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4"/>
  </p:notesMasterIdLst>
  <p:handoutMasterIdLst>
    <p:handoutMasterId r:id="rId45"/>
  </p:handoutMasterIdLst>
  <p:sldIdLst>
    <p:sldId id="256" r:id="rId2"/>
    <p:sldId id="397" r:id="rId3"/>
    <p:sldId id="398" r:id="rId4"/>
    <p:sldId id="444" r:id="rId5"/>
    <p:sldId id="445" r:id="rId6"/>
    <p:sldId id="446" r:id="rId7"/>
    <p:sldId id="402" r:id="rId8"/>
    <p:sldId id="403" r:id="rId9"/>
    <p:sldId id="404" r:id="rId10"/>
    <p:sldId id="405" r:id="rId11"/>
    <p:sldId id="406" r:id="rId12"/>
    <p:sldId id="407" r:id="rId13"/>
    <p:sldId id="408" r:id="rId14"/>
    <p:sldId id="409" r:id="rId15"/>
    <p:sldId id="410" r:id="rId16"/>
    <p:sldId id="411" r:id="rId17"/>
    <p:sldId id="412" r:id="rId18"/>
    <p:sldId id="413" r:id="rId19"/>
    <p:sldId id="414" r:id="rId20"/>
    <p:sldId id="447" r:id="rId21"/>
    <p:sldId id="448" r:id="rId22"/>
    <p:sldId id="415" r:id="rId23"/>
    <p:sldId id="416" r:id="rId24"/>
    <p:sldId id="459" r:id="rId25"/>
    <p:sldId id="417" r:id="rId26"/>
    <p:sldId id="418" r:id="rId27"/>
    <p:sldId id="420" r:id="rId28"/>
    <p:sldId id="457" r:id="rId29"/>
    <p:sldId id="461" r:id="rId30"/>
    <p:sldId id="458" r:id="rId31"/>
    <p:sldId id="421" r:id="rId32"/>
    <p:sldId id="422" r:id="rId33"/>
    <p:sldId id="449" r:id="rId34"/>
    <p:sldId id="424" r:id="rId35"/>
    <p:sldId id="426" r:id="rId36"/>
    <p:sldId id="427" r:id="rId37"/>
    <p:sldId id="428" r:id="rId38"/>
    <p:sldId id="429" r:id="rId39"/>
    <p:sldId id="435" r:id="rId40"/>
    <p:sldId id="440" r:id="rId41"/>
    <p:sldId id="441" r:id="rId42"/>
    <p:sldId id="442" r:id="rId43"/>
  </p:sldIdLst>
  <p:sldSz cx="9144000" cy="6858000" type="letter"/>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kern="1200">
        <a:solidFill>
          <a:schemeClr val="accent1"/>
        </a:solidFill>
        <a:latin typeface="Arial" charset="0"/>
        <a:ea typeface="+mn-ea"/>
        <a:cs typeface="+mn-cs"/>
      </a:defRPr>
    </a:lvl1pPr>
    <a:lvl2pPr marL="457200" algn="l" rtl="0" eaLnBrk="0" fontAlgn="base" hangingPunct="0">
      <a:spcBef>
        <a:spcPct val="0"/>
      </a:spcBef>
      <a:spcAft>
        <a:spcPct val="0"/>
      </a:spcAft>
      <a:defRPr kern="1200">
        <a:solidFill>
          <a:schemeClr val="accent1"/>
        </a:solidFill>
        <a:latin typeface="Arial" charset="0"/>
        <a:ea typeface="+mn-ea"/>
        <a:cs typeface="+mn-cs"/>
      </a:defRPr>
    </a:lvl2pPr>
    <a:lvl3pPr marL="914400" algn="l" rtl="0" eaLnBrk="0" fontAlgn="base" hangingPunct="0">
      <a:spcBef>
        <a:spcPct val="0"/>
      </a:spcBef>
      <a:spcAft>
        <a:spcPct val="0"/>
      </a:spcAft>
      <a:defRPr kern="1200">
        <a:solidFill>
          <a:schemeClr val="accent1"/>
        </a:solidFill>
        <a:latin typeface="Arial" charset="0"/>
        <a:ea typeface="+mn-ea"/>
        <a:cs typeface="+mn-cs"/>
      </a:defRPr>
    </a:lvl3pPr>
    <a:lvl4pPr marL="1371600" algn="l" rtl="0" eaLnBrk="0" fontAlgn="base" hangingPunct="0">
      <a:spcBef>
        <a:spcPct val="0"/>
      </a:spcBef>
      <a:spcAft>
        <a:spcPct val="0"/>
      </a:spcAft>
      <a:defRPr kern="1200">
        <a:solidFill>
          <a:schemeClr val="accent1"/>
        </a:solidFill>
        <a:latin typeface="Arial" charset="0"/>
        <a:ea typeface="+mn-ea"/>
        <a:cs typeface="+mn-cs"/>
      </a:defRPr>
    </a:lvl4pPr>
    <a:lvl5pPr marL="1828800" algn="l" rtl="0" eaLnBrk="0" fontAlgn="base" hangingPunct="0">
      <a:spcBef>
        <a:spcPct val="0"/>
      </a:spcBef>
      <a:spcAft>
        <a:spcPct val="0"/>
      </a:spcAft>
      <a:defRPr kern="1200">
        <a:solidFill>
          <a:schemeClr val="accent1"/>
        </a:solidFill>
        <a:latin typeface="Arial" charset="0"/>
        <a:ea typeface="+mn-ea"/>
        <a:cs typeface="+mn-cs"/>
      </a:defRPr>
    </a:lvl5pPr>
    <a:lvl6pPr marL="2286000" algn="l" defTabSz="914400" rtl="0" eaLnBrk="1" latinLnBrk="0" hangingPunct="1">
      <a:defRPr kern="1200">
        <a:solidFill>
          <a:schemeClr val="accent1"/>
        </a:solidFill>
        <a:latin typeface="Arial" charset="0"/>
        <a:ea typeface="+mn-ea"/>
        <a:cs typeface="+mn-cs"/>
      </a:defRPr>
    </a:lvl6pPr>
    <a:lvl7pPr marL="2743200" algn="l" defTabSz="914400" rtl="0" eaLnBrk="1" latinLnBrk="0" hangingPunct="1">
      <a:defRPr kern="1200">
        <a:solidFill>
          <a:schemeClr val="accent1"/>
        </a:solidFill>
        <a:latin typeface="Arial" charset="0"/>
        <a:ea typeface="+mn-ea"/>
        <a:cs typeface="+mn-cs"/>
      </a:defRPr>
    </a:lvl7pPr>
    <a:lvl8pPr marL="3200400" algn="l" defTabSz="914400" rtl="0" eaLnBrk="1" latinLnBrk="0" hangingPunct="1">
      <a:defRPr kern="1200">
        <a:solidFill>
          <a:schemeClr val="accent1"/>
        </a:solidFill>
        <a:latin typeface="Arial" charset="0"/>
        <a:ea typeface="+mn-ea"/>
        <a:cs typeface="+mn-cs"/>
      </a:defRPr>
    </a:lvl8pPr>
    <a:lvl9pPr marL="3657600" algn="l" defTabSz="914400" rtl="0" eaLnBrk="1" latinLnBrk="0" hangingPunct="1">
      <a:defRPr kern="1200">
        <a:solidFill>
          <a:schemeClr val="accent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1584">
          <p15:clr>
            <a:srgbClr val="A4A3A4"/>
          </p15:clr>
        </p15:guide>
      </p15:sldGuideLst>
    </p:ext>
    <p:ext uri="{2D200454-40CA-4A62-9FC3-DE9A4176ACB9}">
      <p15:notesGuideLst xmlns:p15="http://schemas.microsoft.com/office/powerpoint/2012/main">
        <p15:guide id="1" orient="horz" pos="3023">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01F3"/>
    <a:srgbClr val="009900"/>
    <a:srgbClr val="00A091"/>
    <a:srgbClr val="51DC00"/>
    <a:srgbClr val="5A11FD"/>
    <a:srgbClr val="000000"/>
    <a:srgbClr val="CC3399"/>
    <a:srgbClr val="0082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6" autoAdjust="0"/>
    <p:restoredTop sz="83488" autoAdjust="0"/>
  </p:normalViewPr>
  <p:slideViewPr>
    <p:cSldViewPr>
      <p:cViewPr varScale="1">
        <p:scale>
          <a:sx n="68" d="100"/>
          <a:sy n="68" d="100"/>
        </p:scale>
        <p:origin x="1244" y="46"/>
      </p:cViewPr>
      <p:guideLst>
        <p:guide orient="horz" pos="2160"/>
        <p:guide pos="15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44"/>
    </p:cViewPr>
  </p:sorterViewPr>
  <p:notesViewPr>
    <p:cSldViewPr>
      <p:cViewPr varScale="1">
        <p:scale>
          <a:sx n="84" d="100"/>
          <a:sy n="84" d="100"/>
        </p:scale>
        <p:origin x="-1932" y="-84"/>
      </p:cViewPr>
      <p:guideLst>
        <p:guide orient="horz" pos="3023"/>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45018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idx="2"/>
          </p:nvPr>
        </p:nvSpPr>
        <p:spPr bwMode="auto">
          <a:xfrm>
            <a:off x="1276350" y="619125"/>
            <a:ext cx="4779963" cy="3584575"/>
          </a:xfrm>
          <a:prstGeom prst="rect">
            <a:avLst/>
          </a:prstGeom>
          <a:noFill/>
          <a:ln w="12700">
            <a:noFill/>
            <a:miter lim="800000"/>
            <a:headEnd/>
            <a:tailEnd/>
          </a:ln>
        </p:spPr>
      </p:sp>
      <p:sp>
        <p:nvSpPr>
          <p:cNvPr id="2051" name="Rectangle 3"/>
          <p:cNvSpPr>
            <a:spLocks noGrp="1" noChangeArrowheads="1"/>
          </p:cNvSpPr>
          <p:nvPr>
            <p:ph type="body" sz="quarter" idx="3"/>
          </p:nvPr>
        </p:nvSpPr>
        <p:spPr bwMode="auto">
          <a:xfrm>
            <a:off x="550334" y="4558904"/>
            <a:ext cx="6304279" cy="4320540"/>
          </a:xfrm>
          <a:prstGeom prst="rect">
            <a:avLst/>
          </a:prstGeom>
          <a:noFill/>
          <a:ln w="12700">
            <a:solidFill>
              <a:schemeClr val="tx1"/>
            </a:solidFill>
            <a:miter lim="800000"/>
            <a:headEnd/>
            <a:tailEnd/>
          </a:ln>
          <a:effectLst/>
        </p:spPr>
        <p:txBody>
          <a:bodyPr vert="horz" wrap="square" lIns="97237" tIns="47765" rIns="97237" bIns="47765" numCol="1" anchor="t" anchorCtr="0" compatLnSpc="1">
            <a:prstTxWarp prst="textNoShape">
              <a:avLst/>
            </a:prstTxWarp>
          </a:bodyPr>
          <a:lstStyle/>
          <a:p>
            <a:pPr lvl="0"/>
            <a:r>
              <a:rPr lang="en-US" noProof="0" smtClean="0"/>
              <a:t>we want this to be in font 11 and justify.</a:t>
            </a:r>
          </a:p>
        </p:txBody>
      </p:sp>
    </p:spTree>
    <p:extLst>
      <p:ext uri="{BB962C8B-B14F-4D97-AF65-F5344CB8AC3E}">
        <p14:creationId xmlns:p14="http://schemas.microsoft.com/office/powerpoint/2010/main" val="586535137"/>
      </p:ext>
    </p:extLst>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noFill/>
          <a:ln w="9525">
            <a:noFill/>
          </a:ln>
        </p:spPr>
        <p:txBody>
          <a:bodyPr/>
          <a:lstStyle/>
          <a:p>
            <a:r>
              <a:rPr lang="en-US" dirty="0" smtClean="0"/>
              <a:t>Be aware that this first</a:t>
            </a:r>
            <a:r>
              <a:rPr lang="en-US" baseline="0" dirty="0" smtClean="0"/>
              <a:t> part of new </a:t>
            </a:r>
            <a:r>
              <a:rPr lang="en-US" dirty="0" smtClean="0"/>
              <a:t>chapter</a:t>
            </a:r>
            <a:r>
              <a:rPr lang="en-US" baseline="0" dirty="0" smtClean="0"/>
              <a:t> 4 is review for this class, so doesn’t go into detail.  If your students are learning computer organization for the first time, this set of slides needs to be expanded greatly.</a:t>
            </a:r>
            <a:endParaRPr lang="en-US" dirty="0" smtClean="0"/>
          </a:p>
        </p:txBody>
      </p:sp>
      <p:sp>
        <p:nvSpPr>
          <p:cNvPr id="56323" name="Rectangle 3"/>
          <p:cNvSpPr>
            <a:spLocks noGrp="1" noRot="1" noChangeAspect="1" noChangeArrowheads="1" noTextEdit="1"/>
          </p:cNvSpPr>
          <p:nvPr>
            <p:ph type="sldImg"/>
          </p:nvPr>
        </p:nvSpPr>
        <p:spPr/>
      </p:sp>
    </p:spTree>
    <p:extLst>
      <p:ext uri="{BB962C8B-B14F-4D97-AF65-F5344CB8AC3E}">
        <p14:creationId xmlns:p14="http://schemas.microsoft.com/office/powerpoint/2010/main" val="33129917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474" name="Rectangle 2"/>
          <p:cNvSpPr>
            <a:spLocks noGrp="1" noRot="1" noChangeAspect="1" noChangeArrowheads="1" noTextEdit="1"/>
          </p:cNvSpPr>
          <p:nvPr>
            <p:ph type="sldImg"/>
          </p:nvPr>
        </p:nvSpPr>
        <p:spPr>
          <a:xfrm>
            <a:off x="1277938" y="619125"/>
            <a:ext cx="4779962" cy="3584575"/>
          </a:xfrm>
        </p:spPr>
      </p:sp>
      <p:sp>
        <p:nvSpPr>
          <p:cNvPr id="1001475" name="Rectangle 3"/>
          <p:cNvSpPr>
            <a:spLocks noGrp="1" noChangeArrowheads="1"/>
          </p:cNvSpPr>
          <p:nvPr>
            <p:ph type="body" idx="1"/>
          </p:nvPr>
        </p:nvSpPr>
        <p:spPr>
          <a:xfrm>
            <a:off x="550334" y="4557236"/>
            <a:ext cx="6304279" cy="4322207"/>
          </a:xfrm>
          <a:ln/>
        </p:spPr>
        <p:txBody>
          <a:bodyPr lIns="96651" tIns="48325" rIns="96651" bIns="48325"/>
          <a:lstStyle/>
          <a:p>
            <a:r>
              <a:rPr lang="en-US"/>
              <a:t>For lecture</a:t>
            </a:r>
          </a:p>
        </p:txBody>
      </p:sp>
    </p:spTree>
    <p:extLst>
      <p:ext uri="{BB962C8B-B14F-4D97-AF65-F5344CB8AC3E}">
        <p14:creationId xmlns:p14="http://schemas.microsoft.com/office/powerpoint/2010/main" val="2465989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22" name="Rectangle 2"/>
          <p:cNvSpPr>
            <a:spLocks noGrp="1" noRot="1" noChangeAspect="1" noChangeArrowheads="1" noTextEdit="1"/>
          </p:cNvSpPr>
          <p:nvPr>
            <p:ph type="sldImg"/>
          </p:nvPr>
        </p:nvSpPr>
        <p:spPr>
          <a:xfrm>
            <a:off x="1277938" y="619125"/>
            <a:ext cx="4779962" cy="3584575"/>
          </a:xfrm>
        </p:spPr>
      </p:sp>
      <p:sp>
        <p:nvSpPr>
          <p:cNvPr id="1003523" name="Rectangle 3"/>
          <p:cNvSpPr>
            <a:spLocks noGrp="1" noChangeArrowheads="1"/>
          </p:cNvSpPr>
          <p:nvPr>
            <p:ph type="body" idx="1"/>
          </p:nvPr>
        </p:nvSpPr>
        <p:spPr>
          <a:xfrm>
            <a:off x="550334" y="4557236"/>
            <a:ext cx="6304279" cy="4322207"/>
          </a:xfrm>
          <a:ln/>
        </p:spPr>
        <p:txBody>
          <a:bodyPr lIns="96651" tIns="48325" rIns="96651" bIns="48325"/>
          <a:lstStyle/>
          <a:p>
            <a:r>
              <a:rPr lang="en-US"/>
              <a:t>For class handout – have a student come forward and mark the connections in the datapath that are active.  And show the state of the control lines.</a:t>
            </a:r>
          </a:p>
        </p:txBody>
      </p:sp>
    </p:spTree>
    <p:extLst>
      <p:ext uri="{BB962C8B-B14F-4D97-AF65-F5344CB8AC3E}">
        <p14:creationId xmlns:p14="http://schemas.microsoft.com/office/powerpoint/2010/main" val="2406743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570" name="Rectangle 2"/>
          <p:cNvSpPr>
            <a:spLocks noGrp="1" noRot="1" noChangeAspect="1" noChangeArrowheads="1" noTextEdit="1"/>
          </p:cNvSpPr>
          <p:nvPr>
            <p:ph type="sldImg"/>
          </p:nvPr>
        </p:nvSpPr>
        <p:spPr>
          <a:xfrm>
            <a:off x="1277938" y="619125"/>
            <a:ext cx="4779962" cy="3584575"/>
          </a:xfrm>
        </p:spPr>
      </p:sp>
      <p:sp>
        <p:nvSpPr>
          <p:cNvPr id="1005571" name="Rectangle 3"/>
          <p:cNvSpPr>
            <a:spLocks noGrp="1" noChangeArrowheads="1"/>
          </p:cNvSpPr>
          <p:nvPr>
            <p:ph type="body" idx="1"/>
          </p:nvPr>
        </p:nvSpPr>
        <p:spPr>
          <a:xfrm>
            <a:off x="550334" y="4557236"/>
            <a:ext cx="6304279" cy="4322207"/>
          </a:xfrm>
          <a:ln/>
        </p:spPr>
        <p:txBody>
          <a:bodyPr lIns="96651" tIns="48325" rIns="96651" bIns="48325"/>
          <a:lstStyle/>
          <a:p>
            <a:r>
              <a:rPr lang="en-US"/>
              <a:t>For lecture</a:t>
            </a:r>
          </a:p>
        </p:txBody>
      </p:sp>
    </p:spTree>
    <p:extLst>
      <p:ext uri="{BB962C8B-B14F-4D97-AF65-F5344CB8AC3E}">
        <p14:creationId xmlns:p14="http://schemas.microsoft.com/office/powerpoint/2010/main" val="2413260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786" name="Rectangle 2"/>
          <p:cNvSpPr>
            <a:spLocks noGrp="1" noRot="1" noChangeAspect="1" noChangeArrowheads="1" noTextEdit="1"/>
          </p:cNvSpPr>
          <p:nvPr>
            <p:ph type="sldImg"/>
          </p:nvPr>
        </p:nvSpPr>
        <p:spPr>
          <a:xfrm>
            <a:off x="1277938" y="619125"/>
            <a:ext cx="4779962" cy="3584575"/>
          </a:xfrm>
        </p:spPr>
      </p:sp>
      <p:sp>
        <p:nvSpPr>
          <p:cNvPr id="1014787" name="Rectangle 3"/>
          <p:cNvSpPr>
            <a:spLocks noGrp="1" noChangeArrowheads="1"/>
          </p:cNvSpPr>
          <p:nvPr>
            <p:ph type="body" idx="1"/>
          </p:nvPr>
        </p:nvSpPr>
        <p:spPr>
          <a:xfrm>
            <a:off x="550334" y="4557236"/>
            <a:ext cx="6304279" cy="4322207"/>
          </a:xfrm>
          <a:ln/>
        </p:spPr>
        <p:txBody>
          <a:bodyPr lIns="96651" tIns="48325" rIns="96651" bIns="48325"/>
          <a:lstStyle/>
          <a:p>
            <a:r>
              <a:rPr lang="en-US"/>
              <a:t>For lecture</a:t>
            </a:r>
          </a:p>
          <a:p>
            <a:endParaRPr lang="en-US"/>
          </a:p>
          <a:p>
            <a:r>
              <a:rPr lang="en-US"/>
              <a:t>Good exam questions</a:t>
            </a:r>
          </a:p>
          <a:p>
            <a:endParaRPr lang="en-US"/>
          </a:p>
          <a:p>
            <a:r>
              <a:rPr lang="en-US"/>
              <a:t>Add jalr rs,rd   0  rs  0 rd  0  9</a:t>
            </a:r>
          </a:p>
          <a:p>
            <a:r>
              <a:rPr lang="en-US"/>
              <a:t>	jump to instr whose addr is in rs and save addr of next inst (PC+4) in rd</a:t>
            </a:r>
          </a:p>
          <a:p>
            <a:endParaRPr lang="en-US"/>
          </a:p>
          <a:p>
            <a:r>
              <a:rPr lang="en-US"/>
              <a:t>Add the PowerPC addressing modes of update addressing and indexed addressing (will have to expand the RegFile to be three read port and two write port)</a:t>
            </a:r>
          </a:p>
          <a:p>
            <a:endParaRPr lang="en-US"/>
          </a:p>
          <a:p>
            <a:r>
              <a:rPr lang="en-US"/>
              <a:t>Add andi, ori, addi - have to have both a signextend and a zeroextend and choose between the two, will have to augment the ALUop encoding (since can’t get the op information out of the funct bits as with R-type)</a:t>
            </a:r>
          </a:p>
          <a:p>
            <a:endParaRPr lang="en-US"/>
          </a:p>
          <a:p>
            <a:r>
              <a:rPr lang="en-US"/>
              <a:t>Add mult rs, rt with the result being left in hi|lo - so also include the mfhi and mflo instructions (will have to add a multiplier, the hi and lo registers and then a couple of muxes and their control).</a:t>
            </a:r>
          </a:p>
          <a:p>
            <a:endParaRPr lang="en-US"/>
          </a:p>
          <a:p>
            <a:r>
              <a:rPr lang="en-US"/>
              <a:t>Add barrel shifter</a:t>
            </a:r>
          </a:p>
        </p:txBody>
      </p:sp>
    </p:spTree>
    <p:extLst>
      <p:ext uri="{BB962C8B-B14F-4D97-AF65-F5344CB8AC3E}">
        <p14:creationId xmlns:p14="http://schemas.microsoft.com/office/powerpoint/2010/main" val="22986076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2"/>
          <p:cNvSpPr>
            <a:spLocks noGrp="1" noRot="1" noChangeAspect="1" noChangeArrowheads="1" noTextEdit="1"/>
          </p:cNvSpPr>
          <p:nvPr>
            <p:ph type="sldImg"/>
          </p:nvPr>
        </p:nvSpPr>
        <p:spPr/>
      </p:sp>
      <p:sp>
        <p:nvSpPr>
          <p:cNvPr id="768003" name="Rectangle 3"/>
          <p:cNvSpPr>
            <a:spLocks noGrp="1" noChangeArrowheads="1"/>
          </p:cNvSpPr>
          <p:nvPr>
            <p:ph type="body" idx="1"/>
          </p:nvPr>
        </p:nvSpPr>
        <p:spPr>
          <a:ln/>
        </p:spPr>
        <p:txBody>
          <a:bodyPr/>
          <a:lstStyle/>
          <a:p>
            <a:r>
              <a:rPr lang="en-US"/>
              <a:t>For class handout</a:t>
            </a:r>
          </a:p>
        </p:txBody>
      </p:sp>
    </p:spTree>
    <p:extLst>
      <p:ext uri="{BB962C8B-B14F-4D97-AF65-F5344CB8AC3E}">
        <p14:creationId xmlns:p14="http://schemas.microsoft.com/office/powerpoint/2010/main" val="3656806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p:cNvSpPr>
            <a:spLocks noGrp="1" noRot="1" noChangeAspect="1" noChangeArrowheads="1" noTextEdit="1"/>
          </p:cNvSpPr>
          <p:nvPr>
            <p:ph type="sldImg"/>
          </p:nvPr>
        </p:nvSpPr>
        <p:spPr/>
      </p:sp>
      <p:sp>
        <p:nvSpPr>
          <p:cNvPr id="754691" name="Rectangle 3"/>
          <p:cNvSpPr>
            <a:spLocks noGrp="1" noChangeArrowheads="1"/>
          </p:cNvSpPr>
          <p:nvPr>
            <p:ph type="body" idx="1"/>
          </p:nvPr>
        </p:nvSpPr>
        <p:spPr>
          <a:ln/>
        </p:spPr>
        <p:txBody>
          <a:bodyPr/>
          <a:lstStyle/>
          <a:p>
            <a:r>
              <a:rPr lang="en-US" altLang="zh-CN" dirty="0"/>
              <a:t>For lecture</a:t>
            </a:r>
          </a:p>
          <a:p>
            <a:r>
              <a:rPr lang="en-US" altLang="zh-CN" dirty="0"/>
              <a:t>Note that PC is updated during I </a:t>
            </a:r>
            <a:r>
              <a:rPr lang="en-US" altLang="zh-CN" dirty="0" err="1"/>
              <a:t>Mem</a:t>
            </a:r>
            <a:r>
              <a:rPr lang="en-US" altLang="zh-CN" dirty="0"/>
              <a:t> read</a:t>
            </a:r>
          </a:p>
        </p:txBody>
      </p:sp>
    </p:spTree>
    <p:extLst>
      <p:ext uri="{BB962C8B-B14F-4D97-AF65-F5344CB8AC3E}">
        <p14:creationId xmlns:p14="http://schemas.microsoft.com/office/powerpoint/2010/main" val="14687490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9714" name="Rectangle 2"/>
          <p:cNvSpPr>
            <a:spLocks noGrp="1" noRot="1" noChangeAspect="1" noChangeArrowheads="1" noTextEdit="1"/>
          </p:cNvSpPr>
          <p:nvPr>
            <p:ph type="sldImg"/>
          </p:nvPr>
        </p:nvSpPr>
        <p:spPr>
          <a:xfrm>
            <a:off x="1276350" y="617538"/>
            <a:ext cx="4781550" cy="3586162"/>
          </a:xfrm>
        </p:spPr>
      </p:sp>
      <p:sp>
        <p:nvSpPr>
          <p:cNvPr id="1139715" name="Rectangle 3"/>
          <p:cNvSpPr>
            <a:spLocks noGrp="1" noChangeArrowheads="1"/>
          </p:cNvSpPr>
          <p:nvPr>
            <p:ph type="body" idx="1"/>
          </p:nvPr>
        </p:nvSpPr>
        <p:spPr>
          <a:xfrm>
            <a:off x="550334" y="4560570"/>
            <a:ext cx="6304279" cy="4320540"/>
          </a:xfrm>
          <a:ln/>
        </p:spPr>
        <p:txBody>
          <a:bodyPr lIns="96651" tIns="48325" rIns="96651" bIns="48325"/>
          <a:lstStyle/>
          <a:p>
            <a:r>
              <a:rPr lang="en-US"/>
              <a:t>In the Single Cycle implementation, the cycle time is set to accommodate the longest instruction, the Load instruction.</a:t>
            </a:r>
          </a:p>
          <a:p>
            <a:r>
              <a:rPr lang="en-US"/>
              <a:t>Since the cycle time has to be long enough for the load instruction, it is too long for the store instruction so the last part of the cycle here is wasted.</a:t>
            </a:r>
          </a:p>
        </p:txBody>
      </p:sp>
    </p:spTree>
    <p:extLst>
      <p:ext uri="{BB962C8B-B14F-4D97-AF65-F5344CB8AC3E}">
        <p14:creationId xmlns:p14="http://schemas.microsoft.com/office/powerpoint/2010/main" val="4351715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reality the time per instruction in a pipeline processor is</a:t>
            </a:r>
            <a:r>
              <a:rPr lang="en-US" baseline="0" dirty="0" smtClean="0"/>
              <a:t> longer than the minimum possible because 1) the pipeline stages may not be perfectly balanced and 2) pipelining involves some overhead (like pipeline stage isolation registers).</a:t>
            </a:r>
            <a:endParaRPr lang="en-US" dirty="0"/>
          </a:p>
        </p:txBody>
      </p:sp>
    </p:spTree>
    <p:extLst>
      <p:ext uri="{BB962C8B-B14F-4D97-AF65-F5344CB8AC3E}">
        <p14:creationId xmlns:p14="http://schemas.microsoft.com/office/powerpoint/2010/main" val="18471530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0" name="Rectangle 2"/>
          <p:cNvSpPr>
            <a:spLocks noGrp="1" noChangeArrowheads="1"/>
          </p:cNvSpPr>
          <p:nvPr>
            <p:ph type="body" idx="1"/>
          </p:nvPr>
        </p:nvSpPr>
        <p:spPr>
          <a:xfrm>
            <a:off x="550334" y="4562237"/>
            <a:ext cx="6304279" cy="4320540"/>
          </a:xfrm>
          <a:noFill/>
          <a:ln>
            <a:noFill/>
          </a:ln>
        </p:spPr>
        <p:txBody>
          <a:bodyPr lIns="98224" tIns="48250" rIns="98224" bIns="48250"/>
          <a:lstStyle/>
          <a:p>
            <a:r>
              <a:rPr lang="en-US"/>
              <a:t>As shown here, each of these five steps will take one clock cycle to complete.</a:t>
            </a:r>
          </a:p>
        </p:txBody>
      </p:sp>
      <p:sp>
        <p:nvSpPr>
          <p:cNvPr id="1195011" name="Rectangle 3"/>
          <p:cNvSpPr>
            <a:spLocks noGrp="1" noRot="1" noChangeAspect="1" noChangeArrowheads="1" noTextEdit="1"/>
          </p:cNvSpPr>
          <p:nvPr>
            <p:ph type="sldImg"/>
          </p:nvPr>
        </p:nvSpPr>
        <p:spPr>
          <a:xfrm>
            <a:off x="1271588" y="614363"/>
            <a:ext cx="4786312" cy="3589337"/>
          </a:xfrm>
          <a:ln/>
        </p:spPr>
      </p:sp>
    </p:spTree>
    <p:extLst>
      <p:ext uri="{BB962C8B-B14F-4D97-AF65-F5344CB8AC3E}">
        <p14:creationId xmlns:p14="http://schemas.microsoft.com/office/powerpoint/2010/main" val="20289400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9106" name="Rectangle 2"/>
          <p:cNvSpPr>
            <a:spLocks noGrp="1" noRot="1" noChangeAspect="1" noChangeArrowheads="1" noTextEdit="1"/>
          </p:cNvSpPr>
          <p:nvPr>
            <p:ph type="sldImg"/>
          </p:nvPr>
        </p:nvSpPr>
        <p:spPr>
          <a:xfrm>
            <a:off x="1276350" y="617538"/>
            <a:ext cx="4781550" cy="3586162"/>
          </a:xfrm>
        </p:spPr>
      </p:sp>
      <p:sp>
        <p:nvSpPr>
          <p:cNvPr id="1199107" name="Rectangle 3"/>
          <p:cNvSpPr>
            <a:spLocks noGrp="1" noChangeArrowheads="1"/>
          </p:cNvSpPr>
          <p:nvPr>
            <p:ph type="body" idx="1"/>
          </p:nvPr>
        </p:nvSpPr>
        <p:spPr>
          <a:xfrm>
            <a:off x="550863" y="4560889"/>
            <a:ext cx="6303962" cy="4318000"/>
          </a:xfrm>
          <a:ln/>
        </p:spPr>
        <p:txBody>
          <a:bodyPr/>
          <a:lstStyle/>
          <a:p>
            <a:r>
              <a:rPr lang="en-US" dirty="0"/>
              <a:t>Latency = execution time (delay or response time) – the total time from start to finish of ONE instruction</a:t>
            </a:r>
          </a:p>
          <a:p>
            <a:r>
              <a:rPr lang="en-US" dirty="0"/>
              <a:t>For processors one important measure is THROUGHPUT (or the execution bandwidth) – the total amount of work done in a given amount of time</a:t>
            </a:r>
          </a:p>
          <a:p>
            <a:r>
              <a:rPr lang="en-US" dirty="0"/>
              <a:t>For memories one important measure is BANDWIDTH – the amount of information communicated across an interconnect (e.g., bus) per unit time; the number of operations performed per second (the WIDTH of the operation and the RATE of the operation)</a:t>
            </a:r>
          </a:p>
        </p:txBody>
      </p:sp>
    </p:spTree>
    <p:extLst>
      <p:ext uri="{BB962C8B-B14F-4D97-AF65-F5344CB8AC3E}">
        <p14:creationId xmlns:p14="http://schemas.microsoft.com/office/powerpoint/2010/main" val="3371556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4" name="Rectangle 2"/>
          <p:cNvSpPr>
            <a:spLocks noGrp="1" noChangeArrowheads="1"/>
          </p:cNvSpPr>
          <p:nvPr>
            <p:ph type="body" idx="1"/>
          </p:nvPr>
        </p:nvSpPr>
        <p:spPr>
          <a:xfrm>
            <a:off x="975360" y="4562237"/>
            <a:ext cx="5364480" cy="4318873"/>
          </a:xfrm>
          <a:noFill/>
          <a:ln>
            <a:noFill/>
          </a:ln>
        </p:spPr>
        <p:txBody>
          <a:bodyPr lIns="95644" tIns="46983" rIns="95644" bIns="46983"/>
          <a:lstStyle/>
          <a:p>
            <a:r>
              <a:rPr lang="en-US" dirty="0"/>
              <a:t>memory reference use ALU to compute addresses</a:t>
            </a:r>
          </a:p>
          <a:p>
            <a:endParaRPr lang="en-US" dirty="0"/>
          </a:p>
          <a:p>
            <a:r>
              <a:rPr lang="en-US" dirty="0"/>
              <a:t>arithmetic use the ALU to do the require arithmetic</a:t>
            </a:r>
          </a:p>
          <a:p>
            <a:endParaRPr lang="en-US" dirty="0"/>
          </a:p>
          <a:p>
            <a:r>
              <a:rPr lang="en-US" dirty="0"/>
              <a:t>control use the ALU to compute branch conditions.</a:t>
            </a:r>
          </a:p>
        </p:txBody>
      </p:sp>
      <p:sp>
        <p:nvSpPr>
          <p:cNvPr id="934915" name="Rectangle 3"/>
          <p:cNvSpPr>
            <a:spLocks noGrp="1" noRot="1" noChangeAspect="1" noChangeArrowheads="1" noTextEdit="1"/>
          </p:cNvSpPr>
          <p:nvPr>
            <p:ph type="sldImg"/>
          </p:nvPr>
        </p:nvSpPr>
        <p:spPr>
          <a:xfrm>
            <a:off x="1271588" y="727075"/>
            <a:ext cx="4779962" cy="3584575"/>
          </a:xfrm>
          <a:ln cap="flat">
            <a:solidFill>
              <a:schemeClr val="tx1"/>
            </a:solidFill>
          </a:ln>
        </p:spPr>
      </p:sp>
    </p:spTree>
    <p:extLst>
      <p:ext uri="{BB962C8B-B14F-4D97-AF65-F5344CB8AC3E}">
        <p14:creationId xmlns:p14="http://schemas.microsoft.com/office/powerpoint/2010/main" val="37474986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1154" name="Rectangle 2"/>
          <p:cNvSpPr>
            <a:spLocks noGrp="1" noChangeArrowheads="1"/>
          </p:cNvSpPr>
          <p:nvPr>
            <p:ph type="body" idx="1"/>
          </p:nvPr>
        </p:nvSpPr>
        <p:spPr>
          <a:xfrm>
            <a:off x="550863" y="4562475"/>
            <a:ext cx="6303962" cy="4319588"/>
          </a:xfrm>
          <a:noFill/>
          <a:ln>
            <a:noFill/>
          </a:ln>
        </p:spPr>
        <p:txBody>
          <a:bodyPr lIns="98215" tIns="48246" rIns="98215" bIns="48246"/>
          <a:lstStyle/>
          <a:p>
            <a:r>
              <a:rPr lang="en-US" dirty="0" smtClean="0"/>
              <a:t>1,000,000 adds for single cycle =</a:t>
            </a:r>
            <a:r>
              <a:rPr lang="en-US" baseline="0" dirty="0" smtClean="0"/>
              <a:t> 800,000,000 </a:t>
            </a:r>
            <a:r>
              <a:rPr lang="en-US" baseline="0" dirty="0" err="1" smtClean="0"/>
              <a:t>ps</a:t>
            </a:r>
            <a:endParaRPr lang="en-US" baseline="0" dirty="0" smtClean="0"/>
          </a:p>
          <a:p>
            <a:r>
              <a:rPr lang="en-US" baseline="0" dirty="0" smtClean="0"/>
              <a:t>1,000,000 adds for pipelined = 200,000,000 </a:t>
            </a:r>
            <a:r>
              <a:rPr lang="en-US" baseline="0" dirty="0" err="1" smtClean="0"/>
              <a:t>ps</a:t>
            </a:r>
            <a:r>
              <a:rPr lang="en-US" baseline="0" dirty="0" smtClean="0"/>
              <a:t> + 800 </a:t>
            </a:r>
            <a:r>
              <a:rPr lang="en-US" baseline="0" dirty="0" err="1" smtClean="0"/>
              <a:t>ps</a:t>
            </a:r>
            <a:r>
              <a:rPr lang="en-US" baseline="0" dirty="0" smtClean="0"/>
              <a:t> (fill or flush time)</a:t>
            </a:r>
            <a:endParaRPr lang="en-US" dirty="0"/>
          </a:p>
        </p:txBody>
      </p:sp>
      <p:sp>
        <p:nvSpPr>
          <p:cNvPr id="1201155" name="Rectangle 3"/>
          <p:cNvSpPr>
            <a:spLocks noGrp="1" noRot="1" noChangeAspect="1" noChangeArrowheads="1" noTextEdit="1"/>
          </p:cNvSpPr>
          <p:nvPr>
            <p:ph type="sldImg"/>
          </p:nvPr>
        </p:nvSpPr>
        <p:spPr>
          <a:xfrm>
            <a:off x="1273175" y="614363"/>
            <a:ext cx="4784725" cy="3589337"/>
          </a:xfrm>
          <a:ln/>
        </p:spPr>
      </p:sp>
    </p:spTree>
    <p:extLst>
      <p:ext uri="{BB962C8B-B14F-4D97-AF65-F5344CB8AC3E}">
        <p14:creationId xmlns:p14="http://schemas.microsoft.com/office/powerpoint/2010/main" val="33142364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3202" name="Rectangle 2"/>
          <p:cNvSpPr>
            <a:spLocks noGrp="1" noRot="1" noChangeAspect="1" noChangeArrowheads="1" noTextEdit="1"/>
          </p:cNvSpPr>
          <p:nvPr>
            <p:ph type="sldImg"/>
          </p:nvPr>
        </p:nvSpPr>
        <p:spPr>
          <a:xfrm>
            <a:off x="1274763" y="727075"/>
            <a:ext cx="4778375" cy="3584575"/>
          </a:xfrm>
          <a:ln cap="flat">
            <a:solidFill>
              <a:schemeClr val="tx1"/>
            </a:solidFill>
          </a:ln>
        </p:spPr>
      </p:sp>
      <p:sp>
        <p:nvSpPr>
          <p:cNvPr id="1203203" name="Rectangle 3"/>
          <p:cNvSpPr>
            <a:spLocks noGrp="1" noChangeArrowheads="1"/>
          </p:cNvSpPr>
          <p:nvPr>
            <p:ph type="body" idx="1"/>
          </p:nvPr>
        </p:nvSpPr>
        <p:spPr>
          <a:xfrm>
            <a:off x="974726" y="4562475"/>
            <a:ext cx="5365750" cy="4319588"/>
          </a:xfrm>
          <a:ln>
            <a:noFill/>
          </a:ln>
        </p:spPr>
        <p:txBody>
          <a:bodyPr lIns="98215" tIns="48246" rIns="98215" bIns="48246"/>
          <a:lstStyle/>
          <a:p>
            <a:endParaRPr lang="en-US"/>
          </a:p>
        </p:txBody>
      </p:sp>
    </p:spTree>
    <p:extLst>
      <p:ext uri="{BB962C8B-B14F-4D97-AF65-F5344CB8AC3E}">
        <p14:creationId xmlns:p14="http://schemas.microsoft.com/office/powerpoint/2010/main" val="40402060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3138" name="Rectangle 2"/>
          <p:cNvSpPr>
            <a:spLocks noGrp="1" noRot="1" noChangeAspect="1" noChangeArrowheads="1" noTextEdit="1"/>
          </p:cNvSpPr>
          <p:nvPr>
            <p:ph type="sldImg"/>
          </p:nvPr>
        </p:nvSpPr>
        <p:spPr/>
      </p:sp>
      <p:sp>
        <p:nvSpPr>
          <p:cNvPr id="1243139" name="Rectangle 3"/>
          <p:cNvSpPr>
            <a:spLocks noGrp="1" noChangeArrowheads="1"/>
          </p:cNvSpPr>
          <p:nvPr>
            <p:ph type="body" idx="1"/>
          </p:nvPr>
        </p:nvSpPr>
        <p:spPr>
          <a:ln/>
        </p:spPr>
        <p:txBody>
          <a:bodyPr/>
          <a:lstStyle/>
          <a:p>
            <a:pPr marL="209531" indent="-209531"/>
            <a:r>
              <a:rPr lang="en-US" dirty="0" smtClean="0"/>
              <a:t>Any info that is needed in a later pipe stage must be passed</a:t>
            </a:r>
            <a:r>
              <a:rPr lang="en-US" baseline="0" dirty="0" smtClean="0"/>
              <a:t> to that stage via a pipeline register (e.g., need to preserve the destination register address in the pipeline state registers)</a:t>
            </a:r>
          </a:p>
          <a:p>
            <a:pPr marL="209531" indent="-209531"/>
            <a:r>
              <a:rPr lang="en-US" dirty="0" smtClean="0"/>
              <a:t>Note </a:t>
            </a:r>
            <a:r>
              <a:rPr lang="en-US" dirty="0"/>
              <a:t>two exceptions to right-to-left flow</a:t>
            </a:r>
          </a:p>
          <a:p>
            <a:pPr marL="209531" indent="-209531">
              <a:buFontTx/>
              <a:buAutoNum type="arabicPeriod"/>
            </a:pPr>
            <a:r>
              <a:rPr lang="en-US" dirty="0"/>
              <a:t>WB that writes the result back into the register file in the middle of the </a:t>
            </a:r>
            <a:r>
              <a:rPr lang="en-US" dirty="0" err="1"/>
              <a:t>datapath</a:t>
            </a:r>
            <a:endParaRPr lang="en-US" dirty="0"/>
          </a:p>
          <a:p>
            <a:pPr marL="209531" indent="-209531">
              <a:buFontTx/>
              <a:buAutoNum type="arabicPeriod"/>
            </a:pPr>
            <a:r>
              <a:rPr lang="en-US" dirty="0"/>
              <a:t>Selection of the next value of the PC, one input comes from the calculated branch address from the MEM stage</a:t>
            </a:r>
          </a:p>
          <a:p>
            <a:pPr marL="209531" indent="-209531"/>
            <a:endParaRPr lang="en-US" dirty="0"/>
          </a:p>
          <a:p>
            <a:pPr marL="209531" indent="-209531"/>
            <a:r>
              <a:rPr lang="en-US" dirty="0"/>
              <a:t>Only later instructions in the pipeline can be influenced by these two REVERSE data movements.</a:t>
            </a:r>
          </a:p>
          <a:p>
            <a:pPr marL="209531" indent="-209531"/>
            <a:r>
              <a:rPr lang="en-US" dirty="0"/>
              <a:t>The first one (WB to ID) leads to data hazards.</a:t>
            </a:r>
          </a:p>
          <a:p>
            <a:pPr marL="209531" indent="-209531"/>
            <a:r>
              <a:rPr lang="en-US" dirty="0"/>
              <a:t>The second one (MEM to IF) leads to control hazards.</a:t>
            </a:r>
          </a:p>
          <a:p>
            <a:pPr marL="209531" indent="-209531"/>
            <a:endParaRPr lang="en-US" dirty="0"/>
          </a:p>
          <a:p>
            <a:pPr marL="209531" indent="-209531"/>
            <a:r>
              <a:rPr lang="en-US" dirty="0"/>
              <a:t>All instructions must update some state in the processor – the register file, the memory, or the PC – so separate pipeline registers are redundant to the state that is updated (not needed).</a:t>
            </a:r>
          </a:p>
          <a:p>
            <a:pPr marL="209531" indent="-209531"/>
            <a:r>
              <a:rPr lang="en-US" dirty="0"/>
              <a:t>PC can be thought of as a pipeline register: the one that feeds the IF stage of the pipeline.  Unlike all of the other pipeline registers, the PC is part of the visible architecture state – its content must be saved when an exception occurs (the contents of the other pipe registers are discarded).</a:t>
            </a:r>
          </a:p>
        </p:txBody>
      </p:sp>
    </p:spTree>
    <p:extLst>
      <p:ext uri="{BB962C8B-B14F-4D97-AF65-F5344CB8AC3E}">
        <p14:creationId xmlns:p14="http://schemas.microsoft.com/office/powerpoint/2010/main" val="22009777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7474" name="Rectangle 2"/>
          <p:cNvSpPr>
            <a:spLocks noGrp="1" noRot="1" noChangeAspect="1" noChangeArrowheads="1" noTextEdit="1"/>
          </p:cNvSpPr>
          <p:nvPr>
            <p:ph type="sldImg"/>
          </p:nvPr>
        </p:nvSpPr>
        <p:spPr/>
      </p:sp>
      <p:sp>
        <p:nvSpPr>
          <p:cNvPr id="1257475" name="Rectangle 3"/>
          <p:cNvSpPr>
            <a:spLocks noGrp="1" noChangeArrowheads="1"/>
          </p:cNvSpPr>
          <p:nvPr>
            <p:ph type="body" idx="1"/>
          </p:nvPr>
        </p:nvSpPr>
        <p:spPr>
          <a:ln/>
        </p:spPr>
        <p:txBody>
          <a:bodyPr/>
          <a:lstStyle/>
          <a:p>
            <a:pPr marL="209531" indent="-209531"/>
            <a:endParaRPr lang="en-US" dirty="0"/>
          </a:p>
        </p:txBody>
      </p:sp>
    </p:spTree>
    <p:extLst>
      <p:ext uri="{BB962C8B-B14F-4D97-AF65-F5344CB8AC3E}">
        <p14:creationId xmlns:p14="http://schemas.microsoft.com/office/powerpoint/2010/main" val="42856912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22" name="Rectangle 2"/>
          <p:cNvSpPr>
            <a:spLocks noGrp="1" noChangeArrowheads="1"/>
          </p:cNvSpPr>
          <p:nvPr>
            <p:ph type="body" idx="1"/>
          </p:nvPr>
        </p:nvSpPr>
        <p:spPr>
          <a:xfrm>
            <a:off x="550863" y="4562475"/>
            <a:ext cx="6303962" cy="4319588"/>
          </a:xfrm>
          <a:ln>
            <a:noFill/>
          </a:ln>
        </p:spPr>
        <p:txBody>
          <a:bodyPr lIns="98215" tIns="48246" rIns="98215" bIns="48246"/>
          <a:lstStyle/>
          <a:p>
            <a:endParaRPr lang="en-US"/>
          </a:p>
        </p:txBody>
      </p:sp>
      <p:sp>
        <p:nvSpPr>
          <p:cNvPr id="1208323" name="Rectangle 3"/>
          <p:cNvSpPr>
            <a:spLocks noGrp="1" noRot="1" noChangeAspect="1" noChangeArrowheads="1" noTextEdit="1"/>
          </p:cNvSpPr>
          <p:nvPr>
            <p:ph type="sldImg"/>
          </p:nvPr>
        </p:nvSpPr>
        <p:spPr>
          <a:xfrm>
            <a:off x="1271588" y="614363"/>
            <a:ext cx="4786312" cy="3589337"/>
          </a:xfrm>
          <a:ln/>
        </p:spPr>
      </p:sp>
    </p:spTree>
    <p:extLst>
      <p:ext uri="{BB962C8B-B14F-4D97-AF65-F5344CB8AC3E}">
        <p14:creationId xmlns:p14="http://schemas.microsoft.com/office/powerpoint/2010/main" val="14009734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2258" name="Rectangle 2"/>
          <p:cNvSpPr>
            <a:spLocks noGrp="1" noChangeArrowheads="1"/>
          </p:cNvSpPr>
          <p:nvPr>
            <p:ph type="body" idx="1"/>
          </p:nvPr>
        </p:nvSpPr>
        <p:spPr>
          <a:xfrm>
            <a:off x="550334" y="4562237"/>
            <a:ext cx="6304279" cy="4320540"/>
          </a:xfrm>
          <a:noFill/>
          <a:ln>
            <a:noFill/>
          </a:ln>
        </p:spPr>
        <p:txBody>
          <a:bodyPr lIns="98215" tIns="48246" rIns="98215" bIns="48246"/>
          <a:lstStyle/>
          <a:p>
            <a:r>
              <a:rPr lang="en-US" dirty="0"/>
              <a:t>Note that data hazards can come from R-type instructions or </a:t>
            </a:r>
            <a:r>
              <a:rPr lang="en-US" dirty="0" err="1"/>
              <a:t>lw</a:t>
            </a:r>
            <a:r>
              <a:rPr lang="en-US" dirty="0"/>
              <a:t> </a:t>
            </a:r>
            <a:r>
              <a:rPr lang="en-US" dirty="0" smtClean="0"/>
              <a:t>instructions</a:t>
            </a:r>
          </a:p>
          <a:p>
            <a:endParaRPr lang="en-US" dirty="0" smtClean="0"/>
          </a:p>
          <a:p>
            <a:r>
              <a:rPr lang="en-US" dirty="0" smtClean="0"/>
              <a:t>Exceptions can’t be resolved by waiting!</a:t>
            </a:r>
            <a:endParaRPr lang="en-US" dirty="0"/>
          </a:p>
        </p:txBody>
      </p:sp>
      <p:sp>
        <p:nvSpPr>
          <p:cNvPr id="992259" name="Rectangle 3"/>
          <p:cNvSpPr>
            <a:spLocks noGrp="1" noRot="1" noChangeAspect="1" noChangeArrowheads="1" noTextEdit="1"/>
          </p:cNvSpPr>
          <p:nvPr>
            <p:ph type="sldImg"/>
          </p:nvPr>
        </p:nvSpPr>
        <p:spPr>
          <a:xfrm>
            <a:off x="1273175" y="614363"/>
            <a:ext cx="4784725" cy="3589337"/>
          </a:xfrm>
          <a:ln/>
        </p:spPr>
      </p:sp>
    </p:spTree>
    <p:extLst>
      <p:ext uri="{BB962C8B-B14F-4D97-AF65-F5344CB8AC3E}">
        <p14:creationId xmlns:p14="http://schemas.microsoft.com/office/powerpoint/2010/main" val="2756266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418" name="Rectangle 2"/>
          <p:cNvSpPr>
            <a:spLocks noGrp="1" noChangeArrowheads="1"/>
          </p:cNvSpPr>
          <p:nvPr>
            <p:ph type="body" idx="1"/>
          </p:nvPr>
        </p:nvSpPr>
        <p:spPr>
          <a:xfrm>
            <a:off x="550863" y="4562475"/>
            <a:ext cx="6303962" cy="4319588"/>
          </a:xfrm>
          <a:ln>
            <a:noFill/>
          </a:ln>
        </p:spPr>
        <p:txBody>
          <a:bodyPr lIns="98215" tIns="48246" rIns="98215" bIns="48246"/>
          <a:lstStyle/>
          <a:p>
            <a:endParaRPr lang="en-US"/>
          </a:p>
        </p:txBody>
      </p:sp>
      <p:sp>
        <p:nvSpPr>
          <p:cNvPr id="1212419" name="Rectangle 3"/>
          <p:cNvSpPr>
            <a:spLocks noGrp="1" noRot="1" noChangeAspect="1" noChangeArrowheads="1" noTextEdit="1"/>
          </p:cNvSpPr>
          <p:nvPr>
            <p:ph type="sldImg"/>
          </p:nvPr>
        </p:nvSpPr>
        <p:spPr>
          <a:xfrm>
            <a:off x="1271588" y="614363"/>
            <a:ext cx="4786312" cy="3589337"/>
          </a:xfrm>
          <a:ln/>
        </p:spPr>
      </p:sp>
    </p:spTree>
    <p:extLst>
      <p:ext uri="{BB962C8B-B14F-4D97-AF65-F5344CB8AC3E}">
        <p14:creationId xmlns:p14="http://schemas.microsoft.com/office/powerpoint/2010/main" val="23437152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6514" name="Rectangle 2"/>
          <p:cNvSpPr>
            <a:spLocks noGrp="1" noChangeArrowheads="1"/>
          </p:cNvSpPr>
          <p:nvPr>
            <p:ph type="body" idx="1"/>
          </p:nvPr>
        </p:nvSpPr>
        <p:spPr>
          <a:xfrm>
            <a:off x="550863" y="4562475"/>
            <a:ext cx="6303962" cy="4319588"/>
          </a:xfrm>
          <a:noFill/>
          <a:ln>
            <a:noFill/>
          </a:ln>
        </p:spPr>
        <p:txBody>
          <a:bodyPr lIns="98215" tIns="48246" rIns="98215" bIns="48246"/>
          <a:lstStyle/>
          <a:p>
            <a:r>
              <a:rPr lang="en-US" dirty="0" smtClean="0"/>
              <a:t>Define </a:t>
            </a:r>
            <a:r>
              <a:rPr lang="en-US" dirty="0"/>
              <a:t>register reads to occur in the second half of the cycle and register writes in the first half</a:t>
            </a:r>
          </a:p>
        </p:txBody>
      </p:sp>
      <p:sp>
        <p:nvSpPr>
          <p:cNvPr id="1216515" name="Rectangle 3"/>
          <p:cNvSpPr>
            <a:spLocks noGrp="1" noRot="1" noChangeAspect="1" noChangeArrowheads="1" noTextEdit="1"/>
          </p:cNvSpPr>
          <p:nvPr>
            <p:ph type="sldImg"/>
          </p:nvPr>
        </p:nvSpPr>
        <p:spPr>
          <a:xfrm>
            <a:off x="1271588" y="614363"/>
            <a:ext cx="4786312" cy="3589337"/>
          </a:xfrm>
          <a:ln/>
        </p:spPr>
      </p:sp>
    </p:spTree>
    <p:extLst>
      <p:ext uri="{BB962C8B-B14F-4D97-AF65-F5344CB8AC3E}">
        <p14:creationId xmlns:p14="http://schemas.microsoft.com/office/powerpoint/2010/main" val="9963292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6754" name="Rectangle 2"/>
          <p:cNvSpPr>
            <a:spLocks noGrp="1" noChangeArrowheads="1"/>
          </p:cNvSpPr>
          <p:nvPr>
            <p:ph type="body" idx="1"/>
          </p:nvPr>
        </p:nvSpPr>
        <p:spPr>
          <a:xfrm>
            <a:off x="550863" y="4562475"/>
            <a:ext cx="6303962" cy="4319588"/>
          </a:xfrm>
          <a:noFill/>
          <a:ln>
            <a:noFill/>
          </a:ln>
        </p:spPr>
        <p:txBody>
          <a:bodyPr lIns="98215" tIns="48246" rIns="98215" bIns="48246"/>
          <a:lstStyle/>
          <a:p>
            <a:r>
              <a:rPr lang="en-US"/>
              <a:t>For class handout</a:t>
            </a:r>
          </a:p>
        </p:txBody>
      </p:sp>
      <p:sp>
        <p:nvSpPr>
          <p:cNvPr id="1226755" name="Rectangle 3"/>
          <p:cNvSpPr>
            <a:spLocks noGrp="1" noRot="1" noChangeAspect="1" noChangeArrowheads="1" noTextEdit="1"/>
          </p:cNvSpPr>
          <p:nvPr>
            <p:ph type="sldImg"/>
          </p:nvPr>
        </p:nvSpPr>
        <p:spPr>
          <a:xfrm>
            <a:off x="1271588" y="614363"/>
            <a:ext cx="4786312" cy="3589337"/>
          </a:xfrm>
          <a:ln/>
        </p:spPr>
      </p:sp>
    </p:spTree>
    <p:extLst>
      <p:ext uri="{BB962C8B-B14F-4D97-AF65-F5344CB8AC3E}">
        <p14:creationId xmlns:p14="http://schemas.microsoft.com/office/powerpoint/2010/main" val="9844706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02" name="Rectangle 2"/>
          <p:cNvSpPr>
            <a:spLocks noGrp="1" noChangeArrowheads="1"/>
          </p:cNvSpPr>
          <p:nvPr>
            <p:ph type="body" idx="1"/>
          </p:nvPr>
        </p:nvSpPr>
        <p:spPr>
          <a:xfrm>
            <a:off x="550863" y="4562475"/>
            <a:ext cx="6303962" cy="4319588"/>
          </a:xfrm>
          <a:noFill/>
          <a:ln>
            <a:noFill/>
          </a:ln>
        </p:spPr>
        <p:txBody>
          <a:bodyPr lIns="98215" tIns="48246" rIns="98215" bIns="48246"/>
          <a:lstStyle/>
          <a:p>
            <a:r>
              <a:rPr lang="en-US"/>
              <a:t>For lecture</a:t>
            </a:r>
          </a:p>
        </p:txBody>
      </p:sp>
      <p:sp>
        <p:nvSpPr>
          <p:cNvPr id="1228803" name="Rectangle 3"/>
          <p:cNvSpPr>
            <a:spLocks noGrp="1" noRot="1" noChangeAspect="1" noChangeArrowheads="1" noTextEdit="1"/>
          </p:cNvSpPr>
          <p:nvPr>
            <p:ph type="sldImg"/>
          </p:nvPr>
        </p:nvSpPr>
        <p:spPr>
          <a:xfrm>
            <a:off x="1271588" y="614363"/>
            <a:ext cx="4786312" cy="3589337"/>
          </a:xfrm>
          <a:ln/>
        </p:spPr>
      </p:sp>
    </p:spTree>
    <p:extLst>
      <p:ext uri="{BB962C8B-B14F-4D97-AF65-F5344CB8AC3E}">
        <p14:creationId xmlns:p14="http://schemas.microsoft.com/office/powerpoint/2010/main" val="2239980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54" name="Rectangle 2"/>
          <p:cNvSpPr>
            <a:spLocks noGrp="1" noRot="1" noChangeAspect="1" noChangeArrowheads="1" noTextEdit="1"/>
          </p:cNvSpPr>
          <p:nvPr>
            <p:ph type="sldImg"/>
          </p:nvPr>
        </p:nvSpPr>
        <p:spPr>
          <a:xfrm>
            <a:off x="1271588" y="727075"/>
            <a:ext cx="4779962" cy="3584575"/>
          </a:xfrm>
          <a:ln cap="flat">
            <a:solidFill>
              <a:schemeClr val="tx1"/>
            </a:solidFill>
          </a:ln>
        </p:spPr>
      </p:sp>
      <p:sp>
        <p:nvSpPr>
          <p:cNvPr id="945155" name="Rectangle 3"/>
          <p:cNvSpPr>
            <a:spLocks noGrp="1" noChangeArrowheads="1"/>
          </p:cNvSpPr>
          <p:nvPr>
            <p:ph type="body" idx="1"/>
          </p:nvPr>
        </p:nvSpPr>
        <p:spPr>
          <a:xfrm>
            <a:off x="975360" y="4562237"/>
            <a:ext cx="5364480" cy="4318873"/>
          </a:xfrm>
          <a:ln>
            <a:noFill/>
          </a:ln>
        </p:spPr>
        <p:txBody>
          <a:bodyPr lIns="95644" tIns="46983" rIns="95644" bIns="46983"/>
          <a:lstStyle/>
          <a:p>
            <a:r>
              <a:rPr lang="en-US" dirty="0" smtClean="0"/>
              <a:t>State elements (a memory element)  – instruction memory, data memory, registers</a:t>
            </a:r>
          </a:p>
          <a:p>
            <a:endParaRPr lang="en-US" dirty="0" smtClean="0"/>
          </a:p>
          <a:p>
            <a:r>
              <a:rPr lang="en-US" dirty="0" smtClean="0"/>
              <a:t>With edge-triggered state elements, there is</a:t>
            </a:r>
            <a:r>
              <a:rPr lang="en-US" baseline="0" dirty="0" smtClean="0"/>
              <a:t> no worry about feedback within a single clock cycle (it’s a single-sided clock constraint (just have to worry about making sure the clock is long enough, don’t have to worry about it being too short))</a:t>
            </a:r>
            <a:endParaRPr lang="en-US" dirty="0"/>
          </a:p>
        </p:txBody>
      </p:sp>
    </p:spTree>
    <p:extLst>
      <p:ext uri="{BB962C8B-B14F-4D97-AF65-F5344CB8AC3E}">
        <p14:creationId xmlns:p14="http://schemas.microsoft.com/office/powerpoint/2010/main" val="6201216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4946" name="Rectangle 2"/>
          <p:cNvSpPr>
            <a:spLocks noGrp="1" noChangeArrowheads="1"/>
          </p:cNvSpPr>
          <p:nvPr>
            <p:ph type="body" idx="1"/>
          </p:nvPr>
        </p:nvSpPr>
        <p:spPr>
          <a:xfrm>
            <a:off x="550863" y="4562475"/>
            <a:ext cx="6303962" cy="4319588"/>
          </a:xfrm>
          <a:noFill/>
          <a:ln>
            <a:noFill/>
          </a:ln>
        </p:spPr>
        <p:txBody>
          <a:bodyPr lIns="98215" tIns="48246" rIns="98215" bIns="48246"/>
          <a:lstStyle/>
          <a:p>
            <a:r>
              <a:rPr lang="en-US"/>
              <a:t>Note that lw is just another example of register usage (beyond ALU ops)</a:t>
            </a:r>
          </a:p>
        </p:txBody>
      </p:sp>
      <p:sp>
        <p:nvSpPr>
          <p:cNvPr id="1234947" name="Rectangle 3"/>
          <p:cNvSpPr>
            <a:spLocks noGrp="1" noRot="1" noChangeAspect="1" noChangeArrowheads="1" noTextEdit="1"/>
          </p:cNvSpPr>
          <p:nvPr>
            <p:ph type="sldImg"/>
          </p:nvPr>
        </p:nvSpPr>
        <p:spPr>
          <a:xfrm>
            <a:off x="1271588" y="614363"/>
            <a:ext cx="4786312" cy="3589337"/>
          </a:xfrm>
          <a:ln/>
        </p:spPr>
      </p:sp>
    </p:spTree>
    <p:extLst>
      <p:ext uri="{BB962C8B-B14F-4D97-AF65-F5344CB8AC3E}">
        <p14:creationId xmlns:p14="http://schemas.microsoft.com/office/powerpoint/2010/main" val="31937919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0610" name="Rectangle 2"/>
          <p:cNvSpPr>
            <a:spLocks noGrp="1" noChangeArrowheads="1"/>
          </p:cNvSpPr>
          <p:nvPr>
            <p:ph type="body" idx="1"/>
          </p:nvPr>
        </p:nvSpPr>
        <p:spPr>
          <a:xfrm>
            <a:off x="550863" y="4562475"/>
            <a:ext cx="6303962" cy="4319588"/>
          </a:xfrm>
          <a:ln>
            <a:noFill/>
          </a:ln>
        </p:spPr>
        <p:txBody>
          <a:bodyPr lIns="98215" tIns="48246" rIns="98215" bIns="48246"/>
          <a:lstStyle/>
          <a:p>
            <a:endParaRPr lang="en-US"/>
          </a:p>
        </p:txBody>
      </p:sp>
      <p:sp>
        <p:nvSpPr>
          <p:cNvPr id="1220611" name="Rectangle 3"/>
          <p:cNvSpPr>
            <a:spLocks noGrp="1" noRot="1" noChangeAspect="1" noChangeArrowheads="1" noTextEdit="1"/>
          </p:cNvSpPr>
          <p:nvPr>
            <p:ph type="sldImg"/>
          </p:nvPr>
        </p:nvSpPr>
        <p:spPr>
          <a:xfrm>
            <a:off x="1271588" y="614363"/>
            <a:ext cx="4786312" cy="3589337"/>
          </a:xfrm>
          <a:ln/>
        </p:spPr>
      </p:sp>
    </p:spTree>
    <p:extLst>
      <p:ext uri="{BB962C8B-B14F-4D97-AF65-F5344CB8AC3E}">
        <p14:creationId xmlns:p14="http://schemas.microsoft.com/office/powerpoint/2010/main" val="3021274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42" name="Rectangle 2"/>
          <p:cNvSpPr>
            <a:spLocks noGrp="1" noRot="1" noChangeAspect="1" noChangeArrowheads="1" noTextEdit="1"/>
          </p:cNvSpPr>
          <p:nvPr>
            <p:ph type="sldImg"/>
          </p:nvPr>
        </p:nvSpPr>
        <p:spPr>
          <a:xfrm>
            <a:off x="1274763" y="615950"/>
            <a:ext cx="4783137" cy="3587750"/>
          </a:xfrm>
        </p:spPr>
      </p:sp>
      <p:sp>
        <p:nvSpPr>
          <p:cNvPr id="1239043" name="Rectangle 3"/>
          <p:cNvSpPr>
            <a:spLocks noGrp="1" noChangeArrowheads="1"/>
          </p:cNvSpPr>
          <p:nvPr>
            <p:ph type="body" idx="1"/>
          </p:nvPr>
        </p:nvSpPr>
        <p:spPr>
          <a:xfrm>
            <a:off x="550863" y="4560889"/>
            <a:ext cx="6303962" cy="4318000"/>
          </a:xfrm>
          <a:ln/>
        </p:spPr>
        <p:txBody>
          <a:bodyPr/>
          <a:lstStyle/>
          <a:p>
            <a:r>
              <a:rPr lang="en-US"/>
              <a:t>Note that we don’t need the output of MUL until the WB cycle, so we can span two pipeline stages with the MUL hardware (so the multiplier is a two stage pipelined multiplier)</a:t>
            </a:r>
          </a:p>
        </p:txBody>
      </p:sp>
    </p:spTree>
    <p:extLst>
      <p:ext uri="{BB962C8B-B14F-4D97-AF65-F5344CB8AC3E}">
        <p14:creationId xmlns:p14="http://schemas.microsoft.com/office/powerpoint/2010/main" val="12384469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1090" name="Rectangle 2"/>
          <p:cNvSpPr>
            <a:spLocks noGrp="1" noRot="1" noChangeAspect="1" noChangeArrowheads="1" noTextEdit="1"/>
          </p:cNvSpPr>
          <p:nvPr>
            <p:ph type="sldImg"/>
          </p:nvPr>
        </p:nvSpPr>
        <p:spPr>
          <a:xfrm>
            <a:off x="1274763" y="615950"/>
            <a:ext cx="4783137" cy="3587750"/>
          </a:xfrm>
        </p:spPr>
      </p:sp>
      <p:sp>
        <p:nvSpPr>
          <p:cNvPr id="1241091" name="Rectangle 3"/>
          <p:cNvSpPr>
            <a:spLocks noGrp="1" noChangeArrowheads="1"/>
          </p:cNvSpPr>
          <p:nvPr>
            <p:ph type="body" idx="1"/>
          </p:nvPr>
        </p:nvSpPr>
        <p:spPr>
          <a:xfrm>
            <a:off x="550863" y="4560889"/>
            <a:ext cx="6303962" cy="4318000"/>
          </a:xfrm>
          <a:ln/>
        </p:spPr>
        <p:txBody>
          <a:bodyPr/>
          <a:lstStyle/>
          <a:p>
            <a:endParaRPr lang="en-US"/>
          </a:p>
        </p:txBody>
      </p:sp>
    </p:spTree>
    <p:extLst>
      <p:ext uri="{BB962C8B-B14F-4D97-AF65-F5344CB8AC3E}">
        <p14:creationId xmlns:p14="http://schemas.microsoft.com/office/powerpoint/2010/main" val="3928343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66612"/>
            <a:r>
              <a:rPr lang="en-US" dirty="0" smtClean="0"/>
              <a:t>Since writes to the register</a:t>
            </a:r>
            <a:r>
              <a:rPr lang="en-US" baseline="0" dirty="0" smtClean="0"/>
              <a:t> file are edge-triggered, we can legally read and write the same register within a clock cycle – the read will get the value written in an earlier clock cycle, which the value written will be available to a read in a subsequent cycle.</a:t>
            </a:r>
            <a:endParaRPr lang="en-US" dirty="0" smtClean="0"/>
          </a:p>
          <a:p>
            <a:endParaRPr lang="en-US" dirty="0"/>
          </a:p>
        </p:txBody>
      </p:sp>
    </p:spTree>
    <p:extLst>
      <p:ext uri="{BB962C8B-B14F-4D97-AF65-F5344CB8AC3E}">
        <p14:creationId xmlns:p14="http://schemas.microsoft.com/office/powerpoint/2010/main" val="627685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there are separate read and write controls to the memory</a:t>
            </a:r>
            <a:r>
              <a:rPr lang="en-US" baseline="0" dirty="0" smtClean="0"/>
              <a:t> – only one of which may be asserted on any given clock cycle.  The memory unit needs a read signal, since, unlike the register file, reading the value of an invalid address can cause problems as we will see later.  (Standard memory chips actually have a write enable signal that is used for writes.)</a:t>
            </a:r>
            <a:endParaRPr lang="en-US" dirty="0"/>
          </a:p>
        </p:txBody>
      </p:sp>
    </p:spTree>
    <p:extLst>
      <p:ext uri="{BB962C8B-B14F-4D97-AF65-F5344CB8AC3E}">
        <p14:creationId xmlns:p14="http://schemas.microsoft.com/office/powerpoint/2010/main" val="3414481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6" name="Rectangle 2"/>
          <p:cNvSpPr>
            <a:spLocks noGrp="1" noChangeArrowheads="1"/>
          </p:cNvSpPr>
          <p:nvPr>
            <p:ph type="body" idx="1"/>
          </p:nvPr>
        </p:nvSpPr>
        <p:spPr>
          <a:xfrm>
            <a:off x="975360" y="4560570"/>
            <a:ext cx="5364480" cy="4320540"/>
          </a:xfrm>
          <a:ln>
            <a:noFill/>
          </a:ln>
        </p:spPr>
        <p:txBody>
          <a:bodyPr lIns="95636" tIns="46979" rIns="95636" bIns="46979"/>
          <a:lstStyle/>
          <a:p>
            <a:endParaRPr lang="en-US"/>
          </a:p>
        </p:txBody>
      </p:sp>
      <p:sp>
        <p:nvSpPr>
          <p:cNvPr id="973827" name="Rectangle 3"/>
          <p:cNvSpPr>
            <a:spLocks noGrp="1" noRot="1" noChangeAspect="1" noChangeArrowheads="1" noTextEdit="1"/>
          </p:cNvSpPr>
          <p:nvPr>
            <p:ph type="sldImg"/>
          </p:nvPr>
        </p:nvSpPr>
        <p:spPr>
          <a:xfrm>
            <a:off x="1266825" y="727075"/>
            <a:ext cx="4783138" cy="3586163"/>
          </a:xfrm>
          <a:ln cap="flat">
            <a:solidFill>
              <a:schemeClr val="tx1"/>
            </a:solidFill>
          </a:ln>
        </p:spPr>
      </p:sp>
    </p:spTree>
    <p:extLst>
      <p:ext uri="{BB962C8B-B14F-4D97-AF65-F5344CB8AC3E}">
        <p14:creationId xmlns:p14="http://schemas.microsoft.com/office/powerpoint/2010/main" val="2726778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138" name="Rectangle 2"/>
          <p:cNvSpPr>
            <a:spLocks noGrp="1" noRot="1" noChangeAspect="1" noChangeArrowheads="1" noTextEdit="1"/>
          </p:cNvSpPr>
          <p:nvPr>
            <p:ph type="sldImg"/>
          </p:nvPr>
        </p:nvSpPr>
        <p:spPr>
          <a:xfrm>
            <a:off x="1277938" y="619125"/>
            <a:ext cx="4779962" cy="3584575"/>
          </a:xfrm>
        </p:spPr>
      </p:sp>
      <p:sp>
        <p:nvSpPr>
          <p:cNvPr id="987139" name="Rectangle 3"/>
          <p:cNvSpPr>
            <a:spLocks noGrp="1" noChangeArrowheads="1"/>
          </p:cNvSpPr>
          <p:nvPr>
            <p:ph type="body" idx="1"/>
          </p:nvPr>
        </p:nvSpPr>
        <p:spPr>
          <a:xfrm>
            <a:off x="550334" y="4557236"/>
            <a:ext cx="6304279" cy="4322207"/>
          </a:xfrm>
          <a:ln/>
        </p:spPr>
        <p:txBody>
          <a:bodyPr lIns="96651" tIns="48325" rIns="96651" bIns="48325"/>
          <a:lstStyle/>
          <a:p>
            <a:endParaRPr lang="en-US" dirty="0"/>
          </a:p>
        </p:txBody>
      </p:sp>
    </p:spTree>
    <p:extLst>
      <p:ext uri="{BB962C8B-B14F-4D97-AF65-F5344CB8AC3E}">
        <p14:creationId xmlns:p14="http://schemas.microsoft.com/office/powerpoint/2010/main" val="2054966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82" name="Rectangle 2"/>
          <p:cNvSpPr>
            <a:spLocks noGrp="1" noRot="1" noChangeAspect="1" noChangeArrowheads="1" noTextEdit="1"/>
          </p:cNvSpPr>
          <p:nvPr>
            <p:ph type="sldImg"/>
          </p:nvPr>
        </p:nvSpPr>
        <p:spPr>
          <a:xfrm>
            <a:off x="1277938" y="619125"/>
            <a:ext cx="4779962" cy="3584575"/>
          </a:xfrm>
        </p:spPr>
      </p:sp>
      <p:sp>
        <p:nvSpPr>
          <p:cNvPr id="993283" name="Rectangle 3"/>
          <p:cNvSpPr>
            <a:spLocks noGrp="1" noChangeArrowheads="1"/>
          </p:cNvSpPr>
          <p:nvPr>
            <p:ph type="body" idx="1"/>
          </p:nvPr>
        </p:nvSpPr>
        <p:spPr>
          <a:xfrm>
            <a:off x="550334" y="4557236"/>
            <a:ext cx="6304279" cy="4322207"/>
          </a:xfrm>
          <a:ln/>
        </p:spPr>
        <p:txBody>
          <a:bodyPr lIns="96651" tIns="48325" rIns="96651" bIns="48325"/>
          <a:lstStyle/>
          <a:p>
            <a:r>
              <a:rPr lang="en-US"/>
              <a:t>For lecture</a:t>
            </a:r>
          </a:p>
        </p:txBody>
      </p:sp>
    </p:spTree>
    <p:extLst>
      <p:ext uri="{BB962C8B-B14F-4D97-AF65-F5344CB8AC3E}">
        <p14:creationId xmlns:p14="http://schemas.microsoft.com/office/powerpoint/2010/main" val="2458334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426" name="Rectangle 2"/>
          <p:cNvSpPr>
            <a:spLocks noGrp="1" noRot="1" noChangeAspect="1" noChangeArrowheads="1" noTextEdit="1"/>
          </p:cNvSpPr>
          <p:nvPr>
            <p:ph type="sldImg"/>
          </p:nvPr>
        </p:nvSpPr>
        <p:spPr>
          <a:xfrm>
            <a:off x="1277938" y="619125"/>
            <a:ext cx="4779962" cy="3584575"/>
          </a:xfrm>
        </p:spPr>
      </p:sp>
      <p:sp>
        <p:nvSpPr>
          <p:cNvPr id="999427" name="Rectangle 3"/>
          <p:cNvSpPr>
            <a:spLocks noGrp="1" noChangeArrowheads="1"/>
          </p:cNvSpPr>
          <p:nvPr>
            <p:ph type="body" idx="1"/>
          </p:nvPr>
        </p:nvSpPr>
        <p:spPr>
          <a:xfrm>
            <a:off x="550334" y="4557236"/>
            <a:ext cx="6304279" cy="4322207"/>
          </a:xfrm>
          <a:ln/>
        </p:spPr>
        <p:txBody>
          <a:bodyPr lIns="96651" tIns="48325" rIns="96651" bIns="48325"/>
          <a:lstStyle/>
          <a:p>
            <a:r>
              <a:rPr lang="en-US" dirty="0"/>
              <a:t>For class handout – have a student come forward and mark the connections in the </a:t>
            </a:r>
            <a:r>
              <a:rPr lang="en-US" dirty="0" err="1"/>
              <a:t>datapath</a:t>
            </a:r>
            <a:r>
              <a:rPr lang="en-US" dirty="0"/>
              <a:t> that are active.  And show the state of the control lines.</a:t>
            </a:r>
          </a:p>
        </p:txBody>
      </p:sp>
    </p:spTree>
    <p:extLst>
      <p:ext uri="{BB962C8B-B14F-4D97-AF65-F5344CB8AC3E}">
        <p14:creationId xmlns:p14="http://schemas.microsoft.com/office/powerpoint/2010/main" val="2415081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标题 3"/>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304800"/>
            <a:ext cx="2038350" cy="3003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04800"/>
            <a:ext cx="5962650" cy="3003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533400" y="914400"/>
            <a:ext cx="8153400" cy="2393950"/>
          </a:xfrm>
        </p:spPr>
        <p:txBody>
          <a:bodyPr/>
          <a:lstStyle/>
          <a:p>
            <a:pPr lvl="0"/>
            <a:endParaRPr lang="en-US" noProof="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848600" cy="4222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914400"/>
            <a:ext cx="7848600" cy="2439988"/>
          </a:xfrm>
        </p:spPr>
        <p:txBody>
          <a:body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Title and 4 Content">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914400"/>
            <a:ext cx="3848100" cy="114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86300" y="914400"/>
            <a:ext cx="3848100" cy="114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2209800"/>
            <a:ext cx="3848100" cy="114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86300" y="2209800"/>
            <a:ext cx="3848100" cy="114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标题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533400" y="304800"/>
            <a:ext cx="8153400" cy="422275"/>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smtClean="0"/>
              <a:t>Title goes here</a:t>
            </a:r>
          </a:p>
        </p:txBody>
      </p:sp>
      <p:sp>
        <p:nvSpPr>
          <p:cNvPr id="1027" name="Rectangle 3"/>
          <p:cNvSpPr>
            <a:spLocks noChangeArrowheads="1"/>
          </p:cNvSpPr>
          <p:nvPr/>
        </p:nvSpPr>
        <p:spPr bwMode="auto">
          <a:xfrm>
            <a:off x="381000" y="6553200"/>
            <a:ext cx="1548501" cy="205184"/>
          </a:xfrm>
          <a:prstGeom prst="rect">
            <a:avLst/>
          </a:prstGeom>
          <a:noFill/>
          <a:ln w="12700">
            <a:noFill/>
            <a:miter lim="800000"/>
            <a:headEnd/>
            <a:tailEnd/>
          </a:ln>
          <a:effectLst/>
        </p:spPr>
        <p:txBody>
          <a:bodyPr wrap="none" lIns="63500" tIns="25400" rIns="63500" bIns="25400">
            <a:spAutoFit/>
          </a:bodyPr>
          <a:lstStyle/>
          <a:p>
            <a:pPr>
              <a:defRPr/>
            </a:pPr>
            <a:r>
              <a:rPr lang="en-US" sz="1000" b="1" dirty="0">
                <a:solidFill>
                  <a:schemeClr val="tx1"/>
                </a:solidFill>
              </a:rPr>
              <a:t>CSE431  </a:t>
            </a:r>
            <a:r>
              <a:rPr lang="en-US" sz="1000" b="1" dirty="0" smtClean="0">
                <a:solidFill>
                  <a:schemeClr val="tx1"/>
                </a:solidFill>
              </a:rPr>
              <a:t>Chapter 4A.</a:t>
            </a:r>
            <a:fld id="{327C39B5-FA07-4B49-B681-61EEE696D883}" type="slidenum">
              <a:rPr lang="en-US" sz="1000" b="1" smtClean="0">
                <a:solidFill>
                  <a:schemeClr val="tx1"/>
                </a:solidFill>
              </a:rPr>
              <a:pPr>
                <a:defRPr/>
              </a:pPr>
              <a:t>‹#›</a:t>
            </a:fld>
            <a:endParaRPr lang="en-US" sz="1000" b="1" dirty="0">
              <a:solidFill>
                <a:schemeClr val="tx1"/>
              </a:solidFill>
            </a:endParaRPr>
          </a:p>
        </p:txBody>
      </p:sp>
      <p:sp>
        <p:nvSpPr>
          <p:cNvPr id="1028" name="Rectangle 4"/>
          <p:cNvSpPr>
            <a:spLocks noChangeArrowheads="1"/>
          </p:cNvSpPr>
          <p:nvPr/>
        </p:nvSpPr>
        <p:spPr bwMode="auto">
          <a:xfrm>
            <a:off x="7620000" y="6553200"/>
            <a:ext cx="1101725" cy="355600"/>
          </a:xfrm>
          <a:prstGeom prst="rect">
            <a:avLst/>
          </a:prstGeom>
          <a:noFill/>
          <a:ln w="12700">
            <a:noFill/>
            <a:miter lim="800000"/>
            <a:headEnd/>
            <a:tailEnd/>
          </a:ln>
          <a:effectLst/>
        </p:spPr>
        <p:txBody>
          <a:bodyPr wrap="none" lIns="63500" tIns="25400" rIns="63500" bIns="25400">
            <a:spAutoFit/>
          </a:bodyPr>
          <a:lstStyle/>
          <a:p>
            <a:pPr>
              <a:defRPr/>
            </a:pPr>
            <a:r>
              <a:rPr lang="en-US" sz="1000" b="1">
                <a:solidFill>
                  <a:schemeClr val="tx1"/>
                </a:solidFill>
              </a:rPr>
              <a:t>Irwin, PSU, 2008</a:t>
            </a:r>
          </a:p>
          <a:p>
            <a:pPr>
              <a:defRPr/>
            </a:pPr>
            <a:endParaRPr lang="en-US" sz="1000" b="1">
              <a:solidFill>
                <a:schemeClr val="tx1"/>
              </a:solidFill>
            </a:endParaRPr>
          </a:p>
        </p:txBody>
      </p:sp>
      <p:sp>
        <p:nvSpPr>
          <p:cNvPr id="4101" name="Rectangle 5"/>
          <p:cNvSpPr>
            <a:spLocks noGrp="1" noChangeArrowheads="1"/>
          </p:cNvSpPr>
          <p:nvPr>
            <p:ph type="body" idx="1"/>
          </p:nvPr>
        </p:nvSpPr>
        <p:spPr bwMode="auto">
          <a:xfrm>
            <a:off x="533400" y="914400"/>
            <a:ext cx="8153400" cy="239395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smtClean="0"/>
              <a:t>This is our 1st Level Bullet</a:t>
            </a:r>
          </a:p>
          <a:p>
            <a:pPr lvl="1"/>
            <a:r>
              <a:rPr lang="en-US" smtClean="0"/>
              <a:t>this is our 2nd level bullet</a:t>
            </a:r>
          </a:p>
          <a:p>
            <a:pPr lvl="2"/>
            <a:r>
              <a:rPr lang="en-US" smtClean="0"/>
              <a:t>this is our 3rd level bullet</a:t>
            </a:r>
          </a:p>
          <a:p>
            <a:pPr lvl="0"/>
            <a:r>
              <a:rPr lang="en-US" smtClean="0"/>
              <a:t>This is our next 1st Level Bullet</a:t>
            </a:r>
          </a:p>
          <a:p>
            <a:pPr lvl="1"/>
            <a:r>
              <a:rPr lang="en-US" smtClean="0"/>
              <a:t>this is our 2nd level bullet</a:t>
            </a:r>
          </a:p>
          <a:p>
            <a:pPr lvl="2"/>
            <a:r>
              <a:rPr lang="en-US" smtClean="0"/>
              <a:t>this is our 3rd level bullet</a:t>
            </a:r>
          </a:p>
        </p:txBody>
      </p:sp>
      <p:sp>
        <p:nvSpPr>
          <p:cNvPr id="1030" name="Line 6"/>
          <p:cNvSpPr>
            <a:spLocks noChangeShapeType="1"/>
          </p:cNvSpPr>
          <p:nvPr/>
        </p:nvSpPr>
        <p:spPr bwMode="auto">
          <a:xfrm>
            <a:off x="533400" y="685800"/>
            <a:ext cx="8153400" cy="0"/>
          </a:xfrm>
          <a:prstGeom prst="line">
            <a:avLst/>
          </a:prstGeom>
          <a:noFill/>
          <a:ln w="57150" cmpd="thickThin">
            <a:solidFill>
              <a:schemeClr val="accent2"/>
            </a:solidFill>
            <a:round/>
            <a:headEnd/>
            <a:tailEnd/>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rtl="0" eaLnBrk="0" fontAlgn="base" hangingPunct="0">
        <a:lnSpc>
          <a:spcPct val="87000"/>
        </a:lnSpc>
        <a:spcBef>
          <a:spcPct val="0"/>
        </a:spcBef>
        <a:spcAft>
          <a:spcPct val="0"/>
        </a:spcAft>
        <a:defRPr sz="2800" b="1">
          <a:solidFill>
            <a:schemeClr val="accent2"/>
          </a:solidFill>
          <a:latin typeface="+mj-lt"/>
          <a:ea typeface="+mj-ea"/>
          <a:cs typeface="+mj-cs"/>
        </a:defRPr>
      </a:lvl1pPr>
      <a:lvl2pPr algn="l" rtl="0" eaLnBrk="0" fontAlgn="base" hangingPunct="0">
        <a:lnSpc>
          <a:spcPct val="87000"/>
        </a:lnSpc>
        <a:spcBef>
          <a:spcPct val="0"/>
        </a:spcBef>
        <a:spcAft>
          <a:spcPct val="0"/>
        </a:spcAft>
        <a:defRPr sz="2800" b="1">
          <a:solidFill>
            <a:schemeClr val="accent2"/>
          </a:solidFill>
          <a:latin typeface="Arial" charset="0"/>
        </a:defRPr>
      </a:lvl2pPr>
      <a:lvl3pPr algn="l" rtl="0" eaLnBrk="0" fontAlgn="base" hangingPunct="0">
        <a:lnSpc>
          <a:spcPct val="87000"/>
        </a:lnSpc>
        <a:spcBef>
          <a:spcPct val="0"/>
        </a:spcBef>
        <a:spcAft>
          <a:spcPct val="0"/>
        </a:spcAft>
        <a:defRPr sz="2800" b="1">
          <a:solidFill>
            <a:schemeClr val="accent2"/>
          </a:solidFill>
          <a:latin typeface="Arial" charset="0"/>
        </a:defRPr>
      </a:lvl3pPr>
      <a:lvl4pPr algn="l" rtl="0" eaLnBrk="0" fontAlgn="base" hangingPunct="0">
        <a:lnSpc>
          <a:spcPct val="87000"/>
        </a:lnSpc>
        <a:spcBef>
          <a:spcPct val="0"/>
        </a:spcBef>
        <a:spcAft>
          <a:spcPct val="0"/>
        </a:spcAft>
        <a:defRPr sz="2800" b="1">
          <a:solidFill>
            <a:schemeClr val="accent2"/>
          </a:solidFill>
          <a:latin typeface="Arial" charset="0"/>
        </a:defRPr>
      </a:lvl4pPr>
      <a:lvl5pPr algn="l" rtl="0" eaLnBrk="0" fontAlgn="base" hangingPunct="0">
        <a:lnSpc>
          <a:spcPct val="87000"/>
        </a:lnSpc>
        <a:spcBef>
          <a:spcPct val="0"/>
        </a:spcBef>
        <a:spcAft>
          <a:spcPct val="0"/>
        </a:spcAft>
        <a:defRPr sz="2800" b="1">
          <a:solidFill>
            <a:schemeClr val="accent2"/>
          </a:solidFill>
          <a:latin typeface="Arial" charset="0"/>
        </a:defRPr>
      </a:lvl5pPr>
      <a:lvl6pPr marL="457200" algn="l" rtl="0" eaLnBrk="0" fontAlgn="base" hangingPunct="0">
        <a:lnSpc>
          <a:spcPct val="87000"/>
        </a:lnSpc>
        <a:spcBef>
          <a:spcPct val="0"/>
        </a:spcBef>
        <a:spcAft>
          <a:spcPct val="0"/>
        </a:spcAft>
        <a:defRPr sz="2800" b="1">
          <a:solidFill>
            <a:schemeClr val="accent2"/>
          </a:solidFill>
          <a:latin typeface="Arial" charset="0"/>
        </a:defRPr>
      </a:lvl6pPr>
      <a:lvl7pPr marL="914400" algn="l" rtl="0" eaLnBrk="0" fontAlgn="base" hangingPunct="0">
        <a:lnSpc>
          <a:spcPct val="87000"/>
        </a:lnSpc>
        <a:spcBef>
          <a:spcPct val="0"/>
        </a:spcBef>
        <a:spcAft>
          <a:spcPct val="0"/>
        </a:spcAft>
        <a:defRPr sz="2800" b="1">
          <a:solidFill>
            <a:schemeClr val="accent2"/>
          </a:solidFill>
          <a:latin typeface="Arial" charset="0"/>
        </a:defRPr>
      </a:lvl7pPr>
      <a:lvl8pPr marL="1371600" algn="l" rtl="0" eaLnBrk="0" fontAlgn="base" hangingPunct="0">
        <a:lnSpc>
          <a:spcPct val="87000"/>
        </a:lnSpc>
        <a:spcBef>
          <a:spcPct val="0"/>
        </a:spcBef>
        <a:spcAft>
          <a:spcPct val="0"/>
        </a:spcAft>
        <a:defRPr sz="2800" b="1">
          <a:solidFill>
            <a:schemeClr val="accent2"/>
          </a:solidFill>
          <a:latin typeface="Arial" charset="0"/>
        </a:defRPr>
      </a:lvl8pPr>
      <a:lvl9pPr marL="1828800" algn="l" rtl="0" eaLnBrk="0" fontAlgn="base" hangingPunct="0">
        <a:lnSpc>
          <a:spcPct val="87000"/>
        </a:lnSpc>
        <a:spcBef>
          <a:spcPct val="0"/>
        </a:spcBef>
        <a:spcAft>
          <a:spcPct val="0"/>
        </a:spcAft>
        <a:defRPr sz="2800" b="1">
          <a:solidFill>
            <a:schemeClr val="accent2"/>
          </a:solidFill>
          <a:latin typeface="Arial" charset="0"/>
        </a:defRPr>
      </a:lvl9pPr>
    </p:titleStyle>
    <p:bodyStyle>
      <a:lvl1pPr marL="287338" indent="-287338" algn="l" rtl="0" eaLnBrk="0" fontAlgn="base" hangingPunct="0">
        <a:lnSpc>
          <a:spcPct val="90000"/>
        </a:lnSpc>
        <a:spcBef>
          <a:spcPct val="65000"/>
        </a:spcBef>
        <a:spcAft>
          <a:spcPct val="0"/>
        </a:spcAft>
        <a:buClr>
          <a:schemeClr val="accent1"/>
        </a:buClr>
        <a:buSzPct val="75000"/>
        <a:buFont typeface="Wingdings" pitchFamily="2" charset="2"/>
        <a:buChar char="q"/>
        <a:defRPr sz="2400">
          <a:solidFill>
            <a:schemeClr val="tx1"/>
          </a:solidFill>
          <a:latin typeface="+mn-lt"/>
          <a:ea typeface="+mn-ea"/>
          <a:cs typeface="+mn-cs"/>
        </a:defRPr>
      </a:lvl1pPr>
      <a:lvl2pPr marL="741363" indent="-246063" algn="l" rtl="0" eaLnBrk="0" fontAlgn="base" hangingPunct="0">
        <a:lnSpc>
          <a:spcPct val="85000"/>
        </a:lnSpc>
        <a:spcBef>
          <a:spcPct val="40000"/>
        </a:spcBef>
        <a:spcAft>
          <a:spcPct val="0"/>
        </a:spcAft>
        <a:buClr>
          <a:schemeClr val="accent1"/>
        </a:buClr>
        <a:buSzPct val="75000"/>
        <a:buFont typeface="Monotype Sorts" pitchFamily="2" charset="2"/>
        <a:buChar char="l"/>
        <a:defRPr sz="2000">
          <a:solidFill>
            <a:schemeClr val="tx1"/>
          </a:solidFill>
          <a:latin typeface="+mn-lt"/>
        </a:defRPr>
      </a:lvl2pPr>
      <a:lvl3pPr marL="1146175" indent="-176213" algn="l" rtl="0" eaLnBrk="0" fontAlgn="base" hangingPunct="0">
        <a:lnSpc>
          <a:spcPct val="85000"/>
        </a:lnSpc>
        <a:spcBef>
          <a:spcPct val="40000"/>
        </a:spcBef>
        <a:spcAft>
          <a:spcPct val="0"/>
        </a:spcAft>
        <a:buClr>
          <a:schemeClr val="accent1"/>
        </a:buClr>
        <a:buSzPct val="100000"/>
        <a:buChar char="-"/>
        <a:defRPr>
          <a:solidFill>
            <a:schemeClr val="tx1"/>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466553" y="2137926"/>
            <a:ext cx="3012043" cy="479747"/>
          </a:xfrm>
          <a:noFill/>
        </p:spPr>
        <p:txBody>
          <a:bodyPr wrap="none" anchor="ctr"/>
          <a:lstStyle/>
          <a:p>
            <a:pPr algn="ctr"/>
            <a:r>
              <a:rPr lang="zh-CN" altLang="en-US" sz="3200" dirty="0"/>
              <a:t>第四</a:t>
            </a:r>
            <a:r>
              <a:rPr lang="zh-CN" altLang="en-US" sz="3200" dirty="0" smtClean="0"/>
              <a:t>章：处理器</a:t>
            </a:r>
            <a:endParaRPr lang="en-US" sz="3200" dirty="0" smtClean="0"/>
          </a:p>
        </p:txBody>
      </p:sp>
      <p:sp>
        <p:nvSpPr>
          <p:cNvPr id="5123" name="Rectangle 3"/>
          <p:cNvSpPr>
            <a:spLocks noGrp="1" noChangeArrowheads="1"/>
          </p:cNvSpPr>
          <p:nvPr>
            <p:ph type="subTitle" idx="1"/>
          </p:nvPr>
        </p:nvSpPr>
        <p:spPr>
          <a:xfrm>
            <a:off x="685800" y="3886200"/>
            <a:ext cx="7848600" cy="1630190"/>
          </a:xfrm>
          <a:noFill/>
        </p:spPr>
        <p:txBody>
          <a:bodyPr/>
          <a:lstStyle/>
          <a:p>
            <a:pPr marL="203200" indent="-203200">
              <a:spcBef>
                <a:spcPct val="30000"/>
              </a:spcBef>
            </a:pPr>
            <a:r>
              <a:rPr lang="en-US" sz="1800" dirty="0" smtClean="0"/>
              <a:t>[Adapted from </a:t>
            </a:r>
            <a:r>
              <a:rPr lang="en-US" sz="1800" i="1" dirty="0" smtClean="0"/>
              <a:t>Computer Organization and Design, 4</a:t>
            </a:r>
            <a:r>
              <a:rPr lang="en-US" sz="1800" i="1" baseline="30000" dirty="0" smtClean="0"/>
              <a:t>th</a:t>
            </a:r>
            <a:r>
              <a:rPr lang="en-US" sz="1800" i="1" dirty="0" smtClean="0"/>
              <a:t> Edition</a:t>
            </a:r>
            <a:r>
              <a:rPr lang="en-US" sz="1800" dirty="0" smtClean="0"/>
              <a:t>,  </a:t>
            </a:r>
          </a:p>
          <a:p>
            <a:pPr marL="203200" indent="-203200">
              <a:spcBef>
                <a:spcPct val="30000"/>
              </a:spcBef>
            </a:pPr>
            <a:r>
              <a:rPr lang="en-US" sz="1800" dirty="0" smtClean="0"/>
              <a:t>Patterson &amp; Hennessy, © 2008, MK]</a:t>
            </a:r>
          </a:p>
          <a:p>
            <a:pPr marL="203200" indent="-203200">
              <a:spcBef>
                <a:spcPct val="30000"/>
              </a:spcBef>
            </a:pPr>
            <a:r>
              <a:rPr lang="en-US" sz="1800" dirty="0"/>
              <a:t>Courtesy for Mary Jane Irwin of PSU</a:t>
            </a:r>
          </a:p>
          <a:p>
            <a:pPr marL="203200" indent="-203200">
              <a:spcBef>
                <a:spcPct val="30000"/>
              </a:spcBef>
            </a:pPr>
            <a:endParaRPr lang="en-US" sz="1800" dirty="0" smtClean="0"/>
          </a:p>
          <a:p>
            <a:pPr marL="203200" indent="-203200">
              <a:spcBef>
                <a:spcPct val="30000"/>
              </a:spcBef>
            </a:pPr>
            <a:endParaRPr lang="en-US" sz="1800"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p:txBody>
          <a:bodyPr/>
          <a:lstStyle/>
          <a:p>
            <a:r>
              <a:rPr lang="zh-CN" altLang="en-US" dirty="0" smtClean="0"/>
              <a:t>创建一个简单的数据通路</a:t>
            </a:r>
            <a:endParaRPr lang="en-US" dirty="0"/>
          </a:p>
        </p:txBody>
      </p:sp>
      <p:sp>
        <p:nvSpPr>
          <p:cNvPr id="967683" name="Rectangle 3"/>
          <p:cNvSpPr>
            <a:spLocks noGrp="1" noChangeArrowheads="1"/>
          </p:cNvSpPr>
          <p:nvPr>
            <p:ph type="body" idx="1"/>
          </p:nvPr>
        </p:nvSpPr>
        <p:spPr>
          <a:xfrm>
            <a:off x="533400" y="914400"/>
            <a:ext cx="7848600" cy="5258876"/>
          </a:xfrm>
        </p:spPr>
        <p:txBody>
          <a:bodyPr/>
          <a:lstStyle/>
          <a:p>
            <a:pPr>
              <a:lnSpc>
                <a:spcPct val="100000"/>
              </a:lnSpc>
              <a:spcBef>
                <a:spcPct val="30000"/>
              </a:spcBef>
            </a:pPr>
            <a:r>
              <a:rPr lang="zh-CN" altLang="en-US" dirty="0" smtClean="0">
                <a:latin typeface="微软雅黑" pitchFamily="34" charset="-122"/>
                <a:ea typeface="微软雅黑" pitchFamily="34" charset="-122"/>
              </a:rPr>
              <a:t>需要将各数据通路部件装配在一起，还要控制线和多选器</a:t>
            </a:r>
            <a:endParaRPr lang="en-US" dirty="0">
              <a:latin typeface="微软雅黑" pitchFamily="34" charset="-122"/>
              <a:ea typeface="微软雅黑" pitchFamily="34" charset="-122"/>
            </a:endParaRPr>
          </a:p>
          <a:p>
            <a:pPr>
              <a:lnSpc>
                <a:spcPct val="100000"/>
              </a:lnSpc>
              <a:spcBef>
                <a:spcPct val="30000"/>
              </a:spcBef>
            </a:pPr>
            <a:r>
              <a:rPr lang="zh-CN" altLang="en-US" dirty="0" smtClean="0">
                <a:latin typeface="微软雅黑" pitchFamily="34" charset="-122"/>
                <a:ea typeface="微软雅黑" pitchFamily="34" charset="-122"/>
              </a:rPr>
              <a:t>单周期设计</a:t>
            </a:r>
            <a:r>
              <a:rPr lang="en-US"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每个时钟周期执行一条指令（取指，译码，执行）</a:t>
            </a:r>
            <a:endParaRPr lang="en-US" dirty="0">
              <a:latin typeface="微软雅黑" pitchFamily="34" charset="-122"/>
              <a:ea typeface="微软雅黑" pitchFamily="34" charset="-122"/>
            </a:endParaRPr>
          </a:p>
          <a:p>
            <a:pPr lvl="1">
              <a:lnSpc>
                <a:spcPct val="100000"/>
              </a:lnSpc>
              <a:spcBef>
                <a:spcPct val="30000"/>
              </a:spcBef>
            </a:pPr>
            <a:r>
              <a:rPr lang="zh-CN" altLang="en-US" dirty="0" smtClean="0">
                <a:latin typeface="微软雅黑" pitchFamily="34" charset="-122"/>
                <a:ea typeface="微软雅黑" pitchFamily="34" charset="-122"/>
              </a:rPr>
              <a:t>每条指令执行过程中任何数据通路单元只能被用一次，所以如果需要使用多次则必须将该数据通路单元复制多份，</a:t>
            </a:r>
            <a:r>
              <a:rPr lang="en-US"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例如：</a:t>
            </a:r>
            <a:r>
              <a:rPr lang="en-US" dirty="0" smtClean="0">
                <a:latin typeface="微软雅黑" pitchFamily="34" charset="-122"/>
                <a:ea typeface="微软雅黑" pitchFamily="34" charset="-122"/>
              </a:rPr>
              <a:t>separate </a:t>
            </a:r>
            <a:r>
              <a:rPr lang="en-US" dirty="0">
                <a:latin typeface="微软雅黑" pitchFamily="34" charset="-122"/>
                <a:ea typeface="微软雅黑" pitchFamily="34" charset="-122"/>
              </a:rPr>
              <a:t>Instruction Memory and Data Memory, several adders</a:t>
            </a:r>
            <a:r>
              <a:rPr lang="en-US"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，但在执行不同指令时，很多单元可以被共享。</a:t>
            </a:r>
            <a:endParaRPr lang="en-US" dirty="0">
              <a:latin typeface="微软雅黑" pitchFamily="34" charset="-122"/>
              <a:ea typeface="微软雅黑" pitchFamily="34" charset="-122"/>
            </a:endParaRPr>
          </a:p>
          <a:p>
            <a:pPr lvl="1">
              <a:lnSpc>
                <a:spcPct val="100000"/>
              </a:lnSpc>
              <a:spcBef>
                <a:spcPct val="30000"/>
              </a:spcBef>
            </a:pPr>
            <a:r>
              <a:rPr lang="zh-CN" altLang="en-US" dirty="0" smtClean="0">
                <a:latin typeface="微软雅黑" pitchFamily="34" charset="-122"/>
                <a:ea typeface="微软雅黑" pitchFamily="34" charset="-122"/>
              </a:rPr>
              <a:t>为了实现不同类型的指令间共享数据通路单元，需要让功能单元有多个输入，使用多选器和控制线（控制信号）来从多个输入中进行选择</a:t>
            </a:r>
            <a:endParaRPr lang="en-US" dirty="0" smtClean="0">
              <a:latin typeface="微软雅黑" pitchFamily="34" charset="-122"/>
              <a:ea typeface="微软雅黑" pitchFamily="34" charset="-122"/>
            </a:endParaRPr>
          </a:p>
          <a:p>
            <a:pPr lvl="1">
              <a:lnSpc>
                <a:spcPct val="100000"/>
              </a:lnSpc>
              <a:spcBef>
                <a:spcPct val="30000"/>
              </a:spcBef>
            </a:pPr>
            <a:r>
              <a:rPr lang="zh-CN" altLang="en-US" dirty="0" smtClean="0">
                <a:latin typeface="微软雅黑" pitchFamily="34" charset="-122"/>
                <a:ea typeface="微软雅黑" pitchFamily="34" charset="-122"/>
              </a:rPr>
              <a:t>写信号用于控制寄存器堆和数据存储单元的写入</a:t>
            </a:r>
            <a:endParaRPr lang="en-US" dirty="0">
              <a:latin typeface="微软雅黑" pitchFamily="34" charset="-122"/>
              <a:ea typeface="微软雅黑" pitchFamily="34" charset="-122"/>
            </a:endParaRPr>
          </a:p>
          <a:p>
            <a:pPr lvl="1">
              <a:lnSpc>
                <a:spcPct val="100000"/>
              </a:lnSpc>
              <a:spcBef>
                <a:spcPct val="30000"/>
              </a:spcBef>
            </a:pPr>
            <a:endParaRPr lang="en-US" dirty="0"/>
          </a:p>
          <a:p>
            <a:pPr>
              <a:lnSpc>
                <a:spcPct val="100000"/>
              </a:lnSpc>
              <a:spcBef>
                <a:spcPct val="30000"/>
              </a:spcBef>
            </a:pPr>
            <a:r>
              <a:rPr lang="en-US" dirty="0">
                <a:cs typeface="Arial" charset="0"/>
              </a:rPr>
              <a:t>Cycle time is determined by length of the longest path</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730" name="Rectangle 2"/>
          <p:cNvSpPr>
            <a:spLocks noGrp="1" noChangeArrowheads="1"/>
          </p:cNvSpPr>
          <p:nvPr>
            <p:ph type="title"/>
          </p:nvPr>
        </p:nvSpPr>
        <p:spPr>
          <a:xfrm>
            <a:off x="533400" y="304800"/>
            <a:ext cx="8153400" cy="426142"/>
          </a:xfrm>
        </p:spPr>
        <p:txBody>
          <a:bodyPr/>
          <a:lstStyle/>
          <a:p>
            <a:r>
              <a:rPr lang="zh-CN" altLang="en-US" dirty="0" smtClean="0"/>
              <a:t>取指，</a:t>
            </a:r>
            <a:r>
              <a:rPr lang="en-US" altLang="zh-CN" dirty="0" smtClean="0"/>
              <a:t>R</a:t>
            </a:r>
            <a:r>
              <a:rPr lang="zh-CN" altLang="en-US" dirty="0" smtClean="0"/>
              <a:t>型，访存指令数据通路部分</a:t>
            </a:r>
            <a:endParaRPr lang="en-US" dirty="0"/>
          </a:p>
        </p:txBody>
      </p:sp>
      <p:grpSp>
        <p:nvGrpSpPr>
          <p:cNvPr id="2" name="Group 3"/>
          <p:cNvGrpSpPr>
            <a:grpSpLocks/>
          </p:cNvGrpSpPr>
          <p:nvPr/>
        </p:nvGrpSpPr>
        <p:grpSpPr bwMode="auto">
          <a:xfrm>
            <a:off x="482600" y="1371600"/>
            <a:ext cx="8520113" cy="4114800"/>
            <a:chOff x="304" y="864"/>
            <a:chExt cx="5367" cy="2592"/>
          </a:xfrm>
        </p:grpSpPr>
        <p:grpSp>
          <p:nvGrpSpPr>
            <p:cNvPr id="3" name="Group 4"/>
            <p:cNvGrpSpPr>
              <a:grpSpLocks/>
            </p:cNvGrpSpPr>
            <p:nvPr/>
          </p:nvGrpSpPr>
          <p:grpSpPr bwMode="auto">
            <a:xfrm>
              <a:off x="3984" y="1248"/>
              <a:ext cx="1687" cy="1776"/>
              <a:chOff x="3984" y="1248"/>
              <a:chExt cx="1687" cy="1776"/>
            </a:xfrm>
          </p:grpSpPr>
          <p:sp>
            <p:nvSpPr>
              <p:cNvPr id="969733" name="Line 5"/>
              <p:cNvSpPr>
                <a:spLocks noChangeShapeType="1"/>
              </p:cNvSpPr>
              <p:nvPr/>
            </p:nvSpPr>
            <p:spPr bwMode="auto">
              <a:xfrm>
                <a:off x="3984" y="3024"/>
                <a:ext cx="1200" cy="0"/>
              </a:xfrm>
              <a:prstGeom prst="line">
                <a:avLst/>
              </a:prstGeom>
              <a:noFill/>
              <a:ln w="28575">
                <a:solidFill>
                  <a:schemeClr val="tx1"/>
                </a:solidFill>
                <a:round/>
                <a:headEnd/>
                <a:tailEnd/>
              </a:ln>
              <a:effectLst/>
            </p:spPr>
            <p:txBody>
              <a:bodyPr/>
              <a:lstStyle/>
              <a:p>
                <a:endParaRPr lang="en-US"/>
              </a:p>
            </p:txBody>
          </p:sp>
          <p:grpSp>
            <p:nvGrpSpPr>
              <p:cNvPr id="4" name="Group 6"/>
              <p:cNvGrpSpPr>
                <a:grpSpLocks/>
              </p:cNvGrpSpPr>
              <p:nvPr/>
            </p:nvGrpSpPr>
            <p:grpSpPr bwMode="auto">
              <a:xfrm>
                <a:off x="5088" y="1248"/>
                <a:ext cx="583" cy="1776"/>
                <a:chOff x="5088" y="1248"/>
                <a:chExt cx="583" cy="1776"/>
              </a:xfrm>
            </p:grpSpPr>
            <p:sp>
              <p:nvSpPr>
                <p:cNvPr id="969735" name="Line 7"/>
                <p:cNvSpPr>
                  <a:spLocks noChangeShapeType="1"/>
                </p:cNvSpPr>
                <p:nvPr/>
              </p:nvSpPr>
              <p:spPr bwMode="auto">
                <a:xfrm>
                  <a:off x="5184" y="2400"/>
                  <a:ext cx="144" cy="0"/>
                </a:xfrm>
                <a:prstGeom prst="line">
                  <a:avLst/>
                </a:prstGeom>
                <a:noFill/>
                <a:ln w="28575">
                  <a:solidFill>
                    <a:schemeClr val="tx1"/>
                  </a:solidFill>
                  <a:round/>
                  <a:headEnd/>
                  <a:tailEnd type="triangle" w="med" len="med"/>
                </a:ln>
                <a:effectLst/>
              </p:spPr>
              <p:txBody>
                <a:bodyPr/>
                <a:lstStyle/>
                <a:p>
                  <a:endParaRPr lang="en-US"/>
                </a:p>
              </p:txBody>
            </p:sp>
            <p:sp>
              <p:nvSpPr>
                <p:cNvPr id="969736" name="Line 8"/>
                <p:cNvSpPr>
                  <a:spLocks noChangeShapeType="1"/>
                </p:cNvSpPr>
                <p:nvPr/>
              </p:nvSpPr>
              <p:spPr bwMode="auto">
                <a:xfrm>
                  <a:off x="5136" y="2160"/>
                  <a:ext cx="192" cy="0"/>
                </a:xfrm>
                <a:prstGeom prst="line">
                  <a:avLst/>
                </a:prstGeom>
                <a:noFill/>
                <a:ln w="28575">
                  <a:solidFill>
                    <a:schemeClr val="tx1"/>
                  </a:solidFill>
                  <a:round/>
                  <a:headEnd/>
                  <a:tailEnd type="triangle" w="med" len="med"/>
                </a:ln>
                <a:effectLst/>
              </p:spPr>
              <p:txBody>
                <a:bodyPr/>
                <a:lstStyle/>
                <a:p>
                  <a:endParaRPr lang="en-US"/>
                </a:p>
              </p:txBody>
            </p:sp>
            <p:sp>
              <p:nvSpPr>
                <p:cNvPr id="969737" name="Line 9"/>
                <p:cNvSpPr>
                  <a:spLocks noChangeShapeType="1"/>
                </p:cNvSpPr>
                <p:nvPr/>
              </p:nvSpPr>
              <p:spPr bwMode="auto">
                <a:xfrm>
                  <a:off x="5184" y="2400"/>
                  <a:ext cx="0" cy="624"/>
                </a:xfrm>
                <a:prstGeom prst="line">
                  <a:avLst/>
                </a:prstGeom>
                <a:noFill/>
                <a:ln w="28575">
                  <a:solidFill>
                    <a:schemeClr val="tx1"/>
                  </a:solidFill>
                  <a:round/>
                  <a:headEnd/>
                  <a:tailEnd/>
                </a:ln>
                <a:effectLst/>
              </p:spPr>
              <p:txBody>
                <a:bodyPr/>
                <a:lstStyle/>
                <a:p>
                  <a:endParaRPr lang="en-US"/>
                </a:p>
              </p:txBody>
            </p:sp>
            <p:sp>
              <p:nvSpPr>
                <p:cNvPr id="969738" name="AutoShape 10"/>
                <p:cNvSpPr>
                  <a:spLocks noChangeArrowheads="1"/>
                </p:cNvSpPr>
                <p:nvPr/>
              </p:nvSpPr>
              <p:spPr bwMode="auto">
                <a:xfrm rot="-5400000">
                  <a:off x="5184" y="2208"/>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969739" name="Line 11"/>
                <p:cNvSpPr>
                  <a:spLocks noChangeShapeType="1"/>
                </p:cNvSpPr>
                <p:nvPr/>
              </p:nvSpPr>
              <p:spPr bwMode="auto">
                <a:xfrm>
                  <a:off x="5472" y="2256"/>
                  <a:ext cx="96" cy="0"/>
                </a:xfrm>
                <a:prstGeom prst="line">
                  <a:avLst/>
                </a:prstGeom>
                <a:noFill/>
                <a:ln w="28575">
                  <a:solidFill>
                    <a:schemeClr val="tx1"/>
                  </a:solidFill>
                  <a:round/>
                  <a:headEnd/>
                  <a:tailEnd/>
                </a:ln>
                <a:effectLst/>
              </p:spPr>
              <p:txBody>
                <a:bodyPr/>
                <a:lstStyle/>
                <a:p>
                  <a:endParaRPr lang="en-US"/>
                </a:p>
              </p:txBody>
            </p:sp>
            <p:sp>
              <p:nvSpPr>
                <p:cNvPr id="969740" name="Line 12"/>
                <p:cNvSpPr>
                  <a:spLocks noChangeShapeType="1"/>
                </p:cNvSpPr>
                <p:nvPr/>
              </p:nvSpPr>
              <p:spPr bwMode="auto">
                <a:xfrm>
                  <a:off x="5376" y="1488"/>
                  <a:ext cx="0" cy="576"/>
                </a:xfrm>
                <a:prstGeom prst="line">
                  <a:avLst/>
                </a:prstGeom>
                <a:noFill/>
                <a:ln w="12700">
                  <a:solidFill>
                    <a:schemeClr val="accent1"/>
                  </a:solidFill>
                  <a:round/>
                  <a:headEnd/>
                  <a:tailEnd type="triangle" w="med" len="med"/>
                </a:ln>
                <a:effectLst/>
              </p:spPr>
              <p:txBody>
                <a:bodyPr/>
                <a:lstStyle/>
                <a:p>
                  <a:endParaRPr lang="en-US"/>
                </a:p>
              </p:txBody>
            </p:sp>
            <p:sp>
              <p:nvSpPr>
                <p:cNvPr id="969741" name="Rectangle 13"/>
                <p:cNvSpPr>
                  <a:spLocks noChangeArrowheads="1"/>
                </p:cNvSpPr>
                <p:nvPr/>
              </p:nvSpPr>
              <p:spPr bwMode="auto">
                <a:xfrm>
                  <a:off x="5088" y="1248"/>
                  <a:ext cx="583"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MemtoReg</a:t>
                  </a:r>
                </a:p>
              </p:txBody>
            </p:sp>
          </p:grpSp>
        </p:grpSp>
        <p:grpSp>
          <p:nvGrpSpPr>
            <p:cNvPr id="5" name="Group 14"/>
            <p:cNvGrpSpPr>
              <a:grpSpLocks/>
            </p:cNvGrpSpPr>
            <p:nvPr/>
          </p:nvGrpSpPr>
          <p:grpSpPr bwMode="auto">
            <a:xfrm>
              <a:off x="304" y="864"/>
              <a:ext cx="5264" cy="2592"/>
              <a:chOff x="304" y="864"/>
              <a:chExt cx="5264" cy="2592"/>
            </a:xfrm>
          </p:grpSpPr>
          <p:grpSp>
            <p:nvGrpSpPr>
              <p:cNvPr id="6" name="Group 15"/>
              <p:cNvGrpSpPr>
                <a:grpSpLocks/>
              </p:cNvGrpSpPr>
              <p:nvPr/>
            </p:nvGrpSpPr>
            <p:grpSpPr bwMode="auto">
              <a:xfrm>
                <a:off x="1264" y="960"/>
                <a:ext cx="240" cy="624"/>
                <a:chOff x="1392" y="2880"/>
                <a:chExt cx="288" cy="480"/>
              </a:xfrm>
            </p:grpSpPr>
            <p:sp>
              <p:nvSpPr>
                <p:cNvPr id="969744" name="Line 16"/>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969745" name="Line 17"/>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969746" name="Line 18"/>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969747" name="Line 19"/>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969748" name="Line 20"/>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969749" name="Line 21"/>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969750" name="Line 22"/>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969751" name="Rectangle 23"/>
              <p:cNvSpPr>
                <a:spLocks noChangeArrowheads="1"/>
              </p:cNvSpPr>
              <p:nvPr/>
            </p:nvSpPr>
            <p:spPr bwMode="auto">
              <a:xfrm>
                <a:off x="832" y="1680"/>
                <a:ext cx="912" cy="912"/>
              </a:xfrm>
              <a:prstGeom prst="rect">
                <a:avLst/>
              </a:prstGeom>
              <a:noFill/>
              <a:ln w="12700">
                <a:solidFill>
                  <a:schemeClr val="tx1"/>
                </a:solidFill>
                <a:miter lim="800000"/>
                <a:headEnd/>
                <a:tailEnd/>
              </a:ln>
              <a:effectLst/>
            </p:spPr>
            <p:txBody>
              <a:bodyPr wrap="none" anchor="ctr"/>
              <a:lstStyle/>
              <a:p>
                <a:endParaRPr lang="en-US"/>
              </a:p>
            </p:txBody>
          </p:sp>
          <p:sp>
            <p:nvSpPr>
              <p:cNvPr id="969752" name="Rectangle 24"/>
              <p:cNvSpPr>
                <a:spLocks noChangeArrowheads="1"/>
              </p:cNvSpPr>
              <p:nvPr/>
            </p:nvSpPr>
            <p:spPr bwMode="auto">
              <a:xfrm>
                <a:off x="496" y="1920"/>
                <a:ext cx="144" cy="528"/>
              </a:xfrm>
              <a:prstGeom prst="rect">
                <a:avLst/>
              </a:prstGeom>
              <a:noFill/>
              <a:ln w="12700">
                <a:solidFill>
                  <a:schemeClr val="tx1"/>
                </a:solidFill>
                <a:miter lim="800000"/>
                <a:headEnd/>
                <a:tailEnd/>
              </a:ln>
              <a:effectLst/>
            </p:spPr>
            <p:txBody>
              <a:bodyPr wrap="none" anchor="ctr"/>
              <a:lstStyle/>
              <a:p>
                <a:endParaRPr lang="en-US"/>
              </a:p>
            </p:txBody>
          </p:sp>
          <p:sp>
            <p:nvSpPr>
              <p:cNvPr id="969753" name="Line 25"/>
              <p:cNvSpPr>
                <a:spLocks noChangeShapeType="1"/>
              </p:cNvSpPr>
              <p:nvPr/>
            </p:nvSpPr>
            <p:spPr bwMode="auto">
              <a:xfrm>
                <a:off x="640" y="2160"/>
                <a:ext cx="192" cy="0"/>
              </a:xfrm>
              <a:prstGeom prst="line">
                <a:avLst/>
              </a:prstGeom>
              <a:noFill/>
              <a:ln w="28575">
                <a:solidFill>
                  <a:schemeClr val="tx1"/>
                </a:solidFill>
                <a:round/>
                <a:headEnd/>
                <a:tailEnd type="triangle" w="med" len="med"/>
              </a:ln>
              <a:effectLst/>
            </p:spPr>
            <p:txBody>
              <a:bodyPr/>
              <a:lstStyle/>
              <a:p>
                <a:endParaRPr lang="en-US"/>
              </a:p>
            </p:txBody>
          </p:sp>
          <p:sp>
            <p:nvSpPr>
              <p:cNvPr id="969754" name="Line 26"/>
              <p:cNvSpPr>
                <a:spLocks noChangeShapeType="1"/>
              </p:cNvSpPr>
              <p:nvPr/>
            </p:nvSpPr>
            <p:spPr bwMode="auto">
              <a:xfrm>
                <a:off x="688" y="1056"/>
                <a:ext cx="576" cy="0"/>
              </a:xfrm>
              <a:prstGeom prst="line">
                <a:avLst/>
              </a:prstGeom>
              <a:noFill/>
              <a:ln w="28575">
                <a:solidFill>
                  <a:schemeClr val="tx1"/>
                </a:solidFill>
                <a:round/>
                <a:headEnd/>
                <a:tailEnd type="triangle" w="med" len="med"/>
              </a:ln>
              <a:effectLst/>
            </p:spPr>
            <p:txBody>
              <a:bodyPr/>
              <a:lstStyle/>
              <a:p>
                <a:endParaRPr lang="en-US"/>
              </a:p>
            </p:txBody>
          </p:sp>
          <p:sp>
            <p:nvSpPr>
              <p:cNvPr id="969755" name="Line 27"/>
              <p:cNvSpPr>
                <a:spLocks noChangeShapeType="1"/>
              </p:cNvSpPr>
              <p:nvPr/>
            </p:nvSpPr>
            <p:spPr bwMode="auto">
              <a:xfrm>
                <a:off x="1024" y="1488"/>
                <a:ext cx="240" cy="0"/>
              </a:xfrm>
              <a:prstGeom prst="line">
                <a:avLst/>
              </a:prstGeom>
              <a:noFill/>
              <a:ln w="28575">
                <a:solidFill>
                  <a:schemeClr val="tx1"/>
                </a:solidFill>
                <a:round/>
                <a:headEnd/>
                <a:tailEnd type="triangle" w="med" len="med"/>
              </a:ln>
              <a:effectLst/>
            </p:spPr>
            <p:txBody>
              <a:bodyPr/>
              <a:lstStyle/>
              <a:p>
                <a:endParaRPr lang="en-US"/>
              </a:p>
            </p:txBody>
          </p:sp>
          <p:sp>
            <p:nvSpPr>
              <p:cNvPr id="969756" name="Line 28"/>
              <p:cNvSpPr>
                <a:spLocks noChangeShapeType="1"/>
              </p:cNvSpPr>
              <p:nvPr/>
            </p:nvSpPr>
            <p:spPr bwMode="auto">
              <a:xfrm>
                <a:off x="1696" y="864"/>
                <a:ext cx="0" cy="384"/>
              </a:xfrm>
              <a:prstGeom prst="line">
                <a:avLst/>
              </a:prstGeom>
              <a:noFill/>
              <a:ln w="28575">
                <a:solidFill>
                  <a:schemeClr val="tx1"/>
                </a:solidFill>
                <a:round/>
                <a:headEnd/>
                <a:tailEnd/>
              </a:ln>
              <a:effectLst/>
            </p:spPr>
            <p:txBody>
              <a:bodyPr/>
              <a:lstStyle/>
              <a:p>
                <a:endParaRPr lang="en-US"/>
              </a:p>
            </p:txBody>
          </p:sp>
          <p:sp>
            <p:nvSpPr>
              <p:cNvPr id="969757" name="Line 29"/>
              <p:cNvSpPr>
                <a:spLocks noChangeShapeType="1"/>
              </p:cNvSpPr>
              <p:nvPr/>
            </p:nvSpPr>
            <p:spPr bwMode="auto">
              <a:xfrm>
                <a:off x="1504" y="1248"/>
                <a:ext cx="192" cy="0"/>
              </a:xfrm>
              <a:prstGeom prst="line">
                <a:avLst/>
              </a:prstGeom>
              <a:noFill/>
              <a:ln w="28575">
                <a:solidFill>
                  <a:schemeClr val="tx1"/>
                </a:solidFill>
                <a:round/>
                <a:headEnd/>
                <a:tailEnd/>
              </a:ln>
              <a:effectLst/>
            </p:spPr>
            <p:txBody>
              <a:bodyPr/>
              <a:lstStyle/>
              <a:p>
                <a:endParaRPr lang="en-US"/>
              </a:p>
            </p:txBody>
          </p:sp>
          <p:sp>
            <p:nvSpPr>
              <p:cNvPr id="969758" name="Text Box 30"/>
              <p:cNvSpPr txBox="1">
                <a:spLocks noChangeArrowheads="1"/>
              </p:cNvSpPr>
              <p:nvPr/>
            </p:nvSpPr>
            <p:spPr bwMode="auto">
              <a:xfrm>
                <a:off x="784" y="2016"/>
                <a:ext cx="467" cy="288"/>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969759" name="Text Box 31"/>
              <p:cNvSpPr txBox="1">
                <a:spLocks noChangeArrowheads="1"/>
              </p:cNvSpPr>
              <p:nvPr/>
            </p:nvSpPr>
            <p:spPr bwMode="auto">
              <a:xfrm>
                <a:off x="1264" y="2064"/>
                <a:ext cx="558" cy="173"/>
              </a:xfrm>
              <a:prstGeom prst="rect">
                <a:avLst/>
              </a:prstGeom>
              <a:noFill/>
              <a:ln w="12700">
                <a:noFill/>
                <a:miter lim="800000"/>
                <a:headEnd/>
                <a:tailEnd/>
              </a:ln>
              <a:effectLst/>
            </p:spPr>
            <p:txBody>
              <a:bodyPr wrap="none">
                <a:spAutoFit/>
              </a:bodyPr>
              <a:lstStyle/>
              <a:p>
                <a:r>
                  <a:rPr lang="en-US" sz="1200">
                    <a:solidFill>
                      <a:schemeClr val="tx1"/>
                    </a:solidFill>
                  </a:rPr>
                  <a:t>Instruction</a:t>
                </a:r>
              </a:p>
            </p:txBody>
          </p:sp>
          <p:sp>
            <p:nvSpPr>
              <p:cNvPr id="969760" name="Text Box 32"/>
              <p:cNvSpPr txBox="1">
                <a:spLocks noChangeArrowheads="1"/>
              </p:cNvSpPr>
              <p:nvPr/>
            </p:nvSpPr>
            <p:spPr bwMode="auto">
              <a:xfrm>
                <a:off x="976" y="1728"/>
                <a:ext cx="613" cy="288"/>
              </a:xfrm>
              <a:prstGeom prst="rect">
                <a:avLst/>
              </a:prstGeom>
              <a:noFill/>
              <a:ln w="12700">
                <a:noFill/>
                <a:miter lim="800000"/>
                <a:headEnd/>
                <a:tailEnd/>
              </a:ln>
              <a:effectLst/>
            </p:spPr>
            <p:txBody>
              <a:bodyPr wrap="none">
                <a:spAutoFit/>
              </a:bodyPr>
              <a:lstStyle/>
              <a:p>
                <a:pPr algn="ctr"/>
                <a:r>
                  <a:rPr lang="en-US" sz="1200" b="1">
                    <a:solidFill>
                      <a:schemeClr val="tx1"/>
                    </a:solidFill>
                  </a:rPr>
                  <a:t>Instruction</a:t>
                </a:r>
              </a:p>
              <a:p>
                <a:pPr algn="ctr"/>
                <a:r>
                  <a:rPr lang="en-US" sz="1200" b="1">
                    <a:solidFill>
                      <a:schemeClr val="tx1"/>
                    </a:solidFill>
                  </a:rPr>
                  <a:t>Memory</a:t>
                </a:r>
              </a:p>
            </p:txBody>
          </p:sp>
          <p:sp>
            <p:nvSpPr>
              <p:cNvPr id="969761" name="Text Box 33"/>
              <p:cNvSpPr txBox="1">
                <a:spLocks noChangeArrowheads="1"/>
              </p:cNvSpPr>
              <p:nvPr/>
            </p:nvSpPr>
            <p:spPr bwMode="auto">
              <a:xfrm>
                <a:off x="1264" y="1200"/>
                <a:ext cx="303" cy="173"/>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969762" name="Text Box 34"/>
              <p:cNvSpPr txBox="1">
                <a:spLocks noChangeArrowheads="1"/>
              </p:cNvSpPr>
              <p:nvPr/>
            </p:nvSpPr>
            <p:spPr bwMode="auto">
              <a:xfrm>
                <a:off x="448" y="2064"/>
                <a:ext cx="249" cy="173"/>
              </a:xfrm>
              <a:prstGeom prst="rect">
                <a:avLst/>
              </a:prstGeom>
              <a:noFill/>
              <a:ln w="12700">
                <a:noFill/>
                <a:miter lim="800000"/>
                <a:headEnd/>
                <a:tailEnd/>
              </a:ln>
              <a:effectLst/>
            </p:spPr>
            <p:txBody>
              <a:bodyPr wrap="none">
                <a:spAutoFit/>
              </a:bodyPr>
              <a:lstStyle/>
              <a:p>
                <a:r>
                  <a:rPr lang="en-US" sz="1200" b="1">
                    <a:solidFill>
                      <a:schemeClr val="tx1"/>
                    </a:solidFill>
                  </a:rPr>
                  <a:t>PC</a:t>
                </a:r>
              </a:p>
            </p:txBody>
          </p:sp>
          <p:sp>
            <p:nvSpPr>
              <p:cNvPr id="969763" name="Line 35"/>
              <p:cNvSpPr>
                <a:spLocks noChangeShapeType="1"/>
              </p:cNvSpPr>
              <p:nvPr/>
            </p:nvSpPr>
            <p:spPr bwMode="auto">
              <a:xfrm>
                <a:off x="304" y="864"/>
                <a:ext cx="1392" cy="0"/>
              </a:xfrm>
              <a:prstGeom prst="line">
                <a:avLst/>
              </a:prstGeom>
              <a:noFill/>
              <a:ln w="28575">
                <a:solidFill>
                  <a:schemeClr val="tx1"/>
                </a:solidFill>
                <a:round/>
                <a:headEnd/>
                <a:tailEnd/>
              </a:ln>
              <a:effectLst/>
            </p:spPr>
            <p:txBody>
              <a:bodyPr/>
              <a:lstStyle/>
              <a:p>
                <a:endParaRPr lang="en-US"/>
              </a:p>
            </p:txBody>
          </p:sp>
          <p:sp>
            <p:nvSpPr>
              <p:cNvPr id="969764" name="Line 36"/>
              <p:cNvSpPr>
                <a:spLocks noChangeShapeType="1"/>
              </p:cNvSpPr>
              <p:nvPr/>
            </p:nvSpPr>
            <p:spPr bwMode="auto">
              <a:xfrm>
                <a:off x="304" y="864"/>
                <a:ext cx="0" cy="1296"/>
              </a:xfrm>
              <a:prstGeom prst="line">
                <a:avLst/>
              </a:prstGeom>
              <a:noFill/>
              <a:ln w="28575">
                <a:solidFill>
                  <a:schemeClr val="tx1"/>
                </a:solidFill>
                <a:round/>
                <a:headEnd/>
                <a:tailEnd/>
              </a:ln>
              <a:effectLst/>
            </p:spPr>
            <p:txBody>
              <a:bodyPr/>
              <a:lstStyle/>
              <a:p>
                <a:endParaRPr lang="en-US"/>
              </a:p>
            </p:txBody>
          </p:sp>
          <p:sp>
            <p:nvSpPr>
              <p:cNvPr id="969765" name="Line 37"/>
              <p:cNvSpPr>
                <a:spLocks noChangeShapeType="1"/>
              </p:cNvSpPr>
              <p:nvPr/>
            </p:nvSpPr>
            <p:spPr bwMode="auto">
              <a:xfrm>
                <a:off x="304" y="2160"/>
                <a:ext cx="192" cy="0"/>
              </a:xfrm>
              <a:prstGeom prst="line">
                <a:avLst/>
              </a:prstGeom>
              <a:noFill/>
              <a:ln w="28575">
                <a:solidFill>
                  <a:schemeClr val="tx1"/>
                </a:solidFill>
                <a:round/>
                <a:headEnd/>
                <a:tailEnd type="triangle" w="med" len="med"/>
              </a:ln>
              <a:effectLst/>
            </p:spPr>
            <p:txBody>
              <a:bodyPr/>
              <a:lstStyle/>
              <a:p>
                <a:endParaRPr lang="en-US"/>
              </a:p>
            </p:txBody>
          </p:sp>
          <p:sp>
            <p:nvSpPr>
              <p:cNvPr id="969766" name="Line 38"/>
              <p:cNvSpPr>
                <a:spLocks noChangeShapeType="1"/>
              </p:cNvSpPr>
              <p:nvPr/>
            </p:nvSpPr>
            <p:spPr bwMode="auto">
              <a:xfrm>
                <a:off x="688" y="1056"/>
                <a:ext cx="0" cy="1104"/>
              </a:xfrm>
              <a:prstGeom prst="line">
                <a:avLst/>
              </a:prstGeom>
              <a:noFill/>
              <a:ln w="28575">
                <a:solidFill>
                  <a:schemeClr val="tx1"/>
                </a:solidFill>
                <a:round/>
                <a:headEnd/>
                <a:tailEnd/>
              </a:ln>
              <a:effectLst/>
            </p:spPr>
            <p:txBody>
              <a:bodyPr/>
              <a:lstStyle/>
              <a:p>
                <a:endParaRPr lang="en-US"/>
              </a:p>
            </p:txBody>
          </p:sp>
          <p:sp>
            <p:nvSpPr>
              <p:cNvPr id="969767" name="Text Box 39"/>
              <p:cNvSpPr txBox="1">
                <a:spLocks noChangeArrowheads="1"/>
              </p:cNvSpPr>
              <p:nvPr/>
            </p:nvSpPr>
            <p:spPr bwMode="auto">
              <a:xfrm>
                <a:off x="880" y="1392"/>
                <a:ext cx="169" cy="173"/>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969768" name="Rectangle 40"/>
              <p:cNvSpPr>
                <a:spLocks noChangeArrowheads="1"/>
              </p:cNvSpPr>
              <p:nvPr/>
            </p:nvSpPr>
            <p:spPr bwMode="auto">
              <a:xfrm>
                <a:off x="2096" y="1680"/>
                <a:ext cx="912" cy="912"/>
              </a:xfrm>
              <a:prstGeom prst="rect">
                <a:avLst/>
              </a:prstGeom>
              <a:noFill/>
              <a:ln w="12700">
                <a:solidFill>
                  <a:schemeClr val="tx1"/>
                </a:solidFill>
                <a:miter lim="800000"/>
                <a:headEnd/>
                <a:tailEnd/>
              </a:ln>
              <a:effectLst/>
            </p:spPr>
            <p:txBody>
              <a:bodyPr wrap="none" anchor="ctr"/>
              <a:lstStyle/>
              <a:p>
                <a:endParaRPr lang="en-US"/>
              </a:p>
            </p:txBody>
          </p:sp>
          <p:sp>
            <p:nvSpPr>
              <p:cNvPr id="969769" name="Line 41"/>
              <p:cNvSpPr>
                <a:spLocks noChangeShapeType="1"/>
              </p:cNvSpPr>
              <p:nvPr/>
            </p:nvSpPr>
            <p:spPr bwMode="auto">
              <a:xfrm>
                <a:off x="1744" y="2160"/>
                <a:ext cx="160" cy="0"/>
              </a:xfrm>
              <a:prstGeom prst="line">
                <a:avLst/>
              </a:prstGeom>
              <a:noFill/>
              <a:ln w="28575">
                <a:solidFill>
                  <a:schemeClr val="tx1"/>
                </a:solidFill>
                <a:round/>
                <a:headEnd/>
                <a:tailEnd/>
              </a:ln>
              <a:effectLst/>
            </p:spPr>
            <p:txBody>
              <a:bodyPr/>
              <a:lstStyle/>
              <a:p>
                <a:endParaRPr lang="en-US"/>
              </a:p>
            </p:txBody>
          </p:sp>
          <p:sp>
            <p:nvSpPr>
              <p:cNvPr id="969770" name="Line 42"/>
              <p:cNvSpPr>
                <a:spLocks noChangeShapeType="1"/>
              </p:cNvSpPr>
              <p:nvPr/>
            </p:nvSpPr>
            <p:spPr bwMode="auto">
              <a:xfrm>
                <a:off x="1904" y="2016"/>
                <a:ext cx="192" cy="0"/>
              </a:xfrm>
              <a:prstGeom prst="line">
                <a:avLst/>
              </a:prstGeom>
              <a:noFill/>
              <a:ln w="19050">
                <a:solidFill>
                  <a:schemeClr val="tx1"/>
                </a:solidFill>
                <a:round/>
                <a:headEnd/>
                <a:tailEnd type="triangle" w="med" len="med"/>
              </a:ln>
              <a:effectLst/>
            </p:spPr>
            <p:txBody>
              <a:bodyPr/>
              <a:lstStyle/>
              <a:p>
                <a:endParaRPr lang="en-US"/>
              </a:p>
            </p:txBody>
          </p:sp>
          <p:sp>
            <p:nvSpPr>
              <p:cNvPr id="969771" name="Line 43"/>
              <p:cNvSpPr>
                <a:spLocks noChangeShapeType="1"/>
              </p:cNvSpPr>
              <p:nvPr/>
            </p:nvSpPr>
            <p:spPr bwMode="auto">
              <a:xfrm>
                <a:off x="1904" y="2256"/>
                <a:ext cx="192" cy="0"/>
              </a:xfrm>
              <a:prstGeom prst="line">
                <a:avLst/>
              </a:prstGeom>
              <a:noFill/>
              <a:ln w="19050">
                <a:solidFill>
                  <a:schemeClr val="tx1"/>
                </a:solidFill>
                <a:round/>
                <a:headEnd/>
                <a:tailEnd type="triangle" w="med" len="med"/>
              </a:ln>
              <a:effectLst/>
            </p:spPr>
            <p:txBody>
              <a:bodyPr/>
              <a:lstStyle/>
              <a:p>
                <a:endParaRPr lang="en-US"/>
              </a:p>
            </p:txBody>
          </p:sp>
          <p:sp>
            <p:nvSpPr>
              <p:cNvPr id="969772" name="Line 44"/>
              <p:cNvSpPr>
                <a:spLocks noChangeShapeType="1"/>
              </p:cNvSpPr>
              <p:nvPr/>
            </p:nvSpPr>
            <p:spPr bwMode="auto">
              <a:xfrm>
                <a:off x="1904" y="1776"/>
                <a:ext cx="192" cy="0"/>
              </a:xfrm>
              <a:prstGeom prst="line">
                <a:avLst/>
              </a:prstGeom>
              <a:noFill/>
              <a:ln w="19050">
                <a:solidFill>
                  <a:schemeClr val="tx1"/>
                </a:solidFill>
                <a:round/>
                <a:headEnd/>
                <a:tailEnd type="triangle" w="med" len="med"/>
              </a:ln>
              <a:effectLst/>
            </p:spPr>
            <p:txBody>
              <a:bodyPr/>
              <a:lstStyle/>
              <a:p>
                <a:endParaRPr lang="en-US"/>
              </a:p>
            </p:txBody>
          </p:sp>
          <p:sp>
            <p:nvSpPr>
              <p:cNvPr id="969773" name="Line 45"/>
              <p:cNvSpPr>
                <a:spLocks noChangeShapeType="1"/>
              </p:cNvSpPr>
              <p:nvPr/>
            </p:nvSpPr>
            <p:spPr bwMode="auto">
              <a:xfrm>
                <a:off x="3008" y="1920"/>
                <a:ext cx="544" cy="0"/>
              </a:xfrm>
              <a:prstGeom prst="line">
                <a:avLst/>
              </a:prstGeom>
              <a:noFill/>
              <a:ln w="28575">
                <a:solidFill>
                  <a:schemeClr val="tx1"/>
                </a:solidFill>
                <a:round/>
                <a:headEnd/>
                <a:tailEnd type="triangle" w="med" len="med"/>
              </a:ln>
              <a:effectLst/>
            </p:spPr>
            <p:txBody>
              <a:bodyPr/>
              <a:lstStyle/>
              <a:p>
                <a:endParaRPr lang="en-US"/>
              </a:p>
            </p:txBody>
          </p:sp>
          <p:sp>
            <p:nvSpPr>
              <p:cNvPr id="969774" name="Line 46"/>
              <p:cNvSpPr>
                <a:spLocks noChangeShapeType="1"/>
              </p:cNvSpPr>
              <p:nvPr/>
            </p:nvSpPr>
            <p:spPr bwMode="auto">
              <a:xfrm>
                <a:off x="3888" y="2160"/>
                <a:ext cx="112" cy="0"/>
              </a:xfrm>
              <a:prstGeom prst="line">
                <a:avLst/>
              </a:prstGeom>
              <a:noFill/>
              <a:ln w="28575">
                <a:solidFill>
                  <a:schemeClr val="tx1"/>
                </a:solidFill>
                <a:round/>
                <a:headEnd/>
                <a:tailEnd/>
              </a:ln>
              <a:effectLst/>
            </p:spPr>
            <p:txBody>
              <a:bodyPr/>
              <a:lstStyle/>
              <a:p>
                <a:endParaRPr lang="en-US"/>
              </a:p>
            </p:txBody>
          </p:sp>
          <p:sp>
            <p:nvSpPr>
              <p:cNvPr id="969775" name="Line 47"/>
              <p:cNvSpPr>
                <a:spLocks noChangeShapeType="1"/>
              </p:cNvSpPr>
              <p:nvPr/>
            </p:nvSpPr>
            <p:spPr bwMode="auto">
              <a:xfrm flipH="1">
                <a:off x="3984" y="1872"/>
                <a:ext cx="0" cy="1152"/>
              </a:xfrm>
              <a:prstGeom prst="line">
                <a:avLst/>
              </a:prstGeom>
              <a:noFill/>
              <a:ln w="28575">
                <a:solidFill>
                  <a:schemeClr val="tx1"/>
                </a:solidFill>
                <a:round/>
                <a:headEnd/>
                <a:tailEnd/>
              </a:ln>
              <a:effectLst/>
            </p:spPr>
            <p:txBody>
              <a:bodyPr/>
              <a:lstStyle/>
              <a:p>
                <a:endParaRPr lang="en-US"/>
              </a:p>
            </p:txBody>
          </p:sp>
          <p:sp>
            <p:nvSpPr>
              <p:cNvPr id="969776" name="Text Box 48"/>
              <p:cNvSpPr txBox="1">
                <a:spLocks noChangeArrowheads="1"/>
              </p:cNvSpPr>
              <p:nvPr/>
            </p:nvSpPr>
            <p:spPr bwMode="auto">
              <a:xfrm>
                <a:off x="2048" y="2400"/>
                <a:ext cx="569" cy="173"/>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969777" name="Text Box 49"/>
              <p:cNvSpPr txBox="1">
                <a:spLocks noChangeArrowheads="1"/>
              </p:cNvSpPr>
              <p:nvPr/>
            </p:nvSpPr>
            <p:spPr bwMode="auto">
              <a:xfrm>
                <a:off x="2048" y="1680"/>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969778" name="Text Box 50"/>
              <p:cNvSpPr txBox="1">
                <a:spLocks noChangeArrowheads="1"/>
              </p:cNvSpPr>
              <p:nvPr/>
            </p:nvSpPr>
            <p:spPr bwMode="auto">
              <a:xfrm>
                <a:off x="2048" y="1920"/>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969779" name="Text Box 51"/>
              <p:cNvSpPr txBox="1">
                <a:spLocks noChangeArrowheads="1"/>
              </p:cNvSpPr>
              <p:nvPr/>
            </p:nvSpPr>
            <p:spPr bwMode="auto">
              <a:xfrm>
                <a:off x="2048" y="2160"/>
                <a:ext cx="569" cy="173"/>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969780" name="Text Box 52"/>
              <p:cNvSpPr txBox="1">
                <a:spLocks noChangeArrowheads="1"/>
              </p:cNvSpPr>
              <p:nvPr/>
            </p:nvSpPr>
            <p:spPr bwMode="auto">
              <a:xfrm>
                <a:off x="2252" y="1824"/>
                <a:ext cx="499" cy="403"/>
              </a:xfrm>
              <a:prstGeom prst="rect">
                <a:avLst/>
              </a:prstGeom>
              <a:noFill/>
              <a:ln w="12700">
                <a:noFill/>
                <a:miter lim="800000"/>
                <a:headEnd/>
                <a:tailEnd/>
              </a:ln>
              <a:effectLst/>
            </p:spPr>
            <p:txBody>
              <a:bodyPr wrap="none">
                <a:spAutoFit/>
              </a:bodyPr>
              <a:lstStyle/>
              <a:p>
                <a:pPr algn="ctr"/>
                <a:r>
                  <a:rPr lang="en-US" sz="1200" b="1">
                    <a:solidFill>
                      <a:schemeClr val="tx1"/>
                    </a:solidFill>
                  </a:rPr>
                  <a:t>Register</a:t>
                </a:r>
              </a:p>
              <a:p>
                <a:pPr algn="ctr"/>
                <a:endParaRPr lang="en-US" sz="1200" b="1">
                  <a:solidFill>
                    <a:schemeClr val="tx1"/>
                  </a:solidFill>
                </a:endParaRPr>
              </a:p>
              <a:p>
                <a:pPr algn="ctr"/>
                <a:r>
                  <a:rPr lang="en-US" sz="1200" b="1">
                    <a:solidFill>
                      <a:schemeClr val="tx1"/>
                    </a:solidFill>
                  </a:rPr>
                  <a:t>File</a:t>
                </a:r>
              </a:p>
            </p:txBody>
          </p:sp>
          <p:sp>
            <p:nvSpPr>
              <p:cNvPr id="969781" name="Text Box 53"/>
              <p:cNvSpPr txBox="1">
                <a:spLocks noChangeArrowheads="1"/>
              </p:cNvSpPr>
              <p:nvPr/>
            </p:nvSpPr>
            <p:spPr bwMode="auto">
              <a:xfrm>
                <a:off x="2624" y="1776"/>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969782" name="Text Box 54"/>
              <p:cNvSpPr txBox="1">
                <a:spLocks noChangeArrowheads="1"/>
              </p:cNvSpPr>
              <p:nvPr/>
            </p:nvSpPr>
            <p:spPr bwMode="auto">
              <a:xfrm>
                <a:off x="2640" y="2208"/>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969783" name="Freeform 55"/>
              <p:cNvSpPr>
                <a:spLocks/>
              </p:cNvSpPr>
              <p:nvPr/>
            </p:nvSpPr>
            <p:spPr bwMode="auto">
              <a:xfrm>
                <a:off x="3536" y="1728"/>
                <a:ext cx="336" cy="816"/>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69784" name="Rectangle 56"/>
              <p:cNvSpPr>
                <a:spLocks noChangeArrowheads="1"/>
              </p:cNvSpPr>
              <p:nvPr/>
            </p:nvSpPr>
            <p:spPr bwMode="auto">
              <a:xfrm>
                <a:off x="3600" y="2112"/>
                <a:ext cx="318" cy="210"/>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969785" name="Rectangle 57"/>
              <p:cNvSpPr>
                <a:spLocks noChangeArrowheads="1"/>
              </p:cNvSpPr>
              <p:nvPr/>
            </p:nvSpPr>
            <p:spPr bwMode="auto">
              <a:xfrm>
                <a:off x="3632" y="1440"/>
                <a:ext cx="480" cy="192"/>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ovf</a:t>
                </a:r>
              </a:p>
            </p:txBody>
          </p:sp>
          <p:sp>
            <p:nvSpPr>
              <p:cNvPr id="969786" name="Rectangle 58"/>
              <p:cNvSpPr>
                <a:spLocks noChangeArrowheads="1"/>
              </p:cNvSpPr>
              <p:nvPr/>
            </p:nvSpPr>
            <p:spPr bwMode="auto">
              <a:xfrm>
                <a:off x="3728" y="1584"/>
                <a:ext cx="336" cy="192"/>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zero</a:t>
                </a:r>
              </a:p>
            </p:txBody>
          </p:sp>
          <p:sp>
            <p:nvSpPr>
              <p:cNvPr id="969787" name="Rectangle 59"/>
              <p:cNvSpPr>
                <a:spLocks noChangeArrowheads="1"/>
              </p:cNvSpPr>
              <p:nvPr/>
            </p:nvSpPr>
            <p:spPr bwMode="auto">
              <a:xfrm>
                <a:off x="3552" y="1248"/>
                <a:ext cx="583" cy="206"/>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t>ALU control</a:t>
                </a:r>
              </a:p>
            </p:txBody>
          </p:sp>
          <p:sp>
            <p:nvSpPr>
              <p:cNvPr id="969788" name="Line 60"/>
              <p:cNvSpPr>
                <a:spLocks noChangeShapeType="1"/>
              </p:cNvSpPr>
              <p:nvPr/>
            </p:nvSpPr>
            <p:spPr bwMode="auto">
              <a:xfrm>
                <a:off x="3632" y="1488"/>
                <a:ext cx="0" cy="288"/>
              </a:xfrm>
              <a:prstGeom prst="line">
                <a:avLst/>
              </a:prstGeom>
              <a:noFill/>
              <a:ln w="19050">
                <a:solidFill>
                  <a:schemeClr val="accent1"/>
                </a:solidFill>
                <a:round/>
                <a:headEnd/>
                <a:tailEnd type="triangle" w="med" len="med"/>
              </a:ln>
              <a:effectLst/>
            </p:spPr>
            <p:txBody>
              <a:bodyPr/>
              <a:lstStyle/>
              <a:p>
                <a:endParaRPr lang="en-US"/>
              </a:p>
            </p:txBody>
          </p:sp>
          <p:sp>
            <p:nvSpPr>
              <p:cNvPr id="969789" name="Line 61"/>
              <p:cNvSpPr>
                <a:spLocks noChangeShapeType="1"/>
              </p:cNvSpPr>
              <p:nvPr/>
            </p:nvSpPr>
            <p:spPr bwMode="auto">
              <a:xfrm>
                <a:off x="2528" y="1488"/>
                <a:ext cx="0" cy="192"/>
              </a:xfrm>
              <a:prstGeom prst="line">
                <a:avLst/>
              </a:prstGeom>
              <a:noFill/>
              <a:ln w="12700">
                <a:solidFill>
                  <a:schemeClr val="accent1"/>
                </a:solidFill>
                <a:round/>
                <a:headEnd/>
                <a:tailEnd type="triangle" w="med" len="med"/>
              </a:ln>
              <a:effectLst/>
            </p:spPr>
            <p:txBody>
              <a:bodyPr/>
              <a:lstStyle/>
              <a:p>
                <a:endParaRPr lang="en-US"/>
              </a:p>
            </p:txBody>
          </p:sp>
          <p:sp>
            <p:nvSpPr>
              <p:cNvPr id="969790" name="Rectangle 62"/>
              <p:cNvSpPr>
                <a:spLocks noChangeArrowheads="1"/>
              </p:cNvSpPr>
              <p:nvPr/>
            </p:nvSpPr>
            <p:spPr bwMode="auto">
              <a:xfrm>
                <a:off x="2336" y="1248"/>
                <a:ext cx="583" cy="206"/>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t>RegWrite</a:t>
                </a:r>
              </a:p>
            </p:txBody>
          </p:sp>
          <p:sp>
            <p:nvSpPr>
              <p:cNvPr id="969791" name="Line 63"/>
              <p:cNvSpPr>
                <a:spLocks noChangeShapeType="1"/>
              </p:cNvSpPr>
              <p:nvPr/>
            </p:nvSpPr>
            <p:spPr bwMode="auto">
              <a:xfrm flipV="1">
                <a:off x="3728" y="1584"/>
                <a:ext cx="0" cy="240"/>
              </a:xfrm>
              <a:prstGeom prst="line">
                <a:avLst/>
              </a:prstGeom>
              <a:noFill/>
              <a:ln w="12700">
                <a:solidFill>
                  <a:schemeClr val="tx1"/>
                </a:solidFill>
                <a:round/>
                <a:headEnd/>
                <a:tailEnd type="triangle" w="med" len="med"/>
              </a:ln>
              <a:effectLst/>
            </p:spPr>
            <p:txBody>
              <a:bodyPr/>
              <a:lstStyle/>
              <a:p>
                <a:endParaRPr lang="en-US"/>
              </a:p>
            </p:txBody>
          </p:sp>
          <p:sp>
            <p:nvSpPr>
              <p:cNvPr id="969792" name="Line 64"/>
              <p:cNvSpPr>
                <a:spLocks noChangeShapeType="1"/>
              </p:cNvSpPr>
              <p:nvPr/>
            </p:nvSpPr>
            <p:spPr bwMode="auto">
              <a:xfrm flipV="1">
                <a:off x="3824" y="1728"/>
                <a:ext cx="0" cy="192"/>
              </a:xfrm>
              <a:prstGeom prst="line">
                <a:avLst/>
              </a:prstGeom>
              <a:noFill/>
              <a:ln w="12700">
                <a:solidFill>
                  <a:schemeClr val="tx1"/>
                </a:solidFill>
                <a:round/>
                <a:headEnd/>
                <a:tailEnd type="triangle" w="med" len="med"/>
              </a:ln>
              <a:effectLst/>
            </p:spPr>
            <p:txBody>
              <a:bodyPr/>
              <a:lstStyle/>
              <a:p>
                <a:endParaRPr lang="en-US"/>
              </a:p>
            </p:txBody>
          </p:sp>
          <p:sp>
            <p:nvSpPr>
              <p:cNvPr id="969793" name="Line 65"/>
              <p:cNvSpPr>
                <a:spLocks noChangeShapeType="1"/>
              </p:cNvSpPr>
              <p:nvPr/>
            </p:nvSpPr>
            <p:spPr bwMode="auto">
              <a:xfrm>
                <a:off x="5568" y="2256"/>
                <a:ext cx="0" cy="1200"/>
              </a:xfrm>
              <a:prstGeom prst="line">
                <a:avLst/>
              </a:prstGeom>
              <a:noFill/>
              <a:ln w="28575">
                <a:solidFill>
                  <a:schemeClr val="tx1"/>
                </a:solidFill>
                <a:round/>
                <a:headEnd/>
                <a:tailEnd/>
              </a:ln>
              <a:effectLst/>
            </p:spPr>
            <p:txBody>
              <a:bodyPr/>
              <a:lstStyle/>
              <a:p>
                <a:endParaRPr lang="en-US"/>
              </a:p>
            </p:txBody>
          </p:sp>
          <p:sp>
            <p:nvSpPr>
              <p:cNvPr id="969794" name="Rectangle 66"/>
              <p:cNvSpPr>
                <a:spLocks noChangeArrowheads="1"/>
              </p:cNvSpPr>
              <p:nvPr/>
            </p:nvSpPr>
            <p:spPr bwMode="auto">
              <a:xfrm>
                <a:off x="4224" y="1680"/>
                <a:ext cx="912" cy="912"/>
              </a:xfrm>
              <a:prstGeom prst="rect">
                <a:avLst/>
              </a:prstGeom>
              <a:noFill/>
              <a:ln w="12700">
                <a:solidFill>
                  <a:schemeClr val="tx1"/>
                </a:solidFill>
                <a:miter lim="800000"/>
                <a:headEnd/>
                <a:tailEnd/>
              </a:ln>
              <a:effectLst/>
            </p:spPr>
            <p:txBody>
              <a:bodyPr wrap="none" anchor="ctr"/>
              <a:lstStyle/>
              <a:p>
                <a:endParaRPr lang="en-US"/>
              </a:p>
            </p:txBody>
          </p:sp>
          <p:sp>
            <p:nvSpPr>
              <p:cNvPr id="969795" name="Line 67"/>
              <p:cNvSpPr>
                <a:spLocks noChangeShapeType="1"/>
              </p:cNvSpPr>
              <p:nvPr/>
            </p:nvSpPr>
            <p:spPr bwMode="auto">
              <a:xfrm>
                <a:off x="3984" y="1872"/>
                <a:ext cx="240" cy="0"/>
              </a:xfrm>
              <a:prstGeom prst="line">
                <a:avLst/>
              </a:prstGeom>
              <a:noFill/>
              <a:ln w="28575">
                <a:solidFill>
                  <a:schemeClr val="tx1"/>
                </a:solidFill>
                <a:round/>
                <a:headEnd/>
                <a:tailEnd type="triangle" w="med" len="med"/>
              </a:ln>
              <a:effectLst/>
            </p:spPr>
            <p:txBody>
              <a:bodyPr/>
              <a:lstStyle/>
              <a:p>
                <a:endParaRPr lang="en-US"/>
              </a:p>
            </p:txBody>
          </p:sp>
          <p:sp>
            <p:nvSpPr>
              <p:cNvPr id="969796" name="Line 68"/>
              <p:cNvSpPr>
                <a:spLocks noChangeShapeType="1"/>
              </p:cNvSpPr>
              <p:nvPr/>
            </p:nvSpPr>
            <p:spPr bwMode="auto">
              <a:xfrm>
                <a:off x="4080" y="2400"/>
                <a:ext cx="144" cy="0"/>
              </a:xfrm>
              <a:prstGeom prst="line">
                <a:avLst/>
              </a:prstGeom>
              <a:noFill/>
              <a:ln w="28575">
                <a:solidFill>
                  <a:schemeClr val="tx1"/>
                </a:solidFill>
                <a:round/>
                <a:headEnd/>
                <a:tailEnd type="triangle" w="med" len="med"/>
              </a:ln>
              <a:effectLst/>
            </p:spPr>
            <p:txBody>
              <a:bodyPr/>
              <a:lstStyle/>
              <a:p>
                <a:endParaRPr lang="en-US"/>
              </a:p>
            </p:txBody>
          </p:sp>
          <p:sp>
            <p:nvSpPr>
              <p:cNvPr id="969797" name="Line 69"/>
              <p:cNvSpPr>
                <a:spLocks noChangeShapeType="1"/>
              </p:cNvSpPr>
              <p:nvPr/>
            </p:nvSpPr>
            <p:spPr bwMode="auto">
              <a:xfrm>
                <a:off x="4080" y="2400"/>
                <a:ext cx="0" cy="288"/>
              </a:xfrm>
              <a:prstGeom prst="line">
                <a:avLst/>
              </a:prstGeom>
              <a:noFill/>
              <a:ln w="28575">
                <a:solidFill>
                  <a:schemeClr val="tx1"/>
                </a:solidFill>
                <a:round/>
                <a:headEnd/>
                <a:tailEnd/>
              </a:ln>
              <a:effectLst/>
            </p:spPr>
            <p:txBody>
              <a:bodyPr/>
              <a:lstStyle/>
              <a:p>
                <a:endParaRPr lang="en-US"/>
              </a:p>
            </p:txBody>
          </p:sp>
          <p:sp>
            <p:nvSpPr>
              <p:cNvPr id="969798" name="Text Box 70"/>
              <p:cNvSpPr txBox="1">
                <a:spLocks noChangeArrowheads="1"/>
              </p:cNvSpPr>
              <p:nvPr/>
            </p:nvSpPr>
            <p:spPr bwMode="auto">
              <a:xfrm>
                <a:off x="4176" y="1968"/>
                <a:ext cx="483" cy="288"/>
              </a:xfrm>
              <a:prstGeom prst="rect">
                <a:avLst/>
              </a:prstGeom>
              <a:noFill/>
              <a:ln w="12700">
                <a:noFill/>
                <a:miter lim="800000"/>
                <a:headEnd/>
                <a:tailEnd/>
              </a:ln>
              <a:effectLst/>
            </p:spPr>
            <p:txBody>
              <a:bodyPr wrap="none">
                <a:spAutoFit/>
              </a:bodyPr>
              <a:lstStyle/>
              <a:p>
                <a:pPr algn="ctr"/>
                <a:r>
                  <a:rPr lang="en-US" sz="1200" b="1">
                    <a:solidFill>
                      <a:schemeClr val="tx1"/>
                    </a:solidFill>
                  </a:rPr>
                  <a:t>Data</a:t>
                </a:r>
              </a:p>
              <a:p>
                <a:pPr algn="ctr"/>
                <a:r>
                  <a:rPr lang="en-US" sz="1200" b="1">
                    <a:solidFill>
                      <a:schemeClr val="tx1"/>
                    </a:solidFill>
                  </a:rPr>
                  <a:t>Memory</a:t>
                </a:r>
              </a:p>
            </p:txBody>
          </p:sp>
          <p:sp>
            <p:nvSpPr>
              <p:cNvPr id="969799" name="Text Box 71"/>
              <p:cNvSpPr txBox="1">
                <a:spLocks noChangeArrowheads="1"/>
              </p:cNvSpPr>
              <p:nvPr/>
            </p:nvSpPr>
            <p:spPr bwMode="auto">
              <a:xfrm>
                <a:off x="4176" y="1776"/>
                <a:ext cx="467" cy="173"/>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969800" name="Text Box 72"/>
              <p:cNvSpPr txBox="1">
                <a:spLocks noChangeArrowheads="1"/>
              </p:cNvSpPr>
              <p:nvPr/>
            </p:nvSpPr>
            <p:spPr bwMode="auto">
              <a:xfrm>
                <a:off x="4176" y="2304"/>
                <a:ext cx="569" cy="173"/>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969801" name="Text Box 73"/>
              <p:cNvSpPr txBox="1">
                <a:spLocks noChangeArrowheads="1"/>
              </p:cNvSpPr>
              <p:nvPr/>
            </p:nvSpPr>
            <p:spPr bwMode="auto">
              <a:xfrm>
                <a:off x="4608" y="2064"/>
                <a:ext cx="573" cy="173"/>
              </a:xfrm>
              <a:prstGeom prst="rect">
                <a:avLst/>
              </a:prstGeom>
              <a:noFill/>
              <a:ln w="12700">
                <a:noFill/>
                <a:miter lim="800000"/>
                <a:headEnd/>
                <a:tailEnd/>
              </a:ln>
              <a:effectLst/>
            </p:spPr>
            <p:txBody>
              <a:bodyPr wrap="none">
                <a:spAutoFit/>
              </a:bodyPr>
              <a:lstStyle/>
              <a:p>
                <a:r>
                  <a:rPr lang="en-US" sz="1200">
                    <a:solidFill>
                      <a:schemeClr val="tx1"/>
                    </a:solidFill>
                  </a:rPr>
                  <a:t>Read Data</a:t>
                </a:r>
              </a:p>
            </p:txBody>
          </p:sp>
          <p:sp>
            <p:nvSpPr>
              <p:cNvPr id="969802" name="Line 74"/>
              <p:cNvSpPr>
                <a:spLocks noChangeShapeType="1"/>
              </p:cNvSpPr>
              <p:nvPr/>
            </p:nvSpPr>
            <p:spPr bwMode="auto">
              <a:xfrm>
                <a:off x="4656" y="1488"/>
                <a:ext cx="0" cy="192"/>
              </a:xfrm>
              <a:prstGeom prst="line">
                <a:avLst/>
              </a:prstGeom>
              <a:noFill/>
              <a:ln w="12700">
                <a:solidFill>
                  <a:schemeClr val="accent1"/>
                </a:solidFill>
                <a:round/>
                <a:headEnd/>
                <a:tailEnd type="triangle" w="med" len="med"/>
              </a:ln>
              <a:effectLst/>
            </p:spPr>
            <p:txBody>
              <a:bodyPr/>
              <a:lstStyle/>
              <a:p>
                <a:endParaRPr lang="en-US"/>
              </a:p>
            </p:txBody>
          </p:sp>
          <p:sp>
            <p:nvSpPr>
              <p:cNvPr id="969803" name="Rectangle 75"/>
              <p:cNvSpPr>
                <a:spLocks noChangeArrowheads="1"/>
              </p:cNvSpPr>
              <p:nvPr/>
            </p:nvSpPr>
            <p:spPr bwMode="auto">
              <a:xfrm>
                <a:off x="4368" y="1248"/>
                <a:ext cx="583"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MemWrite</a:t>
                </a:r>
              </a:p>
            </p:txBody>
          </p:sp>
          <p:sp>
            <p:nvSpPr>
              <p:cNvPr id="969804" name="Rectangle 76"/>
              <p:cNvSpPr>
                <a:spLocks noChangeArrowheads="1"/>
              </p:cNvSpPr>
              <p:nvPr/>
            </p:nvSpPr>
            <p:spPr bwMode="auto">
              <a:xfrm>
                <a:off x="4416" y="2784"/>
                <a:ext cx="583"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MemRead</a:t>
                </a:r>
              </a:p>
            </p:txBody>
          </p:sp>
          <p:sp>
            <p:nvSpPr>
              <p:cNvPr id="969805" name="Line 77"/>
              <p:cNvSpPr>
                <a:spLocks noChangeShapeType="1"/>
              </p:cNvSpPr>
              <p:nvPr/>
            </p:nvSpPr>
            <p:spPr bwMode="auto">
              <a:xfrm>
                <a:off x="4656" y="2592"/>
                <a:ext cx="0" cy="192"/>
              </a:xfrm>
              <a:prstGeom prst="line">
                <a:avLst/>
              </a:prstGeom>
              <a:noFill/>
              <a:ln w="12700">
                <a:solidFill>
                  <a:schemeClr val="accent1"/>
                </a:solidFill>
                <a:round/>
                <a:headEnd type="triangle" w="med" len="med"/>
                <a:tailEnd/>
              </a:ln>
              <a:effectLst/>
            </p:spPr>
            <p:txBody>
              <a:bodyPr/>
              <a:lstStyle/>
              <a:p>
                <a:endParaRPr lang="en-US"/>
              </a:p>
            </p:txBody>
          </p:sp>
          <p:sp>
            <p:nvSpPr>
              <p:cNvPr id="969806" name="Line 78"/>
              <p:cNvSpPr>
                <a:spLocks noChangeShapeType="1"/>
              </p:cNvSpPr>
              <p:nvPr/>
            </p:nvSpPr>
            <p:spPr bwMode="auto">
              <a:xfrm>
                <a:off x="1824" y="3456"/>
                <a:ext cx="3744" cy="0"/>
              </a:xfrm>
              <a:prstGeom prst="line">
                <a:avLst/>
              </a:prstGeom>
              <a:noFill/>
              <a:ln w="28575">
                <a:solidFill>
                  <a:schemeClr val="tx1"/>
                </a:solidFill>
                <a:round/>
                <a:headEnd/>
                <a:tailEnd/>
              </a:ln>
              <a:effectLst/>
            </p:spPr>
            <p:txBody>
              <a:bodyPr/>
              <a:lstStyle/>
              <a:p>
                <a:endParaRPr lang="en-US"/>
              </a:p>
            </p:txBody>
          </p:sp>
          <p:sp>
            <p:nvSpPr>
              <p:cNvPr id="969807" name="Line 79"/>
              <p:cNvSpPr>
                <a:spLocks noChangeShapeType="1"/>
              </p:cNvSpPr>
              <p:nvPr/>
            </p:nvSpPr>
            <p:spPr bwMode="auto">
              <a:xfrm>
                <a:off x="3072" y="2688"/>
                <a:ext cx="1008" cy="0"/>
              </a:xfrm>
              <a:prstGeom prst="line">
                <a:avLst/>
              </a:prstGeom>
              <a:noFill/>
              <a:ln w="28575">
                <a:solidFill>
                  <a:schemeClr val="tx1"/>
                </a:solidFill>
                <a:round/>
                <a:headEnd/>
                <a:tailEnd/>
              </a:ln>
              <a:effectLst/>
            </p:spPr>
            <p:txBody>
              <a:bodyPr/>
              <a:lstStyle/>
              <a:p>
                <a:endParaRPr lang="en-US"/>
              </a:p>
            </p:txBody>
          </p:sp>
          <p:sp>
            <p:nvSpPr>
              <p:cNvPr id="969808" name="Line 80"/>
              <p:cNvSpPr>
                <a:spLocks noChangeShapeType="1"/>
              </p:cNvSpPr>
              <p:nvPr/>
            </p:nvSpPr>
            <p:spPr bwMode="auto">
              <a:xfrm>
                <a:off x="2928" y="3024"/>
                <a:ext cx="240" cy="0"/>
              </a:xfrm>
              <a:prstGeom prst="line">
                <a:avLst/>
              </a:prstGeom>
              <a:noFill/>
              <a:ln w="28575">
                <a:solidFill>
                  <a:schemeClr val="tx1"/>
                </a:solidFill>
                <a:round/>
                <a:headEnd/>
                <a:tailEnd/>
              </a:ln>
              <a:effectLst/>
            </p:spPr>
            <p:txBody>
              <a:bodyPr/>
              <a:lstStyle/>
              <a:p>
                <a:endParaRPr lang="en-US"/>
              </a:p>
            </p:txBody>
          </p:sp>
          <p:sp>
            <p:nvSpPr>
              <p:cNvPr id="969809" name="Oval 81"/>
              <p:cNvSpPr>
                <a:spLocks noChangeArrowheads="1"/>
              </p:cNvSpPr>
              <p:nvPr/>
            </p:nvSpPr>
            <p:spPr bwMode="auto">
              <a:xfrm>
                <a:off x="2544" y="2784"/>
                <a:ext cx="384" cy="576"/>
              </a:xfrm>
              <a:prstGeom prst="ellipse">
                <a:avLst/>
              </a:prstGeom>
              <a:noFill/>
              <a:ln w="12700">
                <a:solidFill>
                  <a:schemeClr val="tx1"/>
                </a:solidFill>
                <a:round/>
                <a:headEnd/>
                <a:tailEnd/>
              </a:ln>
              <a:effectLst/>
            </p:spPr>
            <p:txBody>
              <a:bodyPr wrap="none" anchor="ctr"/>
              <a:lstStyle/>
              <a:p>
                <a:endParaRPr lang="en-US"/>
              </a:p>
            </p:txBody>
          </p:sp>
          <p:sp>
            <p:nvSpPr>
              <p:cNvPr id="969810" name="Rectangle 82"/>
              <p:cNvSpPr>
                <a:spLocks noChangeArrowheads="1"/>
              </p:cNvSpPr>
              <p:nvPr/>
            </p:nvSpPr>
            <p:spPr bwMode="auto">
              <a:xfrm>
                <a:off x="2576" y="2880"/>
                <a:ext cx="336" cy="288"/>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969811" name="Line 83"/>
              <p:cNvSpPr>
                <a:spLocks noChangeShapeType="1"/>
              </p:cNvSpPr>
              <p:nvPr/>
            </p:nvSpPr>
            <p:spPr bwMode="auto">
              <a:xfrm>
                <a:off x="1920" y="3024"/>
                <a:ext cx="624" cy="0"/>
              </a:xfrm>
              <a:prstGeom prst="line">
                <a:avLst/>
              </a:prstGeom>
              <a:noFill/>
              <a:ln w="28575">
                <a:solidFill>
                  <a:schemeClr val="tx1"/>
                </a:solidFill>
                <a:round/>
                <a:headEnd/>
                <a:tailEnd/>
              </a:ln>
              <a:effectLst/>
            </p:spPr>
            <p:txBody>
              <a:bodyPr/>
              <a:lstStyle/>
              <a:p>
                <a:endParaRPr lang="en-US"/>
              </a:p>
            </p:txBody>
          </p:sp>
          <p:sp>
            <p:nvSpPr>
              <p:cNvPr id="969812" name="Line 84"/>
              <p:cNvSpPr>
                <a:spLocks noChangeShapeType="1"/>
              </p:cNvSpPr>
              <p:nvPr/>
            </p:nvSpPr>
            <p:spPr bwMode="auto">
              <a:xfrm>
                <a:off x="2336" y="2976"/>
                <a:ext cx="48" cy="96"/>
              </a:xfrm>
              <a:prstGeom prst="line">
                <a:avLst/>
              </a:prstGeom>
              <a:noFill/>
              <a:ln w="12700">
                <a:solidFill>
                  <a:schemeClr val="tx1"/>
                </a:solidFill>
                <a:round/>
                <a:headEnd/>
                <a:tailEnd/>
              </a:ln>
              <a:effectLst/>
            </p:spPr>
            <p:txBody>
              <a:bodyPr/>
              <a:lstStyle/>
              <a:p>
                <a:endParaRPr lang="en-US"/>
              </a:p>
            </p:txBody>
          </p:sp>
          <p:sp>
            <p:nvSpPr>
              <p:cNvPr id="969813" name="Line 85"/>
              <p:cNvSpPr>
                <a:spLocks noChangeShapeType="1"/>
              </p:cNvSpPr>
              <p:nvPr/>
            </p:nvSpPr>
            <p:spPr bwMode="auto">
              <a:xfrm>
                <a:off x="2976" y="2976"/>
                <a:ext cx="48" cy="96"/>
              </a:xfrm>
              <a:prstGeom prst="line">
                <a:avLst/>
              </a:prstGeom>
              <a:noFill/>
              <a:ln w="12700">
                <a:solidFill>
                  <a:schemeClr val="tx1"/>
                </a:solidFill>
                <a:round/>
                <a:headEnd/>
                <a:tailEnd/>
              </a:ln>
              <a:effectLst/>
            </p:spPr>
            <p:txBody>
              <a:bodyPr/>
              <a:lstStyle/>
              <a:p>
                <a:endParaRPr lang="en-US"/>
              </a:p>
            </p:txBody>
          </p:sp>
          <p:sp>
            <p:nvSpPr>
              <p:cNvPr id="969814" name="Text Box 86"/>
              <p:cNvSpPr txBox="1">
                <a:spLocks noChangeArrowheads="1"/>
              </p:cNvSpPr>
              <p:nvPr/>
            </p:nvSpPr>
            <p:spPr bwMode="auto">
              <a:xfrm>
                <a:off x="2336" y="3024"/>
                <a:ext cx="222" cy="173"/>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969815" name="Text Box 87"/>
              <p:cNvSpPr txBox="1">
                <a:spLocks noChangeArrowheads="1"/>
              </p:cNvSpPr>
              <p:nvPr/>
            </p:nvSpPr>
            <p:spPr bwMode="auto">
              <a:xfrm>
                <a:off x="2976" y="3024"/>
                <a:ext cx="222" cy="173"/>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969816" name="Line 88"/>
              <p:cNvSpPr>
                <a:spLocks noChangeShapeType="1"/>
              </p:cNvSpPr>
              <p:nvPr/>
            </p:nvSpPr>
            <p:spPr bwMode="auto">
              <a:xfrm>
                <a:off x="3072" y="2304"/>
                <a:ext cx="0" cy="384"/>
              </a:xfrm>
              <a:prstGeom prst="line">
                <a:avLst/>
              </a:prstGeom>
              <a:noFill/>
              <a:ln w="28575">
                <a:solidFill>
                  <a:schemeClr val="tx1"/>
                </a:solidFill>
                <a:round/>
                <a:headEnd/>
                <a:tailEnd/>
              </a:ln>
              <a:effectLst/>
            </p:spPr>
            <p:txBody>
              <a:bodyPr/>
              <a:lstStyle/>
              <a:p>
                <a:endParaRPr lang="en-US"/>
              </a:p>
            </p:txBody>
          </p:sp>
          <p:sp>
            <p:nvSpPr>
              <p:cNvPr id="969817" name="Line 89"/>
              <p:cNvSpPr>
                <a:spLocks noChangeShapeType="1"/>
              </p:cNvSpPr>
              <p:nvPr/>
            </p:nvSpPr>
            <p:spPr bwMode="auto">
              <a:xfrm>
                <a:off x="1920" y="1776"/>
                <a:ext cx="0" cy="1248"/>
              </a:xfrm>
              <a:prstGeom prst="line">
                <a:avLst/>
              </a:prstGeom>
              <a:noFill/>
              <a:ln w="28575">
                <a:solidFill>
                  <a:schemeClr val="tx1"/>
                </a:solidFill>
                <a:round/>
                <a:headEnd/>
                <a:tailEnd/>
              </a:ln>
              <a:effectLst/>
            </p:spPr>
            <p:txBody>
              <a:bodyPr/>
              <a:lstStyle/>
              <a:p>
                <a:endParaRPr lang="en-US"/>
              </a:p>
            </p:txBody>
          </p:sp>
          <p:sp>
            <p:nvSpPr>
              <p:cNvPr id="969818" name="Line 90"/>
              <p:cNvSpPr>
                <a:spLocks noChangeShapeType="1"/>
              </p:cNvSpPr>
              <p:nvPr/>
            </p:nvSpPr>
            <p:spPr bwMode="auto">
              <a:xfrm>
                <a:off x="1824" y="2496"/>
                <a:ext cx="288" cy="0"/>
              </a:xfrm>
              <a:prstGeom prst="line">
                <a:avLst/>
              </a:prstGeom>
              <a:noFill/>
              <a:ln w="28575">
                <a:solidFill>
                  <a:schemeClr val="tx1"/>
                </a:solidFill>
                <a:round/>
                <a:headEnd/>
                <a:tailEnd type="triangle" w="med" len="med"/>
              </a:ln>
              <a:effectLst/>
            </p:spPr>
            <p:txBody>
              <a:bodyPr/>
              <a:lstStyle/>
              <a:p>
                <a:endParaRPr lang="en-US"/>
              </a:p>
            </p:txBody>
          </p:sp>
          <p:sp>
            <p:nvSpPr>
              <p:cNvPr id="969819" name="Line 91"/>
              <p:cNvSpPr>
                <a:spLocks noChangeShapeType="1"/>
              </p:cNvSpPr>
              <p:nvPr/>
            </p:nvSpPr>
            <p:spPr bwMode="auto">
              <a:xfrm>
                <a:off x="3408" y="2400"/>
                <a:ext cx="144" cy="0"/>
              </a:xfrm>
              <a:prstGeom prst="line">
                <a:avLst/>
              </a:prstGeom>
              <a:noFill/>
              <a:ln w="28575">
                <a:solidFill>
                  <a:schemeClr val="tx1"/>
                </a:solidFill>
                <a:round/>
                <a:headEnd/>
                <a:tailEnd type="triangle" w="med" len="med"/>
              </a:ln>
              <a:effectLst/>
            </p:spPr>
            <p:txBody>
              <a:bodyPr/>
              <a:lstStyle/>
              <a:p>
                <a:endParaRPr lang="en-US"/>
              </a:p>
            </p:txBody>
          </p:sp>
          <p:sp>
            <p:nvSpPr>
              <p:cNvPr id="969820" name="Line 92"/>
              <p:cNvSpPr>
                <a:spLocks noChangeShapeType="1"/>
              </p:cNvSpPr>
              <p:nvPr/>
            </p:nvSpPr>
            <p:spPr bwMode="auto">
              <a:xfrm>
                <a:off x="1824" y="2496"/>
                <a:ext cx="0" cy="960"/>
              </a:xfrm>
              <a:prstGeom prst="line">
                <a:avLst/>
              </a:prstGeom>
              <a:noFill/>
              <a:ln w="28575">
                <a:solidFill>
                  <a:schemeClr val="tx1"/>
                </a:solidFill>
                <a:round/>
                <a:headEnd/>
                <a:tailEnd/>
              </a:ln>
              <a:effectLst/>
            </p:spPr>
            <p:txBody>
              <a:bodyPr/>
              <a:lstStyle/>
              <a:p>
                <a:endParaRPr lang="en-US"/>
              </a:p>
            </p:txBody>
          </p:sp>
          <p:sp>
            <p:nvSpPr>
              <p:cNvPr id="969821" name="Line 93"/>
              <p:cNvSpPr>
                <a:spLocks noChangeShapeType="1"/>
              </p:cNvSpPr>
              <p:nvPr/>
            </p:nvSpPr>
            <p:spPr bwMode="auto">
              <a:xfrm>
                <a:off x="3168" y="2544"/>
                <a:ext cx="0" cy="480"/>
              </a:xfrm>
              <a:prstGeom prst="line">
                <a:avLst/>
              </a:prstGeom>
              <a:noFill/>
              <a:ln w="28575">
                <a:solidFill>
                  <a:schemeClr val="tx1"/>
                </a:solidFill>
                <a:round/>
                <a:headEnd/>
                <a:tailEnd/>
              </a:ln>
              <a:effectLst/>
            </p:spPr>
            <p:txBody>
              <a:bodyPr/>
              <a:lstStyle/>
              <a:p>
                <a:endParaRPr lang="en-US"/>
              </a:p>
            </p:txBody>
          </p:sp>
          <p:sp>
            <p:nvSpPr>
              <p:cNvPr id="969822" name="Line 94"/>
              <p:cNvSpPr>
                <a:spLocks noChangeShapeType="1"/>
              </p:cNvSpPr>
              <p:nvPr/>
            </p:nvSpPr>
            <p:spPr bwMode="auto">
              <a:xfrm>
                <a:off x="2976" y="2304"/>
                <a:ext cx="96" cy="0"/>
              </a:xfrm>
              <a:prstGeom prst="line">
                <a:avLst/>
              </a:prstGeom>
              <a:noFill/>
              <a:ln w="28575">
                <a:solidFill>
                  <a:schemeClr val="tx1"/>
                </a:solidFill>
                <a:round/>
                <a:headEnd/>
                <a:tailEnd/>
              </a:ln>
              <a:effectLst/>
            </p:spPr>
            <p:txBody>
              <a:bodyPr/>
              <a:lstStyle/>
              <a:p>
                <a:endParaRPr lang="en-US"/>
              </a:p>
            </p:txBody>
          </p:sp>
        </p:grpSp>
        <p:grpSp>
          <p:nvGrpSpPr>
            <p:cNvPr id="7" name="Group 95"/>
            <p:cNvGrpSpPr>
              <a:grpSpLocks/>
            </p:cNvGrpSpPr>
            <p:nvPr/>
          </p:nvGrpSpPr>
          <p:grpSpPr bwMode="auto">
            <a:xfrm>
              <a:off x="3024" y="1248"/>
              <a:ext cx="480" cy="1392"/>
              <a:chOff x="3024" y="1248"/>
              <a:chExt cx="480" cy="1392"/>
            </a:xfrm>
          </p:grpSpPr>
          <p:sp>
            <p:nvSpPr>
              <p:cNvPr id="969824" name="Line 96"/>
              <p:cNvSpPr>
                <a:spLocks noChangeShapeType="1"/>
              </p:cNvSpPr>
              <p:nvPr/>
            </p:nvSpPr>
            <p:spPr bwMode="auto">
              <a:xfrm>
                <a:off x="3024" y="2304"/>
                <a:ext cx="256" cy="0"/>
              </a:xfrm>
              <a:prstGeom prst="line">
                <a:avLst/>
              </a:prstGeom>
              <a:noFill/>
              <a:ln w="28575">
                <a:solidFill>
                  <a:schemeClr val="tx1"/>
                </a:solidFill>
                <a:round/>
                <a:headEnd/>
                <a:tailEnd type="triangle" w="med" len="med"/>
              </a:ln>
              <a:effectLst/>
            </p:spPr>
            <p:txBody>
              <a:bodyPr/>
              <a:lstStyle/>
              <a:p>
                <a:endParaRPr lang="en-US"/>
              </a:p>
            </p:txBody>
          </p:sp>
          <p:sp>
            <p:nvSpPr>
              <p:cNvPr id="969825" name="Line 97"/>
              <p:cNvSpPr>
                <a:spLocks noChangeShapeType="1"/>
              </p:cNvSpPr>
              <p:nvPr/>
            </p:nvSpPr>
            <p:spPr bwMode="auto">
              <a:xfrm>
                <a:off x="3168" y="2544"/>
                <a:ext cx="112" cy="0"/>
              </a:xfrm>
              <a:prstGeom prst="line">
                <a:avLst/>
              </a:prstGeom>
              <a:noFill/>
              <a:ln w="28575">
                <a:solidFill>
                  <a:schemeClr val="tx1"/>
                </a:solidFill>
                <a:round/>
                <a:headEnd/>
                <a:tailEnd type="triangle" w="med" len="med"/>
              </a:ln>
              <a:effectLst/>
            </p:spPr>
            <p:txBody>
              <a:bodyPr/>
              <a:lstStyle/>
              <a:p>
                <a:endParaRPr lang="en-US"/>
              </a:p>
            </p:txBody>
          </p:sp>
          <p:sp>
            <p:nvSpPr>
              <p:cNvPr id="969826" name="AutoShape 98"/>
              <p:cNvSpPr>
                <a:spLocks noChangeArrowheads="1"/>
              </p:cNvSpPr>
              <p:nvPr/>
            </p:nvSpPr>
            <p:spPr bwMode="auto">
              <a:xfrm rot="-5400000">
                <a:off x="3120" y="2352"/>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969827" name="Line 99"/>
              <p:cNvSpPr>
                <a:spLocks noChangeShapeType="1"/>
              </p:cNvSpPr>
              <p:nvPr/>
            </p:nvSpPr>
            <p:spPr bwMode="auto">
              <a:xfrm>
                <a:off x="3312" y="1488"/>
                <a:ext cx="0" cy="720"/>
              </a:xfrm>
              <a:prstGeom prst="line">
                <a:avLst/>
              </a:prstGeom>
              <a:noFill/>
              <a:ln w="12700">
                <a:solidFill>
                  <a:schemeClr val="accent1"/>
                </a:solidFill>
                <a:round/>
                <a:headEnd/>
                <a:tailEnd type="triangle" w="med" len="med"/>
              </a:ln>
              <a:effectLst/>
            </p:spPr>
            <p:txBody>
              <a:bodyPr/>
              <a:lstStyle/>
              <a:p>
                <a:endParaRPr lang="en-US"/>
              </a:p>
            </p:txBody>
          </p:sp>
          <p:sp>
            <p:nvSpPr>
              <p:cNvPr id="969828" name="Rectangle 100"/>
              <p:cNvSpPr>
                <a:spLocks noChangeArrowheads="1"/>
              </p:cNvSpPr>
              <p:nvPr/>
            </p:nvSpPr>
            <p:spPr bwMode="auto">
              <a:xfrm>
                <a:off x="3072" y="1248"/>
                <a:ext cx="432" cy="206"/>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t>ALUSrc</a:t>
                </a:r>
              </a:p>
            </p:txBody>
          </p:sp>
        </p:gr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02" name="Rectangle 2"/>
          <p:cNvSpPr>
            <a:spLocks noGrp="1" noChangeArrowheads="1"/>
          </p:cNvSpPr>
          <p:nvPr>
            <p:ph type="title"/>
          </p:nvPr>
        </p:nvSpPr>
        <p:spPr>
          <a:noFill/>
          <a:ln/>
        </p:spPr>
        <p:txBody>
          <a:bodyPr lIns="90488" tIns="44450" rIns="90488" bIns="44450" anchor="ctr"/>
          <a:lstStyle/>
          <a:p>
            <a:r>
              <a:rPr lang="en-US" dirty="0"/>
              <a:t>Adding the Control</a:t>
            </a:r>
          </a:p>
        </p:txBody>
      </p:sp>
      <p:sp>
        <p:nvSpPr>
          <p:cNvPr id="972803" name="Rectangle 3"/>
          <p:cNvSpPr>
            <a:spLocks noGrp="1" noChangeArrowheads="1"/>
          </p:cNvSpPr>
          <p:nvPr>
            <p:ph type="body" idx="1"/>
          </p:nvPr>
        </p:nvSpPr>
        <p:spPr>
          <a:xfrm>
            <a:off x="457200" y="685800"/>
            <a:ext cx="8229600" cy="1308563"/>
          </a:xfrm>
          <a:noFill/>
          <a:ln/>
        </p:spPr>
        <p:txBody>
          <a:bodyPr lIns="90488" tIns="44450" rIns="90488" bIns="44450"/>
          <a:lstStyle/>
          <a:p>
            <a:pPr marL="342900" indent="-342900">
              <a:lnSpc>
                <a:spcPct val="100000"/>
              </a:lnSpc>
              <a:spcBef>
                <a:spcPct val="30000"/>
              </a:spcBef>
            </a:pPr>
            <a:r>
              <a:rPr lang="zh-CN" altLang="en-US" dirty="0" smtClean="0">
                <a:latin typeface="微软雅黑" pitchFamily="34" charset="-122"/>
                <a:ea typeface="微软雅黑" pitchFamily="34" charset="-122"/>
              </a:rPr>
              <a:t>选择要执行的操作</a:t>
            </a:r>
            <a:r>
              <a:rPr lang="en-US" dirty="0" smtClean="0"/>
              <a:t>(</a:t>
            </a:r>
            <a:r>
              <a:rPr lang="en-US" dirty="0"/>
              <a:t>ALU, Register File and Memory read/write)</a:t>
            </a:r>
          </a:p>
          <a:p>
            <a:pPr marL="342900" indent="-342900">
              <a:lnSpc>
                <a:spcPct val="100000"/>
              </a:lnSpc>
              <a:spcBef>
                <a:spcPct val="30000"/>
              </a:spcBef>
            </a:pPr>
            <a:r>
              <a:rPr lang="zh-CN" altLang="en-US" dirty="0" smtClean="0">
                <a:latin typeface="微软雅黑" pitchFamily="34" charset="-122"/>
                <a:ea typeface="微软雅黑" pitchFamily="34" charset="-122"/>
              </a:rPr>
              <a:t>控制数据的流向</a:t>
            </a:r>
            <a:r>
              <a:rPr lang="en-US" dirty="0" smtClean="0"/>
              <a:t>(</a:t>
            </a:r>
            <a:r>
              <a:rPr lang="en-US" dirty="0"/>
              <a:t>multiplexor inputs)</a:t>
            </a:r>
          </a:p>
        </p:txBody>
      </p:sp>
      <p:grpSp>
        <p:nvGrpSpPr>
          <p:cNvPr id="2" name="Group 5"/>
          <p:cNvGrpSpPr>
            <a:grpSpLocks/>
          </p:cNvGrpSpPr>
          <p:nvPr/>
        </p:nvGrpSpPr>
        <p:grpSpPr bwMode="auto">
          <a:xfrm>
            <a:off x="6434138" y="3106738"/>
            <a:ext cx="2413000" cy="431800"/>
            <a:chOff x="2552" y="1160"/>
            <a:chExt cx="1520" cy="272"/>
          </a:xfrm>
        </p:grpSpPr>
        <p:sp>
          <p:nvSpPr>
            <p:cNvPr id="972806" name="Line 6"/>
            <p:cNvSpPr>
              <a:spLocks noChangeShapeType="1"/>
            </p:cNvSpPr>
            <p:nvPr/>
          </p:nvSpPr>
          <p:spPr bwMode="auto">
            <a:xfrm>
              <a:off x="2832" y="1160"/>
              <a:ext cx="0" cy="32"/>
            </a:xfrm>
            <a:prstGeom prst="line">
              <a:avLst/>
            </a:prstGeom>
            <a:noFill/>
            <a:ln w="25400">
              <a:solidFill>
                <a:schemeClr val="tx1"/>
              </a:solidFill>
              <a:round/>
              <a:headEnd/>
              <a:tailEnd/>
            </a:ln>
            <a:effectLst/>
          </p:spPr>
          <p:txBody>
            <a:bodyPr wrap="none" anchor="ctr"/>
            <a:lstStyle/>
            <a:p>
              <a:endParaRPr lang="en-US"/>
            </a:p>
          </p:txBody>
        </p:sp>
        <p:sp>
          <p:nvSpPr>
            <p:cNvPr id="972807" name="Line 7"/>
            <p:cNvSpPr>
              <a:spLocks noChangeShapeType="1"/>
            </p:cNvSpPr>
            <p:nvPr/>
          </p:nvSpPr>
          <p:spPr bwMode="auto">
            <a:xfrm>
              <a:off x="2736" y="1160"/>
              <a:ext cx="0" cy="32"/>
            </a:xfrm>
            <a:prstGeom prst="line">
              <a:avLst/>
            </a:prstGeom>
            <a:noFill/>
            <a:ln w="25400">
              <a:solidFill>
                <a:schemeClr val="tx1"/>
              </a:solidFill>
              <a:round/>
              <a:headEnd/>
              <a:tailEnd/>
            </a:ln>
            <a:effectLst/>
          </p:spPr>
          <p:txBody>
            <a:bodyPr wrap="none" anchor="ctr"/>
            <a:lstStyle/>
            <a:p>
              <a:endParaRPr lang="en-US"/>
            </a:p>
          </p:txBody>
        </p:sp>
        <p:sp>
          <p:nvSpPr>
            <p:cNvPr id="972808" name="Line 8"/>
            <p:cNvSpPr>
              <a:spLocks noChangeShapeType="1"/>
            </p:cNvSpPr>
            <p:nvPr/>
          </p:nvSpPr>
          <p:spPr bwMode="auto">
            <a:xfrm>
              <a:off x="2928" y="1160"/>
              <a:ext cx="0" cy="32"/>
            </a:xfrm>
            <a:prstGeom prst="line">
              <a:avLst/>
            </a:prstGeom>
            <a:noFill/>
            <a:ln w="25400">
              <a:solidFill>
                <a:schemeClr val="tx1"/>
              </a:solidFill>
              <a:round/>
              <a:headEnd/>
              <a:tailEnd/>
            </a:ln>
            <a:effectLst/>
          </p:spPr>
          <p:txBody>
            <a:bodyPr wrap="none" anchor="ctr"/>
            <a:lstStyle/>
            <a:p>
              <a:endParaRPr lang="en-US"/>
            </a:p>
          </p:txBody>
        </p:sp>
        <p:sp>
          <p:nvSpPr>
            <p:cNvPr id="972809" name="Line 9"/>
            <p:cNvSpPr>
              <a:spLocks noChangeShapeType="1"/>
            </p:cNvSpPr>
            <p:nvPr/>
          </p:nvSpPr>
          <p:spPr bwMode="auto">
            <a:xfrm>
              <a:off x="3024" y="1160"/>
              <a:ext cx="0" cy="32"/>
            </a:xfrm>
            <a:prstGeom prst="line">
              <a:avLst/>
            </a:prstGeom>
            <a:noFill/>
            <a:ln w="25400">
              <a:solidFill>
                <a:schemeClr val="tx1"/>
              </a:solidFill>
              <a:round/>
              <a:headEnd/>
              <a:tailEnd/>
            </a:ln>
            <a:effectLst/>
          </p:spPr>
          <p:txBody>
            <a:bodyPr wrap="none" anchor="ctr"/>
            <a:lstStyle/>
            <a:p>
              <a:endParaRPr lang="en-US"/>
            </a:p>
          </p:txBody>
        </p:sp>
        <p:sp>
          <p:nvSpPr>
            <p:cNvPr id="972810" name="Line 10"/>
            <p:cNvSpPr>
              <a:spLocks noChangeShapeType="1"/>
            </p:cNvSpPr>
            <p:nvPr/>
          </p:nvSpPr>
          <p:spPr bwMode="auto">
            <a:xfrm>
              <a:off x="3312" y="1160"/>
              <a:ext cx="0" cy="32"/>
            </a:xfrm>
            <a:prstGeom prst="line">
              <a:avLst/>
            </a:prstGeom>
            <a:noFill/>
            <a:ln w="25400">
              <a:solidFill>
                <a:schemeClr val="tx1"/>
              </a:solidFill>
              <a:round/>
              <a:headEnd/>
              <a:tailEnd/>
            </a:ln>
            <a:effectLst/>
          </p:spPr>
          <p:txBody>
            <a:bodyPr wrap="none" anchor="ctr"/>
            <a:lstStyle/>
            <a:p>
              <a:endParaRPr lang="en-US"/>
            </a:p>
          </p:txBody>
        </p:sp>
        <p:sp>
          <p:nvSpPr>
            <p:cNvPr id="972811" name="Line 11"/>
            <p:cNvSpPr>
              <a:spLocks noChangeShapeType="1"/>
            </p:cNvSpPr>
            <p:nvPr/>
          </p:nvSpPr>
          <p:spPr bwMode="auto">
            <a:xfrm>
              <a:off x="3216" y="1160"/>
              <a:ext cx="0" cy="32"/>
            </a:xfrm>
            <a:prstGeom prst="line">
              <a:avLst/>
            </a:prstGeom>
            <a:noFill/>
            <a:ln w="25400">
              <a:solidFill>
                <a:schemeClr val="tx1"/>
              </a:solidFill>
              <a:round/>
              <a:headEnd/>
              <a:tailEnd/>
            </a:ln>
            <a:effectLst/>
          </p:spPr>
          <p:txBody>
            <a:bodyPr wrap="none" anchor="ctr"/>
            <a:lstStyle/>
            <a:p>
              <a:endParaRPr lang="en-US"/>
            </a:p>
          </p:txBody>
        </p:sp>
        <p:sp>
          <p:nvSpPr>
            <p:cNvPr id="972812" name="Line 12"/>
            <p:cNvSpPr>
              <a:spLocks noChangeShapeType="1"/>
            </p:cNvSpPr>
            <p:nvPr/>
          </p:nvSpPr>
          <p:spPr bwMode="auto">
            <a:xfrm>
              <a:off x="3408" y="1160"/>
              <a:ext cx="0" cy="32"/>
            </a:xfrm>
            <a:prstGeom prst="line">
              <a:avLst/>
            </a:prstGeom>
            <a:noFill/>
            <a:ln w="25400">
              <a:solidFill>
                <a:schemeClr val="tx1"/>
              </a:solidFill>
              <a:round/>
              <a:headEnd/>
              <a:tailEnd/>
            </a:ln>
            <a:effectLst/>
          </p:spPr>
          <p:txBody>
            <a:bodyPr wrap="none" anchor="ctr"/>
            <a:lstStyle/>
            <a:p>
              <a:endParaRPr lang="en-US"/>
            </a:p>
          </p:txBody>
        </p:sp>
        <p:sp>
          <p:nvSpPr>
            <p:cNvPr id="972813" name="Line 13"/>
            <p:cNvSpPr>
              <a:spLocks noChangeShapeType="1"/>
            </p:cNvSpPr>
            <p:nvPr/>
          </p:nvSpPr>
          <p:spPr bwMode="auto">
            <a:xfrm>
              <a:off x="3504" y="1160"/>
              <a:ext cx="0" cy="32"/>
            </a:xfrm>
            <a:prstGeom prst="line">
              <a:avLst/>
            </a:prstGeom>
            <a:noFill/>
            <a:ln w="25400">
              <a:solidFill>
                <a:schemeClr val="tx1"/>
              </a:solidFill>
              <a:round/>
              <a:headEnd/>
              <a:tailEnd/>
            </a:ln>
            <a:effectLst/>
          </p:spPr>
          <p:txBody>
            <a:bodyPr wrap="none" anchor="ctr"/>
            <a:lstStyle/>
            <a:p>
              <a:endParaRPr lang="en-US"/>
            </a:p>
          </p:txBody>
        </p:sp>
        <p:sp>
          <p:nvSpPr>
            <p:cNvPr id="972814" name="Line 14"/>
            <p:cNvSpPr>
              <a:spLocks noChangeShapeType="1"/>
            </p:cNvSpPr>
            <p:nvPr/>
          </p:nvSpPr>
          <p:spPr bwMode="auto">
            <a:xfrm>
              <a:off x="3792" y="1160"/>
              <a:ext cx="0" cy="32"/>
            </a:xfrm>
            <a:prstGeom prst="line">
              <a:avLst/>
            </a:prstGeom>
            <a:noFill/>
            <a:ln w="25400">
              <a:solidFill>
                <a:schemeClr val="tx1"/>
              </a:solidFill>
              <a:round/>
              <a:headEnd/>
              <a:tailEnd/>
            </a:ln>
            <a:effectLst/>
          </p:spPr>
          <p:txBody>
            <a:bodyPr wrap="none" anchor="ctr"/>
            <a:lstStyle/>
            <a:p>
              <a:endParaRPr lang="en-US"/>
            </a:p>
          </p:txBody>
        </p:sp>
        <p:sp>
          <p:nvSpPr>
            <p:cNvPr id="972815" name="Line 15"/>
            <p:cNvSpPr>
              <a:spLocks noChangeShapeType="1"/>
            </p:cNvSpPr>
            <p:nvPr/>
          </p:nvSpPr>
          <p:spPr bwMode="auto">
            <a:xfrm>
              <a:off x="3696" y="1160"/>
              <a:ext cx="0" cy="32"/>
            </a:xfrm>
            <a:prstGeom prst="line">
              <a:avLst/>
            </a:prstGeom>
            <a:noFill/>
            <a:ln w="25400">
              <a:solidFill>
                <a:schemeClr val="tx1"/>
              </a:solidFill>
              <a:round/>
              <a:headEnd/>
              <a:tailEnd/>
            </a:ln>
            <a:effectLst/>
          </p:spPr>
          <p:txBody>
            <a:bodyPr wrap="none" anchor="ctr"/>
            <a:lstStyle/>
            <a:p>
              <a:endParaRPr lang="en-US"/>
            </a:p>
          </p:txBody>
        </p:sp>
        <p:sp>
          <p:nvSpPr>
            <p:cNvPr id="972816" name="Line 16"/>
            <p:cNvSpPr>
              <a:spLocks noChangeShapeType="1"/>
            </p:cNvSpPr>
            <p:nvPr/>
          </p:nvSpPr>
          <p:spPr bwMode="auto">
            <a:xfrm>
              <a:off x="3888" y="1160"/>
              <a:ext cx="0" cy="32"/>
            </a:xfrm>
            <a:prstGeom prst="line">
              <a:avLst/>
            </a:prstGeom>
            <a:noFill/>
            <a:ln w="25400">
              <a:solidFill>
                <a:schemeClr val="tx1"/>
              </a:solidFill>
              <a:round/>
              <a:headEnd/>
              <a:tailEnd/>
            </a:ln>
            <a:effectLst/>
          </p:spPr>
          <p:txBody>
            <a:bodyPr wrap="none" anchor="ctr"/>
            <a:lstStyle/>
            <a:p>
              <a:endParaRPr lang="en-US"/>
            </a:p>
          </p:txBody>
        </p:sp>
        <p:sp>
          <p:nvSpPr>
            <p:cNvPr id="972817" name="Line 17"/>
            <p:cNvSpPr>
              <a:spLocks noChangeShapeType="1"/>
            </p:cNvSpPr>
            <p:nvPr/>
          </p:nvSpPr>
          <p:spPr bwMode="auto">
            <a:xfrm>
              <a:off x="3984" y="1160"/>
              <a:ext cx="0" cy="32"/>
            </a:xfrm>
            <a:prstGeom prst="line">
              <a:avLst/>
            </a:prstGeom>
            <a:noFill/>
            <a:ln w="25400">
              <a:solidFill>
                <a:schemeClr val="tx1"/>
              </a:solidFill>
              <a:round/>
              <a:headEnd/>
              <a:tailEnd/>
            </a:ln>
            <a:effectLst/>
          </p:spPr>
          <p:txBody>
            <a:bodyPr wrap="none" anchor="ctr"/>
            <a:lstStyle/>
            <a:p>
              <a:endParaRPr lang="en-US"/>
            </a:p>
          </p:txBody>
        </p:sp>
        <p:sp>
          <p:nvSpPr>
            <p:cNvPr id="972818" name="Rectangle 18"/>
            <p:cNvSpPr>
              <a:spLocks noChangeArrowheads="1"/>
            </p:cNvSpPr>
            <p:nvPr/>
          </p:nvSpPr>
          <p:spPr bwMode="auto">
            <a:xfrm>
              <a:off x="2552" y="1160"/>
              <a:ext cx="1520" cy="272"/>
            </a:xfrm>
            <a:prstGeom prst="rect">
              <a:avLst/>
            </a:prstGeom>
            <a:noFill/>
            <a:ln w="25400">
              <a:solidFill>
                <a:schemeClr val="tx1"/>
              </a:solidFill>
              <a:miter lim="800000"/>
              <a:headEnd/>
              <a:tailEnd/>
            </a:ln>
            <a:effectLst/>
          </p:spPr>
          <p:txBody>
            <a:bodyPr wrap="none" anchor="ctr"/>
            <a:lstStyle/>
            <a:p>
              <a:endParaRPr lang="en-US"/>
            </a:p>
          </p:txBody>
        </p:sp>
        <p:sp>
          <p:nvSpPr>
            <p:cNvPr id="972819" name="Line 19"/>
            <p:cNvSpPr>
              <a:spLocks noChangeShapeType="1"/>
            </p:cNvSpPr>
            <p:nvPr/>
          </p:nvSpPr>
          <p:spPr bwMode="auto">
            <a:xfrm>
              <a:off x="2640" y="1160"/>
              <a:ext cx="0" cy="32"/>
            </a:xfrm>
            <a:prstGeom prst="line">
              <a:avLst/>
            </a:prstGeom>
            <a:noFill/>
            <a:ln w="25400">
              <a:solidFill>
                <a:schemeClr val="tx1"/>
              </a:solidFill>
              <a:round/>
              <a:headEnd/>
              <a:tailEnd/>
            </a:ln>
            <a:effectLst/>
          </p:spPr>
          <p:txBody>
            <a:bodyPr wrap="none" anchor="ctr"/>
            <a:lstStyle/>
            <a:p>
              <a:endParaRPr lang="en-US"/>
            </a:p>
          </p:txBody>
        </p:sp>
        <p:sp>
          <p:nvSpPr>
            <p:cNvPr id="972820" name="Line 20"/>
            <p:cNvSpPr>
              <a:spLocks noChangeShapeType="1"/>
            </p:cNvSpPr>
            <p:nvPr/>
          </p:nvSpPr>
          <p:spPr bwMode="auto">
            <a:xfrm>
              <a:off x="3120" y="1160"/>
              <a:ext cx="0" cy="32"/>
            </a:xfrm>
            <a:prstGeom prst="line">
              <a:avLst/>
            </a:prstGeom>
            <a:noFill/>
            <a:ln w="25400">
              <a:solidFill>
                <a:schemeClr val="tx1"/>
              </a:solidFill>
              <a:round/>
              <a:headEnd/>
              <a:tailEnd/>
            </a:ln>
            <a:effectLst/>
          </p:spPr>
          <p:txBody>
            <a:bodyPr wrap="none" anchor="ctr"/>
            <a:lstStyle/>
            <a:p>
              <a:endParaRPr lang="en-US"/>
            </a:p>
          </p:txBody>
        </p:sp>
        <p:sp>
          <p:nvSpPr>
            <p:cNvPr id="972821" name="Line 21"/>
            <p:cNvSpPr>
              <a:spLocks noChangeShapeType="1"/>
            </p:cNvSpPr>
            <p:nvPr/>
          </p:nvSpPr>
          <p:spPr bwMode="auto">
            <a:xfrm>
              <a:off x="3600" y="1160"/>
              <a:ext cx="0" cy="32"/>
            </a:xfrm>
            <a:prstGeom prst="line">
              <a:avLst/>
            </a:prstGeom>
            <a:noFill/>
            <a:ln w="25400">
              <a:solidFill>
                <a:schemeClr val="tx1"/>
              </a:solidFill>
              <a:round/>
              <a:headEnd/>
              <a:tailEnd/>
            </a:ln>
            <a:effectLst/>
          </p:spPr>
          <p:txBody>
            <a:bodyPr wrap="none" anchor="ctr"/>
            <a:lstStyle/>
            <a:p>
              <a:endParaRPr lang="en-US"/>
            </a:p>
          </p:txBody>
        </p:sp>
      </p:grpSp>
      <p:sp>
        <p:nvSpPr>
          <p:cNvPr id="972822" name="Rectangle 22"/>
          <p:cNvSpPr>
            <a:spLocks noChangeArrowheads="1"/>
          </p:cNvSpPr>
          <p:nvPr/>
        </p:nvSpPr>
        <p:spPr bwMode="auto">
          <a:xfrm>
            <a:off x="3995738" y="3106738"/>
            <a:ext cx="889000" cy="431800"/>
          </a:xfrm>
          <a:prstGeom prst="rect">
            <a:avLst/>
          </a:prstGeom>
          <a:noFill/>
          <a:ln w="25400">
            <a:solidFill>
              <a:schemeClr val="tx1"/>
            </a:solidFill>
            <a:miter lim="800000"/>
            <a:headEnd/>
            <a:tailEnd/>
          </a:ln>
          <a:effectLst/>
        </p:spPr>
        <p:txBody>
          <a:bodyPr wrap="none" anchor="ctr"/>
          <a:lstStyle/>
          <a:p>
            <a:endParaRPr lang="en-US"/>
          </a:p>
        </p:txBody>
      </p:sp>
      <p:sp>
        <p:nvSpPr>
          <p:cNvPr id="972823" name="Line 23"/>
          <p:cNvSpPr>
            <a:spLocks noChangeShapeType="1"/>
          </p:cNvSpPr>
          <p:nvPr/>
        </p:nvSpPr>
        <p:spPr bwMode="auto">
          <a:xfrm>
            <a:off x="4592638" y="3106738"/>
            <a:ext cx="0" cy="50800"/>
          </a:xfrm>
          <a:prstGeom prst="line">
            <a:avLst/>
          </a:prstGeom>
          <a:noFill/>
          <a:ln w="25400">
            <a:solidFill>
              <a:schemeClr val="tx1"/>
            </a:solidFill>
            <a:round/>
            <a:headEnd/>
            <a:tailEnd/>
          </a:ln>
          <a:effectLst/>
        </p:spPr>
        <p:txBody>
          <a:bodyPr wrap="none" anchor="ctr"/>
          <a:lstStyle/>
          <a:p>
            <a:endParaRPr lang="en-US"/>
          </a:p>
        </p:txBody>
      </p:sp>
      <p:sp>
        <p:nvSpPr>
          <p:cNvPr id="972824" name="Line 24"/>
          <p:cNvSpPr>
            <a:spLocks noChangeShapeType="1"/>
          </p:cNvSpPr>
          <p:nvPr/>
        </p:nvSpPr>
        <p:spPr bwMode="auto">
          <a:xfrm>
            <a:off x="4440238" y="3106738"/>
            <a:ext cx="0" cy="50800"/>
          </a:xfrm>
          <a:prstGeom prst="line">
            <a:avLst/>
          </a:prstGeom>
          <a:noFill/>
          <a:ln w="25400">
            <a:solidFill>
              <a:schemeClr val="tx1"/>
            </a:solidFill>
            <a:round/>
            <a:headEnd/>
            <a:tailEnd/>
          </a:ln>
          <a:effectLst/>
        </p:spPr>
        <p:txBody>
          <a:bodyPr wrap="none" anchor="ctr"/>
          <a:lstStyle/>
          <a:p>
            <a:endParaRPr lang="en-US"/>
          </a:p>
        </p:txBody>
      </p:sp>
      <p:sp>
        <p:nvSpPr>
          <p:cNvPr id="972825" name="Line 25"/>
          <p:cNvSpPr>
            <a:spLocks noChangeShapeType="1"/>
          </p:cNvSpPr>
          <p:nvPr/>
        </p:nvSpPr>
        <p:spPr bwMode="auto">
          <a:xfrm>
            <a:off x="4745038" y="3106738"/>
            <a:ext cx="0" cy="50800"/>
          </a:xfrm>
          <a:prstGeom prst="line">
            <a:avLst/>
          </a:prstGeom>
          <a:noFill/>
          <a:ln w="25400">
            <a:solidFill>
              <a:schemeClr val="tx1"/>
            </a:solidFill>
            <a:round/>
            <a:headEnd/>
            <a:tailEnd/>
          </a:ln>
          <a:effectLst/>
        </p:spPr>
        <p:txBody>
          <a:bodyPr wrap="none" anchor="ctr"/>
          <a:lstStyle/>
          <a:p>
            <a:endParaRPr lang="en-US"/>
          </a:p>
        </p:txBody>
      </p:sp>
      <p:sp>
        <p:nvSpPr>
          <p:cNvPr id="972826" name="Line 26"/>
          <p:cNvSpPr>
            <a:spLocks noChangeShapeType="1"/>
          </p:cNvSpPr>
          <p:nvPr/>
        </p:nvSpPr>
        <p:spPr bwMode="auto">
          <a:xfrm>
            <a:off x="4287838" y="3106738"/>
            <a:ext cx="0" cy="50800"/>
          </a:xfrm>
          <a:prstGeom prst="line">
            <a:avLst/>
          </a:prstGeom>
          <a:noFill/>
          <a:ln w="25400">
            <a:solidFill>
              <a:schemeClr val="tx1"/>
            </a:solidFill>
            <a:round/>
            <a:headEnd/>
            <a:tailEnd/>
          </a:ln>
          <a:effectLst/>
        </p:spPr>
        <p:txBody>
          <a:bodyPr wrap="none" anchor="ctr"/>
          <a:lstStyle/>
          <a:p>
            <a:endParaRPr lang="en-US"/>
          </a:p>
        </p:txBody>
      </p:sp>
      <p:sp>
        <p:nvSpPr>
          <p:cNvPr id="972827" name="Line 27"/>
          <p:cNvSpPr>
            <a:spLocks noChangeShapeType="1"/>
          </p:cNvSpPr>
          <p:nvPr/>
        </p:nvSpPr>
        <p:spPr bwMode="auto">
          <a:xfrm>
            <a:off x="4135438" y="3106738"/>
            <a:ext cx="0" cy="50800"/>
          </a:xfrm>
          <a:prstGeom prst="line">
            <a:avLst/>
          </a:prstGeom>
          <a:noFill/>
          <a:ln w="25400">
            <a:solidFill>
              <a:schemeClr val="tx1"/>
            </a:solidFill>
            <a:round/>
            <a:headEnd/>
            <a:tailEnd/>
          </a:ln>
          <a:effectLst/>
        </p:spPr>
        <p:txBody>
          <a:bodyPr wrap="none" anchor="ctr"/>
          <a:lstStyle/>
          <a:p>
            <a:endParaRPr lang="en-US"/>
          </a:p>
        </p:txBody>
      </p:sp>
      <p:grpSp>
        <p:nvGrpSpPr>
          <p:cNvPr id="3" name="Group 28"/>
          <p:cNvGrpSpPr>
            <a:grpSpLocks/>
          </p:cNvGrpSpPr>
          <p:nvPr/>
        </p:nvGrpSpPr>
        <p:grpSpPr bwMode="auto">
          <a:xfrm>
            <a:off x="4910138" y="3106738"/>
            <a:ext cx="736600" cy="431800"/>
            <a:chOff x="1592" y="1160"/>
            <a:chExt cx="464" cy="272"/>
          </a:xfrm>
        </p:grpSpPr>
        <p:sp>
          <p:nvSpPr>
            <p:cNvPr id="972829" name="Rectangle 29"/>
            <p:cNvSpPr>
              <a:spLocks noChangeArrowheads="1"/>
            </p:cNvSpPr>
            <p:nvPr/>
          </p:nvSpPr>
          <p:spPr bwMode="auto">
            <a:xfrm>
              <a:off x="1592" y="1160"/>
              <a:ext cx="464" cy="272"/>
            </a:xfrm>
            <a:prstGeom prst="rect">
              <a:avLst/>
            </a:prstGeom>
            <a:noFill/>
            <a:ln w="25400">
              <a:solidFill>
                <a:schemeClr val="tx1"/>
              </a:solidFill>
              <a:miter lim="800000"/>
              <a:headEnd/>
              <a:tailEnd/>
            </a:ln>
            <a:effectLst/>
          </p:spPr>
          <p:txBody>
            <a:bodyPr wrap="none" anchor="ctr"/>
            <a:lstStyle/>
            <a:p>
              <a:endParaRPr lang="en-US"/>
            </a:p>
          </p:txBody>
        </p:sp>
        <p:sp>
          <p:nvSpPr>
            <p:cNvPr id="972830" name="Line 30"/>
            <p:cNvSpPr>
              <a:spLocks noChangeShapeType="1"/>
            </p:cNvSpPr>
            <p:nvPr/>
          </p:nvSpPr>
          <p:spPr bwMode="auto">
            <a:xfrm>
              <a:off x="1776" y="1160"/>
              <a:ext cx="0" cy="32"/>
            </a:xfrm>
            <a:prstGeom prst="line">
              <a:avLst/>
            </a:prstGeom>
            <a:noFill/>
            <a:ln w="25400">
              <a:solidFill>
                <a:schemeClr val="tx1"/>
              </a:solidFill>
              <a:round/>
              <a:headEnd/>
              <a:tailEnd/>
            </a:ln>
            <a:effectLst/>
          </p:spPr>
          <p:txBody>
            <a:bodyPr wrap="none" anchor="ctr"/>
            <a:lstStyle/>
            <a:p>
              <a:endParaRPr lang="en-US"/>
            </a:p>
          </p:txBody>
        </p:sp>
        <p:sp>
          <p:nvSpPr>
            <p:cNvPr id="972831" name="Line 31"/>
            <p:cNvSpPr>
              <a:spLocks noChangeShapeType="1"/>
            </p:cNvSpPr>
            <p:nvPr/>
          </p:nvSpPr>
          <p:spPr bwMode="auto">
            <a:xfrm>
              <a:off x="1680" y="1160"/>
              <a:ext cx="0" cy="32"/>
            </a:xfrm>
            <a:prstGeom prst="line">
              <a:avLst/>
            </a:prstGeom>
            <a:noFill/>
            <a:ln w="25400">
              <a:solidFill>
                <a:schemeClr val="tx1"/>
              </a:solidFill>
              <a:round/>
              <a:headEnd/>
              <a:tailEnd/>
            </a:ln>
            <a:effectLst/>
          </p:spPr>
          <p:txBody>
            <a:bodyPr wrap="none" anchor="ctr"/>
            <a:lstStyle/>
            <a:p>
              <a:endParaRPr lang="en-US"/>
            </a:p>
          </p:txBody>
        </p:sp>
        <p:sp>
          <p:nvSpPr>
            <p:cNvPr id="972832" name="Line 32"/>
            <p:cNvSpPr>
              <a:spLocks noChangeShapeType="1"/>
            </p:cNvSpPr>
            <p:nvPr/>
          </p:nvSpPr>
          <p:spPr bwMode="auto">
            <a:xfrm>
              <a:off x="1872" y="1160"/>
              <a:ext cx="0" cy="32"/>
            </a:xfrm>
            <a:prstGeom prst="line">
              <a:avLst/>
            </a:prstGeom>
            <a:noFill/>
            <a:ln w="25400">
              <a:solidFill>
                <a:schemeClr val="tx1"/>
              </a:solidFill>
              <a:round/>
              <a:headEnd/>
              <a:tailEnd/>
            </a:ln>
            <a:effectLst/>
          </p:spPr>
          <p:txBody>
            <a:bodyPr wrap="none" anchor="ctr"/>
            <a:lstStyle/>
            <a:p>
              <a:endParaRPr lang="en-US"/>
            </a:p>
          </p:txBody>
        </p:sp>
        <p:sp>
          <p:nvSpPr>
            <p:cNvPr id="972833" name="Line 33"/>
            <p:cNvSpPr>
              <a:spLocks noChangeShapeType="1"/>
            </p:cNvSpPr>
            <p:nvPr/>
          </p:nvSpPr>
          <p:spPr bwMode="auto">
            <a:xfrm>
              <a:off x="1968" y="1160"/>
              <a:ext cx="0" cy="32"/>
            </a:xfrm>
            <a:prstGeom prst="line">
              <a:avLst/>
            </a:prstGeom>
            <a:noFill/>
            <a:ln w="25400">
              <a:solidFill>
                <a:schemeClr val="tx1"/>
              </a:solidFill>
              <a:round/>
              <a:headEnd/>
              <a:tailEnd/>
            </a:ln>
            <a:effectLst/>
          </p:spPr>
          <p:txBody>
            <a:bodyPr wrap="none" anchor="ctr"/>
            <a:lstStyle/>
            <a:p>
              <a:endParaRPr lang="en-US"/>
            </a:p>
          </p:txBody>
        </p:sp>
      </p:grpSp>
      <p:grpSp>
        <p:nvGrpSpPr>
          <p:cNvPr id="4" name="Group 34"/>
          <p:cNvGrpSpPr>
            <a:grpSpLocks/>
          </p:cNvGrpSpPr>
          <p:nvPr/>
        </p:nvGrpSpPr>
        <p:grpSpPr bwMode="auto">
          <a:xfrm>
            <a:off x="5672138" y="3106738"/>
            <a:ext cx="736600" cy="431800"/>
            <a:chOff x="2072" y="1160"/>
            <a:chExt cx="464" cy="272"/>
          </a:xfrm>
        </p:grpSpPr>
        <p:sp>
          <p:nvSpPr>
            <p:cNvPr id="972835" name="Rectangle 35"/>
            <p:cNvSpPr>
              <a:spLocks noChangeArrowheads="1"/>
            </p:cNvSpPr>
            <p:nvPr/>
          </p:nvSpPr>
          <p:spPr bwMode="auto">
            <a:xfrm>
              <a:off x="2072" y="1160"/>
              <a:ext cx="464" cy="272"/>
            </a:xfrm>
            <a:prstGeom prst="rect">
              <a:avLst/>
            </a:prstGeom>
            <a:noFill/>
            <a:ln w="25400">
              <a:solidFill>
                <a:schemeClr val="tx1"/>
              </a:solidFill>
              <a:miter lim="800000"/>
              <a:headEnd/>
              <a:tailEnd/>
            </a:ln>
            <a:effectLst/>
          </p:spPr>
          <p:txBody>
            <a:bodyPr wrap="none" anchor="ctr"/>
            <a:lstStyle/>
            <a:p>
              <a:endParaRPr lang="en-US"/>
            </a:p>
          </p:txBody>
        </p:sp>
        <p:sp>
          <p:nvSpPr>
            <p:cNvPr id="972836" name="Line 36"/>
            <p:cNvSpPr>
              <a:spLocks noChangeShapeType="1"/>
            </p:cNvSpPr>
            <p:nvPr/>
          </p:nvSpPr>
          <p:spPr bwMode="auto">
            <a:xfrm>
              <a:off x="2256" y="1160"/>
              <a:ext cx="0" cy="32"/>
            </a:xfrm>
            <a:prstGeom prst="line">
              <a:avLst/>
            </a:prstGeom>
            <a:noFill/>
            <a:ln w="25400">
              <a:solidFill>
                <a:schemeClr val="tx1"/>
              </a:solidFill>
              <a:round/>
              <a:headEnd/>
              <a:tailEnd/>
            </a:ln>
            <a:effectLst/>
          </p:spPr>
          <p:txBody>
            <a:bodyPr wrap="none" anchor="ctr"/>
            <a:lstStyle/>
            <a:p>
              <a:endParaRPr lang="en-US"/>
            </a:p>
          </p:txBody>
        </p:sp>
        <p:sp>
          <p:nvSpPr>
            <p:cNvPr id="972837" name="Line 37"/>
            <p:cNvSpPr>
              <a:spLocks noChangeShapeType="1"/>
            </p:cNvSpPr>
            <p:nvPr/>
          </p:nvSpPr>
          <p:spPr bwMode="auto">
            <a:xfrm>
              <a:off x="2160" y="1160"/>
              <a:ext cx="0" cy="32"/>
            </a:xfrm>
            <a:prstGeom prst="line">
              <a:avLst/>
            </a:prstGeom>
            <a:noFill/>
            <a:ln w="25400">
              <a:solidFill>
                <a:schemeClr val="tx1"/>
              </a:solidFill>
              <a:round/>
              <a:headEnd/>
              <a:tailEnd/>
            </a:ln>
            <a:effectLst/>
          </p:spPr>
          <p:txBody>
            <a:bodyPr wrap="none" anchor="ctr"/>
            <a:lstStyle/>
            <a:p>
              <a:endParaRPr lang="en-US"/>
            </a:p>
          </p:txBody>
        </p:sp>
        <p:sp>
          <p:nvSpPr>
            <p:cNvPr id="972838" name="Line 38"/>
            <p:cNvSpPr>
              <a:spLocks noChangeShapeType="1"/>
            </p:cNvSpPr>
            <p:nvPr/>
          </p:nvSpPr>
          <p:spPr bwMode="auto">
            <a:xfrm>
              <a:off x="2352" y="1160"/>
              <a:ext cx="0" cy="32"/>
            </a:xfrm>
            <a:prstGeom prst="line">
              <a:avLst/>
            </a:prstGeom>
            <a:noFill/>
            <a:ln w="25400">
              <a:solidFill>
                <a:schemeClr val="tx1"/>
              </a:solidFill>
              <a:round/>
              <a:headEnd/>
              <a:tailEnd/>
            </a:ln>
            <a:effectLst/>
          </p:spPr>
          <p:txBody>
            <a:bodyPr wrap="none" anchor="ctr"/>
            <a:lstStyle/>
            <a:p>
              <a:endParaRPr lang="en-US"/>
            </a:p>
          </p:txBody>
        </p:sp>
        <p:sp>
          <p:nvSpPr>
            <p:cNvPr id="972839" name="Line 39"/>
            <p:cNvSpPr>
              <a:spLocks noChangeShapeType="1"/>
            </p:cNvSpPr>
            <p:nvPr/>
          </p:nvSpPr>
          <p:spPr bwMode="auto">
            <a:xfrm>
              <a:off x="2448" y="1160"/>
              <a:ext cx="0" cy="32"/>
            </a:xfrm>
            <a:prstGeom prst="line">
              <a:avLst/>
            </a:prstGeom>
            <a:noFill/>
            <a:ln w="25400">
              <a:solidFill>
                <a:schemeClr val="tx1"/>
              </a:solidFill>
              <a:round/>
              <a:headEnd/>
              <a:tailEnd/>
            </a:ln>
            <a:effectLst/>
          </p:spPr>
          <p:txBody>
            <a:bodyPr wrap="none" anchor="ctr"/>
            <a:lstStyle/>
            <a:p>
              <a:endParaRPr lang="en-US"/>
            </a:p>
          </p:txBody>
        </p:sp>
      </p:grpSp>
      <p:sp>
        <p:nvSpPr>
          <p:cNvPr id="972840" name="Rectangle 40"/>
          <p:cNvSpPr>
            <a:spLocks noChangeArrowheads="1"/>
          </p:cNvSpPr>
          <p:nvPr/>
        </p:nvSpPr>
        <p:spPr bwMode="auto">
          <a:xfrm>
            <a:off x="3048000" y="3141663"/>
            <a:ext cx="930275" cy="363537"/>
          </a:xfrm>
          <a:prstGeom prst="rect">
            <a:avLst/>
          </a:prstGeom>
          <a:noFill/>
          <a:ln w="12700">
            <a:noFill/>
            <a:miter lim="800000"/>
            <a:headEnd/>
            <a:tailEnd/>
          </a:ln>
          <a:effectLst/>
        </p:spPr>
        <p:txBody>
          <a:bodyPr wrap="none" lIns="90488" tIns="44450" rIns="90488" bIns="44450">
            <a:spAutoFit/>
          </a:bodyPr>
          <a:lstStyle/>
          <a:p>
            <a:r>
              <a:rPr lang="en-US" b="1"/>
              <a:t>I-Type:</a:t>
            </a:r>
            <a:endParaRPr lang="en-US"/>
          </a:p>
        </p:txBody>
      </p:sp>
      <p:sp>
        <p:nvSpPr>
          <p:cNvPr id="972841" name="Rectangle 41"/>
          <p:cNvSpPr>
            <a:spLocks noChangeArrowheads="1"/>
          </p:cNvSpPr>
          <p:nvPr/>
        </p:nvSpPr>
        <p:spPr bwMode="auto">
          <a:xfrm>
            <a:off x="4038600" y="3217863"/>
            <a:ext cx="460375" cy="363537"/>
          </a:xfrm>
          <a:prstGeom prst="rect">
            <a:avLst/>
          </a:prstGeom>
          <a:noFill/>
          <a:ln w="12700">
            <a:noFill/>
            <a:miter lim="800000"/>
            <a:headEnd/>
            <a:tailEnd/>
          </a:ln>
          <a:effectLst/>
        </p:spPr>
        <p:txBody>
          <a:bodyPr wrap="none" lIns="90488" tIns="44450" rIns="90488" bIns="44450">
            <a:spAutoFit/>
          </a:bodyPr>
          <a:lstStyle/>
          <a:p>
            <a:r>
              <a:rPr lang="en-US" b="1"/>
              <a:t>op</a:t>
            </a:r>
            <a:endParaRPr lang="en-US"/>
          </a:p>
        </p:txBody>
      </p:sp>
      <p:sp>
        <p:nvSpPr>
          <p:cNvPr id="972842" name="Rectangle 42"/>
          <p:cNvSpPr>
            <a:spLocks noChangeArrowheads="1"/>
          </p:cNvSpPr>
          <p:nvPr/>
        </p:nvSpPr>
        <p:spPr bwMode="auto">
          <a:xfrm>
            <a:off x="4953000" y="3217863"/>
            <a:ext cx="396875" cy="363537"/>
          </a:xfrm>
          <a:prstGeom prst="rect">
            <a:avLst/>
          </a:prstGeom>
          <a:noFill/>
          <a:ln w="12700">
            <a:noFill/>
            <a:miter lim="800000"/>
            <a:headEnd/>
            <a:tailEnd/>
          </a:ln>
          <a:effectLst/>
        </p:spPr>
        <p:txBody>
          <a:bodyPr wrap="none" lIns="90488" tIns="44450" rIns="90488" bIns="44450">
            <a:spAutoFit/>
          </a:bodyPr>
          <a:lstStyle/>
          <a:p>
            <a:r>
              <a:rPr lang="en-US" b="1"/>
              <a:t>rs</a:t>
            </a:r>
            <a:endParaRPr lang="en-US"/>
          </a:p>
        </p:txBody>
      </p:sp>
      <p:sp>
        <p:nvSpPr>
          <p:cNvPr id="972843" name="Rectangle 43"/>
          <p:cNvSpPr>
            <a:spLocks noChangeArrowheads="1"/>
          </p:cNvSpPr>
          <p:nvPr/>
        </p:nvSpPr>
        <p:spPr bwMode="auto">
          <a:xfrm>
            <a:off x="5715000" y="3217863"/>
            <a:ext cx="346075" cy="363537"/>
          </a:xfrm>
          <a:prstGeom prst="rect">
            <a:avLst/>
          </a:prstGeom>
          <a:noFill/>
          <a:ln w="12700">
            <a:noFill/>
            <a:miter lim="800000"/>
            <a:headEnd/>
            <a:tailEnd/>
          </a:ln>
          <a:effectLst/>
        </p:spPr>
        <p:txBody>
          <a:bodyPr wrap="none" lIns="90488" tIns="44450" rIns="90488" bIns="44450">
            <a:spAutoFit/>
          </a:bodyPr>
          <a:lstStyle/>
          <a:p>
            <a:r>
              <a:rPr lang="en-US" b="1"/>
              <a:t>rt</a:t>
            </a:r>
            <a:endParaRPr lang="en-US"/>
          </a:p>
        </p:txBody>
      </p:sp>
      <p:sp>
        <p:nvSpPr>
          <p:cNvPr id="972844" name="Rectangle 44"/>
          <p:cNvSpPr>
            <a:spLocks noChangeArrowheads="1"/>
          </p:cNvSpPr>
          <p:nvPr/>
        </p:nvSpPr>
        <p:spPr bwMode="auto">
          <a:xfrm>
            <a:off x="6738938" y="3182938"/>
            <a:ext cx="1743075" cy="363537"/>
          </a:xfrm>
          <a:prstGeom prst="rect">
            <a:avLst/>
          </a:prstGeom>
          <a:noFill/>
          <a:ln w="12700">
            <a:noFill/>
            <a:miter lim="800000"/>
            <a:headEnd/>
            <a:tailEnd/>
          </a:ln>
          <a:effectLst/>
        </p:spPr>
        <p:txBody>
          <a:bodyPr wrap="none" lIns="90488" tIns="44450" rIns="90488" bIns="44450">
            <a:spAutoFit/>
          </a:bodyPr>
          <a:lstStyle/>
          <a:p>
            <a:r>
              <a:rPr lang="en-US" b="1"/>
              <a:t>address offset</a:t>
            </a:r>
            <a:endParaRPr lang="en-US"/>
          </a:p>
        </p:txBody>
      </p:sp>
      <p:sp>
        <p:nvSpPr>
          <p:cNvPr id="972845" name="Rectangle 45"/>
          <p:cNvSpPr>
            <a:spLocks noChangeArrowheads="1"/>
          </p:cNvSpPr>
          <p:nvPr/>
        </p:nvSpPr>
        <p:spPr bwMode="auto">
          <a:xfrm>
            <a:off x="3843338" y="2801938"/>
            <a:ext cx="434975" cy="363537"/>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31</a:t>
            </a:r>
            <a:endParaRPr lang="en-US"/>
          </a:p>
        </p:txBody>
      </p:sp>
      <p:sp>
        <p:nvSpPr>
          <p:cNvPr id="972846" name="Rectangle 46"/>
          <p:cNvSpPr>
            <a:spLocks noChangeArrowheads="1"/>
          </p:cNvSpPr>
          <p:nvPr/>
        </p:nvSpPr>
        <p:spPr bwMode="auto">
          <a:xfrm>
            <a:off x="4757738" y="2801938"/>
            <a:ext cx="434975" cy="363537"/>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25</a:t>
            </a:r>
            <a:endParaRPr lang="en-US"/>
          </a:p>
        </p:txBody>
      </p:sp>
      <p:sp>
        <p:nvSpPr>
          <p:cNvPr id="972847" name="Rectangle 47"/>
          <p:cNvSpPr>
            <a:spLocks noChangeArrowheads="1"/>
          </p:cNvSpPr>
          <p:nvPr/>
        </p:nvSpPr>
        <p:spPr bwMode="auto">
          <a:xfrm>
            <a:off x="5519738" y="2801938"/>
            <a:ext cx="434975" cy="363537"/>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20</a:t>
            </a:r>
            <a:endParaRPr lang="en-US"/>
          </a:p>
        </p:txBody>
      </p:sp>
      <p:sp>
        <p:nvSpPr>
          <p:cNvPr id="972848" name="Rectangle 48"/>
          <p:cNvSpPr>
            <a:spLocks noChangeArrowheads="1"/>
          </p:cNvSpPr>
          <p:nvPr/>
        </p:nvSpPr>
        <p:spPr bwMode="auto">
          <a:xfrm>
            <a:off x="6281738" y="2801938"/>
            <a:ext cx="434975" cy="363537"/>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15</a:t>
            </a:r>
            <a:endParaRPr lang="en-US"/>
          </a:p>
        </p:txBody>
      </p:sp>
      <p:sp>
        <p:nvSpPr>
          <p:cNvPr id="972849" name="Rectangle 49"/>
          <p:cNvSpPr>
            <a:spLocks noChangeArrowheads="1"/>
          </p:cNvSpPr>
          <p:nvPr/>
        </p:nvSpPr>
        <p:spPr bwMode="auto">
          <a:xfrm>
            <a:off x="8643938" y="2801938"/>
            <a:ext cx="307975" cy="363537"/>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0</a:t>
            </a:r>
            <a:endParaRPr lang="en-US"/>
          </a:p>
        </p:txBody>
      </p:sp>
      <p:sp>
        <p:nvSpPr>
          <p:cNvPr id="972851" name="Rectangle 51"/>
          <p:cNvSpPr>
            <a:spLocks noChangeArrowheads="1"/>
          </p:cNvSpPr>
          <p:nvPr/>
        </p:nvSpPr>
        <p:spPr bwMode="auto">
          <a:xfrm>
            <a:off x="3048000" y="2362200"/>
            <a:ext cx="968375" cy="363538"/>
          </a:xfrm>
          <a:prstGeom prst="rect">
            <a:avLst/>
          </a:prstGeom>
          <a:noFill/>
          <a:ln w="12700">
            <a:noFill/>
            <a:miter lim="800000"/>
            <a:headEnd/>
            <a:tailEnd/>
          </a:ln>
          <a:effectLst/>
        </p:spPr>
        <p:txBody>
          <a:bodyPr wrap="none" lIns="90488" tIns="44450" rIns="90488" bIns="44450">
            <a:spAutoFit/>
          </a:bodyPr>
          <a:lstStyle/>
          <a:p>
            <a:r>
              <a:rPr lang="en-US" b="1"/>
              <a:t>R-type:</a:t>
            </a:r>
            <a:endParaRPr lang="en-US"/>
          </a:p>
        </p:txBody>
      </p:sp>
      <p:grpSp>
        <p:nvGrpSpPr>
          <p:cNvPr id="5" name="Group 52"/>
          <p:cNvGrpSpPr>
            <a:grpSpLocks/>
          </p:cNvGrpSpPr>
          <p:nvPr/>
        </p:nvGrpSpPr>
        <p:grpSpPr bwMode="auto">
          <a:xfrm>
            <a:off x="3995738" y="2327275"/>
            <a:ext cx="889000" cy="431800"/>
            <a:chOff x="1016" y="728"/>
            <a:chExt cx="560" cy="272"/>
          </a:xfrm>
        </p:grpSpPr>
        <p:sp>
          <p:nvSpPr>
            <p:cNvPr id="972853" name="Rectangle 53"/>
            <p:cNvSpPr>
              <a:spLocks noChangeArrowheads="1"/>
            </p:cNvSpPr>
            <p:nvPr/>
          </p:nvSpPr>
          <p:spPr bwMode="auto">
            <a:xfrm>
              <a:off x="1016" y="728"/>
              <a:ext cx="560" cy="272"/>
            </a:xfrm>
            <a:prstGeom prst="rect">
              <a:avLst/>
            </a:prstGeom>
            <a:noFill/>
            <a:ln w="25400">
              <a:solidFill>
                <a:schemeClr val="tx1"/>
              </a:solidFill>
              <a:miter lim="800000"/>
              <a:headEnd/>
              <a:tailEnd/>
            </a:ln>
            <a:effectLst/>
          </p:spPr>
          <p:txBody>
            <a:bodyPr wrap="none" anchor="ctr"/>
            <a:lstStyle/>
            <a:p>
              <a:endParaRPr lang="en-US"/>
            </a:p>
          </p:txBody>
        </p:sp>
        <p:sp>
          <p:nvSpPr>
            <p:cNvPr id="972854" name="Line 54"/>
            <p:cNvSpPr>
              <a:spLocks noChangeShapeType="1"/>
            </p:cNvSpPr>
            <p:nvPr/>
          </p:nvSpPr>
          <p:spPr bwMode="auto">
            <a:xfrm>
              <a:off x="1392" y="728"/>
              <a:ext cx="0" cy="32"/>
            </a:xfrm>
            <a:prstGeom prst="line">
              <a:avLst/>
            </a:prstGeom>
            <a:noFill/>
            <a:ln w="25400">
              <a:solidFill>
                <a:schemeClr val="tx1"/>
              </a:solidFill>
              <a:round/>
              <a:headEnd/>
              <a:tailEnd/>
            </a:ln>
            <a:effectLst/>
          </p:spPr>
          <p:txBody>
            <a:bodyPr wrap="none" anchor="ctr"/>
            <a:lstStyle/>
            <a:p>
              <a:endParaRPr lang="en-US"/>
            </a:p>
          </p:txBody>
        </p:sp>
        <p:sp>
          <p:nvSpPr>
            <p:cNvPr id="972855" name="Line 55"/>
            <p:cNvSpPr>
              <a:spLocks noChangeShapeType="1"/>
            </p:cNvSpPr>
            <p:nvPr/>
          </p:nvSpPr>
          <p:spPr bwMode="auto">
            <a:xfrm>
              <a:off x="1296" y="728"/>
              <a:ext cx="0" cy="32"/>
            </a:xfrm>
            <a:prstGeom prst="line">
              <a:avLst/>
            </a:prstGeom>
            <a:noFill/>
            <a:ln w="25400">
              <a:solidFill>
                <a:schemeClr val="tx1"/>
              </a:solidFill>
              <a:round/>
              <a:headEnd/>
              <a:tailEnd/>
            </a:ln>
            <a:effectLst/>
          </p:spPr>
          <p:txBody>
            <a:bodyPr wrap="none" anchor="ctr"/>
            <a:lstStyle/>
            <a:p>
              <a:endParaRPr lang="en-US"/>
            </a:p>
          </p:txBody>
        </p:sp>
        <p:sp>
          <p:nvSpPr>
            <p:cNvPr id="972856" name="Line 56"/>
            <p:cNvSpPr>
              <a:spLocks noChangeShapeType="1"/>
            </p:cNvSpPr>
            <p:nvPr/>
          </p:nvSpPr>
          <p:spPr bwMode="auto">
            <a:xfrm>
              <a:off x="1488" y="728"/>
              <a:ext cx="0" cy="32"/>
            </a:xfrm>
            <a:prstGeom prst="line">
              <a:avLst/>
            </a:prstGeom>
            <a:noFill/>
            <a:ln w="25400">
              <a:solidFill>
                <a:schemeClr val="tx1"/>
              </a:solidFill>
              <a:round/>
              <a:headEnd/>
              <a:tailEnd/>
            </a:ln>
            <a:effectLst/>
          </p:spPr>
          <p:txBody>
            <a:bodyPr wrap="none" anchor="ctr"/>
            <a:lstStyle/>
            <a:p>
              <a:endParaRPr lang="en-US"/>
            </a:p>
          </p:txBody>
        </p:sp>
        <p:sp>
          <p:nvSpPr>
            <p:cNvPr id="972857" name="Line 57"/>
            <p:cNvSpPr>
              <a:spLocks noChangeShapeType="1"/>
            </p:cNvSpPr>
            <p:nvPr/>
          </p:nvSpPr>
          <p:spPr bwMode="auto">
            <a:xfrm>
              <a:off x="1200" y="728"/>
              <a:ext cx="0" cy="32"/>
            </a:xfrm>
            <a:prstGeom prst="line">
              <a:avLst/>
            </a:prstGeom>
            <a:noFill/>
            <a:ln w="25400">
              <a:solidFill>
                <a:schemeClr val="tx1"/>
              </a:solidFill>
              <a:round/>
              <a:headEnd/>
              <a:tailEnd/>
            </a:ln>
            <a:effectLst/>
          </p:spPr>
          <p:txBody>
            <a:bodyPr wrap="none" anchor="ctr"/>
            <a:lstStyle/>
            <a:p>
              <a:endParaRPr lang="en-US"/>
            </a:p>
          </p:txBody>
        </p:sp>
        <p:sp>
          <p:nvSpPr>
            <p:cNvPr id="972858" name="Line 58"/>
            <p:cNvSpPr>
              <a:spLocks noChangeShapeType="1"/>
            </p:cNvSpPr>
            <p:nvPr/>
          </p:nvSpPr>
          <p:spPr bwMode="auto">
            <a:xfrm>
              <a:off x="1104" y="728"/>
              <a:ext cx="0" cy="32"/>
            </a:xfrm>
            <a:prstGeom prst="line">
              <a:avLst/>
            </a:prstGeom>
            <a:noFill/>
            <a:ln w="25400">
              <a:solidFill>
                <a:schemeClr val="tx1"/>
              </a:solidFill>
              <a:round/>
              <a:headEnd/>
              <a:tailEnd/>
            </a:ln>
            <a:effectLst/>
          </p:spPr>
          <p:txBody>
            <a:bodyPr wrap="none" anchor="ctr"/>
            <a:lstStyle/>
            <a:p>
              <a:endParaRPr lang="en-US"/>
            </a:p>
          </p:txBody>
        </p:sp>
      </p:grpSp>
      <p:grpSp>
        <p:nvGrpSpPr>
          <p:cNvPr id="6" name="Group 59"/>
          <p:cNvGrpSpPr>
            <a:grpSpLocks/>
          </p:cNvGrpSpPr>
          <p:nvPr/>
        </p:nvGrpSpPr>
        <p:grpSpPr bwMode="auto">
          <a:xfrm>
            <a:off x="4910138" y="2327275"/>
            <a:ext cx="736600" cy="431800"/>
            <a:chOff x="1592" y="728"/>
            <a:chExt cx="464" cy="272"/>
          </a:xfrm>
        </p:grpSpPr>
        <p:sp>
          <p:nvSpPr>
            <p:cNvPr id="972860" name="Rectangle 60"/>
            <p:cNvSpPr>
              <a:spLocks noChangeArrowheads="1"/>
            </p:cNvSpPr>
            <p:nvPr/>
          </p:nvSpPr>
          <p:spPr bwMode="auto">
            <a:xfrm>
              <a:off x="1592" y="728"/>
              <a:ext cx="464" cy="272"/>
            </a:xfrm>
            <a:prstGeom prst="rect">
              <a:avLst/>
            </a:prstGeom>
            <a:noFill/>
            <a:ln w="25400">
              <a:solidFill>
                <a:schemeClr val="tx1"/>
              </a:solidFill>
              <a:miter lim="800000"/>
              <a:headEnd/>
              <a:tailEnd/>
            </a:ln>
            <a:effectLst/>
          </p:spPr>
          <p:txBody>
            <a:bodyPr wrap="none" anchor="ctr"/>
            <a:lstStyle/>
            <a:p>
              <a:endParaRPr lang="en-US"/>
            </a:p>
          </p:txBody>
        </p:sp>
        <p:sp>
          <p:nvSpPr>
            <p:cNvPr id="972861" name="Line 61"/>
            <p:cNvSpPr>
              <a:spLocks noChangeShapeType="1"/>
            </p:cNvSpPr>
            <p:nvPr/>
          </p:nvSpPr>
          <p:spPr bwMode="auto">
            <a:xfrm>
              <a:off x="1776" y="728"/>
              <a:ext cx="0" cy="32"/>
            </a:xfrm>
            <a:prstGeom prst="line">
              <a:avLst/>
            </a:prstGeom>
            <a:noFill/>
            <a:ln w="25400">
              <a:solidFill>
                <a:schemeClr val="tx1"/>
              </a:solidFill>
              <a:round/>
              <a:headEnd/>
              <a:tailEnd/>
            </a:ln>
            <a:effectLst/>
          </p:spPr>
          <p:txBody>
            <a:bodyPr wrap="none" anchor="ctr"/>
            <a:lstStyle/>
            <a:p>
              <a:endParaRPr lang="en-US"/>
            </a:p>
          </p:txBody>
        </p:sp>
        <p:sp>
          <p:nvSpPr>
            <p:cNvPr id="972862" name="Line 62"/>
            <p:cNvSpPr>
              <a:spLocks noChangeShapeType="1"/>
            </p:cNvSpPr>
            <p:nvPr/>
          </p:nvSpPr>
          <p:spPr bwMode="auto">
            <a:xfrm>
              <a:off x="1680" y="728"/>
              <a:ext cx="0" cy="32"/>
            </a:xfrm>
            <a:prstGeom prst="line">
              <a:avLst/>
            </a:prstGeom>
            <a:noFill/>
            <a:ln w="25400">
              <a:solidFill>
                <a:schemeClr val="tx1"/>
              </a:solidFill>
              <a:round/>
              <a:headEnd/>
              <a:tailEnd/>
            </a:ln>
            <a:effectLst/>
          </p:spPr>
          <p:txBody>
            <a:bodyPr wrap="none" anchor="ctr"/>
            <a:lstStyle/>
            <a:p>
              <a:endParaRPr lang="en-US"/>
            </a:p>
          </p:txBody>
        </p:sp>
        <p:sp>
          <p:nvSpPr>
            <p:cNvPr id="972863" name="Line 63"/>
            <p:cNvSpPr>
              <a:spLocks noChangeShapeType="1"/>
            </p:cNvSpPr>
            <p:nvPr/>
          </p:nvSpPr>
          <p:spPr bwMode="auto">
            <a:xfrm>
              <a:off x="1872" y="728"/>
              <a:ext cx="0" cy="32"/>
            </a:xfrm>
            <a:prstGeom prst="line">
              <a:avLst/>
            </a:prstGeom>
            <a:noFill/>
            <a:ln w="25400">
              <a:solidFill>
                <a:schemeClr val="tx1"/>
              </a:solidFill>
              <a:round/>
              <a:headEnd/>
              <a:tailEnd/>
            </a:ln>
            <a:effectLst/>
          </p:spPr>
          <p:txBody>
            <a:bodyPr wrap="none" anchor="ctr"/>
            <a:lstStyle/>
            <a:p>
              <a:endParaRPr lang="en-US"/>
            </a:p>
          </p:txBody>
        </p:sp>
        <p:sp>
          <p:nvSpPr>
            <p:cNvPr id="972864" name="Line 64"/>
            <p:cNvSpPr>
              <a:spLocks noChangeShapeType="1"/>
            </p:cNvSpPr>
            <p:nvPr/>
          </p:nvSpPr>
          <p:spPr bwMode="auto">
            <a:xfrm>
              <a:off x="1968" y="728"/>
              <a:ext cx="0" cy="32"/>
            </a:xfrm>
            <a:prstGeom prst="line">
              <a:avLst/>
            </a:prstGeom>
            <a:noFill/>
            <a:ln w="25400">
              <a:solidFill>
                <a:schemeClr val="tx1"/>
              </a:solidFill>
              <a:round/>
              <a:headEnd/>
              <a:tailEnd/>
            </a:ln>
            <a:effectLst/>
          </p:spPr>
          <p:txBody>
            <a:bodyPr wrap="none" anchor="ctr"/>
            <a:lstStyle/>
            <a:p>
              <a:endParaRPr lang="en-US"/>
            </a:p>
          </p:txBody>
        </p:sp>
      </p:grpSp>
      <p:grpSp>
        <p:nvGrpSpPr>
          <p:cNvPr id="7" name="Group 65"/>
          <p:cNvGrpSpPr>
            <a:grpSpLocks/>
          </p:cNvGrpSpPr>
          <p:nvPr/>
        </p:nvGrpSpPr>
        <p:grpSpPr bwMode="auto">
          <a:xfrm>
            <a:off x="5672138" y="2327275"/>
            <a:ext cx="736600" cy="431800"/>
            <a:chOff x="2072" y="728"/>
            <a:chExt cx="464" cy="272"/>
          </a:xfrm>
        </p:grpSpPr>
        <p:sp>
          <p:nvSpPr>
            <p:cNvPr id="972866" name="Rectangle 66"/>
            <p:cNvSpPr>
              <a:spLocks noChangeArrowheads="1"/>
            </p:cNvSpPr>
            <p:nvPr/>
          </p:nvSpPr>
          <p:spPr bwMode="auto">
            <a:xfrm>
              <a:off x="2072" y="728"/>
              <a:ext cx="464" cy="272"/>
            </a:xfrm>
            <a:prstGeom prst="rect">
              <a:avLst/>
            </a:prstGeom>
            <a:noFill/>
            <a:ln w="25400">
              <a:solidFill>
                <a:schemeClr val="tx1"/>
              </a:solidFill>
              <a:miter lim="800000"/>
              <a:headEnd/>
              <a:tailEnd/>
            </a:ln>
            <a:effectLst/>
          </p:spPr>
          <p:txBody>
            <a:bodyPr wrap="none" anchor="ctr"/>
            <a:lstStyle/>
            <a:p>
              <a:endParaRPr lang="en-US"/>
            </a:p>
          </p:txBody>
        </p:sp>
        <p:sp>
          <p:nvSpPr>
            <p:cNvPr id="972867" name="Line 67"/>
            <p:cNvSpPr>
              <a:spLocks noChangeShapeType="1"/>
            </p:cNvSpPr>
            <p:nvPr/>
          </p:nvSpPr>
          <p:spPr bwMode="auto">
            <a:xfrm>
              <a:off x="2256" y="728"/>
              <a:ext cx="0" cy="32"/>
            </a:xfrm>
            <a:prstGeom prst="line">
              <a:avLst/>
            </a:prstGeom>
            <a:noFill/>
            <a:ln w="25400">
              <a:solidFill>
                <a:schemeClr val="tx1"/>
              </a:solidFill>
              <a:round/>
              <a:headEnd/>
              <a:tailEnd/>
            </a:ln>
            <a:effectLst/>
          </p:spPr>
          <p:txBody>
            <a:bodyPr wrap="none" anchor="ctr"/>
            <a:lstStyle/>
            <a:p>
              <a:endParaRPr lang="en-US"/>
            </a:p>
          </p:txBody>
        </p:sp>
        <p:sp>
          <p:nvSpPr>
            <p:cNvPr id="972868" name="Line 68"/>
            <p:cNvSpPr>
              <a:spLocks noChangeShapeType="1"/>
            </p:cNvSpPr>
            <p:nvPr/>
          </p:nvSpPr>
          <p:spPr bwMode="auto">
            <a:xfrm>
              <a:off x="2160" y="728"/>
              <a:ext cx="0" cy="32"/>
            </a:xfrm>
            <a:prstGeom prst="line">
              <a:avLst/>
            </a:prstGeom>
            <a:noFill/>
            <a:ln w="25400">
              <a:solidFill>
                <a:schemeClr val="tx1"/>
              </a:solidFill>
              <a:round/>
              <a:headEnd/>
              <a:tailEnd/>
            </a:ln>
            <a:effectLst/>
          </p:spPr>
          <p:txBody>
            <a:bodyPr wrap="none" anchor="ctr"/>
            <a:lstStyle/>
            <a:p>
              <a:endParaRPr lang="en-US"/>
            </a:p>
          </p:txBody>
        </p:sp>
        <p:sp>
          <p:nvSpPr>
            <p:cNvPr id="972869" name="Line 69"/>
            <p:cNvSpPr>
              <a:spLocks noChangeShapeType="1"/>
            </p:cNvSpPr>
            <p:nvPr/>
          </p:nvSpPr>
          <p:spPr bwMode="auto">
            <a:xfrm>
              <a:off x="2352" y="728"/>
              <a:ext cx="0" cy="32"/>
            </a:xfrm>
            <a:prstGeom prst="line">
              <a:avLst/>
            </a:prstGeom>
            <a:noFill/>
            <a:ln w="25400">
              <a:solidFill>
                <a:schemeClr val="tx1"/>
              </a:solidFill>
              <a:round/>
              <a:headEnd/>
              <a:tailEnd/>
            </a:ln>
            <a:effectLst/>
          </p:spPr>
          <p:txBody>
            <a:bodyPr wrap="none" anchor="ctr"/>
            <a:lstStyle/>
            <a:p>
              <a:endParaRPr lang="en-US"/>
            </a:p>
          </p:txBody>
        </p:sp>
        <p:sp>
          <p:nvSpPr>
            <p:cNvPr id="972870" name="Line 70"/>
            <p:cNvSpPr>
              <a:spLocks noChangeShapeType="1"/>
            </p:cNvSpPr>
            <p:nvPr/>
          </p:nvSpPr>
          <p:spPr bwMode="auto">
            <a:xfrm>
              <a:off x="2448" y="728"/>
              <a:ext cx="0" cy="32"/>
            </a:xfrm>
            <a:prstGeom prst="line">
              <a:avLst/>
            </a:prstGeom>
            <a:noFill/>
            <a:ln w="25400">
              <a:solidFill>
                <a:schemeClr val="tx1"/>
              </a:solidFill>
              <a:round/>
              <a:headEnd/>
              <a:tailEnd/>
            </a:ln>
            <a:effectLst/>
          </p:spPr>
          <p:txBody>
            <a:bodyPr wrap="none" anchor="ctr"/>
            <a:lstStyle/>
            <a:p>
              <a:endParaRPr lang="en-US"/>
            </a:p>
          </p:txBody>
        </p:sp>
      </p:grpSp>
      <p:grpSp>
        <p:nvGrpSpPr>
          <p:cNvPr id="8" name="Group 71"/>
          <p:cNvGrpSpPr>
            <a:grpSpLocks/>
          </p:cNvGrpSpPr>
          <p:nvPr/>
        </p:nvGrpSpPr>
        <p:grpSpPr bwMode="auto">
          <a:xfrm>
            <a:off x="6434138" y="2327275"/>
            <a:ext cx="736600" cy="431800"/>
            <a:chOff x="2552" y="728"/>
            <a:chExt cx="464" cy="272"/>
          </a:xfrm>
        </p:grpSpPr>
        <p:sp>
          <p:nvSpPr>
            <p:cNvPr id="972872" name="Rectangle 72"/>
            <p:cNvSpPr>
              <a:spLocks noChangeArrowheads="1"/>
            </p:cNvSpPr>
            <p:nvPr/>
          </p:nvSpPr>
          <p:spPr bwMode="auto">
            <a:xfrm>
              <a:off x="2552" y="728"/>
              <a:ext cx="464" cy="272"/>
            </a:xfrm>
            <a:prstGeom prst="rect">
              <a:avLst/>
            </a:prstGeom>
            <a:noFill/>
            <a:ln w="25400">
              <a:solidFill>
                <a:schemeClr val="tx1"/>
              </a:solidFill>
              <a:miter lim="800000"/>
              <a:headEnd/>
              <a:tailEnd/>
            </a:ln>
            <a:effectLst/>
          </p:spPr>
          <p:txBody>
            <a:bodyPr wrap="none" anchor="ctr"/>
            <a:lstStyle/>
            <a:p>
              <a:endParaRPr lang="en-US"/>
            </a:p>
          </p:txBody>
        </p:sp>
        <p:sp>
          <p:nvSpPr>
            <p:cNvPr id="972873" name="Line 73"/>
            <p:cNvSpPr>
              <a:spLocks noChangeShapeType="1"/>
            </p:cNvSpPr>
            <p:nvPr/>
          </p:nvSpPr>
          <p:spPr bwMode="auto">
            <a:xfrm>
              <a:off x="2736" y="728"/>
              <a:ext cx="0" cy="32"/>
            </a:xfrm>
            <a:prstGeom prst="line">
              <a:avLst/>
            </a:prstGeom>
            <a:noFill/>
            <a:ln w="25400">
              <a:solidFill>
                <a:schemeClr val="tx1"/>
              </a:solidFill>
              <a:round/>
              <a:headEnd/>
              <a:tailEnd/>
            </a:ln>
            <a:effectLst/>
          </p:spPr>
          <p:txBody>
            <a:bodyPr wrap="none" anchor="ctr"/>
            <a:lstStyle/>
            <a:p>
              <a:endParaRPr lang="en-US"/>
            </a:p>
          </p:txBody>
        </p:sp>
        <p:sp>
          <p:nvSpPr>
            <p:cNvPr id="972874" name="Line 74"/>
            <p:cNvSpPr>
              <a:spLocks noChangeShapeType="1"/>
            </p:cNvSpPr>
            <p:nvPr/>
          </p:nvSpPr>
          <p:spPr bwMode="auto">
            <a:xfrm>
              <a:off x="2640" y="728"/>
              <a:ext cx="0" cy="32"/>
            </a:xfrm>
            <a:prstGeom prst="line">
              <a:avLst/>
            </a:prstGeom>
            <a:noFill/>
            <a:ln w="25400">
              <a:solidFill>
                <a:schemeClr val="tx1"/>
              </a:solidFill>
              <a:round/>
              <a:headEnd/>
              <a:tailEnd/>
            </a:ln>
            <a:effectLst/>
          </p:spPr>
          <p:txBody>
            <a:bodyPr wrap="none" anchor="ctr"/>
            <a:lstStyle/>
            <a:p>
              <a:endParaRPr lang="en-US"/>
            </a:p>
          </p:txBody>
        </p:sp>
        <p:sp>
          <p:nvSpPr>
            <p:cNvPr id="972875" name="Line 75"/>
            <p:cNvSpPr>
              <a:spLocks noChangeShapeType="1"/>
            </p:cNvSpPr>
            <p:nvPr/>
          </p:nvSpPr>
          <p:spPr bwMode="auto">
            <a:xfrm>
              <a:off x="2832" y="728"/>
              <a:ext cx="0" cy="32"/>
            </a:xfrm>
            <a:prstGeom prst="line">
              <a:avLst/>
            </a:prstGeom>
            <a:noFill/>
            <a:ln w="25400">
              <a:solidFill>
                <a:schemeClr val="tx1"/>
              </a:solidFill>
              <a:round/>
              <a:headEnd/>
              <a:tailEnd/>
            </a:ln>
            <a:effectLst/>
          </p:spPr>
          <p:txBody>
            <a:bodyPr wrap="none" anchor="ctr"/>
            <a:lstStyle/>
            <a:p>
              <a:endParaRPr lang="en-US"/>
            </a:p>
          </p:txBody>
        </p:sp>
        <p:sp>
          <p:nvSpPr>
            <p:cNvPr id="972876" name="Line 76"/>
            <p:cNvSpPr>
              <a:spLocks noChangeShapeType="1"/>
            </p:cNvSpPr>
            <p:nvPr/>
          </p:nvSpPr>
          <p:spPr bwMode="auto">
            <a:xfrm>
              <a:off x="2928" y="728"/>
              <a:ext cx="0" cy="32"/>
            </a:xfrm>
            <a:prstGeom prst="line">
              <a:avLst/>
            </a:prstGeom>
            <a:noFill/>
            <a:ln w="25400">
              <a:solidFill>
                <a:schemeClr val="tx1"/>
              </a:solidFill>
              <a:round/>
              <a:headEnd/>
              <a:tailEnd/>
            </a:ln>
            <a:effectLst/>
          </p:spPr>
          <p:txBody>
            <a:bodyPr wrap="none" anchor="ctr"/>
            <a:lstStyle/>
            <a:p>
              <a:endParaRPr lang="en-US"/>
            </a:p>
          </p:txBody>
        </p:sp>
      </p:grpSp>
      <p:sp>
        <p:nvSpPr>
          <p:cNvPr id="972877" name="Rectangle 77"/>
          <p:cNvSpPr>
            <a:spLocks noChangeArrowheads="1"/>
          </p:cNvSpPr>
          <p:nvPr/>
        </p:nvSpPr>
        <p:spPr bwMode="auto">
          <a:xfrm>
            <a:off x="7196138" y="2327275"/>
            <a:ext cx="736600" cy="431800"/>
          </a:xfrm>
          <a:prstGeom prst="rect">
            <a:avLst/>
          </a:prstGeom>
          <a:noFill/>
          <a:ln w="25400">
            <a:solidFill>
              <a:schemeClr val="tx1"/>
            </a:solidFill>
            <a:miter lim="800000"/>
            <a:headEnd/>
            <a:tailEnd/>
          </a:ln>
          <a:effectLst/>
        </p:spPr>
        <p:txBody>
          <a:bodyPr wrap="none" anchor="ctr"/>
          <a:lstStyle/>
          <a:p>
            <a:endParaRPr lang="en-US"/>
          </a:p>
        </p:txBody>
      </p:sp>
      <p:sp>
        <p:nvSpPr>
          <p:cNvPr id="972878" name="Rectangle 78"/>
          <p:cNvSpPr>
            <a:spLocks noChangeArrowheads="1"/>
          </p:cNvSpPr>
          <p:nvPr/>
        </p:nvSpPr>
        <p:spPr bwMode="auto">
          <a:xfrm>
            <a:off x="7958138" y="2327275"/>
            <a:ext cx="889000" cy="431800"/>
          </a:xfrm>
          <a:prstGeom prst="rect">
            <a:avLst/>
          </a:prstGeom>
          <a:noFill/>
          <a:ln w="25400">
            <a:solidFill>
              <a:schemeClr val="tx1"/>
            </a:solidFill>
            <a:miter lim="800000"/>
            <a:headEnd/>
            <a:tailEnd/>
          </a:ln>
          <a:effectLst/>
        </p:spPr>
        <p:txBody>
          <a:bodyPr wrap="none" anchor="ctr"/>
          <a:lstStyle/>
          <a:p>
            <a:endParaRPr lang="en-US"/>
          </a:p>
        </p:txBody>
      </p:sp>
      <p:sp>
        <p:nvSpPr>
          <p:cNvPr id="972879" name="Line 79"/>
          <p:cNvSpPr>
            <a:spLocks noChangeShapeType="1"/>
          </p:cNvSpPr>
          <p:nvPr/>
        </p:nvSpPr>
        <p:spPr bwMode="auto">
          <a:xfrm>
            <a:off x="8555038" y="2327275"/>
            <a:ext cx="0" cy="50800"/>
          </a:xfrm>
          <a:prstGeom prst="line">
            <a:avLst/>
          </a:prstGeom>
          <a:noFill/>
          <a:ln w="25400">
            <a:solidFill>
              <a:schemeClr val="tx1"/>
            </a:solidFill>
            <a:round/>
            <a:headEnd/>
            <a:tailEnd/>
          </a:ln>
          <a:effectLst/>
        </p:spPr>
        <p:txBody>
          <a:bodyPr wrap="none" anchor="ctr"/>
          <a:lstStyle/>
          <a:p>
            <a:endParaRPr lang="en-US"/>
          </a:p>
        </p:txBody>
      </p:sp>
      <p:sp>
        <p:nvSpPr>
          <p:cNvPr id="972880" name="Line 80"/>
          <p:cNvSpPr>
            <a:spLocks noChangeShapeType="1"/>
          </p:cNvSpPr>
          <p:nvPr/>
        </p:nvSpPr>
        <p:spPr bwMode="auto">
          <a:xfrm>
            <a:off x="8402638" y="2327275"/>
            <a:ext cx="0" cy="50800"/>
          </a:xfrm>
          <a:prstGeom prst="line">
            <a:avLst/>
          </a:prstGeom>
          <a:noFill/>
          <a:ln w="25400">
            <a:solidFill>
              <a:schemeClr val="tx1"/>
            </a:solidFill>
            <a:round/>
            <a:headEnd/>
            <a:tailEnd/>
          </a:ln>
          <a:effectLst/>
        </p:spPr>
        <p:txBody>
          <a:bodyPr wrap="none" anchor="ctr"/>
          <a:lstStyle/>
          <a:p>
            <a:endParaRPr lang="en-US"/>
          </a:p>
        </p:txBody>
      </p:sp>
      <p:sp>
        <p:nvSpPr>
          <p:cNvPr id="972881" name="Line 81"/>
          <p:cNvSpPr>
            <a:spLocks noChangeShapeType="1"/>
          </p:cNvSpPr>
          <p:nvPr/>
        </p:nvSpPr>
        <p:spPr bwMode="auto">
          <a:xfrm>
            <a:off x="7315200" y="2362200"/>
            <a:ext cx="0" cy="50800"/>
          </a:xfrm>
          <a:prstGeom prst="line">
            <a:avLst/>
          </a:prstGeom>
          <a:noFill/>
          <a:ln w="25400">
            <a:solidFill>
              <a:schemeClr val="tx1"/>
            </a:solidFill>
            <a:round/>
            <a:headEnd/>
            <a:tailEnd/>
          </a:ln>
          <a:effectLst/>
        </p:spPr>
        <p:txBody>
          <a:bodyPr wrap="none" anchor="ctr"/>
          <a:lstStyle/>
          <a:p>
            <a:endParaRPr lang="en-US"/>
          </a:p>
        </p:txBody>
      </p:sp>
      <p:sp>
        <p:nvSpPr>
          <p:cNvPr id="972882" name="Line 82"/>
          <p:cNvSpPr>
            <a:spLocks noChangeShapeType="1"/>
          </p:cNvSpPr>
          <p:nvPr/>
        </p:nvSpPr>
        <p:spPr bwMode="auto">
          <a:xfrm>
            <a:off x="8250238" y="2327275"/>
            <a:ext cx="0" cy="50800"/>
          </a:xfrm>
          <a:prstGeom prst="line">
            <a:avLst/>
          </a:prstGeom>
          <a:noFill/>
          <a:ln w="25400">
            <a:solidFill>
              <a:schemeClr val="tx1"/>
            </a:solidFill>
            <a:round/>
            <a:headEnd/>
            <a:tailEnd/>
          </a:ln>
          <a:effectLst/>
        </p:spPr>
        <p:txBody>
          <a:bodyPr wrap="none" anchor="ctr"/>
          <a:lstStyle/>
          <a:p>
            <a:endParaRPr lang="en-US"/>
          </a:p>
        </p:txBody>
      </p:sp>
      <p:sp>
        <p:nvSpPr>
          <p:cNvPr id="972883" name="Line 83"/>
          <p:cNvSpPr>
            <a:spLocks noChangeShapeType="1"/>
          </p:cNvSpPr>
          <p:nvPr/>
        </p:nvSpPr>
        <p:spPr bwMode="auto">
          <a:xfrm>
            <a:off x="8097838" y="2327275"/>
            <a:ext cx="0" cy="50800"/>
          </a:xfrm>
          <a:prstGeom prst="line">
            <a:avLst/>
          </a:prstGeom>
          <a:noFill/>
          <a:ln w="25400">
            <a:solidFill>
              <a:schemeClr val="tx1"/>
            </a:solidFill>
            <a:round/>
            <a:headEnd/>
            <a:tailEnd/>
          </a:ln>
          <a:effectLst/>
        </p:spPr>
        <p:txBody>
          <a:bodyPr wrap="none" anchor="ctr"/>
          <a:lstStyle/>
          <a:p>
            <a:endParaRPr lang="en-US"/>
          </a:p>
        </p:txBody>
      </p:sp>
      <p:sp>
        <p:nvSpPr>
          <p:cNvPr id="972884" name="Rectangle 84"/>
          <p:cNvSpPr>
            <a:spLocks noChangeArrowheads="1"/>
          </p:cNvSpPr>
          <p:nvPr/>
        </p:nvSpPr>
        <p:spPr bwMode="auto">
          <a:xfrm>
            <a:off x="3886200" y="1981200"/>
            <a:ext cx="434975" cy="363538"/>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31</a:t>
            </a:r>
            <a:endParaRPr lang="en-US"/>
          </a:p>
        </p:txBody>
      </p:sp>
      <p:sp>
        <p:nvSpPr>
          <p:cNvPr id="972885" name="Rectangle 85"/>
          <p:cNvSpPr>
            <a:spLocks noChangeArrowheads="1"/>
          </p:cNvSpPr>
          <p:nvPr/>
        </p:nvSpPr>
        <p:spPr bwMode="auto">
          <a:xfrm>
            <a:off x="4800600" y="1981200"/>
            <a:ext cx="434975" cy="363538"/>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25</a:t>
            </a:r>
            <a:endParaRPr lang="en-US"/>
          </a:p>
        </p:txBody>
      </p:sp>
      <p:sp>
        <p:nvSpPr>
          <p:cNvPr id="972886" name="Rectangle 86"/>
          <p:cNvSpPr>
            <a:spLocks noChangeArrowheads="1"/>
          </p:cNvSpPr>
          <p:nvPr/>
        </p:nvSpPr>
        <p:spPr bwMode="auto">
          <a:xfrm>
            <a:off x="5562600" y="1981200"/>
            <a:ext cx="434975" cy="363538"/>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20</a:t>
            </a:r>
            <a:endParaRPr lang="en-US"/>
          </a:p>
        </p:txBody>
      </p:sp>
      <p:sp>
        <p:nvSpPr>
          <p:cNvPr id="972887" name="Rectangle 87"/>
          <p:cNvSpPr>
            <a:spLocks noChangeArrowheads="1"/>
          </p:cNvSpPr>
          <p:nvPr/>
        </p:nvSpPr>
        <p:spPr bwMode="auto">
          <a:xfrm>
            <a:off x="6324600" y="1981200"/>
            <a:ext cx="434975" cy="363538"/>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15</a:t>
            </a:r>
            <a:endParaRPr lang="en-US"/>
          </a:p>
        </p:txBody>
      </p:sp>
      <p:sp>
        <p:nvSpPr>
          <p:cNvPr id="972888" name="Rectangle 88"/>
          <p:cNvSpPr>
            <a:spLocks noChangeArrowheads="1"/>
          </p:cNvSpPr>
          <p:nvPr/>
        </p:nvSpPr>
        <p:spPr bwMode="auto">
          <a:xfrm>
            <a:off x="7848600" y="1981200"/>
            <a:ext cx="307975" cy="363538"/>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5</a:t>
            </a:r>
            <a:endParaRPr lang="en-US"/>
          </a:p>
        </p:txBody>
      </p:sp>
      <p:sp>
        <p:nvSpPr>
          <p:cNvPr id="972889" name="Rectangle 89"/>
          <p:cNvSpPr>
            <a:spLocks noChangeArrowheads="1"/>
          </p:cNvSpPr>
          <p:nvPr/>
        </p:nvSpPr>
        <p:spPr bwMode="auto">
          <a:xfrm>
            <a:off x="8610600" y="1981200"/>
            <a:ext cx="307975" cy="363538"/>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0</a:t>
            </a:r>
            <a:endParaRPr lang="en-US"/>
          </a:p>
        </p:txBody>
      </p:sp>
      <p:sp>
        <p:nvSpPr>
          <p:cNvPr id="972890" name="Rectangle 90"/>
          <p:cNvSpPr>
            <a:spLocks noChangeArrowheads="1"/>
          </p:cNvSpPr>
          <p:nvPr/>
        </p:nvSpPr>
        <p:spPr bwMode="auto">
          <a:xfrm>
            <a:off x="4038600" y="2438400"/>
            <a:ext cx="460375" cy="363538"/>
          </a:xfrm>
          <a:prstGeom prst="rect">
            <a:avLst/>
          </a:prstGeom>
          <a:noFill/>
          <a:ln w="12700">
            <a:noFill/>
            <a:miter lim="800000"/>
            <a:headEnd/>
            <a:tailEnd/>
          </a:ln>
          <a:effectLst/>
        </p:spPr>
        <p:txBody>
          <a:bodyPr wrap="none" lIns="90488" tIns="44450" rIns="90488" bIns="44450">
            <a:spAutoFit/>
          </a:bodyPr>
          <a:lstStyle/>
          <a:p>
            <a:r>
              <a:rPr lang="en-US" b="1"/>
              <a:t>op</a:t>
            </a:r>
            <a:endParaRPr lang="en-US"/>
          </a:p>
        </p:txBody>
      </p:sp>
      <p:sp>
        <p:nvSpPr>
          <p:cNvPr id="972891" name="Rectangle 91"/>
          <p:cNvSpPr>
            <a:spLocks noChangeArrowheads="1"/>
          </p:cNvSpPr>
          <p:nvPr/>
        </p:nvSpPr>
        <p:spPr bwMode="auto">
          <a:xfrm>
            <a:off x="4953000" y="2438400"/>
            <a:ext cx="396875" cy="363538"/>
          </a:xfrm>
          <a:prstGeom prst="rect">
            <a:avLst/>
          </a:prstGeom>
          <a:noFill/>
          <a:ln w="12700">
            <a:noFill/>
            <a:miter lim="800000"/>
            <a:headEnd/>
            <a:tailEnd/>
          </a:ln>
          <a:effectLst/>
        </p:spPr>
        <p:txBody>
          <a:bodyPr wrap="none" lIns="90488" tIns="44450" rIns="90488" bIns="44450">
            <a:spAutoFit/>
          </a:bodyPr>
          <a:lstStyle/>
          <a:p>
            <a:r>
              <a:rPr lang="en-US" b="1"/>
              <a:t>rs</a:t>
            </a:r>
            <a:endParaRPr lang="en-US"/>
          </a:p>
        </p:txBody>
      </p:sp>
      <p:sp>
        <p:nvSpPr>
          <p:cNvPr id="972892" name="Rectangle 92"/>
          <p:cNvSpPr>
            <a:spLocks noChangeArrowheads="1"/>
          </p:cNvSpPr>
          <p:nvPr/>
        </p:nvSpPr>
        <p:spPr bwMode="auto">
          <a:xfrm>
            <a:off x="5715000" y="2438400"/>
            <a:ext cx="346075" cy="363538"/>
          </a:xfrm>
          <a:prstGeom prst="rect">
            <a:avLst/>
          </a:prstGeom>
          <a:noFill/>
          <a:ln w="12700">
            <a:noFill/>
            <a:miter lim="800000"/>
            <a:headEnd/>
            <a:tailEnd/>
          </a:ln>
          <a:effectLst/>
        </p:spPr>
        <p:txBody>
          <a:bodyPr wrap="none" lIns="90488" tIns="44450" rIns="90488" bIns="44450">
            <a:spAutoFit/>
          </a:bodyPr>
          <a:lstStyle/>
          <a:p>
            <a:r>
              <a:rPr lang="en-US" b="1"/>
              <a:t>rt</a:t>
            </a:r>
            <a:endParaRPr lang="en-US"/>
          </a:p>
        </p:txBody>
      </p:sp>
      <p:sp>
        <p:nvSpPr>
          <p:cNvPr id="972893" name="Rectangle 93"/>
          <p:cNvSpPr>
            <a:spLocks noChangeArrowheads="1"/>
          </p:cNvSpPr>
          <p:nvPr/>
        </p:nvSpPr>
        <p:spPr bwMode="auto">
          <a:xfrm>
            <a:off x="6400800" y="2438400"/>
            <a:ext cx="409575" cy="363538"/>
          </a:xfrm>
          <a:prstGeom prst="rect">
            <a:avLst/>
          </a:prstGeom>
          <a:noFill/>
          <a:ln w="12700">
            <a:noFill/>
            <a:miter lim="800000"/>
            <a:headEnd/>
            <a:tailEnd/>
          </a:ln>
          <a:effectLst/>
        </p:spPr>
        <p:txBody>
          <a:bodyPr wrap="none" lIns="90488" tIns="44450" rIns="90488" bIns="44450">
            <a:spAutoFit/>
          </a:bodyPr>
          <a:lstStyle/>
          <a:p>
            <a:r>
              <a:rPr lang="en-US" b="1"/>
              <a:t>rd</a:t>
            </a:r>
            <a:endParaRPr lang="en-US"/>
          </a:p>
        </p:txBody>
      </p:sp>
      <p:sp>
        <p:nvSpPr>
          <p:cNvPr id="972894" name="Rectangle 94"/>
          <p:cNvSpPr>
            <a:spLocks noChangeArrowheads="1"/>
          </p:cNvSpPr>
          <p:nvPr/>
        </p:nvSpPr>
        <p:spPr bwMode="auto">
          <a:xfrm>
            <a:off x="8001000" y="2438400"/>
            <a:ext cx="739775" cy="363538"/>
          </a:xfrm>
          <a:prstGeom prst="rect">
            <a:avLst/>
          </a:prstGeom>
          <a:noFill/>
          <a:ln w="12700">
            <a:noFill/>
            <a:miter lim="800000"/>
            <a:headEnd/>
            <a:tailEnd/>
          </a:ln>
          <a:effectLst/>
        </p:spPr>
        <p:txBody>
          <a:bodyPr wrap="none" lIns="90488" tIns="44450" rIns="90488" bIns="44450">
            <a:spAutoFit/>
          </a:bodyPr>
          <a:lstStyle/>
          <a:p>
            <a:r>
              <a:rPr lang="en-US" b="1"/>
              <a:t>funct</a:t>
            </a:r>
            <a:endParaRPr lang="en-US"/>
          </a:p>
        </p:txBody>
      </p:sp>
      <p:sp>
        <p:nvSpPr>
          <p:cNvPr id="972895" name="Rectangle 95"/>
          <p:cNvSpPr>
            <a:spLocks noChangeArrowheads="1"/>
          </p:cNvSpPr>
          <p:nvPr/>
        </p:nvSpPr>
        <p:spPr bwMode="auto">
          <a:xfrm>
            <a:off x="7162800" y="2438400"/>
            <a:ext cx="854075" cy="363538"/>
          </a:xfrm>
          <a:prstGeom prst="rect">
            <a:avLst/>
          </a:prstGeom>
          <a:noFill/>
          <a:ln w="12700">
            <a:noFill/>
            <a:miter lim="800000"/>
            <a:headEnd/>
            <a:tailEnd/>
          </a:ln>
          <a:effectLst/>
        </p:spPr>
        <p:txBody>
          <a:bodyPr wrap="none" lIns="90488" tIns="44450" rIns="90488" bIns="44450">
            <a:spAutoFit/>
          </a:bodyPr>
          <a:lstStyle/>
          <a:p>
            <a:r>
              <a:rPr lang="en-US" b="1"/>
              <a:t>shamt</a:t>
            </a:r>
            <a:endParaRPr lang="en-US"/>
          </a:p>
        </p:txBody>
      </p:sp>
      <p:sp>
        <p:nvSpPr>
          <p:cNvPr id="972896" name="Line 96"/>
          <p:cNvSpPr>
            <a:spLocks noChangeShapeType="1"/>
          </p:cNvSpPr>
          <p:nvPr/>
        </p:nvSpPr>
        <p:spPr bwMode="auto">
          <a:xfrm>
            <a:off x="7467600" y="2362200"/>
            <a:ext cx="0" cy="50800"/>
          </a:xfrm>
          <a:prstGeom prst="line">
            <a:avLst/>
          </a:prstGeom>
          <a:noFill/>
          <a:ln w="25400">
            <a:solidFill>
              <a:schemeClr val="tx1"/>
            </a:solidFill>
            <a:round/>
            <a:headEnd/>
            <a:tailEnd/>
          </a:ln>
          <a:effectLst/>
        </p:spPr>
        <p:txBody>
          <a:bodyPr wrap="none" anchor="ctr"/>
          <a:lstStyle/>
          <a:p>
            <a:endParaRPr lang="en-US"/>
          </a:p>
        </p:txBody>
      </p:sp>
      <p:sp>
        <p:nvSpPr>
          <p:cNvPr id="972897" name="Line 97"/>
          <p:cNvSpPr>
            <a:spLocks noChangeShapeType="1"/>
          </p:cNvSpPr>
          <p:nvPr/>
        </p:nvSpPr>
        <p:spPr bwMode="auto">
          <a:xfrm>
            <a:off x="7620000" y="2362200"/>
            <a:ext cx="0" cy="50800"/>
          </a:xfrm>
          <a:prstGeom prst="line">
            <a:avLst/>
          </a:prstGeom>
          <a:noFill/>
          <a:ln w="25400">
            <a:solidFill>
              <a:schemeClr val="tx1"/>
            </a:solidFill>
            <a:round/>
            <a:headEnd/>
            <a:tailEnd/>
          </a:ln>
          <a:effectLst/>
        </p:spPr>
        <p:txBody>
          <a:bodyPr wrap="none" anchor="ctr"/>
          <a:lstStyle/>
          <a:p>
            <a:endParaRPr lang="en-US"/>
          </a:p>
        </p:txBody>
      </p:sp>
      <p:sp>
        <p:nvSpPr>
          <p:cNvPr id="972898" name="Line 98"/>
          <p:cNvSpPr>
            <a:spLocks noChangeShapeType="1"/>
          </p:cNvSpPr>
          <p:nvPr/>
        </p:nvSpPr>
        <p:spPr bwMode="auto">
          <a:xfrm>
            <a:off x="7772400" y="2362200"/>
            <a:ext cx="0" cy="50800"/>
          </a:xfrm>
          <a:prstGeom prst="line">
            <a:avLst/>
          </a:prstGeom>
          <a:noFill/>
          <a:ln w="25400">
            <a:solidFill>
              <a:schemeClr val="tx1"/>
            </a:solidFill>
            <a:round/>
            <a:headEnd/>
            <a:tailEnd/>
          </a:ln>
          <a:effectLst/>
        </p:spPr>
        <p:txBody>
          <a:bodyPr wrap="none" anchor="ctr"/>
          <a:lstStyle/>
          <a:p>
            <a:endParaRPr lang="en-US"/>
          </a:p>
        </p:txBody>
      </p:sp>
      <p:sp>
        <p:nvSpPr>
          <p:cNvPr id="972899" name="Line 99"/>
          <p:cNvSpPr>
            <a:spLocks noChangeShapeType="1"/>
          </p:cNvSpPr>
          <p:nvPr/>
        </p:nvSpPr>
        <p:spPr bwMode="auto">
          <a:xfrm>
            <a:off x="8686800" y="2362200"/>
            <a:ext cx="0" cy="50800"/>
          </a:xfrm>
          <a:prstGeom prst="line">
            <a:avLst/>
          </a:prstGeom>
          <a:noFill/>
          <a:ln w="25400">
            <a:solidFill>
              <a:schemeClr val="tx1"/>
            </a:solidFill>
            <a:round/>
            <a:headEnd/>
            <a:tailEnd/>
          </a:ln>
          <a:effectLst/>
        </p:spPr>
        <p:txBody>
          <a:bodyPr wrap="none" anchor="ctr"/>
          <a:lstStyle/>
          <a:p>
            <a:endParaRPr lang="en-US"/>
          </a:p>
        </p:txBody>
      </p:sp>
      <p:sp>
        <p:nvSpPr>
          <p:cNvPr id="972900" name="Rectangle 100"/>
          <p:cNvSpPr>
            <a:spLocks noChangeArrowheads="1"/>
          </p:cNvSpPr>
          <p:nvPr/>
        </p:nvSpPr>
        <p:spPr bwMode="auto">
          <a:xfrm>
            <a:off x="7086600" y="1981200"/>
            <a:ext cx="434975" cy="363538"/>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10</a:t>
            </a:r>
            <a:endParaRPr lang="en-US"/>
          </a:p>
        </p:txBody>
      </p:sp>
      <p:sp>
        <p:nvSpPr>
          <p:cNvPr id="972901" name="Rectangle 101"/>
          <p:cNvSpPr>
            <a:spLocks noChangeArrowheads="1"/>
          </p:cNvSpPr>
          <p:nvPr/>
        </p:nvSpPr>
        <p:spPr bwMode="auto">
          <a:xfrm>
            <a:off x="533400" y="2819400"/>
            <a:ext cx="8077200" cy="3467616"/>
          </a:xfrm>
          <a:prstGeom prst="rect">
            <a:avLst/>
          </a:prstGeom>
          <a:noFill/>
          <a:ln w="12700">
            <a:noFill/>
            <a:miter lim="800000"/>
            <a:headEnd/>
            <a:tailEnd/>
          </a:ln>
          <a:effectLst/>
        </p:spPr>
        <p:txBody>
          <a:bodyPr lIns="63500" tIns="25400" rIns="63500" bIns="25400">
            <a:spAutoFit/>
          </a:bodyPr>
          <a:lstStyle/>
          <a:p>
            <a:pPr marL="287338" indent="-287338">
              <a:spcBef>
                <a:spcPct val="65000"/>
              </a:spcBef>
              <a:buClr>
                <a:schemeClr val="accent1"/>
              </a:buClr>
              <a:buSzPct val="75000"/>
              <a:buFont typeface="Wingdings" pitchFamily="2" charset="2"/>
              <a:buChar char="q"/>
            </a:pPr>
            <a:r>
              <a:rPr lang="en-US" sz="2400" dirty="0">
                <a:solidFill>
                  <a:schemeClr val="tx1"/>
                </a:solidFill>
                <a:latin typeface="微软雅黑" pitchFamily="34" charset="-122"/>
                <a:ea typeface="微软雅黑" pitchFamily="34" charset="-122"/>
              </a:rPr>
              <a:t>Observations</a:t>
            </a:r>
          </a:p>
          <a:p>
            <a:pPr marL="741363" lvl="1" indent="-246063">
              <a:spcBef>
                <a:spcPct val="40000"/>
              </a:spcBef>
              <a:buClr>
                <a:schemeClr val="accent1"/>
              </a:buClr>
              <a:buSzPct val="75000"/>
              <a:buFont typeface="Monotype Sorts" pitchFamily="2" charset="2"/>
              <a:buChar char="l"/>
            </a:pPr>
            <a:r>
              <a:rPr lang="en-US" b="1" dirty="0">
                <a:solidFill>
                  <a:srgbClr val="FF0000"/>
                </a:solidFill>
                <a:latin typeface="微软雅黑" pitchFamily="34" charset="-122"/>
                <a:ea typeface="微软雅黑" pitchFamily="34" charset="-122"/>
              </a:rPr>
              <a:t>op </a:t>
            </a:r>
            <a:r>
              <a:rPr lang="zh-CN" altLang="en-US" dirty="0" smtClean="0">
                <a:solidFill>
                  <a:schemeClr val="tx1"/>
                </a:solidFill>
                <a:latin typeface="微软雅黑" pitchFamily="34" charset="-122"/>
                <a:ea typeface="微软雅黑" pitchFamily="34" charset="-122"/>
              </a:rPr>
              <a:t>（操作码）字</a:t>
            </a:r>
            <a:r>
              <a:rPr lang="en-US" dirty="0" smtClean="0">
                <a:solidFill>
                  <a:schemeClr val="tx1"/>
                </a:solidFill>
                <a:latin typeface="微软雅黑" pitchFamily="34" charset="-122"/>
                <a:ea typeface="微软雅黑" pitchFamily="34" charset="-122"/>
              </a:rPr>
              <a:t>                                                                                        </a:t>
            </a:r>
            <a:r>
              <a:rPr lang="zh-CN" altLang="en-US" dirty="0" smtClean="0">
                <a:solidFill>
                  <a:schemeClr val="tx1"/>
                </a:solidFill>
                <a:latin typeface="微软雅黑" pitchFamily="34" charset="-122"/>
                <a:ea typeface="微软雅黑" pitchFamily="34" charset="-122"/>
              </a:rPr>
              <a:t>段总是为</a:t>
            </a:r>
            <a:r>
              <a:rPr lang="en-US" dirty="0" smtClean="0">
                <a:solidFill>
                  <a:schemeClr val="tx1"/>
                </a:solidFill>
                <a:latin typeface="微软雅黑" pitchFamily="34" charset="-122"/>
                <a:ea typeface="微软雅黑" pitchFamily="34" charset="-122"/>
              </a:rPr>
              <a:t>31-26</a:t>
            </a:r>
            <a:r>
              <a:rPr lang="zh-CN" altLang="en-US" dirty="0" smtClean="0">
                <a:solidFill>
                  <a:schemeClr val="tx1"/>
                </a:solidFill>
                <a:latin typeface="微软雅黑" pitchFamily="34" charset="-122"/>
                <a:ea typeface="微软雅黑" pitchFamily="34" charset="-122"/>
              </a:rPr>
              <a:t>位</a:t>
            </a:r>
            <a:endParaRPr lang="en-US" dirty="0">
              <a:solidFill>
                <a:schemeClr val="tx1"/>
              </a:solidFill>
              <a:latin typeface="微软雅黑" pitchFamily="34" charset="-122"/>
              <a:ea typeface="微软雅黑" pitchFamily="34" charset="-122"/>
            </a:endParaRPr>
          </a:p>
          <a:p>
            <a:pPr marL="741363" lvl="1" indent="-246063">
              <a:spcBef>
                <a:spcPct val="40000"/>
              </a:spcBef>
              <a:buClr>
                <a:schemeClr val="accent1"/>
              </a:buClr>
              <a:buSzPct val="75000"/>
              <a:buFont typeface="Monotype Sorts" pitchFamily="2" charset="2"/>
              <a:buChar char="l"/>
            </a:pPr>
            <a:r>
              <a:rPr lang="zh-CN" altLang="en-US" dirty="0" smtClean="0">
                <a:solidFill>
                  <a:schemeClr val="tx1"/>
                </a:solidFill>
                <a:latin typeface="微软雅黑" pitchFamily="34" charset="-122"/>
                <a:ea typeface="微软雅黑" pitchFamily="34" charset="-122"/>
              </a:rPr>
              <a:t>要读取的两个寄</a:t>
            </a:r>
            <a:r>
              <a:rPr lang="en-US" dirty="0" smtClean="0">
                <a:solidFill>
                  <a:schemeClr val="tx1"/>
                </a:solidFill>
                <a:latin typeface="微软雅黑" pitchFamily="34" charset="-122"/>
                <a:ea typeface="微软雅黑" pitchFamily="34" charset="-122"/>
              </a:rPr>
              <a:t>                                                                                           </a:t>
            </a:r>
            <a:r>
              <a:rPr lang="zh-CN" altLang="en-US" dirty="0" smtClean="0">
                <a:solidFill>
                  <a:schemeClr val="tx1"/>
                </a:solidFill>
                <a:latin typeface="微软雅黑" pitchFamily="34" charset="-122"/>
                <a:ea typeface="微软雅黑" pitchFamily="34" charset="-122"/>
              </a:rPr>
              <a:t>存器为</a:t>
            </a:r>
            <a:r>
              <a:rPr lang="en-US" dirty="0" smtClean="0">
                <a:solidFill>
                  <a:schemeClr val="tx1"/>
                </a:solidFill>
                <a:latin typeface="微软雅黑" pitchFamily="34" charset="-122"/>
                <a:ea typeface="微软雅黑" pitchFamily="34" charset="-122"/>
              </a:rPr>
              <a:t> </a:t>
            </a:r>
            <a:r>
              <a:rPr lang="en-US" b="1" dirty="0" err="1" smtClean="0">
                <a:solidFill>
                  <a:srgbClr val="FF0000"/>
                </a:solidFill>
                <a:latin typeface="微软雅黑" pitchFamily="34" charset="-122"/>
                <a:ea typeface="微软雅黑" pitchFamily="34" charset="-122"/>
              </a:rPr>
              <a:t>rs</a:t>
            </a:r>
            <a:r>
              <a:rPr lang="en-US" b="1" dirty="0" smtClean="0">
                <a:solidFill>
                  <a:srgbClr val="FF0000"/>
                </a:solidFill>
                <a:latin typeface="微软雅黑" pitchFamily="34" charset="-122"/>
                <a:ea typeface="微软雅黑" pitchFamily="34" charset="-122"/>
              </a:rPr>
              <a:t> </a:t>
            </a:r>
            <a:r>
              <a:rPr lang="zh-CN" altLang="en-US" dirty="0" smtClean="0">
                <a:solidFill>
                  <a:schemeClr val="tx1"/>
                </a:solidFill>
                <a:latin typeface="微软雅黑" pitchFamily="34" charset="-122"/>
                <a:ea typeface="微软雅黑" pitchFamily="34" charset="-122"/>
              </a:rPr>
              <a:t>字段</a:t>
            </a:r>
            <a:r>
              <a:rPr lang="en-US" dirty="0" smtClean="0">
                <a:solidFill>
                  <a:schemeClr val="tx1"/>
                </a:solidFill>
                <a:latin typeface="微软雅黑" pitchFamily="34" charset="-122"/>
                <a:ea typeface="微软雅黑" pitchFamily="34" charset="-122"/>
              </a:rPr>
              <a:t>(25-21</a:t>
            </a:r>
            <a:r>
              <a:rPr lang="zh-CN" altLang="en-US" dirty="0" smtClean="0">
                <a:solidFill>
                  <a:schemeClr val="tx1"/>
                </a:solidFill>
                <a:latin typeface="微软雅黑" pitchFamily="34" charset="-122"/>
                <a:ea typeface="微软雅黑" pitchFamily="34" charset="-122"/>
              </a:rPr>
              <a:t>位</a:t>
            </a:r>
            <a:r>
              <a:rPr lang="en-US" dirty="0" smtClean="0">
                <a:solidFill>
                  <a:schemeClr val="tx1"/>
                </a:solidFill>
                <a:latin typeface="微软雅黑" pitchFamily="34" charset="-122"/>
                <a:ea typeface="微软雅黑" pitchFamily="34" charset="-122"/>
              </a:rPr>
              <a:t>) </a:t>
            </a:r>
          </a:p>
          <a:p>
            <a:pPr marL="741363" lvl="1" indent="-246063">
              <a:spcBef>
                <a:spcPct val="40000"/>
              </a:spcBef>
              <a:buClr>
                <a:schemeClr val="accent1"/>
              </a:buClr>
              <a:buSzPct val="75000"/>
            </a:pPr>
            <a:r>
              <a:rPr lang="en-US" dirty="0" smtClean="0">
                <a:solidFill>
                  <a:schemeClr val="tx1"/>
                </a:solidFill>
                <a:latin typeface="微软雅黑" pitchFamily="34" charset="-122"/>
                <a:ea typeface="微软雅黑" pitchFamily="34" charset="-122"/>
              </a:rPr>
              <a:t>    </a:t>
            </a:r>
            <a:r>
              <a:rPr lang="zh-CN" altLang="en-US" dirty="0" smtClean="0">
                <a:solidFill>
                  <a:schemeClr val="tx1"/>
                </a:solidFill>
                <a:latin typeface="微软雅黑" pitchFamily="34" charset="-122"/>
                <a:ea typeface="微软雅黑" pitchFamily="34" charset="-122"/>
              </a:rPr>
              <a:t>和</a:t>
            </a:r>
            <a:r>
              <a:rPr lang="en-US" dirty="0" smtClean="0">
                <a:solidFill>
                  <a:schemeClr val="tx1"/>
                </a:solidFill>
                <a:latin typeface="微软雅黑" pitchFamily="34" charset="-122"/>
                <a:ea typeface="微软雅黑" pitchFamily="34" charset="-122"/>
              </a:rPr>
              <a:t> </a:t>
            </a:r>
            <a:r>
              <a:rPr lang="en-US" b="1" dirty="0" err="1">
                <a:solidFill>
                  <a:srgbClr val="FF0000"/>
                </a:solidFill>
                <a:latin typeface="微软雅黑" pitchFamily="34" charset="-122"/>
                <a:ea typeface="微软雅黑" pitchFamily="34" charset="-122"/>
              </a:rPr>
              <a:t>rt</a:t>
            </a:r>
            <a:r>
              <a:rPr lang="en-US" b="1" dirty="0">
                <a:solidFill>
                  <a:srgbClr val="FF0000"/>
                </a:solidFill>
                <a:latin typeface="微软雅黑" pitchFamily="34" charset="-122"/>
                <a:ea typeface="微软雅黑" pitchFamily="34" charset="-122"/>
              </a:rPr>
              <a:t> </a:t>
            </a:r>
            <a:r>
              <a:rPr lang="zh-CN" altLang="en-US" dirty="0" smtClean="0">
                <a:solidFill>
                  <a:schemeClr val="tx1"/>
                </a:solidFill>
                <a:latin typeface="微软雅黑" pitchFamily="34" charset="-122"/>
                <a:ea typeface="微软雅黑" pitchFamily="34" charset="-122"/>
              </a:rPr>
              <a:t>字段</a:t>
            </a:r>
            <a:r>
              <a:rPr lang="en-US" dirty="0" smtClean="0">
                <a:solidFill>
                  <a:schemeClr val="tx1"/>
                </a:solidFill>
                <a:latin typeface="微软雅黑" pitchFamily="34" charset="-122"/>
                <a:ea typeface="微软雅黑" pitchFamily="34" charset="-122"/>
              </a:rPr>
              <a:t>(20-16</a:t>
            </a:r>
            <a:r>
              <a:rPr lang="zh-CN" altLang="en-US" dirty="0" smtClean="0">
                <a:solidFill>
                  <a:schemeClr val="tx1"/>
                </a:solidFill>
                <a:latin typeface="微软雅黑" pitchFamily="34" charset="-122"/>
                <a:ea typeface="微软雅黑" pitchFamily="34" charset="-122"/>
              </a:rPr>
              <a:t>位</a:t>
            </a:r>
            <a:r>
              <a:rPr lang="en-US" dirty="0" smtClean="0">
                <a:solidFill>
                  <a:schemeClr val="tx1"/>
                </a:solidFill>
                <a:latin typeface="微软雅黑" pitchFamily="34" charset="-122"/>
                <a:ea typeface="微软雅黑" pitchFamily="34" charset="-122"/>
              </a:rPr>
              <a:t>); </a:t>
            </a:r>
            <a:r>
              <a:rPr lang="zh-CN" altLang="en-US" dirty="0" smtClean="0">
                <a:solidFill>
                  <a:schemeClr val="tx1"/>
                </a:solidFill>
                <a:latin typeface="微软雅黑" pitchFamily="34" charset="-122"/>
                <a:ea typeface="微软雅黑" pitchFamily="34" charset="-122"/>
              </a:rPr>
              <a:t>对于取字（</a:t>
            </a:r>
            <a:r>
              <a:rPr lang="en-US" altLang="zh-CN" b="1" dirty="0" err="1" smtClean="0">
                <a:solidFill>
                  <a:srgbClr val="FF0000"/>
                </a:solidFill>
                <a:latin typeface="微软雅黑" pitchFamily="34" charset="-122"/>
                <a:ea typeface="微软雅黑" pitchFamily="34" charset="-122"/>
              </a:rPr>
              <a:t>lw</a:t>
            </a:r>
            <a:r>
              <a:rPr lang="zh-CN" altLang="en-US" dirty="0" smtClean="0">
                <a:solidFill>
                  <a:schemeClr val="tx1"/>
                </a:solidFill>
                <a:latin typeface="微软雅黑" pitchFamily="34" charset="-122"/>
                <a:ea typeface="微软雅黑" pitchFamily="34" charset="-122"/>
              </a:rPr>
              <a:t>）和存储字（</a:t>
            </a:r>
            <a:r>
              <a:rPr lang="en-US" altLang="zh-CN" b="1" dirty="0" err="1" smtClean="0">
                <a:solidFill>
                  <a:srgbClr val="FF0000"/>
                </a:solidFill>
                <a:latin typeface="微软雅黑" pitchFamily="34" charset="-122"/>
                <a:ea typeface="微软雅黑" pitchFamily="34" charset="-122"/>
              </a:rPr>
              <a:t>sw</a:t>
            </a:r>
            <a:r>
              <a:rPr lang="zh-CN" altLang="en-US" dirty="0" smtClean="0">
                <a:solidFill>
                  <a:schemeClr val="tx1"/>
                </a:solidFill>
                <a:latin typeface="微软雅黑" pitchFamily="34" charset="-122"/>
                <a:ea typeface="微软雅黑" pitchFamily="34" charset="-122"/>
              </a:rPr>
              <a:t>）来说，</a:t>
            </a:r>
            <a:r>
              <a:rPr lang="en-US" b="1" dirty="0" err="1" smtClean="0">
                <a:solidFill>
                  <a:srgbClr val="FF0000"/>
                </a:solidFill>
                <a:latin typeface="微软雅黑" pitchFamily="34" charset="-122"/>
                <a:ea typeface="微软雅黑" pitchFamily="34" charset="-122"/>
              </a:rPr>
              <a:t>rs</a:t>
            </a:r>
            <a:r>
              <a:rPr lang="zh-CN" altLang="en-US" dirty="0" smtClean="0">
                <a:solidFill>
                  <a:schemeClr val="tx1"/>
                </a:solidFill>
                <a:latin typeface="微软雅黑" pitchFamily="34" charset="-122"/>
                <a:ea typeface="微软雅黑" pitchFamily="34" charset="-122"/>
              </a:rPr>
              <a:t>是基址寄存器</a:t>
            </a:r>
            <a:endParaRPr lang="en-US" dirty="0">
              <a:solidFill>
                <a:schemeClr val="tx1"/>
              </a:solidFill>
              <a:latin typeface="微软雅黑" pitchFamily="34" charset="-122"/>
              <a:ea typeface="微软雅黑" pitchFamily="34" charset="-122"/>
            </a:endParaRPr>
          </a:p>
          <a:p>
            <a:pPr marL="741363" lvl="1" indent="-246063">
              <a:spcBef>
                <a:spcPct val="40000"/>
              </a:spcBef>
              <a:buClr>
                <a:schemeClr val="accent1"/>
              </a:buClr>
              <a:buSzPct val="75000"/>
              <a:buFont typeface="Monotype Sorts" pitchFamily="2" charset="2"/>
              <a:buChar char="l"/>
            </a:pPr>
            <a:r>
              <a:rPr lang="zh-CN" altLang="en-US" dirty="0" smtClean="0">
                <a:solidFill>
                  <a:schemeClr val="tx1"/>
                </a:solidFill>
                <a:latin typeface="微软雅黑" pitchFamily="34" charset="-122"/>
                <a:ea typeface="微软雅黑" pitchFamily="34" charset="-122"/>
              </a:rPr>
              <a:t>有两个地方放目标寄存器。对于装载指令为</a:t>
            </a:r>
            <a:r>
              <a:rPr lang="en-US" altLang="zh-CN" dirty="0" smtClean="0">
                <a:solidFill>
                  <a:schemeClr val="tx1"/>
                </a:solidFill>
                <a:latin typeface="微软雅黑" pitchFamily="34" charset="-122"/>
                <a:ea typeface="微软雅黑" pitchFamily="34" charset="-122"/>
              </a:rPr>
              <a:t>20:16</a:t>
            </a:r>
            <a:r>
              <a:rPr lang="zh-CN" altLang="en-US" dirty="0" smtClean="0">
                <a:solidFill>
                  <a:schemeClr val="tx1"/>
                </a:solidFill>
                <a:latin typeface="微软雅黑" pitchFamily="34" charset="-122"/>
                <a:ea typeface="微软雅黑" pitchFamily="34" charset="-122"/>
              </a:rPr>
              <a:t>位（</a:t>
            </a:r>
            <a:r>
              <a:rPr lang="en-US" altLang="zh-CN" b="1" dirty="0" err="1" smtClean="0">
                <a:solidFill>
                  <a:srgbClr val="FF0000"/>
                </a:solidFill>
                <a:latin typeface="微软雅黑" pitchFamily="34" charset="-122"/>
                <a:ea typeface="微软雅黑" pitchFamily="34" charset="-122"/>
              </a:rPr>
              <a:t>rt</a:t>
            </a:r>
            <a:r>
              <a:rPr lang="zh-CN" altLang="en-US" dirty="0" smtClean="0">
                <a:solidFill>
                  <a:schemeClr val="tx1"/>
                </a:solidFill>
                <a:latin typeface="微软雅黑" pitchFamily="34" charset="-122"/>
                <a:ea typeface="微软雅黑" pitchFamily="34" charset="-122"/>
              </a:rPr>
              <a:t>字段），对于</a:t>
            </a:r>
            <a:r>
              <a:rPr lang="en-US" altLang="zh-CN" dirty="0" smtClean="0">
                <a:solidFill>
                  <a:schemeClr val="tx1"/>
                </a:solidFill>
                <a:latin typeface="微软雅黑" pitchFamily="34" charset="-122"/>
                <a:ea typeface="微软雅黑" pitchFamily="34" charset="-122"/>
              </a:rPr>
              <a:t>R</a:t>
            </a:r>
            <a:r>
              <a:rPr lang="zh-CN" altLang="en-US" dirty="0" smtClean="0">
                <a:solidFill>
                  <a:schemeClr val="tx1"/>
                </a:solidFill>
                <a:latin typeface="微软雅黑" pitchFamily="34" charset="-122"/>
                <a:ea typeface="微软雅黑" pitchFamily="34" charset="-122"/>
              </a:rPr>
              <a:t>型指令为</a:t>
            </a:r>
            <a:r>
              <a:rPr lang="en-US" altLang="zh-CN" dirty="0" smtClean="0">
                <a:solidFill>
                  <a:schemeClr val="tx1"/>
                </a:solidFill>
                <a:latin typeface="微软雅黑" pitchFamily="34" charset="-122"/>
                <a:ea typeface="微软雅黑" pitchFamily="34" charset="-122"/>
              </a:rPr>
              <a:t>15:11</a:t>
            </a:r>
            <a:r>
              <a:rPr lang="zh-CN" altLang="en-US" dirty="0" smtClean="0">
                <a:solidFill>
                  <a:schemeClr val="tx1"/>
                </a:solidFill>
                <a:latin typeface="微软雅黑" pitchFamily="34" charset="-122"/>
                <a:ea typeface="微软雅黑" pitchFamily="34" charset="-122"/>
              </a:rPr>
              <a:t>位（</a:t>
            </a:r>
            <a:r>
              <a:rPr lang="en-US" altLang="zh-CN" b="1" dirty="0" smtClean="0">
                <a:solidFill>
                  <a:srgbClr val="FF0000"/>
                </a:solidFill>
                <a:latin typeface="微软雅黑" pitchFamily="34" charset="-122"/>
                <a:ea typeface="微软雅黑" pitchFamily="34" charset="-122"/>
              </a:rPr>
              <a:t>rd</a:t>
            </a:r>
            <a:r>
              <a:rPr lang="zh-CN" altLang="en-US" dirty="0" smtClean="0">
                <a:solidFill>
                  <a:schemeClr val="tx1"/>
                </a:solidFill>
                <a:latin typeface="微软雅黑" pitchFamily="34" charset="-122"/>
                <a:ea typeface="微软雅黑" pitchFamily="34" charset="-122"/>
              </a:rPr>
              <a:t>字段）。</a:t>
            </a:r>
            <a:endParaRPr lang="en-US" altLang="zh-CN" dirty="0" smtClean="0">
              <a:solidFill>
                <a:schemeClr val="tx1"/>
              </a:solidFill>
              <a:latin typeface="微软雅黑" pitchFamily="34" charset="-122"/>
              <a:ea typeface="微软雅黑" pitchFamily="34" charset="-122"/>
            </a:endParaRPr>
          </a:p>
          <a:p>
            <a:pPr marL="741363" lvl="1" indent="-246063">
              <a:spcBef>
                <a:spcPct val="40000"/>
              </a:spcBef>
              <a:buClr>
                <a:schemeClr val="accent1"/>
              </a:buClr>
              <a:buSzPct val="75000"/>
              <a:buFont typeface="Monotype Sorts" pitchFamily="2" charset="2"/>
              <a:buChar char="l"/>
            </a:pPr>
            <a:r>
              <a:rPr lang="zh-CN" altLang="en-US" dirty="0" smtClean="0">
                <a:solidFill>
                  <a:schemeClr val="tx1"/>
                </a:solidFill>
                <a:latin typeface="微软雅黑" pitchFamily="34" charset="-122"/>
                <a:ea typeface="微软雅黑" pitchFamily="34" charset="-122"/>
              </a:rPr>
              <a:t>相等则分支指令、存储字和取字指令的</a:t>
            </a:r>
            <a:r>
              <a:rPr lang="en-US" altLang="zh-CN" dirty="0" smtClean="0">
                <a:solidFill>
                  <a:schemeClr val="tx1"/>
                </a:solidFill>
                <a:latin typeface="微软雅黑" pitchFamily="34" charset="-122"/>
                <a:ea typeface="微软雅黑" pitchFamily="34" charset="-122"/>
              </a:rPr>
              <a:t>16</a:t>
            </a:r>
            <a:r>
              <a:rPr lang="zh-CN" altLang="en-US" dirty="0" smtClean="0">
                <a:solidFill>
                  <a:schemeClr val="tx1"/>
                </a:solidFill>
                <a:latin typeface="微软雅黑" pitchFamily="34" charset="-122"/>
                <a:ea typeface="微软雅黑" pitchFamily="34" charset="-122"/>
              </a:rPr>
              <a:t>位偏移量在</a:t>
            </a:r>
            <a:r>
              <a:rPr lang="en-US" dirty="0" smtClean="0">
                <a:solidFill>
                  <a:schemeClr val="tx1"/>
                </a:solidFill>
                <a:latin typeface="微软雅黑" pitchFamily="34" charset="-122"/>
                <a:ea typeface="微软雅黑" pitchFamily="34" charset="-122"/>
              </a:rPr>
              <a:t> 15-0</a:t>
            </a:r>
            <a:r>
              <a:rPr lang="zh-CN" altLang="en-US" dirty="0" smtClean="0">
                <a:solidFill>
                  <a:schemeClr val="tx1"/>
                </a:solidFill>
                <a:latin typeface="微软雅黑" pitchFamily="34" charset="-122"/>
                <a:ea typeface="微软雅黑" pitchFamily="34" charset="-122"/>
              </a:rPr>
              <a:t>位中</a:t>
            </a:r>
            <a:endParaRPr lang="en-US" dirty="0">
              <a:solidFill>
                <a:schemeClr val="tx1"/>
              </a:solidFill>
              <a:latin typeface="微软雅黑" pitchFamily="34" charset="-122"/>
              <a:ea typeface="微软雅黑" pitchFamily="34" charset="-122"/>
            </a:endParaRPr>
          </a:p>
        </p:txBody>
      </p:sp>
      <p:grpSp>
        <p:nvGrpSpPr>
          <p:cNvPr id="9" name="Group 188"/>
          <p:cNvGrpSpPr>
            <a:grpSpLocks/>
          </p:cNvGrpSpPr>
          <p:nvPr/>
        </p:nvGrpSpPr>
        <p:grpSpPr bwMode="auto">
          <a:xfrm>
            <a:off x="3048000" y="3581400"/>
            <a:ext cx="5870575" cy="744538"/>
            <a:chOff x="1920" y="2352"/>
            <a:chExt cx="3698" cy="469"/>
          </a:xfrm>
        </p:grpSpPr>
        <p:sp>
          <p:nvSpPr>
            <p:cNvPr id="972902" name="Rectangle 102"/>
            <p:cNvSpPr>
              <a:spLocks noChangeArrowheads="1"/>
            </p:cNvSpPr>
            <p:nvPr/>
          </p:nvSpPr>
          <p:spPr bwMode="auto">
            <a:xfrm>
              <a:off x="1920" y="2544"/>
              <a:ext cx="586" cy="229"/>
            </a:xfrm>
            <a:prstGeom prst="rect">
              <a:avLst/>
            </a:prstGeom>
            <a:noFill/>
            <a:ln w="12700">
              <a:noFill/>
              <a:miter lim="800000"/>
              <a:headEnd/>
              <a:tailEnd/>
            </a:ln>
            <a:effectLst/>
          </p:spPr>
          <p:txBody>
            <a:bodyPr wrap="none" lIns="90488" tIns="44450" rIns="90488" bIns="44450">
              <a:spAutoFit/>
            </a:bodyPr>
            <a:lstStyle/>
            <a:p>
              <a:r>
                <a:rPr lang="en-US" b="1"/>
                <a:t>J-type:</a:t>
              </a:r>
              <a:endParaRPr lang="en-US"/>
            </a:p>
          </p:txBody>
        </p:sp>
        <p:grpSp>
          <p:nvGrpSpPr>
            <p:cNvPr id="10" name="Group 103"/>
            <p:cNvGrpSpPr>
              <a:grpSpLocks/>
            </p:cNvGrpSpPr>
            <p:nvPr/>
          </p:nvGrpSpPr>
          <p:grpSpPr bwMode="auto">
            <a:xfrm>
              <a:off x="2517" y="2544"/>
              <a:ext cx="560" cy="272"/>
              <a:chOff x="1016" y="728"/>
              <a:chExt cx="560" cy="272"/>
            </a:xfrm>
          </p:grpSpPr>
          <p:sp>
            <p:nvSpPr>
              <p:cNvPr id="972904" name="Rectangle 104"/>
              <p:cNvSpPr>
                <a:spLocks noChangeArrowheads="1"/>
              </p:cNvSpPr>
              <p:nvPr/>
            </p:nvSpPr>
            <p:spPr bwMode="auto">
              <a:xfrm>
                <a:off x="1016" y="728"/>
                <a:ext cx="560" cy="272"/>
              </a:xfrm>
              <a:prstGeom prst="rect">
                <a:avLst/>
              </a:prstGeom>
              <a:noFill/>
              <a:ln w="25400">
                <a:solidFill>
                  <a:schemeClr val="tx1"/>
                </a:solidFill>
                <a:miter lim="800000"/>
                <a:headEnd/>
                <a:tailEnd/>
              </a:ln>
              <a:effectLst/>
            </p:spPr>
            <p:txBody>
              <a:bodyPr wrap="none" anchor="ctr"/>
              <a:lstStyle/>
              <a:p>
                <a:endParaRPr lang="en-US"/>
              </a:p>
            </p:txBody>
          </p:sp>
          <p:sp>
            <p:nvSpPr>
              <p:cNvPr id="972905" name="Line 105"/>
              <p:cNvSpPr>
                <a:spLocks noChangeShapeType="1"/>
              </p:cNvSpPr>
              <p:nvPr/>
            </p:nvSpPr>
            <p:spPr bwMode="auto">
              <a:xfrm>
                <a:off x="1392" y="728"/>
                <a:ext cx="0" cy="32"/>
              </a:xfrm>
              <a:prstGeom prst="line">
                <a:avLst/>
              </a:prstGeom>
              <a:noFill/>
              <a:ln w="25400">
                <a:solidFill>
                  <a:schemeClr val="tx1"/>
                </a:solidFill>
                <a:round/>
                <a:headEnd/>
                <a:tailEnd/>
              </a:ln>
              <a:effectLst/>
            </p:spPr>
            <p:txBody>
              <a:bodyPr wrap="none" anchor="ctr"/>
              <a:lstStyle/>
              <a:p>
                <a:endParaRPr lang="en-US"/>
              </a:p>
            </p:txBody>
          </p:sp>
          <p:sp>
            <p:nvSpPr>
              <p:cNvPr id="972906" name="Line 106"/>
              <p:cNvSpPr>
                <a:spLocks noChangeShapeType="1"/>
              </p:cNvSpPr>
              <p:nvPr/>
            </p:nvSpPr>
            <p:spPr bwMode="auto">
              <a:xfrm>
                <a:off x="1296" y="728"/>
                <a:ext cx="0" cy="32"/>
              </a:xfrm>
              <a:prstGeom prst="line">
                <a:avLst/>
              </a:prstGeom>
              <a:noFill/>
              <a:ln w="25400">
                <a:solidFill>
                  <a:schemeClr val="tx1"/>
                </a:solidFill>
                <a:round/>
                <a:headEnd/>
                <a:tailEnd/>
              </a:ln>
              <a:effectLst/>
            </p:spPr>
            <p:txBody>
              <a:bodyPr wrap="none" anchor="ctr"/>
              <a:lstStyle/>
              <a:p>
                <a:endParaRPr lang="en-US"/>
              </a:p>
            </p:txBody>
          </p:sp>
          <p:sp>
            <p:nvSpPr>
              <p:cNvPr id="972907" name="Line 107"/>
              <p:cNvSpPr>
                <a:spLocks noChangeShapeType="1"/>
              </p:cNvSpPr>
              <p:nvPr/>
            </p:nvSpPr>
            <p:spPr bwMode="auto">
              <a:xfrm>
                <a:off x="1488" y="728"/>
                <a:ext cx="0" cy="32"/>
              </a:xfrm>
              <a:prstGeom prst="line">
                <a:avLst/>
              </a:prstGeom>
              <a:noFill/>
              <a:ln w="25400">
                <a:solidFill>
                  <a:schemeClr val="tx1"/>
                </a:solidFill>
                <a:round/>
                <a:headEnd/>
                <a:tailEnd/>
              </a:ln>
              <a:effectLst/>
            </p:spPr>
            <p:txBody>
              <a:bodyPr wrap="none" anchor="ctr"/>
              <a:lstStyle/>
              <a:p>
                <a:endParaRPr lang="en-US"/>
              </a:p>
            </p:txBody>
          </p:sp>
          <p:sp>
            <p:nvSpPr>
              <p:cNvPr id="972908" name="Line 108"/>
              <p:cNvSpPr>
                <a:spLocks noChangeShapeType="1"/>
              </p:cNvSpPr>
              <p:nvPr/>
            </p:nvSpPr>
            <p:spPr bwMode="auto">
              <a:xfrm>
                <a:off x="1200" y="728"/>
                <a:ext cx="0" cy="32"/>
              </a:xfrm>
              <a:prstGeom prst="line">
                <a:avLst/>
              </a:prstGeom>
              <a:noFill/>
              <a:ln w="25400">
                <a:solidFill>
                  <a:schemeClr val="tx1"/>
                </a:solidFill>
                <a:round/>
                <a:headEnd/>
                <a:tailEnd/>
              </a:ln>
              <a:effectLst/>
            </p:spPr>
            <p:txBody>
              <a:bodyPr wrap="none" anchor="ctr"/>
              <a:lstStyle/>
              <a:p>
                <a:endParaRPr lang="en-US"/>
              </a:p>
            </p:txBody>
          </p:sp>
          <p:sp>
            <p:nvSpPr>
              <p:cNvPr id="972909" name="Line 109"/>
              <p:cNvSpPr>
                <a:spLocks noChangeShapeType="1"/>
              </p:cNvSpPr>
              <p:nvPr/>
            </p:nvSpPr>
            <p:spPr bwMode="auto">
              <a:xfrm>
                <a:off x="1104" y="728"/>
                <a:ext cx="0" cy="32"/>
              </a:xfrm>
              <a:prstGeom prst="line">
                <a:avLst/>
              </a:prstGeom>
              <a:noFill/>
              <a:ln w="25400">
                <a:solidFill>
                  <a:schemeClr val="tx1"/>
                </a:solidFill>
                <a:round/>
                <a:headEnd/>
                <a:tailEnd/>
              </a:ln>
              <a:effectLst/>
            </p:spPr>
            <p:txBody>
              <a:bodyPr wrap="none" anchor="ctr"/>
              <a:lstStyle/>
              <a:p>
                <a:endParaRPr lang="en-US"/>
              </a:p>
            </p:txBody>
          </p:sp>
        </p:grpSp>
        <p:sp>
          <p:nvSpPr>
            <p:cNvPr id="972929" name="Rectangle 129"/>
            <p:cNvSpPr>
              <a:spLocks noChangeArrowheads="1"/>
            </p:cNvSpPr>
            <p:nvPr/>
          </p:nvSpPr>
          <p:spPr bwMode="auto">
            <a:xfrm>
              <a:off x="3072" y="2544"/>
              <a:ext cx="2501" cy="272"/>
            </a:xfrm>
            <a:prstGeom prst="rect">
              <a:avLst/>
            </a:prstGeom>
            <a:noFill/>
            <a:ln w="25400">
              <a:solidFill>
                <a:schemeClr val="tx1"/>
              </a:solidFill>
              <a:miter lim="800000"/>
              <a:headEnd/>
              <a:tailEnd/>
            </a:ln>
            <a:effectLst/>
          </p:spPr>
          <p:txBody>
            <a:bodyPr wrap="none" anchor="ctr"/>
            <a:lstStyle/>
            <a:p>
              <a:endParaRPr lang="en-US"/>
            </a:p>
          </p:txBody>
        </p:sp>
        <p:sp>
          <p:nvSpPr>
            <p:cNvPr id="972935" name="Rectangle 135"/>
            <p:cNvSpPr>
              <a:spLocks noChangeArrowheads="1"/>
            </p:cNvSpPr>
            <p:nvPr/>
          </p:nvSpPr>
          <p:spPr bwMode="auto">
            <a:xfrm>
              <a:off x="2448" y="2352"/>
              <a:ext cx="274" cy="229"/>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31</a:t>
              </a:r>
              <a:endParaRPr lang="en-US"/>
            </a:p>
          </p:txBody>
        </p:sp>
        <p:sp>
          <p:nvSpPr>
            <p:cNvPr id="972936" name="Rectangle 136"/>
            <p:cNvSpPr>
              <a:spLocks noChangeArrowheads="1"/>
            </p:cNvSpPr>
            <p:nvPr/>
          </p:nvSpPr>
          <p:spPr bwMode="auto">
            <a:xfrm>
              <a:off x="3024" y="2352"/>
              <a:ext cx="274" cy="229"/>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25</a:t>
              </a:r>
              <a:endParaRPr lang="en-US"/>
            </a:p>
          </p:txBody>
        </p:sp>
        <p:sp>
          <p:nvSpPr>
            <p:cNvPr id="972940" name="Rectangle 140"/>
            <p:cNvSpPr>
              <a:spLocks noChangeArrowheads="1"/>
            </p:cNvSpPr>
            <p:nvPr/>
          </p:nvSpPr>
          <p:spPr bwMode="auto">
            <a:xfrm>
              <a:off x="5424" y="2352"/>
              <a:ext cx="194" cy="229"/>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0</a:t>
              </a:r>
              <a:endParaRPr lang="en-US"/>
            </a:p>
          </p:txBody>
        </p:sp>
        <p:sp>
          <p:nvSpPr>
            <p:cNvPr id="972941" name="Rectangle 141"/>
            <p:cNvSpPr>
              <a:spLocks noChangeArrowheads="1"/>
            </p:cNvSpPr>
            <p:nvPr/>
          </p:nvSpPr>
          <p:spPr bwMode="auto">
            <a:xfrm>
              <a:off x="2544" y="2592"/>
              <a:ext cx="290" cy="229"/>
            </a:xfrm>
            <a:prstGeom prst="rect">
              <a:avLst/>
            </a:prstGeom>
            <a:noFill/>
            <a:ln w="12700">
              <a:noFill/>
              <a:miter lim="800000"/>
              <a:headEnd/>
              <a:tailEnd/>
            </a:ln>
            <a:effectLst/>
          </p:spPr>
          <p:txBody>
            <a:bodyPr wrap="none" lIns="90488" tIns="44450" rIns="90488" bIns="44450">
              <a:spAutoFit/>
            </a:bodyPr>
            <a:lstStyle/>
            <a:p>
              <a:r>
                <a:rPr lang="en-US" b="1"/>
                <a:t>op</a:t>
              </a:r>
              <a:endParaRPr lang="en-US"/>
            </a:p>
          </p:txBody>
        </p:sp>
        <p:sp>
          <p:nvSpPr>
            <p:cNvPr id="972943" name="Rectangle 143"/>
            <p:cNvSpPr>
              <a:spLocks noChangeArrowheads="1"/>
            </p:cNvSpPr>
            <p:nvPr/>
          </p:nvSpPr>
          <p:spPr bwMode="auto">
            <a:xfrm>
              <a:off x="3696" y="2592"/>
              <a:ext cx="1106" cy="229"/>
            </a:xfrm>
            <a:prstGeom prst="rect">
              <a:avLst/>
            </a:prstGeom>
            <a:noFill/>
            <a:ln w="12700">
              <a:noFill/>
              <a:miter lim="800000"/>
              <a:headEnd/>
              <a:tailEnd/>
            </a:ln>
            <a:effectLst/>
          </p:spPr>
          <p:txBody>
            <a:bodyPr wrap="none" lIns="90488" tIns="44450" rIns="90488" bIns="44450">
              <a:spAutoFit/>
            </a:bodyPr>
            <a:lstStyle/>
            <a:p>
              <a:r>
                <a:rPr lang="en-US" b="1"/>
                <a:t>target address</a:t>
              </a:r>
              <a:endParaRPr lang="en-US"/>
            </a:p>
          </p:txBody>
        </p:sp>
        <p:sp>
          <p:nvSpPr>
            <p:cNvPr id="972959" name="Line 159"/>
            <p:cNvSpPr>
              <a:spLocks noChangeShapeType="1"/>
            </p:cNvSpPr>
            <p:nvPr/>
          </p:nvSpPr>
          <p:spPr bwMode="auto">
            <a:xfrm>
              <a:off x="5389" y="2554"/>
              <a:ext cx="0" cy="32"/>
            </a:xfrm>
            <a:prstGeom prst="line">
              <a:avLst/>
            </a:prstGeom>
            <a:noFill/>
            <a:ln w="25400">
              <a:solidFill>
                <a:schemeClr val="tx1"/>
              </a:solidFill>
              <a:round/>
              <a:headEnd/>
              <a:tailEnd/>
            </a:ln>
            <a:effectLst/>
          </p:spPr>
          <p:txBody>
            <a:bodyPr wrap="none" anchor="ctr"/>
            <a:lstStyle/>
            <a:p>
              <a:endParaRPr lang="en-US"/>
            </a:p>
          </p:txBody>
        </p:sp>
        <p:sp>
          <p:nvSpPr>
            <p:cNvPr id="972960" name="Line 160"/>
            <p:cNvSpPr>
              <a:spLocks noChangeShapeType="1"/>
            </p:cNvSpPr>
            <p:nvPr/>
          </p:nvSpPr>
          <p:spPr bwMode="auto">
            <a:xfrm>
              <a:off x="5293" y="2554"/>
              <a:ext cx="0" cy="32"/>
            </a:xfrm>
            <a:prstGeom prst="line">
              <a:avLst/>
            </a:prstGeom>
            <a:noFill/>
            <a:ln w="25400">
              <a:solidFill>
                <a:schemeClr val="tx1"/>
              </a:solidFill>
              <a:round/>
              <a:headEnd/>
              <a:tailEnd/>
            </a:ln>
            <a:effectLst/>
          </p:spPr>
          <p:txBody>
            <a:bodyPr wrap="none" anchor="ctr"/>
            <a:lstStyle/>
            <a:p>
              <a:endParaRPr lang="en-US"/>
            </a:p>
          </p:txBody>
        </p:sp>
        <p:sp>
          <p:nvSpPr>
            <p:cNvPr id="972961" name="Line 161"/>
            <p:cNvSpPr>
              <a:spLocks noChangeShapeType="1"/>
            </p:cNvSpPr>
            <p:nvPr/>
          </p:nvSpPr>
          <p:spPr bwMode="auto">
            <a:xfrm>
              <a:off x="5197" y="2554"/>
              <a:ext cx="0" cy="32"/>
            </a:xfrm>
            <a:prstGeom prst="line">
              <a:avLst/>
            </a:prstGeom>
            <a:noFill/>
            <a:ln w="25400">
              <a:solidFill>
                <a:schemeClr val="tx1"/>
              </a:solidFill>
              <a:round/>
              <a:headEnd/>
              <a:tailEnd/>
            </a:ln>
            <a:effectLst/>
          </p:spPr>
          <p:txBody>
            <a:bodyPr wrap="none" anchor="ctr"/>
            <a:lstStyle/>
            <a:p>
              <a:endParaRPr lang="en-US"/>
            </a:p>
          </p:txBody>
        </p:sp>
        <p:sp>
          <p:nvSpPr>
            <p:cNvPr id="972962" name="Line 162"/>
            <p:cNvSpPr>
              <a:spLocks noChangeShapeType="1"/>
            </p:cNvSpPr>
            <p:nvPr/>
          </p:nvSpPr>
          <p:spPr bwMode="auto">
            <a:xfrm>
              <a:off x="5101" y="2554"/>
              <a:ext cx="0" cy="32"/>
            </a:xfrm>
            <a:prstGeom prst="line">
              <a:avLst/>
            </a:prstGeom>
            <a:noFill/>
            <a:ln w="25400">
              <a:solidFill>
                <a:schemeClr val="tx1"/>
              </a:solidFill>
              <a:round/>
              <a:headEnd/>
              <a:tailEnd/>
            </a:ln>
            <a:effectLst/>
          </p:spPr>
          <p:txBody>
            <a:bodyPr wrap="none" anchor="ctr"/>
            <a:lstStyle/>
            <a:p>
              <a:endParaRPr lang="en-US"/>
            </a:p>
          </p:txBody>
        </p:sp>
        <p:sp>
          <p:nvSpPr>
            <p:cNvPr id="972964" name="Line 164"/>
            <p:cNvSpPr>
              <a:spLocks noChangeShapeType="1"/>
            </p:cNvSpPr>
            <p:nvPr/>
          </p:nvSpPr>
          <p:spPr bwMode="auto">
            <a:xfrm>
              <a:off x="4992" y="2554"/>
              <a:ext cx="0" cy="32"/>
            </a:xfrm>
            <a:prstGeom prst="line">
              <a:avLst/>
            </a:prstGeom>
            <a:noFill/>
            <a:ln w="25400">
              <a:solidFill>
                <a:schemeClr val="tx1"/>
              </a:solidFill>
              <a:round/>
              <a:headEnd/>
              <a:tailEnd/>
            </a:ln>
            <a:effectLst/>
          </p:spPr>
          <p:txBody>
            <a:bodyPr wrap="none" anchor="ctr"/>
            <a:lstStyle/>
            <a:p>
              <a:endParaRPr lang="en-US"/>
            </a:p>
          </p:txBody>
        </p:sp>
        <p:sp>
          <p:nvSpPr>
            <p:cNvPr id="972965" name="Line 165"/>
            <p:cNvSpPr>
              <a:spLocks noChangeShapeType="1"/>
            </p:cNvSpPr>
            <p:nvPr/>
          </p:nvSpPr>
          <p:spPr bwMode="auto">
            <a:xfrm>
              <a:off x="4896" y="2554"/>
              <a:ext cx="0" cy="32"/>
            </a:xfrm>
            <a:prstGeom prst="line">
              <a:avLst/>
            </a:prstGeom>
            <a:noFill/>
            <a:ln w="25400">
              <a:solidFill>
                <a:schemeClr val="tx1"/>
              </a:solidFill>
              <a:round/>
              <a:headEnd/>
              <a:tailEnd/>
            </a:ln>
            <a:effectLst/>
          </p:spPr>
          <p:txBody>
            <a:bodyPr wrap="none" anchor="ctr"/>
            <a:lstStyle/>
            <a:p>
              <a:endParaRPr lang="en-US"/>
            </a:p>
          </p:txBody>
        </p:sp>
        <p:sp>
          <p:nvSpPr>
            <p:cNvPr id="972966" name="Line 166"/>
            <p:cNvSpPr>
              <a:spLocks noChangeShapeType="1"/>
            </p:cNvSpPr>
            <p:nvPr/>
          </p:nvSpPr>
          <p:spPr bwMode="auto">
            <a:xfrm>
              <a:off x="4800" y="2554"/>
              <a:ext cx="0" cy="32"/>
            </a:xfrm>
            <a:prstGeom prst="line">
              <a:avLst/>
            </a:prstGeom>
            <a:noFill/>
            <a:ln w="25400">
              <a:solidFill>
                <a:schemeClr val="tx1"/>
              </a:solidFill>
              <a:round/>
              <a:headEnd/>
              <a:tailEnd/>
            </a:ln>
            <a:effectLst/>
          </p:spPr>
          <p:txBody>
            <a:bodyPr wrap="none" anchor="ctr"/>
            <a:lstStyle/>
            <a:p>
              <a:endParaRPr lang="en-US"/>
            </a:p>
          </p:txBody>
        </p:sp>
        <p:sp>
          <p:nvSpPr>
            <p:cNvPr id="972967" name="Line 167"/>
            <p:cNvSpPr>
              <a:spLocks noChangeShapeType="1"/>
            </p:cNvSpPr>
            <p:nvPr/>
          </p:nvSpPr>
          <p:spPr bwMode="auto">
            <a:xfrm>
              <a:off x="4704" y="2554"/>
              <a:ext cx="0" cy="32"/>
            </a:xfrm>
            <a:prstGeom prst="line">
              <a:avLst/>
            </a:prstGeom>
            <a:noFill/>
            <a:ln w="25400">
              <a:solidFill>
                <a:schemeClr val="tx1"/>
              </a:solidFill>
              <a:round/>
              <a:headEnd/>
              <a:tailEnd/>
            </a:ln>
            <a:effectLst/>
          </p:spPr>
          <p:txBody>
            <a:bodyPr wrap="none" anchor="ctr"/>
            <a:lstStyle/>
            <a:p>
              <a:endParaRPr lang="en-US"/>
            </a:p>
          </p:txBody>
        </p:sp>
        <p:sp>
          <p:nvSpPr>
            <p:cNvPr id="972969" name="Line 169"/>
            <p:cNvSpPr>
              <a:spLocks noChangeShapeType="1"/>
            </p:cNvSpPr>
            <p:nvPr/>
          </p:nvSpPr>
          <p:spPr bwMode="auto">
            <a:xfrm>
              <a:off x="4525" y="2554"/>
              <a:ext cx="0" cy="32"/>
            </a:xfrm>
            <a:prstGeom prst="line">
              <a:avLst/>
            </a:prstGeom>
            <a:noFill/>
            <a:ln w="25400">
              <a:solidFill>
                <a:schemeClr val="tx1"/>
              </a:solidFill>
              <a:round/>
              <a:headEnd/>
              <a:tailEnd/>
            </a:ln>
            <a:effectLst/>
          </p:spPr>
          <p:txBody>
            <a:bodyPr wrap="none" anchor="ctr"/>
            <a:lstStyle/>
            <a:p>
              <a:endParaRPr lang="en-US"/>
            </a:p>
          </p:txBody>
        </p:sp>
        <p:sp>
          <p:nvSpPr>
            <p:cNvPr id="972970" name="Line 170"/>
            <p:cNvSpPr>
              <a:spLocks noChangeShapeType="1"/>
            </p:cNvSpPr>
            <p:nvPr/>
          </p:nvSpPr>
          <p:spPr bwMode="auto">
            <a:xfrm>
              <a:off x="4429" y="2554"/>
              <a:ext cx="0" cy="32"/>
            </a:xfrm>
            <a:prstGeom prst="line">
              <a:avLst/>
            </a:prstGeom>
            <a:noFill/>
            <a:ln w="25400">
              <a:solidFill>
                <a:schemeClr val="tx1"/>
              </a:solidFill>
              <a:round/>
              <a:headEnd/>
              <a:tailEnd/>
            </a:ln>
            <a:effectLst/>
          </p:spPr>
          <p:txBody>
            <a:bodyPr wrap="none" anchor="ctr"/>
            <a:lstStyle/>
            <a:p>
              <a:endParaRPr lang="en-US"/>
            </a:p>
          </p:txBody>
        </p:sp>
        <p:sp>
          <p:nvSpPr>
            <p:cNvPr id="972971" name="Line 171"/>
            <p:cNvSpPr>
              <a:spLocks noChangeShapeType="1"/>
            </p:cNvSpPr>
            <p:nvPr/>
          </p:nvSpPr>
          <p:spPr bwMode="auto">
            <a:xfrm>
              <a:off x="4333" y="2554"/>
              <a:ext cx="0" cy="32"/>
            </a:xfrm>
            <a:prstGeom prst="line">
              <a:avLst/>
            </a:prstGeom>
            <a:noFill/>
            <a:ln w="25400">
              <a:solidFill>
                <a:schemeClr val="tx1"/>
              </a:solidFill>
              <a:round/>
              <a:headEnd/>
              <a:tailEnd/>
            </a:ln>
            <a:effectLst/>
          </p:spPr>
          <p:txBody>
            <a:bodyPr wrap="none" anchor="ctr"/>
            <a:lstStyle/>
            <a:p>
              <a:endParaRPr lang="en-US"/>
            </a:p>
          </p:txBody>
        </p:sp>
        <p:sp>
          <p:nvSpPr>
            <p:cNvPr id="972972" name="Line 172"/>
            <p:cNvSpPr>
              <a:spLocks noChangeShapeType="1"/>
            </p:cNvSpPr>
            <p:nvPr/>
          </p:nvSpPr>
          <p:spPr bwMode="auto">
            <a:xfrm>
              <a:off x="4237" y="2554"/>
              <a:ext cx="0" cy="32"/>
            </a:xfrm>
            <a:prstGeom prst="line">
              <a:avLst/>
            </a:prstGeom>
            <a:noFill/>
            <a:ln w="25400">
              <a:solidFill>
                <a:schemeClr val="tx1"/>
              </a:solidFill>
              <a:round/>
              <a:headEnd/>
              <a:tailEnd/>
            </a:ln>
            <a:effectLst/>
          </p:spPr>
          <p:txBody>
            <a:bodyPr wrap="none" anchor="ctr"/>
            <a:lstStyle/>
            <a:p>
              <a:endParaRPr lang="en-US"/>
            </a:p>
          </p:txBody>
        </p:sp>
        <p:sp>
          <p:nvSpPr>
            <p:cNvPr id="972973" name="Line 173"/>
            <p:cNvSpPr>
              <a:spLocks noChangeShapeType="1"/>
            </p:cNvSpPr>
            <p:nvPr/>
          </p:nvSpPr>
          <p:spPr bwMode="auto">
            <a:xfrm>
              <a:off x="4608" y="2544"/>
              <a:ext cx="0" cy="32"/>
            </a:xfrm>
            <a:prstGeom prst="line">
              <a:avLst/>
            </a:prstGeom>
            <a:noFill/>
            <a:ln w="25400">
              <a:solidFill>
                <a:schemeClr val="tx1"/>
              </a:solidFill>
              <a:round/>
              <a:headEnd/>
              <a:tailEnd/>
            </a:ln>
            <a:effectLst/>
          </p:spPr>
          <p:txBody>
            <a:bodyPr wrap="none" anchor="ctr"/>
            <a:lstStyle/>
            <a:p>
              <a:endParaRPr lang="en-US"/>
            </a:p>
          </p:txBody>
        </p:sp>
        <p:sp>
          <p:nvSpPr>
            <p:cNvPr id="972974" name="Line 174"/>
            <p:cNvSpPr>
              <a:spLocks noChangeShapeType="1"/>
            </p:cNvSpPr>
            <p:nvPr/>
          </p:nvSpPr>
          <p:spPr bwMode="auto">
            <a:xfrm>
              <a:off x="4128" y="2554"/>
              <a:ext cx="0" cy="32"/>
            </a:xfrm>
            <a:prstGeom prst="line">
              <a:avLst/>
            </a:prstGeom>
            <a:noFill/>
            <a:ln w="25400">
              <a:solidFill>
                <a:schemeClr val="tx1"/>
              </a:solidFill>
              <a:round/>
              <a:headEnd/>
              <a:tailEnd/>
            </a:ln>
            <a:effectLst/>
          </p:spPr>
          <p:txBody>
            <a:bodyPr wrap="none" anchor="ctr"/>
            <a:lstStyle/>
            <a:p>
              <a:endParaRPr lang="en-US"/>
            </a:p>
          </p:txBody>
        </p:sp>
        <p:sp>
          <p:nvSpPr>
            <p:cNvPr id="972975" name="Line 175"/>
            <p:cNvSpPr>
              <a:spLocks noChangeShapeType="1"/>
            </p:cNvSpPr>
            <p:nvPr/>
          </p:nvSpPr>
          <p:spPr bwMode="auto">
            <a:xfrm>
              <a:off x="4032" y="2554"/>
              <a:ext cx="0" cy="32"/>
            </a:xfrm>
            <a:prstGeom prst="line">
              <a:avLst/>
            </a:prstGeom>
            <a:noFill/>
            <a:ln w="25400">
              <a:solidFill>
                <a:schemeClr val="tx1"/>
              </a:solidFill>
              <a:round/>
              <a:headEnd/>
              <a:tailEnd/>
            </a:ln>
            <a:effectLst/>
          </p:spPr>
          <p:txBody>
            <a:bodyPr wrap="none" anchor="ctr"/>
            <a:lstStyle/>
            <a:p>
              <a:endParaRPr lang="en-US"/>
            </a:p>
          </p:txBody>
        </p:sp>
        <p:sp>
          <p:nvSpPr>
            <p:cNvPr id="972976" name="Line 176"/>
            <p:cNvSpPr>
              <a:spLocks noChangeShapeType="1"/>
            </p:cNvSpPr>
            <p:nvPr/>
          </p:nvSpPr>
          <p:spPr bwMode="auto">
            <a:xfrm>
              <a:off x="3936" y="2554"/>
              <a:ext cx="0" cy="32"/>
            </a:xfrm>
            <a:prstGeom prst="line">
              <a:avLst/>
            </a:prstGeom>
            <a:noFill/>
            <a:ln w="25400">
              <a:solidFill>
                <a:schemeClr val="tx1"/>
              </a:solidFill>
              <a:round/>
              <a:headEnd/>
              <a:tailEnd/>
            </a:ln>
            <a:effectLst/>
          </p:spPr>
          <p:txBody>
            <a:bodyPr wrap="none" anchor="ctr"/>
            <a:lstStyle/>
            <a:p>
              <a:endParaRPr lang="en-US"/>
            </a:p>
          </p:txBody>
        </p:sp>
        <p:sp>
          <p:nvSpPr>
            <p:cNvPr id="972977" name="Line 177"/>
            <p:cNvSpPr>
              <a:spLocks noChangeShapeType="1"/>
            </p:cNvSpPr>
            <p:nvPr/>
          </p:nvSpPr>
          <p:spPr bwMode="auto">
            <a:xfrm>
              <a:off x="3840" y="2554"/>
              <a:ext cx="0" cy="32"/>
            </a:xfrm>
            <a:prstGeom prst="line">
              <a:avLst/>
            </a:prstGeom>
            <a:noFill/>
            <a:ln w="25400">
              <a:solidFill>
                <a:schemeClr val="tx1"/>
              </a:solidFill>
              <a:round/>
              <a:headEnd/>
              <a:tailEnd/>
            </a:ln>
            <a:effectLst/>
          </p:spPr>
          <p:txBody>
            <a:bodyPr wrap="none" anchor="ctr"/>
            <a:lstStyle/>
            <a:p>
              <a:endParaRPr lang="en-US"/>
            </a:p>
          </p:txBody>
        </p:sp>
        <p:sp>
          <p:nvSpPr>
            <p:cNvPr id="972978" name="Line 178"/>
            <p:cNvSpPr>
              <a:spLocks noChangeShapeType="1"/>
            </p:cNvSpPr>
            <p:nvPr/>
          </p:nvSpPr>
          <p:spPr bwMode="auto">
            <a:xfrm>
              <a:off x="3661" y="2560"/>
              <a:ext cx="0" cy="32"/>
            </a:xfrm>
            <a:prstGeom prst="line">
              <a:avLst/>
            </a:prstGeom>
            <a:noFill/>
            <a:ln w="25400">
              <a:solidFill>
                <a:schemeClr val="tx1"/>
              </a:solidFill>
              <a:round/>
              <a:headEnd/>
              <a:tailEnd/>
            </a:ln>
            <a:effectLst/>
          </p:spPr>
          <p:txBody>
            <a:bodyPr wrap="none" anchor="ctr"/>
            <a:lstStyle/>
            <a:p>
              <a:endParaRPr lang="en-US"/>
            </a:p>
          </p:txBody>
        </p:sp>
        <p:sp>
          <p:nvSpPr>
            <p:cNvPr id="972979" name="Line 179"/>
            <p:cNvSpPr>
              <a:spLocks noChangeShapeType="1"/>
            </p:cNvSpPr>
            <p:nvPr/>
          </p:nvSpPr>
          <p:spPr bwMode="auto">
            <a:xfrm>
              <a:off x="3565" y="2560"/>
              <a:ext cx="0" cy="32"/>
            </a:xfrm>
            <a:prstGeom prst="line">
              <a:avLst/>
            </a:prstGeom>
            <a:noFill/>
            <a:ln w="25400">
              <a:solidFill>
                <a:schemeClr val="tx1"/>
              </a:solidFill>
              <a:round/>
              <a:headEnd/>
              <a:tailEnd/>
            </a:ln>
            <a:effectLst/>
          </p:spPr>
          <p:txBody>
            <a:bodyPr wrap="none" anchor="ctr"/>
            <a:lstStyle/>
            <a:p>
              <a:endParaRPr lang="en-US"/>
            </a:p>
          </p:txBody>
        </p:sp>
        <p:sp>
          <p:nvSpPr>
            <p:cNvPr id="972980" name="Line 180"/>
            <p:cNvSpPr>
              <a:spLocks noChangeShapeType="1"/>
            </p:cNvSpPr>
            <p:nvPr/>
          </p:nvSpPr>
          <p:spPr bwMode="auto">
            <a:xfrm>
              <a:off x="3469" y="2560"/>
              <a:ext cx="0" cy="32"/>
            </a:xfrm>
            <a:prstGeom prst="line">
              <a:avLst/>
            </a:prstGeom>
            <a:noFill/>
            <a:ln w="25400">
              <a:solidFill>
                <a:schemeClr val="tx1"/>
              </a:solidFill>
              <a:round/>
              <a:headEnd/>
              <a:tailEnd/>
            </a:ln>
            <a:effectLst/>
          </p:spPr>
          <p:txBody>
            <a:bodyPr wrap="none" anchor="ctr"/>
            <a:lstStyle/>
            <a:p>
              <a:endParaRPr lang="en-US"/>
            </a:p>
          </p:txBody>
        </p:sp>
        <p:sp>
          <p:nvSpPr>
            <p:cNvPr id="972981" name="Line 181"/>
            <p:cNvSpPr>
              <a:spLocks noChangeShapeType="1"/>
            </p:cNvSpPr>
            <p:nvPr/>
          </p:nvSpPr>
          <p:spPr bwMode="auto">
            <a:xfrm>
              <a:off x="3373" y="2560"/>
              <a:ext cx="0" cy="32"/>
            </a:xfrm>
            <a:prstGeom prst="line">
              <a:avLst/>
            </a:prstGeom>
            <a:noFill/>
            <a:ln w="25400">
              <a:solidFill>
                <a:schemeClr val="tx1"/>
              </a:solidFill>
              <a:round/>
              <a:headEnd/>
              <a:tailEnd/>
            </a:ln>
            <a:effectLst/>
          </p:spPr>
          <p:txBody>
            <a:bodyPr wrap="none" anchor="ctr"/>
            <a:lstStyle/>
            <a:p>
              <a:endParaRPr lang="en-US"/>
            </a:p>
          </p:txBody>
        </p:sp>
        <p:sp>
          <p:nvSpPr>
            <p:cNvPr id="972982" name="Line 182"/>
            <p:cNvSpPr>
              <a:spLocks noChangeShapeType="1"/>
            </p:cNvSpPr>
            <p:nvPr/>
          </p:nvSpPr>
          <p:spPr bwMode="auto">
            <a:xfrm>
              <a:off x="3744" y="2550"/>
              <a:ext cx="0" cy="32"/>
            </a:xfrm>
            <a:prstGeom prst="line">
              <a:avLst/>
            </a:prstGeom>
            <a:noFill/>
            <a:ln w="25400">
              <a:solidFill>
                <a:schemeClr val="tx1"/>
              </a:solidFill>
              <a:round/>
              <a:headEnd/>
              <a:tailEnd/>
            </a:ln>
            <a:effectLst/>
          </p:spPr>
          <p:txBody>
            <a:bodyPr wrap="none" anchor="ctr"/>
            <a:lstStyle/>
            <a:p>
              <a:endParaRPr lang="en-US"/>
            </a:p>
          </p:txBody>
        </p:sp>
        <p:sp>
          <p:nvSpPr>
            <p:cNvPr id="972983" name="Line 183"/>
            <p:cNvSpPr>
              <a:spLocks noChangeShapeType="1"/>
            </p:cNvSpPr>
            <p:nvPr/>
          </p:nvSpPr>
          <p:spPr bwMode="auto">
            <a:xfrm>
              <a:off x="3264" y="2560"/>
              <a:ext cx="0" cy="32"/>
            </a:xfrm>
            <a:prstGeom prst="line">
              <a:avLst/>
            </a:prstGeom>
            <a:noFill/>
            <a:ln w="25400">
              <a:solidFill>
                <a:schemeClr val="tx1"/>
              </a:solidFill>
              <a:round/>
              <a:headEnd/>
              <a:tailEnd/>
            </a:ln>
            <a:effectLst/>
          </p:spPr>
          <p:txBody>
            <a:bodyPr wrap="none" anchor="ctr"/>
            <a:lstStyle/>
            <a:p>
              <a:endParaRPr lang="en-US"/>
            </a:p>
          </p:txBody>
        </p:sp>
        <p:sp>
          <p:nvSpPr>
            <p:cNvPr id="972984" name="Line 184"/>
            <p:cNvSpPr>
              <a:spLocks noChangeShapeType="1"/>
            </p:cNvSpPr>
            <p:nvPr/>
          </p:nvSpPr>
          <p:spPr bwMode="auto">
            <a:xfrm>
              <a:off x="3168" y="2560"/>
              <a:ext cx="0" cy="32"/>
            </a:xfrm>
            <a:prstGeom prst="line">
              <a:avLst/>
            </a:prstGeom>
            <a:noFill/>
            <a:ln w="25400">
              <a:solidFill>
                <a:schemeClr val="tx1"/>
              </a:solidFill>
              <a:round/>
              <a:headEnd/>
              <a:tailEnd/>
            </a:ln>
            <a:effectLst/>
          </p:spPr>
          <p:txBody>
            <a:bodyPr wrap="none" anchor="ctr"/>
            <a:lstStyle/>
            <a:p>
              <a:endParaRPr lang="en-US"/>
            </a:p>
          </p:txBody>
        </p:sp>
        <p:sp>
          <p:nvSpPr>
            <p:cNvPr id="972985" name="Line 185"/>
            <p:cNvSpPr>
              <a:spLocks noChangeShapeType="1"/>
            </p:cNvSpPr>
            <p:nvPr/>
          </p:nvSpPr>
          <p:spPr bwMode="auto">
            <a:xfrm>
              <a:off x="3072" y="2560"/>
              <a:ext cx="0" cy="32"/>
            </a:xfrm>
            <a:prstGeom prst="line">
              <a:avLst/>
            </a:prstGeom>
            <a:noFill/>
            <a:ln w="25400">
              <a:solidFill>
                <a:schemeClr val="tx1"/>
              </a:solidFill>
              <a:round/>
              <a:headEnd/>
              <a:tailEnd/>
            </a:ln>
            <a:effectLst/>
          </p:spPr>
          <p:txBody>
            <a:bodyPr wrap="none" anchor="ctr"/>
            <a:lstStyle/>
            <a:p>
              <a:endParaRPr lang="en-US"/>
            </a:p>
          </p:txBody>
        </p:sp>
        <p:sp>
          <p:nvSpPr>
            <p:cNvPr id="972987" name="Line 187"/>
            <p:cNvSpPr>
              <a:spLocks noChangeShapeType="1"/>
            </p:cNvSpPr>
            <p:nvPr/>
          </p:nvSpPr>
          <p:spPr bwMode="auto">
            <a:xfrm>
              <a:off x="5472" y="2544"/>
              <a:ext cx="0" cy="32"/>
            </a:xfrm>
            <a:prstGeom prst="line">
              <a:avLst/>
            </a:prstGeom>
            <a:noFill/>
            <a:ln w="25400">
              <a:solidFill>
                <a:schemeClr val="tx1"/>
              </a:solidFill>
              <a:round/>
              <a:headEnd/>
              <a:tailEnd/>
            </a:ln>
            <a:effectLst/>
          </p:spPr>
          <p:txBody>
            <a:bodyPr wrap="none" anchor="ctr"/>
            <a:lstStyle/>
            <a:p>
              <a:endParaRPr lang="en-US"/>
            </a:p>
          </p:txBody>
        </p:sp>
      </p:grpSp>
    </p:spTree>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7290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7290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7290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7290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7290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7290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901" grpId="0" build="p" bldLvl="2"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114" name="Rectangle 2"/>
          <p:cNvSpPr>
            <a:spLocks noGrp="1" noChangeArrowheads="1"/>
          </p:cNvSpPr>
          <p:nvPr>
            <p:ph type="title"/>
          </p:nvPr>
        </p:nvSpPr>
        <p:spPr>
          <a:xfrm>
            <a:off x="533400" y="304800"/>
            <a:ext cx="8077200" cy="426142"/>
          </a:xfrm>
        </p:spPr>
        <p:txBody>
          <a:bodyPr/>
          <a:lstStyle/>
          <a:p>
            <a:r>
              <a:rPr lang="zh-CN" altLang="en-US" dirty="0" smtClean="0"/>
              <a:t>包含控制单元的单周期数据通路</a:t>
            </a:r>
            <a:endParaRPr lang="en-US" dirty="0"/>
          </a:p>
        </p:txBody>
      </p:sp>
      <p:grpSp>
        <p:nvGrpSpPr>
          <p:cNvPr id="2" name="Group 3"/>
          <p:cNvGrpSpPr>
            <a:grpSpLocks/>
          </p:cNvGrpSpPr>
          <p:nvPr/>
        </p:nvGrpSpPr>
        <p:grpSpPr bwMode="auto">
          <a:xfrm>
            <a:off x="1752600" y="914400"/>
            <a:ext cx="381000" cy="990600"/>
            <a:chOff x="1392" y="2880"/>
            <a:chExt cx="288" cy="480"/>
          </a:xfrm>
        </p:grpSpPr>
        <p:sp>
          <p:nvSpPr>
            <p:cNvPr id="986116" name="Line 4"/>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986117" name="Line 5"/>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986118" name="Line 6"/>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986119" name="Line 7"/>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986120" name="Line 8"/>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986121" name="Line 9"/>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986122" name="Line 10"/>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986123" name="Rectangle 11"/>
          <p:cNvSpPr>
            <a:spLocks noChangeArrowheads="1"/>
          </p:cNvSpPr>
          <p:nvPr/>
        </p:nvSpPr>
        <p:spPr bwMode="auto">
          <a:xfrm>
            <a:off x="1052513" y="3581400"/>
            <a:ext cx="1447800" cy="1447800"/>
          </a:xfrm>
          <a:prstGeom prst="rect">
            <a:avLst/>
          </a:prstGeom>
          <a:noFill/>
          <a:ln w="12700">
            <a:solidFill>
              <a:schemeClr val="tx1"/>
            </a:solidFill>
            <a:miter lim="800000"/>
            <a:headEnd/>
            <a:tailEnd/>
          </a:ln>
          <a:effectLst/>
        </p:spPr>
        <p:txBody>
          <a:bodyPr wrap="none" anchor="ctr"/>
          <a:lstStyle/>
          <a:p>
            <a:endParaRPr lang="en-US"/>
          </a:p>
        </p:txBody>
      </p:sp>
      <p:sp>
        <p:nvSpPr>
          <p:cNvPr id="986124" name="Rectangle 12"/>
          <p:cNvSpPr>
            <a:spLocks noChangeArrowheads="1"/>
          </p:cNvSpPr>
          <p:nvPr/>
        </p:nvSpPr>
        <p:spPr bwMode="auto">
          <a:xfrm>
            <a:off x="519113" y="3962400"/>
            <a:ext cx="228600" cy="838200"/>
          </a:xfrm>
          <a:prstGeom prst="rect">
            <a:avLst/>
          </a:prstGeom>
          <a:noFill/>
          <a:ln w="12700">
            <a:solidFill>
              <a:schemeClr val="tx1"/>
            </a:solidFill>
            <a:miter lim="800000"/>
            <a:headEnd/>
            <a:tailEnd/>
          </a:ln>
          <a:effectLst/>
        </p:spPr>
        <p:txBody>
          <a:bodyPr wrap="none" anchor="ctr"/>
          <a:lstStyle/>
          <a:p>
            <a:endParaRPr lang="en-US"/>
          </a:p>
        </p:txBody>
      </p:sp>
      <p:sp>
        <p:nvSpPr>
          <p:cNvPr id="986125" name="Line 13"/>
          <p:cNvSpPr>
            <a:spLocks noChangeShapeType="1"/>
          </p:cNvSpPr>
          <p:nvPr/>
        </p:nvSpPr>
        <p:spPr bwMode="auto">
          <a:xfrm>
            <a:off x="747713" y="4343400"/>
            <a:ext cx="304800" cy="0"/>
          </a:xfrm>
          <a:prstGeom prst="line">
            <a:avLst/>
          </a:prstGeom>
          <a:noFill/>
          <a:ln w="28575">
            <a:solidFill>
              <a:schemeClr val="tx1"/>
            </a:solidFill>
            <a:round/>
            <a:headEnd/>
            <a:tailEnd type="triangle" w="med" len="med"/>
          </a:ln>
          <a:effectLst/>
        </p:spPr>
        <p:txBody>
          <a:bodyPr/>
          <a:lstStyle/>
          <a:p>
            <a:endParaRPr lang="en-US"/>
          </a:p>
        </p:txBody>
      </p:sp>
      <p:sp>
        <p:nvSpPr>
          <p:cNvPr id="986126" name="Line 14"/>
          <p:cNvSpPr>
            <a:spLocks noChangeShapeType="1"/>
          </p:cNvSpPr>
          <p:nvPr/>
        </p:nvSpPr>
        <p:spPr bwMode="auto">
          <a:xfrm>
            <a:off x="838200" y="1066800"/>
            <a:ext cx="914400" cy="0"/>
          </a:xfrm>
          <a:prstGeom prst="line">
            <a:avLst/>
          </a:prstGeom>
          <a:noFill/>
          <a:ln w="28575">
            <a:solidFill>
              <a:schemeClr val="tx1"/>
            </a:solidFill>
            <a:round/>
            <a:headEnd/>
            <a:tailEnd type="triangle" w="med" len="med"/>
          </a:ln>
          <a:effectLst/>
        </p:spPr>
        <p:txBody>
          <a:bodyPr/>
          <a:lstStyle/>
          <a:p>
            <a:endParaRPr lang="en-US"/>
          </a:p>
        </p:txBody>
      </p:sp>
      <p:sp>
        <p:nvSpPr>
          <p:cNvPr id="986127" name="Line 15"/>
          <p:cNvSpPr>
            <a:spLocks noChangeShapeType="1"/>
          </p:cNvSpPr>
          <p:nvPr/>
        </p:nvSpPr>
        <p:spPr bwMode="auto">
          <a:xfrm>
            <a:off x="1371600" y="1752600"/>
            <a:ext cx="381000" cy="0"/>
          </a:xfrm>
          <a:prstGeom prst="line">
            <a:avLst/>
          </a:prstGeom>
          <a:noFill/>
          <a:ln w="28575">
            <a:solidFill>
              <a:schemeClr val="tx1"/>
            </a:solidFill>
            <a:round/>
            <a:headEnd/>
            <a:tailEnd type="triangle" w="med" len="med"/>
          </a:ln>
          <a:effectLst/>
        </p:spPr>
        <p:txBody>
          <a:bodyPr/>
          <a:lstStyle/>
          <a:p>
            <a:endParaRPr lang="en-US"/>
          </a:p>
        </p:txBody>
      </p:sp>
      <p:sp>
        <p:nvSpPr>
          <p:cNvPr id="986128" name="Text Box 16"/>
          <p:cNvSpPr txBox="1">
            <a:spLocks noChangeArrowheads="1"/>
          </p:cNvSpPr>
          <p:nvPr/>
        </p:nvSpPr>
        <p:spPr bwMode="auto">
          <a:xfrm>
            <a:off x="976313" y="4114800"/>
            <a:ext cx="741362"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986129" name="Text Box 17"/>
          <p:cNvSpPr txBox="1">
            <a:spLocks noChangeArrowheads="1"/>
          </p:cNvSpPr>
          <p:nvPr/>
        </p:nvSpPr>
        <p:spPr bwMode="auto">
          <a:xfrm>
            <a:off x="1738313" y="4191000"/>
            <a:ext cx="869950" cy="274638"/>
          </a:xfrm>
          <a:prstGeom prst="rect">
            <a:avLst/>
          </a:prstGeom>
          <a:noFill/>
          <a:ln w="12700">
            <a:noFill/>
            <a:miter lim="800000"/>
            <a:headEnd/>
            <a:tailEnd/>
          </a:ln>
          <a:effectLst/>
        </p:spPr>
        <p:txBody>
          <a:bodyPr wrap="none">
            <a:spAutoFit/>
          </a:bodyPr>
          <a:lstStyle/>
          <a:p>
            <a:r>
              <a:rPr lang="en-US" sz="1200">
                <a:solidFill>
                  <a:schemeClr val="tx1"/>
                </a:solidFill>
              </a:rPr>
              <a:t>Instr[31-0]</a:t>
            </a:r>
          </a:p>
        </p:txBody>
      </p:sp>
      <p:sp>
        <p:nvSpPr>
          <p:cNvPr id="986130" name="Text Box 18"/>
          <p:cNvSpPr txBox="1">
            <a:spLocks noChangeArrowheads="1"/>
          </p:cNvSpPr>
          <p:nvPr/>
        </p:nvSpPr>
        <p:spPr bwMode="auto">
          <a:xfrm>
            <a:off x="1281113" y="3657600"/>
            <a:ext cx="973137" cy="457200"/>
          </a:xfrm>
          <a:prstGeom prst="rect">
            <a:avLst/>
          </a:prstGeom>
          <a:noFill/>
          <a:ln w="12700">
            <a:noFill/>
            <a:miter lim="800000"/>
            <a:headEnd/>
            <a:tailEnd/>
          </a:ln>
          <a:effectLst/>
        </p:spPr>
        <p:txBody>
          <a:bodyPr wrap="none">
            <a:spAutoFit/>
          </a:bodyPr>
          <a:lstStyle/>
          <a:p>
            <a:pPr algn="ctr"/>
            <a:r>
              <a:rPr lang="en-US" sz="1200" b="1">
                <a:solidFill>
                  <a:schemeClr val="tx1"/>
                </a:solidFill>
              </a:rPr>
              <a:t>Instruction</a:t>
            </a:r>
          </a:p>
          <a:p>
            <a:pPr algn="ctr"/>
            <a:r>
              <a:rPr lang="en-US" sz="1200" b="1">
                <a:solidFill>
                  <a:schemeClr val="tx1"/>
                </a:solidFill>
              </a:rPr>
              <a:t>Memory</a:t>
            </a:r>
          </a:p>
        </p:txBody>
      </p:sp>
      <p:sp>
        <p:nvSpPr>
          <p:cNvPr id="986131" name="Text Box 19"/>
          <p:cNvSpPr txBox="1">
            <a:spLocks noChangeArrowheads="1"/>
          </p:cNvSpPr>
          <p:nvPr/>
        </p:nvSpPr>
        <p:spPr bwMode="auto">
          <a:xfrm>
            <a:off x="1752600" y="12954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986132" name="Text Box 20"/>
          <p:cNvSpPr txBox="1">
            <a:spLocks noChangeArrowheads="1"/>
          </p:cNvSpPr>
          <p:nvPr/>
        </p:nvSpPr>
        <p:spPr bwMode="auto">
          <a:xfrm>
            <a:off x="442913" y="4191000"/>
            <a:ext cx="395287" cy="274638"/>
          </a:xfrm>
          <a:prstGeom prst="rect">
            <a:avLst/>
          </a:prstGeom>
          <a:noFill/>
          <a:ln w="12700">
            <a:noFill/>
            <a:miter lim="800000"/>
            <a:headEnd/>
            <a:tailEnd/>
          </a:ln>
          <a:effectLst/>
        </p:spPr>
        <p:txBody>
          <a:bodyPr wrap="none">
            <a:spAutoFit/>
          </a:bodyPr>
          <a:lstStyle/>
          <a:p>
            <a:r>
              <a:rPr lang="en-US" sz="1200" b="1">
                <a:solidFill>
                  <a:schemeClr val="tx1"/>
                </a:solidFill>
              </a:rPr>
              <a:t>PC</a:t>
            </a:r>
          </a:p>
        </p:txBody>
      </p:sp>
      <p:sp>
        <p:nvSpPr>
          <p:cNvPr id="986133" name="Line 21"/>
          <p:cNvSpPr>
            <a:spLocks noChangeShapeType="1"/>
          </p:cNvSpPr>
          <p:nvPr/>
        </p:nvSpPr>
        <p:spPr bwMode="auto">
          <a:xfrm>
            <a:off x="228600" y="838200"/>
            <a:ext cx="6858000" cy="0"/>
          </a:xfrm>
          <a:prstGeom prst="line">
            <a:avLst/>
          </a:prstGeom>
          <a:noFill/>
          <a:ln w="28575">
            <a:solidFill>
              <a:schemeClr val="tx1"/>
            </a:solidFill>
            <a:round/>
            <a:headEnd/>
            <a:tailEnd/>
          </a:ln>
          <a:effectLst/>
        </p:spPr>
        <p:txBody>
          <a:bodyPr/>
          <a:lstStyle/>
          <a:p>
            <a:endParaRPr lang="en-US"/>
          </a:p>
        </p:txBody>
      </p:sp>
      <p:sp>
        <p:nvSpPr>
          <p:cNvPr id="986134" name="Line 22"/>
          <p:cNvSpPr>
            <a:spLocks noChangeShapeType="1"/>
          </p:cNvSpPr>
          <p:nvPr/>
        </p:nvSpPr>
        <p:spPr bwMode="auto">
          <a:xfrm>
            <a:off x="214313" y="4343400"/>
            <a:ext cx="304800" cy="0"/>
          </a:xfrm>
          <a:prstGeom prst="line">
            <a:avLst/>
          </a:prstGeom>
          <a:noFill/>
          <a:ln w="28575">
            <a:solidFill>
              <a:schemeClr val="tx1"/>
            </a:solidFill>
            <a:round/>
            <a:headEnd/>
            <a:tailEnd type="triangle" w="med" len="med"/>
          </a:ln>
          <a:effectLst/>
        </p:spPr>
        <p:txBody>
          <a:bodyPr/>
          <a:lstStyle/>
          <a:p>
            <a:endParaRPr lang="en-US"/>
          </a:p>
        </p:txBody>
      </p:sp>
      <p:sp>
        <p:nvSpPr>
          <p:cNvPr id="986135" name="Text Box 23"/>
          <p:cNvSpPr txBox="1">
            <a:spLocks noChangeArrowheads="1"/>
          </p:cNvSpPr>
          <p:nvPr/>
        </p:nvSpPr>
        <p:spPr bwMode="auto">
          <a:xfrm>
            <a:off x="1143000" y="1600200"/>
            <a:ext cx="268288" cy="274638"/>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986136" name="Rectangle 24"/>
          <p:cNvSpPr>
            <a:spLocks noChangeArrowheads="1"/>
          </p:cNvSpPr>
          <p:nvPr/>
        </p:nvSpPr>
        <p:spPr bwMode="auto">
          <a:xfrm>
            <a:off x="3505200" y="3581400"/>
            <a:ext cx="1447800" cy="1447800"/>
          </a:xfrm>
          <a:prstGeom prst="rect">
            <a:avLst/>
          </a:prstGeom>
          <a:noFill/>
          <a:ln w="12700">
            <a:solidFill>
              <a:schemeClr val="tx1"/>
            </a:solidFill>
            <a:miter lim="800000"/>
            <a:headEnd/>
            <a:tailEnd/>
          </a:ln>
          <a:effectLst/>
        </p:spPr>
        <p:txBody>
          <a:bodyPr wrap="none" anchor="ctr"/>
          <a:lstStyle/>
          <a:p>
            <a:endParaRPr lang="en-US"/>
          </a:p>
        </p:txBody>
      </p:sp>
      <p:sp>
        <p:nvSpPr>
          <p:cNvPr id="986137" name="Line 25"/>
          <p:cNvSpPr>
            <a:spLocks noChangeShapeType="1"/>
          </p:cNvSpPr>
          <p:nvPr/>
        </p:nvSpPr>
        <p:spPr bwMode="auto">
          <a:xfrm>
            <a:off x="2500313" y="4343400"/>
            <a:ext cx="152400" cy="0"/>
          </a:xfrm>
          <a:prstGeom prst="line">
            <a:avLst/>
          </a:prstGeom>
          <a:noFill/>
          <a:ln w="28575">
            <a:solidFill>
              <a:schemeClr val="tx1"/>
            </a:solidFill>
            <a:round/>
            <a:headEnd/>
            <a:tailEnd/>
          </a:ln>
          <a:effectLst/>
        </p:spPr>
        <p:txBody>
          <a:bodyPr/>
          <a:lstStyle/>
          <a:p>
            <a:endParaRPr lang="en-US"/>
          </a:p>
        </p:txBody>
      </p:sp>
      <p:sp>
        <p:nvSpPr>
          <p:cNvPr id="986138" name="Line 26"/>
          <p:cNvSpPr>
            <a:spLocks noChangeShapeType="1"/>
          </p:cNvSpPr>
          <p:nvPr/>
        </p:nvSpPr>
        <p:spPr bwMode="auto">
          <a:xfrm>
            <a:off x="2652713" y="4114800"/>
            <a:ext cx="852487" cy="0"/>
          </a:xfrm>
          <a:prstGeom prst="line">
            <a:avLst/>
          </a:prstGeom>
          <a:noFill/>
          <a:ln w="19050">
            <a:solidFill>
              <a:schemeClr val="tx1"/>
            </a:solidFill>
            <a:round/>
            <a:headEnd/>
            <a:tailEnd type="triangle" w="med" len="med"/>
          </a:ln>
          <a:effectLst/>
        </p:spPr>
        <p:txBody>
          <a:bodyPr/>
          <a:lstStyle/>
          <a:p>
            <a:endParaRPr lang="en-US"/>
          </a:p>
        </p:txBody>
      </p:sp>
      <p:sp>
        <p:nvSpPr>
          <p:cNvPr id="986139" name="Line 27"/>
          <p:cNvSpPr>
            <a:spLocks noChangeShapeType="1"/>
          </p:cNvSpPr>
          <p:nvPr/>
        </p:nvSpPr>
        <p:spPr bwMode="auto">
          <a:xfrm>
            <a:off x="2652713" y="4648200"/>
            <a:ext cx="471487" cy="0"/>
          </a:xfrm>
          <a:prstGeom prst="line">
            <a:avLst/>
          </a:prstGeom>
          <a:noFill/>
          <a:ln w="19050">
            <a:solidFill>
              <a:schemeClr val="tx1"/>
            </a:solidFill>
            <a:round/>
            <a:headEnd/>
            <a:tailEnd type="triangle" w="med" len="med"/>
          </a:ln>
          <a:effectLst/>
        </p:spPr>
        <p:txBody>
          <a:bodyPr/>
          <a:lstStyle/>
          <a:p>
            <a:endParaRPr lang="en-US"/>
          </a:p>
        </p:txBody>
      </p:sp>
      <p:sp>
        <p:nvSpPr>
          <p:cNvPr id="986140" name="Line 28"/>
          <p:cNvSpPr>
            <a:spLocks noChangeShapeType="1"/>
          </p:cNvSpPr>
          <p:nvPr/>
        </p:nvSpPr>
        <p:spPr bwMode="auto">
          <a:xfrm>
            <a:off x="8382000" y="4724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86141" name="Line 29"/>
          <p:cNvSpPr>
            <a:spLocks noChangeShapeType="1"/>
          </p:cNvSpPr>
          <p:nvPr/>
        </p:nvSpPr>
        <p:spPr bwMode="auto">
          <a:xfrm>
            <a:off x="2652713" y="3733800"/>
            <a:ext cx="852487" cy="0"/>
          </a:xfrm>
          <a:prstGeom prst="line">
            <a:avLst/>
          </a:prstGeom>
          <a:noFill/>
          <a:ln w="19050">
            <a:solidFill>
              <a:schemeClr val="tx1"/>
            </a:solidFill>
            <a:round/>
            <a:headEnd/>
            <a:tailEnd type="triangle" w="med" len="med"/>
          </a:ln>
          <a:effectLst/>
        </p:spPr>
        <p:txBody>
          <a:bodyPr/>
          <a:lstStyle/>
          <a:p>
            <a:endParaRPr lang="en-US"/>
          </a:p>
        </p:txBody>
      </p:sp>
      <p:sp>
        <p:nvSpPr>
          <p:cNvPr id="986142" name="Line 30"/>
          <p:cNvSpPr>
            <a:spLocks noChangeShapeType="1"/>
          </p:cNvSpPr>
          <p:nvPr/>
        </p:nvSpPr>
        <p:spPr bwMode="auto">
          <a:xfrm>
            <a:off x="4953000" y="3962400"/>
            <a:ext cx="863600" cy="0"/>
          </a:xfrm>
          <a:prstGeom prst="line">
            <a:avLst/>
          </a:prstGeom>
          <a:noFill/>
          <a:ln w="28575">
            <a:solidFill>
              <a:schemeClr val="tx1"/>
            </a:solidFill>
            <a:round/>
            <a:headEnd/>
            <a:tailEnd type="triangle" w="med" len="med"/>
          </a:ln>
          <a:effectLst/>
        </p:spPr>
        <p:txBody>
          <a:bodyPr/>
          <a:lstStyle/>
          <a:p>
            <a:endParaRPr lang="en-US"/>
          </a:p>
        </p:txBody>
      </p:sp>
      <p:sp>
        <p:nvSpPr>
          <p:cNvPr id="986143" name="Line 31"/>
          <p:cNvSpPr>
            <a:spLocks noChangeShapeType="1"/>
          </p:cNvSpPr>
          <p:nvPr/>
        </p:nvSpPr>
        <p:spPr bwMode="auto">
          <a:xfrm>
            <a:off x="5105400" y="4572000"/>
            <a:ext cx="279400" cy="0"/>
          </a:xfrm>
          <a:prstGeom prst="line">
            <a:avLst/>
          </a:prstGeom>
          <a:noFill/>
          <a:ln w="28575">
            <a:solidFill>
              <a:schemeClr val="tx1"/>
            </a:solidFill>
            <a:round/>
            <a:headEnd/>
            <a:tailEnd type="triangle" w="med" len="med"/>
          </a:ln>
          <a:effectLst/>
        </p:spPr>
        <p:txBody>
          <a:bodyPr/>
          <a:lstStyle/>
          <a:p>
            <a:endParaRPr lang="en-US"/>
          </a:p>
        </p:txBody>
      </p:sp>
      <p:sp>
        <p:nvSpPr>
          <p:cNvPr id="986144" name="Line 32"/>
          <p:cNvSpPr>
            <a:spLocks noChangeShapeType="1"/>
          </p:cNvSpPr>
          <p:nvPr/>
        </p:nvSpPr>
        <p:spPr bwMode="auto">
          <a:xfrm>
            <a:off x="6477000" y="5715000"/>
            <a:ext cx="1930400" cy="0"/>
          </a:xfrm>
          <a:prstGeom prst="line">
            <a:avLst/>
          </a:prstGeom>
          <a:noFill/>
          <a:ln w="28575">
            <a:solidFill>
              <a:schemeClr val="tx1"/>
            </a:solidFill>
            <a:round/>
            <a:headEnd/>
            <a:tailEnd/>
          </a:ln>
          <a:effectLst/>
        </p:spPr>
        <p:txBody>
          <a:bodyPr/>
          <a:lstStyle/>
          <a:p>
            <a:endParaRPr lang="en-US"/>
          </a:p>
        </p:txBody>
      </p:sp>
      <p:sp>
        <p:nvSpPr>
          <p:cNvPr id="986145" name="Line 33"/>
          <p:cNvSpPr>
            <a:spLocks noChangeShapeType="1"/>
          </p:cNvSpPr>
          <p:nvPr/>
        </p:nvSpPr>
        <p:spPr bwMode="auto">
          <a:xfrm>
            <a:off x="6324600" y="4343400"/>
            <a:ext cx="177800" cy="0"/>
          </a:xfrm>
          <a:prstGeom prst="line">
            <a:avLst/>
          </a:prstGeom>
          <a:noFill/>
          <a:ln w="28575">
            <a:solidFill>
              <a:schemeClr val="tx1"/>
            </a:solidFill>
            <a:round/>
            <a:headEnd/>
            <a:tailEnd/>
          </a:ln>
          <a:effectLst/>
        </p:spPr>
        <p:txBody>
          <a:bodyPr/>
          <a:lstStyle/>
          <a:p>
            <a:endParaRPr lang="en-US"/>
          </a:p>
        </p:txBody>
      </p:sp>
      <p:sp>
        <p:nvSpPr>
          <p:cNvPr id="986146" name="Text Box 34"/>
          <p:cNvSpPr txBox="1">
            <a:spLocks noChangeArrowheads="1"/>
          </p:cNvSpPr>
          <p:nvPr/>
        </p:nvSpPr>
        <p:spPr bwMode="auto">
          <a:xfrm>
            <a:off x="3429000" y="47244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986147" name="Text Box 35"/>
          <p:cNvSpPr txBox="1">
            <a:spLocks noChangeArrowheads="1"/>
          </p:cNvSpPr>
          <p:nvPr/>
        </p:nvSpPr>
        <p:spPr bwMode="auto">
          <a:xfrm>
            <a:off x="3429000" y="35814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986148" name="Text Box 36"/>
          <p:cNvSpPr txBox="1">
            <a:spLocks noChangeArrowheads="1"/>
          </p:cNvSpPr>
          <p:nvPr/>
        </p:nvSpPr>
        <p:spPr bwMode="auto">
          <a:xfrm>
            <a:off x="3429000" y="39624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986149" name="Text Box 37"/>
          <p:cNvSpPr txBox="1">
            <a:spLocks noChangeArrowheads="1"/>
          </p:cNvSpPr>
          <p:nvPr/>
        </p:nvSpPr>
        <p:spPr bwMode="auto">
          <a:xfrm>
            <a:off x="3429000" y="43434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986150" name="Text Box 38"/>
          <p:cNvSpPr txBox="1">
            <a:spLocks noChangeArrowheads="1"/>
          </p:cNvSpPr>
          <p:nvPr/>
        </p:nvSpPr>
        <p:spPr bwMode="auto">
          <a:xfrm>
            <a:off x="3752850" y="3810000"/>
            <a:ext cx="792163" cy="639763"/>
          </a:xfrm>
          <a:prstGeom prst="rect">
            <a:avLst/>
          </a:prstGeom>
          <a:noFill/>
          <a:ln w="12700">
            <a:noFill/>
            <a:miter lim="800000"/>
            <a:headEnd/>
            <a:tailEnd/>
          </a:ln>
          <a:effectLst/>
        </p:spPr>
        <p:txBody>
          <a:bodyPr wrap="none">
            <a:spAutoFit/>
          </a:bodyPr>
          <a:lstStyle/>
          <a:p>
            <a:pPr algn="ctr"/>
            <a:r>
              <a:rPr lang="en-US" sz="1200" b="1">
                <a:solidFill>
                  <a:schemeClr val="tx1"/>
                </a:solidFill>
              </a:rPr>
              <a:t>Register</a:t>
            </a:r>
          </a:p>
          <a:p>
            <a:pPr algn="ctr"/>
            <a:endParaRPr lang="en-US" sz="1200" b="1">
              <a:solidFill>
                <a:schemeClr val="tx1"/>
              </a:solidFill>
            </a:endParaRPr>
          </a:p>
          <a:p>
            <a:pPr algn="ctr"/>
            <a:r>
              <a:rPr lang="en-US" sz="1200" b="1">
                <a:solidFill>
                  <a:schemeClr val="tx1"/>
                </a:solidFill>
              </a:rPr>
              <a:t>File</a:t>
            </a:r>
          </a:p>
        </p:txBody>
      </p:sp>
      <p:sp>
        <p:nvSpPr>
          <p:cNvPr id="986151" name="Text Box 39"/>
          <p:cNvSpPr txBox="1">
            <a:spLocks noChangeArrowheads="1"/>
          </p:cNvSpPr>
          <p:nvPr/>
        </p:nvSpPr>
        <p:spPr bwMode="auto">
          <a:xfrm>
            <a:off x="4343400" y="37338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986152" name="Text Box 40"/>
          <p:cNvSpPr txBox="1">
            <a:spLocks noChangeArrowheads="1"/>
          </p:cNvSpPr>
          <p:nvPr/>
        </p:nvSpPr>
        <p:spPr bwMode="auto">
          <a:xfrm>
            <a:off x="4368800" y="44196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986153" name="Freeform 41"/>
          <p:cNvSpPr>
            <a:spLocks/>
          </p:cNvSpPr>
          <p:nvPr/>
        </p:nvSpPr>
        <p:spPr bwMode="auto">
          <a:xfrm>
            <a:off x="5791200" y="36576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86154" name="Rectangle 42"/>
          <p:cNvSpPr>
            <a:spLocks noChangeArrowheads="1"/>
          </p:cNvSpPr>
          <p:nvPr/>
        </p:nvSpPr>
        <p:spPr bwMode="auto">
          <a:xfrm>
            <a:off x="5892800" y="4267200"/>
            <a:ext cx="504825"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986155" name="Rectangle 43"/>
          <p:cNvSpPr>
            <a:spLocks noChangeArrowheads="1"/>
          </p:cNvSpPr>
          <p:nvPr/>
        </p:nvSpPr>
        <p:spPr bwMode="auto">
          <a:xfrm>
            <a:off x="5791200" y="3276600"/>
            <a:ext cx="457200" cy="3048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ovf</a:t>
            </a:r>
          </a:p>
        </p:txBody>
      </p:sp>
      <p:sp>
        <p:nvSpPr>
          <p:cNvPr id="986156" name="Rectangle 44"/>
          <p:cNvSpPr>
            <a:spLocks noChangeArrowheads="1"/>
          </p:cNvSpPr>
          <p:nvPr/>
        </p:nvSpPr>
        <p:spPr bwMode="auto">
          <a:xfrm>
            <a:off x="5943600" y="3886200"/>
            <a:ext cx="533400" cy="3048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zero</a:t>
            </a:r>
          </a:p>
        </p:txBody>
      </p:sp>
      <p:sp>
        <p:nvSpPr>
          <p:cNvPr id="986157" name="Line 45"/>
          <p:cNvSpPr>
            <a:spLocks noChangeShapeType="1"/>
          </p:cNvSpPr>
          <p:nvPr/>
        </p:nvSpPr>
        <p:spPr bwMode="auto">
          <a:xfrm>
            <a:off x="6096000" y="4724400"/>
            <a:ext cx="0" cy="533400"/>
          </a:xfrm>
          <a:prstGeom prst="line">
            <a:avLst/>
          </a:prstGeom>
          <a:noFill/>
          <a:ln w="19050">
            <a:solidFill>
              <a:schemeClr val="accent1"/>
            </a:solidFill>
            <a:round/>
            <a:headEnd type="triangle" w="med" len="med"/>
            <a:tailEnd/>
          </a:ln>
          <a:effectLst/>
        </p:spPr>
        <p:txBody>
          <a:bodyPr/>
          <a:lstStyle/>
          <a:p>
            <a:endParaRPr lang="en-US"/>
          </a:p>
        </p:txBody>
      </p:sp>
      <p:sp>
        <p:nvSpPr>
          <p:cNvPr id="986158" name="Line 46"/>
          <p:cNvSpPr>
            <a:spLocks noChangeShapeType="1"/>
          </p:cNvSpPr>
          <p:nvPr/>
        </p:nvSpPr>
        <p:spPr bwMode="auto">
          <a:xfrm>
            <a:off x="4191000" y="2971800"/>
            <a:ext cx="0" cy="609600"/>
          </a:xfrm>
          <a:prstGeom prst="line">
            <a:avLst/>
          </a:prstGeom>
          <a:noFill/>
          <a:ln w="12700">
            <a:solidFill>
              <a:schemeClr val="accent1"/>
            </a:solidFill>
            <a:round/>
            <a:headEnd/>
            <a:tailEnd type="triangle" w="med" len="med"/>
          </a:ln>
          <a:effectLst/>
        </p:spPr>
        <p:txBody>
          <a:bodyPr/>
          <a:lstStyle/>
          <a:p>
            <a:endParaRPr lang="en-US"/>
          </a:p>
        </p:txBody>
      </p:sp>
      <p:sp>
        <p:nvSpPr>
          <p:cNvPr id="986159" name="Rectangle 47"/>
          <p:cNvSpPr>
            <a:spLocks noChangeArrowheads="1"/>
          </p:cNvSpPr>
          <p:nvPr/>
        </p:nvSpPr>
        <p:spPr bwMode="auto">
          <a:xfrm>
            <a:off x="4191000" y="2971800"/>
            <a:ext cx="925513"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RegWrite</a:t>
            </a:r>
          </a:p>
        </p:txBody>
      </p:sp>
      <p:sp>
        <p:nvSpPr>
          <p:cNvPr id="986160" name="Line 48"/>
          <p:cNvSpPr>
            <a:spLocks noChangeShapeType="1"/>
          </p:cNvSpPr>
          <p:nvPr/>
        </p:nvSpPr>
        <p:spPr bwMode="auto">
          <a:xfrm flipV="1">
            <a:off x="5943600" y="3505200"/>
            <a:ext cx="0" cy="228600"/>
          </a:xfrm>
          <a:prstGeom prst="line">
            <a:avLst/>
          </a:prstGeom>
          <a:noFill/>
          <a:ln w="12700">
            <a:solidFill>
              <a:schemeClr val="tx1"/>
            </a:solidFill>
            <a:round/>
            <a:headEnd/>
            <a:tailEnd type="triangle" w="med" len="med"/>
          </a:ln>
          <a:effectLst/>
        </p:spPr>
        <p:txBody>
          <a:bodyPr/>
          <a:lstStyle/>
          <a:p>
            <a:endParaRPr lang="en-US"/>
          </a:p>
        </p:txBody>
      </p:sp>
      <p:sp>
        <p:nvSpPr>
          <p:cNvPr id="986161" name="Line 49"/>
          <p:cNvSpPr>
            <a:spLocks noChangeShapeType="1"/>
          </p:cNvSpPr>
          <p:nvPr/>
        </p:nvSpPr>
        <p:spPr bwMode="auto">
          <a:xfrm flipV="1">
            <a:off x="6248400" y="2209800"/>
            <a:ext cx="0" cy="1752600"/>
          </a:xfrm>
          <a:prstGeom prst="line">
            <a:avLst/>
          </a:prstGeom>
          <a:noFill/>
          <a:ln w="12700">
            <a:solidFill>
              <a:schemeClr val="accent1"/>
            </a:solidFill>
            <a:round/>
            <a:headEnd/>
            <a:tailEnd/>
          </a:ln>
          <a:effectLst/>
        </p:spPr>
        <p:txBody>
          <a:bodyPr/>
          <a:lstStyle/>
          <a:p>
            <a:endParaRPr lang="en-US"/>
          </a:p>
        </p:txBody>
      </p:sp>
      <p:sp>
        <p:nvSpPr>
          <p:cNvPr id="986162" name="Line 50"/>
          <p:cNvSpPr>
            <a:spLocks noChangeShapeType="1"/>
          </p:cNvSpPr>
          <p:nvPr/>
        </p:nvSpPr>
        <p:spPr bwMode="auto">
          <a:xfrm>
            <a:off x="8991600" y="4495800"/>
            <a:ext cx="0" cy="1981200"/>
          </a:xfrm>
          <a:prstGeom prst="line">
            <a:avLst/>
          </a:prstGeom>
          <a:noFill/>
          <a:ln w="28575">
            <a:solidFill>
              <a:schemeClr val="tx1"/>
            </a:solidFill>
            <a:round/>
            <a:headEnd/>
            <a:tailEnd/>
          </a:ln>
          <a:effectLst/>
        </p:spPr>
        <p:txBody>
          <a:bodyPr/>
          <a:lstStyle/>
          <a:p>
            <a:endParaRPr lang="en-US"/>
          </a:p>
        </p:txBody>
      </p:sp>
      <p:sp>
        <p:nvSpPr>
          <p:cNvPr id="986163" name="Rectangle 51"/>
          <p:cNvSpPr>
            <a:spLocks noChangeArrowheads="1"/>
          </p:cNvSpPr>
          <p:nvPr/>
        </p:nvSpPr>
        <p:spPr bwMode="auto">
          <a:xfrm>
            <a:off x="6858000" y="3581400"/>
            <a:ext cx="1447800" cy="1447800"/>
          </a:xfrm>
          <a:prstGeom prst="rect">
            <a:avLst/>
          </a:prstGeom>
          <a:noFill/>
          <a:ln w="12700">
            <a:solidFill>
              <a:schemeClr val="tx1"/>
            </a:solidFill>
            <a:miter lim="800000"/>
            <a:headEnd/>
            <a:tailEnd/>
          </a:ln>
          <a:effectLst/>
        </p:spPr>
        <p:txBody>
          <a:bodyPr wrap="none" anchor="ctr"/>
          <a:lstStyle/>
          <a:p>
            <a:endParaRPr lang="en-US"/>
          </a:p>
        </p:txBody>
      </p:sp>
      <p:sp>
        <p:nvSpPr>
          <p:cNvPr id="986164" name="Line 52"/>
          <p:cNvSpPr>
            <a:spLocks noChangeShapeType="1"/>
          </p:cNvSpPr>
          <p:nvPr/>
        </p:nvSpPr>
        <p:spPr bwMode="auto">
          <a:xfrm>
            <a:off x="8305800" y="4343400"/>
            <a:ext cx="304800" cy="0"/>
          </a:xfrm>
          <a:prstGeom prst="line">
            <a:avLst/>
          </a:prstGeom>
          <a:noFill/>
          <a:ln w="28575">
            <a:solidFill>
              <a:schemeClr val="tx1"/>
            </a:solidFill>
            <a:round/>
            <a:headEnd/>
            <a:tailEnd type="triangle" w="med" len="med"/>
          </a:ln>
          <a:effectLst/>
        </p:spPr>
        <p:txBody>
          <a:bodyPr/>
          <a:lstStyle/>
          <a:p>
            <a:endParaRPr lang="en-US"/>
          </a:p>
        </p:txBody>
      </p:sp>
      <p:sp>
        <p:nvSpPr>
          <p:cNvPr id="986165" name="Line 53"/>
          <p:cNvSpPr>
            <a:spLocks noChangeShapeType="1"/>
          </p:cNvSpPr>
          <p:nvPr/>
        </p:nvSpPr>
        <p:spPr bwMode="auto">
          <a:xfrm>
            <a:off x="6477000" y="3886200"/>
            <a:ext cx="406400" cy="0"/>
          </a:xfrm>
          <a:prstGeom prst="line">
            <a:avLst/>
          </a:prstGeom>
          <a:noFill/>
          <a:ln w="28575">
            <a:solidFill>
              <a:schemeClr val="tx1"/>
            </a:solidFill>
            <a:round/>
            <a:headEnd/>
            <a:tailEnd type="triangle" w="med" len="med"/>
          </a:ln>
          <a:effectLst/>
        </p:spPr>
        <p:txBody>
          <a:bodyPr/>
          <a:lstStyle/>
          <a:p>
            <a:endParaRPr lang="en-US"/>
          </a:p>
        </p:txBody>
      </p:sp>
      <p:sp>
        <p:nvSpPr>
          <p:cNvPr id="986166" name="Line 54"/>
          <p:cNvSpPr>
            <a:spLocks noChangeShapeType="1"/>
          </p:cNvSpPr>
          <p:nvPr/>
        </p:nvSpPr>
        <p:spPr bwMode="auto">
          <a:xfrm>
            <a:off x="6629400" y="4724400"/>
            <a:ext cx="0" cy="457200"/>
          </a:xfrm>
          <a:prstGeom prst="line">
            <a:avLst/>
          </a:prstGeom>
          <a:noFill/>
          <a:ln w="28575">
            <a:solidFill>
              <a:schemeClr val="tx1"/>
            </a:solidFill>
            <a:round/>
            <a:headEnd/>
            <a:tailEnd/>
          </a:ln>
          <a:effectLst/>
        </p:spPr>
        <p:txBody>
          <a:bodyPr/>
          <a:lstStyle/>
          <a:p>
            <a:endParaRPr lang="en-US"/>
          </a:p>
        </p:txBody>
      </p:sp>
      <p:sp>
        <p:nvSpPr>
          <p:cNvPr id="986167" name="Text Box 55"/>
          <p:cNvSpPr txBox="1">
            <a:spLocks noChangeArrowheads="1"/>
          </p:cNvSpPr>
          <p:nvPr/>
        </p:nvSpPr>
        <p:spPr bwMode="auto">
          <a:xfrm>
            <a:off x="6781800" y="4038600"/>
            <a:ext cx="766763" cy="457200"/>
          </a:xfrm>
          <a:prstGeom prst="rect">
            <a:avLst/>
          </a:prstGeom>
          <a:noFill/>
          <a:ln w="12700">
            <a:noFill/>
            <a:miter lim="800000"/>
            <a:headEnd/>
            <a:tailEnd/>
          </a:ln>
          <a:effectLst/>
        </p:spPr>
        <p:txBody>
          <a:bodyPr wrap="none">
            <a:spAutoFit/>
          </a:bodyPr>
          <a:lstStyle/>
          <a:p>
            <a:pPr algn="ctr"/>
            <a:r>
              <a:rPr lang="en-US" sz="1200" b="1">
                <a:solidFill>
                  <a:schemeClr val="tx1"/>
                </a:solidFill>
              </a:rPr>
              <a:t>Data</a:t>
            </a:r>
          </a:p>
          <a:p>
            <a:pPr algn="ctr"/>
            <a:r>
              <a:rPr lang="en-US" sz="1200" b="1">
                <a:solidFill>
                  <a:schemeClr val="tx1"/>
                </a:solidFill>
              </a:rPr>
              <a:t>Memory</a:t>
            </a:r>
          </a:p>
        </p:txBody>
      </p:sp>
      <p:sp>
        <p:nvSpPr>
          <p:cNvPr id="986168" name="Text Box 56"/>
          <p:cNvSpPr txBox="1">
            <a:spLocks noChangeArrowheads="1"/>
          </p:cNvSpPr>
          <p:nvPr/>
        </p:nvSpPr>
        <p:spPr bwMode="auto">
          <a:xfrm>
            <a:off x="6781800" y="3733800"/>
            <a:ext cx="741363" cy="274638"/>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986169" name="Text Box 57"/>
          <p:cNvSpPr txBox="1">
            <a:spLocks noChangeArrowheads="1"/>
          </p:cNvSpPr>
          <p:nvPr/>
        </p:nvSpPr>
        <p:spPr bwMode="auto">
          <a:xfrm>
            <a:off x="6781800" y="45720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986170" name="Text Box 58"/>
          <p:cNvSpPr txBox="1">
            <a:spLocks noChangeArrowheads="1"/>
          </p:cNvSpPr>
          <p:nvPr/>
        </p:nvSpPr>
        <p:spPr bwMode="auto">
          <a:xfrm>
            <a:off x="7467600" y="4191000"/>
            <a:ext cx="909638" cy="274638"/>
          </a:xfrm>
          <a:prstGeom prst="rect">
            <a:avLst/>
          </a:prstGeom>
          <a:noFill/>
          <a:ln w="12700">
            <a:noFill/>
            <a:miter lim="800000"/>
            <a:headEnd/>
            <a:tailEnd/>
          </a:ln>
          <a:effectLst/>
        </p:spPr>
        <p:txBody>
          <a:bodyPr wrap="none">
            <a:spAutoFit/>
          </a:bodyPr>
          <a:lstStyle/>
          <a:p>
            <a:r>
              <a:rPr lang="en-US" sz="1200">
                <a:solidFill>
                  <a:schemeClr val="tx1"/>
                </a:solidFill>
              </a:rPr>
              <a:t>Read Data</a:t>
            </a:r>
          </a:p>
        </p:txBody>
      </p:sp>
      <p:sp>
        <p:nvSpPr>
          <p:cNvPr id="986171" name="Line 59"/>
          <p:cNvSpPr>
            <a:spLocks noChangeShapeType="1"/>
          </p:cNvSpPr>
          <p:nvPr/>
        </p:nvSpPr>
        <p:spPr bwMode="auto">
          <a:xfrm>
            <a:off x="7543800" y="2667000"/>
            <a:ext cx="0" cy="914400"/>
          </a:xfrm>
          <a:prstGeom prst="line">
            <a:avLst/>
          </a:prstGeom>
          <a:noFill/>
          <a:ln w="12700">
            <a:solidFill>
              <a:schemeClr val="accent1"/>
            </a:solidFill>
            <a:round/>
            <a:headEnd/>
            <a:tailEnd type="triangle" w="med" len="med"/>
          </a:ln>
          <a:effectLst/>
        </p:spPr>
        <p:txBody>
          <a:bodyPr/>
          <a:lstStyle/>
          <a:p>
            <a:endParaRPr lang="en-US"/>
          </a:p>
        </p:txBody>
      </p:sp>
      <p:sp>
        <p:nvSpPr>
          <p:cNvPr id="986172" name="Rectangle 60"/>
          <p:cNvSpPr>
            <a:spLocks noChangeArrowheads="1"/>
          </p:cNvSpPr>
          <p:nvPr/>
        </p:nvSpPr>
        <p:spPr bwMode="auto">
          <a:xfrm>
            <a:off x="6553200" y="24384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MemWrite</a:t>
            </a:r>
          </a:p>
        </p:txBody>
      </p:sp>
      <p:sp>
        <p:nvSpPr>
          <p:cNvPr id="986173" name="Rectangle 61"/>
          <p:cNvSpPr>
            <a:spLocks noChangeArrowheads="1"/>
          </p:cNvSpPr>
          <p:nvPr/>
        </p:nvSpPr>
        <p:spPr bwMode="auto">
          <a:xfrm>
            <a:off x="7848600" y="21336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MemRead</a:t>
            </a:r>
          </a:p>
        </p:txBody>
      </p:sp>
      <p:sp>
        <p:nvSpPr>
          <p:cNvPr id="986174" name="Line 62"/>
          <p:cNvSpPr>
            <a:spLocks noChangeShapeType="1"/>
          </p:cNvSpPr>
          <p:nvPr/>
        </p:nvSpPr>
        <p:spPr bwMode="auto">
          <a:xfrm>
            <a:off x="7543800" y="5029200"/>
            <a:ext cx="0" cy="304800"/>
          </a:xfrm>
          <a:prstGeom prst="line">
            <a:avLst/>
          </a:prstGeom>
          <a:noFill/>
          <a:ln w="12700">
            <a:solidFill>
              <a:schemeClr val="accent1"/>
            </a:solidFill>
            <a:round/>
            <a:headEnd type="triangle" w="med" len="med"/>
            <a:tailEnd/>
          </a:ln>
          <a:effectLst/>
        </p:spPr>
        <p:txBody>
          <a:bodyPr/>
          <a:lstStyle/>
          <a:p>
            <a:endParaRPr lang="en-US"/>
          </a:p>
        </p:txBody>
      </p:sp>
      <p:sp>
        <p:nvSpPr>
          <p:cNvPr id="986175" name="Line 63"/>
          <p:cNvSpPr>
            <a:spLocks noChangeShapeType="1"/>
          </p:cNvSpPr>
          <p:nvPr/>
        </p:nvSpPr>
        <p:spPr bwMode="auto">
          <a:xfrm>
            <a:off x="3276600" y="6477000"/>
            <a:ext cx="5715000" cy="0"/>
          </a:xfrm>
          <a:prstGeom prst="line">
            <a:avLst/>
          </a:prstGeom>
          <a:noFill/>
          <a:ln w="28575">
            <a:solidFill>
              <a:schemeClr val="tx1"/>
            </a:solidFill>
            <a:round/>
            <a:headEnd/>
            <a:tailEnd/>
          </a:ln>
          <a:effectLst/>
        </p:spPr>
        <p:txBody>
          <a:bodyPr/>
          <a:lstStyle/>
          <a:p>
            <a:endParaRPr lang="en-US"/>
          </a:p>
        </p:txBody>
      </p:sp>
      <p:sp>
        <p:nvSpPr>
          <p:cNvPr id="986176" name="Line 64"/>
          <p:cNvSpPr>
            <a:spLocks noChangeShapeType="1"/>
          </p:cNvSpPr>
          <p:nvPr/>
        </p:nvSpPr>
        <p:spPr bwMode="auto">
          <a:xfrm>
            <a:off x="5054600" y="5181600"/>
            <a:ext cx="1600200" cy="0"/>
          </a:xfrm>
          <a:prstGeom prst="line">
            <a:avLst/>
          </a:prstGeom>
          <a:noFill/>
          <a:ln w="28575">
            <a:solidFill>
              <a:schemeClr val="tx1"/>
            </a:solidFill>
            <a:round/>
            <a:headEnd/>
            <a:tailEnd/>
          </a:ln>
          <a:effectLst/>
        </p:spPr>
        <p:txBody>
          <a:bodyPr/>
          <a:lstStyle/>
          <a:p>
            <a:endParaRPr lang="en-US"/>
          </a:p>
        </p:txBody>
      </p:sp>
      <p:sp>
        <p:nvSpPr>
          <p:cNvPr id="986177" name="Line 65"/>
          <p:cNvSpPr>
            <a:spLocks noChangeShapeType="1"/>
          </p:cNvSpPr>
          <p:nvPr/>
        </p:nvSpPr>
        <p:spPr bwMode="auto">
          <a:xfrm>
            <a:off x="4811713" y="5562600"/>
            <a:ext cx="381000" cy="0"/>
          </a:xfrm>
          <a:prstGeom prst="line">
            <a:avLst/>
          </a:prstGeom>
          <a:noFill/>
          <a:ln w="28575">
            <a:solidFill>
              <a:schemeClr val="tx1"/>
            </a:solidFill>
            <a:round/>
            <a:headEnd/>
            <a:tailEnd/>
          </a:ln>
          <a:effectLst/>
        </p:spPr>
        <p:txBody>
          <a:bodyPr/>
          <a:lstStyle/>
          <a:p>
            <a:endParaRPr lang="en-US"/>
          </a:p>
        </p:txBody>
      </p:sp>
      <p:sp>
        <p:nvSpPr>
          <p:cNvPr id="986178" name="Oval 66"/>
          <p:cNvSpPr>
            <a:spLocks noChangeArrowheads="1"/>
          </p:cNvSpPr>
          <p:nvPr/>
        </p:nvSpPr>
        <p:spPr bwMode="auto">
          <a:xfrm>
            <a:off x="4202113" y="5181600"/>
            <a:ext cx="609600" cy="838200"/>
          </a:xfrm>
          <a:prstGeom prst="ellipse">
            <a:avLst/>
          </a:prstGeom>
          <a:noFill/>
          <a:ln w="12700">
            <a:solidFill>
              <a:schemeClr val="tx1"/>
            </a:solidFill>
            <a:round/>
            <a:headEnd/>
            <a:tailEnd/>
          </a:ln>
          <a:effectLst/>
        </p:spPr>
        <p:txBody>
          <a:bodyPr wrap="none" anchor="ctr"/>
          <a:lstStyle/>
          <a:p>
            <a:endParaRPr lang="en-US"/>
          </a:p>
        </p:txBody>
      </p:sp>
      <p:sp>
        <p:nvSpPr>
          <p:cNvPr id="986179" name="Rectangle 67"/>
          <p:cNvSpPr>
            <a:spLocks noChangeArrowheads="1"/>
          </p:cNvSpPr>
          <p:nvPr/>
        </p:nvSpPr>
        <p:spPr bwMode="auto">
          <a:xfrm>
            <a:off x="4252913" y="5334000"/>
            <a:ext cx="533400" cy="457200"/>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986180" name="Line 68"/>
          <p:cNvSpPr>
            <a:spLocks noChangeShapeType="1"/>
          </p:cNvSpPr>
          <p:nvPr/>
        </p:nvSpPr>
        <p:spPr bwMode="auto">
          <a:xfrm>
            <a:off x="2638425" y="5562600"/>
            <a:ext cx="1563688" cy="0"/>
          </a:xfrm>
          <a:prstGeom prst="line">
            <a:avLst/>
          </a:prstGeom>
          <a:noFill/>
          <a:ln w="28575">
            <a:solidFill>
              <a:schemeClr val="tx1"/>
            </a:solidFill>
            <a:round/>
            <a:headEnd/>
            <a:tailEnd/>
          </a:ln>
          <a:effectLst/>
        </p:spPr>
        <p:txBody>
          <a:bodyPr/>
          <a:lstStyle/>
          <a:p>
            <a:endParaRPr lang="en-US"/>
          </a:p>
        </p:txBody>
      </p:sp>
      <p:sp>
        <p:nvSpPr>
          <p:cNvPr id="986181" name="Line 69"/>
          <p:cNvSpPr>
            <a:spLocks noChangeShapeType="1"/>
          </p:cNvSpPr>
          <p:nvPr/>
        </p:nvSpPr>
        <p:spPr bwMode="auto">
          <a:xfrm>
            <a:off x="3871913" y="5486400"/>
            <a:ext cx="76200" cy="152400"/>
          </a:xfrm>
          <a:prstGeom prst="line">
            <a:avLst/>
          </a:prstGeom>
          <a:noFill/>
          <a:ln w="12700">
            <a:solidFill>
              <a:schemeClr val="tx1"/>
            </a:solidFill>
            <a:round/>
            <a:headEnd/>
            <a:tailEnd/>
          </a:ln>
          <a:effectLst/>
        </p:spPr>
        <p:txBody>
          <a:bodyPr/>
          <a:lstStyle/>
          <a:p>
            <a:endParaRPr lang="en-US"/>
          </a:p>
        </p:txBody>
      </p:sp>
      <p:sp>
        <p:nvSpPr>
          <p:cNvPr id="986182" name="Line 70"/>
          <p:cNvSpPr>
            <a:spLocks noChangeShapeType="1"/>
          </p:cNvSpPr>
          <p:nvPr/>
        </p:nvSpPr>
        <p:spPr bwMode="auto">
          <a:xfrm>
            <a:off x="4887913" y="5486400"/>
            <a:ext cx="76200" cy="152400"/>
          </a:xfrm>
          <a:prstGeom prst="line">
            <a:avLst/>
          </a:prstGeom>
          <a:noFill/>
          <a:ln w="12700">
            <a:solidFill>
              <a:schemeClr val="tx1"/>
            </a:solidFill>
            <a:round/>
            <a:headEnd/>
            <a:tailEnd/>
          </a:ln>
          <a:effectLst/>
        </p:spPr>
        <p:txBody>
          <a:bodyPr/>
          <a:lstStyle/>
          <a:p>
            <a:endParaRPr lang="en-US"/>
          </a:p>
        </p:txBody>
      </p:sp>
      <p:sp>
        <p:nvSpPr>
          <p:cNvPr id="986183" name="Text Box 71"/>
          <p:cNvSpPr txBox="1">
            <a:spLocks noChangeArrowheads="1"/>
          </p:cNvSpPr>
          <p:nvPr/>
        </p:nvSpPr>
        <p:spPr bwMode="auto">
          <a:xfrm>
            <a:off x="3871913" y="5562600"/>
            <a:ext cx="352425" cy="274638"/>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986184" name="Text Box 72"/>
          <p:cNvSpPr txBox="1">
            <a:spLocks noChangeArrowheads="1"/>
          </p:cNvSpPr>
          <p:nvPr/>
        </p:nvSpPr>
        <p:spPr bwMode="auto">
          <a:xfrm>
            <a:off x="4887913" y="5562600"/>
            <a:ext cx="352425" cy="274638"/>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986185" name="Line 73"/>
          <p:cNvSpPr>
            <a:spLocks noChangeShapeType="1"/>
          </p:cNvSpPr>
          <p:nvPr/>
        </p:nvSpPr>
        <p:spPr bwMode="auto">
          <a:xfrm>
            <a:off x="5054600" y="4572000"/>
            <a:ext cx="0" cy="609600"/>
          </a:xfrm>
          <a:prstGeom prst="line">
            <a:avLst/>
          </a:prstGeom>
          <a:noFill/>
          <a:ln w="28575">
            <a:solidFill>
              <a:schemeClr val="tx1"/>
            </a:solidFill>
            <a:round/>
            <a:headEnd/>
            <a:tailEnd/>
          </a:ln>
          <a:effectLst/>
        </p:spPr>
        <p:txBody>
          <a:bodyPr/>
          <a:lstStyle/>
          <a:p>
            <a:endParaRPr lang="en-US"/>
          </a:p>
        </p:txBody>
      </p:sp>
      <p:sp>
        <p:nvSpPr>
          <p:cNvPr id="986186" name="Line 74"/>
          <p:cNvSpPr>
            <a:spLocks noChangeShapeType="1"/>
          </p:cNvSpPr>
          <p:nvPr/>
        </p:nvSpPr>
        <p:spPr bwMode="auto">
          <a:xfrm>
            <a:off x="8382000" y="4724400"/>
            <a:ext cx="0" cy="990600"/>
          </a:xfrm>
          <a:prstGeom prst="line">
            <a:avLst/>
          </a:prstGeom>
          <a:noFill/>
          <a:ln w="28575">
            <a:solidFill>
              <a:schemeClr val="tx1"/>
            </a:solidFill>
            <a:round/>
            <a:headEnd/>
            <a:tailEnd/>
          </a:ln>
          <a:effectLst/>
        </p:spPr>
        <p:txBody>
          <a:bodyPr/>
          <a:lstStyle/>
          <a:p>
            <a:endParaRPr lang="en-US"/>
          </a:p>
        </p:txBody>
      </p:sp>
      <p:sp>
        <p:nvSpPr>
          <p:cNvPr id="986187" name="Line 75"/>
          <p:cNvSpPr>
            <a:spLocks noChangeShapeType="1"/>
          </p:cNvSpPr>
          <p:nvPr/>
        </p:nvSpPr>
        <p:spPr bwMode="auto">
          <a:xfrm>
            <a:off x="5181600" y="4953000"/>
            <a:ext cx="177800" cy="0"/>
          </a:xfrm>
          <a:prstGeom prst="line">
            <a:avLst/>
          </a:prstGeom>
          <a:noFill/>
          <a:ln w="28575">
            <a:solidFill>
              <a:schemeClr val="tx1"/>
            </a:solidFill>
            <a:round/>
            <a:headEnd/>
            <a:tailEnd type="triangle" w="med" len="med"/>
          </a:ln>
          <a:effectLst/>
        </p:spPr>
        <p:txBody>
          <a:bodyPr/>
          <a:lstStyle/>
          <a:p>
            <a:endParaRPr lang="en-US"/>
          </a:p>
        </p:txBody>
      </p:sp>
      <p:sp>
        <p:nvSpPr>
          <p:cNvPr id="986188" name="Line 76"/>
          <p:cNvSpPr>
            <a:spLocks noChangeShapeType="1"/>
          </p:cNvSpPr>
          <p:nvPr/>
        </p:nvSpPr>
        <p:spPr bwMode="auto">
          <a:xfrm>
            <a:off x="3276600" y="4876800"/>
            <a:ext cx="254000" cy="0"/>
          </a:xfrm>
          <a:prstGeom prst="line">
            <a:avLst/>
          </a:prstGeom>
          <a:noFill/>
          <a:ln w="28575">
            <a:solidFill>
              <a:schemeClr val="tx1"/>
            </a:solidFill>
            <a:round/>
            <a:headEnd/>
            <a:tailEnd type="triangle" w="med" len="med"/>
          </a:ln>
          <a:effectLst/>
        </p:spPr>
        <p:txBody>
          <a:bodyPr/>
          <a:lstStyle/>
          <a:p>
            <a:endParaRPr lang="en-US"/>
          </a:p>
        </p:txBody>
      </p:sp>
      <p:sp>
        <p:nvSpPr>
          <p:cNvPr id="986189" name="AutoShape 77"/>
          <p:cNvSpPr>
            <a:spLocks noChangeArrowheads="1"/>
          </p:cNvSpPr>
          <p:nvPr/>
        </p:nvSpPr>
        <p:spPr bwMode="auto">
          <a:xfrm rot="-5400000">
            <a:off x="8382000" y="44196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986190" name="Line 78"/>
          <p:cNvSpPr>
            <a:spLocks noChangeShapeType="1"/>
          </p:cNvSpPr>
          <p:nvPr/>
        </p:nvSpPr>
        <p:spPr bwMode="auto">
          <a:xfrm>
            <a:off x="8839200" y="4495800"/>
            <a:ext cx="152400" cy="0"/>
          </a:xfrm>
          <a:prstGeom prst="line">
            <a:avLst/>
          </a:prstGeom>
          <a:noFill/>
          <a:ln w="28575">
            <a:solidFill>
              <a:schemeClr val="tx1"/>
            </a:solidFill>
            <a:round/>
            <a:headEnd/>
            <a:tailEnd/>
          </a:ln>
          <a:effectLst/>
        </p:spPr>
        <p:txBody>
          <a:bodyPr/>
          <a:lstStyle/>
          <a:p>
            <a:endParaRPr lang="en-US"/>
          </a:p>
        </p:txBody>
      </p:sp>
      <p:sp>
        <p:nvSpPr>
          <p:cNvPr id="986191" name="AutoShape 79"/>
          <p:cNvSpPr>
            <a:spLocks noChangeArrowheads="1"/>
          </p:cNvSpPr>
          <p:nvPr/>
        </p:nvSpPr>
        <p:spPr bwMode="auto">
          <a:xfrm rot="-5400000">
            <a:off x="5092700" y="46101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986192" name="Line 80"/>
          <p:cNvSpPr>
            <a:spLocks noChangeShapeType="1"/>
          </p:cNvSpPr>
          <p:nvPr/>
        </p:nvSpPr>
        <p:spPr bwMode="auto">
          <a:xfrm>
            <a:off x="5588000" y="4724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86193" name="Line 81"/>
          <p:cNvSpPr>
            <a:spLocks noChangeShapeType="1"/>
          </p:cNvSpPr>
          <p:nvPr/>
        </p:nvSpPr>
        <p:spPr bwMode="auto">
          <a:xfrm>
            <a:off x="3276600" y="4876800"/>
            <a:ext cx="0" cy="1600200"/>
          </a:xfrm>
          <a:prstGeom prst="line">
            <a:avLst/>
          </a:prstGeom>
          <a:noFill/>
          <a:ln w="28575">
            <a:solidFill>
              <a:schemeClr val="tx1"/>
            </a:solidFill>
            <a:round/>
            <a:headEnd/>
            <a:tailEnd/>
          </a:ln>
          <a:effectLst/>
        </p:spPr>
        <p:txBody>
          <a:bodyPr/>
          <a:lstStyle/>
          <a:p>
            <a:endParaRPr lang="en-US"/>
          </a:p>
        </p:txBody>
      </p:sp>
      <p:sp>
        <p:nvSpPr>
          <p:cNvPr id="986194" name="Line 82"/>
          <p:cNvSpPr>
            <a:spLocks noChangeShapeType="1"/>
          </p:cNvSpPr>
          <p:nvPr/>
        </p:nvSpPr>
        <p:spPr bwMode="auto">
          <a:xfrm>
            <a:off x="8686800" y="2514600"/>
            <a:ext cx="0" cy="1752600"/>
          </a:xfrm>
          <a:prstGeom prst="line">
            <a:avLst/>
          </a:prstGeom>
          <a:noFill/>
          <a:ln w="12700">
            <a:solidFill>
              <a:schemeClr val="accent1"/>
            </a:solidFill>
            <a:round/>
            <a:headEnd/>
            <a:tailEnd type="triangle" w="med" len="med"/>
          </a:ln>
          <a:effectLst/>
        </p:spPr>
        <p:txBody>
          <a:bodyPr/>
          <a:lstStyle/>
          <a:p>
            <a:endParaRPr lang="en-US"/>
          </a:p>
        </p:txBody>
      </p:sp>
      <p:sp>
        <p:nvSpPr>
          <p:cNvPr id="986195" name="Rectangle 83"/>
          <p:cNvSpPr>
            <a:spLocks noChangeArrowheads="1"/>
          </p:cNvSpPr>
          <p:nvPr/>
        </p:nvSpPr>
        <p:spPr bwMode="auto">
          <a:xfrm>
            <a:off x="7162800" y="22860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MemtoReg</a:t>
            </a:r>
          </a:p>
        </p:txBody>
      </p:sp>
      <p:sp>
        <p:nvSpPr>
          <p:cNvPr id="986196" name="Rectangle 84"/>
          <p:cNvSpPr>
            <a:spLocks noChangeArrowheads="1"/>
          </p:cNvSpPr>
          <p:nvPr/>
        </p:nvSpPr>
        <p:spPr bwMode="auto">
          <a:xfrm>
            <a:off x="4343400" y="25908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ALUSrc</a:t>
            </a:r>
          </a:p>
        </p:txBody>
      </p:sp>
      <p:sp>
        <p:nvSpPr>
          <p:cNvPr id="986197" name="Oval 85"/>
          <p:cNvSpPr>
            <a:spLocks noChangeArrowheads="1"/>
          </p:cNvSpPr>
          <p:nvPr/>
        </p:nvSpPr>
        <p:spPr bwMode="auto">
          <a:xfrm>
            <a:off x="5410200" y="1600200"/>
            <a:ext cx="457200" cy="533400"/>
          </a:xfrm>
          <a:prstGeom prst="ellipse">
            <a:avLst/>
          </a:prstGeom>
          <a:noFill/>
          <a:ln w="12700">
            <a:solidFill>
              <a:schemeClr val="tx1"/>
            </a:solidFill>
            <a:round/>
            <a:headEnd/>
            <a:tailEnd/>
          </a:ln>
          <a:effectLst/>
        </p:spPr>
        <p:txBody>
          <a:bodyPr wrap="none" anchor="ctr"/>
          <a:lstStyle/>
          <a:p>
            <a:endParaRPr lang="en-US"/>
          </a:p>
        </p:txBody>
      </p:sp>
      <p:sp>
        <p:nvSpPr>
          <p:cNvPr id="986198" name="Rectangle 86"/>
          <p:cNvSpPr>
            <a:spLocks noChangeArrowheads="1"/>
          </p:cNvSpPr>
          <p:nvPr/>
        </p:nvSpPr>
        <p:spPr bwMode="auto">
          <a:xfrm>
            <a:off x="5410200" y="16002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986199" name="Line 87"/>
          <p:cNvSpPr>
            <a:spLocks noChangeShapeType="1"/>
          </p:cNvSpPr>
          <p:nvPr/>
        </p:nvSpPr>
        <p:spPr bwMode="auto">
          <a:xfrm>
            <a:off x="5181600" y="1905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86200" name="Line 88"/>
          <p:cNvSpPr>
            <a:spLocks noChangeShapeType="1"/>
          </p:cNvSpPr>
          <p:nvPr/>
        </p:nvSpPr>
        <p:spPr bwMode="auto">
          <a:xfrm>
            <a:off x="5181600" y="1447800"/>
            <a:ext cx="928688" cy="0"/>
          </a:xfrm>
          <a:prstGeom prst="line">
            <a:avLst/>
          </a:prstGeom>
          <a:noFill/>
          <a:ln w="28575">
            <a:solidFill>
              <a:schemeClr val="tx1"/>
            </a:solidFill>
            <a:round/>
            <a:headEnd/>
            <a:tailEnd type="triangle" w="med" len="med"/>
          </a:ln>
          <a:effectLst/>
        </p:spPr>
        <p:txBody>
          <a:bodyPr/>
          <a:lstStyle/>
          <a:p>
            <a:endParaRPr lang="en-US"/>
          </a:p>
        </p:txBody>
      </p:sp>
      <p:grpSp>
        <p:nvGrpSpPr>
          <p:cNvPr id="3" name="Group 89"/>
          <p:cNvGrpSpPr>
            <a:grpSpLocks/>
          </p:cNvGrpSpPr>
          <p:nvPr/>
        </p:nvGrpSpPr>
        <p:grpSpPr bwMode="auto">
          <a:xfrm>
            <a:off x="6096000" y="1143000"/>
            <a:ext cx="381000" cy="914400"/>
            <a:chOff x="1392" y="2880"/>
            <a:chExt cx="288" cy="480"/>
          </a:xfrm>
        </p:grpSpPr>
        <p:sp>
          <p:nvSpPr>
            <p:cNvPr id="986202" name="Line 90"/>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986203" name="Line 91"/>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986204" name="Line 92"/>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986205" name="Line 93"/>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986206" name="Line 94"/>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986207" name="Line 95"/>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986208" name="Line 96"/>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986209" name="Text Box 97"/>
          <p:cNvSpPr txBox="1">
            <a:spLocks noChangeArrowheads="1"/>
          </p:cNvSpPr>
          <p:nvPr/>
        </p:nvSpPr>
        <p:spPr bwMode="auto">
          <a:xfrm>
            <a:off x="6096000" y="14478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986210" name="Line 98"/>
          <p:cNvSpPr>
            <a:spLocks noChangeShapeType="1"/>
          </p:cNvSpPr>
          <p:nvPr/>
        </p:nvSpPr>
        <p:spPr bwMode="auto">
          <a:xfrm>
            <a:off x="5853113" y="1905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86211" name="Line 99"/>
          <p:cNvSpPr>
            <a:spLocks noChangeShapeType="1"/>
          </p:cNvSpPr>
          <p:nvPr/>
        </p:nvSpPr>
        <p:spPr bwMode="auto">
          <a:xfrm>
            <a:off x="6477000" y="16002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86212" name="Line 100"/>
          <p:cNvSpPr>
            <a:spLocks noChangeShapeType="1"/>
          </p:cNvSpPr>
          <p:nvPr/>
        </p:nvSpPr>
        <p:spPr bwMode="auto">
          <a:xfrm>
            <a:off x="838200" y="1066800"/>
            <a:ext cx="0" cy="3276600"/>
          </a:xfrm>
          <a:prstGeom prst="line">
            <a:avLst/>
          </a:prstGeom>
          <a:noFill/>
          <a:ln w="28575">
            <a:solidFill>
              <a:schemeClr val="tx1"/>
            </a:solidFill>
            <a:round/>
            <a:headEnd/>
            <a:tailEnd/>
          </a:ln>
          <a:effectLst/>
        </p:spPr>
        <p:txBody>
          <a:bodyPr/>
          <a:lstStyle/>
          <a:p>
            <a:endParaRPr lang="en-US"/>
          </a:p>
        </p:txBody>
      </p:sp>
      <p:sp>
        <p:nvSpPr>
          <p:cNvPr id="986213" name="AutoShape 101"/>
          <p:cNvSpPr>
            <a:spLocks noChangeArrowheads="1"/>
          </p:cNvSpPr>
          <p:nvPr/>
        </p:nvSpPr>
        <p:spPr bwMode="auto">
          <a:xfrm rot="-5400000">
            <a:off x="6400800" y="1219200"/>
            <a:ext cx="8382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986214" name="Line 102"/>
          <p:cNvSpPr>
            <a:spLocks noChangeShapeType="1"/>
          </p:cNvSpPr>
          <p:nvPr/>
        </p:nvSpPr>
        <p:spPr bwMode="auto">
          <a:xfrm>
            <a:off x="5181600" y="1066800"/>
            <a:ext cx="1524000" cy="0"/>
          </a:xfrm>
          <a:prstGeom prst="line">
            <a:avLst/>
          </a:prstGeom>
          <a:noFill/>
          <a:ln w="28575">
            <a:solidFill>
              <a:schemeClr val="tx1"/>
            </a:solidFill>
            <a:round/>
            <a:headEnd/>
            <a:tailEnd type="triangle" w="med" len="med"/>
          </a:ln>
          <a:effectLst/>
        </p:spPr>
        <p:txBody>
          <a:bodyPr/>
          <a:lstStyle/>
          <a:p>
            <a:endParaRPr lang="en-US"/>
          </a:p>
        </p:txBody>
      </p:sp>
      <p:sp>
        <p:nvSpPr>
          <p:cNvPr id="986215" name="Line 103"/>
          <p:cNvSpPr>
            <a:spLocks noChangeShapeType="1"/>
          </p:cNvSpPr>
          <p:nvPr/>
        </p:nvSpPr>
        <p:spPr bwMode="auto">
          <a:xfrm>
            <a:off x="5181600" y="1066800"/>
            <a:ext cx="0" cy="381000"/>
          </a:xfrm>
          <a:prstGeom prst="line">
            <a:avLst/>
          </a:prstGeom>
          <a:noFill/>
          <a:ln w="28575">
            <a:solidFill>
              <a:schemeClr val="tx1"/>
            </a:solidFill>
            <a:round/>
            <a:headEnd/>
            <a:tailEnd/>
          </a:ln>
          <a:effectLst/>
        </p:spPr>
        <p:txBody>
          <a:bodyPr/>
          <a:lstStyle/>
          <a:p>
            <a:endParaRPr lang="en-US"/>
          </a:p>
        </p:txBody>
      </p:sp>
      <p:sp>
        <p:nvSpPr>
          <p:cNvPr id="986216" name="Line 104"/>
          <p:cNvSpPr>
            <a:spLocks noChangeShapeType="1"/>
          </p:cNvSpPr>
          <p:nvPr/>
        </p:nvSpPr>
        <p:spPr bwMode="auto">
          <a:xfrm>
            <a:off x="6934200" y="1371600"/>
            <a:ext cx="177800" cy="0"/>
          </a:xfrm>
          <a:prstGeom prst="line">
            <a:avLst/>
          </a:prstGeom>
          <a:noFill/>
          <a:ln w="28575">
            <a:solidFill>
              <a:schemeClr val="tx1"/>
            </a:solidFill>
            <a:round/>
            <a:headEnd/>
            <a:tailEnd/>
          </a:ln>
          <a:effectLst/>
        </p:spPr>
        <p:txBody>
          <a:bodyPr/>
          <a:lstStyle/>
          <a:p>
            <a:endParaRPr lang="en-US"/>
          </a:p>
        </p:txBody>
      </p:sp>
      <p:sp>
        <p:nvSpPr>
          <p:cNvPr id="986217" name="Line 105"/>
          <p:cNvSpPr>
            <a:spLocks noChangeShapeType="1"/>
          </p:cNvSpPr>
          <p:nvPr/>
        </p:nvSpPr>
        <p:spPr bwMode="auto">
          <a:xfrm>
            <a:off x="6858000" y="1600200"/>
            <a:ext cx="0" cy="533400"/>
          </a:xfrm>
          <a:prstGeom prst="line">
            <a:avLst/>
          </a:prstGeom>
          <a:noFill/>
          <a:ln w="12700">
            <a:solidFill>
              <a:schemeClr val="accent1"/>
            </a:solidFill>
            <a:round/>
            <a:headEnd type="triangle" w="med" len="med"/>
            <a:tailEnd/>
          </a:ln>
          <a:effectLst/>
        </p:spPr>
        <p:txBody>
          <a:bodyPr/>
          <a:lstStyle/>
          <a:p>
            <a:endParaRPr lang="en-US"/>
          </a:p>
        </p:txBody>
      </p:sp>
      <p:sp>
        <p:nvSpPr>
          <p:cNvPr id="986218" name="Rectangle 106"/>
          <p:cNvSpPr>
            <a:spLocks noChangeArrowheads="1"/>
          </p:cNvSpPr>
          <p:nvPr/>
        </p:nvSpPr>
        <p:spPr bwMode="auto">
          <a:xfrm>
            <a:off x="6858000" y="17526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PCSrc</a:t>
            </a:r>
          </a:p>
        </p:txBody>
      </p:sp>
      <p:sp>
        <p:nvSpPr>
          <p:cNvPr id="986219" name="Line 107"/>
          <p:cNvSpPr>
            <a:spLocks noChangeShapeType="1"/>
          </p:cNvSpPr>
          <p:nvPr/>
        </p:nvSpPr>
        <p:spPr bwMode="auto">
          <a:xfrm>
            <a:off x="6629400" y="4724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86220" name="AutoShape 108"/>
          <p:cNvSpPr>
            <a:spLocks noChangeArrowheads="1"/>
          </p:cNvSpPr>
          <p:nvPr/>
        </p:nvSpPr>
        <p:spPr bwMode="auto">
          <a:xfrm rot="-5400000">
            <a:off x="2933700" y="4381500"/>
            <a:ext cx="6096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986221" name="Line 109"/>
          <p:cNvSpPr>
            <a:spLocks noChangeShapeType="1"/>
          </p:cNvSpPr>
          <p:nvPr/>
        </p:nvSpPr>
        <p:spPr bwMode="auto">
          <a:xfrm>
            <a:off x="3352800" y="4495800"/>
            <a:ext cx="152400" cy="0"/>
          </a:xfrm>
          <a:prstGeom prst="line">
            <a:avLst/>
          </a:prstGeom>
          <a:noFill/>
          <a:ln w="19050">
            <a:solidFill>
              <a:schemeClr val="tx1"/>
            </a:solidFill>
            <a:round/>
            <a:headEnd/>
            <a:tailEnd type="triangle" w="med" len="med"/>
          </a:ln>
          <a:effectLst/>
        </p:spPr>
        <p:txBody>
          <a:bodyPr/>
          <a:lstStyle/>
          <a:p>
            <a:endParaRPr lang="en-US"/>
          </a:p>
        </p:txBody>
      </p:sp>
      <p:sp>
        <p:nvSpPr>
          <p:cNvPr id="986222" name="Line 110"/>
          <p:cNvSpPr>
            <a:spLocks noChangeShapeType="1"/>
          </p:cNvSpPr>
          <p:nvPr/>
        </p:nvSpPr>
        <p:spPr bwMode="auto">
          <a:xfrm>
            <a:off x="2957513" y="4114800"/>
            <a:ext cx="0" cy="228600"/>
          </a:xfrm>
          <a:prstGeom prst="line">
            <a:avLst/>
          </a:prstGeom>
          <a:noFill/>
          <a:ln w="19050">
            <a:solidFill>
              <a:schemeClr val="tx1"/>
            </a:solidFill>
            <a:round/>
            <a:headEnd/>
            <a:tailEnd/>
          </a:ln>
          <a:effectLst/>
        </p:spPr>
        <p:txBody>
          <a:bodyPr/>
          <a:lstStyle/>
          <a:p>
            <a:endParaRPr lang="en-US"/>
          </a:p>
        </p:txBody>
      </p:sp>
      <p:sp>
        <p:nvSpPr>
          <p:cNvPr id="986223" name="Line 111"/>
          <p:cNvSpPr>
            <a:spLocks noChangeShapeType="1"/>
          </p:cNvSpPr>
          <p:nvPr/>
        </p:nvSpPr>
        <p:spPr bwMode="auto">
          <a:xfrm>
            <a:off x="2957513" y="4343400"/>
            <a:ext cx="166687" cy="0"/>
          </a:xfrm>
          <a:prstGeom prst="line">
            <a:avLst/>
          </a:prstGeom>
          <a:noFill/>
          <a:ln w="19050">
            <a:solidFill>
              <a:schemeClr val="tx1"/>
            </a:solidFill>
            <a:round/>
            <a:headEnd/>
            <a:tailEnd type="triangle" w="med" len="med"/>
          </a:ln>
          <a:effectLst/>
        </p:spPr>
        <p:txBody>
          <a:bodyPr/>
          <a:lstStyle/>
          <a:p>
            <a:endParaRPr lang="en-US"/>
          </a:p>
        </p:txBody>
      </p:sp>
      <p:sp>
        <p:nvSpPr>
          <p:cNvPr id="986224" name="Line 112"/>
          <p:cNvSpPr>
            <a:spLocks noChangeShapeType="1"/>
          </p:cNvSpPr>
          <p:nvPr/>
        </p:nvSpPr>
        <p:spPr bwMode="auto">
          <a:xfrm>
            <a:off x="3200400" y="2971800"/>
            <a:ext cx="0" cy="1295400"/>
          </a:xfrm>
          <a:prstGeom prst="line">
            <a:avLst/>
          </a:prstGeom>
          <a:noFill/>
          <a:ln w="12700">
            <a:solidFill>
              <a:schemeClr val="accent1"/>
            </a:solidFill>
            <a:round/>
            <a:headEnd/>
            <a:tailEnd type="triangle" w="med" len="med"/>
          </a:ln>
          <a:effectLst/>
        </p:spPr>
        <p:txBody>
          <a:bodyPr/>
          <a:lstStyle/>
          <a:p>
            <a:endParaRPr lang="en-US"/>
          </a:p>
        </p:txBody>
      </p:sp>
      <p:sp>
        <p:nvSpPr>
          <p:cNvPr id="986225" name="Rectangle 113"/>
          <p:cNvSpPr>
            <a:spLocks noChangeArrowheads="1"/>
          </p:cNvSpPr>
          <p:nvPr/>
        </p:nvSpPr>
        <p:spPr bwMode="auto">
          <a:xfrm>
            <a:off x="2667000" y="31242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RegDst</a:t>
            </a:r>
          </a:p>
        </p:txBody>
      </p:sp>
      <p:sp>
        <p:nvSpPr>
          <p:cNvPr id="986226" name="Oval 114"/>
          <p:cNvSpPr>
            <a:spLocks noChangeArrowheads="1"/>
          </p:cNvSpPr>
          <p:nvPr/>
        </p:nvSpPr>
        <p:spPr bwMode="auto">
          <a:xfrm>
            <a:off x="5791200" y="5257800"/>
            <a:ext cx="609600" cy="762000"/>
          </a:xfrm>
          <a:prstGeom prst="ellipse">
            <a:avLst/>
          </a:prstGeom>
          <a:noFill/>
          <a:ln w="12700">
            <a:solidFill>
              <a:schemeClr val="accent1"/>
            </a:solidFill>
            <a:round/>
            <a:headEnd/>
            <a:tailEnd/>
          </a:ln>
          <a:effectLst/>
        </p:spPr>
        <p:txBody>
          <a:bodyPr wrap="none" anchor="ctr"/>
          <a:lstStyle/>
          <a:p>
            <a:endParaRPr lang="en-US"/>
          </a:p>
        </p:txBody>
      </p:sp>
      <p:sp>
        <p:nvSpPr>
          <p:cNvPr id="986227" name="Rectangle 115"/>
          <p:cNvSpPr>
            <a:spLocks noChangeArrowheads="1"/>
          </p:cNvSpPr>
          <p:nvPr/>
        </p:nvSpPr>
        <p:spPr bwMode="auto">
          <a:xfrm>
            <a:off x="5867400" y="5410200"/>
            <a:ext cx="533400" cy="457200"/>
          </a:xfrm>
          <a:prstGeom prst="rect">
            <a:avLst/>
          </a:prstGeom>
          <a:noFill/>
          <a:ln w="12700">
            <a:noFill/>
            <a:miter lim="800000"/>
            <a:headEnd/>
            <a:tailEnd/>
          </a:ln>
          <a:effectLst/>
        </p:spPr>
        <p:txBody>
          <a:bodyPr wrap="none" lIns="19050" tIns="26988" rIns="19050" bIns="26988"/>
          <a:lstStyle/>
          <a:p>
            <a:pPr algn="ctr"/>
            <a:r>
              <a:rPr lang="en-US" sz="1200" b="1"/>
              <a:t>ALU</a:t>
            </a:r>
          </a:p>
          <a:p>
            <a:pPr algn="ctr"/>
            <a:r>
              <a:rPr lang="en-US" sz="1200" b="1"/>
              <a:t>control</a:t>
            </a:r>
          </a:p>
        </p:txBody>
      </p:sp>
      <p:sp>
        <p:nvSpPr>
          <p:cNvPr id="986228" name="Line 116"/>
          <p:cNvSpPr>
            <a:spLocks noChangeShapeType="1"/>
          </p:cNvSpPr>
          <p:nvPr/>
        </p:nvSpPr>
        <p:spPr bwMode="auto">
          <a:xfrm>
            <a:off x="3657600" y="6172200"/>
            <a:ext cx="1905000" cy="0"/>
          </a:xfrm>
          <a:prstGeom prst="line">
            <a:avLst/>
          </a:prstGeom>
          <a:noFill/>
          <a:ln w="19050">
            <a:solidFill>
              <a:schemeClr val="tx1"/>
            </a:solidFill>
            <a:round/>
            <a:headEnd/>
            <a:tailEnd/>
          </a:ln>
          <a:effectLst/>
        </p:spPr>
        <p:txBody>
          <a:bodyPr/>
          <a:lstStyle/>
          <a:p>
            <a:endParaRPr lang="en-US"/>
          </a:p>
        </p:txBody>
      </p:sp>
      <p:sp>
        <p:nvSpPr>
          <p:cNvPr id="986229" name="Line 117"/>
          <p:cNvSpPr>
            <a:spLocks noChangeShapeType="1"/>
          </p:cNvSpPr>
          <p:nvPr/>
        </p:nvSpPr>
        <p:spPr bwMode="auto">
          <a:xfrm>
            <a:off x="5548313" y="5486400"/>
            <a:ext cx="228600" cy="0"/>
          </a:xfrm>
          <a:prstGeom prst="line">
            <a:avLst/>
          </a:prstGeom>
          <a:noFill/>
          <a:ln w="19050">
            <a:solidFill>
              <a:schemeClr val="tx1"/>
            </a:solidFill>
            <a:round/>
            <a:headEnd/>
            <a:tailEnd type="triangle" w="med" len="med"/>
          </a:ln>
          <a:effectLst/>
        </p:spPr>
        <p:txBody>
          <a:bodyPr/>
          <a:lstStyle/>
          <a:p>
            <a:endParaRPr lang="en-US"/>
          </a:p>
        </p:txBody>
      </p:sp>
      <p:sp>
        <p:nvSpPr>
          <p:cNvPr id="986230" name="Rectangle 118"/>
          <p:cNvSpPr>
            <a:spLocks noChangeArrowheads="1"/>
          </p:cNvSpPr>
          <p:nvPr/>
        </p:nvSpPr>
        <p:spPr bwMode="auto">
          <a:xfrm>
            <a:off x="8610600" y="4191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986231" name="Rectangle 119"/>
          <p:cNvSpPr>
            <a:spLocks noChangeArrowheads="1"/>
          </p:cNvSpPr>
          <p:nvPr/>
        </p:nvSpPr>
        <p:spPr bwMode="auto">
          <a:xfrm>
            <a:off x="5410200" y="4800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986232" name="Rectangle 120"/>
          <p:cNvSpPr>
            <a:spLocks noChangeArrowheads="1"/>
          </p:cNvSpPr>
          <p:nvPr/>
        </p:nvSpPr>
        <p:spPr bwMode="auto">
          <a:xfrm>
            <a:off x="3124200" y="44958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986233" name="Rectangle 121"/>
          <p:cNvSpPr>
            <a:spLocks noChangeArrowheads="1"/>
          </p:cNvSpPr>
          <p:nvPr/>
        </p:nvSpPr>
        <p:spPr bwMode="auto">
          <a:xfrm>
            <a:off x="3124200" y="4191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986234" name="Rectangle 122"/>
          <p:cNvSpPr>
            <a:spLocks noChangeArrowheads="1"/>
          </p:cNvSpPr>
          <p:nvPr/>
        </p:nvSpPr>
        <p:spPr bwMode="auto">
          <a:xfrm>
            <a:off x="5410200" y="4419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986235" name="Rectangle 123"/>
          <p:cNvSpPr>
            <a:spLocks noChangeArrowheads="1"/>
          </p:cNvSpPr>
          <p:nvPr/>
        </p:nvSpPr>
        <p:spPr bwMode="auto">
          <a:xfrm>
            <a:off x="8610600" y="4572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986236" name="Rectangle 124"/>
          <p:cNvSpPr>
            <a:spLocks noChangeArrowheads="1"/>
          </p:cNvSpPr>
          <p:nvPr/>
        </p:nvSpPr>
        <p:spPr bwMode="auto">
          <a:xfrm>
            <a:off x="6705600" y="990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986237" name="Rectangle 125"/>
          <p:cNvSpPr>
            <a:spLocks noChangeArrowheads="1"/>
          </p:cNvSpPr>
          <p:nvPr/>
        </p:nvSpPr>
        <p:spPr bwMode="auto">
          <a:xfrm>
            <a:off x="6705600" y="14478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986238" name="Rectangle 126"/>
          <p:cNvSpPr>
            <a:spLocks noChangeArrowheads="1"/>
          </p:cNvSpPr>
          <p:nvPr/>
        </p:nvSpPr>
        <p:spPr bwMode="auto">
          <a:xfrm>
            <a:off x="2514600" y="19050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ALUOp</a:t>
            </a:r>
          </a:p>
        </p:txBody>
      </p:sp>
      <p:sp>
        <p:nvSpPr>
          <p:cNvPr id="986239" name="Line 127"/>
          <p:cNvSpPr>
            <a:spLocks noChangeShapeType="1"/>
          </p:cNvSpPr>
          <p:nvPr/>
        </p:nvSpPr>
        <p:spPr bwMode="auto">
          <a:xfrm>
            <a:off x="6096000" y="6019800"/>
            <a:ext cx="0" cy="304800"/>
          </a:xfrm>
          <a:prstGeom prst="line">
            <a:avLst/>
          </a:prstGeom>
          <a:noFill/>
          <a:ln w="19050">
            <a:solidFill>
              <a:schemeClr val="accent1"/>
            </a:solidFill>
            <a:round/>
            <a:headEnd type="triangle" w="med" len="med"/>
            <a:tailEnd/>
          </a:ln>
          <a:effectLst/>
        </p:spPr>
        <p:txBody>
          <a:bodyPr/>
          <a:lstStyle/>
          <a:p>
            <a:endParaRPr lang="en-US"/>
          </a:p>
        </p:txBody>
      </p:sp>
      <p:sp>
        <p:nvSpPr>
          <p:cNvPr id="986240" name="Rectangle 128"/>
          <p:cNvSpPr>
            <a:spLocks noChangeArrowheads="1"/>
          </p:cNvSpPr>
          <p:nvPr/>
        </p:nvSpPr>
        <p:spPr bwMode="auto">
          <a:xfrm>
            <a:off x="4724400" y="5867400"/>
            <a:ext cx="7620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Instr[5-0]</a:t>
            </a:r>
          </a:p>
        </p:txBody>
      </p:sp>
      <p:sp>
        <p:nvSpPr>
          <p:cNvPr id="986241" name="Rectangle 129"/>
          <p:cNvSpPr>
            <a:spLocks noChangeArrowheads="1"/>
          </p:cNvSpPr>
          <p:nvPr/>
        </p:nvSpPr>
        <p:spPr bwMode="auto">
          <a:xfrm>
            <a:off x="2667000" y="53340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Instr[15-0]</a:t>
            </a:r>
          </a:p>
        </p:txBody>
      </p:sp>
      <p:sp>
        <p:nvSpPr>
          <p:cNvPr id="986242" name="Rectangle 130"/>
          <p:cNvSpPr>
            <a:spLocks noChangeArrowheads="1"/>
          </p:cNvSpPr>
          <p:nvPr/>
        </p:nvSpPr>
        <p:spPr bwMode="auto">
          <a:xfrm>
            <a:off x="2652713" y="35052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Instr[25-21]</a:t>
            </a:r>
          </a:p>
        </p:txBody>
      </p:sp>
      <p:sp>
        <p:nvSpPr>
          <p:cNvPr id="986243" name="Rectangle 131"/>
          <p:cNvSpPr>
            <a:spLocks noChangeArrowheads="1"/>
          </p:cNvSpPr>
          <p:nvPr/>
        </p:nvSpPr>
        <p:spPr bwMode="auto">
          <a:xfrm>
            <a:off x="2652713" y="38862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Instr[20-16]</a:t>
            </a:r>
          </a:p>
        </p:txBody>
      </p:sp>
      <p:sp>
        <p:nvSpPr>
          <p:cNvPr id="986244" name="Text Box 132"/>
          <p:cNvSpPr txBox="1">
            <a:spLocks noChangeArrowheads="1"/>
          </p:cNvSpPr>
          <p:nvPr/>
        </p:nvSpPr>
        <p:spPr bwMode="auto">
          <a:xfrm>
            <a:off x="2576513" y="4648200"/>
            <a:ext cx="701675" cy="457200"/>
          </a:xfrm>
          <a:prstGeom prst="rect">
            <a:avLst/>
          </a:prstGeom>
          <a:noFill/>
          <a:ln w="12700">
            <a:noFill/>
            <a:miter lim="800000"/>
            <a:headEnd/>
            <a:tailEnd/>
          </a:ln>
          <a:effectLst/>
        </p:spPr>
        <p:txBody>
          <a:bodyPr>
            <a:spAutoFit/>
          </a:bodyPr>
          <a:lstStyle/>
          <a:p>
            <a:pPr algn="r"/>
            <a:r>
              <a:rPr lang="en-US" sz="1200">
                <a:solidFill>
                  <a:schemeClr val="tx1"/>
                </a:solidFill>
              </a:rPr>
              <a:t>Instr[15  -11]</a:t>
            </a:r>
          </a:p>
        </p:txBody>
      </p:sp>
      <p:sp>
        <p:nvSpPr>
          <p:cNvPr id="986245" name="Line 133"/>
          <p:cNvSpPr>
            <a:spLocks noChangeShapeType="1"/>
          </p:cNvSpPr>
          <p:nvPr/>
        </p:nvSpPr>
        <p:spPr bwMode="auto">
          <a:xfrm>
            <a:off x="228600" y="838200"/>
            <a:ext cx="0" cy="3505200"/>
          </a:xfrm>
          <a:prstGeom prst="line">
            <a:avLst/>
          </a:prstGeom>
          <a:noFill/>
          <a:ln w="28575">
            <a:solidFill>
              <a:schemeClr val="tx1"/>
            </a:solidFill>
            <a:round/>
            <a:headEnd/>
            <a:tailEnd/>
          </a:ln>
          <a:effectLst/>
        </p:spPr>
        <p:txBody>
          <a:bodyPr/>
          <a:lstStyle/>
          <a:p>
            <a:endParaRPr lang="en-US"/>
          </a:p>
        </p:txBody>
      </p:sp>
      <p:sp>
        <p:nvSpPr>
          <p:cNvPr id="986246" name="Line 134"/>
          <p:cNvSpPr>
            <a:spLocks noChangeShapeType="1"/>
          </p:cNvSpPr>
          <p:nvPr/>
        </p:nvSpPr>
        <p:spPr bwMode="auto">
          <a:xfrm>
            <a:off x="7086600" y="838200"/>
            <a:ext cx="0" cy="533400"/>
          </a:xfrm>
          <a:prstGeom prst="line">
            <a:avLst/>
          </a:prstGeom>
          <a:noFill/>
          <a:ln w="28575">
            <a:solidFill>
              <a:schemeClr val="tx1"/>
            </a:solidFill>
            <a:round/>
            <a:headEnd/>
            <a:tailEnd/>
          </a:ln>
          <a:effectLst/>
        </p:spPr>
        <p:txBody>
          <a:bodyPr/>
          <a:lstStyle/>
          <a:p>
            <a:endParaRPr lang="en-US"/>
          </a:p>
        </p:txBody>
      </p:sp>
      <p:sp>
        <p:nvSpPr>
          <p:cNvPr id="986247" name="Line 135"/>
          <p:cNvSpPr>
            <a:spLocks noChangeShapeType="1"/>
          </p:cNvSpPr>
          <p:nvPr/>
        </p:nvSpPr>
        <p:spPr bwMode="auto">
          <a:xfrm>
            <a:off x="5181600" y="4953000"/>
            <a:ext cx="0" cy="609600"/>
          </a:xfrm>
          <a:prstGeom prst="line">
            <a:avLst/>
          </a:prstGeom>
          <a:noFill/>
          <a:ln w="28575">
            <a:solidFill>
              <a:schemeClr val="tx1"/>
            </a:solidFill>
            <a:round/>
            <a:headEnd/>
            <a:tailEnd/>
          </a:ln>
          <a:effectLst/>
        </p:spPr>
        <p:txBody>
          <a:bodyPr/>
          <a:lstStyle/>
          <a:p>
            <a:endParaRPr lang="en-US"/>
          </a:p>
        </p:txBody>
      </p:sp>
      <p:sp>
        <p:nvSpPr>
          <p:cNvPr id="986248" name="Oval 136"/>
          <p:cNvSpPr>
            <a:spLocks noChangeArrowheads="1"/>
          </p:cNvSpPr>
          <p:nvPr/>
        </p:nvSpPr>
        <p:spPr bwMode="auto">
          <a:xfrm>
            <a:off x="2971800" y="1828800"/>
            <a:ext cx="762000" cy="1219200"/>
          </a:xfrm>
          <a:prstGeom prst="ellipse">
            <a:avLst/>
          </a:prstGeom>
          <a:noFill/>
          <a:ln w="12700">
            <a:solidFill>
              <a:schemeClr val="accent1"/>
            </a:solidFill>
            <a:round/>
            <a:headEnd/>
            <a:tailEnd/>
          </a:ln>
          <a:effectLst/>
        </p:spPr>
        <p:txBody>
          <a:bodyPr wrap="none" anchor="ctr"/>
          <a:lstStyle/>
          <a:p>
            <a:endParaRPr lang="en-US"/>
          </a:p>
        </p:txBody>
      </p:sp>
      <p:sp>
        <p:nvSpPr>
          <p:cNvPr id="986249" name="Rectangle 137"/>
          <p:cNvSpPr>
            <a:spLocks noChangeArrowheads="1"/>
          </p:cNvSpPr>
          <p:nvPr/>
        </p:nvSpPr>
        <p:spPr bwMode="auto">
          <a:xfrm>
            <a:off x="3124200" y="2286000"/>
            <a:ext cx="533400" cy="457200"/>
          </a:xfrm>
          <a:prstGeom prst="rect">
            <a:avLst/>
          </a:prstGeom>
          <a:noFill/>
          <a:ln w="12700">
            <a:noFill/>
            <a:miter lim="800000"/>
            <a:headEnd/>
            <a:tailEnd/>
          </a:ln>
          <a:effectLst/>
        </p:spPr>
        <p:txBody>
          <a:bodyPr wrap="none" lIns="19050" tIns="26988" rIns="19050" bIns="26988"/>
          <a:lstStyle/>
          <a:p>
            <a:pPr algn="ctr"/>
            <a:r>
              <a:rPr lang="en-US" sz="1200" b="1"/>
              <a:t>Control</a:t>
            </a:r>
          </a:p>
          <a:p>
            <a:pPr algn="ctr"/>
            <a:r>
              <a:rPr lang="en-US" sz="1200" b="1"/>
              <a:t>Unit</a:t>
            </a:r>
          </a:p>
        </p:txBody>
      </p:sp>
      <p:sp>
        <p:nvSpPr>
          <p:cNvPr id="986250" name="Line 138"/>
          <p:cNvSpPr>
            <a:spLocks noChangeShapeType="1"/>
          </p:cNvSpPr>
          <p:nvPr/>
        </p:nvSpPr>
        <p:spPr bwMode="auto">
          <a:xfrm>
            <a:off x="2667000" y="2514600"/>
            <a:ext cx="0" cy="3048000"/>
          </a:xfrm>
          <a:prstGeom prst="line">
            <a:avLst/>
          </a:prstGeom>
          <a:noFill/>
          <a:ln w="28575">
            <a:solidFill>
              <a:schemeClr val="tx1"/>
            </a:solidFill>
            <a:round/>
            <a:headEnd/>
            <a:tailEnd/>
          </a:ln>
          <a:effectLst/>
        </p:spPr>
        <p:txBody>
          <a:bodyPr/>
          <a:lstStyle/>
          <a:p>
            <a:endParaRPr lang="en-US"/>
          </a:p>
        </p:txBody>
      </p:sp>
      <p:sp>
        <p:nvSpPr>
          <p:cNvPr id="986251" name="Line 139"/>
          <p:cNvSpPr>
            <a:spLocks noChangeShapeType="1"/>
          </p:cNvSpPr>
          <p:nvPr/>
        </p:nvSpPr>
        <p:spPr bwMode="auto">
          <a:xfrm>
            <a:off x="2667000" y="2514600"/>
            <a:ext cx="304800" cy="0"/>
          </a:xfrm>
          <a:prstGeom prst="line">
            <a:avLst/>
          </a:prstGeom>
          <a:noFill/>
          <a:ln w="12700">
            <a:solidFill>
              <a:schemeClr val="tx1"/>
            </a:solidFill>
            <a:round/>
            <a:headEnd/>
            <a:tailEnd type="triangle" w="med" len="med"/>
          </a:ln>
          <a:effectLst/>
        </p:spPr>
        <p:txBody>
          <a:bodyPr/>
          <a:lstStyle/>
          <a:p>
            <a:endParaRPr lang="en-US"/>
          </a:p>
        </p:txBody>
      </p:sp>
      <p:sp>
        <p:nvSpPr>
          <p:cNvPr id="986252" name="Rectangle 140"/>
          <p:cNvSpPr>
            <a:spLocks noChangeArrowheads="1"/>
          </p:cNvSpPr>
          <p:nvPr/>
        </p:nvSpPr>
        <p:spPr bwMode="auto">
          <a:xfrm>
            <a:off x="2209800" y="22860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Instr[31-26]</a:t>
            </a:r>
          </a:p>
        </p:txBody>
      </p:sp>
      <p:sp>
        <p:nvSpPr>
          <p:cNvPr id="986253" name="AutoShape 141"/>
          <p:cNvSpPr>
            <a:spLocks noChangeArrowheads="1"/>
          </p:cNvSpPr>
          <p:nvPr/>
        </p:nvSpPr>
        <p:spPr bwMode="auto">
          <a:xfrm>
            <a:off x="6400800" y="1981200"/>
            <a:ext cx="304800" cy="304800"/>
          </a:xfrm>
          <a:prstGeom prst="flowChartDelay">
            <a:avLst/>
          </a:prstGeom>
          <a:noFill/>
          <a:ln w="12700">
            <a:solidFill>
              <a:schemeClr val="accent1"/>
            </a:solidFill>
            <a:miter lim="800000"/>
            <a:headEnd/>
            <a:tailEnd/>
          </a:ln>
          <a:effectLst/>
        </p:spPr>
        <p:txBody>
          <a:bodyPr wrap="none" anchor="ctr"/>
          <a:lstStyle/>
          <a:p>
            <a:endParaRPr lang="en-US"/>
          </a:p>
        </p:txBody>
      </p:sp>
      <p:sp>
        <p:nvSpPr>
          <p:cNvPr id="986254" name="Line 142"/>
          <p:cNvSpPr>
            <a:spLocks noChangeShapeType="1"/>
          </p:cNvSpPr>
          <p:nvPr/>
        </p:nvSpPr>
        <p:spPr bwMode="auto">
          <a:xfrm>
            <a:off x="6705600" y="2133600"/>
            <a:ext cx="152400" cy="0"/>
          </a:xfrm>
          <a:prstGeom prst="line">
            <a:avLst/>
          </a:prstGeom>
          <a:noFill/>
          <a:ln w="12700">
            <a:solidFill>
              <a:schemeClr val="accent1"/>
            </a:solidFill>
            <a:round/>
            <a:headEnd/>
            <a:tailEnd/>
          </a:ln>
          <a:effectLst/>
        </p:spPr>
        <p:txBody>
          <a:bodyPr/>
          <a:lstStyle/>
          <a:p>
            <a:endParaRPr lang="en-US"/>
          </a:p>
        </p:txBody>
      </p:sp>
      <p:sp>
        <p:nvSpPr>
          <p:cNvPr id="986255" name="Line 143"/>
          <p:cNvSpPr>
            <a:spLocks noChangeShapeType="1"/>
          </p:cNvSpPr>
          <p:nvPr/>
        </p:nvSpPr>
        <p:spPr bwMode="auto">
          <a:xfrm>
            <a:off x="6248400" y="2209800"/>
            <a:ext cx="152400" cy="0"/>
          </a:xfrm>
          <a:prstGeom prst="line">
            <a:avLst/>
          </a:prstGeom>
          <a:noFill/>
          <a:ln w="12700">
            <a:solidFill>
              <a:schemeClr val="accent1"/>
            </a:solidFill>
            <a:round/>
            <a:headEnd/>
            <a:tailEnd/>
          </a:ln>
          <a:effectLst/>
        </p:spPr>
        <p:txBody>
          <a:bodyPr/>
          <a:lstStyle/>
          <a:p>
            <a:endParaRPr lang="en-US"/>
          </a:p>
        </p:txBody>
      </p:sp>
      <p:sp>
        <p:nvSpPr>
          <p:cNvPr id="986256" name="Line 144"/>
          <p:cNvSpPr>
            <a:spLocks noChangeShapeType="1"/>
          </p:cNvSpPr>
          <p:nvPr/>
        </p:nvSpPr>
        <p:spPr bwMode="auto">
          <a:xfrm>
            <a:off x="3733800" y="2209800"/>
            <a:ext cx="2438400" cy="0"/>
          </a:xfrm>
          <a:prstGeom prst="line">
            <a:avLst/>
          </a:prstGeom>
          <a:noFill/>
          <a:ln w="12700">
            <a:solidFill>
              <a:schemeClr val="accent1"/>
            </a:solidFill>
            <a:round/>
            <a:headEnd/>
            <a:tailEnd/>
          </a:ln>
          <a:effectLst/>
        </p:spPr>
        <p:txBody>
          <a:bodyPr/>
          <a:lstStyle/>
          <a:p>
            <a:endParaRPr lang="en-US"/>
          </a:p>
        </p:txBody>
      </p:sp>
      <p:sp>
        <p:nvSpPr>
          <p:cNvPr id="986257" name="Rectangle 145"/>
          <p:cNvSpPr>
            <a:spLocks noChangeArrowheads="1"/>
          </p:cNvSpPr>
          <p:nvPr/>
        </p:nvSpPr>
        <p:spPr bwMode="auto">
          <a:xfrm>
            <a:off x="3810000" y="19812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Branch</a:t>
            </a:r>
          </a:p>
        </p:txBody>
      </p:sp>
      <p:sp>
        <p:nvSpPr>
          <p:cNvPr id="986258" name="Line 146"/>
          <p:cNvSpPr>
            <a:spLocks noChangeShapeType="1"/>
          </p:cNvSpPr>
          <p:nvPr/>
        </p:nvSpPr>
        <p:spPr bwMode="auto">
          <a:xfrm>
            <a:off x="3733800" y="2362200"/>
            <a:ext cx="5181600" cy="0"/>
          </a:xfrm>
          <a:prstGeom prst="line">
            <a:avLst/>
          </a:prstGeom>
          <a:noFill/>
          <a:ln w="12700">
            <a:solidFill>
              <a:schemeClr val="accent1"/>
            </a:solidFill>
            <a:round/>
            <a:headEnd/>
            <a:tailEnd/>
          </a:ln>
          <a:effectLst/>
        </p:spPr>
        <p:txBody>
          <a:bodyPr/>
          <a:lstStyle/>
          <a:p>
            <a:endParaRPr lang="en-US"/>
          </a:p>
        </p:txBody>
      </p:sp>
      <p:sp>
        <p:nvSpPr>
          <p:cNvPr id="986259" name="Line 147"/>
          <p:cNvSpPr>
            <a:spLocks noChangeShapeType="1"/>
          </p:cNvSpPr>
          <p:nvPr/>
        </p:nvSpPr>
        <p:spPr bwMode="auto">
          <a:xfrm>
            <a:off x="7543800" y="5334000"/>
            <a:ext cx="1371600" cy="0"/>
          </a:xfrm>
          <a:prstGeom prst="line">
            <a:avLst/>
          </a:prstGeom>
          <a:noFill/>
          <a:ln w="12700">
            <a:solidFill>
              <a:schemeClr val="accent1"/>
            </a:solidFill>
            <a:round/>
            <a:headEnd/>
            <a:tailEnd/>
          </a:ln>
          <a:effectLst/>
        </p:spPr>
        <p:txBody>
          <a:bodyPr/>
          <a:lstStyle/>
          <a:p>
            <a:endParaRPr lang="en-US"/>
          </a:p>
        </p:txBody>
      </p:sp>
      <p:sp>
        <p:nvSpPr>
          <p:cNvPr id="986260" name="Line 148"/>
          <p:cNvSpPr>
            <a:spLocks noChangeShapeType="1"/>
          </p:cNvSpPr>
          <p:nvPr/>
        </p:nvSpPr>
        <p:spPr bwMode="auto">
          <a:xfrm>
            <a:off x="8915400" y="2362200"/>
            <a:ext cx="0" cy="2971800"/>
          </a:xfrm>
          <a:prstGeom prst="line">
            <a:avLst/>
          </a:prstGeom>
          <a:noFill/>
          <a:ln w="12700">
            <a:solidFill>
              <a:schemeClr val="accent1"/>
            </a:solidFill>
            <a:round/>
            <a:headEnd/>
            <a:tailEnd/>
          </a:ln>
          <a:effectLst/>
        </p:spPr>
        <p:txBody>
          <a:bodyPr/>
          <a:lstStyle/>
          <a:p>
            <a:endParaRPr lang="en-US"/>
          </a:p>
        </p:txBody>
      </p:sp>
      <p:sp>
        <p:nvSpPr>
          <p:cNvPr id="986261" name="Line 149"/>
          <p:cNvSpPr>
            <a:spLocks noChangeShapeType="1"/>
          </p:cNvSpPr>
          <p:nvPr/>
        </p:nvSpPr>
        <p:spPr bwMode="auto">
          <a:xfrm>
            <a:off x="3733800" y="2514600"/>
            <a:ext cx="4953000" cy="0"/>
          </a:xfrm>
          <a:prstGeom prst="line">
            <a:avLst/>
          </a:prstGeom>
          <a:noFill/>
          <a:ln w="12700">
            <a:solidFill>
              <a:schemeClr val="accent1"/>
            </a:solidFill>
            <a:round/>
            <a:headEnd/>
            <a:tailEnd/>
          </a:ln>
          <a:effectLst/>
        </p:spPr>
        <p:txBody>
          <a:bodyPr/>
          <a:lstStyle/>
          <a:p>
            <a:endParaRPr lang="en-US"/>
          </a:p>
        </p:txBody>
      </p:sp>
      <p:sp>
        <p:nvSpPr>
          <p:cNvPr id="986262" name="Line 150"/>
          <p:cNvSpPr>
            <a:spLocks noChangeShapeType="1"/>
          </p:cNvSpPr>
          <p:nvPr/>
        </p:nvSpPr>
        <p:spPr bwMode="auto">
          <a:xfrm>
            <a:off x="3733800" y="2667000"/>
            <a:ext cx="3810000" cy="0"/>
          </a:xfrm>
          <a:prstGeom prst="line">
            <a:avLst/>
          </a:prstGeom>
          <a:noFill/>
          <a:ln w="12700">
            <a:solidFill>
              <a:schemeClr val="accent1"/>
            </a:solidFill>
            <a:round/>
            <a:headEnd/>
            <a:tailEnd/>
          </a:ln>
          <a:effectLst/>
        </p:spPr>
        <p:txBody>
          <a:bodyPr/>
          <a:lstStyle/>
          <a:p>
            <a:endParaRPr lang="en-US"/>
          </a:p>
        </p:txBody>
      </p:sp>
      <p:sp>
        <p:nvSpPr>
          <p:cNvPr id="986263" name="Line 151"/>
          <p:cNvSpPr>
            <a:spLocks noChangeShapeType="1"/>
          </p:cNvSpPr>
          <p:nvPr/>
        </p:nvSpPr>
        <p:spPr bwMode="auto">
          <a:xfrm>
            <a:off x="3581400" y="2971800"/>
            <a:ext cx="609600" cy="0"/>
          </a:xfrm>
          <a:prstGeom prst="line">
            <a:avLst/>
          </a:prstGeom>
          <a:noFill/>
          <a:ln w="12700">
            <a:solidFill>
              <a:schemeClr val="accent1"/>
            </a:solidFill>
            <a:round/>
            <a:headEnd/>
            <a:tailEnd/>
          </a:ln>
          <a:effectLst/>
        </p:spPr>
        <p:txBody>
          <a:bodyPr/>
          <a:lstStyle/>
          <a:p>
            <a:endParaRPr lang="en-US"/>
          </a:p>
        </p:txBody>
      </p:sp>
      <p:sp>
        <p:nvSpPr>
          <p:cNvPr id="986264" name="Line 152"/>
          <p:cNvSpPr>
            <a:spLocks noChangeShapeType="1"/>
          </p:cNvSpPr>
          <p:nvPr/>
        </p:nvSpPr>
        <p:spPr bwMode="auto">
          <a:xfrm>
            <a:off x="3657600" y="2819400"/>
            <a:ext cx="1828800" cy="0"/>
          </a:xfrm>
          <a:prstGeom prst="line">
            <a:avLst/>
          </a:prstGeom>
          <a:noFill/>
          <a:ln w="12700">
            <a:solidFill>
              <a:schemeClr val="accent1"/>
            </a:solidFill>
            <a:round/>
            <a:headEnd/>
            <a:tailEnd/>
          </a:ln>
          <a:effectLst/>
        </p:spPr>
        <p:txBody>
          <a:bodyPr/>
          <a:lstStyle/>
          <a:p>
            <a:endParaRPr lang="en-US"/>
          </a:p>
        </p:txBody>
      </p:sp>
      <p:sp>
        <p:nvSpPr>
          <p:cNvPr id="986265" name="Line 153"/>
          <p:cNvSpPr>
            <a:spLocks noChangeShapeType="1"/>
          </p:cNvSpPr>
          <p:nvPr/>
        </p:nvSpPr>
        <p:spPr bwMode="auto">
          <a:xfrm>
            <a:off x="5486400" y="2819400"/>
            <a:ext cx="0" cy="1676400"/>
          </a:xfrm>
          <a:prstGeom prst="line">
            <a:avLst/>
          </a:prstGeom>
          <a:noFill/>
          <a:ln w="12700">
            <a:solidFill>
              <a:schemeClr val="accent1"/>
            </a:solidFill>
            <a:round/>
            <a:headEnd/>
            <a:tailEnd type="triangle" w="med" len="med"/>
          </a:ln>
          <a:effectLst/>
        </p:spPr>
        <p:txBody>
          <a:bodyPr/>
          <a:lstStyle/>
          <a:p>
            <a:endParaRPr lang="en-US"/>
          </a:p>
        </p:txBody>
      </p:sp>
      <p:sp>
        <p:nvSpPr>
          <p:cNvPr id="986266" name="Line 154"/>
          <p:cNvSpPr>
            <a:spLocks noChangeShapeType="1"/>
          </p:cNvSpPr>
          <p:nvPr/>
        </p:nvSpPr>
        <p:spPr bwMode="auto">
          <a:xfrm>
            <a:off x="2590800" y="6324600"/>
            <a:ext cx="3505200" cy="0"/>
          </a:xfrm>
          <a:prstGeom prst="line">
            <a:avLst/>
          </a:prstGeom>
          <a:noFill/>
          <a:ln w="19050">
            <a:solidFill>
              <a:schemeClr val="accent1"/>
            </a:solidFill>
            <a:round/>
            <a:headEnd/>
            <a:tailEnd/>
          </a:ln>
          <a:effectLst/>
        </p:spPr>
        <p:txBody>
          <a:bodyPr/>
          <a:lstStyle/>
          <a:p>
            <a:endParaRPr lang="en-US"/>
          </a:p>
        </p:txBody>
      </p:sp>
      <p:sp>
        <p:nvSpPr>
          <p:cNvPr id="986267" name="Line 155"/>
          <p:cNvSpPr>
            <a:spLocks noChangeShapeType="1"/>
          </p:cNvSpPr>
          <p:nvPr/>
        </p:nvSpPr>
        <p:spPr bwMode="auto">
          <a:xfrm>
            <a:off x="2590800" y="2133600"/>
            <a:ext cx="0" cy="4191000"/>
          </a:xfrm>
          <a:prstGeom prst="line">
            <a:avLst/>
          </a:prstGeom>
          <a:noFill/>
          <a:ln w="19050">
            <a:solidFill>
              <a:schemeClr val="accent1"/>
            </a:solidFill>
            <a:round/>
            <a:headEnd/>
            <a:tailEnd/>
          </a:ln>
          <a:effectLst/>
        </p:spPr>
        <p:txBody>
          <a:bodyPr/>
          <a:lstStyle/>
          <a:p>
            <a:endParaRPr lang="en-US"/>
          </a:p>
        </p:txBody>
      </p:sp>
      <p:sp>
        <p:nvSpPr>
          <p:cNvPr id="986268" name="Line 156"/>
          <p:cNvSpPr>
            <a:spLocks noChangeShapeType="1"/>
          </p:cNvSpPr>
          <p:nvPr/>
        </p:nvSpPr>
        <p:spPr bwMode="auto">
          <a:xfrm>
            <a:off x="2590800" y="2133600"/>
            <a:ext cx="457200" cy="0"/>
          </a:xfrm>
          <a:prstGeom prst="line">
            <a:avLst/>
          </a:prstGeom>
          <a:noFill/>
          <a:ln w="19050">
            <a:solidFill>
              <a:schemeClr val="accent1"/>
            </a:solidFill>
            <a:round/>
            <a:headEnd/>
            <a:tailEnd/>
          </a:ln>
          <a:effectLst/>
        </p:spPr>
        <p:txBody>
          <a:bodyPr/>
          <a:lstStyle/>
          <a:p>
            <a:endParaRPr lang="en-US"/>
          </a:p>
        </p:txBody>
      </p:sp>
      <p:sp>
        <p:nvSpPr>
          <p:cNvPr id="986269" name="Line 157"/>
          <p:cNvSpPr>
            <a:spLocks noChangeShapeType="1"/>
          </p:cNvSpPr>
          <p:nvPr/>
        </p:nvSpPr>
        <p:spPr bwMode="auto">
          <a:xfrm>
            <a:off x="3657600" y="5562600"/>
            <a:ext cx="0" cy="609600"/>
          </a:xfrm>
          <a:prstGeom prst="line">
            <a:avLst/>
          </a:prstGeom>
          <a:noFill/>
          <a:ln w="12700">
            <a:solidFill>
              <a:schemeClr val="tx1"/>
            </a:solidFill>
            <a:round/>
            <a:headEnd/>
            <a:tailEnd/>
          </a:ln>
          <a:effectLst/>
        </p:spPr>
        <p:txBody>
          <a:bodyPr/>
          <a:lstStyle/>
          <a:p>
            <a:endParaRPr lang="en-US"/>
          </a:p>
        </p:txBody>
      </p:sp>
      <p:sp>
        <p:nvSpPr>
          <p:cNvPr id="986270" name="Line 158"/>
          <p:cNvSpPr>
            <a:spLocks noChangeShapeType="1"/>
          </p:cNvSpPr>
          <p:nvPr/>
        </p:nvSpPr>
        <p:spPr bwMode="auto">
          <a:xfrm>
            <a:off x="5562600" y="5486400"/>
            <a:ext cx="0" cy="685800"/>
          </a:xfrm>
          <a:prstGeom prst="line">
            <a:avLst/>
          </a:prstGeom>
          <a:noFill/>
          <a:ln w="12700">
            <a:solidFill>
              <a:schemeClr val="tx1"/>
            </a:solidFill>
            <a:round/>
            <a:headEnd/>
            <a:tailEnd/>
          </a:ln>
          <a:effectLst/>
        </p:spPr>
        <p:txBody>
          <a:bodyPr/>
          <a:lstStyle/>
          <a:p>
            <a:endParaRPr lang="en-US"/>
          </a:p>
        </p:txBody>
      </p:sp>
      <p:sp>
        <p:nvSpPr>
          <p:cNvPr id="986271" name="Line 159"/>
          <p:cNvSpPr>
            <a:spLocks noChangeShapeType="1"/>
          </p:cNvSpPr>
          <p:nvPr/>
        </p:nvSpPr>
        <p:spPr bwMode="auto">
          <a:xfrm>
            <a:off x="6172200" y="2057400"/>
            <a:ext cx="228600" cy="0"/>
          </a:xfrm>
          <a:prstGeom prst="line">
            <a:avLst/>
          </a:prstGeom>
          <a:noFill/>
          <a:ln w="12700">
            <a:solidFill>
              <a:schemeClr val="accent1"/>
            </a:solidFill>
            <a:round/>
            <a:headEnd/>
            <a:tailEnd/>
          </a:ln>
          <a:effectLst/>
        </p:spPr>
        <p:txBody>
          <a:bodyPr/>
          <a:lstStyle/>
          <a:p>
            <a:endParaRPr lang="en-US"/>
          </a:p>
        </p:txBody>
      </p:sp>
      <p:sp>
        <p:nvSpPr>
          <p:cNvPr id="986272" name="Line 160"/>
          <p:cNvSpPr>
            <a:spLocks noChangeShapeType="1"/>
          </p:cNvSpPr>
          <p:nvPr/>
        </p:nvSpPr>
        <p:spPr bwMode="auto">
          <a:xfrm flipV="1">
            <a:off x="6172200" y="2057400"/>
            <a:ext cx="0" cy="152400"/>
          </a:xfrm>
          <a:prstGeom prst="line">
            <a:avLst/>
          </a:prstGeom>
          <a:noFill/>
          <a:ln w="12700">
            <a:solidFill>
              <a:schemeClr val="accent1"/>
            </a:solidFill>
            <a:round/>
            <a:headEnd/>
            <a:tailEnd/>
          </a:ln>
          <a:effectLst/>
        </p:spPr>
        <p:txBody>
          <a:bodyPr/>
          <a:lstStyle/>
          <a:p>
            <a:endParaRPr lang="en-US"/>
          </a:p>
        </p:txBody>
      </p:sp>
      <p:sp>
        <p:nvSpPr>
          <p:cNvPr id="986273" name="Line 161"/>
          <p:cNvSpPr>
            <a:spLocks noChangeShapeType="1"/>
          </p:cNvSpPr>
          <p:nvPr/>
        </p:nvSpPr>
        <p:spPr bwMode="auto">
          <a:xfrm>
            <a:off x="2133600" y="1447800"/>
            <a:ext cx="3048000" cy="0"/>
          </a:xfrm>
          <a:prstGeom prst="line">
            <a:avLst/>
          </a:prstGeom>
          <a:noFill/>
          <a:ln w="28575">
            <a:solidFill>
              <a:schemeClr val="tx1"/>
            </a:solidFill>
            <a:round/>
            <a:headEnd/>
            <a:tailEnd/>
          </a:ln>
          <a:effectLst/>
        </p:spPr>
        <p:txBody>
          <a:bodyPr/>
          <a:lstStyle/>
          <a:p>
            <a:endParaRPr lang="en-US"/>
          </a:p>
        </p:txBody>
      </p:sp>
      <p:sp>
        <p:nvSpPr>
          <p:cNvPr id="986274" name="Line 162"/>
          <p:cNvSpPr>
            <a:spLocks noChangeShapeType="1"/>
          </p:cNvSpPr>
          <p:nvPr/>
        </p:nvSpPr>
        <p:spPr bwMode="auto">
          <a:xfrm>
            <a:off x="4953000" y="4572000"/>
            <a:ext cx="152400" cy="0"/>
          </a:xfrm>
          <a:prstGeom prst="line">
            <a:avLst/>
          </a:prstGeom>
          <a:noFill/>
          <a:ln w="28575">
            <a:solidFill>
              <a:schemeClr val="tx1"/>
            </a:solidFill>
            <a:round/>
            <a:headEnd/>
            <a:tailEnd/>
          </a:ln>
          <a:effectLst/>
        </p:spPr>
        <p:txBody>
          <a:bodyPr/>
          <a:lstStyle/>
          <a:p>
            <a:endParaRPr lang="en-US"/>
          </a:p>
        </p:txBody>
      </p:sp>
      <p:sp>
        <p:nvSpPr>
          <p:cNvPr id="986275" name="Line 163"/>
          <p:cNvSpPr>
            <a:spLocks noChangeShapeType="1"/>
          </p:cNvSpPr>
          <p:nvPr/>
        </p:nvSpPr>
        <p:spPr bwMode="auto">
          <a:xfrm>
            <a:off x="6477000" y="3886200"/>
            <a:ext cx="0" cy="457200"/>
          </a:xfrm>
          <a:prstGeom prst="line">
            <a:avLst/>
          </a:prstGeom>
          <a:noFill/>
          <a:ln w="28575">
            <a:solidFill>
              <a:schemeClr val="tx1"/>
            </a:solidFill>
            <a:round/>
            <a:headEnd/>
            <a:tailEnd/>
          </a:ln>
          <a:effectLst/>
        </p:spPr>
        <p:txBody>
          <a:bodyPr/>
          <a:lstStyle/>
          <a:p>
            <a:endParaRPr lang="en-US"/>
          </a:p>
        </p:txBody>
      </p:sp>
      <p:sp>
        <p:nvSpPr>
          <p:cNvPr id="986276" name="Line 164"/>
          <p:cNvSpPr>
            <a:spLocks noChangeShapeType="1"/>
          </p:cNvSpPr>
          <p:nvPr/>
        </p:nvSpPr>
        <p:spPr bwMode="auto">
          <a:xfrm>
            <a:off x="6477000" y="4343400"/>
            <a:ext cx="0" cy="1371600"/>
          </a:xfrm>
          <a:prstGeom prst="line">
            <a:avLst/>
          </a:prstGeom>
          <a:noFill/>
          <a:ln w="28575">
            <a:solidFill>
              <a:schemeClr val="tx1"/>
            </a:solidFill>
            <a:round/>
            <a:headEnd/>
            <a:tailEnd/>
          </a:ln>
          <a:effectLst/>
        </p:spPr>
        <p:txBody>
          <a:bodyPr/>
          <a:lstStyle/>
          <a:p>
            <a:endParaRPr lang="en-US"/>
          </a:p>
        </p:txBody>
      </p:sp>
      <p:sp>
        <p:nvSpPr>
          <p:cNvPr id="986277" name="Line 165"/>
          <p:cNvSpPr>
            <a:spLocks noChangeShapeType="1"/>
          </p:cNvSpPr>
          <p:nvPr/>
        </p:nvSpPr>
        <p:spPr bwMode="auto">
          <a:xfrm>
            <a:off x="5181600" y="1905000"/>
            <a:ext cx="0" cy="3048000"/>
          </a:xfrm>
          <a:prstGeom prst="line">
            <a:avLst/>
          </a:prstGeom>
          <a:noFill/>
          <a:ln w="28575">
            <a:solidFill>
              <a:schemeClr val="tx1"/>
            </a:solidFill>
            <a:round/>
            <a:headEnd/>
            <a:tailEnd/>
          </a:ln>
          <a:effectLst/>
        </p:spPr>
        <p:txBody>
          <a:bodyPr/>
          <a:lstStyle/>
          <a:p>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2258" name="Rectangle 2"/>
          <p:cNvSpPr>
            <a:spLocks noGrp="1" noChangeArrowheads="1"/>
          </p:cNvSpPr>
          <p:nvPr>
            <p:ph type="title"/>
          </p:nvPr>
        </p:nvSpPr>
        <p:spPr>
          <a:xfrm>
            <a:off x="685800" y="304800"/>
            <a:ext cx="8077200" cy="426142"/>
          </a:xfrm>
        </p:spPr>
        <p:txBody>
          <a:bodyPr/>
          <a:lstStyle/>
          <a:p>
            <a:r>
              <a:rPr lang="zh-CN" altLang="en-US" b="0" dirty="0" smtClean="0">
                <a:latin typeface="+mn-lt"/>
                <a:ea typeface="微软雅黑" pitchFamily="34" charset="-122"/>
              </a:rPr>
              <a:t>执行</a:t>
            </a:r>
            <a:r>
              <a:rPr lang="en-US" altLang="zh-CN" b="0" dirty="0" smtClean="0">
                <a:latin typeface="+mn-lt"/>
                <a:ea typeface="微软雅黑" pitchFamily="34" charset="-122"/>
              </a:rPr>
              <a:t>R</a:t>
            </a:r>
            <a:r>
              <a:rPr lang="zh-CN" altLang="en-US" b="0" dirty="0" smtClean="0">
                <a:latin typeface="+mn-lt"/>
                <a:ea typeface="微软雅黑" pitchFamily="34" charset="-122"/>
              </a:rPr>
              <a:t>型指令时数据通路的操作</a:t>
            </a:r>
            <a:endParaRPr lang="en-US" b="0" dirty="0">
              <a:latin typeface="+mn-lt"/>
              <a:ea typeface="微软雅黑" pitchFamily="34" charset="-122"/>
            </a:endParaRPr>
          </a:p>
        </p:txBody>
      </p:sp>
      <p:grpSp>
        <p:nvGrpSpPr>
          <p:cNvPr id="2" name="Group 3"/>
          <p:cNvGrpSpPr>
            <a:grpSpLocks/>
          </p:cNvGrpSpPr>
          <p:nvPr/>
        </p:nvGrpSpPr>
        <p:grpSpPr bwMode="auto">
          <a:xfrm>
            <a:off x="1752600" y="914400"/>
            <a:ext cx="381000" cy="990600"/>
            <a:chOff x="1392" y="2880"/>
            <a:chExt cx="288" cy="480"/>
          </a:xfrm>
        </p:grpSpPr>
        <p:sp>
          <p:nvSpPr>
            <p:cNvPr id="992260" name="Line 4"/>
            <p:cNvSpPr>
              <a:spLocks noChangeShapeType="1"/>
            </p:cNvSpPr>
            <p:nvPr/>
          </p:nvSpPr>
          <p:spPr bwMode="auto">
            <a:xfrm>
              <a:off x="1392" y="3072"/>
              <a:ext cx="48" cy="48"/>
            </a:xfrm>
            <a:prstGeom prst="line">
              <a:avLst/>
            </a:prstGeom>
            <a:noFill/>
            <a:ln w="12700">
              <a:solidFill>
                <a:schemeClr val="accent2"/>
              </a:solidFill>
              <a:round/>
              <a:headEnd/>
              <a:tailEnd/>
            </a:ln>
            <a:effectLst/>
          </p:spPr>
          <p:txBody>
            <a:bodyPr/>
            <a:lstStyle/>
            <a:p>
              <a:endParaRPr lang="en-US"/>
            </a:p>
          </p:txBody>
        </p:sp>
        <p:sp>
          <p:nvSpPr>
            <p:cNvPr id="992261" name="Line 5"/>
            <p:cNvSpPr>
              <a:spLocks noChangeShapeType="1"/>
            </p:cNvSpPr>
            <p:nvPr/>
          </p:nvSpPr>
          <p:spPr bwMode="auto">
            <a:xfrm flipH="1">
              <a:off x="1392" y="3120"/>
              <a:ext cx="48" cy="48"/>
            </a:xfrm>
            <a:prstGeom prst="line">
              <a:avLst/>
            </a:prstGeom>
            <a:noFill/>
            <a:ln w="12700">
              <a:solidFill>
                <a:schemeClr val="accent2"/>
              </a:solidFill>
              <a:round/>
              <a:headEnd/>
              <a:tailEnd/>
            </a:ln>
            <a:effectLst/>
          </p:spPr>
          <p:txBody>
            <a:bodyPr/>
            <a:lstStyle/>
            <a:p>
              <a:endParaRPr lang="en-US"/>
            </a:p>
          </p:txBody>
        </p:sp>
        <p:sp>
          <p:nvSpPr>
            <p:cNvPr id="992262" name="Line 6"/>
            <p:cNvSpPr>
              <a:spLocks noChangeShapeType="1"/>
            </p:cNvSpPr>
            <p:nvPr/>
          </p:nvSpPr>
          <p:spPr bwMode="auto">
            <a:xfrm flipV="1">
              <a:off x="1392" y="2880"/>
              <a:ext cx="0" cy="192"/>
            </a:xfrm>
            <a:prstGeom prst="line">
              <a:avLst/>
            </a:prstGeom>
            <a:noFill/>
            <a:ln w="12700">
              <a:solidFill>
                <a:schemeClr val="accent2"/>
              </a:solidFill>
              <a:round/>
              <a:headEnd/>
              <a:tailEnd/>
            </a:ln>
            <a:effectLst/>
          </p:spPr>
          <p:txBody>
            <a:bodyPr/>
            <a:lstStyle/>
            <a:p>
              <a:endParaRPr lang="en-US"/>
            </a:p>
          </p:txBody>
        </p:sp>
        <p:sp>
          <p:nvSpPr>
            <p:cNvPr id="992263" name="Line 7"/>
            <p:cNvSpPr>
              <a:spLocks noChangeShapeType="1"/>
            </p:cNvSpPr>
            <p:nvPr/>
          </p:nvSpPr>
          <p:spPr bwMode="auto">
            <a:xfrm flipV="1">
              <a:off x="1392" y="3168"/>
              <a:ext cx="0" cy="192"/>
            </a:xfrm>
            <a:prstGeom prst="line">
              <a:avLst/>
            </a:prstGeom>
            <a:noFill/>
            <a:ln w="12700">
              <a:solidFill>
                <a:schemeClr val="accent2"/>
              </a:solidFill>
              <a:round/>
              <a:headEnd/>
              <a:tailEnd/>
            </a:ln>
            <a:effectLst/>
          </p:spPr>
          <p:txBody>
            <a:bodyPr/>
            <a:lstStyle/>
            <a:p>
              <a:endParaRPr lang="en-US"/>
            </a:p>
          </p:txBody>
        </p:sp>
        <p:sp>
          <p:nvSpPr>
            <p:cNvPr id="992264" name="Line 8"/>
            <p:cNvSpPr>
              <a:spLocks noChangeShapeType="1"/>
            </p:cNvSpPr>
            <p:nvPr/>
          </p:nvSpPr>
          <p:spPr bwMode="auto">
            <a:xfrm flipV="1">
              <a:off x="1392" y="3216"/>
              <a:ext cx="288" cy="144"/>
            </a:xfrm>
            <a:prstGeom prst="line">
              <a:avLst/>
            </a:prstGeom>
            <a:noFill/>
            <a:ln w="12700">
              <a:solidFill>
                <a:schemeClr val="accent2"/>
              </a:solidFill>
              <a:round/>
              <a:headEnd/>
              <a:tailEnd/>
            </a:ln>
            <a:effectLst/>
          </p:spPr>
          <p:txBody>
            <a:bodyPr/>
            <a:lstStyle/>
            <a:p>
              <a:endParaRPr lang="en-US"/>
            </a:p>
          </p:txBody>
        </p:sp>
        <p:sp>
          <p:nvSpPr>
            <p:cNvPr id="992265" name="Line 9"/>
            <p:cNvSpPr>
              <a:spLocks noChangeShapeType="1"/>
            </p:cNvSpPr>
            <p:nvPr/>
          </p:nvSpPr>
          <p:spPr bwMode="auto">
            <a:xfrm flipV="1">
              <a:off x="1680" y="3024"/>
              <a:ext cx="0" cy="192"/>
            </a:xfrm>
            <a:prstGeom prst="line">
              <a:avLst/>
            </a:prstGeom>
            <a:noFill/>
            <a:ln w="12700">
              <a:solidFill>
                <a:schemeClr val="accent2"/>
              </a:solidFill>
              <a:round/>
              <a:headEnd/>
              <a:tailEnd/>
            </a:ln>
            <a:effectLst/>
          </p:spPr>
          <p:txBody>
            <a:bodyPr/>
            <a:lstStyle/>
            <a:p>
              <a:endParaRPr lang="en-US"/>
            </a:p>
          </p:txBody>
        </p:sp>
        <p:sp>
          <p:nvSpPr>
            <p:cNvPr id="992266" name="Line 10"/>
            <p:cNvSpPr>
              <a:spLocks noChangeShapeType="1"/>
            </p:cNvSpPr>
            <p:nvPr/>
          </p:nvSpPr>
          <p:spPr bwMode="auto">
            <a:xfrm>
              <a:off x="1392" y="2880"/>
              <a:ext cx="288" cy="144"/>
            </a:xfrm>
            <a:prstGeom prst="line">
              <a:avLst/>
            </a:prstGeom>
            <a:noFill/>
            <a:ln w="12700">
              <a:solidFill>
                <a:schemeClr val="accent2"/>
              </a:solidFill>
              <a:round/>
              <a:headEnd/>
              <a:tailEnd/>
            </a:ln>
            <a:effectLst/>
          </p:spPr>
          <p:txBody>
            <a:bodyPr/>
            <a:lstStyle/>
            <a:p>
              <a:endParaRPr lang="en-US"/>
            </a:p>
          </p:txBody>
        </p:sp>
      </p:grpSp>
      <p:sp>
        <p:nvSpPr>
          <p:cNvPr id="992267" name="Rectangle 11"/>
          <p:cNvSpPr>
            <a:spLocks noChangeArrowheads="1"/>
          </p:cNvSpPr>
          <p:nvPr/>
        </p:nvSpPr>
        <p:spPr bwMode="auto">
          <a:xfrm>
            <a:off x="1052513" y="3581400"/>
            <a:ext cx="1447800" cy="1447800"/>
          </a:xfrm>
          <a:prstGeom prst="rect">
            <a:avLst/>
          </a:prstGeom>
          <a:noFill/>
          <a:ln w="12700">
            <a:solidFill>
              <a:schemeClr val="accent2"/>
            </a:solidFill>
            <a:miter lim="800000"/>
            <a:headEnd/>
            <a:tailEnd/>
          </a:ln>
          <a:effectLst/>
        </p:spPr>
        <p:txBody>
          <a:bodyPr wrap="none" anchor="ctr"/>
          <a:lstStyle/>
          <a:p>
            <a:endParaRPr lang="en-US"/>
          </a:p>
        </p:txBody>
      </p:sp>
      <p:sp>
        <p:nvSpPr>
          <p:cNvPr id="992268" name="Rectangle 12"/>
          <p:cNvSpPr>
            <a:spLocks noChangeArrowheads="1"/>
          </p:cNvSpPr>
          <p:nvPr/>
        </p:nvSpPr>
        <p:spPr bwMode="auto">
          <a:xfrm>
            <a:off x="519113" y="3962400"/>
            <a:ext cx="228600" cy="838200"/>
          </a:xfrm>
          <a:prstGeom prst="rect">
            <a:avLst/>
          </a:prstGeom>
          <a:noFill/>
          <a:ln w="12700">
            <a:solidFill>
              <a:schemeClr val="accent2"/>
            </a:solidFill>
            <a:miter lim="800000"/>
            <a:headEnd/>
            <a:tailEnd/>
          </a:ln>
          <a:effectLst/>
        </p:spPr>
        <p:txBody>
          <a:bodyPr wrap="none" anchor="ctr"/>
          <a:lstStyle/>
          <a:p>
            <a:endParaRPr lang="en-US"/>
          </a:p>
        </p:txBody>
      </p:sp>
      <p:sp>
        <p:nvSpPr>
          <p:cNvPr id="992269" name="Line 13"/>
          <p:cNvSpPr>
            <a:spLocks noChangeShapeType="1"/>
          </p:cNvSpPr>
          <p:nvPr/>
        </p:nvSpPr>
        <p:spPr bwMode="auto">
          <a:xfrm>
            <a:off x="747713" y="4343400"/>
            <a:ext cx="304800" cy="0"/>
          </a:xfrm>
          <a:prstGeom prst="line">
            <a:avLst/>
          </a:prstGeom>
          <a:noFill/>
          <a:ln w="28575">
            <a:solidFill>
              <a:schemeClr val="accent2"/>
            </a:solidFill>
            <a:round/>
            <a:headEnd/>
            <a:tailEnd type="triangle" w="med" len="med"/>
          </a:ln>
          <a:effectLst/>
        </p:spPr>
        <p:txBody>
          <a:bodyPr/>
          <a:lstStyle/>
          <a:p>
            <a:endParaRPr lang="en-US"/>
          </a:p>
        </p:txBody>
      </p:sp>
      <p:sp>
        <p:nvSpPr>
          <p:cNvPr id="992270" name="Line 14"/>
          <p:cNvSpPr>
            <a:spLocks noChangeShapeType="1"/>
          </p:cNvSpPr>
          <p:nvPr/>
        </p:nvSpPr>
        <p:spPr bwMode="auto">
          <a:xfrm>
            <a:off x="838200" y="1066800"/>
            <a:ext cx="914400" cy="0"/>
          </a:xfrm>
          <a:prstGeom prst="line">
            <a:avLst/>
          </a:prstGeom>
          <a:noFill/>
          <a:ln w="28575">
            <a:solidFill>
              <a:schemeClr val="accent2"/>
            </a:solidFill>
            <a:round/>
            <a:headEnd/>
            <a:tailEnd type="triangle" w="med" len="med"/>
          </a:ln>
          <a:effectLst/>
        </p:spPr>
        <p:txBody>
          <a:bodyPr/>
          <a:lstStyle/>
          <a:p>
            <a:endParaRPr lang="en-US"/>
          </a:p>
        </p:txBody>
      </p:sp>
      <p:sp>
        <p:nvSpPr>
          <p:cNvPr id="992271" name="Line 15"/>
          <p:cNvSpPr>
            <a:spLocks noChangeShapeType="1"/>
          </p:cNvSpPr>
          <p:nvPr/>
        </p:nvSpPr>
        <p:spPr bwMode="auto">
          <a:xfrm>
            <a:off x="1371600" y="1752600"/>
            <a:ext cx="381000" cy="0"/>
          </a:xfrm>
          <a:prstGeom prst="line">
            <a:avLst/>
          </a:prstGeom>
          <a:noFill/>
          <a:ln w="28575">
            <a:solidFill>
              <a:schemeClr val="accent2"/>
            </a:solidFill>
            <a:round/>
            <a:headEnd/>
            <a:tailEnd type="triangle" w="med" len="med"/>
          </a:ln>
          <a:effectLst/>
        </p:spPr>
        <p:txBody>
          <a:bodyPr/>
          <a:lstStyle/>
          <a:p>
            <a:endParaRPr lang="en-US"/>
          </a:p>
        </p:txBody>
      </p:sp>
      <p:sp>
        <p:nvSpPr>
          <p:cNvPr id="992272" name="Text Box 16"/>
          <p:cNvSpPr txBox="1">
            <a:spLocks noChangeArrowheads="1"/>
          </p:cNvSpPr>
          <p:nvPr/>
        </p:nvSpPr>
        <p:spPr bwMode="auto">
          <a:xfrm>
            <a:off x="976313" y="4114800"/>
            <a:ext cx="741362"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992273" name="Text Box 17"/>
          <p:cNvSpPr txBox="1">
            <a:spLocks noChangeArrowheads="1"/>
          </p:cNvSpPr>
          <p:nvPr/>
        </p:nvSpPr>
        <p:spPr bwMode="auto">
          <a:xfrm>
            <a:off x="1738313" y="4191000"/>
            <a:ext cx="869950" cy="274638"/>
          </a:xfrm>
          <a:prstGeom prst="rect">
            <a:avLst/>
          </a:prstGeom>
          <a:noFill/>
          <a:ln w="12700">
            <a:noFill/>
            <a:miter lim="800000"/>
            <a:headEnd/>
            <a:tailEnd/>
          </a:ln>
          <a:effectLst/>
        </p:spPr>
        <p:txBody>
          <a:bodyPr wrap="none">
            <a:spAutoFit/>
          </a:bodyPr>
          <a:lstStyle/>
          <a:p>
            <a:r>
              <a:rPr lang="en-US" sz="1200">
                <a:solidFill>
                  <a:schemeClr val="tx1"/>
                </a:solidFill>
              </a:rPr>
              <a:t>Instr[31-0]</a:t>
            </a:r>
          </a:p>
        </p:txBody>
      </p:sp>
      <p:sp>
        <p:nvSpPr>
          <p:cNvPr id="992274" name="Text Box 18"/>
          <p:cNvSpPr txBox="1">
            <a:spLocks noChangeArrowheads="1"/>
          </p:cNvSpPr>
          <p:nvPr/>
        </p:nvSpPr>
        <p:spPr bwMode="auto">
          <a:xfrm>
            <a:off x="1281113" y="3657600"/>
            <a:ext cx="973137" cy="457200"/>
          </a:xfrm>
          <a:prstGeom prst="rect">
            <a:avLst/>
          </a:prstGeom>
          <a:noFill/>
          <a:ln w="12700">
            <a:noFill/>
            <a:miter lim="800000"/>
            <a:headEnd/>
            <a:tailEnd/>
          </a:ln>
          <a:effectLst/>
        </p:spPr>
        <p:txBody>
          <a:bodyPr wrap="none">
            <a:spAutoFit/>
          </a:bodyPr>
          <a:lstStyle/>
          <a:p>
            <a:pPr algn="ctr"/>
            <a:r>
              <a:rPr lang="en-US" sz="1200" b="1">
                <a:solidFill>
                  <a:schemeClr val="tx1"/>
                </a:solidFill>
              </a:rPr>
              <a:t>Instruction</a:t>
            </a:r>
          </a:p>
          <a:p>
            <a:pPr algn="ctr"/>
            <a:r>
              <a:rPr lang="en-US" sz="1200" b="1">
                <a:solidFill>
                  <a:schemeClr val="tx1"/>
                </a:solidFill>
              </a:rPr>
              <a:t>Memory</a:t>
            </a:r>
          </a:p>
        </p:txBody>
      </p:sp>
      <p:sp>
        <p:nvSpPr>
          <p:cNvPr id="992275" name="Text Box 19"/>
          <p:cNvSpPr txBox="1">
            <a:spLocks noChangeArrowheads="1"/>
          </p:cNvSpPr>
          <p:nvPr/>
        </p:nvSpPr>
        <p:spPr bwMode="auto">
          <a:xfrm>
            <a:off x="1752600" y="12954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992276" name="Text Box 20"/>
          <p:cNvSpPr txBox="1">
            <a:spLocks noChangeArrowheads="1"/>
          </p:cNvSpPr>
          <p:nvPr/>
        </p:nvSpPr>
        <p:spPr bwMode="auto">
          <a:xfrm>
            <a:off x="442913" y="4191000"/>
            <a:ext cx="395287" cy="274638"/>
          </a:xfrm>
          <a:prstGeom prst="rect">
            <a:avLst/>
          </a:prstGeom>
          <a:noFill/>
          <a:ln w="12700">
            <a:noFill/>
            <a:miter lim="800000"/>
            <a:headEnd/>
            <a:tailEnd/>
          </a:ln>
          <a:effectLst/>
        </p:spPr>
        <p:txBody>
          <a:bodyPr wrap="none">
            <a:spAutoFit/>
          </a:bodyPr>
          <a:lstStyle/>
          <a:p>
            <a:r>
              <a:rPr lang="en-US" sz="1200" b="1">
                <a:solidFill>
                  <a:schemeClr val="tx1"/>
                </a:solidFill>
              </a:rPr>
              <a:t>PC</a:t>
            </a:r>
          </a:p>
        </p:txBody>
      </p:sp>
      <p:sp>
        <p:nvSpPr>
          <p:cNvPr id="992277" name="Line 21"/>
          <p:cNvSpPr>
            <a:spLocks noChangeShapeType="1"/>
          </p:cNvSpPr>
          <p:nvPr/>
        </p:nvSpPr>
        <p:spPr bwMode="auto">
          <a:xfrm>
            <a:off x="228600" y="838200"/>
            <a:ext cx="6858000" cy="0"/>
          </a:xfrm>
          <a:prstGeom prst="line">
            <a:avLst/>
          </a:prstGeom>
          <a:noFill/>
          <a:ln w="28575">
            <a:solidFill>
              <a:schemeClr val="accent2"/>
            </a:solidFill>
            <a:round/>
            <a:headEnd/>
            <a:tailEnd/>
          </a:ln>
          <a:effectLst/>
        </p:spPr>
        <p:txBody>
          <a:bodyPr/>
          <a:lstStyle/>
          <a:p>
            <a:endParaRPr lang="en-US"/>
          </a:p>
        </p:txBody>
      </p:sp>
      <p:sp>
        <p:nvSpPr>
          <p:cNvPr id="992278" name="Line 22"/>
          <p:cNvSpPr>
            <a:spLocks noChangeShapeType="1"/>
          </p:cNvSpPr>
          <p:nvPr/>
        </p:nvSpPr>
        <p:spPr bwMode="auto">
          <a:xfrm>
            <a:off x="214313" y="4343400"/>
            <a:ext cx="304800" cy="0"/>
          </a:xfrm>
          <a:prstGeom prst="line">
            <a:avLst/>
          </a:prstGeom>
          <a:noFill/>
          <a:ln w="28575">
            <a:solidFill>
              <a:schemeClr val="accent2"/>
            </a:solidFill>
            <a:round/>
            <a:headEnd/>
            <a:tailEnd type="triangle" w="med" len="med"/>
          </a:ln>
          <a:effectLst/>
        </p:spPr>
        <p:txBody>
          <a:bodyPr/>
          <a:lstStyle/>
          <a:p>
            <a:endParaRPr lang="en-US"/>
          </a:p>
        </p:txBody>
      </p:sp>
      <p:sp>
        <p:nvSpPr>
          <p:cNvPr id="992279" name="Text Box 23"/>
          <p:cNvSpPr txBox="1">
            <a:spLocks noChangeArrowheads="1"/>
          </p:cNvSpPr>
          <p:nvPr/>
        </p:nvSpPr>
        <p:spPr bwMode="auto">
          <a:xfrm>
            <a:off x="1143000" y="1600200"/>
            <a:ext cx="268288" cy="274638"/>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992280" name="Rectangle 24"/>
          <p:cNvSpPr>
            <a:spLocks noChangeArrowheads="1"/>
          </p:cNvSpPr>
          <p:nvPr/>
        </p:nvSpPr>
        <p:spPr bwMode="auto">
          <a:xfrm>
            <a:off x="3505200" y="3581400"/>
            <a:ext cx="1447800" cy="1447800"/>
          </a:xfrm>
          <a:prstGeom prst="rect">
            <a:avLst/>
          </a:prstGeom>
          <a:noFill/>
          <a:ln w="12700">
            <a:solidFill>
              <a:schemeClr val="accent2"/>
            </a:solidFill>
            <a:miter lim="800000"/>
            <a:headEnd/>
            <a:tailEnd/>
          </a:ln>
          <a:effectLst/>
        </p:spPr>
        <p:txBody>
          <a:bodyPr wrap="none" anchor="ctr"/>
          <a:lstStyle/>
          <a:p>
            <a:endParaRPr lang="en-US"/>
          </a:p>
        </p:txBody>
      </p:sp>
      <p:sp>
        <p:nvSpPr>
          <p:cNvPr id="992281" name="Line 25"/>
          <p:cNvSpPr>
            <a:spLocks noChangeShapeType="1"/>
          </p:cNvSpPr>
          <p:nvPr/>
        </p:nvSpPr>
        <p:spPr bwMode="auto">
          <a:xfrm>
            <a:off x="2500313" y="4343400"/>
            <a:ext cx="152400" cy="0"/>
          </a:xfrm>
          <a:prstGeom prst="line">
            <a:avLst/>
          </a:prstGeom>
          <a:noFill/>
          <a:ln w="28575">
            <a:solidFill>
              <a:schemeClr val="accent2"/>
            </a:solidFill>
            <a:round/>
            <a:headEnd/>
            <a:tailEnd/>
          </a:ln>
          <a:effectLst/>
        </p:spPr>
        <p:txBody>
          <a:bodyPr/>
          <a:lstStyle/>
          <a:p>
            <a:endParaRPr lang="en-US"/>
          </a:p>
        </p:txBody>
      </p:sp>
      <p:sp>
        <p:nvSpPr>
          <p:cNvPr id="992282" name="Line 26"/>
          <p:cNvSpPr>
            <a:spLocks noChangeShapeType="1"/>
          </p:cNvSpPr>
          <p:nvPr/>
        </p:nvSpPr>
        <p:spPr bwMode="auto">
          <a:xfrm>
            <a:off x="2652713" y="4114800"/>
            <a:ext cx="852487" cy="0"/>
          </a:xfrm>
          <a:prstGeom prst="line">
            <a:avLst/>
          </a:prstGeom>
          <a:noFill/>
          <a:ln w="19050">
            <a:solidFill>
              <a:schemeClr val="accent2"/>
            </a:solidFill>
            <a:round/>
            <a:headEnd/>
            <a:tailEnd type="triangle" w="med" len="med"/>
          </a:ln>
          <a:effectLst/>
        </p:spPr>
        <p:txBody>
          <a:bodyPr/>
          <a:lstStyle/>
          <a:p>
            <a:endParaRPr lang="en-US"/>
          </a:p>
        </p:txBody>
      </p:sp>
      <p:sp>
        <p:nvSpPr>
          <p:cNvPr id="992283" name="Line 27"/>
          <p:cNvSpPr>
            <a:spLocks noChangeShapeType="1"/>
          </p:cNvSpPr>
          <p:nvPr/>
        </p:nvSpPr>
        <p:spPr bwMode="auto">
          <a:xfrm>
            <a:off x="2652713" y="4648200"/>
            <a:ext cx="471487" cy="0"/>
          </a:xfrm>
          <a:prstGeom prst="line">
            <a:avLst/>
          </a:prstGeom>
          <a:noFill/>
          <a:ln w="19050">
            <a:solidFill>
              <a:schemeClr val="accent2"/>
            </a:solidFill>
            <a:round/>
            <a:headEnd/>
            <a:tailEnd type="triangle" w="med" len="med"/>
          </a:ln>
          <a:effectLst/>
        </p:spPr>
        <p:txBody>
          <a:bodyPr/>
          <a:lstStyle/>
          <a:p>
            <a:endParaRPr lang="en-US"/>
          </a:p>
        </p:txBody>
      </p:sp>
      <p:sp>
        <p:nvSpPr>
          <p:cNvPr id="992284" name="Line 28"/>
          <p:cNvSpPr>
            <a:spLocks noChangeShapeType="1"/>
          </p:cNvSpPr>
          <p:nvPr/>
        </p:nvSpPr>
        <p:spPr bwMode="auto">
          <a:xfrm>
            <a:off x="8382000" y="4724400"/>
            <a:ext cx="228600" cy="0"/>
          </a:xfrm>
          <a:prstGeom prst="line">
            <a:avLst/>
          </a:prstGeom>
          <a:noFill/>
          <a:ln w="28575">
            <a:solidFill>
              <a:schemeClr val="accent2"/>
            </a:solidFill>
            <a:round/>
            <a:headEnd/>
            <a:tailEnd type="triangle" w="med" len="med"/>
          </a:ln>
          <a:effectLst/>
        </p:spPr>
        <p:txBody>
          <a:bodyPr/>
          <a:lstStyle/>
          <a:p>
            <a:endParaRPr lang="en-US"/>
          </a:p>
        </p:txBody>
      </p:sp>
      <p:sp>
        <p:nvSpPr>
          <p:cNvPr id="992285" name="Line 29"/>
          <p:cNvSpPr>
            <a:spLocks noChangeShapeType="1"/>
          </p:cNvSpPr>
          <p:nvPr/>
        </p:nvSpPr>
        <p:spPr bwMode="auto">
          <a:xfrm>
            <a:off x="2652713" y="3733800"/>
            <a:ext cx="852487" cy="0"/>
          </a:xfrm>
          <a:prstGeom prst="line">
            <a:avLst/>
          </a:prstGeom>
          <a:noFill/>
          <a:ln w="19050">
            <a:solidFill>
              <a:schemeClr val="accent2"/>
            </a:solidFill>
            <a:round/>
            <a:headEnd/>
            <a:tailEnd type="triangle" w="med" len="med"/>
          </a:ln>
          <a:effectLst/>
        </p:spPr>
        <p:txBody>
          <a:bodyPr/>
          <a:lstStyle/>
          <a:p>
            <a:endParaRPr lang="en-US"/>
          </a:p>
        </p:txBody>
      </p:sp>
      <p:sp>
        <p:nvSpPr>
          <p:cNvPr id="992286" name="Line 30"/>
          <p:cNvSpPr>
            <a:spLocks noChangeShapeType="1"/>
          </p:cNvSpPr>
          <p:nvPr/>
        </p:nvSpPr>
        <p:spPr bwMode="auto">
          <a:xfrm>
            <a:off x="4953000" y="3962400"/>
            <a:ext cx="863600" cy="0"/>
          </a:xfrm>
          <a:prstGeom prst="line">
            <a:avLst/>
          </a:prstGeom>
          <a:noFill/>
          <a:ln w="28575">
            <a:solidFill>
              <a:schemeClr val="accent2"/>
            </a:solidFill>
            <a:round/>
            <a:headEnd/>
            <a:tailEnd type="triangle" w="med" len="med"/>
          </a:ln>
          <a:effectLst/>
        </p:spPr>
        <p:txBody>
          <a:bodyPr/>
          <a:lstStyle/>
          <a:p>
            <a:endParaRPr lang="en-US"/>
          </a:p>
        </p:txBody>
      </p:sp>
      <p:sp>
        <p:nvSpPr>
          <p:cNvPr id="992287" name="Line 31"/>
          <p:cNvSpPr>
            <a:spLocks noChangeShapeType="1"/>
          </p:cNvSpPr>
          <p:nvPr/>
        </p:nvSpPr>
        <p:spPr bwMode="auto">
          <a:xfrm>
            <a:off x="5105400" y="4572000"/>
            <a:ext cx="279400" cy="0"/>
          </a:xfrm>
          <a:prstGeom prst="line">
            <a:avLst/>
          </a:prstGeom>
          <a:noFill/>
          <a:ln w="28575">
            <a:solidFill>
              <a:schemeClr val="accent2"/>
            </a:solidFill>
            <a:round/>
            <a:headEnd/>
            <a:tailEnd type="triangle" w="med" len="med"/>
          </a:ln>
          <a:effectLst/>
        </p:spPr>
        <p:txBody>
          <a:bodyPr/>
          <a:lstStyle/>
          <a:p>
            <a:endParaRPr lang="en-US"/>
          </a:p>
        </p:txBody>
      </p:sp>
      <p:sp>
        <p:nvSpPr>
          <p:cNvPr id="992288" name="Line 32"/>
          <p:cNvSpPr>
            <a:spLocks noChangeShapeType="1"/>
          </p:cNvSpPr>
          <p:nvPr/>
        </p:nvSpPr>
        <p:spPr bwMode="auto">
          <a:xfrm>
            <a:off x="6477000" y="5715000"/>
            <a:ext cx="1930400" cy="0"/>
          </a:xfrm>
          <a:prstGeom prst="line">
            <a:avLst/>
          </a:prstGeom>
          <a:noFill/>
          <a:ln w="28575">
            <a:solidFill>
              <a:schemeClr val="accent2"/>
            </a:solidFill>
            <a:round/>
            <a:headEnd/>
            <a:tailEnd/>
          </a:ln>
          <a:effectLst/>
        </p:spPr>
        <p:txBody>
          <a:bodyPr/>
          <a:lstStyle/>
          <a:p>
            <a:endParaRPr lang="en-US"/>
          </a:p>
        </p:txBody>
      </p:sp>
      <p:sp>
        <p:nvSpPr>
          <p:cNvPr id="992289" name="Line 33"/>
          <p:cNvSpPr>
            <a:spLocks noChangeShapeType="1"/>
          </p:cNvSpPr>
          <p:nvPr/>
        </p:nvSpPr>
        <p:spPr bwMode="auto">
          <a:xfrm>
            <a:off x="6324600" y="4343400"/>
            <a:ext cx="177800" cy="0"/>
          </a:xfrm>
          <a:prstGeom prst="line">
            <a:avLst/>
          </a:prstGeom>
          <a:noFill/>
          <a:ln w="28575">
            <a:solidFill>
              <a:schemeClr val="accent2"/>
            </a:solidFill>
            <a:round/>
            <a:headEnd/>
            <a:tailEnd/>
          </a:ln>
          <a:effectLst/>
        </p:spPr>
        <p:txBody>
          <a:bodyPr/>
          <a:lstStyle/>
          <a:p>
            <a:endParaRPr lang="en-US"/>
          </a:p>
        </p:txBody>
      </p:sp>
      <p:sp>
        <p:nvSpPr>
          <p:cNvPr id="992290" name="Text Box 34"/>
          <p:cNvSpPr txBox="1">
            <a:spLocks noChangeArrowheads="1"/>
          </p:cNvSpPr>
          <p:nvPr/>
        </p:nvSpPr>
        <p:spPr bwMode="auto">
          <a:xfrm>
            <a:off x="3429000" y="47244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992291" name="Text Box 35"/>
          <p:cNvSpPr txBox="1">
            <a:spLocks noChangeArrowheads="1"/>
          </p:cNvSpPr>
          <p:nvPr/>
        </p:nvSpPr>
        <p:spPr bwMode="auto">
          <a:xfrm>
            <a:off x="3429000" y="3581400"/>
            <a:ext cx="1036638" cy="274638"/>
          </a:xfrm>
          <a:prstGeom prst="rect">
            <a:avLst/>
          </a:prstGeom>
          <a:noFill/>
          <a:ln w="12700">
            <a:noFill/>
            <a:miter lim="800000"/>
            <a:headEnd/>
            <a:tailEnd/>
          </a:ln>
          <a:effectLst/>
        </p:spPr>
        <p:txBody>
          <a:bodyPr>
            <a:spAutoFit/>
          </a:bodyPr>
          <a:lstStyle/>
          <a:p>
            <a:r>
              <a:rPr lang="en-US" sz="1200">
                <a:solidFill>
                  <a:schemeClr val="tx1"/>
                </a:solidFill>
              </a:rPr>
              <a:t>Read Addr 1</a:t>
            </a:r>
          </a:p>
        </p:txBody>
      </p:sp>
      <p:sp>
        <p:nvSpPr>
          <p:cNvPr id="992292" name="Text Box 36"/>
          <p:cNvSpPr txBox="1">
            <a:spLocks noChangeArrowheads="1"/>
          </p:cNvSpPr>
          <p:nvPr/>
        </p:nvSpPr>
        <p:spPr bwMode="auto">
          <a:xfrm>
            <a:off x="3429000" y="39624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992293" name="Text Box 37"/>
          <p:cNvSpPr txBox="1">
            <a:spLocks noChangeArrowheads="1"/>
          </p:cNvSpPr>
          <p:nvPr/>
        </p:nvSpPr>
        <p:spPr bwMode="auto">
          <a:xfrm>
            <a:off x="3429000" y="43434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992294" name="Text Box 38"/>
          <p:cNvSpPr txBox="1">
            <a:spLocks noChangeArrowheads="1"/>
          </p:cNvSpPr>
          <p:nvPr/>
        </p:nvSpPr>
        <p:spPr bwMode="auto">
          <a:xfrm>
            <a:off x="3752850" y="3810000"/>
            <a:ext cx="792163" cy="639763"/>
          </a:xfrm>
          <a:prstGeom prst="rect">
            <a:avLst/>
          </a:prstGeom>
          <a:noFill/>
          <a:ln w="12700">
            <a:noFill/>
            <a:miter lim="800000"/>
            <a:headEnd/>
            <a:tailEnd/>
          </a:ln>
          <a:effectLst/>
        </p:spPr>
        <p:txBody>
          <a:bodyPr wrap="none">
            <a:spAutoFit/>
          </a:bodyPr>
          <a:lstStyle/>
          <a:p>
            <a:pPr algn="ctr"/>
            <a:r>
              <a:rPr lang="en-US" sz="1200" b="1">
                <a:solidFill>
                  <a:schemeClr val="tx1"/>
                </a:solidFill>
              </a:rPr>
              <a:t>Register</a:t>
            </a:r>
          </a:p>
          <a:p>
            <a:pPr algn="ctr"/>
            <a:endParaRPr lang="en-US" sz="1200" b="1">
              <a:solidFill>
                <a:schemeClr val="tx1"/>
              </a:solidFill>
            </a:endParaRPr>
          </a:p>
          <a:p>
            <a:pPr algn="ctr"/>
            <a:r>
              <a:rPr lang="en-US" sz="1200" b="1">
                <a:solidFill>
                  <a:schemeClr val="tx1"/>
                </a:solidFill>
              </a:rPr>
              <a:t>File</a:t>
            </a:r>
          </a:p>
        </p:txBody>
      </p:sp>
      <p:sp>
        <p:nvSpPr>
          <p:cNvPr id="992295" name="Text Box 39"/>
          <p:cNvSpPr txBox="1">
            <a:spLocks noChangeArrowheads="1"/>
          </p:cNvSpPr>
          <p:nvPr/>
        </p:nvSpPr>
        <p:spPr bwMode="auto">
          <a:xfrm>
            <a:off x="4343400" y="37338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992296" name="Text Box 40"/>
          <p:cNvSpPr txBox="1">
            <a:spLocks noChangeArrowheads="1"/>
          </p:cNvSpPr>
          <p:nvPr/>
        </p:nvSpPr>
        <p:spPr bwMode="auto">
          <a:xfrm>
            <a:off x="4368800" y="44196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992297" name="Freeform 41"/>
          <p:cNvSpPr>
            <a:spLocks/>
          </p:cNvSpPr>
          <p:nvPr/>
        </p:nvSpPr>
        <p:spPr bwMode="auto">
          <a:xfrm>
            <a:off x="5791200" y="36576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chemeClr val="accent2"/>
            </a:solidFill>
            <a:prstDash val="solid"/>
            <a:round/>
            <a:headEnd type="none" w="med" len="med"/>
            <a:tailEnd type="none" w="med" len="med"/>
          </a:ln>
          <a:effectLst/>
        </p:spPr>
        <p:txBody>
          <a:bodyPr/>
          <a:lstStyle/>
          <a:p>
            <a:endParaRPr lang="en-US"/>
          </a:p>
        </p:txBody>
      </p:sp>
      <p:sp>
        <p:nvSpPr>
          <p:cNvPr id="992298" name="Rectangle 42"/>
          <p:cNvSpPr>
            <a:spLocks noChangeArrowheads="1"/>
          </p:cNvSpPr>
          <p:nvPr/>
        </p:nvSpPr>
        <p:spPr bwMode="auto">
          <a:xfrm>
            <a:off x="5892800" y="4267200"/>
            <a:ext cx="504825"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992299" name="Rectangle 43"/>
          <p:cNvSpPr>
            <a:spLocks noChangeArrowheads="1"/>
          </p:cNvSpPr>
          <p:nvPr/>
        </p:nvSpPr>
        <p:spPr bwMode="auto">
          <a:xfrm>
            <a:off x="5791200" y="3276600"/>
            <a:ext cx="762000" cy="3048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ovf</a:t>
            </a:r>
          </a:p>
        </p:txBody>
      </p:sp>
      <p:sp>
        <p:nvSpPr>
          <p:cNvPr id="992300" name="Rectangle 44"/>
          <p:cNvSpPr>
            <a:spLocks noChangeArrowheads="1"/>
          </p:cNvSpPr>
          <p:nvPr/>
        </p:nvSpPr>
        <p:spPr bwMode="auto">
          <a:xfrm>
            <a:off x="5943600" y="3886200"/>
            <a:ext cx="533400" cy="3048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zero</a:t>
            </a:r>
          </a:p>
        </p:txBody>
      </p:sp>
      <p:sp>
        <p:nvSpPr>
          <p:cNvPr id="992301" name="Line 45"/>
          <p:cNvSpPr>
            <a:spLocks noChangeShapeType="1"/>
          </p:cNvSpPr>
          <p:nvPr/>
        </p:nvSpPr>
        <p:spPr bwMode="auto">
          <a:xfrm>
            <a:off x="6096000" y="4724400"/>
            <a:ext cx="0" cy="533400"/>
          </a:xfrm>
          <a:prstGeom prst="line">
            <a:avLst/>
          </a:prstGeom>
          <a:noFill/>
          <a:ln w="19050">
            <a:solidFill>
              <a:schemeClr val="accent1"/>
            </a:solidFill>
            <a:round/>
            <a:headEnd type="triangle" w="med" len="med"/>
            <a:tailEnd/>
          </a:ln>
          <a:effectLst/>
        </p:spPr>
        <p:txBody>
          <a:bodyPr/>
          <a:lstStyle/>
          <a:p>
            <a:endParaRPr lang="en-US"/>
          </a:p>
        </p:txBody>
      </p:sp>
      <p:sp>
        <p:nvSpPr>
          <p:cNvPr id="992302" name="Line 46"/>
          <p:cNvSpPr>
            <a:spLocks noChangeShapeType="1"/>
          </p:cNvSpPr>
          <p:nvPr/>
        </p:nvSpPr>
        <p:spPr bwMode="auto">
          <a:xfrm>
            <a:off x="4191000" y="2971800"/>
            <a:ext cx="0" cy="609600"/>
          </a:xfrm>
          <a:prstGeom prst="line">
            <a:avLst/>
          </a:prstGeom>
          <a:noFill/>
          <a:ln w="12700">
            <a:solidFill>
              <a:schemeClr val="accent1"/>
            </a:solidFill>
            <a:round/>
            <a:headEnd/>
            <a:tailEnd type="triangle" w="med" len="med"/>
          </a:ln>
          <a:effectLst/>
        </p:spPr>
        <p:txBody>
          <a:bodyPr/>
          <a:lstStyle/>
          <a:p>
            <a:endParaRPr lang="en-US"/>
          </a:p>
        </p:txBody>
      </p:sp>
      <p:sp>
        <p:nvSpPr>
          <p:cNvPr id="992303" name="Rectangle 47"/>
          <p:cNvSpPr>
            <a:spLocks noChangeArrowheads="1"/>
          </p:cNvSpPr>
          <p:nvPr/>
        </p:nvSpPr>
        <p:spPr bwMode="auto">
          <a:xfrm>
            <a:off x="4191000" y="2971800"/>
            <a:ext cx="925513"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RegWrite</a:t>
            </a:r>
          </a:p>
        </p:txBody>
      </p:sp>
      <p:sp>
        <p:nvSpPr>
          <p:cNvPr id="992304" name="Line 48"/>
          <p:cNvSpPr>
            <a:spLocks noChangeShapeType="1"/>
          </p:cNvSpPr>
          <p:nvPr/>
        </p:nvSpPr>
        <p:spPr bwMode="auto">
          <a:xfrm flipV="1">
            <a:off x="5943600" y="3505200"/>
            <a:ext cx="0" cy="228600"/>
          </a:xfrm>
          <a:prstGeom prst="line">
            <a:avLst/>
          </a:prstGeom>
          <a:noFill/>
          <a:ln w="12700">
            <a:solidFill>
              <a:schemeClr val="tx1"/>
            </a:solidFill>
            <a:round/>
            <a:headEnd/>
            <a:tailEnd type="triangle" w="med" len="med"/>
          </a:ln>
          <a:effectLst/>
        </p:spPr>
        <p:txBody>
          <a:bodyPr/>
          <a:lstStyle/>
          <a:p>
            <a:endParaRPr lang="en-US"/>
          </a:p>
        </p:txBody>
      </p:sp>
      <p:sp>
        <p:nvSpPr>
          <p:cNvPr id="992305" name="Line 49"/>
          <p:cNvSpPr>
            <a:spLocks noChangeShapeType="1"/>
          </p:cNvSpPr>
          <p:nvPr/>
        </p:nvSpPr>
        <p:spPr bwMode="auto">
          <a:xfrm flipV="1">
            <a:off x="6248400" y="2209800"/>
            <a:ext cx="0" cy="1752600"/>
          </a:xfrm>
          <a:prstGeom prst="line">
            <a:avLst/>
          </a:prstGeom>
          <a:noFill/>
          <a:ln w="12700">
            <a:solidFill>
              <a:schemeClr val="accent1"/>
            </a:solidFill>
            <a:round/>
            <a:headEnd/>
            <a:tailEnd/>
          </a:ln>
          <a:effectLst/>
        </p:spPr>
        <p:txBody>
          <a:bodyPr/>
          <a:lstStyle/>
          <a:p>
            <a:endParaRPr lang="en-US"/>
          </a:p>
        </p:txBody>
      </p:sp>
      <p:sp>
        <p:nvSpPr>
          <p:cNvPr id="992306" name="Line 50"/>
          <p:cNvSpPr>
            <a:spLocks noChangeShapeType="1"/>
          </p:cNvSpPr>
          <p:nvPr/>
        </p:nvSpPr>
        <p:spPr bwMode="auto">
          <a:xfrm>
            <a:off x="8991600" y="4495800"/>
            <a:ext cx="0" cy="1981200"/>
          </a:xfrm>
          <a:prstGeom prst="line">
            <a:avLst/>
          </a:prstGeom>
          <a:noFill/>
          <a:ln w="28575">
            <a:solidFill>
              <a:schemeClr val="accent2"/>
            </a:solidFill>
            <a:round/>
            <a:headEnd/>
            <a:tailEnd/>
          </a:ln>
          <a:effectLst/>
        </p:spPr>
        <p:txBody>
          <a:bodyPr/>
          <a:lstStyle/>
          <a:p>
            <a:endParaRPr lang="en-US"/>
          </a:p>
        </p:txBody>
      </p:sp>
      <p:sp>
        <p:nvSpPr>
          <p:cNvPr id="992307" name="Rectangle 51"/>
          <p:cNvSpPr>
            <a:spLocks noChangeArrowheads="1"/>
          </p:cNvSpPr>
          <p:nvPr/>
        </p:nvSpPr>
        <p:spPr bwMode="auto">
          <a:xfrm>
            <a:off x="6858000" y="3581400"/>
            <a:ext cx="1447800" cy="1447800"/>
          </a:xfrm>
          <a:prstGeom prst="rect">
            <a:avLst/>
          </a:prstGeom>
          <a:noFill/>
          <a:ln w="12700">
            <a:solidFill>
              <a:schemeClr val="tx1"/>
            </a:solidFill>
            <a:miter lim="800000"/>
            <a:headEnd/>
            <a:tailEnd/>
          </a:ln>
          <a:effectLst/>
        </p:spPr>
        <p:txBody>
          <a:bodyPr wrap="none" anchor="ctr"/>
          <a:lstStyle/>
          <a:p>
            <a:endParaRPr lang="en-US"/>
          </a:p>
        </p:txBody>
      </p:sp>
      <p:sp>
        <p:nvSpPr>
          <p:cNvPr id="992308" name="Line 52"/>
          <p:cNvSpPr>
            <a:spLocks noChangeShapeType="1"/>
          </p:cNvSpPr>
          <p:nvPr/>
        </p:nvSpPr>
        <p:spPr bwMode="auto">
          <a:xfrm>
            <a:off x="8305800" y="4343400"/>
            <a:ext cx="304800" cy="0"/>
          </a:xfrm>
          <a:prstGeom prst="line">
            <a:avLst/>
          </a:prstGeom>
          <a:noFill/>
          <a:ln w="28575">
            <a:solidFill>
              <a:schemeClr val="tx1"/>
            </a:solidFill>
            <a:round/>
            <a:headEnd/>
            <a:tailEnd type="triangle" w="med" len="med"/>
          </a:ln>
          <a:effectLst/>
        </p:spPr>
        <p:txBody>
          <a:bodyPr/>
          <a:lstStyle/>
          <a:p>
            <a:endParaRPr lang="en-US"/>
          </a:p>
        </p:txBody>
      </p:sp>
      <p:sp>
        <p:nvSpPr>
          <p:cNvPr id="992309" name="Line 53"/>
          <p:cNvSpPr>
            <a:spLocks noChangeShapeType="1"/>
          </p:cNvSpPr>
          <p:nvPr/>
        </p:nvSpPr>
        <p:spPr bwMode="auto">
          <a:xfrm>
            <a:off x="6477000" y="3886200"/>
            <a:ext cx="406400" cy="0"/>
          </a:xfrm>
          <a:prstGeom prst="line">
            <a:avLst/>
          </a:prstGeom>
          <a:noFill/>
          <a:ln w="28575">
            <a:solidFill>
              <a:schemeClr val="tx1"/>
            </a:solidFill>
            <a:round/>
            <a:headEnd/>
            <a:tailEnd type="triangle" w="med" len="med"/>
          </a:ln>
          <a:effectLst/>
        </p:spPr>
        <p:txBody>
          <a:bodyPr/>
          <a:lstStyle/>
          <a:p>
            <a:endParaRPr lang="en-US"/>
          </a:p>
        </p:txBody>
      </p:sp>
      <p:sp>
        <p:nvSpPr>
          <p:cNvPr id="992310" name="Line 54"/>
          <p:cNvSpPr>
            <a:spLocks noChangeShapeType="1"/>
          </p:cNvSpPr>
          <p:nvPr/>
        </p:nvSpPr>
        <p:spPr bwMode="auto">
          <a:xfrm>
            <a:off x="6629400" y="4724400"/>
            <a:ext cx="0" cy="457200"/>
          </a:xfrm>
          <a:prstGeom prst="line">
            <a:avLst/>
          </a:prstGeom>
          <a:noFill/>
          <a:ln w="28575">
            <a:solidFill>
              <a:schemeClr val="tx1"/>
            </a:solidFill>
            <a:round/>
            <a:headEnd/>
            <a:tailEnd/>
          </a:ln>
          <a:effectLst/>
        </p:spPr>
        <p:txBody>
          <a:bodyPr/>
          <a:lstStyle/>
          <a:p>
            <a:endParaRPr lang="en-US"/>
          </a:p>
        </p:txBody>
      </p:sp>
      <p:sp>
        <p:nvSpPr>
          <p:cNvPr id="992311" name="Text Box 55"/>
          <p:cNvSpPr txBox="1">
            <a:spLocks noChangeArrowheads="1"/>
          </p:cNvSpPr>
          <p:nvPr/>
        </p:nvSpPr>
        <p:spPr bwMode="auto">
          <a:xfrm>
            <a:off x="6781800" y="4038600"/>
            <a:ext cx="766763" cy="457200"/>
          </a:xfrm>
          <a:prstGeom prst="rect">
            <a:avLst/>
          </a:prstGeom>
          <a:noFill/>
          <a:ln w="12700">
            <a:noFill/>
            <a:miter lim="800000"/>
            <a:headEnd/>
            <a:tailEnd/>
          </a:ln>
          <a:effectLst/>
        </p:spPr>
        <p:txBody>
          <a:bodyPr wrap="none">
            <a:spAutoFit/>
          </a:bodyPr>
          <a:lstStyle/>
          <a:p>
            <a:pPr algn="ctr"/>
            <a:r>
              <a:rPr lang="en-US" sz="1200" b="1">
                <a:solidFill>
                  <a:schemeClr val="tx1"/>
                </a:solidFill>
              </a:rPr>
              <a:t>Data</a:t>
            </a:r>
          </a:p>
          <a:p>
            <a:pPr algn="ctr"/>
            <a:r>
              <a:rPr lang="en-US" sz="1200" b="1">
                <a:solidFill>
                  <a:schemeClr val="tx1"/>
                </a:solidFill>
              </a:rPr>
              <a:t>Memory</a:t>
            </a:r>
          </a:p>
        </p:txBody>
      </p:sp>
      <p:sp>
        <p:nvSpPr>
          <p:cNvPr id="992312" name="Text Box 56"/>
          <p:cNvSpPr txBox="1">
            <a:spLocks noChangeArrowheads="1"/>
          </p:cNvSpPr>
          <p:nvPr/>
        </p:nvSpPr>
        <p:spPr bwMode="auto">
          <a:xfrm>
            <a:off x="6781800" y="3733800"/>
            <a:ext cx="741363" cy="274638"/>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992313" name="Text Box 57"/>
          <p:cNvSpPr txBox="1">
            <a:spLocks noChangeArrowheads="1"/>
          </p:cNvSpPr>
          <p:nvPr/>
        </p:nvSpPr>
        <p:spPr bwMode="auto">
          <a:xfrm>
            <a:off x="6781800" y="45720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992314" name="Text Box 58"/>
          <p:cNvSpPr txBox="1">
            <a:spLocks noChangeArrowheads="1"/>
          </p:cNvSpPr>
          <p:nvPr/>
        </p:nvSpPr>
        <p:spPr bwMode="auto">
          <a:xfrm>
            <a:off x="7467600" y="4191000"/>
            <a:ext cx="909638" cy="274638"/>
          </a:xfrm>
          <a:prstGeom prst="rect">
            <a:avLst/>
          </a:prstGeom>
          <a:noFill/>
          <a:ln w="12700">
            <a:noFill/>
            <a:miter lim="800000"/>
            <a:headEnd/>
            <a:tailEnd/>
          </a:ln>
          <a:effectLst/>
        </p:spPr>
        <p:txBody>
          <a:bodyPr wrap="none">
            <a:spAutoFit/>
          </a:bodyPr>
          <a:lstStyle/>
          <a:p>
            <a:r>
              <a:rPr lang="en-US" sz="1200">
                <a:solidFill>
                  <a:schemeClr val="tx1"/>
                </a:solidFill>
              </a:rPr>
              <a:t>Read Data</a:t>
            </a:r>
          </a:p>
        </p:txBody>
      </p:sp>
      <p:sp>
        <p:nvSpPr>
          <p:cNvPr id="992315" name="Line 59"/>
          <p:cNvSpPr>
            <a:spLocks noChangeShapeType="1"/>
          </p:cNvSpPr>
          <p:nvPr/>
        </p:nvSpPr>
        <p:spPr bwMode="auto">
          <a:xfrm>
            <a:off x="7543800" y="2667000"/>
            <a:ext cx="0" cy="914400"/>
          </a:xfrm>
          <a:prstGeom prst="line">
            <a:avLst/>
          </a:prstGeom>
          <a:noFill/>
          <a:ln w="12700">
            <a:solidFill>
              <a:schemeClr val="accent1"/>
            </a:solidFill>
            <a:round/>
            <a:headEnd/>
            <a:tailEnd type="triangle" w="med" len="med"/>
          </a:ln>
          <a:effectLst/>
        </p:spPr>
        <p:txBody>
          <a:bodyPr/>
          <a:lstStyle/>
          <a:p>
            <a:endParaRPr lang="en-US"/>
          </a:p>
        </p:txBody>
      </p:sp>
      <p:sp>
        <p:nvSpPr>
          <p:cNvPr id="992316" name="Rectangle 60"/>
          <p:cNvSpPr>
            <a:spLocks noChangeArrowheads="1"/>
          </p:cNvSpPr>
          <p:nvPr/>
        </p:nvSpPr>
        <p:spPr bwMode="auto">
          <a:xfrm>
            <a:off x="6553200" y="24384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MemWrite</a:t>
            </a:r>
          </a:p>
        </p:txBody>
      </p:sp>
      <p:sp>
        <p:nvSpPr>
          <p:cNvPr id="992317" name="Rectangle 61"/>
          <p:cNvSpPr>
            <a:spLocks noChangeArrowheads="1"/>
          </p:cNvSpPr>
          <p:nvPr/>
        </p:nvSpPr>
        <p:spPr bwMode="auto">
          <a:xfrm>
            <a:off x="7848600" y="21336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MemRead</a:t>
            </a:r>
          </a:p>
        </p:txBody>
      </p:sp>
      <p:sp>
        <p:nvSpPr>
          <p:cNvPr id="992318" name="Line 62"/>
          <p:cNvSpPr>
            <a:spLocks noChangeShapeType="1"/>
          </p:cNvSpPr>
          <p:nvPr/>
        </p:nvSpPr>
        <p:spPr bwMode="auto">
          <a:xfrm>
            <a:off x="7543800" y="5029200"/>
            <a:ext cx="0" cy="304800"/>
          </a:xfrm>
          <a:prstGeom prst="line">
            <a:avLst/>
          </a:prstGeom>
          <a:noFill/>
          <a:ln w="12700">
            <a:solidFill>
              <a:schemeClr val="accent1"/>
            </a:solidFill>
            <a:round/>
            <a:headEnd type="triangle" w="med" len="med"/>
            <a:tailEnd/>
          </a:ln>
          <a:effectLst/>
        </p:spPr>
        <p:txBody>
          <a:bodyPr/>
          <a:lstStyle/>
          <a:p>
            <a:endParaRPr lang="en-US"/>
          </a:p>
        </p:txBody>
      </p:sp>
      <p:sp>
        <p:nvSpPr>
          <p:cNvPr id="992319" name="Line 63"/>
          <p:cNvSpPr>
            <a:spLocks noChangeShapeType="1"/>
          </p:cNvSpPr>
          <p:nvPr/>
        </p:nvSpPr>
        <p:spPr bwMode="auto">
          <a:xfrm>
            <a:off x="3276600" y="6477000"/>
            <a:ext cx="5715000" cy="0"/>
          </a:xfrm>
          <a:prstGeom prst="line">
            <a:avLst/>
          </a:prstGeom>
          <a:noFill/>
          <a:ln w="28575">
            <a:solidFill>
              <a:schemeClr val="accent2"/>
            </a:solidFill>
            <a:round/>
            <a:headEnd/>
            <a:tailEnd/>
          </a:ln>
          <a:effectLst/>
        </p:spPr>
        <p:txBody>
          <a:bodyPr/>
          <a:lstStyle/>
          <a:p>
            <a:endParaRPr lang="en-US"/>
          </a:p>
        </p:txBody>
      </p:sp>
      <p:sp>
        <p:nvSpPr>
          <p:cNvPr id="992320" name="Line 64"/>
          <p:cNvSpPr>
            <a:spLocks noChangeShapeType="1"/>
          </p:cNvSpPr>
          <p:nvPr/>
        </p:nvSpPr>
        <p:spPr bwMode="auto">
          <a:xfrm>
            <a:off x="5054600" y="5181600"/>
            <a:ext cx="1600200" cy="0"/>
          </a:xfrm>
          <a:prstGeom prst="line">
            <a:avLst/>
          </a:prstGeom>
          <a:noFill/>
          <a:ln w="28575">
            <a:solidFill>
              <a:schemeClr val="tx1"/>
            </a:solidFill>
            <a:round/>
            <a:headEnd/>
            <a:tailEnd/>
          </a:ln>
          <a:effectLst/>
        </p:spPr>
        <p:txBody>
          <a:bodyPr/>
          <a:lstStyle/>
          <a:p>
            <a:endParaRPr lang="en-US"/>
          </a:p>
        </p:txBody>
      </p:sp>
      <p:sp>
        <p:nvSpPr>
          <p:cNvPr id="992321" name="Line 65"/>
          <p:cNvSpPr>
            <a:spLocks noChangeShapeType="1"/>
          </p:cNvSpPr>
          <p:nvPr/>
        </p:nvSpPr>
        <p:spPr bwMode="auto">
          <a:xfrm>
            <a:off x="4811713" y="5562600"/>
            <a:ext cx="381000" cy="0"/>
          </a:xfrm>
          <a:prstGeom prst="line">
            <a:avLst/>
          </a:prstGeom>
          <a:noFill/>
          <a:ln w="28575">
            <a:solidFill>
              <a:schemeClr val="tx1"/>
            </a:solidFill>
            <a:round/>
            <a:headEnd/>
            <a:tailEnd/>
          </a:ln>
          <a:effectLst/>
        </p:spPr>
        <p:txBody>
          <a:bodyPr/>
          <a:lstStyle/>
          <a:p>
            <a:endParaRPr lang="en-US"/>
          </a:p>
        </p:txBody>
      </p:sp>
      <p:sp>
        <p:nvSpPr>
          <p:cNvPr id="992322" name="Oval 66"/>
          <p:cNvSpPr>
            <a:spLocks noChangeArrowheads="1"/>
          </p:cNvSpPr>
          <p:nvPr/>
        </p:nvSpPr>
        <p:spPr bwMode="auto">
          <a:xfrm>
            <a:off x="4202113" y="5181600"/>
            <a:ext cx="609600" cy="838200"/>
          </a:xfrm>
          <a:prstGeom prst="ellipse">
            <a:avLst/>
          </a:prstGeom>
          <a:noFill/>
          <a:ln w="12700">
            <a:solidFill>
              <a:schemeClr val="tx1"/>
            </a:solidFill>
            <a:round/>
            <a:headEnd/>
            <a:tailEnd/>
          </a:ln>
          <a:effectLst/>
        </p:spPr>
        <p:txBody>
          <a:bodyPr wrap="none" anchor="ctr"/>
          <a:lstStyle/>
          <a:p>
            <a:endParaRPr lang="en-US"/>
          </a:p>
        </p:txBody>
      </p:sp>
      <p:sp>
        <p:nvSpPr>
          <p:cNvPr id="992323" name="Rectangle 67"/>
          <p:cNvSpPr>
            <a:spLocks noChangeArrowheads="1"/>
          </p:cNvSpPr>
          <p:nvPr/>
        </p:nvSpPr>
        <p:spPr bwMode="auto">
          <a:xfrm>
            <a:off x="4252913" y="5334000"/>
            <a:ext cx="533400" cy="457200"/>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992324" name="Line 68"/>
          <p:cNvSpPr>
            <a:spLocks noChangeShapeType="1"/>
          </p:cNvSpPr>
          <p:nvPr/>
        </p:nvSpPr>
        <p:spPr bwMode="auto">
          <a:xfrm>
            <a:off x="2638425" y="5562600"/>
            <a:ext cx="1019175" cy="0"/>
          </a:xfrm>
          <a:prstGeom prst="line">
            <a:avLst/>
          </a:prstGeom>
          <a:noFill/>
          <a:ln w="28575">
            <a:solidFill>
              <a:schemeClr val="accent2"/>
            </a:solidFill>
            <a:round/>
            <a:headEnd/>
            <a:tailEnd/>
          </a:ln>
          <a:effectLst/>
        </p:spPr>
        <p:txBody>
          <a:bodyPr/>
          <a:lstStyle/>
          <a:p>
            <a:endParaRPr lang="en-US"/>
          </a:p>
        </p:txBody>
      </p:sp>
      <p:sp>
        <p:nvSpPr>
          <p:cNvPr id="992325" name="Line 69"/>
          <p:cNvSpPr>
            <a:spLocks noChangeShapeType="1"/>
          </p:cNvSpPr>
          <p:nvPr/>
        </p:nvSpPr>
        <p:spPr bwMode="auto">
          <a:xfrm>
            <a:off x="3871913" y="5486400"/>
            <a:ext cx="76200" cy="152400"/>
          </a:xfrm>
          <a:prstGeom prst="line">
            <a:avLst/>
          </a:prstGeom>
          <a:noFill/>
          <a:ln w="12700">
            <a:solidFill>
              <a:schemeClr val="tx1"/>
            </a:solidFill>
            <a:round/>
            <a:headEnd/>
            <a:tailEnd/>
          </a:ln>
          <a:effectLst/>
        </p:spPr>
        <p:txBody>
          <a:bodyPr/>
          <a:lstStyle/>
          <a:p>
            <a:endParaRPr lang="en-US"/>
          </a:p>
        </p:txBody>
      </p:sp>
      <p:sp>
        <p:nvSpPr>
          <p:cNvPr id="992326" name="Line 70"/>
          <p:cNvSpPr>
            <a:spLocks noChangeShapeType="1"/>
          </p:cNvSpPr>
          <p:nvPr/>
        </p:nvSpPr>
        <p:spPr bwMode="auto">
          <a:xfrm>
            <a:off x="4887913" y="5486400"/>
            <a:ext cx="76200" cy="152400"/>
          </a:xfrm>
          <a:prstGeom prst="line">
            <a:avLst/>
          </a:prstGeom>
          <a:noFill/>
          <a:ln w="12700">
            <a:solidFill>
              <a:schemeClr val="tx1"/>
            </a:solidFill>
            <a:round/>
            <a:headEnd/>
            <a:tailEnd/>
          </a:ln>
          <a:effectLst/>
        </p:spPr>
        <p:txBody>
          <a:bodyPr/>
          <a:lstStyle/>
          <a:p>
            <a:endParaRPr lang="en-US"/>
          </a:p>
        </p:txBody>
      </p:sp>
      <p:sp>
        <p:nvSpPr>
          <p:cNvPr id="992327" name="Text Box 71"/>
          <p:cNvSpPr txBox="1">
            <a:spLocks noChangeArrowheads="1"/>
          </p:cNvSpPr>
          <p:nvPr/>
        </p:nvSpPr>
        <p:spPr bwMode="auto">
          <a:xfrm>
            <a:off x="3871913" y="5562600"/>
            <a:ext cx="352425" cy="274638"/>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992328" name="Text Box 72"/>
          <p:cNvSpPr txBox="1">
            <a:spLocks noChangeArrowheads="1"/>
          </p:cNvSpPr>
          <p:nvPr/>
        </p:nvSpPr>
        <p:spPr bwMode="auto">
          <a:xfrm>
            <a:off x="4887913" y="5562600"/>
            <a:ext cx="352425" cy="274638"/>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992329" name="Line 73"/>
          <p:cNvSpPr>
            <a:spLocks noChangeShapeType="1"/>
          </p:cNvSpPr>
          <p:nvPr/>
        </p:nvSpPr>
        <p:spPr bwMode="auto">
          <a:xfrm>
            <a:off x="5054600" y="4572000"/>
            <a:ext cx="0" cy="609600"/>
          </a:xfrm>
          <a:prstGeom prst="line">
            <a:avLst/>
          </a:prstGeom>
          <a:noFill/>
          <a:ln w="28575">
            <a:solidFill>
              <a:schemeClr val="tx1"/>
            </a:solidFill>
            <a:round/>
            <a:headEnd/>
            <a:tailEnd/>
          </a:ln>
          <a:effectLst/>
        </p:spPr>
        <p:txBody>
          <a:bodyPr/>
          <a:lstStyle/>
          <a:p>
            <a:endParaRPr lang="en-US"/>
          </a:p>
        </p:txBody>
      </p:sp>
      <p:sp>
        <p:nvSpPr>
          <p:cNvPr id="992330" name="Line 74"/>
          <p:cNvSpPr>
            <a:spLocks noChangeShapeType="1"/>
          </p:cNvSpPr>
          <p:nvPr/>
        </p:nvSpPr>
        <p:spPr bwMode="auto">
          <a:xfrm>
            <a:off x="8382000" y="4724400"/>
            <a:ext cx="0" cy="990600"/>
          </a:xfrm>
          <a:prstGeom prst="line">
            <a:avLst/>
          </a:prstGeom>
          <a:noFill/>
          <a:ln w="28575">
            <a:solidFill>
              <a:schemeClr val="accent2"/>
            </a:solidFill>
            <a:round/>
            <a:headEnd/>
            <a:tailEnd/>
          </a:ln>
          <a:effectLst/>
        </p:spPr>
        <p:txBody>
          <a:bodyPr/>
          <a:lstStyle/>
          <a:p>
            <a:endParaRPr lang="en-US"/>
          </a:p>
        </p:txBody>
      </p:sp>
      <p:sp>
        <p:nvSpPr>
          <p:cNvPr id="992331" name="Line 75"/>
          <p:cNvSpPr>
            <a:spLocks noChangeShapeType="1"/>
          </p:cNvSpPr>
          <p:nvPr/>
        </p:nvSpPr>
        <p:spPr bwMode="auto">
          <a:xfrm>
            <a:off x="5181600" y="4953000"/>
            <a:ext cx="177800" cy="0"/>
          </a:xfrm>
          <a:prstGeom prst="line">
            <a:avLst/>
          </a:prstGeom>
          <a:noFill/>
          <a:ln w="28575">
            <a:solidFill>
              <a:schemeClr val="tx1"/>
            </a:solidFill>
            <a:round/>
            <a:headEnd/>
            <a:tailEnd type="triangle" w="med" len="med"/>
          </a:ln>
          <a:effectLst/>
        </p:spPr>
        <p:txBody>
          <a:bodyPr/>
          <a:lstStyle/>
          <a:p>
            <a:endParaRPr lang="en-US"/>
          </a:p>
        </p:txBody>
      </p:sp>
      <p:sp>
        <p:nvSpPr>
          <p:cNvPr id="992332" name="Line 76"/>
          <p:cNvSpPr>
            <a:spLocks noChangeShapeType="1"/>
          </p:cNvSpPr>
          <p:nvPr/>
        </p:nvSpPr>
        <p:spPr bwMode="auto">
          <a:xfrm>
            <a:off x="3276600" y="4876800"/>
            <a:ext cx="254000" cy="0"/>
          </a:xfrm>
          <a:prstGeom prst="line">
            <a:avLst/>
          </a:prstGeom>
          <a:noFill/>
          <a:ln w="28575">
            <a:solidFill>
              <a:schemeClr val="accent2"/>
            </a:solidFill>
            <a:round/>
            <a:headEnd/>
            <a:tailEnd type="triangle" w="med" len="med"/>
          </a:ln>
          <a:effectLst/>
        </p:spPr>
        <p:txBody>
          <a:bodyPr/>
          <a:lstStyle/>
          <a:p>
            <a:endParaRPr lang="en-US"/>
          </a:p>
        </p:txBody>
      </p:sp>
      <p:sp>
        <p:nvSpPr>
          <p:cNvPr id="992333" name="AutoShape 77"/>
          <p:cNvSpPr>
            <a:spLocks noChangeArrowheads="1"/>
          </p:cNvSpPr>
          <p:nvPr/>
        </p:nvSpPr>
        <p:spPr bwMode="auto">
          <a:xfrm rot="-5400000">
            <a:off x="8382000" y="44196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accent2"/>
            </a:solidFill>
            <a:miter lim="800000"/>
            <a:headEnd/>
            <a:tailEnd/>
          </a:ln>
          <a:effectLst/>
        </p:spPr>
        <p:txBody>
          <a:bodyPr wrap="none" anchor="ctr"/>
          <a:lstStyle/>
          <a:p>
            <a:endParaRPr lang="en-US"/>
          </a:p>
        </p:txBody>
      </p:sp>
      <p:sp>
        <p:nvSpPr>
          <p:cNvPr id="992334" name="Line 78"/>
          <p:cNvSpPr>
            <a:spLocks noChangeShapeType="1"/>
          </p:cNvSpPr>
          <p:nvPr/>
        </p:nvSpPr>
        <p:spPr bwMode="auto">
          <a:xfrm>
            <a:off x="8839200" y="4495800"/>
            <a:ext cx="152400" cy="0"/>
          </a:xfrm>
          <a:prstGeom prst="line">
            <a:avLst/>
          </a:prstGeom>
          <a:noFill/>
          <a:ln w="28575">
            <a:solidFill>
              <a:schemeClr val="accent2"/>
            </a:solidFill>
            <a:round/>
            <a:headEnd/>
            <a:tailEnd/>
          </a:ln>
          <a:effectLst/>
        </p:spPr>
        <p:txBody>
          <a:bodyPr/>
          <a:lstStyle/>
          <a:p>
            <a:endParaRPr lang="en-US"/>
          </a:p>
        </p:txBody>
      </p:sp>
      <p:sp>
        <p:nvSpPr>
          <p:cNvPr id="992335" name="AutoShape 79"/>
          <p:cNvSpPr>
            <a:spLocks noChangeArrowheads="1"/>
          </p:cNvSpPr>
          <p:nvPr/>
        </p:nvSpPr>
        <p:spPr bwMode="auto">
          <a:xfrm rot="-5400000">
            <a:off x="5092700" y="46101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accent2"/>
            </a:solidFill>
            <a:miter lim="800000"/>
            <a:headEnd/>
            <a:tailEnd/>
          </a:ln>
          <a:effectLst/>
        </p:spPr>
        <p:txBody>
          <a:bodyPr wrap="none" anchor="ctr"/>
          <a:lstStyle/>
          <a:p>
            <a:endParaRPr lang="en-US"/>
          </a:p>
        </p:txBody>
      </p:sp>
      <p:sp>
        <p:nvSpPr>
          <p:cNvPr id="992336" name="Line 80"/>
          <p:cNvSpPr>
            <a:spLocks noChangeShapeType="1"/>
          </p:cNvSpPr>
          <p:nvPr/>
        </p:nvSpPr>
        <p:spPr bwMode="auto">
          <a:xfrm>
            <a:off x="5588000" y="4724400"/>
            <a:ext cx="228600" cy="0"/>
          </a:xfrm>
          <a:prstGeom prst="line">
            <a:avLst/>
          </a:prstGeom>
          <a:noFill/>
          <a:ln w="28575">
            <a:solidFill>
              <a:schemeClr val="accent2"/>
            </a:solidFill>
            <a:round/>
            <a:headEnd/>
            <a:tailEnd type="triangle" w="med" len="med"/>
          </a:ln>
          <a:effectLst/>
        </p:spPr>
        <p:txBody>
          <a:bodyPr/>
          <a:lstStyle/>
          <a:p>
            <a:endParaRPr lang="en-US"/>
          </a:p>
        </p:txBody>
      </p:sp>
      <p:sp>
        <p:nvSpPr>
          <p:cNvPr id="992337" name="Line 81"/>
          <p:cNvSpPr>
            <a:spLocks noChangeShapeType="1"/>
          </p:cNvSpPr>
          <p:nvPr/>
        </p:nvSpPr>
        <p:spPr bwMode="auto">
          <a:xfrm>
            <a:off x="3276600" y="4876800"/>
            <a:ext cx="0" cy="1600200"/>
          </a:xfrm>
          <a:prstGeom prst="line">
            <a:avLst/>
          </a:prstGeom>
          <a:noFill/>
          <a:ln w="28575">
            <a:solidFill>
              <a:schemeClr val="accent2"/>
            </a:solidFill>
            <a:round/>
            <a:headEnd/>
            <a:tailEnd/>
          </a:ln>
          <a:effectLst/>
        </p:spPr>
        <p:txBody>
          <a:bodyPr/>
          <a:lstStyle/>
          <a:p>
            <a:endParaRPr lang="en-US"/>
          </a:p>
        </p:txBody>
      </p:sp>
      <p:sp>
        <p:nvSpPr>
          <p:cNvPr id="992338" name="Line 82"/>
          <p:cNvSpPr>
            <a:spLocks noChangeShapeType="1"/>
          </p:cNvSpPr>
          <p:nvPr/>
        </p:nvSpPr>
        <p:spPr bwMode="auto">
          <a:xfrm>
            <a:off x="8686800" y="2514600"/>
            <a:ext cx="0" cy="1752600"/>
          </a:xfrm>
          <a:prstGeom prst="line">
            <a:avLst/>
          </a:prstGeom>
          <a:noFill/>
          <a:ln w="12700">
            <a:solidFill>
              <a:schemeClr val="accent1"/>
            </a:solidFill>
            <a:round/>
            <a:headEnd/>
            <a:tailEnd type="triangle" w="med" len="med"/>
          </a:ln>
          <a:effectLst/>
        </p:spPr>
        <p:txBody>
          <a:bodyPr/>
          <a:lstStyle/>
          <a:p>
            <a:endParaRPr lang="en-US"/>
          </a:p>
        </p:txBody>
      </p:sp>
      <p:sp>
        <p:nvSpPr>
          <p:cNvPr id="992339" name="Rectangle 83"/>
          <p:cNvSpPr>
            <a:spLocks noChangeArrowheads="1"/>
          </p:cNvSpPr>
          <p:nvPr/>
        </p:nvSpPr>
        <p:spPr bwMode="auto">
          <a:xfrm>
            <a:off x="7162800" y="22860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MemtoReg</a:t>
            </a:r>
          </a:p>
        </p:txBody>
      </p:sp>
      <p:sp>
        <p:nvSpPr>
          <p:cNvPr id="992340" name="Rectangle 84"/>
          <p:cNvSpPr>
            <a:spLocks noChangeArrowheads="1"/>
          </p:cNvSpPr>
          <p:nvPr/>
        </p:nvSpPr>
        <p:spPr bwMode="auto">
          <a:xfrm>
            <a:off x="4343400" y="25908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ALUSrc</a:t>
            </a:r>
          </a:p>
        </p:txBody>
      </p:sp>
      <p:sp>
        <p:nvSpPr>
          <p:cNvPr id="992341" name="Oval 85"/>
          <p:cNvSpPr>
            <a:spLocks noChangeArrowheads="1"/>
          </p:cNvSpPr>
          <p:nvPr/>
        </p:nvSpPr>
        <p:spPr bwMode="auto">
          <a:xfrm>
            <a:off x="5410200" y="1600200"/>
            <a:ext cx="457200" cy="533400"/>
          </a:xfrm>
          <a:prstGeom prst="ellipse">
            <a:avLst/>
          </a:prstGeom>
          <a:noFill/>
          <a:ln w="12700">
            <a:solidFill>
              <a:schemeClr val="tx1"/>
            </a:solidFill>
            <a:round/>
            <a:headEnd/>
            <a:tailEnd/>
          </a:ln>
          <a:effectLst/>
        </p:spPr>
        <p:txBody>
          <a:bodyPr wrap="none" anchor="ctr"/>
          <a:lstStyle/>
          <a:p>
            <a:endParaRPr lang="en-US"/>
          </a:p>
        </p:txBody>
      </p:sp>
      <p:sp>
        <p:nvSpPr>
          <p:cNvPr id="992342" name="Rectangle 86"/>
          <p:cNvSpPr>
            <a:spLocks noChangeArrowheads="1"/>
          </p:cNvSpPr>
          <p:nvPr/>
        </p:nvSpPr>
        <p:spPr bwMode="auto">
          <a:xfrm>
            <a:off x="5410200" y="16002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992343" name="Line 87"/>
          <p:cNvSpPr>
            <a:spLocks noChangeShapeType="1"/>
          </p:cNvSpPr>
          <p:nvPr/>
        </p:nvSpPr>
        <p:spPr bwMode="auto">
          <a:xfrm>
            <a:off x="5181600" y="1905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92344" name="Line 88"/>
          <p:cNvSpPr>
            <a:spLocks noChangeShapeType="1"/>
          </p:cNvSpPr>
          <p:nvPr/>
        </p:nvSpPr>
        <p:spPr bwMode="auto">
          <a:xfrm>
            <a:off x="5181600" y="1447800"/>
            <a:ext cx="928688" cy="0"/>
          </a:xfrm>
          <a:prstGeom prst="line">
            <a:avLst/>
          </a:prstGeom>
          <a:noFill/>
          <a:ln w="28575">
            <a:solidFill>
              <a:schemeClr val="tx1"/>
            </a:solidFill>
            <a:round/>
            <a:headEnd/>
            <a:tailEnd type="triangle" w="med" len="med"/>
          </a:ln>
          <a:effectLst/>
        </p:spPr>
        <p:txBody>
          <a:bodyPr/>
          <a:lstStyle/>
          <a:p>
            <a:endParaRPr lang="en-US"/>
          </a:p>
        </p:txBody>
      </p:sp>
      <p:grpSp>
        <p:nvGrpSpPr>
          <p:cNvPr id="3" name="Group 89"/>
          <p:cNvGrpSpPr>
            <a:grpSpLocks/>
          </p:cNvGrpSpPr>
          <p:nvPr/>
        </p:nvGrpSpPr>
        <p:grpSpPr bwMode="auto">
          <a:xfrm>
            <a:off x="6096000" y="1143000"/>
            <a:ext cx="381000" cy="914400"/>
            <a:chOff x="1392" y="2880"/>
            <a:chExt cx="288" cy="480"/>
          </a:xfrm>
        </p:grpSpPr>
        <p:sp>
          <p:nvSpPr>
            <p:cNvPr id="992346" name="Line 90"/>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992347" name="Line 91"/>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992348" name="Line 92"/>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992349" name="Line 93"/>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992350" name="Line 94"/>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992351" name="Line 95"/>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992352" name="Line 96"/>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992353" name="Text Box 97"/>
          <p:cNvSpPr txBox="1">
            <a:spLocks noChangeArrowheads="1"/>
          </p:cNvSpPr>
          <p:nvPr/>
        </p:nvSpPr>
        <p:spPr bwMode="auto">
          <a:xfrm>
            <a:off x="6096000" y="14478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992354" name="Line 98"/>
          <p:cNvSpPr>
            <a:spLocks noChangeShapeType="1"/>
          </p:cNvSpPr>
          <p:nvPr/>
        </p:nvSpPr>
        <p:spPr bwMode="auto">
          <a:xfrm>
            <a:off x="5853113" y="1905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92355" name="Line 99"/>
          <p:cNvSpPr>
            <a:spLocks noChangeShapeType="1"/>
          </p:cNvSpPr>
          <p:nvPr/>
        </p:nvSpPr>
        <p:spPr bwMode="auto">
          <a:xfrm>
            <a:off x="6477000" y="16002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92356" name="Line 100"/>
          <p:cNvSpPr>
            <a:spLocks noChangeShapeType="1"/>
          </p:cNvSpPr>
          <p:nvPr/>
        </p:nvSpPr>
        <p:spPr bwMode="auto">
          <a:xfrm>
            <a:off x="838200" y="1066800"/>
            <a:ext cx="0" cy="3276600"/>
          </a:xfrm>
          <a:prstGeom prst="line">
            <a:avLst/>
          </a:prstGeom>
          <a:noFill/>
          <a:ln w="28575">
            <a:solidFill>
              <a:schemeClr val="accent2"/>
            </a:solidFill>
            <a:round/>
            <a:headEnd/>
            <a:tailEnd/>
          </a:ln>
          <a:effectLst/>
        </p:spPr>
        <p:txBody>
          <a:bodyPr/>
          <a:lstStyle/>
          <a:p>
            <a:endParaRPr lang="en-US"/>
          </a:p>
        </p:txBody>
      </p:sp>
      <p:sp>
        <p:nvSpPr>
          <p:cNvPr id="992357" name="AutoShape 101"/>
          <p:cNvSpPr>
            <a:spLocks noChangeArrowheads="1"/>
          </p:cNvSpPr>
          <p:nvPr/>
        </p:nvSpPr>
        <p:spPr bwMode="auto">
          <a:xfrm rot="-5400000">
            <a:off x="6400800" y="1219200"/>
            <a:ext cx="8382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accent2"/>
            </a:solidFill>
            <a:miter lim="800000"/>
            <a:headEnd/>
            <a:tailEnd/>
          </a:ln>
          <a:effectLst/>
        </p:spPr>
        <p:txBody>
          <a:bodyPr wrap="none" anchor="ctr"/>
          <a:lstStyle/>
          <a:p>
            <a:endParaRPr lang="en-US"/>
          </a:p>
        </p:txBody>
      </p:sp>
      <p:sp>
        <p:nvSpPr>
          <p:cNvPr id="992358" name="Line 102"/>
          <p:cNvSpPr>
            <a:spLocks noChangeShapeType="1"/>
          </p:cNvSpPr>
          <p:nvPr/>
        </p:nvSpPr>
        <p:spPr bwMode="auto">
          <a:xfrm>
            <a:off x="5181600" y="1066800"/>
            <a:ext cx="1524000" cy="0"/>
          </a:xfrm>
          <a:prstGeom prst="line">
            <a:avLst/>
          </a:prstGeom>
          <a:noFill/>
          <a:ln w="28575">
            <a:solidFill>
              <a:schemeClr val="accent2"/>
            </a:solidFill>
            <a:round/>
            <a:headEnd/>
            <a:tailEnd type="triangle" w="med" len="med"/>
          </a:ln>
          <a:effectLst/>
        </p:spPr>
        <p:txBody>
          <a:bodyPr/>
          <a:lstStyle/>
          <a:p>
            <a:endParaRPr lang="en-US"/>
          </a:p>
        </p:txBody>
      </p:sp>
      <p:sp>
        <p:nvSpPr>
          <p:cNvPr id="992359" name="Line 103"/>
          <p:cNvSpPr>
            <a:spLocks noChangeShapeType="1"/>
          </p:cNvSpPr>
          <p:nvPr/>
        </p:nvSpPr>
        <p:spPr bwMode="auto">
          <a:xfrm>
            <a:off x="5181600" y="1066800"/>
            <a:ext cx="0" cy="381000"/>
          </a:xfrm>
          <a:prstGeom prst="line">
            <a:avLst/>
          </a:prstGeom>
          <a:noFill/>
          <a:ln w="28575">
            <a:solidFill>
              <a:schemeClr val="accent2"/>
            </a:solidFill>
            <a:round/>
            <a:headEnd/>
            <a:tailEnd/>
          </a:ln>
          <a:effectLst/>
        </p:spPr>
        <p:txBody>
          <a:bodyPr/>
          <a:lstStyle/>
          <a:p>
            <a:endParaRPr lang="en-US"/>
          </a:p>
        </p:txBody>
      </p:sp>
      <p:sp>
        <p:nvSpPr>
          <p:cNvPr id="992360" name="Line 104"/>
          <p:cNvSpPr>
            <a:spLocks noChangeShapeType="1"/>
          </p:cNvSpPr>
          <p:nvPr/>
        </p:nvSpPr>
        <p:spPr bwMode="auto">
          <a:xfrm>
            <a:off x="6934200" y="1371600"/>
            <a:ext cx="177800" cy="0"/>
          </a:xfrm>
          <a:prstGeom prst="line">
            <a:avLst/>
          </a:prstGeom>
          <a:noFill/>
          <a:ln w="28575">
            <a:solidFill>
              <a:schemeClr val="accent2"/>
            </a:solidFill>
            <a:round/>
            <a:headEnd/>
            <a:tailEnd/>
          </a:ln>
          <a:effectLst/>
        </p:spPr>
        <p:txBody>
          <a:bodyPr/>
          <a:lstStyle/>
          <a:p>
            <a:endParaRPr lang="en-US"/>
          </a:p>
        </p:txBody>
      </p:sp>
      <p:sp>
        <p:nvSpPr>
          <p:cNvPr id="992361" name="Line 105"/>
          <p:cNvSpPr>
            <a:spLocks noChangeShapeType="1"/>
          </p:cNvSpPr>
          <p:nvPr/>
        </p:nvSpPr>
        <p:spPr bwMode="auto">
          <a:xfrm>
            <a:off x="6858000" y="1600200"/>
            <a:ext cx="0" cy="533400"/>
          </a:xfrm>
          <a:prstGeom prst="line">
            <a:avLst/>
          </a:prstGeom>
          <a:noFill/>
          <a:ln w="12700">
            <a:solidFill>
              <a:schemeClr val="accent1"/>
            </a:solidFill>
            <a:round/>
            <a:headEnd type="triangle" w="med" len="med"/>
            <a:tailEnd/>
          </a:ln>
          <a:effectLst/>
        </p:spPr>
        <p:txBody>
          <a:bodyPr/>
          <a:lstStyle/>
          <a:p>
            <a:endParaRPr lang="en-US"/>
          </a:p>
        </p:txBody>
      </p:sp>
      <p:sp>
        <p:nvSpPr>
          <p:cNvPr id="992362" name="Rectangle 106"/>
          <p:cNvSpPr>
            <a:spLocks noChangeArrowheads="1"/>
          </p:cNvSpPr>
          <p:nvPr/>
        </p:nvSpPr>
        <p:spPr bwMode="auto">
          <a:xfrm>
            <a:off x="6858000" y="17526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PCSrc</a:t>
            </a:r>
          </a:p>
        </p:txBody>
      </p:sp>
      <p:sp>
        <p:nvSpPr>
          <p:cNvPr id="992363" name="Line 107"/>
          <p:cNvSpPr>
            <a:spLocks noChangeShapeType="1"/>
          </p:cNvSpPr>
          <p:nvPr/>
        </p:nvSpPr>
        <p:spPr bwMode="auto">
          <a:xfrm>
            <a:off x="6629400" y="4724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92364" name="AutoShape 108"/>
          <p:cNvSpPr>
            <a:spLocks noChangeArrowheads="1"/>
          </p:cNvSpPr>
          <p:nvPr/>
        </p:nvSpPr>
        <p:spPr bwMode="auto">
          <a:xfrm rot="-5400000">
            <a:off x="2933700" y="4381500"/>
            <a:ext cx="6096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accent2"/>
            </a:solidFill>
            <a:miter lim="800000"/>
            <a:headEnd/>
            <a:tailEnd/>
          </a:ln>
          <a:effectLst/>
        </p:spPr>
        <p:txBody>
          <a:bodyPr wrap="none" anchor="ctr"/>
          <a:lstStyle/>
          <a:p>
            <a:endParaRPr lang="en-US"/>
          </a:p>
        </p:txBody>
      </p:sp>
      <p:sp>
        <p:nvSpPr>
          <p:cNvPr id="992365" name="Line 109"/>
          <p:cNvSpPr>
            <a:spLocks noChangeShapeType="1"/>
          </p:cNvSpPr>
          <p:nvPr/>
        </p:nvSpPr>
        <p:spPr bwMode="auto">
          <a:xfrm>
            <a:off x="3352800" y="4495800"/>
            <a:ext cx="152400" cy="0"/>
          </a:xfrm>
          <a:prstGeom prst="line">
            <a:avLst/>
          </a:prstGeom>
          <a:noFill/>
          <a:ln w="19050">
            <a:solidFill>
              <a:schemeClr val="accent2"/>
            </a:solidFill>
            <a:round/>
            <a:headEnd/>
            <a:tailEnd type="triangle" w="med" len="med"/>
          </a:ln>
          <a:effectLst/>
        </p:spPr>
        <p:txBody>
          <a:bodyPr/>
          <a:lstStyle/>
          <a:p>
            <a:endParaRPr lang="en-US"/>
          </a:p>
        </p:txBody>
      </p:sp>
      <p:sp>
        <p:nvSpPr>
          <p:cNvPr id="992366" name="Line 110"/>
          <p:cNvSpPr>
            <a:spLocks noChangeShapeType="1"/>
          </p:cNvSpPr>
          <p:nvPr/>
        </p:nvSpPr>
        <p:spPr bwMode="auto">
          <a:xfrm>
            <a:off x="2957513" y="4114800"/>
            <a:ext cx="0" cy="228600"/>
          </a:xfrm>
          <a:prstGeom prst="line">
            <a:avLst/>
          </a:prstGeom>
          <a:noFill/>
          <a:ln w="19050">
            <a:solidFill>
              <a:schemeClr val="tx1"/>
            </a:solidFill>
            <a:round/>
            <a:headEnd/>
            <a:tailEnd/>
          </a:ln>
          <a:effectLst/>
        </p:spPr>
        <p:txBody>
          <a:bodyPr/>
          <a:lstStyle/>
          <a:p>
            <a:endParaRPr lang="en-US"/>
          </a:p>
        </p:txBody>
      </p:sp>
      <p:sp>
        <p:nvSpPr>
          <p:cNvPr id="992367" name="Line 111"/>
          <p:cNvSpPr>
            <a:spLocks noChangeShapeType="1"/>
          </p:cNvSpPr>
          <p:nvPr/>
        </p:nvSpPr>
        <p:spPr bwMode="auto">
          <a:xfrm>
            <a:off x="2957513" y="4343400"/>
            <a:ext cx="166687" cy="0"/>
          </a:xfrm>
          <a:prstGeom prst="line">
            <a:avLst/>
          </a:prstGeom>
          <a:noFill/>
          <a:ln w="19050">
            <a:solidFill>
              <a:schemeClr val="tx1"/>
            </a:solidFill>
            <a:round/>
            <a:headEnd/>
            <a:tailEnd type="triangle" w="med" len="med"/>
          </a:ln>
          <a:effectLst/>
        </p:spPr>
        <p:txBody>
          <a:bodyPr/>
          <a:lstStyle/>
          <a:p>
            <a:endParaRPr lang="en-US"/>
          </a:p>
        </p:txBody>
      </p:sp>
      <p:sp>
        <p:nvSpPr>
          <p:cNvPr id="992368" name="Line 112"/>
          <p:cNvSpPr>
            <a:spLocks noChangeShapeType="1"/>
          </p:cNvSpPr>
          <p:nvPr/>
        </p:nvSpPr>
        <p:spPr bwMode="auto">
          <a:xfrm>
            <a:off x="3200400" y="2971800"/>
            <a:ext cx="0" cy="1295400"/>
          </a:xfrm>
          <a:prstGeom prst="line">
            <a:avLst/>
          </a:prstGeom>
          <a:noFill/>
          <a:ln w="12700">
            <a:solidFill>
              <a:schemeClr val="accent1"/>
            </a:solidFill>
            <a:round/>
            <a:headEnd/>
            <a:tailEnd type="triangle" w="med" len="med"/>
          </a:ln>
          <a:effectLst/>
        </p:spPr>
        <p:txBody>
          <a:bodyPr/>
          <a:lstStyle/>
          <a:p>
            <a:endParaRPr lang="en-US"/>
          </a:p>
        </p:txBody>
      </p:sp>
      <p:sp>
        <p:nvSpPr>
          <p:cNvPr id="992369" name="Rectangle 113"/>
          <p:cNvSpPr>
            <a:spLocks noChangeArrowheads="1"/>
          </p:cNvSpPr>
          <p:nvPr/>
        </p:nvSpPr>
        <p:spPr bwMode="auto">
          <a:xfrm>
            <a:off x="2667000" y="31242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RegDst</a:t>
            </a:r>
          </a:p>
        </p:txBody>
      </p:sp>
      <p:sp>
        <p:nvSpPr>
          <p:cNvPr id="992370" name="Oval 114"/>
          <p:cNvSpPr>
            <a:spLocks noChangeArrowheads="1"/>
          </p:cNvSpPr>
          <p:nvPr/>
        </p:nvSpPr>
        <p:spPr bwMode="auto">
          <a:xfrm>
            <a:off x="5791200" y="5257800"/>
            <a:ext cx="609600" cy="762000"/>
          </a:xfrm>
          <a:prstGeom prst="ellipse">
            <a:avLst/>
          </a:prstGeom>
          <a:noFill/>
          <a:ln w="12700">
            <a:solidFill>
              <a:schemeClr val="accent1"/>
            </a:solidFill>
            <a:round/>
            <a:headEnd/>
            <a:tailEnd/>
          </a:ln>
          <a:effectLst/>
        </p:spPr>
        <p:txBody>
          <a:bodyPr wrap="none" anchor="ctr"/>
          <a:lstStyle/>
          <a:p>
            <a:endParaRPr lang="en-US"/>
          </a:p>
        </p:txBody>
      </p:sp>
      <p:sp>
        <p:nvSpPr>
          <p:cNvPr id="992371" name="Rectangle 115"/>
          <p:cNvSpPr>
            <a:spLocks noChangeArrowheads="1"/>
          </p:cNvSpPr>
          <p:nvPr/>
        </p:nvSpPr>
        <p:spPr bwMode="auto">
          <a:xfrm>
            <a:off x="5867400" y="5410200"/>
            <a:ext cx="533400" cy="457200"/>
          </a:xfrm>
          <a:prstGeom prst="rect">
            <a:avLst/>
          </a:prstGeom>
          <a:noFill/>
          <a:ln w="12700">
            <a:noFill/>
            <a:miter lim="800000"/>
            <a:headEnd/>
            <a:tailEnd/>
          </a:ln>
          <a:effectLst/>
        </p:spPr>
        <p:txBody>
          <a:bodyPr wrap="none" lIns="19050" tIns="26988" rIns="19050" bIns="26988"/>
          <a:lstStyle/>
          <a:p>
            <a:pPr algn="ctr"/>
            <a:r>
              <a:rPr lang="en-US" sz="1200" b="1"/>
              <a:t>ALU</a:t>
            </a:r>
          </a:p>
          <a:p>
            <a:pPr algn="ctr"/>
            <a:r>
              <a:rPr lang="en-US" sz="1200" b="1"/>
              <a:t>control</a:t>
            </a:r>
          </a:p>
        </p:txBody>
      </p:sp>
      <p:sp>
        <p:nvSpPr>
          <p:cNvPr id="992372" name="Line 116"/>
          <p:cNvSpPr>
            <a:spLocks noChangeShapeType="1"/>
          </p:cNvSpPr>
          <p:nvPr/>
        </p:nvSpPr>
        <p:spPr bwMode="auto">
          <a:xfrm>
            <a:off x="3657600" y="6172200"/>
            <a:ext cx="1905000" cy="0"/>
          </a:xfrm>
          <a:prstGeom prst="line">
            <a:avLst/>
          </a:prstGeom>
          <a:noFill/>
          <a:ln w="19050">
            <a:solidFill>
              <a:schemeClr val="accent2"/>
            </a:solidFill>
            <a:round/>
            <a:headEnd/>
            <a:tailEnd/>
          </a:ln>
          <a:effectLst/>
        </p:spPr>
        <p:txBody>
          <a:bodyPr/>
          <a:lstStyle/>
          <a:p>
            <a:endParaRPr lang="en-US"/>
          </a:p>
        </p:txBody>
      </p:sp>
      <p:sp>
        <p:nvSpPr>
          <p:cNvPr id="992373" name="Line 117"/>
          <p:cNvSpPr>
            <a:spLocks noChangeShapeType="1"/>
          </p:cNvSpPr>
          <p:nvPr/>
        </p:nvSpPr>
        <p:spPr bwMode="auto">
          <a:xfrm>
            <a:off x="5548313" y="5486400"/>
            <a:ext cx="228600" cy="0"/>
          </a:xfrm>
          <a:prstGeom prst="line">
            <a:avLst/>
          </a:prstGeom>
          <a:noFill/>
          <a:ln w="19050">
            <a:solidFill>
              <a:schemeClr val="accent2"/>
            </a:solidFill>
            <a:round/>
            <a:headEnd/>
            <a:tailEnd type="triangle" w="med" len="med"/>
          </a:ln>
          <a:effectLst/>
        </p:spPr>
        <p:txBody>
          <a:bodyPr/>
          <a:lstStyle/>
          <a:p>
            <a:endParaRPr lang="en-US"/>
          </a:p>
        </p:txBody>
      </p:sp>
      <p:sp>
        <p:nvSpPr>
          <p:cNvPr id="992374" name="Rectangle 118"/>
          <p:cNvSpPr>
            <a:spLocks noChangeArrowheads="1"/>
          </p:cNvSpPr>
          <p:nvPr/>
        </p:nvSpPr>
        <p:spPr bwMode="auto">
          <a:xfrm>
            <a:off x="8610600" y="4191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992375" name="Rectangle 119"/>
          <p:cNvSpPr>
            <a:spLocks noChangeArrowheads="1"/>
          </p:cNvSpPr>
          <p:nvPr/>
        </p:nvSpPr>
        <p:spPr bwMode="auto">
          <a:xfrm>
            <a:off x="5410200" y="4800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992376" name="Rectangle 120"/>
          <p:cNvSpPr>
            <a:spLocks noChangeArrowheads="1"/>
          </p:cNvSpPr>
          <p:nvPr/>
        </p:nvSpPr>
        <p:spPr bwMode="auto">
          <a:xfrm>
            <a:off x="3124200" y="44958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992377" name="Rectangle 121"/>
          <p:cNvSpPr>
            <a:spLocks noChangeArrowheads="1"/>
          </p:cNvSpPr>
          <p:nvPr/>
        </p:nvSpPr>
        <p:spPr bwMode="auto">
          <a:xfrm>
            <a:off x="3124200" y="4191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992378" name="Rectangle 122"/>
          <p:cNvSpPr>
            <a:spLocks noChangeArrowheads="1"/>
          </p:cNvSpPr>
          <p:nvPr/>
        </p:nvSpPr>
        <p:spPr bwMode="auto">
          <a:xfrm>
            <a:off x="5410200" y="4419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992379" name="Rectangle 123"/>
          <p:cNvSpPr>
            <a:spLocks noChangeArrowheads="1"/>
          </p:cNvSpPr>
          <p:nvPr/>
        </p:nvSpPr>
        <p:spPr bwMode="auto">
          <a:xfrm>
            <a:off x="8610600" y="4572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992380" name="Rectangle 124"/>
          <p:cNvSpPr>
            <a:spLocks noChangeArrowheads="1"/>
          </p:cNvSpPr>
          <p:nvPr/>
        </p:nvSpPr>
        <p:spPr bwMode="auto">
          <a:xfrm>
            <a:off x="6705600" y="990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992381" name="Rectangle 125"/>
          <p:cNvSpPr>
            <a:spLocks noChangeArrowheads="1"/>
          </p:cNvSpPr>
          <p:nvPr/>
        </p:nvSpPr>
        <p:spPr bwMode="auto">
          <a:xfrm>
            <a:off x="6705600" y="14478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992382" name="Rectangle 126"/>
          <p:cNvSpPr>
            <a:spLocks noChangeArrowheads="1"/>
          </p:cNvSpPr>
          <p:nvPr/>
        </p:nvSpPr>
        <p:spPr bwMode="auto">
          <a:xfrm>
            <a:off x="2514600" y="19050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ALUOp</a:t>
            </a:r>
          </a:p>
        </p:txBody>
      </p:sp>
      <p:sp>
        <p:nvSpPr>
          <p:cNvPr id="992383" name="Line 127"/>
          <p:cNvSpPr>
            <a:spLocks noChangeShapeType="1"/>
          </p:cNvSpPr>
          <p:nvPr/>
        </p:nvSpPr>
        <p:spPr bwMode="auto">
          <a:xfrm>
            <a:off x="6096000" y="6019800"/>
            <a:ext cx="0" cy="304800"/>
          </a:xfrm>
          <a:prstGeom prst="line">
            <a:avLst/>
          </a:prstGeom>
          <a:noFill/>
          <a:ln w="19050">
            <a:solidFill>
              <a:schemeClr val="accent1"/>
            </a:solidFill>
            <a:round/>
            <a:headEnd type="triangle" w="med" len="med"/>
            <a:tailEnd/>
          </a:ln>
          <a:effectLst/>
        </p:spPr>
        <p:txBody>
          <a:bodyPr/>
          <a:lstStyle/>
          <a:p>
            <a:endParaRPr lang="en-US"/>
          </a:p>
        </p:txBody>
      </p:sp>
      <p:sp>
        <p:nvSpPr>
          <p:cNvPr id="992384" name="Rectangle 128"/>
          <p:cNvSpPr>
            <a:spLocks noChangeArrowheads="1"/>
          </p:cNvSpPr>
          <p:nvPr/>
        </p:nvSpPr>
        <p:spPr bwMode="auto">
          <a:xfrm>
            <a:off x="4724400" y="5867400"/>
            <a:ext cx="7620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Instr[5-0]</a:t>
            </a:r>
          </a:p>
        </p:txBody>
      </p:sp>
      <p:sp>
        <p:nvSpPr>
          <p:cNvPr id="992385" name="Rectangle 129"/>
          <p:cNvSpPr>
            <a:spLocks noChangeArrowheads="1"/>
          </p:cNvSpPr>
          <p:nvPr/>
        </p:nvSpPr>
        <p:spPr bwMode="auto">
          <a:xfrm>
            <a:off x="2667000" y="53340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Instr[15-0]</a:t>
            </a:r>
          </a:p>
        </p:txBody>
      </p:sp>
      <p:sp>
        <p:nvSpPr>
          <p:cNvPr id="992386" name="Rectangle 130"/>
          <p:cNvSpPr>
            <a:spLocks noChangeArrowheads="1"/>
          </p:cNvSpPr>
          <p:nvPr/>
        </p:nvSpPr>
        <p:spPr bwMode="auto">
          <a:xfrm>
            <a:off x="2667000" y="3505200"/>
            <a:ext cx="776288" cy="2286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Instr[25-21]</a:t>
            </a:r>
          </a:p>
        </p:txBody>
      </p:sp>
      <p:sp>
        <p:nvSpPr>
          <p:cNvPr id="992387" name="Rectangle 131"/>
          <p:cNvSpPr>
            <a:spLocks noChangeArrowheads="1"/>
          </p:cNvSpPr>
          <p:nvPr/>
        </p:nvSpPr>
        <p:spPr bwMode="auto">
          <a:xfrm>
            <a:off x="2652713" y="3886200"/>
            <a:ext cx="852487" cy="2286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Instr[20-16]</a:t>
            </a:r>
          </a:p>
        </p:txBody>
      </p:sp>
      <p:sp>
        <p:nvSpPr>
          <p:cNvPr id="992388" name="Text Box 132"/>
          <p:cNvSpPr txBox="1">
            <a:spLocks noChangeArrowheads="1"/>
          </p:cNvSpPr>
          <p:nvPr/>
        </p:nvSpPr>
        <p:spPr bwMode="auto">
          <a:xfrm>
            <a:off x="2576513" y="4648200"/>
            <a:ext cx="701675" cy="457200"/>
          </a:xfrm>
          <a:prstGeom prst="rect">
            <a:avLst/>
          </a:prstGeom>
          <a:noFill/>
          <a:ln w="12700">
            <a:noFill/>
            <a:miter lim="800000"/>
            <a:headEnd/>
            <a:tailEnd/>
          </a:ln>
          <a:effectLst/>
        </p:spPr>
        <p:txBody>
          <a:bodyPr>
            <a:spAutoFit/>
          </a:bodyPr>
          <a:lstStyle/>
          <a:p>
            <a:pPr algn="r"/>
            <a:r>
              <a:rPr lang="en-US" sz="1200">
                <a:solidFill>
                  <a:schemeClr val="tx1"/>
                </a:solidFill>
              </a:rPr>
              <a:t>Instr[15  -11]</a:t>
            </a:r>
          </a:p>
        </p:txBody>
      </p:sp>
      <p:sp>
        <p:nvSpPr>
          <p:cNvPr id="992389" name="Line 133"/>
          <p:cNvSpPr>
            <a:spLocks noChangeShapeType="1"/>
          </p:cNvSpPr>
          <p:nvPr/>
        </p:nvSpPr>
        <p:spPr bwMode="auto">
          <a:xfrm>
            <a:off x="228600" y="838200"/>
            <a:ext cx="0" cy="3505200"/>
          </a:xfrm>
          <a:prstGeom prst="line">
            <a:avLst/>
          </a:prstGeom>
          <a:noFill/>
          <a:ln w="28575">
            <a:solidFill>
              <a:schemeClr val="accent2"/>
            </a:solidFill>
            <a:round/>
            <a:headEnd/>
            <a:tailEnd/>
          </a:ln>
          <a:effectLst/>
        </p:spPr>
        <p:txBody>
          <a:bodyPr/>
          <a:lstStyle/>
          <a:p>
            <a:endParaRPr lang="en-US"/>
          </a:p>
        </p:txBody>
      </p:sp>
      <p:sp>
        <p:nvSpPr>
          <p:cNvPr id="992390" name="Line 134"/>
          <p:cNvSpPr>
            <a:spLocks noChangeShapeType="1"/>
          </p:cNvSpPr>
          <p:nvPr/>
        </p:nvSpPr>
        <p:spPr bwMode="auto">
          <a:xfrm>
            <a:off x="7086600" y="838200"/>
            <a:ext cx="0" cy="533400"/>
          </a:xfrm>
          <a:prstGeom prst="line">
            <a:avLst/>
          </a:prstGeom>
          <a:noFill/>
          <a:ln w="28575">
            <a:solidFill>
              <a:schemeClr val="accent2"/>
            </a:solidFill>
            <a:round/>
            <a:headEnd/>
            <a:tailEnd/>
          </a:ln>
          <a:effectLst/>
        </p:spPr>
        <p:txBody>
          <a:bodyPr/>
          <a:lstStyle/>
          <a:p>
            <a:endParaRPr lang="en-US"/>
          </a:p>
        </p:txBody>
      </p:sp>
      <p:sp>
        <p:nvSpPr>
          <p:cNvPr id="992391" name="Line 135"/>
          <p:cNvSpPr>
            <a:spLocks noChangeShapeType="1"/>
          </p:cNvSpPr>
          <p:nvPr/>
        </p:nvSpPr>
        <p:spPr bwMode="auto">
          <a:xfrm>
            <a:off x="5181600" y="4953000"/>
            <a:ext cx="0" cy="609600"/>
          </a:xfrm>
          <a:prstGeom prst="line">
            <a:avLst/>
          </a:prstGeom>
          <a:noFill/>
          <a:ln w="28575">
            <a:solidFill>
              <a:schemeClr val="tx1"/>
            </a:solidFill>
            <a:round/>
            <a:headEnd/>
            <a:tailEnd/>
          </a:ln>
          <a:effectLst/>
        </p:spPr>
        <p:txBody>
          <a:bodyPr/>
          <a:lstStyle/>
          <a:p>
            <a:endParaRPr lang="en-US"/>
          </a:p>
        </p:txBody>
      </p:sp>
      <p:sp>
        <p:nvSpPr>
          <p:cNvPr id="992392" name="Oval 136"/>
          <p:cNvSpPr>
            <a:spLocks noChangeArrowheads="1"/>
          </p:cNvSpPr>
          <p:nvPr/>
        </p:nvSpPr>
        <p:spPr bwMode="auto">
          <a:xfrm>
            <a:off x="2971800" y="1828800"/>
            <a:ext cx="762000" cy="1219200"/>
          </a:xfrm>
          <a:prstGeom prst="ellipse">
            <a:avLst/>
          </a:prstGeom>
          <a:noFill/>
          <a:ln w="12700">
            <a:solidFill>
              <a:schemeClr val="accent1"/>
            </a:solidFill>
            <a:round/>
            <a:headEnd/>
            <a:tailEnd/>
          </a:ln>
          <a:effectLst/>
        </p:spPr>
        <p:txBody>
          <a:bodyPr wrap="none" anchor="ctr"/>
          <a:lstStyle/>
          <a:p>
            <a:endParaRPr lang="en-US"/>
          </a:p>
        </p:txBody>
      </p:sp>
      <p:sp>
        <p:nvSpPr>
          <p:cNvPr id="992393" name="Rectangle 137"/>
          <p:cNvSpPr>
            <a:spLocks noChangeArrowheads="1"/>
          </p:cNvSpPr>
          <p:nvPr/>
        </p:nvSpPr>
        <p:spPr bwMode="auto">
          <a:xfrm>
            <a:off x="3124200" y="2286000"/>
            <a:ext cx="533400" cy="457200"/>
          </a:xfrm>
          <a:prstGeom prst="rect">
            <a:avLst/>
          </a:prstGeom>
          <a:noFill/>
          <a:ln w="12700">
            <a:noFill/>
            <a:miter lim="800000"/>
            <a:headEnd/>
            <a:tailEnd/>
          </a:ln>
          <a:effectLst/>
        </p:spPr>
        <p:txBody>
          <a:bodyPr wrap="none" lIns="19050" tIns="26988" rIns="19050" bIns="26988"/>
          <a:lstStyle/>
          <a:p>
            <a:pPr algn="ctr"/>
            <a:r>
              <a:rPr lang="en-US" sz="1200" b="1"/>
              <a:t>Control</a:t>
            </a:r>
          </a:p>
          <a:p>
            <a:pPr algn="ctr"/>
            <a:r>
              <a:rPr lang="en-US" sz="1200" b="1"/>
              <a:t>Unit</a:t>
            </a:r>
          </a:p>
        </p:txBody>
      </p:sp>
      <p:sp>
        <p:nvSpPr>
          <p:cNvPr id="992394" name="Line 138"/>
          <p:cNvSpPr>
            <a:spLocks noChangeShapeType="1"/>
          </p:cNvSpPr>
          <p:nvPr/>
        </p:nvSpPr>
        <p:spPr bwMode="auto">
          <a:xfrm>
            <a:off x="2667000" y="2514600"/>
            <a:ext cx="0" cy="2133600"/>
          </a:xfrm>
          <a:prstGeom prst="line">
            <a:avLst/>
          </a:prstGeom>
          <a:noFill/>
          <a:ln w="28575">
            <a:solidFill>
              <a:schemeClr val="accent2"/>
            </a:solidFill>
            <a:round/>
            <a:headEnd/>
            <a:tailEnd/>
          </a:ln>
          <a:effectLst/>
        </p:spPr>
        <p:txBody>
          <a:bodyPr/>
          <a:lstStyle/>
          <a:p>
            <a:endParaRPr lang="en-US"/>
          </a:p>
        </p:txBody>
      </p:sp>
      <p:sp>
        <p:nvSpPr>
          <p:cNvPr id="992395" name="Line 139"/>
          <p:cNvSpPr>
            <a:spLocks noChangeShapeType="1"/>
          </p:cNvSpPr>
          <p:nvPr/>
        </p:nvSpPr>
        <p:spPr bwMode="auto">
          <a:xfrm>
            <a:off x="2667000" y="2514600"/>
            <a:ext cx="304800" cy="0"/>
          </a:xfrm>
          <a:prstGeom prst="line">
            <a:avLst/>
          </a:prstGeom>
          <a:noFill/>
          <a:ln w="12700">
            <a:solidFill>
              <a:schemeClr val="accent2"/>
            </a:solidFill>
            <a:round/>
            <a:headEnd/>
            <a:tailEnd type="triangle" w="med" len="med"/>
          </a:ln>
          <a:effectLst/>
        </p:spPr>
        <p:txBody>
          <a:bodyPr/>
          <a:lstStyle/>
          <a:p>
            <a:endParaRPr lang="en-US"/>
          </a:p>
        </p:txBody>
      </p:sp>
      <p:sp>
        <p:nvSpPr>
          <p:cNvPr id="992396" name="Rectangle 140"/>
          <p:cNvSpPr>
            <a:spLocks noChangeArrowheads="1"/>
          </p:cNvSpPr>
          <p:nvPr/>
        </p:nvSpPr>
        <p:spPr bwMode="auto">
          <a:xfrm>
            <a:off x="2209800" y="22860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Instr[31-26]</a:t>
            </a:r>
          </a:p>
        </p:txBody>
      </p:sp>
      <p:sp>
        <p:nvSpPr>
          <p:cNvPr id="992397" name="AutoShape 141"/>
          <p:cNvSpPr>
            <a:spLocks noChangeArrowheads="1"/>
          </p:cNvSpPr>
          <p:nvPr/>
        </p:nvSpPr>
        <p:spPr bwMode="auto">
          <a:xfrm>
            <a:off x="6400800" y="1981200"/>
            <a:ext cx="304800" cy="304800"/>
          </a:xfrm>
          <a:prstGeom prst="flowChartDelay">
            <a:avLst/>
          </a:prstGeom>
          <a:noFill/>
          <a:ln w="12700">
            <a:solidFill>
              <a:schemeClr val="accent1"/>
            </a:solidFill>
            <a:miter lim="800000"/>
            <a:headEnd/>
            <a:tailEnd/>
          </a:ln>
          <a:effectLst/>
        </p:spPr>
        <p:txBody>
          <a:bodyPr wrap="none" anchor="ctr"/>
          <a:lstStyle/>
          <a:p>
            <a:endParaRPr lang="en-US"/>
          </a:p>
        </p:txBody>
      </p:sp>
      <p:sp>
        <p:nvSpPr>
          <p:cNvPr id="992398" name="Line 142"/>
          <p:cNvSpPr>
            <a:spLocks noChangeShapeType="1"/>
          </p:cNvSpPr>
          <p:nvPr/>
        </p:nvSpPr>
        <p:spPr bwMode="auto">
          <a:xfrm>
            <a:off x="6705600" y="2133600"/>
            <a:ext cx="152400" cy="0"/>
          </a:xfrm>
          <a:prstGeom prst="line">
            <a:avLst/>
          </a:prstGeom>
          <a:noFill/>
          <a:ln w="12700">
            <a:solidFill>
              <a:schemeClr val="accent1"/>
            </a:solidFill>
            <a:round/>
            <a:headEnd/>
            <a:tailEnd/>
          </a:ln>
          <a:effectLst/>
        </p:spPr>
        <p:txBody>
          <a:bodyPr/>
          <a:lstStyle/>
          <a:p>
            <a:endParaRPr lang="en-US"/>
          </a:p>
        </p:txBody>
      </p:sp>
      <p:sp>
        <p:nvSpPr>
          <p:cNvPr id="992399" name="Line 143"/>
          <p:cNvSpPr>
            <a:spLocks noChangeShapeType="1"/>
          </p:cNvSpPr>
          <p:nvPr/>
        </p:nvSpPr>
        <p:spPr bwMode="auto">
          <a:xfrm>
            <a:off x="6248400" y="2209800"/>
            <a:ext cx="152400" cy="0"/>
          </a:xfrm>
          <a:prstGeom prst="line">
            <a:avLst/>
          </a:prstGeom>
          <a:noFill/>
          <a:ln w="12700">
            <a:solidFill>
              <a:schemeClr val="accent1"/>
            </a:solidFill>
            <a:round/>
            <a:headEnd/>
            <a:tailEnd/>
          </a:ln>
          <a:effectLst/>
        </p:spPr>
        <p:txBody>
          <a:bodyPr/>
          <a:lstStyle/>
          <a:p>
            <a:endParaRPr lang="en-US"/>
          </a:p>
        </p:txBody>
      </p:sp>
      <p:sp>
        <p:nvSpPr>
          <p:cNvPr id="992400" name="Line 144"/>
          <p:cNvSpPr>
            <a:spLocks noChangeShapeType="1"/>
          </p:cNvSpPr>
          <p:nvPr/>
        </p:nvSpPr>
        <p:spPr bwMode="auto">
          <a:xfrm>
            <a:off x="3733800" y="2209800"/>
            <a:ext cx="2438400" cy="0"/>
          </a:xfrm>
          <a:prstGeom prst="line">
            <a:avLst/>
          </a:prstGeom>
          <a:noFill/>
          <a:ln w="12700">
            <a:solidFill>
              <a:schemeClr val="accent1"/>
            </a:solidFill>
            <a:round/>
            <a:headEnd/>
            <a:tailEnd/>
          </a:ln>
          <a:effectLst/>
        </p:spPr>
        <p:txBody>
          <a:bodyPr/>
          <a:lstStyle/>
          <a:p>
            <a:endParaRPr lang="en-US"/>
          </a:p>
        </p:txBody>
      </p:sp>
      <p:sp>
        <p:nvSpPr>
          <p:cNvPr id="992401" name="Rectangle 145"/>
          <p:cNvSpPr>
            <a:spLocks noChangeArrowheads="1"/>
          </p:cNvSpPr>
          <p:nvPr/>
        </p:nvSpPr>
        <p:spPr bwMode="auto">
          <a:xfrm>
            <a:off x="3810000" y="19812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Branch</a:t>
            </a:r>
          </a:p>
        </p:txBody>
      </p:sp>
      <p:sp>
        <p:nvSpPr>
          <p:cNvPr id="992402" name="Line 146"/>
          <p:cNvSpPr>
            <a:spLocks noChangeShapeType="1"/>
          </p:cNvSpPr>
          <p:nvPr/>
        </p:nvSpPr>
        <p:spPr bwMode="auto">
          <a:xfrm>
            <a:off x="3733800" y="2362200"/>
            <a:ext cx="5181600" cy="0"/>
          </a:xfrm>
          <a:prstGeom prst="line">
            <a:avLst/>
          </a:prstGeom>
          <a:noFill/>
          <a:ln w="12700">
            <a:solidFill>
              <a:schemeClr val="accent1"/>
            </a:solidFill>
            <a:round/>
            <a:headEnd/>
            <a:tailEnd/>
          </a:ln>
          <a:effectLst/>
        </p:spPr>
        <p:txBody>
          <a:bodyPr/>
          <a:lstStyle/>
          <a:p>
            <a:endParaRPr lang="en-US"/>
          </a:p>
        </p:txBody>
      </p:sp>
      <p:sp>
        <p:nvSpPr>
          <p:cNvPr id="992403" name="Line 147"/>
          <p:cNvSpPr>
            <a:spLocks noChangeShapeType="1"/>
          </p:cNvSpPr>
          <p:nvPr/>
        </p:nvSpPr>
        <p:spPr bwMode="auto">
          <a:xfrm>
            <a:off x="7543800" y="5334000"/>
            <a:ext cx="1371600" cy="0"/>
          </a:xfrm>
          <a:prstGeom prst="line">
            <a:avLst/>
          </a:prstGeom>
          <a:noFill/>
          <a:ln w="12700">
            <a:solidFill>
              <a:schemeClr val="accent1"/>
            </a:solidFill>
            <a:round/>
            <a:headEnd/>
            <a:tailEnd/>
          </a:ln>
          <a:effectLst/>
        </p:spPr>
        <p:txBody>
          <a:bodyPr/>
          <a:lstStyle/>
          <a:p>
            <a:endParaRPr lang="en-US"/>
          </a:p>
        </p:txBody>
      </p:sp>
      <p:sp>
        <p:nvSpPr>
          <p:cNvPr id="992404" name="Line 148"/>
          <p:cNvSpPr>
            <a:spLocks noChangeShapeType="1"/>
          </p:cNvSpPr>
          <p:nvPr/>
        </p:nvSpPr>
        <p:spPr bwMode="auto">
          <a:xfrm>
            <a:off x="8915400" y="2362200"/>
            <a:ext cx="0" cy="2971800"/>
          </a:xfrm>
          <a:prstGeom prst="line">
            <a:avLst/>
          </a:prstGeom>
          <a:noFill/>
          <a:ln w="12700">
            <a:solidFill>
              <a:schemeClr val="accent1"/>
            </a:solidFill>
            <a:round/>
            <a:headEnd/>
            <a:tailEnd/>
          </a:ln>
          <a:effectLst/>
        </p:spPr>
        <p:txBody>
          <a:bodyPr/>
          <a:lstStyle/>
          <a:p>
            <a:endParaRPr lang="en-US"/>
          </a:p>
        </p:txBody>
      </p:sp>
      <p:sp>
        <p:nvSpPr>
          <p:cNvPr id="992405" name="Line 149"/>
          <p:cNvSpPr>
            <a:spLocks noChangeShapeType="1"/>
          </p:cNvSpPr>
          <p:nvPr/>
        </p:nvSpPr>
        <p:spPr bwMode="auto">
          <a:xfrm>
            <a:off x="3733800" y="2514600"/>
            <a:ext cx="4953000" cy="0"/>
          </a:xfrm>
          <a:prstGeom prst="line">
            <a:avLst/>
          </a:prstGeom>
          <a:noFill/>
          <a:ln w="12700">
            <a:solidFill>
              <a:schemeClr val="accent1"/>
            </a:solidFill>
            <a:round/>
            <a:headEnd/>
            <a:tailEnd/>
          </a:ln>
          <a:effectLst/>
        </p:spPr>
        <p:txBody>
          <a:bodyPr/>
          <a:lstStyle/>
          <a:p>
            <a:endParaRPr lang="en-US"/>
          </a:p>
        </p:txBody>
      </p:sp>
      <p:sp>
        <p:nvSpPr>
          <p:cNvPr id="992406" name="Line 150"/>
          <p:cNvSpPr>
            <a:spLocks noChangeShapeType="1"/>
          </p:cNvSpPr>
          <p:nvPr/>
        </p:nvSpPr>
        <p:spPr bwMode="auto">
          <a:xfrm>
            <a:off x="3733800" y="2667000"/>
            <a:ext cx="3810000" cy="0"/>
          </a:xfrm>
          <a:prstGeom prst="line">
            <a:avLst/>
          </a:prstGeom>
          <a:noFill/>
          <a:ln w="12700">
            <a:solidFill>
              <a:schemeClr val="accent1"/>
            </a:solidFill>
            <a:round/>
            <a:headEnd/>
            <a:tailEnd/>
          </a:ln>
          <a:effectLst/>
        </p:spPr>
        <p:txBody>
          <a:bodyPr/>
          <a:lstStyle/>
          <a:p>
            <a:endParaRPr lang="en-US"/>
          </a:p>
        </p:txBody>
      </p:sp>
      <p:sp>
        <p:nvSpPr>
          <p:cNvPr id="992407" name="Line 151"/>
          <p:cNvSpPr>
            <a:spLocks noChangeShapeType="1"/>
          </p:cNvSpPr>
          <p:nvPr/>
        </p:nvSpPr>
        <p:spPr bwMode="auto">
          <a:xfrm>
            <a:off x="3581400" y="2971800"/>
            <a:ext cx="609600" cy="0"/>
          </a:xfrm>
          <a:prstGeom prst="line">
            <a:avLst/>
          </a:prstGeom>
          <a:noFill/>
          <a:ln w="12700">
            <a:solidFill>
              <a:schemeClr val="accent1"/>
            </a:solidFill>
            <a:round/>
            <a:headEnd/>
            <a:tailEnd/>
          </a:ln>
          <a:effectLst/>
        </p:spPr>
        <p:txBody>
          <a:bodyPr/>
          <a:lstStyle/>
          <a:p>
            <a:endParaRPr lang="en-US"/>
          </a:p>
        </p:txBody>
      </p:sp>
      <p:sp>
        <p:nvSpPr>
          <p:cNvPr id="992408" name="Line 152"/>
          <p:cNvSpPr>
            <a:spLocks noChangeShapeType="1"/>
          </p:cNvSpPr>
          <p:nvPr/>
        </p:nvSpPr>
        <p:spPr bwMode="auto">
          <a:xfrm>
            <a:off x="3657600" y="2819400"/>
            <a:ext cx="1828800" cy="0"/>
          </a:xfrm>
          <a:prstGeom prst="line">
            <a:avLst/>
          </a:prstGeom>
          <a:noFill/>
          <a:ln w="12700">
            <a:solidFill>
              <a:schemeClr val="accent1"/>
            </a:solidFill>
            <a:round/>
            <a:headEnd/>
            <a:tailEnd/>
          </a:ln>
          <a:effectLst/>
        </p:spPr>
        <p:txBody>
          <a:bodyPr/>
          <a:lstStyle/>
          <a:p>
            <a:endParaRPr lang="en-US"/>
          </a:p>
        </p:txBody>
      </p:sp>
      <p:sp>
        <p:nvSpPr>
          <p:cNvPr id="992409" name="Line 153"/>
          <p:cNvSpPr>
            <a:spLocks noChangeShapeType="1"/>
          </p:cNvSpPr>
          <p:nvPr/>
        </p:nvSpPr>
        <p:spPr bwMode="auto">
          <a:xfrm>
            <a:off x="5486400" y="2819400"/>
            <a:ext cx="0" cy="1676400"/>
          </a:xfrm>
          <a:prstGeom prst="line">
            <a:avLst/>
          </a:prstGeom>
          <a:noFill/>
          <a:ln w="12700">
            <a:solidFill>
              <a:schemeClr val="accent1"/>
            </a:solidFill>
            <a:round/>
            <a:headEnd/>
            <a:tailEnd type="triangle" w="med" len="med"/>
          </a:ln>
          <a:effectLst/>
        </p:spPr>
        <p:txBody>
          <a:bodyPr/>
          <a:lstStyle/>
          <a:p>
            <a:endParaRPr lang="en-US"/>
          </a:p>
        </p:txBody>
      </p:sp>
      <p:sp>
        <p:nvSpPr>
          <p:cNvPr id="992410" name="Line 154"/>
          <p:cNvSpPr>
            <a:spLocks noChangeShapeType="1"/>
          </p:cNvSpPr>
          <p:nvPr/>
        </p:nvSpPr>
        <p:spPr bwMode="auto">
          <a:xfrm>
            <a:off x="2590800" y="6324600"/>
            <a:ext cx="3505200" cy="0"/>
          </a:xfrm>
          <a:prstGeom prst="line">
            <a:avLst/>
          </a:prstGeom>
          <a:noFill/>
          <a:ln w="19050">
            <a:solidFill>
              <a:schemeClr val="accent1"/>
            </a:solidFill>
            <a:round/>
            <a:headEnd/>
            <a:tailEnd/>
          </a:ln>
          <a:effectLst/>
        </p:spPr>
        <p:txBody>
          <a:bodyPr/>
          <a:lstStyle/>
          <a:p>
            <a:endParaRPr lang="en-US"/>
          </a:p>
        </p:txBody>
      </p:sp>
      <p:sp>
        <p:nvSpPr>
          <p:cNvPr id="992411" name="Line 155"/>
          <p:cNvSpPr>
            <a:spLocks noChangeShapeType="1"/>
          </p:cNvSpPr>
          <p:nvPr/>
        </p:nvSpPr>
        <p:spPr bwMode="auto">
          <a:xfrm>
            <a:off x="2590800" y="2133600"/>
            <a:ext cx="0" cy="4191000"/>
          </a:xfrm>
          <a:prstGeom prst="line">
            <a:avLst/>
          </a:prstGeom>
          <a:noFill/>
          <a:ln w="19050">
            <a:solidFill>
              <a:schemeClr val="accent1"/>
            </a:solidFill>
            <a:round/>
            <a:headEnd/>
            <a:tailEnd/>
          </a:ln>
          <a:effectLst/>
        </p:spPr>
        <p:txBody>
          <a:bodyPr/>
          <a:lstStyle/>
          <a:p>
            <a:endParaRPr lang="en-US"/>
          </a:p>
        </p:txBody>
      </p:sp>
      <p:sp>
        <p:nvSpPr>
          <p:cNvPr id="992412" name="Line 156"/>
          <p:cNvSpPr>
            <a:spLocks noChangeShapeType="1"/>
          </p:cNvSpPr>
          <p:nvPr/>
        </p:nvSpPr>
        <p:spPr bwMode="auto">
          <a:xfrm>
            <a:off x="2590800" y="2133600"/>
            <a:ext cx="457200" cy="0"/>
          </a:xfrm>
          <a:prstGeom prst="line">
            <a:avLst/>
          </a:prstGeom>
          <a:noFill/>
          <a:ln w="19050">
            <a:solidFill>
              <a:schemeClr val="accent1"/>
            </a:solidFill>
            <a:round/>
            <a:headEnd/>
            <a:tailEnd/>
          </a:ln>
          <a:effectLst/>
        </p:spPr>
        <p:txBody>
          <a:bodyPr/>
          <a:lstStyle/>
          <a:p>
            <a:endParaRPr lang="en-US"/>
          </a:p>
        </p:txBody>
      </p:sp>
      <p:sp>
        <p:nvSpPr>
          <p:cNvPr id="992413" name="Line 157"/>
          <p:cNvSpPr>
            <a:spLocks noChangeShapeType="1"/>
          </p:cNvSpPr>
          <p:nvPr/>
        </p:nvSpPr>
        <p:spPr bwMode="auto">
          <a:xfrm>
            <a:off x="3657600" y="5562600"/>
            <a:ext cx="0" cy="609600"/>
          </a:xfrm>
          <a:prstGeom prst="line">
            <a:avLst/>
          </a:prstGeom>
          <a:noFill/>
          <a:ln w="12700">
            <a:solidFill>
              <a:schemeClr val="accent2"/>
            </a:solidFill>
            <a:round/>
            <a:headEnd/>
            <a:tailEnd/>
          </a:ln>
          <a:effectLst/>
        </p:spPr>
        <p:txBody>
          <a:bodyPr/>
          <a:lstStyle/>
          <a:p>
            <a:endParaRPr lang="en-US"/>
          </a:p>
        </p:txBody>
      </p:sp>
      <p:sp>
        <p:nvSpPr>
          <p:cNvPr id="992414" name="Line 158"/>
          <p:cNvSpPr>
            <a:spLocks noChangeShapeType="1"/>
          </p:cNvSpPr>
          <p:nvPr/>
        </p:nvSpPr>
        <p:spPr bwMode="auto">
          <a:xfrm>
            <a:off x="5562600" y="5486400"/>
            <a:ext cx="0" cy="685800"/>
          </a:xfrm>
          <a:prstGeom prst="line">
            <a:avLst/>
          </a:prstGeom>
          <a:noFill/>
          <a:ln w="12700">
            <a:solidFill>
              <a:schemeClr val="accent2"/>
            </a:solidFill>
            <a:round/>
            <a:headEnd/>
            <a:tailEnd/>
          </a:ln>
          <a:effectLst/>
        </p:spPr>
        <p:txBody>
          <a:bodyPr/>
          <a:lstStyle/>
          <a:p>
            <a:endParaRPr lang="en-US"/>
          </a:p>
        </p:txBody>
      </p:sp>
      <p:sp>
        <p:nvSpPr>
          <p:cNvPr id="992415" name="Line 159"/>
          <p:cNvSpPr>
            <a:spLocks noChangeShapeType="1"/>
          </p:cNvSpPr>
          <p:nvPr/>
        </p:nvSpPr>
        <p:spPr bwMode="auto">
          <a:xfrm>
            <a:off x="6172200" y="2057400"/>
            <a:ext cx="228600" cy="0"/>
          </a:xfrm>
          <a:prstGeom prst="line">
            <a:avLst/>
          </a:prstGeom>
          <a:noFill/>
          <a:ln w="12700">
            <a:solidFill>
              <a:schemeClr val="accent1"/>
            </a:solidFill>
            <a:round/>
            <a:headEnd/>
            <a:tailEnd/>
          </a:ln>
          <a:effectLst/>
        </p:spPr>
        <p:txBody>
          <a:bodyPr/>
          <a:lstStyle/>
          <a:p>
            <a:endParaRPr lang="en-US"/>
          </a:p>
        </p:txBody>
      </p:sp>
      <p:sp>
        <p:nvSpPr>
          <p:cNvPr id="992416" name="Line 160"/>
          <p:cNvSpPr>
            <a:spLocks noChangeShapeType="1"/>
          </p:cNvSpPr>
          <p:nvPr/>
        </p:nvSpPr>
        <p:spPr bwMode="auto">
          <a:xfrm flipV="1">
            <a:off x="6172200" y="2057400"/>
            <a:ext cx="0" cy="152400"/>
          </a:xfrm>
          <a:prstGeom prst="line">
            <a:avLst/>
          </a:prstGeom>
          <a:noFill/>
          <a:ln w="12700">
            <a:solidFill>
              <a:schemeClr val="accent1"/>
            </a:solidFill>
            <a:round/>
            <a:headEnd/>
            <a:tailEnd/>
          </a:ln>
          <a:effectLst/>
        </p:spPr>
        <p:txBody>
          <a:bodyPr/>
          <a:lstStyle/>
          <a:p>
            <a:endParaRPr lang="en-US"/>
          </a:p>
        </p:txBody>
      </p:sp>
      <p:sp>
        <p:nvSpPr>
          <p:cNvPr id="992417" name="Line 161"/>
          <p:cNvSpPr>
            <a:spLocks noChangeShapeType="1"/>
          </p:cNvSpPr>
          <p:nvPr/>
        </p:nvSpPr>
        <p:spPr bwMode="auto">
          <a:xfrm>
            <a:off x="2133600" y="1447800"/>
            <a:ext cx="3048000" cy="0"/>
          </a:xfrm>
          <a:prstGeom prst="line">
            <a:avLst/>
          </a:prstGeom>
          <a:noFill/>
          <a:ln w="28575">
            <a:solidFill>
              <a:schemeClr val="accent2"/>
            </a:solidFill>
            <a:round/>
            <a:headEnd/>
            <a:tailEnd/>
          </a:ln>
          <a:effectLst/>
        </p:spPr>
        <p:txBody>
          <a:bodyPr/>
          <a:lstStyle/>
          <a:p>
            <a:endParaRPr lang="en-US"/>
          </a:p>
        </p:txBody>
      </p:sp>
      <p:sp>
        <p:nvSpPr>
          <p:cNvPr id="992418" name="Line 162"/>
          <p:cNvSpPr>
            <a:spLocks noChangeShapeType="1"/>
          </p:cNvSpPr>
          <p:nvPr/>
        </p:nvSpPr>
        <p:spPr bwMode="auto">
          <a:xfrm>
            <a:off x="4953000" y="4572000"/>
            <a:ext cx="152400" cy="0"/>
          </a:xfrm>
          <a:prstGeom prst="line">
            <a:avLst/>
          </a:prstGeom>
          <a:noFill/>
          <a:ln w="28575">
            <a:solidFill>
              <a:schemeClr val="accent2"/>
            </a:solidFill>
            <a:round/>
            <a:headEnd/>
            <a:tailEnd/>
          </a:ln>
          <a:effectLst/>
        </p:spPr>
        <p:txBody>
          <a:bodyPr/>
          <a:lstStyle/>
          <a:p>
            <a:endParaRPr lang="en-US"/>
          </a:p>
        </p:txBody>
      </p:sp>
      <p:sp>
        <p:nvSpPr>
          <p:cNvPr id="992419" name="Line 163"/>
          <p:cNvSpPr>
            <a:spLocks noChangeShapeType="1"/>
          </p:cNvSpPr>
          <p:nvPr/>
        </p:nvSpPr>
        <p:spPr bwMode="auto">
          <a:xfrm>
            <a:off x="6477000" y="3886200"/>
            <a:ext cx="0" cy="457200"/>
          </a:xfrm>
          <a:prstGeom prst="line">
            <a:avLst/>
          </a:prstGeom>
          <a:noFill/>
          <a:ln w="28575">
            <a:solidFill>
              <a:schemeClr val="tx1"/>
            </a:solidFill>
            <a:round/>
            <a:headEnd/>
            <a:tailEnd/>
          </a:ln>
          <a:effectLst/>
        </p:spPr>
        <p:txBody>
          <a:bodyPr/>
          <a:lstStyle/>
          <a:p>
            <a:endParaRPr lang="en-US"/>
          </a:p>
        </p:txBody>
      </p:sp>
      <p:sp>
        <p:nvSpPr>
          <p:cNvPr id="992420" name="Line 164"/>
          <p:cNvSpPr>
            <a:spLocks noChangeShapeType="1"/>
          </p:cNvSpPr>
          <p:nvPr/>
        </p:nvSpPr>
        <p:spPr bwMode="auto">
          <a:xfrm>
            <a:off x="6477000" y="4343400"/>
            <a:ext cx="0" cy="1371600"/>
          </a:xfrm>
          <a:prstGeom prst="line">
            <a:avLst/>
          </a:prstGeom>
          <a:noFill/>
          <a:ln w="28575">
            <a:solidFill>
              <a:schemeClr val="accent2"/>
            </a:solidFill>
            <a:round/>
            <a:headEnd/>
            <a:tailEnd/>
          </a:ln>
          <a:effectLst/>
        </p:spPr>
        <p:txBody>
          <a:bodyPr/>
          <a:lstStyle/>
          <a:p>
            <a:endParaRPr lang="en-US"/>
          </a:p>
        </p:txBody>
      </p:sp>
      <p:sp>
        <p:nvSpPr>
          <p:cNvPr id="992421" name="Line 165"/>
          <p:cNvSpPr>
            <a:spLocks noChangeShapeType="1"/>
          </p:cNvSpPr>
          <p:nvPr/>
        </p:nvSpPr>
        <p:spPr bwMode="auto">
          <a:xfrm>
            <a:off x="5181600" y="1905000"/>
            <a:ext cx="0" cy="3048000"/>
          </a:xfrm>
          <a:prstGeom prst="line">
            <a:avLst/>
          </a:prstGeom>
          <a:noFill/>
          <a:ln w="28575">
            <a:solidFill>
              <a:schemeClr val="tx1"/>
            </a:solidFill>
            <a:round/>
            <a:headEnd/>
            <a:tailEnd/>
          </a:ln>
          <a:effectLst/>
        </p:spPr>
        <p:txBody>
          <a:bodyPr/>
          <a:lstStyle/>
          <a:p>
            <a:endParaRPr lang="en-US"/>
          </a:p>
        </p:txBody>
      </p:sp>
      <p:sp>
        <p:nvSpPr>
          <p:cNvPr id="992422" name="Line 166"/>
          <p:cNvSpPr>
            <a:spLocks noChangeShapeType="1"/>
          </p:cNvSpPr>
          <p:nvPr/>
        </p:nvSpPr>
        <p:spPr bwMode="auto">
          <a:xfrm>
            <a:off x="2667000" y="4648200"/>
            <a:ext cx="0" cy="914400"/>
          </a:xfrm>
          <a:prstGeom prst="line">
            <a:avLst/>
          </a:prstGeom>
          <a:noFill/>
          <a:ln w="28575">
            <a:solidFill>
              <a:schemeClr val="accent2"/>
            </a:solidFill>
            <a:round/>
            <a:headEnd/>
            <a:tailEnd/>
          </a:ln>
          <a:effectLst/>
        </p:spPr>
        <p:txBody>
          <a:bodyPr/>
          <a:lstStyle/>
          <a:p>
            <a:endParaRPr lang="en-US"/>
          </a:p>
        </p:txBody>
      </p:sp>
      <p:sp>
        <p:nvSpPr>
          <p:cNvPr id="992423" name="Oval 167"/>
          <p:cNvSpPr>
            <a:spLocks noChangeArrowheads="1"/>
          </p:cNvSpPr>
          <p:nvPr/>
        </p:nvSpPr>
        <p:spPr bwMode="auto">
          <a:xfrm>
            <a:off x="8534400" y="4495800"/>
            <a:ext cx="304800" cy="381000"/>
          </a:xfrm>
          <a:prstGeom prst="ellipse">
            <a:avLst/>
          </a:prstGeom>
          <a:noFill/>
          <a:ln w="28575">
            <a:solidFill>
              <a:schemeClr val="accent1"/>
            </a:solidFill>
            <a:round/>
            <a:headEnd/>
            <a:tailEnd/>
          </a:ln>
          <a:effectLst/>
        </p:spPr>
        <p:txBody>
          <a:bodyPr wrap="none" anchor="ctr"/>
          <a:lstStyle/>
          <a:p>
            <a:endParaRPr lang="en-US"/>
          </a:p>
        </p:txBody>
      </p:sp>
      <p:sp>
        <p:nvSpPr>
          <p:cNvPr id="992424" name="Oval 168"/>
          <p:cNvSpPr>
            <a:spLocks noChangeArrowheads="1"/>
          </p:cNvSpPr>
          <p:nvPr/>
        </p:nvSpPr>
        <p:spPr bwMode="auto">
          <a:xfrm>
            <a:off x="5334000" y="4343400"/>
            <a:ext cx="304800" cy="381000"/>
          </a:xfrm>
          <a:prstGeom prst="ellipse">
            <a:avLst/>
          </a:prstGeom>
          <a:noFill/>
          <a:ln w="28575">
            <a:solidFill>
              <a:schemeClr val="accent1"/>
            </a:solidFill>
            <a:round/>
            <a:headEnd/>
            <a:tailEnd/>
          </a:ln>
          <a:effectLst/>
        </p:spPr>
        <p:txBody>
          <a:bodyPr wrap="none" anchor="ctr"/>
          <a:lstStyle/>
          <a:p>
            <a:endParaRPr lang="en-US"/>
          </a:p>
        </p:txBody>
      </p:sp>
      <p:sp>
        <p:nvSpPr>
          <p:cNvPr id="992425" name="Oval 169"/>
          <p:cNvSpPr>
            <a:spLocks noChangeArrowheads="1"/>
          </p:cNvSpPr>
          <p:nvPr/>
        </p:nvSpPr>
        <p:spPr bwMode="auto">
          <a:xfrm>
            <a:off x="3048000" y="4419600"/>
            <a:ext cx="304800" cy="381000"/>
          </a:xfrm>
          <a:prstGeom prst="ellipse">
            <a:avLst/>
          </a:prstGeom>
          <a:noFill/>
          <a:ln w="28575">
            <a:solidFill>
              <a:schemeClr val="accent1"/>
            </a:solidFill>
            <a:round/>
            <a:headEnd/>
            <a:tailEnd/>
          </a:ln>
          <a:effectLst/>
        </p:spPr>
        <p:txBody>
          <a:bodyPr wrap="none" anchor="ctr"/>
          <a:lstStyle/>
          <a:p>
            <a:endParaRPr lang="en-US"/>
          </a:p>
        </p:txBody>
      </p:sp>
      <p:sp>
        <p:nvSpPr>
          <p:cNvPr id="992426" name="Oval 170"/>
          <p:cNvSpPr>
            <a:spLocks noChangeArrowheads="1"/>
          </p:cNvSpPr>
          <p:nvPr/>
        </p:nvSpPr>
        <p:spPr bwMode="auto">
          <a:xfrm>
            <a:off x="4038600" y="3352800"/>
            <a:ext cx="304800" cy="381000"/>
          </a:xfrm>
          <a:prstGeom prst="ellipse">
            <a:avLst/>
          </a:prstGeom>
          <a:noFill/>
          <a:ln w="28575">
            <a:solidFill>
              <a:schemeClr val="accent1"/>
            </a:solidFill>
            <a:round/>
            <a:headEnd/>
            <a:tailEnd/>
          </a:ln>
          <a:effectLst/>
        </p:spPr>
        <p:txBody>
          <a:bodyPr wrap="none" anchor="ctr"/>
          <a:lstStyle/>
          <a:p>
            <a:endParaRPr lang="en-US"/>
          </a:p>
        </p:txBody>
      </p:sp>
      <p:sp>
        <p:nvSpPr>
          <p:cNvPr id="992427" name="Oval 171"/>
          <p:cNvSpPr>
            <a:spLocks noChangeArrowheads="1"/>
          </p:cNvSpPr>
          <p:nvPr/>
        </p:nvSpPr>
        <p:spPr bwMode="auto">
          <a:xfrm>
            <a:off x="6629400" y="914400"/>
            <a:ext cx="304800" cy="381000"/>
          </a:xfrm>
          <a:prstGeom prst="ellipse">
            <a:avLst/>
          </a:prstGeom>
          <a:noFill/>
          <a:ln w="28575">
            <a:solidFill>
              <a:schemeClr val="accent1"/>
            </a:solidFill>
            <a:round/>
            <a:headEnd/>
            <a:tailEnd/>
          </a:ln>
          <a:effectLst/>
        </p:spPr>
        <p:txBody>
          <a:bodyPr wrap="none" anchor="ctr"/>
          <a:lstStyle/>
          <a:p>
            <a:endParaRPr lang="en-US"/>
          </a:p>
        </p:txBody>
      </p:sp>
      <p:sp>
        <p:nvSpPr>
          <p:cNvPr id="992428" name="Line 172"/>
          <p:cNvSpPr>
            <a:spLocks noChangeShapeType="1"/>
          </p:cNvSpPr>
          <p:nvPr/>
        </p:nvSpPr>
        <p:spPr bwMode="auto">
          <a:xfrm>
            <a:off x="3657600" y="5562600"/>
            <a:ext cx="533400" cy="0"/>
          </a:xfrm>
          <a:prstGeom prst="line">
            <a:avLst/>
          </a:prstGeom>
          <a:noFill/>
          <a:ln w="28575">
            <a:solidFill>
              <a:schemeClr val="tx1"/>
            </a:solidFill>
            <a:round/>
            <a:headEnd/>
            <a:tailEnd/>
          </a:ln>
          <a:effectLst/>
        </p:spPr>
        <p:txBody>
          <a:bodyPr/>
          <a:lstStyle/>
          <a:p>
            <a:endParaRPr lang="en-US"/>
          </a:p>
        </p:txBody>
      </p:sp>
      <p:sp>
        <p:nvSpPr>
          <p:cNvPr id="992429" name="Oval 173"/>
          <p:cNvSpPr>
            <a:spLocks noChangeArrowheads="1"/>
          </p:cNvSpPr>
          <p:nvPr/>
        </p:nvSpPr>
        <p:spPr bwMode="auto">
          <a:xfrm>
            <a:off x="5943600" y="5791200"/>
            <a:ext cx="304800" cy="381000"/>
          </a:xfrm>
          <a:prstGeom prst="ellipse">
            <a:avLst/>
          </a:prstGeom>
          <a:noFill/>
          <a:ln w="28575">
            <a:solidFill>
              <a:schemeClr val="accent1"/>
            </a:solidFill>
            <a:round/>
            <a:headEnd/>
            <a:tailEnd/>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98402" name="Rectangle 2"/>
          <p:cNvSpPr>
            <a:spLocks noGrp="1" noChangeArrowheads="1"/>
          </p:cNvSpPr>
          <p:nvPr>
            <p:ph type="title"/>
          </p:nvPr>
        </p:nvSpPr>
        <p:spPr>
          <a:xfrm>
            <a:off x="685800" y="304800"/>
            <a:ext cx="8077200" cy="426142"/>
          </a:xfrm>
        </p:spPr>
        <p:txBody>
          <a:bodyPr/>
          <a:lstStyle/>
          <a:p>
            <a:r>
              <a:rPr lang="zh-CN" altLang="en-US" dirty="0" smtClean="0"/>
              <a:t>执行装载指令时数据通路的操作</a:t>
            </a:r>
            <a:endParaRPr lang="en-US" dirty="0"/>
          </a:p>
        </p:txBody>
      </p:sp>
      <p:grpSp>
        <p:nvGrpSpPr>
          <p:cNvPr id="2" name="Group 3"/>
          <p:cNvGrpSpPr>
            <a:grpSpLocks/>
          </p:cNvGrpSpPr>
          <p:nvPr/>
        </p:nvGrpSpPr>
        <p:grpSpPr bwMode="auto">
          <a:xfrm>
            <a:off x="1752600" y="914400"/>
            <a:ext cx="381000" cy="990600"/>
            <a:chOff x="1392" y="2880"/>
            <a:chExt cx="288" cy="480"/>
          </a:xfrm>
        </p:grpSpPr>
        <p:sp>
          <p:nvSpPr>
            <p:cNvPr id="998404" name="Line 4"/>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998405" name="Line 5"/>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998406" name="Line 6"/>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998407" name="Line 7"/>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998408" name="Line 8"/>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998409" name="Line 9"/>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998410" name="Line 10"/>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998411" name="Rectangle 11"/>
          <p:cNvSpPr>
            <a:spLocks noChangeArrowheads="1"/>
          </p:cNvSpPr>
          <p:nvPr/>
        </p:nvSpPr>
        <p:spPr bwMode="auto">
          <a:xfrm>
            <a:off x="1052513" y="3581400"/>
            <a:ext cx="1447800" cy="1447800"/>
          </a:xfrm>
          <a:prstGeom prst="rect">
            <a:avLst/>
          </a:prstGeom>
          <a:noFill/>
          <a:ln w="12700">
            <a:solidFill>
              <a:schemeClr val="tx1"/>
            </a:solidFill>
            <a:miter lim="800000"/>
            <a:headEnd/>
            <a:tailEnd/>
          </a:ln>
          <a:effectLst/>
        </p:spPr>
        <p:txBody>
          <a:bodyPr wrap="none" anchor="ctr"/>
          <a:lstStyle/>
          <a:p>
            <a:endParaRPr lang="en-US"/>
          </a:p>
        </p:txBody>
      </p:sp>
      <p:sp>
        <p:nvSpPr>
          <p:cNvPr id="998412" name="Rectangle 12"/>
          <p:cNvSpPr>
            <a:spLocks noChangeArrowheads="1"/>
          </p:cNvSpPr>
          <p:nvPr/>
        </p:nvSpPr>
        <p:spPr bwMode="auto">
          <a:xfrm>
            <a:off x="519113" y="3962400"/>
            <a:ext cx="228600" cy="838200"/>
          </a:xfrm>
          <a:prstGeom prst="rect">
            <a:avLst/>
          </a:prstGeom>
          <a:noFill/>
          <a:ln w="12700">
            <a:solidFill>
              <a:schemeClr val="tx1"/>
            </a:solidFill>
            <a:miter lim="800000"/>
            <a:headEnd/>
            <a:tailEnd/>
          </a:ln>
          <a:effectLst/>
        </p:spPr>
        <p:txBody>
          <a:bodyPr wrap="none" anchor="ctr"/>
          <a:lstStyle/>
          <a:p>
            <a:endParaRPr lang="en-US"/>
          </a:p>
        </p:txBody>
      </p:sp>
      <p:sp>
        <p:nvSpPr>
          <p:cNvPr id="998413" name="Line 13"/>
          <p:cNvSpPr>
            <a:spLocks noChangeShapeType="1"/>
          </p:cNvSpPr>
          <p:nvPr/>
        </p:nvSpPr>
        <p:spPr bwMode="auto">
          <a:xfrm>
            <a:off x="747713" y="4343400"/>
            <a:ext cx="304800" cy="0"/>
          </a:xfrm>
          <a:prstGeom prst="line">
            <a:avLst/>
          </a:prstGeom>
          <a:noFill/>
          <a:ln w="28575">
            <a:solidFill>
              <a:schemeClr val="tx1"/>
            </a:solidFill>
            <a:round/>
            <a:headEnd/>
            <a:tailEnd type="triangle" w="med" len="med"/>
          </a:ln>
          <a:effectLst/>
        </p:spPr>
        <p:txBody>
          <a:bodyPr/>
          <a:lstStyle/>
          <a:p>
            <a:endParaRPr lang="en-US"/>
          </a:p>
        </p:txBody>
      </p:sp>
      <p:sp>
        <p:nvSpPr>
          <p:cNvPr id="998414" name="Line 14"/>
          <p:cNvSpPr>
            <a:spLocks noChangeShapeType="1"/>
          </p:cNvSpPr>
          <p:nvPr/>
        </p:nvSpPr>
        <p:spPr bwMode="auto">
          <a:xfrm>
            <a:off x="838200" y="1066800"/>
            <a:ext cx="914400" cy="0"/>
          </a:xfrm>
          <a:prstGeom prst="line">
            <a:avLst/>
          </a:prstGeom>
          <a:noFill/>
          <a:ln w="28575">
            <a:solidFill>
              <a:schemeClr val="tx1"/>
            </a:solidFill>
            <a:round/>
            <a:headEnd/>
            <a:tailEnd type="triangle" w="med" len="med"/>
          </a:ln>
          <a:effectLst/>
        </p:spPr>
        <p:txBody>
          <a:bodyPr/>
          <a:lstStyle/>
          <a:p>
            <a:endParaRPr lang="en-US"/>
          </a:p>
        </p:txBody>
      </p:sp>
      <p:sp>
        <p:nvSpPr>
          <p:cNvPr id="998415" name="Line 15"/>
          <p:cNvSpPr>
            <a:spLocks noChangeShapeType="1"/>
          </p:cNvSpPr>
          <p:nvPr/>
        </p:nvSpPr>
        <p:spPr bwMode="auto">
          <a:xfrm>
            <a:off x="1371600" y="1752600"/>
            <a:ext cx="381000" cy="0"/>
          </a:xfrm>
          <a:prstGeom prst="line">
            <a:avLst/>
          </a:prstGeom>
          <a:noFill/>
          <a:ln w="28575">
            <a:solidFill>
              <a:schemeClr val="tx1"/>
            </a:solidFill>
            <a:round/>
            <a:headEnd/>
            <a:tailEnd type="triangle" w="med" len="med"/>
          </a:ln>
          <a:effectLst/>
        </p:spPr>
        <p:txBody>
          <a:bodyPr/>
          <a:lstStyle/>
          <a:p>
            <a:endParaRPr lang="en-US"/>
          </a:p>
        </p:txBody>
      </p:sp>
      <p:sp>
        <p:nvSpPr>
          <p:cNvPr id="998416" name="Text Box 16"/>
          <p:cNvSpPr txBox="1">
            <a:spLocks noChangeArrowheads="1"/>
          </p:cNvSpPr>
          <p:nvPr/>
        </p:nvSpPr>
        <p:spPr bwMode="auto">
          <a:xfrm>
            <a:off x="976313" y="4114800"/>
            <a:ext cx="741362"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998417" name="Text Box 17"/>
          <p:cNvSpPr txBox="1">
            <a:spLocks noChangeArrowheads="1"/>
          </p:cNvSpPr>
          <p:nvPr/>
        </p:nvSpPr>
        <p:spPr bwMode="auto">
          <a:xfrm>
            <a:off x="1738313" y="4191000"/>
            <a:ext cx="869950" cy="274638"/>
          </a:xfrm>
          <a:prstGeom prst="rect">
            <a:avLst/>
          </a:prstGeom>
          <a:noFill/>
          <a:ln w="12700">
            <a:noFill/>
            <a:miter lim="800000"/>
            <a:headEnd/>
            <a:tailEnd/>
          </a:ln>
          <a:effectLst/>
        </p:spPr>
        <p:txBody>
          <a:bodyPr wrap="none">
            <a:spAutoFit/>
          </a:bodyPr>
          <a:lstStyle/>
          <a:p>
            <a:r>
              <a:rPr lang="en-US" sz="1200">
                <a:solidFill>
                  <a:schemeClr val="tx1"/>
                </a:solidFill>
              </a:rPr>
              <a:t>Instr[31-0]</a:t>
            </a:r>
          </a:p>
        </p:txBody>
      </p:sp>
      <p:sp>
        <p:nvSpPr>
          <p:cNvPr id="998418" name="Text Box 18"/>
          <p:cNvSpPr txBox="1">
            <a:spLocks noChangeArrowheads="1"/>
          </p:cNvSpPr>
          <p:nvPr/>
        </p:nvSpPr>
        <p:spPr bwMode="auto">
          <a:xfrm>
            <a:off x="1281113" y="3657600"/>
            <a:ext cx="973137" cy="457200"/>
          </a:xfrm>
          <a:prstGeom prst="rect">
            <a:avLst/>
          </a:prstGeom>
          <a:noFill/>
          <a:ln w="12700">
            <a:noFill/>
            <a:miter lim="800000"/>
            <a:headEnd/>
            <a:tailEnd/>
          </a:ln>
          <a:effectLst/>
        </p:spPr>
        <p:txBody>
          <a:bodyPr wrap="none">
            <a:spAutoFit/>
          </a:bodyPr>
          <a:lstStyle/>
          <a:p>
            <a:pPr algn="ctr"/>
            <a:r>
              <a:rPr lang="en-US" sz="1200" b="1">
                <a:solidFill>
                  <a:schemeClr val="tx1"/>
                </a:solidFill>
              </a:rPr>
              <a:t>Instruction</a:t>
            </a:r>
          </a:p>
          <a:p>
            <a:pPr algn="ctr"/>
            <a:r>
              <a:rPr lang="en-US" sz="1200" b="1">
                <a:solidFill>
                  <a:schemeClr val="tx1"/>
                </a:solidFill>
              </a:rPr>
              <a:t>Memory</a:t>
            </a:r>
          </a:p>
        </p:txBody>
      </p:sp>
      <p:sp>
        <p:nvSpPr>
          <p:cNvPr id="998419" name="Text Box 19"/>
          <p:cNvSpPr txBox="1">
            <a:spLocks noChangeArrowheads="1"/>
          </p:cNvSpPr>
          <p:nvPr/>
        </p:nvSpPr>
        <p:spPr bwMode="auto">
          <a:xfrm>
            <a:off x="1752600" y="12954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998420" name="Text Box 20"/>
          <p:cNvSpPr txBox="1">
            <a:spLocks noChangeArrowheads="1"/>
          </p:cNvSpPr>
          <p:nvPr/>
        </p:nvSpPr>
        <p:spPr bwMode="auto">
          <a:xfrm>
            <a:off x="442913" y="4191000"/>
            <a:ext cx="395287" cy="274638"/>
          </a:xfrm>
          <a:prstGeom prst="rect">
            <a:avLst/>
          </a:prstGeom>
          <a:noFill/>
          <a:ln w="12700">
            <a:noFill/>
            <a:miter lim="800000"/>
            <a:headEnd/>
            <a:tailEnd/>
          </a:ln>
          <a:effectLst/>
        </p:spPr>
        <p:txBody>
          <a:bodyPr wrap="none">
            <a:spAutoFit/>
          </a:bodyPr>
          <a:lstStyle/>
          <a:p>
            <a:r>
              <a:rPr lang="en-US" sz="1200" b="1">
                <a:solidFill>
                  <a:schemeClr val="tx1"/>
                </a:solidFill>
              </a:rPr>
              <a:t>PC</a:t>
            </a:r>
          </a:p>
        </p:txBody>
      </p:sp>
      <p:sp>
        <p:nvSpPr>
          <p:cNvPr id="998421" name="Line 21"/>
          <p:cNvSpPr>
            <a:spLocks noChangeShapeType="1"/>
          </p:cNvSpPr>
          <p:nvPr/>
        </p:nvSpPr>
        <p:spPr bwMode="auto">
          <a:xfrm>
            <a:off x="228600" y="838200"/>
            <a:ext cx="6858000" cy="0"/>
          </a:xfrm>
          <a:prstGeom prst="line">
            <a:avLst/>
          </a:prstGeom>
          <a:noFill/>
          <a:ln w="28575">
            <a:solidFill>
              <a:schemeClr val="tx1"/>
            </a:solidFill>
            <a:round/>
            <a:headEnd/>
            <a:tailEnd/>
          </a:ln>
          <a:effectLst/>
        </p:spPr>
        <p:txBody>
          <a:bodyPr/>
          <a:lstStyle/>
          <a:p>
            <a:endParaRPr lang="en-US"/>
          </a:p>
        </p:txBody>
      </p:sp>
      <p:sp>
        <p:nvSpPr>
          <p:cNvPr id="998422" name="Line 22"/>
          <p:cNvSpPr>
            <a:spLocks noChangeShapeType="1"/>
          </p:cNvSpPr>
          <p:nvPr/>
        </p:nvSpPr>
        <p:spPr bwMode="auto">
          <a:xfrm>
            <a:off x="214313" y="4343400"/>
            <a:ext cx="304800" cy="0"/>
          </a:xfrm>
          <a:prstGeom prst="line">
            <a:avLst/>
          </a:prstGeom>
          <a:noFill/>
          <a:ln w="28575">
            <a:solidFill>
              <a:schemeClr val="tx1"/>
            </a:solidFill>
            <a:round/>
            <a:headEnd/>
            <a:tailEnd type="triangle" w="med" len="med"/>
          </a:ln>
          <a:effectLst/>
        </p:spPr>
        <p:txBody>
          <a:bodyPr/>
          <a:lstStyle/>
          <a:p>
            <a:endParaRPr lang="en-US"/>
          </a:p>
        </p:txBody>
      </p:sp>
      <p:sp>
        <p:nvSpPr>
          <p:cNvPr id="998423" name="Text Box 23"/>
          <p:cNvSpPr txBox="1">
            <a:spLocks noChangeArrowheads="1"/>
          </p:cNvSpPr>
          <p:nvPr/>
        </p:nvSpPr>
        <p:spPr bwMode="auto">
          <a:xfrm>
            <a:off x="1143000" y="1600200"/>
            <a:ext cx="268288" cy="274638"/>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998424" name="Rectangle 24"/>
          <p:cNvSpPr>
            <a:spLocks noChangeArrowheads="1"/>
          </p:cNvSpPr>
          <p:nvPr/>
        </p:nvSpPr>
        <p:spPr bwMode="auto">
          <a:xfrm>
            <a:off x="3505200" y="3581400"/>
            <a:ext cx="1447800" cy="1447800"/>
          </a:xfrm>
          <a:prstGeom prst="rect">
            <a:avLst/>
          </a:prstGeom>
          <a:noFill/>
          <a:ln w="12700">
            <a:solidFill>
              <a:schemeClr val="tx1"/>
            </a:solidFill>
            <a:miter lim="800000"/>
            <a:headEnd/>
            <a:tailEnd/>
          </a:ln>
          <a:effectLst/>
        </p:spPr>
        <p:txBody>
          <a:bodyPr wrap="none" anchor="ctr"/>
          <a:lstStyle/>
          <a:p>
            <a:endParaRPr lang="en-US"/>
          </a:p>
        </p:txBody>
      </p:sp>
      <p:sp>
        <p:nvSpPr>
          <p:cNvPr id="998425" name="Line 25"/>
          <p:cNvSpPr>
            <a:spLocks noChangeShapeType="1"/>
          </p:cNvSpPr>
          <p:nvPr/>
        </p:nvSpPr>
        <p:spPr bwMode="auto">
          <a:xfrm>
            <a:off x="2500313" y="4343400"/>
            <a:ext cx="152400" cy="0"/>
          </a:xfrm>
          <a:prstGeom prst="line">
            <a:avLst/>
          </a:prstGeom>
          <a:noFill/>
          <a:ln w="28575">
            <a:solidFill>
              <a:schemeClr val="tx1"/>
            </a:solidFill>
            <a:round/>
            <a:headEnd/>
            <a:tailEnd/>
          </a:ln>
          <a:effectLst/>
        </p:spPr>
        <p:txBody>
          <a:bodyPr/>
          <a:lstStyle/>
          <a:p>
            <a:endParaRPr lang="en-US"/>
          </a:p>
        </p:txBody>
      </p:sp>
      <p:sp>
        <p:nvSpPr>
          <p:cNvPr id="998426" name="Line 26"/>
          <p:cNvSpPr>
            <a:spLocks noChangeShapeType="1"/>
          </p:cNvSpPr>
          <p:nvPr/>
        </p:nvSpPr>
        <p:spPr bwMode="auto">
          <a:xfrm>
            <a:off x="2652713" y="4114800"/>
            <a:ext cx="852487" cy="0"/>
          </a:xfrm>
          <a:prstGeom prst="line">
            <a:avLst/>
          </a:prstGeom>
          <a:noFill/>
          <a:ln w="19050">
            <a:solidFill>
              <a:schemeClr val="tx1"/>
            </a:solidFill>
            <a:round/>
            <a:headEnd/>
            <a:tailEnd type="triangle" w="med" len="med"/>
          </a:ln>
          <a:effectLst/>
        </p:spPr>
        <p:txBody>
          <a:bodyPr/>
          <a:lstStyle/>
          <a:p>
            <a:endParaRPr lang="en-US"/>
          </a:p>
        </p:txBody>
      </p:sp>
      <p:sp>
        <p:nvSpPr>
          <p:cNvPr id="998427" name="Line 27"/>
          <p:cNvSpPr>
            <a:spLocks noChangeShapeType="1"/>
          </p:cNvSpPr>
          <p:nvPr/>
        </p:nvSpPr>
        <p:spPr bwMode="auto">
          <a:xfrm>
            <a:off x="2652713" y="4648200"/>
            <a:ext cx="471487" cy="0"/>
          </a:xfrm>
          <a:prstGeom prst="line">
            <a:avLst/>
          </a:prstGeom>
          <a:noFill/>
          <a:ln w="19050">
            <a:solidFill>
              <a:schemeClr val="tx1"/>
            </a:solidFill>
            <a:round/>
            <a:headEnd/>
            <a:tailEnd type="triangle" w="med" len="med"/>
          </a:ln>
          <a:effectLst/>
        </p:spPr>
        <p:txBody>
          <a:bodyPr/>
          <a:lstStyle/>
          <a:p>
            <a:endParaRPr lang="en-US"/>
          </a:p>
        </p:txBody>
      </p:sp>
      <p:sp>
        <p:nvSpPr>
          <p:cNvPr id="998428" name="Line 28"/>
          <p:cNvSpPr>
            <a:spLocks noChangeShapeType="1"/>
          </p:cNvSpPr>
          <p:nvPr/>
        </p:nvSpPr>
        <p:spPr bwMode="auto">
          <a:xfrm>
            <a:off x="8382000" y="4724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98429" name="Line 29"/>
          <p:cNvSpPr>
            <a:spLocks noChangeShapeType="1"/>
          </p:cNvSpPr>
          <p:nvPr/>
        </p:nvSpPr>
        <p:spPr bwMode="auto">
          <a:xfrm>
            <a:off x="2652713" y="3733800"/>
            <a:ext cx="852487" cy="0"/>
          </a:xfrm>
          <a:prstGeom prst="line">
            <a:avLst/>
          </a:prstGeom>
          <a:noFill/>
          <a:ln w="19050">
            <a:solidFill>
              <a:schemeClr val="tx1"/>
            </a:solidFill>
            <a:round/>
            <a:headEnd/>
            <a:tailEnd type="triangle" w="med" len="med"/>
          </a:ln>
          <a:effectLst/>
        </p:spPr>
        <p:txBody>
          <a:bodyPr/>
          <a:lstStyle/>
          <a:p>
            <a:endParaRPr lang="en-US"/>
          </a:p>
        </p:txBody>
      </p:sp>
      <p:sp>
        <p:nvSpPr>
          <p:cNvPr id="998430" name="Line 30"/>
          <p:cNvSpPr>
            <a:spLocks noChangeShapeType="1"/>
          </p:cNvSpPr>
          <p:nvPr/>
        </p:nvSpPr>
        <p:spPr bwMode="auto">
          <a:xfrm>
            <a:off x="4953000" y="3962400"/>
            <a:ext cx="863600" cy="0"/>
          </a:xfrm>
          <a:prstGeom prst="line">
            <a:avLst/>
          </a:prstGeom>
          <a:noFill/>
          <a:ln w="28575">
            <a:solidFill>
              <a:schemeClr val="tx1"/>
            </a:solidFill>
            <a:round/>
            <a:headEnd/>
            <a:tailEnd type="triangle" w="med" len="med"/>
          </a:ln>
          <a:effectLst/>
        </p:spPr>
        <p:txBody>
          <a:bodyPr/>
          <a:lstStyle/>
          <a:p>
            <a:endParaRPr lang="en-US"/>
          </a:p>
        </p:txBody>
      </p:sp>
      <p:sp>
        <p:nvSpPr>
          <p:cNvPr id="998431" name="Line 31"/>
          <p:cNvSpPr>
            <a:spLocks noChangeShapeType="1"/>
          </p:cNvSpPr>
          <p:nvPr/>
        </p:nvSpPr>
        <p:spPr bwMode="auto">
          <a:xfrm>
            <a:off x="5105400" y="4572000"/>
            <a:ext cx="279400" cy="0"/>
          </a:xfrm>
          <a:prstGeom prst="line">
            <a:avLst/>
          </a:prstGeom>
          <a:noFill/>
          <a:ln w="28575">
            <a:solidFill>
              <a:schemeClr val="tx1"/>
            </a:solidFill>
            <a:round/>
            <a:headEnd/>
            <a:tailEnd type="triangle" w="med" len="med"/>
          </a:ln>
          <a:effectLst/>
        </p:spPr>
        <p:txBody>
          <a:bodyPr/>
          <a:lstStyle/>
          <a:p>
            <a:endParaRPr lang="en-US"/>
          </a:p>
        </p:txBody>
      </p:sp>
      <p:sp>
        <p:nvSpPr>
          <p:cNvPr id="998432" name="Line 32"/>
          <p:cNvSpPr>
            <a:spLocks noChangeShapeType="1"/>
          </p:cNvSpPr>
          <p:nvPr/>
        </p:nvSpPr>
        <p:spPr bwMode="auto">
          <a:xfrm>
            <a:off x="6477000" y="5715000"/>
            <a:ext cx="1930400" cy="0"/>
          </a:xfrm>
          <a:prstGeom prst="line">
            <a:avLst/>
          </a:prstGeom>
          <a:noFill/>
          <a:ln w="28575">
            <a:solidFill>
              <a:schemeClr val="tx1"/>
            </a:solidFill>
            <a:round/>
            <a:headEnd/>
            <a:tailEnd/>
          </a:ln>
          <a:effectLst/>
        </p:spPr>
        <p:txBody>
          <a:bodyPr/>
          <a:lstStyle/>
          <a:p>
            <a:endParaRPr lang="en-US"/>
          </a:p>
        </p:txBody>
      </p:sp>
      <p:sp>
        <p:nvSpPr>
          <p:cNvPr id="998433" name="Line 33"/>
          <p:cNvSpPr>
            <a:spLocks noChangeShapeType="1"/>
          </p:cNvSpPr>
          <p:nvPr/>
        </p:nvSpPr>
        <p:spPr bwMode="auto">
          <a:xfrm>
            <a:off x="6324600" y="4343400"/>
            <a:ext cx="177800" cy="0"/>
          </a:xfrm>
          <a:prstGeom prst="line">
            <a:avLst/>
          </a:prstGeom>
          <a:noFill/>
          <a:ln w="28575">
            <a:solidFill>
              <a:schemeClr val="tx1"/>
            </a:solidFill>
            <a:round/>
            <a:headEnd/>
            <a:tailEnd/>
          </a:ln>
          <a:effectLst/>
        </p:spPr>
        <p:txBody>
          <a:bodyPr/>
          <a:lstStyle/>
          <a:p>
            <a:endParaRPr lang="en-US"/>
          </a:p>
        </p:txBody>
      </p:sp>
      <p:sp>
        <p:nvSpPr>
          <p:cNvPr id="998434" name="Text Box 34"/>
          <p:cNvSpPr txBox="1">
            <a:spLocks noChangeArrowheads="1"/>
          </p:cNvSpPr>
          <p:nvPr/>
        </p:nvSpPr>
        <p:spPr bwMode="auto">
          <a:xfrm>
            <a:off x="3429000" y="47244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998435" name="Text Box 35"/>
          <p:cNvSpPr txBox="1">
            <a:spLocks noChangeArrowheads="1"/>
          </p:cNvSpPr>
          <p:nvPr/>
        </p:nvSpPr>
        <p:spPr bwMode="auto">
          <a:xfrm>
            <a:off x="3429000" y="35814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998436" name="Text Box 36"/>
          <p:cNvSpPr txBox="1">
            <a:spLocks noChangeArrowheads="1"/>
          </p:cNvSpPr>
          <p:nvPr/>
        </p:nvSpPr>
        <p:spPr bwMode="auto">
          <a:xfrm>
            <a:off x="3429000" y="39624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998437" name="Text Box 37"/>
          <p:cNvSpPr txBox="1">
            <a:spLocks noChangeArrowheads="1"/>
          </p:cNvSpPr>
          <p:nvPr/>
        </p:nvSpPr>
        <p:spPr bwMode="auto">
          <a:xfrm>
            <a:off x="3429000" y="43434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998438" name="Text Box 38"/>
          <p:cNvSpPr txBox="1">
            <a:spLocks noChangeArrowheads="1"/>
          </p:cNvSpPr>
          <p:nvPr/>
        </p:nvSpPr>
        <p:spPr bwMode="auto">
          <a:xfrm>
            <a:off x="3752850" y="3810000"/>
            <a:ext cx="792163" cy="639763"/>
          </a:xfrm>
          <a:prstGeom prst="rect">
            <a:avLst/>
          </a:prstGeom>
          <a:noFill/>
          <a:ln w="12700">
            <a:noFill/>
            <a:miter lim="800000"/>
            <a:headEnd/>
            <a:tailEnd/>
          </a:ln>
          <a:effectLst/>
        </p:spPr>
        <p:txBody>
          <a:bodyPr wrap="none">
            <a:spAutoFit/>
          </a:bodyPr>
          <a:lstStyle/>
          <a:p>
            <a:pPr algn="ctr"/>
            <a:r>
              <a:rPr lang="en-US" sz="1200" b="1">
                <a:solidFill>
                  <a:schemeClr val="tx1"/>
                </a:solidFill>
              </a:rPr>
              <a:t>Register</a:t>
            </a:r>
          </a:p>
          <a:p>
            <a:pPr algn="ctr"/>
            <a:endParaRPr lang="en-US" sz="1200" b="1">
              <a:solidFill>
                <a:schemeClr val="tx1"/>
              </a:solidFill>
            </a:endParaRPr>
          </a:p>
          <a:p>
            <a:pPr algn="ctr"/>
            <a:r>
              <a:rPr lang="en-US" sz="1200" b="1">
                <a:solidFill>
                  <a:schemeClr val="tx1"/>
                </a:solidFill>
              </a:rPr>
              <a:t>File</a:t>
            </a:r>
          </a:p>
        </p:txBody>
      </p:sp>
      <p:sp>
        <p:nvSpPr>
          <p:cNvPr id="998439" name="Text Box 39"/>
          <p:cNvSpPr txBox="1">
            <a:spLocks noChangeArrowheads="1"/>
          </p:cNvSpPr>
          <p:nvPr/>
        </p:nvSpPr>
        <p:spPr bwMode="auto">
          <a:xfrm>
            <a:off x="4343400" y="37338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998440" name="Text Box 40"/>
          <p:cNvSpPr txBox="1">
            <a:spLocks noChangeArrowheads="1"/>
          </p:cNvSpPr>
          <p:nvPr/>
        </p:nvSpPr>
        <p:spPr bwMode="auto">
          <a:xfrm>
            <a:off x="4368800" y="44196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998441" name="Freeform 41"/>
          <p:cNvSpPr>
            <a:spLocks/>
          </p:cNvSpPr>
          <p:nvPr/>
        </p:nvSpPr>
        <p:spPr bwMode="auto">
          <a:xfrm>
            <a:off x="5791200" y="36576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98442" name="Rectangle 42"/>
          <p:cNvSpPr>
            <a:spLocks noChangeArrowheads="1"/>
          </p:cNvSpPr>
          <p:nvPr/>
        </p:nvSpPr>
        <p:spPr bwMode="auto">
          <a:xfrm>
            <a:off x="5892800" y="4267200"/>
            <a:ext cx="504825"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998443" name="Rectangle 43"/>
          <p:cNvSpPr>
            <a:spLocks noChangeArrowheads="1"/>
          </p:cNvSpPr>
          <p:nvPr/>
        </p:nvSpPr>
        <p:spPr bwMode="auto">
          <a:xfrm>
            <a:off x="5791200" y="3276600"/>
            <a:ext cx="762000" cy="3048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ovf</a:t>
            </a:r>
          </a:p>
        </p:txBody>
      </p:sp>
      <p:sp>
        <p:nvSpPr>
          <p:cNvPr id="998444" name="Rectangle 44"/>
          <p:cNvSpPr>
            <a:spLocks noChangeArrowheads="1"/>
          </p:cNvSpPr>
          <p:nvPr/>
        </p:nvSpPr>
        <p:spPr bwMode="auto">
          <a:xfrm>
            <a:off x="5943600" y="3886200"/>
            <a:ext cx="533400" cy="3048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zero</a:t>
            </a:r>
          </a:p>
        </p:txBody>
      </p:sp>
      <p:sp>
        <p:nvSpPr>
          <p:cNvPr id="998445" name="Line 45"/>
          <p:cNvSpPr>
            <a:spLocks noChangeShapeType="1"/>
          </p:cNvSpPr>
          <p:nvPr/>
        </p:nvSpPr>
        <p:spPr bwMode="auto">
          <a:xfrm>
            <a:off x="6096000" y="4724400"/>
            <a:ext cx="0" cy="533400"/>
          </a:xfrm>
          <a:prstGeom prst="line">
            <a:avLst/>
          </a:prstGeom>
          <a:noFill/>
          <a:ln w="19050">
            <a:solidFill>
              <a:schemeClr val="accent1"/>
            </a:solidFill>
            <a:round/>
            <a:headEnd type="triangle" w="med" len="med"/>
            <a:tailEnd/>
          </a:ln>
          <a:effectLst/>
        </p:spPr>
        <p:txBody>
          <a:bodyPr/>
          <a:lstStyle/>
          <a:p>
            <a:endParaRPr lang="en-US"/>
          </a:p>
        </p:txBody>
      </p:sp>
      <p:sp>
        <p:nvSpPr>
          <p:cNvPr id="998446" name="Line 46"/>
          <p:cNvSpPr>
            <a:spLocks noChangeShapeType="1"/>
          </p:cNvSpPr>
          <p:nvPr/>
        </p:nvSpPr>
        <p:spPr bwMode="auto">
          <a:xfrm>
            <a:off x="4191000" y="2971800"/>
            <a:ext cx="0" cy="609600"/>
          </a:xfrm>
          <a:prstGeom prst="line">
            <a:avLst/>
          </a:prstGeom>
          <a:noFill/>
          <a:ln w="12700">
            <a:solidFill>
              <a:schemeClr val="accent1"/>
            </a:solidFill>
            <a:round/>
            <a:headEnd/>
            <a:tailEnd type="triangle" w="med" len="med"/>
          </a:ln>
          <a:effectLst/>
        </p:spPr>
        <p:txBody>
          <a:bodyPr/>
          <a:lstStyle/>
          <a:p>
            <a:endParaRPr lang="en-US"/>
          </a:p>
        </p:txBody>
      </p:sp>
      <p:sp>
        <p:nvSpPr>
          <p:cNvPr id="998447" name="Rectangle 47"/>
          <p:cNvSpPr>
            <a:spLocks noChangeArrowheads="1"/>
          </p:cNvSpPr>
          <p:nvPr/>
        </p:nvSpPr>
        <p:spPr bwMode="auto">
          <a:xfrm>
            <a:off x="4191000" y="2971800"/>
            <a:ext cx="925513"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RegWrite</a:t>
            </a:r>
          </a:p>
        </p:txBody>
      </p:sp>
      <p:sp>
        <p:nvSpPr>
          <p:cNvPr id="998448" name="Line 48"/>
          <p:cNvSpPr>
            <a:spLocks noChangeShapeType="1"/>
          </p:cNvSpPr>
          <p:nvPr/>
        </p:nvSpPr>
        <p:spPr bwMode="auto">
          <a:xfrm flipV="1">
            <a:off x="5943600" y="3505200"/>
            <a:ext cx="0" cy="228600"/>
          </a:xfrm>
          <a:prstGeom prst="line">
            <a:avLst/>
          </a:prstGeom>
          <a:noFill/>
          <a:ln w="12700">
            <a:solidFill>
              <a:schemeClr val="tx1"/>
            </a:solidFill>
            <a:round/>
            <a:headEnd/>
            <a:tailEnd type="triangle" w="med" len="med"/>
          </a:ln>
          <a:effectLst/>
        </p:spPr>
        <p:txBody>
          <a:bodyPr/>
          <a:lstStyle/>
          <a:p>
            <a:endParaRPr lang="en-US"/>
          </a:p>
        </p:txBody>
      </p:sp>
      <p:sp>
        <p:nvSpPr>
          <p:cNvPr id="998449" name="Line 49"/>
          <p:cNvSpPr>
            <a:spLocks noChangeShapeType="1"/>
          </p:cNvSpPr>
          <p:nvPr/>
        </p:nvSpPr>
        <p:spPr bwMode="auto">
          <a:xfrm flipV="1">
            <a:off x="6248400" y="2209800"/>
            <a:ext cx="0" cy="1752600"/>
          </a:xfrm>
          <a:prstGeom prst="line">
            <a:avLst/>
          </a:prstGeom>
          <a:noFill/>
          <a:ln w="12700">
            <a:solidFill>
              <a:schemeClr val="accent1"/>
            </a:solidFill>
            <a:round/>
            <a:headEnd/>
            <a:tailEnd/>
          </a:ln>
          <a:effectLst/>
        </p:spPr>
        <p:txBody>
          <a:bodyPr/>
          <a:lstStyle/>
          <a:p>
            <a:endParaRPr lang="en-US"/>
          </a:p>
        </p:txBody>
      </p:sp>
      <p:sp>
        <p:nvSpPr>
          <p:cNvPr id="998450" name="Line 50"/>
          <p:cNvSpPr>
            <a:spLocks noChangeShapeType="1"/>
          </p:cNvSpPr>
          <p:nvPr/>
        </p:nvSpPr>
        <p:spPr bwMode="auto">
          <a:xfrm>
            <a:off x="8991600" y="4495800"/>
            <a:ext cx="0" cy="1981200"/>
          </a:xfrm>
          <a:prstGeom prst="line">
            <a:avLst/>
          </a:prstGeom>
          <a:noFill/>
          <a:ln w="28575">
            <a:solidFill>
              <a:schemeClr val="tx1"/>
            </a:solidFill>
            <a:round/>
            <a:headEnd/>
            <a:tailEnd/>
          </a:ln>
          <a:effectLst/>
        </p:spPr>
        <p:txBody>
          <a:bodyPr/>
          <a:lstStyle/>
          <a:p>
            <a:endParaRPr lang="en-US"/>
          </a:p>
        </p:txBody>
      </p:sp>
      <p:sp>
        <p:nvSpPr>
          <p:cNvPr id="998451" name="Rectangle 51"/>
          <p:cNvSpPr>
            <a:spLocks noChangeArrowheads="1"/>
          </p:cNvSpPr>
          <p:nvPr/>
        </p:nvSpPr>
        <p:spPr bwMode="auto">
          <a:xfrm>
            <a:off x="6858000" y="3581400"/>
            <a:ext cx="1447800" cy="1447800"/>
          </a:xfrm>
          <a:prstGeom prst="rect">
            <a:avLst/>
          </a:prstGeom>
          <a:noFill/>
          <a:ln w="12700">
            <a:solidFill>
              <a:schemeClr val="tx1"/>
            </a:solidFill>
            <a:miter lim="800000"/>
            <a:headEnd/>
            <a:tailEnd/>
          </a:ln>
          <a:effectLst/>
        </p:spPr>
        <p:txBody>
          <a:bodyPr wrap="none" anchor="ctr"/>
          <a:lstStyle/>
          <a:p>
            <a:endParaRPr lang="en-US"/>
          </a:p>
        </p:txBody>
      </p:sp>
      <p:sp>
        <p:nvSpPr>
          <p:cNvPr id="998452" name="Line 52"/>
          <p:cNvSpPr>
            <a:spLocks noChangeShapeType="1"/>
          </p:cNvSpPr>
          <p:nvPr/>
        </p:nvSpPr>
        <p:spPr bwMode="auto">
          <a:xfrm>
            <a:off x="8305800" y="4343400"/>
            <a:ext cx="304800" cy="0"/>
          </a:xfrm>
          <a:prstGeom prst="line">
            <a:avLst/>
          </a:prstGeom>
          <a:noFill/>
          <a:ln w="28575">
            <a:solidFill>
              <a:schemeClr val="tx1"/>
            </a:solidFill>
            <a:round/>
            <a:headEnd/>
            <a:tailEnd type="triangle" w="med" len="med"/>
          </a:ln>
          <a:effectLst/>
        </p:spPr>
        <p:txBody>
          <a:bodyPr/>
          <a:lstStyle/>
          <a:p>
            <a:endParaRPr lang="en-US"/>
          </a:p>
        </p:txBody>
      </p:sp>
      <p:sp>
        <p:nvSpPr>
          <p:cNvPr id="998453" name="Line 53"/>
          <p:cNvSpPr>
            <a:spLocks noChangeShapeType="1"/>
          </p:cNvSpPr>
          <p:nvPr/>
        </p:nvSpPr>
        <p:spPr bwMode="auto">
          <a:xfrm>
            <a:off x="6477000" y="3886200"/>
            <a:ext cx="406400" cy="0"/>
          </a:xfrm>
          <a:prstGeom prst="line">
            <a:avLst/>
          </a:prstGeom>
          <a:noFill/>
          <a:ln w="28575">
            <a:solidFill>
              <a:schemeClr val="tx1"/>
            </a:solidFill>
            <a:round/>
            <a:headEnd/>
            <a:tailEnd type="triangle" w="med" len="med"/>
          </a:ln>
          <a:effectLst/>
        </p:spPr>
        <p:txBody>
          <a:bodyPr/>
          <a:lstStyle/>
          <a:p>
            <a:endParaRPr lang="en-US"/>
          </a:p>
        </p:txBody>
      </p:sp>
      <p:sp>
        <p:nvSpPr>
          <p:cNvPr id="998454" name="Line 54"/>
          <p:cNvSpPr>
            <a:spLocks noChangeShapeType="1"/>
          </p:cNvSpPr>
          <p:nvPr/>
        </p:nvSpPr>
        <p:spPr bwMode="auto">
          <a:xfrm>
            <a:off x="6629400" y="4724400"/>
            <a:ext cx="0" cy="457200"/>
          </a:xfrm>
          <a:prstGeom prst="line">
            <a:avLst/>
          </a:prstGeom>
          <a:noFill/>
          <a:ln w="28575">
            <a:solidFill>
              <a:schemeClr val="tx1"/>
            </a:solidFill>
            <a:round/>
            <a:headEnd/>
            <a:tailEnd/>
          </a:ln>
          <a:effectLst/>
        </p:spPr>
        <p:txBody>
          <a:bodyPr/>
          <a:lstStyle/>
          <a:p>
            <a:endParaRPr lang="en-US"/>
          </a:p>
        </p:txBody>
      </p:sp>
      <p:sp>
        <p:nvSpPr>
          <p:cNvPr id="998455" name="Text Box 55"/>
          <p:cNvSpPr txBox="1">
            <a:spLocks noChangeArrowheads="1"/>
          </p:cNvSpPr>
          <p:nvPr/>
        </p:nvSpPr>
        <p:spPr bwMode="auto">
          <a:xfrm>
            <a:off x="6781800" y="4038600"/>
            <a:ext cx="766763" cy="457200"/>
          </a:xfrm>
          <a:prstGeom prst="rect">
            <a:avLst/>
          </a:prstGeom>
          <a:noFill/>
          <a:ln w="12700">
            <a:noFill/>
            <a:miter lim="800000"/>
            <a:headEnd/>
            <a:tailEnd/>
          </a:ln>
          <a:effectLst/>
        </p:spPr>
        <p:txBody>
          <a:bodyPr wrap="none">
            <a:spAutoFit/>
          </a:bodyPr>
          <a:lstStyle/>
          <a:p>
            <a:pPr algn="ctr"/>
            <a:r>
              <a:rPr lang="en-US" sz="1200" b="1">
                <a:solidFill>
                  <a:schemeClr val="tx1"/>
                </a:solidFill>
              </a:rPr>
              <a:t>Data</a:t>
            </a:r>
          </a:p>
          <a:p>
            <a:pPr algn="ctr"/>
            <a:r>
              <a:rPr lang="en-US" sz="1200" b="1">
                <a:solidFill>
                  <a:schemeClr val="tx1"/>
                </a:solidFill>
              </a:rPr>
              <a:t>Memory</a:t>
            </a:r>
          </a:p>
        </p:txBody>
      </p:sp>
      <p:sp>
        <p:nvSpPr>
          <p:cNvPr id="998456" name="Text Box 56"/>
          <p:cNvSpPr txBox="1">
            <a:spLocks noChangeArrowheads="1"/>
          </p:cNvSpPr>
          <p:nvPr/>
        </p:nvSpPr>
        <p:spPr bwMode="auto">
          <a:xfrm>
            <a:off x="6781800" y="3733800"/>
            <a:ext cx="741363" cy="274638"/>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998457" name="Text Box 57"/>
          <p:cNvSpPr txBox="1">
            <a:spLocks noChangeArrowheads="1"/>
          </p:cNvSpPr>
          <p:nvPr/>
        </p:nvSpPr>
        <p:spPr bwMode="auto">
          <a:xfrm>
            <a:off x="6781800" y="45720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998458" name="Text Box 58"/>
          <p:cNvSpPr txBox="1">
            <a:spLocks noChangeArrowheads="1"/>
          </p:cNvSpPr>
          <p:nvPr/>
        </p:nvSpPr>
        <p:spPr bwMode="auto">
          <a:xfrm>
            <a:off x="7467600" y="4191000"/>
            <a:ext cx="909638" cy="274638"/>
          </a:xfrm>
          <a:prstGeom prst="rect">
            <a:avLst/>
          </a:prstGeom>
          <a:noFill/>
          <a:ln w="12700">
            <a:noFill/>
            <a:miter lim="800000"/>
            <a:headEnd/>
            <a:tailEnd/>
          </a:ln>
          <a:effectLst/>
        </p:spPr>
        <p:txBody>
          <a:bodyPr wrap="none">
            <a:spAutoFit/>
          </a:bodyPr>
          <a:lstStyle/>
          <a:p>
            <a:r>
              <a:rPr lang="en-US" sz="1200">
                <a:solidFill>
                  <a:schemeClr val="tx1"/>
                </a:solidFill>
              </a:rPr>
              <a:t>Read Data</a:t>
            </a:r>
          </a:p>
        </p:txBody>
      </p:sp>
      <p:sp>
        <p:nvSpPr>
          <p:cNvPr id="998459" name="Line 59"/>
          <p:cNvSpPr>
            <a:spLocks noChangeShapeType="1"/>
          </p:cNvSpPr>
          <p:nvPr/>
        </p:nvSpPr>
        <p:spPr bwMode="auto">
          <a:xfrm>
            <a:off x="7543800" y="2667000"/>
            <a:ext cx="0" cy="914400"/>
          </a:xfrm>
          <a:prstGeom prst="line">
            <a:avLst/>
          </a:prstGeom>
          <a:noFill/>
          <a:ln w="12700">
            <a:solidFill>
              <a:schemeClr val="accent1"/>
            </a:solidFill>
            <a:round/>
            <a:headEnd/>
            <a:tailEnd type="triangle" w="med" len="med"/>
          </a:ln>
          <a:effectLst/>
        </p:spPr>
        <p:txBody>
          <a:bodyPr/>
          <a:lstStyle/>
          <a:p>
            <a:endParaRPr lang="en-US"/>
          </a:p>
        </p:txBody>
      </p:sp>
      <p:sp>
        <p:nvSpPr>
          <p:cNvPr id="998460" name="Rectangle 60"/>
          <p:cNvSpPr>
            <a:spLocks noChangeArrowheads="1"/>
          </p:cNvSpPr>
          <p:nvPr/>
        </p:nvSpPr>
        <p:spPr bwMode="auto">
          <a:xfrm>
            <a:off x="6553200" y="24384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MemWrite</a:t>
            </a:r>
          </a:p>
        </p:txBody>
      </p:sp>
      <p:sp>
        <p:nvSpPr>
          <p:cNvPr id="998461" name="Rectangle 61"/>
          <p:cNvSpPr>
            <a:spLocks noChangeArrowheads="1"/>
          </p:cNvSpPr>
          <p:nvPr/>
        </p:nvSpPr>
        <p:spPr bwMode="auto">
          <a:xfrm>
            <a:off x="7848600" y="21336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MemRead</a:t>
            </a:r>
          </a:p>
        </p:txBody>
      </p:sp>
      <p:sp>
        <p:nvSpPr>
          <p:cNvPr id="998462" name="Line 62"/>
          <p:cNvSpPr>
            <a:spLocks noChangeShapeType="1"/>
          </p:cNvSpPr>
          <p:nvPr/>
        </p:nvSpPr>
        <p:spPr bwMode="auto">
          <a:xfrm>
            <a:off x="7543800" y="5029200"/>
            <a:ext cx="0" cy="304800"/>
          </a:xfrm>
          <a:prstGeom prst="line">
            <a:avLst/>
          </a:prstGeom>
          <a:noFill/>
          <a:ln w="12700">
            <a:solidFill>
              <a:schemeClr val="accent1"/>
            </a:solidFill>
            <a:round/>
            <a:headEnd type="triangle" w="med" len="med"/>
            <a:tailEnd/>
          </a:ln>
          <a:effectLst/>
        </p:spPr>
        <p:txBody>
          <a:bodyPr/>
          <a:lstStyle/>
          <a:p>
            <a:endParaRPr lang="en-US"/>
          </a:p>
        </p:txBody>
      </p:sp>
      <p:sp>
        <p:nvSpPr>
          <p:cNvPr id="998463" name="Line 63"/>
          <p:cNvSpPr>
            <a:spLocks noChangeShapeType="1"/>
          </p:cNvSpPr>
          <p:nvPr/>
        </p:nvSpPr>
        <p:spPr bwMode="auto">
          <a:xfrm>
            <a:off x="3276600" y="6477000"/>
            <a:ext cx="5715000" cy="0"/>
          </a:xfrm>
          <a:prstGeom prst="line">
            <a:avLst/>
          </a:prstGeom>
          <a:noFill/>
          <a:ln w="28575">
            <a:solidFill>
              <a:schemeClr val="tx1"/>
            </a:solidFill>
            <a:round/>
            <a:headEnd/>
            <a:tailEnd/>
          </a:ln>
          <a:effectLst/>
        </p:spPr>
        <p:txBody>
          <a:bodyPr/>
          <a:lstStyle/>
          <a:p>
            <a:endParaRPr lang="en-US"/>
          </a:p>
        </p:txBody>
      </p:sp>
      <p:sp>
        <p:nvSpPr>
          <p:cNvPr id="998464" name="Line 64"/>
          <p:cNvSpPr>
            <a:spLocks noChangeShapeType="1"/>
          </p:cNvSpPr>
          <p:nvPr/>
        </p:nvSpPr>
        <p:spPr bwMode="auto">
          <a:xfrm>
            <a:off x="5054600" y="5181600"/>
            <a:ext cx="1600200" cy="0"/>
          </a:xfrm>
          <a:prstGeom prst="line">
            <a:avLst/>
          </a:prstGeom>
          <a:noFill/>
          <a:ln w="28575">
            <a:solidFill>
              <a:schemeClr val="tx1"/>
            </a:solidFill>
            <a:round/>
            <a:headEnd/>
            <a:tailEnd/>
          </a:ln>
          <a:effectLst/>
        </p:spPr>
        <p:txBody>
          <a:bodyPr/>
          <a:lstStyle/>
          <a:p>
            <a:endParaRPr lang="en-US"/>
          </a:p>
        </p:txBody>
      </p:sp>
      <p:sp>
        <p:nvSpPr>
          <p:cNvPr id="998465" name="Line 65"/>
          <p:cNvSpPr>
            <a:spLocks noChangeShapeType="1"/>
          </p:cNvSpPr>
          <p:nvPr/>
        </p:nvSpPr>
        <p:spPr bwMode="auto">
          <a:xfrm>
            <a:off x="4811713" y="5562600"/>
            <a:ext cx="381000" cy="0"/>
          </a:xfrm>
          <a:prstGeom prst="line">
            <a:avLst/>
          </a:prstGeom>
          <a:noFill/>
          <a:ln w="28575">
            <a:solidFill>
              <a:schemeClr val="tx1"/>
            </a:solidFill>
            <a:round/>
            <a:headEnd/>
            <a:tailEnd/>
          </a:ln>
          <a:effectLst/>
        </p:spPr>
        <p:txBody>
          <a:bodyPr/>
          <a:lstStyle/>
          <a:p>
            <a:endParaRPr lang="en-US"/>
          </a:p>
        </p:txBody>
      </p:sp>
      <p:sp>
        <p:nvSpPr>
          <p:cNvPr id="998466" name="Oval 66"/>
          <p:cNvSpPr>
            <a:spLocks noChangeArrowheads="1"/>
          </p:cNvSpPr>
          <p:nvPr/>
        </p:nvSpPr>
        <p:spPr bwMode="auto">
          <a:xfrm>
            <a:off x="4202113" y="5181600"/>
            <a:ext cx="609600" cy="838200"/>
          </a:xfrm>
          <a:prstGeom prst="ellipse">
            <a:avLst/>
          </a:prstGeom>
          <a:noFill/>
          <a:ln w="12700">
            <a:solidFill>
              <a:schemeClr val="tx1"/>
            </a:solidFill>
            <a:round/>
            <a:headEnd/>
            <a:tailEnd/>
          </a:ln>
          <a:effectLst/>
        </p:spPr>
        <p:txBody>
          <a:bodyPr wrap="none" anchor="ctr"/>
          <a:lstStyle/>
          <a:p>
            <a:endParaRPr lang="en-US"/>
          </a:p>
        </p:txBody>
      </p:sp>
      <p:sp>
        <p:nvSpPr>
          <p:cNvPr id="998467" name="Rectangle 67"/>
          <p:cNvSpPr>
            <a:spLocks noChangeArrowheads="1"/>
          </p:cNvSpPr>
          <p:nvPr/>
        </p:nvSpPr>
        <p:spPr bwMode="auto">
          <a:xfrm>
            <a:off x="4252913" y="5334000"/>
            <a:ext cx="533400" cy="457200"/>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998468" name="Line 68"/>
          <p:cNvSpPr>
            <a:spLocks noChangeShapeType="1"/>
          </p:cNvSpPr>
          <p:nvPr/>
        </p:nvSpPr>
        <p:spPr bwMode="auto">
          <a:xfrm>
            <a:off x="2638425" y="5562600"/>
            <a:ext cx="1563688" cy="0"/>
          </a:xfrm>
          <a:prstGeom prst="line">
            <a:avLst/>
          </a:prstGeom>
          <a:noFill/>
          <a:ln w="28575">
            <a:solidFill>
              <a:schemeClr val="tx1"/>
            </a:solidFill>
            <a:round/>
            <a:headEnd/>
            <a:tailEnd/>
          </a:ln>
          <a:effectLst/>
        </p:spPr>
        <p:txBody>
          <a:bodyPr/>
          <a:lstStyle/>
          <a:p>
            <a:endParaRPr lang="en-US"/>
          </a:p>
        </p:txBody>
      </p:sp>
      <p:sp>
        <p:nvSpPr>
          <p:cNvPr id="998469" name="Line 69"/>
          <p:cNvSpPr>
            <a:spLocks noChangeShapeType="1"/>
          </p:cNvSpPr>
          <p:nvPr/>
        </p:nvSpPr>
        <p:spPr bwMode="auto">
          <a:xfrm>
            <a:off x="3871913" y="5486400"/>
            <a:ext cx="76200" cy="152400"/>
          </a:xfrm>
          <a:prstGeom prst="line">
            <a:avLst/>
          </a:prstGeom>
          <a:noFill/>
          <a:ln w="12700">
            <a:solidFill>
              <a:schemeClr val="tx1"/>
            </a:solidFill>
            <a:round/>
            <a:headEnd/>
            <a:tailEnd/>
          </a:ln>
          <a:effectLst/>
        </p:spPr>
        <p:txBody>
          <a:bodyPr/>
          <a:lstStyle/>
          <a:p>
            <a:endParaRPr lang="en-US"/>
          </a:p>
        </p:txBody>
      </p:sp>
      <p:sp>
        <p:nvSpPr>
          <p:cNvPr id="998470" name="Line 70"/>
          <p:cNvSpPr>
            <a:spLocks noChangeShapeType="1"/>
          </p:cNvSpPr>
          <p:nvPr/>
        </p:nvSpPr>
        <p:spPr bwMode="auto">
          <a:xfrm>
            <a:off x="4887913" y="5486400"/>
            <a:ext cx="76200" cy="152400"/>
          </a:xfrm>
          <a:prstGeom prst="line">
            <a:avLst/>
          </a:prstGeom>
          <a:noFill/>
          <a:ln w="12700">
            <a:solidFill>
              <a:schemeClr val="tx1"/>
            </a:solidFill>
            <a:round/>
            <a:headEnd/>
            <a:tailEnd/>
          </a:ln>
          <a:effectLst/>
        </p:spPr>
        <p:txBody>
          <a:bodyPr/>
          <a:lstStyle/>
          <a:p>
            <a:endParaRPr lang="en-US"/>
          </a:p>
        </p:txBody>
      </p:sp>
      <p:sp>
        <p:nvSpPr>
          <p:cNvPr id="998471" name="Text Box 71"/>
          <p:cNvSpPr txBox="1">
            <a:spLocks noChangeArrowheads="1"/>
          </p:cNvSpPr>
          <p:nvPr/>
        </p:nvSpPr>
        <p:spPr bwMode="auto">
          <a:xfrm>
            <a:off x="3871913" y="5562600"/>
            <a:ext cx="352425" cy="274638"/>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998472" name="Text Box 72"/>
          <p:cNvSpPr txBox="1">
            <a:spLocks noChangeArrowheads="1"/>
          </p:cNvSpPr>
          <p:nvPr/>
        </p:nvSpPr>
        <p:spPr bwMode="auto">
          <a:xfrm>
            <a:off x="4887913" y="5562600"/>
            <a:ext cx="352425" cy="274638"/>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998473" name="Line 73"/>
          <p:cNvSpPr>
            <a:spLocks noChangeShapeType="1"/>
          </p:cNvSpPr>
          <p:nvPr/>
        </p:nvSpPr>
        <p:spPr bwMode="auto">
          <a:xfrm>
            <a:off x="5054600" y="4572000"/>
            <a:ext cx="0" cy="609600"/>
          </a:xfrm>
          <a:prstGeom prst="line">
            <a:avLst/>
          </a:prstGeom>
          <a:noFill/>
          <a:ln w="28575">
            <a:solidFill>
              <a:schemeClr val="tx1"/>
            </a:solidFill>
            <a:round/>
            <a:headEnd/>
            <a:tailEnd/>
          </a:ln>
          <a:effectLst/>
        </p:spPr>
        <p:txBody>
          <a:bodyPr/>
          <a:lstStyle/>
          <a:p>
            <a:endParaRPr lang="en-US"/>
          </a:p>
        </p:txBody>
      </p:sp>
      <p:sp>
        <p:nvSpPr>
          <p:cNvPr id="998474" name="Line 74"/>
          <p:cNvSpPr>
            <a:spLocks noChangeShapeType="1"/>
          </p:cNvSpPr>
          <p:nvPr/>
        </p:nvSpPr>
        <p:spPr bwMode="auto">
          <a:xfrm>
            <a:off x="8382000" y="4724400"/>
            <a:ext cx="0" cy="990600"/>
          </a:xfrm>
          <a:prstGeom prst="line">
            <a:avLst/>
          </a:prstGeom>
          <a:noFill/>
          <a:ln w="28575">
            <a:solidFill>
              <a:schemeClr val="tx1"/>
            </a:solidFill>
            <a:round/>
            <a:headEnd/>
            <a:tailEnd/>
          </a:ln>
          <a:effectLst/>
        </p:spPr>
        <p:txBody>
          <a:bodyPr/>
          <a:lstStyle/>
          <a:p>
            <a:endParaRPr lang="en-US"/>
          </a:p>
        </p:txBody>
      </p:sp>
      <p:sp>
        <p:nvSpPr>
          <p:cNvPr id="998475" name="Line 75"/>
          <p:cNvSpPr>
            <a:spLocks noChangeShapeType="1"/>
          </p:cNvSpPr>
          <p:nvPr/>
        </p:nvSpPr>
        <p:spPr bwMode="auto">
          <a:xfrm>
            <a:off x="5181600" y="4953000"/>
            <a:ext cx="177800" cy="0"/>
          </a:xfrm>
          <a:prstGeom prst="line">
            <a:avLst/>
          </a:prstGeom>
          <a:noFill/>
          <a:ln w="28575">
            <a:solidFill>
              <a:schemeClr val="tx1"/>
            </a:solidFill>
            <a:round/>
            <a:headEnd/>
            <a:tailEnd type="triangle" w="med" len="med"/>
          </a:ln>
          <a:effectLst/>
        </p:spPr>
        <p:txBody>
          <a:bodyPr/>
          <a:lstStyle/>
          <a:p>
            <a:endParaRPr lang="en-US"/>
          </a:p>
        </p:txBody>
      </p:sp>
      <p:sp>
        <p:nvSpPr>
          <p:cNvPr id="998476" name="Line 76"/>
          <p:cNvSpPr>
            <a:spLocks noChangeShapeType="1"/>
          </p:cNvSpPr>
          <p:nvPr/>
        </p:nvSpPr>
        <p:spPr bwMode="auto">
          <a:xfrm>
            <a:off x="3276600" y="4876800"/>
            <a:ext cx="254000" cy="0"/>
          </a:xfrm>
          <a:prstGeom prst="line">
            <a:avLst/>
          </a:prstGeom>
          <a:noFill/>
          <a:ln w="28575">
            <a:solidFill>
              <a:schemeClr val="tx1"/>
            </a:solidFill>
            <a:round/>
            <a:headEnd/>
            <a:tailEnd type="triangle" w="med" len="med"/>
          </a:ln>
          <a:effectLst/>
        </p:spPr>
        <p:txBody>
          <a:bodyPr/>
          <a:lstStyle/>
          <a:p>
            <a:endParaRPr lang="en-US"/>
          </a:p>
        </p:txBody>
      </p:sp>
      <p:sp>
        <p:nvSpPr>
          <p:cNvPr id="998477" name="AutoShape 77"/>
          <p:cNvSpPr>
            <a:spLocks noChangeArrowheads="1"/>
          </p:cNvSpPr>
          <p:nvPr/>
        </p:nvSpPr>
        <p:spPr bwMode="auto">
          <a:xfrm rot="-5400000">
            <a:off x="8382000" y="44196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998478" name="Line 78"/>
          <p:cNvSpPr>
            <a:spLocks noChangeShapeType="1"/>
          </p:cNvSpPr>
          <p:nvPr/>
        </p:nvSpPr>
        <p:spPr bwMode="auto">
          <a:xfrm>
            <a:off x="8839200" y="4495800"/>
            <a:ext cx="152400" cy="0"/>
          </a:xfrm>
          <a:prstGeom prst="line">
            <a:avLst/>
          </a:prstGeom>
          <a:noFill/>
          <a:ln w="28575">
            <a:solidFill>
              <a:schemeClr val="tx1"/>
            </a:solidFill>
            <a:round/>
            <a:headEnd/>
            <a:tailEnd/>
          </a:ln>
          <a:effectLst/>
        </p:spPr>
        <p:txBody>
          <a:bodyPr/>
          <a:lstStyle/>
          <a:p>
            <a:endParaRPr lang="en-US"/>
          </a:p>
        </p:txBody>
      </p:sp>
      <p:sp>
        <p:nvSpPr>
          <p:cNvPr id="998479" name="AutoShape 79"/>
          <p:cNvSpPr>
            <a:spLocks noChangeArrowheads="1"/>
          </p:cNvSpPr>
          <p:nvPr/>
        </p:nvSpPr>
        <p:spPr bwMode="auto">
          <a:xfrm rot="-5400000">
            <a:off x="5092700" y="46101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998480" name="Line 80"/>
          <p:cNvSpPr>
            <a:spLocks noChangeShapeType="1"/>
          </p:cNvSpPr>
          <p:nvPr/>
        </p:nvSpPr>
        <p:spPr bwMode="auto">
          <a:xfrm>
            <a:off x="5588000" y="4724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98481" name="Line 81"/>
          <p:cNvSpPr>
            <a:spLocks noChangeShapeType="1"/>
          </p:cNvSpPr>
          <p:nvPr/>
        </p:nvSpPr>
        <p:spPr bwMode="auto">
          <a:xfrm>
            <a:off x="3276600" y="4876800"/>
            <a:ext cx="0" cy="1600200"/>
          </a:xfrm>
          <a:prstGeom prst="line">
            <a:avLst/>
          </a:prstGeom>
          <a:noFill/>
          <a:ln w="28575">
            <a:solidFill>
              <a:schemeClr val="tx1"/>
            </a:solidFill>
            <a:round/>
            <a:headEnd/>
            <a:tailEnd/>
          </a:ln>
          <a:effectLst/>
        </p:spPr>
        <p:txBody>
          <a:bodyPr/>
          <a:lstStyle/>
          <a:p>
            <a:endParaRPr lang="en-US"/>
          </a:p>
        </p:txBody>
      </p:sp>
      <p:sp>
        <p:nvSpPr>
          <p:cNvPr id="998482" name="Line 82"/>
          <p:cNvSpPr>
            <a:spLocks noChangeShapeType="1"/>
          </p:cNvSpPr>
          <p:nvPr/>
        </p:nvSpPr>
        <p:spPr bwMode="auto">
          <a:xfrm>
            <a:off x="8686800" y="2514600"/>
            <a:ext cx="0" cy="1752600"/>
          </a:xfrm>
          <a:prstGeom prst="line">
            <a:avLst/>
          </a:prstGeom>
          <a:noFill/>
          <a:ln w="12700">
            <a:solidFill>
              <a:schemeClr val="accent1"/>
            </a:solidFill>
            <a:round/>
            <a:headEnd/>
            <a:tailEnd type="triangle" w="med" len="med"/>
          </a:ln>
          <a:effectLst/>
        </p:spPr>
        <p:txBody>
          <a:bodyPr/>
          <a:lstStyle/>
          <a:p>
            <a:endParaRPr lang="en-US"/>
          </a:p>
        </p:txBody>
      </p:sp>
      <p:sp>
        <p:nvSpPr>
          <p:cNvPr id="998483" name="Rectangle 83"/>
          <p:cNvSpPr>
            <a:spLocks noChangeArrowheads="1"/>
          </p:cNvSpPr>
          <p:nvPr/>
        </p:nvSpPr>
        <p:spPr bwMode="auto">
          <a:xfrm>
            <a:off x="7162800" y="22860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MemtoReg</a:t>
            </a:r>
          </a:p>
        </p:txBody>
      </p:sp>
      <p:sp>
        <p:nvSpPr>
          <p:cNvPr id="998484" name="Rectangle 84"/>
          <p:cNvSpPr>
            <a:spLocks noChangeArrowheads="1"/>
          </p:cNvSpPr>
          <p:nvPr/>
        </p:nvSpPr>
        <p:spPr bwMode="auto">
          <a:xfrm>
            <a:off x="4343400" y="25908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ALUSrc</a:t>
            </a:r>
          </a:p>
        </p:txBody>
      </p:sp>
      <p:sp>
        <p:nvSpPr>
          <p:cNvPr id="998485" name="Oval 85"/>
          <p:cNvSpPr>
            <a:spLocks noChangeArrowheads="1"/>
          </p:cNvSpPr>
          <p:nvPr/>
        </p:nvSpPr>
        <p:spPr bwMode="auto">
          <a:xfrm>
            <a:off x="5410200" y="1600200"/>
            <a:ext cx="457200" cy="533400"/>
          </a:xfrm>
          <a:prstGeom prst="ellipse">
            <a:avLst/>
          </a:prstGeom>
          <a:noFill/>
          <a:ln w="12700">
            <a:solidFill>
              <a:schemeClr val="tx1"/>
            </a:solidFill>
            <a:round/>
            <a:headEnd/>
            <a:tailEnd/>
          </a:ln>
          <a:effectLst/>
        </p:spPr>
        <p:txBody>
          <a:bodyPr wrap="none" anchor="ctr"/>
          <a:lstStyle/>
          <a:p>
            <a:endParaRPr lang="en-US"/>
          </a:p>
        </p:txBody>
      </p:sp>
      <p:sp>
        <p:nvSpPr>
          <p:cNvPr id="998486" name="Rectangle 86"/>
          <p:cNvSpPr>
            <a:spLocks noChangeArrowheads="1"/>
          </p:cNvSpPr>
          <p:nvPr/>
        </p:nvSpPr>
        <p:spPr bwMode="auto">
          <a:xfrm>
            <a:off x="5410200" y="16002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998487" name="Line 87"/>
          <p:cNvSpPr>
            <a:spLocks noChangeShapeType="1"/>
          </p:cNvSpPr>
          <p:nvPr/>
        </p:nvSpPr>
        <p:spPr bwMode="auto">
          <a:xfrm>
            <a:off x="5181600" y="1905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98488" name="Line 88"/>
          <p:cNvSpPr>
            <a:spLocks noChangeShapeType="1"/>
          </p:cNvSpPr>
          <p:nvPr/>
        </p:nvSpPr>
        <p:spPr bwMode="auto">
          <a:xfrm>
            <a:off x="5181600" y="1447800"/>
            <a:ext cx="928688" cy="0"/>
          </a:xfrm>
          <a:prstGeom prst="line">
            <a:avLst/>
          </a:prstGeom>
          <a:noFill/>
          <a:ln w="28575">
            <a:solidFill>
              <a:schemeClr val="tx1"/>
            </a:solidFill>
            <a:round/>
            <a:headEnd/>
            <a:tailEnd type="triangle" w="med" len="med"/>
          </a:ln>
          <a:effectLst/>
        </p:spPr>
        <p:txBody>
          <a:bodyPr/>
          <a:lstStyle/>
          <a:p>
            <a:endParaRPr lang="en-US"/>
          </a:p>
        </p:txBody>
      </p:sp>
      <p:grpSp>
        <p:nvGrpSpPr>
          <p:cNvPr id="3" name="Group 89"/>
          <p:cNvGrpSpPr>
            <a:grpSpLocks/>
          </p:cNvGrpSpPr>
          <p:nvPr/>
        </p:nvGrpSpPr>
        <p:grpSpPr bwMode="auto">
          <a:xfrm>
            <a:off x="6096000" y="1143000"/>
            <a:ext cx="381000" cy="914400"/>
            <a:chOff x="1392" y="2880"/>
            <a:chExt cx="288" cy="480"/>
          </a:xfrm>
        </p:grpSpPr>
        <p:sp>
          <p:nvSpPr>
            <p:cNvPr id="998490" name="Line 90"/>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998491" name="Line 91"/>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998492" name="Line 92"/>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998493" name="Line 93"/>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998494" name="Line 94"/>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998495" name="Line 95"/>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998496" name="Line 96"/>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998497" name="Text Box 97"/>
          <p:cNvSpPr txBox="1">
            <a:spLocks noChangeArrowheads="1"/>
          </p:cNvSpPr>
          <p:nvPr/>
        </p:nvSpPr>
        <p:spPr bwMode="auto">
          <a:xfrm>
            <a:off x="6096000" y="14478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998498" name="Line 98"/>
          <p:cNvSpPr>
            <a:spLocks noChangeShapeType="1"/>
          </p:cNvSpPr>
          <p:nvPr/>
        </p:nvSpPr>
        <p:spPr bwMode="auto">
          <a:xfrm>
            <a:off x="5853113" y="1905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98499" name="Line 99"/>
          <p:cNvSpPr>
            <a:spLocks noChangeShapeType="1"/>
          </p:cNvSpPr>
          <p:nvPr/>
        </p:nvSpPr>
        <p:spPr bwMode="auto">
          <a:xfrm>
            <a:off x="6477000" y="16002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98500" name="Line 100"/>
          <p:cNvSpPr>
            <a:spLocks noChangeShapeType="1"/>
          </p:cNvSpPr>
          <p:nvPr/>
        </p:nvSpPr>
        <p:spPr bwMode="auto">
          <a:xfrm>
            <a:off x="838200" y="1066800"/>
            <a:ext cx="0" cy="3276600"/>
          </a:xfrm>
          <a:prstGeom prst="line">
            <a:avLst/>
          </a:prstGeom>
          <a:noFill/>
          <a:ln w="28575">
            <a:solidFill>
              <a:schemeClr val="tx1"/>
            </a:solidFill>
            <a:round/>
            <a:headEnd/>
            <a:tailEnd/>
          </a:ln>
          <a:effectLst/>
        </p:spPr>
        <p:txBody>
          <a:bodyPr/>
          <a:lstStyle/>
          <a:p>
            <a:endParaRPr lang="en-US"/>
          </a:p>
        </p:txBody>
      </p:sp>
      <p:sp>
        <p:nvSpPr>
          <p:cNvPr id="998501" name="AutoShape 101"/>
          <p:cNvSpPr>
            <a:spLocks noChangeArrowheads="1"/>
          </p:cNvSpPr>
          <p:nvPr/>
        </p:nvSpPr>
        <p:spPr bwMode="auto">
          <a:xfrm rot="-5400000">
            <a:off x="6400800" y="1219200"/>
            <a:ext cx="8382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998502" name="Line 102"/>
          <p:cNvSpPr>
            <a:spLocks noChangeShapeType="1"/>
          </p:cNvSpPr>
          <p:nvPr/>
        </p:nvSpPr>
        <p:spPr bwMode="auto">
          <a:xfrm>
            <a:off x="5181600" y="1066800"/>
            <a:ext cx="1524000" cy="0"/>
          </a:xfrm>
          <a:prstGeom prst="line">
            <a:avLst/>
          </a:prstGeom>
          <a:noFill/>
          <a:ln w="28575">
            <a:solidFill>
              <a:schemeClr val="tx1"/>
            </a:solidFill>
            <a:round/>
            <a:headEnd/>
            <a:tailEnd type="triangle" w="med" len="med"/>
          </a:ln>
          <a:effectLst/>
        </p:spPr>
        <p:txBody>
          <a:bodyPr/>
          <a:lstStyle/>
          <a:p>
            <a:endParaRPr lang="en-US"/>
          </a:p>
        </p:txBody>
      </p:sp>
      <p:sp>
        <p:nvSpPr>
          <p:cNvPr id="998503" name="Line 103"/>
          <p:cNvSpPr>
            <a:spLocks noChangeShapeType="1"/>
          </p:cNvSpPr>
          <p:nvPr/>
        </p:nvSpPr>
        <p:spPr bwMode="auto">
          <a:xfrm>
            <a:off x="5181600" y="1066800"/>
            <a:ext cx="0" cy="381000"/>
          </a:xfrm>
          <a:prstGeom prst="line">
            <a:avLst/>
          </a:prstGeom>
          <a:noFill/>
          <a:ln w="28575">
            <a:solidFill>
              <a:schemeClr val="tx1"/>
            </a:solidFill>
            <a:round/>
            <a:headEnd/>
            <a:tailEnd/>
          </a:ln>
          <a:effectLst/>
        </p:spPr>
        <p:txBody>
          <a:bodyPr/>
          <a:lstStyle/>
          <a:p>
            <a:endParaRPr lang="en-US"/>
          </a:p>
        </p:txBody>
      </p:sp>
      <p:sp>
        <p:nvSpPr>
          <p:cNvPr id="998504" name="Line 104"/>
          <p:cNvSpPr>
            <a:spLocks noChangeShapeType="1"/>
          </p:cNvSpPr>
          <p:nvPr/>
        </p:nvSpPr>
        <p:spPr bwMode="auto">
          <a:xfrm>
            <a:off x="6934200" y="1371600"/>
            <a:ext cx="177800" cy="0"/>
          </a:xfrm>
          <a:prstGeom prst="line">
            <a:avLst/>
          </a:prstGeom>
          <a:noFill/>
          <a:ln w="28575">
            <a:solidFill>
              <a:schemeClr val="tx1"/>
            </a:solidFill>
            <a:round/>
            <a:headEnd/>
            <a:tailEnd/>
          </a:ln>
          <a:effectLst/>
        </p:spPr>
        <p:txBody>
          <a:bodyPr/>
          <a:lstStyle/>
          <a:p>
            <a:endParaRPr lang="en-US"/>
          </a:p>
        </p:txBody>
      </p:sp>
      <p:sp>
        <p:nvSpPr>
          <p:cNvPr id="998505" name="Line 105"/>
          <p:cNvSpPr>
            <a:spLocks noChangeShapeType="1"/>
          </p:cNvSpPr>
          <p:nvPr/>
        </p:nvSpPr>
        <p:spPr bwMode="auto">
          <a:xfrm>
            <a:off x="6858000" y="1600200"/>
            <a:ext cx="0" cy="533400"/>
          </a:xfrm>
          <a:prstGeom prst="line">
            <a:avLst/>
          </a:prstGeom>
          <a:noFill/>
          <a:ln w="12700">
            <a:solidFill>
              <a:schemeClr val="accent1"/>
            </a:solidFill>
            <a:round/>
            <a:headEnd type="triangle" w="med" len="med"/>
            <a:tailEnd/>
          </a:ln>
          <a:effectLst/>
        </p:spPr>
        <p:txBody>
          <a:bodyPr/>
          <a:lstStyle/>
          <a:p>
            <a:endParaRPr lang="en-US"/>
          </a:p>
        </p:txBody>
      </p:sp>
      <p:sp>
        <p:nvSpPr>
          <p:cNvPr id="998506" name="Rectangle 106"/>
          <p:cNvSpPr>
            <a:spLocks noChangeArrowheads="1"/>
          </p:cNvSpPr>
          <p:nvPr/>
        </p:nvSpPr>
        <p:spPr bwMode="auto">
          <a:xfrm>
            <a:off x="6858000" y="17526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PCSrc</a:t>
            </a:r>
          </a:p>
        </p:txBody>
      </p:sp>
      <p:sp>
        <p:nvSpPr>
          <p:cNvPr id="998507" name="Line 107"/>
          <p:cNvSpPr>
            <a:spLocks noChangeShapeType="1"/>
          </p:cNvSpPr>
          <p:nvPr/>
        </p:nvSpPr>
        <p:spPr bwMode="auto">
          <a:xfrm>
            <a:off x="6629400" y="4724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98508" name="AutoShape 108"/>
          <p:cNvSpPr>
            <a:spLocks noChangeArrowheads="1"/>
          </p:cNvSpPr>
          <p:nvPr/>
        </p:nvSpPr>
        <p:spPr bwMode="auto">
          <a:xfrm rot="-5400000">
            <a:off x="2933700" y="4381500"/>
            <a:ext cx="6096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998509" name="Line 109"/>
          <p:cNvSpPr>
            <a:spLocks noChangeShapeType="1"/>
          </p:cNvSpPr>
          <p:nvPr/>
        </p:nvSpPr>
        <p:spPr bwMode="auto">
          <a:xfrm>
            <a:off x="3352800" y="4495800"/>
            <a:ext cx="152400" cy="0"/>
          </a:xfrm>
          <a:prstGeom prst="line">
            <a:avLst/>
          </a:prstGeom>
          <a:noFill/>
          <a:ln w="19050">
            <a:solidFill>
              <a:schemeClr val="tx1"/>
            </a:solidFill>
            <a:round/>
            <a:headEnd/>
            <a:tailEnd type="triangle" w="med" len="med"/>
          </a:ln>
          <a:effectLst/>
        </p:spPr>
        <p:txBody>
          <a:bodyPr/>
          <a:lstStyle/>
          <a:p>
            <a:endParaRPr lang="en-US"/>
          </a:p>
        </p:txBody>
      </p:sp>
      <p:sp>
        <p:nvSpPr>
          <p:cNvPr id="998510" name="Line 110"/>
          <p:cNvSpPr>
            <a:spLocks noChangeShapeType="1"/>
          </p:cNvSpPr>
          <p:nvPr/>
        </p:nvSpPr>
        <p:spPr bwMode="auto">
          <a:xfrm>
            <a:off x="2957513" y="4114800"/>
            <a:ext cx="0" cy="228600"/>
          </a:xfrm>
          <a:prstGeom prst="line">
            <a:avLst/>
          </a:prstGeom>
          <a:noFill/>
          <a:ln w="19050">
            <a:solidFill>
              <a:schemeClr val="tx1"/>
            </a:solidFill>
            <a:round/>
            <a:headEnd/>
            <a:tailEnd/>
          </a:ln>
          <a:effectLst/>
        </p:spPr>
        <p:txBody>
          <a:bodyPr/>
          <a:lstStyle/>
          <a:p>
            <a:endParaRPr lang="en-US"/>
          </a:p>
        </p:txBody>
      </p:sp>
      <p:sp>
        <p:nvSpPr>
          <p:cNvPr id="998511" name="Line 111"/>
          <p:cNvSpPr>
            <a:spLocks noChangeShapeType="1"/>
          </p:cNvSpPr>
          <p:nvPr/>
        </p:nvSpPr>
        <p:spPr bwMode="auto">
          <a:xfrm>
            <a:off x="2957513" y="4343400"/>
            <a:ext cx="166687" cy="0"/>
          </a:xfrm>
          <a:prstGeom prst="line">
            <a:avLst/>
          </a:prstGeom>
          <a:noFill/>
          <a:ln w="19050">
            <a:solidFill>
              <a:schemeClr val="tx1"/>
            </a:solidFill>
            <a:round/>
            <a:headEnd/>
            <a:tailEnd type="triangle" w="med" len="med"/>
          </a:ln>
          <a:effectLst/>
        </p:spPr>
        <p:txBody>
          <a:bodyPr/>
          <a:lstStyle/>
          <a:p>
            <a:endParaRPr lang="en-US"/>
          </a:p>
        </p:txBody>
      </p:sp>
      <p:sp>
        <p:nvSpPr>
          <p:cNvPr id="998512" name="Line 112"/>
          <p:cNvSpPr>
            <a:spLocks noChangeShapeType="1"/>
          </p:cNvSpPr>
          <p:nvPr/>
        </p:nvSpPr>
        <p:spPr bwMode="auto">
          <a:xfrm>
            <a:off x="3200400" y="2971800"/>
            <a:ext cx="0" cy="1295400"/>
          </a:xfrm>
          <a:prstGeom prst="line">
            <a:avLst/>
          </a:prstGeom>
          <a:noFill/>
          <a:ln w="12700">
            <a:solidFill>
              <a:schemeClr val="accent1"/>
            </a:solidFill>
            <a:round/>
            <a:headEnd/>
            <a:tailEnd type="triangle" w="med" len="med"/>
          </a:ln>
          <a:effectLst/>
        </p:spPr>
        <p:txBody>
          <a:bodyPr/>
          <a:lstStyle/>
          <a:p>
            <a:endParaRPr lang="en-US"/>
          </a:p>
        </p:txBody>
      </p:sp>
      <p:sp>
        <p:nvSpPr>
          <p:cNvPr id="998513" name="Rectangle 113"/>
          <p:cNvSpPr>
            <a:spLocks noChangeArrowheads="1"/>
          </p:cNvSpPr>
          <p:nvPr/>
        </p:nvSpPr>
        <p:spPr bwMode="auto">
          <a:xfrm>
            <a:off x="2667000" y="31242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RegDst</a:t>
            </a:r>
          </a:p>
        </p:txBody>
      </p:sp>
      <p:sp>
        <p:nvSpPr>
          <p:cNvPr id="998514" name="Oval 114"/>
          <p:cNvSpPr>
            <a:spLocks noChangeArrowheads="1"/>
          </p:cNvSpPr>
          <p:nvPr/>
        </p:nvSpPr>
        <p:spPr bwMode="auto">
          <a:xfrm>
            <a:off x="5791200" y="5257800"/>
            <a:ext cx="609600" cy="762000"/>
          </a:xfrm>
          <a:prstGeom prst="ellipse">
            <a:avLst/>
          </a:prstGeom>
          <a:noFill/>
          <a:ln w="12700">
            <a:solidFill>
              <a:schemeClr val="accent1"/>
            </a:solidFill>
            <a:round/>
            <a:headEnd/>
            <a:tailEnd/>
          </a:ln>
          <a:effectLst/>
        </p:spPr>
        <p:txBody>
          <a:bodyPr wrap="none" anchor="ctr"/>
          <a:lstStyle/>
          <a:p>
            <a:endParaRPr lang="en-US"/>
          </a:p>
        </p:txBody>
      </p:sp>
      <p:sp>
        <p:nvSpPr>
          <p:cNvPr id="998515" name="Rectangle 115"/>
          <p:cNvSpPr>
            <a:spLocks noChangeArrowheads="1"/>
          </p:cNvSpPr>
          <p:nvPr/>
        </p:nvSpPr>
        <p:spPr bwMode="auto">
          <a:xfrm>
            <a:off x="5867400" y="5410200"/>
            <a:ext cx="533400" cy="457200"/>
          </a:xfrm>
          <a:prstGeom prst="rect">
            <a:avLst/>
          </a:prstGeom>
          <a:noFill/>
          <a:ln w="12700">
            <a:noFill/>
            <a:miter lim="800000"/>
            <a:headEnd/>
            <a:tailEnd/>
          </a:ln>
          <a:effectLst/>
        </p:spPr>
        <p:txBody>
          <a:bodyPr wrap="none" lIns="19050" tIns="26988" rIns="19050" bIns="26988"/>
          <a:lstStyle/>
          <a:p>
            <a:pPr algn="ctr"/>
            <a:r>
              <a:rPr lang="en-US" sz="1200" b="1"/>
              <a:t>ALU</a:t>
            </a:r>
          </a:p>
          <a:p>
            <a:pPr algn="ctr"/>
            <a:r>
              <a:rPr lang="en-US" sz="1200" b="1"/>
              <a:t>control</a:t>
            </a:r>
          </a:p>
        </p:txBody>
      </p:sp>
      <p:sp>
        <p:nvSpPr>
          <p:cNvPr id="998516" name="Line 116"/>
          <p:cNvSpPr>
            <a:spLocks noChangeShapeType="1"/>
          </p:cNvSpPr>
          <p:nvPr/>
        </p:nvSpPr>
        <p:spPr bwMode="auto">
          <a:xfrm>
            <a:off x="3657600" y="6172200"/>
            <a:ext cx="1905000" cy="0"/>
          </a:xfrm>
          <a:prstGeom prst="line">
            <a:avLst/>
          </a:prstGeom>
          <a:noFill/>
          <a:ln w="19050">
            <a:solidFill>
              <a:schemeClr val="tx1"/>
            </a:solidFill>
            <a:round/>
            <a:headEnd/>
            <a:tailEnd/>
          </a:ln>
          <a:effectLst/>
        </p:spPr>
        <p:txBody>
          <a:bodyPr/>
          <a:lstStyle/>
          <a:p>
            <a:endParaRPr lang="en-US"/>
          </a:p>
        </p:txBody>
      </p:sp>
      <p:sp>
        <p:nvSpPr>
          <p:cNvPr id="998517" name="Line 117"/>
          <p:cNvSpPr>
            <a:spLocks noChangeShapeType="1"/>
          </p:cNvSpPr>
          <p:nvPr/>
        </p:nvSpPr>
        <p:spPr bwMode="auto">
          <a:xfrm>
            <a:off x="5548313" y="5486400"/>
            <a:ext cx="228600" cy="0"/>
          </a:xfrm>
          <a:prstGeom prst="line">
            <a:avLst/>
          </a:prstGeom>
          <a:noFill/>
          <a:ln w="19050">
            <a:solidFill>
              <a:schemeClr val="tx1"/>
            </a:solidFill>
            <a:round/>
            <a:headEnd/>
            <a:tailEnd type="triangle" w="med" len="med"/>
          </a:ln>
          <a:effectLst/>
        </p:spPr>
        <p:txBody>
          <a:bodyPr/>
          <a:lstStyle/>
          <a:p>
            <a:endParaRPr lang="en-US"/>
          </a:p>
        </p:txBody>
      </p:sp>
      <p:sp>
        <p:nvSpPr>
          <p:cNvPr id="998518" name="Rectangle 118"/>
          <p:cNvSpPr>
            <a:spLocks noChangeArrowheads="1"/>
          </p:cNvSpPr>
          <p:nvPr/>
        </p:nvSpPr>
        <p:spPr bwMode="auto">
          <a:xfrm>
            <a:off x="8610600" y="4191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998519" name="Rectangle 119"/>
          <p:cNvSpPr>
            <a:spLocks noChangeArrowheads="1"/>
          </p:cNvSpPr>
          <p:nvPr/>
        </p:nvSpPr>
        <p:spPr bwMode="auto">
          <a:xfrm>
            <a:off x="5410200" y="4800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998520" name="Rectangle 120"/>
          <p:cNvSpPr>
            <a:spLocks noChangeArrowheads="1"/>
          </p:cNvSpPr>
          <p:nvPr/>
        </p:nvSpPr>
        <p:spPr bwMode="auto">
          <a:xfrm>
            <a:off x="3124200" y="44958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998521" name="Rectangle 121"/>
          <p:cNvSpPr>
            <a:spLocks noChangeArrowheads="1"/>
          </p:cNvSpPr>
          <p:nvPr/>
        </p:nvSpPr>
        <p:spPr bwMode="auto">
          <a:xfrm>
            <a:off x="3124200" y="4191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998522" name="Rectangle 122"/>
          <p:cNvSpPr>
            <a:spLocks noChangeArrowheads="1"/>
          </p:cNvSpPr>
          <p:nvPr/>
        </p:nvSpPr>
        <p:spPr bwMode="auto">
          <a:xfrm>
            <a:off x="5410200" y="4419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998523" name="Rectangle 123"/>
          <p:cNvSpPr>
            <a:spLocks noChangeArrowheads="1"/>
          </p:cNvSpPr>
          <p:nvPr/>
        </p:nvSpPr>
        <p:spPr bwMode="auto">
          <a:xfrm>
            <a:off x="8610600" y="4572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998524" name="Rectangle 124"/>
          <p:cNvSpPr>
            <a:spLocks noChangeArrowheads="1"/>
          </p:cNvSpPr>
          <p:nvPr/>
        </p:nvSpPr>
        <p:spPr bwMode="auto">
          <a:xfrm>
            <a:off x="6705600" y="990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998525" name="Rectangle 125"/>
          <p:cNvSpPr>
            <a:spLocks noChangeArrowheads="1"/>
          </p:cNvSpPr>
          <p:nvPr/>
        </p:nvSpPr>
        <p:spPr bwMode="auto">
          <a:xfrm>
            <a:off x="6705600" y="14478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998526" name="Rectangle 126"/>
          <p:cNvSpPr>
            <a:spLocks noChangeArrowheads="1"/>
          </p:cNvSpPr>
          <p:nvPr/>
        </p:nvSpPr>
        <p:spPr bwMode="auto">
          <a:xfrm>
            <a:off x="2514600" y="19050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ALUOp</a:t>
            </a:r>
          </a:p>
        </p:txBody>
      </p:sp>
      <p:sp>
        <p:nvSpPr>
          <p:cNvPr id="998527" name="Line 127"/>
          <p:cNvSpPr>
            <a:spLocks noChangeShapeType="1"/>
          </p:cNvSpPr>
          <p:nvPr/>
        </p:nvSpPr>
        <p:spPr bwMode="auto">
          <a:xfrm>
            <a:off x="6096000" y="6019800"/>
            <a:ext cx="0" cy="304800"/>
          </a:xfrm>
          <a:prstGeom prst="line">
            <a:avLst/>
          </a:prstGeom>
          <a:noFill/>
          <a:ln w="19050">
            <a:solidFill>
              <a:schemeClr val="accent1"/>
            </a:solidFill>
            <a:round/>
            <a:headEnd type="triangle" w="med" len="med"/>
            <a:tailEnd/>
          </a:ln>
          <a:effectLst/>
        </p:spPr>
        <p:txBody>
          <a:bodyPr/>
          <a:lstStyle/>
          <a:p>
            <a:endParaRPr lang="en-US"/>
          </a:p>
        </p:txBody>
      </p:sp>
      <p:sp>
        <p:nvSpPr>
          <p:cNvPr id="998528" name="Rectangle 128"/>
          <p:cNvSpPr>
            <a:spLocks noChangeArrowheads="1"/>
          </p:cNvSpPr>
          <p:nvPr/>
        </p:nvSpPr>
        <p:spPr bwMode="auto">
          <a:xfrm>
            <a:off x="4724400" y="5867400"/>
            <a:ext cx="7620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Instr[5-0]</a:t>
            </a:r>
          </a:p>
        </p:txBody>
      </p:sp>
      <p:sp>
        <p:nvSpPr>
          <p:cNvPr id="998529" name="Rectangle 129"/>
          <p:cNvSpPr>
            <a:spLocks noChangeArrowheads="1"/>
          </p:cNvSpPr>
          <p:nvPr/>
        </p:nvSpPr>
        <p:spPr bwMode="auto">
          <a:xfrm>
            <a:off x="2667000" y="53340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Instr[15-0]</a:t>
            </a:r>
          </a:p>
        </p:txBody>
      </p:sp>
      <p:sp>
        <p:nvSpPr>
          <p:cNvPr id="998530" name="Rectangle 130"/>
          <p:cNvSpPr>
            <a:spLocks noChangeArrowheads="1"/>
          </p:cNvSpPr>
          <p:nvPr/>
        </p:nvSpPr>
        <p:spPr bwMode="auto">
          <a:xfrm>
            <a:off x="2652713" y="35052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Instr[25-21]</a:t>
            </a:r>
          </a:p>
        </p:txBody>
      </p:sp>
      <p:sp>
        <p:nvSpPr>
          <p:cNvPr id="998531" name="Rectangle 131"/>
          <p:cNvSpPr>
            <a:spLocks noChangeArrowheads="1"/>
          </p:cNvSpPr>
          <p:nvPr/>
        </p:nvSpPr>
        <p:spPr bwMode="auto">
          <a:xfrm>
            <a:off x="2652713" y="38862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Instr[20-16]</a:t>
            </a:r>
          </a:p>
        </p:txBody>
      </p:sp>
      <p:sp>
        <p:nvSpPr>
          <p:cNvPr id="998532" name="Text Box 132"/>
          <p:cNvSpPr txBox="1">
            <a:spLocks noChangeArrowheads="1"/>
          </p:cNvSpPr>
          <p:nvPr/>
        </p:nvSpPr>
        <p:spPr bwMode="auto">
          <a:xfrm>
            <a:off x="2576513" y="4648200"/>
            <a:ext cx="701675" cy="457200"/>
          </a:xfrm>
          <a:prstGeom prst="rect">
            <a:avLst/>
          </a:prstGeom>
          <a:noFill/>
          <a:ln w="12700">
            <a:noFill/>
            <a:miter lim="800000"/>
            <a:headEnd/>
            <a:tailEnd/>
          </a:ln>
          <a:effectLst/>
        </p:spPr>
        <p:txBody>
          <a:bodyPr>
            <a:spAutoFit/>
          </a:bodyPr>
          <a:lstStyle/>
          <a:p>
            <a:pPr algn="r"/>
            <a:r>
              <a:rPr lang="en-US" sz="1200">
                <a:solidFill>
                  <a:schemeClr val="tx1"/>
                </a:solidFill>
              </a:rPr>
              <a:t>Instr[15  -11]</a:t>
            </a:r>
          </a:p>
        </p:txBody>
      </p:sp>
      <p:sp>
        <p:nvSpPr>
          <p:cNvPr id="998533" name="Line 133"/>
          <p:cNvSpPr>
            <a:spLocks noChangeShapeType="1"/>
          </p:cNvSpPr>
          <p:nvPr/>
        </p:nvSpPr>
        <p:spPr bwMode="auto">
          <a:xfrm>
            <a:off x="228600" y="838200"/>
            <a:ext cx="0" cy="3505200"/>
          </a:xfrm>
          <a:prstGeom prst="line">
            <a:avLst/>
          </a:prstGeom>
          <a:noFill/>
          <a:ln w="28575">
            <a:solidFill>
              <a:schemeClr val="tx1"/>
            </a:solidFill>
            <a:round/>
            <a:headEnd/>
            <a:tailEnd/>
          </a:ln>
          <a:effectLst/>
        </p:spPr>
        <p:txBody>
          <a:bodyPr/>
          <a:lstStyle/>
          <a:p>
            <a:endParaRPr lang="en-US"/>
          </a:p>
        </p:txBody>
      </p:sp>
      <p:sp>
        <p:nvSpPr>
          <p:cNvPr id="998534" name="Line 134"/>
          <p:cNvSpPr>
            <a:spLocks noChangeShapeType="1"/>
          </p:cNvSpPr>
          <p:nvPr/>
        </p:nvSpPr>
        <p:spPr bwMode="auto">
          <a:xfrm>
            <a:off x="7086600" y="838200"/>
            <a:ext cx="0" cy="533400"/>
          </a:xfrm>
          <a:prstGeom prst="line">
            <a:avLst/>
          </a:prstGeom>
          <a:noFill/>
          <a:ln w="28575">
            <a:solidFill>
              <a:schemeClr val="tx1"/>
            </a:solidFill>
            <a:round/>
            <a:headEnd/>
            <a:tailEnd/>
          </a:ln>
          <a:effectLst/>
        </p:spPr>
        <p:txBody>
          <a:bodyPr/>
          <a:lstStyle/>
          <a:p>
            <a:endParaRPr lang="en-US"/>
          </a:p>
        </p:txBody>
      </p:sp>
      <p:sp>
        <p:nvSpPr>
          <p:cNvPr id="998535" name="Line 135"/>
          <p:cNvSpPr>
            <a:spLocks noChangeShapeType="1"/>
          </p:cNvSpPr>
          <p:nvPr/>
        </p:nvSpPr>
        <p:spPr bwMode="auto">
          <a:xfrm>
            <a:off x="5181600" y="4953000"/>
            <a:ext cx="0" cy="609600"/>
          </a:xfrm>
          <a:prstGeom prst="line">
            <a:avLst/>
          </a:prstGeom>
          <a:noFill/>
          <a:ln w="28575">
            <a:solidFill>
              <a:schemeClr val="tx1"/>
            </a:solidFill>
            <a:round/>
            <a:headEnd/>
            <a:tailEnd/>
          </a:ln>
          <a:effectLst/>
        </p:spPr>
        <p:txBody>
          <a:bodyPr/>
          <a:lstStyle/>
          <a:p>
            <a:endParaRPr lang="en-US"/>
          </a:p>
        </p:txBody>
      </p:sp>
      <p:sp>
        <p:nvSpPr>
          <p:cNvPr id="998536" name="Oval 136"/>
          <p:cNvSpPr>
            <a:spLocks noChangeArrowheads="1"/>
          </p:cNvSpPr>
          <p:nvPr/>
        </p:nvSpPr>
        <p:spPr bwMode="auto">
          <a:xfrm>
            <a:off x="2971800" y="1828800"/>
            <a:ext cx="762000" cy="1219200"/>
          </a:xfrm>
          <a:prstGeom prst="ellipse">
            <a:avLst/>
          </a:prstGeom>
          <a:noFill/>
          <a:ln w="12700">
            <a:solidFill>
              <a:schemeClr val="accent1"/>
            </a:solidFill>
            <a:round/>
            <a:headEnd/>
            <a:tailEnd/>
          </a:ln>
          <a:effectLst/>
        </p:spPr>
        <p:txBody>
          <a:bodyPr wrap="none" anchor="ctr"/>
          <a:lstStyle/>
          <a:p>
            <a:endParaRPr lang="en-US"/>
          </a:p>
        </p:txBody>
      </p:sp>
      <p:sp>
        <p:nvSpPr>
          <p:cNvPr id="998537" name="Rectangle 137"/>
          <p:cNvSpPr>
            <a:spLocks noChangeArrowheads="1"/>
          </p:cNvSpPr>
          <p:nvPr/>
        </p:nvSpPr>
        <p:spPr bwMode="auto">
          <a:xfrm>
            <a:off x="3124200" y="2286000"/>
            <a:ext cx="533400" cy="457200"/>
          </a:xfrm>
          <a:prstGeom prst="rect">
            <a:avLst/>
          </a:prstGeom>
          <a:noFill/>
          <a:ln w="12700">
            <a:noFill/>
            <a:miter lim="800000"/>
            <a:headEnd/>
            <a:tailEnd/>
          </a:ln>
          <a:effectLst/>
        </p:spPr>
        <p:txBody>
          <a:bodyPr wrap="none" lIns="19050" tIns="26988" rIns="19050" bIns="26988"/>
          <a:lstStyle/>
          <a:p>
            <a:pPr algn="ctr"/>
            <a:r>
              <a:rPr lang="en-US" sz="1200" b="1"/>
              <a:t>Control</a:t>
            </a:r>
          </a:p>
          <a:p>
            <a:pPr algn="ctr"/>
            <a:r>
              <a:rPr lang="en-US" sz="1200" b="1"/>
              <a:t>Unit</a:t>
            </a:r>
          </a:p>
        </p:txBody>
      </p:sp>
      <p:sp>
        <p:nvSpPr>
          <p:cNvPr id="998538" name="Line 138"/>
          <p:cNvSpPr>
            <a:spLocks noChangeShapeType="1"/>
          </p:cNvSpPr>
          <p:nvPr/>
        </p:nvSpPr>
        <p:spPr bwMode="auto">
          <a:xfrm>
            <a:off x="2667000" y="2514600"/>
            <a:ext cx="0" cy="2133600"/>
          </a:xfrm>
          <a:prstGeom prst="line">
            <a:avLst/>
          </a:prstGeom>
          <a:noFill/>
          <a:ln w="28575">
            <a:solidFill>
              <a:schemeClr val="tx1"/>
            </a:solidFill>
            <a:round/>
            <a:headEnd/>
            <a:tailEnd/>
          </a:ln>
          <a:effectLst/>
        </p:spPr>
        <p:txBody>
          <a:bodyPr/>
          <a:lstStyle/>
          <a:p>
            <a:endParaRPr lang="en-US"/>
          </a:p>
        </p:txBody>
      </p:sp>
      <p:sp>
        <p:nvSpPr>
          <p:cNvPr id="998539" name="Line 139"/>
          <p:cNvSpPr>
            <a:spLocks noChangeShapeType="1"/>
          </p:cNvSpPr>
          <p:nvPr/>
        </p:nvSpPr>
        <p:spPr bwMode="auto">
          <a:xfrm>
            <a:off x="2667000" y="2514600"/>
            <a:ext cx="304800" cy="0"/>
          </a:xfrm>
          <a:prstGeom prst="line">
            <a:avLst/>
          </a:prstGeom>
          <a:noFill/>
          <a:ln w="12700">
            <a:solidFill>
              <a:schemeClr val="tx1"/>
            </a:solidFill>
            <a:round/>
            <a:headEnd/>
            <a:tailEnd type="triangle" w="med" len="med"/>
          </a:ln>
          <a:effectLst/>
        </p:spPr>
        <p:txBody>
          <a:bodyPr/>
          <a:lstStyle/>
          <a:p>
            <a:endParaRPr lang="en-US"/>
          </a:p>
        </p:txBody>
      </p:sp>
      <p:sp>
        <p:nvSpPr>
          <p:cNvPr id="998540" name="Rectangle 140"/>
          <p:cNvSpPr>
            <a:spLocks noChangeArrowheads="1"/>
          </p:cNvSpPr>
          <p:nvPr/>
        </p:nvSpPr>
        <p:spPr bwMode="auto">
          <a:xfrm>
            <a:off x="2209800" y="22860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Instr[31-26]</a:t>
            </a:r>
          </a:p>
        </p:txBody>
      </p:sp>
      <p:sp>
        <p:nvSpPr>
          <p:cNvPr id="998541" name="AutoShape 141"/>
          <p:cNvSpPr>
            <a:spLocks noChangeArrowheads="1"/>
          </p:cNvSpPr>
          <p:nvPr/>
        </p:nvSpPr>
        <p:spPr bwMode="auto">
          <a:xfrm>
            <a:off x="6400800" y="1981200"/>
            <a:ext cx="304800" cy="304800"/>
          </a:xfrm>
          <a:prstGeom prst="flowChartDelay">
            <a:avLst/>
          </a:prstGeom>
          <a:noFill/>
          <a:ln w="12700">
            <a:solidFill>
              <a:schemeClr val="accent1"/>
            </a:solidFill>
            <a:miter lim="800000"/>
            <a:headEnd/>
            <a:tailEnd/>
          </a:ln>
          <a:effectLst/>
        </p:spPr>
        <p:txBody>
          <a:bodyPr wrap="none" anchor="ctr"/>
          <a:lstStyle/>
          <a:p>
            <a:endParaRPr lang="en-US"/>
          </a:p>
        </p:txBody>
      </p:sp>
      <p:sp>
        <p:nvSpPr>
          <p:cNvPr id="998542" name="Line 142"/>
          <p:cNvSpPr>
            <a:spLocks noChangeShapeType="1"/>
          </p:cNvSpPr>
          <p:nvPr/>
        </p:nvSpPr>
        <p:spPr bwMode="auto">
          <a:xfrm>
            <a:off x="6705600" y="2133600"/>
            <a:ext cx="152400" cy="0"/>
          </a:xfrm>
          <a:prstGeom prst="line">
            <a:avLst/>
          </a:prstGeom>
          <a:noFill/>
          <a:ln w="12700">
            <a:solidFill>
              <a:schemeClr val="accent1"/>
            </a:solidFill>
            <a:round/>
            <a:headEnd/>
            <a:tailEnd/>
          </a:ln>
          <a:effectLst/>
        </p:spPr>
        <p:txBody>
          <a:bodyPr/>
          <a:lstStyle/>
          <a:p>
            <a:endParaRPr lang="en-US"/>
          </a:p>
        </p:txBody>
      </p:sp>
      <p:sp>
        <p:nvSpPr>
          <p:cNvPr id="998543" name="Line 143"/>
          <p:cNvSpPr>
            <a:spLocks noChangeShapeType="1"/>
          </p:cNvSpPr>
          <p:nvPr/>
        </p:nvSpPr>
        <p:spPr bwMode="auto">
          <a:xfrm>
            <a:off x="6248400" y="2209800"/>
            <a:ext cx="152400" cy="0"/>
          </a:xfrm>
          <a:prstGeom prst="line">
            <a:avLst/>
          </a:prstGeom>
          <a:noFill/>
          <a:ln w="12700">
            <a:solidFill>
              <a:schemeClr val="accent1"/>
            </a:solidFill>
            <a:round/>
            <a:headEnd/>
            <a:tailEnd/>
          </a:ln>
          <a:effectLst/>
        </p:spPr>
        <p:txBody>
          <a:bodyPr/>
          <a:lstStyle/>
          <a:p>
            <a:endParaRPr lang="en-US"/>
          </a:p>
        </p:txBody>
      </p:sp>
      <p:sp>
        <p:nvSpPr>
          <p:cNvPr id="998544" name="Line 144"/>
          <p:cNvSpPr>
            <a:spLocks noChangeShapeType="1"/>
          </p:cNvSpPr>
          <p:nvPr/>
        </p:nvSpPr>
        <p:spPr bwMode="auto">
          <a:xfrm>
            <a:off x="3733800" y="2209800"/>
            <a:ext cx="2438400" cy="0"/>
          </a:xfrm>
          <a:prstGeom prst="line">
            <a:avLst/>
          </a:prstGeom>
          <a:noFill/>
          <a:ln w="12700">
            <a:solidFill>
              <a:schemeClr val="accent1"/>
            </a:solidFill>
            <a:round/>
            <a:headEnd/>
            <a:tailEnd/>
          </a:ln>
          <a:effectLst/>
        </p:spPr>
        <p:txBody>
          <a:bodyPr/>
          <a:lstStyle/>
          <a:p>
            <a:endParaRPr lang="en-US"/>
          </a:p>
        </p:txBody>
      </p:sp>
      <p:sp>
        <p:nvSpPr>
          <p:cNvPr id="998545" name="Rectangle 145"/>
          <p:cNvSpPr>
            <a:spLocks noChangeArrowheads="1"/>
          </p:cNvSpPr>
          <p:nvPr/>
        </p:nvSpPr>
        <p:spPr bwMode="auto">
          <a:xfrm>
            <a:off x="3810000" y="19812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Branch</a:t>
            </a:r>
          </a:p>
        </p:txBody>
      </p:sp>
      <p:sp>
        <p:nvSpPr>
          <p:cNvPr id="998546" name="Line 146"/>
          <p:cNvSpPr>
            <a:spLocks noChangeShapeType="1"/>
          </p:cNvSpPr>
          <p:nvPr/>
        </p:nvSpPr>
        <p:spPr bwMode="auto">
          <a:xfrm>
            <a:off x="3733800" y="2362200"/>
            <a:ext cx="5181600" cy="0"/>
          </a:xfrm>
          <a:prstGeom prst="line">
            <a:avLst/>
          </a:prstGeom>
          <a:noFill/>
          <a:ln w="12700">
            <a:solidFill>
              <a:schemeClr val="accent1"/>
            </a:solidFill>
            <a:round/>
            <a:headEnd/>
            <a:tailEnd/>
          </a:ln>
          <a:effectLst/>
        </p:spPr>
        <p:txBody>
          <a:bodyPr/>
          <a:lstStyle/>
          <a:p>
            <a:endParaRPr lang="en-US"/>
          </a:p>
        </p:txBody>
      </p:sp>
      <p:sp>
        <p:nvSpPr>
          <p:cNvPr id="998547" name="Line 147"/>
          <p:cNvSpPr>
            <a:spLocks noChangeShapeType="1"/>
          </p:cNvSpPr>
          <p:nvPr/>
        </p:nvSpPr>
        <p:spPr bwMode="auto">
          <a:xfrm>
            <a:off x="7543800" y="5334000"/>
            <a:ext cx="1371600" cy="0"/>
          </a:xfrm>
          <a:prstGeom prst="line">
            <a:avLst/>
          </a:prstGeom>
          <a:noFill/>
          <a:ln w="12700">
            <a:solidFill>
              <a:schemeClr val="accent1"/>
            </a:solidFill>
            <a:round/>
            <a:headEnd/>
            <a:tailEnd/>
          </a:ln>
          <a:effectLst/>
        </p:spPr>
        <p:txBody>
          <a:bodyPr/>
          <a:lstStyle/>
          <a:p>
            <a:endParaRPr lang="en-US"/>
          </a:p>
        </p:txBody>
      </p:sp>
      <p:sp>
        <p:nvSpPr>
          <p:cNvPr id="998548" name="Line 148"/>
          <p:cNvSpPr>
            <a:spLocks noChangeShapeType="1"/>
          </p:cNvSpPr>
          <p:nvPr/>
        </p:nvSpPr>
        <p:spPr bwMode="auto">
          <a:xfrm>
            <a:off x="8915400" y="2362200"/>
            <a:ext cx="0" cy="2971800"/>
          </a:xfrm>
          <a:prstGeom prst="line">
            <a:avLst/>
          </a:prstGeom>
          <a:noFill/>
          <a:ln w="12700">
            <a:solidFill>
              <a:schemeClr val="accent1"/>
            </a:solidFill>
            <a:round/>
            <a:headEnd/>
            <a:tailEnd/>
          </a:ln>
          <a:effectLst/>
        </p:spPr>
        <p:txBody>
          <a:bodyPr/>
          <a:lstStyle/>
          <a:p>
            <a:endParaRPr lang="en-US"/>
          </a:p>
        </p:txBody>
      </p:sp>
      <p:sp>
        <p:nvSpPr>
          <p:cNvPr id="998549" name="Line 149"/>
          <p:cNvSpPr>
            <a:spLocks noChangeShapeType="1"/>
          </p:cNvSpPr>
          <p:nvPr/>
        </p:nvSpPr>
        <p:spPr bwMode="auto">
          <a:xfrm>
            <a:off x="3733800" y="2514600"/>
            <a:ext cx="4953000" cy="0"/>
          </a:xfrm>
          <a:prstGeom prst="line">
            <a:avLst/>
          </a:prstGeom>
          <a:noFill/>
          <a:ln w="12700">
            <a:solidFill>
              <a:schemeClr val="accent1"/>
            </a:solidFill>
            <a:round/>
            <a:headEnd/>
            <a:tailEnd/>
          </a:ln>
          <a:effectLst/>
        </p:spPr>
        <p:txBody>
          <a:bodyPr/>
          <a:lstStyle/>
          <a:p>
            <a:endParaRPr lang="en-US"/>
          </a:p>
        </p:txBody>
      </p:sp>
      <p:sp>
        <p:nvSpPr>
          <p:cNvPr id="998550" name="Line 150"/>
          <p:cNvSpPr>
            <a:spLocks noChangeShapeType="1"/>
          </p:cNvSpPr>
          <p:nvPr/>
        </p:nvSpPr>
        <p:spPr bwMode="auto">
          <a:xfrm>
            <a:off x="3733800" y="2667000"/>
            <a:ext cx="3810000" cy="0"/>
          </a:xfrm>
          <a:prstGeom prst="line">
            <a:avLst/>
          </a:prstGeom>
          <a:noFill/>
          <a:ln w="12700">
            <a:solidFill>
              <a:schemeClr val="accent1"/>
            </a:solidFill>
            <a:round/>
            <a:headEnd/>
            <a:tailEnd/>
          </a:ln>
          <a:effectLst/>
        </p:spPr>
        <p:txBody>
          <a:bodyPr/>
          <a:lstStyle/>
          <a:p>
            <a:endParaRPr lang="en-US"/>
          </a:p>
        </p:txBody>
      </p:sp>
      <p:sp>
        <p:nvSpPr>
          <p:cNvPr id="998551" name="Line 151"/>
          <p:cNvSpPr>
            <a:spLocks noChangeShapeType="1"/>
          </p:cNvSpPr>
          <p:nvPr/>
        </p:nvSpPr>
        <p:spPr bwMode="auto">
          <a:xfrm>
            <a:off x="3581400" y="2971800"/>
            <a:ext cx="609600" cy="0"/>
          </a:xfrm>
          <a:prstGeom prst="line">
            <a:avLst/>
          </a:prstGeom>
          <a:noFill/>
          <a:ln w="12700">
            <a:solidFill>
              <a:schemeClr val="accent1"/>
            </a:solidFill>
            <a:round/>
            <a:headEnd/>
            <a:tailEnd/>
          </a:ln>
          <a:effectLst/>
        </p:spPr>
        <p:txBody>
          <a:bodyPr/>
          <a:lstStyle/>
          <a:p>
            <a:endParaRPr lang="en-US"/>
          </a:p>
        </p:txBody>
      </p:sp>
      <p:sp>
        <p:nvSpPr>
          <p:cNvPr id="998552" name="Line 152"/>
          <p:cNvSpPr>
            <a:spLocks noChangeShapeType="1"/>
          </p:cNvSpPr>
          <p:nvPr/>
        </p:nvSpPr>
        <p:spPr bwMode="auto">
          <a:xfrm>
            <a:off x="3657600" y="2819400"/>
            <a:ext cx="1828800" cy="0"/>
          </a:xfrm>
          <a:prstGeom prst="line">
            <a:avLst/>
          </a:prstGeom>
          <a:noFill/>
          <a:ln w="12700">
            <a:solidFill>
              <a:schemeClr val="accent1"/>
            </a:solidFill>
            <a:round/>
            <a:headEnd/>
            <a:tailEnd/>
          </a:ln>
          <a:effectLst/>
        </p:spPr>
        <p:txBody>
          <a:bodyPr/>
          <a:lstStyle/>
          <a:p>
            <a:endParaRPr lang="en-US"/>
          </a:p>
        </p:txBody>
      </p:sp>
      <p:sp>
        <p:nvSpPr>
          <p:cNvPr id="998553" name="Line 153"/>
          <p:cNvSpPr>
            <a:spLocks noChangeShapeType="1"/>
          </p:cNvSpPr>
          <p:nvPr/>
        </p:nvSpPr>
        <p:spPr bwMode="auto">
          <a:xfrm>
            <a:off x="5486400" y="2819400"/>
            <a:ext cx="0" cy="1676400"/>
          </a:xfrm>
          <a:prstGeom prst="line">
            <a:avLst/>
          </a:prstGeom>
          <a:noFill/>
          <a:ln w="12700">
            <a:solidFill>
              <a:schemeClr val="accent1"/>
            </a:solidFill>
            <a:round/>
            <a:headEnd/>
            <a:tailEnd type="triangle" w="med" len="med"/>
          </a:ln>
          <a:effectLst/>
        </p:spPr>
        <p:txBody>
          <a:bodyPr/>
          <a:lstStyle/>
          <a:p>
            <a:endParaRPr lang="en-US"/>
          </a:p>
        </p:txBody>
      </p:sp>
      <p:sp>
        <p:nvSpPr>
          <p:cNvPr id="998554" name="Line 154"/>
          <p:cNvSpPr>
            <a:spLocks noChangeShapeType="1"/>
          </p:cNvSpPr>
          <p:nvPr/>
        </p:nvSpPr>
        <p:spPr bwMode="auto">
          <a:xfrm>
            <a:off x="2590800" y="6324600"/>
            <a:ext cx="3505200" cy="0"/>
          </a:xfrm>
          <a:prstGeom prst="line">
            <a:avLst/>
          </a:prstGeom>
          <a:noFill/>
          <a:ln w="19050">
            <a:solidFill>
              <a:schemeClr val="accent1"/>
            </a:solidFill>
            <a:round/>
            <a:headEnd/>
            <a:tailEnd/>
          </a:ln>
          <a:effectLst/>
        </p:spPr>
        <p:txBody>
          <a:bodyPr/>
          <a:lstStyle/>
          <a:p>
            <a:endParaRPr lang="en-US"/>
          </a:p>
        </p:txBody>
      </p:sp>
      <p:sp>
        <p:nvSpPr>
          <p:cNvPr id="998555" name="Line 155"/>
          <p:cNvSpPr>
            <a:spLocks noChangeShapeType="1"/>
          </p:cNvSpPr>
          <p:nvPr/>
        </p:nvSpPr>
        <p:spPr bwMode="auto">
          <a:xfrm>
            <a:off x="2590800" y="2133600"/>
            <a:ext cx="0" cy="4191000"/>
          </a:xfrm>
          <a:prstGeom prst="line">
            <a:avLst/>
          </a:prstGeom>
          <a:noFill/>
          <a:ln w="19050">
            <a:solidFill>
              <a:schemeClr val="accent1"/>
            </a:solidFill>
            <a:round/>
            <a:headEnd/>
            <a:tailEnd/>
          </a:ln>
          <a:effectLst/>
        </p:spPr>
        <p:txBody>
          <a:bodyPr/>
          <a:lstStyle/>
          <a:p>
            <a:endParaRPr lang="en-US"/>
          </a:p>
        </p:txBody>
      </p:sp>
      <p:sp>
        <p:nvSpPr>
          <p:cNvPr id="998556" name="Line 156"/>
          <p:cNvSpPr>
            <a:spLocks noChangeShapeType="1"/>
          </p:cNvSpPr>
          <p:nvPr/>
        </p:nvSpPr>
        <p:spPr bwMode="auto">
          <a:xfrm>
            <a:off x="2590800" y="2133600"/>
            <a:ext cx="457200" cy="0"/>
          </a:xfrm>
          <a:prstGeom prst="line">
            <a:avLst/>
          </a:prstGeom>
          <a:noFill/>
          <a:ln w="19050">
            <a:solidFill>
              <a:schemeClr val="accent1"/>
            </a:solidFill>
            <a:round/>
            <a:headEnd/>
            <a:tailEnd/>
          </a:ln>
          <a:effectLst/>
        </p:spPr>
        <p:txBody>
          <a:bodyPr/>
          <a:lstStyle/>
          <a:p>
            <a:endParaRPr lang="en-US"/>
          </a:p>
        </p:txBody>
      </p:sp>
      <p:sp>
        <p:nvSpPr>
          <p:cNvPr id="998557" name="Line 157"/>
          <p:cNvSpPr>
            <a:spLocks noChangeShapeType="1"/>
          </p:cNvSpPr>
          <p:nvPr/>
        </p:nvSpPr>
        <p:spPr bwMode="auto">
          <a:xfrm>
            <a:off x="3657600" y="5562600"/>
            <a:ext cx="0" cy="609600"/>
          </a:xfrm>
          <a:prstGeom prst="line">
            <a:avLst/>
          </a:prstGeom>
          <a:noFill/>
          <a:ln w="12700">
            <a:solidFill>
              <a:schemeClr val="tx1"/>
            </a:solidFill>
            <a:round/>
            <a:headEnd/>
            <a:tailEnd/>
          </a:ln>
          <a:effectLst/>
        </p:spPr>
        <p:txBody>
          <a:bodyPr/>
          <a:lstStyle/>
          <a:p>
            <a:endParaRPr lang="en-US"/>
          </a:p>
        </p:txBody>
      </p:sp>
      <p:sp>
        <p:nvSpPr>
          <p:cNvPr id="998558" name="Line 158"/>
          <p:cNvSpPr>
            <a:spLocks noChangeShapeType="1"/>
          </p:cNvSpPr>
          <p:nvPr/>
        </p:nvSpPr>
        <p:spPr bwMode="auto">
          <a:xfrm>
            <a:off x="5562600" y="5486400"/>
            <a:ext cx="0" cy="685800"/>
          </a:xfrm>
          <a:prstGeom prst="line">
            <a:avLst/>
          </a:prstGeom>
          <a:noFill/>
          <a:ln w="12700">
            <a:solidFill>
              <a:schemeClr val="tx1"/>
            </a:solidFill>
            <a:round/>
            <a:headEnd/>
            <a:tailEnd/>
          </a:ln>
          <a:effectLst/>
        </p:spPr>
        <p:txBody>
          <a:bodyPr/>
          <a:lstStyle/>
          <a:p>
            <a:endParaRPr lang="en-US"/>
          </a:p>
        </p:txBody>
      </p:sp>
      <p:sp>
        <p:nvSpPr>
          <p:cNvPr id="998559" name="Line 159"/>
          <p:cNvSpPr>
            <a:spLocks noChangeShapeType="1"/>
          </p:cNvSpPr>
          <p:nvPr/>
        </p:nvSpPr>
        <p:spPr bwMode="auto">
          <a:xfrm>
            <a:off x="6172200" y="2057400"/>
            <a:ext cx="228600" cy="0"/>
          </a:xfrm>
          <a:prstGeom prst="line">
            <a:avLst/>
          </a:prstGeom>
          <a:noFill/>
          <a:ln w="12700">
            <a:solidFill>
              <a:schemeClr val="accent1"/>
            </a:solidFill>
            <a:round/>
            <a:headEnd/>
            <a:tailEnd/>
          </a:ln>
          <a:effectLst/>
        </p:spPr>
        <p:txBody>
          <a:bodyPr/>
          <a:lstStyle/>
          <a:p>
            <a:endParaRPr lang="en-US"/>
          </a:p>
        </p:txBody>
      </p:sp>
      <p:sp>
        <p:nvSpPr>
          <p:cNvPr id="998560" name="Line 160"/>
          <p:cNvSpPr>
            <a:spLocks noChangeShapeType="1"/>
          </p:cNvSpPr>
          <p:nvPr/>
        </p:nvSpPr>
        <p:spPr bwMode="auto">
          <a:xfrm flipV="1">
            <a:off x="6172200" y="2057400"/>
            <a:ext cx="0" cy="152400"/>
          </a:xfrm>
          <a:prstGeom prst="line">
            <a:avLst/>
          </a:prstGeom>
          <a:noFill/>
          <a:ln w="12700">
            <a:solidFill>
              <a:schemeClr val="accent1"/>
            </a:solidFill>
            <a:round/>
            <a:headEnd/>
            <a:tailEnd/>
          </a:ln>
          <a:effectLst/>
        </p:spPr>
        <p:txBody>
          <a:bodyPr/>
          <a:lstStyle/>
          <a:p>
            <a:endParaRPr lang="en-US"/>
          </a:p>
        </p:txBody>
      </p:sp>
      <p:sp>
        <p:nvSpPr>
          <p:cNvPr id="998561" name="Line 161"/>
          <p:cNvSpPr>
            <a:spLocks noChangeShapeType="1"/>
          </p:cNvSpPr>
          <p:nvPr/>
        </p:nvSpPr>
        <p:spPr bwMode="auto">
          <a:xfrm>
            <a:off x="2133600" y="1447800"/>
            <a:ext cx="3048000" cy="0"/>
          </a:xfrm>
          <a:prstGeom prst="line">
            <a:avLst/>
          </a:prstGeom>
          <a:noFill/>
          <a:ln w="28575">
            <a:solidFill>
              <a:schemeClr val="tx1"/>
            </a:solidFill>
            <a:round/>
            <a:headEnd/>
            <a:tailEnd/>
          </a:ln>
          <a:effectLst/>
        </p:spPr>
        <p:txBody>
          <a:bodyPr/>
          <a:lstStyle/>
          <a:p>
            <a:endParaRPr lang="en-US"/>
          </a:p>
        </p:txBody>
      </p:sp>
      <p:sp>
        <p:nvSpPr>
          <p:cNvPr id="998562" name="Line 162"/>
          <p:cNvSpPr>
            <a:spLocks noChangeShapeType="1"/>
          </p:cNvSpPr>
          <p:nvPr/>
        </p:nvSpPr>
        <p:spPr bwMode="auto">
          <a:xfrm>
            <a:off x="4953000" y="4572000"/>
            <a:ext cx="152400" cy="0"/>
          </a:xfrm>
          <a:prstGeom prst="line">
            <a:avLst/>
          </a:prstGeom>
          <a:noFill/>
          <a:ln w="28575">
            <a:solidFill>
              <a:schemeClr val="tx1"/>
            </a:solidFill>
            <a:round/>
            <a:headEnd/>
            <a:tailEnd/>
          </a:ln>
          <a:effectLst/>
        </p:spPr>
        <p:txBody>
          <a:bodyPr/>
          <a:lstStyle/>
          <a:p>
            <a:endParaRPr lang="en-US"/>
          </a:p>
        </p:txBody>
      </p:sp>
      <p:sp>
        <p:nvSpPr>
          <p:cNvPr id="998563" name="Line 163"/>
          <p:cNvSpPr>
            <a:spLocks noChangeShapeType="1"/>
          </p:cNvSpPr>
          <p:nvPr/>
        </p:nvSpPr>
        <p:spPr bwMode="auto">
          <a:xfrm>
            <a:off x="6477000" y="3886200"/>
            <a:ext cx="0" cy="457200"/>
          </a:xfrm>
          <a:prstGeom prst="line">
            <a:avLst/>
          </a:prstGeom>
          <a:noFill/>
          <a:ln w="28575">
            <a:solidFill>
              <a:schemeClr val="tx1"/>
            </a:solidFill>
            <a:round/>
            <a:headEnd/>
            <a:tailEnd/>
          </a:ln>
          <a:effectLst/>
        </p:spPr>
        <p:txBody>
          <a:bodyPr/>
          <a:lstStyle/>
          <a:p>
            <a:endParaRPr lang="en-US"/>
          </a:p>
        </p:txBody>
      </p:sp>
      <p:sp>
        <p:nvSpPr>
          <p:cNvPr id="998564" name="Line 164"/>
          <p:cNvSpPr>
            <a:spLocks noChangeShapeType="1"/>
          </p:cNvSpPr>
          <p:nvPr/>
        </p:nvSpPr>
        <p:spPr bwMode="auto">
          <a:xfrm>
            <a:off x="6477000" y="4343400"/>
            <a:ext cx="0" cy="1371600"/>
          </a:xfrm>
          <a:prstGeom prst="line">
            <a:avLst/>
          </a:prstGeom>
          <a:noFill/>
          <a:ln w="28575">
            <a:solidFill>
              <a:schemeClr val="tx1"/>
            </a:solidFill>
            <a:round/>
            <a:headEnd/>
            <a:tailEnd/>
          </a:ln>
          <a:effectLst/>
        </p:spPr>
        <p:txBody>
          <a:bodyPr/>
          <a:lstStyle/>
          <a:p>
            <a:endParaRPr lang="en-US"/>
          </a:p>
        </p:txBody>
      </p:sp>
      <p:sp>
        <p:nvSpPr>
          <p:cNvPr id="998565" name="Line 165"/>
          <p:cNvSpPr>
            <a:spLocks noChangeShapeType="1"/>
          </p:cNvSpPr>
          <p:nvPr/>
        </p:nvSpPr>
        <p:spPr bwMode="auto">
          <a:xfrm>
            <a:off x="5181600" y="1905000"/>
            <a:ext cx="0" cy="3048000"/>
          </a:xfrm>
          <a:prstGeom prst="line">
            <a:avLst/>
          </a:prstGeom>
          <a:noFill/>
          <a:ln w="28575">
            <a:solidFill>
              <a:schemeClr val="tx1"/>
            </a:solidFill>
            <a:round/>
            <a:headEnd/>
            <a:tailEnd/>
          </a:ln>
          <a:effectLst/>
        </p:spPr>
        <p:txBody>
          <a:bodyPr/>
          <a:lstStyle/>
          <a:p>
            <a:endParaRPr lang="en-US"/>
          </a:p>
        </p:txBody>
      </p:sp>
      <p:sp>
        <p:nvSpPr>
          <p:cNvPr id="998566" name="Line 166"/>
          <p:cNvSpPr>
            <a:spLocks noChangeShapeType="1"/>
          </p:cNvSpPr>
          <p:nvPr/>
        </p:nvSpPr>
        <p:spPr bwMode="auto">
          <a:xfrm>
            <a:off x="2667000" y="4648200"/>
            <a:ext cx="0" cy="914400"/>
          </a:xfrm>
          <a:prstGeom prst="line">
            <a:avLst/>
          </a:prstGeom>
          <a:noFill/>
          <a:ln w="28575">
            <a:solidFill>
              <a:schemeClr val="tx1"/>
            </a:solidFill>
            <a:round/>
            <a:headEnd/>
            <a:tailEnd/>
          </a:ln>
          <a:effectLst/>
        </p:spPr>
        <p:txBody>
          <a:bodyPr/>
          <a:lstStyle/>
          <a:p>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450" name="Rectangle 2"/>
          <p:cNvSpPr>
            <a:spLocks noGrp="1" noChangeArrowheads="1"/>
          </p:cNvSpPr>
          <p:nvPr>
            <p:ph type="title"/>
          </p:nvPr>
        </p:nvSpPr>
        <p:spPr>
          <a:xfrm>
            <a:off x="685800" y="304800"/>
            <a:ext cx="8077200" cy="422275"/>
          </a:xfrm>
        </p:spPr>
        <p:txBody>
          <a:bodyPr/>
          <a:lstStyle/>
          <a:p>
            <a:r>
              <a:rPr lang="zh-CN" altLang="en-US" dirty="0" smtClean="0"/>
              <a:t>执行装载指令时数据通路的操作</a:t>
            </a:r>
            <a:endParaRPr lang="en-US" dirty="0"/>
          </a:p>
        </p:txBody>
      </p:sp>
      <p:grpSp>
        <p:nvGrpSpPr>
          <p:cNvPr id="2" name="Group 3"/>
          <p:cNvGrpSpPr>
            <a:grpSpLocks/>
          </p:cNvGrpSpPr>
          <p:nvPr/>
        </p:nvGrpSpPr>
        <p:grpSpPr bwMode="auto">
          <a:xfrm>
            <a:off x="1752600" y="914400"/>
            <a:ext cx="381000" cy="990600"/>
            <a:chOff x="1392" y="2880"/>
            <a:chExt cx="288" cy="480"/>
          </a:xfrm>
        </p:grpSpPr>
        <p:sp>
          <p:nvSpPr>
            <p:cNvPr id="1000452" name="Line 4"/>
            <p:cNvSpPr>
              <a:spLocks noChangeShapeType="1"/>
            </p:cNvSpPr>
            <p:nvPr/>
          </p:nvSpPr>
          <p:spPr bwMode="auto">
            <a:xfrm>
              <a:off x="1392" y="3072"/>
              <a:ext cx="48" cy="48"/>
            </a:xfrm>
            <a:prstGeom prst="line">
              <a:avLst/>
            </a:prstGeom>
            <a:noFill/>
            <a:ln w="12700">
              <a:solidFill>
                <a:schemeClr val="accent2"/>
              </a:solidFill>
              <a:round/>
              <a:headEnd/>
              <a:tailEnd/>
            </a:ln>
            <a:effectLst/>
          </p:spPr>
          <p:txBody>
            <a:bodyPr/>
            <a:lstStyle/>
            <a:p>
              <a:endParaRPr lang="en-US"/>
            </a:p>
          </p:txBody>
        </p:sp>
        <p:sp>
          <p:nvSpPr>
            <p:cNvPr id="1000453" name="Line 5"/>
            <p:cNvSpPr>
              <a:spLocks noChangeShapeType="1"/>
            </p:cNvSpPr>
            <p:nvPr/>
          </p:nvSpPr>
          <p:spPr bwMode="auto">
            <a:xfrm flipH="1">
              <a:off x="1392" y="3120"/>
              <a:ext cx="48" cy="48"/>
            </a:xfrm>
            <a:prstGeom prst="line">
              <a:avLst/>
            </a:prstGeom>
            <a:noFill/>
            <a:ln w="12700">
              <a:solidFill>
                <a:schemeClr val="accent2"/>
              </a:solidFill>
              <a:round/>
              <a:headEnd/>
              <a:tailEnd/>
            </a:ln>
            <a:effectLst/>
          </p:spPr>
          <p:txBody>
            <a:bodyPr/>
            <a:lstStyle/>
            <a:p>
              <a:endParaRPr lang="en-US"/>
            </a:p>
          </p:txBody>
        </p:sp>
        <p:sp>
          <p:nvSpPr>
            <p:cNvPr id="1000454" name="Line 6"/>
            <p:cNvSpPr>
              <a:spLocks noChangeShapeType="1"/>
            </p:cNvSpPr>
            <p:nvPr/>
          </p:nvSpPr>
          <p:spPr bwMode="auto">
            <a:xfrm flipV="1">
              <a:off x="1392" y="2880"/>
              <a:ext cx="0" cy="192"/>
            </a:xfrm>
            <a:prstGeom prst="line">
              <a:avLst/>
            </a:prstGeom>
            <a:noFill/>
            <a:ln w="12700">
              <a:solidFill>
                <a:schemeClr val="accent2"/>
              </a:solidFill>
              <a:round/>
              <a:headEnd/>
              <a:tailEnd/>
            </a:ln>
            <a:effectLst/>
          </p:spPr>
          <p:txBody>
            <a:bodyPr/>
            <a:lstStyle/>
            <a:p>
              <a:endParaRPr lang="en-US"/>
            </a:p>
          </p:txBody>
        </p:sp>
        <p:sp>
          <p:nvSpPr>
            <p:cNvPr id="1000455" name="Line 7"/>
            <p:cNvSpPr>
              <a:spLocks noChangeShapeType="1"/>
            </p:cNvSpPr>
            <p:nvPr/>
          </p:nvSpPr>
          <p:spPr bwMode="auto">
            <a:xfrm flipV="1">
              <a:off x="1392" y="3168"/>
              <a:ext cx="0" cy="192"/>
            </a:xfrm>
            <a:prstGeom prst="line">
              <a:avLst/>
            </a:prstGeom>
            <a:noFill/>
            <a:ln w="12700">
              <a:solidFill>
                <a:schemeClr val="accent2"/>
              </a:solidFill>
              <a:round/>
              <a:headEnd/>
              <a:tailEnd/>
            </a:ln>
            <a:effectLst/>
          </p:spPr>
          <p:txBody>
            <a:bodyPr/>
            <a:lstStyle/>
            <a:p>
              <a:endParaRPr lang="en-US"/>
            </a:p>
          </p:txBody>
        </p:sp>
        <p:sp>
          <p:nvSpPr>
            <p:cNvPr id="1000456" name="Line 8"/>
            <p:cNvSpPr>
              <a:spLocks noChangeShapeType="1"/>
            </p:cNvSpPr>
            <p:nvPr/>
          </p:nvSpPr>
          <p:spPr bwMode="auto">
            <a:xfrm flipV="1">
              <a:off x="1392" y="3216"/>
              <a:ext cx="288" cy="144"/>
            </a:xfrm>
            <a:prstGeom prst="line">
              <a:avLst/>
            </a:prstGeom>
            <a:noFill/>
            <a:ln w="12700">
              <a:solidFill>
                <a:schemeClr val="accent2"/>
              </a:solidFill>
              <a:round/>
              <a:headEnd/>
              <a:tailEnd/>
            </a:ln>
            <a:effectLst/>
          </p:spPr>
          <p:txBody>
            <a:bodyPr/>
            <a:lstStyle/>
            <a:p>
              <a:endParaRPr lang="en-US"/>
            </a:p>
          </p:txBody>
        </p:sp>
        <p:sp>
          <p:nvSpPr>
            <p:cNvPr id="1000457" name="Line 9"/>
            <p:cNvSpPr>
              <a:spLocks noChangeShapeType="1"/>
            </p:cNvSpPr>
            <p:nvPr/>
          </p:nvSpPr>
          <p:spPr bwMode="auto">
            <a:xfrm flipV="1">
              <a:off x="1680" y="3024"/>
              <a:ext cx="0" cy="192"/>
            </a:xfrm>
            <a:prstGeom prst="line">
              <a:avLst/>
            </a:prstGeom>
            <a:noFill/>
            <a:ln w="12700">
              <a:solidFill>
                <a:schemeClr val="accent2"/>
              </a:solidFill>
              <a:round/>
              <a:headEnd/>
              <a:tailEnd/>
            </a:ln>
            <a:effectLst/>
          </p:spPr>
          <p:txBody>
            <a:bodyPr/>
            <a:lstStyle/>
            <a:p>
              <a:endParaRPr lang="en-US"/>
            </a:p>
          </p:txBody>
        </p:sp>
        <p:sp>
          <p:nvSpPr>
            <p:cNvPr id="1000458" name="Line 10"/>
            <p:cNvSpPr>
              <a:spLocks noChangeShapeType="1"/>
            </p:cNvSpPr>
            <p:nvPr/>
          </p:nvSpPr>
          <p:spPr bwMode="auto">
            <a:xfrm>
              <a:off x="1392" y="2880"/>
              <a:ext cx="288" cy="144"/>
            </a:xfrm>
            <a:prstGeom prst="line">
              <a:avLst/>
            </a:prstGeom>
            <a:noFill/>
            <a:ln w="12700">
              <a:solidFill>
                <a:schemeClr val="accent2"/>
              </a:solidFill>
              <a:round/>
              <a:headEnd/>
              <a:tailEnd/>
            </a:ln>
            <a:effectLst/>
          </p:spPr>
          <p:txBody>
            <a:bodyPr/>
            <a:lstStyle/>
            <a:p>
              <a:endParaRPr lang="en-US"/>
            </a:p>
          </p:txBody>
        </p:sp>
      </p:grpSp>
      <p:sp>
        <p:nvSpPr>
          <p:cNvPr id="1000459" name="Rectangle 11"/>
          <p:cNvSpPr>
            <a:spLocks noChangeArrowheads="1"/>
          </p:cNvSpPr>
          <p:nvPr/>
        </p:nvSpPr>
        <p:spPr bwMode="auto">
          <a:xfrm>
            <a:off x="1052513" y="3581400"/>
            <a:ext cx="1447800" cy="1447800"/>
          </a:xfrm>
          <a:prstGeom prst="rect">
            <a:avLst/>
          </a:prstGeom>
          <a:noFill/>
          <a:ln w="12700">
            <a:solidFill>
              <a:schemeClr val="accent2"/>
            </a:solidFill>
            <a:miter lim="800000"/>
            <a:headEnd/>
            <a:tailEnd/>
          </a:ln>
          <a:effectLst/>
        </p:spPr>
        <p:txBody>
          <a:bodyPr wrap="none" anchor="ctr"/>
          <a:lstStyle/>
          <a:p>
            <a:endParaRPr lang="en-US"/>
          </a:p>
        </p:txBody>
      </p:sp>
      <p:sp>
        <p:nvSpPr>
          <p:cNvPr id="1000460" name="Rectangle 12"/>
          <p:cNvSpPr>
            <a:spLocks noChangeArrowheads="1"/>
          </p:cNvSpPr>
          <p:nvPr/>
        </p:nvSpPr>
        <p:spPr bwMode="auto">
          <a:xfrm>
            <a:off x="519113" y="3962400"/>
            <a:ext cx="228600" cy="838200"/>
          </a:xfrm>
          <a:prstGeom prst="rect">
            <a:avLst/>
          </a:prstGeom>
          <a:noFill/>
          <a:ln w="12700">
            <a:solidFill>
              <a:schemeClr val="accent2"/>
            </a:solidFill>
            <a:miter lim="800000"/>
            <a:headEnd/>
            <a:tailEnd/>
          </a:ln>
          <a:effectLst/>
        </p:spPr>
        <p:txBody>
          <a:bodyPr wrap="none" anchor="ctr"/>
          <a:lstStyle/>
          <a:p>
            <a:endParaRPr lang="en-US"/>
          </a:p>
        </p:txBody>
      </p:sp>
      <p:sp>
        <p:nvSpPr>
          <p:cNvPr id="1000461" name="Line 13"/>
          <p:cNvSpPr>
            <a:spLocks noChangeShapeType="1"/>
          </p:cNvSpPr>
          <p:nvPr/>
        </p:nvSpPr>
        <p:spPr bwMode="auto">
          <a:xfrm>
            <a:off x="747713" y="4343400"/>
            <a:ext cx="304800" cy="0"/>
          </a:xfrm>
          <a:prstGeom prst="line">
            <a:avLst/>
          </a:prstGeom>
          <a:noFill/>
          <a:ln w="28575">
            <a:solidFill>
              <a:schemeClr val="accent2"/>
            </a:solidFill>
            <a:round/>
            <a:headEnd/>
            <a:tailEnd type="triangle" w="med" len="med"/>
          </a:ln>
          <a:effectLst/>
        </p:spPr>
        <p:txBody>
          <a:bodyPr/>
          <a:lstStyle/>
          <a:p>
            <a:endParaRPr lang="en-US"/>
          </a:p>
        </p:txBody>
      </p:sp>
      <p:sp>
        <p:nvSpPr>
          <p:cNvPr id="1000462" name="Line 14"/>
          <p:cNvSpPr>
            <a:spLocks noChangeShapeType="1"/>
          </p:cNvSpPr>
          <p:nvPr/>
        </p:nvSpPr>
        <p:spPr bwMode="auto">
          <a:xfrm>
            <a:off x="838200" y="1066800"/>
            <a:ext cx="914400" cy="0"/>
          </a:xfrm>
          <a:prstGeom prst="line">
            <a:avLst/>
          </a:prstGeom>
          <a:noFill/>
          <a:ln w="28575">
            <a:solidFill>
              <a:schemeClr val="accent2"/>
            </a:solidFill>
            <a:round/>
            <a:headEnd/>
            <a:tailEnd type="triangle" w="med" len="med"/>
          </a:ln>
          <a:effectLst/>
        </p:spPr>
        <p:txBody>
          <a:bodyPr/>
          <a:lstStyle/>
          <a:p>
            <a:endParaRPr lang="en-US"/>
          </a:p>
        </p:txBody>
      </p:sp>
      <p:sp>
        <p:nvSpPr>
          <p:cNvPr id="1000463" name="Line 15"/>
          <p:cNvSpPr>
            <a:spLocks noChangeShapeType="1"/>
          </p:cNvSpPr>
          <p:nvPr/>
        </p:nvSpPr>
        <p:spPr bwMode="auto">
          <a:xfrm>
            <a:off x="1371600" y="1752600"/>
            <a:ext cx="381000" cy="0"/>
          </a:xfrm>
          <a:prstGeom prst="line">
            <a:avLst/>
          </a:prstGeom>
          <a:noFill/>
          <a:ln w="28575">
            <a:solidFill>
              <a:schemeClr val="accent2"/>
            </a:solidFill>
            <a:round/>
            <a:headEnd/>
            <a:tailEnd type="triangle" w="med" len="med"/>
          </a:ln>
          <a:effectLst/>
        </p:spPr>
        <p:txBody>
          <a:bodyPr/>
          <a:lstStyle/>
          <a:p>
            <a:endParaRPr lang="en-US"/>
          </a:p>
        </p:txBody>
      </p:sp>
      <p:sp>
        <p:nvSpPr>
          <p:cNvPr id="1000464" name="Text Box 16"/>
          <p:cNvSpPr txBox="1">
            <a:spLocks noChangeArrowheads="1"/>
          </p:cNvSpPr>
          <p:nvPr/>
        </p:nvSpPr>
        <p:spPr bwMode="auto">
          <a:xfrm>
            <a:off x="976313" y="4114800"/>
            <a:ext cx="741362"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1000465" name="Text Box 17"/>
          <p:cNvSpPr txBox="1">
            <a:spLocks noChangeArrowheads="1"/>
          </p:cNvSpPr>
          <p:nvPr/>
        </p:nvSpPr>
        <p:spPr bwMode="auto">
          <a:xfrm>
            <a:off x="1738313" y="4191000"/>
            <a:ext cx="869950" cy="274638"/>
          </a:xfrm>
          <a:prstGeom prst="rect">
            <a:avLst/>
          </a:prstGeom>
          <a:noFill/>
          <a:ln w="12700">
            <a:noFill/>
            <a:miter lim="800000"/>
            <a:headEnd/>
            <a:tailEnd/>
          </a:ln>
          <a:effectLst/>
        </p:spPr>
        <p:txBody>
          <a:bodyPr wrap="none">
            <a:spAutoFit/>
          </a:bodyPr>
          <a:lstStyle/>
          <a:p>
            <a:r>
              <a:rPr lang="en-US" sz="1200">
                <a:solidFill>
                  <a:schemeClr val="tx1"/>
                </a:solidFill>
              </a:rPr>
              <a:t>Instr[31-0]</a:t>
            </a:r>
          </a:p>
        </p:txBody>
      </p:sp>
      <p:sp>
        <p:nvSpPr>
          <p:cNvPr id="1000466" name="Text Box 18"/>
          <p:cNvSpPr txBox="1">
            <a:spLocks noChangeArrowheads="1"/>
          </p:cNvSpPr>
          <p:nvPr/>
        </p:nvSpPr>
        <p:spPr bwMode="auto">
          <a:xfrm>
            <a:off x="1281113" y="3657600"/>
            <a:ext cx="973137" cy="457200"/>
          </a:xfrm>
          <a:prstGeom prst="rect">
            <a:avLst/>
          </a:prstGeom>
          <a:noFill/>
          <a:ln w="12700">
            <a:noFill/>
            <a:miter lim="800000"/>
            <a:headEnd/>
            <a:tailEnd/>
          </a:ln>
          <a:effectLst/>
        </p:spPr>
        <p:txBody>
          <a:bodyPr wrap="none">
            <a:spAutoFit/>
          </a:bodyPr>
          <a:lstStyle/>
          <a:p>
            <a:pPr algn="ctr"/>
            <a:r>
              <a:rPr lang="en-US" sz="1200" b="1">
                <a:solidFill>
                  <a:schemeClr val="tx1"/>
                </a:solidFill>
              </a:rPr>
              <a:t>Instruction</a:t>
            </a:r>
          </a:p>
          <a:p>
            <a:pPr algn="ctr"/>
            <a:r>
              <a:rPr lang="en-US" sz="1200" b="1">
                <a:solidFill>
                  <a:schemeClr val="tx1"/>
                </a:solidFill>
              </a:rPr>
              <a:t>Memory</a:t>
            </a:r>
          </a:p>
        </p:txBody>
      </p:sp>
      <p:sp>
        <p:nvSpPr>
          <p:cNvPr id="1000467" name="Text Box 19"/>
          <p:cNvSpPr txBox="1">
            <a:spLocks noChangeArrowheads="1"/>
          </p:cNvSpPr>
          <p:nvPr/>
        </p:nvSpPr>
        <p:spPr bwMode="auto">
          <a:xfrm>
            <a:off x="1752600" y="12954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000468" name="Text Box 20"/>
          <p:cNvSpPr txBox="1">
            <a:spLocks noChangeArrowheads="1"/>
          </p:cNvSpPr>
          <p:nvPr/>
        </p:nvSpPr>
        <p:spPr bwMode="auto">
          <a:xfrm>
            <a:off x="442913" y="4191000"/>
            <a:ext cx="395287" cy="274638"/>
          </a:xfrm>
          <a:prstGeom prst="rect">
            <a:avLst/>
          </a:prstGeom>
          <a:noFill/>
          <a:ln w="12700">
            <a:noFill/>
            <a:miter lim="800000"/>
            <a:headEnd/>
            <a:tailEnd/>
          </a:ln>
          <a:effectLst/>
        </p:spPr>
        <p:txBody>
          <a:bodyPr wrap="none">
            <a:spAutoFit/>
          </a:bodyPr>
          <a:lstStyle/>
          <a:p>
            <a:r>
              <a:rPr lang="en-US" sz="1200" b="1">
                <a:solidFill>
                  <a:schemeClr val="tx1"/>
                </a:solidFill>
              </a:rPr>
              <a:t>PC</a:t>
            </a:r>
          </a:p>
        </p:txBody>
      </p:sp>
      <p:sp>
        <p:nvSpPr>
          <p:cNvPr id="1000469" name="Line 21"/>
          <p:cNvSpPr>
            <a:spLocks noChangeShapeType="1"/>
          </p:cNvSpPr>
          <p:nvPr/>
        </p:nvSpPr>
        <p:spPr bwMode="auto">
          <a:xfrm>
            <a:off x="228600" y="838200"/>
            <a:ext cx="6858000" cy="0"/>
          </a:xfrm>
          <a:prstGeom prst="line">
            <a:avLst/>
          </a:prstGeom>
          <a:noFill/>
          <a:ln w="28575">
            <a:solidFill>
              <a:schemeClr val="accent2"/>
            </a:solidFill>
            <a:round/>
            <a:headEnd/>
            <a:tailEnd/>
          </a:ln>
          <a:effectLst/>
        </p:spPr>
        <p:txBody>
          <a:bodyPr/>
          <a:lstStyle/>
          <a:p>
            <a:endParaRPr lang="en-US"/>
          </a:p>
        </p:txBody>
      </p:sp>
      <p:sp>
        <p:nvSpPr>
          <p:cNvPr id="1000470" name="Line 22"/>
          <p:cNvSpPr>
            <a:spLocks noChangeShapeType="1"/>
          </p:cNvSpPr>
          <p:nvPr/>
        </p:nvSpPr>
        <p:spPr bwMode="auto">
          <a:xfrm>
            <a:off x="214313" y="4343400"/>
            <a:ext cx="304800" cy="0"/>
          </a:xfrm>
          <a:prstGeom prst="line">
            <a:avLst/>
          </a:prstGeom>
          <a:noFill/>
          <a:ln w="28575">
            <a:solidFill>
              <a:schemeClr val="accent2"/>
            </a:solidFill>
            <a:round/>
            <a:headEnd/>
            <a:tailEnd type="triangle" w="med" len="med"/>
          </a:ln>
          <a:effectLst/>
        </p:spPr>
        <p:txBody>
          <a:bodyPr/>
          <a:lstStyle/>
          <a:p>
            <a:endParaRPr lang="en-US"/>
          </a:p>
        </p:txBody>
      </p:sp>
      <p:sp>
        <p:nvSpPr>
          <p:cNvPr id="1000471" name="Text Box 23"/>
          <p:cNvSpPr txBox="1">
            <a:spLocks noChangeArrowheads="1"/>
          </p:cNvSpPr>
          <p:nvPr/>
        </p:nvSpPr>
        <p:spPr bwMode="auto">
          <a:xfrm>
            <a:off x="1143000" y="1600200"/>
            <a:ext cx="268288" cy="274638"/>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1000472" name="Rectangle 24"/>
          <p:cNvSpPr>
            <a:spLocks noChangeArrowheads="1"/>
          </p:cNvSpPr>
          <p:nvPr/>
        </p:nvSpPr>
        <p:spPr bwMode="auto">
          <a:xfrm>
            <a:off x="3505200" y="3581400"/>
            <a:ext cx="1447800" cy="1447800"/>
          </a:xfrm>
          <a:prstGeom prst="rect">
            <a:avLst/>
          </a:prstGeom>
          <a:noFill/>
          <a:ln w="12700">
            <a:solidFill>
              <a:schemeClr val="accent2"/>
            </a:solidFill>
            <a:miter lim="800000"/>
            <a:headEnd/>
            <a:tailEnd/>
          </a:ln>
          <a:effectLst/>
        </p:spPr>
        <p:txBody>
          <a:bodyPr wrap="none" anchor="ctr"/>
          <a:lstStyle/>
          <a:p>
            <a:endParaRPr lang="en-US"/>
          </a:p>
        </p:txBody>
      </p:sp>
      <p:sp>
        <p:nvSpPr>
          <p:cNvPr id="1000473" name="Line 25"/>
          <p:cNvSpPr>
            <a:spLocks noChangeShapeType="1"/>
          </p:cNvSpPr>
          <p:nvPr/>
        </p:nvSpPr>
        <p:spPr bwMode="auto">
          <a:xfrm>
            <a:off x="2500313" y="4343400"/>
            <a:ext cx="152400" cy="0"/>
          </a:xfrm>
          <a:prstGeom prst="line">
            <a:avLst/>
          </a:prstGeom>
          <a:noFill/>
          <a:ln w="28575">
            <a:solidFill>
              <a:schemeClr val="accent2"/>
            </a:solidFill>
            <a:round/>
            <a:headEnd/>
            <a:tailEnd/>
          </a:ln>
          <a:effectLst/>
        </p:spPr>
        <p:txBody>
          <a:bodyPr/>
          <a:lstStyle/>
          <a:p>
            <a:endParaRPr lang="en-US"/>
          </a:p>
        </p:txBody>
      </p:sp>
      <p:sp>
        <p:nvSpPr>
          <p:cNvPr id="1000474" name="Line 26"/>
          <p:cNvSpPr>
            <a:spLocks noChangeShapeType="1"/>
          </p:cNvSpPr>
          <p:nvPr/>
        </p:nvSpPr>
        <p:spPr bwMode="auto">
          <a:xfrm>
            <a:off x="2971800" y="4114800"/>
            <a:ext cx="533400" cy="0"/>
          </a:xfrm>
          <a:prstGeom prst="line">
            <a:avLst/>
          </a:prstGeom>
          <a:noFill/>
          <a:ln w="19050">
            <a:solidFill>
              <a:schemeClr val="tx1"/>
            </a:solidFill>
            <a:round/>
            <a:headEnd/>
            <a:tailEnd type="triangle" w="med" len="med"/>
          </a:ln>
          <a:effectLst/>
        </p:spPr>
        <p:txBody>
          <a:bodyPr/>
          <a:lstStyle/>
          <a:p>
            <a:endParaRPr lang="en-US"/>
          </a:p>
        </p:txBody>
      </p:sp>
      <p:sp>
        <p:nvSpPr>
          <p:cNvPr id="1000475" name="Line 27"/>
          <p:cNvSpPr>
            <a:spLocks noChangeShapeType="1"/>
          </p:cNvSpPr>
          <p:nvPr/>
        </p:nvSpPr>
        <p:spPr bwMode="auto">
          <a:xfrm>
            <a:off x="2652713" y="4648200"/>
            <a:ext cx="471487" cy="0"/>
          </a:xfrm>
          <a:prstGeom prst="line">
            <a:avLst/>
          </a:prstGeom>
          <a:noFill/>
          <a:ln w="19050">
            <a:solidFill>
              <a:schemeClr val="tx1"/>
            </a:solidFill>
            <a:round/>
            <a:headEnd/>
            <a:tailEnd type="triangle" w="med" len="med"/>
          </a:ln>
          <a:effectLst/>
        </p:spPr>
        <p:txBody>
          <a:bodyPr/>
          <a:lstStyle/>
          <a:p>
            <a:endParaRPr lang="en-US"/>
          </a:p>
        </p:txBody>
      </p:sp>
      <p:sp>
        <p:nvSpPr>
          <p:cNvPr id="1000476" name="Line 28"/>
          <p:cNvSpPr>
            <a:spLocks noChangeShapeType="1"/>
          </p:cNvSpPr>
          <p:nvPr/>
        </p:nvSpPr>
        <p:spPr bwMode="auto">
          <a:xfrm>
            <a:off x="8382000" y="4724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00477" name="Line 29"/>
          <p:cNvSpPr>
            <a:spLocks noChangeShapeType="1"/>
          </p:cNvSpPr>
          <p:nvPr/>
        </p:nvSpPr>
        <p:spPr bwMode="auto">
          <a:xfrm>
            <a:off x="2652713" y="3733800"/>
            <a:ext cx="852487" cy="0"/>
          </a:xfrm>
          <a:prstGeom prst="line">
            <a:avLst/>
          </a:prstGeom>
          <a:noFill/>
          <a:ln w="19050">
            <a:solidFill>
              <a:schemeClr val="accent2"/>
            </a:solidFill>
            <a:round/>
            <a:headEnd/>
            <a:tailEnd type="triangle" w="med" len="med"/>
          </a:ln>
          <a:effectLst/>
        </p:spPr>
        <p:txBody>
          <a:bodyPr/>
          <a:lstStyle/>
          <a:p>
            <a:endParaRPr lang="en-US"/>
          </a:p>
        </p:txBody>
      </p:sp>
      <p:sp>
        <p:nvSpPr>
          <p:cNvPr id="1000478" name="Line 30"/>
          <p:cNvSpPr>
            <a:spLocks noChangeShapeType="1"/>
          </p:cNvSpPr>
          <p:nvPr/>
        </p:nvSpPr>
        <p:spPr bwMode="auto">
          <a:xfrm>
            <a:off x="4953000" y="3962400"/>
            <a:ext cx="863600" cy="0"/>
          </a:xfrm>
          <a:prstGeom prst="line">
            <a:avLst/>
          </a:prstGeom>
          <a:noFill/>
          <a:ln w="28575">
            <a:solidFill>
              <a:schemeClr val="accent2"/>
            </a:solidFill>
            <a:round/>
            <a:headEnd/>
            <a:tailEnd type="triangle" w="med" len="med"/>
          </a:ln>
          <a:effectLst/>
        </p:spPr>
        <p:txBody>
          <a:bodyPr/>
          <a:lstStyle/>
          <a:p>
            <a:endParaRPr lang="en-US"/>
          </a:p>
        </p:txBody>
      </p:sp>
      <p:sp>
        <p:nvSpPr>
          <p:cNvPr id="1000479" name="Line 31"/>
          <p:cNvSpPr>
            <a:spLocks noChangeShapeType="1"/>
          </p:cNvSpPr>
          <p:nvPr/>
        </p:nvSpPr>
        <p:spPr bwMode="auto">
          <a:xfrm>
            <a:off x="5105400" y="4572000"/>
            <a:ext cx="279400" cy="0"/>
          </a:xfrm>
          <a:prstGeom prst="line">
            <a:avLst/>
          </a:prstGeom>
          <a:noFill/>
          <a:ln w="28575">
            <a:solidFill>
              <a:schemeClr val="tx1"/>
            </a:solidFill>
            <a:round/>
            <a:headEnd/>
            <a:tailEnd type="triangle" w="med" len="med"/>
          </a:ln>
          <a:effectLst/>
        </p:spPr>
        <p:txBody>
          <a:bodyPr/>
          <a:lstStyle/>
          <a:p>
            <a:endParaRPr lang="en-US"/>
          </a:p>
        </p:txBody>
      </p:sp>
      <p:sp>
        <p:nvSpPr>
          <p:cNvPr id="1000480" name="Line 32"/>
          <p:cNvSpPr>
            <a:spLocks noChangeShapeType="1"/>
          </p:cNvSpPr>
          <p:nvPr/>
        </p:nvSpPr>
        <p:spPr bwMode="auto">
          <a:xfrm>
            <a:off x="6477000" y="5715000"/>
            <a:ext cx="1930400" cy="0"/>
          </a:xfrm>
          <a:prstGeom prst="line">
            <a:avLst/>
          </a:prstGeom>
          <a:noFill/>
          <a:ln w="28575">
            <a:solidFill>
              <a:schemeClr val="tx1"/>
            </a:solidFill>
            <a:round/>
            <a:headEnd/>
            <a:tailEnd/>
          </a:ln>
          <a:effectLst/>
        </p:spPr>
        <p:txBody>
          <a:bodyPr/>
          <a:lstStyle/>
          <a:p>
            <a:endParaRPr lang="en-US"/>
          </a:p>
        </p:txBody>
      </p:sp>
      <p:sp>
        <p:nvSpPr>
          <p:cNvPr id="1000481" name="Line 33"/>
          <p:cNvSpPr>
            <a:spLocks noChangeShapeType="1"/>
          </p:cNvSpPr>
          <p:nvPr/>
        </p:nvSpPr>
        <p:spPr bwMode="auto">
          <a:xfrm>
            <a:off x="6324600" y="4343400"/>
            <a:ext cx="177800" cy="0"/>
          </a:xfrm>
          <a:prstGeom prst="line">
            <a:avLst/>
          </a:prstGeom>
          <a:noFill/>
          <a:ln w="28575">
            <a:solidFill>
              <a:schemeClr val="accent2"/>
            </a:solidFill>
            <a:round/>
            <a:headEnd/>
            <a:tailEnd/>
          </a:ln>
          <a:effectLst/>
        </p:spPr>
        <p:txBody>
          <a:bodyPr/>
          <a:lstStyle/>
          <a:p>
            <a:endParaRPr lang="en-US"/>
          </a:p>
        </p:txBody>
      </p:sp>
      <p:sp>
        <p:nvSpPr>
          <p:cNvPr id="1000482" name="Text Box 34"/>
          <p:cNvSpPr txBox="1">
            <a:spLocks noChangeArrowheads="1"/>
          </p:cNvSpPr>
          <p:nvPr/>
        </p:nvSpPr>
        <p:spPr bwMode="auto">
          <a:xfrm>
            <a:off x="3429000" y="47244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000483" name="Text Box 35"/>
          <p:cNvSpPr txBox="1">
            <a:spLocks noChangeArrowheads="1"/>
          </p:cNvSpPr>
          <p:nvPr/>
        </p:nvSpPr>
        <p:spPr bwMode="auto">
          <a:xfrm>
            <a:off x="3429000" y="35814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1000484" name="Text Box 36"/>
          <p:cNvSpPr txBox="1">
            <a:spLocks noChangeArrowheads="1"/>
          </p:cNvSpPr>
          <p:nvPr/>
        </p:nvSpPr>
        <p:spPr bwMode="auto">
          <a:xfrm>
            <a:off x="3429000" y="39624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1000485" name="Text Box 37"/>
          <p:cNvSpPr txBox="1">
            <a:spLocks noChangeArrowheads="1"/>
          </p:cNvSpPr>
          <p:nvPr/>
        </p:nvSpPr>
        <p:spPr bwMode="auto">
          <a:xfrm>
            <a:off x="3429000" y="43434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1000486" name="Text Box 38"/>
          <p:cNvSpPr txBox="1">
            <a:spLocks noChangeArrowheads="1"/>
          </p:cNvSpPr>
          <p:nvPr/>
        </p:nvSpPr>
        <p:spPr bwMode="auto">
          <a:xfrm>
            <a:off x="3752850" y="3810000"/>
            <a:ext cx="792163" cy="639763"/>
          </a:xfrm>
          <a:prstGeom prst="rect">
            <a:avLst/>
          </a:prstGeom>
          <a:noFill/>
          <a:ln w="12700">
            <a:noFill/>
            <a:miter lim="800000"/>
            <a:headEnd/>
            <a:tailEnd/>
          </a:ln>
          <a:effectLst/>
        </p:spPr>
        <p:txBody>
          <a:bodyPr wrap="none">
            <a:spAutoFit/>
          </a:bodyPr>
          <a:lstStyle/>
          <a:p>
            <a:pPr algn="ctr"/>
            <a:r>
              <a:rPr lang="en-US" sz="1200" b="1">
                <a:solidFill>
                  <a:schemeClr val="tx1"/>
                </a:solidFill>
              </a:rPr>
              <a:t>Register</a:t>
            </a:r>
          </a:p>
          <a:p>
            <a:pPr algn="ctr"/>
            <a:endParaRPr lang="en-US" sz="1200" b="1">
              <a:solidFill>
                <a:schemeClr val="tx1"/>
              </a:solidFill>
            </a:endParaRPr>
          </a:p>
          <a:p>
            <a:pPr algn="ctr"/>
            <a:r>
              <a:rPr lang="en-US" sz="1200" b="1">
                <a:solidFill>
                  <a:schemeClr val="tx1"/>
                </a:solidFill>
              </a:rPr>
              <a:t>File</a:t>
            </a:r>
          </a:p>
        </p:txBody>
      </p:sp>
      <p:sp>
        <p:nvSpPr>
          <p:cNvPr id="1000487" name="Text Box 39"/>
          <p:cNvSpPr txBox="1">
            <a:spLocks noChangeArrowheads="1"/>
          </p:cNvSpPr>
          <p:nvPr/>
        </p:nvSpPr>
        <p:spPr bwMode="auto">
          <a:xfrm>
            <a:off x="4343400" y="37338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1000488" name="Text Box 40"/>
          <p:cNvSpPr txBox="1">
            <a:spLocks noChangeArrowheads="1"/>
          </p:cNvSpPr>
          <p:nvPr/>
        </p:nvSpPr>
        <p:spPr bwMode="auto">
          <a:xfrm>
            <a:off x="4368800" y="44196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1000489" name="Freeform 41"/>
          <p:cNvSpPr>
            <a:spLocks/>
          </p:cNvSpPr>
          <p:nvPr/>
        </p:nvSpPr>
        <p:spPr bwMode="auto">
          <a:xfrm>
            <a:off x="5791200" y="36576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chemeClr val="accent2"/>
            </a:solidFill>
            <a:prstDash val="solid"/>
            <a:round/>
            <a:headEnd type="none" w="med" len="med"/>
            <a:tailEnd type="none" w="med" len="med"/>
          </a:ln>
          <a:effectLst/>
        </p:spPr>
        <p:txBody>
          <a:bodyPr/>
          <a:lstStyle/>
          <a:p>
            <a:endParaRPr lang="en-US"/>
          </a:p>
        </p:txBody>
      </p:sp>
      <p:sp>
        <p:nvSpPr>
          <p:cNvPr id="1000490" name="Rectangle 42"/>
          <p:cNvSpPr>
            <a:spLocks noChangeArrowheads="1"/>
          </p:cNvSpPr>
          <p:nvPr/>
        </p:nvSpPr>
        <p:spPr bwMode="auto">
          <a:xfrm>
            <a:off x="5892800" y="4267200"/>
            <a:ext cx="504825"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1000491" name="Rectangle 43"/>
          <p:cNvSpPr>
            <a:spLocks noChangeArrowheads="1"/>
          </p:cNvSpPr>
          <p:nvPr/>
        </p:nvSpPr>
        <p:spPr bwMode="auto">
          <a:xfrm>
            <a:off x="5791200" y="3276600"/>
            <a:ext cx="762000" cy="3048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ovf</a:t>
            </a:r>
          </a:p>
        </p:txBody>
      </p:sp>
      <p:sp>
        <p:nvSpPr>
          <p:cNvPr id="1000492" name="Rectangle 44"/>
          <p:cNvSpPr>
            <a:spLocks noChangeArrowheads="1"/>
          </p:cNvSpPr>
          <p:nvPr/>
        </p:nvSpPr>
        <p:spPr bwMode="auto">
          <a:xfrm>
            <a:off x="5943600" y="3886200"/>
            <a:ext cx="533400" cy="3048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zero</a:t>
            </a:r>
          </a:p>
        </p:txBody>
      </p:sp>
      <p:sp>
        <p:nvSpPr>
          <p:cNvPr id="1000493" name="Line 45"/>
          <p:cNvSpPr>
            <a:spLocks noChangeShapeType="1"/>
          </p:cNvSpPr>
          <p:nvPr/>
        </p:nvSpPr>
        <p:spPr bwMode="auto">
          <a:xfrm>
            <a:off x="6096000" y="4724400"/>
            <a:ext cx="0" cy="533400"/>
          </a:xfrm>
          <a:prstGeom prst="line">
            <a:avLst/>
          </a:prstGeom>
          <a:noFill/>
          <a:ln w="19050">
            <a:solidFill>
              <a:schemeClr val="accent1"/>
            </a:solidFill>
            <a:round/>
            <a:headEnd type="triangle" w="med" len="med"/>
            <a:tailEnd/>
          </a:ln>
          <a:effectLst/>
        </p:spPr>
        <p:txBody>
          <a:bodyPr/>
          <a:lstStyle/>
          <a:p>
            <a:endParaRPr lang="en-US"/>
          </a:p>
        </p:txBody>
      </p:sp>
      <p:sp>
        <p:nvSpPr>
          <p:cNvPr id="1000494" name="Line 46"/>
          <p:cNvSpPr>
            <a:spLocks noChangeShapeType="1"/>
          </p:cNvSpPr>
          <p:nvPr/>
        </p:nvSpPr>
        <p:spPr bwMode="auto">
          <a:xfrm>
            <a:off x="4191000" y="2971800"/>
            <a:ext cx="0" cy="609600"/>
          </a:xfrm>
          <a:prstGeom prst="line">
            <a:avLst/>
          </a:prstGeom>
          <a:noFill/>
          <a:ln w="12700">
            <a:solidFill>
              <a:schemeClr val="accent1"/>
            </a:solidFill>
            <a:round/>
            <a:headEnd/>
            <a:tailEnd type="triangle" w="med" len="med"/>
          </a:ln>
          <a:effectLst/>
        </p:spPr>
        <p:txBody>
          <a:bodyPr/>
          <a:lstStyle/>
          <a:p>
            <a:endParaRPr lang="en-US"/>
          </a:p>
        </p:txBody>
      </p:sp>
      <p:sp>
        <p:nvSpPr>
          <p:cNvPr id="1000495" name="Rectangle 47"/>
          <p:cNvSpPr>
            <a:spLocks noChangeArrowheads="1"/>
          </p:cNvSpPr>
          <p:nvPr/>
        </p:nvSpPr>
        <p:spPr bwMode="auto">
          <a:xfrm>
            <a:off x="4191000" y="2971800"/>
            <a:ext cx="925513"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RegWrite</a:t>
            </a:r>
          </a:p>
        </p:txBody>
      </p:sp>
      <p:sp>
        <p:nvSpPr>
          <p:cNvPr id="1000496" name="Line 48"/>
          <p:cNvSpPr>
            <a:spLocks noChangeShapeType="1"/>
          </p:cNvSpPr>
          <p:nvPr/>
        </p:nvSpPr>
        <p:spPr bwMode="auto">
          <a:xfrm flipV="1">
            <a:off x="5943600" y="3505200"/>
            <a:ext cx="0" cy="228600"/>
          </a:xfrm>
          <a:prstGeom prst="line">
            <a:avLst/>
          </a:prstGeom>
          <a:noFill/>
          <a:ln w="12700">
            <a:solidFill>
              <a:schemeClr val="tx1"/>
            </a:solidFill>
            <a:round/>
            <a:headEnd/>
            <a:tailEnd type="triangle" w="med" len="med"/>
          </a:ln>
          <a:effectLst/>
        </p:spPr>
        <p:txBody>
          <a:bodyPr/>
          <a:lstStyle/>
          <a:p>
            <a:endParaRPr lang="en-US"/>
          </a:p>
        </p:txBody>
      </p:sp>
      <p:sp>
        <p:nvSpPr>
          <p:cNvPr id="1000497" name="Line 49"/>
          <p:cNvSpPr>
            <a:spLocks noChangeShapeType="1"/>
          </p:cNvSpPr>
          <p:nvPr/>
        </p:nvSpPr>
        <p:spPr bwMode="auto">
          <a:xfrm flipV="1">
            <a:off x="6248400" y="2209800"/>
            <a:ext cx="0" cy="1752600"/>
          </a:xfrm>
          <a:prstGeom prst="line">
            <a:avLst/>
          </a:prstGeom>
          <a:noFill/>
          <a:ln w="12700">
            <a:solidFill>
              <a:schemeClr val="accent1"/>
            </a:solidFill>
            <a:round/>
            <a:headEnd/>
            <a:tailEnd/>
          </a:ln>
          <a:effectLst/>
        </p:spPr>
        <p:txBody>
          <a:bodyPr/>
          <a:lstStyle/>
          <a:p>
            <a:endParaRPr lang="en-US"/>
          </a:p>
        </p:txBody>
      </p:sp>
      <p:sp>
        <p:nvSpPr>
          <p:cNvPr id="1000498" name="Line 50"/>
          <p:cNvSpPr>
            <a:spLocks noChangeShapeType="1"/>
          </p:cNvSpPr>
          <p:nvPr/>
        </p:nvSpPr>
        <p:spPr bwMode="auto">
          <a:xfrm>
            <a:off x="8991600" y="4495800"/>
            <a:ext cx="0" cy="1981200"/>
          </a:xfrm>
          <a:prstGeom prst="line">
            <a:avLst/>
          </a:prstGeom>
          <a:noFill/>
          <a:ln w="28575">
            <a:solidFill>
              <a:schemeClr val="accent2"/>
            </a:solidFill>
            <a:round/>
            <a:headEnd/>
            <a:tailEnd/>
          </a:ln>
          <a:effectLst/>
        </p:spPr>
        <p:txBody>
          <a:bodyPr/>
          <a:lstStyle/>
          <a:p>
            <a:endParaRPr lang="en-US"/>
          </a:p>
        </p:txBody>
      </p:sp>
      <p:sp>
        <p:nvSpPr>
          <p:cNvPr id="1000499" name="Rectangle 51"/>
          <p:cNvSpPr>
            <a:spLocks noChangeArrowheads="1"/>
          </p:cNvSpPr>
          <p:nvPr/>
        </p:nvSpPr>
        <p:spPr bwMode="auto">
          <a:xfrm>
            <a:off x="6858000" y="3581400"/>
            <a:ext cx="1447800" cy="1447800"/>
          </a:xfrm>
          <a:prstGeom prst="rect">
            <a:avLst/>
          </a:prstGeom>
          <a:noFill/>
          <a:ln w="12700">
            <a:solidFill>
              <a:schemeClr val="accent2"/>
            </a:solidFill>
            <a:miter lim="800000"/>
            <a:headEnd/>
            <a:tailEnd/>
          </a:ln>
          <a:effectLst/>
        </p:spPr>
        <p:txBody>
          <a:bodyPr wrap="none" anchor="ctr"/>
          <a:lstStyle/>
          <a:p>
            <a:endParaRPr lang="en-US"/>
          </a:p>
        </p:txBody>
      </p:sp>
      <p:sp>
        <p:nvSpPr>
          <p:cNvPr id="1000500" name="Line 52"/>
          <p:cNvSpPr>
            <a:spLocks noChangeShapeType="1"/>
          </p:cNvSpPr>
          <p:nvPr/>
        </p:nvSpPr>
        <p:spPr bwMode="auto">
          <a:xfrm>
            <a:off x="8305800" y="4343400"/>
            <a:ext cx="304800" cy="0"/>
          </a:xfrm>
          <a:prstGeom prst="line">
            <a:avLst/>
          </a:prstGeom>
          <a:noFill/>
          <a:ln w="28575">
            <a:solidFill>
              <a:schemeClr val="accent2"/>
            </a:solidFill>
            <a:round/>
            <a:headEnd/>
            <a:tailEnd type="triangle" w="med" len="med"/>
          </a:ln>
          <a:effectLst/>
        </p:spPr>
        <p:txBody>
          <a:bodyPr/>
          <a:lstStyle/>
          <a:p>
            <a:endParaRPr lang="en-US"/>
          </a:p>
        </p:txBody>
      </p:sp>
      <p:sp>
        <p:nvSpPr>
          <p:cNvPr id="1000501" name="Line 53"/>
          <p:cNvSpPr>
            <a:spLocks noChangeShapeType="1"/>
          </p:cNvSpPr>
          <p:nvPr/>
        </p:nvSpPr>
        <p:spPr bwMode="auto">
          <a:xfrm>
            <a:off x="6477000" y="3886200"/>
            <a:ext cx="406400" cy="0"/>
          </a:xfrm>
          <a:prstGeom prst="line">
            <a:avLst/>
          </a:prstGeom>
          <a:noFill/>
          <a:ln w="28575">
            <a:solidFill>
              <a:schemeClr val="accent2"/>
            </a:solidFill>
            <a:round/>
            <a:headEnd/>
            <a:tailEnd type="triangle" w="med" len="med"/>
          </a:ln>
          <a:effectLst/>
        </p:spPr>
        <p:txBody>
          <a:bodyPr/>
          <a:lstStyle/>
          <a:p>
            <a:endParaRPr lang="en-US"/>
          </a:p>
        </p:txBody>
      </p:sp>
      <p:sp>
        <p:nvSpPr>
          <p:cNvPr id="1000502" name="Line 54"/>
          <p:cNvSpPr>
            <a:spLocks noChangeShapeType="1"/>
          </p:cNvSpPr>
          <p:nvPr/>
        </p:nvSpPr>
        <p:spPr bwMode="auto">
          <a:xfrm>
            <a:off x="6629400" y="4724400"/>
            <a:ext cx="0" cy="457200"/>
          </a:xfrm>
          <a:prstGeom prst="line">
            <a:avLst/>
          </a:prstGeom>
          <a:noFill/>
          <a:ln w="28575">
            <a:solidFill>
              <a:schemeClr val="tx1"/>
            </a:solidFill>
            <a:round/>
            <a:headEnd/>
            <a:tailEnd/>
          </a:ln>
          <a:effectLst/>
        </p:spPr>
        <p:txBody>
          <a:bodyPr/>
          <a:lstStyle/>
          <a:p>
            <a:endParaRPr lang="en-US"/>
          </a:p>
        </p:txBody>
      </p:sp>
      <p:sp>
        <p:nvSpPr>
          <p:cNvPr id="1000503" name="Text Box 55"/>
          <p:cNvSpPr txBox="1">
            <a:spLocks noChangeArrowheads="1"/>
          </p:cNvSpPr>
          <p:nvPr/>
        </p:nvSpPr>
        <p:spPr bwMode="auto">
          <a:xfrm>
            <a:off x="6781800" y="4038600"/>
            <a:ext cx="766763" cy="457200"/>
          </a:xfrm>
          <a:prstGeom prst="rect">
            <a:avLst/>
          </a:prstGeom>
          <a:noFill/>
          <a:ln w="12700">
            <a:noFill/>
            <a:miter lim="800000"/>
            <a:headEnd/>
            <a:tailEnd/>
          </a:ln>
          <a:effectLst/>
        </p:spPr>
        <p:txBody>
          <a:bodyPr wrap="none">
            <a:spAutoFit/>
          </a:bodyPr>
          <a:lstStyle/>
          <a:p>
            <a:pPr algn="ctr"/>
            <a:r>
              <a:rPr lang="en-US" sz="1200" b="1">
                <a:solidFill>
                  <a:schemeClr val="tx1"/>
                </a:solidFill>
              </a:rPr>
              <a:t>Data</a:t>
            </a:r>
          </a:p>
          <a:p>
            <a:pPr algn="ctr"/>
            <a:r>
              <a:rPr lang="en-US" sz="1200" b="1">
                <a:solidFill>
                  <a:schemeClr val="tx1"/>
                </a:solidFill>
              </a:rPr>
              <a:t>Memory</a:t>
            </a:r>
          </a:p>
        </p:txBody>
      </p:sp>
      <p:sp>
        <p:nvSpPr>
          <p:cNvPr id="1000504" name="Text Box 56"/>
          <p:cNvSpPr txBox="1">
            <a:spLocks noChangeArrowheads="1"/>
          </p:cNvSpPr>
          <p:nvPr/>
        </p:nvSpPr>
        <p:spPr bwMode="auto">
          <a:xfrm>
            <a:off x="6781800" y="3733800"/>
            <a:ext cx="741363" cy="274638"/>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1000505" name="Text Box 57"/>
          <p:cNvSpPr txBox="1">
            <a:spLocks noChangeArrowheads="1"/>
          </p:cNvSpPr>
          <p:nvPr/>
        </p:nvSpPr>
        <p:spPr bwMode="auto">
          <a:xfrm>
            <a:off x="6781800" y="45720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000506" name="Text Box 58"/>
          <p:cNvSpPr txBox="1">
            <a:spLocks noChangeArrowheads="1"/>
          </p:cNvSpPr>
          <p:nvPr/>
        </p:nvSpPr>
        <p:spPr bwMode="auto">
          <a:xfrm>
            <a:off x="7467600" y="4191000"/>
            <a:ext cx="909638" cy="274638"/>
          </a:xfrm>
          <a:prstGeom prst="rect">
            <a:avLst/>
          </a:prstGeom>
          <a:noFill/>
          <a:ln w="12700">
            <a:noFill/>
            <a:miter lim="800000"/>
            <a:headEnd/>
            <a:tailEnd/>
          </a:ln>
          <a:effectLst/>
        </p:spPr>
        <p:txBody>
          <a:bodyPr wrap="none">
            <a:spAutoFit/>
          </a:bodyPr>
          <a:lstStyle/>
          <a:p>
            <a:r>
              <a:rPr lang="en-US" sz="1200">
                <a:solidFill>
                  <a:schemeClr val="tx1"/>
                </a:solidFill>
              </a:rPr>
              <a:t>Read Data</a:t>
            </a:r>
          </a:p>
        </p:txBody>
      </p:sp>
      <p:sp>
        <p:nvSpPr>
          <p:cNvPr id="1000507" name="Line 59"/>
          <p:cNvSpPr>
            <a:spLocks noChangeShapeType="1"/>
          </p:cNvSpPr>
          <p:nvPr/>
        </p:nvSpPr>
        <p:spPr bwMode="auto">
          <a:xfrm>
            <a:off x="7543800" y="2667000"/>
            <a:ext cx="0" cy="914400"/>
          </a:xfrm>
          <a:prstGeom prst="line">
            <a:avLst/>
          </a:prstGeom>
          <a:noFill/>
          <a:ln w="12700">
            <a:solidFill>
              <a:schemeClr val="accent1"/>
            </a:solidFill>
            <a:round/>
            <a:headEnd/>
            <a:tailEnd type="triangle" w="med" len="med"/>
          </a:ln>
          <a:effectLst/>
        </p:spPr>
        <p:txBody>
          <a:bodyPr/>
          <a:lstStyle/>
          <a:p>
            <a:endParaRPr lang="en-US"/>
          </a:p>
        </p:txBody>
      </p:sp>
      <p:sp>
        <p:nvSpPr>
          <p:cNvPr id="1000508" name="Rectangle 60"/>
          <p:cNvSpPr>
            <a:spLocks noChangeArrowheads="1"/>
          </p:cNvSpPr>
          <p:nvPr/>
        </p:nvSpPr>
        <p:spPr bwMode="auto">
          <a:xfrm>
            <a:off x="6553200" y="24384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MemWrite</a:t>
            </a:r>
          </a:p>
        </p:txBody>
      </p:sp>
      <p:sp>
        <p:nvSpPr>
          <p:cNvPr id="1000509" name="Rectangle 61"/>
          <p:cNvSpPr>
            <a:spLocks noChangeArrowheads="1"/>
          </p:cNvSpPr>
          <p:nvPr/>
        </p:nvSpPr>
        <p:spPr bwMode="auto">
          <a:xfrm>
            <a:off x="7848600" y="21336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MemRead</a:t>
            </a:r>
          </a:p>
        </p:txBody>
      </p:sp>
      <p:sp>
        <p:nvSpPr>
          <p:cNvPr id="1000510" name="Line 62"/>
          <p:cNvSpPr>
            <a:spLocks noChangeShapeType="1"/>
          </p:cNvSpPr>
          <p:nvPr/>
        </p:nvSpPr>
        <p:spPr bwMode="auto">
          <a:xfrm>
            <a:off x="7543800" y="5029200"/>
            <a:ext cx="0" cy="304800"/>
          </a:xfrm>
          <a:prstGeom prst="line">
            <a:avLst/>
          </a:prstGeom>
          <a:noFill/>
          <a:ln w="12700">
            <a:solidFill>
              <a:schemeClr val="accent1"/>
            </a:solidFill>
            <a:round/>
            <a:headEnd type="triangle" w="med" len="med"/>
            <a:tailEnd/>
          </a:ln>
          <a:effectLst/>
        </p:spPr>
        <p:txBody>
          <a:bodyPr/>
          <a:lstStyle/>
          <a:p>
            <a:endParaRPr lang="en-US"/>
          </a:p>
        </p:txBody>
      </p:sp>
      <p:sp>
        <p:nvSpPr>
          <p:cNvPr id="1000511" name="Line 63"/>
          <p:cNvSpPr>
            <a:spLocks noChangeShapeType="1"/>
          </p:cNvSpPr>
          <p:nvPr/>
        </p:nvSpPr>
        <p:spPr bwMode="auto">
          <a:xfrm>
            <a:off x="3276600" y="6477000"/>
            <a:ext cx="5715000" cy="0"/>
          </a:xfrm>
          <a:prstGeom prst="line">
            <a:avLst/>
          </a:prstGeom>
          <a:noFill/>
          <a:ln w="28575">
            <a:solidFill>
              <a:schemeClr val="accent2"/>
            </a:solidFill>
            <a:round/>
            <a:headEnd/>
            <a:tailEnd/>
          </a:ln>
          <a:effectLst/>
        </p:spPr>
        <p:txBody>
          <a:bodyPr/>
          <a:lstStyle/>
          <a:p>
            <a:endParaRPr lang="en-US"/>
          </a:p>
        </p:txBody>
      </p:sp>
      <p:sp>
        <p:nvSpPr>
          <p:cNvPr id="1000512" name="Line 64"/>
          <p:cNvSpPr>
            <a:spLocks noChangeShapeType="1"/>
          </p:cNvSpPr>
          <p:nvPr/>
        </p:nvSpPr>
        <p:spPr bwMode="auto">
          <a:xfrm>
            <a:off x="5054600" y="5181600"/>
            <a:ext cx="1600200" cy="0"/>
          </a:xfrm>
          <a:prstGeom prst="line">
            <a:avLst/>
          </a:prstGeom>
          <a:noFill/>
          <a:ln w="28575">
            <a:solidFill>
              <a:schemeClr val="tx1"/>
            </a:solidFill>
            <a:round/>
            <a:headEnd/>
            <a:tailEnd/>
          </a:ln>
          <a:effectLst/>
        </p:spPr>
        <p:txBody>
          <a:bodyPr/>
          <a:lstStyle/>
          <a:p>
            <a:endParaRPr lang="en-US"/>
          </a:p>
        </p:txBody>
      </p:sp>
      <p:sp>
        <p:nvSpPr>
          <p:cNvPr id="1000513" name="Line 65"/>
          <p:cNvSpPr>
            <a:spLocks noChangeShapeType="1"/>
          </p:cNvSpPr>
          <p:nvPr/>
        </p:nvSpPr>
        <p:spPr bwMode="auto">
          <a:xfrm>
            <a:off x="4811713" y="5562600"/>
            <a:ext cx="381000" cy="0"/>
          </a:xfrm>
          <a:prstGeom prst="line">
            <a:avLst/>
          </a:prstGeom>
          <a:noFill/>
          <a:ln w="28575">
            <a:solidFill>
              <a:schemeClr val="accent2"/>
            </a:solidFill>
            <a:round/>
            <a:headEnd/>
            <a:tailEnd/>
          </a:ln>
          <a:effectLst/>
        </p:spPr>
        <p:txBody>
          <a:bodyPr/>
          <a:lstStyle/>
          <a:p>
            <a:endParaRPr lang="en-US"/>
          </a:p>
        </p:txBody>
      </p:sp>
      <p:sp>
        <p:nvSpPr>
          <p:cNvPr id="1000514" name="Oval 66"/>
          <p:cNvSpPr>
            <a:spLocks noChangeArrowheads="1"/>
          </p:cNvSpPr>
          <p:nvPr/>
        </p:nvSpPr>
        <p:spPr bwMode="auto">
          <a:xfrm>
            <a:off x="4202113" y="5181600"/>
            <a:ext cx="609600" cy="838200"/>
          </a:xfrm>
          <a:prstGeom prst="ellipse">
            <a:avLst/>
          </a:prstGeom>
          <a:noFill/>
          <a:ln w="12700">
            <a:solidFill>
              <a:schemeClr val="accent2"/>
            </a:solidFill>
            <a:round/>
            <a:headEnd/>
            <a:tailEnd/>
          </a:ln>
          <a:effectLst/>
        </p:spPr>
        <p:txBody>
          <a:bodyPr wrap="none" anchor="ctr"/>
          <a:lstStyle/>
          <a:p>
            <a:endParaRPr lang="en-US"/>
          </a:p>
        </p:txBody>
      </p:sp>
      <p:sp>
        <p:nvSpPr>
          <p:cNvPr id="1000515" name="Rectangle 67"/>
          <p:cNvSpPr>
            <a:spLocks noChangeArrowheads="1"/>
          </p:cNvSpPr>
          <p:nvPr/>
        </p:nvSpPr>
        <p:spPr bwMode="auto">
          <a:xfrm>
            <a:off x="4252913" y="5334000"/>
            <a:ext cx="533400" cy="457200"/>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1000516" name="Line 68"/>
          <p:cNvSpPr>
            <a:spLocks noChangeShapeType="1"/>
          </p:cNvSpPr>
          <p:nvPr/>
        </p:nvSpPr>
        <p:spPr bwMode="auto">
          <a:xfrm>
            <a:off x="2638425" y="5562600"/>
            <a:ext cx="1563688" cy="0"/>
          </a:xfrm>
          <a:prstGeom prst="line">
            <a:avLst/>
          </a:prstGeom>
          <a:noFill/>
          <a:ln w="28575">
            <a:solidFill>
              <a:schemeClr val="accent2"/>
            </a:solidFill>
            <a:round/>
            <a:headEnd/>
            <a:tailEnd/>
          </a:ln>
          <a:effectLst/>
        </p:spPr>
        <p:txBody>
          <a:bodyPr/>
          <a:lstStyle/>
          <a:p>
            <a:endParaRPr lang="en-US"/>
          </a:p>
        </p:txBody>
      </p:sp>
      <p:sp>
        <p:nvSpPr>
          <p:cNvPr id="1000517" name="Line 69"/>
          <p:cNvSpPr>
            <a:spLocks noChangeShapeType="1"/>
          </p:cNvSpPr>
          <p:nvPr/>
        </p:nvSpPr>
        <p:spPr bwMode="auto">
          <a:xfrm>
            <a:off x="3871913" y="5486400"/>
            <a:ext cx="76200" cy="152400"/>
          </a:xfrm>
          <a:prstGeom prst="line">
            <a:avLst/>
          </a:prstGeom>
          <a:noFill/>
          <a:ln w="12700">
            <a:solidFill>
              <a:schemeClr val="tx1"/>
            </a:solidFill>
            <a:round/>
            <a:headEnd/>
            <a:tailEnd/>
          </a:ln>
          <a:effectLst/>
        </p:spPr>
        <p:txBody>
          <a:bodyPr/>
          <a:lstStyle/>
          <a:p>
            <a:endParaRPr lang="en-US"/>
          </a:p>
        </p:txBody>
      </p:sp>
      <p:sp>
        <p:nvSpPr>
          <p:cNvPr id="1000518" name="Line 70"/>
          <p:cNvSpPr>
            <a:spLocks noChangeShapeType="1"/>
          </p:cNvSpPr>
          <p:nvPr/>
        </p:nvSpPr>
        <p:spPr bwMode="auto">
          <a:xfrm>
            <a:off x="4887913" y="5486400"/>
            <a:ext cx="76200" cy="152400"/>
          </a:xfrm>
          <a:prstGeom prst="line">
            <a:avLst/>
          </a:prstGeom>
          <a:noFill/>
          <a:ln w="12700">
            <a:solidFill>
              <a:schemeClr val="tx1"/>
            </a:solidFill>
            <a:round/>
            <a:headEnd/>
            <a:tailEnd/>
          </a:ln>
          <a:effectLst/>
        </p:spPr>
        <p:txBody>
          <a:bodyPr/>
          <a:lstStyle/>
          <a:p>
            <a:endParaRPr lang="en-US"/>
          </a:p>
        </p:txBody>
      </p:sp>
      <p:sp>
        <p:nvSpPr>
          <p:cNvPr id="1000519" name="Text Box 71"/>
          <p:cNvSpPr txBox="1">
            <a:spLocks noChangeArrowheads="1"/>
          </p:cNvSpPr>
          <p:nvPr/>
        </p:nvSpPr>
        <p:spPr bwMode="auto">
          <a:xfrm>
            <a:off x="3871913" y="5562600"/>
            <a:ext cx="352425" cy="274638"/>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1000520" name="Text Box 72"/>
          <p:cNvSpPr txBox="1">
            <a:spLocks noChangeArrowheads="1"/>
          </p:cNvSpPr>
          <p:nvPr/>
        </p:nvSpPr>
        <p:spPr bwMode="auto">
          <a:xfrm>
            <a:off x="4887913" y="5562600"/>
            <a:ext cx="352425" cy="274638"/>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1000521" name="Line 73"/>
          <p:cNvSpPr>
            <a:spLocks noChangeShapeType="1"/>
          </p:cNvSpPr>
          <p:nvPr/>
        </p:nvSpPr>
        <p:spPr bwMode="auto">
          <a:xfrm>
            <a:off x="5054600" y="4572000"/>
            <a:ext cx="0" cy="609600"/>
          </a:xfrm>
          <a:prstGeom prst="line">
            <a:avLst/>
          </a:prstGeom>
          <a:noFill/>
          <a:ln w="28575">
            <a:solidFill>
              <a:schemeClr val="tx1"/>
            </a:solidFill>
            <a:round/>
            <a:headEnd/>
            <a:tailEnd/>
          </a:ln>
          <a:effectLst/>
        </p:spPr>
        <p:txBody>
          <a:bodyPr/>
          <a:lstStyle/>
          <a:p>
            <a:endParaRPr lang="en-US"/>
          </a:p>
        </p:txBody>
      </p:sp>
      <p:sp>
        <p:nvSpPr>
          <p:cNvPr id="1000522" name="Line 74"/>
          <p:cNvSpPr>
            <a:spLocks noChangeShapeType="1"/>
          </p:cNvSpPr>
          <p:nvPr/>
        </p:nvSpPr>
        <p:spPr bwMode="auto">
          <a:xfrm>
            <a:off x="8382000" y="4724400"/>
            <a:ext cx="0" cy="990600"/>
          </a:xfrm>
          <a:prstGeom prst="line">
            <a:avLst/>
          </a:prstGeom>
          <a:noFill/>
          <a:ln w="28575">
            <a:solidFill>
              <a:schemeClr val="tx1"/>
            </a:solidFill>
            <a:round/>
            <a:headEnd/>
            <a:tailEnd/>
          </a:ln>
          <a:effectLst/>
        </p:spPr>
        <p:txBody>
          <a:bodyPr/>
          <a:lstStyle/>
          <a:p>
            <a:endParaRPr lang="en-US"/>
          </a:p>
        </p:txBody>
      </p:sp>
      <p:sp>
        <p:nvSpPr>
          <p:cNvPr id="1000523" name="Line 75"/>
          <p:cNvSpPr>
            <a:spLocks noChangeShapeType="1"/>
          </p:cNvSpPr>
          <p:nvPr/>
        </p:nvSpPr>
        <p:spPr bwMode="auto">
          <a:xfrm>
            <a:off x="5181600" y="4953000"/>
            <a:ext cx="177800" cy="0"/>
          </a:xfrm>
          <a:prstGeom prst="line">
            <a:avLst/>
          </a:prstGeom>
          <a:noFill/>
          <a:ln w="28575">
            <a:solidFill>
              <a:schemeClr val="accent2"/>
            </a:solidFill>
            <a:round/>
            <a:headEnd/>
            <a:tailEnd type="triangle" w="med" len="med"/>
          </a:ln>
          <a:effectLst/>
        </p:spPr>
        <p:txBody>
          <a:bodyPr/>
          <a:lstStyle/>
          <a:p>
            <a:endParaRPr lang="en-US"/>
          </a:p>
        </p:txBody>
      </p:sp>
      <p:sp>
        <p:nvSpPr>
          <p:cNvPr id="1000524" name="Line 76"/>
          <p:cNvSpPr>
            <a:spLocks noChangeShapeType="1"/>
          </p:cNvSpPr>
          <p:nvPr/>
        </p:nvSpPr>
        <p:spPr bwMode="auto">
          <a:xfrm>
            <a:off x="3276600" y="4876800"/>
            <a:ext cx="254000" cy="0"/>
          </a:xfrm>
          <a:prstGeom prst="line">
            <a:avLst/>
          </a:prstGeom>
          <a:noFill/>
          <a:ln w="28575">
            <a:solidFill>
              <a:schemeClr val="accent2"/>
            </a:solidFill>
            <a:round/>
            <a:headEnd/>
            <a:tailEnd type="triangle" w="med" len="med"/>
          </a:ln>
          <a:effectLst/>
        </p:spPr>
        <p:txBody>
          <a:bodyPr/>
          <a:lstStyle/>
          <a:p>
            <a:endParaRPr lang="en-US"/>
          </a:p>
        </p:txBody>
      </p:sp>
      <p:sp>
        <p:nvSpPr>
          <p:cNvPr id="1000525" name="AutoShape 77"/>
          <p:cNvSpPr>
            <a:spLocks noChangeArrowheads="1"/>
          </p:cNvSpPr>
          <p:nvPr/>
        </p:nvSpPr>
        <p:spPr bwMode="auto">
          <a:xfrm rot="-5400000">
            <a:off x="8382000" y="44196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accent2"/>
            </a:solidFill>
            <a:miter lim="800000"/>
            <a:headEnd/>
            <a:tailEnd/>
          </a:ln>
          <a:effectLst/>
        </p:spPr>
        <p:txBody>
          <a:bodyPr wrap="none" anchor="ctr"/>
          <a:lstStyle/>
          <a:p>
            <a:endParaRPr lang="en-US"/>
          </a:p>
        </p:txBody>
      </p:sp>
      <p:sp>
        <p:nvSpPr>
          <p:cNvPr id="1000526" name="Line 78"/>
          <p:cNvSpPr>
            <a:spLocks noChangeShapeType="1"/>
          </p:cNvSpPr>
          <p:nvPr/>
        </p:nvSpPr>
        <p:spPr bwMode="auto">
          <a:xfrm>
            <a:off x="8839200" y="4495800"/>
            <a:ext cx="152400" cy="0"/>
          </a:xfrm>
          <a:prstGeom prst="line">
            <a:avLst/>
          </a:prstGeom>
          <a:noFill/>
          <a:ln w="28575">
            <a:solidFill>
              <a:schemeClr val="accent2"/>
            </a:solidFill>
            <a:round/>
            <a:headEnd/>
            <a:tailEnd/>
          </a:ln>
          <a:effectLst/>
        </p:spPr>
        <p:txBody>
          <a:bodyPr/>
          <a:lstStyle/>
          <a:p>
            <a:endParaRPr lang="en-US"/>
          </a:p>
        </p:txBody>
      </p:sp>
      <p:sp>
        <p:nvSpPr>
          <p:cNvPr id="1000527" name="AutoShape 79"/>
          <p:cNvSpPr>
            <a:spLocks noChangeArrowheads="1"/>
          </p:cNvSpPr>
          <p:nvPr/>
        </p:nvSpPr>
        <p:spPr bwMode="auto">
          <a:xfrm rot="-5400000">
            <a:off x="5092700" y="46101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accent2"/>
            </a:solidFill>
            <a:miter lim="800000"/>
            <a:headEnd/>
            <a:tailEnd/>
          </a:ln>
          <a:effectLst/>
        </p:spPr>
        <p:txBody>
          <a:bodyPr wrap="none" anchor="ctr"/>
          <a:lstStyle/>
          <a:p>
            <a:endParaRPr lang="en-US"/>
          </a:p>
        </p:txBody>
      </p:sp>
      <p:sp>
        <p:nvSpPr>
          <p:cNvPr id="1000528" name="Line 80"/>
          <p:cNvSpPr>
            <a:spLocks noChangeShapeType="1"/>
          </p:cNvSpPr>
          <p:nvPr/>
        </p:nvSpPr>
        <p:spPr bwMode="auto">
          <a:xfrm>
            <a:off x="5588000" y="4724400"/>
            <a:ext cx="228600" cy="0"/>
          </a:xfrm>
          <a:prstGeom prst="line">
            <a:avLst/>
          </a:prstGeom>
          <a:noFill/>
          <a:ln w="28575">
            <a:solidFill>
              <a:schemeClr val="accent2"/>
            </a:solidFill>
            <a:round/>
            <a:headEnd/>
            <a:tailEnd type="triangle" w="med" len="med"/>
          </a:ln>
          <a:effectLst/>
        </p:spPr>
        <p:txBody>
          <a:bodyPr/>
          <a:lstStyle/>
          <a:p>
            <a:endParaRPr lang="en-US"/>
          </a:p>
        </p:txBody>
      </p:sp>
      <p:sp>
        <p:nvSpPr>
          <p:cNvPr id="1000529" name="Line 81"/>
          <p:cNvSpPr>
            <a:spLocks noChangeShapeType="1"/>
          </p:cNvSpPr>
          <p:nvPr/>
        </p:nvSpPr>
        <p:spPr bwMode="auto">
          <a:xfrm>
            <a:off x="3276600" y="4876800"/>
            <a:ext cx="0" cy="1600200"/>
          </a:xfrm>
          <a:prstGeom prst="line">
            <a:avLst/>
          </a:prstGeom>
          <a:noFill/>
          <a:ln w="28575">
            <a:solidFill>
              <a:schemeClr val="accent2"/>
            </a:solidFill>
            <a:round/>
            <a:headEnd/>
            <a:tailEnd/>
          </a:ln>
          <a:effectLst/>
        </p:spPr>
        <p:txBody>
          <a:bodyPr/>
          <a:lstStyle/>
          <a:p>
            <a:endParaRPr lang="en-US"/>
          </a:p>
        </p:txBody>
      </p:sp>
      <p:sp>
        <p:nvSpPr>
          <p:cNvPr id="1000530" name="Line 82"/>
          <p:cNvSpPr>
            <a:spLocks noChangeShapeType="1"/>
          </p:cNvSpPr>
          <p:nvPr/>
        </p:nvSpPr>
        <p:spPr bwMode="auto">
          <a:xfrm>
            <a:off x="8686800" y="2514600"/>
            <a:ext cx="0" cy="1752600"/>
          </a:xfrm>
          <a:prstGeom prst="line">
            <a:avLst/>
          </a:prstGeom>
          <a:noFill/>
          <a:ln w="12700">
            <a:solidFill>
              <a:schemeClr val="accent1"/>
            </a:solidFill>
            <a:round/>
            <a:headEnd/>
            <a:tailEnd type="triangle" w="med" len="med"/>
          </a:ln>
          <a:effectLst/>
        </p:spPr>
        <p:txBody>
          <a:bodyPr/>
          <a:lstStyle/>
          <a:p>
            <a:endParaRPr lang="en-US"/>
          </a:p>
        </p:txBody>
      </p:sp>
      <p:sp>
        <p:nvSpPr>
          <p:cNvPr id="1000531" name="Rectangle 83"/>
          <p:cNvSpPr>
            <a:spLocks noChangeArrowheads="1"/>
          </p:cNvSpPr>
          <p:nvPr/>
        </p:nvSpPr>
        <p:spPr bwMode="auto">
          <a:xfrm>
            <a:off x="7162800" y="22860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MemtoReg</a:t>
            </a:r>
          </a:p>
        </p:txBody>
      </p:sp>
      <p:sp>
        <p:nvSpPr>
          <p:cNvPr id="1000532" name="Rectangle 84"/>
          <p:cNvSpPr>
            <a:spLocks noChangeArrowheads="1"/>
          </p:cNvSpPr>
          <p:nvPr/>
        </p:nvSpPr>
        <p:spPr bwMode="auto">
          <a:xfrm>
            <a:off x="4343400" y="25908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ALUSrc</a:t>
            </a:r>
          </a:p>
        </p:txBody>
      </p:sp>
      <p:sp>
        <p:nvSpPr>
          <p:cNvPr id="1000533" name="Oval 85"/>
          <p:cNvSpPr>
            <a:spLocks noChangeArrowheads="1"/>
          </p:cNvSpPr>
          <p:nvPr/>
        </p:nvSpPr>
        <p:spPr bwMode="auto">
          <a:xfrm>
            <a:off x="5410200" y="1600200"/>
            <a:ext cx="457200" cy="533400"/>
          </a:xfrm>
          <a:prstGeom prst="ellipse">
            <a:avLst/>
          </a:prstGeom>
          <a:noFill/>
          <a:ln w="12700">
            <a:solidFill>
              <a:schemeClr val="tx1"/>
            </a:solidFill>
            <a:round/>
            <a:headEnd/>
            <a:tailEnd/>
          </a:ln>
          <a:effectLst/>
        </p:spPr>
        <p:txBody>
          <a:bodyPr wrap="none" anchor="ctr"/>
          <a:lstStyle/>
          <a:p>
            <a:endParaRPr lang="en-US"/>
          </a:p>
        </p:txBody>
      </p:sp>
      <p:sp>
        <p:nvSpPr>
          <p:cNvPr id="1000534" name="Rectangle 86"/>
          <p:cNvSpPr>
            <a:spLocks noChangeArrowheads="1"/>
          </p:cNvSpPr>
          <p:nvPr/>
        </p:nvSpPr>
        <p:spPr bwMode="auto">
          <a:xfrm>
            <a:off x="5410200" y="16002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1000535" name="Line 87"/>
          <p:cNvSpPr>
            <a:spLocks noChangeShapeType="1"/>
          </p:cNvSpPr>
          <p:nvPr/>
        </p:nvSpPr>
        <p:spPr bwMode="auto">
          <a:xfrm>
            <a:off x="5181600" y="1905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00536" name="Line 88"/>
          <p:cNvSpPr>
            <a:spLocks noChangeShapeType="1"/>
          </p:cNvSpPr>
          <p:nvPr/>
        </p:nvSpPr>
        <p:spPr bwMode="auto">
          <a:xfrm>
            <a:off x="5181600" y="1447800"/>
            <a:ext cx="928688" cy="0"/>
          </a:xfrm>
          <a:prstGeom prst="line">
            <a:avLst/>
          </a:prstGeom>
          <a:noFill/>
          <a:ln w="28575">
            <a:solidFill>
              <a:schemeClr val="tx1"/>
            </a:solidFill>
            <a:round/>
            <a:headEnd/>
            <a:tailEnd type="triangle" w="med" len="med"/>
          </a:ln>
          <a:effectLst/>
        </p:spPr>
        <p:txBody>
          <a:bodyPr/>
          <a:lstStyle/>
          <a:p>
            <a:endParaRPr lang="en-US"/>
          </a:p>
        </p:txBody>
      </p:sp>
      <p:grpSp>
        <p:nvGrpSpPr>
          <p:cNvPr id="3" name="Group 89"/>
          <p:cNvGrpSpPr>
            <a:grpSpLocks/>
          </p:cNvGrpSpPr>
          <p:nvPr/>
        </p:nvGrpSpPr>
        <p:grpSpPr bwMode="auto">
          <a:xfrm>
            <a:off x="6096000" y="1143000"/>
            <a:ext cx="381000" cy="914400"/>
            <a:chOff x="1392" y="2880"/>
            <a:chExt cx="288" cy="480"/>
          </a:xfrm>
        </p:grpSpPr>
        <p:sp>
          <p:nvSpPr>
            <p:cNvPr id="1000538" name="Line 90"/>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000539" name="Line 91"/>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000540" name="Line 92"/>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000541" name="Line 93"/>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000542" name="Line 94"/>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000543" name="Line 95"/>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000544" name="Line 96"/>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000545" name="Text Box 97"/>
          <p:cNvSpPr txBox="1">
            <a:spLocks noChangeArrowheads="1"/>
          </p:cNvSpPr>
          <p:nvPr/>
        </p:nvSpPr>
        <p:spPr bwMode="auto">
          <a:xfrm>
            <a:off x="6096000" y="14478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000546" name="Line 98"/>
          <p:cNvSpPr>
            <a:spLocks noChangeShapeType="1"/>
          </p:cNvSpPr>
          <p:nvPr/>
        </p:nvSpPr>
        <p:spPr bwMode="auto">
          <a:xfrm>
            <a:off x="5853113" y="1905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00547" name="Line 99"/>
          <p:cNvSpPr>
            <a:spLocks noChangeShapeType="1"/>
          </p:cNvSpPr>
          <p:nvPr/>
        </p:nvSpPr>
        <p:spPr bwMode="auto">
          <a:xfrm>
            <a:off x="6477000" y="16002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00548" name="Line 100"/>
          <p:cNvSpPr>
            <a:spLocks noChangeShapeType="1"/>
          </p:cNvSpPr>
          <p:nvPr/>
        </p:nvSpPr>
        <p:spPr bwMode="auto">
          <a:xfrm>
            <a:off x="838200" y="1066800"/>
            <a:ext cx="0" cy="3276600"/>
          </a:xfrm>
          <a:prstGeom prst="line">
            <a:avLst/>
          </a:prstGeom>
          <a:noFill/>
          <a:ln w="28575">
            <a:solidFill>
              <a:schemeClr val="accent2"/>
            </a:solidFill>
            <a:round/>
            <a:headEnd/>
            <a:tailEnd/>
          </a:ln>
          <a:effectLst/>
        </p:spPr>
        <p:txBody>
          <a:bodyPr/>
          <a:lstStyle/>
          <a:p>
            <a:endParaRPr lang="en-US"/>
          </a:p>
        </p:txBody>
      </p:sp>
      <p:sp>
        <p:nvSpPr>
          <p:cNvPr id="1000549" name="AutoShape 101"/>
          <p:cNvSpPr>
            <a:spLocks noChangeArrowheads="1"/>
          </p:cNvSpPr>
          <p:nvPr/>
        </p:nvSpPr>
        <p:spPr bwMode="auto">
          <a:xfrm rot="-5400000">
            <a:off x="6400800" y="1219200"/>
            <a:ext cx="8382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accent2"/>
            </a:solidFill>
            <a:miter lim="800000"/>
            <a:headEnd/>
            <a:tailEnd/>
          </a:ln>
          <a:effectLst/>
        </p:spPr>
        <p:txBody>
          <a:bodyPr wrap="none" anchor="ctr"/>
          <a:lstStyle/>
          <a:p>
            <a:endParaRPr lang="en-US"/>
          </a:p>
        </p:txBody>
      </p:sp>
      <p:sp>
        <p:nvSpPr>
          <p:cNvPr id="1000550" name="Line 102"/>
          <p:cNvSpPr>
            <a:spLocks noChangeShapeType="1"/>
          </p:cNvSpPr>
          <p:nvPr/>
        </p:nvSpPr>
        <p:spPr bwMode="auto">
          <a:xfrm>
            <a:off x="5181600" y="1066800"/>
            <a:ext cx="1524000" cy="0"/>
          </a:xfrm>
          <a:prstGeom prst="line">
            <a:avLst/>
          </a:prstGeom>
          <a:noFill/>
          <a:ln w="28575">
            <a:solidFill>
              <a:schemeClr val="accent2"/>
            </a:solidFill>
            <a:round/>
            <a:headEnd/>
            <a:tailEnd type="triangle" w="med" len="med"/>
          </a:ln>
          <a:effectLst/>
        </p:spPr>
        <p:txBody>
          <a:bodyPr/>
          <a:lstStyle/>
          <a:p>
            <a:endParaRPr lang="en-US"/>
          </a:p>
        </p:txBody>
      </p:sp>
      <p:sp>
        <p:nvSpPr>
          <p:cNvPr id="1000551" name="Line 103"/>
          <p:cNvSpPr>
            <a:spLocks noChangeShapeType="1"/>
          </p:cNvSpPr>
          <p:nvPr/>
        </p:nvSpPr>
        <p:spPr bwMode="auto">
          <a:xfrm>
            <a:off x="5181600" y="1066800"/>
            <a:ext cx="0" cy="381000"/>
          </a:xfrm>
          <a:prstGeom prst="line">
            <a:avLst/>
          </a:prstGeom>
          <a:noFill/>
          <a:ln w="28575">
            <a:solidFill>
              <a:schemeClr val="accent2"/>
            </a:solidFill>
            <a:round/>
            <a:headEnd/>
            <a:tailEnd/>
          </a:ln>
          <a:effectLst/>
        </p:spPr>
        <p:txBody>
          <a:bodyPr/>
          <a:lstStyle/>
          <a:p>
            <a:endParaRPr lang="en-US"/>
          </a:p>
        </p:txBody>
      </p:sp>
      <p:sp>
        <p:nvSpPr>
          <p:cNvPr id="1000552" name="Line 104"/>
          <p:cNvSpPr>
            <a:spLocks noChangeShapeType="1"/>
          </p:cNvSpPr>
          <p:nvPr/>
        </p:nvSpPr>
        <p:spPr bwMode="auto">
          <a:xfrm>
            <a:off x="6934200" y="1371600"/>
            <a:ext cx="177800" cy="0"/>
          </a:xfrm>
          <a:prstGeom prst="line">
            <a:avLst/>
          </a:prstGeom>
          <a:noFill/>
          <a:ln w="28575">
            <a:solidFill>
              <a:schemeClr val="accent2"/>
            </a:solidFill>
            <a:round/>
            <a:headEnd/>
            <a:tailEnd/>
          </a:ln>
          <a:effectLst/>
        </p:spPr>
        <p:txBody>
          <a:bodyPr/>
          <a:lstStyle/>
          <a:p>
            <a:endParaRPr lang="en-US"/>
          </a:p>
        </p:txBody>
      </p:sp>
      <p:sp>
        <p:nvSpPr>
          <p:cNvPr id="1000553" name="Line 105"/>
          <p:cNvSpPr>
            <a:spLocks noChangeShapeType="1"/>
          </p:cNvSpPr>
          <p:nvPr/>
        </p:nvSpPr>
        <p:spPr bwMode="auto">
          <a:xfrm>
            <a:off x="6858000" y="1600200"/>
            <a:ext cx="0" cy="533400"/>
          </a:xfrm>
          <a:prstGeom prst="line">
            <a:avLst/>
          </a:prstGeom>
          <a:noFill/>
          <a:ln w="12700">
            <a:solidFill>
              <a:schemeClr val="accent1"/>
            </a:solidFill>
            <a:round/>
            <a:headEnd type="triangle" w="med" len="med"/>
            <a:tailEnd/>
          </a:ln>
          <a:effectLst/>
        </p:spPr>
        <p:txBody>
          <a:bodyPr/>
          <a:lstStyle/>
          <a:p>
            <a:endParaRPr lang="en-US"/>
          </a:p>
        </p:txBody>
      </p:sp>
      <p:sp>
        <p:nvSpPr>
          <p:cNvPr id="1000554" name="Rectangle 106"/>
          <p:cNvSpPr>
            <a:spLocks noChangeArrowheads="1"/>
          </p:cNvSpPr>
          <p:nvPr/>
        </p:nvSpPr>
        <p:spPr bwMode="auto">
          <a:xfrm>
            <a:off x="6858000" y="17526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PCSrc</a:t>
            </a:r>
          </a:p>
        </p:txBody>
      </p:sp>
      <p:sp>
        <p:nvSpPr>
          <p:cNvPr id="1000555" name="Line 107"/>
          <p:cNvSpPr>
            <a:spLocks noChangeShapeType="1"/>
          </p:cNvSpPr>
          <p:nvPr/>
        </p:nvSpPr>
        <p:spPr bwMode="auto">
          <a:xfrm>
            <a:off x="6629400" y="4724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00556" name="AutoShape 108"/>
          <p:cNvSpPr>
            <a:spLocks noChangeArrowheads="1"/>
          </p:cNvSpPr>
          <p:nvPr/>
        </p:nvSpPr>
        <p:spPr bwMode="auto">
          <a:xfrm rot="-5400000">
            <a:off x="2933700" y="4381500"/>
            <a:ext cx="6096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accent2"/>
            </a:solidFill>
            <a:miter lim="800000"/>
            <a:headEnd/>
            <a:tailEnd/>
          </a:ln>
          <a:effectLst/>
        </p:spPr>
        <p:txBody>
          <a:bodyPr wrap="none" anchor="ctr"/>
          <a:lstStyle/>
          <a:p>
            <a:endParaRPr lang="en-US"/>
          </a:p>
        </p:txBody>
      </p:sp>
      <p:sp>
        <p:nvSpPr>
          <p:cNvPr id="1000557" name="Line 109"/>
          <p:cNvSpPr>
            <a:spLocks noChangeShapeType="1"/>
          </p:cNvSpPr>
          <p:nvPr/>
        </p:nvSpPr>
        <p:spPr bwMode="auto">
          <a:xfrm>
            <a:off x="3352800" y="4495800"/>
            <a:ext cx="152400" cy="0"/>
          </a:xfrm>
          <a:prstGeom prst="line">
            <a:avLst/>
          </a:prstGeom>
          <a:noFill/>
          <a:ln w="19050">
            <a:solidFill>
              <a:schemeClr val="accent2"/>
            </a:solidFill>
            <a:round/>
            <a:headEnd/>
            <a:tailEnd type="triangle" w="med" len="med"/>
          </a:ln>
          <a:effectLst/>
        </p:spPr>
        <p:txBody>
          <a:bodyPr/>
          <a:lstStyle/>
          <a:p>
            <a:endParaRPr lang="en-US"/>
          </a:p>
        </p:txBody>
      </p:sp>
      <p:sp>
        <p:nvSpPr>
          <p:cNvPr id="1000558" name="Line 110"/>
          <p:cNvSpPr>
            <a:spLocks noChangeShapeType="1"/>
          </p:cNvSpPr>
          <p:nvPr/>
        </p:nvSpPr>
        <p:spPr bwMode="auto">
          <a:xfrm>
            <a:off x="2957513" y="4114800"/>
            <a:ext cx="0" cy="228600"/>
          </a:xfrm>
          <a:prstGeom prst="line">
            <a:avLst/>
          </a:prstGeom>
          <a:noFill/>
          <a:ln w="19050">
            <a:solidFill>
              <a:schemeClr val="accent2"/>
            </a:solidFill>
            <a:round/>
            <a:headEnd/>
            <a:tailEnd/>
          </a:ln>
          <a:effectLst/>
        </p:spPr>
        <p:txBody>
          <a:bodyPr/>
          <a:lstStyle/>
          <a:p>
            <a:endParaRPr lang="en-US"/>
          </a:p>
        </p:txBody>
      </p:sp>
      <p:sp>
        <p:nvSpPr>
          <p:cNvPr id="1000559" name="Line 111"/>
          <p:cNvSpPr>
            <a:spLocks noChangeShapeType="1"/>
          </p:cNvSpPr>
          <p:nvPr/>
        </p:nvSpPr>
        <p:spPr bwMode="auto">
          <a:xfrm>
            <a:off x="2957513" y="4343400"/>
            <a:ext cx="166687" cy="0"/>
          </a:xfrm>
          <a:prstGeom prst="line">
            <a:avLst/>
          </a:prstGeom>
          <a:noFill/>
          <a:ln w="19050">
            <a:solidFill>
              <a:schemeClr val="accent2"/>
            </a:solidFill>
            <a:round/>
            <a:headEnd/>
            <a:tailEnd type="triangle" w="med" len="med"/>
          </a:ln>
          <a:effectLst/>
        </p:spPr>
        <p:txBody>
          <a:bodyPr/>
          <a:lstStyle/>
          <a:p>
            <a:endParaRPr lang="en-US"/>
          </a:p>
        </p:txBody>
      </p:sp>
      <p:sp>
        <p:nvSpPr>
          <p:cNvPr id="1000560" name="Line 112"/>
          <p:cNvSpPr>
            <a:spLocks noChangeShapeType="1"/>
          </p:cNvSpPr>
          <p:nvPr/>
        </p:nvSpPr>
        <p:spPr bwMode="auto">
          <a:xfrm>
            <a:off x="3200400" y="2971800"/>
            <a:ext cx="0" cy="1295400"/>
          </a:xfrm>
          <a:prstGeom prst="line">
            <a:avLst/>
          </a:prstGeom>
          <a:noFill/>
          <a:ln w="12700">
            <a:solidFill>
              <a:schemeClr val="accent1"/>
            </a:solidFill>
            <a:round/>
            <a:headEnd/>
            <a:tailEnd type="triangle" w="med" len="med"/>
          </a:ln>
          <a:effectLst/>
        </p:spPr>
        <p:txBody>
          <a:bodyPr/>
          <a:lstStyle/>
          <a:p>
            <a:endParaRPr lang="en-US"/>
          </a:p>
        </p:txBody>
      </p:sp>
      <p:sp>
        <p:nvSpPr>
          <p:cNvPr id="1000561" name="Rectangle 113"/>
          <p:cNvSpPr>
            <a:spLocks noChangeArrowheads="1"/>
          </p:cNvSpPr>
          <p:nvPr/>
        </p:nvSpPr>
        <p:spPr bwMode="auto">
          <a:xfrm>
            <a:off x="2667000" y="31242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RegDst</a:t>
            </a:r>
          </a:p>
        </p:txBody>
      </p:sp>
      <p:sp>
        <p:nvSpPr>
          <p:cNvPr id="1000562" name="Oval 114"/>
          <p:cNvSpPr>
            <a:spLocks noChangeArrowheads="1"/>
          </p:cNvSpPr>
          <p:nvPr/>
        </p:nvSpPr>
        <p:spPr bwMode="auto">
          <a:xfrm>
            <a:off x="5791200" y="5257800"/>
            <a:ext cx="609600" cy="762000"/>
          </a:xfrm>
          <a:prstGeom prst="ellipse">
            <a:avLst/>
          </a:prstGeom>
          <a:noFill/>
          <a:ln w="12700">
            <a:solidFill>
              <a:schemeClr val="accent1"/>
            </a:solidFill>
            <a:round/>
            <a:headEnd/>
            <a:tailEnd/>
          </a:ln>
          <a:effectLst/>
        </p:spPr>
        <p:txBody>
          <a:bodyPr wrap="none" anchor="ctr"/>
          <a:lstStyle/>
          <a:p>
            <a:endParaRPr lang="en-US"/>
          </a:p>
        </p:txBody>
      </p:sp>
      <p:sp>
        <p:nvSpPr>
          <p:cNvPr id="1000563" name="Rectangle 115"/>
          <p:cNvSpPr>
            <a:spLocks noChangeArrowheads="1"/>
          </p:cNvSpPr>
          <p:nvPr/>
        </p:nvSpPr>
        <p:spPr bwMode="auto">
          <a:xfrm>
            <a:off x="5867400" y="5410200"/>
            <a:ext cx="533400" cy="457200"/>
          </a:xfrm>
          <a:prstGeom prst="rect">
            <a:avLst/>
          </a:prstGeom>
          <a:noFill/>
          <a:ln w="12700">
            <a:noFill/>
            <a:miter lim="800000"/>
            <a:headEnd/>
            <a:tailEnd/>
          </a:ln>
          <a:effectLst/>
        </p:spPr>
        <p:txBody>
          <a:bodyPr wrap="none" lIns="19050" tIns="26988" rIns="19050" bIns="26988"/>
          <a:lstStyle/>
          <a:p>
            <a:pPr algn="ctr"/>
            <a:r>
              <a:rPr lang="en-US" sz="1200" b="1"/>
              <a:t>ALU</a:t>
            </a:r>
          </a:p>
          <a:p>
            <a:pPr algn="ctr"/>
            <a:r>
              <a:rPr lang="en-US" sz="1200" b="1"/>
              <a:t>control</a:t>
            </a:r>
          </a:p>
        </p:txBody>
      </p:sp>
      <p:sp>
        <p:nvSpPr>
          <p:cNvPr id="1000564" name="Line 116"/>
          <p:cNvSpPr>
            <a:spLocks noChangeShapeType="1"/>
          </p:cNvSpPr>
          <p:nvPr/>
        </p:nvSpPr>
        <p:spPr bwMode="auto">
          <a:xfrm>
            <a:off x="3657600" y="6172200"/>
            <a:ext cx="1905000" cy="0"/>
          </a:xfrm>
          <a:prstGeom prst="line">
            <a:avLst/>
          </a:prstGeom>
          <a:noFill/>
          <a:ln w="19050">
            <a:solidFill>
              <a:schemeClr val="tx1"/>
            </a:solidFill>
            <a:round/>
            <a:headEnd/>
            <a:tailEnd/>
          </a:ln>
          <a:effectLst/>
        </p:spPr>
        <p:txBody>
          <a:bodyPr/>
          <a:lstStyle/>
          <a:p>
            <a:endParaRPr lang="en-US"/>
          </a:p>
        </p:txBody>
      </p:sp>
      <p:sp>
        <p:nvSpPr>
          <p:cNvPr id="1000565" name="Line 117"/>
          <p:cNvSpPr>
            <a:spLocks noChangeShapeType="1"/>
          </p:cNvSpPr>
          <p:nvPr/>
        </p:nvSpPr>
        <p:spPr bwMode="auto">
          <a:xfrm>
            <a:off x="5548313" y="5486400"/>
            <a:ext cx="228600" cy="0"/>
          </a:xfrm>
          <a:prstGeom prst="line">
            <a:avLst/>
          </a:prstGeom>
          <a:noFill/>
          <a:ln w="19050">
            <a:solidFill>
              <a:schemeClr val="tx1"/>
            </a:solidFill>
            <a:round/>
            <a:headEnd/>
            <a:tailEnd type="triangle" w="med" len="med"/>
          </a:ln>
          <a:effectLst/>
        </p:spPr>
        <p:txBody>
          <a:bodyPr/>
          <a:lstStyle/>
          <a:p>
            <a:endParaRPr lang="en-US"/>
          </a:p>
        </p:txBody>
      </p:sp>
      <p:sp>
        <p:nvSpPr>
          <p:cNvPr id="1000566" name="Rectangle 118"/>
          <p:cNvSpPr>
            <a:spLocks noChangeArrowheads="1"/>
          </p:cNvSpPr>
          <p:nvPr/>
        </p:nvSpPr>
        <p:spPr bwMode="auto">
          <a:xfrm>
            <a:off x="8610600" y="4191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00567" name="Rectangle 119"/>
          <p:cNvSpPr>
            <a:spLocks noChangeArrowheads="1"/>
          </p:cNvSpPr>
          <p:nvPr/>
        </p:nvSpPr>
        <p:spPr bwMode="auto">
          <a:xfrm>
            <a:off x="5410200" y="4800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00568" name="Rectangle 120"/>
          <p:cNvSpPr>
            <a:spLocks noChangeArrowheads="1"/>
          </p:cNvSpPr>
          <p:nvPr/>
        </p:nvSpPr>
        <p:spPr bwMode="auto">
          <a:xfrm>
            <a:off x="3124200" y="44958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00569" name="Rectangle 121"/>
          <p:cNvSpPr>
            <a:spLocks noChangeArrowheads="1"/>
          </p:cNvSpPr>
          <p:nvPr/>
        </p:nvSpPr>
        <p:spPr bwMode="auto">
          <a:xfrm>
            <a:off x="3124200" y="4191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00570" name="Rectangle 122"/>
          <p:cNvSpPr>
            <a:spLocks noChangeArrowheads="1"/>
          </p:cNvSpPr>
          <p:nvPr/>
        </p:nvSpPr>
        <p:spPr bwMode="auto">
          <a:xfrm>
            <a:off x="5410200" y="4419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00571" name="Rectangle 123"/>
          <p:cNvSpPr>
            <a:spLocks noChangeArrowheads="1"/>
          </p:cNvSpPr>
          <p:nvPr/>
        </p:nvSpPr>
        <p:spPr bwMode="auto">
          <a:xfrm>
            <a:off x="8610600" y="4572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00572" name="Rectangle 124"/>
          <p:cNvSpPr>
            <a:spLocks noChangeArrowheads="1"/>
          </p:cNvSpPr>
          <p:nvPr/>
        </p:nvSpPr>
        <p:spPr bwMode="auto">
          <a:xfrm>
            <a:off x="6705600" y="990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00573" name="Rectangle 125"/>
          <p:cNvSpPr>
            <a:spLocks noChangeArrowheads="1"/>
          </p:cNvSpPr>
          <p:nvPr/>
        </p:nvSpPr>
        <p:spPr bwMode="auto">
          <a:xfrm>
            <a:off x="6705600" y="14478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00574" name="Rectangle 126"/>
          <p:cNvSpPr>
            <a:spLocks noChangeArrowheads="1"/>
          </p:cNvSpPr>
          <p:nvPr/>
        </p:nvSpPr>
        <p:spPr bwMode="auto">
          <a:xfrm>
            <a:off x="2514600" y="19050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ALUOp</a:t>
            </a:r>
          </a:p>
        </p:txBody>
      </p:sp>
      <p:sp>
        <p:nvSpPr>
          <p:cNvPr id="1000575" name="Line 127"/>
          <p:cNvSpPr>
            <a:spLocks noChangeShapeType="1"/>
          </p:cNvSpPr>
          <p:nvPr/>
        </p:nvSpPr>
        <p:spPr bwMode="auto">
          <a:xfrm>
            <a:off x="6096000" y="6019800"/>
            <a:ext cx="0" cy="304800"/>
          </a:xfrm>
          <a:prstGeom prst="line">
            <a:avLst/>
          </a:prstGeom>
          <a:noFill/>
          <a:ln w="19050">
            <a:solidFill>
              <a:schemeClr val="accent1"/>
            </a:solidFill>
            <a:round/>
            <a:headEnd type="triangle" w="med" len="med"/>
            <a:tailEnd/>
          </a:ln>
          <a:effectLst/>
        </p:spPr>
        <p:txBody>
          <a:bodyPr/>
          <a:lstStyle/>
          <a:p>
            <a:endParaRPr lang="en-US"/>
          </a:p>
        </p:txBody>
      </p:sp>
      <p:sp>
        <p:nvSpPr>
          <p:cNvPr id="1000576" name="Rectangle 128"/>
          <p:cNvSpPr>
            <a:spLocks noChangeArrowheads="1"/>
          </p:cNvSpPr>
          <p:nvPr/>
        </p:nvSpPr>
        <p:spPr bwMode="auto">
          <a:xfrm>
            <a:off x="4724400" y="5867400"/>
            <a:ext cx="7620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Instr[5-0]</a:t>
            </a:r>
          </a:p>
        </p:txBody>
      </p:sp>
      <p:sp>
        <p:nvSpPr>
          <p:cNvPr id="1000577" name="Rectangle 129"/>
          <p:cNvSpPr>
            <a:spLocks noChangeArrowheads="1"/>
          </p:cNvSpPr>
          <p:nvPr/>
        </p:nvSpPr>
        <p:spPr bwMode="auto">
          <a:xfrm>
            <a:off x="2667000" y="53340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Instr[15-0]</a:t>
            </a:r>
          </a:p>
        </p:txBody>
      </p:sp>
      <p:sp>
        <p:nvSpPr>
          <p:cNvPr id="1000578" name="Rectangle 130"/>
          <p:cNvSpPr>
            <a:spLocks noChangeArrowheads="1"/>
          </p:cNvSpPr>
          <p:nvPr/>
        </p:nvSpPr>
        <p:spPr bwMode="auto">
          <a:xfrm>
            <a:off x="2667000" y="35052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Instr[25-21]</a:t>
            </a:r>
          </a:p>
        </p:txBody>
      </p:sp>
      <p:sp>
        <p:nvSpPr>
          <p:cNvPr id="1000579" name="Rectangle 131"/>
          <p:cNvSpPr>
            <a:spLocks noChangeArrowheads="1"/>
          </p:cNvSpPr>
          <p:nvPr/>
        </p:nvSpPr>
        <p:spPr bwMode="auto">
          <a:xfrm>
            <a:off x="2667000" y="38862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Instr[20-16]</a:t>
            </a:r>
          </a:p>
        </p:txBody>
      </p:sp>
      <p:sp>
        <p:nvSpPr>
          <p:cNvPr id="1000580" name="Text Box 132"/>
          <p:cNvSpPr txBox="1">
            <a:spLocks noChangeArrowheads="1"/>
          </p:cNvSpPr>
          <p:nvPr/>
        </p:nvSpPr>
        <p:spPr bwMode="auto">
          <a:xfrm>
            <a:off x="2576513" y="4648200"/>
            <a:ext cx="701675" cy="457200"/>
          </a:xfrm>
          <a:prstGeom prst="rect">
            <a:avLst/>
          </a:prstGeom>
          <a:noFill/>
          <a:ln w="12700">
            <a:noFill/>
            <a:miter lim="800000"/>
            <a:headEnd/>
            <a:tailEnd/>
          </a:ln>
          <a:effectLst/>
        </p:spPr>
        <p:txBody>
          <a:bodyPr>
            <a:spAutoFit/>
          </a:bodyPr>
          <a:lstStyle/>
          <a:p>
            <a:pPr algn="r"/>
            <a:r>
              <a:rPr lang="en-US" sz="1200">
                <a:solidFill>
                  <a:schemeClr val="tx1"/>
                </a:solidFill>
              </a:rPr>
              <a:t>Instr[15  -11]</a:t>
            </a:r>
          </a:p>
        </p:txBody>
      </p:sp>
      <p:sp>
        <p:nvSpPr>
          <p:cNvPr id="1000581" name="Line 133"/>
          <p:cNvSpPr>
            <a:spLocks noChangeShapeType="1"/>
          </p:cNvSpPr>
          <p:nvPr/>
        </p:nvSpPr>
        <p:spPr bwMode="auto">
          <a:xfrm>
            <a:off x="228600" y="838200"/>
            <a:ext cx="0" cy="3505200"/>
          </a:xfrm>
          <a:prstGeom prst="line">
            <a:avLst/>
          </a:prstGeom>
          <a:noFill/>
          <a:ln w="28575">
            <a:solidFill>
              <a:schemeClr val="accent2"/>
            </a:solidFill>
            <a:round/>
            <a:headEnd/>
            <a:tailEnd/>
          </a:ln>
          <a:effectLst/>
        </p:spPr>
        <p:txBody>
          <a:bodyPr/>
          <a:lstStyle/>
          <a:p>
            <a:endParaRPr lang="en-US"/>
          </a:p>
        </p:txBody>
      </p:sp>
      <p:sp>
        <p:nvSpPr>
          <p:cNvPr id="1000582" name="Line 134"/>
          <p:cNvSpPr>
            <a:spLocks noChangeShapeType="1"/>
          </p:cNvSpPr>
          <p:nvPr/>
        </p:nvSpPr>
        <p:spPr bwMode="auto">
          <a:xfrm>
            <a:off x="7086600" y="838200"/>
            <a:ext cx="0" cy="533400"/>
          </a:xfrm>
          <a:prstGeom prst="line">
            <a:avLst/>
          </a:prstGeom>
          <a:noFill/>
          <a:ln w="28575">
            <a:solidFill>
              <a:schemeClr val="accent2"/>
            </a:solidFill>
            <a:round/>
            <a:headEnd/>
            <a:tailEnd/>
          </a:ln>
          <a:effectLst/>
        </p:spPr>
        <p:txBody>
          <a:bodyPr/>
          <a:lstStyle/>
          <a:p>
            <a:endParaRPr lang="en-US"/>
          </a:p>
        </p:txBody>
      </p:sp>
      <p:sp>
        <p:nvSpPr>
          <p:cNvPr id="1000583" name="Line 135"/>
          <p:cNvSpPr>
            <a:spLocks noChangeShapeType="1"/>
          </p:cNvSpPr>
          <p:nvPr/>
        </p:nvSpPr>
        <p:spPr bwMode="auto">
          <a:xfrm>
            <a:off x="5181600" y="4953000"/>
            <a:ext cx="0" cy="609600"/>
          </a:xfrm>
          <a:prstGeom prst="line">
            <a:avLst/>
          </a:prstGeom>
          <a:noFill/>
          <a:ln w="28575">
            <a:solidFill>
              <a:schemeClr val="accent2"/>
            </a:solidFill>
            <a:round/>
            <a:headEnd/>
            <a:tailEnd/>
          </a:ln>
          <a:effectLst/>
        </p:spPr>
        <p:txBody>
          <a:bodyPr/>
          <a:lstStyle/>
          <a:p>
            <a:endParaRPr lang="en-US"/>
          </a:p>
        </p:txBody>
      </p:sp>
      <p:sp>
        <p:nvSpPr>
          <p:cNvPr id="1000584" name="Oval 136"/>
          <p:cNvSpPr>
            <a:spLocks noChangeArrowheads="1"/>
          </p:cNvSpPr>
          <p:nvPr/>
        </p:nvSpPr>
        <p:spPr bwMode="auto">
          <a:xfrm>
            <a:off x="2971800" y="1828800"/>
            <a:ext cx="762000" cy="1219200"/>
          </a:xfrm>
          <a:prstGeom prst="ellipse">
            <a:avLst/>
          </a:prstGeom>
          <a:noFill/>
          <a:ln w="12700">
            <a:solidFill>
              <a:schemeClr val="accent1"/>
            </a:solidFill>
            <a:round/>
            <a:headEnd/>
            <a:tailEnd/>
          </a:ln>
          <a:effectLst/>
        </p:spPr>
        <p:txBody>
          <a:bodyPr wrap="none" anchor="ctr"/>
          <a:lstStyle/>
          <a:p>
            <a:endParaRPr lang="en-US"/>
          </a:p>
        </p:txBody>
      </p:sp>
      <p:sp>
        <p:nvSpPr>
          <p:cNvPr id="1000585" name="Rectangle 137"/>
          <p:cNvSpPr>
            <a:spLocks noChangeArrowheads="1"/>
          </p:cNvSpPr>
          <p:nvPr/>
        </p:nvSpPr>
        <p:spPr bwMode="auto">
          <a:xfrm>
            <a:off x="3124200" y="2286000"/>
            <a:ext cx="533400" cy="457200"/>
          </a:xfrm>
          <a:prstGeom prst="rect">
            <a:avLst/>
          </a:prstGeom>
          <a:noFill/>
          <a:ln w="12700">
            <a:noFill/>
            <a:miter lim="800000"/>
            <a:headEnd/>
            <a:tailEnd/>
          </a:ln>
          <a:effectLst/>
        </p:spPr>
        <p:txBody>
          <a:bodyPr wrap="none" lIns="19050" tIns="26988" rIns="19050" bIns="26988"/>
          <a:lstStyle/>
          <a:p>
            <a:pPr algn="ctr"/>
            <a:r>
              <a:rPr lang="en-US" sz="1200" b="1"/>
              <a:t>Control</a:t>
            </a:r>
          </a:p>
          <a:p>
            <a:pPr algn="ctr"/>
            <a:r>
              <a:rPr lang="en-US" sz="1200" b="1"/>
              <a:t>Unit</a:t>
            </a:r>
          </a:p>
        </p:txBody>
      </p:sp>
      <p:sp>
        <p:nvSpPr>
          <p:cNvPr id="1000586" name="Line 138"/>
          <p:cNvSpPr>
            <a:spLocks noChangeShapeType="1"/>
          </p:cNvSpPr>
          <p:nvPr/>
        </p:nvSpPr>
        <p:spPr bwMode="auto">
          <a:xfrm>
            <a:off x="2667000" y="2514600"/>
            <a:ext cx="0" cy="2133600"/>
          </a:xfrm>
          <a:prstGeom prst="line">
            <a:avLst/>
          </a:prstGeom>
          <a:noFill/>
          <a:ln w="28575">
            <a:solidFill>
              <a:schemeClr val="accent2"/>
            </a:solidFill>
            <a:round/>
            <a:headEnd/>
            <a:tailEnd/>
          </a:ln>
          <a:effectLst/>
        </p:spPr>
        <p:txBody>
          <a:bodyPr/>
          <a:lstStyle/>
          <a:p>
            <a:endParaRPr lang="en-US"/>
          </a:p>
        </p:txBody>
      </p:sp>
      <p:sp>
        <p:nvSpPr>
          <p:cNvPr id="1000587" name="Line 139"/>
          <p:cNvSpPr>
            <a:spLocks noChangeShapeType="1"/>
          </p:cNvSpPr>
          <p:nvPr/>
        </p:nvSpPr>
        <p:spPr bwMode="auto">
          <a:xfrm>
            <a:off x="2667000" y="2514600"/>
            <a:ext cx="304800" cy="0"/>
          </a:xfrm>
          <a:prstGeom prst="line">
            <a:avLst/>
          </a:prstGeom>
          <a:noFill/>
          <a:ln w="12700">
            <a:solidFill>
              <a:schemeClr val="accent2"/>
            </a:solidFill>
            <a:round/>
            <a:headEnd/>
            <a:tailEnd type="triangle" w="med" len="med"/>
          </a:ln>
          <a:effectLst/>
        </p:spPr>
        <p:txBody>
          <a:bodyPr/>
          <a:lstStyle/>
          <a:p>
            <a:endParaRPr lang="en-US"/>
          </a:p>
        </p:txBody>
      </p:sp>
      <p:sp>
        <p:nvSpPr>
          <p:cNvPr id="1000588" name="Rectangle 140"/>
          <p:cNvSpPr>
            <a:spLocks noChangeArrowheads="1"/>
          </p:cNvSpPr>
          <p:nvPr/>
        </p:nvSpPr>
        <p:spPr bwMode="auto">
          <a:xfrm>
            <a:off x="2209800" y="22860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Instr[31-26]</a:t>
            </a:r>
          </a:p>
        </p:txBody>
      </p:sp>
      <p:sp>
        <p:nvSpPr>
          <p:cNvPr id="1000589" name="AutoShape 141"/>
          <p:cNvSpPr>
            <a:spLocks noChangeArrowheads="1"/>
          </p:cNvSpPr>
          <p:nvPr/>
        </p:nvSpPr>
        <p:spPr bwMode="auto">
          <a:xfrm>
            <a:off x="6400800" y="1981200"/>
            <a:ext cx="304800" cy="304800"/>
          </a:xfrm>
          <a:prstGeom prst="flowChartDelay">
            <a:avLst/>
          </a:prstGeom>
          <a:noFill/>
          <a:ln w="12700">
            <a:solidFill>
              <a:schemeClr val="accent1"/>
            </a:solidFill>
            <a:miter lim="800000"/>
            <a:headEnd/>
            <a:tailEnd/>
          </a:ln>
          <a:effectLst/>
        </p:spPr>
        <p:txBody>
          <a:bodyPr wrap="none" anchor="ctr"/>
          <a:lstStyle/>
          <a:p>
            <a:endParaRPr lang="en-US"/>
          </a:p>
        </p:txBody>
      </p:sp>
      <p:sp>
        <p:nvSpPr>
          <p:cNvPr id="1000590" name="Line 142"/>
          <p:cNvSpPr>
            <a:spLocks noChangeShapeType="1"/>
          </p:cNvSpPr>
          <p:nvPr/>
        </p:nvSpPr>
        <p:spPr bwMode="auto">
          <a:xfrm>
            <a:off x="6705600" y="2133600"/>
            <a:ext cx="152400" cy="0"/>
          </a:xfrm>
          <a:prstGeom prst="line">
            <a:avLst/>
          </a:prstGeom>
          <a:noFill/>
          <a:ln w="12700">
            <a:solidFill>
              <a:schemeClr val="accent1"/>
            </a:solidFill>
            <a:round/>
            <a:headEnd/>
            <a:tailEnd/>
          </a:ln>
          <a:effectLst/>
        </p:spPr>
        <p:txBody>
          <a:bodyPr/>
          <a:lstStyle/>
          <a:p>
            <a:endParaRPr lang="en-US"/>
          </a:p>
        </p:txBody>
      </p:sp>
      <p:sp>
        <p:nvSpPr>
          <p:cNvPr id="1000591" name="Line 143"/>
          <p:cNvSpPr>
            <a:spLocks noChangeShapeType="1"/>
          </p:cNvSpPr>
          <p:nvPr/>
        </p:nvSpPr>
        <p:spPr bwMode="auto">
          <a:xfrm>
            <a:off x="6248400" y="2209800"/>
            <a:ext cx="152400" cy="0"/>
          </a:xfrm>
          <a:prstGeom prst="line">
            <a:avLst/>
          </a:prstGeom>
          <a:noFill/>
          <a:ln w="12700">
            <a:solidFill>
              <a:schemeClr val="accent1"/>
            </a:solidFill>
            <a:round/>
            <a:headEnd/>
            <a:tailEnd/>
          </a:ln>
          <a:effectLst/>
        </p:spPr>
        <p:txBody>
          <a:bodyPr/>
          <a:lstStyle/>
          <a:p>
            <a:endParaRPr lang="en-US"/>
          </a:p>
        </p:txBody>
      </p:sp>
      <p:sp>
        <p:nvSpPr>
          <p:cNvPr id="1000592" name="Line 144"/>
          <p:cNvSpPr>
            <a:spLocks noChangeShapeType="1"/>
          </p:cNvSpPr>
          <p:nvPr/>
        </p:nvSpPr>
        <p:spPr bwMode="auto">
          <a:xfrm>
            <a:off x="3733800" y="2209800"/>
            <a:ext cx="2438400" cy="0"/>
          </a:xfrm>
          <a:prstGeom prst="line">
            <a:avLst/>
          </a:prstGeom>
          <a:noFill/>
          <a:ln w="12700">
            <a:solidFill>
              <a:schemeClr val="accent1"/>
            </a:solidFill>
            <a:round/>
            <a:headEnd/>
            <a:tailEnd/>
          </a:ln>
          <a:effectLst/>
        </p:spPr>
        <p:txBody>
          <a:bodyPr/>
          <a:lstStyle/>
          <a:p>
            <a:endParaRPr lang="en-US"/>
          </a:p>
        </p:txBody>
      </p:sp>
      <p:sp>
        <p:nvSpPr>
          <p:cNvPr id="1000593" name="Rectangle 145"/>
          <p:cNvSpPr>
            <a:spLocks noChangeArrowheads="1"/>
          </p:cNvSpPr>
          <p:nvPr/>
        </p:nvSpPr>
        <p:spPr bwMode="auto">
          <a:xfrm>
            <a:off x="3810000" y="19812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Branch</a:t>
            </a:r>
          </a:p>
        </p:txBody>
      </p:sp>
      <p:sp>
        <p:nvSpPr>
          <p:cNvPr id="1000594" name="Line 146"/>
          <p:cNvSpPr>
            <a:spLocks noChangeShapeType="1"/>
          </p:cNvSpPr>
          <p:nvPr/>
        </p:nvSpPr>
        <p:spPr bwMode="auto">
          <a:xfrm>
            <a:off x="3733800" y="2362200"/>
            <a:ext cx="5181600" cy="0"/>
          </a:xfrm>
          <a:prstGeom prst="line">
            <a:avLst/>
          </a:prstGeom>
          <a:noFill/>
          <a:ln w="12700">
            <a:solidFill>
              <a:schemeClr val="accent1"/>
            </a:solidFill>
            <a:round/>
            <a:headEnd/>
            <a:tailEnd/>
          </a:ln>
          <a:effectLst/>
        </p:spPr>
        <p:txBody>
          <a:bodyPr/>
          <a:lstStyle/>
          <a:p>
            <a:endParaRPr lang="en-US"/>
          </a:p>
        </p:txBody>
      </p:sp>
      <p:sp>
        <p:nvSpPr>
          <p:cNvPr id="1000595" name="Line 147"/>
          <p:cNvSpPr>
            <a:spLocks noChangeShapeType="1"/>
          </p:cNvSpPr>
          <p:nvPr/>
        </p:nvSpPr>
        <p:spPr bwMode="auto">
          <a:xfrm>
            <a:off x="7543800" y="5334000"/>
            <a:ext cx="1371600" cy="0"/>
          </a:xfrm>
          <a:prstGeom prst="line">
            <a:avLst/>
          </a:prstGeom>
          <a:noFill/>
          <a:ln w="12700">
            <a:solidFill>
              <a:schemeClr val="accent1"/>
            </a:solidFill>
            <a:round/>
            <a:headEnd/>
            <a:tailEnd/>
          </a:ln>
          <a:effectLst/>
        </p:spPr>
        <p:txBody>
          <a:bodyPr/>
          <a:lstStyle/>
          <a:p>
            <a:endParaRPr lang="en-US"/>
          </a:p>
        </p:txBody>
      </p:sp>
      <p:sp>
        <p:nvSpPr>
          <p:cNvPr id="1000596" name="Line 148"/>
          <p:cNvSpPr>
            <a:spLocks noChangeShapeType="1"/>
          </p:cNvSpPr>
          <p:nvPr/>
        </p:nvSpPr>
        <p:spPr bwMode="auto">
          <a:xfrm>
            <a:off x="8915400" y="2362200"/>
            <a:ext cx="0" cy="2971800"/>
          </a:xfrm>
          <a:prstGeom prst="line">
            <a:avLst/>
          </a:prstGeom>
          <a:noFill/>
          <a:ln w="12700">
            <a:solidFill>
              <a:schemeClr val="accent1"/>
            </a:solidFill>
            <a:round/>
            <a:headEnd/>
            <a:tailEnd/>
          </a:ln>
          <a:effectLst/>
        </p:spPr>
        <p:txBody>
          <a:bodyPr/>
          <a:lstStyle/>
          <a:p>
            <a:endParaRPr lang="en-US"/>
          </a:p>
        </p:txBody>
      </p:sp>
      <p:sp>
        <p:nvSpPr>
          <p:cNvPr id="1000597" name="Line 149"/>
          <p:cNvSpPr>
            <a:spLocks noChangeShapeType="1"/>
          </p:cNvSpPr>
          <p:nvPr/>
        </p:nvSpPr>
        <p:spPr bwMode="auto">
          <a:xfrm>
            <a:off x="3733800" y="2514600"/>
            <a:ext cx="4953000" cy="0"/>
          </a:xfrm>
          <a:prstGeom prst="line">
            <a:avLst/>
          </a:prstGeom>
          <a:noFill/>
          <a:ln w="12700">
            <a:solidFill>
              <a:schemeClr val="accent1"/>
            </a:solidFill>
            <a:round/>
            <a:headEnd/>
            <a:tailEnd/>
          </a:ln>
          <a:effectLst/>
        </p:spPr>
        <p:txBody>
          <a:bodyPr/>
          <a:lstStyle/>
          <a:p>
            <a:endParaRPr lang="en-US"/>
          </a:p>
        </p:txBody>
      </p:sp>
      <p:sp>
        <p:nvSpPr>
          <p:cNvPr id="1000598" name="Line 150"/>
          <p:cNvSpPr>
            <a:spLocks noChangeShapeType="1"/>
          </p:cNvSpPr>
          <p:nvPr/>
        </p:nvSpPr>
        <p:spPr bwMode="auto">
          <a:xfrm>
            <a:off x="3733800" y="2667000"/>
            <a:ext cx="3810000" cy="0"/>
          </a:xfrm>
          <a:prstGeom prst="line">
            <a:avLst/>
          </a:prstGeom>
          <a:noFill/>
          <a:ln w="12700">
            <a:solidFill>
              <a:schemeClr val="accent1"/>
            </a:solidFill>
            <a:round/>
            <a:headEnd/>
            <a:tailEnd/>
          </a:ln>
          <a:effectLst/>
        </p:spPr>
        <p:txBody>
          <a:bodyPr/>
          <a:lstStyle/>
          <a:p>
            <a:endParaRPr lang="en-US"/>
          </a:p>
        </p:txBody>
      </p:sp>
      <p:sp>
        <p:nvSpPr>
          <p:cNvPr id="1000599" name="Line 151"/>
          <p:cNvSpPr>
            <a:spLocks noChangeShapeType="1"/>
          </p:cNvSpPr>
          <p:nvPr/>
        </p:nvSpPr>
        <p:spPr bwMode="auto">
          <a:xfrm>
            <a:off x="3581400" y="2971800"/>
            <a:ext cx="609600" cy="0"/>
          </a:xfrm>
          <a:prstGeom prst="line">
            <a:avLst/>
          </a:prstGeom>
          <a:noFill/>
          <a:ln w="12700">
            <a:solidFill>
              <a:schemeClr val="accent1"/>
            </a:solidFill>
            <a:round/>
            <a:headEnd/>
            <a:tailEnd/>
          </a:ln>
          <a:effectLst/>
        </p:spPr>
        <p:txBody>
          <a:bodyPr/>
          <a:lstStyle/>
          <a:p>
            <a:endParaRPr lang="en-US"/>
          </a:p>
        </p:txBody>
      </p:sp>
      <p:sp>
        <p:nvSpPr>
          <p:cNvPr id="1000600" name="Line 152"/>
          <p:cNvSpPr>
            <a:spLocks noChangeShapeType="1"/>
          </p:cNvSpPr>
          <p:nvPr/>
        </p:nvSpPr>
        <p:spPr bwMode="auto">
          <a:xfrm>
            <a:off x="3657600" y="2819400"/>
            <a:ext cx="1828800" cy="0"/>
          </a:xfrm>
          <a:prstGeom prst="line">
            <a:avLst/>
          </a:prstGeom>
          <a:noFill/>
          <a:ln w="12700">
            <a:solidFill>
              <a:schemeClr val="accent1"/>
            </a:solidFill>
            <a:round/>
            <a:headEnd/>
            <a:tailEnd/>
          </a:ln>
          <a:effectLst/>
        </p:spPr>
        <p:txBody>
          <a:bodyPr/>
          <a:lstStyle/>
          <a:p>
            <a:endParaRPr lang="en-US"/>
          </a:p>
        </p:txBody>
      </p:sp>
      <p:sp>
        <p:nvSpPr>
          <p:cNvPr id="1000601" name="Line 153"/>
          <p:cNvSpPr>
            <a:spLocks noChangeShapeType="1"/>
          </p:cNvSpPr>
          <p:nvPr/>
        </p:nvSpPr>
        <p:spPr bwMode="auto">
          <a:xfrm>
            <a:off x="5486400" y="2819400"/>
            <a:ext cx="0" cy="1676400"/>
          </a:xfrm>
          <a:prstGeom prst="line">
            <a:avLst/>
          </a:prstGeom>
          <a:noFill/>
          <a:ln w="12700">
            <a:solidFill>
              <a:schemeClr val="accent1"/>
            </a:solidFill>
            <a:round/>
            <a:headEnd/>
            <a:tailEnd type="triangle" w="med" len="med"/>
          </a:ln>
          <a:effectLst/>
        </p:spPr>
        <p:txBody>
          <a:bodyPr/>
          <a:lstStyle/>
          <a:p>
            <a:endParaRPr lang="en-US"/>
          </a:p>
        </p:txBody>
      </p:sp>
      <p:sp>
        <p:nvSpPr>
          <p:cNvPr id="1000602" name="Line 154"/>
          <p:cNvSpPr>
            <a:spLocks noChangeShapeType="1"/>
          </p:cNvSpPr>
          <p:nvPr/>
        </p:nvSpPr>
        <p:spPr bwMode="auto">
          <a:xfrm>
            <a:off x="2590800" y="6324600"/>
            <a:ext cx="3505200" cy="0"/>
          </a:xfrm>
          <a:prstGeom prst="line">
            <a:avLst/>
          </a:prstGeom>
          <a:noFill/>
          <a:ln w="19050">
            <a:solidFill>
              <a:schemeClr val="accent1"/>
            </a:solidFill>
            <a:round/>
            <a:headEnd/>
            <a:tailEnd/>
          </a:ln>
          <a:effectLst/>
        </p:spPr>
        <p:txBody>
          <a:bodyPr/>
          <a:lstStyle/>
          <a:p>
            <a:endParaRPr lang="en-US"/>
          </a:p>
        </p:txBody>
      </p:sp>
      <p:sp>
        <p:nvSpPr>
          <p:cNvPr id="1000603" name="Line 155"/>
          <p:cNvSpPr>
            <a:spLocks noChangeShapeType="1"/>
          </p:cNvSpPr>
          <p:nvPr/>
        </p:nvSpPr>
        <p:spPr bwMode="auto">
          <a:xfrm>
            <a:off x="2590800" y="2133600"/>
            <a:ext cx="0" cy="4191000"/>
          </a:xfrm>
          <a:prstGeom prst="line">
            <a:avLst/>
          </a:prstGeom>
          <a:noFill/>
          <a:ln w="19050">
            <a:solidFill>
              <a:schemeClr val="accent1"/>
            </a:solidFill>
            <a:round/>
            <a:headEnd/>
            <a:tailEnd/>
          </a:ln>
          <a:effectLst/>
        </p:spPr>
        <p:txBody>
          <a:bodyPr/>
          <a:lstStyle/>
          <a:p>
            <a:endParaRPr lang="en-US"/>
          </a:p>
        </p:txBody>
      </p:sp>
      <p:sp>
        <p:nvSpPr>
          <p:cNvPr id="1000604" name="Line 156"/>
          <p:cNvSpPr>
            <a:spLocks noChangeShapeType="1"/>
          </p:cNvSpPr>
          <p:nvPr/>
        </p:nvSpPr>
        <p:spPr bwMode="auto">
          <a:xfrm>
            <a:off x="2590800" y="2133600"/>
            <a:ext cx="457200" cy="0"/>
          </a:xfrm>
          <a:prstGeom prst="line">
            <a:avLst/>
          </a:prstGeom>
          <a:noFill/>
          <a:ln w="19050">
            <a:solidFill>
              <a:schemeClr val="accent1"/>
            </a:solidFill>
            <a:round/>
            <a:headEnd/>
            <a:tailEnd/>
          </a:ln>
          <a:effectLst/>
        </p:spPr>
        <p:txBody>
          <a:bodyPr/>
          <a:lstStyle/>
          <a:p>
            <a:endParaRPr lang="en-US"/>
          </a:p>
        </p:txBody>
      </p:sp>
      <p:sp>
        <p:nvSpPr>
          <p:cNvPr id="1000605" name="Line 157"/>
          <p:cNvSpPr>
            <a:spLocks noChangeShapeType="1"/>
          </p:cNvSpPr>
          <p:nvPr/>
        </p:nvSpPr>
        <p:spPr bwMode="auto">
          <a:xfrm>
            <a:off x="3657600" y="5562600"/>
            <a:ext cx="0" cy="609600"/>
          </a:xfrm>
          <a:prstGeom prst="line">
            <a:avLst/>
          </a:prstGeom>
          <a:noFill/>
          <a:ln w="12700">
            <a:solidFill>
              <a:schemeClr val="tx1"/>
            </a:solidFill>
            <a:round/>
            <a:headEnd/>
            <a:tailEnd/>
          </a:ln>
          <a:effectLst/>
        </p:spPr>
        <p:txBody>
          <a:bodyPr/>
          <a:lstStyle/>
          <a:p>
            <a:endParaRPr lang="en-US"/>
          </a:p>
        </p:txBody>
      </p:sp>
      <p:sp>
        <p:nvSpPr>
          <p:cNvPr id="1000606" name="Line 158"/>
          <p:cNvSpPr>
            <a:spLocks noChangeShapeType="1"/>
          </p:cNvSpPr>
          <p:nvPr/>
        </p:nvSpPr>
        <p:spPr bwMode="auto">
          <a:xfrm>
            <a:off x="5562600" y="5486400"/>
            <a:ext cx="0" cy="685800"/>
          </a:xfrm>
          <a:prstGeom prst="line">
            <a:avLst/>
          </a:prstGeom>
          <a:noFill/>
          <a:ln w="12700">
            <a:solidFill>
              <a:schemeClr val="tx1"/>
            </a:solidFill>
            <a:round/>
            <a:headEnd/>
            <a:tailEnd/>
          </a:ln>
          <a:effectLst/>
        </p:spPr>
        <p:txBody>
          <a:bodyPr/>
          <a:lstStyle/>
          <a:p>
            <a:endParaRPr lang="en-US"/>
          </a:p>
        </p:txBody>
      </p:sp>
      <p:sp>
        <p:nvSpPr>
          <p:cNvPr id="1000607" name="Line 159"/>
          <p:cNvSpPr>
            <a:spLocks noChangeShapeType="1"/>
          </p:cNvSpPr>
          <p:nvPr/>
        </p:nvSpPr>
        <p:spPr bwMode="auto">
          <a:xfrm>
            <a:off x="6172200" y="2057400"/>
            <a:ext cx="228600" cy="0"/>
          </a:xfrm>
          <a:prstGeom prst="line">
            <a:avLst/>
          </a:prstGeom>
          <a:noFill/>
          <a:ln w="12700">
            <a:solidFill>
              <a:schemeClr val="accent1"/>
            </a:solidFill>
            <a:round/>
            <a:headEnd/>
            <a:tailEnd/>
          </a:ln>
          <a:effectLst/>
        </p:spPr>
        <p:txBody>
          <a:bodyPr/>
          <a:lstStyle/>
          <a:p>
            <a:endParaRPr lang="en-US"/>
          </a:p>
        </p:txBody>
      </p:sp>
      <p:sp>
        <p:nvSpPr>
          <p:cNvPr id="1000608" name="Line 160"/>
          <p:cNvSpPr>
            <a:spLocks noChangeShapeType="1"/>
          </p:cNvSpPr>
          <p:nvPr/>
        </p:nvSpPr>
        <p:spPr bwMode="auto">
          <a:xfrm flipV="1">
            <a:off x="6172200" y="2057400"/>
            <a:ext cx="0" cy="152400"/>
          </a:xfrm>
          <a:prstGeom prst="line">
            <a:avLst/>
          </a:prstGeom>
          <a:noFill/>
          <a:ln w="12700">
            <a:solidFill>
              <a:schemeClr val="accent1"/>
            </a:solidFill>
            <a:round/>
            <a:headEnd/>
            <a:tailEnd/>
          </a:ln>
          <a:effectLst/>
        </p:spPr>
        <p:txBody>
          <a:bodyPr/>
          <a:lstStyle/>
          <a:p>
            <a:endParaRPr lang="en-US"/>
          </a:p>
        </p:txBody>
      </p:sp>
      <p:sp>
        <p:nvSpPr>
          <p:cNvPr id="1000609" name="Line 161"/>
          <p:cNvSpPr>
            <a:spLocks noChangeShapeType="1"/>
          </p:cNvSpPr>
          <p:nvPr/>
        </p:nvSpPr>
        <p:spPr bwMode="auto">
          <a:xfrm>
            <a:off x="2133600" y="1447800"/>
            <a:ext cx="3048000" cy="0"/>
          </a:xfrm>
          <a:prstGeom prst="line">
            <a:avLst/>
          </a:prstGeom>
          <a:noFill/>
          <a:ln w="28575">
            <a:solidFill>
              <a:schemeClr val="accent2"/>
            </a:solidFill>
            <a:round/>
            <a:headEnd/>
            <a:tailEnd/>
          </a:ln>
          <a:effectLst/>
        </p:spPr>
        <p:txBody>
          <a:bodyPr/>
          <a:lstStyle/>
          <a:p>
            <a:endParaRPr lang="en-US"/>
          </a:p>
        </p:txBody>
      </p:sp>
      <p:sp>
        <p:nvSpPr>
          <p:cNvPr id="1000610" name="Line 162"/>
          <p:cNvSpPr>
            <a:spLocks noChangeShapeType="1"/>
          </p:cNvSpPr>
          <p:nvPr/>
        </p:nvSpPr>
        <p:spPr bwMode="auto">
          <a:xfrm>
            <a:off x="4953000" y="4572000"/>
            <a:ext cx="152400" cy="0"/>
          </a:xfrm>
          <a:prstGeom prst="line">
            <a:avLst/>
          </a:prstGeom>
          <a:noFill/>
          <a:ln w="28575">
            <a:solidFill>
              <a:schemeClr val="tx1"/>
            </a:solidFill>
            <a:round/>
            <a:headEnd/>
            <a:tailEnd/>
          </a:ln>
          <a:effectLst/>
        </p:spPr>
        <p:txBody>
          <a:bodyPr/>
          <a:lstStyle/>
          <a:p>
            <a:endParaRPr lang="en-US"/>
          </a:p>
        </p:txBody>
      </p:sp>
      <p:sp>
        <p:nvSpPr>
          <p:cNvPr id="1000611" name="Line 163"/>
          <p:cNvSpPr>
            <a:spLocks noChangeShapeType="1"/>
          </p:cNvSpPr>
          <p:nvPr/>
        </p:nvSpPr>
        <p:spPr bwMode="auto">
          <a:xfrm>
            <a:off x="6477000" y="3886200"/>
            <a:ext cx="0" cy="457200"/>
          </a:xfrm>
          <a:prstGeom prst="line">
            <a:avLst/>
          </a:prstGeom>
          <a:noFill/>
          <a:ln w="28575">
            <a:solidFill>
              <a:schemeClr val="accent2"/>
            </a:solidFill>
            <a:round/>
            <a:headEnd/>
            <a:tailEnd/>
          </a:ln>
          <a:effectLst/>
        </p:spPr>
        <p:txBody>
          <a:bodyPr/>
          <a:lstStyle/>
          <a:p>
            <a:endParaRPr lang="en-US"/>
          </a:p>
        </p:txBody>
      </p:sp>
      <p:sp>
        <p:nvSpPr>
          <p:cNvPr id="1000612" name="Line 164"/>
          <p:cNvSpPr>
            <a:spLocks noChangeShapeType="1"/>
          </p:cNvSpPr>
          <p:nvPr/>
        </p:nvSpPr>
        <p:spPr bwMode="auto">
          <a:xfrm>
            <a:off x="6477000" y="4343400"/>
            <a:ext cx="0" cy="1371600"/>
          </a:xfrm>
          <a:prstGeom prst="line">
            <a:avLst/>
          </a:prstGeom>
          <a:noFill/>
          <a:ln w="28575">
            <a:solidFill>
              <a:schemeClr val="tx1"/>
            </a:solidFill>
            <a:round/>
            <a:headEnd/>
            <a:tailEnd/>
          </a:ln>
          <a:effectLst/>
        </p:spPr>
        <p:txBody>
          <a:bodyPr/>
          <a:lstStyle/>
          <a:p>
            <a:endParaRPr lang="en-US"/>
          </a:p>
        </p:txBody>
      </p:sp>
      <p:sp>
        <p:nvSpPr>
          <p:cNvPr id="1000613" name="Line 165"/>
          <p:cNvSpPr>
            <a:spLocks noChangeShapeType="1"/>
          </p:cNvSpPr>
          <p:nvPr/>
        </p:nvSpPr>
        <p:spPr bwMode="auto">
          <a:xfrm>
            <a:off x="5181600" y="1905000"/>
            <a:ext cx="0" cy="3048000"/>
          </a:xfrm>
          <a:prstGeom prst="line">
            <a:avLst/>
          </a:prstGeom>
          <a:noFill/>
          <a:ln w="28575">
            <a:solidFill>
              <a:schemeClr val="tx1"/>
            </a:solidFill>
            <a:round/>
            <a:headEnd/>
            <a:tailEnd/>
          </a:ln>
          <a:effectLst/>
        </p:spPr>
        <p:txBody>
          <a:bodyPr/>
          <a:lstStyle/>
          <a:p>
            <a:endParaRPr lang="en-US"/>
          </a:p>
        </p:txBody>
      </p:sp>
      <p:sp>
        <p:nvSpPr>
          <p:cNvPr id="1000614" name="Line 166"/>
          <p:cNvSpPr>
            <a:spLocks noChangeShapeType="1"/>
          </p:cNvSpPr>
          <p:nvPr/>
        </p:nvSpPr>
        <p:spPr bwMode="auto">
          <a:xfrm>
            <a:off x="2667000" y="4648200"/>
            <a:ext cx="0" cy="914400"/>
          </a:xfrm>
          <a:prstGeom prst="line">
            <a:avLst/>
          </a:prstGeom>
          <a:noFill/>
          <a:ln w="28575">
            <a:solidFill>
              <a:schemeClr val="accent2"/>
            </a:solidFill>
            <a:round/>
            <a:headEnd/>
            <a:tailEnd/>
          </a:ln>
          <a:effectLst/>
        </p:spPr>
        <p:txBody>
          <a:bodyPr/>
          <a:lstStyle/>
          <a:p>
            <a:endParaRPr lang="en-US"/>
          </a:p>
        </p:txBody>
      </p:sp>
      <p:sp>
        <p:nvSpPr>
          <p:cNvPr id="1000615" name="Oval 167"/>
          <p:cNvSpPr>
            <a:spLocks noChangeArrowheads="1"/>
          </p:cNvSpPr>
          <p:nvPr/>
        </p:nvSpPr>
        <p:spPr bwMode="auto">
          <a:xfrm>
            <a:off x="3048000" y="4114800"/>
            <a:ext cx="304800" cy="381000"/>
          </a:xfrm>
          <a:prstGeom prst="ellipse">
            <a:avLst/>
          </a:prstGeom>
          <a:noFill/>
          <a:ln w="28575">
            <a:solidFill>
              <a:schemeClr val="accent1"/>
            </a:solidFill>
            <a:round/>
            <a:headEnd/>
            <a:tailEnd/>
          </a:ln>
          <a:effectLst/>
        </p:spPr>
        <p:txBody>
          <a:bodyPr wrap="none" anchor="ctr"/>
          <a:lstStyle/>
          <a:p>
            <a:endParaRPr lang="en-US"/>
          </a:p>
        </p:txBody>
      </p:sp>
      <p:sp>
        <p:nvSpPr>
          <p:cNvPr id="1000616" name="Oval 168"/>
          <p:cNvSpPr>
            <a:spLocks noChangeArrowheads="1"/>
          </p:cNvSpPr>
          <p:nvPr/>
        </p:nvSpPr>
        <p:spPr bwMode="auto">
          <a:xfrm>
            <a:off x="6629400" y="914400"/>
            <a:ext cx="304800" cy="381000"/>
          </a:xfrm>
          <a:prstGeom prst="ellipse">
            <a:avLst/>
          </a:prstGeom>
          <a:noFill/>
          <a:ln w="28575">
            <a:solidFill>
              <a:schemeClr val="accent1"/>
            </a:solidFill>
            <a:round/>
            <a:headEnd/>
            <a:tailEnd/>
          </a:ln>
          <a:effectLst/>
        </p:spPr>
        <p:txBody>
          <a:bodyPr wrap="none" anchor="ctr"/>
          <a:lstStyle/>
          <a:p>
            <a:endParaRPr lang="en-US"/>
          </a:p>
        </p:txBody>
      </p:sp>
      <p:sp>
        <p:nvSpPr>
          <p:cNvPr id="1000617" name="Oval 169"/>
          <p:cNvSpPr>
            <a:spLocks noChangeArrowheads="1"/>
          </p:cNvSpPr>
          <p:nvPr/>
        </p:nvSpPr>
        <p:spPr bwMode="auto">
          <a:xfrm>
            <a:off x="8534400" y="4114800"/>
            <a:ext cx="304800" cy="381000"/>
          </a:xfrm>
          <a:prstGeom prst="ellipse">
            <a:avLst/>
          </a:prstGeom>
          <a:noFill/>
          <a:ln w="28575">
            <a:solidFill>
              <a:schemeClr val="accent1"/>
            </a:solidFill>
            <a:round/>
            <a:headEnd/>
            <a:tailEnd/>
          </a:ln>
          <a:effectLst/>
        </p:spPr>
        <p:txBody>
          <a:bodyPr wrap="none" anchor="ctr"/>
          <a:lstStyle/>
          <a:p>
            <a:endParaRPr lang="en-US"/>
          </a:p>
        </p:txBody>
      </p:sp>
      <p:sp>
        <p:nvSpPr>
          <p:cNvPr id="1000618" name="Oval 170"/>
          <p:cNvSpPr>
            <a:spLocks noChangeArrowheads="1"/>
          </p:cNvSpPr>
          <p:nvPr/>
        </p:nvSpPr>
        <p:spPr bwMode="auto">
          <a:xfrm>
            <a:off x="5334000" y="4724400"/>
            <a:ext cx="304800" cy="381000"/>
          </a:xfrm>
          <a:prstGeom prst="ellipse">
            <a:avLst/>
          </a:prstGeom>
          <a:noFill/>
          <a:ln w="28575">
            <a:solidFill>
              <a:schemeClr val="accent1"/>
            </a:solidFill>
            <a:round/>
            <a:headEnd/>
            <a:tailEnd/>
          </a:ln>
          <a:effectLst/>
        </p:spPr>
        <p:txBody>
          <a:bodyPr wrap="none" anchor="ctr"/>
          <a:lstStyle/>
          <a:p>
            <a:endParaRPr lang="en-US"/>
          </a:p>
        </p:txBody>
      </p:sp>
      <p:sp>
        <p:nvSpPr>
          <p:cNvPr id="1000619" name="Line 171"/>
          <p:cNvSpPr>
            <a:spLocks noChangeShapeType="1"/>
          </p:cNvSpPr>
          <p:nvPr/>
        </p:nvSpPr>
        <p:spPr bwMode="auto">
          <a:xfrm>
            <a:off x="2667000" y="4114800"/>
            <a:ext cx="304800" cy="0"/>
          </a:xfrm>
          <a:prstGeom prst="line">
            <a:avLst/>
          </a:prstGeom>
          <a:noFill/>
          <a:ln w="12700">
            <a:solidFill>
              <a:schemeClr val="accent2"/>
            </a:solidFill>
            <a:round/>
            <a:headEnd/>
            <a:tailEnd/>
          </a:ln>
          <a:effectLst/>
        </p:spPr>
        <p:txBody>
          <a:bodyPr/>
          <a:lstStyle/>
          <a:p>
            <a:endParaRPr lang="en-US"/>
          </a:p>
        </p:txBody>
      </p:sp>
      <p:sp>
        <p:nvSpPr>
          <p:cNvPr id="1000620" name="Oval 172"/>
          <p:cNvSpPr>
            <a:spLocks noChangeArrowheads="1"/>
          </p:cNvSpPr>
          <p:nvPr/>
        </p:nvSpPr>
        <p:spPr bwMode="auto">
          <a:xfrm>
            <a:off x="7391400" y="4876800"/>
            <a:ext cx="304800" cy="381000"/>
          </a:xfrm>
          <a:prstGeom prst="ellipse">
            <a:avLst/>
          </a:prstGeom>
          <a:noFill/>
          <a:ln w="28575">
            <a:solidFill>
              <a:schemeClr val="accent1"/>
            </a:solidFill>
            <a:round/>
            <a:headEnd/>
            <a:tailEnd/>
          </a:ln>
          <a:effectLst/>
        </p:spPr>
        <p:txBody>
          <a:bodyPr wrap="none" anchor="ctr"/>
          <a:lstStyle/>
          <a:p>
            <a:endParaRPr lang="en-US"/>
          </a:p>
        </p:txBody>
      </p:sp>
      <p:sp>
        <p:nvSpPr>
          <p:cNvPr id="1000621" name="Oval 173"/>
          <p:cNvSpPr>
            <a:spLocks noChangeArrowheads="1"/>
          </p:cNvSpPr>
          <p:nvPr/>
        </p:nvSpPr>
        <p:spPr bwMode="auto">
          <a:xfrm>
            <a:off x="4038600" y="3352800"/>
            <a:ext cx="304800" cy="381000"/>
          </a:xfrm>
          <a:prstGeom prst="ellipse">
            <a:avLst/>
          </a:prstGeom>
          <a:noFill/>
          <a:ln w="28575">
            <a:solidFill>
              <a:schemeClr val="accent1"/>
            </a:solidFill>
            <a:round/>
            <a:headEnd/>
            <a:tailEnd/>
          </a:ln>
          <a:effectLst/>
        </p:spPr>
        <p:txBody>
          <a:bodyPr wrap="none" anchor="ctr"/>
          <a:lstStyle/>
          <a:p>
            <a:endParaRPr lang="en-US"/>
          </a:p>
        </p:txBody>
      </p:sp>
      <p:sp>
        <p:nvSpPr>
          <p:cNvPr id="1000622" name="Oval 174"/>
          <p:cNvSpPr>
            <a:spLocks noChangeArrowheads="1"/>
          </p:cNvSpPr>
          <p:nvPr/>
        </p:nvSpPr>
        <p:spPr bwMode="auto">
          <a:xfrm>
            <a:off x="5943600" y="5867400"/>
            <a:ext cx="304800" cy="381000"/>
          </a:xfrm>
          <a:prstGeom prst="ellipse">
            <a:avLst/>
          </a:prstGeom>
          <a:noFill/>
          <a:ln w="28575">
            <a:solidFill>
              <a:schemeClr val="accent1"/>
            </a:solidFill>
            <a:round/>
            <a:headEnd/>
            <a:tailEnd/>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02498" name="Rectangle 2"/>
          <p:cNvSpPr>
            <a:spLocks noGrp="1" noChangeArrowheads="1"/>
          </p:cNvSpPr>
          <p:nvPr>
            <p:ph type="title"/>
          </p:nvPr>
        </p:nvSpPr>
        <p:spPr>
          <a:xfrm>
            <a:off x="685800" y="304800"/>
            <a:ext cx="8077200" cy="422275"/>
          </a:xfrm>
        </p:spPr>
        <p:txBody>
          <a:bodyPr/>
          <a:lstStyle/>
          <a:p>
            <a:r>
              <a:rPr lang="zh-CN" altLang="en-US" dirty="0" smtClean="0"/>
              <a:t>执行分支指令时数据通路的操作</a:t>
            </a:r>
            <a:endParaRPr lang="en-US" dirty="0"/>
          </a:p>
        </p:txBody>
      </p:sp>
      <p:grpSp>
        <p:nvGrpSpPr>
          <p:cNvPr id="2" name="Group 3"/>
          <p:cNvGrpSpPr>
            <a:grpSpLocks/>
          </p:cNvGrpSpPr>
          <p:nvPr/>
        </p:nvGrpSpPr>
        <p:grpSpPr bwMode="auto">
          <a:xfrm>
            <a:off x="1752600" y="914400"/>
            <a:ext cx="381000" cy="990600"/>
            <a:chOff x="1392" y="2880"/>
            <a:chExt cx="288" cy="480"/>
          </a:xfrm>
        </p:grpSpPr>
        <p:sp>
          <p:nvSpPr>
            <p:cNvPr id="1002500" name="Line 4"/>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002501" name="Line 5"/>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002502" name="Line 6"/>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002503" name="Line 7"/>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002504" name="Line 8"/>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002505" name="Line 9"/>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002506" name="Line 10"/>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002507" name="Rectangle 11"/>
          <p:cNvSpPr>
            <a:spLocks noChangeArrowheads="1"/>
          </p:cNvSpPr>
          <p:nvPr/>
        </p:nvSpPr>
        <p:spPr bwMode="auto">
          <a:xfrm>
            <a:off x="1052513" y="3581400"/>
            <a:ext cx="1447800" cy="1447800"/>
          </a:xfrm>
          <a:prstGeom prst="rect">
            <a:avLst/>
          </a:prstGeom>
          <a:noFill/>
          <a:ln w="12700">
            <a:solidFill>
              <a:schemeClr val="tx1"/>
            </a:solidFill>
            <a:miter lim="800000"/>
            <a:headEnd/>
            <a:tailEnd/>
          </a:ln>
          <a:effectLst/>
        </p:spPr>
        <p:txBody>
          <a:bodyPr wrap="none" anchor="ctr"/>
          <a:lstStyle/>
          <a:p>
            <a:endParaRPr lang="en-US"/>
          </a:p>
        </p:txBody>
      </p:sp>
      <p:sp>
        <p:nvSpPr>
          <p:cNvPr id="1002508" name="Rectangle 12"/>
          <p:cNvSpPr>
            <a:spLocks noChangeArrowheads="1"/>
          </p:cNvSpPr>
          <p:nvPr/>
        </p:nvSpPr>
        <p:spPr bwMode="auto">
          <a:xfrm>
            <a:off x="519113" y="3962400"/>
            <a:ext cx="228600" cy="838200"/>
          </a:xfrm>
          <a:prstGeom prst="rect">
            <a:avLst/>
          </a:prstGeom>
          <a:noFill/>
          <a:ln w="12700">
            <a:solidFill>
              <a:schemeClr val="tx1"/>
            </a:solidFill>
            <a:miter lim="800000"/>
            <a:headEnd/>
            <a:tailEnd/>
          </a:ln>
          <a:effectLst/>
        </p:spPr>
        <p:txBody>
          <a:bodyPr wrap="none" anchor="ctr"/>
          <a:lstStyle/>
          <a:p>
            <a:endParaRPr lang="en-US"/>
          </a:p>
        </p:txBody>
      </p:sp>
      <p:sp>
        <p:nvSpPr>
          <p:cNvPr id="1002509" name="Line 13"/>
          <p:cNvSpPr>
            <a:spLocks noChangeShapeType="1"/>
          </p:cNvSpPr>
          <p:nvPr/>
        </p:nvSpPr>
        <p:spPr bwMode="auto">
          <a:xfrm>
            <a:off x="747713" y="43434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002510" name="Line 14"/>
          <p:cNvSpPr>
            <a:spLocks noChangeShapeType="1"/>
          </p:cNvSpPr>
          <p:nvPr/>
        </p:nvSpPr>
        <p:spPr bwMode="auto">
          <a:xfrm>
            <a:off x="838200" y="1066800"/>
            <a:ext cx="914400" cy="0"/>
          </a:xfrm>
          <a:prstGeom prst="line">
            <a:avLst/>
          </a:prstGeom>
          <a:noFill/>
          <a:ln w="28575">
            <a:solidFill>
              <a:schemeClr val="tx1"/>
            </a:solidFill>
            <a:round/>
            <a:headEnd/>
            <a:tailEnd type="triangle" w="med" len="med"/>
          </a:ln>
          <a:effectLst/>
        </p:spPr>
        <p:txBody>
          <a:bodyPr/>
          <a:lstStyle/>
          <a:p>
            <a:endParaRPr lang="en-US"/>
          </a:p>
        </p:txBody>
      </p:sp>
      <p:sp>
        <p:nvSpPr>
          <p:cNvPr id="1002511" name="Line 15"/>
          <p:cNvSpPr>
            <a:spLocks noChangeShapeType="1"/>
          </p:cNvSpPr>
          <p:nvPr/>
        </p:nvSpPr>
        <p:spPr bwMode="auto">
          <a:xfrm>
            <a:off x="1371600" y="1752600"/>
            <a:ext cx="381000" cy="0"/>
          </a:xfrm>
          <a:prstGeom prst="line">
            <a:avLst/>
          </a:prstGeom>
          <a:noFill/>
          <a:ln w="28575">
            <a:solidFill>
              <a:schemeClr val="tx1"/>
            </a:solidFill>
            <a:round/>
            <a:headEnd/>
            <a:tailEnd type="triangle" w="med" len="med"/>
          </a:ln>
          <a:effectLst/>
        </p:spPr>
        <p:txBody>
          <a:bodyPr/>
          <a:lstStyle/>
          <a:p>
            <a:endParaRPr lang="en-US"/>
          </a:p>
        </p:txBody>
      </p:sp>
      <p:sp>
        <p:nvSpPr>
          <p:cNvPr id="1002512" name="Text Box 16"/>
          <p:cNvSpPr txBox="1">
            <a:spLocks noChangeArrowheads="1"/>
          </p:cNvSpPr>
          <p:nvPr/>
        </p:nvSpPr>
        <p:spPr bwMode="auto">
          <a:xfrm>
            <a:off x="976313" y="4114800"/>
            <a:ext cx="741362"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1002513" name="Text Box 17"/>
          <p:cNvSpPr txBox="1">
            <a:spLocks noChangeArrowheads="1"/>
          </p:cNvSpPr>
          <p:nvPr/>
        </p:nvSpPr>
        <p:spPr bwMode="auto">
          <a:xfrm>
            <a:off x="1738313" y="4191000"/>
            <a:ext cx="869950" cy="274638"/>
          </a:xfrm>
          <a:prstGeom prst="rect">
            <a:avLst/>
          </a:prstGeom>
          <a:noFill/>
          <a:ln w="12700">
            <a:noFill/>
            <a:miter lim="800000"/>
            <a:headEnd/>
            <a:tailEnd/>
          </a:ln>
          <a:effectLst/>
        </p:spPr>
        <p:txBody>
          <a:bodyPr wrap="none">
            <a:spAutoFit/>
          </a:bodyPr>
          <a:lstStyle/>
          <a:p>
            <a:r>
              <a:rPr lang="en-US" sz="1200">
                <a:solidFill>
                  <a:schemeClr val="tx1"/>
                </a:solidFill>
              </a:rPr>
              <a:t>Instr[31-0]</a:t>
            </a:r>
          </a:p>
        </p:txBody>
      </p:sp>
      <p:sp>
        <p:nvSpPr>
          <p:cNvPr id="1002514" name="Text Box 18"/>
          <p:cNvSpPr txBox="1">
            <a:spLocks noChangeArrowheads="1"/>
          </p:cNvSpPr>
          <p:nvPr/>
        </p:nvSpPr>
        <p:spPr bwMode="auto">
          <a:xfrm>
            <a:off x="1281113" y="3657600"/>
            <a:ext cx="973137" cy="457200"/>
          </a:xfrm>
          <a:prstGeom prst="rect">
            <a:avLst/>
          </a:prstGeom>
          <a:noFill/>
          <a:ln w="12700">
            <a:noFill/>
            <a:miter lim="800000"/>
            <a:headEnd/>
            <a:tailEnd/>
          </a:ln>
          <a:effectLst/>
        </p:spPr>
        <p:txBody>
          <a:bodyPr wrap="none">
            <a:spAutoFit/>
          </a:bodyPr>
          <a:lstStyle/>
          <a:p>
            <a:pPr algn="ctr"/>
            <a:r>
              <a:rPr lang="en-US" sz="1200" b="1">
                <a:solidFill>
                  <a:schemeClr val="tx1"/>
                </a:solidFill>
              </a:rPr>
              <a:t>Instruction</a:t>
            </a:r>
          </a:p>
          <a:p>
            <a:pPr algn="ctr"/>
            <a:r>
              <a:rPr lang="en-US" sz="1200" b="1">
                <a:solidFill>
                  <a:schemeClr val="tx1"/>
                </a:solidFill>
              </a:rPr>
              <a:t>Memory</a:t>
            </a:r>
          </a:p>
        </p:txBody>
      </p:sp>
      <p:sp>
        <p:nvSpPr>
          <p:cNvPr id="1002515" name="Text Box 19"/>
          <p:cNvSpPr txBox="1">
            <a:spLocks noChangeArrowheads="1"/>
          </p:cNvSpPr>
          <p:nvPr/>
        </p:nvSpPr>
        <p:spPr bwMode="auto">
          <a:xfrm>
            <a:off x="1752600" y="12954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002516" name="Text Box 20"/>
          <p:cNvSpPr txBox="1">
            <a:spLocks noChangeArrowheads="1"/>
          </p:cNvSpPr>
          <p:nvPr/>
        </p:nvSpPr>
        <p:spPr bwMode="auto">
          <a:xfrm>
            <a:off x="442913" y="4191000"/>
            <a:ext cx="395287" cy="274638"/>
          </a:xfrm>
          <a:prstGeom prst="rect">
            <a:avLst/>
          </a:prstGeom>
          <a:noFill/>
          <a:ln w="12700">
            <a:noFill/>
            <a:miter lim="800000"/>
            <a:headEnd/>
            <a:tailEnd/>
          </a:ln>
          <a:effectLst/>
        </p:spPr>
        <p:txBody>
          <a:bodyPr wrap="none">
            <a:spAutoFit/>
          </a:bodyPr>
          <a:lstStyle/>
          <a:p>
            <a:r>
              <a:rPr lang="en-US" sz="1200" b="1">
                <a:solidFill>
                  <a:schemeClr val="tx1"/>
                </a:solidFill>
              </a:rPr>
              <a:t>PC</a:t>
            </a:r>
          </a:p>
        </p:txBody>
      </p:sp>
      <p:sp>
        <p:nvSpPr>
          <p:cNvPr id="1002517" name="Line 21"/>
          <p:cNvSpPr>
            <a:spLocks noChangeShapeType="1"/>
          </p:cNvSpPr>
          <p:nvPr/>
        </p:nvSpPr>
        <p:spPr bwMode="auto">
          <a:xfrm>
            <a:off x="228600" y="838200"/>
            <a:ext cx="6858000" cy="0"/>
          </a:xfrm>
          <a:prstGeom prst="line">
            <a:avLst/>
          </a:prstGeom>
          <a:noFill/>
          <a:ln w="28575">
            <a:solidFill>
              <a:schemeClr val="tx1"/>
            </a:solidFill>
            <a:round/>
            <a:headEnd/>
            <a:tailEnd/>
          </a:ln>
          <a:effectLst/>
        </p:spPr>
        <p:txBody>
          <a:bodyPr/>
          <a:lstStyle/>
          <a:p>
            <a:endParaRPr lang="en-US"/>
          </a:p>
        </p:txBody>
      </p:sp>
      <p:sp>
        <p:nvSpPr>
          <p:cNvPr id="1002518" name="Line 22"/>
          <p:cNvSpPr>
            <a:spLocks noChangeShapeType="1"/>
          </p:cNvSpPr>
          <p:nvPr/>
        </p:nvSpPr>
        <p:spPr bwMode="auto">
          <a:xfrm>
            <a:off x="214313" y="43434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002519" name="Text Box 23"/>
          <p:cNvSpPr txBox="1">
            <a:spLocks noChangeArrowheads="1"/>
          </p:cNvSpPr>
          <p:nvPr/>
        </p:nvSpPr>
        <p:spPr bwMode="auto">
          <a:xfrm>
            <a:off x="1143000" y="1600200"/>
            <a:ext cx="268288" cy="274638"/>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1002520" name="Rectangle 24"/>
          <p:cNvSpPr>
            <a:spLocks noChangeArrowheads="1"/>
          </p:cNvSpPr>
          <p:nvPr/>
        </p:nvSpPr>
        <p:spPr bwMode="auto">
          <a:xfrm>
            <a:off x="3505200" y="3581400"/>
            <a:ext cx="1447800" cy="1447800"/>
          </a:xfrm>
          <a:prstGeom prst="rect">
            <a:avLst/>
          </a:prstGeom>
          <a:noFill/>
          <a:ln w="12700">
            <a:solidFill>
              <a:schemeClr val="tx1"/>
            </a:solidFill>
            <a:miter lim="800000"/>
            <a:headEnd/>
            <a:tailEnd/>
          </a:ln>
          <a:effectLst/>
        </p:spPr>
        <p:txBody>
          <a:bodyPr wrap="none" anchor="ctr"/>
          <a:lstStyle/>
          <a:p>
            <a:endParaRPr lang="en-US"/>
          </a:p>
        </p:txBody>
      </p:sp>
      <p:sp>
        <p:nvSpPr>
          <p:cNvPr id="1002521" name="Line 25"/>
          <p:cNvSpPr>
            <a:spLocks noChangeShapeType="1"/>
          </p:cNvSpPr>
          <p:nvPr/>
        </p:nvSpPr>
        <p:spPr bwMode="auto">
          <a:xfrm>
            <a:off x="2500313" y="4343400"/>
            <a:ext cx="152400" cy="0"/>
          </a:xfrm>
          <a:prstGeom prst="line">
            <a:avLst/>
          </a:prstGeom>
          <a:noFill/>
          <a:ln w="28575">
            <a:solidFill>
              <a:schemeClr val="tx1"/>
            </a:solidFill>
            <a:round/>
            <a:headEnd/>
            <a:tailEnd/>
          </a:ln>
          <a:effectLst/>
        </p:spPr>
        <p:txBody>
          <a:bodyPr/>
          <a:lstStyle/>
          <a:p>
            <a:endParaRPr lang="en-US"/>
          </a:p>
        </p:txBody>
      </p:sp>
      <p:sp>
        <p:nvSpPr>
          <p:cNvPr id="1002522" name="Line 26"/>
          <p:cNvSpPr>
            <a:spLocks noChangeShapeType="1"/>
          </p:cNvSpPr>
          <p:nvPr/>
        </p:nvSpPr>
        <p:spPr bwMode="auto">
          <a:xfrm>
            <a:off x="2652713" y="4114800"/>
            <a:ext cx="852487" cy="0"/>
          </a:xfrm>
          <a:prstGeom prst="line">
            <a:avLst/>
          </a:prstGeom>
          <a:noFill/>
          <a:ln w="19050">
            <a:solidFill>
              <a:schemeClr val="tx1"/>
            </a:solidFill>
            <a:round/>
            <a:headEnd/>
            <a:tailEnd type="triangle" w="med" len="med"/>
          </a:ln>
          <a:effectLst/>
        </p:spPr>
        <p:txBody>
          <a:bodyPr/>
          <a:lstStyle/>
          <a:p>
            <a:endParaRPr lang="en-US"/>
          </a:p>
        </p:txBody>
      </p:sp>
      <p:sp>
        <p:nvSpPr>
          <p:cNvPr id="1002523" name="Line 27"/>
          <p:cNvSpPr>
            <a:spLocks noChangeShapeType="1"/>
          </p:cNvSpPr>
          <p:nvPr/>
        </p:nvSpPr>
        <p:spPr bwMode="auto">
          <a:xfrm>
            <a:off x="2652713" y="4648200"/>
            <a:ext cx="471487" cy="0"/>
          </a:xfrm>
          <a:prstGeom prst="line">
            <a:avLst/>
          </a:prstGeom>
          <a:noFill/>
          <a:ln w="19050">
            <a:solidFill>
              <a:schemeClr val="tx1"/>
            </a:solidFill>
            <a:round/>
            <a:headEnd/>
            <a:tailEnd type="triangle" w="med" len="med"/>
          </a:ln>
          <a:effectLst/>
        </p:spPr>
        <p:txBody>
          <a:bodyPr/>
          <a:lstStyle/>
          <a:p>
            <a:endParaRPr lang="en-US"/>
          </a:p>
        </p:txBody>
      </p:sp>
      <p:sp>
        <p:nvSpPr>
          <p:cNvPr id="1002524" name="Line 28"/>
          <p:cNvSpPr>
            <a:spLocks noChangeShapeType="1"/>
          </p:cNvSpPr>
          <p:nvPr/>
        </p:nvSpPr>
        <p:spPr bwMode="auto">
          <a:xfrm>
            <a:off x="8382000" y="4724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02525" name="Line 29"/>
          <p:cNvSpPr>
            <a:spLocks noChangeShapeType="1"/>
          </p:cNvSpPr>
          <p:nvPr/>
        </p:nvSpPr>
        <p:spPr bwMode="auto">
          <a:xfrm>
            <a:off x="2652713" y="3733800"/>
            <a:ext cx="852487" cy="0"/>
          </a:xfrm>
          <a:prstGeom prst="line">
            <a:avLst/>
          </a:prstGeom>
          <a:noFill/>
          <a:ln w="19050">
            <a:solidFill>
              <a:schemeClr val="tx1"/>
            </a:solidFill>
            <a:round/>
            <a:headEnd/>
            <a:tailEnd type="triangle" w="med" len="med"/>
          </a:ln>
          <a:effectLst/>
        </p:spPr>
        <p:txBody>
          <a:bodyPr/>
          <a:lstStyle/>
          <a:p>
            <a:endParaRPr lang="en-US"/>
          </a:p>
        </p:txBody>
      </p:sp>
      <p:sp>
        <p:nvSpPr>
          <p:cNvPr id="1002526" name="Line 30"/>
          <p:cNvSpPr>
            <a:spLocks noChangeShapeType="1"/>
          </p:cNvSpPr>
          <p:nvPr/>
        </p:nvSpPr>
        <p:spPr bwMode="auto">
          <a:xfrm>
            <a:off x="4953000" y="3962400"/>
            <a:ext cx="863600" cy="0"/>
          </a:xfrm>
          <a:prstGeom prst="line">
            <a:avLst/>
          </a:prstGeom>
          <a:noFill/>
          <a:ln w="28575">
            <a:solidFill>
              <a:schemeClr val="tx1"/>
            </a:solidFill>
            <a:round/>
            <a:headEnd/>
            <a:tailEnd type="triangle" w="med" len="med"/>
          </a:ln>
          <a:effectLst/>
        </p:spPr>
        <p:txBody>
          <a:bodyPr/>
          <a:lstStyle/>
          <a:p>
            <a:endParaRPr lang="en-US"/>
          </a:p>
        </p:txBody>
      </p:sp>
      <p:sp>
        <p:nvSpPr>
          <p:cNvPr id="1002527" name="Line 31"/>
          <p:cNvSpPr>
            <a:spLocks noChangeShapeType="1"/>
          </p:cNvSpPr>
          <p:nvPr/>
        </p:nvSpPr>
        <p:spPr bwMode="auto">
          <a:xfrm>
            <a:off x="5105400" y="4572000"/>
            <a:ext cx="279400" cy="0"/>
          </a:xfrm>
          <a:prstGeom prst="line">
            <a:avLst/>
          </a:prstGeom>
          <a:noFill/>
          <a:ln w="28575">
            <a:solidFill>
              <a:schemeClr val="tx1"/>
            </a:solidFill>
            <a:round/>
            <a:headEnd/>
            <a:tailEnd type="triangle" w="med" len="med"/>
          </a:ln>
          <a:effectLst/>
        </p:spPr>
        <p:txBody>
          <a:bodyPr/>
          <a:lstStyle/>
          <a:p>
            <a:endParaRPr lang="en-US"/>
          </a:p>
        </p:txBody>
      </p:sp>
      <p:sp>
        <p:nvSpPr>
          <p:cNvPr id="1002528" name="Line 32"/>
          <p:cNvSpPr>
            <a:spLocks noChangeShapeType="1"/>
          </p:cNvSpPr>
          <p:nvPr/>
        </p:nvSpPr>
        <p:spPr bwMode="auto">
          <a:xfrm>
            <a:off x="6477000" y="5715000"/>
            <a:ext cx="1930400" cy="0"/>
          </a:xfrm>
          <a:prstGeom prst="line">
            <a:avLst/>
          </a:prstGeom>
          <a:noFill/>
          <a:ln w="28575">
            <a:solidFill>
              <a:schemeClr val="tx1"/>
            </a:solidFill>
            <a:round/>
            <a:headEnd/>
            <a:tailEnd/>
          </a:ln>
          <a:effectLst/>
        </p:spPr>
        <p:txBody>
          <a:bodyPr/>
          <a:lstStyle/>
          <a:p>
            <a:endParaRPr lang="en-US"/>
          </a:p>
        </p:txBody>
      </p:sp>
      <p:sp>
        <p:nvSpPr>
          <p:cNvPr id="1002529" name="Line 33"/>
          <p:cNvSpPr>
            <a:spLocks noChangeShapeType="1"/>
          </p:cNvSpPr>
          <p:nvPr/>
        </p:nvSpPr>
        <p:spPr bwMode="auto">
          <a:xfrm>
            <a:off x="6324600" y="4343400"/>
            <a:ext cx="177800" cy="0"/>
          </a:xfrm>
          <a:prstGeom prst="line">
            <a:avLst/>
          </a:prstGeom>
          <a:noFill/>
          <a:ln w="28575">
            <a:solidFill>
              <a:schemeClr val="tx1"/>
            </a:solidFill>
            <a:round/>
            <a:headEnd/>
            <a:tailEnd/>
          </a:ln>
          <a:effectLst/>
        </p:spPr>
        <p:txBody>
          <a:bodyPr/>
          <a:lstStyle/>
          <a:p>
            <a:endParaRPr lang="en-US"/>
          </a:p>
        </p:txBody>
      </p:sp>
      <p:sp>
        <p:nvSpPr>
          <p:cNvPr id="1002530" name="Text Box 34"/>
          <p:cNvSpPr txBox="1">
            <a:spLocks noChangeArrowheads="1"/>
          </p:cNvSpPr>
          <p:nvPr/>
        </p:nvSpPr>
        <p:spPr bwMode="auto">
          <a:xfrm>
            <a:off x="3429000" y="47244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002531" name="Text Box 35"/>
          <p:cNvSpPr txBox="1">
            <a:spLocks noChangeArrowheads="1"/>
          </p:cNvSpPr>
          <p:nvPr/>
        </p:nvSpPr>
        <p:spPr bwMode="auto">
          <a:xfrm>
            <a:off x="3429000" y="35814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1002532" name="Text Box 36"/>
          <p:cNvSpPr txBox="1">
            <a:spLocks noChangeArrowheads="1"/>
          </p:cNvSpPr>
          <p:nvPr/>
        </p:nvSpPr>
        <p:spPr bwMode="auto">
          <a:xfrm>
            <a:off x="3429000" y="39624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1002533" name="Text Box 37"/>
          <p:cNvSpPr txBox="1">
            <a:spLocks noChangeArrowheads="1"/>
          </p:cNvSpPr>
          <p:nvPr/>
        </p:nvSpPr>
        <p:spPr bwMode="auto">
          <a:xfrm>
            <a:off x="3429000" y="43434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1002534" name="Text Box 38"/>
          <p:cNvSpPr txBox="1">
            <a:spLocks noChangeArrowheads="1"/>
          </p:cNvSpPr>
          <p:nvPr/>
        </p:nvSpPr>
        <p:spPr bwMode="auto">
          <a:xfrm>
            <a:off x="3752850" y="3810000"/>
            <a:ext cx="792163" cy="639763"/>
          </a:xfrm>
          <a:prstGeom prst="rect">
            <a:avLst/>
          </a:prstGeom>
          <a:noFill/>
          <a:ln w="12700">
            <a:noFill/>
            <a:miter lim="800000"/>
            <a:headEnd/>
            <a:tailEnd/>
          </a:ln>
          <a:effectLst/>
        </p:spPr>
        <p:txBody>
          <a:bodyPr wrap="none">
            <a:spAutoFit/>
          </a:bodyPr>
          <a:lstStyle/>
          <a:p>
            <a:pPr algn="ctr"/>
            <a:r>
              <a:rPr lang="en-US" sz="1200" b="1">
                <a:solidFill>
                  <a:schemeClr val="tx1"/>
                </a:solidFill>
              </a:rPr>
              <a:t>Register</a:t>
            </a:r>
          </a:p>
          <a:p>
            <a:pPr algn="ctr"/>
            <a:endParaRPr lang="en-US" sz="1200" b="1">
              <a:solidFill>
                <a:schemeClr val="tx1"/>
              </a:solidFill>
            </a:endParaRPr>
          </a:p>
          <a:p>
            <a:pPr algn="ctr"/>
            <a:r>
              <a:rPr lang="en-US" sz="1200" b="1">
                <a:solidFill>
                  <a:schemeClr val="tx1"/>
                </a:solidFill>
              </a:rPr>
              <a:t>File</a:t>
            </a:r>
          </a:p>
        </p:txBody>
      </p:sp>
      <p:sp>
        <p:nvSpPr>
          <p:cNvPr id="1002535" name="Text Box 39"/>
          <p:cNvSpPr txBox="1">
            <a:spLocks noChangeArrowheads="1"/>
          </p:cNvSpPr>
          <p:nvPr/>
        </p:nvSpPr>
        <p:spPr bwMode="auto">
          <a:xfrm>
            <a:off x="4343400" y="37338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1002536" name="Text Box 40"/>
          <p:cNvSpPr txBox="1">
            <a:spLocks noChangeArrowheads="1"/>
          </p:cNvSpPr>
          <p:nvPr/>
        </p:nvSpPr>
        <p:spPr bwMode="auto">
          <a:xfrm>
            <a:off x="4368800" y="44196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1002537" name="Freeform 41"/>
          <p:cNvSpPr>
            <a:spLocks/>
          </p:cNvSpPr>
          <p:nvPr/>
        </p:nvSpPr>
        <p:spPr bwMode="auto">
          <a:xfrm>
            <a:off x="5791200" y="36576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002538" name="Rectangle 42"/>
          <p:cNvSpPr>
            <a:spLocks noChangeArrowheads="1"/>
          </p:cNvSpPr>
          <p:nvPr/>
        </p:nvSpPr>
        <p:spPr bwMode="auto">
          <a:xfrm>
            <a:off x="5892800" y="4267200"/>
            <a:ext cx="504825"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1002539" name="Rectangle 43"/>
          <p:cNvSpPr>
            <a:spLocks noChangeArrowheads="1"/>
          </p:cNvSpPr>
          <p:nvPr/>
        </p:nvSpPr>
        <p:spPr bwMode="auto">
          <a:xfrm>
            <a:off x="5791200" y="3276600"/>
            <a:ext cx="762000" cy="3048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ovf</a:t>
            </a:r>
          </a:p>
        </p:txBody>
      </p:sp>
      <p:sp>
        <p:nvSpPr>
          <p:cNvPr id="1002540" name="Rectangle 44"/>
          <p:cNvSpPr>
            <a:spLocks noChangeArrowheads="1"/>
          </p:cNvSpPr>
          <p:nvPr/>
        </p:nvSpPr>
        <p:spPr bwMode="auto">
          <a:xfrm>
            <a:off x="5943600" y="3886200"/>
            <a:ext cx="533400" cy="3048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zero</a:t>
            </a:r>
          </a:p>
        </p:txBody>
      </p:sp>
      <p:sp>
        <p:nvSpPr>
          <p:cNvPr id="1002541" name="Line 45"/>
          <p:cNvSpPr>
            <a:spLocks noChangeShapeType="1"/>
          </p:cNvSpPr>
          <p:nvPr/>
        </p:nvSpPr>
        <p:spPr bwMode="auto">
          <a:xfrm>
            <a:off x="6096000" y="4724400"/>
            <a:ext cx="0" cy="533400"/>
          </a:xfrm>
          <a:prstGeom prst="line">
            <a:avLst/>
          </a:prstGeom>
          <a:noFill/>
          <a:ln w="19050">
            <a:solidFill>
              <a:schemeClr val="accent1"/>
            </a:solidFill>
            <a:round/>
            <a:headEnd type="triangle" w="med" len="med"/>
            <a:tailEnd/>
          </a:ln>
          <a:effectLst/>
        </p:spPr>
        <p:txBody>
          <a:bodyPr/>
          <a:lstStyle/>
          <a:p>
            <a:endParaRPr lang="en-US"/>
          </a:p>
        </p:txBody>
      </p:sp>
      <p:sp>
        <p:nvSpPr>
          <p:cNvPr id="1002542" name="Line 46"/>
          <p:cNvSpPr>
            <a:spLocks noChangeShapeType="1"/>
          </p:cNvSpPr>
          <p:nvPr/>
        </p:nvSpPr>
        <p:spPr bwMode="auto">
          <a:xfrm>
            <a:off x="4191000" y="2971800"/>
            <a:ext cx="0" cy="609600"/>
          </a:xfrm>
          <a:prstGeom prst="line">
            <a:avLst/>
          </a:prstGeom>
          <a:noFill/>
          <a:ln w="12700">
            <a:solidFill>
              <a:schemeClr val="accent1"/>
            </a:solidFill>
            <a:round/>
            <a:headEnd/>
            <a:tailEnd type="triangle" w="med" len="med"/>
          </a:ln>
          <a:effectLst/>
        </p:spPr>
        <p:txBody>
          <a:bodyPr/>
          <a:lstStyle/>
          <a:p>
            <a:endParaRPr lang="en-US"/>
          </a:p>
        </p:txBody>
      </p:sp>
      <p:sp>
        <p:nvSpPr>
          <p:cNvPr id="1002543" name="Rectangle 47"/>
          <p:cNvSpPr>
            <a:spLocks noChangeArrowheads="1"/>
          </p:cNvSpPr>
          <p:nvPr/>
        </p:nvSpPr>
        <p:spPr bwMode="auto">
          <a:xfrm>
            <a:off x="4191000" y="2971800"/>
            <a:ext cx="925513"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RegWrite</a:t>
            </a:r>
          </a:p>
        </p:txBody>
      </p:sp>
      <p:sp>
        <p:nvSpPr>
          <p:cNvPr id="1002544" name="Line 48"/>
          <p:cNvSpPr>
            <a:spLocks noChangeShapeType="1"/>
          </p:cNvSpPr>
          <p:nvPr/>
        </p:nvSpPr>
        <p:spPr bwMode="auto">
          <a:xfrm flipV="1">
            <a:off x="5943600" y="3505200"/>
            <a:ext cx="0" cy="228600"/>
          </a:xfrm>
          <a:prstGeom prst="line">
            <a:avLst/>
          </a:prstGeom>
          <a:noFill/>
          <a:ln w="12700">
            <a:solidFill>
              <a:schemeClr val="tx1"/>
            </a:solidFill>
            <a:round/>
            <a:headEnd/>
            <a:tailEnd type="triangle" w="med" len="med"/>
          </a:ln>
          <a:effectLst/>
        </p:spPr>
        <p:txBody>
          <a:bodyPr/>
          <a:lstStyle/>
          <a:p>
            <a:endParaRPr lang="en-US"/>
          </a:p>
        </p:txBody>
      </p:sp>
      <p:sp>
        <p:nvSpPr>
          <p:cNvPr id="1002545" name="Line 49"/>
          <p:cNvSpPr>
            <a:spLocks noChangeShapeType="1"/>
          </p:cNvSpPr>
          <p:nvPr/>
        </p:nvSpPr>
        <p:spPr bwMode="auto">
          <a:xfrm flipV="1">
            <a:off x="6248400" y="2209800"/>
            <a:ext cx="0" cy="1752600"/>
          </a:xfrm>
          <a:prstGeom prst="line">
            <a:avLst/>
          </a:prstGeom>
          <a:noFill/>
          <a:ln w="12700">
            <a:solidFill>
              <a:schemeClr val="accent1"/>
            </a:solidFill>
            <a:round/>
            <a:headEnd/>
            <a:tailEnd/>
          </a:ln>
          <a:effectLst/>
        </p:spPr>
        <p:txBody>
          <a:bodyPr/>
          <a:lstStyle/>
          <a:p>
            <a:endParaRPr lang="en-US"/>
          </a:p>
        </p:txBody>
      </p:sp>
      <p:sp>
        <p:nvSpPr>
          <p:cNvPr id="1002546" name="Line 50"/>
          <p:cNvSpPr>
            <a:spLocks noChangeShapeType="1"/>
          </p:cNvSpPr>
          <p:nvPr/>
        </p:nvSpPr>
        <p:spPr bwMode="auto">
          <a:xfrm>
            <a:off x="8991600" y="4495800"/>
            <a:ext cx="0" cy="1981200"/>
          </a:xfrm>
          <a:prstGeom prst="line">
            <a:avLst/>
          </a:prstGeom>
          <a:noFill/>
          <a:ln w="28575">
            <a:solidFill>
              <a:schemeClr val="tx1"/>
            </a:solidFill>
            <a:round/>
            <a:headEnd/>
            <a:tailEnd/>
          </a:ln>
          <a:effectLst/>
        </p:spPr>
        <p:txBody>
          <a:bodyPr/>
          <a:lstStyle/>
          <a:p>
            <a:endParaRPr lang="en-US"/>
          </a:p>
        </p:txBody>
      </p:sp>
      <p:sp>
        <p:nvSpPr>
          <p:cNvPr id="1002547" name="Rectangle 51"/>
          <p:cNvSpPr>
            <a:spLocks noChangeArrowheads="1"/>
          </p:cNvSpPr>
          <p:nvPr/>
        </p:nvSpPr>
        <p:spPr bwMode="auto">
          <a:xfrm>
            <a:off x="6858000" y="3581400"/>
            <a:ext cx="1447800" cy="1447800"/>
          </a:xfrm>
          <a:prstGeom prst="rect">
            <a:avLst/>
          </a:prstGeom>
          <a:noFill/>
          <a:ln w="12700">
            <a:solidFill>
              <a:schemeClr val="tx1"/>
            </a:solidFill>
            <a:miter lim="800000"/>
            <a:headEnd/>
            <a:tailEnd/>
          </a:ln>
          <a:effectLst/>
        </p:spPr>
        <p:txBody>
          <a:bodyPr wrap="none" anchor="ctr"/>
          <a:lstStyle/>
          <a:p>
            <a:endParaRPr lang="en-US"/>
          </a:p>
        </p:txBody>
      </p:sp>
      <p:sp>
        <p:nvSpPr>
          <p:cNvPr id="1002548" name="Line 52"/>
          <p:cNvSpPr>
            <a:spLocks noChangeShapeType="1"/>
          </p:cNvSpPr>
          <p:nvPr/>
        </p:nvSpPr>
        <p:spPr bwMode="auto">
          <a:xfrm>
            <a:off x="8305800" y="43434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002549" name="Line 53"/>
          <p:cNvSpPr>
            <a:spLocks noChangeShapeType="1"/>
          </p:cNvSpPr>
          <p:nvPr/>
        </p:nvSpPr>
        <p:spPr bwMode="auto">
          <a:xfrm>
            <a:off x="6477000" y="3886200"/>
            <a:ext cx="406400" cy="0"/>
          </a:xfrm>
          <a:prstGeom prst="line">
            <a:avLst/>
          </a:prstGeom>
          <a:noFill/>
          <a:ln w="28575">
            <a:solidFill>
              <a:schemeClr val="tx1"/>
            </a:solidFill>
            <a:round/>
            <a:headEnd/>
            <a:tailEnd type="triangle" w="med" len="med"/>
          </a:ln>
          <a:effectLst/>
        </p:spPr>
        <p:txBody>
          <a:bodyPr/>
          <a:lstStyle/>
          <a:p>
            <a:endParaRPr lang="en-US"/>
          </a:p>
        </p:txBody>
      </p:sp>
      <p:sp>
        <p:nvSpPr>
          <p:cNvPr id="1002550" name="Line 54"/>
          <p:cNvSpPr>
            <a:spLocks noChangeShapeType="1"/>
          </p:cNvSpPr>
          <p:nvPr/>
        </p:nvSpPr>
        <p:spPr bwMode="auto">
          <a:xfrm>
            <a:off x="6629400" y="4724400"/>
            <a:ext cx="0" cy="457200"/>
          </a:xfrm>
          <a:prstGeom prst="line">
            <a:avLst/>
          </a:prstGeom>
          <a:noFill/>
          <a:ln w="28575">
            <a:solidFill>
              <a:schemeClr val="tx1"/>
            </a:solidFill>
            <a:round/>
            <a:headEnd/>
            <a:tailEnd/>
          </a:ln>
          <a:effectLst/>
        </p:spPr>
        <p:txBody>
          <a:bodyPr/>
          <a:lstStyle/>
          <a:p>
            <a:endParaRPr lang="en-US"/>
          </a:p>
        </p:txBody>
      </p:sp>
      <p:sp>
        <p:nvSpPr>
          <p:cNvPr id="1002551" name="Text Box 55"/>
          <p:cNvSpPr txBox="1">
            <a:spLocks noChangeArrowheads="1"/>
          </p:cNvSpPr>
          <p:nvPr/>
        </p:nvSpPr>
        <p:spPr bwMode="auto">
          <a:xfrm>
            <a:off x="6781800" y="4038600"/>
            <a:ext cx="766763" cy="457200"/>
          </a:xfrm>
          <a:prstGeom prst="rect">
            <a:avLst/>
          </a:prstGeom>
          <a:noFill/>
          <a:ln w="12700">
            <a:noFill/>
            <a:miter lim="800000"/>
            <a:headEnd/>
            <a:tailEnd/>
          </a:ln>
          <a:effectLst/>
        </p:spPr>
        <p:txBody>
          <a:bodyPr wrap="none">
            <a:spAutoFit/>
          </a:bodyPr>
          <a:lstStyle/>
          <a:p>
            <a:pPr algn="ctr"/>
            <a:r>
              <a:rPr lang="en-US" sz="1200" b="1">
                <a:solidFill>
                  <a:schemeClr val="tx1"/>
                </a:solidFill>
              </a:rPr>
              <a:t>Data</a:t>
            </a:r>
          </a:p>
          <a:p>
            <a:pPr algn="ctr"/>
            <a:r>
              <a:rPr lang="en-US" sz="1200" b="1">
                <a:solidFill>
                  <a:schemeClr val="tx1"/>
                </a:solidFill>
              </a:rPr>
              <a:t>Memory</a:t>
            </a:r>
          </a:p>
        </p:txBody>
      </p:sp>
      <p:sp>
        <p:nvSpPr>
          <p:cNvPr id="1002552" name="Text Box 56"/>
          <p:cNvSpPr txBox="1">
            <a:spLocks noChangeArrowheads="1"/>
          </p:cNvSpPr>
          <p:nvPr/>
        </p:nvSpPr>
        <p:spPr bwMode="auto">
          <a:xfrm>
            <a:off x="6781800" y="3733800"/>
            <a:ext cx="741363" cy="274638"/>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1002553" name="Text Box 57"/>
          <p:cNvSpPr txBox="1">
            <a:spLocks noChangeArrowheads="1"/>
          </p:cNvSpPr>
          <p:nvPr/>
        </p:nvSpPr>
        <p:spPr bwMode="auto">
          <a:xfrm>
            <a:off x="6781800" y="45720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002554" name="Text Box 58"/>
          <p:cNvSpPr txBox="1">
            <a:spLocks noChangeArrowheads="1"/>
          </p:cNvSpPr>
          <p:nvPr/>
        </p:nvSpPr>
        <p:spPr bwMode="auto">
          <a:xfrm>
            <a:off x="7467600" y="4191000"/>
            <a:ext cx="909638" cy="274638"/>
          </a:xfrm>
          <a:prstGeom prst="rect">
            <a:avLst/>
          </a:prstGeom>
          <a:noFill/>
          <a:ln w="12700">
            <a:noFill/>
            <a:miter lim="800000"/>
            <a:headEnd/>
            <a:tailEnd/>
          </a:ln>
          <a:effectLst/>
        </p:spPr>
        <p:txBody>
          <a:bodyPr wrap="none">
            <a:spAutoFit/>
          </a:bodyPr>
          <a:lstStyle/>
          <a:p>
            <a:r>
              <a:rPr lang="en-US" sz="1200">
                <a:solidFill>
                  <a:schemeClr val="tx1"/>
                </a:solidFill>
              </a:rPr>
              <a:t>Read Data</a:t>
            </a:r>
          </a:p>
        </p:txBody>
      </p:sp>
      <p:sp>
        <p:nvSpPr>
          <p:cNvPr id="1002555" name="Line 59"/>
          <p:cNvSpPr>
            <a:spLocks noChangeShapeType="1"/>
          </p:cNvSpPr>
          <p:nvPr/>
        </p:nvSpPr>
        <p:spPr bwMode="auto">
          <a:xfrm>
            <a:off x="7543800" y="2667000"/>
            <a:ext cx="0" cy="914400"/>
          </a:xfrm>
          <a:prstGeom prst="line">
            <a:avLst/>
          </a:prstGeom>
          <a:noFill/>
          <a:ln w="12700">
            <a:solidFill>
              <a:schemeClr val="accent1"/>
            </a:solidFill>
            <a:round/>
            <a:headEnd/>
            <a:tailEnd type="triangle" w="med" len="med"/>
          </a:ln>
          <a:effectLst/>
        </p:spPr>
        <p:txBody>
          <a:bodyPr/>
          <a:lstStyle/>
          <a:p>
            <a:endParaRPr lang="en-US"/>
          </a:p>
        </p:txBody>
      </p:sp>
      <p:sp>
        <p:nvSpPr>
          <p:cNvPr id="1002556" name="Rectangle 60"/>
          <p:cNvSpPr>
            <a:spLocks noChangeArrowheads="1"/>
          </p:cNvSpPr>
          <p:nvPr/>
        </p:nvSpPr>
        <p:spPr bwMode="auto">
          <a:xfrm>
            <a:off x="6553200" y="24384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MemWrite</a:t>
            </a:r>
          </a:p>
        </p:txBody>
      </p:sp>
      <p:sp>
        <p:nvSpPr>
          <p:cNvPr id="1002557" name="Rectangle 61"/>
          <p:cNvSpPr>
            <a:spLocks noChangeArrowheads="1"/>
          </p:cNvSpPr>
          <p:nvPr/>
        </p:nvSpPr>
        <p:spPr bwMode="auto">
          <a:xfrm>
            <a:off x="7848600" y="21336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MemRead</a:t>
            </a:r>
          </a:p>
        </p:txBody>
      </p:sp>
      <p:sp>
        <p:nvSpPr>
          <p:cNvPr id="1002558" name="Line 62"/>
          <p:cNvSpPr>
            <a:spLocks noChangeShapeType="1"/>
          </p:cNvSpPr>
          <p:nvPr/>
        </p:nvSpPr>
        <p:spPr bwMode="auto">
          <a:xfrm>
            <a:off x="7543800" y="5029200"/>
            <a:ext cx="0" cy="304800"/>
          </a:xfrm>
          <a:prstGeom prst="line">
            <a:avLst/>
          </a:prstGeom>
          <a:noFill/>
          <a:ln w="12700">
            <a:solidFill>
              <a:schemeClr val="accent1"/>
            </a:solidFill>
            <a:round/>
            <a:headEnd type="triangle" w="med" len="med"/>
            <a:tailEnd/>
          </a:ln>
          <a:effectLst/>
        </p:spPr>
        <p:txBody>
          <a:bodyPr/>
          <a:lstStyle/>
          <a:p>
            <a:endParaRPr lang="en-US"/>
          </a:p>
        </p:txBody>
      </p:sp>
      <p:sp>
        <p:nvSpPr>
          <p:cNvPr id="1002559" name="Line 63"/>
          <p:cNvSpPr>
            <a:spLocks noChangeShapeType="1"/>
          </p:cNvSpPr>
          <p:nvPr/>
        </p:nvSpPr>
        <p:spPr bwMode="auto">
          <a:xfrm>
            <a:off x="3276600" y="6477000"/>
            <a:ext cx="5715000" cy="0"/>
          </a:xfrm>
          <a:prstGeom prst="line">
            <a:avLst/>
          </a:prstGeom>
          <a:noFill/>
          <a:ln w="28575">
            <a:solidFill>
              <a:schemeClr val="tx1"/>
            </a:solidFill>
            <a:round/>
            <a:headEnd/>
            <a:tailEnd/>
          </a:ln>
          <a:effectLst/>
        </p:spPr>
        <p:txBody>
          <a:bodyPr/>
          <a:lstStyle/>
          <a:p>
            <a:endParaRPr lang="en-US"/>
          </a:p>
        </p:txBody>
      </p:sp>
      <p:sp>
        <p:nvSpPr>
          <p:cNvPr id="1002560" name="Line 64"/>
          <p:cNvSpPr>
            <a:spLocks noChangeShapeType="1"/>
          </p:cNvSpPr>
          <p:nvPr/>
        </p:nvSpPr>
        <p:spPr bwMode="auto">
          <a:xfrm>
            <a:off x="5054600" y="5181600"/>
            <a:ext cx="1600200" cy="0"/>
          </a:xfrm>
          <a:prstGeom prst="line">
            <a:avLst/>
          </a:prstGeom>
          <a:noFill/>
          <a:ln w="28575">
            <a:solidFill>
              <a:schemeClr val="tx1"/>
            </a:solidFill>
            <a:round/>
            <a:headEnd/>
            <a:tailEnd/>
          </a:ln>
          <a:effectLst/>
        </p:spPr>
        <p:txBody>
          <a:bodyPr/>
          <a:lstStyle/>
          <a:p>
            <a:endParaRPr lang="en-US"/>
          </a:p>
        </p:txBody>
      </p:sp>
      <p:sp>
        <p:nvSpPr>
          <p:cNvPr id="1002561" name="Line 65"/>
          <p:cNvSpPr>
            <a:spLocks noChangeShapeType="1"/>
          </p:cNvSpPr>
          <p:nvPr/>
        </p:nvSpPr>
        <p:spPr bwMode="auto">
          <a:xfrm>
            <a:off x="4811713" y="5562600"/>
            <a:ext cx="381000" cy="0"/>
          </a:xfrm>
          <a:prstGeom prst="line">
            <a:avLst/>
          </a:prstGeom>
          <a:noFill/>
          <a:ln w="28575">
            <a:solidFill>
              <a:schemeClr val="tx1"/>
            </a:solidFill>
            <a:round/>
            <a:headEnd/>
            <a:tailEnd/>
          </a:ln>
          <a:effectLst/>
        </p:spPr>
        <p:txBody>
          <a:bodyPr/>
          <a:lstStyle/>
          <a:p>
            <a:endParaRPr lang="en-US"/>
          </a:p>
        </p:txBody>
      </p:sp>
      <p:sp>
        <p:nvSpPr>
          <p:cNvPr id="1002562" name="Oval 66"/>
          <p:cNvSpPr>
            <a:spLocks noChangeArrowheads="1"/>
          </p:cNvSpPr>
          <p:nvPr/>
        </p:nvSpPr>
        <p:spPr bwMode="auto">
          <a:xfrm>
            <a:off x="4202113" y="5181600"/>
            <a:ext cx="609600" cy="838200"/>
          </a:xfrm>
          <a:prstGeom prst="ellipse">
            <a:avLst/>
          </a:prstGeom>
          <a:noFill/>
          <a:ln w="12700">
            <a:solidFill>
              <a:schemeClr val="tx1"/>
            </a:solidFill>
            <a:round/>
            <a:headEnd/>
            <a:tailEnd/>
          </a:ln>
          <a:effectLst/>
        </p:spPr>
        <p:txBody>
          <a:bodyPr wrap="none" anchor="ctr"/>
          <a:lstStyle/>
          <a:p>
            <a:endParaRPr lang="en-US"/>
          </a:p>
        </p:txBody>
      </p:sp>
      <p:sp>
        <p:nvSpPr>
          <p:cNvPr id="1002563" name="Rectangle 67"/>
          <p:cNvSpPr>
            <a:spLocks noChangeArrowheads="1"/>
          </p:cNvSpPr>
          <p:nvPr/>
        </p:nvSpPr>
        <p:spPr bwMode="auto">
          <a:xfrm>
            <a:off x="4252913" y="5334000"/>
            <a:ext cx="533400" cy="457200"/>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1002564" name="Line 68"/>
          <p:cNvSpPr>
            <a:spLocks noChangeShapeType="1"/>
          </p:cNvSpPr>
          <p:nvPr/>
        </p:nvSpPr>
        <p:spPr bwMode="auto">
          <a:xfrm>
            <a:off x="2638425" y="5562600"/>
            <a:ext cx="1563688" cy="0"/>
          </a:xfrm>
          <a:prstGeom prst="line">
            <a:avLst/>
          </a:prstGeom>
          <a:noFill/>
          <a:ln w="28575">
            <a:solidFill>
              <a:schemeClr val="tx1"/>
            </a:solidFill>
            <a:round/>
            <a:headEnd/>
            <a:tailEnd/>
          </a:ln>
          <a:effectLst/>
        </p:spPr>
        <p:txBody>
          <a:bodyPr/>
          <a:lstStyle/>
          <a:p>
            <a:endParaRPr lang="en-US"/>
          </a:p>
        </p:txBody>
      </p:sp>
      <p:sp>
        <p:nvSpPr>
          <p:cNvPr id="1002565" name="Line 69"/>
          <p:cNvSpPr>
            <a:spLocks noChangeShapeType="1"/>
          </p:cNvSpPr>
          <p:nvPr/>
        </p:nvSpPr>
        <p:spPr bwMode="auto">
          <a:xfrm>
            <a:off x="3871913" y="5486400"/>
            <a:ext cx="76200" cy="152400"/>
          </a:xfrm>
          <a:prstGeom prst="line">
            <a:avLst/>
          </a:prstGeom>
          <a:noFill/>
          <a:ln w="12700">
            <a:solidFill>
              <a:schemeClr val="tx1"/>
            </a:solidFill>
            <a:round/>
            <a:headEnd/>
            <a:tailEnd/>
          </a:ln>
          <a:effectLst/>
        </p:spPr>
        <p:txBody>
          <a:bodyPr/>
          <a:lstStyle/>
          <a:p>
            <a:endParaRPr lang="en-US"/>
          </a:p>
        </p:txBody>
      </p:sp>
      <p:sp>
        <p:nvSpPr>
          <p:cNvPr id="1002566" name="Line 70"/>
          <p:cNvSpPr>
            <a:spLocks noChangeShapeType="1"/>
          </p:cNvSpPr>
          <p:nvPr/>
        </p:nvSpPr>
        <p:spPr bwMode="auto">
          <a:xfrm>
            <a:off x="4887913" y="5486400"/>
            <a:ext cx="76200" cy="152400"/>
          </a:xfrm>
          <a:prstGeom prst="line">
            <a:avLst/>
          </a:prstGeom>
          <a:noFill/>
          <a:ln w="12700">
            <a:solidFill>
              <a:schemeClr val="tx1"/>
            </a:solidFill>
            <a:round/>
            <a:headEnd/>
            <a:tailEnd/>
          </a:ln>
          <a:effectLst/>
        </p:spPr>
        <p:txBody>
          <a:bodyPr/>
          <a:lstStyle/>
          <a:p>
            <a:endParaRPr lang="en-US"/>
          </a:p>
        </p:txBody>
      </p:sp>
      <p:sp>
        <p:nvSpPr>
          <p:cNvPr id="1002567" name="Text Box 71"/>
          <p:cNvSpPr txBox="1">
            <a:spLocks noChangeArrowheads="1"/>
          </p:cNvSpPr>
          <p:nvPr/>
        </p:nvSpPr>
        <p:spPr bwMode="auto">
          <a:xfrm>
            <a:off x="3871913" y="5562600"/>
            <a:ext cx="352425" cy="274638"/>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1002568" name="Text Box 72"/>
          <p:cNvSpPr txBox="1">
            <a:spLocks noChangeArrowheads="1"/>
          </p:cNvSpPr>
          <p:nvPr/>
        </p:nvSpPr>
        <p:spPr bwMode="auto">
          <a:xfrm>
            <a:off x="4887913" y="5562600"/>
            <a:ext cx="352425" cy="274638"/>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1002569" name="Line 73"/>
          <p:cNvSpPr>
            <a:spLocks noChangeShapeType="1"/>
          </p:cNvSpPr>
          <p:nvPr/>
        </p:nvSpPr>
        <p:spPr bwMode="auto">
          <a:xfrm>
            <a:off x="5054600" y="4572000"/>
            <a:ext cx="0" cy="609600"/>
          </a:xfrm>
          <a:prstGeom prst="line">
            <a:avLst/>
          </a:prstGeom>
          <a:noFill/>
          <a:ln w="28575">
            <a:solidFill>
              <a:schemeClr val="tx1"/>
            </a:solidFill>
            <a:round/>
            <a:headEnd/>
            <a:tailEnd/>
          </a:ln>
          <a:effectLst/>
        </p:spPr>
        <p:txBody>
          <a:bodyPr/>
          <a:lstStyle/>
          <a:p>
            <a:endParaRPr lang="en-US"/>
          </a:p>
        </p:txBody>
      </p:sp>
      <p:sp>
        <p:nvSpPr>
          <p:cNvPr id="1002570" name="Line 74"/>
          <p:cNvSpPr>
            <a:spLocks noChangeShapeType="1"/>
          </p:cNvSpPr>
          <p:nvPr/>
        </p:nvSpPr>
        <p:spPr bwMode="auto">
          <a:xfrm>
            <a:off x="8382000" y="4724400"/>
            <a:ext cx="0" cy="990600"/>
          </a:xfrm>
          <a:prstGeom prst="line">
            <a:avLst/>
          </a:prstGeom>
          <a:noFill/>
          <a:ln w="28575">
            <a:solidFill>
              <a:schemeClr val="tx1"/>
            </a:solidFill>
            <a:round/>
            <a:headEnd/>
            <a:tailEnd/>
          </a:ln>
          <a:effectLst/>
        </p:spPr>
        <p:txBody>
          <a:bodyPr/>
          <a:lstStyle/>
          <a:p>
            <a:endParaRPr lang="en-US"/>
          </a:p>
        </p:txBody>
      </p:sp>
      <p:sp>
        <p:nvSpPr>
          <p:cNvPr id="1002571" name="Line 75"/>
          <p:cNvSpPr>
            <a:spLocks noChangeShapeType="1"/>
          </p:cNvSpPr>
          <p:nvPr/>
        </p:nvSpPr>
        <p:spPr bwMode="auto">
          <a:xfrm>
            <a:off x="5181600" y="4953000"/>
            <a:ext cx="177800" cy="0"/>
          </a:xfrm>
          <a:prstGeom prst="line">
            <a:avLst/>
          </a:prstGeom>
          <a:noFill/>
          <a:ln w="28575">
            <a:solidFill>
              <a:schemeClr val="tx1"/>
            </a:solidFill>
            <a:round/>
            <a:headEnd/>
            <a:tailEnd type="triangle" w="med" len="med"/>
          </a:ln>
          <a:effectLst/>
        </p:spPr>
        <p:txBody>
          <a:bodyPr/>
          <a:lstStyle/>
          <a:p>
            <a:endParaRPr lang="en-US"/>
          </a:p>
        </p:txBody>
      </p:sp>
      <p:sp>
        <p:nvSpPr>
          <p:cNvPr id="1002572" name="Line 76"/>
          <p:cNvSpPr>
            <a:spLocks noChangeShapeType="1"/>
          </p:cNvSpPr>
          <p:nvPr/>
        </p:nvSpPr>
        <p:spPr bwMode="auto">
          <a:xfrm>
            <a:off x="3276600" y="4876800"/>
            <a:ext cx="254000" cy="0"/>
          </a:xfrm>
          <a:prstGeom prst="line">
            <a:avLst/>
          </a:prstGeom>
          <a:noFill/>
          <a:ln w="28575">
            <a:solidFill>
              <a:schemeClr val="tx1"/>
            </a:solidFill>
            <a:round/>
            <a:headEnd/>
            <a:tailEnd type="triangle" w="med" len="med"/>
          </a:ln>
          <a:effectLst/>
        </p:spPr>
        <p:txBody>
          <a:bodyPr/>
          <a:lstStyle/>
          <a:p>
            <a:endParaRPr lang="en-US"/>
          </a:p>
        </p:txBody>
      </p:sp>
      <p:sp>
        <p:nvSpPr>
          <p:cNvPr id="1002573" name="AutoShape 77"/>
          <p:cNvSpPr>
            <a:spLocks noChangeArrowheads="1"/>
          </p:cNvSpPr>
          <p:nvPr/>
        </p:nvSpPr>
        <p:spPr bwMode="auto">
          <a:xfrm rot="-5400000">
            <a:off x="8382000" y="44196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002574" name="Line 78"/>
          <p:cNvSpPr>
            <a:spLocks noChangeShapeType="1"/>
          </p:cNvSpPr>
          <p:nvPr/>
        </p:nvSpPr>
        <p:spPr bwMode="auto">
          <a:xfrm>
            <a:off x="8839200" y="4495800"/>
            <a:ext cx="152400" cy="0"/>
          </a:xfrm>
          <a:prstGeom prst="line">
            <a:avLst/>
          </a:prstGeom>
          <a:noFill/>
          <a:ln w="28575">
            <a:solidFill>
              <a:schemeClr val="tx1"/>
            </a:solidFill>
            <a:round/>
            <a:headEnd/>
            <a:tailEnd/>
          </a:ln>
          <a:effectLst/>
        </p:spPr>
        <p:txBody>
          <a:bodyPr/>
          <a:lstStyle/>
          <a:p>
            <a:endParaRPr lang="en-US"/>
          </a:p>
        </p:txBody>
      </p:sp>
      <p:sp>
        <p:nvSpPr>
          <p:cNvPr id="1002575" name="AutoShape 79"/>
          <p:cNvSpPr>
            <a:spLocks noChangeArrowheads="1"/>
          </p:cNvSpPr>
          <p:nvPr/>
        </p:nvSpPr>
        <p:spPr bwMode="auto">
          <a:xfrm rot="-5400000">
            <a:off x="5092700" y="46101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002576" name="Line 80"/>
          <p:cNvSpPr>
            <a:spLocks noChangeShapeType="1"/>
          </p:cNvSpPr>
          <p:nvPr/>
        </p:nvSpPr>
        <p:spPr bwMode="auto">
          <a:xfrm>
            <a:off x="5588000" y="4724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02577" name="Line 81"/>
          <p:cNvSpPr>
            <a:spLocks noChangeShapeType="1"/>
          </p:cNvSpPr>
          <p:nvPr/>
        </p:nvSpPr>
        <p:spPr bwMode="auto">
          <a:xfrm>
            <a:off x="3276600" y="4876800"/>
            <a:ext cx="0" cy="1600200"/>
          </a:xfrm>
          <a:prstGeom prst="line">
            <a:avLst/>
          </a:prstGeom>
          <a:noFill/>
          <a:ln w="28575">
            <a:solidFill>
              <a:schemeClr val="tx1"/>
            </a:solidFill>
            <a:round/>
            <a:headEnd/>
            <a:tailEnd/>
          </a:ln>
          <a:effectLst/>
        </p:spPr>
        <p:txBody>
          <a:bodyPr/>
          <a:lstStyle/>
          <a:p>
            <a:endParaRPr lang="en-US"/>
          </a:p>
        </p:txBody>
      </p:sp>
      <p:sp>
        <p:nvSpPr>
          <p:cNvPr id="1002578" name="Line 82"/>
          <p:cNvSpPr>
            <a:spLocks noChangeShapeType="1"/>
          </p:cNvSpPr>
          <p:nvPr/>
        </p:nvSpPr>
        <p:spPr bwMode="auto">
          <a:xfrm>
            <a:off x="8686800" y="2514600"/>
            <a:ext cx="0" cy="1752600"/>
          </a:xfrm>
          <a:prstGeom prst="line">
            <a:avLst/>
          </a:prstGeom>
          <a:noFill/>
          <a:ln w="12700">
            <a:solidFill>
              <a:schemeClr val="accent1"/>
            </a:solidFill>
            <a:round/>
            <a:headEnd/>
            <a:tailEnd type="triangle" w="med" len="med"/>
          </a:ln>
          <a:effectLst/>
        </p:spPr>
        <p:txBody>
          <a:bodyPr/>
          <a:lstStyle/>
          <a:p>
            <a:endParaRPr lang="en-US"/>
          </a:p>
        </p:txBody>
      </p:sp>
      <p:sp>
        <p:nvSpPr>
          <p:cNvPr id="1002579" name="Rectangle 83"/>
          <p:cNvSpPr>
            <a:spLocks noChangeArrowheads="1"/>
          </p:cNvSpPr>
          <p:nvPr/>
        </p:nvSpPr>
        <p:spPr bwMode="auto">
          <a:xfrm>
            <a:off x="7162800" y="22860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MemtoReg</a:t>
            </a:r>
          </a:p>
        </p:txBody>
      </p:sp>
      <p:sp>
        <p:nvSpPr>
          <p:cNvPr id="1002580" name="Rectangle 84"/>
          <p:cNvSpPr>
            <a:spLocks noChangeArrowheads="1"/>
          </p:cNvSpPr>
          <p:nvPr/>
        </p:nvSpPr>
        <p:spPr bwMode="auto">
          <a:xfrm>
            <a:off x="4343400" y="25908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ALUSrc</a:t>
            </a:r>
          </a:p>
        </p:txBody>
      </p:sp>
      <p:sp>
        <p:nvSpPr>
          <p:cNvPr id="1002581" name="Oval 85"/>
          <p:cNvSpPr>
            <a:spLocks noChangeArrowheads="1"/>
          </p:cNvSpPr>
          <p:nvPr/>
        </p:nvSpPr>
        <p:spPr bwMode="auto">
          <a:xfrm>
            <a:off x="5410200" y="1600200"/>
            <a:ext cx="457200" cy="533400"/>
          </a:xfrm>
          <a:prstGeom prst="ellipse">
            <a:avLst/>
          </a:prstGeom>
          <a:noFill/>
          <a:ln w="12700">
            <a:solidFill>
              <a:schemeClr val="tx1"/>
            </a:solidFill>
            <a:round/>
            <a:headEnd/>
            <a:tailEnd/>
          </a:ln>
          <a:effectLst/>
        </p:spPr>
        <p:txBody>
          <a:bodyPr wrap="none" anchor="ctr"/>
          <a:lstStyle/>
          <a:p>
            <a:endParaRPr lang="en-US"/>
          </a:p>
        </p:txBody>
      </p:sp>
      <p:sp>
        <p:nvSpPr>
          <p:cNvPr id="1002582" name="Rectangle 86"/>
          <p:cNvSpPr>
            <a:spLocks noChangeArrowheads="1"/>
          </p:cNvSpPr>
          <p:nvPr/>
        </p:nvSpPr>
        <p:spPr bwMode="auto">
          <a:xfrm>
            <a:off x="5410200" y="16002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1002583" name="Line 87"/>
          <p:cNvSpPr>
            <a:spLocks noChangeShapeType="1"/>
          </p:cNvSpPr>
          <p:nvPr/>
        </p:nvSpPr>
        <p:spPr bwMode="auto">
          <a:xfrm>
            <a:off x="5181600" y="1905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02584" name="Line 88"/>
          <p:cNvSpPr>
            <a:spLocks noChangeShapeType="1"/>
          </p:cNvSpPr>
          <p:nvPr/>
        </p:nvSpPr>
        <p:spPr bwMode="auto">
          <a:xfrm>
            <a:off x="5181600" y="1447800"/>
            <a:ext cx="928688" cy="0"/>
          </a:xfrm>
          <a:prstGeom prst="line">
            <a:avLst/>
          </a:prstGeom>
          <a:noFill/>
          <a:ln w="28575">
            <a:solidFill>
              <a:schemeClr val="tx1"/>
            </a:solidFill>
            <a:round/>
            <a:headEnd/>
            <a:tailEnd type="triangle" w="med" len="med"/>
          </a:ln>
          <a:effectLst/>
        </p:spPr>
        <p:txBody>
          <a:bodyPr/>
          <a:lstStyle/>
          <a:p>
            <a:endParaRPr lang="en-US"/>
          </a:p>
        </p:txBody>
      </p:sp>
      <p:grpSp>
        <p:nvGrpSpPr>
          <p:cNvPr id="3" name="Group 89"/>
          <p:cNvGrpSpPr>
            <a:grpSpLocks/>
          </p:cNvGrpSpPr>
          <p:nvPr/>
        </p:nvGrpSpPr>
        <p:grpSpPr bwMode="auto">
          <a:xfrm>
            <a:off x="6096000" y="1143000"/>
            <a:ext cx="381000" cy="914400"/>
            <a:chOff x="1392" y="2880"/>
            <a:chExt cx="288" cy="480"/>
          </a:xfrm>
        </p:grpSpPr>
        <p:sp>
          <p:nvSpPr>
            <p:cNvPr id="1002586" name="Line 90"/>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002587" name="Line 91"/>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002588" name="Line 92"/>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002589" name="Line 93"/>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002590" name="Line 94"/>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002591" name="Line 95"/>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002592" name="Line 96"/>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002593" name="Text Box 97"/>
          <p:cNvSpPr txBox="1">
            <a:spLocks noChangeArrowheads="1"/>
          </p:cNvSpPr>
          <p:nvPr/>
        </p:nvSpPr>
        <p:spPr bwMode="auto">
          <a:xfrm>
            <a:off x="6096000" y="14478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002594" name="Line 98"/>
          <p:cNvSpPr>
            <a:spLocks noChangeShapeType="1"/>
          </p:cNvSpPr>
          <p:nvPr/>
        </p:nvSpPr>
        <p:spPr bwMode="auto">
          <a:xfrm>
            <a:off x="5853113" y="1905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02595" name="Line 99"/>
          <p:cNvSpPr>
            <a:spLocks noChangeShapeType="1"/>
          </p:cNvSpPr>
          <p:nvPr/>
        </p:nvSpPr>
        <p:spPr bwMode="auto">
          <a:xfrm>
            <a:off x="6477000" y="16002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02596" name="Line 100"/>
          <p:cNvSpPr>
            <a:spLocks noChangeShapeType="1"/>
          </p:cNvSpPr>
          <p:nvPr/>
        </p:nvSpPr>
        <p:spPr bwMode="auto">
          <a:xfrm>
            <a:off x="838200" y="1066800"/>
            <a:ext cx="0" cy="3276600"/>
          </a:xfrm>
          <a:prstGeom prst="line">
            <a:avLst/>
          </a:prstGeom>
          <a:noFill/>
          <a:ln w="28575">
            <a:solidFill>
              <a:schemeClr val="tx1"/>
            </a:solidFill>
            <a:round/>
            <a:headEnd/>
            <a:tailEnd/>
          </a:ln>
          <a:effectLst/>
        </p:spPr>
        <p:txBody>
          <a:bodyPr/>
          <a:lstStyle/>
          <a:p>
            <a:endParaRPr lang="en-US"/>
          </a:p>
        </p:txBody>
      </p:sp>
      <p:sp>
        <p:nvSpPr>
          <p:cNvPr id="1002597" name="AutoShape 101"/>
          <p:cNvSpPr>
            <a:spLocks noChangeArrowheads="1"/>
          </p:cNvSpPr>
          <p:nvPr/>
        </p:nvSpPr>
        <p:spPr bwMode="auto">
          <a:xfrm rot="-5400000">
            <a:off x="6400800" y="1219200"/>
            <a:ext cx="8382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002598" name="Line 102"/>
          <p:cNvSpPr>
            <a:spLocks noChangeShapeType="1"/>
          </p:cNvSpPr>
          <p:nvPr/>
        </p:nvSpPr>
        <p:spPr bwMode="auto">
          <a:xfrm>
            <a:off x="5181600" y="1066800"/>
            <a:ext cx="1524000" cy="0"/>
          </a:xfrm>
          <a:prstGeom prst="line">
            <a:avLst/>
          </a:prstGeom>
          <a:noFill/>
          <a:ln w="28575">
            <a:solidFill>
              <a:schemeClr val="tx1"/>
            </a:solidFill>
            <a:round/>
            <a:headEnd/>
            <a:tailEnd type="triangle" w="med" len="med"/>
          </a:ln>
          <a:effectLst/>
        </p:spPr>
        <p:txBody>
          <a:bodyPr/>
          <a:lstStyle/>
          <a:p>
            <a:endParaRPr lang="en-US"/>
          </a:p>
        </p:txBody>
      </p:sp>
      <p:sp>
        <p:nvSpPr>
          <p:cNvPr id="1002599" name="Line 103"/>
          <p:cNvSpPr>
            <a:spLocks noChangeShapeType="1"/>
          </p:cNvSpPr>
          <p:nvPr/>
        </p:nvSpPr>
        <p:spPr bwMode="auto">
          <a:xfrm>
            <a:off x="5181600" y="1066800"/>
            <a:ext cx="0" cy="381000"/>
          </a:xfrm>
          <a:prstGeom prst="line">
            <a:avLst/>
          </a:prstGeom>
          <a:noFill/>
          <a:ln w="28575">
            <a:solidFill>
              <a:schemeClr val="tx1"/>
            </a:solidFill>
            <a:round/>
            <a:headEnd/>
            <a:tailEnd/>
          </a:ln>
          <a:effectLst/>
        </p:spPr>
        <p:txBody>
          <a:bodyPr/>
          <a:lstStyle/>
          <a:p>
            <a:endParaRPr lang="en-US"/>
          </a:p>
        </p:txBody>
      </p:sp>
      <p:sp>
        <p:nvSpPr>
          <p:cNvPr id="1002600" name="Line 104"/>
          <p:cNvSpPr>
            <a:spLocks noChangeShapeType="1"/>
          </p:cNvSpPr>
          <p:nvPr/>
        </p:nvSpPr>
        <p:spPr bwMode="auto">
          <a:xfrm>
            <a:off x="6934200" y="1371600"/>
            <a:ext cx="177800" cy="0"/>
          </a:xfrm>
          <a:prstGeom prst="line">
            <a:avLst/>
          </a:prstGeom>
          <a:noFill/>
          <a:ln w="28575">
            <a:solidFill>
              <a:schemeClr val="tx1"/>
            </a:solidFill>
            <a:round/>
            <a:headEnd/>
            <a:tailEnd/>
          </a:ln>
          <a:effectLst/>
        </p:spPr>
        <p:txBody>
          <a:bodyPr/>
          <a:lstStyle/>
          <a:p>
            <a:endParaRPr lang="en-US"/>
          </a:p>
        </p:txBody>
      </p:sp>
      <p:sp>
        <p:nvSpPr>
          <p:cNvPr id="1002601" name="Line 105"/>
          <p:cNvSpPr>
            <a:spLocks noChangeShapeType="1"/>
          </p:cNvSpPr>
          <p:nvPr/>
        </p:nvSpPr>
        <p:spPr bwMode="auto">
          <a:xfrm>
            <a:off x="6858000" y="1600200"/>
            <a:ext cx="0" cy="533400"/>
          </a:xfrm>
          <a:prstGeom prst="line">
            <a:avLst/>
          </a:prstGeom>
          <a:noFill/>
          <a:ln w="12700">
            <a:solidFill>
              <a:schemeClr val="accent1"/>
            </a:solidFill>
            <a:round/>
            <a:headEnd type="triangle" w="med" len="med"/>
            <a:tailEnd/>
          </a:ln>
          <a:effectLst/>
        </p:spPr>
        <p:txBody>
          <a:bodyPr/>
          <a:lstStyle/>
          <a:p>
            <a:endParaRPr lang="en-US"/>
          </a:p>
        </p:txBody>
      </p:sp>
      <p:sp>
        <p:nvSpPr>
          <p:cNvPr id="1002602" name="Rectangle 106"/>
          <p:cNvSpPr>
            <a:spLocks noChangeArrowheads="1"/>
          </p:cNvSpPr>
          <p:nvPr/>
        </p:nvSpPr>
        <p:spPr bwMode="auto">
          <a:xfrm>
            <a:off x="6858000" y="17526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PCSrc</a:t>
            </a:r>
          </a:p>
        </p:txBody>
      </p:sp>
      <p:sp>
        <p:nvSpPr>
          <p:cNvPr id="1002603" name="Line 107"/>
          <p:cNvSpPr>
            <a:spLocks noChangeShapeType="1"/>
          </p:cNvSpPr>
          <p:nvPr/>
        </p:nvSpPr>
        <p:spPr bwMode="auto">
          <a:xfrm>
            <a:off x="6629400" y="4724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02604" name="AutoShape 108"/>
          <p:cNvSpPr>
            <a:spLocks noChangeArrowheads="1"/>
          </p:cNvSpPr>
          <p:nvPr/>
        </p:nvSpPr>
        <p:spPr bwMode="auto">
          <a:xfrm rot="-5400000">
            <a:off x="2933700" y="4381500"/>
            <a:ext cx="6096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002605" name="Line 109"/>
          <p:cNvSpPr>
            <a:spLocks noChangeShapeType="1"/>
          </p:cNvSpPr>
          <p:nvPr/>
        </p:nvSpPr>
        <p:spPr bwMode="auto">
          <a:xfrm>
            <a:off x="3352800" y="4495800"/>
            <a:ext cx="152400" cy="0"/>
          </a:xfrm>
          <a:prstGeom prst="line">
            <a:avLst/>
          </a:prstGeom>
          <a:noFill/>
          <a:ln w="19050">
            <a:solidFill>
              <a:schemeClr val="tx1"/>
            </a:solidFill>
            <a:round/>
            <a:headEnd/>
            <a:tailEnd type="triangle" w="med" len="med"/>
          </a:ln>
          <a:effectLst/>
        </p:spPr>
        <p:txBody>
          <a:bodyPr/>
          <a:lstStyle/>
          <a:p>
            <a:endParaRPr lang="en-US"/>
          </a:p>
        </p:txBody>
      </p:sp>
      <p:sp>
        <p:nvSpPr>
          <p:cNvPr id="1002606" name="Line 110"/>
          <p:cNvSpPr>
            <a:spLocks noChangeShapeType="1"/>
          </p:cNvSpPr>
          <p:nvPr/>
        </p:nvSpPr>
        <p:spPr bwMode="auto">
          <a:xfrm>
            <a:off x="2957513" y="4114800"/>
            <a:ext cx="0" cy="228600"/>
          </a:xfrm>
          <a:prstGeom prst="line">
            <a:avLst/>
          </a:prstGeom>
          <a:noFill/>
          <a:ln w="19050">
            <a:solidFill>
              <a:schemeClr val="tx1"/>
            </a:solidFill>
            <a:round/>
            <a:headEnd/>
            <a:tailEnd/>
          </a:ln>
          <a:effectLst/>
        </p:spPr>
        <p:txBody>
          <a:bodyPr/>
          <a:lstStyle/>
          <a:p>
            <a:endParaRPr lang="en-US"/>
          </a:p>
        </p:txBody>
      </p:sp>
      <p:sp>
        <p:nvSpPr>
          <p:cNvPr id="1002607" name="Line 111"/>
          <p:cNvSpPr>
            <a:spLocks noChangeShapeType="1"/>
          </p:cNvSpPr>
          <p:nvPr/>
        </p:nvSpPr>
        <p:spPr bwMode="auto">
          <a:xfrm>
            <a:off x="2957513" y="4343400"/>
            <a:ext cx="166687" cy="0"/>
          </a:xfrm>
          <a:prstGeom prst="line">
            <a:avLst/>
          </a:prstGeom>
          <a:noFill/>
          <a:ln w="19050">
            <a:solidFill>
              <a:schemeClr val="tx1"/>
            </a:solidFill>
            <a:round/>
            <a:headEnd/>
            <a:tailEnd type="triangle" w="med" len="med"/>
          </a:ln>
          <a:effectLst/>
        </p:spPr>
        <p:txBody>
          <a:bodyPr/>
          <a:lstStyle/>
          <a:p>
            <a:endParaRPr lang="en-US"/>
          </a:p>
        </p:txBody>
      </p:sp>
      <p:sp>
        <p:nvSpPr>
          <p:cNvPr id="1002608" name="Line 112"/>
          <p:cNvSpPr>
            <a:spLocks noChangeShapeType="1"/>
          </p:cNvSpPr>
          <p:nvPr/>
        </p:nvSpPr>
        <p:spPr bwMode="auto">
          <a:xfrm>
            <a:off x="3200400" y="2971800"/>
            <a:ext cx="0" cy="1295400"/>
          </a:xfrm>
          <a:prstGeom prst="line">
            <a:avLst/>
          </a:prstGeom>
          <a:noFill/>
          <a:ln w="12700">
            <a:solidFill>
              <a:schemeClr val="accent1"/>
            </a:solidFill>
            <a:round/>
            <a:headEnd/>
            <a:tailEnd type="triangle" w="med" len="med"/>
          </a:ln>
          <a:effectLst/>
        </p:spPr>
        <p:txBody>
          <a:bodyPr/>
          <a:lstStyle/>
          <a:p>
            <a:endParaRPr lang="en-US"/>
          </a:p>
        </p:txBody>
      </p:sp>
      <p:sp>
        <p:nvSpPr>
          <p:cNvPr id="1002609" name="Rectangle 113"/>
          <p:cNvSpPr>
            <a:spLocks noChangeArrowheads="1"/>
          </p:cNvSpPr>
          <p:nvPr/>
        </p:nvSpPr>
        <p:spPr bwMode="auto">
          <a:xfrm>
            <a:off x="2667000" y="31242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RegDst</a:t>
            </a:r>
          </a:p>
        </p:txBody>
      </p:sp>
      <p:sp>
        <p:nvSpPr>
          <p:cNvPr id="1002610" name="Oval 114"/>
          <p:cNvSpPr>
            <a:spLocks noChangeArrowheads="1"/>
          </p:cNvSpPr>
          <p:nvPr/>
        </p:nvSpPr>
        <p:spPr bwMode="auto">
          <a:xfrm>
            <a:off x="5791200" y="5257800"/>
            <a:ext cx="609600" cy="762000"/>
          </a:xfrm>
          <a:prstGeom prst="ellipse">
            <a:avLst/>
          </a:prstGeom>
          <a:noFill/>
          <a:ln w="12700">
            <a:solidFill>
              <a:schemeClr val="accent1"/>
            </a:solidFill>
            <a:round/>
            <a:headEnd/>
            <a:tailEnd/>
          </a:ln>
          <a:effectLst/>
        </p:spPr>
        <p:txBody>
          <a:bodyPr wrap="none" anchor="ctr"/>
          <a:lstStyle/>
          <a:p>
            <a:endParaRPr lang="en-US"/>
          </a:p>
        </p:txBody>
      </p:sp>
      <p:sp>
        <p:nvSpPr>
          <p:cNvPr id="1002611" name="Rectangle 115"/>
          <p:cNvSpPr>
            <a:spLocks noChangeArrowheads="1"/>
          </p:cNvSpPr>
          <p:nvPr/>
        </p:nvSpPr>
        <p:spPr bwMode="auto">
          <a:xfrm>
            <a:off x="5867400" y="5410200"/>
            <a:ext cx="533400" cy="457200"/>
          </a:xfrm>
          <a:prstGeom prst="rect">
            <a:avLst/>
          </a:prstGeom>
          <a:noFill/>
          <a:ln w="12700">
            <a:noFill/>
            <a:miter lim="800000"/>
            <a:headEnd/>
            <a:tailEnd/>
          </a:ln>
          <a:effectLst/>
        </p:spPr>
        <p:txBody>
          <a:bodyPr wrap="none" lIns="19050" tIns="26988" rIns="19050" bIns="26988"/>
          <a:lstStyle/>
          <a:p>
            <a:pPr algn="ctr"/>
            <a:r>
              <a:rPr lang="en-US" sz="1200" b="1"/>
              <a:t>ALU</a:t>
            </a:r>
          </a:p>
          <a:p>
            <a:pPr algn="ctr"/>
            <a:r>
              <a:rPr lang="en-US" sz="1200" b="1"/>
              <a:t>control</a:t>
            </a:r>
          </a:p>
        </p:txBody>
      </p:sp>
      <p:sp>
        <p:nvSpPr>
          <p:cNvPr id="1002612" name="Line 116"/>
          <p:cNvSpPr>
            <a:spLocks noChangeShapeType="1"/>
          </p:cNvSpPr>
          <p:nvPr/>
        </p:nvSpPr>
        <p:spPr bwMode="auto">
          <a:xfrm>
            <a:off x="3657600" y="6172200"/>
            <a:ext cx="1905000" cy="0"/>
          </a:xfrm>
          <a:prstGeom prst="line">
            <a:avLst/>
          </a:prstGeom>
          <a:noFill/>
          <a:ln w="19050">
            <a:solidFill>
              <a:schemeClr val="tx1"/>
            </a:solidFill>
            <a:round/>
            <a:headEnd/>
            <a:tailEnd/>
          </a:ln>
          <a:effectLst/>
        </p:spPr>
        <p:txBody>
          <a:bodyPr/>
          <a:lstStyle/>
          <a:p>
            <a:endParaRPr lang="en-US"/>
          </a:p>
        </p:txBody>
      </p:sp>
      <p:sp>
        <p:nvSpPr>
          <p:cNvPr id="1002613" name="Line 117"/>
          <p:cNvSpPr>
            <a:spLocks noChangeShapeType="1"/>
          </p:cNvSpPr>
          <p:nvPr/>
        </p:nvSpPr>
        <p:spPr bwMode="auto">
          <a:xfrm>
            <a:off x="5548313" y="5486400"/>
            <a:ext cx="228600" cy="0"/>
          </a:xfrm>
          <a:prstGeom prst="line">
            <a:avLst/>
          </a:prstGeom>
          <a:noFill/>
          <a:ln w="19050">
            <a:solidFill>
              <a:schemeClr val="tx1"/>
            </a:solidFill>
            <a:round/>
            <a:headEnd/>
            <a:tailEnd type="triangle" w="med" len="med"/>
          </a:ln>
          <a:effectLst/>
        </p:spPr>
        <p:txBody>
          <a:bodyPr/>
          <a:lstStyle/>
          <a:p>
            <a:endParaRPr lang="en-US"/>
          </a:p>
        </p:txBody>
      </p:sp>
      <p:sp>
        <p:nvSpPr>
          <p:cNvPr id="1002614" name="Rectangle 118"/>
          <p:cNvSpPr>
            <a:spLocks noChangeArrowheads="1"/>
          </p:cNvSpPr>
          <p:nvPr/>
        </p:nvSpPr>
        <p:spPr bwMode="auto">
          <a:xfrm>
            <a:off x="8610600" y="4191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02615" name="Rectangle 119"/>
          <p:cNvSpPr>
            <a:spLocks noChangeArrowheads="1"/>
          </p:cNvSpPr>
          <p:nvPr/>
        </p:nvSpPr>
        <p:spPr bwMode="auto">
          <a:xfrm>
            <a:off x="5410200" y="4800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02616" name="Rectangle 120"/>
          <p:cNvSpPr>
            <a:spLocks noChangeArrowheads="1"/>
          </p:cNvSpPr>
          <p:nvPr/>
        </p:nvSpPr>
        <p:spPr bwMode="auto">
          <a:xfrm>
            <a:off x="3124200" y="44958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02617" name="Rectangle 121"/>
          <p:cNvSpPr>
            <a:spLocks noChangeArrowheads="1"/>
          </p:cNvSpPr>
          <p:nvPr/>
        </p:nvSpPr>
        <p:spPr bwMode="auto">
          <a:xfrm>
            <a:off x="3124200" y="4191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02618" name="Rectangle 122"/>
          <p:cNvSpPr>
            <a:spLocks noChangeArrowheads="1"/>
          </p:cNvSpPr>
          <p:nvPr/>
        </p:nvSpPr>
        <p:spPr bwMode="auto">
          <a:xfrm>
            <a:off x="5410200" y="4419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02619" name="Rectangle 123"/>
          <p:cNvSpPr>
            <a:spLocks noChangeArrowheads="1"/>
          </p:cNvSpPr>
          <p:nvPr/>
        </p:nvSpPr>
        <p:spPr bwMode="auto">
          <a:xfrm>
            <a:off x="8610600" y="4572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02620" name="Rectangle 124"/>
          <p:cNvSpPr>
            <a:spLocks noChangeArrowheads="1"/>
          </p:cNvSpPr>
          <p:nvPr/>
        </p:nvSpPr>
        <p:spPr bwMode="auto">
          <a:xfrm>
            <a:off x="6705600" y="990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02621" name="Rectangle 125"/>
          <p:cNvSpPr>
            <a:spLocks noChangeArrowheads="1"/>
          </p:cNvSpPr>
          <p:nvPr/>
        </p:nvSpPr>
        <p:spPr bwMode="auto">
          <a:xfrm>
            <a:off x="6705600" y="14478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02622" name="Rectangle 126"/>
          <p:cNvSpPr>
            <a:spLocks noChangeArrowheads="1"/>
          </p:cNvSpPr>
          <p:nvPr/>
        </p:nvSpPr>
        <p:spPr bwMode="auto">
          <a:xfrm>
            <a:off x="2514600" y="19050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ALUOp</a:t>
            </a:r>
          </a:p>
        </p:txBody>
      </p:sp>
      <p:sp>
        <p:nvSpPr>
          <p:cNvPr id="1002623" name="Line 127"/>
          <p:cNvSpPr>
            <a:spLocks noChangeShapeType="1"/>
          </p:cNvSpPr>
          <p:nvPr/>
        </p:nvSpPr>
        <p:spPr bwMode="auto">
          <a:xfrm>
            <a:off x="6096000" y="6019800"/>
            <a:ext cx="0" cy="304800"/>
          </a:xfrm>
          <a:prstGeom prst="line">
            <a:avLst/>
          </a:prstGeom>
          <a:noFill/>
          <a:ln w="19050">
            <a:solidFill>
              <a:schemeClr val="accent1"/>
            </a:solidFill>
            <a:round/>
            <a:headEnd type="triangle" w="med" len="med"/>
            <a:tailEnd/>
          </a:ln>
          <a:effectLst/>
        </p:spPr>
        <p:txBody>
          <a:bodyPr/>
          <a:lstStyle/>
          <a:p>
            <a:endParaRPr lang="en-US"/>
          </a:p>
        </p:txBody>
      </p:sp>
      <p:sp>
        <p:nvSpPr>
          <p:cNvPr id="1002624" name="Rectangle 128"/>
          <p:cNvSpPr>
            <a:spLocks noChangeArrowheads="1"/>
          </p:cNvSpPr>
          <p:nvPr/>
        </p:nvSpPr>
        <p:spPr bwMode="auto">
          <a:xfrm>
            <a:off x="4724400" y="5867400"/>
            <a:ext cx="7620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Instr[5-0]</a:t>
            </a:r>
          </a:p>
        </p:txBody>
      </p:sp>
      <p:sp>
        <p:nvSpPr>
          <p:cNvPr id="1002625" name="Rectangle 129"/>
          <p:cNvSpPr>
            <a:spLocks noChangeArrowheads="1"/>
          </p:cNvSpPr>
          <p:nvPr/>
        </p:nvSpPr>
        <p:spPr bwMode="auto">
          <a:xfrm>
            <a:off x="2667000" y="53340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Instr[15-0]</a:t>
            </a:r>
          </a:p>
        </p:txBody>
      </p:sp>
      <p:sp>
        <p:nvSpPr>
          <p:cNvPr id="1002626" name="Rectangle 130"/>
          <p:cNvSpPr>
            <a:spLocks noChangeArrowheads="1"/>
          </p:cNvSpPr>
          <p:nvPr/>
        </p:nvSpPr>
        <p:spPr bwMode="auto">
          <a:xfrm>
            <a:off x="2652713" y="35052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Instr[25-21]</a:t>
            </a:r>
          </a:p>
        </p:txBody>
      </p:sp>
      <p:sp>
        <p:nvSpPr>
          <p:cNvPr id="1002627" name="Rectangle 131"/>
          <p:cNvSpPr>
            <a:spLocks noChangeArrowheads="1"/>
          </p:cNvSpPr>
          <p:nvPr/>
        </p:nvSpPr>
        <p:spPr bwMode="auto">
          <a:xfrm>
            <a:off x="2652713" y="38862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Instr[20-16]</a:t>
            </a:r>
          </a:p>
        </p:txBody>
      </p:sp>
      <p:sp>
        <p:nvSpPr>
          <p:cNvPr id="1002628" name="Text Box 132"/>
          <p:cNvSpPr txBox="1">
            <a:spLocks noChangeArrowheads="1"/>
          </p:cNvSpPr>
          <p:nvPr/>
        </p:nvSpPr>
        <p:spPr bwMode="auto">
          <a:xfrm>
            <a:off x="2576513" y="4648200"/>
            <a:ext cx="701675" cy="457200"/>
          </a:xfrm>
          <a:prstGeom prst="rect">
            <a:avLst/>
          </a:prstGeom>
          <a:noFill/>
          <a:ln w="12700">
            <a:noFill/>
            <a:miter lim="800000"/>
            <a:headEnd/>
            <a:tailEnd/>
          </a:ln>
          <a:effectLst/>
        </p:spPr>
        <p:txBody>
          <a:bodyPr>
            <a:spAutoFit/>
          </a:bodyPr>
          <a:lstStyle/>
          <a:p>
            <a:pPr algn="r"/>
            <a:r>
              <a:rPr lang="en-US" sz="1200">
                <a:solidFill>
                  <a:schemeClr val="tx1"/>
                </a:solidFill>
              </a:rPr>
              <a:t>Instr[15  -11]</a:t>
            </a:r>
          </a:p>
        </p:txBody>
      </p:sp>
      <p:sp>
        <p:nvSpPr>
          <p:cNvPr id="1002629" name="Line 133"/>
          <p:cNvSpPr>
            <a:spLocks noChangeShapeType="1"/>
          </p:cNvSpPr>
          <p:nvPr/>
        </p:nvSpPr>
        <p:spPr bwMode="auto">
          <a:xfrm>
            <a:off x="228600" y="838200"/>
            <a:ext cx="0" cy="3505200"/>
          </a:xfrm>
          <a:prstGeom prst="line">
            <a:avLst/>
          </a:prstGeom>
          <a:noFill/>
          <a:ln w="28575">
            <a:solidFill>
              <a:schemeClr val="tx1"/>
            </a:solidFill>
            <a:round/>
            <a:headEnd/>
            <a:tailEnd/>
          </a:ln>
          <a:effectLst/>
        </p:spPr>
        <p:txBody>
          <a:bodyPr/>
          <a:lstStyle/>
          <a:p>
            <a:endParaRPr lang="en-US"/>
          </a:p>
        </p:txBody>
      </p:sp>
      <p:sp>
        <p:nvSpPr>
          <p:cNvPr id="1002630" name="Line 134"/>
          <p:cNvSpPr>
            <a:spLocks noChangeShapeType="1"/>
          </p:cNvSpPr>
          <p:nvPr/>
        </p:nvSpPr>
        <p:spPr bwMode="auto">
          <a:xfrm>
            <a:off x="7086600" y="838200"/>
            <a:ext cx="0" cy="533400"/>
          </a:xfrm>
          <a:prstGeom prst="line">
            <a:avLst/>
          </a:prstGeom>
          <a:noFill/>
          <a:ln w="28575">
            <a:solidFill>
              <a:schemeClr val="tx1"/>
            </a:solidFill>
            <a:round/>
            <a:headEnd/>
            <a:tailEnd/>
          </a:ln>
          <a:effectLst/>
        </p:spPr>
        <p:txBody>
          <a:bodyPr/>
          <a:lstStyle/>
          <a:p>
            <a:endParaRPr lang="en-US"/>
          </a:p>
        </p:txBody>
      </p:sp>
      <p:sp>
        <p:nvSpPr>
          <p:cNvPr id="1002631" name="Line 135"/>
          <p:cNvSpPr>
            <a:spLocks noChangeShapeType="1"/>
          </p:cNvSpPr>
          <p:nvPr/>
        </p:nvSpPr>
        <p:spPr bwMode="auto">
          <a:xfrm>
            <a:off x="5181600" y="4953000"/>
            <a:ext cx="0" cy="609600"/>
          </a:xfrm>
          <a:prstGeom prst="line">
            <a:avLst/>
          </a:prstGeom>
          <a:noFill/>
          <a:ln w="28575">
            <a:solidFill>
              <a:schemeClr val="tx1"/>
            </a:solidFill>
            <a:round/>
            <a:headEnd/>
            <a:tailEnd/>
          </a:ln>
          <a:effectLst/>
        </p:spPr>
        <p:txBody>
          <a:bodyPr/>
          <a:lstStyle/>
          <a:p>
            <a:endParaRPr lang="en-US"/>
          </a:p>
        </p:txBody>
      </p:sp>
      <p:sp>
        <p:nvSpPr>
          <p:cNvPr id="1002632" name="Oval 136"/>
          <p:cNvSpPr>
            <a:spLocks noChangeArrowheads="1"/>
          </p:cNvSpPr>
          <p:nvPr/>
        </p:nvSpPr>
        <p:spPr bwMode="auto">
          <a:xfrm>
            <a:off x="2971800" y="1828800"/>
            <a:ext cx="762000" cy="1219200"/>
          </a:xfrm>
          <a:prstGeom prst="ellipse">
            <a:avLst/>
          </a:prstGeom>
          <a:noFill/>
          <a:ln w="12700">
            <a:solidFill>
              <a:schemeClr val="accent1"/>
            </a:solidFill>
            <a:round/>
            <a:headEnd/>
            <a:tailEnd/>
          </a:ln>
          <a:effectLst/>
        </p:spPr>
        <p:txBody>
          <a:bodyPr wrap="none" anchor="ctr"/>
          <a:lstStyle/>
          <a:p>
            <a:endParaRPr lang="en-US"/>
          </a:p>
        </p:txBody>
      </p:sp>
      <p:sp>
        <p:nvSpPr>
          <p:cNvPr id="1002633" name="Rectangle 137"/>
          <p:cNvSpPr>
            <a:spLocks noChangeArrowheads="1"/>
          </p:cNvSpPr>
          <p:nvPr/>
        </p:nvSpPr>
        <p:spPr bwMode="auto">
          <a:xfrm>
            <a:off x="3124200" y="2286000"/>
            <a:ext cx="533400" cy="457200"/>
          </a:xfrm>
          <a:prstGeom prst="rect">
            <a:avLst/>
          </a:prstGeom>
          <a:noFill/>
          <a:ln w="12700">
            <a:noFill/>
            <a:miter lim="800000"/>
            <a:headEnd/>
            <a:tailEnd/>
          </a:ln>
          <a:effectLst/>
        </p:spPr>
        <p:txBody>
          <a:bodyPr wrap="none" lIns="19050" tIns="26988" rIns="19050" bIns="26988"/>
          <a:lstStyle/>
          <a:p>
            <a:pPr algn="ctr"/>
            <a:r>
              <a:rPr lang="en-US" sz="1200" b="1"/>
              <a:t>Control</a:t>
            </a:r>
          </a:p>
          <a:p>
            <a:pPr algn="ctr"/>
            <a:r>
              <a:rPr lang="en-US" sz="1200" b="1"/>
              <a:t>Unit</a:t>
            </a:r>
          </a:p>
        </p:txBody>
      </p:sp>
      <p:sp>
        <p:nvSpPr>
          <p:cNvPr id="1002634" name="Line 138"/>
          <p:cNvSpPr>
            <a:spLocks noChangeShapeType="1"/>
          </p:cNvSpPr>
          <p:nvPr/>
        </p:nvSpPr>
        <p:spPr bwMode="auto">
          <a:xfrm>
            <a:off x="2667000" y="2514600"/>
            <a:ext cx="0" cy="2133600"/>
          </a:xfrm>
          <a:prstGeom prst="line">
            <a:avLst/>
          </a:prstGeom>
          <a:noFill/>
          <a:ln w="28575">
            <a:solidFill>
              <a:schemeClr val="tx1"/>
            </a:solidFill>
            <a:round/>
            <a:headEnd/>
            <a:tailEnd/>
          </a:ln>
          <a:effectLst/>
        </p:spPr>
        <p:txBody>
          <a:bodyPr/>
          <a:lstStyle/>
          <a:p>
            <a:endParaRPr lang="en-US"/>
          </a:p>
        </p:txBody>
      </p:sp>
      <p:sp>
        <p:nvSpPr>
          <p:cNvPr id="1002635" name="Line 139"/>
          <p:cNvSpPr>
            <a:spLocks noChangeShapeType="1"/>
          </p:cNvSpPr>
          <p:nvPr/>
        </p:nvSpPr>
        <p:spPr bwMode="auto">
          <a:xfrm>
            <a:off x="2667000" y="2514600"/>
            <a:ext cx="304800" cy="0"/>
          </a:xfrm>
          <a:prstGeom prst="line">
            <a:avLst/>
          </a:prstGeom>
          <a:noFill/>
          <a:ln w="12700">
            <a:solidFill>
              <a:schemeClr val="tx1"/>
            </a:solidFill>
            <a:round/>
            <a:headEnd/>
            <a:tailEnd type="triangle" w="med" len="med"/>
          </a:ln>
          <a:effectLst/>
        </p:spPr>
        <p:txBody>
          <a:bodyPr/>
          <a:lstStyle/>
          <a:p>
            <a:endParaRPr lang="en-US"/>
          </a:p>
        </p:txBody>
      </p:sp>
      <p:sp>
        <p:nvSpPr>
          <p:cNvPr id="1002636" name="Rectangle 140"/>
          <p:cNvSpPr>
            <a:spLocks noChangeArrowheads="1"/>
          </p:cNvSpPr>
          <p:nvPr/>
        </p:nvSpPr>
        <p:spPr bwMode="auto">
          <a:xfrm>
            <a:off x="2209800" y="22860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Instr[31-26]</a:t>
            </a:r>
          </a:p>
        </p:txBody>
      </p:sp>
      <p:sp>
        <p:nvSpPr>
          <p:cNvPr id="1002637" name="AutoShape 141"/>
          <p:cNvSpPr>
            <a:spLocks noChangeArrowheads="1"/>
          </p:cNvSpPr>
          <p:nvPr/>
        </p:nvSpPr>
        <p:spPr bwMode="auto">
          <a:xfrm>
            <a:off x="6400800" y="1981200"/>
            <a:ext cx="304800" cy="304800"/>
          </a:xfrm>
          <a:prstGeom prst="flowChartDelay">
            <a:avLst/>
          </a:prstGeom>
          <a:noFill/>
          <a:ln w="12700">
            <a:solidFill>
              <a:schemeClr val="accent1"/>
            </a:solidFill>
            <a:miter lim="800000"/>
            <a:headEnd/>
            <a:tailEnd/>
          </a:ln>
          <a:effectLst/>
        </p:spPr>
        <p:txBody>
          <a:bodyPr wrap="none" anchor="ctr"/>
          <a:lstStyle/>
          <a:p>
            <a:endParaRPr lang="en-US"/>
          </a:p>
        </p:txBody>
      </p:sp>
      <p:sp>
        <p:nvSpPr>
          <p:cNvPr id="1002638" name="Line 142"/>
          <p:cNvSpPr>
            <a:spLocks noChangeShapeType="1"/>
          </p:cNvSpPr>
          <p:nvPr/>
        </p:nvSpPr>
        <p:spPr bwMode="auto">
          <a:xfrm>
            <a:off x="6705600" y="2133600"/>
            <a:ext cx="152400" cy="0"/>
          </a:xfrm>
          <a:prstGeom prst="line">
            <a:avLst/>
          </a:prstGeom>
          <a:noFill/>
          <a:ln w="12700">
            <a:solidFill>
              <a:schemeClr val="accent1"/>
            </a:solidFill>
            <a:round/>
            <a:headEnd/>
            <a:tailEnd/>
          </a:ln>
          <a:effectLst/>
        </p:spPr>
        <p:txBody>
          <a:bodyPr/>
          <a:lstStyle/>
          <a:p>
            <a:endParaRPr lang="en-US"/>
          </a:p>
        </p:txBody>
      </p:sp>
      <p:sp>
        <p:nvSpPr>
          <p:cNvPr id="1002639" name="Line 143"/>
          <p:cNvSpPr>
            <a:spLocks noChangeShapeType="1"/>
          </p:cNvSpPr>
          <p:nvPr/>
        </p:nvSpPr>
        <p:spPr bwMode="auto">
          <a:xfrm>
            <a:off x="6248400" y="2209800"/>
            <a:ext cx="152400" cy="0"/>
          </a:xfrm>
          <a:prstGeom prst="line">
            <a:avLst/>
          </a:prstGeom>
          <a:noFill/>
          <a:ln w="12700">
            <a:solidFill>
              <a:schemeClr val="accent1"/>
            </a:solidFill>
            <a:round/>
            <a:headEnd/>
            <a:tailEnd/>
          </a:ln>
          <a:effectLst/>
        </p:spPr>
        <p:txBody>
          <a:bodyPr/>
          <a:lstStyle/>
          <a:p>
            <a:endParaRPr lang="en-US"/>
          </a:p>
        </p:txBody>
      </p:sp>
      <p:sp>
        <p:nvSpPr>
          <p:cNvPr id="1002640" name="Line 144"/>
          <p:cNvSpPr>
            <a:spLocks noChangeShapeType="1"/>
          </p:cNvSpPr>
          <p:nvPr/>
        </p:nvSpPr>
        <p:spPr bwMode="auto">
          <a:xfrm>
            <a:off x="3733800" y="2209800"/>
            <a:ext cx="2438400" cy="0"/>
          </a:xfrm>
          <a:prstGeom prst="line">
            <a:avLst/>
          </a:prstGeom>
          <a:noFill/>
          <a:ln w="12700">
            <a:solidFill>
              <a:schemeClr val="accent1"/>
            </a:solidFill>
            <a:round/>
            <a:headEnd/>
            <a:tailEnd/>
          </a:ln>
          <a:effectLst/>
        </p:spPr>
        <p:txBody>
          <a:bodyPr/>
          <a:lstStyle/>
          <a:p>
            <a:endParaRPr lang="en-US"/>
          </a:p>
        </p:txBody>
      </p:sp>
      <p:sp>
        <p:nvSpPr>
          <p:cNvPr id="1002641" name="Rectangle 145"/>
          <p:cNvSpPr>
            <a:spLocks noChangeArrowheads="1"/>
          </p:cNvSpPr>
          <p:nvPr/>
        </p:nvSpPr>
        <p:spPr bwMode="auto">
          <a:xfrm>
            <a:off x="3810000" y="19812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Branch</a:t>
            </a:r>
          </a:p>
        </p:txBody>
      </p:sp>
      <p:sp>
        <p:nvSpPr>
          <p:cNvPr id="1002642" name="Line 146"/>
          <p:cNvSpPr>
            <a:spLocks noChangeShapeType="1"/>
          </p:cNvSpPr>
          <p:nvPr/>
        </p:nvSpPr>
        <p:spPr bwMode="auto">
          <a:xfrm>
            <a:off x="3733800" y="2362200"/>
            <a:ext cx="5181600" cy="0"/>
          </a:xfrm>
          <a:prstGeom prst="line">
            <a:avLst/>
          </a:prstGeom>
          <a:noFill/>
          <a:ln w="12700">
            <a:solidFill>
              <a:schemeClr val="accent1"/>
            </a:solidFill>
            <a:round/>
            <a:headEnd/>
            <a:tailEnd/>
          </a:ln>
          <a:effectLst/>
        </p:spPr>
        <p:txBody>
          <a:bodyPr/>
          <a:lstStyle/>
          <a:p>
            <a:endParaRPr lang="en-US"/>
          </a:p>
        </p:txBody>
      </p:sp>
      <p:sp>
        <p:nvSpPr>
          <p:cNvPr id="1002643" name="Line 147"/>
          <p:cNvSpPr>
            <a:spLocks noChangeShapeType="1"/>
          </p:cNvSpPr>
          <p:nvPr/>
        </p:nvSpPr>
        <p:spPr bwMode="auto">
          <a:xfrm>
            <a:off x="7543800" y="5334000"/>
            <a:ext cx="1371600" cy="0"/>
          </a:xfrm>
          <a:prstGeom prst="line">
            <a:avLst/>
          </a:prstGeom>
          <a:noFill/>
          <a:ln w="12700">
            <a:solidFill>
              <a:schemeClr val="accent1"/>
            </a:solidFill>
            <a:round/>
            <a:headEnd/>
            <a:tailEnd/>
          </a:ln>
          <a:effectLst/>
        </p:spPr>
        <p:txBody>
          <a:bodyPr/>
          <a:lstStyle/>
          <a:p>
            <a:endParaRPr lang="en-US"/>
          </a:p>
        </p:txBody>
      </p:sp>
      <p:sp>
        <p:nvSpPr>
          <p:cNvPr id="1002644" name="Line 148"/>
          <p:cNvSpPr>
            <a:spLocks noChangeShapeType="1"/>
          </p:cNvSpPr>
          <p:nvPr/>
        </p:nvSpPr>
        <p:spPr bwMode="auto">
          <a:xfrm>
            <a:off x="8915400" y="2362200"/>
            <a:ext cx="0" cy="2971800"/>
          </a:xfrm>
          <a:prstGeom prst="line">
            <a:avLst/>
          </a:prstGeom>
          <a:noFill/>
          <a:ln w="12700">
            <a:solidFill>
              <a:schemeClr val="accent1"/>
            </a:solidFill>
            <a:round/>
            <a:headEnd/>
            <a:tailEnd/>
          </a:ln>
          <a:effectLst/>
        </p:spPr>
        <p:txBody>
          <a:bodyPr/>
          <a:lstStyle/>
          <a:p>
            <a:endParaRPr lang="en-US"/>
          </a:p>
        </p:txBody>
      </p:sp>
      <p:sp>
        <p:nvSpPr>
          <p:cNvPr id="1002645" name="Line 149"/>
          <p:cNvSpPr>
            <a:spLocks noChangeShapeType="1"/>
          </p:cNvSpPr>
          <p:nvPr/>
        </p:nvSpPr>
        <p:spPr bwMode="auto">
          <a:xfrm>
            <a:off x="3733800" y="2514600"/>
            <a:ext cx="4953000" cy="0"/>
          </a:xfrm>
          <a:prstGeom prst="line">
            <a:avLst/>
          </a:prstGeom>
          <a:noFill/>
          <a:ln w="12700">
            <a:solidFill>
              <a:schemeClr val="accent1"/>
            </a:solidFill>
            <a:round/>
            <a:headEnd/>
            <a:tailEnd/>
          </a:ln>
          <a:effectLst/>
        </p:spPr>
        <p:txBody>
          <a:bodyPr/>
          <a:lstStyle/>
          <a:p>
            <a:endParaRPr lang="en-US"/>
          </a:p>
        </p:txBody>
      </p:sp>
      <p:sp>
        <p:nvSpPr>
          <p:cNvPr id="1002646" name="Line 150"/>
          <p:cNvSpPr>
            <a:spLocks noChangeShapeType="1"/>
          </p:cNvSpPr>
          <p:nvPr/>
        </p:nvSpPr>
        <p:spPr bwMode="auto">
          <a:xfrm>
            <a:off x="3733800" y="2667000"/>
            <a:ext cx="3810000" cy="0"/>
          </a:xfrm>
          <a:prstGeom prst="line">
            <a:avLst/>
          </a:prstGeom>
          <a:noFill/>
          <a:ln w="12700">
            <a:solidFill>
              <a:schemeClr val="accent1"/>
            </a:solidFill>
            <a:round/>
            <a:headEnd/>
            <a:tailEnd/>
          </a:ln>
          <a:effectLst/>
        </p:spPr>
        <p:txBody>
          <a:bodyPr/>
          <a:lstStyle/>
          <a:p>
            <a:endParaRPr lang="en-US"/>
          </a:p>
        </p:txBody>
      </p:sp>
      <p:sp>
        <p:nvSpPr>
          <p:cNvPr id="1002647" name="Line 151"/>
          <p:cNvSpPr>
            <a:spLocks noChangeShapeType="1"/>
          </p:cNvSpPr>
          <p:nvPr/>
        </p:nvSpPr>
        <p:spPr bwMode="auto">
          <a:xfrm>
            <a:off x="3581400" y="2971800"/>
            <a:ext cx="609600" cy="0"/>
          </a:xfrm>
          <a:prstGeom prst="line">
            <a:avLst/>
          </a:prstGeom>
          <a:noFill/>
          <a:ln w="12700">
            <a:solidFill>
              <a:schemeClr val="accent1"/>
            </a:solidFill>
            <a:round/>
            <a:headEnd/>
            <a:tailEnd/>
          </a:ln>
          <a:effectLst/>
        </p:spPr>
        <p:txBody>
          <a:bodyPr/>
          <a:lstStyle/>
          <a:p>
            <a:endParaRPr lang="en-US"/>
          </a:p>
        </p:txBody>
      </p:sp>
      <p:sp>
        <p:nvSpPr>
          <p:cNvPr id="1002648" name="Line 152"/>
          <p:cNvSpPr>
            <a:spLocks noChangeShapeType="1"/>
          </p:cNvSpPr>
          <p:nvPr/>
        </p:nvSpPr>
        <p:spPr bwMode="auto">
          <a:xfrm>
            <a:off x="3657600" y="2819400"/>
            <a:ext cx="1828800" cy="0"/>
          </a:xfrm>
          <a:prstGeom prst="line">
            <a:avLst/>
          </a:prstGeom>
          <a:noFill/>
          <a:ln w="12700">
            <a:solidFill>
              <a:schemeClr val="accent1"/>
            </a:solidFill>
            <a:round/>
            <a:headEnd/>
            <a:tailEnd/>
          </a:ln>
          <a:effectLst/>
        </p:spPr>
        <p:txBody>
          <a:bodyPr/>
          <a:lstStyle/>
          <a:p>
            <a:endParaRPr lang="en-US"/>
          </a:p>
        </p:txBody>
      </p:sp>
      <p:sp>
        <p:nvSpPr>
          <p:cNvPr id="1002649" name="Line 153"/>
          <p:cNvSpPr>
            <a:spLocks noChangeShapeType="1"/>
          </p:cNvSpPr>
          <p:nvPr/>
        </p:nvSpPr>
        <p:spPr bwMode="auto">
          <a:xfrm>
            <a:off x="5486400" y="2819400"/>
            <a:ext cx="0" cy="1676400"/>
          </a:xfrm>
          <a:prstGeom prst="line">
            <a:avLst/>
          </a:prstGeom>
          <a:noFill/>
          <a:ln w="12700">
            <a:solidFill>
              <a:schemeClr val="accent1"/>
            </a:solidFill>
            <a:round/>
            <a:headEnd/>
            <a:tailEnd type="triangle" w="med" len="med"/>
          </a:ln>
          <a:effectLst/>
        </p:spPr>
        <p:txBody>
          <a:bodyPr/>
          <a:lstStyle/>
          <a:p>
            <a:endParaRPr lang="en-US"/>
          </a:p>
        </p:txBody>
      </p:sp>
      <p:sp>
        <p:nvSpPr>
          <p:cNvPr id="1002650" name="Line 154"/>
          <p:cNvSpPr>
            <a:spLocks noChangeShapeType="1"/>
          </p:cNvSpPr>
          <p:nvPr/>
        </p:nvSpPr>
        <p:spPr bwMode="auto">
          <a:xfrm>
            <a:off x="2590800" y="6324600"/>
            <a:ext cx="3505200" cy="0"/>
          </a:xfrm>
          <a:prstGeom prst="line">
            <a:avLst/>
          </a:prstGeom>
          <a:noFill/>
          <a:ln w="19050">
            <a:solidFill>
              <a:schemeClr val="accent1"/>
            </a:solidFill>
            <a:round/>
            <a:headEnd/>
            <a:tailEnd/>
          </a:ln>
          <a:effectLst/>
        </p:spPr>
        <p:txBody>
          <a:bodyPr/>
          <a:lstStyle/>
          <a:p>
            <a:endParaRPr lang="en-US"/>
          </a:p>
        </p:txBody>
      </p:sp>
      <p:sp>
        <p:nvSpPr>
          <p:cNvPr id="1002651" name="Line 155"/>
          <p:cNvSpPr>
            <a:spLocks noChangeShapeType="1"/>
          </p:cNvSpPr>
          <p:nvPr/>
        </p:nvSpPr>
        <p:spPr bwMode="auto">
          <a:xfrm>
            <a:off x="2590800" y="2133600"/>
            <a:ext cx="0" cy="4191000"/>
          </a:xfrm>
          <a:prstGeom prst="line">
            <a:avLst/>
          </a:prstGeom>
          <a:noFill/>
          <a:ln w="19050">
            <a:solidFill>
              <a:schemeClr val="accent1"/>
            </a:solidFill>
            <a:round/>
            <a:headEnd/>
            <a:tailEnd/>
          </a:ln>
          <a:effectLst/>
        </p:spPr>
        <p:txBody>
          <a:bodyPr/>
          <a:lstStyle/>
          <a:p>
            <a:endParaRPr lang="en-US"/>
          </a:p>
        </p:txBody>
      </p:sp>
      <p:sp>
        <p:nvSpPr>
          <p:cNvPr id="1002652" name="Line 156"/>
          <p:cNvSpPr>
            <a:spLocks noChangeShapeType="1"/>
          </p:cNvSpPr>
          <p:nvPr/>
        </p:nvSpPr>
        <p:spPr bwMode="auto">
          <a:xfrm>
            <a:off x="2590800" y="2133600"/>
            <a:ext cx="457200" cy="0"/>
          </a:xfrm>
          <a:prstGeom prst="line">
            <a:avLst/>
          </a:prstGeom>
          <a:noFill/>
          <a:ln w="19050">
            <a:solidFill>
              <a:schemeClr val="accent1"/>
            </a:solidFill>
            <a:round/>
            <a:headEnd/>
            <a:tailEnd/>
          </a:ln>
          <a:effectLst/>
        </p:spPr>
        <p:txBody>
          <a:bodyPr/>
          <a:lstStyle/>
          <a:p>
            <a:endParaRPr lang="en-US"/>
          </a:p>
        </p:txBody>
      </p:sp>
      <p:sp>
        <p:nvSpPr>
          <p:cNvPr id="1002653" name="Line 157"/>
          <p:cNvSpPr>
            <a:spLocks noChangeShapeType="1"/>
          </p:cNvSpPr>
          <p:nvPr/>
        </p:nvSpPr>
        <p:spPr bwMode="auto">
          <a:xfrm>
            <a:off x="3657600" y="5562600"/>
            <a:ext cx="0" cy="609600"/>
          </a:xfrm>
          <a:prstGeom prst="line">
            <a:avLst/>
          </a:prstGeom>
          <a:noFill/>
          <a:ln w="12700">
            <a:solidFill>
              <a:schemeClr val="tx1"/>
            </a:solidFill>
            <a:round/>
            <a:headEnd/>
            <a:tailEnd/>
          </a:ln>
          <a:effectLst/>
        </p:spPr>
        <p:txBody>
          <a:bodyPr/>
          <a:lstStyle/>
          <a:p>
            <a:endParaRPr lang="en-US"/>
          </a:p>
        </p:txBody>
      </p:sp>
      <p:sp>
        <p:nvSpPr>
          <p:cNvPr id="1002654" name="Line 158"/>
          <p:cNvSpPr>
            <a:spLocks noChangeShapeType="1"/>
          </p:cNvSpPr>
          <p:nvPr/>
        </p:nvSpPr>
        <p:spPr bwMode="auto">
          <a:xfrm>
            <a:off x="5562600" y="5486400"/>
            <a:ext cx="0" cy="685800"/>
          </a:xfrm>
          <a:prstGeom prst="line">
            <a:avLst/>
          </a:prstGeom>
          <a:noFill/>
          <a:ln w="12700">
            <a:solidFill>
              <a:schemeClr val="tx1"/>
            </a:solidFill>
            <a:round/>
            <a:headEnd/>
            <a:tailEnd/>
          </a:ln>
          <a:effectLst/>
        </p:spPr>
        <p:txBody>
          <a:bodyPr/>
          <a:lstStyle/>
          <a:p>
            <a:endParaRPr lang="en-US"/>
          </a:p>
        </p:txBody>
      </p:sp>
      <p:sp>
        <p:nvSpPr>
          <p:cNvPr id="1002655" name="Line 159"/>
          <p:cNvSpPr>
            <a:spLocks noChangeShapeType="1"/>
          </p:cNvSpPr>
          <p:nvPr/>
        </p:nvSpPr>
        <p:spPr bwMode="auto">
          <a:xfrm>
            <a:off x="6172200" y="2057400"/>
            <a:ext cx="228600" cy="0"/>
          </a:xfrm>
          <a:prstGeom prst="line">
            <a:avLst/>
          </a:prstGeom>
          <a:noFill/>
          <a:ln w="12700">
            <a:solidFill>
              <a:schemeClr val="accent1"/>
            </a:solidFill>
            <a:round/>
            <a:headEnd/>
            <a:tailEnd/>
          </a:ln>
          <a:effectLst/>
        </p:spPr>
        <p:txBody>
          <a:bodyPr/>
          <a:lstStyle/>
          <a:p>
            <a:endParaRPr lang="en-US"/>
          </a:p>
        </p:txBody>
      </p:sp>
      <p:sp>
        <p:nvSpPr>
          <p:cNvPr id="1002656" name="Line 160"/>
          <p:cNvSpPr>
            <a:spLocks noChangeShapeType="1"/>
          </p:cNvSpPr>
          <p:nvPr/>
        </p:nvSpPr>
        <p:spPr bwMode="auto">
          <a:xfrm flipV="1">
            <a:off x="6172200" y="2057400"/>
            <a:ext cx="0" cy="152400"/>
          </a:xfrm>
          <a:prstGeom prst="line">
            <a:avLst/>
          </a:prstGeom>
          <a:noFill/>
          <a:ln w="12700">
            <a:solidFill>
              <a:schemeClr val="accent1"/>
            </a:solidFill>
            <a:round/>
            <a:headEnd/>
            <a:tailEnd/>
          </a:ln>
          <a:effectLst/>
        </p:spPr>
        <p:txBody>
          <a:bodyPr/>
          <a:lstStyle/>
          <a:p>
            <a:endParaRPr lang="en-US"/>
          </a:p>
        </p:txBody>
      </p:sp>
      <p:sp>
        <p:nvSpPr>
          <p:cNvPr id="1002657" name="Line 161"/>
          <p:cNvSpPr>
            <a:spLocks noChangeShapeType="1"/>
          </p:cNvSpPr>
          <p:nvPr/>
        </p:nvSpPr>
        <p:spPr bwMode="auto">
          <a:xfrm>
            <a:off x="2133600" y="1447800"/>
            <a:ext cx="3048000" cy="0"/>
          </a:xfrm>
          <a:prstGeom prst="line">
            <a:avLst/>
          </a:prstGeom>
          <a:noFill/>
          <a:ln w="28575">
            <a:solidFill>
              <a:schemeClr val="tx1"/>
            </a:solidFill>
            <a:round/>
            <a:headEnd/>
            <a:tailEnd/>
          </a:ln>
          <a:effectLst/>
        </p:spPr>
        <p:txBody>
          <a:bodyPr/>
          <a:lstStyle/>
          <a:p>
            <a:endParaRPr lang="en-US"/>
          </a:p>
        </p:txBody>
      </p:sp>
      <p:sp>
        <p:nvSpPr>
          <p:cNvPr id="1002658" name="Line 162"/>
          <p:cNvSpPr>
            <a:spLocks noChangeShapeType="1"/>
          </p:cNvSpPr>
          <p:nvPr/>
        </p:nvSpPr>
        <p:spPr bwMode="auto">
          <a:xfrm>
            <a:off x="4953000" y="4572000"/>
            <a:ext cx="152400" cy="0"/>
          </a:xfrm>
          <a:prstGeom prst="line">
            <a:avLst/>
          </a:prstGeom>
          <a:noFill/>
          <a:ln w="28575">
            <a:solidFill>
              <a:schemeClr val="tx1"/>
            </a:solidFill>
            <a:round/>
            <a:headEnd/>
            <a:tailEnd/>
          </a:ln>
          <a:effectLst/>
        </p:spPr>
        <p:txBody>
          <a:bodyPr/>
          <a:lstStyle/>
          <a:p>
            <a:endParaRPr lang="en-US"/>
          </a:p>
        </p:txBody>
      </p:sp>
      <p:sp>
        <p:nvSpPr>
          <p:cNvPr id="1002659" name="Line 163"/>
          <p:cNvSpPr>
            <a:spLocks noChangeShapeType="1"/>
          </p:cNvSpPr>
          <p:nvPr/>
        </p:nvSpPr>
        <p:spPr bwMode="auto">
          <a:xfrm>
            <a:off x="6477000" y="3886200"/>
            <a:ext cx="0" cy="457200"/>
          </a:xfrm>
          <a:prstGeom prst="line">
            <a:avLst/>
          </a:prstGeom>
          <a:noFill/>
          <a:ln w="28575">
            <a:solidFill>
              <a:schemeClr val="tx1"/>
            </a:solidFill>
            <a:round/>
            <a:headEnd/>
            <a:tailEnd/>
          </a:ln>
          <a:effectLst/>
        </p:spPr>
        <p:txBody>
          <a:bodyPr/>
          <a:lstStyle/>
          <a:p>
            <a:endParaRPr lang="en-US"/>
          </a:p>
        </p:txBody>
      </p:sp>
      <p:sp>
        <p:nvSpPr>
          <p:cNvPr id="1002660" name="Line 164"/>
          <p:cNvSpPr>
            <a:spLocks noChangeShapeType="1"/>
          </p:cNvSpPr>
          <p:nvPr/>
        </p:nvSpPr>
        <p:spPr bwMode="auto">
          <a:xfrm>
            <a:off x="6477000" y="4343400"/>
            <a:ext cx="0" cy="1371600"/>
          </a:xfrm>
          <a:prstGeom prst="line">
            <a:avLst/>
          </a:prstGeom>
          <a:noFill/>
          <a:ln w="28575">
            <a:solidFill>
              <a:schemeClr val="tx1"/>
            </a:solidFill>
            <a:round/>
            <a:headEnd/>
            <a:tailEnd/>
          </a:ln>
          <a:effectLst/>
        </p:spPr>
        <p:txBody>
          <a:bodyPr/>
          <a:lstStyle/>
          <a:p>
            <a:endParaRPr lang="en-US"/>
          </a:p>
        </p:txBody>
      </p:sp>
      <p:sp>
        <p:nvSpPr>
          <p:cNvPr id="1002661" name="Line 165"/>
          <p:cNvSpPr>
            <a:spLocks noChangeShapeType="1"/>
          </p:cNvSpPr>
          <p:nvPr/>
        </p:nvSpPr>
        <p:spPr bwMode="auto">
          <a:xfrm>
            <a:off x="5181600" y="1905000"/>
            <a:ext cx="0" cy="3048000"/>
          </a:xfrm>
          <a:prstGeom prst="line">
            <a:avLst/>
          </a:prstGeom>
          <a:noFill/>
          <a:ln w="28575">
            <a:solidFill>
              <a:schemeClr val="tx1"/>
            </a:solidFill>
            <a:round/>
            <a:headEnd/>
            <a:tailEnd/>
          </a:ln>
          <a:effectLst/>
        </p:spPr>
        <p:txBody>
          <a:bodyPr/>
          <a:lstStyle/>
          <a:p>
            <a:endParaRPr lang="en-US"/>
          </a:p>
        </p:txBody>
      </p:sp>
      <p:sp>
        <p:nvSpPr>
          <p:cNvPr id="1002662" name="Line 166"/>
          <p:cNvSpPr>
            <a:spLocks noChangeShapeType="1"/>
          </p:cNvSpPr>
          <p:nvPr/>
        </p:nvSpPr>
        <p:spPr bwMode="auto">
          <a:xfrm>
            <a:off x="2667000" y="4648200"/>
            <a:ext cx="0" cy="914400"/>
          </a:xfrm>
          <a:prstGeom prst="line">
            <a:avLst/>
          </a:prstGeom>
          <a:noFill/>
          <a:ln w="28575">
            <a:solidFill>
              <a:schemeClr val="tx1"/>
            </a:solidFill>
            <a:round/>
            <a:headEnd/>
            <a:tailEnd/>
          </a:ln>
          <a:effectLst/>
        </p:spPr>
        <p:txBody>
          <a:bodyPr/>
          <a:lstStyle/>
          <a:p>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546" name="Rectangle 2"/>
          <p:cNvSpPr>
            <a:spLocks noGrp="1" noChangeArrowheads="1"/>
          </p:cNvSpPr>
          <p:nvPr>
            <p:ph type="title"/>
          </p:nvPr>
        </p:nvSpPr>
        <p:spPr>
          <a:xfrm>
            <a:off x="685800" y="304800"/>
            <a:ext cx="8077200" cy="422275"/>
          </a:xfrm>
        </p:spPr>
        <p:txBody>
          <a:bodyPr/>
          <a:lstStyle/>
          <a:p>
            <a:r>
              <a:rPr lang="zh-CN" altLang="en-US" dirty="0" smtClean="0"/>
              <a:t>执行分支指令时数据通路的操作</a:t>
            </a:r>
            <a:endParaRPr lang="en-US" dirty="0"/>
          </a:p>
        </p:txBody>
      </p:sp>
      <p:grpSp>
        <p:nvGrpSpPr>
          <p:cNvPr id="2" name="Group 3"/>
          <p:cNvGrpSpPr>
            <a:grpSpLocks/>
          </p:cNvGrpSpPr>
          <p:nvPr/>
        </p:nvGrpSpPr>
        <p:grpSpPr bwMode="auto">
          <a:xfrm>
            <a:off x="1752600" y="914400"/>
            <a:ext cx="381000" cy="990600"/>
            <a:chOff x="1392" y="2880"/>
            <a:chExt cx="288" cy="480"/>
          </a:xfrm>
        </p:grpSpPr>
        <p:sp>
          <p:nvSpPr>
            <p:cNvPr id="1004548" name="Line 4"/>
            <p:cNvSpPr>
              <a:spLocks noChangeShapeType="1"/>
            </p:cNvSpPr>
            <p:nvPr/>
          </p:nvSpPr>
          <p:spPr bwMode="auto">
            <a:xfrm>
              <a:off x="1392" y="3072"/>
              <a:ext cx="48" cy="48"/>
            </a:xfrm>
            <a:prstGeom prst="line">
              <a:avLst/>
            </a:prstGeom>
            <a:noFill/>
            <a:ln w="12700">
              <a:solidFill>
                <a:schemeClr val="accent2"/>
              </a:solidFill>
              <a:round/>
              <a:headEnd/>
              <a:tailEnd/>
            </a:ln>
            <a:effectLst/>
          </p:spPr>
          <p:txBody>
            <a:bodyPr/>
            <a:lstStyle/>
            <a:p>
              <a:endParaRPr lang="en-US"/>
            </a:p>
          </p:txBody>
        </p:sp>
        <p:sp>
          <p:nvSpPr>
            <p:cNvPr id="1004549" name="Line 5"/>
            <p:cNvSpPr>
              <a:spLocks noChangeShapeType="1"/>
            </p:cNvSpPr>
            <p:nvPr/>
          </p:nvSpPr>
          <p:spPr bwMode="auto">
            <a:xfrm flipH="1">
              <a:off x="1392" y="3120"/>
              <a:ext cx="48" cy="48"/>
            </a:xfrm>
            <a:prstGeom prst="line">
              <a:avLst/>
            </a:prstGeom>
            <a:noFill/>
            <a:ln w="12700">
              <a:solidFill>
                <a:schemeClr val="accent2"/>
              </a:solidFill>
              <a:round/>
              <a:headEnd/>
              <a:tailEnd/>
            </a:ln>
            <a:effectLst/>
          </p:spPr>
          <p:txBody>
            <a:bodyPr/>
            <a:lstStyle/>
            <a:p>
              <a:endParaRPr lang="en-US"/>
            </a:p>
          </p:txBody>
        </p:sp>
        <p:sp>
          <p:nvSpPr>
            <p:cNvPr id="1004550" name="Line 6"/>
            <p:cNvSpPr>
              <a:spLocks noChangeShapeType="1"/>
            </p:cNvSpPr>
            <p:nvPr/>
          </p:nvSpPr>
          <p:spPr bwMode="auto">
            <a:xfrm flipV="1">
              <a:off x="1392" y="2880"/>
              <a:ext cx="0" cy="192"/>
            </a:xfrm>
            <a:prstGeom prst="line">
              <a:avLst/>
            </a:prstGeom>
            <a:noFill/>
            <a:ln w="12700">
              <a:solidFill>
                <a:schemeClr val="accent2"/>
              </a:solidFill>
              <a:round/>
              <a:headEnd/>
              <a:tailEnd/>
            </a:ln>
            <a:effectLst/>
          </p:spPr>
          <p:txBody>
            <a:bodyPr/>
            <a:lstStyle/>
            <a:p>
              <a:endParaRPr lang="en-US"/>
            </a:p>
          </p:txBody>
        </p:sp>
        <p:sp>
          <p:nvSpPr>
            <p:cNvPr id="1004551" name="Line 7"/>
            <p:cNvSpPr>
              <a:spLocks noChangeShapeType="1"/>
            </p:cNvSpPr>
            <p:nvPr/>
          </p:nvSpPr>
          <p:spPr bwMode="auto">
            <a:xfrm flipV="1">
              <a:off x="1392" y="3168"/>
              <a:ext cx="0" cy="192"/>
            </a:xfrm>
            <a:prstGeom prst="line">
              <a:avLst/>
            </a:prstGeom>
            <a:noFill/>
            <a:ln w="12700">
              <a:solidFill>
                <a:schemeClr val="accent2"/>
              </a:solidFill>
              <a:round/>
              <a:headEnd/>
              <a:tailEnd/>
            </a:ln>
            <a:effectLst/>
          </p:spPr>
          <p:txBody>
            <a:bodyPr/>
            <a:lstStyle/>
            <a:p>
              <a:endParaRPr lang="en-US"/>
            </a:p>
          </p:txBody>
        </p:sp>
        <p:sp>
          <p:nvSpPr>
            <p:cNvPr id="1004552" name="Line 8"/>
            <p:cNvSpPr>
              <a:spLocks noChangeShapeType="1"/>
            </p:cNvSpPr>
            <p:nvPr/>
          </p:nvSpPr>
          <p:spPr bwMode="auto">
            <a:xfrm flipV="1">
              <a:off x="1392" y="3216"/>
              <a:ext cx="288" cy="144"/>
            </a:xfrm>
            <a:prstGeom prst="line">
              <a:avLst/>
            </a:prstGeom>
            <a:noFill/>
            <a:ln w="12700">
              <a:solidFill>
                <a:schemeClr val="accent2"/>
              </a:solidFill>
              <a:round/>
              <a:headEnd/>
              <a:tailEnd/>
            </a:ln>
            <a:effectLst/>
          </p:spPr>
          <p:txBody>
            <a:bodyPr/>
            <a:lstStyle/>
            <a:p>
              <a:endParaRPr lang="en-US"/>
            </a:p>
          </p:txBody>
        </p:sp>
        <p:sp>
          <p:nvSpPr>
            <p:cNvPr id="1004553" name="Line 9"/>
            <p:cNvSpPr>
              <a:spLocks noChangeShapeType="1"/>
            </p:cNvSpPr>
            <p:nvPr/>
          </p:nvSpPr>
          <p:spPr bwMode="auto">
            <a:xfrm flipV="1">
              <a:off x="1680" y="3024"/>
              <a:ext cx="0" cy="192"/>
            </a:xfrm>
            <a:prstGeom prst="line">
              <a:avLst/>
            </a:prstGeom>
            <a:noFill/>
            <a:ln w="12700">
              <a:solidFill>
                <a:schemeClr val="accent2"/>
              </a:solidFill>
              <a:round/>
              <a:headEnd/>
              <a:tailEnd/>
            </a:ln>
            <a:effectLst/>
          </p:spPr>
          <p:txBody>
            <a:bodyPr/>
            <a:lstStyle/>
            <a:p>
              <a:endParaRPr lang="en-US"/>
            </a:p>
          </p:txBody>
        </p:sp>
        <p:sp>
          <p:nvSpPr>
            <p:cNvPr id="1004554" name="Line 10"/>
            <p:cNvSpPr>
              <a:spLocks noChangeShapeType="1"/>
            </p:cNvSpPr>
            <p:nvPr/>
          </p:nvSpPr>
          <p:spPr bwMode="auto">
            <a:xfrm>
              <a:off x="1392" y="2880"/>
              <a:ext cx="288" cy="144"/>
            </a:xfrm>
            <a:prstGeom prst="line">
              <a:avLst/>
            </a:prstGeom>
            <a:noFill/>
            <a:ln w="12700">
              <a:solidFill>
                <a:schemeClr val="accent2"/>
              </a:solidFill>
              <a:round/>
              <a:headEnd/>
              <a:tailEnd/>
            </a:ln>
            <a:effectLst/>
          </p:spPr>
          <p:txBody>
            <a:bodyPr/>
            <a:lstStyle/>
            <a:p>
              <a:endParaRPr lang="en-US"/>
            </a:p>
          </p:txBody>
        </p:sp>
      </p:grpSp>
      <p:sp>
        <p:nvSpPr>
          <p:cNvPr id="1004555" name="Rectangle 11"/>
          <p:cNvSpPr>
            <a:spLocks noChangeArrowheads="1"/>
          </p:cNvSpPr>
          <p:nvPr/>
        </p:nvSpPr>
        <p:spPr bwMode="auto">
          <a:xfrm>
            <a:off x="1052513" y="3581400"/>
            <a:ext cx="1447800" cy="1447800"/>
          </a:xfrm>
          <a:prstGeom prst="rect">
            <a:avLst/>
          </a:prstGeom>
          <a:noFill/>
          <a:ln w="12700">
            <a:solidFill>
              <a:schemeClr val="accent2"/>
            </a:solidFill>
            <a:miter lim="800000"/>
            <a:headEnd/>
            <a:tailEnd/>
          </a:ln>
          <a:effectLst/>
        </p:spPr>
        <p:txBody>
          <a:bodyPr wrap="none" anchor="ctr"/>
          <a:lstStyle/>
          <a:p>
            <a:endParaRPr lang="en-US"/>
          </a:p>
        </p:txBody>
      </p:sp>
      <p:sp>
        <p:nvSpPr>
          <p:cNvPr id="1004556" name="Rectangle 12"/>
          <p:cNvSpPr>
            <a:spLocks noChangeArrowheads="1"/>
          </p:cNvSpPr>
          <p:nvPr/>
        </p:nvSpPr>
        <p:spPr bwMode="auto">
          <a:xfrm>
            <a:off x="519113" y="3962400"/>
            <a:ext cx="228600" cy="838200"/>
          </a:xfrm>
          <a:prstGeom prst="rect">
            <a:avLst/>
          </a:prstGeom>
          <a:noFill/>
          <a:ln w="12700">
            <a:solidFill>
              <a:schemeClr val="accent2"/>
            </a:solidFill>
            <a:miter lim="800000"/>
            <a:headEnd/>
            <a:tailEnd/>
          </a:ln>
          <a:effectLst/>
        </p:spPr>
        <p:txBody>
          <a:bodyPr wrap="none" anchor="ctr"/>
          <a:lstStyle/>
          <a:p>
            <a:endParaRPr lang="en-US"/>
          </a:p>
        </p:txBody>
      </p:sp>
      <p:sp>
        <p:nvSpPr>
          <p:cNvPr id="1004557" name="Line 13"/>
          <p:cNvSpPr>
            <a:spLocks noChangeShapeType="1"/>
          </p:cNvSpPr>
          <p:nvPr/>
        </p:nvSpPr>
        <p:spPr bwMode="auto">
          <a:xfrm>
            <a:off x="747713" y="4343400"/>
            <a:ext cx="304800" cy="0"/>
          </a:xfrm>
          <a:prstGeom prst="line">
            <a:avLst/>
          </a:prstGeom>
          <a:noFill/>
          <a:ln w="28575">
            <a:solidFill>
              <a:schemeClr val="accent2"/>
            </a:solidFill>
            <a:round/>
            <a:headEnd/>
            <a:tailEnd type="triangle" w="med" len="med"/>
          </a:ln>
          <a:effectLst/>
        </p:spPr>
        <p:txBody>
          <a:bodyPr/>
          <a:lstStyle/>
          <a:p>
            <a:endParaRPr lang="en-US"/>
          </a:p>
        </p:txBody>
      </p:sp>
      <p:sp>
        <p:nvSpPr>
          <p:cNvPr id="1004558" name="Line 14"/>
          <p:cNvSpPr>
            <a:spLocks noChangeShapeType="1"/>
          </p:cNvSpPr>
          <p:nvPr/>
        </p:nvSpPr>
        <p:spPr bwMode="auto">
          <a:xfrm>
            <a:off x="838200" y="1066800"/>
            <a:ext cx="914400" cy="0"/>
          </a:xfrm>
          <a:prstGeom prst="line">
            <a:avLst/>
          </a:prstGeom>
          <a:noFill/>
          <a:ln w="28575">
            <a:solidFill>
              <a:schemeClr val="accent2"/>
            </a:solidFill>
            <a:round/>
            <a:headEnd/>
            <a:tailEnd type="triangle" w="med" len="med"/>
          </a:ln>
          <a:effectLst/>
        </p:spPr>
        <p:txBody>
          <a:bodyPr/>
          <a:lstStyle/>
          <a:p>
            <a:endParaRPr lang="en-US"/>
          </a:p>
        </p:txBody>
      </p:sp>
      <p:sp>
        <p:nvSpPr>
          <p:cNvPr id="1004559" name="Line 15"/>
          <p:cNvSpPr>
            <a:spLocks noChangeShapeType="1"/>
          </p:cNvSpPr>
          <p:nvPr/>
        </p:nvSpPr>
        <p:spPr bwMode="auto">
          <a:xfrm>
            <a:off x="1371600" y="1752600"/>
            <a:ext cx="381000" cy="0"/>
          </a:xfrm>
          <a:prstGeom prst="line">
            <a:avLst/>
          </a:prstGeom>
          <a:noFill/>
          <a:ln w="28575">
            <a:solidFill>
              <a:schemeClr val="accent2"/>
            </a:solidFill>
            <a:round/>
            <a:headEnd/>
            <a:tailEnd type="triangle" w="med" len="med"/>
          </a:ln>
          <a:effectLst/>
        </p:spPr>
        <p:txBody>
          <a:bodyPr/>
          <a:lstStyle/>
          <a:p>
            <a:endParaRPr lang="en-US"/>
          </a:p>
        </p:txBody>
      </p:sp>
      <p:sp>
        <p:nvSpPr>
          <p:cNvPr id="1004560" name="Text Box 16"/>
          <p:cNvSpPr txBox="1">
            <a:spLocks noChangeArrowheads="1"/>
          </p:cNvSpPr>
          <p:nvPr/>
        </p:nvSpPr>
        <p:spPr bwMode="auto">
          <a:xfrm>
            <a:off x="976313" y="4114800"/>
            <a:ext cx="741362"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1004561" name="Text Box 17"/>
          <p:cNvSpPr txBox="1">
            <a:spLocks noChangeArrowheads="1"/>
          </p:cNvSpPr>
          <p:nvPr/>
        </p:nvSpPr>
        <p:spPr bwMode="auto">
          <a:xfrm>
            <a:off x="1738313" y="4191000"/>
            <a:ext cx="869950" cy="274638"/>
          </a:xfrm>
          <a:prstGeom prst="rect">
            <a:avLst/>
          </a:prstGeom>
          <a:noFill/>
          <a:ln w="12700">
            <a:noFill/>
            <a:miter lim="800000"/>
            <a:headEnd/>
            <a:tailEnd/>
          </a:ln>
          <a:effectLst/>
        </p:spPr>
        <p:txBody>
          <a:bodyPr wrap="none">
            <a:spAutoFit/>
          </a:bodyPr>
          <a:lstStyle/>
          <a:p>
            <a:r>
              <a:rPr lang="en-US" sz="1200">
                <a:solidFill>
                  <a:schemeClr val="tx1"/>
                </a:solidFill>
              </a:rPr>
              <a:t>Instr[31-0]</a:t>
            </a:r>
          </a:p>
        </p:txBody>
      </p:sp>
      <p:sp>
        <p:nvSpPr>
          <p:cNvPr id="1004562" name="Text Box 18"/>
          <p:cNvSpPr txBox="1">
            <a:spLocks noChangeArrowheads="1"/>
          </p:cNvSpPr>
          <p:nvPr/>
        </p:nvSpPr>
        <p:spPr bwMode="auto">
          <a:xfrm>
            <a:off x="1281113" y="3657600"/>
            <a:ext cx="973137" cy="457200"/>
          </a:xfrm>
          <a:prstGeom prst="rect">
            <a:avLst/>
          </a:prstGeom>
          <a:noFill/>
          <a:ln w="12700">
            <a:noFill/>
            <a:miter lim="800000"/>
            <a:headEnd/>
            <a:tailEnd/>
          </a:ln>
          <a:effectLst/>
        </p:spPr>
        <p:txBody>
          <a:bodyPr wrap="none">
            <a:spAutoFit/>
          </a:bodyPr>
          <a:lstStyle/>
          <a:p>
            <a:pPr algn="ctr"/>
            <a:r>
              <a:rPr lang="en-US" sz="1200" b="1">
                <a:solidFill>
                  <a:schemeClr val="tx1"/>
                </a:solidFill>
              </a:rPr>
              <a:t>Instruction</a:t>
            </a:r>
          </a:p>
          <a:p>
            <a:pPr algn="ctr"/>
            <a:r>
              <a:rPr lang="en-US" sz="1200" b="1">
                <a:solidFill>
                  <a:schemeClr val="tx1"/>
                </a:solidFill>
              </a:rPr>
              <a:t>Memory</a:t>
            </a:r>
          </a:p>
        </p:txBody>
      </p:sp>
      <p:sp>
        <p:nvSpPr>
          <p:cNvPr id="1004563" name="Text Box 19"/>
          <p:cNvSpPr txBox="1">
            <a:spLocks noChangeArrowheads="1"/>
          </p:cNvSpPr>
          <p:nvPr/>
        </p:nvSpPr>
        <p:spPr bwMode="auto">
          <a:xfrm>
            <a:off x="1752600" y="12954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004564" name="Text Box 20"/>
          <p:cNvSpPr txBox="1">
            <a:spLocks noChangeArrowheads="1"/>
          </p:cNvSpPr>
          <p:nvPr/>
        </p:nvSpPr>
        <p:spPr bwMode="auto">
          <a:xfrm>
            <a:off x="442913" y="4191000"/>
            <a:ext cx="395287" cy="274638"/>
          </a:xfrm>
          <a:prstGeom prst="rect">
            <a:avLst/>
          </a:prstGeom>
          <a:noFill/>
          <a:ln w="12700">
            <a:noFill/>
            <a:miter lim="800000"/>
            <a:headEnd/>
            <a:tailEnd/>
          </a:ln>
          <a:effectLst/>
        </p:spPr>
        <p:txBody>
          <a:bodyPr wrap="none">
            <a:spAutoFit/>
          </a:bodyPr>
          <a:lstStyle/>
          <a:p>
            <a:r>
              <a:rPr lang="en-US" sz="1200" b="1">
                <a:solidFill>
                  <a:schemeClr val="tx1"/>
                </a:solidFill>
              </a:rPr>
              <a:t>PC</a:t>
            </a:r>
          </a:p>
        </p:txBody>
      </p:sp>
      <p:sp>
        <p:nvSpPr>
          <p:cNvPr id="1004565" name="Line 21"/>
          <p:cNvSpPr>
            <a:spLocks noChangeShapeType="1"/>
          </p:cNvSpPr>
          <p:nvPr/>
        </p:nvSpPr>
        <p:spPr bwMode="auto">
          <a:xfrm>
            <a:off x="228600" y="838200"/>
            <a:ext cx="6858000" cy="0"/>
          </a:xfrm>
          <a:prstGeom prst="line">
            <a:avLst/>
          </a:prstGeom>
          <a:noFill/>
          <a:ln w="28575">
            <a:solidFill>
              <a:schemeClr val="accent2"/>
            </a:solidFill>
            <a:round/>
            <a:headEnd/>
            <a:tailEnd/>
          </a:ln>
          <a:effectLst/>
        </p:spPr>
        <p:txBody>
          <a:bodyPr/>
          <a:lstStyle/>
          <a:p>
            <a:endParaRPr lang="en-US"/>
          </a:p>
        </p:txBody>
      </p:sp>
      <p:sp>
        <p:nvSpPr>
          <p:cNvPr id="1004566" name="Line 22"/>
          <p:cNvSpPr>
            <a:spLocks noChangeShapeType="1"/>
          </p:cNvSpPr>
          <p:nvPr/>
        </p:nvSpPr>
        <p:spPr bwMode="auto">
          <a:xfrm>
            <a:off x="214313" y="4343400"/>
            <a:ext cx="304800" cy="0"/>
          </a:xfrm>
          <a:prstGeom prst="line">
            <a:avLst/>
          </a:prstGeom>
          <a:noFill/>
          <a:ln w="28575">
            <a:solidFill>
              <a:schemeClr val="accent2"/>
            </a:solidFill>
            <a:round/>
            <a:headEnd/>
            <a:tailEnd type="triangle" w="med" len="med"/>
          </a:ln>
          <a:effectLst/>
        </p:spPr>
        <p:txBody>
          <a:bodyPr/>
          <a:lstStyle/>
          <a:p>
            <a:endParaRPr lang="en-US"/>
          </a:p>
        </p:txBody>
      </p:sp>
      <p:sp>
        <p:nvSpPr>
          <p:cNvPr id="1004567" name="Text Box 23"/>
          <p:cNvSpPr txBox="1">
            <a:spLocks noChangeArrowheads="1"/>
          </p:cNvSpPr>
          <p:nvPr/>
        </p:nvSpPr>
        <p:spPr bwMode="auto">
          <a:xfrm>
            <a:off x="1143000" y="1600200"/>
            <a:ext cx="268288" cy="274638"/>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1004568" name="Rectangle 24"/>
          <p:cNvSpPr>
            <a:spLocks noChangeArrowheads="1"/>
          </p:cNvSpPr>
          <p:nvPr/>
        </p:nvSpPr>
        <p:spPr bwMode="auto">
          <a:xfrm>
            <a:off x="3505200" y="3581400"/>
            <a:ext cx="1447800" cy="1447800"/>
          </a:xfrm>
          <a:prstGeom prst="rect">
            <a:avLst/>
          </a:prstGeom>
          <a:noFill/>
          <a:ln w="12700">
            <a:solidFill>
              <a:schemeClr val="accent2"/>
            </a:solidFill>
            <a:miter lim="800000"/>
            <a:headEnd/>
            <a:tailEnd/>
          </a:ln>
          <a:effectLst/>
        </p:spPr>
        <p:txBody>
          <a:bodyPr wrap="none" anchor="ctr"/>
          <a:lstStyle/>
          <a:p>
            <a:endParaRPr lang="en-US"/>
          </a:p>
        </p:txBody>
      </p:sp>
      <p:sp>
        <p:nvSpPr>
          <p:cNvPr id="1004569" name="Line 25"/>
          <p:cNvSpPr>
            <a:spLocks noChangeShapeType="1"/>
          </p:cNvSpPr>
          <p:nvPr/>
        </p:nvSpPr>
        <p:spPr bwMode="auto">
          <a:xfrm>
            <a:off x="2500313" y="4343400"/>
            <a:ext cx="152400" cy="0"/>
          </a:xfrm>
          <a:prstGeom prst="line">
            <a:avLst/>
          </a:prstGeom>
          <a:noFill/>
          <a:ln w="28575">
            <a:solidFill>
              <a:schemeClr val="accent2"/>
            </a:solidFill>
            <a:round/>
            <a:headEnd/>
            <a:tailEnd/>
          </a:ln>
          <a:effectLst/>
        </p:spPr>
        <p:txBody>
          <a:bodyPr/>
          <a:lstStyle/>
          <a:p>
            <a:endParaRPr lang="en-US"/>
          </a:p>
        </p:txBody>
      </p:sp>
      <p:sp>
        <p:nvSpPr>
          <p:cNvPr id="1004570" name="Line 26"/>
          <p:cNvSpPr>
            <a:spLocks noChangeShapeType="1"/>
          </p:cNvSpPr>
          <p:nvPr/>
        </p:nvSpPr>
        <p:spPr bwMode="auto">
          <a:xfrm>
            <a:off x="2652713" y="4114800"/>
            <a:ext cx="852487" cy="0"/>
          </a:xfrm>
          <a:prstGeom prst="line">
            <a:avLst/>
          </a:prstGeom>
          <a:noFill/>
          <a:ln w="19050">
            <a:solidFill>
              <a:schemeClr val="accent2"/>
            </a:solidFill>
            <a:round/>
            <a:headEnd/>
            <a:tailEnd type="triangle" w="med" len="med"/>
          </a:ln>
          <a:effectLst/>
        </p:spPr>
        <p:txBody>
          <a:bodyPr/>
          <a:lstStyle/>
          <a:p>
            <a:endParaRPr lang="en-US"/>
          </a:p>
        </p:txBody>
      </p:sp>
      <p:sp>
        <p:nvSpPr>
          <p:cNvPr id="1004571" name="Line 27"/>
          <p:cNvSpPr>
            <a:spLocks noChangeShapeType="1"/>
          </p:cNvSpPr>
          <p:nvPr/>
        </p:nvSpPr>
        <p:spPr bwMode="auto">
          <a:xfrm>
            <a:off x="2652713" y="4648200"/>
            <a:ext cx="471487" cy="0"/>
          </a:xfrm>
          <a:prstGeom prst="line">
            <a:avLst/>
          </a:prstGeom>
          <a:noFill/>
          <a:ln w="19050">
            <a:solidFill>
              <a:schemeClr val="tx1"/>
            </a:solidFill>
            <a:round/>
            <a:headEnd/>
            <a:tailEnd type="triangle" w="med" len="med"/>
          </a:ln>
          <a:effectLst/>
        </p:spPr>
        <p:txBody>
          <a:bodyPr/>
          <a:lstStyle/>
          <a:p>
            <a:endParaRPr lang="en-US"/>
          </a:p>
        </p:txBody>
      </p:sp>
      <p:sp>
        <p:nvSpPr>
          <p:cNvPr id="1004572" name="Line 28"/>
          <p:cNvSpPr>
            <a:spLocks noChangeShapeType="1"/>
          </p:cNvSpPr>
          <p:nvPr/>
        </p:nvSpPr>
        <p:spPr bwMode="auto">
          <a:xfrm>
            <a:off x="8382000" y="4724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04573" name="Line 29"/>
          <p:cNvSpPr>
            <a:spLocks noChangeShapeType="1"/>
          </p:cNvSpPr>
          <p:nvPr/>
        </p:nvSpPr>
        <p:spPr bwMode="auto">
          <a:xfrm>
            <a:off x="2652713" y="3733800"/>
            <a:ext cx="852487" cy="0"/>
          </a:xfrm>
          <a:prstGeom prst="line">
            <a:avLst/>
          </a:prstGeom>
          <a:noFill/>
          <a:ln w="19050">
            <a:solidFill>
              <a:schemeClr val="accent2"/>
            </a:solidFill>
            <a:round/>
            <a:headEnd/>
            <a:tailEnd type="triangle" w="med" len="med"/>
          </a:ln>
          <a:effectLst/>
        </p:spPr>
        <p:txBody>
          <a:bodyPr/>
          <a:lstStyle/>
          <a:p>
            <a:endParaRPr lang="en-US"/>
          </a:p>
        </p:txBody>
      </p:sp>
      <p:sp>
        <p:nvSpPr>
          <p:cNvPr id="1004574" name="Line 30"/>
          <p:cNvSpPr>
            <a:spLocks noChangeShapeType="1"/>
          </p:cNvSpPr>
          <p:nvPr/>
        </p:nvSpPr>
        <p:spPr bwMode="auto">
          <a:xfrm>
            <a:off x="4953000" y="3962400"/>
            <a:ext cx="863600" cy="0"/>
          </a:xfrm>
          <a:prstGeom prst="line">
            <a:avLst/>
          </a:prstGeom>
          <a:noFill/>
          <a:ln w="28575">
            <a:solidFill>
              <a:schemeClr val="accent2"/>
            </a:solidFill>
            <a:round/>
            <a:headEnd/>
            <a:tailEnd type="triangle" w="med" len="med"/>
          </a:ln>
          <a:effectLst/>
        </p:spPr>
        <p:txBody>
          <a:bodyPr/>
          <a:lstStyle/>
          <a:p>
            <a:endParaRPr lang="en-US"/>
          </a:p>
        </p:txBody>
      </p:sp>
      <p:sp>
        <p:nvSpPr>
          <p:cNvPr id="1004575" name="Line 31"/>
          <p:cNvSpPr>
            <a:spLocks noChangeShapeType="1"/>
          </p:cNvSpPr>
          <p:nvPr/>
        </p:nvSpPr>
        <p:spPr bwMode="auto">
          <a:xfrm>
            <a:off x="5105400" y="4572000"/>
            <a:ext cx="279400" cy="0"/>
          </a:xfrm>
          <a:prstGeom prst="line">
            <a:avLst/>
          </a:prstGeom>
          <a:noFill/>
          <a:ln w="28575">
            <a:solidFill>
              <a:schemeClr val="accent2"/>
            </a:solidFill>
            <a:round/>
            <a:headEnd/>
            <a:tailEnd type="triangle" w="med" len="med"/>
          </a:ln>
          <a:effectLst/>
        </p:spPr>
        <p:txBody>
          <a:bodyPr/>
          <a:lstStyle/>
          <a:p>
            <a:endParaRPr lang="en-US"/>
          </a:p>
        </p:txBody>
      </p:sp>
      <p:sp>
        <p:nvSpPr>
          <p:cNvPr id="1004576" name="Line 32"/>
          <p:cNvSpPr>
            <a:spLocks noChangeShapeType="1"/>
          </p:cNvSpPr>
          <p:nvPr/>
        </p:nvSpPr>
        <p:spPr bwMode="auto">
          <a:xfrm>
            <a:off x="6477000" y="5715000"/>
            <a:ext cx="1930400" cy="0"/>
          </a:xfrm>
          <a:prstGeom prst="line">
            <a:avLst/>
          </a:prstGeom>
          <a:noFill/>
          <a:ln w="28575">
            <a:solidFill>
              <a:schemeClr val="tx1"/>
            </a:solidFill>
            <a:round/>
            <a:headEnd/>
            <a:tailEnd/>
          </a:ln>
          <a:effectLst/>
        </p:spPr>
        <p:txBody>
          <a:bodyPr/>
          <a:lstStyle/>
          <a:p>
            <a:endParaRPr lang="en-US"/>
          </a:p>
        </p:txBody>
      </p:sp>
      <p:sp>
        <p:nvSpPr>
          <p:cNvPr id="1004577" name="Line 33"/>
          <p:cNvSpPr>
            <a:spLocks noChangeShapeType="1"/>
          </p:cNvSpPr>
          <p:nvPr/>
        </p:nvSpPr>
        <p:spPr bwMode="auto">
          <a:xfrm>
            <a:off x="6324600" y="4343400"/>
            <a:ext cx="177800" cy="0"/>
          </a:xfrm>
          <a:prstGeom prst="line">
            <a:avLst/>
          </a:prstGeom>
          <a:noFill/>
          <a:ln w="28575">
            <a:solidFill>
              <a:schemeClr val="tx1"/>
            </a:solidFill>
            <a:round/>
            <a:headEnd/>
            <a:tailEnd/>
          </a:ln>
          <a:effectLst/>
        </p:spPr>
        <p:txBody>
          <a:bodyPr/>
          <a:lstStyle/>
          <a:p>
            <a:endParaRPr lang="en-US"/>
          </a:p>
        </p:txBody>
      </p:sp>
      <p:sp>
        <p:nvSpPr>
          <p:cNvPr id="1004578" name="Text Box 34"/>
          <p:cNvSpPr txBox="1">
            <a:spLocks noChangeArrowheads="1"/>
          </p:cNvSpPr>
          <p:nvPr/>
        </p:nvSpPr>
        <p:spPr bwMode="auto">
          <a:xfrm>
            <a:off x="3429000" y="47244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004579" name="Text Box 35"/>
          <p:cNvSpPr txBox="1">
            <a:spLocks noChangeArrowheads="1"/>
          </p:cNvSpPr>
          <p:nvPr/>
        </p:nvSpPr>
        <p:spPr bwMode="auto">
          <a:xfrm>
            <a:off x="3429000" y="35814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1004580" name="Text Box 36"/>
          <p:cNvSpPr txBox="1">
            <a:spLocks noChangeArrowheads="1"/>
          </p:cNvSpPr>
          <p:nvPr/>
        </p:nvSpPr>
        <p:spPr bwMode="auto">
          <a:xfrm>
            <a:off x="3429000" y="39624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1004581" name="Text Box 37"/>
          <p:cNvSpPr txBox="1">
            <a:spLocks noChangeArrowheads="1"/>
          </p:cNvSpPr>
          <p:nvPr/>
        </p:nvSpPr>
        <p:spPr bwMode="auto">
          <a:xfrm>
            <a:off x="3429000" y="43434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1004582" name="Text Box 38"/>
          <p:cNvSpPr txBox="1">
            <a:spLocks noChangeArrowheads="1"/>
          </p:cNvSpPr>
          <p:nvPr/>
        </p:nvSpPr>
        <p:spPr bwMode="auto">
          <a:xfrm>
            <a:off x="3752850" y="3810000"/>
            <a:ext cx="792163" cy="639763"/>
          </a:xfrm>
          <a:prstGeom prst="rect">
            <a:avLst/>
          </a:prstGeom>
          <a:noFill/>
          <a:ln w="12700">
            <a:noFill/>
            <a:miter lim="800000"/>
            <a:headEnd/>
            <a:tailEnd/>
          </a:ln>
          <a:effectLst/>
        </p:spPr>
        <p:txBody>
          <a:bodyPr wrap="none">
            <a:spAutoFit/>
          </a:bodyPr>
          <a:lstStyle/>
          <a:p>
            <a:pPr algn="ctr"/>
            <a:r>
              <a:rPr lang="en-US" sz="1200" b="1">
                <a:solidFill>
                  <a:schemeClr val="tx1"/>
                </a:solidFill>
              </a:rPr>
              <a:t>Register</a:t>
            </a:r>
          </a:p>
          <a:p>
            <a:pPr algn="ctr"/>
            <a:endParaRPr lang="en-US" sz="1200" b="1">
              <a:solidFill>
                <a:schemeClr val="tx1"/>
              </a:solidFill>
            </a:endParaRPr>
          </a:p>
          <a:p>
            <a:pPr algn="ctr"/>
            <a:r>
              <a:rPr lang="en-US" sz="1200" b="1">
                <a:solidFill>
                  <a:schemeClr val="tx1"/>
                </a:solidFill>
              </a:rPr>
              <a:t>File</a:t>
            </a:r>
          </a:p>
        </p:txBody>
      </p:sp>
      <p:sp>
        <p:nvSpPr>
          <p:cNvPr id="1004583" name="Text Box 39"/>
          <p:cNvSpPr txBox="1">
            <a:spLocks noChangeArrowheads="1"/>
          </p:cNvSpPr>
          <p:nvPr/>
        </p:nvSpPr>
        <p:spPr bwMode="auto">
          <a:xfrm>
            <a:off x="4343400" y="37338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1004584" name="Text Box 40"/>
          <p:cNvSpPr txBox="1">
            <a:spLocks noChangeArrowheads="1"/>
          </p:cNvSpPr>
          <p:nvPr/>
        </p:nvSpPr>
        <p:spPr bwMode="auto">
          <a:xfrm>
            <a:off x="4368800" y="44196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1004585" name="Freeform 41"/>
          <p:cNvSpPr>
            <a:spLocks/>
          </p:cNvSpPr>
          <p:nvPr/>
        </p:nvSpPr>
        <p:spPr bwMode="auto">
          <a:xfrm>
            <a:off x="5791200" y="36576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chemeClr val="accent2"/>
            </a:solidFill>
            <a:prstDash val="solid"/>
            <a:round/>
            <a:headEnd type="none" w="med" len="med"/>
            <a:tailEnd type="none" w="med" len="med"/>
          </a:ln>
          <a:effectLst/>
        </p:spPr>
        <p:txBody>
          <a:bodyPr/>
          <a:lstStyle/>
          <a:p>
            <a:endParaRPr lang="en-US"/>
          </a:p>
        </p:txBody>
      </p:sp>
      <p:sp>
        <p:nvSpPr>
          <p:cNvPr id="1004586" name="Rectangle 42"/>
          <p:cNvSpPr>
            <a:spLocks noChangeArrowheads="1"/>
          </p:cNvSpPr>
          <p:nvPr/>
        </p:nvSpPr>
        <p:spPr bwMode="auto">
          <a:xfrm>
            <a:off x="5892800" y="4267200"/>
            <a:ext cx="504825"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1004587" name="Rectangle 43"/>
          <p:cNvSpPr>
            <a:spLocks noChangeArrowheads="1"/>
          </p:cNvSpPr>
          <p:nvPr/>
        </p:nvSpPr>
        <p:spPr bwMode="auto">
          <a:xfrm>
            <a:off x="5791200" y="3276600"/>
            <a:ext cx="762000" cy="3048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ovf</a:t>
            </a:r>
          </a:p>
        </p:txBody>
      </p:sp>
      <p:sp>
        <p:nvSpPr>
          <p:cNvPr id="1004588" name="Rectangle 44"/>
          <p:cNvSpPr>
            <a:spLocks noChangeArrowheads="1"/>
          </p:cNvSpPr>
          <p:nvPr/>
        </p:nvSpPr>
        <p:spPr bwMode="auto">
          <a:xfrm>
            <a:off x="5943600" y="3886200"/>
            <a:ext cx="533400" cy="3048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zero</a:t>
            </a:r>
          </a:p>
        </p:txBody>
      </p:sp>
      <p:sp>
        <p:nvSpPr>
          <p:cNvPr id="1004589" name="Line 45"/>
          <p:cNvSpPr>
            <a:spLocks noChangeShapeType="1"/>
          </p:cNvSpPr>
          <p:nvPr/>
        </p:nvSpPr>
        <p:spPr bwMode="auto">
          <a:xfrm>
            <a:off x="6096000" y="4724400"/>
            <a:ext cx="0" cy="533400"/>
          </a:xfrm>
          <a:prstGeom prst="line">
            <a:avLst/>
          </a:prstGeom>
          <a:noFill/>
          <a:ln w="19050">
            <a:solidFill>
              <a:schemeClr val="accent1"/>
            </a:solidFill>
            <a:round/>
            <a:headEnd type="triangle" w="med" len="med"/>
            <a:tailEnd/>
          </a:ln>
          <a:effectLst/>
        </p:spPr>
        <p:txBody>
          <a:bodyPr/>
          <a:lstStyle/>
          <a:p>
            <a:endParaRPr lang="en-US"/>
          </a:p>
        </p:txBody>
      </p:sp>
      <p:sp>
        <p:nvSpPr>
          <p:cNvPr id="1004590" name="Line 46"/>
          <p:cNvSpPr>
            <a:spLocks noChangeShapeType="1"/>
          </p:cNvSpPr>
          <p:nvPr/>
        </p:nvSpPr>
        <p:spPr bwMode="auto">
          <a:xfrm>
            <a:off x="4191000" y="2971800"/>
            <a:ext cx="0" cy="609600"/>
          </a:xfrm>
          <a:prstGeom prst="line">
            <a:avLst/>
          </a:prstGeom>
          <a:noFill/>
          <a:ln w="12700">
            <a:solidFill>
              <a:schemeClr val="accent1"/>
            </a:solidFill>
            <a:round/>
            <a:headEnd/>
            <a:tailEnd type="triangle" w="med" len="med"/>
          </a:ln>
          <a:effectLst/>
        </p:spPr>
        <p:txBody>
          <a:bodyPr/>
          <a:lstStyle/>
          <a:p>
            <a:endParaRPr lang="en-US"/>
          </a:p>
        </p:txBody>
      </p:sp>
      <p:sp>
        <p:nvSpPr>
          <p:cNvPr id="1004591" name="Rectangle 47"/>
          <p:cNvSpPr>
            <a:spLocks noChangeArrowheads="1"/>
          </p:cNvSpPr>
          <p:nvPr/>
        </p:nvSpPr>
        <p:spPr bwMode="auto">
          <a:xfrm>
            <a:off x="4191000" y="2971800"/>
            <a:ext cx="925513"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RegWrite</a:t>
            </a:r>
          </a:p>
        </p:txBody>
      </p:sp>
      <p:sp>
        <p:nvSpPr>
          <p:cNvPr id="1004592" name="Line 48"/>
          <p:cNvSpPr>
            <a:spLocks noChangeShapeType="1"/>
          </p:cNvSpPr>
          <p:nvPr/>
        </p:nvSpPr>
        <p:spPr bwMode="auto">
          <a:xfrm flipV="1">
            <a:off x="5943600" y="3505200"/>
            <a:ext cx="0" cy="228600"/>
          </a:xfrm>
          <a:prstGeom prst="line">
            <a:avLst/>
          </a:prstGeom>
          <a:noFill/>
          <a:ln w="12700">
            <a:solidFill>
              <a:schemeClr val="tx1"/>
            </a:solidFill>
            <a:round/>
            <a:headEnd/>
            <a:tailEnd type="triangle" w="med" len="med"/>
          </a:ln>
          <a:effectLst/>
        </p:spPr>
        <p:txBody>
          <a:bodyPr/>
          <a:lstStyle/>
          <a:p>
            <a:endParaRPr lang="en-US"/>
          </a:p>
        </p:txBody>
      </p:sp>
      <p:sp>
        <p:nvSpPr>
          <p:cNvPr id="1004593" name="Line 49"/>
          <p:cNvSpPr>
            <a:spLocks noChangeShapeType="1"/>
          </p:cNvSpPr>
          <p:nvPr/>
        </p:nvSpPr>
        <p:spPr bwMode="auto">
          <a:xfrm flipV="1">
            <a:off x="6248400" y="2209800"/>
            <a:ext cx="0" cy="1752600"/>
          </a:xfrm>
          <a:prstGeom prst="line">
            <a:avLst/>
          </a:prstGeom>
          <a:noFill/>
          <a:ln w="12700">
            <a:solidFill>
              <a:schemeClr val="accent1"/>
            </a:solidFill>
            <a:round/>
            <a:headEnd/>
            <a:tailEnd/>
          </a:ln>
          <a:effectLst/>
        </p:spPr>
        <p:txBody>
          <a:bodyPr/>
          <a:lstStyle/>
          <a:p>
            <a:endParaRPr lang="en-US"/>
          </a:p>
        </p:txBody>
      </p:sp>
      <p:sp>
        <p:nvSpPr>
          <p:cNvPr id="1004594" name="Line 50"/>
          <p:cNvSpPr>
            <a:spLocks noChangeShapeType="1"/>
          </p:cNvSpPr>
          <p:nvPr/>
        </p:nvSpPr>
        <p:spPr bwMode="auto">
          <a:xfrm>
            <a:off x="8991600" y="4495800"/>
            <a:ext cx="0" cy="1981200"/>
          </a:xfrm>
          <a:prstGeom prst="line">
            <a:avLst/>
          </a:prstGeom>
          <a:noFill/>
          <a:ln w="28575">
            <a:solidFill>
              <a:schemeClr val="tx1"/>
            </a:solidFill>
            <a:round/>
            <a:headEnd/>
            <a:tailEnd/>
          </a:ln>
          <a:effectLst/>
        </p:spPr>
        <p:txBody>
          <a:bodyPr/>
          <a:lstStyle/>
          <a:p>
            <a:endParaRPr lang="en-US"/>
          </a:p>
        </p:txBody>
      </p:sp>
      <p:sp>
        <p:nvSpPr>
          <p:cNvPr id="1004595" name="Rectangle 51"/>
          <p:cNvSpPr>
            <a:spLocks noChangeArrowheads="1"/>
          </p:cNvSpPr>
          <p:nvPr/>
        </p:nvSpPr>
        <p:spPr bwMode="auto">
          <a:xfrm>
            <a:off x="6858000" y="3581400"/>
            <a:ext cx="1447800" cy="1447800"/>
          </a:xfrm>
          <a:prstGeom prst="rect">
            <a:avLst/>
          </a:prstGeom>
          <a:noFill/>
          <a:ln w="12700">
            <a:solidFill>
              <a:schemeClr val="tx1"/>
            </a:solidFill>
            <a:miter lim="800000"/>
            <a:headEnd/>
            <a:tailEnd/>
          </a:ln>
          <a:effectLst/>
        </p:spPr>
        <p:txBody>
          <a:bodyPr wrap="none" anchor="ctr"/>
          <a:lstStyle/>
          <a:p>
            <a:endParaRPr lang="en-US"/>
          </a:p>
        </p:txBody>
      </p:sp>
      <p:sp>
        <p:nvSpPr>
          <p:cNvPr id="1004596" name="Line 52"/>
          <p:cNvSpPr>
            <a:spLocks noChangeShapeType="1"/>
          </p:cNvSpPr>
          <p:nvPr/>
        </p:nvSpPr>
        <p:spPr bwMode="auto">
          <a:xfrm>
            <a:off x="8305800" y="43434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004597" name="Line 53"/>
          <p:cNvSpPr>
            <a:spLocks noChangeShapeType="1"/>
          </p:cNvSpPr>
          <p:nvPr/>
        </p:nvSpPr>
        <p:spPr bwMode="auto">
          <a:xfrm>
            <a:off x="6477000" y="3886200"/>
            <a:ext cx="406400" cy="0"/>
          </a:xfrm>
          <a:prstGeom prst="line">
            <a:avLst/>
          </a:prstGeom>
          <a:noFill/>
          <a:ln w="28575">
            <a:solidFill>
              <a:schemeClr val="tx1"/>
            </a:solidFill>
            <a:round/>
            <a:headEnd/>
            <a:tailEnd type="triangle" w="med" len="med"/>
          </a:ln>
          <a:effectLst/>
        </p:spPr>
        <p:txBody>
          <a:bodyPr/>
          <a:lstStyle/>
          <a:p>
            <a:endParaRPr lang="en-US"/>
          </a:p>
        </p:txBody>
      </p:sp>
      <p:sp>
        <p:nvSpPr>
          <p:cNvPr id="1004598" name="Line 54"/>
          <p:cNvSpPr>
            <a:spLocks noChangeShapeType="1"/>
          </p:cNvSpPr>
          <p:nvPr/>
        </p:nvSpPr>
        <p:spPr bwMode="auto">
          <a:xfrm>
            <a:off x="6629400" y="4724400"/>
            <a:ext cx="0" cy="457200"/>
          </a:xfrm>
          <a:prstGeom prst="line">
            <a:avLst/>
          </a:prstGeom>
          <a:noFill/>
          <a:ln w="28575">
            <a:solidFill>
              <a:schemeClr val="tx1"/>
            </a:solidFill>
            <a:round/>
            <a:headEnd/>
            <a:tailEnd/>
          </a:ln>
          <a:effectLst/>
        </p:spPr>
        <p:txBody>
          <a:bodyPr/>
          <a:lstStyle/>
          <a:p>
            <a:endParaRPr lang="en-US"/>
          </a:p>
        </p:txBody>
      </p:sp>
      <p:sp>
        <p:nvSpPr>
          <p:cNvPr id="1004599" name="Text Box 55"/>
          <p:cNvSpPr txBox="1">
            <a:spLocks noChangeArrowheads="1"/>
          </p:cNvSpPr>
          <p:nvPr/>
        </p:nvSpPr>
        <p:spPr bwMode="auto">
          <a:xfrm>
            <a:off x="6781800" y="4038600"/>
            <a:ext cx="766763" cy="457200"/>
          </a:xfrm>
          <a:prstGeom prst="rect">
            <a:avLst/>
          </a:prstGeom>
          <a:noFill/>
          <a:ln w="12700">
            <a:noFill/>
            <a:miter lim="800000"/>
            <a:headEnd/>
            <a:tailEnd/>
          </a:ln>
          <a:effectLst/>
        </p:spPr>
        <p:txBody>
          <a:bodyPr wrap="none">
            <a:spAutoFit/>
          </a:bodyPr>
          <a:lstStyle/>
          <a:p>
            <a:pPr algn="ctr"/>
            <a:r>
              <a:rPr lang="en-US" sz="1200" b="1">
                <a:solidFill>
                  <a:schemeClr val="tx1"/>
                </a:solidFill>
              </a:rPr>
              <a:t>Data</a:t>
            </a:r>
          </a:p>
          <a:p>
            <a:pPr algn="ctr"/>
            <a:r>
              <a:rPr lang="en-US" sz="1200" b="1">
                <a:solidFill>
                  <a:schemeClr val="tx1"/>
                </a:solidFill>
              </a:rPr>
              <a:t>Memory</a:t>
            </a:r>
          </a:p>
        </p:txBody>
      </p:sp>
      <p:sp>
        <p:nvSpPr>
          <p:cNvPr id="1004600" name="Text Box 56"/>
          <p:cNvSpPr txBox="1">
            <a:spLocks noChangeArrowheads="1"/>
          </p:cNvSpPr>
          <p:nvPr/>
        </p:nvSpPr>
        <p:spPr bwMode="auto">
          <a:xfrm>
            <a:off x="6781800" y="3733800"/>
            <a:ext cx="741363" cy="274638"/>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1004601" name="Text Box 57"/>
          <p:cNvSpPr txBox="1">
            <a:spLocks noChangeArrowheads="1"/>
          </p:cNvSpPr>
          <p:nvPr/>
        </p:nvSpPr>
        <p:spPr bwMode="auto">
          <a:xfrm>
            <a:off x="6781800" y="45720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004602" name="Text Box 58"/>
          <p:cNvSpPr txBox="1">
            <a:spLocks noChangeArrowheads="1"/>
          </p:cNvSpPr>
          <p:nvPr/>
        </p:nvSpPr>
        <p:spPr bwMode="auto">
          <a:xfrm>
            <a:off x="7467600" y="4191000"/>
            <a:ext cx="909638" cy="274638"/>
          </a:xfrm>
          <a:prstGeom prst="rect">
            <a:avLst/>
          </a:prstGeom>
          <a:noFill/>
          <a:ln w="12700">
            <a:noFill/>
            <a:miter lim="800000"/>
            <a:headEnd/>
            <a:tailEnd/>
          </a:ln>
          <a:effectLst/>
        </p:spPr>
        <p:txBody>
          <a:bodyPr wrap="none">
            <a:spAutoFit/>
          </a:bodyPr>
          <a:lstStyle/>
          <a:p>
            <a:r>
              <a:rPr lang="en-US" sz="1200">
                <a:solidFill>
                  <a:schemeClr val="tx1"/>
                </a:solidFill>
              </a:rPr>
              <a:t>Read Data</a:t>
            </a:r>
          </a:p>
        </p:txBody>
      </p:sp>
      <p:sp>
        <p:nvSpPr>
          <p:cNvPr id="1004603" name="Line 59"/>
          <p:cNvSpPr>
            <a:spLocks noChangeShapeType="1"/>
          </p:cNvSpPr>
          <p:nvPr/>
        </p:nvSpPr>
        <p:spPr bwMode="auto">
          <a:xfrm>
            <a:off x="7543800" y="2667000"/>
            <a:ext cx="0" cy="914400"/>
          </a:xfrm>
          <a:prstGeom prst="line">
            <a:avLst/>
          </a:prstGeom>
          <a:noFill/>
          <a:ln w="12700">
            <a:solidFill>
              <a:schemeClr val="accent1"/>
            </a:solidFill>
            <a:round/>
            <a:headEnd/>
            <a:tailEnd type="triangle" w="med" len="med"/>
          </a:ln>
          <a:effectLst/>
        </p:spPr>
        <p:txBody>
          <a:bodyPr/>
          <a:lstStyle/>
          <a:p>
            <a:endParaRPr lang="en-US"/>
          </a:p>
        </p:txBody>
      </p:sp>
      <p:sp>
        <p:nvSpPr>
          <p:cNvPr id="1004604" name="Rectangle 60"/>
          <p:cNvSpPr>
            <a:spLocks noChangeArrowheads="1"/>
          </p:cNvSpPr>
          <p:nvPr/>
        </p:nvSpPr>
        <p:spPr bwMode="auto">
          <a:xfrm>
            <a:off x="6553200" y="24384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MemWrite</a:t>
            </a:r>
          </a:p>
        </p:txBody>
      </p:sp>
      <p:sp>
        <p:nvSpPr>
          <p:cNvPr id="1004605" name="Rectangle 61"/>
          <p:cNvSpPr>
            <a:spLocks noChangeArrowheads="1"/>
          </p:cNvSpPr>
          <p:nvPr/>
        </p:nvSpPr>
        <p:spPr bwMode="auto">
          <a:xfrm>
            <a:off x="7848600" y="21336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MemRead</a:t>
            </a:r>
          </a:p>
        </p:txBody>
      </p:sp>
      <p:sp>
        <p:nvSpPr>
          <p:cNvPr id="1004606" name="Line 62"/>
          <p:cNvSpPr>
            <a:spLocks noChangeShapeType="1"/>
          </p:cNvSpPr>
          <p:nvPr/>
        </p:nvSpPr>
        <p:spPr bwMode="auto">
          <a:xfrm>
            <a:off x="7543800" y="5029200"/>
            <a:ext cx="0" cy="304800"/>
          </a:xfrm>
          <a:prstGeom prst="line">
            <a:avLst/>
          </a:prstGeom>
          <a:noFill/>
          <a:ln w="12700">
            <a:solidFill>
              <a:schemeClr val="accent1"/>
            </a:solidFill>
            <a:round/>
            <a:headEnd type="triangle" w="med" len="med"/>
            <a:tailEnd/>
          </a:ln>
          <a:effectLst/>
        </p:spPr>
        <p:txBody>
          <a:bodyPr/>
          <a:lstStyle/>
          <a:p>
            <a:endParaRPr lang="en-US"/>
          </a:p>
        </p:txBody>
      </p:sp>
      <p:sp>
        <p:nvSpPr>
          <p:cNvPr id="1004607" name="Line 63"/>
          <p:cNvSpPr>
            <a:spLocks noChangeShapeType="1"/>
          </p:cNvSpPr>
          <p:nvPr/>
        </p:nvSpPr>
        <p:spPr bwMode="auto">
          <a:xfrm>
            <a:off x="3276600" y="6477000"/>
            <a:ext cx="5715000" cy="0"/>
          </a:xfrm>
          <a:prstGeom prst="line">
            <a:avLst/>
          </a:prstGeom>
          <a:noFill/>
          <a:ln w="28575">
            <a:solidFill>
              <a:schemeClr val="tx1"/>
            </a:solidFill>
            <a:round/>
            <a:headEnd/>
            <a:tailEnd/>
          </a:ln>
          <a:effectLst/>
        </p:spPr>
        <p:txBody>
          <a:bodyPr/>
          <a:lstStyle/>
          <a:p>
            <a:endParaRPr lang="en-US"/>
          </a:p>
        </p:txBody>
      </p:sp>
      <p:sp>
        <p:nvSpPr>
          <p:cNvPr id="1004608" name="Line 64"/>
          <p:cNvSpPr>
            <a:spLocks noChangeShapeType="1"/>
          </p:cNvSpPr>
          <p:nvPr/>
        </p:nvSpPr>
        <p:spPr bwMode="auto">
          <a:xfrm>
            <a:off x="5054600" y="5181600"/>
            <a:ext cx="1600200" cy="0"/>
          </a:xfrm>
          <a:prstGeom prst="line">
            <a:avLst/>
          </a:prstGeom>
          <a:noFill/>
          <a:ln w="28575">
            <a:solidFill>
              <a:schemeClr val="tx1"/>
            </a:solidFill>
            <a:round/>
            <a:headEnd/>
            <a:tailEnd/>
          </a:ln>
          <a:effectLst/>
        </p:spPr>
        <p:txBody>
          <a:bodyPr/>
          <a:lstStyle/>
          <a:p>
            <a:endParaRPr lang="en-US"/>
          </a:p>
        </p:txBody>
      </p:sp>
      <p:sp>
        <p:nvSpPr>
          <p:cNvPr id="1004609" name="Line 65"/>
          <p:cNvSpPr>
            <a:spLocks noChangeShapeType="1"/>
          </p:cNvSpPr>
          <p:nvPr/>
        </p:nvSpPr>
        <p:spPr bwMode="auto">
          <a:xfrm>
            <a:off x="4811713" y="5562600"/>
            <a:ext cx="381000" cy="0"/>
          </a:xfrm>
          <a:prstGeom prst="line">
            <a:avLst/>
          </a:prstGeom>
          <a:noFill/>
          <a:ln w="28575">
            <a:solidFill>
              <a:schemeClr val="accent2"/>
            </a:solidFill>
            <a:round/>
            <a:headEnd/>
            <a:tailEnd/>
          </a:ln>
          <a:effectLst/>
        </p:spPr>
        <p:txBody>
          <a:bodyPr/>
          <a:lstStyle/>
          <a:p>
            <a:endParaRPr lang="en-US"/>
          </a:p>
        </p:txBody>
      </p:sp>
      <p:sp>
        <p:nvSpPr>
          <p:cNvPr id="1004610" name="Oval 66"/>
          <p:cNvSpPr>
            <a:spLocks noChangeArrowheads="1"/>
          </p:cNvSpPr>
          <p:nvPr/>
        </p:nvSpPr>
        <p:spPr bwMode="auto">
          <a:xfrm>
            <a:off x="4202113" y="5181600"/>
            <a:ext cx="609600" cy="838200"/>
          </a:xfrm>
          <a:prstGeom prst="ellipse">
            <a:avLst/>
          </a:prstGeom>
          <a:noFill/>
          <a:ln w="12700">
            <a:solidFill>
              <a:schemeClr val="accent2"/>
            </a:solidFill>
            <a:round/>
            <a:headEnd/>
            <a:tailEnd/>
          </a:ln>
          <a:effectLst/>
        </p:spPr>
        <p:txBody>
          <a:bodyPr wrap="none" anchor="ctr"/>
          <a:lstStyle/>
          <a:p>
            <a:endParaRPr lang="en-US"/>
          </a:p>
        </p:txBody>
      </p:sp>
      <p:sp>
        <p:nvSpPr>
          <p:cNvPr id="1004611" name="Rectangle 67"/>
          <p:cNvSpPr>
            <a:spLocks noChangeArrowheads="1"/>
          </p:cNvSpPr>
          <p:nvPr/>
        </p:nvSpPr>
        <p:spPr bwMode="auto">
          <a:xfrm>
            <a:off x="4252913" y="5334000"/>
            <a:ext cx="533400" cy="457200"/>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1004612" name="Line 68"/>
          <p:cNvSpPr>
            <a:spLocks noChangeShapeType="1"/>
          </p:cNvSpPr>
          <p:nvPr/>
        </p:nvSpPr>
        <p:spPr bwMode="auto">
          <a:xfrm>
            <a:off x="2638425" y="5562600"/>
            <a:ext cx="1563688" cy="0"/>
          </a:xfrm>
          <a:prstGeom prst="line">
            <a:avLst/>
          </a:prstGeom>
          <a:noFill/>
          <a:ln w="28575">
            <a:solidFill>
              <a:schemeClr val="accent2"/>
            </a:solidFill>
            <a:round/>
            <a:headEnd/>
            <a:tailEnd/>
          </a:ln>
          <a:effectLst/>
        </p:spPr>
        <p:txBody>
          <a:bodyPr/>
          <a:lstStyle/>
          <a:p>
            <a:endParaRPr lang="en-US"/>
          </a:p>
        </p:txBody>
      </p:sp>
      <p:sp>
        <p:nvSpPr>
          <p:cNvPr id="1004613" name="Line 69"/>
          <p:cNvSpPr>
            <a:spLocks noChangeShapeType="1"/>
          </p:cNvSpPr>
          <p:nvPr/>
        </p:nvSpPr>
        <p:spPr bwMode="auto">
          <a:xfrm>
            <a:off x="3871913" y="5486400"/>
            <a:ext cx="76200" cy="152400"/>
          </a:xfrm>
          <a:prstGeom prst="line">
            <a:avLst/>
          </a:prstGeom>
          <a:noFill/>
          <a:ln w="12700">
            <a:solidFill>
              <a:schemeClr val="tx1"/>
            </a:solidFill>
            <a:round/>
            <a:headEnd/>
            <a:tailEnd/>
          </a:ln>
          <a:effectLst/>
        </p:spPr>
        <p:txBody>
          <a:bodyPr/>
          <a:lstStyle/>
          <a:p>
            <a:endParaRPr lang="en-US"/>
          </a:p>
        </p:txBody>
      </p:sp>
      <p:sp>
        <p:nvSpPr>
          <p:cNvPr id="1004614" name="Line 70"/>
          <p:cNvSpPr>
            <a:spLocks noChangeShapeType="1"/>
          </p:cNvSpPr>
          <p:nvPr/>
        </p:nvSpPr>
        <p:spPr bwMode="auto">
          <a:xfrm>
            <a:off x="4887913" y="5486400"/>
            <a:ext cx="76200" cy="152400"/>
          </a:xfrm>
          <a:prstGeom prst="line">
            <a:avLst/>
          </a:prstGeom>
          <a:noFill/>
          <a:ln w="12700">
            <a:solidFill>
              <a:schemeClr val="tx1"/>
            </a:solidFill>
            <a:round/>
            <a:headEnd/>
            <a:tailEnd/>
          </a:ln>
          <a:effectLst/>
        </p:spPr>
        <p:txBody>
          <a:bodyPr/>
          <a:lstStyle/>
          <a:p>
            <a:endParaRPr lang="en-US"/>
          </a:p>
        </p:txBody>
      </p:sp>
      <p:sp>
        <p:nvSpPr>
          <p:cNvPr id="1004615" name="Text Box 71"/>
          <p:cNvSpPr txBox="1">
            <a:spLocks noChangeArrowheads="1"/>
          </p:cNvSpPr>
          <p:nvPr/>
        </p:nvSpPr>
        <p:spPr bwMode="auto">
          <a:xfrm>
            <a:off x="3871913" y="5562600"/>
            <a:ext cx="352425" cy="274638"/>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1004616" name="Text Box 72"/>
          <p:cNvSpPr txBox="1">
            <a:spLocks noChangeArrowheads="1"/>
          </p:cNvSpPr>
          <p:nvPr/>
        </p:nvSpPr>
        <p:spPr bwMode="auto">
          <a:xfrm>
            <a:off x="4887913" y="5562600"/>
            <a:ext cx="352425" cy="274638"/>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1004617" name="Line 73"/>
          <p:cNvSpPr>
            <a:spLocks noChangeShapeType="1"/>
          </p:cNvSpPr>
          <p:nvPr/>
        </p:nvSpPr>
        <p:spPr bwMode="auto">
          <a:xfrm>
            <a:off x="5054600" y="4572000"/>
            <a:ext cx="0" cy="609600"/>
          </a:xfrm>
          <a:prstGeom prst="line">
            <a:avLst/>
          </a:prstGeom>
          <a:noFill/>
          <a:ln w="28575">
            <a:solidFill>
              <a:schemeClr val="tx1"/>
            </a:solidFill>
            <a:round/>
            <a:headEnd/>
            <a:tailEnd/>
          </a:ln>
          <a:effectLst/>
        </p:spPr>
        <p:txBody>
          <a:bodyPr/>
          <a:lstStyle/>
          <a:p>
            <a:endParaRPr lang="en-US"/>
          </a:p>
        </p:txBody>
      </p:sp>
      <p:sp>
        <p:nvSpPr>
          <p:cNvPr id="1004618" name="Line 74"/>
          <p:cNvSpPr>
            <a:spLocks noChangeShapeType="1"/>
          </p:cNvSpPr>
          <p:nvPr/>
        </p:nvSpPr>
        <p:spPr bwMode="auto">
          <a:xfrm>
            <a:off x="8382000" y="4724400"/>
            <a:ext cx="0" cy="990600"/>
          </a:xfrm>
          <a:prstGeom prst="line">
            <a:avLst/>
          </a:prstGeom>
          <a:noFill/>
          <a:ln w="28575">
            <a:solidFill>
              <a:schemeClr val="tx1"/>
            </a:solidFill>
            <a:round/>
            <a:headEnd/>
            <a:tailEnd/>
          </a:ln>
          <a:effectLst/>
        </p:spPr>
        <p:txBody>
          <a:bodyPr/>
          <a:lstStyle/>
          <a:p>
            <a:endParaRPr lang="en-US"/>
          </a:p>
        </p:txBody>
      </p:sp>
      <p:sp>
        <p:nvSpPr>
          <p:cNvPr id="1004619" name="Line 75"/>
          <p:cNvSpPr>
            <a:spLocks noChangeShapeType="1"/>
          </p:cNvSpPr>
          <p:nvPr/>
        </p:nvSpPr>
        <p:spPr bwMode="auto">
          <a:xfrm>
            <a:off x="5181600" y="4953000"/>
            <a:ext cx="177800" cy="0"/>
          </a:xfrm>
          <a:prstGeom prst="line">
            <a:avLst/>
          </a:prstGeom>
          <a:noFill/>
          <a:ln w="28575">
            <a:solidFill>
              <a:schemeClr val="tx1"/>
            </a:solidFill>
            <a:round/>
            <a:headEnd/>
            <a:tailEnd type="triangle" w="med" len="med"/>
          </a:ln>
          <a:effectLst/>
        </p:spPr>
        <p:txBody>
          <a:bodyPr/>
          <a:lstStyle/>
          <a:p>
            <a:endParaRPr lang="en-US"/>
          </a:p>
        </p:txBody>
      </p:sp>
      <p:sp>
        <p:nvSpPr>
          <p:cNvPr id="1004620" name="Line 76"/>
          <p:cNvSpPr>
            <a:spLocks noChangeShapeType="1"/>
          </p:cNvSpPr>
          <p:nvPr/>
        </p:nvSpPr>
        <p:spPr bwMode="auto">
          <a:xfrm>
            <a:off x="3276600" y="4876800"/>
            <a:ext cx="254000" cy="0"/>
          </a:xfrm>
          <a:prstGeom prst="line">
            <a:avLst/>
          </a:prstGeom>
          <a:noFill/>
          <a:ln w="28575">
            <a:solidFill>
              <a:schemeClr val="tx1"/>
            </a:solidFill>
            <a:round/>
            <a:headEnd/>
            <a:tailEnd type="triangle" w="med" len="med"/>
          </a:ln>
          <a:effectLst/>
        </p:spPr>
        <p:txBody>
          <a:bodyPr/>
          <a:lstStyle/>
          <a:p>
            <a:endParaRPr lang="en-US"/>
          </a:p>
        </p:txBody>
      </p:sp>
      <p:sp>
        <p:nvSpPr>
          <p:cNvPr id="1004621" name="AutoShape 77"/>
          <p:cNvSpPr>
            <a:spLocks noChangeArrowheads="1"/>
          </p:cNvSpPr>
          <p:nvPr/>
        </p:nvSpPr>
        <p:spPr bwMode="auto">
          <a:xfrm rot="-5400000">
            <a:off x="8382000" y="44196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004622" name="Line 78"/>
          <p:cNvSpPr>
            <a:spLocks noChangeShapeType="1"/>
          </p:cNvSpPr>
          <p:nvPr/>
        </p:nvSpPr>
        <p:spPr bwMode="auto">
          <a:xfrm>
            <a:off x="8839200" y="4495800"/>
            <a:ext cx="152400" cy="0"/>
          </a:xfrm>
          <a:prstGeom prst="line">
            <a:avLst/>
          </a:prstGeom>
          <a:noFill/>
          <a:ln w="28575">
            <a:solidFill>
              <a:schemeClr val="tx1"/>
            </a:solidFill>
            <a:round/>
            <a:headEnd/>
            <a:tailEnd/>
          </a:ln>
          <a:effectLst/>
        </p:spPr>
        <p:txBody>
          <a:bodyPr/>
          <a:lstStyle/>
          <a:p>
            <a:endParaRPr lang="en-US"/>
          </a:p>
        </p:txBody>
      </p:sp>
      <p:sp>
        <p:nvSpPr>
          <p:cNvPr id="1004623" name="AutoShape 79"/>
          <p:cNvSpPr>
            <a:spLocks noChangeArrowheads="1"/>
          </p:cNvSpPr>
          <p:nvPr/>
        </p:nvSpPr>
        <p:spPr bwMode="auto">
          <a:xfrm rot="-5400000">
            <a:off x="5092700" y="46101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accent2"/>
            </a:solidFill>
            <a:miter lim="800000"/>
            <a:headEnd/>
            <a:tailEnd/>
          </a:ln>
          <a:effectLst/>
        </p:spPr>
        <p:txBody>
          <a:bodyPr wrap="none" anchor="ctr"/>
          <a:lstStyle/>
          <a:p>
            <a:endParaRPr lang="en-US"/>
          </a:p>
        </p:txBody>
      </p:sp>
      <p:sp>
        <p:nvSpPr>
          <p:cNvPr id="1004624" name="Line 80"/>
          <p:cNvSpPr>
            <a:spLocks noChangeShapeType="1"/>
          </p:cNvSpPr>
          <p:nvPr/>
        </p:nvSpPr>
        <p:spPr bwMode="auto">
          <a:xfrm>
            <a:off x="5588000" y="4724400"/>
            <a:ext cx="228600" cy="0"/>
          </a:xfrm>
          <a:prstGeom prst="line">
            <a:avLst/>
          </a:prstGeom>
          <a:noFill/>
          <a:ln w="28575">
            <a:solidFill>
              <a:schemeClr val="accent2"/>
            </a:solidFill>
            <a:round/>
            <a:headEnd/>
            <a:tailEnd type="triangle" w="med" len="med"/>
          </a:ln>
          <a:effectLst/>
        </p:spPr>
        <p:txBody>
          <a:bodyPr/>
          <a:lstStyle/>
          <a:p>
            <a:endParaRPr lang="en-US"/>
          </a:p>
        </p:txBody>
      </p:sp>
      <p:sp>
        <p:nvSpPr>
          <p:cNvPr id="1004625" name="Line 81"/>
          <p:cNvSpPr>
            <a:spLocks noChangeShapeType="1"/>
          </p:cNvSpPr>
          <p:nvPr/>
        </p:nvSpPr>
        <p:spPr bwMode="auto">
          <a:xfrm>
            <a:off x="3276600" y="4876800"/>
            <a:ext cx="0" cy="1600200"/>
          </a:xfrm>
          <a:prstGeom prst="line">
            <a:avLst/>
          </a:prstGeom>
          <a:noFill/>
          <a:ln w="28575">
            <a:solidFill>
              <a:schemeClr val="tx1"/>
            </a:solidFill>
            <a:round/>
            <a:headEnd/>
            <a:tailEnd/>
          </a:ln>
          <a:effectLst/>
        </p:spPr>
        <p:txBody>
          <a:bodyPr/>
          <a:lstStyle/>
          <a:p>
            <a:endParaRPr lang="en-US"/>
          </a:p>
        </p:txBody>
      </p:sp>
      <p:sp>
        <p:nvSpPr>
          <p:cNvPr id="1004626" name="Line 82"/>
          <p:cNvSpPr>
            <a:spLocks noChangeShapeType="1"/>
          </p:cNvSpPr>
          <p:nvPr/>
        </p:nvSpPr>
        <p:spPr bwMode="auto">
          <a:xfrm>
            <a:off x="8686800" y="2514600"/>
            <a:ext cx="0" cy="1752600"/>
          </a:xfrm>
          <a:prstGeom prst="line">
            <a:avLst/>
          </a:prstGeom>
          <a:noFill/>
          <a:ln w="12700">
            <a:solidFill>
              <a:schemeClr val="accent1"/>
            </a:solidFill>
            <a:round/>
            <a:headEnd/>
            <a:tailEnd type="triangle" w="med" len="med"/>
          </a:ln>
          <a:effectLst/>
        </p:spPr>
        <p:txBody>
          <a:bodyPr/>
          <a:lstStyle/>
          <a:p>
            <a:endParaRPr lang="en-US"/>
          </a:p>
        </p:txBody>
      </p:sp>
      <p:sp>
        <p:nvSpPr>
          <p:cNvPr id="1004627" name="Rectangle 83"/>
          <p:cNvSpPr>
            <a:spLocks noChangeArrowheads="1"/>
          </p:cNvSpPr>
          <p:nvPr/>
        </p:nvSpPr>
        <p:spPr bwMode="auto">
          <a:xfrm>
            <a:off x="7162800" y="22860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MemtoReg</a:t>
            </a:r>
          </a:p>
        </p:txBody>
      </p:sp>
      <p:sp>
        <p:nvSpPr>
          <p:cNvPr id="1004628" name="Rectangle 84"/>
          <p:cNvSpPr>
            <a:spLocks noChangeArrowheads="1"/>
          </p:cNvSpPr>
          <p:nvPr/>
        </p:nvSpPr>
        <p:spPr bwMode="auto">
          <a:xfrm>
            <a:off x="4343400" y="25908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ALUSrc</a:t>
            </a:r>
          </a:p>
        </p:txBody>
      </p:sp>
      <p:sp>
        <p:nvSpPr>
          <p:cNvPr id="1004629" name="Oval 85"/>
          <p:cNvSpPr>
            <a:spLocks noChangeArrowheads="1"/>
          </p:cNvSpPr>
          <p:nvPr/>
        </p:nvSpPr>
        <p:spPr bwMode="auto">
          <a:xfrm>
            <a:off x="5410200" y="1600200"/>
            <a:ext cx="457200" cy="533400"/>
          </a:xfrm>
          <a:prstGeom prst="ellipse">
            <a:avLst/>
          </a:prstGeom>
          <a:noFill/>
          <a:ln w="12700">
            <a:solidFill>
              <a:schemeClr val="accent2"/>
            </a:solidFill>
            <a:round/>
            <a:headEnd/>
            <a:tailEnd/>
          </a:ln>
          <a:effectLst/>
        </p:spPr>
        <p:txBody>
          <a:bodyPr wrap="none" anchor="ctr"/>
          <a:lstStyle/>
          <a:p>
            <a:endParaRPr lang="en-US"/>
          </a:p>
        </p:txBody>
      </p:sp>
      <p:sp>
        <p:nvSpPr>
          <p:cNvPr id="1004630" name="Rectangle 86"/>
          <p:cNvSpPr>
            <a:spLocks noChangeArrowheads="1"/>
          </p:cNvSpPr>
          <p:nvPr/>
        </p:nvSpPr>
        <p:spPr bwMode="auto">
          <a:xfrm>
            <a:off x="5410200" y="16002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1004631" name="Line 87"/>
          <p:cNvSpPr>
            <a:spLocks noChangeShapeType="1"/>
          </p:cNvSpPr>
          <p:nvPr/>
        </p:nvSpPr>
        <p:spPr bwMode="auto">
          <a:xfrm>
            <a:off x="5181600" y="1905000"/>
            <a:ext cx="228600" cy="0"/>
          </a:xfrm>
          <a:prstGeom prst="line">
            <a:avLst/>
          </a:prstGeom>
          <a:noFill/>
          <a:ln w="28575">
            <a:solidFill>
              <a:schemeClr val="accent2"/>
            </a:solidFill>
            <a:round/>
            <a:headEnd/>
            <a:tailEnd type="triangle" w="med" len="med"/>
          </a:ln>
          <a:effectLst/>
        </p:spPr>
        <p:txBody>
          <a:bodyPr/>
          <a:lstStyle/>
          <a:p>
            <a:endParaRPr lang="en-US"/>
          </a:p>
        </p:txBody>
      </p:sp>
      <p:sp>
        <p:nvSpPr>
          <p:cNvPr id="1004632" name="Line 88"/>
          <p:cNvSpPr>
            <a:spLocks noChangeShapeType="1"/>
          </p:cNvSpPr>
          <p:nvPr/>
        </p:nvSpPr>
        <p:spPr bwMode="auto">
          <a:xfrm>
            <a:off x="5181600" y="1447800"/>
            <a:ext cx="928688" cy="0"/>
          </a:xfrm>
          <a:prstGeom prst="line">
            <a:avLst/>
          </a:prstGeom>
          <a:noFill/>
          <a:ln w="28575">
            <a:solidFill>
              <a:schemeClr val="accent2"/>
            </a:solidFill>
            <a:round/>
            <a:headEnd/>
            <a:tailEnd type="triangle" w="med" len="med"/>
          </a:ln>
          <a:effectLst/>
        </p:spPr>
        <p:txBody>
          <a:bodyPr/>
          <a:lstStyle/>
          <a:p>
            <a:endParaRPr lang="en-US"/>
          </a:p>
        </p:txBody>
      </p:sp>
      <p:grpSp>
        <p:nvGrpSpPr>
          <p:cNvPr id="3" name="Group 89"/>
          <p:cNvGrpSpPr>
            <a:grpSpLocks/>
          </p:cNvGrpSpPr>
          <p:nvPr/>
        </p:nvGrpSpPr>
        <p:grpSpPr bwMode="auto">
          <a:xfrm>
            <a:off x="6096000" y="1143000"/>
            <a:ext cx="381000" cy="914400"/>
            <a:chOff x="1392" y="2880"/>
            <a:chExt cx="288" cy="480"/>
          </a:xfrm>
        </p:grpSpPr>
        <p:sp>
          <p:nvSpPr>
            <p:cNvPr id="1004634" name="Line 90"/>
            <p:cNvSpPr>
              <a:spLocks noChangeShapeType="1"/>
            </p:cNvSpPr>
            <p:nvPr/>
          </p:nvSpPr>
          <p:spPr bwMode="auto">
            <a:xfrm>
              <a:off x="1392" y="3072"/>
              <a:ext cx="48" cy="48"/>
            </a:xfrm>
            <a:prstGeom prst="line">
              <a:avLst/>
            </a:prstGeom>
            <a:noFill/>
            <a:ln w="12700">
              <a:solidFill>
                <a:schemeClr val="accent2"/>
              </a:solidFill>
              <a:round/>
              <a:headEnd/>
              <a:tailEnd/>
            </a:ln>
            <a:effectLst/>
          </p:spPr>
          <p:txBody>
            <a:bodyPr/>
            <a:lstStyle/>
            <a:p>
              <a:endParaRPr lang="en-US"/>
            </a:p>
          </p:txBody>
        </p:sp>
        <p:sp>
          <p:nvSpPr>
            <p:cNvPr id="1004635" name="Line 91"/>
            <p:cNvSpPr>
              <a:spLocks noChangeShapeType="1"/>
            </p:cNvSpPr>
            <p:nvPr/>
          </p:nvSpPr>
          <p:spPr bwMode="auto">
            <a:xfrm flipH="1">
              <a:off x="1392" y="3120"/>
              <a:ext cx="48" cy="48"/>
            </a:xfrm>
            <a:prstGeom prst="line">
              <a:avLst/>
            </a:prstGeom>
            <a:noFill/>
            <a:ln w="12700">
              <a:solidFill>
                <a:schemeClr val="accent2"/>
              </a:solidFill>
              <a:round/>
              <a:headEnd/>
              <a:tailEnd/>
            </a:ln>
            <a:effectLst/>
          </p:spPr>
          <p:txBody>
            <a:bodyPr/>
            <a:lstStyle/>
            <a:p>
              <a:endParaRPr lang="en-US"/>
            </a:p>
          </p:txBody>
        </p:sp>
        <p:sp>
          <p:nvSpPr>
            <p:cNvPr id="1004636" name="Line 92"/>
            <p:cNvSpPr>
              <a:spLocks noChangeShapeType="1"/>
            </p:cNvSpPr>
            <p:nvPr/>
          </p:nvSpPr>
          <p:spPr bwMode="auto">
            <a:xfrm flipV="1">
              <a:off x="1392" y="2880"/>
              <a:ext cx="0" cy="192"/>
            </a:xfrm>
            <a:prstGeom prst="line">
              <a:avLst/>
            </a:prstGeom>
            <a:noFill/>
            <a:ln w="12700">
              <a:solidFill>
                <a:schemeClr val="accent2"/>
              </a:solidFill>
              <a:round/>
              <a:headEnd/>
              <a:tailEnd/>
            </a:ln>
            <a:effectLst/>
          </p:spPr>
          <p:txBody>
            <a:bodyPr/>
            <a:lstStyle/>
            <a:p>
              <a:endParaRPr lang="en-US"/>
            </a:p>
          </p:txBody>
        </p:sp>
        <p:sp>
          <p:nvSpPr>
            <p:cNvPr id="1004637" name="Line 93"/>
            <p:cNvSpPr>
              <a:spLocks noChangeShapeType="1"/>
            </p:cNvSpPr>
            <p:nvPr/>
          </p:nvSpPr>
          <p:spPr bwMode="auto">
            <a:xfrm flipV="1">
              <a:off x="1392" y="3168"/>
              <a:ext cx="0" cy="192"/>
            </a:xfrm>
            <a:prstGeom prst="line">
              <a:avLst/>
            </a:prstGeom>
            <a:noFill/>
            <a:ln w="12700">
              <a:solidFill>
                <a:schemeClr val="accent2"/>
              </a:solidFill>
              <a:round/>
              <a:headEnd/>
              <a:tailEnd/>
            </a:ln>
            <a:effectLst/>
          </p:spPr>
          <p:txBody>
            <a:bodyPr/>
            <a:lstStyle/>
            <a:p>
              <a:endParaRPr lang="en-US"/>
            </a:p>
          </p:txBody>
        </p:sp>
        <p:sp>
          <p:nvSpPr>
            <p:cNvPr id="1004638" name="Line 94"/>
            <p:cNvSpPr>
              <a:spLocks noChangeShapeType="1"/>
            </p:cNvSpPr>
            <p:nvPr/>
          </p:nvSpPr>
          <p:spPr bwMode="auto">
            <a:xfrm flipV="1">
              <a:off x="1392" y="3216"/>
              <a:ext cx="288" cy="144"/>
            </a:xfrm>
            <a:prstGeom prst="line">
              <a:avLst/>
            </a:prstGeom>
            <a:noFill/>
            <a:ln w="12700">
              <a:solidFill>
                <a:schemeClr val="accent2"/>
              </a:solidFill>
              <a:round/>
              <a:headEnd/>
              <a:tailEnd/>
            </a:ln>
            <a:effectLst/>
          </p:spPr>
          <p:txBody>
            <a:bodyPr/>
            <a:lstStyle/>
            <a:p>
              <a:endParaRPr lang="en-US"/>
            </a:p>
          </p:txBody>
        </p:sp>
        <p:sp>
          <p:nvSpPr>
            <p:cNvPr id="1004639" name="Line 95"/>
            <p:cNvSpPr>
              <a:spLocks noChangeShapeType="1"/>
            </p:cNvSpPr>
            <p:nvPr/>
          </p:nvSpPr>
          <p:spPr bwMode="auto">
            <a:xfrm flipV="1">
              <a:off x="1680" y="3024"/>
              <a:ext cx="0" cy="192"/>
            </a:xfrm>
            <a:prstGeom prst="line">
              <a:avLst/>
            </a:prstGeom>
            <a:noFill/>
            <a:ln w="12700">
              <a:solidFill>
                <a:schemeClr val="accent2"/>
              </a:solidFill>
              <a:round/>
              <a:headEnd/>
              <a:tailEnd/>
            </a:ln>
            <a:effectLst/>
          </p:spPr>
          <p:txBody>
            <a:bodyPr/>
            <a:lstStyle/>
            <a:p>
              <a:endParaRPr lang="en-US"/>
            </a:p>
          </p:txBody>
        </p:sp>
        <p:sp>
          <p:nvSpPr>
            <p:cNvPr id="1004640" name="Line 96"/>
            <p:cNvSpPr>
              <a:spLocks noChangeShapeType="1"/>
            </p:cNvSpPr>
            <p:nvPr/>
          </p:nvSpPr>
          <p:spPr bwMode="auto">
            <a:xfrm>
              <a:off x="1392" y="2880"/>
              <a:ext cx="288" cy="144"/>
            </a:xfrm>
            <a:prstGeom prst="line">
              <a:avLst/>
            </a:prstGeom>
            <a:noFill/>
            <a:ln w="12700">
              <a:solidFill>
                <a:schemeClr val="accent2"/>
              </a:solidFill>
              <a:round/>
              <a:headEnd/>
              <a:tailEnd/>
            </a:ln>
            <a:effectLst/>
          </p:spPr>
          <p:txBody>
            <a:bodyPr/>
            <a:lstStyle/>
            <a:p>
              <a:endParaRPr lang="en-US"/>
            </a:p>
          </p:txBody>
        </p:sp>
      </p:grpSp>
      <p:sp>
        <p:nvSpPr>
          <p:cNvPr id="1004641" name="Text Box 97"/>
          <p:cNvSpPr txBox="1">
            <a:spLocks noChangeArrowheads="1"/>
          </p:cNvSpPr>
          <p:nvPr/>
        </p:nvSpPr>
        <p:spPr bwMode="auto">
          <a:xfrm>
            <a:off x="6096000" y="14478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004642" name="Line 98"/>
          <p:cNvSpPr>
            <a:spLocks noChangeShapeType="1"/>
          </p:cNvSpPr>
          <p:nvPr/>
        </p:nvSpPr>
        <p:spPr bwMode="auto">
          <a:xfrm>
            <a:off x="5853113" y="1905000"/>
            <a:ext cx="228600" cy="0"/>
          </a:xfrm>
          <a:prstGeom prst="line">
            <a:avLst/>
          </a:prstGeom>
          <a:noFill/>
          <a:ln w="28575">
            <a:solidFill>
              <a:schemeClr val="accent2"/>
            </a:solidFill>
            <a:round/>
            <a:headEnd/>
            <a:tailEnd type="triangle" w="med" len="med"/>
          </a:ln>
          <a:effectLst/>
        </p:spPr>
        <p:txBody>
          <a:bodyPr/>
          <a:lstStyle/>
          <a:p>
            <a:endParaRPr lang="en-US"/>
          </a:p>
        </p:txBody>
      </p:sp>
      <p:sp>
        <p:nvSpPr>
          <p:cNvPr id="1004643" name="Line 99"/>
          <p:cNvSpPr>
            <a:spLocks noChangeShapeType="1"/>
          </p:cNvSpPr>
          <p:nvPr/>
        </p:nvSpPr>
        <p:spPr bwMode="auto">
          <a:xfrm>
            <a:off x="6477000" y="1600200"/>
            <a:ext cx="228600" cy="0"/>
          </a:xfrm>
          <a:prstGeom prst="line">
            <a:avLst/>
          </a:prstGeom>
          <a:noFill/>
          <a:ln w="28575">
            <a:solidFill>
              <a:schemeClr val="accent2"/>
            </a:solidFill>
            <a:round/>
            <a:headEnd/>
            <a:tailEnd type="triangle" w="med" len="med"/>
          </a:ln>
          <a:effectLst/>
        </p:spPr>
        <p:txBody>
          <a:bodyPr/>
          <a:lstStyle/>
          <a:p>
            <a:endParaRPr lang="en-US"/>
          </a:p>
        </p:txBody>
      </p:sp>
      <p:sp>
        <p:nvSpPr>
          <p:cNvPr id="1004644" name="Line 100"/>
          <p:cNvSpPr>
            <a:spLocks noChangeShapeType="1"/>
          </p:cNvSpPr>
          <p:nvPr/>
        </p:nvSpPr>
        <p:spPr bwMode="auto">
          <a:xfrm>
            <a:off x="838200" y="1066800"/>
            <a:ext cx="0" cy="3276600"/>
          </a:xfrm>
          <a:prstGeom prst="line">
            <a:avLst/>
          </a:prstGeom>
          <a:noFill/>
          <a:ln w="28575">
            <a:solidFill>
              <a:schemeClr val="accent2"/>
            </a:solidFill>
            <a:round/>
            <a:headEnd/>
            <a:tailEnd/>
          </a:ln>
          <a:effectLst/>
        </p:spPr>
        <p:txBody>
          <a:bodyPr/>
          <a:lstStyle/>
          <a:p>
            <a:endParaRPr lang="en-US"/>
          </a:p>
        </p:txBody>
      </p:sp>
      <p:sp>
        <p:nvSpPr>
          <p:cNvPr id="1004645" name="AutoShape 101"/>
          <p:cNvSpPr>
            <a:spLocks noChangeArrowheads="1"/>
          </p:cNvSpPr>
          <p:nvPr/>
        </p:nvSpPr>
        <p:spPr bwMode="auto">
          <a:xfrm rot="-5400000">
            <a:off x="6400800" y="1219200"/>
            <a:ext cx="8382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accent2"/>
            </a:solidFill>
            <a:miter lim="800000"/>
            <a:headEnd/>
            <a:tailEnd/>
          </a:ln>
          <a:effectLst/>
        </p:spPr>
        <p:txBody>
          <a:bodyPr wrap="none" anchor="ctr"/>
          <a:lstStyle/>
          <a:p>
            <a:endParaRPr lang="en-US"/>
          </a:p>
        </p:txBody>
      </p:sp>
      <p:sp>
        <p:nvSpPr>
          <p:cNvPr id="1004646" name="Line 102"/>
          <p:cNvSpPr>
            <a:spLocks noChangeShapeType="1"/>
          </p:cNvSpPr>
          <p:nvPr/>
        </p:nvSpPr>
        <p:spPr bwMode="auto">
          <a:xfrm>
            <a:off x="5181600" y="1066800"/>
            <a:ext cx="1524000" cy="0"/>
          </a:xfrm>
          <a:prstGeom prst="line">
            <a:avLst/>
          </a:prstGeom>
          <a:noFill/>
          <a:ln w="28575">
            <a:solidFill>
              <a:schemeClr val="accent2"/>
            </a:solidFill>
            <a:round/>
            <a:headEnd/>
            <a:tailEnd type="triangle" w="med" len="med"/>
          </a:ln>
          <a:effectLst/>
        </p:spPr>
        <p:txBody>
          <a:bodyPr/>
          <a:lstStyle/>
          <a:p>
            <a:endParaRPr lang="en-US"/>
          </a:p>
        </p:txBody>
      </p:sp>
      <p:sp>
        <p:nvSpPr>
          <p:cNvPr id="1004647" name="Line 103"/>
          <p:cNvSpPr>
            <a:spLocks noChangeShapeType="1"/>
          </p:cNvSpPr>
          <p:nvPr/>
        </p:nvSpPr>
        <p:spPr bwMode="auto">
          <a:xfrm>
            <a:off x="5181600" y="1066800"/>
            <a:ext cx="0" cy="381000"/>
          </a:xfrm>
          <a:prstGeom prst="line">
            <a:avLst/>
          </a:prstGeom>
          <a:noFill/>
          <a:ln w="28575">
            <a:solidFill>
              <a:schemeClr val="accent2"/>
            </a:solidFill>
            <a:round/>
            <a:headEnd/>
            <a:tailEnd/>
          </a:ln>
          <a:effectLst/>
        </p:spPr>
        <p:txBody>
          <a:bodyPr/>
          <a:lstStyle/>
          <a:p>
            <a:endParaRPr lang="en-US"/>
          </a:p>
        </p:txBody>
      </p:sp>
      <p:sp>
        <p:nvSpPr>
          <p:cNvPr id="1004648" name="Line 104"/>
          <p:cNvSpPr>
            <a:spLocks noChangeShapeType="1"/>
          </p:cNvSpPr>
          <p:nvPr/>
        </p:nvSpPr>
        <p:spPr bwMode="auto">
          <a:xfrm>
            <a:off x="6934200" y="1371600"/>
            <a:ext cx="177800" cy="0"/>
          </a:xfrm>
          <a:prstGeom prst="line">
            <a:avLst/>
          </a:prstGeom>
          <a:noFill/>
          <a:ln w="28575">
            <a:solidFill>
              <a:schemeClr val="accent2"/>
            </a:solidFill>
            <a:round/>
            <a:headEnd/>
            <a:tailEnd/>
          </a:ln>
          <a:effectLst/>
        </p:spPr>
        <p:txBody>
          <a:bodyPr/>
          <a:lstStyle/>
          <a:p>
            <a:endParaRPr lang="en-US"/>
          </a:p>
        </p:txBody>
      </p:sp>
      <p:sp>
        <p:nvSpPr>
          <p:cNvPr id="1004649" name="Line 105"/>
          <p:cNvSpPr>
            <a:spLocks noChangeShapeType="1"/>
          </p:cNvSpPr>
          <p:nvPr/>
        </p:nvSpPr>
        <p:spPr bwMode="auto">
          <a:xfrm>
            <a:off x="6858000" y="1600200"/>
            <a:ext cx="0" cy="533400"/>
          </a:xfrm>
          <a:prstGeom prst="line">
            <a:avLst/>
          </a:prstGeom>
          <a:noFill/>
          <a:ln w="12700">
            <a:solidFill>
              <a:schemeClr val="accent1"/>
            </a:solidFill>
            <a:round/>
            <a:headEnd type="triangle" w="med" len="med"/>
            <a:tailEnd/>
          </a:ln>
          <a:effectLst/>
        </p:spPr>
        <p:txBody>
          <a:bodyPr/>
          <a:lstStyle/>
          <a:p>
            <a:endParaRPr lang="en-US"/>
          </a:p>
        </p:txBody>
      </p:sp>
      <p:sp>
        <p:nvSpPr>
          <p:cNvPr id="1004650" name="Rectangle 106"/>
          <p:cNvSpPr>
            <a:spLocks noChangeArrowheads="1"/>
          </p:cNvSpPr>
          <p:nvPr/>
        </p:nvSpPr>
        <p:spPr bwMode="auto">
          <a:xfrm>
            <a:off x="6858000" y="17526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PCSrc</a:t>
            </a:r>
          </a:p>
        </p:txBody>
      </p:sp>
      <p:sp>
        <p:nvSpPr>
          <p:cNvPr id="1004651" name="Line 107"/>
          <p:cNvSpPr>
            <a:spLocks noChangeShapeType="1"/>
          </p:cNvSpPr>
          <p:nvPr/>
        </p:nvSpPr>
        <p:spPr bwMode="auto">
          <a:xfrm>
            <a:off x="6629400" y="4724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04652" name="AutoShape 108"/>
          <p:cNvSpPr>
            <a:spLocks noChangeArrowheads="1"/>
          </p:cNvSpPr>
          <p:nvPr/>
        </p:nvSpPr>
        <p:spPr bwMode="auto">
          <a:xfrm rot="-5400000">
            <a:off x="2933700" y="4381500"/>
            <a:ext cx="6096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004653" name="Line 109"/>
          <p:cNvSpPr>
            <a:spLocks noChangeShapeType="1"/>
          </p:cNvSpPr>
          <p:nvPr/>
        </p:nvSpPr>
        <p:spPr bwMode="auto">
          <a:xfrm>
            <a:off x="3352800" y="4495800"/>
            <a:ext cx="152400" cy="0"/>
          </a:xfrm>
          <a:prstGeom prst="line">
            <a:avLst/>
          </a:prstGeom>
          <a:noFill/>
          <a:ln w="19050">
            <a:solidFill>
              <a:schemeClr val="tx1"/>
            </a:solidFill>
            <a:round/>
            <a:headEnd/>
            <a:tailEnd type="triangle" w="med" len="med"/>
          </a:ln>
          <a:effectLst/>
        </p:spPr>
        <p:txBody>
          <a:bodyPr/>
          <a:lstStyle/>
          <a:p>
            <a:endParaRPr lang="en-US"/>
          </a:p>
        </p:txBody>
      </p:sp>
      <p:sp>
        <p:nvSpPr>
          <p:cNvPr id="1004654" name="Line 110"/>
          <p:cNvSpPr>
            <a:spLocks noChangeShapeType="1"/>
          </p:cNvSpPr>
          <p:nvPr/>
        </p:nvSpPr>
        <p:spPr bwMode="auto">
          <a:xfrm>
            <a:off x="2957513" y="4114800"/>
            <a:ext cx="0" cy="228600"/>
          </a:xfrm>
          <a:prstGeom prst="line">
            <a:avLst/>
          </a:prstGeom>
          <a:noFill/>
          <a:ln w="19050">
            <a:solidFill>
              <a:schemeClr val="tx1"/>
            </a:solidFill>
            <a:round/>
            <a:headEnd/>
            <a:tailEnd/>
          </a:ln>
          <a:effectLst/>
        </p:spPr>
        <p:txBody>
          <a:bodyPr/>
          <a:lstStyle/>
          <a:p>
            <a:endParaRPr lang="en-US"/>
          </a:p>
        </p:txBody>
      </p:sp>
      <p:sp>
        <p:nvSpPr>
          <p:cNvPr id="1004655" name="Line 111"/>
          <p:cNvSpPr>
            <a:spLocks noChangeShapeType="1"/>
          </p:cNvSpPr>
          <p:nvPr/>
        </p:nvSpPr>
        <p:spPr bwMode="auto">
          <a:xfrm>
            <a:off x="2957513" y="4343400"/>
            <a:ext cx="166687" cy="0"/>
          </a:xfrm>
          <a:prstGeom prst="line">
            <a:avLst/>
          </a:prstGeom>
          <a:noFill/>
          <a:ln w="19050">
            <a:solidFill>
              <a:schemeClr val="tx1"/>
            </a:solidFill>
            <a:round/>
            <a:headEnd/>
            <a:tailEnd type="triangle" w="med" len="med"/>
          </a:ln>
          <a:effectLst/>
        </p:spPr>
        <p:txBody>
          <a:bodyPr/>
          <a:lstStyle/>
          <a:p>
            <a:endParaRPr lang="en-US"/>
          </a:p>
        </p:txBody>
      </p:sp>
      <p:sp>
        <p:nvSpPr>
          <p:cNvPr id="1004656" name="Line 112"/>
          <p:cNvSpPr>
            <a:spLocks noChangeShapeType="1"/>
          </p:cNvSpPr>
          <p:nvPr/>
        </p:nvSpPr>
        <p:spPr bwMode="auto">
          <a:xfrm>
            <a:off x="3200400" y="2971800"/>
            <a:ext cx="0" cy="1295400"/>
          </a:xfrm>
          <a:prstGeom prst="line">
            <a:avLst/>
          </a:prstGeom>
          <a:noFill/>
          <a:ln w="12700">
            <a:solidFill>
              <a:schemeClr val="accent1"/>
            </a:solidFill>
            <a:round/>
            <a:headEnd/>
            <a:tailEnd type="triangle" w="med" len="med"/>
          </a:ln>
          <a:effectLst/>
        </p:spPr>
        <p:txBody>
          <a:bodyPr/>
          <a:lstStyle/>
          <a:p>
            <a:endParaRPr lang="en-US"/>
          </a:p>
        </p:txBody>
      </p:sp>
      <p:sp>
        <p:nvSpPr>
          <p:cNvPr id="1004657" name="Rectangle 113"/>
          <p:cNvSpPr>
            <a:spLocks noChangeArrowheads="1"/>
          </p:cNvSpPr>
          <p:nvPr/>
        </p:nvSpPr>
        <p:spPr bwMode="auto">
          <a:xfrm>
            <a:off x="2667000" y="31242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RegDst</a:t>
            </a:r>
          </a:p>
        </p:txBody>
      </p:sp>
      <p:sp>
        <p:nvSpPr>
          <p:cNvPr id="1004658" name="Oval 114"/>
          <p:cNvSpPr>
            <a:spLocks noChangeArrowheads="1"/>
          </p:cNvSpPr>
          <p:nvPr/>
        </p:nvSpPr>
        <p:spPr bwMode="auto">
          <a:xfrm>
            <a:off x="5791200" y="5257800"/>
            <a:ext cx="609600" cy="762000"/>
          </a:xfrm>
          <a:prstGeom prst="ellipse">
            <a:avLst/>
          </a:prstGeom>
          <a:noFill/>
          <a:ln w="12700">
            <a:solidFill>
              <a:schemeClr val="accent1"/>
            </a:solidFill>
            <a:round/>
            <a:headEnd/>
            <a:tailEnd/>
          </a:ln>
          <a:effectLst/>
        </p:spPr>
        <p:txBody>
          <a:bodyPr wrap="none" anchor="ctr"/>
          <a:lstStyle/>
          <a:p>
            <a:endParaRPr lang="en-US"/>
          </a:p>
        </p:txBody>
      </p:sp>
      <p:sp>
        <p:nvSpPr>
          <p:cNvPr id="1004659" name="Rectangle 115"/>
          <p:cNvSpPr>
            <a:spLocks noChangeArrowheads="1"/>
          </p:cNvSpPr>
          <p:nvPr/>
        </p:nvSpPr>
        <p:spPr bwMode="auto">
          <a:xfrm>
            <a:off x="5867400" y="5410200"/>
            <a:ext cx="533400" cy="457200"/>
          </a:xfrm>
          <a:prstGeom prst="rect">
            <a:avLst/>
          </a:prstGeom>
          <a:noFill/>
          <a:ln w="12700">
            <a:noFill/>
            <a:miter lim="800000"/>
            <a:headEnd/>
            <a:tailEnd/>
          </a:ln>
          <a:effectLst/>
        </p:spPr>
        <p:txBody>
          <a:bodyPr wrap="none" lIns="19050" tIns="26988" rIns="19050" bIns="26988"/>
          <a:lstStyle/>
          <a:p>
            <a:pPr algn="ctr"/>
            <a:r>
              <a:rPr lang="en-US" sz="1200" b="1"/>
              <a:t>ALU</a:t>
            </a:r>
          </a:p>
          <a:p>
            <a:pPr algn="ctr"/>
            <a:r>
              <a:rPr lang="en-US" sz="1200" b="1"/>
              <a:t>control</a:t>
            </a:r>
          </a:p>
        </p:txBody>
      </p:sp>
      <p:sp>
        <p:nvSpPr>
          <p:cNvPr id="1004660" name="Line 116"/>
          <p:cNvSpPr>
            <a:spLocks noChangeShapeType="1"/>
          </p:cNvSpPr>
          <p:nvPr/>
        </p:nvSpPr>
        <p:spPr bwMode="auto">
          <a:xfrm>
            <a:off x="3657600" y="6172200"/>
            <a:ext cx="1905000" cy="0"/>
          </a:xfrm>
          <a:prstGeom prst="line">
            <a:avLst/>
          </a:prstGeom>
          <a:noFill/>
          <a:ln w="19050">
            <a:solidFill>
              <a:schemeClr val="tx1"/>
            </a:solidFill>
            <a:round/>
            <a:headEnd/>
            <a:tailEnd/>
          </a:ln>
          <a:effectLst/>
        </p:spPr>
        <p:txBody>
          <a:bodyPr/>
          <a:lstStyle/>
          <a:p>
            <a:endParaRPr lang="en-US"/>
          </a:p>
        </p:txBody>
      </p:sp>
      <p:sp>
        <p:nvSpPr>
          <p:cNvPr id="1004661" name="Line 117"/>
          <p:cNvSpPr>
            <a:spLocks noChangeShapeType="1"/>
          </p:cNvSpPr>
          <p:nvPr/>
        </p:nvSpPr>
        <p:spPr bwMode="auto">
          <a:xfrm>
            <a:off x="5548313" y="5486400"/>
            <a:ext cx="228600" cy="0"/>
          </a:xfrm>
          <a:prstGeom prst="line">
            <a:avLst/>
          </a:prstGeom>
          <a:noFill/>
          <a:ln w="19050">
            <a:solidFill>
              <a:schemeClr val="tx1"/>
            </a:solidFill>
            <a:round/>
            <a:headEnd/>
            <a:tailEnd type="triangle" w="med" len="med"/>
          </a:ln>
          <a:effectLst/>
        </p:spPr>
        <p:txBody>
          <a:bodyPr/>
          <a:lstStyle/>
          <a:p>
            <a:endParaRPr lang="en-US"/>
          </a:p>
        </p:txBody>
      </p:sp>
      <p:sp>
        <p:nvSpPr>
          <p:cNvPr id="1004662" name="Rectangle 118"/>
          <p:cNvSpPr>
            <a:spLocks noChangeArrowheads="1"/>
          </p:cNvSpPr>
          <p:nvPr/>
        </p:nvSpPr>
        <p:spPr bwMode="auto">
          <a:xfrm>
            <a:off x="8610600" y="4191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04663" name="Rectangle 119"/>
          <p:cNvSpPr>
            <a:spLocks noChangeArrowheads="1"/>
          </p:cNvSpPr>
          <p:nvPr/>
        </p:nvSpPr>
        <p:spPr bwMode="auto">
          <a:xfrm>
            <a:off x="5410200" y="4800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04664" name="Rectangle 120"/>
          <p:cNvSpPr>
            <a:spLocks noChangeArrowheads="1"/>
          </p:cNvSpPr>
          <p:nvPr/>
        </p:nvSpPr>
        <p:spPr bwMode="auto">
          <a:xfrm>
            <a:off x="3124200" y="44958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04665" name="Rectangle 121"/>
          <p:cNvSpPr>
            <a:spLocks noChangeArrowheads="1"/>
          </p:cNvSpPr>
          <p:nvPr/>
        </p:nvSpPr>
        <p:spPr bwMode="auto">
          <a:xfrm>
            <a:off x="3124200" y="4191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04666" name="Rectangle 122"/>
          <p:cNvSpPr>
            <a:spLocks noChangeArrowheads="1"/>
          </p:cNvSpPr>
          <p:nvPr/>
        </p:nvSpPr>
        <p:spPr bwMode="auto">
          <a:xfrm>
            <a:off x="5410200" y="4419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04667" name="Rectangle 123"/>
          <p:cNvSpPr>
            <a:spLocks noChangeArrowheads="1"/>
          </p:cNvSpPr>
          <p:nvPr/>
        </p:nvSpPr>
        <p:spPr bwMode="auto">
          <a:xfrm>
            <a:off x="8610600" y="4572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04668" name="Rectangle 124"/>
          <p:cNvSpPr>
            <a:spLocks noChangeArrowheads="1"/>
          </p:cNvSpPr>
          <p:nvPr/>
        </p:nvSpPr>
        <p:spPr bwMode="auto">
          <a:xfrm>
            <a:off x="6705600" y="990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04669" name="Rectangle 125"/>
          <p:cNvSpPr>
            <a:spLocks noChangeArrowheads="1"/>
          </p:cNvSpPr>
          <p:nvPr/>
        </p:nvSpPr>
        <p:spPr bwMode="auto">
          <a:xfrm>
            <a:off x="6705600" y="14478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04670" name="Rectangle 126"/>
          <p:cNvSpPr>
            <a:spLocks noChangeArrowheads="1"/>
          </p:cNvSpPr>
          <p:nvPr/>
        </p:nvSpPr>
        <p:spPr bwMode="auto">
          <a:xfrm>
            <a:off x="2514600" y="19050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ALUOp</a:t>
            </a:r>
          </a:p>
        </p:txBody>
      </p:sp>
      <p:sp>
        <p:nvSpPr>
          <p:cNvPr id="1004671" name="Line 127"/>
          <p:cNvSpPr>
            <a:spLocks noChangeShapeType="1"/>
          </p:cNvSpPr>
          <p:nvPr/>
        </p:nvSpPr>
        <p:spPr bwMode="auto">
          <a:xfrm>
            <a:off x="6096000" y="6019800"/>
            <a:ext cx="0" cy="304800"/>
          </a:xfrm>
          <a:prstGeom prst="line">
            <a:avLst/>
          </a:prstGeom>
          <a:noFill/>
          <a:ln w="19050">
            <a:solidFill>
              <a:schemeClr val="accent1"/>
            </a:solidFill>
            <a:round/>
            <a:headEnd type="triangle" w="med" len="med"/>
            <a:tailEnd/>
          </a:ln>
          <a:effectLst/>
        </p:spPr>
        <p:txBody>
          <a:bodyPr/>
          <a:lstStyle/>
          <a:p>
            <a:endParaRPr lang="en-US"/>
          </a:p>
        </p:txBody>
      </p:sp>
      <p:sp>
        <p:nvSpPr>
          <p:cNvPr id="1004672" name="Rectangle 128"/>
          <p:cNvSpPr>
            <a:spLocks noChangeArrowheads="1"/>
          </p:cNvSpPr>
          <p:nvPr/>
        </p:nvSpPr>
        <p:spPr bwMode="auto">
          <a:xfrm>
            <a:off x="4724400" y="5867400"/>
            <a:ext cx="7620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Instr[5-0]</a:t>
            </a:r>
          </a:p>
        </p:txBody>
      </p:sp>
      <p:sp>
        <p:nvSpPr>
          <p:cNvPr id="1004673" name="Rectangle 129"/>
          <p:cNvSpPr>
            <a:spLocks noChangeArrowheads="1"/>
          </p:cNvSpPr>
          <p:nvPr/>
        </p:nvSpPr>
        <p:spPr bwMode="auto">
          <a:xfrm>
            <a:off x="2667000" y="53340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Instr[15-0]</a:t>
            </a:r>
          </a:p>
        </p:txBody>
      </p:sp>
      <p:sp>
        <p:nvSpPr>
          <p:cNvPr id="1004674" name="Rectangle 130"/>
          <p:cNvSpPr>
            <a:spLocks noChangeArrowheads="1"/>
          </p:cNvSpPr>
          <p:nvPr/>
        </p:nvSpPr>
        <p:spPr bwMode="auto">
          <a:xfrm>
            <a:off x="2667000" y="35052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Instr[25-21]</a:t>
            </a:r>
          </a:p>
        </p:txBody>
      </p:sp>
      <p:sp>
        <p:nvSpPr>
          <p:cNvPr id="1004675" name="Rectangle 131"/>
          <p:cNvSpPr>
            <a:spLocks noChangeArrowheads="1"/>
          </p:cNvSpPr>
          <p:nvPr/>
        </p:nvSpPr>
        <p:spPr bwMode="auto">
          <a:xfrm>
            <a:off x="2667000" y="38862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Instr[20-16]</a:t>
            </a:r>
          </a:p>
        </p:txBody>
      </p:sp>
      <p:sp>
        <p:nvSpPr>
          <p:cNvPr id="1004676" name="Text Box 132"/>
          <p:cNvSpPr txBox="1">
            <a:spLocks noChangeArrowheads="1"/>
          </p:cNvSpPr>
          <p:nvPr/>
        </p:nvSpPr>
        <p:spPr bwMode="auto">
          <a:xfrm>
            <a:off x="2576513" y="4648200"/>
            <a:ext cx="701675" cy="457200"/>
          </a:xfrm>
          <a:prstGeom prst="rect">
            <a:avLst/>
          </a:prstGeom>
          <a:noFill/>
          <a:ln w="12700">
            <a:noFill/>
            <a:miter lim="800000"/>
            <a:headEnd/>
            <a:tailEnd/>
          </a:ln>
          <a:effectLst/>
        </p:spPr>
        <p:txBody>
          <a:bodyPr>
            <a:spAutoFit/>
          </a:bodyPr>
          <a:lstStyle/>
          <a:p>
            <a:pPr algn="r"/>
            <a:r>
              <a:rPr lang="en-US" sz="1200">
                <a:solidFill>
                  <a:schemeClr val="tx1"/>
                </a:solidFill>
              </a:rPr>
              <a:t>Instr[15  -11]</a:t>
            </a:r>
          </a:p>
        </p:txBody>
      </p:sp>
      <p:sp>
        <p:nvSpPr>
          <p:cNvPr id="1004677" name="Line 133"/>
          <p:cNvSpPr>
            <a:spLocks noChangeShapeType="1"/>
          </p:cNvSpPr>
          <p:nvPr/>
        </p:nvSpPr>
        <p:spPr bwMode="auto">
          <a:xfrm>
            <a:off x="228600" y="838200"/>
            <a:ext cx="0" cy="3505200"/>
          </a:xfrm>
          <a:prstGeom prst="line">
            <a:avLst/>
          </a:prstGeom>
          <a:noFill/>
          <a:ln w="28575">
            <a:solidFill>
              <a:schemeClr val="accent2"/>
            </a:solidFill>
            <a:round/>
            <a:headEnd/>
            <a:tailEnd/>
          </a:ln>
          <a:effectLst/>
        </p:spPr>
        <p:txBody>
          <a:bodyPr/>
          <a:lstStyle/>
          <a:p>
            <a:endParaRPr lang="en-US"/>
          </a:p>
        </p:txBody>
      </p:sp>
      <p:sp>
        <p:nvSpPr>
          <p:cNvPr id="1004678" name="Line 134"/>
          <p:cNvSpPr>
            <a:spLocks noChangeShapeType="1"/>
          </p:cNvSpPr>
          <p:nvPr/>
        </p:nvSpPr>
        <p:spPr bwMode="auto">
          <a:xfrm>
            <a:off x="7086600" y="838200"/>
            <a:ext cx="0" cy="533400"/>
          </a:xfrm>
          <a:prstGeom prst="line">
            <a:avLst/>
          </a:prstGeom>
          <a:noFill/>
          <a:ln w="28575">
            <a:solidFill>
              <a:schemeClr val="accent2"/>
            </a:solidFill>
            <a:round/>
            <a:headEnd/>
            <a:tailEnd/>
          </a:ln>
          <a:effectLst/>
        </p:spPr>
        <p:txBody>
          <a:bodyPr/>
          <a:lstStyle/>
          <a:p>
            <a:endParaRPr lang="en-US"/>
          </a:p>
        </p:txBody>
      </p:sp>
      <p:sp>
        <p:nvSpPr>
          <p:cNvPr id="1004679" name="Line 135"/>
          <p:cNvSpPr>
            <a:spLocks noChangeShapeType="1"/>
          </p:cNvSpPr>
          <p:nvPr/>
        </p:nvSpPr>
        <p:spPr bwMode="auto">
          <a:xfrm>
            <a:off x="5181600" y="4953000"/>
            <a:ext cx="0" cy="609600"/>
          </a:xfrm>
          <a:prstGeom prst="line">
            <a:avLst/>
          </a:prstGeom>
          <a:noFill/>
          <a:ln w="28575">
            <a:solidFill>
              <a:schemeClr val="accent2"/>
            </a:solidFill>
            <a:round/>
            <a:headEnd/>
            <a:tailEnd/>
          </a:ln>
          <a:effectLst/>
        </p:spPr>
        <p:txBody>
          <a:bodyPr/>
          <a:lstStyle/>
          <a:p>
            <a:endParaRPr lang="en-US"/>
          </a:p>
        </p:txBody>
      </p:sp>
      <p:sp>
        <p:nvSpPr>
          <p:cNvPr id="1004680" name="Oval 136"/>
          <p:cNvSpPr>
            <a:spLocks noChangeArrowheads="1"/>
          </p:cNvSpPr>
          <p:nvPr/>
        </p:nvSpPr>
        <p:spPr bwMode="auto">
          <a:xfrm>
            <a:off x="2971800" y="1828800"/>
            <a:ext cx="762000" cy="1219200"/>
          </a:xfrm>
          <a:prstGeom prst="ellipse">
            <a:avLst/>
          </a:prstGeom>
          <a:noFill/>
          <a:ln w="12700">
            <a:solidFill>
              <a:schemeClr val="accent1"/>
            </a:solidFill>
            <a:round/>
            <a:headEnd/>
            <a:tailEnd/>
          </a:ln>
          <a:effectLst/>
        </p:spPr>
        <p:txBody>
          <a:bodyPr wrap="none" anchor="ctr"/>
          <a:lstStyle/>
          <a:p>
            <a:endParaRPr lang="en-US"/>
          </a:p>
        </p:txBody>
      </p:sp>
      <p:sp>
        <p:nvSpPr>
          <p:cNvPr id="1004681" name="Rectangle 137"/>
          <p:cNvSpPr>
            <a:spLocks noChangeArrowheads="1"/>
          </p:cNvSpPr>
          <p:nvPr/>
        </p:nvSpPr>
        <p:spPr bwMode="auto">
          <a:xfrm>
            <a:off x="3124200" y="2286000"/>
            <a:ext cx="533400" cy="457200"/>
          </a:xfrm>
          <a:prstGeom prst="rect">
            <a:avLst/>
          </a:prstGeom>
          <a:noFill/>
          <a:ln w="12700">
            <a:noFill/>
            <a:miter lim="800000"/>
            <a:headEnd/>
            <a:tailEnd/>
          </a:ln>
          <a:effectLst/>
        </p:spPr>
        <p:txBody>
          <a:bodyPr wrap="none" lIns="19050" tIns="26988" rIns="19050" bIns="26988"/>
          <a:lstStyle/>
          <a:p>
            <a:pPr algn="ctr"/>
            <a:r>
              <a:rPr lang="en-US" sz="1200" b="1"/>
              <a:t>Control</a:t>
            </a:r>
          </a:p>
          <a:p>
            <a:pPr algn="ctr"/>
            <a:r>
              <a:rPr lang="en-US" sz="1200" b="1"/>
              <a:t>Unit</a:t>
            </a:r>
          </a:p>
        </p:txBody>
      </p:sp>
      <p:sp>
        <p:nvSpPr>
          <p:cNvPr id="1004682" name="Line 138"/>
          <p:cNvSpPr>
            <a:spLocks noChangeShapeType="1"/>
          </p:cNvSpPr>
          <p:nvPr/>
        </p:nvSpPr>
        <p:spPr bwMode="auto">
          <a:xfrm>
            <a:off x="2667000" y="2514600"/>
            <a:ext cx="0" cy="2133600"/>
          </a:xfrm>
          <a:prstGeom prst="line">
            <a:avLst/>
          </a:prstGeom>
          <a:noFill/>
          <a:ln w="28575">
            <a:solidFill>
              <a:schemeClr val="accent2"/>
            </a:solidFill>
            <a:round/>
            <a:headEnd/>
            <a:tailEnd/>
          </a:ln>
          <a:effectLst/>
        </p:spPr>
        <p:txBody>
          <a:bodyPr/>
          <a:lstStyle/>
          <a:p>
            <a:endParaRPr lang="en-US"/>
          </a:p>
        </p:txBody>
      </p:sp>
      <p:sp>
        <p:nvSpPr>
          <p:cNvPr id="1004683" name="Line 139"/>
          <p:cNvSpPr>
            <a:spLocks noChangeShapeType="1"/>
          </p:cNvSpPr>
          <p:nvPr/>
        </p:nvSpPr>
        <p:spPr bwMode="auto">
          <a:xfrm>
            <a:off x="2667000" y="2514600"/>
            <a:ext cx="304800" cy="0"/>
          </a:xfrm>
          <a:prstGeom prst="line">
            <a:avLst/>
          </a:prstGeom>
          <a:noFill/>
          <a:ln w="12700">
            <a:solidFill>
              <a:schemeClr val="accent2"/>
            </a:solidFill>
            <a:round/>
            <a:headEnd/>
            <a:tailEnd type="triangle" w="med" len="med"/>
          </a:ln>
          <a:effectLst/>
        </p:spPr>
        <p:txBody>
          <a:bodyPr/>
          <a:lstStyle/>
          <a:p>
            <a:endParaRPr lang="en-US"/>
          </a:p>
        </p:txBody>
      </p:sp>
      <p:sp>
        <p:nvSpPr>
          <p:cNvPr id="1004684" name="Rectangle 140"/>
          <p:cNvSpPr>
            <a:spLocks noChangeArrowheads="1"/>
          </p:cNvSpPr>
          <p:nvPr/>
        </p:nvSpPr>
        <p:spPr bwMode="auto">
          <a:xfrm>
            <a:off x="2209800" y="22860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Instr[31-26]</a:t>
            </a:r>
          </a:p>
        </p:txBody>
      </p:sp>
      <p:sp>
        <p:nvSpPr>
          <p:cNvPr id="1004685" name="AutoShape 141"/>
          <p:cNvSpPr>
            <a:spLocks noChangeArrowheads="1"/>
          </p:cNvSpPr>
          <p:nvPr/>
        </p:nvSpPr>
        <p:spPr bwMode="auto">
          <a:xfrm>
            <a:off x="6400800" y="1981200"/>
            <a:ext cx="304800" cy="304800"/>
          </a:xfrm>
          <a:prstGeom prst="flowChartDelay">
            <a:avLst/>
          </a:prstGeom>
          <a:noFill/>
          <a:ln w="12700">
            <a:solidFill>
              <a:schemeClr val="accent1"/>
            </a:solidFill>
            <a:miter lim="800000"/>
            <a:headEnd/>
            <a:tailEnd/>
          </a:ln>
          <a:effectLst/>
        </p:spPr>
        <p:txBody>
          <a:bodyPr wrap="none" anchor="ctr"/>
          <a:lstStyle/>
          <a:p>
            <a:endParaRPr lang="en-US"/>
          </a:p>
        </p:txBody>
      </p:sp>
      <p:sp>
        <p:nvSpPr>
          <p:cNvPr id="1004686" name="Line 142"/>
          <p:cNvSpPr>
            <a:spLocks noChangeShapeType="1"/>
          </p:cNvSpPr>
          <p:nvPr/>
        </p:nvSpPr>
        <p:spPr bwMode="auto">
          <a:xfrm>
            <a:off x="6705600" y="2133600"/>
            <a:ext cx="152400" cy="0"/>
          </a:xfrm>
          <a:prstGeom prst="line">
            <a:avLst/>
          </a:prstGeom>
          <a:noFill/>
          <a:ln w="12700">
            <a:solidFill>
              <a:schemeClr val="accent1"/>
            </a:solidFill>
            <a:round/>
            <a:headEnd/>
            <a:tailEnd/>
          </a:ln>
          <a:effectLst/>
        </p:spPr>
        <p:txBody>
          <a:bodyPr/>
          <a:lstStyle/>
          <a:p>
            <a:endParaRPr lang="en-US"/>
          </a:p>
        </p:txBody>
      </p:sp>
      <p:sp>
        <p:nvSpPr>
          <p:cNvPr id="1004687" name="Line 143"/>
          <p:cNvSpPr>
            <a:spLocks noChangeShapeType="1"/>
          </p:cNvSpPr>
          <p:nvPr/>
        </p:nvSpPr>
        <p:spPr bwMode="auto">
          <a:xfrm>
            <a:off x="6248400" y="2209800"/>
            <a:ext cx="152400" cy="0"/>
          </a:xfrm>
          <a:prstGeom prst="line">
            <a:avLst/>
          </a:prstGeom>
          <a:noFill/>
          <a:ln w="12700">
            <a:solidFill>
              <a:schemeClr val="accent1"/>
            </a:solidFill>
            <a:round/>
            <a:headEnd/>
            <a:tailEnd/>
          </a:ln>
          <a:effectLst/>
        </p:spPr>
        <p:txBody>
          <a:bodyPr/>
          <a:lstStyle/>
          <a:p>
            <a:endParaRPr lang="en-US"/>
          </a:p>
        </p:txBody>
      </p:sp>
      <p:sp>
        <p:nvSpPr>
          <p:cNvPr id="1004688" name="Line 144"/>
          <p:cNvSpPr>
            <a:spLocks noChangeShapeType="1"/>
          </p:cNvSpPr>
          <p:nvPr/>
        </p:nvSpPr>
        <p:spPr bwMode="auto">
          <a:xfrm>
            <a:off x="3733800" y="2209800"/>
            <a:ext cx="2438400" cy="0"/>
          </a:xfrm>
          <a:prstGeom prst="line">
            <a:avLst/>
          </a:prstGeom>
          <a:noFill/>
          <a:ln w="12700">
            <a:solidFill>
              <a:schemeClr val="accent1"/>
            </a:solidFill>
            <a:round/>
            <a:headEnd/>
            <a:tailEnd/>
          </a:ln>
          <a:effectLst/>
        </p:spPr>
        <p:txBody>
          <a:bodyPr/>
          <a:lstStyle/>
          <a:p>
            <a:endParaRPr lang="en-US"/>
          </a:p>
        </p:txBody>
      </p:sp>
      <p:sp>
        <p:nvSpPr>
          <p:cNvPr id="1004689" name="Rectangle 145"/>
          <p:cNvSpPr>
            <a:spLocks noChangeArrowheads="1"/>
          </p:cNvSpPr>
          <p:nvPr/>
        </p:nvSpPr>
        <p:spPr bwMode="auto">
          <a:xfrm>
            <a:off x="3810000" y="19812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Branch</a:t>
            </a:r>
          </a:p>
        </p:txBody>
      </p:sp>
      <p:sp>
        <p:nvSpPr>
          <p:cNvPr id="1004690" name="Line 146"/>
          <p:cNvSpPr>
            <a:spLocks noChangeShapeType="1"/>
          </p:cNvSpPr>
          <p:nvPr/>
        </p:nvSpPr>
        <p:spPr bwMode="auto">
          <a:xfrm>
            <a:off x="3733800" y="2362200"/>
            <a:ext cx="5181600" cy="0"/>
          </a:xfrm>
          <a:prstGeom prst="line">
            <a:avLst/>
          </a:prstGeom>
          <a:noFill/>
          <a:ln w="12700">
            <a:solidFill>
              <a:schemeClr val="accent1"/>
            </a:solidFill>
            <a:round/>
            <a:headEnd/>
            <a:tailEnd/>
          </a:ln>
          <a:effectLst/>
        </p:spPr>
        <p:txBody>
          <a:bodyPr/>
          <a:lstStyle/>
          <a:p>
            <a:endParaRPr lang="en-US"/>
          </a:p>
        </p:txBody>
      </p:sp>
      <p:sp>
        <p:nvSpPr>
          <p:cNvPr id="1004691" name="Line 147"/>
          <p:cNvSpPr>
            <a:spLocks noChangeShapeType="1"/>
          </p:cNvSpPr>
          <p:nvPr/>
        </p:nvSpPr>
        <p:spPr bwMode="auto">
          <a:xfrm>
            <a:off x="7543800" y="5334000"/>
            <a:ext cx="1371600" cy="0"/>
          </a:xfrm>
          <a:prstGeom prst="line">
            <a:avLst/>
          </a:prstGeom>
          <a:noFill/>
          <a:ln w="12700">
            <a:solidFill>
              <a:schemeClr val="accent1"/>
            </a:solidFill>
            <a:round/>
            <a:headEnd/>
            <a:tailEnd/>
          </a:ln>
          <a:effectLst/>
        </p:spPr>
        <p:txBody>
          <a:bodyPr/>
          <a:lstStyle/>
          <a:p>
            <a:endParaRPr lang="en-US"/>
          </a:p>
        </p:txBody>
      </p:sp>
      <p:sp>
        <p:nvSpPr>
          <p:cNvPr id="1004692" name="Line 148"/>
          <p:cNvSpPr>
            <a:spLocks noChangeShapeType="1"/>
          </p:cNvSpPr>
          <p:nvPr/>
        </p:nvSpPr>
        <p:spPr bwMode="auto">
          <a:xfrm>
            <a:off x="8915400" y="2362200"/>
            <a:ext cx="0" cy="2971800"/>
          </a:xfrm>
          <a:prstGeom prst="line">
            <a:avLst/>
          </a:prstGeom>
          <a:noFill/>
          <a:ln w="12700">
            <a:solidFill>
              <a:schemeClr val="accent1"/>
            </a:solidFill>
            <a:round/>
            <a:headEnd/>
            <a:tailEnd/>
          </a:ln>
          <a:effectLst/>
        </p:spPr>
        <p:txBody>
          <a:bodyPr/>
          <a:lstStyle/>
          <a:p>
            <a:endParaRPr lang="en-US"/>
          </a:p>
        </p:txBody>
      </p:sp>
      <p:sp>
        <p:nvSpPr>
          <p:cNvPr id="1004693" name="Line 149"/>
          <p:cNvSpPr>
            <a:spLocks noChangeShapeType="1"/>
          </p:cNvSpPr>
          <p:nvPr/>
        </p:nvSpPr>
        <p:spPr bwMode="auto">
          <a:xfrm>
            <a:off x="3733800" y="2514600"/>
            <a:ext cx="4953000" cy="0"/>
          </a:xfrm>
          <a:prstGeom prst="line">
            <a:avLst/>
          </a:prstGeom>
          <a:noFill/>
          <a:ln w="12700">
            <a:solidFill>
              <a:schemeClr val="accent1"/>
            </a:solidFill>
            <a:round/>
            <a:headEnd/>
            <a:tailEnd/>
          </a:ln>
          <a:effectLst/>
        </p:spPr>
        <p:txBody>
          <a:bodyPr/>
          <a:lstStyle/>
          <a:p>
            <a:endParaRPr lang="en-US"/>
          </a:p>
        </p:txBody>
      </p:sp>
      <p:sp>
        <p:nvSpPr>
          <p:cNvPr id="1004694" name="Line 150"/>
          <p:cNvSpPr>
            <a:spLocks noChangeShapeType="1"/>
          </p:cNvSpPr>
          <p:nvPr/>
        </p:nvSpPr>
        <p:spPr bwMode="auto">
          <a:xfrm>
            <a:off x="3733800" y="2667000"/>
            <a:ext cx="3810000" cy="0"/>
          </a:xfrm>
          <a:prstGeom prst="line">
            <a:avLst/>
          </a:prstGeom>
          <a:noFill/>
          <a:ln w="12700">
            <a:solidFill>
              <a:schemeClr val="accent1"/>
            </a:solidFill>
            <a:round/>
            <a:headEnd/>
            <a:tailEnd/>
          </a:ln>
          <a:effectLst/>
        </p:spPr>
        <p:txBody>
          <a:bodyPr/>
          <a:lstStyle/>
          <a:p>
            <a:endParaRPr lang="en-US"/>
          </a:p>
        </p:txBody>
      </p:sp>
      <p:sp>
        <p:nvSpPr>
          <p:cNvPr id="1004695" name="Line 151"/>
          <p:cNvSpPr>
            <a:spLocks noChangeShapeType="1"/>
          </p:cNvSpPr>
          <p:nvPr/>
        </p:nvSpPr>
        <p:spPr bwMode="auto">
          <a:xfrm>
            <a:off x="3581400" y="2971800"/>
            <a:ext cx="609600" cy="0"/>
          </a:xfrm>
          <a:prstGeom prst="line">
            <a:avLst/>
          </a:prstGeom>
          <a:noFill/>
          <a:ln w="12700">
            <a:solidFill>
              <a:schemeClr val="accent1"/>
            </a:solidFill>
            <a:round/>
            <a:headEnd/>
            <a:tailEnd/>
          </a:ln>
          <a:effectLst/>
        </p:spPr>
        <p:txBody>
          <a:bodyPr/>
          <a:lstStyle/>
          <a:p>
            <a:endParaRPr lang="en-US"/>
          </a:p>
        </p:txBody>
      </p:sp>
      <p:sp>
        <p:nvSpPr>
          <p:cNvPr id="1004696" name="Line 152"/>
          <p:cNvSpPr>
            <a:spLocks noChangeShapeType="1"/>
          </p:cNvSpPr>
          <p:nvPr/>
        </p:nvSpPr>
        <p:spPr bwMode="auto">
          <a:xfrm>
            <a:off x="3657600" y="2819400"/>
            <a:ext cx="1828800" cy="0"/>
          </a:xfrm>
          <a:prstGeom prst="line">
            <a:avLst/>
          </a:prstGeom>
          <a:noFill/>
          <a:ln w="12700">
            <a:solidFill>
              <a:schemeClr val="accent1"/>
            </a:solidFill>
            <a:round/>
            <a:headEnd/>
            <a:tailEnd/>
          </a:ln>
          <a:effectLst/>
        </p:spPr>
        <p:txBody>
          <a:bodyPr/>
          <a:lstStyle/>
          <a:p>
            <a:endParaRPr lang="en-US"/>
          </a:p>
        </p:txBody>
      </p:sp>
      <p:sp>
        <p:nvSpPr>
          <p:cNvPr id="1004697" name="Line 153"/>
          <p:cNvSpPr>
            <a:spLocks noChangeShapeType="1"/>
          </p:cNvSpPr>
          <p:nvPr/>
        </p:nvSpPr>
        <p:spPr bwMode="auto">
          <a:xfrm>
            <a:off x="5486400" y="2819400"/>
            <a:ext cx="0" cy="1676400"/>
          </a:xfrm>
          <a:prstGeom prst="line">
            <a:avLst/>
          </a:prstGeom>
          <a:noFill/>
          <a:ln w="12700">
            <a:solidFill>
              <a:schemeClr val="accent1"/>
            </a:solidFill>
            <a:round/>
            <a:headEnd/>
            <a:tailEnd type="triangle" w="med" len="med"/>
          </a:ln>
          <a:effectLst/>
        </p:spPr>
        <p:txBody>
          <a:bodyPr/>
          <a:lstStyle/>
          <a:p>
            <a:endParaRPr lang="en-US"/>
          </a:p>
        </p:txBody>
      </p:sp>
      <p:sp>
        <p:nvSpPr>
          <p:cNvPr id="1004698" name="Line 154"/>
          <p:cNvSpPr>
            <a:spLocks noChangeShapeType="1"/>
          </p:cNvSpPr>
          <p:nvPr/>
        </p:nvSpPr>
        <p:spPr bwMode="auto">
          <a:xfrm>
            <a:off x="2590800" y="6324600"/>
            <a:ext cx="3505200" cy="0"/>
          </a:xfrm>
          <a:prstGeom prst="line">
            <a:avLst/>
          </a:prstGeom>
          <a:noFill/>
          <a:ln w="19050">
            <a:solidFill>
              <a:schemeClr val="accent1"/>
            </a:solidFill>
            <a:round/>
            <a:headEnd/>
            <a:tailEnd/>
          </a:ln>
          <a:effectLst/>
        </p:spPr>
        <p:txBody>
          <a:bodyPr/>
          <a:lstStyle/>
          <a:p>
            <a:endParaRPr lang="en-US"/>
          </a:p>
        </p:txBody>
      </p:sp>
      <p:sp>
        <p:nvSpPr>
          <p:cNvPr id="1004699" name="Line 155"/>
          <p:cNvSpPr>
            <a:spLocks noChangeShapeType="1"/>
          </p:cNvSpPr>
          <p:nvPr/>
        </p:nvSpPr>
        <p:spPr bwMode="auto">
          <a:xfrm>
            <a:off x="2590800" y="2133600"/>
            <a:ext cx="0" cy="4191000"/>
          </a:xfrm>
          <a:prstGeom prst="line">
            <a:avLst/>
          </a:prstGeom>
          <a:noFill/>
          <a:ln w="19050">
            <a:solidFill>
              <a:schemeClr val="accent1"/>
            </a:solidFill>
            <a:round/>
            <a:headEnd/>
            <a:tailEnd/>
          </a:ln>
          <a:effectLst/>
        </p:spPr>
        <p:txBody>
          <a:bodyPr/>
          <a:lstStyle/>
          <a:p>
            <a:endParaRPr lang="en-US"/>
          </a:p>
        </p:txBody>
      </p:sp>
      <p:sp>
        <p:nvSpPr>
          <p:cNvPr id="1004700" name="Line 156"/>
          <p:cNvSpPr>
            <a:spLocks noChangeShapeType="1"/>
          </p:cNvSpPr>
          <p:nvPr/>
        </p:nvSpPr>
        <p:spPr bwMode="auto">
          <a:xfrm>
            <a:off x="2590800" y="2133600"/>
            <a:ext cx="457200" cy="0"/>
          </a:xfrm>
          <a:prstGeom prst="line">
            <a:avLst/>
          </a:prstGeom>
          <a:noFill/>
          <a:ln w="19050">
            <a:solidFill>
              <a:schemeClr val="accent1"/>
            </a:solidFill>
            <a:round/>
            <a:headEnd/>
            <a:tailEnd/>
          </a:ln>
          <a:effectLst/>
        </p:spPr>
        <p:txBody>
          <a:bodyPr/>
          <a:lstStyle/>
          <a:p>
            <a:endParaRPr lang="en-US"/>
          </a:p>
        </p:txBody>
      </p:sp>
      <p:sp>
        <p:nvSpPr>
          <p:cNvPr id="1004701" name="Line 157"/>
          <p:cNvSpPr>
            <a:spLocks noChangeShapeType="1"/>
          </p:cNvSpPr>
          <p:nvPr/>
        </p:nvSpPr>
        <p:spPr bwMode="auto">
          <a:xfrm>
            <a:off x="3657600" y="5562600"/>
            <a:ext cx="0" cy="609600"/>
          </a:xfrm>
          <a:prstGeom prst="line">
            <a:avLst/>
          </a:prstGeom>
          <a:noFill/>
          <a:ln w="12700">
            <a:solidFill>
              <a:schemeClr val="tx1"/>
            </a:solidFill>
            <a:round/>
            <a:headEnd/>
            <a:tailEnd/>
          </a:ln>
          <a:effectLst/>
        </p:spPr>
        <p:txBody>
          <a:bodyPr/>
          <a:lstStyle/>
          <a:p>
            <a:endParaRPr lang="en-US"/>
          </a:p>
        </p:txBody>
      </p:sp>
      <p:sp>
        <p:nvSpPr>
          <p:cNvPr id="1004702" name="Line 158"/>
          <p:cNvSpPr>
            <a:spLocks noChangeShapeType="1"/>
          </p:cNvSpPr>
          <p:nvPr/>
        </p:nvSpPr>
        <p:spPr bwMode="auto">
          <a:xfrm>
            <a:off x="5562600" y="5486400"/>
            <a:ext cx="0" cy="685800"/>
          </a:xfrm>
          <a:prstGeom prst="line">
            <a:avLst/>
          </a:prstGeom>
          <a:noFill/>
          <a:ln w="12700">
            <a:solidFill>
              <a:schemeClr val="tx1"/>
            </a:solidFill>
            <a:round/>
            <a:headEnd/>
            <a:tailEnd/>
          </a:ln>
          <a:effectLst/>
        </p:spPr>
        <p:txBody>
          <a:bodyPr/>
          <a:lstStyle/>
          <a:p>
            <a:endParaRPr lang="en-US"/>
          </a:p>
        </p:txBody>
      </p:sp>
      <p:sp>
        <p:nvSpPr>
          <p:cNvPr id="1004703" name="Line 159"/>
          <p:cNvSpPr>
            <a:spLocks noChangeShapeType="1"/>
          </p:cNvSpPr>
          <p:nvPr/>
        </p:nvSpPr>
        <p:spPr bwMode="auto">
          <a:xfrm>
            <a:off x="6172200" y="2057400"/>
            <a:ext cx="228600" cy="0"/>
          </a:xfrm>
          <a:prstGeom prst="line">
            <a:avLst/>
          </a:prstGeom>
          <a:noFill/>
          <a:ln w="12700">
            <a:solidFill>
              <a:schemeClr val="accent1"/>
            </a:solidFill>
            <a:round/>
            <a:headEnd/>
            <a:tailEnd/>
          </a:ln>
          <a:effectLst/>
        </p:spPr>
        <p:txBody>
          <a:bodyPr/>
          <a:lstStyle/>
          <a:p>
            <a:endParaRPr lang="en-US"/>
          </a:p>
        </p:txBody>
      </p:sp>
      <p:sp>
        <p:nvSpPr>
          <p:cNvPr id="1004704" name="Line 160"/>
          <p:cNvSpPr>
            <a:spLocks noChangeShapeType="1"/>
          </p:cNvSpPr>
          <p:nvPr/>
        </p:nvSpPr>
        <p:spPr bwMode="auto">
          <a:xfrm flipV="1">
            <a:off x="6172200" y="2057400"/>
            <a:ext cx="0" cy="152400"/>
          </a:xfrm>
          <a:prstGeom prst="line">
            <a:avLst/>
          </a:prstGeom>
          <a:noFill/>
          <a:ln w="12700">
            <a:solidFill>
              <a:schemeClr val="accent1"/>
            </a:solidFill>
            <a:round/>
            <a:headEnd/>
            <a:tailEnd/>
          </a:ln>
          <a:effectLst/>
        </p:spPr>
        <p:txBody>
          <a:bodyPr/>
          <a:lstStyle/>
          <a:p>
            <a:endParaRPr lang="en-US"/>
          </a:p>
        </p:txBody>
      </p:sp>
      <p:sp>
        <p:nvSpPr>
          <p:cNvPr id="1004705" name="Line 161"/>
          <p:cNvSpPr>
            <a:spLocks noChangeShapeType="1"/>
          </p:cNvSpPr>
          <p:nvPr/>
        </p:nvSpPr>
        <p:spPr bwMode="auto">
          <a:xfrm>
            <a:off x="2133600" y="1447800"/>
            <a:ext cx="3048000" cy="0"/>
          </a:xfrm>
          <a:prstGeom prst="line">
            <a:avLst/>
          </a:prstGeom>
          <a:noFill/>
          <a:ln w="28575">
            <a:solidFill>
              <a:schemeClr val="accent2"/>
            </a:solidFill>
            <a:round/>
            <a:headEnd/>
            <a:tailEnd/>
          </a:ln>
          <a:effectLst/>
        </p:spPr>
        <p:txBody>
          <a:bodyPr/>
          <a:lstStyle/>
          <a:p>
            <a:endParaRPr lang="en-US"/>
          </a:p>
        </p:txBody>
      </p:sp>
      <p:sp>
        <p:nvSpPr>
          <p:cNvPr id="1004706" name="Line 162"/>
          <p:cNvSpPr>
            <a:spLocks noChangeShapeType="1"/>
          </p:cNvSpPr>
          <p:nvPr/>
        </p:nvSpPr>
        <p:spPr bwMode="auto">
          <a:xfrm>
            <a:off x="4953000" y="4572000"/>
            <a:ext cx="152400" cy="0"/>
          </a:xfrm>
          <a:prstGeom prst="line">
            <a:avLst/>
          </a:prstGeom>
          <a:noFill/>
          <a:ln w="28575">
            <a:solidFill>
              <a:schemeClr val="accent2"/>
            </a:solidFill>
            <a:round/>
            <a:headEnd/>
            <a:tailEnd/>
          </a:ln>
          <a:effectLst/>
        </p:spPr>
        <p:txBody>
          <a:bodyPr/>
          <a:lstStyle/>
          <a:p>
            <a:endParaRPr lang="en-US"/>
          </a:p>
        </p:txBody>
      </p:sp>
      <p:sp>
        <p:nvSpPr>
          <p:cNvPr id="1004707" name="Line 163"/>
          <p:cNvSpPr>
            <a:spLocks noChangeShapeType="1"/>
          </p:cNvSpPr>
          <p:nvPr/>
        </p:nvSpPr>
        <p:spPr bwMode="auto">
          <a:xfrm>
            <a:off x="6477000" y="3886200"/>
            <a:ext cx="0" cy="457200"/>
          </a:xfrm>
          <a:prstGeom prst="line">
            <a:avLst/>
          </a:prstGeom>
          <a:noFill/>
          <a:ln w="28575">
            <a:solidFill>
              <a:schemeClr val="tx1"/>
            </a:solidFill>
            <a:round/>
            <a:headEnd/>
            <a:tailEnd/>
          </a:ln>
          <a:effectLst/>
        </p:spPr>
        <p:txBody>
          <a:bodyPr/>
          <a:lstStyle/>
          <a:p>
            <a:endParaRPr lang="en-US"/>
          </a:p>
        </p:txBody>
      </p:sp>
      <p:sp>
        <p:nvSpPr>
          <p:cNvPr id="1004708" name="Line 164"/>
          <p:cNvSpPr>
            <a:spLocks noChangeShapeType="1"/>
          </p:cNvSpPr>
          <p:nvPr/>
        </p:nvSpPr>
        <p:spPr bwMode="auto">
          <a:xfrm>
            <a:off x="6477000" y="4343400"/>
            <a:ext cx="0" cy="1371600"/>
          </a:xfrm>
          <a:prstGeom prst="line">
            <a:avLst/>
          </a:prstGeom>
          <a:noFill/>
          <a:ln w="28575">
            <a:solidFill>
              <a:schemeClr val="tx1"/>
            </a:solidFill>
            <a:round/>
            <a:headEnd/>
            <a:tailEnd/>
          </a:ln>
          <a:effectLst/>
        </p:spPr>
        <p:txBody>
          <a:bodyPr/>
          <a:lstStyle/>
          <a:p>
            <a:endParaRPr lang="en-US"/>
          </a:p>
        </p:txBody>
      </p:sp>
      <p:sp>
        <p:nvSpPr>
          <p:cNvPr id="1004709" name="Line 165"/>
          <p:cNvSpPr>
            <a:spLocks noChangeShapeType="1"/>
          </p:cNvSpPr>
          <p:nvPr/>
        </p:nvSpPr>
        <p:spPr bwMode="auto">
          <a:xfrm>
            <a:off x="5181600" y="1905000"/>
            <a:ext cx="0" cy="3048000"/>
          </a:xfrm>
          <a:prstGeom prst="line">
            <a:avLst/>
          </a:prstGeom>
          <a:noFill/>
          <a:ln w="28575">
            <a:solidFill>
              <a:schemeClr val="accent2"/>
            </a:solidFill>
            <a:round/>
            <a:headEnd/>
            <a:tailEnd/>
          </a:ln>
          <a:effectLst/>
        </p:spPr>
        <p:txBody>
          <a:bodyPr/>
          <a:lstStyle/>
          <a:p>
            <a:endParaRPr lang="en-US"/>
          </a:p>
        </p:txBody>
      </p:sp>
      <p:sp>
        <p:nvSpPr>
          <p:cNvPr id="1004710" name="Line 166"/>
          <p:cNvSpPr>
            <a:spLocks noChangeShapeType="1"/>
          </p:cNvSpPr>
          <p:nvPr/>
        </p:nvSpPr>
        <p:spPr bwMode="auto">
          <a:xfrm>
            <a:off x="2667000" y="4648200"/>
            <a:ext cx="0" cy="914400"/>
          </a:xfrm>
          <a:prstGeom prst="line">
            <a:avLst/>
          </a:prstGeom>
          <a:noFill/>
          <a:ln w="28575">
            <a:solidFill>
              <a:schemeClr val="accent2"/>
            </a:solidFill>
            <a:round/>
            <a:headEnd/>
            <a:tailEnd/>
          </a:ln>
          <a:effectLst/>
        </p:spPr>
        <p:txBody>
          <a:bodyPr/>
          <a:lstStyle/>
          <a:p>
            <a:endParaRPr lang="en-US"/>
          </a:p>
        </p:txBody>
      </p:sp>
      <p:sp>
        <p:nvSpPr>
          <p:cNvPr id="1004711" name="Oval 167"/>
          <p:cNvSpPr>
            <a:spLocks noChangeArrowheads="1"/>
          </p:cNvSpPr>
          <p:nvPr/>
        </p:nvSpPr>
        <p:spPr bwMode="auto">
          <a:xfrm>
            <a:off x="6629400" y="1447800"/>
            <a:ext cx="304800" cy="381000"/>
          </a:xfrm>
          <a:prstGeom prst="ellipse">
            <a:avLst/>
          </a:prstGeom>
          <a:noFill/>
          <a:ln w="28575">
            <a:solidFill>
              <a:schemeClr val="accent1"/>
            </a:solidFill>
            <a:round/>
            <a:headEnd/>
            <a:tailEnd/>
          </a:ln>
          <a:effectLst/>
        </p:spPr>
        <p:txBody>
          <a:bodyPr wrap="none" anchor="ctr"/>
          <a:lstStyle/>
          <a:p>
            <a:endParaRPr lang="en-US"/>
          </a:p>
        </p:txBody>
      </p:sp>
      <p:sp>
        <p:nvSpPr>
          <p:cNvPr id="1004712" name="Oval 168"/>
          <p:cNvSpPr>
            <a:spLocks noChangeArrowheads="1"/>
          </p:cNvSpPr>
          <p:nvPr/>
        </p:nvSpPr>
        <p:spPr bwMode="auto">
          <a:xfrm>
            <a:off x="6629400" y="914400"/>
            <a:ext cx="304800" cy="381000"/>
          </a:xfrm>
          <a:prstGeom prst="ellipse">
            <a:avLst/>
          </a:prstGeom>
          <a:noFill/>
          <a:ln w="28575">
            <a:solidFill>
              <a:schemeClr val="accent1"/>
            </a:solidFill>
            <a:round/>
            <a:headEnd/>
            <a:tailEnd/>
          </a:ln>
          <a:effectLst/>
        </p:spPr>
        <p:txBody>
          <a:bodyPr wrap="none" anchor="ctr"/>
          <a:lstStyle/>
          <a:p>
            <a:endParaRPr lang="en-US"/>
          </a:p>
        </p:txBody>
      </p:sp>
      <p:sp>
        <p:nvSpPr>
          <p:cNvPr id="1004713" name="Oval 169"/>
          <p:cNvSpPr>
            <a:spLocks noChangeArrowheads="1"/>
          </p:cNvSpPr>
          <p:nvPr/>
        </p:nvSpPr>
        <p:spPr bwMode="auto">
          <a:xfrm>
            <a:off x="5943600" y="5791200"/>
            <a:ext cx="304800" cy="381000"/>
          </a:xfrm>
          <a:prstGeom prst="ellipse">
            <a:avLst/>
          </a:prstGeom>
          <a:noFill/>
          <a:ln w="28575">
            <a:solidFill>
              <a:schemeClr val="accent1"/>
            </a:solidFill>
            <a:round/>
            <a:headEnd/>
            <a:tailEnd/>
          </a:ln>
          <a:effectLst/>
        </p:spPr>
        <p:txBody>
          <a:bodyPr wrap="none" anchor="ctr"/>
          <a:lstStyle/>
          <a:p>
            <a:endParaRPr lang="en-US"/>
          </a:p>
        </p:txBody>
      </p:sp>
      <p:sp>
        <p:nvSpPr>
          <p:cNvPr id="1004714" name="Oval 170"/>
          <p:cNvSpPr>
            <a:spLocks noChangeArrowheads="1"/>
          </p:cNvSpPr>
          <p:nvPr/>
        </p:nvSpPr>
        <p:spPr bwMode="auto">
          <a:xfrm>
            <a:off x="5334000" y="4343400"/>
            <a:ext cx="304800" cy="381000"/>
          </a:xfrm>
          <a:prstGeom prst="ellipse">
            <a:avLst/>
          </a:prstGeom>
          <a:noFill/>
          <a:ln w="28575">
            <a:solidFill>
              <a:schemeClr val="accent1"/>
            </a:solidFill>
            <a:round/>
            <a:headEnd/>
            <a:tailEnd/>
          </a:ln>
          <a:effectLst/>
        </p:spPr>
        <p:txBody>
          <a:bodyPr wrap="none" anchor="ctr"/>
          <a:lstStyle/>
          <a:p>
            <a:endParaRPr lang="en-US"/>
          </a:p>
        </p:txBody>
      </p:sp>
      <p:sp>
        <p:nvSpPr>
          <p:cNvPr id="1004715" name="Oval 171"/>
          <p:cNvSpPr>
            <a:spLocks noChangeArrowheads="1"/>
          </p:cNvSpPr>
          <p:nvPr/>
        </p:nvSpPr>
        <p:spPr bwMode="auto">
          <a:xfrm>
            <a:off x="5943600" y="3810000"/>
            <a:ext cx="381000" cy="381000"/>
          </a:xfrm>
          <a:prstGeom prst="ellipse">
            <a:avLst/>
          </a:prstGeom>
          <a:noFill/>
          <a:ln w="28575">
            <a:solidFill>
              <a:schemeClr val="accent1"/>
            </a:solidFill>
            <a:round/>
            <a:headEnd/>
            <a:tailEnd/>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62" name="Rectangle 2"/>
          <p:cNvSpPr>
            <a:spLocks noGrp="1" noChangeArrowheads="1"/>
          </p:cNvSpPr>
          <p:nvPr>
            <p:ph type="title"/>
          </p:nvPr>
        </p:nvSpPr>
        <p:spPr>
          <a:xfrm>
            <a:off x="685800" y="304800"/>
            <a:ext cx="8077200" cy="422275"/>
          </a:xfrm>
        </p:spPr>
        <p:txBody>
          <a:bodyPr/>
          <a:lstStyle/>
          <a:p>
            <a:r>
              <a:rPr lang="zh-CN" altLang="en-US" dirty="0" smtClean="0"/>
              <a:t>加入跳转操作</a:t>
            </a:r>
            <a:endParaRPr lang="en-US" dirty="0"/>
          </a:p>
        </p:txBody>
      </p:sp>
      <p:grpSp>
        <p:nvGrpSpPr>
          <p:cNvPr id="2" name="Group 3"/>
          <p:cNvGrpSpPr>
            <a:grpSpLocks/>
          </p:cNvGrpSpPr>
          <p:nvPr/>
        </p:nvGrpSpPr>
        <p:grpSpPr bwMode="auto">
          <a:xfrm>
            <a:off x="1752600" y="1066800"/>
            <a:ext cx="381000" cy="990600"/>
            <a:chOff x="1392" y="2880"/>
            <a:chExt cx="288" cy="480"/>
          </a:xfrm>
        </p:grpSpPr>
        <p:sp>
          <p:nvSpPr>
            <p:cNvPr id="1013764" name="Line 4"/>
            <p:cNvSpPr>
              <a:spLocks noChangeShapeType="1"/>
            </p:cNvSpPr>
            <p:nvPr/>
          </p:nvSpPr>
          <p:spPr bwMode="auto">
            <a:xfrm>
              <a:off x="1392" y="3072"/>
              <a:ext cx="48" cy="48"/>
            </a:xfrm>
            <a:prstGeom prst="line">
              <a:avLst/>
            </a:prstGeom>
            <a:noFill/>
            <a:ln w="12700">
              <a:solidFill>
                <a:schemeClr val="accent2"/>
              </a:solidFill>
              <a:round/>
              <a:headEnd/>
              <a:tailEnd/>
            </a:ln>
            <a:effectLst/>
          </p:spPr>
          <p:txBody>
            <a:bodyPr/>
            <a:lstStyle/>
            <a:p>
              <a:endParaRPr lang="en-US"/>
            </a:p>
          </p:txBody>
        </p:sp>
        <p:sp>
          <p:nvSpPr>
            <p:cNvPr id="1013765" name="Line 5"/>
            <p:cNvSpPr>
              <a:spLocks noChangeShapeType="1"/>
            </p:cNvSpPr>
            <p:nvPr/>
          </p:nvSpPr>
          <p:spPr bwMode="auto">
            <a:xfrm flipH="1">
              <a:off x="1392" y="3120"/>
              <a:ext cx="48" cy="48"/>
            </a:xfrm>
            <a:prstGeom prst="line">
              <a:avLst/>
            </a:prstGeom>
            <a:noFill/>
            <a:ln w="12700">
              <a:solidFill>
                <a:schemeClr val="accent2"/>
              </a:solidFill>
              <a:round/>
              <a:headEnd/>
              <a:tailEnd/>
            </a:ln>
            <a:effectLst/>
          </p:spPr>
          <p:txBody>
            <a:bodyPr/>
            <a:lstStyle/>
            <a:p>
              <a:endParaRPr lang="en-US"/>
            </a:p>
          </p:txBody>
        </p:sp>
        <p:sp>
          <p:nvSpPr>
            <p:cNvPr id="1013766" name="Line 6"/>
            <p:cNvSpPr>
              <a:spLocks noChangeShapeType="1"/>
            </p:cNvSpPr>
            <p:nvPr/>
          </p:nvSpPr>
          <p:spPr bwMode="auto">
            <a:xfrm flipV="1">
              <a:off x="1392" y="2880"/>
              <a:ext cx="0" cy="192"/>
            </a:xfrm>
            <a:prstGeom prst="line">
              <a:avLst/>
            </a:prstGeom>
            <a:noFill/>
            <a:ln w="12700">
              <a:solidFill>
                <a:schemeClr val="accent2"/>
              </a:solidFill>
              <a:round/>
              <a:headEnd/>
              <a:tailEnd/>
            </a:ln>
            <a:effectLst/>
          </p:spPr>
          <p:txBody>
            <a:bodyPr/>
            <a:lstStyle/>
            <a:p>
              <a:endParaRPr lang="en-US"/>
            </a:p>
          </p:txBody>
        </p:sp>
        <p:sp>
          <p:nvSpPr>
            <p:cNvPr id="1013767" name="Line 7"/>
            <p:cNvSpPr>
              <a:spLocks noChangeShapeType="1"/>
            </p:cNvSpPr>
            <p:nvPr/>
          </p:nvSpPr>
          <p:spPr bwMode="auto">
            <a:xfrm flipV="1">
              <a:off x="1392" y="3168"/>
              <a:ext cx="0" cy="192"/>
            </a:xfrm>
            <a:prstGeom prst="line">
              <a:avLst/>
            </a:prstGeom>
            <a:noFill/>
            <a:ln w="12700">
              <a:solidFill>
                <a:schemeClr val="accent2"/>
              </a:solidFill>
              <a:round/>
              <a:headEnd/>
              <a:tailEnd/>
            </a:ln>
            <a:effectLst/>
          </p:spPr>
          <p:txBody>
            <a:bodyPr/>
            <a:lstStyle/>
            <a:p>
              <a:endParaRPr lang="en-US"/>
            </a:p>
          </p:txBody>
        </p:sp>
        <p:sp>
          <p:nvSpPr>
            <p:cNvPr id="1013768" name="Line 8"/>
            <p:cNvSpPr>
              <a:spLocks noChangeShapeType="1"/>
            </p:cNvSpPr>
            <p:nvPr/>
          </p:nvSpPr>
          <p:spPr bwMode="auto">
            <a:xfrm flipV="1">
              <a:off x="1392" y="3216"/>
              <a:ext cx="288" cy="144"/>
            </a:xfrm>
            <a:prstGeom prst="line">
              <a:avLst/>
            </a:prstGeom>
            <a:noFill/>
            <a:ln w="12700">
              <a:solidFill>
                <a:schemeClr val="accent2"/>
              </a:solidFill>
              <a:round/>
              <a:headEnd/>
              <a:tailEnd/>
            </a:ln>
            <a:effectLst/>
          </p:spPr>
          <p:txBody>
            <a:bodyPr/>
            <a:lstStyle/>
            <a:p>
              <a:endParaRPr lang="en-US"/>
            </a:p>
          </p:txBody>
        </p:sp>
        <p:sp>
          <p:nvSpPr>
            <p:cNvPr id="1013769" name="Line 9"/>
            <p:cNvSpPr>
              <a:spLocks noChangeShapeType="1"/>
            </p:cNvSpPr>
            <p:nvPr/>
          </p:nvSpPr>
          <p:spPr bwMode="auto">
            <a:xfrm flipV="1">
              <a:off x="1680" y="3024"/>
              <a:ext cx="0" cy="192"/>
            </a:xfrm>
            <a:prstGeom prst="line">
              <a:avLst/>
            </a:prstGeom>
            <a:noFill/>
            <a:ln w="12700">
              <a:solidFill>
                <a:schemeClr val="accent2"/>
              </a:solidFill>
              <a:round/>
              <a:headEnd/>
              <a:tailEnd/>
            </a:ln>
            <a:effectLst/>
          </p:spPr>
          <p:txBody>
            <a:bodyPr/>
            <a:lstStyle/>
            <a:p>
              <a:endParaRPr lang="en-US"/>
            </a:p>
          </p:txBody>
        </p:sp>
        <p:sp>
          <p:nvSpPr>
            <p:cNvPr id="1013770" name="Line 10"/>
            <p:cNvSpPr>
              <a:spLocks noChangeShapeType="1"/>
            </p:cNvSpPr>
            <p:nvPr/>
          </p:nvSpPr>
          <p:spPr bwMode="auto">
            <a:xfrm>
              <a:off x="1392" y="2880"/>
              <a:ext cx="288" cy="144"/>
            </a:xfrm>
            <a:prstGeom prst="line">
              <a:avLst/>
            </a:prstGeom>
            <a:noFill/>
            <a:ln w="12700">
              <a:solidFill>
                <a:schemeClr val="accent2"/>
              </a:solidFill>
              <a:round/>
              <a:headEnd/>
              <a:tailEnd/>
            </a:ln>
            <a:effectLst/>
          </p:spPr>
          <p:txBody>
            <a:bodyPr/>
            <a:lstStyle/>
            <a:p>
              <a:endParaRPr lang="en-US"/>
            </a:p>
          </p:txBody>
        </p:sp>
      </p:grpSp>
      <p:sp>
        <p:nvSpPr>
          <p:cNvPr id="1013771" name="Rectangle 11"/>
          <p:cNvSpPr>
            <a:spLocks noChangeArrowheads="1"/>
          </p:cNvSpPr>
          <p:nvPr/>
        </p:nvSpPr>
        <p:spPr bwMode="auto">
          <a:xfrm>
            <a:off x="1052513" y="3733800"/>
            <a:ext cx="1447800" cy="1447800"/>
          </a:xfrm>
          <a:prstGeom prst="rect">
            <a:avLst/>
          </a:prstGeom>
          <a:noFill/>
          <a:ln w="12700">
            <a:solidFill>
              <a:schemeClr val="accent2"/>
            </a:solidFill>
            <a:miter lim="800000"/>
            <a:headEnd/>
            <a:tailEnd/>
          </a:ln>
          <a:effectLst/>
        </p:spPr>
        <p:txBody>
          <a:bodyPr wrap="none" anchor="ctr"/>
          <a:lstStyle/>
          <a:p>
            <a:endParaRPr lang="en-US"/>
          </a:p>
        </p:txBody>
      </p:sp>
      <p:sp>
        <p:nvSpPr>
          <p:cNvPr id="1013772" name="Rectangle 12"/>
          <p:cNvSpPr>
            <a:spLocks noChangeArrowheads="1"/>
          </p:cNvSpPr>
          <p:nvPr/>
        </p:nvSpPr>
        <p:spPr bwMode="auto">
          <a:xfrm>
            <a:off x="519113" y="4114800"/>
            <a:ext cx="228600" cy="838200"/>
          </a:xfrm>
          <a:prstGeom prst="rect">
            <a:avLst/>
          </a:prstGeom>
          <a:noFill/>
          <a:ln w="12700">
            <a:solidFill>
              <a:schemeClr val="accent2"/>
            </a:solidFill>
            <a:miter lim="800000"/>
            <a:headEnd/>
            <a:tailEnd/>
          </a:ln>
          <a:effectLst/>
        </p:spPr>
        <p:txBody>
          <a:bodyPr wrap="none" anchor="ctr"/>
          <a:lstStyle/>
          <a:p>
            <a:endParaRPr lang="en-US"/>
          </a:p>
        </p:txBody>
      </p:sp>
      <p:sp>
        <p:nvSpPr>
          <p:cNvPr id="1013773" name="Line 13"/>
          <p:cNvSpPr>
            <a:spLocks noChangeShapeType="1"/>
          </p:cNvSpPr>
          <p:nvPr/>
        </p:nvSpPr>
        <p:spPr bwMode="auto">
          <a:xfrm>
            <a:off x="747713" y="4495800"/>
            <a:ext cx="304800" cy="0"/>
          </a:xfrm>
          <a:prstGeom prst="line">
            <a:avLst/>
          </a:prstGeom>
          <a:noFill/>
          <a:ln w="28575">
            <a:solidFill>
              <a:schemeClr val="accent2"/>
            </a:solidFill>
            <a:round/>
            <a:headEnd/>
            <a:tailEnd type="triangle" w="med" len="med"/>
          </a:ln>
          <a:effectLst/>
        </p:spPr>
        <p:txBody>
          <a:bodyPr/>
          <a:lstStyle/>
          <a:p>
            <a:endParaRPr lang="en-US"/>
          </a:p>
        </p:txBody>
      </p:sp>
      <p:sp>
        <p:nvSpPr>
          <p:cNvPr id="1013774" name="Line 14"/>
          <p:cNvSpPr>
            <a:spLocks noChangeShapeType="1"/>
          </p:cNvSpPr>
          <p:nvPr/>
        </p:nvSpPr>
        <p:spPr bwMode="auto">
          <a:xfrm>
            <a:off x="838200" y="1219200"/>
            <a:ext cx="914400" cy="0"/>
          </a:xfrm>
          <a:prstGeom prst="line">
            <a:avLst/>
          </a:prstGeom>
          <a:noFill/>
          <a:ln w="28575">
            <a:solidFill>
              <a:schemeClr val="accent2"/>
            </a:solidFill>
            <a:round/>
            <a:headEnd/>
            <a:tailEnd type="triangle" w="med" len="med"/>
          </a:ln>
          <a:effectLst/>
        </p:spPr>
        <p:txBody>
          <a:bodyPr/>
          <a:lstStyle/>
          <a:p>
            <a:endParaRPr lang="en-US"/>
          </a:p>
        </p:txBody>
      </p:sp>
      <p:sp>
        <p:nvSpPr>
          <p:cNvPr id="1013775" name="Line 15"/>
          <p:cNvSpPr>
            <a:spLocks noChangeShapeType="1"/>
          </p:cNvSpPr>
          <p:nvPr/>
        </p:nvSpPr>
        <p:spPr bwMode="auto">
          <a:xfrm>
            <a:off x="1371600" y="1905000"/>
            <a:ext cx="381000" cy="0"/>
          </a:xfrm>
          <a:prstGeom prst="line">
            <a:avLst/>
          </a:prstGeom>
          <a:noFill/>
          <a:ln w="28575">
            <a:solidFill>
              <a:schemeClr val="accent2"/>
            </a:solidFill>
            <a:round/>
            <a:headEnd/>
            <a:tailEnd type="triangle" w="med" len="med"/>
          </a:ln>
          <a:effectLst/>
        </p:spPr>
        <p:txBody>
          <a:bodyPr/>
          <a:lstStyle/>
          <a:p>
            <a:endParaRPr lang="en-US"/>
          </a:p>
        </p:txBody>
      </p:sp>
      <p:sp>
        <p:nvSpPr>
          <p:cNvPr id="1013776" name="Text Box 16"/>
          <p:cNvSpPr txBox="1">
            <a:spLocks noChangeArrowheads="1"/>
          </p:cNvSpPr>
          <p:nvPr/>
        </p:nvSpPr>
        <p:spPr bwMode="auto">
          <a:xfrm>
            <a:off x="976313" y="4267200"/>
            <a:ext cx="741362"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1013777" name="Text Box 17"/>
          <p:cNvSpPr txBox="1">
            <a:spLocks noChangeArrowheads="1"/>
          </p:cNvSpPr>
          <p:nvPr/>
        </p:nvSpPr>
        <p:spPr bwMode="auto">
          <a:xfrm>
            <a:off x="1738313" y="4343400"/>
            <a:ext cx="869950" cy="274638"/>
          </a:xfrm>
          <a:prstGeom prst="rect">
            <a:avLst/>
          </a:prstGeom>
          <a:noFill/>
          <a:ln w="12700">
            <a:noFill/>
            <a:miter lim="800000"/>
            <a:headEnd/>
            <a:tailEnd/>
          </a:ln>
          <a:effectLst/>
        </p:spPr>
        <p:txBody>
          <a:bodyPr wrap="none">
            <a:spAutoFit/>
          </a:bodyPr>
          <a:lstStyle/>
          <a:p>
            <a:r>
              <a:rPr lang="en-US" sz="1200">
                <a:solidFill>
                  <a:schemeClr val="tx1"/>
                </a:solidFill>
              </a:rPr>
              <a:t>Instr[31-0]</a:t>
            </a:r>
          </a:p>
        </p:txBody>
      </p:sp>
      <p:sp>
        <p:nvSpPr>
          <p:cNvPr id="1013778" name="Text Box 18"/>
          <p:cNvSpPr txBox="1">
            <a:spLocks noChangeArrowheads="1"/>
          </p:cNvSpPr>
          <p:nvPr/>
        </p:nvSpPr>
        <p:spPr bwMode="auto">
          <a:xfrm>
            <a:off x="1281113" y="3810000"/>
            <a:ext cx="973137" cy="457200"/>
          </a:xfrm>
          <a:prstGeom prst="rect">
            <a:avLst/>
          </a:prstGeom>
          <a:noFill/>
          <a:ln w="12700">
            <a:noFill/>
            <a:miter lim="800000"/>
            <a:headEnd/>
            <a:tailEnd/>
          </a:ln>
          <a:effectLst/>
        </p:spPr>
        <p:txBody>
          <a:bodyPr wrap="none">
            <a:spAutoFit/>
          </a:bodyPr>
          <a:lstStyle/>
          <a:p>
            <a:pPr algn="ctr"/>
            <a:r>
              <a:rPr lang="en-US" sz="1200" b="1">
                <a:solidFill>
                  <a:schemeClr val="tx1"/>
                </a:solidFill>
              </a:rPr>
              <a:t>Instruction</a:t>
            </a:r>
          </a:p>
          <a:p>
            <a:pPr algn="ctr"/>
            <a:r>
              <a:rPr lang="en-US" sz="1200" b="1">
                <a:solidFill>
                  <a:schemeClr val="tx1"/>
                </a:solidFill>
              </a:rPr>
              <a:t>Memory</a:t>
            </a:r>
          </a:p>
        </p:txBody>
      </p:sp>
      <p:sp>
        <p:nvSpPr>
          <p:cNvPr id="1013779" name="Text Box 19"/>
          <p:cNvSpPr txBox="1">
            <a:spLocks noChangeArrowheads="1"/>
          </p:cNvSpPr>
          <p:nvPr/>
        </p:nvSpPr>
        <p:spPr bwMode="auto">
          <a:xfrm>
            <a:off x="1752600" y="14478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013780" name="Text Box 20"/>
          <p:cNvSpPr txBox="1">
            <a:spLocks noChangeArrowheads="1"/>
          </p:cNvSpPr>
          <p:nvPr/>
        </p:nvSpPr>
        <p:spPr bwMode="auto">
          <a:xfrm>
            <a:off x="442913" y="4343400"/>
            <a:ext cx="395287" cy="274638"/>
          </a:xfrm>
          <a:prstGeom prst="rect">
            <a:avLst/>
          </a:prstGeom>
          <a:noFill/>
          <a:ln w="12700">
            <a:noFill/>
            <a:miter lim="800000"/>
            <a:headEnd/>
            <a:tailEnd/>
          </a:ln>
          <a:effectLst/>
        </p:spPr>
        <p:txBody>
          <a:bodyPr wrap="none">
            <a:spAutoFit/>
          </a:bodyPr>
          <a:lstStyle/>
          <a:p>
            <a:r>
              <a:rPr lang="en-US" sz="1200" b="1">
                <a:solidFill>
                  <a:schemeClr val="tx1"/>
                </a:solidFill>
              </a:rPr>
              <a:t>PC</a:t>
            </a:r>
          </a:p>
        </p:txBody>
      </p:sp>
      <p:sp>
        <p:nvSpPr>
          <p:cNvPr id="1013781" name="Line 21"/>
          <p:cNvSpPr>
            <a:spLocks noChangeShapeType="1"/>
          </p:cNvSpPr>
          <p:nvPr/>
        </p:nvSpPr>
        <p:spPr bwMode="auto">
          <a:xfrm>
            <a:off x="228600" y="762000"/>
            <a:ext cx="7620000" cy="0"/>
          </a:xfrm>
          <a:prstGeom prst="line">
            <a:avLst/>
          </a:prstGeom>
          <a:noFill/>
          <a:ln w="28575">
            <a:solidFill>
              <a:schemeClr val="accent2"/>
            </a:solidFill>
            <a:round/>
            <a:headEnd/>
            <a:tailEnd/>
          </a:ln>
          <a:effectLst/>
        </p:spPr>
        <p:txBody>
          <a:bodyPr/>
          <a:lstStyle/>
          <a:p>
            <a:endParaRPr lang="en-US"/>
          </a:p>
        </p:txBody>
      </p:sp>
      <p:sp>
        <p:nvSpPr>
          <p:cNvPr id="1013782" name="Line 22"/>
          <p:cNvSpPr>
            <a:spLocks noChangeShapeType="1"/>
          </p:cNvSpPr>
          <p:nvPr/>
        </p:nvSpPr>
        <p:spPr bwMode="auto">
          <a:xfrm>
            <a:off x="214313" y="4495800"/>
            <a:ext cx="304800" cy="0"/>
          </a:xfrm>
          <a:prstGeom prst="line">
            <a:avLst/>
          </a:prstGeom>
          <a:noFill/>
          <a:ln w="28575">
            <a:solidFill>
              <a:schemeClr val="accent2"/>
            </a:solidFill>
            <a:round/>
            <a:headEnd/>
            <a:tailEnd type="triangle" w="med" len="med"/>
          </a:ln>
          <a:effectLst/>
        </p:spPr>
        <p:txBody>
          <a:bodyPr/>
          <a:lstStyle/>
          <a:p>
            <a:endParaRPr lang="en-US"/>
          </a:p>
        </p:txBody>
      </p:sp>
      <p:sp>
        <p:nvSpPr>
          <p:cNvPr id="1013783" name="Text Box 23"/>
          <p:cNvSpPr txBox="1">
            <a:spLocks noChangeArrowheads="1"/>
          </p:cNvSpPr>
          <p:nvPr/>
        </p:nvSpPr>
        <p:spPr bwMode="auto">
          <a:xfrm>
            <a:off x="1143000" y="1752600"/>
            <a:ext cx="268288" cy="274638"/>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1013784" name="Rectangle 24"/>
          <p:cNvSpPr>
            <a:spLocks noChangeArrowheads="1"/>
          </p:cNvSpPr>
          <p:nvPr/>
        </p:nvSpPr>
        <p:spPr bwMode="auto">
          <a:xfrm>
            <a:off x="3505200" y="3733800"/>
            <a:ext cx="1447800" cy="1447800"/>
          </a:xfrm>
          <a:prstGeom prst="rect">
            <a:avLst/>
          </a:prstGeom>
          <a:noFill/>
          <a:ln w="12700">
            <a:solidFill>
              <a:schemeClr val="tx1"/>
            </a:solidFill>
            <a:miter lim="800000"/>
            <a:headEnd/>
            <a:tailEnd/>
          </a:ln>
          <a:effectLst/>
        </p:spPr>
        <p:txBody>
          <a:bodyPr wrap="none" anchor="ctr"/>
          <a:lstStyle/>
          <a:p>
            <a:endParaRPr lang="en-US"/>
          </a:p>
        </p:txBody>
      </p:sp>
      <p:sp>
        <p:nvSpPr>
          <p:cNvPr id="1013785" name="Line 25"/>
          <p:cNvSpPr>
            <a:spLocks noChangeShapeType="1"/>
          </p:cNvSpPr>
          <p:nvPr/>
        </p:nvSpPr>
        <p:spPr bwMode="auto">
          <a:xfrm>
            <a:off x="2500313" y="4495800"/>
            <a:ext cx="152400" cy="0"/>
          </a:xfrm>
          <a:prstGeom prst="line">
            <a:avLst/>
          </a:prstGeom>
          <a:noFill/>
          <a:ln w="28575">
            <a:solidFill>
              <a:schemeClr val="accent2"/>
            </a:solidFill>
            <a:round/>
            <a:headEnd/>
            <a:tailEnd/>
          </a:ln>
          <a:effectLst/>
        </p:spPr>
        <p:txBody>
          <a:bodyPr/>
          <a:lstStyle/>
          <a:p>
            <a:endParaRPr lang="en-US"/>
          </a:p>
        </p:txBody>
      </p:sp>
      <p:sp>
        <p:nvSpPr>
          <p:cNvPr id="1013786" name="Line 26"/>
          <p:cNvSpPr>
            <a:spLocks noChangeShapeType="1"/>
          </p:cNvSpPr>
          <p:nvPr/>
        </p:nvSpPr>
        <p:spPr bwMode="auto">
          <a:xfrm>
            <a:off x="2652713" y="4267200"/>
            <a:ext cx="852487" cy="0"/>
          </a:xfrm>
          <a:prstGeom prst="line">
            <a:avLst/>
          </a:prstGeom>
          <a:noFill/>
          <a:ln w="19050">
            <a:solidFill>
              <a:schemeClr val="tx1"/>
            </a:solidFill>
            <a:round/>
            <a:headEnd/>
            <a:tailEnd type="triangle" w="med" len="med"/>
          </a:ln>
          <a:effectLst/>
        </p:spPr>
        <p:txBody>
          <a:bodyPr/>
          <a:lstStyle/>
          <a:p>
            <a:endParaRPr lang="en-US"/>
          </a:p>
        </p:txBody>
      </p:sp>
      <p:sp>
        <p:nvSpPr>
          <p:cNvPr id="1013787" name="Line 27"/>
          <p:cNvSpPr>
            <a:spLocks noChangeShapeType="1"/>
          </p:cNvSpPr>
          <p:nvPr/>
        </p:nvSpPr>
        <p:spPr bwMode="auto">
          <a:xfrm>
            <a:off x="2652713" y="4800600"/>
            <a:ext cx="471487" cy="0"/>
          </a:xfrm>
          <a:prstGeom prst="line">
            <a:avLst/>
          </a:prstGeom>
          <a:noFill/>
          <a:ln w="19050">
            <a:solidFill>
              <a:schemeClr val="tx1"/>
            </a:solidFill>
            <a:round/>
            <a:headEnd/>
            <a:tailEnd type="triangle" w="med" len="med"/>
          </a:ln>
          <a:effectLst/>
        </p:spPr>
        <p:txBody>
          <a:bodyPr/>
          <a:lstStyle/>
          <a:p>
            <a:endParaRPr lang="en-US"/>
          </a:p>
        </p:txBody>
      </p:sp>
      <p:sp>
        <p:nvSpPr>
          <p:cNvPr id="1013788" name="Line 28"/>
          <p:cNvSpPr>
            <a:spLocks noChangeShapeType="1"/>
          </p:cNvSpPr>
          <p:nvPr/>
        </p:nvSpPr>
        <p:spPr bwMode="auto">
          <a:xfrm>
            <a:off x="8382000" y="48768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13789" name="Line 29"/>
          <p:cNvSpPr>
            <a:spLocks noChangeShapeType="1"/>
          </p:cNvSpPr>
          <p:nvPr/>
        </p:nvSpPr>
        <p:spPr bwMode="auto">
          <a:xfrm>
            <a:off x="2652713" y="3886200"/>
            <a:ext cx="852487" cy="0"/>
          </a:xfrm>
          <a:prstGeom prst="line">
            <a:avLst/>
          </a:prstGeom>
          <a:noFill/>
          <a:ln w="19050">
            <a:solidFill>
              <a:schemeClr val="tx1"/>
            </a:solidFill>
            <a:round/>
            <a:headEnd/>
            <a:tailEnd type="triangle" w="med" len="med"/>
          </a:ln>
          <a:effectLst/>
        </p:spPr>
        <p:txBody>
          <a:bodyPr/>
          <a:lstStyle/>
          <a:p>
            <a:endParaRPr lang="en-US"/>
          </a:p>
        </p:txBody>
      </p:sp>
      <p:sp>
        <p:nvSpPr>
          <p:cNvPr id="1013790" name="Line 30"/>
          <p:cNvSpPr>
            <a:spLocks noChangeShapeType="1"/>
          </p:cNvSpPr>
          <p:nvPr/>
        </p:nvSpPr>
        <p:spPr bwMode="auto">
          <a:xfrm>
            <a:off x="4953000" y="4114800"/>
            <a:ext cx="863600" cy="0"/>
          </a:xfrm>
          <a:prstGeom prst="line">
            <a:avLst/>
          </a:prstGeom>
          <a:noFill/>
          <a:ln w="28575">
            <a:solidFill>
              <a:schemeClr val="tx1"/>
            </a:solidFill>
            <a:round/>
            <a:headEnd/>
            <a:tailEnd type="triangle" w="med" len="med"/>
          </a:ln>
          <a:effectLst/>
        </p:spPr>
        <p:txBody>
          <a:bodyPr/>
          <a:lstStyle/>
          <a:p>
            <a:endParaRPr lang="en-US"/>
          </a:p>
        </p:txBody>
      </p:sp>
      <p:sp>
        <p:nvSpPr>
          <p:cNvPr id="1013791" name="Line 31"/>
          <p:cNvSpPr>
            <a:spLocks noChangeShapeType="1"/>
          </p:cNvSpPr>
          <p:nvPr/>
        </p:nvSpPr>
        <p:spPr bwMode="auto">
          <a:xfrm>
            <a:off x="5105400" y="4724400"/>
            <a:ext cx="279400" cy="0"/>
          </a:xfrm>
          <a:prstGeom prst="line">
            <a:avLst/>
          </a:prstGeom>
          <a:noFill/>
          <a:ln w="28575">
            <a:solidFill>
              <a:schemeClr val="tx1"/>
            </a:solidFill>
            <a:round/>
            <a:headEnd/>
            <a:tailEnd type="triangle" w="med" len="med"/>
          </a:ln>
          <a:effectLst/>
        </p:spPr>
        <p:txBody>
          <a:bodyPr/>
          <a:lstStyle/>
          <a:p>
            <a:endParaRPr lang="en-US"/>
          </a:p>
        </p:txBody>
      </p:sp>
      <p:sp>
        <p:nvSpPr>
          <p:cNvPr id="1013792" name="Line 32"/>
          <p:cNvSpPr>
            <a:spLocks noChangeShapeType="1"/>
          </p:cNvSpPr>
          <p:nvPr/>
        </p:nvSpPr>
        <p:spPr bwMode="auto">
          <a:xfrm>
            <a:off x="6477000" y="5867400"/>
            <a:ext cx="1930400" cy="0"/>
          </a:xfrm>
          <a:prstGeom prst="line">
            <a:avLst/>
          </a:prstGeom>
          <a:noFill/>
          <a:ln w="28575">
            <a:solidFill>
              <a:schemeClr val="tx1"/>
            </a:solidFill>
            <a:round/>
            <a:headEnd/>
            <a:tailEnd/>
          </a:ln>
          <a:effectLst/>
        </p:spPr>
        <p:txBody>
          <a:bodyPr/>
          <a:lstStyle/>
          <a:p>
            <a:endParaRPr lang="en-US"/>
          </a:p>
        </p:txBody>
      </p:sp>
      <p:sp>
        <p:nvSpPr>
          <p:cNvPr id="1013793" name="Line 33"/>
          <p:cNvSpPr>
            <a:spLocks noChangeShapeType="1"/>
          </p:cNvSpPr>
          <p:nvPr/>
        </p:nvSpPr>
        <p:spPr bwMode="auto">
          <a:xfrm>
            <a:off x="6324600" y="4495800"/>
            <a:ext cx="177800" cy="0"/>
          </a:xfrm>
          <a:prstGeom prst="line">
            <a:avLst/>
          </a:prstGeom>
          <a:noFill/>
          <a:ln w="28575">
            <a:solidFill>
              <a:schemeClr val="tx1"/>
            </a:solidFill>
            <a:round/>
            <a:headEnd/>
            <a:tailEnd/>
          </a:ln>
          <a:effectLst/>
        </p:spPr>
        <p:txBody>
          <a:bodyPr/>
          <a:lstStyle/>
          <a:p>
            <a:endParaRPr lang="en-US"/>
          </a:p>
        </p:txBody>
      </p:sp>
      <p:sp>
        <p:nvSpPr>
          <p:cNvPr id="1013794" name="Text Box 34"/>
          <p:cNvSpPr txBox="1">
            <a:spLocks noChangeArrowheads="1"/>
          </p:cNvSpPr>
          <p:nvPr/>
        </p:nvSpPr>
        <p:spPr bwMode="auto">
          <a:xfrm>
            <a:off x="3429000" y="48768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013795" name="Text Box 35"/>
          <p:cNvSpPr txBox="1">
            <a:spLocks noChangeArrowheads="1"/>
          </p:cNvSpPr>
          <p:nvPr/>
        </p:nvSpPr>
        <p:spPr bwMode="auto">
          <a:xfrm>
            <a:off x="3429000" y="37338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1013796" name="Text Box 36"/>
          <p:cNvSpPr txBox="1">
            <a:spLocks noChangeArrowheads="1"/>
          </p:cNvSpPr>
          <p:nvPr/>
        </p:nvSpPr>
        <p:spPr bwMode="auto">
          <a:xfrm>
            <a:off x="3429000" y="41148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1013797" name="Text Box 37"/>
          <p:cNvSpPr txBox="1">
            <a:spLocks noChangeArrowheads="1"/>
          </p:cNvSpPr>
          <p:nvPr/>
        </p:nvSpPr>
        <p:spPr bwMode="auto">
          <a:xfrm>
            <a:off x="3429000" y="44958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1013798" name="Text Box 38"/>
          <p:cNvSpPr txBox="1">
            <a:spLocks noChangeArrowheads="1"/>
          </p:cNvSpPr>
          <p:nvPr/>
        </p:nvSpPr>
        <p:spPr bwMode="auto">
          <a:xfrm>
            <a:off x="3752850" y="3962400"/>
            <a:ext cx="792163" cy="639763"/>
          </a:xfrm>
          <a:prstGeom prst="rect">
            <a:avLst/>
          </a:prstGeom>
          <a:noFill/>
          <a:ln w="12700">
            <a:noFill/>
            <a:miter lim="800000"/>
            <a:headEnd/>
            <a:tailEnd/>
          </a:ln>
          <a:effectLst/>
        </p:spPr>
        <p:txBody>
          <a:bodyPr wrap="none">
            <a:spAutoFit/>
          </a:bodyPr>
          <a:lstStyle/>
          <a:p>
            <a:pPr algn="ctr"/>
            <a:r>
              <a:rPr lang="en-US" sz="1200" b="1">
                <a:solidFill>
                  <a:schemeClr val="tx1"/>
                </a:solidFill>
              </a:rPr>
              <a:t>Register</a:t>
            </a:r>
          </a:p>
          <a:p>
            <a:pPr algn="ctr"/>
            <a:endParaRPr lang="en-US" sz="1200" b="1">
              <a:solidFill>
                <a:schemeClr val="tx1"/>
              </a:solidFill>
            </a:endParaRPr>
          </a:p>
          <a:p>
            <a:pPr algn="ctr"/>
            <a:r>
              <a:rPr lang="en-US" sz="1200" b="1">
                <a:solidFill>
                  <a:schemeClr val="tx1"/>
                </a:solidFill>
              </a:rPr>
              <a:t>File</a:t>
            </a:r>
          </a:p>
        </p:txBody>
      </p:sp>
      <p:sp>
        <p:nvSpPr>
          <p:cNvPr id="1013799" name="Text Box 39"/>
          <p:cNvSpPr txBox="1">
            <a:spLocks noChangeArrowheads="1"/>
          </p:cNvSpPr>
          <p:nvPr/>
        </p:nvSpPr>
        <p:spPr bwMode="auto">
          <a:xfrm>
            <a:off x="4343400" y="38862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1013800" name="Text Box 40"/>
          <p:cNvSpPr txBox="1">
            <a:spLocks noChangeArrowheads="1"/>
          </p:cNvSpPr>
          <p:nvPr/>
        </p:nvSpPr>
        <p:spPr bwMode="auto">
          <a:xfrm>
            <a:off x="4368800" y="45720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1013801" name="Freeform 41"/>
          <p:cNvSpPr>
            <a:spLocks/>
          </p:cNvSpPr>
          <p:nvPr/>
        </p:nvSpPr>
        <p:spPr bwMode="auto">
          <a:xfrm>
            <a:off x="5791200" y="38100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013802" name="Rectangle 42"/>
          <p:cNvSpPr>
            <a:spLocks noChangeArrowheads="1"/>
          </p:cNvSpPr>
          <p:nvPr/>
        </p:nvSpPr>
        <p:spPr bwMode="auto">
          <a:xfrm>
            <a:off x="5892800" y="4419600"/>
            <a:ext cx="504825"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1013803" name="Rectangle 43"/>
          <p:cNvSpPr>
            <a:spLocks noChangeArrowheads="1"/>
          </p:cNvSpPr>
          <p:nvPr/>
        </p:nvSpPr>
        <p:spPr bwMode="auto">
          <a:xfrm>
            <a:off x="5791200" y="3429000"/>
            <a:ext cx="762000" cy="3048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ovf</a:t>
            </a:r>
          </a:p>
        </p:txBody>
      </p:sp>
      <p:sp>
        <p:nvSpPr>
          <p:cNvPr id="1013804" name="Rectangle 44"/>
          <p:cNvSpPr>
            <a:spLocks noChangeArrowheads="1"/>
          </p:cNvSpPr>
          <p:nvPr/>
        </p:nvSpPr>
        <p:spPr bwMode="auto">
          <a:xfrm>
            <a:off x="5943600" y="4038600"/>
            <a:ext cx="533400" cy="3048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zero</a:t>
            </a:r>
          </a:p>
        </p:txBody>
      </p:sp>
      <p:sp>
        <p:nvSpPr>
          <p:cNvPr id="1013805" name="Line 45"/>
          <p:cNvSpPr>
            <a:spLocks noChangeShapeType="1"/>
          </p:cNvSpPr>
          <p:nvPr/>
        </p:nvSpPr>
        <p:spPr bwMode="auto">
          <a:xfrm>
            <a:off x="6096000" y="4876800"/>
            <a:ext cx="0" cy="533400"/>
          </a:xfrm>
          <a:prstGeom prst="line">
            <a:avLst/>
          </a:prstGeom>
          <a:noFill/>
          <a:ln w="19050">
            <a:solidFill>
              <a:schemeClr val="accent1"/>
            </a:solidFill>
            <a:round/>
            <a:headEnd type="triangle" w="med" len="med"/>
            <a:tailEnd/>
          </a:ln>
          <a:effectLst/>
        </p:spPr>
        <p:txBody>
          <a:bodyPr/>
          <a:lstStyle/>
          <a:p>
            <a:endParaRPr lang="en-US"/>
          </a:p>
        </p:txBody>
      </p:sp>
      <p:sp>
        <p:nvSpPr>
          <p:cNvPr id="1013806" name="Line 46"/>
          <p:cNvSpPr>
            <a:spLocks noChangeShapeType="1"/>
          </p:cNvSpPr>
          <p:nvPr/>
        </p:nvSpPr>
        <p:spPr bwMode="auto">
          <a:xfrm>
            <a:off x="4191000" y="3124200"/>
            <a:ext cx="0" cy="609600"/>
          </a:xfrm>
          <a:prstGeom prst="line">
            <a:avLst/>
          </a:prstGeom>
          <a:noFill/>
          <a:ln w="12700">
            <a:solidFill>
              <a:schemeClr val="accent1"/>
            </a:solidFill>
            <a:round/>
            <a:headEnd/>
            <a:tailEnd type="triangle" w="med" len="med"/>
          </a:ln>
          <a:effectLst/>
        </p:spPr>
        <p:txBody>
          <a:bodyPr/>
          <a:lstStyle/>
          <a:p>
            <a:endParaRPr lang="en-US"/>
          </a:p>
        </p:txBody>
      </p:sp>
      <p:sp>
        <p:nvSpPr>
          <p:cNvPr id="1013807" name="Rectangle 47"/>
          <p:cNvSpPr>
            <a:spLocks noChangeArrowheads="1"/>
          </p:cNvSpPr>
          <p:nvPr/>
        </p:nvSpPr>
        <p:spPr bwMode="auto">
          <a:xfrm>
            <a:off x="4191000" y="3124200"/>
            <a:ext cx="925513"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RegWrite</a:t>
            </a:r>
          </a:p>
        </p:txBody>
      </p:sp>
      <p:sp>
        <p:nvSpPr>
          <p:cNvPr id="1013808" name="Line 48"/>
          <p:cNvSpPr>
            <a:spLocks noChangeShapeType="1"/>
          </p:cNvSpPr>
          <p:nvPr/>
        </p:nvSpPr>
        <p:spPr bwMode="auto">
          <a:xfrm flipV="1">
            <a:off x="5943600" y="3657600"/>
            <a:ext cx="0" cy="228600"/>
          </a:xfrm>
          <a:prstGeom prst="line">
            <a:avLst/>
          </a:prstGeom>
          <a:noFill/>
          <a:ln w="12700">
            <a:solidFill>
              <a:schemeClr val="tx1"/>
            </a:solidFill>
            <a:round/>
            <a:headEnd/>
            <a:tailEnd type="triangle" w="med" len="med"/>
          </a:ln>
          <a:effectLst/>
        </p:spPr>
        <p:txBody>
          <a:bodyPr/>
          <a:lstStyle/>
          <a:p>
            <a:endParaRPr lang="en-US"/>
          </a:p>
        </p:txBody>
      </p:sp>
      <p:sp>
        <p:nvSpPr>
          <p:cNvPr id="1013809" name="Line 49"/>
          <p:cNvSpPr>
            <a:spLocks noChangeShapeType="1"/>
          </p:cNvSpPr>
          <p:nvPr/>
        </p:nvSpPr>
        <p:spPr bwMode="auto">
          <a:xfrm flipV="1">
            <a:off x="6248400" y="2362200"/>
            <a:ext cx="0" cy="1752600"/>
          </a:xfrm>
          <a:prstGeom prst="line">
            <a:avLst/>
          </a:prstGeom>
          <a:noFill/>
          <a:ln w="12700">
            <a:solidFill>
              <a:schemeClr val="accent1"/>
            </a:solidFill>
            <a:round/>
            <a:headEnd/>
            <a:tailEnd/>
          </a:ln>
          <a:effectLst/>
        </p:spPr>
        <p:txBody>
          <a:bodyPr/>
          <a:lstStyle/>
          <a:p>
            <a:endParaRPr lang="en-US"/>
          </a:p>
        </p:txBody>
      </p:sp>
      <p:sp>
        <p:nvSpPr>
          <p:cNvPr id="1013810" name="Line 50"/>
          <p:cNvSpPr>
            <a:spLocks noChangeShapeType="1"/>
          </p:cNvSpPr>
          <p:nvPr/>
        </p:nvSpPr>
        <p:spPr bwMode="auto">
          <a:xfrm>
            <a:off x="8991600" y="4648200"/>
            <a:ext cx="0" cy="1981200"/>
          </a:xfrm>
          <a:prstGeom prst="line">
            <a:avLst/>
          </a:prstGeom>
          <a:noFill/>
          <a:ln w="28575">
            <a:solidFill>
              <a:schemeClr val="tx1"/>
            </a:solidFill>
            <a:round/>
            <a:headEnd/>
            <a:tailEnd/>
          </a:ln>
          <a:effectLst/>
        </p:spPr>
        <p:txBody>
          <a:bodyPr/>
          <a:lstStyle/>
          <a:p>
            <a:endParaRPr lang="en-US"/>
          </a:p>
        </p:txBody>
      </p:sp>
      <p:sp>
        <p:nvSpPr>
          <p:cNvPr id="1013811" name="Rectangle 51"/>
          <p:cNvSpPr>
            <a:spLocks noChangeArrowheads="1"/>
          </p:cNvSpPr>
          <p:nvPr/>
        </p:nvSpPr>
        <p:spPr bwMode="auto">
          <a:xfrm>
            <a:off x="6858000" y="3733800"/>
            <a:ext cx="1447800" cy="1447800"/>
          </a:xfrm>
          <a:prstGeom prst="rect">
            <a:avLst/>
          </a:prstGeom>
          <a:noFill/>
          <a:ln w="12700">
            <a:solidFill>
              <a:schemeClr val="tx1"/>
            </a:solidFill>
            <a:miter lim="800000"/>
            <a:headEnd/>
            <a:tailEnd/>
          </a:ln>
          <a:effectLst/>
        </p:spPr>
        <p:txBody>
          <a:bodyPr wrap="none" anchor="ctr"/>
          <a:lstStyle/>
          <a:p>
            <a:endParaRPr lang="en-US"/>
          </a:p>
        </p:txBody>
      </p:sp>
      <p:sp>
        <p:nvSpPr>
          <p:cNvPr id="1013812" name="Line 52"/>
          <p:cNvSpPr>
            <a:spLocks noChangeShapeType="1"/>
          </p:cNvSpPr>
          <p:nvPr/>
        </p:nvSpPr>
        <p:spPr bwMode="auto">
          <a:xfrm>
            <a:off x="8305800" y="44958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013813" name="Line 53"/>
          <p:cNvSpPr>
            <a:spLocks noChangeShapeType="1"/>
          </p:cNvSpPr>
          <p:nvPr/>
        </p:nvSpPr>
        <p:spPr bwMode="auto">
          <a:xfrm>
            <a:off x="6477000" y="4038600"/>
            <a:ext cx="406400" cy="0"/>
          </a:xfrm>
          <a:prstGeom prst="line">
            <a:avLst/>
          </a:prstGeom>
          <a:noFill/>
          <a:ln w="28575">
            <a:solidFill>
              <a:schemeClr val="tx1"/>
            </a:solidFill>
            <a:round/>
            <a:headEnd/>
            <a:tailEnd type="triangle" w="med" len="med"/>
          </a:ln>
          <a:effectLst/>
        </p:spPr>
        <p:txBody>
          <a:bodyPr/>
          <a:lstStyle/>
          <a:p>
            <a:endParaRPr lang="en-US"/>
          </a:p>
        </p:txBody>
      </p:sp>
      <p:sp>
        <p:nvSpPr>
          <p:cNvPr id="1013814" name="Line 54"/>
          <p:cNvSpPr>
            <a:spLocks noChangeShapeType="1"/>
          </p:cNvSpPr>
          <p:nvPr/>
        </p:nvSpPr>
        <p:spPr bwMode="auto">
          <a:xfrm>
            <a:off x="6629400" y="4876800"/>
            <a:ext cx="0" cy="457200"/>
          </a:xfrm>
          <a:prstGeom prst="line">
            <a:avLst/>
          </a:prstGeom>
          <a:noFill/>
          <a:ln w="28575">
            <a:solidFill>
              <a:schemeClr val="tx1"/>
            </a:solidFill>
            <a:round/>
            <a:headEnd/>
            <a:tailEnd/>
          </a:ln>
          <a:effectLst/>
        </p:spPr>
        <p:txBody>
          <a:bodyPr/>
          <a:lstStyle/>
          <a:p>
            <a:endParaRPr lang="en-US"/>
          </a:p>
        </p:txBody>
      </p:sp>
      <p:sp>
        <p:nvSpPr>
          <p:cNvPr id="1013815" name="Text Box 55"/>
          <p:cNvSpPr txBox="1">
            <a:spLocks noChangeArrowheads="1"/>
          </p:cNvSpPr>
          <p:nvPr/>
        </p:nvSpPr>
        <p:spPr bwMode="auto">
          <a:xfrm>
            <a:off x="6781800" y="4191000"/>
            <a:ext cx="766763" cy="457200"/>
          </a:xfrm>
          <a:prstGeom prst="rect">
            <a:avLst/>
          </a:prstGeom>
          <a:noFill/>
          <a:ln w="12700">
            <a:noFill/>
            <a:miter lim="800000"/>
            <a:headEnd/>
            <a:tailEnd/>
          </a:ln>
          <a:effectLst/>
        </p:spPr>
        <p:txBody>
          <a:bodyPr wrap="none">
            <a:spAutoFit/>
          </a:bodyPr>
          <a:lstStyle/>
          <a:p>
            <a:pPr algn="ctr"/>
            <a:r>
              <a:rPr lang="en-US" sz="1200" b="1">
                <a:solidFill>
                  <a:schemeClr val="tx1"/>
                </a:solidFill>
              </a:rPr>
              <a:t>Data</a:t>
            </a:r>
          </a:p>
          <a:p>
            <a:pPr algn="ctr"/>
            <a:r>
              <a:rPr lang="en-US" sz="1200" b="1">
                <a:solidFill>
                  <a:schemeClr val="tx1"/>
                </a:solidFill>
              </a:rPr>
              <a:t>Memory</a:t>
            </a:r>
          </a:p>
        </p:txBody>
      </p:sp>
      <p:sp>
        <p:nvSpPr>
          <p:cNvPr id="1013816" name="Text Box 56"/>
          <p:cNvSpPr txBox="1">
            <a:spLocks noChangeArrowheads="1"/>
          </p:cNvSpPr>
          <p:nvPr/>
        </p:nvSpPr>
        <p:spPr bwMode="auto">
          <a:xfrm>
            <a:off x="6781800" y="3886200"/>
            <a:ext cx="741363" cy="274638"/>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1013817" name="Text Box 57"/>
          <p:cNvSpPr txBox="1">
            <a:spLocks noChangeArrowheads="1"/>
          </p:cNvSpPr>
          <p:nvPr/>
        </p:nvSpPr>
        <p:spPr bwMode="auto">
          <a:xfrm>
            <a:off x="6781800" y="47244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013818" name="Text Box 58"/>
          <p:cNvSpPr txBox="1">
            <a:spLocks noChangeArrowheads="1"/>
          </p:cNvSpPr>
          <p:nvPr/>
        </p:nvSpPr>
        <p:spPr bwMode="auto">
          <a:xfrm>
            <a:off x="7467600" y="4343400"/>
            <a:ext cx="909638" cy="274638"/>
          </a:xfrm>
          <a:prstGeom prst="rect">
            <a:avLst/>
          </a:prstGeom>
          <a:noFill/>
          <a:ln w="12700">
            <a:noFill/>
            <a:miter lim="800000"/>
            <a:headEnd/>
            <a:tailEnd/>
          </a:ln>
          <a:effectLst/>
        </p:spPr>
        <p:txBody>
          <a:bodyPr wrap="none">
            <a:spAutoFit/>
          </a:bodyPr>
          <a:lstStyle/>
          <a:p>
            <a:r>
              <a:rPr lang="en-US" sz="1200">
                <a:solidFill>
                  <a:schemeClr val="tx1"/>
                </a:solidFill>
              </a:rPr>
              <a:t>Read Data</a:t>
            </a:r>
          </a:p>
        </p:txBody>
      </p:sp>
      <p:sp>
        <p:nvSpPr>
          <p:cNvPr id="1013819" name="Line 59"/>
          <p:cNvSpPr>
            <a:spLocks noChangeShapeType="1"/>
          </p:cNvSpPr>
          <p:nvPr/>
        </p:nvSpPr>
        <p:spPr bwMode="auto">
          <a:xfrm>
            <a:off x="7543800" y="2819400"/>
            <a:ext cx="0" cy="914400"/>
          </a:xfrm>
          <a:prstGeom prst="line">
            <a:avLst/>
          </a:prstGeom>
          <a:noFill/>
          <a:ln w="12700">
            <a:solidFill>
              <a:schemeClr val="accent1"/>
            </a:solidFill>
            <a:round/>
            <a:headEnd/>
            <a:tailEnd type="triangle" w="med" len="med"/>
          </a:ln>
          <a:effectLst/>
        </p:spPr>
        <p:txBody>
          <a:bodyPr/>
          <a:lstStyle/>
          <a:p>
            <a:endParaRPr lang="en-US"/>
          </a:p>
        </p:txBody>
      </p:sp>
      <p:sp>
        <p:nvSpPr>
          <p:cNvPr id="1013820" name="Rectangle 60"/>
          <p:cNvSpPr>
            <a:spLocks noChangeArrowheads="1"/>
          </p:cNvSpPr>
          <p:nvPr/>
        </p:nvSpPr>
        <p:spPr bwMode="auto">
          <a:xfrm>
            <a:off x="6553200" y="25908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MemWrite</a:t>
            </a:r>
          </a:p>
        </p:txBody>
      </p:sp>
      <p:sp>
        <p:nvSpPr>
          <p:cNvPr id="1013821" name="Rectangle 61"/>
          <p:cNvSpPr>
            <a:spLocks noChangeArrowheads="1"/>
          </p:cNvSpPr>
          <p:nvPr/>
        </p:nvSpPr>
        <p:spPr bwMode="auto">
          <a:xfrm>
            <a:off x="7848600" y="22860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MemRead</a:t>
            </a:r>
          </a:p>
        </p:txBody>
      </p:sp>
      <p:sp>
        <p:nvSpPr>
          <p:cNvPr id="1013822" name="Line 62"/>
          <p:cNvSpPr>
            <a:spLocks noChangeShapeType="1"/>
          </p:cNvSpPr>
          <p:nvPr/>
        </p:nvSpPr>
        <p:spPr bwMode="auto">
          <a:xfrm>
            <a:off x="7543800" y="5181600"/>
            <a:ext cx="0" cy="304800"/>
          </a:xfrm>
          <a:prstGeom prst="line">
            <a:avLst/>
          </a:prstGeom>
          <a:noFill/>
          <a:ln w="12700">
            <a:solidFill>
              <a:schemeClr val="accent1"/>
            </a:solidFill>
            <a:round/>
            <a:headEnd type="triangle" w="med" len="med"/>
            <a:tailEnd/>
          </a:ln>
          <a:effectLst/>
        </p:spPr>
        <p:txBody>
          <a:bodyPr/>
          <a:lstStyle/>
          <a:p>
            <a:endParaRPr lang="en-US"/>
          </a:p>
        </p:txBody>
      </p:sp>
      <p:sp>
        <p:nvSpPr>
          <p:cNvPr id="1013823" name="Line 63"/>
          <p:cNvSpPr>
            <a:spLocks noChangeShapeType="1"/>
          </p:cNvSpPr>
          <p:nvPr/>
        </p:nvSpPr>
        <p:spPr bwMode="auto">
          <a:xfrm>
            <a:off x="3276600" y="6629400"/>
            <a:ext cx="5715000" cy="0"/>
          </a:xfrm>
          <a:prstGeom prst="line">
            <a:avLst/>
          </a:prstGeom>
          <a:noFill/>
          <a:ln w="28575">
            <a:solidFill>
              <a:schemeClr val="tx1"/>
            </a:solidFill>
            <a:round/>
            <a:headEnd/>
            <a:tailEnd/>
          </a:ln>
          <a:effectLst/>
        </p:spPr>
        <p:txBody>
          <a:bodyPr/>
          <a:lstStyle/>
          <a:p>
            <a:endParaRPr lang="en-US"/>
          </a:p>
        </p:txBody>
      </p:sp>
      <p:sp>
        <p:nvSpPr>
          <p:cNvPr id="1013824" name="Line 64"/>
          <p:cNvSpPr>
            <a:spLocks noChangeShapeType="1"/>
          </p:cNvSpPr>
          <p:nvPr/>
        </p:nvSpPr>
        <p:spPr bwMode="auto">
          <a:xfrm>
            <a:off x="5054600" y="5334000"/>
            <a:ext cx="1600200" cy="0"/>
          </a:xfrm>
          <a:prstGeom prst="line">
            <a:avLst/>
          </a:prstGeom>
          <a:noFill/>
          <a:ln w="28575">
            <a:solidFill>
              <a:schemeClr val="tx1"/>
            </a:solidFill>
            <a:round/>
            <a:headEnd/>
            <a:tailEnd/>
          </a:ln>
          <a:effectLst/>
        </p:spPr>
        <p:txBody>
          <a:bodyPr/>
          <a:lstStyle/>
          <a:p>
            <a:endParaRPr lang="en-US"/>
          </a:p>
        </p:txBody>
      </p:sp>
      <p:sp>
        <p:nvSpPr>
          <p:cNvPr id="1013825" name="Line 65"/>
          <p:cNvSpPr>
            <a:spLocks noChangeShapeType="1"/>
          </p:cNvSpPr>
          <p:nvPr/>
        </p:nvSpPr>
        <p:spPr bwMode="auto">
          <a:xfrm>
            <a:off x="4811713" y="5715000"/>
            <a:ext cx="381000" cy="0"/>
          </a:xfrm>
          <a:prstGeom prst="line">
            <a:avLst/>
          </a:prstGeom>
          <a:noFill/>
          <a:ln w="28575">
            <a:solidFill>
              <a:schemeClr val="tx1"/>
            </a:solidFill>
            <a:round/>
            <a:headEnd/>
            <a:tailEnd/>
          </a:ln>
          <a:effectLst/>
        </p:spPr>
        <p:txBody>
          <a:bodyPr/>
          <a:lstStyle/>
          <a:p>
            <a:endParaRPr lang="en-US"/>
          </a:p>
        </p:txBody>
      </p:sp>
      <p:sp>
        <p:nvSpPr>
          <p:cNvPr id="1013826" name="Oval 66"/>
          <p:cNvSpPr>
            <a:spLocks noChangeArrowheads="1"/>
          </p:cNvSpPr>
          <p:nvPr/>
        </p:nvSpPr>
        <p:spPr bwMode="auto">
          <a:xfrm>
            <a:off x="4202113" y="5334000"/>
            <a:ext cx="609600" cy="838200"/>
          </a:xfrm>
          <a:prstGeom prst="ellipse">
            <a:avLst/>
          </a:prstGeom>
          <a:noFill/>
          <a:ln w="12700">
            <a:solidFill>
              <a:schemeClr val="tx1"/>
            </a:solidFill>
            <a:round/>
            <a:headEnd/>
            <a:tailEnd/>
          </a:ln>
          <a:effectLst/>
        </p:spPr>
        <p:txBody>
          <a:bodyPr wrap="none" anchor="ctr"/>
          <a:lstStyle/>
          <a:p>
            <a:endParaRPr lang="en-US"/>
          </a:p>
        </p:txBody>
      </p:sp>
      <p:sp>
        <p:nvSpPr>
          <p:cNvPr id="1013827" name="Rectangle 67"/>
          <p:cNvSpPr>
            <a:spLocks noChangeArrowheads="1"/>
          </p:cNvSpPr>
          <p:nvPr/>
        </p:nvSpPr>
        <p:spPr bwMode="auto">
          <a:xfrm>
            <a:off x="4252913" y="5486400"/>
            <a:ext cx="533400" cy="457200"/>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1013828" name="Line 68"/>
          <p:cNvSpPr>
            <a:spLocks noChangeShapeType="1"/>
          </p:cNvSpPr>
          <p:nvPr/>
        </p:nvSpPr>
        <p:spPr bwMode="auto">
          <a:xfrm>
            <a:off x="2638425" y="5715000"/>
            <a:ext cx="1563688" cy="0"/>
          </a:xfrm>
          <a:prstGeom prst="line">
            <a:avLst/>
          </a:prstGeom>
          <a:noFill/>
          <a:ln w="28575">
            <a:solidFill>
              <a:schemeClr val="tx1"/>
            </a:solidFill>
            <a:round/>
            <a:headEnd/>
            <a:tailEnd/>
          </a:ln>
          <a:effectLst/>
        </p:spPr>
        <p:txBody>
          <a:bodyPr/>
          <a:lstStyle/>
          <a:p>
            <a:endParaRPr lang="en-US"/>
          </a:p>
        </p:txBody>
      </p:sp>
      <p:sp>
        <p:nvSpPr>
          <p:cNvPr id="1013829" name="Line 69"/>
          <p:cNvSpPr>
            <a:spLocks noChangeShapeType="1"/>
          </p:cNvSpPr>
          <p:nvPr/>
        </p:nvSpPr>
        <p:spPr bwMode="auto">
          <a:xfrm>
            <a:off x="3871913" y="5638800"/>
            <a:ext cx="76200" cy="152400"/>
          </a:xfrm>
          <a:prstGeom prst="line">
            <a:avLst/>
          </a:prstGeom>
          <a:noFill/>
          <a:ln w="12700">
            <a:solidFill>
              <a:schemeClr val="tx1"/>
            </a:solidFill>
            <a:round/>
            <a:headEnd/>
            <a:tailEnd/>
          </a:ln>
          <a:effectLst/>
        </p:spPr>
        <p:txBody>
          <a:bodyPr/>
          <a:lstStyle/>
          <a:p>
            <a:endParaRPr lang="en-US"/>
          </a:p>
        </p:txBody>
      </p:sp>
      <p:sp>
        <p:nvSpPr>
          <p:cNvPr id="1013830" name="Line 70"/>
          <p:cNvSpPr>
            <a:spLocks noChangeShapeType="1"/>
          </p:cNvSpPr>
          <p:nvPr/>
        </p:nvSpPr>
        <p:spPr bwMode="auto">
          <a:xfrm>
            <a:off x="4887913" y="5638800"/>
            <a:ext cx="76200" cy="152400"/>
          </a:xfrm>
          <a:prstGeom prst="line">
            <a:avLst/>
          </a:prstGeom>
          <a:noFill/>
          <a:ln w="12700">
            <a:solidFill>
              <a:schemeClr val="tx1"/>
            </a:solidFill>
            <a:round/>
            <a:headEnd/>
            <a:tailEnd/>
          </a:ln>
          <a:effectLst/>
        </p:spPr>
        <p:txBody>
          <a:bodyPr/>
          <a:lstStyle/>
          <a:p>
            <a:endParaRPr lang="en-US"/>
          </a:p>
        </p:txBody>
      </p:sp>
      <p:sp>
        <p:nvSpPr>
          <p:cNvPr id="1013831" name="Text Box 71"/>
          <p:cNvSpPr txBox="1">
            <a:spLocks noChangeArrowheads="1"/>
          </p:cNvSpPr>
          <p:nvPr/>
        </p:nvSpPr>
        <p:spPr bwMode="auto">
          <a:xfrm>
            <a:off x="3871913" y="5715000"/>
            <a:ext cx="352425" cy="274638"/>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1013832" name="Text Box 72"/>
          <p:cNvSpPr txBox="1">
            <a:spLocks noChangeArrowheads="1"/>
          </p:cNvSpPr>
          <p:nvPr/>
        </p:nvSpPr>
        <p:spPr bwMode="auto">
          <a:xfrm>
            <a:off x="4876800" y="5715000"/>
            <a:ext cx="352425" cy="274638"/>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1013833" name="Line 73"/>
          <p:cNvSpPr>
            <a:spLocks noChangeShapeType="1"/>
          </p:cNvSpPr>
          <p:nvPr/>
        </p:nvSpPr>
        <p:spPr bwMode="auto">
          <a:xfrm>
            <a:off x="5054600" y="4724400"/>
            <a:ext cx="0" cy="609600"/>
          </a:xfrm>
          <a:prstGeom prst="line">
            <a:avLst/>
          </a:prstGeom>
          <a:noFill/>
          <a:ln w="28575">
            <a:solidFill>
              <a:schemeClr val="tx1"/>
            </a:solidFill>
            <a:round/>
            <a:headEnd/>
            <a:tailEnd/>
          </a:ln>
          <a:effectLst/>
        </p:spPr>
        <p:txBody>
          <a:bodyPr/>
          <a:lstStyle/>
          <a:p>
            <a:endParaRPr lang="en-US"/>
          </a:p>
        </p:txBody>
      </p:sp>
      <p:sp>
        <p:nvSpPr>
          <p:cNvPr id="1013834" name="Line 74"/>
          <p:cNvSpPr>
            <a:spLocks noChangeShapeType="1"/>
          </p:cNvSpPr>
          <p:nvPr/>
        </p:nvSpPr>
        <p:spPr bwMode="auto">
          <a:xfrm>
            <a:off x="8382000" y="4876800"/>
            <a:ext cx="0" cy="990600"/>
          </a:xfrm>
          <a:prstGeom prst="line">
            <a:avLst/>
          </a:prstGeom>
          <a:noFill/>
          <a:ln w="28575">
            <a:solidFill>
              <a:schemeClr val="tx1"/>
            </a:solidFill>
            <a:round/>
            <a:headEnd/>
            <a:tailEnd/>
          </a:ln>
          <a:effectLst/>
        </p:spPr>
        <p:txBody>
          <a:bodyPr/>
          <a:lstStyle/>
          <a:p>
            <a:endParaRPr lang="en-US"/>
          </a:p>
        </p:txBody>
      </p:sp>
      <p:sp>
        <p:nvSpPr>
          <p:cNvPr id="1013835" name="Line 75"/>
          <p:cNvSpPr>
            <a:spLocks noChangeShapeType="1"/>
          </p:cNvSpPr>
          <p:nvPr/>
        </p:nvSpPr>
        <p:spPr bwMode="auto">
          <a:xfrm>
            <a:off x="5181600" y="5105400"/>
            <a:ext cx="177800" cy="0"/>
          </a:xfrm>
          <a:prstGeom prst="line">
            <a:avLst/>
          </a:prstGeom>
          <a:noFill/>
          <a:ln w="28575">
            <a:solidFill>
              <a:schemeClr val="tx1"/>
            </a:solidFill>
            <a:round/>
            <a:headEnd/>
            <a:tailEnd type="triangle" w="med" len="med"/>
          </a:ln>
          <a:effectLst/>
        </p:spPr>
        <p:txBody>
          <a:bodyPr/>
          <a:lstStyle/>
          <a:p>
            <a:endParaRPr lang="en-US"/>
          </a:p>
        </p:txBody>
      </p:sp>
      <p:sp>
        <p:nvSpPr>
          <p:cNvPr id="1013836" name="Line 76"/>
          <p:cNvSpPr>
            <a:spLocks noChangeShapeType="1"/>
          </p:cNvSpPr>
          <p:nvPr/>
        </p:nvSpPr>
        <p:spPr bwMode="auto">
          <a:xfrm>
            <a:off x="3276600" y="5029200"/>
            <a:ext cx="254000" cy="0"/>
          </a:xfrm>
          <a:prstGeom prst="line">
            <a:avLst/>
          </a:prstGeom>
          <a:noFill/>
          <a:ln w="28575">
            <a:solidFill>
              <a:schemeClr val="tx1"/>
            </a:solidFill>
            <a:round/>
            <a:headEnd/>
            <a:tailEnd type="triangle" w="med" len="med"/>
          </a:ln>
          <a:effectLst/>
        </p:spPr>
        <p:txBody>
          <a:bodyPr/>
          <a:lstStyle/>
          <a:p>
            <a:endParaRPr lang="en-US"/>
          </a:p>
        </p:txBody>
      </p:sp>
      <p:sp>
        <p:nvSpPr>
          <p:cNvPr id="1013837" name="AutoShape 77"/>
          <p:cNvSpPr>
            <a:spLocks noChangeArrowheads="1"/>
          </p:cNvSpPr>
          <p:nvPr/>
        </p:nvSpPr>
        <p:spPr bwMode="auto">
          <a:xfrm rot="-5400000">
            <a:off x="8382000" y="45720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013838" name="Line 78"/>
          <p:cNvSpPr>
            <a:spLocks noChangeShapeType="1"/>
          </p:cNvSpPr>
          <p:nvPr/>
        </p:nvSpPr>
        <p:spPr bwMode="auto">
          <a:xfrm>
            <a:off x="8839200" y="4648200"/>
            <a:ext cx="152400" cy="0"/>
          </a:xfrm>
          <a:prstGeom prst="line">
            <a:avLst/>
          </a:prstGeom>
          <a:noFill/>
          <a:ln w="28575">
            <a:solidFill>
              <a:schemeClr val="tx1"/>
            </a:solidFill>
            <a:round/>
            <a:headEnd/>
            <a:tailEnd/>
          </a:ln>
          <a:effectLst/>
        </p:spPr>
        <p:txBody>
          <a:bodyPr/>
          <a:lstStyle/>
          <a:p>
            <a:endParaRPr lang="en-US"/>
          </a:p>
        </p:txBody>
      </p:sp>
      <p:sp>
        <p:nvSpPr>
          <p:cNvPr id="1013839" name="AutoShape 79"/>
          <p:cNvSpPr>
            <a:spLocks noChangeArrowheads="1"/>
          </p:cNvSpPr>
          <p:nvPr/>
        </p:nvSpPr>
        <p:spPr bwMode="auto">
          <a:xfrm rot="-5400000">
            <a:off x="5092700" y="47625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013840" name="Line 80"/>
          <p:cNvSpPr>
            <a:spLocks noChangeShapeType="1"/>
          </p:cNvSpPr>
          <p:nvPr/>
        </p:nvSpPr>
        <p:spPr bwMode="auto">
          <a:xfrm>
            <a:off x="5588000" y="48768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13841" name="Line 81"/>
          <p:cNvSpPr>
            <a:spLocks noChangeShapeType="1"/>
          </p:cNvSpPr>
          <p:nvPr/>
        </p:nvSpPr>
        <p:spPr bwMode="auto">
          <a:xfrm>
            <a:off x="3276600" y="5029200"/>
            <a:ext cx="0" cy="1600200"/>
          </a:xfrm>
          <a:prstGeom prst="line">
            <a:avLst/>
          </a:prstGeom>
          <a:noFill/>
          <a:ln w="28575">
            <a:solidFill>
              <a:schemeClr val="tx1"/>
            </a:solidFill>
            <a:round/>
            <a:headEnd/>
            <a:tailEnd/>
          </a:ln>
          <a:effectLst/>
        </p:spPr>
        <p:txBody>
          <a:bodyPr/>
          <a:lstStyle/>
          <a:p>
            <a:endParaRPr lang="en-US"/>
          </a:p>
        </p:txBody>
      </p:sp>
      <p:sp>
        <p:nvSpPr>
          <p:cNvPr id="1013842" name="Line 82"/>
          <p:cNvSpPr>
            <a:spLocks noChangeShapeType="1"/>
          </p:cNvSpPr>
          <p:nvPr/>
        </p:nvSpPr>
        <p:spPr bwMode="auto">
          <a:xfrm>
            <a:off x="8686800" y="2667000"/>
            <a:ext cx="0" cy="1752600"/>
          </a:xfrm>
          <a:prstGeom prst="line">
            <a:avLst/>
          </a:prstGeom>
          <a:noFill/>
          <a:ln w="12700">
            <a:solidFill>
              <a:schemeClr val="accent1"/>
            </a:solidFill>
            <a:round/>
            <a:headEnd/>
            <a:tailEnd type="triangle" w="med" len="med"/>
          </a:ln>
          <a:effectLst/>
        </p:spPr>
        <p:txBody>
          <a:bodyPr/>
          <a:lstStyle/>
          <a:p>
            <a:endParaRPr lang="en-US"/>
          </a:p>
        </p:txBody>
      </p:sp>
      <p:sp>
        <p:nvSpPr>
          <p:cNvPr id="1013843" name="Rectangle 83"/>
          <p:cNvSpPr>
            <a:spLocks noChangeArrowheads="1"/>
          </p:cNvSpPr>
          <p:nvPr/>
        </p:nvSpPr>
        <p:spPr bwMode="auto">
          <a:xfrm>
            <a:off x="7162800" y="24384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MemtoReg</a:t>
            </a:r>
          </a:p>
        </p:txBody>
      </p:sp>
      <p:sp>
        <p:nvSpPr>
          <p:cNvPr id="1013844" name="Rectangle 84"/>
          <p:cNvSpPr>
            <a:spLocks noChangeArrowheads="1"/>
          </p:cNvSpPr>
          <p:nvPr/>
        </p:nvSpPr>
        <p:spPr bwMode="auto">
          <a:xfrm>
            <a:off x="4343400" y="27432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ALUSrc</a:t>
            </a:r>
          </a:p>
        </p:txBody>
      </p:sp>
      <p:sp>
        <p:nvSpPr>
          <p:cNvPr id="1013845" name="Oval 85"/>
          <p:cNvSpPr>
            <a:spLocks noChangeArrowheads="1"/>
          </p:cNvSpPr>
          <p:nvPr/>
        </p:nvSpPr>
        <p:spPr bwMode="auto">
          <a:xfrm>
            <a:off x="5410200" y="1752600"/>
            <a:ext cx="457200" cy="533400"/>
          </a:xfrm>
          <a:prstGeom prst="ellipse">
            <a:avLst/>
          </a:prstGeom>
          <a:noFill/>
          <a:ln w="12700">
            <a:solidFill>
              <a:schemeClr val="tx1"/>
            </a:solidFill>
            <a:round/>
            <a:headEnd/>
            <a:tailEnd/>
          </a:ln>
          <a:effectLst/>
        </p:spPr>
        <p:txBody>
          <a:bodyPr wrap="none" anchor="ctr"/>
          <a:lstStyle/>
          <a:p>
            <a:endParaRPr lang="en-US"/>
          </a:p>
        </p:txBody>
      </p:sp>
      <p:sp>
        <p:nvSpPr>
          <p:cNvPr id="1013846" name="Rectangle 86"/>
          <p:cNvSpPr>
            <a:spLocks noChangeArrowheads="1"/>
          </p:cNvSpPr>
          <p:nvPr/>
        </p:nvSpPr>
        <p:spPr bwMode="auto">
          <a:xfrm>
            <a:off x="5410200" y="17526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1013847" name="Line 87"/>
          <p:cNvSpPr>
            <a:spLocks noChangeShapeType="1"/>
          </p:cNvSpPr>
          <p:nvPr/>
        </p:nvSpPr>
        <p:spPr bwMode="auto">
          <a:xfrm>
            <a:off x="5181600" y="2057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13848" name="Line 88"/>
          <p:cNvSpPr>
            <a:spLocks noChangeShapeType="1"/>
          </p:cNvSpPr>
          <p:nvPr/>
        </p:nvSpPr>
        <p:spPr bwMode="auto">
          <a:xfrm>
            <a:off x="4419600" y="1600200"/>
            <a:ext cx="1690688" cy="0"/>
          </a:xfrm>
          <a:prstGeom prst="line">
            <a:avLst/>
          </a:prstGeom>
          <a:noFill/>
          <a:ln w="28575">
            <a:solidFill>
              <a:schemeClr val="tx1"/>
            </a:solidFill>
            <a:round/>
            <a:headEnd/>
            <a:tailEnd type="triangle" w="med" len="med"/>
          </a:ln>
          <a:effectLst/>
        </p:spPr>
        <p:txBody>
          <a:bodyPr/>
          <a:lstStyle/>
          <a:p>
            <a:endParaRPr lang="en-US"/>
          </a:p>
        </p:txBody>
      </p:sp>
      <p:grpSp>
        <p:nvGrpSpPr>
          <p:cNvPr id="3" name="Group 89"/>
          <p:cNvGrpSpPr>
            <a:grpSpLocks/>
          </p:cNvGrpSpPr>
          <p:nvPr/>
        </p:nvGrpSpPr>
        <p:grpSpPr bwMode="auto">
          <a:xfrm>
            <a:off x="6096000" y="1295400"/>
            <a:ext cx="381000" cy="914400"/>
            <a:chOff x="1392" y="2880"/>
            <a:chExt cx="288" cy="480"/>
          </a:xfrm>
        </p:grpSpPr>
        <p:sp>
          <p:nvSpPr>
            <p:cNvPr id="1013850" name="Line 90"/>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013851" name="Line 91"/>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013852" name="Line 92"/>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013853" name="Line 93"/>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013854" name="Line 94"/>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013855" name="Line 95"/>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013856" name="Line 96"/>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013857" name="Text Box 97"/>
          <p:cNvSpPr txBox="1">
            <a:spLocks noChangeArrowheads="1"/>
          </p:cNvSpPr>
          <p:nvPr/>
        </p:nvSpPr>
        <p:spPr bwMode="auto">
          <a:xfrm>
            <a:off x="6096000" y="16002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013858" name="Line 98"/>
          <p:cNvSpPr>
            <a:spLocks noChangeShapeType="1"/>
          </p:cNvSpPr>
          <p:nvPr/>
        </p:nvSpPr>
        <p:spPr bwMode="auto">
          <a:xfrm>
            <a:off x="5853113" y="2057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13859" name="Line 99"/>
          <p:cNvSpPr>
            <a:spLocks noChangeShapeType="1"/>
          </p:cNvSpPr>
          <p:nvPr/>
        </p:nvSpPr>
        <p:spPr bwMode="auto">
          <a:xfrm>
            <a:off x="6477000" y="17526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13860" name="Line 100"/>
          <p:cNvSpPr>
            <a:spLocks noChangeShapeType="1"/>
          </p:cNvSpPr>
          <p:nvPr/>
        </p:nvSpPr>
        <p:spPr bwMode="auto">
          <a:xfrm>
            <a:off x="838200" y="1219200"/>
            <a:ext cx="0" cy="3276600"/>
          </a:xfrm>
          <a:prstGeom prst="line">
            <a:avLst/>
          </a:prstGeom>
          <a:noFill/>
          <a:ln w="28575">
            <a:solidFill>
              <a:schemeClr val="accent2"/>
            </a:solidFill>
            <a:round/>
            <a:headEnd/>
            <a:tailEnd/>
          </a:ln>
          <a:effectLst/>
        </p:spPr>
        <p:txBody>
          <a:bodyPr/>
          <a:lstStyle/>
          <a:p>
            <a:endParaRPr lang="en-US"/>
          </a:p>
        </p:txBody>
      </p:sp>
      <p:sp>
        <p:nvSpPr>
          <p:cNvPr id="1013861" name="AutoShape 101"/>
          <p:cNvSpPr>
            <a:spLocks noChangeArrowheads="1"/>
          </p:cNvSpPr>
          <p:nvPr/>
        </p:nvSpPr>
        <p:spPr bwMode="auto">
          <a:xfrm rot="-5400000">
            <a:off x="6400800" y="1371600"/>
            <a:ext cx="8382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013862" name="Line 102"/>
          <p:cNvSpPr>
            <a:spLocks noChangeShapeType="1"/>
          </p:cNvSpPr>
          <p:nvPr/>
        </p:nvSpPr>
        <p:spPr bwMode="auto">
          <a:xfrm>
            <a:off x="5181600" y="1219200"/>
            <a:ext cx="1524000" cy="0"/>
          </a:xfrm>
          <a:prstGeom prst="line">
            <a:avLst/>
          </a:prstGeom>
          <a:noFill/>
          <a:ln w="28575">
            <a:solidFill>
              <a:schemeClr val="tx1"/>
            </a:solidFill>
            <a:round/>
            <a:headEnd/>
            <a:tailEnd type="triangle" w="med" len="med"/>
          </a:ln>
          <a:effectLst/>
        </p:spPr>
        <p:txBody>
          <a:bodyPr/>
          <a:lstStyle/>
          <a:p>
            <a:endParaRPr lang="en-US"/>
          </a:p>
        </p:txBody>
      </p:sp>
      <p:sp>
        <p:nvSpPr>
          <p:cNvPr id="1013863" name="Line 103"/>
          <p:cNvSpPr>
            <a:spLocks noChangeShapeType="1"/>
          </p:cNvSpPr>
          <p:nvPr/>
        </p:nvSpPr>
        <p:spPr bwMode="auto">
          <a:xfrm>
            <a:off x="5181600" y="1219200"/>
            <a:ext cx="0" cy="381000"/>
          </a:xfrm>
          <a:prstGeom prst="line">
            <a:avLst/>
          </a:prstGeom>
          <a:noFill/>
          <a:ln w="28575">
            <a:solidFill>
              <a:schemeClr val="tx1"/>
            </a:solidFill>
            <a:round/>
            <a:headEnd/>
            <a:tailEnd/>
          </a:ln>
          <a:effectLst/>
        </p:spPr>
        <p:txBody>
          <a:bodyPr/>
          <a:lstStyle/>
          <a:p>
            <a:endParaRPr lang="en-US"/>
          </a:p>
        </p:txBody>
      </p:sp>
      <p:sp>
        <p:nvSpPr>
          <p:cNvPr id="1013864" name="Line 104"/>
          <p:cNvSpPr>
            <a:spLocks noChangeShapeType="1"/>
          </p:cNvSpPr>
          <p:nvPr/>
        </p:nvSpPr>
        <p:spPr bwMode="auto">
          <a:xfrm>
            <a:off x="6934200" y="1524000"/>
            <a:ext cx="381000" cy="0"/>
          </a:xfrm>
          <a:prstGeom prst="line">
            <a:avLst/>
          </a:prstGeom>
          <a:noFill/>
          <a:ln w="28575">
            <a:solidFill>
              <a:schemeClr val="tx1"/>
            </a:solidFill>
            <a:round/>
            <a:headEnd/>
            <a:tailEnd type="triangle" w="med" len="med"/>
          </a:ln>
          <a:effectLst/>
        </p:spPr>
        <p:txBody>
          <a:bodyPr/>
          <a:lstStyle/>
          <a:p>
            <a:endParaRPr lang="en-US"/>
          </a:p>
        </p:txBody>
      </p:sp>
      <p:sp>
        <p:nvSpPr>
          <p:cNvPr id="1013865" name="Line 105"/>
          <p:cNvSpPr>
            <a:spLocks noChangeShapeType="1"/>
          </p:cNvSpPr>
          <p:nvPr/>
        </p:nvSpPr>
        <p:spPr bwMode="auto">
          <a:xfrm>
            <a:off x="6858000" y="1752600"/>
            <a:ext cx="0" cy="533400"/>
          </a:xfrm>
          <a:prstGeom prst="line">
            <a:avLst/>
          </a:prstGeom>
          <a:noFill/>
          <a:ln w="12700">
            <a:solidFill>
              <a:schemeClr val="accent1"/>
            </a:solidFill>
            <a:round/>
            <a:headEnd type="triangle" w="med" len="med"/>
            <a:tailEnd/>
          </a:ln>
          <a:effectLst/>
        </p:spPr>
        <p:txBody>
          <a:bodyPr/>
          <a:lstStyle/>
          <a:p>
            <a:endParaRPr lang="en-US"/>
          </a:p>
        </p:txBody>
      </p:sp>
      <p:sp>
        <p:nvSpPr>
          <p:cNvPr id="1013866" name="Rectangle 106"/>
          <p:cNvSpPr>
            <a:spLocks noChangeArrowheads="1"/>
          </p:cNvSpPr>
          <p:nvPr/>
        </p:nvSpPr>
        <p:spPr bwMode="auto">
          <a:xfrm>
            <a:off x="6858000" y="19050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PCSrc</a:t>
            </a:r>
          </a:p>
        </p:txBody>
      </p:sp>
      <p:sp>
        <p:nvSpPr>
          <p:cNvPr id="1013867" name="Line 107"/>
          <p:cNvSpPr>
            <a:spLocks noChangeShapeType="1"/>
          </p:cNvSpPr>
          <p:nvPr/>
        </p:nvSpPr>
        <p:spPr bwMode="auto">
          <a:xfrm>
            <a:off x="6629400" y="48768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13868" name="AutoShape 108"/>
          <p:cNvSpPr>
            <a:spLocks noChangeArrowheads="1"/>
          </p:cNvSpPr>
          <p:nvPr/>
        </p:nvSpPr>
        <p:spPr bwMode="auto">
          <a:xfrm rot="-5400000">
            <a:off x="2933700" y="4533900"/>
            <a:ext cx="6096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013869" name="Line 109"/>
          <p:cNvSpPr>
            <a:spLocks noChangeShapeType="1"/>
          </p:cNvSpPr>
          <p:nvPr/>
        </p:nvSpPr>
        <p:spPr bwMode="auto">
          <a:xfrm>
            <a:off x="3352800" y="4648200"/>
            <a:ext cx="152400" cy="0"/>
          </a:xfrm>
          <a:prstGeom prst="line">
            <a:avLst/>
          </a:prstGeom>
          <a:noFill/>
          <a:ln w="19050">
            <a:solidFill>
              <a:schemeClr val="tx1"/>
            </a:solidFill>
            <a:round/>
            <a:headEnd/>
            <a:tailEnd type="triangle" w="med" len="med"/>
          </a:ln>
          <a:effectLst/>
        </p:spPr>
        <p:txBody>
          <a:bodyPr/>
          <a:lstStyle/>
          <a:p>
            <a:endParaRPr lang="en-US"/>
          </a:p>
        </p:txBody>
      </p:sp>
      <p:sp>
        <p:nvSpPr>
          <p:cNvPr id="1013870" name="Line 110"/>
          <p:cNvSpPr>
            <a:spLocks noChangeShapeType="1"/>
          </p:cNvSpPr>
          <p:nvPr/>
        </p:nvSpPr>
        <p:spPr bwMode="auto">
          <a:xfrm>
            <a:off x="2957513" y="4267200"/>
            <a:ext cx="0" cy="228600"/>
          </a:xfrm>
          <a:prstGeom prst="line">
            <a:avLst/>
          </a:prstGeom>
          <a:noFill/>
          <a:ln w="19050">
            <a:solidFill>
              <a:schemeClr val="tx1"/>
            </a:solidFill>
            <a:round/>
            <a:headEnd/>
            <a:tailEnd/>
          </a:ln>
          <a:effectLst/>
        </p:spPr>
        <p:txBody>
          <a:bodyPr/>
          <a:lstStyle/>
          <a:p>
            <a:endParaRPr lang="en-US"/>
          </a:p>
        </p:txBody>
      </p:sp>
      <p:sp>
        <p:nvSpPr>
          <p:cNvPr id="1013871" name="Line 111"/>
          <p:cNvSpPr>
            <a:spLocks noChangeShapeType="1"/>
          </p:cNvSpPr>
          <p:nvPr/>
        </p:nvSpPr>
        <p:spPr bwMode="auto">
          <a:xfrm>
            <a:off x="2957513" y="4495800"/>
            <a:ext cx="166687" cy="0"/>
          </a:xfrm>
          <a:prstGeom prst="line">
            <a:avLst/>
          </a:prstGeom>
          <a:noFill/>
          <a:ln w="19050">
            <a:solidFill>
              <a:schemeClr val="tx1"/>
            </a:solidFill>
            <a:round/>
            <a:headEnd/>
            <a:tailEnd type="triangle" w="med" len="med"/>
          </a:ln>
          <a:effectLst/>
        </p:spPr>
        <p:txBody>
          <a:bodyPr/>
          <a:lstStyle/>
          <a:p>
            <a:endParaRPr lang="en-US"/>
          </a:p>
        </p:txBody>
      </p:sp>
      <p:sp>
        <p:nvSpPr>
          <p:cNvPr id="1013872" name="Line 112"/>
          <p:cNvSpPr>
            <a:spLocks noChangeShapeType="1"/>
          </p:cNvSpPr>
          <p:nvPr/>
        </p:nvSpPr>
        <p:spPr bwMode="auto">
          <a:xfrm>
            <a:off x="3200400" y="3124200"/>
            <a:ext cx="0" cy="1295400"/>
          </a:xfrm>
          <a:prstGeom prst="line">
            <a:avLst/>
          </a:prstGeom>
          <a:noFill/>
          <a:ln w="12700">
            <a:solidFill>
              <a:schemeClr val="accent1"/>
            </a:solidFill>
            <a:round/>
            <a:headEnd/>
            <a:tailEnd type="triangle" w="med" len="med"/>
          </a:ln>
          <a:effectLst/>
        </p:spPr>
        <p:txBody>
          <a:bodyPr/>
          <a:lstStyle/>
          <a:p>
            <a:endParaRPr lang="en-US"/>
          </a:p>
        </p:txBody>
      </p:sp>
      <p:sp>
        <p:nvSpPr>
          <p:cNvPr id="1013873" name="Rectangle 113"/>
          <p:cNvSpPr>
            <a:spLocks noChangeArrowheads="1"/>
          </p:cNvSpPr>
          <p:nvPr/>
        </p:nvSpPr>
        <p:spPr bwMode="auto">
          <a:xfrm>
            <a:off x="2667000" y="32766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RegDst</a:t>
            </a:r>
          </a:p>
        </p:txBody>
      </p:sp>
      <p:sp>
        <p:nvSpPr>
          <p:cNvPr id="1013874" name="Oval 114"/>
          <p:cNvSpPr>
            <a:spLocks noChangeArrowheads="1"/>
          </p:cNvSpPr>
          <p:nvPr/>
        </p:nvSpPr>
        <p:spPr bwMode="auto">
          <a:xfrm>
            <a:off x="5791200" y="5410200"/>
            <a:ext cx="609600" cy="762000"/>
          </a:xfrm>
          <a:prstGeom prst="ellipse">
            <a:avLst/>
          </a:prstGeom>
          <a:noFill/>
          <a:ln w="12700">
            <a:solidFill>
              <a:schemeClr val="accent1"/>
            </a:solidFill>
            <a:round/>
            <a:headEnd/>
            <a:tailEnd/>
          </a:ln>
          <a:effectLst/>
        </p:spPr>
        <p:txBody>
          <a:bodyPr wrap="none" anchor="ctr"/>
          <a:lstStyle/>
          <a:p>
            <a:endParaRPr lang="en-US"/>
          </a:p>
        </p:txBody>
      </p:sp>
      <p:sp>
        <p:nvSpPr>
          <p:cNvPr id="1013875" name="Rectangle 115"/>
          <p:cNvSpPr>
            <a:spLocks noChangeArrowheads="1"/>
          </p:cNvSpPr>
          <p:nvPr/>
        </p:nvSpPr>
        <p:spPr bwMode="auto">
          <a:xfrm>
            <a:off x="5867400" y="5562600"/>
            <a:ext cx="533400" cy="457200"/>
          </a:xfrm>
          <a:prstGeom prst="rect">
            <a:avLst/>
          </a:prstGeom>
          <a:noFill/>
          <a:ln w="12700">
            <a:noFill/>
            <a:miter lim="800000"/>
            <a:headEnd/>
            <a:tailEnd/>
          </a:ln>
          <a:effectLst/>
        </p:spPr>
        <p:txBody>
          <a:bodyPr wrap="none" lIns="19050" tIns="26988" rIns="19050" bIns="26988"/>
          <a:lstStyle/>
          <a:p>
            <a:pPr algn="ctr"/>
            <a:r>
              <a:rPr lang="en-US" sz="1200" b="1"/>
              <a:t>ALU</a:t>
            </a:r>
          </a:p>
          <a:p>
            <a:pPr algn="ctr"/>
            <a:r>
              <a:rPr lang="en-US" sz="1200" b="1"/>
              <a:t>control</a:t>
            </a:r>
          </a:p>
        </p:txBody>
      </p:sp>
      <p:sp>
        <p:nvSpPr>
          <p:cNvPr id="1013876" name="Line 116"/>
          <p:cNvSpPr>
            <a:spLocks noChangeShapeType="1"/>
          </p:cNvSpPr>
          <p:nvPr/>
        </p:nvSpPr>
        <p:spPr bwMode="auto">
          <a:xfrm>
            <a:off x="3657600" y="6324600"/>
            <a:ext cx="1905000" cy="0"/>
          </a:xfrm>
          <a:prstGeom prst="line">
            <a:avLst/>
          </a:prstGeom>
          <a:noFill/>
          <a:ln w="19050">
            <a:solidFill>
              <a:schemeClr val="tx1"/>
            </a:solidFill>
            <a:round/>
            <a:headEnd/>
            <a:tailEnd/>
          </a:ln>
          <a:effectLst/>
        </p:spPr>
        <p:txBody>
          <a:bodyPr/>
          <a:lstStyle/>
          <a:p>
            <a:endParaRPr lang="en-US"/>
          </a:p>
        </p:txBody>
      </p:sp>
      <p:sp>
        <p:nvSpPr>
          <p:cNvPr id="1013877" name="Line 117"/>
          <p:cNvSpPr>
            <a:spLocks noChangeShapeType="1"/>
          </p:cNvSpPr>
          <p:nvPr/>
        </p:nvSpPr>
        <p:spPr bwMode="auto">
          <a:xfrm>
            <a:off x="5548313" y="5638800"/>
            <a:ext cx="228600" cy="0"/>
          </a:xfrm>
          <a:prstGeom prst="line">
            <a:avLst/>
          </a:prstGeom>
          <a:noFill/>
          <a:ln w="19050">
            <a:solidFill>
              <a:schemeClr val="tx1"/>
            </a:solidFill>
            <a:round/>
            <a:headEnd/>
            <a:tailEnd type="triangle" w="med" len="med"/>
          </a:ln>
          <a:effectLst/>
        </p:spPr>
        <p:txBody>
          <a:bodyPr/>
          <a:lstStyle/>
          <a:p>
            <a:endParaRPr lang="en-US"/>
          </a:p>
        </p:txBody>
      </p:sp>
      <p:sp>
        <p:nvSpPr>
          <p:cNvPr id="1013878" name="Rectangle 118"/>
          <p:cNvSpPr>
            <a:spLocks noChangeArrowheads="1"/>
          </p:cNvSpPr>
          <p:nvPr/>
        </p:nvSpPr>
        <p:spPr bwMode="auto">
          <a:xfrm>
            <a:off x="8610600" y="43434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13879" name="Rectangle 119"/>
          <p:cNvSpPr>
            <a:spLocks noChangeArrowheads="1"/>
          </p:cNvSpPr>
          <p:nvPr/>
        </p:nvSpPr>
        <p:spPr bwMode="auto">
          <a:xfrm>
            <a:off x="5410200" y="4953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13880" name="Rectangle 120"/>
          <p:cNvSpPr>
            <a:spLocks noChangeArrowheads="1"/>
          </p:cNvSpPr>
          <p:nvPr/>
        </p:nvSpPr>
        <p:spPr bwMode="auto">
          <a:xfrm>
            <a:off x="3124200" y="46482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13881" name="Rectangle 121"/>
          <p:cNvSpPr>
            <a:spLocks noChangeArrowheads="1"/>
          </p:cNvSpPr>
          <p:nvPr/>
        </p:nvSpPr>
        <p:spPr bwMode="auto">
          <a:xfrm>
            <a:off x="3124200" y="43434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13882" name="Rectangle 122"/>
          <p:cNvSpPr>
            <a:spLocks noChangeArrowheads="1"/>
          </p:cNvSpPr>
          <p:nvPr/>
        </p:nvSpPr>
        <p:spPr bwMode="auto">
          <a:xfrm>
            <a:off x="5410200" y="4572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13883" name="Rectangle 123"/>
          <p:cNvSpPr>
            <a:spLocks noChangeArrowheads="1"/>
          </p:cNvSpPr>
          <p:nvPr/>
        </p:nvSpPr>
        <p:spPr bwMode="auto">
          <a:xfrm>
            <a:off x="8610600" y="47244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13884" name="Rectangle 124"/>
          <p:cNvSpPr>
            <a:spLocks noChangeArrowheads="1"/>
          </p:cNvSpPr>
          <p:nvPr/>
        </p:nvSpPr>
        <p:spPr bwMode="auto">
          <a:xfrm>
            <a:off x="6705600" y="1143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13885" name="Rectangle 125"/>
          <p:cNvSpPr>
            <a:spLocks noChangeArrowheads="1"/>
          </p:cNvSpPr>
          <p:nvPr/>
        </p:nvSpPr>
        <p:spPr bwMode="auto">
          <a:xfrm>
            <a:off x="6705600" y="16002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13886" name="Rectangle 126"/>
          <p:cNvSpPr>
            <a:spLocks noChangeArrowheads="1"/>
          </p:cNvSpPr>
          <p:nvPr/>
        </p:nvSpPr>
        <p:spPr bwMode="auto">
          <a:xfrm>
            <a:off x="2514600" y="20574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ALUOp</a:t>
            </a:r>
          </a:p>
        </p:txBody>
      </p:sp>
      <p:sp>
        <p:nvSpPr>
          <p:cNvPr id="1013887" name="Line 127"/>
          <p:cNvSpPr>
            <a:spLocks noChangeShapeType="1"/>
          </p:cNvSpPr>
          <p:nvPr/>
        </p:nvSpPr>
        <p:spPr bwMode="auto">
          <a:xfrm>
            <a:off x="6096000" y="6172200"/>
            <a:ext cx="0" cy="304800"/>
          </a:xfrm>
          <a:prstGeom prst="line">
            <a:avLst/>
          </a:prstGeom>
          <a:noFill/>
          <a:ln w="19050">
            <a:solidFill>
              <a:schemeClr val="accent1"/>
            </a:solidFill>
            <a:round/>
            <a:headEnd type="triangle" w="med" len="med"/>
            <a:tailEnd/>
          </a:ln>
          <a:effectLst/>
        </p:spPr>
        <p:txBody>
          <a:bodyPr/>
          <a:lstStyle/>
          <a:p>
            <a:endParaRPr lang="en-US"/>
          </a:p>
        </p:txBody>
      </p:sp>
      <p:sp>
        <p:nvSpPr>
          <p:cNvPr id="1013888" name="Rectangle 128"/>
          <p:cNvSpPr>
            <a:spLocks noChangeArrowheads="1"/>
          </p:cNvSpPr>
          <p:nvPr/>
        </p:nvSpPr>
        <p:spPr bwMode="auto">
          <a:xfrm>
            <a:off x="4724400" y="6019800"/>
            <a:ext cx="7620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Instr[5-0]</a:t>
            </a:r>
          </a:p>
        </p:txBody>
      </p:sp>
      <p:sp>
        <p:nvSpPr>
          <p:cNvPr id="1013889" name="Rectangle 129"/>
          <p:cNvSpPr>
            <a:spLocks noChangeArrowheads="1"/>
          </p:cNvSpPr>
          <p:nvPr/>
        </p:nvSpPr>
        <p:spPr bwMode="auto">
          <a:xfrm>
            <a:off x="2667000" y="54864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Instr[15-0]</a:t>
            </a:r>
          </a:p>
        </p:txBody>
      </p:sp>
      <p:sp>
        <p:nvSpPr>
          <p:cNvPr id="1013890" name="Rectangle 130"/>
          <p:cNvSpPr>
            <a:spLocks noChangeArrowheads="1"/>
          </p:cNvSpPr>
          <p:nvPr/>
        </p:nvSpPr>
        <p:spPr bwMode="auto">
          <a:xfrm>
            <a:off x="2652713" y="36576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Instr[25-21]</a:t>
            </a:r>
          </a:p>
        </p:txBody>
      </p:sp>
      <p:sp>
        <p:nvSpPr>
          <p:cNvPr id="1013891" name="Rectangle 131"/>
          <p:cNvSpPr>
            <a:spLocks noChangeArrowheads="1"/>
          </p:cNvSpPr>
          <p:nvPr/>
        </p:nvSpPr>
        <p:spPr bwMode="auto">
          <a:xfrm>
            <a:off x="2652713" y="40386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Instr[20-16]</a:t>
            </a:r>
          </a:p>
        </p:txBody>
      </p:sp>
      <p:sp>
        <p:nvSpPr>
          <p:cNvPr id="1013892" name="Text Box 132"/>
          <p:cNvSpPr txBox="1">
            <a:spLocks noChangeArrowheads="1"/>
          </p:cNvSpPr>
          <p:nvPr/>
        </p:nvSpPr>
        <p:spPr bwMode="auto">
          <a:xfrm>
            <a:off x="2576513" y="4800600"/>
            <a:ext cx="701675" cy="457200"/>
          </a:xfrm>
          <a:prstGeom prst="rect">
            <a:avLst/>
          </a:prstGeom>
          <a:noFill/>
          <a:ln w="12700">
            <a:noFill/>
            <a:miter lim="800000"/>
            <a:headEnd/>
            <a:tailEnd/>
          </a:ln>
          <a:effectLst/>
        </p:spPr>
        <p:txBody>
          <a:bodyPr>
            <a:spAutoFit/>
          </a:bodyPr>
          <a:lstStyle/>
          <a:p>
            <a:pPr algn="r"/>
            <a:r>
              <a:rPr lang="en-US" sz="1200">
                <a:solidFill>
                  <a:schemeClr val="tx1"/>
                </a:solidFill>
              </a:rPr>
              <a:t>Instr[15  -11]</a:t>
            </a:r>
          </a:p>
        </p:txBody>
      </p:sp>
      <p:sp>
        <p:nvSpPr>
          <p:cNvPr id="1013893" name="Line 133"/>
          <p:cNvSpPr>
            <a:spLocks noChangeShapeType="1"/>
          </p:cNvSpPr>
          <p:nvPr/>
        </p:nvSpPr>
        <p:spPr bwMode="auto">
          <a:xfrm>
            <a:off x="228600" y="762000"/>
            <a:ext cx="0" cy="3733800"/>
          </a:xfrm>
          <a:prstGeom prst="line">
            <a:avLst/>
          </a:prstGeom>
          <a:noFill/>
          <a:ln w="28575">
            <a:solidFill>
              <a:schemeClr val="accent2"/>
            </a:solidFill>
            <a:round/>
            <a:headEnd/>
            <a:tailEnd/>
          </a:ln>
          <a:effectLst/>
        </p:spPr>
        <p:txBody>
          <a:bodyPr/>
          <a:lstStyle/>
          <a:p>
            <a:endParaRPr lang="en-US"/>
          </a:p>
        </p:txBody>
      </p:sp>
      <p:sp>
        <p:nvSpPr>
          <p:cNvPr id="1013894" name="Line 134"/>
          <p:cNvSpPr>
            <a:spLocks noChangeShapeType="1"/>
          </p:cNvSpPr>
          <p:nvPr/>
        </p:nvSpPr>
        <p:spPr bwMode="auto">
          <a:xfrm>
            <a:off x="7848600" y="762000"/>
            <a:ext cx="0" cy="533400"/>
          </a:xfrm>
          <a:prstGeom prst="line">
            <a:avLst/>
          </a:prstGeom>
          <a:noFill/>
          <a:ln w="28575">
            <a:solidFill>
              <a:schemeClr val="accent2"/>
            </a:solidFill>
            <a:round/>
            <a:headEnd/>
            <a:tailEnd/>
          </a:ln>
          <a:effectLst/>
        </p:spPr>
        <p:txBody>
          <a:bodyPr/>
          <a:lstStyle/>
          <a:p>
            <a:endParaRPr lang="en-US"/>
          </a:p>
        </p:txBody>
      </p:sp>
      <p:sp>
        <p:nvSpPr>
          <p:cNvPr id="1013895" name="Line 135"/>
          <p:cNvSpPr>
            <a:spLocks noChangeShapeType="1"/>
          </p:cNvSpPr>
          <p:nvPr/>
        </p:nvSpPr>
        <p:spPr bwMode="auto">
          <a:xfrm>
            <a:off x="5181600" y="5105400"/>
            <a:ext cx="0" cy="609600"/>
          </a:xfrm>
          <a:prstGeom prst="line">
            <a:avLst/>
          </a:prstGeom>
          <a:noFill/>
          <a:ln w="28575">
            <a:solidFill>
              <a:schemeClr val="tx1"/>
            </a:solidFill>
            <a:round/>
            <a:headEnd/>
            <a:tailEnd/>
          </a:ln>
          <a:effectLst/>
        </p:spPr>
        <p:txBody>
          <a:bodyPr/>
          <a:lstStyle/>
          <a:p>
            <a:endParaRPr lang="en-US"/>
          </a:p>
        </p:txBody>
      </p:sp>
      <p:sp>
        <p:nvSpPr>
          <p:cNvPr id="1013896" name="Oval 136"/>
          <p:cNvSpPr>
            <a:spLocks noChangeArrowheads="1"/>
          </p:cNvSpPr>
          <p:nvPr/>
        </p:nvSpPr>
        <p:spPr bwMode="auto">
          <a:xfrm>
            <a:off x="2971800" y="1981200"/>
            <a:ext cx="762000" cy="1219200"/>
          </a:xfrm>
          <a:prstGeom prst="ellipse">
            <a:avLst/>
          </a:prstGeom>
          <a:noFill/>
          <a:ln w="12700">
            <a:solidFill>
              <a:schemeClr val="accent1"/>
            </a:solidFill>
            <a:round/>
            <a:headEnd/>
            <a:tailEnd/>
          </a:ln>
          <a:effectLst/>
        </p:spPr>
        <p:txBody>
          <a:bodyPr wrap="none" anchor="ctr"/>
          <a:lstStyle/>
          <a:p>
            <a:endParaRPr lang="en-US"/>
          </a:p>
        </p:txBody>
      </p:sp>
      <p:sp>
        <p:nvSpPr>
          <p:cNvPr id="1013897" name="Rectangle 137"/>
          <p:cNvSpPr>
            <a:spLocks noChangeArrowheads="1"/>
          </p:cNvSpPr>
          <p:nvPr/>
        </p:nvSpPr>
        <p:spPr bwMode="auto">
          <a:xfrm>
            <a:off x="3124200" y="2438400"/>
            <a:ext cx="533400" cy="457200"/>
          </a:xfrm>
          <a:prstGeom prst="rect">
            <a:avLst/>
          </a:prstGeom>
          <a:noFill/>
          <a:ln w="12700">
            <a:noFill/>
            <a:miter lim="800000"/>
            <a:headEnd/>
            <a:tailEnd/>
          </a:ln>
          <a:effectLst/>
        </p:spPr>
        <p:txBody>
          <a:bodyPr wrap="none" lIns="19050" tIns="26988" rIns="19050" bIns="26988"/>
          <a:lstStyle/>
          <a:p>
            <a:pPr algn="ctr"/>
            <a:r>
              <a:rPr lang="en-US" sz="1200" b="1"/>
              <a:t>Control</a:t>
            </a:r>
          </a:p>
          <a:p>
            <a:pPr algn="ctr"/>
            <a:r>
              <a:rPr lang="en-US" sz="1200" b="1"/>
              <a:t>Unit</a:t>
            </a:r>
          </a:p>
        </p:txBody>
      </p:sp>
      <p:sp>
        <p:nvSpPr>
          <p:cNvPr id="1013898" name="Line 138"/>
          <p:cNvSpPr>
            <a:spLocks noChangeShapeType="1"/>
          </p:cNvSpPr>
          <p:nvPr/>
        </p:nvSpPr>
        <p:spPr bwMode="auto">
          <a:xfrm>
            <a:off x="2667000" y="1066800"/>
            <a:ext cx="0" cy="3429000"/>
          </a:xfrm>
          <a:prstGeom prst="line">
            <a:avLst/>
          </a:prstGeom>
          <a:noFill/>
          <a:ln w="28575">
            <a:solidFill>
              <a:schemeClr val="accent2"/>
            </a:solidFill>
            <a:round/>
            <a:headEnd/>
            <a:tailEnd/>
          </a:ln>
          <a:effectLst/>
        </p:spPr>
        <p:txBody>
          <a:bodyPr/>
          <a:lstStyle/>
          <a:p>
            <a:endParaRPr lang="en-US"/>
          </a:p>
        </p:txBody>
      </p:sp>
      <p:sp>
        <p:nvSpPr>
          <p:cNvPr id="1013899" name="Line 139"/>
          <p:cNvSpPr>
            <a:spLocks noChangeShapeType="1"/>
          </p:cNvSpPr>
          <p:nvPr/>
        </p:nvSpPr>
        <p:spPr bwMode="auto">
          <a:xfrm>
            <a:off x="2667000" y="2667000"/>
            <a:ext cx="304800" cy="0"/>
          </a:xfrm>
          <a:prstGeom prst="line">
            <a:avLst/>
          </a:prstGeom>
          <a:noFill/>
          <a:ln w="19050">
            <a:solidFill>
              <a:schemeClr val="accent2"/>
            </a:solidFill>
            <a:round/>
            <a:headEnd/>
            <a:tailEnd type="triangle" w="med" len="med"/>
          </a:ln>
          <a:effectLst/>
        </p:spPr>
        <p:txBody>
          <a:bodyPr/>
          <a:lstStyle/>
          <a:p>
            <a:endParaRPr lang="en-US"/>
          </a:p>
        </p:txBody>
      </p:sp>
      <p:sp>
        <p:nvSpPr>
          <p:cNvPr id="1013900" name="Rectangle 140"/>
          <p:cNvSpPr>
            <a:spLocks noChangeArrowheads="1"/>
          </p:cNvSpPr>
          <p:nvPr/>
        </p:nvSpPr>
        <p:spPr bwMode="auto">
          <a:xfrm>
            <a:off x="2209800" y="24384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Instr[31-26]</a:t>
            </a:r>
          </a:p>
        </p:txBody>
      </p:sp>
      <p:sp>
        <p:nvSpPr>
          <p:cNvPr id="1013901" name="AutoShape 141"/>
          <p:cNvSpPr>
            <a:spLocks noChangeArrowheads="1"/>
          </p:cNvSpPr>
          <p:nvPr/>
        </p:nvSpPr>
        <p:spPr bwMode="auto">
          <a:xfrm>
            <a:off x="6400800" y="2133600"/>
            <a:ext cx="304800" cy="304800"/>
          </a:xfrm>
          <a:prstGeom prst="flowChartDelay">
            <a:avLst/>
          </a:prstGeom>
          <a:noFill/>
          <a:ln w="12700">
            <a:solidFill>
              <a:schemeClr val="accent1"/>
            </a:solidFill>
            <a:miter lim="800000"/>
            <a:headEnd/>
            <a:tailEnd/>
          </a:ln>
          <a:effectLst/>
        </p:spPr>
        <p:txBody>
          <a:bodyPr wrap="none" anchor="ctr"/>
          <a:lstStyle/>
          <a:p>
            <a:endParaRPr lang="en-US"/>
          </a:p>
        </p:txBody>
      </p:sp>
      <p:sp>
        <p:nvSpPr>
          <p:cNvPr id="1013902" name="Line 142"/>
          <p:cNvSpPr>
            <a:spLocks noChangeShapeType="1"/>
          </p:cNvSpPr>
          <p:nvPr/>
        </p:nvSpPr>
        <p:spPr bwMode="auto">
          <a:xfrm>
            <a:off x="6705600" y="2286000"/>
            <a:ext cx="152400" cy="0"/>
          </a:xfrm>
          <a:prstGeom prst="line">
            <a:avLst/>
          </a:prstGeom>
          <a:noFill/>
          <a:ln w="12700">
            <a:solidFill>
              <a:schemeClr val="accent1"/>
            </a:solidFill>
            <a:round/>
            <a:headEnd/>
            <a:tailEnd/>
          </a:ln>
          <a:effectLst/>
        </p:spPr>
        <p:txBody>
          <a:bodyPr/>
          <a:lstStyle/>
          <a:p>
            <a:endParaRPr lang="en-US"/>
          </a:p>
        </p:txBody>
      </p:sp>
      <p:sp>
        <p:nvSpPr>
          <p:cNvPr id="1013903" name="Line 143"/>
          <p:cNvSpPr>
            <a:spLocks noChangeShapeType="1"/>
          </p:cNvSpPr>
          <p:nvPr/>
        </p:nvSpPr>
        <p:spPr bwMode="auto">
          <a:xfrm>
            <a:off x="6248400" y="2362200"/>
            <a:ext cx="152400" cy="0"/>
          </a:xfrm>
          <a:prstGeom prst="line">
            <a:avLst/>
          </a:prstGeom>
          <a:noFill/>
          <a:ln w="12700">
            <a:solidFill>
              <a:schemeClr val="accent1"/>
            </a:solidFill>
            <a:round/>
            <a:headEnd/>
            <a:tailEnd/>
          </a:ln>
          <a:effectLst/>
        </p:spPr>
        <p:txBody>
          <a:bodyPr/>
          <a:lstStyle/>
          <a:p>
            <a:endParaRPr lang="en-US"/>
          </a:p>
        </p:txBody>
      </p:sp>
      <p:sp>
        <p:nvSpPr>
          <p:cNvPr id="1013904" name="Line 144"/>
          <p:cNvSpPr>
            <a:spLocks noChangeShapeType="1"/>
          </p:cNvSpPr>
          <p:nvPr/>
        </p:nvSpPr>
        <p:spPr bwMode="auto">
          <a:xfrm>
            <a:off x="3733800" y="2362200"/>
            <a:ext cx="2438400" cy="0"/>
          </a:xfrm>
          <a:prstGeom prst="line">
            <a:avLst/>
          </a:prstGeom>
          <a:noFill/>
          <a:ln w="12700">
            <a:solidFill>
              <a:schemeClr val="accent1"/>
            </a:solidFill>
            <a:round/>
            <a:headEnd/>
            <a:tailEnd/>
          </a:ln>
          <a:effectLst/>
        </p:spPr>
        <p:txBody>
          <a:bodyPr/>
          <a:lstStyle/>
          <a:p>
            <a:endParaRPr lang="en-US"/>
          </a:p>
        </p:txBody>
      </p:sp>
      <p:sp>
        <p:nvSpPr>
          <p:cNvPr id="1013905" name="Rectangle 145"/>
          <p:cNvSpPr>
            <a:spLocks noChangeArrowheads="1"/>
          </p:cNvSpPr>
          <p:nvPr/>
        </p:nvSpPr>
        <p:spPr bwMode="auto">
          <a:xfrm>
            <a:off x="3810000" y="21336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Branch</a:t>
            </a:r>
          </a:p>
        </p:txBody>
      </p:sp>
      <p:sp>
        <p:nvSpPr>
          <p:cNvPr id="1013906" name="Line 146"/>
          <p:cNvSpPr>
            <a:spLocks noChangeShapeType="1"/>
          </p:cNvSpPr>
          <p:nvPr/>
        </p:nvSpPr>
        <p:spPr bwMode="auto">
          <a:xfrm>
            <a:off x="3733800" y="2514600"/>
            <a:ext cx="5181600" cy="0"/>
          </a:xfrm>
          <a:prstGeom prst="line">
            <a:avLst/>
          </a:prstGeom>
          <a:noFill/>
          <a:ln w="12700">
            <a:solidFill>
              <a:schemeClr val="accent1"/>
            </a:solidFill>
            <a:round/>
            <a:headEnd/>
            <a:tailEnd/>
          </a:ln>
          <a:effectLst/>
        </p:spPr>
        <p:txBody>
          <a:bodyPr/>
          <a:lstStyle/>
          <a:p>
            <a:endParaRPr lang="en-US"/>
          </a:p>
        </p:txBody>
      </p:sp>
      <p:sp>
        <p:nvSpPr>
          <p:cNvPr id="1013907" name="Line 147"/>
          <p:cNvSpPr>
            <a:spLocks noChangeShapeType="1"/>
          </p:cNvSpPr>
          <p:nvPr/>
        </p:nvSpPr>
        <p:spPr bwMode="auto">
          <a:xfrm>
            <a:off x="7543800" y="5486400"/>
            <a:ext cx="1371600" cy="0"/>
          </a:xfrm>
          <a:prstGeom prst="line">
            <a:avLst/>
          </a:prstGeom>
          <a:noFill/>
          <a:ln w="12700">
            <a:solidFill>
              <a:schemeClr val="accent1"/>
            </a:solidFill>
            <a:round/>
            <a:headEnd/>
            <a:tailEnd/>
          </a:ln>
          <a:effectLst/>
        </p:spPr>
        <p:txBody>
          <a:bodyPr/>
          <a:lstStyle/>
          <a:p>
            <a:endParaRPr lang="en-US"/>
          </a:p>
        </p:txBody>
      </p:sp>
      <p:sp>
        <p:nvSpPr>
          <p:cNvPr id="1013908" name="Line 148"/>
          <p:cNvSpPr>
            <a:spLocks noChangeShapeType="1"/>
          </p:cNvSpPr>
          <p:nvPr/>
        </p:nvSpPr>
        <p:spPr bwMode="auto">
          <a:xfrm>
            <a:off x="8915400" y="2514600"/>
            <a:ext cx="0" cy="2971800"/>
          </a:xfrm>
          <a:prstGeom prst="line">
            <a:avLst/>
          </a:prstGeom>
          <a:noFill/>
          <a:ln w="12700">
            <a:solidFill>
              <a:schemeClr val="accent1"/>
            </a:solidFill>
            <a:round/>
            <a:headEnd/>
            <a:tailEnd/>
          </a:ln>
          <a:effectLst/>
        </p:spPr>
        <p:txBody>
          <a:bodyPr/>
          <a:lstStyle/>
          <a:p>
            <a:endParaRPr lang="en-US"/>
          </a:p>
        </p:txBody>
      </p:sp>
      <p:sp>
        <p:nvSpPr>
          <p:cNvPr id="1013909" name="Line 149"/>
          <p:cNvSpPr>
            <a:spLocks noChangeShapeType="1"/>
          </p:cNvSpPr>
          <p:nvPr/>
        </p:nvSpPr>
        <p:spPr bwMode="auto">
          <a:xfrm>
            <a:off x="3733800" y="2667000"/>
            <a:ext cx="4953000" cy="0"/>
          </a:xfrm>
          <a:prstGeom prst="line">
            <a:avLst/>
          </a:prstGeom>
          <a:noFill/>
          <a:ln w="12700">
            <a:solidFill>
              <a:schemeClr val="accent1"/>
            </a:solidFill>
            <a:round/>
            <a:headEnd/>
            <a:tailEnd/>
          </a:ln>
          <a:effectLst/>
        </p:spPr>
        <p:txBody>
          <a:bodyPr/>
          <a:lstStyle/>
          <a:p>
            <a:endParaRPr lang="en-US"/>
          </a:p>
        </p:txBody>
      </p:sp>
      <p:sp>
        <p:nvSpPr>
          <p:cNvPr id="1013910" name="Line 150"/>
          <p:cNvSpPr>
            <a:spLocks noChangeShapeType="1"/>
          </p:cNvSpPr>
          <p:nvPr/>
        </p:nvSpPr>
        <p:spPr bwMode="auto">
          <a:xfrm>
            <a:off x="3733800" y="2819400"/>
            <a:ext cx="3810000" cy="0"/>
          </a:xfrm>
          <a:prstGeom prst="line">
            <a:avLst/>
          </a:prstGeom>
          <a:noFill/>
          <a:ln w="12700">
            <a:solidFill>
              <a:schemeClr val="accent1"/>
            </a:solidFill>
            <a:round/>
            <a:headEnd/>
            <a:tailEnd/>
          </a:ln>
          <a:effectLst/>
        </p:spPr>
        <p:txBody>
          <a:bodyPr/>
          <a:lstStyle/>
          <a:p>
            <a:endParaRPr lang="en-US"/>
          </a:p>
        </p:txBody>
      </p:sp>
      <p:sp>
        <p:nvSpPr>
          <p:cNvPr id="1013911" name="Line 151"/>
          <p:cNvSpPr>
            <a:spLocks noChangeShapeType="1"/>
          </p:cNvSpPr>
          <p:nvPr/>
        </p:nvSpPr>
        <p:spPr bwMode="auto">
          <a:xfrm>
            <a:off x="3581400" y="3124200"/>
            <a:ext cx="609600" cy="0"/>
          </a:xfrm>
          <a:prstGeom prst="line">
            <a:avLst/>
          </a:prstGeom>
          <a:noFill/>
          <a:ln w="12700">
            <a:solidFill>
              <a:schemeClr val="accent1"/>
            </a:solidFill>
            <a:round/>
            <a:headEnd/>
            <a:tailEnd/>
          </a:ln>
          <a:effectLst/>
        </p:spPr>
        <p:txBody>
          <a:bodyPr/>
          <a:lstStyle/>
          <a:p>
            <a:endParaRPr lang="en-US"/>
          </a:p>
        </p:txBody>
      </p:sp>
      <p:sp>
        <p:nvSpPr>
          <p:cNvPr id="1013912" name="Line 152"/>
          <p:cNvSpPr>
            <a:spLocks noChangeShapeType="1"/>
          </p:cNvSpPr>
          <p:nvPr/>
        </p:nvSpPr>
        <p:spPr bwMode="auto">
          <a:xfrm>
            <a:off x="3657600" y="2971800"/>
            <a:ext cx="1828800" cy="0"/>
          </a:xfrm>
          <a:prstGeom prst="line">
            <a:avLst/>
          </a:prstGeom>
          <a:noFill/>
          <a:ln w="12700">
            <a:solidFill>
              <a:schemeClr val="accent1"/>
            </a:solidFill>
            <a:round/>
            <a:headEnd/>
            <a:tailEnd/>
          </a:ln>
          <a:effectLst/>
        </p:spPr>
        <p:txBody>
          <a:bodyPr/>
          <a:lstStyle/>
          <a:p>
            <a:endParaRPr lang="en-US"/>
          </a:p>
        </p:txBody>
      </p:sp>
      <p:sp>
        <p:nvSpPr>
          <p:cNvPr id="1013913" name="Line 153"/>
          <p:cNvSpPr>
            <a:spLocks noChangeShapeType="1"/>
          </p:cNvSpPr>
          <p:nvPr/>
        </p:nvSpPr>
        <p:spPr bwMode="auto">
          <a:xfrm>
            <a:off x="5486400" y="2971800"/>
            <a:ext cx="0" cy="1676400"/>
          </a:xfrm>
          <a:prstGeom prst="line">
            <a:avLst/>
          </a:prstGeom>
          <a:noFill/>
          <a:ln w="12700">
            <a:solidFill>
              <a:schemeClr val="accent1"/>
            </a:solidFill>
            <a:round/>
            <a:headEnd/>
            <a:tailEnd type="triangle" w="med" len="med"/>
          </a:ln>
          <a:effectLst/>
        </p:spPr>
        <p:txBody>
          <a:bodyPr/>
          <a:lstStyle/>
          <a:p>
            <a:endParaRPr lang="en-US"/>
          </a:p>
        </p:txBody>
      </p:sp>
      <p:sp>
        <p:nvSpPr>
          <p:cNvPr id="1013914" name="Line 154"/>
          <p:cNvSpPr>
            <a:spLocks noChangeShapeType="1"/>
          </p:cNvSpPr>
          <p:nvPr/>
        </p:nvSpPr>
        <p:spPr bwMode="auto">
          <a:xfrm>
            <a:off x="2590800" y="6477000"/>
            <a:ext cx="3505200" cy="0"/>
          </a:xfrm>
          <a:prstGeom prst="line">
            <a:avLst/>
          </a:prstGeom>
          <a:noFill/>
          <a:ln w="19050">
            <a:solidFill>
              <a:schemeClr val="accent1"/>
            </a:solidFill>
            <a:round/>
            <a:headEnd/>
            <a:tailEnd/>
          </a:ln>
          <a:effectLst/>
        </p:spPr>
        <p:txBody>
          <a:bodyPr/>
          <a:lstStyle/>
          <a:p>
            <a:endParaRPr lang="en-US"/>
          </a:p>
        </p:txBody>
      </p:sp>
      <p:sp>
        <p:nvSpPr>
          <p:cNvPr id="1013915" name="Line 155"/>
          <p:cNvSpPr>
            <a:spLocks noChangeShapeType="1"/>
          </p:cNvSpPr>
          <p:nvPr/>
        </p:nvSpPr>
        <p:spPr bwMode="auto">
          <a:xfrm>
            <a:off x="2590800" y="2286000"/>
            <a:ext cx="0" cy="4191000"/>
          </a:xfrm>
          <a:prstGeom prst="line">
            <a:avLst/>
          </a:prstGeom>
          <a:noFill/>
          <a:ln w="19050">
            <a:solidFill>
              <a:schemeClr val="accent1"/>
            </a:solidFill>
            <a:round/>
            <a:headEnd/>
            <a:tailEnd/>
          </a:ln>
          <a:effectLst/>
        </p:spPr>
        <p:txBody>
          <a:bodyPr/>
          <a:lstStyle/>
          <a:p>
            <a:endParaRPr lang="en-US"/>
          </a:p>
        </p:txBody>
      </p:sp>
      <p:sp>
        <p:nvSpPr>
          <p:cNvPr id="1013916" name="Line 156"/>
          <p:cNvSpPr>
            <a:spLocks noChangeShapeType="1"/>
          </p:cNvSpPr>
          <p:nvPr/>
        </p:nvSpPr>
        <p:spPr bwMode="auto">
          <a:xfrm>
            <a:off x="2590800" y="2286000"/>
            <a:ext cx="457200" cy="0"/>
          </a:xfrm>
          <a:prstGeom prst="line">
            <a:avLst/>
          </a:prstGeom>
          <a:noFill/>
          <a:ln w="19050">
            <a:solidFill>
              <a:schemeClr val="accent1"/>
            </a:solidFill>
            <a:round/>
            <a:headEnd/>
            <a:tailEnd/>
          </a:ln>
          <a:effectLst/>
        </p:spPr>
        <p:txBody>
          <a:bodyPr/>
          <a:lstStyle/>
          <a:p>
            <a:endParaRPr lang="en-US"/>
          </a:p>
        </p:txBody>
      </p:sp>
      <p:sp>
        <p:nvSpPr>
          <p:cNvPr id="1013917" name="Line 157"/>
          <p:cNvSpPr>
            <a:spLocks noChangeShapeType="1"/>
          </p:cNvSpPr>
          <p:nvPr/>
        </p:nvSpPr>
        <p:spPr bwMode="auto">
          <a:xfrm>
            <a:off x="3657600" y="5715000"/>
            <a:ext cx="0" cy="609600"/>
          </a:xfrm>
          <a:prstGeom prst="line">
            <a:avLst/>
          </a:prstGeom>
          <a:noFill/>
          <a:ln w="12700">
            <a:solidFill>
              <a:schemeClr val="tx1"/>
            </a:solidFill>
            <a:round/>
            <a:headEnd/>
            <a:tailEnd/>
          </a:ln>
          <a:effectLst/>
        </p:spPr>
        <p:txBody>
          <a:bodyPr/>
          <a:lstStyle/>
          <a:p>
            <a:endParaRPr lang="en-US"/>
          </a:p>
        </p:txBody>
      </p:sp>
      <p:sp>
        <p:nvSpPr>
          <p:cNvPr id="1013918" name="Line 158"/>
          <p:cNvSpPr>
            <a:spLocks noChangeShapeType="1"/>
          </p:cNvSpPr>
          <p:nvPr/>
        </p:nvSpPr>
        <p:spPr bwMode="auto">
          <a:xfrm>
            <a:off x="5562600" y="5638800"/>
            <a:ext cx="0" cy="685800"/>
          </a:xfrm>
          <a:prstGeom prst="line">
            <a:avLst/>
          </a:prstGeom>
          <a:noFill/>
          <a:ln w="12700">
            <a:solidFill>
              <a:schemeClr val="tx1"/>
            </a:solidFill>
            <a:round/>
            <a:headEnd/>
            <a:tailEnd/>
          </a:ln>
          <a:effectLst/>
        </p:spPr>
        <p:txBody>
          <a:bodyPr/>
          <a:lstStyle/>
          <a:p>
            <a:endParaRPr lang="en-US"/>
          </a:p>
        </p:txBody>
      </p:sp>
      <p:sp>
        <p:nvSpPr>
          <p:cNvPr id="1013919" name="Line 159"/>
          <p:cNvSpPr>
            <a:spLocks noChangeShapeType="1"/>
          </p:cNvSpPr>
          <p:nvPr/>
        </p:nvSpPr>
        <p:spPr bwMode="auto">
          <a:xfrm>
            <a:off x="6172200" y="2209800"/>
            <a:ext cx="228600" cy="0"/>
          </a:xfrm>
          <a:prstGeom prst="line">
            <a:avLst/>
          </a:prstGeom>
          <a:noFill/>
          <a:ln w="12700">
            <a:solidFill>
              <a:schemeClr val="accent1"/>
            </a:solidFill>
            <a:round/>
            <a:headEnd/>
            <a:tailEnd/>
          </a:ln>
          <a:effectLst/>
        </p:spPr>
        <p:txBody>
          <a:bodyPr/>
          <a:lstStyle/>
          <a:p>
            <a:endParaRPr lang="en-US"/>
          </a:p>
        </p:txBody>
      </p:sp>
      <p:sp>
        <p:nvSpPr>
          <p:cNvPr id="1013920" name="Line 160"/>
          <p:cNvSpPr>
            <a:spLocks noChangeShapeType="1"/>
          </p:cNvSpPr>
          <p:nvPr/>
        </p:nvSpPr>
        <p:spPr bwMode="auto">
          <a:xfrm flipV="1">
            <a:off x="6172200" y="2209800"/>
            <a:ext cx="0" cy="152400"/>
          </a:xfrm>
          <a:prstGeom prst="line">
            <a:avLst/>
          </a:prstGeom>
          <a:noFill/>
          <a:ln w="12700">
            <a:solidFill>
              <a:schemeClr val="accent1"/>
            </a:solidFill>
            <a:round/>
            <a:headEnd/>
            <a:tailEnd/>
          </a:ln>
          <a:effectLst/>
        </p:spPr>
        <p:txBody>
          <a:bodyPr/>
          <a:lstStyle/>
          <a:p>
            <a:endParaRPr lang="en-US"/>
          </a:p>
        </p:txBody>
      </p:sp>
      <p:sp>
        <p:nvSpPr>
          <p:cNvPr id="1013921" name="Line 161"/>
          <p:cNvSpPr>
            <a:spLocks noChangeShapeType="1"/>
          </p:cNvSpPr>
          <p:nvPr/>
        </p:nvSpPr>
        <p:spPr bwMode="auto">
          <a:xfrm>
            <a:off x="2133600" y="1600200"/>
            <a:ext cx="2286000" cy="0"/>
          </a:xfrm>
          <a:prstGeom prst="line">
            <a:avLst/>
          </a:prstGeom>
          <a:noFill/>
          <a:ln w="28575">
            <a:solidFill>
              <a:schemeClr val="accent2"/>
            </a:solidFill>
            <a:round/>
            <a:headEnd/>
            <a:tailEnd/>
          </a:ln>
          <a:effectLst/>
        </p:spPr>
        <p:txBody>
          <a:bodyPr/>
          <a:lstStyle/>
          <a:p>
            <a:endParaRPr lang="en-US"/>
          </a:p>
        </p:txBody>
      </p:sp>
      <p:sp>
        <p:nvSpPr>
          <p:cNvPr id="1013922" name="Line 162"/>
          <p:cNvSpPr>
            <a:spLocks noChangeShapeType="1"/>
          </p:cNvSpPr>
          <p:nvPr/>
        </p:nvSpPr>
        <p:spPr bwMode="auto">
          <a:xfrm>
            <a:off x="4953000" y="4724400"/>
            <a:ext cx="152400" cy="0"/>
          </a:xfrm>
          <a:prstGeom prst="line">
            <a:avLst/>
          </a:prstGeom>
          <a:noFill/>
          <a:ln w="28575">
            <a:solidFill>
              <a:schemeClr val="tx1"/>
            </a:solidFill>
            <a:round/>
            <a:headEnd/>
            <a:tailEnd/>
          </a:ln>
          <a:effectLst/>
        </p:spPr>
        <p:txBody>
          <a:bodyPr/>
          <a:lstStyle/>
          <a:p>
            <a:endParaRPr lang="en-US"/>
          </a:p>
        </p:txBody>
      </p:sp>
      <p:sp>
        <p:nvSpPr>
          <p:cNvPr id="1013923" name="Line 163"/>
          <p:cNvSpPr>
            <a:spLocks noChangeShapeType="1"/>
          </p:cNvSpPr>
          <p:nvPr/>
        </p:nvSpPr>
        <p:spPr bwMode="auto">
          <a:xfrm>
            <a:off x="6477000" y="4038600"/>
            <a:ext cx="0" cy="457200"/>
          </a:xfrm>
          <a:prstGeom prst="line">
            <a:avLst/>
          </a:prstGeom>
          <a:noFill/>
          <a:ln w="28575">
            <a:solidFill>
              <a:schemeClr val="tx1"/>
            </a:solidFill>
            <a:round/>
            <a:headEnd/>
            <a:tailEnd/>
          </a:ln>
          <a:effectLst/>
        </p:spPr>
        <p:txBody>
          <a:bodyPr/>
          <a:lstStyle/>
          <a:p>
            <a:endParaRPr lang="en-US"/>
          </a:p>
        </p:txBody>
      </p:sp>
      <p:sp>
        <p:nvSpPr>
          <p:cNvPr id="1013924" name="Line 164"/>
          <p:cNvSpPr>
            <a:spLocks noChangeShapeType="1"/>
          </p:cNvSpPr>
          <p:nvPr/>
        </p:nvSpPr>
        <p:spPr bwMode="auto">
          <a:xfrm>
            <a:off x="6477000" y="4495800"/>
            <a:ext cx="0" cy="1371600"/>
          </a:xfrm>
          <a:prstGeom prst="line">
            <a:avLst/>
          </a:prstGeom>
          <a:noFill/>
          <a:ln w="28575">
            <a:solidFill>
              <a:schemeClr val="tx1"/>
            </a:solidFill>
            <a:round/>
            <a:headEnd/>
            <a:tailEnd/>
          </a:ln>
          <a:effectLst/>
        </p:spPr>
        <p:txBody>
          <a:bodyPr/>
          <a:lstStyle/>
          <a:p>
            <a:endParaRPr lang="en-US"/>
          </a:p>
        </p:txBody>
      </p:sp>
      <p:sp>
        <p:nvSpPr>
          <p:cNvPr id="1013925" name="Line 165"/>
          <p:cNvSpPr>
            <a:spLocks noChangeShapeType="1"/>
          </p:cNvSpPr>
          <p:nvPr/>
        </p:nvSpPr>
        <p:spPr bwMode="auto">
          <a:xfrm>
            <a:off x="5181600" y="2057400"/>
            <a:ext cx="0" cy="3048000"/>
          </a:xfrm>
          <a:prstGeom prst="line">
            <a:avLst/>
          </a:prstGeom>
          <a:noFill/>
          <a:ln w="28575">
            <a:solidFill>
              <a:schemeClr val="tx1"/>
            </a:solidFill>
            <a:round/>
            <a:headEnd/>
            <a:tailEnd/>
          </a:ln>
          <a:effectLst/>
        </p:spPr>
        <p:txBody>
          <a:bodyPr/>
          <a:lstStyle/>
          <a:p>
            <a:endParaRPr lang="en-US"/>
          </a:p>
        </p:txBody>
      </p:sp>
      <p:sp>
        <p:nvSpPr>
          <p:cNvPr id="1013926" name="Line 166"/>
          <p:cNvSpPr>
            <a:spLocks noChangeShapeType="1"/>
          </p:cNvSpPr>
          <p:nvPr/>
        </p:nvSpPr>
        <p:spPr bwMode="auto">
          <a:xfrm>
            <a:off x="2667000" y="4495800"/>
            <a:ext cx="0" cy="1219200"/>
          </a:xfrm>
          <a:prstGeom prst="line">
            <a:avLst/>
          </a:prstGeom>
          <a:noFill/>
          <a:ln w="28575">
            <a:solidFill>
              <a:schemeClr val="tx1"/>
            </a:solidFill>
            <a:round/>
            <a:headEnd/>
            <a:tailEnd/>
          </a:ln>
          <a:effectLst/>
        </p:spPr>
        <p:txBody>
          <a:bodyPr/>
          <a:lstStyle/>
          <a:p>
            <a:endParaRPr lang="en-US"/>
          </a:p>
        </p:txBody>
      </p:sp>
      <p:sp>
        <p:nvSpPr>
          <p:cNvPr id="1013927" name="AutoShape 167"/>
          <p:cNvSpPr>
            <a:spLocks noChangeArrowheads="1"/>
          </p:cNvSpPr>
          <p:nvPr/>
        </p:nvSpPr>
        <p:spPr bwMode="auto">
          <a:xfrm rot="-5400000">
            <a:off x="7010400" y="1143000"/>
            <a:ext cx="8382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accent2"/>
            </a:solidFill>
            <a:miter lim="800000"/>
            <a:headEnd/>
            <a:tailEnd/>
          </a:ln>
          <a:effectLst/>
        </p:spPr>
        <p:txBody>
          <a:bodyPr wrap="none" anchor="ctr"/>
          <a:lstStyle/>
          <a:p>
            <a:endParaRPr lang="en-US"/>
          </a:p>
        </p:txBody>
      </p:sp>
      <p:sp>
        <p:nvSpPr>
          <p:cNvPr id="1013928" name="Line 168"/>
          <p:cNvSpPr>
            <a:spLocks noChangeShapeType="1"/>
          </p:cNvSpPr>
          <p:nvPr/>
        </p:nvSpPr>
        <p:spPr bwMode="auto">
          <a:xfrm>
            <a:off x="7543800" y="1295400"/>
            <a:ext cx="304800" cy="0"/>
          </a:xfrm>
          <a:prstGeom prst="line">
            <a:avLst/>
          </a:prstGeom>
          <a:noFill/>
          <a:ln w="28575">
            <a:solidFill>
              <a:schemeClr val="accent2"/>
            </a:solidFill>
            <a:round/>
            <a:headEnd/>
            <a:tailEnd/>
          </a:ln>
          <a:effectLst/>
        </p:spPr>
        <p:txBody>
          <a:bodyPr/>
          <a:lstStyle/>
          <a:p>
            <a:endParaRPr lang="en-US"/>
          </a:p>
        </p:txBody>
      </p:sp>
      <p:sp>
        <p:nvSpPr>
          <p:cNvPr id="1013929" name="Oval 169"/>
          <p:cNvSpPr>
            <a:spLocks noChangeArrowheads="1"/>
          </p:cNvSpPr>
          <p:nvPr/>
        </p:nvSpPr>
        <p:spPr bwMode="auto">
          <a:xfrm>
            <a:off x="3200400" y="838200"/>
            <a:ext cx="457200" cy="533400"/>
          </a:xfrm>
          <a:prstGeom prst="ellipse">
            <a:avLst/>
          </a:prstGeom>
          <a:noFill/>
          <a:ln w="12700">
            <a:solidFill>
              <a:schemeClr val="accent2"/>
            </a:solidFill>
            <a:round/>
            <a:headEnd/>
            <a:tailEnd/>
          </a:ln>
          <a:effectLst/>
        </p:spPr>
        <p:txBody>
          <a:bodyPr wrap="none" anchor="ctr"/>
          <a:lstStyle/>
          <a:p>
            <a:endParaRPr lang="en-US"/>
          </a:p>
        </p:txBody>
      </p:sp>
      <p:sp>
        <p:nvSpPr>
          <p:cNvPr id="1013930" name="Rectangle 170"/>
          <p:cNvSpPr>
            <a:spLocks noChangeArrowheads="1"/>
          </p:cNvSpPr>
          <p:nvPr/>
        </p:nvSpPr>
        <p:spPr bwMode="auto">
          <a:xfrm>
            <a:off x="3200400" y="9144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1013931" name="Line 171"/>
          <p:cNvSpPr>
            <a:spLocks noChangeShapeType="1"/>
          </p:cNvSpPr>
          <p:nvPr/>
        </p:nvSpPr>
        <p:spPr bwMode="auto">
          <a:xfrm>
            <a:off x="3581400" y="990600"/>
            <a:ext cx="3733800" cy="0"/>
          </a:xfrm>
          <a:prstGeom prst="line">
            <a:avLst/>
          </a:prstGeom>
          <a:noFill/>
          <a:ln w="28575">
            <a:solidFill>
              <a:schemeClr val="accent2"/>
            </a:solidFill>
            <a:round/>
            <a:headEnd/>
            <a:tailEnd type="triangle" w="med" len="med"/>
          </a:ln>
          <a:effectLst/>
        </p:spPr>
        <p:txBody>
          <a:bodyPr/>
          <a:lstStyle/>
          <a:p>
            <a:endParaRPr lang="en-US"/>
          </a:p>
        </p:txBody>
      </p:sp>
      <p:sp>
        <p:nvSpPr>
          <p:cNvPr id="1013932" name="Rectangle 172"/>
          <p:cNvSpPr>
            <a:spLocks noChangeArrowheads="1"/>
          </p:cNvSpPr>
          <p:nvPr/>
        </p:nvSpPr>
        <p:spPr bwMode="auto">
          <a:xfrm>
            <a:off x="7315200" y="1371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13933" name="Rectangle 173"/>
          <p:cNvSpPr>
            <a:spLocks noChangeArrowheads="1"/>
          </p:cNvSpPr>
          <p:nvPr/>
        </p:nvSpPr>
        <p:spPr bwMode="auto">
          <a:xfrm>
            <a:off x="7315200" y="8382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13934" name="Line 174"/>
          <p:cNvSpPr>
            <a:spLocks noChangeShapeType="1"/>
          </p:cNvSpPr>
          <p:nvPr/>
        </p:nvSpPr>
        <p:spPr bwMode="auto">
          <a:xfrm>
            <a:off x="4953000" y="381000"/>
            <a:ext cx="2438400" cy="0"/>
          </a:xfrm>
          <a:prstGeom prst="line">
            <a:avLst/>
          </a:prstGeom>
          <a:noFill/>
          <a:ln w="12700">
            <a:solidFill>
              <a:schemeClr val="accent1"/>
            </a:solidFill>
            <a:round/>
            <a:headEnd/>
            <a:tailEnd/>
          </a:ln>
          <a:effectLst/>
        </p:spPr>
        <p:txBody>
          <a:bodyPr/>
          <a:lstStyle/>
          <a:p>
            <a:endParaRPr lang="en-US"/>
          </a:p>
        </p:txBody>
      </p:sp>
      <p:sp>
        <p:nvSpPr>
          <p:cNvPr id="1013935" name="Line 175"/>
          <p:cNvSpPr>
            <a:spLocks noChangeShapeType="1"/>
          </p:cNvSpPr>
          <p:nvPr/>
        </p:nvSpPr>
        <p:spPr bwMode="auto">
          <a:xfrm>
            <a:off x="7391400" y="381000"/>
            <a:ext cx="0" cy="533400"/>
          </a:xfrm>
          <a:prstGeom prst="line">
            <a:avLst/>
          </a:prstGeom>
          <a:noFill/>
          <a:ln w="12700">
            <a:solidFill>
              <a:schemeClr val="accent1"/>
            </a:solidFill>
            <a:round/>
            <a:headEnd/>
            <a:tailEnd type="triangle" w="med" len="med"/>
          </a:ln>
          <a:effectLst/>
        </p:spPr>
        <p:txBody>
          <a:bodyPr/>
          <a:lstStyle/>
          <a:p>
            <a:endParaRPr lang="en-US"/>
          </a:p>
        </p:txBody>
      </p:sp>
      <p:sp>
        <p:nvSpPr>
          <p:cNvPr id="1013936" name="Line 176"/>
          <p:cNvSpPr>
            <a:spLocks noChangeShapeType="1"/>
          </p:cNvSpPr>
          <p:nvPr/>
        </p:nvSpPr>
        <p:spPr bwMode="auto">
          <a:xfrm>
            <a:off x="3657600" y="2209800"/>
            <a:ext cx="1295400" cy="0"/>
          </a:xfrm>
          <a:prstGeom prst="line">
            <a:avLst/>
          </a:prstGeom>
          <a:noFill/>
          <a:ln w="12700">
            <a:solidFill>
              <a:schemeClr val="accent1"/>
            </a:solidFill>
            <a:round/>
            <a:headEnd/>
            <a:tailEnd/>
          </a:ln>
          <a:effectLst/>
        </p:spPr>
        <p:txBody>
          <a:bodyPr/>
          <a:lstStyle/>
          <a:p>
            <a:endParaRPr lang="en-US"/>
          </a:p>
        </p:txBody>
      </p:sp>
      <p:sp>
        <p:nvSpPr>
          <p:cNvPr id="1013937" name="Line 177"/>
          <p:cNvSpPr>
            <a:spLocks noChangeShapeType="1"/>
          </p:cNvSpPr>
          <p:nvPr/>
        </p:nvSpPr>
        <p:spPr bwMode="auto">
          <a:xfrm>
            <a:off x="4953000" y="381000"/>
            <a:ext cx="0" cy="1828800"/>
          </a:xfrm>
          <a:prstGeom prst="line">
            <a:avLst/>
          </a:prstGeom>
          <a:noFill/>
          <a:ln w="12700">
            <a:solidFill>
              <a:schemeClr val="accent1"/>
            </a:solidFill>
            <a:round/>
            <a:headEnd/>
            <a:tailEnd/>
          </a:ln>
          <a:effectLst/>
        </p:spPr>
        <p:txBody>
          <a:bodyPr/>
          <a:lstStyle/>
          <a:p>
            <a:endParaRPr lang="en-US"/>
          </a:p>
        </p:txBody>
      </p:sp>
      <p:sp>
        <p:nvSpPr>
          <p:cNvPr id="1013938" name="Rectangle 178"/>
          <p:cNvSpPr>
            <a:spLocks noChangeArrowheads="1"/>
          </p:cNvSpPr>
          <p:nvPr/>
        </p:nvSpPr>
        <p:spPr bwMode="auto">
          <a:xfrm>
            <a:off x="4419600" y="19812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b="1"/>
              <a:t>Jump</a:t>
            </a:r>
          </a:p>
        </p:txBody>
      </p:sp>
      <p:sp>
        <p:nvSpPr>
          <p:cNvPr id="1013939" name="Line 179"/>
          <p:cNvSpPr>
            <a:spLocks noChangeShapeType="1"/>
          </p:cNvSpPr>
          <p:nvPr/>
        </p:nvSpPr>
        <p:spPr bwMode="auto">
          <a:xfrm flipV="1">
            <a:off x="4419600" y="990600"/>
            <a:ext cx="0" cy="609600"/>
          </a:xfrm>
          <a:prstGeom prst="line">
            <a:avLst/>
          </a:prstGeom>
          <a:noFill/>
          <a:ln w="19050">
            <a:solidFill>
              <a:schemeClr val="accent2"/>
            </a:solidFill>
            <a:round/>
            <a:headEnd/>
            <a:tailEnd/>
          </a:ln>
          <a:effectLst/>
        </p:spPr>
        <p:txBody>
          <a:bodyPr/>
          <a:lstStyle/>
          <a:p>
            <a:endParaRPr lang="en-US"/>
          </a:p>
        </p:txBody>
      </p:sp>
      <p:sp>
        <p:nvSpPr>
          <p:cNvPr id="1013940" name="Line 180"/>
          <p:cNvSpPr>
            <a:spLocks noChangeShapeType="1"/>
          </p:cNvSpPr>
          <p:nvPr/>
        </p:nvSpPr>
        <p:spPr bwMode="auto">
          <a:xfrm>
            <a:off x="2667000" y="1066800"/>
            <a:ext cx="533400" cy="0"/>
          </a:xfrm>
          <a:prstGeom prst="line">
            <a:avLst/>
          </a:prstGeom>
          <a:noFill/>
          <a:ln w="28575">
            <a:solidFill>
              <a:schemeClr val="accent2"/>
            </a:solidFill>
            <a:round/>
            <a:headEnd/>
            <a:tailEnd type="triangle" w="med" len="med"/>
          </a:ln>
          <a:effectLst/>
        </p:spPr>
        <p:txBody>
          <a:bodyPr/>
          <a:lstStyle/>
          <a:p>
            <a:endParaRPr lang="en-US"/>
          </a:p>
        </p:txBody>
      </p:sp>
      <p:sp>
        <p:nvSpPr>
          <p:cNvPr id="1013941" name="Text Box 181"/>
          <p:cNvSpPr txBox="1">
            <a:spLocks noChangeArrowheads="1"/>
          </p:cNvSpPr>
          <p:nvPr/>
        </p:nvSpPr>
        <p:spPr bwMode="auto">
          <a:xfrm>
            <a:off x="4648200" y="990600"/>
            <a:ext cx="352425" cy="274638"/>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1013942" name="Line 182"/>
          <p:cNvSpPr>
            <a:spLocks noChangeShapeType="1"/>
          </p:cNvSpPr>
          <p:nvPr/>
        </p:nvSpPr>
        <p:spPr bwMode="auto">
          <a:xfrm>
            <a:off x="2895600" y="990600"/>
            <a:ext cx="76200" cy="152400"/>
          </a:xfrm>
          <a:prstGeom prst="line">
            <a:avLst/>
          </a:prstGeom>
          <a:noFill/>
          <a:ln w="12700">
            <a:solidFill>
              <a:schemeClr val="tx1"/>
            </a:solidFill>
            <a:round/>
            <a:headEnd/>
            <a:tailEnd/>
          </a:ln>
          <a:effectLst/>
        </p:spPr>
        <p:txBody>
          <a:bodyPr/>
          <a:lstStyle/>
          <a:p>
            <a:endParaRPr lang="en-US"/>
          </a:p>
        </p:txBody>
      </p:sp>
      <p:sp>
        <p:nvSpPr>
          <p:cNvPr id="1013943" name="Line 183"/>
          <p:cNvSpPr>
            <a:spLocks noChangeShapeType="1"/>
          </p:cNvSpPr>
          <p:nvPr/>
        </p:nvSpPr>
        <p:spPr bwMode="auto">
          <a:xfrm>
            <a:off x="4648200" y="914400"/>
            <a:ext cx="76200" cy="152400"/>
          </a:xfrm>
          <a:prstGeom prst="line">
            <a:avLst/>
          </a:prstGeom>
          <a:noFill/>
          <a:ln w="12700">
            <a:solidFill>
              <a:schemeClr val="tx1"/>
            </a:solidFill>
            <a:round/>
            <a:headEnd/>
            <a:tailEnd/>
          </a:ln>
          <a:effectLst/>
        </p:spPr>
        <p:txBody>
          <a:bodyPr/>
          <a:lstStyle/>
          <a:p>
            <a:endParaRPr lang="en-US"/>
          </a:p>
        </p:txBody>
      </p:sp>
      <p:sp>
        <p:nvSpPr>
          <p:cNvPr id="1013944" name="Rectangle 184"/>
          <p:cNvSpPr>
            <a:spLocks noChangeArrowheads="1"/>
          </p:cNvSpPr>
          <p:nvPr/>
        </p:nvSpPr>
        <p:spPr bwMode="auto">
          <a:xfrm>
            <a:off x="2362200" y="7620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Instr[25-0]</a:t>
            </a:r>
          </a:p>
        </p:txBody>
      </p:sp>
      <p:sp>
        <p:nvSpPr>
          <p:cNvPr id="1013945" name="Text Box 185"/>
          <p:cNvSpPr txBox="1">
            <a:spLocks noChangeArrowheads="1"/>
          </p:cNvSpPr>
          <p:nvPr/>
        </p:nvSpPr>
        <p:spPr bwMode="auto">
          <a:xfrm>
            <a:off x="2819400" y="1066800"/>
            <a:ext cx="352425" cy="274638"/>
          </a:xfrm>
          <a:prstGeom prst="rect">
            <a:avLst/>
          </a:prstGeom>
          <a:noFill/>
          <a:ln w="12700">
            <a:noFill/>
            <a:miter lim="800000"/>
            <a:headEnd/>
            <a:tailEnd/>
          </a:ln>
          <a:effectLst/>
        </p:spPr>
        <p:txBody>
          <a:bodyPr wrap="none">
            <a:spAutoFit/>
          </a:bodyPr>
          <a:lstStyle/>
          <a:p>
            <a:r>
              <a:rPr lang="en-US" sz="1200">
                <a:solidFill>
                  <a:schemeClr val="tx1"/>
                </a:solidFill>
              </a:rPr>
              <a:t>26</a:t>
            </a:r>
          </a:p>
        </p:txBody>
      </p:sp>
      <p:sp>
        <p:nvSpPr>
          <p:cNvPr id="1013946" name="Rectangle 186"/>
          <p:cNvSpPr>
            <a:spLocks noChangeArrowheads="1"/>
          </p:cNvSpPr>
          <p:nvPr/>
        </p:nvSpPr>
        <p:spPr bwMode="auto">
          <a:xfrm>
            <a:off x="4038600" y="12192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PC+4[31-28]</a:t>
            </a:r>
          </a:p>
        </p:txBody>
      </p:sp>
      <p:sp>
        <p:nvSpPr>
          <p:cNvPr id="1013947" name="Oval 187"/>
          <p:cNvSpPr>
            <a:spLocks noChangeArrowheads="1"/>
          </p:cNvSpPr>
          <p:nvPr/>
        </p:nvSpPr>
        <p:spPr bwMode="auto">
          <a:xfrm>
            <a:off x="7239000" y="762000"/>
            <a:ext cx="304800" cy="381000"/>
          </a:xfrm>
          <a:prstGeom prst="ellipse">
            <a:avLst/>
          </a:prstGeom>
          <a:noFill/>
          <a:ln w="28575">
            <a:solidFill>
              <a:schemeClr val="accent1"/>
            </a:solidFill>
            <a:round/>
            <a:headEnd/>
            <a:tailEnd/>
          </a:ln>
          <a:effectLst/>
        </p:spPr>
        <p:txBody>
          <a:bodyPr wrap="none" anchor="ctr"/>
          <a:lstStyle/>
          <a:p>
            <a:endParaRPr lang="en-US"/>
          </a:p>
        </p:txBody>
      </p:sp>
      <p:sp>
        <p:nvSpPr>
          <p:cNvPr id="1013948" name="Line 188"/>
          <p:cNvSpPr>
            <a:spLocks noChangeShapeType="1"/>
          </p:cNvSpPr>
          <p:nvPr/>
        </p:nvSpPr>
        <p:spPr bwMode="auto">
          <a:xfrm>
            <a:off x="3810000" y="914400"/>
            <a:ext cx="76200" cy="152400"/>
          </a:xfrm>
          <a:prstGeom prst="line">
            <a:avLst/>
          </a:prstGeom>
          <a:noFill/>
          <a:ln w="12700">
            <a:solidFill>
              <a:schemeClr val="tx1"/>
            </a:solidFill>
            <a:round/>
            <a:headEnd/>
            <a:tailEnd/>
          </a:ln>
          <a:effectLst/>
        </p:spPr>
        <p:txBody>
          <a:bodyPr/>
          <a:lstStyle/>
          <a:p>
            <a:endParaRPr lang="en-US"/>
          </a:p>
        </p:txBody>
      </p:sp>
      <p:sp>
        <p:nvSpPr>
          <p:cNvPr id="1013949" name="Text Box 189"/>
          <p:cNvSpPr txBox="1">
            <a:spLocks noChangeArrowheads="1"/>
          </p:cNvSpPr>
          <p:nvPr/>
        </p:nvSpPr>
        <p:spPr bwMode="auto">
          <a:xfrm>
            <a:off x="3733800" y="990600"/>
            <a:ext cx="352425" cy="274638"/>
          </a:xfrm>
          <a:prstGeom prst="rect">
            <a:avLst/>
          </a:prstGeom>
          <a:noFill/>
          <a:ln w="12700">
            <a:noFill/>
            <a:miter lim="800000"/>
            <a:headEnd/>
            <a:tailEnd/>
          </a:ln>
          <a:effectLst/>
        </p:spPr>
        <p:txBody>
          <a:bodyPr wrap="none">
            <a:spAutoFit/>
          </a:bodyPr>
          <a:lstStyle/>
          <a:p>
            <a:r>
              <a:rPr lang="en-US" sz="1200">
                <a:solidFill>
                  <a:schemeClr val="tx1"/>
                </a:solidFill>
              </a:rPr>
              <a:t>28</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890" name="Rectangle 2"/>
          <p:cNvSpPr>
            <a:spLocks noChangeArrowheads="1"/>
          </p:cNvSpPr>
          <p:nvPr/>
        </p:nvSpPr>
        <p:spPr bwMode="auto">
          <a:xfrm>
            <a:off x="225425" y="312738"/>
            <a:ext cx="5210175" cy="477837"/>
          </a:xfrm>
          <a:prstGeom prst="rect">
            <a:avLst/>
          </a:prstGeom>
          <a:noFill/>
          <a:ln w="12700">
            <a:noFill/>
            <a:miter lim="800000"/>
            <a:headEnd/>
            <a:tailEnd/>
          </a:ln>
          <a:effectLst/>
        </p:spPr>
        <p:txBody>
          <a:bodyPr wrap="none" anchor="ctr"/>
          <a:lstStyle/>
          <a:p>
            <a:endParaRPr lang="en-US"/>
          </a:p>
        </p:txBody>
      </p:sp>
      <p:sp>
        <p:nvSpPr>
          <p:cNvPr id="933891" name="Rectangle 3"/>
          <p:cNvSpPr>
            <a:spLocks noGrp="1" noChangeArrowheads="1"/>
          </p:cNvSpPr>
          <p:nvPr>
            <p:ph type="body" idx="1"/>
          </p:nvPr>
        </p:nvSpPr>
        <p:spPr>
          <a:xfrm>
            <a:off x="381000" y="762000"/>
            <a:ext cx="8458200" cy="5528180"/>
          </a:xfrm>
          <a:noFill/>
          <a:ln/>
        </p:spPr>
        <p:txBody>
          <a:bodyPr lIns="90488" tIns="44450" rIns="90488" bIns="44450"/>
          <a:lstStyle/>
          <a:p>
            <a:pPr marL="342900" indent="-342900"/>
            <a:r>
              <a:rPr lang="en-US" dirty="0" smtClean="0"/>
              <a:t>MIPS </a:t>
            </a:r>
            <a:r>
              <a:rPr lang="zh-CN" altLang="en-US" dirty="0" smtClean="0">
                <a:latin typeface="微软雅黑" pitchFamily="34" charset="-122"/>
                <a:ea typeface="微软雅黑" pitchFamily="34" charset="-122"/>
              </a:rPr>
              <a:t>的</a:t>
            </a:r>
            <a:r>
              <a:rPr lang="zh-CN" altLang="en-US" dirty="0">
                <a:latin typeface="微软雅黑" pitchFamily="34" charset="-122"/>
                <a:ea typeface="微软雅黑" pitchFamily="34" charset="-122"/>
              </a:rPr>
              <a:t>简化</a:t>
            </a:r>
            <a:r>
              <a:rPr lang="zh-CN" altLang="en-US" dirty="0" smtClean="0">
                <a:latin typeface="微软雅黑" pitchFamily="34" charset="-122"/>
                <a:ea typeface="微软雅黑" pitchFamily="34" charset="-122"/>
              </a:rPr>
              <a:t>实现</a:t>
            </a:r>
            <a:endParaRPr lang="en-US" dirty="0" smtClean="0">
              <a:latin typeface="微软雅黑" pitchFamily="34" charset="-122"/>
              <a:ea typeface="微软雅黑" pitchFamily="34" charset="-122"/>
            </a:endParaRPr>
          </a:p>
          <a:p>
            <a:pPr marL="742950" lvl="1" indent="-285750"/>
            <a:r>
              <a:rPr lang="zh-CN" altLang="en-US" dirty="0" smtClean="0">
                <a:latin typeface="微软雅黑" pitchFamily="34" charset="-122"/>
                <a:ea typeface="微软雅黑" pitchFamily="34" charset="-122"/>
              </a:rPr>
              <a:t>存储器访问指令</a:t>
            </a:r>
            <a:r>
              <a:rPr lang="en-US" dirty="0" smtClean="0">
                <a:latin typeface="微软雅黑" pitchFamily="34" charset="-122"/>
                <a:ea typeface="微软雅黑" pitchFamily="34" charset="-122"/>
              </a:rPr>
              <a:t>:  </a:t>
            </a:r>
            <a:r>
              <a:rPr lang="en-US" b="1" dirty="0" err="1" smtClean="0">
                <a:solidFill>
                  <a:schemeClr val="accent1"/>
                </a:solidFill>
                <a:latin typeface="Courier New" pitchFamily="49" charset="0"/>
              </a:rPr>
              <a:t>lw</a:t>
            </a:r>
            <a:r>
              <a:rPr lang="en-US" b="1" dirty="0" smtClean="0">
                <a:solidFill>
                  <a:schemeClr val="accent1"/>
                </a:solidFill>
                <a:latin typeface="Courier New" pitchFamily="49" charset="0"/>
              </a:rPr>
              <a:t>, </a:t>
            </a:r>
            <a:r>
              <a:rPr lang="en-US" b="1" dirty="0" err="1" smtClean="0">
                <a:solidFill>
                  <a:schemeClr val="accent1"/>
                </a:solidFill>
                <a:latin typeface="Courier New" pitchFamily="49" charset="0"/>
              </a:rPr>
              <a:t>sw</a:t>
            </a:r>
            <a:r>
              <a:rPr lang="en-US" dirty="0" smtClean="0">
                <a:latin typeface="Courier New" pitchFamily="49" charset="0"/>
              </a:rPr>
              <a:t> </a:t>
            </a:r>
            <a:endParaRPr lang="en-US" dirty="0" smtClean="0"/>
          </a:p>
          <a:p>
            <a:pPr marL="742950" lvl="1" indent="-285750"/>
            <a:r>
              <a:rPr lang="zh-CN" altLang="en-US" dirty="0" smtClean="0">
                <a:latin typeface="微软雅黑" pitchFamily="34" charset="-122"/>
                <a:ea typeface="微软雅黑" pitchFamily="34" charset="-122"/>
              </a:rPr>
              <a:t>算术逻辑指令</a:t>
            </a:r>
            <a:r>
              <a:rPr lang="en-US" dirty="0" smtClean="0"/>
              <a:t>:  </a:t>
            </a:r>
            <a:r>
              <a:rPr lang="en-US" b="1" dirty="0" smtClean="0">
                <a:solidFill>
                  <a:schemeClr val="accent1"/>
                </a:solidFill>
                <a:latin typeface="Courier New" pitchFamily="49" charset="0"/>
              </a:rPr>
              <a:t>add, sub, and, or, </a:t>
            </a:r>
            <a:r>
              <a:rPr lang="en-US" b="1" dirty="0" err="1" smtClean="0">
                <a:solidFill>
                  <a:schemeClr val="accent1"/>
                </a:solidFill>
                <a:latin typeface="Courier New" pitchFamily="49" charset="0"/>
              </a:rPr>
              <a:t>slt</a:t>
            </a:r>
            <a:endParaRPr lang="en-US" b="1" dirty="0" smtClean="0">
              <a:solidFill>
                <a:schemeClr val="accent1"/>
              </a:solidFill>
              <a:latin typeface="Courier New" pitchFamily="49" charset="0"/>
            </a:endParaRPr>
          </a:p>
          <a:p>
            <a:pPr marL="742950" lvl="1" indent="-285750"/>
            <a:r>
              <a:rPr lang="zh-CN" altLang="en-US" dirty="0" smtClean="0">
                <a:latin typeface="微软雅黑" pitchFamily="34" charset="-122"/>
                <a:ea typeface="微软雅黑" pitchFamily="34" charset="-122"/>
              </a:rPr>
              <a:t>分支指令</a:t>
            </a:r>
            <a:r>
              <a:rPr lang="en-US" dirty="0" smtClean="0"/>
              <a:t>:  </a:t>
            </a:r>
            <a:r>
              <a:rPr lang="en-US" b="1" dirty="0" err="1" smtClean="0">
                <a:solidFill>
                  <a:schemeClr val="accent1"/>
                </a:solidFill>
                <a:latin typeface="Courier New" pitchFamily="49" charset="0"/>
              </a:rPr>
              <a:t>beq</a:t>
            </a:r>
            <a:r>
              <a:rPr lang="en-US" b="1" dirty="0" smtClean="0">
                <a:solidFill>
                  <a:schemeClr val="accent1"/>
                </a:solidFill>
                <a:latin typeface="Courier New" pitchFamily="49" charset="0"/>
              </a:rPr>
              <a:t>, j</a:t>
            </a:r>
          </a:p>
          <a:p>
            <a:pPr marL="342900" indent="-342900"/>
            <a:r>
              <a:rPr lang="zh-CN" altLang="en-US" dirty="0" smtClean="0"/>
              <a:t>一般实现</a:t>
            </a:r>
            <a:endParaRPr lang="en-US" dirty="0" smtClean="0"/>
          </a:p>
          <a:p>
            <a:pPr marL="742950" lvl="1" indent="-285750">
              <a:lnSpc>
                <a:spcPct val="90000"/>
              </a:lnSpc>
            </a:pPr>
            <a:r>
              <a:rPr lang="zh-CN" altLang="en-US" dirty="0" smtClean="0">
                <a:latin typeface="微软雅黑" pitchFamily="34" charset="-122"/>
                <a:ea typeface="微软雅黑" pitchFamily="34" charset="-122"/>
              </a:rPr>
              <a:t>程序计数器（</a:t>
            </a:r>
            <a:r>
              <a:rPr lang="en-US" altLang="zh-CN" dirty="0" smtClean="0">
                <a:latin typeface="微软雅黑" pitchFamily="34" charset="-122"/>
                <a:ea typeface="微软雅黑" pitchFamily="34" charset="-122"/>
              </a:rPr>
              <a:t>PC</a:t>
            </a:r>
            <a:r>
              <a:rPr lang="zh-CN" altLang="en-US" dirty="0" smtClean="0">
                <a:latin typeface="微软雅黑" pitchFamily="34" charset="-122"/>
                <a:ea typeface="微软雅黑" pitchFamily="34" charset="-122"/>
              </a:rPr>
              <a:t>）指向指令所在的存储单元，</a:t>
            </a:r>
            <a:endParaRPr lang="en-US" altLang="zh-CN" dirty="0" smtClean="0">
              <a:latin typeface="微软雅黑" pitchFamily="34" charset="-122"/>
              <a:ea typeface="微软雅黑" pitchFamily="34" charset="-122"/>
            </a:endParaRPr>
          </a:p>
          <a:p>
            <a:pPr marL="742950" lvl="1" indent="-285750">
              <a:lnSpc>
                <a:spcPct val="90000"/>
              </a:lnSpc>
              <a:buNone/>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并从中取出指令</a:t>
            </a:r>
            <a:endParaRPr lang="en-US" dirty="0">
              <a:latin typeface="微软雅黑" pitchFamily="34" charset="-122"/>
              <a:ea typeface="微软雅黑" pitchFamily="34" charset="-122"/>
            </a:endParaRPr>
          </a:p>
          <a:p>
            <a:pPr marL="742950" lvl="1" indent="-285750"/>
            <a:r>
              <a:rPr lang="zh-CN" altLang="en-US" dirty="0" smtClean="0">
                <a:latin typeface="微软雅黑" pitchFamily="34" charset="-122"/>
                <a:ea typeface="微软雅黑" pitchFamily="34" charset="-122"/>
              </a:rPr>
              <a:t>对指令进行解码（并读寄存器的内容）</a:t>
            </a:r>
            <a:endParaRPr lang="en-US" dirty="0">
              <a:latin typeface="微软雅黑" pitchFamily="34" charset="-122"/>
              <a:ea typeface="微软雅黑" pitchFamily="34" charset="-122"/>
            </a:endParaRPr>
          </a:p>
          <a:p>
            <a:pPr marL="742950" lvl="1" indent="-285750"/>
            <a:r>
              <a:rPr lang="zh-CN" altLang="en-US" dirty="0" smtClean="0">
                <a:latin typeface="微软雅黑" pitchFamily="34" charset="-122"/>
                <a:ea typeface="微软雅黑" pitchFamily="34" charset="-122"/>
              </a:rPr>
              <a:t>执行指令</a:t>
            </a:r>
            <a:endParaRPr lang="en-US" dirty="0" smtClean="0">
              <a:latin typeface="微软雅黑" pitchFamily="34" charset="-122"/>
              <a:ea typeface="微软雅黑" pitchFamily="34" charset="-122"/>
            </a:endParaRPr>
          </a:p>
          <a:p>
            <a:pPr marL="342900" indent="-342900"/>
            <a:r>
              <a:rPr lang="zh-CN" altLang="en-US" dirty="0" smtClean="0">
                <a:latin typeface="微软雅黑" pitchFamily="34" charset="-122"/>
                <a:ea typeface="微软雅黑" pitchFamily="34" charset="-122"/>
              </a:rPr>
              <a:t>所有指令（除了跳转指令</a:t>
            </a:r>
            <a:r>
              <a:rPr lang="en-US" altLang="zh-CN" b="1" dirty="0" smtClean="0">
                <a:solidFill>
                  <a:schemeClr val="accent1"/>
                </a:solidFill>
                <a:latin typeface="微软雅黑" pitchFamily="34" charset="-122"/>
                <a:ea typeface="微软雅黑" pitchFamily="34" charset="-122"/>
              </a:rPr>
              <a:t>j</a:t>
            </a:r>
            <a:r>
              <a:rPr lang="zh-CN" altLang="en-US" dirty="0" smtClean="0">
                <a:latin typeface="微软雅黑" pitchFamily="34" charset="-122"/>
                <a:ea typeface="微软雅黑" pitchFamily="34" charset="-122"/>
              </a:rPr>
              <a:t>）在读取寄存器后，都是用算术逻辑单元</a:t>
            </a:r>
            <a:r>
              <a:rPr lang="en-US" altLang="zh-CN" dirty="0" smtClean="0">
                <a:latin typeface="微软雅黑" pitchFamily="34" charset="-122"/>
                <a:ea typeface="微软雅黑" pitchFamily="34" charset="-122"/>
              </a:rPr>
              <a:t>ALU</a:t>
            </a:r>
            <a:r>
              <a:rPr lang="zh-CN" altLang="en-US" dirty="0" smtClean="0">
                <a:latin typeface="微软雅黑" pitchFamily="34" charset="-122"/>
                <a:ea typeface="微软雅黑" pitchFamily="34" charset="-122"/>
              </a:rPr>
              <a:t>。</a:t>
            </a:r>
            <a:endParaRPr lang="en-US" dirty="0">
              <a:latin typeface="微软雅黑" pitchFamily="34" charset="-122"/>
              <a:ea typeface="微软雅黑" pitchFamily="34" charset="-122"/>
            </a:endParaRPr>
          </a:p>
          <a:p>
            <a:pPr marL="342900" indent="-342900" algn="ctr">
              <a:buFont typeface="Wingdings" pitchFamily="2" charset="2"/>
              <a:buNone/>
            </a:pPr>
            <a:r>
              <a:rPr lang="en-US" dirty="0">
                <a:solidFill>
                  <a:srgbClr val="000000"/>
                </a:solidFill>
              </a:rPr>
              <a:t/>
            </a:r>
            <a:br>
              <a:rPr lang="en-US" dirty="0">
                <a:solidFill>
                  <a:srgbClr val="000000"/>
                </a:solidFill>
              </a:rPr>
            </a:br>
            <a:r>
              <a:rPr lang="en-US" dirty="0">
                <a:solidFill>
                  <a:srgbClr val="000000"/>
                </a:solidFill>
              </a:rPr>
              <a:t>How?  memory-reference?  arithmetic?  control flow?</a:t>
            </a:r>
          </a:p>
        </p:txBody>
      </p:sp>
      <p:sp>
        <p:nvSpPr>
          <p:cNvPr id="933892" name="Rectangle 4"/>
          <p:cNvSpPr>
            <a:spLocks noGrp="1" noChangeArrowheads="1"/>
          </p:cNvSpPr>
          <p:nvPr>
            <p:ph type="title"/>
          </p:nvPr>
        </p:nvSpPr>
        <p:spPr>
          <a:xfrm>
            <a:off x="533400" y="283631"/>
            <a:ext cx="8153400" cy="464614"/>
          </a:xfrm>
          <a:noFill/>
          <a:ln/>
        </p:spPr>
        <p:txBody>
          <a:bodyPr lIns="90488" tIns="44450" rIns="90488" bIns="44450" anchor="ctr"/>
          <a:lstStyle/>
          <a:p>
            <a:r>
              <a:rPr lang="zh-CN" altLang="en-US" dirty="0"/>
              <a:t>处理器</a:t>
            </a:r>
            <a:r>
              <a:rPr lang="en-US" dirty="0" smtClean="0"/>
              <a:t>:  </a:t>
            </a:r>
            <a:r>
              <a:rPr lang="zh-CN" altLang="en-US" dirty="0" smtClean="0"/>
              <a:t>数据通路 </a:t>
            </a:r>
            <a:r>
              <a:rPr lang="en-US" dirty="0" smtClean="0"/>
              <a:t>&amp; </a:t>
            </a:r>
            <a:r>
              <a:rPr lang="zh-CN" altLang="en-US" dirty="0" smtClean="0"/>
              <a:t>控制器</a:t>
            </a:r>
            <a:endParaRPr lang="en-US" dirty="0"/>
          </a:p>
        </p:txBody>
      </p:sp>
      <p:grpSp>
        <p:nvGrpSpPr>
          <p:cNvPr id="2" name="Group 5"/>
          <p:cNvGrpSpPr>
            <a:grpSpLocks/>
          </p:cNvGrpSpPr>
          <p:nvPr/>
        </p:nvGrpSpPr>
        <p:grpSpPr bwMode="auto">
          <a:xfrm>
            <a:off x="6629400" y="2895600"/>
            <a:ext cx="1938338" cy="992188"/>
            <a:chOff x="432" y="2736"/>
            <a:chExt cx="1221" cy="625"/>
          </a:xfrm>
        </p:grpSpPr>
        <p:sp>
          <p:nvSpPr>
            <p:cNvPr id="933894" name="Oval 6"/>
            <p:cNvSpPr>
              <a:spLocks noChangeArrowheads="1"/>
            </p:cNvSpPr>
            <p:nvPr/>
          </p:nvSpPr>
          <p:spPr bwMode="auto">
            <a:xfrm>
              <a:off x="672" y="2736"/>
              <a:ext cx="624" cy="288"/>
            </a:xfrm>
            <a:prstGeom prst="ellipse">
              <a:avLst/>
            </a:prstGeom>
            <a:noFill/>
            <a:ln w="12700">
              <a:solidFill>
                <a:schemeClr val="tx1"/>
              </a:solidFill>
              <a:round/>
              <a:headEnd/>
              <a:tailEnd/>
            </a:ln>
            <a:effectLst/>
          </p:spPr>
          <p:txBody>
            <a:bodyPr wrap="none" anchor="ctr"/>
            <a:lstStyle/>
            <a:p>
              <a:endParaRPr lang="en-US"/>
            </a:p>
          </p:txBody>
        </p:sp>
        <p:sp>
          <p:nvSpPr>
            <p:cNvPr id="933895" name="Text Box 7"/>
            <p:cNvSpPr txBox="1">
              <a:spLocks noChangeArrowheads="1"/>
            </p:cNvSpPr>
            <p:nvPr/>
          </p:nvSpPr>
          <p:spPr bwMode="auto">
            <a:xfrm>
              <a:off x="624" y="2736"/>
              <a:ext cx="720" cy="326"/>
            </a:xfrm>
            <a:prstGeom prst="rect">
              <a:avLst/>
            </a:prstGeom>
            <a:noFill/>
            <a:ln w="12700">
              <a:noFill/>
              <a:miter lim="800000"/>
              <a:headEnd/>
              <a:tailEnd/>
            </a:ln>
            <a:effectLst/>
          </p:spPr>
          <p:txBody>
            <a:bodyPr>
              <a:spAutoFit/>
            </a:bodyPr>
            <a:lstStyle/>
            <a:p>
              <a:pPr algn="ctr"/>
              <a:r>
                <a:rPr lang="en-US" sz="1400"/>
                <a:t>Fetch</a:t>
              </a:r>
            </a:p>
            <a:p>
              <a:pPr algn="ctr"/>
              <a:r>
                <a:rPr lang="en-US" sz="1400"/>
                <a:t>PC = PC+4</a:t>
              </a:r>
            </a:p>
          </p:txBody>
        </p:sp>
        <p:sp>
          <p:nvSpPr>
            <p:cNvPr id="933896" name="Oval 8"/>
            <p:cNvSpPr>
              <a:spLocks noChangeArrowheads="1"/>
            </p:cNvSpPr>
            <p:nvPr/>
          </p:nvSpPr>
          <p:spPr bwMode="auto">
            <a:xfrm>
              <a:off x="1196" y="3148"/>
              <a:ext cx="364" cy="212"/>
            </a:xfrm>
            <a:prstGeom prst="ellipse">
              <a:avLst/>
            </a:prstGeom>
            <a:noFill/>
            <a:ln w="12700">
              <a:solidFill>
                <a:schemeClr val="tx1"/>
              </a:solidFill>
              <a:round/>
              <a:headEnd/>
              <a:tailEnd/>
            </a:ln>
            <a:effectLst/>
          </p:spPr>
          <p:txBody>
            <a:bodyPr wrap="none" anchor="ctr"/>
            <a:lstStyle/>
            <a:p>
              <a:endParaRPr lang="en-US"/>
            </a:p>
          </p:txBody>
        </p:sp>
        <p:sp>
          <p:nvSpPr>
            <p:cNvPr id="933897" name="Text Box 9"/>
            <p:cNvSpPr txBox="1">
              <a:spLocks noChangeArrowheads="1"/>
            </p:cNvSpPr>
            <p:nvPr/>
          </p:nvSpPr>
          <p:spPr bwMode="auto">
            <a:xfrm>
              <a:off x="1152" y="3168"/>
              <a:ext cx="501" cy="192"/>
            </a:xfrm>
            <a:prstGeom prst="rect">
              <a:avLst/>
            </a:prstGeom>
            <a:noFill/>
            <a:ln w="12700">
              <a:noFill/>
              <a:miter lim="800000"/>
              <a:headEnd/>
              <a:tailEnd/>
            </a:ln>
            <a:effectLst/>
          </p:spPr>
          <p:txBody>
            <a:bodyPr wrap="none">
              <a:spAutoFit/>
            </a:bodyPr>
            <a:lstStyle/>
            <a:p>
              <a:r>
                <a:rPr lang="en-US" sz="1400"/>
                <a:t>Decode</a:t>
              </a:r>
            </a:p>
          </p:txBody>
        </p:sp>
        <p:sp>
          <p:nvSpPr>
            <p:cNvPr id="933898" name="Oval 10"/>
            <p:cNvSpPr>
              <a:spLocks noChangeArrowheads="1"/>
            </p:cNvSpPr>
            <p:nvPr/>
          </p:nvSpPr>
          <p:spPr bwMode="auto">
            <a:xfrm>
              <a:off x="480" y="3148"/>
              <a:ext cx="338" cy="212"/>
            </a:xfrm>
            <a:prstGeom prst="ellipse">
              <a:avLst/>
            </a:prstGeom>
            <a:noFill/>
            <a:ln w="12700">
              <a:solidFill>
                <a:schemeClr val="tx1"/>
              </a:solidFill>
              <a:round/>
              <a:headEnd/>
              <a:tailEnd/>
            </a:ln>
            <a:effectLst/>
          </p:spPr>
          <p:txBody>
            <a:bodyPr wrap="none" anchor="ctr"/>
            <a:lstStyle/>
            <a:p>
              <a:endParaRPr lang="en-US"/>
            </a:p>
          </p:txBody>
        </p:sp>
        <p:sp>
          <p:nvSpPr>
            <p:cNvPr id="933899" name="Text Box 11"/>
            <p:cNvSpPr txBox="1">
              <a:spLocks noChangeArrowheads="1"/>
            </p:cNvSpPr>
            <p:nvPr/>
          </p:nvSpPr>
          <p:spPr bwMode="auto">
            <a:xfrm>
              <a:off x="432" y="3168"/>
              <a:ext cx="365" cy="192"/>
            </a:xfrm>
            <a:prstGeom prst="rect">
              <a:avLst/>
            </a:prstGeom>
            <a:noFill/>
            <a:ln w="12700">
              <a:noFill/>
              <a:miter lim="800000"/>
              <a:headEnd/>
              <a:tailEnd/>
            </a:ln>
            <a:effectLst/>
          </p:spPr>
          <p:txBody>
            <a:bodyPr wrap="none">
              <a:spAutoFit/>
            </a:bodyPr>
            <a:lstStyle/>
            <a:p>
              <a:r>
                <a:rPr lang="en-US" sz="1400"/>
                <a:t>Exec</a:t>
              </a:r>
            </a:p>
          </p:txBody>
        </p:sp>
        <p:cxnSp>
          <p:nvCxnSpPr>
            <p:cNvPr id="933900" name="AutoShape 12"/>
            <p:cNvCxnSpPr>
              <a:cxnSpLocks noChangeShapeType="1"/>
              <a:stCxn id="933894" idx="6"/>
              <a:endCxn id="933896" idx="0"/>
            </p:cNvCxnSpPr>
            <p:nvPr/>
          </p:nvCxnSpPr>
          <p:spPr bwMode="auto">
            <a:xfrm>
              <a:off x="1296" y="2880"/>
              <a:ext cx="82" cy="268"/>
            </a:xfrm>
            <a:prstGeom prst="curvedConnector2">
              <a:avLst/>
            </a:prstGeom>
            <a:noFill/>
            <a:ln w="12700">
              <a:solidFill>
                <a:schemeClr val="tx1"/>
              </a:solidFill>
              <a:round/>
              <a:headEnd/>
              <a:tailEnd type="triangle" w="med" len="med"/>
            </a:ln>
            <a:effectLst/>
          </p:spPr>
        </p:cxnSp>
        <p:cxnSp>
          <p:nvCxnSpPr>
            <p:cNvPr id="933901" name="AutoShape 13"/>
            <p:cNvCxnSpPr>
              <a:cxnSpLocks noChangeShapeType="1"/>
              <a:stCxn id="933896" idx="4"/>
              <a:endCxn id="933898" idx="4"/>
            </p:cNvCxnSpPr>
            <p:nvPr/>
          </p:nvCxnSpPr>
          <p:spPr bwMode="auto">
            <a:xfrm rot="5400000">
              <a:off x="1013" y="2996"/>
              <a:ext cx="1" cy="729"/>
            </a:xfrm>
            <a:prstGeom prst="curvedConnector3">
              <a:avLst>
                <a:gd name="adj1" fmla="val 14400000"/>
              </a:avLst>
            </a:prstGeom>
            <a:noFill/>
            <a:ln w="12700">
              <a:solidFill>
                <a:schemeClr val="tx1"/>
              </a:solidFill>
              <a:round/>
              <a:headEnd/>
              <a:tailEnd type="triangle" w="med" len="med"/>
            </a:ln>
            <a:effectLst/>
          </p:spPr>
        </p:cxnSp>
        <p:cxnSp>
          <p:nvCxnSpPr>
            <p:cNvPr id="933902" name="AutoShape 14"/>
            <p:cNvCxnSpPr>
              <a:cxnSpLocks noChangeShapeType="1"/>
              <a:stCxn id="933898" idx="0"/>
              <a:endCxn id="933894" idx="2"/>
            </p:cNvCxnSpPr>
            <p:nvPr/>
          </p:nvCxnSpPr>
          <p:spPr bwMode="auto">
            <a:xfrm rot="16200000">
              <a:off x="527" y="3002"/>
              <a:ext cx="268" cy="23"/>
            </a:xfrm>
            <a:prstGeom prst="curvedConnector2">
              <a:avLst/>
            </a:prstGeom>
            <a:noFill/>
            <a:ln w="12700">
              <a:solidFill>
                <a:schemeClr val="tx1"/>
              </a:solidFill>
              <a:round/>
              <a:headEnd/>
              <a:tailEnd type="triangle" w="med" len="med"/>
            </a:ln>
            <a:effectLst/>
          </p:spPr>
        </p:cxnSp>
      </p:grpSp>
    </p:spTree>
  </p:cSld>
  <p:clrMapOvr>
    <a:masterClrMapping/>
  </p:clrMapOvr>
  <p:transition advTm="200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2642" name="Rectangle 2"/>
          <p:cNvSpPr>
            <a:spLocks noGrp="1" noChangeArrowheads="1"/>
          </p:cNvSpPr>
          <p:nvPr>
            <p:ph type="title"/>
          </p:nvPr>
        </p:nvSpPr>
        <p:spPr/>
        <p:txBody>
          <a:bodyPr/>
          <a:lstStyle/>
          <a:p>
            <a:r>
              <a:rPr lang="zh-CN" altLang="en-US" dirty="0" smtClean="0">
                <a:ea typeface="宋体" pitchFamily="2" charset="-122"/>
              </a:rPr>
              <a:t>指令周期</a:t>
            </a:r>
            <a:r>
              <a:rPr lang="en-US" altLang="zh-CN" dirty="0" smtClean="0">
                <a:ea typeface="宋体" pitchFamily="2" charset="-122"/>
              </a:rPr>
              <a:t>(</a:t>
            </a:r>
            <a:r>
              <a:rPr lang="zh-CN" altLang="en-US" dirty="0" smtClean="0">
                <a:ea typeface="宋体" pitchFamily="2" charset="-122"/>
              </a:rPr>
              <a:t>关键路径</a:t>
            </a:r>
            <a:r>
              <a:rPr lang="en-US" altLang="zh-CN" dirty="0" smtClean="0">
                <a:ea typeface="宋体" pitchFamily="2" charset="-122"/>
              </a:rPr>
              <a:t>)</a:t>
            </a:r>
            <a:endParaRPr lang="en-US" altLang="zh-CN" dirty="0">
              <a:ea typeface="宋体" pitchFamily="2" charset="-122"/>
            </a:endParaRPr>
          </a:p>
        </p:txBody>
      </p:sp>
      <p:graphicFrame>
        <p:nvGraphicFramePr>
          <p:cNvPr id="752704" name="Group 64"/>
          <p:cNvGraphicFramePr>
            <a:graphicFrameLocks noGrp="1"/>
          </p:cNvGraphicFramePr>
          <p:nvPr>
            <p:ph type="tbl" idx="1"/>
          </p:nvPr>
        </p:nvGraphicFramePr>
        <p:xfrm>
          <a:off x="609600" y="3352800"/>
          <a:ext cx="7848600" cy="2976374"/>
        </p:xfrm>
        <a:graphic>
          <a:graphicData uri="http://schemas.openxmlformats.org/drawingml/2006/table">
            <a:tbl>
              <a:tblPr/>
              <a:tblGrid>
                <a:gridCol w="990600"/>
                <a:gridCol w="1143000"/>
                <a:gridCol w="1143000"/>
                <a:gridCol w="1219200"/>
                <a:gridCol w="1143000"/>
                <a:gridCol w="1143000"/>
                <a:gridCol w="1066800"/>
              </a:tblGrid>
              <a:tr h="449263">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Instr.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I Mem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Reg Rd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ALU 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D Mem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Reg Wr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Total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R-type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9263">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load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9263">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store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beq</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9263">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jump</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52701" name="Rectangle 61"/>
          <p:cNvSpPr>
            <a:spLocks noChangeArrowheads="1"/>
          </p:cNvSpPr>
          <p:nvPr/>
        </p:nvSpPr>
        <p:spPr bwMode="auto">
          <a:xfrm>
            <a:off x="609600" y="762000"/>
            <a:ext cx="7848600" cy="2336024"/>
          </a:xfrm>
          <a:prstGeom prst="rect">
            <a:avLst/>
          </a:prstGeom>
          <a:noFill/>
          <a:ln w="12700">
            <a:noFill/>
            <a:miter lim="800000"/>
            <a:headEnd/>
            <a:tailEnd/>
          </a:ln>
          <a:effectLst/>
        </p:spPr>
        <p:txBody>
          <a:bodyPr>
            <a:spAutoFit/>
          </a:bodyPr>
          <a:lstStyle/>
          <a:p>
            <a:pPr>
              <a:lnSpc>
                <a:spcPct val="90000"/>
              </a:lnSpc>
              <a:spcBef>
                <a:spcPct val="50000"/>
              </a:spcBef>
              <a:buClr>
                <a:schemeClr val="accent1"/>
              </a:buClr>
              <a:buSzPct val="75000"/>
              <a:buFont typeface="Wingdings" pitchFamily="2" charset="2"/>
              <a:buChar char="q"/>
            </a:pPr>
            <a:r>
              <a:rPr lang="zh-CN" altLang="en-US" sz="2400" dirty="0">
                <a:solidFill>
                  <a:schemeClr val="tx1"/>
                </a:solidFill>
                <a:latin typeface="微软雅黑" pitchFamily="34" charset="-122"/>
                <a:ea typeface="微软雅黑" pitchFamily="34" charset="-122"/>
              </a:rPr>
              <a:t> </a:t>
            </a:r>
            <a:r>
              <a:rPr lang="en-US" altLang="zh-CN" sz="2400" dirty="0" smtClean="0">
                <a:solidFill>
                  <a:schemeClr val="tx1"/>
                </a:solidFill>
                <a:latin typeface="微软雅黑" pitchFamily="34" charset="-122"/>
                <a:ea typeface="微软雅黑" pitchFamily="34" charset="-122"/>
              </a:rPr>
              <a:t>What is the clock cycle time</a:t>
            </a:r>
            <a:r>
              <a:rPr lang="zh-CN" altLang="en-US" sz="2400" dirty="0" smtClean="0">
                <a:solidFill>
                  <a:schemeClr val="tx1"/>
                </a:solidFill>
                <a:latin typeface="微软雅黑" pitchFamily="34" charset="-122"/>
                <a:ea typeface="微软雅黑" pitchFamily="34" charset="-122"/>
              </a:rPr>
              <a:t>：假设多路选择器，控制单元，符号扩展，</a:t>
            </a:r>
            <a:r>
              <a:rPr lang="en-US" altLang="zh-CN" sz="2400" dirty="0" smtClean="0">
                <a:solidFill>
                  <a:schemeClr val="tx1"/>
                </a:solidFill>
                <a:latin typeface="微软雅黑" pitchFamily="34" charset="-122"/>
                <a:ea typeface="微软雅黑" pitchFamily="34" charset="-122"/>
              </a:rPr>
              <a:t>PC</a:t>
            </a:r>
            <a:r>
              <a:rPr lang="zh-CN" altLang="en-US" sz="2400" dirty="0" smtClean="0">
                <a:solidFill>
                  <a:schemeClr val="tx1"/>
                </a:solidFill>
                <a:latin typeface="微软雅黑" pitchFamily="34" charset="-122"/>
                <a:ea typeface="微软雅黑" pitchFamily="34" charset="-122"/>
              </a:rPr>
              <a:t>读取，左移两位，线路建立和保持时间等所带来的延迟忽略不计，除了：</a:t>
            </a:r>
            <a:endParaRPr lang="en-US" altLang="zh-CN" sz="2400" dirty="0">
              <a:solidFill>
                <a:schemeClr val="tx1"/>
              </a:solidFill>
              <a:latin typeface="微软雅黑" pitchFamily="34" charset="-122"/>
              <a:ea typeface="微软雅黑" pitchFamily="34" charset="-122"/>
            </a:endParaRPr>
          </a:p>
          <a:p>
            <a:pPr lvl="1">
              <a:lnSpc>
                <a:spcPct val="85000"/>
              </a:lnSpc>
              <a:spcBef>
                <a:spcPct val="50000"/>
              </a:spcBef>
              <a:buClr>
                <a:schemeClr val="accent1"/>
              </a:buClr>
              <a:buSzPct val="75000"/>
              <a:buFont typeface="Monotype Sorts" pitchFamily="2" charset="2"/>
              <a:buChar char="l"/>
            </a:pPr>
            <a:r>
              <a:rPr lang="en-US" altLang="zh-CN" sz="2000" dirty="0">
                <a:solidFill>
                  <a:schemeClr val="tx1"/>
                </a:solidFill>
                <a:ea typeface="宋体" pitchFamily="2" charset="-122"/>
              </a:rPr>
              <a:t> Instruction and Data Memory </a:t>
            </a:r>
            <a:r>
              <a:rPr lang="en-US" altLang="zh-CN" sz="2000" dirty="0" smtClean="0">
                <a:solidFill>
                  <a:schemeClr val="tx1"/>
                </a:solidFill>
                <a:ea typeface="宋体" pitchFamily="2" charset="-122"/>
              </a:rPr>
              <a:t>(200 </a:t>
            </a:r>
            <a:r>
              <a:rPr lang="en-US" altLang="zh-CN" sz="2000" dirty="0" err="1" smtClean="0">
                <a:solidFill>
                  <a:schemeClr val="tx1"/>
                </a:solidFill>
                <a:ea typeface="宋体" pitchFamily="2" charset="-122"/>
              </a:rPr>
              <a:t>ps</a:t>
            </a:r>
            <a:r>
              <a:rPr lang="en-US" altLang="zh-CN" sz="2000" dirty="0" smtClean="0">
                <a:solidFill>
                  <a:schemeClr val="tx1"/>
                </a:solidFill>
                <a:ea typeface="宋体" pitchFamily="2" charset="-122"/>
              </a:rPr>
              <a:t>)</a:t>
            </a:r>
            <a:endParaRPr lang="en-US" altLang="zh-CN" sz="2000" dirty="0">
              <a:solidFill>
                <a:schemeClr val="tx1"/>
              </a:solidFill>
              <a:ea typeface="宋体" pitchFamily="2" charset="-122"/>
            </a:endParaRPr>
          </a:p>
          <a:p>
            <a:pPr lvl="1">
              <a:lnSpc>
                <a:spcPct val="85000"/>
              </a:lnSpc>
              <a:spcBef>
                <a:spcPct val="50000"/>
              </a:spcBef>
              <a:buClr>
                <a:schemeClr val="accent1"/>
              </a:buClr>
              <a:buSzPct val="75000"/>
              <a:buFont typeface="Monotype Sorts" pitchFamily="2" charset="2"/>
              <a:buChar char="l"/>
            </a:pPr>
            <a:r>
              <a:rPr lang="en-US" altLang="zh-CN" sz="2000" dirty="0">
                <a:solidFill>
                  <a:schemeClr val="tx1"/>
                </a:solidFill>
                <a:ea typeface="宋体" pitchFamily="2" charset="-122"/>
              </a:rPr>
              <a:t> ALU and adders </a:t>
            </a:r>
            <a:r>
              <a:rPr lang="en-US" altLang="zh-CN" sz="2000" dirty="0" smtClean="0">
                <a:solidFill>
                  <a:schemeClr val="tx1"/>
                </a:solidFill>
                <a:ea typeface="宋体" pitchFamily="2" charset="-122"/>
              </a:rPr>
              <a:t>(200 </a:t>
            </a:r>
            <a:r>
              <a:rPr lang="en-US" altLang="zh-CN" sz="2000" dirty="0" err="1" smtClean="0">
                <a:solidFill>
                  <a:schemeClr val="tx1"/>
                </a:solidFill>
                <a:ea typeface="宋体" pitchFamily="2" charset="-122"/>
              </a:rPr>
              <a:t>ps</a:t>
            </a:r>
            <a:r>
              <a:rPr lang="en-US" altLang="zh-CN" sz="2000" dirty="0" smtClean="0">
                <a:solidFill>
                  <a:schemeClr val="tx1"/>
                </a:solidFill>
                <a:ea typeface="宋体" pitchFamily="2" charset="-122"/>
              </a:rPr>
              <a:t>)</a:t>
            </a:r>
            <a:endParaRPr lang="en-US" altLang="zh-CN" sz="2000" dirty="0">
              <a:solidFill>
                <a:schemeClr val="tx1"/>
              </a:solidFill>
              <a:ea typeface="宋体" pitchFamily="2" charset="-122"/>
            </a:endParaRPr>
          </a:p>
          <a:p>
            <a:pPr lvl="1">
              <a:lnSpc>
                <a:spcPct val="85000"/>
              </a:lnSpc>
              <a:spcBef>
                <a:spcPct val="50000"/>
              </a:spcBef>
              <a:buClr>
                <a:schemeClr val="accent1"/>
              </a:buClr>
              <a:buSzPct val="75000"/>
              <a:buFont typeface="Monotype Sorts" pitchFamily="2" charset="2"/>
              <a:buChar char="l"/>
            </a:pPr>
            <a:r>
              <a:rPr lang="en-US" altLang="zh-CN" sz="2000" dirty="0">
                <a:solidFill>
                  <a:schemeClr val="tx1"/>
                </a:solidFill>
                <a:ea typeface="宋体" pitchFamily="2" charset="-122"/>
              </a:rPr>
              <a:t> Register File access (reads or writes) </a:t>
            </a:r>
            <a:r>
              <a:rPr lang="en-US" altLang="zh-CN" sz="2000" dirty="0" smtClean="0">
                <a:solidFill>
                  <a:schemeClr val="tx1"/>
                </a:solidFill>
                <a:ea typeface="宋体" pitchFamily="2" charset="-122"/>
              </a:rPr>
              <a:t>(100 </a:t>
            </a:r>
            <a:r>
              <a:rPr lang="en-US" altLang="zh-CN" sz="2000" dirty="0" err="1" smtClean="0">
                <a:solidFill>
                  <a:schemeClr val="tx1"/>
                </a:solidFill>
                <a:ea typeface="宋体" pitchFamily="2" charset="-122"/>
              </a:rPr>
              <a:t>ps</a:t>
            </a:r>
            <a:r>
              <a:rPr lang="en-US" altLang="zh-CN" sz="2000" dirty="0" smtClean="0">
                <a:solidFill>
                  <a:schemeClr val="tx1"/>
                </a:solidFill>
                <a:ea typeface="宋体" pitchFamily="2" charset="-122"/>
              </a:rPr>
              <a:t>)</a:t>
            </a:r>
            <a:endParaRPr lang="en-US" altLang="zh-CN" sz="2000" dirty="0">
              <a:solidFill>
                <a:schemeClr val="tx1"/>
              </a:solidFill>
              <a:ea typeface="宋体" pitchFamily="2" charset="-122"/>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3666" name="Rectangle 2"/>
          <p:cNvSpPr>
            <a:spLocks noGrp="1" noChangeArrowheads="1"/>
          </p:cNvSpPr>
          <p:nvPr>
            <p:ph type="title" sz="quarter"/>
          </p:nvPr>
        </p:nvSpPr>
        <p:spPr>
          <a:xfrm>
            <a:off x="685800" y="304800"/>
            <a:ext cx="7848600" cy="422275"/>
          </a:xfrm>
        </p:spPr>
        <p:txBody>
          <a:bodyPr/>
          <a:lstStyle/>
          <a:p>
            <a:r>
              <a:rPr lang="zh-CN" altLang="en-US" dirty="0" smtClean="0">
                <a:ea typeface="宋体" pitchFamily="2" charset="-122"/>
              </a:rPr>
              <a:t>指令关键路径</a:t>
            </a:r>
            <a:endParaRPr lang="en-US" altLang="zh-CN" dirty="0">
              <a:ea typeface="宋体" pitchFamily="2" charset="-122"/>
            </a:endParaRPr>
          </a:p>
        </p:txBody>
      </p:sp>
      <p:graphicFrame>
        <p:nvGraphicFramePr>
          <p:cNvPr id="753836" name="Group 172"/>
          <p:cNvGraphicFramePr>
            <a:graphicFrameLocks noGrp="1"/>
          </p:cNvGraphicFramePr>
          <p:nvPr>
            <p:ph sz="quarter" idx="1"/>
          </p:nvPr>
        </p:nvGraphicFramePr>
        <p:xfrm>
          <a:off x="533400" y="3352800"/>
          <a:ext cx="7848600" cy="2950972"/>
        </p:xfrm>
        <a:graphic>
          <a:graphicData uri="http://schemas.openxmlformats.org/drawingml/2006/table">
            <a:tbl>
              <a:tblPr/>
              <a:tblGrid>
                <a:gridCol w="838200"/>
                <a:gridCol w="1143000"/>
                <a:gridCol w="1384300"/>
                <a:gridCol w="1206500"/>
                <a:gridCol w="1143000"/>
                <a:gridCol w="1143000"/>
                <a:gridCol w="990600"/>
              </a:tblGrid>
              <a:tr h="444500">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Instr.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I Mem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Reg Rd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ALU 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D Mem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Reg Wr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Total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R-type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load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accent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store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err="1" smtClean="0">
                          <a:ln>
                            <a:noFill/>
                          </a:ln>
                          <a:solidFill>
                            <a:schemeClr val="tx1"/>
                          </a:solidFill>
                          <a:effectLst/>
                          <a:latin typeface="Arial" charset="0"/>
                          <a:ea typeface="宋体" pitchFamily="2" charset="-122"/>
                        </a:rPr>
                        <a:t>beq</a:t>
                      </a:r>
                      <a:endParaRPr kumimoji="0" lang="en-US" altLang="zh-CN" sz="2200" b="0" i="0" u="none" strike="noStrike" cap="none" normalizeH="0" baseline="0" dirty="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jump</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53842" name="Group 178"/>
          <p:cNvGraphicFramePr>
            <a:graphicFrameLocks noGrp="1"/>
          </p:cNvGraphicFramePr>
          <p:nvPr>
            <p:ph sz="quarter" idx="2"/>
          </p:nvPr>
        </p:nvGraphicFramePr>
        <p:xfrm>
          <a:off x="1371600" y="3810000"/>
          <a:ext cx="7010400" cy="685800"/>
        </p:xfrm>
        <a:graphic>
          <a:graphicData uri="http://schemas.openxmlformats.org/drawingml/2006/table">
            <a:tbl>
              <a:tblPr/>
              <a:tblGrid>
                <a:gridCol w="1117600"/>
                <a:gridCol w="1397000"/>
                <a:gridCol w="1219200"/>
                <a:gridCol w="1143000"/>
                <a:gridCol w="1143000"/>
                <a:gridCol w="990600"/>
              </a:tblGrid>
              <a:tr h="685800">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200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600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53847" name="Group 183"/>
          <p:cNvGraphicFramePr>
            <a:graphicFrameLocks noGrp="1"/>
          </p:cNvGraphicFramePr>
          <p:nvPr>
            <p:ph sz="quarter" idx="3"/>
          </p:nvPr>
        </p:nvGraphicFramePr>
        <p:xfrm>
          <a:off x="1371600" y="4522788"/>
          <a:ext cx="7010400" cy="430213"/>
        </p:xfrm>
        <a:graphic>
          <a:graphicData uri="http://schemas.openxmlformats.org/drawingml/2006/table">
            <a:tbl>
              <a:tblPr/>
              <a:tblGrid>
                <a:gridCol w="1117600"/>
                <a:gridCol w="1397000"/>
                <a:gridCol w="1219200"/>
                <a:gridCol w="1143000"/>
                <a:gridCol w="1143000"/>
                <a:gridCol w="990600"/>
              </a:tblGrid>
              <a:tr h="430213">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200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accent1"/>
                          </a:solidFill>
                          <a:effectLst/>
                          <a:latin typeface="Arial" charset="0"/>
                          <a:ea typeface="宋体" pitchFamily="2" charset="-122"/>
                        </a:rPr>
                        <a:t>800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53757" name="Rectangle 93"/>
          <p:cNvSpPr>
            <a:spLocks noChangeArrowheads="1"/>
          </p:cNvSpPr>
          <p:nvPr/>
        </p:nvSpPr>
        <p:spPr bwMode="auto">
          <a:xfrm>
            <a:off x="609600" y="788176"/>
            <a:ext cx="7848600" cy="2336024"/>
          </a:xfrm>
          <a:prstGeom prst="rect">
            <a:avLst/>
          </a:prstGeom>
          <a:noFill/>
          <a:ln w="12700">
            <a:noFill/>
            <a:miter lim="800000"/>
            <a:headEnd/>
            <a:tailEnd/>
          </a:ln>
          <a:effectLst/>
        </p:spPr>
        <p:txBody>
          <a:bodyPr>
            <a:spAutoFit/>
          </a:bodyPr>
          <a:lstStyle/>
          <a:p>
            <a:pPr>
              <a:lnSpc>
                <a:spcPct val="90000"/>
              </a:lnSpc>
              <a:spcBef>
                <a:spcPct val="50000"/>
              </a:spcBef>
              <a:buClr>
                <a:schemeClr val="accent1"/>
              </a:buClr>
              <a:buSzPct val="75000"/>
              <a:buFont typeface="Wingdings" pitchFamily="2" charset="2"/>
              <a:buChar char="q"/>
            </a:pPr>
            <a:r>
              <a:rPr lang="zh-CN" altLang="en-US" sz="2400" dirty="0">
                <a:solidFill>
                  <a:schemeClr val="tx1"/>
                </a:solidFill>
                <a:ea typeface="宋体" pitchFamily="2" charset="-122"/>
              </a:rPr>
              <a:t> </a:t>
            </a:r>
            <a:r>
              <a:rPr lang="en-US" altLang="zh-CN" sz="2400" dirty="0" smtClean="0">
                <a:solidFill>
                  <a:schemeClr val="tx1"/>
                </a:solidFill>
                <a:latin typeface="微软雅黑" pitchFamily="34" charset="-122"/>
                <a:ea typeface="微软雅黑" pitchFamily="34" charset="-122"/>
              </a:rPr>
              <a:t>What is the clock cycle time</a:t>
            </a:r>
            <a:r>
              <a:rPr lang="zh-CN" altLang="en-US" sz="2400" dirty="0" smtClean="0">
                <a:solidFill>
                  <a:schemeClr val="tx1"/>
                </a:solidFill>
                <a:latin typeface="微软雅黑" pitchFamily="34" charset="-122"/>
                <a:ea typeface="微软雅黑" pitchFamily="34" charset="-122"/>
              </a:rPr>
              <a:t>：假设多路选择器，控制单元，符号扩展，</a:t>
            </a:r>
            <a:r>
              <a:rPr lang="en-US" altLang="zh-CN" sz="2400" dirty="0" smtClean="0">
                <a:solidFill>
                  <a:schemeClr val="tx1"/>
                </a:solidFill>
                <a:latin typeface="微软雅黑" pitchFamily="34" charset="-122"/>
                <a:ea typeface="微软雅黑" pitchFamily="34" charset="-122"/>
              </a:rPr>
              <a:t>PC</a:t>
            </a:r>
            <a:r>
              <a:rPr lang="zh-CN" altLang="en-US" sz="2400" dirty="0" smtClean="0">
                <a:solidFill>
                  <a:schemeClr val="tx1"/>
                </a:solidFill>
                <a:latin typeface="微软雅黑" pitchFamily="34" charset="-122"/>
                <a:ea typeface="微软雅黑" pitchFamily="34" charset="-122"/>
              </a:rPr>
              <a:t>读取，左移两位，线路建立和保持时间等所带来的延迟忽略不计，除了：</a:t>
            </a:r>
            <a:endParaRPr lang="en-US" altLang="zh-CN" sz="2400" dirty="0">
              <a:solidFill>
                <a:schemeClr val="tx1"/>
              </a:solidFill>
              <a:ea typeface="宋体" pitchFamily="2" charset="-122"/>
            </a:endParaRPr>
          </a:p>
          <a:p>
            <a:pPr lvl="1">
              <a:lnSpc>
                <a:spcPct val="85000"/>
              </a:lnSpc>
              <a:spcBef>
                <a:spcPct val="50000"/>
              </a:spcBef>
              <a:buClr>
                <a:schemeClr val="accent1"/>
              </a:buClr>
              <a:buSzPct val="75000"/>
              <a:buFont typeface="Monotype Sorts" pitchFamily="2" charset="2"/>
              <a:buChar char="l"/>
            </a:pPr>
            <a:r>
              <a:rPr lang="en-US" altLang="zh-CN" sz="2000" dirty="0">
                <a:solidFill>
                  <a:schemeClr val="tx1"/>
                </a:solidFill>
                <a:ea typeface="宋体" pitchFamily="2" charset="-122"/>
              </a:rPr>
              <a:t> Instruction and Data Memory </a:t>
            </a:r>
            <a:r>
              <a:rPr lang="en-US" altLang="zh-CN" sz="2000" dirty="0" smtClean="0">
                <a:solidFill>
                  <a:schemeClr val="tx1"/>
                </a:solidFill>
                <a:ea typeface="宋体" pitchFamily="2" charset="-122"/>
              </a:rPr>
              <a:t>(200 </a:t>
            </a:r>
            <a:r>
              <a:rPr lang="en-US" altLang="zh-CN" sz="2000" dirty="0" err="1" smtClean="0">
                <a:solidFill>
                  <a:schemeClr val="tx1"/>
                </a:solidFill>
                <a:ea typeface="宋体" pitchFamily="2" charset="-122"/>
              </a:rPr>
              <a:t>ps</a:t>
            </a:r>
            <a:r>
              <a:rPr lang="en-US" altLang="zh-CN" sz="2000" dirty="0">
                <a:solidFill>
                  <a:schemeClr val="tx1"/>
                </a:solidFill>
                <a:ea typeface="宋体" pitchFamily="2" charset="-122"/>
              </a:rPr>
              <a:t>)</a:t>
            </a:r>
          </a:p>
          <a:p>
            <a:pPr lvl="1">
              <a:lnSpc>
                <a:spcPct val="85000"/>
              </a:lnSpc>
              <a:spcBef>
                <a:spcPct val="50000"/>
              </a:spcBef>
              <a:buClr>
                <a:schemeClr val="accent1"/>
              </a:buClr>
              <a:buSzPct val="75000"/>
              <a:buFont typeface="Monotype Sorts" pitchFamily="2" charset="2"/>
              <a:buChar char="l"/>
            </a:pPr>
            <a:r>
              <a:rPr lang="en-US" altLang="zh-CN" sz="2000" dirty="0">
                <a:solidFill>
                  <a:schemeClr val="tx1"/>
                </a:solidFill>
                <a:ea typeface="宋体" pitchFamily="2" charset="-122"/>
              </a:rPr>
              <a:t> ALU and adders (</a:t>
            </a:r>
            <a:r>
              <a:rPr lang="en-US" altLang="zh-CN" sz="2000" dirty="0" smtClean="0">
                <a:solidFill>
                  <a:schemeClr val="tx1"/>
                </a:solidFill>
                <a:ea typeface="宋体" pitchFamily="2" charset="-122"/>
              </a:rPr>
              <a:t>200 </a:t>
            </a:r>
            <a:r>
              <a:rPr lang="en-US" altLang="zh-CN" sz="2000" dirty="0" err="1" smtClean="0">
                <a:solidFill>
                  <a:schemeClr val="tx1"/>
                </a:solidFill>
                <a:ea typeface="宋体" pitchFamily="2" charset="-122"/>
              </a:rPr>
              <a:t>ps</a:t>
            </a:r>
            <a:r>
              <a:rPr lang="en-US" altLang="zh-CN" sz="2000" dirty="0">
                <a:solidFill>
                  <a:schemeClr val="tx1"/>
                </a:solidFill>
                <a:ea typeface="宋体" pitchFamily="2" charset="-122"/>
              </a:rPr>
              <a:t>)</a:t>
            </a:r>
          </a:p>
          <a:p>
            <a:pPr lvl="1">
              <a:lnSpc>
                <a:spcPct val="85000"/>
              </a:lnSpc>
              <a:spcBef>
                <a:spcPct val="50000"/>
              </a:spcBef>
              <a:buClr>
                <a:schemeClr val="accent1"/>
              </a:buClr>
              <a:buSzPct val="75000"/>
              <a:buFont typeface="Monotype Sorts" pitchFamily="2" charset="2"/>
              <a:buChar char="l"/>
            </a:pPr>
            <a:r>
              <a:rPr lang="en-US" altLang="zh-CN" sz="2000" dirty="0">
                <a:solidFill>
                  <a:schemeClr val="tx1"/>
                </a:solidFill>
                <a:ea typeface="宋体" pitchFamily="2" charset="-122"/>
              </a:rPr>
              <a:t> Register File access (reads or writes) </a:t>
            </a:r>
            <a:r>
              <a:rPr lang="en-US" altLang="zh-CN" sz="2000" dirty="0" smtClean="0">
                <a:solidFill>
                  <a:schemeClr val="tx1"/>
                </a:solidFill>
                <a:ea typeface="宋体" pitchFamily="2" charset="-122"/>
              </a:rPr>
              <a:t>(100 </a:t>
            </a:r>
            <a:r>
              <a:rPr lang="en-US" altLang="zh-CN" sz="2000" dirty="0" err="1" smtClean="0">
                <a:solidFill>
                  <a:schemeClr val="tx1"/>
                </a:solidFill>
                <a:ea typeface="宋体" pitchFamily="2" charset="-122"/>
              </a:rPr>
              <a:t>ps</a:t>
            </a:r>
            <a:r>
              <a:rPr lang="en-US" altLang="zh-CN" sz="2000" dirty="0">
                <a:solidFill>
                  <a:schemeClr val="tx1"/>
                </a:solidFill>
                <a:ea typeface="宋体" pitchFamily="2" charset="-122"/>
              </a:rPr>
              <a:t>)</a:t>
            </a:r>
          </a:p>
        </p:txBody>
      </p:sp>
      <p:graphicFrame>
        <p:nvGraphicFramePr>
          <p:cNvPr id="753852" name="Group 188"/>
          <p:cNvGraphicFramePr>
            <a:graphicFrameLocks noGrp="1"/>
          </p:cNvGraphicFramePr>
          <p:nvPr>
            <p:ph sz="quarter" idx="4"/>
          </p:nvPr>
        </p:nvGraphicFramePr>
        <p:xfrm>
          <a:off x="1371600" y="4953000"/>
          <a:ext cx="7010400" cy="457200"/>
        </p:xfrm>
        <a:graphic>
          <a:graphicData uri="http://schemas.openxmlformats.org/drawingml/2006/table">
            <a:tbl>
              <a:tblPr/>
              <a:tblGrid>
                <a:gridCol w="1117600"/>
                <a:gridCol w="1397000"/>
                <a:gridCol w="1219200"/>
                <a:gridCol w="1143000"/>
                <a:gridCol w="1143000"/>
                <a:gridCol w="990600"/>
              </a:tblGrid>
              <a:tr h="457200">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200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700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53864" name="Group 200"/>
          <p:cNvGraphicFramePr>
            <a:graphicFrameLocks noGrp="1"/>
          </p:cNvGraphicFramePr>
          <p:nvPr/>
        </p:nvGraphicFramePr>
        <p:xfrm>
          <a:off x="1371600" y="5410200"/>
          <a:ext cx="7010400" cy="430213"/>
        </p:xfrm>
        <a:graphic>
          <a:graphicData uri="http://schemas.openxmlformats.org/drawingml/2006/table">
            <a:tbl>
              <a:tblPr/>
              <a:tblGrid>
                <a:gridCol w="1119188"/>
                <a:gridCol w="1395412"/>
                <a:gridCol w="1219200"/>
                <a:gridCol w="1143000"/>
                <a:gridCol w="1143000"/>
                <a:gridCol w="990600"/>
              </a:tblGrid>
              <a:tr h="430213">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200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500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53863" name="Group 199"/>
          <p:cNvGraphicFramePr>
            <a:graphicFrameLocks noGrp="1"/>
          </p:cNvGraphicFramePr>
          <p:nvPr/>
        </p:nvGraphicFramePr>
        <p:xfrm>
          <a:off x="1371600" y="5867400"/>
          <a:ext cx="7010400" cy="409956"/>
        </p:xfrm>
        <a:graphic>
          <a:graphicData uri="http://schemas.openxmlformats.org/drawingml/2006/table">
            <a:tbl>
              <a:tblPr/>
              <a:tblGrid>
                <a:gridCol w="1143000"/>
                <a:gridCol w="1371600"/>
                <a:gridCol w="1219200"/>
                <a:gridCol w="1143000"/>
                <a:gridCol w="1143000"/>
                <a:gridCol w="990600"/>
              </a:tblGrid>
              <a:tr h="381000">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200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22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200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538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7538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7538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7538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7538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8690" name="Rectangle 2"/>
          <p:cNvSpPr>
            <a:spLocks noGrp="1" noChangeArrowheads="1"/>
          </p:cNvSpPr>
          <p:nvPr>
            <p:ph type="title"/>
          </p:nvPr>
        </p:nvSpPr>
        <p:spPr/>
        <p:txBody>
          <a:bodyPr/>
          <a:lstStyle/>
          <a:p>
            <a:r>
              <a:rPr lang="zh-CN" altLang="en-US" dirty="0" smtClean="0"/>
              <a:t>单周期的缺点和优点</a:t>
            </a:r>
            <a:endParaRPr lang="en-US" dirty="0"/>
          </a:p>
        </p:txBody>
      </p:sp>
      <p:sp>
        <p:nvSpPr>
          <p:cNvPr id="1138691" name="Rectangle 3"/>
          <p:cNvSpPr>
            <a:spLocks noGrp="1" noChangeArrowheads="1"/>
          </p:cNvSpPr>
          <p:nvPr>
            <p:ph type="body" idx="1"/>
          </p:nvPr>
        </p:nvSpPr>
        <p:spPr>
          <a:xfrm>
            <a:off x="685800" y="838200"/>
            <a:ext cx="7848600" cy="4409412"/>
          </a:xfrm>
        </p:spPr>
        <p:txBody>
          <a:bodyPr/>
          <a:lstStyle/>
          <a:p>
            <a:pPr>
              <a:lnSpc>
                <a:spcPct val="100000"/>
              </a:lnSpc>
              <a:spcBef>
                <a:spcPct val="20000"/>
              </a:spcBef>
            </a:pPr>
            <a:r>
              <a:rPr lang="zh-CN" altLang="en-US" dirty="0" smtClean="0">
                <a:latin typeface="微软雅黑" pitchFamily="34" charset="-122"/>
                <a:ea typeface="微软雅黑" pitchFamily="34" charset="-122"/>
              </a:rPr>
              <a:t>使用时钟周期效率不高</a:t>
            </a:r>
            <a:r>
              <a:rPr lang="en-US"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单周期设计中，时钟周期对所有指令等长，这样时钟周期要由执行时间最长的（最慢的）那条指令决定。</a:t>
            </a:r>
            <a:endParaRPr lang="en-US" dirty="0">
              <a:latin typeface="微软雅黑" pitchFamily="34" charset="-122"/>
              <a:ea typeface="微软雅黑" pitchFamily="34" charset="-122"/>
            </a:endParaRPr>
          </a:p>
          <a:p>
            <a:pPr lvl="1">
              <a:lnSpc>
                <a:spcPct val="100000"/>
              </a:lnSpc>
              <a:spcBef>
                <a:spcPct val="20000"/>
              </a:spcBef>
            </a:pPr>
            <a:r>
              <a:rPr lang="zh-CN" altLang="en-US" dirty="0" smtClean="0">
                <a:latin typeface="微软雅黑" pitchFamily="34" charset="-122"/>
                <a:ea typeface="微软雅黑" pitchFamily="34" charset="-122"/>
              </a:rPr>
              <a:t>特别对于更复杂的指令，这样的问题更明显，如浮点乘法</a:t>
            </a:r>
            <a:endParaRPr lang="en-US" dirty="0" smtClean="0">
              <a:latin typeface="微软雅黑" pitchFamily="34" charset="-122"/>
              <a:ea typeface="微软雅黑" pitchFamily="34" charset="-122"/>
            </a:endParaRPr>
          </a:p>
          <a:p>
            <a:pPr>
              <a:lnSpc>
                <a:spcPct val="100000"/>
              </a:lnSpc>
              <a:spcBef>
                <a:spcPct val="20000"/>
              </a:spcBef>
            </a:pPr>
            <a:endParaRPr lang="en-US" dirty="0" smtClean="0"/>
          </a:p>
          <a:p>
            <a:pPr>
              <a:lnSpc>
                <a:spcPct val="100000"/>
              </a:lnSpc>
              <a:spcBef>
                <a:spcPct val="20000"/>
              </a:spcBef>
            </a:pPr>
            <a:endParaRPr lang="en-US" dirty="0" smtClean="0"/>
          </a:p>
          <a:p>
            <a:pPr lvl="1">
              <a:lnSpc>
                <a:spcPct val="100000"/>
              </a:lnSpc>
              <a:spcBef>
                <a:spcPct val="20000"/>
              </a:spcBef>
            </a:pPr>
            <a:endParaRPr lang="en-US" dirty="0"/>
          </a:p>
          <a:p>
            <a:pPr lvl="1">
              <a:lnSpc>
                <a:spcPct val="100000"/>
              </a:lnSpc>
              <a:spcBef>
                <a:spcPct val="20000"/>
              </a:spcBef>
            </a:pPr>
            <a:endParaRPr lang="en-US" dirty="0"/>
          </a:p>
          <a:p>
            <a:pPr>
              <a:lnSpc>
                <a:spcPct val="100000"/>
              </a:lnSpc>
              <a:spcBef>
                <a:spcPct val="20000"/>
              </a:spcBef>
            </a:pPr>
            <a:r>
              <a:rPr lang="zh-CN" altLang="en-US" dirty="0" smtClean="0">
                <a:latin typeface="微软雅黑" pitchFamily="34" charset="-122"/>
                <a:ea typeface="微软雅黑" pitchFamily="34" charset="-122"/>
              </a:rPr>
              <a:t>可能会浪费芯片的面积，因为有些功能单元必须被复制，只是由于它们不能在一个时钟周期内被共享</a:t>
            </a:r>
            <a:endParaRPr lang="en-US" dirty="0">
              <a:latin typeface="微软雅黑" pitchFamily="34" charset="-122"/>
              <a:ea typeface="微软雅黑" pitchFamily="34" charset="-122"/>
            </a:endParaRPr>
          </a:p>
          <a:p>
            <a:pPr>
              <a:lnSpc>
                <a:spcPct val="100000"/>
              </a:lnSpc>
              <a:spcBef>
                <a:spcPct val="20000"/>
              </a:spcBef>
            </a:pPr>
            <a:r>
              <a:rPr lang="zh-CN" altLang="en-US" dirty="0" smtClean="0">
                <a:latin typeface="微软雅黑" pitchFamily="34" charset="-122"/>
                <a:ea typeface="微软雅黑" pitchFamily="34" charset="-122"/>
              </a:rPr>
              <a:t>优点：简单且易于理解</a:t>
            </a:r>
            <a:endParaRPr lang="en-US" dirty="0">
              <a:latin typeface="微软雅黑" pitchFamily="34" charset="-122"/>
              <a:ea typeface="微软雅黑" pitchFamily="34" charset="-122"/>
            </a:endParaRPr>
          </a:p>
        </p:txBody>
      </p:sp>
      <p:grpSp>
        <p:nvGrpSpPr>
          <p:cNvPr id="2" name="Group 35"/>
          <p:cNvGrpSpPr>
            <a:grpSpLocks/>
          </p:cNvGrpSpPr>
          <p:nvPr/>
        </p:nvGrpSpPr>
        <p:grpSpPr bwMode="auto">
          <a:xfrm>
            <a:off x="360363" y="2479675"/>
            <a:ext cx="8148637" cy="1289050"/>
            <a:chOff x="227" y="1562"/>
            <a:chExt cx="5133" cy="812"/>
          </a:xfrm>
        </p:grpSpPr>
        <p:sp>
          <p:nvSpPr>
            <p:cNvPr id="1138692" name="Line 4"/>
            <p:cNvSpPr>
              <a:spLocks noChangeShapeType="1"/>
            </p:cNvSpPr>
            <p:nvPr/>
          </p:nvSpPr>
          <p:spPr bwMode="auto">
            <a:xfrm>
              <a:off x="296" y="1762"/>
              <a:ext cx="224" cy="0"/>
            </a:xfrm>
            <a:prstGeom prst="line">
              <a:avLst/>
            </a:prstGeom>
            <a:noFill/>
            <a:ln w="25400">
              <a:solidFill>
                <a:schemeClr val="tx1"/>
              </a:solidFill>
              <a:round/>
              <a:headEnd/>
              <a:tailEnd/>
            </a:ln>
            <a:effectLst/>
          </p:spPr>
          <p:txBody>
            <a:bodyPr wrap="none" anchor="ctr"/>
            <a:lstStyle/>
            <a:p>
              <a:endParaRPr lang="en-US"/>
            </a:p>
          </p:txBody>
        </p:sp>
        <p:sp>
          <p:nvSpPr>
            <p:cNvPr id="1138693" name="Line 5"/>
            <p:cNvSpPr>
              <a:spLocks noChangeShapeType="1"/>
            </p:cNvSpPr>
            <p:nvPr/>
          </p:nvSpPr>
          <p:spPr bwMode="auto">
            <a:xfrm>
              <a:off x="528" y="1770"/>
              <a:ext cx="0" cy="128"/>
            </a:xfrm>
            <a:prstGeom prst="line">
              <a:avLst/>
            </a:prstGeom>
            <a:noFill/>
            <a:ln w="25400">
              <a:solidFill>
                <a:schemeClr val="tx1"/>
              </a:solidFill>
              <a:round/>
              <a:headEnd/>
              <a:tailEnd/>
            </a:ln>
            <a:effectLst/>
          </p:spPr>
          <p:txBody>
            <a:bodyPr wrap="none" anchor="ctr"/>
            <a:lstStyle/>
            <a:p>
              <a:endParaRPr lang="en-US"/>
            </a:p>
          </p:txBody>
        </p:sp>
        <p:sp>
          <p:nvSpPr>
            <p:cNvPr id="1138694" name="Line 6"/>
            <p:cNvSpPr>
              <a:spLocks noChangeShapeType="1"/>
            </p:cNvSpPr>
            <p:nvPr/>
          </p:nvSpPr>
          <p:spPr bwMode="auto">
            <a:xfrm>
              <a:off x="2784" y="1770"/>
              <a:ext cx="0" cy="128"/>
            </a:xfrm>
            <a:prstGeom prst="line">
              <a:avLst/>
            </a:prstGeom>
            <a:noFill/>
            <a:ln w="25400">
              <a:solidFill>
                <a:schemeClr val="tx1"/>
              </a:solidFill>
              <a:round/>
              <a:headEnd/>
              <a:tailEnd/>
            </a:ln>
            <a:effectLst/>
          </p:spPr>
          <p:txBody>
            <a:bodyPr wrap="none" anchor="ctr"/>
            <a:lstStyle/>
            <a:p>
              <a:endParaRPr lang="en-US"/>
            </a:p>
          </p:txBody>
        </p:sp>
        <p:sp>
          <p:nvSpPr>
            <p:cNvPr id="1138696" name="Line 8"/>
            <p:cNvSpPr>
              <a:spLocks noChangeShapeType="1"/>
            </p:cNvSpPr>
            <p:nvPr/>
          </p:nvSpPr>
          <p:spPr bwMode="auto">
            <a:xfrm>
              <a:off x="5136" y="1770"/>
              <a:ext cx="0" cy="128"/>
            </a:xfrm>
            <a:prstGeom prst="line">
              <a:avLst/>
            </a:prstGeom>
            <a:noFill/>
            <a:ln w="25400">
              <a:solidFill>
                <a:schemeClr val="tx1"/>
              </a:solidFill>
              <a:round/>
              <a:headEnd/>
              <a:tailEnd/>
            </a:ln>
            <a:effectLst/>
          </p:spPr>
          <p:txBody>
            <a:bodyPr wrap="none" anchor="ctr"/>
            <a:lstStyle/>
            <a:p>
              <a:endParaRPr lang="en-US"/>
            </a:p>
          </p:txBody>
        </p:sp>
        <p:sp>
          <p:nvSpPr>
            <p:cNvPr id="1138697" name="Line 9"/>
            <p:cNvSpPr>
              <a:spLocks noChangeShapeType="1"/>
            </p:cNvSpPr>
            <p:nvPr/>
          </p:nvSpPr>
          <p:spPr bwMode="auto">
            <a:xfrm>
              <a:off x="536" y="1906"/>
              <a:ext cx="1184" cy="0"/>
            </a:xfrm>
            <a:prstGeom prst="line">
              <a:avLst/>
            </a:prstGeom>
            <a:noFill/>
            <a:ln w="25400">
              <a:solidFill>
                <a:schemeClr val="tx1"/>
              </a:solidFill>
              <a:round/>
              <a:headEnd/>
              <a:tailEnd/>
            </a:ln>
            <a:effectLst/>
          </p:spPr>
          <p:txBody>
            <a:bodyPr wrap="none" anchor="ctr"/>
            <a:lstStyle/>
            <a:p>
              <a:endParaRPr lang="en-US"/>
            </a:p>
          </p:txBody>
        </p:sp>
        <p:sp>
          <p:nvSpPr>
            <p:cNvPr id="1138698" name="Line 10"/>
            <p:cNvSpPr>
              <a:spLocks noChangeShapeType="1"/>
            </p:cNvSpPr>
            <p:nvPr/>
          </p:nvSpPr>
          <p:spPr bwMode="auto">
            <a:xfrm>
              <a:off x="1736" y="1762"/>
              <a:ext cx="1040" cy="0"/>
            </a:xfrm>
            <a:prstGeom prst="line">
              <a:avLst/>
            </a:prstGeom>
            <a:noFill/>
            <a:ln w="25400">
              <a:solidFill>
                <a:schemeClr val="tx1"/>
              </a:solidFill>
              <a:round/>
              <a:headEnd/>
              <a:tailEnd/>
            </a:ln>
            <a:effectLst/>
          </p:spPr>
          <p:txBody>
            <a:bodyPr wrap="none" anchor="ctr"/>
            <a:lstStyle/>
            <a:p>
              <a:endParaRPr lang="en-US"/>
            </a:p>
          </p:txBody>
        </p:sp>
        <p:sp>
          <p:nvSpPr>
            <p:cNvPr id="1138699" name="Line 11"/>
            <p:cNvSpPr>
              <a:spLocks noChangeShapeType="1"/>
            </p:cNvSpPr>
            <p:nvPr/>
          </p:nvSpPr>
          <p:spPr bwMode="auto">
            <a:xfrm>
              <a:off x="1728" y="1770"/>
              <a:ext cx="0" cy="128"/>
            </a:xfrm>
            <a:prstGeom prst="line">
              <a:avLst/>
            </a:prstGeom>
            <a:noFill/>
            <a:ln w="25400">
              <a:solidFill>
                <a:schemeClr val="tx1"/>
              </a:solidFill>
              <a:round/>
              <a:headEnd/>
              <a:tailEnd/>
            </a:ln>
            <a:effectLst/>
          </p:spPr>
          <p:txBody>
            <a:bodyPr wrap="none" anchor="ctr"/>
            <a:lstStyle/>
            <a:p>
              <a:endParaRPr lang="en-US"/>
            </a:p>
          </p:txBody>
        </p:sp>
        <p:sp>
          <p:nvSpPr>
            <p:cNvPr id="1138700" name="Line 12"/>
            <p:cNvSpPr>
              <a:spLocks noChangeShapeType="1"/>
            </p:cNvSpPr>
            <p:nvPr/>
          </p:nvSpPr>
          <p:spPr bwMode="auto">
            <a:xfrm>
              <a:off x="2792" y="1906"/>
              <a:ext cx="1184" cy="0"/>
            </a:xfrm>
            <a:prstGeom prst="line">
              <a:avLst/>
            </a:prstGeom>
            <a:noFill/>
            <a:ln w="25400">
              <a:solidFill>
                <a:schemeClr val="tx1"/>
              </a:solidFill>
              <a:round/>
              <a:headEnd/>
              <a:tailEnd/>
            </a:ln>
            <a:effectLst/>
          </p:spPr>
          <p:txBody>
            <a:bodyPr wrap="none" anchor="ctr"/>
            <a:lstStyle/>
            <a:p>
              <a:endParaRPr lang="en-US"/>
            </a:p>
          </p:txBody>
        </p:sp>
        <p:sp>
          <p:nvSpPr>
            <p:cNvPr id="1138701" name="Line 13"/>
            <p:cNvSpPr>
              <a:spLocks noChangeShapeType="1"/>
            </p:cNvSpPr>
            <p:nvPr/>
          </p:nvSpPr>
          <p:spPr bwMode="auto">
            <a:xfrm>
              <a:off x="3992" y="1762"/>
              <a:ext cx="1136" cy="0"/>
            </a:xfrm>
            <a:prstGeom prst="line">
              <a:avLst/>
            </a:prstGeom>
            <a:noFill/>
            <a:ln w="25400">
              <a:solidFill>
                <a:schemeClr val="tx1"/>
              </a:solidFill>
              <a:round/>
              <a:headEnd/>
              <a:tailEnd/>
            </a:ln>
            <a:effectLst/>
          </p:spPr>
          <p:txBody>
            <a:bodyPr wrap="none" anchor="ctr"/>
            <a:lstStyle/>
            <a:p>
              <a:endParaRPr lang="en-US"/>
            </a:p>
          </p:txBody>
        </p:sp>
        <p:sp>
          <p:nvSpPr>
            <p:cNvPr id="1138702" name="Line 14"/>
            <p:cNvSpPr>
              <a:spLocks noChangeShapeType="1"/>
            </p:cNvSpPr>
            <p:nvPr/>
          </p:nvSpPr>
          <p:spPr bwMode="auto">
            <a:xfrm>
              <a:off x="3984" y="1770"/>
              <a:ext cx="0" cy="128"/>
            </a:xfrm>
            <a:prstGeom prst="line">
              <a:avLst/>
            </a:prstGeom>
            <a:noFill/>
            <a:ln w="25400">
              <a:solidFill>
                <a:schemeClr val="tx1"/>
              </a:solidFill>
              <a:round/>
              <a:headEnd/>
              <a:tailEnd/>
            </a:ln>
            <a:effectLst/>
          </p:spPr>
          <p:txBody>
            <a:bodyPr wrap="none" anchor="ctr"/>
            <a:lstStyle/>
            <a:p>
              <a:endParaRPr lang="en-US"/>
            </a:p>
          </p:txBody>
        </p:sp>
        <p:sp>
          <p:nvSpPr>
            <p:cNvPr id="1138703" name="Line 15"/>
            <p:cNvSpPr>
              <a:spLocks noChangeShapeType="1"/>
            </p:cNvSpPr>
            <p:nvPr/>
          </p:nvSpPr>
          <p:spPr bwMode="auto">
            <a:xfrm>
              <a:off x="5136" y="1906"/>
              <a:ext cx="224" cy="0"/>
            </a:xfrm>
            <a:prstGeom prst="line">
              <a:avLst/>
            </a:prstGeom>
            <a:noFill/>
            <a:ln w="25400">
              <a:solidFill>
                <a:schemeClr val="tx1"/>
              </a:solidFill>
              <a:round/>
              <a:headEnd/>
              <a:tailEnd/>
            </a:ln>
            <a:effectLst/>
          </p:spPr>
          <p:txBody>
            <a:bodyPr wrap="none" anchor="ctr"/>
            <a:lstStyle/>
            <a:p>
              <a:endParaRPr lang="en-US"/>
            </a:p>
          </p:txBody>
        </p:sp>
        <p:sp>
          <p:nvSpPr>
            <p:cNvPr id="1138704" name="Rectangle 16"/>
            <p:cNvSpPr>
              <a:spLocks noChangeArrowheads="1"/>
            </p:cNvSpPr>
            <p:nvPr/>
          </p:nvSpPr>
          <p:spPr bwMode="auto">
            <a:xfrm>
              <a:off x="227" y="1758"/>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Clk</a:t>
              </a:r>
            </a:p>
          </p:txBody>
        </p:sp>
        <p:sp>
          <p:nvSpPr>
            <p:cNvPr id="1138706" name="Rectangle 18"/>
            <p:cNvSpPr>
              <a:spLocks noChangeArrowheads="1"/>
            </p:cNvSpPr>
            <p:nvPr/>
          </p:nvSpPr>
          <p:spPr bwMode="auto">
            <a:xfrm>
              <a:off x="536" y="2176"/>
              <a:ext cx="2240" cy="176"/>
            </a:xfrm>
            <a:prstGeom prst="rect">
              <a:avLst/>
            </a:prstGeom>
            <a:noFill/>
            <a:ln w="25400">
              <a:solidFill>
                <a:schemeClr val="tx1"/>
              </a:solidFill>
              <a:miter lim="800000"/>
              <a:headEnd/>
              <a:tailEnd/>
            </a:ln>
            <a:effectLst/>
          </p:spPr>
          <p:txBody>
            <a:bodyPr wrap="none" anchor="ctr"/>
            <a:lstStyle/>
            <a:p>
              <a:endParaRPr lang="en-US"/>
            </a:p>
          </p:txBody>
        </p:sp>
        <p:sp>
          <p:nvSpPr>
            <p:cNvPr id="1138707" name="Rectangle 19"/>
            <p:cNvSpPr>
              <a:spLocks noChangeArrowheads="1"/>
            </p:cNvSpPr>
            <p:nvPr/>
          </p:nvSpPr>
          <p:spPr bwMode="auto">
            <a:xfrm>
              <a:off x="2792" y="2176"/>
              <a:ext cx="2336" cy="176"/>
            </a:xfrm>
            <a:prstGeom prst="rect">
              <a:avLst/>
            </a:prstGeom>
            <a:noFill/>
            <a:ln w="25400">
              <a:solidFill>
                <a:schemeClr val="tx1"/>
              </a:solidFill>
              <a:miter lim="800000"/>
              <a:headEnd/>
              <a:tailEnd/>
            </a:ln>
            <a:effectLst/>
          </p:spPr>
          <p:txBody>
            <a:bodyPr wrap="none" anchor="ctr"/>
            <a:lstStyle/>
            <a:p>
              <a:endParaRPr lang="en-US"/>
            </a:p>
          </p:txBody>
        </p:sp>
        <p:sp>
          <p:nvSpPr>
            <p:cNvPr id="1138708" name="Rectangle 20"/>
            <p:cNvSpPr>
              <a:spLocks noChangeArrowheads="1"/>
            </p:cNvSpPr>
            <p:nvPr/>
          </p:nvSpPr>
          <p:spPr bwMode="auto">
            <a:xfrm>
              <a:off x="1379" y="2164"/>
              <a:ext cx="250"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lw</a:t>
              </a:r>
            </a:p>
          </p:txBody>
        </p:sp>
        <p:sp>
          <p:nvSpPr>
            <p:cNvPr id="1138709" name="Rectangle 21"/>
            <p:cNvSpPr>
              <a:spLocks noChangeArrowheads="1"/>
            </p:cNvSpPr>
            <p:nvPr/>
          </p:nvSpPr>
          <p:spPr bwMode="auto">
            <a:xfrm>
              <a:off x="3779" y="2164"/>
              <a:ext cx="28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sw</a:t>
              </a:r>
            </a:p>
          </p:txBody>
        </p:sp>
        <p:sp>
          <p:nvSpPr>
            <p:cNvPr id="1138710" name="Line 22"/>
            <p:cNvSpPr>
              <a:spLocks noChangeShapeType="1"/>
            </p:cNvSpPr>
            <p:nvPr/>
          </p:nvSpPr>
          <p:spPr bwMode="auto">
            <a:xfrm flipV="1">
              <a:off x="4704" y="2160"/>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138711" name="Rectangle 23"/>
            <p:cNvSpPr>
              <a:spLocks noChangeArrowheads="1"/>
            </p:cNvSpPr>
            <p:nvPr/>
          </p:nvSpPr>
          <p:spPr bwMode="auto">
            <a:xfrm>
              <a:off x="4691" y="2164"/>
              <a:ext cx="491" cy="210"/>
            </a:xfrm>
            <a:prstGeom prst="rect">
              <a:avLst/>
            </a:prstGeom>
            <a:noFill/>
            <a:ln w="12700">
              <a:noFill/>
              <a:miter lim="800000"/>
              <a:headEnd/>
              <a:tailEnd/>
            </a:ln>
            <a:effectLst/>
          </p:spPr>
          <p:txBody>
            <a:bodyPr wrap="none" lIns="90488" tIns="44450" rIns="90488" bIns="44450">
              <a:spAutoFit/>
            </a:bodyPr>
            <a:lstStyle/>
            <a:p>
              <a:r>
                <a:rPr lang="en-US" sz="1600" b="1"/>
                <a:t>Waste</a:t>
              </a:r>
            </a:p>
          </p:txBody>
        </p:sp>
        <p:sp>
          <p:nvSpPr>
            <p:cNvPr id="1138712" name="Line 24"/>
            <p:cNvSpPr>
              <a:spLocks noChangeShapeType="1"/>
            </p:cNvSpPr>
            <p:nvPr/>
          </p:nvSpPr>
          <p:spPr bwMode="auto">
            <a:xfrm flipV="1">
              <a:off x="528" y="1562"/>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138713" name="Rectangle 25"/>
            <p:cNvSpPr>
              <a:spLocks noChangeArrowheads="1"/>
            </p:cNvSpPr>
            <p:nvPr/>
          </p:nvSpPr>
          <p:spPr bwMode="auto">
            <a:xfrm>
              <a:off x="1392" y="1566"/>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1</a:t>
              </a:r>
            </a:p>
          </p:txBody>
        </p:sp>
        <p:sp>
          <p:nvSpPr>
            <p:cNvPr id="1138714" name="Line 26"/>
            <p:cNvSpPr>
              <a:spLocks noChangeShapeType="1"/>
            </p:cNvSpPr>
            <p:nvPr/>
          </p:nvSpPr>
          <p:spPr bwMode="auto">
            <a:xfrm flipV="1">
              <a:off x="2784" y="1562"/>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138715" name="Line 27"/>
            <p:cNvSpPr>
              <a:spLocks noChangeShapeType="1"/>
            </p:cNvSpPr>
            <p:nvPr/>
          </p:nvSpPr>
          <p:spPr bwMode="auto">
            <a:xfrm flipV="1">
              <a:off x="5136" y="1562"/>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138716" name="Rectangle 28"/>
            <p:cNvSpPr>
              <a:spLocks noChangeArrowheads="1"/>
            </p:cNvSpPr>
            <p:nvPr/>
          </p:nvSpPr>
          <p:spPr bwMode="auto">
            <a:xfrm>
              <a:off x="3696" y="1566"/>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2</a:t>
              </a:r>
            </a:p>
          </p:txBody>
        </p:sp>
        <p:sp>
          <p:nvSpPr>
            <p:cNvPr id="1138717" name="Line 29"/>
            <p:cNvSpPr>
              <a:spLocks noChangeShapeType="1"/>
            </p:cNvSpPr>
            <p:nvPr/>
          </p:nvSpPr>
          <p:spPr bwMode="auto">
            <a:xfrm>
              <a:off x="536" y="1666"/>
              <a:ext cx="896" cy="0"/>
            </a:xfrm>
            <a:prstGeom prst="line">
              <a:avLst/>
            </a:prstGeom>
            <a:noFill/>
            <a:ln w="25400">
              <a:solidFill>
                <a:schemeClr val="tx1"/>
              </a:solidFill>
              <a:round/>
              <a:headEnd type="triangle" w="med" len="med"/>
              <a:tailEnd/>
            </a:ln>
            <a:effectLst/>
          </p:spPr>
          <p:txBody>
            <a:bodyPr wrap="none" anchor="ctr"/>
            <a:lstStyle/>
            <a:p>
              <a:endParaRPr lang="en-US"/>
            </a:p>
          </p:txBody>
        </p:sp>
        <p:sp>
          <p:nvSpPr>
            <p:cNvPr id="1138718" name="Line 30"/>
            <p:cNvSpPr>
              <a:spLocks noChangeShapeType="1"/>
            </p:cNvSpPr>
            <p:nvPr/>
          </p:nvSpPr>
          <p:spPr bwMode="auto">
            <a:xfrm>
              <a:off x="2792" y="1666"/>
              <a:ext cx="896" cy="0"/>
            </a:xfrm>
            <a:prstGeom prst="line">
              <a:avLst/>
            </a:prstGeom>
            <a:noFill/>
            <a:ln w="25400">
              <a:solidFill>
                <a:schemeClr val="tx1"/>
              </a:solidFill>
              <a:round/>
              <a:headEnd type="triangle" w="med" len="med"/>
              <a:tailEnd/>
            </a:ln>
            <a:effectLst/>
          </p:spPr>
          <p:txBody>
            <a:bodyPr wrap="none" anchor="ctr"/>
            <a:lstStyle/>
            <a:p>
              <a:endParaRPr lang="en-US"/>
            </a:p>
          </p:txBody>
        </p:sp>
        <p:sp>
          <p:nvSpPr>
            <p:cNvPr id="1138719" name="Line 31"/>
            <p:cNvSpPr>
              <a:spLocks noChangeShapeType="1"/>
            </p:cNvSpPr>
            <p:nvPr/>
          </p:nvSpPr>
          <p:spPr bwMode="auto">
            <a:xfrm flipH="1">
              <a:off x="4216" y="1666"/>
              <a:ext cx="928" cy="0"/>
            </a:xfrm>
            <a:prstGeom prst="line">
              <a:avLst/>
            </a:prstGeom>
            <a:noFill/>
            <a:ln w="25400">
              <a:solidFill>
                <a:schemeClr val="tx1"/>
              </a:solidFill>
              <a:round/>
              <a:headEnd type="triangle" w="med" len="med"/>
              <a:tailEnd/>
            </a:ln>
            <a:effectLst/>
          </p:spPr>
          <p:txBody>
            <a:bodyPr wrap="none" anchor="ctr"/>
            <a:lstStyle/>
            <a:p>
              <a:endParaRPr lang="en-US"/>
            </a:p>
          </p:txBody>
        </p:sp>
        <p:sp>
          <p:nvSpPr>
            <p:cNvPr id="1138722" name="Line 34"/>
            <p:cNvSpPr>
              <a:spLocks noChangeShapeType="1"/>
            </p:cNvSpPr>
            <p:nvPr/>
          </p:nvSpPr>
          <p:spPr bwMode="auto">
            <a:xfrm flipH="1">
              <a:off x="1872" y="1680"/>
              <a:ext cx="928" cy="0"/>
            </a:xfrm>
            <a:prstGeom prst="line">
              <a:avLst/>
            </a:prstGeom>
            <a:noFill/>
            <a:ln w="25400">
              <a:solidFill>
                <a:schemeClr val="tx1"/>
              </a:solidFill>
              <a:round/>
              <a:headEnd type="triangle" w="med" len="med"/>
              <a:tailEnd/>
            </a:ln>
            <a:effectLst/>
          </p:spPr>
          <p:txBody>
            <a:bodyPr wrap="none" anchor="ctr"/>
            <a:lstStyle/>
            <a:p>
              <a:endParaRPr lang="en-US"/>
            </a:p>
          </p:txBody>
        </p:sp>
      </p:gr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6690" name="Rectangle 2"/>
          <p:cNvSpPr>
            <a:spLocks noGrp="1" noChangeArrowheads="1"/>
          </p:cNvSpPr>
          <p:nvPr>
            <p:ph type="title"/>
          </p:nvPr>
        </p:nvSpPr>
        <p:spPr/>
        <p:txBody>
          <a:bodyPr/>
          <a:lstStyle/>
          <a:p>
            <a:r>
              <a:rPr lang="zh-CN" altLang="en-US" dirty="0" smtClean="0"/>
              <a:t>怎样使它速度更快？</a:t>
            </a:r>
            <a:endParaRPr lang="en-US" dirty="0"/>
          </a:p>
        </p:txBody>
      </p:sp>
      <p:sp>
        <p:nvSpPr>
          <p:cNvPr id="1266693" name="Rectangle 5"/>
          <p:cNvSpPr>
            <a:spLocks noChangeArrowheads="1"/>
          </p:cNvSpPr>
          <p:nvPr/>
        </p:nvSpPr>
        <p:spPr bwMode="auto">
          <a:xfrm>
            <a:off x="609600" y="4343400"/>
            <a:ext cx="8153400" cy="851515"/>
          </a:xfrm>
          <a:prstGeom prst="rect">
            <a:avLst/>
          </a:prstGeom>
          <a:noFill/>
          <a:ln w="12700">
            <a:noFill/>
            <a:miter lim="800000"/>
            <a:headEnd/>
            <a:tailEnd/>
          </a:ln>
          <a:effectLst/>
        </p:spPr>
        <p:txBody>
          <a:bodyPr lIns="63500" tIns="25400" rIns="63500" bIns="25400">
            <a:spAutoFit/>
          </a:bodyPr>
          <a:lstStyle/>
          <a:p>
            <a:pPr marL="287338" indent="-287338">
              <a:spcBef>
                <a:spcPct val="65000"/>
              </a:spcBef>
              <a:buClr>
                <a:schemeClr val="accent1"/>
              </a:buClr>
              <a:buSzPct val="75000"/>
              <a:buFont typeface="Wingdings" pitchFamily="2" charset="2"/>
              <a:buChar char="q"/>
            </a:pPr>
            <a:r>
              <a:rPr lang="zh-CN" altLang="en-US" sz="2400" dirty="0" smtClean="0">
                <a:solidFill>
                  <a:schemeClr val="tx1"/>
                </a:solidFill>
                <a:latin typeface="微软雅黑" pitchFamily="34" charset="-122"/>
                <a:ea typeface="微软雅黑" pitchFamily="34" charset="-122"/>
              </a:rPr>
              <a:t>一次获取（和执行）多条指令</a:t>
            </a:r>
            <a:endParaRPr lang="en-US" sz="2400" dirty="0">
              <a:solidFill>
                <a:schemeClr val="tx1"/>
              </a:solidFill>
              <a:latin typeface="微软雅黑" pitchFamily="34" charset="-122"/>
              <a:ea typeface="微软雅黑" pitchFamily="34" charset="-122"/>
            </a:endParaRPr>
          </a:p>
          <a:p>
            <a:pPr marL="741363" lvl="1" indent="-246063">
              <a:spcBef>
                <a:spcPct val="40000"/>
              </a:spcBef>
              <a:buClr>
                <a:schemeClr val="accent1"/>
              </a:buClr>
              <a:buSzPct val="75000"/>
              <a:buFont typeface="Monotype Sorts" pitchFamily="2" charset="2"/>
              <a:buChar char="l"/>
            </a:pPr>
            <a:r>
              <a:rPr lang="zh-CN" altLang="en-US" sz="2000" dirty="0" smtClean="0">
                <a:solidFill>
                  <a:schemeClr val="tx1"/>
                </a:solidFill>
                <a:latin typeface="微软雅黑" pitchFamily="34" charset="-122"/>
                <a:ea typeface="微软雅黑" pitchFamily="34" charset="-122"/>
              </a:rPr>
              <a:t>超标量技术</a:t>
            </a:r>
            <a:r>
              <a:rPr lang="en-US" altLang="zh-CN" sz="2000" dirty="0" smtClean="0">
                <a:solidFill>
                  <a:schemeClr val="tx1"/>
                </a:solidFill>
                <a:latin typeface="微软雅黑" pitchFamily="34" charset="-122"/>
                <a:ea typeface="微软雅黑" pitchFamily="34" charset="-122"/>
              </a:rPr>
              <a:t>-</a:t>
            </a:r>
            <a:r>
              <a:rPr lang="zh-CN" altLang="en-US" sz="2000" dirty="0" smtClean="0">
                <a:solidFill>
                  <a:schemeClr val="tx1"/>
                </a:solidFill>
                <a:latin typeface="微软雅黑" pitchFamily="34" charset="-122"/>
                <a:ea typeface="微软雅黑" pitchFamily="34" charset="-122"/>
              </a:rPr>
              <a:t>敬请期待</a:t>
            </a:r>
            <a:endParaRPr lang="en-US" sz="2000" dirty="0">
              <a:solidFill>
                <a:schemeClr val="tx1"/>
              </a:solidFill>
              <a:latin typeface="微软雅黑" pitchFamily="34" charset="-122"/>
              <a:ea typeface="微软雅黑" pitchFamily="34" charset="-122"/>
            </a:endParaRPr>
          </a:p>
        </p:txBody>
      </p:sp>
      <p:sp>
        <p:nvSpPr>
          <p:cNvPr id="6" name="Content Placeholder 5"/>
          <p:cNvSpPr>
            <a:spLocks noGrp="1"/>
          </p:cNvSpPr>
          <p:nvPr>
            <p:ph idx="1"/>
          </p:nvPr>
        </p:nvSpPr>
        <p:spPr>
          <a:xfrm>
            <a:off x="533400" y="914400"/>
            <a:ext cx="8153400" cy="2704330"/>
          </a:xfrm>
        </p:spPr>
        <p:txBody>
          <a:bodyPr/>
          <a:lstStyle/>
          <a:p>
            <a:r>
              <a:rPr lang="zh-CN" altLang="en-US" dirty="0" smtClean="0">
                <a:latin typeface="微软雅黑" pitchFamily="34" charset="-122"/>
                <a:ea typeface="微软雅黑" pitchFamily="34" charset="-122"/>
              </a:rPr>
              <a:t>在当前指令完成之前开始取指和执行下一条指令</a:t>
            </a:r>
            <a:endParaRPr lang="en-US"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流水线</a:t>
            </a:r>
            <a:r>
              <a:rPr lang="en-US" dirty="0" smtClean="0">
                <a:latin typeface="微软雅黑" pitchFamily="34" charset="-122"/>
                <a:ea typeface="微软雅黑" pitchFamily="34" charset="-122"/>
              </a:rPr>
              <a:t>– (all?)</a:t>
            </a:r>
            <a:r>
              <a:rPr lang="zh-CN" altLang="en-US" dirty="0" smtClean="0">
                <a:latin typeface="微软雅黑" pitchFamily="34" charset="-122"/>
                <a:ea typeface="微软雅黑" pitchFamily="34" charset="-122"/>
              </a:rPr>
              <a:t>现代处理器都是部署了流水线技术以提高性能</a:t>
            </a:r>
            <a:endParaRPr lang="en-US"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记住性能公式</a:t>
            </a:r>
            <a:r>
              <a:rPr lang="en-US" dirty="0" smtClean="0">
                <a:latin typeface="微软雅黑" pitchFamily="34" charset="-122"/>
                <a:ea typeface="微软雅黑" pitchFamily="34" charset="-122"/>
              </a:rPr>
              <a:t>:                                              				</a:t>
            </a:r>
            <a:r>
              <a:rPr lang="en-US" smtClean="0">
                <a:latin typeface="微软雅黑" pitchFamily="34" charset="-122"/>
                <a:ea typeface="微软雅黑" pitchFamily="34" charset="-122"/>
              </a:rPr>
              <a:t>           </a:t>
            </a:r>
            <a:r>
              <a:rPr lang="en-US" dirty="0" smtClean="0">
                <a:latin typeface="微软雅黑" pitchFamily="34" charset="-122"/>
                <a:ea typeface="微软雅黑" pitchFamily="34" charset="-122"/>
              </a:rPr>
              <a:t>CPU </a:t>
            </a:r>
            <a:r>
              <a:rPr lang="zh-CN" altLang="en-US" dirty="0">
                <a:latin typeface="微软雅黑" pitchFamily="34" charset="-122"/>
                <a:ea typeface="微软雅黑" pitchFamily="34" charset="-122"/>
              </a:rPr>
              <a:t>时间</a:t>
            </a:r>
            <a:r>
              <a:rPr lang="en-US" dirty="0" smtClean="0">
                <a:latin typeface="微软雅黑" pitchFamily="34" charset="-122"/>
                <a:ea typeface="微软雅黑" pitchFamily="34" charset="-122"/>
              </a:rPr>
              <a:t>= CPI * </a:t>
            </a:r>
            <a:r>
              <a:rPr lang="zh-CN" altLang="en-US" dirty="0" smtClean="0">
                <a:latin typeface="微软雅黑" pitchFamily="34" charset="-122"/>
                <a:ea typeface="微软雅黑" pitchFamily="34" charset="-122"/>
              </a:rPr>
              <a:t>指令数</a:t>
            </a:r>
            <a:r>
              <a:rPr lang="en-US" dirty="0" smtClean="0">
                <a:latin typeface="微软雅黑" pitchFamily="34" charset="-122"/>
                <a:ea typeface="微软雅黑" pitchFamily="34" charset="-122"/>
              </a:rPr>
              <a:t> * </a:t>
            </a:r>
            <a:r>
              <a:rPr lang="zh-CN" altLang="en-US" dirty="0">
                <a:latin typeface="微软雅黑" pitchFamily="34" charset="-122"/>
                <a:ea typeface="微软雅黑" pitchFamily="34" charset="-122"/>
              </a:rPr>
              <a:t>时钟周期时间</a:t>
            </a:r>
            <a:endParaRPr lang="en-US"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在理想情况和有大量指令的情况下，流水线所带来的加速比与流水线的级数近似相同</a:t>
            </a:r>
          </a:p>
          <a:p>
            <a:pPr lvl="1"/>
            <a:r>
              <a:rPr lang="zh-CN" altLang="en-US" dirty="0" smtClean="0">
                <a:latin typeface="微软雅黑" pitchFamily="34" charset="-122"/>
                <a:ea typeface="微软雅黑" pitchFamily="34" charset="-122"/>
              </a:rPr>
              <a:t>一个</a:t>
            </a:r>
            <a:r>
              <a:rPr lang="en-US" altLang="zh-CN" dirty="0" smtClean="0">
                <a:latin typeface="微软雅黑" pitchFamily="34" charset="-122"/>
                <a:ea typeface="微软雅黑" pitchFamily="34" charset="-122"/>
              </a:rPr>
              <a:t>5</a:t>
            </a:r>
            <a:r>
              <a:rPr lang="zh-CN" altLang="en-US" dirty="0" smtClean="0">
                <a:latin typeface="微软雅黑" pitchFamily="34" charset="-122"/>
                <a:ea typeface="微软雅黑" pitchFamily="34" charset="-122"/>
              </a:rPr>
              <a:t>级流水线能获得的加速比接近于</a:t>
            </a:r>
            <a:r>
              <a:rPr lang="en-US" altLang="zh-CN" dirty="0" smtClean="0">
                <a:latin typeface="微软雅黑" pitchFamily="34" charset="-122"/>
                <a:ea typeface="微软雅黑" pitchFamily="34" charset="-122"/>
              </a:rPr>
              <a:t>5</a:t>
            </a:r>
            <a:endParaRPr lang="en-US"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66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669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3986" name="Rectangle 2"/>
          <p:cNvSpPr>
            <a:spLocks noGrp="1" noChangeArrowheads="1"/>
          </p:cNvSpPr>
          <p:nvPr>
            <p:ph type="title"/>
          </p:nvPr>
        </p:nvSpPr>
        <p:spPr>
          <a:xfrm>
            <a:off x="533400" y="304800"/>
            <a:ext cx="3374322" cy="426142"/>
          </a:xfrm>
          <a:noFill/>
          <a:ln/>
        </p:spPr>
        <p:txBody>
          <a:bodyPr wrap="none"/>
          <a:lstStyle/>
          <a:p>
            <a:r>
              <a:rPr lang="zh-CN" altLang="en-US" dirty="0" smtClean="0"/>
              <a:t>装载指令的五个阶段</a:t>
            </a:r>
            <a:endParaRPr lang="en-US" dirty="0"/>
          </a:p>
        </p:txBody>
      </p:sp>
      <p:sp>
        <p:nvSpPr>
          <p:cNvPr id="1193987" name="Rectangle 3"/>
          <p:cNvSpPr>
            <a:spLocks noGrp="1" noChangeArrowheads="1"/>
          </p:cNvSpPr>
          <p:nvPr>
            <p:ph type="body" idx="1"/>
          </p:nvPr>
        </p:nvSpPr>
        <p:spPr>
          <a:xfrm>
            <a:off x="762000" y="2895600"/>
            <a:ext cx="7581900" cy="2673552"/>
          </a:xfrm>
          <a:noFill/>
          <a:ln/>
        </p:spPr>
        <p:txBody>
          <a:bodyPr/>
          <a:lstStyle/>
          <a:p>
            <a:r>
              <a:rPr lang="en-US" dirty="0" err="1">
                <a:latin typeface="微软雅黑" pitchFamily="34" charset="-122"/>
                <a:ea typeface="微软雅黑" pitchFamily="34" charset="-122"/>
              </a:rPr>
              <a:t>IFetch</a:t>
            </a:r>
            <a:r>
              <a:rPr lang="en-US"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指令读取和更新</a:t>
            </a:r>
            <a:r>
              <a:rPr lang="en-US" altLang="zh-CN" dirty="0" smtClean="0">
                <a:latin typeface="微软雅黑" pitchFamily="34" charset="-122"/>
                <a:ea typeface="微软雅黑" pitchFamily="34" charset="-122"/>
              </a:rPr>
              <a:t>PC</a:t>
            </a:r>
            <a:endParaRPr lang="en-US" dirty="0">
              <a:latin typeface="微软雅黑" pitchFamily="34" charset="-122"/>
              <a:ea typeface="微软雅黑" pitchFamily="34" charset="-122"/>
            </a:endParaRPr>
          </a:p>
          <a:p>
            <a:r>
              <a:rPr lang="en-US" dirty="0">
                <a:latin typeface="微软雅黑" pitchFamily="34" charset="-122"/>
                <a:ea typeface="微软雅黑" pitchFamily="34" charset="-122"/>
              </a:rPr>
              <a:t>Dec</a:t>
            </a:r>
            <a:r>
              <a:rPr lang="en-US"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寄存器取</a:t>
            </a:r>
            <a:r>
              <a:rPr lang="zh-CN" altLang="en-US" dirty="0">
                <a:latin typeface="微软雅黑" pitchFamily="34" charset="-122"/>
                <a:ea typeface="微软雅黑" pitchFamily="34" charset="-122"/>
              </a:rPr>
              <a:t>值</a:t>
            </a:r>
            <a:r>
              <a:rPr lang="zh-CN" altLang="en-US" dirty="0" smtClean="0">
                <a:latin typeface="微软雅黑" pitchFamily="34" charset="-122"/>
                <a:ea typeface="微软雅黑" pitchFamily="34" charset="-122"/>
              </a:rPr>
              <a:t>和指令译码</a:t>
            </a:r>
            <a:endParaRPr lang="en-US" dirty="0">
              <a:latin typeface="微软雅黑" pitchFamily="34" charset="-122"/>
              <a:ea typeface="微软雅黑" pitchFamily="34" charset="-122"/>
            </a:endParaRPr>
          </a:p>
          <a:p>
            <a:r>
              <a:rPr lang="en-US" dirty="0">
                <a:latin typeface="微软雅黑" pitchFamily="34" charset="-122"/>
                <a:ea typeface="微软雅黑" pitchFamily="34" charset="-122"/>
              </a:rPr>
              <a:t>Exec</a:t>
            </a:r>
            <a:r>
              <a:rPr lang="en-US"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执行</a:t>
            </a:r>
            <a:r>
              <a:rPr lang="en-US" altLang="zh-CN" dirty="0" smtClean="0">
                <a:latin typeface="微软雅黑" pitchFamily="34" charset="-122"/>
                <a:ea typeface="微软雅黑" pitchFamily="34" charset="-122"/>
              </a:rPr>
              <a:t>R</a:t>
            </a:r>
            <a:r>
              <a:rPr lang="zh-CN" altLang="en-US" dirty="0" smtClean="0">
                <a:latin typeface="微软雅黑" pitchFamily="34" charset="-122"/>
                <a:ea typeface="微软雅黑" pitchFamily="34" charset="-122"/>
              </a:rPr>
              <a:t>类型指令</a:t>
            </a:r>
            <a:r>
              <a:rPr lang="en-US"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计算存储地址</a:t>
            </a:r>
            <a:endParaRPr lang="en-US" dirty="0">
              <a:latin typeface="微软雅黑" pitchFamily="34" charset="-122"/>
              <a:ea typeface="微软雅黑" pitchFamily="34" charset="-122"/>
            </a:endParaRPr>
          </a:p>
          <a:p>
            <a:r>
              <a:rPr lang="en-US" dirty="0" err="1">
                <a:latin typeface="微软雅黑" pitchFamily="34" charset="-122"/>
                <a:ea typeface="微软雅黑" pitchFamily="34" charset="-122"/>
              </a:rPr>
              <a:t>Mem</a:t>
            </a:r>
            <a:r>
              <a:rPr lang="en-US"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读</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写数据从</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到数据存储器</a:t>
            </a:r>
            <a:endParaRPr lang="en-US" dirty="0">
              <a:latin typeface="微软雅黑" pitchFamily="34" charset="-122"/>
              <a:ea typeface="微软雅黑" pitchFamily="34" charset="-122"/>
            </a:endParaRPr>
          </a:p>
          <a:p>
            <a:r>
              <a:rPr lang="en-US" dirty="0">
                <a:latin typeface="微软雅黑" pitchFamily="34" charset="-122"/>
                <a:ea typeface="微软雅黑" pitchFamily="34" charset="-122"/>
              </a:rPr>
              <a:t>WB</a:t>
            </a:r>
            <a:r>
              <a:rPr lang="en-US"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将结果数据写入寄存器堆中</a:t>
            </a:r>
            <a:endParaRPr lang="en-US" dirty="0">
              <a:latin typeface="微软雅黑" pitchFamily="34" charset="-122"/>
              <a:ea typeface="微软雅黑" pitchFamily="34" charset="-122"/>
            </a:endParaRPr>
          </a:p>
        </p:txBody>
      </p:sp>
      <p:grpSp>
        <p:nvGrpSpPr>
          <p:cNvPr id="2" name="Group 4"/>
          <p:cNvGrpSpPr>
            <a:grpSpLocks/>
          </p:cNvGrpSpPr>
          <p:nvPr/>
        </p:nvGrpSpPr>
        <p:grpSpPr bwMode="auto">
          <a:xfrm>
            <a:off x="2273300" y="1365250"/>
            <a:ext cx="825500" cy="254000"/>
            <a:chOff x="1248" y="712"/>
            <a:chExt cx="520" cy="160"/>
          </a:xfrm>
        </p:grpSpPr>
        <p:sp>
          <p:nvSpPr>
            <p:cNvPr id="1193989" name="Line 5"/>
            <p:cNvSpPr>
              <a:spLocks noChangeShapeType="1"/>
            </p:cNvSpPr>
            <p:nvPr/>
          </p:nvSpPr>
          <p:spPr bwMode="auto">
            <a:xfrm>
              <a:off x="1256" y="864"/>
              <a:ext cx="272" cy="0"/>
            </a:xfrm>
            <a:prstGeom prst="line">
              <a:avLst/>
            </a:prstGeom>
            <a:noFill/>
            <a:ln w="25400">
              <a:solidFill>
                <a:schemeClr val="tx1"/>
              </a:solidFill>
              <a:round/>
              <a:headEnd/>
              <a:tailEnd/>
            </a:ln>
            <a:effectLst/>
          </p:spPr>
          <p:txBody>
            <a:bodyPr wrap="none" anchor="ctr"/>
            <a:lstStyle/>
            <a:p>
              <a:endParaRPr lang="en-US"/>
            </a:p>
          </p:txBody>
        </p:sp>
        <p:sp>
          <p:nvSpPr>
            <p:cNvPr id="1193990" name="Line 6"/>
            <p:cNvSpPr>
              <a:spLocks noChangeShapeType="1"/>
            </p:cNvSpPr>
            <p:nvPr/>
          </p:nvSpPr>
          <p:spPr bwMode="auto">
            <a:xfrm>
              <a:off x="1248" y="728"/>
              <a:ext cx="0" cy="128"/>
            </a:xfrm>
            <a:prstGeom prst="line">
              <a:avLst/>
            </a:prstGeom>
            <a:noFill/>
            <a:ln w="25400">
              <a:solidFill>
                <a:schemeClr val="tx1"/>
              </a:solidFill>
              <a:round/>
              <a:headEnd/>
              <a:tailEnd/>
            </a:ln>
            <a:effectLst/>
          </p:spPr>
          <p:txBody>
            <a:bodyPr wrap="none" anchor="ctr"/>
            <a:lstStyle/>
            <a:p>
              <a:endParaRPr lang="en-US"/>
            </a:p>
          </p:txBody>
        </p:sp>
        <p:sp>
          <p:nvSpPr>
            <p:cNvPr id="1193991" name="Line 7"/>
            <p:cNvSpPr>
              <a:spLocks noChangeShapeType="1"/>
            </p:cNvSpPr>
            <p:nvPr/>
          </p:nvSpPr>
          <p:spPr bwMode="auto">
            <a:xfrm flipV="1">
              <a:off x="1536" y="712"/>
              <a:ext cx="0" cy="160"/>
            </a:xfrm>
            <a:prstGeom prst="line">
              <a:avLst/>
            </a:prstGeom>
            <a:noFill/>
            <a:ln w="25400">
              <a:solidFill>
                <a:schemeClr val="tx1"/>
              </a:solidFill>
              <a:round/>
              <a:headEnd/>
              <a:tailEnd/>
            </a:ln>
            <a:effectLst/>
          </p:spPr>
          <p:txBody>
            <a:bodyPr wrap="none" anchor="ctr"/>
            <a:lstStyle/>
            <a:p>
              <a:endParaRPr lang="en-US"/>
            </a:p>
          </p:txBody>
        </p:sp>
        <p:sp>
          <p:nvSpPr>
            <p:cNvPr id="1193992" name="Line 8"/>
            <p:cNvSpPr>
              <a:spLocks noChangeShapeType="1"/>
            </p:cNvSpPr>
            <p:nvPr/>
          </p:nvSpPr>
          <p:spPr bwMode="auto">
            <a:xfrm>
              <a:off x="1544" y="720"/>
              <a:ext cx="224" cy="0"/>
            </a:xfrm>
            <a:prstGeom prst="line">
              <a:avLst/>
            </a:prstGeom>
            <a:noFill/>
            <a:ln w="25400">
              <a:solidFill>
                <a:schemeClr val="tx1"/>
              </a:solidFill>
              <a:round/>
              <a:headEnd/>
              <a:tailEnd/>
            </a:ln>
            <a:effectLst/>
          </p:spPr>
          <p:txBody>
            <a:bodyPr wrap="none" anchor="ctr"/>
            <a:lstStyle/>
            <a:p>
              <a:endParaRPr lang="en-US"/>
            </a:p>
          </p:txBody>
        </p:sp>
      </p:grpSp>
      <p:grpSp>
        <p:nvGrpSpPr>
          <p:cNvPr id="3" name="Group 9"/>
          <p:cNvGrpSpPr>
            <a:grpSpLocks/>
          </p:cNvGrpSpPr>
          <p:nvPr/>
        </p:nvGrpSpPr>
        <p:grpSpPr bwMode="auto">
          <a:xfrm>
            <a:off x="3111500" y="1365250"/>
            <a:ext cx="825500" cy="254000"/>
            <a:chOff x="1776" y="712"/>
            <a:chExt cx="520" cy="160"/>
          </a:xfrm>
        </p:grpSpPr>
        <p:sp>
          <p:nvSpPr>
            <p:cNvPr id="1193994" name="Line 10"/>
            <p:cNvSpPr>
              <a:spLocks noChangeShapeType="1"/>
            </p:cNvSpPr>
            <p:nvPr/>
          </p:nvSpPr>
          <p:spPr bwMode="auto">
            <a:xfrm>
              <a:off x="1784" y="864"/>
              <a:ext cx="272" cy="0"/>
            </a:xfrm>
            <a:prstGeom prst="line">
              <a:avLst/>
            </a:prstGeom>
            <a:noFill/>
            <a:ln w="25400">
              <a:solidFill>
                <a:schemeClr val="tx1"/>
              </a:solidFill>
              <a:round/>
              <a:headEnd/>
              <a:tailEnd/>
            </a:ln>
            <a:effectLst/>
          </p:spPr>
          <p:txBody>
            <a:bodyPr wrap="none" anchor="ctr"/>
            <a:lstStyle/>
            <a:p>
              <a:endParaRPr lang="en-US"/>
            </a:p>
          </p:txBody>
        </p:sp>
        <p:sp>
          <p:nvSpPr>
            <p:cNvPr id="1193995" name="Line 11"/>
            <p:cNvSpPr>
              <a:spLocks noChangeShapeType="1"/>
            </p:cNvSpPr>
            <p:nvPr/>
          </p:nvSpPr>
          <p:spPr bwMode="auto">
            <a:xfrm>
              <a:off x="1776" y="728"/>
              <a:ext cx="0" cy="128"/>
            </a:xfrm>
            <a:prstGeom prst="line">
              <a:avLst/>
            </a:prstGeom>
            <a:noFill/>
            <a:ln w="25400">
              <a:solidFill>
                <a:schemeClr val="tx1"/>
              </a:solidFill>
              <a:round/>
              <a:headEnd/>
              <a:tailEnd/>
            </a:ln>
            <a:effectLst/>
          </p:spPr>
          <p:txBody>
            <a:bodyPr wrap="none" anchor="ctr"/>
            <a:lstStyle/>
            <a:p>
              <a:endParaRPr lang="en-US"/>
            </a:p>
          </p:txBody>
        </p:sp>
        <p:sp>
          <p:nvSpPr>
            <p:cNvPr id="1193996" name="Line 12"/>
            <p:cNvSpPr>
              <a:spLocks noChangeShapeType="1"/>
            </p:cNvSpPr>
            <p:nvPr/>
          </p:nvSpPr>
          <p:spPr bwMode="auto">
            <a:xfrm flipV="1">
              <a:off x="2064" y="712"/>
              <a:ext cx="0" cy="160"/>
            </a:xfrm>
            <a:prstGeom prst="line">
              <a:avLst/>
            </a:prstGeom>
            <a:noFill/>
            <a:ln w="25400">
              <a:solidFill>
                <a:schemeClr val="tx1"/>
              </a:solidFill>
              <a:round/>
              <a:headEnd/>
              <a:tailEnd/>
            </a:ln>
            <a:effectLst/>
          </p:spPr>
          <p:txBody>
            <a:bodyPr wrap="none" anchor="ctr"/>
            <a:lstStyle/>
            <a:p>
              <a:endParaRPr lang="en-US"/>
            </a:p>
          </p:txBody>
        </p:sp>
        <p:sp>
          <p:nvSpPr>
            <p:cNvPr id="1193997" name="Line 13"/>
            <p:cNvSpPr>
              <a:spLocks noChangeShapeType="1"/>
            </p:cNvSpPr>
            <p:nvPr/>
          </p:nvSpPr>
          <p:spPr bwMode="auto">
            <a:xfrm>
              <a:off x="2072" y="720"/>
              <a:ext cx="224" cy="0"/>
            </a:xfrm>
            <a:prstGeom prst="line">
              <a:avLst/>
            </a:prstGeom>
            <a:noFill/>
            <a:ln w="25400">
              <a:solidFill>
                <a:schemeClr val="tx1"/>
              </a:solidFill>
              <a:round/>
              <a:headEnd/>
              <a:tailEnd/>
            </a:ln>
            <a:effectLst/>
          </p:spPr>
          <p:txBody>
            <a:bodyPr wrap="none" anchor="ctr"/>
            <a:lstStyle/>
            <a:p>
              <a:endParaRPr lang="en-US"/>
            </a:p>
          </p:txBody>
        </p:sp>
      </p:grpSp>
      <p:grpSp>
        <p:nvGrpSpPr>
          <p:cNvPr id="4" name="Group 14"/>
          <p:cNvGrpSpPr>
            <a:grpSpLocks/>
          </p:cNvGrpSpPr>
          <p:nvPr/>
        </p:nvGrpSpPr>
        <p:grpSpPr bwMode="auto">
          <a:xfrm>
            <a:off x="3949700" y="1365250"/>
            <a:ext cx="825500" cy="254000"/>
            <a:chOff x="2304" y="712"/>
            <a:chExt cx="520" cy="160"/>
          </a:xfrm>
        </p:grpSpPr>
        <p:sp>
          <p:nvSpPr>
            <p:cNvPr id="1193999" name="Line 15"/>
            <p:cNvSpPr>
              <a:spLocks noChangeShapeType="1"/>
            </p:cNvSpPr>
            <p:nvPr/>
          </p:nvSpPr>
          <p:spPr bwMode="auto">
            <a:xfrm>
              <a:off x="2312" y="864"/>
              <a:ext cx="272" cy="0"/>
            </a:xfrm>
            <a:prstGeom prst="line">
              <a:avLst/>
            </a:prstGeom>
            <a:noFill/>
            <a:ln w="25400">
              <a:solidFill>
                <a:schemeClr val="tx1"/>
              </a:solidFill>
              <a:round/>
              <a:headEnd/>
              <a:tailEnd/>
            </a:ln>
            <a:effectLst/>
          </p:spPr>
          <p:txBody>
            <a:bodyPr wrap="none" anchor="ctr"/>
            <a:lstStyle/>
            <a:p>
              <a:endParaRPr lang="en-US"/>
            </a:p>
          </p:txBody>
        </p:sp>
        <p:sp>
          <p:nvSpPr>
            <p:cNvPr id="1194000" name="Line 16"/>
            <p:cNvSpPr>
              <a:spLocks noChangeShapeType="1"/>
            </p:cNvSpPr>
            <p:nvPr/>
          </p:nvSpPr>
          <p:spPr bwMode="auto">
            <a:xfrm>
              <a:off x="2304" y="728"/>
              <a:ext cx="0" cy="128"/>
            </a:xfrm>
            <a:prstGeom prst="line">
              <a:avLst/>
            </a:prstGeom>
            <a:noFill/>
            <a:ln w="25400">
              <a:solidFill>
                <a:schemeClr val="tx1"/>
              </a:solidFill>
              <a:round/>
              <a:headEnd/>
              <a:tailEnd/>
            </a:ln>
            <a:effectLst/>
          </p:spPr>
          <p:txBody>
            <a:bodyPr wrap="none" anchor="ctr"/>
            <a:lstStyle/>
            <a:p>
              <a:endParaRPr lang="en-US"/>
            </a:p>
          </p:txBody>
        </p:sp>
        <p:sp>
          <p:nvSpPr>
            <p:cNvPr id="1194001" name="Line 17"/>
            <p:cNvSpPr>
              <a:spLocks noChangeShapeType="1"/>
            </p:cNvSpPr>
            <p:nvPr/>
          </p:nvSpPr>
          <p:spPr bwMode="auto">
            <a:xfrm flipV="1">
              <a:off x="2592" y="712"/>
              <a:ext cx="0" cy="160"/>
            </a:xfrm>
            <a:prstGeom prst="line">
              <a:avLst/>
            </a:prstGeom>
            <a:noFill/>
            <a:ln w="25400">
              <a:solidFill>
                <a:schemeClr val="tx1"/>
              </a:solidFill>
              <a:round/>
              <a:headEnd/>
              <a:tailEnd/>
            </a:ln>
            <a:effectLst/>
          </p:spPr>
          <p:txBody>
            <a:bodyPr wrap="none" anchor="ctr"/>
            <a:lstStyle/>
            <a:p>
              <a:endParaRPr lang="en-US"/>
            </a:p>
          </p:txBody>
        </p:sp>
        <p:sp>
          <p:nvSpPr>
            <p:cNvPr id="1194002" name="Line 18"/>
            <p:cNvSpPr>
              <a:spLocks noChangeShapeType="1"/>
            </p:cNvSpPr>
            <p:nvPr/>
          </p:nvSpPr>
          <p:spPr bwMode="auto">
            <a:xfrm>
              <a:off x="2600" y="720"/>
              <a:ext cx="224" cy="0"/>
            </a:xfrm>
            <a:prstGeom prst="line">
              <a:avLst/>
            </a:prstGeom>
            <a:noFill/>
            <a:ln w="25400">
              <a:solidFill>
                <a:schemeClr val="tx1"/>
              </a:solidFill>
              <a:round/>
              <a:headEnd/>
              <a:tailEnd/>
            </a:ln>
            <a:effectLst/>
          </p:spPr>
          <p:txBody>
            <a:bodyPr wrap="none" anchor="ctr"/>
            <a:lstStyle/>
            <a:p>
              <a:endParaRPr lang="en-US"/>
            </a:p>
          </p:txBody>
        </p:sp>
      </p:grpSp>
      <p:grpSp>
        <p:nvGrpSpPr>
          <p:cNvPr id="5" name="Group 19"/>
          <p:cNvGrpSpPr>
            <a:grpSpLocks/>
          </p:cNvGrpSpPr>
          <p:nvPr/>
        </p:nvGrpSpPr>
        <p:grpSpPr bwMode="auto">
          <a:xfrm>
            <a:off x="4787900" y="1365250"/>
            <a:ext cx="825500" cy="254000"/>
            <a:chOff x="2832" y="712"/>
            <a:chExt cx="520" cy="160"/>
          </a:xfrm>
        </p:grpSpPr>
        <p:sp>
          <p:nvSpPr>
            <p:cNvPr id="1194004" name="Line 20"/>
            <p:cNvSpPr>
              <a:spLocks noChangeShapeType="1"/>
            </p:cNvSpPr>
            <p:nvPr/>
          </p:nvSpPr>
          <p:spPr bwMode="auto">
            <a:xfrm>
              <a:off x="2840" y="864"/>
              <a:ext cx="272" cy="0"/>
            </a:xfrm>
            <a:prstGeom prst="line">
              <a:avLst/>
            </a:prstGeom>
            <a:noFill/>
            <a:ln w="25400">
              <a:solidFill>
                <a:schemeClr val="tx1"/>
              </a:solidFill>
              <a:round/>
              <a:headEnd/>
              <a:tailEnd/>
            </a:ln>
            <a:effectLst/>
          </p:spPr>
          <p:txBody>
            <a:bodyPr wrap="none" anchor="ctr"/>
            <a:lstStyle/>
            <a:p>
              <a:endParaRPr lang="en-US"/>
            </a:p>
          </p:txBody>
        </p:sp>
        <p:sp>
          <p:nvSpPr>
            <p:cNvPr id="1194005" name="Line 21"/>
            <p:cNvSpPr>
              <a:spLocks noChangeShapeType="1"/>
            </p:cNvSpPr>
            <p:nvPr/>
          </p:nvSpPr>
          <p:spPr bwMode="auto">
            <a:xfrm>
              <a:off x="2832" y="728"/>
              <a:ext cx="0" cy="128"/>
            </a:xfrm>
            <a:prstGeom prst="line">
              <a:avLst/>
            </a:prstGeom>
            <a:noFill/>
            <a:ln w="25400">
              <a:solidFill>
                <a:schemeClr val="tx1"/>
              </a:solidFill>
              <a:round/>
              <a:headEnd/>
              <a:tailEnd/>
            </a:ln>
            <a:effectLst/>
          </p:spPr>
          <p:txBody>
            <a:bodyPr wrap="none" anchor="ctr"/>
            <a:lstStyle/>
            <a:p>
              <a:endParaRPr lang="en-US"/>
            </a:p>
          </p:txBody>
        </p:sp>
        <p:sp>
          <p:nvSpPr>
            <p:cNvPr id="1194006" name="Line 22"/>
            <p:cNvSpPr>
              <a:spLocks noChangeShapeType="1"/>
            </p:cNvSpPr>
            <p:nvPr/>
          </p:nvSpPr>
          <p:spPr bwMode="auto">
            <a:xfrm flipV="1">
              <a:off x="3120" y="712"/>
              <a:ext cx="0" cy="160"/>
            </a:xfrm>
            <a:prstGeom prst="line">
              <a:avLst/>
            </a:prstGeom>
            <a:noFill/>
            <a:ln w="25400">
              <a:solidFill>
                <a:schemeClr val="tx1"/>
              </a:solidFill>
              <a:round/>
              <a:headEnd/>
              <a:tailEnd/>
            </a:ln>
            <a:effectLst/>
          </p:spPr>
          <p:txBody>
            <a:bodyPr wrap="none" anchor="ctr"/>
            <a:lstStyle/>
            <a:p>
              <a:endParaRPr lang="en-US"/>
            </a:p>
          </p:txBody>
        </p:sp>
        <p:sp>
          <p:nvSpPr>
            <p:cNvPr id="1194007" name="Line 23"/>
            <p:cNvSpPr>
              <a:spLocks noChangeShapeType="1"/>
            </p:cNvSpPr>
            <p:nvPr/>
          </p:nvSpPr>
          <p:spPr bwMode="auto">
            <a:xfrm>
              <a:off x="3128" y="720"/>
              <a:ext cx="224" cy="0"/>
            </a:xfrm>
            <a:prstGeom prst="line">
              <a:avLst/>
            </a:prstGeom>
            <a:noFill/>
            <a:ln w="25400">
              <a:solidFill>
                <a:schemeClr val="tx1"/>
              </a:solidFill>
              <a:round/>
              <a:headEnd/>
              <a:tailEnd/>
            </a:ln>
            <a:effectLst/>
          </p:spPr>
          <p:txBody>
            <a:bodyPr wrap="none" anchor="ctr"/>
            <a:lstStyle/>
            <a:p>
              <a:endParaRPr lang="en-US"/>
            </a:p>
          </p:txBody>
        </p:sp>
      </p:grpSp>
      <p:grpSp>
        <p:nvGrpSpPr>
          <p:cNvPr id="6" name="Group 24"/>
          <p:cNvGrpSpPr>
            <a:grpSpLocks/>
          </p:cNvGrpSpPr>
          <p:nvPr/>
        </p:nvGrpSpPr>
        <p:grpSpPr bwMode="auto">
          <a:xfrm>
            <a:off x="5626100" y="1365250"/>
            <a:ext cx="825500" cy="254000"/>
            <a:chOff x="3360" y="712"/>
            <a:chExt cx="520" cy="160"/>
          </a:xfrm>
        </p:grpSpPr>
        <p:sp>
          <p:nvSpPr>
            <p:cNvPr id="1194009" name="Line 25"/>
            <p:cNvSpPr>
              <a:spLocks noChangeShapeType="1"/>
            </p:cNvSpPr>
            <p:nvPr/>
          </p:nvSpPr>
          <p:spPr bwMode="auto">
            <a:xfrm>
              <a:off x="3368" y="864"/>
              <a:ext cx="272" cy="0"/>
            </a:xfrm>
            <a:prstGeom prst="line">
              <a:avLst/>
            </a:prstGeom>
            <a:noFill/>
            <a:ln w="25400">
              <a:solidFill>
                <a:schemeClr val="tx1"/>
              </a:solidFill>
              <a:round/>
              <a:headEnd/>
              <a:tailEnd/>
            </a:ln>
            <a:effectLst/>
          </p:spPr>
          <p:txBody>
            <a:bodyPr wrap="none" anchor="ctr"/>
            <a:lstStyle/>
            <a:p>
              <a:endParaRPr lang="en-US"/>
            </a:p>
          </p:txBody>
        </p:sp>
        <p:sp>
          <p:nvSpPr>
            <p:cNvPr id="1194010" name="Line 26"/>
            <p:cNvSpPr>
              <a:spLocks noChangeShapeType="1"/>
            </p:cNvSpPr>
            <p:nvPr/>
          </p:nvSpPr>
          <p:spPr bwMode="auto">
            <a:xfrm>
              <a:off x="3360" y="728"/>
              <a:ext cx="0" cy="128"/>
            </a:xfrm>
            <a:prstGeom prst="line">
              <a:avLst/>
            </a:prstGeom>
            <a:noFill/>
            <a:ln w="25400">
              <a:solidFill>
                <a:schemeClr val="tx1"/>
              </a:solidFill>
              <a:round/>
              <a:headEnd/>
              <a:tailEnd/>
            </a:ln>
            <a:effectLst/>
          </p:spPr>
          <p:txBody>
            <a:bodyPr wrap="none" anchor="ctr"/>
            <a:lstStyle/>
            <a:p>
              <a:endParaRPr lang="en-US"/>
            </a:p>
          </p:txBody>
        </p:sp>
        <p:sp>
          <p:nvSpPr>
            <p:cNvPr id="1194011" name="Line 27"/>
            <p:cNvSpPr>
              <a:spLocks noChangeShapeType="1"/>
            </p:cNvSpPr>
            <p:nvPr/>
          </p:nvSpPr>
          <p:spPr bwMode="auto">
            <a:xfrm flipV="1">
              <a:off x="3648" y="712"/>
              <a:ext cx="0" cy="160"/>
            </a:xfrm>
            <a:prstGeom prst="line">
              <a:avLst/>
            </a:prstGeom>
            <a:noFill/>
            <a:ln w="25400">
              <a:solidFill>
                <a:schemeClr val="tx1"/>
              </a:solidFill>
              <a:round/>
              <a:headEnd/>
              <a:tailEnd/>
            </a:ln>
            <a:effectLst/>
          </p:spPr>
          <p:txBody>
            <a:bodyPr wrap="none" anchor="ctr"/>
            <a:lstStyle/>
            <a:p>
              <a:endParaRPr lang="en-US"/>
            </a:p>
          </p:txBody>
        </p:sp>
        <p:sp>
          <p:nvSpPr>
            <p:cNvPr id="1194012" name="Line 28"/>
            <p:cNvSpPr>
              <a:spLocks noChangeShapeType="1"/>
            </p:cNvSpPr>
            <p:nvPr/>
          </p:nvSpPr>
          <p:spPr bwMode="auto">
            <a:xfrm>
              <a:off x="3656" y="720"/>
              <a:ext cx="224" cy="0"/>
            </a:xfrm>
            <a:prstGeom prst="line">
              <a:avLst/>
            </a:prstGeom>
            <a:noFill/>
            <a:ln w="25400">
              <a:solidFill>
                <a:schemeClr val="tx1"/>
              </a:solidFill>
              <a:round/>
              <a:headEnd/>
              <a:tailEnd/>
            </a:ln>
            <a:effectLst/>
          </p:spPr>
          <p:txBody>
            <a:bodyPr wrap="none" anchor="ctr"/>
            <a:lstStyle/>
            <a:p>
              <a:endParaRPr lang="en-US"/>
            </a:p>
          </p:txBody>
        </p:sp>
      </p:grpSp>
      <p:sp>
        <p:nvSpPr>
          <p:cNvPr id="1194013" name="Line 29"/>
          <p:cNvSpPr>
            <a:spLocks noChangeShapeType="1"/>
          </p:cNvSpPr>
          <p:nvPr/>
        </p:nvSpPr>
        <p:spPr bwMode="auto">
          <a:xfrm>
            <a:off x="6477000" y="1606550"/>
            <a:ext cx="431800" cy="0"/>
          </a:xfrm>
          <a:prstGeom prst="line">
            <a:avLst/>
          </a:prstGeom>
          <a:noFill/>
          <a:ln w="25400">
            <a:solidFill>
              <a:schemeClr val="tx1"/>
            </a:solidFill>
            <a:round/>
            <a:headEnd/>
            <a:tailEnd/>
          </a:ln>
          <a:effectLst/>
        </p:spPr>
        <p:txBody>
          <a:bodyPr wrap="none" anchor="ctr"/>
          <a:lstStyle/>
          <a:p>
            <a:endParaRPr lang="en-US"/>
          </a:p>
        </p:txBody>
      </p:sp>
      <p:sp>
        <p:nvSpPr>
          <p:cNvPr id="1194014" name="Line 30"/>
          <p:cNvSpPr>
            <a:spLocks noChangeShapeType="1"/>
          </p:cNvSpPr>
          <p:nvPr/>
        </p:nvSpPr>
        <p:spPr bwMode="auto">
          <a:xfrm>
            <a:off x="6464300" y="1390650"/>
            <a:ext cx="0" cy="203200"/>
          </a:xfrm>
          <a:prstGeom prst="line">
            <a:avLst/>
          </a:prstGeom>
          <a:noFill/>
          <a:ln w="25400">
            <a:solidFill>
              <a:schemeClr val="tx1"/>
            </a:solidFill>
            <a:round/>
            <a:headEnd/>
            <a:tailEnd/>
          </a:ln>
          <a:effectLst/>
        </p:spPr>
        <p:txBody>
          <a:bodyPr wrap="none" anchor="ctr"/>
          <a:lstStyle/>
          <a:p>
            <a:endParaRPr lang="en-US"/>
          </a:p>
        </p:txBody>
      </p:sp>
      <p:sp>
        <p:nvSpPr>
          <p:cNvPr id="1194015" name="Line 31"/>
          <p:cNvSpPr>
            <a:spLocks noChangeShapeType="1"/>
          </p:cNvSpPr>
          <p:nvPr/>
        </p:nvSpPr>
        <p:spPr bwMode="auto">
          <a:xfrm>
            <a:off x="1905000" y="1377950"/>
            <a:ext cx="355600" cy="0"/>
          </a:xfrm>
          <a:prstGeom prst="line">
            <a:avLst/>
          </a:prstGeom>
          <a:noFill/>
          <a:ln w="25400">
            <a:solidFill>
              <a:schemeClr val="tx1"/>
            </a:solidFill>
            <a:round/>
            <a:headEnd/>
            <a:tailEnd/>
          </a:ln>
          <a:effectLst/>
        </p:spPr>
        <p:txBody>
          <a:bodyPr wrap="none" anchor="ctr"/>
          <a:lstStyle/>
          <a:p>
            <a:endParaRPr lang="en-US"/>
          </a:p>
        </p:txBody>
      </p:sp>
      <p:sp>
        <p:nvSpPr>
          <p:cNvPr id="1194016" name="Line 32"/>
          <p:cNvSpPr>
            <a:spLocks noChangeShapeType="1"/>
          </p:cNvSpPr>
          <p:nvPr/>
        </p:nvSpPr>
        <p:spPr bwMode="auto">
          <a:xfrm flipV="1">
            <a:off x="2273300" y="984250"/>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4017" name="Line 33"/>
          <p:cNvSpPr>
            <a:spLocks noChangeShapeType="1"/>
          </p:cNvSpPr>
          <p:nvPr/>
        </p:nvSpPr>
        <p:spPr bwMode="auto">
          <a:xfrm flipV="1">
            <a:off x="3111500" y="984250"/>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4018" name="Rectangle 34"/>
          <p:cNvSpPr>
            <a:spLocks noChangeArrowheads="1"/>
          </p:cNvSpPr>
          <p:nvPr/>
        </p:nvSpPr>
        <p:spPr bwMode="auto">
          <a:xfrm>
            <a:off x="2286000" y="990600"/>
            <a:ext cx="892175" cy="333375"/>
          </a:xfrm>
          <a:prstGeom prst="rect">
            <a:avLst/>
          </a:prstGeom>
          <a:noFill/>
          <a:ln w="12700">
            <a:noFill/>
            <a:miter lim="800000"/>
            <a:headEnd/>
            <a:tailEnd/>
          </a:ln>
          <a:effectLst/>
        </p:spPr>
        <p:txBody>
          <a:bodyPr wrap="none" lIns="90488" tIns="44450" rIns="90488" bIns="44450">
            <a:spAutoFit/>
          </a:bodyPr>
          <a:lstStyle/>
          <a:p>
            <a:r>
              <a:rPr lang="en-US" sz="1600" b="1" dirty="0">
                <a:solidFill>
                  <a:schemeClr val="tx1"/>
                </a:solidFill>
              </a:rPr>
              <a:t>Cycle 1</a:t>
            </a:r>
          </a:p>
        </p:txBody>
      </p:sp>
      <p:sp>
        <p:nvSpPr>
          <p:cNvPr id="1194019" name="Rectangle 35"/>
          <p:cNvSpPr>
            <a:spLocks noChangeArrowheads="1"/>
          </p:cNvSpPr>
          <p:nvPr/>
        </p:nvSpPr>
        <p:spPr bwMode="auto">
          <a:xfrm>
            <a:off x="3048000" y="990600"/>
            <a:ext cx="892175" cy="333375"/>
          </a:xfrm>
          <a:prstGeom prst="rect">
            <a:avLst/>
          </a:prstGeom>
          <a:noFill/>
          <a:ln w="12700">
            <a:noFill/>
            <a:miter lim="800000"/>
            <a:headEnd/>
            <a:tailEnd/>
          </a:ln>
          <a:effectLst/>
        </p:spPr>
        <p:txBody>
          <a:bodyPr wrap="none" lIns="90488" tIns="44450" rIns="90488" bIns="44450">
            <a:spAutoFit/>
          </a:bodyPr>
          <a:lstStyle/>
          <a:p>
            <a:r>
              <a:rPr lang="en-US" sz="1600" b="1" dirty="0">
                <a:solidFill>
                  <a:schemeClr val="tx1"/>
                </a:solidFill>
              </a:rPr>
              <a:t>Cycle 2</a:t>
            </a:r>
          </a:p>
        </p:txBody>
      </p:sp>
      <p:sp>
        <p:nvSpPr>
          <p:cNvPr id="1194020" name="Line 36"/>
          <p:cNvSpPr>
            <a:spLocks noChangeShapeType="1"/>
          </p:cNvSpPr>
          <p:nvPr/>
        </p:nvSpPr>
        <p:spPr bwMode="auto">
          <a:xfrm flipV="1">
            <a:off x="3949700" y="984250"/>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4021" name="Line 37"/>
          <p:cNvSpPr>
            <a:spLocks noChangeShapeType="1"/>
          </p:cNvSpPr>
          <p:nvPr/>
        </p:nvSpPr>
        <p:spPr bwMode="auto">
          <a:xfrm flipV="1">
            <a:off x="4787900" y="984250"/>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4022" name="Line 38"/>
          <p:cNvSpPr>
            <a:spLocks noChangeShapeType="1"/>
          </p:cNvSpPr>
          <p:nvPr/>
        </p:nvSpPr>
        <p:spPr bwMode="auto">
          <a:xfrm flipV="1">
            <a:off x="5626100" y="984250"/>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4023" name="Line 39"/>
          <p:cNvSpPr>
            <a:spLocks noChangeShapeType="1"/>
          </p:cNvSpPr>
          <p:nvPr/>
        </p:nvSpPr>
        <p:spPr bwMode="auto">
          <a:xfrm flipV="1">
            <a:off x="6464300" y="984250"/>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4024" name="Rectangle 40"/>
          <p:cNvSpPr>
            <a:spLocks noChangeArrowheads="1"/>
          </p:cNvSpPr>
          <p:nvPr/>
        </p:nvSpPr>
        <p:spPr bwMode="auto">
          <a:xfrm>
            <a:off x="3962400" y="990600"/>
            <a:ext cx="892175" cy="333375"/>
          </a:xfrm>
          <a:prstGeom prst="rect">
            <a:avLst/>
          </a:prstGeom>
          <a:noFill/>
          <a:ln w="12700">
            <a:noFill/>
            <a:miter lim="800000"/>
            <a:headEnd/>
            <a:tailEnd/>
          </a:ln>
          <a:effectLst/>
        </p:spPr>
        <p:txBody>
          <a:bodyPr wrap="none" lIns="90488" tIns="44450" rIns="90488" bIns="44450">
            <a:spAutoFit/>
          </a:bodyPr>
          <a:lstStyle/>
          <a:p>
            <a:r>
              <a:rPr lang="en-US" sz="1600" b="1" dirty="0">
                <a:solidFill>
                  <a:schemeClr val="tx1"/>
                </a:solidFill>
              </a:rPr>
              <a:t>Cycle 3</a:t>
            </a:r>
          </a:p>
        </p:txBody>
      </p:sp>
      <p:sp>
        <p:nvSpPr>
          <p:cNvPr id="1194025" name="Rectangle 41"/>
          <p:cNvSpPr>
            <a:spLocks noChangeArrowheads="1"/>
          </p:cNvSpPr>
          <p:nvPr/>
        </p:nvSpPr>
        <p:spPr bwMode="auto">
          <a:xfrm>
            <a:off x="4767263" y="990600"/>
            <a:ext cx="892175"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4</a:t>
            </a:r>
          </a:p>
        </p:txBody>
      </p:sp>
      <p:sp>
        <p:nvSpPr>
          <p:cNvPr id="1194026" name="Rectangle 42"/>
          <p:cNvSpPr>
            <a:spLocks noChangeArrowheads="1"/>
          </p:cNvSpPr>
          <p:nvPr/>
        </p:nvSpPr>
        <p:spPr bwMode="auto">
          <a:xfrm>
            <a:off x="5605463" y="990600"/>
            <a:ext cx="892175"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5</a:t>
            </a:r>
          </a:p>
        </p:txBody>
      </p:sp>
      <p:grpSp>
        <p:nvGrpSpPr>
          <p:cNvPr id="7" name="Group 43"/>
          <p:cNvGrpSpPr>
            <a:grpSpLocks/>
          </p:cNvGrpSpPr>
          <p:nvPr/>
        </p:nvGrpSpPr>
        <p:grpSpPr bwMode="auto">
          <a:xfrm>
            <a:off x="2286000" y="1828800"/>
            <a:ext cx="4165600" cy="333375"/>
            <a:chOff x="1256" y="1004"/>
            <a:chExt cx="2624" cy="210"/>
          </a:xfrm>
        </p:grpSpPr>
        <p:grpSp>
          <p:nvGrpSpPr>
            <p:cNvPr id="8" name="Group 44"/>
            <p:cNvGrpSpPr>
              <a:grpSpLocks/>
            </p:cNvGrpSpPr>
            <p:nvPr/>
          </p:nvGrpSpPr>
          <p:grpSpPr bwMode="auto">
            <a:xfrm>
              <a:off x="1256" y="1004"/>
              <a:ext cx="528" cy="210"/>
              <a:chOff x="1256" y="1004"/>
              <a:chExt cx="528" cy="210"/>
            </a:xfrm>
          </p:grpSpPr>
          <p:sp>
            <p:nvSpPr>
              <p:cNvPr id="1194029" name="Rectangle 45"/>
              <p:cNvSpPr>
                <a:spLocks noChangeArrowheads="1"/>
              </p:cNvSpPr>
              <p:nvPr/>
            </p:nvSpPr>
            <p:spPr bwMode="auto">
              <a:xfrm>
                <a:off x="1256"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4030" name="Rectangle 46"/>
              <p:cNvSpPr>
                <a:spLocks noChangeArrowheads="1"/>
              </p:cNvSpPr>
              <p:nvPr/>
            </p:nvSpPr>
            <p:spPr bwMode="auto">
              <a:xfrm>
                <a:off x="1293" y="1004"/>
                <a:ext cx="491"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IFetch</a:t>
                </a:r>
              </a:p>
            </p:txBody>
          </p:sp>
        </p:grpSp>
        <p:grpSp>
          <p:nvGrpSpPr>
            <p:cNvPr id="9" name="Group 47"/>
            <p:cNvGrpSpPr>
              <a:grpSpLocks/>
            </p:cNvGrpSpPr>
            <p:nvPr/>
          </p:nvGrpSpPr>
          <p:grpSpPr bwMode="auto">
            <a:xfrm>
              <a:off x="1763" y="1004"/>
              <a:ext cx="533" cy="210"/>
              <a:chOff x="1763" y="1004"/>
              <a:chExt cx="533" cy="210"/>
            </a:xfrm>
          </p:grpSpPr>
          <p:sp>
            <p:nvSpPr>
              <p:cNvPr id="1194032" name="Rectangle 48"/>
              <p:cNvSpPr>
                <a:spLocks noChangeArrowheads="1"/>
              </p:cNvSpPr>
              <p:nvPr/>
            </p:nvSpPr>
            <p:spPr bwMode="auto">
              <a:xfrm>
                <a:off x="1784"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4033" name="Rectangle 49"/>
              <p:cNvSpPr>
                <a:spLocks noChangeArrowheads="1"/>
              </p:cNvSpPr>
              <p:nvPr/>
            </p:nvSpPr>
            <p:spPr bwMode="auto">
              <a:xfrm>
                <a:off x="1763" y="1004"/>
                <a:ext cx="348"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Dec</a:t>
                </a:r>
              </a:p>
            </p:txBody>
          </p:sp>
        </p:grpSp>
        <p:grpSp>
          <p:nvGrpSpPr>
            <p:cNvPr id="10" name="Group 50"/>
            <p:cNvGrpSpPr>
              <a:grpSpLocks/>
            </p:cNvGrpSpPr>
            <p:nvPr/>
          </p:nvGrpSpPr>
          <p:grpSpPr bwMode="auto">
            <a:xfrm>
              <a:off x="2312" y="1004"/>
              <a:ext cx="512" cy="210"/>
              <a:chOff x="2312" y="1004"/>
              <a:chExt cx="512" cy="210"/>
            </a:xfrm>
          </p:grpSpPr>
          <p:sp>
            <p:nvSpPr>
              <p:cNvPr id="1194035" name="Rectangle 51"/>
              <p:cNvSpPr>
                <a:spLocks noChangeArrowheads="1"/>
              </p:cNvSpPr>
              <p:nvPr/>
            </p:nvSpPr>
            <p:spPr bwMode="auto">
              <a:xfrm>
                <a:off x="2312"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4036" name="Rectangle 52"/>
              <p:cNvSpPr>
                <a:spLocks noChangeArrowheads="1"/>
              </p:cNvSpPr>
              <p:nvPr/>
            </p:nvSpPr>
            <p:spPr bwMode="auto">
              <a:xfrm>
                <a:off x="2387" y="1004"/>
                <a:ext cx="41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Exec</a:t>
                </a:r>
              </a:p>
            </p:txBody>
          </p:sp>
        </p:grpSp>
        <p:grpSp>
          <p:nvGrpSpPr>
            <p:cNvPr id="11" name="Group 53"/>
            <p:cNvGrpSpPr>
              <a:grpSpLocks/>
            </p:cNvGrpSpPr>
            <p:nvPr/>
          </p:nvGrpSpPr>
          <p:grpSpPr bwMode="auto">
            <a:xfrm>
              <a:off x="2840" y="1004"/>
              <a:ext cx="512" cy="210"/>
              <a:chOff x="2840" y="1004"/>
              <a:chExt cx="512" cy="210"/>
            </a:xfrm>
          </p:grpSpPr>
          <p:sp>
            <p:nvSpPr>
              <p:cNvPr id="1194038" name="Rectangle 54"/>
              <p:cNvSpPr>
                <a:spLocks noChangeArrowheads="1"/>
              </p:cNvSpPr>
              <p:nvPr/>
            </p:nvSpPr>
            <p:spPr bwMode="auto">
              <a:xfrm>
                <a:off x="2840"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4039" name="Rectangle 55"/>
              <p:cNvSpPr>
                <a:spLocks noChangeArrowheads="1"/>
              </p:cNvSpPr>
              <p:nvPr/>
            </p:nvSpPr>
            <p:spPr bwMode="auto">
              <a:xfrm>
                <a:off x="2915" y="1004"/>
                <a:ext cx="40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Mem</a:t>
                </a:r>
              </a:p>
            </p:txBody>
          </p:sp>
        </p:grpSp>
        <p:grpSp>
          <p:nvGrpSpPr>
            <p:cNvPr id="12" name="Group 56"/>
            <p:cNvGrpSpPr>
              <a:grpSpLocks/>
            </p:cNvGrpSpPr>
            <p:nvPr/>
          </p:nvGrpSpPr>
          <p:grpSpPr bwMode="auto">
            <a:xfrm>
              <a:off x="3368" y="1004"/>
              <a:ext cx="512" cy="210"/>
              <a:chOff x="3368" y="1004"/>
              <a:chExt cx="512" cy="210"/>
            </a:xfrm>
          </p:grpSpPr>
          <p:sp>
            <p:nvSpPr>
              <p:cNvPr id="1194041" name="Rectangle 57"/>
              <p:cNvSpPr>
                <a:spLocks noChangeArrowheads="1"/>
              </p:cNvSpPr>
              <p:nvPr/>
            </p:nvSpPr>
            <p:spPr bwMode="auto">
              <a:xfrm>
                <a:off x="3368"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4042" name="Rectangle 58"/>
              <p:cNvSpPr>
                <a:spLocks noChangeArrowheads="1"/>
              </p:cNvSpPr>
              <p:nvPr/>
            </p:nvSpPr>
            <p:spPr bwMode="auto">
              <a:xfrm>
                <a:off x="3443" y="1004"/>
                <a:ext cx="327"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WB</a:t>
                </a:r>
              </a:p>
            </p:txBody>
          </p:sp>
        </p:grpSp>
      </p:grpSp>
      <p:sp>
        <p:nvSpPr>
          <p:cNvPr id="1194043" name="Rectangle 59"/>
          <p:cNvSpPr>
            <a:spLocks noChangeArrowheads="1"/>
          </p:cNvSpPr>
          <p:nvPr/>
        </p:nvSpPr>
        <p:spPr bwMode="auto">
          <a:xfrm>
            <a:off x="1282700" y="1835150"/>
            <a:ext cx="396875"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lw</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82" name="Rectangle 2"/>
          <p:cNvSpPr>
            <a:spLocks noGrp="1" noChangeArrowheads="1"/>
          </p:cNvSpPr>
          <p:nvPr>
            <p:ph type="title"/>
          </p:nvPr>
        </p:nvSpPr>
        <p:spPr/>
        <p:txBody>
          <a:bodyPr/>
          <a:lstStyle/>
          <a:p>
            <a:r>
              <a:rPr lang="zh-CN" altLang="en-US" dirty="0" smtClean="0"/>
              <a:t>采用流水线结构的</a:t>
            </a:r>
            <a:r>
              <a:rPr lang="en-US" dirty="0" smtClean="0"/>
              <a:t>MIPS</a:t>
            </a:r>
            <a:r>
              <a:rPr lang="zh-CN" altLang="en-US" dirty="0" smtClean="0"/>
              <a:t>处理器</a:t>
            </a:r>
            <a:endParaRPr lang="en-US" dirty="0"/>
          </a:p>
        </p:txBody>
      </p:sp>
      <p:sp>
        <p:nvSpPr>
          <p:cNvPr id="1198083" name="Rectangle 3"/>
          <p:cNvSpPr>
            <a:spLocks noGrp="1" noChangeArrowheads="1"/>
          </p:cNvSpPr>
          <p:nvPr>
            <p:ph type="body" idx="1"/>
          </p:nvPr>
        </p:nvSpPr>
        <p:spPr>
          <a:xfrm>
            <a:off x="457200" y="838200"/>
            <a:ext cx="8305800" cy="1414746"/>
          </a:xfrm>
        </p:spPr>
        <p:txBody>
          <a:bodyPr/>
          <a:lstStyle/>
          <a:p>
            <a:r>
              <a:rPr lang="zh-CN" altLang="en-US" dirty="0" smtClean="0">
                <a:latin typeface="微软雅黑" pitchFamily="34" charset="-122"/>
                <a:ea typeface="微软雅黑" pitchFamily="34" charset="-122"/>
              </a:rPr>
              <a:t>在当前指令完成前开始下一条指令</a:t>
            </a:r>
            <a:endParaRPr lang="en-US" dirty="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提高了吞吐量 </a:t>
            </a:r>
            <a:r>
              <a:rPr lang="en-US"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在给定的时间内完成的工作量</a:t>
            </a:r>
            <a:endParaRPr lang="en-US" dirty="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指令延迟</a:t>
            </a:r>
            <a:r>
              <a:rPr lang="en-US"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执行时间</a:t>
            </a:r>
            <a:r>
              <a:rPr lang="en-US"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等待</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延迟时间</a:t>
            </a:r>
            <a:r>
              <a:rPr lang="en-US"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响应时间</a:t>
            </a:r>
            <a:r>
              <a:rPr lang="en-US"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指令开始到结束的时间</a:t>
            </a:r>
            <a:r>
              <a:rPr lang="en-US"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并没得到减少</a:t>
            </a:r>
            <a:endParaRPr lang="en-US" dirty="0">
              <a:latin typeface="微软雅黑" pitchFamily="34" charset="-122"/>
              <a:ea typeface="微软雅黑" pitchFamily="34" charset="-122"/>
            </a:endParaRPr>
          </a:p>
        </p:txBody>
      </p:sp>
      <p:grpSp>
        <p:nvGrpSpPr>
          <p:cNvPr id="2" name="Group 4"/>
          <p:cNvGrpSpPr>
            <a:grpSpLocks/>
          </p:cNvGrpSpPr>
          <p:nvPr/>
        </p:nvGrpSpPr>
        <p:grpSpPr bwMode="auto">
          <a:xfrm>
            <a:off x="1587500" y="3276600"/>
            <a:ext cx="825500" cy="254000"/>
            <a:chOff x="1248" y="712"/>
            <a:chExt cx="520" cy="160"/>
          </a:xfrm>
        </p:grpSpPr>
        <p:sp>
          <p:nvSpPr>
            <p:cNvPr id="1198085" name="Line 5"/>
            <p:cNvSpPr>
              <a:spLocks noChangeShapeType="1"/>
            </p:cNvSpPr>
            <p:nvPr/>
          </p:nvSpPr>
          <p:spPr bwMode="auto">
            <a:xfrm>
              <a:off x="1256" y="864"/>
              <a:ext cx="272" cy="0"/>
            </a:xfrm>
            <a:prstGeom prst="line">
              <a:avLst/>
            </a:prstGeom>
            <a:noFill/>
            <a:ln w="25400">
              <a:solidFill>
                <a:schemeClr val="tx1"/>
              </a:solidFill>
              <a:round/>
              <a:headEnd/>
              <a:tailEnd/>
            </a:ln>
            <a:effectLst/>
          </p:spPr>
          <p:txBody>
            <a:bodyPr wrap="none" anchor="ctr"/>
            <a:lstStyle/>
            <a:p>
              <a:endParaRPr lang="en-US"/>
            </a:p>
          </p:txBody>
        </p:sp>
        <p:sp>
          <p:nvSpPr>
            <p:cNvPr id="1198086" name="Line 6"/>
            <p:cNvSpPr>
              <a:spLocks noChangeShapeType="1"/>
            </p:cNvSpPr>
            <p:nvPr/>
          </p:nvSpPr>
          <p:spPr bwMode="auto">
            <a:xfrm>
              <a:off x="1248" y="728"/>
              <a:ext cx="0" cy="128"/>
            </a:xfrm>
            <a:prstGeom prst="line">
              <a:avLst/>
            </a:prstGeom>
            <a:noFill/>
            <a:ln w="25400">
              <a:solidFill>
                <a:schemeClr val="tx1"/>
              </a:solidFill>
              <a:round/>
              <a:headEnd/>
              <a:tailEnd/>
            </a:ln>
            <a:effectLst/>
          </p:spPr>
          <p:txBody>
            <a:bodyPr wrap="none" anchor="ctr"/>
            <a:lstStyle/>
            <a:p>
              <a:endParaRPr lang="en-US"/>
            </a:p>
          </p:txBody>
        </p:sp>
        <p:sp>
          <p:nvSpPr>
            <p:cNvPr id="1198087" name="Line 7"/>
            <p:cNvSpPr>
              <a:spLocks noChangeShapeType="1"/>
            </p:cNvSpPr>
            <p:nvPr/>
          </p:nvSpPr>
          <p:spPr bwMode="auto">
            <a:xfrm flipV="1">
              <a:off x="1536" y="712"/>
              <a:ext cx="0" cy="160"/>
            </a:xfrm>
            <a:prstGeom prst="line">
              <a:avLst/>
            </a:prstGeom>
            <a:noFill/>
            <a:ln w="25400">
              <a:solidFill>
                <a:schemeClr val="tx1"/>
              </a:solidFill>
              <a:round/>
              <a:headEnd/>
              <a:tailEnd/>
            </a:ln>
            <a:effectLst/>
          </p:spPr>
          <p:txBody>
            <a:bodyPr wrap="none" anchor="ctr"/>
            <a:lstStyle/>
            <a:p>
              <a:endParaRPr lang="en-US"/>
            </a:p>
          </p:txBody>
        </p:sp>
        <p:sp>
          <p:nvSpPr>
            <p:cNvPr id="1198088" name="Line 8"/>
            <p:cNvSpPr>
              <a:spLocks noChangeShapeType="1"/>
            </p:cNvSpPr>
            <p:nvPr/>
          </p:nvSpPr>
          <p:spPr bwMode="auto">
            <a:xfrm>
              <a:off x="1544" y="720"/>
              <a:ext cx="224" cy="0"/>
            </a:xfrm>
            <a:prstGeom prst="line">
              <a:avLst/>
            </a:prstGeom>
            <a:noFill/>
            <a:ln w="25400">
              <a:solidFill>
                <a:schemeClr val="tx1"/>
              </a:solidFill>
              <a:round/>
              <a:headEnd/>
              <a:tailEnd/>
            </a:ln>
            <a:effectLst/>
          </p:spPr>
          <p:txBody>
            <a:bodyPr wrap="none" anchor="ctr"/>
            <a:lstStyle/>
            <a:p>
              <a:endParaRPr lang="en-US"/>
            </a:p>
          </p:txBody>
        </p:sp>
      </p:grpSp>
      <p:grpSp>
        <p:nvGrpSpPr>
          <p:cNvPr id="3" name="Group 9"/>
          <p:cNvGrpSpPr>
            <a:grpSpLocks/>
          </p:cNvGrpSpPr>
          <p:nvPr/>
        </p:nvGrpSpPr>
        <p:grpSpPr bwMode="auto">
          <a:xfrm>
            <a:off x="2425700" y="3276600"/>
            <a:ext cx="825500" cy="254000"/>
            <a:chOff x="1776" y="712"/>
            <a:chExt cx="520" cy="160"/>
          </a:xfrm>
        </p:grpSpPr>
        <p:sp>
          <p:nvSpPr>
            <p:cNvPr id="1198090" name="Line 10"/>
            <p:cNvSpPr>
              <a:spLocks noChangeShapeType="1"/>
            </p:cNvSpPr>
            <p:nvPr/>
          </p:nvSpPr>
          <p:spPr bwMode="auto">
            <a:xfrm>
              <a:off x="1784" y="864"/>
              <a:ext cx="272" cy="0"/>
            </a:xfrm>
            <a:prstGeom prst="line">
              <a:avLst/>
            </a:prstGeom>
            <a:noFill/>
            <a:ln w="25400">
              <a:solidFill>
                <a:schemeClr val="tx1"/>
              </a:solidFill>
              <a:round/>
              <a:headEnd/>
              <a:tailEnd/>
            </a:ln>
            <a:effectLst/>
          </p:spPr>
          <p:txBody>
            <a:bodyPr wrap="none" anchor="ctr"/>
            <a:lstStyle/>
            <a:p>
              <a:endParaRPr lang="en-US"/>
            </a:p>
          </p:txBody>
        </p:sp>
        <p:sp>
          <p:nvSpPr>
            <p:cNvPr id="1198091" name="Line 11"/>
            <p:cNvSpPr>
              <a:spLocks noChangeShapeType="1"/>
            </p:cNvSpPr>
            <p:nvPr/>
          </p:nvSpPr>
          <p:spPr bwMode="auto">
            <a:xfrm>
              <a:off x="1776" y="728"/>
              <a:ext cx="0" cy="128"/>
            </a:xfrm>
            <a:prstGeom prst="line">
              <a:avLst/>
            </a:prstGeom>
            <a:noFill/>
            <a:ln w="25400">
              <a:solidFill>
                <a:schemeClr val="tx1"/>
              </a:solidFill>
              <a:round/>
              <a:headEnd/>
              <a:tailEnd/>
            </a:ln>
            <a:effectLst/>
          </p:spPr>
          <p:txBody>
            <a:bodyPr wrap="none" anchor="ctr"/>
            <a:lstStyle/>
            <a:p>
              <a:endParaRPr lang="en-US"/>
            </a:p>
          </p:txBody>
        </p:sp>
        <p:sp>
          <p:nvSpPr>
            <p:cNvPr id="1198092" name="Line 12"/>
            <p:cNvSpPr>
              <a:spLocks noChangeShapeType="1"/>
            </p:cNvSpPr>
            <p:nvPr/>
          </p:nvSpPr>
          <p:spPr bwMode="auto">
            <a:xfrm flipV="1">
              <a:off x="2064" y="712"/>
              <a:ext cx="0" cy="160"/>
            </a:xfrm>
            <a:prstGeom prst="line">
              <a:avLst/>
            </a:prstGeom>
            <a:noFill/>
            <a:ln w="25400">
              <a:solidFill>
                <a:schemeClr val="tx1"/>
              </a:solidFill>
              <a:round/>
              <a:headEnd/>
              <a:tailEnd/>
            </a:ln>
            <a:effectLst/>
          </p:spPr>
          <p:txBody>
            <a:bodyPr wrap="none" anchor="ctr"/>
            <a:lstStyle/>
            <a:p>
              <a:endParaRPr lang="en-US"/>
            </a:p>
          </p:txBody>
        </p:sp>
        <p:sp>
          <p:nvSpPr>
            <p:cNvPr id="1198093" name="Line 13"/>
            <p:cNvSpPr>
              <a:spLocks noChangeShapeType="1"/>
            </p:cNvSpPr>
            <p:nvPr/>
          </p:nvSpPr>
          <p:spPr bwMode="auto">
            <a:xfrm>
              <a:off x="2072" y="720"/>
              <a:ext cx="224" cy="0"/>
            </a:xfrm>
            <a:prstGeom prst="line">
              <a:avLst/>
            </a:prstGeom>
            <a:noFill/>
            <a:ln w="25400">
              <a:solidFill>
                <a:schemeClr val="tx1"/>
              </a:solidFill>
              <a:round/>
              <a:headEnd/>
              <a:tailEnd/>
            </a:ln>
            <a:effectLst/>
          </p:spPr>
          <p:txBody>
            <a:bodyPr wrap="none" anchor="ctr"/>
            <a:lstStyle/>
            <a:p>
              <a:endParaRPr lang="en-US"/>
            </a:p>
          </p:txBody>
        </p:sp>
      </p:grpSp>
      <p:grpSp>
        <p:nvGrpSpPr>
          <p:cNvPr id="4" name="Group 14"/>
          <p:cNvGrpSpPr>
            <a:grpSpLocks/>
          </p:cNvGrpSpPr>
          <p:nvPr/>
        </p:nvGrpSpPr>
        <p:grpSpPr bwMode="auto">
          <a:xfrm>
            <a:off x="3263900" y="3276600"/>
            <a:ext cx="825500" cy="254000"/>
            <a:chOff x="2304" y="712"/>
            <a:chExt cx="520" cy="160"/>
          </a:xfrm>
        </p:grpSpPr>
        <p:sp>
          <p:nvSpPr>
            <p:cNvPr id="1198095" name="Line 15"/>
            <p:cNvSpPr>
              <a:spLocks noChangeShapeType="1"/>
            </p:cNvSpPr>
            <p:nvPr/>
          </p:nvSpPr>
          <p:spPr bwMode="auto">
            <a:xfrm>
              <a:off x="2312" y="864"/>
              <a:ext cx="272" cy="0"/>
            </a:xfrm>
            <a:prstGeom prst="line">
              <a:avLst/>
            </a:prstGeom>
            <a:noFill/>
            <a:ln w="25400">
              <a:solidFill>
                <a:schemeClr val="tx1"/>
              </a:solidFill>
              <a:round/>
              <a:headEnd/>
              <a:tailEnd/>
            </a:ln>
            <a:effectLst/>
          </p:spPr>
          <p:txBody>
            <a:bodyPr wrap="none" anchor="ctr"/>
            <a:lstStyle/>
            <a:p>
              <a:endParaRPr lang="en-US"/>
            </a:p>
          </p:txBody>
        </p:sp>
        <p:sp>
          <p:nvSpPr>
            <p:cNvPr id="1198096" name="Line 16"/>
            <p:cNvSpPr>
              <a:spLocks noChangeShapeType="1"/>
            </p:cNvSpPr>
            <p:nvPr/>
          </p:nvSpPr>
          <p:spPr bwMode="auto">
            <a:xfrm>
              <a:off x="2304" y="728"/>
              <a:ext cx="0" cy="128"/>
            </a:xfrm>
            <a:prstGeom prst="line">
              <a:avLst/>
            </a:prstGeom>
            <a:noFill/>
            <a:ln w="25400">
              <a:solidFill>
                <a:schemeClr val="tx1"/>
              </a:solidFill>
              <a:round/>
              <a:headEnd/>
              <a:tailEnd/>
            </a:ln>
            <a:effectLst/>
          </p:spPr>
          <p:txBody>
            <a:bodyPr wrap="none" anchor="ctr"/>
            <a:lstStyle/>
            <a:p>
              <a:endParaRPr lang="en-US"/>
            </a:p>
          </p:txBody>
        </p:sp>
        <p:sp>
          <p:nvSpPr>
            <p:cNvPr id="1198097" name="Line 17"/>
            <p:cNvSpPr>
              <a:spLocks noChangeShapeType="1"/>
            </p:cNvSpPr>
            <p:nvPr/>
          </p:nvSpPr>
          <p:spPr bwMode="auto">
            <a:xfrm flipV="1">
              <a:off x="2592" y="712"/>
              <a:ext cx="0" cy="160"/>
            </a:xfrm>
            <a:prstGeom prst="line">
              <a:avLst/>
            </a:prstGeom>
            <a:noFill/>
            <a:ln w="25400">
              <a:solidFill>
                <a:schemeClr val="tx1"/>
              </a:solidFill>
              <a:round/>
              <a:headEnd/>
              <a:tailEnd/>
            </a:ln>
            <a:effectLst/>
          </p:spPr>
          <p:txBody>
            <a:bodyPr wrap="none" anchor="ctr"/>
            <a:lstStyle/>
            <a:p>
              <a:endParaRPr lang="en-US"/>
            </a:p>
          </p:txBody>
        </p:sp>
        <p:sp>
          <p:nvSpPr>
            <p:cNvPr id="1198098" name="Line 18"/>
            <p:cNvSpPr>
              <a:spLocks noChangeShapeType="1"/>
            </p:cNvSpPr>
            <p:nvPr/>
          </p:nvSpPr>
          <p:spPr bwMode="auto">
            <a:xfrm>
              <a:off x="2600" y="720"/>
              <a:ext cx="224" cy="0"/>
            </a:xfrm>
            <a:prstGeom prst="line">
              <a:avLst/>
            </a:prstGeom>
            <a:noFill/>
            <a:ln w="25400">
              <a:solidFill>
                <a:schemeClr val="tx1"/>
              </a:solidFill>
              <a:round/>
              <a:headEnd/>
              <a:tailEnd/>
            </a:ln>
            <a:effectLst/>
          </p:spPr>
          <p:txBody>
            <a:bodyPr wrap="none" anchor="ctr"/>
            <a:lstStyle/>
            <a:p>
              <a:endParaRPr lang="en-US"/>
            </a:p>
          </p:txBody>
        </p:sp>
      </p:grpSp>
      <p:grpSp>
        <p:nvGrpSpPr>
          <p:cNvPr id="5" name="Group 19"/>
          <p:cNvGrpSpPr>
            <a:grpSpLocks/>
          </p:cNvGrpSpPr>
          <p:nvPr/>
        </p:nvGrpSpPr>
        <p:grpSpPr bwMode="auto">
          <a:xfrm>
            <a:off x="4102100" y="3276600"/>
            <a:ext cx="825500" cy="254000"/>
            <a:chOff x="2832" y="712"/>
            <a:chExt cx="520" cy="160"/>
          </a:xfrm>
        </p:grpSpPr>
        <p:sp>
          <p:nvSpPr>
            <p:cNvPr id="1198100" name="Line 20"/>
            <p:cNvSpPr>
              <a:spLocks noChangeShapeType="1"/>
            </p:cNvSpPr>
            <p:nvPr/>
          </p:nvSpPr>
          <p:spPr bwMode="auto">
            <a:xfrm>
              <a:off x="2840" y="864"/>
              <a:ext cx="272" cy="0"/>
            </a:xfrm>
            <a:prstGeom prst="line">
              <a:avLst/>
            </a:prstGeom>
            <a:noFill/>
            <a:ln w="25400">
              <a:solidFill>
                <a:schemeClr val="tx1"/>
              </a:solidFill>
              <a:round/>
              <a:headEnd/>
              <a:tailEnd/>
            </a:ln>
            <a:effectLst/>
          </p:spPr>
          <p:txBody>
            <a:bodyPr wrap="none" anchor="ctr"/>
            <a:lstStyle/>
            <a:p>
              <a:endParaRPr lang="en-US"/>
            </a:p>
          </p:txBody>
        </p:sp>
        <p:sp>
          <p:nvSpPr>
            <p:cNvPr id="1198101" name="Line 21"/>
            <p:cNvSpPr>
              <a:spLocks noChangeShapeType="1"/>
            </p:cNvSpPr>
            <p:nvPr/>
          </p:nvSpPr>
          <p:spPr bwMode="auto">
            <a:xfrm>
              <a:off x="2832" y="728"/>
              <a:ext cx="0" cy="128"/>
            </a:xfrm>
            <a:prstGeom prst="line">
              <a:avLst/>
            </a:prstGeom>
            <a:noFill/>
            <a:ln w="25400">
              <a:solidFill>
                <a:schemeClr val="tx1"/>
              </a:solidFill>
              <a:round/>
              <a:headEnd/>
              <a:tailEnd/>
            </a:ln>
            <a:effectLst/>
          </p:spPr>
          <p:txBody>
            <a:bodyPr wrap="none" anchor="ctr"/>
            <a:lstStyle/>
            <a:p>
              <a:endParaRPr lang="en-US"/>
            </a:p>
          </p:txBody>
        </p:sp>
        <p:sp>
          <p:nvSpPr>
            <p:cNvPr id="1198102" name="Line 22"/>
            <p:cNvSpPr>
              <a:spLocks noChangeShapeType="1"/>
            </p:cNvSpPr>
            <p:nvPr/>
          </p:nvSpPr>
          <p:spPr bwMode="auto">
            <a:xfrm flipV="1">
              <a:off x="3120" y="712"/>
              <a:ext cx="0" cy="160"/>
            </a:xfrm>
            <a:prstGeom prst="line">
              <a:avLst/>
            </a:prstGeom>
            <a:noFill/>
            <a:ln w="25400">
              <a:solidFill>
                <a:schemeClr val="tx1"/>
              </a:solidFill>
              <a:round/>
              <a:headEnd/>
              <a:tailEnd/>
            </a:ln>
            <a:effectLst/>
          </p:spPr>
          <p:txBody>
            <a:bodyPr wrap="none" anchor="ctr"/>
            <a:lstStyle/>
            <a:p>
              <a:endParaRPr lang="en-US"/>
            </a:p>
          </p:txBody>
        </p:sp>
        <p:sp>
          <p:nvSpPr>
            <p:cNvPr id="1198103" name="Line 23"/>
            <p:cNvSpPr>
              <a:spLocks noChangeShapeType="1"/>
            </p:cNvSpPr>
            <p:nvPr/>
          </p:nvSpPr>
          <p:spPr bwMode="auto">
            <a:xfrm>
              <a:off x="3128" y="720"/>
              <a:ext cx="224" cy="0"/>
            </a:xfrm>
            <a:prstGeom prst="line">
              <a:avLst/>
            </a:prstGeom>
            <a:noFill/>
            <a:ln w="25400">
              <a:solidFill>
                <a:schemeClr val="tx1"/>
              </a:solidFill>
              <a:round/>
              <a:headEnd/>
              <a:tailEnd/>
            </a:ln>
            <a:effectLst/>
          </p:spPr>
          <p:txBody>
            <a:bodyPr wrap="none" anchor="ctr"/>
            <a:lstStyle/>
            <a:p>
              <a:endParaRPr lang="en-US"/>
            </a:p>
          </p:txBody>
        </p:sp>
      </p:grpSp>
      <p:grpSp>
        <p:nvGrpSpPr>
          <p:cNvPr id="6" name="Group 24"/>
          <p:cNvGrpSpPr>
            <a:grpSpLocks/>
          </p:cNvGrpSpPr>
          <p:nvPr/>
        </p:nvGrpSpPr>
        <p:grpSpPr bwMode="auto">
          <a:xfrm>
            <a:off x="4940300" y="3276600"/>
            <a:ext cx="825500" cy="254000"/>
            <a:chOff x="3360" y="712"/>
            <a:chExt cx="520" cy="160"/>
          </a:xfrm>
        </p:grpSpPr>
        <p:sp>
          <p:nvSpPr>
            <p:cNvPr id="1198105" name="Line 25"/>
            <p:cNvSpPr>
              <a:spLocks noChangeShapeType="1"/>
            </p:cNvSpPr>
            <p:nvPr/>
          </p:nvSpPr>
          <p:spPr bwMode="auto">
            <a:xfrm>
              <a:off x="3368" y="864"/>
              <a:ext cx="272" cy="0"/>
            </a:xfrm>
            <a:prstGeom prst="line">
              <a:avLst/>
            </a:prstGeom>
            <a:noFill/>
            <a:ln w="25400">
              <a:solidFill>
                <a:schemeClr val="tx1"/>
              </a:solidFill>
              <a:round/>
              <a:headEnd/>
              <a:tailEnd/>
            </a:ln>
            <a:effectLst/>
          </p:spPr>
          <p:txBody>
            <a:bodyPr wrap="none" anchor="ctr"/>
            <a:lstStyle/>
            <a:p>
              <a:endParaRPr lang="en-US"/>
            </a:p>
          </p:txBody>
        </p:sp>
        <p:sp>
          <p:nvSpPr>
            <p:cNvPr id="1198106" name="Line 26"/>
            <p:cNvSpPr>
              <a:spLocks noChangeShapeType="1"/>
            </p:cNvSpPr>
            <p:nvPr/>
          </p:nvSpPr>
          <p:spPr bwMode="auto">
            <a:xfrm>
              <a:off x="3360" y="728"/>
              <a:ext cx="0" cy="128"/>
            </a:xfrm>
            <a:prstGeom prst="line">
              <a:avLst/>
            </a:prstGeom>
            <a:noFill/>
            <a:ln w="25400">
              <a:solidFill>
                <a:schemeClr val="tx1"/>
              </a:solidFill>
              <a:round/>
              <a:headEnd/>
              <a:tailEnd/>
            </a:ln>
            <a:effectLst/>
          </p:spPr>
          <p:txBody>
            <a:bodyPr wrap="none" anchor="ctr"/>
            <a:lstStyle/>
            <a:p>
              <a:endParaRPr lang="en-US"/>
            </a:p>
          </p:txBody>
        </p:sp>
        <p:sp>
          <p:nvSpPr>
            <p:cNvPr id="1198107" name="Line 27"/>
            <p:cNvSpPr>
              <a:spLocks noChangeShapeType="1"/>
            </p:cNvSpPr>
            <p:nvPr/>
          </p:nvSpPr>
          <p:spPr bwMode="auto">
            <a:xfrm flipV="1">
              <a:off x="3648" y="712"/>
              <a:ext cx="0" cy="160"/>
            </a:xfrm>
            <a:prstGeom prst="line">
              <a:avLst/>
            </a:prstGeom>
            <a:noFill/>
            <a:ln w="25400">
              <a:solidFill>
                <a:schemeClr val="tx1"/>
              </a:solidFill>
              <a:round/>
              <a:headEnd/>
              <a:tailEnd/>
            </a:ln>
            <a:effectLst/>
          </p:spPr>
          <p:txBody>
            <a:bodyPr wrap="none" anchor="ctr"/>
            <a:lstStyle/>
            <a:p>
              <a:endParaRPr lang="en-US"/>
            </a:p>
          </p:txBody>
        </p:sp>
        <p:sp>
          <p:nvSpPr>
            <p:cNvPr id="1198108" name="Line 28"/>
            <p:cNvSpPr>
              <a:spLocks noChangeShapeType="1"/>
            </p:cNvSpPr>
            <p:nvPr/>
          </p:nvSpPr>
          <p:spPr bwMode="auto">
            <a:xfrm>
              <a:off x="3656" y="720"/>
              <a:ext cx="224" cy="0"/>
            </a:xfrm>
            <a:prstGeom prst="line">
              <a:avLst/>
            </a:prstGeom>
            <a:noFill/>
            <a:ln w="25400">
              <a:solidFill>
                <a:schemeClr val="tx1"/>
              </a:solidFill>
              <a:round/>
              <a:headEnd/>
              <a:tailEnd/>
            </a:ln>
            <a:effectLst/>
          </p:spPr>
          <p:txBody>
            <a:bodyPr wrap="none" anchor="ctr"/>
            <a:lstStyle/>
            <a:p>
              <a:endParaRPr lang="en-US"/>
            </a:p>
          </p:txBody>
        </p:sp>
      </p:grpSp>
      <p:sp>
        <p:nvSpPr>
          <p:cNvPr id="1198109" name="Line 29"/>
          <p:cNvSpPr>
            <a:spLocks noChangeShapeType="1"/>
          </p:cNvSpPr>
          <p:nvPr/>
        </p:nvSpPr>
        <p:spPr bwMode="auto">
          <a:xfrm>
            <a:off x="1219200" y="3289300"/>
            <a:ext cx="355600" cy="0"/>
          </a:xfrm>
          <a:prstGeom prst="line">
            <a:avLst/>
          </a:prstGeom>
          <a:noFill/>
          <a:ln w="25400">
            <a:solidFill>
              <a:schemeClr val="tx1"/>
            </a:solidFill>
            <a:round/>
            <a:headEnd/>
            <a:tailEnd/>
          </a:ln>
          <a:effectLst/>
        </p:spPr>
        <p:txBody>
          <a:bodyPr wrap="none" anchor="ctr"/>
          <a:lstStyle/>
          <a:p>
            <a:endParaRPr lang="en-US"/>
          </a:p>
        </p:txBody>
      </p:sp>
      <p:sp>
        <p:nvSpPr>
          <p:cNvPr id="1198110" name="Line 30"/>
          <p:cNvSpPr>
            <a:spLocks noChangeShapeType="1"/>
          </p:cNvSpPr>
          <p:nvPr/>
        </p:nvSpPr>
        <p:spPr bwMode="auto">
          <a:xfrm flipV="1">
            <a:off x="1587500" y="2895600"/>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8111" name="Line 31"/>
          <p:cNvSpPr>
            <a:spLocks noChangeShapeType="1"/>
          </p:cNvSpPr>
          <p:nvPr/>
        </p:nvSpPr>
        <p:spPr bwMode="auto">
          <a:xfrm flipV="1">
            <a:off x="2425700" y="2895600"/>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8112" name="Rectangle 32"/>
          <p:cNvSpPr>
            <a:spLocks noChangeArrowheads="1"/>
          </p:cNvSpPr>
          <p:nvPr/>
        </p:nvSpPr>
        <p:spPr bwMode="auto">
          <a:xfrm>
            <a:off x="1524000" y="2901950"/>
            <a:ext cx="892175"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1</a:t>
            </a:r>
          </a:p>
        </p:txBody>
      </p:sp>
      <p:sp>
        <p:nvSpPr>
          <p:cNvPr id="1198113" name="Rectangle 33"/>
          <p:cNvSpPr>
            <a:spLocks noChangeArrowheads="1"/>
          </p:cNvSpPr>
          <p:nvPr/>
        </p:nvSpPr>
        <p:spPr bwMode="auto">
          <a:xfrm>
            <a:off x="2405063" y="2901950"/>
            <a:ext cx="892175"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2</a:t>
            </a:r>
          </a:p>
        </p:txBody>
      </p:sp>
      <p:sp>
        <p:nvSpPr>
          <p:cNvPr id="1198114" name="Line 34"/>
          <p:cNvSpPr>
            <a:spLocks noChangeShapeType="1"/>
          </p:cNvSpPr>
          <p:nvPr/>
        </p:nvSpPr>
        <p:spPr bwMode="auto">
          <a:xfrm flipV="1">
            <a:off x="3263900" y="2895600"/>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8115" name="Line 35"/>
          <p:cNvSpPr>
            <a:spLocks noChangeShapeType="1"/>
          </p:cNvSpPr>
          <p:nvPr/>
        </p:nvSpPr>
        <p:spPr bwMode="auto">
          <a:xfrm flipV="1">
            <a:off x="4102100" y="2895600"/>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8116" name="Line 36"/>
          <p:cNvSpPr>
            <a:spLocks noChangeShapeType="1"/>
          </p:cNvSpPr>
          <p:nvPr/>
        </p:nvSpPr>
        <p:spPr bwMode="auto">
          <a:xfrm flipV="1">
            <a:off x="4940300" y="2895600"/>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8117" name="Line 37"/>
          <p:cNvSpPr>
            <a:spLocks noChangeShapeType="1"/>
          </p:cNvSpPr>
          <p:nvPr/>
        </p:nvSpPr>
        <p:spPr bwMode="auto">
          <a:xfrm flipV="1">
            <a:off x="5778500" y="2895600"/>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8118" name="Rectangle 38"/>
          <p:cNvSpPr>
            <a:spLocks noChangeArrowheads="1"/>
          </p:cNvSpPr>
          <p:nvPr/>
        </p:nvSpPr>
        <p:spPr bwMode="auto">
          <a:xfrm>
            <a:off x="3319463" y="2901950"/>
            <a:ext cx="892175"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3</a:t>
            </a:r>
          </a:p>
        </p:txBody>
      </p:sp>
      <p:sp>
        <p:nvSpPr>
          <p:cNvPr id="1198119" name="Rectangle 39"/>
          <p:cNvSpPr>
            <a:spLocks noChangeArrowheads="1"/>
          </p:cNvSpPr>
          <p:nvPr/>
        </p:nvSpPr>
        <p:spPr bwMode="auto">
          <a:xfrm>
            <a:off x="4081463" y="2901950"/>
            <a:ext cx="892175"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4</a:t>
            </a:r>
          </a:p>
        </p:txBody>
      </p:sp>
      <p:sp>
        <p:nvSpPr>
          <p:cNvPr id="1198120" name="Rectangle 40"/>
          <p:cNvSpPr>
            <a:spLocks noChangeArrowheads="1"/>
          </p:cNvSpPr>
          <p:nvPr/>
        </p:nvSpPr>
        <p:spPr bwMode="auto">
          <a:xfrm>
            <a:off x="4919663" y="2901950"/>
            <a:ext cx="892175"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5</a:t>
            </a:r>
          </a:p>
        </p:txBody>
      </p:sp>
      <p:grpSp>
        <p:nvGrpSpPr>
          <p:cNvPr id="7" name="Group 42"/>
          <p:cNvGrpSpPr>
            <a:grpSpLocks/>
          </p:cNvGrpSpPr>
          <p:nvPr/>
        </p:nvGrpSpPr>
        <p:grpSpPr bwMode="auto">
          <a:xfrm>
            <a:off x="1600200" y="3740150"/>
            <a:ext cx="838200" cy="333375"/>
            <a:chOff x="1256" y="1004"/>
            <a:chExt cx="528" cy="210"/>
          </a:xfrm>
        </p:grpSpPr>
        <p:sp>
          <p:nvSpPr>
            <p:cNvPr id="1198123" name="Rectangle 43"/>
            <p:cNvSpPr>
              <a:spLocks noChangeArrowheads="1"/>
            </p:cNvSpPr>
            <p:nvPr/>
          </p:nvSpPr>
          <p:spPr bwMode="auto">
            <a:xfrm>
              <a:off x="1256"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8124" name="Rectangle 44"/>
            <p:cNvSpPr>
              <a:spLocks noChangeArrowheads="1"/>
            </p:cNvSpPr>
            <p:nvPr/>
          </p:nvSpPr>
          <p:spPr bwMode="auto">
            <a:xfrm>
              <a:off x="1293" y="1004"/>
              <a:ext cx="491"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IFetch</a:t>
              </a:r>
            </a:p>
          </p:txBody>
        </p:sp>
      </p:grpSp>
      <p:sp>
        <p:nvSpPr>
          <p:cNvPr id="1198126" name="Rectangle 46"/>
          <p:cNvSpPr>
            <a:spLocks noChangeArrowheads="1"/>
          </p:cNvSpPr>
          <p:nvPr/>
        </p:nvSpPr>
        <p:spPr bwMode="auto">
          <a:xfrm>
            <a:off x="2438400" y="3759200"/>
            <a:ext cx="812800" cy="279400"/>
          </a:xfrm>
          <a:prstGeom prst="rect">
            <a:avLst/>
          </a:prstGeom>
          <a:noFill/>
          <a:ln w="25400">
            <a:solidFill>
              <a:schemeClr val="tx1"/>
            </a:solidFill>
            <a:miter lim="800000"/>
            <a:headEnd/>
            <a:tailEnd/>
          </a:ln>
          <a:effectLst/>
        </p:spPr>
        <p:txBody>
          <a:bodyPr wrap="none" anchor="ctr"/>
          <a:lstStyle/>
          <a:p>
            <a:endParaRPr lang="en-US"/>
          </a:p>
        </p:txBody>
      </p:sp>
      <p:sp>
        <p:nvSpPr>
          <p:cNvPr id="1198127" name="Rectangle 47"/>
          <p:cNvSpPr>
            <a:spLocks noChangeArrowheads="1"/>
          </p:cNvSpPr>
          <p:nvPr/>
        </p:nvSpPr>
        <p:spPr bwMode="auto">
          <a:xfrm>
            <a:off x="2571750" y="3740150"/>
            <a:ext cx="552450"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Dec</a:t>
            </a:r>
          </a:p>
        </p:txBody>
      </p:sp>
      <p:grpSp>
        <p:nvGrpSpPr>
          <p:cNvPr id="8" name="Group 48"/>
          <p:cNvGrpSpPr>
            <a:grpSpLocks/>
          </p:cNvGrpSpPr>
          <p:nvPr/>
        </p:nvGrpSpPr>
        <p:grpSpPr bwMode="auto">
          <a:xfrm>
            <a:off x="3276600" y="3740150"/>
            <a:ext cx="812800" cy="333375"/>
            <a:chOff x="2312" y="1004"/>
            <a:chExt cx="512" cy="210"/>
          </a:xfrm>
        </p:grpSpPr>
        <p:sp>
          <p:nvSpPr>
            <p:cNvPr id="1198129" name="Rectangle 49"/>
            <p:cNvSpPr>
              <a:spLocks noChangeArrowheads="1"/>
            </p:cNvSpPr>
            <p:nvPr/>
          </p:nvSpPr>
          <p:spPr bwMode="auto">
            <a:xfrm>
              <a:off x="2312"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8130" name="Rectangle 50"/>
            <p:cNvSpPr>
              <a:spLocks noChangeArrowheads="1"/>
            </p:cNvSpPr>
            <p:nvPr/>
          </p:nvSpPr>
          <p:spPr bwMode="auto">
            <a:xfrm>
              <a:off x="2387" y="1004"/>
              <a:ext cx="41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Exec</a:t>
              </a:r>
            </a:p>
          </p:txBody>
        </p:sp>
      </p:grpSp>
      <p:grpSp>
        <p:nvGrpSpPr>
          <p:cNvPr id="9" name="Group 51"/>
          <p:cNvGrpSpPr>
            <a:grpSpLocks/>
          </p:cNvGrpSpPr>
          <p:nvPr/>
        </p:nvGrpSpPr>
        <p:grpSpPr bwMode="auto">
          <a:xfrm>
            <a:off x="4114800" y="3740150"/>
            <a:ext cx="812800" cy="333375"/>
            <a:chOff x="2840" y="1004"/>
            <a:chExt cx="512" cy="210"/>
          </a:xfrm>
        </p:grpSpPr>
        <p:sp>
          <p:nvSpPr>
            <p:cNvPr id="1198132" name="Rectangle 52"/>
            <p:cNvSpPr>
              <a:spLocks noChangeArrowheads="1"/>
            </p:cNvSpPr>
            <p:nvPr/>
          </p:nvSpPr>
          <p:spPr bwMode="auto">
            <a:xfrm>
              <a:off x="2840"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8133" name="Rectangle 53"/>
            <p:cNvSpPr>
              <a:spLocks noChangeArrowheads="1"/>
            </p:cNvSpPr>
            <p:nvPr/>
          </p:nvSpPr>
          <p:spPr bwMode="auto">
            <a:xfrm>
              <a:off x="2915" y="1004"/>
              <a:ext cx="40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Mem</a:t>
              </a:r>
            </a:p>
          </p:txBody>
        </p:sp>
      </p:grpSp>
      <p:grpSp>
        <p:nvGrpSpPr>
          <p:cNvPr id="10" name="Group 54"/>
          <p:cNvGrpSpPr>
            <a:grpSpLocks/>
          </p:cNvGrpSpPr>
          <p:nvPr/>
        </p:nvGrpSpPr>
        <p:grpSpPr bwMode="auto">
          <a:xfrm>
            <a:off x="4953000" y="3740150"/>
            <a:ext cx="812800" cy="333375"/>
            <a:chOff x="3368" y="1004"/>
            <a:chExt cx="512" cy="210"/>
          </a:xfrm>
        </p:grpSpPr>
        <p:sp>
          <p:nvSpPr>
            <p:cNvPr id="1198135" name="Rectangle 55"/>
            <p:cNvSpPr>
              <a:spLocks noChangeArrowheads="1"/>
            </p:cNvSpPr>
            <p:nvPr/>
          </p:nvSpPr>
          <p:spPr bwMode="auto">
            <a:xfrm>
              <a:off x="3368"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8136" name="Rectangle 56"/>
            <p:cNvSpPr>
              <a:spLocks noChangeArrowheads="1"/>
            </p:cNvSpPr>
            <p:nvPr/>
          </p:nvSpPr>
          <p:spPr bwMode="auto">
            <a:xfrm>
              <a:off x="3443" y="1004"/>
              <a:ext cx="327"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WB</a:t>
              </a:r>
            </a:p>
          </p:txBody>
        </p:sp>
      </p:grpSp>
      <p:sp>
        <p:nvSpPr>
          <p:cNvPr id="1198137" name="Rectangle 57"/>
          <p:cNvSpPr>
            <a:spLocks noChangeArrowheads="1"/>
          </p:cNvSpPr>
          <p:nvPr/>
        </p:nvSpPr>
        <p:spPr bwMode="auto">
          <a:xfrm>
            <a:off x="596900" y="3746500"/>
            <a:ext cx="454025" cy="363538"/>
          </a:xfrm>
          <a:prstGeom prst="rect">
            <a:avLst/>
          </a:prstGeom>
          <a:noFill/>
          <a:ln w="12700">
            <a:noFill/>
            <a:miter lim="800000"/>
            <a:headEnd/>
            <a:tailEnd/>
          </a:ln>
          <a:effectLst/>
        </p:spPr>
        <p:txBody>
          <a:bodyPr wrap="none" lIns="90488" tIns="44450" rIns="90488" bIns="44450">
            <a:spAutoFit/>
          </a:bodyPr>
          <a:lstStyle/>
          <a:p>
            <a:r>
              <a:rPr lang="en-US" b="1">
                <a:solidFill>
                  <a:schemeClr val="tx1"/>
                </a:solidFill>
                <a:latin typeface="Courier New" pitchFamily="49" charset="0"/>
              </a:rPr>
              <a:t>lw</a:t>
            </a:r>
          </a:p>
        </p:txBody>
      </p:sp>
      <p:grpSp>
        <p:nvGrpSpPr>
          <p:cNvPr id="11" name="Group 58"/>
          <p:cNvGrpSpPr>
            <a:grpSpLocks/>
          </p:cNvGrpSpPr>
          <p:nvPr/>
        </p:nvGrpSpPr>
        <p:grpSpPr bwMode="auto">
          <a:xfrm>
            <a:off x="5791200" y="3282950"/>
            <a:ext cx="825500" cy="254000"/>
            <a:chOff x="3360" y="712"/>
            <a:chExt cx="520" cy="160"/>
          </a:xfrm>
        </p:grpSpPr>
        <p:sp>
          <p:nvSpPr>
            <p:cNvPr id="1198139" name="Line 59"/>
            <p:cNvSpPr>
              <a:spLocks noChangeShapeType="1"/>
            </p:cNvSpPr>
            <p:nvPr/>
          </p:nvSpPr>
          <p:spPr bwMode="auto">
            <a:xfrm>
              <a:off x="3368" y="864"/>
              <a:ext cx="272" cy="0"/>
            </a:xfrm>
            <a:prstGeom prst="line">
              <a:avLst/>
            </a:prstGeom>
            <a:noFill/>
            <a:ln w="25400">
              <a:solidFill>
                <a:schemeClr val="tx1"/>
              </a:solidFill>
              <a:round/>
              <a:headEnd/>
              <a:tailEnd/>
            </a:ln>
            <a:effectLst/>
          </p:spPr>
          <p:txBody>
            <a:bodyPr wrap="none" anchor="ctr"/>
            <a:lstStyle/>
            <a:p>
              <a:endParaRPr lang="en-US"/>
            </a:p>
          </p:txBody>
        </p:sp>
        <p:sp>
          <p:nvSpPr>
            <p:cNvPr id="1198140" name="Line 60"/>
            <p:cNvSpPr>
              <a:spLocks noChangeShapeType="1"/>
            </p:cNvSpPr>
            <p:nvPr/>
          </p:nvSpPr>
          <p:spPr bwMode="auto">
            <a:xfrm>
              <a:off x="3360" y="728"/>
              <a:ext cx="0" cy="128"/>
            </a:xfrm>
            <a:prstGeom prst="line">
              <a:avLst/>
            </a:prstGeom>
            <a:noFill/>
            <a:ln w="25400">
              <a:solidFill>
                <a:schemeClr val="tx1"/>
              </a:solidFill>
              <a:round/>
              <a:headEnd/>
              <a:tailEnd/>
            </a:ln>
            <a:effectLst/>
          </p:spPr>
          <p:txBody>
            <a:bodyPr wrap="none" anchor="ctr"/>
            <a:lstStyle/>
            <a:p>
              <a:endParaRPr lang="en-US"/>
            </a:p>
          </p:txBody>
        </p:sp>
        <p:sp>
          <p:nvSpPr>
            <p:cNvPr id="1198141" name="Line 61"/>
            <p:cNvSpPr>
              <a:spLocks noChangeShapeType="1"/>
            </p:cNvSpPr>
            <p:nvPr/>
          </p:nvSpPr>
          <p:spPr bwMode="auto">
            <a:xfrm flipV="1">
              <a:off x="3648" y="712"/>
              <a:ext cx="0" cy="160"/>
            </a:xfrm>
            <a:prstGeom prst="line">
              <a:avLst/>
            </a:prstGeom>
            <a:noFill/>
            <a:ln w="25400">
              <a:solidFill>
                <a:schemeClr val="tx1"/>
              </a:solidFill>
              <a:round/>
              <a:headEnd/>
              <a:tailEnd/>
            </a:ln>
            <a:effectLst/>
          </p:spPr>
          <p:txBody>
            <a:bodyPr wrap="none" anchor="ctr"/>
            <a:lstStyle/>
            <a:p>
              <a:endParaRPr lang="en-US"/>
            </a:p>
          </p:txBody>
        </p:sp>
        <p:sp>
          <p:nvSpPr>
            <p:cNvPr id="1198142" name="Line 62"/>
            <p:cNvSpPr>
              <a:spLocks noChangeShapeType="1"/>
            </p:cNvSpPr>
            <p:nvPr/>
          </p:nvSpPr>
          <p:spPr bwMode="auto">
            <a:xfrm>
              <a:off x="3656" y="720"/>
              <a:ext cx="224" cy="0"/>
            </a:xfrm>
            <a:prstGeom prst="line">
              <a:avLst/>
            </a:prstGeom>
            <a:noFill/>
            <a:ln w="25400">
              <a:solidFill>
                <a:schemeClr val="tx1"/>
              </a:solidFill>
              <a:round/>
              <a:headEnd/>
              <a:tailEnd/>
            </a:ln>
            <a:effectLst/>
          </p:spPr>
          <p:txBody>
            <a:bodyPr wrap="none" anchor="ctr"/>
            <a:lstStyle/>
            <a:p>
              <a:endParaRPr lang="en-US"/>
            </a:p>
          </p:txBody>
        </p:sp>
      </p:grpSp>
      <p:grpSp>
        <p:nvGrpSpPr>
          <p:cNvPr id="12" name="Group 63"/>
          <p:cNvGrpSpPr>
            <a:grpSpLocks/>
          </p:cNvGrpSpPr>
          <p:nvPr/>
        </p:nvGrpSpPr>
        <p:grpSpPr bwMode="auto">
          <a:xfrm>
            <a:off x="6629400" y="3282950"/>
            <a:ext cx="825500" cy="254000"/>
            <a:chOff x="3360" y="712"/>
            <a:chExt cx="520" cy="160"/>
          </a:xfrm>
        </p:grpSpPr>
        <p:sp>
          <p:nvSpPr>
            <p:cNvPr id="1198144" name="Line 64"/>
            <p:cNvSpPr>
              <a:spLocks noChangeShapeType="1"/>
            </p:cNvSpPr>
            <p:nvPr/>
          </p:nvSpPr>
          <p:spPr bwMode="auto">
            <a:xfrm>
              <a:off x="3368" y="864"/>
              <a:ext cx="272" cy="0"/>
            </a:xfrm>
            <a:prstGeom prst="line">
              <a:avLst/>
            </a:prstGeom>
            <a:noFill/>
            <a:ln w="25400">
              <a:solidFill>
                <a:schemeClr val="tx1"/>
              </a:solidFill>
              <a:round/>
              <a:headEnd/>
              <a:tailEnd/>
            </a:ln>
            <a:effectLst/>
          </p:spPr>
          <p:txBody>
            <a:bodyPr wrap="none" anchor="ctr"/>
            <a:lstStyle/>
            <a:p>
              <a:endParaRPr lang="en-US"/>
            </a:p>
          </p:txBody>
        </p:sp>
        <p:sp>
          <p:nvSpPr>
            <p:cNvPr id="1198145" name="Line 65"/>
            <p:cNvSpPr>
              <a:spLocks noChangeShapeType="1"/>
            </p:cNvSpPr>
            <p:nvPr/>
          </p:nvSpPr>
          <p:spPr bwMode="auto">
            <a:xfrm>
              <a:off x="3360" y="728"/>
              <a:ext cx="0" cy="128"/>
            </a:xfrm>
            <a:prstGeom prst="line">
              <a:avLst/>
            </a:prstGeom>
            <a:noFill/>
            <a:ln w="25400">
              <a:solidFill>
                <a:schemeClr val="tx1"/>
              </a:solidFill>
              <a:round/>
              <a:headEnd/>
              <a:tailEnd/>
            </a:ln>
            <a:effectLst/>
          </p:spPr>
          <p:txBody>
            <a:bodyPr wrap="none" anchor="ctr"/>
            <a:lstStyle/>
            <a:p>
              <a:endParaRPr lang="en-US"/>
            </a:p>
          </p:txBody>
        </p:sp>
        <p:sp>
          <p:nvSpPr>
            <p:cNvPr id="1198146" name="Line 66"/>
            <p:cNvSpPr>
              <a:spLocks noChangeShapeType="1"/>
            </p:cNvSpPr>
            <p:nvPr/>
          </p:nvSpPr>
          <p:spPr bwMode="auto">
            <a:xfrm flipV="1">
              <a:off x="3648" y="712"/>
              <a:ext cx="0" cy="160"/>
            </a:xfrm>
            <a:prstGeom prst="line">
              <a:avLst/>
            </a:prstGeom>
            <a:noFill/>
            <a:ln w="25400">
              <a:solidFill>
                <a:schemeClr val="tx1"/>
              </a:solidFill>
              <a:round/>
              <a:headEnd/>
              <a:tailEnd/>
            </a:ln>
            <a:effectLst/>
          </p:spPr>
          <p:txBody>
            <a:bodyPr wrap="none" anchor="ctr"/>
            <a:lstStyle/>
            <a:p>
              <a:endParaRPr lang="en-US"/>
            </a:p>
          </p:txBody>
        </p:sp>
        <p:sp>
          <p:nvSpPr>
            <p:cNvPr id="1198147" name="Line 67"/>
            <p:cNvSpPr>
              <a:spLocks noChangeShapeType="1"/>
            </p:cNvSpPr>
            <p:nvPr/>
          </p:nvSpPr>
          <p:spPr bwMode="auto">
            <a:xfrm>
              <a:off x="3656" y="720"/>
              <a:ext cx="224" cy="0"/>
            </a:xfrm>
            <a:prstGeom prst="line">
              <a:avLst/>
            </a:prstGeom>
            <a:noFill/>
            <a:ln w="25400">
              <a:solidFill>
                <a:schemeClr val="tx1"/>
              </a:solidFill>
              <a:round/>
              <a:headEnd/>
              <a:tailEnd/>
            </a:ln>
            <a:effectLst/>
          </p:spPr>
          <p:txBody>
            <a:bodyPr wrap="none" anchor="ctr"/>
            <a:lstStyle/>
            <a:p>
              <a:endParaRPr lang="en-US"/>
            </a:p>
          </p:txBody>
        </p:sp>
      </p:grpSp>
      <p:grpSp>
        <p:nvGrpSpPr>
          <p:cNvPr id="13" name="Group 68"/>
          <p:cNvGrpSpPr>
            <a:grpSpLocks/>
          </p:cNvGrpSpPr>
          <p:nvPr/>
        </p:nvGrpSpPr>
        <p:grpSpPr bwMode="auto">
          <a:xfrm>
            <a:off x="7467600" y="3282950"/>
            <a:ext cx="825500" cy="254000"/>
            <a:chOff x="3360" y="712"/>
            <a:chExt cx="520" cy="160"/>
          </a:xfrm>
        </p:grpSpPr>
        <p:sp>
          <p:nvSpPr>
            <p:cNvPr id="1198149" name="Line 69"/>
            <p:cNvSpPr>
              <a:spLocks noChangeShapeType="1"/>
            </p:cNvSpPr>
            <p:nvPr/>
          </p:nvSpPr>
          <p:spPr bwMode="auto">
            <a:xfrm>
              <a:off x="3368" y="864"/>
              <a:ext cx="272" cy="0"/>
            </a:xfrm>
            <a:prstGeom prst="line">
              <a:avLst/>
            </a:prstGeom>
            <a:noFill/>
            <a:ln w="25400">
              <a:solidFill>
                <a:schemeClr val="tx1"/>
              </a:solidFill>
              <a:round/>
              <a:headEnd/>
              <a:tailEnd/>
            </a:ln>
            <a:effectLst/>
          </p:spPr>
          <p:txBody>
            <a:bodyPr wrap="none" anchor="ctr"/>
            <a:lstStyle/>
            <a:p>
              <a:endParaRPr lang="en-US"/>
            </a:p>
          </p:txBody>
        </p:sp>
        <p:sp>
          <p:nvSpPr>
            <p:cNvPr id="1198150" name="Line 70"/>
            <p:cNvSpPr>
              <a:spLocks noChangeShapeType="1"/>
            </p:cNvSpPr>
            <p:nvPr/>
          </p:nvSpPr>
          <p:spPr bwMode="auto">
            <a:xfrm>
              <a:off x="3360" y="728"/>
              <a:ext cx="0" cy="128"/>
            </a:xfrm>
            <a:prstGeom prst="line">
              <a:avLst/>
            </a:prstGeom>
            <a:noFill/>
            <a:ln w="25400">
              <a:solidFill>
                <a:schemeClr val="tx1"/>
              </a:solidFill>
              <a:round/>
              <a:headEnd/>
              <a:tailEnd/>
            </a:ln>
            <a:effectLst/>
          </p:spPr>
          <p:txBody>
            <a:bodyPr wrap="none" anchor="ctr"/>
            <a:lstStyle/>
            <a:p>
              <a:endParaRPr lang="en-US"/>
            </a:p>
          </p:txBody>
        </p:sp>
        <p:sp>
          <p:nvSpPr>
            <p:cNvPr id="1198151" name="Line 71"/>
            <p:cNvSpPr>
              <a:spLocks noChangeShapeType="1"/>
            </p:cNvSpPr>
            <p:nvPr/>
          </p:nvSpPr>
          <p:spPr bwMode="auto">
            <a:xfrm flipV="1">
              <a:off x="3648" y="712"/>
              <a:ext cx="0" cy="160"/>
            </a:xfrm>
            <a:prstGeom prst="line">
              <a:avLst/>
            </a:prstGeom>
            <a:noFill/>
            <a:ln w="25400">
              <a:solidFill>
                <a:schemeClr val="tx1"/>
              </a:solidFill>
              <a:round/>
              <a:headEnd/>
              <a:tailEnd/>
            </a:ln>
            <a:effectLst/>
          </p:spPr>
          <p:txBody>
            <a:bodyPr wrap="none" anchor="ctr"/>
            <a:lstStyle/>
            <a:p>
              <a:endParaRPr lang="en-US"/>
            </a:p>
          </p:txBody>
        </p:sp>
        <p:sp>
          <p:nvSpPr>
            <p:cNvPr id="1198152" name="Line 72"/>
            <p:cNvSpPr>
              <a:spLocks noChangeShapeType="1"/>
            </p:cNvSpPr>
            <p:nvPr/>
          </p:nvSpPr>
          <p:spPr bwMode="auto">
            <a:xfrm>
              <a:off x="3656" y="720"/>
              <a:ext cx="224" cy="0"/>
            </a:xfrm>
            <a:prstGeom prst="line">
              <a:avLst/>
            </a:prstGeom>
            <a:noFill/>
            <a:ln w="25400">
              <a:solidFill>
                <a:schemeClr val="tx1"/>
              </a:solidFill>
              <a:round/>
              <a:headEnd/>
              <a:tailEnd/>
            </a:ln>
            <a:effectLst/>
          </p:spPr>
          <p:txBody>
            <a:bodyPr wrap="none" anchor="ctr"/>
            <a:lstStyle/>
            <a:p>
              <a:endParaRPr lang="en-US"/>
            </a:p>
          </p:txBody>
        </p:sp>
      </p:grpSp>
      <p:sp>
        <p:nvSpPr>
          <p:cNvPr id="1198153" name="Rectangle 73"/>
          <p:cNvSpPr>
            <a:spLocks noChangeArrowheads="1"/>
          </p:cNvSpPr>
          <p:nvPr/>
        </p:nvSpPr>
        <p:spPr bwMode="auto">
          <a:xfrm>
            <a:off x="6553200" y="2901950"/>
            <a:ext cx="892175"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7</a:t>
            </a:r>
          </a:p>
        </p:txBody>
      </p:sp>
      <p:sp>
        <p:nvSpPr>
          <p:cNvPr id="1198154" name="Line 74"/>
          <p:cNvSpPr>
            <a:spLocks noChangeShapeType="1"/>
          </p:cNvSpPr>
          <p:nvPr/>
        </p:nvSpPr>
        <p:spPr bwMode="auto">
          <a:xfrm flipV="1">
            <a:off x="6629400" y="2901950"/>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8155" name="Line 75"/>
          <p:cNvSpPr>
            <a:spLocks noChangeShapeType="1"/>
          </p:cNvSpPr>
          <p:nvPr/>
        </p:nvSpPr>
        <p:spPr bwMode="auto">
          <a:xfrm flipV="1">
            <a:off x="7467600" y="2901950"/>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8156" name="Line 76"/>
          <p:cNvSpPr>
            <a:spLocks noChangeShapeType="1"/>
          </p:cNvSpPr>
          <p:nvPr/>
        </p:nvSpPr>
        <p:spPr bwMode="auto">
          <a:xfrm flipV="1">
            <a:off x="8305800" y="2901950"/>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8157" name="Rectangle 77"/>
          <p:cNvSpPr>
            <a:spLocks noChangeArrowheads="1"/>
          </p:cNvSpPr>
          <p:nvPr/>
        </p:nvSpPr>
        <p:spPr bwMode="auto">
          <a:xfrm>
            <a:off x="5715000" y="2901950"/>
            <a:ext cx="892175"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6</a:t>
            </a:r>
          </a:p>
        </p:txBody>
      </p:sp>
      <p:sp>
        <p:nvSpPr>
          <p:cNvPr id="1198158" name="Rectangle 78"/>
          <p:cNvSpPr>
            <a:spLocks noChangeArrowheads="1"/>
          </p:cNvSpPr>
          <p:nvPr/>
        </p:nvSpPr>
        <p:spPr bwMode="auto">
          <a:xfrm>
            <a:off x="7391400" y="2901950"/>
            <a:ext cx="892175"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8</a:t>
            </a:r>
          </a:p>
        </p:txBody>
      </p:sp>
      <p:sp>
        <p:nvSpPr>
          <p:cNvPr id="1198159" name="Rectangle 79"/>
          <p:cNvSpPr>
            <a:spLocks noChangeArrowheads="1"/>
          </p:cNvSpPr>
          <p:nvPr/>
        </p:nvSpPr>
        <p:spPr bwMode="auto">
          <a:xfrm>
            <a:off x="609600" y="4225925"/>
            <a:ext cx="454025" cy="363538"/>
          </a:xfrm>
          <a:prstGeom prst="rect">
            <a:avLst/>
          </a:prstGeom>
          <a:noFill/>
          <a:ln w="12700">
            <a:noFill/>
            <a:miter lim="800000"/>
            <a:headEnd/>
            <a:tailEnd/>
          </a:ln>
          <a:effectLst/>
        </p:spPr>
        <p:txBody>
          <a:bodyPr wrap="none" lIns="90488" tIns="44450" rIns="90488" bIns="44450">
            <a:spAutoFit/>
          </a:bodyPr>
          <a:lstStyle/>
          <a:p>
            <a:r>
              <a:rPr lang="en-US" b="1">
                <a:solidFill>
                  <a:schemeClr val="tx1"/>
                </a:solidFill>
                <a:latin typeface="Courier New" pitchFamily="49" charset="0"/>
              </a:rPr>
              <a:t>sw</a:t>
            </a:r>
          </a:p>
        </p:txBody>
      </p:sp>
      <p:grpSp>
        <p:nvGrpSpPr>
          <p:cNvPr id="14" name="Group 81"/>
          <p:cNvGrpSpPr>
            <a:grpSpLocks/>
          </p:cNvGrpSpPr>
          <p:nvPr/>
        </p:nvGrpSpPr>
        <p:grpSpPr bwMode="auto">
          <a:xfrm>
            <a:off x="2438400" y="4197350"/>
            <a:ext cx="838200" cy="333375"/>
            <a:chOff x="1256" y="1004"/>
            <a:chExt cx="528" cy="210"/>
          </a:xfrm>
        </p:grpSpPr>
        <p:sp>
          <p:nvSpPr>
            <p:cNvPr id="1198162" name="Rectangle 82"/>
            <p:cNvSpPr>
              <a:spLocks noChangeArrowheads="1"/>
            </p:cNvSpPr>
            <p:nvPr/>
          </p:nvSpPr>
          <p:spPr bwMode="auto">
            <a:xfrm>
              <a:off x="1256"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8163" name="Rectangle 83"/>
            <p:cNvSpPr>
              <a:spLocks noChangeArrowheads="1"/>
            </p:cNvSpPr>
            <p:nvPr/>
          </p:nvSpPr>
          <p:spPr bwMode="auto">
            <a:xfrm>
              <a:off x="1293" y="1004"/>
              <a:ext cx="491"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IFetch</a:t>
              </a:r>
            </a:p>
          </p:txBody>
        </p:sp>
      </p:grpSp>
      <p:sp>
        <p:nvSpPr>
          <p:cNvPr id="1198165" name="Rectangle 85"/>
          <p:cNvSpPr>
            <a:spLocks noChangeArrowheads="1"/>
          </p:cNvSpPr>
          <p:nvPr/>
        </p:nvSpPr>
        <p:spPr bwMode="auto">
          <a:xfrm>
            <a:off x="3276600" y="4216400"/>
            <a:ext cx="812800" cy="279400"/>
          </a:xfrm>
          <a:prstGeom prst="rect">
            <a:avLst/>
          </a:prstGeom>
          <a:noFill/>
          <a:ln w="25400">
            <a:solidFill>
              <a:schemeClr val="tx1"/>
            </a:solidFill>
            <a:miter lim="800000"/>
            <a:headEnd/>
            <a:tailEnd/>
          </a:ln>
          <a:effectLst/>
        </p:spPr>
        <p:txBody>
          <a:bodyPr wrap="none" anchor="ctr"/>
          <a:lstStyle/>
          <a:p>
            <a:endParaRPr lang="en-US"/>
          </a:p>
        </p:txBody>
      </p:sp>
      <p:sp>
        <p:nvSpPr>
          <p:cNvPr id="1198166" name="Rectangle 86"/>
          <p:cNvSpPr>
            <a:spLocks noChangeArrowheads="1"/>
          </p:cNvSpPr>
          <p:nvPr/>
        </p:nvSpPr>
        <p:spPr bwMode="auto">
          <a:xfrm>
            <a:off x="3409950" y="4197350"/>
            <a:ext cx="552450"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Dec</a:t>
            </a:r>
          </a:p>
        </p:txBody>
      </p:sp>
      <p:grpSp>
        <p:nvGrpSpPr>
          <p:cNvPr id="15" name="Group 87"/>
          <p:cNvGrpSpPr>
            <a:grpSpLocks/>
          </p:cNvGrpSpPr>
          <p:nvPr/>
        </p:nvGrpSpPr>
        <p:grpSpPr bwMode="auto">
          <a:xfrm>
            <a:off x="4114800" y="4197350"/>
            <a:ext cx="812800" cy="333375"/>
            <a:chOff x="2312" y="1004"/>
            <a:chExt cx="512" cy="210"/>
          </a:xfrm>
        </p:grpSpPr>
        <p:sp>
          <p:nvSpPr>
            <p:cNvPr id="1198168" name="Rectangle 88"/>
            <p:cNvSpPr>
              <a:spLocks noChangeArrowheads="1"/>
            </p:cNvSpPr>
            <p:nvPr/>
          </p:nvSpPr>
          <p:spPr bwMode="auto">
            <a:xfrm>
              <a:off x="2312"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8169" name="Rectangle 89"/>
            <p:cNvSpPr>
              <a:spLocks noChangeArrowheads="1"/>
            </p:cNvSpPr>
            <p:nvPr/>
          </p:nvSpPr>
          <p:spPr bwMode="auto">
            <a:xfrm>
              <a:off x="2387" y="1004"/>
              <a:ext cx="41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Exec</a:t>
              </a:r>
            </a:p>
          </p:txBody>
        </p:sp>
      </p:grpSp>
      <p:grpSp>
        <p:nvGrpSpPr>
          <p:cNvPr id="16" name="Group 90"/>
          <p:cNvGrpSpPr>
            <a:grpSpLocks/>
          </p:cNvGrpSpPr>
          <p:nvPr/>
        </p:nvGrpSpPr>
        <p:grpSpPr bwMode="auto">
          <a:xfrm>
            <a:off x="4953000" y="4197350"/>
            <a:ext cx="812800" cy="333375"/>
            <a:chOff x="2840" y="1004"/>
            <a:chExt cx="512" cy="210"/>
          </a:xfrm>
        </p:grpSpPr>
        <p:sp>
          <p:nvSpPr>
            <p:cNvPr id="1198171" name="Rectangle 91"/>
            <p:cNvSpPr>
              <a:spLocks noChangeArrowheads="1"/>
            </p:cNvSpPr>
            <p:nvPr/>
          </p:nvSpPr>
          <p:spPr bwMode="auto">
            <a:xfrm>
              <a:off x="2840"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8172" name="Rectangle 92"/>
            <p:cNvSpPr>
              <a:spLocks noChangeArrowheads="1"/>
            </p:cNvSpPr>
            <p:nvPr/>
          </p:nvSpPr>
          <p:spPr bwMode="auto">
            <a:xfrm>
              <a:off x="2915" y="1004"/>
              <a:ext cx="40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Mem</a:t>
              </a:r>
            </a:p>
          </p:txBody>
        </p:sp>
      </p:grpSp>
      <p:grpSp>
        <p:nvGrpSpPr>
          <p:cNvPr id="17" name="Group 93"/>
          <p:cNvGrpSpPr>
            <a:grpSpLocks/>
          </p:cNvGrpSpPr>
          <p:nvPr/>
        </p:nvGrpSpPr>
        <p:grpSpPr bwMode="auto">
          <a:xfrm>
            <a:off x="5791200" y="4197350"/>
            <a:ext cx="812800" cy="333375"/>
            <a:chOff x="3368" y="1004"/>
            <a:chExt cx="512" cy="210"/>
          </a:xfrm>
        </p:grpSpPr>
        <p:sp>
          <p:nvSpPr>
            <p:cNvPr id="1198174" name="Rectangle 94"/>
            <p:cNvSpPr>
              <a:spLocks noChangeArrowheads="1"/>
            </p:cNvSpPr>
            <p:nvPr/>
          </p:nvSpPr>
          <p:spPr bwMode="auto">
            <a:xfrm>
              <a:off x="3368"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8175" name="Rectangle 95"/>
            <p:cNvSpPr>
              <a:spLocks noChangeArrowheads="1"/>
            </p:cNvSpPr>
            <p:nvPr/>
          </p:nvSpPr>
          <p:spPr bwMode="auto">
            <a:xfrm>
              <a:off x="3443" y="1004"/>
              <a:ext cx="327" cy="210"/>
            </a:xfrm>
            <a:prstGeom prst="rect">
              <a:avLst/>
            </a:prstGeom>
            <a:noFill/>
            <a:ln w="12700">
              <a:noFill/>
              <a:miter lim="800000"/>
              <a:headEnd/>
              <a:tailEnd/>
            </a:ln>
            <a:effectLst/>
          </p:spPr>
          <p:txBody>
            <a:bodyPr wrap="none" lIns="90488" tIns="44450" rIns="90488" bIns="44450">
              <a:spAutoFit/>
            </a:bodyPr>
            <a:lstStyle/>
            <a:p>
              <a:r>
                <a:rPr lang="en-US" sz="1600" b="1"/>
                <a:t>WB</a:t>
              </a:r>
            </a:p>
          </p:txBody>
        </p:sp>
      </p:grpSp>
      <p:sp>
        <p:nvSpPr>
          <p:cNvPr id="1198176" name="Rectangle 96"/>
          <p:cNvSpPr>
            <a:spLocks noChangeArrowheads="1"/>
          </p:cNvSpPr>
          <p:nvPr/>
        </p:nvSpPr>
        <p:spPr bwMode="auto">
          <a:xfrm>
            <a:off x="609600" y="4683125"/>
            <a:ext cx="892175" cy="363538"/>
          </a:xfrm>
          <a:prstGeom prst="rect">
            <a:avLst/>
          </a:prstGeom>
          <a:noFill/>
          <a:ln w="12700">
            <a:noFill/>
            <a:miter lim="800000"/>
            <a:headEnd/>
            <a:tailEnd/>
          </a:ln>
          <a:effectLst/>
        </p:spPr>
        <p:txBody>
          <a:bodyPr wrap="none" lIns="90488" tIns="44450" rIns="90488" bIns="44450">
            <a:spAutoFit/>
          </a:bodyPr>
          <a:lstStyle/>
          <a:p>
            <a:r>
              <a:rPr lang="en-US" b="1">
                <a:solidFill>
                  <a:schemeClr val="tx1"/>
                </a:solidFill>
              </a:rPr>
              <a:t>R-type</a:t>
            </a:r>
          </a:p>
        </p:txBody>
      </p:sp>
      <p:grpSp>
        <p:nvGrpSpPr>
          <p:cNvPr id="18" name="Group 98"/>
          <p:cNvGrpSpPr>
            <a:grpSpLocks/>
          </p:cNvGrpSpPr>
          <p:nvPr/>
        </p:nvGrpSpPr>
        <p:grpSpPr bwMode="auto">
          <a:xfrm>
            <a:off x="3276600" y="4654550"/>
            <a:ext cx="838200" cy="333375"/>
            <a:chOff x="1256" y="1004"/>
            <a:chExt cx="528" cy="210"/>
          </a:xfrm>
        </p:grpSpPr>
        <p:sp>
          <p:nvSpPr>
            <p:cNvPr id="1198179" name="Rectangle 99"/>
            <p:cNvSpPr>
              <a:spLocks noChangeArrowheads="1"/>
            </p:cNvSpPr>
            <p:nvPr/>
          </p:nvSpPr>
          <p:spPr bwMode="auto">
            <a:xfrm>
              <a:off x="1256"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8180" name="Rectangle 100"/>
            <p:cNvSpPr>
              <a:spLocks noChangeArrowheads="1"/>
            </p:cNvSpPr>
            <p:nvPr/>
          </p:nvSpPr>
          <p:spPr bwMode="auto">
            <a:xfrm>
              <a:off x="1293" y="1004"/>
              <a:ext cx="491"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IFetch</a:t>
              </a:r>
            </a:p>
          </p:txBody>
        </p:sp>
      </p:grpSp>
      <p:sp>
        <p:nvSpPr>
          <p:cNvPr id="1198182" name="Rectangle 102"/>
          <p:cNvSpPr>
            <a:spLocks noChangeArrowheads="1"/>
          </p:cNvSpPr>
          <p:nvPr/>
        </p:nvSpPr>
        <p:spPr bwMode="auto">
          <a:xfrm>
            <a:off x="4114800" y="4673600"/>
            <a:ext cx="812800" cy="279400"/>
          </a:xfrm>
          <a:prstGeom prst="rect">
            <a:avLst/>
          </a:prstGeom>
          <a:noFill/>
          <a:ln w="25400">
            <a:solidFill>
              <a:schemeClr val="tx1"/>
            </a:solidFill>
            <a:miter lim="800000"/>
            <a:headEnd/>
            <a:tailEnd/>
          </a:ln>
          <a:effectLst/>
        </p:spPr>
        <p:txBody>
          <a:bodyPr wrap="none" anchor="ctr"/>
          <a:lstStyle/>
          <a:p>
            <a:endParaRPr lang="en-US"/>
          </a:p>
        </p:txBody>
      </p:sp>
      <p:sp>
        <p:nvSpPr>
          <p:cNvPr id="1198183" name="Rectangle 103"/>
          <p:cNvSpPr>
            <a:spLocks noChangeArrowheads="1"/>
          </p:cNvSpPr>
          <p:nvPr/>
        </p:nvSpPr>
        <p:spPr bwMode="auto">
          <a:xfrm>
            <a:off x="4248150" y="4654550"/>
            <a:ext cx="552450"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Dec</a:t>
            </a:r>
          </a:p>
        </p:txBody>
      </p:sp>
      <p:grpSp>
        <p:nvGrpSpPr>
          <p:cNvPr id="19" name="Group 104"/>
          <p:cNvGrpSpPr>
            <a:grpSpLocks/>
          </p:cNvGrpSpPr>
          <p:nvPr/>
        </p:nvGrpSpPr>
        <p:grpSpPr bwMode="auto">
          <a:xfrm>
            <a:off x="4953000" y="4654550"/>
            <a:ext cx="812800" cy="333375"/>
            <a:chOff x="2312" y="1004"/>
            <a:chExt cx="512" cy="210"/>
          </a:xfrm>
        </p:grpSpPr>
        <p:sp>
          <p:nvSpPr>
            <p:cNvPr id="1198185" name="Rectangle 105"/>
            <p:cNvSpPr>
              <a:spLocks noChangeArrowheads="1"/>
            </p:cNvSpPr>
            <p:nvPr/>
          </p:nvSpPr>
          <p:spPr bwMode="auto">
            <a:xfrm>
              <a:off x="2312"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8186" name="Rectangle 106"/>
            <p:cNvSpPr>
              <a:spLocks noChangeArrowheads="1"/>
            </p:cNvSpPr>
            <p:nvPr/>
          </p:nvSpPr>
          <p:spPr bwMode="auto">
            <a:xfrm>
              <a:off x="2387" y="1004"/>
              <a:ext cx="41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Exec</a:t>
              </a:r>
            </a:p>
          </p:txBody>
        </p:sp>
      </p:grpSp>
      <p:grpSp>
        <p:nvGrpSpPr>
          <p:cNvPr id="20" name="Group 107"/>
          <p:cNvGrpSpPr>
            <a:grpSpLocks/>
          </p:cNvGrpSpPr>
          <p:nvPr/>
        </p:nvGrpSpPr>
        <p:grpSpPr bwMode="auto">
          <a:xfrm>
            <a:off x="5791200" y="4654550"/>
            <a:ext cx="812800" cy="333375"/>
            <a:chOff x="2840" y="1004"/>
            <a:chExt cx="512" cy="210"/>
          </a:xfrm>
        </p:grpSpPr>
        <p:sp>
          <p:nvSpPr>
            <p:cNvPr id="1198188" name="Rectangle 108"/>
            <p:cNvSpPr>
              <a:spLocks noChangeArrowheads="1"/>
            </p:cNvSpPr>
            <p:nvPr/>
          </p:nvSpPr>
          <p:spPr bwMode="auto">
            <a:xfrm>
              <a:off x="2840"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8189" name="Rectangle 109"/>
            <p:cNvSpPr>
              <a:spLocks noChangeArrowheads="1"/>
            </p:cNvSpPr>
            <p:nvPr/>
          </p:nvSpPr>
          <p:spPr bwMode="auto">
            <a:xfrm>
              <a:off x="2915" y="1004"/>
              <a:ext cx="406" cy="210"/>
            </a:xfrm>
            <a:prstGeom prst="rect">
              <a:avLst/>
            </a:prstGeom>
            <a:noFill/>
            <a:ln w="12700">
              <a:noFill/>
              <a:miter lim="800000"/>
              <a:headEnd/>
              <a:tailEnd/>
            </a:ln>
            <a:effectLst/>
          </p:spPr>
          <p:txBody>
            <a:bodyPr wrap="none" lIns="90488" tIns="44450" rIns="90488" bIns="44450">
              <a:spAutoFit/>
            </a:bodyPr>
            <a:lstStyle/>
            <a:p>
              <a:r>
                <a:rPr lang="en-US" sz="1600" b="1"/>
                <a:t>Mem</a:t>
              </a:r>
            </a:p>
          </p:txBody>
        </p:sp>
      </p:grpSp>
      <p:grpSp>
        <p:nvGrpSpPr>
          <p:cNvPr id="21" name="Group 110"/>
          <p:cNvGrpSpPr>
            <a:grpSpLocks/>
          </p:cNvGrpSpPr>
          <p:nvPr/>
        </p:nvGrpSpPr>
        <p:grpSpPr bwMode="auto">
          <a:xfrm>
            <a:off x="6629400" y="4654550"/>
            <a:ext cx="812800" cy="333375"/>
            <a:chOff x="3368" y="1004"/>
            <a:chExt cx="512" cy="210"/>
          </a:xfrm>
        </p:grpSpPr>
        <p:sp>
          <p:nvSpPr>
            <p:cNvPr id="1198191" name="Rectangle 111"/>
            <p:cNvSpPr>
              <a:spLocks noChangeArrowheads="1"/>
            </p:cNvSpPr>
            <p:nvPr/>
          </p:nvSpPr>
          <p:spPr bwMode="auto">
            <a:xfrm>
              <a:off x="3368"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8192" name="Rectangle 112"/>
            <p:cNvSpPr>
              <a:spLocks noChangeArrowheads="1"/>
            </p:cNvSpPr>
            <p:nvPr/>
          </p:nvSpPr>
          <p:spPr bwMode="auto">
            <a:xfrm>
              <a:off x="3443" y="1004"/>
              <a:ext cx="327"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WB</a:t>
              </a:r>
            </a:p>
          </p:txBody>
        </p:sp>
      </p:grpSp>
      <p:sp>
        <p:nvSpPr>
          <p:cNvPr id="1198193" name="Rectangle 113"/>
          <p:cNvSpPr>
            <a:spLocks noChangeArrowheads="1"/>
          </p:cNvSpPr>
          <p:nvPr/>
        </p:nvSpPr>
        <p:spPr bwMode="auto">
          <a:xfrm>
            <a:off x="457200" y="5334000"/>
            <a:ext cx="8305800" cy="1214692"/>
          </a:xfrm>
          <a:prstGeom prst="rect">
            <a:avLst/>
          </a:prstGeom>
          <a:noFill/>
          <a:ln w="12700">
            <a:noFill/>
            <a:miter lim="800000"/>
            <a:headEnd/>
            <a:tailEnd/>
          </a:ln>
          <a:effectLst/>
        </p:spPr>
        <p:txBody>
          <a:bodyPr lIns="63500" tIns="25400" rIns="63500" bIns="25400">
            <a:spAutoFit/>
          </a:bodyPr>
          <a:lstStyle/>
          <a:p>
            <a:pPr marL="1146175" lvl="2" indent="-176213">
              <a:lnSpc>
                <a:spcPct val="85000"/>
              </a:lnSpc>
              <a:spcBef>
                <a:spcPct val="40000"/>
              </a:spcBef>
              <a:buClr>
                <a:schemeClr val="accent1"/>
              </a:buClr>
              <a:buSzPct val="100000"/>
              <a:buFontTx/>
              <a:buChar char="-"/>
            </a:pPr>
            <a:r>
              <a:rPr lang="zh-CN" altLang="en-US" dirty="0" smtClean="0">
                <a:solidFill>
                  <a:schemeClr val="tx1"/>
                </a:solidFill>
                <a:latin typeface="微软雅黑" pitchFamily="34" charset="-122"/>
                <a:ea typeface="微软雅黑" pitchFamily="34" charset="-122"/>
              </a:rPr>
              <a:t>时钟周期</a:t>
            </a:r>
            <a:r>
              <a:rPr lang="en-US" dirty="0" smtClean="0">
                <a:solidFill>
                  <a:schemeClr val="tx1"/>
                </a:solidFill>
                <a:latin typeface="微软雅黑" pitchFamily="34" charset="-122"/>
                <a:ea typeface="微软雅黑" pitchFamily="34" charset="-122"/>
              </a:rPr>
              <a:t>(</a:t>
            </a:r>
            <a:r>
              <a:rPr lang="zh-CN" altLang="en-US" dirty="0" smtClean="0">
                <a:solidFill>
                  <a:schemeClr val="tx1"/>
                </a:solidFill>
                <a:latin typeface="微软雅黑" pitchFamily="34" charset="-122"/>
                <a:ea typeface="微软雅黑" pitchFamily="34" charset="-122"/>
              </a:rPr>
              <a:t>流水线阶段时间</a:t>
            </a:r>
            <a:r>
              <a:rPr lang="en-US" dirty="0" smtClean="0">
                <a:solidFill>
                  <a:schemeClr val="tx1"/>
                </a:solidFill>
                <a:latin typeface="微软雅黑" pitchFamily="34" charset="-122"/>
                <a:ea typeface="微软雅黑" pitchFamily="34" charset="-122"/>
              </a:rPr>
              <a:t>) </a:t>
            </a:r>
            <a:r>
              <a:rPr lang="en-US" altLang="zh-CN" dirty="0" smtClean="0">
                <a:solidFill>
                  <a:schemeClr val="tx1"/>
                </a:solidFill>
                <a:latin typeface="微软雅黑" pitchFamily="34" charset="-122"/>
                <a:ea typeface="微软雅黑" pitchFamily="34" charset="-122"/>
              </a:rPr>
              <a:t>) </a:t>
            </a:r>
            <a:r>
              <a:rPr lang="zh-CN" altLang="en-US" dirty="0" smtClean="0">
                <a:solidFill>
                  <a:schemeClr val="tx1"/>
                </a:solidFill>
                <a:latin typeface="微软雅黑" pitchFamily="34" charset="-122"/>
                <a:ea typeface="微软雅黑" pitchFamily="34" charset="-122"/>
              </a:rPr>
              <a:t>受到最慢的阶段限制</a:t>
            </a:r>
            <a:endParaRPr lang="en-US" dirty="0" smtClean="0">
              <a:solidFill>
                <a:schemeClr val="tx1"/>
              </a:solidFill>
              <a:latin typeface="微软雅黑" pitchFamily="34" charset="-122"/>
              <a:ea typeface="微软雅黑" pitchFamily="34" charset="-122"/>
            </a:endParaRPr>
          </a:p>
          <a:p>
            <a:pPr marL="1603375" lvl="3" indent="-176213">
              <a:lnSpc>
                <a:spcPct val="85000"/>
              </a:lnSpc>
              <a:spcBef>
                <a:spcPct val="40000"/>
              </a:spcBef>
              <a:buClr>
                <a:schemeClr val="accent1"/>
              </a:buClr>
              <a:buSzPct val="100000"/>
              <a:buFontTx/>
              <a:buChar char="-"/>
            </a:pPr>
            <a:r>
              <a:rPr lang="zh-CN" altLang="en-US" dirty="0" smtClean="0">
                <a:solidFill>
                  <a:schemeClr val="tx1"/>
                </a:solidFill>
                <a:latin typeface="微软雅黑" pitchFamily="34" charset="-122"/>
                <a:ea typeface="微软雅黑" pitchFamily="34" charset="-122"/>
              </a:rPr>
              <a:t>有些阶段是不需要整个时钟周期</a:t>
            </a:r>
            <a:r>
              <a:rPr lang="en-US" dirty="0" smtClean="0">
                <a:solidFill>
                  <a:schemeClr val="tx1"/>
                </a:solidFill>
                <a:latin typeface="微软雅黑" pitchFamily="34" charset="-122"/>
                <a:ea typeface="微软雅黑" pitchFamily="34" charset="-122"/>
              </a:rPr>
              <a:t>(</a:t>
            </a:r>
            <a:r>
              <a:rPr lang="zh-CN" altLang="en-US" dirty="0" smtClean="0">
                <a:solidFill>
                  <a:schemeClr val="tx1"/>
                </a:solidFill>
                <a:latin typeface="微软雅黑" pitchFamily="34" charset="-122"/>
                <a:ea typeface="微软雅黑" pitchFamily="34" charset="-122"/>
              </a:rPr>
              <a:t>如写回阶段</a:t>
            </a:r>
            <a:r>
              <a:rPr lang="en-US" dirty="0" smtClean="0">
                <a:solidFill>
                  <a:schemeClr val="tx1"/>
                </a:solidFill>
                <a:latin typeface="微软雅黑" pitchFamily="34" charset="-122"/>
                <a:ea typeface="微软雅黑" pitchFamily="34" charset="-122"/>
              </a:rPr>
              <a:t>WB)</a:t>
            </a:r>
            <a:endParaRPr lang="en-US" dirty="0">
              <a:solidFill>
                <a:schemeClr val="tx1"/>
              </a:solidFill>
              <a:latin typeface="微软雅黑" pitchFamily="34" charset="-122"/>
              <a:ea typeface="微软雅黑" pitchFamily="34" charset="-122"/>
            </a:endParaRPr>
          </a:p>
          <a:p>
            <a:pPr marL="1603375" lvl="3" indent="-176213">
              <a:lnSpc>
                <a:spcPct val="85000"/>
              </a:lnSpc>
              <a:spcBef>
                <a:spcPct val="40000"/>
              </a:spcBef>
              <a:buClr>
                <a:schemeClr val="accent1"/>
              </a:buClr>
              <a:buSzPct val="100000"/>
              <a:buFontTx/>
              <a:buChar char="-"/>
            </a:pPr>
            <a:r>
              <a:rPr lang="zh-CN" altLang="en-US" dirty="0" smtClean="0">
                <a:solidFill>
                  <a:schemeClr val="tx1"/>
                </a:solidFill>
                <a:latin typeface="微软雅黑" pitchFamily="34" charset="-122"/>
                <a:ea typeface="微软雅黑" pitchFamily="34" charset="-122"/>
              </a:rPr>
              <a:t>对于一些指令，有些阶段是浪费的</a:t>
            </a:r>
            <a:r>
              <a:rPr lang="en-US" dirty="0" smtClean="0">
                <a:solidFill>
                  <a:schemeClr val="tx1"/>
                </a:solidFill>
                <a:latin typeface="微软雅黑" pitchFamily="34" charset="-122"/>
                <a:ea typeface="微软雅黑" pitchFamily="34" charset="-122"/>
              </a:rPr>
              <a:t> (</a:t>
            </a:r>
            <a:r>
              <a:rPr lang="zh-CN" altLang="en-US" dirty="0" smtClean="0">
                <a:solidFill>
                  <a:schemeClr val="tx1"/>
                </a:solidFill>
                <a:latin typeface="微软雅黑" pitchFamily="34" charset="-122"/>
                <a:ea typeface="微软雅黑" pitchFamily="34" charset="-122"/>
              </a:rPr>
              <a:t>例如在该指令内什么工作也没做</a:t>
            </a:r>
            <a:r>
              <a:rPr lang="en-US" dirty="0" smtClean="0">
                <a:solidFill>
                  <a:schemeClr val="tx1"/>
                </a:solidFill>
                <a:latin typeface="微软雅黑" pitchFamily="34" charset="-122"/>
                <a:ea typeface="微软雅黑" pitchFamily="34" charset="-122"/>
              </a:rPr>
              <a:t>)</a:t>
            </a:r>
            <a:endParaRPr lang="en-US" dirty="0">
              <a:solidFill>
                <a:schemeClr val="tx1"/>
              </a:solidFill>
              <a:latin typeface="微软雅黑" pitchFamily="34" charset="-122"/>
              <a:ea typeface="微软雅黑"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8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9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130" name="Rectangle 2"/>
          <p:cNvSpPr>
            <a:spLocks noGrp="1" noChangeArrowheads="1"/>
          </p:cNvSpPr>
          <p:nvPr>
            <p:ph type="title"/>
          </p:nvPr>
        </p:nvSpPr>
        <p:spPr>
          <a:xfrm>
            <a:off x="652463" y="304800"/>
            <a:ext cx="2891817" cy="426142"/>
          </a:xfrm>
          <a:noFill/>
          <a:ln/>
        </p:spPr>
        <p:txBody>
          <a:bodyPr wrap="none"/>
          <a:lstStyle/>
          <a:p>
            <a:r>
              <a:rPr lang="zh-CN" altLang="en-US" dirty="0" smtClean="0"/>
              <a:t>单周期 </a:t>
            </a:r>
            <a:r>
              <a:rPr lang="en-US" dirty="0" err="1" smtClean="0"/>
              <a:t>vs</a:t>
            </a:r>
            <a:r>
              <a:rPr lang="en-US" dirty="0" smtClean="0"/>
              <a:t> </a:t>
            </a:r>
            <a:r>
              <a:rPr lang="zh-CN" altLang="en-US" dirty="0" smtClean="0"/>
              <a:t>流水线</a:t>
            </a:r>
            <a:endParaRPr lang="en-US" dirty="0"/>
          </a:p>
        </p:txBody>
      </p:sp>
      <p:grpSp>
        <p:nvGrpSpPr>
          <p:cNvPr id="14" name="Group 195"/>
          <p:cNvGrpSpPr>
            <a:grpSpLocks/>
          </p:cNvGrpSpPr>
          <p:nvPr/>
        </p:nvGrpSpPr>
        <p:grpSpPr bwMode="auto">
          <a:xfrm>
            <a:off x="741363" y="2882900"/>
            <a:ext cx="5875337" cy="1635125"/>
            <a:chOff x="131" y="3020"/>
            <a:chExt cx="3701" cy="1030"/>
          </a:xfrm>
        </p:grpSpPr>
        <p:sp>
          <p:nvSpPr>
            <p:cNvPr id="1200211" name="Rectangle 83"/>
            <p:cNvSpPr>
              <a:spLocks noChangeArrowheads="1"/>
            </p:cNvSpPr>
            <p:nvPr/>
          </p:nvSpPr>
          <p:spPr bwMode="auto">
            <a:xfrm>
              <a:off x="182" y="3264"/>
              <a:ext cx="268"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latin typeface="Courier New" pitchFamily="49" charset="0"/>
                </a:rPr>
                <a:t>lw</a:t>
              </a:r>
            </a:p>
          </p:txBody>
        </p:sp>
        <p:grpSp>
          <p:nvGrpSpPr>
            <p:cNvPr id="15" name="Group 84"/>
            <p:cNvGrpSpPr>
              <a:grpSpLocks/>
            </p:cNvGrpSpPr>
            <p:nvPr/>
          </p:nvGrpSpPr>
          <p:grpSpPr bwMode="auto">
            <a:xfrm>
              <a:off x="488" y="3260"/>
              <a:ext cx="2384" cy="212"/>
              <a:chOff x="488" y="3260"/>
              <a:chExt cx="2384" cy="212"/>
            </a:xfrm>
          </p:grpSpPr>
          <p:grpSp>
            <p:nvGrpSpPr>
              <p:cNvPr id="16" name="Group 85"/>
              <p:cNvGrpSpPr>
                <a:grpSpLocks/>
              </p:cNvGrpSpPr>
              <p:nvPr/>
            </p:nvGrpSpPr>
            <p:grpSpPr bwMode="auto">
              <a:xfrm>
                <a:off x="488" y="3260"/>
                <a:ext cx="518" cy="210"/>
                <a:chOff x="488" y="3260"/>
                <a:chExt cx="518" cy="210"/>
              </a:xfrm>
            </p:grpSpPr>
            <p:sp>
              <p:nvSpPr>
                <p:cNvPr id="1200214" name="Rectangle 86"/>
                <p:cNvSpPr>
                  <a:spLocks noChangeArrowheads="1"/>
                </p:cNvSpPr>
                <p:nvPr/>
              </p:nvSpPr>
              <p:spPr bwMode="auto">
                <a:xfrm>
                  <a:off x="488" y="327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15" name="Rectangle 87"/>
                <p:cNvSpPr>
                  <a:spLocks noChangeArrowheads="1"/>
                </p:cNvSpPr>
                <p:nvPr/>
              </p:nvSpPr>
              <p:spPr bwMode="auto">
                <a:xfrm>
                  <a:off x="515" y="3260"/>
                  <a:ext cx="491"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IFetch</a:t>
                  </a:r>
                </a:p>
              </p:txBody>
            </p:sp>
          </p:grpSp>
          <p:grpSp>
            <p:nvGrpSpPr>
              <p:cNvPr id="17" name="Group 88"/>
              <p:cNvGrpSpPr>
                <a:grpSpLocks/>
              </p:cNvGrpSpPr>
              <p:nvPr/>
            </p:nvGrpSpPr>
            <p:grpSpPr bwMode="auto">
              <a:xfrm>
                <a:off x="968" y="3260"/>
                <a:ext cx="464" cy="210"/>
                <a:chOff x="968" y="3260"/>
                <a:chExt cx="464" cy="210"/>
              </a:xfrm>
            </p:grpSpPr>
            <p:sp>
              <p:nvSpPr>
                <p:cNvPr id="1200217" name="Rectangle 89"/>
                <p:cNvSpPr>
                  <a:spLocks noChangeArrowheads="1"/>
                </p:cNvSpPr>
                <p:nvPr/>
              </p:nvSpPr>
              <p:spPr bwMode="auto">
                <a:xfrm>
                  <a:off x="968" y="327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18" name="Rectangle 90"/>
                <p:cNvSpPr>
                  <a:spLocks noChangeArrowheads="1"/>
                </p:cNvSpPr>
                <p:nvPr/>
              </p:nvSpPr>
              <p:spPr bwMode="auto">
                <a:xfrm>
                  <a:off x="1043" y="3260"/>
                  <a:ext cx="348"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Dec</a:t>
                  </a:r>
                </a:p>
              </p:txBody>
            </p:sp>
          </p:grpSp>
          <p:grpSp>
            <p:nvGrpSpPr>
              <p:cNvPr id="18" name="Group 91"/>
              <p:cNvGrpSpPr>
                <a:grpSpLocks/>
              </p:cNvGrpSpPr>
              <p:nvPr/>
            </p:nvGrpSpPr>
            <p:grpSpPr bwMode="auto">
              <a:xfrm>
                <a:off x="1448" y="3260"/>
                <a:ext cx="464" cy="210"/>
                <a:chOff x="1448" y="3260"/>
                <a:chExt cx="464" cy="210"/>
              </a:xfrm>
            </p:grpSpPr>
            <p:sp>
              <p:nvSpPr>
                <p:cNvPr id="1200220" name="Rectangle 92"/>
                <p:cNvSpPr>
                  <a:spLocks noChangeArrowheads="1"/>
                </p:cNvSpPr>
                <p:nvPr/>
              </p:nvSpPr>
              <p:spPr bwMode="auto">
                <a:xfrm>
                  <a:off x="1448" y="327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21" name="Rectangle 93"/>
                <p:cNvSpPr>
                  <a:spLocks noChangeArrowheads="1"/>
                </p:cNvSpPr>
                <p:nvPr/>
              </p:nvSpPr>
              <p:spPr bwMode="auto">
                <a:xfrm>
                  <a:off x="1475" y="3260"/>
                  <a:ext cx="41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Exec</a:t>
                  </a:r>
                </a:p>
              </p:txBody>
            </p:sp>
          </p:grpSp>
          <p:grpSp>
            <p:nvGrpSpPr>
              <p:cNvPr id="19" name="Group 94"/>
              <p:cNvGrpSpPr>
                <a:grpSpLocks/>
              </p:cNvGrpSpPr>
              <p:nvPr/>
            </p:nvGrpSpPr>
            <p:grpSpPr bwMode="auto">
              <a:xfrm>
                <a:off x="1928" y="3260"/>
                <a:ext cx="464" cy="210"/>
                <a:chOff x="1928" y="3260"/>
                <a:chExt cx="464" cy="210"/>
              </a:xfrm>
            </p:grpSpPr>
            <p:sp>
              <p:nvSpPr>
                <p:cNvPr id="1200223" name="Rectangle 95"/>
                <p:cNvSpPr>
                  <a:spLocks noChangeArrowheads="1"/>
                </p:cNvSpPr>
                <p:nvPr/>
              </p:nvSpPr>
              <p:spPr bwMode="auto">
                <a:xfrm>
                  <a:off x="1928" y="327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24" name="Rectangle 96"/>
                <p:cNvSpPr>
                  <a:spLocks noChangeArrowheads="1"/>
                </p:cNvSpPr>
                <p:nvPr/>
              </p:nvSpPr>
              <p:spPr bwMode="auto">
                <a:xfrm>
                  <a:off x="1955" y="3260"/>
                  <a:ext cx="40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Mem</a:t>
                  </a:r>
                </a:p>
              </p:txBody>
            </p:sp>
          </p:grpSp>
          <p:grpSp>
            <p:nvGrpSpPr>
              <p:cNvPr id="20" name="Group 97"/>
              <p:cNvGrpSpPr>
                <a:grpSpLocks/>
              </p:cNvGrpSpPr>
              <p:nvPr/>
            </p:nvGrpSpPr>
            <p:grpSpPr bwMode="auto">
              <a:xfrm>
                <a:off x="2408" y="3260"/>
                <a:ext cx="464" cy="212"/>
                <a:chOff x="2408" y="3260"/>
                <a:chExt cx="464" cy="212"/>
              </a:xfrm>
            </p:grpSpPr>
            <p:sp>
              <p:nvSpPr>
                <p:cNvPr id="1200226" name="Rectangle 98"/>
                <p:cNvSpPr>
                  <a:spLocks noChangeArrowheads="1"/>
                </p:cNvSpPr>
                <p:nvPr/>
              </p:nvSpPr>
              <p:spPr bwMode="auto">
                <a:xfrm>
                  <a:off x="2408" y="327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27" name="Rectangle 99"/>
                <p:cNvSpPr>
                  <a:spLocks noChangeArrowheads="1"/>
                </p:cNvSpPr>
                <p:nvPr/>
              </p:nvSpPr>
              <p:spPr bwMode="auto">
                <a:xfrm>
                  <a:off x="2483" y="3260"/>
                  <a:ext cx="330" cy="212"/>
                </a:xfrm>
                <a:prstGeom prst="rect">
                  <a:avLst/>
                </a:prstGeom>
                <a:noFill/>
                <a:ln w="12700">
                  <a:noFill/>
                  <a:miter lim="800000"/>
                  <a:headEnd/>
                  <a:tailEnd/>
                </a:ln>
                <a:effectLst/>
              </p:spPr>
              <p:txBody>
                <a:bodyPr wrap="none" lIns="90488" tIns="44450" rIns="90488" bIns="44450">
                  <a:spAutoFit/>
                </a:bodyPr>
                <a:lstStyle/>
                <a:p>
                  <a:r>
                    <a:rPr lang="en-US" sz="1600" b="1" dirty="0">
                      <a:solidFill>
                        <a:schemeClr val="tx1"/>
                      </a:solidFill>
                    </a:rPr>
                    <a:t>W</a:t>
                  </a:r>
                  <a:r>
                    <a:rPr lang="en-US" sz="1600" b="1" dirty="0">
                      <a:solidFill>
                        <a:srgbClr val="FF0000"/>
                      </a:solidFill>
                    </a:rPr>
                    <a:t>B</a:t>
                  </a:r>
                </a:p>
              </p:txBody>
            </p:sp>
          </p:grpSp>
        </p:grpSp>
        <p:sp>
          <p:nvSpPr>
            <p:cNvPr id="1200243" name="Rectangle 115"/>
            <p:cNvSpPr>
              <a:spLocks noChangeArrowheads="1"/>
            </p:cNvSpPr>
            <p:nvPr/>
          </p:nvSpPr>
          <p:spPr bwMode="auto">
            <a:xfrm>
              <a:off x="131" y="3020"/>
              <a:ext cx="2064" cy="250"/>
            </a:xfrm>
            <a:prstGeom prst="rect">
              <a:avLst/>
            </a:prstGeom>
            <a:noFill/>
            <a:ln w="12700">
              <a:noFill/>
              <a:miter lim="800000"/>
              <a:headEnd/>
              <a:tailEnd/>
            </a:ln>
            <a:effectLst/>
          </p:spPr>
          <p:txBody>
            <a:bodyPr wrap="none" lIns="90488" tIns="44450" rIns="90488" bIns="44450">
              <a:spAutoFit/>
            </a:bodyPr>
            <a:lstStyle/>
            <a:p>
              <a:r>
                <a:rPr lang="zh-CN" altLang="en-US" sz="2000" b="1" dirty="0" smtClean="0">
                  <a:solidFill>
                    <a:schemeClr val="tx1"/>
                  </a:solidFill>
                  <a:latin typeface="微软雅黑" pitchFamily="34" charset="-122"/>
                  <a:ea typeface="微软雅黑" pitchFamily="34" charset="-122"/>
                </a:rPr>
                <a:t>流水线执行</a:t>
              </a:r>
              <a:r>
                <a:rPr lang="en-US" sz="2000" b="1" dirty="0" smtClean="0">
                  <a:solidFill>
                    <a:schemeClr val="tx1"/>
                  </a:solidFill>
                  <a:latin typeface="微软雅黑" pitchFamily="34" charset="-122"/>
                  <a:ea typeface="微软雅黑" pitchFamily="34" charset="-122"/>
                </a:rPr>
                <a:t>(CC = 200 </a:t>
              </a:r>
              <a:r>
                <a:rPr lang="en-US" sz="2000" b="1" dirty="0" err="1" smtClean="0">
                  <a:solidFill>
                    <a:schemeClr val="tx1"/>
                  </a:solidFill>
                  <a:latin typeface="微软雅黑" pitchFamily="34" charset="-122"/>
                  <a:ea typeface="微软雅黑" pitchFamily="34" charset="-122"/>
                </a:rPr>
                <a:t>ps</a:t>
              </a:r>
              <a:r>
                <a:rPr lang="en-US" sz="2000" b="1" dirty="0" smtClean="0">
                  <a:solidFill>
                    <a:schemeClr val="tx1"/>
                  </a:solidFill>
                  <a:latin typeface="微软雅黑" pitchFamily="34" charset="-122"/>
                  <a:ea typeface="微软雅黑" pitchFamily="34" charset="-122"/>
                </a:rPr>
                <a:t>):</a:t>
              </a:r>
              <a:endParaRPr lang="en-US" sz="2000" b="1" dirty="0">
                <a:solidFill>
                  <a:schemeClr val="tx1"/>
                </a:solidFill>
                <a:latin typeface="微软雅黑" pitchFamily="34" charset="-122"/>
                <a:ea typeface="微软雅黑" pitchFamily="34" charset="-122"/>
              </a:endParaRPr>
            </a:p>
          </p:txBody>
        </p:sp>
        <p:grpSp>
          <p:nvGrpSpPr>
            <p:cNvPr id="21" name="Group 116"/>
            <p:cNvGrpSpPr>
              <a:grpSpLocks/>
            </p:cNvGrpSpPr>
            <p:nvPr/>
          </p:nvGrpSpPr>
          <p:grpSpPr bwMode="auto">
            <a:xfrm>
              <a:off x="968" y="3548"/>
              <a:ext cx="2384" cy="210"/>
              <a:chOff x="968" y="3548"/>
              <a:chExt cx="2384" cy="210"/>
            </a:xfrm>
          </p:grpSpPr>
          <p:grpSp>
            <p:nvGrpSpPr>
              <p:cNvPr id="22" name="Group 117"/>
              <p:cNvGrpSpPr>
                <a:grpSpLocks/>
              </p:cNvGrpSpPr>
              <p:nvPr/>
            </p:nvGrpSpPr>
            <p:grpSpPr bwMode="auto">
              <a:xfrm>
                <a:off x="968" y="3548"/>
                <a:ext cx="518" cy="210"/>
                <a:chOff x="968" y="3548"/>
                <a:chExt cx="518" cy="210"/>
              </a:xfrm>
            </p:grpSpPr>
            <p:sp>
              <p:nvSpPr>
                <p:cNvPr id="1200246" name="Rectangle 118"/>
                <p:cNvSpPr>
                  <a:spLocks noChangeArrowheads="1"/>
                </p:cNvSpPr>
                <p:nvPr/>
              </p:nvSpPr>
              <p:spPr bwMode="auto">
                <a:xfrm>
                  <a:off x="968" y="3560"/>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47" name="Rectangle 119"/>
                <p:cNvSpPr>
                  <a:spLocks noChangeArrowheads="1"/>
                </p:cNvSpPr>
                <p:nvPr/>
              </p:nvSpPr>
              <p:spPr bwMode="auto">
                <a:xfrm>
                  <a:off x="995" y="3548"/>
                  <a:ext cx="491"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IFetch</a:t>
                  </a:r>
                </a:p>
              </p:txBody>
            </p:sp>
          </p:grpSp>
          <p:grpSp>
            <p:nvGrpSpPr>
              <p:cNvPr id="23" name="Group 120"/>
              <p:cNvGrpSpPr>
                <a:grpSpLocks/>
              </p:cNvGrpSpPr>
              <p:nvPr/>
            </p:nvGrpSpPr>
            <p:grpSpPr bwMode="auto">
              <a:xfrm>
                <a:off x="1448" y="3548"/>
                <a:ext cx="464" cy="210"/>
                <a:chOff x="1448" y="3548"/>
                <a:chExt cx="464" cy="210"/>
              </a:xfrm>
            </p:grpSpPr>
            <p:sp>
              <p:nvSpPr>
                <p:cNvPr id="1200249" name="Rectangle 121"/>
                <p:cNvSpPr>
                  <a:spLocks noChangeArrowheads="1"/>
                </p:cNvSpPr>
                <p:nvPr/>
              </p:nvSpPr>
              <p:spPr bwMode="auto">
                <a:xfrm>
                  <a:off x="1448" y="3560"/>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50" name="Rectangle 122"/>
                <p:cNvSpPr>
                  <a:spLocks noChangeArrowheads="1"/>
                </p:cNvSpPr>
                <p:nvPr/>
              </p:nvSpPr>
              <p:spPr bwMode="auto">
                <a:xfrm>
                  <a:off x="1523" y="3548"/>
                  <a:ext cx="348"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Dec</a:t>
                  </a:r>
                </a:p>
              </p:txBody>
            </p:sp>
          </p:grpSp>
          <p:grpSp>
            <p:nvGrpSpPr>
              <p:cNvPr id="24" name="Group 123"/>
              <p:cNvGrpSpPr>
                <a:grpSpLocks/>
              </p:cNvGrpSpPr>
              <p:nvPr/>
            </p:nvGrpSpPr>
            <p:grpSpPr bwMode="auto">
              <a:xfrm>
                <a:off x="1928" y="3548"/>
                <a:ext cx="464" cy="210"/>
                <a:chOff x="1928" y="3548"/>
                <a:chExt cx="464" cy="210"/>
              </a:xfrm>
            </p:grpSpPr>
            <p:sp>
              <p:nvSpPr>
                <p:cNvPr id="1200252" name="Rectangle 124"/>
                <p:cNvSpPr>
                  <a:spLocks noChangeArrowheads="1"/>
                </p:cNvSpPr>
                <p:nvPr/>
              </p:nvSpPr>
              <p:spPr bwMode="auto">
                <a:xfrm>
                  <a:off x="1928" y="3560"/>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53" name="Rectangle 125"/>
                <p:cNvSpPr>
                  <a:spLocks noChangeArrowheads="1"/>
                </p:cNvSpPr>
                <p:nvPr/>
              </p:nvSpPr>
              <p:spPr bwMode="auto">
                <a:xfrm>
                  <a:off x="1955" y="3548"/>
                  <a:ext cx="41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Exec</a:t>
                  </a:r>
                </a:p>
              </p:txBody>
            </p:sp>
          </p:grpSp>
          <p:grpSp>
            <p:nvGrpSpPr>
              <p:cNvPr id="25" name="Group 126"/>
              <p:cNvGrpSpPr>
                <a:grpSpLocks/>
              </p:cNvGrpSpPr>
              <p:nvPr/>
            </p:nvGrpSpPr>
            <p:grpSpPr bwMode="auto">
              <a:xfrm>
                <a:off x="2408" y="3548"/>
                <a:ext cx="464" cy="210"/>
                <a:chOff x="2408" y="3548"/>
                <a:chExt cx="464" cy="210"/>
              </a:xfrm>
            </p:grpSpPr>
            <p:sp>
              <p:nvSpPr>
                <p:cNvPr id="1200255" name="Rectangle 127"/>
                <p:cNvSpPr>
                  <a:spLocks noChangeArrowheads="1"/>
                </p:cNvSpPr>
                <p:nvPr/>
              </p:nvSpPr>
              <p:spPr bwMode="auto">
                <a:xfrm>
                  <a:off x="2408" y="3560"/>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56" name="Rectangle 128"/>
                <p:cNvSpPr>
                  <a:spLocks noChangeArrowheads="1"/>
                </p:cNvSpPr>
                <p:nvPr/>
              </p:nvSpPr>
              <p:spPr bwMode="auto">
                <a:xfrm>
                  <a:off x="2435" y="3548"/>
                  <a:ext cx="406" cy="210"/>
                </a:xfrm>
                <a:prstGeom prst="rect">
                  <a:avLst/>
                </a:prstGeom>
                <a:noFill/>
                <a:ln w="12700">
                  <a:noFill/>
                  <a:miter lim="800000"/>
                  <a:headEnd/>
                  <a:tailEnd/>
                </a:ln>
                <a:effectLst/>
              </p:spPr>
              <p:txBody>
                <a:bodyPr wrap="none" lIns="90488" tIns="44450" rIns="90488" bIns="44450">
                  <a:spAutoFit/>
                </a:bodyPr>
                <a:lstStyle/>
                <a:p>
                  <a:r>
                    <a:rPr lang="en-US" sz="1600" b="1" dirty="0" err="1">
                      <a:solidFill>
                        <a:schemeClr val="tx1"/>
                      </a:solidFill>
                    </a:rPr>
                    <a:t>Mem</a:t>
                  </a:r>
                  <a:endParaRPr lang="en-US" sz="1600" b="1" dirty="0">
                    <a:solidFill>
                      <a:schemeClr val="tx1"/>
                    </a:solidFill>
                  </a:endParaRPr>
                </a:p>
              </p:txBody>
            </p:sp>
          </p:grpSp>
          <p:grpSp>
            <p:nvGrpSpPr>
              <p:cNvPr id="26" name="Group 129"/>
              <p:cNvGrpSpPr>
                <a:grpSpLocks/>
              </p:cNvGrpSpPr>
              <p:nvPr/>
            </p:nvGrpSpPr>
            <p:grpSpPr bwMode="auto">
              <a:xfrm>
                <a:off x="2888" y="3548"/>
                <a:ext cx="464" cy="210"/>
                <a:chOff x="2888" y="3548"/>
                <a:chExt cx="464" cy="210"/>
              </a:xfrm>
            </p:grpSpPr>
            <p:sp>
              <p:nvSpPr>
                <p:cNvPr id="1200258" name="Rectangle 130"/>
                <p:cNvSpPr>
                  <a:spLocks noChangeArrowheads="1"/>
                </p:cNvSpPr>
                <p:nvPr/>
              </p:nvSpPr>
              <p:spPr bwMode="auto">
                <a:xfrm>
                  <a:off x="2888" y="3560"/>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59" name="Rectangle 131"/>
                <p:cNvSpPr>
                  <a:spLocks noChangeArrowheads="1"/>
                </p:cNvSpPr>
                <p:nvPr/>
              </p:nvSpPr>
              <p:spPr bwMode="auto">
                <a:xfrm>
                  <a:off x="2963" y="3548"/>
                  <a:ext cx="327" cy="210"/>
                </a:xfrm>
                <a:prstGeom prst="rect">
                  <a:avLst/>
                </a:prstGeom>
                <a:noFill/>
                <a:ln w="12700">
                  <a:noFill/>
                  <a:miter lim="800000"/>
                  <a:headEnd/>
                  <a:tailEnd/>
                </a:ln>
                <a:effectLst/>
              </p:spPr>
              <p:txBody>
                <a:bodyPr wrap="none" lIns="90488" tIns="44450" rIns="90488" bIns="44450">
                  <a:spAutoFit/>
                </a:bodyPr>
                <a:lstStyle/>
                <a:p>
                  <a:r>
                    <a:rPr lang="en-US" sz="1600" b="1"/>
                    <a:t>WB</a:t>
                  </a:r>
                </a:p>
              </p:txBody>
            </p:sp>
          </p:grpSp>
        </p:grpSp>
        <p:sp>
          <p:nvSpPr>
            <p:cNvPr id="1200260" name="Rectangle 132"/>
            <p:cNvSpPr>
              <a:spLocks noChangeArrowheads="1"/>
            </p:cNvSpPr>
            <p:nvPr/>
          </p:nvSpPr>
          <p:spPr bwMode="auto">
            <a:xfrm>
              <a:off x="579" y="3552"/>
              <a:ext cx="268"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latin typeface="Courier New" pitchFamily="49" charset="0"/>
                </a:rPr>
                <a:t>sw</a:t>
              </a:r>
            </a:p>
          </p:txBody>
        </p:sp>
        <p:grpSp>
          <p:nvGrpSpPr>
            <p:cNvPr id="27" name="Group 162"/>
            <p:cNvGrpSpPr>
              <a:grpSpLocks/>
            </p:cNvGrpSpPr>
            <p:nvPr/>
          </p:nvGrpSpPr>
          <p:grpSpPr bwMode="auto">
            <a:xfrm>
              <a:off x="1448" y="3836"/>
              <a:ext cx="2384" cy="212"/>
              <a:chOff x="1496" y="3836"/>
              <a:chExt cx="2384" cy="212"/>
            </a:xfrm>
          </p:grpSpPr>
          <p:grpSp>
            <p:nvGrpSpPr>
              <p:cNvPr id="28" name="Group 163"/>
              <p:cNvGrpSpPr>
                <a:grpSpLocks/>
              </p:cNvGrpSpPr>
              <p:nvPr/>
            </p:nvGrpSpPr>
            <p:grpSpPr bwMode="auto">
              <a:xfrm>
                <a:off x="1496" y="3836"/>
                <a:ext cx="518" cy="210"/>
                <a:chOff x="1496" y="3836"/>
                <a:chExt cx="518" cy="210"/>
              </a:xfrm>
            </p:grpSpPr>
            <p:sp>
              <p:nvSpPr>
                <p:cNvPr id="1200292" name="Rectangle 164"/>
                <p:cNvSpPr>
                  <a:spLocks noChangeArrowheads="1"/>
                </p:cNvSpPr>
                <p:nvPr/>
              </p:nvSpPr>
              <p:spPr bwMode="auto">
                <a:xfrm>
                  <a:off x="1496" y="3848"/>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93" name="Rectangle 165"/>
                <p:cNvSpPr>
                  <a:spLocks noChangeArrowheads="1"/>
                </p:cNvSpPr>
                <p:nvPr/>
              </p:nvSpPr>
              <p:spPr bwMode="auto">
                <a:xfrm>
                  <a:off x="1523" y="3836"/>
                  <a:ext cx="491"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IFetch</a:t>
                  </a:r>
                </a:p>
              </p:txBody>
            </p:sp>
          </p:grpSp>
          <p:grpSp>
            <p:nvGrpSpPr>
              <p:cNvPr id="29" name="Group 166"/>
              <p:cNvGrpSpPr>
                <a:grpSpLocks/>
              </p:cNvGrpSpPr>
              <p:nvPr/>
            </p:nvGrpSpPr>
            <p:grpSpPr bwMode="auto">
              <a:xfrm>
                <a:off x="1976" y="3836"/>
                <a:ext cx="464" cy="210"/>
                <a:chOff x="1976" y="3836"/>
                <a:chExt cx="464" cy="210"/>
              </a:xfrm>
            </p:grpSpPr>
            <p:sp>
              <p:nvSpPr>
                <p:cNvPr id="1200295" name="Rectangle 167"/>
                <p:cNvSpPr>
                  <a:spLocks noChangeArrowheads="1"/>
                </p:cNvSpPr>
                <p:nvPr/>
              </p:nvSpPr>
              <p:spPr bwMode="auto">
                <a:xfrm>
                  <a:off x="1976" y="3848"/>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96" name="Rectangle 168"/>
                <p:cNvSpPr>
                  <a:spLocks noChangeArrowheads="1"/>
                </p:cNvSpPr>
                <p:nvPr/>
              </p:nvSpPr>
              <p:spPr bwMode="auto">
                <a:xfrm>
                  <a:off x="2051" y="3836"/>
                  <a:ext cx="348"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Dec</a:t>
                  </a:r>
                </a:p>
              </p:txBody>
            </p:sp>
          </p:grpSp>
          <p:grpSp>
            <p:nvGrpSpPr>
              <p:cNvPr id="30" name="Group 169"/>
              <p:cNvGrpSpPr>
                <a:grpSpLocks/>
              </p:cNvGrpSpPr>
              <p:nvPr/>
            </p:nvGrpSpPr>
            <p:grpSpPr bwMode="auto">
              <a:xfrm>
                <a:off x="2456" y="3836"/>
                <a:ext cx="464" cy="210"/>
                <a:chOff x="2456" y="3836"/>
                <a:chExt cx="464" cy="210"/>
              </a:xfrm>
            </p:grpSpPr>
            <p:sp>
              <p:nvSpPr>
                <p:cNvPr id="1200298" name="Rectangle 170"/>
                <p:cNvSpPr>
                  <a:spLocks noChangeArrowheads="1"/>
                </p:cNvSpPr>
                <p:nvPr/>
              </p:nvSpPr>
              <p:spPr bwMode="auto">
                <a:xfrm>
                  <a:off x="2456" y="3848"/>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299" name="Rectangle 171"/>
                <p:cNvSpPr>
                  <a:spLocks noChangeArrowheads="1"/>
                </p:cNvSpPr>
                <p:nvPr/>
              </p:nvSpPr>
              <p:spPr bwMode="auto">
                <a:xfrm>
                  <a:off x="2483" y="3836"/>
                  <a:ext cx="41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Exec</a:t>
                  </a:r>
                </a:p>
              </p:txBody>
            </p:sp>
          </p:grpSp>
          <p:grpSp>
            <p:nvGrpSpPr>
              <p:cNvPr id="31" name="Group 172"/>
              <p:cNvGrpSpPr>
                <a:grpSpLocks/>
              </p:cNvGrpSpPr>
              <p:nvPr/>
            </p:nvGrpSpPr>
            <p:grpSpPr bwMode="auto">
              <a:xfrm>
                <a:off x="2936" y="3836"/>
                <a:ext cx="464" cy="210"/>
                <a:chOff x="2936" y="3836"/>
                <a:chExt cx="464" cy="210"/>
              </a:xfrm>
            </p:grpSpPr>
            <p:sp>
              <p:nvSpPr>
                <p:cNvPr id="1200301" name="Rectangle 173"/>
                <p:cNvSpPr>
                  <a:spLocks noChangeArrowheads="1"/>
                </p:cNvSpPr>
                <p:nvPr/>
              </p:nvSpPr>
              <p:spPr bwMode="auto">
                <a:xfrm>
                  <a:off x="2936" y="3848"/>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302" name="Rectangle 174"/>
                <p:cNvSpPr>
                  <a:spLocks noChangeArrowheads="1"/>
                </p:cNvSpPr>
                <p:nvPr/>
              </p:nvSpPr>
              <p:spPr bwMode="auto">
                <a:xfrm>
                  <a:off x="2963" y="3836"/>
                  <a:ext cx="406" cy="210"/>
                </a:xfrm>
                <a:prstGeom prst="rect">
                  <a:avLst/>
                </a:prstGeom>
                <a:noFill/>
                <a:ln w="12700">
                  <a:noFill/>
                  <a:miter lim="800000"/>
                  <a:headEnd/>
                  <a:tailEnd/>
                </a:ln>
                <a:effectLst/>
              </p:spPr>
              <p:txBody>
                <a:bodyPr wrap="none" lIns="90488" tIns="44450" rIns="90488" bIns="44450">
                  <a:spAutoFit/>
                </a:bodyPr>
                <a:lstStyle/>
                <a:p>
                  <a:r>
                    <a:rPr lang="en-US" sz="1600" b="1"/>
                    <a:t>Mem</a:t>
                  </a:r>
                </a:p>
              </p:txBody>
            </p:sp>
          </p:grpSp>
          <p:grpSp>
            <p:nvGrpSpPr>
              <p:cNvPr id="1200212" name="Group 175"/>
              <p:cNvGrpSpPr>
                <a:grpSpLocks/>
              </p:cNvGrpSpPr>
              <p:nvPr/>
            </p:nvGrpSpPr>
            <p:grpSpPr bwMode="auto">
              <a:xfrm>
                <a:off x="3416" y="3836"/>
                <a:ext cx="464" cy="212"/>
                <a:chOff x="3416" y="3836"/>
                <a:chExt cx="464" cy="212"/>
              </a:xfrm>
            </p:grpSpPr>
            <p:sp>
              <p:nvSpPr>
                <p:cNvPr id="1200304" name="Rectangle 176"/>
                <p:cNvSpPr>
                  <a:spLocks noChangeArrowheads="1"/>
                </p:cNvSpPr>
                <p:nvPr/>
              </p:nvSpPr>
              <p:spPr bwMode="auto">
                <a:xfrm>
                  <a:off x="3416" y="3848"/>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200305" name="Rectangle 177"/>
                <p:cNvSpPr>
                  <a:spLocks noChangeArrowheads="1"/>
                </p:cNvSpPr>
                <p:nvPr/>
              </p:nvSpPr>
              <p:spPr bwMode="auto">
                <a:xfrm>
                  <a:off x="3491" y="3836"/>
                  <a:ext cx="330" cy="212"/>
                </a:xfrm>
                <a:prstGeom prst="rect">
                  <a:avLst/>
                </a:prstGeom>
                <a:noFill/>
                <a:ln w="12700">
                  <a:noFill/>
                  <a:miter lim="800000"/>
                  <a:headEnd/>
                  <a:tailEnd/>
                </a:ln>
                <a:effectLst/>
              </p:spPr>
              <p:txBody>
                <a:bodyPr wrap="none" lIns="90488" tIns="44450" rIns="90488" bIns="44450">
                  <a:spAutoFit/>
                </a:bodyPr>
                <a:lstStyle/>
                <a:p>
                  <a:r>
                    <a:rPr lang="en-US" sz="1600" b="1" dirty="0">
                      <a:solidFill>
                        <a:schemeClr val="tx1"/>
                      </a:solidFill>
                    </a:rPr>
                    <a:t>W</a:t>
                  </a:r>
                  <a:r>
                    <a:rPr lang="en-US" sz="1600" b="1" dirty="0">
                      <a:solidFill>
                        <a:srgbClr val="FF0000"/>
                      </a:solidFill>
                    </a:rPr>
                    <a:t>B</a:t>
                  </a:r>
                </a:p>
              </p:txBody>
            </p:sp>
          </p:grpSp>
        </p:grpSp>
        <p:sp>
          <p:nvSpPr>
            <p:cNvPr id="1200306" name="Rectangle 178"/>
            <p:cNvSpPr>
              <a:spLocks noChangeArrowheads="1"/>
            </p:cNvSpPr>
            <p:nvPr/>
          </p:nvSpPr>
          <p:spPr bwMode="auto">
            <a:xfrm>
              <a:off x="960" y="3840"/>
              <a:ext cx="51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R-type</a:t>
              </a:r>
            </a:p>
          </p:txBody>
        </p:sp>
      </p:grpSp>
      <p:grpSp>
        <p:nvGrpSpPr>
          <p:cNvPr id="1200213" name="Group 197"/>
          <p:cNvGrpSpPr>
            <a:grpSpLocks/>
          </p:cNvGrpSpPr>
          <p:nvPr/>
        </p:nvGrpSpPr>
        <p:grpSpPr bwMode="auto">
          <a:xfrm>
            <a:off x="762000" y="914400"/>
            <a:ext cx="7239000" cy="1587500"/>
            <a:chOff x="144" y="528"/>
            <a:chExt cx="5168" cy="1000"/>
          </a:xfrm>
        </p:grpSpPr>
        <p:sp>
          <p:nvSpPr>
            <p:cNvPr id="1200264" name="Line 136"/>
            <p:cNvSpPr>
              <a:spLocks noChangeShapeType="1"/>
            </p:cNvSpPr>
            <p:nvPr/>
          </p:nvSpPr>
          <p:spPr bwMode="auto">
            <a:xfrm>
              <a:off x="248" y="938"/>
              <a:ext cx="224" cy="0"/>
            </a:xfrm>
            <a:prstGeom prst="line">
              <a:avLst/>
            </a:prstGeom>
            <a:noFill/>
            <a:ln w="25400">
              <a:solidFill>
                <a:schemeClr val="tx1"/>
              </a:solidFill>
              <a:round/>
              <a:headEnd/>
              <a:tailEnd/>
            </a:ln>
            <a:effectLst/>
          </p:spPr>
          <p:txBody>
            <a:bodyPr wrap="none" anchor="ctr"/>
            <a:lstStyle/>
            <a:p>
              <a:endParaRPr lang="en-US"/>
            </a:p>
          </p:txBody>
        </p:sp>
        <p:sp>
          <p:nvSpPr>
            <p:cNvPr id="1200265" name="Line 137"/>
            <p:cNvSpPr>
              <a:spLocks noChangeShapeType="1"/>
            </p:cNvSpPr>
            <p:nvPr/>
          </p:nvSpPr>
          <p:spPr bwMode="auto">
            <a:xfrm>
              <a:off x="480" y="946"/>
              <a:ext cx="0" cy="128"/>
            </a:xfrm>
            <a:prstGeom prst="line">
              <a:avLst/>
            </a:prstGeom>
            <a:noFill/>
            <a:ln w="25400">
              <a:solidFill>
                <a:schemeClr val="tx1"/>
              </a:solidFill>
              <a:round/>
              <a:headEnd/>
              <a:tailEnd/>
            </a:ln>
            <a:effectLst/>
          </p:spPr>
          <p:txBody>
            <a:bodyPr wrap="none" anchor="ctr"/>
            <a:lstStyle/>
            <a:p>
              <a:endParaRPr lang="en-US"/>
            </a:p>
          </p:txBody>
        </p:sp>
        <p:sp>
          <p:nvSpPr>
            <p:cNvPr id="1200268" name="Line 140"/>
            <p:cNvSpPr>
              <a:spLocks noChangeShapeType="1"/>
            </p:cNvSpPr>
            <p:nvPr/>
          </p:nvSpPr>
          <p:spPr bwMode="auto">
            <a:xfrm>
              <a:off x="2736" y="946"/>
              <a:ext cx="0" cy="128"/>
            </a:xfrm>
            <a:prstGeom prst="line">
              <a:avLst/>
            </a:prstGeom>
            <a:noFill/>
            <a:ln w="25400">
              <a:solidFill>
                <a:schemeClr val="tx1"/>
              </a:solidFill>
              <a:round/>
              <a:headEnd/>
              <a:tailEnd/>
            </a:ln>
            <a:effectLst/>
          </p:spPr>
          <p:txBody>
            <a:bodyPr wrap="none" anchor="ctr"/>
            <a:lstStyle/>
            <a:p>
              <a:endParaRPr lang="en-US"/>
            </a:p>
          </p:txBody>
        </p:sp>
        <p:sp>
          <p:nvSpPr>
            <p:cNvPr id="1200270" name="Line 142"/>
            <p:cNvSpPr>
              <a:spLocks noChangeShapeType="1"/>
            </p:cNvSpPr>
            <p:nvPr/>
          </p:nvSpPr>
          <p:spPr bwMode="auto">
            <a:xfrm>
              <a:off x="5088" y="946"/>
              <a:ext cx="0" cy="128"/>
            </a:xfrm>
            <a:prstGeom prst="line">
              <a:avLst/>
            </a:prstGeom>
            <a:noFill/>
            <a:ln w="25400">
              <a:solidFill>
                <a:schemeClr val="tx1"/>
              </a:solidFill>
              <a:round/>
              <a:headEnd/>
              <a:tailEnd/>
            </a:ln>
            <a:effectLst/>
          </p:spPr>
          <p:txBody>
            <a:bodyPr wrap="none" anchor="ctr"/>
            <a:lstStyle/>
            <a:p>
              <a:endParaRPr lang="en-US"/>
            </a:p>
          </p:txBody>
        </p:sp>
        <p:sp>
          <p:nvSpPr>
            <p:cNvPr id="1200271" name="Line 143"/>
            <p:cNvSpPr>
              <a:spLocks noChangeShapeType="1"/>
            </p:cNvSpPr>
            <p:nvPr/>
          </p:nvSpPr>
          <p:spPr bwMode="auto">
            <a:xfrm>
              <a:off x="488" y="1082"/>
              <a:ext cx="1184" cy="0"/>
            </a:xfrm>
            <a:prstGeom prst="line">
              <a:avLst/>
            </a:prstGeom>
            <a:noFill/>
            <a:ln w="25400">
              <a:solidFill>
                <a:schemeClr val="tx1"/>
              </a:solidFill>
              <a:round/>
              <a:headEnd/>
              <a:tailEnd/>
            </a:ln>
            <a:effectLst/>
          </p:spPr>
          <p:txBody>
            <a:bodyPr wrap="none" anchor="ctr"/>
            <a:lstStyle/>
            <a:p>
              <a:endParaRPr lang="en-US"/>
            </a:p>
          </p:txBody>
        </p:sp>
        <p:sp>
          <p:nvSpPr>
            <p:cNvPr id="1200272" name="Line 144"/>
            <p:cNvSpPr>
              <a:spLocks noChangeShapeType="1"/>
            </p:cNvSpPr>
            <p:nvPr/>
          </p:nvSpPr>
          <p:spPr bwMode="auto">
            <a:xfrm>
              <a:off x="1688" y="938"/>
              <a:ext cx="1040" cy="0"/>
            </a:xfrm>
            <a:prstGeom prst="line">
              <a:avLst/>
            </a:prstGeom>
            <a:noFill/>
            <a:ln w="25400">
              <a:solidFill>
                <a:schemeClr val="tx1"/>
              </a:solidFill>
              <a:round/>
              <a:headEnd/>
              <a:tailEnd/>
            </a:ln>
            <a:effectLst/>
          </p:spPr>
          <p:txBody>
            <a:bodyPr wrap="none" anchor="ctr"/>
            <a:lstStyle/>
            <a:p>
              <a:endParaRPr lang="en-US"/>
            </a:p>
          </p:txBody>
        </p:sp>
        <p:sp>
          <p:nvSpPr>
            <p:cNvPr id="1200273" name="Line 145"/>
            <p:cNvSpPr>
              <a:spLocks noChangeShapeType="1"/>
            </p:cNvSpPr>
            <p:nvPr/>
          </p:nvSpPr>
          <p:spPr bwMode="auto">
            <a:xfrm>
              <a:off x="1680" y="946"/>
              <a:ext cx="0" cy="128"/>
            </a:xfrm>
            <a:prstGeom prst="line">
              <a:avLst/>
            </a:prstGeom>
            <a:noFill/>
            <a:ln w="25400">
              <a:solidFill>
                <a:schemeClr val="tx1"/>
              </a:solidFill>
              <a:round/>
              <a:headEnd/>
              <a:tailEnd/>
            </a:ln>
            <a:effectLst/>
          </p:spPr>
          <p:txBody>
            <a:bodyPr wrap="none" anchor="ctr"/>
            <a:lstStyle/>
            <a:p>
              <a:endParaRPr lang="en-US"/>
            </a:p>
          </p:txBody>
        </p:sp>
        <p:sp>
          <p:nvSpPr>
            <p:cNvPr id="1200274" name="Line 146"/>
            <p:cNvSpPr>
              <a:spLocks noChangeShapeType="1"/>
            </p:cNvSpPr>
            <p:nvPr/>
          </p:nvSpPr>
          <p:spPr bwMode="auto">
            <a:xfrm>
              <a:off x="2744" y="1082"/>
              <a:ext cx="1184" cy="0"/>
            </a:xfrm>
            <a:prstGeom prst="line">
              <a:avLst/>
            </a:prstGeom>
            <a:noFill/>
            <a:ln w="25400">
              <a:solidFill>
                <a:schemeClr val="tx1"/>
              </a:solidFill>
              <a:round/>
              <a:headEnd/>
              <a:tailEnd/>
            </a:ln>
            <a:effectLst/>
          </p:spPr>
          <p:txBody>
            <a:bodyPr wrap="none" anchor="ctr"/>
            <a:lstStyle/>
            <a:p>
              <a:endParaRPr lang="en-US"/>
            </a:p>
          </p:txBody>
        </p:sp>
        <p:sp>
          <p:nvSpPr>
            <p:cNvPr id="1200275" name="Line 147"/>
            <p:cNvSpPr>
              <a:spLocks noChangeShapeType="1"/>
            </p:cNvSpPr>
            <p:nvPr/>
          </p:nvSpPr>
          <p:spPr bwMode="auto">
            <a:xfrm>
              <a:off x="3944" y="938"/>
              <a:ext cx="1136" cy="0"/>
            </a:xfrm>
            <a:prstGeom prst="line">
              <a:avLst/>
            </a:prstGeom>
            <a:noFill/>
            <a:ln w="25400">
              <a:solidFill>
                <a:schemeClr val="tx1"/>
              </a:solidFill>
              <a:round/>
              <a:headEnd/>
              <a:tailEnd/>
            </a:ln>
            <a:effectLst/>
          </p:spPr>
          <p:txBody>
            <a:bodyPr wrap="none" anchor="ctr"/>
            <a:lstStyle/>
            <a:p>
              <a:endParaRPr lang="en-US"/>
            </a:p>
          </p:txBody>
        </p:sp>
        <p:sp>
          <p:nvSpPr>
            <p:cNvPr id="1200276" name="Line 148"/>
            <p:cNvSpPr>
              <a:spLocks noChangeShapeType="1"/>
            </p:cNvSpPr>
            <p:nvPr/>
          </p:nvSpPr>
          <p:spPr bwMode="auto">
            <a:xfrm>
              <a:off x="3936" y="946"/>
              <a:ext cx="0" cy="128"/>
            </a:xfrm>
            <a:prstGeom prst="line">
              <a:avLst/>
            </a:prstGeom>
            <a:noFill/>
            <a:ln w="25400">
              <a:solidFill>
                <a:schemeClr val="tx1"/>
              </a:solidFill>
              <a:round/>
              <a:headEnd/>
              <a:tailEnd/>
            </a:ln>
            <a:effectLst/>
          </p:spPr>
          <p:txBody>
            <a:bodyPr wrap="none" anchor="ctr"/>
            <a:lstStyle/>
            <a:p>
              <a:endParaRPr lang="en-US"/>
            </a:p>
          </p:txBody>
        </p:sp>
        <p:sp>
          <p:nvSpPr>
            <p:cNvPr id="1200277" name="Line 149"/>
            <p:cNvSpPr>
              <a:spLocks noChangeShapeType="1"/>
            </p:cNvSpPr>
            <p:nvPr/>
          </p:nvSpPr>
          <p:spPr bwMode="auto">
            <a:xfrm>
              <a:off x="5088" y="1082"/>
              <a:ext cx="224" cy="0"/>
            </a:xfrm>
            <a:prstGeom prst="line">
              <a:avLst/>
            </a:prstGeom>
            <a:noFill/>
            <a:ln w="25400">
              <a:solidFill>
                <a:schemeClr val="tx1"/>
              </a:solidFill>
              <a:round/>
              <a:headEnd/>
              <a:tailEnd/>
            </a:ln>
            <a:effectLst/>
          </p:spPr>
          <p:txBody>
            <a:bodyPr wrap="none" anchor="ctr"/>
            <a:lstStyle/>
            <a:p>
              <a:endParaRPr lang="en-US"/>
            </a:p>
          </p:txBody>
        </p:sp>
        <p:sp>
          <p:nvSpPr>
            <p:cNvPr id="1200278" name="Rectangle 150"/>
            <p:cNvSpPr>
              <a:spLocks noChangeArrowheads="1"/>
            </p:cNvSpPr>
            <p:nvPr/>
          </p:nvSpPr>
          <p:spPr bwMode="auto">
            <a:xfrm>
              <a:off x="179" y="934"/>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Clk</a:t>
              </a:r>
            </a:p>
          </p:txBody>
        </p:sp>
        <p:sp>
          <p:nvSpPr>
            <p:cNvPr id="1200279" name="Rectangle 151"/>
            <p:cNvSpPr>
              <a:spLocks noChangeArrowheads="1"/>
            </p:cNvSpPr>
            <p:nvPr/>
          </p:nvSpPr>
          <p:spPr bwMode="auto">
            <a:xfrm>
              <a:off x="144" y="528"/>
              <a:ext cx="2339" cy="250"/>
            </a:xfrm>
            <a:prstGeom prst="rect">
              <a:avLst/>
            </a:prstGeom>
            <a:noFill/>
            <a:ln w="12700">
              <a:noFill/>
              <a:miter lim="800000"/>
              <a:headEnd/>
              <a:tailEnd/>
            </a:ln>
            <a:effectLst/>
          </p:spPr>
          <p:txBody>
            <a:bodyPr wrap="none" lIns="90488" tIns="44450" rIns="90488" bIns="44450">
              <a:spAutoFit/>
            </a:bodyPr>
            <a:lstStyle/>
            <a:p>
              <a:r>
                <a:rPr lang="zh-CN" altLang="en-US" sz="2000" b="1" dirty="0" smtClean="0">
                  <a:solidFill>
                    <a:schemeClr val="tx1"/>
                  </a:solidFill>
                  <a:latin typeface="微软雅黑" pitchFamily="34" charset="-122"/>
                  <a:ea typeface="微软雅黑" pitchFamily="34" charset="-122"/>
                </a:rPr>
                <a:t>单周期执行</a:t>
              </a:r>
              <a:r>
                <a:rPr lang="en-US" sz="2000" b="1" dirty="0" smtClean="0">
                  <a:solidFill>
                    <a:schemeClr val="tx1"/>
                  </a:solidFill>
                  <a:latin typeface="微软雅黑" pitchFamily="34" charset="-122"/>
                  <a:ea typeface="微软雅黑" pitchFamily="34" charset="-122"/>
                </a:rPr>
                <a:t>(CC = 800 </a:t>
              </a:r>
              <a:r>
                <a:rPr lang="en-US" sz="2000" b="1" dirty="0" err="1" smtClean="0">
                  <a:solidFill>
                    <a:schemeClr val="tx1"/>
                  </a:solidFill>
                  <a:latin typeface="微软雅黑" pitchFamily="34" charset="-122"/>
                  <a:ea typeface="微软雅黑" pitchFamily="34" charset="-122"/>
                </a:rPr>
                <a:t>ps</a:t>
              </a:r>
              <a:r>
                <a:rPr lang="en-US" sz="2000" b="1" dirty="0" smtClean="0">
                  <a:solidFill>
                    <a:schemeClr val="tx1"/>
                  </a:solidFill>
                  <a:latin typeface="微软雅黑" pitchFamily="34" charset="-122"/>
                  <a:ea typeface="微软雅黑" pitchFamily="34" charset="-122"/>
                </a:rPr>
                <a:t>):</a:t>
              </a:r>
              <a:endParaRPr lang="en-US" sz="2000" b="1" dirty="0">
                <a:solidFill>
                  <a:schemeClr val="tx1"/>
                </a:solidFill>
                <a:latin typeface="微软雅黑" pitchFamily="34" charset="-122"/>
                <a:ea typeface="微软雅黑" pitchFamily="34" charset="-122"/>
              </a:endParaRPr>
            </a:p>
          </p:txBody>
        </p:sp>
        <p:sp>
          <p:nvSpPr>
            <p:cNvPr id="1200280" name="Rectangle 152"/>
            <p:cNvSpPr>
              <a:spLocks noChangeArrowheads="1"/>
            </p:cNvSpPr>
            <p:nvPr/>
          </p:nvSpPr>
          <p:spPr bwMode="auto">
            <a:xfrm>
              <a:off x="488" y="1330"/>
              <a:ext cx="2240" cy="176"/>
            </a:xfrm>
            <a:prstGeom prst="rect">
              <a:avLst/>
            </a:prstGeom>
            <a:noFill/>
            <a:ln w="25400">
              <a:solidFill>
                <a:schemeClr val="tx1"/>
              </a:solidFill>
              <a:miter lim="800000"/>
              <a:headEnd/>
              <a:tailEnd/>
            </a:ln>
            <a:effectLst/>
          </p:spPr>
          <p:txBody>
            <a:bodyPr wrap="none" anchor="ctr"/>
            <a:lstStyle/>
            <a:p>
              <a:endParaRPr lang="en-US"/>
            </a:p>
          </p:txBody>
        </p:sp>
        <p:sp>
          <p:nvSpPr>
            <p:cNvPr id="1200281" name="Rectangle 153"/>
            <p:cNvSpPr>
              <a:spLocks noChangeArrowheads="1"/>
            </p:cNvSpPr>
            <p:nvPr/>
          </p:nvSpPr>
          <p:spPr bwMode="auto">
            <a:xfrm>
              <a:off x="2744" y="1330"/>
              <a:ext cx="2336" cy="176"/>
            </a:xfrm>
            <a:prstGeom prst="rect">
              <a:avLst/>
            </a:prstGeom>
            <a:noFill/>
            <a:ln w="25400">
              <a:solidFill>
                <a:schemeClr val="tx1"/>
              </a:solidFill>
              <a:miter lim="800000"/>
              <a:headEnd/>
              <a:tailEnd/>
            </a:ln>
            <a:effectLst/>
          </p:spPr>
          <p:txBody>
            <a:bodyPr wrap="none" anchor="ctr"/>
            <a:lstStyle/>
            <a:p>
              <a:endParaRPr lang="en-US"/>
            </a:p>
          </p:txBody>
        </p:sp>
        <p:sp>
          <p:nvSpPr>
            <p:cNvPr id="1200282" name="Rectangle 154"/>
            <p:cNvSpPr>
              <a:spLocks noChangeArrowheads="1"/>
            </p:cNvSpPr>
            <p:nvPr/>
          </p:nvSpPr>
          <p:spPr bwMode="auto">
            <a:xfrm>
              <a:off x="1331" y="1318"/>
              <a:ext cx="268" cy="210"/>
            </a:xfrm>
            <a:prstGeom prst="rect">
              <a:avLst/>
            </a:prstGeom>
            <a:noFill/>
            <a:ln w="12700">
              <a:noFill/>
              <a:miter lim="800000"/>
              <a:headEnd/>
              <a:tailEnd/>
            </a:ln>
            <a:effectLst/>
          </p:spPr>
          <p:txBody>
            <a:bodyPr wrap="none" lIns="90488" tIns="44450" rIns="90488" bIns="44450">
              <a:spAutoFit/>
            </a:bodyPr>
            <a:lstStyle/>
            <a:p>
              <a:r>
                <a:rPr lang="en-US" sz="1600" b="1" dirty="0" err="1">
                  <a:solidFill>
                    <a:schemeClr val="tx1"/>
                  </a:solidFill>
                  <a:latin typeface="Courier New" pitchFamily="49" charset="0"/>
                </a:rPr>
                <a:t>lw</a:t>
              </a:r>
              <a:endParaRPr lang="en-US" sz="1600" b="1" dirty="0">
                <a:solidFill>
                  <a:schemeClr val="tx1"/>
                </a:solidFill>
                <a:latin typeface="Courier New" pitchFamily="49" charset="0"/>
              </a:endParaRPr>
            </a:p>
          </p:txBody>
        </p:sp>
        <p:sp>
          <p:nvSpPr>
            <p:cNvPr id="1200283" name="Rectangle 155"/>
            <p:cNvSpPr>
              <a:spLocks noChangeArrowheads="1"/>
            </p:cNvSpPr>
            <p:nvPr/>
          </p:nvSpPr>
          <p:spPr bwMode="auto">
            <a:xfrm>
              <a:off x="3731" y="1318"/>
              <a:ext cx="268"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latin typeface="Courier New" pitchFamily="49" charset="0"/>
                </a:rPr>
                <a:t>sw</a:t>
              </a:r>
            </a:p>
          </p:txBody>
        </p:sp>
        <p:sp>
          <p:nvSpPr>
            <p:cNvPr id="1200284" name="Line 156"/>
            <p:cNvSpPr>
              <a:spLocks noChangeShapeType="1"/>
            </p:cNvSpPr>
            <p:nvPr/>
          </p:nvSpPr>
          <p:spPr bwMode="auto">
            <a:xfrm flipV="1">
              <a:off x="4656" y="1314"/>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200285" name="Rectangle 157"/>
            <p:cNvSpPr>
              <a:spLocks noChangeArrowheads="1"/>
            </p:cNvSpPr>
            <p:nvPr/>
          </p:nvSpPr>
          <p:spPr bwMode="auto">
            <a:xfrm>
              <a:off x="4643" y="1318"/>
              <a:ext cx="491" cy="210"/>
            </a:xfrm>
            <a:prstGeom prst="rect">
              <a:avLst/>
            </a:prstGeom>
            <a:noFill/>
            <a:ln w="12700">
              <a:noFill/>
              <a:miter lim="800000"/>
              <a:headEnd/>
              <a:tailEnd/>
            </a:ln>
            <a:effectLst/>
          </p:spPr>
          <p:txBody>
            <a:bodyPr wrap="none" lIns="90488" tIns="44450" rIns="90488" bIns="44450">
              <a:spAutoFit/>
            </a:bodyPr>
            <a:lstStyle/>
            <a:p>
              <a:r>
                <a:rPr lang="en-US" sz="1600" b="1"/>
                <a:t>Waste</a:t>
              </a:r>
            </a:p>
          </p:txBody>
        </p:sp>
        <p:sp>
          <p:nvSpPr>
            <p:cNvPr id="1200307" name="Line 179"/>
            <p:cNvSpPr>
              <a:spLocks noChangeShapeType="1"/>
            </p:cNvSpPr>
            <p:nvPr/>
          </p:nvSpPr>
          <p:spPr bwMode="auto">
            <a:xfrm flipV="1">
              <a:off x="480" y="738"/>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200308" name="Rectangle 180"/>
            <p:cNvSpPr>
              <a:spLocks noChangeArrowheads="1"/>
            </p:cNvSpPr>
            <p:nvPr/>
          </p:nvSpPr>
          <p:spPr bwMode="auto">
            <a:xfrm>
              <a:off x="1341" y="742"/>
              <a:ext cx="562" cy="210"/>
            </a:xfrm>
            <a:prstGeom prst="rect">
              <a:avLst/>
            </a:prstGeom>
            <a:noFill/>
            <a:ln w="12700">
              <a:noFill/>
              <a:miter lim="800000"/>
              <a:headEnd/>
              <a:tailEnd/>
            </a:ln>
            <a:effectLst/>
          </p:spPr>
          <p:txBody>
            <a:bodyPr wrap="none" lIns="90488" tIns="44450" rIns="90488" bIns="44450">
              <a:spAutoFit/>
            </a:bodyPr>
            <a:lstStyle/>
            <a:p>
              <a:r>
                <a:rPr lang="en-US" sz="1600" b="1" dirty="0">
                  <a:solidFill>
                    <a:schemeClr val="tx1"/>
                  </a:solidFill>
                </a:rPr>
                <a:t>Cycle 1</a:t>
              </a:r>
            </a:p>
          </p:txBody>
        </p:sp>
        <p:sp>
          <p:nvSpPr>
            <p:cNvPr id="1200309" name="Line 181"/>
            <p:cNvSpPr>
              <a:spLocks noChangeShapeType="1"/>
            </p:cNvSpPr>
            <p:nvPr/>
          </p:nvSpPr>
          <p:spPr bwMode="auto">
            <a:xfrm flipV="1">
              <a:off x="2736" y="738"/>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200310" name="Line 182"/>
            <p:cNvSpPr>
              <a:spLocks noChangeShapeType="1"/>
            </p:cNvSpPr>
            <p:nvPr/>
          </p:nvSpPr>
          <p:spPr bwMode="auto">
            <a:xfrm flipV="1">
              <a:off x="5088" y="738"/>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200311" name="Rectangle 183"/>
            <p:cNvSpPr>
              <a:spLocks noChangeArrowheads="1"/>
            </p:cNvSpPr>
            <p:nvPr/>
          </p:nvSpPr>
          <p:spPr bwMode="auto">
            <a:xfrm>
              <a:off x="3571" y="742"/>
              <a:ext cx="562" cy="210"/>
            </a:xfrm>
            <a:prstGeom prst="rect">
              <a:avLst/>
            </a:prstGeom>
            <a:noFill/>
            <a:ln w="12700">
              <a:noFill/>
              <a:miter lim="800000"/>
              <a:headEnd/>
              <a:tailEnd/>
            </a:ln>
            <a:effectLst/>
          </p:spPr>
          <p:txBody>
            <a:bodyPr wrap="none" lIns="90488" tIns="44450" rIns="90488" bIns="44450">
              <a:spAutoFit/>
            </a:bodyPr>
            <a:lstStyle/>
            <a:p>
              <a:r>
                <a:rPr lang="en-US" sz="1600" b="1" dirty="0">
                  <a:solidFill>
                    <a:schemeClr val="tx1"/>
                  </a:solidFill>
                </a:rPr>
                <a:t>Cycle 2</a:t>
              </a:r>
            </a:p>
          </p:txBody>
        </p:sp>
        <p:sp>
          <p:nvSpPr>
            <p:cNvPr id="1200312" name="Line 184"/>
            <p:cNvSpPr>
              <a:spLocks noChangeShapeType="1"/>
            </p:cNvSpPr>
            <p:nvPr/>
          </p:nvSpPr>
          <p:spPr bwMode="auto">
            <a:xfrm>
              <a:off x="488" y="842"/>
              <a:ext cx="896" cy="0"/>
            </a:xfrm>
            <a:prstGeom prst="line">
              <a:avLst/>
            </a:prstGeom>
            <a:noFill/>
            <a:ln w="25400">
              <a:solidFill>
                <a:schemeClr val="tx1"/>
              </a:solidFill>
              <a:round/>
              <a:headEnd type="triangle" w="med" len="med"/>
              <a:tailEnd/>
            </a:ln>
            <a:effectLst/>
          </p:spPr>
          <p:txBody>
            <a:bodyPr wrap="none" anchor="ctr"/>
            <a:lstStyle/>
            <a:p>
              <a:endParaRPr lang="en-US"/>
            </a:p>
          </p:txBody>
        </p:sp>
        <p:sp>
          <p:nvSpPr>
            <p:cNvPr id="1200313" name="Line 185"/>
            <p:cNvSpPr>
              <a:spLocks noChangeShapeType="1"/>
            </p:cNvSpPr>
            <p:nvPr/>
          </p:nvSpPr>
          <p:spPr bwMode="auto">
            <a:xfrm>
              <a:off x="2744" y="842"/>
              <a:ext cx="896" cy="0"/>
            </a:xfrm>
            <a:prstGeom prst="line">
              <a:avLst/>
            </a:prstGeom>
            <a:noFill/>
            <a:ln w="25400">
              <a:solidFill>
                <a:schemeClr val="tx1"/>
              </a:solidFill>
              <a:round/>
              <a:headEnd type="triangle" w="med" len="med"/>
              <a:tailEnd/>
            </a:ln>
            <a:effectLst/>
          </p:spPr>
          <p:txBody>
            <a:bodyPr wrap="none" anchor="ctr"/>
            <a:lstStyle/>
            <a:p>
              <a:endParaRPr lang="en-US"/>
            </a:p>
          </p:txBody>
        </p:sp>
        <p:sp>
          <p:nvSpPr>
            <p:cNvPr id="1200314" name="Line 186"/>
            <p:cNvSpPr>
              <a:spLocks noChangeShapeType="1"/>
            </p:cNvSpPr>
            <p:nvPr/>
          </p:nvSpPr>
          <p:spPr bwMode="auto">
            <a:xfrm flipH="1">
              <a:off x="4168" y="842"/>
              <a:ext cx="928" cy="0"/>
            </a:xfrm>
            <a:prstGeom prst="line">
              <a:avLst/>
            </a:prstGeom>
            <a:noFill/>
            <a:ln w="25400">
              <a:solidFill>
                <a:schemeClr val="tx1"/>
              </a:solidFill>
              <a:round/>
              <a:headEnd type="triangle" w="med" len="med"/>
              <a:tailEnd/>
            </a:ln>
            <a:effectLst/>
          </p:spPr>
          <p:txBody>
            <a:bodyPr wrap="none" anchor="ctr"/>
            <a:lstStyle/>
            <a:p>
              <a:endParaRPr lang="en-US"/>
            </a:p>
          </p:txBody>
        </p:sp>
        <p:sp>
          <p:nvSpPr>
            <p:cNvPr id="1200315" name="Line 187"/>
            <p:cNvSpPr>
              <a:spLocks noChangeShapeType="1"/>
            </p:cNvSpPr>
            <p:nvPr/>
          </p:nvSpPr>
          <p:spPr bwMode="auto">
            <a:xfrm flipH="1">
              <a:off x="1960" y="842"/>
              <a:ext cx="688" cy="0"/>
            </a:xfrm>
            <a:prstGeom prst="line">
              <a:avLst/>
            </a:prstGeom>
            <a:noFill/>
            <a:ln w="25400">
              <a:solidFill>
                <a:schemeClr val="tx1"/>
              </a:solidFill>
              <a:round/>
              <a:headEnd type="triangle" w="med" len="med"/>
              <a:tailEnd/>
            </a:ln>
            <a:effectLst/>
          </p:spPr>
          <p:txBody>
            <a:bodyPr wrap="none" anchor="ctr"/>
            <a:lstStyle/>
            <a:p>
              <a:endParaRPr lang="en-US"/>
            </a:p>
          </p:txBody>
        </p:sp>
      </p:grpSp>
      <p:grpSp>
        <p:nvGrpSpPr>
          <p:cNvPr id="198" name="Group 197"/>
          <p:cNvGrpSpPr/>
          <p:nvPr/>
        </p:nvGrpSpPr>
        <p:grpSpPr>
          <a:xfrm>
            <a:off x="5867400" y="1663700"/>
            <a:ext cx="1828800" cy="2971800"/>
            <a:chOff x="5334000" y="1981200"/>
            <a:chExt cx="2743200" cy="3810000"/>
          </a:xfrm>
        </p:grpSpPr>
        <p:grpSp>
          <p:nvGrpSpPr>
            <p:cNvPr id="189" name="Group 183"/>
            <p:cNvGrpSpPr>
              <a:grpSpLocks/>
            </p:cNvGrpSpPr>
            <p:nvPr/>
          </p:nvGrpSpPr>
          <p:grpSpPr bwMode="auto">
            <a:xfrm>
              <a:off x="5334000" y="1981200"/>
              <a:ext cx="2743200" cy="3810000"/>
              <a:chOff x="3360" y="1344"/>
              <a:chExt cx="1728" cy="2400"/>
            </a:xfrm>
          </p:grpSpPr>
          <p:sp>
            <p:nvSpPr>
              <p:cNvPr id="192" name="Line 186"/>
              <p:cNvSpPr>
                <a:spLocks noChangeShapeType="1"/>
              </p:cNvSpPr>
              <p:nvPr/>
            </p:nvSpPr>
            <p:spPr bwMode="auto">
              <a:xfrm flipV="1">
                <a:off x="3360" y="1344"/>
                <a:ext cx="0" cy="2400"/>
              </a:xfrm>
              <a:prstGeom prst="line">
                <a:avLst/>
              </a:prstGeom>
              <a:noFill/>
              <a:ln w="25400">
                <a:solidFill>
                  <a:schemeClr val="accent2"/>
                </a:solidFill>
                <a:prstDash val="sysDot"/>
                <a:round/>
                <a:headEnd/>
                <a:tailEnd/>
              </a:ln>
              <a:effectLst/>
            </p:spPr>
            <p:txBody>
              <a:bodyPr wrap="none" anchor="ctr"/>
              <a:lstStyle/>
              <a:p>
                <a:endParaRPr lang="en-US"/>
              </a:p>
            </p:txBody>
          </p:sp>
          <p:sp>
            <p:nvSpPr>
              <p:cNvPr id="195" name="Line 186"/>
              <p:cNvSpPr>
                <a:spLocks noChangeShapeType="1"/>
              </p:cNvSpPr>
              <p:nvPr/>
            </p:nvSpPr>
            <p:spPr bwMode="auto">
              <a:xfrm flipV="1">
                <a:off x="5088" y="1344"/>
                <a:ext cx="0" cy="2400"/>
              </a:xfrm>
              <a:prstGeom prst="line">
                <a:avLst/>
              </a:prstGeom>
              <a:noFill/>
              <a:ln w="25400">
                <a:solidFill>
                  <a:schemeClr val="accent2"/>
                </a:solidFill>
                <a:prstDash val="sysDot"/>
                <a:round/>
                <a:headEnd/>
                <a:tailEnd/>
              </a:ln>
              <a:effectLst/>
            </p:spPr>
            <p:txBody>
              <a:bodyPr wrap="none" anchor="ctr"/>
              <a:lstStyle/>
              <a:p>
                <a:endParaRPr lang="en-US"/>
              </a:p>
            </p:txBody>
          </p:sp>
        </p:grpSp>
        <p:cxnSp>
          <p:nvCxnSpPr>
            <p:cNvPr id="197" name="Straight Arrow Connector 196"/>
            <p:cNvCxnSpPr/>
            <p:nvPr/>
          </p:nvCxnSpPr>
          <p:spPr bwMode="auto">
            <a:xfrm>
              <a:off x="5334000" y="3886200"/>
              <a:ext cx="2743200" cy="1588"/>
            </a:xfrm>
            <a:prstGeom prst="straightConnector1">
              <a:avLst/>
            </a:prstGeom>
            <a:noFill/>
            <a:ln w="12700" cap="flat" cmpd="sng" algn="ctr">
              <a:solidFill>
                <a:schemeClr val="tx1"/>
              </a:solidFill>
              <a:prstDash val="solid"/>
              <a:round/>
              <a:headEnd type="arrow"/>
              <a:tailEnd type="arrow"/>
            </a:ln>
            <a:effectLst/>
          </p:spPr>
        </p:cxnSp>
      </p:grpSp>
      <p:sp>
        <p:nvSpPr>
          <p:cNvPr id="199" name="Rectangle 5"/>
          <p:cNvSpPr>
            <a:spLocks noChangeArrowheads="1"/>
          </p:cNvSpPr>
          <p:nvPr/>
        </p:nvSpPr>
        <p:spPr bwMode="auto">
          <a:xfrm>
            <a:off x="609600" y="4800600"/>
            <a:ext cx="8153400" cy="1313180"/>
          </a:xfrm>
          <a:prstGeom prst="rect">
            <a:avLst/>
          </a:prstGeom>
          <a:noFill/>
          <a:ln w="12700">
            <a:noFill/>
            <a:miter lim="800000"/>
            <a:headEnd/>
            <a:tailEnd/>
          </a:ln>
          <a:effectLst/>
        </p:spPr>
        <p:txBody>
          <a:bodyPr lIns="63500" tIns="25400" rIns="63500" bIns="25400">
            <a:spAutoFit/>
          </a:bodyPr>
          <a:lstStyle/>
          <a:p>
            <a:pPr marL="287338" indent="-287338">
              <a:spcBef>
                <a:spcPts val="1200"/>
              </a:spcBef>
              <a:buClr>
                <a:schemeClr val="accent1"/>
              </a:buClr>
              <a:buSzPct val="75000"/>
              <a:buFont typeface="Wingdings" pitchFamily="2" charset="2"/>
              <a:buChar char="q"/>
            </a:pPr>
            <a:r>
              <a:rPr lang="zh-CN" altLang="en-US" sz="2400" dirty="0" smtClean="0">
                <a:solidFill>
                  <a:schemeClr val="tx1"/>
                </a:solidFill>
                <a:latin typeface="微软雅黑" pitchFamily="34" charset="-122"/>
                <a:ea typeface="微软雅黑" pitchFamily="34" charset="-122"/>
              </a:rPr>
              <a:t>要完成一个完整的指令在流水线的情况下需要</a:t>
            </a:r>
            <a:r>
              <a:rPr lang="en-US" altLang="zh-CN" sz="2400" dirty="0" smtClean="0">
                <a:solidFill>
                  <a:schemeClr val="tx1"/>
                </a:solidFill>
                <a:latin typeface="微软雅黑" pitchFamily="34" charset="-122"/>
                <a:ea typeface="微软雅黑" pitchFamily="34" charset="-122"/>
              </a:rPr>
              <a:t>1000 </a:t>
            </a:r>
            <a:r>
              <a:rPr lang="en-US" altLang="zh-CN" sz="2400" dirty="0" err="1" smtClean="0">
                <a:solidFill>
                  <a:schemeClr val="tx1"/>
                </a:solidFill>
                <a:latin typeface="微软雅黑" pitchFamily="34" charset="-122"/>
                <a:ea typeface="微软雅黑" pitchFamily="34" charset="-122"/>
              </a:rPr>
              <a:t>ps</a:t>
            </a:r>
            <a:r>
              <a:rPr lang="en-US" sz="2400" dirty="0" smtClean="0">
                <a:solidFill>
                  <a:schemeClr val="tx1"/>
                </a:solidFill>
                <a:latin typeface="微软雅黑" pitchFamily="34" charset="-122"/>
                <a:ea typeface="微软雅黑" pitchFamily="34" charset="-122"/>
              </a:rPr>
              <a:t>(</a:t>
            </a:r>
            <a:r>
              <a:rPr lang="zh-CN" altLang="en-US" sz="2400" dirty="0" smtClean="0">
                <a:solidFill>
                  <a:schemeClr val="tx1"/>
                </a:solidFill>
                <a:latin typeface="微软雅黑" pitchFamily="34" charset="-122"/>
                <a:ea typeface="微软雅黑" pitchFamily="34" charset="-122"/>
              </a:rPr>
              <a:t>与之对比，在单周期执行的情况下要</a:t>
            </a:r>
            <a:r>
              <a:rPr lang="en-US" sz="2400" dirty="0" smtClean="0">
                <a:solidFill>
                  <a:schemeClr val="tx1"/>
                </a:solidFill>
                <a:latin typeface="微软雅黑" pitchFamily="34" charset="-122"/>
                <a:ea typeface="微软雅黑" pitchFamily="34" charset="-122"/>
              </a:rPr>
              <a:t> 800 </a:t>
            </a:r>
            <a:r>
              <a:rPr lang="en-US" sz="2400" dirty="0" err="1" smtClean="0">
                <a:solidFill>
                  <a:schemeClr val="tx1"/>
                </a:solidFill>
                <a:latin typeface="微软雅黑" pitchFamily="34" charset="-122"/>
                <a:ea typeface="微软雅黑" pitchFamily="34" charset="-122"/>
              </a:rPr>
              <a:t>ps</a:t>
            </a:r>
            <a:r>
              <a:rPr lang="en-US" sz="2400" dirty="0" smtClean="0">
                <a:solidFill>
                  <a:schemeClr val="tx1"/>
                </a:solidFill>
                <a:latin typeface="微软雅黑" pitchFamily="34" charset="-122"/>
                <a:ea typeface="微软雅黑" pitchFamily="34" charset="-122"/>
              </a:rPr>
              <a:t>).  </a:t>
            </a:r>
            <a:r>
              <a:rPr lang="en-US" sz="2400" dirty="0" smtClean="0">
                <a:solidFill>
                  <a:schemeClr val="tx1"/>
                </a:solidFill>
              </a:rPr>
              <a:t>Why ?</a:t>
            </a:r>
          </a:p>
          <a:p>
            <a:pPr marL="287338" indent="-287338">
              <a:spcBef>
                <a:spcPts val="1200"/>
              </a:spcBef>
              <a:buClr>
                <a:schemeClr val="accent1"/>
              </a:buClr>
              <a:buSzPct val="75000"/>
              <a:buFont typeface="Wingdings" pitchFamily="2" charset="2"/>
              <a:buChar char="q"/>
            </a:pPr>
            <a:r>
              <a:rPr lang="en-US" sz="2400" dirty="0" smtClean="0">
                <a:solidFill>
                  <a:schemeClr val="tx1"/>
                </a:solidFill>
              </a:rPr>
              <a:t>How long does each take to complete 1,000,000 adds ?</a:t>
            </a:r>
            <a:endParaRPr lang="en-US" sz="2000" dirty="0">
              <a:solidFill>
                <a:schemeClr val="tx1"/>
              </a:solidFill>
            </a:endParaRPr>
          </a:p>
        </p:txBody>
      </p:sp>
      <p:sp>
        <p:nvSpPr>
          <p:cNvPr id="91" name="TextBox 90"/>
          <p:cNvSpPr txBox="1"/>
          <p:nvPr/>
        </p:nvSpPr>
        <p:spPr>
          <a:xfrm>
            <a:off x="6400800" y="2819400"/>
            <a:ext cx="877163" cy="369332"/>
          </a:xfrm>
          <a:prstGeom prst="rect">
            <a:avLst/>
          </a:prstGeom>
          <a:noFill/>
        </p:spPr>
        <p:txBody>
          <a:bodyPr wrap="none" rtlCol="0">
            <a:spAutoFit/>
          </a:bodyPr>
          <a:lstStyle/>
          <a:p>
            <a:r>
              <a:rPr lang="en-US" dirty="0" smtClean="0">
                <a:solidFill>
                  <a:schemeClr val="tx1"/>
                </a:solidFill>
              </a:rPr>
              <a:t>400 </a:t>
            </a:r>
            <a:r>
              <a:rPr lang="en-US" dirty="0" err="1" smtClean="0">
                <a:solidFill>
                  <a:schemeClr val="tx1"/>
                </a:solidFill>
              </a:rPr>
              <a:t>ps</a:t>
            </a:r>
            <a:endParaRPr lang="en-US"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2178" name="Rectangle 2"/>
          <p:cNvSpPr>
            <a:spLocks noGrp="1" noChangeArrowheads="1"/>
          </p:cNvSpPr>
          <p:nvPr>
            <p:ph type="title"/>
          </p:nvPr>
        </p:nvSpPr>
        <p:spPr>
          <a:xfrm>
            <a:off x="533400" y="283631"/>
            <a:ext cx="8153400" cy="464614"/>
          </a:xfrm>
          <a:noFill/>
          <a:ln/>
        </p:spPr>
        <p:txBody>
          <a:bodyPr lIns="90488" tIns="44450" rIns="90488" bIns="44450" anchor="ctr"/>
          <a:lstStyle/>
          <a:p>
            <a:r>
              <a:rPr lang="zh-CN" altLang="en-US" dirty="0" smtClean="0"/>
              <a:t>面向流水线的</a:t>
            </a:r>
            <a:r>
              <a:rPr lang="en-US" dirty="0" smtClean="0"/>
              <a:t>MIPS</a:t>
            </a:r>
            <a:r>
              <a:rPr lang="zh-CN" altLang="en-US" dirty="0" smtClean="0"/>
              <a:t>指令集设计</a:t>
            </a:r>
            <a:endParaRPr lang="en-US" dirty="0"/>
          </a:p>
        </p:txBody>
      </p:sp>
      <p:sp>
        <p:nvSpPr>
          <p:cNvPr id="1202179" name="Rectangle 3"/>
          <p:cNvSpPr>
            <a:spLocks noGrp="1" noChangeArrowheads="1"/>
          </p:cNvSpPr>
          <p:nvPr>
            <p:ph type="body" idx="1"/>
          </p:nvPr>
        </p:nvSpPr>
        <p:spPr>
          <a:xfrm>
            <a:off x="609600" y="914400"/>
            <a:ext cx="8077200" cy="4706417"/>
          </a:xfrm>
          <a:noFill/>
          <a:ln/>
        </p:spPr>
        <p:txBody>
          <a:bodyPr lIns="90488" tIns="44450" rIns="90488" bIns="44450"/>
          <a:lstStyle/>
          <a:p>
            <a:pPr marL="342900" indent="-342900">
              <a:lnSpc>
                <a:spcPct val="100000"/>
              </a:lnSpc>
              <a:spcBef>
                <a:spcPts val="600"/>
              </a:spcBef>
            </a:pPr>
            <a:r>
              <a:rPr lang="zh-CN" altLang="en-US" sz="2800" dirty="0" smtClean="0">
                <a:latin typeface="微软雅黑" pitchFamily="34" charset="-122"/>
                <a:ea typeface="微软雅黑" pitchFamily="34" charset="-122"/>
              </a:rPr>
              <a:t>为什么</a:t>
            </a:r>
            <a:r>
              <a:rPr lang="en-US" altLang="zh-CN" sz="2800" dirty="0" smtClean="0">
                <a:latin typeface="微软雅黑" pitchFamily="34" charset="-122"/>
                <a:ea typeface="微软雅黑" pitchFamily="34" charset="-122"/>
              </a:rPr>
              <a:t>MIPS</a:t>
            </a:r>
            <a:r>
              <a:rPr lang="zh-CN" altLang="en-US" sz="2800" smtClean="0">
                <a:latin typeface="微软雅黑" pitchFamily="34" charset="-122"/>
                <a:ea typeface="微软雅黑" pitchFamily="34" charset="-122"/>
              </a:rPr>
              <a:t>使流水线更</a:t>
            </a:r>
            <a:r>
              <a:rPr lang="zh-CN" altLang="en-US" sz="2800" dirty="0" smtClean="0">
                <a:latin typeface="微软雅黑" pitchFamily="34" charset="-122"/>
                <a:ea typeface="微软雅黑" pitchFamily="34" charset="-122"/>
              </a:rPr>
              <a:t>简单？</a:t>
            </a:r>
            <a:endParaRPr lang="en-US" sz="2800" dirty="0" smtClean="0">
              <a:latin typeface="微软雅黑" pitchFamily="34" charset="-122"/>
              <a:ea typeface="微软雅黑" pitchFamily="34" charset="-122"/>
            </a:endParaRPr>
          </a:p>
          <a:p>
            <a:pPr marL="742950" lvl="1" indent="-285750">
              <a:lnSpc>
                <a:spcPct val="100000"/>
              </a:lnSpc>
              <a:spcBef>
                <a:spcPts val="600"/>
              </a:spcBef>
            </a:pPr>
            <a:r>
              <a:rPr lang="zh-CN" altLang="en-US" dirty="0" smtClean="0">
                <a:latin typeface="微软雅黑" pitchFamily="34" charset="-122"/>
                <a:ea typeface="微软雅黑" pitchFamily="34" charset="-122"/>
              </a:rPr>
              <a:t>所有的</a:t>
            </a:r>
            <a:r>
              <a:rPr lang="en-US" altLang="zh-CN" dirty="0" smtClean="0">
                <a:latin typeface="微软雅黑" pitchFamily="34" charset="-122"/>
                <a:ea typeface="微软雅黑" pitchFamily="34" charset="-122"/>
              </a:rPr>
              <a:t>MIPS</a:t>
            </a:r>
            <a:r>
              <a:rPr lang="zh-CN" altLang="en-US" dirty="0" smtClean="0">
                <a:latin typeface="微软雅黑" pitchFamily="34" charset="-122"/>
                <a:ea typeface="微软雅黑" pitchFamily="34" charset="-122"/>
              </a:rPr>
              <a:t>指令长度都相同</a:t>
            </a:r>
            <a:r>
              <a:rPr lang="en-US" dirty="0" smtClean="0">
                <a:latin typeface="微软雅黑" pitchFamily="34" charset="-122"/>
                <a:ea typeface="微软雅黑" pitchFamily="34" charset="-122"/>
              </a:rPr>
              <a:t>(32 </a:t>
            </a:r>
            <a:r>
              <a:rPr lang="en-US" dirty="0">
                <a:latin typeface="微软雅黑" pitchFamily="34" charset="-122"/>
                <a:ea typeface="微软雅黑" pitchFamily="34" charset="-122"/>
              </a:rPr>
              <a:t>bits)</a:t>
            </a:r>
          </a:p>
          <a:p>
            <a:pPr marL="1143000" lvl="2" indent="-228600">
              <a:lnSpc>
                <a:spcPct val="100000"/>
              </a:lnSpc>
              <a:spcBef>
                <a:spcPts val="600"/>
              </a:spcBef>
            </a:pPr>
            <a:r>
              <a:rPr lang="zh-CN" altLang="en-US" dirty="0" smtClean="0">
                <a:latin typeface="微软雅黑" pitchFamily="34" charset="-122"/>
                <a:ea typeface="微软雅黑" pitchFamily="34" charset="-122"/>
              </a:rPr>
              <a:t>在</a:t>
            </a:r>
            <a:r>
              <a:rPr lang="en-US" dirty="0" smtClean="0">
                <a:latin typeface="微软雅黑" pitchFamily="34" charset="-122"/>
                <a:ea typeface="微软雅黑" pitchFamily="34" charset="-122"/>
              </a:rPr>
              <a:t>1</a:t>
            </a:r>
            <a:r>
              <a:rPr lang="en-US" baseline="30000" dirty="0" smtClean="0">
                <a:latin typeface="微软雅黑" pitchFamily="34" charset="-122"/>
                <a:ea typeface="微软雅黑" pitchFamily="34" charset="-122"/>
              </a:rPr>
              <a:t>st</a:t>
            </a:r>
            <a:r>
              <a:rPr lang="en-US"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阶段取指，在</a:t>
            </a:r>
            <a:r>
              <a:rPr lang="en-US" dirty="0" smtClean="0">
                <a:latin typeface="微软雅黑" pitchFamily="34" charset="-122"/>
                <a:ea typeface="微软雅黑" pitchFamily="34" charset="-122"/>
              </a:rPr>
              <a:t>2</a:t>
            </a:r>
            <a:r>
              <a:rPr lang="en-US" baseline="30000" dirty="0" smtClean="0">
                <a:latin typeface="微软雅黑" pitchFamily="34" charset="-122"/>
                <a:ea typeface="微软雅黑" pitchFamily="34" charset="-122"/>
              </a:rPr>
              <a:t>nd</a:t>
            </a:r>
            <a:r>
              <a:rPr lang="zh-CN" altLang="en-US" dirty="0" smtClean="0">
                <a:latin typeface="微软雅黑" pitchFamily="34" charset="-122"/>
                <a:ea typeface="微软雅黑" pitchFamily="34" charset="-122"/>
              </a:rPr>
              <a:t>阶段译码</a:t>
            </a:r>
            <a:endParaRPr lang="en-US" dirty="0">
              <a:latin typeface="微软雅黑" pitchFamily="34" charset="-122"/>
              <a:ea typeface="微软雅黑" pitchFamily="34" charset="-122"/>
            </a:endParaRPr>
          </a:p>
          <a:p>
            <a:pPr marL="742950" lvl="1" indent="-285750">
              <a:lnSpc>
                <a:spcPct val="100000"/>
              </a:lnSpc>
              <a:spcBef>
                <a:spcPts val="600"/>
              </a:spcBef>
            </a:pPr>
            <a:r>
              <a:rPr lang="zh-CN" altLang="en-US" dirty="0" smtClean="0">
                <a:latin typeface="微软雅黑" pitchFamily="34" charset="-122"/>
                <a:ea typeface="微软雅黑" pitchFamily="34" charset="-122"/>
              </a:rPr>
              <a:t>只有很少的几种指令格式，并且每一条指令中的源寄存器位置都是相同的</a:t>
            </a:r>
            <a:endParaRPr lang="en-US" dirty="0" smtClean="0">
              <a:latin typeface="微软雅黑" pitchFamily="34" charset="-122"/>
              <a:ea typeface="微软雅黑" pitchFamily="34" charset="-122"/>
            </a:endParaRPr>
          </a:p>
          <a:p>
            <a:pPr marL="1143000" lvl="2" indent="-228600">
              <a:lnSpc>
                <a:spcPct val="100000"/>
              </a:lnSpc>
              <a:spcBef>
                <a:spcPts val="600"/>
              </a:spcBef>
            </a:pPr>
            <a:r>
              <a:rPr lang="zh-CN" altLang="en-US" dirty="0" smtClean="0">
                <a:latin typeface="微软雅黑" pitchFamily="34" charset="-122"/>
                <a:ea typeface="微软雅黑" pitchFamily="34" charset="-122"/>
              </a:rPr>
              <a:t>这意味着流水线的第二级</a:t>
            </a:r>
            <a:r>
              <a:rPr lang="en-US" altLang="zh-CN" dirty="0" smtClean="0">
                <a:latin typeface="微软雅黑" pitchFamily="34" charset="-122"/>
                <a:ea typeface="微软雅黑" pitchFamily="34" charset="-122"/>
              </a:rPr>
              <a:t>2</a:t>
            </a:r>
            <a:r>
              <a:rPr lang="en-US" altLang="zh-CN" baseline="30000" dirty="0" smtClean="0">
                <a:latin typeface="微软雅黑" pitchFamily="34" charset="-122"/>
                <a:ea typeface="微软雅黑" pitchFamily="34" charset="-122"/>
              </a:rPr>
              <a:t>nd</a:t>
            </a:r>
            <a:r>
              <a:rPr lang="zh-CN" altLang="en-US" dirty="0" smtClean="0">
                <a:latin typeface="微软雅黑" pitchFamily="34" charset="-122"/>
                <a:ea typeface="微软雅黑" pitchFamily="34" charset="-122"/>
              </a:rPr>
              <a:t>在确定取指类型的同时就能够开始读寄存器堆</a:t>
            </a:r>
            <a:endParaRPr lang="en-US" dirty="0" smtClean="0">
              <a:latin typeface="微软雅黑" pitchFamily="34" charset="-122"/>
              <a:ea typeface="微软雅黑" pitchFamily="34" charset="-122"/>
            </a:endParaRPr>
          </a:p>
          <a:p>
            <a:pPr marL="742950" lvl="1" indent="-285750">
              <a:lnSpc>
                <a:spcPct val="100000"/>
              </a:lnSpc>
              <a:spcBef>
                <a:spcPts val="600"/>
              </a:spcBef>
            </a:pPr>
            <a:r>
              <a:rPr lang="en-US" altLang="zh-CN" dirty="0" smtClean="0">
                <a:latin typeface="微软雅黑" pitchFamily="34" charset="-122"/>
                <a:ea typeface="微软雅黑" pitchFamily="34" charset="-122"/>
              </a:rPr>
              <a:t>MIPS</a:t>
            </a:r>
            <a:r>
              <a:rPr lang="zh-CN" altLang="en-US" dirty="0" smtClean="0">
                <a:latin typeface="微软雅黑" pitchFamily="34" charset="-122"/>
                <a:ea typeface="微软雅黑" pitchFamily="34" charset="-122"/>
              </a:rPr>
              <a:t>中的存储器操作仅出现在存取指令中</a:t>
            </a:r>
            <a:endParaRPr lang="en-US" dirty="0">
              <a:latin typeface="微软雅黑" pitchFamily="34" charset="-122"/>
              <a:ea typeface="微软雅黑" pitchFamily="34" charset="-122"/>
            </a:endParaRPr>
          </a:p>
          <a:p>
            <a:pPr marL="1143000" lvl="2" indent="-228600">
              <a:lnSpc>
                <a:spcPct val="100000"/>
              </a:lnSpc>
              <a:spcBef>
                <a:spcPts val="600"/>
              </a:spcBef>
            </a:pPr>
            <a:r>
              <a:rPr lang="zh-CN" altLang="en-US" dirty="0" smtClean="0">
                <a:latin typeface="微软雅黑" pitchFamily="34" charset="-122"/>
                <a:ea typeface="微软雅黑" pitchFamily="34" charset="-122"/>
              </a:rPr>
              <a:t>这意味着可利用执行级计算存储器地址</a:t>
            </a:r>
            <a:endParaRPr lang="en-US" dirty="0">
              <a:latin typeface="微软雅黑" pitchFamily="34" charset="-122"/>
              <a:ea typeface="微软雅黑" pitchFamily="34" charset="-122"/>
            </a:endParaRPr>
          </a:p>
          <a:p>
            <a:pPr marL="742950" lvl="1" indent="-285750">
              <a:lnSpc>
                <a:spcPct val="100000"/>
              </a:lnSpc>
              <a:spcBef>
                <a:spcPts val="600"/>
              </a:spcBef>
            </a:pPr>
            <a:r>
              <a:rPr lang="zh-CN" altLang="en-US" dirty="0" smtClean="0">
                <a:latin typeface="微软雅黑" pitchFamily="34" charset="-122"/>
                <a:ea typeface="微软雅黑" pitchFamily="34" charset="-122"/>
              </a:rPr>
              <a:t>每条指令最多只能写一个结果</a:t>
            </a:r>
            <a:r>
              <a:rPr lang="en-US" altLang="zh-CN" dirty="0" smtClean="0">
                <a:latin typeface="微软雅黑" pitchFamily="34" charset="-122"/>
                <a:ea typeface="微软雅黑" pitchFamily="34" charset="-122"/>
              </a:rPr>
              <a:t>(</a:t>
            </a:r>
            <a:r>
              <a:rPr lang="en-US" altLang="zh-CN" dirty="0" err="1" smtClean="0">
                <a:latin typeface="微软雅黑" pitchFamily="34" charset="-122"/>
                <a:ea typeface="微软雅黑" pitchFamily="34" charset="-122"/>
              </a:rPr>
              <a:t>i.e</a:t>
            </a:r>
            <a:r>
              <a:rPr lang="en-US" altLang="zh-CN" dirty="0" smtClean="0">
                <a:latin typeface="微软雅黑" pitchFamily="34" charset="-122"/>
                <a:ea typeface="微软雅黑" pitchFamily="34" charset="-122"/>
              </a:rPr>
              <a:t>, changes the machine state) </a:t>
            </a:r>
            <a:r>
              <a:rPr lang="zh-CN" altLang="en-US" dirty="0" smtClean="0">
                <a:latin typeface="微软雅黑" pitchFamily="34" charset="-122"/>
                <a:ea typeface="微软雅黑" pitchFamily="34" charset="-122"/>
              </a:rPr>
              <a:t>，并且是在流水线最后的阶段（存储器访问或写回阶段）</a:t>
            </a:r>
            <a:endParaRPr lang="en-US" dirty="0" smtClean="0">
              <a:latin typeface="微软雅黑" pitchFamily="34" charset="-122"/>
              <a:ea typeface="微软雅黑" pitchFamily="34" charset="-122"/>
            </a:endParaRPr>
          </a:p>
          <a:p>
            <a:pPr marL="742950" lvl="1" indent="-285750">
              <a:lnSpc>
                <a:spcPct val="100000"/>
              </a:lnSpc>
              <a:spcBef>
                <a:spcPts val="600"/>
              </a:spcBef>
            </a:pPr>
            <a:r>
              <a:rPr lang="zh-CN" altLang="en-US" dirty="0" smtClean="0">
                <a:latin typeface="微软雅黑" pitchFamily="34" charset="-122"/>
                <a:ea typeface="微软雅黑" pitchFamily="34" charset="-122"/>
              </a:rPr>
              <a:t>所有操作数必须在存储器中对齐，因此，一个数据传输指令只需访问一次存储器</a:t>
            </a:r>
            <a:endParaRPr lang="en-US" dirty="0">
              <a:latin typeface="微软雅黑" pitchFamily="34" charset="-122"/>
              <a:ea typeface="微软雅黑"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02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0217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0217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0217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0217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0217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0217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02179">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0217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2179" grpId="0" build="p" bldLvl="2"/>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4226" name="Rectangle 2"/>
          <p:cNvSpPr>
            <a:spLocks noGrp="1" noChangeArrowheads="1"/>
          </p:cNvSpPr>
          <p:nvPr>
            <p:ph type="title"/>
          </p:nvPr>
        </p:nvSpPr>
        <p:spPr>
          <a:xfrm>
            <a:off x="533400" y="304800"/>
            <a:ext cx="8229600" cy="422275"/>
          </a:xfrm>
        </p:spPr>
        <p:txBody>
          <a:bodyPr/>
          <a:lstStyle/>
          <a:p>
            <a:r>
              <a:rPr lang="en-US" dirty="0" smtClean="0"/>
              <a:t>MIPS</a:t>
            </a:r>
            <a:r>
              <a:rPr lang="zh-CN" altLang="en-US" dirty="0" smtClean="0"/>
              <a:t>数据通路（加了流水线）</a:t>
            </a:r>
            <a:endParaRPr lang="en-US" dirty="0"/>
          </a:p>
        </p:txBody>
      </p:sp>
      <p:sp>
        <p:nvSpPr>
          <p:cNvPr id="1204331" name="Rectangle 107"/>
          <p:cNvSpPr>
            <a:spLocks noGrp="1" noChangeArrowheads="1"/>
          </p:cNvSpPr>
          <p:nvPr>
            <p:ph type="body" idx="1"/>
          </p:nvPr>
        </p:nvSpPr>
        <p:spPr>
          <a:xfrm>
            <a:off x="457200" y="823913"/>
            <a:ext cx="8686800" cy="383695"/>
          </a:xfrm>
          <a:noFill/>
          <a:ln/>
        </p:spPr>
        <p:txBody>
          <a:bodyPr/>
          <a:lstStyle/>
          <a:p>
            <a:pPr>
              <a:spcBef>
                <a:spcPct val="20000"/>
              </a:spcBef>
            </a:pPr>
            <a:r>
              <a:rPr lang="zh-CN" altLang="en-US" dirty="0" smtClean="0">
                <a:latin typeface="微软雅黑" pitchFamily="34" charset="-122"/>
                <a:ea typeface="微软雅黑" pitchFamily="34" charset="-122"/>
              </a:rPr>
              <a:t>流水线各阶段间的状态寄存器用于各段流水线的隔离</a:t>
            </a:r>
            <a:endParaRPr lang="en-US" dirty="0">
              <a:latin typeface="微软雅黑" pitchFamily="34" charset="-122"/>
              <a:ea typeface="微软雅黑" pitchFamily="34" charset="-122"/>
            </a:endParaRPr>
          </a:p>
        </p:txBody>
      </p:sp>
      <p:sp>
        <p:nvSpPr>
          <p:cNvPr id="1204336" name="Text Box 112"/>
          <p:cNvSpPr txBox="1">
            <a:spLocks noChangeArrowheads="1"/>
          </p:cNvSpPr>
          <p:nvPr/>
        </p:nvSpPr>
        <p:spPr bwMode="auto">
          <a:xfrm>
            <a:off x="1095375" y="1295400"/>
            <a:ext cx="1031875" cy="336550"/>
          </a:xfrm>
          <a:prstGeom prst="rect">
            <a:avLst/>
          </a:prstGeom>
          <a:noFill/>
          <a:ln w="12700">
            <a:noFill/>
            <a:miter lim="800000"/>
            <a:headEnd/>
            <a:tailEnd/>
          </a:ln>
          <a:effectLst/>
        </p:spPr>
        <p:txBody>
          <a:bodyPr wrap="none">
            <a:spAutoFit/>
          </a:bodyPr>
          <a:lstStyle/>
          <a:p>
            <a:pPr algn="ctr"/>
            <a:r>
              <a:rPr lang="en-US" sz="1600" b="1">
                <a:solidFill>
                  <a:schemeClr val="accent2"/>
                </a:solidFill>
              </a:rPr>
              <a:t>IF:IFetch</a:t>
            </a:r>
          </a:p>
        </p:txBody>
      </p:sp>
      <p:sp>
        <p:nvSpPr>
          <p:cNvPr id="1204337" name="Text Box 113"/>
          <p:cNvSpPr txBox="1">
            <a:spLocks noChangeArrowheads="1"/>
          </p:cNvSpPr>
          <p:nvPr/>
        </p:nvSpPr>
        <p:spPr bwMode="auto">
          <a:xfrm>
            <a:off x="3141663" y="1295400"/>
            <a:ext cx="827088" cy="336550"/>
          </a:xfrm>
          <a:prstGeom prst="rect">
            <a:avLst/>
          </a:prstGeom>
          <a:noFill/>
          <a:ln w="12700">
            <a:noFill/>
            <a:miter lim="800000"/>
            <a:headEnd/>
            <a:tailEnd/>
          </a:ln>
          <a:effectLst/>
        </p:spPr>
        <p:txBody>
          <a:bodyPr wrap="none">
            <a:spAutoFit/>
          </a:bodyPr>
          <a:lstStyle/>
          <a:p>
            <a:pPr algn="ctr"/>
            <a:r>
              <a:rPr lang="en-US" sz="1600" b="1">
                <a:solidFill>
                  <a:schemeClr val="accent2"/>
                </a:solidFill>
              </a:rPr>
              <a:t>ID:Dec</a:t>
            </a:r>
          </a:p>
        </p:txBody>
      </p:sp>
      <p:sp>
        <p:nvSpPr>
          <p:cNvPr id="1204338" name="Text Box 114"/>
          <p:cNvSpPr txBox="1">
            <a:spLocks noChangeArrowheads="1"/>
          </p:cNvSpPr>
          <p:nvPr/>
        </p:nvSpPr>
        <p:spPr bwMode="auto">
          <a:xfrm>
            <a:off x="4643438" y="1295400"/>
            <a:ext cx="1300163" cy="336550"/>
          </a:xfrm>
          <a:prstGeom prst="rect">
            <a:avLst/>
          </a:prstGeom>
          <a:noFill/>
          <a:ln w="12700">
            <a:noFill/>
            <a:miter lim="800000"/>
            <a:headEnd/>
            <a:tailEnd/>
          </a:ln>
          <a:effectLst/>
        </p:spPr>
        <p:txBody>
          <a:bodyPr wrap="none">
            <a:spAutoFit/>
          </a:bodyPr>
          <a:lstStyle/>
          <a:p>
            <a:pPr algn="ctr"/>
            <a:r>
              <a:rPr lang="en-US" sz="1600" b="1" dirty="0" err="1">
                <a:solidFill>
                  <a:schemeClr val="accent2"/>
                </a:solidFill>
              </a:rPr>
              <a:t>EX:Execute</a:t>
            </a:r>
            <a:endParaRPr lang="en-US" sz="1600" b="1" dirty="0">
              <a:solidFill>
                <a:schemeClr val="accent2"/>
              </a:solidFill>
            </a:endParaRPr>
          </a:p>
        </p:txBody>
      </p:sp>
      <p:sp>
        <p:nvSpPr>
          <p:cNvPr id="1204339" name="Text Box 115"/>
          <p:cNvSpPr txBox="1">
            <a:spLocks noChangeArrowheads="1"/>
          </p:cNvSpPr>
          <p:nvPr/>
        </p:nvSpPr>
        <p:spPr bwMode="auto">
          <a:xfrm>
            <a:off x="6438900" y="1295400"/>
            <a:ext cx="1357313" cy="581025"/>
          </a:xfrm>
          <a:prstGeom prst="rect">
            <a:avLst/>
          </a:prstGeom>
          <a:noFill/>
          <a:ln w="12700">
            <a:noFill/>
            <a:miter lim="800000"/>
            <a:headEnd/>
            <a:tailEnd/>
          </a:ln>
          <a:effectLst/>
        </p:spPr>
        <p:txBody>
          <a:bodyPr wrap="none">
            <a:spAutoFit/>
          </a:bodyPr>
          <a:lstStyle/>
          <a:p>
            <a:pPr algn="ctr"/>
            <a:r>
              <a:rPr lang="en-US" sz="1600" b="1">
                <a:solidFill>
                  <a:schemeClr val="accent2"/>
                </a:solidFill>
              </a:rPr>
              <a:t>MEM:</a:t>
            </a:r>
          </a:p>
          <a:p>
            <a:pPr algn="ctr"/>
            <a:r>
              <a:rPr lang="en-US" sz="1600" b="1">
                <a:solidFill>
                  <a:schemeClr val="accent2"/>
                </a:solidFill>
              </a:rPr>
              <a:t>MemAccess</a:t>
            </a:r>
          </a:p>
        </p:txBody>
      </p:sp>
      <p:sp>
        <p:nvSpPr>
          <p:cNvPr id="1204340" name="Text Box 116"/>
          <p:cNvSpPr txBox="1">
            <a:spLocks noChangeArrowheads="1"/>
          </p:cNvSpPr>
          <p:nvPr/>
        </p:nvSpPr>
        <p:spPr bwMode="auto">
          <a:xfrm>
            <a:off x="7924800" y="1295400"/>
            <a:ext cx="1177925" cy="581025"/>
          </a:xfrm>
          <a:prstGeom prst="rect">
            <a:avLst/>
          </a:prstGeom>
          <a:noFill/>
          <a:ln w="12700">
            <a:noFill/>
            <a:miter lim="800000"/>
            <a:headEnd/>
            <a:tailEnd/>
          </a:ln>
          <a:effectLst/>
        </p:spPr>
        <p:txBody>
          <a:bodyPr wrap="none">
            <a:spAutoFit/>
          </a:bodyPr>
          <a:lstStyle/>
          <a:p>
            <a:pPr algn="ctr"/>
            <a:r>
              <a:rPr lang="en-US" sz="1600" b="1">
                <a:solidFill>
                  <a:schemeClr val="accent2"/>
                </a:solidFill>
              </a:rPr>
              <a:t>WB:</a:t>
            </a:r>
          </a:p>
          <a:p>
            <a:pPr algn="ctr"/>
            <a:r>
              <a:rPr lang="en-US" sz="1600" b="1">
                <a:solidFill>
                  <a:schemeClr val="accent2"/>
                </a:solidFill>
              </a:rPr>
              <a:t>WriteBack</a:t>
            </a:r>
          </a:p>
        </p:txBody>
      </p:sp>
      <p:grpSp>
        <p:nvGrpSpPr>
          <p:cNvPr id="257" name="Group 4"/>
          <p:cNvGrpSpPr>
            <a:grpSpLocks/>
          </p:cNvGrpSpPr>
          <p:nvPr/>
        </p:nvGrpSpPr>
        <p:grpSpPr bwMode="auto">
          <a:xfrm>
            <a:off x="2667000" y="4572000"/>
            <a:ext cx="5638800" cy="1600200"/>
            <a:chOff x="1680" y="2784"/>
            <a:chExt cx="3552" cy="1008"/>
          </a:xfrm>
        </p:grpSpPr>
        <p:sp>
          <p:nvSpPr>
            <p:cNvPr id="258" name="Line 5"/>
            <p:cNvSpPr>
              <a:spLocks noChangeShapeType="1"/>
            </p:cNvSpPr>
            <p:nvPr/>
          </p:nvSpPr>
          <p:spPr bwMode="auto">
            <a:xfrm>
              <a:off x="1728" y="3648"/>
              <a:ext cx="1104" cy="0"/>
            </a:xfrm>
            <a:prstGeom prst="line">
              <a:avLst/>
            </a:prstGeom>
            <a:noFill/>
            <a:ln w="28575">
              <a:solidFill>
                <a:srgbClr val="009900"/>
              </a:solidFill>
              <a:round/>
              <a:headEnd/>
              <a:tailEnd/>
            </a:ln>
            <a:effectLst/>
          </p:spPr>
          <p:txBody>
            <a:bodyPr/>
            <a:lstStyle/>
            <a:p>
              <a:endParaRPr lang="en-US"/>
            </a:p>
          </p:txBody>
        </p:sp>
        <p:sp>
          <p:nvSpPr>
            <p:cNvPr id="259" name="Line 6"/>
            <p:cNvSpPr>
              <a:spLocks noChangeShapeType="1"/>
            </p:cNvSpPr>
            <p:nvPr/>
          </p:nvSpPr>
          <p:spPr bwMode="auto">
            <a:xfrm>
              <a:off x="2928" y="3648"/>
              <a:ext cx="960" cy="0"/>
            </a:xfrm>
            <a:prstGeom prst="line">
              <a:avLst/>
            </a:prstGeom>
            <a:noFill/>
            <a:ln w="28575">
              <a:solidFill>
                <a:srgbClr val="009900"/>
              </a:solidFill>
              <a:round/>
              <a:headEnd/>
              <a:tailEnd/>
            </a:ln>
            <a:effectLst/>
          </p:spPr>
          <p:txBody>
            <a:bodyPr/>
            <a:lstStyle/>
            <a:p>
              <a:endParaRPr lang="en-US"/>
            </a:p>
          </p:txBody>
        </p:sp>
        <p:sp>
          <p:nvSpPr>
            <p:cNvPr id="260" name="Line 7"/>
            <p:cNvSpPr>
              <a:spLocks noChangeShapeType="1"/>
            </p:cNvSpPr>
            <p:nvPr/>
          </p:nvSpPr>
          <p:spPr bwMode="auto">
            <a:xfrm>
              <a:off x="3984" y="3648"/>
              <a:ext cx="1056" cy="0"/>
            </a:xfrm>
            <a:prstGeom prst="line">
              <a:avLst/>
            </a:prstGeom>
            <a:noFill/>
            <a:ln w="28575">
              <a:solidFill>
                <a:srgbClr val="009900"/>
              </a:solidFill>
              <a:round/>
              <a:headEnd/>
              <a:tailEnd/>
            </a:ln>
            <a:effectLst/>
          </p:spPr>
          <p:txBody>
            <a:bodyPr/>
            <a:lstStyle/>
            <a:p>
              <a:endParaRPr lang="en-US"/>
            </a:p>
          </p:txBody>
        </p:sp>
        <p:sp>
          <p:nvSpPr>
            <p:cNvPr id="261" name="Line 8"/>
            <p:cNvSpPr>
              <a:spLocks noChangeShapeType="1"/>
            </p:cNvSpPr>
            <p:nvPr/>
          </p:nvSpPr>
          <p:spPr bwMode="auto">
            <a:xfrm>
              <a:off x="1728" y="3456"/>
              <a:ext cx="0" cy="192"/>
            </a:xfrm>
            <a:prstGeom prst="line">
              <a:avLst/>
            </a:prstGeom>
            <a:noFill/>
            <a:ln w="28575">
              <a:solidFill>
                <a:srgbClr val="009900"/>
              </a:solidFill>
              <a:round/>
              <a:headEnd/>
              <a:tailEnd/>
            </a:ln>
            <a:effectLst/>
          </p:spPr>
          <p:txBody>
            <a:bodyPr/>
            <a:lstStyle/>
            <a:p>
              <a:endParaRPr lang="en-US"/>
            </a:p>
          </p:txBody>
        </p:sp>
        <p:sp>
          <p:nvSpPr>
            <p:cNvPr id="262" name="Line 9"/>
            <p:cNvSpPr>
              <a:spLocks noChangeShapeType="1"/>
            </p:cNvSpPr>
            <p:nvPr/>
          </p:nvSpPr>
          <p:spPr bwMode="auto">
            <a:xfrm>
              <a:off x="1680" y="3792"/>
              <a:ext cx="3552" cy="0"/>
            </a:xfrm>
            <a:prstGeom prst="line">
              <a:avLst/>
            </a:prstGeom>
            <a:noFill/>
            <a:ln w="28575">
              <a:solidFill>
                <a:srgbClr val="009900"/>
              </a:solidFill>
              <a:round/>
              <a:headEnd/>
              <a:tailEnd/>
            </a:ln>
            <a:effectLst/>
          </p:spPr>
          <p:txBody>
            <a:bodyPr/>
            <a:lstStyle/>
            <a:p>
              <a:endParaRPr lang="en-US"/>
            </a:p>
          </p:txBody>
        </p:sp>
        <p:sp>
          <p:nvSpPr>
            <p:cNvPr id="263" name="Line 10"/>
            <p:cNvSpPr>
              <a:spLocks noChangeShapeType="1"/>
            </p:cNvSpPr>
            <p:nvPr/>
          </p:nvSpPr>
          <p:spPr bwMode="auto">
            <a:xfrm>
              <a:off x="5136" y="3648"/>
              <a:ext cx="96" cy="0"/>
            </a:xfrm>
            <a:prstGeom prst="line">
              <a:avLst/>
            </a:prstGeom>
            <a:noFill/>
            <a:ln w="28575">
              <a:solidFill>
                <a:srgbClr val="009900"/>
              </a:solidFill>
              <a:round/>
              <a:headEnd/>
              <a:tailEnd/>
            </a:ln>
            <a:effectLst/>
          </p:spPr>
          <p:txBody>
            <a:bodyPr/>
            <a:lstStyle/>
            <a:p>
              <a:endParaRPr lang="en-US"/>
            </a:p>
          </p:txBody>
        </p:sp>
        <p:sp>
          <p:nvSpPr>
            <p:cNvPr id="264" name="Line 11"/>
            <p:cNvSpPr>
              <a:spLocks noChangeShapeType="1"/>
            </p:cNvSpPr>
            <p:nvPr/>
          </p:nvSpPr>
          <p:spPr bwMode="auto">
            <a:xfrm>
              <a:off x="5232" y="3648"/>
              <a:ext cx="0" cy="144"/>
            </a:xfrm>
            <a:prstGeom prst="line">
              <a:avLst/>
            </a:prstGeom>
            <a:noFill/>
            <a:ln w="28575">
              <a:solidFill>
                <a:srgbClr val="009900"/>
              </a:solidFill>
              <a:round/>
              <a:headEnd/>
              <a:tailEnd/>
            </a:ln>
            <a:effectLst/>
          </p:spPr>
          <p:txBody>
            <a:bodyPr/>
            <a:lstStyle/>
            <a:p>
              <a:endParaRPr lang="en-US"/>
            </a:p>
          </p:txBody>
        </p:sp>
        <p:sp>
          <p:nvSpPr>
            <p:cNvPr id="265" name="Line 12"/>
            <p:cNvSpPr>
              <a:spLocks noChangeShapeType="1"/>
            </p:cNvSpPr>
            <p:nvPr/>
          </p:nvSpPr>
          <p:spPr bwMode="auto">
            <a:xfrm flipV="1">
              <a:off x="1680" y="2784"/>
              <a:ext cx="0" cy="1008"/>
            </a:xfrm>
            <a:prstGeom prst="line">
              <a:avLst/>
            </a:prstGeom>
            <a:noFill/>
            <a:ln w="28575">
              <a:solidFill>
                <a:srgbClr val="009900"/>
              </a:solidFill>
              <a:round/>
              <a:headEnd/>
              <a:tailEnd/>
            </a:ln>
            <a:effectLst/>
          </p:spPr>
          <p:txBody>
            <a:bodyPr/>
            <a:lstStyle/>
            <a:p>
              <a:endParaRPr lang="en-US"/>
            </a:p>
          </p:txBody>
        </p:sp>
        <p:sp>
          <p:nvSpPr>
            <p:cNvPr id="266" name="Line 13"/>
            <p:cNvSpPr>
              <a:spLocks noChangeShapeType="1"/>
            </p:cNvSpPr>
            <p:nvPr/>
          </p:nvSpPr>
          <p:spPr bwMode="auto">
            <a:xfrm>
              <a:off x="1680" y="2784"/>
              <a:ext cx="240" cy="0"/>
            </a:xfrm>
            <a:prstGeom prst="line">
              <a:avLst/>
            </a:prstGeom>
            <a:noFill/>
            <a:ln w="28575">
              <a:solidFill>
                <a:srgbClr val="009900"/>
              </a:solidFill>
              <a:round/>
              <a:headEnd/>
              <a:tailEnd type="triangle" w="med" len="med"/>
            </a:ln>
            <a:effectLst/>
          </p:spPr>
          <p:txBody>
            <a:bodyPr/>
            <a:lstStyle/>
            <a:p>
              <a:endParaRPr lang="en-US"/>
            </a:p>
          </p:txBody>
        </p:sp>
      </p:grpSp>
      <p:grpSp>
        <p:nvGrpSpPr>
          <p:cNvPr id="267" name="Group 14"/>
          <p:cNvGrpSpPr>
            <a:grpSpLocks/>
          </p:cNvGrpSpPr>
          <p:nvPr/>
        </p:nvGrpSpPr>
        <p:grpSpPr bwMode="auto">
          <a:xfrm>
            <a:off x="228600" y="1676400"/>
            <a:ext cx="8534400" cy="4648200"/>
            <a:chOff x="144" y="816"/>
            <a:chExt cx="5376" cy="2928"/>
          </a:xfrm>
        </p:grpSpPr>
        <p:grpSp>
          <p:nvGrpSpPr>
            <p:cNvPr id="268" name="Group 15"/>
            <p:cNvGrpSpPr>
              <a:grpSpLocks/>
            </p:cNvGrpSpPr>
            <p:nvPr/>
          </p:nvGrpSpPr>
          <p:grpSpPr bwMode="auto">
            <a:xfrm>
              <a:off x="1056" y="1464"/>
              <a:ext cx="240" cy="580"/>
              <a:chOff x="1392" y="2880"/>
              <a:chExt cx="288" cy="480"/>
            </a:xfrm>
          </p:grpSpPr>
          <p:sp>
            <p:nvSpPr>
              <p:cNvPr id="380" name="Line 16"/>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381" name="Line 17"/>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382" name="Line 18"/>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383" name="Line 19"/>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384" name="Line 20"/>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385" name="Line 21"/>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386" name="Line 22"/>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269" name="Rectangle 23"/>
            <p:cNvSpPr>
              <a:spLocks noChangeArrowheads="1"/>
            </p:cNvSpPr>
            <p:nvPr/>
          </p:nvSpPr>
          <p:spPr bwMode="auto">
            <a:xfrm>
              <a:off x="624" y="2064"/>
              <a:ext cx="816" cy="912"/>
            </a:xfrm>
            <a:prstGeom prst="rect">
              <a:avLst/>
            </a:prstGeom>
            <a:noFill/>
            <a:ln w="12700">
              <a:solidFill>
                <a:schemeClr val="tx1"/>
              </a:solidFill>
              <a:miter lim="800000"/>
              <a:headEnd/>
              <a:tailEnd/>
            </a:ln>
            <a:effectLst/>
          </p:spPr>
          <p:txBody>
            <a:bodyPr wrap="none" anchor="ctr"/>
            <a:lstStyle/>
            <a:p>
              <a:endParaRPr lang="en-US"/>
            </a:p>
          </p:txBody>
        </p:sp>
        <p:sp>
          <p:nvSpPr>
            <p:cNvPr id="270" name="Rectangle 24"/>
            <p:cNvSpPr>
              <a:spLocks noChangeArrowheads="1"/>
            </p:cNvSpPr>
            <p:nvPr/>
          </p:nvSpPr>
          <p:spPr bwMode="auto">
            <a:xfrm>
              <a:off x="336" y="2304"/>
              <a:ext cx="96" cy="528"/>
            </a:xfrm>
            <a:prstGeom prst="rect">
              <a:avLst/>
            </a:prstGeom>
            <a:noFill/>
            <a:ln w="12700">
              <a:solidFill>
                <a:schemeClr val="accent2"/>
              </a:solidFill>
              <a:miter lim="800000"/>
              <a:headEnd/>
              <a:tailEnd/>
            </a:ln>
            <a:effectLst/>
          </p:spPr>
          <p:txBody>
            <a:bodyPr wrap="none" anchor="ctr"/>
            <a:lstStyle/>
            <a:p>
              <a:endParaRPr lang="en-US"/>
            </a:p>
          </p:txBody>
        </p:sp>
        <p:sp>
          <p:nvSpPr>
            <p:cNvPr id="271" name="Line 25"/>
            <p:cNvSpPr>
              <a:spLocks noChangeShapeType="1"/>
            </p:cNvSpPr>
            <p:nvPr/>
          </p:nvSpPr>
          <p:spPr bwMode="auto">
            <a:xfrm>
              <a:off x="432" y="2544"/>
              <a:ext cx="192" cy="0"/>
            </a:xfrm>
            <a:prstGeom prst="line">
              <a:avLst/>
            </a:prstGeom>
            <a:noFill/>
            <a:ln w="28575">
              <a:solidFill>
                <a:schemeClr val="tx1"/>
              </a:solidFill>
              <a:round/>
              <a:headEnd/>
              <a:tailEnd type="triangle" w="med" len="med"/>
            </a:ln>
            <a:effectLst/>
          </p:spPr>
          <p:txBody>
            <a:bodyPr/>
            <a:lstStyle/>
            <a:p>
              <a:endParaRPr lang="en-US"/>
            </a:p>
          </p:txBody>
        </p:sp>
        <p:sp>
          <p:nvSpPr>
            <p:cNvPr id="272" name="Line 26"/>
            <p:cNvSpPr>
              <a:spLocks noChangeShapeType="1"/>
            </p:cNvSpPr>
            <p:nvPr/>
          </p:nvSpPr>
          <p:spPr bwMode="auto">
            <a:xfrm>
              <a:off x="480" y="1536"/>
              <a:ext cx="576" cy="0"/>
            </a:xfrm>
            <a:prstGeom prst="line">
              <a:avLst/>
            </a:prstGeom>
            <a:noFill/>
            <a:ln w="28575">
              <a:solidFill>
                <a:schemeClr val="tx1"/>
              </a:solidFill>
              <a:round/>
              <a:headEnd/>
              <a:tailEnd type="triangle" w="med" len="med"/>
            </a:ln>
            <a:effectLst/>
          </p:spPr>
          <p:txBody>
            <a:bodyPr/>
            <a:lstStyle/>
            <a:p>
              <a:endParaRPr lang="en-US"/>
            </a:p>
          </p:txBody>
        </p:sp>
        <p:sp>
          <p:nvSpPr>
            <p:cNvPr id="273" name="Line 27"/>
            <p:cNvSpPr>
              <a:spLocks noChangeShapeType="1"/>
            </p:cNvSpPr>
            <p:nvPr/>
          </p:nvSpPr>
          <p:spPr bwMode="auto">
            <a:xfrm>
              <a:off x="816" y="1920"/>
              <a:ext cx="240" cy="0"/>
            </a:xfrm>
            <a:prstGeom prst="line">
              <a:avLst/>
            </a:prstGeom>
            <a:noFill/>
            <a:ln w="28575">
              <a:solidFill>
                <a:schemeClr val="tx1"/>
              </a:solidFill>
              <a:round/>
              <a:headEnd/>
              <a:tailEnd type="triangle" w="med" len="med"/>
            </a:ln>
            <a:effectLst/>
          </p:spPr>
          <p:txBody>
            <a:bodyPr/>
            <a:lstStyle/>
            <a:p>
              <a:endParaRPr lang="en-US"/>
            </a:p>
          </p:txBody>
        </p:sp>
        <p:sp>
          <p:nvSpPr>
            <p:cNvPr id="274" name="Text Box 28"/>
            <p:cNvSpPr txBox="1">
              <a:spLocks noChangeArrowheads="1"/>
            </p:cNvSpPr>
            <p:nvPr/>
          </p:nvSpPr>
          <p:spPr bwMode="auto">
            <a:xfrm>
              <a:off x="576" y="2400"/>
              <a:ext cx="467" cy="288"/>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275" name="Text Box 29"/>
            <p:cNvSpPr txBox="1">
              <a:spLocks noChangeArrowheads="1"/>
            </p:cNvSpPr>
            <p:nvPr/>
          </p:nvSpPr>
          <p:spPr bwMode="auto">
            <a:xfrm>
              <a:off x="729" y="2098"/>
              <a:ext cx="692" cy="326"/>
            </a:xfrm>
            <a:prstGeom prst="rect">
              <a:avLst/>
            </a:prstGeom>
            <a:noFill/>
            <a:ln w="12700">
              <a:noFill/>
              <a:miter lim="800000"/>
              <a:headEnd/>
              <a:tailEnd/>
            </a:ln>
            <a:effectLst/>
          </p:spPr>
          <p:txBody>
            <a:bodyPr wrap="none">
              <a:spAutoFit/>
            </a:bodyPr>
            <a:lstStyle/>
            <a:p>
              <a:pPr algn="ctr"/>
              <a:r>
                <a:rPr lang="en-US" sz="1400" b="1">
                  <a:solidFill>
                    <a:schemeClr val="tx1"/>
                  </a:solidFill>
                </a:rPr>
                <a:t>Instruction</a:t>
              </a:r>
            </a:p>
            <a:p>
              <a:pPr algn="ctr"/>
              <a:r>
                <a:rPr lang="en-US" sz="1400" b="1">
                  <a:solidFill>
                    <a:schemeClr val="tx1"/>
                  </a:solidFill>
                </a:rPr>
                <a:t>Memory</a:t>
              </a:r>
            </a:p>
          </p:txBody>
        </p:sp>
        <p:sp>
          <p:nvSpPr>
            <p:cNvPr id="276" name="Text Box 30"/>
            <p:cNvSpPr txBox="1">
              <a:spLocks noChangeArrowheads="1"/>
            </p:cNvSpPr>
            <p:nvPr/>
          </p:nvSpPr>
          <p:spPr bwMode="auto">
            <a:xfrm>
              <a:off x="1056" y="1632"/>
              <a:ext cx="303" cy="173"/>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277" name="Text Box 31"/>
            <p:cNvSpPr txBox="1">
              <a:spLocks noChangeArrowheads="1"/>
            </p:cNvSpPr>
            <p:nvPr/>
          </p:nvSpPr>
          <p:spPr bwMode="auto">
            <a:xfrm rot="-5400000">
              <a:off x="250" y="2438"/>
              <a:ext cx="249" cy="173"/>
            </a:xfrm>
            <a:prstGeom prst="rect">
              <a:avLst/>
            </a:prstGeom>
            <a:noFill/>
            <a:ln w="12700">
              <a:noFill/>
              <a:miter lim="800000"/>
              <a:headEnd/>
              <a:tailEnd/>
            </a:ln>
            <a:effectLst/>
          </p:spPr>
          <p:txBody>
            <a:bodyPr wrap="none">
              <a:spAutoFit/>
            </a:bodyPr>
            <a:lstStyle/>
            <a:p>
              <a:r>
                <a:rPr lang="en-US" sz="1200" b="1">
                  <a:solidFill>
                    <a:schemeClr val="accent2"/>
                  </a:solidFill>
                </a:rPr>
                <a:t>PC</a:t>
              </a:r>
            </a:p>
          </p:txBody>
        </p:sp>
        <p:sp>
          <p:nvSpPr>
            <p:cNvPr id="278" name="Line 32"/>
            <p:cNvSpPr>
              <a:spLocks noChangeShapeType="1"/>
            </p:cNvSpPr>
            <p:nvPr/>
          </p:nvSpPr>
          <p:spPr bwMode="auto">
            <a:xfrm>
              <a:off x="144" y="2544"/>
              <a:ext cx="192" cy="0"/>
            </a:xfrm>
            <a:prstGeom prst="line">
              <a:avLst/>
            </a:prstGeom>
            <a:noFill/>
            <a:ln w="28575">
              <a:solidFill>
                <a:schemeClr val="tx1"/>
              </a:solidFill>
              <a:round/>
              <a:headEnd/>
              <a:tailEnd type="triangle" w="med" len="med"/>
            </a:ln>
            <a:effectLst/>
          </p:spPr>
          <p:txBody>
            <a:bodyPr/>
            <a:lstStyle/>
            <a:p>
              <a:endParaRPr lang="en-US"/>
            </a:p>
          </p:txBody>
        </p:sp>
        <p:sp>
          <p:nvSpPr>
            <p:cNvPr id="279" name="Text Box 33"/>
            <p:cNvSpPr txBox="1">
              <a:spLocks noChangeArrowheads="1"/>
            </p:cNvSpPr>
            <p:nvPr/>
          </p:nvSpPr>
          <p:spPr bwMode="auto">
            <a:xfrm>
              <a:off x="672" y="1824"/>
              <a:ext cx="169" cy="173"/>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280" name="Line 34"/>
            <p:cNvSpPr>
              <a:spLocks noChangeShapeType="1"/>
            </p:cNvSpPr>
            <p:nvPr/>
          </p:nvSpPr>
          <p:spPr bwMode="auto">
            <a:xfrm>
              <a:off x="144" y="1008"/>
              <a:ext cx="0" cy="1536"/>
            </a:xfrm>
            <a:prstGeom prst="line">
              <a:avLst/>
            </a:prstGeom>
            <a:noFill/>
            <a:ln w="28575">
              <a:solidFill>
                <a:schemeClr val="tx1"/>
              </a:solidFill>
              <a:round/>
              <a:headEnd/>
              <a:tailEnd/>
            </a:ln>
            <a:effectLst/>
          </p:spPr>
          <p:txBody>
            <a:bodyPr/>
            <a:lstStyle/>
            <a:p>
              <a:endParaRPr lang="en-US"/>
            </a:p>
          </p:txBody>
        </p:sp>
        <p:sp>
          <p:nvSpPr>
            <p:cNvPr id="281" name="AutoShape 35"/>
            <p:cNvSpPr>
              <a:spLocks noChangeArrowheads="1"/>
            </p:cNvSpPr>
            <p:nvPr/>
          </p:nvSpPr>
          <p:spPr bwMode="auto">
            <a:xfrm rot="5400000" flipH="1">
              <a:off x="528" y="960"/>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282" name="Line 36"/>
            <p:cNvSpPr>
              <a:spLocks noChangeShapeType="1"/>
            </p:cNvSpPr>
            <p:nvPr/>
          </p:nvSpPr>
          <p:spPr bwMode="auto">
            <a:xfrm flipH="1">
              <a:off x="144" y="1008"/>
              <a:ext cx="537" cy="0"/>
            </a:xfrm>
            <a:prstGeom prst="line">
              <a:avLst/>
            </a:prstGeom>
            <a:noFill/>
            <a:ln w="28575">
              <a:solidFill>
                <a:schemeClr val="tx1"/>
              </a:solidFill>
              <a:round/>
              <a:headEnd/>
              <a:tailEnd/>
            </a:ln>
            <a:effectLst/>
          </p:spPr>
          <p:txBody>
            <a:bodyPr/>
            <a:lstStyle/>
            <a:p>
              <a:endParaRPr lang="en-US"/>
            </a:p>
          </p:txBody>
        </p:sp>
        <p:sp>
          <p:nvSpPr>
            <p:cNvPr id="283" name="Rectangle 37"/>
            <p:cNvSpPr>
              <a:spLocks noChangeArrowheads="1"/>
            </p:cNvSpPr>
            <p:nvPr/>
          </p:nvSpPr>
          <p:spPr bwMode="auto">
            <a:xfrm flipH="1">
              <a:off x="729" y="105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284" name="Rectangle 38"/>
            <p:cNvSpPr>
              <a:spLocks noChangeArrowheads="1"/>
            </p:cNvSpPr>
            <p:nvPr/>
          </p:nvSpPr>
          <p:spPr bwMode="auto">
            <a:xfrm flipH="1">
              <a:off x="720" y="81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285" name="Line 39"/>
            <p:cNvSpPr>
              <a:spLocks noChangeShapeType="1"/>
            </p:cNvSpPr>
            <p:nvPr/>
          </p:nvSpPr>
          <p:spPr bwMode="auto">
            <a:xfrm flipH="1">
              <a:off x="816" y="912"/>
              <a:ext cx="3312" cy="0"/>
            </a:xfrm>
            <a:prstGeom prst="line">
              <a:avLst/>
            </a:prstGeom>
            <a:noFill/>
            <a:ln w="28575">
              <a:solidFill>
                <a:srgbClr val="CC3399"/>
              </a:solidFill>
              <a:round/>
              <a:headEnd/>
              <a:tailEnd type="triangle" w="med" len="med"/>
            </a:ln>
            <a:effectLst/>
          </p:spPr>
          <p:txBody>
            <a:bodyPr/>
            <a:lstStyle/>
            <a:p>
              <a:endParaRPr lang="en-US"/>
            </a:p>
          </p:txBody>
        </p:sp>
        <p:sp>
          <p:nvSpPr>
            <p:cNvPr id="286" name="Line 40"/>
            <p:cNvSpPr>
              <a:spLocks noChangeShapeType="1"/>
            </p:cNvSpPr>
            <p:nvPr/>
          </p:nvSpPr>
          <p:spPr bwMode="auto">
            <a:xfrm flipH="1">
              <a:off x="1776" y="3744"/>
              <a:ext cx="3744" cy="0"/>
            </a:xfrm>
            <a:prstGeom prst="line">
              <a:avLst/>
            </a:prstGeom>
            <a:noFill/>
            <a:ln w="28575">
              <a:solidFill>
                <a:srgbClr val="CC3399"/>
              </a:solidFill>
              <a:round/>
              <a:headEnd/>
              <a:tailEnd/>
            </a:ln>
            <a:effectLst/>
          </p:spPr>
          <p:txBody>
            <a:bodyPr/>
            <a:lstStyle/>
            <a:p>
              <a:endParaRPr lang="en-US"/>
            </a:p>
          </p:txBody>
        </p:sp>
        <p:sp>
          <p:nvSpPr>
            <p:cNvPr id="287" name="Rectangle 41"/>
            <p:cNvSpPr>
              <a:spLocks noChangeArrowheads="1"/>
            </p:cNvSpPr>
            <p:nvPr/>
          </p:nvSpPr>
          <p:spPr bwMode="auto">
            <a:xfrm>
              <a:off x="1920" y="2064"/>
              <a:ext cx="816" cy="912"/>
            </a:xfrm>
            <a:prstGeom prst="rect">
              <a:avLst/>
            </a:prstGeom>
            <a:noFill/>
            <a:ln w="12700">
              <a:solidFill>
                <a:schemeClr val="tx1"/>
              </a:solidFill>
              <a:miter lim="800000"/>
              <a:headEnd/>
              <a:tailEnd/>
            </a:ln>
            <a:effectLst/>
          </p:spPr>
          <p:txBody>
            <a:bodyPr wrap="none" anchor="ctr"/>
            <a:lstStyle/>
            <a:p>
              <a:endParaRPr lang="en-US"/>
            </a:p>
          </p:txBody>
        </p:sp>
        <p:sp>
          <p:nvSpPr>
            <p:cNvPr id="288" name="Line 42"/>
            <p:cNvSpPr>
              <a:spLocks noChangeShapeType="1"/>
            </p:cNvSpPr>
            <p:nvPr/>
          </p:nvSpPr>
          <p:spPr bwMode="auto">
            <a:xfrm>
              <a:off x="1440" y="2544"/>
              <a:ext cx="96" cy="0"/>
            </a:xfrm>
            <a:prstGeom prst="line">
              <a:avLst/>
            </a:prstGeom>
            <a:noFill/>
            <a:ln w="28575">
              <a:solidFill>
                <a:schemeClr val="tx1"/>
              </a:solidFill>
              <a:round/>
              <a:headEnd/>
              <a:tailEnd/>
            </a:ln>
            <a:effectLst/>
          </p:spPr>
          <p:txBody>
            <a:bodyPr/>
            <a:lstStyle/>
            <a:p>
              <a:endParaRPr lang="en-US"/>
            </a:p>
          </p:txBody>
        </p:sp>
        <p:sp>
          <p:nvSpPr>
            <p:cNvPr id="289" name="Line 43"/>
            <p:cNvSpPr>
              <a:spLocks noChangeShapeType="1"/>
            </p:cNvSpPr>
            <p:nvPr/>
          </p:nvSpPr>
          <p:spPr bwMode="auto">
            <a:xfrm>
              <a:off x="1728" y="2400"/>
              <a:ext cx="192" cy="0"/>
            </a:xfrm>
            <a:prstGeom prst="line">
              <a:avLst/>
            </a:prstGeom>
            <a:noFill/>
            <a:ln w="19050">
              <a:solidFill>
                <a:schemeClr val="tx1"/>
              </a:solidFill>
              <a:round/>
              <a:headEnd/>
              <a:tailEnd type="triangle" w="med" len="med"/>
            </a:ln>
            <a:effectLst/>
          </p:spPr>
          <p:txBody>
            <a:bodyPr/>
            <a:lstStyle/>
            <a:p>
              <a:endParaRPr lang="en-US"/>
            </a:p>
          </p:txBody>
        </p:sp>
        <p:sp>
          <p:nvSpPr>
            <p:cNvPr id="290" name="Text Box 44"/>
            <p:cNvSpPr txBox="1">
              <a:spLocks noChangeArrowheads="1"/>
            </p:cNvSpPr>
            <p:nvPr/>
          </p:nvSpPr>
          <p:spPr bwMode="auto">
            <a:xfrm>
              <a:off x="1872" y="2784"/>
              <a:ext cx="569" cy="173"/>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291" name="Text Box 45"/>
            <p:cNvSpPr txBox="1">
              <a:spLocks noChangeArrowheads="1"/>
            </p:cNvSpPr>
            <p:nvPr/>
          </p:nvSpPr>
          <p:spPr bwMode="auto">
            <a:xfrm>
              <a:off x="1872" y="2064"/>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292" name="Text Box 46"/>
            <p:cNvSpPr txBox="1">
              <a:spLocks noChangeArrowheads="1"/>
            </p:cNvSpPr>
            <p:nvPr/>
          </p:nvSpPr>
          <p:spPr bwMode="auto">
            <a:xfrm>
              <a:off x="1872" y="2304"/>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293" name="Text Box 47"/>
            <p:cNvSpPr txBox="1">
              <a:spLocks noChangeArrowheads="1"/>
            </p:cNvSpPr>
            <p:nvPr/>
          </p:nvSpPr>
          <p:spPr bwMode="auto">
            <a:xfrm>
              <a:off x="1872" y="2544"/>
              <a:ext cx="569" cy="173"/>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294" name="Text Box 48"/>
            <p:cNvSpPr txBox="1">
              <a:spLocks noChangeArrowheads="1"/>
            </p:cNvSpPr>
            <p:nvPr/>
          </p:nvSpPr>
          <p:spPr bwMode="auto">
            <a:xfrm>
              <a:off x="1920" y="2160"/>
              <a:ext cx="563" cy="460"/>
            </a:xfrm>
            <a:prstGeom prst="rect">
              <a:avLst/>
            </a:prstGeom>
            <a:noFill/>
            <a:ln w="12700">
              <a:noFill/>
              <a:miter lim="800000"/>
              <a:headEnd/>
              <a:tailEnd/>
            </a:ln>
            <a:effectLst/>
          </p:spPr>
          <p:txBody>
            <a:bodyPr wrap="none">
              <a:spAutoFit/>
            </a:bodyPr>
            <a:lstStyle/>
            <a:p>
              <a:pPr algn="ctr"/>
              <a:r>
                <a:rPr lang="en-US" sz="1400" b="1">
                  <a:solidFill>
                    <a:schemeClr val="tx1"/>
                  </a:solidFill>
                </a:rPr>
                <a:t>Register</a:t>
              </a:r>
            </a:p>
            <a:p>
              <a:pPr algn="ctr"/>
              <a:endParaRPr lang="en-US" sz="1400" b="1">
                <a:solidFill>
                  <a:schemeClr val="tx1"/>
                </a:solidFill>
              </a:endParaRPr>
            </a:p>
            <a:p>
              <a:pPr algn="ctr"/>
              <a:r>
                <a:rPr lang="en-US" sz="1400" b="1">
                  <a:solidFill>
                    <a:schemeClr val="tx1"/>
                  </a:solidFill>
                </a:rPr>
                <a:t>File</a:t>
              </a:r>
            </a:p>
          </p:txBody>
        </p:sp>
        <p:sp>
          <p:nvSpPr>
            <p:cNvPr id="295" name="Text Box 49"/>
            <p:cNvSpPr txBox="1">
              <a:spLocks noChangeArrowheads="1"/>
            </p:cNvSpPr>
            <p:nvPr/>
          </p:nvSpPr>
          <p:spPr bwMode="auto">
            <a:xfrm>
              <a:off x="2352" y="2160"/>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296" name="Text Box 50"/>
            <p:cNvSpPr txBox="1">
              <a:spLocks noChangeArrowheads="1"/>
            </p:cNvSpPr>
            <p:nvPr/>
          </p:nvSpPr>
          <p:spPr bwMode="auto">
            <a:xfrm>
              <a:off x="2352" y="2592"/>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297" name="Line 51"/>
            <p:cNvSpPr>
              <a:spLocks noChangeShapeType="1"/>
            </p:cNvSpPr>
            <p:nvPr/>
          </p:nvSpPr>
          <p:spPr bwMode="auto">
            <a:xfrm>
              <a:off x="1728" y="3312"/>
              <a:ext cx="240" cy="0"/>
            </a:xfrm>
            <a:prstGeom prst="line">
              <a:avLst/>
            </a:prstGeom>
            <a:noFill/>
            <a:ln w="28575">
              <a:solidFill>
                <a:schemeClr val="tx1"/>
              </a:solidFill>
              <a:round/>
              <a:headEnd/>
              <a:tailEnd/>
            </a:ln>
            <a:effectLst/>
          </p:spPr>
          <p:txBody>
            <a:bodyPr/>
            <a:lstStyle/>
            <a:p>
              <a:endParaRPr lang="en-US"/>
            </a:p>
          </p:txBody>
        </p:sp>
        <p:sp>
          <p:nvSpPr>
            <p:cNvPr id="298" name="Line 52"/>
            <p:cNvSpPr>
              <a:spLocks noChangeShapeType="1"/>
            </p:cNvSpPr>
            <p:nvPr/>
          </p:nvSpPr>
          <p:spPr bwMode="auto">
            <a:xfrm>
              <a:off x="1776" y="3264"/>
              <a:ext cx="48" cy="96"/>
            </a:xfrm>
            <a:prstGeom prst="line">
              <a:avLst/>
            </a:prstGeom>
            <a:noFill/>
            <a:ln w="12700">
              <a:solidFill>
                <a:schemeClr val="tx1"/>
              </a:solidFill>
              <a:round/>
              <a:headEnd/>
              <a:tailEnd/>
            </a:ln>
            <a:effectLst/>
          </p:spPr>
          <p:txBody>
            <a:bodyPr/>
            <a:lstStyle/>
            <a:p>
              <a:endParaRPr lang="en-US"/>
            </a:p>
          </p:txBody>
        </p:sp>
        <p:sp>
          <p:nvSpPr>
            <p:cNvPr id="299" name="Line 53"/>
            <p:cNvSpPr>
              <a:spLocks noChangeShapeType="1"/>
            </p:cNvSpPr>
            <p:nvPr/>
          </p:nvSpPr>
          <p:spPr bwMode="auto">
            <a:xfrm>
              <a:off x="2544" y="3264"/>
              <a:ext cx="48" cy="96"/>
            </a:xfrm>
            <a:prstGeom prst="line">
              <a:avLst/>
            </a:prstGeom>
            <a:noFill/>
            <a:ln w="12700">
              <a:solidFill>
                <a:schemeClr val="tx1"/>
              </a:solidFill>
              <a:round/>
              <a:headEnd/>
              <a:tailEnd/>
            </a:ln>
            <a:effectLst/>
          </p:spPr>
          <p:txBody>
            <a:bodyPr/>
            <a:lstStyle/>
            <a:p>
              <a:endParaRPr lang="en-US"/>
            </a:p>
          </p:txBody>
        </p:sp>
        <p:sp>
          <p:nvSpPr>
            <p:cNvPr id="300" name="Text Box 54"/>
            <p:cNvSpPr txBox="1">
              <a:spLocks noChangeArrowheads="1"/>
            </p:cNvSpPr>
            <p:nvPr/>
          </p:nvSpPr>
          <p:spPr bwMode="auto">
            <a:xfrm>
              <a:off x="1776" y="3312"/>
              <a:ext cx="222" cy="173"/>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301" name="Text Box 55"/>
            <p:cNvSpPr txBox="1">
              <a:spLocks noChangeArrowheads="1"/>
            </p:cNvSpPr>
            <p:nvPr/>
          </p:nvSpPr>
          <p:spPr bwMode="auto">
            <a:xfrm>
              <a:off x="2544" y="3312"/>
              <a:ext cx="222" cy="173"/>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302" name="Line 56"/>
            <p:cNvSpPr>
              <a:spLocks noChangeShapeType="1"/>
            </p:cNvSpPr>
            <p:nvPr/>
          </p:nvSpPr>
          <p:spPr bwMode="auto">
            <a:xfrm>
              <a:off x="1776" y="2880"/>
              <a:ext cx="160" cy="0"/>
            </a:xfrm>
            <a:prstGeom prst="line">
              <a:avLst/>
            </a:prstGeom>
            <a:noFill/>
            <a:ln w="28575">
              <a:solidFill>
                <a:srgbClr val="CC3399"/>
              </a:solidFill>
              <a:round/>
              <a:headEnd/>
              <a:tailEnd type="triangle" w="med" len="med"/>
            </a:ln>
            <a:effectLst/>
          </p:spPr>
          <p:txBody>
            <a:bodyPr/>
            <a:lstStyle/>
            <a:p>
              <a:endParaRPr lang="en-US"/>
            </a:p>
          </p:txBody>
        </p:sp>
        <p:sp>
          <p:nvSpPr>
            <p:cNvPr id="303" name="Line 57"/>
            <p:cNvSpPr>
              <a:spLocks noChangeShapeType="1"/>
            </p:cNvSpPr>
            <p:nvPr/>
          </p:nvSpPr>
          <p:spPr bwMode="auto">
            <a:xfrm>
              <a:off x="3024" y="2976"/>
              <a:ext cx="0" cy="336"/>
            </a:xfrm>
            <a:prstGeom prst="line">
              <a:avLst/>
            </a:prstGeom>
            <a:noFill/>
            <a:ln w="28575">
              <a:solidFill>
                <a:schemeClr val="tx1"/>
              </a:solidFill>
              <a:round/>
              <a:headEnd/>
              <a:tailEnd/>
            </a:ln>
            <a:effectLst/>
          </p:spPr>
          <p:txBody>
            <a:bodyPr/>
            <a:lstStyle/>
            <a:p>
              <a:endParaRPr lang="en-US"/>
            </a:p>
          </p:txBody>
        </p:sp>
        <p:sp>
          <p:nvSpPr>
            <p:cNvPr id="304" name="Line 58"/>
            <p:cNvSpPr>
              <a:spLocks noChangeShapeType="1"/>
            </p:cNvSpPr>
            <p:nvPr/>
          </p:nvSpPr>
          <p:spPr bwMode="auto">
            <a:xfrm>
              <a:off x="2736" y="2736"/>
              <a:ext cx="96" cy="0"/>
            </a:xfrm>
            <a:prstGeom prst="line">
              <a:avLst/>
            </a:prstGeom>
            <a:noFill/>
            <a:ln w="28575">
              <a:solidFill>
                <a:schemeClr val="tx1"/>
              </a:solidFill>
              <a:round/>
              <a:headEnd/>
              <a:tailEnd/>
            </a:ln>
            <a:effectLst/>
          </p:spPr>
          <p:txBody>
            <a:bodyPr/>
            <a:lstStyle/>
            <a:p>
              <a:endParaRPr lang="en-US"/>
            </a:p>
          </p:txBody>
        </p:sp>
        <p:sp>
          <p:nvSpPr>
            <p:cNvPr id="305" name="Line 59"/>
            <p:cNvSpPr>
              <a:spLocks noChangeShapeType="1"/>
            </p:cNvSpPr>
            <p:nvPr/>
          </p:nvSpPr>
          <p:spPr bwMode="auto">
            <a:xfrm>
              <a:off x="1728" y="2160"/>
              <a:ext cx="0" cy="1152"/>
            </a:xfrm>
            <a:prstGeom prst="line">
              <a:avLst/>
            </a:prstGeom>
            <a:noFill/>
            <a:ln w="28575">
              <a:solidFill>
                <a:schemeClr val="tx1"/>
              </a:solidFill>
              <a:round/>
              <a:headEnd/>
              <a:tailEnd/>
            </a:ln>
            <a:effectLst/>
          </p:spPr>
          <p:txBody>
            <a:bodyPr/>
            <a:lstStyle/>
            <a:p>
              <a:endParaRPr lang="en-US"/>
            </a:p>
          </p:txBody>
        </p:sp>
        <p:sp>
          <p:nvSpPr>
            <p:cNvPr id="306" name="Line 60"/>
            <p:cNvSpPr>
              <a:spLocks noChangeShapeType="1"/>
            </p:cNvSpPr>
            <p:nvPr/>
          </p:nvSpPr>
          <p:spPr bwMode="auto">
            <a:xfrm>
              <a:off x="1728" y="2160"/>
              <a:ext cx="192" cy="0"/>
            </a:xfrm>
            <a:prstGeom prst="line">
              <a:avLst/>
            </a:prstGeom>
            <a:noFill/>
            <a:ln w="19050">
              <a:solidFill>
                <a:schemeClr val="tx1"/>
              </a:solidFill>
              <a:round/>
              <a:headEnd/>
              <a:tailEnd type="triangle" w="med" len="med"/>
            </a:ln>
            <a:effectLst/>
          </p:spPr>
          <p:txBody>
            <a:bodyPr/>
            <a:lstStyle/>
            <a:p>
              <a:endParaRPr lang="en-US"/>
            </a:p>
          </p:txBody>
        </p:sp>
        <p:sp>
          <p:nvSpPr>
            <p:cNvPr id="307" name="Line 61"/>
            <p:cNvSpPr>
              <a:spLocks noChangeShapeType="1"/>
            </p:cNvSpPr>
            <p:nvPr/>
          </p:nvSpPr>
          <p:spPr bwMode="auto">
            <a:xfrm>
              <a:off x="2928" y="2736"/>
              <a:ext cx="272" cy="0"/>
            </a:xfrm>
            <a:prstGeom prst="line">
              <a:avLst/>
            </a:prstGeom>
            <a:noFill/>
            <a:ln w="28575">
              <a:solidFill>
                <a:schemeClr val="tx1"/>
              </a:solidFill>
              <a:round/>
              <a:headEnd/>
              <a:tailEnd type="triangle" w="med" len="med"/>
            </a:ln>
            <a:effectLst/>
          </p:spPr>
          <p:txBody>
            <a:bodyPr/>
            <a:lstStyle/>
            <a:p>
              <a:endParaRPr lang="en-US"/>
            </a:p>
          </p:txBody>
        </p:sp>
        <p:sp>
          <p:nvSpPr>
            <p:cNvPr id="308" name="Line 62"/>
            <p:cNvSpPr>
              <a:spLocks noChangeShapeType="1"/>
            </p:cNvSpPr>
            <p:nvPr/>
          </p:nvSpPr>
          <p:spPr bwMode="auto">
            <a:xfrm>
              <a:off x="3792" y="2592"/>
              <a:ext cx="112" cy="0"/>
            </a:xfrm>
            <a:prstGeom prst="line">
              <a:avLst/>
            </a:prstGeom>
            <a:noFill/>
            <a:ln w="28575">
              <a:solidFill>
                <a:schemeClr val="tx1"/>
              </a:solidFill>
              <a:round/>
              <a:headEnd/>
              <a:tailEnd/>
            </a:ln>
            <a:effectLst/>
          </p:spPr>
          <p:txBody>
            <a:bodyPr/>
            <a:lstStyle/>
            <a:p>
              <a:endParaRPr lang="en-US"/>
            </a:p>
          </p:txBody>
        </p:sp>
        <p:sp>
          <p:nvSpPr>
            <p:cNvPr id="309" name="Freeform 63"/>
            <p:cNvSpPr>
              <a:spLocks/>
            </p:cNvSpPr>
            <p:nvPr/>
          </p:nvSpPr>
          <p:spPr bwMode="auto">
            <a:xfrm>
              <a:off x="3456" y="2160"/>
              <a:ext cx="336" cy="816"/>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310" name="Rectangle 64"/>
            <p:cNvSpPr>
              <a:spLocks noChangeArrowheads="1"/>
            </p:cNvSpPr>
            <p:nvPr/>
          </p:nvSpPr>
          <p:spPr bwMode="auto">
            <a:xfrm>
              <a:off x="3520" y="2544"/>
              <a:ext cx="318" cy="210"/>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311" name="AutoShape 65"/>
            <p:cNvSpPr>
              <a:spLocks noChangeArrowheads="1"/>
            </p:cNvSpPr>
            <p:nvPr/>
          </p:nvSpPr>
          <p:spPr bwMode="auto">
            <a:xfrm rot="-5400000">
              <a:off x="3016" y="2760"/>
              <a:ext cx="480"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312" name="Line 66"/>
            <p:cNvSpPr>
              <a:spLocks noChangeShapeType="1"/>
            </p:cNvSpPr>
            <p:nvPr/>
          </p:nvSpPr>
          <p:spPr bwMode="auto">
            <a:xfrm>
              <a:off x="3328" y="2832"/>
              <a:ext cx="144" cy="0"/>
            </a:xfrm>
            <a:prstGeom prst="line">
              <a:avLst/>
            </a:prstGeom>
            <a:noFill/>
            <a:ln w="28575">
              <a:solidFill>
                <a:schemeClr val="tx1"/>
              </a:solidFill>
              <a:round/>
              <a:headEnd/>
              <a:tailEnd type="triangle" w="med" len="med"/>
            </a:ln>
            <a:effectLst/>
          </p:spPr>
          <p:txBody>
            <a:bodyPr/>
            <a:lstStyle/>
            <a:p>
              <a:endParaRPr lang="en-US"/>
            </a:p>
          </p:txBody>
        </p:sp>
        <p:sp>
          <p:nvSpPr>
            <p:cNvPr id="313" name="Rectangle 67"/>
            <p:cNvSpPr>
              <a:spLocks noChangeArrowheads="1"/>
            </p:cNvSpPr>
            <p:nvPr/>
          </p:nvSpPr>
          <p:spPr bwMode="auto">
            <a:xfrm>
              <a:off x="3216" y="2880"/>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p>
          </p:txBody>
        </p:sp>
        <p:sp>
          <p:nvSpPr>
            <p:cNvPr id="314" name="Rectangle 68"/>
            <p:cNvSpPr>
              <a:spLocks noChangeArrowheads="1"/>
            </p:cNvSpPr>
            <p:nvPr/>
          </p:nvSpPr>
          <p:spPr bwMode="auto">
            <a:xfrm>
              <a:off x="3216" y="2640"/>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p>
          </p:txBody>
        </p:sp>
        <p:sp>
          <p:nvSpPr>
            <p:cNvPr id="315" name="Line 69"/>
            <p:cNvSpPr>
              <a:spLocks noChangeShapeType="1"/>
            </p:cNvSpPr>
            <p:nvPr/>
          </p:nvSpPr>
          <p:spPr bwMode="auto">
            <a:xfrm>
              <a:off x="3024" y="2976"/>
              <a:ext cx="176" cy="0"/>
            </a:xfrm>
            <a:prstGeom prst="line">
              <a:avLst/>
            </a:prstGeom>
            <a:noFill/>
            <a:ln w="28575">
              <a:solidFill>
                <a:schemeClr val="tx1"/>
              </a:solidFill>
              <a:round/>
              <a:headEnd/>
              <a:tailEnd type="triangle" w="med" len="med"/>
            </a:ln>
            <a:effectLst/>
          </p:spPr>
          <p:txBody>
            <a:bodyPr/>
            <a:lstStyle/>
            <a:p>
              <a:endParaRPr lang="en-US"/>
            </a:p>
          </p:txBody>
        </p:sp>
        <p:sp>
          <p:nvSpPr>
            <p:cNvPr id="316" name="Line 70"/>
            <p:cNvSpPr>
              <a:spLocks noChangeShapeType="1"/>
            </p:cNvSpPr>
            <p:nvPr/>
          </p:nvSpPr>
          <p:spPr bwMode="auto">
            <a:xfrm>
              <a:off x="2928" y="2304"/>
              <a:ext cx="512" cy="0"/>
            </a:xfrm>
            <a:prstGeom prst="line">
              <a:avLst/>
            </a:prstGeom>
            <a:noFill/>
            <a:ln w="28575">
              <a:solidFill>
                <a:schemeClr val="tx1"/>
              </a:solidFill>
              <a:round/>
              <a:headEnd/>
              <a:tailEnd type="triangle" w="med" len="med"/>
            </a:ln>
            <a:effectLst/>
          </p:spPr>
          <p:txBody>
            <a:bodyPr/>
            <a:lstStyle/>
            <a:p>
              <a:endParaRPr lang="en-US"/>
            </a:p>
          </p:txBody>
        </p:sp>
        <p:sp>
          <p:nvSpPr>
            <p:cNvPr id="317" name="Oval 71"/>
            <p:cNvSpPr>
              <a:spLocks noChangeArrowheads="1"/>
            </p:cNvSpPr>
            <p:nvPr/>
          </p:nvSpPr>
          <p:spPr bwMode="auto">
            <a:xfrm>
              <a:off x="3168" y="1824"/>
              <a:ext cx="288" cy="336"/>
            </a:xfrm>
            <a:prstGeom prst="ellipse">
              <a:avLst/>
            </a:prstGeom>
            <a:noFill/>
            <a:ln w="12700">
              <a:solidFill>
                <a:schemeClr val="tx1"/>
              </a:solidFill>
              <a:round/>
              <a:headEnd/>
              <a:tailEnd/>
            </a:ln>
            <a:effectLst/>
          </p:spPr>
          <p:txBody>
            <a:bodyPr wrap="none" anchor="ctr"/>
            <a:lstStyle/>
            <a:p>
              <a:endParaRPr lang="en-US"/>
            </a:p>
          </p:txBody>
        </p:sp>
        <p:sp>
          <p:nvSpPr>
            <p:cNvPr id="318" name="Rectangle 72"/>
            <p:cNvSpPr>
              <a:spLocks noChangeArrowheads="1"/>
            </p:cNvSpPr>
            <p:nvPr/>
          </p:nvSpPr>
          <p:spPr bwMode="auto">
            <a:xfrm>
              <a:off x="3168" y="1824"/>
              <a:ext cx="288"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319" name="Line 73"/>
            <p:cNvSpPr>
              <a:spLocks noChangeShapeType="1"/>
            </p:cNvSpPr>
            <p:nvPr/>
          </p:nvSpPr>
          <p:spPr bwMode="auto">
            <a:xfrm>
              <a:off x="3024" y="2016"/>
              <a:ext cx="144" cy="0"/>
            </a:xfrm>
            <a:prstGeom prst="line">
              <a:avLst/>
            </a:prstGeom>
            <a:noFill/>
            <a:ln w="28575">
              <a:solidFill>
                <a:schemeClr val="tx1"/>
              </a:solidFill>
              <a:round/>
              <a:headEnd/>
              <a:tailEnd type="triangle" w="med" len="med"/>
            </a:ln>
            <a:effectLst/>
          </p:spPr>
          <p:txBody>
            <a:bodyPr/>
            <a:lstStyle/>
            <a:p>
              <a:endParaRPr lang="en-US"/>
            </a:p>
          </p:txBody>
        </p:sp>
        <p:grpSp>
          <p:nvGrpSpPr>
            <p:cNvPr id="320" name="Group 74"/>
            <p:cNvGrpSpPr>
              <a:grpSpLocks/>
            </p:cNvGrpSpPr>
            <p:nvPr/>
          </p:nvGrpSpPr>
          <p:grpSpPr bwMode="auto">
            <a:xfrm>
              <a:off x="3600" y="1608"/>
              <a:ext cx="192" cy="580"/>
              <a:chOff x="1392" y="2880"/>
              <a:chExt cx="288" cy="480"/>
            </a:xfrm>
          </p:grpSpPr>
          <p:sp>
            <p:nvSpPr>
              <p:cNvPr id="373" name="Line 75"/>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374" name="Line 76"/>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375" name="Line 77"/>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376" name="Line 78"/>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377" name="Line 79"/>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378" name="Line 80"/>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379" name="Line 81"/>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321" name="Text Box 82"/>
            <p:cNvSpPr txBox="1">
              <a:spLocks noChangeArrowheads="1"/>
            </p:cNvSpPr>
            <p:nvPr/>
          </p:nvSpPr>
          <p:spPr bwMode="auto">
            <a:xfrm>
              <a:off x="3552" y="1776"/>
              <a:ext cx="303" cy="173"/>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322" name="Line 83"/>
            <p:cNvSpPr>
              <a:spLocks noChangeShapeType="1"/>
            </p:cNvSpPr>
            <p:nvPr/>
          </p:nvSpPr>
          <p:spPr bwMode="auto">
            <a:xfrm>
              <a:off x="3447" y="2016"/>
              <a:ext cx="144" cy="0"/>
            </a:xfrm>
            <a:prstGeom prst="line">
              <a:avLst/>
            </a:prstGeom>
            <a:noFill/>
            <a:ln w="28575">
              <a:solidFill>
                <a:schemeClr val="tx1"/>
              </a:solidFill>
              <a:round/>
              <a:headEnd/>
              <a:tailEnd type="triangle" w="med" len="med"/>
            </a:ln>
            <a:effectLst/>
          </p:spPr>
          <p:txBody>
            <a:bodyPr/>
            <a:lstStyle/>
            <a:p>
              <a:endParaRPr lang="en-US"/>
            </a:p>
          </p:txBody>
        </p:sp>
        <p:sp>
          <p:nvSpPr>
            <p:cNvPr id="323" name="Rectangle 84"/>
            <p:cNvSpPr>
              <a:spLocks noChangeArrowheads="1"/>
            </p:cNvSpPr>
            <p:nvPr/>
          </p:nvSpPr>
          <p:spPr bwMode="auto">
            <a:xfrm>
              <a:off x="4128" y="2112"/>
              <a:ext cx="816" cy="912"/>
            </a:xfrm>
            <a:prstGeom prst="rect">
              <a:avLst/>
            </a:prstGeom>
            <a:noFill/>
            <a:ln w="12700">
              <a:solidFill>
                <a:schemeClr val="tx1"/>
              </a:solidFill>
              <a:miter lim="800000"/>
              <a:headEnd/>
              <a:tailEnd/>
            </a:ln>
            <a:effectLst/>
          </p:spPr>
          <p:txBody>
            <a:bodyPr wrap="none" anchor="ctr"/>
            <a:lstStyle/>
            <a:p>
              <a:endParaRPr lang="en-US"/>
            </a:p>
          </p:txBody>
        </p:sp>
        <p:sp>
          <p:nvSpPr>
            <p:cNvPr id="324" name="Line 85"/>
            <p:cNvSpPr>
              <a:spLocks noChangeShapeType="1"/>
            </p:cNvSpPr>
            <p:nvPr/>
          </p:nvSpPr>
          <p:spPr bwMode="auto">
            <a:xfrm>
              <a:off x="3984" y="2592"/>
              <a:ext cx="160" cy="0"/>
            </a:xfrm>
            <a:prstGeom prst="line">
              <a:avLst/>
            </a:prstGeom>
            <a:noFill/>
            <a:ln w="28575">
              <a:solidFill>
                <a:schemeClr val="tx1"/>
              </a:solidFill>
              <a:round/>
              <a:headEnd/>
              <a:tailEnd type="triangle" w="med" len="med"/>
            </a:ln>
            <a:effectLst/>
          </p:spPr>
          <p:txBody>
            <a:bodyPr/>
            <a:lstStyle/>
            <a:p>
              <a:endParaRPr lang="en-US"/>
            </a:p>
          </p:txBody>
        </p:sp>
        <p:sp>
          <p:nvSpPr>
            <p:cNvPr id="325" name="Text Box 86"/>
            <p:cNvSpPr txBox="1">
              <a:spLocks noChangeArrowheads="1"/>
            </p:cNvSpPr>
            <p:nvPr/>
          </p:nvSpPr>
          <p:spPr bwMode="auto">
            <a:xfrm>
              <a:off x="4416" y="2112"/>
              <a:ext cx="545" cy="326"/>
            </a:xfrm>
            <a:prstGeom prst="rect">
              <a:avLst/>
            </a:prstGeom>
            <a:noFill/>
            <a:ln w="12700">
              <a:noFill/>
              <a:miter lim="800000"/>
              <a:headEnd/>
              <a:tailEnd/>
            </a:ln>
            <a:effectLst/>
          </p:spPr>
          <p:txBody>
            <a:bodyPr wrap="none">
              <a:spAutoFit/>
            </a:bodyPr>
            <a:lstStyle/>
            <a:p>
              <a:pPr algn="ctr"/>
              <a:r>
                <a:rPr lang="en-US" sz="1400" b="1">
                  <a:solidFill>
                    <a:schemeClr val="tx1"/>
                  </a:solidFill>
                </a:rPr>
                <a:t>Data</a:t>
              </a:r>
            </a:p>
            <a:p>
              <a:pPr algn="ctr"/>
              <a:r>
                <a:rPr lang="en-US" sz="1400" b="1">
                  <a:solidFill>
                    <a:schemeClr val="tx1"/>
                  </a:solidFill>
                </a:rPr>
                <a:t>Memory</a:t>
              </a:r>
            </a:p>
          </p:txBody>
        </p:sp>
        <p:sp>
          <p:nvSpPr>
            <p:cNvPr id="326" name="Text Box 87"/>
            <p:cNvSpPr txBox="1">
              <a:spLocks noChangeArrowheads="1"/>
            </p:cNvSpPr>
            <p:nvPr/>
          </p:nvSpPr>
          <p:spPr bwMode="auto">
            <a:xfrm>
              <a:off x="4080" y="2496"/>
              <a:ext cx="467" cy="173"/>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327" name="Text Box 88"/>
            <p:cNvSpPr txBox="1">
              <a:spLocks noChangeArrowheads="1"/>
            </p:cNvSpPr>
            <p:nvPr/>
          </p:nvSpPr>
          <p:spPr bwMode="auto">
            <a:xfrm>
              <a:off x="4080" y="2736"/>
              <a:ext cx="569" cy="173"/>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328" name="Text Box 89"/>
            <p:cNvSpPr txBox="1">
              <a:spLocks noChangeArrowheads="1"/>
            </p:cNvSpPr>
            <p:nvPr/>
          </p:nvSpPr>
          <p:spPr bwMode="auto">
            <a:xfrm>
              <a:off x="4608" y="2448"/>
              <a:ext cx="344" cy="288"/>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Data</a:t>
              </a:r>
            </a:p>
          </p:txBody>
        </p:sp>
        <p:sp>
          <p:nvSpPr>
            <p:cNvPr id="329" name="Line 90"/>
            <p:cNvSpPr>
              <a:spLocks noChangeShapeType="1"/>
            </p:cNvSpPr>
            <p:nvPr/>
          </p:nvSpPr>
          <p:spPr bwMode="auto">
            <a:xfrm>
              <a:off x="3984" y="2832"/>
              <a:ext cx="144" cy="0"/>
            </a:xfrm>
            <a:prstGeom prst="line">
              <a:avLst/>
            </a:prstGeom>
            <a:noFill/>
            <a:ln w="28575">
              <a:solidFill>
                <a:schemeClr val="tx1"/>
              </a:solidFill>
              <a:round/>
              <a:headEnd/>
              <a:tailEnd type="triangle" w="med" len="med"/>
            </a:ln>
            <a:effectLst/>
          </p:spPr>
          <p:txBody>
            <a:bodyPr/>
            <a:lstStyle/>
            <a:p>
              <a:endParaRPr lang="en-US"/>
            </a:p>
          </p:txBody>
        </p:sp>
        <p:sp>
          <p:nvSpPr>
            <p:cNvPr id="330" name="Line 91"/>
            <p:cNvSpPr>
              <a:spLocks noChangeShapeType="1"/>
            </p:cNvSpPr>
            <p:nvPr/>
          </p:nvSpPr>
          <p:spPr bwMode="auto">
            <a:xfrm>
              <a:off x="5136" y="2832"/>
              <a:ext cx="144" cy="1"/>
            </a:xfrm>
            <a:prstGeom prst="line">
              <a:avLst/>
            </a:prstGeom>
            <a:noFill/>
            <a:ln w="28575">
              <a:solidFill>
                <a:schemeClr val="tx1"/>
              </a:solidFill>
              <a:round/>
              <a:headEnd/>
              <a:tailEnd type="triangle" w="med" len="med"/>
            </a:ln>
            <a:effectLst/>
          </p:spPr>
          <p:txBody>
            <a:bodyPr/>
            <a:lstStyle/>
            <a:p>
              <a:endParaRPr lang="en-US"/>
            </a:p>
          </p:txBody>
        </p:sp>
        <p:sp>
          <p:nvSpPr>
            <p:cNvPr id="331" name="AutoShape 92"/>
            <p:cNvSpPr>
              <a:spLocks noChangeArrowheads="1"/>
            </p:cNvSpPr>
            <p:nvPr/>
          </p:nvSpPr>
          <p:spPr bwMode="auto">
            <a:xfrm rot="-5400000">
              <a:off x="5136" y="2640"/>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332" name="Line 93"/>
            <p:cNvSpPr>
              <a:spLocks noChangeShapeType="1"/>
            </p:cNvSpPr>
            <p:nvPr/>
          </p:nvSpPr>
          <p:spPr bwMode="auto">
            <a:xfrm>
              <a:off x="5424" y="2688"/>
              <a:ext cx="96" cy="1"/>
            </a:xfrm>
            <a:prstGeom prst="line">
              <a:avLst/>
            </a:prstGeom>
            <a:noFill/>
            <a:ln w="28575">
              <a:solidFill>
                <a:schemeClr val="tx1"/>
              </a:solidFill>
              <a:round/>
              <a:headEnd/>
              <a:tailEnd/>
            </a:ln>
            <a:effectLst/>
          </p:spPr>
          <p:txBody>
            <a:bodyPr/>
            <a:lstStyle/>
            <a:p>
              <a:endParaRPr lang="en-US"/>
            </a:p>
          </p:txBody>
        </p:sp>
        <p:sp>
          <p:nvSpPr>
            <p:cNvPr id="333" name="Rectangle 94"/>
            <p:cNvSpPr>
              <a:spLocks noChangeArrowheads="1"/>
            </p:cNvSpPr>
            <p:nvPr/>
          </p:nvSpPr>
          <p:spPr bwMode="auto">
            <a:xfrm>
              <a:off x="5280" y="249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334" name="Rectangle 95"/>
            <p:cNvSpPr>
              <a:spLocks noChangeArrowheads="1"/>
            </p:cNvSpPr>
            <p:nvPr/>
          </p:nvSpPr>
          <p:spPr bwMode="auto">
            <a:xfrm>
              <a:off x="5280" y="273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335" name="Line 96"/>
            <p:cNvSpPr>
              <a:spLocks noChangeShapeType="1"/>
            </p:cNvSpPr>
            <p:nvPr/>
          </p:nvSpPr>
          <p:spPr bwMode="auto">
            <a:xfrm>
              <a:off x="2736" y="2304"/>
              <a:ext cx="96" cy="0"/>
            </a:xfrm>
            <a:prstGeom prst="line">
              <a:avLst/>
            </a:prstGeom>
            <a:noFill/>
            <a:ln w="28575">
              <a:solidFill>
                <a:schemeClr val="tx1"/>
              </a:solidFill>
              <a:round/>
              <a:headEnd/>
              <a:tailEnd/>
            </a:ln>
            <a:effectLst/>
          </p:spPr>
          <p:txBody>
            <a:bodyPr/>
            <a:lstStyle/>
            <a:p>
              <a:endParaRPr lang="en-US"/>
            </a:p>
          </p:txBody>
        </p:sp>
        <p:sp>
          <p:nvSpPr>
            <p:cNvPr id="336" name="Line 97"/>
            <p:cNvSpPr>
              <a:spLocks noChangeShapeType="1"/>
            </p:cNvSpPr>
            <p:nvPr/>
          </p:nvSpPr>
          <p:spPr bwMode="auto">
            <a:xfrm>
              <a:off x="1776" y="2880"/>
              <a:ext cx="0" cy="864"/>
            </a:xfrm>
            <a:prstGeom prst="line">
              <a:avLst/>
            </a:prstGeom>
            <a:noFill/>
            <a:ln w="28575">
              <a:solidFill>
                <a:srgbClr val="CC3399"/>
              </a:solidFill>
              <a:round/>
              <a:headEnd/>
              <a:tailEnd/>
            </a:ln>
            <a:effectLst/>
          </p:spPr>
          <p:txBody>
            <a:bodyPr/>
            <a:lstStyle/>
            <a:p>
              <a:endParaRPr lang="en-US"/>
            </a:p>
          </p:txBody>
        </p:sp>
        <p:sp>
          <p:nvSpPr>
            <p:cNvPr id="337" name="Line 98"/>
            <p:cNvSpPr>
              <a:spLocks noChangeShapeType="1"/>
            </p:cNvSpPr>
            <p:nvPr/>
          </p:nvSpPr>
          <p:spPr bwMode="auto">
            <a:xfrm>
              <a:off x="1296" y="1728"/>
              <a:ext cx="144" cy="0"/>
            </a:xfrm>
            <a:prstGeom prst="line">
              <a:avLst/>
            </a:prstGeom>
            <a:noFill/>
            <a:ln w="28575">
              <a:solidFill>
                <a:schemeClr val="tx1"/>
              </a:solidFill>
              <a:round/>
              <a:headEnd/>
              <a:tailEnd/>
            </a:ln>
            <a:effectLst/>
          </p:spPr>
          <p:txBody>
            <a:bodyPr/>
            <a:lstStyle/>
            <a:p>
              <a:endParaRPr lang="en-US"/>
            </a:p>
          </p:txBody>
        </p:sp>
        <p:sp>
          <p:nvSpPr>
            <p:cNvPr id="338" name="Line 99"/>
            <p:cNvSpPr>
              <a:spLocks noChangeShapeType="1"/>
            </p:cNvSpPr>
            <p:nvPr/>
          </p:nvSpPr>
          <p:spPr bwMode="auto">
            <a:xfrm>
              <a:off x="816" y="1104"/>
              <a:ext cx="576" cy="0"/>
            </a:xfrm>
            <a:prstGeom prst="line">
              <a:avLst/>
            </a:prstGeom>
            <a:noFill/>
            <a:ln w="28575">
              <a:solidFill>
                <a:schemeClr val="tx1"/>
              </a:solidFill>
              <a:round/>
              <a:headEnd type="triangle" w="med" len="med"/>
              <a:tailEnd/>
            </a:ln>
            <a:effectLst/>
          </p:spPr>
          <p:txBody>
            <a:bodyPr/>
            <a:lstStyle/>
            <a:p>
              <a:endParaRPr lang="en-US"/>
            </a:p>
          </p:txBody>
        </p:sp>
        <p:sp>
          <p:nvSpPr>
            <p:cNvPr id="339" name="Line 100"/>
            <p:cNvSpPr>
              <a:spLocks noChangeShapeType="1"/>
            </p:cNvSpPr>
            <p:nvPr/>
          </p:nvSpPr>
          <p:spPr bwMode="auto">
            <a:xfrm>
              <a:off x="1632" y="2544"/>
              <a:ext cx="96" cy="0"/>
            </a:xfrm>
            <a:prstGeom prst="line">
              <a:avLst/>
            </a:prstGeom>
            <a:noFill/>
            <a:ln w="28575">
              <a:solidFill>
                <a:schemeClr val="tx1"/>
              </a:solidFill>
              <a:round/>
              <a:headEnd/>
              <a:tailEnd/>
            </a:ln>
            <a:effectLst/>
          </p:spPr>
          <p:txBody>
            <a:bodyPr/>
            <a:lstStyle/>
            <a:p>
              <a:endParaRPr lang="en-US"/>
            </a:p>
          </p:txBody>
        </p:sp>
        <p:sp>
          <p:nvSpPr>
            <p:cNvPr id="340" name="Line 101"/>
            <p:cNvSpPr>
              <a:spLocks noChangeShapeType="1"/>
            </p:cNvSpPr>
            <p:nvPr/>
          </p:nvSpPr>
          <p:spPr bwMode="auto">
            <a:xfrm>
              <a:off x="4944" y="2592"/>
              <a:ext cx="112" cy="0"/>
            </a:xfrm>
            <a:prstGeom prst="line">
              <a:avLst/>
            </a:prstGeom>
            <a:noFill/>
            <a:ln w="28575">
              <a:solidFill>
                <a:schemeClr val="tx1"/>
              </a:solidFill>
              <a:round/>
              <a:headEnd/>
              <a:tailEnd/>
            </a:ln>
            <a:effectLst/>
          </p:spPr>
          <p:txBody>
            <a:bodyPr/>
            <a:lstStyle/>
            <a:p>
              <a:endParaRPr lang="en-US"/>
            </a:p>
          </p:txBody>
        </p:sp>
        <p:sp>
          <p:nvSpPr>
            <p:cNvPr id="341" name="Rectangle 102"/>
            <p:cNvSpPr>
              <a:spLocks noChangeArrowheads="1"/>
            </p:cNvSpPr>
            <p:nvPr/>
          </p:nvSpPr>
          <p:spPr bwMode="auto">
            <a:xfrm>
              <a:off x="1536" y="1584"/>
              <a:ext cx="96" cy="1392"/>
            </a:xfrm>
            <a:prstGeom prst="rect">
              <a:avLst/>
            </a:prstGeom>
            <a:noFill/>
            <a:ln w="12700">
              <a:solidFill>
                <a:schemeClr val="accent2"/>
              </a:solidFill>
              <a:miter lim="800000"/>
              <a:headEnd/>
              <a:tailEnd/>
            </a:ln>
            <a:effectLst/>
          </p:spPr>
          <p:txBody>
            <a:bodyPr wrap="none" anchor="ctr"/>
            <a:lstStyle/>
            <a:p>
              <a:endParaRPr lang="en-US"/>
            </a:p>
          </p:txBody>
        </p:sp>
        <p:sp>
          <p:nvSpPr>
            <p:cNvPr id="342" name="Rectangle 103"/>
            <p:cNvSpPr>
              <a:spLocks noChangeArrowheads="1"/>
            </p:cNvSpPr>
            <p:nvPr/>
          </p:nvSpPr>
          <p:spPr bwMode="auto">
            <a:xfrm>
              <a:off x="2832" y="1584"/>
              <a:ext cx="96" cy="2016"/>
            </a:xfrm>
            <a:prstGeom prst="rect">
              <a:avLst/>
            </a:prstGeom>
            <a:noFill/>
            <a:ln w="12700">
              <a:solidFill>
                <a:schemeClr val="accent2"/>
              </a:solidFill>
              <a:miter lim="800000"/>
              <a:headEnd/>
              <a:tailEnd/>
            </a:ln>
            <a:effectLst/>
          </p:spPr>
          <p:txBody>
            <a:bodyPr wrap="none" anchor="ctr"/>
            <a:lstStyle/>
            <a:p>
              <a:endParaRPr lang="en-US"/>
            </a:p>
          </p:txBody>
        </p:sp>
        <p:sp>
          <p:nvSpPr>
            <p:cNvPr id="343" name="Line 104"/>
            <p:cNvSpPr>
              <a:spLocks noChangeShapeType="1"/>
            </p:cNvSpPr>
            <p:nvPr/>
          </p:nvSpPr>
          <p:spPr bwMode="auto">
            <a:xfrm>
              <a:off x="1392" y="1728"/>
              <a:ext cx="144" cy="0"/>
            </a:xfrm>
            <a:prstGeom prst="line">
              <a:avLst/>
            </a:prstGeom>
            <a:noFill/>
            <a:ln w="28575">
              <a:solidFill>
                <a:schemeClr val="tx1"/>
              </a:solidFill>
              <a:round/>
              <a:headEnd/>
              <a:tailEnd/>
            </a:ln>
            <a:effectLst/>
          </p:spPr>
          <p:txBody>
            <a:bodyPr/>
            <a:lstStyle/>
            <a:p>
              <a:endParaRPr lang="en-US"/>
            </a:p>
          </p:txBody>
        </p:sp>
        <p:sp>
          <p:nvSpPr>
            <p:cNvPr id="344" name="Line 105"/>
            <p:cNvSpPr>
              <a:spLocks noChangeShapeType="1"/>
            </p:cNvSpPr>
            <p:nvPr/>
          </p:nvSpPr>
          <p:spPr bwMode="auto">
            <a:xfrm>
              <a:off x="1632" y="1728"/>
              <a:ext cx="1200" cy="0"/>
            </a:xfrm>
            <a:prstGeom prst="line">
              <a:avLst/>
            </a:prstGeom>
            <a:noFill/>
            <a:ln w="28575">
              <a:solidFill>
                <a:schemeClr val="tx1"/>
              </a:solidFill>
              <a:round/>
              <a:headEnd/>
              <a:tailEnd/>
            </a:ln>
            <a:effectLst/>
          </p:spPr>
          <p:txBody>
            <a:bodyPr/>
            <a:lstStyle/>
            <a:p>
              <a:endParaRPr lang="en-US"/>
            </a:p>
          </p:txBody>
        </p:sp>
        <p:sp>
          <p:nvSpPr>
            <p:cNvPr id="345" name="Line 106"/>
            <p:cNvSpPr>
              <a:spLocks noChangeShapeType="1"/>
            </p:cNvSpPr>
            <p:nvPr/>
          </p:nvSpPr>
          <p:spPr bwMode="auto">
            <a:xfrm>
              <a:off x="3792" y="1872"/>
              <a:ext cx="96" cy="0"/>
            </a:xfrm>
            <a:prstGeom prst="line">
              <a:avLst/>
            </a:prstGeom>
            <a:noFill/>
            <a:ln w="28575">
              <a:solidFill>
                <a:schemeClr val="tx1"/>
              </a:solidFill>
              <a:round/>
              <a:headEnd/>
              <a:tailEnd/>
            </a:ln>
            <a:effectLst/>
          </p:spPr>
          <p:txBody>
            <a:bodyPr/>
            <a:lstStyle/>
            <a:p>
              <a:endParaRPr lang="en-US"/>
            </a:p>
          </p:txBody>
        </p:sp>
        <p:sp>
          <p:nvSpPr>
            <p:cNvPr id="346" name="Line 107"/>
            <p:cNvSpPr>
              <a:spLocks noChangeShapeType="1"/>
            </p:cNvSpPr>
            <p:nvPr/>
          </p:nvSpPr>
          <p:spPr bwMode="auto">
            <a:xfrm>
              <a:off x="2928" y="3312"/>
              <a:ext cx="96" cy="0"/>
            </a:xfrm>
            <a:prstGeom prst="line">
              <a:avLst/>
            </a:prstGeom>
            <a:noFill/>
            <a:ln w="28575">
              <a:solidFill>
                <a:schemeClr val="tx1"/>
              </a:solidFill>
              <a:round/>
              <a:headEnd/>
              <a:tailEnd/>
            </a:ln>
            <a:effectLst/>
          </p:spPr>
          <p:txBody>
            <a:bodyPr/>
            <a:lstStyle/>
            <a:p>
              <a:endParaRPr lang="en-US"/>
            </a:p>
          </p:txBody>
        </p:sp>
        <p:sp>
          <p:nvSpPr>
            <p:cNvPr id="347" name="Line 108"/>
            <p:cNvSpPr>
              <a:spLocks noChangeShapeType="1"/>
            </p:cNvSpPr>
            <p:nvPr/>
          </p:nvSpPr>
          <p:spPr bwMode="auto">
            <a:xfrm>
              <a:off x="3072" y="2736"/>
              <a:ext cx="0" cy="576"/>
            </a:xfrm>
            <a:prstGeom prst="line">
              <a:avLst/>
            </a:prstGeom>
            <a:noFill/>
            <a:ln w="28575">
              <a:solidFill>
                <a:schemeClr val="tx1"/>
              </a:solidFill>
              <a:round/>
              <a:headEnd/>
              <a:tailEnd/>
            </a:ln>
            <a:effectLst/>
          </p:spPr>
          <p:txBody>
            <a:bodyPr/>
            <a:lstStyle/>
            <a:p>
              <a:endParaRPr lang="en-US"/>
            </a:p>
          </p:txBody>
        </p:sp>
        <p:sp>
          <p:nvSpPr>
            <p:cNvPr id="348" name="Line 109"/>
            <p:cNvSpPr>
              <a:spLocks noChangeShapeType="1"/>
            </p:cNvSpPr>
            <p:nvPr/>
          </p:nvSpPr>
          <p:spPr bwMode="auto">
            <a:xfrm>
              <a:off x="3072" y="3312"/>
              <a:ext cx="816" cy="0"/>
            </a:xfrm>
            <a:prstGeom prst="line">
              <a:avLst/>
            </a:prstGeom>
            <a:noFill/>
            <a:ln w="28575">
              <a:solidFill>
                <a:schemeClr val="tx1"/>
              </a:solidFill>
              <a:round/>
              <a:headEnd/>
              <a:tailEnd/>
            </a:ln>
            <a:effectLst/>
          </p:spPr>
          <p:txBody>
            <a:bodyPr/>
            <a:lstStyle/>
            <a:p>
              <a:endParaRPr lang="en-US"/>
            </a:p>
          </p:txBody>
        </p:sp>
        <p:sp>
          <p:nvSpPr>
            <p:cNvPr id="349" name="Rectangle 110"/>
            <p:cNvSpPr>
              <a:spLocks noChangeArrowheads="1"/>
            </p:cNvSpPr>
            <p:nvPr/>
          </p:nvSpPr>
          <p:spPr bwMode="auto">
            <a:xfrm>
              <a:off x="5040" y="1968"/>
              <a:ext cx="96" cy="1632"/>
            </a:xfrm>
            <a:prstGeom prst="rect">
              <a:avLst/>
            </a:prstGeom>
            <a:noFill/>
            <a:ln w="12700">
              <a:solidFill>
                <a:schemeClr val="accent2"/>
              </a:solidFill>
              <a:miter lim="800000"/>
              <a:headEnd/>
              <a:tailEnd/>
            </a:ln>
            <a:effectLst/>
          </p:spPr>
          <p:txBody>
            <a:bodyPr wrap="none" anchor="ctr"/>
            <a:lstStyle/>
            <a:p>
              <a:endParaRPr lang="en-US"/>
            </a:p>
          </p:txBody>
        </p:sp>
        <p:sp>
          <p:nvSpPr>
            <p:cNvPr id="350" name="Line 111"/>
            <p:cNvSpPr>
              <a:spLocks noChangeShapeType="1"/>
            </p:cNvSpPr>
            <p:nvPr/>
          </p:nvSpPr>
          <p:spPr bwMode="auto">
            <a:xfrm>
              <a:off x="4032" y="3312"/>
              <a:ext cx="1008" cy="0"/>
            </a:xfrm>
            <a:prstGeom prst="line">
              <a:avLst/>
            </a:prstGeom>
            <a:noFill/>
            <a:ln w="28575">
              <a:solidFill>
                <a:schemeClr val="tx1"/>
              </a:solidFill>
              <a:round/>
              <a:headEnd/>
              <a:tailEnd/>
            </a:ln>
            <a:effectLst/>
          </p:spPr>
          <p:txBody>
            <a:bodyPr/>
            <a:lstStyle/>
            <a:p>
              <a:endParaRPr lang="en-US"/>
            </a:p>
          </p:txBody>
        </p:sp>
        <p:sp>
          <p:nvSpPr>
            <p:cNvPr id="351" name="Line 112"/>
            <p:cNvSpPr>
              <a:spLocks noChangeShapeType="1"/>
            </p:cNvSpPr>
            <p:nvPr/>
          </p:nvSpPr>
          <p:spPr bwMode="auto">
            <a:xfrm>
              <a:off x="5136" y="2592"/>
              <a:ext cx="144" cy="1"/>
            </a:xfrm>
            <a:prstGeom prst="line">
              <a:avLst/>
            </a:prstGeom>
            <a:noFill/>
            <a:ln w="28575">
              <a:solidFill>
                <a:schemeClr val="tx1"/>
              </a:solidFill>
              <a:round/>
              <a:headEnd/>
              <a:tailEnd type="triangle" w="med" len="med"/>
            </a:ln>
            <a:effectLst/>
          </p:spPr>
          <p:txBody>
            <a:bodyPr/>
            <a:lstStyle/>
            <a:p>
              <a:endParaRPr lang="en-US"/>
            </a:p>
          </p:txBody>
        </p:sp>
        <p:sp>
          <p:nvSpPr>
            <p:cNvPr id="352" name="Line 113"/>
            <p:cNvSpPr>
              <a:spLocks noChangeShapeType="1"/>
            </p:cNvSpPr>
            <p:nvPr/>
          </p:nvSpPr>
          <p:spPr bwMode="auto">
            <a:xfrm>
              <a:off x="5520" y="2688"/>
              <a:ext cx="0" cy="1056"/>
            </a:xfrm>
            <a:prstGeom prst="line">
              <a:avLst/>
            </a:prstGeom>
            <a:noFill/>
            <a:ln w="28575">
              <a:solidFill>
                <a:srgbClr val="CC3399"/>
              </a:solidFill>
              <a:round/>
              <a:headEnd/>
              <a:tailEnd/>
            </a:ln>
            <a:effectLst/>
          </p:spPr>
          <p:txBody>
            <a:bodyPr/>
            <a:lstStyle/>
            <a:p>
              <a:endParaRPr lang="en-US"/>
            </a:p>
          </p:txBody>
        </p:sp>
        <p:sp>
          <p:nvSpPr>
            <p:cNvPr id="353" name="Line 114"/>
            <p:cNvSpPr>
              <a:spLocks noChangeShapeType="1"/>
            </p:cNvSpPr>
            <p:nvPr/>
          </p:nvSpPr>
          <p:spPr bwMode="auto">
            <a:xfrm>
              <a:off x="4128" y="912"/>
              <a:ext cx="0" cy="960"/>
            </a:xfrm>
            <a:prstGeom prst="line">
              <a:avLst/>
            </a:prstGeom>
            <a:noFill/>
            <a:ln w="28575">
              <a:solidFill>
                <a:srgbClr val="CC3399"/>
              </a:solidFill>
              <a:round/>
              <a:headEnd/>
              <a:tailEnd/>
            </a:ln>
            <a:effectLst/>
          </p:spPr>
          <p:txBody>
            <a:bodyPr/>
            <a:lstStyle/>
            <a:p>
              <a:endParaRPr lang="en-US"/>
            </a:p>
          </p:txBody>
        </p:sp>
        <p:sp>
          <p:nvSpPr>
            <p:cNvPr id="354" name="Line 115"/>
            <p:cNvSpPr>
              <a:spLocks noChangeShapeType="1"/>
            </p:cNvSpPr>
            <p:nvPr/>
          </p:nvSpPr>
          <p:spPr bwMode="auto">
            <a:xfrm flipH="1">
              <a:off x="3888" y="2832"/>
              <a:ext cx="96" cy="480"/>
            </a:xfrm>
            <a:prstGeom prst="line">
              <a:avLst/>
            </a:prstGeom>
            <a:noFill/>
            <a:ln w="28575" cap="rnd">
              <a:solidFill>
                <a:schemeClr val="accent2"/>
              </a:solidFill>
              <a:prstDash val="sysDot"/>
              <a:round/>
              <a:headEnd/>
              <a:tailEnd/>
            </a:ln>
            <a:effectLst/>
          </p:spPr>
          <p:txBody>
            <a:bodyPr/>
            <a:lstStyle/>
            <a:p>
              <a:endParaRPr lang="en-US"/>
            </a:p>
          </p:txBody>
        </p:sp>
        <p:sp>
          <p:nvSpPr>
            <p:cNvPr id="355" name="Line 116"/>
            <p:cNvSpPr>
              <a:spLocks noChangeShapeType="1"/>
            </p:cNvSpPr>
            <p:nvPr/>
          </p:nvSpPr>
          <p:spPr bwMode="auto">
            <a:xfrm flipH="1">
              <a:off x="5040" y="2832"/>
              <a:ext cx="96" cy="480"/>
            </a:xfrm>
            <a:prstGeom prst="line">
              <a:avLst/>
            </a:prstGeom>
            <a:noFill/>
            <a:ln w="28575" cap="rnd">
              <a:solidFill>
                <a:schemeClr val="accent2"/>
              </a:solidFill>
              <a:prstDash val="sysDot"/>
              <a:round/>
              <a:headEnd/>
              <a:tailEnd/>
            </a:ln>
            <a:effectLst/>
          </p:spPr>
          <p:txBody>
            <a:bodyPr/>
            <a:lstStyle/>
            <a:p>
              <a:endParaRPr lang="en-US"/>
            </a:p>
          </p:txBody>
        </p:sp>
        <p:sp>
          <p:nvSpPr>
            <p:cNvPr id="356" name="Text Box 117"/>
            <p:cNvSpPr txBox="1">
              <a:spLocks noChangeArrowheads="1"/>
            </p:cNvSpPr>
            <p:nvPr/>
          </p:nvSpPr>
          <p:spPr bwMode="auto">
            <a:xfrm>
              <a:off x="1440" y="1392"/>
              <a:ext cx="325" cy="173"/>
            </a:xfrm>
            <a:prstGeom prst="rect">
              <a:avLst/>
            </a:prstGeom>
            <a:noFill/>
            <a:ln w="12700">
              <a:noFill/>
              <a:miter lim="800000"/>
              <a:headEnd/>
              <a:tailEnd/>
            </a:ln>
            <a:effectLst/>
          </p:spPr>
          <p:txBody>
            <a:bodyPr wrap="none">
              <a:spAutoFit/>
            </a:bodyPr>
            <a:lstStyle/>
            <a:p>
              <a:r>
                <a:rPr lang="en-US" sz="1200" b="1">
                  <a:solidFill>
                    <a:schemeClr val="accent2"/>
                  </a:solidFill>
                </a:rPr>
                <a:t>IF/ID</a:t>
              </a:r>
            </a:p>
          </p:txBody>
        </p:sp>
        <p:sp>
          <p:nvSpPr>
            <p:cNvPr id="357" name="Line 118"/>
            <p:cNvSpPr>
              <a:spLocks noChangeShapeType="1"/>
            </p:cNvSpPr>
            <p:nvPr/>
          </p:nvSpPr>
          <p:spPr bwMode="auto">
            <a:xfrm flipV="1">
              <a:off x="3024" y="2016"/>
              <a:ext cx="0" cy="960"/>
            </a:xfrm>
            <a:prstGeom prst="line">
              <a:avLst/>
            </a:prstGeom>
            <a:noFill/>
            <a:ln w="28575">
              <a:solidFill>
                <a:schemeClr val="tx1"/>
              </a:solidFill>
              <a:round/>
              <a:headEnd/>
              <a:tailEnd/>
            </a:ln>
            <a:effectLst/>
          </p:spPr>
          <p:txBody>
            <a:bodyPr/>
            <a:lstStyle/>
            <a:p>
              <a:endParaRPr lang="en-US"/>
            </a:p>
          </p:txBody>
        </p:sp>
        <p:sp>
          <p:nvSpPr>
            <p:cNvPr id="358" name="Line 119"/>
            <p:cNvSpPr>
              <a:spLocks noChangeShapeType="1"/>
            </p:cNvSpPr>
            <p:nvPr/>
          </p:nvSpPr>
          <p:spPr bwMode="auto">
            <a:xfrm>
              <a:off x="2496" y="3312"/>
              <a:ext cx="336" cy="0"/>
            </a:xfrm>
            <a:prstGeom prst="line">
              <a:avLst/>
            </a:prstGeom>
            <a:noFill/>
            <a:ln w="28575">
              <a:solidFill>
                <a:schemeClr val="tx1"/>
              </a:solidFill>
              <a:round/>
              <a:headEnd/>
              <a:tailEnd/>
            </a:ln>
            <a:effectLst/>
          </p:spPr>
          <p:txBody>
            <a:bodyPr/>
            <a:lstStyle/>
            <a:p>
              <a:endParaRPr lang="en-US"/>
            </a:p>
          </p:txBody>
        </p:sp>
        <p:sp>
          <p:nvSpPr>
            <p:cNvPr id="359" name="Line 120"/>
            <p:cNvSpPr>
              <a:spLocks noChangeShapeType="1"/>
            </p:cNvSpPr>
            <p:nvPr/>
          </p:nvSpPr>
          <p:spPr bwMode="auto">
            <a:xfrm>
              <a:off x="2928" y="1728"/>
              <a:ext cx="672" cy="0"/>
            </a:xfrm>
            <a:prstGeom prst="line">
              <a:avLst/>
            </a:prstGeom>
            <a:noFill/>
            <a:ln w="28575">
              <a:solidFill>
                <a:schemeClr val="tx1"/>
              </a:solidFill>
              <a:round/>
              <a:headEnd/>
              <a:tailEnd type="triangle" w="med" len="med"/>
            </a:ln>
            <a:effectLst/>
          </p:spPr>
          <p:txBody>
            <a:bodyPr/>
            <a:lstStyle/>
            <a:p>
              <a:endParaRPr lang="en-US"/>
            </a:p>
          </p:txBody>
        </p:sp>
        <p:sp>
          <p:nvSpPr>
            <p:cNvPr id="360" name="Line 121"/>
            <p:cNvSpPr>
              <a:spLocks noChangeShapeType="1"/>
            </p:cNvSpPr>
            <p:nvPr/>
          </p:nvSpPr>
          <p:spPr bwMode="auto">
            <a:xfrm>
              <a:off x="1392" y="1104"/>
              <a:ext cx="0" cy="624"/>
            </a:xfrm>
            <a:prstGeom prst="line">
              <a:avLst/>
            </a:prstGeom>
            <a:noFill/>
            <a:ln w="28575">
              <a:solidFill>
                <a:schemeClr val="tx1"/>
              </a:solidFill>
              <a:round/>
              <a:headEnd/>
              <a:tailEnd/>
            </a:ln>
            <a:effectLst/>
          </p:spPr>
          <p:txBody>
            <a:bodyPr/>
            <a:lstStyle/>
            <a:p>
              <a:endParaRPr lang="en-US"/>
            </a:p>
          </p:txBody>
        </p:sp>
        <p:sp>
          <p:nvSpPr>
            <p:cNvPr id="361" name="Line 122"/>
            <p:cNvSpPr>
              <a:spLocks noChangeShapeType="1"/>
            </p:cNvSpPr>
            <p:nvPr/>
          </p:nvSpPr>
          <p:spPr bwMode="auto">
            <a:xfrm flipV="1">
              <a:off x="3744" y="2064"/>
              <a:ext cx="0" cy="288"/>
            </a:xfrm>
            <a:prstGeom prst="line">
              <a:avLst/>
            </a:prstGeom>
            <a:noFill/>
            <a:ln w="12700">
              <a:solidFill>
                <a:schemeClr val="accent1"/>
              </a:solidFill>
              <a:round/>
              <a:headEnd/>
              <a:tailEnd/>
            </a:ln>
            <a:effectLst/>
          </p:spPr>
          <p:txBody>
            <a:bodyPr/>
            <a:lstStyle/>
            <a:p>
              <a:endParaRPr lang="en-US"/>
            </a:p>
          </p:txBody>
        </p:sp>
        <p:sp>
          <p:nvSpPr>
            <p:cNvPr id="362" name="Line 123"/>
            <p:cNvSpPr>
              <a:spLocks noChangeShapeType="1"/>
            </p:cNvSpPr>
            <p:nvPr/>
          </p:nvSpPr>
          <p:spPr bwMode="auto">
            <a:xfrm>
              <a:off x="480" y="1536"/>
              <a:ext cx="0" cy="1008"/>
            </a:xfrm>
            <a:prstGeom prst="line">
              <a:avLst/>
            </a:prstGeom>
            <a:noFill/>
            <a:ln w="28575">
              <a:solidFill>
                <a:schemeClr val="tx1"/>
              </a:solidFill>
              <a:round/>
              <a:headEnd/>
              <a:tailEnd/>
            </a:ln>
            <a:effectLst/>
          </p:spPr>
          <p:txBody>
            <a:bodyPr/>
            <a:lstStyle/>
            <a:p>
              <a:endParaRPr lang="en-US"/>
            </a:p>
          </p:txBody>
        </p:sp>
        <p:sp>
          <p:nvSpPr>
            <p:cNvPr id="363" name="Rectangle 124"/>
            <p:cNvSpPr>
              <a:spLocks noChangeArrowheads="1"/>
            </p:cNvSpPr>
            <p:nvPr/>
          </p:nvSpPr>
          <p:spPr bwMode="auto">
            <a:xfrm>
              <a:off x="3888" y="1584"/>
              <a:ext cx="96" cy="2016"/>
            </a:xfrm>
            <a:prstGeom prst="rect">
              <a:avLst/>
            </a:prstGeom>
            <a:noFill/>
            <a:ln w="12700">
              <a:solidFill>
                <a:schemeClr val="accent2"/>
              </a:solidFill>
              <a:miter lim="800000"/>
              <a:headEnd/>
              <a:tailEnd/>
            </a:ln>
            <a:effectLst/>
          </p:spPr>
          <p:txBody>
            <a:bodyPr wrap="none" anchor="ctr"/>
            <a:lstStyle/>
            <a:p>
              <a:endParaRPr lang="en-US"/>
            </a:p>
          </p:txBody>
        </p:sp>
        <p:sp>
          <p:nvSpPr>
            <p:cNvPr id="364" name="Oval 125"/>
            <p:cNvSpPr>
              <a:spLocks noChangeArrowheads="1"/>
            </p:cNvSpPr>
            <p:nvPr/>
          </p:nvSpPr>
          <p:spPr bwMode="auto">
            <a:xfrm>
              <a:off x="1968" y="3168"/>
              <a:ext cx="512" cy="2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365" name="Rectangle 126"/>
            <p:cNvSpPr>
              <a:spLocks noChangeArrowheads="1"/>
            </p:cNvSpPr>
            <p:nvPr/>
          </p:nvSpPr>
          <p:spPr bwMode="auto">
            <a:xfrm>
              <a:off x="2064" y="3168"/>
              <a:ext cx="336" cy="288"/>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366" name="Line 127"/>
            <p:cNvSpPr>
              <a:spLocks noChangeShapeType="1"/>
            </p:cNvSpPr>
            <p:nvPr/>
          </p:nvSpPr>
          <p:spPr bwMode="auto">
            <a:xfrm>
              <a:off x="3984" y="1872"/>
              <a:ext cx="144" cy="0"/>
            </a:xfrm>
            <a:prstGeom prst="line">
              <a:avLst/>
            </a:prstGeom>
            <a:noFill/>
            <a:ln w="28575">
              <a:solidFill>
                <a:schemeClr val="tx1"/>
              </a:solidFill>
              <a:round/>
              <a:headEnd/>
              <a:tailEnd/>
            </a:ln>
            <a:effectLst/>
          </p:spPr>
          <p:txBody>
            <a:bodyPr/>
            <a:lstStyle/>
            <a:p>
              <a:endParaRPr lang="en-US"/>
            </a:p>
          </p:txBody>
        </p:sp>
        <p:sp>
          <p:nvSpPr>
            <p:cNvPr id="367" name="Line 128"/>
            <p:cNvSpPr>
              <a:spLocks noChangeShapeType="1"/>
            </p:cNvSpPr>
            <p:nvPr/>
          </p:nvSpPr>
          <p:spPr bwMode="auto">
            <a:xfrm>
              <a:off x="3744" y="2064"/>
              <a:ext cx="144" cy="0"/>
            </a:xfrm>
            <a:prstGeom prst="line">
              <a:avLst/>
            </a:prstGeom>
            <a:noFill/>
            <a:ln w="12700">
              <a:solidFill>
                <a:schemeClr val="accent1"/>
              </a:solidFill>
              <a:round/>
              <a:headEnd/>
              <a:tailEnd type="triangle" w="med" len="med"/>
            </a:ln>
            <a:effectLst/>
          </p:spPr>
          <p:txBody>
            <a:bodyPr/>
            <a:lstStyle/>
            <a:p>
              <a:endParaRPr lang="en-US"/>
            </a:p>
          </p:txBody>
        </p:sp>
        <p:sp>
          <p:nvSpPr>
            <p:cNvPr id="368" name="Line 129"/>
            <p:cNvSpPr>
              <a:spLocks noChangeShapeType="1"/>
            </p:cNvSpPr>
            <p:nvPr/>
          </p:nvSpPr>
          <p:spPr bwMode="auto">
            <a:xfrm>
              <a:off x="3984" y="2064"/>
              <a:ext cx="144" cy="0"/>
            </a:xfrm>
            <a:prstGeom prst="line">
              <a:avLst/>
            </a:prstGeom>
            <a:noFill/>
            <a:ln w="12700">
              <a:solidFill>
                <a:schemeClr val="accent1"/>
              </a:solidFill>
              <a:round/>
              <a:headEnd/>
              <a:tailEnd type="triangle" w="med" len="med"/>
            </a:ln>
            <a:effectLst/>
          </p:spPr>
          <p:txBody>
            <a:bodyPr/>
            <a:lstStyle/>
            <a:p>
              <a:endParaRPr lang="en-US"/>
            </a:p>
          </p:txBody>
        </p:sp>
        <p:sp>
          <p:nvSpPr>
            <p:cNvPr id="369" name="Line 130"/>
            <p:cNvSpPr>
              <a:spLocks noChangeShapeType="1"/>
            </p:cNvSpPr>
            <p:nvPr/>
          </p:nvSpPr>
          <p:spPr bwMode="auto">
            <a:xfrm>
              <a:off x="4032" y="2592"/>
              <a:ext cx="0" cy="720"/>
            </a:xfrm>
            <a:prstGeom prst="line">
              <a:avLst/>
            </a:prstGeom>
            <a:noFill/>
            <a:ln w="28575">
              <a:solidFill>
                <a:schemeClr val="tx1"/>
              </a:solidFill>
              <a:round/>
              <a:headEnd/>
              <a:tailEnd/>
            </a:ln>
            <a:effectLst/>
          </p:spPr>
          <p:txBody>
            <a:bodyPr/>
            <a:lstStyle/>
            <a:p>
              <a:endParaRPr lang="en-US"/>
            </a:p>
          </p:txBody>
        </p:sp>
        <p:sp>
          <p:nvSpPr>
            <p:cNvPr id="370" name="Text Box 131"/>
            <p:cNvSpPr txBox="1">
              <a:spLocks noChangeArrowheads="1"/>
            </p:cNvSpPr>
            <p:nvPr/>
          </p:nvSpPr>
          <p:spPr bwMode="auto">
            <a:xfrm>
              <a:off x="2736" y="1392"/>
              <a:ext cx="367" cy="173"/>
            </a:xfrm>
            <a:prstGeom prst="rect">
              <a:avLst/>
            </a:prstGeom>
            <a:noFill/>
            <a:ln w="12700">
              <a:noFill/>
              <a:miter lim="800000"/>
              <a:headEnd/>
              <a:tailEnd/>
            </a:ln>
            <a:effectLst/>
          </p:spPr>
          <p:txBody>
            <a:bodyPr wrap="none">
              <a:spAutoFit/>
            </a:bodyPr>
            <a:lstStyle/>
            <a:p>
              <a:r>
                <a:rPr lang="en-US" sz="1200" b="1">
                  <a:solidFill>
                    <a:schemeClr val="accent2"/>
                  </a:solidFill>
                </a:rPr>
                <a:t>ID/EX</a:t>
              </a:r>
            </a:p>
          </p:txBody>
        </p:sp>
        <p:sp>
          <p:nvSpPr>
            <p:cNvPr id="371" name="Text Box 132"/>
            <p:cNvSpPr txBox="1">
              <a:spLocks noChangeArrowheads="1"/>
            </p:cNvSpPr>
            <p:nvPr/>
          </p:nvSpPr>
          <p:spPr bwMode="auto">
            <a:xfrm>
              <a:off x="3648" y="1392"/>
              <a:ext cx="495" cy="173"/>
            </a:xfrm>
            <a:prstGeom prst="rect">
              <a:avLst/>
            </a:prstGeom>
            <a:noFill/>
            <a:ln w="12700">
              <a:noFill/>
              <a:miter lim="800000"/>
              <a:headEnd/>
              <a:tailEnd/>
            </a:ln>
            <a:effectLst/>
          </p:spPr>
          <p:txBody>
            <a:bodyPr wrap="none">
              <a:spAutoFit/>
            </a:bodyPr>
            <a:lstStyle/>
            <a:p>
              <a:r>
                <a:rPr lang="en-US" sz="1200" b="1">
                  <a:solidFill>
                    <a:schemeClr val="accent2"/>
                  </a:solidFill>
                </a:rPr>
                <a:t>EX/MEM</a:t>
              </a:r>
            </a:p>
          </p:txBody>
        </p:sp>
        <p:sp>
          <p:nvSpPr>
            <p:cNvPr id="372" name="Text Box 133"/>
            <p:cNvSpPr txBox="1">
              <a:spLocks noChangeArrowheads="1"/>
            </p:cNvSpPr>
            <p:nvPr/>
          </p:nvSpPr>
          <p:spPr bwMode="auto">
            <a:xfrm>
              <a:off x="4848" y="1776"/>
              <a:ext cx="527" cy="173"/>
            </a:xfrm>
            <a:prstGeom prst="rect">
              <a:avLst/>
            </a:prstGeom>
            <a:noFill/>
            <a:ln w="12700">
              <a:noFill/>
              <a:miter lim="800000"/>
              <a:headEnd/>
              <a:tailEnd/>
            </a:ln>
            <a:effectLst/>
          </p:spPr>
          <p:txBody>
            <a:bodyPr wrap="none">
              <a:spAutoFit/>
            </a:bodyPr>
            <a:lstStyle/>
            <a:p>
              <a:r>
                <a:rPr lang="en-US" sz="1200" b="1">
                  <a:solidFill>
                    <a:schemeClr val="accent2"/>
                  </a:solidFill>
                </a:rPr>
                <a:t>MEM/WB</a:t>
              </a:r>
            </a:p>
          </p:txBody>
        </p:sp>
      </p:grpSp>
      <p:grpSp>
        <p:nvGrpSpPr>
          <p:cNvPr id="387" name="Group 386"/>
          <p:cNvGrpSpPr/>
          <p:nvPr/>
        </p:nvGrpSpPr>
        <p:grpSpPr>
          <a:xfrm>
            <a:off x="609600" y="4876800"/>
            <a:ext cx="7467600" cy="1555750"/>
            <a:chOff x="609600" y="5029200"/>
            <a:chExt cx="7467600" cy="1555750"/>
          </a:xfrm>
        </p:grpSpPr>
        <p:sp>
          <p:nvSpPr>
            <p:cNvPr id="388" name="Line 44"/>
            <p:cNvSpPr>
              <a:spLocks noChangeShapeType="1"/>
            </p:cNvSpPr>
            <p:nvPr/>
          </p:nvSpPr>
          <p:spPr bwMode="auto">
            <a:xfrm>
              <a:off x="2819400" y="5105400"/>
              <a:ext cx="254000" cy="0"/>
            </a:xfrm>
            <a:prstGeom prst="line">
              <a:avLst/>
            </a:prstGeom>
            <a:noFill/>
            <a:ln w="28575">
              <a:solidFill>
                <a:srgbClr val="CC3399"/>
              </a:solidFill>
              <a:round/>
              <a:headEnd/>
              <a:tailEnd type="triangle" w="med" len="med"/>
            </a:ln>
            <a:effectLst/>
          </p:spPr>
          <p:txBody>
            <a:bodyPr/>
            <a:lstStyle/>
            <a:p>
              <a:endParaRPr lang="en-US"/>
            </a:p>
          </p:txBody>
        </p:sp>
        <p:sp>
          <p:nvSpPr>
            <p:cNvPr id="389" name="Text Box 124"/>
            <p:cNvSpPr txBox="1">
              <a:spLocks noChangeArrowheads="1"/>
            </p:cNvSpPr>
            <p:nvPr/>
          </p:nvSpPr>
          <p:spPr bwMode="auto">
            <a:xfrm>
              <a:off x="685800" y="6248400"/>
              <a:ext cx="1516063" cy="336550"/>
            </a:xfrm>
            <a:prstGeom prst="rect">
              <a:avLst/>
            </a:prstGeom>
            <a:noFill/>
            <a:ln w="12700">
              <a:noFill/>
              <a:miter lim="800000"/>
              <a:headEnd/>
              <a:tailEnd/>
            </a:ln>
            <a:effectLst/>
          </p:spPr>
          <p:txBody>
            <a:bodyPr wrap="none">
              <a:spAutoFit/>
            </a:bodyPr>
            <a:lstStyle/>
            <a:p>
              <a:pPr algn="ctr"/>
              <a:r>
                <a:rPr lang="en-US" sz="1600" b="1">
                  <a:solidFill>
                    <a:srgbClr val="008276"/>
                  </a:solidFill>
                </a:rPr>
                <a:t>System Clock</a:t>
              </a:r>
            </a:p>
          </p:txBody>
        </p:sp>
        <p:sp>
          <p:nvSpPr>
            <p:cNvPr id="390" name="Line 125"/>
            <p:cNvSpPr>
              <a:spLocks noChangeShapeType="1"/>
            </p:cNvSpPr>
            <p:nvPr/>
          </p:nvSpPr>
          <p:spPr bwMode="auto">
            <a:xfrm>
              <a:off x="609600" y="6553200"/>
              <a:ext cx="7467600" cy="0"/>
            </a:xfrm>
            <a:prstGeom prst="line">
              <a:avLst/>
            </a:prstGeom>
            <a:noFill/>
            <a:ln w="12700">
              <a:solidFill>
                <a:srgbClr val="008276"/>
              </a:solidFill>
              <a:round/>
              <a:headEnd/>
              <a:tailEnd/>
            </a:ln>
            <a:effectLst/>
          </p:spPr>
          <p:txBody>
            <a:bodyPr/>
            <a:lstStyle/>
            <a:p>
              <a:endParaRPr lang="en-US"/>
            </a:p>
          </p:txBody>
        </p:sp>
        <p:sp>
          <p:nvSpPr>
            <p:cNvPr id="391" name="Line 126"/>
            <p:cNvSpPr>
              <a:spLocks noChangeShapeType="1"/>
            </p:cNvSpPr>
            <p:nvPr/>
          </p:nvSpPr>
          <p:spPr bwMode="auto">
            <a:xfrm>
              <a:off x="8077200" y="6248400"/>
              <a:ext cx="0" cy="304800"/>
            </a:xfrm>
            <a:prstGeom prst="line">
              <a:avLst/>
            </a:prstGeom>
            <a:noFill/>
            <a:ln w="12700">
              <a:solidFill>
                <a:srgbClr val="008276"/>
              </a:solidFill>
              <a:round/>
              <a:headEnd/>
              <a:tailEnd/>
            </a:ln>
            <a:effectLst/>
          </p:spPr>
          <p:txBody>
            <a:bodyPr/>
            <a:lstStyle/>
            <a:p>
              <a:endParaRPr lang="en-US"/>
            </a:p>
          </p:txBody>
        </p:sp>
        <p:sp>
          <p:nvSpPr>
            <p:cNvPr id="392" name="Line 127"/>
            <p:cNvSpPr>
              <a:spLocks noChangeShapeType="1"/>
            </p:cNvSpPr>
            <p:nvPr/>
          </p:nvSpPr>
          <p:spPr bwMode="auto">
            <a:xfrm>
              <a:off x="6248400" y="6248400"/>
              <a:ext cx="0" cy="304800"/>
            </a:xfrm>
            <a:prstGeom prst="line">
              <a:avLst/>
            </a:prstGeom>
            <a:noFill/>
            <a:ln w="12700">
              <a:solidFill>
                <a:srgbClr val="008276"/>
              </a:solidFill>
              <a:round/>
              <a:headEnd/>
              <a:tailEnd/>
            </a:ln>
            <a:effectLst/>
          </p:spPr>
          <p:txBody>
            <a:bodyPr/>
            <a:lstStyle/>
            <a:p>
              <a:endParaRPr lang="en-US"/>
            </a:p>
          </p:txBody>
        </p:sp>
        <p:sp>
          <p:nvSpPr>
            <p:cNvPr id="393" name="Line 128"/>
            <p:cNvSpPr>
              <a:spLocks noChangeShapeType="1"/>
            </p:cNvSpPr>
            <p:nvPr/>
          </p:nvSpPr>
          <p:spPr bwMode="auto">
            <a:xfrm>
              <a:off x="4572000" y="6248400"/>
              <a:ext cx="0" cy="304800"/>
            </a:xfrm>
            <a:prstGeom prst="line">
              <a:avLst/>
            </a:prstGeom>
            <a:noFill/>
            <a:ln w="12700">
              <a:solidFill>
                <a:srgbClr val="008276"/>
              </a:solidFill>
              <a:round/>
              <a:headEnd/>
              <a:tailEnd/>
            </a:ln>
            <a:effectLst/>
          </p:spPr>
          <p:txBody>
            <a:bodyPr/>
            <a:lstStyle/>
            <a:p>
              <a:endParaRPr lang="en-US"/>
            </a:p>
          </p:txBody>
        </p:sp>
        <p:sp>
          <p:nvSpPr>
            <p:cNvPr id="394" name="Line 129"/>
            <p:cNvSpPr>
              <a:spLocks noChangeShapeType="1"/>
            </p:cNvSpPr>
            <p:nvPr/>
          </p:nvSpPr>
          <p:spPr bwMode="auto">
            <a:xfrm>
              <a:off x="2514600" y="5257800"/>
              <a:ext cx="0" cy="1295400"/>
            </a:xfrm>
            <a:prstGeom prst="line">
              <a:avLst/>
            </a:prstGeom>
            <a:noFill/>
            <a:ln w="12700">
              <a:solidFill>
                <a:srgbClr val="008276"/>
              </a:solidFill>
              <a:round/>
              <a:headEnd/>
              <a:tailEnd/>
            </a:ln>
            <a:effectLst/>
          </p:spPr>
          <p:txBody>
            <a:bodyPr/>
            <a:lstStyle/>
            <a:p>
              <a:endParaRPr lang="en-US"/>
            </a:p>
          </p:txBody>
        </p:sp>
        <p:sp>
          <p:nvSpPr>
            <p:cNvPr id="395" name="Line 130"/>
            <p:cNvSpPr>
              <a:spLocks noChangeShapeType="1"/>
            </p:cNvSpPr>
            <p:nvPr/>
          </p:nvSpPr>
          <p:spPr bwMode="auto">
            <a:xfrm>
              <a:off x="609600" y="5029200"/>
              <a:ext cx="0" cy="1524000"/>
            </a:xfrm>
            <a:prstGeom prst="line">
              <a:avLst/>
            </a:prstGeom>
            <a:noFill/>
            <a:ln w="12700">
              <a:solidFill>
                <a:srgbClr val="008276"/>
              </a:solidFill>
              <a:round/>
              <a:headEnd/>
              <a:tailEnd/>
            </a:ln>
            <a:effectLst/>
          </p:spPr>
          <p:txBody>
            <a:bodyPr/>
            <a:lstStyle/>
            <a:p>
              <a:endParaRPr lang="en-US"/>
            </a:p>
          </p:txBody>
        </p:sp>
        <p:sp>
          <p:nvSpPr>
            <p:cNvPr id="396" name="Line 131"/>
            <p:cNvSpPr>
              <a:spLocks noChangeShapeType="1"/>
            </p:cNvSpPr>
            <p:nvPr/>
          </p:nvSpPr>
          <p:spPr bwMode="auto">
            <a:xfrm>
              <a:off x="3733800" y="5257800"/>
              <a:ext cx="0" cy="1295400"/>
            </a:xfrm>
            <a:prstGeom prst="line">
              <a:avLst/>
            </a:prstGeom>
            <a:noFill/>
            <a:ln w="12700">
              <a:solidFill>
                <a:srgbClr val="008276"/>
              </a:solidFill>
              <a:round/>
              <a:headEnd/>
              <a:tailEnd/>
            </a:ln>
            <a:effec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57"/>
                                        </p:tgtEl>
                                      </p:cBhvr>
                                    </p:animEffect>
                                    <p:animScale>
                                      <p:cBhvr>
                                        <p:cTn id="7" dur="250" autoRev="1" fill="hold"/>
                                        <p:tgtEl>
                                          <p:spTgt spid="257"/>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6450" name="Rectangle 2"/>
          <p:cNvSpPr>
            <a:spLocks noGrp="1" noChangeArrowheads="1"/>
          </p:cNvSpPr>
          <p:nvPr>
            <p:ph type="title"/>
          </p:nvPr>
        </p:nvSpPr>
        <p:spPr>
          <a:xfrm>
            <a:off x="533400" y="304800"/>
            <a:ext cx="8229600" cy="422275"/>
          </a:xfrm>
        </p:spPr>
        <p:txBody>
          <a:bodyPr/>
          <a:lstStyle/>
          <a:p>
            <a:r>
              <a:rPr lang="en-US" dirty="0"/>
              <a:t>MIPS Pipeline Control Path Modifications</a:t>
            </a:r>
          </a:p>
        </p:txBody>
      </p:sp>
      <p:sp>
        <p:nvSpPr>
          <p:cNvPr id="1256451" name="Rectangle 3"/>
          <p:cNvSpPr>
            <a:spLocks noGrp="1" noChangeArrowheads="1"/>
          </p:cNvSpPr>
          <p:nvPr>
            <p:ph type="body" idx="1"/>
          </p:nvPr>
        </p:nvSpPr>
        <p:spPr>
          <a:xfrm>
            <a:off x="457200" y="747713"/>
            <a:ext cx="7924800" cy="722249"/>
          </a:xfrm>
          <a:noFill/>
          <a:ln/>
        </p:spPr>
        <p:txBody>
          <a:bodyPr/>
          <a:lstStyle/>
          <a:p>
            <a:pPr>
              <a:spcBef>
                <a:spcPts val="600"/>
              </a:spcBef>
            </a:pPr>
            <a:r>
              <a:rPr lang="zh-CN" altLang="en-US" dirty="0" smtClean="0">
                <a:latin typeface="微软雅黑" pitchFamily="34" charset="-122"/>
                <a:ea typeface="微软雅黑" pitchFamily="34" charset="-122"/>
              </a:rPr>
              <a:t>所有的控制信号都可以在译码阶段中决定</a:t>
            </a:r>
            <a:endParaRPr lang="en-US" dirty="0" smtClean="0">
              <a:latin typeface="微软雅黑" pitchFamily="34" charset="-122"/>
              <a:ea typeface="微软雅黑" pitchFamily="34" charset="-122"/>
            </a:endParaRPr>
          </a:p>
          <a:p>
            <a:pPr lvl="1">
              <a:spcBef>
                <a:spcPts val="600"/>
              </a:spcBef>
            </a:pPr>
            <a:r>
              <a:rPr lang="en-US" dirty="0" smtClean="0"/>
              <a:t>and </a:t>
            </a:r>
            <a:r>
              <a:rPr lang="en-US" dirty="0"/>
              <a:t>held in the</a:t>
            </a:r>
            <a:r>
              <a:rPr lang="en-US" dirty="0">
                <a:solidFill>
                  <a:schemeClr val="accent2"/>
                </a:solidFill>
              </a:rPr>
              <a:t> state registers</a:t>
            </a:r>
            <a:r>
              <a:rPr lang="en-US" dirty="0"/>
              <a:t> between pipeline stages</a:t>
            </a:r>
          </a:p>
        </p:txBody>
      </p:sp>
      <p:grpSp>
        <p:nvGrpSpPr>
          <p:cNvPr id="334" name="Group 333"/>
          <p:cNvGrpSpPr/>
          <p:nvPr/>
        </p:nvGrpSpPr>
        <p:grpSpPr>
          <a:xfrm>
            <a:off x="304800" y="1524000"/>
            <a:ext cx="8534400" cy="5181600"/>
            <a:chOff x="228600" y="1676400"/>
            <a:chExt cx="8534400" cy="5181600"/>
          </a:xfrm>
        </p:grpSpPr>
        <p:sp>
          <p:nvSpPr>
            <p:cNvPr id="156" name="Line 5"/>
            <p:cNvSpPr>
              <a:spLocks noChangeShapeType="1"/>
            </p:cNvSpPr>
            <p:nvPr/>
          </p:nvSpPr>
          <p:spPr bwMode="auto">
            <a:xfrm>
              <a:off x="2743200" y="6019800"/>
              <a:ext cx="1752600" cy="0"/>
            </a:xfrm>
            <a:prstGeom prst="line">
              <a:avLst/>
            </a:prstGeom>
            <a:noFill/>
            <a:ln w="19050">
              <a:solidFill>
                <a:schemeClr val="tx1"/>
              </a:solidFill>
              <a:round/>
              <a:headEnd/>
              <a:tailEnd/>
            </a:ln>
            <a:effectLst/>
          </p:spPr>
          <p:txBody>
            <a:bodyPr/>
            <a:lstStyle/>
            <a:p>
              <a:endParaRPr lang="en-US"/>
            </a:p>
          </p:txBody>
        </p:sp>
        <p:sp>
          <p:nvSpPr>
            <p:cNvPr id="157" name="Line 6"/>
            <p:cNvSpPr>
              <a:spLocks noChangeShapeType="1"/>
            </p:cNvSpPr>
            <p:nvPr/>
          </p:nvSpPr>
          <p:spPr bwMode="auto">
            <a:xfrm>
              <a:off x="4648200" y="6019800"/>
              <a:ext cx="304800" cy="0"/>
            </a:xfrm>
            <a:prstGeom prst="line">
              <a:avLst/>
            </a:prstGeom>
            <a:noFill/>
            <a:ln w="19050">
              <a:solidFill>
                <a:schemeClr val="tx1"/>
              </a:solidFill>
              <a:round/>
              <a:headEnd/>
              <a:tailEnd/>
            </a:ln>
            <a:effectLst/>
          </p:spPr>
          <p:txBody>
            <a:bodyPr/>
            <a:lstStyle/>
            <a:p>
              <a:endParaRPr lang="en-US"/>
            </a:p>
          </p:txBody>
        </p:sp>
        <p:sp>
          <p:nvSpPr>
            <p:cNvPr id="158" name="Line 7"/>
            <p:cNvSpPr>
              <a:spLocks noChangeShapeType="1"/>
            </p:cNvSpPr>
            <p:nvPr/>
          </p:nvSpPr>
          <p:spPr bwMode="auto">
            <a:xfrm>
              <a:off x="6324600" y="6096000"/>
              <a:ext cx="1676400" cy="0"/>
            </a:xfrm>
            <a:prstGeom prst="line">
              <a:avLst/>
            </a:prstGeom>
            <a:noFill/>
            <a:ln w="19050">
              <a:solidFill>
                <a:schemeClr val="tx1"/>
              </a:solidFill>
              <a:round/>
              <a:headEnd/>
              <a:tailEnd/>
            </a:ln>
            <a:effectLst/>
          </p:spPr>
          <p:txBody>
            <a:bodyPr/>
            <a:lstStyle/>
            <a:p>
              <a:endParaRPr lang="en-US"/>
            </a:p>
          </p:txBody>
        </p:sp>
        <p:sp>
          <p:nvSpPr>
            <p:cNvPr id="159" name="Line 8"/>
            <p:cNvSpPr>
              <a:spLocks noChangeShapeType="1"/>
            </p:cNvSpPr>
            <p:nvPr/>
          </p:nvSpPr>
          <p:spPr bwMode="auto">
            <a:xfrm>
              <a:off x="2743200" y="5638800"/>
              <a:ext cx="0" cy="685800"/>
            </a:xfrm>
            <a:prstGeom prst="line">
              <a:avLst/>
            </a:prstGeom>
            <a:noFill/>
            <a:ln w="12700">
              <a:solidFill>
                <a:schemeClr val="tx1"/>
              </a:solidFill>
              <a:round/>
              <a:headEnd/>
              <a:tailEnd/>
            </a:ln>
            <a:effectLst/>
          </p:spPr>
          <p:txBody>
            <a:bodyPr/>
            <a:lstStyle/>
            <a:p>
              <a:endParaRPr lang="en-US"/>
            </a:p>
          </p:txBody>
        </p:sp>
        <p:sp>
          <p:nvSpPr>
            <p:cNvPr id="160" name="Line 9"/>
            <p:cNvSpPr>
              <a:spLocks noChangeShapeType="1"/>
            </p:cNvSpPr>
            <p:nvPr/>
          </p:nvSpPr>
          <p:spPr bwMode="auto">
            <a:xfrm>
              <a:off x="2667000" y="6705600"/>
              <a:ext cx="5638800" cy="0"/>
            </a:xfrm>
            <a:prstGeom prst="line">
              <a:avLst/>
            </a:prstGeom>
            <a:noFill/>
            <a:ln w="19050">
              <a:solidFill>
                <a:schemeClr val="tx1"/>
              </a:solidFill>
              <a:round/>
              <a:headEnd/>
              <a:tailEnd/>
            </a:ln>
            <a:effectLst/>
          </p:spPr>
          <p:txBody>
            <a:bodyPr/>
            <a:lstStyle/>
            <a:p>
              <a:endParaRPr lang="en-US"/>
            </a:p>
          </p:txBody>
        </p:sp>
        <p:sp>
          <p:nvSpPr>
            <p:cNvPr id="161" name="Line 10"/>
            <p:cNvSpPr>
              <a:spLocks noChangeShapeType="1"/>
            </p:cNvSpPr>
            <p:nvPr/>
          </p:nvSpPr>
          <p:spPr bwMode="auto">
            <a:xfrm>
              <a:off x="8153400" y="6096000"/>
              <a:ext cx="152400" cy="0"/>
            </a:xfrm>
            <a:prstGeom prst="line">
              <a:avLst/>
            </a:prstGeom>
            <a:noFill/>
            <a:ln w="19050">
              <a:solidFill>
                <a:schemeClr val="tx1"/>
              </a:solidFill>
              <a:round/>
              <a:headEnd/>
              <a:tailEnd/>
            </a:ln>
            <a:effectLst/>
          </p:spPr>
          <p:txBody>
            <a:bodyPr/>
            <a:lstStyle/>
            <a:p>
              <a:endParaRPr lang="en-US"/>
            </a:p>
          </p:txBody>
        </p:sp>
        <p:sp>
          <p:nvSpPr>
            <p:cNvPr id="162" name="Line 11"/>
            <p:cNvSpPr>
              <a:spLocks noChangeShapeType="1"/>
            </p:cNvSpPr>
            <p:nvPr/>
          </p:nvSpPr>
          <p:spPr bwMode="auto">
            <a:xfrm>
              <a:off x="8305800" y="6096000"/>
              <a:ext cx="0" cy="609600"/>
            </a:xfrm>
            <a:prstGeom prst="line">
              <a:avLst/>
            </a:prstGeom>
            <a:noFill/>
            <a:ln w="12700">
              <a:solidFill>
                <a:schemeClr val="tx1"/>
              </a:solidFill>
              <a:round/>
              <a:headEnd/>
              <a:tailEnd/>
            </a:ln>
            <a:effectLst/>
          </p:spPr>
          <p:txBody>
            <a:bodyPr/>
            <a:lstStyle/>
            <a:p>
              <a:endParaRPr lang="en-US"/>
            </a:p>
          </p:txBody>
        </p:sp>
        <p:sp>
          <p:nvSpPr>
            <p:cNvPr id="163" name="Line 12"/>
            <p:cNvSpPr>
              <a:spLocks noChangeShapeType="1"/>
            </p:cNvSpPr>
            <p:nvPr/>
          </p:nvSpPr>
          <p:spPr bwMode="auto">
            <a:xfrm flipV="1">
              <a:off x="2667000" y="4572000"/>
              <a:ext cx="0" cy="2133600"/>
            </a:xfrm>
            <a:prstGeom prst="line">
              <a:avLst/>
            </a:prstGeom>
            <a:noFill/>
            <a:ln w="12700">
              <a:solidFill>
                <a:schemeClr val="tx1"/>
              </a:solidFill>
              <a:round/>
              <a:headEnd/>
              <a:tailEnd/>
            </a:ln>
            <a:effectLst/>
          </p:spPr>
          <p:txBody>
            <a:bodyPr/>
            <a:lstStyle/>
            <a:p>
              <a:endParaRPr lang="en-US"/>
            </a:p>
          </p:txBody>
        </p:sp>
        <p:sp>
          <p:nvSpPr>
            <p:cNvPr id="164" name="Line 13"/>
            <p:cNvSpPr>
              <a:spLocks noChangeShapeType="1"/>
            </p:cNvSpPr>
            <p:nvPr/>
          </p:nvSpPr>
          <p:spPr bwMode="auto">
            <a:xfrm>
              <a:off x="2667000" y="4572000"/>
              <a:ext cx="381000" cy="0"/>
            </a:xfrm>
            <a:prstGeom prst="line">
              <a:avLst/>
            </a:prstGeom>
            <a:noFill/>
            <a:ln w="12700">
              <a:solidFill>
                <a:schemeClr val="tx1"/>
              </a:solidFill>
              <a:round/>
              <a:headEnd/>
              <a:tailEnd type="triangle" w="med" len="med"/>
            </a:ln>
            <a:effectLst/>
          </p:spPr>
          <p:txBody>
            <a:bodyPr/>
            <a:lstStyle/>
            <a:p>
              <a:endParaRPr lang="en-US"/>
            </a:p>
          </p:txBody>
        </p:sp>
        <p:grpSp>
          <p:nvGrpSpPr>
            <p:cNvPr id="2" name="Group 15"/>
            <p:cNvGrpSpPr>
              <a:grpSpLocks/>
            </p:cNvGrpSpPr>
            <p:nvPr/>
          </p:nvGrpSpPr>
          <p:grpSpPr bwMode="auto">
            <a:xfrm>
              <a:off x="1676400" y="2667000"/>
              <a:ext cx="381000" cy="914400"/>
              <a:chOff x="1392" y="2880"/>
              <a:chExt cx="288" cy="480"/>
            </a:xfrm>
          </p:grpSpPr>
          <p:sp>
            <p:nvSpPr>
              <p:cNvPr id="166" name="Line 16"/>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67" name="Line 17"/>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68" name="Line 18"/>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69" name="Line 19"/>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70" name="Line 20"/>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71" name="Line 21"/>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72" name="Line 22"/>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73" name="Rectangle 23"/>
            <p:cNvSpPr>
              <a:spLocks noChangeArrowheads="1"/>
            </p:cNvSpPr>
            <p:nvPr/>
          </p:nvSpPr>
          <p:spPr bwMode="auto">
            <a:xfrm>
              <a:off x="990600" y="3657600"/>
              <a:ext cx="1295400" cy="1447800"/>
            </a:xfrm>
            <a:prstGeom prst="rect">
              <a:avLst/>
            </a:prstGeom>
            <a:noFill/>
            <a:ln w="12700">
              <a:solidFill>
                <a:schemeClr val="tx1"/>
              </a:solidFill>
              <a:miter lim="800000"/>
              <a:headEnd/>
              <a:tailEnd/>
            </a:ln>
            <a:effectLst/>
          </p:spPr>
          <p:txBody>
            <a:bodyPr wrap="none" anchor="ctr"/>
            <a:lstStyle/>
            <a:p>
              <a:endParaRPr lang="en-US"/>
            </a:p>
          </p:txBody>
        </p:sp>
        <p:sp>
          <p:nvSpPr>
            <p:cNvPr id="174" name="Rectangle 24"/>
            <p:cNvSpPr>
              <a:spLocks noChangeArrowheads="1"/>
            </p:cNvSpPr>
            <p:nvPr/>
          </p:nvSpPr>
          <p:spPr bwMode="auto">
            <a:xfrm>
              <a:off x="533400" y="4038600"/>
              <a:ext cx="152400" cy="838200"/>
            </a:xfrm>
            <a:prstGeom prst="rect">
              <a:avLst/>
            </a:prstGeom>
            <a:noFill/>
            <a:ln w="12700">
              <a:solidFill>
                <a:schemeClr val="accent2"/>
              </a:solidFill>
              <a:miter lim="800000"/>
              <a:headEnd/>
              <a:tailEnd/>
            </a:ln>
            <a:effectLst/>
          </p:spPr>
          <p:txBody>
            <a:bodyPr wrap="none" anchor="ctr"/>
            <a:lstStyle/>
            <a:p>
              <a:endParaRPr lang="en-US"/>
            </a:p>
          </p:txBody>
        </p:sp>
        <p:sp>
          <p:nvSpPr>
            <p:cNvPr id="175" name="Line 25"/>
            <p:cNvSpPr>
              <a:spLocks noChangeShapeType="1"/>
            </p:cNvSpPr>
            <p:nvPr/>
          </p:nvSpPr>
          <p:spPr bwMode="auto">
            <a:xfrm>
              <a:off x="685800" y="44196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76" name="Line 26"/>
            <p:cNvSpPr>
              <a:spLocks noChangeShapeType="1"/>
            </p:cNvSpPr>
            <p:nvPr/>
          </p:nvSpPr>
          <p:spPr bwMode="auto">
            <a:xfrm>
              <a:off x="762000" y="2819400"/>
              <a:ext cx="914400" cy="0"/>
            </a:xfrm>
            <a:prstGeom prst="line">
              <a:avLst/>
            </a:prstGeom>
            <a:noFill/>
            <a:ln w="28575">
              <a:solidFill>
                <a:schemeClr val="tx1"/>
              </a:solidFill>
              <a:round/>
              <a:headEnd/>
              <a:tailEnd type="triangle" w="med" len="med"/>
            </a:ln>
            <a:effectLst/>
          </p:spPr>
          <p:txBody>
            <a:bodyPr/>
            <a:lstStyle/>
            <a:p>
              <a:endParaRPr lang="en-US"/>
            </a:p>
          </p:txBody>
        </p:sp>
        <p:sp>
          <p:nvSpPr>
            <p:cNvPr id="177" name="Line 27"/>
            <p:cNvSpPr>
              <a:spLocks noChangeShapeType="1"/>
            </p:cNvSpPr>
            <p:nvPr/>
          </p:nvSpPr>
          <p:spPr bwMode="auto">
            <a:xfrm>
              <a:off x="1295400" y="3429000"/>
              <a:ext cx="381000" cy="0"/>
            </a:xfrm>
            <a:prstGeom prst="line">
              <a:avLst/>
            </a:prstGeom>
            <a:noFill/>
            <a:ln w="28575">
              <a:solidFill>
                <a:schemeClr val="tx1"/>
              </a:solidFill>
              <a:round/>
              <a:headEnd/>
              <a:tailEnd type="triangle" w="med" len="med"/>
            </a:ln>
            <a:effectLst/>
          </p:spPr>
          <p:txBody>
            <a:bodyPr/>
            <a:lstStyle/>
            <a:p>
              <a:endParaRPr lang="en-US"/>
            </a:p>
          </p:txBody>
        </p:sp>
        <p:sp>
          <p:nvSpPr>
            <p:cNvPr id="178" name="Text Box 28"/>
            <p:cNvSpPr txBox="1">
              <a:spLocks noChangeArrowheads="1"/>
            </p:cNvSpPr>
            <p:nvPr/>
          </p:nvSpPr>
          <p:spPr bwMode="auto">
            <a:xfrm>
              <a:off x="914400" y="4191000"/>
              <a:ext cx="741363"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179" name="Text Box 29"/>
            <p:cNvSpPr txBox="1">
              <a:spLocks noChangeArrowheads="1"/>
            </p:cNvSpPr>
            <p:nvPr/>
          </p:nvSpPr>
          <p:spPr bwMode="auto">
            <a:xfrm>
              <a:off x="1157288" y="3711575"/>
              <a:ext cx="1098550" cy="517525"/>
            </a:xfrm>
            <a:prstGeom prst="rect">
              <a:avLst/>
            </a:prstGeom>
            <a:noFill/>
            <a:ln w="12700">
              <a:noFill/>
              <a:miter lim="800000"/>
              <a:headEnd/>
              <a:tailEnd/>
            </a:ln>
            <a:effectLst/>
          </p:spPr>
          <p:txBody>
            <a:bodyPr wrap="none">
              <a:spAutoFit/>
            </a:bodyPr>
            <a:lstStyle/>
            <a:p>
              <a:pPr algn="ctr"/>
              <a:r>
                <a:rPr lang="en-US" sz="1400" b="1">
                  <a:solidFill>
                    <a:schemeClr val="tx1"/>
                  </a:solidFill>
                </a:rPr>
                <a:t>Instruction</a:t>
              </a:r>
            </a:p>
            <a:p>
              <a:pPr algn="ctr"/>
              <a:r>
                <a:rPr lang="en-US" sz="1400" b="1">
                  <a:solidFill>
                    <a:schemeClr val="tx1"/>
                  </a:solidFill>
                </a:rPr>
                <a:t>Memory</a:t>
              </a:r>
            </a:p>
          </p:txBody>
        </p:sp>
        <p:sp>
          <p:nvSpPr>
            <p:cNvPr id="180" name="Text Box 30"/>
            <p:cNvSpPr txBox="1">
              <a:spLocks noChangeArrowheads="1"/>
            </p:cNvSpPr>
            <p:nvPr/>
          </p:nvSpPr>
          <p:spPr bwMode="auto">
            <a:xfrm>
              <a:off x="1676400" y="29718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81" name="Text Box 31"/>
            <p:cNvSpPr txBox="1">
              <a:spLocks noChangeArrowheads="1"/>
            </p:cNvSpPr>
            <p:nvPr/>
          </p:nvSpPr>
          <p:spPr bwMode="auto">
            <a:xfrm rot="-5400000">
              <a:off x="396875" y="4251325"/>
              <a:ext cx="395288" cy="274638"/>
            </a:xfrm>
            <a:prstGeom prst="rect">
              <a:avLst/>
            </a:prstGeom>
            <a:noFill/>
            <a:ln w="12700">
              <a:noFill/>
              <a:miter lim="800000"/>
              <a:headEnd/>
              <a:tailEnd/>
            </a:ln>
            <a:effectLst/>
          </p:spPr>
          <p:txBody>
            <a:bodyPr wrap="none">
              <a:spAutoFit/>
            </a:bodyPr>
            <a:lstStyle/>
            <a:p>
              <a:r>
                <a:rPr lang="en-US" sz="1200" b="1">
                  <a:solidFill>
                    <a:schemeClr val="accent2"/>
                  </a:solidFill>
                </a:rPr>
                <a:t>PC</a:t>
              </a:r>
            </a:p>
          </p:txBody>
        </p:sp>
        <p:sp>
          <p:nvSpPr>
            <p:cNvPr id="182" name="Line 32"/>
            <p:cNvSpPr>
              <a:spLocks noChangeShapeType="1"/>
            </p:cNvSpPr>
            <p:nvPr/>
          </p:nvSpPr>
          <p:spPr bwMode="auto">
            <a:xfrm>
              <a:off x="228600" y="44196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83" name="Text Box 33"/>
            <p:cNvSpPr txBox="1">
              <a:spLocks noChangeArrowheads="1"/>
            </p:cNvSpPr>
            <p:nvPr/>
          </p:nvSpPr>
          <p:spPr bwMode="auto">
            <a:xfrm>
              <a:off x="1066800" y="3276600"/>
              <a:ext cx="268288" cy="274638"/>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184" name="Line 34"/>
            <p:cNvSpPr>
              <a:spLocks noChangeShapeType="1"/>
            </p:cNvSpPr>
            <p:nvPr/>
          </p:nvSpPr>
          <p:spPr bwMode="auto">
            <a:xfrm>
              <a:off x="228600" y="1981200"/>
              <a:ext cx="0" cy="2438400"/>
            </a:xfrm>
            <a:prstGeom prst="line">
              <a:avLst/>
            </a:prstGeom>
            <a:noFill/>
            <a:ln w="28575">
              <a:solidFill>
                <a:schemeClr val="tx1"/>
              </a:solidFill>
              <a:round/>
              <a:headEnd/>
              <a:tailEnd/>
            </a:ln>
            <a:effectLst/>
          </p:spPr>
          <p:txBody>
            <a:bodyPr/>
            <a:lstStyle/>
            <a:p>
              <a:endParaRPr lang="en-US"/>
            </a:p>
          </p:txBody>
        </p:sp>
        <p:sp>
          <p:nvSpPr>
            <p:cNvPr id="185" name="AutoShape 35"/>
            <p:cNvSpPr>
              <a:spLocks noChangeArrowheads="1"/>
            </p:cNvSpPr>
            <p:nvPr/>
          </p:nvSpPr>
          <p:spPr bwMode="auto">
            <a:xfrm rot="5400000" flipH="1">
              <a:off x="838200" y="19050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86" name="Line 36"/>
            <p:cNvSpPr>
              <a:spLocks noChangeShapeType="1"/>
            </p:cNvSpPr>
            <p:nvPr/>
          </p:nvSpPr>
          <p:spPr bwMode="auto">
            <a:xfrm flipH="1">
              <a:off x="228600" y="1981200"/>
              <a:ext cx="852488" cy="0"/>
            </a:xfrm>
            <a:prstGeom prst="line">
              <a:avLst/>
            </a:prstGeom>
            <a:noFill/>
            <a:ln w="28575">
              <a:solidFill>
                <a:schemeClr val="tx1"/>
              </a:solidFill>
              <a:round/>
              <a:headEnd/>
              <a:tailEnd/>
            </a:ln>
            <a:effectLst/>
          </p:spPr>
          <p:txBody>
            <a:bodyPr/>
            <a:lstStyle/>
            <a:p>
              <a:endParaRPr lang="en-US"/>
            </a:p>
          </p:txBody>
        </p:sp>
        <p:sp>
          <p:nvSpPr>
            <p:cNvPr id="188" name="Line 40"/>
            <p:cNvSpPr>
              <a:spLocks noChangeShapeType="1"/>
            </p:cNvSpPr>
            <p:nvPr/>
          </p:nvSpPr>
          <p:spPr bwMode="auto">
            <a:xfrm flipH="1">
              <a:off x="2819400" y="6858000"/>
              <a:ext cx="5943600" cy="0"/>
            </a:xfrm>
            <a:prstGeom prst="line">
              <a:avLst/>
            </a:prstGeom>
            <a:noFill/>
            <a:ln w="28575">
              <a:solidFill>
                <a:srgbClr val="CC3399"/>
              </a:solidFill>
              <a:round/>
              <a:headEnd/>
              <a:tailEnd/>
            </a:ln>
            <a:effectLst/>
          </p:spPr>
          <p:txBody>
            <a:bodyPr/>
            <a:lstStyle/>
            <a:p>
              <a:endParaRPr lang="en-US"/>
            </a:p>
          </p:txBody>
        </p:sp>
        <p:sp>
          <p:nvSpPr>
            <p:cNvPr id="189" name="Rectangle 41"/>
            <p:cNvSpPr>
              <a:spLocks noChangeArrowheads="1"/>
            </p:cNvSpPr>
            <p:nvPr/>
          </p:nvSpPr>
          <p:spPr bwMode="auto">
            <a:xfrm>
              <a:off x="3048000" y="3657600"/>
              <a:ext cx="1295400" cy="1447800"/>
            </a:xfrm>
            <a:prstGeom prst="rect">
              <a:avLst/>
            </a:prstGeom>
            <a:noFill/>
            <a:ln w="12700">
              <a:solidFill>
                <a:schemeClr val="tx1"/>
              </a:solidFill>
              <a:miter lim="800000"/>
              <a:headEnd/>
              <a:tailEnd/>
            </a:ln>
            <a:effectLst/>
          </p:spPr>
          <p:txBody>
            <a:bodyPr wrap="none" anchor="ctr"/>
            <a:lstStyle/>
            <a:p>
              <a:endParaRPr lang="en-US"/>
            </a:p>
          </p:txBody>
        </p:sp>
        <p:sp>
          <p:nvSpPr>
            <p:cNvPr id="190" name="Line 42"/>
            <p:cNvSpPr>
              <a:spLocks noChangeShapeType="1"/>
            </p:cNvSpPr>
            <p:nvPr/>
          </p:nvSpPr>
          <p:spPr bwMode="auto">
            <a:xfrm>
              <a:off x="2286000" y="4419600"/>
              <a:ext cx="152400" cy="0"/>
            </a:xfrm>
            <a:prstGeom prst="line">
              <a:avLst/>
            </a:prstGeom>
            <a:noFill/>
            <a:ln w="28575">
              <a:solidFill>
                <a:schemeClr val="tx1"/>
              </a:solidFill>
              <a:round/>
              <a:headEnd/>
              <a:tailEnd/>
            </a:ln>
            <a:effectLst/>
          </p:spPr>
          <p:txBody>
            <a:bodyPr/>
            <a:lstStyle/>
            <a:p>
              <a:endParaRPr lang="en-US"/>
            </a:p>
          </p:txBody>
        </p:sp>
        <p:sp>
          <p:nvSpPr>
            <p:cNvPr id="191" name="Line 43"/>
            <p:cNvSpPr>
              <a:spLocks noChangeShapeType="1"/>
            </p:cNvSpPr>
            <p:nvPr/>
          </p:nvSpPr>
          <p:spPr bwMode="auto">
            <a:xfrm>
              <a:off x="2743200" y="4191000"/>
              <a:ext cx="304800" cy="0"/>
            </a:xfrm>
            <a:prstGeom prst="line">
              <a:avLst/>
            </a:prstGeom>
            <a:noFill/>
            <a:ln w="19050">
              <a:solidFill>
                <a:schemeClr val="tx1"/>
              </a:solidFill>
              <a:round/>
              <a:headEnd/>
              <a:tailEnd type="triangle" w="med" len="med"/>
            </a:ln>
            <a:effectLst/>
          </p:spPr>
          <p:txBody>
            <a:bodyPr/>
            <a:lstStyle/>
            <a:p>
              <a:endParaRPr lang="en-US"/>
            </a:p>
          </p:txBody>
        </p:sp>
        <p:sp>
          <p:nvSpPr>
            <p:cNvPr id="192" name="Text Box 44"/>
            <p:cNvSpPr txBox="1">
              <a:spLocks noChangeArrowheads="1"/>
            </p:cNvSpPr>
            <p:nvPr/>
          </p:nvSpPr>
          <p:spPr bwMode="auto">
            <a:xfrm>
              <a:off x="2971800" y="48006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93" name="Text Box 45"/>
            <p:cNvSpPr txBox="1">
              <a:spLocks noChangeArrowheads="1"/>
            </p:cNvSpPr>
            <p:nvPr/>
          </p:nvSpPr>
          <p:spPr bwMode="auto">
            <a:xfrm>
              <a:off x="2971800" y="36576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194" name="Text Box 46"/>
            <p:cNvSpPr txBox="1">
              <a:spLocks noChangeArrowheads="1"/>
            </p:cNvSpPr>
            <p:nvPr/>
          </p:nvSpPr>
          <p:spPr bwMode="auto">
            <a:xfrm>
              <a:off x="2971800" y="40386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195" name="Text Box 47"/>
            <p:cNvSpPr txBox="1">
              <a:spLocks noChangeArrowheads="1"/>
            </p:cNvSpPr>
            <p:nvPr/>
          </p:nvSpPr>
          <p:spPr bwMode="auto">
            <a:xfrm>
              <a:off x="2971800" y="44196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196" name="Text Box 48"/>
            <p:cNvSpPr txBox="1">
              <a:spLocks noChangeArrowheads="1"/>
            </p:cNvSpPr>
            <p:nvPr/>
          </p:nvSpPr>
          <p:spPr bwMode="auto">
            <a:xfrm>
              <a:off x="3048000" y="3810000"/>
              <a:ext cx="893763" cy="730250"/>
            </a:xfrm>
            <a:prstGeom prst="rect">
              <a:avLst/>
            </a:prstGeom>
            <a:noFill/>
            <a:ln w="12700">
              <a:noFill/>
              <a:miter lim="800000"/>
              <a:headEnd/>
              <a:tailEnd/>
            </a:ln>
            <a:effectLst/>
          </p:spPr>
          <p:txBody>
            <a:bodyPr wrap="none">
              <a:spAutoFit/>
            </a:bodyPr>
            <a:lstStyle/>
            <a:p>
              <a:pPr algn="ctr"/>
              <a:r>
                <a:rPr lang="en-US" sz="1400" b="1">
                  <a:solidFill>
                    <a:schemeClr val="tx1"/>
                  </a:solidFill>
                </a:rPr>
                <a:t>Register</a:t>
              </a:r>
            </a:p>
            <a:p>
              <a:pPr algn="ctr"/>
              <a:endParaRPr lang="en-US" sz="1400" b="1">
                <a:solidFill>
                  <a:schemeClr val="tx1"/>
                </a:solidFill>
              </a:endParaRPr>
            </a:p>
            <a:p>
              <a:pPr algn="ctr"/>
              <a:r>
                <a:rPr lang="en-US" sz="1400" b="1">
                  <a:solidFill>
                    <a:schemeClr val="tx1"/>
                  </a:solidFill>
                </a:rPr>
                <a:t>File</a:t>
              </a:r>
            </a:p>
          </p:txBody>
        </p:sp>
        <p:sp>
          <p:nvSpPr>
            <p:cNvPr id="197" name="Text Box 49"/>
            <p:cNvSpPr txBox="1">
              <a:spLocks noChangeArrowheads="1"/>
            </p:cNvSpPr>
            <p:nvPr/>
          </p:nvSpPr>
          <p:spPr bwMode="auto">
            <a:xfrm>
              <a:off x="3733800" y="38100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198" name="Text Box 50"/>
            <p:cNvSpPr txBox="1">
              <a:spLocks noChangeArrowheads="1"/>
            </p:cNvSpPr>
            <p:nvPr/>
          </p:nvSpPr>
          <p:spPr bwMode="auto">
            <a:xfrm>
              <a:off x="3733800" y="44958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199" name="Line 51"/>
            <p:cNvSpPr>
              <a:spLocks noChangeShapeType="1"/>
            </p:cNvSpPr>
            <p:nvPr/>
          </p:nvSpPr>
          <p:spPr bwMode="auto">
            <a:xfrm>
              <a:off x="2743200" y="5638800"/>
              <a:ext cx="381000" cy="0"/>
            </a:xfrm>
            <a:prstGeom prst="line">
              <a:avLst/>
            </a:prstGeom>
            <a:noFill/>
            <a:ln w="28575">
              <a:solidFill>
                <a:schemeClr val="tx1"/>
              </a:solidFill>
              <a:round/>
              <a:headEnd/>
              <a:tailEnd/>
            </a:ln>
            <a:effectLst/>
          </p:spPr>
          <p:txBody>
            <a:bodyPr/>
            <a:lstStyle/>
            <a:p>
              <a:endParaRPr lang="en-US"/>
            </a:p>
          </p:txBody>
        </p:sp>
        <p:sp>
          <p:nvSpPr>
            <p:cNvPr id="200" name="Line 52"/>
            <p:cNvSpPr>
              <a:spLocks noChangeShapeType="1"/>
            </p:cNvSpPr>
            <p:nvPr/>
          </p:nvSpPr>
          <p:spPr bwMode="auto">
            <a:xfrm>
              <a:off x="2819400" y="5562600"/>
              <a:ext cx="76200" cy="152400"/>
            </a:xfrm>
            <a:prstGeom prst="line">
              <a:avLst/>
            </a:prstGeom>
            <a:noFill/>
            <a:ln w="12700">
              <a:solidFill>
                <a:schemeClr val="tx1"/>
              </a:solidFill>
              <a:round/>
              <a:headEnd/>
              <a:tailEnd/>
            </a:ln>
            <a:effectLst/>
          </p:spPr>
          <p:txBody>
            <a:bodyPr/>
            <a:lstStyle/>
            <a:p>
              <a:endParaRPr lang="en-US"/>
            </a:p>
          </p:txBody>
        </p:sp>
        <p:sp>
          <p:nvSpPr>
            <p:cNvPr id="201" name="Line 53"/>
            <p:cNvSpPr>
              <a:spLocks noChangeShapeType="1"/>
            </p:cNvSpPr>
            <p:nvPr/>
          </p:nvSpPr>
          <p:spPr bwMode="auto">
            <a:xfrm>
              <a:off x="4038600" y="5562600"/>
              <a:ext cx="76200" cy="152400"/>
            </a:xfrm>
            <a:prstGeom prst="line">
              <a:avLst/>
            </a:prstGeom>
            <a:noFill/>
            <a:ln w="12700">
              <a:solidFill>
                <a:schemeClr val="tx1"/>
              </a:solidFill>
              <a:round/>
              <a:headEnd/>
              <a:tailEnd/>
            </a:ln>
            <a:effectLst/>
          </p:spPr>
          <p:txBody>
            <a:bodyPr/>
            <a:lstStyle/>
            <a:p>
              <a:endParaRPr lang="en-US"/>
            </a:p>
          </p:txBody>
        </p:sp>
        <p:sp>
          <p:nvSpPr>
            <p:cNvPr id="202" name="Text Box 54"/>
            <p:cNvSpPr txBox="1">
              <a:spLocks noChangeArrowheads="1"/>
            </p:cNvSpPr>
            <p:nvPr/>
          </p:nvSpPr>
          <p:spPr bwMode="auto">
            <a:xfrm>
              <a:off x="2819400" y="5638800"/>
              <a:ext cx="352425" cy="274638"/>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203" name="Text Box 55"/>
            <p:cNvSpPr txBox="1">
              <a:spLocks noChangeArrowheads="1"/>
            </p:cNvSpPr>
            <p:nvPr/>
          </p:nvSpPr>
          <p:spPr bwMode="auto">
            <a:xfrm>
              <a:off x="4038600" y="5638800"/>
              <a:ext cx="352425" cy="274638"/>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204" name="Line 56"/>
            <p:cNvSpPr>
              <a:spLocks noChangeShapeType="1"/>
            </p:cNvSpPr>
            <p:nvPr/>
          </p:nvSpPr>
          <p:spPr bwMode="auto">
            <a:xfrm>
              <a:off x="2819400" y="4953000"/>
              <a:ext cx="254000" cy="0"/>
            </a:xfrm>
            <a:prstGeom prst="line">
              <a:avLst/>
            </a:prstGeom>
            <a:noFill/>
            <a:ln w="28575">
              <a:solidFill>
                <a:srgbClr val="CC3399"/>
              </a:solidFill>
              <a:round/>
              <a:headEnd/>
              <a:tailEnd type="triangle" w="med" len="med"/>
            </a:ln>
            <a:effectLst/>
          </p:spPr>
          <p:txBody>
            <a:bodyPr/>
            <a:lstStyle/>
            <a:p>
              <a:endParaRPr lang="en-US"/>
            </a:p>
          </p:txBody>
        </p:sp>
        <p:sp>
          <p:nvSpPr>
            <p:cNvPr id="205" name="Line 57"/>
            <p:cNvSpPr>
              <a:spLocks noChangeShapeType="1"/>
            </p:cNvSpPr>
            <p:nvPr/>
          </p:nvSpPr>
          <p:spPr bwMode="auto">
            <a:xfrm>
              <a:off x="4800600" y="5105400"/>
              <a:ext cx="0" cy="533400"/>
            </a:xfrm>
            <a:prstGeom prst="line">
              <a:avLst/>
            </a:prstGeom>
            <a:noFill/>
            <a:ln w="28575">
              <a:solidFill>
                <a:schemeClr val="tx1"/>
              </a:solidFill>
              <a:round/>
              <a:headEnd/>
              <a:tailEnd/>
            </a:ln>
            <a:effectLst/>
          </p:spPr>
          <p:txBody>
            <a:bodyPr/>
            <a:lstStyle/>
            <a:p>
              <a:endParaRPr lang="en-US"/>
            </a:p>
          </p:txBody>
        </p:sp>
        <p:sp>
          <p:nvSpPr>
            <p:cNvPr id="206" name="Line 58"/>
            <p:cNvSpPr>
              <a:spLocks noChangeShapeType="1"/>
            </p:cNvSpPr>
            <p:nvPr/>
          </p:nvSpPr>
          <p:spPr bwMode="auto">
            <a:xfrm>
              <a:off x="4343400" y="4724400"/>
              <a:ext cx="152400" cy="0"/>
            </a:xfrm>
            <a:prstGeom prst="line">
              <a:avLst/>
            </a:prstGeom>
            <a:noFill/>
            <a:ln w="28575">
              <a:solidFill>
                <a:schemeClr val="tx1"/>
              </a:solidFill>
              <a:round/>
              <a:headEnd/>
              <a:tailEnd/>
            </a:ln>
            <a:effectLst/>
          </p:spPr>
          <p:txBody>
            <a:bodyPr/>
            <a:lstStyle/>
            <a:p>
              <a:endParaRPr lang="en-US"/>
            </a:p>
          </p:txBody>
        </p:sp>
        <p:sp>
          <p:nvSpPr>
            <p:cNvPr id="207" name="Line 59"/>
            <p:cNvSpPr>
              <a:spLocks noChangeShapeType="1"/>
            </p:cNvSpPr>
            <p:nvPr/>
          </p:nvSpPr>
          <p:spPr bwMode="auto">
            <a:xfrm>
              <a:off x="2743200" y="3810000"/>
              <a:ext cx="0" cy="1828800"/>
            </a:xfrm>
            <a:prstGeom prst="line">
              <a:avLst/>
            </a:prstGeom>
            <a:noFill/>
            <a:ln w="28575">
              <a:solidFill>
                <a:schemeClr val="tx1"/>
              </a:solidFill>
              <a:round/>
              <a:headEnd/>
              <a:tailEnd/>
            </a:ln>
            <a:effectLst/>
          </p:spPr>
          <p:txBody>
            <a:bodyPr/>
            <a:lstStyle/>
            <a:p>
              <a:endParaRPr lang="en-US"/>
            </a:p>
          </p:txBody>
        </p:sp>
        <p:sp>
          <p:nvSpPr>
            <p:cNvPr id="208" name="Line 60"/>
            <p:cNvSpPr>
              <a:spLocks noChangeShapeType="1"/>
            </p:cNvSpPr>
            <p:nvPr/>
          </p:nvSpPr>
          <p:spPr bwMode="auto">
            <a:xfrm>
              <a:off x="2743200" y="3810000"/>
              <a:ext cx="304800" cy="0"/>
            </a:xfrm>
            <a:prstGeom prst="line">
              <a:avLst/>
            </a:prstGeom>
            <a:noFill/>
            <a:ln w="19050">
              <a:solidFill>
                <a:schemeClr val="tx1"/>
              </a:solidFill>
              <a:round/>
              <a:headEnd/>
              <a:tailEnd type="triangle" w="med" len="med"/>
            </a:ln>
            <a:effectLst/>
          </p:spPr>
          <p:txBody>
            <a:bodyPr/>
            <a:lstStyle/>
            <a:p>
              <a:endParaRPr lang="en-US"/>
            </a:p>
          </p:txBody>
        </p:sp>
        <p:sp>
          <p:nvSpPr>
            <p:cNvPr id="209" name="Line 61"/>
            <p:cNvSpPr>
              <a:spLocks noChangeShapeType="1"/>
            </p:cNvSpPr>
            <p:nvPr/>
          </p:nvSpPr>
          <p:spPr bwMode="auto">
            <a:xfrm>
              <a:off x="4648200" y="4724400"/>
              <a:ext cx="431800" cy="0"/>
            </a:xfrm>
            <a:prstGeom prst="line">
              <a:avLst/>
            </a:prstGeom>
            <a:noFill/>
            <a:ln w="28575">
              <a:solidFill>
                <a:schemeClr val="tx1"/>
              </a:solidFill>
              <a:round/>
              <a:headEnd/>
              <a:tailEnd type="triangle" w="med" len="med"/>
            </a:ln>
            <a:effectLst/>
          </p:spPr>
          <p:txBody>
            <a:bodyPr/>
            <a:lstStyle/>
            <a:p>
              <a:endParaRPr lang="en-US"/>
            </a:p>
          </p:txBody>
        </p:sp>
        <p:sp>
          <p:nvSpPr>
            <p:cNvPr id="210" name="Line 62"/>
            <p:cNvSpPr>
              <a:spLocks noChangeShapeType="1"/>
            </p:cNvSpPr>
            <p:nvPr/>
          </p:nvSpPr>
          <p:spPr bwMode="auto">
            <a:xfrm>
              <a:off x="6019800" y="4495800"/>
              <a:ext cx="177800" cy="0"/>
            </a:xfrm>
            <a:prstGeom prst="line">
              <a:avLst/>
            </a:prstGeom>
            <a:noFill/>
            <a:ln w="28575">
              <a:solidFill>
                <a:schemeClr val="tx1"/>
              </a:solidFill>
              <a:round/>
              <a:headEnd/>
              <a:tailEnd/>
            </a:ln>
            <a:effectLst/>
          </p:spPr>
          <p:txBody>
            <a:bodyPr/>
            <a:lstStyle/>
            <a:p>
              <a:endParaRPr lang="en-US"/>
            </a:p>
          </p:txBody>
        </p:sp>
        <p:sp>
          <p:nvSpPr>
            <p:cNvPr id="211" name="Freeform 63"/>
            <p:cNvSpPr>
              <a:spLocks/>
            </p:cNvSpPr>
            <p:nvPr/>
          </p:nvSpPr>
          <p:spPr bwMode="auto">
            <a:xfrm>
              <a:off x="5486400" y="38100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212" name="Rectangle 64"/>
            <p:cNvSpPr>
              <a:spLocks noChangeArrowheads="1"/>
            </p:cNvSpPr>
            <p:nvPr/>
          </p:nvSpPr>
          <p:spPr bwMode="auto">
            <a:xfrm>
              <a:off x="5588000" y="4419600"/>
              <a:ext cx="504825"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213" name="AutoShape 65"/>
            <p:cNvSpPr>
              <a:spLocks noChangeArrowheads="1"/>
            </p:cNvSpPr>
            <p:nvPr/>
          </p:nvSpPr>
          <p:spPr bwMode="auto">
            <a:xfrm rot="-5400000">
              <a:off x="4787900" y="47625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214" name="Line 66"/>
            <p:cNvSpPr>
              <a:spLocks noChangeShapeType="1"/>
            </p:cNvSpPr>
            <p:nvPr/>
          </p:nvSpPr>
          <p:spPr bwMode="auto">
            <a:xfrm>
              <a:off x="5283200" y="4876800"/>
              <a:ext cx="228600" cy="0"/>
            </a:xfrm>
            <a:prstGeom prst="line">
              <a:avLst/>
            </a:prstGeom>
            <a:noFill/>
            <a:ln w="28575">
              <a:solidFill>
                <a:schemeClr val="tx1"/>
              </a:solidFill>
              <a:round/>
              <a:headEnd/>
              <a:tailEnd type="triangle" w="med" len="med"/>
            </a:ln>
            <a:effectLst/>
          </p:spPr>
          <p:txBody>
            <a:bodyPr/>
            <a:lstStyle/>
            <a:p>
              <a:endParaRPr lang="en-US"/>
            </a:p>
          </p:txBody>
        </p:sp>
        <p:sp>
          <p:nvSpPr>
            <p:cNvPr id="215" name="Line 69"/>
            <p:cNvSpPr>
              <a:spLocks noChangeShapeType="1"/>
            </p:cNvSpPr>
            <p:nvPr/>
          </p:nvSpPr>
          <p:spPr bwMode="auto">
            <a:xfrm>
              <a:off x="4800600" y="5105400"/>
              <a:ext cx="279400" cy="0"/>
            </a:xfrm>
            <a:prstGeom prst="line">
              <a:avLst/>
            </a:prstGeom>
            <a:noFill/>
            <a:ln w="28575">
              <a:solidFill>
                <a:schemeClr val="tx1"/>
              </a:solidFill>
              <a:round/>
              <a:headEnd/>
              <a:tailEnd type="triangle" w="med" len="med"/>
            </a:ln>
            <a:effectLst/>
          </p:spPr>
          <p:txBody>
            <a:bodyPr/>
            <a:lstStyle/>
            <a:p>
              <a:endParaRPr lang="en-US"/>
            </a:p>
          </p:txBody>
        </p:sp>
        <p:sp>
          <p:nvSpPr>
            <p:cNvPr id="216" name="Line 70"/>
            <p:cNvSpPr>
              <a:spLocks noChangeShapeType="1"/>
            </p:cNvSpPr>
            <p:nvPr/>
          </p:nvSpPr>
          <p:spPr bwMode="auto">
            <a:xfrm>
              <a:off x="4648200" y="4038600"/>
              <a:ext cx="812800" cy="0"/>
            </a:xfrm>
            <a:prstGeom prst="line">
              <a:avLst/>
            </a:prstGeom>
            <a:noFill/>
            <a:ln w="28575">
              <a:solidFill>
                <a:schemeClr val="tx1"/>
              </a:solidFill>
              <a:round/>
              <a:headEnd/>
              <a:tailEnd type="triangle" w="med" len="med"/>
            </a:ln>
            <a:effectLst/>
          </p:spPr>
          <p:txBody>
            <a:bodyPr/>
            <a:lstStyle/>
            <a:p>
              <a:endParaRPr lang="en-US"/>
            </a:p>
          </p:txBody>
        </p:sp>
        <p:sp>
          <p:nvSpPr>
            <p:cNvPr id="217" name="Oval 71"/>
            <p:cNvSpPr>
              <a:spLocks noChangeArrowheads="1"/>
            </p:cNvSpPr>
            <p:nvPr/>
          </p:nvSpPr>
          <p:spPr bwMode="auto">
            <a:xfrm>
              <a:off x="5029200" y="3276600"/>
              <a:ext cx="457200" cy="533400"/>
            </a:xfrm>
            <a:prstGeom prst="ellipse">
              <a:avLst/>
            </a:prstGeom>
            <a:noFill/>
            <a:ln w="12700">
              <a:solidFill>
                <a:schemeClr val="tx1"/>
              </a:solidFill>
              <a:round/>
              <a:headEnd/>
              <a:tailEnd/>
            </a:ln>
            <a:effectLst/>
          </p:spPr>
          <p:txBody>
            <a:bodyPr wrap="none" anchor="ctr"/>
            <a:lstStyle/>
            <a:p>
              <a:endParaRPr lang="en-US"/>
            </a:p>
          </p:txBody>
        </p:sp>
        <p:sp>
          <p:nvSpPr>
            <p:cNvPr id="218" name="Rectangle 72"/>
            <p:cNvSpPr>
              <a:spLocks noChangeArrowheads="1"/>
            </p:cNvSpPr>
            <p:nvPr/>
          </p:nvSpPr>
          <p:spPr bwMode="auto">
            <a:xfrm>
              <a:off x="5029200" y="32766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219" name="Line 73"/>
            <p:cNvSpPr>
              <a:spLocks noChangeShapeType="1"/>
            </p:cNvSpPr>
            <p:nvPr/>
          </p:nvSpPr>
          <p:spPr bwMode="auto">
            <a:xfrm>
              <a:off x="4800600" y="3581400"/>
              <a:ext cx="228600" cy="0"/>
            </a:xfrm>
            <a:prstGeom prst="line">
              <a:avLst/>
            </a:prstGeom>
            <a:noFill/>
            <a:ln w="28575">
              <a:solidFill>
                <a:schemeClr val="tx1"/>
              </a:solidFill>
              <a:round/>
              <a:headEnd/>
              <a:tailEnd type="triangle" w="med" len="med"/>
            </a:ln>
            <a:effectLst/>
          </p:spPr>
          <p:txBody>
            <a:bodyPr/>
            <a:lstStyle/>
            <a:p>
              <a:endParaRPr lang="en-US"/>
            </a:p>
          </p:txBody>
        </p:sp>
        <p:grpSp>
          <p:nvGrpSpPr>
            <p:cNvPr id="3" name="Group 74"/>
            <p:cNvGrpSpPr>
              <a:grpSpLocks/>
            </p:cNvGrpSpPr>
            <p:nvPr/>
          </p:nvGrpSpPr>
          <p:grpSpPr bwMode="auto">
            <a:xfrm>
              <a:off x="5715000" y="2895600"/>
              <a:ext cx="304800" cy="914400"/>
              <a:chOff x="1392" y="2880"/>
              <a:chExt cx="288" cy="480"/>
            </a:xfrm>
          </p:grpSpPr>
          <p:sp>
            <p:nvSpPr>
              <p:cNvPr id="221" name="Line 75"/>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222" name="Line 76"/>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223" name="Line 77"/>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224" name="Line 78"/>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225" name="Line 79"/>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226" name="Line 80"/>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227" name="Line 81"/>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228" name="Text Box 82"/>
            <p:cNvSpPr txBox="1">
              <a:spLocks noChangeArrowheads="1"/>
            </p:cNvSpPr>
            <p:nvPr/>
          </p:nvSpPr>
          <p:spPr bwMode="auto">
            <a:xfrm>
              <a:off x="5638800" y="32004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229" name="Line 83"/>
            <p:cNvSpPr>
              <a:spLocks noChangeShapeType="1"/>
            </p:cNvSpPr>
            <p:nvPr/>
          </p:nvSpPr>
          <p:spPr bwMode="auto">
            <a:xfrm>
              <a:off x="5472113" y="3581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230" name="Rectangle 84"/>
            <p:cNvSpPr>
              <a:spLocks noChangeArrowheads="1"/>
            </p:cNvSpPr>
            <p:nvPr/>
          </p:nvSpPr>
          <p:spPr bwMode="auto">
            <a:xfrm>
              <a:off x="6553200" y="3733800"/>
              <a:ext cx="1295400" cy="1447800"/>
            </a:xfrm>
            <a:prstGeom prst="rect">
              <a:avLst/>
            </a:prstGeom>
            <a:noFill/>
            <a:ln w="12700">
              <a:solidFill>
                <a:schemeClr val="tx1"/>
              </a:solidFill>
              <a:miter lim="800000"/>
              <a:headEnd/>
              <a:tailEnd/>
            </a:ln>
            <a:effectLst/>
          </p:spPr>
          <p:txBody>
            <a:bodyPr wrap="none" anchor="ctr"/>
            <a:lstStyle/>
            <a:p>
              <a:endParaRPr lang="en-US"/>
            </a:p>
          </p:txBody>
        </p:sp>
        <p:sp>
          <p:nvSpPr>
            <p:cNvPr id="231" name="Line 85"/>
            <p:cNvSpPr>
              <a:spLocks noChangeShapeType="1"/>
            </p:cNvSpPr>
            <p:nvPr/>
          </p:nvSpPr>
          <p:spPr bwMode="auto">
            <a:xfrm>
              <a:off x="6324600" y="4495800"/>
              <a:ext cx="254000" cy="0"/>
            </a:xfrm>
            <a:prstGeom prst="line">
              <a:avLst/>
            </a:prstGeom>
            <a:noFill/>
            <a:ln w="28575">
              <a:solidFill>
                <a:schemeClr val="tx1"/>
              </a:solidFill>
              <a:round/>
              <a:headEnd/>
              <a:tailEnd type="triangle" w="med" len="med"/>
            </a:ln>
            <a:effectLst/>
          </p:spPr>
          <p:txBody>
            <a:bodyPr/>
            <a:lstStyle/>
            <a:p>
              <a:endParaRPr lang="en-US"/>
            </a:p>
          </p:txBody>
        </p:sp>
        <p:sp>
          <p:nvSpPr>
            <p:cNvPr id="232" name="Text Box 86"/>
            <p:cNvSpPr txBox="1">
              <a:spLocks noChangeArrowheads="1"/>
            </p:cNvSpPr>
            <p:nvPr/>
          </p:nvSpPr>
          <p:spPr bwMode="auto">
            <a:xfrm>
              <a:off x="7010400" y="3733800"/>
              <a:ext cx="865188" cy="517525"/>
            </a:xfrm>
            <a:prstGeom prst="rect">
              <a:avLst/>
            </a:prstGeom>
            <a:noFill/>
            <a:ln w="12700">
              <a:noFill/>
              <a:miter lim="800000"/>
              <a:headEnd/>
              <a:tailEnd/>
            </a:ln>
            <a:effectLst/>
          </p:spPr>
          <p:txBody>
            <a:bodyPr wrap="none">
              <a:spAutoFit/>
            </a:bodyPr>
            <a:lstStyle/>
            <a:p>
              <a:pPr algn="ctr"/>
              <a:r>
                <a:rPr lang="en-US" sz="1400" b="1">
                  <a:solidFill>
                    <a:schemeClr val="tx1"/>
                  </a:solidFill>
                </a:rPr>
                <a:t>Data</a:t>
              </a:r>
            </a:p>
            <a:p>
              <a:pPr algn="ctr"/>
              <a:r>
                <a:rPr lang="en-US" sz="1400" b="1">
                  <a:solidFill>
                    <a:schemeClr val="tx1"/>
                  </a:solidFill>
                </a:rPr>
                <a:t>Memory</a:t>
              </a:r>
            </a:p>
          </p:txBody>
        </p:sp>
        <p:sp>
          <p:nvSpPr>
            <p:cNvPr id="233" name="Text Box 87"/>
            <p:cNvSpPr txBox="1">
              <a:spLocks noChangeArrowheads="1"/>
            </p:cNvSpPr>
            <p:nvPr/>
          </p:nvSpPr>
          <p:spPr bwMode="auto">
            <a:xfrm>
              <a:off x="6477000" y="4343400"/>
              <a:ext cx="741363" cy="274638"/>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234" name="Text Box 88"/>
            <p:cNvSpPr txBox="1">
              <a:spLocks noChangeArrowheads="1"/>
            </p:cNvSpPr>
            <p:nvPr/>
          </p:nvSpPr>
          <p:spPr bwMode="auto">
            <a:xfrm>
              <a:off x="6477000" y="47244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235" name="Text Box 89"/>
            <p:cNvSpPr txBox="1">
              <a:spLocks noChangeArrowheads="1"/>
            </p:cNvSpPr>
            <p:nvPr/>
          </p:nvSpPr>
          <p:spPr bwMode="auto">
            <a:xfrm>
              <a:off x="7315200" y="4267200"/>
              <a:ext cx="546100"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Data</a:t>
              </a:r>
            </a:p>
          </p:txBody>
        </p:sp>
        <p:sp>
          <p:nvSpPr>
            <p:cNvPr id="236" name="Line 90"/>
            <p:cNvSpPr>
              <a:spLocks noChangeShapeType="1"/>
            </p:cNvSpPr>
            <p:nvPr/>
          </p:nvSpPr>
          <p:spPr bwMode="auto">
            <a:xfrm>
              <a:off x="6324600" y="4876800"/>
              <a:ext cx="228600" cy="0"/>
            </a:xfrm>
            <a:prstGeom prst="line">
              <a:avLst/>
            </a:prstGeom>
            <a:noFill/>
            <a:ln w="28575">
              <a:solidFill>
                <a:schemeClr val="tx1"/>
              </a:solidFill>
              <a:round/>
              <a:headEnd/>
              <a:tailEnd type="triangle" w="med" len="med"/>
            </a:ln>
            <a:effectLst/>
          </p:spPr>
          <p:txBody>
            <a:bodyPr/>
            <a:lstStyle/>
            <a:p>
              <a:endParaRPr lang="en-US"/>
            </a:p>
          </p:txBody>
        </p:sp>
        <p:sp>
          <p:nvSpPr>
            <p:cNvPr id="237" name="Line 91"/>
            <p:cNvSpPr>
              <a:spLocks noChangeShapeType="1"/>
            </p:cNvSpPr>
            <p:nvPr/>
          </p:nvSpPr>
          <p:spPr bwMode="auto">
            <a:xfrm>
              <a:off x="8153400" y="4876800"/>
              <a:ext cx="228600" cy="1588"/>
            </a:xfrm>
            <a:prstGeom prst="line">
              <a:avLst/>
            </a:prstGeom>
            <a:noFill/>
            <a:ln w="28575">
              <a:solidFill>
                <a:schemeClr val="tx1"/>
              </a:solidFill>
              <a:round/>
              <a:headEnd/>
              <a:tailEnd type="triangle" w="med" len="med"/>
            </a:ln>
            <a:effectLst/>
          </p:spPr>
          <p:txBody>
            <a:bodyPr/>
            <a:lstStyle/>
            <a:p>
              <a:endParaRPr lang="en-US"/>
            </a:p>
          </p:txBody>
        </p:sp>
        <p:sp>
          <p:nvSpPr>
            <p:cNvPr id="238" name="AutoShape 92"/>
            <p:cNvSpPr>
              <a:spLocks noChangeArrowheads="1"/>
            </p:cNvSpPr>
            <p:nvPr/>
          </p:nvSpPr>
          <p:spPr bwMode="auto">
            <a:xfrm rot="-5400000">
              <a:off x="8153400" y="45720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239" name="Line 93"/>
            <p:cNvSpPr>
              <a:spLocks noChangeShapeType="1"/>
            </p:cNvSpPr>
            <p:nvPr/>
          </p:nvSpPr>
          <p:spPr bwMode="auto">
            <a:xfrm>
              <a:off x="8610600" y="4648200"/>
              <a:ext cx="152400" cy="1588"/>
            </a:xfrm>
            <a:prstGeom prst="line">
              <a:avLst/>
            </a:prstGeom>
            <a:noFill/>
            <a:ln w="28575">
              <a:solidFill>
                <a:schemeClr val="tx1"/>
              </a:solidFill>
              <a:round/>
              <a:headEnd/>
              <a:tailEnd/>
            </a:ln>
            <a:effectLst/>
          </p:spPr>
          <p:txBody>
            <a:bodyPr/>
            <a:lstStyle/>
            <a:p>
              <a:endParaRPr lang="en-US"/>
            </a:p>
          </p:txBody>
        </p:sp>
        <p:sp>
          <p:nvSpPr>
            <p:cNvPr id="240" name="Line 96"/>
            <p:cNvSpPr>
              <a:spLocks noChangeShapeType="1"/>
            </p:cNvSpPr>
            <p:nvPr/>
          </p:nvSpPr>
          <p:spPr bwMode="auto">
            <a:xfrm>
              <a:off x="4343400" y="4038600"/>
              <a:ext cx="152400" cy="0"/>
            </a:xfrm>
            <a:prstGeom prst="line">
              <a:avLst/>
            </a:prstGeom>
            <a:noFill/>
            <a:ln w="28575">
              <a:solidFill>
                <a:schemeClr val="tx1"/>
              </a:solidFill>
              <a:round/>
              <a:headEnd/>
              <a:tailEnd/>
            </a:ln>
            <a:effectLst/>
          </p:spPr>
          <p:txBody>
            <a:bodyPr/>
            <a:lstStyle/>
            <a:p>
              <a:endParaRPr lang="en-US"/>
            </a:p>
          </p:txBody>
        </p:sp>
        <p:sp>
          <p:nvSpPr>
            <p:cNvPr id="241" name="Line 97"/>
            <p:cNvSpPr>
              <a:spLocks noChangeShapeType="1"/>
            </p:cNvSpPr>
            <p:nvPr/>
          </p:nvSpPr>
          <p:spPr bwMode="auto">
            <a:xfrm>
              <a:off x="2819400" y="4953000"/>
              <a:ext cx="0" cy="1905000"/>
            </a:xfrm>
            <a:prstGeom prst="line">
              <a:avLst/>
            </a:prstGeom>
            <a:noFill/>
            <a:ln w="28575">
              <a:solidFill>
                <a:srgbClr val="CC3399"/>
              </a:solidFill>
              <a:round/>
              <a:headEnd/>
              <a:tailEnd/>
            </a:ln>
            <a:effectLst/>
          </p:spPr>
          <p:txBody>
            <a:bodyPr/>
            <a:lstStyle/>
            <a:p>
              <a:endParaRPr lang="en-US"/>
            </a:p>
          </p:txBody>
        </p:sp>
        <p:sp>
          <p:nvSpPr>
            <p:cNvPr id="242" name="Line 98"/>
            <p:cNvSpPr>
              <a:spLocks noChangeShapeType="1"/>
            </p:cNvSpPr>
            <p:nvPr/>
          </p:nvSpPr>
          <p:spPr bwMode="auto">
            <a:xfrm>
              <a:off x="2057400" y="3124200"/>
              <a:ext cx="228600" cy="0"/>
            </a:xfrm>
            <a:prstGeom prst="line">
              <a:avLst/>
            </a:prstGeom>
            <a:noFill/>
            <a:ln w="28575">
              <a:solidFill>
                <a:schemeClr val="tx1"/>
              </a:solidFill>
              <a:round/>
              <a:headEnd/>
              <a:tailEnd/>
            </a:ln>
            <a:effectLst/>
          </p:spPr>
          <p:txBody>
            <a:bodyPr/>
            <a:lstStyle/>
            <a:p>
              <a:endParaRPr lang="en-US"/>
            </a:p>
          </p:txBody>
        </p:sp>
        <p:sp>
          <p:nvSpPr>
            <p:cNvPr id="243" name="Line 99"/>
            <p:cNvSpPr>
              <a:spLocks noChangeShapeType="1"/>
            </p:cNvSpPr>
            <p:nvPr/>
          </p:nvSpPr>
          <p:spPr bwMode="auto">
            <a:xfrm>
              <a:off x="1295400" y="2133600"/>
              <a:ext cx="914400" cy="0"/>
            </a:xfrm>
            <a:prstGeom prst="line">
              <a:avLst/>
            </a:prstGeom>
            <a:noFill/>
            <a:ln w="28575">
              <a:solidFill>
                <a:schemeClr val="tx1"/>
              </a:solidFill>
              <a:round/>
              <a:headEnd type="triangle" w="med" len="med"/>
              <a:tailEnd/>
            </a:ln>
            <a:effectLst/>
          </p:spPr>
          <p:txBody>
            <a:bodyPr/>
            <a:lstStyle/>
            <a:p>
              <a:endParaRPr lang="en-US"/>
            </a:p>
          </p:txBody>
        </p:sp>
        <p:sp>
          <p:nvSpPr>
            <p:cNvPr id="244" name="Line 100"/>
            <p:cNvSpPr>
              <a:spLocks noChangeShapeType="1"/>
            </p:cNvSpPr>
            <p:nvPr/>
          </p:nvSpPr>
          <p:spPr bwMode="auto">
            <a:xfrm>
              <a:off x="2590800" y="4419600"/>
              <a:ext cx="152400" cy="0"/>
            </a:xfrm>
            <a:prstGeom prst="line">
              <a:avLst/>
            </a:prstGeom>
            <a:noFill/>
            <a:ln w="28575">
              <a:solidFill>
                <a:schemeClr val="tx1"/>
              </a:solidFill>
              <a:round/>
              <a:headEnd/>
              <a:tailEnd/>
            </a:ln>
            <a:effectLst/>
          </p:spPr>
          <p:txBody>
            <a:bodyPr/>
            <a:lstStyle/>
            <a:p>
              <a:endParaRPr lang="en-US"/>
            </a:p>
          </p:txBody>
        </p:sp>
        <p:sp>
          <p:nvSpPr>
            <p:cNvPr id="245" name="Line 101"/>
            <p:cNvSpPr>
              <a:spLocks noChangeShapeType="1"/>
            </p:cNvSpPr>
            <p:nvPr/>
          </p:nvSpPr>
          <p:spPr bwMode="auto">
            <a:xfrm>
              <a:off x="7848600" y="4495800"/>
              <a:ext cx="177800" cy="0"/>
            </a:xfrm>
            <a:prstGeom prst="line">
              <a:avLst/>
            </a:prstGeom>
            <a:noFill/>
            <a:ln w="28575">
              <a:solidFill>
                <a:schemeClr val="tx1"/>
              </a:solidFill>
              <a:round/>
              <a:headEnd/>
              <a:tailEnd/>
            </a:ln>
            <a:effectLst/>
          </p:spPr>
          <p:txBody>
            <a:bodyPr/>
            <a:lstStyle/>
            <a:p>
              <a:endParaRPr lang="en-US"/>
            </a:p>
          </p:txBody>
        </p:sp>
        <p:sp>
          <p:nvSpPr>
            <p:cNvPr id="246" name="Rectangle 102"/>
            <p:cNvSpPr>
              <a:spLocks noChangeArrowheads="1"/>
            </p:cNvSpPr>
            <p:nvPr/>
          </p:nvSpPr>
          <p:spPr bwMode="auto">
            <a:xfrm>
              <a:off x="2438400" y="2895600"/>
              <a:ext cx="152400" cy="2209800"/>
            </a:xfrm>
            <a:prstGeom prst="rect">
              <a:avLst/>
            </a:prstGeom>
            <a:noFill/>
            <a:ln w="12700">
              <a:solidFill>
                <a:schemeClr val="accent2"/>
              </a:solidFill>
              <a:miter lim="800000"/>
              <a:headEnd/>
              <a:tailEnd/>
            </a:ln>
            <a:effectLst/>
          </p:spPr>
          <p:txBody>
            <a:bodyPr wrap="none" anchor="ctr"/>
            <a:lstStyle/>
            <a:p>
              <a:endParaRPr lang="en-US"/>
            </a:p>
          </p:txBody>
        </p:sp>
        <p:sp>
          <p:nvSpPr>
            <p:cNvPr id="247" name="Rectangle 103"/>
            <p:cNvSpPr>
              <a:spLocks noChangeArrowheads="1"/>
            </p:cNvSpPr>
            <p:nvPr/>
          </p:nvSpPr>
          <p:spPr bwMode="auto">
            <a:xfrm>
              <a:off x="4495800" y="2895600"/>
              <a:ext cx="152400" cy="3733800"/>
            </a:xfrm>
            <a:prstGeom prst="rect">
              <a:avLst/>
            </a:prstGeom>
            <a:noFill/>
            <a:ln w="12700">
              <a:solidFill>
                <a:schemeClr val="accent2"/>
              </a:solidFill>
              <a:miter lim="800000"/>
              <a:headEnd/>
              <a:tailEnd/>
            </a:ln>
            <a:effectLst/>
          </p:spPr>
          <p:txBody>
            <a:bodyPr wrap="none" anchor="ctr"/>
            <a:lstStyle/>
            <a:p>
              <a:endParaRPr lang="en-US"/>
            </a:p>
          </p:txBody>
        </p:sp>
        <p:sp>
          <p:nvSpPr>
            <p:cNvPr id="248" name="Line 104"/>
            <p:cNvSpPr>
              <a:spLocks noChangeShapeType="1"/>
            </p:cNvSpPr>
            <p:nvPr/>
          </p:nvSpPr>
          <p:spPr bwMode="auto">
            <a:xfrm>
              <a:off x="2209800" y="3124200"/>
              <a:ext cx="228600" cy="0"/>
            </a:xfrm>
            <a:prstGeom prst="line">
              <a:avLst/>
            </a:prstGeom>
            <a:noFill/>
            <a:ln w="28575">
              <a:solidFill>
                <a:schemeClr val="tx1"/>
              </a:solidFill>
              <a:round/>
              <a:headEnd/>
              <a:tailEnd/>
            </a:ln>
            <a:effectLst/>
          </p:spPr>
          <p:txBody>
            <a:bodyPr/>
            <a:lstStyle/>
            <a:p>
              <a:endParaRPr lang="en-US"/>
            </a:p>
          </p:txBody>
        </p:sp>
        <p:sp>
          <p:nvSpPr>
            <p:cNvPr id="249" name="Line 105"/>
            <p:cNvSpPr>
              <a:spLocks noChangeShapeType="1"/>
            </p:cNvSpPr>
            <p:nvPr/>
          </p:nvSpPr>
          <p:spPr bwMode="auto">
            <a:xfrm>
              <a:off x="2590800" y="3124200"/>
              <a:ext cx="1905000" cy="0"/>
            </a:xfrm>
            <a:prstGeom prst="line">
              <a:avLst/>
            </a:prstGeom>
            <a:noFill/>
            <a:ln w="28575">
              <a:solidFill>
                <a:schemeClr val="tx1"/>
              </a:solidFill>
              <a:round/>
              <a:headEnd/>
              <a:tailEnd/>
            </a:ln>
            <a:effectLst/>
          </p:spPr>
          <p:txBody>
            <a:bodyPr/>
            <a:lstStyle/>
            <a:p>
              <a:endParaRPr lang="en-US"/>
            </a:p>
          </p:txBody>
        </p:sp>
        <p:sp>
          <p:nvSpPr>
            <p:cNvPr id="250" name="Line 106"/>
            <p:cNvSpPr>
              <a:spLocks noChangeShapeType="1"/>
            </p:cNvSpPr>
            <p:nvPr/>
          </p:nvSpPr>
          <p:spPr bwMode="auto">
            <a:xfrm>
              <a:off x="6019800" y="3352800"/>
              <a:ext cx="152400" cy="0"/>
            </a:xfrm>
            <a:prstGeom prst="line">
              <a:avLst/>
            </a:prstGeom>
            <a:noFill/>
            <a:ln w="28575">
              <a:solidFill>
                <a:schemeClr val="tx1"/>
              </a:solidFill>
              <a:round/>
              <a:headEnd/>
              <a:tailEnd/>
            </a:ln>
            <a:effectLst/>
          </p:spPr>
          <p:txBody>
            <a:bodyPr/>
            <a:lstStyle/>
            <a:p>
              <a:endParaRPr lang="en-US"/>
            </a:p>
          </p:txBody>
        </p:sp>
        <p:sp>
          <p:nvSpPr>
            <p:cNvPr id="251" name="Line 107"/>
            <p:cNvSpPr>
              <a:spLocks noChangeShapeType="1"/>
            </p:cNvSpPr>
            <p:nvPr/>
          </p:nvSpPr>
          <p:spPr bwMode="auto">
            <a:xfrm>
              <a:off x="4648200" y="5638800"/>
              <a:ext cx="152400" cy="0"/>
            </a:xfrm>
            <a:prstGeom prst="line">
              <a:avLst/>
            </a:prstGeom>
            <a:noFill/>
            <a:ln w="28575">
              <a:solidFill>
                <a:schemeClr val="tx1"/>
              </a:solidFill>
              <a:round/>
              <a:headEnd/>
              <a:tailEnd/>
            </a:ln>
            <a:effectLst/>
          </p:spPr>
          <p:txBody>
            <a:bodyPr/>
            <a:lstStyle/>
            <a:p>
              <a:endParaRPr lang="en-US"/>
            </a:p>
          </p:txBody>
        </p:sp>
        <p:sp>
          <p:nvSpPr>
            <p:cNvPr id="252" name="Line 108"/>
            <p:cNvSpPr>
              <a:spLocks noChangeShapeType="1"/>
            </p:cNvSpPr>
            <p:nvPr/>
          </p:nvSpPr>
          <p:spPr bwMode="auto">
            <a:xfrm>
              <a:off x="4876800" y="4724400"/>
              <a:ext cx="0" cy="914400"/>
            </a:xfrm>
            <a:prstGeom prst="line">
              <a:avLst/>
            </a:prstGeom>
            <a:noFill/>
            <a:ln w="28575">
              <a:solidFill>
                <a:schemeClr val="tx1"/>
              </a:solidFill>
              <a:round/>
              <a:headEnd/>
              <a:tailEnd/>
            </a:ln>
            <a:effectLst/>
          </p:spPr>
          <p:txBody>
            <a:bodyPr/>
            <a:lstStyle/>
            <a:p>
              <a:endParaRPr lang="en-US"/>
            </a:p>
          </p:txBody>
        </p:sp>
        <p:sp>
          <p:nvSpPr>
            <p:cNvPr id="253" name="Line 109"/>
            <p:cNvSpPr>
              <a:spLocks noChangeShapeType="1"/>
            </p:cNvSpPr>
            <p:nvPr/>
          </p:nvSpPr>
          <p:spPr bwMode="auto">
            <a:xfrm>
              <a:off x="4876800" y="5638800"/>
              <a:ext cx="1295400" cy="0"/>
            </a:xfrm>
            <a:prstGeom prst="line">
              <a:avLst/>
            </a:prstGeom>
            <a:noFill/>
            <a:ln w="28575">
              <a:solidFill>
                <a:schemeClr val="tx1"/>
              </a:solidFill>
              <a:round/>
              <a:headEnd/>
              <a:tailEnd/>
            </a:ln>
            <a:effectLst/>
          </p:spPr>
          <p:txBody>
            <a:bodyPr/>
            <a:lstStyle/>
            <a:p>
              <a:endParaRPr lang="en-US"/>
            </a:p>
          </p:txBody>
        </p:sp>
        <p:sp>
          <p:nvSpPr>
            <p:cNvPr id="254" name="Rectangle 110"/>
            <p:cNvSpPr>
              <a:spLocks noChangeArrowheads="1"/>
            </p:cNvSpPr>
            <p:nvPr/>
          </p:nvSpPr>
          <p:spPr bwMode="auto">
            <a:xfrm>
              <a:off x="8001000" y="3505200"/>
              <a:ext cx="152400" cy="2819400"/>
            </a:xfrm>
            <a:prstGeom prst="rect">
              <a:avLst/>
            </a:prstGeom>
            <a:noFill/>
            <a:ln w="12700">
              <a:solidFill>
                <a:schemeClr val="accent2"/>
              </a:solidFill>
              <a:miter lim="800000"/>
              <a:headEnd/>
              <a:tailEnd/>
            </a:ln>
            <a:effectLst/>
          </p:spPr>
          <p:txBody>
            <a:bodyPr wrap="none" anchor="ctr"/>
            <a:lstStyle/>
            <a:p>
              <a:endParaRPr lang="en-US"/>
            </a:p>
          </p:txBody>
        </p:sp>
        <p:sp>
          <p:nvSpPr>
            <p:cNvPr id="255" name="Line 111"/>
            <p:cNvSpPr>
              <a:spLocks noChangeShapeType="1"/>
            </p:cNvSpPr>
            <p:nvPr/>
          </p:nvSpPr>
          <p:spPr bwMode="auto">
            <a:xfrm>
              <a:off x="6400800" y="5638800"/>
              <a:ext cx="1600200" cy="0"/>
            </a:xfrm>
            <a:prstGeom prst="line">
              <a:avLst/>
            </a:prstGeom>
            <a:noFill/>
            <a:ln w="28575">
              <a:solidFill>
                <a:schemeClr val="tx1"/>
              </a:solidFill>
              <a:round/>
              <a:headEnd/>
              <a:tailEnd/>
            </a:ln>
            <a:effectLst/>
          </p:spPr>
          <p:txBody>
            <a:bodyPr/>
            <a:lstStyle/>
            <a:p>
              <a:endParaRPr lang="en-US"/>
            </a:p>
          </p:txBody>
        </p:sp>
        <p:sp>
          <p:nvSpPr>
            <p:cNvPr id="256" name="Line 112"/>
            <p:cNvSpPr>
              <a:spLocks noChangeShapeType="1"/>
            </p:cNvSpPr>
            <p:nvPr/>
          </p:nvSpPr>
          <p:spPr bwMode="auto">
            <a:xfrm>
              <a:off x="8153400" y="4495800"/>
              <a:ext cx="228600" cy="1588"/>
            </a:xfrm>
            <a:prstGeom prst="line">
              <a:avLst/>
            </a:prstGeom>
            <a:noFill/>
            <a:ln w="28575">
              <a:solidFill>
                <a:schemeClr val="tx1"/>
              </a:solidFill>
              <a:round/>
              <a:headEnd/>
              <a:tailEnd type="triangle" w="med" len="med"/>
            </a:ln>
            <a:effectLst/>
          </p:spPr>
          <p:txBody>
            <a:bodyPr/>
            <a:lstStyle/>
            <a:p>
              <a:endParaRPr lang="en-US"/>
            </a:p>
          </p:txBody>
        </p:sp>
        <p:sp>
          <p:nvSpPr>
            <p:cNvPr id="257" name="Line 113"/>
            <p:cNvSpPr>
              <a:spLocks noChangeShapeType="1"/>
            </p:cNvSpPr>
            <p:nvPr/>
          </p:nvSpPr>
          <p:spPr bwMode="auto">
            <a:xfrm>
              <a:off x="8763000" y="4648200"/>
              <a:ext cx="0" cy="2209800"/>
            </a:xfrm>
            <a:prstGeom prst="line">
              <a:avLst/>
            </a:prstGeom>
            <a:noFill/>
            <a:ln w="28575">
              <a:solidFill>
                <a:srgbClr val="CC3399"/>
              </a:solidFill>
              <a:round/>
              <a:headEnd/>
              <a:tailEnd/>
            </a:ln>
            <a:effectLst/>
          </p:spPr>
          <p:txBody>
            <a:bodyPr/>
            <a:lstStyle/>
            <a:p>
              <a:endParaRPr lang="en-US"/>
            </a:p>
          </p:txBody>
        </p:sp>
        <p:sp>
          <p:nvSpPr>
            <p:cNvPr id="258" name="Line 114"/>
            <p:cNvSpPr>
              <a:spLocks noChangeShapeType="1"/>
            </p:cNvSpPr>
            <p:nvPr/>
          </p:nvSpPr>
          <p:spPr bwMode="auto">
            <a:xfrm>
              <a:off x="6553200" y="1828800"/>
              <a:ext cx="0" cy="1524000"/>
            </a:xfrm>
            <a:prstGeom prst="line">
              <a:avLst/>
            </a:prstGeom>
            <a:noFill/>
            <a:ln w="28575">
              <a:solidFill>
                <a:srgbClr val="CC3399"/>
              </a:solidFill>
              <a:round/>
              <a:headEnd/>
              <a:tailEnd/>
            </a:ln>
            <a:effectLst/>
          </p:spPr>
          <p:txBody>
            <a:bodyPr/>
            <a:lstStyle/>
            <a:p>
              <a:endParaRPr lang="en-US"/>
            </a:p>
          </p:txBody>
        </p:sp>
        <p:sp>
          <p:nvSpPr>
            <p:cNvPr id="259" name="Line 115"/>
            <p:cNvSpPr>
              <a:spLocks noChangeShapeType="1"/>
            </p:cNvSpPr>
            <p:nvPr/>
          </p:nvSpPr>
          <p:spPr bwMode="auto">
            <a:xfrm flipH="1">
              <a:off x="6172200" y="4876800"/>
              <a:ext cx="152400" cy="762000"/>
            </a:xfrm>
            <a:prstGeom prst="line">
              <a:avLst/>
            </a:prstGeom>
            <a:noFill/>
            <a:ln w="28575" cap="rnd">
              <a:solidFill>
                <a:schemeClr val="accent2"/>
              </a:solidFill>
              <a:prstDash val="sysDot"/>
              <a:round/>
              <a:headEnd/>
              <a:tailEnd/>
            </a:ln>
            <a:effectLst/>
          </p:spPr>
          <p:txBody>
            <a:bodyPr/>
            <a:lstStyle/>
            <a:p>
              <a:endParaRPr lang="en-US"/>
            </a:p>
          </p:txBody>
        </p:sp>
        <p:sp>
          <p:nvSpPr>
            <p:cNvPr id="260" name="Line 116"/>
            <p:cNvSpPr>
              <a:spLocks noChangeShapeType="1"/>
            </p:cNvSpPr>
            <p:nvPr/>
          </p:nvSpPr>
          <p:spPr bwMode="auto">
            <a:xfrm flipH="1">
              <a:off x="8001000" y="4876800"/>
              <a:ext cx="152400" cy="762000"/>
            </a:xfrm>
            <a:prstGeom prst="line">
              <a:avLst/>
            </a:prstGeom>
            <a:noFill/>
            <a:ln w="28575" cap="rnd">
              <a:solidFill>
                <a:schemeClr val="accent2"/>
              </a:solidFill>
              <a:prstDash val="sysDot"/>
              <a:round/>
              <a:headEnd/>
              <a:tailEnd/>
            </a:ln>
            <a:effectLst/>
          </p:spPr>
          <p:txBody>
            <a:bodyPr/>
            <a:lstStyle/>
            <a:p>
              <a:endParaRPr lang="en-US"/>
            </a:p>
          </p:txBody>
        </p:sp>
        <p:sp>
          <p:nvSpPr>
            <p:cNvPr id="261" name="Text Box 117"/>
            <p:cNvSpPr txBox="1">
              <a:spLocks noChangeArrowheads="1"/>
            </p:cNvSpPr>
            <p:nvPr/>
          </p:nvSpPr>
          <p:spPr bwMode="auto">
            <a:xfrm>
              <a:off x="2286000" y="2590800"/>
              <a:ext cx="515938" cy="274638"/>
            </a:xfrm>
            <a:prstGeom prst="rect">
              <a:avLst/>
            </a:prstGeom>
            <a:noFill/>
            <a:ln w="12700">
              <a:noFill/>
              <a:miter lim="800000"/>
              <a:headEnd/>
              <a:tailEnd/>
            </a:ln>
            <a:effectLst/>
          </p:spPr>
          <p:txBody>
            <a:bodyPr wrap="none">
              <a:spAutoFit/>
            </a:bodyPr>
            <a:lstStyle/>
            <a:p>
              <a:r>
                <a:rPr lang="en-US" sz="1200" b="1">
                  <a:solidFill>
                    <a:schemeClr val="accent2"/>
                  </a:solidFill>
                </a:rPr>
                <a:t>IF/ID</a:t>
              </a:r>
            </a:p>
          </p:txBody>
        </p:sp>
        <p:sp>
          <p:nvSpPr>
            <p:cNvPr id="262" name="Line 118"/>
            <p:cNvSpPr>
              <a:spLocks noChangeShapeType="1"/>
            </p:cNvSpPr>
            <p:nvPr/>
          </p:nvSpPr>
          <p:spPr bwMode="auto">
            <a:xfrm flipV="1">
              <a:off x="4800600" y="3581400"/>
              <a:ext cx="0" cy="1524000"/>
            </a:xfrm>
            <a:prstGeom prst="line">
              <a:avLst/>
            </a:prstGeom>
            <a:noFill/>
            <a:ln w="28575">
              <a:solidFill>
                <a:schemeClr val="tx1"/>
              </a:solidFill>
              <a:round/>
              <a:headEnd/>
              <a:tailEnd/>
            </a:ln>
            <a:effectLst/>
          </p:spPr>
          <p:txBody>
            <a:bodyPr/>
            <a:lstStyle/>
            <a:p>
              <a:endParaRPr lang="en-US"/>
            </a:p>
          </p:txBody>
        </p:sp>
        <p:sp>
          <p:nvSpPr>
            <p:cNvPr id="263" name="Line 119"/>
            <p:cNvSpPr>
              <a:spLocks noChangeShapeType="1"/>
            </p:cNvSpPr>
            <p:nvPr/>
          </p:nvSpPr>
          <p:spPr bwMode="auto">
            <a:xfrm>
              <a:off x="3962400" y="5638800"/>
              <a:ext cx="533400" cy="0"/>
            </a:xfrm>
            <a:prstGeom prst="line">
              <a:avLst/>
            </a:prstGeom>
            <a:noFill/>
            <a:ln w="28575">
              <a:solidFill>
                <a:schemeClr val="tx1"/>
              </a:solidFill>
              <a:round/>
              <a:headEnd/>
              <a:tailEnd/>
            </a:ln>
            <a:effectLst/>
          </p:spPr>
          <p:txBody>
            <a:bodyPr/>
            <a:lstStyle/>
            <a:p>
              <a:endParaRPr lang="en-US"/>
            </a:p>
          </p:txBody>
        </p:sp>
        <p:sp>
          <p:nvSpPr>
            <p:cNvPr id="264" name="Line 120"/>
            <p:cNvSpPr>
              <a:spLocks noChangeShapeType="1"/>
            </p:cNvSpPr>
            <p:nvPr/>
          </p:nvSpPr>
          <p:spPr bwMode="auto">
            <a:xfrm>
              <a:off x="4648200" y="3124200"/>
              <a:ext cx="1066800" cy="0"/>
            </a:xfrm>
            <a:prstGeom prst="line">
              <a:avLst/>
            </a:prstGeom>
            <a:noFill/>
            <a:ln w="28575">
              <a:solidFill>
                <a:schemeClr val="tx1"/>
              </a:solidFill>
              <a:round/>
              <a:headEnd/>
              <a:tailEnd type="triangle" w="med" len="med"/>
            </a:ln>
            <a:effectLst/>
          </p:spPr>
          <p:txBody>
            <a:bodyPr/>
            <a:lstStyle/>
            <a:p>
              <a:endParaRPr lang="en-US"/>
            </a:p>
          </p:txBody>
        </p:sp>
        <p:sp>
          <p:nvSpPr>
            <p:cNvPr id="265" name="Line 121"/>
            <p:cNvSpPr>
              <a:spLocks noChangeShapeType="1"/>
            </p:cNvSpPr>
            <p:nvPr/>
          </p:nvSpPr>
          <p:spPr bwMode="auto">
            <a:xfrm>
              <a:off x="2209800" y="2133600"/>
              <a:ext cx="0" cy="990600"/>
            </a:xfrm>
            <a:prstGeom prst="line">
              <a:avLst/>
            </a:prstGeom>
            <a:noFill/>
            <a:ln w="28575">
              <a:solidFill>
                <a:schemeClr val="tx1"/>
              </a:solidFill>
              <a:round/>
              <a:headEnd/>
              <a:tailEnd/>
            </a:ln>
            <a:effectLst/>
          </p:spPr>
          <p:txBody>
            <a:bodyPr/>
            <a:lstStyle/>
            <a:p>
              <a:endParaRPr lang="en-US"/>
            </a:p>
          </p:txBody>
        </p:sp>
        <p:sp>
          <p:nvSpPr>
            <p:cNvPr id="266" name="Line 122"/>
            <p:cNvSpPr>
              <a:spLocks noChangeShapeType="1"/>
            </p:cNvSpPr>
            <p:nvPr/>
          </p:nvSpPr>
          <p:spPr bwMode="auto">
            <a:xfrm flipV="1">
              <a:off x="5943600" y="3657600"/>
              <a:ext cx="0" cy="457200"/>
            </a:xfrm>
            <a:prstGeom prst="line">
              <a:avLst/>
            </a:prstGeom>
            <a:noFill/>
            <a:ln w="12700">
              <a:solidFill>
                <a:schemeClr val="accent1"/>
              </a:solidFill>
              <a:round/>
              <a:headEnd/>
              <a:tailEnd/>
            </a:ln>
            <a:effectLst/>
          </p:spPr>
          <p:txBody>
            <a:bodyPr/>
            <a:lstStyle/>
            <a:p>
              <a:endParaRPr lang="en-US"/>
            </a:p>
          </p:txBody>
        </p:sp>
        <p:sp>
          <p:nvSpPr>
            <p:cNvPr id="267" name="Line 123"/>
            <p:cNvSpPr>
              <a:spLocks noChangeShapeType="1"/>
            </p:cNvSpPr>
            <p:nvPr/>
          </p:nvSpPr>
          <p:spPr bwMode="auto">
            <a:xfrm>
              <a:off x="762000" y="2819400"/>
              <a:ext cx="0" cy="1600200"/>
            </a:xfrm>
            <a:prstGeom prst="line">
              <a:avLst/>
            </a:prstGeom>
            <a:noFill/>
            <a:ln w="28575">
              <a:solidFill>
                <a:schemeClr val="tx1"/>
              </a:solidFill>
              <a:round/>
              <a:headEnd/>
              <a:tailEnd/>
            </a:ln>
            <a:effectLst/>
          </p:spPr>
          <p:txBody>
            <a:bodyPr/>
            <a:lstStyle/>
            <a:p>
              <a:endParaRPr lang="en-US"/>
            </a:p>
          </p:txBody>
        </p:sp>
        <p:sp>
          <p:nvSpPr>
            <p:cNvPr id="268" name="Rectangle 124"/>
            <p:cNvSpPr>
              <a:spLocks noChangeArrowheads="1"/>
            </p:cNvSpPr>
            <p:nvPr/>
          </p:nvSpPr>
          <p:spPr bwMode="auto">
            <a:xfrm>
              <a:off x="6172200" y="2895600"/>
              <a:ext cx="152400" cy="3429000"/>
            </a:xfrm>
            <a:prstGeom prst="rect">
              <a:avLst/>
            </a:prstGeom>
            <a:noFill/>
            <a:ln w="12700">
              <a:solidFill>
                <a:schemeClr val="accent2"/>
              </a:solidFill>
              <a:miter lim="800000"/>
              <a:headEnd/>
              <a:tailEnd/>
            </a:ln>
            <a:effectLst/>
          </p:spPr>
          <p:txBody>
            <a:bodyPr wrap="none" anchor="ctr"/>
            <a:lstStyle/>
            <a:p>
              <a:endParaRPr lang="en-US"/>
            </a:p>
          </p:txBody>
        </p:sp>
        <p:sp>
          <p:nvSpPr>
            <p:cNvPr id="269" name="Oval 125"/>
            <p:cNvSpPr>
              <a:spLocks noChangeArrowheads="1"/>
            </p:cNvSpPr>
            <p:nvPr/>
          </p:nvSpPr>
          <p:spPr bwMode="auto">
            <a:xfrm>
              <a:off x="3124200" y="5410200"/>
              <a:ext cx="812800" cy="45720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270" name="Rectangle 126"/>
            <p:cNvSpPr>
              <a:spLocks noChangeArrowheads="1"/>
            </p:cNvSpPr>
            <p:nvPr/>
          </p:nvSpPr>
          <p:spPr bwMode="auto">
            <a:xfrm>
              <a:off x="3276600" y="5410200"/>
              <a:ext cx="533400" cy="457200"/>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271" name="Line 127"/>
            <p:cNvSpPr>
              <a:spLocks noChangeShapeType="1"/>
            </p:cNvSpPr>
            <p:nvPr/>
          </p:nvSpPr>
          <p:spPr bwMode="auto">
            <a:xfrm>
              <a:off x="6324600" y="3352800"/>
              <a:ext cx="228600" cy="0"/>
            </a:xfrm>
            <a:prstGeom prst="line">
              <a:avLst/>
            </a:prstGeom>
            <a:noFill/>
            <a:ln w="28575">
              <a:solidFill>
                <a:schemeClr val="tx1"/>
              </a:solidFill>
              <a:round/>
              <a:headEnd/>
              <a:tailEnd/>
            </a:ln>
            <a:effectLst/>
          </p:spPr>
          <p:txBody>
            <a:bodyPr/>
            <a:lstStyle/>
            <a:p>
              <a:endParaRPr lang="en-US"/>
            </a:p>
          </p:txBody>
        </p:sp>
        <p:sp>
          <p:nvSpPr>
            <p:cNvPr id="272" name="Line 128"/>
            <p:cNvSpPr>
              <a:spLocks noChangeShapeType="1"/>
            </p:cNvSpPr>
            <p:nvPr/>
          </p:nvSpPr>
          <p:spPr bwMode="auto">
            <a:xfrm>
              <a:off x="5943600" y="3657600"/>
              <a:ext cx="228600" cy="0"/>
            </a:xfrm>
            <a:prstGeom prst="line">
              <a:avLst/>
            </a:prstGeom>
            <a:noFill/>
            <a:ln w="12700">
              <a:solidFill>
                <a:schemeClr val="accent1"/>
              </a:solidFill>
              <a:round/>
              <a:headEnd/>
              <a:tailEnd type="triangle" w="med" len="med"/>
            </a:ln>
            <a:effectLst/>
          </p:spPr>
          <p:txBody>
            <a:bodyPr/>
            <a:lstStyle/>
            <a:p>
              <a:endParaRPr lang="en-US"/>
            </a:p>
          </p:txBody>
        </p:sp>
        <p:sp>
          <p:nvSpPr>
            <p:cNvPr id="273" name="Line 129"/>
            <p:cNvSpPr>
              <a:spLocks noChangeShapeType="1"/>
            </p:cNvSpPr>
            <p:nvPr/>
          </p:nvSpPr>
          <p:spPr bwMode="auto">
            <a:xfrm>
              <a:off x="6324600" y="3657600"/>
              <a:ext cx="228600" cy="0"/>
            </a:xfrm>
            <a:prstGeom prst="line">
              <a:avLst/>
            </a:prstGeom>
            <a:noFill/>
            <a:ln w="12700">
              <a:solidFill>
                <a:schemeClr val="accent1"/>
              </a:solidFill>
              <a:round/>
              <a:headEnd/>
              <a:tailEnd type="triangle"/>
            </a:ln>
            <a:effectLst/>
          </p:spPr>
          <p:txBody>
            <a:bodyPr/>
            <a:lstStyle/>
            <a:p>
              <a:endParaRPr lang="en-US"/>
            </a:p>
          </p:txBody>
        </p:sp>
        <p:sp>
          <p:nvSpPr>
            <p:cNvPr id="274" name="Line 130"/>
            <p:cNvSpPr>
              <a:spLocks noChangeShapeType="1"/>
            </p:cNvSpPr>
            <p:nvPr/>
          </p:nvSpPr>
          <p:spPr bwMode="auto">
            <a:xfrm>
              <a:off x="6400800" y="4495800"/>
              <a:ext cx="0" cy="1143000"/>
            </a:xfrm>
            <a:prstGeom prst="line">
              <a:avLst/>
            </a:prstGeom>
            <a:noFill/>
            <a:ln w="28575">
              <a:solidFill>
                <a:schemeClr val="tx1"/>
              </a:solidFill>
              <a:round/>
              <a:headEnd/>
              <a:tailEnd/>
            </a:ln>
            <a:effectLst/>
          </p:spPr>
          <p:txBody>
            <a:bodyPr/>
            <a:lstStyle/>
            <a:p>
              <a:endParaRPr lang="en-US"/>
            </a:p>
          </p:txBody>
        </p:sp>
        <p:sp>
          <p:nvSpPr>
            <p:cNvPr id="275" name="Text Box 131"/>
            <p:cNvSpPr txBox="1">
              <a:spLocks noChangeArrowheads="1"/>
            </p:cNvSpPr>
            <p:nvPr/>
          </p:nvSpPr>
          <p:spPr bwMode="auto">
            <a:xfrm>
              <a:off x="4267200" y="1981200"/>
              <a:ext cx="582613" cy="274638"/>
            </a:xfrm>
            <a:prstGeom prst="rect">
              <a:avLst/>
            </a:prstGeom>
            <a:noFill/>
            <a:ln w="12700">
              <a:noFill/>
              <a:miter lim="800000"/>
              <a:headEnd/>
              <a:tailEnd/>
            </a:ln>
            <a:effectLst/>
          </p:spPr>
          <p:txBody>
            <a:bodyPr wrap="none">
              <a:spAutoFit/>
            </a:bodyPr>
            <a:lstStyle/>
            <a:p>
              <a:r>
                <a:rPr lang="en-US" sz="1200" b="1">
                  <a:solidFill>
                    <a:schemeClr val="accent2"/>
                  </a:solidFill>
                </a:rPr>
                <a:t>ID/EX</a:t>
              </a:r>
            </a:p>
          </p:txBody>
        </p:sp>
        <p:sp>
          <p:nvSpPr>
            <p:cNvPr id="276" name="Text Box 132"/>
            <p:cNvSpPr txBox="1">
              <a:spLocks noChangeArrowheads="1"/>
            </p:cNvSpPr>
            <p:nvPr/>
          </p:nvSpPr>
          <p:spPr bwMode="auto">
            <a:xfrm>
              <a:off x="5791200" y="2163763"/>
              <a:ext cx="785813" cy="274637"/>
            </a:xfrm>
            <a:prstGeom prst="rect">
              <a:avLst/>
            </a:prstGeom>
            <a:noFill/>
            <a:ln w="12700">
              <a:noFill/>
              <a:miter lim="800000"/>
              <a:headEnd/>
              <a:tailEnd/>
            </a:ln>
            <a:effectLst/>
          </p:spPr>
          <p:txBody>
            <a:bodyPr wrap="none">
              <a:spAutoFit/>
            </a:bodyPr>
            <a:lstStyle/>
            <a:p>
              <a:r>
                <a:rPr lang="en-US" sz="1200" b="1">
                  <a:solidFill>
                    <a:schemeClr val="accent2"/>
                  </a:solidFill>
                </a:rPr>
                <a:t>EX/MEM</a:t>
              </a:r>
            </a:p>
          </p:txBody>
        </p:sp>
        <p:sp>
          <p:nvSpPr>
            <p:cNvPr id="277" name="Text Box 133"/>
            <p:cNvSpPr txBox="1">
              <a:spLocks noChangeArrowheads="1"/>
            </p:cNvSpPr>
            <p:nvPr/>
          </p:nvSpPr>
          <p:spPr bwMode="auto">
            <a:xfrm>
              <a:off x="7696200" y="3048000"/>
              <a:ext cx="836613" cy="274638"/>
            </a:xfrm>
            <a:prstGeom prst="rect">
              <a:avLst/>
            </a:prstGeom>
            <a:noFill/>
            <a:ln w="12700">
              <a:noFill/>
              <a:miter lim="800000"/>
              <a:headEnd/>
              <a:tailEnd/>
            </a:ln>
            <a:effectLst/>
          </p:spPr>
          <p:txBody>
            <a:bodyPr wrap="none">
              <a:spAutoFit/>
            </a:bodyPr>
            <a:lstStyle/>
            <a:p>
              <a:r>
                <a:rPr lang="en-US" sz="1200" b="1">
                  <a:solidFill>
                    <a:schemeClr val="accent2"/>
                  </a:solidFill>
                </a:rPr>
                <a:t>MEM/WB</a:t>
              </a:r>
            </a:p>
          </p:txBody>
        </p:sp>
        <p:sp>
          <p:nvSpPr>
            <p:cNvPr id="300" name="AutoShape 188"/>
            <p:cNvSpPr>
              <a:spLocks noChangeArrowheads="1"/>
            </p:cNvSpPr>
            <p:nvPr/>
          </p:nvSpPr>
          <p:spPr bwMode="auto">
            <a:xfrm rot="-5400000">
              <a:off x="4724400" y="60198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301" name="Line 189"/>
            <p:cNvSpPr>
              <a:spLocks noChangeShapeType="1"/>
            </p:cNvSpPr>
            <p:nvPr/>
          </p:nvSpPr>
          <p:spPr bwMode="auto">
            <a:xfrm>
              <a:off x="5181600" y="6096000"/>
              <a:ext cx="990600" cy="0"/>
            </a:xfrm>
            <a:prstGeom prst="line">
              <a:avLst/>
            </a:prstGeom>
            <a:noFill/>
            <a:ln w="19050">
              <a:solidFill>
                <a:schemeClr val="tx1"/>
              </a:solidFill>
              <a:round/>
              <a:headEnd/>
              <a:tailEnd/>
            </a:ln>
            <a:effectLst/>
          </p:spPr>
          <p:txBody>
            <a:bodyPr/>
            <a:lstStyle/>
            <a:p>
              <a:endParaRPr lang="en-US"/>
            </a:p>
          </p:txBody>
        </p:sp>
        <p:sp>
          <p:nvSpPr>
            <p:cNvPr id="302" name="Line 190"/>
            <p:cNvSpPr>
              <a:spLocks noChangeShapeType="1"/>
            </p:cNvSpPr>
            <p:nvPr/>
          </p:nvSpPr>
          <p:spPr bwMode="auto">
            <a:xfrm>
              <a:off x="2743200" y="6324600"/>
              <a:ext cx="1752600" cy="0"/>
            </a:xfrm>
            <a:prstGeom prst="line">
              <a:avLst/>
            </a:prstGeom>
            <a:noFill/>
            <a:ln w="19050">
              <a:solidFill>
                <a:schemeClr val="tx1"/>
              </a:solidFill>
              <a:round/>
              <a:headEnd/>
              <a:tailEnd/>
            </a:ln>
            <a:effectLst/>
          </p:spPr>
          <p:txBody>
            <a:bodyPr/>
            <a:lstStyle/>
            <a:p>
              <a:endParaRPr lang="en-US"/>
            </a:p>
          </p:txBody>
        </p:sp>
        <p:sp>
          <p:nvSpPr>
            <p:cNvPr id="303" name="Line 191"/>
            <p:cNvSpPr>
              <a:spLocks noChangeShapeType="1"/>
            </p:cNvSpPr>
            <p:nvPr/>
          </p:nvSpPr>
          <p:spPr bwMode="auto">
            <a:xfrm>
              <a:off x="4648200" y="6324600"/>
              <a:ext cx="304800" cy="0"/>
            </a:xfrm>
            <a:prstGeom prst="line">
              <a:avLst/>
            </a:prstGeom>
            <a:noFill/>
            <a:ln w="19050">
              <a:solidFill>
                <a:schemeClr val="tx1"/>
              </a:solidFill>
              <a:round/>
              <a:headEnd/>
              <a:tailEnd/>
            </a:ln>
            <a:effectLst/>
          </p:spPr>
          <p:txBody>
            <a:bodyPr/>
            <a:lstStyle/>
            <a:p>
              <a:endParaRPr lang="en-US"/>
            </a:p>
          </p:txBody>
        </p:sp>
        <p:sp>
          <p:nvSpPr>
            <p:cNvPr id="220" name="Line 39"/>
            <p:cNvSpPr>
              <a:spLocks noChangeShapeType="1"/>
            </p:cNvSpPr>
            <p:nvPr/>
          </p:nvSpPr>
          <p:spPr bwMode="auto">
            <a:xfrm flipH="1">
              <a:off x="1295400" y="1828800"/>
              <a:ext cx="5257800" cy="0"/>
            </a:xfrm>
            <a:prstGeom prst="line">
              <a:avLst/>
            </a:prstGeom>
            <a:noFill/>
            <a:ln w="28575">
              <a:solidFill>
                <a:srgbClr val="CC3399"/>
              </a:solidFill>
              <a:round/>
              <a:headEnd/>
              <a:tailEnd type="triangle" w="med" len="med"/>
            </a:ln>
            <a:effectLst/>
          </p:spPr>
          <p:txBody>
            <a:bodyPr/>
            <a:lstStyle/>
            <a:p>
              <a:endParaRPr lang="en-US"/>
            </a:p>
          </p:txBody>
        </p:sp>
      </p:grpSp>
      <p:grpSp>
        <p:nvGrpSpPr>
          <p:cNvPr id="335" name="Group 334"/>
          <p:cNvGrpSpPr/>
          <p:nvPr/>
        </p:nvGrpSpPr>
        <p:grpSpPr>
          <a:xfrm>
            <a:off x="1219200" y="1447800"/>
            <a:ext cx="7696200" cy="5181600"/>
            <a:chOff x="1143000" y="1600200"/>
            <a:chExt cx="7696200" cy="5181600"/>
          </a:xfrm>
        </p:grpSpPr>
        <p:sp>
          <p:nvSpPr>
            <p:cNvPr id="336" name="Rectangle 163"/>
            <p:cNvSpPr>
              <a:spLocks noChangeArrowheads="1"/>
            </p:cNvSpPr>
            <p:nvPr/>
          </p:nvSpPr>
          <p:spPr bwMode="auto">
            <a:xfrm>
              <a:off x="4495800" y="26670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337" name="Rectangle 164"/>
            <p:cNvSpPr>
              <a:spLocks noChangeArrowheads="1"/>
            </p:cNvSpPr>
            <p:nvPr/>
          </p:nvSpPr>
          <p:spPr bwMode="auto">
            <a:xfrm>
              <a:off x="4495800" y="24384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338" name="Rectangle 165"/>
            <p:cNvSpPr>
              <a:spLocks noChangeArrowheads="1"/>
            </p:cNvSpPr>
            <p:nvPr/>
          </p:nvSpPr>
          <p:spPr bwMode="auto">
            <a:xfrm>
              <a:off x="4495800" y="22098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339" name="Rectangle 166"/>
            <p:cNvSpPr>
              <a:spLocks noChangeArrowheads="1"/>
            </p:cNvSpPr>
            <p:nvPr/>
          </p:nvSpPr>
          <p:spPr bwMode="auto">
            <a:xfrm>
              <a:off x="6172200" y="26670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340" name="Rectangle 167"/>
            <p:cNvSpPr>
              <a:spLocks noChangeArrowheads="1"/>
            </p:cNvSpPr>
            <p:nvPr/>
          </p:nvSpPr>
          <p:spPr bwMode="auto">
            <a:xfrm>
              <a:off x="6172200" y="24384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341" name="Rectangle 168"/>
            <p:cNvSpPr>
              <a:spLocks noChangeArrowheads="1"/>
            </p:cNvSpPr>
            <p:nvPr/>
          </p:nvSpPr>
          <p:spPr bwMode="auto">
            <a:xfrm>
              <a:off x="8001000" y="32766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342" name="Rectangle 169"/>
            <p:cNvSpPr>
              <a:spLocks noChangeArrowheads="1"/>
            </p:cNvSpPr>
            <p:nvPr/>
          </p:nvSpPr>
          <p:spPr bwMode="auto">
            <a:xfrm>
              <a:off x="3429000" y="2438400"/>
              <a:ext cx="533400" cy="304800"/>
            </a:xfrm>
            <a:prstGeom prst="rect">
              <a:avLst/>
            </a:prstGeom>
            <a:noFill/>
            <a:ln w="12700">
              <a:noFill/>
              <a:miter lim="800000"/>
              <a:headEnd/>
              <a:tailEnd/>
            </a:ln>
            <a:effectLst/>
          </p:spPr>
          <p:txBody>
            <a:bodyPr wrap="none" lIns="19050" tIns="26988" rIns="19050" bIns="26988"/>
            <a:lstStyle/>
            <a:p>
              <a:pPr algn="ctr"/>
              <a:r>
                <a:rPr lang="en-US" sz="1200" b="1"/>
                <a:t>Control</a:t>
              </a:r>
            </a:p>
          </p:txBody>
        </p:sp>
        <p:sp>
          <p:nvSpPr>
            <p:cNvPr id="343" name="Oval 170"/>
            <p:cNvSpPr>
              <a:spLocks noChangeArrowheads="1"/>
            </p:cNvSpPr>
            <p:nvPr/>
          </p:nvSpPr>
          <p:spPr bwMode="auto">
            <a:xfrm>
              <a:off x="3276600" y="2057400"/>
              <a:ext cx="762000" cy="990600"/>
            </a:xfrm>
            <a:prstGeom prst="ellipse">
              <a:avLst/>
            </a:prstGeom>
            <a:noFill/>
            <a:ln w="12700">
              <a:solidFill>
                <a:schemeClr val="accent1"/>
              </a:solidFill>
              <a:round/>
              <a:headEnd/>
              <a:tailEnd/>
            </a:ln>
            <a:effectLst/>
          </p:spPr>
          <p:txBody>
            <a:bodyPr wrap="none" anchor="ctr"/>
            <a:lstStyle/>
            <a:p>
              <a:endParaRPr lang="en-US"/>
            </a:p>
          </p:txBody>
        </p:sp>
        <p:sp>
          <p:nvSpPr>
            <p:cNvPr id="344" name="Line 171"/>
            <p:cNvSpPr>
              <a:spLocks noChangeShapeType="1"/>
            </p:cNvSpPr>
            <p:nvPr/>
          </p:nvSpPr>
          <p:spPr bwMode="auto">
            <a:xfrm>
              <a:off x="2743200" y="2590800"/>
              <a:ext cx="0" cy="1219200"/>
            </a:xfrm>
            <a:prstGeom prst="line">
              <a:avLst/>
            </a:prstGeom>
            <a:noFill/>
            <a:ln w="12700">
              <a:solidFill>
                <a:schemeClr val="accent1"/>
              </a:solidFill>
              <a:round/>
              <a:headEnd/>
              <a:tailEnd/>
            </a:ln>
            <a:effectLst/>
          </p:spPr>
          <p:txBody>
            <a:bodyPr/>
            <a:lstStyle/>
            <a:p>
              <a:endParaRPr lang="en-US"/>
            </a:p>
          </p:txBody>
        </p:sp>
        <p:sp>
          <p:nvSpPr>
            <p:cNvPr id="345" name="Line 172"/>
            <p:cNvSpPr>
              <a:spLocks noChangeShapeType="1"/>
            </p:cNvSpPr>
            <p:nvPr/>
          </p:nvSpPr>
          <p:spPr bwMode="auto">
            <a:xfrm>
              <a:off x="2743200" y="2590800"/>
              <a:ext cx="533400" cy="0"/>
            </a:xfrm>
            <a:prstGeom prst="line">
              <a:avLst/>
            </a:prstGeom>
            <a:noFill/>
            <a:ln w="12700">
              <a:solidFill>
                <a:schemeClr val="accent1"/>
              </a:solidFill>
              <a:round/>
              <a:headEnd/>
              <a:tailEnd type="triangle" w="med" len="med"/>
            </a:ln>
            <a:effectLst/>
          </p:spPr>
          <p:txBody>
            <a:bodyPr/>
            <a:lstStyle/>
            <a:p>
              <a:endParaRPr lang="en-US"/>
            </a:p>
          </p:txBody>
        </p:sp>
        <p:sp>
          <p:nvSpPr>
            <p:cNvPr id="346" name="Line 173"/>
            <p:cNvSpPr>
              <a:spLocks noChangeShapeType="1"/>
            </p:cNvSpPr>
            <p:nvPr/>
          </p:nvSpPr>
          <p:spPr bwMode="auto">
            <a:xfrm>
              <a:off x="3962400" y="2362200"/>
              <a:ext cx="533400" cy="0"/>
            </a:xfrm>
            <a:prstGeom prst="line">
              <a:avLst/>
            </a:prstGeom>
            <a:noFill/>
            <a:ln w="12700">
              <a:solidFill>
                <a:schemeClr val="accent1"/>
              </a:solidFill>
              <a:round/>
              <a:headEnd/>
              <a:tailEnd type="triangle" w="med" len="med"/>
            </a:ln>
            <a:effectLst/>
          </p:spPr>
          <p:txBody>
            <a:bodyPr/>
            <a:lstStyle/>
            <a:p>
              <a:endParaRPr lang="en-US"/>
            </a:p>
          </p:txBody>
        </p:sp>
        <p:sp>
          <p:nvSpPr>
            <p:cNvPr id="347" name="Line 174"/>
            <p:cNvSpPr>
              <a:spLocks noChangeShapeType="1"/>
            </p:cNvSpPr>
            <p:nvPr/>
          </p:nvSpPr>
          <p:spPr bwMode="auto">
            <a:xfrm>
              <a:off x="4038600" y="2590800"/>
              <a:ext cx="457200" cy="0"/>
            </a:xfrm>
            <a:prstGeom prst="line">
              <a:avLst/>
            </a:prstGeom>
            <a:noFill/>
            <a:ln w="12700">
              <a:solidFill>
                <a:schemeClr val="accent1"/>
              </a:solidFill>
              <a:round/>
              <a:headEnd/>
              <a:tailEnd type="triangle" w="med" len="med"/>
            </a:ln>
            <a:effectLst/>
          </p:spPr>
          <p:txBody>
            <a:bodyPr/>
            <a:lstStyle/>
            <a:p>
              <a:endParaRPr lang="en-US"/>
            </a:p>
          </p:txBody>
        </p:sp>
        <p:sp>
          <p:nvSpPr>
            <p:cNvPr id="348" name="Line 175"/>
            <p:cNvSpPr>
              <a:spLocks noChangeShapeType="1"/>
            </p:cNvSpPr>
            <p:nvPr/>
          </p:nvSpPr>
          <p:spPr bwMode="auto">
            <a:xfrm>
              <a:off x="3962400" y="2819400"/>
              <a:ext cx="533400" cy="0"/>
            </a:xfrm>
            <a:prstGeom prst="line">
              <a:avLst/>
            </a:prstGeom>
            <a:noFill/>
            <a:ln w="12700">
              <a:solidFill>
                <a:schemeClr val="accent1"/>
              </a:solidFill>
              <a:round/>
              <a:headEnd/>
              <a:tailEnd type="triangle" w="med" len="med"/>
            </a:ln>
            <a:effectLst/>
          </p:spPr>
          <p:txBody>
            <a:bodyPr/>
            <a:lstStyle/>
            <a:p>
              <a:endParaRPr lang="en-US"/>
            </a:p>
          </p:txBody>
        </p:sp>
        <p:sp>
          <p:nvSpPr>
            <p:cNvPr id="349" name="Line 176"/>
            <p:cNvSpPr>
              <a:spLocks noChangeShapeType="1"/>
            </p:cNvSpPr>
            <p:nvPr/>
          </p:nvSpPr>
          <p:spPr bwMode="auto">
            <a:xfrm>
              <a:off x="6324600" y="2819400"/>
              <a:ext cx="1676400" cy="533400"/>
            </a:xfrm>
            <a:prstGeom prst="line">
              <a:avLst/>
            </a:prstGeom>
            <a:noFill/>
            <a:ln w="12700">
              <a:solidFill>
                <a:schemeClr val="accent1"/>
              </a:solidFill>
              <a:round/>
              <a:headEnd/>
              <a:tailEnd type="triangle" w="med" len="med"/>
            </a:ln>
            <a:effectLst/>
          </p:spPr>
          <p:txBody>
            <a:bodyPr/>
            <a:lstStyle/>
            <a:p>
              <a:endParaRPr lang="en-US"/>
            </a:p>
          </p:txBody>
        </p:sp>
        <p:sp>
          <p:nvSpPr>
            <p:cNvPr id="350" name="Line 177"/>
            <p:cNvSpPr>
              <a:spLocks noChangeShapeType="1"/>
            </p:cNvSpPr>
            <p:nvPr/>
          </p:nvSpPr>
          <p:spPr bwMode="auto">
            <a:xfrm>
              <a:off x="4648200" y="2819400"/>
              <a:ext cx="1524000" cy="0"/>
            </a:xfrm>
            <a:prstGeom prst="line">
              <a:avLst/>
            </a:prstGeom>
            <a:noFill/>
            <a:ln w="12700">
              <a:solidFill>
                <a:schemeClr val="accent1"/>
              </a:solidFill>
              <a:round/>
              <a:headEnd/>
              <a:tailEnd type="triangle" w="med" len="med"/>
            </a:ln>
            <a:effectLst/>
          </p:spPr>
          <p:txBody>
            <a:bodyPr/>
            <a:lstStyle/>
            <a:p>
              <a:endParaRPr lang="en-US"/>
            </a:p>
          </p:txBody>
        </p:sp>
        <p:sp>
          <p:nvSpPr>
            <p:cNvPr id="351" name="Line 178"/>
            <p:cNvSpPr>
              <a:spLocks noChangeShapeType="1"/>
            </p:cNvSpPr>
            <p:nvPr/>
          </p:nvSpPr>
          <p:spPr bwMode="auto">
            <a:xfrm>
              <a:off x="4648200" y="2590800"/>
              <a:ext cx="1524000" cy="0"/>
            </a:xfrm>
            <a:prstGeom prst="line">
              <a:avLst/>
            </a:prstGeom>
            <a:noFill/>
            <a:ln w="12700">
              <a:solidFill>
                <a:schemeClr val="accent1"/>
              </a:solidFill>
              <a:round/>
              <a:headEnd/>
              <a:tailEnd type="triangle" w="med" len="med"/>
            </a:ln>
            <a:effectLst/>
          </p:spPr>
          <p:txBody>
            <a:bodyPr/>
            <a:lstStyle/>
            <a:p>
              <a:endParaRPr lang="en-US"/>
            </a:p>
          </p:txBody>
        </p:sp>
        <p:sp>
          <p:nvSpPr>
            <p:cNvPr id="352" name="Line 179"/>
            <p:cNvSpPr>
              <a:spLocks noChangeShapeType="1"/>
            </p:cNvSpPr>
            <p:nvPr/>
          </p:nvSpPr>
          <p:spPr bwMode="auto">
            <a:xfrm>
              <a:off x="4648200" y="2286000"/>
              <a:ext cx="609600" cy="0"/>
            </a:xfrm>
            <a:prstGeom prst="line">
              <a:avLst/>
            </a:prstGeom>
            <a:noFill/>
            <a:ln w="12700">
              <a:solidFill>
                <a:schemeClr val="accent1"/>
              </a:solidFill>
              <a:round/>
              <a:headEnd/>
              <a:tailEnd/>
            </a:ln>
            <a:effectLst/>
          </p:spPr>
          <p:txBody>
            <a:bodyPr/>
            <a:lstStyle/>
            <a:p>
              <a:endParaRPr lang="en-US"/>
            </a:p>
          </p:txBody>
        </p:sp>
        <p:sp>
          <p:nvSpPr>
            <p:cNvPr id="353" name="Line 180"/>
            <p:cNvSpPr>
              <a:spLocks noChangeShapeType="1"/>
            </p:cNvSpPr>
            <p:nvPr/>
          </p:nvSpPr>
          <p:spPr bwMode="auto">
            <a:xfrm>
              <a:off x="8534400" y="3429000"/>
              <a:ext cx="0" cy="304800"/>
            </a:xfrm>
            <a:prstGeom prst="line">
              <a:avLst/>
            </a:prstGeom>
            <a:noFill/>
            <a:ln w="12700">
              <a:solidFill>
                <a:schemeClr val="accent1"/>
              </a:solidFill>
              <a:round/>
              <a:headEnd/>
              <a:tailEnd type="triangle" w="med" len="med"/>
            </a:ln>
            <a:effectLst/>
          </p:spPr>
          <p:txBody>
            <a:bodyPr/>
            <a:lstStyle/>
            <a:p>
              <a:endParaRPr lang="en-US"/>
            </a:p>
          </p:txBody>
        </p:sp>
        <p:sp>
          <p:nvSpPr>
            <p:cNvPr id="354" name="Line 181"/>
            <p:cNvSpPr>
              <a:spLocks noChangeShapeType="1"/>
            </p:cNvSpPr>
            <p:nvPr/>
          </p:nvSpPr>
          <p:spPr bwMode="auto">
            <a:xfrm>
              <a:off x="6324600" y="2590800"/>
              <a:ext cx="762000" cy="0"/>
            </a:xfrm>
            <a:prstGeom prst="line">
              <a:avLst/>
            </a:prstGeom>
            <a:noFill/>
            <a:ln w="12700">
              <a:solidFill>
                <a:schemeClr val="accent1"/>
              </a:solidFill>
              <a:round/>
              <a:headEnd/>
              <a:tailEnd/>
            </a:ln>
            <a:effectLst/>
          </p:spPr>
          <p:txBody>
            <a:bodyPr/>
            <a:lstStyle/>
            <a:p>
              <a:endParaRPr lang="en-US"/>
            </a:p>
          </p:txBody>
        </p:sp>
        <p:sp>
          <p:nvSpPr>
            <p:cNvPr id="355" name="Line 182"/>
            <p:cNvSpPr>
              <a:spLocks noChangeShapeType="1"/>
            </p:cNvSpPr>
            <p:nvPr/>
          </p:nvSpPr>
          <p:spPr bwMode="auto">
            <a:xfrm>
              <a:off x="8153400" y="3429000"/>
              <a:ext cx="381000" cy="0"/>
            </a:xfrm>
            <a:prstGeom prst="line">
              <a:avLst/>
            </a:prstGeom>
            <a:noFill/>
            <a:ln w="12700">
              <a:solidFill>
                <a:schemeClr val="accent1"/>
              </a:solidFill>
              <a:round/>
              <a:headEnd/>
              <a:tailEnd/>
            </a:ln>
            <a:effectLst/>
          </p:spPr>
          <p:txBody>
            <a:bodyPr/>
            <a:lstStyle/>
            <a:p>
              <a:endParaRPr lang="en-US"/>
            </a:p>
          </p:txBody>
        </p:sp>
        <p:sp>
          <p:nvSpPr>
            <p:cNvPr id="356" name="Line 183"/>
            <p:cNvSpPr>
              <a:spLocks noChangeShapeType="1"/>
            </p:cNvSpPr>
            <p:nvPr/>
          </p:nvSpPr>
          <p:spPr bwMode="auto">
            <a:xfrm>
              <a:off x="7086600" y="2590800"/>
              <a:ext cx="0" cy="152400"/>
            </a:xfrm>
            <a:prstGeom prst="line">
              <a:avLst/>
            </a:prstGeom>
            <a:noFill/>
            <a:ln w="12700">
              <a:solidFill>
                <a:schemeClr val="accent1"/>
              </a:solidFill>
              <a:round/>
              <a:headEnd/>
              <a:tailEnd type="triangle" w="med" len="med"/>
            </a:ln>
            <a:effectLst/>
          </p:spPr>
          <p:txBody>
            <a:bodyPr/>
            <a:lstStyle/>
            <a:p>
              <a:endParaRPr lang="en-US"/>
            </a:p>
          </p:txBody>
        </p:sp>
        <p:sp>
          <p:nvSpPr>
            <p:cNvPr id="357" name="Line 184"/>
            <p:cNvSpPr>
              <a:spLocks noChangeShapeType="1"/>
            </p:cNvSpPr>
            <p:nvPr/>
          </p:nvSpPr>
          <p:spPr bwMode="auto">
            <a:xfrm>
              <a:off x="5257800" y="2286000"/>
              <a:ext cx="0" cy="228600"/>
            </a:xfrm>
            <a:prstGeom prst="line">
              <a:avLst/>
            </a:prstGeom>
            <a:noFill/>
            <a:ln w="12700">
              <a:solidFill>
                <a:schemeClr val="accent1"/>
              </a:solidFill>
              <a:round/>
              <a:headEnd/>
              <a:tailEnd type="triangle" w="med" len="med"/>
            </a:ln>
            <a:effectLst/>
          </p:spPr>
          <p:txBody>
            <a:bodyPr/>
            <a:lstStyle/>
            <a:p>
              <a:endParaRPr lang="en-US"/>
            </a:p>
          </p:txBody>
        </p:sp>
        <p:sp>
          <p:nvSpPr>
            <p:cNvPr id="358" name="Oval 194"/>
            <p:cNvSpPr>
              <a:spLocks noChangeArrowheads="1"/>
            </p:cNvSpPr>
            <p:nvPr/>
          </p:nvSpPr>
          <p:spPr bwMode="auto">
            <a:xfrm>
              <a:off x="5562600" y="5029200"/>
              <a:ext cx="457200" cy="533400"/>
            </a:xfrm>
            <a:prstGeom prst="ellipse">
              <a:avLst/>
            </a:prstGeom>
            <a:noFill/>
            <a:ln w="12700">
              <a:solidFill>
                <a:schemeClr val="accent1"/>
              </a:solidFill>
              <a:round/>
              <a:headEnd/>
              <a:tailEnd/>
            </a:ln>
            <a:effectLst/>
          </p:spPr>
          <p:txBody>
            <a:bodyPr wrap="none" anchor="ctr"/>
            <a:lstStyle/>
            <a:p>
              <a:endParaRPr lang="en-US"/>
            </a:p>
          </p:txBody>
        </p:sp>
        <p:sp>
          <p:nvSpPr>
            <p:cNvPr id="359" name="Rectangle 195"/>
            <p:cNvSpPr>
              <a:spLocks noChangeArrowheads="1"/>
            </p:cNvSpPr>
            <p:nvPr/>
          </p:nvSpPr>
          <p:spPr bwMode="auto">
            <a:xfrm>
              <a:off x="5562600" y="50292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ALU</a:t>
              </a:r>
            </a:p>
            <a:p>
              <a:pPr algn="ctr" defTabSz="904875">
                <a:lnSpc>
                  <a:spcPts val="1600"/>
                </a:lnSpc>
                <a:tabLst>
                  <a:tab pos="452438" algn="l"/>
                  <a:tab pos="904875" algn="l"/>
                  <a:tab pos="1357313" algn="l"/>
                </a:tabLst>
              </a:pPr>
              <a:r>
                <a:rPr lang="en-US" sz="1200" b="1"/>
                <a:t>cntrl</a:t>
              </a:r>
            </a:p>
          </p:txBody>
        </p:sp>
        <p:sp>
          <p:nvSpPr>
            <p:cNvPr id="360" name="Line 196"/>
            <p:cNvSpPr>
              <a:spLocks noChangeShapeType="1"/>
            </p:cNvSpPr>
            <p:nvPr/>
          </p:nvSpPr>
          <p:spPr bwMode="auto">
            <a:xfrm>
              <a:off x="4800600" y="5334000"/>
              <a:ext cx="762000" cy="0"/>
            </a:xfrm>
            <a:prstGeom prst="line">
              <a:avLst/>
            </a:prstGeom>
            <a:noFill/>
            <a:ln w="12700">
              <a:solidFill>
                <a:schemeClr val="accent1"/>
              </a:solidFill>
              <a:round/>
              <a:headEnd/>
              <a:tailEnd type="triangle" w="med" len="med"/>
            </a:ln>
            <a:effectLst/>
          </p:spPr>
          <p:txBody>
            <a:bodyPr/>
            <a:lstStyle/>
            <a:p>
              <a:endParaRPr lang="en-US"/>
            </a:p>
          </p:txBody>
        </p:sp>
        <p:sp>
          <p:nvSpPr>
            <p:cNvPr id="361" name="Line 197"/>
            <p:cNvSpPr>
              <a:spLocks noChangeShapeType="1"/>
            </p:cNvSpPr>
            <p:nvPr/>
          </p:nvSpPr>
          <p:spPr bwMode="auto">
            <a:xfrm flipV="1">
              <a:off x="5791200" y="4876800"/>
              <a:ext cx="0" cy="152400"/>
            </a:xfrm>
            <a:prstGeom prst="line">
              <a:avLst/>
            </a:prstGeom>
            <a:noFill/>
            <a:ln w="12700">
              <a:solidFill>
                <a:schemeClr val="accent1"/>
              </a:solidFill>
              <a:round/>
              <a:headEnd/>
              <a:tailEnd type="triangle" w="med" len="med"/>
            </a:ln>
            <a:effectLst/>
          </p:spPr>
          <p:txBody>
            <a:bodyPr/>
            <a:lstStyle/>
            <a:p>
              <a:endParaRPr lang="en-US"/>
            </a:p>
          </p:txBody>
        </p:sp>
        <p:sp>
          <p:nvSpPr>
            <p:cNvPr id="362" name="AutoShape 198"/>
            <p:cNvSpPr>
              <a:spLocks noChangeArrowheads="1"/>
            </p:cNvSpPr>
            <p:nvPr/>
          </p:nvSpPr>
          <p:spPr bwMode="auto">
            <a:xfrm>
              <a:off x="7086600" y="3276600"/>
              <a:ext cx="381000" cy="304800"/>
            </a:xfrm>
            <a:prstGeom prst="flowChartDelay">
              <a:avLst/>
            </a:prstGeom>
            <a:noFill/>
            <a:ln w="12700">
              <a:solidFill>
                <a:schemeClr val="accent1"/>
              </a:solidFill>
              <a:miter lim="800000"/>
              <a:headEnd/>
              <a:tailEnd/>
            </a:ln>
            <a:effectLst/>
          </p:spPr>
          <p:txBody>
            <a:bodyPr wrap="none" anchor="ctr"/>
            <a:lstStyle/>
            <a:p>
              <a:endParaRPr lang="en-US"/>
            </a:p>
          </p:txBody>
        </p:sp>
        <p:sp>
          <p:nvSpPr>
            <p:cNvPr id="363" name="Line 199"/>
            <p:cNvSpPr>
              <a:spLocks noChangeShapeType="1"/>
            </p:cNvSpPr>
            <p:nvPr/>
          </p:nvSpPr>
          <p:spPr bwMode="auto">
            <a:xfrm>
              <a:off x="6553200" y="3505200"/>
              <a:ext cx="533400" cy="0"/>
            </a:xfrm>
            <a:prstGeom prst="line">
              <a:avLst/>
            </a:prstGeom>
            <a:noFill/>
            <a:ln w="12700">
              <a:solidFill>
                <a:schemeClr val="accent1"/>
              </a:solidFill>
              <a:round/>
              <a:headEnd/>
              <a:tailEnd/>
            </a:ln>
            <a:effectLst/>
          </p:spPr>
          <p:txBody>
            <a:bodyPr/>
            <a:lstStyle/>
            <a:p>
              <a:endParaRPr lang="en-US"/>
            </a:p>
          </p:txBody>
        </p:sp>
        <p:sp>
          <p:nvSpPr>
            <p:cNvPr id="364" name="Line 200"/>
            <p:cNvSpPr>
              <a:spLocks noChangeShapeType="1"/>
            </p:cNvSpPr>
            <p:nvPr/>
          </p:nvSpPr>
          <p:spPr bwMode="auto">
            <a:xfrm>
              <a:off x="6553200" y="3505200"/>
              <a:ext cx="0" cy="152400"/>
            </a:xfrm>
            <a:prstGeom prst="line">
              <a:avLst/>
            </a:prstGeom>
            <a:noFill/>
            <a:ln w="12700">
              <a:solidFill>
                <a:schemeClr val="accent1"/>
              </a:solidFill>
              <a:round/>
              <a:headEnd/>
              <a:tailEnd/>
            </a:ln>
            <a:effectLst/>
          </p:spPr>
          <p:txBody>
            <a:bodyPr/>
            <a:lstStyle/>
            <a:p>
              <a:endParaRPr lang="en-US"/>
            </a:p>
          </p:txBody>
        </p:sp>
        <p:sp>
          <p:nvSpPr>
            <p:cNvPr id="365" name="Rectangle 201"/>
            <p:cNvSpPr>
              <a:spLocks noChangeArrowheads="1"/>
            </p:cNvSpPr>
            <p:nvPr/>
          </p:nvSpPr>
          <p:spPr bwMode="auto">
            <a:xfrm>
              <a:off x="3352800" y="3276600"/>
              <a:ext cx="533400" cy="304800"/>
            </a:xfrm>
            <a:prstGeom prst="rect">
              <a:avLst/>
            </a:prstGeom>
            <a:noFill/>
            <a:ln w="12700">
              <a:noFill/>
              <a:miter lim="800000"/>
              <a:headEnd/>
              <a:tailEnd/>
            </a:ln>
            <a:effectLst/>
          </p:spPr>
          <p:txBody>
            <a:bodyPr wrap="none" lIns="19050" tIns="26988" rIns="19050" bIns="26988"/>
            <a:lstStyle/>
            <a:p>
              <a:pPr algn="ctr"/>
              <a:r>
                <a:rPr lang="en-US" sz="1200" b="1"/>
                <a:t>RegWrite</a:t>
              </a:r>
            </a:p>
          </p:txBody>
        </p:sp>
        <p:sp>
          <p:nvSpPr>
            <p:cNvPr id="366" name="Rectangle 203"/>
            <p:cNvSpPr>
              <a:spLocks noChangeArrowheads="1"/>
            </p:cNvSpPr>
            <p:nvPr/>
          </p:nvSpPr>
          <p:spPr bwMode="auto">
            <a:xfrm>
              <a:off x="7315200" y="5334000"/>
              <a:ext cx="533400" cy="304800"/>
            </a:xfrm>
            <a:prstGeom prst="rect">
              <a:avLst/>
            </a:prstGeom>
            <a:noFill/>
            <a:ln w="12700">
              <a:noFill/>
              <a:miter lim="800000"/>
              <a:headEnd/>
              <a:tailEnd/>
            </a:ln>
            <a:effectLst/>
          </p:spPr>
          <p:txBody>
            <a:bodyPr wrap="none" lIns="19050" tIns="26988" rIns="19050" bIns="26988"/>
            <a:lstStyle/>
            <a:p>
              <a:pPr algn="ctr"/>
              <a:r>
                <a:rPr lang="en-US" sz="1200" b="1"/>
                <a:t>MemRead</a:t>
              </a:r>
            </a:p>
          </p:txBody>
        </p:sp>
        <p:sp>
          <p:nvSpPr>
            <p:cNvPr id="367" name="Rectangle 204"/>
            <p:cNvSpPr>
              <a:spLocks noChangeArrowheads="1"/>
            </p:cNvSpPr>
            <p:nvPr/>
          </p:nvSpPr>
          <p:spPr bwMode="auto">
            <a:xfrm>
              <a:off x="8305800" y="4038600"/>
              <a:ext cx="533400" cy="304800"/>
            </a:xfrm>
            <a:prstGeom prst="rect">
              <a:avLst/>
            </a:prstGeom>
            <a:noFill/>
            <a:ln w="12700">
              <a:noFill/>
              <a:miter lim="800000"/>
              <a:headEnd/>
              <a:tailEnd/>
            </a:ln>
            <a:effectLst/>
          </p:spPr>
          <p:txBody>
            <a:bodyPr wrap="none" lIns="19050" tIns="26988" rIns="19050" bIns="26988"/>
            <a:lstStyle/>
            <a:p>
              <a:pPr algn="ctr"/>
              <a:r>
                <a:rPr lang="en-US" sz="1200" b="1"/>
                <a:t>MemtoReg</a:t>
              </a:r>
            </a:p>
          </p:txBody>
        </p:sp>
        <p:sp>
          <p:nvSpPr>
            <p:cNvPr id="368" name="Rectangle 205"/>
            <p:cNvSpPr>
              <a:spLocks noChangeArrowheads="1"/>
            </p:cNvSpPr>
            <p:nvPr/>
          </p:nvSpPr>
          <p:spPr bwMode="auto">
            <a:xfrm>
              <a:off x="4800600" y="6477000"/>
              <a:ext cx="533400" cy="304800"/>
            </a:xfrm>
            <a:prstGeom prst="rect">
              <a:avLst/>
            </a:prstGeom>
            <a:noFill/>
            <a:ln w="12700">
              <a:noFill/>
              <a:miter lim="800000"/>
              <a:headEnd/>
              <a:tailEnd/>
            </a:ln>
            <a:effectLst/>
          </p:spPr>
          <p:txBody>
            <a:bodyPr wrap="none" lIns="19050" tIns="26988" rIns="19050" bIns="26988"/>
            <a:lstStyle/>
            <a:p>
              <a:pPr algn="ctr"/>
              <a:r>
                <a:rPr lang="en-US" sz="1200" b="1"/>
                <a:t>RegDst</a:t>
              </a:r>
            </a:p>
          </p:txBody>
        </p:sp>
        <p:sp>
          <p:nvSpPr>
            <p:cNvPr id="369" name="Rectangle 206"/>
            <p:cNvSpPr>
              <a:spLocks noChangeArrowheads="1"/>
            </p:cNvSpPr>
            <p:nvPr/>
          </p:nvSpPr>
          <p:spPr bwMode="auto">
            <a:xfrm>
              <a:off x="5562600" y="5715000"/>
              <a:ext cx="533400" cy="304800"/>
            </a:xfrm>
            <a:prstGeom prst="rect">
              <a:avLst/>
            </a:prstGeom>
            <a:noFill/>
            <a:ln w="12700">
              <a:noFill/>
              <a:miter lim="800000"/>
              <a:headEnd/>
              <a:tailEnd/>
            </a:ln>
            <a:effectLst/>
          </p:spPr>
          <p:txBody>
            <a:bodyPr wrap="none" lIns="19050" tIns="26988" rIns="19050" bIns="26988"/>
            <a:lstStyle/>
            <a:p>
              <a:pPr algn="ctr"/>
              <a:r>
                <a:rPr lang="en-US" sz="1200" b="1"/>
                <a:t>ALUOp</a:t>
              </a:r>
            </a:p>
          </p:txBody>
        </p:sp>
        <p:sp>
          <p:nvSpPr>
            <p:cNvPr id="370" name="Rectangle 207"/>
            <p:cNvSpPr>
              <a:spLocks noChangeArrowheads="1"/>
            </p:cNvSpPr>
            <p:nvPr/>
          </p:nvSpPr>
          <p:spPr bwMode="auto">
            <a:xfrm>
              <a:off x="4876800" y="4191000"/>
              <a:ext cx="533400" cy="304800"/>
            </a:xfrm>
            <a:prstGeom prst="rect">
              <a:avLst/>
            </a:prstGeom>
            <a:noFill/>
            <a:ln w="12700">
              <a:noFill/>
              <a:miter lim="800000"/>
              <a:headEnd/>
              <a:tailEnd/>
            </a:ln>
            <a:effectLst/>
          </p:spPr>
          <p:txBody>
            <a:bodyPr wrap="none" lIns="19050" tIns="26988" rIns="19050" bIns="26988"/>
            <a:lstStyle/>
            <a:p>
              <a:pPr algn="ctr"/>
              <a:r>
                <a:rPr lang="en-US" sz="1200" b="1"/>
                <a:t>ALUSrc</a:t>
              </a:r>
            </a:p>
          </p:txBody>
        </p:sp>
        <p:sp>
          <p:nvSpPr>
            <p:cNvPr id="371" name="Rectangle 208"/>
            <p:cNvSpPr>
              <a:spLocks noChangeArrowheads="1"/>
            </p:cNvSpPr>
            <p:nvPr/>
          </p:nvSpPr>
          <p:spPr bwMode="auto">
            <a:xfrm>
              <a:off x="6477000" y="3124200"/>
              <a:ext cx="533400" cy="304800"/>
            </a:xfrm>
            <a:prstGeom prst="rect">
              <a:avLst/>
            </a:prstGeom>
            <a:noFill/>
            <a:ln w="12700">
              <a:noFill/>
              <a:miter lim="800000"/>
              <a:headEnd/>
              <a:tailEnd/>
            </a:ln>
            <a:effectLst/>
          </p:spPr>
          <p:txBody>
            <a:bodyPr wrap="none" lIns="19050" tIns="26988" rIns="19050" bIns="26988"/>
            <a:lstStyle/>
            <a:p>
              <a:pPr algn="ctr"/>
              <a:r>
                <a:rPr lang="en-US" sz="1200" b="1"/>
                <a:t>Branch</a:t>
              </a:r>
            </a:p>
          </p:txBody>
        </p:sp>
        <p:sp>
          <p:nvSpPr>
            <p:cNvPr id="372" name="Line 209"/>
            <p:cNvSpPr>
              <a:spLocks noChangeShapeType="1"/>
            </p:cNvSpPr>
            <p:nvPr/>
          </p:nvSpPr>
          <p:spPr bwMode="auto">
            <a:xfrm>
              <a:off x="6934200" y="3352800"/>
              <a:ext cx="152400" cy="0"/>
            </a:xfrm>
            <a:prstGeom prst="line">
              <a:avLst/>
            </a:prstGeom>
            <a:noFill/>
            <a:ln w="12700">
              <a:solidFill>
                <a:schemeClr val="accent1"/>
              </a:solidFill>
              <a:round/>
              <a:headEnd/>
              <a:tailEnd/>
            </a:ln>
            <a:effectLst/>
          </p:spPr>
          <p:txBody>
            <a:bodyPr/>
            <a:lstStyle/>
            <a:p>
              <a:endParaRPr lang="en-US"/>
            </a:p>
          </p:txBody>
        </p:sp>
        <p:sp>
          <p:nvSpPr>
            <p:cNvPr id="373" name="Line 210"/>
            <p:cNvSpPr>
              <a:spLocks noChangeShapeType="1"/>
            </p:cNvSpPr>
            <p:nvPr/>
          </p:nvSpPr>
          <p:spPr bwMode="auto">
            <a:xfrm>
              <a:off x="7620000" y="1600200"/>
              <a:ext cx="0" cy="1828800"/>
            </a:xfrm>
            <a:prstGeom prst="line">
              <a:avLst/>
            </a:prstGeom>
            <a:noFill/>
            <a:ln w="12700">
              <a:solidFill>
                <a:schemeClr val="accent1"/>
              </a:solidFill>
              <a:round/>
              <a:headEnd/>
              <a:tailEnd/>
            </a:ln>
            <a:effectLst/>
          </p:spPr>
          <p:txBody>
            <a:bodyPr/>
            <a:lstStyle/>
            <a:p>
              <a:endParaRPr lang="en-US"/>
            </a:p>
          </p:txBody>
        </p:sp>
        <p:sp>
          <p:nvSpPr>
            <p:cNvPr id="374" name="Line 211"/>
            <p:cNvSpPr>
              <a:spLocks noChangeShapeType="1"/>
            </p:cNvSpPr>
            <p:nvPr/>
          </p:nvSpPr>
          <p:spPr bwMode="auto">
            <a:xfrm>
              <a:off x="7467600" y="3429000"/>
              <a:ext cx="152400" cy="0"/>
            </a:xfrm>
            <a:prstGeom prst="line">
              <a:avLst/>
            </a:prstGeom>
            <a:noFill/>
            <a:ln w="12700">
              <a:solidFill>
                <a:schemeClr val="accent1"/>
              </a:solidFill>
              <a:round/>
              <a:headEnd/>
              <a:tailEnd/>
            </a:ln>
            <a:effectLst/>
          </p:spPr>
          <p:txBody>
            <a:bodyPr/>
            <a:lstStyle/>
            <a:p>
              <a:endParaRPr lang="en-US"/>
            </a:p>
          </p:txBody>
        </p:sp>
        <p:sp>
          <p:nvSpPr>
            <p:cNvPr id="375" name="Line 212"/>
            <p:cNvSpPr>
              <a:spLocks noChangeShapeType="1"/>
            </p:cNvSpPr>
            <p:nvPr/>
          </p:nvSpPr>
          <p:spPr bwMode="auto">
            <a:xfrm>
              <a:off x="1143000" y="1600200"/>
              <a:ext cx="6477000" cy="0"/>
            </a:xfrm>
            <a:prstGeom prst="line">
              <a:avLst/>
            </a:prstGeom>
            <a:noFill/>
            <a:ln w="12700">
              <a:solidFill>
                <a:schemeClr val="accent1"/>
              </a:solidFill>
              <a:round/>
              <a:headEnd/>
              <a:tailEnd/>
            </a:ln>
            <a:effectLst/>
          </p:spPr>
          <p:txBody>
            <a:bodyPr/>
            <a:lstStyle/>
            <a:p>
              <a:endParaRPr lang="en-US"/>
            </a:p>
          </p:txBody>
        </p:sp>
        <p:sp>
          <p:nvSpPr>
            <p:cNvPr id="376" name="Rectangle 213"/>
            <p:cNvSpPr>
              <a:spLocks noChangeArrowheads="1"/>
            </p:cNvSpPr>
            <p:nvPr/>
          </p:nvSpPr>
          <p:spPr bwMode="auto">
            <a:xfrm>
              <a:off x="7620000" y="1752600"/>
              <a:ext cx="533400" cy="304800"/>
            </a:xfrm>
            <a:prstGeom prst="rect">
              <a:avLst/>
            </a:prstGeom>
            <a:noFill/>
            <a:ln w="12700">
              <a:noFill/>
              <a:miter lim="800000"/>
              <a:headEnd/>
              <a:tailEnd/>
            </a:ln>
            <a:effectLst/>
          </p:spPr>
          <p:txBody>
            <a:bodyPr wrap="none" lIns="19050" tIns="26988" rIns="19050" bIns="26988"/>
            <a:lstStyle/>
            <a:p>
              <a:pPr algn="ctr"/>
              <a:r>
                <a:rPr lang="en-US" sz="1200" b="1"/>
                <a:t>PCSrc</a:t>
              </a:r>
            </a:p>
          </p:txBody>
        </p:sp>
        <p:sp>
          <p:nvSpPr>
            <p:cNvPr id="377" name="Line 214"/>
            <p:cNvSpPr>
              <a:spLocks noChangeShapeType="1"/>
            </p:cNvSpPr>
            <p:nvPr/>
          </p:nvSpPr>
          <p:spPr bwMode="auto">
            <a:xfrm>
              <a:off x="1143000" y="1600200"/>
              <a:ext cx="0" cy="152400"/>
            </a:xfrm>
            <a:prstGeom prst="line">
              <a:avLst/>
            </a:prstGeom>
            <a:noFill/>
            <a:ln w="12700">
              <a:solidFill>
                <a:schemeClr val="accent1"/>
              </a:solidFill>
              <a:round/>
              <a:headEnd/>
              <a:tailEnd/>
            </a:ln>
            <a:effectLst/>
          </p:spPr>
          <p:txBody>
            <a:bodyPr/>
            <a:lstStyle/>
            <a:p>
              <a:endParaRPr lang="en-US"/>
            </a:p>
          </p:txBody>
        </p:sp>
        <p:sp>
          <p:nvSpPr>
            <p:cNvPr id="378" name="Line 215"/>
            <p:cNvSpPr>
              <a:spLocks noChangeShapeType="1"/>
            </p:cNvSpPr>
            <p:nvPr/>
          </p:nvSpPr>
          <p:spPr bwMode="auto">
            <a:xfrm>
              <a:off x="3581400" y="3505200"/>
              <a:ext cx="0" cy="152400"/>
            </a:xfrm>
            <a:prstGeom prst="line">
              <a:avLst/>
            </a:prstGeom>
            <a:noFill/>
            <a:ln w="12700">
              <a:solidFill>
                <a:schemeClr val="accent1"/>
              </a:solidFill>
              <a:round/>
              <a:headEnd/>
              <a:tailEnd/>
            </a:ln>
            <a:effectLst/>
          </p:spPr>
          <p:txBody>
            <a:bodyPr/>
            <a:lstStyle/>
            <a:p>
              <a:endParaRPr lang="en-US"/>
            </a:p>
          </p:txBody>
        </p:sp>
        <p:sp>
          <p:nvSpPr>
            <p:cNvPr id="379" name="Line 216"/>
            <p:cNvSpPr>
              <a:spLocks noChangeShapeType="1"/>
            </p:cNvSpPr>
            <p:nvPr/>
          </p:nvSpPr>
          <p:spPr bwMode="auto">
            <a:xfrm>
              <a:off x="6858000" y="5181600"/>
              <a:ext cx="0" cy="152400"/>
            </a:xfrm>
            <a:prstGeom prst="line">
              <a:avLst/>
            </a:prstGeom>
            <a:noFill/>
            <a:ln w="12700">
              <a:solidFill>
                <a:schemeClr val="accent1"/>
              </a:solidFill>
              <a:round/>
              <a:headEnd/>
              <a:tailEnd/>
            </a:ln>
            <a:effectLst/>
          </p:spPr>
          <p:txBody>
            <a:bodyPr/>
            <a:lstStyle/>
            <a:p>
              <a:endParaRPr lang="en-US"/>
            </a:p>
          </p:txBody>
        </p:sp>
        <p:sp>
          <p:nvSpPr>
            <p:cNvPr id="380" name="Line 217"/>
            <p:cNvSpPr>
              <a:spLocks noChangeShapeType="1"/>
            </p:cNvSpPr>
            <p:nvPr/>
          </p:nvSpPr>
          <p:spPr bwMode="auto">
            <a:xfrm>
              <a:off x="7467600" y="5181600"/>
              <a:ext cx="0" cy="152400"/>
            </a:xfrm>
            <a:prstGeom prst="line">
              <a:avLst/>
            </a:prstGeom>
            <a:noFill/>
            <a:ln w="12700">
              <a:solidFill>
                <a:schemeClr val="accent1"/>
              </a:solidFill>
              <a:round/>
              <a:headEnd/>
              <a:tailEnd/>
            </a:ln>
            <a:effectLst/>
          </p:spPr>
          <p:txBody>
            <a:bodyPr/>
            <a:lstStyle/>
            <a:p>
              <a:endParaRPr lang="en-US"/>
            </a:p>
          </p:txBody>
        </p:sp>
        <p:sp>
          <p:nvSpPr>
            <p:cNvPr id="381" name="Line 220"/>
            <p:cNvSpPr>
              <a:spLocks noChangeShapeType="1"/>
            </p:cNvSpPr>
            <p:nvPr/>
          </p:nvSpPr>
          <p:spPr bwMode="auto">
            <a:xfrm>
              <a:off x="8458200" y="4267200"/>
              <a:ext cx="0" cy="152400"/>
            </a:xfrm>
            <a:prstGeom prst="line">
              <a:avLst/>
            </a:prstGeom>
            <a:noFill/>
            <a:ln w="12700">
              <a:solidFill>
                <a:schemeClr val="accent1"/>
              </a:solidFill>
              <a:round/>
              <a:headEnd/>
              <a:tailEnd/>
            </a:ln>
            <a:effectLst/>
          </p:spPr>
          <p:txBody>
            <a:bodyPr/>
            <a:lstStyle/>
            <a:p>
              <a:endParaRPr lang="en-US"/>
            </a:p>
          </p:txBody>
        </p:sp>
        <p:sp>
          <p:nvSpPr>
            <p:cNvPr id="382" name="Line 221"/>
            <p:cNvSpPr>
              <a:spLocks noChangeShapeType="1"/>
            </p:cNvSpPr>
            <p:nvPr/>
          </p:nvSpPr>
          <p:spPr bwMode="auto">
            <a:xfrm>
              <a:off x="5105400" y="6400800"/>
              <a:ext cx="0" cy="152400"/>
            </a:xfrm>
            <a:prstGeom prst="line">
              <a:avLst/>
            </a:prstGeom>
            <a:noFill/>
            <a:ln w="12700">
              <a:solidFill>
                <a:schemeClr val="accent1"/>
              </a:solidFill>
              <a:round/>
              <a:headEnd/>
              <a:tailEnd/>
            </a:ln>
            <a:effectLst/>
          </p:spPr>
          <p:txBody>
            <a:bodyPr/>
            <a:lstStyle/>
            <a:p>
              <a:endParaRPr lang="en-US"/>
            </a:p>
          </p:txBody>
        </p:sp>
        <p:sp>
          <p:nvSpPr>
            <p:cNvPr id="383" name="Line 224"/>
            <p:cNvSpPr>
              <a:spLocks noChangeShapeType="1"/>
            </p:cNvSpPr>
            <p:nvPr/>
          </p:nvSpPr>
          <p:spPr bwMode="auto">
            <a:xfrm>
              <a:off x="5791200" y="5562600"/>
              <a:ext cx="0" cy="152400"/>
            </a:xfrm>
            <a:prstGeom prst="line">
              <a:avLst/>
            </a:prstGeom>
            <a:noFill/>
            <a:ln w="12700">
              <a:solidFill>
                <a:schemeClr val="accent1"/>
              </a:solidFill>
              <a:round/>
              <a:headEnd/>
              <a:tailEnd/>
            </a:ln>
            <a:effectLst/>
          </p:spPr>
          <p:txBody>
            <a:bodyPr/>
            <a:lstStyle/>
            <a:p>
              <a:endParaRPr lang="en-US"/>
            </a:p>
          </p:txBody>
        </p:sp>
        <p:sp>
          <p:nvSpPr>
            <p:cNvPr id="384" name="Line 225"/>
            <p:cNvSpPr>
              <a:spLocks noChangeShapeType="1"/>
            </p:cNvSpPr>
            <p:nvPr/>
          </p:nvSpPr>
          <p:spPr bwMode="auto">
            <a:xfrm>
              <a:off x="5181600" y="4419600"/>
              <a:ext cx="0" cy="152400"/>
            </a:xfrm>
            <a:prstGeom prst="line">
              <a:avLst/>
            </a:prstGeom>
            <a:noFill/>
            <a:ln w="12700">
              <a:solidFill>
                <a:schemeClr val="accent1"/>
              </a:solidFill>
              <a:round/>
              <a:headEnd/>
              <a:tailEnd/>
            </a:ln>
            <a:effec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Grp="1" noChangeArrowheads="1"/>
          </p:cNvSpPr>
          <p:nvPr>
            <p:ph type="title"/>
          </p:nvPr>
        </p:nvSpPr>
        <p:spPr>
          <a:xfrm>
            <a:off x="533400" y="304800"/>
            <a:ext cx="8153400" cy="464614"/>
          </a:xfrm>
          <a:noFill/>
          <a:ln/>
        </p:spPr>
        <p:txBody>
          <a:bodyPr lIns="90488" tIns="44450" rIns="90488" bIns="44450" anchor="ctr"/>
          <a:lstStyle/>
          <a:p>
            <a:r>
              <a:rPr lang="zh-CN" altLang="en-US" dirty="0" smtClean="0"/>
              <a:t>时钟方法</a:t>
            </a:r>
            <a:endParaRPr lang="en-US" dirty="0"/>
          </a:p>
        </p:txBody>
      </p:sp>
      <p:sp>
        <p:nvSpPr>
          <p:cNvPr id="944131" name="Rectangle 3"/>
          <p:cNvSpPr>
            <a:spLocks noGrp="1" noChangeArrowheads="1"/>
          </p:cNvSpPr>
          <p:nvPr>
            <p:ph type="body" idx="1"/>
          </p:nvPr>
        </p:nvSpPr>
        <p:spPr>
          <a:xfrm>
            <a:off x="533400" y="762000"/>
            <a:ext cx="8382000" cy="4163191"/>
          </a:xfrm>
          <a:noFill/>
          <a:ln/>
        </p:spPr>
        <p:txBody>
          <a:bodyPr lIns="90488" tIns="44450" rIns="90488" bIns="44450"/>
          <a:lstStyle/>
          <a:p>
            <a:pPr marL="342900" indent="-342900">
              <a:lnSpc>
                <a:spcPct val="95000"/>
              </a:lnSpc>
              <a:spcBef>
                <a:spcPct val="20000"/>
              </a:spcBef>
            </a:pPr>
            <a:r>
              <a:rPr lang="zh-CN" altLang="en-US" dirty="0" smtClean="0">
                <a:latin typeface="微软雅黑" pitchFamily="34" charset="-122"/>
                <a:ea typeface="微软雅黑" pitchFamily="34" charset="-122"/>
              </a:rPr>
              <a:t>时钟方法（</a:t>
            </a:r>
            <a:r>
              <a:rPr lang="en-US" dirty="0" smtClean="0">
                <a:solidFill>
                  <a:srgbClr val="FF0000"/>
                </a:solidFill>
                <a:latin typeface="微软雅黑" pitchFamily="34" charset="-122"/>
                <a:ea typeface="微软雅黑" pitchFamily="34" charset="-122"/>
              </a:rPr>
              <a:t>clocking </a:t>
            </a:r>
            <a:r>
              <a:rPr lang="en-US" dirty="0">
                <a:solidFill>
                  <a:srgbClr val="FF0000"/>
                </a:solidFill>
                <a:latin typeface="微软雅黑" pitchFamily="34" charset="-122"/>
                <a:ea typeface="微软雅黑" pitchFamily="34" charset="-122"/>
              </a:rPr>
              <a:t>methodology </a:t>
            </a:r>
            <a:r>
              <a:rPr lang="zh-CN" altLang="en-US" dirty="0" smtClean="0">
                <a:latin typeface="微软雅黑" pitchFamily="34" charset="-122"/>
                <a:ea typeface="微软雅黑" pitchFamily="34" charset="-122"/>
              </a:rPr>
              <a:t>）规定了信号可以读出和写入的时间。</a:t>
            </a:r>
            <a:endParaRPr lang="en-US" dirty="0">
              <a:latin typeface="微软雅黑" pitchFamily="34" charset="-122"/>
              <a:ea typeface="微软雅黑" pitchFamily="34" charset="-122"/>
            </a:endParaRPr>
          </a:p>
          <a:p>
            <a:pPr marL="742950" lvl="1" indent="-285750">
              <a:lnSpc>
                <a:spcPct val="95000"/>
              </a:lnSpc>
              <a:spcBef>
                <a:spcPct val="20000"/>
              </a:spcBef>
            </a:pPr>
            <a:r>
              <a:rPr lang="zh-CN" altLang="en-US" dirty="0" smtClean="0">
                <a:latin typeface="微软雅黑" pitchFamily="34" charset="-122"/>
                <a:ea typeface="微软雅黑" pitchFamily="34" charset="-122"/>
              </a:rPr>
              <a:t>状态单元</a:t>
            </a:r>
            <a:r>
              <a:rPr lang="en-US"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一个存储单元，如寄存器或存储器</a:t>
            </a:r>
            <a:endParaRPr lang="en-US" dirty="0" smtClean="0">
              <a:latin typeface="微软雅黑" pitchFamily="34" charset="-122"/>
              <a:ea typeface="微软雅黑" pitchFamily="34" charset="-122"/>
            </a:endParaRPr>
          </a:p>
          <a:p>
            <a:pPr marL="742950" lvl="1" indent="-285750">
              <a:lnSpc>
                <a:spcPct val="95000"/>
              </a:lnSpc>
              <a:spcBef>
                <a:spcPct val="20000"/>
              </a:spcBef>
            </a:pPr>
            <a:r>
              <a:rPr lang="zh-CN" altLang="en-US" dirty="0" smtClean="0">
                <a:latin typeface="微软雅黑" pitchFamily="34" charset="-122"/>
                <a:ea typeface="微软雅黑" pitchFamily="34" charset="-122"/>
              </a:rPr>
              <a:t>边沿触发</a:t>
            </a:r>
            <a:r>
              <a:rPr lang="en-US"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一种所有的状态改变发生于时钟沿的时钟机制</a:t>
            </a:r>
            <a:endParaRPr lang="en-US" dirty="0">
              <a:latin typeface="微软雅黑" pitchFamily="34" charset="-122"/>
              <a:ea typeface="微软雅黑" pitchFamily="34" charset="-122"/>
            </a:endParaRPr>
          </a:p>
          <a:p>
            <a:pPr marL="342900" indent="-342900">
              <a:lnSpc>
                <a:spcPct val="95000"/>
              </a:lnSpc>
              <a:spcBef>
                <a:spcPct val="20000"/>
              </a:spcBef>
            </a:pPr>
            <a:r>
              <a:rPr lang="en-US" dirty="0"/>
              <a:t>Typical execution</a:t>
            </a:r>
          </a:p>
          <a:p>
            <a:pPr marL="742950" lvl="1" indent="-285750">
              <a:lnSpc>
                <a:spcPct val="95000"/>
              </a:lnSpc>
              <a:spcBef>
                <a:spcPct val="20000"/>
              </a:spcBef>
            </a:pPr>
            <a:r>
              <a:rPr lang="zh-CN" altLang="en-US" dirty="0" smtClean="0">
                <a:latin typeface="微软雅黑" pitchFamily="34" charset="-122"/>
                <a:ea typeface="微软雅黑" pitchFamily="34" charset="-122"/>
              </a:rPr>
              <a:t>读取状态单元的内容</a:t>
            </a:r>
            <a:r>
              <a:rPr lang="en-US" dirty="0" smtClean="0">
                <a:latin typeface="微软雅黑" pitchFamily="34" charset="-122"/>
                <a:ea typeface="微软雅黑" pitchFamily="34" charset="-122"/>
              </a:rPr>
              <a:t>-&gt; </a:t>
            </a:r>
            <a:r>
              <a:rPr lang="zh-CN" altLang="en-US" dirty="0" smtClean="0">
                <a:latin typeface="微软雅黑" pitchFamily="34" charset="-122"/>
                <a:ea typeface="微软雅黑" pitchFamily="34" charset="-122"/>
              </a:rPr>
              <a:t>通过组合逻辑传送数据</a:t>
            </a:r>
            <a:r>
              <a:rPr lang="en-US" dirty="0" smtClean="0">
                <a:latin typeface="微软雅黑" pitchFamily="34" charset="-122"/>
                <a:ea typeface="微软雅黑" pitchFamily="34" charset="-122"/>
              </a:rPr>
              <a:t>-&gt;</a:t>
            </a:r>
            <a:r>
              <a:rPr lang="zh-CN" altLang="en-US" dirty="0" smtClean="0">
                <a:latin typeface="微软雅黑" pitchFamily="34" charset="-122"/>
                <a:ea typeface="微软雅黑" pitchFamily="34" charset="-122"/>
              </a:rPr>
              <a:t>将结果写入一个或者多个状态单元</a:t>
            </a:r>
            <a:endParaRPr lang="en-US" dirty="0">
              <a:latin typeface="微软雅黑" pitchFamily="34" charset="-122"/>
              <a:ea typeface="微软雅黑" pitchFamily="34" charset="-122"/>
            </a:endParaRPr>
          </a:p>
          <a:p>
            <a:pPr marL="742950" lvl="1" indent="-285750">
              <a:lnSpc>
                <a:spcPct val="95000"/>
              </a:lnSpc>
              <a:spcBef>
                <a:spcPct val="20000"/>
              </a:spcBef>
            </a:pPr>
            <a:endParaRPr lang="en-US" dirty="0"/>
          </a:p>
          <a:p>
            <a:pPr marL="742950" lvl="1" indent="-285750">
              <a:lnSpc>
                <a:spcPct val="95000"/>
              </a:lnSpc>
              <a:spcBef>
                <a:spcPct val="20000"/>
              </a:spcBef>
            </a:pPr>
            <a:endParaRPr lang="en-US" sz="1400" dirty="0"/>
          </a:p>
          <a:p>
            <a:pPr marL="742950" lvl="1" indent="-285750">
              <a:lnSpc>
                <a:spcPct val="95000"/>
              </a:lnSpc>
              <a:spcBef>
                <a:spcPct val="20000"/>
              </a:spcBef>
            </a:pPr>
            <a:endParaRPr lang="en-US" sz="1400" dirty="0"/>
          </a:p>
          <a:p>
            <a:pPr marL="742950" lvl="1" indent="-285750">
              <a:lnSpc>
                <a:spcPct val="95000"/>
              </a:lnSpc>
              <a:spcBef>
                <a:spcPct val="20000"/>
              </a:spcBef>
            </a:pPr>
            <a:endParaRPr lang="en-US" sz="1400" dirty="0"/>
          </a:p>
          <a:p>
            <a:pPr marL="742950" lvl="1" indent="-285750">
              <a:lnSpc>
                <a:spcPct val="95000"/>
              </a:lnSpc>
              <a:spcBef>
                <a:spcPct val="20000"/>
              </a:spcBef>
            </a:pPr>
            <a:endParaRPr lang="en-US" sz="1400" dirty="0"/>
          </a:p>
          <a:p>
            <a:pPr marL="742950" lvl="1" indent="-285750">
              <a:lnSpc>
                <a:spcPct val="95000"/>
              </a:lnSpc>
              <a:spcBef>
                <a:spcPct val="20000"/>
              </a:spcBef>
            </a:pPr>
            <a:endParaRPr lang="en-US" sz="1400" dirty="0"/>
          </a:p>
        </p:txBody>
      </p:sp>
      <p:sp>
        <p:nvSpPr>
          <p:cNvPr id="944132" name="Rectangle 4"/>
          <p:cNvSpPr>
            <a:spLocks noChangeArrowheads="1"/>
          </p:cNvSpPr>
          <p:nvPr/>
        </p:nvSpPr>
        <p:spPr bwMode="auto">
          <a:xfrm>
            <a:off x="2722563" y="3429000"/>
            <a:ext cx="762000" cy="609600"/>
          </a:xfrm>
          <a:prstGeom prst="rect">
            <a:avLst/>
          </a:prstGeom>
          <a:noFill/>
          <a:ln w="12700">
            <a:solidFill>
              <a:schemeClr val="tx1"/>
            </a:solidFill>
            <a:miter lim="800000"/>
            <a:headEnd/>
            <a:tailEnd/>
          </a:ln>
          <a:effectLst/>
        </p:spPr>
        <p:txBody>
          <a:bodyPr wrap="none" anchor="ctr"/>
          <a:lstStyle/>
          <a:p>
            <a:endParaRPr lang="en-US"/>
          </a:p>
        </p:txBody>
      </p:sp>
      <p:sp>
        <p:nvSpPr>
          <p:cNvPr id="944133" name="Text Box 5"/>
          <p:cNvSpPr txBox="1">
            <a:spLocks noChangeArrowheads="1"/>
          </p:cNvSpPr>
          <p:nvPr/>
        </p:nvSpPr>
        <p:spPr bwMode="auto">
          <a:xfrm>
            <a:off x="2813274" y="3429000"/>
            <a:ext cx="577402" cy="461665"/>
          </a:xfrm>
          <a:prstGeom prst="rect">
            <a:avLst/>
          </a:prstGeom>
          <a:noFill/>
          <a:ln w="12700">
            <a:noFill/>
            <a:miter lim="800000"/>
            <a:headEnd/>
            <a:tailEnd/>
          </a:ln>
          <a:effectLst/>
        </p:spPr>
        <p:txBody>
          <a:bodyPr wrap="none">
            <a:spAutoFit/>
          </a:bodyPr>
          <a:lstStyle/>
          <a:p>
            <a:pPr algn="ctr"/>
            <a:r>
              <a:rPr lang="zh-CN" altLang="en-US" sz="1200" b="1" dirty="0" smtClean="0">
                <a:solidFill>
                  <a:schemeClr val="tx1"/>
                </a:solidFill>
              </a:rPr>
              <a:t>状态</a:t>
            </a:r>
            <a:endParaRPr lang="en-US" altLang="zh-CN" sz="1200" b="1" dirty="0" smtClean="0">
              <a:solidFill>
                <a:schemeClr val="tx1"/>
              </a:solidFill>
            </a:endParaRPr>
          </a:p>
          <a:p>
            <a:pPr algn="ctr"/>
            <a:r>
              <a:rPr lang="zh-CN" altLang="en-US" sz="1200" b="1" dirty="0" smtClean="0">
                <a:solidFill>
                  <a:schemeClr val="tx1"/>
                </a:solidFill>
              </a:rPr>
              <a:t>单元</a:t>
            </a:r>
            <a:r>
              <a:rPr lang="en-US" altLang="zh-CN" sz="1200" b="1" dirty="0" smtClean="0">
                <a:solidFill>
                  <a:schemeClr val="tx1"/>
                </a:solidFill>
              </a:rPr>
              <a:t>1</a:t>
            </a:r>
            <a:endParaRPr lang="en-US" sz="1200" b="1" dirty="0">
              <a:solidFill>
                <a:schemeClr val="tx1"/>
              </a:solidFill>
            </a:endParaRPr>
          </a:p>
        </p:txBody>
      </p:sp>
      <p:sp>
        <p:nvSpPr>
          <p:cNvPr id="944134" name="Rectangle 6"/>
          <p:cNvSpPr>
            <a:spLocks noChangeArrowheads="1"/>
          </p:cNvSpPr>
          <p:nvPr/>
        </p:nvSpPr>
        <p:spPr bwMode="auto">
          <a:xfrm>
            <a:off x="5922963" y="3429000"/>
            <a:ext cx="762000" cy="609600"/>
          </a:xfrm>
          <a:prstGeom prst="rect">
            <a:avLst/>
          </a:prstGeom>
          <a:noFill/>
          <a:ln w="12700">
            <a:solidFill>
              <a:schemeClr val="tx1"/>
            </a:solidFill>
            <a:miter lim="800000"/>
            <a:headEnd/>
            <a:tailEnd/>
          </a:ln>
          <a:effectLst/>
        </p:spPr>
        <p:txBody>
          <a:bodyPr wrap="none" anchor="ctr"/>
          <a:lstStyle/>
          <a:p>
            <a:endParaRPr lang="en-US"/>
          </a:p>
        </p:txBody>
      </p:sp>
      <p:sp>
        <p:nvSpPr>
          <p:cNvPr id="944135" name="Text Box 7"/>
          <p:cNvSpPr txBox="1">
            <a:spLocks noChangeArrowheads="1"/>
          </p:cNvSpPr>
          <p:nvPr/>
        </p:nvSpPr>
        <p:spPr bwMode="auto">
          <a:xfrm>
            <a:off x="6013674" y="3429000"/>
            <a:ext cx="577402" cy="461665"/>
          </a:xfrm>
          <a:prstGeom prst="rect">
            <a:avLst/>
          </a:prstGeom>
          <a:noFill/>
          <a:ln w="12700">
            <a:noFill/>
            <a:miter lim="800000"/>
            <a:headEnd/>
            <a:tailEnd/>
          </a:ln>
          <a:effectLst/>
        </p:spPr>
        <p:txBody>
          <a:bodyPr wrap="none">
            <a:spAutoFit/>
          </a:bodyPr>
          <a:lstStyle/>
          <a:p>
            <a:pPr algn="ctr"/>
            <a:r>
              <a:rPr lang="zh-CN" altLang="en-US" sz="1200" b="1" dirty="0" smtClean="0">
                <a:solidFill>
                  <a:schemeClr val="tx1"/>
                </a:solidFill>
              </a:rPr>
              <a:t>状态</a:t>
            </a:r>
            <a:endParaRPr lang="en-US" altLang="zh-CN" sz="1200" b="1" dirty="0" smtClean="0">
              <a:solidFill>
                <a:schemeClr val="tx1"/>
              </a:solidFill>
            </a:endParaRPr>
          </a:p>
          <a:p>
            <a:pPr algn="ctr"/>
            <a:r>
              <a:rPr lang="zh-CN" altLang="en-US" sz="1200" b="1" dirty="0" smtClean="0">
                <a:solidFill>
                  <a:schemeClr val="tx1"/>
                </a:solidFill>
              </a:rPr>
              <a:t>单元</a:t>
            </a:r>
            <a:r>
              <a:rPr lang="en-US" sz="1200" b="1" dirty="0" smtClean="0">
                <a:solidFill>
                  <a:schemeClr val="tx1"/>
                </a:solidFill>
              </a:rPr>
              <a:t>2</a:t>
            </a:r>
            <a:endParaRPr lang="en-US" sz="1200" b="1" dirty="0">
              <a:solidFill>
                <a:schemeClr val="tx1"/>
              </a:solidFill>
            </a:endParaRPr>
          </a:p>
        </p:txBody>
      </p:sp>
      <p:sp>
        <p:nvSpPr>
          <p:cNvPr id="944136" name="Oval 8"/>
          <p:cNvSpPr>
            <a:spLocks noChangeArrowheads="1"/>
          </p:cNvSpPr>
          <p:nvPr/>
        </p:nvSpPr>
        <p:spPr bwMode="auto">
          <a:xfrm>
            <a:off x="4094163" y="3429000"/>
            <a:ext cx="1219200" cy="609600"/>
          </a:xfrm>
          <a:prstGeom prst="ellipse">
            <a:avLst/>
          </a:prstGeom>
          <a:noFill/>
          <a:ln w="12700">
            <a:solidFill>
              <a:schemeClr val="tx1"/>
            </a:solidFill>
            <a:round/>
            <a:headEnd/>
            <a:tailEnd/>
          </a:ln>
          <a:effectLst/>
        </p:spPr>
        <p:txBody>
          <a:bodyPr wrap="none" anchor="ctr"/>
          <a:lstStyle/>
          <a:p>
            <a:endParaRPr lang="en-US"/>
          </a:p>
        </p:txBody>
      </p:sp>
      <p:sp>
        <p:nvSpPr>
          <p:cNvPr id="944137" name="Text Box 9"/>
          <p:cNvSpPr txBox="1">
            <a:spLocks noChangeArrowheads="1"/>
          </p:cNvSpPr>
          <p:nvPr/>
        </p:nvSpPr>
        <p:spPr bwMode="auto">
          <a:xfrm>
            <a:off x="4316354" y="3505200"/>
            <a:ext cx="800219" cy="276999"/>
          </a:xfrm>
          <a:prstGeom prst="rect">
            <a:avLst/>
          </a:prstGeom>
          <a:noFill/>
          <a:ln w="12700">
            <a:noFill/>
            <a:miter lim="800000"/>
            <a:headEnd/>
            <a:tailEnd/>
          </a:ln>
          <a:effectLst/>
        </p:spPr>
        <p:txBody>
          <a:bodyPr wrap="none">
            <a:spAutoFit/>
          </a:bodyPr>
          <a:lstStyle/>
          <a:p>
            <a:pPr algn="ctr"/>
            <a:r>
              <a:rPr lang="zh-CN" altLang="en-US" sz="1200" b="1" dirty="0" smtClean="0">
                <a:solidFill>
                  <a:schemeClr val="tx1"/>
                </a:solidFill>
              </a:rPr>
              <a:t>组合逻辑</a:t>
            </a:r>
            <a:endParaRPr lang="en-US" sz="1200" b="1" dirty="0">
              <a:solidFill>
                <a:schemeClr val="tx1"/>
              </a:solidFill>
            </a:endParaRPr>
          </a:p>
        </p:txBody>
      </p:sp>
      <p:sp>
        <p:nvSpPr>
          <p:cNvPr id="944138" name="Line 10"/>
          <p:cNvSpPr>
            <a:spLocks noChangeShapeType="1"/>
          </p:cNvSpPr>
          <p:nvPr/>
        </p:nvSpPr>
        <p:spPr bwMode="auto">
          <a:xfrm>
            <a:off x="3484563" y="3733800"/>
            <a:ext cx="609600" cy="0"/>
          </a:xfrm>
          <a:prstGeom prst="line">
            <a:avLst/>
          </a:prstGeom>
          <a:noFill/>
          <a:ln w="12700">
            <a:solidFill>
              <a:schemeClr val="tx1"/>
            </a:solidFill>
            <a:round/>
            <a:headEnd/>
            <a:tailEnd type="triangle" w="med" len="med"/>
          </a:ln>
          <a:effectLst/>
        </p:spPr>
        <p:txBody>
          <a:bodyPr/>
          <a:lstStyle/>
          <a:p>
            <a:endParaRPr lang="en-US"/>
          </a:p>
        </p:txBody>
      </p:sp>
      <p:sp>
        <p:nvSpPr>
          <p:cNvPr id="944139" name="Line 11"/>
          <p:cNvSpPr>
            <a:spLocks noChangeShapeType="1"/>
          </p:cNvSpPr>
          <p:nvPr/>
        </p:nvSpPr>
        <p:spPr bwMode="auto">
          <a:xfrm>
            <a:off x="5313363" y="3733800"/>
            <a:ext cx="609600" cy="0"/>
          </a:xfrm>
          <a:prstGeom prst="line">
            <a:avLst/>
          </a:prstGeom>
          <a:noFill/>
          <a:ln w="12700">
            <a:solidFill>
              <a:schemeClr val="tx1"/>
            </a:solidFill>
            <a:round/>
            <a:headEnd/>
            <a:tailEnd type="triangle" w="med" len="med"/>
          </a:ln>
          <a:effectLst/>
        </p:spPr>
        <p:txBody>
          <a:bodyPr/>
          <a:lstStyle/>
          <a:p>
            <a:endParaRPr lang="en-US"/>
          </a:p>
        </p:txBody>
      </p:sp>
      <p:sp>
        <p:nvSpPr>
          <p:cNvPr id="944140" name="Line 12"/>
          <p:cNvSpPr>
            <a:spLocks noChangeShapeType="1"/>
          </p:cNvSpPr>
          <p:nvPr/>
        </p:nvSpPr>
        <p:spPr bwMode="auto">
          <a:xfrm>
            <a:off x="2417763" y="4267200"/>
            <a:ext cx="609600" cy="0"/>
          </a:xfrm>
          <a:prstGeom prst="line">
            <a:avLst/>
          </a:prstGeom>
          <a:noFill/>
          <a:ln w="12700">
            <a:solidFill>
              <a:schemeClr val="tx1"/>
            </a:solidFill>
            <a:round/>
            <a:headEnd/>
            <a:tailEnd/>
          </a:ln>
          <a:effectLst/>
        </p:spPr>
        <p:txBody>
          <a:bodyPr/>
          <a:lstStyle/>
          <a:p>
            <a:endParaRPr lang="en-US"/>
          </a:p>
        </p:txBody>
      </p:sp>
      <p:sp>
        <p:nvSpPr>
          <p:cNvPr id="944141" name="Line 13"/>
          <p:cNvSpPr>
            <a:spLocks noChangeShapeType="1"/>
          </p:cNvSpPr>
          <p:nvPr/>
        </p:nvSpPr>
        <p:spPr bwMode="auto">
          <a:xfrm flipV="1">
            <a:off x="3027363" y="4267200"/>
            <a:ext cx="0" cy="304800"/>
          </a:xfrm>
          <a:prstGeom prst="line">
            <a:avLst/>
          </a:prstGeom>
          <a:noFill/>
          <a:ln w="12700">
            <a:solidFill>
              <a:schemeClr val="accent1"/>
            </a:solidFill>
            <a:round/>
            <a:headEnd type="triangle" w="med" len="med"/>
            <a:tailEnd/>
          </a:ln>
          <a:effectLst/>
        </p:spPr>
        <p:txBody>
          <a:bodyPr/>
          <a:lstStyle/>
          <a:p>
            <a:endParaRPr lang="en-US"/>
          </a:p>
        </p:txBody>
      </p:sp>
      <p:sp>
        <p:nvSpPr>
          <p:cNvPr id="944142" name="Line 14"/>
          <p:cNvSpPr>
            <a:spLocks noChangeShapeType="1"/>
          </p:cNvSpPr>
          <p:nvPr/>
        </p:nvSpPr>
        <p:spPr bwMode="auto">
          <a:xfrm>
            <a:off x="3027363" y="4572000"/>
            <a:ext cx="1676400" cy="0"/>
          </a:xfrm>
          <a:prstGeom prst="line">
            <a:avLst/>
          </a:prstGeom>
          <a:noFill/>
          <a:ln w="12700">
            <a:solidFill>
              <a:schemeClr val="tx1"/>
            </a:solidFill>
            <a:round/>
            <a:headEnd/>
            <a:tailEnd/>
          </a:ln>
          <a:effectLst/>
        </p:spPr>
        <p:txBody>
          <a:bodyPr/>
          <a:lstStyle/>
          <a:p>
            <a:endParaRPr lang="en-US"/>
          </a:p>
        </p:txBody>
      </p:sp>
      <p:sp>
        <p:nvSpPr>
          <p:cNvPr id="944143" name="Line 15"/>
          <p:cNvSpPr>
            <a:spLocks noChangeShapeType="1"/>
          </p:cNvSpPr>
          <p:nvPr/>
        </p:nvSpPr>
        <p:spPr bwMode="auto">
          <a:xfrm>
            <a:off x="4703763" y="4267200"/>
            <a:ext cx="0" cy="304800"/>
          </a:xfrm>
          <a:prstGeom prst="line">
            <a:avLst/>
          </a:prstGeom>
          <a:noFill/>
          <a:ln w="12700">
            <a:solidFill>
              <a:schemeClr val="tx1"/>
            </a:solidFill>
            <a:round/>
            <a:headEnd/>
            <a:tailEnd/>
          </a:ln>
          <a:effectLst/>
        </p:spPr>
        <p:txBody>
          <a:bodyPr/>
          <a:lstStyle/>
          <a:p>
            <a:endParaRPr lang="en-US"/>
          </a:p>
        </p:txBody>
      </p:sp>
      <p:sp>
        <p:nvSpPr>
          <p:cNvPr id="944144" name="Line 16"/>
          <p:cNvSpPr>
            <a:spLocks noChangeShapeType="1"/>
          </p:cNvSpPr>
          <p:nvPr/>
        </p:nvSpPr>
        <p:spPr bwMode="auto">
          <a:xfrm>
            <a:off x="4703763" y="4267200"/>
            <a:ext cx="1676400" cy="0"/>
          </a:xfrm>
          <a:prstGeom prst="line">
            <a:avLst/>
          </a:prstGeom>
          <a:noFill/>
          <a:ln w="12700">
            <a:solidFill>
              <a:schemeClr val="tx1"/>
            </a:solidFill>
            <a:round/>
            <a:headEnd/>
            <a:tailEnd/>
          </a:ln>
          <a:effectLst/>
        </p:spPr>
        <p:txBody>
          <a:bodyPr/>
          <a:lstStyle/>
          <a:p>
            <a:endParaRPr lang="en-US"/>
          </a:p>
        </p:txBody>
      </p:sp>
      <p:sp>
        <p:nvSpPr>
          <p:cNvPr id="944145" name="Line 17"/>
          <p:cNvSpPr>
            <a:spLocks noChangeShapeType="1"/>
          </p:cNvSpPr>
          <p:nvPr/>
        </p:nvSpPr>
        <p:spPr bwMode="auto">
          <a:xfrm flipV="1">
            <a:off x="6380163" y="4267200"/>
            <a:ext cx="0" cy="304800"/>
          </a:xfrm>
          <a:prstGeom prst="line">
            <a:avLst/>
          </a:prstGeom>
          <a:noFill/>
          <a:ln w="12700">
            <a:solidFill>
              <a:schemeClr val="accent1"/>
            </a:solidFill>
            <a:round/>
            <a:headEnd type="triangle" w="med" len="med"/>
            <a:tailEnd/>
          </a:ln>
          <a:effectLst/>
        </p:spPr>
        <p:txBody>
          <a:bodyPr/>
          <a:lstStyle/>
          <a:p>
            <a:endParaRPr lang="en-US"/>
          </a:p>
        </p:txBody>
      </p:sp>
      <p:sp>
        <p:nvSpPr>
          <p:cNvPr id="944146" name="Line 18"/>
          <p:cNvSpPr>
            <a:spLocks noChangeShapeType="1"/>
          </p:cNvSpPr>
          <p:nvPr/>
        </p:nvSpPr>
        <p:spPr bwMode="auto">
          <a:xfrm>
            <a:off x="6380163" y="4572000"/>
            <a:ext cx="609600" cy="0"/>
          </a:xfrm>
          <a:prstGeom prst="line">
            <a:avLst/>
          </a:prstGeom>
          <a:noFill/>
          <a:ln w="12700">
            <a:solidFill>
              <a:schemeClr val="tx1"/>
            </a:solidFill>
            <a:round/>
            <a:headEnd/>
            <a:tailEnd/>
          </a:ln>
          <a:effectLst/>
        </p:spPr>
        <p:txBody>
          <a:bodyPr/>
          <a:lstStyle/>
          <a:p>
            <a:endParaRPr lang="en-US"/>
          </a:p>
        </p:txBody>
      </p:sp>
      <p:sp>
        <p:nvSpPr>
          <p:cNvPr id="944147" name="Line 19"/>
          <p:cNvSpPr>
            <a:spLocks noChangeShapeType="1"/>
          </p:cNvSpPr>
          <p:nvPr/>
        </p:nvSpPr>
        <p:spPr bwMode="auto">
          <a:xfrm>
            <a:off x="2341563" y="3733800"/>
            <a:ext cx="381000" cy="0"/>
          </a:xfrm>
          <a:prstGeom prst="line">
            <a:avLst/>
          </a:prstGeom>
          <a:noFill/>
          <a:ln w="12700">
            <a:solidFill>
              <a:schemeClr val="tx1"/>
            </a:solidFill>
            <a:round/>
            <a:headEnd/>
            <a:tailEnd type="triangle" w="med" len="med"/>
          </a:ln>
          <a:effectLst/>
        </p:spPr>
        <p:txBody>
          <a:bodyPr/>
          <a:lstStyle/>
          <a:p>
            <a:endParaRPr lang="en-US"/>
          </a:p>
        </p:txBody>
      </p:sp>
      <p:sp>
        <p:nvSpPr>
          <p:cNvPr id="944148" name="Line 20"/>
          <p:cNvSpPr>
            <a:spLocks noChangeShapeType="1"/>
          </p:cNvSpPr>
          <p:nvPr/>
        </p:nvSpPr>
        <p:spPr bwMode="auto">
          <a:xfrm>
            <a:off x="6684963" y="3733800"/>
            <a:ext cx="381000" cy="0"/>
          </a:xfrm>
          <a:prstGeom prst="line">
            <a:avLst/>
          </a:prstGeom>
          <a:noFill/>
          <a:ln w="12700">
            <a:solidFill>
              <a:schemeClr val="tx1"/>
            </a:solidFill>
            <a:round/>
            <a:headEnd/>
            <a:tailEnd type="triangle" w="med" len="med"/>
          </a:ln>
          <a:effectLst/>
        </p:spPr>
        <p:txBody>
          <a:bodyPr/>
          <a:lstStyle/>
          <a:p>
            <a:endParaRPr lang="en-US"/>
          </a:p>
        </p:txBody>
      </p:sp>
      <p:sp>
        <p:nvSpPr>
          <p:cNvPr id="944149" name="Text Box 21"/>
          <p:cNvSpPr txBox="1">
            <a:spLocks noChangeArrowheads="1"/>
          </p:cNvSpPr>
          <p:nvPr/>
        </p:nvSpPr>
        <p:spPr bwMode="auto">
          <a:xfrm>
            <a:off x="1905000" y="4419600"/>
            <a:ext cx="530225" cy="274638"/>
          </a:xfrm>
          <a:prstGeom prst="rect">
            <a:avLst/>
          </a:prstGeom>
          <a:noFill/>
          <a:ln w="12700">
            <a:noFill/>
            <a:miter lim="800000"/>
            <a:headEnd/>
            <a:tailEnd/>
          </a:ln>
          <a:effectLst/>
        </p:spPr>
        <p:txBody>
          <a:bodyPr wrap="none">
            <a:spAutoFit/>
          </a:bodyPr>
          <a:lstStyle/>
          <a:p>
            <a:pPr algn="ctr"/>
            <a:r>
              <a:rPr lang="en-US" sz="1200">
                <a:solidFill>
                  <a:schemeClr val="tx1"/>
                </a:solidFill>
              </a:rPr>
              <a:t>clock</a:t>
            </a:r>
          </a:p>
        </p:txBody>
      </p:sp>
      <p:sp>
        <p:nvSpPr>
          <p:cNvPr id="944150" name="Text Box 22"/>
          <p:cNvSpPr txBox="1">
            <a:spLocks noChangeArrowheads="1"/>
          </p:cNvSpPr>
          <p:nvPr/>
        </p:nvSpPr>
        <p:spPr bwMode="auto">
          <a:xfrm>
            <a:off x="3988733" y="4827588"/>
            <a:ext cx="1415773" cy="338554"/>
          </a:xfrm>
          <a:prstGeom prst="rect">
            <a:avLst/>
          </a:prstGeom>
          <a:noFill/>
          <a:ln w="12700">
            <a:noFill/>
            <a:miter lim="800000"/>
            <a:headEnd/>
            <a:tailEnd/>
          </a:ln>
          <a:effectLst/>
        </p:spPr>
        <p:txBody>
          <a:bodyPr wrap="none">
            <a:spAutoFit/>
          </a:bodyPr>
          <a:lstStyle/>
          <a:p>
            <a:pPr algn="ctr"/>
            <a:r>
              <a:rPr lang="zh-CN" altLang="en-US" sz="1600" dirty="0" smtClean="0">
                <a:solidFill>
                  <a:schemeClr val="tx1"/>
                </a:solidFill>
                <a:latin typeface="微软雅黑" pitchFamily="34" charset="-122"/>
                <a:ea typeface="微软雅黑" pitchFamily="34" charset="-122"/>
              </a:rPr>
              <a:t>一个时钟周期</a:t>
            </a:r>
            <a:endParaRPr lang="en-US" sz="1600" dirty="0">
              <a:solidFill>
                <a:schemeClr val="tx1"/>
              </a:solidFill>
              <a:latin typeface="微软雅黑" pitchFamily="34" charset="-122"/>
              <a:ea typeface="微软雅黑" pitchFamily="34" charset="-122"/>
            </a:endParaRPr>
          </a:p>
        </p:txBody>
      </p:sp>
      <p:sp>
        <p:nvSpPr>
          <p:cNvPr id="944151" name="Line 23"/>
          <p:cNvSpPr>
            <a:spLocks noChangeShapeType="1"/>
          </p:cNvSpPr>
          <p:nvPr/>
        </p:nvSpPr>
        <p:spPr bwMode="auto">
          <a:xfrm>
            <a:off x="3027363" y="4800600"/>
            <a:ext cx="3352800" cy="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944152" name="Rectangle 24"/>
          <p:cNvSpPr>
            <a:spLocks noChangeArrowheads="1"/>
          </p:cNvSpPr>
          <p:nvPr/>
        </p:nvSpPr>
        <p:spPr bwMode="auto">
          <a:xfrm>
            <a:off x="533400" y="5105400"/>
            <a:ext cx="8229600" cy="1524000"/>
          </a:xfrm>
          <a:prstGeom prst="rect">
            <a:avLst/>
          </a:prstGeom>
          <a:noFill/>
          <a:ln w="12700">
            <a:noFill/>
            <a:miter lim="800000"/>
            <a:headEnd/>
            <a:tailEnd/>
          </a:ln>
          <a:effectLst/>
        </p:spPr>
        <p:txBody>
          <a:bodyPr lIns="90488" tIns="44450" rIns="90488" bIns="44450"/>
          <a:lstStyle/>
          <a:p>
            <a:pPr marL="342900" indent="-342900">
              <a:lnSpc>
                <a:spcPct val="95000"/>
              </a:lnSpc>
              <a:spcBef>
                <a:spcPct val="20000"/>
              </a:spcBef>
              <a:buClr>
                <a:schemeClr val="accent1"/>
              </a:buClr>
              <a:buSzPct val="75000"/>
              <a:buFont typeface="Wingdings" pitchFamily="2" charset="2"/>
              <a:buChar char="q"/>
            </a:pPr>
            <a:r>
              <a:rPr lang="zh-CN" altLang="en-US" sz="2400" dirty="0" smtClean="0">
                <a:solidFill>
                  <a:schemeClr val="tx1"/>
                </a:solidFill>
                <a:latin typeface="微软雅黑" pitchFamily="34" charset="-122"/>
                <a:ea typeface="微软雅黑" pitchFamily="34" charset="-122"/>
              </a:rPr>
              <a:t>假设状态单元在每个有效的时钟边沿都进行写入操作，则可忽略写控制信号；如果不是，将需要一个写控制信号</a:t>
            </a:r>
            <a:endParaRPr lang="en-US" sz="2400" dirty="0">
              <a:solidFill>
                <a:schemeClr val="tx1"/>
              </a:solidFill>
              <a:latin typeface="微软雅黑" pitchFamily="34" charset="-122"/>
              <a:ea typeface="微软雅黑" pitchFamily="34" charset="-122"/>
            </a:endParaRPr>
          </a:p>
          <a:p>
            <a:pPr marL="742950" lvl="1" indent="-285750">
              <a:lnSpc>
                <a:spcPct val="95000"/>
              </a:lnSpc>
              <a:spcBef>
                <a:spcPct val="20000"/>
              </a:spcBef>
              <a:buClr>
                <a:schemeClr val="accent1"/>
              </a:buClr>
              <a:buSzPct val="75000"/>
              <a:buFont typeface="Monotype Sorts" pitchFamily="2" charset="2"/>
              <a:buChar char="l"/>
            </a:pPr>
            <a:r>
              <a:rPr lang="zh-CN" altLang="en-US" sz="2000" dirty="0" smtClean="0">
                <a:solidFill>
                  <a:schemeClr val="tx1"/>
                </a:solidFill>
                <a:latin typeface="微软雅黑" pitchFamily="34" charset="-122"/>
                <a:ea typeface="微软雅黑" pitchFamily="34" charset="-122"/>
              </a:rPr>
              <a:t>当写控制信号有效且时钟边沿到来时，写入才有效，状态单元才改变状态</a:t>
            </a:r>
            <a:endParaRPr lang="en-US" sz="2000" dirty="0">
              <a:solidFill>
                <a:schemeClr val="tx1"/>
              </a:solidFill>
              <a:latin typeface="微软雅黑" pitchFamily="34" charset="-122"/>
              <a:ea typeface="微软雅黑"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4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415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流水线控制</a:t>
            </a:r>
            <a:endParaRPr lang="en-US" dirty="0"/>
          </a:p>
        </p:txBody>
      </p:sp>
      <p:sp>
        <p:nvSpPr>
          <p:cNvPr id="3" name="Content Placeholder 2"/>
          <p:cNvSpPr>
            <a:spLocks noGrp="1"/>
          </p:cNvSpPr>
          <p:nvPr>
            <p:ph idx="1"/>
          </p:nvPr>
        </p:nvSpPr>
        <p:spPr>
          <a:xfrm>
            <a:off x="533400" y="914400"/>
            <a:ext cx="8153400" cy="1288558"/>
          </a:xfrm>
        </p:spPr>
        <p:txBody>
          <a:bodyPr/>
          <a:lstStyle/>
          <a:p>
            <a:r>
              <a:rPr lang="en-US" dirty="0" smtClean="0">
                <a:latin typeface="微软雅黑" pitchFamily="34" charset="-122"/>
                <a:ea typeface="微软雅黑" pitchFamily="34" charset="-122"/>
              </a:rPr>
              <a:t>IF Stage</a:t>
            </a:r>
            <a:r>
              <a:rPr lang="zh-CN" altLang="en-US" dirty="0" smtClean="0">
                <a:latin typeface="微软雅黑" pitchFamily="34" charset="-122"/>
                <a:ea typeface="微软雅黑" pitchFamily="34" charset="-122"/>
              </a:rPr>
              <a:t>（取指阶段）</a:t>
            </a:r>
            <a:r>
              <a:rPr lang="en-US"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读指令存储器</a:t>
            </a:r>
            <a:r>
              <a:rPr lang="en-US" dirty="0" smtClean="0">
                <a:latin typeface="微软雅黑" pitchFamily="34" charset="-122"/>
                <a:ea typeface="微软雅黑" pitchFamily="34" charset="-122"/>
              </a:rPr>
              <a:t>(always asserted) and </a:t>
            </a:r>
            <a:r>
              <a:rPr lang="zh-CN" altLang="en-US" dirty="0" smtClean="0">
                <a:latin typeface="微软雅黑" pitchFamily="34" charset="-122"/>
                <a:ea typeface="微软雅黑" pitchFamily="34" charset="-122"/>
              </a:rPr>
              <a:t>写</a:t>
            </a:r>
            <a:r>
              <a:rPr lang="en-US" dirty="0" smtClean="0">
                <a:latin typeface="微软雅黑" pitchFamily="34" charset="-122"/>
                <a:ea typeface="微软雅黑" pitchFamily="34" charset="-122"/>
              </a:rPr>
              <a:t> PC </a:t>
            </a:r>
            <a:r>
              <a:rPr lang="zh-CN" altLang="en-US" dirty="0" smtClean="0">
                <a:latin typeface="微软雅黑" pitchFamily="34" charset="-122"/>
                <a:ea typeface="微软雅黑" pitchFamily="34" charset="-122"/>
              </a:rPr>
              <a:t>寄存器</a:t>
            </a:r>
            <a:r>
              <a:rPr lang="en-US" dirty="0" smtClean="0">
                <a:latin typeface="微软雅黑" pitchFamily="34" charset="-122"/>
                <a:ea typeface="微软雅黑" pitchFamily="34" charset="-122"/>
              </a:rPr>
              <a:t>(on System Clock)</a:t>
            </a:r>
          </a:p>
          <a:p>
            <a:r>
              <a:rPr lang="en-US" dirty="0" smtClean="0">
                <a:latin typeface="微软雅黑" pitchFamily="34" charset="-122"/>
                <a:ea typeface="微软雅黑" pitchFamily="34" charset="-122"/>
              </a:rPr>
              <a:t>ID Stage</a:t>
            </a:r>
            <a:r>
              <a:rPr lang="zh-CN" altLang="en-US" dirty="0" smtClean="0">
                <a:latin typeface="微软雅黑" pitchFamily="34" charset="-122"/>
                <a:ea typeface="微软雅黑" pitchFamily="34" charset="-122"/>
              </a:rPr>
              <a:t>（译码阶段）</a:t>
            </a:r>
            <a:r>
              <a:rPr lang="en-US"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没有可选的控制信号去设置</a:t>
            </a:r>
            <a:endParaRPr lang="en-US" dirty="0">
              <a:latin typeface="微软雅黑" pitchFamily="34" charset="-122"/>
              <a:ea typeface="微软雅黑" pitchFamily="34" charset="-122"/>
            </a:endParaRPr>
          </a:p>
        </p:txBody>
      </p:sp>
      <p:graphicFrame>
        <p:nvGraphicFramePr>
          <p:cNvPr id="4" name="Group 3"/>
          <p:cNvGraphicFramePr>
            <a:graphicFrameLocks/>
          </p:cNvGraphicFramePr>
          <p:nvPr/>
        </p:nvGraphicFramePr>
        <p:xfrm>
          <a:off x="533400" y="2925445"/>
          <a:ext cx="7848600" cy="2637155"/>
        </p:xfrm>
        <a:graphic>
          <a:graphicData uri="http://schemas.openxmlformats.org/drawingml/2006/table">
            <a:tbl>
              <a:tblPr/>
              <a:tblGrid>
                <a:gridCol w="685800"/>
                <a:gridCol w="796925"/>
                <a:gridCol w="739775"/>
                <a:gridCol w="741363"/>
                <a:gridCol w="741362"/>
                <a:gridCol w="742950"/>
                <a:gridCol w="809625"/>
                <a:gridCol w="838200"/>
                <a:gridCol w="838200"/>
                <a:gridCol w="914400"/>
              </a:tblGrid>
              <a:tr h="400050">
                <a:tc rowSpan="2">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EX Stage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MEM Stage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2">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WB Stage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96875">
                <a:tc vMerge="1">
                  <a:txBody>
                    <a:bodyPr/>
                    <a:lstStyle/>
                    <a:p>
                      <a:endParaRPr lang="en-US"/>
                    </a:p>
                  </a:txBody>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dirty="0" err="1" smtClean="0">
                          <a:ln>
                            <a:noFill/>
                          </a:ln>
                          <a:solidFill>
                            <a:schemeClr val="accent1"/>
                          </a:solidFill>
                          <a:effectLst/>
                          <a:latin typeface="Arial" charset="0"/>
                        </a:rPr>
                        <a:t>RegDst</a:t>
                      </a:r>
                      <a:endParaRPr kumimoji="0" lang="en-US" sz="2000" b="0" i="0" u="none" strike="noStrike" cap="none" normalizeH="0" baseline="0" dirty="0" smtClean="0">
                        <a:ln>
                          <a:noFill/>
                        </a:ln>
                        <a:solidFill>
                          <a:schemeClr val="accent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accent1"/>
                          </a:solidFill>
                          <a:effectLst/>
                          <a:latin typeface="Arial" charset="0"/>
                        </a:rPr>
                        <a:t>ALUOp1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accent1"/>
                          </a:solidFill>
                          <a:effectLst/>
                          <a:latin typeface="Arial" charset="0"/>
                        </a:rPr>
                        <a:t>ALUOp0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accent1"/>
                          </a:solidFill>
                          <a:effectLst/>
                          <a:latin typeface="Arial" charset="0"/>
                        </a:rPr>
                        <a:t>ALUSrc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accent1"/>
                          </a:solidFill>
                          <a:effectLst/>
                          <a:latin typeface="Arial" charset="0"/>
                        </a:rPr>
                        <a:t>Brch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accent1"/>
                          </a:solidFill>
                          <a:effectLst/>
                          <a:latin typeface="Arial" charset="0"/>
                        </a:rPr>
                        <a:t>MemRead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accent1"/>
                          </a:solidFill>
                          <a:effectLst/>
                          <a:latin typeface="Arial" charset="0"/>
                        </a:rPr>
                        <a:t>MemWrite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accent1"/>
                          </a:solidFill>
                          <a:effectLst/>
                          <a:latin typeface="Arial" charset="0"/>
                        </a:rPr>
                        <a:t>RegWrite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accent1"/>
                          </a:solidFill>
                          <a:effectLst/>
                          <a:latin typeface="Arial" charset="0"/>
                        </a:rPr>
                        <a:t>Mem toReg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urier New" pitchFamily="49" charset="0"/>
                        </a:rPr>
                        <a:t>lw</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urier New" pitchFamily="49" charset="0"/>
                        </a:rPr>
                        <a:t>sw</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urier New" pitchFamily="49" charset="0"/>
                        </a:rPr>
                        <a:t>beq</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6274" name="Rectangle 2"/>
          <p:cNvSpPr>
            <a:spLocks noGrp="1" noChangeArrowheads="1"/>
          </p:cNvSpPr>
          <p:nvPr>
            <p:ph type="title"/>
          </p:nvPr>
        </p:nvSpPr>
        <p:spPr>
          <a:xfrm>
            <a:off x="652463" y="304800"/>
            <a:ext cx="3529812" cy="426142"/>
          </a:xfrm>
          <a:noFill/>
          <a:ln/>
        </p:spPr>
        <p:txBody>
          <a:bodyPr wrap="none"/>
          <a:lstStyle/>
          <a:p>
            <a:r>
              <a:rPr lang="zh-CN" altLang="en-US" dirty="0" smtClean="0"/>
              <a:t>图形表示</a:t>
            </a:r>
            <a:r>
              <a:rPr lang="en-US" altLang="zh-CN" dirty="0" smtClean="0"/>
              <a:t>MIPS</a:t>
            </a:r>
            <a:r>
              <a:rPr lang="zh-CN" altLang="en-US" dirty="0" smtClean="0"/>
              <a:t>流水线</a:t>
            </a:r>
            <a:endParaRPr lang="en-US" dirty="0"/>
          </a:p>
        </p:txBody>
      </p:sp>
      <p:sp>
        <p:nvSpPr>
          <p:cNvPr id="1206275" name="Rectangle 3"/>
          <p:cNvSpPr>
            <a:spLocks noGrp="1" noChangeArrowheads="1"/>
          </p:cNvSpPr>
          <p:nvPr>
            <p:ph type="body" idx="1"/>
          </p:nvPr>
        </p:nvSpPr>
        <p:spPr>
          <a:xfrm>
            <a:off x="685800" y="1143000"/>
            <a:ext cx="7848600" cy="4060825"/>
          </a:xfrm>
          <a:noFill/>
          <a:ln/>
        </p:spPr>
        <p:txBody>
          <a:bodyPr/>
          <a:lstStyle/>
          <a:p>
            <a:pPr>
              <a:buFont typeface="Wingdings" pitchFamily="2" charset="2"/>
              <a:buNone/>
            </a:pP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a:p>
            <a:r>
              <a:rPr lang="en-US" dirty="0"/>
              <a:t>Can help with answering questions like:</a:t>
            </a:r>
          </a:p>
          <a:p>
            <a:pPr lvl="1"/>
            <a:r>
              <a:rPr lang="en-US" dirty="0"/>
              <a:t>How many cycles does it take to execute this code?</a:t>
            </a:r>
          </a:p>
          <a:p>
            <a:pPr lvl="1"/>
            <a:r>
              <a:rPr lang="en-US" dirty="0"/>
              <a:t>What is the ALU doing during cycle 4?</a:t>
            </a:r>
          </a:p>
          <a:p>
            <a:pPr lvl="1"/>
            <a:r>
              <a:rPr lang="en-US" dirty="0"/>
              <a:t>Is there a hazard, why does it occur, and how can it be fixed?</a:t>
            </a:r>
          </a:p>
        </p:txBody>
      </p:sp>
      <p:grpSp>
        <p:nvGrpSpPr>
          <p:cNvPr id="2" name="Group 4"/>
          <p:cNvGrpSpPr>
            <a:grpSpLocks/>
          </p:cNvGrpSpPr>
          <p:nvPr/>
        </p:nvGrpSpPr>
        <p:grpSpPr bwMode="auto">
          <a:xfrm>
            <a:off x="2479675" y="1828800"/>
            <a:ext cx="3355975" cy="838200"/>
            <a:chOff x="1562" y="1152"/>
            <a:chExt cx="2114" cy="528"/>
          </a:xfrm>
        </p:grpSpPr>
        <p:grpSp>
          <p:nvGrpSpPr>
            <p:cNvPr id="3" name="Group 5"/>
            <p:cNvGrpSpPr>
              <a:grpSpLocks/>
            </p:cNvGrpSpPr>
            <p:nvPr/>
          </p:nvGrpSpPr>
          <p:grpSpPr bwMode="auto">
            <a:xfrm>
              <a:off x="2487" y="1152"/>
              <a:ext cx="223" cy="481"/>
              <a:chOff x="2207" y="1413"/>
              <a:chExt cx="223" cy="481"/>
            </a:xfrm>
          </p:grpSpPr>
          <p:sp>
            <p:nvSpPr>
              <p:cNvPr id="1206278" name="Freeform 6"/>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6279" name="Rectangle 7"/>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4" name="Group 8"/>
            <p:cNvGrpSpPr>
              <a:grpSpLocks/>
            </p:cNvGrpSpPr>
            <p:nvPr/>
          </p:nvGrpSpPr>
          <p:grpSpPr bwMode="auto">
            <a:xfrm>
              <a:off x="1562" y="1248"/>
              <a:ext cx="349" cy="289"/>
              <a:chOff x="1282" y="1509"/>
              <a:chExt cx="349" cy="289"/>
            </a:xfrm>
          </p:grpSpPr>
          <p:sp>
            <p:nvSpPr>
              <p:cNvPr id="1206281" name="Rectangle 9"/>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5" name="Group 10"/>
              <p:cNvGrpSpPr>
                <a:grpSpLocks/>
              </p:cNvGrpSpPr>
              <p:nvPr/>
            </p:nvGrpSpPr>
            <p:grpSpPr bwMode="auto">
              <a:xfrm>
                <a:off x="1291" y="1509"/>
                <a:ext cx="340" cy="289"/>
                <a:chOff x="1291" y="1509"/>
                <a:chExt cx="340" cy="289"/>
              </a:xfrm>
            </p:grpSpPr>
            <p:sp>
              <p:nvSpPr>
                <p:cNvPr id="1206283" name="Freeform 11"/>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6284" name="Freeform 12"/>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06285" name="Rectangle 13"/>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6" name="Group 14"/>
            <p:cNvGrpSpPr>
              <a:grpSpLocks/>
            </p:cNvGrpSpPr>
            <p:nvPr/>
          </p:nvGrpSpPr>
          <p:grpSpPr bwMode="auto">
            <a:xfrm>
              <a:off x="2031" y="1248"/>
              <a:ext cx="296" cy="289"/>
              <a:chOff x="1751" y="1509"/>
              <a:chExt cx="296" cy="289"/>
            </a:xfrm>
          </p:grpSpPr>
          <p:sp>
            <p:nvSpPr>
              <p:cNvPr id="1206287" name="Freeform 15"/>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6288" name="Freeform 16"/>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6289" name="Line 17"/>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06290" name="Freeform 18"/>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6291" name="Line 19"/>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06292" name="Rectangle 20"/>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7" name="Group 21"/>
            <p:cNvGrpSpPr>
              <a:grpSpLocks/>
            </p:cNvGrpSpPr>
            <p:nvPr/>
          </p:nvGrpSpPr>
          <p:grpSpPr bwMode="auto">
            <a:xfrm>
              <a:off x="2880" y="1248"/>
              <a:ext cx="325" cy="289"/>
              <a:chOff x="2600" y="1509"/>
              <a:chExt cx="325" cy="289"/>
            </a:xfrm>
          </p:grpSpPr>
          <p:sp>
            <p:nvSpPr>
              <p:cNvPr id="1206294" name="Freeform 22"/>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6295" name="Freeform 23"/>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6296" name="Rectangle 24"/>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25"/>
            <p:cNvGrpSpPr>
              <a:grpSpLocks/>
            </p:cNvGrpSpPr>
            <p:nvPr/>
          </p:nvGrpSpPr>
          <p:grpSpPr bwMode="auto">
            <a:xfrm>
              <a:off x="3348" y="1248"/>
              <a:ext cx="284" cy="289"/>
              <a:chOff x="3068" y="1509"/>
              <a:chExt cx="284" cy="289"/>
            </a:xfrm>
          </p:grpSpPr>
          <p:sp>
            <p:nvSpPr>
              <p:cNvPr id="1206298" name="Freeform 26"/>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6299" name="Freeform 27"/>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6300" name="Line 28"/>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06301" name="Line 29"/>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06302" name="Line 30"/>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06303" name="Line 31"/>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06304" name="Line 32"/>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06305" name="Line 33"/>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06306" name="Line 34"/>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06307" name="Line 35"/>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06308" name="Line 36"/>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7298" name="Rectangle 2" descr="20%"/>
          <p:cNvSpPr>
            <a:spLocks noChangeArrowheads="1"/>
          </p:cNvSpPr>
          <p:nvPr/>
        </p:nvSpPr>
        <p:spPr bwMode="auto">
          <a:xfrm>
            <a:off x="4686300" y="1643063"/>
            <a:ext cx="685800" cy="4267200"/>
          </a:xfrm>
          <a:prstGeom prst="rect">
            <a:avLst/>
          </a:prstGeom>
          <a:pattFill prst="pct20">
            <a:fgClr>
              <a:schemeClr val="accent1"/>
            </a:fgClr>
            <a:bgClr>
              <a:schemeClr val="bg1"/>
            </a:bgClr>
          </a:pattFill>
          <a:ln w="12700">
            <a:noFill/>
            <a:miter lim="800000"/>
            <a:headEnd/>
            <a:tailEnd/>
          </a:ln>
          <a:effectLst/>
        </p:spPr>
        <p:txBody>
          <a:bodyPr wrap="none" anchor="ctr"/>
          <a:lstStyle/>
          <a:p>
            <a:endParaRPr lang="en-US"/>
          </a:p>
        </p:txBody>
      </p:sp>
      <p:sp>
        <p:nvSpPr>
          <p:cNvPr id="1207299" name="Rectangle 3"/>
          <p:cNvSpPr>
            <a:spLocks noGrp="1" noChangeArrowheads="1"/>
          </p:cNvSpPr>
          <p:nvPr>
            <p:ph type="title"/>
          </p:nvPr>
        </p:nvSpPr>
        <p:spPr>
          <a:xfrm>
            <a:off x="652463" y="304800"/>
            <a:ext cx="5177699" cy="426142"/>
          </a:xfrm>
          <a:noFill/>
          <a:ln/>
        </p:spPr>
        <p:txBody>
          <a:bodyPr wrap="none"/>
          <a:lstStyle/>
          <a:p>
            <a:r>
              <a:rPr lang="zh-CN" altLang="en-US" dirty="0" smtClean="0"/>
              <a:t>为何采用流水线？为了提高性能</a:t>
            </a:r>
            <a:endParaRPr lang="en-US" dirty="0"/>
          </a:p>
        </p:txBody>
      </p:sp>
      <p:sp>
        <p:nvSpPr>
          <p:cNvPr id="1207300" name="Rectangle 4"/>
          <p:cNvSpPr>
            <a:spLocks noChangeArrowheads="1"/>
          </p:cNvSpPr>
          <p:nvPr/>
        </p:nvSpPr>
        <p:spPr bwMode="auto">
          <a:xfrm>
            <a:off x="328613" y="190658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07301" name="Line 5"/>
          <p:cNvSpPr>
            <a:spLocks noChangeShapeType="1"/>
          </p:cNvSpPr>
          <p:nvPr/>
        </p:nvSpPr>
        <p:spPr bwMode="auto">
          <a:xfrm>
            <a:off x="1447800" y="1300163"/>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07302" name="Rectangle 6"/>
          <p:cNvSpPr>
            <a:spLocks noChangeArrowheads="1"/>
          </p:cNvSpPr>
          <p:nvPr/>
        </p:nvSpPr>
        <p:spPr bwMode="auto">
          <a:xfrm>
            <a:off x="3581400" y="838200"/>
            <a:ext cx="2124075" cy="363538"/>
          </a:xfrm>
          <a:prstGeom prst="rect">
            <a:avLst/>
          </a:prstGeom>
          <a:noFill/>
          <a:ln w="12700">
            <a:noFill/>
            <a:miter lim="800000"/>
            <a:headEnd/>
            <a:tailEnd/>
          </a:ln>
          <a:effectLst/>
        </p:spPr>
        <p:txBody>
          <a:bodyPr wrap="none" lIns="90488" tIns="44450" rIns="90488" bIns="44450">
            <a:spAutoFit/>
          </a:bodyPr>
          <a:lstStyle/>
          <a:p>
            <a:r>
              <a:rPr lang="en-US" i="1">
                <a:solidFill>
                  <a:schemeClr val="tx1"/>
                </a:solidFill>
              </a:rPr>
              <a:t>Time (clock cycles)</a:t>
            </a:r>
          </a:p>
        </p:txBody>
      </p:sp>
      <p:sp>
        <p:nvSpPr>
          <p:cNvPr id="1207303" name="Rectangle 7"/>
          <p:cNvSpPr>
            <a:spLocks noChangeArrowheads="1"/>
          </p:cNvSpPr>
          <p:nvPr/>
        </p:nvSpPr>
        <p:spPr bwMode="auto">
          <a:xfrm>
            <a:off x="762000" y="1752600"/>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0</a:t>
            </a:r>
          </a:p>
        </p:txBody>
      </p:sp>
      <p:sp>
        <p:nvSpPr>
          <p:cNvPr id="1207304" name="Rectangle 8"/>
          <p:cNvSpPr>
            <a:spLocks noChangeArrowheads="1"/>
          </p:cNvSpPr>
          <p:nvPr/>
        </p:nvSpPr>
        <p:spPr bwMode="auto">
          <a:xfrm>
            <a:off x="762000" y="2590800"/>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1</a:t>
            </a:r>
          </a:p>
        </p:txBody>
      </p:sp>
      <p:sp>
        <p:nvSpPr>
          <p:cNvPr id="1207305" name="Rectangle 9"/>
          <p:cNvSpPr>
            <a:spLocks noChangeArrowheads="1"/>
          </p:cNvSpPr>
          <p:nvPr/>
        </p:nvSpPr>
        <p:spPr bwMode="auto">
          <a:xfrm>
            <a:off x="762000" y="3471863"/>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2</a:t>
            </a:r>
          </a:p>
        </p:txBody>
      </p:sp>
      <p:sp>
        <p:nvSpPr>
          <p:cNvPr id="1207306" name="Rectangle 10"/>
          <p:cNvSpPr>
            <a:spLocks noChangeArrowheads="1"/>
          </p:cNvSpPr>
          <p:nvPr/>
        </p:nvSpPr>
        <p:spPr bwMode="auto">
          <a:xfrm>
            <a:off x="762000" y="5181600"/>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4</a:t>
            </a:r>
          </a:p>
        </p:txBody>
      </p:sp>
      <p:sp>
        <p:nvSpPr>
          <p:cNvPr id="1207307" name="Line 11"/>
          <p:cNvSpPr>
            <a:spLocks noChangeShapeType="1"/>
          </p:cNvSpPr>
          <p:nvPr/>
        </p:nvSpPr>
        <p:spPr bwMode="auto">
          <a:xfrm>
            <a:off x="26289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07308" name="Line 12"/>
          <p:cNvSpPr>
            <a:spLocks noChangeShapeType="1"/>
          </p:cNvSpPr>
          <p:nvPr/>
        </p:nvSpPr>
        <p:spPr bwMode="auto">
          <a:xfrm>
            <a:off x="33147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07309" name="Line 13"/>
          <p:cNvSpPr>
            <a:spLocks noChangeShapeType="1"/>
          </p:cNvSpPr>
          <p:nvPr/>
        </p:nvSpPr>
        <p:spPr bwMode="auto">
          <a:xfrm>
            <a:off x="40005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07310" name="Line 14"/>
          <p:cNvSpPr>
            <a:spLocks noChangeShapeType="1"/>
          </p:cNvSpPr>
          <p:nvPr/>
        </p:nvSpPr>
        <p:spPr bwMode="auto">
          <a:xfrm>
            <a:off x="46863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07311" name="Line 15"/>
          <p:cNvSpPr>
            <a:spLocks noChangeShapeType="1"/>
          </p:cNvSpPr>
          <p:nvPr/>
        </p:nvSpPr>
        <p:spPr bwMode="auto">
          <a:xfrm>
            <a:off x="53721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07312" name="Line 16"/>
          <p:cNvSpPr>
            <a:spLocks noChangeShapeType="1"/>
          </p:cNvSpPr>
          <p:nvPr/>
        </p:nvSpPr>
        <p:spPr bwMode="auto">
          <a:xfrm>
            <a:off x="60579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07313" name="Line 17"/>
          <p:cNvSpPr>
            <a:spLocks noChangeShapeType="1"/>
          </p:cNvSpPr>
          <p:nvPr/>
        </p:nvSpPr>
        <p:spPr bwMode="auto">
          <a:xfrm>
            <a:off x="67437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07314" name="Line 18"/>
          <p:cNvSpPr>
            <a:spLocks noChangeShapeType="1"/>
          </p:cNvSpPr>
          <p:nvPr/>
        </p:nvSpPr>
        <p:spPr bwMode="auto">
          <a:xfrm>
            <a:off x="74295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07315" name="Rectangle 19"/>
          <p:cNvSpPr>
            <a:spLocks noChangeArrowheads="1"/>
          </p:cNvSpPr>
          <p:nvPr/>
        </p:nvSpPr>
        <p:spPr bwMode="auto">
          <a:xfrm>
            <a:off x="762000" y="4310063"/>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3</a:t>
            </a:r>
          </a:p>
        </p:txBody>
      </p:sp>
      <p:sp>
        <p:nvSpPr>
          <p:cNvPr id="1207316" name="Line 20"/>
          <p:cNvSpPr>
            <a:spLocks noChangeShapeType="1"/>
          </p:cNvSpPr>
          <p:nvPr/>
        </p:nvSpPr>
        <p:spPr bwMode="auto">
          <a:xfrm>
            <a:off x="685800" y="1828800"/>
            <a:ext cx="0" cy="3886200"/>
          </a:xfrm>
          <a:prstGeom prst="line">
            <a:avLst/>
          </a:prstGeom>
          <a:noFill/>
          <a:ln w="28575">
            <a:solidFill>
              <a:schemeClr val="tx1"/>
            </a:solidFill>
            <a:round/>
            <a:headEnd/>
            <a:tailEnd type="triangle" w="med" len="med"/>
          </a:ln>
          <a:effectLst/>
        </p:spPr>
        <p:txBody>
          <a:bodyPr/>
          <a:lstStyle/>
          <a:p>
            <a:endParaRPr lang="en-US"/>
          </a:p>
        </p:txBody>
      </p:sp>
      <p:grpSp>
        <p:nvGrpSpPr>
          <p:cNvPr id="2" name="Group 21"/>
          <p:cNvGrpSpPr>
            <a:grpSpLocks/>
          </p:cNvGrpSpPr>
          <p:nvPr/>
        </p:nvGrpSpPr>
        <p:grpSpPr bwMode="auto">
          <a:xfrm>
            <a:off x="2057400" y="1676400"/>
            <a:ext cx="3355975" cy="838200"/>
            <a:chOff x="1562" y="1152"/>
            <a:chExt cx="2114" cy="528"/>
          </a:xfrm>
        </p:grpSpPr>
        <p:grpSp>
          <p:nvGrpSpPr>
            <p:cNvPr id="3" name="Group 22"/>
            <p:cNvGrpSpPr>
              <a:grpSpLocks/>
            </p:cNvGrpSpPr>
            <p:nvPr/>
          </p:nvGrpSpPr>
          <p:grpSpPr bwMode="auto">
            <a:xfrm>
              <a:off x="2487" y="1152"/>
              <a:ext cx="223" cy="481"/>
              <a:chOff x="2207" y="1413"/>
              <a:chExt cx="223" cy="481"/>
            </a:xfrm>
          </p:grpSpPr>
          <p:sp>
            <p:nvSpPr>
              <p:cNvPr id="1207319" name="Freeform 23"/>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20" name="Rectangle 24"/>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4" name="Group 25"/>
            <p:cNvGrpSpPr>
              <a:grpSpLocks/>
            </p:cNvGrpSpPr>
            <p:nvPr/>
          </p:nvGrpSpPr>
          <p:grpSpPr bwMode="auto">
            <a:xfrm>
              <a:off x="1562" y="1248"/>
              <a:ext cx="349" cy="289"/>
              <a:chOff x="1282" y="1509"/>
              <a:chExt cx="349" cy="289"/>
            </a:xfrm>
          </p:grpSpPr>
          <p:sp>
            <p:nvSpPr>
              <p:cNvPr id="1207322" name="Rectangle 26"/>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5" name="Group 27"/>
              <p:cNvGrpSpPr>
                <a:grpSpLocks/>
              </p:cNvGrpSpPr>
              <p:nvPr/>
            </p:nvGrpSpPr>
            <p:grpSpPr bwMode="auto">
              <a:xfrm>
                <a:off x="1291" y="1509"/>
                <a:ext cx="340" cy="289"/>
                <a:chOff x="1291" y="1509"/>
                <a:chExt cx="340" cy="289"/>
              </a:xfrm>
            </p:grpSpPr>
            <p:sp>
              <p:nvSpPr>
                <p:cNvPr id="1207324" name="Freeform 28"/>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25" name="Freeform 29"/>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07326" name="Rectangle 30"/>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6" name="Group 31"/>
            <p:cNvGrpSpPr>
              <a:grpSpLocks/>
            </p:cNvGrpSpPr>
            <p:nvPr/>
          </p:nvGrpSpPr>
          <p:grpSpPr bwMode="auto">
            <a:xfrm>
              <a:off x="2031" y="1248"/>
              <a:ext cx="296" cy="289"/>
              <a:chOff x="1751" y="1509"/>
              <a:chExt cx="296" cy="289"/>
            </a:xfrm>
          </p:grpSpPr>
          <p:sp>
            <p:nvSpPr>
              <p:cNvPr id="1207328" name="Freeform 32"/>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29" name="Freeform 33"/>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330" name="Line 34"/>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07331" name="Freeform 35"/>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32" name="Line 36"/>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07333" name="Rectangle 37"/>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7" name="Group 38"/>
            <p:cNvGrpSpPr>
              <a:grpSpLocks/>
            </p:cNvGrpSpPr>
            <p:nvPr/>
          </p:nvGrpSpPr>
          <p:grpSpPr bwMode="auto">
            <a:xfrm>
              <a:off x="2880" y="1248"/>
              <a:ext cx="325" cy="289"/>
              <a:chOff x="2600" y="1509"/>
              <a:chExt cx="325" cy="289"/>
            </a:xfrm>
          </p:grpSpPr>
          <p:sp>
            <p:nvSpPr>
              <p:cNvPr id="1207335" name="Freeform 39"/>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36" name="Freeform 40"/>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337" name="Rectangle 41"/>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42"/>
            <p:cNvGrpSpPr>
              <a:grpSpLocks/>
            </p:cNvGrpSpPr>
            <p:nvPr/>
          </p:nvGrpSpPr>
          <p:grpSpPr bwMode="auto">
            <a:xfrm>
              <a:off x="3348" y="1248"/>
              <a:ext cx="284" cy="289"/>
              <a:chOff x="3068" y="1509"/>
              <a:chExt cx="284" cy="289"/>
            </a:xfrm>
          </p:grpSpPr>
          <p:sp>
            <p:nvSpPr>
              <p:cNvPr id="1207339" name="Freeform 43"/>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40" name="Freeform 44"/>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341" name="Line 45"/>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07342" name="Line 46"/>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07343" name="Line 47"/>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07344" name="Line 48"/>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07345" name="Line 49"/>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07346" name="Line 50"/>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07347" name="Line 51"/>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07348" name="Line 52"/>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07349" name="Line 53"/>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9" name="Group 54"/>
          <p:cNvGrpSpPr>
            <a:grpSpLocks/>
          </p:cNvGrpSpPr>
          <p:nvPr/>
        </p:nvGrpSpPr>
        <p:grpSpPr bwMode="auto">
          <a:xfrm>
            <a:off x="2743200" y="2514600"/>
            <a:ext cx="3355975" cy="838200"/>
            <a:chOff x="1562" y="1152"/>
            <a:chExt cx="2114" cy="528"/>
          </a:xfrm>
        </p:grpSpPr>
        <p:grpSp>
          <p:nvGrpSpPr>
            <p:cNvPr id="10" name="Group 55"/>
            <p:cNvGrpSpPr>
              <a:grpSpLocks/>
            </p:cNvGrpSpPr>
            <p:nvPr/>
          </p:nvGrpSpPr>
          <p:grpSpPr bwMode="auto">
            <a:xfrm>
              <a:off x="2487" y="1152"/>
              <a:ext cx="223" cy="481"/>
              <a:chOff x="2207" y="1413"/>
              <a:chExt cx="223" cy="481"/>
            </a:xfrm>
          </p:grpSpPr>
          <p:sp>
            <p:nvSpPr>
              <p:cNvPr id="1207352" name="Freeform 56"/>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53" name="Rectangle 57"/>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1" name="Group 58"/>
            <p:cNvGrpSpPr>
              <a:grpSpLocks/>
            </p:cNvGrpSpPr>
            <p:nvPr/>
          </p:nvGrpSpPr>
          <p:grpSpPr bwMode="auto">
            <a:xfrm>
              <a:off x="1562" y="1248"/>
              <a:ext cx="349" cy="289"/>
              <a:chOff x="1282" y="1509"/>
              <a:chExt cx="349" cy="289"/>
            </a:xfrm>
          </p:grpSpPr>
          <p:sp>
            <p:nvSpPr>
              <p:cNvPr id="1207355" name="Rectangle 59"/>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 name="Group 60"/>
              <p:cNvGrpSpPr>
                <a:grpSpLocks/>
              </p:cNvGrpSpPr>
              <p:nvPr/>
            </p:nvGrpSpPr>
            <p:grpSpPr bwMode="auto">
              <a:xfrm>
                <a:off x="1291" y="1509"/>
                <a:ext cx="340" cy="289"/>
                <a:chOff x="1291" y="1509"/>
                <a:chExt cx="340" cy="289"/>
              </a:xfrm>
            </p:grpSpPr>
            <p:sp>
              <p:nvSpPr>
                <p:cNvPr id="1207357" name="Freeform 61"/>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58" name="Freeform 62"/>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07359" name="Rectangle 63"/>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3" name="Group 64"/>
            <p:cNvGrpSpPr>
              <a:grpSpLocks/>
            </p:cNvGrpSpPr>
            <p:nvPr/>
          </p:nvGrpSpPr>
          <p:grpSpPr bwMode="auto">
            <a:xfrm>
              <a:off x="2031" y="1248"/>
              <a:ext cx="296" cy="289"/>
              <a:chOff x="1751" y="1509"/>
              <a:chExt cx="296" cy="289"/>
            </a:xfrm>
          </p:grpSpPr>
          <p:sp>
            <p:nvSpPr>
              <p:cNvPr id="1207361" name="Freeform 65"/>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62" name="Freeform 66"/>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363" name="Line 67"/>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07364" name="Freeform 68"/>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65" name="Line 69"/>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07366" name="Rectangle 70"/>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4" name="Group 71"/>
            <p:cNvGrpSpPr>
              <a:grpSpLocks/>
            </p:cNvGrpSpPr>
            <p:nvPr/>
          </p:nvGrpSpPr>
          <p:grpSpPr bwMode="auto">
            <a:xfrm>
              <a:off x="2880" y="1248"/>
              <a:ext cx="325" cy="289"/>
              <a:chOff x="2600" y="1509"/>
              <a:chExt cx="325" cy="289"/>
            </a:xfrm>
          </p:grpSpPr>
          <p:sp>
            <p:nvSpPr>
              <p:cNvPr id="1207368" name="Freeform 72"/>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69" name="Freeform 73"/>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370" name="Rectangle 74"/>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5" name="Group 75"/>
            <p:cNvGrpSpPr>
              <a:grpSpLocks/>
            </p:cNvGrpSpPr>
            <p:nvPr/>
          </p:nvGrpSpPr>
          <p:grpSpPr bwMode="auto">
            <a:xfrm>
              <a:off x="3348" y="1248"/>
              <a:ext cx="284" cy="289"/>
              <a:chOff x="3068" y="1509"/>
              <a:chExt cx="284" cy="289"/>
            </a:xfrm>
          </p:grpSpPr>
          <p:sp>
            <p:nvSpPr>
              <p:cNvPr id="1207372" name="Freeform 76"/>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73" name="Freeform 77"/>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374" name="Line 78"/>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07375" name="Line 79"/>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07376" name="Line 80"/>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07377" name="Line 81"/>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07378" name="Line 82"/>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07379" name="Line 83"/>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07380" name="Line 84"/>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07381" name="Line 85"/>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07382" name="Line 86"/>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6" name="Group 87"/>
          <p:cNvGrpSpPr>
            <a:grpSpLocks/>
          </p:cNvGrpSpPr>
          <p:nvPr/>
        </p:nvGrpSpPr>
        <p:grpSpPr bwMode="auto">
          <a:xfrm>
            <a:off x="3429000" y="3352800"/>
            <a:ext cx="3355975" cy="838200"/>
            <a:chOff x="1562" y="1152"/>
            <a:chExt cx="2114" cy="528"/>
          </a:xfrm>
        </p:grpSpPr>
        <p:grpSp>
          <p:nvGrpSpPr>
            <p:cNvPr id="17" name="Group 88"/>
            <p:cNvGrpSpPr>
              <a:grpSpLocks/>
            </p:cNvGrpSpPr>
            <p:nvPr/>
          </p:nvGrpSpPr>
          <p:grpSpPr bwMode="auto">
            <a:xfrm>
              <a:off x="2487" y="1152"/>
              <a:ext cx="223" cy="481"/>
              <a:chOff x="2207" y="1413"/>
              <a:chExt cx="223" cy="481"/>
            </a:xfrm>
          </p:grpSpPr>
          <p:sp>
            <p:nvSpPr>
              <p:cNvPr id="1207385" name="Freeform 89"/>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86" name="Rectangle 90"/>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8" name="Group 91"/>
            <p:cNvGrpSpPr>
              <a:grpSpLocks/>
            </p:cNvGrpSpPr>
            <p:nvPr/>
          </p:nvGrpSpPr>
          <p:grpSpPr bwMode="auto">
            <a:xfrm>
              <a:off x="1562" y="1248"/>
              <a:ext cx="349" cy="289"/>
              <a:chOff x="1282" y="1509"/>
              <a:chExt cx="349" cy="289"/>
            </a:xfrm>
          </p:grpSpPr>
          <p:sp>
            <p:nvSpPr>
              <p:cNvPr id="1207388" name="Rectangle 92"/>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9" name="Group 93"/>
              <p:cNvGrpSpPr>
                <a:grpSpLocks/>
              </p:cNvGrpSpPr>
              <p:nvPr/>
            </p:nvGrpSpPr>
            <p:grpSpPr bwMode="auto">
              <a:xfrm>
                <a:off x="1291" y="1509"/>
                <a:ext cx="340" cy="289"/>
                <a:chOff x="1291" y="1509"/>
                <a:chExt cx="340" cy="289"/>
              </a:xfrm>
            </p:grpSpPr>
            <p:sp>
              <p:nvSpPr>
                <p:cNvPr id="1207390" name="Freeform 94"/>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91" name="Freeform 95"/>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07392" name="Rectangle 96"/>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0" name="Group 97"/>
            <p:cNvGrpSpPr>
              <a:grpSpLocks/>
            </p:cNvGrpSpPr>
            <p:nvPr/>
          </p:nvGrpSpPr>
          <p:grpSpPr bwMode="auto">
            <a:xfrm>
              <a:off x="2031" y="1248"/>
              <a:ext cx="296" cy="289"/>
              <a:chOff x="1751" y="1509"/>
              <a:chExt cx="296" cy="289"/>
            </a:xfrm>
          </p:grpSpPr>
          <p:sp>
            <p:nvSpPr>
              <p:cNvPr id="1207394" name="Freeform 98"/>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95" name="Freeform 99"/>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396" name="Line 100"/>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07397" name="Freeform 101"/>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98" name="Line 102"/>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07399" name="Rectangle 103"/>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1" name="Group 104"/>
            <p:cNvGrpSpPr>
              <a:grpSpLocks/>
            </p:cNvGrpSpPr>
            <p:nvPr/>
          </p:nvGrpSpPr>
          <p:grpSpPr bwMode="auto">
            <a:xfrm>
              <a:off x="2880" y="1248"/>
              <a:ext cx="325" cy="289"/>
              <a:chOff x="2600" y="1509"/>
              <a:chExt cx="325" cy="289"/>
            </a:xfrm>
          </p:grpSpPr>
          <p:sp>
            <p:nvSpPr>
              <p:cNvPr id="1207401" name="Freeform 105"/>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02" name="Freeform 106"/>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403" name="Rectangle 107"/>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2" name="Group 108"/>
            <p:cNvGrpSpPr>
              <a:grpSpLocks/>
            </p:cNvGrpSpPr>
            <p:nvPr/>
          </p:nvGrpSpPr>
          <p:grpSpPr bwMode="auto">
            <a:xfrm>
              <a:off x="3348" y="1248"/>
              <a:ext cx="284" cy="289"/>
              <a:chOff x="3068" y="1509"/>
              <a:chExt cx="284" cy="289"/>
            </a:xfrm>
          </p:grpSpPr>
          <p:sp>
            <p:nvSpPr>
              <p:cNvPr id="1207405" name="Freeform 109"/>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06" name="Freeform 110"/>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407" name="Line 111"/>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07408" name="Line 112"/>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07409" name="Line 113"/>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07410" name="Line 114"/>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07411" name="Line 115"/>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07412" name="Line 116"/>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07413" name="Line 117"/>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07414" name="Line 118"/>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07415" name="Line 119"/>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3" name="Group 120"/>
          <p:cNvGrpSpPr>
            <a:grpSpLocks/>
          </p:cNvGrpSpPr>
          <p:nvPr/>
        </p:nvGrpSpPr>
        <p:grpSpPr bwMode="auto">
          <a:xfrm>
            <a:off x="4114800" y="4191000"/>
            <a:ext cx="3355975" cy="838200"/>
            <a:chOff x="1562" y="1152"/>
            <a:chExt cx="2114" cy="528"/>
          </a:xfrm>
        </p:grpSpPr>
        <p:grpSp>
          <p:nvGrpSpPr>
            <p:cNvPr id="24" name="Group 121"/>
            <p:cNvGrpSpPr>
              <a:grpSpLocks/>
            </p:cNvGrpSpPr>
            <p:nvPr/>
          </p:nvGrpSpPr>
          <p:grpSpPr bwMode="auto">
            <a:xfrm>
              <a:off x="2487" y="1152"/>
              <a:ext cx="223" cy="481"/>
              <a:chOff x="2207" y="1413"/>
              <a:chExt cx="223" cy="481"/>
            </a:xfrm>
          </p:grpSpPr>
          <p:sp>
            <p:nvSpPr>
              <p:cNvPr id="1207418" name="Freeform 12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19" name="Rectangle 12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5" name="Group 124"/>
            <p:cNvGrpSpPr>
              <a:grpSpLocks/>
            </p:cNvGrpSpPr>
            <p:nvPr/>
          </p:nvGrpSpPr>
          <p:grpSpPr bwMode="auto">
            <a:xfrm>
              <a:off x="1562" y="1248"/>
              <a:ext cx="349" cy="289"/>
              <a:chOff x="1282" y="1509"/>
              <a:chExt cx="349" cy="289"/>
            </a:xfrm>
          </p:grpSpPr>
          <p:sp>
            <p:nvSpPr>
              <p:cNvPr id="1207421" name="Rectangle 12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6" name="Group 126"/>
              <p:cNvGrpSpPr>
                <a:grpSpLocks/>
              </p:cNvGrpSpPr>
              <p:nvPr/>
            </p:nvGrpSpPr>
            <p:grpSpPr bwMode="auto">
              <a:xfrm>
                <a:off x="1291" y="1509"/>
                <a:ext cx="340" cy="289"/>
                <a:chOff x="1291" y="1509"/>
                <a:chExt cx="340" cy="289"/>
              </a:xfrm>
            </p:grpSpPr>
            <p:sp>
              <p:nvSpPr>
                <p:cNvPr id="1207423" name="Freeform 12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24" name="Freeform 12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07425" name="Rectangle 12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7" name="Group 130"/>
            <p:cNvGrpSpPr>
              <a:grpSpLocks/>
            </p:cNvGrpSpPr>
            <p:nvPr/>
          </p:nvGrpSpPr>
          <p:grpSpPr bwMode="auto">
            <a:xfrm>
              <a:off x="2031" y="1248"/>
              <a:ext cx="296" cy="289"/>
              <a:chOff x="1751" y="1509"/>
              <a:chExt cx="296" cy="289"/>
            </a:xfrm>
          </p:grpSpPr>
          <p:sp>
            <p:nvSpPr>
              <p:cNvPr id="1207427" name="Freeform 13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28" name="Freeform 13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429" name="Line 13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07430" name="Freeform 13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31" name="Line 13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07432" name="Rectangle 13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8" name="Group 137"/>
            <p:cNvGrpSpPr>
              <a:grpSpLocks/>
            </p:cNvGrpSpPr>
            <p:nvPr/>
          </p:nvGrpSpPr>
          <p:grpSpPr bwMode="auto">
            <a:xfrm>
              <a:off x="2880" y="1248"/>
              <a:ext cx="325" cy="289"/>
              <a:chOff x="2600" y="1509"/>
              <a:chExt cx="325" cy="289"/>
            </a:xfrm>
          </p:grpSpPr>
          <p:sp>
            <p:nvSpPr>
              <p:cNvPr id="1207434" name="Freeform 13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35" name="Freeform 13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436" name="Rectangle 14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9" name="Group 141"/>
            <p:cNvGrpSpPr>
              <a:grpSpLocks/>
            </p:cNvGrpSpPr>
            <p:nvPr/>
          </p:nvGrpSpPr>
          <p:grpSpPr bwMode="auto">
            <a:xfrm>
              <a:off x="3348" y="1248"/>
              <a:ext cx="284" cy="289"/>
              <a:chOff x="3068" y="1509"/>
              <a:chExt cx="284" cy="289"/>
            </a:xfrm>
          </p:grpSpPr>
          <p:sp>
            <p:nvSpPr>
              <p:cNvPr id="1207438" name="Freeform 14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39" name="Freeform 14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440" name="Line 14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07441" name="Line 14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07442" name="Line 14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07443" name="Line 14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07444" name="Line 14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07445" name="Line 14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07446" name="Line 15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07447" name="Line 15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07448" name="Line 15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30" name="Group 153"/>
          <p:cNvGrpSpPr>
            <a:grpSpLocks/>
          </p:cNvGrpSpPr>
          <p:nvPr/>
        </p:nvGrpSpPr>
        <p:grpSpPr bwMode="auto">
          <a:xfrm>
            <a:off x="4800600" y="5029200"/>
            <a:ext cx="3355975" cy="838200"/>
            <a:chOff x="1562" y="1152"/>
            <a:chExt cx="2114" cy="528"/>
          </a:xfrm>
        </p:grpSpPr>
        <p:grpSp>
          <p:nvGrpSpPr>
            <p:cNvPr id="31" name="Group 154"/>
            <p:cNvGrpSpPr>
              <a:grpSpLocks/>
            </p:cNvGrpSpPr>
            <p:nvPr/>
          </p:nvGrpSpPr>
          <p:grpSpPr bwMode="auto">
            <a:xfrm>
              <a:off x="2487" y="1152"/>
              <a:ext cx="223" cy="481"/>
              <a:chOff x="2207" y="1413"/>
              <a:chExt cx="223" cy="481"/>
            </a:xfrm>
          </p:grpSpPr>
          <p:sp>
            <p:nvSpPr>
              <p:cNvPr id="1207451" name="Freeform 15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52" name="Rectangle 15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07360" name="Group 157"/>
            <p:cNvGrpSpPr>
              <a:grpSpLocks/>
            </p:cNvGrpSpPr>
            <p:nvPr/>
          </p:nvGrpSpPr>
          <p:grpSpPr bwMode="auto">
            <a:xfrm>
              <a:off x="1562" y="1248"/>
              <a:ext cx="349" cy="289"/>
              <a:chOff x="1282" y="1509"/>
              <a:chExt cx="349" cy="289"/>
            </a:xfrm>
          </p:grpSpPr>
          <p:sp>
            <p:nvSpPr>
              <p:cNvPr id="1207454" name="Rectangle 15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07367" name="Group 159"/>
              <p:cNvGrpSpPr>
                <a:grpSpLocks/>
              </p:cNvGrpSpPr>
              <p:nvPr/>
            </p:nvGrpSpPr>
            <p:grpSpPr bwMode="auto">
              <a:xfrm>
                <a:off x="1291" y="1509"/>
                <a:ext cx="340" cy="289"/>
                <a:chOff x="1291" y="1509"/>
                <a:chExt cx="340" cy="289"/>
              </a:xfrm>
            </p:grpSpPr>
            <p:sp>
              <p:nvSpPr>
                <p:cNvPr id="1207456" name="Freeform 16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57" name="Freeform 16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07458" name="Rectangle 16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07371" name="Group 163"/>
            <p:cNvGrpSpPr>
              <a:grpSpLocks/>
            </p:cNvGrpSpPr>
            <p:nvPr/>
          </p:nvGrpSpPr>
          <p:grpSpPr bwMode="auto">
            <a:xfrm>
              <a:off x="2031" y="1248"/>
              <a:ext cx="296" cy="289"/>
              <a:chOff x="1751" y="1509"/>
              <a:chExt cx="296" cy="289"/>
            </a:xfrm>
          </p:grpSpPr>
          <p:sp>
            <p:nvSpPr>
              <p:cNvPr id="1207460" name="Freeform 16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61" name="Freeform 16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462" name="Line 16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07463" name="Freeform 16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64" name="Line 16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07465" name="Rectangle 16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07383" name="Group 170"/>
            <p:cNvGrpSpPr>
              <a:grpSpLocks/>
            </p:cNvGrpSpPr>
            <p:nvPr/>
          </p:nvGrpSpPr>
          <p:grpSpPr bwMode="auto">
            <a:xfrm>
              <a:off x="2880" y="1248"/>
              <a:ext cx="325" cy="289"/>
              <a:chOff x="2600" y="1509"/>
              <a:chExt cx="325" cy="289"/>
            </a:xfrm>
          </p:grpSpPr>
          <p:sp>
            <p:nvSpPr>
              <p:cNvPr id="1207467" name="Freeform 17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68" name="Freeform 17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469" name="Rectangle 17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07384" name="Group 174"/>
            <p:cNvGrpSpPr>
              <a:grpSpLocks/>
            </p:cNvGrpSpPr>
            <p:nvPr/>
          </p:nvGrpSpPr>
          <p:grpSpPr bwMode="auto">
            <a:xfrm>
              <a:off x="3348" y="1248"/>
              <a:ext cx="284" cy="289"/>
              <a:chOff x="3068" y="1509"/>
              <a:chExt cx="284" cy="289"/>
            </a:xfrm>
          </p:grpSpPr>
          <p:sp>
            <p:nvSpPr>
              <p:cNvPr id="1207471" name="Freeform 17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72" name="Freeform 17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473" name="Line 17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07474" name="Line 17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07475" name="Line 17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07476" name="Line 18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07477" name="Line 18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07478" name="Line 18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07479" name="Line 18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07480" name="Line 18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07481" name="Line 18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07482" name="Rectangle 186"/>
          <p:cNvSpPr>
            <a:spLocks noChangeArrowheads="1"/>
          </p:cNvSpPr>
          <p:nvPr/>
        </p:nvSpPr>
        <p:spPr bwMode="auto">
          <a:xfrm>
            <a:off x="6629400" y="1524000"/>
            <a:ext cx="2057400" cy="1917700"/>
          </a:xfrm>
          <a:prstGeom prst="rect">
            <a:avLst/>
          </a:prstGeom>
          <a:noFill/>
          <a:ln w="12700">
            <a:noFill/>
            <a:miter lim="800000"/>
            <a:headEnd/>
            <a:tailEnd/>
          </a:ln>
          <a:effectLst/>
        </p:spPr>
        <p:txBody>
          <a:bodyPr lIns="90488" tIns="44450" rIns="90488" bIns="44450">
            <a:spAutoFit/>
          </a:bodyPr>
          <a:lstStyle/>
          <a:p>
            <a:pPr algn="r"/>
            <a:r>
              <a:rPr lang="en-US" sz="2000"/>
              <a:t>Once the pipeline is full, one instruction is completed every cycle, so CPI = 1</a:t>
            </a:r>
          </a:p>
        </p:txBody>
      </p:sp>
      <p:grpSp>
        <p:nvGrpSpPr>
          <p:cNvPr id="1207387" name="Group 187"/>
          <p:cNvGrpSpPr>
            <a:grpSpLocks/>
          </p:cNvGrpSpPr>
          <p:nvPr/>
        </p:nvGrpSpPr>
        <p:grpSpPr bwMode="auto">
          <a:xfrm>
            <a:off x="1981200" y="5486400"/>
            <a:ext cx="2733675" cy="515938"/>
            <a:chOff x="1248" y="3456"/>
            <a:chExt cx="1722" cy="325"/>
          </a:xfrm>
        </p:grpSpPr>
        <p:sp>
          <p:nvSpPr>
            <p:cNvPr id="1207484" name="Line 188"/>
            <p:cNvSpPr>
              <a:spLocks noChangeShapeType="1"/>
            </p:cNvSpPr>
            <p:nvPr/>
          </p:nvSpPr>
          <p:spPr bwMode="auto">
            <a:xfrm>
              <a:off x="1248" y="3456"/>
              <a:ext cx="1680" cy="0"/>
            </a:xfrm>
            <a:prstGeom prst="line">
              <a:avLst/>
            </a:prstGeom>
            <a:noFill/>
            <a:ln w="12700">
              <a:solidFill>
                <a:schemeClr val="accent1"/>
              </a:solidFill>
              <a:round/>
              <a:headEnd type="triangle" w="med" len="med"/>
              <a:tailEnd type="triangle" w="med" len="med"/>
            </a:ln>
            <a:effectLst/>
          </p:spPr>
          <p:txBody>
            <a:bodyPr/>
            <a:lstStyle/>
            <a:p>
              <a:endParaRPr lang="en-US"/>
            </a:p>
          </p:txBody>
        </p:sp>
        <p:sp>
          <p:nvSpPr>
            <p:cNvPr id="1207485" name="Rectangle 189"/>
            <p:cNvSpPr>
              <a:spLocks noChangeArrowheads="1"/>
            </p:cNvSpPr>
            <p:nvPr/>
          </p:nvSpPr>
          <p:spPr bwMode="auto">
            <a:xfrm>
              <a:off x="1296" y="3552"/>
              <a:ext cx="1674" cy="229"/>
            </a:xfrm>
            <a:prstGeom prst="rect">
              <a:avLst/>
            </a:prstGeom>
            <a:noFill/>
            <a:ln w="12700">
              <a:noFill/>
              <a:miter lim="800000"/>
              <a:headEnd/>
              <a:tailEnd/>
            </a:ln>
            <a:effectLst/>
          </p:spPr>
          <p:txBody>
            <a:bodyPr wrap="none" lIns="90488" tIns="44450" rIns="90488" bIns="44450">
              <a:spAutoFit/>
            </a:bodyPr>
            <a:lstStyle/>
            <a:p>
              <a:r>
                <a:rPr lang="en-US" b="1"/>
                <a:t>Time to fill the pipeline</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729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207482"/>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0"/>
                                  </p:stCondLst>
                                  <p:childTnLst>
                                    <p:set>
                                      <p:cBhvr>
                                        <p:cTn id="12" dur="1" fill="hold">
                                          <p:stCondLst>
                                            <p:cond delay="0"/>
                                          </p:stCondLst>
                                        </p:cTn>
                                        <p:tgtEl>
                                          <p:spTgt spid="12073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7298" grpId="0" animBg="1"/>
      <p:bldP spid="1207482" grpId="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1234" name="Rectangle 2"/>
          <p:cNvSpPr>
            <a:spLocks noGrp="1" noChangeArrowheads="1"/>
          </p:cNvSpPr>
          <p:nvPr>
            <p:ph type="title"/>
          </p:nvPr>
        </p:nvSpPr>
        <p:spPr>
          <a:xfrm>
            <a:off x="533400" y="304800"/>
            <a:ext cx="4817024" cy="426142"/>
          </a:xfrm>
          <a:noFill/>
          <a:ln/>
        </p:spPr>
        <p:txBody>
          <a:bodyPr wrap="none"/>
          <a:lstStyle/>
          <a:p>
            <a:r>
              <a:rPr lang="zh-CN" altLang="en-US" dirty="0" smtClean="0"/>
              <a:t>流水线技术是否会带来麻烦？</a:t>
            </a:r>
            <a:endParaRPr lang="en-US" dirty="0"/>
          </a:p>
        </p:txBody>
      </p:sp>
      <p:sp>
        <p:nvSpPr>
          <p:cNvPr id="991235" name="Rectangle 3"/>
          <p:cNvSpPr>
            <a:spLocks noGrp="1" noChangeArrowheads="1"/>
          </p:cNvSpPr>
          <p:nvPr>
            <p:ph type="body" idx="1"/>
          </p:nvPr>
        </p:nvSpPr>
        <p:spPr>
          <a:xfrm>
            <a:off x="685800" y="960271"/>
            <a:ext cx="7848600" cy="2925929"/>
          </a:xfrm>
          <a:noFill/>
          <a:ln/>
        </p:spPr>
        <p:txBody>
          <a:bodyPr/>
          <a:lstStyle/>
          <a:p>
            <a:pPr>
              <a:lnSpc>
                <a:spcPct val="100000"/>
              </a:lnSpc>
              <a:spcBef>
                <a:spcPct val="30000"/>
              </a:spcBef>
            </a:pPr>
            <a:r>
              <a:rPr lang="en-US" dirty="0">
                <a:latin typeface="微软雅黑" pitchFamily="34" charset="-122"/>
                <a:ea typeface="微软雅黑" pitchFamily="34" charset="-122"/>
              </a:rPr>
              <a:t>Yes:</a:t>
            </a:r>
            <a:r>
              <a:rPr lang="en-US" dirty="0">
                <a:solidFill>
                  <a:schemeClr val="hlink"/>
                </a:solidFill>
                <a:latin typeface="微软雅黑" pitchFamily="34" charset="-122"/>
                <a:ea typeface="微软雅黑" pitchFamily="34" charset="-122"/>
              </a:rPr>
              <a:t>  </a:t>
            </a:r>
            <a:r>
              <a:rPr lang="zh-CN" altLang="en-US" dirty="0" smtClean="0">
                <a:solidFill>
                  <a:srgbClr val="FF0000"/>
                </a:solidFill>
                <a:latin typeface="微软雅黑" pitchFamily="34" charset="-122"/>
                <a:ea typeface="微软雅黑" pitchFamily="34" charset="-122"/>
              </a:rPr>
              <a:t>流水线冒险</a:t>
            </a:r>
            <a:endParaRPr lang="en-US" dirty="0">
              <a:solidFill>
                <a:srgbClr val="FF0000"/>
              </a:solidFill>
              <a:latin typeface="微软雅黑" pitchFamily="34" charset="-122"/>
              <a:ea typeface="微软雅黑" pitchFamily="34" charset="-122"/>
            </a:endParaRPr>
          </a:p>
          <a:p>
            <a:pPr lvl="1">
              <a:lnSpc>
                <a:spcPct val="100000"/>
              </a:lnSpc>
              <a:spcBef>
                <a:spcPct val="30000"/>
              </a:spcBef>
            </a:pPr>
            <a:r>
              <a:rPr lang="zh-CN" altLang="en-US" dirty="0" smtClean="0">
                <a:solidFill>
                  <a:srgbClr val="FF0000"/>
                </a:solidFill>
                <a:latin typeface="微软雅黑" pitchFamily="34" charset="-122"/>
                <a:ea typeface="微软雅黑" pitchFamily="34" charset="-122"/>
              </a:rPr>
              <a:t>结构冒险</a:t>
            </a:r>
            <a:r>
              <a:rPr lang="en-US"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多条指令在同一时钟周期试图使用相同的硬件资源</a:t>
            </a:r>
            <a:endParaRPr lang="en-US" dirty="0">
              <a:latin typeface="微软雅黑" pitchFamily="34" charset="-122"/>
              <a:ea typeface="微软雅黑" pitchFamily="34" charset="-122"/>
            </a:endParaRPr>
          </a:p>
          <a:p>
            <a:pPr lvl="1">
              <a:lnSpc>
                <a:spcPct val="100000"/>
              </a:lnSpc>
              <a:spcBef>
                <a:spcPct val="30000"/>
              </a:spcBef>
            </a:pPr>
            <a:r>
              <a:rPr lang="zh-CN" altLang="en-US" dirty="0" smtClean="0">
                <a:solidFill>
                  <a:srgbClr val="FF0000"/>
                </a:solidFill>
                <a:latin typeface="微软雅黑" pitchFamily="34" charset="-122"/>
                <a:ea typeface="微软雅黑" pitchFamily="34" charset="-122"/>
              </a:rPr>
              <a:t>数据冒险</a:t>
            </a:r>
            <a:r>
              <a:rPr lang="en-US"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试图使用未准备</a:t>
            </a:r>
            <a:r>
              <a:rPr lang="zh-CN" altLang="en-US" dirty="0">
                <a:latin typeface="微软雅黑" pitchFamily="34" charset="-122"/>
                <a:ea typeface="微软雅黑" pitchFamily="34" charset="-122"/>
              </a:rPr>
              <a:t>好</a:t>
            </a:r>
            <a:r>
              <a:rPr lang="zh-CN" altLang="en-US" dirty="0" smtClean="0">
                <a:latin typeface="微软雅黑" pitchFamily="34" charset="-122"/>
                <a:ea typeface="微软雅黑" pitchFamily="34" charset="-122"/>
              </a:rPr>
              <a:t>的数据</a:t>
            </a:r>
            <a:endParaRPr lang="en-US" dirty="0">
              <a:latin typeface="微软雅黑" pitchFamily="34" charset="-122"/>
              <a:ea typeface="微软雅黑" pitchFamily="34" charset="-122"/>
            </a:endParaRPr>
          </a:p>
          <a:p>
            <a:pPr lvl="2">
              <a:lnSpc>
                <a:spcPct val="100000"/>
              </a:lnSpc>
              <a:spcBef>
                <a:spcPct val="30000"/>
              </a:spcBef>
            </a:pPr>
            <a:r>
              <a:rPr lang="zh-CN" altLang="en-US" dirty="0" smtClean="0">
                <a:latin typeface="微软雅黑" pitchFamily="34" charset="-122"/>
                <a:ea typeface="微软雅黑" pitchFamily="34" charset="-122"/>
              </a:rPr>
              <a:t>一条指令的源操作数由另一条先执行的指令产生，而该条先执行的指令尚未完成，还没产生所需的源操作数</a:t>
            </a:r>
            <a:endParaRPr lang="en-US" dirty="0">
              <a:latin typeface="微软雅黑" pitchFamily="34" charset="-122"/>
              <a:ea typeface="微软雅黑" pitchFamily="34" charset="-122"/>
            </a:endParaRPr>
          </a:p>
          <a:p>
            <a:pPr lvl="1">
              <a:lnSpc>
                <a:spcPct val="100000"/>
              </a:lnSpc>
              <a:spcBef>
                <a:spcPct val="30000"/>
              </a:spcBef>
            </a:pPr>
            <a:r>
              <a:rPr lang="zh-CN" altLang="en-US" dirty="0" smtClean="0">
                <a:solidFill>
                  <a:srgbClr val="FF0000"/>
                </a:solidFill>
                <a:latin typeface="微软雅黑" pitchFamily="34" charset="-122"/>
                <a:ea typeface="微软雅黑" pitchFamily="34" charset="-122"/>
              </a:rPr>
              <a:t>控制冒险</a:t>
            </a:r>
            <a:r>
              <a:rPr lang="en-US"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试图在跳转条件未被验证以及新的</a:t>
            </a:r>
            <a:r>
              <a:rPr lang="en-US" altLang="zh-CN" dirty="0" smtClean="0">
                <a:latin typeface="微软雅黑" pitchFamily="34" charset="-122"/>
                <a:ea typeface="微软雅黑" pitchFamily="34" charset="-122"/>
              </a:rPr>
              <a:t>PC</a:t>
            </a:r>
            <a:r>
              <a:rPr lang="zh-CN" altLang="en-US" dirty="0" smtClean="0">
                <a:latin typeface="微软雅黑" pitchFamily="34" charset="-122"/>
                <a:ea typeface="微软雅黑" pitchFamily="34" charset="-122"/>
              </a:rPr>
              <a:t>目标地址未被计算出来的情况下，决定程序的控制流程</a:t>
            </a:r>
            <a:endParaRPr lang="en-US" dirty="0">
              <a:latin typeface="微软雅黑" pitchFamily="34" charset="-122"/>
              <a:ea typeface="微软雅黑" pitchFamily="34" charset="-122"/>
            </a:endParaRPr>
          </a:p>
          <a:p>
            <a:pPr lvl="2">
              <a:lnSpc>
                <a:spcPct val="100000"/>
              </a:lnSpc>
              <a:spcBef>
                <a:spcPct val="30000"/>
              </a:spcBef>
            </a:pPr>
            <a:r>
              <a:rPr lang="zh-CN" altLang="en-US" dirty="0" smtClean="0">
                <a:latin typeface="微软雅黑" pitchFamily="34" charset="-122"/>
                <a:ea typeface="微软雅黑" pitchFamily="34" charset="-122"/>
              </a:rPr>
              <a:t>分支和跳转指令，异常</a:t>
            </a:r>
            <a:endParaRPr lang="en-US" dirty="0">
              <a:latin typeface="微软雅黑" pitchFamily="34" charset="-122"/>
              <a:ea typeface="微软雅黑" pitchFamily="34" charset="-122"/>
            </a:endParaRPr>
          </a:p>
        </p:txBody>
      </p:sp>
      <p:sp>
        <p:nvSpPr>
          <p:cNvPr id="991236" name="Rectangle 4"/>
          <p:cNvSpPr>
            <a:spLocks noChangeArrowheads="1"/>
          </p:cNvSpPr>
          <p:nvPr/>
        </p:nvSpPr>
        <p:spPr bwMode="auto">
          <a:xfrm>
            <a:off x="685800" y="4953000"/>
            <a:ext cx="7848600" cy="1243930"/>
          </a:xfrm>
          <a:prstGeom prst="rect">
            <a:avLst/>
          </a:prstGeom>
          <a:noFill/>
          <a:ln w="12700">
            <a:noFill/>
            <a:miter lim="800000"/>
            <a:headEnd/>
            <a:tailEnd/>
          </a:ln>
          <a:effectLst/>
        </p:spPr>
        <p:txBody>
          <a:bodyPr lIns="63500" tIns="25400" rIns="63500" bIns="25400">
            <a:spAutoFit/>
          </a:bodyPr>
          <a:lstStyle/>
          <a:p>
            <a:pPr marL="287338" indent="-287338">
              <a:lnSpc>
                <a:spcPct val="95000"/>
              </a:lnSpc>
              <a:spcBef>
                <a:spcPct val="25000"/>
              </a:spcBef>
              <a:buClr>
                <a:schemeClr val="accent1"/>
              </a:buClr>
              <a:buSzPct val="75000"/>
              <a:buFont typeface="Wingdings" pitchFamily="2" charset="2"/>
              <a:buChar char="q"/>
            </a:pPr>
            <a:r>
              <a:rPr lang="zh-CN" altLang="en-US" sz="2600" dirty="0" smtClean="0">
                <a:solidFill>
                  <a:schemeClr val="tx1"/>
                </a:solidFill>
                <a:latin typeface="微软雅黑" pitchFamily="34" charset="-122"/>
                <a:ea typeface="微软雅黑" pitchFamily="34" charset="-122"/>
              </a:rPr>
              <a:t>通常使用等待来解决这些冒险</a:t>
            </a:r>
            <a:endParaRPr lang="en-US" sz="2600" dirty="0">
              <a:solidFill>
                <a:schemeClr val="tx1"/>
              </a:solidFill>
              <a:latin typeface="微软雅黑" pitchFamily="34" charset="-122"/>
              <a:ea typeface="微软雅黑" pitchFamily="34" charset="-122"/>
            </a:endParaRPr>
          </a:p>
          <a:p>
            <a:pPr marL="741363" lvl="1" indent="-246063">
              <a:lnSpc>
                <a:spcPct val="95000"/>
              </a:lnSpc>
              <a:spcBef>
                <a:spcPct val="25000"/>
              </a:spcBef>
              <a:buClr>
                <a:schemeClr val="accent1"/>
              </a:buClr>
              <a:buSzPct val="75000"/>
              <a:buFont typeface="Monotype Sorts" pitchFamily="2" charset="2"/>
              <a:buChar char="l"/>
            </a:pPr>
            <a:r>
              <a:rPr lang="zh-CN" altLang="en-US" sz="2200" dirty="0" smtClean="0">
                <a:solidFill>
                  <a:schemeClr val="tx1"/>
                </a:solidFill>
                <a:latin typeface="微软雅黑" pitchFamily="34" charset="-122"/>
                <a:ea typeface="微软雅黑" pitchFamily="34" charset="-122"/>
              </a:rPr>
              <a:t>流水线控制必须检测这些冒险</a:t>
            </a:r>
            <a:endParaRPr lang="en-US" sz="2200" dirty="0">
              <a:solidFill>
                <a:schemeClr val="tx1"/>
              </a:solidFill>
              <a:latin typeface="微软雅黑" pitchFamily="34" charset="-122"/>
              <a:ea typeface="微软雅黑" pitchFamily="34" charset="-122"/>
            </a:endParaRPr>
          </a:p>
          <a:p>
            <a:pPr marL="741363" lvl="1" indent="-246063">
              <a:lnSpc>
                <a:spcPct val="95000"/>
              </a:lnSpc>
              <a:spcBef>
                <a:spcPct val="25000"/>
              </a:spcBef>
              <a:buClr>
                <a:schemeClr val="accent1"/>
              </a:buClr>
              <a:buSzPct val="75000"/>
              <a:buFont typeface="Monotype Sorts" pitchFamily="2" charset="2"/>
              <a:buChar char="l"/>
            </a:pPr>
            <a:r>
              <a:rPr lang="zh-CN" altLang="en-US" sz="2200" dirty="0" smtClean="0">
                <a:solidFill>
                  <a:schemeClr val="tx1"/>
                </a:solidFill>
                <a:latin typeface="微软雅黑" pitchFamily="34" charset="-122"/>
                <a:ea typeface="微软雅黑" pitchFamily="34" charset="-122"/>
              </a:rPr>
              <a:t>并且采取行动解决这些冒险</a:t>
            </a:r>
            <a:endParaRPr lang="en-US" sz="2200" dirty="0">
              <a:solidFill>
                <a:schemeClr val="tx1"/>
              </a:solidFill>
              <a:latin typeface="微软雅黑" pitchFamily="34" charset="-122"/>
              <a:ea typeface="微软雅黑"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912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12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9123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9123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9123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9123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91236">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91236">
                                            <p:txEl>
                                              <p:pRg st="1" end="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9123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1235" grpId="0" build="p" bldLvl="2"/>
      <p:bldP spid="991236"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1394" name="Rectangle 2"/>
          <p:cNvSpPr>
            <a:spLocks noChangeArrowheads="1"/>
          </p:cNvSpPr>
          <p:nvPr/>
        </p:nvSpPr>
        <p:spPr bwMode="auto">
          <a:xfrm>
            <a:off x="4114800" y="4078156"/>
            <a:ext cx="533400" cy="4572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11395" name="Rectangle 3"/>
          <p:cNvSpPr>
            <a:spLocks noChangeArrowheads="1"/>
          </p:cNvSpPr>
          <p:nvPr/>
        </p:nvSpPr>
        <p:spPr bwMode="auto">
          <a:xfrm>
            <a:off x="4114800" y="1563556"/>
            <a:ext cx="533400" cy="4572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11396" name="Rectangle 4"/>
          <p:cNvSpPr>
            <a:spLocks noChangeArrowheads="1"/>
          </p:cNvSpPr>
          <p:nvPr/>
        </p:nvSpPr>
        <p:spPr bwMode="auto">
          <a:xfrm>
            <a:off x="328613" y="1641344"/>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11397" name="Line 5"/>
          <p:cNvSpPr>
            <a:spLocks noChangeShapeType="1"/>
          </p:cNvSpPr>
          <p:nvPr/>
        </p:nvSpPr>
        <p:spPr bwMode="auto">
          <a:xfrm>
            <a:off x="1447800" y="1034919"/>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11398" name="Rectangle 6"/>
          <p:cNvSpPr>
            <a:spLocks noChangeArrowheads="1"/>
          </p:cNvSpPr>
          <p:nvPr/>
        </p:nvSpPr>
        <p:spPr bwMode="auto">
          <a:xfrm>
            <a:off x="3581400" y="653919"/>
            <a:ext cx="2124075" cy="363538"/>
          </a:xfrm>
          <a:prstGeom prst="rect">
            <a:avLst/>
          </a:prstGeom>
          <a:noFill/>
          <a:ln w="12700">
            <a:noFill/>
            <a:miter lim="800000"/>
            <a:headEnd/>
            <a:tailEnd/>
          </a:ln>
          <a:effectLst/>
        </p:spPr>
        <p:txBody>
          <a:bodyPr wrap="none" lIns="90488" tIns="44450" rIns="90488" bIns="44450">
            <a:spAutoFit/>
          </a:bodyPr>
          <a:lstStyle/>
          <a:p>
            <a:r>
              <a:rPr lang="en-US" i="1" dirty="0">
                <a:solidFill>
                  <a:schemeClr val="tx1"/>
                </a:solidFill>
              </a:rPr>
              <a:t>Time (clock cycles)</a:t>
            </a:r>
          </a:p>
        </p:txBody>
      </p:sp>
      <p:sp>
        <p:nvSpPr>
          <p:cNvPr id="1211399" name="Rectangle 7"/>
          <p:cNvSpPr>
            <a:spLocks noChangeArrowheads="1"/>
          </p:cNvSpPr>
          <p:nvPr/>
        </p:nvSpPr>
        <p:spPr bwMode="auto">
          <a:xfrm>
            <a:off x="762000" y="1487356"/>
            <a:ext cx="546100"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lw</a:t>
            </a:r>
          </a:p>
        </p:txBody>
      </p:sp>
      <p:sp>
        <p:nvSpPr>
          <p:cNvPr id="1211400" name="Rectangle 8"/>
          <p:cNvSpPr>
            <a:spLocks noChangeArrowheads="1"/>
          </p:cNvSpPr>
          <p:nvPr/>
        </p:nvSpPr>
        <p:spPr bwMode="auto">
          <a:xfrm>
            <a:off x="762000" y="2325556"/>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1</a:t>
            </a:r>
          </a:p>
        </p:txBody>
      </p:sp>
      <p:sp>
        <p:nvSpPr>
          <p:cNvPr id="1211401" name="Rectangle 9"/>
          <p:cNvSpPr>
            <a:spLocks noChangeArrowheads="1"/>
          </p:cNvSpPr>
          <p:nvPr/>
        </p:nvSpPr>
        <p:spPr bwMode="auto">
          <a:xfrm>
            <a:off x="762000" y="3206619"/>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2</a:t>
            </a:r>
          </a:p>
        </p:txBody>
      </p:sp>
      <p:sp>
        <p:nvSpPr>
          <p:cNvPr id="1211402" name="Rectangle 10"/>
          <p:cNvSpPr>
            <a:spLocks noChangeArrowheads="1"/>
          </p:cNvSpPr>
          <p:nvPr/>
        </p:nvSpPr>
        <p:spPr bwMode="auto">
          <a:xfrm>
            <a:off x="762000" y="4916356"/>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4</a:t>
            </a:r>
          </a:p>
        </p:txBody>
      </p:sp>
      <p:sp>
        <p:nvSpPr>
          <p:cNvPr id="1211403" name="Line 11"/>
          <p:cNvSpPr>
            <a:spLocks noChangeShapeType="1"/>
          </p:cNvSpPr>
          <p:nvPr/>
        </p:nvSpPr>
        <p:spPr bwMode="auto">
          <a:xfrm>
            <a:off x="2628900" y="1161919"/>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1404" name="Line 12"/>
          <p:cNvSpPr>
            <a:spLocks noChangeShapeType="1"/>
          </p:cNvSpPr>
          <p:nvPr/>
        </p:nvSpPr>
        <p:spPr bwMode="auto">
          <a:xfrm>
            <a:off x="3314700" y="1161919"/>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1405" name="Line 13"/>
          <p:cNvSpPr>
            <a:spLocks noChangeShapeType="1"/>
          </p:cNvSpPr>
          <p:nvPr/>
        </p:nvSpPr>
        <p:spPr bwMode="auto">
          <a:xfrm>
            <a:off x="4000500" y="1161919"/>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1406" name="Line 14"/>
          <p:cNvSpPr>
            <a:spLocks noChangeShapeType="1"/>
          </p:cNvSpPr>
          <p:nvPr/>
        </p:nvSpPr>
        <p:spPr bwMode="auto">
          <a:xfrm>
            <a:off x="4686300" y="1161919"/>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1407" name="Line 15"/>
          <p:cNvSpPr>
            <a:spLocks noChangeShapeType="1"/>
          </p:cNvSpPr>
          <p:nvPr/>
        </p:nvSpPr>
        <p:spPr bwMode="auto">
          <a:xfrm>
            <a:off x="5372100" y="1161919"/>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1408" name="Line 16"/>
          <p:cNvSpPr>
            <a:spLocks noChangeShapeType="1"/>
          </p:cNvSpPr>
          <p:nvPr/>
        </p:nvSpPr>
        <p:spPr bwMode="auto">
          <a:xfrm>
            <a:off x="6057900" y="1161919"/>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1409" name="Line 17"/>
          <p:cNvSpPr>
            <a:spLocks noChangeShapeType="1"/>
          </p:cNvSpPr>
          <p:nvPr/>
        </p:nvSpPr>
        <p:spPr bwMode="auto">
          <a:xfrm>
            <a:off x="6743700" y="1161919"/>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1410" name="Line 18"/>
          <p:cNvSpPr>
            <a:spLocks noChangeShapeType="1"/>
          </p:cNvSpPr>
          <p:nvPr/>
        </p:nvSpPr>
        <p:spPr bwMode="auto">
          <a:xfrm>
            <a:off x="7429500" y="1161919"/>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1411" name="Rectangle 19"/>
          <p:cNvSpPr>
            <a:spLocks noChangeArrowheads="1"/>
          </p:cNvSpPr>
          <p:nvPr/>
        </p:nvSpPr>
        <p:spPr bwMode="auto">
          <a:xfrm>
            <a:off x="762000" y="4044819"/>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3</a:t>
            </a:r>
          </a:p>
        </p:txBody>
      </p:sp>
      <p:sp>
        <p:nvSpPr>
          <p:cNvPr id="1211412" name="Line 20"/>
          <p:cNvSpPr>
            <a:spLocks noChangeShapeType="1"/>
          </p:cNvSpPr>
          <p:nvPr/>
        </p:nvSpPr>
        <p:spPr bwMode="auto">
          <a:xfrm>
            <a:off x="685800" y="1563556"/>
            <a:ext cx="0" cy="3886200"/>
          </a:xfrm>
          <a:prstGeom prst="line">
            <a:avLst/>
          </a:prstGeom>
          <a:noFill/>
          <a:ln w="28575">
            <a:solidFill>
              <a:schemeClr val="tx1"/>
            </a:solidFill>
            <a:round/>
            <a:headEnd/>
            <a:tailEnd type="triangle" w="med" len="med"/>
          </a:ln>
          <a:effectLst/>
        </p:spPr>
        <p:txBody>
          <a:bodyPr/>
          <a:lstStyle/>
          <a:p>
            <a:endParaRPr lang="en-US"/>
          </a:p>
        </p:txBody>
      </p:sp>
      <p:grpSp>
        <p:nvGrpSpPr>
          <p:cNvPr id="2" name="Group 21"/>
          <p:cNvGrpSpPr>
            <a:grpSpLocks/>
          </p:cNvGrpSpPr>
          <p:nvPr/>
        </p:nvGrpSpPr>
        <p:grpSpPr bwMode="auto">
          <a:xfrm>
            <a:off x="1939925" y="1411156"/>
            <a:ext cx="3473450" cy="838200"/>
            <a:chOff x="1488" y="1152"/>
            <a:chExt cx="2188" cy="528"/>
          </a:xfrm>
        </p:grpSpPr>
        <p:grpSp>
          <p:nvGrpSpPr>
            <p:cNvPr id="3" name="Group 22"/>
            <p:cNvGrpSpPr>
              <a:grpSpLocks/>
            </p:cNvGrpSpPr>
            <p:nvPr/>
          </p:nvGrpSpPr>
          <p:grpSpPr bwMode="auto">
            <a:xfrm>
              <a:off x="2487" y="1152"/>
              <a:ext cx="223" cy="481"/>
              <a:chOff x="2207" y="1413"/>
              <a:chExt cx="223" cy="481"/>
            </a:xfrm>
          </p:grpSpPr>
          <p:sp>
            <p:nvSpPr>
              <p:cNvPr id="1211415" name="Freeform 23"/>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16" name="Rectangle 24"/>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4" name="Group 25"/>
            <p:cNvGrpSpPr>
              <a:grpSpLocks/>
            </p:cNvGrpSpPr>
            <p:nvPr/>
          </p:nvGrpSpPr>
          <p:grpSpPr bwMode="auto">
            <a:xfrm>
              <a:off x="1488" y="1248"/>
              <a:ext cx="423" cy="289"/>
              <a:chOff x="1208" y="1509"/>
              <a:chExt cx="423" cy="289"/>
            </a:xfrm>
          </p:grpSpPr>
          <p:sp>
            <p:nvSpPr>
              <p:cNvPr id="1211418" name="Rectangle 26"/>
              <p:cNvSpPr>
                <a:spLocks noChangeArrowheads="1"/>
              </p:cNvSpPr>
              <p:nvPr/>
            </p:nvSpPr>
            <p:spPr bwMode="auto">
              <a:xfrm>
                <a:off x="1208" y="1511"/>
                <a:ext cx="406"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Mem</a:t>
                </a:r>
              </a:p>
            </p:txBody>
          </p:sp>
          <p:grpSp>
            <p:nvGrpSpPr>
              <p:cNvPr id="5" name="Group 27"/>
              <p:cNvGrpSpPr>
                <a:grpSpLocks/>
              </p:cNvGrpSpPr>
              <p:nvPr/>
            </p:nvGrpSpPr>
            <p:grpSpPr bwMode="auto">
              <a:xfrm>
                <a:off x="1291" y="1509"/>
                <a:ext cx="340" cy="289"/>
                <a:chOff x="1291" y="1509"/>
                <a:chExt cx="340" cy="289"/>
              </a:xfrm>
            </p:grpSpPr>
            <p:sp>
              <p:nvSpPr>
                <p:cNvPr id="1211420" name="Freeform 28"/>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21" name="Freeform 29"/>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1422" name="Rectangle 30"/>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6" name="Group 31"/>
            <p:cNvGrpSpPr>
              <a:grpSpLocks/>
            </p:cNvGrpSpPr>
            <p:nvPr/>
          </p:nvGrpSpPr>
          <p:grpSpPr bwMode="auto">
            <a:xfrm>
              <a:off x="2031" y="1248"/>
              <a:ext cx="296" cy="289"/>
              <a:chOff x="1751" y="1509"/>
              <a:chExt cx="296" cy="289"/>
            </a:xfrm>
          </p:grpSpPr>
          <p:sp>
            <p:nvSpPr>
              <p:cNvPr id="1211424" name="Freeform 32"/>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25" name="Freeform 33"/>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426" name="Line 34"/>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1427" name="Freeform 35"/>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28" name="Line 36"/>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1429" name="Rectangle 37"/>
            <p:cNvSpPr>
              <a:spLocks noChangeArrowheads="1"/>
            </p:cNvSpPr>
            <p:nvPr/>
          </p:nvSpPr>
          <p:spPr bwMode="auto">
            <a:xfrm>
              <a:off x="2829" y="1250"/>
              <a:ext cx="40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Mem</a:t>
              </a:r>
            </a:p>
          </p:txBody>
        </p:sp>
        <p:grpSp>
          <p:nvGrpSpPr>
            <p:cNvPr id="7" name="Group 38"/>
            <p:cNvGrpSpPr>
              <a:grpSpLocks/>
            </p:cNvGrpSpPr>
            <p:nvPr/>
          </p:nvGrpSpPr>
          <p:grpSpPr bwMode="auto">
            <a:xfrm>
              <a:off x="2880" y="1248"/>
              <a:ext cx="325" cy="289"/>
              <a:chOff x="2600" y="1509"/>
              <a:chExt cx="325" cy="289"/>
            </a:xfrm>
          </p:grpSpPr>
          <p:sp>
            <p:nvSpPr>
              <p:cNvPr id="1211431" name="Freeform 39"/>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32" name="Freeform 40"/>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433" name="Rectangle 41"/>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42"/>
            <p:cNvGrpSpPr>
              <a:grpSpLocks/>
            </p:cNvGrpSpPr>
            <p:nvPr/>
          </p:nvGrpSpPr>
          <p:grpSpPr bwMode="auto">
            <a:xfrm>
              <a:off x="3348" y="1248"/>
              <a:ext cx="284" cy="289"/>
              <a:chOff x="3068" y="1509"/>
              <a:chExt cx="284" cy="289"/>
            </a:xfrm>
          </p:grpSpPr>
          <p:sp>
            <p:nvSpPr>
              <p:cNvPr id="1211435" name="Freeform 43"/>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36" name="Freeform 44"/>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437" name="Line 45"/>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1438" name="Line 46"/>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1439" name="Line 47"/>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1440" name="Line 48"/>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1441" name="Line 49"/>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1442" name="Line 50"/>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1443" name="Line 51"/>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1444" name="Line 52"/>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1445" name="Line 53"/>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9" name="Group 54"/>
          <p:cNvGrpSpPr>
            <a:grpSpLocks/>
          </p:cNvGrpSpPr>
          <p:nvPr/>
        </p:nvGrpSpPr>
        <p:grpSpPr bwMode="auto">
          <a:xfrm>
            <a:off x="2625725" y="2249356"/>
            <a:ext cx="3473450" cy="838200"/>
            <a:chOff x="1488" y="1152"/>
            <a:chExt cx="2188" cy="528"/>
          </a:xfrm>
        </p:grpSpPr>
        <p:grpSp>
          <p:nvGrpSpPr>
            <p:cNvPr id="10" name="Group 55"/>
            <p:cNvGrpSpPr>
              <a:grpSpLocks/>
            </p:cNvGrpSpPr>
            <p:nvPr/>
          </p:nvGrpSpPr>
          <p:grpSpPr bwMode="auto">
            <a:xfrm>
              <a:off x="2487" y="1152"/>
              <a:ext cx="223" cy="481"/>
              <a:chOff x="2207" y="1413"/>
              <a:chExt cx="223" cy="481"/>
            </a:xfrm>
          </p:grpSpPr>
          <p:sp>
            <p:nvSpPr>
              <p:cNvPr id="1211448" name="Freeform 56"/>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49" name="Rectangle 57"/>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1" name="Group 58"/>
            <p:cNvGrpSpPr>
              <a:grpSpLocks/>
            </p:cNvGrpSpPr>
            <p:nvPr/>
          </p:nvGrpSpPr>
          <p:grpSpPr bwMode="auto">
            <a:xfrm>
              <a:off x="1488" y="1248"/>
              <a:ext cx="423" cy="289"/>
              <a:chOff x="1208" y="1509"/>
              <a:chExt cx="423" cy="289"/>
            </a:xfrm>
          </p:grpSpPr>
          <p:sp>
            <p:nvSpPr>
              <p:cNvPr id="1211451" name="Rectangle 59"/>
              <p:cNvSpPr>
                <a:spLocks noChangeArrowheads="1"/>
              </p:cNvSpPr>
              <p:nvPr/>
            </p:nvSpPr>
            <p:spPr bwMode="auto">
              <a:xfrm>
                <a:off x="1208" y="1511"/>
                <a:ext cx="406"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Mem</a:t>
                </a:r>
              </a:p>
            </p:txBody>
          </p:sp>
          <p:grpSp>
            <p:nvGrpSpPr>
              <p:cNvPr id="12" name="Group 60"/>
              <p:cNvGrpSpPr>
                <a:grpSpLocks/>
              </p:cNvGrpSpPr>
              <p:nvPr/>
            </p:nvGrpSpPr>
            <p:grpSpPr bwMode="auto">
              <a:xfrm>
                <a:off x="1291" y="1509"/>
                <a:ext cx="340" cy="289"/>
                <a:chOff x="1291" y="1509"/>
                <a:chExt cx="340" cy="289"/>
              </a:xfrm>
            </p:grpSpPr>
            <p:sp>
              <p:nvSpPr>
                <p:cNvPr id="1211453" name="Freeform 61"/>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54" name="Freeform 62"/>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1455" name="Rectangle 63"/>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3" name="Group 64"/>
            <p:cNvGrpSpPr>
              <a:grpSpLocks/>
            </p:cNvGrpSpPr>
            <p:nvPr/>
          </p:nvGrpSpPr>
          <p:grpSpPr bwMode="auto">
            <a:xfrm>
              <a:off x="2031" y="1248"/>
              <a:ext cx="296" cy="289"/>
              <a:chOff x="1751" y="1509"/>
              <a:chExt cx="296" cy="289"/>
            </a:xfrm>
          </p:grpSpPr>
          <p:sp>
            <p:nvSpPr>
              <p:cNvPr id="1211457" name="Freeform 65"/>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58" name="Freeform 66"/>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459" name="Line 67"/>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1460" name="Freeform 68"/>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61" name="Line 69"/>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1462" name="Rectangle 70"/>
            <p:cNvSpPr>
              <a:spLocks noChangeArrowheads="1"/>
            </p:cNvSpPr>
            <p:nvPr/>
          </p:nvSpPr>
          <p:spPr bwMode="auto">
            <a:xfrm>
              <a:off x="2829" y="1250"/>
              <a:ext cx="40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Mem</a:t>
              </a:r>
            </a:p>
          </p:txBody>
        </p:sp>
        <p:grpSp>
          <p:nvGrpSpPr>
            <p:cNvPr id="14" name="Group 71"/>
            <p:cNvGrpSpPr>
              <a:grpSpLocks/>
            </p:cNvGrpSpPr>
            <p:nvPr/>
          </p:nvGrpSpPr>
          <p:grpSpPr bwMode="auto">
            <a:xfrm>
              <a:off x="2880" y="1248"/>
              <a:ext cx="325" cy="289"/>
              <a:chOff x="2600" y="1509"/>
              <a:chExt cx="325" cy="289"/>
            </a:xfrm>
          </p:grpSpPr>
          <p:sp>
            <p:nvSpPr>
              <p:cNvPr id="1211464" name="Freeform 72"/>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65" name="Freeform 73"/>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466" name="Rectangle 74"/>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5" name="Group 75"/>
            <p:cNvGrpSpPr>
              <a:grpSpLocks/>
            </p:cNvGrpSpPr>
            <p:nvPr/>
          </p:nvGrpSpPr>
          <p:grpSpPr bwMode="auto">
            <a:xfrm>
              <a:off x="3348" y="1248"/>
              <a:ext cx="284" cy="289"/>
              <a:chOff x="3068" y="1509"/>
              <a:chExt cx="284" cy="289"/>
            </a:xfrm>
          </p:grpSpPr>
          <p:sp>
            <p:nvSpPr>
              <p:cNvPr id="1211468" name="Freeform 76"/>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69" name="Freeform 77"/>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470" name="Line 78"/>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1471" name="Line 79"/>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1472" name="Line 80"/>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1473" name="Line 81"/>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1474" name="Line 82"/>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1475" name="Line 83"/>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1476" name="Line 84"/>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1477" name="Line 85"/>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1478" name="Line 86"/>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6" name="Group 87"/>
          <p:cNvGrpSpPr>
            <a:grpSpLocks/>
          </p:cNvGrpSpPr>
          <p:nvPr/>
        </p:nvGrpSpPr>
        <p:grpSpPr bwMode="auto">
          <a:xfrm>
            <a:off x="3311525" y="3087556"/>
            <a:ext cx="3473450" cy="838200"/>
            <a:chOff x="1488" y="1152"/>
            <a:chExt cx="2188" cy="528"/>
          </a:xfrm>
        </p:grpSpPr>
        <p:grpSp>
          <p:nvGrpSpPr>
            <p:cNvPr id="17" name="Group 88"/>
            <p:cNvGrpSpPr>
              <a:grpSpLocks/>
            </p:cNvGrpSpPr>
            <p:nvPr/>
          </p:nvGrpSpPr>
          <p:grpSpPr bwMode="auto">
            <a:xfrm>
              <a:off x="2487" y="1152"/>
              <a:ext cx="223" cy="481"/>
              <a:chOff x="2207" y="1413"/>
              <a:chExt cx="223" cy="481"/>
            </a:xfrm>
          </p:grpSpPr>
          <p:sp>
            <p:nvSpPr>
              <p:cNvPr id="1211481" name="Freeform 89"/>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82" name="Rectangle 90"/>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8" name="Group 91"/>
            <p:cNvGrpSpPr>
              <a:grpSpLocks/>
            </p:cNvGrpSpPr>
            <p:nvPr/>
          </p:nvGrpSpPr>
          <p:grpSpPr bwMode="auto">
            <a:xfrm>
              <a:off x="1488" y="1248"/>
              <a:ext cx="423" cy="289"/>
              <a:chOff x="1208" y="1509"/>
              <a:chExt cx="423" cy="289"/>
            </a:xfrm>
          </p:grpSpPr>
          <p:sp>
            <p:nvSpPr>
              <p:cNvPr id="1211484" name="Rectangle 92"/>
              <p:cNvSpPr>
                <a:spLocks noChangeArrowheads="1"/>
              </p:cNvSpPr>
              <p:nvPr/>
            </p:nvSpPr>
            <p:spPr bwMode="auto">
              <a:xfrm>
                <a:off x="1208" y="1511"/>
                <a:ext cx="406"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Mem</a:t>
                </a:r>
              </a:p>
            </p:txBody>
          </p:sp>
          <p:grpSp>
            <p:nvGrpSpPr>
              <p:cNvPr id="19" name="Group 93"/>
              <p:cNvGrpSpPr>
                <a:grpSpLocks/>
              </p:cNvGrpSpPr>
              <p:nvPr/>
            </p:nvGrpSpPr>
            <p:grpSpPr bwMode="auto">
              <a:xfrm>
                <a:off x="1291" y="1509"/>
                <a:ext cx="340" cy="289"/>
                <a:chOff x="1291" y="1509"/>
                <a:chExt cx="340" cy="289"/>
              </a:xfrm>
            </p:grpSpPr>
            <p:sp>
              <p:nvSpPr>
                <p:cNvPr id="1211486" name="Freeform 94"/>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87" name="Freeform 95"/>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1488" name="Rectangle 96"/>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0" name="Group 97"/>
            <p:cNvGrpSpPr>
              <a:grpSpLocks/>
            </p:cNvGrpSpPr>
            <p:nvPr/>
          </p:nvGrpSpPr>
          <p:grpSpPr bwMode="auto">
            <a:xfrm>
              <a:off x="2031" y="1248"/>
              <a:ext cx="296" cy="289"/>
              <a:chOff x="1751" y="1509"/>
              <a:chExt cx="296" cy="289"/>
            </a:xfrm>
          </p:grpSpPr>
          <p:sp>
            <p:nvSpPr>
              <p:cNvPr id="1211490" name="Freeform 98"/>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91" name="Freeform 99"/>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492" name="Line 100"/>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1493" name="Freeform 101"/>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94" name="Line 102"/>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1495" name="Rectangle 103"/>
            <p:cNvSpPr>
              <a:spLocks noChangeArrowheads="1"/>
            </p:cNvSpPr>
            <p:nvPr/>
          </p:nvSpPr>
          <p:spPr bwMode="auto">
            <a:xfrm>
              <a:off x="2829" y="1250"/>
              <a:ext cx="40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Mem</a:t>
              </a:r>
            </a:p>
          </p:txBody>
        </p:sp>
        <p:grpSp>
          <p:nvGrpSpPr>
            <p:cNvPr id="21" name="Group 104"/>
            <p:cNvGrpSpPr>
              <a:grpSpLocks/>
            </p:cNvGrpSpPr>
            <p:nvPr/>
          </p:nvGrpSpPr>
          <p:grpSpPr bwMode="auto">
            <a:xfrm>
              <a:off x="2880" y="1248"/>
              <a:ext cx="325" cy="289"/>
              <a:chOff x="2600" y="1509"/>
              <a:chExt cx="325" cy="289"/>
            </a:xfrm>
          </p:grpSpPr>
          <p:sp>
            <p:nvSpPr>
              <p:cNvPr id="1211497" name="Freeform 105"/>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498" name="Freeform 106"/>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499" name="Rectangle 107"/>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2" name="Group 108"/>
            <p:cNvGrpSpPr>
              <a:grpSpLocks/>
            </p:cNvGrpSpPr>
            <p:nvPr/>
          </p:nvGrpSpPr>
          <p:grpSpPr bwMode="auto">
            <a:xfrm>
              <a:off x="3348" y="1248"/>
              <a:ext cx="284" cy="289"/>
              <a:chOff x="3068" y="1509"/>
              <a:chExt cx="284" cy="289"/>
            </a:xfrm>
          </p:grpSpPr>
          <p:sp>
            <p:nvSpPr>
              <p:cNvPr id="1211501" name="Freeform 109"/>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502" name="Freeform 110"/>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503" name="Line 111"/>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1504" name="Line 112"/>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1505" name="Line 113"/>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1506" name="Line 114"/>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1507" name="Line 115"/>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1508" name="Line 116"/>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1509" name="Line 117"/>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1510" name="Line 118"/>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1511" name="Line 119"/>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3" name="Group 120"/>
          <p:cNvGrpSpPr>
            <a:grpSpLocks/>
          </p:cNvGrpSpPr>
          <p:nvPr/>
        </p:nvGrpSpPr>
        <p:grpSpPr bwMode="auto">
          <a:xfrm>
            <a:off x="3997325" y="3925756"/>
            <a:ext cx="3473450" cy="838200"/>
            <a:chOff x="1488" y="1152"/>
            <a:chExt cx="2188" cy="528"/>
          </a:xfrm>
        </p:grpSpPr>
        <p:grpSp>
          <p:nvGrpSpPr>
            <p:cNvPr id="24" name="Group 121"/>
            <p:cNvGrpSpPr>
              <a:grpSpLocks/>
            </p:cNvGrpSpPr>
            <p:nvPr/>
          </p:nvGrpSpPr>
          <p:grpSpPr bwMode="auto">
            <a:xfrm>
              <a:off x="2487" y="1152"/>
              <a:ext cx="223" cy="481"/>
              <a:chOff x="2207" y="1413"/>
              <a:chExt cx="223" cy="481"/>
            </a:xfrm>
          </p:grpSpPr>
          <p:sp>
            <p:nvSpPr>
              <p:cNvPr id="1211514" name="Freeform 12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515" name="Rectangle 12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5" name="Group 124"/>
            <p:cNvGrpSpPr>
              <a:grpSpLocks/>
            </p:cNvGrpSpPr>
            <p:nvPr/>
          </p:nvGrpSpPr>
          <p:grpSpPr bwMode="auto">
            <a:xfrm>
              <a:off x="1488" y="1248"/>
              <a:ext cx="423" cy="289"/>
              <a:chOff x="1208" y="1509"/>
              <a:chExt cx="423" cy="289"/>
            </a:xfrm>
          </p:grpSpPr>
          <p:sp>
            <p:nvSpPr>
              <p:cNvPr id="1211517" name="Rectangle 125"/>
              <p:cNvSpPr>
                <a:spLocks noChangeArrowheads="1"/>
              </p:cNvSpPr>
              <p:nvPr/>
            </p:nvSpPr>
            <p:spPr bwMode="auto">
              <a:xfrm>
                <a:off x="1208" y="1511"/>
                <a:ext cx="406"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Mem</a:t>
                </a:r>
              </a:p>
            </p:txBody>
          </p:sp>
          <p:grpSp>
            <p:nvGrpSpPr>
              <p:cNvPr id="26" name="Group 126"/>
              <p:cNvGrpSpPr>
                <a:grpSpLocks/>
              </p:cNvGrpSpPr>
              <p:nvPr/>
            </p:nvGrpSpPr>
            <p:grpSpPr bwMode="auto">
              <a:xfrm>
                <a:off x="1291" y="1509"/>
                <a:ext cx="340" cy="289"/>
                <a:chOff x="1291" y="1509"/>
                <a:chExt cx="340" cy="289"/>
              </a:xfrm>
            </p:grpSpPr>
            <p:sp>
              <p:nvSpPr>
                <p:cNvPr id="1211519" name="Freeform 12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520" name="Freeform 12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1521" name="Rectangle 12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7" name="Group 130"/>
            <p:cNvGrpSpPr>
              <a:grpSpLocks/>
            </p:cNvGrpSpPr>
            <p:nvPr/>
          </p:nvGrpSpPr>
          <p:grpSpPr bwMode="auto">
            <a:xfrm>
              <a:off x="2031" y="1248"/>
              <a:ext cx="296" cy="289"/>
              <a:chOff x="1751" y="1509"/>
              <a:chExt cx="296" cy="289"/>
            </a:xfrm>
          </p:grpSpPr>
          <p:sp>
            <p:nvSpPr>
              <p:cNvPr id="1211523" name="Freeform 13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524" name="Freeform 13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525" name="Line 13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1526" name="Freeform 13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527" name="Line 13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1528" name="Rectangle 136"/>
            <p:cNvSpPr>
              <a:spLocks noChangeArrowheads="1"/>
            </p:cNvSpPr>
            <p:nvPr/>
          </p:nvSpPr>
          <p:spPr bwMode="auto">
            <a:xfrm>
              <a:off x="2829" y="1250"/>
              <a:ext cx="40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Mem</a:t>
              </a:r>
            </a:p>
          </p:txBody>
        </p:sp>
        <p:grpSp>
          <p:nvGrpSpPr>
            <p:cNvPr id="28" name="Group 137"/>
            <p:cNvGrpSpPr>
              <a:grpSpLocks/>
            </p:cNvGrpSpPr>
            <p:nvPr/>
          </p:nvGrpSpPr>
          <p:grpSpPr bwMode="auto">
            <a:xfrm>
              <a:off x="2880" y="1248"/>
              <a:ext cx="325" cy="289"/>
              <a:chOff x="2600" y="1509"/>
              <a:chExt cx="325" cy="289"/>
            </a:xfrm>
          </p:grpSpPr>
          <p:sp>
            <p:nvSpPr>
              <p:cNvPr id="1211530" name="Freeform 13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531" name="Freeform 13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532" name="Rectangle 14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9" name="Group 141"/>
            <p:cNvGrpSpPr>
              <a:grpSpLocks/>
            </p:cNvGrpSpPr>
            <p:nvPr/>
          </p:nvGrpSpPr>
          <p:grpSpPr bwMode="auto">
            <a:xfrm>
              <a:off x="3348" y="1248"/>
              <a:ext cx="284" cy="289"/>
              <a:chOff x="3068" y="1509"/>
              <a:chExt cx="284" cy="289"/>
            </a:xfrm>
          </p:grpSpPr>
          <p:sp>
            <p:nvSpPr>
              <p:cNvPr id="1211534" name="Freeform 14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535" name="Freeform 14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536" name="Line 14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1537" name="Line 14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1538" name="Line 14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1539" name="Line 14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1540" name="Line 14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1541" name="Line 14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1542" name="Line 15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1543" name="Line 15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1544" name="Line 15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30" name="Group 153"/>
          <p:cNvGrpSpPr>
            <a:grpSpLocks/>
          </p:cNvGrpSpPr>
          <p:nvPr/>
        </p:nvGrpSpPr>
        <p:grpSpPr bwMode="auto">
          <a:xfrm>
            <a:off x="4683125" y="4763956"/>
            <a:ext cx="3473450" cy="838200"/>
            <a:chOff x="1488" y="1152"/>
            <a:chExt cx="2188" cy="528"/>
          </a:xfrm>
        </p:grpSpPr>
        <p:grpSp>
          <p:nvGrpSpPr>
            <p:cNvPr id="31" name="Group 154"/>
            <p:cNvGrpSpPr>
              <a:grpSpLocks/>
            </p:cNvGrpSpPr>
            <p:nvPr/>
          </p:nvGrpSpPr>
          <p:grpSpPr bwMode="auto">
            <a:xfrm>
              <a:off x="2487" y="1152"/>
              <a:ext cx="223" cy="481"/>
              <a:chOff x="2207" y="1413"/>
              <a:chExt cx="223" cy="481"/>
            </a:xfrm>
          </p:grpSpPr>
          <p:sp>
            <p:nvSpPr>
              <p:cNvPr id="1211547" name="Freeform 15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548" name="Rectangle 15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11392" name="Group 157"/>
            <p:cNvGrpSpPr>
              <a:grpSpLocks/>
            </p:cNvGrpSpPr>
            <p:nvPr/>
          </p:nvGrpSpPr>
          <p:grpSpPr bwMode="auto">
            <a:xfrm>
              <a:off x="1488" y="1248"/>
              <a:ext cx="423" cy="289"/>
              <a:chOff x="1208" y="1509"/>
              <a:chExt cx="423" cy="289"/>
            </a:xfrm>
          </p:grpSpPr>
          <p:sp>
            <p:nvSpPr>
              <p:cNvPr id="1211550" name="Rectangle 158"/>
              <p:cNvSpPr>
                <a:spLocks noChangeArrowheads="1"/>
              </p:cNvSpPr>
              <p:nvPr/>
            </p:nvSpPr>
            <p:spPr bwMode="auto">
              <a:xfrm>
                <a:off x="1208" y="1511"/>
                <a:ext cx="406"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Mem</a:t>
                </a:r>
              </a:p>
            </p:txBody>
          </p:sp>
          <p:grpSp>
            <p:nvGrpSpPr>
              <p:cNvPr id="1211393" name="Group 159"/>
              <p:cNvGrpSpPr>
                <a:grpSpLocks/>
              </p:cNvGrpSpPr>
              <p:nvPr/>
            </p:nvGrpSpPr>
            <p:grpSpPr bwMode="auto">
              <a:xfrm>
                <a:off x="1291" y="1509"/>
                <a:ext cx="340" cy="289"/>
                <a:chOff x="1291" y="1509"/>
                <a:chExt cx="340" cy="289"/>
              </a:xfrm>
            </p:grpSpPr>
            <p:sp>
              <p:nvSpPr>
                <p:cNvPr id="1211552" name="Freeform 16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553" name="Freeform 16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1554" name="Rectangle 16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11413" name="Group 163"/>
            <p:cNvGrpSpPr>
              <a:grpSpLocks/>
            </p:cNvGrpSpPr>
            <p:nvPr/>
          </p:nvGrpSpPr>
          <p:grpSpPr bwMode="auto">
            <a:xfrm>
              <a:off x="2031" y="1248"/>
              <a:ext cx="296" cy="289"/>
              <a:chOff x="1751" y="1509"/>
              <a:chExt cx="296" cy="289"/>
            </a:xfrm>
          </p:grpSpPr>
          <p:sp>
            <p:nvSpPr>
              <p:cNvPr id="1211556" name="Freeform 16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557" name="Freeform 16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558" name="Line 16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1559" name="Freeform 16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560" name="Line 16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1561" name="Rectangle 169"/>
            <p:cNvSpPr>
              <a:spLocks noChangeArrowheads="1"/>
            </p:cNvSpPr>
            <p:nvPr/>
          </p:nvSpPr>
          <p:spPr bwMode="auto">
            <a:xfrm>
              <a:off x="2829" y="1250"/>
              <a:ext cx="40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Mem</a:t>
              </a:r>
            </a:p>
          </p:txBody>
        </p:sp>
        <p:grpSp>
          <p:nvGrpSpPr>
            <p:cNvPr id="1211414" name="Group 170"/>
            <p:cNvGrpSpPr>
              <a:grpSpLocks/>
            </p:cNvGrpSpPr>
            <p:nvPr/>
          </p:nvGrpSpPr>
          <p:grpSpPr bwMode="auto">
            <a:xfrm>
              <a:off x="2880" y="1248"/>
              <a:ext cx="325" cy="289"/>
              <a:chOff x="2600" y="1509"/>
              <a:chExt cx="325" cy="289"/>
            </a:xfrm>
          </p:grpSpPr>
          <p:sp>
            <p:nvSpPr>
              <p:cNvPr id="1211563" name="Freeform 17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564" name="Freeform 17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565" name="Rectangle 17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11417" name="Group 174"/>
            <p:cNvGrpSpPr>
              <a:grpSpLocks/>
            </p:cNvGrpSpPr>
            <p:nvPr/>
          </p:nvGrpSpPr>
          <p:grpSpPr bwMode="auto">
            <a:xfrm>
              <a:off x="3348" y="1248"/>
              <a:ext cx="284" cy="289"/>
              <a:chOff x="3068" y="1509"/>
              <a:chExt cx="284" cy="289"/>
            </a:xfrm>
          </p:grpSpPr>
          <p:sp>
            <p:nvSpPr>
              <p:cNvPr id="1211567" name="Freeform 17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1568" name="Freeform 17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1569" name="Line 17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1570" name="Line 17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1571" name="Line 17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1572" name="Line 18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1573" name="Line 18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1574" name="Line 18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1575" name="Line 18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1576" name="Line 18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1577" name="Line 18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11578" name="Rectangle 186"/>
          <p:cNvSpPr>
            <a:spLocks noGrp="1" noChangeArrowheads="1"/>
          </p:cNvSpPr>
          <p:nvPr>
            <p:ph type="title"/>
          </p:nvPr>
        </p:nvSpPr>
        <p:spPr>
          <a:xfrm>
            <a:off x="533400" y="304800"/>
            <a:ext cx="8382000" cy="422275"/>
          </a:xfrm>
          <a:noFill/>
          <a:ln/>
        </p:spPr>
        <p:txBody>
          <a:bodyPr/>
          <a:lstStyle/>
          <a:p>
            <a:r>
              <a:rPr lang="zh-CN" altLang="en-US" dirty="0" smtClean="0"/>
              <a:t>一个存储器也可导致结构冒险</a:t>
            </a:r>
            <a:endParaRPr lang="en-US" dirty="0"/>
          </a:p>
        </p:txBody>
      </p:sp>
      <p:grpSp>
        <p:nvGrpSpPr>
          <p:cNvPr id="1211419" name="Group 187"/>
          <p:cNvGrpSpPr>
            <a:grpSpLocks/>
          </p:cNvGrpSpPr>
          <p:nvPr/>
        </p:nvGrpSpPr>
        <p:grpSpPr bwMode="auto">
          <a:xfrm>
            <a:off x="4381500" y="1334956"/>
            <a:ext cx="4076700" cy="698500"/>
            <a:chOff x="2760" y="1008"/>
            <a:chExt cx="2568" cy="440"/>
          </a:xfrm>
        </p:grpSpPr>
        <p:sp>
          <p:nvSpPr>
            <p:cNvPr id="1211580" name="Rectangle 188"/>
            <p:cNvSpPr>
              <a:spLocks noChangeArrowheads="1"/>
            </p:cNvSpPr>
            <p:nvPr/>
          </p:nvSpPr>
          <p:spPr bwMode="auto">
            <a:xfrm>
              <a:off x="3792" y="1008"/>
              <a:ext cx="1536" cy="440"/>
            </a:xfrm>
            <a:prstGeom prst="rect">
              <a:avLst/>
            </a:prstGeom>
            <a:noFill/>
            <a:ln w="12700">
              <a:noFill/>
              <a:miter lim="800000"/>
              <a:headEnd/>
              <a:tailEnd/>
            </a:ln>
            <a:effectLst/>
          </p:spPr>
          <p:txBody>
            <a:bodyPr lIns="90488" tIns="44450" rIns="90488" bIns="44450">
              <a:spAutoFit/>
            </a:bodyPr>
            <a:lstStyle/>
            <a:p>
              <a:r>
                <a:rPr lang="en-US" sz="2000"/>
                <a:t>Reading data from memory</a:t>
              </a:r>
            </a:p>
          </p:txBody>
        </p:sp>
        <p:cxnSp>
          <p:nvCxnSpPr>
            <p:cNvPr id="1211581" name="AutoShape 189"/>
            <p:cNvCxnSpPr>
              <a:cxnSpLocks noChangeShapeType="1"/>
              <a:stCxn id="1211580" idx="1"/>
              <a:endCxn id="1211395" idx="0"/>
            </p:cNvCxnSpPr>
            <p:nvPr/>
          </p:nvCxnSpPr>
          <p:spPr bwMode="auto">
            <a:xfrm rot="10800000">
              <a:off x="2760" y="1180"/>
              <a:ext cx="1032" cy="48"/>
            </a:xfrm>
            <a:prstGeom prst="curvedConnector4">
              <a:avLst>
                <a:gd name="adj1" fmla="val 41860"/>
                <a:gd name="adj2" fmla="val 399485"/>
              </a:avLst>
            </a:prstGeom>
            <a:noFill/>
            <a:ln w="12700">
              <a:solidFill>
                <a:schemeClr val="accent1"/>
              </a:solidFill>
              <a:round/>
              <a:headEnd/>
              <a:tailEnd type="triangle" w="med" len="med"/>
            </a:ln>
            <a:effectLst/>
          </p:spPr>
        </p:cxnSp>
      </p:grpSp>
      <p:grpSp>
        <p:nvGrpSpPr>
          <p:cNvPr id="1211423" name="Group 190"/>
          <p:cNvGrpSpPr>
            <a:grpSpLocks/>
          </p:cNvGrpSpPr>
          <p:nvPr/>
        </p:nvGrpSpPr>
        <p:grpSpPr bwMode="auto">
          <a:xfrm>
            <a:off x="2057400" y="4124195"/>
            <a:ext cx="2438400" cy="1566863"/>
            <a:chOff x="1296" y="2765"/>
            <a:chExt cx="1536" cy="987"/>
          </a:xfrm>
        </p:grpSpPr>
        <p:sp>
          <p:nvSpPr>
            <p:cNvPr id="1211583" name="Rectangle 191"/>
            <p:cNvSpPr>
              <a:spLocks noChangeArrowheads="1"/>
            </p:cNvSpPr>
            <p:nvPr/>
          </p:nvSpPr>
          <p:spPr bwMode="auto">
            <a:xfrm>
              <a:off x="1296" y="3312"/>
              <a:ext cx="1536" cy="440"/>
            </a:xfrm>
            <a:prstGeom prst="rect">
              <a:avLst/>
            </a:prstGeom>
            <a:noFill/>
            <a:ln w="12700">
              <a:noFill/>
              <a:miter lim="800000"/>
              <a:headEnd/>
              <a:tailEnd/>
            </a:ln>
            <a:effectLst/>
          </p:spPr>
          <p:txBody>
            <a:bodyPr lIns="90488" tIns="44450" rIns="90488" bIns="44450">
              <a:spAutoFit/>
            </a:bodyPr>
            <a:lstStyle/>
            <a:p>
              <a:r>
                <a:rPr lang="en-US" sz="2000"/>
                <a:t>Reading instruction from memory</a:t>
              </a:r>
            </a:p>
          </p:txBody>
        </p:sp>
        <p:cxnSp>
          <p:nvCxnSpPr>
            <p:cNvPr id="1211584" name="AutoShape 192"/>
            <p:cNvCxnSpPr>
              <a:cxnSpLocks noChangeShapeType="1"/>
              <a:stCxn id="1211583" idx="0"/>
              <a:endCxn id="1211519" idx="2"/>
            </p:cNvCxnSpPr>
            <p:nvPr/>
          </p:nvCxnSpPr>
          <p:spPr bwMode="auto">
            <a:xfrm rot="5400000" flipH="1" flipV="1">
              <a:off x="2059" y="2770"/>
              <a:ext cx="548" cy="537"/>
            </a:xfrm>
            <a:prstGeom prst="curvedConnector4">
              <a:avLst>
                <a:gd name="adj1" fmla="val 23643"/>
                <a:gd name="adj2" fmla="val 126816"/>
              </a:avLst>
            </a:prstGeom>
            <a:noFill/>
            <a:ln w="12700">
              <a:solidFill>
                <a:schemeClr val="accent1"/>
              </a:solidFill>
              <a:round/>
              <a:headEnd/>
              <a:tailEnd type="triangle" w="med" len="med"/>
            </a:ln>
            <a:effectLst/>
          </p:spPr>
        </p:cxnSp>
      </p:grpSp>
      <p:sp>
        <p:nvSpPr>
          <p:cNvPr id="1211585" name="Rectangle 193"/>
          <p:cNvSpPr>
            <a:spLocks noChangeArrowheads="1"/>
          </p:cNvSpPr>
          <p:nvPr/>
        </p:nvSpPr>
        <p:spPr bwMode="auto">
          <a:xfrm>
            <a:off x="685800" y="5791200"/>
            <a:ext cx="7848600" cy="716093"/>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pPr>
            <a:r>
              <a:rPr lang="zh-CN" altLang="en-US" sz="2400" dirty="0" smtClean="0">
                <a:solidFill>
                  <a:schemeClr val="tx1"/>
                </a:solidFill>
                <a:latin typeface="微软雅黑" pitchFamily="34" charset="-122"/>
                <a:ea typeface="微软雅黑" pitchFamily="34" charset="-122"/>
              </a:rPr>
              <a:t>有单独的指令存储器和数据存储器就解决了结构冒险这个问题</a:t>
            </a:r>
            <a:r>
              <a:rPr lang="en-US" sz="2400" dirty="0" smtClean="0">
                <a:solidFill>
                  <a:schemeClr val="tx1"/>
                </a:solidFill>
                <a:latin typeface="微软雅黑" pitchFamily="34" charset="-122"/>
                <a:ea typeface="微软雅黑" pitchFamily="34" charset="-122"/>
              </a:rPr>
              <a:t> (</a:t>
            </a:r>
            <a:r>
              <a:rPr lang="en-US" sz="2400" dirty="0">
                <a:solidFill>
                  <a:schemeClr val="tx1"/>
                </a:solidFill>
                <a:latin typeface="微软雅黑" pitchFamily="34" charset="-122"/>
                <a:ea typeface="微软雅黑" pitchFamily="34" charset="-122"/>
              </a:rPr>
              <a:t>I$ and 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139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114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1139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114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1158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1394" grpId="0" animBg="1"/>
      <p:bldP spid="1211395" grpId="0" animBg="1"/>
      <p:bldP spid="121158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029200" y="1676400"/>
            <a:ext cx="457200" cy="2971800"/>
            <a:chOff x="3072" y="1152"/>
            <a:chExt cx="288" cy="1872"/>
          </a:xfrm>
        </p:grpSpPr>
        <p:sp>
          <p:nvSpPr>
            <p:cNvPr id="1215491" name="Rectangle 3"/>
            <p:cNvSpPr>
              <a:spLocks noChangeArrowheads="1"/>
            </p:cNvSpPr>
            <p:nvPr/>
          </p:nvSpPr>
          <p:spPr bwMode="auto">
            <a:xfrm>
              <a:off x="3216" y="2736"/>
              <a:ext cx="144" cy="288"/>
            </a:xfrm>
            <a:prstGeom prst="rect">
              <a:avLst/>
            </a:prstGeom>
            <a:solidFill>
              <a:srgbClr val="009900"/>
            </a:solidFill>
            <a:ln w="12700">
              <a:solidFill>
                <a:srgbClr val="009900"/>
              </a:solidFill>
              <a:miter lim="800000"/>
              <a:headEnd/>
              <a:tailEnd/>
            </a:ln>
            <a:effectLst/>
          </p:spPr>
          <p:txBody>
            <a:bodyPr wrap="none" anchor="ctr"/>
            <a:lstStyle/>
            <a:p>
              <a:endParaRPr lang="en-US"/>
            </a:p>
          </p:txBody>
        </p:sp>
        <p:sp>
          <p:nvSpPr>
            <p:cNvPr id="1215492" name="Rectangle 4"/>
            <p:cNvSpPr>
              <a:spLocks noChangeArrowheads="1"/>
            </p:cNvSpPr>
            <p:nvPr/>
          </p:nvSpPr>
          <p:spPr bwMode="auto">
            <a:xfrm>
              <a:off x="3072" y="1152"/>
              <a:ext cx="144"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15493" name="Line 5"/>
            <p:cNvSpPr>
              <a:spLocks noChangeShapeType="1"/>
            </p:cNvSpPr>
            <p:nvPr/>
          </p:nvSpPr>
          <p:spPr bwMode="auto">
            <a:xfrm>
              <a:off x="3216" y="1440"/>
              <a:ext cx="0" cy="1296"/>
            </a:xfrm>
            <a:prstGeom prst="line">
              <a:avLst/>
            </a:prstGeom>
            <a:noFill/>
            <a:ln w="28575">
              <a:solidFill>
                <a:srgbClr val="009900"/>
              </a:solidFill>
              <a:round/>
              <a:headEnd/>
              <a:tailEnd type="triangle" w="med" len="med"/>
            </a:ln>
            <a:effectLst/>
          </p:spPr>
          <p:txBody>
            <a:bodyPr/>
            <a:lstStyle/>
            <a:p>
              <a:endParaRPr lang="en-US"/>
            </a:p>
          </p:txBody>
        </p:sp>
      </p:grpSp>
      <p:sp>
        <p:nvSpPr>
          <p:cNvPr id="1215494" name="Rectangle 6"/>
          <p:cNvSpPr>
            <a:spLocks noGrp="1" noChangeArrowheads="1"/>
          </p:cNvSpPr>
          <p:nvPr>
            <p:ph type="title"/>
          </p:nvPr>
        </p:nvSpPr>
        <p:spPr>
          <a:xfrm>
            <a:off x="652463" y="304800"/>
            <a:ext cx="4095673" cy="426142"/>
          </a:xfrm>
          <a:noFill/>
          <a:ln/>
        </p:spPr>
        <p:txBody>
          <a:bodyPr wrap="none"/>
          <a:lstStyle/>
          <a:p>
            <a:r>
              <a:rPr lang="zh-CN" altLang="en-US" dirty="0" smtClean="0"/>
              <a:t>寄存器堆的访问会如何？</a:t>
            </a:r>
            <a:endParaRPr lang="en-US" dirty="0"/>
          </a:p>
        </p:txBody>
      </p:sp>
      <p:sp>
        <p:nvSpPr>
          <p:cNvPr id="1215495" name="Rectangle 7"/>
          <p:cNvSpPr>
            <a:spLocks noChangeArrowheads="1"/>
          </p:cNvSpPr>
          <p:nvPr/>
        </p:nvSpPr>
        <p:spPr bwMode="auto">
          <a:xfrm>
            <a:off x="328613" y="175418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15496" name="Line 8"/>
          <p:cNvSpPr>
            <a:spLocks noChangeShapeType="1"/>
          </p:cNvSpPr>
          <p:nvPr/>
        </p:nvSpPr>
        <p:spPr bwMode="auto">
          <a:xfrm>
            <a:off x="1600200" y="1147763"/>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15497" name="Rectangle 9"/>
          <p:cNvSpPr>
            <a:spLocks noChangeArrowheads="1"/>
          </p:cNvSpPr>
          <p:nvPr/>
        </p:nvSpPr>
        <p:spPr bwMode="auto">
          <a:xfrm>
            <a:off x="3733800" y="685800"/>
            <a:ext cx="2124075" cy="363538"/>
          </a:xfrm>
          <a:prstGeom prst="rect">
            <a:avLst/>
          </a:prstGeom>
          <a:noFill/>
          <a:ln w="12700">
            <a:noFill/>
            <a:miter lim="800000"/>
            <a:headEnd/>
            <a:tailEnd/>
          </a:ln>
          <a:effectLst/>
        </p:spPr>
        <p:txBody>
          <a:bodyPr wrap="none" lIns="90488" tIns="44450" rIns="90488" bIns="44450">
            <a:spAutoFit/>
          </a:bodyPr>
          <a:lstStyle/>
          <a:p>
            <a:r>
              <a:rPr lang="en-US" i="1">
                <a:solidFill>
                  <a:schemeClr val="tx1"/>
                </a:solidFill>
              </a:rPr>
              <a:t>Time (clock cycles)</a:t>
            </a:r>
          </a:p>
        </p:txBody>
      </p:sp>
      <p:sp>
        <p:nvSpPr>
          <p:cNvPr id="1215499" name="Rectangle 11"/>
          <p:cNvSpPr>
            <a:spLocks noChangeArrowheads="1"/>
          </p:cNvSpPr>
          <p:nvPr/>
        </p:nvSpPr>
        <p:spPr bwMode="auto">
          <a:xfrm>
            <a:off x="762000" y="2438400"/>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1</a:t>
            </a:r>
          </a:p>
        </p:txBody>
      </p:sp>
      <p:sp>
        <p:nvSpPr>
          <p:cNvPr id="1215500" name="Rectangle 12"/>
          <p:cNvSpPr>
            <a:spLocks noChangeArrowheads="1"/>
          </p:cNvSpPr>
          <p:nvPr/>
        </p:nvSpPr>
        <p:spPr bwMode="auto">
          <a:xfrm>
            <a:off x="762000" y="3319463"/>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2</a:t>
            </a:r>
          </a:p>
        </p:txBody>
      </p:sp>
      <p:sp>
        <p:nvSpPr>
          <p:cNvPr id="1215502" name="Line 14"/>
          <p:cNvSpPr>
            <a:spLocks noChangeShapeType="1"/>
          </p:cNvSpPr>
          <p:nvPr/>
        </p:nvSpPr>
        <p:spPr bwMode="auto">
          <a:xfrm>
            <a:off x="2781300" y="12747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5503" name="Line 15"/>
          <p:cNvSpPr>
            <a:spLocks noChangeShapeType="1"/>
          </p:cNvSpPr>
          <p:nvPr/>
        </p:nvSpPr>
        <p:spPr bwMode="auto">
          <a:xfrm>
            <a:off x="3467100" y="12747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5504" name="Line 16"/>
          <p:cNvSpPr>
            <a:spLocks noChangeShapeType="1"/>
          </p:cNvSpPr>
          <p:nvPr/>
        </p:nvSpPr>
        <p:spPr bwMode="auto">
          <a:xfrm>
            <a:off x="4152900" y="12747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5505" name="Line 17"/>
          <p:cNvSpPr>
            <a:spLocks noChangeShapeType="1"/>
          </p:cNvSpPr>
          <p:nvPr/>
        </p:nvSpPr>
        <p:spPr bwMode="auto">
          <a:xfrm>
            <a:off x="4838700" y="12747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5506" name="Line 18"/>
          <p:cNvSpPr>
            <a:spLocks noChangeShapeType="1"/>
          </p:cNvSpPr>
          <p:nvPr/>
        </p:nvSpPr>
        <p:spPr bwMode="auto">
          <a:xfrm>
            <a:off x="5524500" y="12747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5507" name="Line 19"/>
          <p:cNvSpPr>
            <a:spLocks noChangeShapeType="1"/>
          </p:cNvSpPr>
          <p:nvPr/>
        </p:nvSpPr>
        <p:spPr bwMode="auto">
          <a:xfrm>
            <a:off x="6210300" y="12747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5508" name="Line 20"/>
          <p:cNvSpPr>
            <a:spLocks noChangeShapeType="1"/>
          </p:cNvSpPr>
          <p:nvPr/>
        </p:nvSpPr>
        <p:spPr bwMode="auto">
          <a:xfrm>
            <a:off x="6896100" y="12747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5509" name="Line 21"/>
          <p:cNvSpPr>
            <a:spLocks noChangeShapeType="1"/>
          </p:cNvSpPr>
          <p:nvPr/>
        </p:nvSpPr>
        <p:spPr bwMode="auto">
          <a:xfrm>
            <a:off x="7581900" y="12747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5511" name="Line 23"/>
          <p:cNvSpPr>
            <a:spLocks noChangeShapeType="1"/>
          </p:cNvSpPr>
          <p:nvPr/>
        </p:nvSpPr>
        <p:spPr bwMode="auto">
          <a:xfrm>
            <a:off x="685800" y="1676400"/>
            <a:ext cx="0" cy="3886200"/>
          </a:xfrm>
          <a:prstGeom prst="line">
            <a:avLst/>
          </a:prstGeom>
          <a:noFill/>
          <a:ln w="28575">
            <a:solidFill>
              <a:schemeClr val="tx1"/>
            </a:solidFill>
            <a:round/>
            <a:headEnd/>
            <a:tailEnd type="triangle" w="med" len="med"/>
          </a:ln>
          <a:effectLst/>
        </p:spPr>
        <p:txBody>
          <a:bodyPr/>
          <a:lstStyle/>
          <a:p>
            <a:endParaRPr lang="en-US"/>
          </a:p>
        </p:txBody>
      </p:sp>
      <p:grpSp>
        <p:nvGrpSpPr>
          <p:cNvPr id="3" name="Group 24"/>
          <p:cNvGrpSpPr>
            <a:grpSpLocks/>
          </p:cNvGrpSpPr>
          <p:nvPr/>
        </p:nvGrpSpPr>
        <p:grpSpPr bwMode="auto">
          <a:xfrm>
            <a:off x="2209800" y="1524000"/>
            <a:ext cx="3355975" cy="838200"/>
            <a:chOff x="1562" y="1152"/>
            <a:chExt cx="2114" cy="528"/>
          </a:xfrm>
        </p:grpSpPr>
        <p:grpSp>
          <p:nvGrpSpPr>
            <p:cNvPr id="4" name="Group 25"/>
            <p:cNvGrpSpPr>
              <a:grpSpLocks/>
            </p:cNvGrpSpPr>
            <p:nvPr/>
          </p:nvGrpSpPr>
          <p:grpSpPr bwMode="auto">
            <a:xfrm>
              <a:off x="2487" y="1152"/>
              <a:ext cx="223" cy="481"/>
              <a:chOff x="2207" y="1413"/>
              <a:chExt cx="223" cy="481"/>
            </a:xfrm>
          </p:grpSpPr>
          <p:sp>
            <p:nvSpPr>
              <p:cNvPr id="1215514" name="Freeform 26"/>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15" name="Rectangle 27"/>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5" name="Group 28"/>
            <p:cNvGrpSpPr>
              <a:grpSpLocks/>
            </p:cNvGrpSpPr>
            <p:nvPr/>
          </p:nvGrpSpPr>
          <p:grpSpPr bwMode="auto">
            <a:xfrm>
              <a:off x="1562" y="1248"/>
              <a:ext cx="349" cy="289"/>
              <a:chOff x="1282" y="1509"/>
              <a:chExt cx="349" cy="289"/>
            </a:xfrm>
          </p:grpSpPr>
          <p:sp>
            <p:nvSpPr>
              <p:cNvPr id="1215517" name="Rectangle 29"/>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6" name="Group 30"/>
              <p:cNvGrpSpPr>
                <a:grpSpLocks/>
              </p:cNvGrpSpPr>
              <p:nvPr/>
            </p:nvGrpSpPr>
            <p:grpSpPr bwMode="auto">
              <a:xfrm>
                <a:off x="1291" y="1509"/>
                <a:ext cx="340" cy="289"/>
                <a:chOff x="1291" y="1509"/>
                <a:chExt cx="340" cy="289"/>
              </a:xfrm>
            </p:grpSpPr>
            <p:sp>
              <p:nvSpPr>
                <p:cNvPr id="1215519" name="Freeform 31"/>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20" name="Freeform 32"/>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5521" name="Rectangle 33"/>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7" name="Group 34"/>
            <p:cNvGrpSpPr>
              <a:grpSpLocks/>
            </p:cNvGrpSpPr>
            <p:nvPr/>
          </p:nvGrpSpPr>
          <p:grpSpPr bwMode="auto">
            <a:xfrm>
              <a:off x="2031" y="1248"/>
              <a:ext cx="296" cy="289"/>
              <a:chOff x="1751" y="1509"/>
              <a:chExt cx="296" cy="289"/>
            </a:xfrm>
          </p:grpSpPr>
          <p:sp>
            <p:nvSpPr>
              <p:cNvPr id="1215523" name="Freeform 35"/>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24" name="Freeform 36"/>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5525" name="Line 37"/>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5526" name="Freeform 38"/>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27" name="Line 39"/>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5528" name="Rectangle 40"/>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8" name="Group 41"/>
            <p:cNvGrpSpPr>
              <a:grpSpLocks/>
            </p:cNvGrpSpPr>
            <p:nvPr/>
          </p:nvGrpSpPr>
          <p:grpSpPr bwMode="auto">
            <a:xfrm>
              <a:off x="2880" y="1248"/>
              <a:ext cx="325" cy="289"/>
              <a:chOff x="2600" y="1509"/>
              <a:chExt cx="325" cy="289"/>
            </a:xfrm>
          </p:grpSpPr>
          <p:sp>
            <p:nvSpPr>
              <p:cNvPr id="1215530" name="Freeform 42"/>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31" name="Freeform 43"/>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5532" name="Rectangle 44"/>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9" name="Group 45"/>
            <p:cNvGrpSpPr>
              <a:grpSpLocks/>
            </p:cNvGrpSpPr>
            <p:nvPr/>
          </p:nvGrpSpPr>
          <p:grpSpPr bwMode="auto">
            <a:xfrm>
              <a:off x="3348" y="1248"/>
              <a:ext cx="284" cy="289"/>
              <a:chOff x="3068" y="1509"/>
              <a:chExt cx="284" cy="289"/>
            </a:xfrm>
          </p:grpSpPr>
          <p:sp>
            <p:nvSpPr>
              <p:cNvPr id="1215534" name="Freeform 46"/>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35" name="Freeform 47"/>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5536" name="Line 48"/>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5537" name="Line 49"/>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5538" name="Line 50"/>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5539" name="Line 51"/>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5540" name="Line 52"/>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5541" name="Line 53"/>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5542" name="Line 54"/>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5543" name="Line 55"/>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5544" name="Line 56"/>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0" name="Group 57"/>
          <p:cNvGrpSpPr>
            <a:grpSpLocks/>
          </p:cNvGrpSpPr>
          <p:nvPr/>
        </p:nvGrpSpPr>
        <p:grpSpPr bwMode="auto">
          <a:xfrm>
            <a:off x="2895600" y="2362200"/>
            <a:ext cx="3355975" cy="838200"/>
            <a:chOff x="1562" y="1152"/>
            <a:chExt cx="2114" cy="528"/>
          </a:xfrm>
        </p:grpSpPr>
        <p:grpSp>
          <p:nvGrpSpPr>
            <p:cNvPr id="11" name="Group 58"/>
            <p:cNvGrpSpPr>
              <a:grpSpLocks/>
            </p:cNvGrpSpPr>
            <p:nvPr/>
          </p:nvGrpSpPr>
          <p:grpSpPr bwMode="auto">
            <a:xfrm>
              <a:off x="2487" y="1152"/>
              <a:ext cx="223" cy="481"/>
              <a:chOff x="2207" y="1413"/>
              <a:chExt cx="223" cy="481"/>
            </a:xfrm>
          </p:grpSpPr>
          <p:sp>
            <p:nvSpPr>
              <p:cNvPr id="1215547" name="Freeform 59"/>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48" name="Rectangle 60"/>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 name="Group 61"/>
            <p:cNvGrpSpPr>
              <a:grpSpLocks/>
            </p:cNvGrpSpPr>
            <p:nvPr/>
          </p:nvGrpSpPr>
          <p:grpSpPr bwMode="auto">
            <a:xfrm>
              <a:off x="1562" y="1248"/>
              <a:ext cx="349" cy="289"/>
              <a:chOff x="1282" y="1509"/>
              <a:chExt cx="349" cy="289"/>
            </a:xfrm>
          </p:grpSpPr>
          <p:sp>
            <p:nvSpPr>
              <p:cNvPr id="1215550" name="Rectangle 62"/>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3" name="Group 63"/>
              <p:cNvGrpSpPr>
                <a:grpSpLocks/>
              </p:cNvGrpSpPr>
              <p:nvPr/>
            </p:nvGrpSpPr>
            <p:grpSpPr bwMode="auto">
              <a:xfrm>
                <a:off x="1291" y="1509"/>
                <a:ext cx="340" cy="289"/>
                <a:chOff x="1291" y="1509"/>
                <a:chExt cx="340" cy="289"/>
              </a:xfrm>
            </p:grpSpPr>
            <p:sp>
              <p:nvSpPr>
                <p:cNvPr id="1215552" name="Freeform 64"/>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53" name="Freeform 65"/>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5554" name="Rectangle 66"/>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4" name="Group 67"/>
            <p:cNvGrpSpPr>
              <a:grpSpLocks/>
            </p:cNvGrpSpPr>
            <p:nvPr/>
          </p:nvGrpSpPr>
          <p:grpSpPr bwMode="auto">
            <a:xfrm>
              <a:off x="2031" y="1248"/>
              <a:ext cx="296" cy="289"/>
              <a:chOff x="1751" y="1509"/>
              <a:chExt cx="296" cy="289"/>
            </a:xfrm>
          </p:grpSpPr>
          <p:sp>
            <p:nvSpPr>
              <p:cNvPr id="1215556" name="Freeform 68"/>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57" name="Freeform 69"/>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5558" name="Line 70"/>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5559" name="Freeform 71"/>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60" name="Line 72"/>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5561" name="Rectangle 73"/>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5" name="Group 74"/>
            <p:cNvGrpSpPr>
              <a:grpSpLocks/>
            </p:cNvGrpSpPr>
            <p:nvPr/>
          </p:nvGrpSpPr>
          <p:grpSpPr bwMode="auto">
            <a:xfrm>
              <a:off x="2880" y="1248"/>
              <a:ext cx="325" cy="289"/>
              <a:chOff x="2600" y="1509"/>
              <a:chExt cx="325" cy="289"/>
            </a:xfrm>
          </p:grpSpPr>
          <p:sp>
            <p:nvSpPr>
              <p:cNvPr id="1215563" name="Freeform 75"/>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64" name="Freeform 76"/>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5565" name="Rectangle 77"/>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6" name="Group 78"/>
            <p:cNvGrpSpPr>
              <a:grpSpLocks/>
            </p:cNvGrpSpPr>
            <p:nvPr/>
          </p:nvGrpSpPr>
          <p:grpSpPr bwMode="auto">
            <a:xfrm>
              <a:off x="3348" y="1248"/>
              <a:ext cx="284" cy="289"/>
              <a:chOff x="3068" y="1509"/>
              <a:chExt cx="284" cy="289"/>
            </a:xfrm>
          </p:grpSpPr>
          <p:sp>
            <p:nvSpPr>
              <p:cNvPr id="1215567" name="Freeform 79"/>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68" name="Freeform 80"/>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5569" name="Line 81"/>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5570" name="Line 82"/>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5571" name="Line 83"/>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5572" name="Line 84"/>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5573" name="Line 85"/>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5574" name="Line 86"/>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5575" name="Line 87"/>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5576" name="Line 88"/>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5577" name="Line 89"/>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7" name="Group 90"/>
          <p:cNvGrpSpPr>
            <a:grpSpLocks/>
          </p:cNvGrpSpPr>
          <p:nvPr/>
        </p:nvGrpSpPr>
        <p:grpSpPr bwMode="auto">
          <a:xfrm>
            <a:off x="3581400" y="3200400"/>
            <a:ext cx="3355975" cy="838200"/>
            <a:chOff x="1562" y="1152"/>
            <a:chExt cx="2114" cy="528"/>
          </a:xfrm>
        </p:grpSpPr>
        <p:grpSp>
          <p:nvGrpSpPr>
            <p:cNvPr id="18" name="Group 91"/>
            <p:cNvGrpSpPr>
              <a:grpSpLocks/>
            </p:cNvGrpSpPr>
            <p:nvPr/>
          </p:nvGrpSpPr>
          <p:grpSpPr bwMode="auto">
            <a:xfrm>
              <a:off x="2487" y="1152"/>
              <a:ext cx="223" cy="481"/>
              <a:chOff x="2207" y="1413"/>
              <a:chExt cx="223" cy="481"/>
            </a:xfrm>
          </p:grpSpPr>
          <p:sp>
            <p:nvSpPr>
              <p:cNvPr id="1215580" name="Freeform 9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81" name="Rectangle 9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9" name="Group 94"/>
            <p:cNvGrpSpPr>
              <a:grpSpLocks/>
            </p:cNvGrpSpPr>
            <p:nvPr/>
          </p:nvGrpSpPr>
          <p:grpSpPr bwMode="auto">
            <a:xfrm>
              <a:off x="1562" y="1248"/>
              <a:ext cx="349" cy="289"/>
              <a:chOff x="1282" y="1509"/>
              <a:chExt cx="349" cy="289"/>
            </a:xfrm>
          </p:grpSpPr>
          <p:sp>
            <p:nvSpPr>
              <p:cNvPr id="1215583" name="Rectangle 9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0" name="Group 96"/>
              <p:cNvGrpSpPr>
                <a:grpSpLocks/>
              </p:cNvGrpSpPr>
              <p:nvPr/>
            </p:nvGrpSpPr>
            <p:grpSpPr bwMode="auto">
              <a:xfrm>
                <a:off x="1291" y="1509"/>
                <a:ext cx="340" cy="289"/>
                <a:chOff x="1291" y="1509"/>
                <a:chExt cx="340" cy="289"/>
              </a:xfrm>
            </p:grpSpPr>
            <p:sp>
              <p:nvSpPr>
                <p:cNvPr id="1215585" name="Freeform 9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86" name="Freeform 9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5587" name="Rectangle 9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1" name="Group 100"/>
            <p:cNvGrpSpPr>
              <a:grpSpLocks/>
            </p:cNvGrpSpPr>
            <p:nvPr/>
          </p:nvGrpSpPr>
          <p:grpSpPr bwMode="auto">
            <a:xfrm>
              <a:off x="2031" y="1248"/>
              <a:ext cx="296" cy="289"/>
              <a:chOff x="1751" y="1509"/>
              <a:chExt cx="296" cy="289"/>
            </a:xfrm>
          </p:grpSpPr>
          <p:sp>
            <p:nvSpPr>
              <p:cNvPr id="1215589" name="Freeform 10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90" name="Freeform 10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5591" name="Line 10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5592" name="Freeform 10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93" name="Line 10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5594" name="Rectangle 10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2" name="Group 107"/>
            <p:cNvGrpSpPr>
              <a:grpSpLocks/>
            </p:cNvGrpSpPr>
            <p:nvPr/>
          </p:nvGrpSpPr>
          <p:grpSpPr bwMode="auto">
            <a:xfrm>
              <a:off x="2880" y="1248"/>
              <a:ext cx="325" cy="289"/>
              <a:chOff x="2600" y="1509"/>
              <a:chExt cx="325" cy="289"/>
            </a:xfrm>
          </p:grpSpPr>
          <p:sp>
            <p:nvSpPr>
              <p:cNvPr id="1215596" name="Freeform 10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597" name="Freeform 10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5598" name="Rectangle 11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3" name="Group 111"/>
            <p:cNvGrpSpPr>
              <a:grpSpLocks/>
            </p:cNvGrpSpPr>
            <p:nvPr/>
          </p:nvGrpSpPr>
          <p:grpSpPr bwMode="auto">
            <a:xfrm>
              <a:off x="3348" y="1248"/>
              <a:ext cx="284" cy="289"/>
              <a:chOff x="3068" y="1509"/>
              <a:chExt cx="284" cy="289"/>
            </a:xfrm>
          </p:grpSpPr>
          <p:sp>
            <p:nvSpPr>
              <p:cNvPr id="1215600" name="Freeform 11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601" name="Freeform 11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5602" name="Line 11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5603" name="Line 11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5604" name="Line 11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5605" name="Line 11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5606" name="Line 11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5607" name="Line 11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5608" name="Line 12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5609" name="Line 12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5610" name="Line 12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4" name="Group 123"/>
          <p:cNvGrpSpPr>
            <a:grpSpLocks/>
          </p:cNvGrpSpPr>
          <p:nvPr/>
        </p:nvGrpSpPr>
        <p:grpSpPr bwMode="auto">
          <a:xfrm>
            <a:off x="4267200" y="4038600"/>
            <a:ext cx="3355975" cy="838200"/>
            <a:chOff x="1562" y="1152"/>
            <a:chExt cx="2114" cy="528"/>
          </a:xfrm>
        </p:grpSpPr>
        <p:grpSp>
          <p:nvGrpSpPr>
            <p:cNvPr id="25" name="Group 124"/>
            <p:cNvGrpSpPr>
              <a:grpSpLocks/>
            </p:cNvGrpSpPr>
            <p:nvPr/>
          </p:nvGrpSpPr>
          <p:grpSpPr bwMode="auto">
            <a:xfrm>
              <a:off x="2487" y="1152"/>
              <a:ext cx="223" cy="481"/>
              <a:chOff x="2207" y="1413"/>
              <a:chExt cx="223" cy="481"/>
            </a:xfrm>
          </p:grpSpPr>
          <p:sp>
            <p:nvSpPr>
              <p:cNvPr id="1215613" name="Freeform 12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614" name="Rectangle 12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6" name="Group 127"/>
            <p:cNvGrpSpPr>
              <a:grpSpLocks/>
            </p:cNvGrpSpPr>
            <p:nvPr/>
          </p:nvGrpSpPr>
          <p:grpSpPr bwMode="auto">
            <a:xfrm>
              <a:off x="1562" y="1248"/>
              <a:ext cx="349" cy="289"/>
              <a:chOff x="1282" y="1509"/>
              <a:chExt cx="349" cy="289"/>
            </a:xfrm>
          </p:grpSpPr>
          <p:sp>
            <p:nvSpPr>
              <p:cNvPr id="1215616" name="Rectangle 12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7" name="Group 129"/>
              <p:cNvGrpSpPr>
                <a:grpSpLocks/>
              </p:cNvGrpSpPr>
              <p:nvPr/>
            </p:nvGrpSpPr>
            <p:grpSpPr bwMode="auto">
              <a:xfrm>
                <a:off x="1291" y="1509"/>
                <a:ext cx="340" cy="289"/>
                <a:chOff x="1291" y="1509"/>
                <a:chExt cx="340" cy="289"/>
              </a:xfrm>
            </p:grpSpPr>
            <p:sp>
              <p:nvSpPr>
                <p:cNvPr id="1215618" name="Freeform 13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619" name="Freeform 13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5620" name="Rectangle 13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8" name="Group 133"/>
            <p:cNvGrpSpPr>
              <a:grpSpLocks/>
            </p:cNvGrpSpPr>
            <p:nvPr/>
          </p:nvGrpSpPr>
          <p:grpSpPr bwMode="auto">
            <a:xfrm>
              <a:off x="2031" y="1248"/>
              <a:ext cx="296" cy="289"/>
              <a:chOff x="1751" y="1509"/>
              <a:chExt cx="296" cy="289"/>
            </a:xfrm>
          </p:grpSpPr>
          <p:sp>
            <p:nvSpPr>
              <p:cNvPr id="1215622" name="Freeform 13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623" name="Freeform 13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5624" name="Line 13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5625" name="Freeform 13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626" name="Line 13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5627" name="Rectangle 13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9" name="Group 140"/>
            <p:cNvGrpSpPr>
              <a:grpSpLocks/>
            </p:cNvGrpSpPr>
            <p:nvPr/>
          </p:nvGrpSpPr>
          <p:grpSpPr bwMode="auto">
            <a:xfrm>
              <a:off x="2880" y="1248"/>
              <a:ext cx="325" cy="289"/>
              <a:chOff x="2600" y="1509"/>
              <a:chExt cx="325" cy="289"/>
            </a:xfrm>
          </p:grpSpPr>
          <p:sp>
            <p:nvSpPr>
              <p:cNvPr id="1215629" name="Freeform 14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630" name="Freeform 14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5631" name="Rectangle 14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30" name="Group 144"/>
            <p:cNvGrpSpPr>
              <a:grpSpLocks/>
            </p:cNvGrpSpPr>
            <p:nvPr/>
          </p:nvGrpSpPr>
          <p:grpSpPr bwMode="auto">
            <a:xfrm>
              <a:off x="3348" y="1248"/>
              <a:ext cx="284" cy="289"/>
              <a:chOff x="3068" y="1509"/>
              <a:chExt cx="284" cy="289"/>
            </a:xfrm>
          </p:grpSpPr>
          <p:sp>
            <p:nvSpPr>
              <p:cNvPr id="1215633" name="Freeform 14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5634" name="Freeform 14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5635" name="Line 14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5636" name="Line 14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5637" name="Line 14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5638" name="Line 15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5639" name="Line 15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5640" name="Line 15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5641" name="Line 15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5642" name="Line 15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5643" name="Line 15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15677" name="Rectangle 189"/>
          <p:cNvSpPr>
            <a:spLocks noChangeArrowheads="1"/>
          </p:cNvSpPr>
          <p:nvPr/>
        </p:nvSpPr>
        <p:spPr bwMode="auto">
          <a:xfrm>
            <a:off x="6400800" y="1371600"/>
            <a:ext cx="2438400" cy="1917700"/>
          </a:xfrm>
          <a:prstGeom prst="rect">
            <a:avLst/>
          </a:prstGeom>
          <a:noFill/>
          <a:ln w="12700">
            <a:noFill/>
            <a:miter lim="800000"/>
            <a:headEnd/>
            <a:tailEnd/>
          </a:ln>
          <a:effectLst/>
        </p:spPr>
        <p:txBody>
          <a:bodyPr lIns="90488" tIns="44450" rIns="90488" bIns="44450">
            <a:spAutoFit/>
          </a:bodyPr>
          <a:lstStyle/>
          <a:p>
            <a:pPr algn="r"/>
            <a:r>
              <a:rPr lang="en-US" sz="2000"/>
              <a:t>Fix register file access hazard by doing reads in the second half of the cycle and writes in the first half</a:t>
            </a:r>
          </a:p>
        </p:txBody>
      </p:sp>
      <p:sp>
        <p:nvSpPr>
          <p:cNvPr id="1215678" name="Rectangle 190"/>
          <p:cNvSpPr>
            <a:spLocks noChangeArrowheads="1"/>
          </p:cNvSpPr>
          <p:nvPr/>
        </p:nvSpPr>
        <p:spPr bwMode="auto">
          <a:xfrm>
            <a:off x="762000" y="1600200"/>
            <a:ext cx="1458913"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add </a:t>
            </a:r>
            <a:r>
              <a:rPr lang="en-US" sz="2400" b="1">
                <a:latin typeface="Courier New" pitchFamily="49" charset="0"/>
              </a:rPr>
              <a:t>$1</a:t>
            </a:r>
            <a:r>
              <a:rPr lang="en-US" sz="2400" b="1">
                <a:solidFill>
                  <a:schemeClr val="tx1"/>
                </a:solidFill>
                <a:latin typeface="Courier New" pitchFamily="49" charset="0"/>
              </a:rPr>
              <a:t>,</a:t>
            </a:r>
          </a:p>
        </p:txBody>
      </p:sp>
      <p:sp>
        <p:nvSpPr>
          <p:cNvPr id="1215679" name="Rectangle 191"/>
          <p:cNvSpPr>
            <a:spLocks noChangeArrowheads="1"/>
          </p:cNvSpPr>
          <p:nvPr/>
        </p:nvSpPr>
        <p:spPr bwMode="auto">
          <a:xfrm>
            <a:off x="762000" y="4157663"/>
            <a:ext cx="2006600"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add $2,</a:t>
            </a:r>
            <a:r>
              <a:rPr lang="en-US" sz="2400" b="1">
                <a:solidFill>
                  <a:srgbClr val="009900"/>
                </a:solidFill>
                <a:latin typeface="Courier New" pitchFamily="49" charset="0"/>
              </a:rPr>
              <a:t>$1</a:t>
            </a:r>
            <a:r>
              <a:rPr lang="en-US" sz="2400" b="1">
                <a:solidFill>
                  <a:schemeClr val="tx1"/>
                </a:solidFill>
                <a:latin typeface="Courier New" pitchFamily="49" charset="0"/>
              </a:rPr>
              <a:t>,</a:t>
            </a:r>
          </a:p>
        </p:txBody>
      </p:sp>
      <p:grpSp>
        <p:nvGrpSpPr>
          <p:cNvPr id="31" name="Group 207"/>
          <p:cNvGrpSpPr>
            <a:grpSpLocks/>
          </p:cNvGrpSpPr>
          <p:nvPr/>
        </p:nvGrpSpPr>
        <p:grpSpPr bwMode="auto">
          <a:xfrm>
            <a:off x="4572000" y="5181600"/>
            <a:ext cx="1219200" cy="381000"/>
            <a:chOff x="2880" y="3552"/>
            <a:chExt cx="768" cy="240"/>
          </a:xfrm>
        </p:grpSpPr>
        <p:sp>
          <p:nvSpPr>
            <p:cNvPr id="1215684" name="Line 196"/>
            <p:cNvSpPr>
              <a:spLocks noChangeShapeType="1"/>
            </p:cNvSpPr>
            <p:nvPr/>
          </p:nvSpPr>
          <p:spPr bwMode="auto">
            <a:xfrm>
              <a:off x="3456" y="3552"/>
              <a:ext cx="0" cy="240"/>
            </a:xfrm>
            <a:prstGeom prst="line">
              <a:avLst/>
            </a:prstGeom>
            <a:noFill/>
            <a:ln w="12700">
              <a:solidFill>
                <a:schemeClr val="tx1"/>
              </a:solidFill>
              <a:round/>
              <a:headEnd/>
              <a:tailEnd type="triangle" w="med" len="med"/>
            </a:ln>
            <a:effectLst/>
          </p:spPr>
          <p:txBody>
            <a:bodyPr/>
            <a:lstStyle/>
            <a:p>
              <a:endParaRPr lang="en-US"/>
            </a:p>
          </p:txBody>
        </p:sp>
        <p:sp>
          <p:nvSpPr>
            <p:cNvPr id="1215686" name="Line 198"/>
            <p:cNvSpPr>
              <a:spLocks noChangeShapeType="1"/>
            </p:cNvSpPr>
            <p:nvPr/>
          </p:nvSpPr>
          <p:spPr bwMode="auto">
            <a:xfrm flipV="1">
              <a:off x="3264" y="3552"/>
              <a:ext cx="0" cy="240"/>
            </a:xfrm>
            <a:prstGeom prst="line">
              <a:avLst/>
            </a:prstGeom>
            <a:noFill/>
            <a:ln w="12700">
              <a:solidFill>
                <a:schemeClr val="tx1"/>
              </a:solidFill>
              <a:round/>
              <a:headEnd/>
              <a:tailEnd type="triangle" w="med" len="med"/>
            </a:ln>
            <a:effectLst/>
          </p:spPr>
          <p:txBody>
            <a:bodyPr/>
            <a:lstStyle/>
            <a:p>
              <a:endParaRPr lang="en-US"/>
            </a:p>
          </p:txBody>
        </p:sp>
        <p:sp>
          <p:nvSpPr>
            <p:cNvPr id="1215688" name="Line 200"/>
            <p:cNvSpPr>
              <a:spLocks noChangeShapeType="1"/>
            </p:cNvSpPr>
            <p:nvPr/>
          </p:nvSpPr>
          <p:spPr bwMode="auto">
            <a:xfrm>
              <a:off x="3456" y="3792"/>
              <a:ext cx="192" cy="0"/>
            </a:xfrm>
            <a:prstGeom prst="line">
              <a:avLst/>
            </a:prstGeom>
            <a:noFill/>
            <a:ln w="12700">
              <a:solidFill>
                <a:schemeClr val="tx1"/>
              </a:solidFill>
              <a:round/>
              <a:headEnd/>
              <a:tailEnd/>
            </a:ln>
            <a:effectLst/>
          </p:spPr>
          <p:txBody>
            <a:bodyPr/>
            <a:lstStyle/>
            <a:p>
              <a:endParaRPr lang="en-US"/>
            </a:p>
          </p:txBody>
        </p:sp>
        <p:sp>
          <p:nvSpPr>
            <p:cNvPr id="1215691" name="Line 203"/>
            <p:cNvSpPr>
              <a:spLocks noChangeShapeType="1"/>
            </p:cNvSpPr>
            <p:nvPr/>
          </p:nvSpPr>
          <p:spPr bwMode="auto">
            <a:xfrm>
              <a:off x="3264" y="3552"/>
              <a:ext cx="192" cy="0"/>
            </a:xfrm>
            <a:prstGeom prst="line">
              <a:avLst/>
            </a:prstGeom>
            <a:noFill/>
            <a:ln w="12700">
              <a:solidFill>
                <a:schemeClr val="tx1"/>
              </a:solidFill>
              <a:round/>
              <a:headEnd/>
              <a:tailEnd/>
            </a:ln>
            <a:effectLst/>
          </p:spPr>
          <p:txBody>
            <a:bodyPr/>
            <a:lstStyle/>
            <a:p>
              <a:endParaRPr lang="en-US"/>
            </a:p>
          </p:txBody>
        </p:sp>
        <p:sp>
          <p:nvSpPr>
            <p:cNvPr id="1215692" name="Line 204"/>
            <p:cNvSpPr>
              <a:spLocks noChangeShapeType="1"/>
            </p:cNvSpPr>
            <p:nvPr/>
          </p:nvSpPr>
          <p:spPr bwMode="auto">
            <a:xfrm>
              <a:off x="3072" y="3792"/>
              <a:ext cx="192" cy="0"/>
            </a:xfrm>
            <a:prstGeom prst="line">
              <a:avLst/>
            </a:prstGeom>
            <a:noFill/>
            <a:ln w="12700">
              <a:solidFill>
                <a:schemeClr val="tx1"/>
              </a:solidFill>
              <a:round/>
              <a:headEnd/>
              <a:tailEnd/>
            </a:ln>
            <a:effectLst/>
          </p:spPr>
          <p:txBody>
            <a:bodyPr/>
            <a:lstStyle/>
            <a:p>
              <a:endParaRPr lang="en-US"/>
            </a:p>
          </p:txBody>
        </p:sp>
        <p:sp>
          <p:nvSpPr>
            <p:cNvPr id="1215693" name="Line 205"/>
            <p:cNvSpPr>
              <a:spLocks noChangeShapeType="1"/>
            </p:cNvSpPr>
            <p:nvPr/>
          </p:nvSpPr>
          <p:spPr bwMode="auto">
            <a:xfrm>
              <a:off x="3072" y="3552"/>
              <a:ext cx="0" cy="240"/>
            </a:xfrm>
            <a:prstGeom prst="line">
              <a:avLst/>
            </a:prstGeom>
            <a:noFill/>
            <a:ln w="12700">
              <a:solidFill>
                <a:schemeClr val="tx1"/>
              </a:solidFill>
              <a:round/>
              <a:headEnd/>
              <a:tailEnd type="triangle" w="med" len="med"/>
            </a:ln>
            <a:effectLst/>
          </p:spPr>
          <p:txBody>
            <a:bodyPr/>
            <a:lstStyle/>
            <a:p>
              <a:endParaRPr lang="en-US"/>
            </a:p>
          </p:txBody>
        </p:sp>
        <p:sp>
          <p:nvSpPr>
            <p:cNvPr id="1215694" name="Line 206"/>
            <p:cNvSpPr>
              <a:spLocks noChangeShapeType="1"/>
            </p:cNvSpPr>
            <p:nvPr/>
          </p:nvSpPr>
          <p:spPr bwMode="auto">
            <a:xfrm>
              <a:off x="2880" y="3552"/>
              <a:ext cx="192" cy="0"/>
            </a:xfrm>
            <a:prstGeom prst="line">
              <a:avLst/>
            </a:prstGeom>
            <a:noFill/>
            <a:ln w="12700">
              <a:solidFill>
                <a:schemeClr val="tx1"/>
              </a:solidFill>
              <a:round/>
              <a:headEnd/>
              <a:tailEnd/>
            </a:ln>
            <a:effectLst/>
          </p:spPr>
          <p:txBody>
            <a:bodyPr/>
            <a:lstStyle/>
            <a:p>
              <a:endParaRPr lang="en-US"/>
            </a:p>
          </p:txBody>
        </p:sp>
      </p:grpSp>
      <p:grpSp>
        <p:nvGrpSpPr>
          <p:cNvPr id="1215648" name="Group 214"/>
          <p:cNvGrpSpPr>
            <a:grpSpLocks/>
          </p:cNvGrpSpPr>
          <p:nvPr/>
        </p:nvGrpSpPr>
        <p:grpSpPr bwMode="auto">
          <a:xfrm>
            <a:off x="990600" y="5410200"/>
            <a:ext cx="4191000" cy="1079500"/>
            <a:chOff x="624" y="3408"/>
            <a:chExt cx="2640" cy="680"/>
          </a:xfrm>
        </p:grpSpPr>
        <p:sp>
          <p:nvSpPr>
            <p:cNvPr id="1215697" name="Rectangle 209"/>
            <p:cNvSpPr>
              <a:spLocks noChangeArrowheads="1"/>
            </p:cNvSpPr>
            <p:nvPr/>
          </p:nvSpPr>
          <p:spPr bwMode="auto">
            <a:xfrm>
              <a:off x="624" y="3648"/>
              <a:ext cx="1872" cy="440"/>
            </a:xfrm>
            <a:prstGeom prst="rect">
              <a:avLst/>
            </a:prstGeom>
            <a:noFill/>
            <a:ln w="12700">
              <a:noFill/>
              <a:miter lim="800000"/>
              <a:headEnd/>
              <a:tailEnd/>
            </a:ln>
            <a:effectLst/>
          </p:spPr>
          <p:txBody>
            <a:bodyPr lIns="90488" tIns="44450" rIns="90488" bIns="44450">
              <a:spAutoFit/>
            </a:bodyPr>
            <a:lstStyle/>
            <a:p>
              <a:r>
                <a:rPr lang="en-US" sz="2000"/>
                <a:t>clock edge that controls register writing</a:t>
              </a:r>
            </a:p>
          </p:txBody>
        </p:sp>
        <p:sp>
          <p:nvSpPr>
            <p:cNvPr id="1215698" name="Line 210"/>
            <p:cNvSpPr>
              <a:spLocks noChangeShapeType="1"/>
            </p:cNvSpPr>
            <p:nvPr/>
          </p:nvSpPr>
          <p:spPr bwMode="auto">
            <a:xfrm flipV="1">
              <a:off x="2544" y="3408"/>
              <a:ext cx="720" cy="432"/>
            </a:xfrm>
            <a:prstGeom prst="line">
              <a:avLst/>
            </a:prstGeom>
            <a:noFill/>
            <a:ln w="12700">
              <a:solidFill>
                <a:schemeClr val="accent1"/>
              </a:solidFill>
              <a:round/>
              <a:headEnd/>
              <a:tailEnd type="triangle" w="med" len="med"/>
            </a:ln>
            <a:effectLst/>
          </p:spPr>
          <p:txBody>
            <a:bodyPr/>
            <a:lstStyle/>
            <a:p>
              <a:endParaRPr lang="en-US"/>
            </a:p>
          </p:txBody>
        </p:sp>
      </p:grpSp>
      <p:grpSp>
        <p:nvGrpSpPr>
          <p:cNvPr id="1215649" name="Group 213"/>
          <p:cNvGrpSpPr>
            <a:grpSpLocks/>
          </p:cNvGrpSpPr>
          <p:nvPr/>
        </p:nvGrpSpPr>
        <p:grpSpPr bwMode="auto">
          <a:xfrm>
            <a:off x="4876800" y="5334000"/>
            <a:ext cx="3200400" cy="1384300"/>
            <a:chOff x="3072" y="3360"/>
            <a:chExt cx="2016" cy="872"/>
          </a:xfrm>
        </p:grpSpPr>
        <p:sp>
          <p:nvSpPr>
            <p:cNvPr id="1215696" name="Rectangle 208"/>
            <p:cNvSpPr>
              <a:spLocks noChangeArrowheads="1"/>
            </p:cNvSpPr>
            <p:nvPr/>
          </p:nvSpPr>
          <p:spPr bwMode="auto">
            <a:xfrm>
              <a:off x="3216" y="3600"/>
              <a:ext cx="1872" cy="632"/>
            </a:xfrm>
            <a:prstGeom prst="rect">
              <a:avLst/>
            </a:prstGeom>
            <a:noFill/>
            <a:ln w="12700">
              <a:noFill/>
              <a:miter lim="800000"/>
              <a:headEnd/>
              <a:tailEnd/>
            </a:ln>
            <a:effectLst/>
          </p:spPr>
          <p:txBody>
            <a:bodyPr lIns="90488" tIns="44450" rIns="90488" bIns="44450">
              <a:spAutoFit/>
            </a:bodyPr>
            <a:lstStyle/>
            <a:p>
              <a:r>
                <a:rPr lang="en-US" sz="2000"/>
                <a:t>clock edge that controls loading of pipeline state registers</a:t>
              </a:r>
            </a:p>
          </p:txBody>
        </p:sp>
        <p:sp>
          <p:nvSpPr>
            <p:cNvPr id="1215699" name="Line 211"/>
            <p:cNvSpPr>
              <a:spLocks noChangeShapeType="1"/>
            </p:cNvSpPr>
            <p:nvPr/>
          </p:nvSpPr>
          <p:spPr bwMode="auto">
            <a:xfrm>
              <a:off x="3456" y="3360"/>
              <a:ext cx="192" cy="288"/>
            </a:xfrm>
            <a:prstGeom prst="line">
              <a:avLst/>
            </a:prstGeom>
            <a:noFill/>
            <a:ln w="12700">
              <a:solidFill>
                <a:schemeClr val="accent1"/>
              </a:solidFill>
              <a:round/>
              <a:headEnd type="triangle" w="med" len="med"/>
              <a:tailEnd/>
            </a:ln>
            <a:effectLst/>
          </p:spPr>
          <p:txBody>
            <a:bodyPr/>
            <a:lstStyle/>
            <a:p>
              <a:endParaRPr lang="en-US"/>
            </a:p>
          </p:txBody>
        </p:sp>
        <p:sp>
          <p:nvSpPr>
            <p:cNvPr id="1215700" name="Line 212"/>
            <p:cNvSpPr>
              <a:spLocks noChangeShapeType="1"/>
            </p:cNvSpPr>
            <p:nvPr/>
          </p:nvSpPr>
          <p:spPr bwMode="auto">
            <a:xfrm>
              <a:off x="3072" y="3360"/>
              <a:ext cx="192" cy="288"/>
            </a:xfrm>
            <a:prstGeom prst="line">
              <a:avLst/>
            </a:prstGeom>
            <a:noFill/>
            <a:ln w="12700">
              <a:solidFill>
                <a:schemeClr val="accent1"/>
              </a:solidFill>
              <a:round/>
              <a:headEnd type="triangle" w="med" len="med"/>
              <a:tailEnd/>
            </a:ln>
            <a:effec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21567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1"/>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1000"/>
                                  </p:stCondLst>
                                  <p:childTnLst>
                                    <p:set>
                                      <p:cBhvr>
                                        <p:cTn id="16" dur="1" fill="hold">
                                          <p:stCondLst>
                                            <p:cond delay="0"/>
                                          </p:stCondLst>
                                        </p:cTn>
                                        <p:tgtEl>
                                          <p:spTgt spid="1215649"/>
                                        </p:tgtEl>
                                        <p:attrNameLst>
                                          <p:attrName>style.visibility</p:attrName>
                                        </p:attrNameLst>
                                      </p:cBhvr>
                                      <p:to>
                                        <p:strVal val="visible"/>
                                      </p:to>
                                    </p:set>
                                  </p:childTnLst>
                                </p:cTn>
                              </p:par>
                            </p:childTnLst>
                          </p:cTn>
                        </p:par>
                        <p:par>
                          <p:cTn id="17" fill="hold">
                            <p:stCondLst>
                              <p:cond delay="1000"/>
                            </p:stCondLst>
                            <p:childTnLst>
                              <p:par>
                                <p:cTn id="18" presetID="1" presetClass="entr" presetSubtype="0" fill="hold" nodeType="afterEffect">
                                  <p:stCondLst>
                                    <p:cond delay="2000"/>
                                  </p:stCondLst>
                                  <p:childTnLst>
                                    <p:set>
                                      <p:cBhvr>
                                        <p:cTn id="19" dur="1" fill="hold">
                                          <p:stCondLst>
                                            <p:cond delay="0"/>
                                          </p:stCondLst>
                                        </p:cTn>
                                        <p:tgtEl>
                                          <p:spTgt spid="12156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5677" grpId="0"/>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5730" name="Rectangle 2"/>
          <p:cNvSpPr>
            <a:spLocks noGrp="1" noChangeArrowheads="1"/>
          </p:cNvSpPr>
          <p:nvPr>
            <p:ph type="title"/>
          </p:nvPr>
        </p:nvSpPr>
        <p:spPr>
          <a:xfrm>
            <a:off x="652463" y="304800"/>
            <a:ext cx="4817024" cy="426142"/>
          </a:xfrm>
          <a:noFill/>
          <a:ln/>
        </p:spPr>
        <p:txBody>
          <a:bodyPr wrap="none"/>
          <a:lstStyle/>
          <a:p>
            <a:r>
              <a:rPr lang="zh-CN" altLang="en-US" dirty="0" smtClean="0"/>
              <a:t>寄存器的使用可引发数据冒险</a:t>
            </a:r>
            <a:endParaRPr lang="en-US" dirty="0"/>
          </a:p>
        </p:txBody>
      </p:sp>
      <p:sp>
        <p:nvSpPr>
          <p:cNvPr id="1225731" name="Rectangle 3"/>
          <p:cNvSpPr>
            <a:spLocks noChangeArrowheads="1"/>
          </p:cNvSpPr>
          <p:nvPr/>
        </p:nvSpPr>
        <p:spPr bwMode="auto">
          <a:xfrm>
            <a:off x="152400" y="190658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25732" name="Line 4"/>
          <p:cNvSpPr>
            <a:spLocks noChangeShapeType="1"/>
          </p:cNvSpPr>
          <p:nvPr/>
        </p:nvSpPr>
        <p:spPr bwMode="auto">
          <a:xfrm>
            <a:off x="2282825" y="1295400"/>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25733" name="Rectangle 5"/>
          <p:cNvSpPr>
            <a:spLocks noChangeArrowheads="1"/>
          </p:cNvSpPr>
          <p:nvPr/>
        </p:nvSpPr>
        <p:spPr bwMode="auto">
          <a:xfrm>
            <a:off x="585788" y="1752600"/>
            <a:ext cx="1458912"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add </a:t>
            </a:r>
            <a:r>
              <a:rPr lang="en-US" sz="2400" b="1">
                <a:latin typeface="Courier New" pitchFamily="49" charset="0"/>
              </a:rPr>
              <a:t>$1</a:t>
            </a:r>
            <a:r>
              <a:rPr lang="en-US" sz="2400" b="1">
                <a:solidFill>
                  <a:schemeClr val="tx1"/>
                </a:solidFill>
                <a:latin typeface="Courier New" pitchFamily="49" charset="0"/>
              </a:rPr>
              <a:t>,</a:t>
            </a:r>
          </a:p>
        </p:txBody>
      </p:sp>
      <p:sp>
        <p:nvSpPr>
          <p:cNvPr id="1225734" name="Rectangle 6"/>
          <p:cNvSpPr>
            <a:spLocks noChangeArrowheads="1"/>
          </p:cNvSpPr>
          <p:nvPr/>
        </p:nvSpPr>
        <p:spPr bwMode="auto">
          <a:xfrm>
            <a:off x="585788" y="25908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sub $4,</a:t>
            </a:r>
            <a:r>
              <a:rPr lang="en-US" sz="2400" b="1">
                <a:latin typeface="Courier New" pitchFamily="49" charset="0"/>
              </a:rPr>
              <a:t>$1</a:t>
            </a:r>
            <a:r>
              <a:rPr lang="en-US" sz="2400" b="1">
                <a:solidFill>
                  <a:schemeClr val="tx1"/>
                </a:solidFill>
                <a:latin typeface="Courier New" pitchFamily="49" charset="0"/>
              </a:rPr>
              <a:t>,$5</a:t>
            </a:r>
          </a:p>
        </p:txBody>
      </p:sp>
      <p:sp>
        <p:nvSpPr>
          <p:cNvPr id="1225735" name="Rectangle 7"/>
          <p:cNvSpPr>
            <a:spLocks noChangeArrowheads="1"/>
          </p:cNvSpPr>
          <p:nvPr/>
        </p:nvSpPr>
        <p:spPr bwMode="auto">
          <a:xfrm>
            <a:off x="585788" y="3471863"/>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and $6,</a:t>
            </a:r>
            <a:r>
              <a:rPr lang="en-US" sz="2400" b="1">
                <a:latin typeface="Courier New" pitchFamily="49" charset="0"/>
              </a:rPr>
              <a:t>$1</a:t>
            </a:r>
            <a:r>
              <a:rPr lang="en-US" sz="2400" b="1">
                <a:solidFill>
                  <a:schemeClr val="tx1"/>
                </a:solidFill>
                <a:latin typeface="Courier New" pitchFamily="49" charset="0"/>
              </a:rPr>
              <a:t>,$7</a:t>
            </a:r>
          </a:p>
        </p:txBody>
      </p:sp>
      <p:sp>
        <p:nvSpPr>
          <p:cNvPr id="1225736" name="Rectangle 8"/>
          <p:cNvSpPr>
            <a:spLocks noChangeArrowheads="1"/>
          </p:cNvSpPr>
          <p:nvPr/>
        </p:nvSpPr>
        <p:spPr bwMode="auto">
          <a:xfrm>
            <a:off x="585788" y="51816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xor $4,</a:t>
            </a:r>
            <a:r>
              <a:rPr lang="en-US" sz="2400" b="1">
                <a:solidFill>
                  <a:srgbClr val="009900"/>
                </a:solidFill>
                <a:latin typeface="Courier New" pitchFamily="49" charset="0"/>
              </a:rPr>
              <a:t>$1</a:t>
            </a:r>
            <a:r>
              <a:rPr lang="en-US" sz="2400" b="1">
                <a:solidFill>
                  <a:schemeClr val="tx1"/>
                </a:solidFill>
                <a:latin typeface="Courier New" pitchFamily="49" charset="0"/>
              </a:rPr>
              <a:t>,$5</a:t>
            </a:r>
          </a:p>
        </p:txBody>
      </p:sp>
      <p:sp>
        <p:nvSpPr>
          <p:cNvPr id="1225737" name="Line 9"/>
          <p:cNvSpPr>
            <a:spLocks noChangeShapeType="1"/>
          </p:cNvSpPr>
          <p:nvPr/>
        </p:nvSpPr>
        <p:spPr bwMode="auto">
          <a:xfrm>
            <a:off x="3463925" y="14224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5738" name="Line 10"/>
          <p:cNvSpPr>
            <a:spLocks noChangeShapeType="1"/>
          </p:cNvSpPr>
          <p:nvPr/>
        </p:nvSpPr>
        <p:spPr bwMode="auto">
          <a:xfrm>
            <a:off x="4149725" y="14224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5739" name="Line 11"/>
          <p:cNvSpPr>
            <a:spLocks noChangeShapeType="1"/>
          </p:cNvSpPr>
          <p:nvPr/>
        </p:nvSpPr>
        <p:spPr bwMode="auto">
          <a:xfrm>
            <a:off x="4835525" y="14224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5740" name="Line 12"/>
          <p:cNvSpPr>
            <a:spLocks noChangeShapeType="1"/>
          </p:cNvSpPr>
          <p:nvPr/>
        </p:nvSpPr>
        <p:spPr bwMode="auto">
          <a:xfrm>
            <a:off x="5521325" y="14224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5741" name="Line 13"/>
          <p:cNvSpPr>
            <a:spLocks noChangeShapeType="1"/>
          </p:cNvSpPr>
          <p:nvPr/>
        </p:nvSpPr>
        <p:spPr bwMode="auto">
          <a:xfrm>
            <a:off x="6207125" y="14224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5742" name="Line 14"/>
          <p:cNvSpPr>
            <a:spLocks noChangeShapeType="1"/>
          </p:cNvSpPr>
          <p:nvPr/>
        </p:nvSpPr>
        <p:spPr bwMode="auto">
          <a:xfrm>
            <a:off x="6892925" y="14224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5743" name="Line 15"/>
          <p:cNvSpPr>
            <a:spLocks noChangeShapeType="1"/>
          </p:cNvSpPr>
          <p:nvPr/>
        </p:nvSpPr>
        <p:spPr bwMode="auto">
          <a:xfrm>
            <a:off x="7578725" y="14224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5744" name="Line 16"/>
          <p:cNvSpPr>
            <a:spLocks noChangeShapeType="1"/>
          </p:cNvSpPr>
          <p:nvPr/>
        </p:nvSpPr>
        <p:spPr bwMode="auto">
          <a:xfrm>
            <a:off x="8264525" y="14224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5745" name="Rectangle 17"/>
          <p:cNvSpPr>
            <a:spLocks noChangeArrowheads="1"/>
          </p:cNvSpPr>
          <p:nvPr/>
        </p:nvSpPr>
        <p:spPr bwMode="auto">
          <a:xfrm>
            <a:off x="585788" y="4310063"/>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or  $8,</a:t>
            </a:r>
            <a:r>
              <a:rPr lang="en-US" sz="2400" b="1">
                <a:solidFill>
                  <a:srgbClr val="009900"/>
                </a:solidFill>
                <a:latin typeface="Courier New" pitchFamily="49" charset="0"/>
              </a:rPr>
              <a:t>$1</a:t>
            </a:r>
            <a:r>
              <a:rPr lang="en-US" sz="2400" b="1">
                <a:solidFill>
                  <a:schemeClr val="tx1"/>
                </a:solidFill>
                <a:latin typeface="Courier New" pitchFamily="49" charset="0"/>
              </a:rPr>
              <a:t>,$9</a:t>
            </a:r>
          </a:p>
        </p:txBody>
      </p:sp>
      <p:sp>
        <p:nvSpPr>
          <p:cNvPr id="1225746" name="Line 18"/>
          <p:cNvSpPr>
            <a:spLocks noChangeShapeType="1"/>
          </p:cNvSpPr>
          <p:nvPr/>
        </p:nvSpPr>
        <p:spPr bwMode="auto">
          <a:xfrm>
            <a:off x="509588" y="1828800"/>
            <a:ext cx="0" cy="3886200"/>
          </a:xfrm>
          <a:prstGeom prst="line">
            <a:avLst/>
          </a:prstGeom>
          <a:noFill/>
          <a:ln w="28575">
            <a:solidFill>
              <a:schemeClr val="tx1"/>
            </a:solidFill>
            <a:round/>
            <a:headEnd/>
            <a:tailEnd type="triangle" w="med" len="med"/>
          </a:ln>
          <a:effectLst/>
        </p:spPr>
        <p:txBody>
          <a:bodyPr/>
          <a:lstStyle/>
          <a:p>
            <a:endParaRPr lang="en-US"/>
          </a:p>
        </p:txBody>
      </p:sp>
      <p:grpSp>
        <p:nvGrpSpPr>
          <p:cNvPr id="2" name="Group 19"/>
          <p:cNvGrpSpPr>
            <a:grpSpLocks/>
          </p:cNvGrpSpPr>
          <p:nvPr/>
        </p:nvGrpSpPr>
        <p:grpSpPr bwMode="auto">
          <a:xfrm>
            <a:off x="2892425" y="1671638"/>
            <a:ext cx="3355975" cy="838200"/>
            <a:chOff x="1562" y="1152"/>
            <a:chExt cx="2114" cy="528"/>
          </a:xfrm>
        </p:grpSpPr>
        <p:grpSp>
          <p:nvGrpSpPr>
            <p:cNvPr id="3" name="Group 20"/>
            <p:cNvGrpSpPr>
              <a:grpSpLocks/>
            </p:cNvGrpSpPr>
            <p:nvPr/>
          </p:nvGrpSpPr>
          <p:grpSpPr bwMode="auto">
            <a:xfrm>
              <a:off x="2487" y="1152"/>
              <a:ext cx="223" cy="481"/>
              <a:chOff x="2207" y="1413"/>
              <a:chExt cx="223" cy="481"/>
            </a:xfrm>
          </p:grpSpPr>
          <p:sp>
            <p:nvSpPr>
              <p:cNvPr id="1225749" name="Freeform 21"/>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750" name="Rectangle 22"/>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4" name="Group 23"/>
            <p:cNvGrpSpPr>
              <a:grpSpLocks/>
            </p:cNvGrpSpPr>
            <p:nvPr/>
          </p:nvGrpSpPr>
          <p:grpSpPr bwMode="auto">
            <a:xfrm>
              <a:off x="1562" y="1248"/>
              <a:ext cx="349" cy="289"/>
              <a:chOff x="1282" y="1509"/>
              <a:chExt cx="349" cy="289"/>
            </a:xfrm>
          </p:grpSpPr>
          <p:sp>
            <p:nvSpPr>
              <p:cNvPr id="1225752" name="Rectangle 24"/>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5" name="Group 25"/>
              <p:cNvGrpSpPr>
                <a:grpSpLocks/>
              </p:cNvGrpSpPr>
              <p:nvPr/>
            </p:nvGrpSpPr>
            <p:grpSpPr bwMode="auto">
              <a:xfrm>
                <a:off x="1291" y="1509"/>
                <a:ext cx="340" cy="289"/>
                <a:chOff x="1291" y="1509"/>
                <a:chExt cx="340" cy="289"/>
              </a:xfrm>
            </p:grpSpPr>
            <p:sp>
              <p:nvSpPr>
                <p:cNvPr id="1225754" name="Freeform 26"/>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755" name="Freeform 27"/>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5756" name="Rectangle 28"/>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6" name="Group 29"/>
            <p:cNvGrpSpPr>
              <a:grpSpLocks/>
            </p:cNvGrpSpPr>
            <p:nvPr/>
          </p:nvGrpSpPr>
          <p:grpSpPr bwMode="auto">
            <a:xfrm>
              <a:off x="2031" y="1248"/>
              <a:ext cx="296" cy="289"/>
              <a:chOff x="1751" y="1509"/>
              <a:chExt cx="296" cy="289"/>
            </a:xfrm>
          </p:grpSpPr>
          <p:sp>
            <p:nvSpPr>
              <p:cNvPr id="1225758" name="Freeform 30"/>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759" name="Freeform 31"/>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760" name="Line 32"/>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5761" name="Freeform 33"/>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762" name="Line 34"/>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5763" name="Rectangle 35"/>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7" name="Group 36"/>
            <p:cNvGrpSpPr>
              <a:grpSpLocks/>
            </p:cNvGrpSpPr>
            <p:nvPr/>
          </p:nvGrpSpPr>
          <p:grpSpPr bwMode="auto">
            <a:xfrm>
              <a:off x="2880" y="1248"/>
              <a:ext cx="325" cy="289"/>
              <a:chOff x="2600" y="1509"/>
              <a:chExt cx="325" cy="289"/>
            </a:xfrm>
          </p:grpSpPr>
          <p:sp>
            <p:nvSpPr>
              <p:cNvPr id="1225765" name="Freeform 37"/>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766" name="Freeform 38"/>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767" name="Rectangle 39"/>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40"/>
            <p:cNvGrpSpPr>
              <a:grpSpLocks/>
            </p:cNvGrpSpPr>
            <p:nvPr/>
          </p:nvGrpSpPr>
          <p:grpSpPr bwMode="auto">
            <a:xfrm>
              <a:off x="3348" y="1248"/>
              <a:ext cx="284" cy="289"/>
              <a:chOff x="3068" y="1509"/>
              <a:chExt cx="284" cy="289"/>
            </a:xfrm>
          </p:grpSpPr>
          <p:sp>
            <p:nvSpPr>
              <p:cNvPr id="1225769" name="Freeform 41"/>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770" name="Freeform 42"/>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771" name="Line 43"/>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5772" name="Line 44"/>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5773" name="Line 45"/>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5774" name="Line 46"/>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5775" name="Line 47"/>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5776" name="Line 48"/>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5777" name="Line 49"/>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5778" name="Line 50"/>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5779" name="Line 51"/>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9" name="Group 52"/>
          <p:cNvGrpSpPr>
            <a:grpSpLocks/>
          </p:cNvGrpSpPr>
          <p:nvPr/>
        </p:nvGrpSpPr>
        <p:grpSpPr bwMode="auto">
          <a:xfrm>
            <a:off x="3578225" y="2509838"/>
            <a:ext cx="3355975" cy="838200"/>
            <a:chOff x="1562" y="1152"/>
            <a:chExt cx="2114" cy="528"/>
          </a:xfrm>
        </p:grpSpPr>
        <p:grpSp>
          <p:nvGrpSpPr>
            <p:cNvPr id="10" name="Group 53"/>
            <p:cNvGrpSpPr>
              <a:grpSpLocks/>
            </p:cNvGrpSpPr>
            <p:nvPr/>
          </p:nvGrpSpPr>
          <p:grpSpPr bwMode="auto">
            <a:xfrm>
              <a:off x="2487" y="1152"/>
              <a:ext cx="223" cy="481"/>
              <a:chOff x="2207" y="1413"/>
              <a:chExt cx="223" cy="481"/>
            </a:xfrm>
          </p:grpSpPr>
          <p:sp>
            <p:nvSpPr>
              <p:cNvPr id="1225782" name="Freeform 54"/>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783" name="Rectangle 55"/>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1" name="Group 56"/>
            <p:cNvGrpSpPr>
              <a:grpSpLocks/>
            </p:cNvGrpSpPr>
            <p:nvPr/>
          </p:nvGrpSpPr>
          <p:grpSpPr bwMode="auto">
            <a:xfrm>
              <a:off x="1562" y="1248"/>
              <a:ext cx="349" cy="289"/>
              <a:chOff x="1282" y="1509"/>
              <a:chExt cx="349" cy="289"/>
            </a:xfrm>
          </p:grpSpPr>
          <p:sp>
            <p:nvSpPr>
              <p:cNvPr id="1225785" name="Rectangle 57"/>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 name="Group 58"/>
              <p:cNvGrpSpPr>
                <a:grpSpLocks/>
              </p:cNvGrpSpPr>
              <p:nvPr/>
            </p:nvGrpSpPr>
            <p:grpSpPr bwMode="auto">
              <a:xfrm>
                <a:off x="1291" y="1509"/>
                <a:ext cx="340" cy="289"/>
                <a:chOff x="1291" y="1509"/>
                <a:chExt cx="340" cy="289"/>
              </a:xfrm>
            </p:grpSpPr>
            <p:sp>
              <p:nvSpPr>
                <p:cNvPr id="1225787" name="Freeform 5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788" name="Freeform 6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5789" name="Rectangle 61"/>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3" name="Group 62"/>
            <p:cNvGrpSpPr>
              <a:grpSpLocks/>
            </p:cNvGrpSpPr>
            <p:nvPr/>
          </p:nvGrpSpPr>
          <p:grpSpPr bwMode="auto">
            <a:xfrm>
              <a:off x="2031" y="1248"/>
              <a:ext cx="296" cy="289"/>
              <a:chOff x="1751" y="1509"/>
              <a:chExt cx="296" cy="289"/>
            </a:xfrm>
          </p:grpSpPr>
          <p:sp>
            <p:nvSpPr>
              <p:cNvPr id="1225791" name="Freeform 6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792" name="Freeform 6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793" name="Line 65"/>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5794" name="Freeform 66"/>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795" name="Line 67"/>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5796" name="Rectangle 68"/>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4" name="Group 69"/>
            <p:cNvGrpSpPr>
              <a:grpSpLocks/>
            </p:cNvGrpSpPr>
            <p:nvPr/>
          </p:nvGrpSpPr>
          <p:grpSpPr bwMode="auto">
            <a:xfrm>
              <a:off x="2880" y="1248"/>
              <a:ext cx="325" cy="289"/>
              <a:chOff x="2600" y="1509"/>
              <a:chExt cx="325" cy="289"/>
            </a:xfrm>
          </p:grpSpPr>
          <p:sp>
            <p:nvSpPr>
              <p:cNvPr id="1225798" name="Freeform 7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799" name="Freeform 7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800" name="Rectangle 72"/>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5" name="Group 73"/>
            <p:cNvGrpSpPr>
              <a:grpSpLocks/>
            </p:cNvGrpSpPr>
            <p:nvPr/>
          </p:nvGrpSpPr>
          <p:grpSpPr bwMode="auto">
            <a:xfrm>
              <a:off x="3348" y="1248"/>
              <a:ext cx="284" cy="289"/>
              <a:chOff x="3068" y="1509"/>
              <a:chExt cx="284" cy="289"/>
            </a:xfrm>
          </p:grpSpPr>
          <p:sp>
            <p:nvSpPr>
              <p:cNvPr id="1225802" name="Freeform 74"/>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03" name="Freeform 75"/>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804" name="Line 76"/>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5805" name="Line 77"/>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5806" name="Line 78"/>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5807" name="Line 79"/>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5808" name="Line 80"/>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5809" name="Line 81"/>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5810" name="Line 82"/>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5811" name="Line 83"/>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5812" name="Line 84"/>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6" name="Group 85"/>
          <p:cNvGrpSpPr>
            <a:grpSpLocks/>
          </p:cNvGrpSpPr>
          <p:nvPr/>
        </p:nvGrpSpPr>
        <p:grpSpPr bwMode="auto">
          <a:xfrm>
            <a:off x="4264025" y="3348038"/>
            <a:ext cx="3355975" cy="838200"/>
            <a:chOff x="1562" y="1152"/>
            <a:chExt cx="2114" cy="528"/>
          </a:xfrm>
        </p:grpSpPr>
        <p:grpSp>
          <p:nvGrpSpPr>
            <p:cNvPr id="17" name="Group 86"/>
            <p:cNvGrpSpPr>
              <a:grpSpLocks/>
            </p:cNvGrpSpPr>
            <p:nvPr/>
          </p:nvGrpSpPr>
          <p:grpSpPr bwMode="auto">
            <a:xfrm>
              <a:off x="2487" y="1152"/>
              <a:ext cx="223" cy="481"/>
              <a:chOff x="2207" y="1413"/>
              <a:chExt cx="223" cy="481"/>
            </a:xfrm>
          </p:grpSpPr>
          <p:sp>
            <p:nvSpPr>
              <p:cNvPr id="1225815" name="Freeform 87"/>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16" name="Rectangle 88"/>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8" name="Group 89"/>
            <p:cNvGrpSpPr>
              <a:grpSpLocks/>
            </p:cNvGrpSpPr>
            <p:nvPr/>
          </p:nvGrpSpPr>
          <p:grpSpPr bwMode="auto">
            <a:xfrm>
              <a:off x="1562" y="1248"/>
              <a:ext cx="349" cy="289"/>
              <a:chOff x="1282" y="1509"/>
              <a:chExt cx="349" cy="289"/>
            </a:xfrm>
          </p:grpSpPr>
          <p:sp>
            <p:nvSpPr>
              <p:cNvPr id="1225818" name="Rectangle 90"/>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9" name="Group 91"/>
              <p:cNvGrpSpPr>
                <a:grpSpLocks/>
              </p:cNvGrpSpPr>
              <p:nvPr/>
            </p:nvGrpSpPr>
            <p:grpSpPr bwMode="auto">
              <a:xfrm>
                <a:off x="1291" y="1509"/>
                <a:ext cx="340" cy="289"/>
                <a:chOff x="1291" y="1509"/>
                <a:chExt cx="340" cy="289"/>
              </a:xfrm>
            </p:grpSpPr>
            <p:sp>
              <p:nvSpPr>
                <p:cNvPr id="1225820" name="Freeform 92"/>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21" name="Freeform 93"/>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5822" name="Rectangle 94"/>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0" name="Group 95"/>
            <p:cNvGrpSpPr>
              <a:grpSpLocks/>
            </p:cNvGrpSpPr>
            <p:nvPr/>
          </p:nvGrpSpPr>
          <p:grpSpPr bwMode="auto">
            <a:xfrm>
              <a:off x="2031" y="1248"/>
              <a:ext cx="296" cy="289"/>
              <a:chOff x="1751" y="1509"/>
              <a:chExt cx="296" cy="289"/>
            </a:xfrm>
          </p:grpSpPr>
          <p:sp>
            <p:nvSpPr>
              <p:cNvPr id="1225824" name="Freeform 96"/>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25" name="Freeform 97"/>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826" name="Line 98"/>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5827" name="Freeform 99"/>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28" name="Line 100"/>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5829" name="Rectangle 101"/>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1" name="Group 102"/>
            <p:cNvGrpSpPr>
              <a:grpSpLocks/>
            </p:cNvGrpSpPr>
            <p:nvPr/>
          </p:nvGrpSpPr>
          <p:grpSpPr bwMode="auto">
            <a:xfrm>
              <a:off x="2880" y="1248"/>
              <a:ext cx="325" cy="289"/>
              <a:chOff x="2600" y="1509"/>
              <a:chExt cx="325" cy="289"/>
            </a:xfrm>
          </p:grpSpPr>
          <p:sp>
            <p:nvSpPr>
              <p:cNvPr id="1225831" name="Freeform 103"/>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32" name="Freeform 104"/>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833" name="Rectangle 105"/>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2" name="Group 106"/>
            <p:cNvGrpSpPr>
              <a:grpSpLocks/>
            </p:cNvGrpSpPr>
            <p:nvPr/>
          </p:nvGrpSpPr>
          <p:grpSpPr bwMode="auto">
            <a:xfrm>
              <a:off x="3348" y="1248"/>
              <a:ext cx="284" cy="289"/>
              <a:chOff x="3068" y="1509"/>
              <a:chExt cx="284" cy="289"/>
            </a:xfrm>
          </p:grpSpPr>
          <p:sp>
            <p:nvSpPr>
              <p:cNvPr id="1225835" name="Freeform 107"/>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36" name="Freeform 108"/>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837" name="Line 109"/>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5838" name="Line 110"/>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5839" name="Line 111"/>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5840" name="Line 112"/>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5841" name="Line 113"/>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5842" name="Line 114"/>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5843" name="Line 115"/>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5844" name="Line 116"/>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5845" name="Line 117"/>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3" name="Group 118"/>
          <p:cNvGrpSpPr>
            <a:grpSpLocks/>
          </p:cNvGrpSpPr>
          <p:nvPr/>
        </p:nvGrpSpPr>
        <p:grpSpPr bwMode="auto">
          <a:xfrm>
            <a:off x="4949825" y="4186238"/>
            <a:ext cx="3355975" cy="838200"/>
            <a:chOff x="1562" y="1152"/>
            <a:chExt cx="2114" cy="528"/>
          </a:xfrm>
        </p:grpSpPr>
        <p:grpSp>
          <p:nvGrpSpPr>
            <p:cNvPr id="24" name="Group 119"/>
            <p:cNvGrpSpPr>
              <a:grpSpLocks/>
            </p:cNvGrpSpPr>
            <p:nvPr/>
          </p:nvGrpSpPr>
          <p:grpSpPr bwMode="auto">
            <a:xfrm>
              <a:off x="2487" y="1152"/>
              <a:ext cx="223" cy="481"/>
              <a:chOff x="2207" y="1413"/>
              <a:chExt cx="223" cy="481"/>
            </a:xfrm>
          </p:grpSpPr>
          <p:sp>
            <p:nvSpPr>
              <p:cNvPr id="1225848" name="Freeform 120"/>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49" name="Rectangle 121"/>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5" name="Group 122"/>
            <p:cNvGrpSpPr>
              <a:grpSpLocks/>
            </p:cNvGrpSpPr>
            <p:nvPr/>
          </p:nvGrpSpPr>
          <p:grpSpPr bwMode="auto">
            <a:xfrm>
              <a:off x="1562" y="1248"/>
              <a:ext cx="349" cy="289"/>
              <a:chOff x="1282" y="1509"/>
              <a:chExt cx="349" cy="289"/>
            </a:xfrm>
          </p:grpSpPr>
          <p:sp>
            <p:nvSpPr>
              <p:cNvPr id="1225851" name="Rectangle 123"/>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6" name="Group 124"/>
              <p:cNvGrpSpPr>
                <a:grpSpLocks/>
              </p:cNvGrpSpPr>
              <p:nvPr/>
            </p:nvGrpSpPr>
            <p:grpSpPr bwMode="auto">
              <a:xfrm>
                <a:off x="1291" y="1509"/>
                <a:ext cx="340" cy="289"/>
                <a:chOff x="1291" y="1509"/>
                <a:chExt cx="340" cy="289"/>
              </a:xfrm>
            </p:grpSpPr>
            <p:sp>
              <p:nvSpPr>
                <p:cNvPr id="1225853" name="Freeform 125"/>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54" name="Freeform 126"/>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5855" name="Rectangle 127"/>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7" name="Group 128"/>
            <p:cNvGrpSpPr>
              <a:grpSpLocks/>
            </p:cNvGrpSpPr>
            <p:nvPr/>
          </p:nvGrpSpPr>
          <p:grpSpPr bwMode="auto">
            <a:xfrm>
              <a:off x="2031" y="1248"/>
              <a:ext cx="296" cy="289"/>
              <a:chOff x="1751" y="1509"/>
              <a:chExt cx="296" cy="289"/>
            </a:xfrm>
          </p:grpSpPr>
          <p:sp>
            <p:nvSpPr>
              <p:cNvPr id="1225857" name="Freeform 129"/>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58" name="Freeform 130"/>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859" name="Line 131"/>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5860" name="Freeform 132"/>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61" name="Line 133"/>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5862" name="Rectangle 134"/>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8" name="Group 135"/>
            <p:cNvGrpSpPr>
              <a:grpSpLocks/>
            </p:cNvGrpSpPr>
            <p:nvPr/>
          </p:nvGrpSpPr>
          <p:grpSpPr bwMode="auto">
            <a:xfrm>
              <a:off x="2880" y="1248"/>
              <a:ext cx="325" cy="289"/>
              <a:chOff x="2600" y="1509"/>
              <a:chExt cx="325" cy="289"/>
            </a:xfrm>
          </p:grpSpPr>
          <p:sp>
            <p:nvSpPr>
              <p:cNvPr id="1225864" name="Freeform 136"/>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65" name="Freeform 137"/>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866" name="Rectangle 138"/>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9" name="Group 139"/>
            <p:cNvGrpSpPr>
              <a:grpSpLocks/>
            </p:cNvGrpSpPr>
            <p:nvPr/>
          </p:nvGrpSpPr>
          <p:grpSpPr bwMode="auto">
            <a:xfrm>
              <a:off x="3348" y="1248"/>
              <a:ext cx="284" cy="289"/>
              <a:chOff x="3068" y="1509"/>
              <a:chExt cx="284" cy="289"/>
            </a:xfrm>
          </p:grpSpPr>
          <p:sp>
            <p:nvSpPr>
              <p:cNvPr id="1225868" name="Freeform 140"/>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69" name="Freeform 141"/>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870" name="Line 142"/>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5871" name="Line 143"/>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5872" name="Line 144"/>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5873" name="Line 145"/>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5874" name="Line 146"/>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5875" name="Line 147"/>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5876" name="Line 148"/>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5877" name="Line 149"/>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5878" name="Line 150"/>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30" name="Group 151"/>
          <p:cNvGrpSpPr>
            <a:grpSpLocks/>
          </p:cNvGrpSpPr>
          <p:nvPr/>
        </p:nvGrpSpPr>
        <p:grpSpPr bwMode="auto">
          <a:xfrm>
            <a:off x="5635625" y="5024438"/>
            <a:ext cx="3355975" cy="838200"/>
            <a:chOff x="1562" y="1152"/>
            <a:chExt cx="2114" cy="528"/>
          </a:xfrm>
        </p:grpSpPr>
        <p:grpSp>
          <p:nvGrpSpPr>
            <p:cNvPr id="31" name="Group 152"/>
            <p:cNvGrpSpPr>
              <a:grpSpLocks/>
            </p:cNvGrpSpPr>
            <p:nvPr/>
          </p:nvGrpSpPr>
          <p:grpSpPr bwMode="auto">
            <a:xfrm>
              <a:off x="2487" y="1152"/>
              <a:ext cx="223" cy="481"/>
              <a:chOff x="2207" y="1413"/>
              <a:chExt cx="223" cy="481"/>
            </a:xfrm>
          </p:grpSpPr>
          <p:sp>
            <p:nvSpPr>
              <p:cNvPr id="1225881" name="Freeform 153"/>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82" name="Rectangle 154"/>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25728" name="Group 155"/>
            <p:cNvGrpSpPr>
              <a:grpSpLocks/>
            </p:cNvGrpSpPr>
            <p:nvPr/>
          </p:nvGrpSpPr>
          <p:grpSpPr bwMode="auto">
            <a:xfrm>
              <a:off x="1562" y="1248"/>
              <a:ext cx="349" cy="289"/>
              <a:chOff x="1282" y="1509"/>
              <a:chExt cx="349" cy="289"/>
            </a:xfrm>
          </p:grpSpPr>
          <p:sp>
            <p:nvSpPr>
              <p:cNvPr id="1225884" name="Rectangle 156"/>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25729" name="Group 157"/>
              <p:cNvGrpSpPr>
                <a:grpSpLocks/>
              </p:cNvGrpSpPr>
              <p:nvPr/>
            </p:nvGrpSpPr>
            <p:grpSpPr bwMode="auto">
              <a:xfrm>
                <a:off x="1291" y="1509"/>
                <a:ext cx="340" cy="289"/>
                <a:chOff x="1291" y="1509"/>
                <a:chExt cx="340" cy="289"/>
              </a:xfrm>
            </p:grpSpPr>
            <p:sp>
              <p:nvSpPr>
                <p:cNvPr id="1225886" name="Freeform 158"/>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87" name="Freeform 159"/>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5888" name="Rectangle 160"/>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25747" name="Group 161"/>
            <p:cNvGrpSpPr>
              <a:grpSpLocks/>
            </p:cNvGrpSpPr>
            <p:nvPr/>
          </p:nvGrpSpPr>
          <p:grpSpPr bwMode="auto">
            <a:xfrm>
              <a:off x="2031" y="1248"/>
              <a:ext cx="296" cy="289"/>
              <a:chOff x="1751" y="1509"/>
              <a:chExt cx="296" cy="289"/>
            </a:xfrm>
          </p:grpSpPr>
          <p:sp>
            <p:nvSpPr>
              <p:cNvPr id="1225890" name="Freeform 162"/>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91" name="Freeform 163"/>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892" name="Line 164"/>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5893" name="Freeform 165"/>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94" name="Line 166"/>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5895" name="Rectangle 167"/>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25748" name="Group 168"/>
            <p:cNvGrpSpPr>
              <a:grpSpLocks/>
            </p:cNvGrpSpPr>
            <p:nvPr/>
          </p:nvGrpSpPr>
          <p:grpSpPr bwMode="auto">
            <a:xfrm>
              <a:off x="2880" y="1248"/>
              <a:ext cx="325" cy="289"/>
              <a:chOff x="2600" y="1509"/>
              <a:chExt cx="325" cy="289"/>
            </a:xfrm>
          </p:grpSpPr>
          <p:sp>
            <p:nvSpPr>
              <p:cNvPr id="1225897" name="Freeform 169"/>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898" name="Freeform 170"/>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899" name="Rectangle 171"/>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25751" name="Group 172"/>
            <p:cNvGrpSpPr>
              <a:grpSpLocks/>
            </p:cNvGrpSpPr>
            <p:nvPr/>
          </p:nvGrpSpPr>
          <p:grpSpPr bwMode="auto">
            <a:xfrm>
              <a:off x="3348" y="1248"/>
              <a:ext cx="284" cy="289"/>
              <a:chOff x="3068" y="1509"/>
              <a:chExt cx="284" cy="289"/>
            </a:xfrm>
          </p:grpSpPr>
          <p:sp>
            <p:nvSpPr>
              <p:cNvPr id="1225901" name="Freeform 173"/>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5902" name="Freeform 174"/>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5903" name="Line 175"/>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5904" name="Line 176"/>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5905" name="Line 177"/>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5906" name="Line 178"/>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5907" name="Line 179"/>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5908" name="Line 180"/>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5909" name="Line 181"/>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5910" name="Line 182"/>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5911" name="Line 183"/>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25912" name="Rectangle 184"/>
          <p:cNvSpPr>
            <a:spLocks noGrp="1" noChangeArrowheads="1"/>
          </p:cNvSpPr>
          <p:nvPr>
            <p:ph type="body" idx="1"/>
          </p:nvPr>
        </p:nvSpPr>
        <p:spPr>
          <a:xfrm>
            <a:off x="609600" y="762000"/>
            <a:ext cx="7391400" cy="383695"/>
          </a:xfrm>
          <a:noFill/>
          <a:ln/>
        </p:spPr>
        <p:txBody>
          <a:bodyPr/>
          <a:lstStyle/>
          <a:p>
            <a:r>
              <a:rPr lang="zh-CN" altLang="en-US" dirty="0" smtClean="0">
                <a:latin typeface="微软雅黑" pitchFamily="34" charset="-122"/>
                <a:ea typeface="微软雅黑" pitchFamily="34" charset="-122"/>
              </a:rPr>
              <a:t>数据依赖导致数据冒险</a:t>
            </a:r>
            <a:endParaRPr lang="en-US" altLang="zh-CN" dirty="0">
              <a:solidFill>
                <a:schemeClr val="accent1"/>
              </a:solidFill>
              <a:latin typeface="微软雅黑" pitchFamily="34" charset="-122"/>
              <a:ea typeface="微软雅黑" pitchFamily="34" charset="-122"/>
            </a:endParaRPr>
          </a:p>
        </p:txBody>
      </p:sp>
      <p:sp>
        <p:nvSpPr>
          <p:cNvPr id="1225914" name="Rectangle 186"/>
          <p:cNvSpPr>
            <a:spLocks noChangeArrowheads="1"/>
          </p:cNvSpPr>
          <p:nvPr/>
        </p:nvSpPr>
        <p:spPr bwMode="auto">
          <a:xfrm>
            <a:off x="762000" y="6019800"/>
            <a:ext cx="7848600" cy="383695"/>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pPr>
            <a:r>
              <a:rPr lang="en-US" altLang="zh-CN" sz="2400" dirty="0" smtClean="0">
                <a:solidFill>
                  <a:schemeClr val="accent2"/>
                </a:solidFill>
                <a:latin typeface="微软雅黑" pitchFamily="34" charset="-122"/>
                <a:ea typeface="微软雅黑" pitchFamily="34" charset="-122"/>
              </a:rPr>
              <a:t>Read before write</a:t>
            </a:r>
            <a:r>
              <a:rPr lang="en-US" altLang="zh-CN" sz="2400" dirty="0" smtClean="0">
                <a:solidFill>
                  <a:schemeClr val="tx1"/>
                </a:solidFill>
                <a:latin typeface="微软雅黑" pitchFamily="34" charset="-122"/>
                <a:ea typeface="微软雅黑" pitchFamily="34" charset="-122"/>
              </a:rPr>
              <a:t> </a:t>
            </a:r>
            <a:r>
              <a:rPr lang="zh-CN" altLang="en-US" sz="2400" dirty="0" smtClean="0">
                <a:solidFill>
                  <a:schemeClr val="tx1"/>
                </a:solidFill>
                <a:latin typeface="微软雅黑" pitchFamily="34" charset="-122"/>
                <a:ea typeface="微软雅黑" pitchFamily="34" charset="-122"/>
              </a:rPr>
              <a:t>数据冒险</a:t>
            </a:r>
            <a:endParaRPr lang="en-US" altLang="zh-CN" sz="2400" dirty="0">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943600" y="2255838"/>
            <a:ext cx="914400" cy="3352800"/>
            <a:chOff x="3648" y="1440"/>
            <a:chExt cx="576" cy="2112"/>
          </a:xfrm>
        </p:grpSpPr>
        <p:sp>
          <p:nvSpPr>
            <p:cNvPr id="1227779" name="Rectangle 3"/>
            <p:cNvSpPr>
              <a:spLocks noChangeArrowheads="1"/>
            </p:cNvSpPr>
            <p:nvPr/>
          </p:nvSpPr>
          <p:spPr bwMode="auto">
            <a:xfrm>
              <a:off x="4080" y="3264"/>
              <a:ext cx="144" cy="288"/>
            </a:xfrm>
            <a:prstGeom prst="rect">
              <a:avLst/>
            </a:prstGeom>
            <a:solidFill>
              <a:srgbClr val="009900"/>
            </a:solidFill>
            <a:ln w="12700">
              <a:solidFill>
                <a:srgbClr val="009900"/>
              </a:solidFill>
              <a:miter lim="800000"/>
              <a:headEnd/>
              <a:tailEnd/>
            </a:ln>
            <a:effectLst/>
          </p:spPr>
          <p:txBody>
            <a:bodyPr wrap="none" anchor="ctr"/>
            <a:lstStyle/>
            <a:p>
              <a:endParaRPr lang="en-US"/>
            </a:p>
          </p:txBody>
        </p:sp>
        <p:sp>
          <p:nvSpPr>
            <p:cNvPr id="1227780" name="Rectangle 4"/>
            <p:cNvSpPr>
              <a:spLocks noChangeArrowheads="1"/>
            </p:cNvSpPr>
            <p:nvPr/>
          </p:nvSpPr>
          <p:spPr bwMode="auto">
            <a:xfrm>
              <a:off x="3648" y="2736"/>
              <a:ext cx="144" cy="288"/>
            </a:xfrm>
            <a:prstGeom prst="rect">
              <a:avLst/>
            </a:prstGeom>
            <a:solidFill>
              <a:srgbClr val="009900"/>
            </a:solidFill>
            <a:ln w="12700">
              <a:solidFill>
                <a:srgbClr val="009900"/>
              </a:solidFill>
              <a:miter lim="800000"/>
              <a:headEnd/>
              <a:tailEnd/>
            </a:ln>
            <a:effectLst/>
          </p:spPr>
          <p:txBody>
            <a:bodyPr wrap="none" anchor="ctr"/>
            <a:lstStyle/>
            <a:p>
              <a:endParaRPr lang="en-US"/>
            </a:p>
          </p:txBody>
        </p:sp>
        <p:sp>
          <p:nvSpPr>
            <p:cNvPr id="1227781" name="Line 5"/>
            <p:cNvSpPr>
              <a:spLocks noChangeShapeType="1"/>
            </p:cNvSpPr>
            <p:nvPr/>
          </p:nvSpPr>
          <p:spPr bwMode="auto">
            <a:xfrm>
              <a:off x="3648" y="1440"/>
              <a:ext cx="0" cy="1296"/>
            </a:xfrm>
            <a:prstGeom prst="line">
              <a:avLst/>
            </a:prstGeom>
            <a:noFill/>
            <a:ln w="28575">
              <a:solidFill>
                <a:srgbClr val="009900"/>
              </a:solidFill>
              <a:round/>
              <a:headEnd/>
              <a:tailEnd type="triangle" w="med" len="med"/>
            </a:ln>
            <a:effectLst/>
          </p:spPr>
          <p:txBody>
            <a:bodyPr/>
            <a:lstStyle/>
            <a:p>
              <a:endParaRPr lang="en-US"/>
            </a:p>
          </p:txBody>
        </p:sp>
        <p:sp>
          <p:nvSpPr>
            <p:cNvPr id="1227782" name="Line 6"/>
            <p:cNvSpPr>
              <a:spLocks noChangeShapeType="1"/>
            </p:cNvSpPr>
            <p:nvPr/>
          </p:nvSpPr>
          <p:spPr bwMode="auto">
            <a:xfrm>
              <a:off x="3648" y="1440"/>
              <a:ext cx="432" cy="1824"/>
            </a:xfrm>
            <a:prstGeom prst="line">
              <a:avLst/>
            </a:prstGeom>
            <a:noFill/>
            <a:ln w="28575">
              <a:solidFill>
                <a:srgbClr val="009900"/>
              </a:solidFill>
              <a:round/>
              <a:headEnd/>
              <a:tailEnd type="triangle" w="med" len="med"/>
            </a:ln>
            <a:effectLst/>
          </p:spPr>
          <p:txBody>
            <a:bodyPr/>
            <a:lstStyle/>
            <a:p>
              <a:endParaRPr lang="en-US"/>
            </a:p>
          </p:txBody>
        </p:sp>
      </p:grpSp>
      <p:grpSp>
        <p:nvGrpSpPr>
          <p:cNvPr id="3" name="Group 7"/>
          <p:cNvGrpSpPr>
            <a:grpSpLocks/>
          </p:cNvGrpSpPr>
          <p:nvPr/>
        </p:nvGrpSpPr>
        <p:grpSpPr bwMode="auto">
          <a:xfrm>
            <a:off x="4572000" y="1798638"/>
            <a:ext cx="1371600" cy="2133600"/>
            <a:chOff x="2784" y="1152"/>
            <a:chExt cx="864" cy="1344"/>
          </a:xfrm>
        </p:grpSpPr>
        <p:sp>
          <p:nvSpPr>
            <p:cNvPr id="1227784" name="Rectangle 8"/>
            <p:cNvSpPr>
              <a:spLocks noChangeArrowheads="1"/>
            </p:cNvSpPr>
            <p:nvPr/>
          </p:nvSpPr>
          <p:spPr bwMode="auto">
            <a:xfrm>
              <a:off x="3216" y="2208"/>
              <a:ext cx="144"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27785" name="Rectangle 9"/>
            <p:cNvSpPr>
              <a:spLocks noChangeArrowheads="1"/>
            </p:cNvSpPr>
            <p:nvPr/>
          </p:nvSpPr>
          <p:spPr bwMode="auto">
            <a:xfrm>
              <a:off x="2784" y="1680"/>
              <a:ext cx="144"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27786" name="Rectangle 10"/>
            <p:cNvSpPr>
              <a:spLocks noChangeArrowheads="1"/>
            </p:cNvSpPr>
            <p:nvPr/>
          </p:nvSpPr>
          <p:spPr bwMode="auto">
            <a:xfrm>
              <a:off x="3504" y="1152"/>
              <a:ext cx="144"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27787" name="Line 11"/>
            <p:cNvSpPr>
              <a:spLocks noChangeShapeType="1"/>
            </p:cNvSpPr>
            <p:nvPr/>
          </p:nvSpPr>
          <p:spPr bwMode="auto">
            <a:xfrm flipH="1">
              <a:off x="2832" y="1440"/>
              <a:ext cx="816" cy="240"/>
            </a:xfrm>
            <a:prstGeom prst="line">
              <a:avLst/>
            </a:prstGeom>
            <a:noFill/>
            <a:ln w="28575">
              <a:solidFill>
                <a:schemeClr val="accent1"/>
              </a:solidFill>
              <a:round/>
              <a:headEnd/>
              <a:tailEnd type="triangle" w="med" len="med"/>
            </a:ln>
            <a:effectLst/>
          </p:spPr>
          <p:txBody>
            <a:bodyPr/>
            <a:lstStyle/>
            <a:p>
              <a:endParaRPr lang="en-US"/>
            </a:p>
          </p:txBody>
        </p:sp>
        <p:sp>
          <p:nvSpPr>
            <p:cNvPr id="1227788" name="Line 12"/>
            <p:cNvSpPr>
              <a:spLocks noChangeShapeType="1"/>
            </p:cNvSpPr>
            <p:nvPr/>
          </p:nvSpPr>
          <p:spPr bwMode="auto">
            <a:xfrm flipH="1">
              <a:off x="3216" y="1440"/>
              <a:ext cx="432" cy="768"/>
            </a:xfrm>
            <a:prstGeom prst="line">
              <a:avLst/>
            </a:prstGeom>
            <a:noFill/>
            <a:ln w="28575">
              <a:solidFill>
                <a:schemeClr val="accent1"/>
              </a:solidFill>
              <a:round/>
              <a:headEnd/>
              <a:tailEnd type="triangle" w="med" len="med"/>
            </a:ln>
            <a:effectLst/>
          </p:spPr>
          <p:txBody>
            <a:bodyPr/>
            <a:lstStyle/>
            <a:p>
              <a:endParaRPr lang="en-US"/>
            </a:p>
          </p:txBody>
        </p:sp>
      </p:grpSp>
      <p:sp>
        <p:nvSpPr>
          <p:cNvPr id="1227789" name="Rectangle 13"/>
          <p:cNvSpPr>
            <a:spLocks noGrp="1" noChangeArrowheads="1"/>
          </p:cNvSpPr>
          <p:nvPr>
            <p:ph type="title"/>
          </p:nvPr>
        </p:nvSpPr>
        <p:spPr>
          <a:xfrm>
            <a:off x="652463" y="304800"/>
            <a:ext cx="4817024" cy="426142"/>
          </a:xfrm>
          <a:noFill/>
          <a:ln/>
        </p:spPr>
        <p:txBody>
          <a:bodyPr wrap="none"/>
          <a:lstStyle/>
          <a:p>
            <a:r>
              <a:rPr lang="zh-CN" altLang="en-US" dirty="0" smtClean="0"/>
              <a:t>寄存器的使用可引发数据冒险</a:t>
            </a:r>
            <a:endParaRPr lang="en-US" dirty="0"/>
          </a:p>
        </p:txBody>
      </p:sp>
      <p:sp>
        <p:nvSpPr>
          <p:cNvPr id="1227791" name="Line 15"/>
          <p:cNvSpPr>
            <a:spLocks noChangeShapeType="1"/>
          </p:cNvSpPr>
          <p:nvPr/>
        </p:nvSpPr>
        <p:spPr bwMode="auto">
          <a:xfrm>
            <a:off x="2286000" y="1270000"/>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27796" name="Line 20"/>
          <p:cNvSpPr>
            <a:spLocks noChangeShapeType="1"/>
          </p:cNvSpPr>
          <p:nvPr/>
        </p:nvSpPr>
        <p:spPr bwMode="auto">
          <a:xfrm>
            <a:off x="3467100"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7797" name="Line 21"/>
          <p:cNvSpPr>
            <a:spLocks noChangeShapeType="1"/>
          </p:cNvSpPr>
          <p:nvPr/>
        </p:nvSpPr>
        <p:spPr bwMode="auto">
          <a:xfrm>
            <a:off x="4152900"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7798" name="Line 22"/>
          <p:cNvSpPr>
            <a:spLocks noChangeShapeType="1"/>
          </p:cNvSpPr>
          <p:nvPr/>
        </p:nvSpPr>
        <p:spPr bwMode="auto">
          <a:xfrm>
            <a:off x="4838700"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7799" name="Line 23"/>
          <p:cNvSpPr>
            <a:spLocks noChangeShapeType="1"/>
          </p:cNvSpPr>
          <p:nvPr/>
        </p:nvSpPr>
        <p:spPr bwMode="auto">
          <a:xfrm>
            <a:off x="5524500"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7800" name="Line 24"/>
          <p:cNvSpPr>
            <a:spLocks noChangeShapeType="1"/>
          </p:cNvSpPr>
          <p:nvPr/>
        </p:nvSpPr>
        <p:spPr bwMode="auto">
          <a:xfrm>
            <a:off x="6210300"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7801" name="Line 25"/>
          <p:cNvSpPr>
            <a:spLocks noChangeShapeType="1"/>
          </p:cNvSpPr>
          <p:nvPr/>
        </p:nvSpPr>
        <p:spPr bwMode="auto">
          <a:xfrm>
            <a:off x="6896100"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7802" name="Line 26"/>
          <p:cNvSpPr>
            <a:spLocks noChangeShapeType="1"/>
          </p:cNvSpPr>
          <p:nvPr/>
        </p:nvSpPr>
        <p:spPr bwMode="auto">
          <a:xfrm>
            <a:off x="7581900"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7803" name="Line 27"/>
          <p:cNvSpPr>
            <a:spLocks noChangeShapeType="1"/>
          </p:cNvSpPr>
          <p:nvPr/>
        </p:nvSpPr>
        <p:spPr bwMode="auto">
          <a:xfrm>
            <a:off x="8267700" y="1397000"/>
            <a:ext cx="0" cy="4470400"/>
          </a:xfrm>
          <a:prstGeom prst="line">
            <a:avLst/>
          </a:prstGeom>
          <a:noFill/>
          <a:ln w="25400">
            <a:solidFill>
              <a:schemeClr val="tx1"/>
            </a:solidFill>
            <a:prstDash val="sysDot"/>
            <a:round/>
            <a:headEnd/>
            <a:tailEnd/>
          </a:ln>
          <a:effectLst/>
        </p:spPr>
        <p:txBody>
          <a:bodyPr wrap="none" anchor="ctr"/>
          <a:lstStyle/>
          <a:p>
            <a:endParaRPr lang="en-US"/>
          </a:p>
        </p:txBody>
      </p:sp>
      <p:grpSp>
        <p:nvGrpSpPr>
          <p:cNvPr id="4" name="Group 30"/>
          <p:cNvGrpSpPr>
            <a:grpSpLocks/>
          </p:cNvGrpSpPr>
          <p:nvPr/>
        </p:nvGrpSpPr>
        <p:grpSpPr bwMode="auto">
          <a:xfrm>
            <a:off x="2895600" y="1646238"/>
            <a:ext cx="3355975" cy="838200"/>
            <a:chOff x="1562" y="1152"/>
            <a:chExt cx="2114" cy="528"/>
          </a:xfrm>
        </p:grpSpPr>
        <p:grpSp>
          <p:nvGrpSpPr>
            <p:cNvPr id="5" name="Group 31"/>
            <p:cNvGrpSpPr>
              <a:grpSpLocks/>
            </p:cNvGrpSpPr>
            <p:nvPr/>
          </p:nvGrpSpPr>
          <p:grpSpPr bwMode="auto">
            <a:xfrm>
              <a:off x="2487" y="1152"/>
              <a:ext cx="223" cy="481"/>
              <a:chOff x="2207" y="1413"/>
              <a:chExt cx="223" cy="481"/>
            </a:xfrm>
          </p:grpSpPr>
          <p:sp>
            <p:nvSpPr>
              <p:cNvPr id="1227808" name="Freeform 3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09" name="Rectangle 3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6" name="Group 34"/>
            <p:cNvGrpSpPr>
              <a:grpSpLocks/>
            </p:cNvGrpSpPr>
            <p:nvPr/>
          </p:nvGrpSpPr>
          <p:grpSpPr bwMode="auto">
            <a:xfrm>
              <a:off x="1562" y="1248"/>
              <a:ext cx="349" cy="289"/>
              <a:chOff x="1282" y="1509"/>
              <a:chExt cx="349" cy="289"/>
            </a:xfrm>
          </p:grpSpPr>
          <p:sp>
            <p:nvSpPr>
              <p:cNvPr id="1227811" name="Rectangle 3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7" name="Group 36"/>
              <p:cNvGrpSpPr>
                <a:grpSpLocks/>
              </p:cNvGrpSpPr>
              <p:nvPr/>
            </p:nvGrpSpPr>
            <p:grpSpPr bwMode="auto">
              <a:xfrm>
                <a:off x="1291" y="1509"/>
                <a:ext cx="340" cy="289"/>
                <a:chOff x="1291" y="1509"/>
                <a:chExt cx="340" cy="289"/>
              </a:xfrm>
            </p:grpSpPr>
            <p:sp>
              <p:nvSpPr>
                <p:cNvPr id="1227813" name="Freeform 3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14" name="Freeform 3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7815" name="Rectangle 3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40"/>
            <p:cNvGrpSpPr>
              <a:grpSpLocks/>
            </p:cNvGrpSpPr>
            <p:nvPr/>
          </p:nvGrpSpPr>
          <p:grpSpPr bwMode="auto">
            <a:xfrm>
              <a:off x="2031" y="1248"/>
              <a:ext cx="296" cy="289"/>
              <a:chOff x="1751" y="1509"/>
              <a:chExt cx="296" cy="289"/>
            </a:xfrm>
          </p:grpSpPr>
          <p:sp>
            <p:nvSpPr>
              <p:cNvPr id="1227817" name="Freeform 4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18" name="Freeform 4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19" name="Line 4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7820" name="Freeform 4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21" name="Line 4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7822" name="Rectangle 4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9" name="Group 47"/>
            <p:cNvGrpSpPr>
              <a:grpSpLocks/>
            </p:cNvGrpSpPr>
            <p:nvPr/>
          </p:nvGrpSpPr>
          <p:grpSpPr bwMode="auto">
            <a:xfrm>
              <a:off x="2880" y="1248"/>
              <a:ext cx="325" cy="289"/>
              <a:chOff x="2600" y="1509"/>
              <a:chExt cx="325" cy="289"/>
            </a:xfrm>
          </p:grpSpPr>
          <p:sp>
            <p:nvSpPr>
              <p:cNvPr id="1227824" name="Freeform 4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25" name="Freeform 4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26" name="Rectangle 5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0" name="Group 51"/>
            <p:cNvGrpSpPr>
              <a:grpSpLocks/>
            </p:cNvGrpSpPr>
            <p:nvPr/>
          </p:nvGrpSpPr>
          <p:grpSpPr bwMode="auto">
            <a:xfrm>
              <a:off x="3348" y="1248"/>
              <a:ext cx="284" cy="289"/>
              <a:chOff x="3068" y="1509"/>
              <a:chExt cx="284" cy="289"/>
            </a:xfrm>
          </p:grpSpPr>
          <p:sp>
            <p:nvSpPr>
              <p:cNvPr id="1227828" name="Freeform 5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29" name="Freeform 5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30" name="Line 5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7831" name="Line 5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7832" name="Line 5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7833" name="Line 5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7834" name="Line 5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7835" name="Line 5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7836" name="Line 6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7837" name="Line 6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7838" name="Line 6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1" name="Group 63"/>
          <p:cNvGrpSpPr>
            <a:grpSpLocks/>
          </p:cNvGrpSpPr>
          <p:nvPr/>
        </p:nvGrpSpPr>
        <p:grpSpPr bwMode="auto">
          <a:xfrm>
            <a:off x="3581400" y="2484438"/>
            <a:ext cx="3355975" cy="838200"/>
            <a:chOff x="1562" y="1152"/>
            <a:chExt cx="2114" cy="528"/>
          </a:xfrm>
        </p:grpSpPr>
        <p:grpSp>
          <p:nvGrpSpPr>
            <p:cNvPr id="12" name="Group 64"/>
            <p:cNvGrpSpPr>
              <a:grpSpLocks/>
            </p:cNvGrpSpPr>
            <p:nvPr/>
          </p:nvGrpSpPr>
          <p:grpSpPr bwMode="auto">
            <a:xfrm>
              <a:off x="2487" y="1152"/>
              <a:ext cx="223" cy="481"/>
              <a:chOff x="2207" y="1413"/>
              <a:chExt cx="223" cy="481"/>
            </a:xfrm>
          </p:grpSpPr>
          <p:sp>
            <p:nvSpPr>
              <p:cNvPr id="1227841" name="Freeform 6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42" name="Rectangle 6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3" name="Group 67"/>
            <p:cNvGrpSpPr>
              <a:grpSpLocks/>
            </p:cNvGrpSpPr>
            <p:nvPr/>
          </p:nvGrpSpPr>
          <p:grpSpPr bwMode="auto">
            <a:xfrm>
              <a:off x="1562" y="1248"/>
              <a:ext cx="349" cy="289"/>
              <a:chOff x="1282" y="1509"/>
              <a:chExt cx="349" cy="289"/>
            </a:xfrm>
          </p:grpSpPr>
          <p:sp>
            <p:nvSpPr>
              <p:cNvPr id="1227844" name="Rectangle 6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4" name="Group 69"/>
              <p:cNvGrpSpPr>
                <a:grpSpLocks/>
              </p:cNvGrpSpPr>
              <p:nvPr/>
            </p:nvGrpSpPr>
            <p:grpSpPr bwMode="auto">
              <a:xfrm>
                <a:off x="1291" y="1509"/>
                <a:ext cx="340" cy="289"/>
                <a:chOff x="1291" y="1509"/>
                <a:chExt cx="340" cy="289"/>
              </a:xfrm>
            </p:grpSpPr>
            <p:sp>
              <p:nvSpPr>
                <p:cNvPr id="1227846" name="Freeform 7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47" name="Freeform 7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7848" name="Rectangle 7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5" name="Group 73"/>
            <p:cNvGrpSpPr>
              <a:grpSpLocks/>
            </p:cNvGrpSpPr>
            <p:nvPr/>
          </p:nvGrpSpPr>
          <p:grpSpPr bwMode="auto">
            <a:xfrm>
              <a:off x="2031" y="1248"/>
              <a:ext cx="296" cy="289"/>
              <a:chOff x="1751" y="1509"/>
              <a:chExt cx="296" cy="289"/>
            </a:xfrm>
          </p:grpSpPr>
          <p:sp>
            <p:nvSpPr>
              <p:cNvPr id="1227850" name="Freeform 7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51" name="Freeform 7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52" name="Line 7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7853" name="Freeform 7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54" name="Line 7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7855" name="Rectangle 7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6" name="Group 80"/>
            <p:cNvGrpSpPr>
              <a:grpSpLocks/>
            </p:cNvGrpSpPr>
            <p:nvPr/>
          </p:nvGrpSpPr>
          <p:grpSpPr bwMode="auto">
            <a:xfrm>
              <a:off x="2880" y="1248"/>
              <a:ext cx="325" cy="289"/>
              <a:chOff x="2600" y="1509"/>
              <a:chExt cx="325" cy="289"/>
            </a:xfrm>
          </p:grpSpPr>
          <p:sp>
            <p:nvSpPr>
              <p:cNvPr id="1227857" name="Freeform 8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58" name="Freeform 8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59" name="Rectangle 8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7" name="Group 84"/>
            <p:cNvGrpSpPr>
              <a:grpSpLocks/>
            </p:cNvGrpSpPr>
            <p:nvPr/>
          </p:nvGrpSpPr>
          <p:grpSpPr bwMode="auto">
            <a:xfrm>
              <a:off x="3348" y="1248"/>
              <a:ext cx="284" cy="289"/>
              <a:chOff x="3068" y="1509"/>
              <a:chExt cx="284" cy="289"/>
            </a:xfrm>
          </p:grpSpPr>
          <p:sp>
            <p:nvSpPr>
              <p:cNvPr id="1227861" name="Freeform 8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62" name="Freeform 8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63" name="Line 8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7864" name="Line 8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7865" name="Line 8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7866" name="Line 9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7867" name="Line 9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7868" name="Line 9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7869" name="Line 9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7870" name="Line 9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7871" name="Line 9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8" name="Group 96"/>
          <p:cNvGrpSpPr>
            <a:grpSpLocks/>
          </p:cNvGrpSpPr>
          <p:nvPr/>
        </p:nvGrpSpPr>
        <p:grpSpPr bwMode="auto">
          <a:xfrm>
            <a:off x="4267200" y="3322638"/>
            <a:ext cx="3355975" cy="838200"/>
            <a:chOff x="1562" y="1152"/>
            <a:chExt cx="2114" cy="528"/>
          </a:xfrm>
        </p:grpSpPr>
        <p:grpSp>
          <p:nvGrpSpPr>
            <p:cNvPr id="19" name="Group 97"/>
            <p:cNvGrpSpPr>
              <a:grpSpLocks/>
            </p:cNvGrpSpPr>
            <p:nvPr/>
          </p:nvGrpSpPr>
          <p:grpSpPr bwMode="auto">
            <a:xfrm>
              <a:off x="2487" y="1152"/>
              <a:ext cx="223" cy="481"/>
              <a:chOff x="2207" y="1413"/>
              <a:chExt cx="223" cy="481"/>
            </a:xfrm>
          </p:grpSpPr>
          <p:sp>
            <p:nvSpPr>
              <p:cNvPr id="1227874" name="Freeform 98"/>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75" name="Rectangle 99"/>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0" name="Group 100"/>
            <p:cNvGrpSpPr>
              <a:grpSpLocks/>
            </p:cNvGrpSpPr>
            <p:nvPr/>
          </p:nvGrpSpPr>
          <p:grpSpPr bwMode="auto">
            <a:xfrm>
              <a:off x="1562" y="1248"/>
              <a:ext cx="349" cy="289"/>
              <a:chOff x="1282" y="1509"/>
              <a:chExt cx="349" cy="289"/>
            </a:xfrm>
          </p:grpSpPr>
          <p:sp>
            <p:nvSpPr>
              <p:cNvPr id="1227877" name="Rectangle 101"/>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1" name="Group 102"/>
              <p:cNvGrpSpPr>
                <a:grpSpLocks/>
              </p:cNvGrpSpPr>
              <p:nvPr/>
            </p:nvGrpSpPr>
            <p:grpSpPr bwMode="auto">
              <a:xfrm>
                <a:off x="1291" y="1509"/>
                <a:ext cx="340" cy="289"/>
                <a:chOff x="1291" y="1509"/>
                <a:chExt cx="340" cy="289"/>
              </a:xfrm>
            </p:grpSpPr>
            <p:sp>
              <p:nvSpPr>
                <p:cNvPr id="1227879" name="Freeform 103"/>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80" name="Freeform 104"/>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7881" name="Rectangle 105"/>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2" name="Group 106"/>
            <p:cNvGrpSpPr>
              <a:grpSpLocks/>
            </p:cNvGrpSpPr>
            <p:nvPr/>
          </p:nvGrpSpPr>
          <p:grpSpPr bwMode="auto">
            <a:xfrm>
              <a:off x="2031" y="1248"/>
              <a:ext cx="296" cy="289"/>
              <a:chOff x="1751" y="1509"/>
              <a:chExt cx="296" cy="289"/>
            </a:xfrm>
          </p:grpSpPr>
          <p:sp>
            <p:nvSpPr>
              <p:cNvPr id="1227883" name="Freeform 107"/>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84" name="Freeform 108"/>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85" name="Line 109"/>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7886" name="Freeform 110"/>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87" name="Line 111"/>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7888" name="Rectangle 112"/>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3" name="Group 113"/>
            <p:cNvGrpSpPr>
              <a:grpSpLocks/>
            </p:cNvGrpSpPr>
            <p:nvPr/>
          </p:nvGrpSpPr>
          <p:grpSpPr bwMode="auto">
            <a:xfrm>
              <a:off x="2880" y="1248"/>
              <a:ext cx="325" cy="289"/>
              <a:chOff x="2600" y="1509"/>
              <a:chExt cx="325" cy="289"/>
            </a:xfrm>
          </p:grpSpPr>
          <p:sp>
            <p:nvSpPr>
              <p:cNvPr id="1227890" name="Freeform 114"/>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91" name="Freeform 115"/>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92" name="Rectangle 116"/>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4" name="Group 117"/>
            <p:cNvGrpSpPr>
              <a:grpSpLocks/>
            </p:cNvGrpSpPr>
            <p:nvPr/>
          </p:nvGrpSpPr>
          <p:grpSpPr bwMode="auto">
            <a:xfrm>
              <a:off x="3348" y="1248"/>
              <a:ext cx="284" cy="289"/>
              <a:chOff x="3068" y="1509"/>
              <a:chExt cx="284" cy="289"/>
            </a:xfrm>
          </p:grpSpPr>
          <p:sp>
            <p:nvSpPr>
              <p:cNvPr id="1227894" name="Freeform 118"/>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95" name="Freeform 119"/>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96" name="Line 120"/>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7897" name="Line 121"/>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7898" name="Line 122"/>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7899" name="Line 123"/>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7900" name="Line 124"/>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7901" name="Line 125"/>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7902" name="Line 126"/>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7903" name="Line 127"/>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7904" name="Line 128"/>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5" name="Group 129"/>
          <p:cNvGrpSpPr>
            <a:grpSpLocks/>
          </p:cNvGrpSpPr>
          <p:nvPr/>
        </p:nvGrpSpPr>
        <p:grpSpPr bwMode="auto">
          <a:xfrm>
            <a:off x="4953000" y="4160838"/>
            <a:ext cx="3355975" cy="838200"/>
            <a:chOff x="1562" y="1152"/>
            <a:chExt cx="2114" cy="528"/>
          </a:xfrm>
        </p:grpSpPr>
        <p:grpSp>
          <p:nvGrpSpPr>
            <p:cNvPr id="26" name="Group 130"/>
            <p:cNvGrpSpPr>
              <a:grpSpLocks/>
            </p:cNvGrpSpPr>
            <p:nvPr/>
          </p:nvGrpSpPr>
          <p:grpSpPr bwMode="auto">
            <a:xfrm>
              <a:off x="2487" y="1152"/>
              <a:ext cx="223" cy="481"/>
              <a:chOff x="2207" y="1413"/>
              <a:chExt cx="223" cy="481"/>
            </a:xfrm>
          </p:grpSpPr>
          <p:sp>
            <p:nvSpPr>
              <p:cNvPr id="1227907" name="Freeform 131"/>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08" name="Rectangle 132"/>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7" name="Group 133"/>
            <p:cNvGrpSpPr>
              <a:grpSpLocks/>
            </p:cNvGrpSpPr>
            <p:nvPr/>
          </p:nvGrpSpPr>
          <p:grpSpPr bwMode="auto">
            <a:xfrm>
              <a:off x="1562" y="1248"/>
              <a:ext cx="349" cy="289"/>
              <a:chOff x="1282" y="1509"/>
              <a:chExt cx="349" cy="289"/>
            </a:xfrm>
          </p:grpSpPr>
          <p:sp>
            <p:nvSpPr>
              <p:cNvPr id="1227910" name="Rectangle 134"/>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8" name="Group 135"/>
              <p:cNvGrpSpPr>
                <a:grpSpLocks/>
              </p:cNvGrpSpPr>
              <p:nvPr/>
            </p:nvGrpSpPr>
            <p:grpSpPr bwMode="auto">
              <a:xfrm>
                <a:off x="1291" y="1509"/>
                <a:ext cx="340" cy="289"/>
                <a:chOff x="1291" y="1509"/>
                <a:chExt cx="340" cy="289"/>
              </a:xfrm>
            </p:grpSpPr>
            <p:sp>
              <p:nvSpPr>
                <p:cNvPr id="1227912" name="Freeform 136"/>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13" name="Freeform 137"/>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7914" name="Rectangle 138"/>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9" name="Group 139"/>
            <p:cNvGrpSpPr>
              <a:grpSpLocks/>
            </p:cNvGrpSpPr>
            <p:nvPr/>
          </p:nvGrpSpPr>
          <p:grpSpPr bwMode="auto">
            <a:xfrm>
              <a:off x="2031" y="1248"/>
              <a:ext cx="296" cy="289"/>
              <a:chOff x="1751" y="1509"/>
              <a:chExt cx="296" cy="289"/>
            </a:xfrm>
          </p:grpSpPr>
          <p:sp>
            <p:nvSpPr>
              <p:cNvPr id="1227916" name="Freeform 140"/>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17" name="Freeform 141"/>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918" name="Line 142"/>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7919" name="Freeform 143"/>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20" name="Line 144"/>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7921" name="Rectangle 145"/>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30" name="Group 146"/>
            <p:cNvGrpSpPr>
              <a:grpSpLocks/>
            </p:cNvGrpSpPr>
            <p:nvPr/>
          </p:nvGrpSpPr>
          <p:grpSpPr bwMode="auto">
            <a:xfrm>
              <a:off x="2880" y="1248"/>
              <a:ext cx="325" cy="289"/>
              <a:chOff x="2600" y="1509"/>
              <a:chExt cx="325" cy="289"/>
            </a:xfrm>
          </p:grpSpPr>
          <p:sp>
            <p:nvSpPr>
              <p:cNvPr id="1227923" name="Freeform 147"/>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24" name="Freeform 148"/>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925" name="Rectangle 149"/>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31" name="Group 150"/>
            <p:cNvGrpSpPr>
              <a:grpSpLocks/>
            </p:cNvGrpSpPr>
            <p:nvPr/>
          </p:nvGrpSpPr>
          <p:grpSpPr bwMode="auto">
            <a:xfrm>
              <a:off x="3348" y="1248"/>
              <a:ext cx="284" cy="289"/>
              <a:chOff x="3068" y="1509"/>
              <a:chExt cx="284" cy="289"/>
            </a:xfrm>
          </p:grpSpPr>
          <p:sp>
            <p:nvSpPr>
              <p:cNvPr id="1227927" name="Freeform 151"/>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28" name="Freeform 152"/>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929" name="Line 153"/>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7930" name="Line 154"/>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7931" name="Line 155"/>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7932" name="Line 156"/>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7933" name="Line 157"/>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7934" name="Line 158"/>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7935" name="Line 159"/>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7936" name="Line 160"/>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7937" name="Line 161"/>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227972" name="Group 162"/>
          <p:cNvGrpSpPr>
            <a:grpSpLocks/>
          </p:cNvGrpSpPr>
          <p:nvPr/>
        </p:nvGrpSpPr>
        <p:grpSpPr bwMode="auto">
          <a:xfrm>
            <a:off x="5638800" y="4999038"/>
            <a:ext cx="3355975" cy="838200"/>
            <a:chOff x="1562" y="1152"/>
            <a:chExt cx="2114" cy="528"/>
          </a:xfrm>
        </p:grpSpPr>
        <p:grpSp>
          <p:nvGrpSpPr>
            <p:cNvPr id="1227980" name="Group 163"/>
            <p:cNvGrpSpPr>
              <a:grpSpLocks/>
            </p:cNvGrpSpPr>
            <p:nvPr/>
          </p:nvGrpSpPr>
          <p:grpSpPr bwMode="auto">
            <a:xfrm>
              <a:off x="2487" y="1152"/>
              <a:ext cx="223" cy="481"/>
              <a:chOff x="2207" y="1413"/>
              <a:chExt cx="223" cy="481"/>
            </a:xfrm>
          </p:grpSpPr>
          <p:sp>
            <p:nvSpPr>
              <p:cNvPr id="1227940" name="Freeform 164"/>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41" name="Rectangle 165"/>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27981" name="Group 166"/>
            <p:cNvGrpSpPr>
              <a:grpSpLocks/>
            </p:cNvGrpSpPr>
            <p:nvPr/>
          </p:nvGrpSpPr>
          <p:grpSpPr bwMode="auto">
            <a:xfrm>
              <a:off x="1562" y="1248"/>
              <a:ext cx="349" cy="289"/>
              <a:chOff x="1282" y="1509"/>
              <a:chExt cx="349" cy="289"/>
            </a:xfrm>
          </p:grpSpPr>
          <p:sp>
            <p:nvSpPr>
              <p:cNvPr id="1227943" name="Rectangle 167"/>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27982" name="Group 168"/>
              <p:cNvGrpSpPr>
                <a:grpSpLocks/>
              </p:cNvGrpSpPr>
              <p:nvPr/>
            </p:nvGrpSpPr>
            <p:grpSpPr bwMode="auto">
              <a:xfrm>
                <a:off x="1291" y="1509"/>
                <a:ext cx="340" cy="289"/>
                <a:chOff x="1291" y="1509"/>
                <a:chExt cx="340" cy="289"/>
              </a:xfrm>
            </p:grpSpPr>
            <p:sp>
              <p:nvSpPr>
                <p:cNvPr id="1227945" name="Freeform 16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46" name="Freeform 17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7947" name="Rectangle 171"/>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27983" name="Group 172"/>
            <p:cNvGrpSpPr>
              <a:grpSpLocks/>
            </p:cNvGrpSpPr>
            <p:nvPr/>
          </p:nvGrpSpPr>
          <p:grpSpPr bwMode="auto">
            <a:xfrm>
              <a:off x="2031" y="1248"/>
              <a:ext cx="296" cy="289"/>
              <a:chOff x="1751" y="1509"/>
              <a:chExt cx="296" cy="289"/>
            </a:xfrm>
          </p:grpSpPr>
          <p:sp>
            <p:nvSpPr>
              <p:cNvPr id="1227949" name="Freeform 17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50" name="Freeform 17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951" name="Line 175"/>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7952" name="Freeform 176"/>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53" name="Line 177"/>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7954" name="Rectangle 178"/>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27984" name="Group 179"/>
            <p:cNvGrpSpPr>
              <a:grpSpLocks/>
            </p:cNvGrpSpPr>
            <p:nvPr/>
          </p:nvGrpSpPr>
          <p:grpSpPr bwMode="auto">
            <a:xfrm>
              <a:off x="2880" y="1248"/>
              <a:ext cx="325" cy="289"/>
              <a:chOff x="2600" y="1509"/>
              <a:chExt cx="325" cy="289"/>
            </a:xfrm>
          </p:grpSpPr>
          <p:sp>
            <p:nvSpPr>
              <p:cNvPr id="1227956" name="Freeform 18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57" name="Freeform 18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958" name="Rectangle 182"/>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27985" name="Group 183"/>
            <p:cNvGrpSpPr>
              <a:grpSpLocks/>
            </p:cNvGrpSpPr>
            <p:nvPr/>
          </p:nvGrpSpPr>
          <p:grpSpPr bwMode="auto">
            <a:xfrm>
              <a:off x="3348" y="1248"/>
              <a:ext cx="284" cy="289"/>
              <a:chOff x="3068" y="1509"/>
              <a:chExt cx="284" cy="289"/>
            </a:xfrm>
          </p:grpSpPr>
          <p:sp>
            <p:nvSpPr>
              <p:cNvPr id="1227960" name="Freeform 184"/>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61" name="Freeform 185"/>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962" name="Line 186"/>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7963" name="Line 187"/>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7964" name="Line 188"/>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7965" name="Line 189"/>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7966" name="Line 190"/>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7967" name="Line 191"/>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7968" name="Line 192"/>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7969" name="Line 193"/>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7970" name="Line 194"/>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27971" name="Rectangle 195"/>
          <p:cNvSpPr>
            <a:spLocks noGrp="1" noChangeArrowheads="1"/>
          </p:cNvSpPr>
          <p:nvPr>
            <p:ph type="body" idx="1"/>
          </p:nvPr>
        </p:nvSpPr>
        <p:spPr>
          <a:xfrm>
            <a:off x="609600" y="762000"/>
            <a:ext cx="7391400" cy="383695"/>
          </a:xfrm>
          <a:noFill/>
          <a:ln/>
        </p:spPr>
        <p:txBody>
          <a:bodyPr/>
          <a:lstStyle/>
          <a:p>
            <a:r>
              <a:rPr lang="zh-CN" altLang="en-US" dirty="0" smtClean="0">
                <a:latin typeface="微软雅黑" pitchFamily="34" charset="-122"/>
                <a:ea typeface="微软雅黑" pitchFamily="34" charset="-122"/>
              </a:rPr>
              <a:t>数据依赖导致数据冒险</a:t>
            </a:r>
            <a:endParaRPr lang="en-US" dirty="0">
              <a:solidFill>
                <a:schemeClr val="accent1"/>
              </a:solidFill>
              <a:latin typeface="微软雅黑" pitchFamily="34" charset="-122"/>
              <a:ea typeface="微软雅黑" pitchFamily="34" charset="-122"/>
            </a:endParaRPr>
          </a:p>
        </p:txBody>
      </p:sp>
      <p:sp>
        <p:nvSpPr>
          <p:cNvPr id="1227973" name="Rectangle 197"/>
          <p:cNvSpPr>
            <a:spLocks noChangeArrowheads="1"/>
          </p:cNvSpPr>
          <p:nvPr/>
        </p:nvSpPr>
        <p:spPr bwMode="auto">
          <a:xfrm>
            <a:off x="585788" y="1752600"/>
            <a:ext cx="1458912"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add </a:t>
            </a:r>
            <a:r>
              <a:rPr lang="en-US" sz="2400" b="1">
                <a:latin typeface="Courier New" pitchFamily="49" charset="0"/>
              </a:rPr>
              <a:t>$1</a:t>
            </a:r>
            <a:r>
              <a:rPr lang="en-US" sz="2400" b="1">
                <a:solidFill>
                  <a:schemeClr val="tx1"/>
                </a:solidFill>
                <a:latin typeface="Courier New" pitchFamily="49" charset="0"/>
              </a:rPr>
              <a:t>,</a:t>
            </a:r>
          </a:p>
        </p:txBody>
      </p:sp>
      <p:sp>
        <p:nvSpPr>
          <p:cNvPr id="1227974" name="Rectangle 198"/>
          <p:cNvSpPr>
            <a:spLocks noChangeArrowheads="1"/>
          </p:cNvSpPr>
          <p:nvPr/>
        </p:nvSpPr>
        <p:spPr bwMode="auto">
          <a:xfrm>
            <a:off x="585788" y="25908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sub $4,</a:t>
            </a:r>
            <a:r>
              <a:rPr lang="en-US" sz="2400" b="1">
                <a:latin typeface="Courier New" pitchFamily="49" charset="0"/>
              </a:rPr>
              <a:t>$1</a:t>
            </a:r>
            <a:r>
              <a:rPr lang="en-US" sz="2400" b="1">
                <a:solidFill>
                  <a:schemeClr val="tx1"/>
                </a:solidFill>
                <a:latin typeface="Courier New" pitchFamily="49" charset="0"/>
              </a:rPr>
              <a:t>,$5</a:t>
            </a:r>
          </a:p>
        </p:txBody>
      </p:sp>
      <p:sp>
        <p:nvSpPr>
          <p:cNvPr id="1227975" name="Rectangle 199"/>
          <p:cNvSpPr>
            <a:spLocks noChangeArrowheads="1"/>
          </p:cNvSpPr>
          <p:nvPr/>
        </p:nvSpPr>
        <p:spPr bwMode="auto">
          <a:xfrm>
            <a:off x="585788" y="3471863"/>
            <a:ext cx="2371725" cy="454025"/>
          </a:xfrm>
          <a:prstGeom prst="rect">
            <a:avLst/>
          </a:prstGeom>
          <a:noFill/>
          <a:ln w="12700">
            <a:noFill/>
            <a:miter lim="800000"/>
            <a:headEnd/>
            <a:tailEnd/>
          </a:ln>
          <a:effectLst/>
        </p:spPr>
        <p:txBody>
          <a:bodyPr wrap="none" lIns="90488" tIns="44450" rIns="90488" bIns="44450">
            <a:spAutoFit/>
          </a:bodyPr>
          <a:lstStyle/>
          <a:p>
            <a:r>
              <a:rPr lang="en-US" sz="2400" b="1" dirty="0">
                <a:solidFill>
                  <a:schemeClr val="tx1"/>
                </a:solidFill>
                <a:latin typeface="Courier New" pitchFamily="49" charset="0"/>
              </a:rPr>
              <a:t>and $6,</a:t>
            </a:r>
            <a:r>
              <a:rPr lang="en-US" sz="2400" b="1" dirty="0">
                <a:latin typeface="Courier New" pitchFamily="49" charset="0"/>
              </a:rPr>
              <a:t>$1</a:t>
            </a:r>
            <a:r>
              <a:rPr lang="en-US" sz="2400" b="1" dirty="0">
                <a:solidFill>
                  <a:schemeClr val="tx1"/>
                </a:solidFill>
                <a:latin typeface="Courier New" pitchFamily="49" charset="0"/>
              </a:rPr>
              <a:t>,$7</a:t>
            </a:r>
          </a:p>
        </p:txBody>
      </p:sp>
      <p:sp>
        <p:nvSpPr>
          <p:cNvPr id="1227976" name="Rectangle 200"/>
          <p:cNvSpPr>
            <a:spLocks noChangeArrowheads="1"/>
          </p:cNvSpPr>
          <p:nvPr/>
        </p:nvSpPr>
        <p:spPr bwMode="auto">
          <a:xfrm>
            <a:off x="585788" y="51816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xor $4,</a:t>
            </a:r>
            <a:r>
              <a:rPr lang="en-US" sz="2400" b="1">
                <a:solidFill>
                  <a:srgbClr val="009900"/>
                </a:solidFill>
                <a:latin typeface="Courier New" pitchFamily="49" charset="0"/>
              </a:rPr>
              <a:t>$1</a:t>
            </a:r>
            <a:r>
              <a:rPr lang="en-US" sz="2400" b="1">
                <a:solidFill>
                  <a:schemeClr val="tx1"/>
                </a:solidFill>
                <a:latin typeface="Courier New" pitchFamily="49" charset="0"/>
              </a:rPr>
              <a:t>,$5</a:t>
            </a:r>
          </a:p>
        </p:txBody>
      </p:sp>
      <p:sp>
        <p:nvSpPr>
          <p:cNvPr id="1227977" name="Rectangle 201"/>
          <p:cNvSpPr>
            <a:spLocks noChangeArrowheads="1"/>
          </p:cNvSpPr>
          <p:nvPr/>
        </p:nvSpPr>
        <p:spPr bwMode="auto">
          <a:xfrm>
            <a:off x="585788" y="4310063"/>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or  $8,</a:t>
            </a:r>
            <a:r>
              <a:rPr lang="en-US" sz="2400" b="1">
                <a:solidFill>
                  <a:srgbClr val="009900"/>
                </a:solidFill>
                <a:latin typeface="Courier New" pitchFamily="49" charset="0"/>
              </a:rPr>
              <a:t>$1</a:t>
            </a:r>
            <a:r>
              <a:rPr lang="en-US" sz="2400" b="1">
                <a:solidFill>
                  <a:schemeClr val="tx1"/>
                </a:solidFill>
                <a:latin typeface="Courier New" pitchFamily="49" charset="0"/>
              </a:rPr>
              <a:t>,$9</a:t>
            </a:r>
          </a:p>
        </p:txBody>
      </p:sp>
      <p:sp>
        <p:nvSpPr>
          <p:cNvPr id="1227978" name="Line 202"/>
          <p:cNvSpPr>
            <a:spLocks noChangeShapeType="1"/>
          </p:cNvSpPr>
          <p:nvPr/>
        </p:nvSpPr>
        <p:spPr bwMode="auto">
          <a:xfrm>
            <a:off x="509588" y="1828800"/>
            <a:ext cx="0" cy="3886200"/>
          </a:xfrm>
          <a:prstGeom prst="line">
            <a:avLst/>
          </a:prstGeom>
          <a:noFill/>
          <a:ln w="28575">
            <a:solidFill>
              <a:schemeClr val="tx1"/>
            </a:solidFill>
            <a:round/>
            <a:headEnd/>
            <a:tailEnd type="triangle" w="med" len="med"/>
          </a:ln>
          <a:effectLst/>
        </p:spPr>
        <p:txBody>
          <a:bodyPr/>
          <a:lstStyle/>
          <a:p>
            <a:endParaRPr lang="en-US"/>
          </a:p>
        </p:txBody>
      </p:sp>
      <p:sp>
        <p:nvSpPr>
          <p:cNvPr id="1227979" name="Rectangle 203"/>
          <p:cNvSpPr>
            <a:spLocks noChangeArrowheads="1"/>
          </p:cNvSpPr>
          <p:nvPr/>
        </p:nvSpPr>
        <p:spPr bwMode="auto">
          <a:xfrm>
            <a:off x="762000" y="6019800"/>
            <a:ext cx="7848600" cy="383695"/>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pPr>
            <a:r>
              <a:rPr lang="en-US" sz="2400" dirty="0">
                <a:solidFill>
                  <a:schemeClr val="accent2"/>
                </a:solidFill>
                <a:latin typeface="微软雅黑" pitchFamily="34" charset="-122"/>
                <a:ea typeface="微软雅黑" pitchFamily="34" charset="-122"/>
              </a:rPr>
              <a:t>Read before write</a:t>
            </a:r>
            <a:r>
              <a:rPr lang="en-US" sz="2400" dirty="0">
                <a:solidFill>
                  <a:schemeClr val="tx1"/>
                </a:solidFill>
                <a:latin typeface="微软雅黑" pitchFamily="34" charset="-122"/>
                <a:ea typeface="微软雅黑" pitchFamily="34" charset="-122"/>
              </a:rPr>
              <a:t> </a:t>
            </a:r>
            <a:r>
              <a:rPr lang="zh-CN" altLang="en-US" sz="2400" dirty="0" smtClean="0">
                <a:solidFill>
                  <a:schemeClr val="tx1"/>
                </a:solidFill>
                <a:latin typeface="微软雅黑" pitchFamily="34" charset="-122"/>
                <a:ea typeface="微软雅黑" pitchFamily="34" charset="-122"/>
              </a:rPr>
              <a:t>数据冒险</a:t>
            </a:r>
            <a:endParaRPr lang="en-US" sz="2400" dirty="0">
              <a:latin typeface="微软雅黑" pitchFamily="34" charset="-122"/>
              <a:ea typeface="微软雅黑"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940425" y="2486025"/>
            <a:ext cx="914400" cy="3352800"/>
            <a:chOff x="3648" y="1440"/>
            <a:chExt cx="576" cy="2112"/>
          </a:xfrm>
        </p:grpSpPr>
        <p:sp>
          <p:nvSpPr>
            <p:cNvPr id="1233923" name="Rectangle 3"/>
            <p:cNvSpPr>
              <a:spLocks noChangeArrowheads="1"/>
            </p:cNvSpPr>
            <p:nvPr/>
          </p:nvSpPr>
          <p:spPr bwMode="auto">
            <a:xfrm>
              <a:off x="4080" y="3264"/>
              <a:ext cx="144" cy="288"/>
            </a:xfrm>
            <a:prstGeom prst="rect">
              <a:avLst/>
            </a:prstGeom>
            <a:solidFill>
              <a:srgbClr val="009900"/>
            </a:solidFill>
            <a:ln w="12700">
              <a:solidFill>
                <a:srgbClr val="009900"/>
              </a:solidFill>
              <a:miter lim="800000"/>
              <a:headEnd/>
              <a:tailEnd/>
            </a:ln>
            <a:effectLst/>
          </p:spPr>
          <p:txBody>
            <a:bodyPr wrap="none" anchor="ctr"/>
            <a:lstStyle/>
            <a:p>
              <a:endParaRPr lang="en-US"/>
            </a:p>
          </p:txBody>
        </p:sp>
        <p:sp>
          <p:nvSpPr>
            <p:cNvPr id="1233924" name="Rectangle 4"/>
            <p:cNvSpPr>
              <a:spLocks noChangeArrowheads="1"/>
            </p:cNvSpPr>
            <p:nvPr/>
          </p:nvSpPr>
          <p:spPr bwMode="auto">
            <a:xfrm>
              <a:off x="3648" y="2736"/>
              <a:ext cx="144" cy="288"/>
            </a:xfrm>
            <a:prstGeom prst="rect">
              <a:avLst/>
            </a:prstGeom>
            <a:solidFill>
              <a:srgbClr val="009900"/>
            </a:solidFill>
            <a:ln w="12700">
              <a:solidFill>
                <a:srgbClr val="009900"/>
              </a:solidFill>
              <a:miter lim="800000"/>
              <a:headEnd/>
              <a:tailEnd/>
            </a:ln>
            <a:effectLst/>
          </p:spPr>
          <p:txBody>
            <a:bodyPr wrap="none" anchor="ctr"/>
            <a:lstStyle/>
            <a:p>
              <a:endParaRPr lang="en-US"/>
            </a:p>
          </p:txBody>
        </p:sp>
        <p:sp>
          <p:nvSpPr>
            <p:cNvPr id="1233925" name="Line 5"/>
            <p:cNvSpPr>
              <a:spLocks noChangeShapeType="1"/>
            </p:cNvSpPr>
            <p:nvPr/>
          </p:nvSpPr>
          <p:spPr bwMode="auto">
            <a:xfrm>
              <a:off x="3648" y="1440"/>
              <a:ext cx="0" cy="1296"/>
            </a:xfrm>
            <a:prstGeom prst="line">
              <a:avLst/>
            </a:prstGeom>
            <a:noFill/>
            <a:ln w="28575">
              <a:solidFill>
                <a:srgbClr val="009900"/>
              </a:solidFill>
              <a:round/>
              <a:headEnd/>
              <a:tailEnd type="triangle" w="med" len="med"/>
            </a:ln>
            <a:effectLst/>
          </p:spPr>
          <p:txBody>
            <a:bodyPr/>
            <a:lstStyle/>
            <a:p>
              <a:endParaRPr lang="en-US"/>
            </a:p>
          </p:txBody>
        </p:sp>
        <p:sp>
          <p:nvSpPr>
            <p:cNvPr id="1233926" name="Line 6"/>
            <p:cNvSpPr>
              <a:spLocks noChangeShapeType="1"/>
            </p:cNvSpPr>
            <p:nvPr/>
          </p:nvSpPr>
          <p:spPr bwMode="auto">
            <a:xfrm>
              <a:off x="3648" y="1440"/>
              <a:ext cx="432" cy="1824"/>
            </a:xfrm>
            <a:prstGeom prst="line">
              <a:avLst/>
            </a:prstGeom>
            <a:noFill/>
            <a:ln w="28575">
              <a:solidFill>
                <a:srgbClr val="009900"/>
              </a:solidFill>
              <a:round/>
              <a:headEnd/>
              <a:tailEnd type="triangle" w="med" len="med"/>
            </a:ln>
            <a:effectLst/>
          </p:spPr>
          <p:txBody>
            <a:bodyPr/>
            <a:lstStyle/>
            <a:p>
              <a:endParaRPr lang="en-US"/>
            </a:p>
          </p:txBody>
        </p:sp>
      </p:grpSp>
      <p:grpSp>
        <p:nvGrpSpPr>
          <p:cNvPr id="3" name="Group 7"/>
          <p:cNvGrpSpPr>
            <a:grpSpLocks/>
          </p:cNvGrpSpPr>
          <p:nvPr/>
        </p:nvGrpSpPr>
        <p:grpSpPr bwMode="auto">
          <a:xfrm>
            <a:off x="4568825" y="2028825"/>
            <a:ext cx="1371600" cy="2133600"/>
            <a:chOff x="2784" y="1152"/>
            <a:chExt cx="864" cy="1344"/>
          </a:xfrm>
        </p:grpSpPr>
        <p:sp>
          <p:nvSpPr>
            <p:cNvPr id="1233928" name="Rectangle 8"/>
            <p:cNvSpPr>
              <a:spLocks noChangeArrowheads="1"/>
            </p:cNvSpPr>
            <p:nvPr/>
          </p:nvSpPr>
          <p:spPr bwMode="auto">
            <a:xfrm>
              <a:off x="3216" y="2208"/>
              <a:ext cx="144"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33929" name="Rectangle 9"/>
            <p:cNvSpPr>
              <a:spLocks noChangeArrowheads="1"/>
            </p:cNvSpPr>
            <p:nvPr/>
          </p:nvSpPr>
          <p:spPr bwMode="auto">
            <a:xfrm>
              <a:off x="2784" y="1680"/>
              <a:ext cx="144"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33930" name="Rectangle 10"/>
            <p:cNvSpPr>
              <a:spLocks noChangeArrowheads="1"/>
            </p:cNvSpPr>
            <p:nvPr/>
          </p:nvSpPr>
          <p:spPr bwMode="auto">
            <a:xfrm>
              <a:off x="3504" y="1152"/>
              <a:ext cx="144"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33931" name="Line 11"/>
            <p:cNvSpPr>
              <a:spLocks noChangeShapeType="1"/>
            </p:cNvSpPr>
            <p:nvPr/>
          </p:nvSpPr>
          <p:spPr bwMode="auto">
            <a:xfrm flipH="1">
              <a:off x="2832" y="1440"/>
              <a:ext cx="816" cy="240"/>
            </a:xfrm>
            <a:prstGeom prst="line">
              <a:avLst/>
            </a:prstGeom>
            <a:noFill/>
            <a:ln w="28575">
              <a:solidFill>
                <a:schemeClr val="accent1"/>
              </a:solidFill>
              <a:round/>
              <a:headEnd/>
              <a:tailEnd type="triangle" w="med" len="med"/>
            </a:ln>
            <a:effectLst/>
          </p:spPr>
          <p:txBody>
            <a:bodyPr/>
            <a:lstStyle/>
            <a:p>
              <a:endParaRPr lang="en-US"/>
            </a:p>
          </p:txBody>
        </p:sp>
        <p:sp>
          <p:nvSpPr>
            <p:cNvPr id="1233932" name="Line 12"/>
            <p:cNvSpPr>
              <a:spLocks noChangeShapeType="1"/>
            </p:cNvSpPr>
            <p:nvPr/>
          </p:nvSpPr>
          <p:spPr bwMode="auto">
            <a:xfrm flipH="1">
              <a:off x="3216" y="1440"/>
              <a:ext cx="432" cy="768"/>
            </a:xfrm>
            <a:prstGeom prst="line">
              <a:avLst/>
            </a:prstGeom>
            <a:noFill/>
            <a:ln w="28575">
              <a:solidFill>
                <a:schemeClr val="accent1"/>
              </a:solidFill>
              <a:round/>
              <a:headEnd/>
              <a:tailEnd type="triangle" w="med" len="med"/>
            </a:ln>
            <a:effectLst/>
          </p:spPr>
          <p:txBody>
            <a:bodyPr/>
            <a:lstStyle/>
            <a:p>
              <a:endParaRPr lang="en-US"/>
            </a:p>
          </p:txBody>
        </p:sp>
      </p:grpSp>
      <p:sp>
        <p:nvSpPr>
          <p:cNvPr id="1233933" name="Rectangle 13"/>
          <p:cNvSpPr>
            <a:spLocks noGrp="1" noChangeArrowheads="1"/>
          </p:cNvSpPr>
          <p:nvPr>
            <p:ph type="title"/>
          </p:nvPr>
        </p:nvSpPr>
        <p:spPr>
          <a:xfrm>
            <a:off x="652463" y="304800"/>
            <a:ext cx="3734997" cy="426142"/>
          </a:xfrm>
          <a:noFill/>
          <a:ln/>
        </p:spPr>
        <p:txBody>
          <a:bodyPr wrap="none"/>
          <a:lstStyle/>
          <a:p>
            <a:r>
              <a:rPr lang="zh-CN" altLang="en-US" dirty="0" smtClean="0"/>
              <a:t>装载数据引发数据冒险</a:t>
            </a:r>
            <a:endParaRPr lang="en-US" dirty="0"/>
          </a:p>
        </p:txBody>
      </p:sp>
      <p:sp>
        <p:nvSpPr>
          <p:cNvPr id="1233934" name="Rectangle 14"/>
          <p:cNvSpPr>
            <a:spLocks noChangeArrowheads="1"/>
          </p:cNvSpPr>
          <p:nvPr/>
        </p:nvSpPr>
        <p:spPr bwMode="auto">
          <a:xfrm>
            <a:off x="152400" y="2136775"/>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33935" name="Line 15"/>
          <p:cNvSpPr>
            <a:spLocks noChangeShapeType="1"/>
          </p:cNvSpPr>
          <p:nvPr/>
        </p:nvSpPr>
        <p:spPr bwMode="auto">
          <a:xfrm>
            <a:off x="2282825" y="1500187"/>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33936" name="Rectangle 16"/>
          <p:cNvSpPr>
            <a:spLocks noChangeArrowheads="1"/>
          </p:cNvSpPr>
          <p:nvPr/>
        </p:nvSpPr>
        <p:spPr bwMode="auto">
          <a:xfrm>
            <a:off x="585788" y="1982787"/>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lw  </a:t>
            </a:r>
            <a:r>
              <a:rPr lang="en-US" sz="2400" b="1">
                <a:latin typeface="Courier New" pitchFamily="49" charset="0"/>
              </a:rPr>
              <a:t>$1</a:t>
            </a:r>
            <a:r>
              <a:rPr lang="en-US" sz="2400" b="1">
                <a:solidFill>
                  <a:schemeClr val="tx1"/>
                </a:solidFill>
                <a:latin typeface="Courier New" pitchFamily="49" charset="0"/>
              </a:rPr>
              <a:t>,4($2)</a:t>
            </a:r>
          </a:p>
        </p:txBody>
      </p:sp>
      <p:sp>
        <p:nvSpPr>
          <p:cNvPr id="1233937" name="Rectangle 17"/>
          <p:cNvSpPr>
            <a:spLocks noChangeArrowheads="1"/>
          </p:cNvSpPr>
          <p:nvPr/>
        </p:nvSpPr>
        <p:spPr bwMode="auto">
          <a:xfrm>
            <a:off x="585788" y="2820987"/>
            <a:ext cx="2371725" cy="454025"/>
          </a:xfrm>
          <a:prstGeom prst="rect">
            <a:avLst/>
          </a:prstGeom>
          <a:noFill/>
          <a:ln w="12700">
            <a:noFill/>
            <a:miter lim="800000"/>
            <a:headEnd/>
            <a:tailEnd/>
          </a:ln>
          <a:effectLst/>
        </p:spPr>
        <p:txBody>
          <a:bodyPr wrap="none" lIns="90488" tIns="44450" rIns="90488" bIns="44450">
            <a:spAutoFit/>
          </a:bodyPr>
          <a:lstStyle/>
          <a:p>
            <a:r>
              <a:rPr lang="en-US" sz="2400" b="1" dirty="0">
                <a:solidFill>
                  <a:schemeClr val="tx1"/>
                </a:solidFill>
                <a:latin typeface="Courier New" pitchFamily="49" charset="0"/>
              </a:rPr>
              <a:t>sub $4,</a:t>
            </a:r>
            <a:r>
              <a:rPr lang="en-US" sz="2400" b="1" dirty="0">
                <a:latin typeface="Courier New" pitchFamily="49" charset="0"/>
              </a:rPr>
              <a:t>$1</a:t>
            </a:r>
            <a:r>
              <a:rPr lang="en-US" sz="2400" b="1" dirty="0">
                <a:solidFill>
                  <a:schemeClr val="tx1"/>
                </a:solidFill>
                <a:latin typeface="Courier New" pitchFamily="49" charset="0"/>
              </a:rPr>
              <a:t>,$5</a:t>
            </a:r>
          </a:p>
        </p:txBody>
      </p:sp>
      <p:sp>
        <p:nvSpPr>
          <p:cNvPr id="1233938" name="Rectangle 18"/>
          <p:cNvSpPr>
            <a:spLocks noChangeArrowheads="1"/>
          </p:cNvSpPr>
          <p:nvPr/>
        </p:nvSpPr>
        <p:spPr bwMode="auto">
          <a:xfrm>
            <a:off x="585788" y="370205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and $6,</a:t>
            </a:r>
            <a:r>
              <a:rPr lang="en-US" sz="2400" b="1">
                <a:latin typeface="Courier New" pitchFamily="49" charset="0"/>
              </a:rPr>
              <a:t>$1</a:t>
            </a:r>
            <a:r>
              <a:rPr lang="en-US" sz="2400" b="1">
                <a:solidFill>
                  <a:schemeClr val="tx1"/>
                </a:solidFill>
                <a:latin typeface="Courier New" pitchFamily="49" charset="0"/>
              </a:rPr>
              <a:t>,$7</a:t>
            </a:r>
          </a:p>
        </p:txBody>
      </p:sp>
      <p:sp>
        <p:nvSpPr>
          <p:cNvPr id="1233939" name="Rectangle 19"/>
          <p:cNvSpPr>
            <a:spLocks noChangeArrowheads="1"/>
          </p:cNvSpPr>
          <p:nvPr/>
        </p:nvSpPr>
        <p:spPr bwMode="auto">
          <a:xfrm>
            <a:off x="585788" y="5411787"/>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xor $4,</a:t>
            </a:r>
            <a:r>
              <a:rPr lang="en-US" sz="2400" b="1">
                <a:solidFill>
                  <a:srgbClr val="009900"/>
                </a:solidFill>
                <a:latin typeface="Courier New" pitchFamily="49" charset="0"/>
              </a:rPr>
              <a:t>$1</a:t>
            </a:r>
            <a:r>
              <a:rPr lang="en-US" sz="2400" b="1">
                <a:solidFill>
                  <a:schemeClr val="tx1"/>
                </a:solidFill>
                <a:latin typeface="Courier New" pitchFamily="49" charset="0"/>
              </a:rPr>
              <a:t>,$5</a:t>
            </a:r>
          </a:p>
        </p:txBody>
      </p:sp>
      <p:sp>
        <p:nvSpPr>
          <p:cNvPr id="1233940" name="Line 20"/>
          <p:cNvSpPr>
            <a:spLocks noChangeShapeType="1"/>
          </p:cNvSpPr>
          <p:nvPr/>
        </p:nvSpPr>
        <p:spPr bwMode="auto">
          <a:xfrm>
            <a:off x="3463925" y="1627187"/>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3941" name="Line 21"/>
          <p:cNvSpPr>
            <a:spLocks noChangeShapeType="1"/>
          </p:cNvSpPr>
          <p:nvPr/>
        </p:nvSpPr>
        <p:spPr bwMode="auto">
          <a:xfrm>
            <a:off x="4149725" y="1627187"/>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3942" name="Line 22"/>
          <p:cNvSpPr>
            <a:spLocks noChangeShapeType="1"/>
          </p:cNvSpPr>
          <p:nvPr/>
        </p:nvSpPr>
        <p:spPr bwMode="auto">
          <a:xfrm>
            <a:off x="4835525" y="1627187"/>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3943" name="Line 23"/>
          <p:cNvSpPr>
            <a:spLocks noChangeShapeType="1"/>
          </p:cNvSpPr>
          <p:nvPr/>
        </p:nvSpPr>
        <p:spPr bwMode="auto">
          <a:xfrm>
            <a:off x="5521325" y="1627187"/>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3944" name="Line 24"/>
          <p:cNvSpPr>
            <a:spLocks noChangeShapeType="1"/>
          </p:cNvSpPr>
          <p:nvPr/>
        </p:nvSpPr>
        <p:spPr bwMode="auto">
          <a:xfrm>
            <a:off x="6207125" y="1627187"/>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3945" name="Line 25"/>
          <p:cNvSpPr>
            <a:spLocks noChangeShapeType="1"/>
          </p:cNvSpPr>
          <p:nvPr/>
        </p:nvSpPr>
        <p:spPr bwMode="auto">
          <a:xfrm>
            <a:off x="6892925" y="1627187"/>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3946" name="Line 26"/>
          <p:cNvSpPr>
            <a:spLocks noChangeShapeType="1"/>
          </p:cNvSpPr>
          <p:nvPr/>
        </p:nvSpPr>
        <p:spPr bwMode="auto">
          <a:xfrm>
            <a:off x="7578725" y="1627187"/>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3947" name="Line 27"/>
          <p:cNvSpPr>
            <a:spLocks noChangeShapeType="1"/>
          </p:cNvSpPr>
          <p:nvPr/>
        </p:nvSpPr>
        <p:spPr bwMode="auto">
          <a:xfrm>
            <a:off x="8264525" y="1627187"/>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3948" name="Rectangle 28"/>
          <p:cNvSpPr>
            <a:spLocks noChangeArrowheads="1"/>
          </p:cNvSpPr>
          <p:nvPr/>
        </p:nvSpPr>
        <p:spPr bwMode="auto">
          <a:xfrm>
            <a:off x="585788" y="454025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or  $8,</a:t>
            </a:r>
            <a:r>
              <a:rPr lang="en-US" sz="2400" b="1">
                <a:solidFill>
                  <a:srgbClr val="009900"/>
                </a:solidFill>
                <a:latin typeface="Courier New" pitchFamily="49" charset="0"/>
              </a:rPr>
              <a:t>$1</a:t>
            </a:r>
            <a:r>
              <a:rPr lang="en-US" sz="2400" b="1">
                <a:solidFill>
                  <a:schemeClr val="tx1"/>
                </a:solidFill>
                <a:latin typeface="Courier New" pitchFamily="49" charset="0"/>
              </a:rPr>
              <a:t>,$9</a:t>
            </a:r>
          </a:p>
        </p:txBody>
      </p:sp>
      <p:sp>
        <p:nvSpPr>
          <p:cNvPr id="1233949" name="Line 29"/>
          <p:cNvSpPr>
            <a:spLocks noChangeShapeType="1"/>
          </p:cNvSpPr>
          <p:nvPr/>
        </p:nvSpPr>
        <p:spPr bwMode="auto">
          <a:xfrm>
            <a:off x="509588" y="2058987"/>
            <a:ext cx="0" cy="3886200"/>
          </a:xfrm>
          <a:prstGeom prst="line">
            <a:avLst/>
          </a:prstGeom>
          <a:noFill/>
          <a:ln w="28575">
            <a:solidFill>
              <a:schemeClr val="tx1"/>
            </a:solidFill>
            <a:round/>
            <a:headEnd/>
            <a:tailEnd type="triangle" w="med" len="med"/>
          </a:ln>
          <a:effectLst/>
        </p:spPr>
        <p:txBody>
          <a:bodyPr/>
          <a:lstStyle/>
          <a:p>
            <a:endParaRPr lang="en-US"/>
          </a:p>
        </p:txBody>
      </p:sp>
      <p:grpSp>
        <p:nvGrpSpPr>
          <p:cNvPr id="4" name="Group 30"/>
          <p:cNvGrpSpPr>
            <a:grpSpLocks/>
          </p:cNvGrpSpPr>
          <p:nvPr/>
        </p:nvGrpSpPr>
        <p:grpSpPr bwMode="auto">
          <a:xfrm>
            <a:off x="2892425" y="1876425"/>
            <a:ext cx="3355975" cy="838200"/>
            <a:chOff x="1562" y="1152"/>
            <a:chExt cx="2114" cy="528"/>
          </a:xfrm>
        </p:grpSpPr>
        <p:grpSp>
          <p:nvGrpSpPr>
            <p:cNvPr id="5" name="Group 31"/>
            <p:cNvGrpSpPr>
              <a:grpSpLocks/>
            </p:cNvGrpSpPr>
            <p:nvPr/>
          </p:nvGrpSpPr>
          <p:grpSpPr bwMode="auto">
            <a:xfrm>
              <a:off x="2487" y="1152"/>
              <a:ext cx="223" cy="481"/>
              <a:chOff x="2207" y="1413"/>
              <a:chExt cx="223" cy="481"/>
            </a:xfrm>
          </p:grpSpPr>
          <p:sp>
            <p:nvSpPr>
              <p:cNvPr id="1233952" name="Freeform 3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3953" name="Rectangle 3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6" name="Group 34"/>
            <p:cNvGrpSpPr>
              <a:grpSpLocks/>
            </p:cNvGrpSpPr>
            <p:nvPr/>
          </p:nvGrpSpPr>
          <p:grpSpPr bwMode="auto">
            <a:xfrm>
              <a:off x="1562" y="1248"/>
              <a:ext cx="349" cy="289"/>
              <a:chOff x="1282" y="1509"/>
              <a:chExt cx="349" cy="289"/>
            </a:xfrm>
          </p:grpSpPr>
          <p:sp>
            <p:nvSpPr>
              <p:cNvPr id="1233955" name="Rectangle 3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7" name="Group 36"/>
              <p:cNvGrpSpPr>
                <a:grpSpLocks/>
              </p:cNvGrpSpPr>
              <p:nvPr/>
            </p:nvGrpSpPr>
            <p:grpSpPr bwMode="auto">
              <a:xfrm>
                <a:off x="1291" y="1509"/>
                <a:ext cx="340" cy="289"/>
                <a:chOff x="1291" y="1509"/>
                <a:chExt cx="340" cy="289"/>
              </a:xfrm>
            </p:grpSpPr>
            <p:sp>
              <p:nvSpPr>
                <p:cNvPr id="1233957" name="Freeform 3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3958" name="Freeform 3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33959" name="Rectangle 3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40"/>
            <p:cNvGrpSpPr>
              <a:grpSpLocks/>
            </p:cNvGrpSpPr>
            <p:nvPr/>
          </p:nvGrpSpPr>
          <p:grpSpPr bwMode="auto">
            <a:xfrm>
              <a:off x="2031" y="1248"/>
              <a:ext cx="296" cy="289"/>
              <a:chOff x="1751" y="1509"/>
              <a:chExt cx="296" cy="289"/>
            </a:xfrm>
          </p:grpSpPr>
          <p:sp>
            <p:nvSpPr>
              <p:cNvPr id="1233961" name="Freeform 4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3962" name="Freeform 4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3963" name="Line 4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33964" name="Freeform 4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3965" name="Line 4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33966" name="Rectangle 4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9" name="Group 47"/>
            <p:cNvGrpSpPr>
              <a:grpSpLocks/>
            </p:cNvGrpSpPr>
            <p:nvPr/>
          </p:nvGrpSpPr>
          <p:grpSpPr bwMode="auto">
            <a:xfrm>
              <a:off x="2880" y="1248"/>
              <a:ext cx="325" cy="289"/>
              <a:chOff x="2600" y="1509"/>
              <a:chExt cx="325" cy="289"/>
            </a:xfrm>
          </p:grpSpPr>
          <p:sp>
            <p:nvSpPr>
              <p:cNvPr id="1233968" name="Freeform 4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3969" name="Freeform 4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3970" name="Rectangle 5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0" name="Group 51"/>
            <p:cNvGrpSpPr>
              <a:grpSpLocks/>
            </p:cNvGrpSpPr>
            <p:nvPr/>
          </p:nvGrpSpPr>
          <p:grpSpPr bwMode="auto">
            <a:xfrm>
              <a:off x="3348" y="1248"/>
              <a:ext cx="284" cy="289"/>
              <a:chOff x="3068" y="1509"/>
              <a:chExt cx="284" cy="289"/>
            </a:xfrm>
          </p:grpSpPr>
          <p:sp>
            <p:nvSpPr>
              <p:cNvPr id="1233972" name="Freeform 5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3973" name="Freeform 5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3974" name="Line 5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33975" name="Line 5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33976" name="Line 5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33977" name="Line 5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33978" name="Line 5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33979" name="Line 5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33980" name="Line 6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33981" name="Line 6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33982" name="Line 6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1" name="Group 63"/>
          <p:cNvGrpSpPr>
            <a:grpSpLocks/>
          </p:cNvGrpSpPr>
          <p:nvPr/>
        </p:nvGrpSpPr>
        <p:grpSpPr bwMode="auto">
          <a:xfrm>
            <a:off x="3578225" y="2714625"/>
            <a:ext cx="3355975" cy="838200"/>
            <a:chOff x="1562" y="1152"/>
            <a:chExt cx="2114" cy="528"/>
          </a:xfrm>
        </p:grpSpPr>
        <p:grpSp>
          <p:nvGrpSpPr>
            <p:cNvPr id="12" name="Group 64"/>
            <p:cNvGrpSpPr>
              <a:grpSpLocks/>
            </p:cNvGrpSpPr>
            <p:nvPr/>
          </p:nvGrpSpPr>
          <p:grpSpPr bwMode="auto">
            <a:xfrm>
              <a:off x="2487" y="1152"/>
              <a:ext cx="223" cy="481"/>
              <a:chOff x="2207" y="1413"/>
              <a:chExt cx="223" cy="481"/>
            </a:xfrm>
          </p:grpSpPr>
          <p:sp>
            <p:nvSpPr>
              <p:cNvPr id="1233985" name="Freeform 6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3986" name="Rectangle 6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3" name="Group 67"/>
            <p:cNvGrpSpPr>
              <a:grpSpLocks/>
            </p:cNvGrpSpPr>
            <p:nvPr/>
          </p:nvGrpSpPr>
          <p:grpSpPr bwMode="auto">
            <a:xfrm>
              <a:off x="1562" y="1248"/>
              <a:ext cx="349" cy="289"/>
              <a:chOff x="1282" y="1509"/>
              <a:chExt cx="349" cy="289"/>
            </a:xfrm>
          </p:grpSpPr>
          <p:sp>
            <p:nvSpPr>
              <p:cNvPr id="1233988" name="Rectangle 6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4" name="Group 69"/>
              <p:cNvGrpSpPr>
                <a:grpSpLocks/>
              </p:cNvGrpSpPr>
              <p:nvPr/>
            </p:nvGrpSpPr>
            <p:grpSpPr bwMode="auto">
              <a:xfrm>
                <a:off x="1291" y="1509"/>
                <a:ext cx="340" cy="289"/>
                <a:chOff x="1291" y="1509"/>
                <a:chExt cx="340" cy="289"/>
              </a:xfrm>
            </p:grpSpPr>
            <p:sp>
              <p:nvSpPr>
                <p:cNvPr id="1233990" name="Freeform 7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3991" name="Freeform 7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33992" name="Rectangle 7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5" name="Group 73"/>
            <p:cNvGrpSpPr>
              <a:grpSpLocks/>
            </p:cNvGrpSpPr>
            <p:nvPr/>
          </p:nvGrpSpPr>
          <p:grpSpPr bwMode="auto">
            <a:xfrm>
              <a:off x="2031" y="1248"/>
              <a:ext cx="296" cy="289"/>
              <a:chOff x="1751" y="1509"/>
              <a:chExt cx="296" cy="289"/>
            </a:xfrm>
          </p:grpSpPr>
          <p:sp>
            <p:nvSpPr>
              <p:cNvPr id="1233994" name="Freeform 7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3995" name="Freeform 7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3996" name="Line 7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33997" name="Freeform 7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3998" name="Line 7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33999" name="Rectangle 7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6" name="Group 80"/>
            <p:cNvGrpSpPr>
              <a:grpSpLocks/>
            </p:cNvGrpSpPr>
            <p:nvPr/>
          </p:nvGrpSpPr>
          <p:grpSpPr bwMode="auto">
            <a:xfrm>
              <a:off x="2880" y="1248"/>
              <a:ext cx="325" cy="289"/>
              <a:chOff x="2600" y="1509"/>
              <a:chExt cx="325" cy="289"/>
            </a:xfrm>
          </p:grpSpPr>
          <p:sp>
            <p:nvSpPr>
              <p:cNvPr id="1234001" name="Freeform 8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02" name="Freeform 8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4003" name="Rectangle 8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7" name="Group 84"/>
            <p:cNvGrpSpPr>
              <a:grpSpLocks/>
            </p:cNvGrpSpPr>
            <p:nvPr/>
          </p:nvGrpSpPr>
          <p:grpSpPr bwMode="auto">
            <a:xfrm>
              <a:off x="3348" y="1248"/>
              <a:ext cx="284" cy="289"/>
              <a:chOff x="3068" y="1509"/>
              <a:chExt cx="284" cy="289"/>
            </a:xfrm>
          </p:grpSpPr>
          <p:sp>
            <p:nvSpPr>
              <p:cNvPr id="1234005" name="Freeform 8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06" name="Freeform 8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4007" name="Line 8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34008" name="Line 8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34009" name="Line 8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34010" name="Line 9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34011" name="Line 9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34012" name="Line 9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34013" name="Line 9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34014" name="Line 9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34015" name="Line 9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8" name="Group 96"/>
          <p:cNvGrpSpPr>
            <a:grpSpLocks/>
          </p:cNvGrpSpPr>
          <p:nvPr/>
        </p:nvGrpSpPr>
        <p:grpSpPr bwMode="auto">
          <a:xfrm>
            <a:off x="4264025" y="3552825"/>
            <a:ext cx="3355975" cy="838200"/>
            <a:chOff x="1562" y="1152"/>
            <a:chExt cx="2114" cy="528"/>
          </a:xfrm>
        </p:grpSpPr>
        <p:grpSp>
          <p:nvGrpSpPr>
            <p:cNvPr id="19" name="Group 97"/>
            <p:cNvGrpSpPr>
              <a:grpSpLocks/>
            </p:cNvGrpSpPr>
            <p:nvPr/>
          </p:nvGrpSpPr>
          <p:grpSpPr bwMode="auto">
            <a:xfrm>
              <a:off x="2487" y="1152"/>
              <a:ext cx="223" cy="481"/>
              <a:chOff x="2207" y="1413"/>
              <a:chExt cx="223" cy="481"/>
            </a:xfrm>
          </p:grpSpPr>
          <p:sp>
            <p:nvSpPr>
              <p:cNvPr id="1234018" name="Freeform 98"/>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19" name="Rectangle 99"/>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0" name="Group 100"/>
            <p:cNvGrpSpPr>
              <a:grpSpLocks/>
            </p:cNvGrpSpPr>
            <p:nvPr/>
          </p:nvGrpSpPr>
          <p:grpSpPr bwMode="auto">
            <a:xfrm>
              <a:off x="1562" y="1248"/>
              <a:ext cx="349" cy="289"/>
              <a:chOff x="1282" y="1509"/>
              <a:chExt cx="349" cy="289"/>
            </a:xfrm>
          </p:grpSpPr>
          <p:sp>
            <p:nvSpPr>
              <p:cNvPr id="1234021" name="Rectangle 101"/>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1" name="Group 102"/>
              <p:cNvGrpSpPr>
                <a:grpSpLocks/>
              </p:cNvGrpSpPr>
              <p:nvPr/>
            </p:nvGrpSpPr>
            <p:grpSpPr bwMode="auto">
              <a:xfrm>
                <a:off x="1291" y="1509"/>
                <a:ext cx="340" cy="289"/>
                <a:chOff x="1291" y="1509"/>
                <a:chExt cx="340" cy="289"/>
              </a:xfrm>
            </p:grpSpPr>
            <p:sp>
              <p:nvSpPr>
                <p:cNvPr id="1234023" name="Freeform 103"/>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24" name="Freeform 104"/>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34025" name="Rectangle 105"/>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2" name="Group 106"/>
            <p:cNvGrpSpPr>
              <a:grpSpLocks/>
            </p:cNvGrpSpPr>
            <p:nvPr/>
          </p:nvGrpSpPr>
          <p:grpSpPr bwMode="auto">
            <a:xfrm>
              <a:off x="2031" y="1248"/>
              <a:ext cx="296" cy="289"/>
              <a:chOff x="1751" y="1509"/>
              <a:chExt cx="296" cy="289"/>
            </a:xfrm>
          </p:grpSpPr>
          <p:sp>
            <p:nvSpPr>
              <p:cNvPr id="1234027" name="Freeform 107"/>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28" name="Freeform 108"/>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4029" name="Line 109"/>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34030" name="Freeform 110"/>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31" name="Line 111"/>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34032" name="Rectangle 112"/>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3" name="Group 113"/>
            <p:cNvGrpSpPr>
              <a:grpSpLocks/>
            </p:cNvGrpSpPr>
            <p:nvPr/>
          </p:nvGrpSpPr>
          <p:grpSpPr bwMode="auto">
            <a:xfrm>
              <a:off x="2880" y="1248"/>
              <a:ext cx="325" cy="289"/>
              <a:chOff x="2600" y="1509"/>
              <a:chExt cx="325" cy="289"/>
            </a:xfrm>
          </p:grpSpPr>
          <p:sp>
            <p:nvSpPr>
              <p:cNvPr id="1234034" name="Freeform 114"/>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35" name="Freeform 115"/>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4036" name="Rectangle 116"/>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4" name="Group 117"/>
            <p:cNvGrpSpPr>
              <a:grpSpLocks/>
            </p:cNvGrpSpPr>
            <p:nvPr/>
          </p:nvGrpSpPr>
          <p:grpSpPr bwMode="auto">
            <a:xfrm>
              <a:off x="3348" y="1248"/>
              <a:ext cx="284" cy="289"/>
              <a:chOff x="3068" y="1509"/>
              <a:chExt cx="284" cy="289"/>
            </a:xfrm>
          </p:grpSpPr>
          <p:sp>
            <p:nvSpPr>
              <p:cNvPr id="1234038" name="Freeform 118"/>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39" name="Freeform 119"/>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4040" name="Line 120"/>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34041" name="Line 121"/>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34042" name="Line 122"/>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34043" name="Line 123"/>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34044" name="Line 124"/>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34045" name="Line 125"/>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34046" name="Line 126"/>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34047" name="Line 127"/>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34048" name="Line 128"/>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5" name="Group 129"/>
          <p:cNvGrpSpPr>
            <a:grpSpLocks/>
          </p:cNvGrpSpPr>
          <p:nvPr/>
        </p:nvGrpSpPr>
        <p:grpSpPr bwMode="auto">
          <a:xfrm>
            <a:off x="4949825" y="4391025"/>
            <a:ext cx="3355975" cy="838200"/>
            <a:chOff x="1562" y="1152"/>
            <a:chExt cx="2114" cy="528"/>
          </a:xfrm>
        </p:grpSpPr>
        <p:grpSp>
          <p:nvGrpSpPr>
            <p:cNvPr id="26" name="Group 130"/>
            <p:cNvGrpSpPr>
              <a:grpSpLocks/>
            </p:cNvGrpSpPr>
            <p:nvPr/>
          </p:nvGrpSpPr>
          <p:grpSpPr bwMode="auto">
            <a:xfrm>
              <a:off x="2487" y="1152"/>
              <a:ext cx="223" cy="481"/>
              <a:chOff x="2207" y="1413"/>
              <a:chExt cx="223" cy="481"/>
            </a:xfrm>
          </p:grpSpPr>
          <p:sp>
            <p:nvSpPr>
              <p:cNvPr id="1234051" name="Freeform 131"/>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52" name="Rectangle 132"/>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7" name="Group 133"/>
            <p:cNvGrpSpPr>
              <a:grpSpLocks/>
            </p:cNvGrpSpPr>
            <p:nvPr/>
          </p:nvGrpSpPr>
          <p:grpSpPr bwMode="auto">
            <a:xfrm>
              <a:off x="1562" y="1248"/>
              <a:ext cx="349" cy="289"/>
              <a:chOff x="1282" y="1509"/>
              <a:chExt cx="349" cy="289"/>
            </a:xfrm>
          </p:grpSpPr>
          <p:sp>
            <p:nvSpPr>
              <p:cNvPr id="1234054" name="Rectangle 134"/>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8" name="Group 135"/>
              <p:cNvGrpSpPr>
                <a:grpSpLocks/>
              </p:cNvGrpSpPr>
              <p:nvPr/>
            </p:nvGrpSpPr>
            <p:grpSpPr bwMode="auto">
              <a:xfrm>
                <a:off x="1291" y="1509"/>
                <a:ext cx="340" cy="289"/>
                <a:chOff x="1291" y="1509"/>
                <a:chExt cx="340" cy="289"/>
              </a:xfrm>
            </p:grpSpPr>
            <p:sp>
              <p:nvSpPr>
                <p:cNvPr id="1234056" name="Freeform 136"/>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57" name="Freeform 137"/>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34058" name="Rectangle 138"/>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9" name="Group 139"/>
            <p:cNvGrpSpPr>
              <a:grpSpLocks/>
            </p:cNvGrpSpPr>
            <p:nvPr/>
          </p:nvGrpSpPr>
          <p:grpSpPr bwMode="auto">
            <a:xfrm>
              <a:off x="2031" y="1248"/>
              <a:ext cx="296" cy="289"/>
              <a:chOff x="1751" y="1509"/>
              <a:chExt cx="296" cy="289"/>
            </a:xfrm>
          </p:grpSpPr>
          <p:sp>
            <p:nvSpPr>
              <p:cNvPr id="1234060" name="Freeform 140"/>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61" name="Freeform 141"/>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4062" name="Line 142"/>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34063" name="Freeform 143"/>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64" name="Line 144"/>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34065" name="Rectangle 145"/>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30" name="Group 146"/>
            <p:cNvGrpSpPr>
              <a:grpSpLocks/>
            </p:cNvGrpSpPr>
            <p:nvPr/>
          </p:nvGrpSpPr>
          <p:grpSpPr bwMode="auto">
            <a:xfrm>
              <a:off x="2880" y="1248"/>
              <a:ext cx="325" cy="289"/>
              <a:chOff x="2600" y="1509"/>
              <a:chExt cx="325" cy="289"/>
            </a:xfrm>
          </p:grpSpPr>
          <p:sp>
            <p:nvSpPr>
              <p:cNvPr id="1234067" name="Freeform 147"/>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68" name="Freeform 148"/>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4069" name="Rectangle 149"/>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31" name="Group 150"/>
            <p:cNvGrpSpPr>
              <a:grpSpLocks/>
            </p:cNvGrpSpPr>
            <p:nvPr/>
          </p:nvGrpSpPr>
          <p:grpSpPr bwMode="auto">
            <a:xfrm>
              <a:off x="3348" y="1248"/>
              <a:ext cx="284" cy="289"/>
              <a:chOff x="3068" y="1509"/>
              <a:chExt cx="284" cy="289"/>
            </a:xfrm>
          </p:grpSpPr>
          <p:sp>
            <p:nvSpPr>
              <p:cNvPr id="1234071" name="Freeform 151"/>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72" name="Freeform 152"/>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4073" name="Line 153"/>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34074" name="Line 154"/>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34075" name="Line 155"/>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34076" name="Line 156"/>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34077" name="Line 157"/>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34078" name="Line 158"/>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34079" name="Line 159"/>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34080" name="Line 160"/>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34081" name="Line 161"/>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234016" name="Group 162"/>
          <p:cNvGrpSpPr>
            <a:grpSpLocks/>
          </p:cNvGrpSpPr>
          <p:nvPr/>
        </p:nvGrpSpPr>
        <p:grpSpPr bwMode="auto">
          <a:xfrm>
            <a:off x="5635625" y="5229225"/>
            <a:ext cx="3355975" cy="838200"/>
            <a:chOff x="1562" y="1152"/>
            <a:chExt cx="2114" cy="528"/>
          </a:xfrm>
        </p:grpSpPr>
        <p:grpSp>
          <p:nvGrpSpPr>
            <p:cNvPr id="1234017" name="Group 163"/>
            <p:cNvGrpSpPr>
              <a:grpSpLocks/>
            </p:cNvGrpSpPr>
            <p:nvPr/>
          </p:nvGrpSpPr>
          <p:grpSpPr bwMode="auto">
            <a:xfrm>
              <a:off x="2487" y="1152"/>
              <a:ext cx="223" cy="481"/>
              <a:chOff x="2207" y="1413"/>
              <a:chExt cx="223" cy="481"/>
            </a:xfrm>
          </p:grpSpPr>
          <p:sp>
            <p:nvSpPr>
              <p:cNvPr id="1234084" name="Freeform 164"/>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85" name="Rectangle 165"/>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34020" name="Group 166"/>
            <p:cNvGrpSpPr>
              <a:grpSpLocks/>
            </p:cNvGrpSpPr>
            <p:nvPr/>
          </p:nvGrpSpPr>
          <p:grpSpPr bwMode="auto">
            <a:xfrm>
              <a:off x="1562" y="1248"/>
              <a:ext cx="349" cy="289"/>
              <a:chOff x="1282" y="1509"/>
              <a:chExt cx="349" cy="289"/>
            </a:xfrm>
          </p:grpSpPr>
          <p:sp>
            <p:nvSpPr>
              <p:cNvPr id="1234087" name="Rectangle 167"/>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34022" name="Group 168"/>
              <p:cNvGrpSpPr>
                <a:grpSpLocks/>
              </p:cNvGrpSpPr>
              <p:nvPr/>
            </p:nvGrpSpPr>
            <p:grpSpPr bwMode="auto">
              <a:xfrm>
                <a:off x="1291" y="1509"/>
                <a:ext cx="340" cy="289"/>
                <a:chOff x="1291" y="1509"/>
                <a:chExt cx="340" cy="289"/>
              </a:xfrm>
            </p:grpSpPr>
            <p:sp>
              <p:nvSpPr>
                <p:cNvPr id="1234089" name="Freeform 16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90" name="Freeform 17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34091" name="Rectangle 171"/>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34026" name="Group 172"/>
            <p:cNvGrpSpPr>
              <a:grpSpLocks/>
            </p:cNvGrpSpPr>
            <p:nvPr/>
          </p:nvGrpSpPr>
          <p:grpSpPr bwMode="auto">
            <a:xfrm>
              <a:off x="2031" y="1248"/>
              <a:ext cx="296" cy="289"/>
              <a:chOff x="1751" y="1509"/>
              <a:chExt cx="296" cy="289"/>
            </a:xfrm>
          </p:grpSpPr>
          <p:sp>
            <p:nvSpPr>
              <p:cNvPr id="1234093" name="Freeform 17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94" name="Freeform 17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4095" name="Line 175"/>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34096" name="Freeform 176"/>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097" name="Line 177"/>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34098" name="Rectangle 178"/>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34033" name="Group 179"/>
            <p:cNvGrpSpPr>
              <a:grpSpLocks/>
            </p:cNvGrpSpPr>
            <p:nvPr/>
          </p:nvGrpSpPr>
          <p:grpSpPr bwMode="auto">
            <a:xfrm>
              <a:off x="2880" y="1248"/>
              <a:ext cx="325" cy="289"/>
              <a:chOff x="2600" y="1509"/>
              <a:chExt cx="325" cy="289"/>
            </a:xfrm>
          </p:grpSpPr>
          <p:sp>
            <p:nvSpPr>
              <p:cNvPr id="1234100" name="Freeform 18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101" name="Freeform 18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4102" name="Rectangle 182"/>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34037" name="Group 183"/>
            <p:cNvGrpSpPr>
              <a:grpSpLocks/>
            </p:cNvGrpSpPr>
            <p:nvPr/>
          </p:nvGrpSpPr>
          <p:grpSpPr bwMode="auto">
            <a:xfrm>
              <a:off x="3348" y="1248"/>
              <a:ext cx="284" cy="289"/>
              <a:chOff x="3068" y="1509"/>
              <a:chExt cx="284" cy="289"/>
            </a:xfrm>
          </p:grpSpPr>
          <p:sp>
            <p:nvSpPr>
              <p:cNvPr id="1234104" name="Freeform 184"/>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4105" name="Freeform 185"/>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4106" name="Line 186"/>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34107" name="Line 187"/>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34108" name="Line 188"/>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34109" name="Line 189"/>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34110" name="Line 190"/>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34111" name="Line 191"/>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34112" name="Line 192"/>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34113" name="Line 193"/>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34114" name="Line 194"/>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34115" name="Rectangle 195"/>
          <p:cNvSpPr>
            <a:spLocks noGrp="1" noChangeArrowheads="1"/>
          </p:cNvSpPr>
          <p:nvPr>
            <p:ph type="body" idx="1"/>
          </p:nvPr>
        </p:nvSpPr>
        <p:spPr>
          <a:xfrm>
            <a:off x="609600" y="762000"/>
            <a:ext cx="7391400" cy="716093"/>
          </a:xfrm>
          <a:noFill/>
          <a:ln/>
        </p:spPr>
        <p:txBody>
          <a:bodyPr/>
          <a:lstStyle/>
          <a:p>
            <a:r>
              <a:rPr lang="zh-CN" altLang="en-US" dirty="0" smtClean="0">
                <a:latin typeface="微软雅黑" pitchFamily="34" charset="-122"/>
                <a:ea typeface="微软雅黑" pitchFamily="34" charset="-122"/>
              </a:rPr>
              <a:t>一条指令因必须等待另一条指令的完成才能获得所需数据而导致该指令不能在预定的时钟周期内执行</a:t>
            </a:r>
            <a:endParaRPr lang="en-US" dirty="0">
              <a:latin typeface="微软雅黑" pitchFamily="34" charset="-122"/>
              <a:ea typeface="微软雅黑" pitchFamily="34" charset="-122"/>
            </a:endParaRPr>
          </a:p>
        </p:txBody>
      </p:sp>
      <p:sp>
        <p:nvSpPr>
          <p:cNvPr id="1234117" name="Rectangle 197"/>
          <p:cNvSpPr>
            <a:spLocks noChangeArrowheads="1"/>
          </p:cNvSpPr>
          <p:nvPr/>
        </p:nvSpPr>
        <p:spPr bwMode="auto">
          <a:xfrm>
            <a:off x="762000" y="6172200"/>
            <a:ext cx="7848600" cy="383695"/>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pPr>
            <a:r>
              <a:rPr lang="zh-CN" altLang="en-US" sz="2400" dirty="0" smtClean="0">
                <a:latin typeface="微软雅黑" pitchFamily="34" charset="-122"/>
                <a:ea typeface="微软雅黑" pitchFamily="34" charset="-122"/>
              </a:rPr>
              <a:t>装载</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使用型数据冒险</a:t>
            </a:r>
            <a:endParaRPr lang="en-US" sz="2400" dirty="0">
              <a:latin typeface="微软雅黑" pitchFamily="34" charset="-122"/>
              <a:ea typeface="微软雅黑"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0"/>
          <p:cNvGrpSpPr>
            <a:grpSpLocks/>
          </p:cNvGrpSpPr>
          <p:nvPr/>
        </p:nvGrpSpPr>
        <p:grpSpPr bwMode="auto">
          <a:xfrm>
            <a:off x="3429000" y="2103437"/>
            <a:ext cx="1524000" cy="1295400"/>
            <a:chOff x="2160" y="1680"/>
            <a:chExt cx="960" cy="816"/>
          </a:xfrm>
        </p:grpSpPr>
        <p:sp>
          <p:nvSpPr>
            <p:cNvPr id="1219587" name="Rectangle 3"/>
            <p:cNvSpPr>
              <a:spLocks noChangeArrowheads="1"/>
            </p:cNvSpPr>
            <p:nvPr/>
          </p:nvSpPr>
          <p:spPr bwMode="auto">
            <a:xfrm>
              <a:off x="2160" y="2208"/>
              <a:ext cx="336"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19588" name="Rectangle 4"/>
            <p:cNvSpPr>
              <a:spLocks noChangeArrowheads="1"/>
            </p:cNvSpPr>
            <p:nvPr/>
          </p:nvSpPr>
          <p:spPr bwMode="auto">
            <a:xfrm>
              <a:off x="3024" y="1680"/>
              <a:ext cx="96"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19589" name="Line 5"/>
            <p:cNvSpPr>
              <a:spLocks noChangeShapeType="1"/>
            </p:cNvSpPr>
            <p:nvPr/>
          </p:nvSpPr>
          <p:spPr bwMode="auto">
            <a:xfrm flipH="1">
              <a:off x="2160" y="1968"/>
              <a:ext cx="864" cy="240"/>
            </a:xfrm>
            <a:prstGeom prst="line">
              <a:avLst/>
            </a:prstGeom>
            <a:noFill/>
            <a:ln w="28575">
              <a:solidFill>
                <a:schemeClr val="accent1"/>
              </a:solidFill>
              <a:round/>
              <a:headEnd/>
              <a:tailEnd type="triangle" w="med" len="med"/>
            </a:ln>
            <a:effectLst/>
          </p:spPr>
          <p:txBody>
            <a:bodyPr/>
            <a:lstStyle/>
            <a:p>
              <a:endParaRPr lang="en-US"/>
            </a:p>
          </p:txBody>
        </p:sp>
      </p:grpSp>
      <p:sp>
        <p:nvSpPr>
          <p:cNvPr id="1219590" name="Rectangle 6"/>
          <p:cNvSpPr>
            <a:spLocks noGrp="1" noChangeArrowheads="1"/>
          </p:cNvSpPr>
          <p:nvPr>
            <p:ph type="title"/>
          </p:nvPr>
        </p:nvSpPr>
        <p:spPr>
          <a:xfrm>
            <a:off x="652463" y="304800"/>
            <a:ext cx="3734997" cy="426142"/>
          </a:xfrm>
          <a:noFill/>
          <a:ln/>
        </p:spPr>
        <p:txBody>
          <a:bodyPr wrap="none"/>
          <a:lstStyle/>
          <a:p>
            <a:r>
              <a:rPr lang="zh-CN" altLang="en-US" dirty="0" smtClean="0"/>
              <a:t>分支指令导致控制冒险</a:t>
            </a:r>
            <a:endParaRPr lang="en-US" dirty="0"/>
          </a:p>
        </p:txBody>
      </p:sp>
      <p:sp>
        <p:nvSpPr>
          <p:cNvPr id="1219591" name="Rectangle 7"/>
          <p:cNvSpPr>
            <a:spLocks noChangeArrowheads="1"/>
          </p:cNvSpPr>
          <p:nvPr/>
        </p:nvSpPr>
        <p:spPr bwMode="auto">
          <a:xfrm>
            <a:off x="328613" y="2181225"/>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19592" name="Line 8"/>
          <p:cNvSpPr>
            <a:spLocks noChangeShapeType="1"/>
          </p:cNvSpPr>
          <p:nvPr/>
        </p:nvSpPr>
        <p:spPr bwMode="auto">
          <a:xfrm>
            <a:off x="1447800" y="1574800"/>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19595" name="Rectangle 11"/>
          <p:cNvSpPr>
            <a:spLocks noChangeArrowheads="1"/>
          </p:cNvSpPr>
          <p:nvPr/>
        </p:nvSpPr>
        <p:spPr bwMode="auto">
          <a:xfrm>
            <a:off x="762000" y="2908300"/>
            <a:ext cx="546100"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lw</a:t>
            </a:r>
          </a:p>
        </p:txBody>
      </p:sp>
      <p:sp>
        <p:nvSpPr>
          <p:cNvPr id="1219596" name="Rectangle 12"/>
          <p:cNvSpPr>
            <a:spLocks noChangeArrowheads="1"/>
          </p:cNvSpPr>
          <p:nvPr/>
        </p:nvSpPr>
        <p:spPr bwMode="auto">
          <a:xfrm>
            <a:off x="762000" y="4618037"/>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4</a:t>
            </a:r>
          </a:p>
        </p:txBody>
      </p:sp>
      <p:sp>
        <p:nvSpPr>
          <p:cNvPr id="1219597" name="Line 13"/>
          <p:cNvSpPr>
            <a:spLocks noChangeShapeType="1"/>
          </p:cNvSpPr>
          <p:nvPr/>
        </p:nvSpPr>
        <p:spPr bwMode="auto">
          <a:xfrm>
            <a:off x="2628900" y="17018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9598" name="Line 14"/>
          <p:cNvSpPr>
            <a:spLocks noChangeShapeType="1"/>
          </p:cNvSpPr>
          <p:nvPr/>
        </p:nvSpPr>
        <p:spPr bwMode="auto">
          <a:xfrm>
            <a:off x="3314700" y="17018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9599" name="Line 15"/>
          <p:cNvSpPr>
            <a:spLocks noChangeShapeType="1"/>
          </p:cNvSpPr>
          <p:nvPr/>
        </p:nvSpPr>
        <p:spPr bwMode="auto">
          <a:xfrm>
            <a:off x="4000500" y="17018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9600" name="Line 16"/>
          <p:cNvSpPr>
            <a:spLocks noChangeShapeType="1"/>
          </p:cNvSpPr>
          <p:nvPr/>
        </p:nvSpPr>
        <p:spPr bwMode="auto">
          <a:xfrm>
            <a:off x="4686300" y="17018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9601" name="Line 17"/>
          <p:cNvSpPr>
            <a:spLocks noChangeShapeType="1"/>
          </p:cNvSpPr>
          <p:nvPr/>
        </p:nvSpPr>
        <p:spPr bwMode="auto">
          <a:xfrm>
            <a:off x="5372100" y="17018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9602" name="Line 18"/>
          <p:cNvSpPr>
            <a:spLocks noChangeShapeType="1"/>
          </p:cNvSpPr>
          <p:nvPr/>
        </p:nvSpPr>
        <p:spPr bwMode="auto">
          <a:xfrm>
            <a:off x="6057900" y="17018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9603" name="Line 19"/>
          <p:cNvSpPr>
            <a:spLocks noChangeShapeType="1"/>
          </p:cNvSpPr>
          <p:nvPr/>
        </p:nvSpPr>
        <p:spPr bwMode="auto">
          <a:xfrm>
            <a:off x="6743700" y="17018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9604" name="Line 20"/>
          <p:cNvSpPr>
            <a:spLocks noChangeShapeType="1"/>
          </p:cNvSpPr>
          <p:nvPr/>
        </p:nvSpPr>
        <p:spPr bwMode="auto">
          <a:xfrm>
            <a:off x="7429500" y="17018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9605" name="Rectangle 21"/>
          <p:cNvSpPr>
            <a:spLocks noChangeArrowheads="1"/>
          </p:cNvSpPr>
          <p:nvPr/>
        </p:nvSpPr>
        <p:spPr bwMode="auto">
          <a:xfrm>
            <a:off x="762000" y="3746500"/>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3</a:t>
            </a:r>
          </a:p>
        </p:txBody>
      </p:sp>
      <p:sp>
        <p:nvSpPr>
          <p:cNvPr id="1219606" name="Line 22"/>
          <p:cNvSpPr>
            <a:spLocks noChangeShapeType="1"/>
          </p:cNvSpPr>
          <p:nvPr/>
        </p:nvSpPr>
        <p:spPr bwMode="auto">
          <a:xfrm>
            <a:off x="685800" y="2103437"/>
            <a:ext cx="0" cy="3886200"/>
          </a:xfrm>
          <a:prstGeom prst="line">
            <a:avLst/>
          </a:prstGeom>
          <a:noFill/>
          <a:ln w="28575">
            <a:solidFill>
              <a:schemeClr val="tx1"/>
            </a:solidFill>
            <a:round/>
            <a:headEnd/>
            <a:tailEnd type="triangle" w="med" len="med"/>
          </a:ln>
          <a:effectLst/>
        </p:spPr>
        <p:txBody>
          <a:bodyPr/>
          <a:lstStyle/>
          <a:p>
            <a:endParaRPr lang="en-US"/>
          </a:p>
        </p:txBody>
      </p:sp>
      <p:grpSp>
        <p:nvGrpSpPr>
          <p:cNvPr id="3" name="Group 189"/>
          <p:cNvGrpSpPr>
            <a:grpSpLocks/>
          </p:cNvGrpSpPr>
          <p:nvPr/>
        </p:nvGrpSpPr>
        <p:grpSpPr bwMode="auto">
          <a:xfrm>
            <a:off x="762000" y="1951037"/>
            <a:ext cx="5337175" cy="838200"/>
            <a:chOff x="480" y="1584"/>
            <a:chExt cx="3362" cy="528"/>
          </a:xfrm>
        </p:grpSpPr>
        <p:sp>
          <p:nvSpPr>
            <p:cNvPr id="1219594" name="Rectangle 10"/>
            <p:cNvSpPr>
              <a:spLocks noChangeArrowheads="1"/>
            </p:cNvSpPr>
            <p:nvPr/>
          </p:nvSpPr>
          <p:spPr bwMode="auto">
            <a:xfrm>
              <a:off x="480" y="1632"/>
              <a:ext cx="459" cy="286"/>
            </a:xfrm>
            <a:prstGeom prst="rect">
              <a:avLst/>
            </a:prstGeom>
            <a:noFill/>
            <a:ln w="12700">
              <a:noFill/>
              <a:miter lim="800000"/>
              <a:headEnd/>
              <a:tailEnd/>
            </a:ln>
            <a:effectLst/>
          </p:spPr>
          <p:txBody>
            <a:bodyPr wrap="none" lIns="90488" tIns="44450" rIns="90488" bIns="44450">
              <a:spAutoFit/>
            </a:bodyPr>
            <a:lstStyle/>
            <a:p>
              <a:r>
                <a:rPr lang="en-US" sz="2400" b="1">
                  <a:latin typeface="Courier New" pitchFamily="49" charset="0"/>
                </a:rPr>
                <a:t>beq</a:t>
              </a:r>
            </a:p>
          </p:txBody>
        </p:sp>
        <p:grpSp>
          <p:nvGrpSpPr>
            <p:cNvPr id="4" name="Group 57"/>
            <p:cNvGrpSpPr>
              <a:grpSpLocks/>
            </p:cNvGrpSpPr>
            <p:nvPr/>
          </p:nvGrpSpPr>
          <p:grpSpPr bwMode="auto">
            <a:xfrm>
              <a:off x="2640" y="1584"/>
              <a:ext cx="223" cy="481"/>
              <a:chOff x="2207" y="1413"/>
              <a:chExt cx="223" cy="481"/>
            </a:xfrm>
          </p:grpSpPr>
          <p:sp>
            <p:nvSpPr>
              <p:cNvPr id="1219642" name="Freeform 58"/>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43" name="Rectangle 59"/>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5" name="Group 60"/>
            <p:cNvGrpSpPr>
              <a:grpSpLocks/>
            </p:cNvGrpSpPr>
            <p:nvPr/>
          </p:nvGrpSpPr>
          <p:grpSpPr bwMode="auto">
            <a:xfrm>
              <a:off x="1728" y="1680"/>
              <a:ext cx="349" cy="289"/>
              <a:chOff x="1282" y="1509"/>
              <a:chExt cx="349" cy="289"/>
            </a:xfrm>
          </p:grpSpPr>
          <p:sp>
            <p:nvSpPr>
              <p:cNvPr id="1219645" name="Rectangle 61"/>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6" name="Group 62"/>
              <p:cNvGrpSpPr>
                <a:grpSpLocks/>
              </p:cNvGrpSpPr>
              <p:nvPr/>
            </p:nvGrpSpPr>
            <p:grpSpPr bwMode="auto">
              <a:xfrm>
                <a:off x="1291" y="1509"/>
                <a:ext cx="340" cy="289"/>
                <a:chOff x="1291" y="1509"/>
                <a:chExt cx="340" cy="289"/>
              </a:xfrm>
            </p:grpSpPr>
            <p:sp>
              <p:nvSpPr>
                <p:cNvPr id="1219647" name="Freeform 63"/>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48" name="Freeform 64"/>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9649" name="Rectangle 65"/>
            <p:cNvSpPr>
              <a:spLocks noChangeArrowheads="1"/>
            </p:cNvSpPr>
            <p:nvPr/>
          </p:nvSpPr>
          <p:spPr bwMode="auto">
            <a:xfrm>
              <a:off x="2178" y="1687"/>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7" name="Group 66"/>
            <p:cNvGrpSpPr>
              <a:grpSpLocks/>
            </p:cNvGrpSpPr>
            <p:nvPr/>
          </p:nvGrpSpPr>
          <p:grpSpPr bwMode="auto">
            <a:xfrm>
              <a:off x="2197" y="1680"/>
              <a:ext cx="296" cy="289"/>
              <a:chOff x="1751" y="1509"/>
              <a:chExt cx="296" cy="289"/>
            </a:xfrm>
          </p:grpSpPr>
          <p:sp>
            <p:nvSpPr>
              <p:cNvPr id="1219651" name="Freeform 67"/>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52" name="Freeform 68"/>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653" name="Line 69"/>
            <p:cNvSpPr>
              <a:spLocks noChangeShapeType="1"/>
            </p:cNvSpPr>
            <p:nvPr/>
          </p:nvSpPr>
          <p:spPr bwMode="auto">
            <a:xfrm>
              <a:off x="2082" y="1824"/>
              <a:ext cx="116" cy="0"/>
            </a:xfrm>
            <a:prstGeom prst="line">
              <a:avLst/>
            </a:prstGeom>
            <a:noFill/>
            <a:ln w="25400">
              <a:solidFill>
                <a:schemeClr val="tx1"/>
              </a:solidFill>
              <a:round/>
              <a:headEnd/>
              <a:tailEnd/>
            </a:ln>
            <a:effectLst/>
          </p:spPr>
          <p:txBody>
            <a:bodyPr wrap="none" anchor="ctr"/>
            <a:lstStyle/>
            <a:p>
              <a:endParaRPr lang="en-US"/>
            </a:p>
          </p:txBody>
        </p:sp>
        <p:sp>
          <p:nvSpPr>
            <p:cNvPr id="1219654" name="Freeform 70"/>
            <p:cNvSpPr>
              <a:spLocks/>
            </p:cNvSpPr>
            <p:nvPr/>
          </p:nvSpPr>
          <p:spPr bwMode="auto">
            <a:xfrm>
              <a:off x="2150" y="1728"/>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55" name="Line 71"/>
            <p:cNvSpPr>
              <a:spLocks noChangeShapeType="1"/>
            </p:cNvSpPr>
            <p:nvPr/>
          </p:nvSpPr>
          <p:spPr bwMode="auto">
            <a:xfrm>
              <a:off x="2498" y="1728"/>
              <a:ext cx="157" cy="0"/>
            </a:xfrm>
            <a:prstGeom prst="line">
              <a:avLst/>
            </a:prstGeom>
            <a:noFill/>
            <a:ln w="25400">
              <a:solidFill>
                <a:schemeClr val="tx1"/>
              </a:solidFill>
              <a:round/>
              <a:headEnd/>
              <a:tailEnd/>
            </a:ln>
            <a:effectLst/>
          </p:spPr>
          <p:txBody>
            <a:bodyPr wrap="none" anchor="ctr"/>
            <a:lstStyle/>
            <a:p>
              <a:endParaRPr lang="en-US"/>
            </a:p>
          </p:txBody>
        </p:sp>
        <p:sp>
          <p:nvSpPr>
            <p:cNvPr id="1219656" name="Rectangle 72"/>
            <p:cNvSpPr>
              <a:spLocks noChangeArrowheads="1"/>
            </p:cNvSpPr>
            <p:nvPr/>
          </p:nvSpPr>
          <p:spPr bwMode="auto">
            <a:xfrm>
              <a:off x="2995" y="1682"/>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8" name="Group 73"/>
            <p:cNvGrpSpPr>
              <a:grpSpLocks/>
            </p:cNvGrpSpPr>
            <p:nvPr/>
          </p:nvGrpSpPr>
          <p:grpSpPr bwMode="auto">
            <a:xfrm>
              <a:off x="3046" y="1680"/>
              <a:ext cx="325" cy="289"/>
              <a:chOff x="2600" y="1509"/>
              <a:chExt cx="325" cy="289"/>
            </a:xfrm>
          </p:grpSpPr>
          <p:sp>
            <p:nvSpPr>
              <p:cNvPr id="1219658" name="Freeform 74"/>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59" name="Freeform 75"/>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660" name="Rectangle 76"/>
            <p:cNvSpPr>
              <a:spLocks noChangeArrowheads="1"/>
            </p:cNvSpPr>
            <p:nvPr/>
          </p:nvSpPr>
          <p:spPr bwMode="auto">
            <a:xfrm>
              <a:off x="3487" y="1682"/>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9" name="Group 77"/>
            <p:cNvGrpSpPr>
              <a:grpSpLocks/>
            </p:cNvGrpSpPr>
            <p:nvPr/>
          </p:nvGrpSpPr>
          <p:grpSpPr bwMode="auto">
            <a:xfrm>
              <a:off x="3514" y="1680"/>
              <a:ext cx="284" cy="289"/>
              <a:chOff x="3068" y="1509"/>
              <a:chExt cx="284" cy="289"/>
            </a:xfrm>
          </p:grpSpPr>
          <p:sp>
            <p:nvSpPr>
              <p:cNvPr id="1219662" name="Freeform 78"/>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63" name="Freeform 79"/>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664" name="Line 80"/>
            <p:cNvSpPr>
              <a:spLocks noChangeShapeType="1"/>
            </p:cNvSpPr>
            <p:nvPr/>
          </p:nvSpPr>
          <p:spPr bwMode="auto">
            <a:xfrm>
              <a:off x="3367" y="1824"/>
              <a:ext cx="139" cy="0"/>
            </a:xfrm>
            <a:prstGeom prst="line">
              <a:avLst/>
            </a:prstGeom>
            <a:noFill/>
            <a:ln w="25400">
              <a:solidFill>
                <a:schemeClr val="tx1"/>
              </a:solidFill>
              <a:round/>
              <a:headEnd/>
              <a:tailEnd/>
            </a:ln>
            <a:effectLst/>
          </p:spPr>
          <p:txBody>
            <a:bodyPr wrap="none" anchor="ctr"/>
            <a:lstStyle/>
            <a:p>
              <a:endParaRPr lang="en-US"/>
            </a:p>
          </p:txBody>
        </p:sp>
        <p:sp>
          <p:nvSpPr>
            <p:cNvPr id="1219665" name="Line 81"/>
            <p:cNvSpPr>
              <a:spLocks noChangeShapeType="1"/>
            </p:cNvSpPr>
            <p:nvPr/>
          </p:nvSpPr>
          <p:spPr bwMode="auto">
            <a:xfrm>
              <a:off x="2883" y="1824"/>
              <a:ext cx="155" cy="0"/>
            </a:xfrm>
            <a:prstGeom prst="line">
              <a:avLst/>
            </a:prstGeom>
            <a:noFill/>
            <a:ln w="25400">
              <a:solidFill>
                <a:schemeClr val="tx1"/>
              </a:solidFill>
              <a:round/>
              <a:headEnd/>
              <a:tailEnd/>
            </a:ln>
            <a:effectLst/>
          </p:spPr>
          <p:txBody>
            <a:bodyPr wrap="none" anchor="ctr"/>
            <a:lstStyle/>
            <a:p>
              <a:endParaRPr lang="en-US"/>
            </a:p>
          </p:txBody>
        </p:sp>
        <p:sp>
          <p:nvSpPr>
            <p:cNvPr id="1219666" name="Line 82"/>
            <p:cNvSpPr>
              <a:spLocks noChangeShapeType="1"/>
            </p:cNvSpPr>
            <p:nvPr/>
          </p:nvSpPr>
          <p:spPr bwMode="auto">
            <a:xfrm>
              <a:off x="2498" y="1920"/>
              <a:ext cx="157" cy="0"/>
            </a:xfrm>
            <a:prstGeom prst="line">
              <a:avLst/>
            </a:prstGeom>
            <a:noFill/>
            <a:ln w="25400">
              <a:solidFill>
                <a:schemeClr val="tx1"/>
              </a:solidFill>
              <a:round/>
              <a:headEnd/>
              <a:tailEnd/>
            </a:ln>
            <a:effectLst/>
          </p:spPr>
          <p:txBody>
            <a:bodyPr wrap="none" anchor="ctr"/>
            <a:lstStyle/>
            <a:p>
              <a:endParaRPr lang="en-US"/>
            </a:p>
          </p:txBody>
        </p:sp>
        <p:sp>
          <p:nvSpPr>
            <p:cNvPr id="1219667" name="Line 83"/>
            <p:cNvSpPr>
              <a:spLocks noChangeShapeType="1"/>
            </p:cNvSpPr>
            <p:nvPr/>
          </p:nvSpPr>
          <p:spPr bwMode="auto">
            <a:xfrm>
              <a:off x="2582" y="1920"/>
              <a:ext cx="0" cy="192"/>
            </a:xfrm>
            <a:prstGeom prst="line">
              <a:avLst/>
            </a:prstGeom>
            <a:noFill/>
            <a:ln w="28575">
              <a:solidFill>
                <a:schemeClr val="tx1"/>
              </a:solidFill>
              <a:round/>
              <a:headEnd/>
              <a:tailEnd/>
            </a:ln>
            <a:effectLst/>
          </p:spPr>
          <p:txBody>
            <a:bodyPr/>
            <a:lstStyle/>
            <a:p>
              <a:endParaRPr lang="en-US"/>
            </a:p>
          </p:txBody>
        </p:sp>
        <p:sp>
          <p:nvSpPr>
            <p:cNvPr id="1219668" name="Line 84"/>
            <p:cNvSpPr>
              <a:spLocks noChangeShapeType="1"/>
            </p:cNvSpPr>
            <p:nvPr/>
          </p:nvSpPr>
          <p:spPr bwMode="auto">
            <a:xfrm>
              <a:off x="2582" y="2112"/>
              <a:ext cx="336" cy="0"/>
            </a:xfrm>
            <a:prstGeom prst="line">
              <a:avLst/>
            </a:prstGeom>
            <a:noFill/>
            <a:ln w="28575">
              <a:solidFill>
                <a:schemeClr val="tx1"/>
              </a:solidFill>
              <a:round/>
              <a:headEnd/>
              <a:tailEnd/>
            </a:ln>
            <a:effectLst/>
          </p:spPr>
          <p:txBody>
            <a:bodyPr/>
            <a:lstStyle/>
            <a:p>
              <a:endParaRPr lang="en-US"/>
            </a:p>
          </p:txBody>
        </p:sp>
        <p:sp>
          <p:nvSpPr>
            <p:cNvPr id="1219669" name="Line 85"/>
            <p:cNvSpPr>
              <a:spLocks noChangeShapeType="1"/>
            </p:cNvSpPr>
            <p:nvPr/>
          </p:nvSpPr>
          <p:spPr bwMode="auto">
            <a:xfrm>
              <a:off x="2918" y="1824"/>
              <a:ext cx="0" cy="288"/>
            </a:xfrm>
            <a:prstGeom prst="line">
              <a:avLst/>
            </a:prstGeom>
            <a:noFill/>
            <a:ln w="28575">
              <a:solidFill>
                <a:schemeClr val="tx1"/>
              </a:solidFill>
              <a:round/>
              <a:headEnd/>
              <a:tailEnd/>
            </a:ln>
            <a:effectLst/>
          </p:spPr>
          <p:txBody>
            <a:bodyPr/>
            <a:lstStyle/>
            <a:p>
              <a:endParaRPr lang="en-US"/>
            </a:p>
          </p:txBody>
        </p:sp>
        <p:sp>
          <p:nvSpPr>
            <p:cNvPr id="1219670" name="Line 86"/>
            <p:cNvSpPr>
              <a:spLocks noChangeShapeType="1"/>
            </p:cNvSpPr>
            <p:nvPr/>
          </p:nvSpPr>
          <p:spPr bwMode="auto">
            <a:xfrm flipH="1">
              <a:off x="2998" y="1824"/>
              <a:ext cx="0" cy="240"/>
            </a:xfrm>
            <a:prstGeom prst="line">
              <a:avLst/>
            </a:prstGeom>
            <a:noFill/>
            <a:ln w="28575">
              <a:solidFill>
                <a:schemeClr val="tx1"/>
              </a:solidFill>
              <a:round/>
              <a:headEnd/>
              <a:tailEnd/>
            </a:ln>
            <a:effectLst/>
          </p:spPr>
          <p:txBody>
            <a:bodyPr/>
            <a:lstStyle/>
            <a:p>
              <a:endParaRPr lang="en-US"/>
            </a:p>
          </p:txBody>
        </p:sp>
        <p:sp>
          <p:nvSpPr>
            <p:cNvPr id="1219671" name="Line 87"/>
            <p:cNvSpPr>
              <a:spLocks noChangeShapeType="1"/>
            </p:cNvSpPr>
            <p:nvPr/>
          </p:nvSpPr>
          <p:spPr bwMode="auto">
            <a:xfrm>
              <a:off x="2998" y="2064"/>
              <a:ext cx="432" cy="0"/>
            </a:xfrm>
            <a:prstGeom prst="line">
              <a:avLst/>
            </a:prstGeom>
            <a:noFill/>
            <a:ln w="28575">
              <a:solidFill>
                <a:schemeClr val="tx1"/>
              </a:solidFill>
              <a:round/>
              <a:headEnd/>
              <a:tailEnd/>
            </a:ln>
            <a:effectLst/>
          </p:spPr>
          <p:txBody>
            <a:bodyPr/>
            <a:lstStyle/>
            <a:p>
              <a:endParaRPr lang="en-US"/>
            </a:p>
          </p:txBody>
        </p:sp>
        <p:sp>
          <p:nvSpPr>
            <p:cNvPr id="1219672" name="Line 88"/>
            <p:cNvSpPr>
              <a:spLocks noChangeShapeType="1"/>
            </p:cNvSpPr>
            <p:nvPr/>
          </p:nvSpPr>
          <p:spPr bwMode="auto">
            <a:xfrm>
              <a:off x="3430" y="1824"/>
              <a:ext cx="0" cy="240"/>
            </a:xfrm>
            <a:prstGeom prst="line">
              <a:avLst/>
            </a:prstGeom>
            <a:noFill/>
            <a:ln w="28575">
              <a:solidFill>
                <a:schemeClr val="tx1"/>
              </a:solidFill>
              <a:round/>
              <a:headEnd/>
              <a:tailEnd/>
            </a:ln>
            <a:effectLst/>
          </p:spPr>
          <p:txBody>
            <a:bodyPr/>
            <a:lstStyle/>
            <a:p>
              <a:endParaRPr lang="en-US"/>
            </a:p>
          </p:txBody>
        </p:sp>
      </p:grpSp>
      <p:grpSp>
        <p:nvGrpSpPr>
          <p:cNvPr id="10" name="Group 89"/>
          <p:cNvGrpSpPr>
            <a:grpSpLocks/>
          </p:cNvGrpSpPr>
          <p:nvPr/>
        </p:nvGrpSpPr>
        <p:grpSpPr bwMode="auto">
          <a:xfrm>
            <a:off x="3429000" y="2789237"/>
            <a:ext cx="3355975" cy="838200"/>
            <a:chOff x="1562" y="1152"/>
            <a:chExt cx="2114" cy="528"/>
          </a:xfrm>
        </p:grpSpPr>
        <p:grpSp>
          <p:nvGrpSpPr>
            <p:cNvPr id="11" name="Group 90"/>
            <p:cNvGrpSpPr>
              <a:grpSpLocks/>
            </p:cNvGrpSpPr>
            <p:nvPr/>
          </p:nvGrpSpPr>
          <p:grpSpPr bwMode="auto">
            <a:xfrm>
              <a:off x="2487" y="1152"/>
              <a:ext cx="223" cy="481"/>
              <a:chOff x="2207" y="1413"/>
              <a:chExt cx="223" cy="481"/>
            </a:xfrm>
          </p:grpSpPr>
          <p:sp>
            <p:nvSpPr>
              <p:cNvPr id="1219675" name="Freeform 91"/>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76" name="Rectangle 92"/>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 name="Group 93"/>
            <p:cNvGrpSpPr>
              <a:grpSpLocks/>
            </p:cNvGrpSpPr>
            <p:nvPr/>
          </p:nvGrpSpPr>
          <p:grpSpPr bwMode="auto">
            <a:xfrm>
              <a:off x="1562" y="1248"/>
              <a:ext cx="349" cy="289"/>
              <a:chOff x="1282" y="1509"/>
              <a:chExt cx="349" cy="289"/>
            </a:xfrm>
          </p:grpSpPr>
          <p:sp>
            <p:nvSpPr>
              <p:cNvPr id="1219678" name="Rectangle 94"/>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3" name="Group 95"/>
              <p:cNvGrpSpPr>
                <a:grpSpLocks/>
              </p:cNvGrpSpPr>
              <p:nvPr/>
            </p:nvGrpSpPr>
            <p:grpSpPr bwMode="auto">
              <a:xfrm>
                <a:off x="1291" y="1509"/>
                <a:ext cx="340" cy="289"/>
                <a:chOff x="1291" y="1509"/>
                <a:chExt cx="340" cy="289"/>
              </a:xfrm>
            </p:grpSpPr>
            <p:sp>
              <p:nvSpPr>
                <p:cNvPr id="1219680" name="Freeform 96"/>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81" name="Freeform 97"/>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9682" name="Rectangle 98"/>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4" name="Group 99"/>
            <p:cNvGrpSpPr>
              <a:grpSpLocks/>
            </p:cNvGrpSpPr>
            <p:nvPr/>
          </p:nvGrpSpPr>
          <p:grpSpPr bwMode="auto">
            <a:xfrm>
              <a:off x="2031" y="1248"/>
              <a:ext cx="296" cy="289"/>
              <a:chOff x="1751" y="1509"/>
              <a:chExt cx="296" cy="289"/>
            </a:xfrm>
          </p:grpSpPr>
          <p:sp>
            <p:nvSpPr>
              <p:cNvPr id="1219684" name="Freeform 100"/>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85" name="Freeform 101"/>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686" name="Line 102"/>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9687" name="Freeform 103"/>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88" name="Line 104"/>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9689" name="Rectangle 105"/>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5" name="Group 106"/>
            <p:cNvGrpSpPr>
              <a:grpSpLocks/>
            </p:cNvGrpSpPr>
            <p:nvPr/>
          </p:nvGrpSpPr>
          <p:grpSpPr bwMode="auto">
            <a:xfrm>
              <a:off x="2880" y="1248"/>
              <a:ext cx="325" cy="289"/>
              <a:chOff x="2600" y="1509"/>
              <a:chExt cx="325" cy="289"/>
            </a:xfrm>
          </p:grpSpPr>
          <p:sp>
            <p:nvSpPr>
              <p:cNvPr id="1219691" name="Freeform 107"/>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92" name="Freeform 108"/>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693" name="Rectangle 109"/>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6" name="Group 110"/>
            <p:cNvGrpSpPr>
              <a:grpSpLocks/>
            </p:cNvGrpSpPr>
            <p:nvPr/>
          </p:nvGrpSpPr>
          <p:grpSpPr bwMode="auto">
            <a:xfrm>
              <a:off x="3348" y="1248"/>
              <a:ext cx="284" cy="289"/>
              <a:chOff x="3068" y="1509"/>
              <a:chExt cx="284" cy="289"/>
            </a:xfrm>
          </p:grpSpPr>
          <p:sp>
            <p:nvSpPr>
              <p:cNvPr id="1219695" name="Freeform 111"/>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96" name="Freeform 112"/>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697" name="Line 113"/>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9698" name="Line 114"/>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9699" name="Line 115"/>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9700" name="Line 116"/>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9701" name="Line 117"/>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9702" name="Line 118"/>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9703" name="Line 119"/>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9704" name="Line 120"/>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9705" name="Line 121"/>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7" name="Group 122"/>
          <p:cNvGrpSpPr>
            <a:grpSpLocks/>
          </p:cNvGrpSpPr>
          <p:nvPr/>
        </p:nvGrpSpPr>
        <p:grpSpPr bwMode="auto">
          <a:xfrm>
            <a:off x="4114800" y="3627437"/>
            <a:ext cx="3355975" cy="838200"/>
            <a:chOff x="1562" y="1152"/>
            <a:chExt cx="2114" cy="528"/>
          </a:xfrm>
        </p:grpSpPr>
        <p:grpSp>
          <p:nvGrpSpPr>
            <p:cNvPr id="18" name="Group 123"/>
            <p:cNvGrpSpPr>
              <a:grpSpLocks/>
            </p:cNvGrpSpPr>
            <p:nvPr/>
          </p:nvGrpSpPr>
          <p:grpSpPr bwMode="auto">
            <a:xfrm>
              <a:off x="2487" y="1152"/>
              <a:ext cx="223" cy="481"/>
              <a:chOff x="2207" y="1413"/>
              <a:chExt cx="223" cy="481"/>
            </a:xfrm>
          </p:grpSpPr>
          <p:sp>
            <p:nvSpPr>
              <p:cNvPr id="1219708" name="Freeform 124"/>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09" name="Rectangle 125"/>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9" name="Group 126"/>
            <p:cNvGrpSpPr>
              <a:grpSpLocks/>
            </p:cNvGrpSpPr>
            <p:nvPr/>
          </p:nvGrpSpPr>
          <p:grpSpPr bwMode="auto">
            <a:xfrm>
              <a:off x="1562" y="1248"/>
              <a:ext cx="349" cy="289"/>
              <a:chOff x="1282" y="1509"/>
              <a:chExt cx="349" cy="289"/>
            </a:xfrm>
          </p:grpSpPr>
          <p:sp>
            <p:nvSpPr>
              <p:cNvPr id="1219711" name="Rectangle 127"/>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0" name="Group 128"/>
              <p:cNvGrpSpPr>
                <a:grpSpLocks/>
              </p:cNvGrpSpPr>
              <p:nvPr/>
            </p:nvGrpSpPr>
            <p:grpSpPr bwMode="auto">
              <a:xfrm>
                <a:off x="1291" y="1509"/>
                <a:ext cx="340" cy="289"/>
                <a:chOff x="1291" y="1509"/>
                <a:chExt cx="340" cy="289"/>
              </a:xfrm>
            </p:grpSpPr>
            <p:sp>
              <p:nvSpPr>
                <p:cNvPr id="1219713" name="Freeform 12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14" name="Freeform 13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9715" name="Rectangle 131"/>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1" name="Group 132"/>
            <p:cNvGrpSpPr>
              <a:grpSpLocks/>
            </p:cNvGrpSpPr>
            <p:nvPr/>
          </p:nvGrpSpPr>
          <p:grpSpPr bwMode="auto">
            <a:xfrm>
              <a:off x="2031" y="1248"/>
              <a:ext cx="296" cy="289"/>
              <a:chOff x="1751" y="1509"/>
              <a:chExt cx="296" cy="289"/>
            </a:xfrm>
          </p:grpSpPr>
          <p:sp>
            <p:nvSpPr>
              <p:cNvPr id="1219717" name="Freeform 13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18" name="Freeform 13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719" name="Line 135"/>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9720" name="Freeform 136"/>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21" name="Line 137"/>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9722" name="Rectangle 138"/>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2" name="Group 139"/>
            <p:cNvGrpSpPr>
              <a:grpSpLocks/>
            </p:cNvGrpSpPr>
            <p:nvPr/>
          </p:nvGrpSpPr>
          <p:grpSpPr bwMode="auto">
            <a:xfrm>
              <a:off x="2880" y="1248"/>
              <a:ext cx="325" cy="289"/>
              <a:chOff x="2600" y="1509"/>
              <a:chExt cx="325" cy="289"/>
            </a:xfrm>
          </p:grpSpPr>
          <p:sp>
            <p:nvSpPr>
              <p:cNvPr id="1219724" name="Freeform 14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25" name="Freeform 14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726" name="Rectangle 142"/>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3" name="Group 143"/>
            <p:cNvGrpSpPr>
              <a:grpSpLocks/>
            </p:cNvGrpSpPr>
            <p:nvPr/>
          </p:nvGrpSpPr>
          <p:grpSpPr bwMode="auto">
            <a:xfrm>
              <a:off x="3348" y="1248"/>
              <a:ext cx="284" cy="289"/>
              <a:chOff x="3068" y="1509"/>
              <a:chExt cx="284" cy="289"/>
            </a:xfrm>
          </p:grpSpPr>
          <p:sp>
            <p:nvSpPr>
              <p:cNvPr id="1219728" name="Freeform 144"/>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29" name="Freeform 145"/>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730" name="Line 146"/>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9731" name="Line 147"/>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9732" name="Line 148"/>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9733" name="Line 149"/>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9734" name="Line 150"/>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9735" name="Line 151"/>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9736" name="Line 152"/>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9737" name="Line 153"/>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9738" name="Line 154"/>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4" name="Group 155"/>
          <p:cNvGrpSpPr>
            <a:grpSpLocks/>
          </p:cNvGrpSpPr>
          <p:nvPr/>
        </p:nvGrpSpPr>
        <p:grpSpPr bwMode="auto">
          <a:xfrm>
            <a:off x="4800600" y="4465637"/>
            <a:ext cx="3355975" cy="838200"/>
            <a:chOff x="1562" y="1152"/>
            <a:chExt cx="2114" cy="528"/>
          </a:xfrm>
        </p:grpSpPr>
        <p:grpSp>
          <p:nvGrpSpPr>
            <p:cNvPr id="25" name="Group 156"/>
            <p:cNvGrpSpPr>
              <a:grpSpLocks/>
            </p:cNvGrpSpPr>
            <p:nvPr/>
          </p:nvGrpSpPr>
          <p:grpSpPr bwMode="auto">
            <a:xfrm>
              <a:off x="2487" y="1152"/>
              <a:ext cx="223" cy="481"/>
              <a:chOff x="2207" y="1413"/>
              <a:chExt cx="223" cy="481"/>
            </a:xfrm>
          </p:grpSpPr>
          <p:sp>
            <p:nvSpPr>
              <p:cNvPr id="1219741" name="Freeform 157"/>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42" name="Rectangle 158"/>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6" name="Group 159"/>
            <p:cNvGrpSpPr>
              <a:grpSpLocks/>
            </p:cNvGrpSpPr>
            <p:nvPr/>
          </p:nvGrpSpPr>
          <p:grpSpPr bwMode="auto">
            <a:xfrm>
              <a:off x="1562" y="1248"/>
              <a:ext cx="349" cy="289"/>
              <a:chOff x="1282" y="1509"/>
              <a:chExt cx="349" cy="289"/>
            </a:xfrm>
          </p:grpSpPr>
          <p:sp>
            <p:nvSpPr>
              <p:cNvPr id="1219744" name="Rectangle 160"/>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7" name="Group 161"/>
              <p:cNvGrpSpPr>
                <a:grpSpLocks/>
              </p:cNvGrpSpPr>
              <p:nvPr/>
            </p:nvGrpSpPr>
            <p:grpSpPr bwMode="auto">
              <a:xfrm>
                <a:off x="1291" y="1509"/>
                <a:ext cx="340" cy="289"/>
                <a:chOff x="1291" y="1509"/>
                <a:chExt cx="340" cy="289"/>
              </a:xfrm>
            </p:grpSpPr>
            <p:sp>
              <p:nvSpPr>
                <p:cNvPr id="1219746" name="Freeform 162"/>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47" name="Freeform 163"/>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9748" name="Rectangle 164"/>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8" name="Group 165"/>
            <p:cNvGrpSpPr>
              <a:grpSpLocks/>
            </p:cNvGrpSpPr>
            <p:nvPr/>
          </p:nvGrpSpPr>
          <p:grpSpPr bwMode="auto">
            <a:xfrm>
              <a:off x="2031" y="1248"/>
              <a:ext cx="296" cy="289"/>
              <a:chOff x="1751" y="1509"/>
              <a:chExt cx="296" cy="289"/>
            </a:xfrm>
          </p:grpSpPr>
          <p:sp>
            <p:nvSpPr>
              <p:cNvPr id="1219750" name="Freeform 166"/>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51" name="Freeform 167"/>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752" name="Line 168"/>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9753" name="Freeform 169"/>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54" name="Line 170"/>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9755" name="Rectangle 171"/>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9" name="Group 172"/>
            <p:cNvGrpSpPr>
              <a:grpSpLocks/>
            </p:cNvGrpSpPr>
            <p:nvPr/>
          </p:nvGrpSpPr>
          <p:grpSpPr bwMode="auto">
            <a:xfrm>
              <a:off x="2880" y="1248"/>
              <a:ext cx="325" cy="289"/>
              <a:chOff x="2600" y="1509"/>
              <a:chExt cx="325" cy="289"/>
            </a:xfrm>
          </p:grpSpPr>
          <p:sp>
            <p:nvSpPr>
              <p:cNvPr id="1219757" name="Freeform 173"/>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58" name="Freeform 174"/>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759" name="Rectangle 175"/>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30" name="Group 176"/>
            <p:cNvGrpSpPr>
              <a:grpSpLocks/>
            </p:cNvGrpSpPr>
            <p:nvPr/>
          </p:nvGrpSpPr>
          <p:grpSpPr bwMode="auto">
            <a:xfrm>
              <a:off x="3348" y="1248"/>
              <a:ext cx="284" cy="289"/>
              <a:chOff x="3068" y="1509"/>
              <a:chExt cx="284" cy="289"/>
            </a:xfrm>
          </p:grpSpPr>
          <p:sp>
            <p:nvSpPr>
              <p:cNvPr id="1219761" name="Freeform 177"/>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62" name="Freeform 178"/>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763" name="Line 179"/>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9764" name="Line 180"/>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9765" name="Line 181"/>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9766" name="Line 182"/>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9767" name="Line 183"/>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9768" name="Line 184"/>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9769" name="Line 185"/>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9770" name="Line 186"/>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9771" name="Line 187"/>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19772" name="Rectangle 188"/>
          <p:cNvSpPr>
            <a:spLocks noGrp="1" noChangeArrowheads="1"/>
          </p:cNvSpPr>
          <p:nvPr>
            <p:ph type="body" idx="1"/>
          </p:nvPr>
        </p:nvSpPr>
        <p:spPr>
          <a:xfrm>
            <a:off x="609600" y="762000"/>
            <a:ext cx="7924800" cy="716093"/>
          </a:xfrm>
          <a:noFill/>
          <a:ln/>
        </p:spPr>
        <p:txBody>
          <a:bodyPr/>
          <a:lstStyle/>
          <a:p>
            <a:r>
              <a:rPr lang="zh-CN" altLang="en-US" dirty="0" smtClean="0">
                <a:latin typeface="微软雅黑" pitchFamily="34" charset="-122"/>
                <a:ea typeface="微软雅黑" pitchFamily="34" charset="-122"/>
              </a:rPr>
              <a:t>决策依赖于一条指令的结果，而其正在执行中，因此引发冒险</a:t>
            </a:r>
            <a:endParaRPr lang="en-US" dirty="0">
              <a:solidFill>
                <a:schemeClr val="accent1"/>
              </a:solidFill>
              <a:latin typeface="微软雅黑" pitchFamily="34" charset="-122"/>
              <a:ea typeface="微软雅黑"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title"/>
          </p:nvPr>
        </p:nvSpPr>
        <p:spPr/>
        <p:txBody>
          <a:bodyPr/>
          <a:lstStyle/>
          <a:p>
            <a:r>
              <a:rPr lang="zh-CN" altLang="en-US" dirty="0" smtClean="0"/>
              <a:t>取指指令</a:t>
            </a:r>
            <a:endParaRPr lang="en-US" dirty="0"/>
          </a:p>
        </p:txBody>
      </p:sp>
      <p:sp>
        <p:nvSpPr>
          <p:cNvPr id="670723" name="Rectangle 3"/>
          <p:cNvSpPr>
            <a:spLocks noGrp="1" noChangeArrowheads="1"/>
          </p:cNvSpPr>
          <p:nvPr>
            <p:ph type="body" idx="1"/>
          </p:nvPr>
        </p:nvSpPr>
        <p:spPr>
          <a:xfrm>
            <a:off x="685800" y="762000"/>
            <a:ext cx="7848600" cy="1153136"/>
          </a:xfrm>
        </p:spPr>
        <p:txBody>
          <a:bodyPr/>
          <a:lstStyle/>
          <a:p>
            <a:r>
              <a:rPr lang="zh-CN" altLang="en-US" dirty="0" smtClean="0">
                <a:latin typeface="微软雅黑" pitchFamily="34" charset="-122"/>
                <a:ea typeface="微软雅黑" pitchFamily="34" charset="-122"/>
              </a:rPr>
              <a:t>取指包括</a:t>
            </a:r>
            <a:endParaRPr lang="en-US"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从存储单元中将指令取出</a:t>
            </a:r>
          </a:p>
          <a:p>
            <a:pPr lvl="1"/>
            <a:r>
              <a:rPr lang="zh-CN" altLang="en-US" dirty="0" smtClean="0">
                <a:latin typeface="微软雅黑" pitchFamily="34" charset="-122"/>
                <a:ea typeface="微软雅黑" pitchFamily="34" charset="-122"/>
              </a:rPr>
              <a:t>更新程序计数器的值（</a:t>
            </a:r>
            <a:r>
              <a:rPr lang="en-US" altLang="zh-CN" dirty="0" smtClean="0">
                <a:latin typeface="微软雅黑" pitchFamily="34" charset="-122"/>
                <a:ea typeface="微软雅黑" pitchFamily="34" charset="-122"/>
              </a:rPr>
              <a:t>PC</a:t>
            </a:r>
            <a:r>
              <a:rPr lang="zh-CN" altLang="en-US" dirty="0" smtClean="0">
                <a:latin typeface="微软雅黑" pitchFamily="34" charset="-122"/>
                <a:ea typeface="微软雅黑" pitchFamily="34" charset="-122"/>
              </a:rPr>
              <a:t>自增），使其指向下一条指令</a:t>
            </a:r>
            <a:endParaRPr lang="en-US" dirty="0">
              <a:latin typeface="微软雅黑" pitchFamily="34" charset="-122"/>
              <a:ea typeface="微软雅黑" pitchFamily="34" charset="-122"/>
            </a:endParaRPr>
          </a:p>
        </p:txBody>
      </p:sp>
      <p:grpSp>
        <p:nvGrpSpPr>
          <p:cNvPr id="2" name="Group 30"/>
          <p:cNvGrpSpPr>
            <a:grpSpLocks/>
          </p:cNvGrpSpPr>
          <p:nvPr/>
        </p:nvGrpSpPr>
        <p:grpSpPr bwMode="auto">
          <a:xfrm>
            <a:off x="4800600" y="2209800"/>
            <a:ext cx="2590800" cy="2743200"/>
            <a:chOff x="1920" y="1440"/>
            <a:chExt cx="1632" cy="1728"/>
          </a:xfrm>
        </p:grpSpPr>
        <p:grpSp>
          <p:nvGrpSpPr>
            <p:cNvPr id="3" name="Group 4"/>
            <p:cNvGrpSpPr>
              <a:grpSpLocks/>
            </p:cNvGrpSpPr>
            <p:nvPr/>
          </p:nvGrpSpPr>
          <p:grpSpPr bwMode="auto">
            <a:xfrm>
              <a:off x="2880" y="1536"/>
              <a:ext cx="240" cy="624"/>
              <a:chOff x="1392" y="2880"/>
              <a:chExt cx="288" cy="480"/>
            </a:xfrm>
          </p:grpSpPr>
          <p:sp>
            <p:nvSpPr>
              <p:cNvPr id="670725" name="Line 5"/>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670726" name="Line 6"/>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670727" name="Line 7"/>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670728" name="Line 8"/>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670729" name="Line 9"/>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670730" name="Line 10"/>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670731" name="Line 11"/>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670732" name="Rectangle 12"/>
            <p:cNvSpPr>
              <a:spLocks noChangeArrowheads="1"/>
            </p:cNvSpPr>
            <p:nvPr/>
          </p:nvSpPr>
          <p:spPr bwMode="auto">
            <a:xfrm>
              <a:off x="2448" y="2256"/>
              <a:ext cx="912" cy="912"/>
            </a:xfrm>
            <a:prstGeom prst="rect">
              <a:avLst/>
            </a:prstGeom>
            <a:noFill/>
            <a:ln w="12700">
              <a:solidFill>
                <a:schemeClr val="tx1"/>
              </a:solidFill>
              <a:miter lim="800000"/>
              <a:headEnd/>
              <a:tailEnd/>
            </a:ln>
            <a:effectLst/>
          </p:spPr>
          <p:txBody>
            <a:bodyPr wrap="none" anchor="ctr"/>
            <a:lstStyle/>
            <a:p>
              <a:endParaRPr lang="en-US"/>
            </a:p>
          </p:txBody>
        </p:sp>
        <p:sp>
          <p:nvSpPr>
            <p:cNvPr id="670733" name="Rectangle 13"/>
            <p:cNvSpPr>
              <a:spLocks noChangeArrowheads="1"/>
            </p:cNvSpPr>
            <p:nvPr/>
          </p:nvSpPr>
          <p:spPr bwMode="auto">
            <a:xfrm>
              <a:off x="2112" y="2496"/>
              <a:ext cx="144" cy="528"/>
            </a:xfrm>
            <a:prstGeom prst="rect">
              <a:avLst/>
            </a:prstGeom>
            <a:noFill/>
            <a:ln w="12700">
              <a:solidFill>
                <a:schemeClr val="tx1"/>
              </a:solidFill>
              <a:miter lim="800000"/>
              <a:headEnd/>
              <a:tailEnd/>
            </a:ln>
            <a:effectLst/>
          </p:spPr>
          <p:txBody>
            <a:bodyPr wrap="none" anchor="ctr"/>
            <a:lstStyle/>
            <a:p>
              <a:endParaRPr lang="en-US"/>
            </a:p>
          </p:txBody>
        </p:sp>
        <p:sp>
          <p:nvSpPr>
            <p:cNvPr id="670734" name="Line 14"/>
            <p:cNvSpPr>
              <a:spLocks noChangeShapeType="1"/>
            </p:cNvSpPr>
            <p:nvPr/>
          </p:nvSpPr>
          <p:spPr bwMode="auto">
            <a:xfrm>
              <a:off x="3360" y="2736"/>
              <a:ext cx="192" cy="0"/>
            </a:xfrm>
            <a:prstGeom prst="line">
              <a:avLst/>
            </a:prstGeom>
            <a:noFill/>
            <a:ln w="28575">
              <a:solidFill>
                <a:schemeClr val="tx1"/>
              </a:solidFill>
              <a:round/>
              <a:headEnd/>
              <a:tailEnd type="triangle" w="med" len="med"/>
            </a:ln>
            <a:effectLst/>
          </p:spPr>
          <p:txBody>
            <a:bodyPr/>
            <a:lstStyle/>
            <a:p>
              <a:endParaRPr lang="en-US"/>
            </a:p>
          </p:txBody>
        </p:sp>
        <p:sp>
          <p:nvSpPr>
            <p:cNvPr id="670735" name="Line 15"/>
            <p:cNvSpPr>
              <a:spLocks noChangeShapeType="1"/>
            </p:cNvSpPr>
            <p:nvPr/>
          </p:nvSpPr>
          <p:spPr bwMode="auto">
            <a:xfrm>
              <a:off x="2256" y="2736"/>
              <a:ext cx="192" cy="0"/>
            </a:xfrm>
            <a:prstGeom prst="line">
              <a:avLst/>
            </a:prstGeom>
            <a:noFill/>
            <a:ln w="28575">
              <a:solidFill>
                <a:schemeClr val="tx1"/>
              </a:solidFill>
              <a:round/>
              <a:headEnd/>
              <a:tailEnd type="triangle" w="med" len="med"/>
            </a:ln>
            <a:effectLst/>
          </p:spPr>
          <p:txBody>
            <a:bodyPr/>
            <a:lstStyle/>
            <a:p>
              <a:endParaRPr lang="en-US"/>
            </a:p>
          </p:txBody>
        </p:sp>
        <p:sp>
          <p:nvSpPr>
            <p:cNvPr id="670736" name="Line 16"/>
            <p:cNvSpPr>
              <a:spLocks noChangeShapeType="1"/>
            </p:cNvSpPr>
            <p:nvPr/>
          </p:nvSpPr>
          <p:spPr bwMode="auto">
            <a:xfrm>
              <a:off x="2304" y="1632"/>
              <a:ext cx="576" cy="0"/>
            </a:xfrm>
            <a:prstGeom prst="line">
              <a:avLst/>
            </a:prstGeom>
            <a:noFill/>
            <a:ln w="28575">
              <a:solidFill>
                <a:schemeClr val="tx1"/>
              </a:solidFill>
              <a:round/>
              <a:headEnd/>
              <a:tailEnd type="triangle" w="med" len="med"/>
            </a:ln>
            <a:effectLst/>
          </p:spPr>
          <p:txBody>
            <a:bodyPr/>
            <a:lstStyle/>
            <a:p>
              <a:endParaRPr lang="en-US"/>
            </a:p>
          </p:txBody>
        </p:sp>
        <p:sp>
          <p:nvSpPr>
            <p:cNvPr id="670737" name="Line 17"/>
            <p:cNvSpPr>
              <a:spLocks noChangeShapeType="1"/>
            </p:cNvSpPr>
            <p:nvPr/>
          </p:nvSpPr>
          <p:spPr bwMode="auto">
            <a:xfrm>
              <a:off x="2640" y="2064"/>
              <a:ext cx="240" cy="0"/>
            </a:xfrm>
            <a:prstGeom prst="line">
              <a:avLst/>
            </a:prstGeom>
            <a:noFill/>
            <a:ln w="28575">
              <a:solidFill>
                <a:schemeClr val="tx1"/>
              </a:solidFill>
              <a:round/>
              <a:headEnd/>
              <a:tailEnd type="triangle" w="med" len="med"/>
            </a:ln>
            <a:effectLst/>
          </p:spPr>
          <p:txBody>
            <a:bodyPr/>
            <a:lstStyle/>
            <a:p>
              <a:endParaRPr lang="en-US"/>
            </a:p>
          </p:txBody>
        </p:sp>
        <p:sp>
          <p:nvSpPr>
            <p:cNvPr id="670738" name="Line 18"/>
            <p:cNvSpPr>
              <a:spLocks noChangeShapeType="1"/>
            </p:cNvSpPr>
            <p:nvPr/>
          </p:nvSpPr>
          <p:spPr bwMode="auto">
            <a:xfrm>
              <a:off x="3312" y="1440"/>
              <a:ext cx="0" cy="384"/>
            </a:xfrm>
            <a:prstGeom prst="line">
              <a:avLst/>
            </a:prstGeom>
            <a:noFill/>
            <a:ln w="28575">
              <a:solidFill>
                <a:schemeClr val="tx1"/>
              </a:solidFill>
              <a:round/>
              <a:headEnd/>
              <a:tailEnd/>
            </a:ln>
            <a:effectLst/>
          </p:spPr>
          <p:txBody>
            <a:bodyPr/>
            <a:lstStyle/>
            <a:p>
              <a:endParaRPr lang="en-US"/>
            </a:p>
          </p:txBody>
        </p:sp>
        <p:sp>
          <p:nvSpPr>
            <p:cNvPr id="670739" name="Line 19"/>
            <p:cNvSpPr>
              <a:spLocks noChangeShapeType="1"/>
            </p:cNvSpPr>
            <p:nvPr/>
          </p:nvSpPr>
          <p:spPr bwMode="auto">
            <a:xfrm>
              <a:off x="3120" y="1824"/>
              <a:ext cx="192" cy="0"/>
            </a:xfrm>
            <a:prstGeom prst="line">
              <a:avLst/>
            </a:prstGeom>
            <a:noFill/>
            <a:ln w="28575">
              <a:solidFill>
                <a:schemeClr val="tx1"/>
              </a:solidFill>
              <a:round/>
              <a:headEnd/>
              <a:tailEnd/>
            </a:ln>
            <a:effectLst/>
          </p:spPr>
          <p:txBody>
            <a:bodyPr/>
            <a:lstStyle/>
            <a:p>
              <a:endParaRPr lang="en-US"/>
            </a:p>
          </p:txBody>
        </p:sp>
        <p:sp>
          <p:nvSpPr>
            <p:cNvPr id="670740" name="Text Box 20"/>
            <p:cNvSpPr txBox="1">
              <a:spLocks noChangeArrowheads="1"/>
            </p:cNvSpPr>
            <p:nvPr/>
          </p:nvSpPr>
          <p:spPr bwMode="auto">
            <a:xfrm>
              <a:off x="2400" y="2592"/>
              <a:ext cx="467" cy="288"/>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670741" name="Text Box 21"/>
            <p:cNvSpPr txBox="1">
              <a:spLocks noChangeArrowheads="1"/>
            </p:cNvSpPr>
            <p:nvPr/>
          </p:nvSpPr>
          <p:spPr bwMode="auto">
            <a:xfrm>
              <a:off x="2880" y="2640"/>
              <a:ext cx="558" cy="173"/>
            </a:xfrm>
            <a:prstGeom prst="rect">
              <a:avLst/>
            </a:prstGeom>
            <a:noFill/>
            <a:ln w="12700">
              <a:noFill/>
              <a:miter lim="800000"/>
              <a:headEnd/>
              <a:tailEnd/>
            </a:ln>
            <a:effectLst/>
          </p:spPr>
          <p:txBody>
            <a:bodyPr wrap="none">
              <a:spAutoFit/>
            </a:bodyPr>
            <a:lstStyle/>
            <a:p>
              <a:r>
                <a:rPr lang="en-US" sz="1200">
                  <a:solidFill>
                    <a:schemeClr val="tx1"/>
                  </a:solidFill>
                </a:rPr>
                <a:t>Instruction</a:t>
              </a:r>
            </a:p>
          </p:txBody>
        </p:sp>
        <p:sp>
          <p:nvSpPr>
            <p:cNvPr id="670742" name="Text Box 22"/>
            <p:cNvSpPr txBox="1">
              <a:spLocks noChangeArrowheads="1"/>
            </p:cNvSpPr>
            <p:nvPr/>
          </p:nvSpPr>
          <p:spPr bwMode="auto">
            <a:xfrm>
              <a:off x="2592" y="2304"/>
              <a:ext cx="613" cy="288"/>
            </a:xfrm>
            <a:prstGeom prst="rect">
              <a:avLst/>
            </a:prstGeom>
            <a:noFill/>
            <a:ln w="12700">
              <a:noFill/>
              <a:miter lim="800000"/>
              <a:headEnd/>
              <a:tailEnd/>
            </a:ln>
            <a:effectLst/>
          </p:spPr>
          <p:txBody>
            <a:bodyPr wrap="none">
              <a:spAutoFit/>
            </a:bodyPr>
            <a:lstStyle/>
            <a:p>
              <a:pPr algn="ctr"/>
              <a:r>
                <a:rPr lang="en-US" sz="1200" b="1">
                  <a:solidFill>
                    <a:schemeClr val="tx1"/>
                  </a:solidFill>
                </a:rPr>
                <a:t>Instruction</a:t>
              </a:r>
            </a:p>
            <a:p>
              <a:pPr algn="ctr"/>
              <a:r>
                <a:rPr lang="en-US" sz="1200" b="1">
                  <a:solidFill>
                    <a:schemeClr val="tx1"/>
                  </a:solidFill>
                </a:rPr>
                <a:t>Memory</a:t>
              </a:r>
            </a:p>
          </p:txBody>
        </p:sp>
        <p:sp>
          <p:nvSpPr>
            <p:cNvPr id="670743" name="Text Box 23"/>
            <p:cNvSpPr txBox="1">
              <a:spLocks noChangeArrowheads="1"/>
            </p:cNvSpPr>
            <p:nvPr/>
          </p:nvSpPr>
          <p:spPr bwMode="auto">
            <a:xfrm>
              <a:off x="2880" y="1776"/>
              <a:ext cx="303" cy="173"/>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670744" name="Text Box 24"/>
            <p:cNvSpPr txBox="1">
              <a:spLocks noChangeArrowheads="1"/>
            </p:cNvSpPr>
            <p:nvPr/>
          </p:nvSpPr>
          <p:spPr bwMode="auto">
            <a:xfrm>
              <a:off x="2064" y="2640"/>
              <a:ext cx="249" cy="173"/>
            </a:xfrm>
            <a:prstGeom prst="rect">
              <a:avLst/>
            </a:prstGeom>
            <a:noFill/>
            <a:ln w="12700">
              <a:noFill/>
              <a:miter lim="800000"/>
              <a:headEnd/>
              <a:tailEnd/>
            </a:ln>
            <a:effectLst/>
          </p:spPr>
          <p:txBody>
            <a:bodyPr wrap="none">
              <a:spAutoFit/>
            </a:bodyPr>
            <a:lstStyle/>
            <a:p>
              <a:r>
                <a:rPr lang="en-US" sz="1200" b="1">
                  <a:solidFill>
                    <a:schemeClr val="tx1"/>
                  </a:solidFill>
                </a:rPr>
                <a:t>PC</a:t>
              </a:r>
            </a:p>
          </p:txBody>
        </p:sp>
        <p:sp>
          <p:nvSpPr>
            <p:cNvPr id="670745" name="Line 25"/>
            <p:cNvSpPr>
              <a:spLocks noChangeShapeType="1"/>
            </p:cNvSpPr>
            <p:nvPr/>
          </p:nvSpPr>
          <p:spPr bwMode="auto">
            <a:xfrm>
              <a:off x="1920" y="1440"/>
              <a:ext cx="1392" cy="0"/>
            </a:xfrm>
            <a:prstGeom prst="line">
              <a:avLst/>
            </a:prstGeom>
            <a:noFill/>
            <a:ln w="28575">
              <a:solidFill>
                <a:schemeClr val="tx1"/>
              </a:solidFill>
              <a:round/>
              <a:headEnd/>
              <a:tailEnd/>
            </a:ln>
            <a:effectLst/>
          </p:spPr>
          <p:txBody>
            <a:bodyPr/>
            <a:lstStyle/>
            <a:p>
              <a:endParaRPr lang="en-US"/>
            </a:p>
          </p:txBody>
        </p:sp>
        <p:sp>
          <p:nvSpPr>
            <p:cNvPr id="670746" name="Line 26"/>
            <p:cNvSpPr>
              <a:spLocks noChangeShapeType="1"/>
            </p:cNvSpPr>
            <p:nvPr/>
          </p:nvSpPr>
          <p:spPr bwMode="auto">
            <a:xfrm>
              <a:off x="1920" y="1440"/>
              <a:ext cx="0" cy="1296"/>
            </a:xfrm>
            <a:prstGeom prst="line">
              <a:avLst/>
            </a:prstGeom>
            <a:noFill/>
            <a:ln w="28575">
              <a:solidFill>
                <a:schemeClr val="tx1"/>
              </a:solidFill>
              <a:round/>
              <a:headEnd/>
              <a:tailEnd/>
            </a:ln>
            <a:effectLst/>
          </p:spPr>
          <p:txBody>
            <a:bodyPr/>
            <a:lstStyle/>
            <a:p>
              <a:endParaRPr lang="en-US"/>
            </a:p>
          </p:txBody>
        </p:sp>
        <p:sp>
          <p:nvSpPr>
            <p:cNvPr id="670747" name="Line 27"/>
            <p:cNvSpPr>
              <a:spLocks noChangeShapeType="1"/>
            </p:cNvSpPr>
            <p:nvPr/>
          </p:nvSpPr>
          <p:spPr bwMode="auto">
            <a:xfrm>
              <a:off x="1920" y="2736"/>
              <a:ext cx="192" cy="0"/>
            </a:xfrm>
            <a:prstGeom prst="line">
              <a:avLst/>
            </a:prstGeom>
            <a:noFill/>
            <a:ln w="28575">
              <a:solidFill>
                <a:schemeClr val="tx1"/>
              </a:solidFill>
              <a:round/>
              <a:headEnd/>
              <a:tailEnd type="triangle" w="med" len="med"/>
            </a:ln>
            <a:effectLst/>
          </p:spPr>
          <p:txBody>
            <a:bodyPr/>
            <a:lstStyle/>
            <a:p>
              <a:endParaRPr lang="en-US"/>
            </a:p>
          </p:txBody>
        </p:sp>
        <p:sp>
          <p:nvSpPr>
            <p:cNvPr id="670748" name="Line 28"/>
            <p:cNvSpPr>
              <a:spLocks noChangeShapeType="1"/>
            </p:cNvSpPr>
            <p:nvPr/>
          </p:nvSpPr>
          <p:spPr bwMode="auto">
            <a:xfrm>
              <a:off x="2304" y="1632"/>
              <a:ext cx="0" cy="1104"/>
            </a:xfrm>
            <a:prstGeom prst="line">
              <a:avLst/>
            </a:prstGeom>
            <a:noFill/>
            <a:ln w="28575">
              <a:solidFill>
                <a:schemeClr val="tx1"/>
              </a:solidFill>
              <a:round/>
              <a:headEnd/>
              <a:tailEnd/>
            </a:ln>
            <a:effectLst/>
          </p:spPr>
          <p:txBody>
            <a:bodyPr/>
            <a:lstStyle/>
            <a:p>
              <a:endParaRPr lang="en-US"/>
            </a:p>
          </p:txBody>
        </p:sp>
        <p:sp>
          <p:nvSpPr>
            <p:cNvPr id="670749" name="Text Box 29"/>
            <p:cNvSpPr txBox="1">
              <a:spLocks noChangeArrowheads="1"/>
            </p:cNvSpPr>
            <p:nvPr/>
          </p:nvSpPr>
          <p:spPr bwMode="auto">
            <a:xfrm>
              <a:off x="2496" y="1968"/>
              <a:ext cx="169" cy="173"/>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grpSp>
      <p:sp>
        <p:nvSpPr>
          <p:cNvPr id="670751" name="Rectangle 31"/>
          <p:cNvSpPr>
            <a:spLocks noChangeArrowheads="1"/>
          </p:cNvSpPr>
          <p:nvPr/>
        </p:nvSpPr>
        <p:spPr bwMode="auto">
          <a:xfrm>
            <a:off x="685800" y="5105400"/>
            <a:ext cx="7848600" cy="1422441"/>
          </a:xfrm>
          <a:prstGeom prst="rect">
            <a:avLst/>
          </a:prstGeom>
          <a:noFill/>
          <a:ln w="12700">
            <a:noFill/>
            <a:miter lim="800000"/>
            <a:headEnd/>
            <a:tailEnd/>
          </a:ln>
          <a:effectLst/>
        </p:spPr>
        <p:txBody>
          <a:bodyPr lIns="63500" tIns="25400" rIns="63500" bIns="25400">
            <a:spAutoFit/>
          </a:bodyPr>
          <a:lstStyle/>
          <a:p>
            <a:pPr marL="741363" lvl="1" indent="-246063">
              <a:lnSpc>
                <a:spcPct val="95000"/>
              </a:lnSpc>
              <a:spcBef>
                <a:spcPct val="25000"/>
              </a:spcBef>
              <a:buClr>
                <a:schemeClr val="accent1"/>
              </a:buClr>
              <a:buSzPct val="75000"/>
              <a:buFont typeface="Monotype Sorts" pitchFamily="2" charset="2"/>
              <a:buChar char="l"/>
            </a:pPr>
            <a:r>
              <a:rPr lang="zh-CN" altLang="en-US" sz="2200" dirty="0" smtClean="0">
                <a:solidFill>
                  <a:schemeClr val="tx1"/>
                </a:solidFill>
                <a:latin typeface="微软雅黑" pitchFamily="34" charset="-122"/>
                <a:ea typeface="微软雅黑" pitchFamily="34" charset="-122"/>
              </a:rPr>
              <a:t>在每个时钟周期</a:t>
            </a:r>
            <a:r>
              <a:rPr lang="en-US" altLang="zh-CN" sz="2200" dirty="0" smtClean="0">
                <a:solidFill>
                  <a:schemeClr val="tx1"/>
                </a:solidFill>
                <a:latin typeface="微软雅黑" pitchFamily="34" charset="-122"/>
                <a:ea typeface="微软雅黑" pitchFamily="34" charset="-122"/>
              </a:rPr>
              <a:t>PC</a:t>
            </a:r>
            <a:r>
              <a:rPr lang="zh-CN" altLang="en-US" sz="2200" dirty="0" smtClean="0">
                <a:solidFill>
                  <a:schemeClr val="tx1"/>
                </a:solidFill>
                <a:latin typeface="微软雅黑" pitchFamily="34" charset="-122"/>
                <a:ea typeface="微软雅黑" pitchFamily="34" charset="-122"/>
              </a:rPr>
              <a:t>都会更新，因此它不需要写控制信号，只需要一个时钟信号即可</a:t>
            </a:r>
            <a:endParaRPr lang="en-US" sz="2200" dirty="0">
              <a:solidFill>
                <a:schemeClr val="tx1"/>
              </a:solidFill>
              <a:latin typeface="微软雅黑" pitchFamily="34" charset="-122"/>
              <a:ea typeface="微软雅黑" pitchFamily="34" charset="-122"/>
            </a:endParaRPr>
          </a:p>
          <a:p>
            <a:pPr marL="741363" lvl="1" indent="-246063">
              <a:lnSpc>
                <a:spcPct val="95000"/>
              </a:lnSpc>
              <a:spcBef>
                <a:spcPct val="25000"/>
              </a:spcBef>
              <a:buClr>
                <a:schemeClr val="accent1"/>
              </a:buClr>
              <a:buSzPct val="75000"/>
              <a:buFont typeface="Monotype Sorts" pitchFamily="2" charset="2"/>
              <a:buChar char="l"/>
            </a:pPr>
            <a:r>
              <a:rPr lang="zh-CN" altLang="en-US" sz="2200" dirty="0" smtClean="0">
                <a:solidFill>
                  <a:schemeClr val="tx1"/>
                </a:solidFill>
                <a:latin typeface="微软雅黑" pitchFamily="34" charset="-122"/>
                <a:ea typeface="微软雅黑" pitchFamily="34" charset="-122"/>
              </a:rPr>
              <a:t>读取指令存储器是一项组合逻辑活动，因此它也不需要</a:t>
            </a:r>
            <a:r>
              <a:rPr lang="zh-CN" altLang="en-US" sz="2200" dirty="0">
                <a:solidFill>
                  <a:schemeClr val="tx1"/>
                </a:solidFill>
                <a:latin typeface="微软雅黑" pitchFamily="34" charset="-122"/>
                <a:ea typeface="微软雅黑" pitchFamily="34" charset="-122"/>
              </a:rPr>
              <a:t>读</a:t>
            </a:r>
            <a:r>
              <a:rPr lang="zh-CN" altLang="en-US" sz="2200" dirty="0" smtClean="0">
                <a:solidFill>
                  <a:schemeClr val="tx1"/>
                </a:solidFill>
                <a:latin typeface="微软雅黑" pitchFamily="34" charset="-122"/>
                <a:ea typeface="微软雅黑" pitchFamily="34" charset="-122"/>
              </a:rPr>
              <a:t>控制信号</a:t>
            </a:r>
            <a:endParaRPr lang="en-US" sz="2200" dirty="0">
              <a:solidFill>
                <a:schemeClr val="tx1"/>
              </a:solidFill>
              <a:latin typeface="微软雅黑" pitchFamily="34" charset="-122"/>
              <a:ea typeface="微软雅黑" pitchFamily="34" charset="-122"/>
            </a:endParaRPr>
          </a:p>
        </p:txBody>
      </p:sp>
      <p:grpSp>
        <p:nvGrpSpPr>
          <p:cNvPr id="4" name="Group 79"/>
          <p:cNvGrpSpPr>
            <a:grpSpLocks/>
          </p:cNvGrpSpPr>
          <p:nvPr/>
        </p:nvGrpSpPr>
        <p:grpSpPr bwMode="auto">
          <a:xfrm>
            <a:off x="1643063" y="3276600"/>
            <a:ext cx="1938337" cy="992188"/>
            <a:chOff x="1035" y="2064"/>
            <a:chExt cx="1221" cy="625"/>
          </a:xfrm>
        </p:grpSpPr>
        <p:sp>
          <p:nvSpPr>
            <p:cNvPr id="670753" name="Oval 33"/>
            <p:cNvSpPr>
              <a:spLocks noChangeArrowheads="1"/>
            </p:cNvSpPr>
            <p:nvPr/>
          </p:nvSpPr>
          <p:spPr bwMode="auto">
            <a:xfrm>
              <a:off x="1275" y="2064"/>
              <a:ext cx="624" cy="288"/>
            </a:xfrm>
            <a:prstGeom prst="ellipse">
              <a:avLst/>
            </a:prstGeom>
            <a:noFill/>
            <a:ln w="12700">
              <a:solidFill>
                <a:schemeClr val="tx1"/>
              </a:solidFill>
              <a:round/>
              <a:headEnd/>
              <a:tailEnd/>
            </a:ln>
            <a:effectLst/>
          </p:spPr>
          <p:txBody>
            <a:bodyPr wrap="none" anchor="ctr"/>
            <a:lstStyle/>
            <a:p>
              <a:endParaRPr lang="en-US"/>
            </a:p>
          </p:txBody>
        </p:sp>
        <p:sp>
          <p:nvSpPr>
            <p:cNvPr id="670754" name="Text Box 34"/>
            <p:cNvSpPr txBox="1">
              <a:spLocks noChangeArrowheads="1"/>
            </p:cNvSpPr>
            <p:nvPr/>
          </p:nvSpPr>
          <p:spPr bwMode="auto">
            <a:xfrm>
              <a:off x="1227" y="2064"/>
              <a:ext cx="720" cy="326"/>
            </a:xfrm>
            <a:prstGeom prst="rect">
              <a:avLst/>
            </a:prstGeom>
            <a:noFill/>
            <a:ln w="12700">
              <a:noFill/>
              <a:miter lim="800000"/>
              <a:headEnd/>
              <a:tailEnd/>
            </a:ln>
            <a:effectLst/>
          </p:spPr>
          <p:txBody>
            <a:bodyPr>
              <a:spAutoFit/>
            </a:bodyPr>
            <a:lstStyle/>
            <a:p>
              <a:pPr algn="ctr"/>
              <a:r>
                <a:rPr lang="en-US" sz="1400"/>
                <a:t>Fetch</a:t>
              </a:r>
            </a:p>
            <a:p>
              <a:pPr algn="ctr"/>
              <a:r>
                <a:rPr lang="en-US" sz="1400"/>
                <a:t>PC = PC+4</a:t>
              </a:r>
            </a:p>
          </p:txBody>
        </p:sp>
        <p:sp>
          <p:nvSpPr>
            <p:cNvPr id="670755" name="Oval 35"/>
            <p:cNvSpPr>
              <a:spLocks noChangeArrowheads="1"/>
            </p:cNvSpPr>
            <p:nvPr/>
          </p:nvSpPr>
          <p:spPr bwMode="auto">
            <a:xfrm>
              <a:off x="1799" y="2476"/>
              <a:ext cx="364" cy="212"/>
            </a:xfrm>
            <a:prstGeom prst="ellipse">
              <a:avLst/>
            </a:prstGeom>
            <a:noFill/>
            <a:ln w="12700">
              <a:solidFill>
                <a:schemeClr val="bg2"/>
              </a:solidFill>
              <a:round/>
              <a:headEnd/>
              <a:tailEnd/>
            </a:ln>
            <a:effectLst/>
          </p:spPr>
          <p:txBody>
            <a:bodyPr wrap="none" anchor="ctr"/>
            <a:lstStyle/>
            <a:p>
              <a:endParaRPr lang="en-US"/>
            </a:p>
          </p:txBody>
        </p:sp>
        <p:sp>
          <p:nvSpPr>
            <p:cNvPr id="670756" name="Text Box 36"/>
            <p:cNvSpPr txBox="1">
              <a:spLocks noChangeArrowheads="1"/>
            </p:cNvSpPr>
            <p:nvPr/>
          </p:nvSpPr>
          <p:spPr bwMode="auto">
            <a:xfrm>
              <a:off x="1755" y="2496"/>
              <a:ext cx="501" cy="192"/>
            </a:xfrm>
            <a:prstGeom prst="rect">
              <a:avLst/>
            </a:prstGeom>
            <a:noFill/>
            <a:ln w="12700">
              <a:noFill/>
              <a:miter lim="800000"/>
              <a:headEnd/>
              <a:tailEnd/>
            </a:ln>
            <a:effectLst/>
          </p:spPr>
          <p:txBody>
            <a:bodyPr wrap="none">
              <a:spAutoFit/>
            </a:bodyPr>
            <a:lstStyle/>
            <a:p>
              <a:r>
                <a:rPr lang="en-US" sz="1400"/>
                <a:t>Decode</a:t>
              </a:r>
            </a:p>
          </p:txBody>
        </p:sp>
        <p:sp>
          <p:nvSpPr>
            <p:cNvPr id="670757" name="Oval 37"/>
            <p:cNvSpPr>
              <a:spLocks noChangeArrowheads="1"/>
            </p:cNvSpPr>
            <p:nvPr/>
          </p:nvSpPr>
          <p:spPr bwMode="auto">
            <a:xfrm>
              <a:off x="1083" y="2476"/>
              <a:ext cx="338" cy="212"/>
            </a:xfrm>
            <a:prstGeom prst="ellipse">
              <a:avLst/>
            </a:prstGeom>
            <a:noFill/>
            <a:ln w="12700">
              <a:solidFill>
                <a:schemeClr val="bg2"/>
              </a:solidFill>
              <a:round/>
              <a:headEnd/>
              <a:tailEnd/>
            </a:ln>
            <a:effectLst/>
          </p:spPr>
          <p:txBody>
            <a:bodyPr wrap="none" anchor="ctr"/>
            <a:lstStyle/>
            <a:p>
              <a:endParaRPr lang="en-US"/>
            </a:p>
          </p:txBody>
        </p:sp>
        <p:sp>
          <p:nvSpPr>
            <p:cNvPr id="670758" name="Text Box 38"/>
            <p:cNvSpPr txBox="1">
              <a:spLocks noChangeArrowheads="1"/>
            </p:cNvSpPr>
            <p:nvPr/>
          </p:nvSpPr>
          <p:spPr bwMode="auto">
            <a:xfrm>
              <a:off x="1035" y="2496"/>
              <a:ext cx="365" cy="192"/>
            </a:xfrm>
            <a:prstGeom prst="rect">
              <a:avLst/>
            </a:prstGeom>
            <a:noFill/>
            <a:ln w="12700">
              <a:noFill/>
              <a:miter lim="800000"/>
              <a:headEnd/>
              <a:tailEnd/>
            </a:ln>
            <a:effectLst/>
          </p:spPr>
          <p:txBody>
            <a:bodyPr wrap="none">
              <a:spAutoFit/>
            </a:bodyPr>
            <a:lstStyle/>
            <a:p>
              <a:r>
                <a:rPr lang="en-US" sz="1400"/>
                <a:t>Exec</a:t>
              </a:r>
            </a:p>
          </p:txBody>
        </p:sp>
        <p:cxnSp>
          <p:nvCxnSpPr>
            <p:cNvPr id="670759" name="AutoShape 39"/>
            <p:cNvCxnSpPr>
              <a:cxnSpLocks noChangeShapeType="1"/>
              <a:stCxn id="670753" idx="6"/>
              <a:endCxn id="670755" idx="0"/>
            </p:cNvCxnSpPr>
            <p:nvPr/>
          </p:nvCxnSpPr>
          <p:spPr bwMode="auto">
            <a:xfrm>
              <a:off x="1899" y="2208"/>
              <a:ext cx="82" cy="268"/>
            </a:xfrm>
            <a:prstGeom prst="curvedConnector2">
              <a:avLst/>
            </a:prstGeom>
            <a:noFill/>
            <a:ln w="12700">
              <a:solidFill>
                <a:schemeClr val="tx1"/>
              </a:solidFill>
              <a:round/>
              <a:headEnd/>
              <a:tailEnd type="triangle" w="med" len="med"/>
            </a:ln>
            <a:effectLst/>
          </p:spPr>
        </p:cxnSp>
        <p:cxnSp>
          <p:nvCxnSpPr>
            <p:cNvPr id="670760" name="AutoShape 40"/>
            <p:cNvCxnSpPr>
              <a:cxnSpLocks noChangeShapeType="1"/>
              <a:stCxn id="670755" idx="4"/>
              <a:endCxn id="670757" idx="4"/>
            </p:cNvCxnSpPr>
            <p:nvPr/>
          </p:nvCxnSpPr>
          <p:spPr bwMode="auto">
            <a:xfrm rot="5400000">
              <a:off x="1616" y="2324"/>
              <a:ext cx="1" cy="729"/>
            </a:xfrm>
            <a:prstGeom prst="curvedConnector3">
              <a:avLst>
                <a:gd name="adj1" fmla="val 14400000"/>
              </a:avLst>
            </a:prstGeom>
            <a:noFill/>
            <a:ln w="12700">
              <a:solidFill>
                <a:schemeClr val="bg2"/>
              </a:solidFill>
              <a:round/>
              <a:headEnd/>
              <a:tailEnd type="triangle" w="med" len="med"/>
            </a:ln>
            <a:effectLst/>
          </p:spPr>
        </p:cxnSp>
        <p:cxnSp>
          <p:nvCxnSpPr>
            <p:cNvPr id="670761" name="AutoShape 41"/>
            <p:cNvCxnSpPr>
              <a:cxnSpLocks noChangeShapeType="1"/>
              <a:stCxn id="670757" idx="0"/>
              <a:endCxn id="670753" idx="2"/>
            </p:cNvCxnSpPr>
            <p:nvPr/>
          </p:nvCxnSpPr>
          <p:spPr bwMode="auto">
            <a:xfrm rot="16200000">
              <a:off x="1130" y="2330"/>
              <a:ext cx="268" cy="23"/>
            </a:xfrm>
            <a:prstGeom prst="curvedConnector2">
              <a:avLst/>
            </a:prstGeom>
            <a:noFill/>
            <a:ln w="12700">
              <a:solidFill>
                <a:schemeClr val="bg2"/>
              </a:solidFill>
              <a:round/>
              <a:headEnd/>
              <a:tailEnd type="triangle" w="med" len="med"/>
            </a:ln>
            <a:effectLst/>
          </p:spPr>
        </p:cxnSp>
      </p:grpSp>
      <p:grpSp>
        <p:nvGrpSpPr>
          <p:cNvPr id="5" name="Group 77"/>
          <p:cNvGrpSpPr>
            <a:grpSpLocks/>
          </p:cNvGrpSpPr>
          <p:nvPr/>
        </p:nvGrpSpPr>
        <p:grpSpPr bwMode="auto">
          <a:xfrm>
            <a:off x="1338263" y="2743200"/>
            <a:ext cx="1865312" cy="336550"/>
            <a:chOff x="649" y="2640"/>
            <a:chExt cx="1175" cy="212"/>
          </a:xfrm>
        </p:grpSpPr>
        <p:sp>
          <p:nvSpPr>
            <p:cNvPr id="670765" name="Line 45"/>
            <p:cNvSpPr>
              <a:spLocks noChangeShapeType="1"/>
            </p:cNvSpPr>
            <p:nvPr/>
          </p:nvSpPr>
          <p:spPr bwMode="auto">
            <a:xfrm>
              <a:off x="1056" y="2688"/>
              <a:ext cx="96" cy="0"/>
            </a:xfrm>
            <a:prstGeom prst="line">
              <a:avLst/>
            </a:prstGeom>
            <a:noFill/>
            <a:ln w="12700">
              <a:solidFill>
                <a:schemeClr val="tx1"/>
              </a:solidFill>
              <a:round/>
              <a:headEnd/>
              <a:tailEnd/>
            </a:ln>
            <a:effectLst/>
          </p:spPr>
          <p:txBody>
            <a:bodyPr/>
            <a:lstStyle/>
            <a:p>
              <a:endParaRPr lang="en-US"/>
            </a:p>
          </p:txBody>
        </p:sp>
        <p:sp>
          <p:nvSpPr>
            <p:cNvPr id="670766" name="Line 46"/>
            <p:cNvSpPr>
              <a:spLocks noChangeShapeType="1"/>
            </p:cNvSpPr>
            <p:nvPr/>
          </p:nvSpPr>
          <p:spPr bwMode="auto">
            <a:xfrm>
              <a:off x="1152" y="2688"/>
              <a:ext cx="0" cy="144"/>
            </a:xfrm>
            <a:prstGeom prst="line">
              <a:avLst/>
            </a:prstGeom>
            <a:noFill/>
            <a:ln w="12700">
              <a:solidFill>
                <a:schemeClr val="accent1"/>
              </a:solidFill>
              <a:round/>
              <a:headEnd/>
              <a:tailEnd type="triangle" w="med" len="med"/>
            </a:ln>
            <a:effectLst/>
          </p:spPr>
          <p:txBody>
            <a:bodyPr/>
            <a:lstStyle/>
            <a:p>
              <a:endParaRPr lang="en-US"/>
            </a:p>
          </p:txBody>
        </p:sp>
        <p:sp>
          <p:nvSpPr>
            <p:cNvPr id="670767" name="Line 47"/>
            <p:cNvSpPr>
              <a:spLocks noChangeShapeType="1"/>
            </p:cNvSpPr>
            <p:nvPr/>
          </p:nvSpPr>
          <p:spPr bwMode="auto">
            <a:xfrm>
              <a:off x="1152" y="2832"/>
              <a:ext cx="288" cy="0"/>
            </a:xfrm>
            <a:prstGeom prst="line">
              <a:avLst/>
            </a:prstGeom>
            <a:noFill/>
            <a:ln w="12700">
              <a:solidFill>
                <a:schemeClr val="tx1"/>
              </a:solidFill>
              <a:round/>
              <a:headEnd/>
              <a:tailEnd/>
            </a:ln>
            <a:effectLst/>
          </p:spPr>
          <p:txBody>
            <a:bodyPr/>
            <a:lstStyle/>
            <a:p>
              <a:endParaRPr lang="en-US"/>
            </a:p>
          </p:txBody>
        </p:sp>
        <p:sp>
          <p:nvSpPr>
            <p:cNvPr id="670768" name="Line 48"/>
            <p:cNvSpPr>
              <a:spLocks noChangeShapeType="1"/>
            </p:cNvSpPr>
            <p:nvPr/>
          </p:nvSpPr>
          <p:spPr bwMode="auto">
            <a:xfrm>
              <a:off x="1440" y="2688"/>
              <a:ext cx="0" cy="144"/>
            </a:xfrm>
            <a:prstGeom prst="line">
              <a:avLst/>
            </a:prstGeom>
            <a:noFill/>
            <a:ln w="12700">
              <a:solidFill>
                <a:schemeClr val="tx1"/>
              </a:solidFill>
              <a:round/>
              <a:headEnd/>
              <a:tailEnd/>
            </a:ln>
            <a:effectLst/>
          </p:spPr>
          <p:txBody>
            <a:bodyPr/>
            <a:lstStyle/>
            <a:p>
              <a:endParaRPr lang="en-US"/>
            </a:p>
          </p:txBody>
        </p:sp>
        <p:sp>
          <p:nvSpPr>
            <p:cNvPr id="670769" name="Line 49"/>
            <p:cNvSpPr>
              <a:spLocks noChangeShapeType="1"/>
            </p:cNvSpPr>
            <p:nvPr/>
          </p:nvSpPr>
          <p:spPr bwMode="auto">
            <a:xfrm>
              <a:off x="1440" y="2688"/>
              <a:ext cx="288" cy="0"/>
            </a:xfrm>
            <a:prstGeom prst="line">
              <a:avLst/>
            </a:prstGeom>
            <a:noFill/>
            <a:ln w="12700">
              <a:solidFill>
                <a:schemeClr val="tx1"/>
              </a:solidFill>
              <a:round/>
              <a:headEnd/>
              <a:tailEnd/>
            </a:ln>
            <a:effectLst/>
          </p:spPr>
          <p:txBody>
            <a:bodyPr/>
            <a:lstStyle/>
            <a:p>
              <a:endParaRPr lang="en-US"/>
            </a:p>
          </p:txBody>
        </p:sp>
        <p:sp>
          <p:nvSpPr>
            <p:cNvPr id="670770" name="Line 50"/>
            <p:cNvSpPr>
              <a:spLocks noChangeShapeType="1"/>
            </p:cNvSpPr>
            <p:nvPr/>
          </p:nvSpPr>
          <p:spPr bwMode="auto">
            <a:xfrm>
              <a:off x="1728" y="2688"/>
              <a:ext cx="0" cy="144"/>
            </a:xfrm>
            <a:prstGeom prst="line">
              <a:avLst/>
            </a:prstGeom>
            <a:noFill/>
            <a:ln w="12700">
              <a:solidFill>
                <a:schemeClr val="accent1"/>
              </a:solidFill>
              <a:round/>
              <a:headEnd/>
              <a:tailEnd type="triangle" w="med" len="med"/>
            </a:ln>
            <a:effectLst/>
          </p:spPr>
          <p:txBody>
            <a:bodyPr/>
            <a:lstStyle/>
            <a:p>
              <a:endParaRPr lang="en-US"/>
            </a:p>
          </p:txBody>
        </p:sp>
        <p:sp>
          <p:nvSpPr>
            <p:cNvPr id="670771" name="Line 51"/>
            <p:cNvSpPr>
              <a:spLocks noChangeShapeType="1"/>
            </p:cNvSpPr>
            <p:nvPr/>
          </p:nvSpPr>
          <p:spPr bwMode="auto">
            <a:xfrm>
              <a:off x="1728" y="2832"/>
              <a:ext cx="96" cy="0"/>
            </a:xfrm>
            <a:prstGeom prst="line">
              <a:avLst/>
            </a:prstGeom>
            <a:noFill/>
            <a:ln w="12700">
              <a:solidFill>
                <a:schemeClr val="tx1"/>
              </a:solidFill>
              <a:round/>
              <a:headEnd/>
              <a:tailEnd/>
            </a:ln>
            <a:effectLst/>
          </p:spPr>
          <p:txBody>
            <a:bodyPr/>
            <a:lstStyle/>
            <a:p>
              <a:endParaRPr lang="en-US"/>
            </a:p>
          </p:txBody>
        </p:sp>
        <p:sp>
          <p:nvSpPr>
            <p:cNvPr id="670777" name="Text Box 57"/>
            <p:cNvSpPr txBox="1">
              <a:spLocks noChangeArrowheads="1"/>
            </p:cNvSpPr>
            <p:nvPr/>
          </p:nvSpPr>
          <p:spPr bwMode="auto">
            <a:xfrm>
              <a:off x="649" y="2640"/>
              <a:ext cx="407" cy="212"/>
            </a:xfrm>
            <a:prstGeom prst="rect">
              <a:avLst/>
            </a:prstGeom>
            <a:noFill/>
            <a:ln w="12700">
              <a:noFill/>
              <a:miter lim="800000"/>
              <a:headEnd/>
              <a:tailEnd/>
            </a:ln>
            <a:effectLst/>
          </p:spPr>
          <p:txBody>
            <a:bodyPr wrap="none">
              <a:spAutoFit/>
            </a:bodyPr>
            <a:lstStyle/>
            <a:p>
              <a:r>
                <a:rPr lang="en-US" sz="1600">
                  <a:solidFill>
                    <a:schemeClr val="accent2"/>
                  </a:solidFill>
                </a:rPr>
                <a:t>clock</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075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075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8018" name="Rectangle 2"/>
          <p:cNvSpPr>
            <a:spLocks noGrp="1" noChangeArrowheads="1"/>
          </p:cNvSpPr>
          <p:nvPr>
            <p:ph type="title"/>
          </p:nvPr>
        </p:nvSpPr>
        <p:spPr>
          <a:xfrm>
            <a:off x="652463" y="304800"/>
            <a:ext cx="4817024" cy="426142"/>
          </a:xfrm>
          <a:noFill/>
          <a:ln/>
        </p:spPr>
        <p:txBody>
          <a:bodyPr wrap="none"/>
          <a:lstStyle/>
          <a:p>
            <a:r>
              <a:rPr lang="zh-CN" altLang="en-US" dirty="0" smtClean="0"/>
              <a:t>其他结构的流水线是否可能？</a:t>
            </a:r>
            <a:endParaRPr lang="en-US" dirty="0"/>
          </a:p>
        </p:txBody>
      </p:sp>
      <p:sp>
        <p:nvSpPr>
          <p:cNvPr id="1238019" name="Rectangle 3"/>
          <p:cNvSpPr>
            <a:spLocks noGrp="1" noChangeArrowheads="1"/>
          </p:cNvSpPr>
          <p:nvPr>
            <p:ph type="body" idx="1"/>
          </p:nvPr>
        </p:nvSpPr>
        <p:spPr>
          <a:xfrm>
            <a:off x="533400" y="838200"/>
            <a:ext cx="7848600" cy="1537857"/>
          </a:xfrm>
          <a:noFill/>
          <a:ln/>
        </p:spPr>
        <p:txBody>
          <a:bodyPr/>
          <a:lstStyle/>
          <a:p>
            <a:r>
              <a:rPr lang="zh-CN" altLang="en-US" dirty="0" smtClean="0">
                <a:latin typeface="微软雅黑" pitchFamily="34" charset="-122"/>
                <a:ea typeface="微软雅黑" pitchFamily="34" charset="-122"/>
              </a:rPr>
              <a:t>慢的乘法如何</a:t>
            </a:r>
            <a:r>
              <a:rPr lang="en-US" dirty="0" smtClean="0">
                <a:latin typeface="微软雅黑" pitchFamily="34" charset="-122"/>
                <a:ea typeface="微软雅黑" pitchFamily="34" charset="-122"/>
              </a:rPr>
              <a:t>?</a:t>
            </a:r>
            <a:endParaRPr lang="en-US" dirty="0">
              <a:latin typeface="微软雅黑" pitchFamily="34" charset="-122"/>
              <a:ea typeface="微软雅黑" pitchFamily="34" charset="-122"/>
            </a:endParaRPr>
          </a:p>
          <a:p>
            <a:pPr lvl="1"/>
            <a:r>
              <a:rPr lang="en-US" dirty="0"/>
              <a:t>Make the clock twice as slow or …</a:t>
            </a:r>
          </a:p>
          <a:p>
            <a:pPr lvl="1"/>
            <a:r>
              <a:rPr lang="en-US" dirty="0"/>
              <a:t>let it take two cycles (since it doesn’t use the DM stage)</a:t>
            </a:r>
          </a:p>
          <a:p>
            <a:pPr lvl="1"/>
            <a:endParaRPr lang="en-US" dirty="0"/>
          </a:p>
        </p:txBody>
      </p:sp>
      <p:grpSp>
        <p:nvGrpSpPr>
          <p:cNvPr id="2" name="Group 84"/>
          <p:cNvGrpSpPr>
            <a:grpSpLocks/>
          </p:cNvGrpSpPr>
          <p:nvPr/>
        </p:nvGrpSpPr>
        <p:grpSpPr bwMode="auto">
          <a:xfrm>
            <a:off x="3581400" y="2133600"/>
            <a:ext cx="3355975" cy="1295400"/>
            <a:chOff x="1584" y="1104"/>
            <a:chExt cx="2114" cy="816"/>
          </a:xfrm>
        </p:grpSpPr>
        <p:grpSp>
          <p:nvGrpSpPr>
            <p:cNvPr id="3" name="Group 4"/>
            <p:cNvGrpSpPr>
              <a:grpSpLocks/>
            </p:cNvGrpSpPr>
            <p:nvPr/>
          </p:nvGrpSpPr>
          <p:grpSpPr bwMode="auto">
            <a:xfrm>
              <a:off x="1584" y="1392"/>
              <a:ext cx="2114" cy="528"/>
              <a:chOff x="1562" y="1152"/>
              <a:chExt cx="2114" cy="528"/>
            </a:xfrm>
          </p:grpSpPr>
          <p:grpSp>
            <p:nvGrpSpPr>
              <p:cNvPr id="4" name="Group 5"/>
              <p:cNvGrpSpPr>
                <a:grpSpLocks/>
              </p:cNvGrpSpPr>
              <p:nvPr/>
            </p:nvGrpSpPr>
            <p:grpSpPr bwMode="auto">
              <a:xfrm>
                <a:off x="2487" y="1152"/>
                <a:ext cx="223" cy="481"/>
                <a:chOff x="2207" y="1413"/>
                <a:chExt cx="223" cy="481"/>
              </a:xfrm>
            </p:grpSpPr>
            <p:sp>
              <p:nvSpPr>
                <p:cNvPr id="1238022" name="Freeform 6"/>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8023" name="Rectangle 7"/>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5" name="Group 8"/>
              <p:cNvGrpSpPr>
                <a:grpSpLocks/>
              </p:cNvGrpSpPr>
              <p:nvPr/>
            </p:nvGrpSpPr>
            <p:grpSpPr bwMode="auto">
              <a:xfrm>
                <a:off x="1562" y="1248"/>
                <a:ext cx="349" cy="289"/>
                <a:chOff x="1282" y="1509"/>
                <a:chExt cx="349" cy="289"/>
              </a:xfrm>
            </p:grpSpPr>
            <p:sp>
              <p:nvSpPr>
                <p:cNvPr id="1238025" name="Rectangle 9"/>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6" name="Group 10"/>
                <p:cNvGrpSpPr>
                  <a:grpSpLocks/>
                </p:cNvGrpSpPr>
                <p:nvPr/>
              </p:nvGrpSpPr>
              <p:grpSpPr bwMode="auto">
                <a:xfrm>
                  <a:off x="1291" y="1509"/>
                  <a:ext cx="340" cy="289"/>
                  <a:chOff x="1291" y="1509"/>
                  <a:chExt cx="340" cy="289"/>
                </a:xfrm>
              </p:grpSpPr>
              <p:sp>
                <p:nvSpPr>
                  <p:cNvPr id="1238027" name="Freeform 11"/>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8028" name="Freeform 12"/>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38029" name="Rectangle 13"/>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7" name="Group 14"/>
              <p:cNvGrpSpPr>
                <a:grpSpLocks/>
              </p:cNvGrpSpPr>
              <p:nvPr/>
            </p:nvGrpSpPr>
            <p:grpSpPr bwMode="auto">
              <a:xfrm>
                <a:off x="2031" y="1248"/>
                <a:ext cx="296" cy="289"/>
                <a:chOff x="1751" y="1509"/>
                <a:chExt cx="296" cy="289"/>
              </a:xfrm>
            </p:grpSpPr>
            <p:sp>
              <p:nvSpPr>
                <p:cNvPr id="1238031" name="Freeform 15"/>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8032" name="Freeform 16"/>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8033" name="Line 17"/>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38034" name="Freeform 18"/>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8035" name="Line 19"/>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38036" name="Rectangle 20"/>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8" name="Group 21"/>
              <p:cNvGrpSpPr>
                <a:grpSpLocks/>
              </p:cNvGrpSpPr>
              <p:nvPr/>
            </p:nvGrpSpPr>
            <p:grpSpPr bwMode="auto">
              <a:xfrm>
                <a:off x="2880" y="1248"/>
                <a:ext cx="325" cy="289"/>
                <a:chOff x="2600" y="1509"/>
                <a:chExt cx="325" cy="289"/>
              </a:xfrm>
            </p:grpSpPr>
            <p:sp>
              <p:nvSpPr>
                <p:cNvPr id="1238038" name="Freeform 22"/>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8039" name="Freeform 23"/>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8040" name="Rectangle 24"/>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9" name="Group 25"/>
              <p:cNvGrpSpPr>
                <a:grpSpLocks/>
              </p:cNvGrpSpPr>
              <p:nvPr/>
            </p:nvGrpSpPr>
            <p:grpSpPr bwMode="auto">
              <a:xfrm>
                <a:off x="3348" y="1248"/>
                <a:ext cx="284" cy="289"/>
                <a:chOff x="3068" y="1509"/>
                <a:chExt cx="284" cy="289"/>
              </a:xfrm>
            </p:grpSpPr>
            <p:sp>
              <p:nvSpPr>
                <p:cNvPr id="1238042" name="Freeform 26"/>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8043" name="Freeform 27"/>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8044" name="Line 28"/>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38045" name="Line 29"/>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38046" name="Line 30"/>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38047" name="Line 31"/>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38048" name="Line 32"/>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38049" name="Line 33"/>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38050" name="Line 34"/>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38051" name="Line 35"/>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38052" name="Line 36"/>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38053" name="Rectangle 37"/>
            <p:cNvSpPr>
              <a:spLocks noChangeArrowheads="1"/>
            </p:cNvSpPr>
            <p:nvPr/>
          </p:nvSpPr>
          <p:spPr bwMode="auto">
            <a:xfrm>
              <a:off x="2544" y="1104"/>
              <a:ext cx="672" cy="240"/>
            </a:xfrm>
            <a:prstGeom prst="rect">
              <a:avLst/>
            </a:prstGeom>
            <a:noFill/>
            <a:ln w="28575">
              <a:solidFill>
                <a:schemeClr val="tx1"/>
              </a:solidFill>
              <a:miter lim="800000"/>
              <a:headEnd/>
              <a:tailEnd/>
            </a:ln>
            <a:effectLst/>
          </p:spPr>
          <p:txBody>
            <a:bodyPr wrap="none" anchor="ctr"/>
            <a:lstStyle/>
            <a:p>
              <a:endParaRPr lang="en-US"/>
            </a:p>
          </p:txBody>
        </p:sp>
        <p:sp>
          <p:nvSpPr>
            <p:cNvPr id="1238054" name="Text Box 38"/>
            <p:cNvSpPr txBox="1">
              <a:spLocks noChangeArrowheads="1"/>
            </p:cNvSpPr>
            <p:nvPr/>
          </p:nvSpPr>
          <p:spPr bwMode="auto">
            <a:xfrm>
              <a:off x="2640" y="1104"/>
              <a:ext cx="393" cy="212"/>
            </a:xfrm>
            <a:prstGeom prst="rect">
              <a:avLst/>
            </a:prstGeom>
            <a:noFill/>
            <a:ln w="12700">
              <a:noFill/>
              <a:miter lim="800000"/>
              <a:headEnd/>
              <a:tailEnd/>
            </a:ln>
            <a:effectLst/>
          </p:spPr>
          <p:txBody>
            <a:bodyPr wrap="none">
              <a:spAutoFit/>
            </a:bodyPr>
            <a:lstStyle/>
            <a:p>
              <a:r>
                <a:rPr lang="en-US" sz="1600" b="1">
                  <a:solidFill>
                    <a:schemeClr val="tx1"/>
                  </a:solidFill>
                </a:rPr>
                <a:t>MUL</a:t>
              </a:r>
            </a:p>
          </p:txBody>
        </p:sp>
        <p:sp>
          <p:nvSpPr>
            <p:cNvPr id="1238055" name="Line 39"/>
            <p:cNvSpPr>
              <a:spLocks noChangeShapeType="1"/>
            </p:cNvSpPr>
            <p:nvPr/>
          </p:nvSpPr>
          <p:spPr bwMode="auto">
            <a:xfrm>
              <a:off x="3312" y="1200"/>
              <a:ext cx="0" cy="432"/>
            </a:xfrm>
            <a:prstGeom prst="line">
              <a:avLst/>
            </a:prstGeom>
            <a:noFill/>
            <a:ln w="28575">
              <a:solidFill>
                <a:schemeClr val="tx1"/>
              </a:solidFill>
              <a:round/>
              <a:headEnd/>
              <a:tailEnd/>
            </a:ln>
            <a:effectLst/>
          </p:spPr>
          <p:txBody>
            <a:bodyPr/>
            <a:lstStyle/>
            <a:p>
              <a:endParaRPr lang="en-US"/>
            </a:p>
          </p:txBody>
        </p:sp>
        <p:sp>
          <p:nvSpPr>
            <p:cNvPr id="1238056" name="Line 40"/>
            <p:cNvSpPr>
              <a:spLocks noChangeShapeType="1"/>
            </p:cNvSpPr>
            <p:nvPr/>
          </p:nvSpPr>
          <p:spPr bwMode="auto">
            <a:xfrm>
              <a:off x="3216" y="1200"/>
              <a:ext cx="96" cy="0"/>
            </a:xfrm>
            <a:prstGeom prst="line">
              <a:avLst/>
            </a:prstGeom>
            <a:noFill/>
            <a:ln w="28575">
              <a:solidFill>
                <a:schemeClr val="tx1"/>
              </a:solidFill>
              <a:round/>
              <a:headEnd/>
              <a:tailEnd/>
            </a:ln>
            <a:effectLst/>
          </p:spPr>
          <p:txBody>
            <a:bodyPr/>
            <a:lstStyle/>
            <a:p>
              <a:endParaRPr lang="en-US"/>
            </a:p>
          </p:txBody>
        </p:sp>
        <p:sp>
          <p:nvSpPr>
            <p:cNvPr id="1238057" name="Line 41"/>
            <p:cNvSpPr>
              <a:spLocks noChangeShapeType="1"/>
            </p:cNvSpPr>
            <p:nvPr/>
          </p:nvSpPr>
          <p:spPr bwMode="auto">
            <a:xfrm>
              <a:off x="2400" y="1152"/>
              <a:ext cx="144" cy="0"/>
            </a:xfrm>
            <a:prstGeom prst="line">
              <a:avLst/>
            </a:prstGeom>
            <a:noFill/>
            <a:ln w="28575">
              <a:solidFill>
                <a:schemeClr val="tx1"/>
              </a:solidFill>
              <a:round/>
              <a:headEnd/>
              <a:tailEnd/>
            </a:ln>
            <a:effectLst/>
          </p:spPr>
          <p:txBody>
            <a:bodyPr/>
            <a:lstStyle/>
            <a:p>
              <a:endParaRPr lang="en-US"/>
            </a:p>
          </p:txBody>
        </p:sp>
        <p:sp>
          <p:nvSpPr>
            <p:cNvPr id="1238058" name="Line 42"/>
            <p:cNvSpPr>
              <a:spLocks noChangeShapeType="1"/>
            </p:cNvSpPr>
            <p:nvPr/>
          </p:nvSpPr>
          <p:spPr bwMode="auto">
            <a:xfrm>
              <a:off x="2448" y="1296"/>
              <a:ext cx="96" cy="0"/>
            </a:xfrm>
            <a:prstGeom prst="line">
              <a:avLst/>
            </a:prstGeom>
            <a:noFill/>
            <a:ln w="28575">
              <a:solidFill>
                <a:schemeClr val="tx1"/>
              </a:solidFill>
              <a:round/>
              <a:headEnd/>
              <a:tailEnd/>
            </a:ln>
            <a:effectLst/>
          </p:spPr>
          <p:txBody>
            <a:bodyPr/>
            <a:lstStyle/>
            <a:p>
              <a:endParaRPr lang="en-US"/>
            </a:p>
          </p:txBody>
        </p:sp>
        <p:sp>
          <p:nvSpPr>
            <p:cNvPr id="1238059" name="Line 43"/>
            <p:cNvSpPr>
              <a:spLocks noChangeShapeType="1"/>
            </p:cNvSpPr>
            <p:nvPr/>
          </p:nvSpPr>
          <p:spPr bwMode="auto">
            <a:xfrm>
              <a:off x="2400" y="1152"/>
              <a:ext cx="0" cy="384"/>
            </a:xfrm>
            <a:prstGeom prst="line">
              <a:avLst/>
            </a:prstGeom>
            <a:noFill/>
            <a:ln w="28575">
              <a:solidFill>
                <a:schemeClr val="tx1"/>
              </a:solidFill>
              <a:round/>
              <a:headEnd/>
              <a:tailEnd/>
            </a:ln>
            <a:effectLst/>
          </p:spPr>
          <p:txBody>
            <a:bodyPr/>
            <a:lstStyle/>
            <a:p>
              <a:endParaRPr lang="en-US"/>
            </a:p>
          </p:txBody>
        </p:sp>
        <p:sp>
          <p:nvSpPr>
            <p:cNvPr id="1238060" name="Line 44"/>
            <p:cNvSpPr>
              <a:spLocks noChangeShapeType="1"/>
            </p:cNvSpPr>
            <p:nvPr/>
          </p:nvSpPr>
          <p:spPr bwMode="auto">
            <a:xfrm>
              <a:off x="2448" y="1296"/>
              <a:ext cx="0" cy="432"/>
            </a:xfrm>
            <a:prstGeom prst="line">
              <a:avLst/>
            </a:prstGeom>
            <a:noFill/>
            <a:ln w="28575">
              <a:solidFill>
                <a:schemeClr val="tx1"/>
              </a:solidFill>
              <a:round/>
              <a:headEnd/>
              <a:tailEnd/>
            </a:ln>
            <a:effectLst/>
          </p:spPr>
          <p:txBody>
            <a:bodyPr/>
            <a:lstStyle/>
            <a:p>
              <a:endParaRPr lang="en-US"/>
            </a:p>
          </p:txBody>
        </p:sp>
      </p:grpSp>
      <p:grpSp>
        <p:nvGrpSpPr>
          <p:cNvPr id="10" name="Group 83"/>
          <p:cNvGrpSpPr>
            <a:grpSpLocks/>
          </p:cNvGrpSpPr>
          <p:nvPr/>
        </p:nvGrpSpPr>
        <p:grpSpPr bwMode="auto">
          <a:xfrm>
            <a:off x="3352800" y="5181600"/>
            <a:ext cx="4102100" cy="835025"/>
            <a:chOff x="1418" y="3362"/>
            <a:chExt cx="2584" cy="526"/>
          </a:xfrm>
        </p:grpSpPr>
        <p:grpSp>
          <p:nvGrpSpPr>
            <p:cNvPr id="11" name="Group 45"/>
            <p:cNvGrpSpPr>
              <a:grpSpLocks/>
            </p:cNvGrpSpPr>
            <p:nvPr/>
          </p:nvGrpSpPr>
          <p:grpSpPr bwMode="auto">
            <a:xfrm>
              <a:off x="2349" y="3362"/>
              <a:ext cx="223" cy="481"/>
              <a:chOff x="2207" y="1413"/>
              <a:chExt cx="223" cy="481"/>
            </a:xfrm>
          </p:grpSpPr>
          <p:sp>
            <p:nvSpPr>
              <p:cNvPr id="1238062" name="Freeform 46"/>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8063" name="Rectangle 47"/>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 name="Group 48"/>
            <p:cNvGrpSpPr>
              <a:grpSpLocks/>
            </p:cNvGrpSpPr>
            <p:nvPr/>
          </p:nvGrpSpPr>
          <p:grpSpPr bwMode="auto">
            <a:xfrm>
              <a:off x="1418" y="3456"/>
              <a:ext cx="349" cy="289"/>
              <a:chOff x="1282" y="1509"/>
              <a:chExt cx="349" cy="289"/>
            </a:xfrm>
          </p:grpSpPr>
          <p:sp>
            <p:nvSpPr>
              <p:cNvPr id="1238065" name="Rectangle 49"/>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3" name="Group 50"/>
              <p:cNvGrpSpPr>
                <a:grpSpLocks/>
              </p:cNvGrpSpPr>
              <p:nvPr/>
            </p:nvGrpSpPr>
            <p:grpSpPr bwMode="auto">
              <a:xfrm>
                <a:off x="1291" y="1509"/>
                <a:ext cx="340" cy="289"/>
                <a:chOff x="1291" y="1509"/>
                <a:chExt cx="340" cy="289"/>
              </a:xfrm>
            </p:grpSpPr>
            <p:sp>
              <p:nvSpPr>
                <p:cNvPr id="1238067" name="Freeform 51"/>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8068" name="Freeform 52"/>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38069" name="Rectangle 53"/>
            <p:cNvSpPr>
              <a:spLocks noChangeArrowheads="1"/>
            </p:cNvSpPr>
            <p:nvPr/>
          </p:nvSpPr>
          <p:spPr bwMode="auto">
            <a:xfrm>
              <a:off x="1868" y="3463"/>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4" name="Group 54"/>
            <p:cNvGrpSpPr>
              <a:grpSpLocks/>
            </p:cNvGrpSpPr>
            <p:nvPr/>
          </p:nvGrpSpPr>
          <p:grpSpPr bwMode="auto">
            <a:xfrm>
              <a:off x="1887" y="3456"/>
              <a:ext cx="296" cy="289"/>
              <a:chOff x="1751" y="1509"/>
              <a:chExt cx="296" cy="289"/>
            </a:xfrm>
          </p:grpSpPr>
          <p:sp>
            <p:nvSpPr>
              <p:cNvPr id="1238071" name="Freeform 55"/>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8072" name="Freeform 56"/>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8073" name="Line 57"/>
            <p:cNvSpPr>
              <a:spLocks noChangeShapeType="1"/>
            </p:cNvSpPr>
            <p:nvPr/>
          </p:nvSpPr>
          <p:spPr bwMode="auto">
            <a:xfrm>
              <a:off x="1772" y="3600"/>
              <a:ext cx="116" cy="0"/>
            </a:xfrm>
            <a:prstGeom prst="line">
              <a:avLst/>
            </a:prstGeom>
            <a:noFill/>
            <a:ln w="25400">
              <a:solidFill>
                <a:schemeClr val="tx1"/>
              </a:solidFill>
              <a:round/>
              <a:headEnd/>
              <a:tailEnd/>
            </a:ln>
            <a:effectLst/>
          </p:spPr>
          <p:txBody>
            <a:bodyPr wrap="none" anchor="ctr"/>
            <a:lstStyle/>
            <a:p>
              <a:endParaRPr lang="en-US"/>
            </a:p>
          </p:txBody>
        </p:sp>
        <p:sp>
          <p:nvSpPr>
            <p:cNvPr id="1238074" name="Freeform 58"/>
            <p:cNvSpPr>
              <a:spLocks/>
            </p:cNvSpPr>
            <p:nvPr/>
          </p:nvSpPr>
          <p:spPr bwMode="auto">
            <a:xfrm>
              <a:off x="1840" y="3504"/>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8075" name="Line 59"/>
            <p:cNvSpPr>
              <a:spLocks noChangeShapeType="1"/>
            </p:cNvSpPr>
            <p:nvPr/>
          </p:nvSpPr>
          <p:spPr bwMode="auto">
            <a:xfrm>
              <a:off x="2188" y="3504"/>
              <a:ext cx="157" cy="0"/>
            </a:xfrm>
            <a:prstGeom prst="line">
              <a:avLst/>
            </a:prstGeom>
            <a:noFill/>
            <a:ln w="25400">
              <a:solidFill>
                <a:schemeClr val="tx1"/>
              </a:solidFill>
              <a:round/>
              <a:headEnd/>
              <a:tailEnd/>
            </a:ln>
            <a:effectLst/>
          </p:spPr>
          <p:txBody>
            <a:bodyPr wrap="none" anchor="ctr"/>
            <a:lstStyle/>
            <a:p>
              <a:endParaRPr lang="en-US"/>
            </a:p>
          </p:txBody>
        </p:sp>
        <p:sp>
          <p:nvSpPr>
            <p:cNvPr id="1238076" name="Rectangle 60"/>
            <p:cNvSpPr>
              <a:spLocks noChangeArrowheads="1"/>
            </p:cNvSpPr>
            <p:nvPr/>
          </p:nvSpPr>
          <p:spPr bwMode="auto">
            <a:xfrm>
              <a:off x="2685" y="3458"/>
              <a:ext cx="384"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DM1</a:t>
              </a:r>
            </a:p>
          </p:txBody>
        </p:sp>
        <p:grpSp>
          <p:nvGrpSpPr>
            <p:cNvPr id="15" name="Group 61"/>
            <p:cNvGrpSpPr>
              <a:grpSpLocks/>
            </p:cNvGrpSpPr>
            <p:nvPr/>
          </p:nvGrpSpPr>
          <p:grpSpPr bwMode="auto">
            <a:xfrm>
              <a:off x="3206" y="3456"/>
              <a:ext cx="325" cy="289"/>
              <a:chOff x="2600" y="1509"/>
              <a:chExt cx="325" cy="289"/>
            </a:xfrm>
          </p:grpSpPr>
          <p:sp>
            <p:nvSpPr>
              <p:cNvPr id="1238078" name="Freeform 62"/>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8079" name="Freeform 63"/>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8080" name="Rectangle 64"/>
            <p:cNvSpPr>
              <a:spLocks noChangeArrowheads="1"/>
            </p:cNvSpPr>
            <p:nvPr/>
          </p:nvSpPr>
          <p:spPr bwMode="auto">
            <a:xfrm>
              <a:off x="3647" y="3458"/>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6" name="Group 65"/>
            <p:cNvGrpSpPr>
              <a:grpSpLocks/>
            </p:cNvGrpSpPr>
            <p:nvPr/>
          </p:nvGrpSpPr>
          <p:grpSpPr bwMode="auto">
            <a:xfrm>
              <a:off x="3674" y="3456"/>
              <a:ext cx="284" cy="289"/>
              <a:chOff x="3068" y="1509"/>
              <a:chExt cx="284" cy="289"/>
            </a:xfrm>
          </p:grpSpPr>
          <p:sp>
            <p:nvSpPr>
              <p:cNvPr id="1238082" name="Freeform 66"/>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8083" name="Freeform 67"/>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8084" name="Line 68"/>
            <p:cNvSpPr>
              <a:spLocks noChangeShapeType="1"/>
            </p:cNvSpPr>
            <p:nvPr/>
          </p:nvSpPr>
          <p:spPr bwMode="auto">
            <a:xfrm>
              <a:off x="3527" y="3600"/>
              <a:ext cx="139" cy="0"/>
            </a:xfrm>
            <a:prstGeom prst="line">
              <a:avLst/>
            </a:prstGeom>
            <a:noFill/>
            <a:ln w="25400">
              <a:solidFill>
                <a:schemeClr val="tx1"/>
              </a:solidFill>
              <a:round/>
              <a:headEnd/>
              <a:tailEnd/>
            </a:ln>
            <a:effectLst/>
          </p:spPr>
          <p:txBody>
            <a:bodyPr wrap="none" anchor="ctr"/>
            <a:lstStyle/>
            <a:p>
              <a:endParaRPr lang="en-US"/>
            </a:p>
          </p:txBody>
        </p:sp>
        <p:sp>
          <p:nvSpPr>
            <p:cNvPr id="1238085" name="Line 69"/>
            <p:cNvSpPr>
              <a:spLocks noChangeShapeType="1"/>
            </p:cNvSpPr>
            <p:nvPr/>
          </p:nvSpPr>
          <p:spPr bwMode="auto">
            <a:xfrm>
              <a:off x="2573" y="3600"/>
              <a:ext cx="155" cy="0"/>
            </a:xfrm>
            <a:prstGeom prst="line">
              <a:avLst/>
            </a:prstGeom>
            <a:noFill/>
            <a:ln w="25400">
              <a:solidFill>
                <a:schemeClr val="tx1"/>
              </a:solidFill>
              <a:round/>
              <a:headEnd/>
              <a:tailEnd/>
            </a:ln>
            <a:effectLst/>
          </p:spPr>
          <p:txBody>
            <a:bodyPr wrap="none" anchor="ctr"/>
            <a:lstStyle/>
            <a:p>
              <a:endParaRPr lang="en-US"/>
            </a:p>
          </p:txBody>
        </p:sp>
        <p:sp>
          <p:nvSpPr>
            <p:cNvPr id="1238086" name="Line 70"/>
            <p:cNvSpPr>
              <a:spLocks noChangeShapeType="1"/>
            </p:cNvSpPr>
            <p:nvPr/>
          </p:nvSpPr>
          <p:spPr bwMode="auto">
            <a:xfrm>
              <a:off x="2188" y="3696"/>
              <a:ext cx="157" cy="0"/>
            </a:xfrm>
            <a:prstGeom prst="line">
              <a:avLst/>
            </a:prstGeom>
            <a:noFill/>
            <a:ln w="25400">
              <a:solidFill>
                <a:schemeClr val="tx1"/>
              </a:solidFill>
              <a:round/>
              <a:headEnd/>
              <a:tailEnd/>
            </a:ln>
            <a:effectLst/>
          </p:spPr>
          <p:txBody>
            <a:bodyPr wrap="none" anchor="ctr"/>
            <a:lstStyle/>
            <a:p>
              <a:endParaRPr lang="en-US"/>
            </a:p>
          </p:txBody>
        </p:sp>
        <p:sp>
          <p:nvSpPr>
            <p:cNvPr id="1238087" name="Line 71"/>
            <p:cNvSpPr>
              <a:spLocks noChangeShapeType="1"/>
            </p:cNvSpPr>
            <p:nvPr/>
          </p:nvSpPr>
          <p:spPr bwMode="auto">
            <a:xfrm>
              <a:off x="2272" y="3696"/>
              <a:ext cx="0" cy="192"/>
            </a:xfrm>
            <a:prstGeom prst="line">
              <a:avLst/>
            </a:prstGeom>
            <a:noFill/>
            <a:ln w="28575">
              <a:solidFill>
                <a:schemeClr val="tx1"/>
              </a:solidFill>
              <a:round/>
              <a:headEnd/>
              <a:tailEnd/>
            </a:ln>
            <a:effectLst/>
          </p:spPr>
          <p:txBody>
            <a:bodyPr/>
            <a:lstStyle/>
            <a:p>
              <a:endParaRPr lang="en-US"/>
            </a:p>
          </p:txBody>
        </p:sp>
        <p:sp>
          <p:nvSpPr>
            <p:cNvPr id="1238088" name="Line 72"/>
            <p:cNvSpPr>
              <a:spLocks noChangeShapeType="1"/>
            </p:cNvSpPr>
            <p:nvPr/>
          </p:nvSpPr>
          <p:spPr bwMode="auto">
            <a:xfrm>
              <a:off x="2272" y="3888"/>
              <a:ext cx="336" cy="0"/>
            </a:xfrm>
            <a:prstGeom prst="line">
              <a:avLst/>
            </a:prstGeom>
            <a:noFill/>
            <a:ln w="28575">
              <a:solidFill>
                <a:schemeClr val="tx1"/>
              </a:solidFill>
              <a:round/>
              <a:headEnd/>
              <a:tailEnd/>
            </a:ln>
            <a:effectLst/>
          </p:spPr>
          <p:txBody>
            <a:bodyPr/>
            <a:lstStyle/>
            <a:p>
              <a:endParaRPr lang="en-US"/>
            </a:p>
          </p:txBody>
        </p:sp>
        <p:sp>
          <p:nvSpPr>
            <p:cNvPr id="1238089" name="Line 73"/>
            <p:cNvSpPr>
              <a:spLocks noChangeShapeType="1"/>
            </p:cNvSpPr>
            <p:nvPr/>
          </p:nvSpPr>
          <p:spPr bwMode="auto">
            <a:xfrm>
              <a:off x="2608" y="3600"/>
              <a:ext cx="0" cy="288"/>
            </a:xfrm>
            <a:prstGeom prst="line">
              <a:avLst/>
            </a:prstGeom>
            <a:noFill/>
            <a:ln w="28575">
              <a:solidFill>
                <a:schemeClr val="tx1"/>
              </a:solidFill>
              <a:round/>
              <a:headEnd/>
              <a:tailEnd/>
            </a:ln>
            <a:effectLst/>
          </p:spPr>
          <p:txBody>
            <a:bodyPr/>
            <a:lstStyle/>
            <a:p>
              <a:endParaRPr lang="en-US"/>
            </a:p>
          </p:txBody>
        </p:sp>
        <p:sp>
          <p:nvSpPr>
            <p:cNvPr id="1238090" name="Line 74"/>
            <p:cNvSpPr>
              <a:spLocks noChangeShapeType="1"/>
            </p:cNvSpPr>
            <p:nvPr/>
          </p:nvSpPr>
          <p:spPr bwMode="auto">
            <a:xfrm flipH="1">
              <a:off x="2688" y="3600"/>
              <a:ext cx="0" cy="240"/>
            </a:xfrm>
            <a:prstGeom prst="line">
              <a:avLst/>
            </a:prstGeom>
            <a:noFill/>
            <a:ln w="28575">
              <a:solidFill>
                <a:schemeClr val="tx1"/>
              </a:solidFill>
              <a:round/>
              <a:headEnd/>
              <a:tailEnd/>
            </a:ln>
            <a:effectLst/>
          </p:spPr>
          <p:txBody>
            <a:bodyPr/>
            <a:lstStyle/>
            <a:p>
              <a:endParaRPr lang="en-US"/>
            </a:p>
          </p:txBody>
        </p:sp>
        <p:sp>
          <p:nvSpPr>
            <p:cNvPr id="1238091" name="Line 75"/>
            <p:cNvSpPr>
              <a:spLocks noChangeShapeType="1"/>
            </p:cNvSpPr>
            <p:nvPr/>
          </p:nvSpPr>
          <p:spPr bwMode="auto">
            <a:xfrm>
              <a:off x="2688" y="3840"/>
              <a:ext cx="890" cy="0"/>
            </a:xfrm>
            <a:prstGeom prst="line">
              <a:avLst/>
            </a:prstGeom>
            <a:noFill/>
            <a:ln w="28575">
              <a:solidFill>
                <a:schemeClr val="tx1"/>
              </a:solidFill>
              <a:round/>
              <a:headEnd/>
              <a:tailEnd/>
            </a:ln>
            <a:effectLst/>
          </p:spPr>
          <p:txBody>
            <a:bodyPr/>
            <a:lstStyle/>
            <a:p>
              <a:endParaRPr lang="en-US"/>
            </a:p>
          </p:txBody>
        </p:sp>
        <p:sp>
          <p:nvSpPr>
            <p:cNvPr id="1238092" name="Line 76"/>
            <p:cNvSpPr>
              <a:spLocks noChangeShapeType="1"/>
            </p:cNvSpPr>
            <p:nvPr/>
          </p:nvSpPr>
          <p:spPr bwMode="auto">
            <a:xfrm>
              <a:off x="3590" y="3600"/>
              <a:ext cx="0" cy="240"/>
            </a:xfrm>
            <a:prstGeom prst="line">
              <a:avLst/>
            </a:prstGeom>
            <a:noFill/>
            <a:ln w="28575">
              <a:solidFill>
                <a:schemeClr val="tx1"/>
              </a:solidFill>
              <a:round/>
              <a:headEnd/>
              <a:tailEnd/>
            </a:ln>
            <a:effectLst/>
          </p:spPr>
          <p:txBody>
            <a:bodyPr/>
            <a:lstStyle/>
            <a:p>
              <a:endParaRPr lang="en-US"/>
            </a:p>
          </p:txBody>
        </p:sp>
        <p:sp>
          <p:nvSpPr>
            <p:cNvPr id="1238093" name="Rectangle 77"/>
            <p:cNvSpPr>
              <a:spLocks noChangeArrowheads="1"/>
            </p:cNvSpPr>
            <p:nvPr/>
          </p:nvSpPr>
          <p:spPr bwMode="auto">
            <a:xfrm>
              <a:off x="3194" y="3456"/>
              <a:ext cx="384"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DM2</a:t>
              </a:r>
            </a:p>
          </p:txBody>
        </p:sp>
        <p:grpSp>
          <p:nvGrpSpPr>
            <p:cNvPr id="17" name="Group 78"/>
            <p:cNvGrpSpPr>
              <a:grpSpLocks/>
            </p:cNvGrpSpPr>
            <p:nvPr/>
          </p:nvGrpSpPr>
          <p:grpSpPr bwMode="auto">
            <a:xfrm>
              <a:off x="2714" y="3456"/>
              <a:ext cx="325" cy="289"/>
              <a:chOff x="2600" y="1509"/>
              <a:chExt cx="325" cy="289"/>
            </a:xfrm>
          </p:grpSpPr>
          <p:sp>
            <p:nvSpPr>
              <p:cNvPr id="1238095" name="Freeform 79"/>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8096" name="Freeform 80"/>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8097" name="Line 81"/>
            <p:cNvSpPr>
              <a:spLocks noChangeShapeType="1"/>
            </p:cNvSpPr>
            <p:nvPr/>
          </p:nvSpPr>
          <p:spPr bwMode="auto">
            <a:xfrm>
              <a:off x="3050" y="3600"/>
              <a:ext cx="155" cy="0"/>
            </a:xfrm>
            <a:prstGeom prst="line">
              <a:avLst/>
            </a:prstGeom>
            <a:noFill/>
            <a:ln w="25400">
              <a:solidFill>
                <a:schemeClr val="tx1"/>
              </a:solidFill>
              <a:round/>
              <a:headEnd/>
              <a:tailEnd/>
            </a:ln>
            <a:effectLst/>
          </p:spPr>
          <p:txBody>
            <a:bodyPr wrap="none" anchor="ctr"/>
            <a:lstStyle/>
            <a:p>
              <a:endParaRPr lang="en-US"/>
            </a:p>
          </p:txBody>
        </p:sp>
      </p:grpSp>
      <p:sp>
        <p:nvSpPr>
          <p:cNvPr id="1238098" name="Rectangle 82"/>
          <p:cNvSpPr>
            <a:spLocks noChangeArrowheads="1"/>
          </p:cNvSpPr>
          <p:nvPr/>
        </p:nvSpPr>
        <p:spPr bwMode="auto">
          <a:xfrm>
            <a:off x="609600" y="3605213"/>
            <a:ext cx="7848600" cy="1747145"/>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pPr>
            <a:r>
              <a:rPr lang="zh-CN" altLang="en-US" sz="2400" dirty="0" smtClean="0">
                <a:solidFill>
                  <a:schemeClr val="tx1"/>
                </a:solidFill>
                <a:latin typeface="微软雅黑" pitchFamily="34" charset="-122"/>
                <a:ea typeface="微软雅黑" pitchFamily="34" charset="-122"/>
              </a:rPr>
              <a:t>数据存储器的访问速度比指令存储器的访问速度慢一倍如何？</a:t>
            </a:r>
            <a:endParaRPr lang="en-US" sz="2400" dirty="0">
              <a:solidFill>
                <a:schemeClr val="tx1"/>
              </a:solidFill>
              <a:latin typeface="微软雅黑" pitchFamily="34" charset="-122"/>
              <a:ea typeface="微软雅黑" pitchFamily="34" charset="-122"/>
            </a:endParaRPr>
          </a:p>
          <a:p>
            <a:pPr marL="741363" lvl="1" indent="-246063">
              <a:lnSpc>
                <a:spcPct val="85000"/>
              </a:lnSpc>
              <a:spcBef>
                <a:spcPct val="40000"/>
              </a:spcBef>
              <a:buClr>
                <a:schemeClr val="accent1"/>
              </a:buClr>
              <a:buSzPct val="75000"/>
              <a:buFont typeface="Monotype Sorts" pitchFamily="2" charset="2"/>
              <a:buChar char="l"/>
            </a:pPr>
            <a:r>
              <a:rPr lang="en-US" sz="2000" dirty="0">
                <a:solidFill>
                  <a:schemeClr val="tx1"/>
                </a:solidFill>
              </a:rPr>
              <a:t>make the clock twice as slow or …</a:t>
            </a:r>
          </a:p>
          <a:p>
            <a:pPr marL="741363" lvl="1" indent="-246063">
              <a:lnSpc>
                <a:spcPct val="85000"/>
              </a:lnSpc>
              <a:spcBef>
                <a:spcPct val="40000"/>
              </a:spcBef>
              <a:buClr>
                <a:schemeClr val="accent1"/>
              </a:buClr>
              <a:buSzPct val="75000"/>
              <a:buFont typeface="Monotype Sorts" pitchFamily="2" charset="2"/>
              <a:buChar char="l"/>
            </a:pPr>
            <a:r>
              <a:rPr lang="en-US" sz="2000" dirty="0">
                <a:solidFill>
                  <a:schemeClr val="tx1"/>
                </a:solidFill>
              </a:rPr>
              <a:t>let data memory access take two cycles (and keep the same clock rate)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38098"/>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200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809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0066" name="Rectangle 2"/>
          <p:cNvSpPr>
            <a:spLocks noGrp="1" noChangeArrowheads="1"/>
          </p:cNvSpPr>
          <p:nvPr>
            <p:ph type="title"/>
          </p:nvPr>
        </p:nvSpPr>
        <p:spPr>
          <a:xfrm>
            <a:off x="652463" y="304800"/>
            <a:ext cx="3734997" cy="426142"/>
          </a:xfrm>
          <a:noFill/>
          <a:ln/>
        </p:spPr>
        <p:txBody>
          <a:bodyPr wrap="none"/>
          <a:lstStyle/>
          <a:p>
            <a:r>
              <a:rPr lang="zh-CN" altLang="en-US" dirty="0" smtClean="0"/>
              <a:t>流水线的其他替代方案</a:t>
            </a:r>
            <a:endParaRPr lang="en-US" dirty="0"/>
          </a:p>
        </p:txBody>
      </p:sp>
      <p:sp>
        <p:nvSpPr>
          <p:cNvPr id="1240067" name="Rectangle 3"/>
          <p:cNvSpPr>
            <a:spLocks noGrp="1" noChangeArrowheads="1"/>
          </p:cNvSpPr>
          <p:nvPr>
            <p:ph type="body" idx="1"/>
          </p:nvPr>
        </p:nvSpPr>
        <p:spPr>
          <a:xfrm>
            <a:off x="533400" y="1047294"/>
            <a:ext cx="7848600" cy="3067506"/>
          </a:xfrm>
          <a:noFill/>
          <a:ln/>
        </p:spPr>
        <p:txBody>
          <a:bodyPr/>
          <a:lstStyle/>
          <a:p>
            <a:r>
              <a:rPr lang="en-US" dirty="0"/>
              <a:t>ARM7</a:t>
            </a:r>
          </a:p>
          <a:p>
            <a:pPr lvl="1"/>
            <a:endParaRPr lang="en-US" dirty="0"/>
          </a:p>
          <a:p>
            <a:pPr lvl="1"/>
            <a:endParaRPr lang="en-US" dirty="0"/>
          </a:p>
          <a:p>
            <a:pPr lvl="1"/>
            <a:endParaRPr lang="en-US" dirty="0"/>
          </a:p>
          <a:p>
            <a:pPr lvl="1"/>
            <a:endParaRPr lang="en-US" dirty="0"/>
          </a:p>
          <a:p>
            <a:endParaRPr lang="en-US" dirty="0"/>
          </a:p>
          <a:p>
            <a:r>
              <a:rPr lang="en-US" dirty="0" err="1"/>
              <a:t>XScale</a:t>
            </a:r>
            <a:endParaRPr lang="en-US" dirty="0"/>
          </a:p>
        </p:txBody>
      </p:sp>
      <p:grpSp>
        <p:nvGrpSpPr>
          <p:cNvPr id="2" name="Group 4"/>
          <p:cNvGrpSpPr>
            <a:grpSpLocks/>
          </p:cNvGrpSpPr>
          <p:nvPr/>
        </p:nvGrpSpPr>
        <p:grpSpPr bwMode="auto">
          <a:xfrm>
            <a:off x="5741988" y="3810000"/>
            <a:ext cx="354012" cy="763588"/>
            <a:chOff x="2207" y="1413"/>
            <a:chExt cx="223" cy="481"/>
          </a:xfrm>
        </p:grpSpPr>
        <p:sp>
          <p:nvSpPr>
            <p:cNvPr id="1240069" name="Freeform 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0070" name="Rectangle 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sp>
        <p:nvSpPr>
          <p:cNvPr id="1240071" name="Rectangle 7"/>
          <p:cNvSpPr>
            <a:spLocks noChangeArrowheads="1"/>
          </p:cNvSpPr>
          <p:nvPr/>
        </p:nvSpPr>
        <p:spPr bwMode="auto">
          <a:xfrm>
            <a:off x="2984500" y="3962400"/>
            <a:ext cx="520700" cy="333375"/>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IM1</a:t>
            </a:r>
          </a:p>
        </p:txBody>
      </p:sp>
      <p:grpSp>
        <p:nvGrpSpPr>
          <p:cNvPr id="3" name="Group 8"/>
          <p:cNvGrpSpPr>
            <a:grpSpLocks/>
          </p:cNvGrpSpPr>
          <p:nvPr/>
        </p:nvGrpSpPr>
        <p:grpSpPr bwMode="auto">
          <a:xfrm>
            <a:off x="2951163" y="3959225"/>
            <a:ext cx="539750" cy="458788"/>
            <a:chOff x="1291" y="1509"/>
            <a:chExt cx="340" cy="289"/>
          </a:xfrm>
        </p:grpSpPr>
        <p:sp>
          <p:nvSpPr>
            <p:cNvPr id="1240073" name="Freeform 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0074" name="Freeform 1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0075" name="Rectangle 11"/>
          <p:cNvSpPr>
            <a:spLocks noChangeArrowheads="1"/>
          </p:cNvSpPr>
          <p:nvPr/>
        </p:nvSpPr>
        <p:spPr bwMode="auto">
          <a:xfrm>
            <a:off x="3651250" y="3970338"/>
            <a:ext cx="520700"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IM2</a:t>
            </a:r>
          </a:p>
        </p:txBody>
      </p:sp>
      <p:grpSp>
        <p:nvGrpSpPr>
          <p:cNvPr id="4" name="Group 12"/>
          <p:cNvGrpSpPr>
            <a:grpSpLocks/>
          </p:cNvGrpSpPr>
          <p:nvPr/>
        </p:nvGrpSpPr>
        <p:grpSpPr bwMode="auto">
          <a:xfrm>
            <a:off x="3681413" y="3959225"/>
            <a:ext cx="469900" cy="458788"/>
            <a:chOff x="1751" y="1509"/>
            <a:chExt cx="296" cy="289"/>
          </a:xfrm>
        </p:grpSpPr>
        <p:sp>
          <p:nvSpPr>
            <p:cNvPr id="1240077" name="Freeform 1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0078" name="Freeform 1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0079" name="Line 15"/>
          <p:cNvSpPr>
            <a:spLocks noChangeShapeType="1"/>
          </p:cNvSpPr>
          <p:nvPr/>
        </p:nvSpPr>
        <p:spPr bwMode="auto">
          <a:xfrm>
            <a:off x="3498850" y="4187825"/>
            <a:ext cx="184150" cy="0"/>
          </a:xfrm>
          <a:prstGeom prst="line">
            <a:avLst/>
          </a:prstGeom>
          <a:noFill/>
          <a:ln w="25400">
            <a:solidFill>
              <a:schemeClr val="tx1"/>
            </a:solidFill>
            <a:round/>
            <a:headEnd/>
            <a:tailEnd/>
          </a:ln>
          <a:effectLst/>
        </p:spPr>
        <p:txBody>
          <a:bodyPr wrap="none" anchor="ctr"/>
          <a:lstStyle/>
          <a:p>
            <a:endParaRPr lang="en-US"/>
          </a:p>
        </p:txBody>
      </p:sp>
      <p:sp>
        <p:nvSpPr>
          <p:cNvPr id="1240080" name="Line 16"/>
          <p:cNvSpPr>
            <a:spLocks noChangeShapeType="1"/>
          </p:cNvSpPr>
          <p:nvPr/>
        </p:nvSpPr>
        <p:spPr bwMode="auto">
          <a:xfrm>
            <a:off x="5562600" y="4035425"/>
            <a:ext cx="173038" cy="0"/>
          </a:xfrm>
          <a:prstGeom prst="line">
            <a:avLst/>
          </a:prstGeom>
          <a:noFill/>
          <a:ln w="25400">
            <a:solidFill>
              <a:schemeClr val="tx1"/>
            </a:solidFill>
            <a:round/>
            <a:headEnd/>
            <a:tailEnd/>
          </a:ln>
          <a:effectLst/>
        </p:spPr>
        <p:txBody>
          <a:bodyPr wrap="none" anchor="ctr"/>
          <a:lstStyle/>
          <a:p>
            <a:endParaRPr lang="en-US"/>
          </a:p>
        </p:txBody>
      </p:sp>
      <p:sp>
        <p:nvSpPr>
          <p:cNvPr id="1240081" name="Rectangle 17"/>
          <p:cNvSpPr>
            <a:spLocks noChangeArrowheads="1"/>
          </p:cNvSpPr>
          <p:nvPr/>
        </p:nvSpPr>
        <p:spPr bwMode="auto">
          <a:xfrm>
            <a:off x="6275388" y="3962400"/>
            <a:ext cx="609600"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DM1</a:t>
            </a:r>
          </a:p>
        </p:txBody>
      </p:sp>
      <p:sp>
        <p:nvSpPr>
          <p:cNvPr id="1240082" name="Rectangle 18"/>
          <p:cNvSpPr>
            <a:spLocks noChangeArrowheads="1"/>
          </p:cNvSpPr>
          <p:nvPr/>
        </p:nvSpPr>
        <p:spPr bwMode="auto">
          <a:xfrm>
            <a:off x="6972300" y="3883025"/>
            <a:ext cx="609600" cy="57785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a:p>
            <a:r>
              <a:rPr lang="en-US" sz="1600" b="1">
                <a:solidFill>
                  <a:schemeClr val="tx1"/>
                </a:solidFill>
              </a:rPr>
              <a:t>DM2</a:t>
            </a:r>
          </a:p>
        </p:txBody>
      </p:sp>
      <p:grpSp>
        <p:nvGrpSpPr>
          <p:cNvPr id="5" name="Group 19"/>
          <p:cNvGrpSpPr>
            <a:grpSpLocks/>
          </p:cNvGrpSpPr>
          <p:nvPr/>
        </p:nvGrpSpPr>
        <p:grpSpPr bwMode="auto">
          <a:xfrm>
            <a:off x="7015163" y="3959225"/>
            <a:ext cx="450850" cy="458788"/>
            <a:chOff x="3068" y="1509"/>
            <a:chExt cx="284" cy="289"/>
          </a:xfrm>
        </p:grpSpPr>
        <p:sp>
          <p:nvSpPr>
            <p:cNvPr id="1240084" name="Freeform 20"/>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0085" name="Freeform 21"/>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0086" name="Line 22"/>
          <p:cNvSpPr>
            <a:spLocks noChangeShapeType="1"/>
          </p:cNvSpPr>
          <p:nvPr/>
        </p:nvSpPr>
        <p:spPr bwMode="auto">
          <a:xfrm>
            <a:off x="6858000" y="4187825"/>
            <a:ext cx="144463" cy="0"/>
          </a:xfrm>
          <a:prstGeom prst="line">
            <a:avLst/>
          </a:prstGeom>
          <a:noFill/>
          <a:ln w="25400">
            <a:solidFill>
              <a:schemeClr val="tx1"/>
            </a:solidFill>
            <a:round/>
            <a:headEnd/>
            <a:tailEnd/>
          </a:ln>
          <a:effectLst/>
        </p:spPr>
        <p:txBody>
          <a:bodyPr wrap="none" anchor="ctr"/>
          <a:lstStyle/>
          <a:p>
            <a:endParaRPr lang="en-US"/>
          </a:p>
        </p:txBody>
      </p:sp>
      <p:sp>
        <p:nvSpPr>
          <p:cNvPr id="1240087" name="Line 23"/>
          <p:cNvSpPr>
            <a:spLocks noChangeShapeType="1"/>
          </p:cNvSpPr>
          <p:nvPr/>
        </p:nvSpPr>
        <p:spPr bwMode="auto">
          <a:xfrm>
            <a:off x="6097588" y="4187825"/>
            <a:ext cx="246062" cy="0"/>
          </a:xfrm>
          <a:prstGeom prst="line">
            <a:avLst/>
          </a:prstGeom>
          <a:noFill/>
          <a:ln w="25400">
            <a:solidFill>
              <a:schemeClr val="tx1"/>
            </a:solidFill>
            <a:round/>
            <a:headEnd/>
            <a:tailEnd/>
          </a:ln>
          <a:effectLst/>
        </p:spPr>
        <p:txBody>
          <a:bodyPr wrap="none" anchor="ctr"/>
          <a:lstStyle/>
          <a:p>
            <a:endParaRPr lang="en-US"/>
          </a:p>
        </p:txBody>
      </p:sp>
      <p:sp>
        <p:nvSpPr>
          <p:cNvPr id="1240088" name="Line 24"/>
          <p:cNvSpPr>
            <a:spLocks noChangeShapeType="1"/>
          </p:cNvSpPr>
          <p:nvPr/>
        </p:nvSpPr>
        <p:spPr bwMode="auto">
          <a:xfrm>
            <a:off x="5562600" y="4340225"/>
            <a:ext cx="173038" cy="0"/>
          </a:xfrm>
          <a:prstGeom prst="line">
            <a:avLst/>
          </a:prstGeom>
          <a:noFill/>
          <a:ln w="25400">
            <a:solidFill>
              <a:schemeClr val="tx1"/>
            </a:solidFill>
            <a:round/>
            <a:headEnd/>
            <a:tailEnd/>
          </a:ln>
          <a:effectLst/>
        </p:spPr>
        <p:txBody>
          <a:bodyPr wrap="none" anchor="ctr"/>
          <a:lstStyle/>
          <a:p>
            <a:endParaRPr lang="en-US"/>
          </a:p>
        </p:txBody>
      </p:sp>
      <p:sp>
        <p:nvSpPr>
          <p:cNvPr id="1240089" name="Line 25"/>
          <p:cNvSpPr>
            <a:spLocks noChangeShapeType="1"/>
          </p:cNvSpPr>
          <p:nvPr/>
        </p:nvSpPr>
        <p:spPr bwMode="auto">
          <a:xfrm>
            <a:off x="5638800" y="4340225"/>
            <a:ext cx="0" cy="304800"/>
          </a:xfrm>
          <a:prstGeom prst="line">
            <a:avLst/>
          </a:prstGeom>
          <a:noFill/>
          <a:ln w="28575">
            <a:solidFill>
              <a:schemeClr val="tx1"/>
            </a:solidFill>
            <a:round/>
            <a:headEnd/>
            <a:tailEnd/>
          </a:ln>
          <a:effectLst/>
        </p:spPr>
        <p:txBody>
          <a:bodyPr/>
          <a:lstStyle/>
          <a:p>
            <a:endParaRPr lang="en-US"/>
          </a:p>
        </p:txBody>
      </p:sp>
      <p:sp>
        <p:nvSpPr>
          <p:cNvPr id="1240090" name="Line 26"/>
          <p:cNvSpPr>
            <a:spLocks noChangeShapeType="1"/>
          </p:cNvSpPr>
          <p:nvPr/>
        </p:nvSpPr>
        <p:spPr bwMode="auto">
          <a:xfrm>
            <a:off x="5638800" y="4645025"/>
            <a:ext cx="514350" cy="0"/>
          </a:xfrm>
          <a:prstGeom prst="line">
            <a:avLst/>
          </a:prstGeom>
          <a:noFill/>
          <a:ln w="28575">
            <a:solidFill>
              <a:schemeClr val="tx1"/>
            </a:solidFill>
            <a:round/>
            <a:headEnd/>
            <a:tailEnd/>
          </a:ln>
          <a:effectLst/>
        </p:spPr>
        <p:txBody>
          <a:bodyPr/>
          <a:lstStyle/>
          <a:p>
            <a:endParaRPr lang="en-US"/>
          </a:p>
        </p:txBody>
      </p:sp>
      <p:sp>
        <p:nvSpPr>
          <p:cNvPr id="1240091" name="Line 27"/>
          <p:cNvSpPr>
            <a:spLocks noChangeShapeType="1"/>
          </p:cNvSpPr>
          <p:nvPr/>
        </p:nvSpPr>
        <p:spPr bwMode="auto">
          <a:xfrm>
            <a:off x="6153150" y="4187825"/>
            <a:ext cx="0" cy="457200"/>
          </a:xfrm>
          <a:prstGeom prst="line">
            <a:avLst/>
          </a:prstGeom>
          <a:noFill/>
          <a:ln w="28575">
            <a:solidFill>
              <a:schemeClr val="tx1"/>
            </a:solidFill>
            <a:round/>
            <a:headEnd/>
            <a:tailEnd/>
          </a:ln>
          <a:effectLst/>
        </p:spPr>
        <p:txBody>
          <a:bodyPr/>
          <a:lstStyle/>
          <a:p>
            <a:endParaRPr lang="en-US"/>
          </a:p>
        </p:txBody>
      </p:sp>
      <p:sp>
        <p:nvSpPr>
          <p:cNvPr id="1240092" name="Line 28"/>
          <p:cNvSpPr>
            <a:spLocks noChangeShapeType="1"/>
          </p:cNvSpPr>
          <p:nvPr/>
        </p:nvSpPr>
        <p:spPr bwMode="auto">
          <a:xfrm flipH="1">
            <a:off x="6248400" y="4187825"/>
            <a:ext cx="0" cy="381000"/>
          </a:xfrm>
          <a:prstGeom prst="line">
            <a:avLst/>
          </a:prstGeom>
          <a:noFill/>
          <a:ln w="28575">
            <a:solidFill>
              <a:schemeClr val="tx1"/>
            </a:solidFill>
            <a:round/>
            <a:headEnd/>
            <a:tailEnd/>
          </a:ln>
          <a:effectLst/>
        </p:spPr>
        <p:txBody>
          <a:bodyPr/>
          <a:lstStyle/>
          <a:p>
            <a:endParaRPr lang="en-US"/>
          </a:p>
        </p:txBody>
      </p:sp>
      <p:sp>
        <p:nvSpPr>
          <p:cNvPr id="1240093" name="Line 29"/>
          <p:cNvSpPr>
            <a:spLocks noChangeShapeType="1"/>
          </p:cNvSpPr>
          <p:nvPr/>
        </p:nvSpPr>
        <p:spPr bwMode="auto">
          <a:xfrm>
            <a:off x="6248400" y="4568825"/>
            <a:ext cx="685800" cy="0"/>
          </a:xfrm>
          <a:prstGeom prst="line">
            <a:avLst/>
          </a:prstGeom>
          <a:noFill/>
          <a:ln w="28575">
            <a:solidFill>
              <a:schemeClr val="tx1"/>
            </a:solidFill>
            <a:round/>
            <a:headEnd/>
            <a:tailEnd/>
          </a:ln>
          <a:effectLst/>
        </p:spPr>
        <p:txBody>
          <a:bodyPr/>
          <a:lstStyle/>
          <a:p>
            <a:endParaRPr lang="en-US"/>
          </a:p>
        </p:txBody>
      </p:sp>
      <p:sp>
        <p:nvSpPr>
          <p:cNvPr id="1240094" name="Line 30"/>
          <p:cNvSpPr>
            <a:spLocks noChangeShapeType="1"/>
          </p:cNvSpPr>
          <p:nvPr/>
        </p:nvSpPr>
        <p:spPr bwMode="auto">
          <a:xfrm>
            <a:off x="6934200" y="4187825"/>
            <a:ext cx="0" cy="381000"/>
          </a:xfrm>
          <a:prstGeom prst="line">
            <a:avLst/>
          </a:prstGeom>
          <a:noFill/>
          <a:ln w="28575">
            <a:solidFill>
              <a:schemeClr val="tx1"/>
            </a:solidFill>
            <a:round/>
            <a:headEnd/>
            <a:tailEnd/>
          </a:ln>
          <a:effectLst/>
        </p:spPr>
        <p:txBody>
          <a:bodyPr/>
          <a:lstStyle/>
          <a:p>
            <a:endParaRPr lang="en-US"/>
          </a:p>
        </p:txBody>
      </p:sp>
      <p:grpSp>
        <p:nvGrpSpPr>
          <p:cNvPr id="6" name="Group 31"/>
          <p:cNvGrpSpPr>
            <a:grpSpLocks/>
          </p:cNvGrpSpPr>
          <p:nvPr/>
        </p:nvGrpSpPr>
        <p:grpSpPr bwMode="auto">
          <a:xfrm>
            <a:off x="6321425" y="3959225"/>
            <a:ext cx="515938" cy="458788"/>
            <a:chOff x="2600" y="1509"/>
            <a:chExt cx="325" cy="289"/>
          </a:xfrm>
        </p:grpSpPr>
        <p:sp>
          <p:nvSpPr>
            <p:cNvPr id="1240096" name="Freeform 32"/>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0097" name="Freeform 33"/>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0098" name="Line 34"/>
          <p:cNvSpPr>
            <a:spLocks noChangeShapeType="1"/>
          </p:cNvSpPr>
          <p:nvPr/>
        </p:nvSpPr>
        <p:spPr bwMode="auto">
          <a:xfrm>
            <a:off x="6858000" y="4187825"/>
            <a:ext cx="174625" cy="0"/>
          </a:xfrm>
          <a:prstGeom prst="line">
            <a:avLst/>
          </a:prstGeom>
          <a:noFill/>
          <a:ln w="25400">
            <a:solidFill>
              <a:schemeClr val="tx1"/>
            </a:solidFill>
            <a:round/>
            <a:headEnd/>
            <a:tailEnd/>
          </a:ln>
          <a:effectLst/>
        </p:spPr>
        <p:txBody>
          <a:bodyPr wrap="none" anchor="ctr"/>
          <a:lstStyle/>
          <a:p>
            <a:endParaRPr lang="en-US"/>
          </a:p>
        </p:txBody>
      </p:sp>
      <p:grpSp>
        <p:nvGrpSpPr>
          <p:cNvPr id="7" name="Group 35"/>
          <p:cNvGrpSpPr>
            <a:grpSpLocks/>
          </p:cNvGrpSpPr>
          <p:nvPr/>
        </p:nvGrpSpPr>
        <p:grpSpPr bwMode="auto">
          <a:xfrm>
            <a:off x="2971800" y="1279525"/>
            <a:ext cx="1887538" cy="458788"/>
            <a:chOff x="1488" y="960"/>
            <a:chExt cx="1189" cy="289"/>
          </a:xfrm>
        </p:grpSpPr>
        <p:grpSp>
          <p:nvGrpSpPr>
            <p:cNvPr id="8" name="Group 36"/>
            <p:cNvGrpSpPr>
              <a:grpSpLocks/>
            </p:cNvGrpSpPr>
            <p:nvPr/>
          </p:nvGrpSpPr>
          <p:grpSpPr bwMode="auto">
            <a:xfrm>
              <a:off x="1488" y="960"/>
              <a:ext cx="349" cy="289"/>
              <a:chOff x="1282" y="1509"/>
              <a:chExt cx="349" cy="289"/>
            </a:xfrm>
          </p:grpSpPr>
          <p:sp>
            <p:nvSpPr>
              <p:cNvPr id="1240101" name="Rectangle 37"/>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9" name="Group 38"/>
              <p:cNvGrpSpPr>
                <a:grpSpLocks/>
              </p:cNvGrpSpPr>
              <p:nvPr/>
            </p:nvGrpSpPr>
            <p:grpSpPr bwMode="auto">
              <a:xfrm>
                <a:off x="1291" y="1509"/>
                <a:ext cx="340" cy="289"/>
                <a:chOff x="1291" y="1509"/>
                <a:chExt cx="340" cy="289"/>
              </a:xfrm>
            </p:grpSpPr>
            <p:sp>
              <p:nvSpPr>
                <p:cNvPr id="1240103" name="Freeform 3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0104" name="Freeform 4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0105" name="Rectangle 41"/>
            <p:cNvSpPr>
              <a:spLocks noChangeArrowheads="1"/>
            </p:cNvSpPr>
            <p:nvPr/>
          </p:nvSpPr>
          <p:spPr bwMode="auto">
            <a:xfrm>
              <a:off x="1938" y="967"/>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0" name="Group 42"/>
            <p:cNvGrpSpPr>
              <a:grpSpLocks/>
            </p:cNvGrpSpPr>
            <p:nvPr/>
          </p:nvGrpSpPr>
          <p:grpSpPr bwMode="auto">
            <a:xfrm>
              <a:off x="1957" y="960"/>
              <a:ext cx="296" cy="289"/>
              <a:chOff x="1751" y="1509"/>
              <a:chExt cx="296" cy="289"/>
            </a:xfrm>
          </p:grpSpPr>
          <p:sp>
            <p:nvSpPr>
              <p:cNvPr id="1240107" name="Freeform 4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0108" name="Freeform 4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0109" name="Line 45"/>
            <p:cNvSpPr>
              <a:spLocks noChangeShapeType="1"/>
            </p:cNvSpPr>
            <p:nvPr/>
          </p:nvSpPr>
          <p:spPr bwMode="auto">
            <a:xfrm>
              <a:off x="1842" y="1104"/>
              <a:ext cx="116" cy="0"/>
            </a:xfrm>
            <a:prstGeom prst="line">
              <a:avLst/>
            </a:prstGeom>
            <a:noFill/>
            <a:ln w="25400">
              <a:solidFill>
                <a:schemeClr val="tx1"/>
              </a:solidFill>
              <a:round/>
              <a:headEnd/>
              <a:tailEnd/>
            </a:ln>
            <a:effectLst/>
          </p:spPr>
          <p:txBody>
            <a:bodyPr wrap="none" anchor="ctr"/>
            <a:lstStyle/>
            <a:p>
              <a:endParaRPr lang="en-US"/>
            </a:p>
          </p:txBody>
        </p:sp>
        <p:sp>
          <p:nvSpPr>
            <p:cNvPr id="1240110" name="Freeform 46"/>
            <p:cNvSpPr>
              <a:spLocks/>
            </p:cNvSpPr>
            <p:nvPr/>
          </p:nvSpPr>
          <p:spPr bwMode="auto">
            <a:xfrm>
              <a:off x="1910" y="1008"/>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0111" name="Rectangle 47"/>
            <p:cNvSpPr>
              <a:spLocks noChangeArrowheads="1"/>
            </p:cNvSpPr>
            <p:nvPr/>
          </p:nvSpPr>
          <p:spPr bwMode="auto">
            <a:xfrm>
              <a:off x="2352" y="1008"/>
              <a:ext cx="284"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EX</a:t>
              </a:r>
            </a:p>
          </p:txBody>
        </p:sp>
        <p:grpSp>
          <p:nvGrpSpPr>
            <p:cNvPr id="11" name="Group 48"/>
            <p:cNvGrpSpPr>
              <a:grpSpLocks/>
            </p:cNvGrpSpPr>
            <p:nvPr/>
          </p:nvGrpSpPr>
          <p:grpSpPr bwMode="auto">
            <a:xfrm>
              <a:off x="2352" y="960"/>
              <a:ext cx="325" cy="289"/>
              <a:chOff x="2600" y="1509"/>
              <a:chExt cx="325" cy="289"/>
            </a:xfrm>
          </p:grpSpPr>
          <p:sp>
            <p:nvSpPr>
              <p:cNvPr id="1240113" name="Freeform 49"/>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0114" name="Freeform 50"/>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0115" name="Line 51"/>
            <p:cNvSpPr>
              <a:spLocks noChangeShapeType="1"/>
            </p:cNvSpPr>
            <p:nvPr/>
          </p:nvSpPr>
          <p:spPr bwMode="auto">
            <a:xfrm>
              <a:off x="2256" y="1008"/>
              <a:ext cx="116" cy="0"/>
            </a:xfrm>
            <a:prstGeom prst="line">
              <a:avLst/>
            </a:prstGeom>
            <a:noFill/>
            <a:ln w="25400">
              <a:solidFill>
                <a:schemeClr val="tx1"/>
              </a:solidFill>
              <a:round/>
              <a:headEnd/>
              <a:tailEnd/>
            </a:ln>
            <a:effectLst/>
          </p:spPr>
          <p:txBody>
            <a:bodyPr wrap="none" anchor="ctr"/>
            <a:lstStyle/>
            <a:p>
              <a:endParaRPr lang="en-US"/>
            </a:p>
          </p:txBody>
        </p:sp>
        <p:sp>
          <p:nvSpPr>
            <p:cNvPr id="1240116" name="Line 52"/>
            <p:cNvSpPr>
              <a:spLocks noChangeShapeType="1"/>
            </p:cNvSpPr>
            <p:nvPr/>
          </p:nvSpPr>
          <p:spPr bwMode="auto">
            <a:xfrm>
              <a:off x="2256" y="1200"/>
              <a:ext cx="116" cy="0"/>
            </a:xfrm>
            <a:prstGeom prst="line">
              <a:avLst/>
            </a:prstGeom>
            <a:noFill/>
            <a:ln w="25400">
              <a:solidFill>
                <a:schemeClr val="tx1"/>
              </a:solidFill>
              <a:round/>
              <a:headEnd/>
              <a:tailEnd/>
            </a:ln>
            <a:effectLst/>
          </p:spPr>
          <p:txBody>
            <a:bodyPr wrap="none" anchor="ctr"/>
            <a:lstStyle/>
            <a:p>
              <a:endParaRPr lang="en-US"/>
            </a:p>
          </p:txBody>
        </p:sp>
      </p:grpSp>
      <p:sp>
        <p:nvSpPr>
          <p:cNvPr id="1240117" name="Rectangle 53"/>
          <p:cNvSpPr>
            <a:spLocks noChangeArrowheads="1"/>
          </p:cNvSpPr>
          <p:nvPr/>
        </p:nvSpPr>
        <p:spPr bwMode="auto">
          <a:xfrm>
            <a:off x="2286000" y="1812925"/>
            <a:ext cx="1139825" cy="577850"/>
          </a:xfrm>
          <a:prstGeom prst="rect">
            <a:avLst/>
          </a:prstGeom>
          <a:noFill/>
          <a:ln w="12700">
            <a:noFill/>
            <a:miter lim="800000"/>
            <a:headEnd/>
            <a:tailEnd/>
          </a:ln>
          <a:effectLst/>
        </p:spPr>
        <p:txBody>
          <a:bodyPr wrap="none" lIns="90488" tIns="44450" rIns="90488" bIns="44450">
            <a:spAutoFit/>
          </a:bodyPr>
          <a:lstStyle/>
          <a:p>
            <a:pPr algn="r"/>
            <a:r>
              <a:rPr lang="en-US" sz="1600">
                <a:solidFill>
                  <a:schemeClr val="tx1"/>
                </a:solidFill>
              </a:rPr>
              <a:t>PC update</a:t>
            </a:r>
          </a:p>
          <a:p>
            <a:pPr algn="r"/>
            <a:r>
              <a:rPr lang="en-US" sz="1600">
                <a:solidFill>
                  <a:schemeClr val="tx1"/>
                </a:solidFill>
              </a:rPr>
              <a:t>IM access</a:t>
            </a:r>
          </a:p>
        </p:txBody>
      </p:sp>
      <p:sp>
        <p:nvSpPr>
          <p:cNvPr id="1240118" name="Rectangle 54"/>
          <p:cNvSpPr>
            <a:spLocks noChangeArrowheads="1"/>
          </p:cNvSpPr>
          <p:nvPr/>
        </p:nvSpPr>
        <p:spPr bwMode="auto">
          <a:xfrm>
            <a:off x="3505200" y="1812925"/>
            <a:ext cx="984250" cy="822325"/>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decode</a:t>
            </a:r>
          </a:p>
          <a:p>
            <a:r>
              <a:rPr lang="en-US" sz="1600">
                <a:solidFill>
                  <a:schemeClr val="tx1"/>
                </a:solidFill>
              </a:rPr>
              <a:t>reg</a:t>
            </a:r>
          </a:p>
          <a:p>
            <a:r>
              <a:rPr lang="en-US" sz="1600">
                <a:solidFill>
                  <a:schemeClr val="tx1"/>
                </a:solidFill>
              </a:rPr>
              <a:t>   access</a:t>
            </a:r>
          </a:p>
        </p:txBody>
      </p:sp>
      <p:sp>
        <p:nvSpPr>
          <p:cNvPr id="1240119" name="Rectangle 55"/>
          <p:cNvSpPr>
            <a:spLocks noChangeArrowheads="1"/>
          </p:cNvSpPr>
          <p:nvPr/>
        </p:nvSpPr>
        <p:spPr bwMode="auto">
          <a:xfrm>
            <a:off x="4552950" y="1812925"/>
            <a:ext cx="1403350" cy="1311275"/>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ALU op</a:t>
            </a:r>
          </a:p>
          <a:p>
            <a:r>
              <a:rPr lang="en-US" sz="1600">
                <a:solidFill>
                  <a:schemeClr val="tx1"/>
                </a:solidFill>
              </a:rPr>
              <a:t>DM access</a:t>
            </a:r>
          </a:p>
          <a:p>
            <a:r>
              <a:rPr lang="en-US" sz="1600">
                <a:solidFill>
                  <a:schemeClr val="tx1"/>
                </a:solidFill>
              </a:rPr>
              <a:t>shift/rotate</a:t>
            </a:r>
          </a:p>
          <a:p>
            <a:r>
              <a:rPr lang="en-US" sz="1600">
                <a:solidFill>
                  <a:schemeClr val="tx1"/>
                </a:solidFill>
              </a:rPr>
              <a:t>commit result</a:t>
            </a:r>
          </a:p>
          <a:p>
            <a:r>
              <a:rPr lang="en-US" sz="1600">
                <a:solidFill>
                  <a:schemeClr val="tx1"/>
                </a:solidFill>
              </a:rPr>
              <a:t>   (write back)</a:t>
            </a:r>
          </a:p>
        </p:txBody>
      </p:sp>
      <p:sp>
        <p:nvSpPr>
          <p:cNvPr id="1240153" name="Rectangle 89"/>
          <p:cNvSpPr>
            <a:spLocks noChangeArrowheads="1"/>
          </p:cNvSpPr>
          <p:nvPr/>
        </p:nvSpPr>
        <p:spPr bwMode="auto">
          <a:xfrm>
            <a:off x="4313238" y="3970338"/>
            <a:ext cx="563562"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9" name="Group 90"/>
          <p:cNvGrpSpPr>
            <a:grpSpLocks/>
          </p:cNvGrpSpPr>
          <p:nvPr/>
        </p:nvGrpSpPr>
        <p:grpSpPr bwMode="auto">
          <a:xfrm>
            <a:off x="4343400" y="3959225"/>
            <a:ext cx="469900" cy="458788"/>
            <a:chOff x="1751" y="1509"/>
            <a:chExt cx="296" cy="289"/>
          </a:xfrm>
        </p:grpSpPr>
        <p:sp>
          <p:nvSpPr>
            <p:cNvPr id="1240155" name="Freeform 9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0156" name="Freeform 9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0157" name="Line 93"/>
          <p:cNvSpPr>
            <a:spLocks noChangeShapeType="1"/>
          </p:cNvSpPr>
          <p:nvPr/>
        </p:nvSpPr>
        <p:spPr bwMode="auto">
          <a:xfrm>
            <a:off x="4160838" y="4187825"/>
            <a:ext cx="184150" cy="0"/>
          </a:xfrm>
          <a:prstGeom prst="line">
            <a:avLst/>
          </a:prstGeom>
          <a:noFill/>
          <a:ln w="25400">
            <a:solidFill>
              <a:schemeClr val="tx1"/>
            </a:solidFill>
            <a:round/>
            <a:headEnd/>
            <a:tailEnd/>
          </a:ln>
          <a:effectLst/>
        </p:spPr>
        <p:txBody>
          <a:bodyPr wrap="none" anchor="ctr"/>
          <a:lstStyle/>
          <a:p>
            <a:endParaRPr lang="en-US"/>
          </a:p>
        </p:txBody>
      </p:sp>
      <p:sp>
        <p:nvSpPr>
          <p:cNvPr id="1240158" name="Rectangle 94"/>
          <p:cNvSpPr>
            <a:spLocks noChangeArrowheads="1"/>
          </p:cNvSpPr>
          <p:nvPr/>
        </p:nvSpPr>
        <p:spPr bwMode="auto">
          <a:xfrm>
            <a:off x="4953000" y="4035425"/>
            <a:ext cx="709613"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SHFT</a:t>
            </a:r>
          </a:p>
        </p:txBody>
      </p:sp>
      <p:grpSp>
        <p:nvGrpSpPr>
          <p:cNvPr id="20" name="Group 95"/>
          <p:cNvGrpSpPr>
            <a:grpSpLocks/>
          </p:cNvGrpSpPr>
          <p:nvPr/>
        </p:nvGrpSpPr>
        <p:grpSpPr bwMode="auto">
          <a:xfrm>
            <a:off x="5029200" y="3959225"/>
            <a:ext cx="515938" cy="458788"/>
            <a:chOff x="2600" y="1509"/>
            <a:chExt cx="325" cy="289"/>
          </a:xfrm>
        </p:grpSpPr>
        <p:sp>
          <p:nvSpPr>
            <p:cNvPr id="1240160" name="Freeform 96"/>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0161" name="Freeform 97"/>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0162" name="Line 98"/>
          <p:cNvSpPr>
            <a:spLocks noChangeShapeType="1"/>
          </p:cNvSpPr>
          <p:nvPr/>
        </p:nvSpPr>
        <p:spPr bwMode="auto">
          <a:xfrm>
            <a:off x="4818063" y="4035425"/>
            <a:ext cx="184150" cy="0"/>
          </a:xfrm>
          <a:prstGeom prst="line">
            <a:avLst/>
          </a:prstGeom>
          <a:noFill/>
          <a:ln w="25400">
            <a:solidFill>
              <a:schemeClr val="tx1"/>
            </a:solidFill>
            <a:round/>
            <a:headEnd/>
            <a:tailEnd/>
          </a:ln>
          <a:effectLst/>
        </p:spPr>
        <p:txBody>
          <a:bodyPr wrap="none" anchor="ctr"/>
          <a:lstStyle/>
          <a:p>
            <a:endParaRPr lang="en-US"/>
          </a:p>
        </p:txBody>
      </p:sp>
      <p:sp>
        <p:nvSpPr>
          <p:cNvPr id="1240163" name="Line 99"/>
          <p:cNvSpPr>
            <a:spLocks noChangeShapeType="1"/>
          </p:cNvSpPr>
          <p:nvPr/>
        </p:nvSpPr>
        <p:spPr bwMode="auto">
          <a:xfrm>
            <a:off x="4818063" y="4340225"/>
            <a:ext cx="184150" cy="0"/>
          </a:xfrm>
          <a:prstGeom prst="line">
            <a:avLst/>
          </a:prstGeom>
          <a:noFill/>
          <a:ln w="25400">
            <a:solidFill>
              <a:schemeClr val="tx1"/>
            </a:solidFill>
            <a:round/>
            <a:headEnd/>
            <a:tailEnd/>
          </a:ln>
          <a:effectLst/>
        </p:spPr>
        <p:txBody>
          <a:bodyPr wrap="none" anchor="ctr"/>
          <a:lstStyle/>
          <a:p>
            <a:endParaRPr lang="en-US"/>
          </a:p>
        </p:txBody>
      </p:sp>
      <p:sp>
        <p:nvSpPr>
          <p:cNvPr id="1240164" name="Rectangle 100"/>
          <p:cNvSpPr>
            <a:spLocks noChangeArrowheads="1"/>
          </p:cNvSpPr>
          <p:nvPr/>
        </p:nvSpPr>
        <p:spPr bwMode="auto">
          <a:xfrm>
            <a:off x="1905000" y="4416425"/>
            <a:ext cx="1550988" cy="822325"/>
          </a:xfrm>
          <a:prstGeom prst="rect">
            <a:avLst/>
          </a:prstGeom>
          <a:noFill/>
          <a:ln w="12700">
            <a:noFill/>
            <a:miter lim="800000"/>
            <a:headEnd/>
            <a:tailEnd/>
          </a:ln>
          <a:effectLst/>
        </p:spPr>
        <p:txBody>
          <a:bodyPr wrap="none" lIns="90488" tIns="44450" rIns="90488" bIns="44450">
            <a:spAutoFit/>
          </a:bodyPr>
          <a:lstStyle/>
          <a:p>
            <a:pPr algn="r"/>
            <a:r>
              <a:rPr lang="en-US" sz="1600">
                <a:solidFill>
                  <a:schemeClr val="tx1"/>
                </a:solidFill>
              </a:rPr>
              <a:t>PC update</a:t>
            </a:r>
          </a:p>
          <a:p>
            <a:pPr algn="r"/>
            <a:r>
              <a:rPr lang="en-US" sz="1600">
                <a:solidFill>
                  <a:schemeClr val="tx1"/>
                </a:solidFill>
              </a:rPr>
              <a:t>BTB access</a:t>
            </a:r>
          </a:p>
          <a:p>
            <a:pPr algn="r"/>
            <a:r>
              <a:rPr lang="en-US" sz="1600">
                <a:solidFill>
                  <a:schemeClr val="tx1"/>
                </a:solidFill>
              </a:rPr>
              <a:t>start IM access</a:t>
            </a:r>
          </a:p>
        </p:txBody>
      </p:sp>
      <p:sp>
        <p:nvSpPr>
          <p:cNvPr id="1240165" name="Rectangle 101"/>
          <p:cNvSpPr>
            <a:spLocks noChangeArrowheads="1"/>
          </p:cNvSpPr>
          <p:nvPr/>
        </p:nvSpPr>
        <p:spPr bwMode="auto">
          <a:xfrm>
            <a:off x="3276600" y="5254625"/>
            <a:ext cx="1096963" cy="333375"/>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IM access</a:t>
            </a:r>
          </a:p>
        </p:txBody>
      </p:sp>
      <p:sp>
        <p:nvSpPr>
          <p:cNvPr id="1240166" name="Rectangle 102"/>
          <p:cNvSpPr>
            <a:spLocks noChangeArrowheads="1"/>
          </p:cNvSpPr>
          <p:nvPr/>
        </p:nvSpPr>
        <p:spPr bwMode="auto">
          <a:xfrm>
            <a:off x="4044950" y="4416425"/>
            <a:ext cx="1333500" cy="57785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decode</a:t>
            </a:r>
          </a:p>
          <a:p>
            <a:r>
              <a:rPr lang="en-US" sz="1600">
                <a:solidFill>
                  <a:schemeClr val="tx1"/>
                </a:solidFill>
              </a:rPr>
              <a:t>reg 1 access</a:t>
            </a:r>
          </a:p>
        </p:txBody>
      </p:sp>
      <p:sp>
        <p:nvSpPr>
          <p:cNvPr id="1240167" name="Rectangle 103"/>
          <p:cNvSpPr>
            <a:spLocks noChangeArrowheads="1"/>
          </p:cNvSpPr>
          <p:nvPr/>
        </p:nvSpPr>
        <p:spPr bwMode="auto">
          <a:xfrm>
            <a:off x="4648200" y="5057775"/>
            <a:ext cx="1333500" cy="57785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shift/rotate</a:t>
            </a:r>
          </a:p>
          <a:p>
            <a:r>
              <a:rPr lang="en-US" sz="1600">
                <a:solidFill>
                  <a:schemeClr val="tx1"/>
                </a:solidFill>
              </a:rPr>
              <a:t>reg 2 access</a:t>
            </a:r>
          </a:p>
        </p:txBody>
      </p:sp>
      <p:sp>
        <p:nvSpPr>
          <p:cNvPr id="1240168" name="Rectangle 104"/>
          <p:cNvSpPr>
            <a:spLocks noChangeArrowheads="1"/>
          </p:cNvSpPr>
          <p:nvPr/>
        </p:nvSpPr>
        <p:spPr bwMode="auto">
          <a:xfrm>
            <a:off x="5486400" y="4645025"/>
            <a:ext cx="857250" cy="333375"/>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ALU op</a:t>
            </a:r>
          </a:p>
        </p:txBody>
      </p:sp>
      <p:sp>
        <p:nvSpPr>
          <p:cNvPr id="1240169" name="Rectangle 105"/>
          <p:cNvSpPr>
            <a:spLocks noChangeArrowheads="1"/>
          </p:cNvSpPr>
          <p:nvPr/>
        </p:nvSpPr>
        <p:spPr bwMode="auto">
          <a:xfrm>
            <a:off x="6096000" y="5026025"/>
            <a:ext cx="1639888" cy="57785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start DM access</a:t>
            </a:r>
          </a:p>
          <a:p>
            <a:r>
              <a:rPr lang="en-US" sz="1600">
                <a:solidFill>
                  <a:schemeClr val="tx1"/>
                </a:solidFill>
              </a:rPr>
              <a:t>exception</a:t>
            </a:r>
          </a:p>
        </p:txBody>
      </p:sp>
      <p:sp>
        <p:nvSpPr>
          <p:cNvPr id="1240170" name="Rectangle 106"/>
          <p:cNvSpPr>
            <a:spLocks noChangeArrowheads="1"/>
          </p:cNvSpPr>
          <p:nvPr/>
        </p:nvSpPr>
        <p:spPr bwMode="auto">
          <a:xfrm>
            <a:off x="7094538" y="4492625"/>
            <a:ext cx="982662" cy="57785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DM write</a:t>
            </a:r>
          </a:p>
          <a:p>
            <a:r>
              <a:rPr lang="en-US" sz="1600">
                <a:solidFill>
                  <a:schemeClr val="tx1"/>
                </a:solidFill>
              </a:rPr>
              <a:t>reg write</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2114" name="Rectangle 2"/>
          <p:cNvSpPr>
            <a:spLocks noGrp="1" noChangeArrowheads="1"/>
          </p:cNvSpPr>
          <p:nvPr>
            <p:ph type="title"/>
          </p:nvPr>
        </p:nvSpPr>
        <p:spPr>
          <a:xfrm>
            <a:off x="652463" y="304800"/>
            <a:ext cx="1576387" cy="368300"/>
          </a:xfrm>
          <a:noFill/>
          <a:ln/>
        </p:spPr>
        <p:txBody>
          <a:bodyPr wrap="none"/>
          <a:lstStyle/>
          <a:p>
            <a:r>
              <a:rPr lang="en-US"/>
              <a:t>Summary</a:t>
            </a:r>
          </a:p>
        </p:txBody>
      </p:sp>
      <p:sp>
        <p:nvSpPr>
          <p:cNvPr id="1242115" name="Rectangle 3"/>
          <p:cNvSpPr>
            <a:spLocks noGrp="1" noChangeArrowheads="1"/>
          </p:cNvSpPr>
          <p:nvPr>
            <p:ph type="body" idx="1"/>
          </p:nvPr>
        </p:nvSpPr>
        <p:spPr>
          <a:xfrm>
            <a:off x="685800" y="914400"/>
            <a:ext cx="7848600" cy="4646400"/>
          </a:xfrm>
          <a:noFill/>
          <a:ln/>
        </p:spPr>
        <p:txBody>
          <a:bodyPr/>
          <a:lstStyle/>
          <a:p>
            <a:pPr>
              <a:lnSpc>
                <a:spcPct val="100000"/>
              </a:lnSpc>
              <a:spcBef>
                <a:spcPct val="35000"/>
              </a:spcBef>
            </a:pPr>
            <a:r>
              <a:rPr lang="zh-CN" altLang="en-US" dirty="0" smtClean="0">
                <a:latin typeface="微软雅黑" pitchFamily="34" charset="-122"/>
                <a:ea typeface="微软雅黑" pitchFamily="34" charset="-122"/>
              </a:rPr>
              <a:t>所有的现代处理器都使用了流水线技术</a:t>
            </a:r>
            <a:endParaRPr lang="en-US" dirty="0">
              <a:latin typeface="微软雅黑" pitchFamily="34" charset="-122"/>
              <a:ea typeface="微软雅黑" pitchFamily="34" charset="-122"/>
            </a:endParaRPr>
          </a:p>
          <a:p>
            <a:pPr>
              <a:lnSpc>
                <a:spcPct val="100000"/>
              </a:lnSpc>
              <a:spcBef>
                <a:spcPct val="35000"/>
              </a:spcBef>
            </a:pPr>
            <a:r>
              <a:rPr lang="zh-CN" altLang="en-US" dirty="0" smtClean="0">
                <a:latin typeface="微软雅黑" pitchFamily="34" charset="-122"/>
                <a:ea typeface="微软雅黑" pitchFamily="34" charset="-122"/>
              </a:rPr>
              <a:t>流水线技术并不有助于减少单条指令的执行时间，而是有助于提高指令的吞吐率。</a:t>
            </a:r>
            <a:endParaRPr lang="en-US" dirty="0">
              <a:latin typeface="微软雅黑" pitchFamily="34" charset="-122"/>
              <a:ea typeface="微软雅黑" pitchFamily="34" charset="-122"/>
            </a:endParaRPr>
          </a:p>
          <a:p>
            <a:pPr>
              <a:lnSpc>
                <a:spcPct val="100000"/>
              </a:lnSpc>
              <a:spcBef>
                <a:spcPct val="35000"/>
              </a:spcBef>
            </a:pPr>
            <a:r>
              <a:rPr lang="zh-CN" altLang="en-US" dirty="0" smtClean="0">
                <a:latin typeface="微软雅黑" pitchFamily="34" charset="-122"/>
                <a:ea typeface="微软雅黑" pitchFamily="34" charset="-122"/>
              </a:rPr>
              <a:t>潜在的提速</a:t>
            </a:r>
            <a:r>
              <a:rPr lang="en-US" dirty="0" smtClean="0">
                <a:latin typeface="微软雅黑" pitchFamily="34" charset="-122"/>
                <a:ea typeface="微软雅黑" pitchFamily="34" charset="-122"/>
              </a:rPr>
              <a:t>:  </a:t>
            </a:r>
            <a:r>
              <a:rPr lang="en-US" dirty="0">
                <a:latin typeface="微软雅黑" pitchFamily="34" charset="-122"/>
                <a:ea typeface="微软雅黑" pitchFamily="34" charset="-122"/>
              </a:rPr>
              <a:t>a CPI of 1 and </a:t>
            </a:r>
            <a:r>
              <a:rPr lang="en-US" dirty="0" smtClean="0">
                <a:latin typeface="微软雅黑" pitchFamily="34" charset="-122"/>
                <a:ea typeface="微软雅黑" pitchFamily="34" charset="-122"/>
              </a:rPr>
              <a:t>a fast </a:t>
            </a:r>
            <a:r>
              <a:rPr lang="en-US" dirty="0">
                <a:latin typeface="微软雅黑" pitchFamily="34" charset="-122"/>
                <a:ea typeface="微软雅黑" pitchFamily="34" charset="-122"/>
              </a:rPr>
              <a:t>CC</a:t>
            </a:r>
            <a:endParaRPr lang="en-US" dirty="0">
              <a:solidFill>
                <a:schemeClr val="accent1"/>
              </a:solidFill>
              <a:latin typeface="微软雅黑" pitchFamily="34" charset="-122"/>
              <a:ea typeface="微软雅黑" pitchFamily="34" charset="-122"/>
            </a:endParaRPr>
          </a:p>
          <a:p>
            <a:pPr>
              <a:lnSpc>
                <a:spcPct val="100000"/>
              </a:lnSpc>
              <a:spcBef>
                <a:spcPct val="35000"/>
              </a:spcBef>
            </a:pPr>
            <a:r>
              <a:rPr lang="zh-CN" altLang="en-US" dirty="0" smtClean="0">
                <a:latin typeface="微软雅黑" pitchFamily="34" charset="-122"/>
                <a:ea typeface="微软雅黑" pitchFamily="34" charset="-122"/>
              </a:rPr>
              <a:t>流水线的处理速度受限于最慢的流水线处理阶段</a:t>
            </a:r>
            <a:endParaRPr lang="en-US" dirty="0">
              <a:latin typeface="微软雅黑" pitchFamily="34" charset="-122"/>
              <a:ea typeface="微软雅黑" pitchFamily="34" charset="-122"/>
            </a:endParaRPr>
          </a:p>
          <a:p>
            <a:pPr lvl="1">
              <a:lnSpc>
                <a:spcPct val="100000"/>
              </a:lnSpc>
              <a:spcBef>
                <a:spcPct val="35000"/>
              </a:spcBef>
            </a:pPr>
            <a:r>
              <a:rPr lang="zh-CN" altLang="en-US" dirty="0" smtClean="0">
                <a:latin typeface="微软雅黑" pitchFamily="34" charset="-122"/>
                <a:ea typeface="微软雅黑" pitchFamily="34" charset="-122"/>
              </a:rPr>
              <a:t>不平衡的流水线阶段会导致流水线效率低下</a:t>
            </a:r>
            <a:endParaRPr lang="en-US" dirty="0">
              <a:latin typeface="微软雅黑" pitchFamily="34" charset="-122"/>
              <a:ea typeface="微软雅黑" pitchFamily="34" charset="-122"/>
            </a:endParaRPr>
          </a:p>
          <a:p>
            <a:pPr lvl="1">
              <a:lnSpc>
                <a:spcPct val="100000"/>
              </a:lnSpc>
              <a:spcBef>
                <a:spcPct val="35000"/>
              </a:spcBef>
            </a:pPr>
            <a:r>
              <a:rPr lang="zh-CN" altLang="en-US" dirty="0" smtClean="0">
                <a:latin typeface="微软雅黑" pitchFamily="34" charset="-122"/>
                <a:ea typeface="微软雅黑" pitchFamily="34" charset="-122"/>
              </a:rPr>
              <a:t>对于</a:t>
            </a:r>
            <a:r>
              <a:rPr lang="en-US" altLang="zh-CN" dirty="0" smtClean="0">
                <a:latin typeface="微软雅黑" pitchFamily="34" charset="-122"/>
                <a:ea typeface="微软雅黑" pitchFamily="34" charset="-122"/>
              </a:rPr>
              <a:t>deep pipelines </a:t>
            </a:r>
            <a:r>
              <a:rPr lang="zh-CN" altLang="en-US" dirty="0" smtClean="0">
                <a:latin typeface="微软雅黑" pitchFamily="34" charset="-122"/>
                <a:ea typeface="微软雅黑" pitchFamily="34" charset="-122"/>
              </a:rPr>
              <a:t>来说，流水线的“充满”时间和“排光”时间对它的加速和短代码执行是有影响的</a:t>
            </a:r>
            <a:endParaRPr lang="en-US" dirty="0">
              <a:latin typeface="微软雅黑" pitchFamily="34" charset="-122"/>
              <a:ea typeface="微软雅黑" pitchFamily="34" charset="-122"/>
            </a:endParaRPr>
          </a:p>
          <a:p>
            <a:pPr>
              <a:lnSpc>
                <a:spcPct val="100000"/>
              </a:lnSpc>
              <a:spcBef>
                <a:spcPct val="35000"/>
              </a:spcBef>
            </a:pPr>
            <a:r>
              <a:rPr lang="zh-CN" altLang="en-US" dirty="0" smtClean="0">
                <a:latin typeface="微软雅黑" pitchFamily="34" charset="-122"/>
                <a:ea typeface="微软雅黑" pitchFamily="34" charset="-122"/>
              </a:rPr>
              <a:t>必须检测和解决冒险</a:t>
            </a:r>
            <a:endParaRPr lang="en-US" dirty="0">
              <a:latin typeface="微软雅黑" pitchFamily="34" charset="-122"/>
              <a:ea typeface="微软雅黑" pitchFamily="34" charset="-122"/>
            </a:endParaRPr>
          </a:p>
          <a:p>
            <a:pPr lvl="1">
              <a:lnSpc>
                <a:spcPct val="100000"/>
              </a:lnSpc>
              <a:spcBef>
                <a:spcPct val="35000"/>
              </a:spcBef>
            </a:pPr>
            <a:r>
              <a:rPr lang="zh-CN" altLang="en-US" dirty="0" smtClean="0">
                <a:latin typeface="微软雅黑" pitchFamily="34" charset="-122"/>
                <a:ea typeface="微软雅黑" pitchFamily="34" charset="-122"/>
              </a:rPr>
              <a:t>流水线阻塞会对</a:t>
            </a:r>
            <a:r>
              <a:rPr lang="en-US" dirty="0" smtClean="0">
                <a:latin typeface="微软雅黑" pitchFamily="34" charset="-122"/>
                <a:ea typeface="微软雅黑" pitchFamily="34" charset="-122"/>
              </a:rPr>
              <a:t>CPI</a:t>
            </a:r>
            <a:r>
              <a:rPr lang="zh-CN" altLang="en-US" dirty="0" smtClean="0">
                <a:latin typeface="微软雅黑" pitchFamily="34" charset="-122"/>
                <a:ea typeface="微软雅黑" pitchFamily="34" charset="-122"/>
              </a:rPr>
              <a:t>造成不利影响</a:t>
            </a:r>
            <a:r>
              <a:rPr lang="en-US" dirty="0" smtClean="0">
                <a:latin typeface="微软雅黑" pitchFamily="34" charset="-122"/>
                <a:ea typeface="微软雅黑" pitchFamily="34" charset="-122"/>
              </a:rPr>
              <a:t> </a:t>
            </a:r>
            <a:r>
              <a:rPr lang="en-US" dirty="0">
                <a:latin typeface="微软雅黑" pitchFamily="34" charset="-122"/>
                <a:ea typeface="微软雅黑" pitchFamily="34" charset="-122"/>
              </a:rPr>
              <a:t>(makes </a:t>
            </a:r>
            <a:r>
              <a:rPr lang="en-US">
                <a:latin typeface="微软雅黑" pitchFamily="34" charset="-122"/>
                <a:ea typeface="微软雅黑" pitchFamily="34" charset="-122"/>
              </a:rPr>
              <a:t>CPI </a:t>
            </a:r>
            <a:r>
              <a:rPr lang="en-US" smtClean="0">
                <a:latin typeface="微软雅黑" pitchFamily="34" charset="-122"/>
                <a:ea typeface="微软雅黑" pitchFamily="34" charset="-122"/>
              </a:rPr>
              <a:t>greater than </a:t>
            </a:r>
            <a:r>
              <a:rPr lang="en-US" dirty="0">
                <a:latin typeface="微软雅黑" pitchFamily="34" charset="-122"/>
                <a:ea typeface="微软雅黑" pitchFamily="34" charset="-122"/>
              </a:rPr>
              <a:t>the ideal of 1)</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p:txBody>
          <a:bodyPr/>
          <a:lstStyle/>
          <a:p>
            <a:r>
              <a:rPr lang="zh-CN" altLang="en-US" dirty="0" smtClean="0"/>
              <a:t>译码指令</a:t>
            </a:r>
            <a:endParaRPr lang="en-US" dirty="0"/>
          </a:p>
        </p:txBody>
      </p:sp>
      <p:sp>
        <p:nvSpPr>
          <p:cNvPr id="671747" name="Rectangle 3"/>
          <p:cNvSpPr>
            <a:spLocks noGrp="1" noChangeArrowheads="1"/>
          </p:cNvSpPr>
          <p:nvPr>
            <p:ph type="body" idx="1"/>
          </p:nvPr>
        </p:nvSpPr>
        <p:spPr>
          <a:xfrm>
            <a:off x="685800" y="762000"/>
            <a:ext cx="7848600" cy="3292183"/>
          </a:xfrm>
        </p:spPr>
        <p:txBody>
          <a:bodyPr/>
          <a:lstStyle/>
          <a:p>
            <a:pPr>
              <a:spcBef>
                <a:spcPct val="20000"/>
              </a:spcBef>
            </a:pPr>
            <a:r>
              <a:rPr lang="zh-CN" altLang="en-US" dirty="0" smtClean="0">
                <a:latin typeface="微软雅黑" pitchFamily="34" charset="-122"/>
                <a:ea typeface="微软雅黑" pitchFamily="34" charset="-122"/>
              </a:rPr>
              <a:t>译码包括</a:t>
            </a:r>
            <a:endParaRPr lang="en-US" dirty="0" smtClean="0">
              <a:latin typeface="微软雅黑" pitchFamily="34" charset="-122"/>
              <a:ea typeface="微软雅黑" pitchFamily="34" charset="-122"/>
            </a:endParaRPr>
          </a:p>
          <a:p>
            <a:pPr lvl="1">
              <a:spcBef>
                <a:spcPct val="20000"/>
              </a:spcBef>
            </a:pPr>
            <a:r>
              <a:rPr lang="zh-CN" altLang="en-US" dirty="0" smtClean="0">
                <a:latin typeface="微软雅黑" pitchFamily="34" charset="-122"/>
                <a:ea typeface="微软雅黑" pitchFamily="34" charset="-122"/>
              </a:rPr>
              <a:t>将取出的指令的操作码和功能字段的比特位发给控制单元</a:t>
            </a:r>
            <a:endParaRPr lang="en-US" dirty="0">
              <a:latin typeface="微软雅黑" pitchFamily="34" charset="-122"/>
              <a:ea typeface="微软雅黑" pitchFamily="34" charset="-122"/>
            </a:endParaRPr>
          </a:p>
          <a:p>
            <a:pPr lvl="1">
              <a:spcBef>
                <a:spcPct val="20000"/>
              </a:spcBef>
              <a:buFont typeface="Monotype Sorts" pitchFamily="2" charset="2"/>
              <a:buNone/>
            </a:pPr>
            <a:endParaRPr lang="en-US" dirty="0"/>
          </a:p>
          <a:p>
            <a:pPr lvl="1">
              <a:spcBef>
                <a:spcPct val="20000"/>
              </a:spcBef>
              <a:buFont typeface="Monotype Sorts" pitchFamily="2" charset="2"/>
              <a:buNone/>
            </a:pPr>
            <a:endParaRPr lang="en-US" dirty="0"/>
          </a:p>
          <a:p>
            <a:pPr lvl="1">
              <a:spcBef>
                <a:spcPct val="20000"/>
              </a:spcBef>
              <a:buFont typeface="Monotype Sorts" pitchFamily="2" charset="2"/>
              <a:buNone/>
            </a:pPr>
            <a:endParaRPr lang="en-US" dirty="0"/>
          </a:p>
          <a:p>
            <a:pPr lvl="1">
              <a:spcBef>
                <a:spcPct val="20000"/>
              </a:spcBef>
              <a:buFont typeface="Monotype Sorts" pitchFamily="2" charset="2"/>
              <a:buNone/>
            </a:pPr>
            <a:endParaRPr lang="en-US" dirty="0"/>
          </a:p>
          <a:p>
            <a:pPr lvl="1">
              <a:spcBef>
                <a:spcPct val="20000"/>
              </a:spcBef>
              <a:buFont typeface="Monotype Sorts" pitchFamily="2" charset="2"/>
              <a:buNone/>
            </a:pPr>
            <a:endParaRPr lang="en-US" dirty="0"/>
          </a:p>
          <a:p>
            <a:pPr lvl="1">
              <a:spcBef>
                <a:spcPct val="20000"/>
              </a:spcBef>
              <a:buFont typeface="Monotype Sorts" pitchFamily="2" charset="2"/>
              <a:buNone/>
            </a:pPr>
            <a:endParaRPr lang="en-US" dirty="0"/>
          </a:p>
          <a:p>
            <a:pPr lvl="1">
              <a:spcBef>
                <a:spcPct val="20000"/>
              </a:spcBef>
              <a:buFont typeface="Monotype Sorts" pitchFamily="2" charset="2"/>
              <a:buNone/>
            </a:pPr>
            <a:endParaRPr lang="en-US" dirty="0"/>
          </a:p>
          <a:p>
            <a:pPr lvl="1">
              <a:spcBef>
                <a:spcPct val="20000"/>
              </a:spcBef>
              <a:buFont typeface="Monotype Sorts" pitchFamily="2" charset="2"/>
              <a:buNone/>
            </a:pPr>
            <a:r>
              <a:rPr lang="en-US" dirty="0"/>
              <a:t>and</a:t>
            </a:r>
          </a:p>
        </p:txBody>
      </p:sp>
      <p:sp>
        <p:nvSpPr>
          <p:cNvPr id="671748" name="Line 4"/>
          <p:cNvSpPr>
            <a:spLocks noChangeShapeType="1"/>
          </p:cNvSpPr>
          <p:nvPr/>
        </p:nvSpPr>
        <p:spPr bwMode="auto">
          <a:xfrm>
            <a:off x="4495800" y="4267200"/>
            <a:ext cx="685800" cy="0"/>
          </a:xfrm>
          <a:prstGeom prst="line">
            <a:avLst/>
          </a:prstGeom>
          <a:noFill/>
          <a:ln w="28575">
            <a:solidFill>
              <a:schemeClr val="tx1"/>
            </a:solidFill>
            <a:round/>
            <a:headEnd/>
            <a:tailEnd/>
          </a:ln>
          <a:effectLst/>
        </p:spPr>
        <p:txBody>
          <a:bodyPr/>
          <a:lstStyle/>
          <a:p>
            <a:endParaRPr lang="en-US"/>
          </a:p>
        </p:txBody>
      </p:sp>
      <p:sp>
        <p:nvSpPr>
          <p:cNvPr id="671749" name="Line 5"/>
          <p:cNvSpPr>
            <a:spLocks noChangeShapeType="1"/>
          </p:cNvSpPr>
          <p:nvPr/>
        </p:nvSpPr>
        <p:spPr bwMode="auto">
          <a:xfrm>
            <a:off x="5181600" y="2743200"/>
            <a:ext cx="0" cy="1524000"/>
          </a:xfrm>
          <a:prstGeom prst="line">
            <a:avLst/>
          </a:prstGeom>
          <a:noFill/>
          <a:ln w="28575">
            <a:solidFill>
              <a:schemeClr val="tx1"/>
            </a:solidFill>
            <a:round/>
            <a:headEnd/>
            <a:tailEnd/>
          </a:ln>
          <a:effectLst/>
        </p:spPr>
        <p:txBody>
          <a:bodyPr/>
          <a:lstStyle/>
          <a:p>
            <a:endParaRPr lang="en-US"/>
          </a:p>
        </p:txBody>
      </p:sp>
      <p:sp>
        <p:nvSpPr>
          <p:cNvPr id="671750" name="Text Box 6"/>
          <p:cNvSpPr txBox="1">
            <a:spLocks noChangeArrowheads="1"/>
          </p:cNvSpPr>
          <p:nvPr/>
        </p:nvSpPr>
        <p:spPr bwMode="auto">
          <a:xfrm>
            <a:off x="3810000" y="3962400"/>
            <a:ext cx="885825" cy="274638"/>
          </a:xfrm>
          <a:prstGeom prst="rect">
            <a:avLst/>
          </a:prstGeom>
          <a:noFill/>
          <a:ln w="12700">
            <a:noFill/>
            <a:miter lim="800000"/>
            <a:headEnd/>
            <a:tailEnd/>
          </a:ln>
          <a:effectLst/>
        </p:spPr>
        <p:txBody>
          <a:bodyPr wrap="none">
            <a:spAutoFit/>
          </a:bodyPr>
          <a:lstStyle/>
          <a:p>
            <a:r>
              <a:rPr lang="en-US" sz="1200">
                <a:solidFill>
                  <a:schemeClr val="tx1"/>
                </a:solidFill>
              </a:rPr>
              <a:t>Instruction</a:t>
            </a:r>
          </a:p>
        </p:txBody>
      </p:sp>
      <p:grpSp>
        <p:nvGrpSpPr>
          <p:cNvPr id="2" name="Group 7"/>
          <p:cNvGrpSpPr>
            <a:grpSpLocks/>
          </p:cNvGrpSpPr>
          <p:nvPr/>
        </p:nvGrpSpPr>
        <p:grpSpPr bwMode="auto">
          <a:xfrm>
            <a:off x="5181600" y="3505200"/>
            <a:ext cx="2286000" cy="1447800"/>
            <a:chOff x="2064" y="2208"/>
            <a:chExt cx="1440" cy="912"/>
          </a:xfrm>
        </p:grpSpPr>
        <p:sp>
          <p:nvSpPr>
            <p:cNvPr id="671752" name="Rectangle 8"/>
            <p:cNvSpPr>
              <a:spLocks noChangeArrowheads="1"/>
            </p:cNvSpPr>
            <p:nvPr/>
          </p:nvSpPr>
          <p:spPr bwMode="auto">
            <a:xfrm>
              <a:off x="2256" y="2208"/>
              <a:ext cx="912" cy="912"/>
            </a:xfrm>
            <a:prstGeom prst="rect">
              <a:avLst/>
            </a:prstGeom>
            <a:noFill/>
            <a:ln w="12700">
              <a:solidFill>
                <a:schemeClr val="tx1"/>
              </a:solidFill>
              <a:miter lim="800000"/>
              <a:headEnd/>
              <a:tailEnd/>
            </a:ln>
            <a:effectLst/>
          </p:spPr>
          <p:txBody>
            <a:bodyPr wrap="none" anchor="ctr"/>
            <a:lstStyle/>
            <a:p>
              <a:endParaRPr lang="en-US"/>
            </a:p>
          </p:txBody>
        </p:sp>
        <p:sp>
          <p:nvSpPr>
            <p:cNvPr id="671753" name="Line 9"/>
            <p:cNvSpPr>
              <a:spLocks noChangeShapeType="1"/>
            </p:cNvSpPr>
            <p:nvPr/>
          </p:nvSpPr>
          <p:spPr bwMode="auto">
            <a:xfrm>
              <a:off x="2064" y="2544"/>
              <a:ext cx="192" cy="0"/>
            </a:xfrm>
            <a:prstGeom prst="line">
              <a:avLst/>
            </a:prstGeom>
            <a:noFill/>
            <a:ln w="19050">
              <a:solidFill>
                <a:schemeClr val="tx1"/>
              </a:solidFill>
              <a:round/>
              <a:headEnd/>
              <a:tailEnd type="triangle" w="med" len="med"/>
            </a:ln>
            <a:effectLst/>
          </p:spPr>
          <p:txBody>
            <a:bodyPr/>
            <a:lstStyle/>
            <a:p>
              <a:endParaRPr lang="en-US"/>
            </a:p>
          </p:txBody>
        </p:sp>
        <p:sp>
          <p:nvSpPr>
            <p:cNvPr id="671754" name="Line 10"/>
            <p:cNvSpPr>
              <a:spLocks noChangeShapeType="1"/>
            </p:cNvSpPr>
            <p:nvPr/>
          </p:nvSpPr>
          <p:spPr bwMode="auto">
            <a:xfrm>
              <a:off x="2064" y="2304"/>
              <a:ext cx="192" cy="0"/>
            </a:xfrm>
            <a:prstGeom prst="line">
              <a:avLst/>
            </a:prstGeom>
            <a:noFill/>
            <a:ln w="19050">
              <a:solidFill>
                <a:schemeClr val="tx1"/>
              </a:solidFill>
              <a:round/>
              <a:headEnd/>
              <a:tailEnd type="triangle" w="med" len="med"/>
            </a:ln>
            <a:effectLst/>
          </p:spPr>
          <p:txBody>
            <a:bodyPr/>
            <a:lstStyle/>
            <a:p>
              <a:endParaRPr lang="en-US"/>
            </a:p>
          </p:txBody>
        </p:sp>
        <p:sp>
          <p:nvSpPr>
            <p:cNvPr id="671755" name="Line 11"/>
            <p:cNvSpPr>
              <a:spLocks noChangeShapeType="1"/>
            </p:cNvSpPr>
            <p:nvPr/>
          </p:nvSpPr>
          <p:spPr bwMode="auto">
            <a:xfrm>
              <a:off x="3168" y="2448"/>
              <a:ext cx="336" cy="0"/>
            </a:xfrm>
            <a:prstGeom prst="line">
              <a:avLst/>
            </a:prstGeom>
            <a:noFill/>
            <a:ln w="28575">
              <a:solidFill>
                <a:schemeClr val="tx1"/>
              </a:solidFill>
              <a:round/>
              <a:headEnd/>
              <a:tailEnd type="triangle" w="med" len="med"/>
            </a:ln>
            <a:effectLst/>
          </p:spPr>
          <p:txBody>
            <a:bodyPr/>
            <a:lstStyle/>
            <a:p>
              <a:endParaRPr lang="en-US"/>
            </a:p>
          </p:txBody>
        </p:sp>
        <p:sp>
          <p:nvSpPr>
            <p:cNvPr id="671756" name="Line 12"/>
            <p:cNvSpPr>
              <a:spLocks noChangeShapeType="1"/>
            </p:cNvSpPr>
            <p:nvPr/>
          </p:nvSpPr>
          <p:spPr bwMode="auto">
            <a:xfrm>
              <a:off x="3168" y="2880"/>
              <a:ext cx="336" cy="0"/>
            </a:xfrm>
            <a:prstGeom prst="line">
              <a:avLst/>
            </a:prstGeom>
            <a:noFill/>
            <a:ln w="28575">
              <a:solidFill>
                <a:schemeClr val="tx1"/>
              </a:solidFill>
              <a:round/>
              <a:headEnd/>
              <a:tailEnd type="triangle" w="med" len="med"/>
            </a:ln>
            <a:effectLst/>
          </p:spPr>
          <p:txBody>
            <a:bodyPr/>
            <a:lstStyle/>
            <a:p>
              <a:endParaRPr lang="en-US"/>
            </a:p>
          </p:txBody>
        </p:sp>
        <p:sp>
          <p:nvSpPr>
            <p:cNvPr id="671757" name="Text Box 13"/>
            <p:cNvSpPr txBox="1">
              <a:spLocks noChangeArrowheads="1"/>
            </p:cNvSpPr>
            <p:nvPr/>
          </p:nvSpPr>
          <p:spPr bwMode="auto">
            <a:xfrm>
              <a:off x="2208" y="2928"/>
              <a:ext cx="569" cy="173"/>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671758" name="Text Box 14"/>
            <p:cNvSpPr txBox="1">
              <a:spLocks noChangeArrowheads="1"/>
            </p:cNvSpPr>
            <p:nvPr/>
          </p:nvSpPr>
          <p:spPr bwMode="auto">
            <a:xfrm>
              <a:off x="2208" y="2208"/>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671759" name="Text Box 15"/>
            <p:cNvSpPr txBox="1">
              <a:spLocks noChangeArrowheads="1"/>
            </p:cNvSpPr>
            <p:nvPr/>
          </p:nvSpPr>
          <p:spPr bwMode="auto">
            <a:xfrm>
              <a:off x="2208" y="2448"/>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671760" name="Text Box 16"/>
            <p:cNvSpPr txBox="1">
              <a:spLocks noChangeArrowheads="1"/>
            </p:cNvSpPr>
            <p:nvPr/>
          </p:nvSpPr>
          <p:spPr bwMode="auto">
            <a:xfrm>
              <a:off x="2208" y="2688"/>
              <a:ext cx="569" cy="173"/>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671761" name="Text Box 17"/>
            <p:cNvSpPr txBox="1">
              <a:spLocks noChangeArrowheads="1"/>
            </p:cNvSpPr>
            <p:nvPr/>
          </p:nvSpPr>
          <p:spPr bwMode="auto">
            <a:xfrm>
              <a:off x="2412" y="2352"/>
              <a:ext cx="499" cy="403"/>
            </a:xfrm>
            <a:prstGeom prst="rect">
              <a:avLst/>
            </a:prstGeom>
            <a:noFill/>
            <a:ln w="12700">
              <a:noFill/>
              <a:miter lim="800000"/>
              <a:headEnd/>
              <a:tailEnd/>
            </a:ln>
            <a:effectLst/>
          </p:spPr>
          <p:txBody>
            <a:bodyPr wrap="none">
              <a:spAutoFit/>
            </a:bodyPr>
            <a:lstStyle/>
            <a:p>
              <a:pPr algn="ctr"/>
              <a:r>
                <a:rPr lang="en-US" sz="1200" b="1">
                  <a:solidFill>
                    <a:schemeClr val="tx1"/>
                  </a:solidFill>
                </a:rPr>
                <a:t>Register</a:t>
              </a:r>
            </a:p>
            <a:p>
              <a:pPr algn="ctr"/>
              <a:endParaRPr lang="en-US" sz="1200" b="1">
                <a:solidFill>
                  <a:schemeClr val="tx1"/>
                </a:solidFill>
              </a:endParaRPr>
            </a:p>
            <a:p>
              <a:pPr algn="ctr"/>
              <a:r>
                <a:rPr lang="en-US" sz="1200" b="1">
                  <a:solidFill>
                    <a:schemeClr val="tx1"/>
                  </a:solidFill>
                </a:rPr>
                <a:t>File</a:t>
              </a:r>
            </a:p>
          </p:txBody>
        </p:sp>
        <p:sp>
          <p:nvSpPr>
            <p:cNvPr id="671762" name="Text Box 18"/>
            <p:cNvSpPr txBox="1">
              <a:spLocks noChangeArrowheads="1"/>
            </p:cNvSpPr>
            <p:nvPr/>
          </p:nvSpPr>
          <p:spPr bwMode="auto">
            <a:xfrm>
              <a:off x="2784" y="2304"/>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671763" name="Text Box 19"/>
            <p:cNvSpPr txBox="1">
              <a:spLocks noChangeArrowheads="1"/>
            </p:cNvSpPr>
            <p:nvPr/>
          </p:nvSpPr>
          <p:spPr bwMode="auto">
            <a:xfrm>
              <a:off x="2800" y="2736"/>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grpSp>
      <p:sp>
        <p:nvSpPr>
          <p:cNvPr id="671764" name="Oval 20"/>
          <p:cNvSpPr>
            <a:spLocks noChangeArrowheads="1"/>
          </p:cNvSpPr>
          <p:nvPr/>
        </p:nvSpPr>
        <p:spPr bwMode="auto">
          <a:xfrm>
            <a:off x="5486400" y="2057400"/>
            <a:ext cx="762000" cy="1219200"/>
          </a:xfrm>
          <a:prstGeom prst="ellipse">
            <a:avLst/>
          </a:prstGeom>
          <a:noFill/>
          <a:ln w="12700">
            <a:solidFill>
              <a:schemeClr val="accent1"/>
            </a:solidFill>
            <a:round/>
            <a:headEnd/>
            <a:tailEnd/>
          </a:ln>
          <a:effectLst/>
        </p:spPr>
        <p:txBody>
          <a:bodyPr wrap="none" anchor="ctr"/>
          <a:lstStyle/>
          <a:p>
            <a:endParaRPr lang="en-US"/>
          </a:p>
        </p:txBody>
      </p:sp>
      <p:sp>
        <p:nvSpPr>
          <p:cNvPr id="671765" name="Rectangle 21"/>
          <p:cNvSpPr>
            <a:spLocks noChangeArrowheads="1"/>
          </p:cNvSpPr>
          <p:nvPr/>
        </p:nvSpPr>
        <p:spPr bwMode="auto">
          <a:xfrm>
            <a:off x="5638800" y="2514600"/>
            <a:ext cx="533400" cy="457200"/>
          </a:xfrm>
          <a:prstGeom prst="rect">
            <a:avLst/>
          </a:prstGeom>
          <a:noFill/>
          <a:ln w="12700">
            <a:noFill/>
            <a:miter lim="800000"/>
            <a:headEnd/>
            <a:tailEnd/>
          </a:ln>
          <a:effectLst/>
        </p:spPr>
        <p:txBody>
          <a:bodyPr wrap="none" lIns="19050" tIns="26988" rIns="19050" bIns="26988"/>
          <a:lstStyle/>
          <a:p>
            <a:pPr algn="ctr"/>
            <a:r>
              <a:rPr lang="en-US" sz="1200" b="1"/>
              <a:t>Control</a:t>
            </a:r>
          </a:p>
          <a:p>
            <a:pPr algn="ctr"/>
            <a:r>
              <a:rPr lang="en-US" sz="1200" b="1"/>
              <a:t>Unit</a:t>
            </a:r>
          </a:p>
        </p:txBody>
      </p:sp>
      <p:sp>
        <p:nvSpPr>
          <p:cNvPr id="671766" name="Line 22"/>
          <p:cNvSpPr>
            <a:spLocks noChangeShapeType="1"/>
          </p:cNvSpPr>
          <p:nvPr/>
        </p:nvSpPr>
        <p:spPr bwMode="auto">
          <a:xfrm>
            <a:off x="5181600" y="2743200"/>
            <a:ext cx="304800" cy="0"/>
          </a:xfrm>
          <a:prstGeom prst="line">
            <a:avLst/>
          </a:prstGeom>
          <a:noFill/>
          <a:ln w="12700">
            <a:solidFill>
              <a:schemeClr val="tx1"/>
            </a:solidFill>
            <a:round/>
            <a:headEnd/>
            <a:tailEnd type="triangle" w="med" len="med"/>
          </a:ln>
          <a:effectLst/>
        </p:spPr>
        <p:txBody>
          <a:bodyPr/>
          <a:lstStyle/>
          <a:p>
            <a:endParaRPr lang="en-US"/>
          </a:p>
        </p:txBody>
      </p:sp>
      <p:sp>
        <p:nvSpPr>
          <p:cNvPr id="671767" name="Rectangle 23"/>
          <p:cNvSpPr>
            <a:spLocks noChangeArrowheads="1"/>
          </p:cNvSpPr>
          <p:nvPr/>
        </p:nvSpPr>
        <p:spPr bwMode="auto">
          <a:xfrm>
            <a:off x="762000" y="5487988"/>
            <a:ext cx="7848600" cy="691471"/>
          </a:xfrm>
          <a:prstGeom prst="rect">
            <a:avLst/>
          </a:prstGeom>
          <a:noFill/>
          <a:ln w="12700">
            <a:noFill/>
            <a:miter lim="800000"/>
            <a:headEnd/>
            <a:tailEnd/>
          </a:ln>
          <a:effectLst/>
        </p:spPr>
        <p:txBody>
          <a:bodyPr lIns="63500" tIns="25400" rIns="63500" bIns="25400">
            <a:spAutoFit/>
          </a:bodyPr>
          <a:lstStyle/>
          <a:p>
            <a:pPr marL="741363" lvl="1" indent="-246063">
              <a:lnSpc>
                <a:spcPct val="80000"/>
              </a:lnSpc>
              <a:spcBef>
                <a:spcPct val="25000"/>
              </a:spcBef>
              <a:buClr>
                <a:schemeClr val="accent1"/>
              </a:buClr>
              <a:buSzPct val="75000"/>
              <a:buFont typeface="Monotype Sorts" pitchFamily="2" charset="2"/>
              <a:buChar char="l"/>
            </a:pPr>
            <a:r>
              <a:rPr lang="zh-CN" altLang="en-US" sz="2200" dirty="0" smtClean="0">
                <a:solidFill>
                  <a:schemeClr val="tx1"/>
                </a:solidFill>
                <a:latin typeface="微软雅黑" pitchFamily="34" charset="-122"/>
                <a:ea typeface="微软雅黑" pitchFamily="34" charset="-122"/>
              </a:rPr>
              <a:t>从寄存器堆中读取两个值</a:t>
            </a:r>
          </a:p>
          <a:p>
            <a:pPr marL="1146175" lvl="2" indent="-176213">
              <a:lnSpc>
                <a:spcPct val="95000"/>
              </a:lnSpc>
              <a:spcBef>
                <a:spcPct val="25000"/>
              </a:spcBef>
              <a:buClr>
                <a:schemeClr val="accent1"/>
              </a:buClr>
              <a:buSzPct val="100000"/>
              <a:buFontTx/>
              <a:buChar char="-"/>
            </a:pPr>
            <a:r>
              <a:rPr lang="zh-CN" altLang="en-US" sz="2000" dirty="0" smtClean="0">
                <a:solidFill>
                  <a:schemeClr val="tx1"/>
                </a:solidFill>
                <a:latin typeface="微软雅黑" pitchFamily="34" charset="-122"/>
                <a:ea typeface="微软雅黑" pitchFamily="34" charset="-122"/>
              </a:rPr>
              <a:t>指令中包含了寄存器堆的地址</a:t>
            </a:r>
            <a:endParaRPr lang="en-US" sz="2000" dirty="0">
              <a:solidFill>
                <a:schemeClr val="tx1"/>
              </a:solidFill>
              <a:latin typeface="微软雅黑" pitchFamily="34" charset="-122"/>
              <a:ea typeface="微软雅黑" pitchFamily="34" charset="-122"/>
            </a:endParaRPr>
          </a:p>
        </p:txBody>
      </p:sp>
      <p:grpSp>
        <p:nvGrpSpPr>
          <p:cNvPr id="3" name="Group 35"/>
          <p:cNvGrpSpPr>
            <a:grpSpLocks/>
          </p:cNvGrpSpPr>
          <p:nvPr/>
        </p:nvGrpSpPr>
        <p:grpSpPr bwMode="auto">
          <a:xfrm>
            <a:off x="1524000" y="2438400"/>
            <a:ext cx="1938338" cy="992188"/>
            <a:chOff x="960" y="1536"/>
            <a:chExt cx="1221" cy="625"/>
          </a:xfrm>
        </p:grpSpPr>
        <p:sp>
          <p:nvSpPr>
            <p:cNvPr id="671770" name="Oval 26"/>
            <p:cNvSpPr>
              <a:spLocks noChangeArrowheads="1"/>
            </p:cNvSpPr>
            <p:nvPr/>
          </p:nvSpPr>
          <p:spPr bwMode="auto">
            <a:xfrm>
              <a:off x="1200" y="1536"/>
              <a:ext cx="624" cy="288"/>
            </a:xfrm>
            <a:prstGeom prst="ellipse">
              <a:avLst/>
            </a:prstGeom>
            <a:noFill/>
            <a:ln w="12700">
              <a:solidFill>
                <a:schemeClr val="bg2"/>
              </a:solidFill>
              <a:round/>
              <a:headEnd/>
              <a:tailEnd/>
            </a:ln>
            <a:effectLst/>
          </p:spPr>
          <p:txBody>
            <a:bodyPr wrap="none" anchor="ctr"/>
            <a:lstStyle/>
            <a:p>
              <a:endParaRPr lang="en-US"/>
            </a:p>
          </p:txBody>
        </p:sp>
        <p:sp>
          <p:nvSpPr>
            <p:cNvPr id="671771" name="Text Box 27"/>
            <p:cNvSpPr txBox="1">
              <a:spLocks noChangeArrowheads="1"/>
            </p:cNvSpPr>
            <p:nvPr/>
          </p:nvSpPr>
          <p:spPr bwMode="auto">
            <a:xfrm>
              <a:off x="1152" y="1536"/>
              <a:ext cx="720" cy="326"/>
            </a:xfrm>
            <a:prstGeom prst="rect">
              <a:avLst/>
            </a:prstGeom>
            <a:noFill/>
            <a:ln w="12700">
              <a:noFill/>
              <a:miter lim="800000"/>
              <a:headEnd/>
              <a:tailEnd/>
            </a:ln>
            <a:effectLst/>
          </p:spPr>
          <p:txBody>
            <a:bodyPr>
              <a:spAutoFit/>
            </a:bodyPr>
            <a:lstStyle/>
            <a:p>
              <a:pPr algn="ctr"/>
              <a:r>
                <a:rPr lang="en-US" sz="1400"/>
                <a:t>Fetch</a:t>
              </a:r>
            </a:p>
            <a:p>
              <a:pPr algn="ctr"/>
              <a:r>
                <a:rPr lang="en-US" sz="1400"/>
                <a:t>PC = PC+4</a:t>
              </a:r>
            </a:p>
          </p:txBody>
        </p:sp>
        <p:sp>
          <p:nvSpPr>
            <p:cNvPr id="671772" name="Oval 28"/>
            <p:cNvSpPr>
              <a:spLocks noChangeArrowheads="1"/>
            </p:cNvSpPr>
            <p:nvPr/>
          </p:nvSpPr>
          <p:spPr bwMode="auto">
            <a:xfrm>
              <a:off x="1724" y="1948"/>
              <a:ext cx="364" cy="212"/>
            </a:xfrm>
            <a:prstGeom prst="ellipse">
              <a:avLst/>
            </a:prstGeom>
            <a:noFill/>
            <a:ln w="12700">
              <a:solidFill>
                <a:schemeClr val="tx1"/>
              </a:solidFill>
              <a:round/>
              <a:headEnd/>
              <a:tailEnd/>
            </a:ln>
            <a:effectLst/>
          </p:spPr>
          <p:txBody>
            <a:bodyPr wrap="none" anchor="ctr"/>
            <a:lstStyle/>
            <a:p>
              <a:endParaRPr lang="en-US"/>
            </a:p>
          </p:txBody>
        </p:sp>
        <p:sp>
          <p:nvSpPr>
            <p:cNvPr id="671773" name="Text Box 29"/>
            <p:cNvSpPr txBox="1">
              <a:spLocks noChangeArrowheads="1"/>
            </p:cNvSpPr>
            <p:nvPr/>
          </p:nvSpPr>
          <p:spPr bwMode="auto">
            <a:xfrm>
              <a:off x="1680" y="1968"/>
              <a:ext cx="501" cy="192"/>
            </a:xfrm>
            <a:prstGeom prst="rect">
              <a:avLst/>
            </a:prstGeom>
            <a:noFill/>
            <a:ln w="12700">
              <a:noFill/>
              <a:miter lim="800000"/>
              <a:headEnd/>
              <a:tailEnd/>
            </a:ln>
            <a:effectLst/>
          </p:spPr>
          <p:txBody>
            <a:bodyPr wrap="none">
              <a:spAutoFit/>
            </a:bodyPr>
            <a:lstStyle/>
            <a:p>
              <a:r>
                <a:rPr lang="en-US" sz="1400"/>
                <a:t>Decode</a:t>
              </a:r>
            </a:p>
          </p:txBody>
        </p:sp>
        <p:sp>
          <p:nvSpPr>
            <p:cNvPr id="671774" name="Oval 30"/>
            <p:cNvSpPr>
              <a:spLocks noChangeArrowheads="1"/>
            </p:cNvSpPr>
            <p:nvPr/>
          </p:nvSpPr>
          <p:spPr bwMode="auto">
            <a:xfrm>
              <a:off x="1008" y="1948"/>
              <a:ext cx="338" cy="212"/>
            </a:xfrm>
            <a:prstGeom prst="ellipse">
              <a:avLst/>
            </a:prstGeom>
            <a:noFill/>
            <a:ln w="12700">
              <a:solidFill>
                <a:schemeClr val="bg2"/>
              </a:solidFill>
              <a:round/>
              <a:headEnd/>
              <a:tailEnd/>
            </a:ln>
            <a:effectLst/>
          </p:spPr>
          <p:txBody>
            <a:bodyPr wrap="none" anchor="ctr"/>
            <a:lstStyle/>
            <a:p>
              <a:endParaRPr lang="en-US"/>
            </a:p>
          </p:txBody>
        </p:sp>
        <p:sp>
          <p:nvSpPr>
            <p:cNvPr id="671775" name="Text Box 31"/>
            <p:cNvSpPr txBox="1">
              <a:spLocks noChangeArrowheads="1"/>
            </p:cNvSpPr>
            <p:nvPr/>
          </p:nvSpPr>
          <p:spPr bwMode="auto">
            <a:xfrm>
              <a:off x="960" y="1968"/>
              <a:ext cx="365" cy="192"/>
            </a:xfrm>
            <a:prstGeom prst="rect">
              <a:avLst/>
            </a:prstGeom>
            <a:noFill/>
            <a:ln w="12700">
              <a:noFill/>
              <a:miter lim="800000"/>
              <a:headEnd/>
              <a:tailEnd/>
            </a:ln>
            <a:effectLst/>
          </p:spPr>
          <p:txBody>
            <a:bodyPr wrap="none">
              <a:spAutoFit/>
            </a:bodyPr>
            <a:lstStyle/>
            <a:p>
              <a:r>
                <a:rPr lang="en-US" sz="1400"/>
                <a:t>Exec</a:t>
              </a:r>
            </a:p>
          </p:txBody>
        </p:sp>
        <p:cxnSp>
          <p:nvCxnSpPr>
            <p:cNvPr id="671776" name="AutoShape 32"/>
            <p:cNvCxnSpPr>
              <a:cxnSpLocks noChangeShapeType="1"/>
              <a:stCxn id="671770" idx="6"/>
              <a:endCxn id="671772" idx="0"/>
            </p:cNvCxnSpPr>
            <p:nvPr/>
          </p:nvCxnSpPr>
          <p:spPr bwMode="auto">
            <a:xfrm>
              <a:off x="1824" y="1680"/>
              <a:ext cx="82" cy="268"/>
            </a:xfrm>
            <a:prstGeom prst="curvedConnector2">
              <a:avLst/>
            </a:prstGeom>
            <a:noFill/>
            <a:ln w="12700">
              <a:solidFill>
                <a:schemeClr val="bg2"/>
              </a:solidFill>
              <a:round/>
              <a:headEnd/>
              <a:tailEnd type="triangle" w="med" len="med"/>
            </a:ln>
            <a:effectLst/>
          </p:spPr>
        </p:cxnSp>
        <p:cxnSp>
          <p:nvCxnSpPr>
            <p:cNvPr id="671777" name="AutoShape 33"/>
            <p:cNvCxnSpPr>
              <a:cxnSpLocks noChangeShapeType="1"/>
              <a:stCxn id="671772" idx="4"/>
              <a:endCxn id="671774" idx="4"/>
            </p:cNvCxnSpPr>
            <p:nvPr/>
          </p:nvCxnSpPr>
          <p:spPr bwMode="auto">
            <a:xfrm rot="5400000">
              <a:off x="1541" y="1796"/>
              <a:ext cx="1" cy="729"/>
            </a:xfrm>
            <a:prstGeom prst="curvedConnector3">
              <a:avLst>
                <a:gd name="adj1" fmla="val 14400000"/>
              </a:avLst>
            </a:prstGeom>
            <a:noFill/>
            <a:ln w="12700">
              <a:solidFill>
                <a:schemeClr val="tx1"/>
              </a:solidFill>
              <a:round/>
              <a:headEnd/>
              <a:tailEnd type="triangle" w="med" len="med"/>
            </a:ln>
            <a:effectLst/>
          </p:spPr>
        </p:cxnSp>
        <p:cxnSp>
          <p:nvCxnSpPr>
            <p:cNvPr id="671778" name="AutoShape 34"/>
            <p:cNvCxnSpPr>
              <a:cxnSpLocks noChangeShapeType="1"/>
              <a:stCxn id="671774" idx="0"/>
              <a:endCxn id="671770" idx="2"/>
            </p:cNvCxnSpPr>
            <p:nvPr/>
          </p:nvCxnSpPr>
          <p:spPr bwMode="auto">
            <a:xfrm rot="16200000">
              <a:off x="1055" y="1802"/>
              <a:ext cx="268" cy="23"/>
            </a:xfrm>
            <a:prstGeom prst="curvedConnector2">
              <a:avLst/>
            </a:prstGeom>
            <a:noFill/>
            <a:ln w="12700">
              <a:solidFill>
                <a:schemeClr val="bg2"/>
              </a:solidFill>
              <a:round/>
              <a:headEnd/>
              <a:tailEnd type="triangle" w="med" len="med"/>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176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76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p:nvPr>
        </p:nvSpPr>
        <p:spPr/>
        <p:txBody>
          <a:bodyPr/>
          <a:lstStyle/>
          <a:p>
            <a:r>
              <a:rPr lang="zh-CN" altLang="en-US" dirty="0" smtClean="0"/>
              <a:t>执行 </a:t>
            </a:r>
            <a:r>
              <a:rPr lang="en-US" dirty="0" smtClean="0"/>
              <a:t>R </a:t>
            </a:r>
            <a:r>
              <a:rPr lang="zh-CN" altLang="en-US" dirty="0" smtClean="0"/>
              <a:t>型指令操作</a:t>
            </a:r>
            <a:endParaRPr lang="en-US" dirty="0"/>
          </a:p>
        </p:txBody>
      </p:sp>
      <p:sp>
        <p:nvSpPr>
          <p:cNvPr id="672771" name="Rectangle 3"/>
          <p:cNvSpPr>
            <a:spLocks noGrp="1" noChangeArrowheads="1"/>
          </p:cNvSpPr>
          <p:nvPr>
            <p:ph type="body" idx="1"/>
          </p:nvPr>
        </p:nvSpPr>
        <p:spPr>
          <a:xfrm>
            <a:off x="457200" y="762000"/>
            <a:ext cx="8382000" cy="1902572"/>
          </a:xfrm>
        </p:spPr>
        <p:txBody>
          <a:bodyPr/>
          <a:lstStyle/>
          <a:p>
            <a:pPr>
              <a:spcBef>
                <a:spcPct val="20000"/>
              </a:spcBef>
            </a:pPr>
            <a:r>
              <a:rPr lang="en-US" dirty="0">
                <a:latin typeface="微软雅黑" pitchFamily="34" charset="-122"/>
                <a:ea typeface="微软雅黑" pitchFamily="34" charset="-122"/>
              </a:rPr>
              <a:t>R </a:t>
            </a:r>
            <a:r>
              <a:rPr lang="zh-CN" altLang="en-US" dirty="0" smtClean="0">
                <a:latin typeface="微软雅黑" pitchFamily="34" charset="-122"/>
                <a:ea typeface="微软雅黑" pitchFamily="34" charset="-122"/>
              </a:rPr>
              <a:t>型指令：</a:t>
            </a:r>
            <a:r>
              <a:rPr lang="en-US" dirty="0" smtClean="0"/>
              <a:t>(</a:t>
            </a:r>
            <a:r>
              <a:rPr lang="en-US" b="1" dirty="0">
                <a:solidFill>
                  <a:schemeClr val="accent1"/>
                </a:solidFill>
                <a:latin typeface="Courier New" pitchFamily="49" charset="0"/>
              </a:rPr>
              <a:t>add, sub, </a:t>
            </a:r>
            <a:r>
              <a:rPr lang="en-US" b="1" dirty="0" err="1">
                <a:solidFill>
                  <a:schemeClr val="accent1"/>
                </a:solidFill>
                <a:latin typeface="Courier New" pitchFamily="49" charset="0"/>
              </a:rPr>
              <a:t>slt</a:t>
            </a:r>
            <a:r>
              <a:rPr lang="en-US" b="1" dirty="0">
                <a:solidFill>
                  <a:schemeClr val="accent1"/>
                </a:solidFill>
                <a:latin typeface="Courier New" pitchFamily="49" charset="0"/>
              </a:rPr>
              <a:t>, and, or</a:t>
            </a:r>
            <a:r>
              <a:rPr lang="en-US" dirty="0"/>
              <a:t>)</a:t>
            </a:r>
          </a:p>
          <a:p>
            <a:pPr lvl="2">
              <a:spcBef>
                <a:spcPct val="20000"/>
              </a:spcBef>
            </a:pPr>
            <a:endParaRPr lang="en-US" dirty="0"/>
          </a:p>
          <a:p>
            <a:pPr lvl="2">
              <a:spcBef>
                <a:spcPct val="20000"/>
              </a:spcBef>
            </a:pPr>
            <a:endParaRPr lang="en-US" dirty="0"/>
          </a:p>
          <a:p>
            <a:pPr lvl="2">
              <a:spcBef>
                <a:spcPct val="20000"/>
              </a:spcBef>
            </a:pPr>
            <a:endParaRPr lang="en-US" dirty="0"/>
          </a:p>
          <a:p>
            <a:pPr lvl="1">
              <a:spcBef>
                <a:spcPct val="20000"/>
              </a:spcBef>
            </a:pPr>
            <a:r>
              <a:rPr lang="zh-CN" altLang="en-US" dirty="0" smtClean="0">
                <a:latin typeface="微软雅黑" pitchFamily="34" charset="-122"/>
                <a:ea typeface="微软雅黑" pitchFamily="34" charset="-122"/>
              </a:rPr>
              <a:t>源操作数在</a:t>
            </a:r>
            <a:r>
              <a:rPr lang="en-US" altLang="zh-CN" dirty="0" err="1" smtClean="0">
                <a:solidFill>
                  <a:srgbClr val="FF0000"/>
                </a:solidFill>
                <a:latin typeface="微软雅黑" pitchFamily="34" charset="-122"/>
                <a:ea typeface="微软雅黑" pitchFamily="34" charset="-122"/>
              </a:rPr>
              <a:t>rs</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和</a:t>
            </a:r>
            <a:r>
              <a:rPr lang="en-US" altLang="zh-CN" dirty="0" err="1" smtClean="0">
                <a:solidFill>
                  <a:srgbClr val="FF0000"/>
                </a:solidFill>
                <a:latin typeface="微软雅黑" pitchFamily="34" charset="-122"/>
                <a:ea typeface="微软雅黑" pitchFamily="34" charset="-122"/>
              </a:rPr>
              <a:t>rt</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字段中，</a:t>
            </a:r>
            <a:r>
              <a:rPr lang="en-US" altLang="zh-CN" dirty="0" smtClean="0">
                <a:solidFill>
                  <a:srgbClr val="FF0000"/>
                </a:solidFill>
                <a:latin typeface="微软雅黑" pitchFamily="34" charset="-122"/>
                <a:ea typeface="微软雅黑" pitchFamily="34" charset="-122"/>
              </a:rPr>
              <a:t>op</a:t>
            </a:r>
            <a:r>
              <a:rPr lang="zh-CN" altLang="en-US" dirty="0" smtClean="0">
                <a:latin typeface="微软雅黑" pitchFamily="34" charset="-122"/>
                <a:ea typeface="微软雅黑" pitchFamily="34" charset="-122"/>
              </a:rPr>
              <a:t>字段为操作码，</a:t>
            </a:r>
            <a:r>
              <a:rPr lang="en-US" altLang="zh-CN" dirty="0" err="1" smtClean="0">
                <a:solidFill>
                  <a:srgbClr val="FF0000"/>
                </a:solidFill>
                <a:latin typeface="微软雅黑" pitchFamily="34" charset="-122"/>
                <a:ea typeface="微软雅黑" pitchFamily="34" charset="-122"/>
              </a:rPr>
              <a:t>funct</a:t>
            </a:r>
            <a:r>
              <a:rPr lang="zh-CN" altLang="en-US" dirty="0" smtClean="0">
                <a:latin typeface="微软雅黑" pitchFamily="34" charset="-122"/>
                <a:ea typeface="微软雅黑" pitchFamily="34" charset="-122"/>
              </a:rPr>
              <a:t>字段指明功能</a:t>
            </a:r>
            <a:endParaRPr lang="en-US" dirty="0">
              <a:latin typeface="微软雅黑" pitchFamily="34" charset="-122"/>
              <a:ea typeface="微软雅黑" pitchFamily="34" charset="-122"/>
            </a:endParaRPr>
          </a:p>
          <a:p>
            <a:pPr lvl="1">
              <a:spcBef>
                <a:spcPct val="20000"/>
              </a:spcBef>
            </a:pPr>
            <a:r>
              <a:rPr lang="zh-CN" altLang="en-US" dirty="0" smtClean="0">
                <a:latin typeface="微软雅黑" pitchFamily="34" charset="-122"/>
                <a:ea typeface="微软雅黑" pitchFamily="34" charset="-122"/>
              </a:rPr>
              <a:t>将结果存回寄存器堆中</a:t>
            </a:r>
            <a:r>
              <a:rPr lang="en-US"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存于目的字段</a:t>
            </a:r>
            <a:r>
              <a:rPr lang="en-US" dirty="0" smtClean="0">
                <a:latin typeface="微软雅黑" pitchFamily="34" charset="-122"/>
                <a:ea typeface="微软雅黑" pitchFamily="34" charset="-122"/>
              </a:rPr>
              <a:t> </a:t>
            </a:r>
            <a:r>
              <a:rPr lang="en-US" dirty="0">
                <a:solidFill>
                  <a:schemeClr val="accent1"/>
                </a:solidFill>
                <a:latin typeface="微软雅黑" pitchFamily="34" charset="-122"/>
                <a:ea typeface="微软雅黑" pitchFamily="34" charset="-122"/>
              </a:rPr>
              <a:t>rd</a:t>
            </a:r>
            <a:r>
              <a:rPr lang="en-US" dirty="0">
                <a:latin typeface="微软雅黑" pitchFamily="34" charset="-122"/>
                <a:ea typeface="微软雅黑" pitchFamily="34" charset="-122"/>
              </a:rPr>
              <a:t>)</a:t>
            </a:r>
          </a:p>
        </p:txBody>
      </p:sp>
      <p:grpSp>
        <p:nvGrpSpPr>
          <p:cNvPr id="2" name="Group 86"/>
          <p:cNvGrpSpPr>
            <a:grpSpLocks/>
          </p:cNvGrpSpPr>
          <p:nvPr/>
        </p:nvGrpSpPr>
        <p:grpSpPr bwMode="auto">
          <a:xfrm>
            <a:off x="2819400" y="3124200"/>
            <a:ext cx="5638800" cy="2438400"/>
            <a:chOff x="896" y="2160"/>
            <a:chExt cx="3552" cy="1536"/>
          </a:xfrm>
        </p:grpSpPr>
        <p:sp>
          <p:nvSpPr>
            <p:cNvPr id="672772" name="Rectangle 4"/>
            <p:cNvSpPr>
              <a:spLocks noChangeArrowheads="1"/>
            </p:cNvSpPr>
            <p:nvPr/>
          </p:nvSpPr>
          <p:spPr bwMode="auto">
            <a:xfrm>
              <a:off x="1952" y="2592"/>
              <a:ext cx="912" cy="912"/>
            </a:xfrm>
            <a:prstGeom prst="rect">
              <a:avLst/>
            </a:prstGeom>
            <a:noFill/>
            <a:ln w="12700">
              <a:solidFill>
                <a:schemeClr val="tx1"/>
              </a:solidFill>
              <a:miter lim="800000"/>
              <a:headEnd/>
              <a:tailEnd/>
            </a:ln>
            <a:effectLst/>
          </p:spPr>
          <p:txBody>
            <a:bodyPr wrap="none" anchor="ctr"/>
            <a:lstStyle/>
            <a:p>
              <a:endParaRPr lang="en-US"/>
            </a:p>
          </p:txBody>
        </p:sp>
        <p:sp>
          <p:nvSpPr>
            <p:cNvPr id="672773" name="Line 5"/>
            <p:cNvSpPr>
              <a:spLocks noChangeShapeType="1"/>
            </p:cNvSpPr>
            <p:nvPr/>
          </p:nvSpPr>
          <p:spPr bwMode="auto">
            <a:xfrm>
              <a:off x="1328" y="3072"/>
              <a:ext cx="432" cy="0"/>
            </a:xfrm>
            <a:prstGeom prst="line">
              <a:avLst/>
            </a:prstGeom>
            <a:noFill/>
            <a:ln w="28575">
              <a:solidFill>
                <a:schemeClr val="tx1"/>
              </a:solidFill>
              <a:round/>
              <a:headEnd/>
              <a:tailEnd/>
            </a:ln>
            <a:effectLst/>
          </p:spPr>
          <p:txBody>
            <a:bodyPr/>
            <a:lstStyle/>
            <a:p>
              <a:endParaRPr lang="en-US"/>
            </a:p>
          </p:txBody>
        </p:sp>
        <p:sp>
          <p:nvSpPr>
            <p:cNvPr id="672774" name="Line 6"/>
            <p:cNvSpPr>
              <a:spLocks noChangeShapeType="1"/>
            </p:cNvSpPr>
            <p:nvPr/>
          </p:nvSpPr>
          <p:spPr bwMode="auto">
            <a:xfrm>
              <a:off x="1760" y="2688"/>
              <a:ext cx="0" cy="480"/>
            </a:xfrm>
            <a:prstGeom prst="line">
              <a:avLst/>
            </a:prstGeom>
            <a:noFill/>
            <a:ln w="28575">
              <a:solidFill>
                <a:schemeClr val="tx1"/>
              </a:solidFill>
              <a:round/>
              <a:headEnd/>
              <a:tailEnd/>
            </a:ln>
            <a:effectLst/>
          </p:spPr>
          <p:txBody>
            <a:bodyPr/>
            <a:lstStyle/>
            <a:p>
              <a:endParaRPr lang="en-US"/>
            </a:p>
          </p:txBody>
        </p:sp>
        <p:sp>
          <p:nvSpPr>
            <p:cNvPr id="672775" name="Line 7"/>
            <p:cNvSpPr>
              <a:spLocks noChangeShapeType="1"/>
            </p:cNvSpPr>
            <p:nvPr/>
          </p:nvSpPr>
          <p:spPr bwMode="auto">
            <a:xfrm>
              <a:off x="1760" y="2928"/>
              <a:ext cx="192" cy="0"/>
            </a:xfrm>
            <a:prstGeom prst="line">
              <a:avLst/>
            </a:prstGeom>
            <a:noFill/>
            <a:ln w="19050">
              <a:solidFill>
                <a:schemeClr val="tx1"/>
              </a:solidFill>
              <a:round/>
              <a:headEnd/>
              <a:tailEnd type="triangle" w="med" len="med"/>
            </a:ln>
            <a:effectLst/>
          </p:spPr>
          <p:txBody>
            <a:bodyPr/>
            <a:lstStyle/>
            <a:p>
              <a:endParaRPr lang="en-US"/>
            </a:p>
          </p:txBody>
        </p:sp>
        <p:sp>
          <p:nvSpPr>
            <p:cNvPr id="672776" name="Line 8"/>
            <p:cNvSpPr>
              <a:spLocks noChangeShapeType="1"/>
            </p:cNvSpPr>
            <p:nvPr/>
          </p:nvSpPr>
          <p:spPr bwMode="auto">
            <a:xfrm>
              <a:off x="1760" y="3168"/>
              <a:ext cx="192" cy="0"/>
            </a:xfrm>
            <a:prstGeom prst="line">
              <a:avLst/>
            </a:prstGeom>
            <a:noFill/>
            <a:ln w="19050">
              <a:solidFill>
                <a:schemeClr val="tx1"/>
              </a:solidFill>
              <a:round/>
              <a:headEnd/>
              <a:tailEnd type="triangle" w="med" len="med"/>
            </a:ln>
            <a:effectLst/>
          </p:spPr>
          <p:txBody>
            <a:bodyPr/>
            <a:lstStyle/>
            <a:p>
              <a:endParaRPr lang="en-US"/>
            </a:p>
          </p:txBody>
        </p:sp>
        <p:sp>
          <p:nvSpPr>
            <p:cNvPr id="672777" name="Line 9"/>
            <p:cNvSpPr>
              <a:spLocks noChangeShapeType="1"/>
            </p:cNvSpPr>
            <p:nvPr/>
          </p:nvSpPr>
          <p:spPr bwMode="auto">
            <a:xfrm>
              <a:off x="1760" y="3408"/>
              <a:ext cx="192" cy="0"/>
            </a:xfrm>
            <a:prstGeom prst="line">
              <a:avLst/>
            </a:prstGeom>
            <a:noFill/>
            <a:ln w="28575">
              <a:solidFill>
                <a:schemeClr val="tx1"/>
              </a:solidFill>
              <a:round/>
              <a:headEnd/>
              <a:tailEnd type="triangle" w="med" len="med"/>
            </a:ln>
            <a:effectLst/>
          </p:spPr>
          <p:txBody>
            <a:bodyPr/>
            <a:lstStyle/>
            <a:p>
              <a:endParaRPr lang="en-US"/>
            </a:p>
          </p:txBody>
        </p:sp>
        <p:sp>
          <p:nvSpPr>
            <p:cNvPr id="672778" name="Line 10"/>
            <p:cNvSpPr>
              <a:spLocks noChangeShapeType="1"/>
            </p:cNvSpPr>
            <p:nvPr/>
          </p:nvSpPr>
          <p:spPr bwMode="auto">
            <a:xfrm>
              <a:off x="1760" y="2688"/>
              <a:ext cx="192" cy="0"/>
            </a:xfrm>
            <a:prstGeom prst="line">
              <a:avLst/>
            </a:prstGeom>
            <a:noFill/>
            <a:ln w="19050">
              <a:solidFill>
                <a:schemeClr val="tx1"/>
              </a:solidFill>
              <a:round/>
              <a:headEnd/>
              <a:tailEnd type="triangle" w="med" len="med"/>
            </a:ln>
            <a:effectLst/>
          </p:spPr>
          <p:txBody>
            <a:bodyPr/>
            <a:lstStyle/>
            <a:p>
              <a:endParaRPr lang="en-US"/>
            </a:p>
          </p:txBody>
        </p:sp>
        <p:sp>
          <p:nvSpPr>
            <p:cNvPr id="672779" name="Line 11"/>
            <p:cNvSpPr>
              <a:spLocks noChangeShapeType="1"/>
            </p:cNvSpPr>
            <p:nvPr/>
          </p:nvSpPr>
          <p:spPr bwMode="auto">
            <a:xfrm>
              <a:off x="2864" y="2832"/>
              <a:ext cx="336" cy="0"/>
            </a:xfrm>
            <a:prstGeom prst="line">
              <a:avLst/>
            </a:prstGeom>
            <a:noFill/>
            <a:ln w="28575">
              <a:solidFill>
                <a:schemeClr val="tx1"/>
              </a:solidFill>
              <a:round/>
              <a:headEnd/>
              <a:tailEnd type="triangle" w="med" len="med"/>
            </a:ln>
            <a:effectLst/>
          </p:spPr>
          <p:txBody>
            <a:bodyPr/>
            <a:lstStyle/>
            <a:p>
              <a:endParaRPr lang="en-US"/>
            </a:p>
          </p:txBody>
        </p:sp>
        <p:sp>
          <p:nvSpPr>
            <p:cNvPr id="672780" name="Line 12"/>
            <p:cNvSpPr>
              <a:spLocks noChangeShapeType="1"/>
            </p:cNvSpPr>
            <p:nvPr/>
          </p:nvSpPr>
          <p:spPr bwMode="auto">
            <a:xfrm>
              <a:off x="2864" y="3264"/>
              <a:ext cx="336" cy="0"/>
            </a:xfrm>
            <a:prstGeom prst="line">
              <a:avLst/>
            </a:prstGeom>
            <a:noFill/>
            <a:ln w="28575">
              <a:solidFill>
                <a:schemeClr val="tx1"/>
              </a:solidFill>
              <a:round/>
              <a:headEnd/>
              <a:tailEnd type="triangle" w="med" len="med"/>
            </a:ln>
            <a:effectLst/>
          </p:spPr>
          <p:txBody>
            <a:bodyPr/>
            <a:lstStyle/>
            <a:p>
              <a:endParaRPr lang="en-US"/>
            </a:p>
          </p:txBody>
        </p:sp>
        <p:sp>
          <p:nvSpPr>
            <p:cNvPr id="672781" name="Line 13"/>
            <p:cNvSpPr>
              <a:spLocks noChangeShapeType="1"/>
            </p:cNvSpPr>
            <p:nvPr/>
          </p:nvSpPr>
          <p:spPr bwMode="auto">
            <a:xfrm>
              <a:off x="1760" y="3408"/>
              <a:ext cx="0" cy="288"/>
            </a:xfrm>
            <a:prstGeom prst="line">
              <a:avLst/>
            </a:prstGeom>
            <a:noFill/>
            <a:ln w="28575">
              <a:solidFill>
                <a:schemeClr val="tx1"/>
              </a:solidFill>
              <a:round/>
              <a:headEnd/>
              <a:tailEnd/>
            </a:ln>
            <a:effectLst/>
          </p:spPr>
          <p:txBody>
            <a:bodyPr/>
            <a:lstStyle/>
            <a:p>
              <a:endParaRPr lang="en-US"/>
            </a:p>
          </p:txBody>
        </p:sp>
        <p:sp>
          <p:nvSpPr>
            <p:cNvPr id="672782" name="Line 14"/>
            <p:cNvSpPr>
              <a:spLocks noChangeShapeType="1"/>
            </p:cNvSpPr>
            <p:nvPr/>
          </p:nvSpPr>
          <p:spPr bwMode="auto">
            <a:xfrm>
              <a:off x="1760" y="3696"/>
              <a:ext cx="1968" cy="0"/>
            </a:xfrm>
            <a:prstGeom prst="line">
              <a:avLst/>
            </a:prstGeom>
            <a:noFill/>
            <a:ln w="28575">
              <a:solidFill>
                <a:schemeClr val="tx1"/>
              </a:solidFill>
              <a:round/>
              <a:headEnd/>
              <a:tailEnd/>
            </a:ln>
            <a:effectLst/>
          </p:spPr>
          <p:txBody>
            <a:bodyPr/>
            <a:lstStyle/>
            <a:p>
              <a:endParaRPr lang="en-US"/>
            </a:p>
          </p:txBody>
        </p:sp>
        <p:sp>
          <p:nvSpPr>
            <p:cNvPr id="672783" name="Line 15"/>
            <p:cNvSpPr>
              <a:spLocks noChangeShapeType="1"/>
            </p:cNvSpPr>
            <p:nvPr/>
          </p:nvSpPr>
          <p:spPr bwMode="auto">
            <a:xfrm>
              <a:off x="3536" y="3168"/>
              <a:ext cx="192" cy="0"/>
            </a:xfrm>
            <a:prstGeom prst="line">
              <a:avLst/>
            </a:prstGeom>
            <a:noFill/>
            <a:ln w="28575">
              <a:solidFill>
                <a:schemeClr val="tx1"/>
              </a:solidFill>
              <a:round/>
              <a:headEnd/>
              <a:tailEnd/>
            </a:ln>
            <a:effectLst/>
          </p:spPr>
          <p:txBody>
            <a:bodyPr/>
            <a:lstStyle/>
            <a:p>
              <a:endParaRPr lang="en-US"/>
            </a:p>
          </p:txBody>
        </p:sp>
        <p:sp>
          <p:nvSpPr>
            <p:cNvPr id="672784" name="Line 16"/>
            <p:cNvSpPr>
              <a:spLocks noChangeShapeType="1"/>
            </p:cNvSpPr>
            <p:nvPr/>
          </p:nvSpPr>
          <p:spPr bwMode="auto">
            <a:xfrm>
              <a:off x="3728" y="3168"/>
              <a:ext cx="0" cy="528"/>
            </a:xfrm>
            <a:prstGeom prst="line">
              <a:avLst/>
            </a:prstGeom>
            <a:noFill/>
            <a:ln w="28575">
              <a:solidFill>
                <a:schemeClr val="tx1"/>
              </a:solidFill>
              <a:round/>
              <a:headEnd/>
              <a:tailEnd/>
            </a:ln>
            <a:effectLst/>
          </p:spPr>
          <p:txBody>
            <a:bodyPr/>
            <a:lstStyle/>
            <a:p>
              <a:endParaRPr lang="en-US"/>
            </a:p>
          </p:txBody>
        </p:sp>
        <p:sp>
          <p:nvSpPr>
            <p:cNvPr id="672785" name="Text Box 17"/>
            <p:cNvSpPr txBox="1">
              <a:spLocks noChangeArrowheads="1"/>
            </p:cNvSpPr>
            <p:nvPr/>
          </p:nvSpPr>
          <p:spPr bwMode="auto">
            <a:xfrm>
              <a:off x="896" y="2880"/>
              <a:ext cx="558" cy="173"/>
            </a:xfrm>
            <a:prstGeom prst="rect">
              <a:avLst/>
            </a:prstGeom>
            <a:noFill/>
            <a:ln w="12700">
              <a:noFill/>
              <a:miter lim="800000"/>
              <a:headEnd/>
              <a:tailEnd/>
            </a:ln>
            <a:effectLst/>
          </p:spPr>
          <p:txBody>
            <a:bodyPr wrap="none">
              <a:spAutoFit/>
            </a:bodyPr>
            <a:lstStyle/>
            <a:p>
              <a:r>
                <a:rPr lang="en-US" sz="1200">
                  <a:solidFill>
                    <a:schemeClr val="tx1"/>
                  </a:solidFill>
                </a:rPr>
                <a:t>Instruction</a:t>
              </a:r>
            </a:p>
          </p:txBody>
        </p:sp>
        <p:sp>
          <p:nvSpPr>
            <p:cNvPr id="672786" name="Text Box 18"/>
            <p:cNvSpPr txBox="1">
              <a:spLocks noChangeArrowheads="1"/>
            </p:cNvSpPr>
            <p:nvPr/>
          </p:nvSpPr>
          <p:spPr bwMode="auto">
            <a:xfrm>
              <a:off x="1904" y="3312"/>
              <a:ext cx="569" cy="173"/>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672787" name="Text Box 19"/>
            <p:cNvSpPr txBox="1">
              <a:spLocks noChangeArrowheads="1"/>
            </p:cNvSpPr>
            <p:nvPr/>
          </p:nvSpPr>
          <p:spPr bwMode="auto">
            <a:xfrm>
              <a:off x="1904" y="2592"/>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672788" name="Text Box 20"/>
            <p:cNvSpPr txBox="1">
              <a:spLocks noChangeArrowheads="1"/>
            </p:cNvSpPr>
            <p:nvPr/>
          </p:nvSpPr>
          <p:spPr bwMode="auto">
            <a:xfrm>
              <a:off x="1904" y="2832"/>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672789" name="Text Box 21"/>
            <p:cNvSpPr txBox="1">
              <a:spLocks noChangeArrowheads="1"/>
            </p:cNvSpPr>
            <p:nvPr/>
          </p:nvSpPr>
          <p:spPr bwMode="auto">
            <a:xfrm>
              <a:off x="1904" y="3072"/>
              <a:ext cx="569" cy="173"/>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672790" name="Text Box 22"/>
            <p:cNvSpPr txBox="1">
              <a:spLocks noChangeArrowheads="1"/>
            </p:cNvSpPr>
            <p:nvPr/>
          </p:nvSpPr>
          <p:spPr bwMode="auto">
            <a:xfrm>
              <a:off x="2108" y="2736"/>
              <a:ext cx="499" cy="403"/>
            </a:xfrm>
            <a:prstGeom prst="rect">
              <a:avLst/>
            </a:prstGeom>
            <a:noFill/>
            <a:ln w="12700">
              <a:noFill/>
              <a:miter lim="800000"/>
              <a:headEnd/>
              <a:tailEnd/>
            </a:ln>
            <a:effectLst/>
          </p:spPr>
          <p:txBody>
            <a:bodyPr wrap="none">
              <a:spAutoFit/>
            </a:bodyPr>
            <a:lstStyle/>
            <a:p>
              <a:pPr algn="ctr"/>
              <a:r>
                <a:rPr lang="en-US" sz="1200" b="1">
                  <a:solidFill>
                    <a:schemeClr val="tx1"/>
                  </a:solidFill>
                </a:rPr>
                <a:t>Register</a:t>
              </a:r>
            </a:p>
            <a:p>
              <a:pPr algn="ctr"/>
              <a:endParaRPr lang="en-US" sz="1200" b="1">
                <a:solidFill>
                  <a:schemeClr val="tx1"/>
                </a:solidFill>
              </a:endParaRPr>
            </a:p>
            <a:p>
              <a:pPr algn="ctr"/>
              <a:r>
                <a:rPr lang="en-US" sz="1200" b="1">
                  <a:solidFill>
                    <a:schemeClr val="tx1"/>
                  </a:solidFill>
                </a:rPr>
                <a:t>File</a:t>
              </a:r>
            </a:p>
          </p:txBody>
        </p:sp>
        <p:sp>
          <p:nvSpPr>
            <p:cNvPr id="672791" name="Text Box 23"/>
            <p:cNvSpPr txBox="1">
              <a:spLocks noChangeArrowheads="1"/>
            </p:cNvSpPr>
            <p:nvPr/>
          </p:nvSpPr>
          <p:spPr bwMode="auto">
            <a:xfrm>
              <a:off x="2480" y="2688"/>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672792" name="Text Box 24"/>
            <p:cNvSpPr txBox="1">
              <a:spLocks noChangeArrowheads="1"/>
            </p:cNvSpPr>
            <p:nvPr/>
          </p:nvSpPr>
          <p:spPr bwMode="auto">
            <a:xfrm>
              <a:off x="2496" y="3120"/>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672793" name="Freeform 25"/>
            <p:cNvSpPr>
              <a:spLocks/>
            </p:cNvSpPr>
            <p:nvPr/>
          </p:nvSpPr>
          <p:spPr bwMode="auto">
            <a:xfrm>
              <a:off x="3200" y="2640"/>
              <a:ext cx="336" cy="816"/>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672794" name="Rectangle 26"/>
            <p:cNvSpPr>
              <a:spLocks noChangeArrowheads="1"/>
            </p:cNvSpPr>
            <p:nvPr/>
          </p:nvSpPr>
          <p:spPr bwMode="auto">
            <a:xfrm>
              <a:off x="3296" y="3024"/>
              <a:ext cx="318" cy="210"/>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672795" name="Line 27"/>
            <p:cNvSpPr>
              <a:spLocks noChangeShapeType="1"/>
            </p:cNvSpPr>
            <p:nvPr/>
          </p:nvSpPr>
          <p:spPr bwMode="auto">
            <a:xfrm>
              <a:off x="3536" y="3072"/>
              <a:ext cx="192" cy="0"/>
            </a:xfrm>
            <a:prstGeom prst="line">
              <a:avLst/>
            </a:prstGeom>
            <a:noFill/>
            <a:ln w="12700">
              <a:solidFill>
                <a:schemeClr val="tx1"/>
              </a:solidFill>
              <a:round/>
              <a:headEnd/>
              <a:tailEnd type="triangle" w="med" len="med"/>
            </a:ln>
            <a:effectLst/>
          </p:spPr>
          <p:txBody>
            <a:bodyPr/>
            <a:lstStyle/>
            <a:p>
              <a:endParaRPr lang="en-US"/>
            </a:p>
          </p:txBody>
        </p:sp>
        <p:sp>
          <p:nvSpPr>
            <p:cNvPr id="672796" name="Line 28"/>
            <p:cNvSpPr>
              <a:spLocks noChangeShapeType="1"/>
            </p:cNvSpPr>
            <p:nvPr/>
          </p:nvSpPr>
          <p:spPr bwMode="auto">
            <a:xfrm>
              <a:off x="3536" y="2928"/>
              <a:ext cx="192" cy="0"/>
            </a:xfrm>
            <a:prstGeom prst="line">
              <a:avLst/>
            </a:prstGeom>
            <a:noFill/>
            <a:ln w="12700">
              <a:solidFill>
                <a:schemeClr val="tx1"/>
              </a:solidFill>
              <a:round/>
              <a:headEnd/>
              <a:tailEnd type="triangle" w="med" len="med"/>
            </a:ln>
            <a:effectLst/>
          </p:spPr>
          <p:txBody>
            <a:bodyPr/>
            <a:lstStyle/>
            <a:p>
              <a:endParaRPr lang="en-US"/>
            </a:p>
          </p:txBody>
        </p:sp>
        <p:sp>
          <p:nvSpPr>
            <p:cNvPr id="672797" name="Rectangle 29"/>
            <p:cNvSpPr>
              <a:spLocks noChangeArrowheads="1"/>
            </p:cNvSpPr>
            <p:nvPr/>
          </p:nvSpPr>
          <p:spPr bwMode="auto">
            <a:xfrm>
              <a:off x="3776" y="2832"/>
              <a:ext cx="672" cy="192"/>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overflow</a:t>
              </a:r>
            </a:p>
          </p:txBody>
        </p:sp>
        <p:sp>
          <p:nvSpPr>
            <p:cNvPr id="672798" name="Rectangle 30"/>
            <p:cNvSpPr>
              <a:spLocks noChangeArrowheads="1"/>
            </p:cNvSpPr>
            <p:nvPr/>
          </p:nvSpPr>
          <p:spPr bwMode="auto">
            <a:xfrm>
              <a:off x="3776" y="2976"/>
              <a:ext cx="336" cy="192"/>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zero</a:t>
              </a:r>
            </a:p>
          </p:txBody>
        </p:sp>
        <p:sp>
          <p:nvSpPr>
            <p:cNvPr id="672799" name="Rectangle 31"/>
            <p:cNvSpPr>
              <a:spLocks noChangeArrowheads="1"/>
            </p:cNvSpPr>
            <p:nvPr/>
          </p:nvSpPr>
          <p:spPr bwMode="auto">
            <a:xfrm>
              <a:off x="3200" y="2160"/>
              <a:ext cx="583" cy="206"/>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t>ALU control</a:t>
              </a:r>
            </a:p>
          </p:txBody>
        </p:sp>
        <p:sp>
          <p:nvSpPr>
            <p:cNvPr id="672800" name="Line 32"/>
            <p:cNvSpPr>
              <a:spLocks noChangeShapeType="1"/>
            </p:cNvSpPr>
            <p:nvPr/>
          </p:nvSpPr>
          <p:spPr bwMode="auto">
            <a:xfrm>
              <a:off x="3440" y="2400"/>
              <a:ext cx="0" cy="384"/>
            </a:xfrm>
            <a:prstGeom prst="line">
              <a:avLst/>
            </a:prstGeom>
            <a:noFill/>
            <a:ln w="19050">
              <a:solidFill>
                <a:schemeClr val="accent1"/>
              </a:solidFill>
              <a:round/>
              <a:headEnd/>
              <a:tailEnd type="triangle" w="med" len="med"/>
            </a:ln>
            <a:effectLst/>
          </p:spPr>
          <p:txBody>
            <a:bodyPr/>
            <a:lstStyle/>
            <a:p>
              <a:endParaRPr lang="en-US"/>
            </a:p>
          </p:txBody>
        </p:sp>
        <p:sp>
          <p:nvSpPr>
            <p:cNvPr id="672801" name="Line 33"/>
            <p:cNvSpPr>
              <a:spLocks noChangeShapeType="1"/>
            </p:cNvSpPr>
            <p:nvPr/>
          </p:nvSpPr>
          <p:spPr bwMode="auto">
            <a:xfrm>
              <a:off x="2384" y="2400"/>
              <a:ext cx="0" cy="192"/>
            </a:xfrm>
            <a:prstGeom prst="line">
              <a:avLst/>
            </a:prstGeom>
            <a:noFill/>
            <a:ln w="12700">
              <a:solidFill>
                <a:schemeClr val="accent1"/>
              </a:solidFill>
              <a:round/>
              <a:headEnd/>
              <a:tailEnd type="triangle" w="med" len="med"/>
            </a:ln>
            <a:effectLst/>
          </p:spPr>
          <p:txBody>
            <a:bodyPr/>
            <a:lstStyle/>
            <a:p>
              <a:endParaRPr lang="en-US"/>
            </a:p>
          </p:txBody>
        </p:sp>
        <p:sp>
          <p:nvSpPr>
            <p:cNvPr id="672802" name="Rectangle 34"/>
            <p:cNvSpPr>
              <a:spLocks noChangeArrowheads="1"/>
            </p:cNvSpPr>
            <p:nvPr/>
          </p:nvSpPr>
          <p:spPr bwMode="auto">
            <a:xfrm>
              <a:off x="2192" y="2160"/>
              <a:ext cx="583" cy="206"/>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t>RegWrite</a:t>
              </a:r>
            </a:p>
          </p:txBody>
        </p:sp>
      </p:grpSp>
      <p:grpSp>
        <p:nvGrpSpPr>
          <p:cNvPr id="3" name="Group 35"/>
          <p:cNvGrpSpPr>
            <a:grpSpLocks/>
          </p:cNvGrpSpPr>
          <p:nvPr/>
        </p:nvGrpSpPr>
        <p:grpSpPr bwMode="auto">
          <a:xfrm>
            <a:off x="1447800" y="1219200"/>
            <a:ext cx="5870575" cy="820738"/>
            <a:chOff x="720" y="672"/>
            <a:chExt cx="3698" cy="517"/>
          </a:xfrm>
        </p:grpSpPr>
        <p:sp>
          <p:nvSpPr>
            <p:cNvPr id="672804" name="Rectangle 36"/>
            <p:cNvSpPr>
              <a:spLocks noChangeArrowheads="1"/>
            </p:cNvSpPr>
            <p:nvPr/>
          </p:nvSpPr>
          <p:spPr bwMode="auto">
            <a:xfrm>
              <a:off x="720" y="912"/>
              <a:ext cx="610" cy="229"/>
            </a:xfrm>
            <a:prstGeom prst="rect">
              <a:avLst/>
            </a:prstGeom>
            <a:noFill/>
            <a:ln w="12700">
              <a:noFill/>
              <a:miter lim="800000"/>
              <a:headEnd/>
              <a:tailEnd/>
            </a:ln>
            <a:effectLst/>
          </p:spPr>
          <p:txBody>
            <a:bodyPr wrap="none" lIns="90488" tIns="44450" rIns="90488" bIns="44450">
              <a:spAutoFit/>
            </a:bodyPr>
            <a:lstStyle/>
            <a:p>
              <a:r>
                <a:rPr lang="en-US" b="1" dirty="0" smtClean="0"/>
                <a:t>R-type:</a:t>
              </a:r>
              <a:endParaRPr lang="en-US" dirty="0"/>
            </a:p>
          </p:txBody>
        </p:sp>
        <p:grpSp>
          <p:nvGrpSpPr>
            <p:cNvPr id="4" name="Group 37"/>
            <p:cNvGrpSpPr>
              <a:grpSpLocks/>
            </p:cNvGrpSpPr>
            <p:nvPr/>
          </p:nvGrpSpPr>
          <p:grpSpPr bwMode="auto">
            <a:xfrm>
              <a:off x="1317" y="890"/>
              <a:ext cx="560" cy="272"/>
              <a:chOff x="1016" y="728"/>
              <a:chExt cx="560" cy="272"/>
            </a:xfrm>
          </p:grpSpPr>
          <p:sp>
            <p:nvSpPr>
              <p:cNvPr id="672806" name="Rectangle 38"/>
              <p:cNvSpPr>
                <a:spLocks noChangeArrowheads="1"/>
              </p:cNvSpPr>
              <p:nvPr/>
            </p:nvSpPr>
            <p:spPr bwMode="auto">
              <a:xfrm>
                <a:off x="1016" y="728"/>
                <a:ext cx="560" cy="272"/>
              </a:xfrm>
              <a:prstGeom prst="rect">
                <a:avLst/>
              </a:prstGeom>
              <a:noFill/>
              <a:ln w="25400">
                <a:solidFill>
                  <a:schemeClr val="tx1"/>
                </a:solidFill>
                <a:miter lim="800000"/>
                <a:headEnd/>
                <a:tailEnd/>
              </a:ln>
              <a:effectLst/>
            </p:spPr>
            <p:txBody>
              <a:bodyPr wrap="none" anchor="ctr"/>
              <a:lstStyle/>
              <a:p>
                <a:endParaRPr lang="en-US"/>
              </a:p>
            </p:txBody>
          </p:sp>
          <p:sp>
            <p:nvSpPr>
              <p:cNvPr id="672807" name="Line 39"/>
              <p:cNvSpPr>
                <a:spLocks noChangeShapeType="1"/>
              </p:cNvSpPr>
              <p:nvPr/>
            </p:nvSpPr>
            <p:spPr bwMode="auto">
              <a:xfrm>
                <a:off x="1392" y="728"/>
                <a:ext cx="0" cy="32"/>
              </a:xfrm>
              <a:prstGeom prst="line">
                <a:avLst/>
              </a:prstGeom>
              <a:noFill/>
              <a:ln w="25400">
                <a:solidFill>
                  <a:schemeClr val="tx1"/>
                </a:solidFill>
                <a:round/>
                <a:headEnd/>
                <a:tailEnd/>
              </a:ln>
              <a:effectLst/>
            </p:spPr>
            <p:txBody>
              <a:bodyPr wrap="none" anchor="ctr"/>
              <a:lstStyle/>
              <a:p>
                <a:endParaRPr lang="en-US"/>
              </a:p>
            </p:txBody>
          </p:sp>
          <p:sp>
            <p:nvSpPr>
              <p:cNvPr id="672808" name="Line 40"/>
              <p:cNvSpPr>
                <a:spLocks noChangeShapeType="1"/>
              </p:cNvSpPr>
              <p:nvPr/>
            </p:nvSpPr>
            <p:spPr bwMode="auto">
              <a:xfrm>
                <a:off x="1296" y="728"/>
                <a:ext cx="0" cy="32"/>
              </a:xfrm>
              <a:prstGeom prst="line">
                <a:avLst/>
              </a:prstGeom>
              <a:noFill/>
              <a:ln w="25400">
                <a:solidFill>
                  <a:schemeClr val="tx1"/>
                </a:solidFill>
                <a:round/>
                <a:headEnd/>
                <a:tailEnd/>
              </a:ln>
              <a:effectLst/>
            </p:spPr>
            <p:txBody>
              <a:bodyPr wrap="none" anchor="ctr"/>
              <a:lstStyle/>
              <a:p>
                <a:endParaRPr lang="en-US"/>
              </a:p>
            </p:txBody>
          </p:sp>
          <p:sp>
            <p:nvSpPr>
              <p:cNvPr id="672809" name="Line 41"/>
              <p:cNvSpPr>
                <a:spLocks noChangeShapeType="1"/>
              </p:cNvSpPr>
              <p:nvPr/>
            </p:nvSpPr>
            <p:spPr bwMode="auto">
              <a:xfrm>
                <a:off x="1488" y="728"/>
                <a:ext cx="0" cy="32"/>
              </a:xfrm>
              <a:prstGeom prst="line">
                <a:avLst/>
              </a:prstGeom>
              <a:noFill/>
              <a:ln w="25400">
                <a:solidFill>
                  <a:schemeClr val="tx1"/>
                </a:solidFill>
                <a:round/>
                <a:headEnd/>
                <a:tailEnd/>
              </a:ln>
              <a:effectLst/>
            </p:spPr>
            <p:txBody>
              <a:bodyPr wrap="none" anchor="ctr"/>
              <a:lstStyle/>
              <a:p>
                <a:endParaRPr lang="en-US"/>
              </a:p>
            </p:txBody>
          </p:sp>
          <p:sp>
            <p:nvSpPr>
              <p:cNvPr id="672810" name="Line 42"/>
              <p:cNvSpPr>
                <a:spLocks noChangeShapeType="1"/>
              </p:cNvSpPr>
              <p:nvPr/>
            </p:nvSpPr>
            <p:spPr bwMode="auto">
              <a:xfrm>
                <a:off x="1200" y="728"/>
                <a:ext cx="0" cy="32"/>
              </a:xfrm>
              <a:prstGeom prst="line">
                <a:avLst/>
              </a:prstGeom>
              <a:noFill/>
              <a:ln w="25400">
                <a:solidFill>
                  <a:schemeClr val="tx1"/>
                </a:solidFill>
                <a:round/>
                <a:headEnd/>
                <a:tailEnd/>
              </a:ln>
              <a:effectLst/>
            </p:spPr>
            <p:txBody>
              <a:bodyPr wrap="none" anchor="ctr"/>
              <a:lstStyle/>
              <a:p>
                <a:endParaRPr lang="en-US"/>
              </a:p>
            </p:txBody>
          </p:sp>
          <p:sp>
            <p:nvSpPr>
              <p:cNvPr id="672811" name="Line 43"/>
              <p:cNvSpPr>
                <a:spLocks noChangeShapeType="1"/>
              </p:cNvSpPr>
              <p:nvPr/>
            </p:nvSpPr>
            <p:spPr bwMode="auto">
              <a:xfrm>
                <a:off x="1104" y="728"/>
                <a:ext cx="0" cy="32"/>
              </a:xfrm>
              <a:prstGeom prst="line">
                <a:avLst/>
              </a:prstGeom>
              <a:noFill/>
              <a:ln w="25400">
                <a:solidFill>
                  <a:schemeClr val="tx1"/>
                </a:solidFill>
                <a:round/>
                <a:headEnd/>
                <a:tailEnd/>
              </a:ln>
              <a:effectLst/>
            </p:spPr>
            <p:txBody>
              <a:bodyPr wrap="none" anchor="ctr"/>
              <a:lstStyle/>
              <a:p>
                <a:endParaRPr lang="en-US"/>
              </a:p>
            </p:txBody>
          </p:sp>
        </p:grpSp>
        <p:grpSp>
          <p:nvGrpSpPr>
            <p:cNvPr id="5" name="Group 44"/>
            <p:cNvGrpSpPr>
              <a:grpSpLocks/>
            </p:cNvGrpSpPr>
            <p:nvPr/>
          </p:nvGrpSpPr>
          <p:grpSpPr bwMode="auto">
            <a:xfrm>
              <a:off x="1893" y="890"/>
              <a:ext cx="464" cy="272"/>
              <a:chOff x="1592" y="728"/>
              <a:chExt cx="464" cy="272"/>
            </a:xfrm>
          </p:grpSpPr>
          <p:sp>
            <p:nvSpPr>
              <p:cNvPr id="672813" name="Rectangle 45"/>
              <p:cNvSpPr>
                <a:spLocks noChangeArrowheads="1"/>
              </p:cNvSpPr>
              <p:nvPr/>
            </p:nvSpPr>
            <p:spPr bwMode="auto">
              <a:xfrm>
                <a:off x="1592" y="728"/>
                <a:ext cx="464" cy="272"/>
              </a:xfrm>
              <a:prstGeom prst="rect">
                <a:avLst/>
              </a:prstGeom>
              <a:noFill/>
              <a:ln w="25400">
                <a:solidFill>
                  <a:schemeClr val="tx1"/>
                </a:solidFill>
                <a:miter lim="800000"/>
                <a:headEnd/>
                <a:tailEnd/>
              </a:ln>
              <a:effectLst/>
            </p:spPr>
            <p:txBody>
              <a:bodyPr wrap="none" anchor="ctr"/>
              <a:lstStyle/>
              <a:p>
                <a:endParaRPr lang="en-US"/>
              </a:p>
            </p:txBody>
          </p:sp>
          <p:sp>
            <p:nvSpPr>
              <p:cNvPr id="672814" name="Line 46"/>
              <p:cNvSpPr>
                <a:spLocks noChangeShapeType="1"/>
              </p:cNvSpPr>
              <p:nvPr/>
            </p:nvSpPr>
            <p:spPr bwMode="auto">
              <a:xfrm>
                <a:off x="1776" y="728"/>
                <a:ext cx="0" cy="32"/>
              </a:xfrm>
              <a:prstGeom prst="line">
                <a:avLst/>
              </a:prstGeom>
              <a:noFill/>
              <a:ln w="25400">
                <a:solidFill>
                  <a:schemeClr val="tx1"/>
                </a:solidFill>
                <a:round/>
                <a:headEnd/>
                <a:tailEnd/>
              </a:ln>
              <a:effectLst/>
            </p:spPr>
            <p:txBody>
              <a:bodyPr wrap="none" anchor="ctr"/>
              <a:lstStyle/>
              <a:p>
                <a:endParaRPr lang="en-US"/>
              </a:p>
            </p:txBody>
          </p:sp>
          <p:sp>
            <p:nvSpPr>
              <p:cNvPr id="672815" name="Line 47"/>
              <p:cNvSpPr>
                <a:spLocks noChangeShapeType="1"/>
              </p:cNvSpPr>
              <p:nvPr/>
            </p:nvSpPr>
            <p:spPr bwMode="auto">
              <a:xfrm>
                <a:off x="1680" y="728"/>
                <a:ext cx="0" cy="32"/>
              </a:xfrm>
              <a:prstGeom prst="line">
                <a:avLst/>
              </a:prstGeom>
              <a:noFill/>
              <a:ln w="25400">
                <a:solidFill>
                  <a:schemeClr val="tx1"/>
                </a:solidFill>
                <a:round/>
                <a:headEnd/>
                <a:tailEnd/>
              </a:ln>
              <a:effectLst/>
            </p:spPr>
            <p:txBody>
              <a:bodyPr wrap="none" anchor="ctr"/>
              <a:lstStyle/>
              <a:p>
                <a:endParaRPr lang="en-US"/>
              </a:p>
            </p:txBody>
          </p:sp>
          <p:sp>
            <p:nvSpPr>
              <p:cNvPr id="672816" name="Line 48"/>
              <p:cNvSpPr>
                <a:spLocks noChangeShapeType="1"/>
              </p:cNvSpPr>
              <p:nvPr/>
            </p:nvSpPr>
            <p:spPr bwMode="auto">
              <a:xfrm>
                <a:off x="1872" y="728"/>
                <a:ext cx="0" cy="32"/>
              </a:xfrm>
              <a:prstGeom prst="line">
                <a:avLst/>
              </a:prstGeom>
              <a:noFill/>
              <a:ln w="25400">
                <a:solidFill>
                  <a:schemeClr val="tx1"/>
                </a:solidFill>
                <a:round/>
                <a:headEnd/>
                <a:tailEnd/>
              </a:ln>
              <a:effectLst/>
            </p:spPr>
            <p:txBody>
              <a:bodyPr wrap="none" anchor="ctr"/>
              <a:lstStyle/>
              <a:p>
                <a:endParaRPr lang="en-US"/>
              </a:p>
            </p:txBody>
          </p:sp>
          <p:sp>
            <p:nvSpPr>
              <p:cNvPr id="672817" name="Line 49"/>
              <p:cNvSpPr>
                <a:spLocks noChangeShapeType="1"/>
              </p:cNvSpPr>
              <p:nvPr/>
            </p:nvSpPr>
            <p:spPr bwMode="auto">
              <a:xfrm>
                <a:off x="1968" y="728"/>
                <a:ext cx="0" cy="32"/>
              </a:xfrm>
              <a:prstGeom prst="line">
                <a:avLst/>
              </a:prstGeom>
              <a:noFill/>
              <a:ln w="25400">
                <a:solidFill>
                  <a:schemeClr val="tx1"/>
                </a:solidFill>
                <a:round/>
                <a:headEnd/>
                <a:tailEnd/>
              </a:ln>
              <a:effectLst/>
            </p:spPr>
            <p:txBody>
              <a:bodyPr wrap="none" anchor="ctr"/>
              <a:lstStyle/>
              <a:p>
                <a:endParaRPr lang="en-US"/>
              </a:p>
            </p:txBody>
          </p:sp>
        </p:grpSp>
        <p:grpSp>
          <p:nvGrpSpPr>
            <p:cNvPr id="6" name="Group 50"/>
            <p:cNvGrpSpPr>
              <a:grpSpLocks/>
            </p:cNvGrpSpPr>
            <p:nvPr/>
          </p:nvGrpSpPr>
          <p:grpSpPr bwMode="auto">
            <a:xfrm>
              <a:off x="2373" y="890"/>
              <a:ext cx="464" cy="272"/>
              <a:chOff x="2072" y="728"/>
              <a:chExt cx="464" cy="272"/>
            </a:xfrm>
          </p:grpSpPr>
          <p:sp>
            <p:nvSpPr>
              <p:cNvPr id="672819" name="Rectangle 51"/>
              <p:cNvSpPr>
                <a:spLocks noChangeArrowheads="1"/>
              </p:cNvSpPr>
              <p:nvPr/>
            </p:nvSpPr>
            <p:spPr bwMode="auto">
              <a:xfrm>
                <a:off x="2072" y="728"/>
                <a:ext cx="464" cy="272"/>
              </a:xfrm>
              <a:prstGeom prst="rect">
                <a:avLst/>
              </a:prstGeom>
              <a:noFill/>
              <a:ln w="25400">
                <a:solidFill>
                  <a:schemeClr val="tx1"/>
                </a:solidFill>
                <a:miter lim="800000"/>
                <a:headEnd/>
                <a:tailEnd/>
              </a:ln>
              <a:effectLst/>
            </p:spPr>
            <p:txBody>
              <a:bodyPr wrap="none" anchor="ctr"/>
              <a:lstStyle/>
              <a:p>
                <a:endParaRPr lang="en-US"/>
              </a:p>
            </p:txBody>
          </p:sp>
          <p:sp>
            <p:nvSpPr>
              <p:cNvPr id="672820" name="Line 52"/>
              <p:cNvSpPr>
                <a:spLocks noChangeShapeType="1"/>
              </p:cNvSpPr>
              <p:nvPr/>
            </p:nvSpPr>
            <p:spPr bwMode="auto">
              <a:xfrm>
                <a:off x="2256" y="728"/>
                <a:ext cx="0" cy="32"/>
              </a:xfrm>
              <a:prstGeom prst="line">
                <a:avLst/>
              </a:prstGeom>
              <a:noFill/>
              <a:ln w="25400">
                <a:solidFill>
                  <a:schemeClr val="tx1"/>
                </a:solidFill>
                <a:round/>
                <a:headEnd/>
                <a:tailEnd/>
              </a:ln>
              <a:effectLst/>
            </p:spPr>
            <p:txBody>
              <a:bodyPr wrap="none" anchor="ctr"/>
              <a:lstStyle/>
              <a:p>
                <a:endParaRPr lang="en-US"/>
              </a:p>
            </p:txBody>
          </p:sp>
          <p:sp>
            <p:nvSpPr>
              <p:cNvPr id="672821" name="Line 53"/>
              <p:cNvSpPr>
                <a:spLocks noChangeShapeType="1"/>
              </p:cNvSpPr>
              <p:nvPr/>
            </p:nvSpPr>
            <p:spPr bwMode="auto">
              <a:xfrm>
                <a:off x="2160" y="728"/>
                <a:ext cx="0" cy="32"/>
              </a:xfrm>
              <a:prstGeom prst="line">
                <a:avLst/>
              </a:prstGeom>
              <a:noFill/>
              <a:ln w="25400">
                <a:solidFill>
                  <a:schemeClr val="tx1"/>
                </a:solidFill>
                <a:round/>
                <a:headEnd/>
                <a:tailEnd/>
              </a:ln>
              <a:effectLst/>
            </p:spPr>
            <p:txBody>
              <a:bodyPr wrap="none" anchor="ctr"/>
              <a:lstStyle/>
              <a:p>
                <a:endParaRPr lang="en-US"/>
              </a:p>
            </p:txBody>
          </p:sp>
          <p:sp>
            <p:nvSpPr>
              <p:cNvPr id="672822" name="Line 54"/>
              <p:cNvSpPr>
                <a:spLocks noChangeShapeType="1"/>
              </p:cNvSpPr>
              <p:nvPr/>
            </p:nvSpPr>
            <p:spPr bwMode="auto">
              <a:xfrm>
                <a:off x="2352" y="728"/>
                <a:ext cx="0" cy="32"/>
              </a:xfrm>
              <a:prstGeom prst="line">
                <a:avLst/>
              </a:prstGeom>
              <a:noFill/>
              <a:ln w="25400">
                <a:solidFill>
                  <a:schemeClr val="tx1"/>
                </a:solidFill>
                <a:round/>
                <a:headEnd/>
                <a:tailEnd/>
              </a:ln>
              <a:effectLst/>
            </p:spPr>
            <p:txBody>
              <a:bodyPr wrap="none" anchor="ctr"/>
              <a:lstStyle/>
              <a:p>
                <a:endParaRPr lang="en-US"/>
              </a:p>
            </p:txBody>
          </p:sp>
          <p:sp>
            <p:nvSpPr>
              <p:cNvPr id="672823" name="Line 55"/>
              <p:cNvSpPr>
                <a:spLocks noChangeShapeType="1"/>
              </p:cNvSpPr>
              <p:nvPr/>
            </p:nvSpPr>
            <p:spPr bwMode="auto">
              <a:xfrm>
                <a:off x="2448" y="728"/>
                <a:ext cx="0" cy="32"/>
              </a:xfrm>
              <a:prstGeom prst="line">
                <a:avLst/>
              </a:prstGeom>
              <a:noFill/>
              <a:ln w="25400">
                <a:solidFill>
                  <a:schemeClr val="tx1"/>
                </a:solidFill>
                <a:round/>
                <a:headEnd/>
                <a:tailEnd/>
              </a:ln>
              <a:effectLst/>
            </p:spPr>
            <p:txBody>
              <a:bodyPr wrap="none" anchor="ctr"/>
              <a:lstStyle/>
              <a:p>
                <a:endParaRPr lang="en-US"/>
              </a:p>
            </p:txBody>
          </p:sp>
        </p:grpSp>
        <p:grpSp>
          <p:nvGrpSpPr>
            <p:cNvPr id="7" name="Group 56"/>
            <p:cNvGrpSpPr>
              <a:grpSpLocks/>
            </p:cNvGrpSpPr>
            <p:nvPr/>
          </p:nvGrpSpPr>
          <p:grpSpPr bwMode="auto">
            <a:xfrm>
              <a:off x="2853" y="890"/>
              <a:ext cx="464" cy="272"/>
              <a:chOff x="2552" y="728"/>
              <a:chExt cx="464" cy="272"/>
            </a:xfrm>
          </p:grpSpPr>
          <p:sp>
            <p:nvSpPr>
              <p:cNvPr id="672825" name="Rectangle 57"/>
              <p:cNvSpPr>
                <a:spLocks noChangeArrowheads="1"/>
              </p:cNvSpPr>
              <p:nvPr/>
            </p:nvSpPr>
            <p:spPr bwMode="auto">
              <a:xfrm>
                <a:off x="2552" y="728"/>
                <a:ext cx="464" cy="272"/>
              </a:xfrm>
              <a:prstGeom prst="rect">
                <a:avLst/>
              </a:prstGeom>
              <a:noFill/>
              <a:ln w="25400">
                <a:solidFill>
                  <a:schemeClr val="tx1"/>
                </a:solidFill>
                <a:miter lim="800000"/>
                <a:headEnd/>
                <a:tailEnd/>
              </a:ln>
              <a:effectLst/>
            </p:spPr>
            <p:txBody>
              <a:bodyPr wrap="none" anchor="ctr"/>
              <a:lstStyle/>
              <a:p>
                <a:endParaRPr lang="en-US"/>
              </a:p>
            </p:txBody>
          </p:sp>
          <p:sp>
            <p:nvSpPr>
              <p:cNvPr id="672826" name="Line 58"/>
              <p:cNvSpPr>
                <a:spLocks noChangeShapeType="1"/>
              </p:cNvSpPr>
              <p:nvPr/>
            </p:nvSpPr>
            <p:spPr bwMode="auto">
              <a:xfrm>
                <a:off x="2736" y="728"/>
                <a:ext cx="0" cy="32"/>
              </a:xfrm>
              <a:prstGeom prst="line">
                <a:avLst/>
              </a:prstGeom>
              <a:noFill/>
              <a:ln w="25400">
                <a:solidFill>
                  <a:schemeClr val="tx1"/>
                </a:solidFill>
                <a:round/>
                <a:headEnd/>
                <a:tailEnd/>
              </a:ln>
              <a:effectLst/>
            </p:spPr>
            <p:txBody>
              <a:bodyPr wrap="none" anchor="ctr"/>
              <a:lstStyle/>
              <a:p>
                <a:endParaRPr lang="en-US"/>
              </a:p>
            </p:txBody>
          </p:sp>
          <p:sp>
            <p:nvSpPr>
              <p:cNvPr id="672827" name="Line 59"/>
              <p:cNvSpPr>
                <a:spLocks noChangeShapeType="1"/>
              </p:cNvSpPr>
              <p:nvPr/>
            </p:nvSpPr>
            <p:spPr bwMode="auto">
              <a:xfrm>
                <a:off x="2640" y="728"/>
                <a:ext cx="0" cy="32"/>
              </a:xfrm>
              <a:prstGeom prst="line">
                <a:avLst/>
              </a:prstGeom>
              <a:noFill/>
              <a:ln w="25400">
                <a:solidFill>
                  <a:schemeClr val="tx1"/>
                </a:solidFill>
                <a:round/>
                <a:headEnd/>
                <a:tailEnd/>
              </a:ln>
              <a:effectLst/>
            </p:spPr>
            <p:txBody>
              <a:bodyPr wrap="none" anchor="ctr"/>
              <a:lstStyle/>
              <a:p>
                <a:endParaRPr lang="en-US"/>
              </a:p>
            </p:txBody>
          </p:sp>
          <p:sp>
            <p:nvSpPr>
              <p:cNvPr id="672828" name="Line 60"/>
              <p:cNvSpPr>
                <a:spLocks noChangeShapeType="1"/>
              </p:cNvSpPr>
              <p:nvPr/>
            </p:nvSpPr>
            <p:spPr bwMode="auto">
              <a:xfrm>
                <a:off x="2832" y="728"/>
                <a:ext cx="0" cy="32"/>
              </a:xfrm>
              <a:prstGeom prst="line">
                <a:avLst/>
              </a:prstGeom>
              <a:noFill/>
              <a:ln w="25400">
                <a:solidFill>
                  <a:schemeClr val="tx1"/>
                </a:solidFill>
                <a:round/>
                <a:headEnd/>
                <a:tailEnd/>
              </a:ln>
              <a:effectLst/>
            </p:spPr>
            <p:txBody>
              <a:bodyPr wrap="none" anchor="ctr"/>
              <a:lstStyle/>
              <a:p>
                <a:endParaRPr lang="en-US"/>
              </a:p>
            </p:txBody>
          </p:sp>
          <p:sp>
            <p:nvSpPr>
              <p:cNvPr id="672829" name="Line 61"/>
              <p:cNvSpPr>
                <a:spLocks noChangeShapeType="1"/>
              </p:cNvSpPr>
              <p:nvPr/>
            </p:nvSpPr>
            <p:spPr bwMode="auto">
              <a:xfrm>
                <a:off x="2928" y="728"/>
                <a:ext cx="0" cy="32"/>
              </a:xfrm>
              <a:prstGeom prst="line">
                <a:avLst/>
              </a:prstGeom>
              <a:noFill/>
              <a:ln w="25400">
                <a:solidFill>
                  <a:schemeClr val="tx1"/>
                </a:solidFill>
                <a:round/>
                <a:headEnd/>
                <a:tailEnd/>
              </a:ln>
              <a:effectLst/>
            </p:spPr>
            <p:txBody>
              <a:bodyPr wrap="none" anchor="ctr"/>
              <a:lstStyle/>
              <a:p>
                <a:endParaRPr lang="en-US"/>
              </a:p>
            </p:txBody>
          </p:sp>
        </p:grpSp>
        <p:sp>
          <p:nvSpPr>
            <p:cNvPr id="672830" name="Rectangle 62"/>
            <p:cNvSpPr>
              <a:spLocks noChangeArrowheads="1"/>
            </p:cNvSpPr>
            <p:nvPr/>
          </p:nvSpPr>
          <p:spPr bwMode="auto">
            <a:xfrm>
              <a:off x="3333" y="890"/>
              <a:ext cx="464" cy="272"/>
            </a:xfrm>
            <a:prstGeom prst="rect">
              <a:avLst/>
            </a:prstGeom>
            <a:noFill/>
            <a:ln w="25400">
              <a:solidFill>
                <a:schemeClr val="tx1"/>
              </a:solidFill>
              <a:miter lim="800000"/>
              <a:headEnd/>
              <a:tailEnd/>
            </a:ln>
            <a:effectLst/>
          </p:spPr>
          <p:txBody>
            <a:bodyPr wrap="none" anchor="ctr"/>
            <a:lstStyle/>
            <a:p>
              <a:endParaRPr lang="en-US"/>
            </a:p>
          </p:txBody>
        </p:sp>
        <p:sp>
          <p:nvSpPr>
            <p:cNvPr id="672831" name="Rectangle 63"/>
            <p:cNvSpPr>
              <a:spLocks noChangeArrowheads="1"/>
            </p:cNvSpPr>
            <p:nvPr/>
          </p:nvSpPr>
          <p:spPr bwMode="auto">
            <a:xfrm>
              <a:off x="3813" y="890"/>
              <a:ext cx="560" cy="272"/>
            </a:xfrm>
            <a:prstGeom prst="rect">
              <a:avLst/>
            </a:prstGeom>
            <a:noFill/>
            <a:ln w="25400">
              <a:solidFill>
                <a:schemeClr val="tx1"/>
              </a:solidFill>
              <a:miter lim="800000"/>
              <a:headEnd/>
              <a:tailEnd/>
            </a:ln>
            <a:effectLst/>
          </p:spPr>
          <p:txBody>
            <a:bodyPr wrap="none" anchor="ctr"/>
            <a:lstStyle/>
            <a:p>
              <a:endParaRPr lang="en-US"/>
            </a:p>
          </p:txBody>
        </p:sp>
        <p:sp>
          <p:nvSpPr>
            <p:cNvPr id="672832" name="Line 64"/>
            <p:cNvSpPr>
              <a:spLocks noChangeShapeType="1"/>
            </p:cNvSpPr>
            <p:nvPr/>
          </p:nvSpPr>
          <p:spPr bwMode="auto">
            <a:xfrm>
              <a:off x="4189" y="890"/>
              <a:ext cx="0" cy="32"/>
            </a:xfrm>
            <a:prstGeom prst="line">
              <a:avLst/>
            </a:prstGeom>
            <a:noFill/>
            <a:ln w="25400">
              <a:solidFill>
                <a:schemeClr val="tx1"/>
              </a:solidFill>
              <a:round/>
              <a:headEnd/>
              <a:tailEnd/>
            </a:ln>
            <a:effectLst/>
          </p:spPr>
          <p:txBody>
            <a:bodyPr wrap="none" anchor="ctr"/>
            <a:lstStyle/>
            <a:p>
              <a:endParaRPr lang="en-US"/>
            </a:p>
          </p:txBody>
        </p:sp>
        <p:sp>
          <p:nvSpPr>
            <p:cNvPr id="672833" name="Line 65"/>
            <p:cNvSpPr>
              <a:spLocks noChangeShapeType="1"/>
            </p:cNvSpPr>
            <p:nvPr/>
          </p:nvSpPr>
          <p:spPr bwMode="auto">
            <a:xfrm>
              <a:off x="4093" y="890"/>
              <a:ext cx="0" cy="32"/>
            </a:xfrm>
            <a:prstGeom prst="line">
              <a:avLst/>
            </a:prstGeom>
            <a:noFill/>
            <a:ln w="25400">
              <a:solidFill>
                <a:schemeClr val="tx1"/>
              </a:solidFill>
              <a:round/>
              <a:headEnd/>
              <a:tailEnd/>
            </a:ln>
            <a:effectLst/>
          </p:spPr>
          <p:txBody>
            <a:bodyPr wrap="none" anchor="ctr"/>
            <a:lstStyle/>
            <a:p>
              <a:endParaRPr lang="en-US"/>
            </a:p>
          </p:txBody>
        </p:sp>
        <p:sp>
          <p:nvSpPr>
            <p:cNvPr id="672834" name="Line 66"/>
            <p:cNvSpPr>
              <a:spLocks noChangeShapeType="1"/>
            </p:cNvSpPr>
            <p:nvPr/>
          </p:nvSpPr>
          <p:spPr bwMode="auto">
            <a:xfrm>
              <a:off x="3408" y="912"/>
              <a:ext cx="0" cy="32"/>
            </a:xfrm>
            <a:prstGeom prst="line">
              <a:avLst/>
            </a:prstGeom>
            <a:noFill/>
            <a:ln w="25400">
              <a:solidFill>
                <a:schemeClr val="tx1"/>
              </a:solidFill>
              <a:round/>
              <a:headEnd/>
              <a:tailEnd/>
            </a:ln>
            <a:effectLst/>
          </p:spPr>
          <p:txBody>
            <a:bodyPr wrap="none" anchor="ctr"/>
            <a:lstStyle/>
            <a:p>
              <a:endParaRPr lang="en-US"/>
            </a:p>
          </p:txBody>
        </p:sp>
        <p:sp>
          <p:nvSpPr>
            <p:cNvPr id="672835" name="Line 67"/>
            <p:cNvSpPr>
              <a:spLocks noChangeShapeType="1"/>
            </p:cNvSpPr>
            <p:nvPr/>
          </p:nvSpPr>
          <p:spPr bwMode="auto">
            <a:xfrm>
              <a:off x="3997" y="890"/>
              <a:ext cx="0" cy="32"/>
            </a:xfrm>
            <a:prstGeom prst="line">
              <a:avLst/>
            </a:prstGeom>
            <a:noFill/>
            <a:ln w="25400">
              <a:solidFill>
                <a:schemeClr val="tx1"/>
              </a:solidFill>
              <a:round/>
              <a:headEnd/>
              <a:tailEnd/>
            </a:ln>
            <a:effectLst/>
          </p:spPr>
          <p:txBody>
            <a:bodyPr wrap="none" anchor="ctr"/>
            <a:lstStyle/>
            <a:p>
              <a:endParaRPr lang="en-US"/>
            </a:p>
          </p:txBody>
        </p:sp>
        <p:sp>
          <p:nvSpPr>
            <p:cNvPr id="672836" name="Line 68"/>
            <p:cNvSpPr>
              <a:spLocks noChangeShapeType="1"/>
            </p:cNvSpPr>
            <p:nvPr/>
          </p:nvSpPr>
          <p:spPr bwMode="auto">
            <a:xfrm>
              <a:off x="3901" y="890"/>
              <a:ext cx="0" cy="32"/>
            </a:xfrm>
            <a:prstGeom prst="line">
              <a:avLst/>
            </a:prstGeom>
            <a:noFill/>
            <a:ln w="25400">
              <a:solidFill>
                <a:schemeClr val="tx1"/>
              </a:solidFill>
              <a:round/>
              <a:headEnd/>
              <a:tailEnd/>
            </a:ln>
            <a:effectLst/>
          </p:spPr>
          <p:txBody>
            <a:bodyPr wrap="none" anchor="ctr"/>
            <a:lstStyle/>
            <a:p>
              <a:endParaRPr lang="en-US"/>
            </a:p>
          </p:txBody>
        </p:sp>
        <p:sp>
          <p:nvSpPr>
            <p:cNvPr id="672837" name="Rectangle 69"/>
            <p:cNvSpPr>
              <a:spLocks noChangeArrowheads="1"/>
            </p:cNvSpPr>
            <p:nvPr/>
          </p:nvSpPr>
          <p:spPr bwMode="auto">
            <a:xfrm>
              <a:off x="1248" y="672"/>
              <a:ext cx="274" cy="229"/>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31</a:t>
              </a:r>
              <a:endParaRPr lang="en-US"/>
            </a:p>
          </p:txBody>
        </p:sp>
        <p:sp>
          <p:nvSpPr>
            <p:cNvPr id="672838" name="Rectangle 70"/>
            <p:cNvSpPr>
              <a:spLocks noChangeArrowheads="1"/>
            </p:cNvSpPr>
            <p:nvPr/>
          </p:nvSpPr>
          <p:spPr bwMode="auto">
            <a:xfrm>
              <a:off x="1824" y="672"/>
              <a:ext cx="274" cy="229"/>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25</a:t>
              </a:r>
              <a:endParaRPr lang="en-US"/>
            </a:p>
          </p:txBody>
        </p:sp>
        <p:sp>
          <p:nvSpPr>
            <p:cNvPr id="672839" name="Rectangle 71"/>
            <p:cNvSpPr>
              <a:spLocks noChangeArrowheads="1"/>
            </p:cNvSpPr>
            <p:nvPr/>
          </p:nvSpPr>
          <p:spPr bwMode="auto">
            <a:xfrm>
              <a:off x="2304" y="672"/>
              <a:ext cx="274" cy="229"/>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20</a:t>
              </a:r>
              <a:endParaRPr lang="en-US"/>
            </a:p>
          </p:txBody>
        </p:sp>
        <p:sp>
          <p:nvSpPr>
            <p:cNvPr id="672840" name="Rectangle 72"/>
            <p:cNvSpPr>
              <a:spLocks noChangeArrowheads="1"/>
            </p:cNvSpPr>
            <p:nvPr/>
          </p:nvSpPr>
          <p:spPr bwMode="auto">
            <a:xfrm>
              <a:off x="2784" y="672"/>
              <a:ext cx="274" cy="229"/>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15</a:t>
              </a:r>
              <a:endParaRPr lang="en-US"/>
            </a:p>
          </p:txBody>
        </p:sp>
        <p:sp>
          <p:nvSpPr>
            <p:cNvPr id="672841" name="Rectangle 73"/>
            <p:cNvSpPr>
              <a:spLocks noChangeArrowheads="1"/>
            </p:cNvSpPr>
            <p:nvPr/>
          </p:nvSpPr>
          <p:spPr bwMode="auto">
            <a:xfrm>
              <a:off x="3744" y="672"/>
              <a:ext cx="194" cy="229"/>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5</a:t>
              </a:r>
              <a:endParaRPr lang="en-US"/>
            </a:p>
          </p:txBody>
        </p:sp>
        <p:sp>
          <p:nvSpPr>
            <p:cNvPr id="672842" name="Rectangle 74"/>
            <p:cNvSpPr>
              <a:spLocks noChangeArrowheads="1"/>
            </p:cNvSpPr>
            <p:nvPr/>
          </p:nvSpPr>
          <p:spPr bwMode="auto">
            <a:xfrm>
              <a:off x="4224" y="672"/>
              <a:ext cx="194" cy="229"/>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0</a:t>
              </a:r>
              <a:endParaRPr lang="en-US"/>
            </a:p>
          </p:txBody>
        </p:sp>
        <p:sp>
          <p:nvSpPr>
            <p:cNvPr id="672843" name="Rectangle 75"/>
            <p:cNvSpPr>
              <a:spLocks noChangeArrowheads="1"/>
            </p:cNvSpPr>
            <p:nvPr/>
          </p:nvSpPr>
          <p:spPr bwMode="auto">
            <a:xfrm>
              <a:off x="1344" y="960"/>
              <a:ext cx="290" cy="229"/>
            </a:xfrm>
            <a:prstGeom prst="rect">
              <a:avLst/>
            </a:prstGeom>
            <a:noFill/>
            <a:ln w="12700">
              <a:noFill/>
              <a:miter lim="800000"/>
              <a:headEnd/>
              <a:tailEnd/>
            </a:ln>
            <a:effectLst/>
          </p:spPr>
          <p:txBody>
            <a:bodyPr wrap="none" lIns="90488" tIns="44450" rIns="90488" bIns="44450">
              <a:spAutoFit/>
            </a:bodyPr>
            <a:lstStyle/>
            <a:p>
              <a:r>
                <a:rPr lang="en-US" b="1" dirty="0" smtClean="0"/>
                <a:t>op</a:t>
              </a:r>
              <a:endParaRPr lang="en-US" dirty="0"/>
            </a:p>
          </p:txBody>
        </p:sp>
        <p:sp>
          <p:nvSpPr>
            <p:cNvPr id="672844" name="Rectangle 76"/>
            <p:cNvSpPr>
              <a:spLocks noChangeArrowheads="1"/>
            </p:cNvSpPr>
            <p:nvPr/>
          </p:nvSpPr>
          <p:spPr bwMode="auto">
            <a:xfrm>
              <a:off x="1920" y="960"/>
              <a:ext cx="250" cy="229"/>
            </a:xfrm>
            <a:prstGeom prst="rect">
              <a:avLst/>
            </a:prstGeom>
            <a:noFill/>
            <a:ln w="12700">
              <a:noFill/>
              <a:miter lim="800000"/>
              <a:headEnd/>
              <a:tailEnd/>
            </a:ln>
            <a:effectLst/>
          </p:spPr>
          <p:txBody>
            <a:bodyPr wrap="none" lIns="90488" tIns="44450" rIns="90488" bIns="44450">
              <a:spAutoFit/>
            </a:bodyPr>
            <a:lstStyle/>
            <a:p>
              <a:r>
                <a:rPr lang="en-US" b="1"/>
                <a:t>rs</a:t>
              </a:r>
              <a:endParaRPr lang="en-US"/>
            </a:p>
          </p:txBody>
        </p:sp>
        <p:sp>
          <p:nvSpPr>
            <p:cNvPr id="672845" name="Rectangle 77"/>
            <p:cNvSpPr>
              <a:spLocks noChangeArrowheads="1"/>
            </p:cNvSpPr>
            <p:nvPr/>
          </p:nvSpPr>
          <p:spPr bwMode="auto">
            <a:xfrm>
              <a:off x="2400" y="960"/>
              <a:ext cx="218" cy="229"/>
            </a:xfrm>
            <a:prstGeom prst="rect">
              <a:avLst/>
            </a:prstGeom>
            <a:noFill/>
            <a:ln w="12700">
              <a:noFill/>
              <a:miter lim="800000"/>
              <a:headEnd/>
              <a:tailEnd/>
            </a:ln>
            <a:effectLst/>
          </p:spPr>
          <p:txBody>
            <a:bodyPr wrap="none" lIns="90488" tIns="44450" rIns="90488" bIns="44450">
              <a:spAutoFit/>
            </a:bodyPr>
            <a:lstStyle/>
            <a:p>
              <a:r>
                <a:rPr lang="en-US" b="1"/>
                <a:t>rt</a:t>
              </a:r>
              <a:endParaRPr lang="en-US"/>
            </a:p>
          </p:txBody>
        </p:sp>
        <p:sp>
          <p:nvSpPr>
            <p:cNvPr id="672846" name="Rectangle 78"/>
            <p:cNvSpPr>
              <a:spLocks noChangeArrowheads="1"/>
            </p:cNvSpPr>
            <p:nvPr/>
          </p:nvSpPr>
          <p:spPr bwMode="auto">
            <a:xfrm>
              <a:off x="2832" y="960"/>
              <a:ext cx="258" cy="229"/>
            </a:xfrm>
            <a:prstGeom prst="rect">
              <a:avLst/>
            </a:prstGeom>
            <a:noFill/>
            <a:ln w="12700">
              <a:noFill/>
              <a:miter lim="800000"/>
              <a:headEnd/>
              <a:tailEnd/>
            </a:ln>
            <a:effectLst/>
          </p:spPr>
          <p:txBody>
            <a:bodyPr wrap="none" lIns="90488" tIns="44450" rIns="90488" bIns="44450">
              <a:spAutoFit/>
            </a:bodyPr>
            <a:lstStyle/>
            <a:p>
              <a:r>
                <a:rPr lang="en-US" b="1"/>
                <a:t>rd</a:t>
              </a:r>
              <a:endParaRPr lang="en-US"/>
            </a:p>
          </p:txBody>
        </p:sp>
        <p:sp>
          <p:nvSpPr>
            <p:cNvPr id="672847" name="Rectangle 79"/>
            <p:cNvSpPr>
              <a:spLocks noChangeArrowheads="1"/>
            </p:cNvSpPr>
            <p:nvPr/>
          </p:nvSpPr>
          <p:spPr bwMode="auto">
            <a:xfrm>
              <a:off x="3840" y="960"/>
              <a:ext cx="466" cy="229"/>
            </a:xfrm>
            <a:prstGeom prst="rect">
              <a:avLst/>
            </a:prstGeom>
            <a:noFill/>
            <a:ln w="12700">
              <a:noFill/>
              <a:miter lim="800000"/>
              <a:headEnd/>
              <a:tailEnd/>
            </a:ln>
            <a:effectLst/>
          </p:spPr>
          <p:txBody>
            <a:bodyPr wrap="none" lIns="90488" tIns="44450" rIns="90488" bIns="44450">
              <a:spAutoFit/>
            </a:bodyPr>
            <a:lstStyle/>
            <a:p>
              <a:r>
                <a:rPr lang="en-US" b="1"/>
                <a:t>funct</a:t>
              </a:r>
              <a:endParaRPr lang="en-US"/>
            </a:p>
          </p:txBody>
        </p:sp>
        <p:sp>
          <p:nvSpPr>
            <p:cNvPr id="672848" name="Rectangle 80"/>
            <p:cNvSpPr>
              <a:spLocks noChangeArrowheads="1"/>
            </p:cNvSpPr>
            <p:nvPr/>
          </p:nvSpPr>
          <p:spPr bwMode="auto">
            <a:xfrm>
              <a:off x="3312" y="960"/>
              <a:ext cx="538" cy="229"/>
            </a:xfrm>
            <a:prstGeom prst="rect">
              <a:avLst/>
            </a:prstGeom>
            <a:noFill/>
            <a:ln w="12700">
              <a:noFill/>
              <a:miter lim="800000"/>
              <a:headEnd/>
              <a:tailEnd/>
            </a:ln>
            <a:effectLst/>
          </p:spPr>
          <p:txBody>
            <a:bodyPr wrap="none" lIns="90488" tIns="44450" rIns="90488" bIns="44450">
              <a:spAutoFit/>
            </a:bodyPr>
            <a:lstStyle/>
            <a:p>
              <a:r>
                <a:rPr lang="en-US" b="1"/>
                <a:t>shamt</a:t>
              </a:r>
              <a:endParaRPr lang="en-US"/>
            </a:p>
          </p:txBody>
        </p:sp>
        <p:sp>
          <p:nvSpPr>
            <p:cNvPr id="672849" name="Line 81"/>
            <p:cNvSpPr>
              <a:spLocks noChangeShapeType="1"/>
            </p:cNvSpPr>
            <p:nvPr/>
          </p:nvSpPr>
          <p:spPr bwMode="auto">
            <a:xfrm>
              <a:off x="3504" y="912"/>
              <a:ext cx="0" cy="32"/>
            </a:xfrm>
            <a:prstGeom prst="line">
              <a:avLst/>
            </a:prstGeom>
            <a:noFill/>
            <a:ln w="25400">
              <a:solidFill>
                <a:schemeClr val="tx1"/>
              </a:solidFill>
              <a:round/>
              <a:headEnd/>
              <a:tailEnd/>
            </a:ln>
            <a:effectLst/>
          </p:spPr>
          <p:txBody>
            <a:bodyPr wrap="none" anchor="ctr"/>
            <a:lstStyle/>
            <a:p>
              <a:endParaRPr lang="en-US"/>
            </a:p>
          </p:txBody>
        </p:sp>
        <p:sp>
          <p:nvSpPr>
            <p:cNvPr id="672850" name="Line 82"/>
            <p:cNvSpPr>
              <a:spLocks noChangeShapeType="1"/>
            </p:cNvSpPr>
            <p:nvPr/>
          </p:nvSpPr>
          <p:spPr bwMode="auto">
            <a:xfrm>
              <a:off x="3600" y="912"/>
              <a:ext cx="0" cy="32"/>
            </a:xfrm>
            <a:prstGeom prst="line">
              <a:avLst/>
            </a:prstGeom>
            <a:noFill/>
            <a:ln w="25400">
              <a:solidFill>
                <a:schemeClr val="tx1"/>
              </a:solidFill>
              <a:round/>
              <a:headEnd/>
              <a:tailEnd/>
            </a:ln>
            <a:effectLst/>
          </p:spPr>
          <p:txBody>
            <a:bodyPr wrap="none" anchor="ctr"/>
            <a:lstStyle/>
            <a:p>
              <a:endParaRPr lang="en-US"/>
            </a:p>
          </p:txBody>
        </p:sp>
        <p:sp>
          <p:nvSpPr>
            <p:cNvPr id="672851" name="Line 83"/>
            <p:cNvSpPr>
              <a:spLocks noChangeShapeType="1"/>
            </p:cNvSpPr>
            <p:nvPr/>
          </p:nvSpPr>
          <p:spPr bwMode="auto">
            <a:xfrm>
              <a:off x="3696" y="912"/>
              <a:ext cx="0" cy="32"/>
            </a:xfrm>
            <a:prstGeom prst="line">
              <a:avLst/>
            </a:prstGeom>
            <a:noFill/>
            <a:ln w="25400">
              <a:solidFill>
                <a:schemeClr val="tx1"/>
              </a:solidFill>
              <a:round/>
              <a:headEnd/>
              <a:tailEnd/>
            </a:ln>
            <a:effectLst/>
          </p:spPr>
          <p:txBody>
            <a:bodyPr wrap="none" anchor="ctr"/>
            <a:lstStyle/>
            <a:p>
              <a:endParaRPr lang="en-US"/>
            </a:p>
          </p:txBody>
        </p:sp>
        <p:sp>
          <p:nvSpPr>
            <p:cNvPr id="672852" name="Line 84"/>
            <p:cNvSpPr>
              <a:spLocks noChangeShapeType="1"/>
            </p:cNvSpPr>
            <p:nvPr/>
          </p:nvSpPr>
          <p:spPr bwMode="auto">
            <a:xfrm>
              <a:off x="4272" y="912"/>
              <a:ext cx="0" cy="32"/>
            </a:xfrm>
            <a:prstGeom prst="line">
              <a:avLst/>
            </a:prstGeom>
            <a:noFill/>
            <a:ln w="25400">
              <a:solidFill>
                <a:schemeClr val="tx1"/>
              </a:solidFill>
              <a:round/>
              <a:headEnd/>
              <a:tailEnd/>
            </a:ln>
            <a:effectLst/>
          </p:spPr>
          <p:txBody>
            <a:bodyPr wrap="none" anchor="ctr"/>
            <a:lstStyle/>
            <a:p>
              <a:endParaRPr lang="en-US"/>
            </a:p>
          </p:txBody>
        </p:sp>
        <p:sp>
          <p:nvSpPr>
            <p:cNvPr id="672853" name="Rectangle 85"/>
            <p:cNvSpPr>
              <a:spLocks noChangeArrowheads="1"/>
            </p:cNvSpPr>
            <p:nvPr/>
          </p:nvSpPr>
          <p:spPr bwMode="auto">
            <a:xfrm>
              <a:off x="3264" y="672"/>
              <a:ext cx="274" cy="229"/>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10</a:t>
              </a:r>
              <a:endParaRPr lang="en-US"/>
            </a:p>
          </p:txBody>
        </p:sp>
      </p:grpSp>
      <p:sp>
        <p:nvSpPr>
          <p:cNvPr id="672855" name="Rectangle 87"/>
          <p:cNvSpPr>
            <a:spLocks noChangeArrowheads="1"/>
          </p:cNvSpPr>
          <p:nvPr/>
        </p:nvSpPr>
        <p:spPr bwMode="auto">
          <a:xfrm>
            <a:off x="457200" y="5791200"/>
            <a:ext cx="8382000" cy="694549"/>
          </a:xfrm>
          <a:prstGeom prst="rect">
            <a:avLst/>
          </a:prstGeom>
          <a:noFill/>
          <a:ln w="12700">
            <a:noFill/>
            <a:miter lim="800000"/>
            <a:headEnd/>
            <a:tailEnd/>
          </a:ln>
          <a:effectLst/>
        </p:spPr>
        <p:txBody>
          <a:bodyPr lIns="63500" tIns="25400" rIns="63500" bIns="25400">
            <a:spAutoFit/>
          </a:bodyPr>
          <a:lstStyle/>
          <a:p>
            <a:pPr marL="741363" lvl="1" indent="-246063">
              <a:lnSpc>
                <a:spcPct val="95000"/>
              </a:lnSpc>
              <a:spcBef>
                <a:spcPct val="20000"/>
              </a:spcBef>
              <a:buClr>
                <a:schemeClr val="accent1"/>
              </a:buClr>
              <a:buSzPct val="75000"/>
              <a:buFont typeface="Monotype Sorts" pitchFamily="2" charset="2"/>
              <a:buChar char="l"/>
            </a:pPr>
            <a:r>
              <a:rPr lang="zh-CN" altLang="en-US" sz="2200" dirty="0" smtClean="0">
                <a:solidFill>
                  <a:schemeClr val="tx1"/>
                </a:solidFill>
                <a:latin typeface="微软雅黑" pitchFamily="34" charset="-122"/>
                <a:ea typeface="微软雅黑" pitchFamily="34" charset="-122"/>
              </a:rPr>
              <a:t>注意：寄存器堆并不是每个周期都进行写操作，所以对于寄存器堆来说，需要一个写控制信号</a:t>
            </a:r>
            <a:endParaRPr lang="en-US" sz="2200" dirty="0">
              <a:solidFill>
                <a:schemeClr val="tx1"/>
              </a:solidFill>
              <a:latin typeface="微软雅黑" pitchFamily="34" charset="-122"/>
              <a:ea typeface="微软雅黑" pitchFamily="34" charset="-122"/>
            </a:endParaRPr>
          </a:p>
        </p:txBody>
      </p:sp>
      <p:grpSp>
        <p:nvGrpSpPr>
          <p:cNvPr id="8" name="Group 99"/>
          <p:cNvGrpSpPr>
            <a:grpSpLocks/>
          </p:cNvGrpSpPr>
          <p:nvPr/>
        </p:nvGrpSpPr>
        <p:grpSpPr bwMode="auto">
          <a:xfrm>
            <a:off x="609600" y="3962400"/>
            <a:ext cx="1938338" cy="992188"/>
            <a:chOff x="384" y="2592"/>
            <a:chExt cx="1221" cy="625"/>
          </a:xfrm>
        </p:grpSpPr>
        <p:sp>
          <p:nvSpPr>
            <p:cNvPr id="672857" name="Oval 89"/>
            <p:cNvSpPr>
              <a:spLocks noChangeArrowheads="1"/>
            </p:cNvSpPr>
            <p:nvPr/>
          </p:nvSpPr>
          <p:spPr bwMode="auto">
            <a:xfrm>
              <a:off x="624" y="2592"/>
              <a:ext cx="624" cy="288"/>
            </a:xfrm>
            <a:prstGeom prst="ellipse">
              <a:avLst/>
            </a:prstGeom>
            <a:noFill/>
            <a:ln w="12700">
              <a:solidFill>
                <a:schemeClr val="bg2"/>
              </a:solidFill>
              <a:round/>
              <a:headEnd/>
              <a:tailEnd/>
            </a:ln>
            <a:effectLst/>
          </p:spPr>
          <p:txBody>
            <a:bodyPr wrap="none" anchor="ctr"/>
            <a:lstStyle/>
            <a:p>
              <a:endParaRPr lang="en-US"/>
            </a:p>
          </p:txBody>
        </p:sp>
        <p:sp>
          <p:nvSpPr>
            <p:cNvPr id="672858" name="Text Box 90"/>
            <p:cNvSpPr txBox="1">
              <a:spLocks noChangeArrowheads="1"/>
            </p:cNvSpPr>
            <p:nvPr/>
          </p:nvSpPr>
          <p:spPr bwMode="auto">
            <a:xfrm>
              <a:off x="576" y="2592"/>
              <a:ext cx="720" cy="326"/>
            </a:xfrm>
            <a:prstGeom prst="rect">
              <a:avLst/>
            </a:prstGeom>
            <a:noFill/>
            <a:ln w="12700">
              <a:noFill/>
              <a:miter lim="800000"/>
              <a:headEnd/>
              <a:tailEnd/>
            </a:ln>
            <a:effectLst/>
          </p:spPr>
          <p:txBody>
            <a:bodyPr>
              <a:spAutoFit/>
            </a:bodyPr>
            <a:lstStyle/>
            <a:p>
              <a:pPr algn="ctr"/>
              <a:r>
                <a:rPr lang="en-US" sz="1400"/>
                <a:t>Fetch</a:t>
              </a:r>
            </a:p>
            <a:p>
              <a:pPr algn="ctr"/>
              <a:r>
                <a:rPr lang="en-US" sz="1400"/>
                <a:t>PC = PC+4</a:t>
              </a:r>
            </a:p>
          </p:txBody>
        </p:sp>
        <p:sp>
          <p:nvSpPr>
            <p:cNvPr id="672859" name="Oval 91"/>
            <p:cNvSpPr>
              <a:spLocks noChangeArrowheads="1"/>
            </p:cNvSpPr>
            <p:nvPr/>
          </p:nvSpPr>
          <p:spPr bwMode="auto">
            <a:xfrm>
              <a:off x="1148" y="3004"/>
              <a:ext cx="364" cy="212"/>
            </a:xfrm>
            <a:prstGeom prst="ellipse">
              <a:avLst/>
            </a:prstGeom>
            <a:noFill/>
            <a:ln w="12700">
              <a:solidFill>
                <a:schemeClr val="bg2"/>
              </a:solidFill>
              <a:round/>
              <a:headEnd/>
              <a:tailEnd/>
            </a:ln>
            <a:effectLst/>
          </p:spPr>
          <p:txBody>
            <a:bodyPr wrap="none" anchor="ctr"/>
            <a:lstStyle/>
            <a:p>
              <a:endParaRPr lang="en-US"/>
            </a:p>
          </p:txBody>
        </p:sp>
        <p:sp>
          <p:nvSpPr>
            <p:cNvPr id="672860" name="Text Box 92"/>
            <p:cNvSpPr txBox="1">
              <a:spLocks noChangeArrowheads="1"/>
            </p:cNvSpPr>
            <p:nvPr/>
          </p:nvSpPr>
          <p:spPr bwMode="auto">
            <a:xfrm>
              <a:off x="1104" y="3024"/>
              <a:ext cx="501" cy="192"/>
            </a:xfrm>
            <a:prstGeom prst="rect">
              <a:avLst/>
            </a:prstGeom>
            <a:noFill/>
            <a:ln w="12700">
              <a:noFill/>
              <a:miter lim="800000"/>
              <a:headEnd/>
              <a:tailEnd/>
            </a:ln>
            <a:effectLst/>
          </p:spPr>
          <p:txBody>
            <a:bodyPr wrap="none">
              <a:spAutoFit/>
            </a:bodyPr>
            <a:lstStyle/>
            <a:p>
              <a:r>
                <a:rPr lang="en-US" sz="1400"/>
                <a:t>Decode</a:t>
              </a:r>
            </a:p>
          </p:txBody>
        </p:sp>
        <p:sp>
          <p:nvSpPr>
            <p:cNvPr id="672861" name="Oval 93"/>
            <p:cNvSpPr>
              <a:spLocks noChangeArrowheads="1"/>
            </p:cNvSpPr>
            <p:nvPr/>
          </p:nvSpPr>
          <p:spPr bwMode="auto">
            <a:xfrm>
              <a:off x="432" y="3004"/>
              <a:ext cx="338" cy="212"/>
            </a:xfrm>
            <a:prstGeom prst="ellipse">
              <a:avLst/>
            </a:prstGeom>
            <a:noFill/>
            <a:ln w="12700">
              <a:solidFill>
                <a:schemeClr val="tx1"/>
              </a:solidFill>
              <a:round/>
              <a:headEnd/>
              <a:tailEnd/>
            </a:ln>
            <a:effectLst/>
          </p:spPr>
          <p:txBody>
            <a:bodyPr wrap="none" anchor="ctr"/>
            <a:lstStyle/>
            <a:p>
              <a:endParaRPr lang="en-US"/>
            </a:p>
          </p:txBody>
        </p:sp>
        <p:sp>
          <p:nvSpPr>
            <p:cNvPr id="672862" name="Text Box 94"/>
            <p:cNvSpPr txBox="1">
              <a:spLocks noChangeArrowheads="1"/>
            </p:cNvSpPr>
            <p:nvPr/>
          </p:nvSpPr>
          <p:spPr bwMode="auto">
            <a:xfrm>
              <a:off x="384" y="3024"/>
              <a:ext cx="365" cy="192"/>
            </a:xfrm>
            <a:prstGeom prst="rect">
              <a:avLst/>
            </a:prstGeom>
            <a:noFill/>
            <a:ln w="12700">
              <a:noFill/>
              <a:miter lim="800000"/>
              <a:headEnd/>
              <a:tailEnd/>
            </a:ln>
            <a:effectLst/>
          </p:spPr>
          <p:txBody>
            <a:bodyPr wrap="none">
              <a:spAutoFit/>
            </a:bodyPr>
            <a:lstStyle/>
            <a:p>
              <a:r>
                <a:rPr lang="en-US" sz="1400"/>
                <a:t>Exec</a:t>
              </a:r>
            </a:p>
          </p:txBody>
        </p:sp>
        <p:cxnSp>
          <p:nvCxnSpPr>
            <p:cNvPr id="672863" name="AutoShape 95"/>
            <p:cNvCxnSpPr>
              <a:cxnSpLocks noChangeShapeType="1"/>
              <a:stCxn id="672857" idx="6"/>
              <a:endCxn id="672859" idx="0"/>
            </p:cNvCxnSpPr>
            <p:nvPr/>
          </p:nvCxnSpPr>
          <p:spPr bwMode="auto">
            <a:xfrm>
              <a:off x="1248" y="2736"/>
              <a:ext cx="82" cy="268"/>
            </a:xfrm>
            <a:prstGeom prst="curvedConnector2">
              <a:avLst/>
            </a:prstGeom>
            <a:noFill/>
            <a:ln w="12700">
              <a:solidFill>
                <a:schemeClr val="bg2"/>
              </a:solidFill>
              <a:round/>
              <a:headEnd/>
              <a:tailEnd type="triangle" w="med" len="med"/>
            </a:ln>
            <a:effectLst/>
          </p:spPr>
        </p:cxnSp>
        <p:cxnSp>
          <p:nvCxnSpPr>
            <p:cNvPr id="672864" name="AutoShape 96"/>
            <p:cNvCxnSpPr>
              <a:cxnSpLocks noChangeShapeType="1"/>
              <a:stCxn id="672859" idx="4"/>
              <a:endCxn id="672861" idx="4"/>
            </p:cNvCxnSpPr>
            <p:nvPr/>
          </p:nvCxnSpPr>
          <p:spPr bwMode="auto">
            <a:xfrm rot="5400000">
              <a:off x="965" y="2852"/>
              <a:ext cx="1" cy="729"/>
            </a:xfrm>
            <a:prstGeom prst="curvedConnector3">
              <a:avLst>
                <a:gd name="adj1" fmla="val 14400000"/>
              </a:avLst>
            </a:prstGeom>
            <a:noFill/>
            <a:ln w="12700">
              <a:solidFill>
                <a:schemeClr val="bg2"/>
              </a:solidFill>
              <a:round/>
              <a:headEnd/>
              <a:tailEnd type="triangle" w="med" len="med"/>
            </a:ln>
            <a:effectLst/>
          </p:spPr>
        </p:cxnSp>
        <p:cxnSp>
          <p:nvCxnSpPr>
            <p:cNvPr id="672865" name="AutoShape 97"/>
            <p:cNvCxnSpPr>
              <a:cxnSpLocks noChangeShapeType="1"/>
              <a:stCxn id="672861" idx="0"/>
              <a:endCxn id="672857" idx="2"/>
            </p:cNvCxnSpPr>
            <p:nvPr/>
          </p:nvCxnSpPr>
          <p:spPr bwMode="auto">
            <a:xfrm rot="16200000">
              <a:off x="479" y="2858"/>
              <a:ext cx="268" cy="23"/>
            </a:xfrm>
            <a:prstGeom prst="curvedConnector2">
              <a:avLst/>
            </a:prstGeom>
            <a:noFill/>
            <a:ln w="12700">
              <a:solidFill>
                <a:schemeClr val="tx1"/>
              </a:solidFill>
              <a:round/>
              <a:headEnd/>
              <a:tailEnd type="triangle" w="med" len="med"/>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28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285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250" name="Rectangle 2"/>
          <p:cNvSpPr>
            <a:spLocks noGrp="1" noChangeArrowheads="1"/>
          </p:cNvSpPr>
          <p:nvPr>
            <p:ph type="title"/>
          </p:nvPr>
        </p:nvSpPr>
        <p:spPr/>
        <p:txBody>
          <a:bodyPr/>
          <a:lstStyle/>
          <a:p>
            <a:r>
              <a:rPr lang="zh-CN" altLang="en-US" dirty="0" smtClean="0"/>
              <a:t>执行装载和存储操作</a:t>
            </a:r>
            <a:endParaRPr lang="en-US" dirty="0"/>
          </a:p>
        </p:txBody>
      </p:sp>
      <p:sp>
        <p:nvSpPr>
          <p:cNvPr id="949251" name="Rectangle 3"/>
          <p:cNvSpPr>
            <a:spLocks noGrp="1" noChangeArrowheads="1"/>
          </p:cNvSpPr>
          <p:nvPr>
            <p:ph type="body" idx="1"/>
          </p:nvPr>
        </p:nvSpPr>
        <p:spPr>
          <a:xfrm>
            <a:off x="457200" y="685800"/>
            <a:ext cx="8305800" cy="1836400"/>
          </a:xfrm>
        </p:spPr>
        <p:txBody>
          <a:bodyPr/>
          <a:lstStyle/>
          <a:p>
            <a:pPr>
              <a:lnSpc>
                <a:spcPct val="100000"/>
              </a:lnSpc>
              <a:spcBef>
                <a:spcPct val="20000"/>
              </a:spcBef>
            </a:pPr>
            <a:r>
              <a:rPr lang="zh-CN" altLang="en-US" dirty="0" smtClean="0">
                <a:latin typeface="微软雅黑" pitchFamily="34" charset="-122"/>
                <a:ea typeface="微软雅黑" pitchFamily="34" charset="-122"/>
              </a:rPr>
              <a:t>装载和存储指令包括</a:t>
            </a:r>
            <a:endParaRPr lang="en-US" sz="2800" dirty="0">
              <a:latin typeface="微软雅黑" pitchFamily="34" charset="-122"/>
              <a:ea typeface="微软雅黑" pitchFamily="34" charset="-122"/>
            </a:endParaRPr>
          </a:p>
          <a:p>
            <a:pPr lvl="1">
              <a:lnSpc>
                <a:spcPct val="100000"/>
              </a:lnSpc>
              <a:spcBef>
                <a:spcPct val="20000"/>
              </a:spcBef>
            </a:pPr>
            <a:r>
              <a:rPr lang="zh-CN" altLang="en-US" dirty="0" smtClean="0">
                <a:latin typeface="微软雅黑" pitchFamily="34" charset="-122"/>
                <a:ea typeface="微软雅黑" pitchFamily="34" charset="-122"/>
              </a:rPr>
              <a:t>将基址寄存器中存放的基址（译码阶段从寄存器堆中读取）与指令中</a:t>
            </a:r>
            <a:r>
              <a:rPr lang="en-US" altLang="zh-CN" dirty="0" smtClean="0">
                <a:latin typeface="微软雅黑" pitchFamily="34" charset="-122"/>
                <a:ea typeface="微软雅黑" pitchFamily="34" charset="-122"/>
              </a:rPr>
              <a:t>16</a:t>
            </a:r>
            <a:r>
              <a:rPr lang="zh-CN" altLang="en-US" dirty="0" smtClean="0">
                <a:latin typeface="微软雅黑" pitchFamily="34" charset="-122"/>
                <a:ea typeface="微软雅黑" pitchFamily="34" charset="-122"/>
              </a:rPr>
              <a:t>位有符号扩展的偏移量字段相加，计算出访存地址</a:t>
            </a:r>
            <a:endParaRPr lang="en-US" dirty="0">
              <a:latin typeface="微软雅黑" pitchFamily="34" charset="-122"/>
              <a:ea typeface="微软雅黑" pitchFamily="34" charset="-122"/>
            </a:endParaRPr>
          </a:p>
          <a:p>
            <a:pPr lvl="1">
              <a:lnSpc>
                <a:spcPct val="100000"/>
              </a:lnSpc>
              <a:spcBef>
                <a:spcPct val="20000"/>
              </a:spcBef>
            </a:pPr>
            <a:r>
              <a:rPr lang="zh-CN" altLang="en-US" dirty="0" smtClean="0">
                <a:latin typeface="微软雅黑" pitchFamily="34" charset="-122"/>
                <a:ea typeface="微软雅黑" pitchFamily="34" charset="-122"/>
              </a:rPr>
              <a:t>存储数据，译码阶段从寄存器堆中读取，写入数据存储器</a:t>
            </a:r>
            <a:endParaRPr lang="en-US" dirty="0">
              <a:latin typeface="微软雅黑" pitchFamily="34" charset="-122"/>
              <a:ea typeface="微软雅黑" pitchFamily="34" charset="-122"/>
            </a:endParaRPr>
          </a:p>
          <a:p>
            <a:pPr lvl="1">
              <a:lnSpc>
                <a:spcPct val="100000"/>
              </a:lnSpc>
              <a:spcBef>
                <a:spcPct val="20000"/>
              </a:spcBef>
            </a:pPr>
            <a:r>
              <a:rPr lang="zh-CN" altLang="en-US" dirty="0" smtClean="0">
                <a:latin typeface="微软雅黑" pitchFamily="34" charset="-122"/>
                <a:ea typeface="微软雅黑" pitchFamily="34" charset="-122"/>
              </a:rPr>
              <a:t>装载数据，从数据存储器中读取，写入寄存器堆</a:t>
            </a:r>
            <a:endParaRPr lang="en-US" dirty="0" smtClean="0">
              <a:latin typeface="微软雅黑" pitchFamily="34" charset="-122"/>
              <a:ea typeface="微软雅黑" pitchFamily="34" charset="-122"/>
            </a:endParaRPr>
          </a:p>
        </p:txBody>
      </p:sp>
      <p:grpSp>
        <p:nvGrpSpPr>
          <p:cNvPr id="2" name="Group 120"/>
          <p:cNvGrpSpPr>
            <a:grpSpLocks/>
          </p:cNvGrpSpPr>
          <p:nvPr/>
        </p:nvGrpSpPr>
        <p:grpSpPr bwMode="auto">
          <a:xfrm>
            <a:off x="1066800" y="3124200"/>
            <a:ext cx="6705600" cy="3200400"/>
            <a:chOff x="672" y="1104"/>
            <a:chExt cx="4224" cy="2016"/>
          </a:xfrm>
        </p:grpSpPr>
        <p:sp>
          <p:nvSpPr>
            <p:cNvPr id="949369" name="Rectangle 121"/>
            <p:cNvSpPr>
              <a:spLocks noChangeArrowheads="1"/>
            </p:cNvSpPr>
            <p:nvPr/>
          </p:nvSpPr>
          <p:spPr bwMode="auto">
            <a:xfrm>
              <a:off x="1728" y="1536"/>
              <a:ext cx="912" cy="912"/>
            </a:xfrm>
            <a:prstGeom prst="rect">
              <a:avLst/>
            </a:prstGeom>
            <a:noFill/>
            <a:ln w="12700">
              <a:solidFill>
                <a:schemeClr val="tx1"/>
              </a:solidFill>
              <a:miter lim="800000"/>
              <a:headEnd/>
              <a:tailEnd/>
            </a:ln>
            <a:effectLst/>
          </p:spPr>
          <p:txBody>
            <a:bodyPr wrap="none" anchor="ctr"/>
            <a:lstStyle/>
            <a:p>
              <a:endParaRPr lang="en-US"/>
            </a:p>
          </p:txBody>
        </p:sp>
        <p:sp>
          <p:nvSpPr>
            <p:cNvPr id="949370" name="Line 122"/>
            <p:cNvSpPr>
              <a:spLocks noChangeShapeType="1"/>
            </p:cNvSpPr>
            <p:nvPr/>
          </p:nvSpPr>
          <p:spPr bwMode="auto">
            <a:xfrm>
              <a:off x="1152" y="2016"/>
              <a:ext cx="240" cy="0"/>
            </a:xfrm>
            <a:prstGeom prst="line">
              <a:avLst/>
            </a:prstGeom>
            <a:noFill/>
            <a:ln w="28575">
              <a:solidFill>
                <a:schemeClr val="tx1"/>
              </a:solidFill>
              <a:round/>
              <a:headEnd/>
              <a:tailEnd/>
            </a:ln>
            <a:effectLst/>
          </p:spPr>
          <p:txBody>
            <a:bodyPr/>
            <a:lstStyle/>
            <a:p>
              <a:endParaRPr lang="en-US"/>
            </a:p>
          </p:txBody>
        </p:sp>
        <p:sp>
          <p:nvSpPr>
            <p:cNvPr id="949371" name="Line 123"/>
            <p:cNvSpPr>
              <a:spLocks noChangeShapeType="1"/>
            </p:cNvSpPr>
            <p:nvPr/>
          </p:nvSpPr>
          <p:spPr bwMode="auto">
            <a:xfrm>
              <a:off x="1392" y="1632"/>
              <a:ext cx="0" cy="480"/>
            </a:xfrm>
            <a:prstGeom prst="line">
              <a:avLst/>
            </a:prstGeom>
            <a:noFill/>
            <a:ln w="28575">
              <a:solidFill>
                <a:schemeClr val="tx1"/>
              </a:solidFill>
              <a:round/>
              <a:headEnd/>
              <a:tailEnd/>
            </a:ln>
            <a:effectLst/>
          </p:spPr>
          <p:txBody>
            <a:bodyPr/>
            <a:lstStyle/>
            <a:p>
              <a:endParaRPr lang="en-US"/>
            </a:p>
          </p:txBody>
        </p:sp>
        <p:sp>
          <p:nvSpPr>
            <p:cNvPr id="949372" name="Line 124"/>
            <p:cNvSpPr>
              <a:spLocks noChangeShapeType="1"/>
            </p:cNvSpPr>
            <p:nvPr/>
          </p:nvSpPr>
          <p:spPr bwMode="auto">
            <a:xfrm>
              <a:off x="1392" y="1872"/>
              <a:ext cx="336" cy="0"/>
            </a:xfrm>
            <a:prstGeom prst="line">
              <a:avLst/>
            </a:prstGeom>
            <a:noFill/>
            <a:ln w="19050">
              <a:solidFill>
                <a:schemeClr val="tx1"/>
              </a:solidFill>
              <a:round/>
              <a:headEnd/>
              <a:tailEnd type="triangle" w="med" len="med"/>
            </a:ln>
            <a:effectLst/>
          </p:spPr>
          <p:txBody>
            <a:bodyPr/>
            <a:lstStyle/>
            <a:p>
              <a:endParaRPr lang="en-US"/>
            </a:p>
          </p:txBody>
        </p:sp>
        <p:sp>
          <p:nvSpPr>
            <p:cNvPr id="949373" name="Line 125"/>
            <p:cNvSpPr>
              <a:spLocks noChangeShapeType="1"/>
            </p:cNvSpPr>
            <p:nvPr/>
          </p:nvSpPr>
          <p:spPr bwMode="auto">
            <a:xfrm>
              <a:off x="1392" y="2112"/>
              <a:ext cx="336" cy="0"/>
            </a:xfrm>
            <a:prstGeom prst="line">
              <a:avLst/>
            </a:prstGeom>
            <a:noFill/>
            <a:ln w="19050">
              <a:solidFill>
                <a:schemeClr val="tx1"/>
              </a:solidFill>
              <a:round/>
              <a:headEnd/>
              <a:tailEnd type="triangle" w="med" len="med"/>
            </a:ln>
            <a:effectLst/>
          </p:spPr>
          <p:txBody>
            <a:bodyPr/>
            <a:lstStyle/>
            <a:p>
              <a:endParaRPr lang="en-US"/>
            </a:p>
          </p:txBody>
        </p:sp>
        <p:sp>
          <p:nvSpPr>
            <p:cNvPr id="949374" name="Line 126"/>
            <p:cNvSpPr>
              <a:spLocks noChangeShapeType="1"/>
            </p:cNvSpPr>
            <p:nvPr/>
          </p:nvSpPr>
          <p:spPr bwMode="auto">
            <a:xfrm>
              <a:off x="1392" y="1632"/>
              <a:ext cx="336" cy="0"/>
            </a:xfrm>
            <a:prstGeom prst="line">
              <a:avLst/>
            </a:prstGeom>
            <a:noFill/>
            <a:ln w="19050">
              <a:solidFill>
                <a:schemeClr val="tx1"/>
              </a:solidFill>
              <a:round/>
              <a:headEnd/>
              <a:tailEnd type="triangle" w="med" len="med"/>
            </a:ln>
            <a:effectLst/>
          </p:spPr>
          <p:txBody>
            <a:bodyPr/>
            <a:lstStyle/>
            <a:p>
              <a:endParaRPr lang="en-US"/>
            </a:p>
          </p:txBody>
        </p:sp>
        <p:sp>
          <p:nvSpPr>
            <p:cNvPr id="949375" name="Text Box 127"/>
            <p:cNvSpPr txBox="1">
              <a:spLocks noChangeArrowheads="1"/>
            </p:cNvSpPr>
            <p:nvPr/>
          </p:nvSpPr>
          <p:spPr bwMode="auto">
            <a:xfrm>
              <a:off x="672" y="1824"/>
              <a:ext cx="558" cy="173"/>
            </a:xfrm>
            <a:prstGeom prst="rect">
              <a:avLst/>
            </a:prstGeom>
            <a:noFill/>
            <a:ln w="12700">
              <a:noFill/>
              <a:miter lim="800000"/>
              <a:headEnd/>
              <a:tailEnd/>
            </a:ln>
            <a:effectLst/>
          </p:spPr>
          <p:txBody>
            <a:bodyPr wrap="none">
              <a:spAutoFit/>
            </a:bodyPr>
            <a:lstStyle/>
            <a:p>
              <a:r>
                <a:rPr lang="en-US" sz="1200">
                  <a:solidFill>
                    <a:schemeClr val="tx1"/>
                  </a:solidFill>
                </a:rPr>
                <a:t>Instruction</a:t>
              </a:r>
            </a:p>
          </p:txBody>
        </p:sp>
        <p:sp>
          <p:nvSpPr>
            <p:cNvPr id="949376" name="Text Box 128"/>
            <p:cNvSpPr txBox="1">
              <a:spLocks noChangeArrowheads="1"/>
            </p:cNvSpPr>
            <p:nvPr/>
          </p:nvSpPr>
          <p:spPr bwMode="auto">
            <a:xfrm>
              <a:off x="1680" y="2256"/>
              <a:ext cx="569" cy="173"/>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949377" name="Text Box 129"/>
            <p:cNvSpPr txBox="1">
              <a:spLocks noChangeArrowheads="1"/>
            </p:cNvSpPr>
            <p:nvPr/>
          </p:nvSpPr>
          <p:spPr bwMode="auto">
            <a:xfrm>
              <a:off x="1680" y="1536"/>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949378" name="Text Box 130"/>
            <p:cNvSpPr txBox="1">
              <a:spLocks noChangeArrowheads="1"/>
            </p:cNvSpPr>
            <p:nvPr/>
          </p:nvSpPr>
          <p:spPr bwMode="auto">
            <a:xfrm>
              <a:off x="1680" y="1776"/>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949379" name="Text Box 131"/>
            <p:cNvSpPr txBox="1">
              <a:spLocks noChangeArrowheads="1"/>
            </p:cNvSpPr>
            <p:nvPr/>
          </p:nvSpPr>
          <p:spPr bwMode="auto">
            <a:xfrm>
              <a:off x="1680" y="2016"/>
              <a:ext cx="569" cy="173"/>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949380" name="Text Box 132"/>
            <p:cNvSpPr txBox="1">
              <a:spLocks noChangeArrowheads="1"/>
            </p:cNvSpPr>
            <p:nvPr/>
          </p:nvSpPr>
          <p:spPr bwMode="auto">
            <a:xfrm>
              <a:off x="1884" y="1680"/>
              <a:ext cx="499" cy="403"/>
            </a:xfrm>
            <a:prstGeom prst="rect">
              <a:avLst/>
            </a:prstGeom>
            <a:noFill/>
            <a:ln w="12700">
              <a:noFill/>
              <a:miter lim="800000"/>
              <a:headEnd/>
              <a:tailEnd/>
            </a:ln>
            <a:effectLst/>
          </p:spPr>
          <p:txBody>
            <a:bodyPr wrap="none">
              <a:spAutoFit/>
            </a:bodyPr>
            <a:lstStyle/>
            <a:p>
              <a:pPr algn="ctr"/>
              <a:r>
                <a:rPr lang="en-US" sz="1200" b="1">
                  <a:solidFill>
                    <a:schemeClr val="tx1"/>
                  </a:solidFill>
                </a:rPr>
                <a:t>Register</a:t>
              </a:r>
            </a:p>
            <a:p>
              <a:pPr algn="ctr"/>
              <a:endParaRPr lang="en-US" sz="1200" b="1">
                <a:solidFill>
                  <a:schemeClr val="tx1"/>
                </a:solidFill>
              </a:endParaRPr>
            </a:p>
            <a:p>
              <a:pPr algn="ctr"/>
              <a:r>
                <a:rPr lang="en-US" sz="1200" b="1">
                  <a:solidFill>
                    <a:schemeClr val="tx1"/>
                  </a:solidFill>
                </a:rPr>
                <a:t>File</a:t>
              </a:r>
            </a:p>
          </p:txBody>
        </p:sp>
        <p:sp>
          <p:nvSpPr>
            <p:cNvPr id="949381" name="Text Box 133"/>
            <p:cNvSpPr txBox="1">
              <a:spLocks noChangeArrowheads="1"/>
            </p:cNvSpPr>
            <p:nvPr/>
          </p:nvSpPr>
          <p:spPr bwMode="auto">
            <a:xfrm>
              <a:off x="2256" y="1632"/>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949382" name="Text Box 134"/>
            <p:cNvSpPr txBox="1">
              <a:spLocks noChangeArrowheads="1"/>
            </p:cNvSpPr>
            <p:nvPr/>
          </p:nvSpPr>
          <p:spPr bwMode="auto">
            <a:xfrm>
              <a:off x="2272" y="2064"/>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949383" name="Freeform 135"/>
            <p:cNvSpPr>
              <a:spLocks/>
            </p:cNvSpPr>
            <p:nvPr/>
          </p:nvSpPr>
          <p:spPr bwMode="auto">
            <a:xfrm>
              <a:off x="2976" y="1584"/>
              <a:ext cx="336" cy="816"/>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49384" name="Rectangle 136"/>
            <p:cNvSpPr>
              <a:spLocks noChangeArrowheads="1"/>
            </p:cNvSpPr>
            <p:nvPr/>
          </p:nvSpPr>
          <p:spPr bwMode="auto">
            <a:xfrm>
              <a:off x="3072" y="1968"/>
              <a:ext cx="318" cy="210"/>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949385" name="Rectangle 137"/>
            <p:cNvSpPr>
              <a:spLocks noChangeArrowheads="1"/>
            </p:cNvSpPr>
            <p:nvPr/>
          </p:nvSpPr>
          <p:spPr bwMode="auto">
            <a:xfrm>
              <a:off x="3072" y="1344"/>
              <a:ext cx="672" cy="192"/>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overflow</a:t>
              </a:r>
            </a:p>
          </p:txBody>
        </p:sp>
        <p:sp>
          <p:nvSpPr>
            <p:cNvPr id="949386" name="Rectangle 138"/>
            <p:cNvSpPr>
              <a:spLocks noChangeArrowheads="1"/>
            </p:cNvSpPr>
            <p:nvPr/>
          </p:nvSpPr>
          <p:spPr bwMode="auto">
            <a:xfrm>
              <a:off x="3216" y="1488"/>
              <a:ext cx="336" cy="192"/>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zero</a:t>
              </a:r>
            </a:p>
          </p:txBody>
        </p:sp>
        <p:sp>
          <p:nvSpPr>
            <p:cNvPr id="949387" name="Rectangle 139"/>
            <p:cNvSpPr>
              <a:spLocks noChangeArrowheads="1"/>
            </p:cNvSpPr>
            <p:nvPr/>
          </p:nvSpPr>
          <p:spPr bwMode="auto">
            <a:xfrm>
              <a:off x="2784" y="1104"/>
              <a:ext cx="583" cy="206"/>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t>ALU control</a:t>
              </a:r>
            </a:p>
          </p:txBody>
        </p:sp>
        <p:sp>
          <p:nvSpPr>
            <p:cNvPr id="949388" name="Line 140"/>
            <p:cNvSpPr>
              <a:spLocks noChangeShapeType="1"/>
            </p:cNvSpPr>
            <p:nvPr/>
          </p:nvSpPr>
          <p:spPr bwMode="auto">
            <a:xfrm>
              <a:off x="3024" y="1344"/>
              <a:ext cx="0" cy="288"/>
            </a:xfrm>
            <a:prstGeom prst="line">
              <a:avLst/>
            </a:prstGeom>
            <a:noFill/>
            <a:ln w="19050">
              <a:solidFill>
                <a:schemeClr val="accent1"/>
              </a:solidFill>
              <a:round/>
              <a:headEnd/>
              <a:tailEnd type="triangle" w="med" len="med"/>
            </a:ln>
            <a:effectLst/>
          </p:spPr>
          <p:txBody>
            <a:bodyPr/>
            <a:lstStyle/>
            <a:p>
              <a:endParaRPr lang="en-US"/>
            </a:p>
          </p:txBody>
        </p:sp>
        <p:sp>
          <p:nvSpPr>
            <p:cNvPr id="949389" name="Line 141"/>
            <p:cNvSpPr>
              <a:spLocks noChangeShapeType="1"/>
            </p:cNvSpPr>
            <p:nvPr/>
          </p:nvSpPr>
          <p:spPr bwMode="auto">
            <a:xfrm>
              <a:off x="2160" y="1344"/>
              <a:ext cx="0" cy="192"/>
            </a:xfrm>
            <a:prstGeom prst="line">
              <a:avLst/>
            </a:prstGeom>
            <a:noFill/>
            <a:ln w="12700">
              <a:solidFill>
                <a:schemeClr val="accent1"/>
              </a:solidFill>
              <a:round/>
              <a:headEnd/>
              <a:tailEnd type="triangle" w="med" len="med"/>
            </a:ln>
            <a:effectLst/>
          </p:spPr>
          <p:txBody>
            <a:bodyPr/>
            <a:lstStyle/>
            <a:p>
              <a:endParaRPr lang="en-US"/>
            </a:p>
          </p:txBody>
        </p:sp>
        <p:sp>
          <p:nvSpPr>
            <p:cNvPr id="949390" name="Rectangle 142"/>
            <p:cNvSpPr>
              <a:spLocks noChangeArrowheads="1"/>
            </p:cNvSpPr>
            <p:nvPr/>
          </p:nvSpPr>
          <p:spPr bwMode="auto">
            <a:xfrm>
              <a:off x="1968" y="1104"/>
              <a:ext cx="583" cy="206"/>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t>RegWrite</a:t>
              </a:r>
            </a:p>
          </p:txBody>
        </p:sp>
        <p:sp>
          <p:nvSpPr>
            <p:cNvPr id="949391" name="Rectangle 143"/>
            <p:cNvSpPr>
              <a:spLocks noChangeArrowheads="1"/>
            </p:cNvSpPr>
            <p:nvPr/>
          </p:nvSpPr>
          <p:spPr bwMode="auto">
            <a:xfrm>
              <a:off x="3792" y="1536"/>
              <a:ext cx="912" cy="912"/>
            </a:xfrm>
            <a:prstGeom prst="rect">
              <a:avLst/>
            </a:prstGeom>
            <a:noFill/>
            <a:ln w="12700">
              <a:solidFill>
                <a:schemeClr val="tx1"/>
              </a:solidFill>
              <a:miter lim="800000"/>
              <a:headEnd/>
              <a:tailEnd/>
            </a:ln>
            <a:effectLst/>
          </p:spPr>
          <p:txBody>
            <a:bodyPr wrap="none" anchor="ctr"/>
            <a:lstStyle/>
            <a:p>
              <a:endParaRPr lang="en-US"/>
            </a:p>
          </p:txBody>
        </p:sp>
        <p:sp>
          <p:nvSpPr>
            <p:cNvPr id="949392" name="Line 144"/>
            <p:cNvSpPr>
              <a:spLocks noChangeShapeType="1"/>
            </p:cNvSpPr>
            <p:nvPr/>
          </p:nvSpPr>
          <p:spPr bwMode="auto">
            <a:xfrm>
              <a:off x="4704" y="2016"/>
              <a:ext cx="192" cy="0"/>
            </a:xfrm>
            <a:prstGeom prst="line">
              <a:avLst/>
            </a:prstGeom>
            <a:noFill/>
            <a:ln w="28575">
              <a:solidFill>
                <a:schemeClr val="tx1"/>
              </a:solidFill>
              <a:round/>
              <a:headEnd/>
              <a:tailEnd/>
            </a:ln>
            <a:effectLst/>
          </p:spPr>
          <p:txBody>
            <a:bodyPr/>
            <a:lstStyle/>
            <a:p>
              <a:endParaRPr lang="en-US"/>
            </a:p>
          </p:txBody>
        </p:sp>
        <p:sp>
          <p:nvSpPr>
            <p:cNvPr id="949393" name="Text Box 145"/>
            <p:cNvSpPr txBox="1">
              <a:spLocks noChangeArrowheads="1"/>
            </p:cNvSpPr>
            <p:nvPr/>
          </p:nvSpPr>
          <p:spPr bwMode="auto">
            <a:xfrm>
              <a:off x="3744" y="1824"/>
              <a:ext cx="483" cy="288"/>
            </a:xfrm>
            <a:prstGeom prst="rect">
              <a:avLst/>
            </a:prstGeom>
            <a:noFill/>
            <a:ln w="12700">
              <a:noFill/>
              <a:miter lim="800000"/>
              <a:headEnd/>
              <a:tailEnd/>
            </a:ln>
            <a:effectLst/>
          </p:spPr>
          <p:txBody>
            <a:bodyPr wrap="none">
              <a:spAutoFit/>
            </a:bodyPr>
            <a:lstStyle/>
            <a:p>
              <a:pPr algn="ctr"/>
              <a:r>
                <a:rPr lang="en-US" sz="1200" b="1">
                  <a:solidFill>
                    <a:schemeClr val="tx1"/>
                  </a:solidFill>
                </a:rPr>
                <a:t>Data</a:t>
              </a:r>
            </a:p>
            <a:p>
              <a:pPr algn="ctr"/>
              <a:r>
                <a:rPr lang="en-US" sz="1200" b="1">
                  <a:solidFill>
                    <a:schemeClr val="tx1"/>
                  </a:solidFill>
                </a:rPr>
                <a:t>Memory</a:t>
              </a:r>
            </a:p>
          </p:txBody>
        </p:sp>
        <p:sp>
          <p:nvSpPr>
            <p:cNvPr id="949394" name="Text Box 146"/>
            <p:cNvSpPr txBox="1">
              <a:spLocks noChangeArrowheads="1"/>
            </p:cNvSpPr>
            <p:nvPr/>
          </p:nvSpPr>
          <p:spPr bwMode="auto">
            <a:xfrm>
              <a:off x="3744" y="1632"/>
              <a:ext cx="467" cy="173"/>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949395" name="Text Box 147"/>
            <p:cNvSpPr txBox="1">
              <a:spLocks noChangeArrowheads="1"/>
            </p:cNvSpPr>
            <p:nvPr/>
          </p:nvSpPr>
          <p:spPr bwMode="auto">
            <a:xfrm>
              <a:off x="3744" y="2160"/>
              <a:ext cx="569" cy="173"/>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949396" name="Text Box 148"/>
            <p:cNvSpPr txBox="1">
              <a:spLocks noChangeArrowheads="1"/>
            </p:cNvSpPr>
            <p:nvPr/>
          </p:nvSpPr>
          <p:spPr bwMode="auto">
            <a:xfrm>
              <a:off x="4176" y="1920"/>
              <a:ext cx="573" cy="173"/>
            </a:xfrm>
            <a:prstGeom prst="rect">
              <a:avLst/>
            </a:prstGeom>
            <a:noFill/>
            <a:ln w="12700">
              <a:noFill/>
              <a:miter lim="800000"/>
              <a:headEnd/>
              <a:tailEnd/>
            </a:ln>
            <a:effectLst/>
          </p:spPr>
          <p:txBody>
            <a:bodyPr wrap="none">
              <a:spAutoFit/>
            </a:bodyPr>
            <a:lstStyle/>
            <a:p>
              <a:r>
                <a:rPr lang="en-US" sz="1200">
                  <a:solidFill>
                    <a:schemeClr val="tx1"/>
                  </a:solidFill>
                </a:rPr>
                <a:t>Read Data</a:t>
              </a:r>
            </a:p>
          </p:txBody>
        </p:sp>
        <p:sp>
          <p:nvSpPr>
            <p:cNvPr id="949397" name="Line 149"/>
            <p:cNvSpPr>
              <a:spLocks noChangeShapeType="1"/>
            </p:cNvSpPr>
            <p:nvPr/>
          </p:nvSpPr>
          <p:spPr bwMode="auto">
            <a:xfrm flipV="1">
              <a:off x="3168" y="1488"/>
              <a:ext cx="0" cy="240"/>
            </a:xfrm>
            <a:prstGeom prst="line">
              <a:avLst/>
            </a:prstGeom>
            <a:noFill/>
            <a:ln w="12700">
              <a:solidFill>
                <a:schemeClr val="tx1"/>
              </a:solidFill>
              <a:round/>
              <a:headEnd/>
              <a:tailEnd type="triangle" w="med" len="med"/>
            </a:ln>
            <a:effectLst/>
          </p:spPr>
          <p:txBody>
            <a:bodyPr/>
            <a:lstStyle/>
            <a:p>
              <a:endParaRPr lang="en-US"/>
            </a:p>
          </p:txBody>
        </p:sp>
        <p:sp>
          <p:nvSpPr>
            <p:cNvPr id="949398" name="Line 150"/>
            <p:cNvSpPr>
              <a:spLocks noChangeShapeType="1"/>
            </p:cNvSpPr>
            <p:nvPr/>
          </p:nvSpPr>
          <p:spPr bwMode="auto">
            <a:xfrm flipV="1">
              <a:off x="3264" y="1632"/>
              <a:ext cx="0" cy="144"/>
            </a:xfrm>
            <a:prstGeom prst="line">
              <a:avLst/>
            </a:prstGeom>
            <a:noFill/>
            <a:ln w="12700">
              <a:solidFill>
                <a:schemeClr val="tx1"/>
              </a:solidFill>
              <a:round/>
              <a:headEnd/>
              <a:tailEnd type="triangle" w="med" len="med"/>
            </a:ln>
            <a:effectLst/>
          </p:spPr>
          <p:txBody>
            <a:bodyPr/>
            <a:lstStyle/>
            <a:p>
              <a:endParaRPr lang="en-US"/>
            </a:p>
          </p:txBody>
        </p:sp>
        <p:sp>
          <p:nvSpPr>
            <p:cNvPr id="949399" name="Oval 151"/>
            <p:cNvSpPr>
              <a:spLocks noChangeArrowheads="1"/>
            </p:cNvSpPr>
            <p:nvPr/>
          </p:nvSpPr>
          <p:spPr bwMode="auto">
            <a:xfrm>
              <a:off x="2112" y="2544"/>
              <a:ext cx="384" cy="576"/>
            </a:xfrm>
            <a:prstGeom prst="ellipse">
              <a:avLst/>
            </a:prstGeom>
            <a:noFill/>
            <a:ln w="12700">
              <a:solidFill>
                <a:schemeClr val="tx1"/>
              </a:solidFill>
              <a:round/>
              <a:headEnd/>
              <a:tailEnd/>
            </a:ln>
            <a:effectLst/>
          </p:spPr>
          <p:txBody>
            <a:bodyPr wrap="none" anchor="ctr"/>
            <a:lstStyle/>
            <a:p>
              <a:endParaRPr lang="en-US"/>
            </a:p>
          </p:txBody>
        </p:sp>
        <p:sp>
          <p:nvSpPr>
            <p:cNvPr id="949400" name="Rectangle 152"/>
            <p:cNvSpPr>
              <a:spLocks noChangeArrowheads="1"/>
            </p:cNvSpPr>
            <p:nvPr/>
          </p:nvSpPr>
          <p:spPr bwMode="auto">
            <a:xfrm>
              <a:off x="2160" y="2688"/>
              <a:ext cx="336"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Sign</a:t>
              </a:r>
            </a:p>
            <a:p>
              <a:pPr algn="ctr" defTabSz="904875">
                <a:lnSpc>
                  <a:spcPts val="1600"/>
                </a:lnSpc>
                <a:tabLst>
                  <a:tab pos="452438" algn="l"/>
                  <a:tab pos="904875" algn="l"/>
                  <a:tab pos="1357313" algn="l"/>
                </a:tabLst>
              </a:pPr>
              <a:r>
                <a:rPr lang="en-US" sz="1200" b="1">
                  <a:solidFill>
                    <a:srgbClr val="000000"/>
                  </a:solidFill>
                </a:rPr>
                <a:t>Extend</a:t>
              </a:r>
            </a:p>
          </p:txBody>
        </p:sp>
        <p:sp>
          <p:nvSpPr>
            <p:cNvPr id="949401" name="Line 153"/>
            <p:cNvSpPr>
              <a:spLocks noChangeShapeType="1"/>
            </p:cNvSpPr>
            <p:nvPr/>
          </p:nvSpPr>
          <p:spPr bwMode="auto">
            <a:xfrm>
              <a:off x="4224" y="1344"/>
              <a:ext cx="0" cy="192"/>
            </a:xfrm>
            <a:prstGeom prst="line">
              <a:avLst/>
            </a:prstGeom>
            <a:noFill/>
            <a:ln w="12700">
              <a:solidFill>
                <a:schemeClr val="accent1"/>
              </a:solidFill>
              <a:round/>
              <a:headEnd/>
              <a:tailEnd type="triangle" w="med" len="med"/>
            </a:ln>
            <a:effectLst/>
          </p:spPr>
          <p:txBody>
            <a:bodyPr/>
            <a:lstStyle/>
            <a:p>
              <a:endParaRPr lang="en-US"/>
            </a:p>
          </p:txBody>
        </p:sp>
        <p:sp>
          <p:nvSpPr>
            <p:cNvPr id="949402" name="Rectangle 154"/>
            <p:cNvSpPr>
              <a:spLocks noChangeArrowheads="1"/>
            </p:cNvSpPr>
            <p:nvPr/>
          </p:nvSpPr>
          <p:spPr bwMode="auto">
            <a:xfrm>
              <a:off x="3936" y="1104"/>
              <a:ext cx="583" cy="206"/>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t>MemWrite</a:t>
              </a:r>
            </a:p>
          </p:txBody>
        </p:sp>
        <p:sp>
          <p:nvSpPr>
            <p:cNvPr id="949403" name="Rectangle 155"/>
            <p:cNvSpPr>
              <a:spLocks noChangeArrowheads="1"/>
            </p:cNvSpPr>
            <p:nvPr/>
          </p:nvSpPr>
          <p:spPr bwMode="auto">
            <a:xfrm>
              <a:off x="3984" y="2640"/>
              <a:ext cx="583" cy="206"/>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t>MemRead</a:t>
              </a:r>
            </a:p>
          </p:txBody>
        </p:sp>
        <p:sp>
          <p:nvSpPr>
            <p:cNvPr id="949404" name="Line 156"/>
            <p:cNvSpPr>
              <a:spLocks noChangeShapeType="1"/>
            </p:cNvSpPr>
            <p:nvPr/>
          </p:nvSpPr>
          <p:spPr bwMode="auto">
            <a:xfrm>
              <a:off x="4224" y="2448"/>
              <a:ext cx="0" cy="192"/>
            </a:xfrm>
            <a:prstGeom prst="line">
              <a:avLst/>
            </a:prstGeom>
            <a:noFill/>
            <a:ln w="12700">
              <a:solidFill>
                <a:schemeClr val="accent1"/>
              </a:solidFill>
              <a:round/>
              <a:headEnd type="triangle" w="med" len="med"/>
              <a:tailEnd/>
            </a:ln>
            <a:effectLst/>
          </p:spPr>
          <p:txBody>
            <a:bodyPr/>
            <a:lstStyle/>
            <a:p>
              <a:endParaRPr lang="en-US"/>
            </a:p>
          </p:txBody>
        </p:sp>
        <p:sp>
          <p:nvSpPr>
            <p:cNvPr id="949405" name="Line 157"/>
            <p:cNvSpPr>
              <a:spLocks noChangeShapeType="1"/>
            </p:cNvSpPr>
            <p:nvPr/>
          </p:nvSpPr>
          <p:spPr bwMode="auto">
            <a:xfrm>
              <a:off x="3312" y="2016"/>
              <a:ext cx="192" cy="0"/>
            </a:xfrm>
            <a:prstGeom prst="line">
              <a:avLst/>
            </a:prstGeom>
            <a:noFill/>
            <a:ln w="28575">
              <a:solidFill>
                <a:schemeClr val="tx1"/>
              </a:solidFill>
              <a:round/>
              <a:headEnd/>
              <a:tailEnd/>
            </a:ln>
            <a:effectLst/>
          </p:spPr>
          <p:txBody>
            <a:bodyPr/>
            <a:lstStyle/>
            <a:p>
              <a:endParaRPr lang="en-US"/>
            </a:p>
          </p:txBody>
        </p:sp>
        <p:sp>
          <p:nvSpPr>
            <p:cNvPr id="949406" name="Line 158"/>
            <p:cNvSpPr>
              <a:spLocks noChangeShapeType="1"/>
            </p:cNvSpPr>
            <p:nvPr/>
          </p:nvSpPr>
          <p:spPr bwMode="auto">
            <a:xfrm>
              <a:off x="2640" y="2256"/>
              <a:ext cx="96" cy="0"/>
            </a:xfrm>
            <a:prstGeom prst="line">
              <a:avLst/>
            </a:prstGeom>
            <a:noFill/>
            <a:ln w="28575">
              <a:solidFill>
                <a:schemeClr val="tx1"/>
              </a:solidFill>
              <a:round/>
              <a:headEnd/>
              <a:tailEnd/>
            </a:ln>
            <a:effectLst/>
          </p:spPr>
          <p:txBody>
            <a:bodyPr/>
            <a:lstStyle/>
            <a:p>
              <a:endParaRPr lang="en-US"/>
            </a:p>
          </p:txBody>
        </p:sp>
        <p:sp>
          <p:nvSpPr>
            <p:cNvPr id="949407" name="Line 159"/>
            <p:cNvSpPr>
              <a:spLocks noChangeShapeType="1"/>
            </p:cNvSpPr>
            <p:nvPr/>
          </p:nvSpPr>
          <p:spPr bwMode="auto">
            <a:xfrm>
              <a:off x="1536" y="2352"/>
              <a:ext cx="192" cy="0"/>
            </a:xfrm>
            <a:prstGeom prst="line">
              <a:avLst/>
            </a:prstGeom>
            <a:noFill/>
            <a:ln w="28575">
              <a:solidFill>
                <a:schemeClr val="tx1"/>
              </a:solidFill>
              <a:round/>
              <a:headEnd/>
              <a:tailEnd type="triangle" w="med" len="med"/>
            </a:ln>
            <a:effectLst/>
          </p:spPr>
          <p:txBody>
            <a:bodyPr/>
            <a:lstStyle/>
            <a:p>
              <a:endParaRPr lang="en-US"/>
            </a:p>
          </p:txBody>
        </p:sp>
        <p:sp>
          <p:nvSpPr>
            <p:cNvPr id="949408" name="Line 160"/>
            <p:cNvSpPr>
              <a:spLocks noChangeShapeType="1"/>
            </p:cNvSpPr>
            <p:nvPr/>
          </p:nvSpPr>
          <p:spPr bwMode="auto">
            <a:xfrm>
              <a:off x="1920" y="2832"/>
              <a:ext cx="192" cy="0"/>
            </a:xfrm>
            <a:prstGeom prst="line">
              <a:avLst/>
            </a:prstGeom>
            <a:noFill/>
            <a:ln w="28575">
              <a:solidFill>
                <a:schemeClr val="tx1"/>
              </a:solidFill>
              <a:round/>
              <a:headEnd/>
              <a:tailEnd/>
            </a:ln>
            <a:effectLst/>
          </p:spPr>
          <p:txBody>
            <a:bodyPr/>
            <a:lstStyle/>
            <a:p>
              <a:endParaRPr lang="en-US"/>
            </a:p>
          </p:txBody>
        </p:sp>
        <p:sp>
          <p:nvSpPr>
            <p:cNvPr id="949409" name="Line 161"/>
            <p:cNvSpPr>
              <a:spLocks noChangeShapeType="1"/>
            </p:cNvSpPr>
            <p:nvPr/>
          </p:nvSpPr>
          <p:spPr bwMode="auto">
            <a:xfrm>
              <a:off x="2496" y="2832"/>
              <a:ext cx="192" cy="0"/>
            </a:xfrm>
            <a:prstGeom prst="line">
              <a:avLst/>
            </a:prstGeom>
            <a:noFill/>
            <a:ln w="28575">
              <a:solidFill>
                <a:schemeClr val="tx1"/>
              </a:solidFill>
              <a:round/>
              <a:headEnd/>
              <a:tailEnd/>
            </a:ln>
            <a:effectLst/>
          </p:spPr>
          <p:txBody>
            <a:bodyPr/>
            <a:lstStyle/>
            <a:p>
              <a:endParaRPr lang="en-US"/>
            </a:p>
          </p:txBody>
        </p:sp>
        <p:sp>
          <p:nvSpPr>
            <p:cNvPr id="949410" name="Line 162"/>
            <p:cNvSpPr>
              <a:spLocks noChangeShapeType="1"/>
            </p:cNvSpPr>
            <p:nvPr/>
          </p:nvSpPr>
          <p:spPr bwMode="auto">
            <a:xfrm>
              <a:off x="2640" y="1728"/>
              <a:ext cx="96" cy="0"/>
            </a:xfrm>
            <a:prstGeom prst="line">
              <a:avLst/>
            </a:prstGeom>
            <a:noFill/>
            <a:ln w="28575">
              <a:solidFill>
                <a:schemeClr val="tx1"/>
              </a:solidFill>
              <a:round/>
              <a:headEnd/>
              <a:tailEnd/>
            </a:ln>
            <a:effectLst/>
          </p:spPr>
          <p:txBody>
            <a:bodyPr/>
            <a:lstStyle/>
            <a:p>
              <a:endParaRPr lang="en-US"/>
            </a:p>
          </p:txBody>
        </p:sp>
        <p:sp>
          <p:nvSpPr>
            <p:cNvPr id="949411" name="Line 163"/>
            <p:cNvSpPr>
              <a:spLocks noChangeShapeType="1"/>
            </p:cNvSpPr>
            <p:nvPr/>
          </p:nvSpPr>
          <p:spPr bwMode="auto">
            <a:xfrm>
              <a:off x="2832" y="1728"/>
              <a:ext cx="144" cy="0"/>
            </a:xfrm>
            <a:prstGeom prst="line">
              <a:avLst/>
            </a:prstGeom>
            <a:noFill/>
            <a:ln w="28575">
              <a:solidFill>
                <a:schemeClr val="tx1"/>
              </a:solidFill>
              <a:round/>
              <a:headEnd/>
              <a:tailEnd type="triangle" w="med" len="med"/>
            </a:ln>
            <a:effectLst/>
          </p:spPr>
          <p:txBody>
            <a:bodyPr/>
            <a:lstStyle/>
            <a:p>
              <a:endParaRPr lang="en-US"/>
            </a:p>
          </p:txBody>
        </p:sp>
        <p:sp>
          <p:nvSpPr>
            <p:cNvPr id="949412" name="Line 164"/>
            <p:cNvSpPr>
              <a:spLocks noChangeShapeType="1"/>
            </p:cNvSpPr>
            <p:nvPr/>
          </p:nvSpPr>
          <p:spPr bwMode="auto">
            <a:xfrm>
              <a:off x="2832" y="2256"/>
              <a:ext cx="144" cy="0"/>
            </a:xfrm>
            <a:prstGeom prst="line">
              <a:avLst/>
            </a:prstGeom>
            <a:noFill/>
            <a:ln w="28575">
              <a:solidFill>
                <a:schemeClr val="tx1"/>
              </a:solidFill>
              <a:round/>
              <a:headEnd/>
              <a:tailEnd type="triangle" w="med" len="med"/>
            </a:ln>
            <a:effectLst/>
          </p:spPr>
          <p:txBody>
            <a:bodyPr/>
            <a:lstStyle/>
            <a:p>
              <a:endParaRPr lang="en-US"/>
            </a:p>
          </p:txBody>
        </p:sp>
        <p:sp>
          <p:nvSpPr>
            <p:cNvPr id="949413" name="Line 165"/>
            <p:cNvSpPr>
              <a:spLocks noChangeShapeType="1"/>
            </p:cNvSpPr>
            <p:nvPr/>
          </p:nvSpPr>
          <p:spPr bwMode="auto">
            <a:xfrm>
              <a:off x="3648" y="1728"/>
              <a:ext cx="144" cy="0"/>
            </a:xfrm>
            <a:prstGeom prst="line">
              <a:avLst/>
            </a:prstGeom>
            <a:noFill/>
            <a:ln w="28575">
              <a:solidFill>
                <a:schemeClr val="tx1"/>
              </a:solidFill>
              <a:round/>
              <a:headEnd/>
              <a:tailEnd type="triangle" w="med" len="med"/>
            </a:ln>
            <a:effectLst/>
          </p:spPr>
          <p:txBody>
            <a:bodyPr/>
            <a:lstStyle/>
            <a:p>
              <a:endParaRPr lang="en-US"/>
            </a:p>
          </p:txBody>
        </p:sp>
        <p:sp>
          <p:nvSpPr>
            <p:cNvPr id="949414" name="Line 166"/>
            <p:cNvSpPr>
              <a:spLocks noChangeShapeType="1"/>
            </p:cNvSpPr>
            <p:nvPr/>
          </p:nvSpPr>
          <p:spPr bwMode="auto">
            <a:xfrm>
              <a:off x="3648" y="2256"/>
              <a:ext cx="144" cy="0"/>
            </a:xfrm>
            <a:prstGeom prst="line">
              <a:avLst/>
            </a:prstGeom>
            <a:noFill/>
            <a:ln w="28575">
              <a:solidFill>
                <a:schemeClr val="tx1"/>
              </a:solidFill>
              <a:round/>
              <a:headEnd/>
              <a:tailEnd type="triangle" w="med" len="med"/>
            </a:ln>
            <a:effectLst/>
          </p:spPr>
          <p:txBody>
            <a:bodyPr/>
            <a:lstStyle/>
            <a:p>
              <a:endParaRPr lang="en-US"/>
            </a:p>
          </p:txBody>
        </p:sp>
      </p:grpSp>
      <p:sp>
        <p:nvSpPr>
          <p:cNvPr id="949415" name="Line 167"/>
          <p:cNvSpPr>
            <a:spLocks noChangeShapeType="1"/>
          </p:cNvSpPr>
          <p:nvPr/>
        </p:nvSpPr>
        <p:spPr bwMode="auto">
          <a:xfrm>
            <a:off x="4343400" y="4114800"/>
            <a:ext cx="152400" cy="0"/>
          </a:xfrm>
          <a:prstGeom prst="line">
            <a:avLst/>
          </a:prstGeom>
          <a:noFill/>
          <a:ln w="28575">
            <a:solidFill>
              <a:schemeClr val="accent1"/>
            </a:solidFill>
            <a:round/>
            <a:headEnd/>
            <a:tailEnd/>
          </a:ln>
          <a:effectLst/>
        </p:spPr>
        <p:txBody>
          <a:bodyPr/>
          <a:lstStyle/>
          <a:p>
            <a:endParaRPr lang="en-US"/>
          </a:p>
        </p:txBody>
      </p:sp>
      <p:grpSp>
        <p:nvGrpSpPr>
          <p:cNvPr id="3" name="Group 168"/>
          <p:cNvGrpSpPr>
            <a:grpSpLocks/>
          </p:cNvGrpSpPr>
          <p:nvPr/>
        </p:nvGrpSpPr>
        <p:grpSpPr bwMode="auto">
          <a:xfrm>
            <a:off x="5562600" y="4114800"/>
            <a:ext cx="228600" cy="457200"/>
            <a:chOff x="3504" y="1728"/>
            <a:chExt cx="144" cy="288"/>
          </a:xfrm>
        </p:grpSpPr>
        <p:sp>
          <p:nvSpPr>
            <p:cNvPr id="949417" name="Line 169"/>
            <p:cNvSpPr>
              <a:spLocks noChangeShapeType="1"/>
            </p:cNvSpPr>
            <p:nvPr/>
          </p:nvSpPr>
          <p:spPr bwMode="auto">
            <a:xfrm>
              <a:off x="3504" y="1728"/>
              <a:ext cx="0" cy="288"/>
            </a:xfrm>
            <a:prstGeom prst="line">
              <a:avLst/>
            </a:prstGeom>
            <a:noFill/>
            <a:ln w="28575">
              <a:solidFill>
                <a:schemeClr val="accent1"/>
              </a:solidFill>
              <a:round/>
              <a:headEnd/>
              <a:tailEnd/>
            </a:ln>
            <a:effectLst/>
          </p:spPr>
          <p:txBody>
            <a:bodyPr/>
            <a:lstStyle/>
            <a:p>
              <a:endParaRPr lang="en-US"/>
            </a:p>
          </p:txBody>
        </p:sp>
        <p:sp>
          <p:nvSpPr>
            <p:cNvPr id="949418" name="Line 170"/>
            <p:cNvSpPr>
              <a:spLocks noChangeShapeType="1"/>
            </p:cNvSpPr>
            <p:nvPr/>
          </p:nvSpPr>
          <p:spPr bwMode="auto">
            <a:xfrm>
              <a:off x="3504" y="1728"/>
              <a:ext cx="144" cy="0"/>
            </a:xfrm>
            <a:prstGeom prst="line">
              <a:avLst/>
            </a:prstGeom>
            <a:noFill/>
            <a:ln w="28575">
              <a:solidFill>
                <a:schemeClr val="accent1"/>
              </a:solidFill>
              <a:round/>
              <a:headEnd/>
              <a:tailEnd/>
            </a:ln>
            <a:effectLst/>
          </p:spPr>
          <p:txBody>
            <a:bodyPr/>
            <a:lstStyle/>
            <a:p>
              <a:endParaRPr lang="en-US"/>
            </a:p>
          </p:txBody>
        </p:sp>
      </p:grpSp>
      <p:grpSp>
        <p:nvGrpSpPr>
          <p:cNvPr id="4" name="Group 171"/>
          <p:cNvGrpSpPr>
            <a:grpSpLocks/>
          </p:cNvGrpSpPr>
          <p:nvPr/>
        </p:nvGrpSpPr>
        <p:grpSpPr bwMode="auto">
          <a:xfrm>
            <a:off x="4343400" y="4953000"/>
            <a:ext cx="1524000" cy="381000"/>
            <a:chOff x="2736" y="2256"/>
            <a:chExt cx="960" cy="240"/>
          </a:xfrm>
        </p:grpSpPr>
        <p:sp>
          <p:nvSpPr>
            <p:cNvPr id="949420" name="Line 172"/>
            <p:cNvSpPr>
              <a:spLocks noChangeShapeType="1"/>
            </p:cNvSpPr>
            <p:nvPr/>
          </p:nvSpPr>
          <p:spPr bwMode="auto">
            <a:xfrm>
              <a:off x="2736" y="2256"/>
              <a:ext cx="0" cy="240"/>
            </a:xfrm>
            <a:prstGeom prst="line">
              <a:avLst/>
            </a:prstGeom>
            <a:noFill/>
            <a:ln w="28575">
              <a:solidFill>
                <a:schemeClr val="accent1"/>
              </a:solidFill>
              <a:round/>
              <a:headEnd/>
              <a:tailEnd/>
            </a:ln>
            <a:effectLst/>
          </p:spPr>
          <p:txBody>
            <a:bodyPr/>
            <a:lstStyle/>
            <a:p>
              <a:endParaRPr lang="en-US"/>
            </a:p>
          </p:txBody>
        </p:sp>
        <p:sp>
          <p:nvSpPr>
            <p:cNvPr id="949421" name="Line 173"/>
            <p:cNvSpPr>
              <a:spLocks noChangeShapeType="1"/>
            </p:cNvSpPr>
            <p:nvPr/>
          </p:nvSpPr>
          <p:spPr bwMode="auto">
            <a:xfrm>
              <a:off x="2736" y="2496"/>
              <a:ext cx="864" cy="0"/>
            </a:xfrm>
            <a:prstGeom prst="line">
              <a:avLst/>
            </a:prstGeom>
            <a:noFill/>
            <a:ln w="28575">
              <a:solidFill>
                <a:schemeClr val="accent1"/>
              </a:solidFill>
              <a:round/>
              <a:headEnd/>
              <a:tailEnd/>
            </a:ln>
            <a:effectLst/>
          </p:spPr>
          <p:txBody>
            <a:bodyPr/>
            <a:lstStyle/>
            <a:p>
              <a:endParaRPr lang="en-US"/>
            </a:p>
          </p:txBody>
        </p:sp>
        <p:sp>
          <p:nvSpPr>
            <p:cNvPr id="949422" name="Line 174"/>
            <p:cNvSpPr>
              <a:spLocks noChangeShapeType="1"/>
            </p:cNvSpPr>
            <p:nvPr/>
          </p:nvSpPr>
          <p:spPr bwMode="auto">
            <a:xfrm>
              <a:off x="3600" y="2256"/>
              <a:ext cx="0" cy="240"/>
            </a:xfrm>
            <a:prstGeom prst="line">
              <a:avLst/>
            </a:prstGeom>
            <a:noFill/>
            <a:ln w="28575">
              <a:solidFill>
                <a:schemeClr val="accent1"/>
              </a:solidFill>
              <a:round/>
              <a:headEnd/>
              <a:tailEnd/>
            </a:ln>
            <a:effectLst/>
          </p:spPr>
          <p:txBody>
            <a:bodyPr/>
            <a:lstStyle/>
            <a:p>
              <a:endParaRPr lang="en-US"/>
            </a:p>
          </p:txBody>
        </p:sp>
        <p:sp>
          <p:nvSpPr>
            <p:cNvPr id="949423" name="Line 175"/>
            <p:cNvSpPr>
              <a:spLocks noChangeShapeType="1"/>
            </p:cNvSpPr>
            <p:nvPr/>
          </p:nvSpPr>
          <p:spPr bwMode="auto">
            <a:xfrm>
              <a:off x="3600" y="2256"/>
              <a:ext cx="96" cy="0"/>
            </a:xfrm>
            <a:prstGeom prst="line">
              <a:avLst/>
            </a:prstGeom>
            <a:noFill/>
            <a:ln w="28575">
              <a:solidFill>
                <a:schemeClr val="accent1"/>
              </a:solidFill>
              <a:round/>
              <a:headEnd/>
              <a:tailEnd/>
            </a:ln>
            <a:effectLst/>
          </p:spPr>
          <p:txBody>
            <a:bodyPr/>
            <a:lstStyle/>
            <a:p>
              <a:endParaRPr lang="en-US"/>
            </a:p>
          </p:txBody>
        </p:sp>
      </p:grpSp>
      <p:grpSp>
        <p:nvGrpSpPr>
          <p:cNvPr id="5" name="Group 176"/>
          <p:cNvGrpSpPr>
            <a:grpSpLocks/>
          </p:cNvGrpSpPr>
          <p:nvPr/>
        </p:nvGrpSpPr>
        <p:grpSpPr bwMode="auto">
          <a:xfrm>
            <a:off x="2438400" y="4572000"/>
            <a:ext cx="5334000" cy="1905000"/>
            <a:chOff x="1536" y="2016"/>
            <a:chExt cx="3360" cy="1200"/>
          </a:xfrm>
        </p:grpSpPr>
        <p:sp>
          <p:nvSpPr>
            <p:cNvPr id="949425" name="Line 177"/>
            <p:cNvSpPr>
              <a:spLocks noChangeShapeType="1"/>
            </p:cNvSpPr>
            <p:nvPr/>
          </p:nvSpPr>
          <p:spPr bwMode="auto">
            <a:xfrm>
              <a:off x="1536" y="2352"/>
              <a:ext cx="0" cy="864"/>
            </a:xfrm>
            <a:prstGeom prst="line">
              <a:avLst/>
            </a:prstGeom>
            <a:noFill/>
            <a:ln w="28575">
              <a:solidFill>
                <a:schemeClr val="accent1"/>
              </a:solidFill>
              <a:round/>
              <a:headEnd/>
              <a:tailEnd/>
            </a:ln>
            <a:effectLst/>
          </p:spPr>
          <p:txBody>
            <a:bodyPr/>
            <a:lstStyle/>
            <a:p>
              <a:endParaRPr lang="en-US"/>
            </a:p>
          </p:txBody>
        </p:sp>
        <p:sp>
          <p:nvSpPr>
            <p:cNvPr id="949426" name="Line 178"/>
            <p:cNvSpPr>
              <a:spLocks noChangeShapeType="1"/>
            </p:cNvSpPr>
            <p:nvPr/>
          </p:nvSpPr>
          <p:spPr bwMode="auto">
            <a:xfrm>
              <a:off x="1536" y="3216"/>
              <a:ext cx="3360" cy="0"/>
            </a:xfrm>
            <a:prstGeom prst="line">
              <a:avLst/>
            </a:prstGeom>
            <a:noFill/>
            <a:ln w="28575">
              <a:solidFill>
                <a:schemeClr val="accent1"/>
              </a:solidFill>
              <a:round/>
              <a:headEnd/>
              <a:tailEnd/>
            </a:ln>
            <a:effectLst/>
          </p:spPr>
          <p:txBody>
            <a:bodyPr/>
            <a:lstStyle/>
            <a:p>
              <a:endParaRPr lang="en-US"/>
            </a:p>
          </p:txBody>
        </p:sp>
        <p:sp>
          <p:nvSpPr>
            <p:cNvPr id="949427" name="Line 179"/>
            <p:cNvSpPr>
              <a:spLocks noChangeShapeType="1"/>
            </p:cNvSpPr>
            <p:nvPr/>
          </p:nvSpPr>
          <p:spPr bwMode="auto">
            <a:xfrm>
              <a:off x="4896" y="2016"/>
              <a:ext cx="0" cy="1200"/>
            </a:xfrm>
            <a:prstGeom prst="line">
              <a:avLst/>
            </a:prstGeom>
            <a:noFill/>
            <a:ln w="28575">
              <a:solidFill>
                <a:schemeClr val="accent1"/>
              </a:solidFill>
              <a:round/>
              <a:headEnd/>
              <a:tailEnd/>
            </a:ln>
            <a:effectLst/>
          </p:spPr>
          <p:txBody>
            <a:bodyPr/>
            <a:lstStyle/>
            <a:p>
              <a:endParaRPr lang="en-US"/>
            </a:p>
          </p:txBody>
        </p:sp>
      </p:grpSp>
      <p:grpSp>
        <p:nvGrpSpPr>
          <p:cNvPr id="6" name="Group 180"/>
          <p:cNvGrpSpPr>
            <a:grpSpLocks/>
          </p:cNvGrpSpPr>
          <p:nvPr/>
        </p:nvGrpSpPr>
        <p:grpSpPr bwMode="auto">
          <a:xfrm>
            <a:off x="2209800" y="4724400"/>
            <a:ext cx="2333625" cy="1417638"/>
            <a:chOff x="1392" y="2112"/>
            <a:chExt cx="1470" cy="893"/>
          </a:xfrm>
        </p:grpSpPr>
        <p:sp>
          <p:nvSpPr>
            <p:cNvPr id="949429" name="Line 181"/>
            <p:cNvSpPr>
              <a:spLocks noChangeShapeType="1"/>
            </p:cNvSpPr>
            <p:nvPr/>
          </p:nvSpPr>
          <p:spPr bwMode="auto">
            <a:xfrm>
              <a:off x="1872" y="2784"/>
              <a:ext cx="48" cy="96"/>
            </a:xfrm>
            <a:prstGeom prst="line">
              <a:avLst/>
            </a:prstGeom>
            <a:noFill/>
            <a:ln w="12700">
              <a:solidFill>
                <a:schemeClr val="tx1"/>
              </a:solidFill>
              <a:round/>
              <a:headEnd/>
              <a:tailEnd/>
            </a:ln>
            <a:effectLst/>
          </p:spPr>
          <p:txBody>
            <a:bodyPr/>
            <a:lstStyle/>
            <a:p>
              <a:endParaRPr lang="en-US"/>
            </a:p>
          </p:txBody>
        </p:sp>
        <p:sp>
          <p:nvSpPr>
            <p:cNvPr id="949430" name="Text Box 182"/>
            <p:cNvSpPr txBox="1">
              <a:spLocks noChangeArrowheads="1"/>
            </p:cNvSpPr>
            <p:nvPr/>
          </p:nvSpPr>
          <p:spPr bwMode="auto">
            <a:xfrm>
              <a:off x="1872" y="2832"/>
              <a:ext cx="222" cy="173"/>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949431" name="Line 183"/>
            <p:cNvSpPr>
              <a:spLocks noChangeShapeType="1"/>
            </p:cNvSpPr>
            <p:nvPr/>
          </p:nvSpPr>
          <p:spPr bwMode="auto">
            <a:xfrm>
              <a:off x="1392" y="2112"/>
              <a:ext cx="0" cy="720"/>
            </a:xfrm>
            <a:prstGeom prst="line">
              <a:avLst/>
            </a:prstGeom>
            <a:noFill/>
            <a:ln w="28575">
              <a:solidFill>
                <a:schemeClr val="accent1"/>
              </a:solidFill>
              <a:round/>
              <a:headEnd/>
              <a:tailEnd/>
            </a:ln>
            <a:effectLst/>
          </p:spPr>
          <p:txBody>
            <a:bodyPr/>
            <a:lstStyle/>
            <a:p>
              <a:endParaRPr lang="en-US"/>
            </a:p>
          </p:txBody>
        </p:sp>
        <p:sp>
          <p:nvSpPr>
            <p:cNvPr id="949432" name="Line 184"/>
            <p:cNvSpPr>
              <a:spLocks noChangeShapeType="1"/>
            </p:cNvSpPr>
            <p:nvPr/>
          </p:nvSpPr>
          <p:spPr bwMode="auto">
            <a:xfrm>
              <a:off x="1392" y="2832"/>
              <a:ext cx="720" cy="0"/>
            </a:xfrm>
            <a:prstGeom prst="line">
              <a:avLst/>
            </a:prstGeom>
            <a:noFill/>
            <a:ln w="28575">
              <a:solidFill>
                <a:schemeClr val="accent1"/>
              </a:solidFill>
              <a:round/>
              <a:headEnd/>
              <a:tailEnd/>
            </a:ln>
            <a:effectLst/>
          </p:spPr>
          <p:txBody>
            <a:bodyPr/>
            <a:lstStyle/>
            <a:p>
              <a:endParaRPr lang="en-US"/>
            </a:p>
          </p:txBody>
        </p:sp>
        <p:sp>
          <p:nvSpPr>
            <p:cNvPr id="949433" name="Line 185"/>
            <p:cNvSpPr>
              <a:spLocks noChangeShapeType="1"/>
            </p:cNvSpPr>
            <p:nvPr/>
          </p:nvSpPr>
          <p:spPr bwMode="auto">
            <a:xfrm>
              <a:off x="2832" y="2256"/>
              <a:ext cx="0" cy="576"/>
            </a:xfrm>
            <a:prstGeom prst="line">
              <a:avLst/>
            </a:prstGeom>
            <a:noFill/>
            <a:ln w="28575">
              <a:solidFill>
                <a:schemeClr val="accent1"/>
              </a:solidFill>
              <a:round/>
              <a:headEnd/>
              <a:tailEnd/>
            </a:ln>
            <a:effectLst/>
          </p:spPr>
          <p:txBody>
            <a:bodyPr/>
            <a:lstStyle/>
            <a:p>
              <a:endParaRPr lang="en-US"/>
            </a:p>
          </p:txBody>
        </p:sp>
        <p:sp>
          <p:nvSpPr>
            <p:cNvPr id="949434" name="Line 186"/>
            <p:cNvSpPr>
              <a:spLocks noChangeShapeType="1"/>
            </p:cNvSpPr>
            <p:nvPr/>
          </p:nvSpPr>
          <p:spPr bwMode="auto">
            <a:xfrm>
              <a:off x="2496" y="2832"/>
              <a:ext cx="336" cy="0"/>
            </a:xfrm>
            <a:prstGeom prst="line">
              <a:avLst/>
            </a:prstGeom>
            <a:noFill/>
            <a:ln w="28575">
              <a:solidFill>
                <a:schemeClr val="accent1"/>
              </a:solidFill>
              <a:round/>
              <a:headEnd/>
              <a:tailEnd/>
            </a:ln>
            <a:effectLst/>
          </p:spPr>
          <p:txBody>
            <a:bodyPr/>
            <a:lstStyle/>
            <a:p>
              <a:endParaRPr lang="en-US"/>
            </a:p>
          </p:txBody>
        </p:sp>
        <p:sp>
          <p:nvSpPr>
            <p:cNvPr id="949435" name="Line 187"/>
            <p:cNvSpPr>
              <a:spLocks noChangeShapeType="1"/>
            </p:cNvSpPr>
            <p:nvPr/>
          </p:nvSpPr>
          <p:spPr bwMode="auto">
            <a:xfrm>
              <a:off x="2640" y="2784"/>
              <a:ext cx="48" cy="96"/>
            </a:xfrm>
            <a:prstGeom prst="line">
              <a:avLst/>
            </a:prstGeom>
            <a:noFill/>
            <a:ln w="12700">
              <a:solidFill>
                <a:schemeClr val="tx1"/>
              </a:solidFill>
              <a:round/>
              <a:headEnd/>
              <a:tailEnd/>
            </a:ln>
            <a:effectLst/>
          </p:spPr>
          <p:txBody>
            <a:bodyPr/>
            <a:lstStyle/>
            <a:p>
              <a:endParaRPr lang="en-US"/>
            </a:p>
          </p:txBody>
        </p:sp>
        <p:sp>
          <p:nvSpPr>
            <p:cNvPr id="949436" name="Text Box 188"/>
            <p:cNvSpPr txBox="1">
              <a:spLocks noChangeArrowheads="1"/>
            </p:cNvSpPr>
            <p:nvPr/>
          </p:nvSpPr>
          <p:spPr bwMode="auto">
            <a:xfrm>
              <a:off x="2640" y="2832"/>
              <a:ext cx="222" cy="173"/>
            </a:xfrm>
            <a:prstGeom prst="rect">
              <a:avLst/>
            </a:prstGeom>
            <a:noFill/>
            <a:ln w="12700">
              <a:noFill/>
              <a:miter lim="800000"/>
              <a:headEnd/>
              <a:tailEnd/>
            </a:ln>
            <a:effectLst/>
          </p:spPr>
          <p:txBody>
            <a:bodyPr wrap="none">
              <a:spAutoFit/>
            </a:bodyPr>
            <a:lstStyle/>
            <a:p>
              <a:r>
                <a:rPr lang="en-US" sz="1200">
                  <a:solidFill>
                    <a:schemeClr val="tx1"/>
                  </a:solidFill>
                </a:rPr>
                <a:t>32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9415"/>
                                        </p:tgtEl>
                                        <p:attrNameLst>
                                          <p:attrName>style.visibility</p:attrName>
                                        </p:attrNameLst>
                                      </p:cBhvr>
                                      <p:to>
                                        <p:strVal val="visible"/>
                                      </p:to>
                                    </p:set>
                                    <p:animEffect transition="in" filter="wipe(left)">
                                      <p:cBhvr>
                                        <p:cTn id="7" dur="500"/>
                                        <p:tgtEl>
                                          <p:spTgt spid="9494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right)">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94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4370" name="Rectangle 2"/>
          <p:cNvSpPr>
            <a:spLocks noGrp="1" noChangeArrowheads="1"/>
          </p:cNvSpPr>
          <p:nvPr>
            <p:ph type="title"/>
          </p:nvPr>
        </p:nvSpPr>
        <p:spPr/>
        <p:txBody>
          <a:bodyPr/>
          <a:lstStyle/>
          <a:p>
            <a:r>
              <a:rPr lang="zh-CN" altLang="en-US" dirty="0" smtClean="0"/>
              <a:t>执行分支操作</a:t>
            </a:r>
            <a:endParaRPr lang="en-US" dirty="0"/>
          </a:p>
        </p:txBody>
      </p:sp>
      <p:sp>
        <p:nvSpPr>
          <p:cNvPr id="954371" name="Rectangle 3"/>
          <p:cNvSpPr>
            <a:spLocks noGrp="1" noChangeArrowheads="1"/>
          </p:cNvSpPr>
          <p:nvPr>
            <p:ph type="body" idx="1"/>
          </p:nvPr>
        </p:nvSpPr>
        <p:spPr>
          <a:xfrm>
            <a:off x="381000" y="685800"/>
            <a:ext cx="8763000" cy="1405513"/>
          </a:xfrm>
        </p:spPr>
        <p:txBody>
          <a:bodyPr/>
          <a:lstStyle/>
          <a:p>
            <a:pPr>
              <a:lnSpc>
                <a:spcPct val="100000"/>
              </a:lnSpc>
              <a:spcBef>
                <a:spcPct val="10000"/>
              </a:spcBef>
            </a:pPr>
            <a:r>
              <a:rPr lang="zh-CN" altLang="en-US" dirty="0" smtClean="0">
                <a:latin typeface="微软雅黑" pitchFamily="34" charset="-122"/>
                <a:ea typeface="微软雅黑" pitchFamily="34" charset="-122"/>
              </a:rPr>
              <a:t>分支操作包括</a:t>
            </a:r>
            <a:endParaRPr lang="en-US" dirty="0">
              <a:latin typeface="微软雅黑" pitchFamily="34" charset="-122"/>
              <a:ea typeface="微软雅黑" pitchFamily="34" charset="-122"/>
            </a:endParaRPr>
          </a:p>
          <a:p>
            <a:pPr lvl="1">
              <a:lnSpc>
                <a:spcPct val="100000"/>
              </a:lnSpc>
              <a:spcBef>
                <a:spcPct val="10000"/>
              </a:spcBef>
            </a:pPr>
            <a:r>
              <a:rPr lang="zh-CN" altLang="en-US" dirty="0" smtClean="0">
                <a:latin typeface="微软雅黑" pitchFamily="34" charset="-122"/>
                <a:ea typeface="微软雅黑" pitchFamily="34" charset="-122"/>
              </a:rPr>
              <a:t>比较在译码阶段从寄存器堆中读取的操作数是否相等</a:t>
            </a:r>
            <a:endParaRPr lang="en-US" dirty="0">
              <a:latin typeface="微软雅黑" pitchFamily="34" charset="-122"/>
              <a:ea typeface="微软雅黑" pitchFamily="34" charset="-122"/>
            </a:endParaRPr>
          </a:p>
          <a:p>
            <a:pPr lvl="1">
              <a:lnSpc>
                <a:spcPct val="100000"/>
              </a:lnSpc>
              <a:spcBef>
                <a:spcPct val="10000"/>
              </a:spcBef>
            </a:pPr>
            <a:r>
              <a:rPr lang="zh-CN" altLang="en-US" dirty="0" smtClean="0">
                <a:latin typeface="微软雅黑" pitchFamily="34" charset="-122"/>
                <a:ea typeface="微软雅黑" pitchFamily="34" charset="-122"/>
              </a:rPr>
              <a:t>计算出分支目标地址：把更新后的</a:t>
            </a:r>
            <a:r>
              <a:rPr lang="en-US" altLang="zh-CN" dirty="0" smtClean="0">
                <a:latin typeface="微软雅黑" pitchFamily="34" charset="-122"/>
                <a:ea typeface="微软雅黑" pitchFamily="34" charset="-122"/>
              </a:rPr>
              <a:t>PC</a:t>
            </a:r>
            <a:r>
              <a:rPr lang="zh-CN" altLang="en-US" dirty="0" smtClean="0">
                <a:latin typeface="微软雅黑" pitchFamily="34" charset="-122"/>
                <a:ea typeface="微软雅黑" pitchFamily="34" charset="-122"/>
              </a:rPr>
              <a:t>值与指令中的</a:t>
            </a:r>
            <a:r>
              <a:rPr lang="en-US" altLang="zh-CN" dirty="0" smtClean="0">
                <a:latin typeface="微软雅黑" pitchFamily="34" charset="-122"/>
                <a:ea typeface="微软雅黑" pitchFamily="34" charset="-122"/>
              </a:rPr>
              <a:t>16</a:t>
            </a:r>
            <a:r>
              <a:rPr lang="zh-CN" altLang="en-US" dirty="0" smtClean="0">
                <a:latin typeface="微软雅黑" pitchFamily="34" charset="-122"/>
                <a:ea typeface="微软雅黑" pitchFamily="34" charset="-122"/>
              </a:rPr>
              <a:t>位符号扩展的偏移量字段相加</a:t>
            </a:r>
            <a:endParaRPr lang="en-US" dirty="0">
              <a:latin typeface="微软雅黑" pitchFamily="34" charset="-122"/>
              <a:ea typeface="微软雅黑" pitchFamily="34" charset="-122"/>
            </a:endParaRPr>
          </a:p>
        </p:txBody>
      </p:sp>
      <p:sp>
        <p:nvSpPr>
          <p:cNvPr id="954418" name="Rectangle 50"/>
          <p:cNvSpPr>
            <a:spLocks noChangeArrowheads="1"/>
          </p:cNvSpPr>
          <p:nvPr/>
        </p:nvSpPr>
        <p:spPr bwMode="auto">
          <a:xfrm>
            <a:off x="4267200" y="4419600"/>
            <a:ext cx="1447800" cy="1447800"/>
          </a:xfrm>
          <a:prstGeom prst="rect">
            <a:avLst/>
          </a:prstGeom>
          <a:noFill/>
          <a:ln w="12700">
            <a:solidFill>
              <a:schemeClr val="tx1"/>
            </a:solidFill>
            <a:miter lim="800000"/>
            <a:headEnd/>
            <a:tailEnd/>
          </a:ln>
          <a:effectLst/>
        </p:spPr>
        <p:txBody>
          <a:bodyPr wrap="none" anchor="ctr"/>
          <a:lstStyle/>
          <a:p>
            <a:endParaRPr lang="en-US"/>
          </a:p>
        </p:txBody>
      </p:sp>
      <p:sp>
        <p:nvSpPr>
          <p:cNvPr id="954419" name="Line 51"/>
          <p:cNvSpPr>
            <a:spLocks noChangeShapeType="1"/>
          </p:cNvSpPr>
          <p:nvPr/>
        </p:nvSpPr>
        <p:spPr bwMode="auto">
          <a:xfrm>
            <a:off x="3352800" y="5181600"/>
            <a:ext cx="381000" cy="0"/>
          </a:xfrm>
          <a:prstGeom prst="line">
            <a:avLst/>
          </a:prstGeom>
          <a:noFill/>
          <a:ln w="28575">
            <a:solidFill>
              <a:schemeClr val="tx1"/>
            </a:solidFill>
            <a:round/>
            <a:headEnd/>
            <a:tailEnd/>
          </a:ln>
          <a:effectLst/>
        </p:spPr>
        <p:txBody>
          <a:bodyPr/>
          <a:lstStyle/>
          <a:p>
            <a:endParaRPr lang="en-US"/>
          </a:p>
        </p:txBody>
      </p:sp>
      <p:sp>
        <p:nvSpPr>
          <p:cNvPr id="954420" name="Line 52"/>
          <p:cNvSpPr>
            <a:spLocks noChangeShapeType="1"/>
          </p:cNvSpPr>
          <p:nvPr/>
        </p:nvSpPr>
        <p:spPr bwMode="auto">
          <a:xfrm>
            <a:off x="3733800" y="4572000"/>
            <a:ext cx="0" cy="609600"/>
          </a:xfrm>
          <a:prstGeom prst="line">
            <a:avLst/>
          </a:prstGeom>
          <a:noFill/>
          <a:ln w="28575">
            <a:solidFill>
              <a:schemeClr val="tx1"/>
            </a:solidFill>
            <a:round/>
            <a:headEnd/>
            <a:tailEnd/>
          </a:ln>
          <a:effectLst/>
        </p:spPr>
        <p:txBody>
          <a:bodyPr/>
          <a:lstStyle/>
          <a:p>
            <a:endParaRPr lang="en-US"/>
          </a:p>
        </p:txBody>
      </p:sp>
      <p:sp>
        <p:nvSpPr>
          <p:cNvPr id="954421" name="Line 53"/>
          <p:cNvSpPr>
            <a:spLocks noChangeShapeType="1"/>
          </p:cNvSpPr>
          <p:nvPr/>
        </p:nvSpPr>
        <p:spPr bwMode="auto">
          <a:xfrm>
            <a:off x="3733800" y="4953000"/>
            <a:ext cx="533400" cy="0"/>
          </a:xfrm>
          <a:prstGeom prst="line">
            <a:avLst/>
          </a:prstGeom>
          <a:noFill/>
          <a:ln w="19050">
            <a:solidFill>
              <a:schemeClr val="tx1"/>
            </a:solidFill>
            <a:round/>
            <a:headEnd/>
            <a:tailEnd type="triangle" w="med" len="med"/>
          </a:ln>
          <a:effectLst/>
        </p:spPr>
        <p:txBody>
          <a:bodyPr/>
          <a:lstStyle/>
          <a:p>
            <a:endParaRPr lang="en-US"/>
          </a:p>
        </p:txBody>
      </p:sp>
      <p:sp>
        <p:nvSpPr>
          <p:cNvPr id="954422" name="Line 54"/>
          <p:cNvSpPr>
            <a:spLocks noChangeShapeType="1"/>
          </p:cNvSpPr>
          <p:nvPr/>
        </p:nvSpPr>
        <p:spPr bwMode="auto">
          <a:xfrm>
            <a:off x="3733800" y="4572000"/>
            <a:ext cx="533400" cy="0"/>
          </a:xfrm>
          <a:prstGeom prst="line">
            <a:avLst/>
          </a:prstGeom>
          <a:noFill/>
          <a:ln w="19050">
            <a:solidFill>
              <a:schemeClr val="tx1"/>
            </a:solidFill>
            <a:round/>
            <a:headEnd/>
            <a:tailEnd type="triangle" w="med" len="med"/>
          </a:ln>
          <a:effectLst/>
        </p:spPr>
        <p:txBody>
          <a:bodyPr/>
          <a:lstStyle/>
          <a:p>
            <a:endParaRPr lang="en-US"/>
          </a:p>
        </p:txBody>
      </p:sp>
      <p:sp>
        <p:nvSpPr>
          <p:cNvPr id="954423" name="Line 55"/>
          <p:cNvSpPr>
            <a:spLocks noChangeShapeType="1"/>
          </p:cNvSpPr>
          <p:nvPr/>
        </p:nvSpPr>
        <p:spPr bwMode="auto">
          <a:xfrm>
            <a:off x="6019800" y="48006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54424" name="Text Box 56"/>
          <p:cNvSpPr txBox="1">
            <a:spLocks noChangeArrowheads="1"/>
          </p:cNvSpPr>
          <p:nvPr/>
        </p:nvSpPr>
        <p:spPr bwMode="auto">
          <a:xfrm>
            <a:off x="2590800" y="4876800"/>
            <a:ext cx="885825" cy="274638"/>
          </a:xfrm>
          <a:prstGeom prst="rect">
            <a:avLst/>
          </a:prstGeom>
          <a:noFill/>
          <a:ln w="12700">
            <a:noFill/>
            <a:miter lim="800000"/>
            <a:headEnd/>
            <a:tailEnd/>
          </a:ln>
          <a:effectLst/>
        </p:spPr>
        <p:txBody>
          <a:bodyPr wrap="none">
            <a:spAutoFit/>
          </a:bodyPr>
          <a:lstStyle/>
          <a:p>
            <a:r>
              <a:rPr lang="en-US" sz="1200">
                <a:solidFill>
                  <a:schemeClr val="tx1"/>
                </a:solidFill>
              </a:rPr>
              <a:t>Instruction</a:t>
            </a:r>
          </a:p>
        </p:txBody>
      </p:sp>
      <p:sp>
        <p:nvSpPr>
          <p:cNvPr id="954425" name="Text Box 57"/>
          <p:cNvSpPr txBox="1">
            <a:spLocks noChangeArrowheads="1"/>
          </p:cNvSpPr>
          <p:nvPr/>
        </p:nvSpPr>
        <p:spPr bwMode="auto">
          <a:xfrm>
            <a:off x="4191000" y="55626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954426" name="Text Box 58"/>
          <p:cNvSpPr txBox="1">
            <a:spLocks noChangeArrowheads="1"/>
          </p:cNvSpPr>
          <p:nvPr/>
        </p:nvSpPr>
        <p:spPr bwMode="auto">
          <a:xfrm>
            <a:off x="4191000" y="44196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954427" name="Text Box 59"/>
          <p:cNvSpPr txBox="1">
            <a:spLocks noChangeArrowheads="1"/>
          </p:cNvSpPr>
          <p:nvPr/>
        </p:nvSpPr>
        <p:spPr bwMode="auto">
          <a:xfrm>
            <a:off x="4191000" y="48006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954428" name="Text Box 60"/>
          <p:cNvSpPr txBox="1">
            <a:spLocks noChangeArrowheads="1"/>
          </p:cNvSpPr>
          <p:nvPr/>
        </p:nvSpPr>
        <p:spPr bwMode="auto">
          <a:xfrm>
            <a:off x="4191000" y="51816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954429" name="Text Box 61"/>
          <p:cNvSpPr txBox="1">
            <a:spLocks noChangeArrowheads="1"/>
          </p:cNvSpPr>
          <p:nvPr/>
        </p:nvSpPr>
        <p:spPr bwMode="auto">
          <a:xfrm>
            <a:off x="4514850" y="4648200"/>
            <a:ext cx="792163" cy="639763"/>
          </a:xfrm>
          <a:prstGeom prst="rect">
            <a:avLst/>
          </a:prstGeom>
          <a:noFill/>
          <a:ln w="12700">
            <a:noFill/>
            <a:miter lim="800000"/>
            <a:headEnd/>
            <a:tailEnd/>
          </a:ln>
          <a:effectLst/>
        </p:spPr>
        <p:txBody>
          <a:bodyPr wrap="none">
            <a:spAutoFit/>
          </a:bodyPr>
          <a:lstStyle/>
          <a:p>
            <a:pPr algn="ctr"/>
            <a:r>
              <a:rPr lang="en-US" sz="1200" b="1">
                <a:solidFill>
                  <a:schemeClr val="tx1"/>
                </a:solidFill>
              </a:rPr>
              <a:t>Register</a:t>
            </a:r>
          </a:p>
          <a:p>
            <a:pPr algn="ctr"/>
            <a:endParaRPr lang="en-US" sz="1200" b="1">
              <a:solidFill>
                <a:schemeClr val="tx1"/>
              </a:solidFill>
            </a:endParaRPr>
          </a:p>
          <a:p>
            <a:pPr algn="ctr"/>
            <a:r>
              <a:rPr lang="en-US" sz="1200" b="1">
                <a:solidFill>
                  <a:schemeClr val="tx1"/>
                </a:solidFill>
              </a:rPr>
              <a:t>File</a:t>
            </a:r>
          </a:p>
        </p:txBody>
      </p:sp>
      <p:sp>
        <p:nvSpPr>
          <p:cNvPr id="954430" name="Text Box 62"/>
          <p:cNvSpPr txBox="1">
            <a:spLocks noChangeArrowheads="1"/>
          </p:cNvSpPr>
          <p:nvPr/>
        </p:nvSpPr>
        <p:spPr bwMode="auto">
          <a:xfrm>
            <a:off x="5105400" y="45720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954431" name="Text Box 63"/>
          <p:cNvSpPr txBox="1">
            <a:spLocks noChangeArrowheads="1"/>
          </p:cNvSpPr>
          <p:nvPr/>
        </p:nvSpPr>
        <p:spPr bwMode="auto">
          <a:xfrm>
            <a:off x="5130800" y="52578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954432" name="Freeform 64"/>
          <p:cNvSpPr>
            <a:spLocks/>
          </p:cNvSpPr>
          <p:nvPr/>
        </p:nvSpPr>
        <p:spPr bwMode="auto">
          <a:xfrm>
            <a:off x="6248400" y="44958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54433" name="Rectangle 65"/>
          <p:cNvSpPr>
            <a:spLocks noChangeArrowheads="1"/>
          </p:cNvSpPr>
          <p:nvPr/>
        </p:nvSpPr>
        <p:spPr bwMode="auto">
          <a:xfrm>
            <a:off x="6400800" y="5105400"/>
            <a:ext cx="504825"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954434" name="Rectangle 66"/>
          <p:cNvSpPr>
            <a:spLocks noChangeArrowheads="1"/>
          </p:cNvSpPr>
          <p:nvPr/>
        </p:nvSpPr>
        <p:spPr bwMode="auto">
          <a:xfrm>
            <a:off x="6629400" y="4343400"/>
            <a:ext cx="457200" cy="3048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zero</a:t>
            </a:r>
          </a:p>
        </p:txBody>
      </p:sp>
      <p:sp>
        <p:nvSpPr>
          <p:cNvPr id="954435" name="Rectangle 67"/>
          <p:cNvSpPr>
            <a:spLocks noChangeArrowheads="1"/>
          </p:cNvSpPr>
          <p:nvPr/>
        </p:nvSpPr>
        <p:spPr bwMode="auto">
          <a:xfrm>
            <a:off x="6019800" y="3733800"/>
            <a:ext cx="925513"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t>ALU control</a:t>
            </a:r>
          </a:p>
        </p:txBody>
      </p:sp>
      <p:sp>
        <p:nvSpPr>
          <p:cNvPr id="954436" name="Line 68"/>
          <p:cNvSpPr>
            <a:spLocks noChangeShapeType="1"/>
          </p:cNvSpPr>
          <p:nvPr/>
        </p:nvSpPr>
        <p:spPr bwMode="auto">
          <a:xfrm>
            <a:off x="6324600" y="4114800"/>
            <a:ext cx="0" cy="457200"/>
          </a:xfrm>
          <a:prstGeom prst="line">
            <a:avLst/>
          </a:prstGeom>
          <a:noFill/>
          <a:ln w="19050">
            <a:solidFill>
              <a:schemeClr val="accent1"/>
            </a:solidFill>
            <a:round/>
            <a:headEnd/>
            <a:tailEnd type="triangle" w="med" len="med"/>
          </a:ln>
          <a:effectLst/>
        </p:spPr>
        <p:txBody>
          <a:bodyPr/>
          <a:lstStyle/>
          <a:p>
            <a:endParaRPr lang="en-US"/>
          </a:p>
        </p:txBody>
      </p:sp>
      <p:sp>
        <p:nvSpPr>
          <p:cNvPr id="954437" name="Line 69"/>
          <p:cNvSpPr>
            <a:spLocks noChangeShapeType="1"/>
          </p:cNvSpPr>
          <p:nvPr/>
        </p:nvSpPr>
        <p:spPr bwMode="auto">
          <a:xfrm flipV="1">
            <a:off x="6705600" y="4572000"/>
            <a:ext cx="0" cy="228600"/>
          </a:xfrm>
          <a:prstGeom prst="line">
            <a:avLst/>
          </a:prstGeom>
          <a:noFill/>
          <a:ln w="12700">
            <a:solidFill>
              <a:schemeClr val="tx1"/>
            </a:solidFill>
            <a:round/>
            <a:headEnd/>
            <a:tailEnd type="triangle" w="med" len="med"/>
          </a:ln>
          <a:effectLst/>
        </p:spPr>
        <p:txBody>
          <a:bodyPr/>
          <a:lstStyle/>
          <a:p>
            <a:endParaRPr lang="en-US"/>
          </a:p>
        </p:txBody>
      </p:sp>
      <p:sp>
        <p:nvSpPr>
          <p:cNvPr id="954438" name="Line 70"/>
          <p:cNvSpPr>
            <a:spLocks noChangeShapeType="1"/>
          </p:cNvSpPr>
          <p:nvPr/>
        </p:nvSpPr>
        <p:spPr bwMode="auto">
          <a:xfrm>
            <a:off x="5486400" y="6477000"/>
            <a:ext cx="381000" cy="0"/>
          </a:xfrm>
          <a:prstGeom prst="line">
            <a:avLst/>
          </a:prstGeom>
          <a:noFill/>
          <a:ln w="28575">
            <a:solidFill>
              <a:schemeClr val="tx1"/>
            </a:solidFill>
            <a:round/>
            <a:headEnd/>
            <a:tailEnd/>
          </a:ln>
          <a:effectLst/>
        </p:spPr>
        <p:txBody>
          <a:bodyPr/>
          <a:lstStyle/>
          <a:p>
            <a:endParaRPr lang="en-US"/>
          </a:p>
        </p:txBody>
      </p:sp>
      <p:sp>
        <p:nvSpPr>
          <p:cNvPr id="954439" name="Oval 71"/>
          <p:cNvSpPr>
            <a:spLocks noChangeArrowheads="1"/>
          </p:cNvSpPr>
          <p:nvPr/>
        </p:nvSpPr>
        <p:spPr bwMode="auto">
          <a:xfrm>
            <a:off x="4876800" y="6019800"/>
            <a:ext cx="609600" cy="762000"/>
          </a:xfrm>
          <a:prstGeom prst="ellipse">
            <a:avLst/>
          </a:prstGeom>
          <a:noFill/>
          <a:ln w="12700">
            <a:solidFill>
              <a:schemeClr val="tx1"/>
            </a:solidFill>
            <a:round/>
            <a:headEnd/>
            <a:tailEnd/>
          </a:ln>
          <a:effectLst/>
        </p:spPr>
        <p:txBody>
          <a:bodyPr wrap="none" anchor="ctr"/>
          <a:lstStyle/>
          <a:p>
            <a:endParaRPr lang="en-US"/>
          </a:p>
        </p:txBody>
      </p:sp>
      <p:sp>
        <p:nvSpPr>
          <p:cNvPr id="954440" name="Rectangle 72"/>
          <p:cNvSpPr>
            <a:spLocks noChangeArrowheads="1"/>
          </p:cNvSpPr>
          <p:nvPr/>
        </p:nvSpPr>
        <p:spPr bwMode="auto">
          <a:xfrm>
            <a:off x="4953000" y="6248400"/>
            <a:ext cx="5334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dirty="0">
                <a:solidFill>
                  <a:srgbClr val="000000"/>
                </a:solidFill>
              </a:rPr>
              <a:t>Sign</a:t>
            </a:r>
          </a:p>
          <a:p>
            <a:pPr algn="ctr" defTabSz="904875">
              <a:lnSpc>
                <a:spcPts val="1600"/>
              </a:lnSpc>
              <a:tabLst>
                <a:tab pos="452438" algn="l"/>
                <a:tab pos="904875" algn="l"/>
                <a:tab pos="1357313" algn="l"/>
              </a:tabLst>
            </a:pPr>
            <a:r>
              <a:rPr lang="en-US" sz="1200" b="1" dirty="0">
                <a:solidFill>
                  <a:srgbClr val="000000"/>
                </a:solidFill>
              </a:rPr>
              <a:t>Extend</a:t>
            </a:r>
          </a:p>
        </p:txBody>
      </p:sp>
      <p:sp>
        <p:nvSpPr>
          <p:cNvPr id="954441" name="Line 73"/>
          <p:cNvSpPr>
            <a:spLocks noChangeShapeType="1"/>
          </p:cNvSpPr>
          <p:nvPr/>
        </p:nvSpPr>
        <p:spPr bwMode="auto">
          <a:xfrm>
            <a:off x="4343400" y="6477000"/>
            <a:ext cx="533400" cy="0"/>
          </a:xfrm>
          <a:prstGeom prst="line">
            <a:avLst/>
          </a:prstGeom>
          <a:noFill/>
          <a:ln w="28575">
            <a:solidFill>
              <a:schemeClr val="tx1"/>
            </a:solidFill>
            <a:round/>
            <a:headEnd/>
            <a:tailEnd/>
          </a:ln>
          <a:effectLst/>
        </p:spPr>
        <p:txBody>
          <a:bodyPr/>
          <a:lstStyle/>
          <a:p>
            <a:endParaRPr lang="en-US"/>
          </a:p>
        </p:txBody>
      </p:sp>
      <p:sp>
        <p:nvSpPr>
          <p:cNvPr id="954442" name="Line 74"/>
          <p:cNvSpPr>
            <a:spLocks noChangeShapeType="1"/>
          </p:cNvSpPr>
          <p:nvPr/>
        </p:nvSpPr>
        <p:spPr bwMode="auto">
          <a:xfrm>
            <a:off x="4495800" y="6400800"/>
            <a:ext cx="76200" cy="152400"/>
          </a:xfrm>
          <a:prstGeom prst="line">
            <a:avLst/>
          </a:prstGeom>
          <a:noFill/>
          <a:ln w="12700">
            <a:solidFill>
              <a:schemeClr val="tx1"/>
            </a:solidFill>
            <a:round/>
            <a:headEnd/>
            <a:tailEnd/>
          </a:ln>
          <a:effectLst/>
        </p:spPr>
        <p:txBody>
          <a:bodyPr/>
          <a:lstStyle/>
          <a:p>
            <a:endParaRPr lang="en-US"/>
          </a:p>
        </p:txBody>
      </p:sp>
      <p:sp>
        <p:nvSpPr>
          <p:cNvPr id="954443" name="Line 75"/>
          <p:cNvSpPr>
            <a:spLocks noChangeShapeType="1"/>
          </p:cNvSpPr>
          <p:nvPr/>
        </p:nvSpPr>
        <p:spPr bwMode="auto">
          <a:xfrm>
            <a:off x="5562600" y="6400800"/>
            <a:ext cx="76200" cy="152400"/>
          </a:xfrm>
          <a:prstGeom prst="line">
            <a:avLst/>
          </a:prstGeom>
          <a:noFill/>
          <a:ln w="12700">
            <a:solidFill>
              <a:schemeClr val="tx1"/>
            </a:solidFill>
            <a:round/>
            <a:headEnd/>
            <a:tailEnd/>
          </a:ln>
          <a:effectLst/>
        </p:spPr>
        <p:txBody>
          <a:bodyPr/>
          <a:lstStyle/>
          <a:p>
            <a:endParaRPr lang="en-US"/>
          </a:p>
        </p:txBody>
      </p:sp>
      <p:sp>
        <p:nvSpPr>
          <p:cNvPr id="954444" name="Text Box 76"/>
          <p:cNvSpPr txBox="1">
            <a:spLocks noChangeArrowheads="1"/>
          </p:cNvSpPr>
          <p:nvPr/>
        </p:nvSpPr>
        <p:spPr bwMode="auto">
          <a:xfrm>
            <a:off x="4495800" y="6477000"/>
            <a:ext cx="352425" cy="274638"/>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954445" name="Text Box 77"/>
          <p:cNvSpPr txBox="1">
            <a:spLocks noChangeArrowheads="1"/>
          </p:cNvSpPr>
          <p:nvPr/>
        </p:nvSpPr>
        <p:spPr bwMode="auto">
          <a:xfrm>
            <a:off x="5562600" y="6477000"/>
            <a:ext cx="352425" cy="274638"/>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954446" name="Oval 78"/>
          <p:cNvSpPr>
            <a:spLocks noChangeArrowheads="1"/>
          </p:cNvSpPr>
          <p:nvPr/>
        </p:nvSpPr>
        <p:spPr bwMode="auto">
          <a:xfrm>
            <a:off x="6096000" y="2971800"/>
            <a:ext cx="457200" cy="609600"/>
          </a:xfrm>
          <a:prstGeom prst="ellipse">
            <a:avLst/>
          </a:prstGeom>
          <a:noFill/>
          <a:ln w="12700">
            <a:solidFill>
              <a:schemeClr val="tx1"/>
            </a:solidFill>
            <a:round/>
            <a:headEnd/>
            <a:tailEnd/>
          </a:ln>
          <a:effectLst/>
        </p:spPr>
        <p:txBody>
          <a:bodyPr wrap="none" anchor="ctr"/>
          <a:lstStyle/>
          <a:p>
            <a:endParaRPr lang="en-US"/>
          </a:p>
        </p:txBody>
      </p:sp>
      <p:sp>
        <p:nvSpPr>
          <p:cNvPr id="954447" name="Rectangle 79"/>
          <p:cNvSpPr>
            <a:spLocks noChangeArrowheads="1"/>
          </p:cNvSpPr>
          <p:nvPr/>
        </p:nvSpPr>
        <p:spPr bwMode="auto">
          <a:xfrm>
            <a:off x="6096000" y="30480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954448" name="Line 80"/>
          <p:cNvSpPr>
            <a:spLocks noChangeShapeType="1"/>
          </p:cNvSpPr>
          <p:nvPr/>
        </p:nvSpPr>
        <p:spPr bwMode="auto">
          <a:xfrm>
            <a:off x="5867400" y="3276600"/>
            <a:ext cx="228600" cy="0"/>
          </a:xfrm>
          <a:prstGeom prst="line">
            <a:avLst/>
          </a:prstGeom>
          <a:noFill/>
          <a:ln w="28575">
            <a:solidFill>
              <a:schemeClr val="tx1"/>
            </a:solidFill>
            <a:round/>
            <a:headEnd/>
            <a:tailEnd type="triangle" w="med" len="med"/>
          </a:ln>
          <a:effectLst/>
        </p:spPr>
        <p:txBody>
          <a:bodyPr/>
          <a:lstStyle/>
          <a:p>
            <a:endParaRPr lang="en-US"/>
          </a:p>
        </p:txBody>
      </p:sp>
      <p:grpSp>
        <p:nvGrpSpPr>
          <p:cNvPr id="2" name="Group 81"/>
          <p:cNvGrpSpPr>
            <a:grpSpLocks/>
          </p:cNvGrpSpPr>
          <p:nvPr/>
        </p:nvGrpSpPr>
        <p:grpSpPr bwMode="auto">
          <a:xfrm>
            <a:off x="2362200" y="2286000"/>
            <a:ext cx="381000" cy="990600"/>
            <a:chOff x="1392" y="2880"/>
            <a:chExt cx="288" cy="480"/>
          </a:xfrm>
        </p:grpSpPr>
        <p:sp>
          <p:nvSpPr>
            <p:cNvPr id="954450" name="Line 82"/>
            <p:cNvSpPr>
              <a:spLocks noChangeShapeType="1"/>
            </p:cNvSpPr>
            <p:nvPr/>
          </p:nvSpPr>
          <p:spPr bwMode="auto">
            <a:xfrm>
              <a:off x="1392" y="3072"/>
              <a:ext cx="48" cy="48"/>
            </a:xfrm>
            <a:prstGeom prst="line">
              <a:avLst/>
            </a:prstGeom>
            <a:noFill/>
            <a:ln w="12700">
              <a:solidFill>
                <a:schemeClr val="bg2"/>
              </a:solidFill>
              <a:round/>
              <a:headEnd/>
              <a:tailEnd/>
            </a:ln>
            <a:effectLst/>
          </p:spPr>
          <p:txBody>
            <a:bodyPr/>
            <a:lstStyle/>
            <a:p>
              <a:endParaRPr lang="en-US"/>
            </a:p>
          </p:txBody>
        </p:sp>
        <p:sp>
          <p:nvSpPr>
            <p:cNvPr id="954451" name="Line 83"/>
            <p:cNvSpPr>
              <a:spLocks noChangeShapeType="1"/>
            </p:cNvSpPr>
            <p:nvPr/>
          </p:nvSpPr>
          <p:spPr bwMode="auto">
            <a:xfrm flipH="1">
              <a:off x="1392" y="3120"/>
              <a:ext cx="48" cy="48"/>
            </a:xfrm>
            <a:prstGeom prst="line">
              <a:avLst/>
            </a:prstGeom>
            <a:noFill/>
            <a:ln w="12700">
              <a:solidFill>
                <a:schemeClr val="bg2"/>
              </a:solidFill>
              <a:round/>
              <a:headEnd/>
              <a:tailEnd/>
            </a:ln>
            <a:effectLst/>
          </p:spPr>
          <p:txBody>
            <a:bodyPr/>
            <a:lstStyle/>
            <a:p>
              <a:endParaRPr lang="en-US"/>
            </a:p>
          </p:txBody>
        </p:sp>
        <p:sp>
          <p:nvSpPr>
            <p:cNvPr id="954452" name="Line 84"/>
            <p:cNvSpPr>
              <a:spLocks noChangeShapeType="1"/>
            </p:cNvSpPr>
            <p:nvPr/>
          </p:nvSpPr>
          <p:spPr bwMode="auto">
            <a:xfrm flipV="1">
              <a:off x="1392" y="2880"/>
              <a:ext cx="0" cy="192"/>
            </a:xfrm>
            <a:prstGeom prst="line">
              <a:avLst/>
            </a:prstGeom>
            <a:noFill/>
            <a:ln w="12700">
              <a:solidFill>
                <a:schemeClr val="bg2"/>
              </a:solidFill>
              <a:round/>
              <a:headEnd/>
              <a:tailEnd/>
            </a:ln>
            <a:effectLst/>
          </p:spPr>
          <p:txBody>
            <a:bodyPr/>
            <a:lstStyle/>
            <a:p>
              <a:endParaRPr lang="en-US"/>
            </a:p>
          </p:txBody>
        </p:sp>
        <p:sp>
          <p:nvSpPr>
            <p:cNvPr id="954453" name="Line 85"/>
            <p:cNvSpPr>
              <a:spLocks noChangeShapeType="1"/>
            </p:cNvSpPr>
            <p:nvPr/>
          </p:nvSpPr>
          <p:spPr bwMode="auto">
            <a:xfrm flipV="1">
              <a:off x="1392" y="3168"/>
              <a:ext cx="0" cy="192"/>
            </a:xfrm>
            <a:prstGeom prst="line">
              <a:avLst/>
            </a:prstGeom>
            <a:noFill/>
            <a:ln w="12700">
              <a:solidFill>
                <a:schemeClr val="bg2"/>
              </a:solidFill>
              <a:round/>
              <a:headEnd/>
              <a:tailEnd/>
            </a:ln>
            <a:effectLst/>
          </p:spPr>
          <p:txBody>
            <a:bodyPr/>
            <a:lstStyle/>
            <a:p>
              <a:endParaRPr lang="en-US"/>
            </a:p>
          </p:txBody>
        </p:sp>
        <p:sp>
          <p:nvSpPr>
            <p:cNvPr id="954454" name="Line 86"/>
            <p:cNvSpPr>
              <a:spLocks noChangeShapeType="1"/>
            </p:cNvSpPr>
            <p:nvPr/>
          </p:nvSpPr>
          <p:spPr bwMode="auto">
            <a:xfrm flipV="1">
              <a:off x="1392" y="3216"/>
              <a:ext cx="288" cy="144"/>
            </a:xfrm>
            <a:prstGeom prst="line">
              <a:avLst/>
            </a:prstGeom>
            <a:noFill/>
            <a:ln w="12700">
              <a:solidFill>
                <a:schemeClr val="bg2"/>
              </a:solidFill>
              <a:round/>
              <a:headEnd/>
              <a:tailEnd/>
            </a:ln>
            <a:effectLst/>
          </p:spPr>
          <p:txBody>
            <a:bodyPr/>
            <a:lstStyle/>
            <a:p>
              <a:endParaRPr lang="en-US"/>
            </a:p>
          </p:txBody>
        </p:sp>
        <p:sp>
          <p:nvSpPr>
            <p:cNvPr id="954455" name="Line 87"/>
            <p:cNvSpPr>
              <a:spLocks noChangeShapeType="1"/>
            </p:cNvSpPr>
            <p:nvPr/>
          </p:nvSpPr>
          <p:spPr bwMode="auto">
            <a:xfrm flipV="1">
              <a:off x="1680" y="3024"/>
              <a:ext cx="0" cy="192"/>
            </a:xfrm>
            <a:prstGeom prst="line">
              <a:avLst/>
            </a:prstGeom>
            <a:noFill/>
            <a:ln w="12700">
              <a:solidFill>
                <a:schemeClr val="bg2"/>
              </a:solidFill>
              <a:round/>
              <a:headEnd/>
              <a:tailEnd/>
            </a:ln>
            <a:effectLst/>
          </p:spPr>
          <p:txBody>
            <a:bodyPr/>
            <a:lstStyle/>
            <a:p>
              <a:endParaRPr lang="en-US"/>
            </a:p>
          </p:txBody>
        </p:sp>
        <p:sp>
          <p:nvSpPr>
            <p:cNvPr id="954456" name="Line 88"/>
            <p:cNvSpPr>
              <a:spLocks noChangeShapeType="1"/>
            </p:cNvSpPr>
            <p:nvPr/>
          </p:nvSpPr>
          <p:spPr bwMode="auto">
            <a:xfrm>
              <a:off x="1392" y="2880"/>
              <a:ext cx="288" cy="144"/>
            </a:xfrm>
            <a:prstGeom prst="line">
              <a:avLst/>
            </a:prstGeom>
            <a:noFill/>
            <a:ln w="12700">
              <a:solidFill>
                <a:schemeClr val="bg2"/>
              </a:solidFill>
              <a:round/>
              <a:headEnd/>
              <a:tailEnd/>
            </a:ln>
            <a:effectLst/>
          </p:spPr>
          <p:txBody>
            <a:bodyPr/>
            <a:lstStyle/>
            <a:p>
              <a:endParaRPr lang="en-US"/>
            </a:p>
          </p:txBody>
        </p:sp>
      </p:grpSp>
      <p:sp>
        <p:nvSpPr>
          <p:cNvPr id="954457" name="Line 89"/>
          <p:cNvSpPr>
            <a:spLocks noChangeShapeType="1"/>
          </p:cNvSpPr>
          <p:nvPr/>
        </p:nvSpPr>
        <p:spPr bwMode="auto">
          <a:xfrm>
            <a:off x="1447800" y="2438400"/>
            <a:ext cx="914400" cy="0"/>
          </a:xfrm>
          <a:prstGeom prst="line">
            <a:avLst/>
          </a:prstGeom>
          <a:noFill/>
          <a:ln w="28575">
            <a:solidFill>
              <a:schemeClr val="bg2"/>
            </a:solidFill>
            <a:round/>
            <a:headEnd/>
            <a:tailEnd type="triangle" w="med" len="med"/>
          </a:ln>
          <a:effectLst/>
        </p:spPr>
        <p:txBody>
          <a:bodyPr/>
          <a:lstStyle/>
          <a:p>
            <a:endParaRPr lang="en-US"/>
          </a:p>
        </p:txBody>
      </p:sp>
      <p:sp>
        <p:nvSpPr>
          <p:cNvPr id="954458" name="Line 90"/>
          <p:cNvSpPr>
            <a:spLocks noChangeShapeType="1"/>
          </p:cNvSpPr>
          <p:nvPr/>
        </p:nvSpPr>
        <p:spPr bwMode="auto">
          <a:xfrm>
            <a:off x="1981200" y="3124200"/>
            <a:ext cx="381000" cy="0"/>
          </a:xfrm>
          <a:prstGeom prst="line">
            <a:avLst/>
          </a:prstGeom>
          <a:noFill/>
          <a:ln w="28575">
            <a:solidFill>
              <a:schemeClr val="bg2"/>
            </a:solidFill>
            <a:round/>
            <a:headEnd/>
            <a:tailEnd type="triangle" w="med" len="med"/>
          </a:ln>
          <a:effectLst/>
        </p:spPr>
        <p:txBody>
          <a:bodyPr/>
          <a:lstStyle/>
          <a:p>
            <a:endParaRPr lang="en-US"/>
          </a:p>
        </p:txBody>
      </p:sp>
      <p:sp>
        <p:nvSpPr>
          <p:cNvPr id="954459" name="Line 91"/>
          <p:cNvSpPr>
            <a:spLocks noChangeShapeType="1"/>
          </p:cNvSpPr>
          <p:nvPr/>
        </p:nvSpPr>
        <p:spPr bwMode="auto">
          <a:xfrm>
            <a:off x="3048000" y="2133600"/>
            <a:ext cx="0" cy="609600"/>
          </a:xfrm>
          <a:prstGeom prst="line">
            <a:avLst/>
          </a:prstGeom>
          <a:noFill/>
          <a:ln w="28575">
            <a:solidFill>
              <a:schemeClr val="bg2"/>
            </a:solidFill>
            <a:round/>
            <a:headEnd/>
            <a:tailEnd/>
          </a:ln>
          <a:effectLst/>
        </p:spPr>
        <p:txBody>
          <a:bodyPr/>
          <a:lstStyle/>
          <a:p>
            <a:endParaRPr lang="en-US"/>
          </a:p>
        </p:txBody>
      </p:sp>
      <p:sp>
        <p:nvSpPr>
          <p:cNvPr id="954460" name="Line 92"/>
          <p:cNvSpPr>
            <a:spLocks noChangeShapeType="1"/>
          </p:cNvSpPr>
          <p:nvPr/>
        </p:nvSpPr>
        <p:spPr bwMode="auto">
          <a:xfrm>
            <a:off x="2743200" y="2743200"/>
            <a:ext cx="4038600" cy="0"/>
          </a:xfrm>
          <a:prstGeom prst="line">
            <a:avLst/>
          </a:prstGeom>
          <a:noFill/>
          <a:ln w="28575">
            <a:solidFill>
              <a:schemeClr val="tx1"/>
            </a:solidFill>
            <a:round/>
            <a:headEnd/>
            <a:tailEnd type="triangle" w="med" len="med"/>
          </a:ln>
          <a:effectLst/>
        </p:spPr>
        <p:txBody>
          <a:bodyPr/>
          <a:lstStyle/>
          <a:p>
            <a:endParaRPr lang="en-US"/>
          </a:p>
        </p:txBody>
      </p:sp>
      <p:sp>
        <p:nvSpPr>
          <p:cNvPr id="954461" name="Text Box 93"/>
          <p:cNvSpPr txBox="1">
            <a:spLocks noChangeArrowheads="1"/>
          </p:cNvSpPr>
          <p:nvPr/>
        </p:nvSpPr>
        <p:spPr bwMode="auto">
          <a:xfrm>
            <a:off x="2362200" y="2667000"/>
            <a:ext cx="481013" cy="274638"/>
          </a:xfrm>
          <a:prstGeom prst="rect">
            <a:avLst/>
          </a:prstGeom>
          <a:noFill/>
          <a:ln w="12700">
            <a:noFill/>
            <a:miter lim="800000"/>
            <a:headEnd/>
            <a:tailEnd/>
          </a:ln>
          <a:effectLst/>
        </p:spPr>
        <p:txBody>
          <a:bodyPr wrap="none">
            <a:spAutoFit/>
          </a:bodyPr>
          <a:lstStyle/>
          <a:p>
            <a:r>
              <a:rPr lang="en-US" sz="1200" b="1">
                <a:solidFill>
                  <a:schemeClr val="bg2"/>
                </a:solidFill>
              </a:rPr>
              <a:t>Add</a:t>
            </a:r>
          </a:p>
        </p:txBody>
      </p:sp>
      <p:sp>
        <p:nvSpPr>
          <p:cNvPr id="954462" name="Line 94"/>
          <p:cNvSpPr>
            <a:spLocks noChangeShapeType="1"/>
          </p:cNvSpPr>
          <p:nvPr/>
        </p:nvSpPr>
        <p:spPr bwMode="auto">
          <a:xfrm>
            <a:off x="838200" y="2133600"/>
            <a:ext cx="2209800" cy="0"/>
          </a:xfrm>
          <a:prstGeom prst="line">
            <a:avLst/>
          </a:prstGeom>
          <a:noFill/>
          <a:ln w="28575">
            <a:solidFill>
              <a:schemeClr val="bg2"/>
            </a:solidFill>
            <a:round/>
            <a:headEnd/>
            <a:tailEnd/>
          </a:ln>
          <a:effectLst/>
        </p:spPr>
        <p:txBody>
          <a:bodyPr/>
          <a:lstStyle/>
          <a:p>
            <a:endParaRPr lang="en-US"/>
          </a:p>
        </p:txBody>
      </p:sp>
      <p:sp>
        <p:nvSpPr>
          <p:cNvPr id="954463" name="Text Box 95"/>
          <p:cNvSpPr txBox="1">
            <a:spLocks noChangeArrowheads="1"/>
          </p:cNvSpPr>
          <p:nvPr/>
        </p:nvSpPr>
        <p:spPr bwMode="auto">
          <a:xfrm>
            <a:off x="1752600" y="2971800"/>
            <a:ext cx="268288" cy="274638"/>
          </a:xfrm>
          <a:prstGeom prst="rect">
            <a:avLst/>
          </a:prstGeom>
          <a:noFill/>
          <a:ln w="12700">
            <a:noFill/>
            <a:miter lim="800000"/>
            <a:headEnd/>
            <a:tailEnd/>
          </a:ln>
          <a:effectLst/>
        </p:spPr>
        <p:txBody>
          <a:bodyPr wrap="none">
            <a:spAutoFit/>
          </a:bodyPr>
          <a:lstStyle/>
          <a:p>
            <a:r>
              <a:rPr lang="en-US" sz="1200" b="1">
                <a:solidFill>
                  <a:schemeClr val="bg2"/>
                </a:solidFill>
              </a:rPr>
              <a:t>4</a:t>
            </a:r>
          </a:p>
        </p:txBody>
      </p:sp>
      <p:grpSp>
        <p:nvGrpSpPr>
          <p:cNvPr id="3" name="Group 96"/>
          <p:cNvGrpSpPr>
            <a:grpSpLocks/>
          </p:cNvGrpSpPr>
          <p:nvPr/>
        </p:nvGrpSpPr>
        <p:grpSpPr bwMode="auto">
          <a:xfrm>
            <a:off x="6781800" y="2514600"/>
            <a:ext cx="381000" cy="990600"/>
            <a:chOff x="1392" y="2880"/>
            <a:chExt cx="288" cy="480"/>
          </a:xfrm>
        </p:grpSpPr>
        <p:sp>
          <p:nvSpPr>
            <p:cNvPr id="954465" name="Line 97"/>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954466" name="Line 98"/>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954467" name="Line 99"/>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954468" name="Line 100"/>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954469" name="Line 101"/>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954470" name="Line 102"/>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954471" name="Line 103"/>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954472" name="Text Box 104"/>
          <p:cNvSpPr txBox="1">
            <a:spLocks noChangeArrowheads="1"/>
          </p:cNvSpPr>
          <p:nvPr/>
        </p:nvSpPr>
        <p:spPr bwMode="auto">
          <a:xfrm>
            <a:off x="6781800" y="28956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954473" name="Line 105"/>
          <p:cNvSpPr>
            <a:spLocks noChangeShapeType="1"/>
          </p:cNvSpPr>
          <p:nvPr/>
        </p:nvSpPr>
        <p:spPr bwMode="auto">
          <a:xfrm>
            <a:off x="6553200" y="32766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54474" name="Rectangle 106"/>
          <p:cNvSpPr>
            <a:spLocks noChangeArrowheads="1"/>
          </p:cNvSpPr>
          <p:nvPr/>
        </p:nvSpPr>
        <p:spPr bwMode="auto">
          <a:xfrm>
            <a:off x="1143000" y="3810000"/>
            <a:ext cx="228600" cy="838200"/>
          </a:xfrm>
          <a:prstGeom prst="rect">
            <a:avLst/>
          </a:prstGeom>
          <a:noFill/>
          <a:ln w="12700">
            <a:solidFill>
              <a:schemeClr val="bg2"/>
            </a:solidFill>
            <a:miter lim="800000"/>
            <a:headEnd/>
            <a:tailEnd/>
          </a:ln>
          <a:effectLst/>
        </p:spPr>
        <p:txBody>
          <a:bodyPr wrap="none" anchor="ctr"/>
          <a:lstStyle/>
          <a:p>
            <a:endParaRPr lang="en-US"/>
          </a:p>
        </p:txBody>
      </p:sp>
      <p:sp>
        <p:nvSpPr>
          <p:cNvPr id="954475" name="Text Box 107"/>
          <p:cNvSpPr txBox="1">
            <a:spLocks noChangeArrowheads="1"/>
          </p:cNvSpPr>
          <p:nvPr/>
        </p:nvSpPr>
        <p:spPr bwMode="auto">
          <a:xfrm>
            <a:off x="1066800" y="4038600"/>
            <a:ext cx="395288" cy="274638"/>
          </a:xfrm>
          <a:prstGeom prst="rect">
            <a:avLst/>
          </a:prstGeom>
          <a:noFill/>
          <a:ln w="12700">
            <a:noFill/>
            <a:miter lim="800000"/>
            <a:headEnd/>
            <a:tailEnd/>
          </a:ln>
          <a:effectLst/>
        </p:spPr>
        <p:txBody>
          <a:bodyPr wrap="none">
            <a:spAutoFit/>
          </a:bodyPr>
          <a:lstStyle/>
          <a:p>
            <a:r>
              <a:rPr lang="en-US" sz="1200" b="1">
                <a:solidFill>
                  <a:schemeClr val="bg2"/>
                </a:solidFill>
              </a:rPr>
              <a:t>PC</a:t>
            </a:r>
          </a:p>
        </p:txBody>
      </p:sp>
      <p:sp>
        <p:nvSpPr>
          <p:cNvPr id="954476" name="Line 108"/>
          <p:cNvSpPr>
            <a:spLocks noChangeShapeType="1"/>
          </p:cNvSpPr>
          <p:nvPr/>
        </p:nvSpPr>
        <p:spPr bwMode="auto">
          <a:xfrm>
            <a:off x="838200" y="2133600"/>
            <a:ext cx="0" cy="2057400"/>
          </a:xfrm>
          <a:prstGeom prst="line">
            <a:avLst/>
          </a:prstGeom>
          <a:noFill/>
          <a:ln w="28575">
            <a:solidFill>
              <a:schemeClr val="bg2"/>
            </a:solidFill>
            <a:round/>
            <a:headEnd/>
            <a:tailEnd/>
          </a:ln>
          <a:effectLst/>
        </p:spPr>
        <p:txBody>
          <a:bodyPr/>
          <a:lstStyle/>
          <a:p>
            <a:endParaRPr lang="en-US"/>
          </a:p>
        </p:txBody>
      </p:sp>
      <p:sp>
        <p:nvSpPr>
          <p:cNvPr id="954477" name="Line 109"/>
          <p:cNvSpPr>
            <a:spLocks noChangeShapeType="1"/>
          </p:cNvSpPr>
          <p:nvPr/>
        </p:nvSpPr>
        <p:spPr bwMode="auto">
          <a:xfrm>
            <a:off x="838200" y="4191000"/>
            <a:ext cx="304800" cy="0"/>
          </a:xfrm>
          <a:prstGeom prst="line">
            <a:avLst/>
          </a:prstGeom>
          <a:noFill/>
          <a:ln w="28575">
            <a:solidFill>
              <a:schemeClr val="bg2"/>
            </a:solidFill>
            <a:round/>
            <a:headEnd/>
            <a:tailEnd type="triangle" w="med" len="med"/>
          </a:ln>
          <a:effectLst/>
        </p:spPr>
        <p:txBody>
          <a:bodyPr/>
          <a:lstStyle/>
          <a:p>
            <a:endParaRPr lang="en-US"/>
          </a:p>
        </p:txBody>
      </p:sp>
      <p:sp>
        <p:nvSpPr>
          <p:cNvPr id="954478" name="Line 110"/>
          <p:cNvSpPr>
            <a:spLocks noChangeShapeType="1"/>
          </p:cNvSpPr>
          <p:nvPr/>
        </p:nvSpPr>
        <p:spPr bwMode="auto">
          <a:xfrm>
            <a:off x="1447800" y="2438400"/>
            <a:ext cx="0" cy="1752600"/>
          </a:xfrm>
          <a:prstGeom prst="line">
            <a:avLst/>
          </a:prstGeom>
          <a:noFill/>
          <a:ln w="28575">
            <a:solidFill>
              <a:schemeClr val="bg2"/>
            </a:solidFill>
            <a:round/>
            <a:headEnd/>
            <a:tailEnd/>
          </a:ln>
          <a:effectLst/>
        </p:spPr>
        <p:txBody>
          <a:bodyPr/>
          <a:lstStyle/>
          <a:p>
            <a:endParaRPr lang="en-US"/>
          </a:p>
        </p:txBody>
      </p:sp>
      <p:sp>
        <p:nvSpPr>
          <p:cNvPr id="954479" name="Line 111"/>
          <p:cNvSpPr>
            <a:spLocks noChangeShapeType="1"/>
          </p:cNvSpPr>
          <p:nvPr/>
        </p:nvSpPr>
        <p:spPr bwMode="auto">
          <a:xfrm>
            <a:off x="1371600" y="4191000"/>
            <a:ext cx="76200" cy="0"/>
          </a:xfrm>
          <a:prstGeom prst="line">
            <a:avLst/>
          </a:prstGeom>
          <a:noFill/>
          <a:ln w="28575">
            <a:solidFill>
              <a:schemeClr val="bg2"/>
            </a:solidFill>
            <a:round/>
            <a:headEnd/>
            <a:tailEnd/>
          </a:ln>
          <a:effectLst/>
        </p:spPr>
        <p:txBody>
          <a:bodyPr/>
          <a:lstStyle/>
          <a:p>
            <a:endParaRPr lang="en-US"/>
          </a:p>
        </p:txBody>
      </p:sp>
      <p:sp>
        <p:nvSpPr>
          <p:cNvPr id="954480" name="Line 112"/>
          <p:cNvSpPr>
            <a:spLocks noChangeShapeType="1"/>
          </p:cNvSpPr>
          <p:nvPr/>
        </p:nvSpPr>
        <p:spPr bwMode="auto">
          <a:xfrm>
            <a:off x="7162800" y="2971800"/>
            <a:ext cx="381000" cy="0"/>
          </a:xfrm>
          <a:prstGeom prst="line">
            <a:avLst/>
          </a:prstGeom>
          <a:noFill/>
          <a:ln w="28575">
            <a:solidFill>
              <a:schemeClr val="tx1"/>
            </a:solidFill>
            <a:round/>
            <a:headEnd/>
            <a:tailEnd type="triangle" w="med" len="med"/>
          </a:ln>
          <a:effectLst/>
        </p:spPr>
        <p:txBody>
          <a:bodyPr/>
          <a:lstStyle/>
          <a:p>
            <a:endParaRPr lang="en-US"/>
          </a:p>
        </p:txBody>
      </p:sp>
      <p:sp>
        <p:nvSpPr>
          <p:cNvPr id="954481" name="Text Box 113"/>
          <p:cNvSpPr txBox="1">
            <a:spLocks noChangeArrowheads="1"/>
          </p:cNvSpPr>
          <p:nvPr/>
        </p:nvSpPr>
        <p:spPr bwMode="auto">
          <a:xfrm>
            <a:off x="7543800" y="2644775"/>
            <a:ext cx="814388" cy="730250"/>
          </a:xfrm>
          <a:prstGeom prst="rect">
            <a:avLst/>
          </a:prstGeom>
          <a:noFill/>
          <a:ln w="12700">
            <a:noFill/>
            <a:miter lim="800000"/>
            <a:headEnd/>
            <a:tailEnd/>
          </a:ln>
          <a:effectLst/>
        </p:spPr>
        <p:txBody>
          <a:bodyPr wrap="none">
            <a:spAutoFit/>
          </a:bodyPr>
          <a:lstStyle/>
          <a:p>
            <a:r>
              <a:rPr lang="en-US" sz="1400">
                <a:solidFill>
                  <a:schemeClr val="tx1"/>
                </a:solidFill>
              </a:rPr>
              <a:t>Branch</a:t>
            </a:r>
          </a:p>
          <a:p>
            <a:r>
              <a:rPr lang="en-US" sz="1400">
                <a:solidFill>
                  <a:schemeClr val="tx1"/>
                </a:solidFill>
              </a:rPr>
              <a:t>target</a:t>
            </a:r>
          </a:p>
          <a:p>
            <a:r>
              <a:rPr lang="en-US" sz="1400">
                <a:solidFill>
                  <a:schemeClr val="tx1"/>
                </a:solidFill>
              </a:rPr>
              <a:t>address</a:t>
            </a:r>
          </a:p>
        </p:txBody>
      </p:sp>
      <p:sp>
        <p:nvSpPr>
          <p:cNvPr id="954482" name="Text Box 114"/>
          <p:cNvSpPr txBox="1">
            <a:spLocks noChangeArrowheads="1"/>
          </p:cNvSpPr>
          <p:nvPr/>
        </p:nvSpPr>
        <p:spPr bwMode="auto">
          <a:xfrm>
            <a:off x="7010400" y="4343400"/>
            <a:ext cx="1371600" cy="517525"/>
          </a:xfrm>
          <a:prstGeom prst="rect">
            <a:avLst/>
          </a:prstGeom>
          <a:noFill/>
          <a:ln w="12700">
            <a:noFill/>
            <a:miter lim="800000"/>
            <a:headEnd/>
            <a:tailEnd/>
          </a:ln>
          <a:effectLst/>
        </p:spPr>
        <p:txBody>
          <a:bodyPr>
            <a:spAutoFit/>
          </a:bodyPr>
          <a:lstStyle/>
          <a:p>
            <a:r>
              <a:rPr lang="en-US" sz="1400"/>
              <a:t>(to branch control logic)</a:t>
            </a:r>
          </a:p>
        </p:txBody>
      </p:sp>
      <p:sp>
        <p:nvSpPr>
          <p:cNvPr id="954483" name="Line 115"/>
          <p:cNvSpPr>
            <a:spLocks noChangeShapeType="1"/>
          </p:cNvSpPr>
          <p:nvPr/>
        </p:nvSpPr>
        <p:spPr bwMode="auto">
          <a:xfrm>
            <a:off x="6019800" y="55626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54484" name="Line 116"/>
          <p:cNvSpPr>
            <a:spLocks noChangeShapeType="1"/>
          </p:cNvSpPr>
          <p:nvPr/>
        </p:nvSpPr>
        <p:spPr bwMode="auto">
          <a:xfrm>
            <a:off x="5715000" y="5562600"/>
            <a:ext cx="152400" cy="0"/>
          </a:xfrm>
          <a:prstGeom prst="line">
            <a:avLst/>
          </a:prstGeom>
          <a:noFill/>
          <a:ln w="28575">
            <a:solidFill>
              <a:schemeClr val="tx1"/>
            </a:solidFill>
            <a:round/>
            <a:headEnd/>
            <a:tailEnd/>
          </a:ln>
          <a:effectLst/>
        </p:spPr>
        <p:txBody>
          <a:bodyPr/>
          <a:lstStyle/>
          <a:p>
            <a:endParaRPr lang="en-US"/>
          </a:p>
        </p:txBody>
      </p:sp>
      <p:sp>
        <p:nvSpPr>
          <p:cNvPr id="954485" name="Line 117"/>
          <p:cNvSpPr>
            <a:spLocks noChangeShapeType="1"/>
          </p:cNvSpPr>
          <p:nvPr/>
        </p:nvSpPr>
        <p:spPr bwMode="auto">
          <a:xfrm>
            <a:off x="5715000" y="4800600"/>
            <a:ext cx="152400" cy="0"/>
          </a:xfrm>
          <a:prstGeom prst="line">
            <a:avLst/>
          </a:prstGeom>
          <a:noFill/>
          <a:ln w="28575">
            <a:solidFill>
              <a:schemeClr val="tx1"/>
            </a:solidFill>
            <a:round/>
            <a:headEnd/>
            <a:tailEnd/>
          </a:ln>
          <a:effectLst/>
        </p:spPr>
        <p:txBody>
          <a:bodyPr/>
          <a:lstStyle/>
          <a:p>
            <a:endParaRPr lang="en-US"/>
          </a:p>
        </p:txBody>
      </p:sp>
      <p:grpSp>
        <p:nvGrpSpPr>
          <p:cNvPr id="4" name="Group 118"/>
          <p:cNvGrpSpPr>
            <a:grpSpLocks/>
          </p:cNvGrpSpPr>
          <p:nvPr/>
        </p:nvGrpSpPr>
        <p:grpSpPr bwMode="auto">
          <a:xfrm>
            <a:off x="3733800" y="3276600"/>
            <a:ext cx="2133600" cy="3200400"/>
            <a:chOff x="2352" y="1488"/>
            <a:chExt cx="1344" cy="2016"/>
          </a:xfrm>
        </p:grpSpPr>
        <p:sp>
          <p:nvSpPr>
            <p:cNvPr id="954487" name="Line 119"/>
            <p:cNvSpPr>
              <a:spLocks noChangeShapeType="1"/>
            </p:cNvSpPr>
            <p:nvPr/>
          </p:nvSpPr>
          <p:spPr bwMode="auto">
            <a:xfrm>
              <a:off x="2352" y="2688"/>
              <a:ext cx="0" cy="816"/>
            </a:xfrm>
            <a:prstGeom prst="line">
              <a:avLst/>
            </a:prstGeom>
            <a:noFill/>
            <a:ln w="28575">
              <a:solidFill>
                <a:schemeClr val="accent1"/>
              </a:solidFill>
              <a:round/>
              <a:headEnd/>
              <a:tailEnd/>
            </a:ln>
            <a:effectLst/>
          </p:spPr>
          <p:txBody>
            <a:bodyPr/>
            <a:lstStyle/>
            <a:p>
              <a:endParaRPr lang="en-US"/>
            </a:p>
          </p:txBody>
        </p:sp>
        <p:sp>
          <p:nvSpPr>
            <p:cNvPr id="954488" name="Line 120"/>
            <p:cNvSpPr>
              <a:spLocks noChangeShapeType="1"/>
            </p:cNvSpPr>
            <p:nvPr/>
          </p:nvSpPr>
          <p:spPr bwMode="auto">
            <a:xfrm>
              <a:off x="2352" y="3504"/>
              <a:ext cx="432" cy="0"/>
            </a:xfrm>
            <a:prstGeom prst="line">
              <a:avLst/>
            </a:prstGeom>
            <a:noFill/>
            <a:ln w="28575">
              <a:solidFill>
                <a:schemeClr val="accent1"/>
              </a:solidFill>
              <a:round/>
              <a:headEnd/>
              <a:tailEnd/>
            </a:ln>
            <a:effectLst/>
          </p:spPr>
          <p:txBody>
            <a:bodyPr/>
            <a:lstStyle/>
            <a:p>
              <a:endParaRPr lang="en-US"/>
            </a:p>
          </p:txBody>
        </p:sp>
        <p:sp>
          <p:nvSpPr>
            <p:cNvPr id="954489" name="Line 121"/>
            <p:cNvSpPr>
              <a:spLocks noChangeShapeType="1"/>
            </p:cNvSpPr>
            <p:nvPr/>
          </p:nvSpPr>
          <p:spPr bwMode="auto">
            <a:xfrm>
              <a:off x="3696" y="1488"/>
              <a:ext cx="0" cy="2016"/>
            </a:xfrm>
            <a:prstGeom prst="line">
              <a:avLst/>
            </a:prstGeom>
            <a:noFill/>
            <a:ln w="28575">
              <a:solidFill>
                <a:schemeClr val="accent1"/>
              </a:solidFill>
              <a:round/>
              <a:headEnd/>
              <a:tailEnd/>
            </a:ln>
            <a:effectLst/>
          </p:spPr>
          <p:txBody>
            <a:bodyPr/>
            <a:lstStyle/>
            <a:p>
              <a:endParaRPr lang="en-US"/>
            </a:p>
          </p:txBody>
        </p:sp>
      </p:grpSp>
      <p:grpSp>
        <p:nvGrpSpPr>
          <p:cNvPr id="5" name="Group 122"/>
          <p:cNvGrpSpPr>
            <a:grpSpLocks/>
          </p:cNvGrpSpPr>
          <p:nvPr/>
        </p:nvGrpSpPr>
        <p:grpSpPr bwMode="auto">
          <a:xfrm>
            <a:off x="5791200" y="4800600"/>
            <a:ext cx="228600" cy="762000"/>
            <a:chOff x="3648" y="2448"/>
            <a:chExt cx="144" cy="480"/>
          </a:xfrm>
        </p:grpSpPr>
        <p:sp>
          <p:nvSpPr>
            <p:cNvPr id="954491" name="Line 123"/>
            <p:cNvSpPr>
              <a:spLocks noChangeShapeType="1"/>
            </p:cNvSpPr>
            <p:nvPr/>
          </p:nvSpPr>
          <p:spPr bwMode="auto">
            <a:xfrm>
              <a:off x="3648" y="2448"/>
              <a:ext cx="144" cy="0"/>
            </a:xfrm>
            <a:prstGeom prst="line">
              <a:avLst/>
            </a:prstGeom>
            <a:noFill/>
            <a:ln w="28575">
              <a:solidFill>
                <a:schemeClr val="accent1"/>
              </a:solidFill>
              <a:round/>
              <a:headEnd/>
              <a:tailEnd/>
            </a:ln>
            <a:effectLst/>
          </p:spPr>
          <p:txBody>
            <a:bodyPr/>
            <a:lstStyle/>
            <a:p>
              <a:endParaRPr lang="en-US"/>
            </a:p>
          </p:txBody>
        </p:sp>
        <p:sp>
          <p:nvSpPr>
            <p:cNvPr id="954492" name="Line 124"/>
            <p:cNvSpPr>
              <a:spLocks noChangeShapeType="1"/>
            </p:cNvSpPr>
            <p:nvPr/>
          </p:nvSpPr>
          <p:spPr bwMode="auto">
            <a:xfrm>
              <a:off x="3648" y="2928"/>
              <a:ext cx="144" cy="0"/>
            </a:xfrm>
            <a:prstGeom prst="line">
              <a:avLst/>
            </a:prstGeom>
            <a:noFill/>
            <a:ln w="28575">
              <a:solidFill>
                <a:schemeClr val="accent1"/>
              </a:solidFill>
              <a:round/>
              <a:headEnd/>
              <a:tailEnd/>
            </a:ln>
            <a:effec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9490" name="Rectangle 2"/>
          <p:cNvSpPr>
            <a:spLocks noGrp="1" noChangeArrowheads="1"/>
          </p:cNvSpPr>
          <p:nvPr>
            <p:ph type="title"/>
          </p:nvPr>
        </p:nvSpPr>
        <p:spPr/>
        <p:txBody>
          <a:bodyPr/>
          <a:lstStyle/>
          <a:p>
            <a:r>
              <a:rPr lang="zh-CN" altLang="en-US" dirty="0" smtClean="0"/>
              <a:t>执行跳转操作</a:t>
            </a:r>
            <a:endParaRPr lang="en-US" dirty="0"/>
          </a:p>
        </p:txBody>
      </p:sp>
      <p:sp>
        <p:nvSpPr>
          <p:cNvPr id="959491" name="Rectangle 3"/>
          <p:cNvSpPr>
            <a:spLocks noGrp="1" noChangeArrowheads="1"/>
          </p:cNvSpPr>
          <p:nvPr>
            <p:ph type="body" idx="1"/>
          </p:nvPr>
        </p:nvSpPr>
        <p:spPr>
          <a:xfrm>
            <a:off x="457200" y="762000"/>
            <a:ext cx="8153400" cy="789960"/>
          </a:xfrm>
        </p:spPr>
        <p:txBody>
          <a:bodyPr/>
          <a:lstStyle/>
          <a:p>
            <a:pPr>
              <a:lnSpc>
                <a:spcPct val="100000"/>
              </a:lnSpc>
              <a:spcBef>
                <a:spcPct val="20000"/>
              </a:spcBef>
            </a:pPr>
            <a:r>
              <a:rPr lang="zh-CN" altLang="en-US" dirty="0" smtClean="0">
                <a:latin typeface="微软雅黑" pitchFamily="34" charset="-122"/>
                <a:ea typeface="微软雅黑" pitchFamily="34" charset="-122"/>
              </a:rPr>
              <a:t>跳转操作包括</a:t>
            </a:r>
            <a:endParaRPr lang="en-US" dirty="0" smtClean="0">
              <a:latin typeface="微软雅黑" pitchFamily="34" charset="-122"/>
              <a:ea typeface="微软雅黑" pitchFamily="34" charset="-122"/>
            </a:endParaRPr>
          </a:p>
          <a:p>
            <a:pPr lvl="1">
              <a:lnSpc>
                <a:spcPct val="100000"/>
              </a:lnSpc>
              <a:spcBef>
                <a:spcPct val="20000"/>
              </a:spcBef>
            </a:pPr>
            <a:r>
              <a:rPr lang="zh-CN" altLang="en-US" dirty="0" smtClean="0">
                <a:latin typeface="微软雅黑" pitchFamily="34" charset="-122"/>
                <a:ea typeface="微软雅黑" pitchFamily="34" charset="-122"/>
              </a:rPr>
              <a:t>跳转指令将偏移地址的低</a:t>
            </a:r>
            <a:r>
              <a:rPr lang="en-US" altLang="zh-CN" dirty="0" smtClean="0">
                <a:latin typeface="微软雅黑" pitchFamily="34" charset="-122"/>
                <a:ea typeface="微软雅黑" pitchFamily="34" charset="-122"/>
              </a:rPr>
              <a:t>26</a:t>
            </a:r>
            <a:r>
              <a:rPr lang="zh-CN" altLang="en-US" dirty="0" smtClean="0">
                <a:latin typeface="微软雅黑" pitchFamily="34" charset="-122"/>
                <a:ea typeface="微软雅黑" pitchFamily="34" charset="-122"/>
              </a:rPr>
              <a:t>位左移两位后，以之代替</a:t>
            </a:r>
            <a:r>
              <a:rPr lang="en-US" altLang="zh-CN" dirty="0" smtClean="0">
                <a:latin typeface="微软雅黑" pitchFamily="34" charset="-122"/>
                <a:ea typeface="微软雅黑" pitchFamily="34" charset="-122"/>
              </a:rPr>
              <a:t>PC</a:t>
            </a:r>
            <a:r>
              <a:rPr lang="zh-CN" altLang="en-US" dirty="0" smtClean="0">
                <a:latin typeface="微软雅黑" pitchFamily="34" charset="-122"/>
                <a:ea typeface="微软雅黑" pitchFamily="34" charset="-122"/>
              </a:rPr>
              <a:t>的低</a:t>
            </a:r>
            <a:r>
              <a:rPr lang="en-US" altLang="zh-CN" dirty="0" smtClean="0">
                <a:latin typeface="微软雅黑" pitchFamily="34" charset="-122"/>
                <a:ea typeface="微软雅黑" pitchFamily="34" charset="-122"/>
              </a:rPr>
              <a:t>28</a:t>
            </a:r>
            <a:r>
              <a:rPr lang="zh-CN" altLang="en-US" dirty="0" smtClean="0">
                <a:latin typeface="微软雅黑" pitchFamily="34" charset="-122"/>
                <a:ea typeface="微软雅黑" pitchFamily="34" charset="-122"/>
              </a:rPr>
              <a:t>位</a:t>
            </a:r>
            <a:endParaRPr lang="en-US" dirty="0">
              <a:latin typeface="微软雅黑" pitchFamily="34" charset="-122"/>
              <a:ea typeface="微软雅黑" pitchFamily="34" charset="-122"/>
            </a:endParaRPr>
          </a:p>
        </p:txBody>
      </p:sp>
      <p:grpSp>
        <p:nvGrpSpPr>
          <p:cNvPr id="2" name="Group 4"/>
          <p:cNvGrpSpPr>
            <a:grpSpLocks/>
          </p:cNvGrpSpPr>
          <p:nvPr/>
        </p:nvGrpSpPr>
        <p:grpSpPr bwMode="auto">
          <a:xfrm>
            <a:off x="4114800" y="2971800"/>
            <a:ext cx="381000" cy="990600"/>
            <a:chOff x="1392" y="2880"/>
            <a:chExt cx="288" cy="480"/>
          </a:xfrm>
        </p:grpSpPr>
        <p:sp>
          <p:nvSpPr>
            <p:cNvPr id="959493" name="Line 5"/>
            <p:cNvSpPr>
              <a:spLocks noChangeShapeType="1"/>
            </p:cNvSpPr>
            <p:nvPr/>
          </p:nvSpPr>
          <p:spPr bwMode="auto">
            <a:xfrm>
              <a:off x="1392" y="3072"/>
              <a:ext cx="48" cy="48"/>
            </a:xfrm>
            <a:prstGeom prst="line">
              <a:avLst/>
            </a:prstGeom>
            <a:noFill/>
            <a:ln w="12700">
              <a:solidFill>
                <a:schemeClr val="bg2"/>
              </a:solidFill>
              <a:round/>
              <a:headEnd/>
              <a:tailEnd/>
            </a:ln>
            <a:effectLst/>
          </p:spPr>
          <p:txBody>
            <a:bodyPr/>
            <a:lstStyle/>
            <a:p>
              <a:endParaRPr lang="en-US"/>
            </a:p>
          </p:txBody>
        </p:sp>
        <p:sp>
          <p:nvSpPr>
            <p:cNvPr id="959494" name="Line 6"/>
            <p:cNvSpPr>
              <a:spLocks noChangeShapeType="1"/>
            </p:cNvSpPr>
            <p:nvPr/>
          </p:nvSpPr>
          <p:spPr bwMode="auto">
            <a:xfrm flipH="1">
              <a:off x="1392" y="3120"/>
              <a:ext cx="48" cy="48"/>
            </a:xfrm>
            <a:prstGeom prst="line">
              <a:avLst/>
            </a:prstGeom>
            <a:noFill/>
            <a:ln w="12700">
              <a:solidFill>
                <a:schemeClr val="bg2"/>
              </a:solidFill>
              <a:round/>
              <a:headEnd/>
              <a:tailEnd/>
            </a:ln>
            <a:effectLst/>
          </p:spPr>
          <p:txBody>
            <a:bodyPr/>
            <a:lstStyle/>
            <a:p>
              <a:endParaRPr lang="en-US"/>
            </a:p>
          </p:txBody>
        </p:sp>
        <p:sp>
          <p:nvSpPr>
            <p:cNvPr id="959495" name="Line 7"/>
            <p:cNvSpPr>
              <a:spLocks noChangeShapeType="1"/>
            </p:cNvSpPr>
            <p:nvPr/>
          </p:nvSpPr>
          <p:spPr bwMode="auto">
            <a:xfrm flipV="1">
              <a:off x="1392" y="2880"/>
              <a:ext cx="0" cy="192"/>
            </a:xfrm>
            <a:prstGeom prst="line">
              <a:avLst/>
            </a:prstGeom>
            <a:noFill/>
            <a:ln w="12700">
              <a:solidFill>
                <a:schemeClr val="bg2"/>
              </a:solidFill>
              <a:round/>
              <a:headEnd/>
              <a:tailEnd/>
            </a:ln>
            <a:effectLst/>
          </p:spPr>
          <p:txBody>
            <a:bodyPr/>
            <a:lstStyle/>
            <a:p>
              <a:endParaRPr lang="en-US"/>
            </a:p>
          </p:txBody>
        </p:sp>
        <p:sp>
          <p:nvSpPr>
            <p:cNvPr id="959496" name="Line 8"/>
            <p:cNvSpPr>
              <a:spLocks noChangeShapeType="1"/>
            </p:cNvSpPr>
            <p:nvPr/>
          </p:nvSpPr>
          <p:spPr bwMode="auto">
            <a:xfrm flipV="1">
              <a:off x="1392" y="3168"/>
              <a:ext cx="0" cy="192"/>
            </a:xfrm>
            <a:prstGeom prst="line">
              <a:avLst/>
            </a:prstGeom>
            <a:noFill/>
            <a:ln w="12700">
              <a:solidFill>
                <a:schemeClr val="bg2"/>
              </a:solidFill>
              <a:round/>
              <a:headEnd/>
              <a:tailEnd/>
            </a:ln>
            <a:effectLst/>
          </p:spPr>
          <p:txBody>
            <a:bodyPr/>
            <a:lstStyle/>
            <a:p>
              <a:endParaRPr lang="en-US"/>
            </a:p>
          </p:txBody>
        </p:sp>
        <p:sp>
          <p:nvSpPr>
            <p:cNvPr id="959497" name="Line 9"/>
            <p:cNvSpPr>
              <a:spLocks noChangeShapeType="1"/>
            </p:cNvSpPr>
            <p:nvPr/>
          </p:nvSpPr>
          <p:spPr bwMode="auto">
            <a:xfrm flipV="1">
              <a:off x="1392" y="3216"/>
              <a:ext cx="288" cy="144"/>
            </a:xfrm>
            <a:prstGeom prst="line">
              <a:avLst/>
            </a:prstGeom>
            <a:noFill/>
            <a:ln w="12700">
              <a:solidFill>
                <a:schemeClr val="bg2"/>
              </a:solidFill>
              <a:round/>
              <a:headEnd/>
              <a:tailEnd/>
            </a:ln>
            <a:effectLst/>
          </p:spPr>
          <p:txBody>
            <a:bodyPr/>
            <a:lstStyle/>
            <a:p>
              <a:endParaRPr lang="en-US"/>
            </a:p>
          </p:txBody>
        </p:sp>
        <p:sp>
          <p:nvSpPr>
            <p:cNvPr id="959498" name="Line 10"/>
            <p:cNvSpPr>
              <a:spLocks noChangeShapeType="1"/>
            </p:cNvSpPr>
            <p:nvPr/>
          </p:nvSpPr>
          <p:spPr bwMode="auto">
            <a:xfrm flipV="1">
              <a:off x="1680" y="3024"/>
              <a:ext cx="0" cy="192"/>
            </a:xfrm>
            <a:prstGeom prst="line">
              <a:avLst/>
            </a:prstGeom>
            <a:noFill/>
            <a:ln w="12700">
              <a:solidFill>
                <a:schemeClr val="bg2"/>
              </a:solidFill>
              <a:round/>
              <a:headEnd/>
              <a:tailEnd/>
            </a:ln>
            <a:effectLst/>
          </p:spPr>
          <p:txBody>
            <a:bodyPr/>
            <a:lstStyle/>
            <a:p>
              <a:endParaRPr lang="en-US"/>
            </a:p>
          </p:txBody>
        </p:sp>
        <p:sp>
          <p:nvSpPr>
            <p:cNvPr id="959499" name="Line 11"/>
            <p:cNvSpPr>
              <a:spLocks noChangeShapeType="1"/>
            </p:cNvSpPr>
            <p:nvPr/>
          </p:nvSpPr>
          <p:spPr bwMode="auto">
            <a:xfrm>
              <a:off x="1392" y="2880"/>
              <a:ext cx="288" cy="144"/>
            </a:xfrm>
            <a:prstGeom prst="line">
              <a:avLst/>
            </a:prstGeom>
            <a:noFill/>
            <a:ln w="12700">
              <a:solidFill>
                <a:schemeClr val="bg2"/>
              </a:solidFill>
              <a:round/>
              <a:headEnd/>
              <a:tailEnd/>
            </a:ln>
            <a:effectLst/>
          </p:spPr>
          <p:txBody>
            <a:bodyPr/>
            <a:lstStyle/>
            <a:p>
              <a:endParaRPr lang="en-US"/>
            </a:p>
          </p:txBody>
        </p:sp>
      </p:grpSp>
      <p:sp>
        <p:nvSpPr>
          <p:cNvPr id="959500" name="Rectangle 12"/>
          <p:cNvSpPr>
            <a:spLocks noChangeArrowheads="1"/>
          </p:cNvSpPr>
          <p:nvPr/>
        </p:nvSpPr>
        <p:spPr bwMode="auto">
          <a:xfrm>
            <a:off x="3429000" y="4114800"/>
            <a:ext cx="1447800" cy="1447800"/>
          </a:xfrm>
          <a:prstGeom prst="rect">
            <a:avLst/>
          </a:prstGeom>
          <a:noFill/>
          <a:ln w="12700">
            <a:solidFill>
              <a:schemeClr val="bg2"/>
            </a:solidFill>
            <a:miter lim="800000"/>
            <a:headEnd/>
            <a:tailEnd/>
          </a:ln>
          <a:effectLst/>
        </p:spPr>
        <p:txBody>
          <a:bodyPr wrap="none" anchor="ctr"/>
          <a:lstStyle/>
          <a:p>
            <a:endParaRPr lang="en-US"/>
          </a:p>
        </p:txBody>
      </p:sp>
      <p:sp>
        <p:nvSpPr>
          <p:cNvPr id="959501" name="Rectangle 13"/>
          <p:cNvSpPr>
            <a:spLocks noChangeArrowheads="1"/>
          </p:cNvSpPr>
          <p:nvPr/>
        </p:nvSpPr>
        <p:spPr bwMode="auto">
          <a:xfrm>
            <a:off x="2895600" y="4495800"/>
            <a:ext cx="228600" cy="838200"/>
          </a:xfrm>
          <a:prstGeom prst="rect">
            <a:avLst/>
          </a:prstGeom>
          <a:noFill/>
          <a:ln w="12700">
            <a:solidFill>
              <a:schemeClr val="tx1"/>
            </a:solidFill>
            <a:miter lim="800000"/>
            <a:headEnd/>
            <a:tailEnd/>
          </a:ln>
          <a:effectLst/>
        </p:spPr>
        <p:txBody>
          <a:bodyPr wrap="none" anchor="ctr"/>
          <a:lstStyle/>
          <a:p>
            <a:endParaRPr lang="en-US"/>
          </a:p>
        </p:txBody>
      </p:sp>
      <p:sp>
        <p:nvSpPr>
          <p:cNvPr id="959502" name="Line 14"/>
          <p:cNvSpPr>
            <a:spLocks noChangeShapeType="1"/>
          </p:cNvSpPr>
          <p:nvPr/>
        </p:nvSpPr>
        <p:spPr bwMode="auto">
          <a:xfrm>
            <a:off x="4876800" y="4876800"/>
            <a:ext cx="304800" cy="0"/>
          </a:xfrm>
          <a:prstGeom prst="line">
            <a:avLst/>
          </a:prstGeom>
          <a:noFill/>
          <a:ln w="28575">
            <a:solidFill>
              <a:schemeClr val="tx1"/>
            </a:solidFill>
            <a:round/>
            <a:headEnd/>
            <a:tailEnd/>
          </a:ln>
          <a:effectLst/>
        </p:spPr>
        <p:txBody>
          <a:bodyPr/>
          <a:lstStyle/>
          <a:p>
            <a:endParaRPr lang="en-US"/>
          </a:p>
        </p:txBody>
      </p:sp>
      <p:sp>
        <p:nvSpPr>
          <p:cNvPr id="959503" name="Line 15"/>
          <p:cNvSpPr>
            <a:spLocks noChangeShapeType="1"/>
          </p:cNvSpPr>
          <p:nvPr/>
        </p:nvSpPr>
        <p:spPr bwMode="auto">
          <a:xfrm>
            <a:off x="3124200" y="4876800"/>
            <a:ext cx="304800" cy="0"/>
          </a:xfrm>
          <a:prstGeom prst="line">
            <a:avLst/>
          </a:prstGeom>
          <a:noFill/>
          <a:ln w="28575">
            <a:solidFill>
              <a:schemeClr val="bg2"/>
            </a:solidFill>
            <a:round/>
            <a:headEnd/>
            <a:tailEnd type="triangle" w="med" len="med"/>
          </a:ln>
          <a:effectLst/>
        </p:spPr>
        <p:txBody>
          <a:bodyPr/>
          <a:lstStyle/>
          <a:p>
            <a:endParaRPr lang="en-US"/>
          </a:p>
        </p:txBody>
      </p:sp>
      <p:sp>
        <p:nvSpPr>
          <p:cNvPr id="959504" name="Line 16"/>
          <p:cNvSpPr>
            <a:spLocks noChangeShapeType="1"/>
          </p:cNvSpPr>
          <p:nvPr/>
        </p:nvSpPr>
        <p:spPr bwMode="auto">
          <a:xfrm>
            <a:off x="3200400" y="3124200"/>
            <a:ext cx="914400" cy="0"/>
          </a:xfrm>
          <a:prstGeom prst="line">
            <a:avLst/>
          </a:prstGeom>
          <a:noFill/>
          <a:ln w="28575">
            <a:solidFill>
              <a:schemeClr val="bg2"/>
            </a:solidFill>
            <a:round/>
            <a:headEnd/>
            <a:tailEnd type="triangle" w="med" len="med"/>
          </a:ln>
          <a:effectLst/>
        </p:spPr>
        <p:txBody>
          <a:bodyPr/>
          <a:lstStyle/>
          <a:p>
            <a:endParaRPr lang="en-US"/>
          </a:p>
        </p:txBody>
      </p:sp>
      <p:sp>
        <p:nvSpPr>
          <p:cNvPr id="959505" name="Line 17"/>
          <p:cNvSpPr>
            <a:spLocks noChangeShapeType="1"/>
          </p:cNvSpPr>
          <p:nvPr/>
        </p:nvSpPr>
        <p:spPr bwMode="auto">
          <a:xfrm>
            <a:off x="3733800" y="3810000"/>
            <a:ext cx="381000" cy="0"/>
          </a:xfrm>
          <a:prstGeom prst="line">
            <a:avLst/>
          </a:prstGeom>
          <a:noFill/>
          <a:ln w="28575">
            <a:solidFill>
              <a:schemeClr val="bg2"/>
            </a:solidFill>
            <a:round/>
            <a:headEnd/>
            <a:tailEnd type="triangle" w="med" len="med"/>
          </a:ln>
          <a:effectLst/>
        </p:spPr>
        <p:txBody>
          <a:bodyPr/>
          <a:lstStyle/>
          <a:p>
            <a:endParaRPr lang="en-US"/>
          </a:p>
        </p:txBody>
      </p:sp>
      <p:sp>
        <p:nvSpPr>
          <p:cNvPr id="959506" name="Line 18"/>
          <p:cNvSpPr>
            <a:spLocks noChangeShapeType="1"/>
          </p:cNvSpPr>
          <p:nvPr/>
        </p:nvSpPr>
        <p:spPr bwMode="auto">
          <a:xfrm>
            <a:off x="4800600" y="2819400"/>
            <a:ext cx="0" cy="609600"/>
          </a:xfrm>
          <a:prstGeom prst="line">
            <a:avLst/>
          </a:prstGeom>
          <a:noFill/>
          <a:ln w="28575">
            <a:solidFill>
              <a:schemeClr val="bg2"/>
            </a:solidFill>
            <a:round/>
            <a:headEnd/>
            <a:tailEnd/>
          </a:ln>
          <a:effectLst/>
        </p:spPr>
        <p:txBody>
          <a:bodyPr/>
          <a:lstStyle/>
          <a:p>
            <a:endParaRPr lang="en-US"/>
          </a:p>
        </p:txBody>
      </p:sp>
      <p:sp>
        <p:nvSpPr>
          <p:cNvPr id="959507" name="Line 19"/>
          <p:cNvSpPr>
            <a:spLocks noChangeShapeType="1"/>
          </p:cNvSpPr>
          <p:nvPr/>
        </p:nvSpPr>
        <p:spPr bwMode="auto">
          <a:xfrm>
            <a:off x="4495800" y="3429000"/>
            <a:ext cx="304800" cy="0"/>
          </a:xfrm>
          <a:prstGeom prst="line">
            <a:avLst/>
          </a:prstGeom>
          <a:noFill/>
          <a:ln w="28575">
            <a:solidFill>
              <a:schemeClr val="bg2"/>
            </a:solidFill>
            <a:round/>
            <a:headEnd/>
            <a:tailEnd/>
          </a:ln>
          <a:effectLst/>
        </p:spPr>
        <p:txBody>
          <a:bodyPr/>
          <a:lstStyle/>
          <a:p>
            <a:endParaRPr lang="en-US"/>
          </a:p>
        </p:txBody>
      </p:sp>
      <p:sp>
        <p:nvSpPr>
          <p:cNvPr id="959508" name="Text Box 20"/>
          <p:cNvSpPr txBox="1">
            <a:spLocks noChangeArrowheads="1"/>
          </p:cNvSpPr>
          <p:nvPr/>
        </p:nvSpPr>
        <p:spPr bwMode="auto">
          <a:xfrm>
            <a:off x="3352800" y="4648200"/>
            <a:ext cx="741363" cy="457200"/>
          </a:xfrm>
          <a:prstGeom prst="rect">
            <a:avLst/>
          </a:prstGeom>
          <a:noFill/>
          <a:ln w="12700">
            <a:noFill/>
            <a:miter lim="800000"/>
            <a:headEnd/>
            <a:tailEnd/>
          </a:ln>
          <a:effectLst/>
        </p:spPr>
        <p:txBody>
          <a:bodyPr wrap="none">
            <a:spAutoFit/>
          </a:bodyPr>
          <a:lstStyle/>
          <a:p>
            <a:r>
              <a:rPr lang="en-US" sz="1200">
                <a:solidFill>
                  <a:schemeClr val="bg2"/>
                </a:solidFill>
              </a:rPr>
              <a:t>Read</a:t>
            </a:r>
          </a:p>
          <a:p>
            <a:r>
              <a:rPr lang="en-US" sz="1200">
                <a:solidFill>
                  <a:schemeClr val="bg2"/>
                </a:solidFill>
              </a:rPr>
              <a:t>Address</a:t>
            </a:r>
          </a:p>
        </p:txBody>
      </p:sp>
      <p:sp>
        <p:nvSpPr>
          <p:cNvPr id="959509" name="Text Box 21"/>
          <p:cNvSpPr txBox="1">
            <a:spLocks noChangeArrowheads="1"/>
          </p:cNvSpPr>
          <p:nvPr/>
        </p:nvSpPr>
        <p:spPr bwMode="auto">
          <a:xfrm>
            <a:off x="4114800" y="4724400"/>
            <a:ext cx="885825" cy="274638"/>
          </a:xfrm>
          <a:prstGeom prst="rect">
            <a:avLst/>
          </a:prstGeom>
          <a:noFill/>
          <a:ln w="12700">
            <a:noFill/>
            <a:miter lim="800000"/>
            <a:headEnd/>
            <a:tailEnd/>
          </a:ln>
          <a:effectLst/>
        </p:spPr>
        <p:txBody>
          <a:bodyPr wrap="none">
            <a:spAutoFit/>
          </a:bodyPr>
          <a:lstStyle/>
          <a:p>
            <a:r>
              <a:rPr lang="en-US" sz="1200">
                <a:solidFill>
                  <a:schemeClr val="bg2"/>
                </a:solidFill>
              </a:rPr>
              <a:t>Instruction</a:t>
            </a:r>
          </a:p>
        </p:txBody>
      </p:sp>
      <p:sp>
        <p:nvSpPr>
          <p:cNvPr id="959510" name="Text Box 22"/>
          <p:cNvSpPr txBox="1">
            <a:spLocks noChangeArrowheads="1"/>
          </p:cNvSpPr>
          <p:nvPr/>
        </p:nvSpPr>
        <p:spPr bwMode="auto">
          <a:xfrm>
            <a:off x="3657600" y="4191000"/>
            <a:ext cx="973138" cy="457200"/>
          </a:xfrm>
          <a:prstGeom prst="rect">
            <a:avLst/>
          </a:prstGeom>
          <a:noFill/>
          <a:ln w="12700">
            <a:noFill/>
            <a:miter lim="800000"/>
            <a:headEnd/>
            <a:tailEnd/>
          </a:ln>
          <a:effectLst/>
        </p:spPr>
        <p:txBody>
          <a:bodyPr wrap="none">
            <a:spAutoFit/>
          </a:bodyPr>
          <a:lstStyle/>
          <a:p>
            <a:pPr algn="ctr"/>
            <a:r>
              <a:rPr lang="en-US" sz="1200" b="1">
                <a:solidFill>
                  <a:schemeClr val="bg2"/>
                </a:solidFill>
              </a:rPr>
              <a:t>Instruction</a:t>
            </a:r>
          </a:p>
          <a:p>
            <a:pPr algn="ctr"/>
            <a:r>
              <a:rPr lang="en-US" sz="1200" b="1">
                <a:solidFill>
                  <a:schemeClr val="bg2"/>
                </a:solidFill>
              </a:rPr>
              <a:t>Memory</a:t>
            </a:r>
          </a:p>
        </p:txBody>
      </p:sp>
      <p:sp>
        <p:nvSpPr>
          <p:cNvPr id="959511" name="Text Box 23"/>
          <p:cNvSpPr txBox="1">
            <a:spLocks noChangeArrowheads="1"/>
          </p:cNvSpPr>
          <p:nvPr/>
        </p:nvSpPr>
        <p:spPr bwMode="auto">
          <a:xfrm>
            <a:off x="4114800" y="3352800"/>
            <a:ext cx="481013" cy="274638"/>
          </a:xfrm>
          <a:prstGeom prst="rect">
            <a:avLst/>
          </a:prstGeom>
          <a:noFill/>
          <a:ln w="12700">
            <a:noFill/>
            <a:miter lim="800000"/>
            <a:headEnd/>
            <a:tailEnd/>
          </a:ln>
          <a:effectLst/>
        </p:spPr>
        <p:txBody>
          <a:bodyPr wrap="none">
            <a:spAutoFit/>
          </a:bodyPr>
          <a:lstStyle/>
          <a:p>
            <a:r>
              <a:rPr lang="en-US" sz="1200" b="1">
                <a:solidFill>
                  <a:schemeClr val="bg2"/>
                </a:solidFill>
              </a:rPr>
              <a:t>Add</a:t>
            </a:r>
          </a:p>
        </p:txBody>
      </p:sp>
      <p:sp>
        <p:nvSpPr>
          <p:cNvPr id="959512" name="Text Box 24"/>
          <p:cNvSpPr txBox="1">
            <a:spLocks noChangeArrowheads="1"/>
          </p:cNvSpPr>
          <p:nvPr/>
        </p:nvSpPr>
        <p:spPr bwMode="auto">
          <a:xfrm>
            <a:off x="2819400" y="4724400"/>
            <a:ext cx="395288" cy="274638"/>
          </a:xfrm>
          <a:prstGeom prst="rect">
            <a:avLst/>
          </a:prstGeom>
          <a:noFill/>
          <a:ln w="12700">
            <a:noFill/>
            <a:miter lim="800000"/>
            <a:headEnd/>
            <a:tailEnd/>
          </a:ln>
          <a:effectLst/>
        </p:spPr>
        <p:txBody>
          <a:bodyPr wrap="none">
            <a:spAutoFit/>
          </a:bodyPr>
          <a:lstStyle/>
          <a:p>
            <a:r>
              <a:rPr lang="en-US" sz="1200" b="1">
                <a:solidFill>
                  <a:schemeClr val="tx1"/>
                </a:solidFill>
              </a:rPr>
              <a:t>PC</a:t>
            </a:r>
          </a:p>
        </p:txBody>
      </p:sp>
      <p:sp>
        <p:nvSpPr>
          <p:cNvPr id="959513" name="Line 25"/>
          <p:cNvSpPr>
            <a:spLocks noChangeShapeType="1"/>
          </p:cNvSpPr>
          <p:nvPr/>
        </p:nvSpPr>
        <p:spPr bwMode="auto">
          <a:xfrm>
            <a:off x="2590800" y="2819400"/>
            <a:ext cx="2209800" cy="0"/>
          </a:xfrm>
          <a:prstGeom prst="line">
            <a:avLst/>
          </a:prstGeom>
          <a:noFill/>
          <a:ln w="28575">
            <a:solidFill>
              <a:schemeClr val="bg2"/>
            </a:solidFill>
            <a:round/>
            <a:headEnd/>
            <a:tailEnd/>
          </a:ln>
          <a:effectLst/>
        </p:spPr>
        <p:txBody>
          <a:bodyPr/>
          <a:lstStyle/>
          <a:p>
            <a:endParaRPr lang="en-US"/>
          </a:p>
        </p:txBody>
      </p:sp>
      <p:sp>
        <p:nvSpPr>
          <p:cNvPr id="959514" name="Line 26"/>
          <p:cNvSpPr>
            <a:spLocks noChangeShapeType="1"/>
          </p:cNvSpPr>
          <p:nvPr/>
        </p:nvSpPr>
        <p:spPr bwMode="auto">
          <a:xfrm>
            <a:off x="2590800" y="2819400"/>
            <a:ext cx="0" cy="2057400"/>
          </a:xfrm>
          <a:prstGeom prst="line">
            <a:avLst/>
          </a:prstGeom>
          <a:noFill/>
          <a:ln w="28575">
            <a:solidFill>
              <a:schemeClr val="bg2"/>
            </a:solidFill>
            <a:round/>
            <a:headEnd/>
            <a:tailEnd/>
          </a:ln>
          <a:effectLst/>
        </p:spPr>
        <p:txBody>
          <a:bodyPr/>
          <a:lstStyle/>
          <a:p>
            <a:endParaRPr lang="en-US"/>
          </a:p>
        </p:txBody>
      </p:sp>
      <p:sp>
        <p:nvSpPr>
          <p:cNvPr id="959515" name="Line 27"/>
          <p:cNvSpPr>
            <a:spLocks noChangeShapeType="1"/>
          </p:cNvSpPr>
          <p:nvPr/>
        </p:nvSpPr>
        <p:spPr bwMode="auto">
          <a:xfrm>
            <a:off x="2590800" y="4876800"/>
            <a:ext cx="304800" cy="0"/>
          </a:xfrm>
          <a:prstGeom prst="line">
            <a:avLst/>
          </a:prstGeom>
          <a:noFill/>
          <a:ln w="28575">
            <a:solidFill>
              <a:schemeClr val="bg2"/>
            </a:solidFill>
            <a:round/>
            <a:headEnd/>
            <a:tailEnd type="triangle" w="med" len="med"/>
          </a:ln>
          <a:effectLst/>
        </p:spPr>
        <p:txBody>
          <a:bodyPr/>
          <a:lstStyle/>
          <a:p>
            <a:endParaRPr lang="en-US"/>
          </a:p>
        </p:txBody>
      </p:sp>
      <p:sp>
        <p:nvSpPr>
          <p:cNvPr id="959516" name="Line 28"/>
          <p:cNvSpPr>
            <a:spLocks noChangeShapeType="1"/>
          </p:cNvSpPr>
          <p:nvPr/>
        </p:nvSpPr>
        <p:spPr bwMode="auto">
          <a:xfrm>
            <a:off x="3200400" y="3124200"/>
            <a:ext cx="0" cy="1752600"/>
          </a:xfrm>
          <a:prstGeom prst="line">
            <a:avLst/>
          </a:prstGeom>
          <a:noFill/>
          <a:ln w="28575">
            <a:solidFill>
              <a:schemeClr val="bg2"/>
            </a:solidFill>
            <a:round/>
            <a:headEnd/>
            <a:tailEnd/>
          </a:ln>
          <a:effectLst/>
        </p:spPr>
        <p:txBody>
          <a:bodyPr/>
          <a:lstStyle/>
          <a:p>
            <a:endParaRPr lang="en-US"/>
          </a:p>
        </p:txBody>
      </p:sp>
      <p:sp>
        <p:nvSpPr>
          <p:cNvPr id="959517" name="Text Box 29"/>
          <p:cNvSpPr txBox="1">
            <a:spLocks noChangeArrowheads="1"/>
          </p:cNvSpPr>
          <p:nvPr/>
        </p:nvSpPr>
        <p:spPr bwMode="auto">
          <a:xfrm>
            <a:off x="3505200" y="3657600"/>
            <a:ext cx="268288" cy="274638"/>
          </a:xfrm>
          <a:prstGeom prst="rect">
            <a:avLst/>
          </a:prstGeom>
          <a:noFill/>
          <a:ln w="12700">
            <a:noFill/>
            <a:miter lim="800000"/>
            <a:headEnd/>
            <a:tailEnd/>
          </a:ln>
          <a:effectLst/>
        </p:spPr>
        <p:txBody>
          <a:bodyPr wrap="none">
            <a:spAutoFit/>
          </a:bodyPr>
          <a:lstStyle/>
          <a:p>
            <a:r>
              <a:rPr lang="en-US" sz="1200" b="1">
                <a:solidFill>
                  <a:schemeClr val="bg2"/>
                </a:solidFill>
              </a:rPr>
              <a:t>4</a:t>
            </a:r>
          </a:p>
        </p:txBody>
      </p:sp>
      <p:sp>
        <p:nvSpPr>
          <p:cNvPr id="959518" name="Oval 30"/>
          <p:cNvSpPr>
            <a:spLocks noChangeArrowheads="1"/>
          </p:cNvSpPr>
          <p:nvPr/>
        </p:nvSpPr>
        <p:spPr bwMode="auto">
          <a:xfrm>
            <a:off x="5410200" y="4191000"/>
            <a:ext cx="457200" cy="609600"/>
          </a:xfrm>
          <a:prstGeom prst="ellipse">
            <a:avLst/>
          </a:prstGeom>
          <a:noFill/>
          <a:ln w="12700">
            <a:solidFill>
              <a:schemeClr val="tx1"/>
            </a:solidFill>
            <a:round/>
            <a:headEnd/>
            <a:tailEnd/>
          </a:ln>
          <a:effectLst/>
        </p:spPr>
        <p:txBody>
          <a:bodyPr wrap="none" anchor="ctr"/>
          <a:lstStyle/>
          <a:p>
            <a:endParaRPr lang="en-US"/>
          </a:p>
        </p:txBody>
      </p:sp>
      <p:sp>
        <p:nvSpPr>
          <p:cNvPr id="959519" name="Rectangle 31"/>
          <p:cNvSpPr>
            <a:spLocks noChangeArrowheads="1"/>
          </p:cNvSpPr>
          <p:nvPr/>
        </p:nvSpPr>
        <p:spPr bwMode="auto">
          <a:xfrm>
            <a:off x="5410200" y="42672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959520" name="Line 32"/>
          <p:cNvSpPr>
            <a:spLocks noChangeShapeType="1"/>
          </p:cNvSpPr>
          <p:nvPr/>
        </p:nvSpPr>
        <p:spPr bwMode="auto">
          <a:xfrm>
            <a:off x="5181600" y="44958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59521" name="Line 33"/>
          <p:cNvSpPr>
            <a:spLocks noChangeShapeType="1"/>
          </p:cNvSpPr>
          <p:nvPr/>
        </p:nvSpPr>
        <p:spPr bwMode="auto">
          <a:xfrm flipV="1">
            <a:off x="5181600" y="4495800"/>
            <a:ext cx="0" cy="381000"/>
          </a:xfrm>
          <a:prstGeom prst="line">
            <a:avLst/>
          </a:prstGeom>
          <a:noFill/>
          <a:ln w="28575">
            <a:solidFill>
              <a:schemeClr val="tx1"/>
            </a:solidFill>
            <a:round/>
            <a:headEnd/>
            <a:tailEnd/>
          </a:ln>
          <a:effectLst/>
        </p:spPr>
        <p:txBody>
          <a:bodyPr/>
          <a:lstStyle/>
          <a:p>
            <a:endParaRPr lang="en-US"/>
          </a:p>
        </p:txBody>
      </p:sp>
      <p:sp>
        <p:nvSpPr>
          <p:cNvPr id="959522" name="Line 34"/>
          <p:cNvSpPr>
            <a:spLocks noChangeShapeType="1"/>
          </p:cNvSpPr>
          <p:nvPr/>
        </p:nvSpPr>
        <p:spPr bwMode="auto">
          <a:xfrm>
            <a:off x="5867400" y="4495800"/>
            <a:ext cx="533400" cy="0"/>
          </a:xfrm>
          <a:prstGeom prst="line">
            <a:avLst/>
          </a:prstGeom>
          <a:noFill/>
          <a:ln w="28575">
            <a:solidFill>
              <a:schemeClr val="tx1"/>
            </a:solidFill>
            <a:round/>
            <a:headEnd/>
            <a:tailEnd type="triangle" w="med" len="med"/>
          </a:ln>
          <a:effectLst/>
        </p:spPr>
        <p:txBody>
          <a:bodyPr/>
          <a:lstStyle/>
          <a:p>
            <a:endParaRPr lang="en-US"/>
          </a:p>
        </p:txBody>
      </p:sp>
      <p:sp>
        <p:nvSpPr>
          <p:cNvPr id="959523" name="Text Box 35"/>
          <p:cNvSpPr txBox="1">
            <a:spLocks noChangeArrowheads="1"/>
          </p:cNvSpPr>
          <p:nvPr/>
        </p:nvSpPr>
        <p:spPr bwMode="auto">
          <a:xfrm>
            <a:off x="6629400" y="4038600"/>
            <a:ext cx="814388" cy="517525"/>
          </a:xfrm>
          <a:prstGeom prst="rect">
            <a:avLst/>
          </a:prstGeom>
          <a:noFill/>
          <a:ln w="12700">
            <a:noFill/>
            <a:miter lim="800000"/>
            <a:headEnd/>
            <a:tailEnd/>
          </a:ln>
          <a:effectLst/>
        </p:spPr>
        <p:txBody>
          <a:bodyPr wrap="none">
            <a:spAutoFit/>
          </a:bodyPr>
          <a:lstStyle/>
          <a:p>
            <a:r>
              <a:rPr lang="en-US" sz="1400">
                <a:solidFill>
                  <a:schemeClr val="tx1"/>
                </a:solidFill>
              </a:rPr>
              <a:t>Jump</a:t>
            </a:r>
          </a:p>
          <a:p>
            <a:r>
              <a:rPr lang="en-US" sz="1400">
                <a:solidFill>
                  <a:schemeClr val="tx1"/>
                </a:solidFill>
              </a:rPr>
              <a:t>address</a:t>
            </a:r>
          </a:p>
        </p:txBody>
      </p:sp>
      <p:sp>
        <p:nvSpPr>
          <p:cNvPr id="959524" name="Line 36"/>
          <p:cNvSpPr>
            <a:spLocks noChangeShapeType="1"/>
          </p:cNvSpPr>
          <p:nvPr/>
        </p:nvSpPr>
        <p:spPr bwMode="auto">
          <a:xfrm>
            <a:off x="4800600" y="4038600"/>
            <a:ext cx="1600200" cy="0"/>
          </a:xfrm>
          <a:prstGeom prst="line">
            <a:avLst/>
          </a:prstGeom>
          <a:noFill/>
          <a:ln w="19050">
            <a:solidFill>
              <a:schemeClr val="tx1"/>
            </a:solidFill>
            <a:round/>
            <a:headEnd/>
            <a:tailEnd type="triangle" w="med" len="med"/>
          </a:ln>
          <a:effectLst/>
        </p:spPr>
        <p:txBody>
          <a:bodyPr/>
          <a:lstStyle/>
          <a:p>
            <a:endParaRPr lang="en-US"/>
          </a:p>
        </p:txBody>
      </p:sp>
      <p:sp>
        <p:nvSpPr>
          <p:cNvPr id="959525" name="Line 37"/>
          <p:cNvSpPr>
            <a:spLocks noChangeShapeType="1"/>
          </p:cNvSpPr>
          <p:nvPr/>
        </p:nvSpPr>
        <p:spPr bwMode="auto">
          <a:xfrm>
            <a:off x="5867400" y="3962400"/>
            <a:ext cx="76200" cy="152400"/>
          </a:xfrm>
          <a:prstGeom prst="line">
            <a:avLst/>
          </a:prstGeom>
          <a:noFill/>
          <a:ln w="12700">
            <a:solidFill>
              <a:schemeClr val="tx1"/>
            </a:solidFill>
            <a:round/>
            <a:headEnd/>
            <a:tailEnd/>
          </a:ln>
          <a:effectLst/>
        </p:spPr>
        <p:txBody>
          <a:bodyPr/>
          <a:lstStyle/>
          <a:p>
            <a:endParaRPr lang="en-US"/>
          </a:p>
        </p:txBody>
      </p:sp>
      <p:sp>
        <p:nvSpPr>
          <p:cNvPr id="959526" name="Line 38"/>
          <p:cNvSpPr>
            <a:spLocks noChangeShapeType="1"/>
          </p:cNvSpPr>
          <p:nvPr/>
        </p:nvSpPr>
        <p:spPr bwMode="auto">
          <a:xfrm>
            <a:off x="5029200" y="4800600"/>
            <a:ext cx="76200" cy="152400"/>
          </a:xfrm>
          <a:prstGeom prst="line">
            <a:avLst/>
          </a:prstGeom>
          <a:noFill/>
          <a:ln w="12700">
            <a:solidFill>
              <a:schemeClr val="tx1"/>
            </a:solidFill>
            <a:round/>
            <a:headEnd/>
            <a:tailEnd/>
          </a:ln>
          <a:effectLst/>
        </p:spPr>
        <p:txBody>
          <a:bodyPr/>
          <a:lstStyle/>
          <a:p>
            <a:endParaRPr lang="en-US"/>
          </a:p>
        </p:txBody>
      </p:sp>
      <p:sp>
        <p:nvSpPr>
          <p:cNvPr id="959527" name="Text Box 39"/>
          <p:cNvSpPr txBox="1">
            <a:spLocks noChangeArrowheads="1"/>
          </p:cNvSpPr>
          <p:nvPr/>
        </p:nvSpPr>
        <p:spPr bwMode="auto">
          <a:xfrm>
            <a:off x="5029200" y="4876800"/>
            <a:ext cx="352425" cy="274638"/>
          </a:xfrm>
          <a:prstGeom prst="rect">
            <a:avLst/>
          </a:prstGeom>
          <a:noFill/>
          <a:ln w="12700">
            <a:noFill/>
            <a:miter lim="800000"/>
            <a:headEnd/>
            <a:tailEnd/>
          </a:ln>
          <a:effectLst/>
        </p:spPr>
        <p:txBody>
          <a:bodyPr wrap="none">
            <a:spAutoFit/>
          </a:bodyPr>
          <a:lstStyle/>
          <a:p>
            <a:r>
              <a:rPr lang="en-US" sz="1200" b="1">
                <a:solidFill>
                  <a:schemeClr val="tx1"/>
                </a:solidFill>
              </a:rPr>
              <a:t>26</a:t>
            </a:r>
          </a:p>
        </p:txBody>
      </p:sp>
      <p:sp>
        <p:nvSpPr>
          <p:cNvPr id="959528" name="Text Box 40"/>
          <p:cNvSpPr txBox="1">
            <a:spLocks noChangeArrowheads="1"/>
          </p:cNvSpPr>
          <p:nvPr/>
        </p:nvSpPr>
        <p:spPr bwMode="auto">
          <a:xfrm>
            <a:off x="5867400" y="3810000"/>
            <a:ext cx="268288" cy="274638"/>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959529" name="Line 41"/>
          <p:cNvSpPr>
            <a:spLocks noChangeShapeType="1"/>
          </p:cNvSpPr>
          <p:nvPr/>
        </p:nvSpPr>
        <p:spPr bwMode="auto">
          <a:xfrm>
            <a:off x="5943600" y="4419600"/>
            <a:ext cx="76200" cy="152400"/>
          </a:xfrm>
          <a:prstGeom prst="line">
            <a:avLst/>
          </a:prstGeom>
          <a:noFill/>
          <a:ln w="12700">
            <a:solidFill>
              <a:schemeClr val="tx1"/>
            </a:solidFill>
            <a:round/>
            <a:headEnd/>
            <a:tailEnd/>
          </a:ln>
          <a:effectLst/>
        </p:spPr>
        <p:txBody>
          <a:bodyPr/>
          <a:lstStyle/>
          <a:p>
            <a:endParaRPr lang="en-US"/>
          </a:p>
        </p:txBody>
      </p:sp>
      <p:sp>
        <p:nvSpPr>
          <p:cNvPr id="959530" name="Text Box 42"/>
          <p:cNvSpPr txBox="1">
            <a:spLocks noChangeArrowheads="1"/>
          </p:cNvSpPr>
          <p:nvPr/>
        </p:nvSpPr>
        <p:spPr bwMode="auto">
          <a:xfrm>
            <a:off x="5943600" y="4495800"/>
            <a:ext cx="352425" cy="274638"/>
          </a:xfrm>
          <a:prstGeom prst="rect">
            <a:avLst/>
          </a:prstGeom>
          <a:noFill/>
          <a:ln w="12700">
            <a:noFill/>
            <a:miter lim="800000"/>
            <a:headEnd/>
            <a:tailEnd/>
          </a:ln>
          <a:effectLst/>
        </p:spPr>
        <p:txBody>
          <a:bodyPr wrap="none">
            <a:spAutoFit/>
          </a:bodyPr>
          <a:lstStyle/>
          <a:p>
            <a:r>
              <a:rPr lang="en-US" sz="1200" b="1">
                <a:solidFill>
                  <a:schemeClr val="tx1"/>
                </a:solidFill>
              </a:rPr>
              <a:t>28</a:t>
            </a:r>
          </a:p>
        </p:txBody>
      </p:sp>
      <p:sp>
        <p:nvSpPr>
          <p:cNvPr id="959531" name="AutoShape 43"/>
          <p:cNvSpPr>
            <a:spLocks/>
          </p:cNvSpPr>
          <p:nvPr/>
        </p:nvSpPr>
        <p:spPr bwMode="auto">
          <a:xfrm>
            <a:off x="6400800" y="3886200"/>
            <a:ext cx="152400" cy="914400"/>
          </a:xfrm>
          <a:prstGeom prst="rightBrace">
            <a:avLst>
              <a:gd name="adj1" fmla="val 50000"/>
              <a:gd name="adj2" fmla="val 50000"/>
            </a:avLst>
          </a:prstGeom>
          <a:noFill/>
          <a:ln w="12700">
            <a:solidFill>
              <a:schemeClr val="tx1"/>
            </a:solidFill>
            <a:round/>
            <a:headEnd/>
            <a:tailEnd/>
          </a:ln>
          <a:effectLst/>
        </p:spPr>
        <p:txBody>
          <a:bodyPr wrap="none" anchor="ctr"/>
          <a:lstStyle/>
          <a:p>
            <a:endParaRPr lang="en-US"/>
          </a:p>
        </p:txBody>
      </p:sp>
      <p:sp>
        <p:nvSpPr>
          <p:cNvPr id="959532" name="Line 44"/>
          <p:cNvSpPr>
            <a:spLocks noChangeShapeType="1"/>
          </p:cNvSpPr>
          <p:nvPr/>
        </p:nvSpPr>
        <p:spPr bwMode="auto">
          <a:xfrm>
            <a:off x="4800600" y="3429000"/>
            <a:ext cx="0" cy="609600"/>
          </a:xfrm>
          <a:prstGeom prst="line">
            <a:avLst/>
          </a:prstGeom>
          <a:noFill/>
          <a:ln w="19050">
            <a:solidFill>
              <a:schemeClr val="tx1"/>
            </a:solidFill>
            <a:round/>
            <a:headEnd/>
            <a:tailEnd/>
          </a:ln>
          <a:effectLst/>
        </p:spPr>
        <p:txBody>
          <a:bodyPr/>
          <a:lstStyle/>
          <a:p>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mjicse431">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mjicse43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accent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accent1"/>
            </a:solidFill>
            <a:effectLst/>
            <a:latin typeface="Arial" charset="0"/>
          </a:defRPr>
        </a:defPPr>
      </a:lstStyle>
    </a:lnDef>
  </a:objectDefaults>
  <a:extraClrSchemeLst>
    <a:extraClrScheme>
      <a:clrScheme name="mjicse43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jicse43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jicse43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jicse43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jicse43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jicse43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jicse43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6448</TotalTime>
  <Pages>47</Pages>
  <Words>4683</Words>
  <Application>Microsoft Office PowerPoint</Application>
  <PresentationFormat>信纸(8.5x11 英寸)</PresentationFormat>
  <Paragraphs>1506</Paragraphs>
  <Slides>42</Slides>
  <Notes>33</Notes>
  <HiddenSlides>4</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42</vt:i4>
      </vt:variant>
    </vt:vector>
  </HeadingPairs>
  <TitlesOfParts>
    <vt:vector size="50" baseType="lpstr">
      <vt:lpstr>Monotype Sorts</vt:lpstr>
      <vt:lpstr>宋体</vt:lpstr>
      <vt:lpstr>微软雅黑</vt:lpstr>
      <vt:lpstr>Arial</vt:lpstr>
      <vt:lpstr>Courier New</vt:lpstr>
      <vt:lpstr>Times New Roman</vt:lpstr>
      <vt:lpstr>Wingdings</vt:lpstr>
      <vt:lpstr>mjicse431</vt:lpstr>
      <vt:lpstr>第四章：处理器</vt:lpstr>
      <vt:lpstr>处理器:  数据通路 &amp; 控制器</vt:lpstr>
      <vt:lpstr>时钟方法</vt:lpstr>
      <vt:lpstr>取指指令</vt:lpstr>
      <vt:lpstr>译码指令</vt:lpstr>
      <vt:lpstr>执行 R 型指令操作</vt:lpstr>
      <vt:lpstr>执行装载和存储操作</vt:lpstr>
      <vt:lpstr>执行分支操作</vt:lpstr>
      <vt:lpstr>执行跳转操作</vt:lpstr>
      <vt:lpstr>创建一个简单的数据通路</vt:lpstr>
      <vt:lpstr>取指，R型，访存指令数据通路部分</vt:lpstr>
      <vt:lpstr>Adding the Control</vt:lpstr>
      <vt:lpstr>包含控制单元的单周期数据通路</vt:lpstr>
      <vt:lpstr>执行R型指令时数据通路的操作</vt:lpstr>
      <vt:lpstr>执行装载指令时数据通路的操作</vt:lpstr>
      <vt:lpstr>执行装载指令时数据通路的操作</vt:lpstr>
      <vt:lpstr>执行分支指令时数据通路的操作</vt:lpstr>
      <vt:lpstr>执行分支指令时数据通路的操作</vt:lpstr>
      <vt:lpstr>加入跳转操作</vt:lpstr>
      <vt:lpstr>指令周期(关键路径)</vt:lpstr>
      <vt:lpstr>指令关键路径</vt:lpstr>
      <vt:lpstr>单周期的缺点和优点</vt:lpstr>
      <vt:lpstr>怎样使它速度更快？</vt:lpstr>
      <vt:lpstr>装载指令的五个阶段</vt:lpstr>
      <vt:lpstr>采用流水线结构的MIPS处理器</vt:lpstr>
      <vt:lpstr>单周期 vs 流水线</vt:lpstr>
      <vt:lpstr>面向流水线的MIPS指令集设计</vt:lpstr>
      <vt:lpstr>MIPS数据通路（加了流水线）</vt:lpstr>
      <vt:lpstr>MIPS Pipeline Control Path Modifications</vt:lpstr>
      <vt:lpstr>流水线控制</vt:lpstr>
      <vt:lpstr>图形表示MIPS流水线</vt:lpstr>
      <vt:lpstr>为何采用流水线？为了提高性能</vt:lpstr>
      <vt:lpstr>流水线技术是否会带来麻烦？</vt:lpstr>
      <vt:lpstr>一个存储器也可导致结构冒险</vt:lpstr>
      <vt:lpstr>寄存器堆的访问会如何？</vt:lpstr>
      <vt:lpstr>寄存器的使用可引发数据冒险</vt:lpstr>
      <vt:lpstr>寄存器的使用可引发数据冒险</vt:lpstr>
      <vt:lpstr>装载数据引发数据冒险</vt:lpstr>
      <vt:lpstr>分支指令导致控制冒险</vt:lpstr>
      <vt:lpstr>其他结构的流水线是否可能？</vt:lpstr>
      <vt:lpstr>流水线的其他替代方案</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431. Computer Architecture</dc:title>
  <dc:subject>Lecture 01</dc:subject>
  <dc:creator>Janie Irwin</dc:creator>
  <cp:lastModifiedBy>Tongquan</cp:lastModifiedBy>
  <cp:revision>452</cp:revision>
  <cp:lastPrinted>1997-08-27T08:28:34Z</cp:lastPrinted>
  <dcterms:created xsi:type="dcterms:W3CDTF">1997-08-19T16:58:46Z</dcterms:created>
  <dcterms:modified xsi:type="dcterms:W3CDTF">2016-04-01T00:55:11Z</dcterms:modified>
</cp:coreProperties>
</file>