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6"/>
  </p:notesMasterIdLst>
  <p:handoutMasterIdLst>
    <p:handoutMasterId r:id="rId57"/>
  </p:handoutMasterIdLst>
  <p:sldIdLst>
    <p:sldId id="519" r:id="rId2"/>
    <p:sldId id="422" r:id="rId3"/>
    <p:sldId id="456" r:id="rId4"/>
    <p:sldId id="449" r:id="rId5"/>
    <p:sldId id="508" r:id="rId6"/>
    <p:sldId id="509" r:id="rId7"/>
    <p:sldId id="510" r:id="rId8"/>
    <p:sldId id="511" r:id="rId9"/>
    <p:sldId id="460" r:id="rId10"/>
    <p:sldId id="461" r:id="rId11"/>
    <p:sldId id="462"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476" r:id="rId25"/>
    <p:sldId id="478" r:id="rId26"/>
    <p:sldId id="512" r:id="rId27"/>
    <p:sldId id="481" r:id="rId28"/>
    <p:sldId id="480" r:id="rId29"/>
    <p:sldId id="514" r:id="rId30"/>
    <p:sldId id="513" r:id="rId31"/>
    <p:sldId id="515" r:id="rId32"/>
    <p:sldId id="483" r:id="rId33"/>
    <p:sldId id="484" r:id="rId34"/>
    <p:sldId id="485" r:id="rId35"/>
    <p:sldId id="486" r:id="rId36"/>
    <p:sldId id="487" r:id="rId37"/>
    <p:sldId id="488" r:id="rId38"/>
    <p:sldId id="489" r:id="rId39"/>
    <p:sldId id="490" r:id="rId40"/>
    <p:sldId id="491" r:id="rId41"/>
    <p:sldId id="492" r:id="rId42"/>
    <p:sldId id="493" r:id="rId43"/>
    <p:sldId id="494" r:id="rId44"/>
    <p:sldId id="495" r:id="rId45"/>
    <p:sldId id="496" r:id="rId46"/>
    <p:sldId id="498" r:id="rId47"/>
    <p:sldId id="499" r:id="rId48"/>
    <p:sldId id="500" r:id="rId49"/>
    <p:sldId id="502" r:id="rId50"/>
    <p:sldId id="503" r:id="rId51"/>
    <p:sldId id="504" r:id="rId52"/>
    <p:sldId id="505" r:id="rId53"/>
    <p:sldId id="518" r:id="rId54"/>
    <p:sldId id="507" r:id="rId55"/>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01F3"/>
    <a:srgbClr val="009900"/>
    <a:srgbClr val="00A091"/>
    <a:srgbClr val="51DC00"/>
    <a:srgbClr val="5A11FD"/>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6" autoAdjust="0"/>
    <p:restoredTop sz="83643" autoAdjust="0"/>
  </p:normalViewPr>
  <p:slideViewPr>
    <p:cSldViewPr>
      <p:cViewPr varScale="1">
        <p:scale>
          <a:sx n="68" d="100"/>
          <a:sy n="68" d="100"/>
        </p:scale>
        <p:origin x="1244" y="51"/>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notesViewPr>
    <p:cSldViewPr>
      <p:cViewPr varScale="1">
        <p:scale>
          <a:sx n="84" d="100"/>
          <a:sy n="84" d="100"/>
        </p:scale>
        <p:origin x="-1932" y="-84"/>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456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277938" y="619125"/>
            <a:ext cx="4778375" cy="3584575"/>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50335" y="4558904"/>
            <a:ext cx="6304279" cy="4320540"/>
          </a:xfrm>
          <a:prstGeom prst="rect">
            <a:avLst/>
          </a:prstGeom>
          <a:noFill/>
          <a:ln w="12700">
            <a:solidFill>
              <a:schemeClr val="tx1"/>
            </a:solidFill>
            <a:miter lim="800000"/>
            <a:headEnd/>
            <a:tailEnd/>
          </a:ln>
          <a:effectLst/>
        </p:spPr>
        <p:txBody>
          <a:bodyPr vert="horz" wrap="square" lIns="97223" tIns="47758" rIns="97223" bIns="47758"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3343672666"/>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r>
              <a:rPr lang="en-US" dirty="0" smtClean="0"/>
              <a:t>Be aware that this first</a:t>
            </a:r>
            <a:r>
              <a:rPr lang="en-US" baseline="0" dirty="0" smtClean="0"/>
              <a:t> part of new </a:t>
            </a:r>
            <a:r>
              <a:rPr lang="en-US" dirty="0" smtClean="0"/>
              <a:t>chapter</a:t>
            </a:r>
            <a:r>
              <a:rPr lang="en-US" baseline="0" dirty="0" smtClean="0"/>
              <a:t> 4 is review for this class, so doesn’t go into detail.  If your students are learning computer organization for the first time, this set of slides needs to be expanded greatly.</a:t>
            </a:r>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182363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For class handout</a:t>
            </a:r>
          </a:p>
        </p:txBody>
      </p:sp>
      <p:sp>
        <p:nvSpPr>
          <p:cNvPr id="1269763" name="Rectangle 3"/>
          <p:cNvSpPr>
            <a:spLocks noGrp="1" noRot="1" noChangeAspect="1" noChangeArrowheads="1" noTextEdit="1"/>
          </p:cNvSpPr>
          <p:nvPr>
            <p:ph type="sldImg"/>
          </p:nvPr>
        </p:nvSpPr>
        <p:spPr>
          <a:xfrm>
            <a:off x="1274763" y="614363"/>
            <a:ext cx="4784725" cy="3589337"/>
          </a:xfrm>
          <a:ln/>
        </p:spPr>
      </p:sp>
    </p:spTree>
    <p:extLst>
      <p:ext uri="{BB962C8B-B14F-4D97-AF65-F5344CB8AC3E}">
        <p14:creationId xmlns:p14="http://schemas.microsoft.com/office/powerpoint/2010/main" val="3530844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For lecture</a:t>
            </a:r>
          </a:p>
        </p:txBody>
      </p:sp>
      <p:sp>
        <p:nvSpPr>
          <p:cNvPr id="1293315" name="Rectangle 3"/>
          <p:cNvSpPr>
            <a:spLocks noGrp="1" noRot="1" noChangeAspect="1" noChangeArrowheads="1" noTextEdit="1"/>
          </p:cNvSpPr>
          <p:nvPr>
            <p:ph type="sldImg"/>
          </p:nvPr>
        </p:nvSpPr>
        <p:spPr>
          <a:xfrm>
            <a:off x="1274763" y="614363"/>
            <a:ext cx="4784725" cy="3589337"/>
          </a:xfrm>
          <a:ln/>
        </p:spPr>
      </p:sp>
    </p:spTree>
    <p:extLst>
      <p:ext uri="{BB962C8B-B14F-4D97-AF65-F5344CB8AC3E}">
        <p14:creationId xmlns:p14="http://schemas.microsoft.com/office/powerpoint/2010/main" val="2576883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Rot="1" noChangeAspect="1" noChangeArrowheads="1" noTextEdit="1"/>
          </p:cNvSpPr>
          <p:nvPr>
            <p:ph type="sldImg"/>
          </p:nvPr>
        </p:nvSpPr>
        <p:spPr/>
      </p:sp>
      <p:sp>
        <p:nvSpPr>
          <p:cNvPr id="1266691" name="Rectangle 3"/>
          <p:cNvSpPr>
            <a:spLocks noGrp="1" noChangeArrowheads="1"/>
          </p:cNvSpPr>
          <p:nvPr>
            <p:ph type="body" idx="1"/>
          </p:nvPr>
        </p:nvSpPr>
        <p:spPr>
          <a:ln/>
        </p:spPr>
        <p:txBody>
          <a:bodyPr/>
          <a:lstStyle/>
          <a:p>
            <a:pPr marL="209519" indent="-209519"/>
            <a:r>
              <a:rPr lang="en-US" dirty="0"/>
              <a:t>For class handout</a:t>
            </a:r>
          </a:p>
        </p:txBody>
      </p:sp>
    </p:spTree>
    <p:extLst>
      <p:ext uri="{BB962C8B-B14F-4D97-AF65-F5344CB8AC3E}">
        <p14:creationId xmlns:p14="http://schemas.microsoft.com/office/powerpoint/2010/main" val="37077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Grp="1" noRot="1" noChangeAspect="1" noChangeArrowheads="1" noTextEdit="1"/>
          </p:cNvSpPr>
          <p:nvPr>
            <p:ph type="sldImg"/>
          </p:nvPr>
        </p:nvSpPr>
        <p:spPr/>
      </p:sp>
      <p:sp>
        <p:nvSpPr>
          <p:cNvPr id="1301507" name="Rectangle 3"/>
          <p:cNvSpPr>
            <a:spLocks noGrp="1" noChangeArrowheads="1"/>
          </p:cNvSpPr>
          <p:nvPr>
            <p:ph type="body" idx="1"/>
          </p:nvPr>
        </p:nvSpPr>
        <p:spPr>
          <a:ln/>
        </p:spPr>
        <p:txBody>
          <a:bodyPr/>
          <a:lstStyle/>
          <a:p>
            <a:pPr marL="209519" indent="-209519"/>
            <a:r>
              <a:rPr lang="en-US" dirty="0"/>
              <a:t>For lecture.</a:t>
            </a:r>
          </a:p>
          <a:p>
            <a:pPr marL="209519" indent="-209519"/>
            <a:endParaRPr lang="en-US" dirty="0"/>
          </a:p>
          <a:p>
            <a:pPr marL="209519" indent="-209519"/>
            <a:r>
              <a:rPr lang="en-US" dirty="0"/>
              <a:t>How many bits wide is each pipeline register now</a:t>
            </a:r>
            <a:r>
              <a:rPr lang="en-US" dirty="0" smtClean="0"/>
              <a:t>?</a:t>
            </a:r>
          </a:p>
          <a:p>
            <a:pPr marL="209519" indent="-209519"/>
            <a:r>
              <a:rPr lang="en-US" dirty="0" smtClean="0"/>
              <a:t>PC –</a:t>
            </a:r>
            <a:r>
              <a:rPr lang="en-US" baseline="0" dirty="0" smtClean="0"/>
              <a:t> 32</a:t>
            </a:r>
          </a:p>
          <a:p>
            <a:pPr marL="209519" indent="-209519"/>
            <a:r>
              <a:rPr lang="en-US" baseline="0" dirty="0" smtClean="0"/>
              <a:t>IF/ID – 32*2</a:t>
            </a:r>
            <a:endParaRPr lang="en-US" dirty="0"/>
          </a:p>
          <a:p>
            <a:pPr marL="209519" indent="-209519"/>
            <a:r>
              <a:rPr lang="en-US" dirty="0"/>
              <a:t>ID/EX – 9 + 32x4 + 10 = 147 + 10 = </a:t>
            </a:r>
            <a:r>
              <a:rPr lang="en-US" dirty="0" smtClean="0"/>
              <a:t>157</a:t>
            </a:r>
          </a:p>
          <a:p>
            <a:pPr marL="209519" indent="-209519"/>
            <a:r>
              <a:rPr lang="en-US" dirty="0" smtClean="0"/>
              <a:t>EX/MEM –</a:t>
            </a:r>
            <a:r>
              <a:rPr lang="en-US" baseline="0" dirty="0" smtClean="0"/>
              <a:t> 5 + 1 + 32*3 + 5 = 107</a:t>
            </a:r>
          </a:p>
          <a:p>
            <a:pPr marL="209519" indent="-209519"/>
            <a:r>
              <a:rPr lang="en-US" baseline="0" dirty="0" smtClean="0"/>
              <a:t>MEM/WB – 2 + 32*2 + 5 = 71</a:t>
            </a:r>
            <a:endParaRPr lang="en-US" dirty="0"/>
          </a:p>
          <a:p>
            <a:pPr marL="209519" indent="-209519"/>
            <a:endParaRPr lang="en-US" dirty="0"/>
          </a:p>
          <a:p>
            <a:pPr marL="209519" indent="-209519"/>
            <a:r>
              <a:rPr lang="en-US" dirty="0"/>
              <a:t>Control line inputs to Forward Unit EX/</a:t>
            </a:r>
            <a:r>
              <a:rPr lang="en-US" dirty="0" err="1"/>
              <a:t>MEM.RegWrite</a:t>
            </a:r>
            <a:r>
              <a:rPr lang="en-US" dirty="0"/>
              <a:t> and MEM/</a:t>
            </a:r>
            <a:r>
              <a:rPr lang="en-US" dirty="0" err="1"/>
              <a:t>WB.RegWrite</a:t>
            </a:r>
            <a:r>
              <a:rPr lang="en-US" dirty="0"/>
              <a:t> not shown on diagram</a:t>
            </a:r>
          </a:p>
        </p:txBody>
      </p:sp>
    </p:spTree>
    <p:extLst>
      <p:ext uri="{BB962C8B-B14F-4D97-AF65-F5344CB8AC3E}">
        <p14:creationId xmlns:p14="http://schemas.microsoft.com/office/powerpoint/2010/main" val="3666115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906"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What if lw was replaced with add $1,  - is forwarding still needed?  From where, to where?</a:t>
            </a:r>
          </a:p>
          <a:p>
            <a:r>
              <a:rPr lang="en-US"/>
              <a:t>What if $1 was used to compute the effective address (it would be a load-use data hazard and would require a stall insertion between the lw and sw)</a:t>
            </a:r>
          </a:p>
        </p:txBody>
      </p:sp>
      <p:sp>
        <p:nvSpPr>
          <p:cNvPr id="1275907" name="Rectangle 3"/>
          <p:cNvSpPr>
            <a:spLocks noGrp="1" noRot="1" noChangeAspect="1" noChangeArrowheads="1" noTextEdit="1"/>
          </p:cNvSpPr>
          <p:nvPr>
            <p:ph type="sldImg"/>
          </p:nvPr>
        </p:nvSpPr>
        <p:spPr>
          <a:xfrm>
            <a:off x="1274763" y="614363"/>
            <a:ext cx="4784725" cy="3589337"/>
          </a:xfrm>
          <a:ln/>
        </p:spPr>
      </p:sp>
    </p:spTree>
    <p:extLst>
      <p:ext uri="{BB962C8B-B14F-4D97-AF65-F5344CB8AC3E}">
        <p14:creationId xmlns:p14="http://schemas.microsoft.com/office/powerpoint/2010/main" val="3000827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For class handout</a:t>
            </a:r>
          </a:p>
        </p:txBody>
      </p:sp>
      <p:sp>
        <p:nvSpPr>
          <p:cNvPr id="1249283" name="Rectangle 3"/>
          <p:cNvSpPr>
            <a:spLocks noGrp="1" noRot="1" noChangeAspect="1" noChangeArrowheads="1" noTextEdit="1"/>
          </p:cNvSpPr>
          <p:nvPr>
            <p:ph type="sldImg"/>
          </p:nvPr>
        </p:nvSpPr>
        <p:spPr>
          <a:xfrm>
            <a:off x="1274763" y="614363"/>
            <a:ext cx="4784725" cy="3589337"/>
          </a:xfrm>
          <a:ln/>
        </p:spPr>
      </p:sp>
    </p:spTree>
    <p:extLst>
      <p:ext uri="{BB962C8B-B14F-4D97-AF65-F5344CB8AC3E}">
        <p14:creationId xmlns:p14="http://schemas.microsoft.com/office/powerpoint/2010/main" val="2401081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For lecture</a:t>
            </a:r>
          </a:p>
          <a:p>
            <a:r>
              <a:rPr lang="en-US"/>
              <a:t>The one case where forwarding cannot save the day is when an instruction tries to read a register following a load instruction that writes the same register.</a:t>
            </a:r>
          </a:p>
        </p:txBody>
      </p:sp>
      <p:sp>
        <p:nvSpPr>
          <p:cNvPr id="1295363" name="Rectangle 3"/>
          <p:cNvSpPr>
            <a:spLocks noGrp="1" noRot="1" noChangeAspect="1" noChangeArrowheads="1" noTextEdit="1"/>
          </p:cNvSpPr>
          <p:nvPr>
            <p:ph type="sldImg"/>
          </p:nvPr>
        </p:nvSpPr>
        <p:spPr>
          <a:xfrm>
            <a:off x="1274763" y="614363"/>
            <a:ext cx="4784725" cy="3589337"/>
          </a:xfrm>
          <a:ln/>
        </p:spPr>
      </p:sp>
    </p:spTree>
    <p:extLst>
      <p:ext uri="{BB962C8B-B14F-4D97-AF65-F5344CB8AC3E}">
        <p14:creationId xmlns:p14="http://schemas.microsoft.com/office/powerpoint/2010/main" val="1347241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2" name="Rectangle 2"/>
          <p:cNvSpPr>
            <a:spLocks noGrp="1" noRot="1" noChangeAspect="1" noChangeArrowheads="1" noTextEdit="1"/>
          </p:cNvSpPr>
          <p:nvPr>
            <p:ph type="sldImg"/>
          </p:nvPr>
        </p:nvSpPr>
        <p:spPr/>
      </p:sp>
      <p:sp>
        <p:nvSpPr>
          <p:cNvPr id="1280003" name="Rectangle 3"/>
          <p:cNvSpPr>
            <a:spLocks noGrp="1" noChangeArrowheads="1"/>
          </p:cNvSpPr>
          <p:nvPr>
            <p:ph type="body" idx="1"/>
          </p:nvPr>
        </p:nvSpPr>
        <p:spPr>
          <a:ln/>
        </p:spPr>
        <p:txBody>
          <a:bodyPr/>
          <a:lstStyle/>
          <a:p>
            <a:pPr marL="209519" indent="-209519"/>
            <a:r>
              <a:rPr lang="en-US" dirty="0"/>
              <a:t>For class handout</a:t>
            </a:r>
          </a:p>
        </p:txBody>
      </p:sp>
    </p:spTree>
    <p:extLst>
      <p:ext uri="{BB962C8B-B14F-4D97-AF65-F5344CB8AC3E}">
        <p14:creationId xmlns:p14="http://schemas.microsoft.com/office/powerpoint/2010/main" val="1372972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218" name="Rectangle 2"/>
          <p:cNvSpPr>
            <a:spLocks noGrp="1" noRot="1" noChangeAspect="1" noChangeArrowheads="1" noTextEdit="1"/>
          </p:cNvSpPr>
          <p:nvPr>
            <p:ph type="sldImg"/>
          </p:nvPr>
        </p:nvSpPr>
        <p:spPr/>
      </p:sp>
      <p:sp>
        <p:nvSpPr>
          <p:cNvPr id="1289219" name="Rectangle 3"/>
          <p:cNvSpPr>
            <a:spLocks noGrp="1" noChangeArrowheads="1"/>
          </p:cNvSpPr>
          <p:nvPr>
            <p:ph type="body" idx="1"/>
          </p:nvPr>
        </p:nvSpPr>
        <p:spPr>
          <a:ln/>
        </p:spPr>
        <p:txBody>
          <a:bodyPr/>
          <a:lstStyle/>
          <a:p>
            <a:pPr marL="209519" indent="-209519"/>
            <a:r>
              <a:rPr lang="en-US" dirty="0"/>
              <a:t>For lecture</a:t>
            </a:r>
          </a:p>
          <a:p>
            <a:pPr marL="209519" indent="-209519"/>
            <a:r>
              <a:rPr lang="en-US" dirty="0"/>
              <a:t>In reality, only the signals </a:t>
            </a:r>
            <a:r>
              <a:rPr lang="en-US" dirty="0" err="1"/>
              <a:t>RegWrite</a:t>
            </a:r>
            <a:r>
              <a:rPr lang="en-US" dirty="0"/>
              <a:t> and </a:t>
            </a:r>
            <a:r>
              <a:rPr lang="en-US" dirty="0" err="1"/>
              <a:t>MemWrite</a:t>
            </a:r>
            <a:r>
              <a:rPr lang="en-US" dirty="0"/>
              <a:t> need to be 0, the other control signals can be don’t cares.</a:t>
            </a:r>
          </a:p>
          <a:p>
            <a:pPr marL="209519" indent="-209519"/>
            <a:r>
              <a:rPr lang="en-US" dirty="0"/>
              <a:t>Another consideration is energy – where clock gating is called for.</a:t>
            </a:r>
          </a:p>
        </p:txBody>
      </p:sp>
    </p:spTree>
    <p:extLst>
      <p:ext uri="{BB962C8B-B14F-4D97-AF65-F5344CB8AC3E}">
        <p14:creationId xmlns:p14="http://schemas.microsoft.com/office/powerpoint/2010/main" val="2911908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Rot="1" noChangeAspect="1" noChangeArrowheads="1" noTextEdit="1"/>
          </p:cNvSpPr>
          <p:nvPr>
            <p:ph type="sldImg"/>
          </p:nvPr>
        </p:nvSpPr>
        <p:spPr/>
      </p:sp>
      <p:sp>
        <p:nvSpPr>
          <p:cNvPr id="1303555" name="Rectangle 3"/>
          <p:cNvSpPr>
            <a:spLocks noGrp="1" noChangeArrowheads="1"/>
          </p:cNvSpPr>
          <p:nvPr>
            <p:ph type="body" idx="1"/>
          </p:nvPr>
        </p:nvSpPr>
        <p:spPr>
          <a:ln/>
        </p:spPr>
        <p:txBody>
          <a:bodyPr/>
          <a:lstStyle/>
          <a:p>
            <a:pPr marL="209519" indent="-209519"/>
            <a:endParaRPr lang="en-US" dirty="0"/>
          </a:p>
        </p:txBody>
      </p:sp>
    </p:spTree>
    <p:extLst>
      <p:ext uri="{BB962C8B-B14F-4D97-AF65-F5344CB8AC3E}">
        <p14:creationId xmlns:p14="http://schemas.microsoft.com/office/powerpoint/2010/main" val="233683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ChangeArrowheads="1"/>
          </p:cNvSpPr>
          <p:nvPr>
            <p:ph type="body" idx="1"/>
          </p:nvPr>
        </p:nvSpPr>
        <p:spPr>
          <a:xfrm>
            <a:off x="550863" y="4562475"/>
            <a:ext cx="6303962" cy="4319588"/>
          </a:xfrm>
          <a:ln>
            <a:noFill/>
          </a:ln>
        </p:spPr>
        <p:txBody>
          <a:bodyPr lIns="98200" tIns="48239" rIns="98200" bIns="48239"/>
          <a:lstStyle/>
          <a:p>
            <a:endParaRPr lang="en-US"/>
          </a:p>
        </p:txBody>
      </p:sp>
      <p:sp>
        <p:nvSpPr>
          <p:cNvPr id="1208323"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2849788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body" idx="1"/>
          </p:nvPr>
        </p:nvSpPr>
        <p:spPr>
          <a:xfrm>
            <a:off x="550335" y="4562237"/>
            <a:ext cx="6304279" cy="4320540"/>
          </a:xfrm>
          <a:noFill/>
          <a:ln>
            <a:noFill/>
          </a:ln>
        </p:spPr>
        <p:txBody>
          <a:bodyPr lIns="98200" tIns="48239" rIns="98200" bIns="48239"/>
          <a:lstStyle/>
          <a:p>
            <a:endParaRPr lang="en-US" dirty="0"/>
          </a:p>
        </p:txBody>
      </p:sp>
      <p:sp>
        <p:nvSpPr>
          <p:cNvPr id="1040387" name="Rectangle 3"/>
          <p:cNvSpPr>
            <a:spLocks noGrp="1" noRot="1" noChangeAspect="1" noChangeArrowheads="1" noTextEdit="1"/>
          </p:cNvSpPr>
          <p:nvPr>
            <p:ph type="sldImg"/>
          </p:nvPr>
        </p:nvSpPr>
        <p:spPr>
          <a:xfrm>
            <a:off x="1273175" y="614363"/>
            <a:ext cx="4786313" cy="3589337"/>
          </a:xfrm>
          <a:ln/>
        </p:spPr>
      </p:sp>
    </p:spTree>
    <p:extLst>
      <p:ext uri="{BB962C8B-B14F-4D97-AF65-F5344CB8AC3E}">
        <p14:creationId xmlns:p14="http://schemas.microsoft.com/office/powerpoint/2010/main" val="3822752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Rot="1" noChangeAspect="1" noChangeArrowheads="1" noTextEdit="1"/>
          </p:cNvSpPr>
          <p:nvPr>
            <p:ph type="sldImg"/>
          </p:nvPr>
        </p:nvSpPr>
        <p:spPr/>
      </p:sp>
      <p:sp>
        <p:nvSpPr>
          <p:cNvPr id="1378307" name="Rectangle 3"/>
          <p:cNvSpPr>
            <a:spLocks noGrp="1" noChangeArrowheads="1"/>
          </p:cNvSpPr>
          <p:nvPr>
            <p:ph type="body" idx="1"/>
          </p:nvPr>
        </p:nvSpPr>
        <p:spPr>
          <a:ln/>
        </p:spPr>
        <p:txBody>
          <a:bodyPr/>
          <a:lstStyle/>
          <a:p>
            <a:pPr marL="209519" indent="-209519"/>
            <a:endParaRPr lang="en-US" dirty="0"/>
          </a:p>
        </p:txBody>
      </p:sp>
    </p:spTree>
    <p:extLst>
      <p:ext uri="{BB962C8B-B14F-4D97-AF65-F5344CB8AC3E}">
        <p14:creationId xmlns:p14="http://schemas.microsoft.com/office/powerpoint/2010/main" val="2952305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Grp="1" noChangeArrowheads="1"/>
          </p:cNvSpPr>
          <p:nvPr>
            <p:ph type="body" idx="1"/>
          </p:nvPr>
        </p:nvSpPr>
        <p:spPr>
          <a:xfrm>
            <a:off x="550863" y="4562475"/>
            <a:ext cx="6303962" cy="4319588"/>
          </a:xfrm>
          <a:ln>
            <a:noFill/>
          </a:ln>
        </p:spPr>
        <p:txBody>
          <a:bodyPr lIns="98200" tIns="48239" rIns="98200" bIns="48239"/>
          <a:lstStyle/>
          <a:p>
            <a:endParaRPr lang="en-US"/>
          </a:p>
        </p:txBody>
      </p:sp>
      <p:sp>
        <p:nvSpPr>
          <p:cNvPr id="1220611"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1975446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body" idx="1"/>
          </p:nvPr>
        </p:nvSpPr>
        <p:spPr>
          <a:xfrm>
            <a:off x="550335" y="4562237"/>
            <a:ext cx="6304279" cy="4320540"/>
          </a:xfrm>
          <a:ln>
            <a:noFill/>
          </a:ln>
        </p:spPr>
        <p:txBody>
          <a:bodyPr lIns="98200" tIns="48239" rIns="98200" bIns="48239"/>
          <a:lstStyle/>
          <a:p>
            <a:endParaRPr lang="en-US"/>
          </a:p>
        </p:txBody>
      </p:sp>
      <p:sp>
        <p:nvSpPr>
          <p:cNvPr id="1018883" name="Rectangle 3"/>
          <p:cNvSpPr>
            <a:spLocks noGrp="1" noRot="1" noChangeAspect="1" noChangeArrowheads="1" noTextEdit="1"/>
          </p:cNvSpPr>
          <p:nvPr>
            <p:ph type="sldImg"/>
          </p:nvPr>
        </p:nvSpPr>
        <p:spPr>
          <a:xfrm>
            <a:off x="1273175" y="614363"/>
            <a:ext cx="4786313" cy="3589337"/>
          </a:xfrm>
          <a:ln/>
        </p:spPr>
      </p:sp>
    </p:spTree>
    <p:extLst>
      <p:ext uri="{BB962C8B-B14F-4D97-AF65-F5344CB8AC3E}">
        <p14:creationId xmlns:p14="http://schemas.microsoft.com/office/powerpoint/2010/main" val="1600628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p:cNvSpPr>
            <a:spLocks noGrp="1" noChangeArrowheads="1"/>
          </p:cNvSpPr>
          <p:nvPr>
            <p:ph type="body" idx="1"/>
          </p:nvPr>
        </p:nvSpPr>
        <p:spPr>
          <a:xfrm>
            <a:off x="550335" y="4562237"/>
            <a:ext cx="6304279" cy="4320540"/>
          </a:xfrm>
          <a:noFill/>
          <a:ln>
            <a:noFill/>
          </a:ln>
        </p:spPr>
        <p:txBody>
          <a:bodyPr lIns="98200" tIns="48239" rIns="98200" bIns="48239"/>
          <a:lstStyle/>
          <a:p>
            <a:r>
              <a:rPr lang="en-US" dirty="0"/>
              <a:t>Another “solution” is to put in enough extra hardware so that we can test registers, calculate the branch address, and update the PC during the second stage of the pipeline.  That would reduce the number of stalls to only one</a:t>
            </a:r>
            <a:r>
              <a:rPr lang="en-US" dirty="0" smtClean="0"/>
              <a:t>.</a:t>
            </a:r>
            <a:endParaRPr lang="en-US" dirty="0"/>
          </a:p>
        </p:txBody>
      </p:sp>
      <p:sp>
        <p:nvSpPr>
          <p:cNvPr id="1035267" name="Rectangle 3"/>
          <p:cNvSpPr>
            <a:spLocks noGrp="1" noRot="1" noChangeAspect="1" noChangeArrowheads="1" noTextEdit="1"/>
          </p:cNvSpPr>
          <p:nvPr>
            <p:ph type="sldImg"/>
          </p:nvPr>
        </p:nvSpPr>
        <p:spPr>
          <a:xfrm>
            <a:off x="1273175" y="614363"/>
            <a:ext cx="4786313" cy="3589337"/>
          </a:xfrm>
          <a:ln/>
        </p:spPr>
      </p:sp>
    </p:spTree>
    <p:extLst>
      <p:ext uri="{BB962C8B-B14F-4D97-AF65-F5344CB8AC3E}">
        <p14:creationId xmlns:p14="http://schemas.microsoft.com/office/powerpoint/2010/main" val="548570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4" name="Rectangle 2"/>
          <p:cNvSpPr>
            <a:spLocks noGrp="1" noRot="1" noChangeAspect="1" noChangeArrowheads="1" noTextEdit="1"/>
          </p:cNvSpPr>
          <p:nvPr>
            <p:ph type="sldImg"/>
          </p:nvPr>
        </p:nvSpPr>
        <p:spPr/>
      </p:sp>
      <p:sp>
        <p:nvSpPr>
          <p:cNvPr id="1318915" name="Rectangle 3"/>
          <p:cNvSpPr>
            <a:spLocks noGrp="1" noChangeArrowheads="1"/>
          </p:cNvSpPr>
          <p:nvPr>
            <p:ph type="body" idx="1"/>
          </p:nvPr>
        </p:nvSpPr>
        <p:spPr>
          <a:ln/>
        </p:spPr>
        <p:txBody>
          <a:bodyPr/>
          <a:lstStyle/>
          <a:p>
            <a:r>
              <a:rPr lang="en-US"/>
              <a:t>Want a small branch penalty.</a:t>
            </a:r>
          </a:p>
          <a:p>
            <a:r>
              <a:rPr lang="en-US"/>
              <a:t>Need more forwarding and hazard detection hardware for second option (one stall implementation) since a branch depended on a result still in the pipeline (that is one of the source operands for the comparison logic) must be forwarded from the EX/MEM or MEM/WB pipeline latches.</a:t>
            </a:r>
          </a:p>
        </p:txBody>
      </p:sp>
    </p:spTree>
    <p:extLst>
      <p:ext uri="{BB962C8B-B14F-4D97-AF65-F5344CB8AC3E}">
        <p14:creationId xmlns:p14="http://schemas.microsoft.com/office/powerpoint/2010/main" val="3866850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Rot="1" noChangeAspect="1" noChangeArrowheads="1" noTextEdit="1"/>
          </p:cNvSpPr>
          <p:nvPr>
            <p:ph type="sldImg"/>
          </p:nvPr>
        </p:nvSpPr>
        <p:spPr/>
      </p:sp>
      <p:sp>
        <p:nvSpPr>
          <p:cNvPr id="1376259" name="Rectangle 3"/>
          <p:cNvSpPr>
            <a:spLocks noGrp="1" noChangeArrowheads="1"/>
          </p:cNvSpPr>
          <p:nvPr>
            <p:ph type="body" idx="1"/>
          </p:nvPr>
        </p:nvSpPr>
        <p:spPr>
          <a:ln/>
        </p:spPr>
        <p:txBody>
          <a:bodyPr/>
          <a:lstStyle/>
          <a:p>
            <a:pPr marL="209519" indent="-209519"/>
            <a:r>
              <a:rPr lang="en-US" dirty="0"/>
              <a:t>Now </a:t>
            </a:r>
            <a:r>
              <a:rPr lang="en-US" dirty="0" err="1"/>
              <a:t>IF.Flush</a:t>
            </a:r>
            <a:r>
              <a:rPr lang="en-US" dirty="0"/>
              <a:t> is generated by the Hazard Unit for both jumps and for taken branches.</a:t>
            </a:r>
          </a:p>
          <a:p>
            <a:pPr marL="209519" indent="-209519"/>
            <a:r>
              <a:rPr lang="en-US" dirty="0"/>
              <a:t>Book claims that you have to forward from the MEM/WB pipeline latch, but with </a:t>
            </a:r>
            <a:r>
              <a:rPr lang="en-US" dirty="0" err="1"/>
              <a:t>RegFile</a:t>
            </a:r>
            <a:r>
              <a:rPr lang="en-US" dirty="0"/>
              <a:t> write before read, I don’t think that is the case!!</a:t>
            </a:r>
          </a:p>
        </p:txBody>
      </p:sp>
    </p:spTree>
    <p:extLst>
      <p:ext uri="{BB962C8B-B14F-4D97-AF65-F5344CB8AC3E}">
        <p14:creationId xmlns:p14="http://schemas.microsoft.com/office/powerpoint/2010/main" val="3531066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Rectangle 2"/>
          <p:cNvSpPr>
            <a:spLocks noGrp="1" noRot="1" noChangeAspect="1" noChangeArrowheads="1" noTextEdit="1"/>
          </p:cNvSpPr>
          <p:nvPr>
            <p:ph type="sldImg"/>
          </p:nvPr>
        </p:nvSpPr>
        <p:spPr/>
      </p:sp>
      <p:sp>
        <p:nvSpPr>
          <p:cNvPr id="1315843" name="Rectangle 3"/>
          <p:cNvSpPr>
            <a:spLocks noGrp="1" noChangeArrowheads="1"/>
          </p:cNvSpPr>
          <p:nvPr>
            <p:ph type="body" idx="1"/>
          </p:nvPr>
        </p:nvSpPr>
        <p:spPr>
          <a:ln/>
        </p:spPr>
        <p:txBody>
          <a:bodyPr/>
          <a:lstStyle/>
          <a:p>
            <a:r>
              <a:rPr lang="en-US" dirty="0"/>
              <a:t>No processor uses delayed branches of more than 1 </a:t>
            </a:r>
            <a:r>
              <a:rPr lang="en-US" dirty="0" smtClean="0"/>
              <a:t>cycle.</a:t>
            </a:r>
            <a:endParaRPr lang="en-US" dirty="0"/>
          </a:p>
          <a:p>
            <a:r>
              <a:rPr lang="en-US" dirty="0"/>
              <a:t>For longer branch delays, </a:t>
            </a:r>
            <a:r>
              <a:rPr lang="en-US" dirty="0" smtClean="0"/>
              <a:t>hardware-based </a:t>
            </a:r>
            <a:r>
              <a:rPr lang="en-US" dirty="0"/>
              <a:t>branch prediction is used.</a:t>
            </a:r>
          </a:p>
        </p:txBody>
      </p:sp>
    </p:spTree>
    <p:extLst>
      <p:ext uri="{BB962C8B-B14F-4D97-AF65-F5344CB8AC3E}">
        <p14:creationId xmlns:p14="http://schemas.microsoft.com/office/powerpoint/2010/main" val="3985516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Rot="1" noChangeAspect="1" noChangeArrowheads="1" noTextEdit="1"/>
          </p:cNvSpPr>
          <p:nvPr>
            <p:ph type="sldImg"/>
          </p:nvPr>
        </p:nvSpPr>
        <p:spPr/>
      </p:sp>
      <p:sp>
        <p:nvSpPr>
          <p:cNvPr id="1340419" name="Rectangle 3"/>
          <p:cNvSpPr>
            <a:spLocks noGrp="1" noChangeArrowheads="1"/>
          </p:cNvSpPr>
          <p:nvPr>
            <p:ph type="body" idx="1"/>
          </p:nvPr>
        </p:nvSpPr>
        <p:spPr>
          <a:ln/>
        </p:spPr>
        <p:txBody>
          <a:bodyPr/>
          <a:lstStyle/>
          <a:p>
            <a:r>
              <a:rPr lang="en-US"/>
              <a:t>Limitations on delayed-branch scheduling come from 1) restrictions on the instructions that can be moved/copied into the delay slot and 2) limited ability to predict at compile time whether a branch is likely to be taken or not.</a:t>
            </a:r>
          </a:p>
          <a:p>
            <a:r>
              <a:rPr lang="en-US"/>
              <a:t>In B and C, the use of $1 prevents the add instruction from being moved to the delay slot</a:t>
            </a:r>
          </a:p>
          <a:p>
            <a:r>
              <a:rPr lang="en-US"/>
              <a:t>In B the sub may need to be copied because it could be reached by another path.  B is preferred when the branch is taken with high probability (such as loop branches</a:t>
            </a:r>
          </a:p>
          <a:p>
            <a:endParaRPr lang="en-US"/>
          </a:p>
        </p:txBody>
      </p:sp>
    </p:spTree>
    <p:extLst>
      <p:ext uri="{BB962C8B-B14F-4D97-AF65-F5344CB8AC3E}">
        <p14:creationId xmlns:p14="http://schemas.microsoft.com/office/powerpoint/2010/main" val="3235420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6866" name="Rectangle 2"/>
          <p:cNvSpPr>
            <a:spLocks noGrp="1" noRot="1" noChangeAspect="1" noChangeArrowheads="1" noTextEdit="1"/>
          </p:cNvSpPr>
          <p:nvPr>
            <p:ph type="sldImg"/>
          </p:nvPr>
        </p:nvSpPr>
        <p:spPr/>
      </p:sp>
      <p:sp>
        <p:nvSpPr>
          <p:cNvPr id="1316867" name="Rectangle 3"/>
          <p:cNvSpPr>
            <a:spLocks noGrp="1" noChangeArrowheads="1"/>
          </p:cNvSpPr>
          <p:nvPr>
            <p:ph type="body" idx="1"/>
          </p:nvPr>
        </p:nvSpPr>
        <p:spPr>
          <a:ln/>
        </p:spPr>
        <p:txBody>
          <a:bodyPr/>
          <a:lstStyle/>
          <a:p>
            <a:r>
              <a:rPr lang="en-US" dirty="0"/>
              <a:t>This is a static scheme since the same decision is always made (not taken or taken</a:t>
            </a:r>
            <a:r>
              <a:rPr lang="en-US" dirty="0" smtClean="0"/>
              <a:t>).</a:t>
            </a:r>
            <a:endParaRPr lang="en-US" dirty="0"/>
          </a:p>
        </p:txBody>
      </p:sp>
    </p:spTree>
    <p:extLst>
      <p:ext uri="{BB962C8B-B14F-4D97-AF65-F5344CB8AC3E}">
        <p14:creationId xmlns:p14="http://schemas.microsoft.com/office/powerpoint/2010/main" val="1666851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Grp="1" noRot="1" noChangeAspect="1" noChangeArrowheads="1" noTextEdit="1"/>
          </p:cNvSpPr>
          <p:nvPr>
            <p:ph type="sldImg"/>
          </p:nvPr>
        </p:nvSpPr>
        <p:spPr/>
      </p:sp>
      <p:sp>
        <p:nvSpPr>
          <p:cNvPr id="1257475" name="Rectangle 3"/>
          <p:cNvSpPr>
            <a:spLocks noGrp="1" noChangeArrowheads="1"/>
          </p:cNvSpPr>
          <p:nvPr>
            <p:ph type="body" idx="1"/>
          </p:nvPr>
        </p:nvSpPr>
        <p:spPr>
          <a:ln/>
        </p:spPr>
        <p:txBody>
          <a:bodyPr/>
          <a:lstStyle/>
          <a:p>
            <a:pPr marL="209519" indent="-209519"/>
            <a:r>
              <a:rPr lang="en-US" dirty="0"/>
              <a:t>How many bits wide is each pipeline register?</a:t>
            </a:r>
          </a:p>
          <a:p>
            <a:pPr marL="209519" indent="-209519"/>
            <a:r>
              <a:rPr lang="en-US" dirty="0"/>
              <a:t>PC – 32 bits</a:t>
            </a:r>
          </a:p>
          <a:p>
            <a:pPr marL="209519" indent="-209519"/>
            <a:r>
              <a:rPr lang="en-US" dirty="0"/>
              <a:t>IF/ID – 64 bits</a:t>
            </a:r>
          </a:p>
          <a:p>
            <a:pPr marL="209519" indent="-209519"/>
            <a:r>
              <a:rPr lang="en-US" dirty="0"/>
              <a:t>ID/EX – 9 + 32x4 + 10 = 147</a:t>
            </a:r>
          </a:p>
          <a:p>
            <a:pPr marL="209519" indent="-209519"/>
            <a:r>
              <a:rPr lang="en-US" dirty="0"/>
              <a:t>EX/MEM – 5 + 1 + 32x3 + 5 = 107</a:t>
            </a:r>
          </a:p>
          <a:p>
            <a:pPr marL="209519" indent="-209519"/>
            <a:r>
              <a:rPr lang="en-US" dirty="0"/>
              <a:t>MEM/WB – 2 + 32x2 + 5 = 71</a:t>
            </a:r>
          </a:p>
          <a:p>
            <a:pPr marL="209519" indent="-209519"/>
            <a:endParaRPr lang="en-US" dirty="0"/>
          </a:p>
        </p:txBody>
      </p:sp>
    </p:spTree>
    <p:extLst>
      <p:ext uri="{BB962C8B-B14F-4D97-AF65-F5344CB8AC3E}">
        <p14:creationId xmlns:p14="http://schemas.microsoft.com/office/powerpoint/2010/main" val="3272354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p:cNvSpPr>
            <a:spLocks noGrp="1" noChangeArrowheads="1"/>
          </p:cNvSpPr>
          <p:nvPr>
            <p:ph type="body" idx="1"/>
          </p:nvPr>
        </p:nvSpPr>
        <p:spPr>
          <a:xfrm>
            <a:off x="550863" y="4562475"/>
            <a:ext cx="6303962" cy="4319588"/>
          </a:xfrm>
          <a:noFill/>
          <a:ln>
            <a:noFill/>
          </a:ln>
        </p:spPr>
        <p:txBody>
          <a:bodyPr lIns="98209" tIns="48243" rIns="98209" bIns="48243"/>
          <a:lstStyle/>
          <a:p>
            <a:r>
              <a:rPr lang="en-US"/>
              <a:t>For class handout</a:t>
            </a:r>
          </a:p>
        </p:txBody>
      </p:sp>
      <p:sp>
        <p:nvSpPr>
          <p:cNvPr id="1333251"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2459886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370" name="Rectangle 2"/>
          <p:cNvSpPr>
            <a:spLocks noGrp="1" noChangeArrowheads="1"/>
          </p:cNvSpPr>
          <p:nvPr>
            <p:ph type="body" idx="1"/>
          </p:nvPr>
        </p:nvSpPr>
        <p:spPr>
          <a:xfrm>
            <a:off x="550863" y="4562475"/>
            <a:ext cx="6303962" cy="4319588"/>
          </a:xfrm>
          <a:noFill/>
          <a:ln>
            <a:noFill/>
          </a:ln>
        </p:spPr>
        <p:txBody>
          <a:bodyPr lIns="98209" tIns="48243" rIns="98209" bIns="48243"/>
          <a:lstStyle/>
          <a:p>
            <a:r>
              <a:rPr lang="en-US"/>
              <a:t>For lecture</a:t>
            </a:r>
          </a:p>
          <a:p>
            <a:r>
              <a:rPr lang="en-US"/>
              <a:t>Note branch address is PC-relative branch to 4+4+2*4 = 16</a:t>
            </a:r>
          </a:p>
        </p:txBody>
      </p:sp>
      <p:sp>
        <p:nvSpPr>
          <p:cNvPr id="1338371"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41872718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Rectangle 2"/>
          <p:cNvSpPr>
            <a:spLocks noGrp="1" noRot="1" noChangeAspect="1" noChangeArrowheads="1" noTextEdit="1"/>
          </p:cNvSpPr>
          <p:nvPr>
            <p:ph type="sldImg"/>
          </p:nvPr>
        </p:nvSpPr>
        <p:spPr/>
      </p:sp>
      <p:sp>
        <p:nvSpPr>
          <p:cNvPr id="1331203" name="Rectangle 3"/>
          <p:cNvSpPr>
            <a:spLocks noGrp="1" noChangeArrowheads="1"/>
          </p:cNvSpPr>
          <p:nvPr>
            <p:ph type="body" idx="1"/>
          </p:nvPr>
        </p:nvSpPr>
        <p:spPr>
          <a:ln/>
        </p:spPr>
        <p:txBody>
          <a:bodyPr/>
          <a:lstStyle/>
          <a:p>
            <a:r>
              <a:rPr lang="en-US"/>
              <a:t>Predict taken always incurs one stall at least – assuming the branch destination address hardware has been moved up to the ID stage.</a:t>
            </a:r>
          </a:p>
          <a:p>
            <a:r>
              <a:rPr lang="en-US"/>
              <a:t>So predict not taken is easier since sequential instruction address can be computed in the IF stage.</a:t>
            </a:r>
          </a:p>
        </p:txBody>
      </p:sp>
    </p:spTree>
    <p:extLst>
      <p:ext uri="{BB962C8B-B14F-4D97-AF65-F5344CB8AC3E}">
        <p14:creationId xmlns:p14="http://schemas.microsoft.com/office/powerpoint/2010/main" val="569640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586" name="Rectangle 2"/>
          <p:cNvSpPr>
            <a:spLocks noGrp="1" noRot="1" noChangeAspect="1" noChangeArrowheads="1" noTextEdit="1"/>
          </p:cNvSpPr>
          <p:nvPr>
            <p:ph type="sldImg"/>
          </p:nvPr>
        </p:nvSpPr>
        <p:spPr/>
      </p:sp>
      <p:sp>
        <p:nvSpPr>
          <p:cNvPr id="1347587" name="Rectangle 3"/>
          <p:cNvSpPr>
            <a:spLocks noGrp="1" noChangeArrowheads="1"/>
          </p:cNvSpPr>
          <p:nvPr>
            <p:ph type="body" idx="1"/>
          </p:nvPr>
        </p:nvSpPr>
        <p:spPr>
          <a:ln/>
        </p:spPr>
        <p:txBody>
          <a:bodyPr/>
          <a:lstStyle/>
          <a:p>
            <a:pPr>
              <a:lnSpc>
                <a:spcPct val="85000"/>
              </a:lnSpc>
            </a:pPr>
            <a:r>
              <a:rPr lang="en-US"/>
              <a:t>4096 entry table  programs vary from 1% misprediction (nasa7, tomcatv) to 18% (eqntott), with spice at 9% and gcc at 12%</a:t>
            </a:r>
          </a:p>
          <a:p>
            <a:pPr>
              <a:lnSpc>
                <a:spcPct val="85000"/>
              </a:lnSpc>
            </a:pPr>
            <a:r>
              <a:rPr lang="en-US"/>
              <a:t>4096 about as good as infinite table, but 4096 is a lot of hardware</a:t>
            </a:r>
          </a:p>
        </p:txBody>
      </p:sp>
    </p:spTree>
    <p:extLst>
      <p:ext uri="{BB962C8B-B14F-4D97-AF65-F5344CB8AC3E}">
        <p14:creationId xmlns:p14="http://schemas.microsoft.com/office/powerpoint/2010/main" val="3929318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6" name="Rectangle 2"/>
          <p:cNvSpPr>
            <a:spLocks noGrp="1" noRot="1" noChangeAspect="1" noChangeArrowheads="1" noTextEdit="1"/>
          </p:cNvSpPr>
          <p:nvPr>
            <p:ph type="sldImg"/>
          </p:nvPr>
        </p:nvSpPr>
        <p:spPr/>
      </p:sp>
      <p:sp>
        <p:nvSpPr>
          <p:cNvPr id="1327107" name="Rectangle 3"/>
          <p:cNvSpPr>
            <a:spLocks noGrp="1" noChangeArrowheads="1"/>
          </p:cNvSpPr>
          <p:nvPr>
            <p:ph type="body" idx="1"/>
          </p:nvPr>
        </p:nvSpPr>
        <p:spPr>
          <a:ln/>
        </p:spPr>
        <p:txBody>
          <a:bodyPr/>
          <a:lstStyle/>
          <a:p>
            <a:pPr>
              <a:lnSpc>
                <a:spcPct val="85000"/>
              </a:lnSpc>
            </a:pPr>
            <a:r>
              <a:rPr lang="en-US"/>
              <a:t>Except for the first time the branch is encountered, when we don’t have the branch instruction loaded into the BTB</a:t>
            </a:r>
          </a:p>
          <a:p>
            <a:pPr>
              <a:lnSpc>
                <a:spcPct val="85000"/>
              </a:lnSpc>
            </a:pPr>
            <a:endParaRPr lang="en-US"/>
          </a:p>
          <a:p>
            <a:pPr>
              <a:lnSpc>
                <a:spcPct val="85000"/>
              </a:lnSpc>
            </a:pPr>
            <a:r>
              <a:rPr lang="en-US"/>
              <a:t>Its not quite this simple – what if the BTB instruction is for the wrong branch!! – but close enough for students at this level</a:t>
            </a:r>
          </a:p>
        </p:txBody>
      </p:sp>
    </p:spTree>
    <p:extLst>
      <p:ext uri="{BB962C8B-B14F-4D97-AF65-F5344CB8AC3E}">
        <p14:creationId xmlns:p14="http://schemas.microsoft.com/office/powerpoint/2010/main" val="8867514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298" name="Rectangle 2"/>
          <p:cNvSpPr>
            <a:spLocks noGrp="1" noRot="1" noChangeAspect="1" noChangeArrowheads="1" noTextEdit="1"/>
          </p:cNvSpPr>
          <p:nvPr>
            <p:ph type="sldImg"/>
          </p:nvPr>
        </p:nvSpPr>
        <p:spPr/>
      </p:sp>
      <p:sp>
        <p:nvSpPr>
          <p:cNvPr id="1335299" name="Rectangle 3"/>
          <p:cNvSpPr>
            <a:spLocks noGrp="1" noChangeArrowheads="1"/>
          </p:cNvSpPr>
          <p:nvPr>
            <p:ph type="body" idx="1"/>
          </p:nvPr>
        </p:nvSpPr>
        <p:spPr>
          <a:ln/>
        </p:spPr>
        <p:txBody>
          <a:bodyPr/>
          <a:lstStyle/>
          <a:p>
            <a:r>
              <a:rPr lang="en-US" dirty="0"/>
              <a:t>For lecture</a:t>
            </a:r>
          </a:p>
          <a:p>
            <a:r>
              <a:rPr lang="en-US" dirty="0"/>
              <a:t>In a counter implementation, the counters are incremented when a branch is taken and decremented when not taken (and saturate at 00 or 11).  Since we read the prediction bits on every cycle, a 2-bit predictor will need both a read and a write access port (for updating the prediction bits).</a:t>
            </a:r>
          </a:p>
        </p:txBody>
      </p:sp>
    </p:spTree>
    <p:extLst>
      <p:ext uri="{BB962C8B-B14F-4D97-AF65-F5344CB8AC3E}">
        <p14:creationId xmlns:p14="http://schemas.microsoft.com/office/powerpoint/2010/main" val="2949870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6" name="Rectangle 2"/>
          <p:cNvSpPr>
            <a:spLocks noGrp="1" noRot="1" noChangeAspect="1" noChangeArrowheads="1" noTextEdit="1"/>
          </p:cNvSpPr>
          <p:nvPr>
            <p:ph type="sldImg"/>
          </p:nvPr>
        </p:nvSpPr>
        <p:spPr/>
      </p:sp>
      <p:sp>
        <p:nvSpPr>
          <p:cNvPr id="1357827" name="Rectangle 3"/>
          <p:cNvSpPr>
            <a:spLocks noGrp="1" noChangeArrowheads="1"/>
          </p:cNvSpPr>
          <p:nvPr>
            <p:ph type="body" idx="1"/>
          </p:nvPr>
        </p:nvSpPr>
        <p:spPr>
          <a:ln/>
        </p:spPr>
        <p:txBody>
          <a:bodyPr/>
          <a:lstStyle/>
          <a:p>
            <a:r>
              <a:rPr lang="en-US"/>
              <a:t>For undefined instrs, hardware failure, or arith overflow – the OS normally kills the program and returns an indication of the reason to the user</a:t>
            </a:r>
          </a:p>
          <a:p>
            <a:r>
              <a:rPr lang="en-US"/>
              <a:t>For an I/O device request or an OS service call – the OS saves the state of the program, performs the desired task and, at some point in the future, restores the program to continue execution</a:t>
            </a:r>
          </a:p>
        </p:txBody>
      </p:sp>
    </p:spTree>
    <p:extLst>
      <p:ext uri="{BB962C8B-B14F-4D97-AF65-F5344CB8AC3E}">
        <p14:creationId xmlns:p14="http://schemas.microsoft.com/office/powerpoint/2010/main" val="2803393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2" name="Rectangle 2"/>
          <p:cNvSpPr>
            <a:spLocks noGrp="1" noRot="1" noChangeAspect="1" noChangeArrowheads="1" noTextEdit="1"/>
          </p:cNvSpPr>
          <p:nvPr>
            <p:ph type="sldImg"/>
          </p:nvPr>
        </p:nvSpPr>
        <p:spPr/>
      </p:sp>
      <p:sp>
        <p:nvSpPr>
          <p:cNvPr id="1361923" name="Rectangle 3"/>
          <p:cNvSpPr>
            <a:spLocks noGrp="1" noChangeArrowheads="1"/>
          </p:cNvSpPr>
          <p:nvPr>
            <p:ph type="body" idx="1"/>
          </p:nvPr>
        </p:nvSpPr>
        <p:spPr>
          <a:ln/>
        </p:spPr>
        <p:txBody>
          <a:bodyPr/>
          <a:lstStyle/>
          <a:p>
            <a:r>
              <a:rPr lang="en-US"/>
              <a:t>For lecture</a:t>
            </a:r>
          </a:p>
          <a:p>
            <a:r>
              <a:rPr lang="en-US"/>
              <a:t>Note that an I/O service request is not associated with any executing instruction so can be handled when the hardware decides (to some limit) –i.e., pick the most convenient place to handle the exception</a:t>
            </a:r>
          </a:p>
        </p:txBody>
      </p:sp>
    </p:spTree>
    <p:extLst>
      <p:ext uri="{BB962C8B-B14F-4D97-AF65-F5344CB8AC3E}">
        <p14:creationId xmlns:p14="http://schemas.microsoft.com/office/powerpoint/2010/main" val="33856244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p:cNvSpPr>
            <a:spLocks noGrp="1" noChangeArrowheads="1"/>
          </p:cNvSpPr>
          <p:nvPr>
            <p:ph type="body" idx="1"/>
          </p:nvPr>
        </p:nvSpPr>
        <p:spPr>
          <a:xfrm>
            <a:off x="550863" y="4562475"/>
            <a:ext cx="6303962" cy="4319588"/>
          </a:xfrm>
          <a:noFill/>
          <a:ln>
            <a:noFill/>
          </a:ln>
        </p:spPr>
        <p:txBody>
          <a:bodyPr lIns="98209" tIns="48243" rIns="98209" bIns="48243"/>
          <a:lstStyle/>
          <a:p>
            <a:r>
              <a:rPr lang="en-US"/>
              <a:t>For class handout</a:t>
            </a:r>
          </a:p>
        </p:txBody>
      </p:sp>
      <p:sp>
        <p:nvSpPr>
          <p:cNvPr id="1363971"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1922219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6" name="Rectangle 2"/>
          <p:cNvSpPr>
            <a:spLocks noGrp="1" noChangeArrowheads="1"/>
          </p:cNvSpPr>
          <p:nvPr>
            <p:ph type="body" idx="1"/>
          </p:nvPr>
        </p:nvSpPr>
        <p:spPr>
          <a:xfrm>
            <a:off x="550863" y="4562475"/>
            <a:ext cx="6303962" cy="4319588"/>
          </a:xfrm>
          <a:noFill/>
          <a:ln>
            <a:noFill/>
          </a:ln>
        </p:spPr>
        <p:txBody>
          <a:bodyPr lIns="98209" tIns="48243" rIns="98209" bIns="48243"/>
          <a:lstStyle/>
          <a:p>
            <a:r>
              <a:rPr lang="en-US"/>
              <a:t>For lecture</a:t>
            </a:r>
          </a:p>
        </p:txBody>
      </p:sp>
      <p:sp>
        <p:nvSpPr>
          <p:cNvPr id="1368067"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1367017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body" idx="1"/>
          </p:nvPr>
        </p:nvSpPr>
        <p:spPr>
          <a:xfrm>
            <a:off x="550335" y="4562237"/>
            <a:ext cx="6304279" cy="4320540"/>
          </a:xfrm>
          <a:noFill/>
          <a:ln>
            <a:noFill/>
          </a:ln>
        </p:spPr>
        <p:txBody>
          <a:bodyPr lIns="98200" tIns="48239" rIns="98200" bIns="48239"/>
          <a:lstStyle/>
          <a:p>
            <a:r>
              <a:rPr lang="en-US"/>
              <a:t>Note that data hazards can come from R-type instructions or lw instructions</a:t>
            </a:r>
          </a:p>
        </p:txBody>
      </p:sp>
      <p:sp>
        <p:nvSpPr>
          <p:cNvPr id="992259" name="Rectangle 3"/>
          <p:cNvSpPr>
            <a:spLocks noGrp="1" noRot="1" noChangeAspect="1" noChangeArrowheads="1" noTextEdit="1"/>
          </p:cNvSpPr>
          <p:nvPr>
            <p:ph type="sldImg"/>
          </p:nvPr>
        </p:nvSpPr>
        <p:spPr>
          <a:xfrm>
            <a:off x="1273175" y="614363"/>
            <a:ext cx="4786313" cy="3589337"/>
          </a:xfrm>
          <a:ln/>
        </p:spPr>
      </p:sp>
    </p:spTree>
    <p:extLst>
      <p:ext uri="{BB962C8B-B14F-4D97-AF65-F5344CB8AC3E}">
        <p14:creationId xmlns:p14="http://schemas.microsoft.com/office/powerpoint/2010/main" val="19410519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Rectangle 2"/>
          <p:cNvSpPr>
            <a:spLocks noGrp="1" noRot="1" noChangeAspect="1" noChangeArrowheads="1" noTextEdit="1"/>
          </p:cNvSpPr>
          <p:nvPr>
            <p:ph type="sldImg"/>
          </p:nvPr>
        </p:nvSpPr>
        <p:spPr/>
      </p:sp>
      <p:sp>
        <p:nvSpPr>
          <p:cNvPr id="1366019" name="Rectangle 3"/>
          <p:cNvSpPr>
            <a:spLocks noGrp="1" noChangeArrowheads="1"/>
          </p:cNvSpPr>
          <p:nvPr>
            <p:ph type="body" idx="1"/>
          </p:nvPr>
        </p:nvSpPr>
        <p:spPr>
          <a:ln/>
        </p:spPr>
        <p:txBody>
          <a:bodyPr/>
          <a:lstStyle/>
          <a:p>
            <a:pPr marL="209519" indent="-209519"/>
            <a:r>
              <a:rPr lang="en-US" dirty="0" smtClean="0"/>
              <a:t>(new)</a:t>
            </a:r>
            <a:r>
              <a:rPr lang="en-US" baseline="0" dirty="0" smtClean="0"/>
              <a:t> Figure 4.66</a:t>
            </a:r>
            <a:endParaRPr lang="en-US" dirty="0"/>
          </a:p>
        </p:txBody>
      </p:sp>
    </p:spTree>
    <p:extLst>
      <p:ext uri="{BB962C8B-B14F-4D97-AF65-F5344CB8AC3E}">
        <p14:creationId xmlns:p14="http://schemas.microsoft.com/office/powerpoint/2010/main" val="472416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2"/>
          <p:cNvSpPr>
            <a:spLocks noGrp="1" noChangeArrowheads="1"/>
          </p:cNvSpPr>
          <p:nvPr>
            <p:ph type="body" idx="1"/>
          </p:nvPr>
        </p:nvSpPr>
        <p:spPr>
          <a:xfrm>
            <a:off x="550863" y="4562475"/>
            <a:ext cx="6303962" cy="4319588"/>
          </a:xfrm>
          <a:noFill/>
          <a:ln>
            <a:noFill/>
          </a:ln>
        </p:spPr>
        <p:txBody>
          <a:bodyPr lIns="98200" tIns="48239" rIns="98200" bIns="48239"/>
          <a:lstStyle/>
          <a:p>
            <a:endParaRPr lang="en-US" dirty="0"/>
          </a:p>
        </p:txBody>
      </p:sp>
      <p:sp>
        <p:nvSpPr>
          <p:cNvPr id="1228803"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2058758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2"/>
          <p:cNvSpPr>
            <a:spLocks noGrp="1" noChangeArrowheads="1"/>
          </p:cNvSpPr>
          <p:nvPr>
            <p:ph type="body" idx="1"/>
          </p:nvPr>
        </p:nvSpPr>
        <p:spPr>
          <a:xfrm>
            <a:off x="550863" y="4562475"/>
            <a:ext cx="6303962" cy="4319588"/>
          </a:xfrm>
          <a:ln>
            <a:noFill/>
          </a:ln>
        </p:spPr>
        <p:txBody>
          <a:bodyPr lIns="98200" tIns="48239" rIns="98200" bIns="48239"/>
          <a:lstStyle/>
          <a:p>
            <a:endParaRPr lang="en-US"/>
          </a:p>
        </p:txBody>
      </p:sp>
      <p:sp>
        <p:nvSpPr>
          <p:cNvPr id="1232899"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4030948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For class handout</a:t>
            </a:r>
          </a:p>
        </p:txBody>
      </p:sp>
      <p:sp>
        <p:nvSpPr>
          <p:cNvPr id="1245187"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1668817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dirty="0"/>
              <a:t>For lecture</a:t>
            </a:r>
          </a:p>
          <a:p>
            <a:r>
              <a:rPr lang="en-US" dirty="0"/>
              <a:t>Forwarding paths are valid only if the destination stage is later in time than the source stage.</a:t>
            </a:r>
          </a:p>
          <a:p>
            <a:r>
              <a:rPr lang="en-US" dirty="0"/>
              <a:t>Forwarding is harder if there are multiple results to forward per instruction or if they need to write a result early in the </a:t>
            </a:r>
            <a:r>
              <a:rPr lang="en-US" dirty="0" smtClean="0"/>
              <a:t>pipeline.</a:t>
            </a:r>
          </a:p>
          <a:p>
            <a:endParaRPr lang="en-US" dirty="0" smtClean="0"/>
          </a:p>
          <a:p>
            <a:r>
              <a:rPr lang="en-US" dirty="0" smtClean="0"/>
              <a:t>Notice that for now we are showing the forwarded data coming out of the ALU.  After looking at the problem more closely, we will see that it is really supplied by the pipeline register EX/MEM</a:t>
            </a:r>
            <a:r>
              <a:rPr lang="en-US" baseline="0" dirty="0" smtClean="0"/>
              <a:t> or MEM/WB and will depict is as such.</a:t>
            </a:r>
            <a:endParaRPr lang="en-US" dirty="0"/>
          </a:p>
        </p:txBody>
      </p:sp>
      <p:sp>
        <p:nvSpPr>
          <p:cNvPr id="1247235"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156431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4"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dirty="0" smtClean="0"/>
              <a:t>Now we see </a:t>
            </a:r>
            <a:r>
              <a:rPr lang="en-US" dirty="0"/>
              <a:t>that </a:t>
            </a:r>
            <a:r>
              <a:rPr lang="en-US" dirty="0" smtClean="0"/>
              <a:t>the</a:t>
            </a:r>
            <a:r>
              <a:rPr lang="en-US" baseline="0" dirty="0" smtClean="0"/>
              <a:t> forwarded data </a:t>
            </a:r>
            <a:r>
              <a:rPr lang="en-US" dirty="0" smtClean="0"/>
              <a:t>is </a:t>
            </a:r>
            <a:r>
              <a:rPr lang="en-US" dirty="0"/>
              <a:t>supplied by the pipeline register </a:t>
            </a:r>
            <a:r>
              <a:rPr lang="en-US" dirty="0" smtClean="0"/>
              <a:t>EX/MEM </a:t>
            </a:r>
            <a:r>
              <a:rPr lang="en-US" smtClean="0"/>
              <a:t>or MEM/WB.</a:t>
            </a:r>
            <a:endParaRPr lang="en-US" dirty="0"/>
          </a:p>
        </p:txBody>
      </p:sp>
      <p:sp>
        <p:nvSpPr>
          <p:cNvPr id="1298435" name="Rectangle 3"/>
          <p:cNvSpPr>
            <a:spLocks noGrp="1" noRot="1" noChangeAspect="1" noChangeArrowheads="1" noTextEdit="1"/>
          </p:cNvSpPr>
          <p:nvPr>
            <p:ph type="sldImg"/>
          </p:nvPr>
        </p:nvSpPr>
        <p:spPr>
          <a:xfrm>
            <a:off x="1274763" y="614363"/>
            <a:ext cx="4784725" cy="3589337"/>
          </a:xfrm>
          <a:ln/>
        </p:spPr>
      </p:sp>
    </p:spTree>
    <p:extLst>
      <p:ext uri="{BB962C8B-B14F-4D97-AF65-F5344CB8AC3E}">
        <p14:creationId xmlns:p14="http://schemas.microsoft.com/office/powerpoint/2010/main" val="3272072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548501" cy="205184"/>
          </a:xfrm>
          <a:prstGeom prst="rect">
            <a:avLst/>
          </a:prstGeom>
          <a:noFill/>
          <a:ln w="12700">
            <a:noFill/>
            <a:miter lim="800000"/>
            <a:headEnd/>
            <a:tailEnd/>
          </a:ln>
          <a:effectLst/>
        </p:spPr>
        <p:txBody>
          <a:bodyPr wrap="none" lIns="63500" tIns="25400" rIns="63500" bIns="25400">
            <a:spAutoFit/>
          </a:bodyPr>
          <a:lstStyle/>
          <a:p>
            <a:pPr>
              <a:defRPr/>
            </a:pPr>
            <a:r>
              <a:rPr lang="en-US" sz="1000" b="1" dirty="0">
                <a:solidFill>
                  <a:schemeClr val="tx1"/>
                </a:solidFill>
              </a:rPr>
              <a:t>CSE431  </a:t>
            </a:r>
            <a:r>
              <a:rPr lang="en-US" sz="1000" b="1" dirty="0" smtClean="0">
                <a:solidFill>
                  <a:schemeClr val="tx1"/>
                </a:solidFill>
              </a:rPr>
              <a:t>Chapter 4B.</a:t>
            </a:r>
            <a:fld id="{327C39B5-FA07-4B49-B681-61EEE696D883}" type="slidenum">
              <a:rPr lang="en-US" sz="1000" b="1" smtClean="0">
                <a:solidFill>
                  <a:schemeClr val="tx1"/>
                </a:solidFill>
              </a:rPr>
              <a:pPr>
                <a:defRPr/>
              </a:pPr>
              <a:t>‹#›</a:t>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a:defRPr/>
            </a:pPr>
            <a:r>
              <a:rPr lang="en-US" sz="1000" b="1">
                <a:solidFill>
                  <a:schemeClr val="tx1"/>
                </a:solidFill>
              </a:rPr>
              <a:t>Irwin, PSU, 2008</a:t>
            </a:r>
          </a:p>
          <a:p>
            <a:pPr>
              <a:defRPr/>
            </a:pPr>
            <a:endParaRPr lang="en-US" sz="1000" b="1">
              <a:solidFill>
                <a:schemeClr val="tx1"/>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50148" y="2137926"/>
            <a:ext cx="3444854" cy="479747"/>
          </a:xfrm>
          <a:noFill/>
        </p:spPr>
        <p:txBody>
          <a:bodyPr wrap="none" anchor="ctr"/>
          <a:lstStyle/>
          <a:p>
            <a:pPr algn="ctr"/>
            <a:r>
              <a:rPr lang="zh-CN" altLang="en-US" sz="3200" dirty="0"/>
              <a:t>第四</a:t>
            </a:r>
            <a:r>
              <a:rPr lang="zh-CN" altLang="en-US" sz="3200" dirty="0" smtClean="0"/>
              <a:t>章：处理器</a:t>
            </a:r>
            <a:r>
              <a:rPr lang="en-US" altLang="zh-CN" sz="3200" dirty="0" smtClean="0"/>
              <a:t>-B</a:t>
            </a:r>
            <a:endParaRPr lang="en-US" sz="3200" dirty="0" smtClean="0"/>
          </a:p>
        </p:txBody>
      </p:sp>
      <p:sp>
        <p:nvSpPr>
          <p:cNvPr id="5123" name="Rectangle 3"/>
          <p:cNvSpPr>
            <a:spLocks noGrp="1" noChangeArrowheads="1"/>
          </p:cNvSpPr>
          <p:nvPr>
            <p:ph type="subTitle" idx="1"/>
          </p:nvPr>
        </p:nvSpPr>
        <p:spPr>
          <a:xfrm>
            <a:off x="685800" y="3886200"/>
            <a:ext cx="7848600" cy="1630190"/>
          </a:xfrm>
          <a:noFill/>
        </p:spPr>
        <p:txBody>
          <a:bodyPr/>
          <a:lstStyle/>
          <a:p>
            <a:pPr marL="203200" indent="-203200">
              <a:spcBef>
                <a:spcPct val="30000"/>
              </a:spcBef>
            </a:pPr>
            <a:r>
              <a:rPr lang="en-US" sz="1800" dirty="0" smtClean="0"/>
              <a:t>[Adapted from </a:t>
            </a:r>
            <a:r>
              <a:rPr lang="en-US" sz="1800" i="1" dirty="0" smtClean="0"/>
              <a:t>Computer Organization and Design, 4</a:t>
            </a:r>
            <a:r>
              <a:rPr lang="en-US" sz="1800" i="1" baseline="30000" dirty="0" smtClean="0"/>
              <a:t>th</a:t>
            </a:r>
            <a:r>
              <a:rPr lang="en-US" sz="1800" i="1" dirty="0" smtClean="0"/>
              <a:t> Edition</a:t>
            </a:r>
            <a:r>
              <a:rPr lang="en-US" sz="1800" dirty="0" smtClean="0"/>
              <a:t>,  </a:t>
            </a:r>
          </a:p>
          <a:p>
            <a:pPr marL="203200" indent="-203200">
              <a:spcBef>
                <a:spcPct val="30000"/>
              </a:spcBef>
            </a:pPr>
            <a:r>
              <a:rPr lang="en-US" sz="1800" dirty="0" smtClean="0"/>
              <a:t>Patterson &amp; Hennessy, © 2008, MK]</a:t>
            </a:r>
          </a:p>
          <a:p>
            <a:pPr marL="203200" indent="-203200">
              <a:spcBef>
                <a:spcPct val="30000"/>
              </a:spcBef>
            </a:pPr>
            <a:r>
              <a:rPr lang="en-US" sz="1800" dirty="0"/>
              <a:t>Courtesy for Mary Jane Irwin of PSU</a:t>
            </a:r>
          </a:p>
          <a:p>
            <a:pPr marL="203200" indent="-203200">
              <a:spcBef>
                <a:spcPct val="30000"/>
              </a:spcBef>
            </a:pPr>
            <a:endParaRPr lang="en-US" sz="1800" dirty="0" smtClean="0"/>
          </a:p>
          <a:p>
            <a:pPr marL="203200" indent="-203200">
              <a:spcBef>
                <a:spcPct val="30000"/>
              </a:spcBef>
            </a:pPr>
            <a:endParaRPr lang="en-US" sz="1800" dirty="0" smtClean="0"/>
          </a:p>
        </p:txBody>
      </p:sp>
    </p:spTree>
    <p:extLst>
      <p:ext uri="{BB962C8B-B14F-4D97-AF65-F5344CB8AC3E}">
        <p14:creationId xmlns:p14="http://schemas.microsoft.com/office/powerpoint/2010/main" val="18135776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Grp="1" noChangeArrowheads="1"/>
          </p:cNvSpPr>
          <p:nvPr>
            <p:ph type="title"/>
          </p:nvPr>
        </p:nvSpPr>
        <p:spPr/>
        <p:txBody>
          <a:bodyPr/>
          <a:lstStyle/>
          <a:p>
            <a:r>
              <a:rPr lang="zh-CN" altLang="en-US" dirty="0" smtClean="0"/>
              <a:t>数据转发的控制条件</a:t>
            </a:r>
            <a:endParaRPr lang="en-US" dirty="0"/>
          </a:p>
        </p:txBody>
      </p:sp>
      <p:sp>
        <p:nvSpPr>
          <p:cNvPr id="1263619" name="Rectangle 3"/>
          <p:cNvSpPr>
            <a:spLocks noGrp="1" noChangeArrowheads="1"/>
          </p:cNvSpPr>
          <p:nvPr>
            <p:ph type="body" idx="1"/>
          </p:nvPr>
        </p:nvSpPr>
        <p:spPr>
          <a:xfrm>
            <a:off x="457200" y="914400"/>
            <a:ext cx="8305800" cy="2576513"/>
          </a:xfrm>
        </p:spPr>
        <p:txBody>
          <a:bodyPr/>
          <a:lstStyle/>
          <a:p>
            <a:pPr marL="457200" indent="-457200">
              <a:buFont typeface="Wingdings" pitchFamily="2" charset="2"/>
              <a:buAutoNum type="arabicPeriod"/>
            </a:pPr>
            <a:r>
              <a:rPr lang="en-US" dirty="0" smtClean="0"/>
              <a:t>EX Forward Unit: </a:t>
            </a:r>
            <a:endParaRPr lang="en-US" dirty="0"/>
          </a:p>
          <a:p>
            <a:pPr marL="457200" indent="-457200">
              <a:spcBef>
                <a:spcPct val="0"/>
              </a:spcBef>
              <a:buFont typeface="Wingdings" pitchFamily="2" charset="2"/>
              <a:buNone/>
            </a:pPr>
            <a:r>
              <a:rPr lang="en-US" sz="2000" dirty="0">
                <a:latin typeface="Courier New" pitchFamily="49" charset="0"/>
              </a:rPr>
              <a:t>if (EX/</a:t>
            </a:r>
            <a:r>
              <a:rPr lang="en-US" sz="2000" dirty="0" err="1">
                <a:latin typeface="Courier New" pitchFamily="49" charset="0"/>
              </a:rPr>
              <a:t>MEM.RegWrite</a:t>
            </a: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and (EX/</a:t>
            </a:r>
            <a:r>
              <a:rPr lang="en-US" sz="2000" dirty="0" err="1">
                <a:latin typeface="Courier New" pitchFamily="49" charset="0"/>
              </a:rPr>
              <a:t>MEM.RegisterRd</a:t>
            </a:r>
            <a:r>
              <a:rPr lang="en-US" sz="2000" dirty="0">
                <a:latin typeface="Courier New" pitchFamily="49" charset="0"/>
              </a:rPr>
              <a:t> != 0)</a:t>
            </a:r>
          </a:p>
          <a:p>
            <a:pPr marL="457200" indent="-457200">
              <a:spcBef>
                <a:spcPct val="0"/>
              </a:spcBef>
              <a:buFont typeface="Wingdings" pitchFamily="2" charset="2"/>
              <a:buNone/>
            </a:pPr>
            <a:r>
              <a:rPr lang="en-US" sz="2000" dirty="0">
                <a:latin typeface="Courier New" pitchFamily="49" charset="0"/>
              </a:rPr>
              <a:t>and (EX/</a:t>
            </a:r>
            <a:r>
              <a:rPr lang="en-US" sz="2000" dirty="0" err="1">
                <a:latin typeface="Courier New" pitchFamily="49" charset="0"/>
              </a:rPr>
              <a:t>MEM.RegisterRd</a:t>
            </a:r>
            <a:r>
              <a:rPr lang="en-US" sz="2000" dirty="0">
                <a:latin typeface="Courier New" pitchFamily="49" charset="0"/>
              </a:rPr>
              <a:t> = ID/</a:t>
            </a:r>
            <a:r>
              <a:rPr lang="en-US" sz="2000" dirty="0" err="1">
                <a:latin typeface="Courier New" pitchFamily="49" charset="0"/>
              </a:rPr>
              <a:t>EX.RegisterRs</a:t>
            </a:r>
            <a:r>
              <a:rPr lang="en-US" sz="2000" dirty="0">
                <a:latin typeface="Courier New" pitchFamily="49" charset="0"/>
              </a:rPr>
              <a:t>))</a:t>
            </a:r>
          </a:p>
          <a:p>
            <a:pPr marL="457200" indent="-457200">
              <a:spcBef>
                <a:spcPct val="0"/>
              </a:spcBef>
              <a:buFont typeface="Wingdings" pitchFamily="2" charset="2"/>
              <a:buNone/>
            </a:pPr>
            <a:r>
              <a:rPr lang="en-US" sz="2000" dirty="0">
                <a:latin typeface="Courier New" pitchFamily="49" charset="0"/>
              </a:rPr>
              <a:t>		</a:t>
            </a:r>
            <a:r>
              <a:rPr lang="en-US" sz="2000" dirty="0" err="1">
                <a:latin typeface="Courier New" pitchFamily="49" charset="0"/>
              </a:rPr>
              <a:t>ForwardA</a:t>
            </a:r>
            <a:r>
              <a:rPr lang="en-US" sz="2000" dirty="0">
                <a:latin typeface="Courier New" pitchFamily="49" charset="0"/>
              </a:rPr>
              <a:t> = 10</a:t>
            </a:r>
          </a:p>
          <a:p>
            <a:pPr marL="457200" indent="-457200">
              <a:spcBef>
                <a:spcPct val="0"/>
              </a:spcBef>
              <a:buFont typeface="Wingdings" pitchFamily="2" charset="2"/>
              <a:buNone/>
            </a:pPr>
            <a:r>
              <a:rPr lang="en-US" sz="2000" dirty="0">
                <a:latin typeface="Courier New" pitchFamily="49" charset="0"/>
              </a:rPr>
              <a:t>if (EX/</a:t>
            </a:r>
            <a:r>
              <a:rPr lang="en-US" sz="2000" dirty="0" err="1">
                <a:latin typeface="Courier New" pitchFamily="49" charset="0"/>
              </a:rPr>
              <a:t>MEM.RegWrite</a:t>
            </a: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and (EX/</a:t>
            </a:r>
            <a:r>
              <a:rPr lang="en-US" sz="2000" dirty="0" err="1">
                <a:latin typeface="Courier New" pitchFamily="49" charset="0"/>
              </a:rPr>
              <a:t>MEM.RegisterRd</a:t>
            </a:r>
            <a:r>
              <a:rPr lang="en-US" sz="2000" dirty="0">
                <a:latin typeface="Courier New" pitchFamily="49" charset="0"/>
              </a:rPr>
              <a:t> != 0)</a:t>
            </a:r>
          </a:p>
          <a:p>
            <a:pPr marL="457200" indent="-457200">
              <a:spcBef>
                <a:spcPct val="0"/>
              </a:spcBef>
              <a:buFont typeface="Wingdings" pitchFamily="2" charset="2"/>
              <a:buNone/>
            </a:pPr>
            <a:r>
              <a:rPr lang="en-US" sz="2000" dirty="0">
                <a:latin typeface="Courier New" pitchFamily="49" charset="0"/>
              </a:rPr>
              <a:t>and (EX/</a:t>
            </a:r>
            <a:r>
              <a:rPr lang="en-US" sz="2000" dirty="0" err="1">
                <a:latin typeface="Courier New" pitchFamily="49" charset="0"/>
              </a:rPr>
              <a:t>MEM.RegisterRd</a:t>
            </a:r>
            <a:r>
              <a:rPr lang="en-US" sz="2000" dirty="0">
                <a:latin typeface="Courier New" pitchFamily="49" charset="0"/>
              </a:rPr>
              <a:t> = ID/</a:t>
            </a:r>
            <a:r>
              <a:rPr lang="en-US" sz="2000" dirty="0" err="1">
                <a:latin typeface="Courier New" pitchFamily="49" charset="0"/>
              </a:rPr>
              <a:t>EX.RegisterRt</a:t>
            </a:r>
            <a:r>
              <a:rPr lang="en-US" sz="2000" dirty="0">
                <a:latin typeface="Courier New" pitchFamily="49" charset="0"/>
              </a:rPr>
              <a:t>))</a:t>
            </a:r>
          </a:p>
          <a:p>
            <a:pPr marL="457200" indent="-457200">
              <a:spcBef>
                <a:spcPct val="0"/>
              </a:spcBef>
              <a:buFont typeface="Wingdings" pitchFamily="2" charset="2"/>
              <a:buNone/>
            </a:pPr>
            <a:r>
              <a:rPr lang="en-US" sz="2000" dirty="0">
                <a:latin typeface="Courier New" pitchFamily="49" charset="0"/>
              </a:rPr>
              <a:t>		</a:t>
            </a:r>
            <a:r>
              <a:rPr lang="en-US" sz="2000" dirty="0" err="1">
                <a:latin typeface="Courier New" pitchFamily="49" charset="0"/>
              </a:rPr>
              <a:t>ForwardB</a:t>
            </a:r>
            <a:r>
              <a:rPr lang="en-US" sz="2000" dirty="0">
                <a:latin typeface="Courier New" pitchFamily="49" charset="0"/>
              </a:rPr>
              <a:t> = 10</a:t>
            </a:r>
          </a:p>
        </p:txBody>
      </p:sp>
      <p:sp>
        <p:nvSpPr>
          <p:cNvPr id="1263620" name="Rectangle 4"/>
          <p:cNvSpPr>
            <a:spLocks noChangeArrowheads="1"/>
          </p:cNvSpPr>
          <p:nvPr/>
        </p:nvSpPr>
        <p:spPr bwMode="auto">
          <a:xfrm>
            <a:off x="7239000" y="1295400"/>
            <a:ext cx="1905000" cy="1612900"/>
          </a:xfrm>
          <a:prstGeom prst="rect">
            <a:avLst/>
          </a:prstGeom>
          <a:noFill/>
          <a:ln w="12700">
            <a:noFill/>
            <a:miter lim="800000"/>
            <a:headEnd/>
            <a:tailEnd/>
          </a:ln>
          <a:effectLst/>
        </p:spPr>
        <p:txBody>
          <a:bodyPr lIns="90488" tIns="44450" rIns="90488" bIns="44450">
            <a:spAutoFit/>
          </a:bodyPr>
          <a:lstStyle/>
          <a:p>
            <a:r>
              <a:rPr lang="en-US" sz="2000"/>
              <a:t>Forwards the result from the previous instr. to either input of the ALU</a:t>
            </a:r>
          </a:p>
        </p:txBody>
      </p:sp>
      <p:sp>
        <p:nvSpPr>
          <p:cNvPr id="1263621" name="Rectangle 5"/>
          <p:cNvSpPr>
            <a:spLocks noChangeArrowheads="1"/>
          </p:cNvSpPr>
          <p:nvPr/>
        </p:nvSpPr>
        <p:spPr bwMode="auto">
          <a:xfrm>
            <a:off x="7239000" y="4114800"/>
            <a:ext cx="1905000" cy="1917700"/>
          </a:xfrm>
          <a:prstGeom prst="rect">
            <a:avLst/>
          </a:prstGeom>
          <a:noFill/>
          <a:ln w="12700">
            <a:noFill/>
            <a:miter lim="800000"/>
            <a:headEnd/>
            <a:tailEnd/>
          </a:ln>
          <a:effectLst/>
        </p:spPr>
        <p:txBody>
          <a:bodyPr lIns="90488" tIns="44450" rIns="90488" bIns="44450">
            <a:spAutoFit/>
          </a:bodyPr>
          <a:lstStyle/>
          <a:p>
            <a:r>
              <a:rPr lang="en-US" sz="2000"/>
              <a:t>Forwards the result from the second previous instr. to either input of the ALU</a:t>
            </a:r>
          </a:p>
        </p:txBody>
      </p:sp>
      <p:sp>
        <p:nvSpPr>
          <p:cNvPr id="1263622" name="Rectangle 6"/>
          <p:cNvSpPr>
            <a:spLocks noChangeArrowheads="1"/>
          </p:cNvSpPr>
          <p:nvPr/>
        </p:nvSpPr>
        <p:spPr bwMode="auto">
          <a:xfrm>
            <a:off x="457200" y="3733800"/>
            <a:ext cx="8305800" cy="2606291"/>
          </a:xfrm>
          <a:prstGeom prst="rect">
            <a:avLst/>
          </a:prstGeom>
          <a:noFill/>
          <a:ln w="12700">
            <a:noFill/>
            <a:miter lim="800000"/>
            <a:headEnd/>
            <a:tailEnd/>
          </a:ln>
          <a:effectLst/>
        </p:spPr>
        <p:txBody>
          <a:bodyPr lIns="63500" tIns="25400" rIns="63500" bIns="25400">
            <a:spAutoFit/>
          </a:bodyPr>
          <a:lstStyle/>
          <a:p>
            <a:pPr marL="457200" indent="-457200">
              <a:lnSpc>
                <a:spcPct val="90000"/>
              </a:lnSpc>
              <a:spcBef>
                <a:spcPct val="65000"/>
              </a:spcBef>
              <a:buClr>
                <a:schemeClr val="accent1"/>
              </a:buClr>
              <a:buSzPct val="75000"/>
              <a:buFont typeface="Wingdings" pitchFamily="2" charset="2"/>
              <a:buAutoNum type="arabicPeriod" startAt="2"/>
            </a:pPr>
            <a:r>
              <a:rPr lang="en-US" sz="2400" dirty="0" smtClean="0">
                <a:solidFill>
                  <a:schemeClr val="tx1"/>
                </a:solidFill>
              </a:rPr>
              <a:t>MEM Forward Unit:</a:t>
            </a:r>
            <a:endParaRPr lang="en-US" sz="2400" dirty="0">
              <a:solidFill>
                <a:schemeClr val="tx1"/>
              </a:solidFill>
            </a:endParaRP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if (MEM/</a:t>
            </a:r>
            <a:r>
              <a:rPr lang="en-US" sz="2000" dirty="0" err="1">
                <a:solidFill>
                  <a:schemeClr val="tx1"/>
                </a:solidFill>
                <a:latin typeface="Courier New" pitchFamily="49" charset="0"/>
              </a:rPr>
              <a:t>WB.RegWrite</a:t>
            </a:r>
            <a:endParaRPr lang="en-US" sz="2000" dirty="0">
              <a:solidFill>
                <a:schemeClr val="tx1"/>
              </a:solidFill>
              <a:latin typeface="Courier New" pitchFamily="49" charset="0"/>
            </a:endParaRP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and (MEM/</a:t>
            </a:r>
            <a:r>
              <a:rPr lang="en-US" sz="2000" dirty="0" err="1">
                <a:solidFill>
                  <a:schemeClr val="tx1"/>
                </a:solidFill>
                <a:latin typeface="Courier New" pitchFamily="49" charset="0"/>
              </a:rPr>
              <a:t>WB.RegisterRd</a:t>
            </a:r>
            <a:r>
              <a:rPr lang="en-US" sz="2000" dirty="0">
                <a:solidFill>
                  <a:schemeClr val="tx1"/>
                </a:solidFill>
                <a:latin typeface="Courier New" pitchFamily="49" charset="0"/>
              </a:rPr>
              <a:t> != 0)</a:t>
            </a: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and (MEM/</a:t>
            </a:r>
            <a:r>
              <a:rPr lang="en-US" sz="2000" dirty="0" err="1">
                <a:solidFill>
                  <a:schemeClr val="tx1"/>
                </a:solidFill>
                <a:latin typeface="Courier New" pitchFamily="49" charset="0"/>
              </a:rPr>
              <a:t>WB.RegisterRd</a:t>
            </a:r>
            <a:r>
              <a:rPr lang="en-US" sz="2000" dirty="0">
                <a:solidFill>
                  <a:schemeClr val="tx1"/>
                </a:solidFill>
                <a:latin typeface="Courier New" pitchFamily="49" charset="0"/>
              </a:rPr>
              <a:t> = ID/</a:t>
            </a:r>
            <a:r>
              <a:rPr lang="en-US" sz="2000" dirty="0" err="1">
                <a:solidFill>
                  <a:schemeClr val="tx1"/>
                </a:solidFill>
                <a:latin typeface="Courier New" pitchFamily="49" charset="0"/>
              </a:rPr>
              <a:t>EX.RegisterRs</a:t>
            </a:r>
            <a:r>
              <a:rPr lang="en-US" sz="2000" dirty="0">
                <a:solidFill>
                  <a:schemeClr val="tx1"/>
                </a:solidFill>
                <a:latin typeface="Courier New" pitchFamily="49" charset="0"/>
              </a:rPr>
              <a:t>))</a:t>
            </a: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		</a:t>
            </a:r>
            <a:r>
              <a:rPr lang="en-US" sz="2000" dirty="0" err="1">
                <a:solidFill>
                  <a:schemeClr val="tx1"/>
                </a:solidFill>
                <a:latin typeface="Courier New" pitchFamily="49" charset="0"/>
              </a:rPr>
              <a:t>ForwardA</a:t>
            </a:r>
            <a:r>
              <a:rPr lang="en-US" sz="2000" dirty="0">
                <a:solidFill>
                  <a:schemeClr val="tx1"/>
                </a:solidFill>
                <a:latin typeface="Courier New" pitchFamily="49" charset="0"/>
              </a:rPr>
              <a:t> = 01</a:t>
            </a: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if (MEM/</a:t>
            </a:r>
            <a:r>
              <a:rPr lang="en-US" sz="2000" dirty="0" err="1">
                <a:solidFill>
                  <a:schemeClr val="tx1"/>
                </a:solidFill>
                <a:latin typeface="Courier New" pitchFamily="49" charset="0"/>
              </a:rPr>
              <a:t>WB.RegWrite</a:t>
            </a:r>
            <a:endParaRPr lang="en-US" sz="2000" dirty="0">
              <a:solidFill>
                <a:schemeClr val="tx1"/>
              </a:solidFill>
              <a:latin typeface="Courier New" pitchFamily="49" charset="0"/>
            </a:endParaRP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and (MEM/</a:t>
            </a:r>
            <a:r>
              <a:rPr lang="en-US" sz="2000" dirty="0" err="1">
                <a:solidFill>
                  <a:schemeClr val="tx1"/>
                </a:solidFill>
                <a:latin typeface="Courier New" pitchFamily="49" charset="0"/>
              </a:rPr>
              <a:t>WB.RegisterRd</a:t>
            </a:r>
            <a:r>
              <a:rPr lang="en-US" sz="2000" dirty="0">
                <a:solidFill>
                  <a:schemeClr val="tx1"/>
                </a:solidFill>
                <a:latin typeface="Courier New" pitchFamily="49" charset="0"/>
              </a:rPr>
              <a:t> != 0)</a:t>
            </a: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and (MEM/</a:t>
            </a:r>
            <a:r>
              <a:rPr lang="en-US" sz="2000" dirty="0" err="1">
                <a:solidFill>
                  <a:schemeClr val="tx1"/>
                </a:solidFill>
                <a:latin typeface="Courier New" pitchFamily="49" charset="0"/>
              </a:rPr>
              <a:t>WB.RegisterRd</a:t>
            </a:r>
            <a:r>
              <a:rPr lang="en-US" sz="2000" dirty="0">
                <a:solidFill>
                  <a:schemeClr val="tx1"/>
                </a:solidFill>
                <a:latin typeface="Courier New" pitchFamily="49" charset="0"/>
              </a:rPr>
              <a:t> = ID/</a:t>
            </a:r>
            <a:r>
              <a:rPr lang="en-US" sz="2000" dirty="0" err="1">
                <a:solidFill>
                  <a:schemeClr val="tx1"/>
                </a:solidFill>
                <a:latin typeface="Courier New" pitchFamily="49" charset="0"/>
              </a:rPr>
              <a:t>EX.RegisterRt</a:t>
            </a:r>
            <a:r>
              <a:rPr lang="en-US" sz="2000" dirty="0">
                <a:solidFill>
                  <a:schemeClr val="tx1"/>
                </a:solidFill>
                <a:latin typeface="Courier New" pitchFamily="49" charset="0"/>
              </a:rPr>
              <a:t>))</a:t>
            </a: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		</a:t>
            </a:r>
            <a:r>
              <a:rPr lang="en-US" sz="2000" dirty="0" err="1">
                <a:solidFill>
                  <a:schemeClr val="tx1"/>
                </a:solidFill>
                <a:latin typeface="Courier New" pitchFamily="49" charset="0"/>
              </a:rPr>
              <a:t>ForwardB</a:t>
            </a:r>
            <a:r>
              <a:rPr lang="en-US" sz="2000" dirty="0">
                <a:solidFill>
                  <a:schemeClr val="tx1"/>
                </a:solidFill>
                <a:latin typeface="Courier New" pitchFamily="49" charset="0"/>
              </a:rPr>
              <a:t> = 01</a:t>
            </a:r>
            <a:endParaRPr 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36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36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3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20" grpId="0"/>
      <p:bldP spid="1263621" grpId="0"/>
      <p:bldP spid="12636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1"/>
          <p:cNvGrpSpPr>
            <a:grpSpLocks/>
          </p:cNvGrpSpPr>
          <p:nvPr/>
        </p:nvGrpSpPr>
        <p:grpSpPr bwMode="auto">
          <a:xfrm>
            <a:off x="4419600" y="1587500"/>
            <a:ext cx="1219200" cy="2362200"/>
            <a:chOff x="528" y="2592"/>
            <a:chExt cx="768" cy="1488"/>
          </a:xfrm>
        </p:grpSpPr>
        <p:grpSp>
          <p:nvGrpSpPr>
            <p:cNvPr id="3" name="Group 209"/>
            <p:cNvGrpSpPr>
              <a:grpSpLocks/>
            </p:cNvGrpSpPr>
            <p:nvPr/>
          </p:nvGrpSpPr>
          <p:grpSpPr bwMode="auto">
            <a:xfrm>
              <a:off x="624" y="2832"/>
              <a:ext cx="672" cy="1248"/>
              <a:chOff x="720" y="2736"/>
              <a:chExt cx="672" cy="1248"/>
            </a:xfrm>
          </p:grpSpPr>
          <p:sp>
            <p:nvSpPr>
              <p:cNvPr id="1297611" name="Rectangle 203"/>
              <p:cNvSpPr>
                <a:spLocks noChangeArrowheads="1"/>
              </p:cNvSpPr>
              <p:nvPr/>
            </p:nvSpPr>
            <p:spPr bwMode="auto">
              <a:xfrm>
                <a:off x="1296" y="3696"/>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97615" name="Line 207"/>
              <p:cNvSpPr>
                <a:spLocks noChangeShapeType="1"/>
              </p:cNvSpPr>
              <p:nvPr/>
            </p:nvSpPr>
            <p:spPr bwMode="auto">
              <a:xfrm>
                <a:off x="720" y="2736"/>
                <a:ext cx="576" cy="1152"/>
              </a:xfrm>
              <a:prstGeom prst="line">
                <a:avLst/>
              </a:prstGeom>
              <a:noFill/>
              <a:ln w="28575">
                <a:solidFill>
                  <a:srgbClr val="009900"/>
                </a:solidFill>
                <a:round/>
                <a:headEnd/>
                <a:tailEnd type="triangle" w="med" len="med"/>
              </a:ln>
              <a:effectLst/>
            </p:spPr>
            <p:txBody>
              <a:bodyPr/>
              <a:lstStyle/>
              <a:p>
                <a:endParaRPr lang="en-US"/>
              </a:p>
            </p:txBody>
          </p:sp>
        </p:grpSp>
        <p:sp>
          <p:nvSpPr>
            <p:cNvPr id="1297618" name="Rectangle 210"/>
            <p:cNvSpPr>
              <a:spLocks noChangeArrowheads="1"/>
            </p:cNvSpPr>
            <p:nvPr/>
          </p:nvSpPr>
          <p:spPr bwMode="auto">
            <a:xfrm>
              <a:off x="528" y="2592"/>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pSp>
        <p:nvGrpSpPr>
          <p:cNvPr id="4" name="Group 208"/>
          <p:cNvGrpSpPr>
            <a:grpSpLocks/>
          </p:cNvGrpSpPr>
          <p:nvPr/>
        </p:nvGrpSpPr>
        <p:grpSpPr bwMode="auto">
          <a:xfrm>
            <a:off x="4419600" y="1587500"/>
            <a:ext cx="533400" cy="1371600"/>
            <a:chOff x="672" y="2496"/>
            <a:chExt cx="336" cy="864"/>
          </a:xfrm>
        </p:grpSpPr>
        <p:sp>
          <p:nvSpPr>
            <p:cNvPr id="1297612" name="Rectangle 204"/>
            <p:cNvSpPr>
              <a:spLocks noChangeArrowheads="1"/>
            </p:cNvSpPr>
            <p:nvPr/>
          </p:nvSpPr>
          <p:spPr bwMode="auto">
            <a:xfrm>
              <a:off x="912" y="3072"/>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97613" name="Rectangle 205"/>
            <p:cNvSpPr>
              <a:spLocks noChangeArrowheads="1"/>
            </p:cNvSpPr>
            <p:nvPr/>
          </p:nvSpPr>
          <p:spPr bwMode="auto">
            <a:xfrm>
              <a:off x="672" y="2496"/>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97614" name="Line 206"/>
            <p:cNvSpPr>
              <a:spLocks noChangeShapeType="1"/>
            </p:cNvSpPr>
            <p:nvPr/>
          </p:nvSpPr>
          <p:spPr bwMode="auto">
            <a:xfrm>
              <a:off x="720" y="2736"/>
              <a:ext cx="192" cy="480"/>
            </a:xfrm>
            <a:prstGeom prst="line">
              <a:avLst/>
            </a:prstGeom>
            <a:noFill/>
            <a:ln w="28575">
              <a:solidFill>
                <a:srgbClr val="009900"/>
              </a:solidFill>
              <a:round/>
              <a:headEnd/>
              <a:tailEnd type="triangle" w="med" len="med"/>
            </a:ln>
            <a:effectLst/>
          </p:spPr>
          <p:txBody>
            <a:bodyPr/>
            <a:lstStyle/>
            <a:p>
              <a:endParaRPr lang="en-US"/>
            </a:p>
          </p:txBody>
        </p:sp>
      </p:grpSp>
      <p:sp>
        <p:nvSpPr>
          <p:cNvPr id="1297420" name="Rectangle 12"/>
          <p:cNvSpPr>
            <a:spLocks noGrp="1" noChangeArrowheads="1"/>
          </p:cNvSpPr>
          <p:nvPr>
            <p:ph type="title"/>
          </p:nvPr>
        </p:nvSpPr>
        <p:spPr>
          <a:xfrm>
            <a:off x="652463" y="304800"/>
            <a:ext cx="1931619" cy="426142"/>
          </a:xfrm>
          <a:noFill/>
          <a:ln/>
        </p:spPr>
        <p:txBody>
          <a:bodyPr wrap="none"/>
          <a:lstStyle/>
          <a:p>
            <a:r>
              <a:rPr lang="zh-CN" altLang="en-US" dirty="0" smtClean="0"/>
              <a:t>转发的图示</a:t>
            </a:r>
            <a:endParaRPr lang="en-US" dirty="0"/>
          </a:p>
        </p:txBody>
      </p:sp>
      <p:sp>
        <p:nvSpPr>
          <p:cNvPr id="1297421" name="Rectangle 13"/>
          <p:cNvSpPr>
            <a:spLocks noChangeArrowheads="1"/>
          </p:cNvSpPr>
          <p:nvPr/>
        </p:nvSpPr>
        <p:spPr bwMode="auto">
          <a:xfrm>
            <a:off x="304800" y="1663700"/>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97422" name="Line 14"/>
          <p:cNvSpPr>
            <a:spLocks noChangeShapeType="1"/>
          </p:cNvSpPr>
          <p:nvPr/>
        </p:nvSpPr>
        <p:spPr bwMode="auto">
          <a:xfrm>
            <a:off x="2133600" y="10588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97423" name="Rectangle 15"/>
          <p:cNvSpPr>
            <a:spLocks noChangeArrowheads="1"/>
          </p:cNvSpPr>
          <p:nvPr/>
        </p:nvSpPr>
        <p:spPr bwMode="auto">
          <a:xfrm>
            <a:off x="762000" y="1511300"/>
            <a:ext cx="145891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grpSp>
        <p:nvGrpSpPr>
          <p:cNvPr id="5" name="Group 196"/>
          <p:cNvGrpSpPr>
            <a:grpSpLocks/>
          </p:cNvGrpSpPr>
          <p:nvPr/>
        </p:nvGrpSpPr>
        <p:grpSpPr bwMode="auto">
          <a:xfrm>
            <a:off x="3314700" y="1185863"/>
            <a:ext cx="4800600" cy="3525837"/>
            <a:chOff x="2088" y="659"/>
            <a:chExt cx="3024" cy="2816"/>
          </a:xfrm>
        </p:grpSpPr>
        <p:sp>
          <p:nvSpPr>
            <p:cNvPr id="1297424" name="Line 16"/>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5" name="Line 17"/>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6" name="Line 18"/>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7" name="Line 19"/>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8" name="Line 20"/>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9" name="Line 21"/>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30" name="Line 22"/>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31" name="Line 23"/>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97432" name="Line 24"/>
          <p:cNvSpPr>
            <a:spLocks noChangeShapeType="1"/>
          </p:cNvSpPr>
          <p:nvPr/>
        </p:nvSpPr>
        <p:spPr bwMode="auto">
          <a:xfrm>
            <a:off x="685800" y="1587500"/>
            <a:ext cx="0" cy="3124200"/>
          </a:xfrm>
          <a:prstGeom prst="line">
            <a:avLst/>
          </a:prstGeom>
          <a:noFill/>
          <a:ln w="28575">
            <a:solidFill>
              <a:schemeClr val="tx1"/>
            </a:solidFill>
            <a:round/>
            <a:headEnd/>
            <a:tailEnd type="triangle" w="med" len="med"/>
          </a:ln>
          <a:effectLst/>
        </p:spPr>
        <p:txBody>
          <a:bodyPr/>
          <a:lstStyle/>
          <a:p>
            <a:endParaRPr lang="en-US"/>
          </a:p>
        </p:txBody>
      </p:sp>
      <p:sp>
        <p:nvSpPr>
          <p:cNvPr id="1297466" name="Rectangle 58"/>
          <p:cNvSpPr>
            <a:spLocks noChangeArrowheads="1"/>
          </p:cNvSpPr>
          <p:nvPr/>
        </p:nvSpPr>
        <p:spPr bwMode="auto">
          <a:xfrm>
            <a:off x="762000" y="25019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97467" name="Rectangle 59"/>
          <p:cNvSpPr>
            <a:spLocks noChangeArrowheads="1"/>
          </p:cNvSpPr>
          <p:nvPr/>
        </p:nvSpPr>
        <p:spPr bwMode="auto">
          <a:xfrm>
            <a:off x="762000" y="35687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$6,$7,</a:t>
            </a:r>
            <a:r>
              <a:rPr lang="en-US" sz="2400" b="1">
                <a:solidFill>
                  <a:srgbClr val="009900"/>
                </a:solidFill>
                <a:latin typeface="Courier New" pitchFamily="49" charset="0"/>
              </a:rPr>
              <a:t>$1</a:t>
            </a:r>
          </a:p>
        </p:txBody>
      </p:sp>
      <p:grpSp>
        <p:nvGrpSpPr>
          <p:cNvPr id="6" name="Group 198"/>
          <p:cNvGrpSpPr>
            <a:grpSpLocks/>
          </p:cNvGrpSpPr>
          <p:nvPr/>
        </p:nvGrpSpPr>
        <p:grpSpPr bwMode="auto">
          <a:xfrm>
            <a:off x="4648200" y="1511300"/>
            <a:ext cx="304800" cy="1447800"/>
            <a:chOff x="2928" y="864"/>
            <a:chExt cx="192" cy="912"/>
          </a:xfrm>
        </p:grpSpPr>
        <p:sp>
          <p:nvSpPr>
            <p:cNvPr id="1297414" name="Rectangle 6"/>
            <p:cNvSpPr>
              <a:spLocks noChangeArrowheads="1"/>
            </p:cNvSpPr>
            <p:nvPr/>
          </p:nvSpPr>
          <p:spPr bwMode="auto">
            <a:xfrm>
              <a:off x="3072" y="1488"/>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7415" name="Rectangle 7"/>
            <p:cNvSpPr>
              <a:spLocks noChangeArrowheads="1"/>
            </p:cNvSpPr>
            <p:nvPr/>
          </p:nvSpPr>
          <p:spPr bwMode="auto">
            <a:xfrm>
              <a:off x="2928"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7416" name="Line 8"/>
            <p:cNvSpPr>
              <a:spLocks noChangeShapeType="1"/>
            </p:cNvSpPr>
            <p:nvPr/>
          </p:nvSpPr>
          <p:spPr bwMode="auto">
            <a:xfrm>
              <a:off x="2976" y="1104"/>
              <a:ext cx="96" cy="528"/>
            </a:xfrm>
            <a:prstGeom prst="line">
              <a:avLst/>
            </a:prstGeom>
            <a:noFill/>
            <a:ln w="28575">
              <a:solidFill>
                <a:schemeClr val="accent2"/>
              </a:solidFill>
              <a:round/>
              <a:headEnd/>
              <a:tailEnd type="triangle" w="med" len="med"/>
            </a:ln>
            <a:effectLst/>
          </p:spPr>
          <p:txBody>
            <a:bodyPr/>
            <a:lstStyle/>
            <a:p>
              <a:endParaRPr lang="en-US"/>
            </a:p>
          </p:txBody>
        </p:sp>
      </p:grpSp>
      <p:grpSp>
        <p:nvGrpSpPr>
          <p:cNvPr id="7" name="Group 25"/>
          <p:cNvGrpSpPr>
            <a:grpSpLocks/>
          </p:cNvGrpSpPr>
          <p:nvPr/>
        </p:nvGrpSpPr>
        <p:grpSpPr bwMode="auto">
          <a:xfrm>
            <a:off x="2743200" y="1435100"/>
            <a:ext cx="3355975" cy="838200"/>
            <a:chOff x="1562" y="1152"/>
            <a:chExt cx="2114" cy="528"/>
          </a:xfrm>
        </p:grpSpPr>
        <p:grpSp>
          <p:nvGrpSpPr>
            <p:cNvPr id="8" name="Group 26"/>
            <p:cNvGrpSpPr>
              <a:grpSpLocks/>
            </p:cNvGrpSpPr>
            <p:nvPr/>
          </p:nvGrpSpPr>
          <p:grpSpPr bwMode="auto">
            <a:xfrm>
              <a:off x="2487" y="1152"/>
              <a:ext cx="223" cy="481"/>
              <a:chOff x="2207" y="1413"/>
              <a:chExt cx="223" cy="481"/>
            </a:xfrm>
          </p:grpSpPr>
          <p:sp>
            <p:nvSpPr>
              <p:cNvPr id="1297435" name="Freeform 2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36" name="Rectangle 2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9" name="Group 29"/>
            <p:cNvGrpSpPr>
              <a:grpSpLocks/>
            </p:cNvGrpSpPr>
            <p:nvPr/>
          </p:nvGrpSpPr>
          <p:grpSpPr bwMode="auto">
            <a:xfrm>
              <a:off x="1562" y="1248"/>
              <a:ext cx="349" cy="289"/>
              <a:chOff x="1282" y="1509"/>
              <a:chExt cx="349" cy="289"/>
            </a:xfrm>
          </p:grpSpPr>
          <p:sp>
            <p:nvSpPr>
              <p:cNvPr id="1297438" name="Rectangle 3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0" name="Group 31"/>
              <p:cNvGrpSpPr>
                <a:grpSpLocks/>
              </p:cNvGrpSpPr>
              <p:nvPr/>
            </p:nvGrpSpPr>
            <p:grpSpPr bwMode="auto">
              <a:xfrm>
                <a:off x="1291" y="1509"/>
                <a:ext cx="340" cy="289"/>
                <a:chOff x="1291" y="1509"/>
                <a:chExt cx="340" cy="289"/>
              </a:xfrm>
            </p:grpSpPr>
            <p:sp>
              <p:nvSpPr>
                <p:cNvPr id="1297440" name="Freeform 3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41" name="Freeform 3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7442" name="Rectangle 3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35"/>
            <p:cNvGrpSpPr>
              <a:grpSpLocks/>
            </p:cNvGrpSpPr>
            <p:nvPr/>
          </p:nvGrpSpPr>
          <p:grpSpPr bwMode="auto">
            <a:xfrm>
              <a:off x="2031" y="1248"/>
              <a:ext cx="296" cy="289"/>
              <a:chOff x="1751" y="1509"/>
              <a:chExt cx="296" cy="289"/>
            </a:xfrm>
          </p:grpSpPr>
          <p:sp>
            <p:nvSpPr>
              <p:cNvPr id="1297444" name="Freeform 3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45" name="Freeform 3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46" name="Line 3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7447" name="Freeform 3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48" name="Line 4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7449" name="Rectangle 4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 name="Group 42"/>
            <p:cNvGrpSpPr>
              <a:grpSpLocks/>
            </p:cNvGrpSpPr>
            <p:nvPr/>
          </p:nvGrpSpPr>
          <p:grpSpPr bwMode="auto">
            <a:xfrm>
              <a:off x="2880" y="1248"/>
              <a:ext cx="325" cy="289"/>
              <a:chOff x="2600" y="1509"/>
              <a:chExt cx="325" cy="289"/>
            </a:xfrm>
          </p:grpSpPr>
          <p:sp>
            <p:nvSpPr>
              <p:cNvPr id="1297451" name="Freeform 4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52" name="Freeform 4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53" name="Rectangle 4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46"/>
            <p:cNvGrpSpPr>
              <a:grpSpLocks/>
            </p:cNvGrpSpPr>
            <p:nvPr/>
          </p:nvGrpSpPr>
          <p:grpSpPr bwMode="auto">
            <a:xfrm>
              <a:off x="3348" y="1248"/>
              <a:ext cx="284" cy="289"/>
              <a:chOff x="3068" y="1509"/>
              <a:chExt cx="284" cy="289"/>
            </a:xfrm>
          </p:grpSpPr>
          <p:sp>
            <p:nvSpPr>
              <p:cNvPr id="1297455" name="Freeform 4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56" name="Freeform 4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57" name="Line 4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7458" name="Line 5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7459" name="Line 5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7460" name="Line 5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7461" name="Line 5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7462" name="Line 5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7463" name="Line 5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7464" name="Line 5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7465" name="Line 5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4" name="Group 60"/>
          <p:cNvGrpSpPr>
            <a:grpSpLocks/>
          </p:cNvGrpSpPr>
          <p:nvPr/>
        </p:nvGrpSpPr>
        <p:grpSpPr bwMode="auto">
          <a:xfrm>
            <a:off x="3429000" y="2349500"/>
            <a:ext cx="3355975" cy="838200"/>
            <a:chOff x="1562" y="1152"/>
            <a:chExt cx="2114" cy="528"/>
          </a:xfrm>
        </p:grpSpPr>
        <p:grpSp>
          <p:nvGrpSpPr>
            <p:cNvPr id="15" name="Group 61"/>
            <p:cNvGrpSpPr>
              <a:grpSpLocks/>
            </p:cNvGrpSpPr>
            <p:nvPr/>
          </p:nvGrpSpPr>
          <p:grpSpPr bwMode="auto">
            <a:xfrm>
              <a:off x="2487" y="1152"/>
              <a:ext cx="223" cy="481"/>
              <a:chOff x="2207" y="1413"/>
              <a:chExt cx="223" cy="481"/>
            </a:xfrm>
          </p:grpSpPr>
          <p:sp>
            <p:nvSpPr>
              <p:cNvPr id="1297470" name="Freeform 6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71" name="Rectangle 6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6" name="Group 64"/>
            <p:cNvGrpSpPr>
              <a:grpSpLocks/>
            </p:cNvGrpSpPr>
            <p:nvPr/>
          </p:nvGrpSpPr>
          <p:grpSpPr bwMode="auto">
            <a:xfrm>
              <a:off x="1562" y="1248"/>
              <a:ext cx="349" cy="289"/>
              <a:chOff x="1282" y="1509"/>
              <a:chExt cx="349" cy="289"/>
            </a:xfrm>
          </p:grpSpPr>
          <p:sp>
            <p:nvSpPr>
              <p:cNvPr id="1297473" name="Rectangle 6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7" name="Group 66"/>
              <p:cNvGrpSpPr>
                <a:grpSpLocks/>
              </p:cNvGrpSpPr>
              <p:nvPr/>
            </p:nvGrpSpPr>
            <p:grpSpPr bwMode="auto">
              <a:xfrm>
                <a:off x="1291" y="1509"/>
                <a:ext cx="340" cy="289"/>
                <a:chOff x="1291" y="1509"/>
                <a:chExt cx="340" cy="289"/>
              </a:xfrm>
            </p:grpSpPr>
            <p:sp>
              <p:nvSpPr>
                <p:cNvPr id="1297475" name="Freeform 6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76" name="Freeform 6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7477" name="Rectangle 6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8" name="Group 70"/>
            <p:cNvGrpSpPr>
              <a:grpSpLocks/>
            </p:cNvGrpSpPr>
            <p:nvPr/>
          </p:nvGrpSpPr>
          <p:grpSpPr bwMode="auto">
            <a:xfrm>
              <a:off x="2031" y="1248"/>
              <a:ext cx="296" cy="289"/>
              <a:chOff x="1751" y="1509"/>
              <a:chExt cx="296" cy="289"/>
            </a:xfrm>
          </p:grpSpPr>
          <p:sp>
            <p:nvSpPr>
              <p:cNvPr id="1297479" name="Freeform 7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80" name="Freeform 7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81" name="Line 7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7482" name="Freeform 7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83" name="Line 7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7484" name="Rectangle 7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9" name="Group 77"/>
            <p:cNvGrpSpPr>
              <a:grpSpLocks/>
            </p:cNvGrpSpPr>
            <p:nvPr/>
          </p:nvGrpSpPr>
          <p:grpSpPr bwMode="auto">
            <a:xfrm>
              <a:off x="2880" y="1248"/>
              <a:ext cx="325" cy="289"/>
              <a:chOff x="2600" y="1509"/>
              <a:chExt cx="325" cy="289"/>
            </a:xfrm>
          </p:grpSpPr>
          <p:sp>
            <p:nvSpPr>
              <p:cNvPr id="1297486" name="Freeform 7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87" name="Freeform 7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88" name="Rectangle 8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81"/>
            <p:cNvGrpSpPr>
              <a:grpSpLocks/>
            </p:cNvGrpSpPr>
            <p:nvPr/>
          </p:nvGrpSpPr>
          <p:grpSpPr bwMode="auto">
            <a:xfrm>
              <a:off x="3348" y="1248"/>
              <a:ext cx="284" cy="289"/>
              <a:chOff x="3068" y="1509"/>
              <a:chExt cx="284" cy="289"/>
            </a:xfrm>
          </p:grpSpPr>
          <p:sp>
            <p:nvSpPr>
              <p:cNvPr id="1297490" name="Freeform 8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91" name="Freeform 8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92" name="Line 8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7493" name="Line 8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7494" name="Line 8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7495" name="Line 8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7496" name="Line 8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7497" name="Line 8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7498" name="Line 9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7499" name="Line 9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7500" name="Line 9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1" name="Group 93"/>
          <p:cNvGrpSpPr>
            <a:grpSpLocks/>
          </p:cNvGrpSpPr>
          <p:nvPr/>
        </p:nvGrpSpPr>
        <p:grpSpPr bwMode="auto">
          <a:xfrm>
            <a:off x="4114800" y="3340100"/>
            <a:ext cx="3355975" cy="838200"/>
            <a:chOff x="1562" y="1152"/>
            <a:chExt cx="2114" cy="528"/>
          </a:xfrm>
        </p:grpSpPr>
        <p:grpSp>
          <p:nvGrpSpPr>
            <p:cNvPr id="22" name="Group 94"/>
            <p:cNvGrpSpPr>
              <a:grpSpLocks/>
            </p:cNvGrpSpPr>
            <p:nvPr/>
          </p:nvGrpSpPr>
          <p:grpSpPr bwMode="auto">
            <a:xfrm>
              <a:off x="2487" y="1152"/>
              <a:ext cx="223" cy="481"/>
              <a:chOff x="2207" y="1413"/>
              <a:chExt cx="223" cy="481"/>
            </a:xfrm>
          </p:grpSpPr>
          <p:sp>
            <p:nvSpPr>
              <p:cNvPr id="1297503" name="Freeform 9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04" name="Rectangle 9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3" name="Group 97"/>
            <p:cNvGrpSpPr>
              <a:grpSpLocks/>
            </p:cNvGrpSpPr>
            <p:nvPr/>
          </p:nvGrpSpPr>
          <p:grpSpPr bwMode="auto">
            <a:xfrm>
              <a:off x="1562" y="1248"/>
              <a:ext cx="349" cy="289"/>
              <a:chOff x="1282" y="1509"/>
              <a:chExt cx="349" cy="289"/>
            </a:xfrm>
          </p:grpSpPr>
          <p:sp>
            <p:nvSpPr>
              <p:cNvPr id="1297506" name="Rectangle 9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4" name="Group 99"/>
              <p:cNvGrpSpPr>
                <a:grpSpLocks/>
              </p:cNvGrpSpPr>
              <p:nvPr/>
            </p:nvGrpSpPr>
            <p:grpSpPr bwMode="auto">
              <a:xfrm>
                <a:off x="1291" y="1509"/>
                <a:ext cx="340" cy="289"/>
                <a:chOff x="1291" y="1509"/>
                <a:chExt cx="340" cy="289"/>
              </a:xfrm>
            </p:grpSpPr>
            <p:sp>
              <p:nvSpPr>
                <p:cNvPr id="1297508" name="Freeform 10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09" name="Freeform 10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7510" name="Rectangle 10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5" name="Group 103"/>
            <p:cNvGrpSpPr>
              <a:grpSpLocks/>
            </p:cNvGrpSpPr>
            <p:nvPr/>
          </p:nvGrpSpPr>
          <p:grpSpPr bwMode="auto">
            <a:xfrm>
              <a:off x="2031" y="1248"/>
              <a:ext cx="296" cy="289"/>
              <a:chOff x="1751" y="1509"/>
              <a:chExt cx="296" cy="289"/>
            </a:xfrm>
          </p:grpSpPr>
          <p:sp>
            <p:nvSpPr>
              <p:cNvPr id="1297512" name="Freeform 10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13" name="Freeform 10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514" name="Line 10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7515" name="Freeform 10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16" name="Line 10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7517" name="Rectangle 10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6" name="Group 110"/>
            <p:cNvGrpSpPr>
              <a:grpSpLocks/>
            </p:cNvGrpSpPr>
            <p:nvPr/>
          </p:nvGrpSpPr>
          <p:grpSpPr bwMode="auto">
            <a:xfrm>
              <a:off x="2880" y="1248"/>
              <a:ext cx="325" cy="289"/>
              <a:chOff x="2600" y="1509"/>
              <a:chExt cx="325" cy="289"/>
            </a:xfrm>
          </p:grpSpPr>
          <p:sp>
            <p:nvSpPr>
              <p:cNvPr id="1297519" name="Freeform 11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20" name="Freeform 11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521" name="Rectangle 11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14"/>
            <p:cNvGrpSpPr>
              <a:grpSpLocks/>
            </p:cNvGrpSpPr>
            <p:nvPr/>
          </p:nvGrpSpPr>
          <p:grpSpPr bwMode="auto">
            <a:xfrm>
              <a:off x="3348" y="1248"/>
              <a:ext cx="284" cy="289"/>
              <a:chOff x="3068" y="1509"/>
              <a:chExt cx="284" cy="289"/>
            </a:xfrm>
          </p:grpSpPr>
          <p:sp>
            <p:nvSpPr>
              <p:cNvPr id="1297523" name="Freeform 11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24" name="Freeform 11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525" name="Line 11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7526" name="Line 11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7527" name="Line 11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7528" name="Line 12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7529" name="Line 12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7530" name="Line 12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7531" name="Line 12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7532" name="Line 12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7533" name="Line 12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8" name="Group 199"/>
          <p:cNvGrpSpPr>
            <a:grpSpLocks/>
          </p:cNvGrpSpPr>
          <p:nvPr/>
        </p:nvGrpSpPr>
        <p:grpSpPr bwMode="auto">
          <a:xfrm>
            <a:off x="5334000" y="1511300"/>
            <a:ext cx="304800" cy="2438400"/>
            <a:chOff x="3360" y="864"/>
            <a:chExt cx="192" cy="1536"/>
          </a:xfrm>
        </p:grpSpPr>
        <p:sp>
          <p:nvSpPr>
            <p:cNvPr id="1297413" name="Rectangle 5"/>
            <p:cNvSpPr>
              <a:spLocks noChangeArrowheads="1"/>
            </p:cNvSpPr>
            <p:nvPr/>
          </p:nvSpPr>
          <p:spPr bwMode="auto">
            <a:xfrm>
              <a:off x="3504" y="2112"/>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7417" name="Line 9"/>
            <p:cNvSpPr>
              <a:spLocks noChangeShapeType="1"/>
            </p:cNvSpPr>
            <p:nvPr/>
          </p:nvSpPr>
          <p:spPr bwMode="auto">
            <a:xfrm>
              <a:off x="3408" y="1056"/>
              <a:ext cx="96" cy="1056"/>
            </a:xfrm>
            <a:prstGeom prst="line">
              <a:avLst/>
            </a:prstGeom>
            <a:noFill/>
            <a:ln w="28575">
              <a:solidFill>
                <a:schemeClr val="accent2"/>
              </a:solidFill>
              <a:round/>
              <a:headEnd/>
              <a:tailEnd type="triangle" w="med" len="med"/>
            </a:ln>
            <a:effectLst/>
          </p:spPr>
          <p:txBody>
            <a:bodyPr/>
            <a:lstStyle/>
            <a:p>
              <a:endParaRPr lang="en-US"/>
            </a:p>
          </p:txBody>
        </p:sp>
        <p:sp>
          <p:nvSpPr>
            <p:cNvPr id="1297605" name="Rectangle 197"/>
            <p:cNvSpPr>
              <a:spLocks noChangeArrowheads="1"/>
            </p:cNvSpPr>
            <p:nvPr/>
          </p:nvSpPr>
          <p:spPr bwMode="auto">
            <a:xfrm>
              <a:off x="3360"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grpSp>
      <p:sp>
        <p:nvSpPr>
          <p:cNvPr id="1297608" name="Rectangle 200"/>
          <p:cNvSpPr>
            <a:spLocks noChangeArrowheads="1"/>
          </p:cNvSpPr>
          <p:nvPr/>
        </p:nvSpPr>
        <p:spPr bwMode="auto">
          <a:xfrm>
            <a:off x="3429000" y="4940300"/>
            <a:ext cx="2438400" cy="397545"/>
          </a:xfrm>
          <a:prstGeom prst="rect">
            <a:avLst/>
          </a:prstGeom>
          <a:noFill/>
          <a:ln w="12700">
            <a:noFill/>
            <a:miter lim="800000"/>
            <a:headEnd/>
            <a:tailEnd/>
          </a:ln>
          <a:effectLst/>
        </p:spPr>
        <p:txBody>
          <a:bodyPr lIns="90488" tIns="44450" rIns="90488" bIns="44450">
            <a:spAutoFit/>
          </a:bodyPr>
          <a:lstStyle/>
          <a:p>
            <a:r>
              <a:rPr lang="en-US" sz="2000" dirty="0" smtClean="0"/>
              <a:t>EX forwarding</a:t>
            </a:r>
            <a:endParaRPr lang="en-US" sz="2000" dirty="0"/>
          </a:p>
        </p:txBody>
      </p:sp>
      <p:sp>
        <p:nvSpPr>
          <p:cNvPr id="1297609" name="Rectangle 201"/>
          <p:cNvSpPr>
            <a:spLocks noChangeArrowheads="1"/>
          </p:cNvSpPr>
          <p:nvPr/>
        </p:nvSpPr>
        <p:spPr bwMode="auto">
          <a:xfrm>
            <a:off x="5638800" y="4940300"/>
            <a:ext cx="2438400" cy="397545"/>
          </a:xfrm>
          <a:prstGeom prst="rect">
            <a:avLst/>
          </a:prstGeom>
          <a:noFill/>
          <a:ln w="12700">
            <a:noFill/>
            <a:miter lim="800000"/>
            <a:headEnd/>
            <a:tailEnd/>
          </a:ln>
          <a:effectLst/>
        </p:spPr>
        <p:txBody>
          <a:bodyPr lIns="90488" tIns="44450" rIns="90488" bIns="44450">
            <a:spAutoFit/>
          </a:bodyPr>
          <a:lstStyle/>
          <a:p>
            <a:r>
              <a:rPr lang="en-US" sz="2000" dirty="0" smtClean="0"/>
              <a:t>MEM forwarding</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76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97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7608" grpId="0"/>
      <p:bldP spid="1297609"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8748" name="Rectangle 12"/>
          <p:cNvSpPr>
            <a:spLocks noGrp="1" noChangeArrowheads="1"/>
          </p:cNvSpPr>
          <p:nvPr>
            <p:ph type="title"/>
          </p:nvPr>
        </p:nvSpPr>
        <p:spPr>
          <a:xfrm>
            <a:off x="652463" y="304800"/>
            <a:ext cx="3013646" cy="426142"/>
          </a:xfrm>
          <a:noFill/>
          <a:ln/>
        </p:spPr>
        <p:txBody>
          <a:bodyPr wrap="none"/>
          <a:lstStyle/>
          <a:p>
            <a:r>
              <a:rPr lang="zh-CN" altLang="en-US" dirty="0" smtClean="0"/>
              <a:t>另一种复杂的情况</a:t>
            </a:r>
            <a:endParaRPr lang="en-US" dirty="0"/>
          </a:p>
        </p:txBody>
      </p:sp>
      <p:sp>
        <p:nvSpPr>
          <p:cNvPr id="1268749" name="Rectangle 13"/>
          <p:cNvSpPr>
            <a:spLocks noChangeArrowheads="1"/>
          </p:cNvSpPr>
          <p:nvPr/>
        </p:nvSpPr>
        <p:spPr bwMode="auto">
          <a:xfrm>
            <a:off x="328613" y="311943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68750" name="Line 14"/>
          <p:cNvSpPr>
            <a:spLocks noChangeShapeType="1"/>
          </p:cNvSpPr>
          <p:nvPr/>
        </p:nvSpPr>
        <p:spPr bwMode="auto">
          <a:xfrm>
            <a:off x="2527300" y="27432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68751" name="Rectangle 15"/>
          <p:cNvSpPr>
            <a:spLocks noChangeArrowheads="1"/>
          </p:cNvSpPr>
          <p:nvPr/>
        </p:nvSpPr>
        <p:spPr bwMode="auto">
          <a:xfrm>
            <a:off x="762000" y="31956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,$1,$2</a:t>
            </a:r>
          </a:p>
        </p:txBody>
      </p:sp>
      <p:grpSp>
        <p:nvGrpSpPr>
          <p:cNvPr id="2" name="Group 195"/>
          <p:cNvGrpSpPr>
            <a:grpSpLocks/>
          </p:cNvGrpSpPr>
          <p:nvPr/>
        </p:nvGrpSpPr>
        <p:grpSpPr bwMode="auto">
          <a:xfrm>
            <a:off x="3708400" y="2870200"/>
            <a:ext cx="4800600" cy="3449638"/>
            <a:chOff x="2088" y="659"/>
            <a:chExt cx="3024" cy="2816"/>
          </a:xfrm>
        </p:grpSpPr>
        <p:sp>
          <p:nvSpPr>
            <p:cNvPr id="1268752" name="Line 16"/>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3" name="Line 17"/>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4" name="Line 18"/>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5" name="Line 19"/>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6" name="Line 20"/>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7" name="Line 21"/>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8" name="Line 22"/>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9" name="Line 23"/>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68760" name="Line 24"/>
          <p:cNvSpPr>
            <a:spLocks noChangeShapeType="1"/>
          </p:cNvSpPr>
          <p:nvPr/>
        </p:nvSpPr>
        <p:spPr bwMode="auto">
          <a:xfrm>
            <a:off x="685800" y="3271838"/>
            <a:ext cx="0" cy="2514600"/>
          </a:xfrm>
          <a:prstGeom prst="line">
            <a:avLst/>
          </a:prstGeom>
          <a:noFill/>
          <a:ln w="28575">
            <a:solidFill>
              <a:schemeClr val="tx1"/>
            </a:solidFill>
            <a:round/>
            <a:headEnd/>
            <a:tailEnd type="triangle" w="med" len="med"/>
          </a:ln>
          <a:effectLst/>
        </p:spPr>
        <p:txBody>
          <a:bodyPr/>
          <a:lstStyle/>
          <a:p>
            <a:endParaRPr lang="en-US"/>
          </a:p>
        </p:txBody>
      </p:sp>
      <p:grpSp>
        <p:nvGrpSpPr>
          <p:cNvPr id="3" name="Group 25"/>
          <p:cNvGrpSpPr>
            <a:grpSpLocks/>
          </p:cNvGrpSpPr>
          <p:nvPr/>
        </p:nvGrpSpPr>
        <p:grpSpPr bwMode="auto">
          <a:xfrm>
            <a:off x="3136900" y="3119438"/>
            <a:ext cx="3355975" cy="838200"/>
            <a:chOff x="1562" y="1152"/>
            <a:chExt cx="2114" cy="528"/>
          </a:xfrm>
        </p:grpSpPr>
        <p:grpSp>
          <p:nvGrpSpPr>
            <p:cNvPr id="4" name="Group 26"/>
            <p:cNvGrpSpPr>
              <a:grpSpLocks/>
            </p:cNvGrpSpPr>
            <p:nvPr/>
          </p:nvGrpSpPr>
          <p:grpSpPr bwMode="auto">
            <a:xfrm>
              <a:off x="2487" y="1152"/>
              <a:ext cx="223" cy="481"/>
              <a:chOff x="2207" y="1413"/>
              <a:chExt cx="223" cy="481"/>
            </a:xfrm>
          </p:grpSpPr>
          <p:sp>
            <p:nvSpPr>
              <p:cNvPr id="1268763" name="Freeform 2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64" name="Rectangle 2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29"/>
            <p:cNvGrpSpPr>
              <a:grpSpLocks/>
            </p:cNvGrpSpPr>
            <p:nvPr/>
          </p:nvGrpSpPr>
          <p:grpSpPr bwMode="auto">
            <a:xfrm>
              <a:off x="1562" y="1248"/>
              <a:ext cx="349" cy="289"/>
              <a:chOff x="1282" y="1509"/>
              <a:chExt cx="349" cy="289"/>
            </a:xfrm>
          </p:grpSpPr>
          <p:sp>
            <p:nvSpPr>
              <p:cNvPr id="1268766" name="Rectangle 3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31"/>
              <p:cNvGrpSpPr>
                <a:grpSpLocks/>
              </p:cNvGrpSpPr>
              <p:nvPr/>
            </p:nvGrpSpPr>
            <p:grpSpPr bwMode="auto">
              <a:xfrm>
                <a:off x="1291" y="1509"/>
                <a:ext cx="340" cy="289"/>
                <a:chOff x="1291" y="1509"/>
                <a:chExt cx="340" cy="289"/>
              </a:xfrm>
            </p:grpSpPr>
            <p:sp>
              <p:nvSpPr>
                <p:cNvPr id="1268768" name="Freeform 3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69" name="Freeform 3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8770" name="Rectangle 3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35"/>
            <p:cNvGrpSpPr>
              <a:grpSpLocks/>
            </p:cNvGrpSpPr>
            <p:nvPr/>
          </p:nvGrpSpPr>
          <p:grpSpPr bwMode="auto">
            <a:xfrm>
              <a:off x="2031" y="1248"/>
              <a:ext cx="296" cy="289"/>
              <a:chOff x="1751" y="1509"/>
              <a:chExt cx="296" cy="289"/>
            </a:xfrm>
          </p:grpSpPr>
          <p:sp>
            <p:nvSpPr>
              <p:cNvPr id="1268772" name="Freeform 3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73" name="Freeform 3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774" name="Line 3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8775" name="Freeform 3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76" name="Line 4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8777" name="Rectangle 4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42"/>
            <p:cNvGrpSpPr>
              <a:grpSpLocks/>
            </p:cNvGrpSpPr>
            <p:nvPr/>
          </p:nvGrpSpPr>
          <p:grpSpPr bwMode="auto">
            <a:xfrm>
              <a:off x="2880" y="1248"/>
              <a:ext cx="325" cy="289"/>
              <a:chOff x="2600" y="1509"/>
              <a:chExt cx="325" cy="289"/>
            </a:xfrm>
          </p:grpSpPr>
          <p:sp>
            <p:nvSpPr>
              <p:cNvPr id="1268779" name="Freeform 4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80" name="Freeform 4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781" name="Rectangle 4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46"/>
            <p:cNvGrpSpPr>
              <a:grpSpLocks/>
            </p:cNvGrpSpPr>
            <p:nvPr/>
          </p:nvGrpSpPr>
          <p:grpSpPr bwMode="auto">
            <a:xfrm>
              <a:off x="3348" y="1248"/>
              <a:ext cx="284" cy="289"/>
              <a:chOff x="3068" y="1509"/>
              <a:chExt cx="284" cy="289"/>
            </a:xfrm>
          </p:grpSpPr>
          <p:sp>
            <p:nvSpPr>
              <p:cNvPr id="1268783" name="Freeform 4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84" name="Freeform 4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785" name="Line 4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8786" name="Line 5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8787" name="Line 5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8788" name="Line 5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8789" name="Line 5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8790" name="Line 5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8791" name="Line 5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8792" name="Line 5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8793" name="Line 5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68794" name="Rectangle 58"/>
          <p:cNvSpPr>
            <a:spLocks noChangeArrowheads="1"/>
          </p:cNvSpPr>
          <p:nvPr/>
        </p:nvSpPr>
        <p:spPr bwMode="auto">
          <a:xfrm>
            <a:off x="762000" y="41862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r>
              <a:rPr lang="en-US" sz="2400" b="1">
                <a:solidFill>
                  <a:srgbClr val="009900"/>
                </a:solidFill>
                <a:latin typeface="Courier New" pitchFamily="49" charset="0"/>
              </a:rPr>
              <a:t>$1</a:t>
            </a:r>
            <a:r>
              <a:rPr lang="en-US" sz="2400" b="1">
                <a:solidFill>
                  <a:schemeClr val="tx1"/>
                </a:solidFill>
                <a:latin typeface="Courier New" pitchFamily="49" charset="0"/>
              </a:rPr>
              <a:t>,$3</a:t>
            </a:r>
          </a:p>
        </p:txBody>
      </p:sp>
      <p:sp>
        <p:nvSpPr>
          <p:cNvPr id="1268795" name="Rectangle 59"/>
          <p:cNvSpPr>
            <a:spLocks noChangeArrowheads="1"/>
          </p:cNvSpPr>
          <p:nvPr/>
        </p:nvSpPr>
        <p:spPr bwMode="auto">
          <a:xfrm>
            <a:off x="762000" y="52530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$1,</a:t>
            </a:r>
            <a:r>
              <a:rPr lang="en-US" sz="2400" b="1">
                <a:solidFill>
                  <a:srgbClr val="009900"/>
                </a:solidFill>
                <a:latin typeface="Courier New" pitchFamily="49" charset="0"/>
              </a:rPr>
              <a:t>$1</a:t>
            </a:r>
            <a:r>
              <a:rPr lang="en-US" sz="2400" b="1">
                <a:solidFill>
                  <a:schemeClr val="tx1"/>
                </a:solidFill>
                <a:latin typeface="Courier New" pitchFamily="49" charset="0"/>
              </a:rPr>
              <a:t>,$4</a:t>
            </a:r>
          </a:p>
        </p:txBody>
      </p:sp>
      <p:grpSp>
        <p:nvGrpSpPr>
          <p:cNvPr id="10" name="Group 60"/>
          <p:cNvGrpSpPr>
            <a:grpSpLocks/>
          </p:cNvGrpSpPr>
          <p:nvPr/>
        </p:nvGrpSpPr>
        <p:grpSpPr bwMode="auto">
          <a:xfrm>
            <a:off x="3822700" y="4186238"/>
            <a:ext cx="3355975" cy="838200"/>
            <a:chOff x="1562" y="1152"/>
            <a:chExt cx="2114" cy="528"/>
          </a:xfrm>
        </p:grpSpPr>
        <p:grpSp>
          <p:nvGrpSpPr>
            <p:cNvPr id="11" name="Group 61"/>
            <p:cNvGrpSpPr>
              <a:grpSpLocks/>
            </p:cNvGrpSpPr>
            <p:nvPr/>
          </p:nvGrpSpPr>
          <p:grpSpPr bwMode="auto">
            <a:xfrm>
              <a:off x="2487" y="1152"/>
              <a:ext cx="223" cy="481"/>
              <a:chOff x="2207" y="1413"/>
              <a:chExt cx="223" cy="481"/>
            </a:xfrm>
          </p:grpSpPr>
          <p:sp>
            <p:nvSpPr>
              <p:cNvPr id="1268798" name="Freeform 6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99" name="Rectangle 6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64"/>
            <p:cNvGrpSpPr>
              <a:grpSpLocks/>
            </p:cNvGrpSpPr>
            <p:nvPr/>
          </p:nvGrpSpPr>
          <p:grpSpPr bwMode="auto">
            <a:xfrm>
              <a:off x="1562" y="1248"/>
              <a:ext cx="349" cy="289"/>
              <a:chOff x="1282" y="1509"/>
              <a:chExt cx="349" cy="289"/>
            </a:xfrm>
          </p:grpSpPr>
          <p:sp>
            <p:nvSpPr>
              <p:cNvPr id="1268801" name="Rectangle 6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66"/>
              <p:cNvGrpSpPr>
                <a:grpSpLocks/>
              </p:cNvGrpSpPr>
              <p:nvPr/>
            </p:nvGrpSpPr>
            <p:grpSpPr bwMode="auto">
              <a:xfrm>
                <a:off x="1291" y="1509"/>
                <a:ext cx="340" cy="289"/>
                <a:chOff x="1291" y="1509"/>
                <a:chExt cx="340" cy="289"/>
              </a:xfrm>
            </p:grpSpPr>
            <p:sp>
              <p:nvSpPr>
                <p:cNvPr id="1268803" name="Freeform 6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04" name="Freeform 6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8805" name="Rectangle 6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70"/>
            <p:cNvGrpSpPr>
              <a:grpSpLocks/>
            </p:cNvGrpSpPr>
            <p:nvPr/>
          </p:nvGrpSpPr>
          <p:grpSpPr bwMode="auto">
            <a:xfrm>
              <a:off x="2031" y="1248"/>
              <a:ext cx="296" cy="289"/>
              <a:chOff x="1751" y="1509"/>
              <a:chExt cx="296" cy="289"/>
            </a:xfrm>
          </p:grpSpPr>
          <p:sp>
            <p:nvSpPr>
              <p:cNvPr id="1268807" name="Freeform 7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08" name="Freeform 7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09" name="Line 7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8810" name="Freeform 7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11" name="Line 7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8812" name="Rectangle 7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77"/>
            <p:cNvGrpSpPr>
              <a:grpSpLocks/>
            </p:cNvGrpSpPr>
            <p:nvPr/>
          </p:nvGrpSpPr>
          <p:grpSpPr bwMode="auto">
            <a:xfrm>
              <a:off x="2880" y="1248"/>
              <a:ext cx="325" cy="289"/>
              <a:chOff x="2600" y="1509"/>
              <a:chExt cx="325" cy="289"/>
            </a:xfrm>
          </p:grpSpPr>
          <p:sp>
            <p:nvSpPr>
              <p:cNvPr id="1268814" name="Freeform 7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15" name="Freeform 7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16" name="Rectangle 8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81"/>
            <p:cNvGrpSpPr>
              <a:grpSpLocks/>
            </p:cNvGrpSpPr>
            <p:nvPr/>
          </p:nvGrpSpPr>
          <p:grpSpPr bwMode="auto">
            <a:xfrm>
              <a:off x="3348" y="1248"/>
              <a:ext cx="284" cy="289"/>
              <a:chOff x="3068" y="1509"/>
              <a:chExt cx="284" cy="289"/>
            </a:xfrm>
          </p:grpSpPr>
          <p:sp>
            <p:nvSpPr>
              <p:cNvPr id="1268818" name="Freeform 8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19" name="Freeform 8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20" name="Line 8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8821" name="Line 8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8822" name="Line 8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8823" name="Line 8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8824" name="Line 8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8825" name="Line 8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8826" name="Line 9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8827" name="Line 9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8828" name="Line 9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93"/>
          <p:cNvGrpSpPr>
            <a:grpSpLocks/>
          </p:cNvGrpSpPr>
          <p:nvPr/>
        </p:nvGrpSpPr>
        <p:grpSpPr bwMode="auto">
          <a:xfrm>
            <a:off x="4508500" y="5176838"/>
            <a:ext cx="3355975" cy="838200"/>
            <a:chOff x="1562" y="1152"/>
            <a:chExt cx="2114" cy="528"/>
          </a:xfrm>
        </p:grpSpPr>
        <p:grpSp>
          <p:nvGrpSpPr>
            <p:cNvPr id="18" name="Group 94"/>
            <p:cNvGrpSpPr>
              <a:grpSpLocks/>
            </p:cNvGrpSpPr>
            <p:nvPr/>
          </p:nvGrpSpPr>
          <p:grpSpPr bwMode="auto">
            <a:xfrm>
              <a:off x="2487" y="1152"/>
              <a:ext cx="223" cy="481"/>
              <a:chOff x="2207" y="1413"/>
              <a:chExt cx="223" cy="481"/>
            </a:xfrm>
          </p:grpSpPr>
          <p:sp>
            <p:nvSpPr>
              <p:cNvPr id="1268831" name="Freeform 9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32" name="Rectangle 9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97"/>
            <p:cNvGrpSpPr>
              <a:grpSpLocks/>
            </p:cNvGrpSpPr>
            <p:nvPr/>
          </p:nvGrpSpPr>
          <p:grpSpPr bwMode="auto">
            <a:xfrm>
              <a:off x="1562" y="1248"/>
              <a:ext cx="349" cy="289"/>
              <a:chOff x="1282" y="1509"/>
              <a:chExt cx="349" cy="289"/>
            </a:xfrm>
          </p:grpSpPr>
          <p:sp>
            <p:nvSpPr>
              <p:cNvPr id="1268834" name="Rectangle 9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99"/>
              <p:cNvGrpSpPr>
                <a:grpSpLocks/>
              </p:cNvGrpSpPr>
              <p:nvPr/>
            </p:nvGrpSpPr>
            <p:grpSpPr bwMode="auto">
              <a:xfrm>
                <a:off x="1291" y="1509"/>
                <a:ext cx="340" cy="289"/>
                <a:chOff x="1291" y="1509"/>
                <a:chExt cx="340" cy="289"/>
              </a:xfrm>
            </p:grpSpPr>
            <p:sp>
              <p:nvSpPr>
                <p:cNvPr id="1268836" name="Freeform 10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37" name="Freeform 10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8838" name="Rectangle 10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3"/>
            <p:cNvGrpSpPr>
              <a:grpSpLocks/>
            </p:cNvGrpSpPr>
            <p:nvPr/>
          </p:nvGrpSpPr>
          <p:grpSpPr bwMode="auto">
            <a:xfrm>
              <a:off x="2031" y="1248"/>
              <a:ext cx="296" cy="289"/>
              <a:chOff x="1751" y="1509"/>
              <a:chExt cx="296" cy="289"/>
            </a:xfrm>
          </p:grpSpPr>
          <p:sp>
            <p:nvSpPr>
              <p:cNvPr id="1268840" name="Freeform 10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41" name="Freeform 10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42" name="Line 10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8843" name="Freeform 10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44" name="Line 10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8845" name="Rectangle 10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10"/>
            <p:cNvGrpSpPr>
              <a:grpSpLocks/>
            </p:cNvGrpSpPr>
            <p:nvPr/>
          </p:nvGrpSpPr>
          <p:grpSpPr bwMode="auto">
            <a:xfrm>
              <a:off x="2880" y="1248"/>
              <a:ext cx="325" cy="289"/>
              <a:chOff x="2600" y="1509"/>
              <a:chExt cx="325" cy="289"/>
            </a:xfrm>
          </p:grpSpPr>
          <p:sp>
            <p:nvSpPr>
              <p:cNvPr id="1268847" name="Freeform 11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48" name="Freeform 11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49" name="Rectangle 11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4"/>
            <p:cNvGrpSpPr>
              <a:grpSpLocks/>
            </p:cNvGrpSpPr>
            <p:nvPr/>
          </p:nvGrpSpPr>
          <p:grpSpPr bwMode="auto">
            <a:xfrm>
              <a:off x="3348" y="1248"/>
              <a:ext cx="284" cy="289"/>
              <a:chOff x="3068" y="1509"/>
              <a:chExt cx="284" cy="289"/>
            </a:xfrm>
          </p:grpSpPr>
          <p:sp>
            <p:nvSpPr>
              <p:cNvPr id="1268851" name="Freeform 11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52" name="Freeform 11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53" name="Line 11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8854" name="Line 11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8855" name="Line 11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8856" name="Line 12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8857" name="Line 12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8858" name="Line 12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8859" name="Line 12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8860" name="Line 12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8861" name="Line 12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68932" name="Rectangle 196"/>
          <p:cNvSpPr>
            <a:spLocks noGrp="1" noChangeArrowheads="1"/>
          </p:cNvSpPr>
          <p:nvPr>
            <p:ph type="body" idx="1"/>
          </p:nvPr>
        </p:nvSpPr>
        <p:spPr>
          <a:xfrm>
            <a:off x="381000" y="838200"/>
            <a:ext cx="8305800" cy="1159292"/>
          </a:xfrm>
          <a:noFill/>
          <a:ln/>
        </p:spPr>
        <p:txBody>
          <a:bodyPr/>
          <a:lstStyle/>
          <a:p>
            <a:pPr marL="342900" indent="-342900">
              <a:lnSpc>
                <a:spcPct val="100000"/>
              </a:lnSpc>
              <a:spcBef>
                <a:spcPct val="30000"/>
              </a:spcBef>
            </a:pPr>
            <a:r>
              <a:rPr lang="zh-CN" altLang="en-US" dirty="0" smtClean="0">
                <a:latin typeface="微软雅黑" pitchFamily="34" charset="-122"/>
                <a:ea typeface="微软雅黑" pitchFamily="34" charset="-122"/>
              </a:rPr>
              <a:t>当</a:t>
            </a:r>
            <a:r>
              <a:rPr lang="en-US" altLang="zh-CN" dirty="0" smtClean="0">
                <a:latin typeface="微软雅黑" pitchFamily="34" charset="-122"/>
                <a:ea typeface="微软雅黑" pitchFamily="34" charset="-122"/>
              </a:rPr>
              <a:t>WB</a:t>
            </a:r>
            <a:r>
              <a:rPr lang="zh-CN" altLang="en-US" dirty="0" smtClean="0">
                <a:latin typeface="微软雅黑" pitchFamily="34" charset="-122"/>
                <a:ea typeface="微软雅黑" pitchFamily="34" charset="-122"/>
              </a:rPr>
              <a:t>阶段指令的结果和</a:t>
            </a:r>
            <a:r>
              <a:rPr lang="en-US" altLang="zh-CN" dirty="0" smtClean="0">
                <a:latin typeface="微软雅黑" pitchFamily="34" charset="-122"/>
                <a:ea typeface="微软雅黑" pitchFamily="34" charset="-122"/>
              </a:rPr>
              <a:t>MEM</a:t>
            </a:r>
            <a:r>
              <a:rPr lang="zh-CN" altLang="en-US" dirty="0" smtClean="0">
                <a:latin typeface="微软雅黑" pitchFamily="34" charset="-122"/>
                <a:ea typeface="微软雅黑" pitchFamily="34" charset="-122"/>
              </a:rPr>
              <a:t>阶段指令产生的结果相冲突时，可能会发生另一个潜在的数据冒险</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那么哪个结果该被转发呢？</a:t>
            </a:r>
            <a:endParaRPr 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302" name="Rectangle 14"/>
          <p:cNvSpPr>
            <a:spLocks noGrp="1" noChangeArrowheads="1"/>
          </p:cNvSpPr>
          <p:nvPr>
            <p:ph type="title"/>
          </p:nvPr>
        </p:nvSpPr>
        <p:spPr>
          <a:xfrm>
            <a:off x="652463" y="304800"/>
            <a:ext cx="3013646" cy="426142"/>
          </a:xfrm>
          <a:noFill/>
          <a:ln/>
        </p:spPr>
        <p:txBody>
          <a:bodyPr wrap="none"/>
          <a:lstStyle/>
          <a:p>
            <a:r>
              <a:rPr lang="zh-CN" altLang="en-US" dirty="0" smtClean="0"/>
              <a:t>另一种复杂的情况</a:t>
            </a:r>
            <a:endParaRPr lang="en-US" dirty="0"/>
          </a:p>
        </p:txBody>
      </p:sp>
      <p:sp>
        <p:nvSpPr>
          <p:cNvPr id="1292303" name="Rectangle 15"/>
          <p:cNvSpPr>
            <a:spLocks noChangeArrowheads="1"/>
          </p:cNvSpPr>
          <p:nvPr/>
        </p:nvSpPr>
        <p:spPr bwMode="auto">
          <a:xfrm>
            <a:off x="328613" y="311943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92304" name="Line 16"/>
          <p:cNvSpPr>
            <a:spLocks noChangeShapeType="1"/>
          </p:cNvSpPr>
          <p:nvPr/>
        </p:nvSpPr>
        <p:spPr bwMode="auto">
          <a:xfrm>
            <a:off x="2527300" y="27432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92305" name="Rectangle 17"/>
          <p:cNvSpPr>
            <a:spLocks noChangeArrowheads="1"/>
          </p:cNvSpPr>
          <p:nvPr/>
        </p:nvSpPr>
        <p:spPr bwMode="auto">
          <a:xfrm>
            <a:off x="762000" y="31956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,$1,$2</a:t>
            </a:r>
          </a:p>
        </p:txBody>
      </p:sp>
      <p:grpSp>
        <p:nvGrpSpPr>
          <p:cNvPr id="2" name="Group 18"/>
          <p:cNvGrpSpPr>
            <a:grpSpLocks/>
          </p:cNvGrpSpPr>
          <p:nvPr/>
        </p:nvGrpSpPr>
        <p:grpSpPr bwMode="auto">
          <a:xfrm>
            <a:off x="3708400" y="2870200"/>
            <a:ext cx="4800600" cy="3449638"/>
            <a:chOff x="2088" y="659"/>
            <a:chExt cx="3024" cy="2816"/>
          </a:xfrm>
        </p:grpSpPr>
        <p:sp>
          <p:nvSpPr>
            <p:cNvPr id="1292307" name="Line 19"/>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08" name="Line 20"/>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09" name="Line 21"/>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0" name="Line 22"/>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1" name="Line 23"/>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2" name="Line 24"/>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3" name="Line 25"/>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4" name="Line 26"/>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92315" name="Line 27"/>
          <p:cNvSpPr>
            <a:spLocks noChangeShapeType="1"/>
          </p:cNvSpPr>
          <p:nvPr/>
        </p:nvSpPr>
        <p:spPr bwMode="auto">
          <a:xfrm>
            <a:off x="685800" y="3271838"/>
            <a:ext cx="0" cy="2514600"/>
          </a:xfrm>
          <a:prstGeom prst="line">
            <a:avLst/>
          </a:prstGeom>
          <a:noFill/>
          <a:ln w="28575">
            <a:solidFill>
              <a:schemeClr val="tx1"/>
            </a:solidFill>
            <a:round/>
            <a:headEnd/>
            <a:tailEnd type="triangle" w="med" len="med"/>
          </a:ln>
          <a:effectLst/>
        </p:spPr>
        <p:txBody>
          <a:bodyPr/>
          <a:lstStyle/>
          <a:p>
            <a:endParaRPr lang="en-US"/>
          </a:p>
        </p:txBody>
      </p:sp>
      <p:grpSp>
        <p:nvGrpSpPr>
          <p:cNvPr id="3" name="Group 28"/>
          <p:cNvGrpSpPr>
            <a:grpSpLocks/>
          </p:cNvGrpSpPr>
          <p:nvPr/>
        </p:nvGrpSpPr>
        <p:grpSpPr bwMode="auto">
          <a:xfrm>
            <a:off x="3136900" y="3119438"/>
            <a:ext cx="3355975" cy="838200"/>
            <a:chOff x="1562" y="1152"/>
            <a:chExt cx="2114" cy="528"/>
          </a:xfrm>
        </p:grpSpPr>
        <p:grpSp>
          <p:nvGrpSpPr>
            <p:cNvPr id="4" name="Group 29"/>
            <p:cNvGrpSpPr>
              <a:grpSpLocks/>
            </p:cNvGrpSpPr>
            <p:nvPr/>
          </p:nvGrpSpPr>
          <p:grpSpPr bwMode="auto">
            <a:xfrm>
              <a:off x="2487" y="1152"/>
              <a:ext cx="223" cy="481"/>
              <a:chOff x="2207" y="1413"/>
              <a:chExt cx="223" cy="481"/>
            </a:xfrm>
          </p:grpSpPr>
          <p:sp>
            <p:nvSpPr>
              <p:cNvPr id="1292318" name="Freeform 3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19" name="Rectangle 3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32"/>
            <p:cNvGrpSpPr>
              <a:grpSpLocks/>
            </p:cNvGrpSpPr>
            <p:nvPr/>
          </p:nvGrpSpPr>
          <p:grpSpPr bwMode="auto">
            <a:xfrm>
              <a:off x="1562" y="1248"/>
              <a:ext cx="349" cy="289"/>
              <a:chOff x="1282" y="1509"/>
              <a:chExt cx="349" cy="289"/>
            </a:xfrm>
          </p:grpSpPr>
          <p:sp>
            <p:nvSpPr>
              <p:cNvPr id="1292321" name="Rectangle 3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34"/>
              <p:cNvGrpSpPr>
                <a:grpSpLocks/>
              </p:cNvGrpSpPr>
              <p:nvPr/>
            </p:nvGrpSpPr>
            <p:grpSpPr bwMode="auto">
              <a:xfrm>
                <a:off x="1291" y="1509"/>
                <a:ext cx="340" cy="289"/>
                <a:chOff x="1291" y="1509"/>
                <a:chExt cx="340" cy="289"/>
              </a:xfrm>
            </p:grpSpPr>
            <p:sp>
              <p:nvSpPr>
                <p:cNvPr id="1292323" name="Freeform 3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24" name="Freeform 3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2325" name="Rectangle 3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38"/>
            <p:cNvGrpSpPr>
              <a:grpSpLocks/>
            </p:cNvGrpSpPr>
            <p:nvPr/>
          </p:nvGrpSpPr>
          <p:grpSpPr bwMode="auto">
            <a:xfrm>
              <a:off x="2031" y="1248"/>
              <a:ext cx="296" cy="289"/>
              <a:chOff x="1751" y="1509"/>
              <a:chExt cx="296" cy="289"/>
            </a:xfrm>
          </p:grpSpPr>
          <p:sp>
            <p:nvSpPr>
              <p:cNvPr id="1292327" name="Freeform 3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28" name="Freeform 4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29" name="Line 4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2330" name="Freeform 4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31" name="Line 4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2332" name="Rectangle 4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45"/>
            <p:cNvGrpSpPr>
              <a:grpSpLocks/>
            </p:cNvGrpSpPr>
            <p:nvPr/>
          </p:nvGrpSpPr>
          <p:grpSpPr bwMode="auto">
            <a:xfrm>
              <a:off x="2880" y="1248"/>
              <a:ext cx="325" cy="289"/>
              <a:chOff x="2600" y="1509"/>
              <a:chExt cx="325" cy="289"/>
            </a:xfrm>
          </p:grpSpPr>
          <p:sp>
            <p:nvSpPr>
              <p:cNvPr id="1292334" name="Freeform 4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35" name="Freeform 4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36" name="Rectangle 4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49"/>
            <p:cNvGrpSpPr>
              <a:grpSpLocks/>
            </p:cNvGrpSpPr>
            <p:nvPr/>
          </p:nvGrpSpPr>
          <p:grpSpPr bwMode="auto">
            <a:xfrm>
              <a:off x="3348" y="1248"/>
              <a:ext cx="284" cy="289"/>
              <a:chOff x="3068" y="1509"/>
              <a:chExt cx="284" cy="289"/>
            </a:xfrm>
          </p:grpSpPr>
          <p:sp>
            <p:nvSpPr>
              <p:cNvPr id="1292338" name="Freeform 5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39" name="Freeform 5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40" name="Line 5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2341" name="Line 5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2342" name="Line 5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2343" name="Line 5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2344" name="Line 5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2345" name="Line 5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2346" name="Line 5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2347" name="Line 5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2348" name="Line 6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92349" name="Rectangle 61"/>
          <p:cNvSpPr>
            <a:spLocks noChangeArrowheads="1"/>
          </p:cNvSpPr>
          <p:nvPr/>
        </p:nvSpPr>
        <p:spPr bwMode="auto">
          <a:xfrm>
            <a:off x="762000" y="41862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r>
              <a:rPr lang="en-US" sz="2400" b="1">
                <a:solidFill>
                  <a:srgbClr val="009900"/>
                </a:solidFill>
                <a:latin typeface="Courier New" pitchFamily="49" charset="0"/>
              </a:rPr>
              <a:t>$1</a:t>
            </a:r>
            <a:r>
              <a:rPr lang="en-US" sz="2400" b="1">
                <a:solidFill>
                  <a:schemeClr val="tx1"/>
                </a:solidFill>
                <a:latin typeface="Courier New" pitchFamily="49" charset="0"/>
              </a:rPr>
              <a:t>,$3</a:t>
            </a:r>
          </a:p>
        </p:txBody>
      </p:sp>
      <p:sp>
        <p:nvSpPr>
          <p:cNvPr id="1292350" name="Rectangle 62"/>
          <p:cNvSpPr>
            <a:spLocks noChangeArrowheads="1"/>
          </p:cNvSpPr>
          <p:nvPr/>
        </p:nvSpPr>
        <p:spPr bwMode="auto">
          <a:xfrm>
            <a:off x="762000" y="52530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$1,</a:t>
            </a:r>
            <a:r>
              <a:rPr lang="en-US" sz="2400" b="1">
                <a:solidFill>
                  <a:srgbClr val="009900"/>
                </a:solidFill>
                <a:latin typeface="Courier New" pitchFamily="49" charset="0"/>
              </a:rPr>
              <a:t>$1</a:t>
            </a:r>
            <a:r>
              <a:rPr lang="en-US" sz="2400" b="1">
                <a:solidFill>
                  <a:schemeClr val="tx1"/>
                </a:solidFill>
                <a:latin typeface="Courier New" pitchFamily="49" charset="0"/>
              </a:rPr>
              <a:t>,$4</a:t>
            </a:r>
          </a:p>
        </p:txBody>
      </p:sp>
      <p:grpSp>
        <p:nvGrpSpPr>
          <p:cNvPr id="10" name="Group 63"/>
          <p:cNvGrpSpPr>
            <a:grpSpLocks/>
          </p:cNvGrpSpPr>
          <p:nvPr/>
        </p:nvGrpSpPr>
        <p:grpSpPr bwMode="auto">
          <a:xfrm>
            <a:off x="3822700" y="4186238"/>
            <a:ext cx="3355975" cy="838200"/>
            <a:chOff x="1562" y="1152"/>
            <a:chExt cx="2114" cy="528"/>
          </a:xfrm>
        </p:grpSpPr>
        <p:grpSp>
          <p:nvGrpSpPr>
            <p:cNvPr id="11" name="Group 64"/>
            <p:cNvGrpSpPr>
              <a:grpSpLocks/>
            </p:cNvGrpSpPr>
            <p:nvPr/>
          </p:nvGrpSpPr>
          <p:grpSpPr bwMode="auto">
            <a:xfrm>
              <a:off x="2487" y="1152"/>
              <a:ext cx="223" cy="481"/>
              <a:chOff x="2207" y="1413"/>
              <a:chExt cx="223" cy="481"/>
            </a:xfrm>
          </p:grpSpPr>
          <p:sp>
            <p:nvSpPr>
              <p:cNvPr id="1292353"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54"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67"/>
            <p:cNvGrpSpPr>
              <a:grpSpLocks/>
            </p:cNvGrpSpPr>
            <p:nvPr/>
          </p:nvGrpSpPr>
          <p:grpSpPr bwMode="auto">
            <a:xfrm>
              <a:off x="1562" y="1248"/>
              <a:ext cx="349" cy="289"/>
              <a:chOff x="1282" y="1509"/>
              <a:chExt cx="349" cy="289"/>
            </a:xfrm>
          </p:grpSpPr>
          <p:sp>
            <p:nvSpPr>
              <p:cNvPr id="1292356"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69"/>
              <p:cNvGrpSpPr>
                <a:grpSpLocks/>
              </p:cNvGrpSpPr>
              <p:nvPr/>
            </p:nvGrpSpPr>
            <p:grpSpPr bwMode="auto">
              <a:xfrm>
                <a:off x="1291" y="1509"/>
                <a:ext cx="340" cy="289"/>
                <a:chOff x="1291" y="1509"/>
                <a:chExt cx="340" cy="289"/>
              </a:xfrm>
            </p:grpSpPr>
            <p:sp>
              <p:nvSpPr>
                <p:cNvPr id="1292358"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59"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2360"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73"/>
            <p:cNvGrpSpPr>
              <a:grpSpLocks/>
            </p:cNvGrpSpPr>
            <p:nvPr/>
          </p:nvGrpSpPr>
          <p:grpSpPr bwMode="auto">
            <a:xfrm>
              <a:off x="2031" y="1248"/>
              <a:ext cx="296" cy="289"/>
              <a:chOff x="1751" y="1509"/>
              <a:chExt cx="296" cy="289"/>
            </a:xfrm>
          </p:grpSpPr>
          <p:sp>
            <p:nvSpPr>
              <p:cNvPr id="1292362"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63"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64"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2365"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66"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2367"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80"/>
            <p:cNvGrpSpPr>
              <a:grpSpLocks/>
            </p:cNvGrpSpPr>
            <p:nvPr/>
          </p:nvGrpSpPr>
          <p:grpSpPr bwMode="auto">
            <a:xfrm>
              <a:off x="2880" y="1248"/>
              <a:ext cx="325" cy="289"/>
              <a:chOff x="2600" y="1509"/>
              <a:chExt cx="325" cy="289"/>
            </a:xfrm>
          </p:grpSpPr>
          <p:sp>
            <p:nvSpPr>
              <p:cNvPr id="1292369"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70"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71"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84"/>
            <p:cNvGrpSpPr>
              <a:grpSpLocks/>
            </p:cNvGrpSpPr>
            <p:nvPr/>
          </p:nvGrpSpPr>
          <p:grpSpPr bwMode="auto">
            <a:xfrm>
              <a:off x="3348" y="1248"/>
              <a:ext cx="284" cy="289"/>
              <a:chOff x="3068" y="1509"/>
              <a:chExt cx="284" cy="289"/>
            </a:xfrm>
          </p:grpSpPr>
          <p:sp>
            <p:nvSpPr>
              <p:cNvPr id="1292373"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74"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75"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2376"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2377"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2378"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2379"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2380"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2381"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2382"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2383"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96"/>
          <p:cNvGrpSpPr>
            <a:grpSpLocks/>
          </p:cNvGrpSpPr>
          <p:nvPr/>
        </p:nvGrpSpPr>
        <p:grpSpPr bwMode="auto">
          <a:xfrm>
            <a:off x="4508500" y="5176838"/>
            <a:ext cx="3355975" cy="838200"/>
            <a:chOff x="1562" y="1152"/>
            <a:chExt cx="2114" cy="528"/>
          </a:xfrm>
        </p:grpSpPr>
        <p:grpSp>
          <p:nvGrpSpPr>
            <p:cNvPr id="18" name="Group 97"/>
            <p:cNvGrpSpPr>
              <a:grpSpLocks/>
            </p:cNvGrpSpPr>
            <p:nvPr/>
          </p:nvGrpSpPr>
          <p:grpSpPr bwMode="auto">
            <a:xfrm>
              <a:off x="2487" y="1152"/>
              <a:ext cx="223" cy="481"/>
              <a:chOff x="2207" y="1413"/>
              <a:chExt cx="223" cy="481"/>
            </a:xfrm>
          </p:grpSpPr>
          <p:sp>
            <p:nvSpPr>
              <p:cNvPr id="1292386"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87"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00"/>
            <p:cNvGrpSpPr>
              <a:grpSpLocks/>
            </p:cNvGrpSpPr>
            <p:nvPr/>
          </p:nvGrpSpPr>
          <p:grpSpPr bwMode="auto">
            <a:xfrm>
              <a:off x="1562" y="1248"/>
              <a:ext cx="349" cy="289"/>
              <a:chOff x="1282" y="1509"/>
              <a:chExt cx="349" cy="289"/>
            </a:xfrm>
          </p:grpSpPr>
          <p:sp>
            <p:nvSpPr>
              <p:cNvPr id="1292389"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02"/>
              <p:cNvGrpSpPr>
                <a:grpSpLocks/>
              </p:cNvGrpSpPr>
              <p:nvPr/>
            </p:nvGrpSpPr>
            <p:grpSpPr bwMode="auto">
              <a:xfrm>
                <a:off x="1291" y="1509"/>
                <a:ext cx="340" cy="289"/>
                <a:chOff x="1291" y="1509"/>
                <a:chExt cx="340" cy="289"/>
              </a:xfrm>
            </p:grpSpPr>
            <p:sp>
              <p:nvSpPr>
                <p:cNvPr id="1292391"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92"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2393"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6"/>
            <p:cNvGrpSpPr>
              <a:grpSpLocks/>
            </p:cNvGrpSpPr>
            <p:nvPr/>
          </p:nvGrpSpPr>
          <p:grpSpPr bwMode="auto">
            <a:xfrm>
              <a:off x="2031" y="1248"/>
              <a:ext cx="296" cy="289"/>
              <a:chOff x="1751" y="1509"/>
              <a:chExt cx="296" cy="289"/>
            </a:xfrm>
          </p:grpSpPr>
          <p:sp>
            <p:nvSpPr>
              <p:cNvPr id="1292395"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96"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97"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2398"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99"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2400"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13"/>
            <p:cNvGrpSpPr>
              <a:grpSpLocks/>
            </p:cNvGrpSpPr>
            <p:nvPr/>
          </p:nvGrpSpPr>
          <p:grpSpPr bwMode="auto">
            <a:xfrm>
              <a:off x="2880" y="1248"/>
              <a:ext cx="325" cy="289"/>
              <a:chOff x="2600" y="1509"/>
              <a:chExt cx="325" cy="289"/>
            </a:xfrm>
          </p:grpSpPr>
          <p:sp>
            <p:nvSpPr>
              <p:cNvPr id="1292402"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403"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404"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7"/>
            <p:cNvGrpSpPr>
              <a:grpSpLocks/>
            </p:cNvGrpSpPr>
            <p:nvPr/>
          </p:nvGrpSpPr>
          <p:grpSpPr bwMode="auto">
            <a:xfrm>
              <a:off x="3348" y="1248"/>
              <a:ext cx="284" cy="289"/>
              <a:chOff x="3068" y="1509"/>
              <a:chExt cx="284" cy="289"/>
            </a:xfrm>
          </p:grpSpPr>
          <p:sp>
            <p:nvSpPr>
              <p:cNvPr id="1292406"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407"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408"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2409"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2410"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2411"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2412"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2413"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2414"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2415"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2416"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92417" name="Rectangle 129"/>
          <p:cNvSpPr>
            <a:spLocks noGrp="1" noChangeArrowheads="1"/>
          </p:cNvSpPr>
          <p:nvPr>
            <p:ph type="body" idx="1"/>
          </p:nvPr>
        </p:nvSpPr>
        <p:spPr>
          <a:xfrm>
            <a:off x="381000" y="838200"/>
            <a:ext cx="8305800" cy="1159292"/>
          </a:xfrm>
          <a:noFill/>
          <a:ln/>
        </p:spPr>
        <p:txBody>
          <a:bodyPr/>
          <a:lstStyle/>
          <a:p>
            <a:pPr marL="342900" indent="-342900">
              <a:lnSpc>
                <a:spcPct val="100000"/>
              </a:lnSpc>
              <a:spcBef>
                <a:spcPct val="30000"/>
              </a:spcBef>
            </a:pPr>
            <a:r>
              <a:rPr lang="zh-CN" altLang="en-US" dirty="0" smtClean="0">
                <a:latin typeface="微软雅黑" pitchFamily="34" charset="-122"/>
                <a:ea typeface="微软雅黑" pitchFamily="34" charset="-122"/>
              </a:rPr>
              <a:t>当</a:t>
            </a:r>
            <a:r>
              <a:rPr lang="en-US" altLang="zh-CN" dirty="0" smtClean="0">
                <a:latin typeface="微软雅黑" pitchFamily="34" charset="-122"/>
                <a:ea typeface="微软雅黑" pitchFamily="34" charset="-122"/>
              </a:rPr>
              <a:t>WB</a:t>
            </a:r>
            <a:r>
              <a:rPr lang="zh-CN" altLang="en-US" dirty="0" smtClean="0">
                <a:latin typeface="微软雅黑" pitchFamily="34" charset="-122"/>
                <a:ea typeface="微软雅黑" pitchFamily="34" charset="-122"/>
              </a:rPr>
              <a:t>阶段指令的结果和</a:t>
            </a:r>
            <a:r>
              <a:rPr lang="en-US" altLang="zh-CN" dirty="0" smtClean="0">
                <a:latin typeface="微软雅黑" pitchFamily="34" charset="-122"/>
                <a:ea typeface="微软雅黑" pitchFamily="34" charset="-122"/>
              </a:rPr>
              <a:t>MEM</a:t>
            </a:r>
            <a:r>
              <a:rPr lang="zh-CN" altLang="en-US" dirty="0" smtClean="0">
                <a:latin typeface="微软雅黑" pitchFamily="34" charset="-122"/>
                <a:ea typeface="微软雅黑" pitchFamily="34" charset="-122"/>
              </a:rPr>
              <a:t>阶段指令产生的结果相冲突时，可能会发生另一个潜在的数据冒险</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那么哪个结果该被转发呢？</a:t>
            </a:r>
            <a:endParaRPr lang="en-US" altLang="zh-CN" dirty="0">
              <a:latin typeface="微软雅黑" pitchFamily="34" charset="-122"/>
              <a:ea typeface="微软雅黑" pitchFamily="34" charset="-122"/>
            </a:endParaRPr>
          </a:p>
        </p:txBody>
      </p:sp>
      <p:grpSp>
        <p:nvGrpSpPr>
          <p:cNvPr id="24" name="Group 130"/>
          <p:cNvGrpSpPr>
            <a:grpSpLocks/>
          </p:cNvGrpSpPr>
          <p:nvPr/>
        </p:nvGrpSpPr>
        <p:grpSpPr bwMode="auto">
          <a:xfrm>
            <a:off x="5029200" y="3276600"/>
            <a:ext cx="304800" cy="1447800"/>
            <a:chOff x="2928" y="864"/>
            <a:chExt cx="192" cy="912"/>
          </a:xfrm>
        </p:grpSpPr>
        <p:sp>
          <p:nvSpPr>
            <p:cNvPr id="1292419" name="Rectangle 131"/>
            <p:cNvSpPr>
              <a:spLocks noChangeArrowheads="1"/>
            </p:cNvSpPr>
            <p:nvPr/>
          </p:nvSpPr>
          <p:spPr bwMode="auto">
            <a:xfrm>
              <a:off x="3072" y="1488"/>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20" name="Rectangle 132"/>
            <p:cNvSpPr>
              <a:spLocks noChangeArrowheads="1"/>
            </p:cNvSpPr>
            <p:nvPr/>
          </p:nvSpPr>
          <p:spPr bwMode="auto">
            <a:xfrm>
              <a:off x="2928"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21" name="Line 133"/>
            <p:cNvSpPr>
              <a:spLocks noChangeShapeType="1"/>
            </p:cNvSpPr>
            <p:nvPr/>
          </p:nvSpPr>
          <p:spPr bwMode="auto">
            <a:xfrm>
              <a:off x="2976" y="1104"/>
              <a:ext cx="96" cy="528"/>
            </a:xfrm>
            <a:prstGeom prst="line">
              <a:avLst/>
            </a:prstGeom>
            <a:noFill/>
            <a:ln w="28575">
              <a:solidFill>
                <a:schemeClr val="accent2"/>
              </a:solidFill>
              <a:round/>
              <a:headEnd/>
              <a:tailEnd type="triangle" w="med" len="med"/>
            </a:ln>
            <a:effectLst/>
          </p:spPr>
          <p:txBody>
            <a:bodyPr/>
            <a:lstStyle/>
            <a:p>
              <a:endParaRPr lang="en-US"/>
            </a:p>
          </p:txBody>
        </p:sp>
      </p:grpSp>
      <p:grpSp>
        <p:nvGrpSpPr>
          <p:cNvPr id="25" name="Group 142"/>
          <p:cNvGrpSpPr>
            <a:grpSpLocks/>
          </p:cNvGrpSpPr>
          <p:nvPr/>
        </p:nvGrpSpPr>
        <p:grpSpPr bwMode="auto">
          <a:xfrm>
            <a:off x="5715000" y="4267200"/>
            <a:ext cx="304800" cy="1447800"/>
            <a:chOff x="2928" y="864"/>
            <a:chExt cx="192" cy="912"/>
          </a:xfrm>
        </p:grpSpPr>
        <p:sp>
          <p:nvSpPr>
            <p:cNvPr id="1292431" name="Rectangle 143"/>
            <p:cNvSpPr>
              <a:spLocks noChangeArrowheads="1"/>
            </p:cNvSpPr>
            <p:nvPr/>
          </p:nvSpPr>
          <p:spPr bwMode="auto">
            <a:xfrm>
              <a:off x="3072" y="1488"/>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32" name="Rectangle 144"/>
            <p:cNvSpPr>
              <a:spLocks noChangeArrowheads="1"/>
            </p:cNvSpPr>
            <p:nvPr/>
          </p:nvSpPr>
          <p:spPr bwMode="auto">
            <a:xfrm>
              <a:off x="2928"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33" name="Line 145"/>
            <p:cNvSpPr>
              <a:spLocks noChangeShapeType="1"/>
            </p:cNvSpPr>
            <p:nvPr/>
          </p:nvSpPr>
          <p:spPr bwMode="auto">
            <a:xfrm>
              <a:off x="2976" y="1104"/>
              <a:ext cx="96" cy="528"/>
            </a:xfrm>
            <a:prstGeom prst="line">
              <a:avLst/>
            </a:prstGeom>
            <a:noFill/>
            <a:ln w="28575">
              <a:solidFill>
                <a:schemeClr val="accent2"/>
              </a:solidFill>
              <a:round/>
              <a:headEnd/>
              <a:tailEnd type="triangle" w="med" len="med"/>
            </a:ln>
            <a:effectLst/>
          </p:spPr>
          <p:txBody>
            <a:bodyPr/>
            <a:lstStyle/>
            <a:p>
              <a:endParaRPr lang="en-US"/>
            </a:p>
          </p:txBody>
        </p:sp>
      </p:grpSp>
      <p:grpSp>
        <p:nvGrpSpPr>
          <p:cNvPr id="26" name="Group 146"/>
          <p:cNvGrpSpPr>
            <a:grpSpLocks/>
          </p:cNvGrpSpPr>
          <p:nvPr/>
        </p:nvGrpSpPr>
        <p:grpSpPr bwMode="auto">
          <a:xfrm>
            <a:off x="5715000" y="3276600"/>
            <a:ext cx="304800" cy="2438400"/>
            <a:chOff x="3360" y="864"/>
            <a:chExt cx="192" cy="1536"/>
          </a:xfrm>
        </p:grpSpPr>
        <p:sp>
          <p:nvSpPr>
            <p:cNvPr id="1292435" name="Rectangle 147"/>
            <p:cNvSpPr>
              <a:spLocks noChangeArrowheads="1"/>
            </p:cNvSpPr>
            <p:nvPr/>
          </p:nvSpPr>
          <p:spPr bwMode="auto">
            <a:xfrm>
              <a:off x="3504" y="2112"/>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36" name="Line 148"/>
            <p:cNvSpPr>
              <a:spLocks noChangeShapeType="1"/>
            </p:cNvSpPr>
            <p:nvPr/>
          </p:nvSpPr>
          <p:spPr bwMode="auto">
            <a:xfrm>
              <a:off x="3408" y="1056"/>
              <a:ext cx="96" cy="1056"/>
            </a:xfrm>
            <a:prstGeom prst="line">
              <a:avLst/>
            </a:prstGeom>
            <a:noFill/>
            <a:ln w="28575">
              <a:solidFill>
                <a:schemeClr val="accent2"/>
              </a:solidFill>
              <a:round/>
              <a:headEnd/>
              <a:tailEnd type="triangle" w="med" len="med"/>
            </a:ln>
            <a:effectLst/>
          </p:spPr>
          <p:txBody>
            <a:bodyPr/>
            <a:lstStyle/>
            <a:p>
              <a:endParaRPr lang="en-US"/>
            </a:p>
          </p:txBody>
        </p:sp>
        <p:sp>
          <p:nvSpPr>
            <p:cNvPr id="1292437" name="Rectangle 149"/>
            <p:cNvSpPr>
              <a:spLocks noChangeArrowheads="1"/>
            </p:cNvSpPr>
            <p:nvPr/>
          </p:nvSpPr>
          <p:spPr bwMode="auto">
            <a:xfrm>
              <a:off x="3360"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Rectangle 2"/>
          <p:cNvSpPr>
            <a:spLocks noGrp="1" noChangeArrowheads="1"/>
          </p:cNvSpPr>
          <p:nvPr>
            <p:ph type="title"/>
          </p:nvPr>
        </p:nvSpPr>
        <p:spPr>
          <a:xfrm>
            <a:off x="533400" y="304800"/>
            <a:ext cx="8153400" cy="426142"/>
          </a:xfrm>
        </p:spPr>
        <p:txBody>
          <a:bodyPr/>
          <a:lstStyle/>
          <a:p>
            <a:r>
              <a:rPr lang="zh-CN" altLang="en-US" dirty="0" smtClean="0"/>
              <a:t>校正的数据转发控制条件</a:t>
            </a:r>
            <a:endParaRPr lang="en-US" dirty="0"/>
          </a:p>
        </p:txBody>
      </p:sp>
      <p:sp>
        <p:nvSpPr>
          <p:cNvPr id="1270787" name="Rectangle 3"/>
          <p:cNvSpPr>
            <a:spLocks noGrp="1" noChangeArrowheads="1"/>
          </p:cNvSpPr>
          <p:nvPr>
            <p:ph type="body" idx="1"/>
          </p:nvPr>
        </p:nvSpPr>
        <p:spPr>
          <a:xfrm>
            <a:off x="457200" y="3276600"/>
            <a:ext cx="7924800" cy="3400425"/>
          </a:xfrm>
        </p:spPr>
        <p:txBody>
          <a:bodyPr/>
          <a:lstStyle/>
          <a:p>
            <a:pPr marL="457200" indent="-457200">
              <a:buFont typeface="Wingdings" pitchFamily="2" charset="2"/>
              <a:buAutoNum type="arabicPeriod" startAt="2"/>
            </a:pPr>
            <a:r>
              <a:rPr lang="en-US" dirty="0" smtClean="0"/>
              <a:t>MEM </a:t>
            </a:r>
            <a:r>
              <a:rPr lang="zh-CN" altLang="en-US" dirty="0" smtClean="0"/>
              <a:t>转发单元</a:t>
            </a:r>
            <a:r>
              <a:rPr lang="en-US" dirty="0" smtClean="0"/>
              <a:t>:</a:t>
            </a:r>
            <a:endParaRPr lang="en-US" dirty="0"/>
          </a:p>
          <a:p>
            <a:pPr marL="457200" indent="-457200">
              <a:spcBef>
                <a:spcPct val="0"/>
              </a:spcBef>
              <a:buFont typeface="Wingdings" pitchFamily="2" charset="2"/>
              <a:buNone/>
            </a:pPr>
            <a:r>
              <a:rPr lang="en-US" sz="2000" dirty="0">
                <a:latin typeface="Courier New" pitchFamily="49" charset="0"/>
              </a:rPr>
              <a:t>if (MEM/</a:t>
            </a:r>
            <a:r>
              <a:rPr lang="en-US" sz="2000" dirty="0" err="1">
                <a:latin typeface="Courier New" pitchFamily="49" charset="0"/>
              </a:rPr>
              <a:t>WB.RegWrite</a:t>
            </a: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and (MEM/</a:t>
            </a:r>
            <a:r>
              <a:rPr lang="en-US" sz="2000" dirty="0" err="1">
                <a:latin typeface="Courier New" pitchFamily="49" charset="0"/>
              </a:rPr>
              <a:t>WB.RegisterRd</a:t>
            </a:r>
            <a:r>
              <a:rPr lang="en-US" sz="2000" dirty="0">
                <a:latin typeface="Courier New" pitchFamily="49" charset="0"/>
              </a:rPr>
              <a:t> != 0)</a:t>
            </a:r>
          </a:p>
          <a:p>
            <a:pPr marL="457200" indent="-457200">
              <a:spcBef>
                <a:spcPct val="0"/>
              </a:spcBef>
              <a:buFont typeface="Wingdings" pitchFamily="2" charset="2"/>
              <a:buNone/>
            </a:pPr>
            <a:r>
              <a:rPr lang="en-US" sz="2000" dirty="0">
                <a:solidFill>
                  <a:srgbClr val="FF0000"/>
                </a:solidFill>
                <a:latin typeface="Courier New" pitchFamily="49" charset="0"/>
              </a:rPr>
              <a:t>and (EX/</a:t>
            </a:r>
            <a:r>
              <a:rPr lang="en-US" sz="2000" dirty="0" err="1">
                <a:solidFill>
                  <a:srgbClr val="FF0000"/>
                </a:solidFill>
                <a:latin typeface="Courier New" pitchFamily="49" charset="0"/>
              </a:rPr>
              <a:t>MEM.RegisterRd</a:t>
            </a:r>
            <a:r>
              <a:rPr lang="en-US" sz="2000" dirty="0">
                <a:solidFill>
                  <a:srgbClr val="FF0000"/>
                </a:solidFill>
                <a:latin typeface="Courier New" pitchFamily="49" charset="0"/>
              </a:rPr>
              <a:t> != ID/</a:t>
            </a:r>
            <a:r>
              <a:rPr lang="en-US" sz="2000" dirty="0" err="1">
                <a:solidFill>
                  <a:srgbClr val="FF0000"/>
                </a:solidFill>
                <a:latin typeface="Courier New" pitchFamily="49" charset="0"/>
              </a:rPr>
              <a:t>EX.RegisterRs</a:t>
            </a:r>
            <a:r>
              <a:rPr lang="en-US" sz="2000" dirty="0">
                <a:solidFill>
                  <a:srgbClr val="FF0000"/>
                </a:solidFill>
                <a:latin typeface="Courier New" pitchFamily="49" charset="0"/>
              </a:rPr>
              <a:t>)</a:t>
            </a:r>
          </a:p>
          <a:p>
            <a:pPr marL="457200" indent="-457200">
              <a:spcBef>
                <a:spcPct val="0"/>
              </a:spcBef>
              <a:buFont typeface="Wingdings" pitchFamily="2" charset="2"/>
              <a:buNone/>
            </a:pPr>
            <a:r>
              <a:rPr lang="en-US" sz="2000" dirty="0">
                <a:latin typeface="Courier New" pitchFamily="49" charset="0"/>
              </a:rPr>
              <a:t>and (MEM/</a:t>
            </a:r>
            <a:r>
              <a:rPr lang="en-US" sz="2000" dirty="0" err="1">
                <a:latin typeface="Courier New" pitchFamily="49" charset="0"/>
              </a:rPr>
              <a:t>WB.RegisterRd</a:t>
            </a:r>
            <a:r>
              <a:rPr lang="en-US" sz="2000" dirty="0">
                <a:latin typeface="Courier New" pitchFamily="49" charset="0"/>
              </a:rPr>
              <a:t> = ID/</a:t>
            </a:r>
            <a:r>
              <a:rPr lang="en-US" sz="2000" dirty="0" err="1">
                <a:latin typeface="Courier New" pitchFamily="49" charset="0"/>
              </a:rPr>
              <a:t>EX.RegisterRs</a:t>
            </a:r>
            <a:r>
              <a:rPr lang="en-US" sz="2000" dirty="0">
                <a:latin typeface="Courier New" pitchFamily="49" charset="0"/>
              </a:rPr>
              <a:t>))</a:t>
            </a:r>
          </a:p>
          <a:p>
            <a:pPr marL="457200" indent="-457200">
              <a:spcBef>
                <a:spcPct val="0"/>
              </a:spcBef>
              <a:buFont typeface="Wingdings" pitchFamily="2" charset="2"/>
              <a:buNone/>
            </a:pPr>
            <a:r>
              <a:rPr lang="en-US" sz="2000" dirty="0">
                <a:latin typeface="Courier New" pitchFamily="49" charset="0"/>
              </a:rPr>
              <a:t>		</a:t>
            </a:r>
            <a:r>
              <a:rPr lang="en-US" sz="2000" dirty="0" err="1">
                <a:latin typeface="Courier New" pitchFamily="49" charset="0"/>
              </a:rPr>
              <a:t>ForwardA</a:t>
            </a:r>
            <a:r>
              <a:rPr lang="en-US" sz="2000" dirty="0">
                <a:latin typeface="Courier New" pitchFamily="49" charset="0"/>
              </a:rPr>
              <a:t> = 01</a:t>
            </a:r>
          </a:p>
          <a:p>
            <a:pPr marL="457200" indent="-457200">
              <a:spcBef>
                <a:spcPct val="0"/>
              </a:spcBef>
              <a:buFont typeface="Wingdings" pitchFamily="2" charset="2"/>
              <a:buNone/>
            </a:pP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if (MEM/</a:t>
            </a:r>
            <a:r>
              <a:rPr lang="en-US" sz="2000" dirty="0" err="1">
                <a:latin typeface="Courier New" pitchFamily="49" charset="0"/>
              </a:rPr>
              <a:t>WB.RegWrite</a:t>
            </a: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and (MEM/</a:t>
            </a:r>
            <a:r>
              <a:rPr lang="en-US" sz="2000" dirty="0" err="1">
                <a:latin typeface="Courier New" pitchFamily="49" charset="0"/>
              </a:rPr>
              <a:t>WB.RegisterRd</a:t>
            </a:r>
            <a:r>
              <a:rPr lang="en-US" sz="2000" dirty="0">
                <a:latin typeface="Courier New" pitchFamily="49" charset="0"/>
              </a:rPr>
              <a:t> != 0)</a:t>
            </a:r>
          </a:p>
          <a:p>
            <a:pPr marL="457200" indent="-457200">
              <a:spcBef>
                <a:spcPct val="0"/>
              </a:spcBef>
              <a:buFont typeface="Wingdings" pitchFamily="2" charset="2"/>
              <a:buNone/>
            </a:pPr>
            <a:r>
              <a:rPr lang="en-US" sz="2000" dirty="0">
                <a:solidFill>
                  <a:srgbClr val="FF0000"/>
                </a:solidFill>
                <a:latin typeface="Courier New" pitchFamily="49" charset="0"/>
              </a:rPr>
              <a:t>and (EX/</a:t>
            </a:r>
            <a:r>
              <a:rPr lang="en-US" sz="2000" dirty="0" err="1">
                <a:solidFill>
                  <a:srgbClr val="FF0000"/>
                </a:solidFill>
                <a:latin typeface="Courier New" pitchFamily="49" charset="0"/>
              </a:rPr>
              <a:t>MEM.RegisterRd</a:t>
            </a:r>
            <a:r>
              <a:rPr lang="en-US" sz="2000" dirty="0">
                <a:solidFill>
                  <a:srgbClr val="FF0000"/>
                </a:solidFill>
                <a:latin typeface="Courier New" pitchFamily="49" charset="0"/>
              </a:rPr>
              <a:t> != ID/</a:t>
            </a:r>
            <a:r>
              <a:rPr lang="en-US" sz="2000" dirty="0" err="1">
                <a:solidFill>
                  <a:srgbClr val="FF0000"/>
                </a:solidFill>
                <a:latin typeface="Courier New" pitchFamily="49" charset="0"/>
              </a:rPr>
              <a:t>EX.RegisterRt</a:t>
            </a:r>
            <a:r>
              <a:rPr lang="en-US" sz="2000" dirty="0">
                <a:solidFill>
                  <a:srgbClr val="FF0000"/>
                </a:solidFill>
                <a:latin typeface="Courier New" pitchFamily="49" charset="0"/>
              </a:rPr>
              <a:t>)</a:t>
            </a:r>
          </a:p>
          <a:p>
            <a:pPr marL="457200" indent="-457200">
              <a:spcBef>
                <a:spcPct val="0"/>
              </a:spcBef>
              <a:buFont typeface="Wingdings" pitchFamily="2" charset="2"/>
              <a:buNone/>
            </a:pPr>
            <a:r>
              <a:rPr lang="en-US" sz="2000" dirty="0">
                <a:latin typeface="Courier New" pitchFamily="49" charset="0"/>
              </a:rPr>
              <a:t>and (MEM/</a:t>
            </a:r>
            <a:r>
              <a:rPr lang="en-US" sz="2000" dirty="0" err="1">
                <a:latin typeface="Courier New" pitchFamily="49" charset="0"/>
              </a:rPr>
              <a:t>WB.RegisterRd</a:t>
            </a:r>
            <a:r>
              <a:rPr lang="en-US" sz="2000" dirty="0">
                <a:latin typeface="Courier New" pitchFamily="49" charset="0"/>
              </a:rPr>
              <a:t> = ID/</a:t>
            </a:r>
            <a:r>
              <a:rPr lang="en-US" sz="2000" dirty="0" err="1">
                <a:latin typeface="Courier New" pitchFamily="49" charset="0"/>
              </a:rPr>
              <a:t>EX.RegisterRt</a:t>
            </a:r>
            <a:r>
              <a:rPr lang="en-US" sz="2000" dirty="0">
                <a:latin typeface="Courier New" pitchFamily="49" charset="0"/>
              </a:rPr>
              <a:t>))</a:t>
            </a:r>
          </a:p>
          <a:p>
            <a:pPr marL="457200" indent="-457200">
              <a:spcBef>
                <a:spcPct val="0"/>
              </a:spcBef>
              <a:buFont typeface="Wingdings" pitchFamily="2" charset="2"/>
              <a:buNone/>
            </a:pPr>
            <a:r>
              <a:rPr lang="en-US" sz="2000" dirty="0">
                <a:latin typeface="Courier New" pitchFamily="49" charset="0"/>
              </a:rPr>
              <a:t>		</a:t>
            </a:r>
            <a:r>
              <a:rPr lang="en-US" sz="2000" dirty="0" err="1">
                <a:latin typeface="Courier New" pitchFamily="49" charset="0"/>
              </a:rPr>
              <a:t>ForwardB</a:t>
            </a:r>
            <a:r>
              <a:rPr lang="en-US" sz="2000" dirty="0">
                <a:latin typeface="Courier New" pitchFamily="49" charset="0"/>
              </a:rPr>
              <a:t> = 01</a:t>
            </a:r>
          </a:p>
        </p:txBody>
      </p:sp>
      <p:sp>
        <p:nvSpPr>
          <p:cNvPr id="4" name="Rectangle 3"/>
          <p:cNvSpPr txBox="1">
            <a:spLocks noChangeArrowheads="1"/>
          </p:cNvSpPr>
          <p:nvPr/>
        </p:nvSpPr>
        <p:spPr bwMode="auto">
          <a:xfrm>
            <a:off x="381000" y="685800"/>
            <a:ext cx="8305800" cy="2576513"/>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457200" marR="0" lvl="0" indent="-457200" algn="l" defTabSz="914400" rtl="0" eaLnBrk="0" fontAlgn="base" latinLnBrk="0" hangingPunct="0">
              <a:lnSpc>
                <a:spcPct val="90000"/>
              </a:lnSpc>
              <a:spcBef>
                <a:spcPct val="65000"/>
              </a:spcBef>
              <a:spcAft>
                <a:spcPct val="0"/>
              </a:spcAft>
              <a:buClr>
                <a:schemeClr val="accent1"/>
              </a:buClr>
              <a:buSzPct val="75000"/>
              <a:buFont typeface="Wingdings" pitchFamily="2" charset="2"/>
              <a:buAutoNum type="arabicPeriod"/>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EX </a:t>
            </a:r>
            <a:r>
              <a:rPr lang="zh-CN" altLang="en-US" sz="2400" kern="0" noProof="0" dirty="0" smtClean="0">
                <a:solidFill>
                  <a:schemeClr val="tx1"/>
                </a:solidFill>
                <a:latin typeface="+mn-lt"/>
              </a:rPr>
              <a:t>转发单元</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if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MEM.RegWrite</a:t>
            </a:r>
            <a:endPar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and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MEM.RegisterRd</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0)</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and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MEM.RegisterRd</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ID/</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EX.RegisterRs</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ForwardA</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10</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if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MEM.RegWrite</a:t>
            </a:r>
            <a:endPar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and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MEM.RegisterRd</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0)</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and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MEM.RegisterRd</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ID/</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EX.RegisterRt</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ForwardB</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10</a:t>
            </a:r>
            <a:endParaRPr kumimoji="0" lang="en-US" sz="2000" b="0" i="0" u="none" strike="noStrike" kern="0" cap="none" spc="0" normalizeH="0" baseline="0" noProof="0" dirty="0">
              <a:ln>
                <a:noFill/>
              </a:ln>
              <a:solidFill>
                <a:schemeClr val="tx1"/>
              </a:solidFill>
              <a:effectLst/>
              <a:uLnTx/>
              <a:uFillTx/>
              <a:latin typeface="Courier New" pitchFamily="49" charset="0"/>
              <a:ea typeface="+mn-ea"/>
              <a:cs typeface="+mn-cs"/>
            </a:endParaRPr>
          </a:p>
        </p:txBody>
      </p:sp>
      <p:sp>
        <p:nvSpPr>
          <p:cNvPr id="5" name="Rectangle 4"/>
          <p:cNvSpPr>
            <a:spLocks noChangeArrowheads="1"/>
          </p:cNvSpPr>
          <p:nvPr/>
        </p:nvSpPr>
        <p:spPr bwMode="auto">
          <a:xfrm>
            <a:off x="7239000" y="1295400"/>
            <a:ext cx="1905000" cy="1612900"/>
          </a:xfrm>
          <a:prstGeom prst="rect">
            <a:avLst/>
          </a:prstGeom>
          <a:noFill/>
          <a:ln w="12700">
            <a:noFill/>
            <a:miter lim="800000"/>
            <a:headEnd/>
            <a:tailEnd/>
          </a:ln>
          <a:effectLst/>
        </p:spPr>
        <p:txBody>
          <a:bodyPr lIns="90488" tIns="44450" rIns="90488" bIns="44450">
            <a:spAutoFit/>
          </a:bodyPr>
          <a:lstStyle/>
          <a:p>
            <a:r>
              <a:rPr lang="en-US" sz="2000"/>
              <a:t>Forwards the result from the previous instr. to either input of the ALU</a:t>
            </a:r>
          </a:p>
        </p:txBody>
      </p:sp>
      <p:sp>
        <p:nvSpPr>
          <p:cNvPr id="6" name="Rectangle 5"/>
          <p:cNvSpPr>
            <a:spLocks noChangeArrowheads="1"/>
          </p:cNvSpPr>
          <p:nvPr/>
        </p:nvSpPr>
        <p:spPr bwMode="auto">
          <a:xfrm>
            <a:off x="7239000" y="4114800"/>
            <a:ext cx="1905000" cy="2244204"/>
          </a:xfrm>
          <a:prstGeom prst="rect">
            <a:avLst/>
          </a:prstGeom>
          <a:noFill/>
          <a:ln w="12700">
            <a:noFill/>
            <a:miter lim="800000"/>
            <a:headEnd/>
            <a:tailEnd/>
          </a:ln>
          <a:effectLst/>
        </p:spPr>
        <p:txBody>
          <a:bodyPr lIns="90488" tIns="44450" rIns="90488" bIns="44450">
            <a:spAutoFit/>
          </a:bodyPr>
          <a:lstStyle/>
          <a:p>
            <a:r>
              <a:rPr lang="en-US" sz="2000" dirty="0"/>
              <a:t>Forwards the result from the </a:t>
            </a:r>
            <a:r>
              <a:rPr lang="en-US" sz="2000" dirty="0" smtClean="0"/>
              <a:t>previous or second </a:t>
            </a:r>
            <a:r>
              <a:rPr lang="en-US" sz="2000" dirty="0"/>
              <a:t>previous instr. to either input of the ALU</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5666" name="Rectangle 2"/>
          <p:cNvSpPr>
            <a:spLocks noGrp="1" noChangeArrowheads="1"/>
          </p:cNvSpPr>
          <p:nvPr>
            <p:ph type="title"/>
          </p:nvPr>
        </p:nvSpPr>
        <p:spPr>
          <a:xfrm>
            <a:off x="533400" y="304800"/>
            <a:ext cx="8229600" cy="426142"/>
          </a:xfrm>
        </p:spPr>
        <p:txBody>
          <a:bodyPr/>
          <a:lstStyle/>
          <a:p>
            <a:r>
              <a:rPr lang="zh-CN" altLang="en-US" dirty="0" smtClean="0"/>
              <a:t>带有转发硬件的数据通路</a:t>
            </a:r>
            <a:endParaRPr lang="en-US" dirty="0"/>
          </a:p>
        </p:txBody>
      </p:sp>
      <p:sp>
        <p:nvSpPr>
          <p:cNvPr id="1265842" name="Rectangle 178"/>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65667" name="Line 3"/>
          <p:cNvSpPr>
            <a:spLocks noChangeShapeType="1"/>
          </p:cNvSpPr>
          <p:nvPr/>
        </p:nvSpPr>
        <p:spPr bwMode="auto">
          <a:xfrm>
            <a:off x="2514600" y="5257800"/>
            <a:ext cx="1752600" cy="0"/>
          </a:xfrm>
          <a:prstGeom prst="line">
            <a:avLst/>
          </a:prstGeom>
          <a:noFill/>
          <a:ln w="19050">
            <a:solidFill>
              <a:schemeClr val="tx1"/>
            </a:solidFill>
            <a:round/>
            <a:headEnd/>
            <a:tailEnd/>
          </a:ln>
          <a:effectLst/>
        </p:spPr>
        <p:txBody>
          <a:bodyPr/>
          <a:lstStyle/>
          <a:p>
            <a:endParaRPr lang="en-US"/>
          </a:p>
        </p:txBody>
      </p:sp>
      <p:sp>
        <p:nvSpPr>
          <p:cNvPr id="1265668" name="Line 4"/>
          <p:cNvSpPr>
            <a:spLocks noChangeShapeType="1"/>
          </p:cNvSpPr>
          <p:nvPr/>
        </p:nvSpPr>
        <p:spPr bwMode="auto">
          <a:xfrm>
            <a:off x="4419600" y="5257800"/>
            <a:ext cx="457200" cy="0"/>
          </a:xfrm>
          <a:prstGeom prst="line">
            <a:avLst/>
          </a:prstGeom>
          <a:noFill/>
          <a:ln w="19050">
            <a:solidFill>
              <a:schemeClr val="tx1"/>
            </a:solidFill>
            <a:round/>
            <a:headEnd/>
            <a:tailEnd/>
          </a:ln>
          <a:effectLst/>
        </p:spPr>
        <p:txBody>
          <a:bodyPr/>
          <a:lstStyle/>
          <a:p>
            <a:endParaRPr lang="en-US"/>
          </a:p>
        </p:txBody>
      </p:sp>
      <p:sp>
        <p:nvSpPr>
          <p:cNvPr id="1265669" name="Line 5"/>
          <p:cNvSpPr>
            <a:spLocks noChangeShapeType="1"/>
          </p:cNvSpPr>
          <p:nvPr/>
        </p:nvSpPr>
        <p:spPr bwMode="auto">
          <a:xfrm>
            <a:off x="6705600" y="5334000"/>
            <a:ext cx="1524000" cy="0"/>
          </a:xfrm>
          <a:prstGeom prst="line">
            <a:avLst/>
          </a:prstGeom>
          <a:noFill/>
          <a:ln w="19050">
            <a:solidFill>
              <a:schemeClr val="tx1"/>
            </a:solidFill>
            <a:round/>
            <a:headEnd/>
            <a:tailEnd/>
          </a:ln>
          <a:effectLst/>
        </p:spPr>
        <p:txBody>
          <a:bodyPr/>
          <a:lstStyle/>
          <a:p>
            <a:endParaRPr lang="en-US"/>
          </a:p>
        </p:txBody>
      </p:sp>
      <p:sp>
        <p:nvSpPr>
          <p:cNvPr id="1265670" name="Line 6"/>
          <p:cNvSpPr>
            <a:spLocks noChangeShapeType="1"/>
          </p:cNvSpPr>
          <p:nvPr/>
        </p:nvSpPr>
        <p:spPr bwMode="auto">
          <a:xfrm>
            <a:off x="2514600" y="4800600"/>
            <a:ext cx="0" cy="762000"/>
          </a:xfrm>
          <a:prstGeom prst="line">
            <a:avLst/>
          </a:prstGeom>
          <a:noFill/>
          <a:ln w="12700">
            <a:solidFill>
              <a:schemeClr val="tx1"/>
            </a:solidFill>
            <a:round/>
            <a:headEnd/>
            <a:tailEnd/>
          </a:ln>
          <a:effectLst/>
        </p:spPr>
        <p:txBody>
          <a:bodyPr/>
          <a:lstStyle/>
          <a:p>
            <a:endParaRPr lang="en-US"/>
          </a:p>
        </p:txBody>
      </p:sp>
      <p:sp>
        <p:nvSpPr>
          <p:cNvPr id="1265671" name="Line 7"/>
          <p:cNvSpPr>
            <a:spLocks noChangeShapeType="1"/>
          </p:cNvSpPr>
          <p:nvPr/>
        </p:nvSpPr>
        <p:spPr bwMode="auto">
          <a:xfrm>
            <a:off x="2438400" y="6324600"/>
            <a:ext cx="6096000" cy="0"/>
          </a:xfrm>
          <a:prstGeom prst="line">
            <a:avLst/>
          </a:prstGeom>
          <a:noFill/>
          <a:ln w="19050">
            <a:solidFill>
              <a:schemeClr val="tx1"/>
            </a:solidFill>
            <a:round/>
            <a:headEnd/>
            <a:tailEnd/>
          </a:ln>
          <a:effectLst/>
        </p:spPr>
        <p:txBody>
          <a:bodyPr/>
          <a:lstStyle/>
          <a:p>
            <a:endParaRPr lang="en-US"/>
          </a:p>
        </p:txBody>
      </p:sp>
      <p:sp>
        <p:nvSpPr>
          <p:cNvPr id="1265672" name="Line 8"/>
          <p:cNvSpPr>
            <a:spLocks noChangeShapeType="1"/>
          </p:cNvSpPr>
          <p:nvPr/>
        </p:nvSpPr>
        <p:spPr bwMode="auto">
          <a:xfrm>
            <a:off x="8382000" y="5334000"/>
            <a:ext cx="152400" cy="0"/>
          </a:xfrm>
          <a:prstGeom prst="line">
            <a:avLst/>
          </a:prstGeom>
          <a:noFill/>
          <a:ln w="19050">
            <a:solidFill>
              <a:schemeClr val="tx1"/>
            </a:solidFill>
            <a:round/>
            <a:headEnd/>
            <a:tailEnd/>
          </a:ln>
          <a:effectLst/>
        </p:spPr>
        <p:txBody>
          <a:bodyPr/>
          <a:lstStyle/>
          <a:p>
            <a:endParaRPr lang="en-US"/>
          </a:p>
        </p:txBody>
      </p:sp>
      <p:sp>
        <p:nvSpPr>
          <p:cNvPr id="1265673" name="Line 9"/>
          <p:cNvSpPr>
            <a:spLocks noChangeShapeType="1"/>
          </p:cNvSpPr>
          <p:nvPr/>
        </p:nvSpPr>
        <p:spPr bwMode="auto">
          <a:xfrm>
            <a:off x="8534400" y="5334000"/>
            <a:ext cx="0" cy="990600"/>
          </a:xfrm>
          <a:prstGeom prst="line">
            <a:avLst/>
          </a:prstGeom>
          <a:noFill/>
          <a:ln w="12700">
            <a:solidFill>
              <a:schemeClr val="tx1"/>
            </a:solidFill>
            <a:round/>
            <a:headEnd/>
            <a:tailEnd/>
          </a:ln>
          <a:effectLst/>
        </p:spPr>
        <p:txBody>
          <a:bodyPr/>
          <a:lstStyle/>
          <a:p>
            <a:endParaRPr lang="en-US"/>
          </a:p>
        </p:txBody>
      </p:sp>
      <p:sp>
        <p:nvSpPr>
          <p:cNvPr id="1265674" name="Line 10"/>
          <p:cNvSpPr>
            <a:spLocks noChangeShapeType="1"/>
          </p:cNvSpPr>
          <p:nvPr/>
        </p:nvSpPr>
        <p:spPr bwMode="auto">
          <a:xfrm flipV="1">
            <a:off x="2438400" y="3886200"/>
            <a:ext cx="0" cy="2438400"/>
          </a:xfrm>
          <a:prstGeom prst="line">
            <a:avLst/>
          </a:prstGeom>
          <a:noFill/>
          <a:ln w="12700">
            <a:solidFill>
              <a:schemeClr val="tx1"/>
            </a:solidFill>
            <a:round/>
            <a:headEnd/>
            <a:tailEnd/>
          </a:ln>
          <a:effectLst/>
        </p:spPr>
        <p:txBody>
          <a:bodyPr/>
          <a:lstStyle/>
          <a:p>
            <a:endParaRPr lang="en-US"/>
          </a:p>
        </p:txBody>
      </p:sp>
      <p:sp>
        <p:nvSpPr>
          <p:cNvPr id="1265675" name="Line 11"/>
          <p:cNvSpPr>
            <a:spLocks noChangeShapeType="1"/>
          </p:cNvSpPr>
          <p:nvPr/>
        </p:nvSpPr>
        <p:spPr bwMode="auto">
          <a:xfrm>
            <a:off x="24384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2"/>
          <p:cNvGrpSpPr>
            <a:grpSpLocks/>
          </p:cNvGrpSpPr>
          <p:nvPr/>
        </p:nvGrpSpPr>
        <p:grpSpPr bwMode="auto">
          <a:xfrm>
            <a:off x="1447800" y="1981200"/>
            <a:ext cx="381000" cy="914400"/>
            <a:chOff x="1392" y="2880"/>
            <a:chExt cx="288" cy="480"/>
          </a:xfrm>
        </p:grpSpPr>
        <p:sp>
          <p:nvSpPr>
            <p:cNvPr id="1265677" name="Line 13"/>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65678" name="Line 14"/>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65679" name="Line 15"/>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65680" name="Line 16"/>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65681" name="Line 17"/>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65682" name="Line 18"/>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65683" name="Line 19"/>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65684" name="Rectangle 20"/>
          <p:cNvSpPr>
            <a:spLocks noChangeArrowheads="1"/>
          </p:cNvSpPr>
          <p:nvPr/>
        </p:nvSpPr>
        <p:spPr bwMode="auto">
          <a:xfrm>
            <a:off x="762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65685" name="Rectangle 21"/>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65686" name="Line 22"/>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687" name="Line 23"/>
          <p:cNvSpPr>
            <a:spLocks noChangeShapeType="1"/>
          </p:cNvSpPr>
          <p:nvPr/>
        </p:nvSpPr>
        <p:spPr bwMode="auto">
          <a:xfrm>
            <a:off x="609600" y="2133600"/>
            <a:ext cx="838200" cy="0"/>
          </a:xfrm>
          <a:prstGeom prst="line">
            <a:avLst/>
          </a:prstGeom>
          <a:noFill/>
          <a:ln w="28575">
            <a:solidFill>
              <a:schemeClr val="tx1"/>
            </a:solidFill>
            <a:round/>
            <a:headEnd/>
            <a:tailEnd type="triangle" w="med" len="med"/>
          </a:ln>
          <a:effectLst/>
        </p:spPr>
        <p:txBody>
          <a:bodyPr/>
          <a:lstStyle/>
          <a:p>
            <a:endParaRPr lang="en-US"/>
          </a:p>
        </p:txBody>
      </p:sp>
      <p:sp>
        <p:nvSpPr>
          <p:cNvPr id="1265688" name="Line 24"/>
          <p:cNvSpPr>
            <a:spLocks noChangeShapeType="1"/>
          </p:cNvSpPr>
          <p:nvPr/>
        </p:nvSpPr>
        <p:spPr bwMode="auto">
          <a:xfrm>
            <a:off x="10668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65689" name="Text Box 25"/>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65690" name="Text Box 26"/>
          <p:cNvSpPr txBox="1">
            <a:spLocks noChangeArrowheads="1"/>
          </p:cNvSpPr>
          <p:nvPr/>
        </p:nvSpPr>
        <p:spPr bwMode="auto">
          <a:xfrm>
            <a:off x="9286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65691" name="Text Box 27"/>
          <p:cNvSpPr txBox="1">
            <a:spLocks noChangeArrowheads="1"/>
          </p:cNvSpPr>
          <p:nvPr/>
        </p:nvSpPr>
        <p:spPr bwMode="auto">
          <a:xfrm>
            <a:off x="14478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65692" name="Text Box 28"/>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65693" name="Line 29"/>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694" name="Text Box 30"/>
          <p:cNvSpPr txBox="1">
            <a:spLocks noChangeArrowheads="1"/>
          </p:cNvSpPr>
          <p:nvPr/>
        </p:nvSpPr>
        <p:spPr bwMode="auto">
          <a:xfrm>
            <a:off x="8382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65695" name="Line 31"/>
          <p:cNvSpPr>
            <a:spLocks noChangeShapeType="1"/>
          </p:cNvSpPr>
          <p:nvPr/>
        </p:nvSpPr>
        <p:spPr bwMode="auto">
          <a:xfrm>
            <a:off x="152400" y="1295400"/>
            <a:ext cx="0" cy="2438400"/>
          </a:xfrm>
          <a:prstGeom prst="line">
            <a:avLst/>
          </a:prstGeom>
          <a:noFill/>
          <a:ln w="28575">
            <a:solidFill>
              <a:schemeClr val="tx1"/>
            </a:solidFill>
            <a:round/>
            <a:headEnd/>
            <a:tailEnd/>
          </a:ln>
          <a:effectLst/>
        </p:spPr>
        <p:txBody>
          <a:bodyPr/>
          <a:lstStyle/>
          <a:p>
            <a:endParaRPr lang="en-US"/>
          </a:p>
        </p:txBody>
      </p:sp>
      <p:sp>
        <p:nvSpPr>
          <p:cNvPr id="1265696" name="AutoShape 32"/>
          <p:cNvSpPr>
            <a:spLocks noChangeArrowheads="1"/>
          </p:cNvSpPr>
          <p:nvPr/>
        </p:nvSpPr>
        <p:spPr bwMode="auto">
          <a:xfrm rot="5400000" flipH="1">
            <a:off x="6096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697" name="Line 33"/>
          <p:cNvSpPr>
            <a:spLocks noChangeShapeType="1"/>
          </p:cNvSpPr>
          <p:nvPr/>
        </p:nvSpPr>
        <p:spPr bwMode="auto">
          <a:xfrm flipH="1">
            <a:off x="152400" y="1295400"/>
            <a:ext cx="700088" cy="0"/>
          </a:xfrm>
          <a:prstGeom prst="line">
            <a:avLst/>
          </a:prstGeom>
          <a:noFill/>
          <a:ln w="28575">
            <a:solidFill>
              <a:schemeClr val="tx1"/>
            </a:solidFill>
            <a:round/>
            <a:headEnd/>
            <a:tailEnd/>
          </a:ln>
          <a:effectLst/>
        </p:spPr>
        <p:txBody>
          <a:bodyPr/>
          <a:lstStyle/>
          <a:p>
            <a:endParaRPr lang="en-US"/>
          </a:p>
        </p:txBody>
      </p:sp>
      <p:sp>
        <p:nvSpPr>
          <p:cNvPr id="1265700" name="Line 36"/>
          <p:cNvSpPr>
            <a:spLocks noChangeShapeType="1"/>
          </p:cNvSpPr>
          <p:nvPr/>
        </p:nvSpPr>
        <p:spPr bwMode="auto">
          <a:xfrm flipH="1">
            <a:off x="1066800" y="1143000"/>
            <a:ext cx="5867400" cy="0"/>
          </a:xfrm>
          <a:prstGeom prst="line">
            <a:avLst/>
          </a:prstGeom>
          <a:noFill/>
          <a:ln w="28575">
            <a:solidFill>
              <a:srgbClr val="CC3399"/>
            </a:solidFill>
            <a:round/>
            <a:headEnd/>
            <a:tailEnd type="triangle" w="med" len="med"/>
          </a:ln>
          <a:effectLst/>
        </p:spPr>
        <p:txBody>
          <a:bodyPr/>
          <a:lstStyle/>
          <a:p>
            <a:endParaRPr lang="en-US"/>
          </a:p>
        </p:txBody>
      </p:sp>
      <p:sp>
        <p:nvSpPr>
          <p:cNvPr id="1265702" name="Rectangle 38"/>
          <p:cNvSpPr>
            <a:spLocks noChangeArrowheads="1"/>
          </p:cNvSpPr>
          <p:nvPr/>
        </p:nvSpPr>
        <p:spPr bwMode="auto">
          <a:xfrm>
            <a:off x="28194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65703" name="Line 39"/>
          <p:cNvSpPr>
            <a:spLocks noChangeShapeType="1"/>
          </p:cNvSpPr>
          <p:nvPr/>
        </p:nvSpPr>
        <p:spPr bwMode="auto">
          <a:xfrm>
            <a:off x="2057400" y="3733800"/>
            <a:ext cx="152400" cy="0"/>
          </a:xfrm>
          <a:prstGeom prst="line">
            <a:avLst/>
          </a:prstGeom>
          <a:noFill/>
          <a:ln w="28575">
            <a:solidFill>
              <a:schemeClr val="tx1"/>
            </a:solidFill>
            <a:round/>
            <a:headEnd/>
            <a:tailEnd/>
          </a:ln>
          <a:effectLst/>
        </p:spPr>
        <p:txBody>
          <a:bodyPr/>
          <a:lstStyle/>
          <a:p>
            <a:endParaRPr lang="en-US"/>
          </a:p>
        </p:txBody>
      </p:sp>
      <p:sp>
        <p:nvSpPr>
          <p:cNvPr id="1265704" name="Line 40"/>
          <p:cNvSpPr>
            <a:spLocks noChangeShapeType="1"/>
          </p:cNvSpPr>
          <p:nvPr/>
        </p:nvSpPr>
        <p:spPr bwMode="auto">
          <a:xfrm>
            <a:off x="25146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65705" name="Text Box 41"/>
          <p:cNvSpPr txBox="1">
            <a:spLocks noChangeArrowheads="1"/>
          </p:cNvSpPr>
          <p:nvPr/>
        </p:nvSpPr>
        <p:spPr bwMode="auto">
          <a:xfrm>
            <a:off x="27432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65706" name="Text Box 42"/>
          <p:cNvSpPr txBox="1">
            <a:spLocks noChangeArrowheads="1"/>
          </p:cNvSpPr>
          <p:nvPr/>
        </p:nvSpPr>
        <p:spPr bwMode="auto">
          <a:xfrm>
            <a:off x="27432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65707" name="Text Box 43"/>
          <p:cNvSpPr txBox="1">
            <a:spLocks noChangeArrowheads="1"/>
          </p:cNvSpPr>
          <p:nvPr/>
        </p:nvSpPr>
        <p:spPr bwMode="auto">
          <a:xfrm>
            <a:off x="27432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65708" name="Text Box 44"/>
          <p:cNvSpPr txBox="1">
            <a:spLocks noChangeArrowheads="1"/>
          </p:cNvSpPr>
          <p:nvPr/>
        </p:nvSpPr>
        <p:spPr bwMode="auto">
          <a:xfrm>
            <a:off x="27432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65709" name="Text Box 45"/>
          <p:cNvSpPr txBox="1">
            <a:spLocks noChangeArrowheads="1"/>
          </p:cNvSpPr>
          <p:nvPr/>
        </p:nvSpPr>
        <p:spPr bwMode="auto">
          <a:xfrm>
            <a:off x="28194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65710" name="Text Box 46"/>
          <p:cNvSpPr txBox="1">
            <a:spLocks noChangeArrowheads="1"/>
          </p:cNvSpPr>
          <p:nvPr/>
        </p:nvSpPr>
        <p:spPr bwMode="auto">
          <a:xfrm>
            <a:off x="35052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65711" name="Text Box 47"/>
          <p:cNvSpPr txBox="1">
            <a:spLocks noChangeArrowheads="1"/>
          </p:cNvSpPr>
          <p:nvPr/>
        </p:nvSpPr>
        <p:spPr bwMode="auto">
          <a:xfrm>
            <a:off x="35052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65712" name="Line 48"/>
          <p:cNvSpPr>
            <a:spLocks noChangeShapeType="1"/>
          </p:cNvSpPr>
          <p:nvPr/>
        </p:nvSpPr>
        <p:spPr bwMode="auto">
          <a:xfrm>
            <a:off x="2514600" y="4800600"/>
            <a:ext cx="381000" cy="0"/>
          </a:xfrm>
          <a:prstGeom prst="line">
            <a:avLst/>
          </a:prstGeom>
          <a:noFill/>
          <a:ln w="28575">
            <a:solidFill>
              <a:schemeClr val="tx1"/>
            </a:solidFill>
            <a:round/>
            <a:headEnd/>
            <a:tailEnd/>
          </a:ln>
          <a:effectLst/>
        </p:spPr>
        <p:txBody>
          <a:bodyPr/>
          <a:lstStyle/>
          <a:p>
            <a:endParaRPr lang="en-US"/>
          </a:p>
        </p:txBody>
      </p:sp>
      <p:sp>
        <p:nvSpPr>
          <p:cNvPr id="1265713" name="Line 49"/>
          <p:cNvSpPr>
            <a:spLocks noChangeShapeType="1"/>
          </p:cNvSpPr>
          <p:nvPr/>
        </p:nvSpPr>
        <p:spPr bwMode="auto">
          <a:xfrm>
            <a:off x="2590800" y="4724400"/>
            <a:ext cx="76200" cy="152400"/>
          </a:xfrm>
          <a:prstGeom prst="line">
            <a:avLst/>
          </a:prstGeom>
          <a:noFill/>
          <a:ln w="12700">
            <a:solidFill>
              <a:schemeClr val="tx1"/>
            </a:solidFill>
            <a:round/>
            <a:headEnd/>
            <a:tailEnd/>
          </a:ln>
          <a:effectLst/>
        </p:spPr>
        <p:txBody>
          <a:bodyPr/>
          <a:lstStyle/>
          <a:p>
            <a:endParaRPr lang="en-US"/>
          </a:p>
        </p:txBody>
      </p:sp>
      <p:sp>
        <p:nvSpPr>
          <p:cNvPr id="1265714" name="Line 50"/>
          <p:cNvSpPr>
            <a:spLocks noChangeShapeType="1"/>
          </p:cNvSpPr>
          <p:nvPr/>
        </p:nvSpPr>
        <p:spPr bwMode="auto">
          <a:xfrm>
            <a:off x="3810000" y="4724400"/>
            <a:ext cx="76200" cy="152400"/>
          </a:xfrm>
          <a:prstGeom prst="line">
            <a:avLst/>
          </a:prstGeom>
          <a:noFill/>
          <a:ln w="12700">
            <a:solidFill>
              <a:schemeClr val="tx1"/>
            </a:solidFill>
            <a:round/>
            <a:headEnd/>
            <a:tailEnd/>
          </a:ln>
          <a:effectLst/>
        </p:spPr>
        <p:txBody>
          <a:bodyPr/>
          <a:lstStyle/>
          <a:p>
            <a:endParaRPr lang="en-US"/>
          </a:p>
        </p:txBody>
      </p:sp>
      <p:sp>
        <p:nvSpPr>
          <p:cNvPr id="1265715" name="Text Box 51"/>
          <p:cNvSpPr txBox="1">
            <a:spLocks noChangeArrowheads="1"/>
          </p:cNvSpPr>
          <p:nvPr/>
        </p:nvSpPr>
        <p:spPr bwMode="auto">
          <a:xfrm>
            <a:off x="2590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65716" name="Text Box 52"/>
          <p:cNvSpPr txBox="1">
            <a:spLocks noChangeArrowheads="1"/>
          </p:cNvSpPr>
          <p:nvPr/>
        </p:nvSpPr>
        <p:spPr bwMode="auto">
          <a:xfrm>
            <a:off x="3733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65717" name="Line 53"/>
          <p:cNvSpPr>
            <a:spLocks noChangeShapeType="1"/>
          </p:cNvSpPr>
          <p:nvPr/>
        </p:nvSpPr>
        <p:spPr bwMode="auto">
          <a:xfrm>
            <a:off x="25908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65718" name="Line 54"/>
          <p:cNvSpPr>
            <a:spLocks noChangeShapeType="1"/>
          </p:cNvSpPr>
          <p:nvPr/>
        </p:nvSpPr>
        <p:spPr bwMode="auto">
          <a:xfrm>
            <a:off x="5181600" y="4419600"/>
            <a:ext cx="0" cy="533400"/>
          </a:xfrm>
          <a:prstGeom prst="line">
            <a:avLst/>
          </a:prstGeom>
          <a:noFill/>
          <a:ln w="28575">
            <a:solidFill>
              <a:schemeClr val="tx1"/>
            </a:solidFill>
            <a:round/>
            <a:headEnd/>
            <a:tailEnd/>
          </a:ln>
          <a:effectLst/>
        </p:spPr>
        <p:txBody>
          <a:bodyPr/>
          <a:lstStyle/>
          <a:p>
            <a:endParaRPr lang="en-US"/>
          </a:p>
        </p:txBody>
      </p:sp>
      <p:sp>
        <p:nvSpPr>
          <p:cNvPr id="1265719" name="Line 55"/>
          <p:cNvSpPr>
            <a:spLocks noChangeShapeType="1"/>
          </p:cNvSpPr>
          <p:nvPr/>
        </p:nvSpPr>
        <p:spPr bwMode="auto">
          <a:xfrm>
            <a:off x="4114800" y="4114800"/>
            <a:ext cx="152400" cy="0"/>
          </a:xfrm>
          <a:prstGeom prst="line">
            <a:avLst/>
          </a:prstGeom>
          <a:noFill/>
          <a:ln w="28575">
            <a:solidFill>
              <a:schemeClr val="tx1"/>
            </a:solidFill>
            <a:round/>
            <a:headEnd/>
            <a:tailEnd/>
          </a:ln>
          <a:effectLst/>
        </p:spPr>
        <p:txBody>
          <a:bodyPr/>
          <a:lstStyle/>
          <a:p>
            <a:endParaRPr lang="en-US"/>
          </a:p>
        </p:txBody>
      </p:sp>
      <p:sp>
        <p:nvSpPr>
          <p:cNvPr id="1265720" name="Line 56"/>
          <p:cNvSpPr>
            <a:spLocks noChangeShapeType="1"/>
          </p:cNvSpPr>
          <p:nvPr/>
        </p:nvSpPr>
        <p:spPr bwMode="auto">
          <a:xfrm>
            <a:off x="2514600" y="3124200"/>
            <a:ext cx="0" cy="1676400"/>
          </a:xfrm>
          <a:prstGeom prst="line">
            <a:avLst/>
          </a:prstGeom>
          <a:noFill/>
          <a:ln w="28575">
            <a:solidFill>
              <a:schemeClr val="tx1"/>
            </a:solidFill>
            <a:round/>
            <a:headEnd/>
            <a:tailEnd/>
          </a:ln>
          <a:effectLst/>
        </p:spPr>
        <p:txBody>
          <a:bodyPr/>
          <a:lstStyle/>
          <a:p>
            <a:endParaRPr lang="en-US"/>
          </a:p>
        </p:txBody>
      </p:sp>
      <p:sp>
        <p:nvSpPr>
          <p:cNvPr id="1265721" name="Line 57"/>
          <p:cNvSpPr>
            <a:spLocks noChangeShapeType="1"/>
          </p:cNvSpPr>
          <p:nvPr/>
        </p:nvSpPr>
        <p:spPr bwMode="auto">
          <a:xfrm>
            <a:off x="25146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65722" name="Line 58"/>
          <p:cNvSpPr>
            <a:spLocks noChangeShapeType="1"/>
          </p:cNvSpPr>
          <p:nvPr/>
        </p:nvSpPr>
        <p:spPr bwMode="auto">
          <a:xfrm>
            <a:off x="51054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65723" name="Line 59"/>
          <p:cNvSpPr>
            <a:spLocks noChangeShapeType="1"/>
          </p:cNvSpPr>
          <p:nvPr/>
        </p:nvSpPr>
        <p:spPr bwMode="auto">
          <a:xfrm>
            <a:off x="6400800" y="3810000"/>
            <a:ext cx="177800" cy="0"/>
          </a:xfrm>
          <a:prstGeom prst="line">
            <a:avLst/>
          </a:prstGeom>
          <a:noFill/>
          <a:ln w="28575">
            <a:solidFill>
              <a:schemeClr val="tx1"/>
            </a:solidFill>
            <a:round/>
            <a:headEnd/>
            <a:tailEnd/>
          </a:ln>
          <a:effectLst/>
        </p:spPr>
        <p:txBody>
          <a:bodyPr/>
          <a:lstStyle/>
          <a:p>
            <a:endParaRPr lang="en-US"/>
          </a:p>
        </p:txBody>
      </p:sp>
      <p:sp>
        <p:nvSpPr>
          <p:cNvPr id="1265724" name="Freeform 60"/>
          <p:cNvSpPr>
            <a:spLocks/>
          </p:cNvSpPr>
          <p:nvPr/>
        </p:nvSpPr>
        <p:spPr bwMode="auto">
          <a:xfrm>
            <a:off x="5867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65725" name="Rectangle 61"/>
          <p:cNvSpPr>
            <a:spLocks noChangeArrowheads="1"/>
          </p:cNvSpPr>
          <p:nvPr/>
        </p:nvSpPr>
        <p:spPr bwMode="auto">
          <a:xfrm>
            <a:off x="5969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65726" name="AutoShape 62"/>
          <p:cNvSpPr>
            <a:spLocks noChangeArrowheads="1"/>
          </p:cNvSpPr>
          <p:nvPr/>
        </p:nvSpPr>
        <p:spPr bwMode="auto">
          <a:xfrm rot="-5400000">
            <a:off x="5168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727" name="Line 63"/>
          <p:cNvSpPr>
            <a:spLocks noChangeShapeType="1"/>
          </p:cNvSpPr>
          <p:nvPr/>
        </p:nvSpPr>
        <p:spPr bwMode="auto">
          <a:xfrm>
            <a:off x="5664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730" name="Line 66"/>
          <p:cNvSpPr>
            <a:spLocks noChangeShapeType="1"/>
          </p:cNvSpPr>
          <p:nvPr/>
        </p:nvSpPr>
        <p:spPr bwMode="auto">
          <a:xfrm>
            <a:off x="51816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65731" name="Line 67"/>
          <p:cNvSpPr>
            <a:spLocks noChangeShapeType="1"/>
          </p:cNvSpPr>
          <p:nvPr/>
        </p:nvSpPr>
        <p:spPr bwMode="auto">
          <a:xfrm>
            <a:off x="51054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265732" name="Oval 68"/>
          <p:cNvSpPr>
            <a:spLocks noChangeArrowheads="1"/>
          </p:cNvSpPr>
          <p:nvPr/>
        </p:nvSpPr>
        <p:spPr bwMode="auto">
          <a:xfrm>
            <a:off x="5410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65733" name="Rectangle 69"/>
          <p:cNvSpPr>
            <a:spLocks noChangeArrowheads="1"/>
          </p:cNvSpPr>
          <p:nvPr/>
        </p:nvSpPr>
        <p:spPr bwMode="auto">
          <a:xfrm>
            <a:off x="5410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65734" name="Line 70"/>
          <p:cNvSpPr>
            <a:spLocks noChangeShapeType="1"/>
          </p:cNvSpPr>
          <p:nvPr/>
        </p:nvSpPr>
        <p:spPr bwMode="auto">
          <a:xfrm>
            <a:off x="5181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1"/>
          <p:cNvGrpSpPr>
            <a:grpSpLocks/>
          </p:cNvGrpSpPr>
          <p:nvPr/>
        </p:nvGrpSpPr>
        <p:grpSpPr bwMode="auto">
          <a:xfrm>
            <a:off x="6096000" y="2209800"/>
            <a:ext cx="304800" cy="914400"/>
            <a:chOff x="1392" y="2880"/>
            <a:chExt cx="288" cy="480"/>
          </a:xfrm>
        </p:grpSpPr>
        <p:sp>
          <p:nvSpPr>
            <p:cNvPr id="1265736" name="Line 72"/>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65737" name="Line 73"/>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65738" name="Line 74"/>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65739" name="Line 75"/>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65740" name="Line 76"/>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65741" name="Line 77"/>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65742" name="Line 78"/>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65743" name="Text Box 79"/>
          <p:cNvSpPr txBox="1">
            <a:spLocks noChangeArrowheads="1"/>
          </p:cNvSpPr>
          <p:nvPr/>
        </p:nvSpPr>
        <p:spPr bwMode="auto">
          <a:xfrm>
            <a:off x="6019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65744" name="Line 80"/>
          <p:cNvSpPr>
            <a:spLocks noChangeShapeType="1"/>
          </p:cNvSpPr>
          <p:nvPr/>
        </p:nvSpPr>
        <p:spPr bwMode="auto">
          <a:xfrm>
            <a:off x="5853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745" name="Rectangle 81"/>
          <p:cNvSpPr>
            <a:spLocks noChangeArrowheads="1"/>
          </p:cNvSpPr>
          <p:nvPr/>
        </p:nvSpPr>
        <p:spPr bwMode="auto">
          <a:xfrm>
            <a:off x="6934200" y="3048000"/>
            <a:ext cx="1143000" cy="1447800"/>
          </a:xfrm>
          <a:prstGeom prst="rect">
            <a:avLst/>
          </a:prstGeom>
          <a:noFill/>
          <a:ln w="12700">
            <a:solidFill>
              <a:schemeClr val="tx1"/>
            </a:solidFill>
            <a:miter lim="800000"/>
            <a:headEnd/>
            <a:tailEnd/>
          </a:ln>
          <a:effectLst/>
        </p:spPr>
        <p:txBody>
          <a:bodyPr wrap="none" anchor="ctr"/>
          <a:lstStyle/>
          <a:p>
            <a:endParaRPr lang="en-US"/>
          </a:p>
        </p:txBody>
      </p:sp>
      <p:sp>
        <p:nvSpPr>
          <p:cNvPr id="1265746" name="Line 82"/>
          <p:cNvSpPr>
            <a:spLocks noChangeShapeType="1"/>
          </p:cNvSpPr>
          <p:nvPr/>
        </p:nvSpPr>
        <p:spPr bwMode="auto">
          <a:xfrm>
            <a:off x="6705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65747" name="Text Box 83"/>
          <p:cNvSpPr txBox="1">
            <a:spLocks noChangeArrowheads="1"/>
          </p:cNvSpPr>
          <p:nvPr/>
        </p:nvSpPr>
        <p:spPr bwMode="auto">
          <a:xfrm>
            <a:off x="72390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65748" name="Text Box 84"/>
          <p:cNvSpPr txBox="1">
            <a:spLocks noChangeArrowheads="1"/>
          </p:cNvSpPr>
          <p:nvPr/>
        </p:nvSpPr>
        <p:spPr bwMode="auto">
          <a:xfrm>
            <a:off x="6878638" y="3657600"/>
            <a:ext cx="741362"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65749" name="Text Box 85"/>
          <p:cNvSpPr txBox="1">
            <a:spLocks noChangeArrowheads="1"/>
          </p:cNvSpPr>
          <p:nvPr/>
        </p:nvSpPr>
        <p:spPr bwMode="auto">
          <a:xfrm>
            <a:off x="68691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65750" name="Text Box 86"/>
          <p:cNvSpPr txBox="1">
            <a:spLocks noChangeArrowheads="1"/>
          </p:cNvSpPr>
          <p:nvPr/>
        </p:nvSpPr>
        <p:spPr bwMode="auto">
          <a:xfrm>
            <a:off x="75438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65751" name="Line 87"/>
          <p:cNvSpPr>
            <a:spLocks noChangeShapeType="1"/>
          </p:cNvSpPr>
          <p:nvPr/>
        </p:nvSpPr>
        <p:spPr bwMode="auto">
          <a:xfrm>
            <a:off x="6705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752" name="Line 88"/>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65753" name="AutoShape 89"/>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754" name="Line 90"/>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265757" name="Line 93"/>
          <p:cNvSpPr>
            <a:spLocks noChangeShapeType="1"/>
          </p:cNvSpPr>
          <p:nvPr/>
        </p:nvSpPr>
        <p:spPr bwMode="auto">
          <a:xfrm>
            <a:off x="4114800" y="3352800"/>
            <a:ext cx="152400" cy="0"/>
          </a:xfrm>
          <a:prstGeom prst="line">
            <a:avLst/>
          </a:prstGeom>
          <a:noFill/>
          <a:ln w="28575">
            <a:solidFill>
              <a:schemeClr val="tx1"/>
            </a:solidFill>
            <a:round/>
            <a:headEnd/>
            <a:tailEnd/>
          </a:ln>
          <a:effectLst/>
        </p:spPr>
        <p:txBody>
          <a:bodyPr/>
          <a:lstStyle/>
          <a:p>
            <a:endParaRPr lang="en-US"/>
          </a:p>
        </p:txBody>
      </p:sp>
      <p:sp>
        <p:nvSpPr>
          <p:cNvPr id="1265759" name="Line 95"/>
          <p:cNvSpPr>
            <a:spLocks noChangeShapeType="1"/>
          </p:cNvSpPr>
          <p:nvPr/>
        </p:nvSpPr>
        <p:spPr bwMode="auto">
          <a:xfrm>
            <a:off x="1828800" y="2438400"/>
            <a:ext cx="228600" cy="0"/>
          </a:xfrm>
          <a:prstGeom prst="line">
            <a:avLst/>
          </a:prstGeom>
          <a:noFill/>
          <a:ln w="28575">
            <a:solidFill>
              <a:schemeClr val="tx1"/>
            </a:solidFill>
            <a:round/>
            <a:headEnd/>
            <a:tailEnd/>
          </a:ln>
          <a:effectLst/>
        </p:spPr>
        <p:txBody>
          <a:bodyPr/>
          <a:lstStyle/>
          <a:p>
            <a:endParaRPr lang="en-US"/>
          </a:p>
        </p:txBody>
      </p:sp>
      <p:sp>
        <p:nvSpPr>
          <p:cNvPr id="1265760" name="Line 96"/>
          <p:cNvSpPr>
            <a:spLocks noChangeShapeType="1"/>
          </p:cNvSpPr>
          <p:nvPr/>
        </p:nvSpPr>
        <p:spPr bwMode="auto">
          <a:xfrm>
            <a:off x="10668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65761" name="Line 97"/>
          <p:cNvSpPr>
            <a:spLocks noChangeShapeType="1"/>
          </p:cNvSpPr>
          <p:nvPr/>
        </p:nvSpPr>
        <p:spPr bwMode="auto">
          <a:xfrm>
            <a:off x="2362200" y="3733800"/>
            <a:ext cx="152400" cy="0"/>
          </a:xfrm>
          <a:prstGeom prst="line">
            <a:avLst/>
          </a:prstGeom>
          <a:noFill/>
          <a:ln w="28575">
            <a:solidFill>
              <a:schemeClr val="tx1"/>
            </a:solidFill>
            <a:round/>
            <a:headEnd/>
            <a:tailEnd/>
          </a:ln>
          <a:effectLst/>
        </p:spPr>
        <p:txBody>
          <a:bodyPr/>
          <a:lstStyle/>
          <a:p>
            <a:endParaRPr lang="en-US"/>
          </a:p>
        </p:txBody>
      </p:sp>
      <p:sp>
        <p:nvSpPr>
          <p:cNvPr id="1265762" name="Line 98"/>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265763" name="Rectangle 99"/>
          <p:cNvSpPr>
            <a:spLocks noChangeArrowheads="1"/>
          </p:cNvSpPr>
          <p:nvPr/>
        </p:nvSpPr>
        <p:spPr bwMode="auto">
          <a:xfrm>
            <a:off x="22098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65764" name="Rectangle 100"/>
          <p:cNvSpPr>
            <a:spLocks noChangeArrowheads="1"/>
          </p:cNvSpPr>
          <p:nvPr/>
        </p:nvSpPr>
        <p:spPr bwMode="auto">
          <a:xfrm>
            <a:off x="42672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265765" name="Line 101"/>
          <p:cNvSpPr>
            <a:spLocks noChangeShapeType="1"/>
          </p:cNvSpPr>
          <p:nvPr/>
        </p:nvSpPr>
        <p:spPr bwMode="auto">
          <a:xfrm>
            <a:off x="1981200" y="2438400"/>
            <a:ext cx="228600" cy="0"/>
          </a:xfrm>
          <a:prstGeom prst="line">
            <a:avLst/>
          </a:prstGeom>
          <a:noFill/>
          <a:ln w="28575">
            <a:solidFill>
              <a:schemeClr val="tx1"/>
            </a:solidFill>
            <a:round/>
            <a:headEnd/>
            <a:tailEnd/>
          </a:ln>
          <a:effectLst/>
        </p:spPr>
        <p:txBody>
          <a:bodyPr/>
          <a:lstStyle/>
          <a:p>
            <a:endParaRPr lang="en-US"/>
          </a:p>
        </p:txBody>
      </p:sp>
      <p:sp>
        <p:nvSpPr>
          <p:cNvPr id="1265766" name="Line 102"/>
          <p:cNvSpPr>
            <a:spLocks noChangeShapeType="1"/>
          </p:cNvSpPr>
          <p:nvPr/>
        </p:nvSpPr>
        <p:spPr bwMode="auto">
          <a:xfrm>
            <a:off x="2362200" y="2438400"/>
            <a:ext cx="1905000" cy="0"/>
          </a:xfrm>
          <a:prstGeom prst="line">
            <a:avLst/>
          </a:prstGeom>
          <a:noFill/>
          <a:ln w="28575">
            <a:solidFill>
              <a:schemeClr val="tx1"/>
            </a:solidFill>
            <a:round/>
            <a:headEnd/>
            <a:tailEnd/>
          </a:ln>
          <a:effectLst/>
        </p:spPr>
        <p:txBody>
          <a:bodyPr/>
          <a:lstStyle/>
          <a:p>
            <a:endParaRPr lang="en-US"/>
          </a:p>
        </p:txBody>
      </p:sp>
      <p:sp>
        <p:nvSpPr>
          <p:cNvPr id="1265767" name="Line 103"/>
          <p:cNvSpPr>
            <a:spLocks noChangeShapeType="1"/>
          </p:cNvSpPr>
          <p:nvPr/>
        </p:nvSpPr>
        <p:spPr bwMode="auto">
          <a:xfrm>
            <a:off x="6400800" y="2667000"/>
            <a:ext cx="152400" cy="0"/>
          </a:xfrm>
          <a:prstGeom prst="line">
            <a:avLst/>
          </a:prstGeom>
          <a:noFill/>
          <a:ln w="28575">
            <a:solidFill>
              <a:schemeClr val="tx1"/>
            </a:solidFill>
            <a:round/>
            <a:headEnd/>
            <a:tailEnd/>
          </a:ln>
          <a:effectLst/>
        </p:spPr>
        <p:txBody>
          <a:bodyPr/>
          <a:lstStyle/>
          <a:p>
            <a:endParaRPr lang="en-US"/>
          </a:p>
        </p:txBody>
      </p:sp>
      <p:sp>
        <p:nvSpPr>
          <p:cNvPr id="1265768" name="Line 104"/>
          <p:cNvSpPr>
            <a:spLocks noChangeShapeType="1"/>
          </p:cNvSpPr>
          <p:nvPr/>
        </p:nvSpPr>
        <p:spPr bwMode="auto">
          <a:xfrm>
            <a:off x="4419600" y="4953000"/>
            <a:ext cx="762000" cy="0"/>
          </a:xfrm>
          <a:prstGeom prst="line">
            <a:avLst/>
          </a:prstGeom>
          <a:noFill/>
          <a:ln w="28575">
            <a:solidFill>
              <a:schemeClr val="tx1"/>
            </a:solidFill>
            <a:round/>
            <a:headEnd/>
            <a:tailEnd/>
          </a:ln>
          <a:effectLst/>
        </p:spPr>
        <p:txBody>
          <a:bodyPr/>
          <a:lstStyle/>
          <a:p>
            <a:endParaRPr lang="en-US"/>
          </a:p>
        </p:txBody>
      </p:sp>
      <p:sp>
        <p:nvSpPr>
          <p:cNvPr id="1265769" name="Line 105"/>
          <p:cNvSpPr>
            <a:spLocks noChangeShapeType="1"/>
          </p:cNvSpPr>
          <p:nvPr/>
        </p:nvSpPr>
        <p:spPr bwMode="auto">
          <a:xfrm>
            <a:off x="5257800" y="4419600"/>
            <a:ext cx="0" cy="533400"/>
          </a:xfrm>
          <a:prstGeom prst="line">
            <a:avLst/>
          </a:prstGeom>
          <a:noFill/>
          <a:ln w="28575">
            <a:solidFill>
              <a:schemeClr val="tx1"/>
            </a:solidFill>
            <a:round/>
            <a:headEnd/>
            <a:tailEnd/>
          </a:ln>
          <a:effectLst/>
        </p:spPr>
        <p:txBody>
          <a:bodyPr/>
          <a:lstStyle/>
          <a:p>
            <a:endParaRPr lang="en-US"/>
          </a:p>
        </p:txBody>
      </p:sp>
      <p:sp>
        <p:nvSpPr>
          <p:cNvPr id="1265770" name="Line 106"/>
          <p:cNvSpPr>
            <a:spLocks noChangeShapeType="1"/>
          </p:cNvSpPr>
          <p:nvPr/>
        </p:nvSpPr>
        <p:spPr bwMode="auto">
          <a:xfrm>
            <a:off x="5257800" y="4953000"/>
            <a:ext cx="1295400" cy="0"/>
          </a:xfrm>
          <a:prstGeom prst="line">
            <a:avLst/>
          </a:prstGeom>
          <a:noFill/>
          <a:ln w="28575">
            <a:solidFill>
              <a:schemeClr val="tx1"/>
            </a:solidFill>
            <a:round/>
            <a:headEnd/>
            <a:tailEnd/>
          </a:ln>
          <a:effectLst/>
        </p:spPr>
        <p:txBody>
          <a:bodyPr/>
          <a:lstStyle/>
          <a:p>
            <a:endParaRPr lang="en-US"/>
          </a:p>
        </p:txBody>
      </p:sp>
      <p:sp>
        <p:nvSpPr>
          <p:cNvPr id="1265771" name="Rectangle 107"/>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65772" name="Line 108"/>
          <p:cNvSpPr>
            <a:spLocks noChangeShapeType="1"/>
          </p:cNvSpPr>
          <p:nvPr/>
        </p:nvSpPr>
        <p:spPr bwMode="auto">
          <a:xfrm>
            <a:off x="6781800" y="4953000"/>
            <a:ext cx="1447800" cy="0"/>
          </a:xfrm>
          <a:prstGeom prst="line">
            <a:avLst/>
          </a:prstGeom>
          <a:noFill/>
          <a:ln w="28575">
            <a:solidFill>
              <a:schemeClr val="tx1"/>
            </a:solidFill>
            <a:round/>
            <a:headEnd/>
            <a:tailEnd/>
          </a:ln>
          <a:effectLst/>
        </p:spPr>
        <p:txBody>
          <a:bodyPr/>
          <a:lstStyle/>
          <a:p>
            <a:endParaRPr lang="en-US"/>
          </a:p>
        </p:txBody>
      </p:sp>
      <p:sp>
        <p:nvSpPr>
          <p:cNvPr id="1265773" name="Line 109"/>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65775" name="Line 111"/>
          <p:cNvSpPr>
            <a:spLocks noChangeShapeType="1"/>
          </p:cNvSpPr>
          <p:nvPr/>
        </p:nvSpPr>
        <p:spPr bwMode="auto">
          <a:xfrm>
            <a:off x="6934200" y="1143000"/>
            <a:ext cx="0" cy="1524000"/>
          </a:xfrm>
          <a:prstGeom prst="line">
            <a:avLst/>
          </a:prstGeom>
          <a:noFill/>
          <a:ln w="28575">
            <a:solidFill>
              <a:srgbClr val="CC3399"/>
            </a:solidFill>
            <a:round/>
            <a:headEnd/>
            <a:tailEnd/>
          </a:ln>
          <a:effectLst/>
        </p:spPr>
        <p:txBody>
          <a:bodyPr/>
          <a:lstStyle/>
          <a:p>
            <a:endParaRPr lang="en-US"/>
          </a:p>
        </p:txBody>
      </p:sp>
      <p:sp>
        <p:nvSpPr>
          <p:cNvPr id="1265776" name="Line 112"/>
          <p:cNvSpPr>
            <a:spLocks noChangeShapeType="1"/>
          </p:cNvSpPr>
          <p:nvPr/>
        </p:nvSpPr>
        <p:spPr bwMode="auto">
          <a:xfrm flipH="1" flipV="1">
            <a:off x="4267200" y="4800600"/>
            <a:ext cx="152400" cy="152400"/>
          </a:xfrm>
          <a:prstGeom prst="line">
            <a:avLst/>
          </a:prstGeom>
          <a:noFill/>
          <a:ln w="28575" cap="rnd">
            <a:solidFill>
              <a:schemeClr val="accent2"/>
            </a:solidFill>
            <a:prstDash val="sysDot"/>
            <a:round/>
            <a:headEnd/>
            <a:tailEnd/>
          </a:ln>
          <a:effectLst/>
        </p:spPr>
        <p:txBody>
          <a:bodyPr/>
          <a:lstStyle/>
          <a:p>
            <a:endParaRPr lang="en-US"/>
          </a:p>
        </p:txBody>
      </p:sp>
      <p:sp>
        <p:nvSpPr>
          <p:cNvPr id="1265777" name="Line 113"/>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65778" name="Text Box 114"/>
          <p:cNvSpPr txBox="1">
            <a:spLocks noChangeArrowheads="1"/>
          </p:cNvSpPr>
          <p:nvPr/>
        </p:nvSpPr>
        <p:spPr bwMode="auto">
          <a:xfrm>
            <a:off x="20574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65779" name="Line 115"/>
          <p:cNvSpPr>
            <a:spLocks noChangeShapeType="1"/>
          </p:cNvSpPr>
          <p:nvPr/>
        </p:nvSpPr>
        <p:spPr bwMode="auto">
          <a:xfrm flipV="1">
            <a:off x="5181600" y="2895600"/>
            <a:ext cx="0" cy="1524000"/>
          </a:xfrm>
          <a:prstGeom prst="line">
            <a:avLst/>
          </a:prstGeom>
          <a:noFill/>
          <a:ln w="28575">
            <a:solidFill>
              <a:schemeClr val="tx1"/>
            </a:solidFill>
            <a:round/>
            <a:headEnd/>
            <a:tailEnd/>
          </a:ln>
          <a:effectLst/>
        </p:spPr>
        <p:txBody>
          <a:bodyPr/>
          <a:lstStyle/>
          <a:p>
            <a:endParaRPr lang="en-US"/>
          </a:p>
        </p:txBody>
      </p:sp>
      <p:sp>
        <p:nvSpPr>
          <p:cNvPr id="1265780" name="Line 116"/>
          <p:cNvSpPr>
            <a:spLocks noChangeShapeType="1"/>
          </p:cNvSpPr>
          <p:nvPr/>
        </p:nvSpPr>
        <p:spPr bwMode="auto">
          <a:xfrm>
            <a:off x="3733800" y="4800600"/>
            <a:ext cx="533400" cy="0"/>
          </a:xfrm>
          <a:prstGeom prst="line">
            <a:avLst/>
          </a:prstGeom>
          <a:noFill/>
          <a:ln w="28575">
            <a:solidFill>
              <a:schemeClr val="tx1"/>
            </a:solidFill>
            <a:round/>
            <a:headEnd/>
            <a:tailEnd/>
          </a:ln>
          <a:effectLst/>
        </p:spPr>
        <p:txBody>
          <a:bodyPr/>
          <a:lstStyle/>
          <a:p>
            <a:endParaRPr lang="en-US"/>
          </a:p>
        </p:txBody>
      </p:sp>
      <p:sp>
        <p:nvSpPr>
          <p:cNvPr id="1265781" name="Line 117"/>
          <p:cNvSpPr>
            <a:spLocks noChangeShapeType="1"/>
          </p:cNvSpPr>
          <p:nvPr/>
        </p:nvSpPr>
        <p:spPr bwMode="auto">
          <a:xfrm>
            <a:off x="4419600" y="2438400"/>
            <a:ext cx="1676400" cy="0"/>
          </a:xfrm>
          <a:prstGeom prst="line">
            <a:avLst/>
          </a:prstGeom>
          <a:noFill/>
          <a:ln w="28575">
            <a:solidFill>
              <a:schemeClr val="tx1"/>
            </a:solidFill>
            <a:round/>
            <a:headEnd/>
            <a:tailEnd type="triangle" w="med" len="med"/>
          </a:ln>
          <a:effectLst/>
        </p:spPr>
        <p:txBody>
          <a:bodyPr/>
          <a:lstStyle/>
          <a:p>
            <a:endParaRPr lang="en-US"/>
          </a:p>
        </p:txBody>
      </p:sp>
      <p:sp>
        <p:nvSpPr>
          <p:cNvPr id="1265782" name="Line 118"/>
          <p:cNvSpPr>
            <a:spLocks noChangeShapeType="1"/>
          </p:cNvSpPr>
          <p:nvPr/>
        </p:nvSpPr>
        <p:spPr bwMode="auto">
          <a:xfrm>
            <a:off x="1981200" y="1447800"/>
            <a:ext cx="0" cy="990600"/>
          </a:xfrm>
          <a:prstGeom prst="line">
            <a:avLst/>
          </a:prstGeom>
          <a:noFill/>
          <a:ln w="28575">
            <a:solidFill>
              <a:schemeClr val="tx1"/>
            </a:solidFill>
            <a:round/>
            <a:headEnd/>
            <a:tailEnd/>
          </a:ln>
          <a:effectLst/>
        </p:spPr>
        <p:txBody>
          <a:bodyPr/>
          <a:lstStyle/>
          <a:p>
            <a:endParaRPr lang="en-US"/>
          </a:p>
        </p:txBody>
      </p:sp>
      <p:sp>
        <p:nvSpPr>
          <p:cNvPr id="1265783" name="Line 119"/>
          <p:cNvSpPr>
            <a:spLocks noChangeShapeType="1"/>
          </p:cNvSpPr>
          <p:nvPr/>
        </p:nvSpPr>
        <p:spPr bwMode="auto">
          <a:xfrm flipV="1">
            <a:off x="6324600" y="2971800"/>
            <a:ext cx="0" cy="457200"/>
          </a:xfrm>
          <a:prstGeom prst="line">
            <a:avLst/>
          </a:prstGeom>
          <a:noFill/>
          <a:ln w="12700">
            <a:solidFill>
              <a:schemeClr val="accent1"/>
            </a:solidFill>
            <a:round/>
            <a:headEnd/>
            <a:tailEnd/>
          </a:ln>
          <a:effectLst/>
        </p:spPr>
        <p:txBody>
          <a:bodyPr/>
          <a:lstStyle/>
          <a:p>
            <a:endParaRPr lang="en-US"/>
          </a:p>
        </p:txBody>
      </p:sp>
      <p:sp>
        <p:nvSpPr>
          <p:cNvPr id="1265784" name="Line 120"/>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265785" name="Rectangle 121"/>
          <p:cNvSpPr>
            <a:spLocks noChangeArrowheads="1"/>
          </p:cNvSpPr>
          <p:nvPr/>
        </p:nvSpPr>
        <p:spPr bwMode="auto">
          <a:xfrm>
            <a:off x="6553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65786" name="Oval 122"/>
          <p:cNvSpPr>
            <a:spLocks noChangeArrowheads="1"/>
          </p:cNvSpPr>
          <p:nvPr/>
        </p:nvSpPr>
        <p:spPr bwMode="auto">
          <a:xfrm>
            <a:off x="2895600" y="45720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65787" name="Rectangle 123"/>
          <p:cNvSpPr>
            <a:spLocks noChangeArrowheads="1"/>
          </p:cNvSpPr>
          <p:nvPr/>
        </p:nvSpPr>
        <p:spPr bwMode="auto">
          <a:xfrm>
            <a:off x="3048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65788" name="Line 124"/>
          <p:cNvSpPr>
            <a:spLocks noChangeShapeType="1"/>
          </p:cNvSpPr>
          <p:nvPr/>
        </p:nvSpPr>
        <p:spPr bwMode="auto">
          <a:xfrm>
            <a:off x="6705600" y="2667000"/>
            <a:ext cx="228600" cy="0"/>
          </a:xfrm>
          <a:prstGeom prst="line">
            <a:avLst/>
          </a:prstGeom>
          <a:noFill/>
          <a:ln w="28575">
            <a:solidFill>
              <a:schemeClr val="tx1"/>
            </a:solidFill>
            <a:round/>
            <a:headEnd/>
            <a:tailEnd/>
          </a:ln>
          <a:effectLst/>
        </p:spPr>
        <p:txBody>
          <a:bodyPr/>
          <a:lstStyle/>
          <a:p>
            <a:endParaRPr lang="en-US"/>
          </a:p>
        </p:txBody>
      </p:sp>
      <p:sp>
        <p:nvSpPr>
          <p:cNvPr id="1265789" name="Line 125"/>
          <p:cNvSpPr>
            <a:spLocks noChangeShapeType="1"/>
          </p:cNvSpPr>
          <p:nvPr/>
        </p:nvSpPr>
        <p:spPr bwMode="auto">
          <a:xfrm>
            <a:off x="6324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65790" name="Line 126"/>
          <p:cNvSpPr>
            <a:spLocks noChangeShapeType="1"/>
          </p:cNvSpPr>
          <p:nvPr/>
        </p:nvSpPr>
        <p:spPr bwMode="auto">
          <a:xfrm>
            <a:off x="6705600" y="2971800"/>
            <a:ext cx="228600" cy="0"/>
          </a:xfrm>
          <a:prstGeom prst="line">
            <a:avLst/>
          </a:prstGeom>
          <a:noFill/>
          <a:ln w="12700">
            <a:solidFill>
              <a:schemeClr val="accent1"/>
            </a:solidFill>
            <a:round/>
            <a:headEnd/>
            <a:tailEnd/>
          </a:ln>
          <a:effectLst/>
        </p:spPr>
        <p:txBody>
          <a:bodyPr/>
          <a:lstStyle/>
          <a:p>
            <a:endParaRPr lang="en-US"/>
          </a:p>
        </p:txBody>
      </p:sp>
      <p:sp>
        <p:nvSpPr>
          <p:cNvPr id="1265792" name="Text Box 128"/>
          <p:cNvSpPr txBox="1">
            <a:spLocks noChangeArrowheads="1"/>
          </p:cNvSpPr>
          <p:nvPr/>
        </p:nvSpPr>
        <p:spPr bwMode="auto">
          <a:xfrm>
            <a:off x="41148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65793" name="Text Box 129"/>
          <p:cNvSpPr txBox="1">
            <a:spLocks noChangeArrowheads="1"/>
          </p:cNvSpPr>
          <p:nvPr/>
        </p:nvSpPr>
        <p:spPr bwMode="auto">
          <a:xfrm>
            <a:off x="6172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65794" name="Text Box 130"/>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65795" name="Rectangle 131"/>
          <p:cNvSpPr>
            <a:spLocks noChangeArrowheads="1"/>
          </p:cNvSpPr>
          <p:nvPr/>
        </p:nvSpPr>
        <p:spPr bwMode="auto">
          <a:xfrm>
            <a:off x="4267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6" name="Rectangle 132"/>
          <p:cNvSpPr>
            <a:spLocks noChangeArrowheads="1"/>
          </p:cNvSpPr>
          <p:nvPr/>
        </p:nvSpPr>
        <p:spPr bwMode="auto">
          <a:xfrm>
            <a:off x="4267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7" name="Rectangle 133"/>
          <p:cNvSpPr>
            <a:spLocks noChangeArrowheads="1"/>
          </p:cNvSpPr>
          <p:nvPr/>
        </p:nvSpPr>
        <p:spPr bwMode="auto">
          <a:xfrm>
            <a:off x="42672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8" name="Rectangle 134"/>
          <p:cNvSpPr>
            <a:spLocks noChangeArrowheads="1"/>
          </p:cNvSpPr>
          <p:nvPr/>
        </p:nvSpPr>
        <p:spPr bwMode="auto">
          <a:xfrm>
            <a:off x="6553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9" name="Rectangle 135"/>
          <p:cNvSpPr>
            <a:spLocks noChangeArrowheads="1"/>
          </p:cNvSpPr>
          <p:nvPr/>
        </p:nvSpPr>
        <p:spPr bwMode="auto">
          <a:xfrm>
            <a:off x="6553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800" name="Rectangle 136"/>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801" name="Rectangle 137"/>
          <p:cNvSpPr>
            <a:spLocks noChangeArrowheads="1"/>
          </p:cNvSpPr>
          <p:nvPr/>
        </p:nvSpPr>
        <p:spPr bwMode="auto">
          <a:xfrm>
            <a:off x="3200400" y="1752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65802" name="Oval 138"/>
          <p:cNvSpPr>
            <a:spLocks noChangeArrowheads="1"/>
          </p:cNvSpPr>
          <p:nvPr/>
        </p:nvSpPr>
        <p:spPr bwMode="auto">
          <a:xfrm>
            <a:off x="3048000" y="1371600"/>
            <a:ext cx="762000" cy="990600"/>
          </a:xfrm>
          <a:prstGeom prst="ellipse">
            <a:avLst/>
          </a:prstGeom>
          <a:noFill/>
          <a:ln w="12700">
            <a:solidFill>
              <a:schemeClr val="accent1"/>
            </a:solidFill>
            <a:round/>
            <a:headEnd/>
            <a:tailEnd/>
          </a:ln>
          <a:effectLst/>
        </p:spPr>
        <p:txBody>
          <a:bodyPr wrap="none" anchor="ctr"/>
          <a:lstStyle/>
          <a:p>
            <a:endParaRPr lang="en-US"/>
          </a:p>
        </p:txBody>
      </p:sp>
      <p:sp>
        <p:nvSpPr>
          <p:cNvPr id="1265803" name="Line 139"/>
          <p:cNvSpPr>
            <a:spLocks noChangeShapeType="1"/>
          </p:cNvSpPr>
          <p:nvPr/>
        </p:nvSpPr>
        <p:spPr bwMode="auto">
          <a:xfrm>
            <a:off x="2514600" y="1905000"/>
            <a:ext cx="0" cy="1219200"/>
          </a:xfrm>
          <a:prstGeom prst="line">
            <a:avLst/>
          </a:prstGeom>
          <a:noFill/>
          <a:ln w="12700">
            <a:solidFill>
              <a:schemeClr val="accent1"/>
            </a:solidFill>
            <a:round/>
            <a:headEnd/>
            <a:tailEnd/>
          </a:ln>
          <a:effectLst/>
        </p:spPr>
        <p:txBody>
          <a:bodyPr/>
          <a:lstStyle/>
          <a:p>
            <a:endParaRPr lang="en-US"/>
          </a:p>
        </p:txBody>
      </p:sp>
      <p:sp>
        <p:nvSpPr>
          <p:cNvPr id="1265804" name="Line 140"/>
          <p:cNvSpPr>
            <a:spLocks noChangeShapeType="1"/>
          </p:cNvSpPr>
          <p:nvPr/>
        </p:nvSpPr>
        <p:spPr bwMode="auto">
          <a:xfrm>
            <a:off x="2514600" y="19050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65805" name="Line 141"/>
          <p:cNvSpPr>
            <a:spLocks noChangeShapeType="1"/>
          </p:cNvSpPr>
          <p:nvPr/>
        </p:nvSpPr>
        <p:spPr bwMode="auto">
          <a:xfrm>
            <a:off x="3733800" y="16764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65806" name="Line 142"/>
          <p:cNvSpPr>
            <a:spLocks noChangeShapeType="1"/>
          </p:cNvSpPr>
          <p:nvPr/>
        </p:nvSpPr>
        <p:spPr bwMode="auto">
          <a:xfrm>
            <a:off x="3810000" y="1905000"/>
            <a:ext cx="457200" cy="0"/>
          </a:xfrm>
          <a:prstGeom prst="line">
            <a:avLst/>
          </a:prstGeom>
          <a:noFill/>
          <a:ln w="12700">
            <a:solidFill>
              <a:schemeClr val="accent1"/>
            </a:solidFill>
            <a:round/>
            <a:headEnd/>
            <a:tailEnd type="triangle" w="med" len="med"/>
          </a:ln>
          <a:effectLst/>
        </p:spPr>
        <p:txBody>
          <a:bodyPr/>
          <a:lstStyle/>
          <a:p>
            <a:endParaRPr lang="en-US"/>
          </a:p>
        </p:txBody>
      </p:sp>
      <p:sp>
        <p:nvSpPr>
          <p:cNvPr id="1265807" name="Line 143"/>
          <p:cNvSpPr>
            <a:spLocks noChangeShapeType="1"/>
          </p:cNvSpPr>
          <p:nvPr/>
        </p:nvSpPr>
        <p:spPr bwMode="auto">
          <a:xfrm>
            <a:off x="3733800" y="21336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65808" name="Line 144"/>
          <p:cNvSpPr>
            <a:spLocks noChangeShapeType="1"/>
          </p:cNvSpPr>
          <p:nvPr/>
        </p:nvSpPr>
        <p:spPr bwMode="auto">
          <a:xfrm>
            <a:off x="6705600" y="2133600"/>
            <a:ext cx="1524000" cy="533400"/>
          </a:xfrm>
          <a:prstGeom prst="line">
            <a:avLst/>
          </a:prstGeom>
          <a:noFill/>
          <a:ln w="12700">
            <a:solidFill>
              <a:schemeClr val="accent1"/>
            </a:solidFill>
            <a:round/>
            <a:headEnd/>
            <a:tailEnd type="triangle" w="med" len="med"/>
          </a:ln>
          <a:effectLst/>
        </p:spPr>
        <p:txBody>
          <a:bodyPr/>
          <a:lstStyle/>
          <a:p>
            <a:endParaRPr lang="en-US"/>
          </a:p>
        </p:txBody>
      </p:sp>
      <p:sp>
        <p:nvSpPr>
          <p:cNvPr id="1265809" name="Line 145"/>
          <p:cNvSpPr>
            <a:spLocks noChangeShapeType="1"/>
          </p:cNvSpPr>
          <p:nvPr/>
        </p:nvSpPr>
        <p:spPr bwMode="auto">
          <a:xfrm>
            <a:off x="44196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65810" name="Line 146"/>
          <p:cNvSpPr>
            <a:spLocks noChangeShapeType="1"/>
          </p:cNvSpPr>
          <p:nvPr/>
        </p:nvSpPr>
        <p:spPr bwMode="auto">
          <a:xfrm>
            <a:off x="44196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65811" name="Line 147"/>
          <p:cNvSpPr>
            <a:spLocks noChangeShapeType="1"/>
          </p:cNvSpPr>
          <p:nvPr/>
        </p:nvSpPr>
        <p:spPr bwMode="auto">
          <a:xfrm>
            <a:off x="4419600" y="1600200"/>
            <a:ext cx="609600" cy="0"/>
          </a:xfrm>
          <a:prstGeom prst="line">
            <a:avLst/>
          </a:prstGeom>
          <a:noFill/>
          <a:ln w="12700">
            <a:solidFill>
              <a:schemeClr val="accent1"/>
            </a:solidFill>
            <a:round/>
            <a:headEnd/>
            <a:tailEnd/>
          </a:ln>
          <a:effectLst/>
        </p:spPr>
        <p:txBody>
          <a:bodyPr/>
          <a:lstStyle/>
          <a:p>
            <a:endParaRPr lang="en-US"/>
          </a:p>
        </p:txBody>
      </p:sp>
      <p:sp>
        <p:nvSpPr>
          <p:cNvPr id="1265812" name="Line 148"/>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65813" name="Line 149"/>
          <p:cNvSpPr>
            <a:spLocks noChangeShapeType="1"/>
          </p:cNvSpPr>
          <p:nvPr/>
        </p:nvSpPr>
        <p:spPr bwMode="auto">
          <a:xfrm>
            <a:off x="6705600" y="1905000"/>
            <a:ext cx="685800" cy="0"/>
          </a:xfrm>
          <a:prstGeom prst="line">
            <a:avLst/>
          </a:prstGeom>
          <a:noFill/>
          <a:ln w="12700">
            <a:solidFill>
              <a:schemeClr val="accent1"/>
            </a:solidFill>
            <a:round/>
            <a:headEnd/>
            <a:tailEnd/>
          </a:ln>
          <a:effectLst/>
        </p:spPr>
        <p:txBody>
          <a:bodyPr/>
          <a:lstStyle/>
          <a:p>
            <a:endParaRPr lang="en-US"/>
          </a:p>
        </p:txBody>
      </p:sp>
      <p:sp>
        <p:nvSpPr>
          <p:cNvPr id="1265814" name="Line 150"/>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265815" name="Line 151"/>
          <p:cNvSpPr>
            <a:spLocks noChangeShapeType="1"/>
          </p:cNvSpPr>
          <p:nvPr/>
        </p:nvSpPr>
        <p:spPr bwMode="auto">
          <a:xfrm>
            <a:off x="73914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65816" name="Line 152"/>
          <p:cNvSpPr>
            <a:spLocks noChangeShapeType="1"/>
          </p:cNvSpPr>
          <p:nvPr/>
        </p:nvSpPr>
        <p:spPr bwMode="auto">
          <a:xfrm>
            <a:off x="50292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65817" name="AutoShape 153"/>
          <p:cNvSpPr>
            <a:spLocks noChangeArrowheads="1"/>
          </p:cNvSpPr>
          <p:nvPr/>
        </p:nvSpPr>
        <p:spPr bwMode="auto">
          <a:xfrm rot="-5400000">
            <a:off x="4648200" y="5257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818" name="Line 154"/>
          <p:cNvSpPr>
            <a:spLocks noChangeShapeType="1"/>
          </p:cNvSpPr>
          <p:nvPr/>
        </p:nvSpPr>
        <p:spPr bwMode="auto">
          <a:xfrm>
            <a:off x="5105400" y="5334000"/>
            <a:ext cx="1447800" cy="0"/>
          </a:xfrm>
          <a:prstGeom prst="line">
            <a:avLst/>
          </a:prstGeom>
          <a:noFill/>
          <a:ln w="19050">
            <a:solidFill>
              <a:schemeClr val="tx1"/>
            </a:solidFill>
            <a:round/>
            <a:headEnd/>
            <a:tailEnd/>
          </a:ln>
          <a:effectLst/>
        </p:spPr>
        <p:txBody>
          <a:bodyPr/>
          <a:lstStyle/>
          <a:p>
            <a:endParaRPr lang="en-US"/>
          </a:p>
        </p:txBody>
      </p:sp>
      <p:sp>
        <p:nvSpPr>
          <p:cNvPr id="1265819" name="Line 155"/>
          <p:cNvSpPr>
            <a:spLocks noChangeShapeType="1"/>
          </p:cNvSpPr>
          <p:nvPr/>
        </p:nvSpPr>
        <p:spPr bwMode="auto">
          <a:xfrm>
            <a:off x="2514600" y="5562600"/>
            <a:ext cx="1752600" cy="0"/>
          </a:xfrm>
          <a:prstGeom prst="line">
            <a:avLst/>
          </a:prstGeom>
          <a:noFill/>
          <a:ln w="19050">
            <a:solidFill>
              <a:schemeClr val="tx1"/>
            </a:solidFill>
            <a:round/>
            <a:headEnd/>
            <a:tailEnd/>
          </a:ln>
          <a:effectLst/>
        </p:spPr>
        <p:txBody>
          <a:bodyPr/>
          <a:lstStyle/>
          <a:p>
            <a:endParaRPr lang="en-US"/>
          </a:p>
        </p:txBody>
      </p:sp>
      <p:sp>
        <p:nvSpPr>
          <p:cNvPr id="1265820" name="Line 156"/>
          <p:cNvSpPr>
            <a:spLocks noChangeShapeType="1"/>
          </p:cNvSpPr>
          <p:nvPr/>
        </p:nvSpPr>
        <p:spPr bwMode="auto">
          <a:xfrm>
            <a:off x="4419600" y="5562600"/>
            <a:ext cx="457200" cy="0"/>
          </a:xfrm>
          <a:prstGeom prst="line">
            <a:avLst/>
          </a:prstGeom>
          <a:noFill/>
          <a:ln w="19050">
            <a:solidFill>
              <a:schemeClr val="tx1"/>
            </a:solidFill>
            <a:round/>
            <a:headEnd/>
            <a:tailEnd/>
          </a:ln>
          <a:effectLst/>
        </p:spPr>
        <p:txBody>
          <a:bodyPr/>
          <a:lstStyle/>
          <a:p>
            <a:endParaRPr lang="en-US"/>
          </a:p>
        </p:txBody>
      </p:sp>
      <p:sp>
        <p:nvSpPr>
          <p:cNvPr id="1265823" name="Oval 159"/>
          <p:cNvSpPr>
            <a:spLocks noChangeArrowheads="1"/>
          </p:cNvSpPr>
          <p:nvPr/>
        </p:nvSpPr>
        <p:spPr bwMode="auto">
          <a:xfrm>
            <a:off x="5943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65824" name="Rectangle 160"/>
          <p:cNvSpPr>
            <a:spLocks noChangeArrowheads="1"/>
          </p:cNvSpPr>
          <p:nvPr/>
        </p:nvSpPr>
        <p:spPr bwMode="auto">
          <a:xfrm>
            <a:off x="5943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65825" name="Line 161"/>
          <p:cNvSpPr>
            <a:spLocks noChangeShapeType="1"/>
          </p:cNvSpPr>
          <p:nvPr/>
        </p:nvSpPr>
        <p:spPr bwMode="auto">
          <a:xfrm>
            <a:off x="5181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65826" name="Line 162"/>
          <p:cNvSpPr>
            <a:spLocks noChangeShapeType="1"/>
          </p:cNvSpPr>
          <p:nvPr/>
        </p:nvSpPr>
        <p:spPr bwMode="auto">
          <a:xfrm flipV="1">
            <a:off x="6172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65827" name="AutoShape 163"/>
          <p:cNvSpPr>
            <a:spLocks noChangeArrowheads="1"/>
          </p:cNvSpPr>
          <p:nvPr/>
        </p:nvSpPr>
        <p:spPr bwMode="auto">
          <a:xfrm>
            <a:off x="73152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65828" name="Line 164"/>
          <p:cNvSpPr>
            <a:spLocks noChangeShapeType="1"/>
          </p:cNvSpPr>
          <p:nvPr/>
        </p:nvSpPr>
        <p:spPr bwMode="auto">
          <a:xfrm flipV="1">
            <a:off x="6934200" y="2819400"/>
            <a:ext cx="381000" cy="0"/>
          </a:xfrm>
          <a:prstGeom prst="line">
            <a:avLst/>
          </a:prstGeom>
          <a:noFill/>
          <a:ln w="12700">
            <a:solidFill>
              <a:schemeClr val="accent1"/>
            </a:solidFill>
            <a:round/>
            <a:headEnd/>
            <a:tailEnd/>
          </a:ln>
          <a:effectLst/>
        </p:spPr>
        <p:txBody>
          <a:bodyPr/>
          <a:lstStyle/>
          <a:p>
            <a:endParaRPr lang="en-US"/>
          </a:p>
        </p:txBody>
      </p:sp>
      <p:sp>
        <p:nvSpPr>
          <p:cNvPr id="1265829" name="Line 165"/>
          <p:cNvSpPr>
            <a:spLocks noChangeShapeType="1"/>
          </p:cNvSpPr>
          <p:nvPr/>
        </p:nvSpPr>
        <p:spPr bwMode="auto">
          <a:xfrm>
            <a:off x="6934200" y="2819400"/>
            <a:ext cx="0" cy="152400"/>
          </a:xfrm>
          <a:prstGeom prst="line">
            <a:avLst/>
          </a:prstGeom>
          <a:noFill/>
          <a:ln w="12700">
            <a:solidFill>
              <a:schemeClr val="accent1"/>
            </a:solidFill>
            <a:round/>
            <a:headEnd/>
            <a:tailEnd/>
          </a:ln>
          <a:effectLst/>
        </p:spPr>
        <p:txBody>
          <a:bodyPr/>
          <a:lstStyle/>
          <a:p>
            <a:endParaRPr lang="en-US"/>
          </a:p>
        </p:txBody>
      </p:sp>
      <p:sp>
        <p:nvSpPr>
          <p:cNvPr id="1265837" name="Rectangle 173"/>
          <p:cNvSpPr>
            <a:spLocks noChangeArrowheads="1"/>
          </p:cNvSpPr>
          <p:nvPr/>
        </p:nvSpPr>
        <p:spPr bwMode="auto">
          <a:xfrm>
            <a:off x="6858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65838" name="Line 174"/>
          <p:cNvSpPr>
            <a:spLocks noChangeShapeType="1"/>
          </p:cNvSpPr>
          <p:nvPr/>
        </p:nvSpPr>
        <p:spPr bwMode="auto">
          <a:xfrm>
            <a:off x="7162800" y="2667000"/>
            <a:ext cx="152400" cy="0"/>
          </a:xfrm>
          <a:prstGeom prst="line">
            <a:avLst/>
          </a:prstGeom>
          <a:noFill/>
          <a:ln w="12700">
            <a:solidFill>
              <a:schemeClr val="accent1"/>
            </a:solidFill>
            <a:round/>
            <a:headEnd/>
            <a:tailEnd/>
          </a:ln>
          <a:effectLst/>
        </p:spPr>
        <p:txBody>
          <a:bodyPr/>
          <a:lstStyle/>
          <a:p>
            <a:endParaRPr lang="en-US"/>
          </a:p>
        </p:txBody>
      </p:sp>
      <p:sp>
        <p:nvSpPr>
          <p:cNvPr id="1265839" name="Line 175"/>
          <p:cNvSpPr>
            <a:spLocks noChangeShapeType="1"/>
          </p:cNvSpPr>
          <p:nvPr/>
        </p:nvSpPr>
        <p:spPr bwMode="auto">
          <a:xfrm>
            <a:off x="7848600" y="914400"/>
            <a:ext cx="0" cy="1828800"/>
          </a:xfrm>
          <a:prstGeom prst="line">
            <a:avLst/>
          </a:prstGeom>
          <a:noFill/>
          <a:ln w="12700">
            <a:solidFill>
              <a:schemeClr val="accent1"/>
            </a:solidFill>
            <a:round/>
            <a:headEnd/>
            <a:tailEnd/>
          </a:ln>
          <a:effectLst/>
        </p:spPr>
        <p:txBody>
          <a:bodyPr/>
          <a:lstStyle/>
          <a:p>
            <a:endParaRPr lang="en-US"/>
          </a:p>
        </p:txBody>
      </p:sp>
      <p:sp>
        <p:nvSpPr>
          <p:cNvPr id="1265840" name="Line 176"/>
          <p:cNvSpPr>
            <a:spLocks noChangeShapeType="1"/>
          </p:cNvSpPr>
          <p:nvPr/>
        </p:nvSpPr>
        <p:spPr bwMode="auto">
          <a:xfrm>
            <a:off x="7696200" y="2743200"/>
            <a:ext cx="152400" cy="0"/>
          </a:xfrm>
          <a:prstGeom prst="line">
            <a:avLst/>
          </a:prstGeom>
          <a:noFill/>
          <a:ln w="12700">
            <a:solidFill>
              <a:schemeClr val="accent1"/>
            </a:solidFill>
            <a:round/>
            <a:headEnd/>
            <a:tailEnd/>
          </a:ln>
          <a:effectLst/>
        </p:spPr>
        <p:txBody>
          <a:bodyPr/>
          <a:lstStyle/>
          <a:p>
            <a:endParaRPr lang="en-US"/>
          </a:p>
        </p:txBody>
      </p:sp>
      <p:sp>
        <p:nvSpPr>
          <p:cNvPr id="1265841" name="Line 177"/>
          <p:cNvSpPr>
            <a:spLocks noChangeShapeType="1"/>
          </p:cNvSpPr>
          <p:nvPr/>
        </p:nvSpPr>
        <p:spPr bwMode="auto">
          <a:xfrm>
            <a:off x="914400" y="914400"/>
            <a:ext cx="6934200" cy="0"/>
          </a:xfrm>
          <a:prstGeom prst="line">
            <a:avLst/>
          </a:prstGeom>
          <a:noFill/>
          <a:ln w="12700">
            <a:solidFill>
              <a:schemeClr val="accent1"/>
            </a:solidFill>
            <a:round/>
            <a:headEnd/>
            <a:tailEnd/>
          </a:ln>
          <a:effectLst/>
        </p:spPr>
        <p:txBody>
          <a:bodyPr/>
          <a:lstStyle/>
          <a:p>
            <a:endParaRPr lang="en-US"/>
          </a:p>
        </p:txBody>
      </p:sp>
      <p:sp>
        <p:nvSpPr>
          <p:cNvPr id="1265843" name="Line 179"/>
          <p:cNvSpPr>
            <a:spLocks noChangeShapeType="1"/>
          </p:cNvSpPr>
          <p:nvPr/>
        </p:nvSpPr>
        <p:spPr bwMode="auto">
          <a:xfrm>
            <a:off x="914400" y="914400"/>
            <a:ext cx="0" cy="152400"/>
          </a:xfrm>
          <a:prstGeom prst="line">
            <a:avLst/>
          </a:prstGeom>
          <a:noFill/>
          <a:ln w="12700">
            <a:solidFill>
              <a:schemeClr val="accent1"/>
            </a:solidFill>
            <a:round/>
            <a:headEnd/>
            <a:tailEnd/>
          </a:ln>
          <a:effectLst/>
        </p:spPr>
        <p:txBody>
          <a:bodyPr/>
          <a:lstStyle/>
          <a:p>
            <a:endParaRPr lang="en-US"/>
          </a:p>
        </p:txBody>
      </p:sp>
      <p:sp>
        <p:nvSpPr>
          <p:cNvPr id="1265851" name="AutoShape 187"/>
          <p:cNvSpPr>
            <a:spLocks noChangeArrowheads="1"/>
          </p:cNvSpPr>
          <p:nvPr/>
        </p:nvSpPr>
        <p:spPr bwMode="auto">
          <a:xfrm rot="-5400000">
            <a:off x="45227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853" name="AutoShape 189"/>
          <p:cNvSpPr>
            <a:spLocks noChangeArrowheads="1"/>
          </p:cNvSpPr>
          <p:nvPr/>
        </p:nvSpPr>
        <p:spPr bwMode="auto">
          <a:xfrm rot="-5400000">
            <a:off x="45227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854" name="Line 190"/>
          <p:cNvSpPr>
            <a:spLocks noChangeShapeType="1"/>
          </p:cNvSpPr>
          <p:nvPr/>
        </p:nvSpPr>
        <p:spPr bwMode="auto">
          <a:xfrm>
            <a:off x="44196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65855" name="Line 191"/>
          <p:cNvSpPr>
            <a:spLocks noChangeShapeType="1"/>
          </p:cNvSpPr>
          <p:nvPr/>
        </p:nvSpPr>
        <p:spPr bwMode="auto">
          <a:xfrm>
            <a:off x="44196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65858" name="Line 194"/>
          <p:cNvSpPr>
            <a:spLocks noChangeShapeType="1"/>
          </p:cNvSpPr>
          <p:nvPr/>
        </p:nvSpPr>
        <p:spPr bwMode="auto">
          <a:xfrm>
            <a:off x="4724400" y="36576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65860" name="Line 196"/>
          <p:cNvSpPr>
            <a:spLocks noChangeShapeType="1"/>
          </p:cNvSpPr>
          <p:nvPr/>
        </p:nvSpPr>
        <p:spPr bwMode="auto">
          <a:xfrm>
            <a:off x="4572000" y="33528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65863" name="Oval 199"/>
          <p:cNvSpPr>
            <a:spLocks noChangeArrowheads="1"/>
          </p:cNvSpPr>
          <p:nvPr/>
        </p:nvSpPr>
        <p:spPr bwMode="auto">
          <a:xfrm>
            <a:off x="54102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65864" name="Rectangle 200"/>
          <p:cNvSpPr>
            <a:spLocks noChangeArrowheads="1"/>
          </p:cNvSpPr>
          <p:nvPr/>
        </p:nvSpPr>
        <p:spPr bwMode="auto">
          <a:xfrm>
            <a:off x="56388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265873" name="Line 209"/>
          <p:cNvSpPr>
            <a:spLocks noChangeShapeType="1"/>
          </p:cNvSpPr>
          <p:nvPr/>
        </p:nvSpPr>
        <p:spPr bwMode="auto">
          <a:xfrm flipH="1" flipV="1">
            <a:off x="50292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265874" name="Line 210"/>
          <p:cNvSpPr>
            <a:spLocks noChangeShapeType="1"/>
          </p:cNvSpPr>
          <p:nvPr/>
        </p:nvSpPr>
        <p:spPr bwMode="auto">
          <a:xfrm flipH="1" flipV="1">
            <a:off x="50292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265880" name="Line 216"/>
          <p:cNvSpPr>
            <a:spLocks noChangeShapeType="1"/>
          </p:cNvSpPr>
          <p:nvPr/>
        </p:nvSpPr>
        <p:spPr bwMode="auto">
          <a:xfrm flipH="1">
            <a:off x="4267200" y="3048000"/>
            <a:ext cx="152400" cy="304800"/>
          </a:xfrm>
          <a:prstGeom prst="line">
            <a:avLst/>
          </a:prstGeom>
          <a:noFill/>
          <a:ln w="28575" cap="rnd">
            <a:solidFill>
              <a:schemeClr val="accent2"/>
            </a:solidFill>
            <a:prstDash val="sysDot"/>
            <a:round/>
            <a:headEnd/>
            <a:tailEnd/>
          </a:ln>
          <a:effectLst/>
        </p:spPr>
        <p:txBody>
          <a:bodyPr/>
          <a:lstStyle/>
          <a:p>
            <a:endParaRPr lang="en-US"/>
          </a:p>
        </p:txBody>
      </p:sp>
      <p:sp>
        <p:nvSpPr>
          <p:cNvPr id="1265881" name="Line 217"/>
          <p:cNvSpPr>
            <a:spLocks noChangeShapeType="1"/>
          </p:cNvSpPr>
          <p:nvPr/>
        </p:nvSpPr>
        <p:spPr bwMode="auto">
          <a:xfrm flipH="1">
            <a:off x="6553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65884" name="Line 220"/>
          <p:cNvSpPr>
            <a:spLocks noChangeShapeType="1"/>
          </p:cNvSpPr>
          <p:nvPr/>
        </p:nvSpPr>
        <p:spPr bwMode="auto">
          <a:xfrm>
            <a:off x="4572000" y="44196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65885" name="Line 221"/>
          <p:cNvSpPr>
            <a:spLocks noChangeShapeType="1"/>
          </p:cNvSpPr>
          <p:nvPr/>
        </p:nvSpPr>
        <p:spPr bwMode="auto">
          <a:xfrm>
            <a:off x="4724400" y="47244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65886" name="Line 222"/>
          <p:cNvSpPr>
            <a:spLocks noChangeShapeType="1"/>
          </p:cNvSpPr>
          <p:nvPr/>
        </p:nvSpPr>
        <p:spPr bwMode="auto">
          <a:xfrm>
            <a:off x="8991600" y="3962400"/>
            <a:ext cx="0" cy="2514600"/>
          </a:xfrm>
          <a:prstGeom prst="line">
            <a:avLst/>
          </a:prstGeom>
          <a:noFill/>
          <a:ln w="28575">
            <a:solidFill>
              <a:srgbClr val="CC3399"/>
            </a:solidFill>
            <a:round/>
            <a:headEnd/>
            <a:tailEnd/>
          </a:ln>
          <a:effectLst/>
        </p:spPr>
        <p:txBody>
          <a:bodyPr/>
          <a:lstStyle/>
          <a:p>
            <a:endParaRPr lang="en-US"/>
          </a:p>
        </p:txBody>
      </p:sp>
      <p:sp>
        <p:nvSpPr>
          <p:cNvPr id="1265887" name="Line 223"/>
          <p:cNvSpPr>
            <a:spLocks noChangeShapeType="1"/>
          </p:cNvSpPr>
          <p:nvPr/>
        </p:nvSpPr>
        <p:spPr bwMode="auto">
          <a:xfrm flipH="1">
            <a:off x="2590800" y="6477000"/>
            <a:ext cx="6400800" cy="0"/>
          </a:xfrm>
          <a:prstGeom prst="line">
            <a:avLst/>
          </a:prstGeom>
          <a:noFill/>
          <a:ln w="28575">
            <a:solidFill>
              <a:srgbClr val="CC3399"/>
            </a:solidFill>
            <a:round/>
            <a:headEnd/>
            <a:tailEnd/>
          </a:ln>
          <a:effectLst/>
        </p:spPr>
        <p:txBody>
          <a:bodyPr/>
          <a:lstStyle/>
          <a:p>
            <a:endParaRPr lang="en-US"/>
          </a:p>
        </p:txBody>
      </p:sp>
      <p:sp>
        <p:nvSpPr>
          <p:cNvPr id="1265888" name="Line 224"/>
          <p:cNvSpPr>
            <a:spLocks noChangeShapeType="1"/>
          </p:cNvSpPr>
          <p:nvPr/>
        </p:nvSpPr>
        <p:spPr bwMode="auto">
          <a:xfrm>
            <a:off x="2590800" y="4267200"/>
            <a:ext cx="0" cy="2209800"/>
          </a:xfrm>
          <a:prstGeom prst="line">
            <a:avLst/>
          </a:prstGeom>
          <a:noFill/>
          <a:ln w="28575">
            <a:solidFill>
              <a:srgbClr val="CC3399"/>
            </a:solidFill>
            <a:round/>
            <a:headEnd/>
            <a:tailEnd/>
          </a:ln>
          <a:effectLst/>
        </p:spPr>
        <p:txBody>
          <a:bodyPr/>
          <a:lstStyle/>
          <a:p>
            <a:endParaRPr lang="en-US"/>
          </a:p>
        </p:txBody>
      </p:sp>
      <p:sp>
        <p:nvSpPr>
          <p:cNvPr id="1265890" name="Line 226"/>
          <p:cNvSpPr>
            <a:spLocks noChangeShapeType="1"/>
          </p:cNvSpPr>
          <p:nvPr/>
        </p:nvSpPr>
        <p:spPr bwMode="auto">
          <a:xfrm>
            <a:off x="6781800" y="3810000"/>
            <a:ext cx="0" cy="11430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title"/>
          </p:nvPr>
        </p:nvSpPr>
        <p:spPr>
          <a:xfrm>
            <a:off x="533400" y="304800"/>
            <a:ext cx="8229600" cy="422275"/>
          </a:xfrm>
        </p:spPr>
        <p:txBody>
          <a:bodyPr/>
          <a:lstStyle/>
          <a:p>
            <a:r>
              <a:rPr lang="zh-CN" altLang="en-US" dirty="0"/>
              <a:t>带有转发硬件的数据通路</a:t>
            </a:r>
            <a:endParaRPr lang="en-US" dirty="0"/>
          </a:p>
        </p:txBody>
      </p:sp>
      <p:sp>
        <p:nvSpPr>
          <p:cNvPr id="1300483" name="Rectangle 3"/>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grpSp>
        <p:nvGrpSpPr>
          <p:cNvPr id="2" name="Group 199"/>
          <p:cNvGrpSpPr>
            <a:grpSpLocks/>
          </p:cNvGrpSpPr>
          <p:nvPr/>
        </p:nvGrpSpPr>
        <p:grpSpPr bwMode="auto">
          <a:xfrm>
            <a:off x="152400" y="914400"/>
            <a:ext cx="8839200" cy="5562600"/>
            <a:chOff x="96" y="576"/>
            <a:chExt cx="5568" cy="3504"/>
          </a:xfrm>
        </p:grpSpPr>
        <p:sp>
          <p:nvSpPr>
            <p:cNvPr id="1300484" name="Line 4"/>
            <p:cNvSpPr>
              <a:spLocks noChangeShapeType="1"/>
            </p:cNvSpPr>
            <p:nvPr/>
          </p:nvSpPr>
          <p:spPr bwMode="auto">
            <a:xfrm>
              <a:off x="1584" y="3312"/>
              <a:ext cx="1104" cy="0"/>
            </a:xfrm>
            <a:prstGeom prst="line">
              <a:avLst/>
            </a:prstGeom>
            <a:noFill/>
            <a:ln w="19050">
              <a:solidFill>
                <a:schemeClr val="bg1">
                  <a:lumMod val="65000"/>
                </a:schemeClr>
              </a:solidFill>
              <a:round/>
              <a:headEnd/>
              <a:tailEnd/>
            </a:ln>
            <a:effectLst/>
          </p:spPr>
          <p:txBody>
            <a:bodyPr/>
            <a:lstStyle/>
            <a:p>
              <a:endParaRPr lang="en-US"/>
            </a:p>
          </p:txBody>
        </p:sp>
        <p:sp>
          <p:nvSpPr>
            <p:cNvPr id="1300485" name="Line 5"/>
            <p:cNvSpPr>
              <a:spLocks noChangeShapeType="1"/>
            </p:cNvSpPr>
            <p:nvPr/>
          </p:nvSpPr>
          <p:spPr bwMode="auto">
            <a:xfrm>
              <a:off x="2784" y="3312"/>
              <a:ext cx="288" cy="0"/>
            </a:xfrm>
            <a:prstGeom prst="line">
              <a:avLst/>
            </a:prstGeom>
            <a:noFill/>
            <a:ln w="19050">
              <a:solidFill>
                <a:schemeClr val="bg1">
                  <a:lumMod val="65000"/>
                </a:schemeClr>
              </a:solidFill>
              <a:round/>
              <a:headEnd/>
              <a:tailEnd/>
            </a:ln>
            <a:effectLst/>
          </p:spPr>
          <p:txBody>
            <a:bodyPr/>
            <a:lstStyle/>
            <a:p>
              <a:endParaRPr lang="en-US"/>
            </a:p>
          </p:txBody>
        </p:sp>
        <p:sp>
          <p:nvSpPr>
            <p:cNvPr id="1300486" name="Line 6"/>
            <p:cNvSpPr>
              <a:spLocks noChangeShapeType="1"/>
            </p:cNvSpPr>
            <p:nvPr/>
          </p:nvSpPr>
          <p:spPr bwMode="auto">
            <a:xfrm>
              <a:off x="4224" y="3360"/>
              <a:ext cx="960" cy="0"/>
            </a:xfrm>
            <a:prstGeom prst="line">
              <a:avLst/>
            </a:prstGeom>
            <a:noFill/>
            <a:ln w="19050">
              <a:solidFill>
                <a:schemeClr val="bg1">
                  <a:lumMod val="65000"/>
                </a:schemeClr>
              </a:solidFill>
              <a:round/>
              <a:headEnd/>
              <a:tailEnd/>
            </a:ln>
            <a:effectLst/>
          </p:spPr>
          <p:txBody>
            <a:bodyPr/>
            <a:lstStyle/>
            <a:p>
              <a:endParaRPr lang="en-US"/>
            </a:p>
          </p:txBody>
        </p:sp>
        <p:sp>
          <p:nvSpPr>
            <p:cNvPr id="1300487" name="Line 7"/>
            <p:cNvSpPr>
              <a:spLocks noChangeShapeType="1"/>
            </p:cNvSpPr>
            <p:nvPr/>
          </p:nvSpPr>
          <p:spPr bwMode="auto">
            <a:xfrm>
              <a:off x="1584" y="3024"/>
              <a:ext cx="0" cy="432"/>
            </a:xfrm>
            <a:prstGeom prst="line">
              <a:avLst/>
            </a:prstGeom>
            <a:noFill/>
            <a:ln w="12700">
              <a:solidFill>
                <a:schemeClr val="bg1">
                  <a:lumMod val="65000"/>
                </a:schemeClr>
              </a:solidFill>
              <a:round/>
              <a:headEnd/>
              <a:tailEnd/>
            </a:ln>
            <a:effectLst/>
          </p:spPr>
          <p:txBody>
            <a:bodyPr/>
            <a:lstStyle/>
            <a:p>
              <a:endParaRPr lang="en-US"/>
            </a:p>
          </p:txBody>
        </p:sp>
        <p:sp>
          <p:nvSpPr>
            <p:cNvPr id="1300488" name="Line 8"/>
            <p:cNvSpPr>
              <a:spLocks noChangeShapeType="1"/>
            </p:cNvSpPr>
            <p:nvPr/>
          </p:nvSpPr>
          <p:spPr bwMode="auto">
            <a:xfrm>
              <a:off x="1536" y="3984"/>
              <a:ext cx="3840" cy="0"/>
            </a:xfrm>
            <a:prstGeom prst="line">
              <a:avLst/>
            </a:prstGeom>
            <a:noFill/>
            <a:ln w="19050">
              <a:solidFill>
                <a:schemeClr val="bg1">
                  <a:lumMod val="65000"/>
                </a:schemeClr>
              </a:solidFill>
              <a:round/>
              <a:headEnd/>
              <a:tailEnd/>
            </a:ln>
            <a:effectLst/>
          </p:spPr>
          <p:txBody>
            <a:bodyPr/>
            <a:lstStyle/>
            <a:p>
              <a:endParaRPr lang="en-US"/>
            </a:p>
          </p:txBody>
        </p:sp>
        <p:sp>
          <p:nvSpPr>
            <p:cNvPr id="1300489" name="Line 9"/>
            <p:cNvSpPr>
              <a:spLocks noChangeShapeType="1"/>
            </p:cNvSpPr>
            <p:nvPr/>
          </p:nvSpPr>
          <p:spPr bwMode="auto">
            <a:xfrm>
              <a:off x="5280" y="3360"/>
              <a:ext cx="96" cy="0"/>
            </a:xfrm>
            <a:prstGeom prst="line">
              <a:avLst/>
            </a:prstGeom>
            <a:noFill/>
            <a:ln w="19050">
              <a:solidFill>
                <a:schemeClr val="bg1">
                  <a:lumMod val="65000"/>
                </a:schemeClr>
              </a:solidFill>
              <a:round/>
              <a:headEnd/>
              <a:tailEnd/>
            </a:ln>
            <a:effectLst/>
          </p:spPr>
          <p:txBody>
            <a:bodyPr/>
            <a:lstStyle/>
            <a:p>
              <a:endParaRPr lang="en-US"/>
            </a:p>
          </p:txBody>
        </p:sp>
        <p:sp>
          <p:nvSpPr>
            <p:cNvPr id="1300490" name="Line 10"/>
            <p:cNvSpPr>
              <a:spLocks noChangeShapeType="1"/>
            </p:cNvSpPr>
            <p:nvPr/>
          </p:nvSpPr>
          <p:spPr bwMode="auto">
            <a:xfrm>
              <a:off x="5376" y="3360"/>
              <a:ext cx="0" cy="624"/>
            </a:xfrm>
            <a:prstGeom prst="line">
              <a:avLst/>
            </a:prstGeom>
            <a:noFill/>
            <a:ln w="12700">
              <a:solidFill>
                <a:schemeClr val="bg1">
                  <a:lumMod val="65000"/>
                </a:schemeClr>
              </a:solidFill>
              <a:round/>
              <a:headEnd/>
              <a:tailEnd/>
            </a:ln>
            <a:effectLst/>
          </p:spPr>
          <p:txBody>
            <a:bodyPr/>
            <a:lstStyle/>
            <a:p>
              <a:endParaRPr lang="en-US"/>
            </a:p>
          </p:txBody>
        </p:sp>
        <p:sp>
          <p:nvSpPr>
            <p:cNvPr id="1300491" name="Line 11"/>
            <p:cNvSpPr>
              <a:spLocks noChangeShapeType="1"/>
            </p:cNvSpPr>
            <p:nvPr/>
          </p:nvSpPr>
          <p:spPr bwMode="auto">
            <a:xfrm flipV="1">
              <a:off x="1536" y="2448"/>
              <a:ext cx="0" cy="1536"/>
            </a:xfrm>
            <a:prstGeom prst="line">
              <a:avLst/>
            </a:prstGeom>
            <a:noFill/>
            <a:ln w="12700">
              <a:solidFill>
                <a:schemeClr val="bg1">
                  <a:lumMod val="65000"/>
                </a:schemeClr>
              </a:solidFill>
              <a:round/>
              <a:headEnd/>
              <a:tailEnd/>
            </a:ln>
            <a:effectLst/>
          </p:spPr>
          <p:txBody>
            <a:bodyPr/>
            <a:lstStyle/>
            <a:p>
              <a:endParaRPr lang="en-US"/>
            </a:p>
          </p:txBody>
        </p:sp>
        <p:sp>
          <p:nvSpPr>
            <p:cNvPr id="1300492" name="Line 12"/>
            <p:cNvSpPr>
              <a:spLocks noChangeShapeType="1"/>
            </p:cNvSpPr>
            <p:nvPr/>
          </p:nvSpPr>
          <p:spPr bwMode="auto">
            <a:xfrm>
              <a:off x="1536" y="2448"/>
              <a:ext cx="240" cy="0"/>
            </a:xfrm>
            <a:prstGeom prst="line">
              <a:avLst/>
            </a:prstGeom>
            <a:noFill/>
            <a:ln w="12700">
              <a:solidFill>
                <a:schemeClr val="bg1">
                  <a:lumMod val="65000"/>
                </a:schemeClr>
              </a:solidFill>
              <a:round/>
              <a:headEnd/>
              <a:tailEnd type="triangle" w="med" len="med"/>
            </a:ln>
            <a:effectLst/>
          </p:spPr>
          <p:txBody>
            <a:bodyPr/>
            <a:lstStyle/>
            <a:p>
              <a:endParaRPr lang="en-US"/>
            </a:p>
          </p:txBody>
        </p:sp>
        <p:grpSp>
          <p:nvGrpSpPr>
            <p:cNvPr id="3" name="Group 13"/>
            <p:cNvGrpSpPr>
              <a:grpSpLocks/>
            </p:cNvGrpSpPr>
            <p:nvPr/>
          </p:nvGrpSpPr>
          <p:grpSpPr bwMode="auto">
            <a:xfrm>
              <a:off x="912" y="1248"/>
              <a:ext cx="240" cy="576"/>
              <a:chOff x="1392" y="2880"/>
              <a:chExt cx="288" cy="480"/>
            </a:xfrm>
          </p:grpSpPr>
          <p:sp>
            <p:nvSpPr>
              <p:cNvPr id="1300494" name="Line 14"/>
              <p:cNvSpPr>
                <a:spLocks noChangeShapeType="1"/>
              </p:cNvSpPr>
              <p:nvPr/>
            </p:nvSpPr>
            <p:spPr bwMode="auto">
              <a:xfrm>
                <a:off x="1392" y="3072"/>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495" name="Line 15"/>
              <p:cNvSpPr>
                <a:spLocks noChangeShapeType="1"/>
              </p:cNvSpPr>
              <p:nvPr/>
            </p:nvSpPr>
            <p:spPr bwMode="auto">
              <a:xfrm flipH="1">
                <a:off x="1392" y="3120"/>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496" name="Line 16"/>
              <p:cNvSpPr>
                <a:spLocks noChangeShapeType="1"/>
              </p:cNvSpPr>
              <p:nvPr/>
            </p:nvSpPr>
            <p:spPr bwMode="auto">
              <a:xfrm flipV="1">
                <a:off x="1392" y="2880"/>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497" name="Line 17"/>
              <p:cNvSpPr>
                <a:spLocks noChangeShapeType="1"/>
              </p:cNvSpPr>
              <p:nvPr/>
            </p:nvSpPr>
            <p:spPr bwMode="auto">
              <a:xfrm flipV="1">
                <a:off x="1392" y="3168"/>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498" name="Line 18"/>
              <p:cNvSpPr>
                <a:spLocks noChangeShapeType="1"/>
              </p:cNvSpPr>
              <p:nvPr/>
            </p:nvSpPr>
            <p:spPr bwMode="auto">
              <a:xfrm flipV="1">
                <a:off x="1392" y="3216"/>
                <a:ext cx="288" cy="144"/>
              </a:xfrm>
              <a:prstGeom prst="line">
                <a:avLst/>
              </a:prstGeom>
              <a:noFill/>
              <a:ln w="12700">
                <a:solidFill>
                  <a:schemeClr val="bg1">
                    <a:lumMod val="65000"/>
                  </a:schemeClr>
                </a:solidFill>
                <a:round/>
                <a:headEnd/>
                <a:tailEnd/>
              </a:ln>
              <a:effectLst/>
            </p:spPr>
            <p:txBody>
              <a:bodyPr/>
              <a:lstStyle/>
              <a:p>
                <a:endParaRPr lang="en-US"/>
              </a:p>
            </p:txBody>
          </p:sp>
          <p:sp>
            <p:nvSpPr>
              <p:cNvPr id="1300499" name="Line 19"/>
              <p:cNvSpPr>
                <a:spLocks noChangeShapeType="1"/>
              </p:cNvSpPr>
              <p:nvPr/>
            </p:nvSpPr>
            <p:spPr bwMode="auto">
              <a:xfrm flipV="1">
                <a:off x="1680" y="3024"/>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00" name="Line 20"/>
              <p:cNvSpPr>
                <a:spLocks noChangeShapeType="1"/>
              </p:cNvSpPr>
              <p:nvPr/>
            </p:nvSpPr>
            <p:spPr bwMode="auto">
              <a:xfrm>
                <a:off x="1392" y="2880"/>
                <a:ext cx="288" cy="144"/>
              </a:xfrm>
              <a:prstGeom prst="line">
                <a:avLst/>
              </a:prstGeom>
              <a:noFill/>
              <a:ln w="12700">
                <a:solidFill>
                  <a:schemeClr val="bg1">
                    <a:lumMod val="65000"/>
                  </a:schemeClr>
                </a:solidFill>
                <a:round/>
                <a:headEnd/>
                <a:tailEnd/>
              </a:ln>
              <a:effectLst/>
            </p:spPr>
            <p:txBody>
              <a:bodyPr/>
              <a:lstStyle/>
              <a:p>
                <a:endParaRPr lang="en-US"/>
              </a:p>
            </p:txBody>
          </p:sp>
        </p:grpSp>
        <p:sp>
          <p:nvSpPr>
            <p:cNvPr id="1300501" name="Rectangle 21"/>
            <p:cNvSpPr>
              <a:spLocks noChangeArrowheads="1"/>
            </p:cNvSpPr>
            <p:nvPr/>
          </p:nvSpPr>
          <p:spPr bwMode="auto">
            <a:xfrm>
              <a:off x="480" y="1872"/>
              <a:ext cx="816" cy="91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02" name="Rectangle 22"/>
            <p:cNvSpPr>
              <a:spLocks noChangeArrowheads="1"/>
            </p:cNvSpPr>
            <p:nvPr/>
          </p:nvSpPr>
          <p:spPr bwMode="auto">
            <a:xfrm>
              <a:off x="240" y="2112"/>
              <a:ext cx="96" cy="528"/>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03" name="Line 23"/>
            <p:cNvSpPr>
              <a:spLocks noChangeShapeType="1"/>
            </p:cNvSpPr>
            <p:nvPr/>
          </p:nvSpPr>
          <p:spPr bwMode="auto">
            <a:xfrm>
              <a:off x="336" y="2352"/>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04" name="Line 24"/>
            <p:cNvSpPr>
              <a:spLocks noChangeShapeType="1"/>
            </p:cNvSpPr>
            <p:nvPr/>
          </p:nvSpPr>
          <p:spPr bwMode="auto">
            <a:xfrm>
              <a:off x="384" y="1344"/>
              <a:ext cx="528"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05" name="Line 25"/>
            <p:cNvSpPr>
              <a:spLocks noChangeShapeType="1"/>
            </p:cNvSpPr>
            <p:nvPr/>
          </p:nvSpPr>
          <p:spPr bwMode="auto">
            <a:xfrm>
              <a:off x="672" y="1728"/>
              <a:ext cx="24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06" name="Text Box 26"/>
            <p:cNvSpPr txBox="1">
              <a:spLocks noChangeArrowheads="1"/>
            </p:cNvSpPr>
            <p:nvPr/>
          </p:nvSpPr>
          <p:spPr bwMode="auto">
            <a:xfrm>
              <a:off x="432" y="2208"/>
              <a:ext cx="467" cy="288"/>
            </a:xfrm>
            <a:prstGeom prst="rect">
              <a:avLst/>
            </a:prstGeom>
            <a:noFill/>
            <a:ln w="12700">
              <a:noFill/>
              <a:miter lim="800000"/>
              <a:headEnd/>
              <a:tailEnd/>
            </a:ln>
            <a:effectLst/>
          </p:spPr>
          <p:txBody>
            <a:bodyPr wrap="none">
              <a:spAutoFit/>
            </a:bodyPr>
            <a:lstStyle/>
            <a:p>
              <a:r>
                <a:rPr lang="en-US" sz="1200" dirty="0">
                  <a:solidFill>
                    <a:schemeClr val="tx1"/>
                  </a:solidFill>
                </a:rPr>
                <a:t>Read</a:t>
              </a:r>
            </a:p>
            <a:p>
              <a:r>
                <a:rPr lang="en-US" sz="1200" dirty="0">
                  <a:solidFill>
                    <a:schemeClr val="tx1"/>
                  </a:solidFill>
                </a:rPr>
                <a:t>Address</a:t>
              </a:r>
            </a:p>
          </p:txBody>
        </p:sp>
        <p:sp>
          <p:nvSpPr>
            <p:cNvPr id="1300507" name="Text Box 27"/>
            <p:cNvSpPr txBox="1">
              <a:spLocks noChangeArrowheads="1"/>
            </p:cNvSpPr>
            <p:nvPr/>
          </p:nvSpPr>
          <p:spPr bwMode="auto">
            <a:xfrm>
              <a:off x="585" y="1906"/>
              <a:ext cx="692" cy="326"/>
            </a:xfrm>
            <a:prstGeom prst="rect">
              <a:avLst/>
            </a:prstGeom>
            <a:noFill/>
            <a:ln w="12700">
              <a:noFill/>
              <a:miter lim="800000"/>
              <a:headEnd/>
              <a:tailEnd/>
            </a:ln>
            <a:effectLst/>
          </p:spPr>
          <p:txBody>
            <a:bodyPr wrap="none">
              <a:spAutoFit/>
            </a:bodyPr>
            <a:lstStyle/>
            <a:p>
              <a:pPr algn="ctr"/>
              <a:r>
                <a:rPr lang="en-US" sz="1400" b="1" dirty="0">
                  <a:solidFill>
                    <a:schemeClr val="tx1"/>
                  </a:solidFill>
                </a:rPr>
                <a:t>Instruction</a:t>
              </a:r>
            </a:p>
            <a:p>
              <a:pPr algn="ctr"/>
              <a:r>
                <a:rPr lang="en-US" sz="1400" b="1" dirty="0">
                  <a:solidFill>
                    <a:schemeClr val="tx1"/>
                  </a:solidFill>
                </a:rPr>
                <a:t>Memory</a:t>
              </a:r>
            </a:p>
          </p:txBody>
        </p:sp>
        <p:sp>
          <p:nvSpPr>
            <p:cNvPr id="1300508" name="Text Box 28"/>
            <p:cNvSpPr txBox="1">
              <a:spLocks noChangeArrowheads="1"/>
            </p:cNvSpPr>
            <p:nvPr/>
          </p:nvSpPr>
          <p:spPr bwMode="auto">
            <a:xfrm>
              <a:off x="912" y="1440"/>
              <a:ext cx="303" cy="173"/>
            </a:xfrm>
            <a:prstGeom prst="rect">
              <a:avLst/>
            </a:prstGeom>
            <a:noFill/>
            <a:ln w="12700">
              <a:noFill/>
              <a:miter lim="800000"/>
              <a:headEnd/>
              <a:tailEnd/>
            </a:ln>
            <a:effectLst/>
          </p:spPr>
          <p:txBody>
            <a:bodyPr wrap="none">
              <a:spAutoFit/>
            </a:bodyPr>
            <a:lstStyle/>
            <a:p>
              <a:r>
                <a:rPr lang="en-US" sz="1200" b="1" dirty="0">
                  <a:solidFill>
                    <a:schemeClr val="tx1"/>
                  </a:solidFill>
                </a:rPr>
                <a:t>Add</a:t>
              </a:r>
            </a:p>
          </p:txBody>
        </p:sp>
        <p:sp>
          <p:nvSpPr>
            <p:cNvPr id="1300509" name="Text Box 29"/>
            <p:cNvSpPr txBox="1">
              <a:spLocks noChangeArrowheads="1"/>
            </p:cNvSpPr>
            <p:nvPr/>
          </p:nvSpPr>
          <p:spPr bwMode="auto">
            <a:xfrm rot="-5400000">
              <a:off x="154" y="2246"/>
              <a:ext cx="249" cy="173"/>
            </a:xfrm>
            <a:prstGeom prst="rect">
              <a:avLst/>
            </a:prstGeom>
            <a:noFill/>
            <a:ln w="12700">
              <a:noFill/>
              <a:miter lim="800000"/>
              <a:headEnd/>
              <a:tailEnd/>
            </a:ln>
            <a:effectLst/>
          </p:spPr>
          <p:txBody>
            <a:bodyPr wrap="none">
              <a:spAutoFit/>
            </a:bodyPr>
            <a:lstStyle/>
            <a:p>
              <a:r>
                <a:rPr lang="en-US" sz="1200" b="1" dirty="0">
                  <a:solidFill>
                    <a:schemeClr val="accent2"/>
                  </a:solidFill>
                </a:rPr>
                <a:t>PC</a:t>
              </a:r>
            </a:p>
          </p:txBody>
        </p:sp>
        <p:sp>
          <p:nvSpPr>
            <p:cNvPr id="1300510" name="Line 30"/>
            <p:cNvSpPr>
              <a:spLocks noChangeShapeType="1"/>
            </p:cNvSpPr>
            <p:nvPr/>
          </p:nvSpPr>
          <p:spPr bwMode="auto">
            <a:xfrm>
              <a:off x="96" y="2352"/>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11" name="Text Box 31"/>
            <p:cNvSpPr txBox="1">
              <a:spLocks noChangeArrowheads="1"/>
            </p:cNvSpPr>
            <p:nvPr/>
          </p:nvSpPr>
          <p:spPr bwMode="auto">
            <a:xfrm>
              <a:off x="528" y="1632"/>
              <a:ext cx="169" cy="173"/>
            </a:xfrm>
            <a:prstGeom prst="rect">
              <a:avLst/>
            </a:prstGeom>
            <a:noFill/>
            <a:ln w="12700">
              <a:noFill/>
              <a:miter lim="800000"/>
              <a:headEnd/>
              <a:tailEnd/>
            </a:ln>
            <a:effectLst/>
          </p:spPr>
          <p:txBody>
            <a:bodyPr wrap="none">
              <a:spAutoFit/>
            </a:bodyPr>
            <a:lstStyle/>
            <a:p>
              <a:r>
                <a:rPr lang="en-US" sz="1200" b="1" dirty="0">
                  <a:solidFill>
                    <a:schemeClr val="tx1"/>
                  </a:solidFill>
                </a:rPr>
                <a:t>4</a:t>
              </a:r>
            </a:p>
          </p:txBody>
        </p:sp>
        <p:sp>
          <p:nvSpPr>
            <p:cNvPr id="1300512" name="Line 32"/>
            <p:cNvSpPr>
              <a:spLocks noChangeShapeType="1"/>
            </p:cNvSpPr>
            <p:nvPr/>
          </p:nvSpPr>
          <p:spPr bwMode="auto">
            <a:xfrm>
              <a:off x="96" y="816"/>
              <a:ext cx="0" cy="1536"/>
            </a:xfrm>
            <a:prstGeom prst="line">
              <a:avLst/>
            </a:prstGeom>
            <a:noFill/>
            <a:ln w="28575">
              <a:solidFill>
                <a:schemeClr val="bg1">
                  <a:lumMod val="65000"/>
                </a:schemeClr>
              </a:solidFill>
              <a:round/>
              <a:headEnd/>
              <a:tailEnd/>
            </a:ln>
            <a:effectLst/>
          </p:spPr>
          <p:txBody>
            <a:bodyPr/>
            <a:lstStyle/>
            <a:p>
              <a:endParaRPr lang="en-US"/>
            </a:p>
          </p:txBody>
        </p:sp>
        <p:sp>
          <p:nvSpPr>
            <p:cNvPr id="1300513" name="AutoShape 33"/>
            <p:cNvSpPr>
              <a:spLocks noChangeArrowheads="1"/>
            </p:cNvSpPr>
            <p:nvPr/>
          </p:nvSpPr>
          <p:spPr bwMode="auto">
            <a:xfrm rot="5400000" flipH="1">
              <a:off x="384" y="76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514" name="Line 34"/>
            <p:cNvSpPr>
              <a:spLocks noChangeShapeType="1"/>
            </p:cNvSpPr>
            <p:nvPr/>
          </p:nvSpPr>
          <p:spPr bwMode="auto">
            <a:xfrm flipH="1">
              <a:off x="96" y="816"/>
              <a:ext cx="441" cy="0"/>
            </a:xfrm>
            <a:prstGeom prst="line">
              <a:avLst/>
            </a:prstGeom>
            <a:noFill/>
            <a:ln w="28575">
              <a:solidFill>
                <a:schemeClr val="bg1">
                  <a:lumMod val="65000"/>
                </a:schemeClr>
              </a:solidFill>
              <a:round/>
              <a:headEnd/>
              <a:tailEnd/>
            </a:ln>
            <a:effectLst/>
          </p:spPr>
          <p:txBody>
            <a:bodyPr/>
            <a:lstStyle/>
            <a:p>
              <a:endParaRPr lang="en-US"/>
            </a:p>
          </p:txBody>
        </p:sp>
        <p:sp>
          <p:nvSpPr>
            <p:cNvPr id="1300515" name="Line 35"/>
            <p:cNvSpPr>
              <a:spLocks noChangeShapeType="1"/>
            </p:cNvSpPr>
            <p:nvPr/>
          </p:nvSpPr>
          <p:spPr bwMode="auto">
            <a:xfrm flipH="1">
              <a:off x="672" y="720"/>
              <a:ext cx="369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16" name="Rectangle 36"/>
            <p:cNvSpPr>
              <a:spLocks noChangeArrowheads="1"/>
            </p:cNvSpPr>
            <p:nvPr/>
          </p:nvSpPr>
          <p:spPr bwMode="auto">
            <a:xfrm>
              <a:off x="1776" y="1872"/>
              <a:ext cx="816" cy="91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17" name="Line 37"/>
            <p:cNvSpPr>
              <a:spLocks noChangeShapeType="1"/>
            </p:cNvSpPr>
            <p:nvPr/>
          </p:nvSpPr>
          <p:spPr bwMode="auto">
            <a:xfrm>
              <a:off x="1296" y="235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18" name="Line 38"/>
            <p:cNvSpPr>
              <a:spLocks noChangeShapeType="1"/>
            </p:cNvSpPr>
            <p:nvPr/>
          </p:nvSpPr>
          <p:spPr bwMode="auto">
            <a:xfrm>
              <a:off x="1584" y="2208"/>
              <a:ext cx="192" cy="0"/>
            </a:xfrm>
            <a:prstGeom prst="line">
              <a:avLst/>
            </a:prstGeom>
            <a:noFill/>
            <a:ln w="19050">
              <a:solidFill>
                <a:schemeClr val="bg1">
                  <a:lumMod val="65000"/>
                </a:schemeClr>
              </a:solidFill>
              <a:round/>
              <a:headEnd/>
              <a:tailEnd type="triangle" w="med" len="med"/>
            </a:ln>
            <a:effectLst/>
          </p:spPr>
          <p:txBody>
            <a:bodyPr/>
            <a:lstStyle/>
            <a:p>
              <a:endParaRPr lang="en-US"/>
            </a:p>
          </p:txBody>
        </p:sp>
        <p:sp>
          <p:nvSpPr>
            <p:cNvPr id="1300519" name="Text Box 39"/>
            <p:cNvSpPr txBox="1">
              <a:spLocks noChangeArrowheads="1"/>
            </p:cNvSpPr>
            <p:nvPr/>
          </p:nvSpPr>
          <p:spPr bwMode="auto">
            <a:xfrm>
              <a:off x="1728" y="2592"/>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Data</a:t>
              </a:r>
            </a:p>
          </p:txBody>
        </p:sp>
        <p:sp>
          <p:nvSpPr>
            <p:cNvPr id="1300520" name="Text Box 40"/>
            <p:cNvSpPr txBox="1">
              <a:spLocks noChangeArrowheads="1"/>
            </p:cNvSpPr>
            <p:nvPr/>
          </p:nvSpPr>
          <p:spPr bwMode="auto">
            <a:xfrm>
              <a:off x="1728" y="1872"/>
              <a:ext cx="653" cy="173"/>
            </a:xfrm>
            <a:prstGeom prst="rect">
              <a:avLst/>
            </a:prstGeom>
            <a:noFill/>
            <a:ln w="12700">
              <a:noFill/>
              <a:miter lim="800000"/>
              <a:headEnd/>
              <a:tailEnd/>
            </a:ln>
            <a:effectLst/>
          </p:spPr>
          <p:txBody>
            <a:bodyPr wrap="none">
              <a:spAutoFit/>
            </a:bodyPr>
            <a:lstStyle/>
            <a:p>
              <a:r>
                <a:rPr lang="en-US" sz="1200" dirty="0">
                  <a:solidFill>
                    <a:schemeClr val="tx1"/>
                  </a:solidFill>
                </a:rPr>
                <a:t>Read </a:t>
              </a:r>
              <a:r>
                <a:rPr lang="en-US" sz="1200" dirty="0" err="1">
                  <a:solidFill>
                    <a:schemeClr val="tx1"/>
                  </a:solidFill>
                </a:rPr>
                <a:t>Addr</a:t>
              </a:r>
              <a:r>
                <a:rPr lang="en-US" sz="1200" dirty="0">
                  <a:solidFill>
                    <a:schemeClr val="tx1"/>
                  </a:solidFill>
                </a:rPr>
                <a:t> 1</a:t>
              </a:r>
            </a:p>
          </p:txBody>
        </p:sp>
        <p:sp>
          <p:nvSpPr>
            <p:cNvPr id="1300521" name="Text Box 41"/>
            <p:cNvSpPr txBox="1">
              <a:spLocks noChangeArrowheads="1"/>
            </p:cNvSpPr>
            <p:nvPr/>
          </p:nvSpPr>
          <p:spPr bwMode="auto">
            <a:xfrm>
              <a:off x="1728" y="2112"/>
              <a:ext cx="653" cy="173"/>
            </a:xfrm>
            <a:prstGeom prst="rect">
              <a:avLst/>
            </a:prstGeom>
            <a:noFill/>
            <a:ln w="12700">
              <a:noFill/>
              <a:miter lim="800000"/>
              <a:headEnd/>
              <a:tailEnd/>
            </a:ln>
            <a:effectLst/>
          </p:spPr>
          <p:txBody>
            <a:bodyPr wrap="none">
              <a:spAutoFit/>
            </a:bodyPr>
            <a:lstStyle/>
            <a:p>
              <a:r>
                <a:rPr lang="en-US" sz="1200" dirty="0">
                  <a:solidFill>
                    <a:schemeClr val="tx1"/>
                  </a:solidFill>
                </a:rPr>
                <a:t>Read </a:t>
              </a:r>
              <a:r>
                <a:rPr lang="en-US" sz="1200" dirty="0" err="1">
                  <a:solidFill>
                    <a:schemeClr val="tx1"/>
                  </a:solidFill>
                </a:rPr>
                <a:t>Addr</a:t>
              </a:r>
              <a:r>
                <a:rPr lang="en-US" sz="1200" dirty="0">
                  <a:solidFill>
                    <a:schemeClr val="tx1"/>
                  </a:solidFill>
                </a:rPr>
                <a:t> 2</a:t>
              </a:r>
            </a:p>
          </p:txBody>
        </p:sp>
        <p:sp>
          <p:nvSpPr>
            <p:cNvPr id="1300522" name="Text Box 42"/>
            <p:cNvSpPr txBox="1">
              <a:spLocks noChangeArrowheads="1"/>
            </p:cNvSpPr>
            <p:nvPr/>
          </p:nvSpPr>
          <p:spPr bwMode="auto">
            <a:xfrm>
              <a:off x="1728" y="2352"/>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300523" name="Text Box 43"/>
            <p:cNvSpPr txBox="1">
              <a:spLocks noChangeArrowheads="1"/>
            </p:cNvSpPr>
            <p:nvPr/>
          </p:nvSpPr>
          <p:spPr bwMode="auto">
            <a:xfrm>
              <a:off x="1776" y="1968"/>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300524" name="Text Box 44"/>
            <p:cNvSpPr txBox="1">
              <a:spLocks noChangeArrowheads="1"/>
            </p:cNvSpPr>
            <p:nvPr/>
          </p:nvSpPr>
          <p:spPr bwMode="auto">
            <a:xfrm>
              <a:off x="2208" y="196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300525" name="Text Box 45"/>
            <p:cNvSpPr txBox="1">
              <a:spLocks noChangeArrowheads="1"/>
            </p:cNvSpPr>
            <p:nvPr/>
          </p:nvSpPr>
          <p:spPr bwMode="auto">
            <a:xfrm>
              <a:off x="2208" y="2400"/>
              <a:ext cx="425" cy="288"/>
            </a:xfrm>
            <a:prstGeom prst="rect">
              <a:avLst/>
            </a:prstGeom>
            <a:noFill/>
            <a:ln w="12700">
              <a:noFill/>
              <a:miter lim="800000"/>
              <a:headEnd/>
              <a:tailEnd/>
            </a:ln>
            <a:effectLst/>
          </p:spPr>
          <p:txBody>
            <a:bodyPr wrap="none">
              <a:spAutoFit/>
            </a:bodyPr>
            <a:lstStyle/>
            <a:p>
              <a:pPr algn="r"/>
              <a:r>
                <a:rPr lang="en-US" sz="1200" dirty="0">
                  <a:solidFill>
                    <a:schemeClr val="tx1"/>
                  </a:solidFill>
                </a:rPr>
                <a:t>Read</a:t>
              </a:r>
            </a:p>
            <a:p>
              <a:pPr algn="r"/>
              <a:r>
                <a:rPr lang="en-US" sz="1200" dirty="0">
                  <a:solidFill>
                    <a:schemeClr val="tx1"/>
                  </a:solidFill>
                </a:rPr>
                <a:t> Data 2</a:t>
              </a:r>
            </a:p>
          </p:txBody>
        </p:sp>
        <p:sp>
          <p:nvSpPr>
            <p:cNvPr id="1300526" name="Line 46"/>
            <p:cNvSpPr>
              <a:spLocks noChangeShapeType="1"/>
            </p:cNvSpPr>
            <p:nvPr/>
          </p:nvSpPr>
          <p:spPr bwMode="auto">
            <a:xfrm>
              <a:off x="1584" y="3024"/>
              <a:ext cx="240" cy="0"/>
            </a:xfrm>
            <a:prstGeom prst="line">
              <a:avLst/>
            </a:prstGeom>
            <a:noFill/>
            <a:ln w="28575">
              <a:solidFill>
                <a:schemeClr val="bg1">
                  <a:lumMod val="65000"/>
                </a:schemeClr>
              </a:solidFill>
              <a:round/>
              <a:headEnd/>
              <a:tailEnd/>
            </a:ln>
            <a:effectLst/>
          </p:spPr>
          <p:txBody>
            <a:bodyPr/>
            <a:lstStyle/>
            <a:p>
              <a:endParaRPr lang="en-US"/>
            </a:p>
          </p:txBody>
        </p:sp>
        <p:sp>
          <p:nvSpPr>
            <p:cNvPr id="1300527" name="Line 47"/>
            <p:cNvSpPr>
              <a:spLocks noChangeShapeType="1"/>
            </p:cNvSpPr>
            <p:nvPr/>
          </p:nvSpPr>
          <p:spPr bwMode="auto">
            <a:xfrm>
              <a:off x="1632" y="2976"/>
              <a:ext cx="48" cy="96"/>
            </a:xfrm>
            <a:prstGeom prst="line">
              <a:avLst/>
            </a:prstGeom>
            <a:noFill/>
            <a:ln w="12700">
              <a:solidFill>
                <a:schemeClr val="bg1">
                  <a:lumMod val="65000"/>
                </a:schemeClr>
              </a:solidFill>
              <a:round/>
              <a:headEnd/>
              <a:tailEnd/>
            </a:ln>
            <a:effectLst/>
          </p:spPr>
          <p:txBody>
            <a:bodyPr/>
            <a:lstStyle/>
            <a:p>
              <a:endParaRPr lang="en-US"/>
            </a:p>
          </p:txBody>
        </p:sp>
        <p:sp>
          <p:nvSpPr>
            <p:cNvPr id="1300528" name="Line 48"/>
            <p:cNvSpPr>
              <a:spLocks noChangeShapeType="1"/>
            </p:cNvSpPr>
            <p:nvPr/>
          </p:nvSpPr>
          <p:spPr bwMode="auto">
            <a:xfrm>
              <a:off x="2400" y="2976"/>
              <a:ext cx="48" cy="96"/>
            </a:xfrm>
            <a:prstGeom prst="line">
              <a:avLst/>
            </a:prstGeom>
            <a:noFill/>
            <a:ln w="12700">
              <a:solidFill>
                <a:schemeClr val="bg1">
                  <a:lumMod val="65000"/>
                </a:schemeClr>
              </a:solidFill>
              <a:round/>
              <a:headEnd/>
              <a:tailEnd/>
            </a:ln>
            <a:effectLst/>
          </p:spPr>
          <p:txBody>
            <a:bodyPr/>
            <a:lstStyle/>
            <a:p>
              <a:endParaRPr lang="en-US"/>
            </a:p>
          </p:txBody>
        </p:sp>
        <p:sp>
          <p:nvSpPr>
            <p:cNvPr id="1300529" name="Text Box 49"/>
            <p:cNvSpPr txBox="1">
              <a:spLocks noChangeArrowheads="1"/>
            </p:cNvSpPr>
            <p:nvPr/>
          </p:nvSpPr>
          <p:spPr bwMode="auto">
            <a:xfrm>
              <a:off x="1632" y="2832"/>
              <a:ext cx="222" cy="173"/>
            </a:xfrm>
            <a:prstGeom prst="rect">
              <a:avLst/>
            </a:prstGeom>
            <a:noFill/>
            <a:ln w="12700">
              <a:noFill/>
              <a:miter lim="800000"/>
              <a:headEnd/>
              <a:tailEnd/>
            </a:ln>
            <a:effectLst/>
          </p:spPr>
          <p:txBody>
            <a:bodyPr wrap="none">
              <a:spAutoFit/>
            </a:bodyPr>
            <a:lstStyle/>
            <a:p>
              <a:r>
                <a:rPr lang="en-US" sz="1200" dirty="0">
                  <a:solidFill>
                    <a:schemeClr val="tx1"/>
                  </a:solidFill>
                </a:rPr>
                <a:t>16</a:t>
              </a:r>
            </a:p>
          </p:txBody>
        </p:sp>
        <p:sp>
          <p:nvSpPr>
            <p:cNvPr id="1300530" name="Text Box 50"/>
            <p:cNvSpPr txBox="1">
              <a:spLocks noChangeArrowheads="1"/>
            </p:cNvSpPr>
            <p:nvPr/>
          </p:nvSpPr>
          <p:spPr bwMode="auto">
            <a:xfrm>
              <a:off x="2352" y="2832"/>
              <a:ext cx="222" cy="173"/>
            </a:xfrm>
            <a:prstGeom prst="rect">
              <a:avLst/>
            </a:prstGeom>
            <a:noFill/>
            <a:ln w="12700">
              <a:noFill/>
              <a:miter lim="800000"/>
              <a:headEnd/>
              <a:tailEnd/>
            </a:ln>
            <a:effectLst/>
          </p:spPr>
          <p:txBody>
            <a:bodyPr wrap="none">
              <a:spAutoFit/>
            </a:bodyPr>
            <a:lstStyle/>
            <a:p>
              <a:r>
                <a:rPr lang="en-US" sz="1200" dirty="0">
                  <a:solidFill>
                    <a:schemeClr val="tx1"/>
                  </a:solidFill>
                </a:rPr>
                <a:t>32</a:t>
              </a:r>
            </a:p>
          </p:txBody>
        </p:sp>
        <p:sp>
          <p:nvSpPr>
            <p:cNvPr id="1300531" name="Line 51"/>
            <p:cNvSpPr>
              <a:spLocks noChangeShapeType="1"/>
            </p:cNvSpPr>
            <p:nvPr/>
          </p:nvSpPr>
          <p:spPr bwMode="auto">
            <a:xfrm>
              <a:off x="1632" y="2688"/>
              <a:ext cx="16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32" name="Line 52"/>
            <p:cNvSpPr>
              <a:spLocks noChangeShapeType="1"/>
            </p:cNvSpPr>
            <p:nvPr/>
          </p:nvSpPr>
          <p:spPr bwMode="auto">
            <a:xfrm>
              <a:off x="3264" y="2784"/>
              <a:ext cx="0" cy="336"/>
            </a:xfrm>
            <a:prstGeom prst="line">
              <a:avLst/>
            </a:prstGeom>
            <a:noFill/>
            <a:ln w="28575">
              <a:solidFill>
                <a:schemeClr val="bg1">
                  <a:lumMod val="65000"/>
                </a:schemeClr>
              </a:solidFill>
              <a:round/>
              <a:headEnd/>
              <a:tailEnd/>
            </a:ln>
            <a:effectLst/>
          </p:spPr>
          <p:txBody>
            <a:bodyPr/>
            <a:lstStyle/>
            <a:p>
              <a:endParaRPr lang="en-US"/>
            </a:p>
          </p:txBody>
        </p:sp>
        <p:sp>
          <p:nvSpPr>
            <p:cNvPr id="1300533" name="Line 53"/>
            <p:cNvSpPr>
              <a:spLocks noChangeShapeType="1"/>
            </p:cNvSpPr>
            <p:nvPr/>
          </p:nvSpPr>
          <p:spPr bwMode="auto">
            <a:xfrm>
              <a:off x="2592" y="259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34" name="Line 54"/>
            <p:cNvSpPr>
              <a:spLocks noChangeShapeType="1"/>
            </p:cNvSpPr>
            <p:nvPr/>
          </p:nvSpPr>
          <p:spPr bwMode="auto">
            <a:xfrm>
              <a:off x="1584" y="1968"/>
              <a:ext cx="0" cy="1056"/>
            </a:xfrm>
            <a:prstGeom prst="line">
              <a:avLst/>
            </a:prstGeom>
            <a:noFill/>
            <a:ln w="28575">
              <a:solidFill>
                <a:schemeClr val="bg1">
                  <a:lumMod val="65000"/>
                </a:schemeClr>
              </a:solidFill>
              <a:round/>
              <a:headEnd/>
              <a:tailEnd/>
            </a:ln>
            <a:effectLst/>
          </p:spPr>
          <p:txBody>
            <a:bodyPr/>
            <a:lstStyle/>
            <a:p>
              <a:endParaRPr lang="en-US"/>
            </a:p>
          </p:txBody>
        </p:sp>
        <p:sp>
          <p:nvSpPr>
            <p:cNvPr id="1300535" name="Line 55"/>
            <p:cNvSpPr>
              <a:spLocks noChangeShapeType="1"/>
            </p:cNvSpPr>
            <p:nvPr/>
          </p:nvSpPr>
          <p:spPr bwMode="auto">
            <a:xfrm>
              <a:off x="1584" y="1968"/>
              <a:ext cx="192" cy="0"/>
            </a:xfrm>
            <a:prstGeom prst="line">
              <a:avLst/>
            </a:prstGeom>
            <a:noFill/>
            <a:ln w="19050">
              <a:solidFill>
                <a:schemeClr val="bg1">
                  <a:lumMod val="65000"/>
                </a:schemeClr>
              </a:solidFill>
              <a:round/>
              <a:headEnd/>
              <a:tailEnd type="triangle" w="med" len="med"/>
            </a:ln>
            <a:effectLst/>
          </p:spPr>
          <p:txBody>
            <a:bodyPr/>
            <a:lstStyle/>
            <a:p>
              <a:endParaRPr lang="en-US"/>
            </a:p>
          </p:txBody>
        </p:sp>
        <p:sp>
          <p:nvSpPr>
            <p:cNvPr id="1300536" name="Line 56"/>
            <p:cNvSpPr>
              <a:spLocks noChangeShapeType="1"/>
            </p:cNvSpPr>
            <p:nvPr/>
          </p:nvSpPr>
          <p:spPr bwMode="auto">
            <a:xfrm>
              <a:off x="3216" y="2784"/>
              <a:ext cx="192"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37" name="Line 57"/>
            <p:cNvSpPr>
              <a:spLocks noChangeShapeType="1"/>
            </p:cNvSpPr>
            <p:nvPr/>
          </p:nvSpPr>
          <p:spPr bwMode="auto">
            <a:xfrm>
              <a:off x="4032" y="2400"/>
              <a:ext cx="112" cy="0"/>
            </a:xfrm>
            <a:prstGeom prst="line">
              <a:avLst/>
            </a:prstGeom>
            <a:noFill/>
            <a:ln w="28575">
              <a:solidFill>
                <a:schemeClr val="bg1">
                  <a:lumMod val="65000"/>
                </a:schemeClr>
              </a:solidFill>
              <a:round/>
              <a:headEnd/>
              <a:tailEnd/>
            </a:ln>
            <a:effectLst/>
          </p:spPr>
          <p:txBody>
            <a:bodyPr/>
            <a:lstStyle/>
            <a:p>
              <a:endParaRPr lang="en-US"/>
            </a:p>
          </p:txBody>
        </p:sp>
        <p:sp>
          <p:nvSpPr>
            <p:cNvPr id="1300538" name="Freeform 58"/>
            <p:cNvSpPr>
              <a:spLocks/>
            </p:cNvSpPr>
            <p:nvPr/>
          </p:nvSpPr>
          <p:spPr bwMode="auto">
            <a:xfrm>
              <a:off x="3696" y="196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bg1">
                  <a:lumMod val="65000"/>
                </a:schemeClr>
              </a:solidFill>
              <a:prstDash val="solid"/>
              <a:round/>
              <a:headEnd type="none" w="med" len="med"/>
              <a:tailEnd type="none" w="med" len="med"/>
            </a:ln>
            <a:effectLst/>
          </p:spPr>
          <p:txBody>
            <a:bodyPr/>
            <a:lstStyle/>
            <a:p>
              <a:endParaRPr lang="en-US"/>
            </a:p>
          </p:txBody>
        </p:sp>
        <p:sp>
          <p:nvSpPr>
            <p:cNvPr id="1300539" name="Rectangle 59"/>
            <p:cNvSpPr>
              <a:spLocks noChangeArrowheads="1"/>
            </p:cNvSpPr>
            <p:nvPr/>
          </p:nvSpPr>
          <p:spPr bwMode="auto">
            <a:xfrm>
              <a:off x="3760" y="235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dirty="0">
                  <a:solidFill>
                    <a:srgbClr val="000000"/>
                  </a:solidFill>
                </a:rPr>
                <a:t>ALU</a:t>
              </a:r>
            </a:p>
          </p:txBody>
        </p:sp>
        <p:sp>
          <p:nvSpPr>
            <p:cNvPr id="1300540" name="AutoShape 60"/>
            <p:cNvSpPr>
              <a:spLocks noChangeArrowheads="1"/>
            </p:cNvSpPr>
            <p:nvPr/>
          </p:nvSpPr>
          <p:spPr bwMode="auto">
            <a:xfrm rot="-5400000">
              <a:off x="3256" y="2568"/>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541" name="Line 61"/>
            <p:cNvSpPr>
              <a:spLocks noChangeShapeType="1"/>
            </p:cNvSpPr>
            <p:nvPr/>
          </p:nvSpPr>
          <p:spPr bwMode="auto">
            <a:xfrm>
              <a:off x="3568" y="2640"/>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42" name="Line 62"/>
            <p:cNvSpPr>
              <a:spLocks noChangeShapeType="1"/>
            </p:cNvSpPr>
            <p:nvPr/>
          </p:nvSpPr>
          <p:spPr bwMode="auto">
            <a:xfrm>
              <a:off x="3264" y="2544"/>
              <a:ext cx="17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43" name="Line 63"/>
            <p:cNvSpPr>
              <a:spLocks noChangeShapeType="1"/>
            </p:cNvSpPr>
            <p:nvPr/>
          </p:nvSpPr>
          <p:spPr bwMode="auto">
            <a:xfrm>
              <a:off x="3216" y="2112"/>
              <a:ext cx="48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44" name="Oval 64"/>
            <p:cNvSpPr>
              <a:spLocks noChangeArrowheads="1"/>
            </p:cNvSpPr>
            <p:nvPr/>
          </p:nvSpPr>
          <p:spPr bwMode="auto">
            <a:xfrm>
              <a:off x="3408" y="1632"/>
              <a:ext cx="288" cy="336"/>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545" name="Rectangle 65"/>
            <p:cNvSpPr>
              <a:spLocks noChangeArrowheads="1"/>
            </p:cNvSpPr>
            <p:nvPr/>
          </p:nvSpPr>
          <p:spPr bwMode="auto">
            <a:xfrm>
              <a:off x="3408" y="163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solidFill>
                    <a:srgbClr val="000000"/>
                  </a:solidFill>
                </a:rPr>
                <a:t>Shift</a:t>
              </a:r>
            </a:p>
            <a:p>
              <a:pPr algn="ctr" defTabSz="904875">
                <a:lnSpc>
                  <a:spcPts val="1600"/>
                </a:lnSpc>
                <a:tabLst>
                  <a:tab pos="452438" algn="l"/>
                  <a:tab pos="904875" algn="l"/>
                  <a:tab pos="1357313" algn="l"/>
                </a:tabLst>
              </a:pPr>
              <a:r>
                <a:rPr lang="en-US" sz="1200" b="1" dirty="0">
                  <a:solidFill>
                    <a:srgbClr val="000000"/>
                  </a:solidFill>
                </a:rPr>
                <a:t>left 2</a:t>
              </a:r>
            </a:p>
          </p:txBody>
        </p:sp>
        <p:sp>
          <p:nvSpPr>
            <p:cNvPr id="1300546" name="Line 66"/>
            <p:cNvSpPr>
              <a:spLocks noChangeShapeType="1"/>
            </p:cNvSpPr>
            <p:nvPr/>
          </p:nvSpPr>
          <p:spPr bwMode="auto">
            <a:xfrm>
              <a:off x="3264" y="1824"/>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grpSp>
          <p:nvGrpSpPr>
            <p:cNvPr id="4" name="Group 67"/>
            <p:cNvGrpSpPr>
              <a:grpSpLocks/>
            </p:cNvGrpSpPr>
            <p:nvPr/>
          </p:nvGrpSpPr>
          <p:grpSpPr bwMode="auto">
            <a:xfrm>
              <a:off x="3840" y="1392"/>
              <a:ext cx="192" cy="576"/>
              <a:chOff x="1392" y="2880"/>
              <a:chExt cx="288" cy="480"/>
            </a:xfrm>
          </p:grpSpPr>
          <p:sp>
            <p:nvSpPr>
              <p:cNvPr id="1300548" name="Line 68"/>
              <p:cNvSpPr>
                <a:spLocks noChangeShapeType="1"/>
              </p:cNvSpPr>
              <p:nvPr/>
            </p:nvSpPr>
            <p:spPr bwMode="auto">
              <a:xfrm>
                <a:off x="1392" y="3072"/>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549" name="Line 69"/>
              <p:cNvSpPr>
                <a:spLocks noChangeShapeType="1"/>
              </p:cNvSpPr>
              <p:nvPr/>
            </p:nvSpPr>
            <p:spPr bwMode="auto">
              <a:xfrm flipH="1">
                <a:off x="1392" y="3120"/>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550" name="Line 70"/>
              <p:cNvSpPr>
                <a:spLocks noChangeShapeType="1"/>
              </p:cNvSpPr>
              <p:nvPr/>
            </p:nvSpPr>
            <p:spPr bwMode="auto">
              <a:xfrm flipV="1">
                <a:off x="1392" y="2880"/>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51" name="Line 71"/>
              <p:cNvSpPr>
                <a:spLocks noChangeShapeType="1"/>
              </p:cNvSpPr>
              <p:nvPr/>
            </p:nvSpPr>
            <p:spPr bwMode="auto">
              <a:xfrm flipV="1">
                <a:off x="1392" y="3168"/>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52" name="Line 72"/>
              <p:cNvSpPr>
                <a:spLocks noChangeShapeType="1"/>
              </p:cNvSpPr>
              <p:nvPr/>
            </p:nvSpPr>
            <p:spPr bwMode="auto">
              <a:xfrm flipV="1">
                <a:off x="1392" y="3216"/>
                <a:ext cx="288" cy="144"/>
              </a:xfrm>
              <a:prstGeom prst="line">
                <a:avLst/>
              </a:prstGeom>
              <a:noFill/>
              <a:ln w="12700">
                <a:solidFill>
                  <a:schemeClr val="bg1">
                    <a:lumMod val="65000"/>
                  </a:schemeClr>
                </a:solidFill>
                <a:round/>
                <a:headEnd/>
                <a:tailEnd/>
              </a:ln>
              <a:effectLst/>
            </p:spPr>
            <p:txBody>
              <a:bodyPr/>
              <a:lstStyle/>
              <a:p>
                <a:endParaRPr lang="en-US"/>
              </a:p>
            </p:txBody>
          </p:sp>
          <p:sp>
            <p:nvSpPr>
              <p:cNvPr id="1300553" name="Line 73"/>
              <p:cNvSpPr>
                <a:spLocks noChangeShapeType="1"/>
              </p:cNvSpPr>
              <p:nvPr/>
            </p:nvSpPr>
            <p:spPr bwMode="auto">
              <a:xfrm flipV="1">
                <a:off x="1680" y="3024"/>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54" name="Line 74"/>
              <p:cNvSpPr>
                <a:spLocks noChangeShapeType="1"/>
              </p:cNvSpPr>
              <p:nvPr/>
            </p:nvSpPr>
            <p:spPr bwMode="auto">
              <a:xfrm>
                <a:off x="1392" y="2880"/>
                <a:ext cx="288" cy="144"/>
              </a:xfrm>
              <a:prstGeom prst="line">
                <a:avLst/>
              </a:prstGeom>
              <a:noFill/>
              <a:ln w="12700">
                <a:solidFill>
                  <a:schemeClr val="bg1">
                    <a:lumMod val="65000"/>
                  </a:schemeClr>
                </a:solidFill>
                <a:round/>
                <a:headEnd/>
                <a:tailEnd/>
              </a:ln>
              <a:effectLst/>
            </p:spPr>
            <p:txBody>
              <a:bodyPr/>
              <a:lstStyle/>
              <a:p>
                <a:endParaRPr lang="en-US"/>
              </a:p>
            </p:txBody>
          </p:sp>
        </p:grpSp>
        <p:sp>
          <p:nvSpPr>
            <p:cNvPr id="1300555" name="Text Box 75"/>
            <p:cNvSpPr txBox="1">
              <a:spLocks noChangeArrowheads="1"/>
            </p:cNvSpPr>
            <p:nvPr/>
          </p:nvSpPr>
          <p:spPr bwMode="auto">
            <a:xfrm>
              <a:off x="3792" y="1584"/>
              <a:ext cx="303" cy="173"/>
            </a:xfrm>
            <a:prstGeom prst="rect">
              <a:avLst/>
            </a:prstGeom>
            <a:noFill/>
            <a:ln w="12700">
              <a:noFill/>
              <a:miter lim="800000"/>
              <a:headEnd/>
              <a:tailEnd/>
            </a:ln>
            <a:effectLst/>
          </p:spPr>
          <p:txBody>
            <a:bodyPr wrap="none">
              <a:spAutoFit/>
            </a:bodyPr>
            <a:lstStyle/>
            <a:p>
              <a:r>
                <a:rPr lang="en-US" sz="1200" b="1" dirty="0">
                  <a:solidFill>
                    <a:schemeClr val="tx1"/>
                  </a:solidFill>
                </a:rPr>
                <a:t>Add</a:t>
              </a:r>
            </a:p>
          </p:txBody>
        </p:sp>
        <p:sp>
          <p:nvSpPr>
            <p:cNvPr id="1300556" name="Line 76"/>
            <p:cNvSpPr>
              <a:spLocks noChangeShapeType="1"/>
            </p:cNvSpPr>
            <p:nvPr/>
          </p:nvSpPr>
          <p:spPr bwMode="auto">
            <a:xfrm>
              <a:off x="3687" y="1824"/>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57" name="Rectangle 77"/>
            <p:cNvSpPr>
              <a:spLocks noChangeArrowheads="1"/>
            </p:cNvSpPr>
            <p:nvPr/>
          </p:nvSpPr>
          <p:spPr bwMode="auto">
            <a:xfrm>
              <a:off x="4368" y="1920"/>
              <a:ext cx="720" cy="91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58" name="Line 78"/>
            <p:cNvSpPr>
              <a:spLocks noChangeShapeType="1"/>
            </p:cNvSpPr>
            <p:nvPr/>
          </p:nvSpPr>
          <p:spPr bwMode="auto">
            <a:xfrm>
              <a:off x="4224" y="2400"/>
              <a:ext cx="16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59" name="Text Box 79"/>
            <p:cNvSpPr txBox="1">
              <a:spLocks noChangeArrowheads="1"/>
            </p:cNvSpPr>
            <p:nvPr/>
          </p:nvSpPr>
          <p:spPr bwMode="auto">
            <a:xfrm>
              <a:off x="4560" y="1920"/>
              <a:ext cx="545" cy="326"/>
            </a:xfrm>
            <a:prstGeom prst="rect">
              <a:avLst/>
            </a:prstGeom>
            <a:noFill/>
            <a:ln w="12700">
              <a:noFill/>
              <a:miter lim="800000"/>
              <a:headEnd/>
              <a:tailEnd/>
            </a:ln>
            <a:effectLst/>
          </p:spPr>
          <p:txBody>
            <a:bodyPr wrap="none">
              <a:spAutoFit/>
            </a:bodyPr>
            <a:lstStyle/>
            <a:p>
              <a:pPr algn="ctr"/>
              <a:r>
                <a:rPr lang="en-US" sz="1400" b="1" dirty="0">
                  <a:solidFill>
                    <a:schemeClr val="tx1"/>
                  </a:solidFill>
                </a:rPr>
                <a:t>Data</a:t>
              </a:r>
            </a:p>
            <a:p>
              <a:pPr algn="ctr"/>
              <a:r>
                <a:rPr lang="en-US" sz="1400" b="1" dirty="0">
                  <a:solidFill>
                    <a:schemeClr val="tx1"/>
                  </a:solidFill>
                </a:rPr>
                <a:t>Memory</a:t>
              </a:r>
            </a:p>
          </p:txBody>
        </p:sp>
        <p:sp>
          <p:nvSpPr>
            <p:cNvPr id="1300560" name="Text Box 80"/>
            <p:cNvSpPr txBox="1">
              <a:spLocks noChangeArrowheads="1"/>
            </p:cNvSpPr>
            <p:nvPr/>
          </p:nvSpPr>
          <p:spPr bwMode="auto">
            <a:xfrm>
              <a:off x="4333" y="2304"/>
              <a:ext cx="467" cy="173"/>
            </a:xfrm>
            <a:prstGeom prst="rect">
              <a:avLst/>
            </a:prstGeom>
            <a:noFill/>
            <a:ln w="12700">
              <a:noFill/>
              <a:miter lim="800000"/>
              <a:headEnd/>
              <a:tailEnd/>
            </a:ln>
            <a:effectLst/>
          </p:spPr>
          <p:txBody>
            <a:bodyPr wrap="none">
              <a:spAutoFit/>
            </a:bodyPr>
            <a:lstStyle/>
            <a:p>
              <a:r>
                <a:rPr lang="en-US" sz="1200" dirty="0">
                  <a:solidFill>
                    <a:schemeClr val="tx1"/>
                  </a:solidFill>
                </a:rPr>
                <a:t>Address</a:t>
              </a:r>
            </a:p>
          </p:txBody>
        </p:sp>
        <p:sp>
          <p:nvSpPr>
            <p:cNvPr id="1300561" name="Text Box 81"/>
            <p:cNvSpPr txBox="1">
              <a:spLocks noChangeArrowheads="1"/>
            </p:cNvSpPr>
            <p:nvPr/>
          </p:nvSpPr>
          <p:spPr bwMode="auto">
            <a:xfrm>
              <a:off x="4327" y="2544"/>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Data</a:t>
              </a:r>
            </a:p>
          </p:txBody>
        </p:sp>
        <p:sp>
          <p:nvSpPr>
            <p:cNvPr id="1300562" name="Text Box 82"/>
            <p:cNvSpPr txBox="1">
              <a:spLocks noChangeArrowheads="1"/>
            </p:cNvSpPr>
            <p:nvPr/>
          </p:nvSpPr>
          <p:spPr bwMode="auto">
            <a:xfrm>
              <a:off x="4752" y="2256"/>
              <a:ext cx="344" cy="288"/>
            </a:xfrm>
            <a:prstGeom prst="rect">
              <a:avLst/>
            </a:prstGeom>
            <a:noFill/>
            <a:ln w="12700">
              <a:noFill/>
              <a:miter lim="800000"/>
              <a:headEnd/>
              <a:tailEnd/>
            </a:ln>
            <a:effectLst/>
          </p:spPr>
          <p:txBody>
            <a:bodyPr wrap="none">
              <a:spAutoFit/>
            </a:bodyPr>
            <a:lstStyle/>
            <a:p>
              <a:r>
                <a:rPr lang="en-US" sz="1200" dirty="0">
                  <a:solidFill>
                    <a:schemeClr val="tx1"/>
                  </a:solidFill>
                </a:rPr>
                <a:t>Read</a:t>
              </a:r>
            </a:p>
            <a:p>
              <a:r>
                <a:rPr lang="en-US" sz="1200" dirty="0">
                  <a:solidFill>
                    <a:schemeClr val="tx1"/>
                  </a:solidFill>
                </a:rPr>
                <a:t>Data</a:t>
              </a:r>
            </a:p>
          </p:txBody>
        </p:sp>
        <p:sp>
          <p:nvSpPr>
            <p:cNvPr id="1300563" name="Line 83"/>
            <p:cNvSpPr>
              <a:spLocks noChangeShapeType="1"/>
            </p:cNvSpPr>
            <p:nvPr/>
          </p:nvSpPr>
          <p:spPr bwMode="auto">
            <a:xfrm>
              <a:off x="4224" y="2640"/>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64" name="Line 84"/>
            <p:cNvSpPr>
              <a:spLocks noChangeShapeType="1"/>
            </p:cNvSpPr>
            <p:nvPr/>
          </p:nvSpPr>
          <p:spPr bwMode="auto">
            <a:xfrm>
              <a:off x="5280" y="2640"/>
              <a:ext cx="144" cy="1"/>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65" name="AutoShape 85"/>
            <p:cNvSpPr>
              <a:spLocks noChangeArrowheads="1"/>
            </p:cNvSpPr>
            <p:nvPr/>
          </p:nvSpPr>
          <p:spPr bwMode="auto">
            <a:xfrm rot="-5400000">
              <a:off x="5280" y="244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566" name="Line 86"/>
            <p:cNvSpPr>
              <a:spLocks noChangeShapeType="1"/>
            </p:cNvSpPr>
            <p:nvPr/>
          </p:nvSpPr>
          <p:spPr bwMode="auto">
            <a:xfrm>
              <a:off x="5568" y="2496"/>
              <a:ext cx="96" cy="1"/>
            </a:xfrm>
            <a:prstGeom prst="line">
              <a:avLst/>
            </a:prstGeom>
            <a:noFill/>
            <a:ln w="28575">
              <a:solidFill>
                <a:schemeClr val="bg1">
                  <a:lumMod val="65000"/>
                </a:schemeClr>
              </a:solidFill>
              <a:round/>
              <a:headEnd/>
              <a:tailEnd/>
            </a:ln>
            <a:effectLst/>
          </p:spPr>
          <p:txBody>
            <a:bodyPr/>
            <a:lstStyle/>
            <a:p>
              <a:endParaRPr lang="en-US"/>
            </a:p>
          </p:txBody>
        </p:sp>
        <p:sp>
          <p:nvSpPr>
            <p:cNvPr id="1300567" name="Line 87"/>
            <p:cNvSpPr>
              <a:spLocks noChangeShapeType="1"/>
            </p:cNvSpPr>
            <p:nvPr/>
          </p:nvSpPr>
          <p:spPr bwMode="auto">
            <a:xfrm>
              <a:off x="2592" y="211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68" name="Line 88"/>
            <p:cNvSpPr>
              <a:spLocks noChangeShapeType="1"/>
            </p:cNvSpPr>
            <p:nvPr/>
          </p:nvSpPr>
          <p:spPr bwMode="auto">
            <a:xfrm>
              <a:off x="1152" y="1536"/>
              <a:ext cx="144" cy="0"/>
            </a:xfrm>
            <a:prstGeom prst="line">
              <a:avLst/>
            </a:prstGeom>
            <a:noFill/>
            <a:ln w="28575">
              <a:solidFill>
                <a:schemeClr val="bg1">
                  <a:lumMod val="65000"/>
                </a:schemeClr>
              </a:solidFill>
              <a:round/>
              <a:headEnd/>
              <a:tailEnd/>
            </a:ln>
            <a:effectLst/>
          </p:spPr>
          <p:txBody>
            <a:bodyPr/>
            <a:lstStyle/>
            <a:p>
              <a:endParaRPr lang="en-US"/>
            </a:p>
          </p:txBody>
        </p:sp>
        <p:sp>
          <p:nvSpPr>
            <p:cNvPr id="1300569" name="Line 89"/>
            <p:cNvSpPr>
              <a:spLocks noChangeShapeType="1"/>
            </p:cNvSpPr>
            <p:nvPr/>
          </p:nvSpPr>
          <p:spPr bwMode="auto">
            <a:xfrm>
              <a:off x="672" y="912"/>
              <a:ext cx="576" cy="0"/>
            </a:xfrm>
            <a:prstGeom prst="line">
              <a:avLst/>
            </a:prstGeom>
            <a:noFill/>
            <a:ln w="28575">
              <a:solidFill>
                <a:schemeClr val="bg1">
                  <a:lumMod val="65000"/>
                </a:schemeClr>
              </a:solidFill>
              <a:round/>
              <a:headEnd type="triangle" w="med" len="med"/>
              <a:tailEnd/>
            </a:ln>
            <a:effectLst/>
          </p:spPr>
          <p:txBody>
            <a:bodyPr/>
            <a:lstStyle/>
            <a:p>
              <a:endParaRPr lang="en-US"/>
            </a:p>
          </p:txBody>
        </p:sp>
        <p:sp>
          <p:nvSpPr>
            <p:cNvPr id="1300570" name="Line 90"/>
            <p:cNvSpPr>
              <a:spLocks noChangeShapeType="1"/>
            </p:cNvSpPr>
            <p:nvPr/>
          </p:nvSpPr>
          <p:spPr bwMode="auto">
            <a:xfrm>
              <a:off x="1488" y="235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71" name="Line 91"/>
            <p:cNvSpPr>
              <a:spLocks noChangeShapeType="1"/>
            </p:cNvSpPr>
            <p:nvPr/>
          </p:nvSpPr>
          <p:spPr bwMode="auto">
            <a:xfrm>
              <a:off x="5088" y="2400"/>
              <a:ext cx="112" cy="0"/>
            </a:xfrm>
            <a:prstGeom prst="line">
              <a:avLst/>
            </a:prstGeom>
            <a:noFill/>
            <a:ln w="28575">
              <a:solidFill>
                <a:schemeClr val="bg1">
                  <a:lumMod val="65000"/>
                </a:schemeClr>
              </a:solidFill>
              <a:round/>
              <a:headEnd/>
              <a:tailEnd/>
            </a:ln>
            <a:effectLst/>
          </p:spPr>
          <p:txBody>
            <a:bodyPr/>
            <a:lstStyle/>
            <a:p>
              <a:endParaRPr lang="en-US"/>
            </a:p>
          </p:txBody>
        </p:sp>
        <p:sp>
          <p:nvSpPr>
            <p:cNvPr id="1300572" name="Rectangle 92"/>
            <p:cNvSpPr>
              <a:spLocks noChangeArrowheads="1"/>
            </p:cNvSpPr>
            <p:nvPr/>
          </p:nvSpPr>
          <p:spPr bwMode="auto">
            <a:xfrm>
              <a:off x="1392" y="1392"/>
              <a:ext cx="96" cy="139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73" name="Rectangle 93"/>
            <p:cNvSpPr>
              <a:spLocks noChangeArrowheads="1"/>
            </p:cNvSpPr>
            <p:nvPr/>
          </p:nvSpPr>
          <p:spPr bwMode="auto">
            <a:xfrm>
              <a:off x="2688" y="1392"/>
              <a:ext cx="96" cy="2448"/>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74" name="Line 94"/>
            <p:cNvSpPr>
              <a:spLocks noChangeShapeType="1"/>
            </p:cNvSpPr>
            <p:nvPr/>
          </p:nvSpPr>
          <p:spPr bwMode="auto">
            <a:xfrm>
              <a:off x="1248" y="1536"/>
              <a:ext cx="144" cy="0"/>
            </a:xfrm>
            <a:prstGeom prst="line">
              <a:avLst/>
            </a:prstGeom>
            <a:noFill/>
            <a:ln w="28575">
              <a:solidFill>
                <a:schemeClr val="bg1">
                  <a:lumMod val="65000"/>
                </a:schemeClr>
              </a:solidFill>
              <a:round/>
              <a:headEnd/>
              <a:tailEnd/>
            </a:ln>
            <a:effectLst/>
          </p:spPr>
          <p:txBody>
            <a:bodyPr/>
            <a:lstStyle/>
            <a:p>
              <a:endParaRPr lang="en-US"/>
            </a:p>
          </p:txBody>
        </p:sp>
        <p:sp>
          <p:nvSpPr>
            <p:cNvPr id="1300575" name="Line 95"/>
            <p:cNvSpPr>
              <a:spLocks noChangeShapeType="1"/>
            </p:cNvSpPr>
            <p:nvPr/>
          </p:nvSpPr>
          <p:spPr bwMode="auto">
            <a:xfrm>
              <a:off x="1488" y="1536"/>
              <a:ext cx="1200" cy="0"/>
            </a:xfrm>
            <a:prstGeom prst="line">
              <a:avLst/>
            </a:prstGeom>
            <a:noFill/>
            <a:ln w="28575">
              <a:solidFill>
                <a:schemeClr val="bg1">
                  <a:lumMod val="65000"/>
                </a:schemeClr>
              </a:solidFill>
              <a:round/>
              <a:headEnd/>
              <a:tailEnd/>
            </a:ln>
            <a:effectLst/>
          </p:spPr>
          <p:txBody>
            <a:bodyPr/>
            <a:lstStyle/>
            <a:p>
              <a:endParaRPr lang="en-US"/>
            </a:p>
          </p:txBody>
        </p:sp>
        <p:sp>
          <p:nvSpPr>
            <p:cNvPr id="1300576" name="Line 96"/>
            <p:cNvSpPr>
              <a:spLocks noChangeShapeType="1"/>
            </p:cNvSpPr>
            <p:nvPr/>
          </p:nvSpPr>
          <p:spPr bwMode="auto">
            <a:xfrm>
              <a:off x="4032" y="1680"/>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77" name="Line 97"/>
            <p:cNvSpPr>
              <a:spLocks noChangeShapeType="1"/>
            </p:cNvSpPr>
            <p:nvPr/>
          </p:nvSpPr>
          <p:spPr bwMode="auto">
            <a:xfrm>
              <a:off x="2784" y="3120"/>
              <a:ext cx="480" cy="0"/>
            </a:xfrm>
            <a:prstGeom prst="line">
              <a:avLst/>
            </a:prstGeom>
            <a:noFill/>
            <a:ln w="28575">
              <a:solidFill>
                <a:schemeClr val="bg1">
                  <a:lumMod val="65000"/>
                </a:schemeClr>
              </a:solidFill>
              <a:round/>
              <a:headEnd/>
              <a:tailEnd/>
            </a:ln>
            <a:effectLst/>
          </p:spPr>
          <p:txBody>
            <a:bodyPr/>
            <a:lstStyle/>
            <a:p>
              <a:endParaRPr lang="en-US"/>
            </a:p>
          </p:txBody>
        </p:sp>
        <p:sp>
          <p:nvSpPr>
            <p:cNvPr id="1300578" name="Line 98"/>
            <p:cNvSpPr>
              <a:spLocks noChangeShapeType="1"/>
            </p:cNvSpPr>
            <p:nvPr/>
          </p:nvSpPr>
          <p:spPr bwMode="auto">
            <a:xfrm>
              <a:off x="3312" y="2784"/>
              <a:ext cx="0" cy="336"/>
            </a:xfrm>
            <a:prstGeom prst="line">
              <a:avLst/>
            </a:prstGeom>
            <a:noFill/>
            <a:ln w="28575">
              <a:solidFill>
                <a:schemeClr val="bg1">
                  <a:lumMod val="65000"/>
                </a:schemeClr>
              </a:solidFill>
              <a:round/>
              <a:headEnd/>
              <a:tailEnd/>
            </a:ln>
            <a:effectLst/>
          </p:spPr>
          <p:txBody>
            <a:bodyPr/>
            <a:lstStyle/>
            <a:p>
              <a:endParaRPr lang="en-US"/>
            </a:p>
          </p:txBody>
        </p:sp>
        <p:sp>
          <p:nvSpPr>
            <p:cNvPr id="1300579" name="Line 99"/>
            <p:cNvSpPr>
              <a:spLocks noChangeShapeType="1"/>
            </p:cNvSpPr>
            <p:nvPr/>
          </p:nvSpPr>
          <p:spPr bwMode="auto">
            <a:xfrm>
              <a:off x="3312" y="3120"/>
              <a:ext cx="816" cy="0"/>
            </a:xfrm>
            <a:prstGeom prst="line">
              <a:avLst/>
            </a:prstGeom>
            <a:noFill/>
            <a:ln w="28575">
              <a:solidFill>
                <a:schemeClr val="bg1">
                  <a:lumMod val="65000"/>
                </a:schemeClr>
              </a:solidFill>
              <a:round/>
              <a:headEnd/>
              <a:tailEnd/>
            </a:ln>
            <a:effectLst/>
          </p:spPr>
          <p:txBody>
            <a:bodyPr/>
            <a:lstStyle/>
            <a:p>
              <a:endParaRPr lang="en-US"/>
            </a:p>
          </p:txBody>
        </p:sp>
        <p:sp>
          <p:nvSpPr>
            <p:cNvPr id="1300580" name="Rectangle 100"/>
            <p:cNvSpPr>
              <a:spLocks noChangeArrowheads="1"/>
            </p:cNvSpPr>
            <p:nvPr/>
          </p:nvSpPr>
          <p:spPr bwMode="auto">
            <a:xfrm>
              <a:off x="5184" y="1776"/>
              <a:ext cx="96" cy="1776"/>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81" name="Line 101"/>
            <p:cNvSpPr>
              <a:spLocks noChangeShapeType="1"/>
            </p:cNvSpPr>
            <p:nvPr/>
          </p:nvSpPr>
          <p:spPr bwMode="auto">
            <a:xfrm>
              <a:off x="4272" y="3120"/>
              <a:ext cx="912" cy="0"/>
            </a:xfrm>
            <a:prstGeom prst="line">
              <a:avLst/>
            </a:prstGeom>
            <a:noFill/>
            <a:ln w="28575">
              <a:solidFill>
                <a:schemeClr val="bg1">
                  <a:lumMod val="65000"/>
                </a:schemeClr>
              </a:solidFill>
              <a:round/>
              <a:headEnd/>
              <a:tailEnd/>
            </a:ln>
            <a:effectLst/>
          </p:spPr>
          <p:txBody>
            <a:bodyPr/>
            <a:lstStyle/>
            <a:p>
              <a:endParaRPr lang="en-US"/>
            </a:p>
          </p:txBody>
        </p:sp>
        <p:sp>
          <p:nvSpPr>
            <p:cNvPr id="1300582" name="Line 102"/>
            <p:cNvSpPr>
              <a:spLocks noChangeShapeType="1"/>
            </p:cNvSpPr>
            <p:nvPr/>
          </p:nvSpPr>
          <p:spPr bwMode="auto">
            <a:xfrm>
              <a:off x="5280" y="2400"/>
              <a:ext cx="144" cy="1"/>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83" name="Line 103"/>
            <p:cNvSpPr>
              <a:spLocks noChangeShapeType="1"/>
            </p:cNvSpPr>
            <p:nvPr/>
          </p:nvSpPr>
          <p:spPr bwMode="auto">
            <a:xfrm>
              <a:off x="4368" y="720"/>
              <a:ext cx="0" cy="960"/>
            </a:xfrm>
            <a:prstGeom prst="line">
              <a:avLst/>
            </a:prstGeom>
            <a:noFill/>
            <a:ln w="28575">
              <a:solidFill>
                <a:schemeClr val="bg1">
                  <a:lumMod val="65000"/>
                </a:schemeClr>
              </a:solidFill>
              <a:round/>
              <a:headEnd/>
              <a:tailEnd/>
            </a:ln>
            <a:effectLst/>
          </p:spPr>
          <p:txBody>
            <a:bodyPr/>
            <a:lstStyle/>
            <a:p>
              <a:endParaRPr lang="en-US"/>
            </a:p>
          </p:txBody>
        </p:sp>
        <p:sp>
          <p:nvSpPr>
            <p:cNvPr id="1300584" name="Line 104"/>
            <p:cNvSpPr>
              <a:spLocks noChangeShapeType="1"/>
            </p:cNvSpPr>
            <p:nvPr/>
          </p:nvSpPr>
          <p:spPr bwMode="auto">
            <a:xfrm flipH="1" flipV="1">
              <a:off x="2688" y="3024"/>
              <a:ext cx="96" cy="96"/>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585" name="Line 105"/>
            <p:cNvSpPr>
              <a:spLocks noChangeShapeType="1"/>
            </p:cNvSpPr>
            <p:nvPr/>
          </p:nvSpPr>
          <p:spPr bwMode="auto">
            <a:xfrm flipH="1">
              <a:off x="5184" y="2640"/>
              <a:ext cx="96" cy="480"/>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586" name="Text Box 106"/>
            <p:cNvSpPr txBox="1">
              <a:spLocks noChangeArrowheads="1"/>
            </p:cNvSpPr>
            <p:nvPr/>
          </p:nvSpPr>
          <p:spPr bwMode="auto">
            <a:xfrm>
              <a:off x="1296" y="1200"/>
              <a:ext cx="325" cy="173"/>
            </a:xfrm>
            <a:prstGeom prst="rect">
              <a:avLst/>
            </a:prstGeom>
            <a:noFill/>
            <a:ln w="12700">
              <a:noFill/>
              <a:miter lim="800000"/>
              <a:headEnd/>
              <a:tailEnd/>
            </a:ln>
            <a:effectLst/>
          </p:spPr>
          <p:txBody>
            <a:bodyPr wrap="none">
              <a:spAutoFit/>
            </a:bodyPr>
            <a:lstStyle/>
            <a:p>
              <a:r>
                <a:rPr lang="en-US" sz="1200" b="1" dirty="0">
                  <a:solidFill>
                    <a:schemeClr val="accent2"/>
                  </a:solidFill>
                </a:rPr>
                <a:t>IF/ID</a:t>
              </a:r>
            </a:p>
          </p:txBody>
        </p:sp>
        <p:sp>
          <p:nvSpPr>
            <p:cNvPr id="1300587" name="Line 107"/>
            <p:cNvSpPr>
              <a:spLocks noChangeShapeType="1"/>
            </p:cNvSpPr>
            <p:nvPr/>
          </p:nvSpPr>
          <p:spPr bwMode="auto">
            <a:xfrm flipV="1">
              <a:off x="3264" y="1824"/>
              <a:ext cx="0" cy="960"/>
            </a:xfrm>
            <a:prstGeom prst="line">
              <a:avLst/>
            </a:prstGeom>
            <a:noFill/>
            <a:ln w="28575">
              <a:solidFill>
                <a:schemeClr val="bg1">
                  <a:lumMod val="65000"/>
                </a:schemeClr>
              </a:solidFill>
              <a:round/>
              <a:headEnd/>
              <a:tailEnd/>
            </a:ln>
            <a:effectLst/>
          </p:spPr>
          <p:txBody>
            <a:bodyPr/>
            <a:lstStyle/>
            <a:p>
              <a:endParaRPr lang="en-US"/>
            </a:p>
          </p:txBody>
        </p:sp>
        <p:sp>
          <p:nvSpPr>
            <p:cNvPr id="1300588" name="Line 108"/>
            <p:cNvSpPr>
              <a:spLocks noChangeShapeType="1"/>
            </p:cNvSpPr>
            <p:nvPr/>
          </p:nvSpPr>
          <p:spPr bwMode="auto">
            <a:xfrm>
              <a:off x="2352" y="3024"/>
              <a:ext cx="336" cy="0"/>
            </a:xfrm>
            <a:prstGeom prst="line">
              <a:avLst/>
            </a:prstGeom>
            <a:noFill/>
            <a:ln w="28575">
              <a:solidFill>
                <a:schemeClr val="bg1">
                  <a:lumMod val="65000"/>
                </a:schemeClr>
              </a:solidFill>
              <a:round/>
              <a:headEnd/>
              <a:tailEnd/>
            </a:ln>
            <a:effectLst/>
          </p:spPr>
          <p:txBody>
            <a:bodyPr/>
            <a:lstStyle/>
            <a:p>
              <a:endParaRPr lang="en-US"/>
            </a:p>
          </p:txBody>
        </p:sp>
        <p:sp>
          <p:nvSpPr>
            <p:cNvPr id="1300589" name="Line 109"/>
            <p:cNvSpPr>
              <a:spLocks noChangeShapeType="1"/>
            </p:cNvSpPr>
            <p:nvPr/>
          </p:nvSpPr>
          <p:spPr bwMode="auto">
            <a:xfrm>
              <a:off x="2784" y="1536"/>
              <a:ext cx="105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90" name="Line 110"/>
            <p:cNvSpPr>
              <a:spLocks noChangeShapeType="1"/>
            </p:cNvSpPr>
            <p:nvPr/>
          </p:nvSpPr>
          <p:spPr bwMode="auto">
            <a:xfrm>
              <a:off x="1248" y="912"/>
              <a:ext cx="0" cy="624"/>
            </a:xfrm>
            <a:prstGeom prst="line">
              <a:avLst/>
            </a:prstGeom>
            <a:noFill/>
            <a:ln w="28575">
              <a:solidFill>
                <a:schemeClr val="bg1">
                  <a:lumMod val="65000"/>
                </a:schemeClr>
              </a:solidFill>
              <a:round/>
              <a:headEnd/>
              <a:tailEnd/>
            </a:ln>
            <a:effectLst/>
          </p:spPr>
          <p:txBody>
            <a:bodyPr/>
            <a:lstStyle/>
            <a:p>
              <a:endParaRPr lang="en-US"/>
            </a:p>
          </p:txBody>
        </p:sp>
        <p:sp>
          <p:nvSpPr>
            <p:cNvPr id="1300591" name="Line 111"/>
            <p:cNvSpPr>
              <a:spLocks noChangeShapeType="1"/>
            </p:cNvSpPr>
            <p:nvPr/>
          </p:nvSpPr>
          <p:spPr bwMode="auto">
            <a:xfrm flipV="1">
              <a:off x="3984" y="1872"/>
              <a:ext cx="0" cy="288"/>
            </a:xfrm>
            <a:prstGeom prst="line">
              <a:avLst/>
            </a:prstGeom>
            <a:noFill/>
            <a:ln w="12700">
              <a:solidFill>
                <a:schemeClr val="bg1">
                  <a:lumMod val="65000"/>
                </a:schemeClr>
              </a:solidFill>
              <a:round/>
              <a:headEnd/>
              <a:tailEnd/>
            </a:ln>
            <a:effectLst/>
          </p:spPr>
          <p:txBody>
            <a:bodyPr/>
            <a:lstStyle/>
            <a:p>
              <a:endParaRPr lang="en-US"/>
            </a:p>
          </p:txBody>
        </p:sp>
        <p:sp>
          <p:nvSpPr>
            <p:cNvPr id="1300592" name="Line 112"/>
            <p:cNvSpPr>
              <a:spLocks noChangeShapeType="1"/>
            </p:cNvSpPr>
            <p:nvPr/>
          </p:nvSpPr>
          <p:spPr bwMode="auto">
            <a:xfrm>
              <a:off x="384" y="1344"/>
              <a:ext cx="0" cy="1008"/>
            </a:xfrm>
            <a:prstGeom prst="line">
              <a:avLst/>
            </a:prstGeom>
            <a:noFill/>
            <a:ln w="28575">
              <a:solidFill>
                <a:schemeClr val="bg1">
                  <a:lumMod val="65000"/>
                </a:schemeClr>
              </a:solidFill>
              <a:round/>
              <a:headEnd/>
              <a:tailEnd/>
            </a:ln>
            <a:effectLst/>
          </p:spPr>
          <p:txBody>
            <a:bodyPr/>
            <a:lstStyle/>
            <a:p>
              <a:endParaRPr lang="en-US"/>
            </a:p>
          </p:txBody>
        </p:sp>
        <p:sp>
          <p:nvSpPr>
            <p:cNvPr id="1300593" name="Rectangle 113"/>
            <p:cNvSpPr>
              <a:spLocks noChangeArrowheads="1"/>
            </p:cNvSpPr>
            <p:nvPr/>
          </p:nvSpPr>
          <p:spPr bwMode="auto">
            <a:xfrm>
              <a:off x="4128" y="1392"/>
              <a:ext cx="96" cy="2160"/>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94" name="Oval 114"/>
            <p:cNvSpPr>
              <a:spLocks noChangeArrowheads="1"/>
            </p:cNvSpPr>
            <p:nvPr/>
          </p:nvSpPr>
          <p:spPr bwMode="auto">
            <a:xfrm>
              <a:off x="1824" y="2880"/>
              <a:ext cx="512" cy="288"/>
            </a:xfrm>
            <a:prstGeom prst="ellipse">
              <a:avLst/>
            </a:prstGeom>
            <a:solidFill>
              <a:schemeClr val="bg1"/>
            </a:solidFill>
            <a:ln w="12700">
              <a:solidFill>
                <a:schemeClr val="bg1">
                  <a:lumMod val="65000"/>
                </a:schemeClr>
              </a:solidFill>
              <a:round/>
              <a:headEnd/>
              <a:tailEnd/>
            </a:ln>
            <a:effectLst/>
          </p:spPr>
          <p:txBody>
            <a:bodyPr wrap="none" anchor="ctr"/>
            <a:lstStyle/>
            <a:p>
              <a:endParaRPr lang="en-US"/>
            </a:p>
          </p:txBody>
        </p:sp>
        <p:sp>
          <p:nvSpPr>
            <p:cNvPr id="1300595" name="Rectangle 115"/>
            <p:cNvSpPr>
              <a:spLocks noChangeArrowheads="1"/>
            </p:cNvSpPr>
            <p:nvPr/>
          </p:nvSpPr>
          <p:spPr bwMode="auto">
            <a:xfrm>
              <a:off x="1920" y="2880"/>
              <a:ext cx="336" cy="288"/>
            </a:xfrm>
            <a:prstGeom prst="rect">
              <a:avLst/>
            </a:prstGeom>
            <a:noFill/>
            <a:ln w="12700">
              <a:noFill/>
              <a:miter lim="800000"/>
              <a:headEnd/>
              <a:tailEnd/>
            </a:ln>
            <a:effectLst/>
          </p:spPr>
          <p:txBody>
            <a:bodyPr wrap="none" lIns="19050" tIns="26988" rIns="19050" bIns="26988"/>
            <a:lstStyle/>
            <a:p>
              <a:pPr algn="ctr"/>
              <a:r>
                <a:rPr lang="en-US" sz="1200" b="1" dirty="0">
                  <a:solidFill>
                    <a:srgbClr val="000000"/>
                  </a:solidFill>
                </a:rPr>
                <a:t>Sign</a:t>
              </a:r>
            </a:p>
            <a:p>
              <a:pPr algn="ctr"/>
              <a:r>
                <a:rPr lang="en-US" sz="1200" b="1" dirty="0">
                  <a:solidFill>
                    <a:srgbClr val="000000"/>
                  </a:solidFill>
                </a:rPr>
                <a:t>Extend</a:t>
              </a:r>
            </a:p>
          </p:txBody>
        </p:sp>
        <p:sp>
          <p:nvSpPr>
            <p:cNvPr id="1300596" name="Line 116"/>
            <p:cNvSpPr>
              <a:spLocks noChangeShapeType="1"/>
            </p:cNvSpPr>
            <p:nvPr/>
          </p:nvSpPr>
          <p:spPr bwMode="auto">
            <a:xfrm>
              <a:off x="4224" y="1680"/>
              <a:ext cx="144" cy="0"/>
            </a:xfrm>
            <a:prstGeom prst="line">
              <a:avLst/>
            </a:prstGeom>
            <a:noFill/>
            <a:ln w="28575">
              <a:solidFill>
                <a:schemeClr val="bg1">
                  <a:lumMod val="65000"/>
                </a:schemeClr>
              </a:solidFill>
              <a:round/>
              <a:headEnd/>
              <a:tailEnd/>
            </a:ln>
            <a:effectLst/>
          </p:spPr>
          <p:txBody>
            <a:bodyPr/>
            <a:lstStyle/>
            <a:p>
              <a:endParaRPr lang="en-US"/>
            </a:p>
          </p:txBody>
        </p:sp>
        <p:sp>
          <p:nvSpPr>
            <p:cNvPr id="1300597" name="Line 117"/>
            <p:cNvSpPr>
              <a:spLocks noChangeShapeType="1"/>
            </p:cNvSpPr>
            <p:nvPr/>
          </p:nvSpPr>
          <p:spPr bwMode="auto">
            <a:xfrm>
              <a:off x="3984" y="1872"/>
              <a:ext cx="144"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598" name="Line 118"/>
            <p:cNvSpPr>
              <a:spLocks noChangeShapeType="1"/>
            </p:cNvSpPr>
            <p:nvPr/>
          </p:nvSpPr>
          <p:spPr bwMode="auto">
            <a:xfrm>
              <a:off x="4224" y="1872"/>
              <a:ext cx="144" cy="0"/>
            </a:xfrm>
            <a:prstGeom prst="line">
              <a:avLst/>
            </a:prstGeom>
            <a:noFill/>
            <a:ln w="12700">
              <a:solidFill>
                <a:schemeClr val="bg1">
                  <a:lumMod val="65000"/>
                </a:schemeClr>
              </a:solidFill>
              <a:round/>
              <a:headEnd/>
              <a:tailEnd/>
            </a:ln>
            <a:effectLst/>
          </p:spPr>
          <p:txBody>
            <a:bodyPr/>
            <a:lstStyle/>
            <a:p>
              <a:endParaRPr lang="en-US"/>
            </a:p>
          </p:txBody>
        </p:sp>
        <p:sp>
          <p:nvSpPr>
            <p:cNvPr id="1300599" name="Text Box 119"/>
            <p:cNvSpPr txBox="1">
              <a:spLocks noChangeArrowheads="1"/>
            </p:cNvSpPr>
            <p:nvPr/>
          </p:nvSpPr>
          <p:spPr bwMode="auto">
            <a:xfrm>
              <a:off x="2592" y="816"/>
              <a:ext cx="367" cy="173"/>
            </a:xfrm>
            <a:prstGeom prst="rect">
              <a:avLst/>
            </a:prstGeom>
            <a:noFill/>
            <a:ln w="12700">
              <a:noFill/>
              <a:miter lim="800000"/>
              <a:headEnd/>
              <a:tailEnd/>
            </a:ln>
            <a:effectLst/>
          </p:spPr>
          <p:txBody>
            <a:bodyPr wrap="none">
              <a:spAutoFit/>
            </a:bodyPr>
            <a:lstStyle/>
            <a:p>
              <a:r>
                <a:rPr lang="en-US" sz="1200" b="1" dirty="0">
                  <a:solidFill>
                    <a:schemeClr val="accent2"/>
                  </a:solidFill>
                </a:rPr>
                <a:t>ID/EX</a:t>
              </a:r>
            </a:p>
          </p:txBody>
        </p:sp>
        <p:sp>
          <p:nvSpPr>
            <p:cNvPr id="1300600" name="Text Box 120"/>
            <p:cNvSpPr txBox="1">
              <a:spLocks noChangeArrowheads="1"/>
            </p:cNvSpPr>
            <p:nvPr/>
          </p:nvSpPr>
          <p:spPr bwMode="auto">
            <a:xfrm>
              <a:off x="3888" y="931"/>
              <a:ext cx="495" cy="173"/>
            </a:xfrm>
            <a:prstGeom prst="rect">
              <a:avLst/>
            </a:prstGeom>
            <a:noFill/>
            <a:ln w="12700">
              <a:noFill/>
              <a:miter lim="800000"/>
              <a:headEnd/>
              <a:tailEnd/>
            </a:ln>
            <a:effectLst/>
          </p:spPr>
          <p:txBody>
            <a:bodyPr wrap="none">
              <a:spAutoFit/>
            </a:bodyPr>
            <a:lstStyle/>
            <a:p>
              <a:r>
                <a:rPr lang="en-US" sz="1200" b="1" dirty="0">
                  <a:solidFill>
                    <a:schemeClr val="accent2"/>
                  </a:solidFill>
                </a:rPr>
                <a:t>EX/MEM</a:t>
              </a:r>
            </a:p>
          </p:txBody>
        </p:sp>
        <p:sp>
          <p:nvSpPr>
            <p:cNvPr id="1300601" name="Text Box 121"/>
            <p:cNvSpPr txBox="1">
              <a:spLocks noChangeArrowheads="1"/>
            </p:cNvSpPr>
            <p:nvPr/>
          </p:nvSpPr>
          <p:spPr bwMode="auto">
            <a:xfrm>
              <a:off x="4992" y="1488"/>
              <a:ext cx="527" cy="173"/>
            </a:xfrm>
            <a:prstGeom prst="rect">
              <a:avLst/>
            </a:prstGeom>
            <a:noFill/>
            <a:ln w="12700">
              <a:noFill/>
              <a:miter lim="800000"/>
              <a:headEnd/>
              <a:tailEnd/>
            </a:ln>
            <a:effectLst/>
          </p:spPr>
          <p:txBody>
            <a:bodyPr wrap="none">
              <a:spAutoFit/>
            </a:bodyPr>
            <a:lstStyle/>
            <a:p>
              <a:r>
                <a:rPr lang="en-US" sz="1200" b="1" dirty="0">
                  <a:solidFill>
                    <a:schemeClr val="accent2"/>
                  </a:solidFill>
                </a:rPr>
                <a:t>MEM/WB</a:t>
              </a:r>
            </a:p>
          </p:txBody>
        </p:sp>
        <p:sp>
          <p:nvSpPr>
            <p:cNvPr id="1300602" name="Rectangle 122"/>
            <p:cNvSpPr>
              <a:spLocks noChangeArrowheads="1"/>
            </p:cNvSpPr>
            <p:nvPr/>
          </p:nvSpPr>
          <p:spPr bwMode="auto">
            <a:xfrm>
              <a:off x="2688" y="1248"/>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3" name="Rectangle 123"/>
            <p:cNvSpPr>
              <a:spLocks noChangeArrowheads="1"/>
            </p:cNvSpPr>
            <p:nvPr/>
          </p:nvSpPr>
          <p:spPr bwMode="auto">
            <a:xfrm>
              <a:off x="2688" y="1104"/>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4" name="Rectangle 124"/>
            <p:cNvSpPr>
              <a:spLocks noChangeArrowheads="1"/>
            </p:cNvSpPr>
            <p:nvPr/>
          </p:nvSpPr>
          <p:spPr bwMode="auto">
            <a:xfrm>
              <a:off x="2688" y="960"/>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5" name="Rectangle 125"/>
            <p:cNvSpPr>
              <a:spLocks noChangeArrowheads="1"/>
            </p:cNvSpPr>
            <p:nvPr/>
          </p:nvSpPr>
          <p:spPr bwMode="auto">
            <a:xfrm>
              <a:off x="4128" y="1248"/>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6" name="Rectangle 126"/>
            <p:cNvSpPr>
              <a:spLocks noChangeArrowheads="1"/>
            </p:cNvSpPr>
            <p:nvPr/>
          </p:nvSpPr>
          <p:spPr bwMode="auto">
            <a:xfrm>
              <a:off x="4128" y="1104"/>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7" name="Rectangle 127"/>
            <p:cNvSpPr>
              <a:spLocks noChangeArrowheads="1"/>
            </p:cNvSpPr>
            <p:nvPr/>
          </p:nvSpPr>
          <p:spPr bwMode="auto">
            <a:xfrm>
              <a:off x="5184" y="1632"/>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8" name="Rectangle 128"/>
            <p:cNvSpPr>
              <a:spLocks noChangeArrowheads="1"/>
            </p:cNvSpPr>
            <p:nvPr/>
          </p:nvSpPr>
          <p:spPr bwMode="auto">
            <a:xfrm>
              <a:off x="2016" y="1104"/>
              <a:ext cx="336" cy="192"/>
            </a:xfrm>
            <a:prstGeom prst="rect">
              <a:avLst/>
            </a:prstGeom>
            <a:noFill/>
            <a:ln w="12700">
              <a:noFill/>
              <a:miter lim="800000"/>
              <a:headEnd/>
              <a:tailEnd/>
            </a:ln>
            <a:effectLst/>
          </p:spPr>
          <p:txBody>
            <a:bodyPr wrap="none" lIns="19050" tIns="26988" rIns="19050" bIns="26988"/>
            <a:lstStyle/>
            <a:p>
              <a:pPr algn="ctr"/>
              <a:r>
                <a:rPr lang="en-US" sz="1200" b="1" dirty="0"/>
                <a:t>Control</a:t>
              </a:r>
            </a:p>
          </p:txBody>
        </p:sp>
        <p:sp>
          <p:nvSpPr>
            <p:cNvPr id="1300609" name="Oval 129"/>
            <p:cNvSpPr>
              <a:spLocks noChangeArrowheads="1"/>
            </p:cNvSpPr>
            <p:nvPr/>
          </p:nvSpPr>
          <p:spPr bwMode="auto">
            <a:xfrm>
              <a:off x="1920" y="864"/>
              <a:ext cx="480" cy="624"/>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610" name="Line 130"/>
            <p:cNvSpPr>
              <a:spLocks noChangeShapeType="1"/>
            </p:cNvSpPr>
            <p:nvPr/>
          </p:nvSpPr>
          <p:spPr bwMode="auto">
            <a:xfrm>
              <a:off x="1584" y="1200"/>
              <a:ext cx="0" cy="768"/>
            </a:xfrm>
            <a:prstGeom prst="line">
              <a:avLst/>
            </a:prstGeom>
            <a:noFill/>
            <a:ln w="12700">
              <a:solidFill>
                <a:schemeClr val="bg1">
                  <a:lumMod val="65000"/>
                </a:schemeClr>
              </a:solidFill>
              <a:round/>
              <a:headEnd/>
              <a:tailEnd/>
            </a:ln>
            <a:effectLst/>
          </p:spPr>
          <p:txBody>
            <a:bodyPr/>
            <a:lstStyle/>
            <a:p>
              <a:endParaRPr lang="en-US"/>
            </a:p>
          </p:txBody>
        </p:sp>
        <p:sp>
          <p:nvSpPr>
            <p:cNvPr id="1300611" name="Line 131"/>
            <p:cNvSpPr>
              <a:spLocks noChangeShapeType="1"/>
            </p:cNvSpPr>
            <p:nvPr/>
          </p:nvSpPr>
          <p:spPr bwMode="auto">
            <a:xfrm>
              <a:off x="1584" y="1200"/>
              <a:ext cx="336"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2" name="Line 132"/>
            <p:cNvSpPr>
              <a:spLocks noChangeShapeType="1"/>
            </p:cNvSpPr>
            <p:nvPr/>
          </p:nvSpPr>
          <p:spPr bwMode="auto">
            <a:xfrm>
              <a:off x="2352" y="1056"/>
              <a:ext cx="336"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3" name="Line 133"/>
            <p:cNvSpPr>
              <a:spLocks noChangeShapeType="1"/>
            </p:cNvSpPr>
            <p:nvPr/>
          </p:nvSpPr>
          <p:spPr bwMode="auto">
            <a:xfrm>
              <a:off x="2400" y="1200"/>
              <a:ext cx="288"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4" name="Line 134"/>
            <p:cNvSpPr>
              <a:spLocks noChangeShapeType="1"/>
            </p:cNvSpPr>
            <p:nvPr/>
          </p:nvSpPr>
          <p:spPr bwMode="auto">
            <a:xfrm>
              <a:off x="2352" y="1344"/>
              <a:ext cx="336"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5" name="Line 135"/>
            <p:cNvSpPr>
              <a:spLocks noChangeShapeType="1"/>
            </p:cNvSpPr>
            <p:nvPr/>
          </p:nvSpPr>
          <p:spPr bwMode="auto">
            <a:xfrm>
              <a:off x="4224" y="1344"/>
              <a:ext cx="960" cy="336"/>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6" name="Line 136"/>
            <p:cNvSpPr>
              <a:spLocks noChangeShapeType="1"/>
            </p:cNvSpPr>
            <p:nvPr/>
          </p:nvSpPr>
          <p:spPr bwMode="auto">
            <a:xfrm>
              <a:off x="2784" y="1344"/>
              <a:ext cx="1344"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7" name="Line 137"/>
            <p:cNvSpPr>
              <a:spLocks noChangeShapeType="1"/>
            </p:cNvSpPr>
            <p:nvPr/>
          </p:nvSpPr>
          <p:spPr bwMode="auto">
            <a:xfrm>
              <a:off x="2784" y="1200"/>
              <a:ext cx="1344"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8" name="Line 138"/>
            <p:cNvSpPr>
              <a:spLocks noChangeShapeType="1"/>
            </p:cNvSpPr>
            <p:nvPr/>
          </p:nvSpPr>
          <p:spPr bwMode="auto">
            <a:xfrm>
              <a:off x="2784" y="1008"/>
              <a:ext cx="384" cy="0"/>
            </a:xfrm>
            <a:prstGeom prst="line">
              <a:avLst/>
            </a:prstGeom>
            <a:noFill/>
            <a:ln w="12700">
              <a:solidFill>
                <a:schemeClr val="bg1">
                  <a:lumMod val="65000"/>
                </a:schemeClr>
              </a:solidFill>
              <a:round/>
              <a:headEnd/>
              <a:tailEnd/>
            </a:ln>
            <a:effectLst/>
          </p:spPr>
          <p:txBody>
            <a:bodyPr/>
            <a:lstStyle/>
            <a:p>
              <a:endParaRPr lang="en-US"/>
            </a:p>
          </p:txBody>
        </p:sp>
        <p:sp>
          <p:nvSpPr>
            <p:cNvPr id="1300619" name="Line 139"/>
            <p:cNvSpPr>
              <a:spLocks noChangeShapeType="1"/>
            </p:cNvSpPr>
            <p:nvPr/>
          </p:nvSpPr>
          <p:spPr bwMode="auto">
            <a:xfrm>
              <a:off x="5520" y="1728"/>
              <a:ext cx="0" cy="192"/>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0" name="Line 140"/>
            <p:cNvSpPr>
              <a:spLocks noChangeShapeType="1"/>
            </p:cNvSpPr>
            <p:nvPr/>
          </p:nvSpPr>
          <p:spPr bwMode="auto">
            <a:xfrm>
              <a:off x="4224" y="1200"/>
              <a:ext cx="432" cy="0"/>
            </a:xfrm>
            <a:prstGeom prst="line">
              <a:avLst/>
            </a:prstGeom>
            <a:noFill/>
            <a:ln w="12700">
              <a:solidFill>
                <a:schemeClr val="bg1">
                  <a:lumMod val="65000"/>
                </a:schemeClr>
              </a:solidFill>
              <a:round/>
              <a:headEnd/>
              <a:tailEnd/>
            </a:ln>
            <a:effectLst/>
          </p:spPr>
          <p:txBody>
            <a:bodyPr/>
            <a:lstStyle/>
            <a:p>
              <a:endParaRPr lang="en-US"/>
            </a:p>
          </p:txBody>
        </p:sp>
        <p:sp>
          <p:nvSpPr>
            <p:cNvPr id="1300621" name="Line 141"/>
            <p:cNvSpPr>
              <a:spLocks noChangeShapeType="1"/>
            </p:cNvSpPr>
            <p:nvPr/>
          </p:nvSpPr>
          <p:spPr bwMode="auto">
            <a:xfrm>
              <a:off x="5280" y="1728"/>
              <a:ext cx="240" cy="0"/>
            </a:xfrm>
            <a:prstGeom prst="line">
              <a:avLst/>
            </a:prstGeom>
            <a:noFill/>
            <a:ln w="12700">
              <a:solidFill>
                <a:schemeClr val="bg1">
                  <a:lumMod val="65000"/>
                </a:schemeClr>
              </a:solidFill>
              <a:round/>
              <a:headEnd/>
              <a:tailEnd/>
            </a:ln>
            <a:effectLst/>
          </p:spPr>
          <p:txBody>
            <a:bodyPr/>
            <a:lstStyle/>
            <a:p>
              <a:endParaRPr lang="en-US"/>
            </a:p>
          </p:txBody>
        </p:sp>
        <p:sp>
          <p:nvSpPr>
            <p:cNvPr id="1300622" name="Line 142"/>
            <p:cNvSpPr>
              <a:spLocks noChangeShapeType="1"/>
            </p:cNvSpPr>
            <p:nvPr/>
          </p:nvSpPr>
          <p:spPr bwMode="auto">
            <a:xfrm>
              <a:off x="4656" y="1200"/>
              <a:ext cx="0" cy="96"/>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3" name="Line 143"/>
            <p:cNvSpPr>
              <a:spLocks noChangeShapeType="1"/>
            </p:cNvSpPr>
            <p:nvPr/>
          </p:nvSpPr>
          <p:spPr bwMode="auto">
            <a:xfrm>
              <a:off x="3168" y="1008"/>
              <a:ext cx="0" cy="144"/>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4" name="AutoShape 144"/>
            <p:cNvSpPr>
              <a:spLocks noChangeArrowheads="1"/>
            </p:cNvSpPr>
            <p:nvPr/>
          </p:nvSpPr>
          <p:spPr bwMode="auto">
            <a:xfrm rot="-5400000">
              <a:off x="2928" y="331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625" name="Line 145"/>
            <p:cNvSpPr>
              <a:spLocks noChangeShapeType="1"/>
            </p:cNvSpPr>
            <p:nvPr/>
          </p:nvSpPr>
          <p:spPr bwMode="auto">
            <a:xfrm>
              <a:off x="3216" y="3360"/>
              <a:ext cx="912" cy="0"/>
            </a:xfrm>
            <a:prstGeom prst="line">
              <a:avLst/>
            </a:prstGeom>
            <a:noFill/>
            <a:ln w="19050">
              <a:solidFill>
                <a:schemeClr val="bg1">
                  <a:lumMod val="65000"/>
                </a:schemeClr>
              </a:solidFill>
              <a:round/>
              <a:headEnd/>
              <a:tailEnd/>
            </a:ln>
            <a:effectLst/>
          </p:spPr>
          <p:txBody>
            <a:bodyPr/>
            <a:lstStyle/>
            <a:p>
              <a:endParaRPr lang="en-US"/>
            </a:p>
          </p:txBody>
        </p:sp>
        <p:sp>
          <p:nvSpPr>
            <p:cNvPr id="1300626" name="Oval 146"/>
            <p:cNvSpPr>
              <a:spLocks noChangeArrowheads="1"/>
            </p:cNvSpPr>
            <p:nvPr/>
          </p:nvSpPr>
          <p:spPr bwMode="auto">
            <a:xfrm>
              <a:off x="3744" y="2736"/>
              <a:ext cx="288" cy="336"/>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627" name="Rectangle 147"/>
            <p:cNvSpPr>
              <a:spLocks noChangeArrowheads="1"/>
            </p:cNvSpPr>
            <p:nvPr/>
          </p:nvSpPr>
          <p:spPr bwMode="auto">
            <a:xfrm>
              <a:off x="3744" y="2736"/>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ALU</a:t>
              </a:r>
            </a:p>
            <a:p>
              <a:pPr algn="ctr" defTabSz="904875">
                <a:lnSpc>
                  <a:spcPts val="1600"/>
                </a:lnSpc>
                <a:tabLst>
                  <a:tab pos="452438" algn="l"/>
                  <a:tab pos="904875" algn="l"/>
                  <a:tab pos="1357313" algn="l"/>
                </a:tabLst>
              </a:pPr>
              <a:r>
                <a:rPr lang="en-US" sz="1200" b="1" dirty="0" err="1"/>
                <a:t>cntrl</a:t>
              </a:r>
              <a:endParaRPr lang="en-US" sz="1200" b="1" dirty="0"/>
            </a:p>
          </p:txBody>
        </p:sp>
        <p:sp>
          <p:nvSpPr>
            <p:cNvPr id="1300628" name="Line 148"/>
            <p:cNvSpPr>
              <a:spLocks noChangeShapeType="1"/>
            </p:cNvSpPr>
            <p:nvPr/>
          </p:nvSpPr>
          <p:spPr bwMode="auto">
            <a:xfrm>
              <a:off x="3264" y="2928"/>
              <a:ext cx="480"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9" name="Line 149"/>
            <p:cNvSpPr>
              <a:spLocks noChangeShapeType="1"/>
            </p:cNvSpPr>
            <p:nvPr/>
          </p:nvSpPr>
          <p:spPr bwMode="auto">
            <a:xfrm flipV="1">
              <a:off x="3888" y="2640"/>
              <a:ext cx="0" cy="96"/>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30" name="AutoShape 150"/>
            <p:cNvSpPr>
              <a:spLocks noChangeArrowheads="1"/>
            </p:cNvSpPr>
            <p:nvPr/>
          </p:nvSpPr>
          <p:spPr bwMode="auto">
            <a:xfrm>
              <a:off x="4608" y="1632"/>
              <a:ext cx="240" cy="192"/>
            </a:xfrm>
            <a:prstGeom prst="flowChartDelay">
              <a:avLst/>
            </a:prstGeom>
            <a:noFill/>
            <a:ln w="12700">
              <a:solidFill>
                <a:schemeClr val="bg1">
                  <a:lumMod val="65000"/>
                </a:schemeClr>
              </a:solidFill>
              <a:miter lim="800000"/>
              <a:headEnd/>
              <a:tailEnd/>
            </a:ln>
            <a:effectLst/>
          </p:spPr>
          <p:txBody>
            <a:bodyPr wrap="none" anchor="ctr"/>
            <a:lstStyle/>
            <a:p>
              <a:endParaRPr lang="en-US"/>
            </a:p>
          </p:txBody>
        </p:sp>
        <p:sp>
          <p:nvSpPr>
            <p:cNvPr id="1300631" name="Line 151"/>
            <p:cNvSpPr>
              <a:spLocks noChangeShapeType="1"/>
            </p:cNvSpPr>
            <p:nvPr/>
          </p:nvSpPr>
          <p:spPr bwMode="auto">
            <a:xfrm flipV="1">
              <a:off x="4368" y="1776"/>
              <a:ext cx="240" cy="0"/>
            </a:xfrm>
            <a:prstGeom prst="line">
              <a:avLst/>
            </a:prstGeom>
            <a:noFill/>
            <a:ln w="12700">
              <a:solidFill>
                <a:schemeClr val="bg1">
                  <a:lumMod val="65000"/>
                </a:schemeClr>
              </a:solidFill>
              <a:round/>
              <a:headEnd/>
              <a:tailEnd/>
            </a:ln>
            <a:effectLst/>
          </p:spPr>
          <p:txBody>
            <a:bodyPr/>
            <a:lstStyle/>
            <a:p>
              <a:endParaRPr lang="en-US"/>
            </a:p>
          </p:txBody>
        </p:sp>
        <p:sp>
          <p:nvSpPr>
            <p:cNvPr id="1300632" name="Line 152"/>
            <p:cNvSpPr>
              <a:spLocks noChangeShapeType="1"/>
            </p:cNvSpPr>
            <p:nvPr/>
          </p:nvSpPr>
          <p:spPr bwMode="auto">
            <a:xfrm>
              <a:off x="4368" y="1776"/>
              <a:ext cx="0" cy="96"/>
            </a:xfrm>
            <a:prstGeom prst="line">
              <a:avLst/>
            </a:prstGeom>
            <a:noFill/>
            <a:ln w="12700">
              <a:solidFill>
                <a:schemeClr val="bg1">
                  <a:lumMod val="65000"/>
                </a:schemeClr>
              </a:solidFill>
              <a:round/>
              <a:headEnd/>
              <a:tailEnd/>
            </a:ln>
            <a:effectLst/>
          </p:spPr>
          <p:txBody>
            <a:bodyPr/>
            <a:lstStyle/>
            <a:p>
              <a:endParaRPr lang="en-US"/>
            </a:p>
          </p:txBody>
        </p:sp>
        <p:sp>
          <p:nvSpPr>
            <p:cNvPr id="1300633" name="Rectangle 153"/>
            <p:cNvSpPr>
              <a:spLocks noChangeArrowheads="1"/>
            </p:cNvSpPr>
            <p:nvPr/>
          </p:nvSpPr>
          <p:spPr bwMode="auto">
            <a:xfrm>
              <a:off x="4320" y="1536"/>
              <a:ext cx="336" cy="192"/>
            </a:xfrm>
            <a:prstGeom prst="rect">
              <a:avLst/>
            </a:prstGeom>
            <a:noFill/>
            <a:ln w="12700">
              <a:noFill/>
              <a:miter lim="800000"/>
              <a:headEnd/>
              <a:tailEnd/>
            </a:ln>
            <a:effectLst/>
          </p:spPr>
          <p:txBody>
            <a:bodyPr wrap="none" lIns="19050" tIns="26988" rIns="19050" bIns="26988"/>
            <a:lstStyle/>
            <a:p>
              <a:pPr algn="ctr"/>
              <a:r>
                <a:rPr lang="en-US" sz="1200" b="1" dirty="0"/>
                <a:t>Branch</a:t>
              </a:r>
            </a:p>
          </p:txBody>
        </p:sp>
        <p:sp>
          <p:nvSpPr>
            <p:cNvPr id="1300634" name="Line 154"/>
            <p:cNvSpPr>
              <a:spLocks noChangeShapeType="1"/>
            </p:cNvSpPr>
            <p:nvPr/>
          </p:nvSpPr>
          <p:spPr bwMode="auto">
            <a:xfrm>
              <a:off x="4512" y="1680"/>
              <a:ext cx="96" cy="0"/>
            </a:xfrm>
            <a:prstGeom prst="line">
              <a:avLst/>
            </a:prstGeom>
            <a:noFill/>
            <a:ln w="12700">
              <a:solidFill>
                <a:schemeClr val="bg1">
                  <a:lumMod val="65000"/>
                </a:schemeClr>
              </a:solidFill>
              <a:round/>
              <a:headEnd/>
              <a:tailEnd/>
            </a:ln>
            <a:effectLst/>
          </p:spPr>
          <p:txBody>
            <a:bodyPr/>
            <a:lstStyle/>
            <a:p>
              <a:endParaRPr lang="en-US"/>
            </a:p>
          </p:txBody>
        </p:sp>
        <p:sp>
          <p:nvSpPr>
            <p:cNvPr id="1300635" name="Line 155"/>
            <p:cNvSpPr>
              <a:spLocks noChangeShapeType="1"/>
            </p:cNvSpPr>
            <p:nvPr/>
          </p:nvSpPr>
          <p:spPr bwMode="auto">
            <a:xfrm>
              <a:off x="4944" y="576"/>
              <a:ext cx="0" cy="1152"/>
            </a:xfrm>
            <a:prstGeom prst="line">
              <a:avLst/>
            </a:prstGeom>
            <a:noFill/>
            <a:ln w="12700">
              <a:solidFill>
                <a:schemeClr val="bg1">
                  <a:lumMod val="65000"/>
                </a:schemeClr>
              </a:solidFill>
              <a:round/>
              <a:headEnd/>
              <a:tailEnd/>
            </a:ln>
            <a:effectLst/>
          </p:spPr>
          <p:txBody>
            <a:bodyPr/>
            <a:lstStyle/>
            <a:p>
              <a:endParaRPr lang="en-US"/>
            </a:p>
          </p:txBody>
        </p:sp>
        <p:sp>
          <p:nvSpPr>
            <p:cNvPr id="1300636" name="Line 156"/>
            <p:cNvSpPr>
              <a:spLocks noChangeShapeType="1"/>
            </p:cNvSpPr>
            <p:nvPr/>
          </p:nvSpPr>
          <p:spPr bwMode="auto">
            <a:xfrm>
              <a:off x="4848" y="1728"/>
              <a:ext cx="96" cy="0"/>
            </a:xfrm>
            <a:prstGeom prst="line">
              <a:avLst/>
            </a:prstGeom>
            <a:noFill/>
            <a:ln w="12700">
              <a:solidFill>
                <a:schemeClr val="bg1">
                  <a:lumMod val="65000"/>
                </a:schemeClr>
              </a:solidFill>
              <a:round/>
              <a:headEnd/>
              <a:tailEnd/>
            </a:ln>
            <a:effectLst/>
          </p:spPr>
          <p:txBody>
            <a:bodyPr/>
            <a:lstStyle/>
            <a:p>
              <a:endParaRPr lang="en-US"/>
            </a:p>
          </p:txBody>
        </p:sp>
        <p:sp>
          <p:nvSpPr>
            <p:cNvPr id="1300637" name="Line 157"/>
            <p:cNvSpPr>
              <a:spLocks noChangeShapeType="1"/>
            </p:cNvSpPr>
            <p:nvPr/>
          </p:nvSpPr>
          <p:spPr bwMode="auto">
            <a:xfrm>
              <a:off x="576" y="576"/>
              <a:ext cx="4368" cy="0"/>
            </a:xfrm>
            <a:prstGeom prst="line">
              <a:avLst/>
            </a:prstGeom>
            <a:noFill/>
            <a:ln w="12700">
              <a:solidFill>
                <a:schemeClr val="bg1">
                  <a:lumMod val="65000"/>
                </a:schemeClr>
              </a:solidFill>
              <a:round/>
              <a:headEnd/>
              <a:tailEnd/>
            </a:ln>
            <a:effectLst/>
          </p:spPr>
          <p:txBody>
            <a:bodyPr/>
            <a:lstStyle/>
            <a:p>
              <a:endParaRPr lang="en-US"/>
            </a:p>
          </p:txBody>
        </p:sp>
        <p:sp>
          <p:nvSpPr>
            <p:cNvPr id="1300638" name="Line 158"/>
            <p:cNvSpPr>
              <a:spLocks noChangeShapeType="1"/>
            </p:cNvSpPr>
            <p:nvPr/>
          </p:nvSpPr>
          <p:spPr bwMode="auto">
            <a:xfrm>
              <a:off x="576" y="576"/>
              <a:ext cx="0" cy="96"/>
            </a:xfrm>
            <a:prstGeom prst="line">
              <a:avLst/>
            </a:prstGeom>
            <a:noFill/>
            <a:ln w="12700">
              <a:solidFill>
                <a:schemeClr val="bg1">
                  <a:lumMod val="65000"/>
                </a:schemeClr>
              </a:solidFill>
              <a:round/>
              <a:headEnd/>
              <a:tailEnd/>
            </a:ln>
            <a:effectLst/>
          </p:spPr>
          <p:txBody>
            <a:bodyPr/>
            <a:lstStyle/>
            <a:p>
              <a:endParaRPr lang="en-US"/>
            </a:p>
          </p:txBody>
        </p:sp>
        <p:sp>
          <p:nvSpPr>
            <p:cNvPr id="1300639" name="AutoShape 159"/>
            <p:cNvSpPr>
              <a:spLocks noChangeArrowheads="1"/>
            </p:cNvSpPr>
            <p:nvPr/>
          </p:nvSpPr>
          <p:spPr bwMode="auto">
            <a:xfrm rot="-5400000">
              <a:off x="2849" y="2719"/>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640" name="AutoShape 160"/>
            <p:cNvSpPr>
              <a:spLocks noChangeArrowheads="1"/>
            </p:cNvSpPr>
            <p:nvPr/>
          </p:nvSpPr>
          <p:spPr bwMode="auto">
            <a:xfrm rot="-5400000">
              <a:off x="2849" y="2047"/>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641" name="Line 161"/>
            <p:cNvSpPr>
              <a:spLocks noChangeShapeType="1"/>
            </p:cNvSpPr>
            <p:nvPr/>
          </p:nvSpPr>
          <p:spPr bwMode="auto">
            <a:xfrm>
              <a:off x="2784" y="1920"/>
              <a:ext cx="288"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2" name="Line 162"/>
            <p:cNvSpPr>
              <a:spLocks noChangeShapeType="1"/>
            </p:cNvSpPr>
            <p:nvPr/>
          </p:nvSpPr>
          <p:spPr bwMode="auto">
            <a:xfrm>
              <a:off x="2784" y="2592"/>
              <a:ext cx="288"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3" name="Line 163"/>
            <p:cNvSpPr>
              <a:spLocks noChangeShapeType="1"/>
            </p:cNvSpPr>
            <p:nvPr/>
          </p:nvSpPr>
          <p:spPr bwMode="auto">
            <a:xfrm>
              <a:off x="2976" y="2304"/>
              <a:ext cx="9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4" name="Line 164"/>
            <p:cNvSpPr>
              <a:spLocks noChangeShapeType="1"/>
            </p:cNvSpPr>
            <p:nvPr/>
          </p:nvSpPr>
          <p:spPr bwMode="auto">
            <a:xfrm>
              <a:off x="2880" y="2112"/>
              <a:ext cx="192"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5" name="Oval 165"/>
            <p:cNvSpPr>
              <a:spLocks noChangeArrowheads="1"/>
            </p:cNvSpPr>
            <p:nvPr/>
          </p:nvSpPr>
          <p:spPr bwMode="auto">
            <a:xfrm>
              <a:off x="3408" y="3504"/>
              <a:ext cx="528" cy="336"/>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646" name="Rectangle 166"/>
            <p:cNvSpPr>
              <a:spLocks noChangeArrowheads="1"/>
            </p:cNvSpPr>
            <p:nvPr/>
          </p:nvSpPr>
          <p:spPr bwMode="auto">
            <a:xfrm>
              <a:off x="3552" y="355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Forward</a:t>
              </a:r>
            </a:p>
            <a:p>
              <a:pPr algn="ctr" defTabSz="904875">
                <a:lnSpc>
                  <a:spcPts val="1600"/>
                </a:lnSpc>
                <a:tabLst>
                  <a:tab pos="452438" algn="l"/>
                  <a:tab pos="904875" algn="l"/>
                  <a:tab pos="1357313" algn="l"/>
                </a:tabLst>
              </a:pPr>
              <a:r>
                <a:rPr lang="en-US" sz="1200" b="1" dirty="0"/>
                <a:t>Unit</a:t>
              </a:r>
            </a:p>
          </p:txBody>
        </p:sp>
        <p:sp>
          <p:nvSpPr>
            <p:cNvPr id="1300647" name="Line 167"/>
            <p:cNvSpPr>
              <a:spLocks noChangeShapeType="1"/>
            </p:cNvSpPr>
            <p:nvPr/>
          </p:nvSpPr>
          <p:spPr bwMode="auto">
            <a:xfrm flipH="1" flipV="1">
              <a:off x="3168" y="2304"/>
              <a:ext cx="480" cy="120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48" name="Line 168"/>
            <p:cNvSpPr>
              <a:spLocks noChangeShapeType="1"/>
            </p:cNvSpPr>
            <p:nvPr/>
          </p:nvSpPr>
          <p:spPr bwMode="auto">
            <a:xfrm flipH="1" flipV="1">
              <a:off x="3168" y="2976"/>
              <a:ext cx="288" cy="624"/>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49" name="Line 169"/>
            <p:cNvSpPr>
              <a:spLocks noChangeShapeType="1"/>
            </p:cNvSpPr>
            <p:nvPr/>
          </p:nvSpPr>
          <p:spPr bwMode="auto">
            <a:xfrm flipH="1">
              <a:off x="2688" y="1920"/>
              <a:ext cx="96" cy="192"/>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650" name="Line 170"/>
            <p:cNvSpPr>
              <a:spLocks noChangeShapeType="1"/>
            </p:cNvSpPr>
            <p:nvPr/>
          </p:nvSpPr>
          <p:spPr bwMode="auto">
            <a:xfrm flipH="1">
              <a:off x="4128" y="2640"/>
              <a:ext cx="96" cy="480"/>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651" name="Line 171"/>
            <p:cNvSpPr>
              <a:spLocks noChangeShapeType="1"/>
            </p:cNvSpPr>
            <p:nvPr/>
          </p:nvSpPr>
          <p:spPr bwMode="auto">
            <a:xfrm>
              <a:off x="2880" y="2784"/>
              <a:ext cx="192"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52" name="Line 172"/>
            <p:cNvSpPr>
              <a:spLocks noChangeShapeType="1"/>
            </p:cNvSpPr>
            <p:nvPr/>
          </p:nvSpPr>
          <p:spPr bwMode="auto">
            <a:xfrm>
              <a:off x="2976" y="2976"/>
              <a:ext cx="9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53" name="Line 173"/>
            <p:cNvSpPr>
              <a:spLocks noChangeShapeType="1"/>
            </p:cNvSpPr>
            <p:nvPr/>
          </p:nvSpPr>
          <p:spPr bwMode="auto">
            <a:xfrm>
              <a:off x="5664" y="2496"/>
              <a:ext cx="0" cy="1584"/>
            </a:xfrm>
            <a:prstGeom prst="line">
              <a:avLst/>
            </a:prstGeom>
            <a:noFill/>
            <a:ln w="28575">
              <a:solidFill>
                <a:schemeClr val="bg1">
                  <a:lumMod val="65000"/>
                </a:schemeClr>
              </a:solidFill>
              <a:round/>
              <a:headEnd/>
              <a:tailEnd/>
            </a:ln>
            <a:effectLst/>
          </p:spPr>
          <p:txBody>
            <a:bodyPr/>
            <a:lstStyle/>
            <a:p>
              <a:endParaRPr lang="en-US"/>
            </a:p>
          </p:txBody>
        </p:sp>
        <p:sp>
          <p:nvSpPr>
            <p:cNvPr id="1300654" name="Line 174"/>
            <p:cNvSpPr>
              <a:spLocks noChangeShapeType="1"/>
            </p:cNvSpPr>
            <p:nvPr/>
          </p:nvSpPr>
          <p:spPr bwMode="auto">
            <a:xfrm flipH="1">
              <a:off x="1632" y="4080"/>
              <a:ext cx="4032" cy="0"/>
            </a:xfrm>
            <a:prstGeom prst="line">
              <a:avLst/>
            </a:prstGeom>
            <a:noFill/>
            <a:ln w="28575">
              <a:solidFill>
                <a:schemeClr val="bg1">
                  <a:lumMod val="65000"/>
                </a:schemeClr>
              </a:solidFill>
              <a:round/>
              <a:headEnd/>
              <a:tailEnd/>
            </a:ln>
            <a:effectLst/>
          </p:spPr>
          <p:txBody>
            <a:bodyPr/>
            <a:lstStyle/>
            <a:p>
              <a:endParaRPr lang="en-US"/>
            </a:p>
          </p:txBody>
        </p:sp>
        <p:sp>
          <p:nvSpPr>
            <p:cNvPr id="1300655" name="Line 175"/>
            <p:cNvSpPr>
              <a:spLocks noChangeShapeType="1"/>
            </p:cNvSpPr>
            <p:nvPr/>
          </p:nvSpPr>
          <p:spPr bwMode="auto">
            <a:xfrm>
              <a:off x="1632" y="2688"/>
              <a:ext cx="0" cy="1392"/>
            </a:xfrm>
            <a:prstGeom prst="line">
              <a:avLst/>
            </a:prstGeom>
            <a:noFill/>
            <a:ln w="28575">
              <a:solidFill>
                <a:schemeClr val="bg1">
                  <a:lumMod val="65000"/>
                </a:schemeClr>
              </a:solidFill>
              <a:round/>
              <a:headEnd/>
              <a:tailEnd/>
            </a:ln>
            <a:effectLst/>
          </p:spPr>
          <p:txBody>
            <a:bodyPr/>
            <a:lstStyle/>
            <a:p>
              <a:endParaRPr lang="en-US"/>
            </a:p>
          </p:txBody>
        </p:sp>
        <p:sp>
          <p:nvSpPr>
            <p:cNvPr id="1300667" name="Line 187"/>
            <p:cNvSpPr>
              <a:spLocks noChangeShapeType="1"/>
            </p:cNvSpPr>
            <p:nvPr/>
          </p:nvSpPr>
          <p:spPr bwMode="auto">
            <a:xfrm>
              <a:off x="4272" y="2400"/>
              <a:ext cx="0" cy="720"/>
            </a:xfrm>
            <a:prstGeom prst="line">
              <a:avLst/>
            </a:prstGeom>
            <a:noFill/>
            <a:ln w="28575">
              <a:solidFill>
                <a:schemeClr val="bg1">
                  <a:lumMod val="65000"/>
                </a:schemeClr>
              </a:solidFill>
              <a:round/>
              <a:headEnd/>
              <a:tailEnd/>
            </a:ln>
            <a:effectLst/>
          </p:spPr>
          <p:txBody>
            <a:bodyPr/>
            <a:lstStyle/>
            <a:p>
              <a:endParaRPr lang="en-US"/>
            </a:p>
          </p:txBody>
        </p:sp>
        <p:sp>
          <p:nvSpPr>
            <p:cNvPr id="1300668" name="Line 188"/>
            <p:cNvSpPr>
              <a:spLocks noChangeShapeType="1"/>
            </p:cNvSpPr>
            <p:nvPr/>
          </p:nvSpPr>
          <p:spPr bwMode="auto">
            <a:xfrm>
              <a:off x="1584" y="3456"/>
              <a:ext cx="1104" cy="0"/>
            </a:xfrm>
            <a:prstGeom prst="line">
              <a:avLst/>
            </a:prstGeom>
            <a:noFill/>
            <a:ln w="19050">
              <a:solidFill>
                <a:schemeClr val="bg1">
                  <a:lumMod val="65000"/>
                </a:schemeClr>
              </a:solidFill>
              <a:round/>
              <a:headEnd/>
              <a:tailEnd/>
            </a:ln>
            <a:effectLst/>
          </p:spPr>
          <p:txBody>
            <a:bodyPr/>
            <a:lstStyle/>
            <a:p>
              <a:endParaRPr lang="en-US"/>
            </a:p>
          </p:txBody>
        </p:sp>
        <p:sp>
          <p:nvSpPr>
            <p:cNvPr id="1300669" name="Line 189"/>
            <p:cNvSpPr>
              <a:spLocks noChangeShapeType="1"/>
            </p:cNvSpPr>
            <p:nvPr/>
          </p:nvSpPr>
          <p:spPr bwMode="auto">
            <a:xfrm>
              <a:off x="2784" y="3456"/>
              <a:ext cx="288" cy="0"/>
            </a:xfrm>
            <a:prstGeom prst="line">
              <a:avLst/>
            </a:prstGeom>
            <a:noFill/>
            <a:ln w="19050">
              <a:solidFill>
                <a:schemeClr val="bg1">
                  <a:lumMod val="65000"/>
                </a:schemeClr>
              </a:solidFill>
              <a:round/>
              <a:headEnd/>
              <a:tailEnd/>
            </a:ln>
            <a:effectLst/>
          </p:spPr>
          <p:txBody>
            <a:bodyPr/>
            <a:lstStyle/>
            <a:p>
              <a:endParaRPr lang="en-US"/>
            </a:p>
          </p:txBody>
        </p:sp>
      </p:grpSp>
      <p:grpSp>
        <p:nvGrpSpPr>
          <p:cNvPr id="5" name="Group 200"/>
          <p:cNvGrpSpPr>
            <a:grpSpLocks/>
          </p:cNvGrpSpPr>
          <p:nvPr/>
        </p:nvGrpSpPr>
        <p:grpSpPr bwMode="auto">
          <a:xfrm>
            <a:off x="4724400" y="3657600"/>
            <a:ext cx="2057400" cy="2514600"/>
            <a:chOff x="2976" y="2304"/>
            <a:chExt cx="1296" cy="1584"/>
          </a:xfrm>
        </p:grpSpPr>
        <p:sp>
          <p:nvSpPr>
            <p:cNvPr id="1300681" name="Line 201"/>
            <p:cNvSpPr>
              <a:spLocks noChangeShapeType="1"/>
            </p:cNvSpPr>
            <p:nvPr/>
          </p:nvSpPr>
          <p:spPr bwMode="auto">
            <a:xfrm>
              <a:off x="4272" y="2400"/>
              <a:ext cx="0" cy="1488"/>
            </a:xfrm>
            <a:prstGeom prst="line">
              <a:avLst/>
            </a:prstGeom>
            <a:noFill/>
            <a:ln w="28575">
              <a:solidFill>
                <a:srgbClr val="CC3399"/>
              </a:solidFill>
              <a:round/>
              <a:headEnd/>
              <a:tailEnd/>
            </a:ln>
            <a:effectLst/>
          </p:spPr>
          <p:txBody>
            <a:bodyPr/>
            <a:lstStyle/>
            <a:p>
              <a:endParaRPr lang="en-US"/>
            </a:p>
          </p:txBody>
        </p:sp>
        <p:sp>
          <p:nvSpPr>
            <p:cNvPr id="1300682" name="Line 202"/>
            <p:cNvSpPr>
              <a:spLocks noChangeShapeType="1"/>
            </p:cNvSpPr>
            <p:nvPr/>
          </p:nvSpPr>
          <p:spPr bwMode="auto">
            <a:xfrm flipH="1">
              <a:off x="2976" y="3888"/>
              <a:ext cx="1296" cy="0"/>
            </a:xfrm>
            <a:prstGeom prst="line">
              <a:avLst/>
            </a:prstGeom>
            <a:noFill/>
            <a:ln w="28575">
              <a:solidFill>
                <a:srgbClr val="CC3399"/>
              </a:solidFill>
              <a:round/>
              <a:headEnd/>
              <a:tailEnd/>
            </a:ln>
            <a:effectLst/>
          </p:spPr>
          <p:txBody>
            <a:bodyPr/>
            <a:lstStyle/>
            <a:p>
              <a:endParaRPr lang="en-US"/>
            </a:p>
          </p:txBody>
        </p:sp>
        <p:sp>
          <p:nvSpPr>
            <p:cNvPr id="1300683" name="Line 203"/>
            <p:cNvSpPr>
              <a:spLocks noChangeShapeType="1"/>
            </p:cNvSpPr>
            <p:nvPr/>
          </p:nvSpPr>
          <p:spPr bwMode="auto">
            <a:xfrm>
              <a:off x="2976" y="2304"/>
              <a:ext cx="0" cy="1584"/>
            </a:xfrm>
            <a:prstGeom prst="line">
              <a:avLst/>
            </a:prstGeom>
            <a:noFill/>
            <a:ln w="28575">
              <a:solidFill>
                <a:srgbClr val="CC3399"/>
              </a:solidFill>
              <a:round/>
              <a:headEnd/>
              <a:tailEnd/>
            </a:ln>
            <a:effectLst/>
          </p:spPr>
          <p:txBody>
            <a:bodyPr/>
            <a:lstStyle/>
            <a:p>
              <a:endParaRPr lang="en-US"/>
            </a:p>
          </p:txBody>
        </p:sp>
      </p:grpSp>
      <p:grpSp>
        <p:nvGrpSpPr>
          <p:cNvPr id="6" name="Group 228"/>
          <p:cNvGrpSpPr>
            <a:grpSpLocks/>
          </p:cNvGrpSpPr>
          <p:nvPr/>
        </p:nvGrpSpPr>
        <p:grpSpPr bwMode="auto">
          <a:xfrm>
            <a:off x="6172200" y="1905000"/>
            <a:ext cx="990600" cy="3886200"/>
            <a:chOff x="3888" y="1200"/>
            <a:chExt cx="624" cy="2448"/>
          </a:xfrm>
        </p:grpSpPr>
        <p:sp>
          <p:nvSpPr>
            <p:cNvPr id="1300684" name="Line 204"/>
            <p:cNvSpPr>
              <a:spLocks noChangeShapeType="1"/>
            </p:cNvSpPr>
            <p:nvPr/>
          </p:nvSpPr>
          <p:spPr bwMode="auto">
            <a:xfrm>
              <a:off x="4512" y="1200"/>
              <a:ext cx="0" cy="2448"/>
            </a:xfrm>
            <a:prstGeom prst="line">
              <a:avLst/>
            </a:prstGeom>
            <a:noFill/>
            <a:ln w="12700">
              <a:solidFill>
                <a:schemeClr val="accent1"/>
              </a:solidFill>
              <a:round/>
              <a:headEnd/>
              <a:tailEnd/>
            </a:ln>
            <a:effectLst/>
          </p:spPr>
          <p:txBody>
            <a:bodyPr/>
            <a:lstStyle/>
            <a:p>
              <a:endParaRPr lang="en-US"/>
            </a:p>
          </p:txBody>
        </p:sp>
        <p:sp>
          <p:nvSpPr>
            <p:cNvPr id="1300685" name="Line 205"/>
            <p:cNvSpPr>
              <a:spLocks noChangeShapeType="1"/>
            </p:cNvSpPr>
            <p:nvPr/>
          </p:nvSpPr>
          <p:spPr bwMode="auto">
            <a:xfrm flipH="1">
              <a:off x="3888" y="3648"/>
              <a:ext cx="624" cy="0"/>
            </a:xfrm>
            <a:prstGeom prst="line">
              <a:avLst/>
            </a:prstGeom>
            <a:noFill/>
            <a:ln w="12700">
              <a:solidFill>
                <a:schemeClr val="accent1"/>
              </a:solidFill>
              <a:round/>
              <a:headEnd/>
              <a:tailEnd type="triangle" w="med" len="med"/>
            </a:ln>
            <a:effectLst/>
          </p:spPr>
          <p:txBody>
            <a:bodyPr/>
            <a:lstStyle/>
            <a:p>
              <a:endParaRPr lang="en-US"/>
            </a:p>
          </p:txBody>
        </p:sp>
      </p:grpSp>
      <p:grpSp>
        <p:nvGrpSpPr>
          <p:cNvPr id="7" name="Group 206"/>
          <p:cNvGrpSpPr>
            <a:grpSpLocks/>
          </p:cNvGrpSpPr>
          <p:nvPr/>
        </p:nvGrpSpPr>
        <p:grpSpPr bwMode="auto">
          <a:xfrm>
            <a:off x="2514600" y="5257800"/>
            <a:ext cx="2895600" cy="914400"/>
            <a:chOff x="0" y="3408"/>
            <a:chExt cx="1824" cy="576"/>
          </a:xfrm>
        </p:grpSpPr>
        <p:sp>
          <p:nvSpPr>
            <p:cNvPr id="1300687" name="Line 207"/>
            <p:cNvSpPr>
              <a:spLocks noChangeShapeType="1"/>
            </p:cNvSpPr>
            <p:nvPr/>
          </p:nvSpPr>
          <p:spPr bwMode="auto">
            <a:xfrm>
              <a:off x="0" y="3552"/>
              <a:ext cx="0" cy="240"/>
            </a:xfrm>
            <a:prstGeom prst="line">
              <a:avLst/>
            </a:prstGeom>
            <a:noFill/>
            <a:ln w="12700">
              <a:solidFill>
                <a:schemeClr val="tx1"/>
              </a:solidFill>
              <a:round/>
              <a:headEnd/>
              <a:tailEnd/>
            </a:ln>
            <a:effectLst/>
          </p:spPr>
          <p:txBody>
            <a:bodyPr/>
            <a:lstStyle/>
            <a:p>
              <a:endParaRPr lang="en-US"/>
            </a:p>
          </p:txBody>
        </p:sp>
        <p:sp>
          <p:nvSpPr>
            <p:cNvPr id="1300688" name="Line 208"/>
            <p:cNvSpPr>
              <a:spLocks noChangeShapeType="1"/>
            </p:cNvSpPr>
            <p:nvPr/>
          </p:nvSpPr>
          <p:spPr bwMode="auto">
            <a:xfrm>
              <a:off x="0" y="3792"/>
              <a:ext cx="1104" cy="0"/>
            </a:xfrm>
            <a:prstGeom prst="line">
              <a:avLst/>
            </a:prstGeom>
            <a:noFill/>
            <a:ln w="19050">
              <a:solidFill>
                <a:schemeClr val="tx1"/>
              </a:solidFill>
              <a:round/>
              <a:headEnd/>
              <a:tailEnd/>
            </a:ln>
            <a:effectLst/>
          </p:spPr>
          <p:txBody>
            <a:bodyPr/>
            <a:lstStyle/>
            <a:p>
              <a:endParaRPr lang="en-US"/>
            </a:p>
          </p:txBody>
        </p:sp>
        <p:sp>
          <p:nvSpPr>
            <p:cNvPr id="1300689" name="Line 209"/>
            <p:cNvSpPr>
              <a:spLocks noChangeShapeType="1"/>
            </p:cNvSpPr>
            <p:nvPr/>
          </p:nvSpPr>
          <p:spPr bwMode="auto">
            <a:xfrm>
              <a:off x="1248" y="3696"/>
              <a:ext cx="576" cy="0"/>
            </a:xfrm>
            <a:prstGeom prst="line">
              <a:avLst/>
            </a:prstGeom>
            <a:noFill/>
            <a:ln w="19050">
              <a:solidFill>
                <a:schemeClr val="tx1"/>
              </a:solidFill>
              <a:round/>
              <a:headEnd/>
              <a:tailEnd type="triangle" w="med" len="med"/>
            </a:ln>
            <a:effectLst/>
          </p:spPr>
          <p:txBody>
            <a:bodyPr/>
            <a:lstStyle/>
            <a:p>
              <a:endParaRPr lang="en-US"/>
            </a:p>
          </p:txBody>
        </p:sp>
        <p:sp>
          <p:nvSpPr>
            <p:cNvPr id="1300690" name="Line 210"/>
            <p:cNvSpPr>
              <a:spLocks noChangeShapeType="1"/>
            </p:cNvSpPr>
            <p:nvPr/>
          </p:nvSpPr>
          <p:spPr bwMode="auto">
            <a:xfrm>
              <a:off x="1200" y="3792"/>
              <a:ext cx="624" cy="0"/>
            </a:xfrm>
            <a:prstGeom prst="line">
              <a:avLst/>
            </a:prstGeom>
            <a:noFill/>
            <a:ln w="19050">
              <a:solidFill>
                <a:schemeClr val="tx1"/>
              </a:solidFill>
              <a:round/>
              <a:headEnd/>
              <a:tailEnd type="triangle" w="med" len="med"/>
            </a:ln>
            <a:effectLst/>
          </p:spPr>
          <p:txBody>
            <a:bodyPr/>
            <a:lstStyle/>
            <a:p>
              <a:endParaRPr lang="en-US"/>
            </a:p>
          </p:txBody>
        </p:sp>
        <p:sp>
          <p:nvSpPr>
            <p:cNvPr id="1300691" name="Rectangle 211"/>
            <p:cNvSpPr>
              <a:spLocks noChangeArrowheads="1"/>
            </p:cNvSpPr>
            <p:nvPr/>
          </p:nvSpPr>
          <p:spPr bwMode="auto">
            <a:xfrm>
              <a:off x="624" y="3552"/>
              <a:ext cx="720" cy="192"/>
            </a:xfrm>
            <a:prstGeom prst="rect">
              <a:avLst/>
            </a:prstGeom>
            <a:noFill/>
            <a:ln w="12700">
              <a:noFill/>
              <a:miter lim="800000"/>
              <a:headEnd/>
              <a:tailEnd/>
            </a:ln>
            <a:effectLst/>
          </p:spPr>
          <p:txBody>
            <a:bodyPr wrap="none" lIns="19050" tIns="26988" rIns="19050" bIns="26988"/>
            <a:lstStyle/>
            <a:p>
              <a:pPr algn="ctr"/>
              <a:r>
                <a:rPr lang="en-US" sz="1200" b="1"/>
                <a:t>ID/EX.RegisterRt</a:t>
              </a:r>
            </a:p>
          </p:txBody>
        </p:sp>
        <p:sp>
          <p:nvSpPr>
            <p:cNvPr id="1300692" name="Rectangle 212"/>
            <p:cNvSpPr>
              <a:spLocks noChangeArrowheads="1"/>
            </p:cNvSpPr>
            <p:nvPr/>
          </p:nvSpPr>
          <p:spPr bwMode="auto">
            <a:xfrm>
              <a:off x="1056" y="3792"/>
              <a:ext cx="720" cy="192"/>
            </a:xfrm>
            <a:prstGeom prst="rect">
              <a:avLst/>
            </a:prstGeom>
            <a:noFill/>
            <a:ln w="12700">
              <a:noFill/>
              <a:miter lim="800000"/>
              <a:headEnd/>
              <a:tailEnd/>
            </a:ln>
            <a:effectLst/>
          </p:spPr>
          <p:txBody>
            <a:bodyPr wrap="none" lIns="19050" tIns="26988" rIns="19050" bIns="26988"/>
            <a:lstStyle/>
            <a:p>
              <a:pPr algn="ctr"/>
              <a:r>
                <a:rPr lang="en-US" sz="1200" b="1"/>
                <a:t>ID/EX.RegisterRs</a:t>
              </a:r>
            </a:p>
          </p:txBody>
        </p:sp>
        <p:sp>
          <p:nvSpPr>
            <p:cNvPr id="1300693" name="Line 213"/>
            <p:cNvSpPr>
              <a:spLocks noChangeShapeType="1"/>
            </p:cNvSpPr>
            <p:nvPr/>
          </p:nvSpPr>
          <p:spPr bwMode="auto">
            <a:xfrm>
              <a:off x="1248" y="3408"/>
              <a:ext cx="0" cy="288"/>
            </a:xfrm>
            <a:prstGeom prst="line">
              <a:avLst/>
            </a:prstGeom>
            <a:noFill/>
            <a:ln w="12700">
              <a:solidFill>
                <a:schemeClr val="tx1"/>
              </a:solidFill>
              <a:round/>
              <a:headEnd/>
              <a:tailEnd/>
            </a:ln>
            <a:effectLst/>
          </p:spPr>
          <p:txBody>
            <a:bodyPr/>
            <a:lstStyle/>
            <a:p>
              <a:endParaRPr lang="en-US"/>
            </a:p>
          </p:txBody>
        </p:sp>
      </p:grpSp>
      <p:grpSp>
        <p:nvGrpSpPr>
          <p:cNvPr id="8" name="Group 229"/>
          <p:cNvGrpSpPr>
            <a:grpSpLocks/>
          </p:cNvGrpSpPr>
          <p:nvPr/>
        </p:nvGrpSpPr>
        <p:grpSpPr bwMode="auto">
          <a:xfrm>
            <a:off x="6096000" y="2743200"/>
            <a:ext cx="2590800" cy="3276600"/>
            <a:chOff x="3840" y="1728"/>
            <a:chExt cx="1632" cy="2064"/>
          </a:xfrm>
        </p:grpSpPr>
        <p:sp>
          <p:nvSpPr>
            <p:cNvPr id="1300700" name="Line 220"/>
            <p:cNvSpPr>
              <a:spLocks noChangeShapeType="1"/>
            </p:cNvSpPr>
            <p:nvPr/>
          </p:nvSpPr>
          <p:spPr bwMode="auto">
            <a:xfrm>
              <a:off x="5472" y="1728"/>
              <a:ext cx="0" cy="2064"/>
            </a:xfrm>
            <a:prstGeom prst="line">
              <a:avLst/>
            </a:prstGeom>
            <a:noFill/>
            <a:ln w="12700">
              <a:solidFill>
                <a:schemeClr val="accent1"/>
              </a:solidFill>
              <a:round/>
              <a:headEnd/>
              <a:tailEnd/>
            </a:ln>
            <a:effectLst/>
          </p:spPr>
          <p:txBody>
            <a:bodyPr/>
            <a:lstStyle/>
            <a:p>
              <a:endParaRPr lang="en-US"/>
            </a:p>
          </p:txBody>
        </p:sp>
        <p:sp>
          <p:nvSpPr>
            <p:cNvPr id="1300701" name="Line 221"/>
            <p:cNvSpPr>
              <a:spLocks noChangeShapeType="1"/>
            </p:cNvSpPr>
            <p:nvPr/>
          </p:nvSpPr>
          <p:spPr bwMode="auto">
            <a:xfrm flipH="1" flipV="1">
              <a:off x="3840" y="3792"/>
              <a:ext cx="1632" cy="0"/>
            </a:xfrm>
            <a:prstGeom prst="line">
              <a:avLst/>
            </a:prstGeom>
            <a:noFill/>
            <a:ln w="12700">
              <a:solidFill>
                <a:schemeClr val="accent1"/>
              </a:solidFill>
              <a:round/>
              <a:headEnd/>
              <a:tailEnd type="triangle" w="med" len="med"/>
            </a:ln>
            <a:effectLst/>
          </p:spPr>
          <p:txBody>
            <a:bodyPr/>
            <a:lstStyle/>
            <a:p>
              <a:endParaRPr lang="en-US"/>
            </a:p>
          </p:txBody>
        </p:sp>
      </p:grpSp>
      <p:grpSp>
        <p:nvGrpSpPr>
          <p:cNvPr id="9" name="Group 222"/>
          <p:cNvGrpSpPr>
            <a:grpSpLocks/>
          </p:cNvGrpSpPr>
          <p:nvPr/>
        </p:nvGrpSpPr>
        <p:grpSpPr bwMode="auto">
          <a:xfrm>
            <a:off x="6248400" y="5105400"/>
            <a:ext cx="2286000" cy="838200"/>
            <a:chOff x="3936" y="3216"/>
            <a:chExt cx="1440" cy="528"/>
          </a:xfrm>
        </p:grpSpPr>
        <p:sp>
          <p:nvSpPr>
            <p:cNvPr id="1300703" name="Line 223"/>
            <p:cNvSpPr>
              <a:spLocks noChangeShapeType="1"/>
            </p:cNvSpPr>
            <p:nvPr/>
          </p:nvSpPr>
          <p:spPr bwMode="auto">
            <a:xfrm flipH="1">
              <a:off x="4368" y="3360"/>
              <a:ext cx="0" cy="240"/>
            </a:xfrm>
            <a:prstGeom prst="line">
              <a:avLst/>
            </a:prstGeom>
            <a:noFill/>
            <a:ln w="12700">
              <a:solidFill>
                <a:schemeClr val="tx1"/>
              </a:solidFill>
              <a:round/>
              <a:headEnd/>
              <a:tailEnd/>
            </a:ln>
            <a:effectLst/>
          </p:spPr>
          <p:txBody>
            <a:bodyPr/>
            <a:lstStyle/>
            <a:p>
              <a:endParaRPr lang="en-US"/>
            </a:p>
          </p:txBody>
        </p:sp>
        <p:sp>
          <p:nvSpPr>
            <p:cNvPr id="1300704" name="Line 224"/>
            <p:cNvSpPr>
              <a:spLocks noChangeShapeType="1"/>
            </p:cNvSpPr>
            <p:nvPr/>
          </p:nvSpPr>
          <p:spPr bwMode="auto">
            <a:xfrm>
              <a:off x="3936" y="3600"/>
              <a:ext cx="432" cy="0"/>
            </a:xfrm>
            <a:prstGeom prst="line">
              <a:avLst/>
            </a:prstGeom>
            <a:noFill/>
            <a:ln w="19050">
              <a:solidFill>
                <a:schemeClr val="tx1"/>
              </a:solidFill>
              <a:round/>
              <a:headEnd type="triangle" w="med" len="med"/>
              <a:tailEnd/>
            </a:ln>
            <a:effectLst/>
          </p:spPr>
          <p:txBody>
            <a:bodyPr/>
            <a:lstStyle/>
            <a:p>
              <a:endParaRPr lang="en-US"/>
            </a:p>
          </p:txBody>
        </p:sp>
        <p:sp>
          <p:nvSpPr>
            <p:cNvPr id="1300705" name="Line 225"/>
            <p:cNvSpPr>
              <a:spLocks noChangeShapeType="1"/>
            </p:cNvSpPr>
            <p:nvPr/>
          </p:nvSpPr>
          <p:spPr bwMode="auto">
            <a:xfrm>
              <a:off x="3936" y="3696"/>
              <a:ext cx="1440" cy="0"/>
            </a:xfrm>
            <a:prstGeom prst="line">
              <a:avLst/>
            </a:prstGeom>
            <a:noFill/>
            <a:ln w="19050">
              <a:solidFill>
                <a:schemeClr val="tx1"/>
              </a:solidFill>
              <a:round/>
              <a:headEnd type="triangle" w="med" len="med"/>
              <a:tailEnd/>
            </a:ln>
            <a:effectLst/>
          </p:spPr>
          <p:txBody>
            <a:bodyPr/>
            <a:lstStyle/>
            <a:p>
              <a:endParaRPr lang="en-US"/>
            </a:p>
          </p:txBody>
        </p:sp>
        <p:sp>
          <p:nvSpPr>
            <p:cNvPr id="1300706" name="Rectangle 226"/>
            <p:cNvSpPr>
              <a:spLocks noChangeArrowheads="1"/>
            </p:cNvSpPr>
            <p:nvPr/>
          </p:nvSpPr>
          <p:spPr bwMode="auto">
            <a:xfrm>
              <a:off x="4368" y="3216"/>
              <a:ext cx="720" cy="192"/>
            </a:xfrm>
            <a:prstGeom prst="rect">
              <a:avLst/>
            </a:prstGeom>
            <a:noFill/>
            <a:ln w="12700">
              <a:noFill/>
              <a:miter lim="800000"/>
              <a:headEnd/>
              <a:tailEnd/>
            </a:ln>
            <a:effectLst/>
          </p:spPr>
          <p:txBody>
            <a:bodyPr wrap="none" lIns="19050" tIns="26988" rIns="19050" bIns="26988"/>
            <a:lstStyle/>
            <a:p>
              <a:pPr algn="ctr"/>
              <a:r>
                <a:rPr lang="en-US" sz="1200" b="1"/>
                <a:t>EX/MEM.RegisterRd</a:t>
              </a:r>
            </a:p>
          </p:txBody>
        </p:sp>
        <p:sp>
          <p:nvSpPr>
            <p:cNvPr id="1300707" name="Rectangle 227"/>
            <p:cNvSpPr>
              <a:spLocks noChangeArrowheads="1"/>
            </p:cNvSpPr>
            <p:nvPr/>
          </p:nvSpPr>
          <p:spPr bwMode="auto">
            <a:xfrm>
              <a:off x="4368" y="3552"/>
              <a:ext cx="720" cy="192"/>
            </a:xfrm>
            <a:prstGeom prst="rect">
              <a:avLst/>
            </a:prstGeom>
            <a:noFill/>
            <a:ln w="12700">
              <a:noFill/>
              <a:miter lim="800000"/>
              <a:headEnd/>
              <a:tailEnd/>
            </a:ln>
            <a:effectLst/>
          </p:spPr>
          <p:txBody>
            <a:bodyPr wrap="none" lIns="19050" tIns="26988" rIns="19050" bIns="26988"/>
            <a:lstStyle/>
            <a:p>
              <a:pPr algn="ctr"/>
              <a:r>
                <a:rPr lang="en-US" sz="1200" b="1"/>
                <a:t>MEM/WB.RegisterRd</a:t>
              </a:r>
            </a:p>
          </p:txBody>
        </p:sp>
      </p:grpSp>
      <p:sp>
        <p:nvSpPr>
          <p:cNvPr id="1300714" name="Line 234"/>
          <p:cNvSpPr>
            <a:spLocks noChangeShapeType="1"/>
          </p:cNvSpPr>
          <p:nvPr/>
        </p:nvSpPr>
        <p:spPr bwMode="auto">
          <a:xfrm>
            <a:off x="4572000" y="3352800"/>
            <a:ext cx="0" cy="3124200"/>
          </a:xfrm>
          <a:prstGeom prst="line">
            <a:avLst/>
          </a:prstGeom>
          <a:noFill/>
          <a:ln w="28575">
            <a:solidFill>
              <a:srgbClr val="CC3399"/>
            </a:solidFill>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00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5651500" y="3892550"/>
            <a:ext cx="381000" cy="1524000"/>
            <a:chOff x="2880" y="1824"/>
            <a:chExt cx="240" cy="960"/>
          </a:xfrm>
        </p:grpSpPr>
        <p:sp>
          <p:nvSpPr>
            <p:cNvPr id="1274891" name="Rectangle 11"/>
            <p:cNvSpPr>
              <a:spLocks noChangeArrowheads="1"/>
            </p:cNvSpPr>
            <p:nvPr/>
          </p:nvSpPr>
          <p:spPr bwMode="auto">
            <a:xfrm>
              <a:off x="3024" y="2496"/>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74892" name="Rectangle 12"/>
            <p:cNvSpPr>
              <a:spLocks noChangeArrowheads="1"/>
            </p:cNvSpPr>
            <p:nvPr/>
          </p:nvSpPr>
          <p:spPr bwMode="auto">
            <a:xfrm>
              <a:off x="2880" y="1824"/>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74893" name="Line 13"/>
            <p:cNvSpPr>
              <a:spLocks noChangeShapeType="1"/>
            </p:cNvSpPr>
            <p:nvPr/>
          </p:nvSpPr>
          <p:spPr bwMode="auto">
            <a:xfrm>
              <a:off x="2928" y="2112"/>
              <a:ext cx="96" cy="384"/>
            </a:xfrm>
            <a:prstGeom prst="line">
              <a:avLst/>
            </a:prstGeom>
            <a:noFill/>
            <a:ln w="28575">
              <a:solidFill>
                <a:srgbClr val="009900"/>
              </a:solidFill>
              <a:round/>
              <a:headEnd/>
              <a:tailEnd type="triangle" w="med" len="med"/>
            </a:ln>
            <a:effectLst/>
          </p:spPr>
          <p:txBody>
            <a:bodyPr/>
            <a:lstStyle/>
            <a:p>
              <a:endParaRPr lang="en-US"/>
            </a:p>
          </p:txBody>
        </p:sp>
      </p:grpSp>
      <p:sp>
        <p:nvSpPr>
          <p:cNvPr id="1274894" name="Rectangle 14"/>
          <p:cNvSpPr>
            <a:spLocks noGrp="1" noChangeArrowheads="1"/>
          </p:cNvSpPr>
          <p:nvPr>
            <p:ph type="title"/>
          </p:nvPr>
        </p:nvSpPr>
        <p:spPr>
          <a:xfrm>
            <a:off x="652463" y="304800"/>
            <a:ext cx="4718050" cy="422275"/>
          </a:xfrm>
          <a:noFill/>
          <a:ln/>
        </p:spPr>
        <p:txBody>
          <a:bodyPr wrap="none"/>
          <a:lstStyle/>
          <a:p>
            <a:r>
              <a:rPr lang="en-US" dirty="0"/>
              <a:t>Memory-to-Memory Copies</a:t>
            </a:r>
          </a:p>
        </p:txBody>
      </p:sp>
      <p:sp>
        <p:nvSpPr>
          <p:cNvPr id="1274895" name="Rectangle 15"/>
          <p:cNvSpPr>
            <a:spLocks noChangeArrowheads="1"/>
          </p:cNvSpPr>
          <p:nvPr/>
        </p:nvSpPr>
        <p:spPr bwMode="auto">
          <a:xfrm>
            <a:off x="304800" y="3511550"/>
            <a:ext cx="358775" cy="2813050"/>
          </a:xfrm>
          <a:prstGeom prst="rect">
            <a:avLst/>
          </a:prstGeom>
          <a:noFill/>
          <a:ln w="12700">
            <a:noFill/>
            <a:miter lim="800000"/>
            <a:headEnd/>
            <a:tailEnd/>
          </a:ln>
          <a:effectLst/>
        </p:spPr>
        <p:txBody>
          <a:bodyPr wrap="none" lIns="90488" tIns="44450" rIns="90488" bIns="44450">
            <a:spAutoFit/>
          </a:bodyPr>
          <a:lstStyle/>
          <a:p>
            <a:pPr algn="ctr">
              <a:lnSpc>
                <a:spcPct val="90000"/>
              </a:lnSpc>
            </a:pPr>
            <a:r>
              <a:rPr lang="en-US" i="1">
                <a:solidFill>
                  <a:schemeClr val="tx1"/>
                </a:solidFill>
              </a:rPr>
              <a:t>I</a:t>
            </a:r>
          </a:p>
          <a:p>
            <a:pPr algn="ctr">
              <a:lnSpc>
                <a:spcPct val="90000"/>
              </a:lnSpc>
            </a:pPr>
            <a:r>
              <a:rPr lang="en-US" i="1">
                <a:solidFill>
                  <a:schemeClr val="tx1"/>
                </a:solidFill>
              </a:rPr>
              <a:t>n</a:t>
            </a:r>
          </a:p>
          <a:p>
            <a:pPr algn="ctr">
              <a:lnSpc>
                <a:spcPct val="90000"/>
              </a:lnSpc>
            </a:pPr>
            <a:r>
              <a:rPr lang="en-US" i="1">
                <a:solidFill>
                  <a:schemeClr val="tx1"/>
                </a:solidFill>
              </a:rPr>
              <a:t>s</a:t>
            </a:r>
          </a:p>
          <a:p>
            <a:pPr algn="ctr">
              <a:lnSpc>
                <a:spcPct val="90000"/>
              </a:lnSpc>
            </a:pPr>
            <a:r>
              <a:rPr lang="en-US" i="1">
                <a:solidFill>
                  <a:schemeClr val="tx1"/>
                </a:solidFill>
              </a:rPr>
              <a:t>t</a:t>
            </a:r>
          </a:p>
          <a:p>
            <a:pPr algn="ctr">
              <a:lnSpc>
                <a:spcPct val="90000"/>
              </a:lnSpc>
            </a:pPr>
            <a:r>
              <a:rPr lang="en-US" i="1">
                <a:solidFill>
                  <a:schemeClr val="tx1"/>
                </a:solidFill>
              </a:rPr>
              <a:t>r.</a:t>
            </a:r>
          </a:p>
          <a:p>
            <a:pPr algn="ctr">
              <a:lnSpc>
                <a:spcPct val="90000"/>
              </a:lnSpc>
            </a:pPr>
            <a:endParaRPr lang="en-US" i="1">
              <a:solidFill>
                <a:schemeClr val="tx1"/>
              </a:solidFill>
            </a:endParaRPr>
          </a:p>
          <a:p>
            <a:pPr algn="ctr">
              <a:lnSpc>
                <a:spcPct val="90000"/>
              </a:lnSpc>
            </a:pPr>
            <a:r>
              <a:rPr lang="en-US" i="1">
                <a:solidFill>
                  <a:schemeClr val="tx1"/>
                </a:solidFill>
              </a:rPr>
              <a:t>O</a:t>
            </a:r>
          </a:p>
          <a:p>
            <a:pPr algn="ctr">
              <a:lnSpc>
                <a:spcPct val="90000"/>
              </a:lnSpc>
            </a:pPr>
            <a:r>
              <a:rPr lang="en-US" i="1">
                <a:solidFill>
                  <a:schemeClr val="tx1"/>
                </a:solidFill>
              </a:rPr>
              <a:t>r</a:t>
            </a:r>
          </a:p>
          <a:p>
            <a:pPr algn="ctr">
              <a:lnSpc>
                <a:spcPct val="90000"/>
              </a:lnSpc>
            </a:pPr>
            <a:r>
              <a:rPr lang="en-US" i="1">
                <a:solidFill>
                  <a:schemeClr val="tx1"/>
                </a:solidFill>
              </a:rPr>
              <a:t>d</a:t>
            </a:r>
          </a:p>
          <a:p>
            <a:pPr algn="ctr">
              <a:lnSpc>
                <a:spcPct val="90000"/>
              </a:lnSpc>
            </a:pPr>
            <a:r>
              <a:rPr lang="en-US" i="1">
                <a:solidFill>
                  <a:schemeClr val="tx1"/>
                </a:solidFill>
              </a:rPr>
              <a:t>e</a:t>
            </a:r>
          </a:p>
          <a:p>
            <a:pPr algn="ctr">
              <a:lnSpc>
                <a:spcPct val="90000"/>
              </a:lnSpc>
            </a:pPr>
            <a:r>
              <a:rPr lang="en-US" i="1">
                <a:solidFill>
                  <a:schemeClr val="tx1"/>
                </a:solidFill>
              </a:rPr>
              <a:t>r</a:t>
            </a:r>
          </a:p>
        </p:txBody>
      </p:sp>
      <p:sp>
        <p:nvSpPr>
          <p:cNvPr id="1274896" name="Line 16"/>
          <p:cNvSpPr>
            <a:spLocks noChangeShapeType="1"/>
          </p:cNvSpPr>
          <p:nvPr/>
        </p:nvSpPr>
        <p:spPr bwMode="auto">
          <a:xfrm>
            <a:off x="2527300" y="336391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74897" name="Rectangle 17"/>
          <p:cNvSpPr>
            <a:spLocks noChangeArrowheads="1"/>
          </p:cNvSpPr>
          <p:nvPr/>
        </p:nvSpPr>
        <p:spPr bwMode="auto">
          <a:xfrm>
            <a:off x="762000" y="3816350"/>
            <a:ext cx="218916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grpSp>
        <p:nvGrpSpPr>
          <p:cNvPr id="3" name="Group 18"/>
          <p:cNvGrpSpPr>
            <a:grpSpLocks/>
          </p:cNvGrpSpPr>
          <p:nvPr/>
        </p:nvGrpSpPr>
        <p:grpSpPr bwMode="auto">
          <a:xfrm>
            <a:off x="3708400" y="3490913"/>
            <a:ext cx="4800600" cy="2382837"/>
            <a:chOff x="2088" y="659"/>
            <a:chExt cx="3024" cy="2816"/>
          </a:xfrm>
        </p:grpSpPr>
        <p:sp>
          <p:nvSpPr>
            <p:cNvPr id="1274899" name="Line 19"/>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0" name="Line 20"/>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1" name="Line 21"/>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2" name="Line 22"/>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3" name="Line 23"/>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4" name="Line 24"/>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5" name="Line 25"/>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6" name="Line 26"/>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74907" name="Line 27"/>
          <p:cNvSpPr>
            <a:spLocks noChangeShapeType="1"/>
          </p:cNvSpPr>
          <p:nvPr/>
        </p:nvSpPr>
        <p:spPr bwMode="auto">
          <a:xfrm>
            <a:off x="685800" y="3511550"/>
            <a:ext cx="0" cy="2514600"/>
          </a:xfrm>
          <a:prstGeom prst="line">
            <a:avLst/>
          </a:prstGeom>
          <a:noFill/>
          <a:ln w="28575">
            <a:solidFill>
              <a:schemeClr val="tx1"/>
            </a:solidFill>
            <a:round/>
            <a:headEnd/>
            <a:tailEnd type="triangle" w="med" len="med"/>
          </a:ln>
          <a:effectLst/>
        </p:spPr>
        <p:txBody>
          <a:bodyPr/>
          <a:lstStyle/>
          <a:p>
            <a:endParaRPr lang="en-US"/>
          </a:p>
        </p:txBody>
      </p:sp>
      <p:grpSp>
        <p:nvGrpSpPr>
          <p:cNvPr id="4" name="Group 28"/>
          <p:cNvGrpSpPr>
            <a:grpSpLocks/>
          </p:cNvGrpSpPr>
          <p:nvPr/>
        </p:nvGrpSpPr>
        <p:grpSpPr bwMode="auto">
          <a:xfrm>
            <a:off x="3136900" y="3740150"/>
            <a:ext cx="3355975" cy="838200"/>
            <a:chOff x="1562" y="1152"/>
            <a:chExt cx="2114" cy="528"/>
          </a:xfrm>
        </p:grpSpPr>
        <p:grpSp>
          <p:nvGrpSpPr>
            <p:cNvPr id="5" name="Group 29"/>
            <p:cNvGrpSpPr>
              <a:grpSpLocks/>
            </p:cNvGrpSpPr>
            <p:nvPr/>
          </p:nvGrpSpPr>
          <p:grpSpPr bwMode="auto">
            <a:xfrm>
              <a:off x="2487" y="1152"/>
              <a:ext cx="223" cy="481"/>
              <a:chOff x="2207" y="1413"/>
              <a:chExt cx="223" cy="481"/>
            </a:xfrm>
          </p:grpSpPr>
          <p:sp>
            <p:nvSpPr>
              <p:cNvPr id="1274910" name="Freeform 3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11" name="Rectangle 3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2"/>
            <p:cNvGrpSpPr>
              <a:grpSpLocks/>
            </p:cNvGrpSpPr>
            <p:nvPr/>
          </p:nvGrpSpPr>
          <p:grpSpPr bwMode="auto">
            <a:xfrm>
              <a:off x="1562" y="1248"/>
              <a:ext cx="349" cy="289"/>
              <a:chOff x="1282" y="1509"/>
              <a:chExt cx="349" cy="289"/>
            </a:xfrm>
          </p:grpSpPr>
          <p:sp>
            <p:nvSpPr>
              <p:cNvPr id="1274913" name="Rectangle 3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4"/>
              <p:cNvGrpSpPr>
                <a:grpSpLocks/>
              </p:cNvGrpSpPr>
              <p:nvPr/>
            </p:nvGrpSpPr>
            <p:grpSpPr bwMode="auto">
              <a:xfrm>
                <a:off x="1291" y="1509"/>
                <a:ext cx="340" cy="289"/>
                <a:chOff x="1291" y="1509"/>
                <a:chExt cx="340" cy="289"/>
              </a:xfrm>
            </p:grpSpPr>
            <p:sp>
              <p:nvSpPr>
                <p:cNvPr id="1274915" name="Freeform 3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16" name="Freeform 3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74917" name="Rectangle 3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38"/>
            <p:cNvGrpSpPr>
              <a:grpSpLocks/>
            </p:cNvGrpSpPr>
            <p:nvPr/>
          </p:nvGrpSpPr>
          <p:grpSpPr bwMode="auto">
            <a:xfrm>
              <a:off x="2031" y="1248"/>
              <a:ext cx="296" cy="289"/>
              <a:chOff x="1751" y="1509"/>
              <a:chExt cx="296" cy="289"/>
            </a:xfrm>
          </p:grpSpPr>
          <p:sp>
            <p:nvSpPr>
              <p:cNvPr id="1274919" name="Freeform 3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20" name="Freeform 4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21" name="Line 4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74922" name="Freeform 4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23" name="Line 4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74924" name="Rectangle 4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5"/>
            <p:cNvGrpSpPr>
              <a:grpSpLocks/>
            </p:cNvGrpSpPr>
            <p:nvPr/>
          </p:nvGrpSpPr>
          <p:grpSpPr bwMode="auto">
            <a:xfrm>
              <a:off x="2880" y="1248"/>
              <a:ext cx="325" cy="289"/>
              <a:chOff x="2600" y="1509"/>
              <a:chExt cx="325" cy="289"/>
            </a:xfrm>
          </p:grpSpPr>
          <p:sp>
            <p:nvSpPr>
              <p:cNvPr id="1274926" name="Freeform 4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27" name="Freeform 4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28" name="Rectangle 4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49"/>
            <p:cNvGrpSpPr>
              <a:grpSpLocks/>
            </p:cNvGrpSpPr>
            <p:nvPr/>
          </p:nvGrpSpPr>
          <p:grpSpPr bwMode="auto">
            <a:xfrm>
              <a:off x="3348" y="1248"/>
              <a:ext cx="284" cy="289"/>
              <a:chOff x="3068" y="1509"/>
              <a:chExt cx="284" cy="289"/>
            </a:xfrm>
          </p:grpSpPr>
          <p:sp>
            <p:nvSpPr>
              <p:cNvPr id="1274930" name="Freeform 5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31" name="Freeform 5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32" name="Line 5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74933" name="Line 5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74934" name="Line 5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74935" name="Line 5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74936" name="Line 5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74937" name="Line 5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74938" name="Line 5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74939" name="Line 5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74940" name="Line 6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74941" name="Rectangle 61"/>
          <p:cNvSpPr>
            <a:spLocks noChangeArrowheads="1"/>
          </p:cNvSpPr>
          <p:nvPr/>
        </p:nvSpPr>
        <p:spPr bwMode="auto">
          <a:xfrm>
            <a:off x="762000" y="4959350"/>
            <a:ext cx="218916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sw </a:t>
            </a:r>
            <a:r>
              <a:rPr lang="en-US" sz="2400" b="1">
                <a:latin typeface="Courier New" pitchFamily="49" charset="0"/>
              </a:rPr>
              <a:t>$1</a:t>
            </a:r>
            <a:r>
              <a:rPr lang="en-US" sz="2400" b="1">
                <a:solidFill>
                  <a:schemeClr val="tx1"/>
                </a:solidFill>
                <a:latin typeface="Courier New" pitchFamily="49" charset="0"/>
              </a:rPr>
              <a:t>,4($3)</a:t>
            </a:r>
          </a:p>
        </p:txBody>
      </p:sp>
      <p:grpSp>
        <p:nvGrpSpPr>
          <p:cNvPr id="11" name="Group 63"/>
          <p:cNvGrpSpPr>
            <a:grpSpLocks/>
          </p:cNvGrpSpPr>
          <p:nvPr/>
        </p:nvGrpSpPr>
        <p:grpSpPr bwMode="auto">
          <a:xfrm>
            <a:off x="3822700" y="4806950"/>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74945"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46"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74948"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74950"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51"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74952"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2031" y="1248"/>
              <a:ext cx="296" cy="289"/>
              <a:chOff x="1751" y="1509"/>
              <a:chExt cx="296" cy="289"/>
            </a:xfrm>
          </p:grpSpPr>
          <p:sp>
            <p:nvSpPr>
              <p:cNvPr id="1274954"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55"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56"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74957"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58"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74959"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74961"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62"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63"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74965"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66"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67"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74968"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74969"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74970"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74971"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74972"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74973"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74974"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74975"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75009" name="Rectangle 129"/>
          <p:cNvSpPr>
            <a:spLocks noGrp="1" noChangeArrowheads="1"/>
          </p:cNvSpPr>
          <p:nvPr>
            <p:ph type="body" idx="1"/>
          </p:nvPr>
        </p:nvSpPr>
        <p:spPr>
          <a:xfrm>
            <a:off x="381000" y="838200"/>
            <a:ext cx="8153400" cy="1559401"/>
          </a:xfrm>
          <a:noFill/>
          <a:ln/>
        </p:spPr>
        <p:txBody>
          <a:bodyPr/>
          <a:lstStyle/>
          <a:p>
            <a:pPr marL="342900" indent="-342900">
              <a:lnSpc>
                <a:spcPct val="100000"/>
              </a:lnSpc>
              <a:spcBef>
                <a:spcPct val="30000"/>
              </a:spcBef>
            </a:pPr>
            <a:r>
              <a:rPr lang="zh-CN" altLang="en-US" dirty="0" smtClean="0">
                <a:latin typeface="微软雅黑" pitchFamily="34" charset="-122"/>
                <a:ea typeface="微软雅黑" pitchFamily="34" charset="-122"/>
              </a:rPr>
              <a:t>可以通过在</a:t>
            </a:r>
            <a:r>
              <a:rPr lang="en-US" altLang="zh-CN" dirty="0" smtClean="0">
                <a:latin typeface="微软雅黑" pitchFamily="34" charset="-122"/>
                <a:ea typeface="微软雅黑" pitchFamily="34" charset="-122"/>
              </a:rPr>
              <a:t>MEM/WB</a:t>
            </a:r>
            <a:r>
              <a:rPr lang="zh-CN" altLang="en-US" dirty="0" smtClean="0">
                <a:latin typeface="微软雅黑" pitchFamily="34" charset="-122"/>
                <a:ea typeface="微软雅黑" pitchFamily="34" charset="-122"/>
              </a:rPr>
              <a:t>寄存器到数据存储器的输入间加入转发硬件，从而使存储</a:t>
            </a:r>
            <a:r>
              <a:rPr lang="en-US" altLang="zh-CN" dirty="0" smtClean="0">
                <a:latin typeface="微软雅黑" pitchFamily="34" charset="-122"/>
                <a:ea typeface="微软雅黑" pitchFamily="34" charset="-122"/>
              </a:rPr>
              <a:t> (memory-to-memory copies)</a:t>
            </a:r>
            <a:r>
              <a:rPr lang="zh-CN" altLang="en-US" dirty="0" smtClean="0">
                <a:latin typeface="微软雅黑" pitchFamily="34" charset="-122"/>
                <a:ea typeface="微软雅黑" pitchFamily="34" charset="-122"/>
              </a:rPr>
              <a:t>之后马上装载的操作可以避免阻塞</a:t>
            </a:r>
            <a:endParaRPr lang="en-US" dirty="0">
              <a:latin typeface="微软雅黑" pitchFamily="34" charset="-122"/>
              <a:ea typeface="微软雅黑" pitchFamily="34" charset="-122"/>
            </a:endParaRPr>
          </a:p>
          <a:p>
            <a:pPr marL="742950" lvl="1" indent="-285750">
              <a:lnSpc>
                <a:spcPct val="100000"/>
              </a:lnSpc>
              <a:spcBef>
                <a:spcPct val="30000"/>
              </a:spcBef>
            </a:pPr>
            <a:r>
              <a:rPr lang="zh-CN" altLang="en-US" dirty="0" smtClean="0">
                <a:latin typeface="微软雅黑" pitchFamily="34" charset="-122"/>
                <a:ea typeface="微软雅黑" pitchFamily="34" charset="-122"/>
              </a:rPr>
              <a:t>需要在</a:t>
            </a:r>
            <a:r>
              <a:rPr lang="en-US" altLang="zh-CN" dirty="0" smtClean="0">
                <a:latin typeface="微软雅黑" pitchFamily="34" charset="-122"/>
                <a:ea typeface="微软雅黑" pitchFamily="34" charset="-122"/>
              </a:rPr>
              <a:t>MEM</a:t>
            </a:r>
            <a:r>
              <a:rPr lang="zh-CN" altLang="en-US" dirty="0" smtClean="0">
                <a:latin typeface="微软雅黑" pitchFamily="34" charset="-122"/>
                <a:ea typeface="微软雅黑" pitchFamily="34" charset="-122"/>
              </a:rPr>
              <a:t>阶段加一个转发单元和一个多选器</a:t>
            </a:r>
            <a:endParaRPr 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8269" name="Rectangle 13"/>
          <p:cNvSpPr>
            <a:spLocks noGrp="1" noChangeArrowheads="1"/>
          </p:cNvSpPr>
          <p:nvPr>
            <p:ph type="title"/>
          </p:nvPr>
        </p:nvSpPr>
        <p:spPr>
          <a:xfrm>
            <a:off x="652463" y="304800"/>
            <a:ext cx="4576574" cy="426142"/>
          </a:xfrm>
          <a:noFill/>
          <a:ln/>
        </p:spPr>
        <p:txBody>
          <a:bodyPr wrap="none"/>
          <a:lstStyle/>
          <a:p>
            <a:r>
              <a:rPr lang="zh-CN" altLang="en-US" dirty="0" smtClean="0"/>
              <a:t>装载</a:t>
            </a:r>
            <a:r>
              <a:rPr lang="en-US" altLang="zh-CN" dirty="0" smtClean="0"/>
              <a:t>-</a:t>
            </a:r>
            <a:r>
              <a:rPr lang="zh-CN" altLang="en-US" dirty="0" smtClean="0"/>
              <a:t>使用型数据冒险的转发</a:t>
            </a:r>
            <a:endParaRPr lang="en-US" dirty="0"/>
          </a:p>
        </p:txBody>
      </p:sp>
      <p:sp>
        <p:nvSpPr>
          <p:cNvPr id="1248270" name="Rectangle 14"/>
          <p:cNvSpPr>
            <a:spLocks noChangeArrowheads="1"/>
          </p:cNvSpPr>
          <p:nvPr/>
        </p:nvSpPr>
        <p:spPr bwMode="auto">
          <a:xfrm>
            <a:off x="228600" y="13938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8271" name="Line 15"/>
          <p:cNvSpPr>
            <a:spLocks noChangeShapeType="1"/>
          </p:cNvSpPr>
          <p:nvPr/>
        </p:nvSpPr>
        <p:spPr bwMode="auto">
          <a:xfrm>
            <a:off x="2133600" y="914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8272" name="Rectangle 16"/>
          <p:cNvSpPr>
            <a:spLocks noChangeArrowheads="1"/>
          </p:cNvSpPr>
          <p:nvPr/>
        </p:nvSpPr>
        <p:spPr bwMode="auto">
          <a:xfrm>
            <a:off x="661988" y="1320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grpSp>
        <p:nvGrpSpPr>
          <p:cNvPr id="2" name="Group 202"/>
          <p:cNvGrpSpPr>
            <a:grpSpLocks/>
          </p:cNvGrpSpPr>
          <p:nvPr/>
        </p:nvGrpSpPr>
        <p:grpSpPr bwMode="auto">
          <a:xfrm>
            <a:off x="3314700" y="914400"/>
            <a:ext cx="4800600" cy="5207000"/>
            <a:chOff x="2088" y="656"/>
            <a:chExt cx="3024" cy="2816"/>
          </a:xfrm>
        </p:grpSpPr>
        <p:sp>
          <p:nvSpPr>
            <p:cNvPr id="1248276" name="Line 20"/>
            <p:cNvSpPr>
              <a:spLocks noChangeShapeType="1"/>
            </p:cNvSpPr>
            <p:nvPr/>
          </p:nvSpPr>
          <p:spPr bwMode="auto">
            <a:xfrm>
              <a:off x="208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77" name="Line 21"/>
            <p:cNvSpPr>
              <a:spLocks noChangeShapeType="1"/>
            </p:cNvSpPr>
            <p:nvPr/>
          </p:nvSpPr>
          <p:spPr bwMode="auto">
            <a:xfrm>
              <a:off x="252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78" name="Line 22"/>
            <p:cNvSpPr>
              <a:spLocks noChangeShapeType="1"/>
            </p:cNvSpPr>
            <p:nvPr/>
          </p:nvSpPr>
          <p:spPr bwMode="auto">
            <a:xfrm>
              <a:off x="2952"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79" name="Line 23"/>
            <p:cNvSpPr>
              <a:spLocks noChangeShapeType="1"/>
            </p:cNvSpPr>
            <p:nvPr/>
          </p:nvSpPr>
          <p:spPr bwMode="auto">
            <a:xfrm>
              <a:off x="3384"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80" name="Line 24"/>
            <p:cNvSpPr>
              <a:spLocks noChangeShapeType="1"/>
            </p:cNvSpPr>
            <p:nvPr/>
          </p:nvSpPr>
          <p:spPr bwMode="auto">
            <a:xfrm>
              <a:off x="3816"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81" name="Line 25"/>
            <p:cNvSpPr>
              <a:spLocks noChangeShapeType="1"/>
            </p:cNvSpPr>
            <p:nvPr/>
          </p:nvSpPr>
          <p:spPr bwMode="auto">
            <a:xfrm>
              <a:off x="424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82" name="Line 26"/>
            <p:cNvSpPr>
              <a:spLocks noChangeShapeType="1"/>
            </p:cNvSpPr>
            <p:nvPr/>
          </p:nvSpPr>
          <p:spPr bwMode="auto">
            <a:xfrm>
              <a:off x="468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83" name="Line 27"/>
            <p:cNvSpPr>
              <a:spLocks noChangeShapeType="1"/>
            </p:cNvSpPr>
            <p:nvPr/>
          </p:nvSpPr>
          <p:spPr bwMode="auto">
            <a:xfrm>
              <a:off x="5112" y="656"/>
              <a:ext cx="0" cy="2816"/>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3" name="Group 248"/>
          <p:cNvGrpSpPr>
            <a:grpSpLocks/>
          </p:cNvGrpSpPr>
          <p:nvPr/>
        </p:nvGrpSpPr>
        <p:grpSpPr bwMode="auto">
          <a:xfrm>
            <a:off x="661988" y="2895600"/>
            <a:ext cx="2371725" cy="2163763"/>
            <a:chOff x="480" y="2299"/>
            <a:chExt cx="1494" cy="1363"/>
          </a:xfrm>
        </p:grpSpPr>
        <p:sp>
          <p:nvSpPr>
            <p:cNvPr id="1248274" name="Rectangle 18"/>
            <p:cNvSpPr>
              <a:spLocks noChangeArrowheads="1"/>
            </p:cNvSpPr>
            <p:nvPr/>
          </p:nvSpPr>
          <p:spPr bwMode="auto">
            <a:xfrm>
              <a:off x="480" y="2299"/>
              <a:ext cx="1494" cy="286"/>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and $6,</a:t>
              </a:r>
              <a:r>
                <a:rPr lang="en-US" sz="2400" b="1" dirty="0">
                  <a:solidFill>
                    <a:srgbClr val="009900"/>
                  </a:solidFill>
                  <a:latin typeface="Courier New" pitchFamily="49" charset="0"/>
                </a:rPr>
                <a:t>$1</a:t>
              </a:r>
              <a:r>
                <a:rPr lang="en-US" sz="2400" b="1" dirty="0">
                  <a:solidFill>
                    <a:schemeClr val="tx1"/>
                  </a:solidFill>
                  <a:latin typeface="Courier New" pitchFamily="49" charset="0"/>
                </a:rPr>
                <a:t>,$7</a:t>
              </a:r>
            </a:p>
          </p:txBody>
        </p:sp>
        <p:sp>
          <p:nvSpPr>
            <p:cNvPr id="1248275" name="Rectangle 19"/>
            <p:cNvSpPr>
              <a:spLocks noChangeArrowheads="1"/>
            </p:cNvSpPr>
            <p:nvPr/>
          </p:nvSpPr>
          <p:spPr bwMode="auto">
            <a:xfrm>
              <a:off x="480" y="3376"/>
              <a:ext cx="1494" cy="286"/>
            </a:xfrm>
            <a:prstGeom prst="rect">
              <a:avLst/>
            </a:prstGeom>
            <a:noFill/>
            <a:ln w="12700">
              <a:noFill/>
              <a:miter lim="800000"/>
              <a:headEnd/>
              <a:tailEnd/>
            </a:ln>
            <a:effectLst/>
          </p:spPr>
          <p:txBody>
            <a:bodyPr wrap="none" lIns="90488" tIns="44450" rIns="90488" bIns="44450">
              <a:spAutoFit/>
            </a:bodyPr>
            <a:lstStyle/>
            <a:p>
              <a:r>
                <a:rPr lang="en-US" sz="2400" b="1" dirty="0" err="1">
                  <a:solidFill>
                    <a:schemeClr val="tx1"/>
                  </a:solidFill>
                  <a:latin typeface="Courier New" pitchFamily="49" charset="0"/>
                </a:rPr>
                <a:t>xor</a:t>
              </a:r>
              <a:r>
                <a:rPr lang="en-US" sz="2400" b="1" dirty="0">
                  <a:solidFill>
                    <a:schemeClr val="tx1"/>
                  </a:solidFill>
                  <a:latin typeface="Courier New" pitchFamily="49" charset="0"/>
                </a:rPr>
                <a:t> $4,</a:t>
              </a:r>
              <a:r>
                <a:rPr lang="en-US" sz="2400" b="1" dirty="0">
                  <a:solidFill>
                    <a:srgbClr val="009900"/>
                  </a:solidFill>
                  <a:latin typeface="Courier New" pitchFamily="49" charset="0"/>
                </a:rPr>
                <a:t>$1</a:t>
              </a:r>
              <a:r>
                <a:rPr lang="en-US" sz="2400" b="1" dirty="0">
                  <a:solidFill>
                    <a:schemeClr val="tx1"/>
                  </a:solidFill>
                  <a:latin typeface="Courier New" pitchFamily="49" charset="0"/>
                </a:rPr>
                <a:t>,$5</a:t>
              </a:r>
            </a:p>
          </p:txBody>
        </p:sp>
        <p:sp>
          <p:nvSpPr>
            <p:cNvPr id="1248284" name="Rectangle 28"/>
            <p:cNvSpPr>
              <a:spLocks noChangeArrowheads="1"/>
            </p:cNvSpPr>
            <p:nvPr/>
          </p:nvSpPr>
          <p:spPr bwMode="auto">
            <a:xfrm>
              <a:off x="480" y="2827"/>
              <a:ext cx="1494" cy="286"/>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or  $8,</a:t>
              </a:r>
              <a:r>
                <a:rPr lang="en-US" sz="2400" b="1" dirty="0">
                  <a:solidFill>
                    <a:srgbClr val="009900"/>
                  </a:solidFill>
                  <a:latin typeface="Courier New" pitchFamily="49" charset="0"/>
                </a:rPr>
                <a:t>$1</a:t>
              </a:r>
              <a:r>
                <a:rPr lang="en-US" sz="2400" b="1" dirty="0">
                  <a:solidFill>
                    <a:schemeClr val="tx1"/>
                  </a:solidFill>
                  <a:latin typeface="Courier New" pitchFamily="49" charset="0"/>
                </a:rPr>
                <a:t>,$9</a:t>
              </a:r>
            </a:p>
          </p:txBody>
        </p:sp>
      </p:grpSp>
      <p:sp>
        <p:nvSpPr>
          <p:cNvPr id="1248285" name="Line 29"/>
          <p:cNvSpPr>
            <a:spLocks noChangeShapeType="1"/>
          </p:cNvSpPr>
          <p:nvPr/>
        </p:nvSpPr>
        <p:spPr bwMode="auto">
          <a:xfrm>
            <a:off x="585788" y="1316038"/>
            <a:ext cx="0" cy="4805362"/>
          </a:xfrm>
          <a:prstGeom prst="line">
            <a:avLst/>
          </a:prstGeom>
          <a:noFill/>
          <a:ln w="28575">
            <a:solidFill>
              <a:schemeClr val="tx1"/>
            </a:solidFill>
            <a:round/>
            <a:headEnd/>
            <a:tailEnd type="triangle" w="med" len="med"/>
          </a:ln>
          <a:effectLst/>
        </p:spPr>
        <p:txBody>
          <a:bodyPr/>
          <a:lstStyle/>
          <a:p>
            <a:endParaRPr lang="en-US"/>
          </a:p>
        </p:txBody>
      </p:sp>
      <p:grpSp>
        <p:nvGrpSpPr>
          <p:cNvPr id="4" name="Group 30"/>
          <p:cNvGrpSpPr>
            <a:grpSpLocks/>
          </p:cNvGrpSpPr>
          <p:nvPr/>
        </p:nvGrpSpPr>
        <p:grpSpPr bwMode="auto">
          <a:xfrm>
            <a:off x="2743200" y="1092200"/>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48288"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89"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48291"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48293"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94"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295"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48297"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98"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299"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00"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1"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302"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48304"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5"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06"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1"/>
            <p:cNvGrpSpPr>
              <a:grpSpLocks/>
            </p:cNvGrpSpPr>
            <p:nvPr/>
          </p:nvGrpSpPr>
          <p:grpSpPr bwMode="auto">
            <a:xfrm>
              <a:off x="3348" y="1248"/>
              <a:ext cx="284" cy="289"/>
              <a:chOff x="3068" y="1509"/>
              <a:chExt cx="284" cy="289"/>
            </a:xfrm>
          </p:grpSpPr>
          <p:sp>
            <p:nvSpPr>
              <p:cNvPr id="1248308"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9"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10"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311"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312"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313"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314"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315"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316"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317"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318"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253"/>
          <p:cNvGrpSpPr>
            <a:grpSpLocks/>
          </p:cNvGrpSpPr>
          <p:nvPr/>
        </p:nvGrpSpPr>
        <p:grpSpPr bwMode="auto">
          <a:xfrm>
            <a:off x="6172200" y="5334000"/>
            <a:ext cx="2822575" cy="838200"/>
            <a:chOff x="3888" y="3328"/>
            <a:chExt cx="1778" cy="528"/>
          </a:xfrm>
        </p:grpSpPr>
        <p:grpSp>
          <p:nvGrpSpPr>
            <p:cNvPr id="12" name="Group 64"/>
            <p:cNvGrpSpPr>
              <a:grpSpLocks/>
            </p:cNvGrpSpPr>
            <p:nvPr/>
          </p:nvGrpSpPr>
          <p:grpSpPr bwMode="auto">
            <a:xfrm>
              <a:off x="4813" y="3328"/>
              <a:ext cx="223" cy="481"/>
              <a:chOff x="2207" y="1413"/>
              <a:chExt cx="223" cy="481"/>
            </a:xfrm>
          </p:grpSpPr>
          <p:sp>
            <p:nvSpPr>
              <p:cNvPr id="1248321"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22"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3888" y="3424"/>
              <a:ext cx="349" cy="289"/>
              <a:chOff x="1282" y="1509"/>
              <a:chExt cx="349" cy="289"/>
            </a:xfrm>
          </p:grpSpPr>
          <p:sp>
            <p:nvSpPr>
              <p:cNvPr id="1248324"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48326"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27"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28" name="Rectangle 72"/>
            <p:cNvSpPr>
              <a:spLocks noChangeArrowheads="1"/>
            </p:cNvSpPr>
            <p:nvPr/>
          </p:nvSpPr>
          <p:spPr bwMode="auto">
            <a:xfrm>
              <a:off x="4338" y="3431"/>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4368" y="3408"/>
              <a:ext cx="296" cy="289"/>
              <a:chOff x="1751" y="1509"/>
              <a:chExt cx="296" cy="289"/>
            </a:xfrm>
          </p:grpSpPr>
          <p:sp>
            <p:nvSpPr>
              <p:cNvPr id="1248330"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1"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32" name="Line 76"/>
            <p:cNvSpPr>
              <a:spLocks noChangeShapeType="1"/>
            </p:cNvSpPr>
            <p:nvPr/>
          </p:nvSpPr>
          <p:spPr bwMode="auto">
            <a:xfrm>
              <a:off x="4242" y="3568"/>
              <a:ext cx="116" cy="0"/>
            </a:xfrm>
            <a:prstGeom prst="line">
              <a:avLst/>
            </a:prstGeom>
            <a:noFill/>
            <a:ln w="25400">
              <a:solidFill>
                <a:schemeClr val="tx1"/>
              </a:solidFill>
              <a:round/>
              <a:headEnd/>
              <a:tailEnd/>
            </a:ln>
            <a:effectLst/>
          </p:spPr>
          <p:txBody>
            <a:bodyPr wrap="none" anchor="ctr"/>
            <a:lstStyle/>
            <a:p>
              <a:endParaRPr lang="en-US"/>
            </a:p>
          </p:txBody>
        </p:sp>
        <p:sp>
          <p:nvSpPr>
            <p:cNvPr id="1248333" name="Freeform 77"/>
            <p:cNvSpPr>
              <a:spLocks/>
            </p:cNvSpPr>
            <p:nvPr/>
          </p:nvSpPr>
          <p:spPr bwMode="auto">
            <a:xfrm>
              <a:off x="4310" y="347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4" name="Line 78"/>
            <p:cNvSpPr>
              <a:spLocks noChangeShapeType="1"/>
            </p:cNvSpPr>
            <p:nvPr/>
          </p:nvSpPr>
          <p:spPr bwMode="auto">
            <a:xfrm>
              <a:off x="4658" y="3472"/>
              <a:ext cx="157" cy="0"/>
            </a:xfrm>
            <a:prstGeom prst="line">
              <a:avLst/>
            </a:prstGeom>
            <a:noFill/>
            <a:ln w="25400">
              <a:solidFill>
                <a:schemeClr val="tx1"/>
              </a:solidFill>
              <a:round/>
              <a:headEnd/>
              <a:tailEnd/>
            </a:ln>
            <a:effectLst/>
          </p:spPr>
          <p:txBody>
            <a:bodyPr wrap="none" anchor="ctr"/>
            <a:lstStyle/>
            <a:p>
              <a:endParaRPr lang="en-US"/>
            </a:p>
          </p:txBody>
        </p:sp>
        <p:sp>
          <p:nvSpPr>
            <p:cNvPr id="1248335" name="Rectangle 79"/>
            <p:cNvSpPr>
              <a:spLocks noChangeArrowheads="1"/>
            </p:cNvSpPr>
            <p:nvPr/>
          </p:nvSpPr>
          <p:spPr bwMode="auto">
            <a:xfrm>
              <a:off x="5155" y="3426"/>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5206" y="3424"/>
              <a:ext cx="325" cy="289"/>
              <a:chOff x="2600" y="1509"/>
              <a:chExt cx="325" cy="289"/>
            </a:xfrm>
          </p:grpSpPr>
          <p:sp>
            <p:nvSpPr>
              <p:cNvPr id="1248337"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8"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43" name="Line 87"/>
            <p:cNvSpPr>
              <a:spLocks noChangeShapeType="1"/>
            </p:cNvSpPr>
            <p:nvPr/>
          </p:nvSpPr>
          <p:spPr bwMode="auto">
            <a:xfrm>
              <a:off x="5527" y="3568"/>
              <a:ext cx="139" cy="0"/>
            </a:xfrm>
            <a:prstGeom prst="line">
              <a:avLst/>
            </a:prstGeom>
            <a:noFill/>
            <a:ln w="25400">
              <a:solidFill>
                <a:schemeClr val="tx1"/>
              </a:solidFill>
              <a:round/>
              <a:headEnd/>
              <a:tailEnd/>
            </a:ln>
            <a:effectLst/>
          </p:spPr>
          <p:txBody>
            <a:bodyPr wrap="none" anchor="ctr"/>
            <a:lstStyle/>
            <a:p>
              <a:endParaRPr lang="en-US"/>
            </a:p>
          </p:txBody>
        </p:sp>
        <p:sp>
          <p:nvSpPr>
            <p:cNvPr id="1248344" name="Line 88"/>
            <p:cNvSpPr>
              <a:spLocks noChangeShapeType="1"/>
            </p:cNvSpPr>
            <p:nvPr/>
          </p:nvSpPr>
          <p:spPr bwMode="auto">
            <a:xfrm>
              <a:off x="5043" y="3568"/>
              <a:ext cx="155" cy="0"/>
            </a:xfrm>
            <a:prstGeom prst="line">
              <a:avLst/>
            </a:prstGeom>
            <a:noFill/>
            <a:ln w="25400">
              <a:solidFill>
                <a:schemeClr val="tx1"/>
              </a:solidFill>
              <a:round/>
              <a:headEnd/>
              <a:tailEnd/>
            </a:ln>
            <a:effectLst/>
          </p:spPr>
          <p:txBody>
            <a:bodyPr wrap="none" anchor="ctr"/>
            <a:lstStyle/>
            <a:p>
              <a:endParaRPr lang="en-US"/>
            </a:p>
          </p:txBody>
        </p:sp>
        <p:sp>
          <p:nvSpPr>
            <p:cNvPr id="1248345" name="Line 89"/>
            <p:cNvSpPr>
              <a:spLocks noChangeShapeType="1"/>
            </p:cNvSpPr>
            <p:nvPr/>
          </p:nvSpPr>
          <p:spPr bwMode="auto">
            <a:xfrm>
              <a:off x="4658" y="3664"/>
              <a:ext cx="157" cy="0"/>
            </a:xfrm>
            <a:prstGeom prst="line">
              <a:avLst/>
            </a:prstGeom>
            <a:noFill/>
            <a:ln w="25400">
              <a:solidFill>
                <a:schemeClr val="tx1"/>
              </a:solidFill>
              <a:round/>
              <a:headEnd/>
              <a:tailEnd/>
            </a:ln>
            <a:effectLst/>
          </p:spPr>
          <p:txBody>
            <a:bodyPr wrap="none" anchor="ctr"/>
            <a:lstStyle/>
            <a:p>
              <a:endParaRPr lang="en-US"/>
            </a:p>
          </p:txBody>
        </p:sp>
        <p:sp>
          <p:nvSpPr>
            <p:cNvPr id="1248346" name="Line 90"/>
            <p:cNvSpPr>
              <a:spLocks noChangeShapeType="1"/>
            </p:cNvSpPr>
            <p:nvPr/>
          </p:nvSpPr>
          <p:spPr bwMode="auto">
            <a:xfrm>
              <a:off x="4742" y="3664"/>
              <a:ext cx="0" cy="192"/>
            </a:xfrm>
            <a:prstGeom prst="line">
              <a:avLst/>
            </a:prstGeom>
            <a:noFill/>
            <a:ln w="28575">
              <a:solidFill>
                <a:schemeClr val="tx1"/>
              </a:solidFill>
              <a:round/>
              <a:headEnd/>
              <a:tailEnd/>
            </a:ln>
            <a:effectLst/>
          </p:spPr>
          <p:txBody>
            <a:bodyPr/>
            <a:lstStyle/>
            <a:p>
              <a:endParaRPr lang="en-US"/>
            </a:p>
          </p:txBody>
        </p:sp>
        <p:sp>
          <p:nvSpPr>
            <p:cNvPr id="1248347" name="Line 91"/>
            <p:cNvSpPr>
              <a:spLocks noChangeShapeType="1"/>
            </p:cNvSpPr>
            <p:nvPr/>
          </p:nvSpPr>
          <p:spPr bwMode="auto">
            <a:xfrm>
              <a:off x="4742" y="3856"/>
              <a:ext cx="336" cy="0"/>
            </a:xfrm>
            <a:prstGeom prst="line">
              <a:avLst/>
            </a:prstGeom>
            <a:noFill/>
            <a:ln w="28575">
              <a:solidFill>
                <a:schemeClr val="tx1"/>
              </a:solidFill>
              <a:round/>
              <a:headEnd/>
              <a:tailEnd/>
            </a:ln>
            <a:effectLst/>
          </p:spPr>
          <p:txBody>
            <a:bodyPr/>
            <a:lstStyle/>
            <a:p>
              <a:endParaRPr lang="en-US"/>
            </a:p>
          </p:txBody>
        </p:sp>
        <p:sp>
          <p:nvSpPr>
            <p:cNvPr id="1248348" name="Line 92"/>
            <p:cNvSpPr>
              <a:spLocks noChangeShapeType="1"/>
            </p:cNvSpPr>
            <p:nvPr/>
          </p:nvSpPr>
          <p:spPr bwMode="auto">
            <a:xfrm>
              <a:off x="5078" y="3568"/>
              <a:ext cx="0" cy="288"/>
            </a:xfrm>
            <a:prstGeom prst="line">
              <a:avLst/>
            </a:prstGeom>
            <a:noFill/>
            <a:ln w="28575">
              <a:solidFill>
                <a:schemeClr val="tx1"/>
              </a:solidFill>
              <a:round/>
              <a:headEnd/>
              <a:tailEnd/>
            </a:ln>
            <a:effectLst/>
          </p:spPr>
          <p:txBody>
            <a:bodyPr/>
            <a:lstStyle/>
            <a:p>
              <a:endParaRPr lang="en-US"/>
            </a:p>
          </p:txBody>
        </p:sp>
        <p:sp>
          <p:nvSpPr>
            <p:cNvPr id="1248349" name="Line 93"/>
            <p:cNvSpPr>
              <a:spLocks noChangeShapeType="1"/>
            </p:cNvSpPr>
            <p:nvPr/>
          </p:nvSpPr>
          <p:spPr bwMode="auto">
            <a:xfrm flipH="1">
              <a:off x="5158" y="3568"/>
              <a:ext cx="0" cy="240"/>
            </a:xfrm>
            <a:prstGeom prst="line">
              <a:avLst/>
            </a:prstGeom>
            <a:noFill/>
            <a:ln w="28575">
              <a:solidFill>
                <a:schemeClr val="tx1"/>
              </a:solidFill>
              <a:round/>
              <a:headEnd/>
              <a:tailEnd/>
            </a:ln>
            <a:effectLst/>
          </p:spPr>
          <p:txBody>
            <a:bodyPr/>
            <a:lstStyle/>
            <a:p>
              <a:endParaRPr lang="en-US"/>
            </a:p>
          </p:txBody>
        </p:sp>
        <p:sp>
          <p:nvSpPr>
            <p:cNvPr id="1248350" name="Line 94"/>
            <p:cNvSpPr>
              <a:spLocks noChangeShapeType="1"/>
            </p:cNvSpPr>
            <p:nvPr/>
          </p:nvSpPr>
          <p:spPr bwMode="auto">
            <a:xfrm>
              <a:off x="5158" y="3808"/>
              <a:ext cx="432" cy="0"/>
            </a:xfrm>
            <a:prstGeom prst="line">
              <a:avLst/>
            </a:prstGeom>
            <a:noFill/>
            <a:ln w="28575">
              <a:solidFill>
                <a:schemeClr val="tx1"/>
              </a:solidFill>
              <a:round/>
              <a:headEnd/>
              <a:tailEnd/>
            </a:ln>
            <a:effectLst/>
          </p:spPr>
          <p:txBody>
            <a:bodyPr/>
            <a:lstStyle/>
            <a:p>
              <a:endParaRPr lang="en-US"/>
            </a:p>
          </p:txBody>
        </p:sp>
        <p:sp>
          <p:nvSpPr>
            <p:cNvPr id="1248351" name="Line 95"/>
            <p:cNvSpPr>
              <a:spLocks noChangeShapeType="1"/>
            </p:cNvSpPr>
            <p:nvPr/>
          </p:nvSpPr>
          <p:spPr bwMode="auto">
            <a:xfrm>
              <a:off x="5590" y="3568"/>
              <a:ext cx="0" cy="240"/>
            </a:xfrm>
            <a:prstGeom prst="line">
              <a:avLst/>
            </a:prstGeom>
            <a:noFill/>
            <a:ln w="28575">
              <a:solidFill>
                <a:schemeClr val="tx1"/>
              </a:solidFill>
              <a:round/>
              <a:headEnd/>
              <a:tailEnd/>
            </a:ln>
            <a:effectLst/>
          </p:spPr>
          <p:txBody>
            <a:bodyPr/>
            <a:lstStyle/>
            <a:p>
              <a:endParaRPr lang="en-US"/>
            </a:p>
          </p:txBody>
        </p:sp>
      </p:grpSp>
      <p:grpSp>
        <p:nvGrpSpPr>
          <p:cNvPr id="17" name="Group 96"/>
          <p:cNvGrpSpPr>
            <a:grpSpLocks/>
          </p:cNvGrpSpPr>
          <p:nvPr/>
        </p:nvGrpSpPr>
        <p:grpSpPr bwMode="auto">
          <a:xfrm>
            <a:off x="4114800" y="2667000"/>
            <a:ext cx="3355975" cy="838200"/>
            <a:chOff x="1562" y="1152"/>
            <a:chExt cx="2114" cy="528"/>
          </a:xfrm>
        </p:grpSpPr>
        <p:grpSp>
          <p:nvGrpSpPr>
            <p:cNvPr id="18" name="Group 97"/>
            <p:cNvGrpSpPr>
              <a:grpSpLocks/>
            </p:cNvGrpSpPr>
            <p:nvPr/>
          </p:nvGrpSpPr>
          <p:grpSpPr bwMode="auto">
            <a:xfrm>
              <a:off x="2487" y="1152"/>
              <a:ext cx="223" cy="481"/>
              <a:chOff x="2207" y="1413"/>
              <a:chExt cx="223" cy="481"/>
            </a:xfrm>
          </p:grpSpPr>
          <p:sp>
            <p:nvSpPr>
              <p:cNvPr id="1248354"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55"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00"/>
            <p:cNvGrpSpPr>
              <a:grpSpLocks/>
            </p:cNvGrpSpPr>
            <p:nvPr/>
          </p:nvGrpSpPr>
          <p:grpSpPr bwMode="auto">
            <a:xfrm>
              <a:off x="1562" y="1248"/>
              <a:ext cx="349" cy="289"/>
              <a:chOff x="1282" y="1509"/>
              <a:chExt cx="349" cy="289"/>
            </a:xfrm>
          </p:grpSpPr>
          <p:sp>
            <p:nvSpPr>
              <p:cNvPr id="1248357"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02"/>
              <p:cNvGrpSpPr>
                <a:grpSpLocks/>
              </p:cNvGrpSpPr>
              <p:nvPr/>
            </p:nvGrpSpPr>
            <p:grpSpPr bwMode="auto">
              <a:xfrm>
                <a:off x="1291" y="1509"/>
                <a:ext cx="340" cy="289"/>
                <a:chOff x="1291" y="1509"/>
                <a:chExt cx="340" cy="289"/>
              </a:xfrm>
            </p:grpSpPr>
            <p:sp>
              <p:nvSpPr>
                <p:cNvPr id="1248359"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0"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61"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6"/>
            <p:cNvGrpSpPr>
              <a:grpSpLocks/>
            </p:cNvGrpSpPr>
            <p:nvPr/>
          </p:nvGrpSpPr>
          <p:grpSpPr bwMode="auto">
            <a:xfrm>
              <a:off x="2031" y="1248"/>
              <a:ext cx="296" cy="289"/>
              <a:chOff x="1751" y="1509"/>
              <a:chExt cx="296" cy="289"/>
            </a:xfrm>
          </p:grpSpPr>
          <p:sp>
            <p:nvSpPr>
              <p:cNvPr id="1248363"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4"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65"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66"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7"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368"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13"/>
            <p:cNvGrpSpPr>
              <a:grpSpLocks/>
            </p:cNvGrpSpPr>
            <p:nvPr/>
          </p:nvGrpSpPr>
          <p:grpSpPr bwMode="auto">
            <a:xfrm>
              <a:off x="2880" y="1248"/>
              <a:ext cx="325" cy="289"/>
              <a:chOff x="2600" y="1509"/>
              <a:chExt cx="325" cy="289"/>
            </a:xfrm>
          </p:grpSpPr>
          <p:sp>
            <p:nvSpPr>
              <p:cNvPr id="1248370"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71"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72"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7"/>
            <p:cNvGrpSpPr>
              <a:grpSpLocks/>
            </p:cNvGrpSpPr>
            <p:nvPr/>
          </p:nvGrpSpPr>
          <p:grpSpPr bwMode="auto">
            <a:xfrm>
              <a:off x="3348" y="1248"/>
              <a:ext cx="284" cy="289"/>
              <a:chOff x="3068" y="1509"/>
              <a:chExt cx="284" cy="289"/>
            </a:xfrm>
          </p:grpSpPr>
          <p:sp>
            <p:nvSpPr>
              <p:cNvPr id="1248374"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75"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76"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377"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378"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379"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380"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381"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382"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383"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384"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29"/>
          <p:cNvGrpSpPr>
            <a:grpSpLocks/>
          </p:cNvGrpSpPr>
          <p:nvPr/>
        </p:nvGrpSpPr>
        <p:grpSpPr bwMode="auto">
          <a:xfrm>
            <a:off x="4800600" y="3505200"/>
            <a:ext cx="3355975" cy="838200"/>
            <a:chOff x="1562" y="1152"/>
            <a:chExt cx="2114" cy="528"/>
          </a:xfrm>
        </p:grpSpPr>
        <p:grpSp>
          <p:nvGrpSpPr>
            <p:cNvPr id="25" name="Group 130"/>
            <p:cNvGrpSpPr>
              <a:grpSpLocks/>
            </p:cNvGrpSpPr>
            <p:nvPr/>
          </p:nvGrpSpPr>
          <p:grpSpPr bwMode="auto">
            <a:xfrm>
              <a:off x="2487" y="1152"/>
              <a:ext cx="223" cy="481"/>
              <a:chOff x="2207" y="1413"/>
              <a:chExt cx="223" cy="481"/>
            </a:xfrm>
          </p:grpSpPr>
          <p:sp>
            <p:nvSpPr>
              <p:cNvPr id="1248387"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88"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33"/>
            <p:cNvGrpSpPr>
              <a:grpSpLocks/>
            </p:cNvGrpSpPr>
            <p:nvPr/>
          </p:nvGrpSpPr>
          <p:grpSpPr bwMode="auto">
            <a:xfrm>
              <a:off x="1562" y="1248"/>
              <a:ext cx="349" cy="289"/>
              <a:chOff x="1282" y="1509"/>
              <a:chExt cx="349" cy="289"/>
            </a:xfrm>
          </p:grpSpPr>
          <p:sp>
            <p:nvSpPr>
              <p:cNvPr id="1248390"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35"/>
              <p:cNvGrpSpPr>
                <a:grpSpLocks/>
              </p:cNvGrpSpPr>
              <p:nvPr/>
            </p:nvGrpSpPr>
            <p:grpSpPr bwMode="auto">
              <a:xfrm>
                <a:off x="1291" y="1509"/>
                <a:ext cx="340" cy="289"/>
                <a:chOff x="1291" y="1509"/>
                <a:chExt cx="340" cy="289"/>
              </a:xfrm>
            </p:grpSpPr>
            <p:sp>
              <p:nvSpPr>
                <p:cNvPr id="1248392"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93"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94"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39"/>
            <p:cNvGrpSpPr>
              <a:grpSpLocks/>
            </p:cNvGrpSpPr>
            <p:nvPr/>
          </p:nvGrpSpPr>
          <p:grpSpPr bwMode="auto">
            <a:xfrm>
              <a:off x="2031" y="1248"/>
              <a:ext cx="296" cy="289"/>
              <a:chOff x="1751" y="1509"/>
              <a:chExt cx="296" cy="289"/>
            </a:xfrm>
          </p:grpSpPr>
          <p:sp>
            <p:nvSpPr>
              <p:cNvPr id="1248396"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97"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98"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99"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0"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401"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46"/>
            <p:cNvGrpSpPr>
              <a:grpSpLocks/>
            </p:cNvGrpSpPr>
            <p:nvPr/>
          </p:nvGrpSpPr>
          <p:grpSpPr bwMode="auto">
            <a:xfrm>
              <a:off x="2880" y="1248"/>
              <a:ext cx="325" cy="289"/>
              <a:chOff x="2600" y="1509"/>
              <a:chExt cx="325" cy="289"/>
            </a:xfrm>
          </p:grpSpPr>
          <p:sp>
            <p:nvSpPr>
              <p:cNvPr id="1248403"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4"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05"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50"/>
            <p:cNvGrpSpPr>
              <a:grpSpLocks/>
            </p:cNvGrpSpPr>
            <p:nvPr/>
          </p:nvGrpSpPr>
          <p:grpSpPr bwMode="auto">
            <a:xfrm>
              <a:off x="3348" y="1248"/>
              <a:ext cx="284" cy="289"/>
              <a:chOff x="3068" y="1509"/>
              <a:chExt cx="284" cy="289"/>
            </a:xfrm>
          </p:grpSpPr>
          <p:sp>
            <p:nvSpPr>
              <p:cNvPr id="1248407"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8"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09"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410"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411"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412"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413"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414"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415"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416"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417"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1" name="Group 162"/>
          <p:cNvGrpSpPr>
            <a:grpSpLocks/>
          </p:cNvGrpSpPr>
          <p:nvPr/>
        </p:nvGrpSpPr>
        <p:grpSpPr bwMode="auto">
          <a:xfrm>
            <a:off x="5486400" y="4419600"/>
            <a:ext cx="3355975" cy="838200"/>
            <a:chOff x="1562" y="1152"/>
            <a:chExt cx="2114" cy="528"/>
          </a:xfrm>
        </p:grpSpPr>
        <p:grpSp>
          <p:nvGrpSpPr>
            <p:cNvPr id="1248352" name="Group 163"/>
            <p:cNvGrpSpPr>
              <a:grpSpLocks/>
            </p:cNvGrpSpPr>
            <p:nvPr/>
          </p:nvGrpSpPr>
          <p:grpSpPr bwMode="auto">
            <a:xfrm>
              <a:off x="2487" y="1152"/>
              <a:ext cx="223" cy="481"/>
              <a:chOff x="2207" y="1413"/>
              <a:chExt cx="223" cy="481"/>
            </a:xfrm>
          </p:grpSpPr>
          <p:sp>
            <p:nvSpPr>
              <p:cNvPr id="1248420"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21"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8353" name="Group 166"/>
            <p:cNvGrpSpPr>
              <a:grpSpLocks/>
            </p:cNvGrpSpPr>
            <p:nvPr/>
          </p:nvGrpSpPr>
          <p:grpSpPr bwMode="auto">
            <a:xfrm>
              <a:off x="1562" y="1248"/>
              <a:ext cx="349" cy="289"/>
              <a:chOff x="1282" y="1509"/>
              <a:chExt cx="349" cy="289"/>
            </a:xfrm>
          </p:grpSpPr>
          <p:sp>
            <p:nvSpPr>
              <p:cNvPr id="1248423"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8356" name="Group 168"/>
              <p:cNvGrpSpPr>
                <a:grpSpLocks/>
              </p:cNvGrpSpPr>
              <p:nvPr/>
            </p:nvGrpSpPr>
            <p:grpSpPr bwMode="auto">
              <a:xfrm>
                <a:off x="1291" y="1509"/>
                <a:ext cx="340" cy="289"/>
                <a:chOff x="1291" y="1509"/>
                <a:chExt cx="340" cy="289"/>
              </a:xfrm>
            </p:grpSpPr>
            <p:sp>
              <p:nvSpPr>
                <p:cNvPr id="1248425"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26"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427"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358" name="Group 172"/>
            <p:cNvGrpSpPr>
              <a:grpSpLocks/>
            </p:cNvGrpSpPr>
            <p:nvPr/>
          </p:nvGrpSpPr>
          <p:grpSpPr bwMode="auto">
            <a:xfrm>
              <a:off x="2031" y="1248"/>
              <a:ext cx="296" cy="289"/>
              <a:chOff x="1751" y="1509"/>
              <a:chExt cx="296" cy="289"/>
            </a:xfrm>
          </p:grpSpPr>
          <p:sp>
            <p:nvSpPr>
              <p:cNvPr id="1248429"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0"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31"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432"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3"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434"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8362" name="Group 179"/>
            <p:cNvGrpSpPr>
              <a:grpSpLocks/>
            </p:cNvGrpSpPr>
            <p:nvPr/>
          </p:nvGrpSpPr>
          <p:grpSpPr bwMode="auto">
            <a:xfrm>
              <a:off x="2880" y="1248"/>
              <a:ext cx="325" cy="289"/>
              <a:chOff x="2600" y="1509"/>
              <a:chExt cx="325" cy="289"/>
            </a:xfrm>
          </p:grpSpPr>
          <p:sp>
            <p:nvSpPr>
              <p:cNvPr id="1248436"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7"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38"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369" name="Group 183"/>
            <p:cNvGrpSpPr>
              <a:grpSpLocks/>
            </p:cNvGrpSpPr>
            <p:nvPr/>
          </p:nvGrpSpPr>
          <p:grpSpPr bwMode="auto">
            <a:xfrm>
              <a:off x="3348" y="1248"/>
              <a:ext cx="284" cy="289"/>
              <a:chOff x="3068" y="1509"/>
              <a:chExt cx="284" cy="289"/>
            </a:xfrm>
          </p:grpSpPr>
          <p:sp>
            <p:nvSpPr>
              <p:cNvPr id="1248440"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41"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42"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443"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444"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445"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446"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447"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448"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449"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450"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48373" name="Group 213"/>
          <p:cNvGrpSpPr>
            <a:grpSpLocks/>
          </p:cNvGrpSpPr>
          <p:nvPr/>
        </p:nvGrpSpPr>
        <p:grpSpPr bwMode="auto">
          <a:xfrm>
            <a:off x="3429000" y="1905000"/>
            <a:ext cx="3355975" cy="838200"/>
            <a:chOff x="1562" y="1152"/>
            <a:chExt cx="2114" cy="528"/>
          </a:xfrm>
        </p:grpSpPr>
        <p:grpSp>
          <p:nvGrpSpPr>
            <p:cNvPr id="1248385" name="Group 214"/>
            <p:cNvGrpSpPr>
              <a:grpSpLocks/>
            </p:cNvGrpSpPr>
            <p:nvPr/>
          </p:nvGrpSpPr>
          <p:grpSpPr bwMode="auto">
            <a:xfrm>
              <a:off x="2487" y="1152"/>
              <a:ext cx="223" cy="481"/>
              <a:chOff x="2207" y="1413"/>
              <a:chExt cx="223" cy="481"/>
            </a:xfrm>
          </p:grpSpPr>
          <p:sp>
            <p:nvSpPr>
              <p:cNvPr id="1248471" name="Freeform 21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72" name="Rectangle 21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8386" name="Group 217"/>
            <p:cNvGrpSpPr>
              <a:grpSpLocks/>
            </p:cNvGrpSpPr>
            <p:nvPr/>
          </p:nvGrpSpPr>
          <p:grpSpPr bwMode="auto">
            <a:xfrm>
              <a:off x="1562" y="1248"/>
              <a:ext cx="349" cy="289"/>
              <a:chOff x="1282" y="1509"/>
              <a:chExt cx="349" cy="289"/>
            </a:xfrm>
          </p:grpSpPr>
          <p:sp>
            <p:nvSpPr>
              <p:cNvPr id="1248474" name="Rectangle 21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8389" name="Group 219"/>
              <p:cNvGrpSpPr>
                <a:grpSpLocks/>
              </p:cNvGrpSpPr>
              <p:nvPr/>
            </p:nvGrpSpPr>
            <p:grpSpPr bwMode="auto">
              <a:xfrm>
                <a:off x="1291" y="1509"/>
                <a:ext cx="340" cy="289"/>
                <a:chOff x="1291" y="1509"/>
                <a:chExt cx="340" cy="289"/>
              </a:xfrm>
            </p:grpSpPr>
            <p:sp>
              <p:nvSpPr>
                <p:cNvPr id="1248476" name="Freeform 22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77" name="Freeform 22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478" name="Rectangle 22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391" name="Group 223"/>
            <p:cNvGrpSpPr>
              <a:grpSpLocks/>
            </p:cNvGrpSpPr>
            <p:nvPr/>
          </p:nvGrpSpPr>
          <p:grpSpPr bwMode="auto">
            <a:xfrm>
              <a:off x="2031" y="1248"/>
              <a:ext cx="296" cy="289"/>
              <a:chOff x="1751" y="1509"/>
              <a:chExt cx="296" cy="289"/>
            </a:xfrm>
          </p:grpSpPr>
          <p:sp>
            <p:nvSpPr>
              <p:cNvPr id="1248480" name="Freeform 22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81" name="Freeform 22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82" name="Line 22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483" name="Freeform 22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84" name="Line 22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485" name="Rectangle 22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8395" name="Group 230"/>
            <p:cNvGrpSpPr>
              <a:grpSpLocks/>
            </p:cNvGrpSpPr>
            <p:nvPr/>
          </p:nvGrpSpPr>
          <p:grpSpPr bwMode="auto">
            <a:xfrm>
              <a:off x="2880" y="1248"/>
              <a:ext cx="325" cy="289"/>
              <a:chOff x="2600" y="1509"/>
              <a:chExt cx="325" cy="289"/>
            </a:xfrm>
          </p:grpSpPr>
          <p:sp>
            <p:nvSpPr>
              <p:cNvPr id="1248487" name="Freeform 23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88" name="Freeform 23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89" name="Rectangle 23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402" name="Group 234"/>
            <p:cNvGrpSpPr>
              <a:grpSpLocks/>
            </p:cNvGrpSpPr>
            <p:nvPr/>
          </p:nvGrpSpPr>
          <p:grpSpPr bwMode="auto">
            <a:xfrm>
              <a:off x="3348" y="1248"/>
              <a:ext cx="284" cy="289"/>
              <a:chOff x="3068" y="1509"/>
              <a:chExt cx="284" cy="289"/>
            </a:xfrm>
          </p:grpSpPr>
          <p:sp>
            <p:nvSpPr>
              <p:cNvPr id="1248491" name="Freeform 23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92" name="Freeform 23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93" name="Line 23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494" name="Line 23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495" name="Line 23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496" name="Line 24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497" name="Line 24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498" name="Line 24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499" name="Line 24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500" name="Line 24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501" name="Line 24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8502" name="Rectangle 246"/>
          <p:cNvSpPr>
            <a:spLocks noChangeArrowheads="1"/>
          </p:cNvSpPr>
          <p:nvPr/>
        </p:nvSpPr>
        <p:spPr bwMode="auto">
          <a:xfrm>
            <a:off x="661988" y="2060575"/>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1981200"/>
            <a:ext cx="6019800" cy="635000"/>
            <a:chOff x="480" y="1376"/>
            <a:chExt cx="3792" cy="400"/>
          </a:xfrm>
        </p:grpSpPr>
        <p:sp>
          <p:nvSpPr>
            <p:cNvPr id="1294339" name="Rectangle 3"/>
            <p:cNvSpPr>
              <a:spLocks noChangeArrowheads="1"/>
            </p:cNvSpPr>
            <p:nvPr/>
          </p:nvSpPr>
          <p:spPr bwMode="auto">
            <a:xfrm>
              <a:off x="480" y="1440"/>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94341" name="AutoShape 5" descr="Shingle"/>
            <p:cNvSpPr>
              <a:spLocks noChangeArrowheads="1"/>
            </p:cNvSpPr>
            <p:nvPr/>
          </p:nvSpPr>
          <p:spPr bwMode="auto">
            <a:xfrm>
              <a:off x="2544"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4342" name="AutoShape 6" descr="Shingle"/>
            <p:cNvSpPr>
              <a:spLocks noChangeArrowheads="1"/>
            </p:cNvSpPr>
            <p:nvPr/>
          </p:nvSpPr>
          <p:spPr bwMode="auto">
            <a:xfrm>
              <a:off x="2976"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4343" name="AutoShape 7" descr="Shingle"/>
            <p:cNvSpPr>
              <a:spLocks noChangeArrowheads="1"/>
            </p:cNvSpPr>
            <p:nvPr/>
          </p:nvSpPr>
          <p:spPr bwMode="auto">
            <a:xfrm>
              <a:off x="3408"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4344" name="AutoShape 8" descr="Shingle"/>
            <p:cNvSpPr>
              <a:spLocks noChangeArrowheads="1"/>
            </p:cNvSpPr>
            <p:nvPr/>
          </p:nvSpPr>
          <p:spPr bwMode="auto">
            <a:xfrm>
              <a:off x="3840" y="137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9"/>
          <p:cNvGrpSpPr>
            <a:grpSpLocks/>
          </p:cNvGrpSpPr>
          <p:nvPr/>
        </p:nvGrpSpPr>
        <p:grpSpPr bwMode="auto">
          <a:xfrm>
            <a:off x="5257800" y="1244600"/>
            <a:ext cx="381000" cy="2032000"/>
            <a:chOff x="3312" y="784"/>
            <a:chExt cx="240" cy="1248"/>
          </a:xfrm>
        </p:grpSpPr>
        <p:sp>
          <p:nvSpPr>
            <p:cNvPr id="1294346" name="Rectangle 10"/>
            <p:cNvSpPr>
              <a:spLocks noChangeArrowheads="1"/>
            </p:cNvSpPr>
            <p:nvPr/>
          </p:nvSpPr>
          <p:spPr bwMode="auto">
            <a:xfrm>
              <a:off x="3456" y="1744"/>
              <a:ext cx="9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94347" name="Rectangle 11"/>
            <p:cNvSpPr>
              <a:spLocks noChangeArrowheads="1"/>
            </p:cNvSpPr>
            <p:nvPr/>
          </p:nvSpPr>
          <p:spPr bwMode="auto">
            <a:xfrm>
              <a:off x="3312" y="784"/>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94348" name="Line 12"/>
            <p:cNvSpPr>
              <a:spLocks noChangeShapeType="1"/>
            </p:cNvSpPr>
            <p:nvPr/>
          </p:nvSpPr>
          <p:spPr bwMode="auto">
            <a:xfrm>
              <a:off x="3360" y="1072"/>
              <a:ext cx="96" cy="672"/>
            </a:xfrm>
            <a:prstGeom prst="line">
              <a:avLst/>
            </a:prstGeom>
            <a:noFill/>
            <a:ln w="28575">
              <a:solidFill>
                <a:srgbClr val="009900"/>
              </a:solidFill>
              <a:round/>
              <a:headEnd/>
              <a:tailEnd type="triangle" w="med" len="med"/>
            </a:ln>
            <a:effectLst/>
          </p:spPr>
          <p:txBody>
            <a:bodyPr/>
            <a:lstStyle/>
            <a:p>
              <a:endParaRPr lang="en-US"/>
            </a:p>
          </p:txBody>
        </p:sp>
      </p:grpSp>
      <p:grpSp>
        <p:nvGrpSpPr>
          <p:cNvPr id="4" name="Group 13"/>
          <p:cNvGrpSpPr>
            <a:grpSpLocks/>
          </p:cNvGrpSpPr>
          <p:nvPr/>
        </p:nvGrpSpPr>
        <p:grpSpPr bwMode="auto">
          <a:xfrm>
            <a:off x="5562600" y="1244600"/>
            <a:ext cx="1143000" cy="3795346"/>
            <a:chOff x="3504" y="784"/>
            <a:chExt cx="720" cy="2352"/>
          </a:xfrm>
        </p:grpSpPr>
        <p:sp>
          <p:nvSpPr>
            <p:cNvPr id="1294350" name="Rectangle 14"/>
            <p:cNvSpPr>
              <a:spLocks noChangeArrowheads="1"/>
            </p:cNvSpPr>
            <p:nvPr/>
          </p:nvSpPr>
          <p:spPr bwMode="auto">
            <a:xfrm>
              <a:off x="4080" y="2848"/>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94351" name="Rectangle 15"/>
            <p:cNvSpPr>
              <a:spLocks noChangeArrowheads="1"/>
            </p:cNvSpPr>
            <p:nvPr/>
          </p:nvSpPr>
          <p:spPr bwMode="auto">
            <a:xfrm>
              <a:off x="3504" y="784"/>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94353" name="Rectangle 17"/>
            <p:cNvSpPr>
              <a:spLocks noChangeArrowheads="1"/>
            </p:cNvSpPr>
            <p:nvPr/>
          </p:nvSpPr>
          <p:spPr bwMode="auto">
            <a:xfrm>
              <a:off x="3648" y="2272"/>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94354" name="Line 18"/>
            <p:cNvSpPr>
              <a:spLocks noChangeShapeType="1"/>
            </p:cNvSpPr>
            <p:nvPr/>
          </p:nvSpPr>
          <p:spPr bwMode="auto">
            <a:xfrm>
              <a:off x="3648" y="1120"/>
              <a:ext cx="48" cy="1152"/>
            </a:xfrm>
            <a:prstGeom prst="line">
              <a:avLst/>
            </a:prstGeom>
            <a:noFill/>
            <a:ln w="28575">
              <a:solidFill>
                <a:srgbClr val="009900"/>
              </a:solidFill>
              <a:round/>
              <a:headEnd/>
              <a:tailEnd type="triangle" w="med" len="med"/>
            </a:ln>
            <a:effectLst/>
          </p:spPr>
          <p:txBody>
            <a:bodyPr/>
            <a:lstStyle/>
            <a:p>
              <a:endParaRPr lang="en-US"/>
            </a:p>
          </p:txBody>
        </p:sp>
        <p:sp>
          <p:nvSpPr>
            <p:cNvPr id="1294356" name="Line 20"/>
            <p:cNvSpPr>
              <a:spLocks noChangeShapeType="1"/>
            </p:cNvSpPr>
            <p:nvPr/>
          </p:nvSpPr>
          <p:spPr bwMode="auto">
            <a:xfrm>
              <a:off x="3648" y="1072"/>
              <a:ext cx="432" cy="1776"/>
            </a:xfrm>
            <a:prstGeom prst="line">
              <a:avLst/>
            </a:prstGeom>
            <a:noFill/>
            <a:ln w="28575">
              <a:solidFill>
                <a:srgbClr val="009900"/>
              </a:solidFill>
              <a:round/>
              <a:headEnd/>
              <a:tailEnd type="triangle" w="med" len="med"/>
            </a:ln>
            <a:effectLst/>
          </p:spPr>
          <p:txBody>
            <a:bodyPr/>
            <a:lstStyle/>
            <a:p>
              <a:endParaRPr lang="en-US"/>
            </a:p>
          </p:txBody>
        </p:sp>
      </p:grpSp>
      <p:sp>
        <p:nvSpPr>
          <p:cNvPr id="1294357" name="Rectangle 21"/>
          <p:cNvSpPr>
            <a:spLocks noGrp="1" noChangeArrowheads="1"/>
          </p:cNvSpPr>
          <p:nvPr>
            <p:ph type="title"/>
          </p:nvPr>
        </p:nvSpPr>
        <p:spPr>
          <a:xfrm>
            <a:off x="652463" y="304800"/>
            <a:ext cx="4576574" cy="426142"/>
          </a:xfrm>
          <a:noFill/>
          <a:ln/>
        </p:spPr>
        <p:txBody>
          <a:bodyPr wrap="none"/>
          <a:lstStyle/>
          <a:p>
            <a:r>
              <a:rPr lang="zh-CN" altLang="en-US" dirty="0" smtClean="0"/>
              <a:t>装载</a:t>
            </a:r>
            <a:r>
              <a:rPr lang="en-US" altLang="zh-CN" dirty="0" smtClean="0"/>
              <a:t>-</a:t>
            </a:r>
            <a:r>
              <a:rPr lang="zh-CN" altLang="en-US" dirty="0" smtClean="0"/>
              <a:t>使用型数据冒险的转发</a:t>
            </a:r>
            <a:endParaRPr lang="en-US" dirty="0"/>
          </a:p>
        </p:txBody>
      </p:sp>
      <p:sp>
        <p:nvSpPr>
          <p:cNvPr id="1294358" name="Rectangle 22"/>
          <p:cNvSpPr>
            <a:spLocks noChangeArrowheads="1"/>
          </p:cNvSpPr>
          <p:nvPr/>
        </p:nvSpPr>
        <p:spPr bwMode="auto">
          <a:xfrm>
            <a:off x="228600" y="13938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94359" name="Line 23"/>
          <p:cNvSpPr>
            <a:spLocks noChangeShapeType="1"/>
          </p:cNvSpPr>
          <p:nvPr/>
        </p:nvSpPr>
        <p:spPr bwMode="auto">
          <a:xfrm>
            <a:off x="2133600" y="914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94360" name="Rectangle 24"/>
          <p:cNvSpPr>
            <a:spLocks noChangeArrowheads="1"/>
          </p:cNvSpPr>
          <p:nvPr/>
        </p:nvSpPr>
        <p:spPr bwMode="auto">
          <a:xfrm>
            <a:off x="661988" y="1320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sp>
        <p:nvSpPr>
          <p:cNvPr id="1294361" name="Rectangle 25"/>
          <p:cNvSpPr>
            <a:spLocks noChangeArrowheads="1"/>
          </p:cNvSpPr>
          <p:nvPr/>
        </p:nvSpPr>
        <p:spPr bwMode="auto">
          <a:xfrm>
            <a:off x="661988" y="27940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grpSp>
        <p:nvGrpSpPr>
          <p:cNvPr id="5" name="Group 26"/>
          <p:cNvGrpSpPr>
            <a:grpSpLocks/>
          </p:cNvGrpSpPr>
          <p:nvPr/>
        </p:nvGrpSpPr>
        <p:grpSpPr bwMode="auto">
          <a:xfrm>
            <a:off x="3314700" y="914400"/>
            <a:ext cx="4800600" cy="5207000"/>
            <a:chOff x="2088" y="656"/>
            <a:chExt cx="3024" cy="2816"/>
          </a:xfrm>
        </p:grpSpPr>
        <p:sp>
          <p:nvSpPr>
            <p:cNvPr id="1294363" name="Line 27"/>
            <p:cNvSpPr>
              <a:spLocks noChangeShapeType="1"/>
            </p:cNvSpPr>
            <p:nvPr/>
          </p:nvSpPr>
          <p:spPr bwMode="auto">
            <a:xfrm>
              <a:off x="208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4" name="Line 28"/>
            <p:cNvSpPr>
              <a:spLocks noChangeShapeType="1"/>
            </p:cNvSpPr>
            <p:nvPr/>
          </p:nvSpPr>
          <p:spPr bwMode="auto">
            <a:xfrm>
              <a:off x="252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5" name="Line 29"/>
            <p:cNvSpPr>
              <a:spLocks noChangeShapeType="1"/>
            </p:cNvSpPr>
            <p:nvPr/>
          </p:nvSpPr>
          <p:spPr bwMode="auto">
            <a:xfrm>
              <a:off x="2952"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6" name="Line 30"/>
            <p:cNvSpPr>
              <a:spLocks noChangeShapeType="1"/>
            </p:cNvSpPr>
            <p:nvPr/>
          </p:nvSpPr>
          <p:spPr bwMode="auto">
            <a:xfrm>
              <a:off x="3384"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7" name="Line 31"/>
            <p:cNvSpPr>
              <a:spLocks noChangeShapeType="1"/>
            </p:cNvSpPr>
            <p:nvPr/>
          </p:nvSpPr>
          <p:spPr bwMode="auto">
            <a:xfrm>
              <a:off x="3816"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8" name="Line 32"/>
            <p:cNvSpPr>
              <a:spLocks noChangeShapeType="1"/>
            </p:cNvSpPr>
            <p:nvPr/>
          </p:nvSpPr>
          <p:spPr bwMode="auto">
            <a:xfrm>
              <a:off x="424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9" name="Line 33"/>
            <p:cNvSpPr>
              <a:spLocks noChangeShapeType="1"/>
            </p:cNvSpPr>
            <p:nvPr/>
          </p:nvSpPr>
          <p:spPr bwMode="auto">
            <a:xfrm>
              <a:off x="468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70" name="Line 34"/>
            <p:cNvSpPr>
              <a:spLocks noChangeShapeType="1"/>
            </p:cNvSpPr>
            <p:nvPr/>
          </p:nvSpPr>
          <p:spPr bwMode="auto">
            <a:xfrm>
              <a:off x="5112" y="656"/>
              <a:ext cx="0" cy="2816"/>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6" name="Group 35"/>
          <p:cNvGrpSpPr>
            <a:grpSpLocks/>
          </p:cNvGrpSpPr>
          <p:nvPr/>
        </p:nvGrpSpPr>
        <p:grpSpPr bwMode="auto">
          <a:xfrm>
            <a:off x="609600" y="3657600"/>
            <a:ext cx="2371725" cy="2163763"/>
            <a:chOff x="480" y="2299"/>
            <a:chExt cx="1494" cy="1363"/>
          </a:xfrm>
        </p:grpSpPr>
        <p:sp>
          <p:nvSpPr>
            <p:cNvPr id="1294372" name="Rectangle 36"/>
            <p:cNvSpPr>
              <a:spLocks noChangeArrowheads="1"/>
            </p:cNvSpPr>
            <p:nvPr/>
          </p:nvSpPr>
          <p:spPr bwMode="auto">
            <a:xfrm>
              <a:off x="480" y="2299"/>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94373" name="Rectangle 37"/>
            <p:cNvSpPr>
              <a:spLocks noChangeArrowheads="1"/>
            </p:cNvSpPr>
            <p:nvPr/>
          </p:nvSpPr>
          <p:spPr bwMode="auto">
            <a:xfrm>
              <a:off x="480" y="3376"/>
              <a:ext cx="1494" cy="286"/>
            </a:xfrm>
            <a:prstGeom prst="rect">
              <a:avLst/>
            </a:prstGeom>
            <a:noFill/>
            <a:ln w="12700">
              <a:noFill/>
              <a:miter lim="800000"/>
              <a:headEnd/>
              <a:tailEnd/>
            </a:ln>
            <a:effectLst/>
          </p:spPr>
          <p:txBody>
            <a:bodyPr wrap="none" lIns="90488" tIns="44450" rIns="90488" bIns="44450">
              <a:spAutoFit/>
            </a:bodyPr>
            <a:lstStyle/>
            <a:p>
              <a:r>
                <a:rPr lang="en-US" sz="2400" b="1" dirty="0" err="1">
                  <a:solidFill>
                    <a:schemeClr val="tx1"/>
                  </a:solidFill>
                  <a:latin typeface="Courier New" pitchFamily="49" charset="0"/>
                </a:rPr>
                <a:t>xor</a:t>
              </a:r>
              <a:r>
                <a:rPr lang="en-US" sz="2400" b="1" dirty="0">
                  <a:solidFill>
                    <a:schemeClr val="tx1"/>
                  </a:solidFill>
                  <a:latin typeface="Courier New" pitchFamily="49" charset="0"/>
                </a:rPr>
                <a:t> $4,</a:t>
              </a:r>
              <a:r>
                <a:rPr lang="en-US" sz="2400" b="1" dirty="0">
                  <a:solidFill>
                    <a:srgbClr val="009900"/>
                  </a:solidFill>
                  <a:latin typeface="Courier New" pitchFamily="49" charset="0"/>
                </a:rPr>
                <a:t>$1</a:t>
              </a:r>
              <a:r>
                <a:rPr lang="en-US" sz="2400" b="1" dirty="0">
                  <a:solidFill>
                    <a:schemeClr val="tx1"/>
                  </a:solidFill>
                  <a:latin typeface="Courier New" pitchFamily="49" charset="0"/>
                </a:rPr>
                <a:t>,$5</a:t>
              </a:r>
            </a:p>
          </p:txBody>
        </p:sp>
        <p:sp>
          <p:nvSpPr>
            <p:cNvPr id="1294374" name="Rectangle 38"/>
            <p:cNvSpPr>
              <a:spLocks noChangeArrowheads="1"/>
            </p:cNvSpPr>
            <p:nvPr/>
          </p:nvSpPr>
          <p:spPr bwMode="auto">
            <a:xfrm>
              <a:off x="480" y="2827"/>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grpSp>
      <p:sp>
        <p:nvSpPr>
          <p:cNvPr id="1294375" name="Line 39"/>
          <p:cNvSpPr>
            <a:spLocks noChangeShapeType="1"/>
          </p:cNvSpPr>
          <p:nvPr/>
        </p:nvSpPr>
        <p:spPr bwMode="auto">
          <a:xfrm>
            <a:off x="585788" y="1316038"/>
            <a:ext cx="0" cy="4805362"/>
          </a:xfrm>
          <a:prstGeom prst="line">
            <a:avLst/>
          </a:prstGeom>
          <a:noFill/>
          <a:ln w="28575">
            <a:solidFill>
              <a:schemeClr val="tx1"/>
            </a:solidFill>
            <a:round/>
            <a:headEnd/>
            <a:tailEnd type="triangle" w="med" len="med"/>
          </a:ln>
          <a:effectLst/>
        </p:spPr>
        <p:txBody>
          <a:bodyPr/>
          <a:lstStyle/>
          <a:p>
            <a:endParaRPr lang="en-US"/>
          </a:p>
        </p:txBody>
      </p:sp>
      <p:grpSp>
        <p:nvGrpSpPr>
          <p:cNvPr id="7" name="Group 40"/>
          <p:cNvGrpSpPr>
            <a:grpSpLocks/>
          </p:cNvGrpSpPr>
          <p:nvPr/>
        </p:nvGrpSpPr>
        <p:grpSpPr bwMode="auto">
          <a:xfrm>
            <a:off x="2743200" y="1092200"/>
            <a:ext cx="3355975" cy="838200"/>
            <a:chOff x="1562" y="1152"/>
            <a:chExt cx="2114" cy="528"/>
          </a:xfrm>
        </p:grpSpPr>
        <p:grpSp>
          <p:nvGrpSpPr>
            <p:cNvPr id="8" name="Group 41"/>
            <p:cNvGrpSpPr>
              <a:grpSpLocks/>
            </p:cNvGrpSpPr>
            <p:nvPr/>
          </p:nvGrpSpPr>
          <p:grpSpPr bwMode="auto">
            <a:xfrm>
              <a:off x="2487" y="1152"/>
              <a:ext cx="223" cy="481"/>
              <a:chOff x="2207" y="1413"/>
              <a:chExt cx="223" cy="481"/>
            </a:xfrm>
          </p:grpSpPr>
          <p:sp>
            <p:nvSpPr>
              <p:cNvPr id="1294378" name="Freeform 4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79" name="Rectangle 4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9" name="Group 44"/>
            <p:cNvGrpSpPr>
              <a:grpSpLocks/>
            </p:cNvGrpSpPr>
            <p:nvPr/>
          </p:nvGrpSpPr>
          <p:grpSpPr bwMode="auto">
            <a:xfrm>
              <a:off x="1562" y="1248"/>
              <a:ext cx="349" cy="289"/>
              <a:chOff x="1282" y="1509"/>
              <a:chExt cx="349" cy="289"/>
            </a:xfrm>
          </p:grpSpPr>
          <p:sp>
            <p:nvSpPr>
              <p:cNvPr id="1294381" name="Rectangle 4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0" name="Group 46"/>
              <p:cNvGrpSpPr>
                <a:grpSpLocks/>
              </p:cNvGrpSpPr>
              <p:nvPr/>
            </p:nvGrpSpPr>
            <p:grpSpPr bwMode="auto">
              <a:xfrm>
                <a:off x="1291" y="1509"/>
                <a:ext cx="340" cy="289"/>
                <a:chOff x="1291" y="1509"/>
                <a:chExt cx="340" cy="289"/>
              </a:xfrm>
            </p:grpSpPr>
            <p:sp>
              <p:nvSpPr>
                <p:cNvPr id="1294383" name="Freeform 4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84" name="Freeform 4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385" name="Rectangle 4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50"/>
            <p:cNvGrpSpPr>
              <a:grpSpLocks/>
            </p:cNvGrpSpPr>
            <p:nvPr/>
          </p:nvGrpSpPr>
          <p:grpSpPr bwMode="auto">
            <a:xfrm>
              <a:off x="2031" y="1248"/>
              <a:ext cx="296" cy="289"/>
              <a:chOff x="1751" y="1509"/>
              <a:chExt cx="296" cy="289"/>
            </a:xfrm>
          </p:grpSpPr>
          <p:sp>
            <p:nvSpPr>
              <p:cNvPr id="1294387" name="Freeform 5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88" name="Freeform 5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389" name="Line 5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390" name="Freeform 5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91" name="Line 5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392" name="Rectangle 5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 name="Group 57"/>
            <p:cNvGrpSpPr>
              <a:grpSpLocks/>
            </p:cNvGrpSpPr>
            <p:nvPr/>
          </p:nvGrpSpPr>
          <p:grpSpPr bwMode="auto">
            <a:xfrm>
              <a:off x="2880" y="1248"/>
              <a:ext cx="325" cy="289"/>
              <a:chOff x="2600" y="1509"/>
              <a:chExt cx="325" cy="289"/>
            </a:xfrm>
          </p:grpSpPr>
          <p:sp>
            <p:nvSpPr>
              <p:cNvPr id="1294394" name="Freeform 5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95" name="Freeform 5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396" name="Rectangle 6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1"/>
            <p:cNvGrpSpPr>
              <a:grpSpLocks/>
            </p:cNvGrpSpPr>
            <p:nvPr/>
          </p:nvGrpSpPr>
          <p:grpSpPr bwMode="auto">
            <a:xfrm>
              <a:off x="3348" y="1248"/>
              <a:ext cx="284" cy="289"/>
              <a:chOff x="3068" y="1509"/>
              <a:chExt cx="284" cy="289"/>
            </a:xfrm>
          </p:grpSpPr>
          <p:sp>
            <p:nvSpPr>
              <p:cNvPr id="1294398" name="Freeform 6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99" name="Freeform 6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00" name="Line 6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401" name="Line 6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402" name="Line 6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403" name="Line 6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404" name="Line 6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405" name="Line 6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406" name="Line 7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407" name="Line 7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408" name="Line 7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4" name="Group 73"/>
          <p:cNvGrpSpPr>
            <a:grpSpLocks/>
          </p:cNvGrpSpPr>
          <p:nvPr/>
        </p:nvGrpSpPr>
        <p:grpSpPr bwMode="auto">
          <a:xfrm>
            <a:off x="6172200" y="5334000"/>
            <a:ext cx="2822575" cy="838200"/>
            <a:chOff x="3888" y="3328"/>
            <a:chExt cx="1778" cy="528"/>
          </a:xfrm>
        </p:grpSpPr>
        <p:grpSp>
          <p:nvGrpSpPr>
            <p:cNvPr id="15" name="Group 74"/>
            <p:cNvGrpSpPr>
              <a:grpSpLocks/>
            </p:cNvGrpSpPr>
            <p:nvPr/>
          </p:nvGrpSpPr>
          <p:grpSpPr bwMode="auto">
            <a:xfrm>
              <a:off x="4813" y="3328"/>
              <a:ext cx="223" cy="481"/>
              <a:chOff x="2207" y="1413"/>
              <a:chExt cx="223" cy="481"/>
            </a:xfrm>
          </p:grpSpPr>
          <p:sp>
            <p:nvSpPr>
              <p:cNvPr id="1294411" name="Freeform 7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12" name="Rectangle 7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6" name="Group 77"/>
            <p:cNvGrpSpPr>
              <a:grpSpLocks/>
            </p:cNvGrpSpPr>
            <p:nvPr/>
          </p:nvGrpSpPr>
          <p:grpSpPr bwMode="auto">
            <a:xfrm>
              <a:off x="3888" y="3424"/>
              <a:ext cx="349" cy="289"/>
              <a:chOff x="1282" y="1509"/>
              <a:chExt cx="349" cy="289"/>
            </a:xfrm>
          </p:grpSpPr>
          <p:sp>
            <p:nvSpPr>
              <p:cNvPr id="1294414" name="Rectangle 7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7" name="Group 79"/>
              <p:cNvGrpSpPr>
                <a:grpSpLocks/>
              </p:cNvGrpSpPr>
              <p:nvPr/>
            </p:nvGrpSpPr>
            <p:grpSpPr bwMode="auto">
              <a:xfrm>
                <a:off x="1291" y="1509"/>
                <a:ext cx="340" cy="289"/>
                <a:chOff x="1291" y="1509"/>
                <a:chExt cx="340" cy="289"/>
              </a:xfrm>
            </p:grpSpPr>
            <p:sp>
              <p:nvSpPr>
                <p:cNvPr id="1294416" name="Freeform 8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17" name="Freeform 8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418" name="Rectangle 82"/>
            <p:cNvSpPr>
              <a:spLocks noChangeArrowheads="1"/>
            </p:cNvSpPr>
            <p:nvPr/>
          </p:nvSpPr>
          <p:spPr bwMode="auto">
            <a:xfrm>
              <a:off x="4338" y="3431"/>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8" name="Group 83"/>
            <p:cNvGrpSpPr>
              <a:grpSpLocks/>
            </p:cNvGrpSpPr>
            <p:nvPr/>
          </p:nvGrpSpPr>
          <p:grpSpPr bwMode="auto">
            <a:xfrm>
              <a:off x="4368" y="3408"/>
              <a:ext cx="292" cy="289"/>
              <a:chOff x="1751" y="1509"/>
              <a:chExt cx="292" cy="289"/>
            </a:xfrm>
          </p:grpSpPr>
          <p:sp>
            <p:nvSpPr>
              <p:cNvPr id="1294420" name="Freeform 8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21" name="Freeform 85"/>
              <p:cNvSpPr>
                <a:spLocks/>
              </p:cNvSpPr>
              <p:nvPr/>
            </p:nvSpPr>
            <p:spPr bwMode="auto">
              <a:xfrm>
                <a:off x="1895"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22" name="Line 86"/>
            <p:cNvSpPr>
              <a:spLocks noChangeShapeType="1"/>
            </p:cNvSpPr>
            <p:nvPr/>
          </p:nvSpPr>
          <p:spPr bwMode="auto">
            <a:xfrm>
              <a:off x="4242" y="3568"/>
              <a:ext cx="116" cy="0"/>
            </a:xfrm>
            <a:prstGeom prst="line">
              <a:avLst/>
            </a:prstGeom>
            <a:noFill/>
            <a:ln w="25400">
              <a:solidFill>
                <a:schemeClr val="tx1"/>
              </a:solidFill>
              <a:round/>
              <a:headEnd/>
              <a:tailEnd/>
            </a:ln>
            <a:effectLst/>
          </p:spPr>
          <p:txBody>
            <a:bodyPr wrap="none" anchor="ctr"/>
            <a:lstStyle/>
            <a:p>
              <a:endParaRPr lang="en-US"/>
            </a:p>
          </p:txBody>
        </p:sp>
        <p:sp>
          <p:nvSpPr>
            <p:cNvPr id="1294423" name="Freeform 87"/>
            <p:cNvSpPr>
              <a:spLocks/>
            </p:cNvSpPr>
            <p:nvPr/>
          </p:nvSpPr>
          <p:spPr bwMode="auto">
            <a:xfrm>
              <a:off x="4310" y="347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24" name="Line 88"/>
            <p:cNvSpPr>
              <a:spLocks noChangeShapeType="1"/>
            </p:cNvSpPr>
            <p:nvPr/>
          </p:nvSpPr>
          <p:spPr bwMode="auto">
            <a:xfrm>
              <a:off x="4658" y="3472"/>
              <a:ext cx="157" cy="0"/>
            </a:xfrm>
            <a:prstGeom prst="line">
              <a:avLst/>
            </a:prstGeom>
            <a:noFill/>
            <a:ln w="25400">
              <a:solidFill>
                <a:schemeClr val="tx1"/>
              </a:solidFill>
              <a:round/>
              <a:headEnd/>
              <a:tailEnd/>
            </a:ln>
            <a:effectLst/>
          </p:spPr>
          <p:txBody>
            <a:bodyPr wrap="none" anchor="ctr"/>
            <a:lstStyle/>
            <a:p>
              <a:endParaRPr lang="en-US"/>
            </a:p>
          </p:txBody>
        </p:sp>
        <p:sp>
          <p:nvSpPr>
            <p:cNvPr id="1294425" name="Rectangle 89"/>
            <p:cNvSpPr>
              <a:spLocks noChangeArrowheads="1"/>
            </p:cNvSpPr>
            <p:nvPr/>
          </p:nvSpPr>
          <p:spPr bwMode="auto">
            <a:xfrm>
              <a:off x="5155" y="3426"/>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9" name="Group 90"/>
            <p:cNvGrpSpPr>
              <a:grpSpLocks/>
            </p:cNvGrpSpPr>
            <p:nvPr/>
          </p:nvGrpSpPr>
          <p:grpSpPr bwMode="auto">
            <a:xfrm>
              <a:off x="5206" y="3424"/>
              <a:ext cx="325" cy="289"/>
              <a:chOff x="2600" y="1509"/>
              <a:chExt cx="325" cy="289"/>
            </a:xfrm>
          </p:grpSpPr>
          <p:sp>
            <p:nvSpPr>
              <p:cNvPr id="1294427" name="Freeform 9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28" name="Freeform 9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29" name="Line 93"/>
            <p:cNvSpPr>
              <a:spLocks noChangeShapeType="1"/>
            </p:cNvSpPr>
            <p:nvPr/>
          </p:nvSpPr>
          <p:spPr bwMode="auto">
            <a:xfrm>
              <a:off x="5527" y="3568"/>
              <a:ext cx="139" cy="0"/>
            </a:xfrm>
            <a:prstGeom prst="line">
              <a:avLst/>
            </a:prstGeom>
            <a:noFill/>
            <a:ln w="25400">
              <a:solidFill>
                <a:schemeClr val="tx1"/>
              </a:solidFill>
              <a:round/>
              <a:headEnd/>
              <a:tailEnd/>
            </a:ln>
            <a:effectLst/>
          </p:spPr>
          <p:txBody>
            <a:bodyPr wrap="none" anchor="ctr"/>
            <a:lstStyle/>
            <a:p>
              <a:endParaRPr lang="en-US"/>
            </a:p>
          </p:txBody>
        </p:sp>
        <p:sp>
          <p:nvSpPr>
            <p:cNvPr id="1294430" name="Line 94"/>
            <p:cNvSpPr>
              <a:spLocks noChangeShapeType="1"/>
            </p:cNvSpPr>
            <p:nvPr/>
          </p:nvSpPr>
          <p:spPr bwMode="auto">
            <a:xfrm>
              <a:off x="5043" y="3568"/>
              <a:ext cx="155" cy="0"/>
            </a:xfrm>
            <a:prstGeom prst="line">
              <a:avLst/>
            </a:prstGeom>
            <a:noFill/>
            <a:ln w="25400">
              <a:solidFill>
                <a:schemeClr val="tx1"/>
              </a:solidFill>
              <a:round/>
              <a:headEnd/>
              <a:tailEnd/>
            </a:ln>
            <a:effectLst/>
          </p:spPr>
          <p:txBody>
            <a:bodyPr wrap="none" anchor="ctr"/>
            <a:lstStyle/>
            <a:p>
              <a:endParaRPr lang="en-US"/>
            </a:p>
          </p:txBody>
        </p:sp>
        <p:sp>
          <p:nvSpPr>
            <p:cNvPr id="1294431" name="Line 95"/>
            <p:cNvSpPr>
              <a:spLocks noChangeShapeType="1"/>
            </p:cNvSpPr>
            <p:nvPr/>
          </p:nvSpPr>
          <p:spPr bwMode="auto">
            <a:xfrm>
              <a:off x="4658" y="3664"/>
              <a:ext cx="157" cy="0"/>
            </a:xfrm>
            <a:prstGeom prst="line">
              <a:avLst/>
            </a:prstGeom>
            <a:noFill/>
            <a:ln w="25400">
              <a:solidFill>
                <a:schemeClr val="tx1"/>
              </a:solidFill>
              <a:round/>
              <a:headEnd/>
              <a:tailEnd/>
            </a:ln>
            <a:effectLst/>
          </p:spPr>
          <p:txBody>
            <a:bodyPr wrap="none" anchor="ctr"/>
            <a:lstStyle/>
            <a:p>
              <a:endParaRPr lang="en-US"/>
            </a:p>
          </p:txBody>
        </p:sp>
        <p:sp>
          <p:nvSpPr>
            <p:cNvPr id="1294432" name="Line 96"/>
            <p:cNvSpPr>
              <a:spLocks noChangeShapeType="1"/>
            </p:cNvSpPr>
            <p:nvPr/>
          </p:nvSpPr>
          <p:spPr bwMode="auto">
            <a:xfrm>
              <a:off x="4742" y="3664"/>
              <a:ext cx="0" cy="192"/>
            </a:xfrm>
            <a:prstGeom prst="line">
              <a:avLst/>
            </a:prstGeom>
            <a:noFill/>
            <a:ln w="28575">
              <a:solidFill>
                <a:schemeClr val="tx1"/>
              </a:solidFill>
              <a:round/>
              <a:headEnd/>
              <a:tailEnd/>
            </a:ln>
            <a:effectLst/>
          </p:spPr>
          <p:txBody>
            <a:bodyPr/>
            <a:lstStyle/>
            <a:p>
              <a:endParaRPr lang="en-US"/>
            </a:p>
          </p:txBody>
        </p:sp>
        <p:sp>
          <p:nvSpPr>
            <p:cNvPr id="1294433" name="Line 97"/>
            <p:cNvSpPr>
              <a:spLocks noChangeShapeType="1"/>
            </p:cNvSpPr>
            <p:nvPr/>
          </p:nvSpPr>
          <p:spPr bwMode="auto">
            <a:xfrm>
              <a:off x="4742" y="3856"/>
              <a:ext cx="336" cy="0"/>
            </a:xfrm>
            <a:prstGeom prst="line">
              <a:avLst/>
            </a:prstGeom>
            <a:noFill/>
            <a:ln w="28575">
              <a:solidFill>
                <a:schemeClr val="tx1"/>
              </a:solidFill>
              <a:round/>
              <a:headEnd/>
              <a:tailEnd/>
            </a:ln>
            <a:effectLst/>
          </p:spPr>
          <p:txBody>
            <a:bodyPr/>
            <a:lstStyle/>
            <a:p>
              <a:endParaRPr lang="en-US"/>
            </a:p>
          </p:txBody>
        </p:sp>
        <p:sp>
          <p:nvSpPr>
            <p:cNvPr id="1294434" name="Line 98"/>
            <p:cNvSpPr>
              <a:spLocks noChangeShapeType="1"/>
            </p:cNvSpPr>
            <p:nvPr/>
          </p:nvSpPr>
          <p:spPr bwMode="auto">
            <a:xfrm>
              <a:off x="5078" y="3568"/>
              <a:ext cx="0" cy="288"/>
            </a:xfrm>
            <a:prstGeom prst="line">
              <a:avLst/>
            </a:prstGeom>
            <a:noFill/>
            <a:ln w="28575">
              <a:solidFill>
                <a:schemeClr val="tx1"/>
              </a:solidFill>
              <a:round/>
              <a:headEnd/>
              <a:tailEnd/>
            </a:ln>
            <a:effectLst/>
          </p:spPr>
          <p:txBody>
            <a:bodyPr/>
            <a:lstStyle/>
            <a:p>
              <a:endParaRPr lang="en-US"/>
            </a:p>
          </p:txBody>
        </p:sp>
        <p:sp>
          <p:nvSpPr>
            <p:cNvPr id="1294435" name="Line 99"/>
            <p:cNvSpPr>
              <a:spLocks noChangeShapeType="1"/>
            </p:cNvSpPr>
            <p:nvPr/>
          </p:nvSpPr>
          <p:spPr bwMode="auto">
            <a:xfrm flipH="1">
              <a:off x="5158" y="3568"/>
              <a:ext cx="0" cy="240"/>
            </a:xfrm>
            <a:prstGeom prst="line">
              <a:avLst/>
            </a:prstGeom>
            <a:noFill/>
            <a:ln w="28575">
              <a:solidFill>
                <a:schemeClr val="tx1"/>
              </a:solidFill>
              <a:round/>
              <a:headEnd/>
              <a:tailEnd/>
            </a:ln>
            <a:effectLst/>
          </p:spPr>
          <p:txBody>
            <a:bodyPr/>
            <a:lstStyle/>
            <a:p>
              <a:endParaRPr lang="en-US"/>
            </a:p>
          </p:txBody>
        </p:sp>
        <p:sp>
          <p:nvSpPr>
            <p:cNvPr id="1294436" name="Line 100"/>
            <p:cNvSpPr>
              <a:spLocks noChangeShapeType="1"/>
            </p:cNvSpPr>
            <p:nvPr/>
          </p:nvSpPr>
          <p:spPr bwMode="auto">
            <a:xfrm>
              <a:off x="5158" y="3808"/>
              <a:ext cx="432" cy="0"/>
            </a:xfrm>
            <a:prstGeom prst="line">
              <a:avLst/>
            </a:prstGeom>
            <a:noFill/>
            <a:ln w="28575">
              <a:solidFill>
                <a:schemeClr val="tx1"/>
              </a:solidFill>
              <a:round/>
              <a:headEnd/>
              <a:tailEnd/>
            </a:ln>
            <a:effectLst/>
          </p:spPr>
          <p:txBody>
            <a:bodyPr/>
            <a:lstStyle/>
            <a:p>
              <a:endParaRPr lang="en-US"/>
            </a:p>
          </p:txBody>
        </p:sp>
        <p:sp>
          <p:nvSpPr>
            <p:cNvPr id="1294437" name="Line 101"/>
            <p:cNvSpPr>
              <a:spLocks noChangeShapeType="1"/>
            </p:cNvSpPr>
            <p:nvPr/>
          </p:nvSpPr>
          <p:spPr bwMode="auto">
            <a:xfrm>
              <a:off x="5590" y="3568"/>
              <a:ext cx="0" cy="240"/>
            </a:xfrm>
            <a:prstGeom prst="line">
              <a:avLst/>
            </a:prstGeom>
            <a:noFill/>
            <a:ln w="28575">
              <a:solidFill>
                <a:schemeClr val="tx1"/>
              </a:solidFill>
              <a:round/>
              <a:headEnd/>
              <a:tailEnd/>
            </a:ln>
            <a:effectLst/>
          </p:spPr>
          <p:txBody>
            <a:bodyPr/>
            <a:lstStyle/>
            <a:p>
              <a:endParaRPr lang="en-US"/>
            </a:p>
          </p:txBody>
        </p:sp>
      </p:grpSp>
      <p:grpSp>
        <p:nvGrpSpPr>
          <p:cNvPr id="20" name="Group 102"/>
          <p:cNvGrpSpPr>
            <a:grpSpLocks/>
          </p:cNvGrpSpPr>
          <p:nvPr/>
        </p:nvGrpSpPr>
        <p:grpSpPr bwMode="auto">
          <a:xfrm>
            <a:off x="4114800" y="2667000"/>
            <a:ext cx="3355975" cy="838200"/>
            <a:chOff x="1562" y="1152"/>
            <a:chExt cx="2114" cy="528"/>
          </a:xfrm>
        </p:grpSpPr>
        <p:grpSp>
          <p:nvGrpSpPr>
            <p:cNvPr id="21" name="Group 103"/>
            <p:cNvGrpSpPr>
              <a:grpSpLocks/>
            </p:cNvGrpSpPr>
            <p:nvPr/>
          </p:nvGrpSpPr>
          <p:grpSpPr bwMode="auto">
            <a:xfrm>
              <a:off x="2487" y="1152"/>
              <a:ext cx="223" cy="481"/>
              <a:chOff x="2207" y="1413"/>
              <a:chExt cx="223" cy="481"/>
            </a:xfrm>
          </p:grpSpPr>
          <p:sp>
            <p:nvSpPr>
              <p:cNvPr id="1294440" name="Freeform 10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41" name="Rectangle 10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2" name="Group 106"/>
            <p:cNvGrpSpPr>
              <a:grpSpLocks/>
            </p:cNvGrpSpPr>
            <p:nvPr/>
          </p:nvGrpSpPr>
          <p:grpSpPr bwMode="auto">
            <a:xfrm>
              <a:off x="1562" y="1248"/>
              <a:ext cx="349" cy="289"/>
              <a:chOff x="1282" y="1509"/>
              <a:chExt cx="349" cy="289"/>
            </a:xfrm>
          </p:grpSpPr>
          <p:sp>
            <p:nvSpPr>
              <p:cNvPr id="1294443" name="Rectangle 10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3" name="Group 108"/>
              <p:cNvGrpSpPr>
                <a:grpSpLocks/>
              </p:cNvGrpSpPr>
              <p:nvPr/>
            </p:nvGrpSpPr>
            <p:grpSpPr bwMode="auto">
              <a:xfrm>
                <a:off x="1291" y="1509"/>
                <a:ext cx="340" cy="289"/>
                <a:chOff x="1291" y="1509"/>
                <a:chExt cx="340" cy="289"/>
              </a:xfrm>
            </p:grpSpPr>
            <p:sp>
              <p:nvSpPr>
                <p:cNvPr id="1294445" name="Freeform 10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46" name="Freeform 11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447" name="Rectangle 11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2"/>
            <p:cNvGrpSpPr>
              <a:grpSpLocks/>
            </p:cNvGrpSpPr>
            <p:nvPr/>
          </p:nvGrpSpPr>
          <p:grpSpPr bwMode="auto">
            <a:xfrm>
              <a:off x="2031" y="1248"/>
              <a:ext cx="296" cy="289"/>
              <a:chOff x="1751" y="1509"/>
              <a:chExt cx="296" cy="289"/>
            </a:xfrm>
          </p:grpSpPr>
          <p:sp>
            <p:nvSpPr>
              <p:cNvPr id="1294449" name="Freeform 11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50" name="Freeform 11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51" name="Line 11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452" name="Freeform 11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53" name="Line 11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454" name="Rectangle 11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5" name="Group 119"/>
            <p:cNvGrpSpPr>
              <a:grpSpLocks/>
            </p:cNvGrpSpPr>
            <p:nvPr/>
          </p:nvGrpSpPr>
          <p:grpSpPr bwMode="auto">
            <a:xfrm>
              <a:off x="2880" y="1248"/>
              <a:ext cx="325" cy="289"/>
              <a:chOff x="2600" y="1509"/>
              <a:chExt cx="325" cy="289"/>
            </a:xfrm>
          </p:grpSpPr>
          <p:sp>
            <p:nvSpPr>
              <p:cNvPr id="1294456" name="Freeform 12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57" name="Freeform 12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58" name="Rectangle 12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6" name="Group 123"/>
            <p:cNvGrpSpPr>
              <a:grpSpLocks/>
            </p:cNvGrpSpPr>
            <p:nvPr/>
          </p:nvGrpSpPr>
          <p:grpSpPr bwMode="auto">
            <a:xfrm>
              <a:off x="3348" y="1248"/>
              <a:ext cx="284" cy="289"/>
              <a:chOff x="3068" y="1509"/>
              <a:chExt cx="284" cy="289"/>
            </a:xfrm>
          </p:grpSpPr>
          <p:sp>
            <p:nvSpPr>
              <p:cNvPr id="1294460" name="Freeform 12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61" name="Freeform 12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62" name="Line 12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463" name="Line 12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464" name="Line 12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465" name="Line 12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466" name="Line 13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467" name="Line 13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468" name="Line 13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469" name="Line 13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470" name="Line 13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7" name="Group 135"/>
          <p:cNvGrpSpPr>
            <a:grpSpLocks/>
          </p:cNvGrpSpPr>
          <p:nvPr/>
        </p:nvGrpSpPr>
        <p:grpSpPr bwMode="auto">
          <a:xfrm>
            <a:off x="4800600" y="3505200"/>
            <a:ext cx="3355975" cy="838200"/>
            <a:chOff x="1562" y="1152"/>
            <a:chExt cx="2114" cy="528"/>
          </a:xfrm>
        </p:grpSpPr>
        <p:grpSp>
          <p:nvGrpSpPr>
            <p:cNvPr id="28" name="Group 136"/>
            <p:cNvGrpSpPr>
              <a:grpSpLocks/>
            </p:cNvGrpSpPr>
            <p:nvPr/>
          </p:nvGrpSpPr>
          <p:grpSpPr bwMode="auto">
            <a:xfrm>
              <a:off x="2487" y="1152"/>
              <a:ext cx="223" cy="481"/>
              <a:chOff x="2207" y="1413"/>
              <a:chExt cx="223" cy="481"/>
            </a:xfrm>
          </p:grpSpPr>
          <p:sp>
            <p:nvSpPr>
              <p:cNvPr id="1294473" name="Freeform 13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74" name="Rectangle 13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9" name="Group 139"/>
            <p:cNvGrpSpPr>
              <a:grpSpLocks/>
            </p:cNvGrpSpPr>
            <p:nvPr/>
          </p:nvGrpSpPr>
          <p:grpSpPr bwMode="auto">
            <a:xfrm>
              <a:off x="1562" y="1248"/>
              <a:ext cx="349" cy="289"/>
              <a:chOff x="1282" y="1509"/>
              <a:chExt cx="349" cy="289"/>
            </a:xfrm>
          </p:grpSpPr>
          <p:sp>
            <p:nvSpPr>
              <p:cNvPr id="1294476" name="Rectangle 14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30" name="Group 141"/>
              <p:cNvGrpSpPr>
                <a:grpSpLocks/>
              </p:cNvGrpSpPr>
              <p:nvPr/>
            </p:nvGrpSpPr>
            <p:grpSpPr bwMode="auto">
              <a:xfrm>
                <a:off x="1291" y="1509"/>
                <a:ext cx="340" cy="289"/>
                <a:chOff x="1291" y="1509"/>
                <a:chExt cx="340" cy="289"/>
              </a:xfrm>
            </p:grpSpPr>
            <p:sp>
              <p:nvSpPr>
                <p:cNvPr id="1294478" name="Freeform 14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79" name="Freeform 14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480" name="Rectangle 14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45"/>
            <p:cNvGrpSpPr>
              <a:grpSpLocks/>
            </p:cNvGrpSpPr>
            <p:nvPr/>
          </p:nvGrpSpPr>
          <p:grpSpPr bwMode="auto">
            <a:xfrm>
              <a:off x="2031" y="1248"/>
              <a:ext cx="296" cy="289"/>
              <a:chOff x="1751" y="1509"/>
              <a:chExt cx="296" cy="289"/>
            </a:xfrm>
          </p:grpSpPr>
          <p:sp>
            <p:nvSpPr>
              <p:cNvPr id="1294482" name="Freeform 14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83" name="Freeform 14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84" name="Line 14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485" name="Freeform 14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86" name="Line 15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487" name="Rectangle 15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94504" name="Group 152"/>
            <p:cNvGrpSpPr>
              <a:grpSpLocks/>
            </p:cNvGrpSpPr>
            <p:nvPr/>
          </p:nvGrpSpPr>
          <p:grpSpPr bwMode="auto">
            <a:xfrm>
              <a:off x="2880" y="1248"/>
              <a:ext cx="325" cy="289"/>
              <a:chOff x="2600" y="1509"/>
              <a:chExt cx="325" cy="289"/>
            </a:xfrm>
          </p:grpSpPr>
          <p:sp>
            <p:nvSpPr>
              <p:cNvPr id="1294489" name="Freeform 15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90" name="Freeform 15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91" name="Rectangle 15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505" name="Group 156"/>
            <p:cNvGrpSpPr>
              <a:grpSpLocks/>
            </p:cNvGrpSpPr>
            <p:nvPr/>
          </p:nvGrpSpPr>
          <p:grpSpPr bwMode="auto">
            <a:xfrm>
              <a:off x="3348" y="1248"/>
              <a:ext cx="284" cy="289"/>
              <a:chOff x="3068" y="1509"/>
              <a:chExt cx="284" cy="289"/>
            </a:xfrm>
          </p:grpSpPr>
          <p:sp>
            <p:nvSpPr>
              <p:cNvPr id="1294493" name="Freeform 15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94" name="Freeform 15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95" name="Line 15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496" name="Line 16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497" name="Line 16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498" name="Line 16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499" name="Line 16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500" name="Line 16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501" name="Line 16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502" name="Line 16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503" name="Line 16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94508" name="Group 168"/>
          <p:cNvGrpSpPr>
            <a:grpSpLocks/>
          </p:cNvGrpSpPr>
          <p:nvPr/>
        </p:nvGrpSpPr>
        <p:grpSpPr bwMode="auto">
          <a:xfrm>
            <a:off x="5486400" y="4419600"/>
            <a:ext cx="3355975" cy="838200"/>
            <a:chOff x="1562" y="1152"/>
            <a:chExt cx="2114" cy="528"/>
          </a:xfrm>
        </p:grpSpPr>
        <p:grpSp>
          <p:nvGrpSpPr>
            <p:cNvPr id="1294510" name="Group 169"/>
            <p:cNvGrpSpPr>
              <a:grpSpLocks/>
            </p:cNvGrpSpPr>
            <p:nvPr/>
          </p:nvGrpSpPr>
          <p:grpSpPr bwMode="auto">
            <a:xfrm>
              <a:off x="2487" y="1152"/>
              <a:ext cx="223" cy="481"/>
              <a:chOff x="2207" y="1413"/>
              <a:chExt cx="223" cy="481"/>
            </a:xfrm>
          </p:grpSpPr>
          <p:sp>
            <p:nvSpPr>
              <p:cNvPr id="1294506" name="Freeform 17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07" name="Rectangle 17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94514" name="Group 172"/>
            <p:cNvGrpSpPr>
              <a:grpSpLocks/>
            </p:cNvGrpSpPr>
            <p:nvPr/>
          </p:nvGrpSpPr>
          <p:grpSpPr bwMode="auto">
            <a:xfrm>
              <a:off x="1562" y="1248"/>
              <a:ext cx="349" cy="289"/>
              <a:chOff x="1282" y="1509"/>
              <a:chExt cx="349" cy="289"/>
            </a:xfrm>
          </p:grpSpPr>
          <p:sp>
            <p:nvSpPr>
              <p:cNvPr id="1294509" name="Rectangle 17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94521" name="Group 174"/>
              <p:cNvGrpSpPr>
                <a:grpSpLocks/>
              </p:cNvGrpSpPr>
              <p:nvPr/>
            </p:nvGrpSpPr>
            <p:grpSpPr bwMode="auto">
              <a:xfrm>
                <a:off x="1291" y="1509"/>
                <a:ext cx="340" cy="289"/>
                <a:chOff x="1291" y="1509"/>
                <a:chExt cx="340" cy="289"/>
              </a:xfrm>
            </p:grpSpPr>
            <p:sp>
              <p:nvSpPr>
                <p:cNvPr id="1294511" name="Freeform 17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12" name="Freeform 17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513" name="Rectangle 17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525" name="Group 178"/>
            <p:cNvGrpSpPr>
              <a:grpSpLocks/>
            </p:cNvGrpSpPr>
            <p:nvPr/>
          </p:nvGrpSpPr>
          <p:grpSpPr bwMode="auto">
            <a:xfrm>
              <a:off x="2031" y="1248"/>
              <a:ext cx="296" cy="289"/>
              <a:chOff x="1751" y="1509"/>
              <a:chExt cx="296" cy="289"/>
            </a:xfrm>
          </p:grpSpPr>
          <p:sp>
            <p:nvSpPr>
              <p:cNvPr id="1294515" name="Freeform 17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16" name="Freeform 18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17" name="Line 18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518" name="Freeform 18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19" name="Line 18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520" name="Rectangle 18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94537" name="Group 185"/>
            <p:cNvGrpSpPr>
              <a:grpSpLocks/>
            </p:cNvGrpSpPr>
            <p:nvPr/>
          </p:nvGrpSpPr>
          <p:grpSpPr bwMode="auto">
            <a:xfrm>
              <a:off x="2880" y="1248"/>
              <a:ext cx="325" cy="289"/>
              <a:chOff x="2600" y="1509"/>
              <a:chExt cx="325" cy="289"/>
            </a:xfrm>
          </p:grpSpPr>
          <p:sp>
            <p:nvSpPr>
              <p:cNvPr id="1294522" name="Freeform 18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23" name="Freeform 18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24" name="Rectangle 18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538" name="Group 189"/>
            <p:cNvGrpSpPr>
              <a:grpSpLocks/>
            </p:cNvGrpSpPr>
            <p:nvPr/>
          </p:nvGrpSpPr>
          <p:grpSpPr bwMode="auto">
            <a:xfrm>
              <a:off x="3348" y="1248"/>
              <a:ext cx="284" cy="289"/>
              <a:chOff x="3068" y="1509"/>
              <a:chExt cx="284" cy="289"/>
            </a:xfrm>
          </p:grpSpPr>
          <p:sp>
            <p:nvSpPr>
              <p:cNvPr id="1294526" name="Freeform 19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27" name="Freeform 19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28" name="Line 19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529" name="Line 19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530" name="Line 19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531" name="Line 19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532" name="Line 19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533" name="Line 19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534" name="Line 19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535" name="Line 19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536" name="Line 20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94541" name="Group 201"/>
          <p:cNvGrpSpPr>
            <a:grpSpLocks/>
          </p:cNvGrpSpPr>
          <p:nvPr/>
        </p:nvGrpSpPr>
        <p:grpSpPr bwMode="auto">
          <a:xfrm>
            <a:off x="3429000" y="1905000"/>
            <a:ext cx="3355975" cy="838200"/>
            <a:chOff x="1562" y="1152"/>
            <a:chExt cx="2114" cy="528"/>
          </a:xfrm>
        </p:grpSpPr>
        <p:grpSp>
          <p:nvGrpSpPr>
            <p:cNvPr id="1294543" name="Group 202"/>
            <p:cNvGrpSpPr>
              <a:grpSpLocks/>
            </p:cNvGrpSpPr>
            <p:nvPr/>
          </p:nvGrpSpPr>
          <p:grpSpPr bwMode="auto">
            <a:xfrm>
              <a:off x="2487" y="1152"/>
              <a:ext cx="223" cy="481"/>
              <a:chOff x="2207" y="1413"/>
              <a:chExt cx="223" cy="481"/>
            </a:xfrm>
          </p:grpSpPr>
          <p:sp>
            <p:nvSpPr>
              <p:cNvPr id="1294539" name="Freeform 20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40" name="Rectangle 20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94547" name="Group 205"/>
            <p:cNvGrpSpPr>
              <a:grpSpLocks/>
            </p:cNvGrpSpPr>
            <p:nvPr/>
          </p:nvGrpSpPr>
          <p:grpSpPr bwMode="auto">
            <a:xfrm>
              <a:off x="1562" y="1248"/>
              <a:ext cx="349" cy="289"/>
              <a:chOff x="1282" y="1509"/>
              <a:chExt cx="349" cy="289"/>
            </a:xfrm>
          </p:grpSpPr>
          <p:sp>
            <p:nvSpPr>
              <p:cNvPr id="1294542" name="Rectangle 20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94554" name="Group 207"/>
              <p:cNvGrpSpPr>
                <a:grpSpLocks/>
              </p:cNvGrpSpPr>
              <p:nvPr/>
            </p:nvGrpSpPr>
            <p:grpSpPr bwMode="auto">
              <a:xfrm>
                <a:off x="1291" y="1509"/>
                <a:ext cx="340" cy="289"/>
                <a:chOff x="1291" y="1509"/>
                <a:chExt cx="340" cy="289"/>
              </a:xfrm>
            </p:grpSpPr>
            <p:sp>
              <p:nvSpPr>
                <p:cNvPr id="1294544" name="Freeform 20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45" name="Freeform 20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546" name="Rectangle 21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558" name="Group 211"/>
            <p:cNvGrpSpPr>
              <a:grpSpLocks/>
            </p:cNvGrpSpPr>
            <p:nvPr/>
          </p:nvGrpSpPr>
          <p:grpSpPr bwMode="auto">
            <a:xfrm>
              <a:off x="2031" y="1248"/>
              <a:ext cx="296" cy="289"/>
              <a:chOff x="1751" y="1509"/>
              <a:chExt cx="296" cy="289"/>
            </a:xfrm>
          </p:grpSpPr>
          <p:sp>
            <p:nvSpPr>
              <p:cNvPr id="1294548" name="Freeform 21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49" name="Freeform 21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50" name="Line 21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551" name="Freeform 21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52" name="Line 21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553" name="Rectangle 21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94336" name="Group 218"/>
            <p:cNvGrpSpPr>
              <a:grpSpLocks/>
            </p:cNvGrpSpPr>
            <p:nvPr/>
          </p:nvGrpSpPr>
          <p:grpSpPr bwMode="auto">
            <a:xfrm>
              <a:off x="2880" y="1248"/>
              <a:ext cx="325" cy="289"/>
              <a:chOff x="2600" y="1509"/>
              <a:chExt cx="325" cy="289"/>
            </a:xfrm>
          </p:grpSpPr>
          <p:sp>
            <p:nvSpPr>
              <p:cNvPr id="1294555" name="Freeform 21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56" name="Freeform 22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57" name="Rectangle 22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337" name="Group 222"/>
            <p:cNvGrpSpPr>
              <a:grpSpLocks/>
            </p:cNvGrpSpPr>
            <p:nvPr/>
          </p:nvGrpSpPr>
          <p:grpSpPr bwMode="auto">
            <a:xfrm>
              <a:off x="3348" y="1248"/>
              <a:ext cx="284" cy="289"/>
              <a:chOff x="3068" y="1509"/>
              <a:chExt cx="284" cy="289"/>
            </a:xfrm>
          </p:grpSpPr>
          <p:sp>
            <p:nvSpPr>
              <p:cNvPr id="1294559" name="Freeform 22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60" name="Freeform 22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61" name="Line 22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562" name="Line 22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563" name="Line 22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564" name="Line 22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565" name="Line 22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566" name="Line 23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567" name="Line 23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568" name="Line 23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569" name="Line 23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94570" name="Rectangle 234"/>
          <p:cNvSpPr>
            <a:spLocks noChangeArrowheads="1"/>
          </p:cNvSpPr>
          <p:nvPr/>
        </p:nvSpPr>
        <p:spPr bwMode="auto">
          <a:xfrm>
            <a:off x="685800" y="2133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cxnSp>
        <p:nvCxnSpPr>
          <p:cNvPr id="1294571" name="AutoShape 235"/>
          <p:cNvCxnSpPr>
            <a:cxnSpLocks noChangeShapeType="1"/>
            <a:stCxn id="1294545" idx="3"/>
            <a:endCxn id="1294445" idx="1"/>
          </p:cNvCxnSpPr>
          <p:nvPr/>
        </p:nvCxnSpPr>
        <p:spPr bwMode="auto">
          <a:xfrm rot="16200000" flipH="1">
            <a:off x="3780632" y="2458243"/>
            <a:ext cx="279400" cy="417513"/>
          </a:xfrm>
          <a:prstGeom prst="curvedConnector3">
            <a:avLst>
              <a:gd name="adj1" fmla="val 50000"/>
            </a:avLst>
          </a:prstGeom>
          <a:noFill/>
          <a:ln w="28575">
            <a:solidFill>
              <a:schemeClr val="tx1"/>
            </a:solidFill>
            <a:round/>
            <a:headEnd/>
            <a:tailEnd type="triangle" w="med" len="med"/>
          </a:ln>
          <a:effectLst/>
        </p:spPr>
      </p:cxnSp>
      <p:grpSp>
        <p:nvGrpSpPr>
          <p:cNvPr id="1294338" name="Group 236"/>
          <p:cNvGrpSpPr>
            <a:grpSpLocks/>
          </p:cNvGrpSpPr>
          <p:nvPr/>
        </p:nvGrpSpPr>
        <p:grpSpPr bwMode="auto">
          <a:xfrm>
            <a:off x="685800" y="2789238"/>
            <a:ext cx="2371725" cy="2163762"/>
            <a:chOff x="480" y="2299"/>
            <a:chExt cx="1494" cy="1363"/>
          </a:xfrm>
        </p:grpSpPr>
        <p:sp>
          <p:nvSpPr>
            <p:cNvPr id="1294573" name="Rectangle 237"/>
            <p:cNvSpPr>
              <a:spLocks noChangeArrowheads="1"/>
            </p:cNvSpPr>
            <p:nvPr/>
          </p:nvSpPr>
          <p:spPr bwMode="auto">
            <a:xfrm>
              <a:off x="480" y="2299"/>
              <a:ext cx="1494" cy="286"/>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and $6,</a:t>
              </a:r>
              <a:r>
                <a:rPr lang="en-US" sz="2400" b="1" dirty="0">
                  <a:solidFill>
                    <a:srgbClr val="009900"/>
                  </a:solidFill>
                  <a:latin typeface="Courier New" pitchFamily="49" charset="0"/>
                </a:rPr>
                <a:t>$1</a:t>
              </a:r>
              <a:r>
                <a:rPr lang="en-US" sz="2400" b="1" dirty="0">
                  <a:solidFill>
                    <a:schemeClr val="tx1"/>
                  </a:solidFill>
                  <a:latin typeface="Courier New" pitchFamily="49" charset="0"/>
                </a:rPr>
                <a:t>,$7</a:t>
              </a:r>
            </a:p>
          </p:txBody>
        </p:sp>
        <p:sp>
          <p:nvSpPr>
            <p:cNvPr id="1294574" name="Rectangle 238"/>
            <p:cNvSpPr>
              <a:spLocks noChangeArrowheads="1"/>
            </p:cNvSpPr>
            <p:nvPr/>
          </p:nvSpPr>
          <p:spPr bwMode="auto">
            <a:xfrm>
              <a:off x="480" y="3376"/>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94575" name="Rectangle 239"/>
            <p:cNvSpPr>
              <a:spLocks noChangeArrowheads="1"/>
            </p:cNvSpPr>
            <p:nvPr/>
          </p:nvSpPr>
          <p:spPr bwMode="auto">
            <a:xfrm>
              <a:off x="480" y="2827"/>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grpSp>
      <p:sp>
        <p:nvSpPr>
          <p:cNvPr id="240" name="Rectangle 196"/>
          <p:cNvSpPr txBox="1">
            <a:spLocks noChangeArrowheads="1"/>
          </p:cNvSpPr>
          <p:nvPr/>
        </p:nvSpPr>
        <p:spPr bwMode="auto">
          <a:xfrm>
            <a:off x="685800" y="6249987"/>
            <a:ext cx="7391400" cy="379413"/>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342900" marR="0" lvl="0" indent="-342900" algn="l" defTabSz="914400" rtl="0" eaLnBrk="0" fontAlgn="base" latinLnBrk="0" hangingPunct="0">
              <a:lnSpc>
                <a:spcPct val="90000"/>
              </a:lnSpc>
              <a:spcBef>
                <a:spcPct val="65000"/>
              </a:spcBef>
              <a:spcAft>
                <a:spcPct val="0"/>
              </a:spcAft>
              <a:buClr>
                <a:schemeClr val="accent1"/>
              </a:buClr>
              <a:buSzPct val="75000"/>
              <a:buFont typeface="Wingdings" pitchFamily="2" charset="2"/>
              <a:buChar char="q"/>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Will still need </a:t>
            </a:r>
            <a:r>
              <a:rPr kumimoji="0" lang="en-US" sz="2400" b="0" i="0" u="none" strike="noStrike" kern="0" cap="none" spc="0" normalizeH="0" baseline="0" noProof="0" smtClean="0">
                <a:ln>
                  <a:noFill/>
                </a:ln>
                <a:solidFill>
                  <a:schemeClr val="accent1"/>
                </a:solidFill>
                <a:effectLst/>
                <a:uLnTx/>
                <a:uFillTx/>
                <a:latin typeface="+mn-lt"/>
                <a:ea typeface="+mn-ea"/>
                <a:cs typeface="+mn-cs"/>
              </a:rPr>
              <a:t>one stall cycle</a:t>
            </a:r>
            <a:r>
              <a:rPr kumimoji="0" lang="en-US" sz="2400" b="0" i="0" u="none" strike="noStrike" kern="0" cap="none" spc="0" normalizeH="0" baseline="0" noProof="0" smtClean="0">
                <a:ln>
                  <a:noFill/>
                </a:ln>
                <a:solidFill>
                  <a:schemeClr val="tx1"/>
                </a:solidFill>
                <a:effectLst/>
                <a:uLnTx/>
                <a:uFillTx/>
                <a:latin typeface="+mn-lt"/>
                <a:ea typeface="+mn-ea"/>
                <a:cs typeface="+mn-cs"/>
              </a:rPr>
              <a:t> even with forwarding</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pSp>
        <p:nvGrpSpPr>
          <p:cNvPr id="283" name="Group 9"/>
          <p:cNvGrpSpPr>
            <a:grpSpLocks/>
          </p:cNvGrpSpPr>
          <p:nvPr/>
        </p:nvGrpSpPr>
        <p:grpSpPr bwMode="auto">
          <a:xfrm>
            <a:off x="4800600" y="1219200"/>
            <a:ext cx="609600" cy="1296051"/>
            <a:chOff x="3216" y="784"/>
            <a:chExt cx="384" cy="796"/>
          </a:xfrm>
        </p:grpSpPr>
        <p:sp>
          <p:nvSpPr>
            <p:cNvPr id="284" name="Rectangle 10"/>
            <p:cNvSpPr>
              <a:spLocks noChangeArrowheads="1"/>
            </p:cNvSpPr>
            <p:nvPr/>
          </p:nvSpPr>
          <p:spPr bwMode="auto">
            <a:xfrm flipH="1" flipV="1">
              <a:off x="3216" y="1252"/>
              <a:ext cx="96" cy="328"/>
            </a:xfrm>
            <a:prstGeom prst="rect">
              <a:avLst/>
            </a:prstGeom>
            <a:solidFill>
              <a:schemeClr val="accent1"/>
            </a:solidFill>
            <a:ln w="12700">
              <a:solidFill>
                <a:srgbClr val="009900"/>
              </a:solidFill>
              <a:miter lim="800000"/>
              <a:headEnd/>
              <a:tailEnd/>
            </a:ln>
            <a:effectLst/>
          </p:spPr>
          <p:txBody>
            <a:bodyPr wrap="none" anchor="ctr"/>
            <a:lstStyle/>
            <a:p>
              <a:endParaRPr lang="en-US"/>
            </a:p>
          </p:txBody>
        </p:sp>
        <p:sp>
          <p:nvSpPr>
            <p:cNvPr id="285" name="Rectangle 11"/>
            <p:cNvSpPr>
              <a:spLocks noChangeArrowheads="1"/>
            </p:cNvSpPr>
            <p:nvPr/>
          </p:nvSpPr>
          <p:spPr bwMode="auto">
            <a:xfrm>
              <a:off x="3504" y="784"/>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286" name="Line 12"/>
            <p:cNvSpPr>
              <a:spLocks noChangeShapeType="1"/>
            </p:cNvSpPr>
            <p:nvPr/>
          </p:nvSpPr>
          <p:spPr bwMode="auto">
            <a:xfrm flipH="1">
              <a:off x="3264" y="1065"/>
              <a:ext cx="288" cy="187"/>
            </a:xfrm>
            <a:prstGeom prst="line">
              <a:avLst/>
            </a:prstGeom>
            <a:noFill/>
            <a:ln w="28575">
              <a:solidFill>
                <a:schemeClr val="accent1"/>
              </a:solidFill>
              <a:round/>
              <a:headEnd/>
              <a:tailEnd type="triangl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wipe(up)">
                                      <p:cBhvr>
                                        <p:cTn id="7" dur="500"/>
                                        <p:tgtEl>
                                          <p:spTgt spid="283"/>
                                        </p:tgtEl>
                                      </p:cBhvr>
                                    </p:animEffect>
                                  </p:childTnLst>
                                  <p:subTnLst>
                                    <p:set>
                                      <p:cBhvr override="childStyle">
                                        <p:cTn dur="1" fill="hold" display="0" masterRel="nextClick" afterEffect="1"/>
                                        <p:tgtEl>
                                          <p:spTgt spid="283"/>
                                        </p:tgtEl>
                                        <p:attrNameLst>
                                          <p:attrName>style.visibility</p:attrName>
                                        </p:attrNameLst>
                                      </p:cBhvr>
                                      <p:to>
                                        <p:strVal val="hidden"/>
                                      </p:to>
                                    </p:set>
                                  </p:subTnLst>
                                </p:cTn>
                              </p:par>
                              <p:par>
                                <p:cTn id="8" presetID="1" presetClass="entr" presetSubtype="0" fill="hold" grpId="0" nodeType="withEffect">
                                  <p:stCondLst>
                                    <p:cond delay="0"/>
                                  </p:stCondLst>
                                  <p:childTnLst>
                                    <p:set>
                                      <p:cBhvr>
                                        <p:cTn id="9" dur="1" fill="hold">
                                          <p:stCondLst>
                                            <p:cond delay="0"/>
                                          </p:stCondLst>
                                        </p:cTn>
                                        <p:tgtEl>
                                          <p:spTgt spid="1294570"/>
                                        </p:tgtEl>
                                        <p:attrNameLst>
                                          <p:attrName>style.visibility</p:attrName>
                                        </p:attrNameLst>
                                      </p:cBhvr>
                                      <p:to>
                                        <p:strVal val="visible"/>
                                      </p:to>
                                    </p:set>
                                  </p:childTnLst>
                                  <p:subTnLst>
                                    <p:set>
                                      <p:cBhvr override="childStyle">
                                        <p:cTn dur="1" fill="hold" display="0" masterRel="nextClick" afterEffect="1"/>
                                        <p:tgtEl>
                                          <p:spTgt spid="1294570"/>
                                        </p:tgtEl>
                                        <p:attrNameLst>
                                          <p:attrName>style.visibility</p:attrName>
                                        </p:attrNameLst>
                                      </p:cBhvr>
                                      <p:to>
                                        <p:strVal val="hidden"/>
                                      </p:to>
                                    </p:set>
                                  </p:subTnLst>
                                </p:cTn>
                              </p:par>
                              <p:par>
                                <p:cTn id="10" presetID="1" presetClass="entr" presetSubtype="0" fill="hold" nodeType="withEffect">
                                  <p:stCondLst>
                                    <p:cond delay="0"/>
                                  </p:stCondLst>
                                  <p:childTnLst>
                                    <p:set>
                                      <p:cBhvr>
                                        <p:cTn id="11" dur="1" fill="hold">
                                          <p:stCondLst>
                                            <p:cond delay="0"/>
                                          </p:stCondLst>
                                        </p:cTn>
                                        <p:tgtEl>
                                          <p:spTgt spid="1294338"/>
                                        </p:tgtEl>
                                        <p:attrNameLst>
                                          <p:attrName>style.visibility</p:attrName>
                                        </p:attrNameLst>
                                      </p:cBhvr>
                                      <p:to>
                                        <p:strVal val="visible"/>
                                      </p:to>
                                    </p:set>
                                  </p:childTnLst>
                                  <p:subTnLst>
                                    <p:set>
                                      <p:cBhvr override="childStyle">
                                        <p:cTn dur="1" fill="hold" display="0" masterRel="nextClick" afterEffect="1"/>
                                        <p:tgtEl>
                                          <p:spTgt spid="1294338"/>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par>
                                <p:cTn id="16" presetID="22" presetClass="entr" presetSubtype="1" fill="hold" nodeType="withEffect">
                                  <p:stCondLst>
                                    <p:cond delay="0"/>
                                  </p:stCondLst>
                                  <p:childTnLst>
                                    <p:set>
                                      <p:cBhvr>
                                        <p:cTn id="17" dur="1" fill="hold">
                                          <p:stCondLst>
                                            <p:cond delay="0"/>
                                          </p:stCondLst>
                                        </p:cTn>
                                        <p:tgtEl>
                                          <p:spTgt spid="1294571"/>
                                        </p:tgtEl>
                                        <p:attrNameLst>
                                          <p:attrName>style.visibility</p:attrName>
                                        </p:attrNameLst>
                                      </p:cBhvr>
                                      <p:to>
                                        <p:strVal val="visible"/>
                                      </p:to>
                                    </p:set>
                                    <p:animEffect transition="in" filter="wipe(up)">
                                      <p:cBhvr>
                                        <p:cTn id="18" dur="500"/>
                                        <p:tgtEl>
                                          <p:spTgt spid="1294571"/>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294361"/>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up)">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500"/>
                                        <p:tgtEl>
                                          <p:spTgt spid="4"/>
                                        </p:tgtEl>
                                      </p:cBhvr>
                                    </p:animEffec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61" grpId="0"/>
      <p:bldP spid="1294570" grpId="0"/>
      <p:bldP spid="24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descr="20%"/>
          <p:cNvSpPr>
            <a:spLocks noChangeArrowheads="1"/>
          </p:cNvSpPr>
          <p:nvPr/>
        </p:nvSpPr>
        <p:spPr bwMode="auto">
          <a:xfrm>
            <a:off x="4686300" y="1643063"/>
            <a:ext cx="685800" cy="4267200"/>
          </a:xfrm>
          <a:prstGeom prst="rect">
            <a:avLst/>
          </a:prstGeom>
          <a:pattFill prst="pct20">
            <a:fgClr>
              <a:schemeClr val="accent1"/>
            </a:fgClr>
            <a:bgClr>
              <a:schemeClr val="bg1"/>
            </a:bgClr>
          </a:pattFill>
          <a:ln w="12700">
            <a:noFill/>
            <a:miter lim="800000"/>
            <a:headEnd/>
            <a:tailEnd/>
          </a:ln>
          <a:effectLst/>
        </p:spPr>
        <p:txBody>
          <a:bodyPr wrap="none" anchor="ctr"/>
          <a:lstStyle/>
          <a:p>
            <a:endParaRPr lang="en-US"/>
          </a:p>
        </p:txBody>
      </p:sp>
      <p:sp>
        <p:nvSpPr>
          <p:cNvPr id="1207299" name="Rectangle 3"/>
          <p:cNvSpPr>
            <a:spLocks noGrp="1" noChangeArrowheads="1"/>
          </p:cNvSpPr>
          <p:nvPr>
            <p:ph type="title"/>
          </p:nvPr>
        </p:nvSpPr>
        <p:spPr>
          <a:xfrm>
            <a:off x="652463" y="304800"/>
            <a:ext cx="7336945" cy="426142"/>
          </a:xfrm>
          <a:noFill/>
          <a:ln/>
        </p:spPr>
        <p:txBody>
          <a:bodyPr wrap="none"/>
          <a:lstStyle/>
          <a:p>
            <a:r>
              <a:rPr lang="en-US" dirty="0" smtClean="0"/>
              <a:t>Review:</a:t>
            </a:r>
            <a:r>
              <a:rPr lang="zh-CN" altLang="en-US" dirty="0" smtClean="0"/>
              <a:t>为何采用流水线技术</a:t>
            </a:r>
            <a:r>
              <a:rPr lang="en-US" dirty="0" smtClean="0"/>
              <a:t>? </a:t>
            </a:r>
            <a:r>
              <a:rPr lang="zh-CN" altLang="en-US" dirty="0" smtClean="0"/>
              <a:t>为了提高性能</a:t>
            </a:r>
            <a:r>
              <a:rPr lang="en-US" dirty="0" smtClean="0"/>
              <a:t>!</a:t>
            </a:r>
            <a:endParaRPr lang="en-US" dirty="0"/>
          </a:p>
        </p:txBody>
      </p:sp>
      <p:sp>
        <p:nvSpPr>
          <p:cNvPr id="1207300" name="Rectangle 4"/>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07301" name="Line 5"/>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07302" name="Rectangle 6"/>
          <p:cNvSpPr>
            <a:spLocks noChangeArrowheads="1"/>
          </p:cNvSpPr>
          <p:nvPr/>
        </p:nvSpPr>
        <p:spPr bwMode="auto">
          <a:xfrm>
            <a:off x="3581400" y="8382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07303" name="Rectangle 7"/>
          <p:cNvSpPr>
            <a:spLocks noChangeArrowheads="1"/>
          </p:cNvSpPr>
          <p:nvPr/>
        </p:nvSpPr>
        <p:spPr bwMode="auto">
          <a:xfrm>
            <a:off x="762000" y="1752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0</a:t>
            </a:r>
          </a:p>
        </p:txBody>
      </p:sp>
      <p:sp>
        <p:nvSpPr>
          <p:cNvPr id="1207304" name="Rectangle 8"/>
          <p:cNvSpPr>
            <a:spLocks noChangeArrowheads="1"/>
          </p:cNvSpPr>
          <p:nvPr/>
        </p:nvSpPr>
        <p:spPr bwMode="auto">
          <a:xfrm>
            <a:off x="762000" y="25908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07305" name="Rectangle 9"/>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07306" name="Rectangle 10"/>
          <p:cNvSpPr>
            <a:spLocks noChangeArrowheads="1"/>
          </p:cNvSpPr>
          <p:nvPr/>
        </p:nvSpPr>
        <p:spPr bwMode="auto">
          <a:xfrm>
            <a:off x="762000" y="5181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07307" name="Line 11"/>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08" name="Line 12"/>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09" name="Line 13"/>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0" name="Line 14"/>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1" name="Line 15"/>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2" name="Line 16"/>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3" name="Line 17"/>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4" name="Line 18"/>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5" name="Rectangle 19"/>
          <p:cNvSpPr>
            <a:spLocks noChangeArrowheads="1"/>
          </p:cNvSpPr>
          <p:nvPr/>
        </p:nvSpPr>
        <p:spPr bwMode="auto">
          <a:xfrm>
            <a:off x="762000" y="43100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07316" name="Line 20"/>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2057400" y="1676400"/>
            <a:ext cx="3355975" cy="838200"/>
            <a:chOff x="1562" y="1152"/>
            <a:chExt cx="2114" cy="528"/>
          </a:xfrm>
        </p:grpSpPr>
        <p:grpSp>
          <p:nvGrpSpPr>
            <p:cNvPr id="3" name="Group 22"/>
            <p:cNvGrpSpPr>
              <a:grpSpLocks/>
            </p:cNvGrpSpPr>
            <p:nvPr/>
          </p:nvGrpSpPr>
          <p:grpSpPr bwMode="auto">
            <a:xfrm>
              <a:off x="2487" y="1152"/>
              <a:ext cx="223" cy="481"/>
              <a:chOff x="2207" y="1413"/>
              <a:chExt cx="223" cy="481"/>
            </a:xfrm>
          </p:grpSpPr>
          <p:sp>
            <p:nvSpPr>
              <p:cNvPr id="1207319"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0"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562" y="1248"/>
              <a:ext cx="349" cy="289"/>
              <a:chOff x="1282" y="1509"/>
              <a:chExt cx="349" cy="289"/>
            </a:xfrm>
          </p:grpSpPr>
          <p:sp>
            <p:nvSpPr>
              <p:cNvPr id="1207322"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7"/>
              <p:cNvGrpSpPr>
                <a:grpSpLocks/>
              </p:cNvGrpSpPr>
              <p:nvPr/>
            </p:nvGrpSpPr>
            <p:grpSpPr bwMode="auto">
              <a:xfrm>
                <a:off x="1291" y="1509"/>
                <a:ext cx="340" cy="289"/>
                <a:chOff x="1291" y="1509"/>
                <a:chExt cx="340" cy="289"/>
              </a:xfrm>
            </p:grpSpPr>
            <p:sp>
              <p:nvSpPr>
                <p:cNvPr id="1207324"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5"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26"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07328"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9"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30"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31"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32"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33"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8"/>
            <p:cNvGrpSpPr>
              <a:grpSpLocks/>
            </p:cNvGrpSpPr>
            <p:nvPr/>
          </p:nvGrpSpPr>
          <p:grpSpPr bwMode="auto">
            <a:xfrm>
              <a:off x="2880" y="1248"/>
              <a:ext cx="325" cy="289"/>
              <a:chOff x="2600" y="1509"/>
              <a:chExt cx="325" cy="289"/>
            </a:xfrm>
          </p:grpSpPr>
          <p:sp>
            <p:nvSpPr>
              <p:cNvPr id="1207335"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36"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37"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07339"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40"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41"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342"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343"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344"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345"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346"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347"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348"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349"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4"/>
          <p:cNvGrpSpPr>
            <a:grpSpLocks/>
          </p:cNvGrpSpPr>
          <p:nvPr/>
        </p:nvGrpSpPr>
        <p:grpSpPr bwMode="auto">
          <a:xfrm>
            <a:off x="2743200" y="2514600"/>
            <a:ext cx="3355975" cy="838200"/>
            <a:chOff x="1562" y="1152"/>
            <a:chExt cx="2114" cy="528"/>
          </a:xfrm>
        </p:grpSpPr>
        <p:grpSp>
          <p:nvGrpSpPr>
            <p:cNvPr id="10" name="Group 55"/>
            <p:cNvGrpSpPr>
              <a:grpSpLocks/>
            </p:cNvGrpSpPr>
            <p:nvPr/>
          </p:nvGrpSpPr>
          <p:grpSpPr bwMode="auto">
            <a:xfrm>
              <a:off x="2487" y="1152"/>
              <a:ext cx="223" cy="481"/>
              <a:chOff x="2207" y="1413"/>
              <a:chExt cx="223" cy="481"/>
            </a:xfrm>
          </p:grpSpPr>
          <p:sp>
            <p:nvSpPr>
              <p:cNvPr id="1207352" name="Freeform 5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53" name="Rectangle 5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8"/>
            <p:cNvGrpSpPr>
              <a:grpSpLocks/>
            </p:cNvGrpSpPr>
            <p:nvPr/>
          </p:nvGrpSpPr>
          <p:grpSpPr bwMode="auto">
            <a:xfrm>
              <a:off x="1562" y="1248"/>
              <a:ext cx="349" cy="289"/>
              <a:chOff x="1282" y="1509"/>
              <a:chExt cx="349" cy="289"/>
            </a:xfrm>
          </p:grpSpPr>
          <p:sp>
            <p:nvSpPr>
              <p:cNvPr id="1207355" name="Rectangle 5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0"/>
              <p:cNvGrpSpPr>
                <a:grpSpLocks/>
              </p:cNvGrpSpPr>
              <p:nvPr/>
            </p:nvGrpSpPr>
            <p:grpSpPr bwMode="auto">
              <a:xfrm>
                <a:off x="1291" y="1509"/>
                <a:ext cx="340" cy="289"/>
                <a:chOff x="1291" y="1509"/>
                <a:chExt cx="340" cy="289"/>
              </a:xfrm>
            </p:grpSpPr>
            <p:sp>
              <p:nvSpPr>
                <p:cNvPr id="1207357" name="Freeform 6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58" name="Freeform 6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59" name="Rectangle 6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4"/>
            <p:cNvGrpSpPr>
              <a:grpSpLocks/>
            </p:cNvGrpSpPr>
            <p:nvPr/>
          </p:nvGrpSpPr>
          <p:grpSpPr bwMode="auto">
            <a:xfrm>
              <a:off x="2031" y="1248"/>
              <a:ext cx="296" cy="289"/>
              <a:chOff x="1751" y="1509"/>
              <a:chExt cx="296" cy="289"/>
            </a:xfrm>
          </p:grpSpPr>
          <p:sp>
            <p:nvSpPr>
              <p:cNvPr id="1207361" name="Freeform 6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2" name="Freeform 6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63" name="Line 6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64" name="Freeform 6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5" name="Line 6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66" name="Rectangle 7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1"/>
            <p:cNvGrpSpPr>
              <a:grpSpLocks/>
            </p:cNvGrpSpPr>
            <p:nvPr/>
          </p:nvGrpSpPr>
          <p:grpSpPr bwMode="auto">
            <a:xfrm>
              <a:off x="2880" y="1248"/>
              <a:ext cx="325" cy="289"/>
              <a:chOff x="2600" y="1509"/>
              <a:chExt cx="325" cy="289"/>
            </a:xfrm>
          </p:grpSpPr>
          <p:sp>
            <p:nvSpPr>
              <p:cNvPr id="1207368" name="Freeform 7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9" name="Freeform 7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70" name="Rectangle 7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5"/>
            <p:cNvGrpSpPr>
              <a:grpSpLocks/>
            </p:cNvGrpSpPr>
            <p:nvPr/>
          </p:nvGrpSpPr>
          <p:grpSpPr bwMode="auto">
            <a:xfrm>
              <a:off x="3348" y="1248"/>
              <a:ext cx="284" cy="289"/>
              <a:chOff x="3068" y="1509"/>
              <a:chExt cx="284" cy="289"/>
            </a:xfrm>
          </p:grpSpPr>
          <p:sp>
            <p:nvSpPr>
              <p:cNvPr id="1207372" name="Freeform 7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73" name="Freeform 7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74" name="Line 7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375" name="Line 7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376" name="Line 8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377" name="Line 8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378" name="Line 8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379" name="Line 8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380" name="Line 8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381" name="Line 8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382" name="Line 8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7"/>
          <p:cNvGrpSpPr>
            <a:grpSpLocks/>
          </p:cNvGrpSpPr>
          <p:nvPr/>
        </p:nvGrpSpPr>
        <p:grpSpPr bwMode="auto">
          <a:xfrm>
            <a:off x="3429000" y="3352800"/>
            <a:ext cx="3355975" cy="838200"/>
            <a:chOff x="1562" y="1152"/>
            <a:chExt cx="2114" cy="528"/>
          </a:xfrm>
        </p:grpSpPr>
        <p:grpSp>
          <p:nvGrpSpPr>
            <p:cNvPr id="17" name="Group 88"/>
            <p:cNvGrpSpPr>
              <a:grpSpLocks/>
            </p:cNvGrpSpPr>
            <p:nvPr/>
          </p:nvGrpSpPr>
          <p:grpSpPr bwMode="auto">
            <a:xfrm>
              <a:off x="2487" y="1152"/>
              <a:ext cx="223" cy="481"/>
              <a:chOff x="2207" y="1413"/>
              <a:chExt cx="223" cy="481"/>
            </a:xfrm>
          </p:grpSpPr>
          <p:sp>
            <p:nvSpPr>
              <p:cNvPr id="1207385" name="Freeform 8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86" name="Rectangle 9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1"/>
            <p:cNvGrpSpPr>
              <a:grpSpLocks/>
            </p:cNvGrpSpPr>
            <p:nvPr/>
          </p:nvGrpSpPr>
          <p:grpSpPr bwMode="auto">
            <a:xfrm>
              <a:off x="1562" y="1248"/>
              <a:ext cx="349" cy="289"/>
              <a:chOff x="1282" y="1509"/>
              <a:chExt cx="349" cy="289"/>
            </a:xfrm>
          </p:grpSpPr>
          <p:sp>
            <p:nvSpPr>
              <p:cNvPr id="1207388" name="Rectangle 9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3"/>
              <p:cNvGrpSpPr>
                <a:grpSpLocks/>
              </p:cNvGrpSpPr>
              <p:nvPr/>
            </p:nvGrpSpPr>
            <p:grpSpPr bwMode="auto">
              <a:xfrm>
                <a:off x="1291" y="1509"/>
                <a:ext cx="340" cy="289"/>
                <a:chOff x="1291" y="1509"/>
                <a:chExt cx="340" cy="289"/>
              </a:xfrm>
            </p:grpSpPr>
            <p:sp>
              <p:nvSpPr>
                <p:cNvPr id="1207390" name="Freeform 9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1" name="Freeform 9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92" name="Rectangle 9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7"/>
            <p:cNvGrpSpPr>
              <a:grpSpLocks/>
            </p:cNvGrpSpPr>
            <p:nvPr/>
          </p:nvGrpSpPr>
          <p:grpSpPr bwMode="auto">
            <a:xfrm>
              <a:off x="2031" y="1248"/>
              <a:ext cx="296" cy="289"/>
              <a:chOff x="1751" y="1509"/>
              <a:chExt cx="296" cy="289"/>
            </a:xfrm>
          </p:grpSpPr>
          <p:sp>
            <p:nvSpPr>
              <p:cNvPr id="1207394" name="Freeform 9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5" name="Freeform 9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96" name="Line 10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97" name="Freeform 10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8" name="Line 10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99" name="Rectangle 10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4"/>
            <p:cNvGrpSpPr>
              <a:grpSpLocks/>
            </p:cNvGrpSpPr>
            <p:nvPr/>
          </p:nvGrpSpPr>
          <p:grpSpPr bwMode="auto">
            <a:xfrm>
              <a:off x="2880" y="1248"/>
              <a:ext cx="325" cy="289"/>
              <a:chOff x="2600" y="1509"/>
              <a:chExt cx="325" cy="289"/>
            </a:xfrm>
          </p:grpSpPr>
          <p:sp>
            <p:nvSpPr>
              <p:cNvPr id="1207401" name="Freeform 10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02" name="Freeform 10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03" name="Rectangle 10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8"/>
            <p:cNvGrpSpPr>
              <a:grpSpLocks/>
            </p:cNvGrpSpPr>
            <p:nvPr/>
          </p:nvGrpSpPr>
          <p:grpSpPr bwMode="auto">
            <a:xfrm>
              <a:off x="3348" y="1248"/>
              <a:ext cx="284" cy="289"/>
              <a:chOff x="3068" y="1509"/>
              <a:chExt cx="284" cy="289"/>
            </a:xfrm>
          </p:grpSpPr>
          <p:sp>
            <p:nvSpPr>
              <p:cNvPr id="1207405" name="Freeform 10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06" name="Freeform 11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07" name="Line 11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08" name="Line 11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09" name="Line 11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10" name="Line 11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11" name="Line 11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12" name="Line 11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13" name="Line 11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14" name="Line 11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15" name="Line 11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0"/>
          <p:cNvGrpSpPr>
            <a:grpSpLocks/>
          </p:cNvGrpSpPr>
          <p:nvPr/>
        </p:nvGrpSpPr>
        <p:grpSpPr bwMode="auto">
          <a:xfrm>
            <a:off x="4114800" y="4191000"/>
            <a:ext cx="3355975" cy="838200"/>
            <a:chOff x="1562" y="1152"/>
            <a:chExt cx="2114" cy="528"/>
          </a:xfrm>
        </p:grpSpPr>
        <p:grpSp>
          <p:nvGrpSpPr>
            <p:cNvPr id="24" name="Group 121"/>
            <p:cNvGrpSpPr>
              <a:grpSpLocks/>
            </p:cNvGrpSpPr>
            <p:nvPr/>
          </p:nvGrpSpPr>
          <p:grpSpPr bwMode="auto">
            <a:xfrm>
              <a:off x="2487" y="1152"/>
              <a:ext cx="223" cy="481"/>
              <a:chOff x="2207" y="1413"/>
              <a:chExt cx="223" cy="481"/>
            </a:xfrm>
          </p:grpSpPr>
          <p:sp>
            <p:nvSpPr>
              <p:cNvPr id="1207418" name="Freeform 1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19" name="Rectangle 1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4"/>
            <p:cNvGrpSpPr>
              <a:grpSpLocks/>
            </p:cNvGrpSpPr>
            <p:nvPr/>
          </p:nvGrpSpPr>
          <p:grpSpPr bwMode="auto">
            <a:xfrm>
              <a:off x="1562" y="1248"/>
              <a:ext cx="349" cy="289"/>
              <a:chOff x="1282" y="1509"/>
              <a:chExt cx="349" cy="289"/>
            </a:xfrm>
          </p:grpSpPr>
          <p:sp>
            <p:nvSpPr>
              <p:cNvPr id="1207421" name="Rectangle 12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6"/>
              <p:cNvGrpSpPr>
                <a:grpSpLocks/>
              </p:cNvGrpSpPr>
              <p:nvPr/>
            </p:nvGrpSpPr>
            <p:grpSpPr bwMode="auto">
              <a:xfrm>
                <a:off x="1291" y="1509"/>
                <a:ext cx="340" cy="289"/>
                <a:chOff x="1291" y="1509"/>
                <a:chExt cx="340" cy="289"/>
              </a:xfrm>
            </p:grpSpPr>
            <p:sp>
              <p:nvSpPr>
                <p:cNvPr id="1207423" name="Freeform 1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24" name="Freeform 1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425" name="Rectangle 1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0"/>
            <p:cNvGrpSpPr>
              <a:grpSpLocks/>
            </p:cNvGrpSpPr>
            <p:nvPr/>
          </p:nvGrpSpPr>
          <p:grpSpPr bwMode="auto">
            <a:xfrm>
              <a:off x="2031" y="1248"/>
              <a:ext cx="296" cy="289"/>
              <a:chOff x="1751" y="1509"/>
              <a:chExt cx="296" cy="289"/>
            </a:xfrm>
          </p:grpSpPr>
          <p:sp>
            <p:nvSpPr>
              <p:cNvPr id="1207427" name="Freeform 1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28" name="Freeform 1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29" name="Line 1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430" name="Freeform 1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1" name="Line 1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432" name="Rectangle 13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7"/>
            <p:cNvGrpSpPr>
              <a:grpSpLocks/>
            </p:cNvGrpSpPr>
            <p:nvPr/>
          </p:nvGrpSpPr>
          <p:grpSpPr bwMode="auto">
            <a:xfrm>
              <a:off x="2880" y="1248"/>
              <a:ext cx="325" cy="289"/>
              <a:chOff x="2600" y="1509"/>
              <a:chExt cx="325" cy="289"/>
            </a:xfrm>
          </p:grpSpPr>
          <p:sp>
            <p:nvSpPr>
              <p:cNvPr id="1207434" name="Freeform 1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5" name="Freeform 1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36" name="Rectangle 1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1"/>
            <p:cNvGrpSpPr>
              <a:grpSpLocks/>
            </p:cNvGrpSpPr>
            <p:nvPr/>
          </p:nvGrpSpPr>
          <p:grpSpPr bwMode="auto">
            <a:xfrm>
              <a:off x="3348" y="1248"/>
              <a:ext cx="284" cy="289"/>
              <a:chOff x="3068" y="1509"/>
              <a:chExt cx="284" cy="289"/>
            </a:xfrm>
          </p:grpSpPr>
          <p:sp>
            <p:nvSpPr>
              <p:cNvPr id="1207438" name="Freeform 1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9" name="Freeform 1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40" name="Line 1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41" name="Line 1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42" name="Line 1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43" name="Line 1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44" name="Line 1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45" name="Line 1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46" name="Line 1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47" name="Line 1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48" name="Line 1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3"/>
          <p:cNvGrpSpPr>
            <a:grpSpLocks/>
          </p:cNvGrpSpPr>
          <p:nvPr/>
        </p:nvGrpSpPr>
        <p:grpSpPr bwMode="auto">
          <a:xfrm>
            <a:off x="4800600" y="5029200"/>
            <a:ext cx="3355975" cy="838200"/>
            <a:chOff x="1562" y="1152"/>
            <a:chExt cx="2114" cy="528"/>
          </a:xfrm>
        </p:grpSpPr>
        <p:grpSp>
          <p:nvGrpSpPr>
            <p:cNvPr id="31" name="Group 154"/>
            <p:cNvGrpSpPr>
              <a:grpSpLocks/>
            </p:cNvGrpSpPr>
            <p:nvPr/>
          </p:nvGrpSpPr>
          <p:grpSpPr bwMode="auto">
            <a:xfrm>
              <a:off x="2487" y="1152"/>
              <a:ext cx="223" cy="481"/>
              <a:chOff x="2207" y="1413"/>
              <a:chExt cx="223" cy="481"/>
            </a:xfrm>
          </p:grpSpPr>
          <p:sp>
            <p:nvSpPr>
              <p:cNvPr id="1207451" name="Freeform 1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52" name="Rectangle 1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07360" name="Group 157"/>
            <p:cNvGrpSpPr>
              <a:grpSpLocks/>
            </p:cNvGrpSpPr>
            <p:nvPr/>
          </p:nvGrpSpPr>
          <p:grpSpPr bwMode="auto">
            <a:xfrm>
              <a:off x="1562" y="1248"/>
              <a:ext cx="349" cy="289"/>
              <a:chOff x="1282" y="1509"/>
              <a:chExt cx="349" cy="289"/>
            </a:xfrm>
          </p:grpSpPr>
          <p:sp>
            <p:nvSpPr>
              <p:cNvPr id="1207454" name="Rectangle 1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07367" name="Group 159"/>
              <p:cNvGrpSpPr>
                <a:grpSpLocks/>
              </p:cNvGrpSpPr>
              <p:nvPr/>
            </p:nvGrpSpPr>
            <p:grpSpPr bwMode="auto">
              <a:xfrm>
                <a:off x="1291" y="1509"/>
                <a:ext cx="340" cy="289"/>
                <a:chOff x="1291" y="1509"/>
                <a:chExt cx="340" cy="289"/>
              </a:xfrm>
            </p:grpSpPr>
            <p:sp>
              <p:nvSpPr>
                <p:cNvPr id="1207456" name="Freeform 1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57" name="Freeform 1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458" name="Rectangle 1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07371" name="Group 163"/>
            <p:cNvGrpSpPr>
              <a:grpSpLocks/>
            </p:cNvGrpSpPr>
            <p:nvPr/>
          </p:nvGrpSpPr>
          <p:grpSpPr bwMode="auto">
            <a:xfrm>
              <a:off x="2031" y="1248"/>
              <a:ext cx="296" cy="289"/>
              <a:chOff x="1751" y="1509"/>
              <a:chExt cx="296" cy="289"/>
            </a:xfrm>
          </p:grpSpPr>
          <p:sp>
            <p:nvSpPr>
              <p:cNvPr id="1207460" name="Freeform 1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1" name="Freeform 1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62" name="Line 1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463" name="Freeform 1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4" name="Line 1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465" name="Rectangle 1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07383" name="Group 170"/>
            <p:cNvGrpSpPr>
              <a:grpSpLocks/>
            </p:cNvGrpSpPr>
            <p:nvPr/>
          </p:nvGrpSpPr>
          <p:grpSpPr bwMode="auto">
            <a:xfrm>
              <a:off x="2880" y="1248"/>
              <a:ext cx="325" cy="289"/>
              <a:chOff x="2600" y="1509"/>
              <a:chExt cx="325" cy="289"/>
            </a:xfrm>
          </p:grpSpPr>
          <p:sp>
            <p:nvSpPr>
              <p:cNvPr id="1207467" name="Freeform 1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8" name="Freeform 1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69" name="Rectangle 1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07384" name="Group 174"/>
            <p:cNvGrpSpPr>
              <a:grpSpLocks/>
            </p:cNvGrpSpPr>
            <p:nvPr/>
          </p:nvGrpSpPr>
          <p:grpSpPr bwMode="auto">
            <a:xfrm>
              <a:off x="3348" y="1248"/>
              <a:ext cx="284" cy="289"/>
              <a:chOff x="3068" y="1509"/>
              <a:chExt cx="284" cy="289"/>
            </a:xfrm>
          </p:grpSpPr>
          <p:sp>
            <p:nvSpPr>
              <p:cNvPr id="1207471" name="Freeform 1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72" name="Freeform 1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73" name="Line 1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74" name="Line 1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75" name="Line 1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76" name="Line 1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77" name="Line 1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78" name="Line 1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79" name="Line 1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80" name="Line 1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81" name="Line 1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07482" name="Rectangle 186"/>
          <p:cNvSpPr>
            <a:spLocks noChangeArrowheads="1"/>
          </p:cNvSpPr>
          <p:nvPr/>
        </p:nvSpPr>
        <p:spPr bwMode="auto">
          <a:xfrm>
            <a:off x="6629400" y="1524000"/>
            <a:ext cx="2057400" cy="1917700"/>
          </a:xfrm>
          <a:prstGeom prst="rect">
            <a:avLst/>
          </a:prstGeom>
          <a:noFill/>
          <a:ln w="12700">
            <a:noFill/>
            <a:miter lim="800000"/>
            <a:headEnd/>
            <a:tailEnd/>
          </a:ln>
          <a:effectLst/>
        </p:spPr>
        <p:txBody>
          <a:bodyPr lIns="90488" tIns="44450" rIns="90488" bIns="44450">
            <a:spAutoFit/>
          </a:bodyPr>
          <a:lstStyle/>
          <a:p>
            <a:pPr algn="r"/>
            <a:r>
              <a:rPr lang="en-US" sz="2000"/>
              <a:t>Once the pipeline is full, one instruction is completed every cycle, so CPI = 1</a:t>
            </a:r>
          </a:p>
        </p:txBody>
      </p:sp>
      <p:grpSp>
        <p:nvGrpSpPr>
          <p:cNvPr id="1207387" name="Group 187"/>
          <p:cNvGrpSpPr>
            <a:grpSpLocks/>
          </p:cNvGrpSpPr>
          <p:nvPr/>
        </p:nvGrpSpPr>
        <p:grpSpPr bwMode="auto">
          <a:xfrm>
            <a:off x="1981200" y="5486400"/>
            <a:ext cx="2733675" cy="515938"/>
            <a:chOff x="1248" y="3456"/>
            <a:chExt cx="1722" cy="325"/>
          </a:xfrm>
        </p:grpSpPr>
        <p:sp>
          <p:nvSpPr>
            <p:cNvPr id="1207484" name="Line 188"/>
            <p:cNvSpPr>
              <a:spLocks noChangeShapeType="1"/>
            </p:cNvSpPr>
            <p:nvPr/>
          </p:nvSpPr>
          <p:spPr bwMode="auto">
            <a:xfrm>
              <a:off x="1248" y="3456"/>
              <a:ext cx="1680" cy="0"/>
            </a:xfrm>
            <a:prstGeom prst="line">
              <a:avLst/>
            </a:prstGeom>
            <a:noFill/>
            <a:ln w="12700">
              <a:solidFill>
                <a:schemeClr val="accent1"/>
              </a:solidFill>
              <a:round/>
              <a:headEnd type="triangle" w="med" len="med"/>
              <a:tailEnd type="triangle" w="med" len="med"/>
            </a:ln>
            <a:effectLst/>
          </p:spPr>
          <p:txBody>
            <a:bodyPr/>
            <a:lstStyle/>
            <a:p>
              <a:endParaRPr lang="en-US"/>
            </a:p>
          </p:txBody>
        </p:sp>
        <p:sp>
          <p:nvSpPr>
            <p:cNvPr id="1207485" name="Rectangle 189"/>
            <p:cNvSpPr>
              <a:spLocks noChangeArrowheads="1"/>
            </p:cNvSpPr>
            <p:nvPr/>
          </p:nvSpPr>
          <p:spPr bwMode="auto">
            <a:xfrm>
              <a:off x="1296" y="3552"/>
              <a:ext cx="1674" cy="229"/>
            </a:xfrm>
            <a:prstGeom prst="rect">
              <a:avLst/>
            </a:prstGeom>
            <a:noFill/>
            <a:ln w="12700">
              <a:noFill/>
              <a:miter lim="800000"/>
              <a:headEnd/>
              <a:tailEnd/>
            </a:ln>
            <a:effectLst/>
          </p:spPr>
          <p:txBody>
            <a:bodyPr wrap="none" lIns="90488" tIns="44450" rIns="90488" bIns="44450">
              <a:spAutoFit/>
            </a:bodyPr>
            <a:lstStyle/>
            <a:p>
              <a:r>
                <a:rPr lang="en-US" b="1"/>
                <a:t>Time to fill the pipeline</a:t>
              </a:r>
            </a:p>
          </p:txBody>
        </p:sp>
      </p:gr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930" name="Rectangle 2"/>
          <p:cNvSpPr>
            <a:spLocks noGrp="1" noChangeArrowheads="1"/>
          </p:cNvSpPr>
          <p:nvPr>
            <p:ph type="title"/>
          </p:nvPr>
        </p:nvSpPr>
        <p:spPr>
          <a:xfrm>
            <a:off x="533400" y="304800"/>
            <a:ext cx="8153400" cy="426142"/>
          </a:xfrm>
        </p:spPr>
        <p:txBody>
          <a:bodyPr/>
          <a:lstStyle/>
          <a:p>
            <a:r>
              <a:rPr lang="zh-CN" altLang="en-US" dirty="0" smtClean="0"/>
              <a:t>装载</a:t>
            </a:r>
            <a:r>
              <a:rPr lang="en-US" altLang="zh-CN" dirty="0" smtClean="0"/>
              <a:t>-</a:t>
            </a:r>
            <a:r>
              <a:rPr lang="zh-CN" altLang="en-US" dirty="0" smtClean="0"/>
              <a:t>使用型数据冒险检测单元</a:t>
            </a:r>
            <a:endParaRPr lang="en-US" dirty="0"/>
          </a:p>
        </p:txBody>
      </p:sp>
      <p:sp>
        <p:nvSpPr>
          <p:cNvPr id="1276931" name="Rectangle 3"/>
          <p:cNvSpPr>
            <a:spLocks noGrp="1" noChangeArrowheads="1"/>
          </p:cNvSpPr>
          <p:nvPr>
            <p:ph type="body" idx="1"/>
          </p:nvPr>
        </p:nvSpPr>
        <p:spPr>
          <a:xfrm>
            <a:off x="533400" y="838200"/>
            <a:ext cx="8153400" cy="1159292"/>
          </a:xfrm>
        </p:spPr>
        <p:txBody>
          <a:bodyPr/>
          <a:lstStyle/>
          <a:p>
            <a:pPr>
              <a:lnSpc>
                <a:spcPct val="100000"/>
              </a:lnSpc>
              <a:spcBef>
                <a:spcPct val="30000"/>
              </a:spcBef>
            </a:pPr>
            <a:r>
              <a:rPr lang="zh-CN" altLang="en-US" dirty="0" smtClean="0">
                <a:latin typeface="微软雅黑" pitchFamily="34" charset="-122"/>
                <a:ea typeface="微软雅黑" pitchFamily="34" charset="-122"/>
              </a:rPr>
              <a:t>在指令译码阶段需要一个冒险检测单元，它工作在</a:t>
            </a:r>
            <a:r>
              <a:rPr lang="en-US" altLang="zh-CN" dirty="0" smtClean="0">
                <a:latin typeface="微软雅黑" pitchFamily="34" charset="-122"/>
                <a:ea typeface="微软雅黑" pitchFamily="34" charset="-122"/>
              </a:rPr>
              <a:t>ID</a:t>
            </a:r>
            <a:r>
              <a:rPr lang="zh-CN" altLang="en-US" dirty="0" smtClean="0">
                <a:latin typeface="微软雅黑" pitchFamily="34" charset="-122"/>
                <a:ea typeface="微软雅黑" pitchFamily="34" charset="-122"/>
              </a:rPr>
              <a:t>级，从而可以在装载指令和紧随其后需要它的结果的指令间插入阻塞</a:t>
            </a:r>
            <a:endParaRPr lang="en-US" dirty="0">
              <a:latin typeface="微软雅黑" pitchFamily="34" charset="-122"/>
              <a:ea typeface="微软雅黑" pitchFamily="34" charset="-122"/>
            </a:endParaRPr>
          </a:p>
        </p:txBody>
      </p:sp>
      <p:sp>
        <p:nvSpPr>
          <p:cNvPr id="1276932" name="Rectangle 4"/>
          <p:cNvSpPr>
            <a:spLocks noChangeArrowheads="1"/>
          </p:cNvSpPr>
          <p:nvPr/>
        </p:nvSpPr>
        <p:spPr bwMode="auto">
          <a:xfrm>
            <a:off x="838200" y="2006600"/>
            <a:ext cx="7391400" cy="1574800"/>
          </a:xfrm>
          <a:prstGeom prst="rect">
            <a:avLst/>
          </a:prstGeom>
          <a:noFill/>
          <a:ln w="12700">
            <a:noFill/>
            <a:miter lim="800000"/>
            <a:headEnd/>
            <a:tailEnd/>
          </a:ln>
          <a:effectLst/>
        </p:spPr>
        <p:txBody>
          <a:bodyPr lIns="63500" tIns="25400" rIns="63500" bIns="25400">
            <a:spAutoFit/>
          </a:bodyPr>
          <a:lstStyle/>
          <a:p>
            <a:pPr marL="457200" indent="-457200">
              <a:spcBef>
                <a:spcPct val="65000"/>
              </a:spcBef>
              <a:buClr>
                <a:schemeClr val="accent1"/>
              </a:buClr>
              <a:buSzPct val="75000"/>
              <a:buFont typeface="+mj-lt"/>
              <a:buAutoNum type="arabicPeriod"/>
            </a:pPr>
            <a:r>
              <a:rPr lang="en-US" sz="2000" dirty="0">
                <a:solidFill>
                  <a:schemeClr val="tx1"/>
                </a:solidFill>
              </a:rPr>
              <a:t>ID Hazard </a:t>
            </a:r>
            <a:r>
              <a:rPr lang="en-US" sz="2000" dirty="0" smtClean="0">
                <a:solidFill>
                  <a:schemeClr val="tx1"/>
                </a:solidFill>
              </a:rPr>
              <a:t>detection Unit:</a:t>
            </a:r>
            <a:endParaRPr lang="en-US" sz="2000" dirty="0">
              <a:solidFill>
                <a:schemeClr val="tx1"/>
              </a:solidFill>
            </a:endParaRPr>
          </a:p>
          <a:p>
            <a:pPr marL="457200" indent="-457200">
              <a:buClr>
                <a:schemeClr val="accent1"/>
              </a:buClr>
              <a:buSzPct val="75000"/>
              <a:buFont typeface="Wingdings" pitchFamily="2" charset="2"/>
              <a:buNone/>
            </a:pPr>
            <a:r>
              <a:rPr lang="en-US" sz="2000" dirty="0">
                <a:solidFill>
                  <a:schemeClr val="tx1"/>
                </a:solidFill>
                <a:latin typeface="Courier New" pitchFamily="49" charset="0"/>
              </a:rPr>
              <a:t>if (ID/</a:t>
            </a:r>
            <a:r>
              <a:rPr lang="en-US" sz="2000" dirty="0" err="1">
                <a:solidFill>
                  <a:schemeClr val="tx1"/>
                </a:solidFill>
                <a:latin typeface="Courier New" pitchFamily="49" charset="0"/>
              </a:rPr>
              <a:t>EX.MemRead</a:t>
            </a:r>
            <a:endParaRPr lang="en-US" sz="2000" dirty="0">
              <a:solidFill>
                <a:schemeClr val="tx1"/>
              </a:solidFill>
              <a:latin typeface="Courier New" pitchFamily="49" charset="0"/>
            </a:endParaRPr>
          </a:p>
          <a:p>
            <a:pPr marL="457200" indent="-457200">
              <a:buClr>
                <a:schemeClr val="accent1"/>
              </a:buClr>
              <a:buSzPct val="75000"/>
              <a:buFont typeface="Wingdings" pitchFamily="2" charset="2"/>
              <a:buNone/>
            </a:pPr>
            <a:r>
              <a:rPr lang="en-US" sz="2000" dirty="0">
                <a:solidFill>
                  <a:schemeClr val="tx1"/>
                </a:solidFill>
                <a:latin typeface="Courier New" pitchFamily="49" charset="0"/>
              </a:rPr>
              <a:t>and ((ID/</a:t>
            </a:r>
            <a:r>
              <a:rPr lang="en-US" sz="2000" dirty="0" err="1">
                <a:solidFill>
                  <a:schemeClr val="tx1"/>
                </a:solidFill>
                <a:latin typeface="Courier New" pitchFamily="49" charset="0"/>
              </a:rPr>
              <a:t>EX.RegisterRt</a:t>
            </a:r>
            <a:r>
              <a:rPr lang="en-US" sz="2000" dirty="0">
                <a:solidFill>
                  <a:schemeClr val="tx1"/>
                </a:solidFill>
                <a:latin typeface="Courier New" pitchFamily="49" charset="0"/>
              </a:rPr>
              <a:t> = IF/</a:t>
            </a:r>
            <a:r>
              <a:rPr lang="en-US" sz="2000" dirty="0" err="1">
                <a:solidFill>
                  <a:schemeClr val="tx1"/>
                </a:solidFill>
                <a:latin typeface="Courier New" pitchFamily="49" charset="0"/>
              </a:rPr>
              <a:t>ID.RegisterRs</a:t>
            </a:r>
            <a:r>
              <a:rPr lang="en-US" sz="2000" dirty="0">
                <a:solidFill>
                  <a:schemeClr val="tx1"/>
                </a:solidFill>
                <a:latin typeface="Courier New" pitchFamily="49" charset="0"/>
              </a:rPr>
              <a:t>)</a:t>
            </a:r>
          </a:p>
          <a:p>
            <a:pPr marL="457200" indent="-457200">
              <a:buClr>
                <a:schemeClr val="accent1"/>
              </a:buClr>
              <a:buSzPct val="75000"/>
              <a:buFont typeface="Wingdings" pitchFamily="2" charset="2"/>
              <a:buNone/>
            </a:pPr>
            <a:r>
              <a:rPr lang="en-US" sz="2000" dirty="0">
                <a:solidFill>
                  <a:schemeClr val="tx1"/>
                </a:solidFill>
                <a:latin typeface="Courier New" pitchFamily="49" charset="0"/>
              </a:rPr>
              <a:t>or  (ID/</a:t>
            </a:r>
            <a:r>
              <a:rPr lang="en-US" sz="2000" dirty="0" err="1">
                <a:solidFill>
                  <a:schemeClr val="tx1"/>
                </a:solidFill>
                <a:latin typeface="Courier New" pitchFamily="49" charset="0"/>
              </a:rPr>
              <a:t>EX.RegisterRt</a:t>
            </a:r>
            <a:r>
              <a:rPr lang="en-US" sz="2000" dirty="0">
                <a:solidFill>
                  <a:schemeClr val="tx1"/>
                </a:solidFill>
                <a:latin typeface="Courier New" pitchFamily="49" charset="0"/>
              </a:rPr>
              <a:t> = IF/</a:t>
            </a:r>
            <a:r>
              <a:rPr lang="en-US" sz="2000" dirty="0" err="1">
                <a:solidFill>
                  <a:schemeClr val="tx1"/>
                </a:solidFill>
                <a:latin typeface="Courier New" pitchFamily="49" charset="0"/>
              </a:rPr>
              <a:t>ID.RegisterRt</a:t>
            </a:r>
            <a:r>
              <a:rPr lang="en-US" sz="2000" dirty="0">
                <a:solidFill>
                  <a:schemeClr val="tx1"/>
                </a:solidFill>
                <a:latin typeface="Courier New" pitchFamily="49" charset="0"/>
              </a:rPr>
              <a:t>)))</a:t>
            </a:r>
          </a:p>
          <a:p>
            <a:pPr marL="457200" indent="-457200">
              <a:buClr>
                <a:schemeClr val="accent1"/>
              </a:buClr>
              <a:buSzPct val="75000"/>
              <a:buFont typeface="Wingdings" pitchFamily="2" charset="2"/>
              <a:buNone/>
            </a:pPr>
            <a:r>
              <a:rPr lang="en-US" sz="2000" dirty="0">
                <a:solidFill>
                  <a:schemeClr val="tx1"/>
                </a:solidFill>
                <a:latin typeface="Courier New" pitchFamily="49" charset="0"/>
              </a:rPr>
              <a:t>stall the pipeline</a:t>
            </a:r>
          </a:p>
        </p:txBody>
      </p:sp>
      <p:sp>
        <p:nvSpPr>
          <p:cNvPr id="1276933" name="Rectangle 5"/>
          <p:cNvSpPr>
            <a:spLocks noChangeArrowheads="1"/>
          </p:cNvSpPr>
          <p:nvPr/>
        </p:nvSpPr>
        <p:spPr bwMode="auto">
          <a:xfrm>
            <a:off x="457200" y="3581400"/>
            <a:ext cx="8153400" cy="2378087"/>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latin typeface="微软雅黑" pitchFamily="34" charset="-122"/>
                <a:ea typeface="微软雅黑" pitchFamily="34" charset="-122"/>
              </a:rPr>
              <a:t>第一行的测试是看当前时刻在</a:t>
            </a:r>
            <a:r>
              <a:rPr lang="en-US" altLang="zh-CN" sz="2400" dirty="0" smtClean="0">
                <a:solidFill>
                  <a:schemeClr val="tx1"/>
                </a:solidFill>
                <a:latin typeface="微软雅黑" pitchFamily="34" charset="-122"/>
                <a:ea typeface="微软雅黑" pitchFamily="34" charset="-122"/>
              </a:rPr>
              <a:t>EX</a:t>
            </a:r>
            <a:r>
              <a:rPr lang="zh-CN" altLang="en-US" sz="2400" dirty="0" smtClean="0">
                <a:solidFill>
                  <a:schemeClr val="tx1"/>
                </a:solidFill>
                <a:latin typeface="微软雅黑" pitchFamily="34" charset="-122"/>
                <a:ea typeface="微软雅黑" pitchFamily="34" charset="-122"/>
              </a:rPr>
              <a:t>阶段中的指令是否为一条装载指令；接下来的两行用来检测在</a:t>
            </a:r>
            <a:r>
              <a:rPr lang="en-US" altLang="zh-CN" sz="2400" dirty="0" smtClean="0">
                <a:solidFill>
                  <a:schemeClr val="tx1"/>
                </a:solidFill>
                <a:latin typeface="微软雅黑" pitchFamily="34" charset="-122"/>
                <a:ea typeface="微软雅黑" pitchFamily="34" charset="-122"/>
              </a:rPr>
              <a:t>EX</a:t>
            </a:r>
            <a:r>
              <a:rPr lang="zh-CN" altLang="en-US" sz="2400" dirty="0" smtClean="0">
                <a:solidFill>
                  <a:schemeClr val="tx1"/>
                </a:solidFill>
                <a:latin typeface="微软雅黑" pitchFamily="34" charset="-122"/>
                <a:ea typeface="微软雅黑" pitchFamily="34" charset="-122"/>
              </a:rPr>
              <a:t>级的装载指令的目的寄存器是否与在</a:t>
            </a:r>
            <a:r>
              <a:rPr lang="en-US" altLang="zh-CN" sz="2400" dirty="0" smtClean="0">
                <a:solidFill>
                  <a:schemeClr val="tx1"/>
                </a:solidFill>
                <a:latin typeface="微软雅黑" pitchFamily="34" charset="-122"/>
                <a:ea typeface="微软雅黑" pitchFamily="34" charset="-122"/>
              </a:rPr>
              <a:t>ID</a:t>
            </a:r>
            <a:r>
              <a:rPr lang="zh-CN" altLang="en-US" sz="2400" dirty="0" smtClean="0">
                <a:solidFill>
                  <a:schemeClr val="tx1"/>
                </a:solidFill>
                <a:latin typeface="微软雅黑" pitchFamily="34" charset="-122"/>
                <a:ea typeface="微软雅黑" pitchFamily="34" charset="-122"/>
              </a:rPr>
              <a:t>级的指令的某一个源寄存器相匹配。如果条件成立，指令将阻塞一个时钟周期。</a:t>
            </a:r>
            <a:endParaRPr lang="en-US" sz="2400" dirty="0">
              <a:solidFill>
                <a:schemeClr val="tx1"/>
              </a:solidFill>
              <a:latin typeface="微软雅黑" pitchFamily="34" charset="-122"/>
              <a:ea typeface="微软雅黑" pitchFamily="34" charset="-122"/>
            </a:endParaRPr>
          </a:p>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latin typeface="微软雅黑" pitchFamily="34" charset="-122"/>
                <a:ea typeface="微软雅黑" pitchFamily="34" charset="-122"/>
              </a:rPr>
              <a:t>经过一周期的阻塞以后，转发逻辑就能够处理相关性并继续执行程序了</a:t>
            </a:r>
            <a:endParaRPr lang="en-US" sz="2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69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69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693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4" name="Rectangle 2"/>
          <p:cNvSpPr>
            <a:spLocks noGrp="1" noChangeArrowheads="1"/>
          </p:cNvSpPr>
          <p:nvPr>
            <p:ph type="title"/>
          </p:nvPr>
        </p:nvSpPr>
        <p:spPr/>
        <p:txBody>
          <a:bodyPr/>
          <a:lstStyle/>
          <a:p>
            <a:r>
              <a:rPr lang="zh-CN" altLang="en-US" dirty="0" smtClean="0"/>
              <a:t>冒险</a:t>
            </a:r>
            <a:r>
              <a:rPr lang="en-US" dirty="0" smtClean="0"/>
              <a:t>/</a:t>
            </a:r>
            <a:r>
              <a:rPr lang="zh-CN" altLang="en-US" dirty="0" smtClean="0"/>
              <a:t>阻塞</a:t>
            </a:r>
            <a:r>
              <a:rPr lang="en-US" dirty="0" smtClean="0"/>
              <a:t> </a:t>
            </a:r>
            <a:r>
              <a:rPr lang="zh-CN" altLang="en-US" dirty="0" smtClean="0"/>
              <a:t>硬件</a:t>
            </a:r>
            <a:endParaRPr lang="en-US" dirty="0"/>
          </a:p>
        </p:txBody>
      </p:sp>
      <p:sp>
        <p:nvSpPr>
          <p:cNvPr id="1277955" name="Rectangle 3"/>
          <p:cNvSpPr>
            <a:spLocks noGrp="1" noChangeArrowheads="1"/>
          </p:cNvSpPr>
          <p:nvPr>
            <p:ph type="body" idx="1"/>
          </p:nvPr>
        </p:nvSpPr>
        <p:spPr>
          <a:xfrm>
            <a:off x="457200" y="762000"/>
            <a:ext cx="8305800" cy="5012654"/>
          </a:xfrm>
        </p:spPr>
        <p:txBody>
          <a:bodyPr/>
          <a:lstStyle/>
          <a:p>
            <a:pPr>
              <a:lnSpc>
                <a:spcPct val="100000"/>
              </a:lnSpc>
              <a:spcBef>
                <a:spcPct val="30000"/>
              </a:spcBef>
            </a:pPr>
            <a:r>
              <a:rPr lang="zh-CN" altLang="en-US" dirty="0" smtClean="0">
                <a:latin typeface="微软雅黑" pitchFamily="34" charset="-122"/>
                <a:ea typeface="微软雅黑" pitchFamily="34" charset="-122"/>
              </a:rPr>
              <a:t>如果处于</a:t>
            </a:r>
            <a:r>
              <a:rPr lang="en-US" altLang="zh-CN" dirty="0" smtClean="0">
                <a:latin typeface="微软雅黑" pitchFamily="34" charset="-122"/>
                <a:ea typeface="微软雅黑" pitchFamily="34" charset="-122"/>
              </a:rPr>
              <a:t>ID</a:t>
            </a:r>
            <a:r>
              <a:rPr lang="zh-CN" altLang="en-US" dirty="0" smtClean="0">
                <a:latin typeface="微软雅黑" pitchFamily="34" charset="-122"/>
                <a:ea typeface="微软雅黑" pitchFamily="34" charset="-122"/>
              </a:rPr>
              <a:t>级的指令被阻塞，那么处于</a:t>
            </a:r>
            <a:r>
              <a:rPr lang="en-US" altLang="zh-CN" dirty="0" smtClean="0">
                <a:latin typeface="微软雅黑" pitchFamily="34" charset="-122"/>
                <a:ea typeface="微软雅黑" pitchFamily="34" charset="-122"/>
              </a:rPr>
              <a:t>IF</a:t>
            </a:r>
            <a:r>
              <a:rPr lang="zh-CN" altLang="en-US" dirty="0" smtClean="0">
                <a:latin typeface="微软雅黑" pitchFamily="34" charset="-122"/>
                <a:ea typeface="微软雅黑" pitchFamily="34" charset="-122"/>
              </a:rPr>
              <a:t>级的指令也必须被阻塞。防止这两条指令继续执行的方法是保持</a:t>
            </a:r>
            <a:r>
              <a:rPr lang="en-US" altLang="zh-CN" dirty="0" smtClean="0">
                <a:latin typeface="微软雅黑" pitchFamily="34" charset="-122"/>
                <a:ea typeface="微软雅黑" pitchFamily="34" charset="-122"/>
              </a:rPr>
              <a:t>PC</a:t>
            </a:r>
            <a:r>
              <a:rPr lang="zh-CN" altLang="en-US" dirty="0" smtClean="0">
                <a:latin typeface="微软雅黑" pitchFamily="34" charset="-122"/>
                <a:ea typeface="微软雅黑" pitchFamily="34" charset="-122"/>
              </a:rPr>
              <a:t>寄存器和</a:t>
            </a:r>
            <a:r>
              <a:rPr lang="en-US" altLang="zh-CN" dirty="0" smtClean="0">
                <a:latin typeface="微软雅黑" pitchFamily="34" charset="-122"/>
                <a:ea typeface="微软雅黑" pitchFamily="34" charset="-122"/>
              </a:rPr>
              <a:t>IF/ID</a:t>
            </a:r>
            <a:r>
              <a:rPr lang="zh-CN" altLang="en-US" dirty="0" smtClean="0">
                <a:latin typeface="微软雅黑" pitchFamily="34" charset="-122"/>
                <a:ea typeface="微软雅黑" pitchFamily="34" charset="-122"/>
              </a:rPr>
              <a:t>流水线寄存器不变</a:t>
            </a:r>
            <a:endParaRPr lang="en-US" dirty="0">
              <a:latin typeface="微软雅黑" pitchFamily="34" charset="-122"/>
              <a:ea typeface="微软雅黑" pitchFamily="34" charset="-122"/>
            </a:endParaRPr>
          </a:p>
          <a:p>
            <a:pPr lvl="1">
              <a:lnSpc>
                <a:spcPct val="100000"/>
              </a:lnSpc>
              <a:spcBef>
                <a:spcPct val="30000"/>
              </a:spcBef>
            </a:pPr>
            <a:r>
              <a:rPr lang="en-US" dirty="0" smtClean="0">
                <a:latin typeface="微软雅黑" pitchFamily="34" charset="-122"/>
                <a:ea typeface="微软雅黑" pitchFamily="34" charset="-122"/>
              </a:rPr>
              <a:t>Hazard </a:t>
            </a:r>
            <a:r>
              <a:rPr lang="en-US" dirty="0">
                <a:latin typeface="微软雅黑" pitchFamily="34" charset="-122"/>
                <a:ea typeface="微软雅黑" pitchFamily="34" charset="-122"/>
              </a:rPr>
              <a:t>detection Unit controls the writing of the PC (</a:t>
            </a:r>
            <a:r>
              <a:rPr lang="en-US" dirty="0" err="1">
                <a:latin typeface="微软雅黑" pitchFamily="34" charset="-122"/>
                <a:ea typeface="微软雅黑" pitchFamily="34" charset="-122"/>
              </a:rPr>
              <a:t>PC.write</a:t>
            </a:r>
            <a:r>
              <a:rPr lang="en-US" dirty="0">
                <a:latin typeface="微软雅黑" pitchFamily="34" charset="-122"/>
                <a:ea typeface="微软雅黑" pitchFamily="34" charset="-122"/>
              </a:rPr>
              <a:t>) and IF/ID (IF/</a:t>
            </a:r>
            <a:r>
              <a:rPr lang="en-US" dirty="0" err="1">
                <a:latin typeface="微软雅黑" pitchFamily="34" charset="-122"/>
                <a:ea typeface="微软雅黑" pitchFamily="34" charset="-122"/>
              </a:rPr>
              <a:t>ID.write</a:t>
            </a:r>
            <a:r>
              <a:rPr lang="en-US" dirty="0">
                <a:latin typeface="微软雅黑" pitchFamily="34" charset="-122"/>
                <a:ea typeface="微软雅黑" pitchFamily="34" charset="-122"/>
              </a:rPr>
              <a:t>) </a:t>
            </a:r>
            <a:r>
              <a:rPr lang="en-US" dirty="0" smtClean="0">
                <a:latin typeface="微软雅黑" pitchFamily="34" charset="-122"/>
                <a:ea typeface="微软雅黑" pitchFamily="34" charset="-122"/>
              </a:rPr>
              <a:t>registers</a:t>
            </a:r>
          </a:p>
          <a:p>
            <a:pPr lvl="1">
              <a:lnSpc>
                <a:spcPct val="100000"/>
              </a:lnSpc>
              <a:spcBef>
                <a:spcPct val="30000"/>
              </a:spcBef>
              <a:buNone/>
            </a:pPr>
            <a:endParaRPr lang="en-US" dirty="0">
              <a:latin typeface="微软雅黑" pitchFamily="34" charset="-122"/>
              <a:ea typeface="微软雅黑" pitchFamily="34" charset="-122"/>
            </a:endParaRPr>
          </a:p>
          <a:p>
            <a:pPr>
              <a:lnSpc>
                <a:spcPct val="100000"/>
              </a:lnSpc>
              <a:spcBef>
                <a:spcPct val="30000"/>
              </a:spcBef>
            </a:pPr>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EX</a:t>
            </a:r>
            <a:r>
              <a:rPr lang="zh-CN" altLang="en-US" dirty="0" smtClean="0">
                <a:latin typeface="微软雅黑" pitchFamily="34" charset="-122"/>
                <a:ea typeface="微软雅黑" pitchFamily="34" charset="-122"/>
              </a:rPr>
              <a:t>级的</a:t>
            </a:r>
            <a:r>
              <a:rPr lang="en-US" altLang="zh-CN" dirty="0" err="1" smtClean="0">
                <a:latin typeface="微软雅黑" pitchFamily="34" charset="-122"/>
                <a:ea typeface="微软雅黑" pitchFamily="34" charset="-122"/>
              </a:rPr>
              <a:t>lw</a:t>
            </a:r>
            <a:r>
              <a:rPr lang="zh-CN" altLang="en-US" dirty="0" smtClean="0">
                <a:latin typeface="微软雅黑" pitchFamily="34" charset="-122"/>
                <a:ea typeface="微软雅黑" pitchFamily="34" charset="-122"/>
              </a:rPr>
              <a:t>指令和</a:t>
            </a:r>
            <a:r>
              <a:rPr lang="en-US" altLang="zh-CN" dirty="0" smtClean="0">
                <a:latin typeface="微软雅黑" pitchFamily="34" charset="-122"/>
                <a:ea typeface="微软雅黑" pitchFamily="34" charset="-122"/>
              </a:rPr>
              <a:t>ID</a:t>
            </a:r>
            <a:r>
              <a:rPr lang="zh-CN" altLang="en-US" dirty="0" smtClean="0">
                <a:latin typeface="微软雅黑" pitchFamily="34" charset="-122"/>
                <a:ea typeface="微软雅黑" pitchFamily="34" charset="-122"/>
              </a:rPr>
              <a:t>级的装载</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使用指令之间插入“气泡”（例如，在流水线中插入空指令）</a:t>
            </a:r>
            <a:endParaRPr lang="en-US" dirty="0">
              <a:latin typeface="微软雅黑" pitchFamily="34" charset="-122"/>
              <a:ea typeface="微软雅黑" pitchFamily="34" charset="-122"/>
            </a:endParaRPr>
          </a:p>
          <a:p>
            <a:pPr lvl="1">
              <a:lnSpc>
                <a:spcPct val="100000"/>
              </a:lnSpc>
              <a:spcBef>
                <a:spcPct val="30000"/>
              </a:spcBef>
            </a:pPr>
            <a:r>
              <a:rPr lang="zh-CN" altLang="en-US" dirty="0" smtClean="0">
                <a:latin typeface="微软雅黑" pitchFamily="34" charset="-122"/>
                <a:ea typeface="微软雅黑" pitchFamily="34" charset="-122"/>
              </a:rPr>
              <a:t>方法是把</a:t>
            </a:r>
            <a:r>
              <a:rPr lang="en-US" altLang="zh-CN" dirty="0" smtClean="0">
                <a:latin typeface="微软雅黑" pitchFamily="34" charset="-122"/>
                <a:ea typeface="微软雅黑" pitchFamily="34" charset="-122"/>
              </a:rPr>
              <a:t>ID/EX</a:t>
            </a:r>
            <a:r>
              <a:rPr lang="zh-CN" altLang="en-US" dirty="0" smtClean="0">
                <a:latin typeface="微软雅黑" pitchFamily="34" charset="-122"/>
                <a:ea typeface="微软雅黑" pitchFamily="34" charset="-122"/>
              </a:rPr>
              <a:t>流水线寄存器的</a:t>
            </a:r>
            <a:r>
              <a:rPr lang="en-US" altLang="zh-CN" dirty="0" smtClean="0">
                <a:latin typeface="微软雅黑" pitchFamily="34" charset="-122"/>
                <a:ea typeface="微软雅黑" pitchFamily="34" charset="-122"/>
              </a:rPr>
              <a:t>EX</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MEM</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WB</a:t>
            </a:r>
            <a:r>
              <a:rPr lang="zh-CN" altLang="en-US" dirty="0" smtClean="0">
                <a:latin typeface="微软雅黑" pitchFamily="34" charset="-122"/>
                <a:ea typeface="微软雅黑" pitchFamily="34" charset="-122"/>
              </a:rPr>
              <a:t>级的控制信号都置为</a:t>
            </a:r>
            <a:r>
              <a:rPr lang="en-US" altLang="zh-CN" dirty="0" smtClean="0">
                <a:latin typeface="微软雅黑" pitchFamily="34" charset="-122"/>
                <a:ea typeface="微软雅黑" pitchFamily="34" charset="-122"/>
              </a:rPr>
              <a:t>0</a:t>
            </a:r>
            <a:r>
              <a:rPr lang="zh-CN" altLang="en-US" dirty="0" smtClean="0">
                <a:latin typeface="微软雅黑" pitchFamily="34" charset="-122"/>
                <a:ea typeface="微软雅黑" pitchFamily="34" charset="-122"/>
              </a:rPr>
              <a:t>。然后冒险控制单元控制多选器去选择这些全</a:t>
            </a:r>
            <a:r>
              <a:rPr lang="en-US" altLang="zh-CN" dirty="0" smtClean="0">
                <a:latin typeface="微软雅黑" pitchFamily="34" charset="-122"/>
                <a:ea typeface="微软雅黑" pitchFamily="34" charset="-122"/>
              </a:rPr>
              <a:t>0</a:t>
            </a:r>
            <a:r>
              <a:rPr lang="zh-CN" altLang="en-US" dirty="0" smtClean="0">
                <a:latin typeface="微软雅黑" pitchFamily="34" charset="-122"/>
                <a:ea typeface="微软雅黑" pitchFamily="34" charset="-122"/>
              </a:rPr>
              <a:t>和实际控制信号值。</a:t>
            </a:r>
            <a:endParaRPr lang="en-US" altLang="zh-CN" dirty="0" smtClean="0">
              <a:latin typeface="微软雅黑" pitchFamily="34" charset="-122"/>
              <a:ea typeface="微软雅黑" pitchFamily="34" charset="-122"/>
            </a:endParaRPr>
          </a:p>
          <a:p>
            <a:pPr lvl="1">
              <a:lnSpc>
                <a:spcPct val="100000"/>
              </a:lnSpc>
              <a:spcBef>
                <a:spcPct val="30000"/>
              </a:spcBef>
              <a:buNone/>
            </a:pPr>
            <a:endParaRPr lang="en-US" dirty="0">
              <a:latin typeface="微软雅黑" pitchFamily="34" charset="-122"/>
              <a:ea typeface="微软雅黑" pitchFamily="34" charset="-122"/>
            </a:endParaRPr>
          </a:p>
          <a:p>
            <a:pPr>
              <a:lnSpc>
                <a:spcPct val="100000"/>
              </a:lnSpc>
              <a:spcBef>
                <a:spcPct val="30000"/>
              </a:spcBef>
            </a:pPr>
            <a:r>
              <a:rPr lang="zh-CN" altLang="en-US" dirty="0" smtClean="0">
                <a:latin typeface="微软雅黑" pitchFamily="34" charset="-122"/>
                <a:ea typeface="微软雅黑" pitchFamily="34" charset="-122"/>
              </a:rPr>
              <a:t>接下来，就让</a:t>
            </a:r>
            <a:r>
              <a:rPr lang="en-US" altLang="zh-CN" dirty="0" err="1" smtClean="0">
                <a:latin typeface="微软雅黑" pitchFamily="34" charset="-122"/>
                <a:ea typeface="微软雅黑" pitchFamily="34" charset="-122"/>
              </a:rPr>
              <a:t>lw</a:t>
            </a:r>
            <a:r>
              <a:rPr lang="zh-CN" altLang="en-US" dirty="0" smtClean="0">
                <a:latin typeface="微软雅黑" pitchFamily="34" charset="-122"/>
                <a:ea typeface="微软雅黑" pitchFamily="34" charset="-122"/>
              </a:rPr>
              <a:t>和它之后的流水线中的指令正常进行即可</a:t>
            </a:r>
            <a:endParaRPr 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77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779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779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779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79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55"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78978" name="Rectangle 2"/>
          <p:cNvSpPr>
            <a:spLocks noGrp="1" noChangeArrowheads="1"/>
          </p:cNvSpPr>
          <p:nvPr>
            <p:ph type="title"/>
          </p:nvPr>
        </p:nvSpPr>
        <p:spPr>
          <a:xfrm>
            <a:off x="533400" y="304800"/>
            <a:ext cx="8229600" cy="422275"/>
          </a:xfrm>
        </p:spPr>
        <p:txBody>
          <a:bodyPr/>
          <a:lstStyle/>
          <a:p>
            <a:r>
              <a:rPr lang="zh-CN" altLang="en-US" dirty="0" smtClean="0"/>
              <a:t>加入冒险</a:t>
            </a:r>
            <a:r>
              <a:rPr lang="en-US" altLang="zh-CN" dirty="0" smtClean="0"/>
              <a:t>/</a:t>
            </a:r>
            <a:r>
              <a:rPr lang="zh-CN" altLang="en-US" dirty="0" smtClean="0"/>
              <a:t>阻塞硬件</a:t>
            </a:r>
            <a:endParaRPr lang="en-US" dirty="0"/>
          </a:p>
        </p:txBody>
      </p:sp>
      <p:sp>
        <p:nvSpPr>
          <p:cNvPr id="1278979" name="Line 3"/>
          <p:cNvSpPr>
            <a:spLocks noChangeShapeType="1"/>
          </p:cNvSpPr>
          <p:nvPr/>
        </p:nvSpPr>
        <p:spPr bwMode="auto">
          <a:xfrm>
            <a:off x="2514600" y="5257800"/>
            <a:ext cx="1752600" cy="0"/>
          </a:xfrm>
          <a:prstGeom prst="line">
            <a:avLst/>
          </a:prstGeom>
          <a:noFill/>
          <a:ln w="19050">
            <a:solidFill>
              <a:schemeClr val="tx1"/>
            </a:solidFill>
            <a:round/>
            <a:headEnd/>
            <a:tailEnd/>
          </a:ln>
          <a:effectLst/>
        </p:spPr>
        <p:txBody>
          <a:bodyPr/>
          <a:lstStyle/>
          <a:p>
            <a:endParaRPr lang="en-US"/>
          </a:p>
        </p:txBody>
      </p:sp>
      <p:sp>
        <p:nvSpPr>
          <p:cNvPr id="1278980" name="Line 4"/>
          <p:cNvSpPr>
            <a:spLocks noChangeShapeType="1"/>
          </p:cNvSpPr>
          <p:nvPr/>
        </p:nvSpPr>
        <p:spPr bwMode="auto">
          <a:xfrm>
            <a:off x="4419600" y="5257800"/>
            <a:ext cx="457200" cy="0"/>
          </a:xfrm>
          <a:prstGeom prst="line">
            <a:avLst/>
          </a:prstGeom>
          <a:noFill/>
          <a:ln w="19050">
            <a:solidFill>
              <a:schemeClr val="tx1"/>
            </a:solidFill>
            <a:round/>
            <a:headEnd/>
            <a:tailEnd/>
          </a:ln>
          <a:effectLst/>
        </p:spPr>
        <p:txBody>
          <a:bodyPr/>
          <a:lstStyle/>
          <a:p>
            <a:endParaRPr lang="en-US"/>
          </a:p>
        </p:txBody>
      </p:sp>
      <p:sp>
        <p:nvSpPr>
          <p:cNvPr id="1278981" name="Line 5"/>
          <p:cNvSpPr>
            <a:spLocks noChangeShapeType="1"/>
          </p:cNvSpPr>
          <p:nvPr/>
        </p:nvSpPr>
        <p:spPr bwMode="auto">
          <a:xfrm>
            <a:off x="6705600" y="5334000"/>
            <a:ext cx="1524000" cy="0"/>
          </a:xfrm>
          <a:prstGeom prst="line">
            <a:avLst/>
          </a:prstGeom>
          <a:noFill/>
          <a:ln w="19050">
            <a:solidFill>
              <a:schemeClr val="tx1"/>
            </a:solidFill>
            <a:round/>
            <a:headEnd/>
            <a:tailEnd/>
          </a:ln>
          <a:effectLst/>
        </p:spPr>
        <p:txBody>
          <a:bodyPr/>
          <a:lstStyle/>
          <a:p>
            <a:endParaRPr lang="en-US"/>
          </a:p>
        </p:txBody>
      </p:sp>
      <p:sp>
        <p:nvSpPr>
          <p:cNvPr id="1278982" name="Line 6"/>
          <p:cNvSpPr>
            <a:spLocks noChangeShapeType="1"/>
          </p:cNvSpPr>
          <p:nvPr/>
        </p:nvSpPr>
        <p:spPr bwMode="auto">
          <a:xfrm>
            <a:off x="2514600" y="4800600"/>
            <a:ext cx="0" cy="1143000"/>
          </a:xfrm>
          <a:prstGeom prst="line">
            <a:avLst/>
          </a:prstGeom>
          <a:noFill/>
          <a:ln w="12700">
            <a:solidFill>
              <a:schemeClr val="tx1"/>
            </a:solidFill>
            <a:round/>
            <a:headEnd/>
            <a:tailEnd/>
          </a:ln>
          <a:effectLst/>
        </p:spPr>
        <p:txBody>
          <a:bodyPr/>
          <a:lstStyle/>
          <a:p>
            <a:endParaRPr lang="en-US"/>
          </a:p>
        </p:txBody>
      </p:sp>
      <p:sp>
        <p:nvSpPr>
          <p:cNvPr id="1278983" name="Line 7"/>
          <p:cNvSpPr>
            <a:spLocks noChangeShapeType="1"/>
          </p:cNvSpPr>
          <p:nvPr/>
        </p:nvSpPr>
        <p:spPr bwMode="auto">
          <a:xfrm>
            <a:off x="2438400" y="6324600"/>
            <a:ext cx="6096000" cy="0"/>
          </a:xfrm>
          <a:prstGeom prst="line">
            <a:avLst/>
          </a:prstGeom>
          <a:noFill/>
          <a:ln w="19050">
            <a:solidFill>
              <a:schemeClr val="tx1"/>
            </a:solidFill>
            <a:round/>
            <a:headEnd/>
            <a:tailEnd/>
          </a:ln>
          <a:effectLst/>
        </p:spPr>
        <p:txBody>
          <a:bodyPr/>
          <a:lstStyle/>
          <a:p>
            <a:endParaRPr lang="en-US"/>
          </a:p>
        </p:txBody>
      </p:sp>
      <p:sp>
        <p:nvSpPr>
          <p:cNvPr id="1278984" name="Line 8"/>
          <p:cNvSpPr>
            <a:spLocks noChangeShapeType="1"/>
          </p:cNvSpPr>
          <p:nvPr/>
        </p:nvSpPr>
        <p:spPr bwMode="auto">
          <a:xfrm>
            <a:off x="8382000" y="5334000"/>
            <a:ext cx="152400" cy="0"/>
          </a:xfrm>
          <a:prstGeom prst="line">
            <a:avLst/>
          </a:prstGeom>
          <a:noFill/>
          <a:ln w="19050">
            <a:solidFill>
              <a:schemeClr val="tx1"/>
            </a:solidFill>
            <a:round/>
            <a:headEnd/>
            <a:tailEnd/>
          </a:ln>
          <a:effectLst/>
        </p:spPr>
        <p:txBody>
          <a:bodyPr/>
          <a:lstStyle/>
          <a:p>
            <a:endParaRPr lang="en-US"/>
          </a:p>
        </p:txBody>
      </p:sp>
      <p:sp>
        <p:nvSpPr>
          <p:cNvPr id="1278985" name="Line 9"/>
          <p:cNvSpPr>
            <a:spLocks noChangeShapeType="1"/>
          </p:cNvSpPr>
          <p:nvPr/>
        </p:nvSpPr>
        <p:spPr bwMode="auto">
          <a:xfrm>
            <a:off x="8534400" y="5334000"/>
            <a:ext cx="0" cy="990600"/>
          </a:xfrm>
          <a:prstGeom prst="line">
            <a:avLst/>
          </a:prstGeom>
          <a:noFill/>
          <a:ln w="12700">
            <a:solidFill>
              <a:schemeClr val="tx1"/>
            </a:solidFill>
            <a:round/>
            <a:headEnd/>
            <a:tailEnd/>
          </a:ln>
          <a:effectLst/>
        </p:spPr>
        <p:txBody>
          <a:bodyPr/>
          <a:lstStyle/>
          <a:p>
            <a:endParaRPr lang="en-US"/>
          </a:p>
        </p:txBody>
      </p:sp>
      <p:sp>
        <p:nvSpPr>
          <p:cNvPr id="1278986" name="Line 10"/>
          <p:cNvSpPr>
            <a:spLocks noChangeShapeType="1"/>
          </p:cNvSpPr>
          <p:nvPr/>
        </p:nvSpPr>
        <p:spPr bwMode="auto">
          <a:xfrm flipV="1">
            <a:off x="2438400" y="3886200"/>
            <a:ext cx="0" cy="2438400"/>
          </a:xfrm>
          <a:prstGeom prst="line">
            <a:avLst/>
          </a:prstGeom>
          <a:noFill/>
          <a:ln w="12700">
            <a:solidFill>
              <a:schemeClr val="tx1"/>
            </a:solidFill>
            <a:round/>
            <a:headEnd/>
            <a:tailEnd/>
          </a:ln>
          <a:effectLst/>
        </p:spPr>
        <p:txBody>
          <a:bodyPr/>
          <a:lstStyle/>
          <a:p>
            <a:endParaRPr lang="en-US"/>
          </a:p>
        </p:txBody>
      </p:sp>
      <p:sp>
        <p:nvSpPr>
          <p:cNvPr id="1278987" name="Line 11"/>
          <p:cNvSpPr>
            <a:spLocks noChangeShapeType="1"/>
          </p:cNvSpPr>
          <p:nvPr/>
        </p:nvSpPr>
        <p:spPr bwMode="auto">
          <a:xfrm>
            <a:off x="24384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2"/>
          <p:cNvGrpSpPr>
            <a:grpSpLocks/>
          </p:cNvGrpSpPr>
          <p:nvPr/>
        </p:nvGrpSpPr>
        <p:grpSpPr bwMode="auto">
          <a:xfrm>
            <a:off x="1447800" y="1981200"/>
            <a:ext cx="381000" cy="914400"/>
            <a:chOff x="1392" y="2880"/>
            <a:chExt cx="288" cy="480"/>
          </a:xfrm>
        </p:grpSpPr>
        <p:sp>
          <p:nvSpPr>
            <p:cNvPr id="1278989" name="Line 13"/>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78990" name="Line 14"/>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78991" name="Line 15"/>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78992" name="Line 16"/>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78993" name="Line 17"/>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78994" name="Line 18"/>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78995" name="Line 19"/>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78996" name="Rectangle 20"/>
          <p:cNvSpPr>
            <a:spLocks noChangeArrowheads="1"/>
          </p:cNvSpPr>
          <p:nvPr/>
        </p:nvSpPr>
        <p:spPr bwMode="auto">
          <a:xfrm>
            <a:off x="762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78997" name="Rectangle 21"/>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78998" name="Line 22"/>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8999" name="Line 23"/>
          <p:cNvSpPr>
            <a:spLocks noChangeShapeType="1"/>
          </p:cNvSpPr>
          <p:nvPr/>
        </p:nvSpPr>
        <p:spPr bwMode="auto">
          <a:xfrm>
            <a:off x="609600" y="2133600"/>
            <a:ext cx="838200" cy="0"/>
          </a:xfrm>
          <a:prstGeom prst="line">
            <a:avLst/>
          </a:prstGeom>
          <a:noFill/>
          <a:ln w="28575">
            <a:solidFill>
              <a:schemeClr val="tx1"/>
            </a:solidFill>
            <a:round/>
            <a:headEnd/>
            <a:tailEnd type="triangle" w="med" len="med"/>
          </a:ln>
          <a:effectLst/>
        </p:spPr>
        <p:txBody>
          <a:bodyPr/>
          <a:lstStyle/>
          <a:p>
            <a:endParaRPr lang="en-US"/>
          </a:p>
        </p:txBody>
      </p:sp>
      <p:sp>
        <p:nvSpPr>
          <p:cNvPr id="1279000" name="Line 24"/>
          <p:cNvSpPr>
            <a:spLocks noChangeShapeType="1"/>
          </p:cNvSpPr>
          <p:nvPr/>
        </p:nvSpPr>
        <p:spPr bwMode="auto">
          <a:xfrm>
            <a:off x="10668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79001" name="Text Box 25"/>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79002" name="Text Box 26"/>
          <p:cNvSpPr txBox="1">
            <a:spLocks noChangeArrowheads="1"/>
          </p:cNvSpPr>
          <p:nvPr/>
        </p:nvSpPr>
        <p:spPr bwMode="auto">
          <a:xfrm>
            <a:off x="9286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79003" name="Text Box 27"/>
          <p:cNvSpPr txBox="1">
            <a:spLocks noChangeArrowheads="1"/>
          </p:cNvSpPr>
          <p:nvPr/>
        </p:nvSpPr>
        <p:spPr bwMode="auto">
          <a:xfrm>
            <a:off x="14478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79004" name="Text Box 28"/>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79005" name="Line 29"/>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9006" name="Text Box 30"/>
          <p:cNvSpPr txBox="1">
            <a:spLocks noChangeArrowheads="1"/>
          </p:cNvSpPr>
          <p:nvPr/>
        </p:nvSpPr>
        <p:spPr bwMode="auto">
          <a:xfrm>
            <a:off x="8382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79007" name="Line 31"/>
          <p:cNvSpPr>
            <a:spLocks noChangeShapeType="1"/>
          </p:cNvSpPr>
          <p:nvPr/>
        </p:nvSpPr>
        <p:spPr bwMode="auto">
          <a:xfrm>
            <a:off x="152400" y="1295400"/>
            <a:ext cx="0" cy="2438400"/>
          </a:xfrm>
          <a:prstGeom prst="line">
            <a:avLst/>
          </a:prstGeom>
          <a:noFill/>
          <a:ln w="28575">
            <a:solidFill>
              <a:schemeClr val="tx1"/>
            </a:solidFill>
            <a:round/>
            <a:headEnd/>
            <a:tailEnd/>
          </a:ln>
          <a:effectLst/>
        </p:spPr>
        <p:txBody>
          <a:bodyPr/>
          <a:lstStyle/>
          <a:p>
            <a:endParaRPr lang="en-US"/>
          </a:p>
        </p:txBody>
      </p:sp>
      <p:sp>
        <p:nvSpPr>
          <p:cNvPr id="1279008" name="AutoShape 32"/>
          <p:cNvSpPr>
            <a:spLocks noChangeArrowheads="1"/>
          </p:cNvSpPr>
          <p:nvPr/>
        </p:nvSpPr>
        <p:spPr bwMode="auto">
          <a:xfrm rot="5400000" flipH="1">
            <a:off x="6096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009" name="Line 33"/>
          <p:cNvSpPr>
            <a:spLocks noChangeShapeType="1"/>
          </p:cNvSpPr>
          <p:nvPr/>
        </p:nvSpPr>
        <p:spPr bwMode="auto">
          <a:xfrm flipH="1">
            <a:off x="152400" y="1295400"/>
            <a:ext cx="700088" cy="0"/>
          </a:xfrm>
          <a:prstGeom prst="line">
            <a:avLst/>
          </a:prstGeom>
          <a:noFill/>
          <a:ln w="28575">
            <a:solidFill>
              <a:schemeClr val="tx1"/>
            </a:solidFill>
            <a:round/>
            <a:headEnd/>
            <a:tailEnd/>
          </a:ln>
          <a:effectLst/>
        </p:spPr>
        <p:txBody>
          <a:bodyPr/>
          <a:lstStyle/>
          <a:p>
            <a:endParaRPr lang="en-US"/>
          </a:p>
        </p:txBody>
      </p:sp>
      <p:sp>
        <p:nvSpPr>
          <p:cNvPr id="1279012" name="Line 36"/>
          <p:cNvSpPr>
            <a:spLocks noChangeShapeType="1"/>
          </p:cNvSpPr>
          <p:nvPr/>
        </p:nvSpPr>
        <p:spPr bwMode="auto">
          <a:xfrm flipH="1">
            <a:off x="1066800" y="1143000"/>
            <a:ext cx="5867400" cy="0"/>
          </a:xfrm>
          <a:prstGeom prst="line">
            <a:avLst/>
          </a:prstGeom>
          <a:noFill/>
          <a:ln w="28575">
            <a:solidFill>
              <a:srgbClr val="CC3399"/>
            </a:solidFill>
            <a:round/>
            <a:headEnd/>
            <a:tailEnd type="triangle" w="med" len="med"/>
          </a:ln>
          <a:effectLst/>
        </p:spPr>
        <p:txBody>
          <a:bodyPr/>
          <a:lstStyle/>
          <a:p>
            <a:endParaRPr lang="en-US"/>
          </a:p>
        </p:txBody>
      </p:sp>
      <p:sp>
        <p:nvSpPr>
          <p:cNvPr id="1279013" name="Line 37"/>
          <p:cNvSpPr>
            <a:spLocks noChangeShapeType="1"/>
          </p:cNvSpPr>
          <p:nvPr/>
        </p:nvSpPr>
        <p:spPr bwMode="auto">
          <a:xfrm flipH="1">
            <a:off x="2590800" y="6477000"/>
            <a:ext cx="6400800" cy="0"/>
          </a:xfrm>
          <a:prstGeom prst="line">
            <a:avLst/>
          </a:prstGeom>
          <a:noFill/>
          <a:ln w="28575">
            <a:solidFill>
              <a:srgbClr val="CC3399"/>
            </a:solidFill>
            <a:round/>
            <a:headEnd/>
            <a:tailEnd/>
          </a:ln>
          <a:effectLst/>
        </p:spPr>
        <p:txBody>
          <a:bodyPr/>
          <a:lstStyle/>
          <a:p>
            <a:endParaRPr lang="en-US"/>
          </a:p>
        </p:txBody>
      </p:sp>
      <p:sp>
        <p:nvSpPr>
          <p:cNvPr id="1279014" name="Rectangle 38"/>
          <p:cNvSpPr>
            <a:spLocks noChangeArrowheads="1"/>
          </p:cNvSpPr>
          <p:nvPr/>
        </p:nvSpPr>
        <p:spPr bwMode="auto">
          <a:xfrm>
            <a:off x="28194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79015" name="Line 39"/>
          <p:cNvSpPr>
            <a:spLocks noChangeShapeType="1"/>
          </p:cNvSpPr>
          <p:nvPr/>
        </p:nvSpPr>
        <p:spPr bwMode="auto">
          <a:xfrm>
            <a:off x="2057400" y="3733800"/>
            <a:ext cx="152400" cy="0"/>
          </a:xfrm>
          <a:prstGeom prst="line">
            <a:avLst/>
          </a:prstGeom>
          <a:noFill/>
          <a:ln w="28575">
            <a:solidFill>
              <a:schemeClr val="tx1"/>
            </a:solidFill>
            <a:round/>
            <a:headEnd/>
            <a:tailEnd/>
          </a:ln>
          <a:effectLst/>
        </p:spPr>
        <p:txBody>
          <a:bodyPr/>
          <a:lstStyle/>
          <a:p>
            <a:endParaRPr lang="en-US"/>
          </a:p>
        </p:txBody>
      </p:sp>
      <p:sp>
        <p:nvSpPr>
          <p:cNvPr id="1279016" name="Line 40"/>
          <p:cNvSpPr>
            <a:spLocks noChangeShapeType="1"/>
          </p:cNvSpPr>
          <p:nvPr/>
        </p:nvSpPr>
        <p:spPr bwMode="auto">
          <a:xfrm>
            <a:off x="25146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79017" name="Text Box 41"/>
          <p:cNvSpPr txBox="1">
            <a:spLocks noChangeArrowheads="1"/>
          </p:cNvSpPr>
          <p:nvPr/>
        </p:nvSpPr>
        <p:spPr bwMode="auto">
          <a:xfrm>
            <a:off x="27432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79018" name="Text Box 42"/>
          <p:cNvSpPr txBox="1">
            <a:spLocks noChangeArrowheads="1"/>
          </p:cNvSpPr>
          <p:nvPr/>
        </p:nvSpPr>
        <p:spPr bwMode="auto">
          <a:xfrm>
            <a:off x="27432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79019" name="Text Box 43"/>
          <p:cNvSpPr txBox="1">
            <a:spLocks noChangeArrowheads="1"/>
          </p:cNvSpPr>
          <p:nvPr/>
        </p:nvSpPr>
        <p:spPr bwMode="auto">
          <a:xfrm>
            <a:off x="27432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79020" name="Text Box 44"/>
          <p:cNvSpPr txBox="1">
            <a:spLocks noChangeArrowheads="1"/>
          </p:cNvSpPr>
          <p:nvPr/>
        </p:nvSpPr>
        <p:spPr bwMode="auto">
          <a:xfrm>
            <a:off x="27432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79021" name="Text Box 45"/>
          <p:cNvSpPr txBox="1">
            <a:spLocks noChangeArrowheads="1"/>
          </p:cNvSpPr>
          <p:nvPr/>
        </p:nvSpPr>
        <p:spPr bwMode="auto">
          <a:xfrm>
            <a:off x="28194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79022" name="Text Box 46"/>
          <p:cNvSpPr txBox="1">
            <a:spLocks noChangeArrowheads="1"/>
          </p:cNvSpPr>
          <p:nvPr/>
        </p:nvSpPr>
        <p:spPr bwMode="auto">
          <a:xfrm>
            <a:off x="35052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79023" name="Text Box 47"/>
          <p:cNvSpPr txBox="1">
            <a:spLocks noChangeArrowheads="1"/>
          </p:cNvSpPr>
          <p:nvPr/>
        </p:nvSpPr>
        <p:spPr bwMode="auto">
          <a:xfrm>
            <a:off x="35052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79024" name="Line 48"/>
          <p:cNvSpPr>
            <a:spLocks noChangeShapeType="1"/>
          </p:cNvSpPr>
          <p:nvPr/>
        </p:nvSpPr>
        <p:spPr bwMode="auto">
          <a:xfrm>
            <a:off x="2514600" y="4800600"/>
            <a:ext cx="381000" cy="0"/>
          </a:xfrm>
          <a:prstGeom prst="line">
            <a:avLst/>
          </a:prstGeom>
          <a:noFill/>
          <a:ln w="28575">
            <a:solidFill>
              <a:schemeClr val="tx1"/>
            </a:solidFill>
            <a:round/>
            <a:headEnd/>
            <a:tailEnd/>
          </a:ln>
          <a:effectLst/>
        </p:spPr>
        <p:txBody>
          <a:bodyPr/>
          <a:lstStyle/>
          <a:p>
            <a:endParaRPr lang="en-US"/>
          </a:p>
        </p:txBody>
      </p:sp>
      <p:sp>
        <p:nvSpPr>
          <p:cNvPr id="1279025" name="Line 49"/>
          <p:cNvSpPr>
            <a:spLocks noChangeShapeType="1"/>
          </p:cNvSpPr>
          <p:nvPr/>
        </p:nvSpPr>
        <p:spPr bwMode="auto">
          <a:xfrm>
            <a:off x="2590800" y="4724400"/>
            <a:ext cx="76200" cy="152400"/>
          </a:xfrm>
          <a:prstGeom prst="line">
            <a:avLst/>
          </a:prstGeom>
          <a:noFill/>
          <a:ln w="12700">
            <a:solidFill>
              <a:schemeClr val="tx1"/>
            </a:solidFill>
            <a:round/>
            <a:headEnd/>
            <a:tailEnd/>
          </a:ln>
          <a:effectLst/>
        </p:spPr>
        <p:txBody>
          <a:bodyPr/>
          <a:lstStyle/>
          <a:p>
            <a:endParaRPr lang="en-US"/>
          </a:p>
        </p:txBody>
      </p:sp>
      <p:sp>
        <p:nvSpPr>
          <p:cNvPr id="1279026" name="Line 50"/>
          <p:cNvSpPr>
            <a:spLocks noChangeShapeType="1"/>
          </p:cNvSpPr>
          <p:nvPr/>
        </p:nvSpPr>
        <p:spPr bwMode="auto">
          <a:xfrm>
            <a:off x="3810000" y="4724400"/>
            <a:ext cx="76200" cy="152400"/>
          </a:xfrm>
          <a:prstGeom prst="line">
            <a:avLst/>
          </a:prstGeom>
          <a:noFill/>
          <a:ln w="12700">
            <a:solidFill>
              <a:schemeClr val="tx1"/>
            </a:solidFill>
            <a:round/>
            <a:headEnd/>
            <a:tailEnd/>
          </a:ln>
          <a:effectLst/>
        </p:spPr>
        <p:txBody>
          <a:bodyPr/>
          <a:lstStyle/>
          <a:p>
            <a:endParaRPr lang="en-US"/>
          </a:p>
        </p:txBody>
      </p:sp>
      <p:sp>
        <p:nvSpPr>
          <p:cNvPr id="1279027" name="Text Box 51"/>
          <p:cNvSpPr txBox="1">
            <a:spLocks noChangeArrowheads="1"/>
          </p:cNvSpPr>
          <p:nvPr/>
        </p:nvSpPr>
        <p:spPr bwMode="auto">
          <a:xfrm>
            <a:off x="2590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79028" name="Text Box 52"/>
          <p:cNvSpPr txBox="1">
            <a:spLocks noChangeArrowheads="1"/>
          </p:cNvSpPr>
          <p:nvPr/>
        </p:nvSpPr>
        <p:spPr bwMode="auto">
          <a:xfrm>
            <a:off x="3733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79029" name="Line 53"/>
          <p:cNvSpPr>
            <a:spLocks noChangeShapeType="1"/>
          </p:cNvSpPr>
          <p:nvPr/>
        </p:nvSpPr>
        <p:spPr bwMode="auto">
          <a:xfrm>
            <a:off x="25908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79030" name="Line 54"/>
          <p:cNvSpPr>
            <a:spLocks noChangeShapeType="1"/>
          </p:cNvSpPr>
          <p:nvPr/>
        </p:nvSpPr>
        <p:spPr bwMode="auto">
          <a:xfrm>
            <a:off x="5181600" y="4419600"/>
            <a:ext cx="0" cy="533400"/>
          </a:xfrm>
          <a:prstGeom prst="line">
            <a:avLst/>
          </a:prstGeom>
          <a:noFill/>
          <a:ln w="28575">
            <a:solidFill>
              <a:schemeClr val="tx1"/>
            </a:solidFill>
            <a:round/>
            <a:headEnd/>
            <a:tailEnd/>
          </a:ln>
          <a:effectLst/>
        </p:spPr>
        <p:txBody>
          <a:bodyPr/>
          <a:lstStyle/>
          <a:p>
            <a:endParaRPr lang="en-US"/>
          </a:p>
        </p:txBody>
      </p:sp>
      <p:sp>
        <p:nvSpPr>
          <p:cNvPr id="1279031" name="Line 55"/>
          <p:cNvSpPr>
            <a:spLocks noChangeShapeType="1"/>
          </p:cNvSpPr>
          <p:nvPr/>
        </p:nvSpPr>
        <p:spPr bwMode="auto">
          <a:xfrm>
            <a:off x="4114800" y="4114800"/>
            <a:ext cx="152400" cy="0"/>
          </a:xfrm>
          <a:prstGeom prst="line">
            <a:avLst/>
          </a:prstGeom>
          <a:noFill/>
          <a:ln w="28575">
            <a:solidFill>
              <a:schemeClr val="tx1"/>
            </a:solidFill>
            <a:round/>
            <a:headEnd/>
            <a:tailEnd/>
          </a:ln>
          <a:effectLst/>
        </p:spPr>
        <p:txBody>
          <a:bodyPr/>
          <a:lstStyle/>
          <a:p>
            <a:endParaRPr lang="en-US"/>
          </a:p>
        </p:txBody>
      </p:sp>
      <p:sp>
        <p:nvSpPr>
          <p:cNvPr id="1279032" name="Line 56"/>
          <p:cNvSpPr>
            <a:spLocks noChangeShapeType="1"/>
          </p:cNvSpPr>
          <p:nvPr/>
        </p:nvSpPr>
        <p:spPr bwMode="auto">
          <a:xfrm>
            <a:off x="2514600" y="3124200"/>
            <a:ext cx="0" cy="1676400"/>
          </a:xfrm>
          <a:prstGeom prst="line">
            <a:avLst/>
          </a:prstGeom>
          <a:noFill/>
          <a:ln w="28575">
            <a:solidFill>
              <a:schemeClr val="tx1"/>
            </a:solidFill>
            <a:round/>
            <a:headEnd/>
            <a:tailEnd/>
          </a:ln>
          <a:effectLst/>
        </p:spPr>
        <p:txBody>
          <a:bodyPr/>
          <a:lstStyle/>
          <a:p>
            <a:endParaRPr lang="en-US"/>
          </a:p>
        </p:txBody>
      </p:sp>
      <p:sp>
        <p:nvSpPr>
          <p:cNvPr id="1279033" name="Line 57"/>
          <p:cNvSpPr>
            <a:spLocks noChangeShapeType="1"/>
          </p:cNvSpPr>
          <p:nvPr/>
        </p:nvSpPr>
        <p:spPr bwMode="auto">
          <a:xfrm>
            <a:off x="25146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79034" name="Line 58"/>
          <p:cNvSpPr>
            <a:spLocks noChangeShapeType="1"/>
          </p:cNvSpPr>
          <p:nvPr/>
        </p:nvSpPr>
        <p:spPr bwMode="auto">
          <a:xfrm>
            <a:off x="51054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79035" name="Line 59"/>
          <p:cNvSpPr>
            <a:spLocks noChangeShapeType="1"/>
          </p:cNvSpPr>
          <p:nvPr/>
        </p:nvSpPr>
        <p:spPr bwMode="auto">
          <a:xfrm>
            <a:off x="6400800" y="3810000"/>
            <a:ext cx="177800" cy="0"/>
          </a:xfrm>
          <a:prstGeom prst="line">
            <a:avLst/>
          </a:prstGeom>
          <a:noFill/>
          <a:ln w="28575">
            <a:solidFill>
              <a:schemeClr val="tx1"/>
            </a:solidFill>
            <a:round/>
            <a:headEnd/>
            <a:tailEnd/>
          </a:ln>
          <a:effectLst/>
        </p:spPr>
        <p:txBody>
          <a:bodyPr/>
          <a:lstStyle/>
          <a:p>
            <a:endParaRPr lang="en-US"/>
          </a:p>
        </p:txBody>
      </p:sp>
      <p:sp>
        <p:nvSpPr>
          <p:cNvPr id="1279036" name="Freeform 60"/>
          <p:cNvSpPr>
            <a:spLocks/>
          </p:cNvSpPr>
          <p:nvPr/>
        </p:nvSpPr>
        <p:spPr bwMode="auto">
          <a:xfrm>
            <a:off x="5867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79037" name="Rectangle 61"/>
          <p:cNvSpPr>
            <a:spLocks noChangeArrowheads="1"/>
          </p:cNvSpPr>
          <p:nvPr/>
        </p:nvSpPr>
        <p:spPr bwMode="auto">
          <a:xfrm>
            <a:off x="5969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79038" name="AutoShape 62"/>
          <p:cNvSpPr>
            <a:spLocks noChangeArrowheads="1"/>
          </p:cNvSpPr>
          <p:nvPr/>
        </p:nvSpPr>
        <p:spPr bwMode="auto">
          <a:xfrm rot="-5400000">
            <a:off x="5168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039" name="Line 63"/>
          <p:cNvSpPr>
            <a:spLocks noChangeShapeType="1"/>
          </p:cNvSpPr>
          <p:nvPr/>
        </p:nvSpPr>
        <p:spPr bwMode="auto">
          <a:xfrm>
            <a:off x="5664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9042" name="Line 66"/>
          <p:cNvSpPr>
            <a:spLocks noChangeShapeType="1"/>
          </p:cNvSpPr>
          <p:nvPr/>
        </p:nvSpPr>
        <p:spPr bwMode="auto">
          <a:xfrm>
            <a:off x="51816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79043" name="Line 67"/>
          <p:cNvSpPr>
            <a:spLocks noChangeShapeType="1"/>
          </p:cNvSpPr>
          <p:nvPr/>
        </p:nvSpPr>
        <p:spPr bwMode="auto">
          <a:xfrm>
            <a:off x="51054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279044" name="Oval 68"/>
          <p:cNvSpPr>
            <a:spLocks noChangeArrowheads="1"/>
          </p:cNvSpPr>
          <p:nvPr/>
        </p:nvSpPr>
        <p:spPr bwMode="auto">
          <a:xfrm>
            <a:off x="5410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79045" name="Rectangle 69"/>
          <p:cNvSpPr>
            <a:spLocks noChangeArrowheads="1"/>
          </p:cNvSpPr>
          <p:nvPr/>
        </p:nvSpPr>
        <p:spPr bwMode="auto">
          <a:xfrm>
            <a:off x="5410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79046" name="Line 70"/>
          <p:cNvSpPr>
            <a:spLocks noChangeShapeType="1"/>
          </p:cNvSpPr>
          <p:nvPr/>
        </p:nvSpPr>
        <p:spPr bwMode="auto">
          <a:xfrm>
            <a:off x="5181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1"/>
          <p:cNvGrpSpPr>
            <a:grpSpLocks/>
          </p:cNvGrpSpPr>
          <p:nvPr/>
        </p:nvGrpSpPr>
        <p:grpSpPr bwMode="auto">
          <a:xfrm>
            <a:off x="6096000" y="2209800"/>
            <a:ext cx="304800" cy="914400"/>
            <a:chOff x="1392" y="2880"/>
            <a:chExt cx="288" cy="480"/>
          </a:xfrm>
        </p:grpSpPr>
        <p:sp>
          <p:nvSpPr>
            <p:cNvPr id="1279048" name="Line 72"/>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79049" name="Line 73"/>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79050" name="Line 74"/>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79051" name="Line 75"/>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79052" name="Line 76"/>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79053" name="Line 77"/>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79054" name="Line 78"/>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79055" name="Text Box 79"/>
          <p:cNvSpPr txBox="1">
            <a:spLocks noChangeArrowheads="1"/>
          </p:cNvSpPr>
          <p:nvPr/>
        </p:nvSpPr>
        <p:spPr bwMode="auto">
          <a:xfrm>
            <a:off x="6019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79056" name="Line 80"/>
          <p:cNvSpPr>
            <a:spLocks noChangeShapeType="1"/>
          </p:cNvSpPr>
          <p:nvPr/>
        </p:nvSpPr>
        <p:spPr bwMode="auto">
          <a:xfrm>
            <a:off x="5853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9057" name="Rectangle 81"/>
          <p:cNvSpPr>
            <a:spLocks noChangeArrowheads="1"/>
          </p:cNvSpPr>
          <p:nvPr/>
        </p:nvSpPr>
        <p:spPr bwMode="auto">
          <a:xfrm>
            <a:off x="6934200" y="3048000"/>
            <a:ext cx="1143000" cy="1447800"/>
          </a:xfrm>
          <a:prstGeom prst="rect">
            <a:avLst/>
          </a:prstGeom>
          <a:noFill/>
          <a:ln w="12700">
            <a:solidFill>
              <a:schemeClr val="tx1"/>
            </a:solidFill>
            <a:miter lim="800000"/>
            <a:headEnd/>
            <a:tailEnd/>
          </a:ln>
          <a:effectLst/>
        </p:spPr>
        <p:txBody>
          <a:bodyPr wrap="none" anchor="ctr"/>
          <a:lstStyle/>
          <a:p>
            <a:endParaRPr lang="en-US"/>
          </a:p>
        </p:txBody>
      </p:sp>
      <p:sp>
        <p:nvSpPr>
          <p:cNvPr id="1279058" name="Line 82"/>
          <p:cNvSpPr>
            <a:spLocks noChangeShapeType="1"/>
          </p:cNvSpPr>
          <p:nvPr/>
        </p:nvSpPr>
        <p:spPr bwMode="auto">
          <a:xfrm>
            <a:off x="6705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79059" name="Text Box 83"/>
          <p:cNvSpPr txBox="1">
            <a:spLocks noChangeArrowheads="1"/>
          </p:cNvSpPr>
          <p:nvPr/>
        </p:nvSpPr>
        <p:spPr bwMode="auto">
          <a:xfrm>
            <a:off x="72390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79060" name="Text Box 84"/>
          <p:cNvSpPr txBox="1">
            <a:spLocks noChangeArrowheads="1"/>
          </p:cNvSpPr>
          <p:nvPr/>
        </p:nvSpPr>
        <p:spPr bwMode="auto">
          <a:xfrm>
            <a:off x="6878638" y="3657600"/>
            <a:ext cx="741362"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79061" name="Text Box 85"/>
          <p:cNvSpPr txBox="1">
            <a:spLocks noChangeArrowheads="1"/>
          </p:cNvSpPr>
          <p:nvPr/>
        </p:nvSpPr>
        <p:spPr bwMode="auto">
          <a:xfrm>
            <a:off x="68691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79062" name="Text Box 86"/>
          <p:cNvSpPr txBox="1">
            <a:spLocks noChangeArrowheads="1"/>
          </p:cNvSpPr>
          <p:nvPr/>
        </p:nvSpPr>
        <p:spPr bwMode="auto">
          <a:xfrm>
            <a:off x="75438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79063" name="Line 87"/>
          <p:cNvSpPr>
            <a:spLocks noChangeShapeType="1"/>
          </p:cNvSpPr>
          <p:nvPr/>
        </p:nvSpPr>
        <p:spPr bwMode="auto">
          <a:xfrm>
            <a:off x="6705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9064" name="Line 88"/>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79065" name="AutoShape 89"/>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066" name="Line 90"/>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279069" name="Line 93"/>
          <p:cNvSpPr>
            <a:spLocks noChangeShapeType="1"/>
          </p:cNvSpPr>
          <p:nvPr/>
        </p:nvSpPr>
        <p:spPr bwMode="auto">
          <a:xfrm>
            <a:off x="4114800" y="3352800"/>
            <a:ext cx="152400" cy="0"/>
          </a:xfrm>
          <a:prstGeom prst="line">
            <a:avLst/>
          </a:prstGeom>
          <a:noFill/>
          <a:ln w="28575">
            <a:solidFill>
              <a:schemeClr val="tx1"/>
            </a:solidFill>
            <a:round/>
            <a:headEnd/>
            <a:tailEnd/>
          </a:ln>
          <a:effectLst/>
        </p:spPr>
        <p:txBody>
          <a:bodyPr/>
          <a:lstStyle/>
          <a:p>
            <a:endParaRPr lang="en-US"/>
          </a:p>
        </p:txBody>
      </p:sp>
      <p:sp>
        <p:nvSpPr>
          <p:cNvPr id="1279070" name="Line 94"/>
          <p:cNvSpPr>
            <a:spLocks noChangeShapeType="1"/>
          </p:cNvSpPr>
          <p:nvPr/>
        </p:nvSpPr>
        <p:spPr bwMode="auto">
          <a:xfrm>
            <a:off x="2590800" y="4267200"/>
            <a:ext cx="0" cy="2209800"/>
          </a:xfrm>
          <a:prstGeom prst="line">
            <a:avLst/>
          </a:prstGeom>
          <a:noFill/>
          <a:ln w="28575">
            <a:solidFill>
              <a:srgbClr val="CC3399"/>
            </a:solidFill>
            <a:round/>
            <a:headEnd/>
            <a:tailEnd/>
          </a:ln>
          <a:effectLst/>
        </p:spPr>
        <p:txBody>
          <a:bodyPr/>
          <a:lstStyle/>
          <a:p>
            <a:endParaRPr lang="en-US"/>
          </a:p>
        </p:txBody>
      </p:sp>
      <p:sp>
        <p:nvSpPr>
          <p:cNvPr id="1279071" name="Line 95"/>
          <p:cNvSpPr>
            <a:spLocks noChangeShapeType="1"/>
          </p:cNvSpPr>
          <p:nvPr/>
        </p:nvSpPr>
        <p:spPr bwMode="auto">
          <a:xfrm>
            <a:off x="1828800" y="2438400"/>
            <a:ext cx="228600" cy="0"/>
          </a:xfrm>
          <a:prstGeom prst="line">
            <a:avLst/>
          </a:prstGeom>
          <a:noFill/>
          <a:ln w="28575">
            <a:solidFill>
              <a:schemeClr val="tx1"/>
            </a:solidFill>
            <a:round/>
            <a:headEnd/>
            <a:tailEnd/>
          </a:ln>
          <a:effectLst/>
        </p:spPr>
        <p:txBody>
          <a:bodyPr/>
          <a:lstStyle/>
          <a:p>
            <a:endParaRPr lang="en-US"/>
          </a:p>
        </p:txBody>
      </p:sp>
      <p:sp>
        <p:nvSpPr>
          <p:cNvPr id="1279072" name="Line 96"/>
          <p:cNvSpPr>
            <a:spLocks noChangeShapeType="1"/>
          </p:cNvSpPr>
          <p:nvPr/>
        </p:nvSpPr>
        <p:spPr bwMode="auto">
          <a:xfrm>
            <a:off x="10668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79073" name="Line 97"/>
          <p:cNvSpPr>
            <a:spLocks noChangeShapeType="1"/>
          </p:cNvSpPr>
          <p:nvPr/>
        </p:nvSpPr>
        <p:spPr bwMode="auto">
          <a:xfrm>
            <a:off x="2362200" y="3733800"/>
            <a:ext cx="152400" cy="0"/>
          </a:xfrm>
          <a:prstGeom prst="line">
            <a:avLst/>
          </a:prstGeom>
          <a:noFill/>
          <a:ln w="28575">
            <a:solidFill>
              <a:schemeClr val="tx1"/>
            </a:solidFill>
            <a:round/>
            <a:headEnd/>
            <a:tailEnd/>
          </a:ln>
          <a:effectLst/>
        </p:spPr>
        <p:txBody>
          <a:bodyPr/>
          <a:lstStyle/>
          <a:p>
            <a:endParaRPr lang="en-US"/>
          </a:p>
        </p:txBody>
      </p:sp>
      <p:sp>
        <p:nvSpPr>
          <p:cNvPr id="1279074" name="Line 98"/>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279075" name="Rectangle 99"/>
          <p:cNvSpPr>
            <a:spLocks noChangeArrowheads="1"/>
          </p:cNvSpPr>
          <p:nvPr/>
        </p:nvSpPr>
        <p:spPr bwMode="auto">
          <a:xfrm>
            <a:off x="22098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79076" name="Rectangle 100"/>
          <p:cNvSpPr>
            <a:spLocks noChangeArrowheads="1"/>
          </p:cNvSpPr>
          <p:nvPr/>
        </p:nvSpPr>
        <p:spPr bwMode="auto">
          <a:xfrm>
            <a:off x="42672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279077" name="Line 101"/>
          <p:cNvSpPr>
            <a:spLocks noChangeShapeType="1"/>
          </p:cNvSpPr>
          <p:nvPr/>
        </p:nvSpPr>
        <p:spPr bwMode="auto">
          <a:xfrm>
            <a:off x="1981200" y="2438400"/>
            <a:ext cx="228600" cy="0"/>
          </a:xfrm>
          <a:prstGeom prst="line">
            <a:avLst/>
          </a:prstGeom>
          <a:noFill/>
          <a:ln w="28575">
            <a:solidFill>
              <a:schemeClr val="tx1"/>
            </a:solidFill>
            <a:round/>
            <a:headEnd/>
            <a:tailEnd/>
          </a:ln>
          <a:effectLst/>
        </p:spPr>
        <p:txBody>
          <a:bodyPr/>
          <a:lstStyle/>
          <a:p>
            <a:endParaRPr lang="en-US"/>
          </a:p>
        </p:txBody>
      </p:sp>
      <p:sp>
        <p:nvSpPr>
          <p:cNvPr id="1279078" name="Line 102"/>
          <p:cNvSpPr>
            <a:spLocks noChangeShapeType="1"/>
          </p:cNvSpPr>
          <p:nvPr/>
        </p:nvSpPr>
        <p:spPr bwMode="auto">
          <a:xfrm>
            <a:off x="2362200" y="2438400"/>
            <a:ext cx="1905000" cy="0"/>
          </a:xfrm>
          <a:prstGeom prst="line">
            <a:avLst/>
          </a:prstGeom>
          <a:noFill/>
          <a:ln w="28575">
            <a:solidFill>
              <a:schemeClr val="tx1"/>
            </a:solidFill>
            <a:round/>
            <a:headEnd/>
            <a:tailEnd/>
          </a:ln>
          <a:effectLst/>
        </p:spPr>
        <p:txBody>
          <a:bodyPr/>
          <a:lstStyle/>
          <a:p>
            <a:endParaRPr lang="en-US"/>
          </a:p>
        </p:txBody>
      </p:sp>
      <p:sp>
        <p:nvSpPr>
          <p:cNvPr id="1279079" name="Line 103"/>
          <p:cNvSpPr>
            <a:spLocks noChangeShapeType="1"/>
          </p:cNvSpPr>
          <p:nvPr/>
        </p:nvSpPr>
        <p:spPr bwMode="auto">
          <a:xfrm>
            <a:off x="6400800" y="2667000"/>
            <a:ext cx="152400" cy="0"/>
          </a:xfrm>
          <a:prstGeom prst="line">
            <a:avLst/>
          </a:prstGeom>
          <a:noFill/>
          <a:ln w="28575">
            <a:solidFill>
              <a:schemeClr val="tx1"/>
            </a:solidFill>
            <a:round/>
            <a:headEnd/>
            <a:tailEnd/>
          </a:ln>
          <a:effectLst/>
        </p:spPr>
        <p:txBody>
          <a:bodyPr/>
          <a:lstStyle/>
          <a:p>
            <a:endParaRPr lang="en-US"/>
          </a:p>
        </p:txBody>
      </p:sp>
      <p:sp>
        <p:nvSpPr>
          <p:cNvPr id="1279080" name="Line 104"/>
          <p:cNvSpPr>
            <a:spLocks noChangeShapeType="1"/>
          </p:cNvSpPr>
          <p:nvPr/>
        </p:nvSpPr>
        <p:spPr bwMode="auto">
          <a:xfrm>
            <a:off x="4419600" y="4953000"/>
            <a:ext cx="762000" cy="0"/>
          </a:xfrm>
          <a:prstGeom prst="line">
            <a:avLst/>
          </a:prstGeom>
          <a:noFill/>
          <a:ln w="28575">
            <a:solidFill>
              <a:schemeClr val="tx1"/>
            </a:solidFill>
            <a:round/>
            <a:headEnd/>
            <a:tailEnd/>
          </a:ln>
          <a:effectLst/>
        </p:spPr>
        <p:txBody>
          <a:bodyPr/>
          <a:lstStyle/>
          <a:p>
            <a:endParaRPr lang="en-US"/>
          </a:p>
        </p:txBody>
      </p:sp>
      <p:sp>
        <p:nvSpPr>
          <p:cNvPr id="1279081" name="Line 105"/>
          <p:cNvSpPr>
            <a:spLocks noChangeShapeType="1"/>
          </p:cNvSpPr>
          <p:nvPr/>
        </p:nvSpPr>
        <p:spPr bwMode="auto">
          <a:xfrm>
            <a:off x="5257800" y="4419600"/>
            <a:ext cx="0" cy="533400"/>
          </a:xfrm>
          <a:prstGeom prst="line">
            <a:avLst/>
          </a:prstGeom>
          <a:noFill/>
          <a:ln w="28575">
            <a:solidFill>
              <a:schemeClr val="tx1"/>
            </a:solidFill>
            <a:round/>
            <a:headEnd/>
            <a:tailEnd/>
          </a:ln>
          <a:effectLst/>
        </p:spPr>
        <p:txBody>
          <a:bodyPr/>
          <a:lstStyle/>
          <a:p>
            <a:endParaRPr lang="en-US"/>
          </a:p>
        </p:txBody>
      </p:sp>
      <p:sp>
        <p:nvSpPr>
          <p:cNvPr id="1279082" name="Line 106"/>
          <p:cNvSpPr>
            <a:spLocks noChangeShapeType="1"/>
          </p:cNvSpPr>
          <p:nvPr/>
        </p:nvSpPr>
        <p:spPr bwMode="auto">
          <a:xfrm>
            <a:off x="5257800" y="4953000"/>
            <a:ext cx="1295400" cy="0"/>
          </a:xfrm>
          <a:prstGeom prst="line">
            <a:avLst/>
          </a:prstGeom>
          <a:noFill/>
          <a:ln w="28575">
            <a:solidFill>
              <a:schemeClr val="tx1"/>
            </a:solidFill>
            <a:round/>
            <a:headEnd/>
            <a:tailEnd/>
          </a:ln>
          <a:effectLst/>
        </p:spPr>
        <p:txBody>
          <a:bodyPr/>
          <a:lstStyle/>
          <a:p>
            <a:endParaRPr lang="en-US"/>
          </a:p>
        </p:txBody>
      </p:sp>
      <p:sp>
        <p:nvSpPr>
          <p:cNvPr id="1279083" name="Rectangle 107"/>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79084" name="Line 108"/>
          <p:cNvSpPr>
            <a:spLocks noChangeShapeType="1"/>
          </p:cNvSpPr>
          <p:nvPr/>
        </p:nvSpPr>
        <p:spPr bwMode="auto">
          <a:xfrm>
            <a:off x="6781800" y="4953000"/>
            <a:ext cx="1447800" cy="0"/>
          </a:xfrm>
          <a:prstGeom prst="line">
            <a:avLst/>
          </a:prstGeom>
          <a:noFill/>
          <a:ln w="28575">
            <a:solidFill>
              <a:schemeClr val="tx1"/>
            </a:solidFill>
            <a:round/>
            <a:headEnd/>
            <a:tailEnd/>
          </a:ln>
          <a:effectLst/>
        </p:spPr>
        <p:txBody>
          <a:bodyPr/>
          <a:lstStyle/>
          <a:p>
            <a:endParaRPr lang="en-US"/>
          </a:p>
        </p:txBody>
      </p:sp>
      <p:sp>
        <p:nvSpPr>
          <p:cNvPr id="1279085" name="Line 109"/>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79086" name="Line 110"/>
          <p:cNvSpPr>
            <a:spLocks noChangeShapeType="1"/>
          </p:cNvSpPr>
          <p:nvPr/>
        </p:nvSpPr>
        <p:spPr bwMode="auto">
          <a:xfrm>
            <a:off x="8991600" y="3962400"/>
            <a:ext cx="0" cy="2514600"/>
          </a:xfrm>
          <a:prstGeom prst="line">
            <a:avLst/>
          </a:prstGeom>
          <a:noFill/>
          <a:ln w="28575">
            <a:solidFill>
              <a:srgbClr val="CC3399"/>
            </a:solidFill>
            <a:round/>
            <a:headEnd/>
            <a:tailEnd/>
          </a:ln>
          <a:effectLst/>
        </p:spPr>
        <p:txBody>
          <a:bodyPr/>
          <a:lstStyle/>
          <a:p>
            <a:endParaRPr lang="en-US"/>
          </a:p>
        </p:txBody>
      </p:sp>
      <p:sp>
        <p:nvSpPr>
          <p:cNvPr id="1279087" name="Line 111"/>
          <p:cNvSpPr>
            <a:spLocks noChangeShapeType="1"/>
          </p:cNvSpPr>
          <p:nvPr/>
        </p:nvSpPr>
        <p:spPr bwMode="auto">
          <a:xfrm>
            <a:off x="6934200" y="1143000"/>
            <a:ext cx="0" cy="1524000"/>
          </a:xfrm>
          <a:prstGeom prst="line">
            <a:avLst/>
          </a:prstGeom>
          <a:noFill/>
          <a:ln w="28575">
            <a:solidFill>
              <a:srgbClr val="CC3399"/>
            </a:solidFill>
            <a:round/>
            <a:headEnd/>
            <a:tailEnd/>
          </a:ln>
          <a:effectLst/>
        </p:spPr>
        <p:txBody>
          <a:bodyPr/>
          <a:lstStyle/>
          <a:p>
            <a:endParaRPr lang="en-US"/>
          </a:p>
        </p:txBody>
      </p:sp>
      <p:sp>
        <p:nvSpPr>
          <p:cNvPr id="1279088" name="Line 112"/>
          <p:cNvSpPr>
            <a:spLocks noChangeShapeType="1"/>
          </p:cNvSpPr>
          <p:nvPr/>
        </p:nvSpPr>
        <p:spPr bwMode="auto">
          <a:xfrm flipH="1" flipV="1">
            <a:off x="4267200" y="4800600"/>
            <a:ext cx="152400" cy="152400"/>
          </a:xfrm>
          <a:prstGeom prst="line">
            <a:avLst/>
          </a:prstGeom>
          <a:noFill/>
          <a:ln w="28575" cap="rnd">
            <a:solidFill>
              <a:schemeClr val="accent2"/>
            </a:solidFill>
            <a:prstDash val="sysDot"/>
            <a:round/>
            <a:headEnd/>
            <a:tailEnd/>
          </a:ln>
          <a:effectLst/>
        </p:spPr>
        <p:txBody>
          <a:bodyPr/>
          <a:lstStyle/>
          <a:p>
            <a:endParaRPr lang="en-US"/>
          </a:p>
        </p:txBody>
      </p:sp>
      <p:sp>
        <p:nvSpPr>
          <p:cNvPr id="1279089" name="Line 113"/>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79090" name="Text Box 114"/>
          <p:cNvSpPr txBox="1">
            <a:spLocks noChangeArrowheads="1"/>
          </p:cNvSpPr>
          <p:nvPr/>
        </p:nvSpPr>
        <p:spPr bwMode="auto">
          <a:xfrm>
            <a:off x="20574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79091" name="Line 115"/>
          <p:cNvSpPr>
            <a:spLocks noChangeShapeType="1"/>
          </p:cNvSpPr>
          <p:nvPr/>
        </p:nvSpPr>
        <p:spPr bwMode="auto">
          <a:xfrm flipV="1">
            <a:off x="5181600" y="2895600"/>
            <a:ext cx="0" cy="1524000"/>
          </a:xfrm>
          <a:prstGeom prst="line">
            <a:avLst/>
          </a:prstGeom>
          <a:noFill/>
          <a:ln w="28575">
            <a:solidFill>
              <a:schemeClr val="tx1"/>
            </a:solidFill>
            <a:round/>
            <a:headEnd/>
            <a:tailEnd/>
          </a:ln>
          <a:effectLst/>
        </p:spPr>
        <p:txBody>
          <a:bodyPr/>
          <a:lstStyle/>
          <a:p>
            <a:endParaRPr lang="en-US"/>
          </a:p>
        </p:txBody>
      </p:sp>
      <p:sp>
        <p:nvSpPr>
          <p:cNvPr id="1279092" name="Line 116"/>
          <p:cNvSpPr>
            <a:spLocks noChangeShapeType="1"/>
          </p:cNvSpPr>
          <p:nvPr/>
        </p:nvSpPr>
        <p:spPr bwMode="auto">
          <a:xfrm>
            <a:off x="3733800" y="4800600"/>
            <a:ext cx="533400" cy="0"/>
          </a:xfrm>
          <a:prstGeom prst="line">
            <a:avLst/>
          </a:prstGeom>
          <a:noFill/>
          <a:ln w="28575">
            <a:solidFill>
              <a:schemeClr val="tx1"/>
            </a:solidFill>
            <a:round/>
            <a:headEnd/>
            <a:tailEnd/>
          </a:ln>
          <a:effectLst/>
        </p:spPr>
        <p:txBody>
          <a:bodyPr/>
          <a:lstStyle/>
          <a:p>
            <a:endParaRPr lang="en-US"/>
          </a:p>
        </p:txBody>
      </p:sp>
      <p:sp>
        <p:nvSpPr>
          <p:cNvPr id="1279093" name="Line 117"/>
          <p:cNvSpPr>
            <a:spLocks noChangeShapeType="1"/>
          </p:cNvSpPr>
          <p:nvPr/>
        </p:nvSpPr>
        <p:spPr bwMode="auto">
          <a:xfrm>
            <a:off x="4419600" y="2438400"/>
            <a:ext cx="1676400" cy="0"/>
          </a:xfrm>
          <a:prstGeom prst="line">
            <a:avLst/>
          </a:prstGeom>
          <a:noFill/>
          <a:ln w="28575">
            <a:solidFill>
              <a:schemeClr val="tx1"/>
            </a:solidFill>
            <a:round/>
            <a:headEnd/>
            <a:tailEnd type="triangle" w="med" len="med"/>
          </a:ln>
          <a:effectLst/>
        </p:spPr>
        <p:txBody>
          <a:bodyPr/>
          <a:lstStyle/>
          <a:p>
            <a:endParaRPr lang="en-US"/>
          </a:p>
        </p:txBody>
      </p:sp>
      <p:sp>
        <p:nvSpPr>
          <p:cNvPr id="1279094" name="Line 118"/>
          <p:cNvSpPr>
            <a:spLocks noChangeShapeType="1"/>
          </p:cNvSpPr>
          <p:nvPr/>
        </p:nvSpPr>
        <p:spPr bwMode="auto">
          <a:xfrm>
            <a:off x="1981200" y="1447800"/>
            <a:ext cx="0" cy="990600"/>
          </a:xfrm>
          <a:prstGeom prst="line">
            <a:avLst/>
          </a:prstGeom>
          <a:noFill/>
          <a:ln w="28575">
            <a:solidFill>
              <a:schemeClr val="tx1"/>
            </a:solidFill>
            <a:round/>
            <a:headEnd/>
            <a:tailEnd/>
          </a:ln>
          <a:effectLst/>
        </p:spPr>
        <p:txBody>
          <a:bodyPr/>
          <a:lstStyle/>
          <a:p>
            <a:endParaRPr lang="en-US"/>
          </a:p>
        </p:txBody>
      </p:sp>
      <p:sp>
        <p:nvSpPr>
          <p:cNvPr id="1279095" name="Line 119"/>
          <p:cNvSpPr>
            <a:spLocks noChangeShapeType="1"/>
          </p:cNvSpPr>
          <p:nvPr/>
        </p:nvSpPr>
        <p:spPr bwMode="auto">
          <a:xfrm flipV="1">
            <a:off x="6324600" y="2971800"/>
            <a:ext cx="0" cy="457200"/>
          </a:xfrm>
          <a:prstGeom prst="line">
            <a:avLst/>
          </a:prstGeom>
          <a:noFill/>
          <a:ln w="12700">
            <a:solidFill>
              <a:schemeClr val="accent1"/>
            </a:solidFill>
            <a:round/>
            <a:headEnd/>
            <a:tailEnd/>
          </a:ln>
          <a:effectLst/>
        </p:spPr>
        <p:txBody>
          <a:bodyPr/>
          <a:lstStyle/>
          <a:p>
            <a:endParaRPr lang="en-US"/>
          </a:p>
        </p:txBody>
      </p:sp>
      <p:sp>
        <p:nvSpPr>
          <p:cNvPr id="1279096" name="Line 120"/>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279097" name="Rectangle 121"/>
          <p:cNvSpPr>
            <a:spLocks noChangeArrowheads="1"/>
          </p:cNvSpPr>
          <p:nvPr/>
        </p:nvSpPr>
        <p:spPr bwMode="auto">
          <a:xfrm>
            <a:off x="6553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79098" name="Oval 122"/>
          <p:cNvSpPr>
            <a:spLocks noChangeArrowheads="1"/>
          </p:cNvSpPr>
          <p:nvPr/>
        </p:nvSpPr>
        <p:spPr bwMode="auto">
          <a:xfrm>
            <a:off x="2895600" y="45720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79099" name="Rectangle 123"/>
          <p:cNvSpPr>
            <a:spLocks noChangeArrowheads="1"/>
          </p:cNvSpPr>
          <p:nvPr/>
        </p:nvSpPr>
        <p:spPr bwMode="auto">
          <a:xfrm>
            <a:off x="3048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79100" name="Line 124"/>
          <p:cNvSpPr>
            <a:spLocks noChangeShapeType="1"/>
          </p:cNvSpPr>
          <p:nvPr/>
        </p:nvSpPr>
        <p:spPr bwMode="auto">
          <a:xfrm>
            <a:off x="6705600" y="2667000"/>
            <a:ext cx="228600" cy="0"/>
          </a:xfrm>
          <a:prstGeom prst="line">
            <a:avLst/>
          </a:prstGeom>
          <a:noFill/>
          <a:ln w="28575">
            <a:solidFill>
              <a:schemeClr val="tx1"/>
            </a:solidFill>
            <a:round/>
            <a:headEnd/>
            <a:tailEnd/>
          </a:ln>
          <a:effectLst/>
        </p:spPr>
        <p:txBody>
          <a:bodyPr/>
          <a:lstStyle/>
          <a:p>
            <a:endParaRPr lang="en-US"/>
          </a:p>
        </p:txBody>
      </p:sp>
      <p:sp>
        <p:nvSpPr>
          <p:cNvPr id="1279101" name="Line 125"/>
          <p:cNvSpPr>
            <a:spLocks noChangeShapeType="1"/>
          </p:cNvSpPr>
          <p:nvPr/>
        </p:nvSpPr>
        <p:spPr bwMode="auto">
          <a:xfrm>
            <a:off x="6324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102" name="Line 126"/>
          <p:cNvSpPr>
            <a:spLocks noChangeShapeType="1"/>
          </p:cNvSpPr>
          <p:nvPr/>
        </p:nvSpPr>
        <p:spPr bwMode="auto">
          <a:xfrm>
            <a:off x="6705600" y="2971800"/>
            <a:ext cx="228600" cy="0"/>
          </a:xfrm>
          <a:prstGeom prst="line">
            <a:avLst/>
          </a:prstGeom>
          <a:noFill/>
          <a:ln w="12700">
            <a:solidFill>
              <a:schemeClr val="accent1"/>
            </a:solidFill>
            <a:round/>
            <a:headEnd/>
            <a:tailEnd/>
          </a:ln>
          <a:effectLst/>
        </p:spPr>
        <p:txBody>
          <a:bodyPr/>
          <a:lstStyle/>
          <a:p>
            <a:endParaRPr lang="en-US"/>
          </a:p>
        </p:txBody>
      </p:sp>
      <p:sp>
        <p:nvSpPr>
          <p:cNvPr id="1279103" name="Line 127"/>
          <p:cNvSpPr>
            <a:spLocks noChangeShapeType="1"/>
          </p:cNvSpPr>
          <p:nvPr/>
        </p:nvSpPr>
        <p:spPr bwMode="auto">
          <a:xfrm>
            <a:off x="6781800" y="3810000"/>
            <a:ext cx="0" cy="2362200"/>
          </a:xfrm>
          <a:prstGeom prst="line">
            <a:avLst/>
          </a:prstGeom>
          <a:noFill/>
          <a:ln w="28575">
            <a:solidFill>
              <a:srgbClr val="CC3399"/>
            </a:solidFill>
            <a:round/>
            <a:headEnd/>
            <a:tailEnd/>
          </a:ln>
          <a:effectLst/>
        </p:spPr>
        <p:txBody>
          <a:bodyPr/>
          <a:lstStyle/>
          <a:p>
            <a:endParaRPr lang="en-US"/>
          </a:p>
        </p:txBody>
      </p:sp>
      <p:sp>
        <p:nvSpPr>
          <p:cNvPr id="1279104" name="Text Box 128"/>
          <p:cNvSpPr txBox="1">
            <a:spLocks noChangeArrowheads="1"/>
          </p:cNvSpPr>
          <p:nvPr/>
        </p:nvSpPr>
        <p:spPr bwMode="auto">
          <a:xfrm>
            <a:off x="41148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79105" name="Text Box 129"/>
          <p:cNvSpPr txBox="1">
            <a:spLocks noChangeArrowheads="1"/>
          </p:cNvSpPr>
          <p:nvPr/>
        </p:nvSpPr>
        <p:spPr bwMode="auto">
          <a:xfrm>
            <a:off x="6172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79106" name="Text Box 130"/>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79107" name="Rectangle 131"/>
          <p:cNvSpPr>
            <a:spLocks noChangeArrowheads="1"/>
          </p:cNvSpPr>
          <p:nvPr/>
        </p:nvSpPr>
        <p:spPr bwMode="auto">
          <a:xfrm>
            <a:off x="4267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08" name="Rectangle 132"/>
          <p:cNvSpPr>
            <a:spLocks noChangeArrowheads="1"/>
          </p:cNvSpPr>
          <p:nvPr/>
        </p:nvSpPr>
        <p:spPr bwMode="auto">
          <a:xfrm>
            <a:off x="4267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09" name="Rectangle 133"/>
          <p:cNvSpPr>
            <a:spLocks noChangeArrowheads="1"/>
          </p:cNvSpPr>
          <p:nvPr/>
        </p:nvSpPr>
        <p:spPr bwMode="auto">
          <a:xfrm>
            <a:off x="42672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10" name="Rectangle 134"/>
          <p:cNvSpPr>
            <a:spLocks noChangeArrowheads="1"/>
          </p:cNvSpPr>
          <p:nvPr/>
        </p:nvSpPr>
        <p:spPr bwMode="auto">
          <a:xfrm>
            <a:off x="6553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11" name="Rectangle 135"/>
          <p:cNvSpPr>
            <a:spLocks noChangeArrowheads="1"/>
          </p:cNvSpPr>
          <p:nvPr/>
        </p:nvSpPr>
        <p:spPr bwMode="auto">
          <a:xfrm>
            <a:off x="6553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12" name="Rectangle 136"/>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13" name="Rectangle 137"/>
          <p:cNvSpPr>
            <a:spLocks noChangeArrowheads="1"/>
          </p:cNvSpPr>
          <p:nvPr/>
        </p:nvSpPr>
        <p:spPr bwMode="auto">
          <a:xfrm>
            <a:off x="2743200" y="2133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79114" name="Oval 138"/>
          <p:cNvSpPr>
            <a:spLocks noChangeArrowheads="1"/>
          </p:cNvSpPr>
          <p:nvPr/>
        </p:nvSpPr>
        <p:spPr bwMode="auto">
          <a:xfrm>
            <a:off x="2743200" y="19050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279115" name="Line 139"/>
          <p:cNvSpPr>
            <a:spLocks noChangeShapeType="1"/>
          </p:cNvSpPr>
          <p:nvPr/>
        </p:nvSpPr>
        <p:spPr bwMode="auto">
          <a:xfrm>
            <a:off x="2514600" y="2286000"/>
            <a:ext cx="0" cy="838200"/>
          </a:xfrm>
          <a:prstGeom prst="line">
            <a:avLst/>
          </a:prstGeom>
          <a:noFill/>
          <a:ln w="12700">
            <a:solidFill>
              <a:schemeClr val="accent1"/>
            </a:solidFill>
            <a:round/>
            <a:headEnd/>
            <a:tailEnd/>
          </a:ln>
          <a:effectLst/>
        </p:spPr>
        <p:txBody>
          <a:bodyPr/>
          <a:lstStyle/>
          <a:p>
            <a:endParaRPr lang="en-US"/>
          </a:p>
        </p:txBody>
      </p:sp>
      <p:sp>
        <p:nvSpPr>
          <p:cNvPr id="1279116" name="Line 140"/>
          <p:cNvSpPr>
            <a:spLocks noChangeShapeType="1"/>
          </p:cNvSpPr>
          <p:nvPr/>
        </p:nvSpPr>
        <p:spPr bwMode="auto">
          <a:xfrm>
            <a:off x="2514600" y="2286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120" name="Line 144"/>
          <p:cNvSpPr>
            <a:spLocks noChangeShapeType="1"/>
          </p:cNvSpPr>
          <p:nvPr/>
        </p:nvSpPr>
        <p:spPr bwMode="auto">
          <a:xfrm>
            <a:off x="6705600" y="2133600"/>
            <a:ext cx="1524000" cy="533400"/>
          </a:xfrm>
          <a:prstGeom prst="line">
            <a:avLst/>
          </a:prstGeom>
          <a:noFill/>
          <a:ln w="12700">
            <a:solidFill>
              <a:schemeClr val="accent1"/>
            </a:solidFill>
            <a:round/>
            <a:headEnd/>
            <a:tailEnd type="triangle" w="med" len="med"/>
          </a:ln>
          <a:effectLst/>
        </p:spPr>
        <p:txBody>
          <a:bodyPr/>
          <a:lstStyle/>
          <a:p>
            <a:endParaRPr lang="en-US"/>
          </a:p>
        </p:txBody>
      </p:sp>
      <p:sp>
        <p:nvSpPr>
          <p:cNvPr id="1279121" name="Line 145"/>
          <p:cNvSpPr>
            <a:spLocks noChangeShapeType="1"/>
          </p:cNvSpPr>
          <p:nvPr/>
        </p:nvSpPr>
        <p:spPr bwMode="auto">
          <a:xfrm>
            <a:off x="44196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79122" name="Line 146"/>
          <p:cNvSpPr>
            <a:spLocks noChangeShapeType="1"/>
          </p:cNvSpPr>
          <p:nvPr/>
        </p:nvSpPr>
        <p:spPr bwMode="auto">
          <a:xfrm>
            <a:off x="44196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79123" name="Line 147"/>
          <p:cNvSpPr>
            <a:spLocks noChangeShapeType="1"/>
          </p:cNvSpPr>
          <p:nvPr/>
        </p:nvSpPr>
        <p:spPr bwMode="auto">
          <a:xfrm>
            <a:off x="4419600" y="1600200"/>
            <a:ext cx="609600" cy="0"/>
          </a:xfrm>
          <a:prstGeom prst="line">
            <a:avLst/>
          </a:prstGeom>
          <a:noFill/>
          <a:ln w="12700">
            <a:solidFill>
              <a:schemeClr val="accent1"/>
            </a:solidFill>
            <a:round/>
            <a:headEnd/>
            <a:tailEnd/>
          </a:ln>
          <a:effectLst/>
        </p:spPr>
        <p:txBody>
          <a:bodyPr/>
          <a:lstStyle/>
          <a:p>
            <a:endParaRPr lang="en-US"/>
          </a:p>
        </p:txBody>
      </p:sp>
      <p:sp>
        <p:nvSpPr>
          <p:cNvPr id="1279124" name="Line 148"/>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79125" name="Line 149"/>
          <p:cNvSpPr>
            <a:spLocks noChangeShapeType="1"/>
          </p:cNvSpPr>
          <p:nvPr/>
        </p:nvSpPr>
        <p:spPr bwMode="auto">
          <a:xfrm>
            <a:off x="6705600" y="1905000"/>
            <a:ext cx="685800" cy="0"/>
          </a:xfrm>
          <a:prstGeom prst="line">
            <a:avLst/>
          </a:prstGeom>
          <a:noFill/>
          <a:ln w="12700">
            <a:solidFill>
              <a:schemeClr val="accent1"/>
            </a:solidFill>
            <a:round/>
            <a:headEnd/>
            <a:tailEnd/>
          </a:ln>
          <a:effectLst/>
        </p:spPr>
        <p:txBody>
          <a:bodyPr/>
          <a:lstStyle/>
          <a:p>
            <a:endParaRPr lang="en-US"/>
          </a:p>
        </p:txBody>
      </p:sp>
      <p:sp>
        <p:nvSpPr>
          <p:cNvPr id="1279126" name="Line 150"/>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279127" name="Line 151"/>
          <p:cNvSpPr>
            <a:spLocks noChangeShapeType="1"/>
          </p:cNvSpPr>
          <p:nvPr/>
        </p:nvSpPr>
        <p:spPr bwMode="auto">
          <a:xfrm>
            <a:off x="73914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79128" name="Line 152"/>
          <p:cNvSpPr>
            <a:spLocks noChangeShapeType="1"/>
          </p:cNvSpPr>
          <p:nvPr/>
        </p:nvSpPr>
        <p:spPr bwMode="auto">
          <a:xfrm>
            <a:off x="50292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79129" name="AutoShape 153"/>
          <p:cNvSpPr>
            <a:spLocks noChangeArrowheads="1"/>
          </p:cNvSpPr>
          <p:nvPr/>
        </p:nvSpPr>
        <p:spPr bwMode="auto">
          <a:xfrm rot="-5400000">
            <a:off x="4648200" y="5257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130" name="Line 154"/>
          <p:cNvSpPr>
            <a:spLocks noChangeShapeType="1"/>
          </p:cNvSpPr>
          <p:nvPr/>
        </p:nvSpPr>
        <p:spPr bwMode="auto">
          <a:xfrm>
            <a:off x="5105400" y="5334000"/>
            <a:ext cx="1447800" cy="0"/>
          </a:xfrm>
          <a:prstGeom prst="line">
            <a:avLst/>
          </a:prstGeom>
          <a:noFill/>
          <a:ln w="19050">
            <a:solidFill>
              <a:schemeClr val="tx1"/>
            </a:solidFill>
            <a:round/>
            <a:headEnd/>
            <a:tailEnd/>
          </a:ln>
          <a:effectLst/>
        </p:spPr>
        <p:txBody>
          <a:bodyPr/>
          <a:lstStyle/>
          <a:p>
            <a:endParaRPr lang="en-US"/>
          </a:p>
        </p:txBody>
      </p:sp>
      <p:sp>
        <p:nvSpPr>
          <p:cNvPr id="1279131" name="Line 155"/>
          <p:cNvSpPr>
            <a:spLocks noChangeShapeType="1"/>
          </p:cNvSpPr>
          <p:nvPr/>
        </p:nvSpPr>
        <p:spPr bwMode="auto">
          <a:xfrm>
            <a:off x="2514600" y="5562600"/>
            <a:ext cx="1752600" cy="0"/>
          </a:xfrm>
          <a:prstGeom prst="line">
            <a:avLst/>
          </a:prstGeom>
          <a:noFill/>
          <a:ln w="19050">
            <a:solidFill>
              <a:schemeClr val="tx1"/>
            </a:solidFill>
            <a:round/>
            <a:headEnd/>
            <a:tailEnd/>
          </a:ln>
          <a:effectLst/>
        </p:spPr>
        <p:txBody>
          <a:bodyPr/>
          <a:lstStyle/>
          <a:p>
            <a:endParaRPr lang="en-US"/>
          </a:p>
        </p:txBody>
      </p:sp>
      <p:sp>
        <p:nvSpPr>
          <p:cNvPr id="1279132" name="Line 156"/>
          <p:cNvSpPr>
            <a:spLocks noChangeShapeType="1"/>
          </p:cNvSpPr>
          <p:nvPr/>
        </p:nvSpPr>
        <p:spPr bwMode="auto">
          <a:xfrm>
            <a:off x="4419600" y="5562600"/>
            <a:ext cx="457200" cy="0"/>
          </a:xfrm>
          <a:prstGeom prst="line">
            <a:avLst/>
          </a:prstGeom>
          <a:noFill/>
          <a:ln w="19050">
            <a:solidFill>
              <a:schemeClr val="tx1"/>
            </a:solidFill>
            <a:round/>
            <a:headEnd/>
            <a:tailEnd/>
          </a:ln>
          <a:effectLst/>
        </p:spPr>
        <p:txBody>
          <a:bodyPr/>
          <a:lstStyle/>
          <a:p>
            <a:endParaRPr lang="en-US"/>
          </a:p>
        </p:txBody>
      </p:sp>
      <p:sp>
        <p:nvSpPr>
          <p:cNvPr id="1279135" name="Oval 159"/>
          <p:cNvSpPr>
            <a:spLocks noChangeArrowheads="1"/>
          </p:cNvSpPr>
          <p:nvPr/>
        </p:nvSpPr>
        <p:spPr bwMode="auto">
          <a:xfrm>
            <a:off x="5943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79136" name="Rectangle 160"/>
          <p:cNvSpPr>
            <a:spLocks noChangeArrowheads="1"/>
          </p:cNvSpPr>
          <p:nvPr/>
        </p:nvSpPr>
        <p:spPr bwMode="auto">
          <a:xfrm>
            <a:off x="5943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79137" name="Line 161"/>
          <p:cNvSpPr>
            <a:spLocks noChangeShapeType="1"/>
          </p:cNvSpPr>
          <p:nvPr/>
        </p:nvSpPr>
        <p:spPr bwMode="auto">
          <a:xfrm>
            <a:off x="5181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79138" name="Line 162"/>
          <p:cNvSpPr>
            <a:spLocks noChangeShapeType="1"/>
          </p:cNvSpPr>
          <p:nvPr/>
        </p:nvSpPr>
        <p:spPr bwMode="auto">
          <a:xfrm flipV="1">
            <a:off x="6172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79139" name="AutoShape 163"/>
          <p:cNvSpPr>
            <a:spLocks noChangeArrowheads="1"/>
          </p:cNvSpPr>
          <p:nvPr/>
        </p:nvSpPr>
        <p:spPr bwMode="auto">
          <a:xfrm>
            <a:off x="73152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79140" name="Line 164"/>
          <p:cNvSpPr>
            <a:spLocks noChangeShapeType="1"/>
          </p:cNvSpPr>
          <p:nvPr/>
        </p:nvSpPr>
        <p:spPr bwMode="auto">
          <a:xfrm flipV="1">
            <a:off x="6934200" y="2819400"/>
            <a:ext cx="381000" cy="0"/>
          </a:xfrm>
          <a:prstGeom prst="line">
            <a:avLst/>
          </a:prstGeom>
          <a:noFill/>
          <a:ln w="12700">
            <a:solidFill>
              <a:schemeClr val="accent1"/>
            </a:solidFill>
            <a:round/>
            <a:headEnd/>
            <a:tailEnd/>
          </a:ln>
          <a:effectLst/>
        </p:spPr>
        <p:txBody>
          <a:bodyPr/>
          <a:lstStyle/>
          <a:p>
            <a:endParaRPr lang="en-US"/>
          </a:p>
        </p:txBody>
      </p:sp>
      <p:sp>
        <p:nvSpPr>
          <p:cNvPr id="1279141" name="Line 165"/>
          <p:cNvSpPr>
            <a:spLocks noChangeShapeType="1"/>
          </p:cNvSpPr>
          <p:nvPr/>
        </p:nvSpPr>
        <p:spPr bwMode="auto">
          <a:xfrm>
            <a:off x="6934200" y="2819400"/>
            <a:ext cx="0" cy="152400"/>
          </a:xfrm>
          <a:prstGeom prst="line">
            <a:avLst/>
          </a:prstGeom>
          <a:noFill/>
          <a:ln w="12700">
            <a:solidFill>
              <a:schemeClr val="accent1"/>
            </a:solidFill>
            <a:round/>
            <a:headEnd/>
            <a:tailEnd/>
          </a:ln>
          <a:effectLst/>
        </p:spPr>
        <p:txBody>
          <a:bodyPr/>
          <a:lstStyle/>
          <a:p>
            <a:endParaRPr lang="en-US"/>
          </a:p>
        </p:txBody>
      </p:sp>
      <p:sp>
        <p:nvSpPr>
          <p:cNvPr id="1279142" name="Rectangle 166"/>
          <p:cNvSpPr>
            <a:spLocks noChangeArrowheads="1"/>
          </p:cNvSpPr>
          <p:nvPr/>
        </p:nvSpPr>
        <p:spPr bwMode="auto">
          <a:xfrm>
            <a:off x="6858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79143" name="Line 167"/>
          <p:cNvSpPr>
            <a:spLocks noChangeShapeType="1"/>
          </p:cNvSpPr>
          <p:nvPr/>
        </p:nvSpPr>
        <p:spPr bwMode="auto">
          <a:xfrm>
            <a:off x="7162800" y="2667000"/>
            <a:ext cx="152400" cy="0"/>
          </a:xfrm>
          <a:prstGeom prst="line">
            <a:avLst/>
          </a:prstGeom>
          <a:noFill/>
          <a:ln w="12700">
            <a:solidFill>
              <a:schemeClr val="accent1"/>
            </a:solidFill>
            <a:round/>
            <a:headEnd/>
            <a:tailEnd/>
          </a:ln>
          <a:effectLst/>
        </p:spPr>
        <p:txBody>
          <a:bodyPr/>
          <a:lstStyle/>
          <a:p>
            <a:endParaRPr lang="en-US"/>
          </a:p>
        </p:txBody>
      </p:sp>
      <p:sp>
        <p:nvSpPr>
          <p:cNvPr id="1279144" name="Line 168"/>
          <p:cNvSpPr>
            <a:spLocks noChangeShapeType="1"/>
          </p:cNvSpPr>
          <p:nvPr/>
        </p:nvSpPr>
        <p:spPr bwMode="auto">
          <a:xfrm>
            <a:off x="7848600" y="914400"/>
            <a:ext cx="0" cy="1828800"/>
          </a:xfrm>
          <a:prstGeom prst="line">
            <a:avLst/>
          </a:prstGeom>
          <a:noFill/>
          <a:ln w="12700">
            <a:solidFill>
              <a:schemeClr val="accent1"/>
            </a:solidFill>
            <a:round/>
            <a:headEnd/>
            <a:tailEnd/>
          </a:ln>
          <a:effectLst/>
        </p:spPr>
        <p:txBody>
          <a:bodyPr/>
          <a:lstStyle/>
          <a:p>
            <a:endParaRPr lang="en-US"/>
          </a:p>
        </p:txBody>
      </p:sp>
      <p:sp>
        <p:nvSpPr>
          <p:cNvPr id="1279145" name="Line 169"/>
          <p:cNvSpPr>
            <a:spLocks noChangeShapeType="1"/>
          </p:cNvSpPr>
          <p:nvPr/>
        </p:nvSpPr>
        <p:spPr bwMode="auto">
          <a:xfrm>
            <a:off x="7696200" y="2743200"/>
            <a:ext cx="152400" cy="0"/>
          </a:xfrm>
          <a:prstGeom prst="line">
            <a:avLst/>
          </a:prstGeom>
          <a:noFill/>
          <a:ln w="12700">
            <a:solidFill>
              <a:schemeClr val="accent1"/>
            </a:solidFill>
            <a:round/>
            <a:headEnd/>
            <a:tailEnd/>
          </a:ln>
          <a:effectLst/>
        </p:spPr>
        <p:txBody>
          <a:bodyPr/>
          <a:lstStyle/>
          <a:p>
            <a:endParaRPr lang="en-US"/>
          </a:p>
        </p:txBody>
      </p:sp>
      <p:sp>
        <p:nvSpPr>
          <p:cNvPr id="1279146" name="Line 170"/>
          <p:cNvSpPr>
            <a:spLocks noChangeShapeType="1"/>
          </p:cNvSpPr>
          <p:nvPr/>
        </p:nvSpPr>
        <p:spPr bwMode="auto">
          <a:xfrm>
            <a:off x="914400" y="914400"/>
            <a:ext cx="6934200" cy="0"/>
          </a:xfrm>
          <a:prstGeom prst="line">
            <a:avLst/>
          </a:prstGeom>
          <a:noFill/>
          <a:ln w="12700">
            <a:solidFill>
              <a:schemeClr val="accent1"/>
            </a:solidFill>
            <a:round/>
            <a:headEnd/>
            <a:tailEnd/>
          </a:ln>
          <a:effectLst/>
        </p:spPr>
        <p:txBody>
          <a:bodyPr/>
          <a:lstStyle/>
          <a:p>
            <a:endParaRPr lang="en-US"/>
          </a:p>
        </p:txBody>
      </p:sp>
      <p:sp>
        <p:nvSpPr>
          <p:cNvPr id="1279147" name="Rectangle 171"/>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79148" name="Line 172"/>
          <p:cNvSpPr>
            <a:spLocks noChangeShapeType="1"/>
          </p:cNvSpPr>
          <p:nvPr/>
        </p:nvSpPr>
        <p:spPr bwMode="auto">
          <a:xfrm>
            <a:off x="914400" y="914400"/>
            <a:ext cx="0" cy="152400"/>
          </a:xfrm>
          <a:prstGeom prst="line">
            <a:avLst/>
          </a:prstGeom>
          <a:noFill/>
          <a:ln w="12700">
            <a:solidFill>
              <a:schemeClr val="accent1"/>
            </a:solidFill>
            <a:round/>
            <a:headEnd/>
            <a:tailEnd/>
          </a:ln>
          <a:effectLst/>
        </p:spPr>
        <p:txBody>
          <a:bodyPr/>
          <a:lstStyle/>
          <a:p>
            <a:endParaRPr lang="en-US"/>
          </a:p>
        </p:txBody>
      </p:sp>
      <p:sp>
        <p:nvSpPr>
          <p:cNvPr id="1279149" name="AutoShape 173"/>
          <p:cNvSpPr>
            <a:spLocks noChangeArrowheads="1"/>
          </p:cNvSpPr>
          <p:nvPr/>
        </p:nvSpPr>
        <p:spPr bwMode="auto">
          <a:xfrm rot="-5400000">
            <a:off x="45227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150" name="AutoShape 174"/>
          <p:cNvSpPr>
            <a:spLocks noChangeArrowheads="1"/>
          </p:cNvSpPr>
          <p:nvPr/>
        </p:nvSpPr>
        <p:spPr bwMode="auto">
          <a:xfrm rot="-5400000">
            <a:off x="45227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151" name="Line 175"/>
          <p:cNvSpPr>
            <a:spLocks noChangeShapeType="1"/>
          </p:cNvSpPr>
          <p:nvPr/>
        </p:nvSpPr>
        <p:spPr bwMode="auto">
          <a:xfrm>
            <a:off x="44196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79152" name="Line 176"/>
          <p:cNvSpPr>
            <a:spLocks noChangeShapeType="1"/>
          </p:cNvSpPr>
          <p:nvPr/>
        </p:nvSpPr>
        <p:spPr bwMode="auto">
          <a:xfrm>
            <a:off x="44196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79153" name="Line 177"/>
          <p:cNvSpPr>
            <a:spLocks noChangeShapeType="1"/>
          </p:cNvSpPr>
          <p:nvPr/>
        </p:nvSpPr>
        <p:spPr bwMode="auto">
          <a:xfrm flipH="1">
            <a:off x="4724400" y="6172200"/>
            <a:ext cx="2057400" cy="0"/>
          </a:xfrm>
          <a:prstGeom prst="line">
            <a:avLst/>
          </a:prstGeom>
          <a:noFill/>
          <a:ln w="28575">
            <a:solidFill>
              <a:srgbClr val="CC3399"/>
            </a:solidFill>
            <a:round/>
            <a:headEnd/>
            <a:tailEnd/>
          </a:ln>
          <a:effectLst/>
        </p:spPr>
        <p:txBody>
          <a:bodyPr/>
          <a:lstStyle/>
          <a:p>
            <a:endParaRPr lang="en-US"/>
          </a:p>
        </p:txBody>
      </p:sp>
      <p:sp>
        <p:nvSpPr>
          <p:cNvPr id="1279154" name="Line 178"/>
          <p:cNvSpPr>
            <a:spLocks noChangeShapeType="1"/>
          </p:cNvSpPr>
          <p:nvPr/>
        </p:nvSpPr>
        <p:spPr bwMode="auto">
          <a:xfrm>
            <a:off x="4724400" y="3657600"/>
            <a:ext cx="0" cy="2514600"/>
          </a:xfrm>
          <a:prstGeom prst="line">
            <a:avLst/>
          </a:prstGeom>
          <a:noFill/>
          <a:ln w="28575">
            <a:solidFill>
              <a:srgbClr val="CC3399"/>
            </a:solidFill>
            <a:round/>
            <a:headEnd/>
            <a:tailEnd/>
          </a:ln>
          <a:effectLst/>
        </p:spPr>
        <p:txBody>
          <a:bodyPr/>
          <a:lstStyle/>
          <a:p>
            <a:endParaRPr lang="en-US"/>
          </a:p>
        </p:txBody>
      </p:sp>
      <p:sp>
        <p:nvSpPr>
          <p:cNvPr id="1279155" name="Line 179"/>
          <p:cNvSpPr>
            <a:spLocks noChangeShapeType="1"/>
          </p:cNvSpPr>
          <p:nvPr/>
        </p:nvSpPr>
        <p:spPr bwMode="auto">
          <a:xfrm>
            <a:off x="4724400" y="36576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79156" name="Line 180"/>
          <p:cNvSpPr>
            <a:spLocks noChangeShapeType="1"/>
          </p:cNvSpPr>
          <p:nvPr/>
        </p:nvSpPr>
        <p:spPr bwMode="auto">
          <a:xfrm>
            <a:off x="4724400" y="47244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79157" name="Line 181"/>
          <p:cNvSpPr>
            <a:spLocks noChangeShapeType="1"/>
          </p:cNvSpPr>
          <p:nvPr/>
        </p:nvSpPr>
        <p:spPr bwMode="auto">
          <a:xfrm>
            <a:off x="4572000" y="33528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79158" name="Line 182"/>
          <p:cNvSpPr>
            <a:spLocks noChangeShapeType="1"/>
          </p:cNvSpPr>
          <p:nvPr/>
        </p:nvSpPr>
        <p:spPr bwMode="auto">
          <a:xfrm>
            <a:off x="4572000" y="44196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79159" name="Line 183"/>
          <p:cNvSpPr>
            <a:spLocks noChangeShapeType="1"/>
          </p:cNvSpPr>
          <p:nvPr/>
        </p:nvSpPr>
        <p:spPr bwMode="auto">
          <a:xfrm>
            <a:off x="4572000" y="3352800"/>
            <a:ext cx="0" cy="3124200"/>
          </a:xfrm>
          <a:prstGeom prst="line">
            <a:avLst/>
          </a:prstGeom>
          <a:noFill/>
          <a:ln w="28575">
            <a:solidFill>
              <a:srgbClr val="CC3399"/>
            </a:solidFill>
            <a:round/>
            <a:headEnd/>
            <a:tailEnd/>
          </a:ln>
          <a:effectLst/>
        </p:spPr>
        <p:txBody>
          <a:bodyPr/>
          <a:lstStyle/>
          <a:p>
            <a:endParaRPr lang="en-US"/>
          </a:p>
        </p:txBody>
      </p:sp>
      <p:sp>
        <p:nvSpPr>
          <p:cNvPr id="1279160" name="Oval 184"/>
          <p:cNvSpPr>
            <a:spLocks noChangeArrowheads="1"/>
          </p:cNvSpPr>
          <p:nvPr/>
        </p:nvSpPr>
        <p:spPr bwMode="auto">
          <a:xfrm>
            <a:off x="54102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79161" name="Rectangle 185"/>
          <p:cNvSpPr>
            <a:spLocks noChangeArrowheads="1"/>
          </p:cNvSpPr>
          <p:nvPr/>
        </p:nvSpPr>
        <p:spPr bwMode="auto">
          <a:xfrm>
            <a:off x="56388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279162" name="Line 186"/>
          <p:cNvSpPr>
            <a:spLocks noChangeShapeType="1"/>
          </p:cNvSpPr>
          <p:nvPr/>
        </p:nvSpPr>
        <p:spPr bwMode="auto">
          <a:xfrm flipH="1">
            <a:off x="6934200" y="5334000"/>
            <a:ext cx="0" cy="381000"/>
          </a:xfrm>
          <a:prstGeom prst="line">
            <a:avLst/>
          </a:prstGeom>
          <a:noFill/>
          <a:ln w="12700">
            <a:solidFill>
              <a:schemeClr val="tx1"/>
            </a:solidFill>
            <a:round/>
            <a:headEnd/>
            <a:tailEnd/>
          </a:ln>
          <a:effectLst/>
        </p:spPr>
        <p:txBody>
          <a:bodyPr/>
          <a:lstStyle/>
          <a:p>
            <a:endParaRPr lang="en-US"/>
          </a:p>
        </p:txBody>
      </p:sp>
      <p:sp>
        <p:nvSpPr>
          <p:cNvPr id="1279163" name="Line 187"/>
          <p:cNvSpPr>
            <a:spLocks noChangeShapeType="1"/>
          </p:cNvSpPr>
          <p:nvPr/>
        </p:nvSpPr>
        <p:spPr bwMode="auto">
          <a:xfrm>
            <a:off x="6248400" y="5715000"/>
            <a:ext cx="685800" cy="0"/>
          </a:xfrm>
          <a:prstGeom prst="line">
            <a:avLst/>
          </a:prstGeom>
          <a:noFill/>
          <a:ln w="19050">
            <a:solidFill>
              <a:schemeClr val="tx1"/>
            </a:solidFill>
            <a:round/>
            <a:headEnd type="triangle" w="med" len="med"/>
            <a:tailEnd/>
          </a:ln>
          <a:effectLst/>
        </p:spPr>
        <p:txBody>
          <a:bodyPr/>
          <a:lstStyle/>
          <a:p>
            <a:endParaRPr lang="en-US"/>
          </a:p>
        </p:txBody>
      </p:sp>
      <p:sp>
        <p:nvSpPr>
          <p:cNvPr id="1279164" name="Line 188"/>
          <p:cNvSpPr>
            <a:spLocks noChangeShapeType="1"/>
          </p:cNvSpPr>
          <p:nvPr/>
        </p:nvSpPr>
        <p:spPr bwMode="auto">
          <a:xfrm>
            <a:off x="6248400" y="5867400"/>
            <a:ext cx="2286000" cy="0"/>
          </a:xfrm>
          <a:prstGeom prst="line">
            <a:avLst/>
          </a:prstGeom>
          <a:noFill/>
          <a:ln w="19050">
            <a:solidFill>
              <a:schemeClr val="tx1"/>
            </a:solidFill>
            <a:round/>
            <a:headEnd type="triangle" w="med" len="med"/>
            <a:tailEnd/>
          </a:ln>
          <a:effectLst/>
        </p:spPr>
        <p:txBody>
          <a:bodyPr/>
          <a:lstStyle/>
          <a:p>
            <a:endParaRPr lang="en-US"/>
          </a:p>
        </p:txBody>
      </p:sp>
      <p:sp>
        <p:nvSpPr>
          <p:cNvPr id="1279165" name="Line 189"/>
          <p:cNvSpPr>
            <a:spLocks noChangeShapeType="1"/>
          </p:cNvSpPr>
          <p:nvPr/>
        </p:nvSpPr>
        <p:spPr bwMode="auto">
          <a:xfrm>
            <a:off x="2514600" y="5791200"/>
            <a:ext cx="1752600" cy="0"/>
          </a:xfrm>
          <a:prstGeom prst="line">
            <a:avLst/>
          </a:prstGeom>
          <a:noFill/>
          <a:ln w="19050">
            <a:solidFill>
              <a:schemeClr val="tx1"/>
            </a:solidFill>
            <a:round/>
            <a:headEnd/>
            <a:tailEnd/>
          </a:ln>
          <a:effectLst/>
        </p:spPr>
        <p:txBody>
          <a:bodyPr/>
          <a:lstStyle/>
          <a:p>
            <a:endParaRPr lang="en-US"/>
          </a:p>
        </p:txBody>
      </p:sp>
      <p:sp>
        <p:nvSpPr>
          <p:cNvPr id="1279166" name="Line 190"/>
          <p:cNvSpPr>
            <a:spLocks noChangeShapeType="1"/>
          </p:cNvSpPr>
          <p:nvPr/>
        </p:nvSpPr>
        <p:spPr bwMode="auto">
          <a:xfrm>
            <a:off x="2514600" y="5943600"/>
            <a:ext cx="1752600" cy="0"/>
          </a:xfrm>
          <a:prstGeom prst="line">
            <a:avLst/>
          </a:prstGeom>
          <a:noFill/>
          <a:ln w="19050">
            <a:solidFill>
              <a:schemeClr val="tx1"/>
            </a:solidFill>
            <a:round/>
            <a:headEnd/>
            <a:tailEnd/>
          </a:ln>
          <a:effectLst/>
        </p:spPr>
        <p:txBody>
          <a:bodyPr/>
          <a:lstStyle/>
          <a:p>
            <a:endParaRPr lang="en-US"/>
          </a:p>
        </p:txBody>
      </p:sp>
      <p:sp>
        <p:nvSpPr>
          <p:cNvPr id="1279167" name="Line 191"/>
          <p:cNvSpPr>
            <a:spLocks noChangeShapeType="1"/>
          </p:cNvSpPr>
          <p:nvPr/>
        </p:nvSpPr>
        <p:spPr bwMode="auto">
          <a:xfrm>
            <a:off x="4419600" y="57912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279168" name="Line 192"/>
          <p:cNvSpPr>
            <a:spLocks noChangeShapeType="1"/>
          </p:cNvSpPr>
          <p:nvPr/>
        </p:nvSpPr>
        <p:spPr bwMode="auto">
          <a:xfrm>
            <a:off x="4419600" y="59436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279169" name="Line 193"/>
          <p:cNvSpPr>
            <a:spLocks noChangeShapeType="1"/>
          </p:cNvSpPr>
          <p:nvPr/>
        </p:nvSpPr>
        <p:spPr bwMode="auto">
          <a:xfrm flipH="1" flipV="1">
            <a:off x="50292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279170" name="Line 194"/>
          <p:cNvSpPr>
            <a:spLocks noChangeShapeType="1"/>
          </p:cNvSpPr>
          <p:nvPr/>
        </p:nvSpPr>
        <p:spPr bwMode="auto">
          <a:xfrm flipH="1" flipV="1">
            <a:off x="50292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279175" name="Line 199"/>
          <p:cNvSpPr>
            <a:spLocks noChangeShapeType="1"/>
          </p:cNvSpPr>
          <p:nvPr/>
        </p:nvSpPr>
        <p:spPr bwMode="auto">
          <a:xfrm flipH="1">
            <a:off x="4267200" y="3048000"/>
            <a:ext cx="152400" cy="304800"/>
          </a:xfrm>
          <a:prstGeom prst="line">
            <a:avLst/>
          </a:prstGeom>
          <a:noFill/>
          <a:ln w="28575" cap="rnd">
            <a:solidFill>
              <a:schemeClr val="accent2"/>
            </a:solidFill>
            <a:prstDash val="sysDot"/>
            <a:round/>
            <a:headEnd/>
            <a:tailEnd/>
          </a:ln>
          <a:effectLst/>
        </p:spPr>
        <p:txBody>
          <a:bodyPr/>
          <a:lstStyle/>
          <a:p>
            <a:endParaRPr lang="en-US"/>
          </a:p>
        </p:txBody>
      </p:sp>
      <p:sp>
        <p:nvSpPr>
          <p:cNvPr id="1279176" name="Line 200"/>
          <p:cNvSpPr>
            <a:spLocks noChangeShapeType="1"/>
          </p:cNvSpPr>
          <p:nvPr/>
        </p:nvSpPr>
        <p:spPr bwMode="auto">
          <a:xfrm flipH="1">
            <a:off x="6553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79179" name="Oval 203"/>
          <p:cNvSpPr>
            <a:spLocks noChangeArrowheads="1"/>
          </p:cNvSpPr>
          <p:nvPr/>
        </p:nvSpPr>
        <p:spPr bwMode="auto">
          <a:xfrm>
            <a:off x="2590800" y="12192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79180" name="Rectangle 204"/>
          <p:cNvSpPr>
            <a:spLocks noChangeArrowheads="1"/>
          </p:cNvSpPr>
          <p:nvPr/>
        </p:nvSpPr>
        <p:spPr bwMode="auto">
          <a:xfrm>
            <a:off x="2819400" y="1295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Hazard</a:t>
            </a:r>
          </a:p>
          <a:p>
            <a:pPr algn="ctr" defTabSz="904875">
              <a:lnSpc>
                <a:spcPts val="1600"/>
              </a:lnSpc>
              <a:tabLst>
                <a:tab pos="452438" algn="l"/>
                <a:tab pos="904875" algn="l"/>
                <a:tab pos="1357313" algn="l"/>
              </a:tabLst>
            </a:pPr>
            <a:r>
              <a:rPr lang="en-US" sz="1200" b="1"/>
              <a:t>Unit</a:t>
            </a:r>
          </a:p>
        </p:txBody>
      </p:sp>
      <p:sp>
        <p:nvSpPr>
          <p:cNvPr id="1279181" name="AutoShape 205"/>
          <p:cNvSpPr>
            <a:spLocks noChangeArrowheads="1"/>
          </p:cNvSpPr>
          <p:nvPr/>
        </p:nvSpPr>
        <p:spPr bwMode="auto">
          <a:xfrm rot="-5400000">
            <a:off x="3429000" y="1774825"/>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1"/>
            </a:solidFill>
            <a:miter lim="800000"/>
            <a:headEnd/>
            <a:tailEnd/>
          </a:ln>
          <a:effectLst/>
        </p:spPr>
        <p:txBody>
          <a:bodyPr wrap="none" anchor="ctr"/>
          <a:lstStyle/>
          <a:p>
            <a:endParaRPr lang="en-US"/>
          </a:p>
        </p:txBody>
      </p:sp>
      <p:sp>
        <p:nvSpPr>
          <p:cNvPr id="1279182" name="Rectangle 206"/>
          <p:cNvSpPr>
            <a:spLocks noChangeArrowheads="1"/>
          </p:cNvSpPr>
          <p:nvPr/>
        </p:nvSpPr>
        <p:spPr bwMode="auto">
          <a:xfrm>
            <a:off x="3657600" y="1622425"/>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279183" name="Rectangle 207"/>
          <p:cNvSpPr>
            <a:spLocks noChangeArrowheads="1"/>
          </p:cNvSpPr>
          <p:nvPr/>
        </p:nvSpPr>
        <p:spPr bwMode="auto">
          <a:xfrm>
            <a:off x="3657600" y="1905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279190" name="Line 214"/>
          <p:cNvSpPr>
            <a:spLocks noChangeShapeType="1"/>
          </p:cNvSpPr>
          <p:nvPr/>
        </p:nvSpPr>
        <p:spPr bwMode="auto">
          <a:xfrm>
            <a:off x="3886200" y="1905000"/>
            <a:ext cx="152400" cy="0"/>
          </a:xfrm>
          <a:prstGeom prst="line">
            <a:avLst/>
          </a:prstGeom>
          <a:noFill/>
          <a:ln w="12700">
            <a:solidFill>
              <a:schemeClr val="accent1"/>
            </a:solidFill>
            <a:round/>
            <a:headEnd/>
            <a:tailEnd/>
          </a:ln>
          <a:effectLst/>
        </p:spPr>
        <p:txBody>
          <a:bodyPr/>
          <a:lstStyle/>
          <a:p>
            <a:endParaRPr lang="en-US"/>
          </a:p>
        </p:txBody>
      </p:sp>
      <p:sp>
        <p:nvSpPr>
          <p:cNvPr id="1279191" name="Line 215"/>
          <p:cNvSpPr>
            <a:spLocks noChangeShapeType="1"/>
          </p:cNvSpPr>
          <p:nvPr/>
        </p:nvSpPr>
        <p:spPr bwMode="auto">
          <a:xfrm>
            <a:off x="4038600" y="1600200"/>
            <a:ext cx="0" cy="533400"/>
          </a:xfrm>
          <a:prstGeom prst="line">
            <a:avLst/>
          </a:prstGeom>
          <a:noFill/>
          <a:ln w="12700">
            <a:solidFill>
              <a:schemeClr val="accent1"/>
            </a:solidFill>
            <a:round/>
            <a:headEnd/>
            <a:tailEnd/>
          </a:ln>
          <a:effectLst/>
        </p:spPr>
        <p:txBody>
          <a:bodyPr/>
          <a:lstStyle/>
          <a:p>
            <a:endParaRPr lang="en-US"/>
          </a:p>
        </p:txBody>
      </p:sp>
      <p:sp>
        <p:nvSpPr>
          <p:cNvPr id="1279192" name="Line 216"/>
          <p:cNvSpPr>
            <a:spLocks noChangeShapeType="1"/>
          </p:cNvSpPr>
          <p:nvPr/>
        </p:nvSpPr>
        <p:spPr bwMode="auto">
          <a:xfrm>
            <a:off x="4038600" y="16002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193" name="Line 217"/>
          <p:cNvSpPr>
            <a:spLocks noChangeShapeType="1"/>
          </p:cNvSpPr>
          <p:nvPr/>
        </p:nvSpPr>
        <p:spPr bwMode="auto">
          <a:xfrm>
            <a:off x="4038600" y="1905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194" name="Line 218"/>
          <p:cNvSpPr>
            <a:spLocks noChangeShapeType="1"/>
          </p:cNvSpPr>
          <p:nvPr/>
        </p:nvSpPr>
        <p:spPr bwMode="auto">
          <a:xfrm>
            <a:off x="4038600" y="21336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210" name="Line 234"/>
          <p:cNvSpPr>
            <a:spLocks noChangeShapeType="1"/>
          </p:cNvSpPr>
          <p:nvPr/>
        </p:nvSpPr>
        <p:spPr bwMode="auto">
          <a:xfrm>
            <a:off x="6781800" y="3810000"/>
            <a:ext cx="0" cy="11430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4" name="Rectangle 2"/>
          <p:cNvSpPr>
            <a:spLocks noGrp="1" noChangeArrowheads="1"/>
          </p:cNvSpPr>
          <p:nvPr>
            <p:ph type="title"/>
          </p:nvPr>
        </p:nvSpPr>
        <p:spPr>
          <a:xfrm>
            <a:off x="533400" y="304800"/>
            <a:ext cx="8229600" cy="422275"/>
          </a:xfrm>
        </p:spPr>
        <p:txBody>
          <a:bodyPr/>
          <a:lstStyle/>
          <a:p>
            <a:r>
              <a:rPr lang="zh-CN" altLang="en-US" dirty="0"/>
              <a:t>加入冒险</a:t>
            </a:r>
            <a:r>
              <a:rPr lang="en-US" altLang="zh-CN" dirty="0"/>
              <a:t>/</a:t>
            </a:r>
            <a:r>
              <a:rPr lang="zh-CN" altLang="en-US" dirty="0"/>
              <a:t>阻塞硬件</a:t>
            </a:r>
            <a:endParaRPr lang="en-US" dirty="0"/>
          </a:p>
        </p:txBody>
      </p:sp>
      <p:sp>
        <p:nvSpPr>
          <p:cNvPr id="1288196" name="Line 4"/>
          <p:cNvSpPr>
            <a:spLocks noChangeShapeType="1"/>
          </p:cNvSpPr>
          <p:nvPr/>
        </p:nvSpPr>
        <p:spPr bwMode="auto">
          <a:xfrm>
            <a:off x="2514600" y="5257800"/>
            <a:ext cx="1752600" cy="0"/>
          </a:xfrm>
          <a:prstGeom prst="line">
            <a:avLst/>
          </a:prstGeom>
          <a:noFill/>
          <a:ln w="19050">
            <a:solidFill>
              <a:schemeClr val="tx1"/>
            </a:solidFill>
            <a:round/>
            <a:headEnd/>
            <a:tailEnd/>
          </a:ln>
          <a:effectLst/>
        </p:spPr>
        <p:txBody>
          <a:bodyPr/>
          <a:lstStyle/>
          <a:p>
            <a:endParaRPr lang="en-US"/>
          </a:p>
        </p:txBody>
      </p:sp>
      <p:sp>
        <p:nvSpPr>
          <p:cNvPr id="1288197" name="Line 5"/>
          <p:cNvSpPr>
            <a:spLocks noChangeShapeType="1"/>
          </p:cNvSpPr>
          <p:nvPr/>
        </p:nvSpPr>
        <p:spPr bwMode="auto">
          <a:xfrm>
            <a:off x="4419600" y="5257800"/>
            <a:ext cx="457200" cy="0"/>
          </a:xfrm>
          <a:prstGeom prst="line">
            <a:avLst/>
          </a:prstGeom>
          <a:noFill/>
          <a:ln w="19050">
            <a:solidFill>
              <a:schemeClr val="tx1"/>
            </a:solidFill>
            <a:round/>
            <a:headEnd/>
            <a:tailEnd/>
          </a:ln>
          <a:effectLst/>
        </p:spPr>
        <p:txBody>
          <a:bodyPr/>
          <a:lstStyle/>
          <a:p>
            <a:endParaRPr lang="en-US"/>
          </a:p>
        </p:txBody>
      </p:sp>
      <p:sp>
        <p:nvSpPr>
          <p:cNvPr id="1288198" name="Line 6"/>
          <p:cNvSpPr>
            <a:spLocks noChangeShapeType="1"/>
          </p:cNvSpPr>
          <p:nvPr/>
        </p:nvSpPr>
        <p:spPr bwMode="auto">
          <a:xfrm>
            <a:off x="6705600" y="5334000"/>
            <a:ext cx="1524000" cy="0"/>
          </a:xfrm>
          <a:prstGeom prst="line">
            <a:avLst/>
          </a:prstGeom>
          <a:noFill/>
          <a:ln w="19050">
            <a:solidFill>
              <a:schemeClr val="tx1"/>
            </a:solidFill>
            <a:round/>
            <a:headEnd/>
            <a:tailEnd/>
          </a:ln>
          <a:effectLst/>
        </p:spPr>
        <p:txBody>
          <a:bodyPr/>
          <a:lstStyle/>
          <a:p>
            <a:endParaRPr lang="en-US"/>
          </a:p>
        </p:txBody>
      </p:sp>
      <p:sp>
        <p:nvSpPr>
          <p:cNvPr id="1288199" name="Line 7"/>
          <p:cNvSpPr>
            <a:spLocks noChangeShapeType="1"/>
          </p:cNvSpPr>
          <p:nvPr/>
        </p:nvSpPr>
        <p:spPr bwMode="auto">
          <a:xfrm>
            <a:off x="2514600" y="4800600"/>
            <a:ext cx="0" cy="1143000"/>
          </a:xfrm>
          <a:prstGeom prst="line">
            <a:avLst/>
          </a:prstGeom>
          <a:noFill/>
          <a:ln w="12700">
            <a:solidFill>
              <a:schemeClr val="tx1"/>
            </a:solidFill>
            <a:round/>
            <a:headEnd/>
            <a:tailEnd/>
          </a:ln>
          <a:effectLst/>
        </p:spPr>
        <p:txBody>
          <a:bodyPr/>
          <a:lstStyle/>
          <a:p>
            <a:endParaRPr lang="en-US"/>
          </a:p>
        </p:txBody>
      </p:sp>
      <p:sp>
        <p:nvSpPr>
          <p:cNvPr id="1288200" name="Line 8"/>
          <p:cNvSpPr>
            <a:spLocks noChangeShapeType="1"/>
          </p:cNvSpPr>
          <p:nvPr/>
        </p:nvSpPr>
        <p:spPr bwMode="auto">
          <a:xfrm>
            <a:off x="2438400" y="6324600"/>
            <a:ext cx="6096000" cy="0"/>
          </a:xfrm>
          <a:prstGeom prst="line">
            <a:avLst/>
          </a:prstGeom>
          <a:noFill/>
          <a:ln w="19050">
            <a:solidFill>
              <a:schemeClr val="tx1"/>
            </a:solidFill>
            <a:round/>
            <a:headEnd/>
            <a:tailEnd/>
          </a:ln>
          <a:effectLst/>
        </p:spPr>
        <p:txBody>
          <a:bodyPr/>
          <a:lstStyle/>
          <a:p>
            <a:endParaRPr lang="en-US"/>
          </a:p>
        </p:txBody>
      </p:sp>
      <p:sp>
        <p:nvSpPr>
          <p:cNvPr id="1288201" name="Line 9"/>
          <p:cNvSpPr>
            <a:spLocks noChangeShapeType="1"/>
          </p:cNvSpPr>
          <p:nvPr/>
        </p:nvSpPr>
        <p:spPr bwMode="auto">
          <a:xfrm>
            <a:off x="8382000" y="5334000"/>
            <a:ext cx="152400" cy="0"/>
          </a:xfrm>
          <a:prstGeom prst="line">
            <a:avLst/>
          </a:prstGeom>
          <a:noFill/>
          <a:ln w="19050">
            <a:solidFill>
              <a:schemeClr val="tx1"/>
            </a:solidFill>
            <a:round/>
            <a:headEnd/>
            <a:tailEnd/>
          </a:ln>
          <a:effectLst/>
        </p:spPr>
        <p:txBody>
          <a:bodyPr/>
          <a:lstStyle/>
          <a:p>
            <a:endParaRPr lang="en-US"/>
          </a:p>
        </p:txBody>
      </p:sp>
      <p:sp>
        <p:nvSpPr>
          <p:cNvPr id="1288202" name="Line 10"/>
          <p:cNvSpPr>
            <a:spLocks noChangeShapeType="1"/>
          </p:cNvSpPr>
          <p:nvPr/>
        </p:nvSpPr>
        <p:spPr bwMode="auto">
          <a:xfrm>
            <a:off x="8534400" y="5334000"/>
            <a:ext cx="0" cy="990600"/>
          </a:xfrm>
          <a:prstGeom prst="line">
            <a:avLst/>
          </a:prstGeom>
          <a:noFill/>
          <a:ln w="12700">
            <a:solidFill>
              <a:schemeClr val="tx1"/>
            </a:solidFill>
            <a:round/>
            <a:headEnd/>
            <a:tailEnd/>
          </a:ln>
          <a:effectLst/>
        </p:spPr>
        <p:txBody>
          <a:bodyPr/>
          <a:lstStyle/>
          <a:p>
            <a:endParaRPr lang="en-US"/>
          </a:p>
        </p:txBody>
      </p:sp>
      <p:sp>
        <p:nvSpPr>
          <p:cNvPr id="1288203" name="Line 11"/>
          <p:cNvSpPr>
            <a:spLocks noChangeShapeType="1"/>
          </p:cNvSpPr>
          <p:nvPr/>
        </p:nvSpPr>
        <p:spPr bwMode="auto">
          <a:xfrm flipV="1">
            <a:off x="2438400" y="3886200"/>
            <a:ext cx="0" cy="2438400"/>
          </a:xfrm>
          <a:prstGeom prst="line">
            <a:avLst/>
          </a:prstGeom>
          <a:noFill/>
          <a:ln w="12700">
            <a:solidFill>
              <a:schemeClr val="tx1"/>
            </a:solidFill>
            <a:round/>
            <a:headEnd/>
            <a:tailEnd/>
          </a:ln>
          <a:effectLst/>
        </p:spPr>
        <p:txBody>
          <a:bodyPr/>
          <a:lstStyle/>
          <a:p>
            <a:endParaRPr lang="en-US"/>
          </a:p>
        </p:txBody>
      </p:sp>
      <p:sp>
        <p:nvSpPr>
          <p:cNvPr id="1288204" name="Line 12"/>
          <p:cNvSpPr>
            <a:spLocks noChangeShapeType="1"/>
          </p:cNvSpPr>
          <p:nvPr/>
        </p:nvSpPr>
        <p:spPr bwMode="auto">
          <a:xfrm>
            <a:off x="24384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3"/>
          <p:cNvGrpSpPr>
            <a:grpSpLocks/>
          </p:cNvGrpSpPr>
          <p:nvPr/>
        </p:nvGrpSpPr>
        <p:grpSpPr bwMode="auto">
          <a:xfrm>
            <a:off x="1447800" y="1981200"/>
            <a:ext cx="381000" cy="914400"/>
            <a:chOff x="1392" y="2880"/>
            <a:chExt cx="288" cy="480"/>
          </a:xfrm>
        </p:grpSpPr>
        <p:sp>
          <p:nvSpPr>
            <p:cNvPr id="1288206" name="Line 1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88207" name="Line 1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88208" name="Line 1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88209" name="Line 1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88210" name="Line 1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88211" name="Line 1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88212" name="Line 2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88213" name="Rectangle 21"/>
          <p:cNvSpPr>
            <a:spLocks noChangeArrowheads="1"/>
          </p:cNvSpPr>
          <p:nvPr/>
        </p:nvSpPr>
        <p:spPr bwMode="auto">
          <a:xfrm>
            <a:off x="762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88214" name="Rectangle 22"/>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88215" name="Line 23"/>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16" name="Line 24"/>
          <p:cNvSpPr>
            <a:spLocks noChangeShapeType="1"/>
          </p:cNvSpPr>
          <p:nvPr/>
        </p:nvSpPr>
        <p:spPr bwMode="auto">
          <a:xfrm>
            <a:off x="609600" y="2133600"/>
            <a:ext cx="838200" cy="0"/>
          </a:xfrm>
          <a:prstGeom prst="line">
            <a:avLst/>
          </a:prstGeom>
          <a:noFill/>
          <a:ln w="28575">
            <a:solidFill>
              <a:schemeClr val="tx1"/>
            </a:solidFill>
            <a:round/>
            <a:headEnd/>
            <a:tailEnd type="triangle" w="med" len="med"/>
          </a:ln>
          <a:effectLst/>
        </p:spPr>
        <p:txBody>
          <a:bodyPr/>
          <a:lstStyle/>
          <a:p>
            <a:endParaRPr lang="en-US"/>
          </a:p>
        </p:txBody>
      </p:sp>
      <p:sp>
        <p:nvSpPr>
          <p:cNvPr id="1288217" name="Line 25"/>
          <p:cNvSpPr>
            <a:spLocks noChangeShapeType="1"/>
          </p:cNvSpPr>
          <p:nvPr/>
        </p:nvSpPr>
        <p:spPr bwMode="auto">
          <a:xfrm>
            <a:off x="10668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88218" name="Text Box 26"/>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88219" name="Text Box 27"/>
          <p:cNvSpPr txBox="1">
            <a:spLocks noChangeArrowheads="1"/>
          </p:cNvSpPr>
          <p:nvPr/>
        </p:nvSpPr>
        <p:spPr bwMode="auto">
          <a:xfrm>
            <a:off x="9286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88220" name="Text Box 28"/>
          <p:cNvSpPr txBox="1">
            <a:spLocks noChangeArrowheads="1"/>
          </p:cNvSpPr>
          <p:nvPr/>
        </p:nvSpPr>
        <p:spPr bwMode="auto">
          <a:xfrm>
            <a:off x="14478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88221" name="Text Box 29"/>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88222" name="Line 30"/>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23" name="Text Box 31"/>
          <p:cNvSpPr txBox="1">
            <a:spLocks noChangeArrowheads="1"/>
          </p:cNvSpPr>
          <p:nvPr/>
        </p:nvSpPr>
        <p:spPr bwMode="auto">
          <a:xfrm>
            <a:off x="8382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88224" name="Line 32"/>
          <p:cNvSpPr>
            <a:spLocks noChangeShapeType="1"/>
          </p:cNvSpPr>
          <p:nvPr/>
        </p:nvSpPr>
        <p:spPr bwMode="auto">
          <a:xfrm>
            <a:off x="152400" y="1295400"/>
            <a:ext cx="0" cy="2438400"/>
          </a:xfrm>
          <a:prstGeom prst="line">
            <a:avLst/>
          </a:prstGeom>
          <a:noFill/>
          <a:ln w="28575">
            <a:solidFill>
              <a:schemeClr val="tx1"/>
            </a:solidFill>
            <a:round/>
            <a:headEnd/>
            <a:tailEnd/>
          </a:ln>
          <a:effectLst/>
        </p:spPr>
        <p:txBody>
          <a:bodyPr/>
          <a:lstStyle/>
          <a:p>
            <a:endParaRPr lang="en-US"/>
          </a:p>
        </p:txBody>
      </p:sp>
      <p:sp>
        <p:nvSpPr>
          <p:cNvPr id="1288225" name="AutoShape 33"/>
          <p:cNvSpPr>
            <a:spLocks noChangeArrowheads="1"/>
          </p:cNvSpPr>
          <p:nvPr/>
        </p:nvSpPr>
        <p:spPr bwMode="auto">
          <a:xfrm rot="5400000" flipH="1">
            <a:off x="6096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226" name="Line 34"/>
          <p:cNvSpPr>
            <a:spLocks noChangeShapeType="1"/>
          </p:cNvSpPr>
          <p:nvPr/>
        </p:nvSpPr>
        <p:spPr bwMode="auto">
          <a:xfrm flipH="1">
            <a:off x="152400" y="1295400"/>
            <a:ext cx="700088" cy="0"/>
          </a:xfrm>
          <a:prstGeom prst="line">
            <a:avLst/>
          </a:prstGeom>
          <a:noFill/>
          <a:ln w="28575">
            <a:solidFill>
              <a:schemeClr val="tx1"/>
            </a:solidFill>
            <a:round/>
            <a:headEnd/>
            <a:tailEnd/>
          </a:ln>
          <a:effectLst/>
        </p:spPr>
        <p:txBody>
          <a:bodyPr/>
          <a:lstStyle/>
          <a:p>
            <a:endParaRPr lang="en-US"/>
          </a:p>
        </p:txBody>
      </p:sp>
      <p:sp>
        <p:nvSpPr>
          <p:cNvPr id="1288229" name="Line 37"/>
          <p:cNvSpPr>
            <a:spLocks noChangeShapeType="1"/>
          </p:cNvSpPr>
          <p:nvPr/>
        </p:nvSpPr>
        <p:spPr bwMode="auto">
          <a:xfrm flipH="1">
            <a:off x="1066800" y="1143000"/>
            <a:ext cx="5867400" cy="0"/>
          </a:xfrm>
          <a:prstGeom prst="line">
            <a:avLst/>
          </a:prstGeom>
          <a:noFill/>
          <a:ln w="28575">
            <a:solidFill>
              <a:srgbClr val="CC3399"/>
            </a:solidFill>
            <a:round/>
            <a:headEnd/>
            <a:tailEnd type="triangle" w="med" len="med"/>
          </a:ln>
          <a:effectLst/>
        </p:spPr>
        <p:txBody>
          <a:bodyPr/>
          <a:lstStyle/>
          <a:p>
            <a:endParaRPr lang="en-US"/>
          </a:p>
        </p:txBody>
      </p:sp>
      <p:sp>
        <p:nvSpPr>
          <p:cNvPr id="1288230" name="Line 38"/>
          <p:cNvSpPr>
            <a:spLocks noChangeShapeType="1"/>
          </p:cNvSpPr>
          <p:nvPr/>
        </p:nvSpPr>
        <p:spPr bwMode="auto">
          <a:xfrm flipH="1">
            <a:off x="2590800" y="6477000"/>
            <a:ext cx="6400800" cy="0"/>
          </a:xfrm>
          <a:prstGeom prst="line">
            <a:avLst/>
          </a:prstGeom>
          <a:noFill/>
          <a:ln w="28575">
            <a:solidFill>
              <a:srgbClr val="CC3399"/>
            </a:solidFill>
            <a:round/>
            <a:headEnd/>
            <a:tailEnd/>
          </a:ln>
          <a:effectLst/>
        </p:spPr>
        <p:txBody>
          <a:bodyPr/>
          <a:lstStyle/>
          <a:p>
            <a:endParaRPr lang="en-US"/>
          </a:p>
        </p:txBody>
      </p:sp>
      <p:sp>
        <p:nvSpPr>
          <p:cNvPr id="1288231" name="Rectangle 39"/>
          <p:cNvSpPr>
            <a:spLocks noChangeArrowheads="1"/>
          </p:cNvSpPr>
          <p:nvPr/>
        </p:nvSpPr>
        <p:spPr bwMode="auto">
          <a:xfrm>
            <a:off x="28194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88232" name="Line 40"/>
          <p:cNvSpPr>
            <a:spLocks noChangeShapeType="1"/>
          </p:cNvSpPr>
          <p:nvPr/>
        </p:nvSpPr>
        <p:spPr bwMode="auto">
          <a:xfrm>
            <a:off x="2057400" y="3733800"/>
            <a:ext cx="152400" cy="0"/>
          </a:xfrm>
          <a:prstGeom prst="line">
            <a:avLst/>
          </a:prstGeom>
          <a:noFill/>
          <a:ln w="28575">
            <a:solidFill>
              <a:schemeClr val="tx1"/>
            </a:solidFill>
            <a:round/>
            <a:headEnd/>
            <a:tailEnd/>
          </a:ln>
          <a:effectLst/>
        </p:spPr>
        <p:txBody>
          <a:bodyPr/>
          <a:lstStyle/>
          <a:p>
            <a:endParaRPr lang="en-US"/>
          </a:p>
        </p:txBody>
      </p:sp>
      <p:sp>
        <p:nvSpPr>
          <p:cNvPr id="1288233" name="Line 41"/>
          <p:cNvSpPr>
            <a:spLocks noChangeShapeType="1"/>
          </p:cNvSpPr>
          <p:nvPr/>
        </p:nvSpPr>
        <p:spPr bwMode="auto">
          <a:xfrm>
            <a:off x="25146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88234" name="Text Box 42"/>
          <p:cNvSpPr txBox="1">
            <a:spLocks noChangeArrowheads="1"/>
          </p:cNvSpPr>
          <p:nvPr/>
        </p:nvSpPr>
        <p:spPr bwMode="auto">
          <a:xfrm>
            <a:off x="27432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88235" name="Text Box 43"/>
          <p:cNvSpPr txBox="1">
            <a:spLocks noChangeArrowheads="1"/>
          </p:cNvSpPr>
          <p:nvPr/>
        </p:nvSpPr>
        <p:spPr bwMode="auto">
          <a:xfrm>
            <a:off x="27432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88236" name="Text Box 44"/>
          <p:cNvSpPr txBox="1">
            <a:spLocks noChangeArrowheads="1"/>
          </p:cNvSpPr>
          <p:nvPr/>
        </p:nvSpPr>
        <p:spPr bwMode="auto">
          <a:xfrm>
            <a:off x="27432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88237" name="Text Box 45"/>
          <p:cNvSpPr txBox="1">
            <a:spLocks noChangeArrowheads="1"/>
          </p:cNvSpPr>
          <p:nvPr/>
        </p:nvSpPr>
        <p:spPr bwMode="auto">
          <a:xfrm>
            <a:off x="27432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88238" name="Text Box 46"/>
          <p:cNvSpPr txBox="1">
            <a:spLocks noChangeArrowheads="1"/>
          </p:cNvSpPr>
          <p:nvPr/>
        </p:nvSpPr>
        <p:spPr bwMode="auto">
          <a:xfrm>
            <a:off x="28194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88239" name="Text Box 47"/>
          <p:cNvSpPr txBox="1">
            <a:spLocks noChangeArrowheads="1"/>
          </p:cNvSpPr>
          <p:nvPr/>
        </p:nvSpPr>
        <p:spPr bwMode="auto">
          <a:xfrm>
            <a:off x="35052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88240" name="Text Box 48"/>
          <p:cNvSpPr txBox="1">
            <a:spLocks noChangeArrowheads="1"/>
          </p:cNvSpPr>
          <p:nvPr/>
        </p:nvSpPr>
        <p:spPr bwMode="auto">
          <a:xfrm>
            <a:off x="35052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88241" name="Line 49"/>
          <p:cNvSpPr>
            <a:spLocks noChangeShapeType="1"/>
          </p:cNvSpPr>
          <p:nvPr/>
        </p:nvSpPr>
        <p:spPr bwMode="auto">
          <a:xfrm>
            <a:off x="2514600" y="4800600"/>
            <a:ext cx="381000" cy="0"/>
          </a:xfrm>
          <a:prstGeom prst="line">
            <a:avLst/>
          </a:prstGeom>
          <a:noFill/>
          <a:ln w="28575">
            <a:solidFill>
              <a:schemeClr val="tx1"/>
            </a:solidFill>
            <a:round/>
            <a:headEnd/>
            <a:tailEnd/>
          </a:ln>
          <a:effectLst/>
        </p:spPr>
        <p:txBody>
          <a:bodyPr/>
          <a:lstStyle/>
          <a:p>
            <a:endParaRPr lang="en-US"/>
          </a:p>
        </p:txBody>
      </p:sp>
      <p:sp>
        <p:nvSpPr>
          <p:cNvPr id="1288242" name="Line 50"/>
          <p:cNvSpPr>
            <a:spLocks noChangeShapeType="1"/>
          </p:cNvSpPr>
          <p:nvPr/>
        </p:nvSpPr>
        <p:spPr bwMode="auto">
          <a:xfrm>
            <a:off x="2590800" y="4724400"/>
            <a:ext cx="76200" cy="152400"/>
          </a:xfrm>
          <a:prstGeom prst="line">
            <a:avLst/>
          </a:prstGeom>
          <a:noFill/>
          <a:ln w="12700">
            <a:solidFill>
              <a:schemeClr val="tx1"/>
            </a:solidFill>
            <a:round/>
            <a:headEnd/>
            <a:tailEnd/>
          </a:ln>
          <a:effectLst/>
        </p:spPr>
        <p:txBody>
          <a:bodyPr/>
          <a:lstStyle/>
          <a:p>
            <a:endParaRPr lang="en-US"/>
          </a:p>
        </p:txBody>
      </p:sp>
      <p:sp>
        <p:nvSpPr>
          <p:cNvPr id="1288243" name="Line 51"/>
          <p:cNvSpPr>
            <a:spLocks noChangeShapeType="1"/>
          </p:cNvSpPr>
          <p:nvPr/>
        </p:nvSpPr>
        <p:spPr bwMode="auto">
          <a:xfrm>
            <a:off x="3810000" y="4724400"/>
            <a:ext cx="76200" cy="152400"/>
          </a:xfrm>
          <a:prstGeom prst="line">
            <a:avLst/>
          </a:prstGeom>
          <a:noFill/>
          <a:ln w="12700">
            <a:solidFill>
              <a:schemeClr val="tx1"/>
            </a:solidFill>
            <a:round/>
            <a:headEnd/>
            <a:tailEnd/>
          </a:ln>
          <a:effectLst/>
        </p:spPr>
        <p:txBody>
          <a:bodyPr/>
          <a:lstStyle/>
          <a:p>
            <a:endParaRPr lang="en-US"/>
          </a:p>
        </p:txBody>
      </p:sp>
      <p:sp>
        <p:nvSpPr>
          <p:cNvPr id="1288244" name="Text Box 52"/>
          <p:cNvSpPr txBox="1">
            <a:spLocks noChangeArrowheads="1"/>
          </p:cNvSpPr>
          <p:nvPr/>
        </p:nvSpPr>
        <p:spPr bwMode="auto">
          <a:xfrm>
            <a:off x="2590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88245" name="Text Box 53"/>
          <p:cNvSpPr txBox="1">
            <a:spLocks noChangeArrowheads="1"/>
          </p:cNvSpPr>
          <p:nvPr/>
        </p:nvSpPr>
        <p:spPr bwMode="auto">
          <a:xfrm>
            <a:off x="3733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88246" name="Line 54"/>
          <p:cNvSpPr>
            <a:spLocks noChangeShapeType="1"/>
          </p:cNvSpPr>
          <p:nvPr/>
        </p:nvSpPr>
        <p:spPr bwMode="auto">
          <a:xfrm>
            <a:off x="25908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88247" name="Line 55"/>
          <p:cNvSpPr>
            <a:spLocks noChangeShapeType="1"/>
          </p:cNvSpPr>
          <p:nvPr/>
        </p:nvSpPr>
        <p:spPr bwMode="auto">
          <a:xfrm>
            <a:off x="5181600" y="4419600"/>
            <a:ext cx="0" cy="533400"/>
          </a:xfrm>
          <a:prstGeom prst="line">
            <a:avLst/>
          </a:prstGeom>
          <a:noFill/>
          <a:ln w="28575">
            <a:solidFill>
              <a:schemeClr val="tx1"/>
            </a:solidFill>
            <a:round/>
            <a:headEnd/>
            <a:tailEnd/>
          </a:ln>
          <a:effectLst/>
        </p:spPr>
        <p:txBody>
          <a:bodyPr/>
          <a:lstStyle/>
          <a:p>
            <a:endParaRPr lang="en-US"/>
          </a:p>
        </p:txBody>
      </p:sp>
      <p:sp>
        <p:nvSpPr>
          <p:cNvPr id="1288248" name="Line 56"/>
          <p:cNvSpPr>
            <a:spLocks noChangeShapeType="1"/>
          </p:cNvSpPr>
          <p:nvPr/>
        </p:nvSpPr>
        <p:spPr bwMode="auto">
          <a:xfrm>
            <a:off x="4114800" y="4114800"/>
            <a:ext cx="152400" cy="0"/>
          </a:xfrm>
          <a:prstGeom prst="line">
            <a:avLst/>
          </a:prstGeom>
          <a:noFill/>
          <a:ln w="28575">
            <a:solidFill>
              <a:schemeClr val="tx1"/>
            </a:solidFill>
            <a:round/>
            <a:headEnd/>
            <a:tailEnd/>
          </a:ln>
          <a:effectLst/>
        </p:spPr>
        <p:txBody>
          <a:bodyPr/>
          <a:lstStyle/>
          <a:p>
            <a:endParaRPr lang="en-US"/>
          </a:p>
        </p:txBody>
      </p:sp>
      <p:sp>
        <p:nvSpPr>
          <p:cNvPr id="1288249" name="Line 57"/>
          <p:cNvSpPr>
            <a:spLocks noChangeShapeType="1"/>
          </p:cNvSpPr>
          <p:nvPr/>
        </p:nvSpPr>
        <p:spPr bwMode="auto">
          <a:xfrm>
            <a:off x="2514600" y="3124200"/>
            <a:ext cx="0" cy="1676400"/>
          </a:xfrm>
          <a:prstGeom prst="line">
            <a:avLst/>
          </a:prstGeom>
          <a:noFill/>
          <a:ln w="28575">
            <a:solidFill>
              <a:schemeClr val="tx1"/>
            </a:solidFill>
            <a:round/>
            <a:headEnd/>
            <a:tailEnd/>
          </a:ln>
          <a:effectLst/>
        </p:spPr>
        <p:txBody>
          <a:bodyPr/>
          <a:lstStyle/>
          <a:p>
            <a:endParaRPr lang="en-US"/>
          </a:p>
        </p:txBody>
      </p:sp>
      <p:sp>
        <p:nvSpPr>
          <p:cNvPr id="1288250" name="Line 58"/>
          <p:cNvSpPr>
            <a:spLocks noChangeShapeType="1"/>
          </p:cNvSpPr>
          <p:nvPr/>
        </p:nvSpPr>
        <p:spPr bwMode="auto">
          <a:xfrm>
            <a:off x="25146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88251" name="Line 59"/>
          <p:cNvSpPr>
            <a:spLocks noChangeShapeType="1"/>
          </p:cNvSpPr>
          <p:nvPr/>
        </p:nvSpPr>
        <p:spPr bwMode="auto">
          <a:xfrm>
            <a:off x="51054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88252" name="Line 60"/>
          <p:cNvSpPr>
            <a:spLocks noChangeShapeType="1"/>
          </p:cNvSpPr>
          <p:nvPr/>
        </p:nvSpPr>
        <p:spPr bwMode="auto">
          <a:xfrm>
            <a:off x="6400800" y="3810000"/>
            <a:ext cx="177800" cy="0"/>
          </a:xfrm>
          <a:prstGeom prst="line">
            <a:avLst/>
          </a:prstGeom>
          <a:noFill/>
          <a:ln w="28575">
            <a:solidFill>
              <a:schemeClr val="tx1"/>
            </a:solidFill>
            <a:round/>
            <a:headEnd/>
            <a:tailEnd/>
          </a:ln>
          <a:effectLst/>
        </p:spPr>
        <p:txBody>
          <a:bodyPr/>
          <a:lstStyle/>
          <a:p>
            <a:endParaRPr lang="en-US"/>
          </a:p>
        </p:txBody>
      </p:sp>
      <p:sp>
        <p:nvSpPr>
          <p:cNvPr id="1288253" name="Freeform 61"/>
          <p:cNvSpPr>
            <a:spLocks/>
          </p:cNvSpPr>
          <p:nvPr/>
        </p:nvSpPr>
        <p:spPr bwMode="auto">
          <a:xfrm>
            <a:off x="5867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88254" name="Rectangle 62"/>
          <p:cNvSpPr>
            <a:spLocks noChangeArrowheads="1"/>
          </p:cNvSpPr>
          <p:nvPr/>
        </p:nvSpPr>
        <p:spPr bwMode="auto">
          <a:xfrm>
            <a:off x="5969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88255" name="AutoShape 63"/>
          <p:cNvSpPr>
            <a:spLocks noChangeArrowheads="1"/>
          </p:cNvSpPr>
          <p:nvPr/>
        </p:nvSpPr>
        <p:spPr bwMode="auto">
          <a:xfrm rot="-5400000">
            <a:off x="5168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256" name="Line 64"/>
          <p:cNvSpPr>
            <a:spLocks noChangeShapeType="1"/>
          </p:cNvSpPr>
          <p:nvPr/>
        </p:nvSpPr>
        <p:spPr bwMode="auto">
          <a:xfrm>
            <a:off x="5664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59" name="Line 67"/>
          <p:cNvSpPr>
            <a:spLocks noChangeShapeType="1"/>
          </p:cNvSpPr>
          <p:nvPr/>
        </p:nvSpPr>
        <p:spPr bwMode="auto">
          <a:xfrm>
            <a:off x="51816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88260" name="Line 68"/>
          <p:cNvSpPr>
            <a:spLocks noChangeShapeType="1"/>
          </p:cNvSpPr>
          <p:nvPr/>
        </p:nvSpPr>
        <p:spPr bwMode="auto">
          <a:xfrm>
            <a:off x="51054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288261" name="Oval 69"/>
          <p:cNvSpPr>
            <a:spLocks noChangeArrowheads="1"/>
          </p:cNvSpPr>
          <p:nvPr/>
        </p:nvSpPr>
        <p:spPr bwMode="auto">
          <a:xfrm>
            <a:off x="5410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88262" name="Rectangle 70"/>
          <p:cNvSpPr>
            <a:spLocks noChangeArrowheads="1"/>
          </p:cNvSpPr>
          <p:nvPr/>
        </p:nvSpPr>
        <p:spPr bwMode="auto">
          <a:xfrm>
            <a:off x="5410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88263" name="Line 71"/>
          <p:cNvSpPr>
            <a:spLocks noChangeShapeType="1"/>
          </p:cNvSpPr>
          <p:nvPr/>
        </p:nvSpPr>
        <p:spPr bwMode="auto">
          <a:xfrm>
            <a:off x="5181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2"/>
          <p:cNvGrpSpPr>
            <a:grpSpLocks/>
          </p:cNvGrpSpPr>
          <p:nvPr/>
        </p:nvGrpSpPr>
        <p:grpSpPr bwMode="auto">
          <a:xfrm>
            <a:off x="6096000" y="2209800"/>
            <a:ext cx="304800" cy="914400"/>
            <a:chOff x="1392" y="2880"/>
            <a:chExt cx="288" cy="480"/>
          </a:xfrm>
        </p:grpSpPr>
        <p:sp>
          <p:nvSpPr>
            <p:cNvPr id="1288265" name="Line 73"/>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88266" name="Line 74"/>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88267" name="Line 75"/>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88268" name="Line 76"/>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88269" name="Line 77"/>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88270" name="Line 78"/>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88271" name="Line 79"/>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88272" name="Text Box 80"/>
          <p:cNvSpPr txBox="1">
            <a:spLocks noChangeArrowheads="1"/>
          </p:cNvSpPr>
          <p:nvPr/>
        </p:nvSpPr>
        <p:spPr bwMode="auto">
          <a:xfrm>
            <a:off x="6019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88273" name="Line 81"/>
          <p:cNvSpPr>
            <a:spLocks noChangeShapeType="1"/>
          </p:cNvSpPr>
          <p:nvPr/>
        </p:nvSpPr>
        <p:spPr bwMode="auto">
          <a:xfrm>
            <a:off x="5853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74" name="Rectangle 82"/>
          <p:cNvSpPr>
            <a:spLocks noChangeArrowheads="1"/>
          </p:cNvSpPr>
          <p:nvPr/>
        </p:nvSpPr>
        <p:spPr bwMode="auto">
          <a:xfrm>
            <a:off x="6934200" y="3048000"/>
            <a:ext cx="1143000" cy="1447800"/>
          </a:xfrm>
          <a:prstGeom prst="rect">
            <a:avLst/>
          </a:prstGeom>
          <a:noFill/>
          <a:ln w="12700">
            <a:solidFill>
              <a:schemeClr val="tx1"/>
            </a:solidFill>
            <a:miter lim="800000"/>
            <a:headEnd/>
            <a:tailEnd/>
          </a:ln>
          <a:effectLst/>
        </p:spPr>
        <p:txBody>
          <a:bodyPr wrap="none" anchor="ctr"/>
          <a:lstStyle/>
          <a:p>
            <a:endParaRPr lang="en-US"/>
          </a:p>
        </p:txBody>
      </p:sp>
      <p:sp>
        <p:nvSpPr>
          <p:cNvPr id="1288275" name="Line 83"/>
          <p:cNvSpPr>
            <a:spLocks noChangeShapeType="1"/>
          </p:cNvSpPr>
          <p:nvPr/>
        </p:nvSpPr>
        <p:spPr bwMode="auto">
          <a:xfrm>
            <a:off x="6705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88276" name="Text Box 84"/>
          <p:cNvSpPr txBox="1">
            <a:spLocks noChangeArrowheads="1"/>
          </p:cNvSpPr>
          <p:nvPr/>
        </p:nvSpPr>
        <p:spPr bwMode="auto">
          <a:xfrm>
            <a:off x="72390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88277" name="Text Box 85"/>
          <p:cNvSpPr txBox="1">
            <a:spLocks noChangeArrowheads="1"/>
          </p:cNvSpPr>
          <p:nvPr/>
        </p:nvSpPr>
        <p:spPr bwMode="auto">
          <a:xfrm>
            <a:off x="6878638" y="3657600"/>
            <a:ext cx="741362"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88278" name="Text Box 86"/>
          <p:cNvSpPr txBox="1">
            <a:spLocks noChangeArrowheads="1"/>
          </p:cNvSpPr>
          <p:nvPr/>
        </p:nvSpPr>
        <p:spPr bwMode="auto">
          <a:xfrm>
            <a:off x="68691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88279" name="Text Box 87"/>
          <p:cNvSpPr txBox="1">
            <a:spLocks noChangeArrowheads="1"/>
          </p:cNvSpPr>
          <p:nvPr/>
        </p:nvSpPr>
        <p:spPr bwMode="auto">
          <a:xfrm>
            <a:off x="75438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88280" name="Line 88"/>
          <p:cNvSpPr>
            <a:spLocks noChangeShapeType="1"/>
          </p:cNvSpPr>
          <p:nvPr/>
        </p:nvSpPr>
        <p:spPr bwMode="auto">
          <a:xfrm>
            <a:off x="6705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81" name="Line 89"/>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88282" name="AutoShape 90"/>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283" name="Line 91"/>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288286" name="Line 94"/>
          <p:cNvSpPr>
            <a:spLocks noChangeShapeType="1"/>
          </p:cNvSpPr>
          <p:nvPr/>
        </p:nvSpPr>
        <p:spPr bwMode="auto">
          <a:xfrm>
            <a:off x="4114800" y="3352800"/>
            <a:ext cx="152400" cy="0"/>
          </a:xfrm>
          <a:prstGeom prst="line">
            <a:avLst/>
          </a:prstGeom>
          <a:noFill/>
          <a:ln w="28575">
            <a:solidFill>
              <a:schemeClr val="tx1"/>
            </a:solidFill>
            <a:round/>
            <a:headEnd/>
            <a:tailEnd/>
          </a:ln>
          <a:effectLst/>
        </p:spPr>
        <p:txBody>
          <a:bodyPr/>
          <a:lstStyle/>
          <a:p>
            <a:endParaRPr lang="en-US"/>
          </a:p>
        </p:txBody>
      </p:sp>
      <p:sp>
        <p:nvSpPr>
          <p:cNvPr id="1288287" name="Line 95"/>
          <p:cNvSpPr>
            <a:spLocks noChangeShapeType="1"/>
          </p:cNvSpPr>
          <p:nvPr/>
        </p:nvSpPr>
        <p:spPr bwMode="auto">
          <a:xfrm>
            <a:off x="2590800" y="4267200"/>
            <a:ext cx="0" cy="2209800"/>
          </a:xfrm>
          <a:prstGeom prst="line">
            <a:avLst/>
          </a:prstGeom>
          <a:noFill/>
          <a:ln w="28575">
            <a:solidFill>
              <a:srgbClr val="CC3399"/>
            </a:solidFill>
            <a:round/>
            <a:headEnd/>
            <a:tailEnd/>
          </a:ln>
          <a:effectLst/>
        </p:spPr>
        <p:txBody>
          <a:bodyPr/>
          <a:lstStyle/>
          <a:p>
            <a:endParaRPr lang="en-US"/>
          </a:p>
        </p:txBody>
      </p:sp>
      <p:sp>
        <p:nvSpPr>
          <p:cNvPr id="1288288" name="Line 96"/>
          <p:cNvSpPr>
            <a:spLocks noChangeShapeType="1"/>
          </p:cNvSpPr>
          <p:nvPr/>
        </p:nvSpPr>
        <p:spPr bwMode="auto">
          <a:xfrm>
            <a:off x="1828800" y="2438400"/>
            <a:ext cx="228600" cy="0"/>
          </a:xfrm>
          <a:prstGeom prst="line">
            <a:avLst/>
          </a:prstGeom>
          <a:noFill/>
          <a:ln w="28575">
            <a:solidFill>
              <a:schemeClr val="tx1"/>
            </a:solidFill>
            <a:round/>
            <a:headEnd/>
            <a:tailEnd/>
          </a:ln>
          <a:effectLst/>
        </p:spPr>
        <p:txBody>
          <a:bodyPr/>
          <a:lstStyle/>
          <a:p>
            <a:endParaRPr lang="en-US"/>
          </a:p>
        </p:txBody>
      </p:sp>
      <p:sp>
        <p:nvSpPr>
          <p:cNvPr id="1288289" name="Line 97"/>
          <p:cNvSpPr>
            <a:spLocks noChangeShapeType="1"/>
          </p:cNvSpPr>
          <p:nvPr/>
        </p:nvSpPr>
        <p:spPr bwMode="auto">
          <a:xfrm>
            <a:off x="10668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88290" name="Line 98"/>
          <p:cNvSpPr>
            <a:spLocks noChangeShapeType="1"/>
          </p:cNvSpPr>
          <p:nvPr/>
        </p:nvSpPr>
        <p:spPr bwMode="auto">
          <a:xfrm>
            <a:off x="2362200" y="3733800"/>
            <a:ext cx="152400" cy="0"/>
          </a:xfrm>
          <a:prstGeom prst="line">
            <a:avLst/>
          </a:prstGeom>
          <a:noFill/>
          <a:ln w="28575">
            <a:solidFill>
              <a:schemeClr val="tx1"/>
            </a:solidFill>
            <a:round/>
            <a:headEnd/>
            <a:tailEnd/>
          </a:ln>
          <a:effectLst/>
        </p:spPr>
        <p:txBody>
          <a:bodyPr/>
          <a:lstStyle/>
          <a:p>
            <a:endParaRPr lang="en-US"/>
          </a:p>
        </p:txBody>
      </p:sp>
      <p:sp>
        <p:nvSpPr>
          <p:cNvPr id="1288291" name="Line 99"/>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288292" name="Rectangle 100"/>
          <p:cNvSpPr>
            <a:spLocks noChangeArrowheads="1"/>
          </p:cNvSpPr>
          <p:nvPr/>
        </p:nvSpPr>
        <p:spPr bwMode="auto">
          <a:xfrm>
            <a:off x="22098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88293" name="Rectangle 101"/>
          <p:cNvSpPr>
            <a:spLocks noChangeArrowheads="1"/>
          </p:cNvSpPr>
          <p:nvPr/>
        </p:nvSpPr>
        <p:spPr bwMode="auto">
          <a:xfrm>
            <a:off x="42672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288294" name="Line 102"/>
          <p:cNvSpPr>
            <a:spLocks noChangeShapeType="1"/>
          </p:cNvSpPr>
          <p:nvPr/>
        </p:nvSpPr>
        <p:spPr bwMode="auto">
          <a:xfrm>
            <a:off x="1981200" y="2438400"/>
            <a:ext cx="228600" cy="0"/>
          </a:xfrm>
          <a:prstGeom prst="line">
            <a:avLst/>
          </a:prstGeom>
          <a:noFill/>
          <a:ln w="28575">
            <a:solidFill>
              <a:schemeClr val="tx1"/>
            </a:solidFill>
            <a:round/>
            <a:headEnd/>
            <a:tailEnd/>
          </a:ln>
          <a:effectLst/>
        </p:spPr>
        <p:txBody>
          <a:bodyPr/>
          <a:lstStyle/>
          <a:p>
            <a:endParaRPr lang="en-US"/>
          </a:p>
        </p:txBody>
      </p:sp>
      <p:sp>
        <p:nvSpPr>
          <p:cNvPr id="1288295" name="Line 103"/>
          <p:cNvSpPr>
            <a:spLocks noChangeShapeType="1"/>
          </p:cNvSpPr>
          <p:nvPr/>
        </p:nvSpPr>
        <p:spPr bwMode="auto">
          <a:xfrm>
            <a:off x="2362200" y="2438400"/>
            <a:ext cx="1905000" cy="0"/>
          </a:xfrm>
          <a:prstGeom prst="line">
            <a:avLst/>
          </a:prstGeom>
          <a:noFill/>
          <a:ln w="28575">
            <a:solidFill>
              <a:schemeClr val="tx1"/>
            </a:solidFill>
            <a:round/>
            <a:headEnd/>
            <a:tailEnd/>
          </a:ln>
          <a:effectLst/>
        </p:spPr>
        <p:txBody>
          <a:bodyPr/>
          <a:lstStyle/>
          <a:p>
            <a:endParaRPr lang="en-US"/>
          </a:p>
        </p:txBody>
      </p:sp>
      <p:sp>
        <p:nvSpPr>
          <p:cNvPr id="1288296" name="Line 104"/>
          <p:cNvSpPr>
            <a:spLocks noChangeShapeType="1"/>
          </p:cNvSpPr>
          <p:nvPr/>
        </p:nvSpPr>
        <p:spPr bwMode="auto">
          <a:xfrm>
            <a:off x="6400800" y="2667000"/>
            <a:ext cx="152400" cy="0"/>
          </a:xfrm>
          <a:prstGeom prst="line">
            <a:avLst/>
          </a:prstGeom>
          <a:noFill/>
          <a:ln w="28575">
            <a:solidFill>
              <a:schemeClr val="tx1"/>
            </a:solidFill>
            <a:round/>
            <a:headEnd/>
            <a:tailEnd/>
          </a:ln>
          <a:effectLst/>
        </p:spPr>
        <p:txBody>
          <a:bodyPr/>
          <a:lstStyle/>
          <a:p>
            <a:endParaRPr lang="en-US"/>
          </a:p>
        </p:txBody>
      </p:sp>
      <p:sp>
        <p:nvSpPr>
          <p:cNvPr id="1288297" name="Line 105"/>
          <p:cNvSpPr>
            <a:spLocks noChangeShapeType="1"/>
          </p:cNvSpPr>
          <p:nvPr/>
        </p:nvSpPr>
        <p:spPr bwMode="auto">
          <a:xfrm>
            <a:off x="4419600" y="4953000"/>
            <a:ext cx="762000" cy="0"/>
          </a:xfrm>
          <a:prstGeom prst="line">
            <a:avLst/>
          </a:prstGeom>
          <a:noFill/>
          <a:ln w="28575">
            <a:solidFill>
              <a:schemeClr val="tx1"/>
            </a:solidFill>
            <a:round/>
            <a:headEnd/>
            <a:tailEnd/>
          </a:ln>
          <a:effectLst/>
        </p:spPr>
        <p:txBody>
          <a:bodyPr/>
          <a:lstStyle/>
          <a:p>
            <a:endParaRPr lang="en-US"/>
          </a:p>
        </p:txBody>
      </p:sp>
      <p:sp>
        <p:nvSpPr>
          <p:cNvPr id="1288298" name="Line 106"/>
          <p:cNvSpPr>
            <a:spLocks noChangeShapeType="1"/>
          </p:cNvSpPr>
          <p:nvPr/>
        </p:nvSpPr>
        <p:spPr bwMode="auto">
          <a:xfrm>
            <a:off x="5257800" y="4419600"/>
            <a:ext cx="0" cy="533400"/>
          </a:xfrm>
          <a:prstGeom prst="line">
            <a:avLst/>
          </a:prstGeom>
          <a:noFill/>
          <a:ln w="28575">
            <a:solidFill>
              <a:schemeClr val="tx1"/>
            </a:solidFill>
            <a:round/>
            <a:headEnd/>
            <a:tailEnd/>
          </a:ln>
          <a:effectLst/>
        </p:spPr>
        <p:txBody>
          <a:bodyPr/>
          <a:lstStyle/>
          <a:p>
            <a:endParaRPr lang="en-US"/>
          </a:p>
        </p:txBody>
      </p:sp>
      <p:sp>
        <p:nvSpPr>
          <p:cNvPr id="1288299" name="Line 107"/>
          <p:cNvSpPr>
            <a:spLocks noChangeShapeType="1"/>
          </p:cNvSpPr>
          <p:nvPr/>
        </p:nvSpPr>
        <p:spPr bwMode="auto">
          <a:xfrm>
            <a:off x="5257800" y="4953000"/>
            <a:ext cx="1295400" cy="0"/>
          </a:xfrm>
          <a:prstGeom prst="line">
            <a:avLst/>
          </a:prstGeom>
          <a:noFill/>
          <a:ln w="28575">
            <a:solidFill>
              <a:schemeClr val="tx1"/>
            </a:solidFill>
            <a:round/>
            <a:headEnd/>
            <a:tailEnd/>
          </a:ln>
          <a:effectLst/>
        </p:spPr>
        <p:txBody>
          <a:bodyPr/>
          <a:lstStyle/>
          <a:p>
            <a:endParaRPr lang="en-US"/>
          </a:p>
        </p:txBody>
      </p:sp>
      <p:sp>
        <p:nvSpPr>
          <p:cNvPr id="1288300" name="Rectangle 108"/>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88301" name="Line 109"/>
          <p:cNvSpPr>
            <a:spLocks noChangeShapeType="1"/>
          </p:cNvSpPr>
          <p:nvPr/>
        </p:nvSpPr>
        <p:spPr bwMode="auto">
          <a:xfrm>
            <a:off x="6781800" y="4953000"/>
            <a:ext cx="1447800" cy="0"/>
          </a:xfrm>
          <a:prstGeom prst="line">
            <a:avLst/>
          </a:prstGeom>
          <a:noFill/>
          <a:ln w="28575">
            <a:solidFill>
              <a:schemeClr val="tx1"/>
            </a:solidFill>
            <a:round/>
            <a:headEnd/>
            <a:tailEnd/>
          </a:ln>
          <a:effectLst/>
        </p:spPr>
        <p:txBody>
          <a:bodyPr/>
          <a:lstStyle/>
          <a:p>
            <a:endParaRPr lang="en-US"/>
          </a:p>
        </p:txBody>
      </p:sp>
      <p:sp>
        <p:nvSpPr>
          <p:cNvPr id="1288302" name="Line 110"/>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88303" name="Line 111"/>
          <p:cNvSpPr>
            <a:spLocks noChangeShapeType="1"/>
          </p:cNvSpPr>
          <p:nvPr/>
        </p:nvSpPr>
        <p:spPr bwMode="auto">
          <a:xfrm>
            <a:off x="8991600" y="3962400"/>
            <a:ext cx="0" cy="2514600"/>
          </a:xfrm>
          <a:prstGeom prst="line">
            <a:avLst/>
          </a:prstGeom>
          <a:noFill/>
          <a:ln w="28575">
            <a:solidFill>
              <a:srgbClr val="CC3399"/>
            </a:solidFill>
            <a:round/>
            <a:headEnd/>
            <a:tailEnd/>
          </a:ln>
          <a:effectLst/>
        </p:spPr>
        <p:txBody>
          <a:bodyPr/>
          <a:lstStyle/>
          <a:p>
            <a:endParaRPr lang="en-US"/>
          </a:p>
        </p:txBody>
      </p:sp>
      <p:sp>
        <p:nvSpPr>
          <p:cNvPr id="1288304" name="Line 112"/>
          <p:cNvSpPr>
            <a:spLocks noChangeShapeType="1"/>
          </p:cNvSpPr>
          <p:nvPr/>
        </p:nvSpPr>
        <p:spPr bwMode="auto">
          <a:xfrm>
            <a:off x="6934200" y="1143000"/>
            <a:ext cx="0" cy="1524000"/>
          </a:xfrm>
          <a:prstGeom prst="line">
            <a:avLst/>
          </a:prstGeom>
          <a:noFill/>
          <a:ln w="28575">
            <a:solidFill>
              <a:srgbClr val="CC3399"/>
            </a:solidFill>
            <a:round/>
            <a:headEnd/>
            <a:tailEnd/>
          </a:ln>
          <a:effectLst/>
        </p:spPr>
        <p:txBody>
          <a:bodyPr/>
          <a:lstStyle/>
          <a:p>
            <a:endParaRPr lang="en-US"/>
          </a:p>
        </p:txBody>
      </p:sp>
      <p:sp>
        <p:nvSpPr>
          <p:cNvPr id="1288305" name="Line 113"/>
          <p:cNvSpPr>
            <a:spLocks noChangeShapeType="1"/>
          </p:cNvSpPr>
          <p:nvPr/>
        </p:nvSpPr>
        <p:spPr bwMode="auto">
          <a:xfrm flipH="1" flipV="1">
            <a:off x="4267200" y="4800600"/>
            <a:ext cx="152400" cy="152400"/>
          </a:xfrm>
          <a:prstGeom prst="line">
            <a:avLst/>
          </a:prstGeom>
          <a:noFill/>
          <a:ln w="28575" cap="rnd">
            <a:solidFill>
              <a:schemeClr val="accent2"/>
            </a:solidFill>
            <a:prstDash val="sysDot"/>
            <a:round/>
            <a:headEnd/>
            <a:tailEnd/>
          </a:ln>
          <a:effectLst/>
        </p:spPr>
        <p:txBody>
          <a:bodyPr/>
          <a:lstStyle/>
          <a:p>
            <a:endParaRPr lang="en-US"/>
          </a:p>
        </p:txBody>
      </p:sp>
      <p:sp>
        <p:nvSpPr>
          <p:cNvPr id="1288306" name="Line 114"/>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88307" name="Text Box 115"/>
          <p:cNvSpPr txBox="1">
            <a:spLocks noChangeArrowheads="1"/>
          </p:cNvSpPr>
          <p:nvPr/>
        </p:nvSpPr>
        <p:spPr bwMode="auto">
          <a:xfrm>
            <a:off x="20574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88308" name="Line 116"/>
          <p:cNvSpPr>
            <a:spLocks noChangeShapeType="1"/>
          </p:cNvSpPr>
          <p:nvPr/>
        </p:nvSpPr>
        <p:spPr bwMode="auto">
          <a:xfrm flipV="1">
            <a:off x="5181600" y="2895600"/>
            <a:ext cx="0" cy="1524000"/>
          </a:xfrm>
          <a:prstGeom prst="line">
            <a:avLst/>
          </a:prstGeom>
          <a:noFill/>
          <a:ln w="28575">
            <a:solidFill>
              <a:schemeClr val="tx1"/>
            </a:solidFill>
            <a:round/>
            <a:headEnd/>
            <a:tailEnd/>
          </a:ln>
          <a:effectLst/>
        </p:spPr>
        <p:txBody>
          <a:bodyPr/>
          <a:lstStyle/>
          <a:p>
            <a:endParaRPr lang="en-US"/>
          </a:p>
        </p:txBody>
      </p:sp>
      <p:sp>
        <p:nvSpPr>
          <p:cNvPr id="1288309" name="Line 117"/>
          <p:cNvSpPr>
            <a:spLocks noChangeShapeType="1"/>
          </p:cNvSpPr>
          <p:nvPr/>
        </p:nvSpPr>
        <p:spPr bwMode="auto">
          <a:xfrm>
            <a:off x="3733800" y="4800600"/>
            <a:ext cx="533400" cy="0"/>
          </a:xfrm>
          <a:prstGeom prst="line">
            <a:avLst/>
          </a:prstGeom>
          <a:noFill/>
          <a:ln w="28575">
            <a:solidFill>
              <a:schemeClr val="tx1"/>
            </a:solidFill>
            <a:round/>
            <a:headEnd/>
            <a:tailEnd/>
          </a:ln>
          <a:effectLst/>
        </p:spPr>
        <p:txBody>
          <a:bodyPr/>
          <a:lstStyle/>
          <a:p>
            <a:endParaRPr lang="en-US"/>
          </a:p>
        </p:txBody>
      </p:sp>
      <p:sp>
        <p:nvSpPr>
          <p:cNvPr id="1288310" name="Line 118"/>
          <p:cNvSpPr>
            <a:spLocks noChangeShapeType="1"/>
          </p:cNvSpPr>
          <p:nvPr/>
        </p:nvSpPr>
        <p:spPr bwMode="auto">
          <a:xfrm>
            <a:off x="4419600" y="2438400"/>
            <a:ext cx="1676400" cy="0"/>
          </a:xfrm>
          <a:prstGeom prst="line">
            <a:avLst/>
          </a:prstGeom>
          <a:noFill/>
          <a:ln w="28575">
            <a:solidFill>
              <a:schemeClr val="tx1"/>
            </a:solidFill>
            <a:round/>
            <a:headEnd/>
            <a:tailEnd type="triangle" w="med" len="med"/>
          </a:ln>
          <a:effectLst/>
        </p:spPr>
        <p:txBody>
          <a:bodyPr/>
          <a:lstStyle/>
          <a:p>
            <a:endParaRPr lang="en-US"/>
          </a:p>
        </p:txBody>
      </p:sp>
      <p:sp>
        <p:nvSpPr>
          <p:cNvPr id="1288311" name="Line 119"/>
          <p:cNvSpPr>
            <a:spLocks noChangeShapeType="1"/>
          </p:cNvSpPr>
          <p:nvPr/>
        </p:nvSpPr>
        <p:spPr bwMode="auto">
          <a:xfrm>
            <a:off x="1981200" y="1447800"/>
            <a:ext cx="0" cy="990600"/>
          </a:xfrm>
          <a:prstGeom prst="line">
            <a:avLst/>
          </a:prstGeom>
          <a:noFill/>
          <a:ln w="28575">
            <a:solidFill>
              <a:schemeClr val="tx1"/>
            </a:solidFill>
            <a:round/>
            <a:headEnd/>
            <a:tailEnd/>
          </a:ln>
          <a:effectLst/>
        </p:spPr>
        <p:txBody>
          <a:bodyPr/>
          <a:lstStyle/>
          <a:p>
            <a:endParaRPr lang="en-US"/>
          </a:p>
        </p:txBody>
      </p:sp>
      <p:sp>
        <p:nvSpPr>
          <p:cNvPr id="1288312" name="Line 120"/>
          <p:cNvSpPr>
            <a:spLocks noChangeShapeType="1"/>
          </p:cNvSpPr>
          <p:nvPr/>
        </p:nvSpPr>
        <p:spPr bwMode="auto">
          <a:xfrm flipV="1">
            <a:off x="6324600" y="2971800"/>
            <a:ext cx="0" cy="457200"/>
          </a:xfrm>
          <a:prstGeom prst="line">
            <a:avLst/>
          </a:prstGeom>
          <a:noFill/>
          <a:ln w="12700">
            <a:solidFill>
              <a:schemeClr val="accent1"/>
            </a:solidFill>
            <a:round/>
            <a:headEnd/>
            <a:tailEnd/>
          </a:ln>
          <a:effectLst/>
        </p:spPr>
        <p:txBody>
          <a:bodyPr/>
          <a:lstStyle/>
          <a:p>
            <a:endParaRPr lang="en-US"/>
          </a:p>
        </p:txBody>
      </p:sp>
      <p:sp>
        <p:nvSpPr>
          <p:cNvPr id="1288313" name="Line 121"/>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288314" name="Rectangle 122"/>
          <p:cNvSpPr>
            <a:spLocks noChangeArrowheads="1"/>
          </p:cNvSpPr>
          <p:nvPr/>
        </p:nvSpPr>
        <p:spPr bwMode="auto">
          <a:xfrm>
            <a:off x="6553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88315" name="Oval 123"/>
          <p:cNvSpPr>
            <a:spLocks noChangeArrowheads="1"/>
          </p:cNvSpPr>
          <p:nvPr/>
        </p:nvSpPr>
        <p:spPr bwMode="auto">
          <a:xfrm>
            <a:off x="2895600" y="45720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88316" name="Rectangle 124"/>
          <p:cNvSpPr>
            <a:spLocks noChangeArrowheads="1"/>
          </p:cNvSpPr>
          <p:nvPr/>
        </p:nvSpPr>
        <p:spPr bwMode="auto">
          <a:xfrm>
            <a:off x="3048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88317" name="Line 125"/>
          <p:cNvSpPr>
            <a:spLocks noChangeShapeType="1"/>
          </p:cNvSpPr>
          <p:nvPr/>
        </p:nvSpPr>
        <p:spPr bwMode="auto">
          <a:xfrm>
            <a:off x="6705600" y="2667000"/>
            <a:ext cx="228600" cy="0"/>
          </a:xfrm>
          <a:prstGeom prst="line">
            <a:avLst/>
          </a:prstGeom>
          <a:noFill/>
          <a:ln w="28575">
            <a:solidFill>
              <a:schemeClr val="tx1"/>
            </a:solidFill>
            <a:round/>
            <a:headEnd/>
            <a:tailEnd/>
          </a:ln>
          <a:effectLst/>
        </p:spPr>
        <p:txBody>
          <a:bodyPr/>
          <a:lstStyle/>
          <a:p>
            <a:endParaRPr lang="en-US"/>
          </a:p>
        </p:txBody>
      </p:sp>
      <p:sp>
        <p:nvSpPr>
          <p:cNvPr id="1288318" name="Line 126"/>
          <p:cNvSpPr>
            <a:spLocks noChangeShapeType="1"/>
          </p:cNvSpPr>
          <p:nvPr/>
        </p:nvSpPr>
        <p:spPr bwMode="auto">
          <a:xfrm>
            <a:off x="6324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88319" name="Line 127"/>
          <p:cNvSpPr>
            <a:spLocks noChangeShapeType="1"/>
          </p:cNvSpPr>
          <p:nvPr/>
        </p:nvSpPr>
        <p:spPr bwMode="auto">
          <a:xfrm>
            <a:off x="6705600" y="2971800"/>
            <a:ext cx="228600" cy="0"/>
          </a:xfrm>
          <a:prstGeom prst="line">
            <a:avLst/>
          </a:prstGeom>
          <a:noFill/>
          <a:ln w="12700">
            <a:solidFill>
              <a:schemeClr val="accent1"/>
            </a:solidFill>
            <a:round/>
            <a:headEnd/>
            <a:tailEnd/>
          </a:ln>
          <a:effectLst/>
        </p:spPr>
        <p:txBody>
          <a:bodyPr/>
          <a:lstStyle/>
          <a:p>
            <a:endParaRPr lang="en-US"/>
          </a:p>
        </p:txBody>
      </p:sp>
      <p:sp>
        <p:nvSpPr>
          <p:cNvPr id="1288320" name="Line 128"/>
          <p:cNvSpPr>
            <a:spLocks noChangeShapeType="1"/>
          </p:cNvSpPr>
          <p:nvPr/>
        </p:nvSpPr>
        <p:spPr bwMode="auto">
          <a:xfrm>
            <a:off x="6781800" y="3810000"/>
            <a:ext cx="0" cy="2362200"/>
          </a:xfrm>
          <a:prstGeom prst="line">
            <a:avLst/>
          </a:prstGeom>
          <a:noFill/>
          <a:ln w="28575">
            <a:solidFill>
              <a:srgbClr val="CC3399"/>
            </a:solidFill>
            <a:round/>
            <a:headEnd/>
            <a:tailEnd/>
          </a:ln>
          <a:effectLst/>
        </p:spPr>
        <p:txBody>
          <a:bodyPr/>
          <a:lstStyle/>
          <a:p>
            <a:endParaRPr lang="en-US"/>
          </a:p>
        </p:txBody>
      </p:sp>
      <p:sp>
        <p:nvSpPr>
          <p:cNvPr id="1288321" name="Text Box 129"/>
          <p:cNvSpPr txBox="1">
            <a:spLocks noChangeArrowheads="1"/>
          </p:cNvSpPr>
          <p:nvPr/>
        </p:nvSpPr>
        <p:spPr bwMode="auto">
          <a:xfrm>
            <a:off x="41148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88322" name="Text Box 130"/>
          <p:cNvSpPr txBox="1">
            <a:spLocks noChangeArrowheads="1"/>
          </p:cNvSpPr>
          <p:nvPr/>
        </p:nvSpPr>
        <p:spPr bwMode="auto">
          <a:xfrm>
            <a:off x="6172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88323" name="Text Box 131"/>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88324" name="Rectangle 132"/>
          <p:cNvSpPr>
            <a:spLocks noChangeArrowheads="1"/>
          </p:cNvSpPr>
          <p:nvPr/>
        </p:nvSpPr>
        <p:spPr bwMode="auto">
          <a:xfrm>
            <a:off x="4267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5" name="Rectangle 133"/>
          <p:cNvSpPr>
            <a:spLocks noChangeArrowheads="1"/>
          </p:cNvSpPr>
          <p:nvPr/>
        </p:nvSpPr>
        <p:spPr bwMode="auto">
          <a:xfrm>
            <a:off x="4267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6" name="Rectangle 134"/>
          <p:cNvSpPr>
            <a:spLocks noChangeArrowheads="1"/>
          </p:cNvSpPr>
          <p:nvPr/>
        </p:nvSpPr>
        <p:spPr bwMode="auto">
          <a:xfrm>
            <a:off x="42672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7" name="Rectangle 135"/>
          <p:cNvSpPr>
            <a:spLocks noChangeArrowheads="1"/>
          </p:cNvSpPr>
          <p:nvPr/>
        </p:nvSpPr>
        <p:spPr bwMode="auto">
          <a:xfrm>
            <a:off x="6553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8" name="Rectangle 136"/>
          <p:cNvSpPr>
            <a:spLocks noChangeArrowheads="1"/>
          </p:cNvSpPr>
          <p:nvPr/>
        </p:nvSpPr>
        <p:spPr bwMode="auto">
          <a:xfrm>
            <a:off x="6553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9" name="Rectangle 137"/>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30" name="Rectangle 138"/>
          <p:cNvSpPr>
            <a:spLocks noChangeArrowheads="1"/>
          </p:cNvSpPr>
          <p:nvPr/>
        </p:nvSpPr>
        <p:spPr bwMode="auto">
          <a:xfrm>
            <a:off x="2743200" y="2133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88331" name="Oval 139"/>
          <p:cNvSpPr>
            <a:spLocks noChangeArrowheads="1"/>
          </p:cNvSpPr>
          <p:nvPr/>
        </p:nvSpPr>
        <p:spPr bwMode="auto">
          <a:xfrm>
            <a:off x="2743200" y="19050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288332" name="Line 140"/>
          <p:cNvSpPr>
            <a:spLocks noChangeShapeType="1"/>
          </p:cNvSpPr>
          <p:nvPr/>
        </p:nvSpPr>
        <p:spPr bwMode="auto">
          <a:xfrm>
            <a:off x="2514600" y="2286000"/>
            <a:ext cx="0" cy="838200"/>
          </a:xfrm>
          <a:prstGeom prst="line">
            <a:avLst/>
          </a:prstGeom>
          <a:noFill/>
          <a:ln w="12700">
            <a:solidFill>
              <a:schemeClr val="accent1"/>
            </a:solidFill>
            <a:round/>
            <a:headEnd/>
            <a:tailEnd/>
          </a:ln>
          <a:effectLst/>
        </p:spPr>
        <p:txBody>
          <a:bodyPr/>
          <a:lstStyle/>
          <a:p>
            <a:endParaRPr lang="en-US"/>
          </a:p>
        </p:txBody>
      </p:sp>
      <p:sp>
        <p:nvSpPr>
          <p:cNvPr id="1288333" name="Line 141"/>
          <p:cNvSpPr>
            <a:spLocks noChangeShapeType="1"/>
          </p:cNvSpPr>
          <p:nvPr/>
        </p:nvSpPr>
        <p:spPr bwMode="auto">
          <a:xfrm>
            <a:off x="2514600" y="2286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88334" name="Line 142"/>
          <p:cNvSpPr>
            <a:spLocks noChangeShapeType="1"/>
          </p:cNvSpPr>
          <p:nvPr/>
        </p:nvSpPr>
        <p:spPr bwMode="auto">
          <a:xfrm>
            <a:off x="6705600" y="2133600"/>
            <a:ext cx="1524000" cy="533400"/>
          </a:xfrm>
          <a:prstGeom prst="line">
            <a:avLst/>
          </a:prstGeom>
          <a:noFill/>
          <a:ln w="12700">
            <a:solidFill>
              <a:schemeClr val="accent1"/>
            </a:solidFill>
            <a:round/>
            <a:headEnd/>
            <a:tailEnd type="triangle" w="med" len="med"/>
          </a:ln>
          <a:effectLst/>
        </p:spPr>
        <p:txBody>
          <a:bodyPr/>
          <a:lstStyle/>
          <a:p>
            <a:endParaRPr lang="en-US"/>
          </a:p>
        </p:txBody>
      </p:sp>
      <p:sp>
        <p:nvSpPr>
          <p:cNvPr id="1288335" name="Line 143"/>
          <p:cNvSpPr>
            <a:spLocks noChangeShapeType="1"/>
          </p:cNvSpPr>
          <p:nvPr/>
        </p:nvSpPr>
        <p:spPr bwMode="auto">
          <a:xfrm>
            <a:off x="44196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88336" name="Line 144"/>
          <p:cNvSpPr>
            <a:spLocks noChangeShapeType="1"/>
          </p:cNvSpPr>
          <p:nvPr/>
        </p:nvSpPr>
        <p:spPr bwMode="auto">
          <a:xfrm>
            <a:off x="44196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88337" name="Line 145"/>
          <p:cNvSpPr>
            <a:spLocks noChangeShapeType="1"/>
          </p:cNvSpPr>
          <p:nvPr/>
        </p:nvSpPr>
        <p:spPr bwMode="auto">
          <a:xfrm>
            <a:off x="4419600" y="1600200"/>
            <a:ext cx="609600" cy="0"/>
          </a:xfrm>
          <a:prstGeom prst="line">
            <a:avLst/>
          </a:prstGeom>
          <a:noFill/>
          <a:ln w="12700">
            <a:solidFill>
              <a:schemeClr val="accent1"/>
            </a:solidFill>
            <a:round/>
            <a:headEnd/>
            <a:tailEnd/>
          </a:ln>
          <a:effectLst/>
        </p:spPr>
        <p:txBody>
          <a:bodyPr/>
          <a:lstStyle/>
          <a:p>
            <a:endParaRPr lang="en-US"/>
          </a:p>
        </p:txBody>
      </p:sp>
      <p:sp>
        <p:nvSpPr>
          <p:cNvPr id="1288338" name="Line 146"/>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88339" name="Line 147"/>
          <p:cNvSpPr>
            <a:spLocks noChangeShapeType="1"/>
          </p:cNvSpPr>
          <p:nvPr/>
        </p:nvSpPr>
        <p:spPr bwMode="auto">
          <a:xfrm>
            <a:off x="6705600" y="1905000"/>
            <a:ext cx="685800" cy="0"/>
          </a:xfrm>
          <a:prstGeom prst="line">
            <a:avLst/>
          </a:prstGeom>
          <a:noFill/>
          <a:ln w="12700">
            <a:solidFill>
              <a:schemeClr val="accent1"/>
            </a:solidFill>
            <a:round/>
            <a:headEnd/>
            <a:tailEnd/>
          </a:ln>
          <a:effectLst/>
        </p:spPr>
        <p:txBody>
          <a:bodyPr/>
          <a:lstStyle/>
          <a:p>
            <a:endParaRPr lang="en-US"/>
          </a:p>
        </p:txBody>
      </p:sp>
      <p:sp>
        <p:nvSpPr>
          <p:cNvPr id="1288340" name="Line 148"/>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288341" name="Line 149"/>
          <p:cNvSpPr>
            <a:spLocks noChangeShapeType="1"/>
          </p:cNvSpPr>
          <p:nvPr/>
        </p:nvSpPr>
        <p:spPr bwMode="auto">
          <a:xfrm>
            <a:off x="73914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88342" name="Line 150"/>
          <p:cNvSpPr>
            <a:spLocks noChangeShapeType="1"/>
          </p:cNvSpPr>
          <p:nvPr/>
        </p:nvSpPr>
        <p:spPr bwMode="auto">
          <a:xfrm>
            <a:off x="50292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88343" name="AutoShape 151"/>
          <p:cNvSpPr>
            <a:spLocks noChangeArrowheads="1"/>
          </p:cNvSpPr>
          <p:nvPr/>
        </p:nvSpPr>
        <p:spPr bwMode="auto">
          <a:xfrm rot="-5400000">
            <a:off x="4648200" y="5257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344" name="Line 152"/>
          <p:cNvSpPr>
            <a:spLocks noChangeShapeType="1"/>
          </p:cNvSpPr>
          <p:nvPr/>
        </p:nvSpPr>
        <p:spPr bwMode="auto">
          <a:xfrm>
            <a:off x="5105400" y="5334000"/>
            <a:ext cx="1447800" cy="0"/>
          </a:xfrm>
          <a:prstGeom prst="line">
            <a:avLst/>
          </a:prstGeom>
          <a:noFill/>
          <a:ln w="19050">
            <a:solidFill>
              <a:schemeClr val="tx1"/>
            </a:solidFill>
            <a:round/>
            <a:headEnd/>
            <a:tailEnd/>
          </a:ln>
          <a:effectLst/>
        </p:spPr>
        <p:txBody>
          <a:bodyPr/>
          <a:lstStyle/>
          <a:p>
            <a:endParaRPr lang="en-US"/>
          </a:p>
        </p:txBody>
      </p:sp>
      <p:sp>
        <p:nvSpPr>
          <p:cNvPr id="1288345" name="Line 153"/>
          <p:cNvSpPr>
            <a:spLocks noChangeShapeType="1"/>
          </p:cNvSpPr>
          <p:nvPr/>
        </p:nvSpPr>
        <p:spPr bwMode="auto">
          <a:xfrm>
            <a:off x="2514600" y="5562600"/>
            <a:ext cx="1752600" cy="0"/>
          </a:xfrm>
          <a:prstGeom prst="line">
            <a:avLst/>
          </a:prstGeom>
          <a:noFill/>
          <a:ln w="19050">
            <a:solidFill>
              <a:schemeClr val="tx1"/>
            </a:solidFill>
            <a:round/>
            <a:headEnd/>
            <a:tailEnd/>
          </a:ln>
          <a:effectLst/>
        </p:spPr>
        <p:txBody>
          <a:bodyPr/>
          <a:lstStyle/>
          <a:p>
            <a:endParaRPr lang="en-US"/>
          </a:p>
        </p:txBody>
      </p:sp>
      <p:sp>
        <p:nvSpPr>
          <p:cNvPr id="1288346" name="Line 154"/>
          <p:cNvSpPr>
            <a:spLocks noChangeShapeType="1"/>
          </p:cNvSpPr>
          <p:nvPr/>
        </p:nvSpPr>
        <p:spPr bwMode="auto">
          <a:xfrm>
            <a:off x="4419600" y="5562600"/>
            <a:ext cx="457200" cy="0"/>
          </a:xfrm>
          <a:prstGeom prst="line">
            <a:avLst/>
          </a:prstGeom>
          <a:noFill/>
          <a:ln w="19050">
            <a:solidFill>
              <a:schemeClr val="tx1"/>
            </a:solidFill>
            <a:round/>
            <a:headEnd/>
            <a:tailEnd/>
          </a:ln>
          <a:effectLst/>
        </p:spPr>
        <p:txBody>
          <a:bodyPr/>
          <a:lstStyle/>
          <a:p>
            <a:endParaRPr lang="en-US"/>
          </a:p>
        </p:txBody>
      </p:sp>
      <p:sp>
        <p:nvSpPr>
          <p:cNvPr id="1288349" name="Oval 157"/>
          <p:cNvSpPr>
            <a:spLocks noChangeArrowheads="1"/>
          </p:cNvSpPr>
          <p:nvPr/>
        </p:nvSpPr>
        <p:spPr bwMode="auto">
          <a:xfrm>
            <a:off x="5943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88350" name="Rectangle 158"/>
          <p:cNvSpPr>
            <a:spLocks noChangeArrowheads="1"/>
          </p:cNvSpPr>
          <p:nvPr/>
        </p:nvSpPr>
        <p:spPr bwMode="auto">
          <a:xfrm>
            <a:off x="5943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88351" name="Line 159"/>
          <p:cNvSpPr>
            <a:spLocks noChangeShapeType="1"/>
          </p:cNvSpPr>
          <p:nvPr/>
        </p:nvSpPr>
        <p:spPr bwMode="auto">
          <a:xfrm>
            <a:off x="5181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88352" name="Line 160"/>
          <p:cNvSpPr>
            <a:spLocks noChangeShapeType="1"/>
          </p:cNvSpPr>
          <p:nvPr/>
        </p:nvSpPr>
        <p:spPr bwMode="auto">
          <a:xfrm flipV="1">
            <a:off x="6172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88353" name="AutoShape 161"/>
          <p:cNvSpPr>
            <a:spLocks noChangeArrowheads="1"/>
          </p:cNvSpPr>
          <p:nvPr/>
        </p:nvSpPr>
        <p:spPr bwMode="auto">
          <a:xfrm>
            <a:off x="73152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88354" name="Line 162"/>
          <p:cNvSpPr>
            <a:spLocks noChangeShapeType="1"/>
          </p:cNvSpPr>
          <p:nvPr/>
        </p:nvSpPr>
        <p:spPr bwMode="auto">
          <a:xfrm flipV="1">
            <a:off x="6934200" y="2819400"/>
            <a:ext cx="381000" cy="0"/>
          </a:xfrm>
          <a:prstGeom prst="line">
            <a:avLst/>
          </a:prstGeom>
          <a:noFill/>
          <a:ln w="12700">
            <a:solidFill>
              <a:schemeClr val="accent1"/>
            </a:solidFill>
            <a:round/>
            <a:headEnd/>
            <a:tailEnd/>
          </a:ln>
          <a:effectLst/>
        </p:spPr>
        <p:txBody>
          <a:bodyPr/>
          <a:lstStyle/>
          <a:p>
            <a:endParaRPr lang="en-US"/>
          </a:p>
        </p:txBody>
      </p:sp>
      <p:sp>
        <p:nvSpPr>
          <p:cNvPr id="1288355" name="Line 163"/>
          <p:cNvSpPr>
            <a:spLocks noChangeShapeType="1"/>
          </p:cNvSpPr>
          <p:nvPr/>
        </p:nvSpPr>
        <p:spPr bwMode="auto">
          <a:xfrm>
            <a:off x="6934200" y="2819400"/>
            <a:ext cx="0" cy="152400"/>
          </a:xfrm>
          <a:prstGeom prst="line">
            <a:avLst/>
          </a:prstGeom>
          <a:noFill/>
          <a:ln w="12700">
            <a:solidFill>
              <a:schemeClr val="accent1"/>
            </a:solidFill>
            <a:round/>
            <a:headEnd/>
            <a:tailEnd/>
          </a:ln>
          <a:effectLst/>
        </p:spPr>
        <p:txBody>
          <a:bodyPr/>
          <a:lstStyle/>
          <a:p>
            <a:endParaRPr lang="en-US"/>
          </a:p>
        </p:txBody>
      </p:sp>
      <p:sp>
        <p:nvSpPr>
          <p:cNvPr id="1288356" name="Rectangle 164"/>
          <p:cNvSpPr>
            <a:spLocks noChangeArrowheads="1"/>
          </p:cNvSpPr>
          <p:nvPr/>
        </p:nvSpPr>
        <p:spPr bwMode="auto">
          <a:xfrm>
            <a:off x="6858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88357" name="Line 165"/>
          <p:cNvSpPr>
            <a:spLocks noChangeShapeType="1"/>
          </p:cNvSpPr>
          <p:nvPr/>
        </p:nvSpPr>
        <p:spPr bwMode="auto">
          <a:xfrm>
            <a:off x="7162800" y="2667000"/>
            <a:ext cx="152400" cy="0"/>
          </a:xfrm>
          <a:prstGeom prst="line">
            <a:avLst/>
          </a:prstGeom>
          <a:noFill/>
          <a:ln w="12700">
            <a:solidFill>
              <a:schemeClr val="accent1"/>
            </a:solidFill>
            <a:round/>
            <a:headEnd/>
            <a:tailEnd/>
          </a:ln>
          <a:effectLst/>
        </p:spPr>
        <p:txBody>
          <a:bodyPr/>
          <a:lstStyle/>
          <a:p>
            <a:endParaRPr lang="en-US"/>
          </a:p>
        </p:txBody>
      </p:sp>
      <p:sp>
        <p:nvSpPr>
          <p:cNvPr id="1288358" name="Line 166"/>
          <p:cNvSpPr>
            <a:spLocks noChangeShapeType="1"/>
          </p:cNvSpPr>
          <p:nvPr/>
        </p:nvSpPr>
        <p:spPr bwMode="auto">
          <a:xfrm>
            <a:off x="7848600" y="914400"/>
            <a:ext cx="0" cy="1828800"/>
          </a:xfrm>
          <a:prstGeom prst="line">
            <a:avLst/>
          </a:prstGeom>
          <a:noFill/>
          <a:ln w="12700">
            <a:solidFill>
              <a:schemeClr val="accent1"/>
            </a:solidFill>
            <a:round/>
            <a:headEnd/>
            <a:tailEnd/>
          </a:ln>
          <a:effectLst/>
        </p:spPr>
        <p:txBody>
          <a:bodyPr/>
          <a:lstStyle/>
          <a:p>
            <a:endParaRPr lang="en-US"/>
          </a:p>
        </p:txBody>
      </p:sp>
      <p:sp>
        <p:nvSpPr>
          <p:cNvPr id="1288359" name="Line 167"/>
          <p:cNvSpPr>
            <a:spLocks noChangeShapeType="1"/>
          </p:cNvSpPr>
          <p:nvPr/>
        </p:nvSpPr>
        <p:spPr bwMode="auto">
          <a:xfrm>
            <a:off x="7696200" y="2743200"/>
            <a:ext cx="152400" cy="0"/>
          </a:xfrm>
          <a:prstGeom prst="line">
            <a:avLst/>
          </a:prstGeom>
          <a:noFill/>
          <a:ln w="12700">
            <a:solidFill>
              <a:schemeClr val="accent1"/>
            </a:solidFill>
            <a:round/>
            <a:headEnd/>
            <a:tailEnd/>
          </a:ln>
          <a:effectLst/>
        </p:spPr>
        <p:txBody>
          <a:bodyPr/>
          <a:lstStyle/>
          <a:p>
            <a:endParaRPr lang="en-US"/>
          </a:p>
        </p:txBody>
      </p:sp>
      <p:sp>
        <p:nvSpPr>
          <p:cNvPr id="1288360" name="Line 168"/>
          <p:cNvSpPr>
            <a:spLocks noChangeShapeType="1"/>
          </p:cNvSpPr>
          <p:nvPr/>
        </p:nvSpPr>
        <p:spPr bwMode="auto">
          <a:xfrm>
            <a:off x="914400" y="914400"/>
            <a:ext cx="6934200" cy="0"/>
          </a:xfrm>
          <a:prstGeom prst="line">
            <a:avLst/>
          </a:prstGeom>
          <a:noFill/>
          <a:ln w="12700">
            <a:solidFill>
              <a:schemeClr val="accent1"/>
            </a:solidFill>
            <a:round/>
            <a:headEnd/>
            <a:tailEnd/>
          </a:ln>
          <a:effectLst/>
        </p:spPr>
        <p:txBody>
          <a:bodyPr/>
          <a:lstStyle/>
          <a:p>
            <a:endParaRPr lang="en-US"/>
          </a:p>
        </p:txBody>
      </p:sp>
      <p:sp>
        <p:nvSpPr>
          <p:cNvPr id="1288361" name="Rectangle 169"/>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88362" name="Line 170"/>
          <p:cNvSpPr>
            <a:spLocks noChangeShapeType="1"/>
          </p:cNvSpPr>
          <p:nvPr/>
        </p:nvSpPr>
        <p:spPr bwMode="auto">
          <a:xfrm>
            <a:off x="914400" y="914400"/>
            <a:ext cx="0" cy="152400"/>
          </a:xfrm>
          <a:prstGeom prst="line">
            <a:avLst/>
          </a:prstGeom>
          <a:noFill/>
          <a:ln w="12700">
            <a:solidFill>
              <a:schemeClr val="accent1"/>
            </a:solidFill>
            <a:round/>
            <a:headEnd/>
            <a:tailEnd/>
          </a:ln>
          <a:effectLst/>
        </p:spPr>
        <p:txBody>
          <a:bodyPr/>
          <a:lstStyle/>
          <a:p>
            <a:endParaRPr lang="en-US"/>
          </a:p>
        </p:txBody>
      </p:sp>
      <p:sp>
        <p:nvSpPr>
          <p:cNvPr id="1288363" name="AutoShape 171"/>
          <p:cNvSpPr>
            <a:spLocks noChangeArrowheads="1"/>
          </p:cNvSpPr>
          <p:nvPr/>
        </p:nvSpPr>
        <p:spPr bwMode="auto">
          <a:xfrm rot="-5400000">
            <a:off x="45227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364" name="AutoShape 172"/>
          <p:cNvSpPr>
            <a:spLocks noChangeArrowheads="1"/>
          </p:cNvSpPr>
          <p:nvPr/>
        </p:nvSpPr>
        <p:spPr bwMode="auto">
          <a:xfrm rot="-5400000">
            <a:off x="45227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365" name="Line 173"/>
          <p:cNvSpPr>
            <a:spLocks noChangeShapeType="1"/>
          </p:cNvSpPr>
          <p:nvPr/>
        </p:nvSpPr>
        <p:spPr bwMode="auto">
          <a:xfrm>
            <a:off x="44196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88366" name="Line 174"/>
          <p:cNvSpPr>
            <a:spLocks noChangeShapeType="1"/>
          </p:cNvSpPr>
          <p:nvPr/>
        </p:nvSpPr>
        <p:spPr bwMode="auto">
          <a:xfrm>
            <a:off x="44196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88367" name="Line 175"/>
          <p:cNvSpPr>
            <a:spLocks noChangeShapeType="1"/>
          </p:cNvSpPr>
          <p:nvPr/>
        </p:nvSpPr>
        <p:spPr bwMode="auto">
          <a:xfrm flipH="1">
            <a:off x="4724400" y="6172200"/>
            <a:ext cx="2057400" cy="0"/>
          </a:xfrm>
          <a:prstGeom prst="line">
            <a:avLst/>
          </a:prstGeom>
          <a:noFill/>
          <a:ln w="28575">
            <a:solidFill>
              <a:srgbClr val="CC3399"/>
            </a:solidFill>
            <a:round/>
            <a:headEnd/>
            <a:tailEnd/>
          </a:ln>
          <a:effectLst/>
        </p:spPr>
        <p:txBody>
          <a:bodyPr/>
          <a:lstStyle/>
          <a:p>
            <a:endParaRPr lang="en-US"/>
          </a:p>
        </p:txBody>
      </p:sp>
      <p:sp>
        <p:nvSpPr>
          <p:cNvPr id="1288368" name="Line 176"/>
          <p:cNvSpPr>
            <a:spLocks noChangeShapeType="1"/>
          </p:cNvSpPr>
          <p:nvPr/>
        </p:nvSpPr>
        <p:spPr bwMode="auto">
          <a:xfrm>
            <a:off x="4724400" y="3657600"/>
            <a:ext cx="0" cy="2514600"/>
          </a:xfrm>
          <a:prstGeom prst="line">
            <a:avLst/>
          </a:prstGeom>
          <a:noFill/>
          <a:ln w="28575">
            <a:solidFill>
              <a:srgbClr val="CC3399"/>
            </a:solidFill>
            <a:round/>
            <a:headEnd/>
            <a:tailEnd/>
          </a:ln>
          <a:effectLst/>
        </p:spPr>
        <p:txBody>
          <a:bodyPr/>
          <a:lstStyle/>
          <a:p>
            <a:endParaRPr lang="en-US"/>
          </a:p>
        </p:txBody>
      </p:sp>
      <p:sp>
        <p:nvSpPr>
          <p:cNvPr id="1288369" name="Line 177"/>
          <p:cNvSpPr>
            <a:spLocks noChangeShapeType="1"/>
          </p:cNvSpPr>
          <p:nvPr/>
        </p:nvSpPr>
        <p:spPr bwMode="auto">
          <a:xfrm>
            <a:off x="4724400" y="36576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88370" name="Line 178"/>
          <p:cNvSpPr>
            <a:spLocks noChangeShapeType="1"/>
          </p:cNvSpPr>
          <p:nvPr/>
        </p:nvSpPr>
        <p:spPr bwMode="auto">
          <a:xfrm>
            <a:off x="4724400" y="47244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88371" name="Line 179"/>
          <p:cNvSpPr>
            <a:spLocks noChangeShapeType="1"/>
          </p:cNvSpPr>
          <p:nvPr/>
        </p:nvSpPr>
        <p:spPr bwMode="auto">
          <a:xfrm>
            <a:off x="4572000" y="33528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88372" name="Line 180"/>
          <p:cNvSpPr>
            <a:spLocks noChangeShapeType="1"/>
          </p:cNvSpPr>
          <p:nvPr/>
        </p:nvSpPr>
        <p:spPr bwMode="auto">
          <a:xfrm>
            <a:off x="4572000" y="44196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88373" name="Line 181"/>
          <p:cNvSpPr>
            <a:spLocks noChangeShapeType="1"/>
          </p:cNvSpPr>
          <p:nvPr/>
        </p:nvSpPr>
        <p:spPr bwMode="auto">
          <a:xfrm>
            <a:off x="4572000" y="3352800"/>
            <a:ext cx="0" cy="3124200"/>
          </a:xfrm>
          <a:prstGeom prst="line">
            <a:avLst/>
          </a:prstGeom>
          <a:noFill/>
          <a:ln w="28575">
            <a:solidFill>
              <a:srgbClr val="CC3399"/>
            </a:solidFill>
            <a:round/>
            <a:headEnd/>
            <a:tailEnd/>
          </a:ln>
          <a:effectLst/>
        </p:spPr>
        <p:txBody>
          <a:bodyPr/>
          <a:lstStyle/>
          <a:p>
            <a:endParaRPr lang="en-US"/>
          </a:p>
        </p:txBody>
      </p:sp>
      <p:sp>
        <p:nvSpPr>
          <p:cNvPr id="1288374" name="Oval 182"/>
          <p:cNvSpPr>
            <a:spLocks noChangeArrowheads="1"/>
          </p:cNvSpPr>
          <p:nvPr/>
        </p:nvSpPr>
        <p:spPr bwMode="auto">
          <a:xfrm>
            <a:off x="54102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88375" name="Rectangle 183"/>
          <p:cNvSpPr>
            <a:spLocks noChangeArrowheads="1"/>
          </p:cNvSpPr>
          <p:nvPr/>
        </p:nvSpPr>
        <p:spPr bwMode="auto">
          <a:xfrm>
            <a:off x="56388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288376" name="Line 184"/>
          <p:cNvSpPr>
            <a:spLocks noChangeShapeType="1"/>
          </p:cNvSpPr>
          <p:nvPr/>
        </p:nvSpPr>
        <p:spPr bwMode="auto">
          <a:xfrm flipH="1">
            <a:off x="6934200" y="5334000"/>
            <a:ext cx="0" cy="381000"/>
          </a:xfrm>
          <a:prstGeom prst="line">
            <a:avLst/>
          </a:prstGeom>
          <a:noFill/>
          <a:ln w="12700">
            <a:solidFill>
              <a:schemeClr val="tx1"/>
            </a:solidFill>
            <a:round/>
            <a:headEnd/>
            <a:tailEnd/>
          </a:ln>
          <a:effectLst/>
        </p:spPr>
        <p:txBody>
          <a:bodyPr/>
          <a:lstStyle/>
          <a:p>
            <a:endParaRPr lang="en-US"/>
          </a:p>
        </p:txBody>
      </p:sp>
      <p:sp>
        <p:nvSpPr>
          <p:cNvPr id="1288377" name="Line 185"/>
          <p:cNvSpPr>
            <a:spLocks noChangeShapeType="1"/>
          </p:cNvSpPr>
          <p:nvPr/>
        </p:nvSpPr>
        <p:spPr bwMode="auto">
          <a:xfrm>
            <a:off x="6248400" y="5715000"/>
            <a:ext cx="685800" cy="0"/>
          </a:xfrm>
          <a:prstGeom prst="line">
            <a:avLst/>
          </a:prstGeom>
          <a:noFill/>
          <a:ln w="19050">
            <a:solidFill>
              <a:schemeClr val="tx1"/>
            </a:solidFill>
            <a:round/>
            <a:headEnd type="triangle" w="med" len="med"/>
            <a:tailEnd/>
          </a:ln>
          <a:effectLst/>
        </p:spPr>
        <p:txBody>
          <a:bodyPr/>
          <a:lstStyle/>
          <a:p>
            <a:endParaRPr lang="en-US"/>
          </a:p>
        </p:txBody>
      </p:sp>
      <p:sp>
        <p:nvSpPr>
          <p:cNvPr id="1288378" name="Line 186"/>
          <p:cNvSpPr>
            <a:spLocks noChangeShapeType="1"/>
          </p:cNvSpPr>
          <p:nvPr/>
        </p:nvSpPr>
        <p:spPr bwMode="auto">
          <a:xfrm>
            <a:off x="6248400" y="5867400"/>
            <a:ext cx="2286000" cy="0"/>
          </a:xfrm>
          <a:prstGeom prst="line">
            <a:avLst/>
          </a:prstGeom>
          <a:noFill/>
          <a:ln w="19050">
            <a:solidFill>
              <a:schemeClr val="tx1"/>
            </a:solidFill>
            <a:round/>
            <a:headEnd type="triangle" w="med" len="med"/>
            <a:tailEnd/>
          </a:ln>
          <a:effectLst/>
        </p:spPr>
        <p:txBody>
          <a:bodyPr/>
          <a:lstStyle/>
          <a:p>
            <a:endParaRPr lang="en-US"/>
          </a:p>
        </p:txBody>
      </p:sp>
      <p:sp>
        <p:nvSpPr>
          <p:cNvPr id="1288379" name="Line 187"/>
          <p:cNvSpPr>
            <a:spLocks noChangeShapeType="1"/>
          </p:cNvSpPr>
          <p:nvPr/>
        </p:nvSpPr>
        <p:spPr bwMode="auto">
          <a:xfrm>
            <a:off x="2514600" y="5791200"/>
            <a:ext cx="1752600" cy="0"/>
          </a:xfrm>
          <a:prstGeom prst="line">
            <a:avLst/>
          </a:prstGeom>
          <a:noFill/>
          <a:ln w="19050">
            <a:solidFill>
              <a:schemeClr val="tx1"/>
            </a:solidFill>
            <a:round/>
            <a:headEnd/>
            <a:tailEnd/>
          </a:ln>
          <a:effectLst/>
        </p:spPr>
        <p:txBody>
          <a:bodyPr/>
          <a:lstStyle/>
          <a:p>
            <a:endParaRPr lang="en-US"/>
          </a:p>
        </p:txBody>
      </p:sp>
      <p:sp>
        <p:nvSpPr>
          <p:cNvPr id="1288380" name="Line 188"/>
          <p:cNvSpPr>
            <a:spLocks noChangeShapeType="1"/>
          </p:cNvSpPr>
          <p:nvPr/>
        </p:nvSpPr>
        <p:spPr bwMode="auto">
          <a:xfrm>
            <a:off x="2514600" y="5943600"/>
            <a:ext cx="1752600" cy="0"/>
          </a:xfrm>
          <a:prstGeom prst="line">
            <a:avLst/>
          </a:prstGeom>
          <a:noFill/>
          <a:ln w="19050">
            <a:solidFill>
              <a:schemeClr val="tx1"/>
            </a:solidFill>
            <a:round/>
            <a:headEnd/>
            <a:tailEnd/>
          </a:ln>
          <a:effectLst/>
        </p:spPr>
        <p:txBody>
          <a:bodyPr/>
          <a:lstStyle/>
          <a:p>
            <a:endParaRPr lang="en-US"/>
          </a:p>
        </p:txBody>
      </p:sp>
      <p:sp>
        <p:nvSpPr>
          <p:cNvPr id="1288381" name="Line 189"/>
          <p:cNvSpPr>
            <a:spLocks noChangeShapeType="1"/>
          </p:cNvSpPr>
          <p:nvPr/>
        </p:nvSpPr>
        <p:spPr bwMode="auto">
          <a:xfrm>
            <a:off x="4419600" y="57912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288382" name="Line 190"/>
          <p:cNvSpPr>
            <a:spLocks noChangeShapeType="1"/>
          </p:cNvSpPr>
          <p:nvPr/>
        </p:nvSpPr>
        <p:spPr bwMode="auto">
          <a:xfrm>
            <a:off x="4419600" y="59436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288383" name="Line 191"/>
          <p:cNvSpPr>
            <a:spLocks noChangeShapeType="1"/>
          </p:cNvSpPr>
          <p:nvPr/>
        </p:nvSpPr>
        <p:spPr bwMode="auto">
          <a:xfrm flipH="1" flipV="1">
            <a:off x="50292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288384" name="Line 192"/>
          <p:cNvSpPr>
            <a:spLocks noChangeShapeType="1"/>
          </p:cNvSpPr>
          <p:nvPr/>
        </p:nvSpPr>
        <p:spPr bwMode="auto">
          <a:xfrm flipH="1" flipV="1">
            <a:off x="50292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288385" name="Line 193"/>
          <p:cNvSpPr>
            <a:spLocks noChangeShapeType="1"/>
          </p:cNvSpPr>
          <p:nvPr/>
        </p:nvSpPr>
        <p:spPr bwMode="auto">
          <a:xfrm flipH="1">
            <a:off x="4267200" y="3048000"/>
            <a:ext cx="152400" cy="304800"/>
          </a:xfrm>
          <a:prstGeom prst="line">
            <a:avLst/>
          </a:prstGeom>
          <a:noFill/>
          <a:ln w="28575" cap="rnd">
            <a:solidFill>
              <a:schemeClr val="accent2"/>
            </a:solidFill>
            <a:prstDash val="sysDot"/>
            <a:round/>
            <a:headEnd/>
            <a:tailEnd/>
          </a:ln>
          <a:effectLst/>
        </p:spPr>
        <p:txBody>
          <a:bodyPr/>
          <a:lstStyle/>
          <a:p>
            <a:endParaRPr lang="en-US"/>
          </a:p>
        </p:txBody>
      </p:sp>
      <p:sp>
        <p:nvSpPr>
          <p:cNvPr id="1288386" name="Line 194"/>
          <p:cNvSpPr>
            <a:spLocks noChangeShapeType="1"/>
          </p:cNvSpPr>
          <p:nvPr/>
        </p:nvSpPr>
        <p:spPr bwMode="auto">
          <a:xfrm flipH="1">
            <a:off x="6553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88387" name="Oval 195"/>
          <p:cNvSpPr>
            <a:spLocks noChangeArrowheads="1"/>
          </p:cNvSpPr>
          <p:nvPr/>
        </p:nvSpPr>
        <p:spPr bwMode="auto">
          <a:xfrm>
            <a:off x="2590800" y="12192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88388" name="Rectangle 196"/>
          <p:cNvSpPr>
            <a:spLocks noChangeArrowheads="1"/>
          </p:cNvSpPr>
          <p:nvPr/>
        </p:nvSpPr>
        <p:spPr bwMode="auto">
          <a:xfrm>
            <a:off x="2819400" y="1295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Hazard</a:t>
            </a:r>
          </a:p>
          <a:p>
            <a:pPr algn="ctr" defTabSz="904875">
              <a:lnSpc>
                <a:spcPts val="1600"/>
              </a:lnSpc>
              <a:tabLst>
                <a:tab pos="452438" algn="l"/>
                <a:tab pos="904875" algn="l"/>
                <a:tab pos="1357313" algn="l"/>
              </a:tabLst>
            </a:pPr>
            <a:r>
              <a:rPr lang="en-US" sz="1200" b="1"/>
              <a:t>Unit</a:t>
            </a:r>
          </a:p>
        </p:txBody>
      </p:sp>
      <p:sp>
        <p:nvSpPr>
          <p:cNvPr id="1288389" name="AutoShape 197"/>
          <p:cNvSpPr>
            <a:spLocks noChangeArrowheads="1"/>
          </p:cNvSpPr>
          <p:nvPr/>
        </p:nvSpPr>
        <p:spPr bwMode="auto">
          <a:xfrm rot="-5400000">
            <a:off x="3429000" y="1774825"/>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1"/>
            </a:solidFill>
            <a:miter lim="800000"/>
            <a:headEnd/>
            <a:tailEnd/>
          </a:ln>
          <a:effectLst/>
        </p:spPr>
        <p:txBody>
          <a:bodyPr wrap="none" anchor="ctr"/>
          <a:lstStyle/>
          <a:p>
            <a:endParaRPr lang="en-US"/>
          </a:p>
        </p:txBody>
      </p:sp>
      <p:sp>
        <p:nvSpPr>
          <p:cNvPr id="1288390" name="Rectangle 198"/>
          <p:cNvSpPr>
            <a:spLocks noChangeArrowheads="1"/>
          </p:cNvSpPr>
          <p:nvPr/>
        </p:nvSpPr>
        <p:spPr bwMode="auto">
          <a:xfrm>
            <a:off x="3657600" y="1622425"/>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288391" name="Rectangle 199"/>
          <p:cNvSpPr>
            <a:spLocks noChangeArrowheads="1"/>
          </p:cNvSpPr>
          <p:nvPr/>
        </p:nvSpPr>
        <p:spPr bwMode="auto">
          <a:xfrm>
            <a:off x="3657600" y="1905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288392" name="Line 200"/>
          <p:cNvSpPr>
            <a:spLocks noChangeShapeType="1"/>
          </p:cNvSpPr>
          <p:nvPr/>
        </p:nvSpPr>
        <p:spPr bwMode="auto">
          <a:xfrm>
            <a:off x="3886200" y="1905000"/>
            <a:ext cx="152400" cy="0"/>
          </a:xfrm>
          <a:prstGeom prst="line">
            <a:avLst/>
          </a:prstGeom>
          <a:noFill/>
          <a:ln w="12700">
            <a:solidFill>
              <a:schemeClr val="accent1"/>
            </a:solidFill>
            <a:round/>
            <a:headEnd/>
            <a:tailEnd/>
          </a:ln>
          <a:effectLst/>
        </p:spPr>
        <p:txBody>
          <a:bodyPr/>
          <a:lstStyle/>
          <a:p>
            <a:endParaRPr lang="en-US"/>
          </a:p>
        </p:txBody>
      </p:sp>
      <p:sp>
        <p:nvSpPr>
          <p:cNvPr id="1288393" name="Line 201"/>
          <p:cNvSpPr>
            <a:spLocks noChangeShapeType="1"/>
          </p:cNvSpPr>
          <p:nvPr/>
        </p:nvSpPr>
        <p:spPr bwMode="auto">
          <a:xfrm>
            <a:off x="4038600" y="1600200"/>
            <a:ext cx="0" cy="533400"/>
          </a:xfrm>
          <a:prstGeom prst="line">
            <a:avLst/>
          </a:prstGeom>
          <a:noFill/>
          <a:ln w="12700">
            <a:solidFill>
              <a:schemeClr val="accent1"/>
            </a:solidFill>
            <a:round/>
            <a:headEnd/>
            <a:tailEnd/>
          </a:ln>
          <a:effectLst/>
        </p:spPr>
        <p:txBody>
          <a:bodyPr/>
          <a:lstStyle/>
          <a:p>
            <a:endParaRPr lang="en-US"/>
          </a:p>
        </p:txBody>
      </p:sp>
      <p:sp>
        <p:nvSpPr>
          <p:cNvPr id="1288394" name="Line 202"/>
          <p:cNvSpPr>
            <a:spLocks noChangeShapeType="1"/>
          </p:cNvSpPr>
          <p:nvPr/>
        </p:nvSpPr>
        <p:spPr bwMode="auto">
          <a:xfrm>
            <a:off x="4038600" y="16002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88395" name="Line 203"/>
          <p:cNvSpPr>
            <a:spLocks noChangeShapeType="1"/>
          </p:cNvSpPr>
          <p:nvPr/>
        </p:nvSpPr>
        <p:spPr bwMode="auto">
          <a:xfrm>
            <a:off x="4038600" y="1905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88396" name="Line 204"/>
          <p:cNvSpPr>
            <a:spLocks noChangeShapeType="1"/>
          </p:cNvSpPr>
          <p:nvPr/>
        </p:nvSpPr>
        <p:spPr bwMode="auto">
          <a:xfrm>
            <a:off x="4038600" y="2133600"/>
            <a:ext cx="228600" cy="0"/>
          </a:xfrm>
          <a:prstGeom prst="line">
            <a:avLst/>
          </a:prstGeom>
          <a:noFill/>
          <a:ln w="12700">
            <a:solidFill>
              <a:schemeClr val="accent1"/>
            </a:solidFill>
            <a:round/>
            <a:headEnd/>
            <a:tailEnd type="triangle" w="med" len="med"/>
          </a:ln>
          <a:effectLst/>
        </p:spPr>
        <p:txBody>
          <a:bodyPr/>
          <a:lstStyle/>
          <a:p>
            <a:endParaRPr lang="en-US"/>
          </a:p>
        </p:txBody>
      </p:sp>
      <p:grpSp>
        <p:nvGrpSpPr>
          <p:cNvPr id="4" name="Group 208"/>
          <p:cNvGrpSpPr>
            <a:grpSpLocks/>
          </p:cNvGrpSpPr>
          <p:nvPr/>
        </p:nvGrpSpPr>
        <p:grpSpPr bwMode="auto">
          <a:xfrm>
            <a:off x="2514600" y="1524000"/>
            <a:ext cx="1981200" cy="4724400"/>
            <a:chOff x="1584" y="960"/>
            <a:chExt cx="1248" cy="2976"/>
          </a:xfrm>
        </p:grpSpPr>
        <p:sp>
          <p:nvSpPr>
            <p:cNvPr id="1288401" name="Line 209"/>
            <p:cNvSpPr>
              <a:spLocks noChangeShapeType="1"/>
            </p:cNvSpPr>
            <p:nvPr/>
          </p:nvSpPr>
          <p:spPr bwMode="auto">
            <a:xfrm>
              <a:off x="2832" y="3312"/>
              <a:ext cx="0" cy="576"/>
            </a:xfrm>
            <a:prstGeom prst="line">
              <a:avLst/>
            </a:prstGeom>
            <a:noFill/>
            <a:ln w="12700">
              <a:solidFill>
                <a:schemeClr val="accent1"/>
              </a:solidFill>
              <a:round/>
              <a:headEnd/>
              <a:tailEnd/>
            </a:ln>
            <a:effectLst/>
          </p:spPr>
          <p:txBody>
            <a:bodyPr/>
            <a:lstStyle/>
            <a:p>
              <a:endParaRPr lang="en-US"/>
            </a:p>
          </p:txBody>
        </p:sp>
        <p:sp>
          <p:nvSpPr>
            <p:cNvPr id="1288402" name="Line 210"/>
            <p:cNvSpPr>
              <a:spLocks noChangeShapeType="1"/>
            </p:cNvSpPr>
            <p:nvPr/>
          </p:nvSpPr>
          <p:spPr bwMode="auto">
            <a:xfrm flipH="1">
              <a:off x="1680" y="3888"/>
              <a:ext cx="1152" cy="0"/>
            </a:xfrm>
            <a:prstGeom prst="line">
              <a:avLst/>
            </a:prstGeom>
            <a:noFill/>
            <a:ln w="12700">
              <a:solidFill>
                <a:schemeClr val="accent1"/>
              </a:solidFill>
              <a:round/>
              <a:headEnd/>
              <a:tailEnd/>
            </a:ln>
            <a:effectLst/>
          </p:spPr>
          <p:txBody>
            <a:bodyPr/>
            <a:lstStyle/>
            <a:p>
              <a:endParaRPr lang="en-US"/>
            </a:p>
          </p:txBody>
        </p:sp>
        <p:sp>
          <p:nvSpPr>
            <p:cNvPr id="1288403" name="Line 211"/>
            <p:cNvSpPr>
              <a:spLocks noChangeShapeType="1"/>
            </p:cNvSpPr>
            <p:nvPr/>
          </p:nvSpPr>
          <p:spPr bwMode="auto">
            <a:xfrm>
              <a:off x="1680" y="1056"/>
              <a:ext cx="0" cy="2832"/>
            </a:xfrm>
            <a:prstGeom prst="line">
              <a:avLst/>
            </a:prstGeom>
            <a:noFill/>
            <a:ln w="12700">
              <a:solidFill>
                <a:schemeClr val="accent1"/>
              </a:solidFill>
              <a:round/>
              <a:headEnd type="triangle" w="med" len="med"/>
              <a:tailEnd/>
            </a:ln>
            <a:effectLst/>
          </p:spPr>
          <p:txBody>
            <a:bodyPr/>
            <a:lstStyle/>
            <a:p>
              <a:endParaRPr lang="en-US"/>
            </a:p>
          </p:txBody>
        </p:sp>
        <p:sp>
          <p:nvSpPr>
            <p:cNvPr id="1288404" name="Line 212"/>
            <p:cNvSpPr>
              <a:spLocks noChangeShapeType="1"/>
            </p:cNvSpPr>
            <p:nvPr/>
          </p:nvSpPr>
          <p:spPr bwMode="auto">
            <a:xfrm flipV="1">
              <a:off x="1584" y="1008"/>
              <a:ext cx="0" cy="432"/>
            </a:xfrm>
            <a:prstGeom prst="line">
              <a:avLst/>
            </a:prstGeom>
            <a:noFill/>
            <a:ln w="12700">
              <a:solidFill>
                <a:schemeClr val="accent1"/>
              </a:solidFill>
              <a:round/>
              <a:headEnd/>
              <a:tailEnd/>
            </a:ln>
            <a:effectLst/>
          </p:spPr>
          <p:txBody>
            <a:bodyPr/>
            <a:lstStyle/>
            <a:p>
              <a:endParaRPr lang="en-US"/>
            </a:p>
          </p:txBody>
        </p:sp>
        <p:sp>
          <p:nvSpPr>
            <p:cNvPr id="1288405" name="Line 213"/>
            <p:cNvSpPr>
              <a:spLocks noChangeShapeType="1"/>
            </p:cNvSpPr>
            <p:nvPr/>
          </p:nvSpPr>
          <p:spPr bwMode="auto">
            <a:xfrm flipV="1">
              <a:off x="1584" y="960"/>
              <a:ext cx="48" cy="48"/>
            </a:xfrm>
            <a:prstGeom prst="line">
              <a:avLst/>
            </a:prstGeom>
            <a:noFill/>
            <a:ln w="12700">
              <a:solidFill>
                <a:schemeClr val="accent1"/>
              </a:solidFill>
              <a:round/>
              <a:headEnd/>
              <a:tailEnd type="triangle" w="med" len="med"/>
            </a:ln>
            <a:effectLst/>
          </p:spPr>
          <p:txBody>
            <a:bodyPr/>
            <a:lstStyle/>
            <a:p>
              <a:endParaRPr lang="en-US"/>
            </a:p>
          </p:txBody>
        </p:sp>
        <p:sp>
          <p:nvSpPr>
            <p:cNvPr id="1288406" name="Rectangle 214"/>
            <p:cNvSpPr>
              <a:spLocks noChangeArrowheads="1"/>
            </p:cNvSpPr>
            <p:nvPr/>
          </p:nvSpPr>
          <p:spPr bwMode="auto">
            <a:xfrm>
              <a:off x="1872" y="3744"/>
              <a:ext cx="720" cy="192"/>
            </a:xfrm>
            <a:prstGeom prst="rect">
              <a:avLst/>
            </a:prstGeom>
            <a:noFill/>
            <a:ln w="12700">
              <a:noFill/>
              <a:miter lim="800000"/>
              <a:headEnd/>
              <a:tailEnd/>
            </a:ln>
            <a:effectLst/>
          </p:spPr>
          <p:txBody>
            <a:bodyPr wrap="none" lIns="19050" tIns="26988" rIns="19050" bIns="26988"/>
            <a:lstStyle/>
            <a:p>
              <a:pPr algn="ctr"/>
              <a:r>
                <a:rPr lang="en-US" sz="1200" b="1"/>
                <a:t>ID/EX.RegisterRt</a:t>
              </a:r>
            </a:p>
          </p:txBody>
        </p:sp>
      </p:grpSp>
      <p:grpSp>
        <p:nvGrpSpPr>
          <p:cNvPr id="5" name="Group 215"/>
          <p:cNvGrpSpPr>
            <a:grpSpLocks/>
          </p:cNvGrpSpPr>
          <p:nvPr/>
        </p:nvGrpSpPr>
        <p:grpSpPr bwMode="auto">
          <a:xfrm>
            <a:off x="3276600" y="1447800"/>
            <a:ext cx="457200" cy="990600"/>
            <a:chOff x="2064" y="912"/>
            <a:chExt cx="288" cy="624"/>
          </a:xfrm>
        </p:grpSpPr>
        <p:sp>
          <p:nvSpPr>
            <p:cNvPr id="1288408" name="Line 216"/>
            <p:cNvSpPr>
              <a:spLocks noChangeShapeType="1"/>
            </p:cNvSpPr>
            <p:nvPr/>
          </p:nvSpPr>
          <p:spPr bwMode="auto">
            <a:xfrm flipV="1">
              <a:off x="2064" y="1104"/>
              <a:ext cx="240" cy="192"/>
            </a:xfrm>
            <a:prstGeom prst="line">
              <a:avLst/>
            </a:prstGeom>
            <a:noFill/>
            <a:ln w="12700">
              <a:solidFill>
                <a:schemeClr val="accent1"/>
              </a:solidFill>
              <a:round/>
              <a:headEnd/>
              <a:tailEnd type="triangle" w="med" len="med"/>
            </a:ln>
            <a:effectLst/>
          </p:spPr>
          <p:txBody>
            <a:bodyPr/>
            <a:lstStyle/>
            <a:p>
              <a:endParaRPr lang="en-US"/>
            </a:p>
          </p:txBody>
        </p:sp>
        <p:sp>
          <p:nvSpPr>
            <p:cNvPr id="1288409" name="Line 217"/>
            <p:cNvSpPr>
              <a:spLocks noChangeShapeType="1"/>
            </p:cNvSpPr>
            <p:nvPr/>
          </p:nvSpPr>
          <p:spPr bwMode="auto">
            <a:xfrm flipV="1">
              <a:off x="2208" y="1296"/>
              <a:ext cx="96" cy="96"/>
            </a:xfrm>
            <a:prstGeom prst="line">
              <a:avLst/>
            </a:prstGeom>
            <a:noFill/>
            <a:ln w="12700">
              <a:solidFill>
                <a:schemeClr val="accent1"/>
              </a:solidFill>
              <a:round/>
              <a:headEnd/>
              <a:tailEnd type="triangle" w="med" len="med"/>
            </a:ln>
            <a:effectLst/>
          </p:spPr>
          <p:txBody>
            <a:bodyPr/>
            <a:lstStyle/>
            <a:p>
              <a:endParaRPr lang="en-US"/>
            </a:p>
          </p:txBody>
        </p:sp>
        <p:sp>
          <p:nvSpPr>
            <p:cNvPr id="1288410" name="Rectangle 218"/>
            <p:cNvSpPr>
              <a:spLocks noChangeArrowheads="1"/>
            </p:cNvSpPr>
            <p:nvPr/>
          </p:nvSpPr>
          <p:spPr bwMode="auto">
            <a:xfrm>
              <a:off x="2112" y="1344"/>
              <a:ext cx="96" cy="192"/>
            </a:xfrm>
            <a:prstGeom prst="rect">
              <a:avLst/>
            </a:prstGeom>
            <a:noFill/>
            <a:ln w="12700">
              <a:noFill/>
              <a:miter lim="800000"/>
              <a:headEnd/>
              <a:tailEnd/>
            </a:ln>
            <a:effectLst/>
          </p:spPr>
          <p:txBody>
            <a:bodyPr wrap="none" lIns="19050" tIns="26988" rIns="19050" bIns="26988"/>
            <a:lstStyle/>
            <a:p>
              <a:pPr algn="ctr"/>
              <a:r>
                <a:rPr lang="en-US" sz="1400" b="1"/>
                <a:t>0</a:t>
              </a:r>
            </a:p>
          </p:txBody>
        </p:sp>
        <p:sp>
          <p:nvSpPr>
            <p:cNvPr id="1288411" name="Line 219"/>
            <p:cNvSpPr>
              <a:spLocks noChangeShapeType="1"/>
            </p:cNvSpPr>
            <p:nvPr/>
          </p:nvSpPr>
          <p:spPr bwMode="auto">
            <a:xfrm>
              <a:off x="2160" y="912"/>
              <a:ext cx="192" cy="0"/>
            </a:xfrm>
            <a:prstGeom prst="line">
              <a:avLst/>
            </a:prstGeom>
            <a:noFill/>
            <a:ln w="12700">
              <a:solidFill>
                <a:schemeClr val="accent1"/>
              </a:solidFill>
              <a:round/>
              <a:headEnd/>
              <a:tailEnd/>
            </a:ln>
            <a:effectLst/>
          </p:spPr>
          <p:txBody>
            <a:bodyPr/>
            <a:lstStyle/>
            <a:p>
              <a:endParaRPr lang="en-US"/>
            </a:p>
          </p:txBody>
        </p:sp>
        <p:sp>
          <p:nvSpPr>
            <p:cNvPr id="1288412" name="Line 220"/>
            <p:cNvSpPr>
              <a:spLocks noChangeShapeType="1"/>
            </p:cNvSpPr>
            <p:nvPr/>
          </p:nvSpPr>
          <p:spPr bwMode="auto">
            <a:xfrm>
              <a:off x="2352" y="912"/>
              <a:ext cx="0" cy="96"/>
            </a:xfrm>
            <a:prstGeom prst="line">
              <a:avLst/>
            </a:prstGeom>
            <a:noFill/>
            <a:ln w="12700">
              <a:solidFill>
                <a:schemeClr val="accent1"/>
              </a:solidFill>
              <a:round/>
              <a:headEnd/>
              <a:tailEnd type="triangle" w="med" len="med"/>
            </a:ln>
            <a:effectLst/>
          </p:spPr>
          <p:txBody>
            <a:bodyPr/>
            <a:lstStyle/>
            <a:p>
              <a:endParaRPr lang="en-US"/>
            </a:p>
          </p:txBody>
        </p:sp>
      </p:grpSp>
      <p:grpSp>
        <p:nvGrpSpPr>
          <p:cNvPr id="6" name="Group 221"/>
          <p:cNvGrpSpPr>
            <a:grpSpLocks/>
          </p:cNvGrpSpPr>
          <p:nvPr/>
        </p:nvGrpSpPr>
        <p:grpSpPr bwMode="auto">
          <a:xfrm>
            <a:off x="3276600" y="1219200"/>
            <a:ext cx="3048000" cy="685800"/>
            <a:chOff x="2064" y="768"/>
            <a:chExt cx="1920" cy="432"/>
          </a:xfrm>
        </p:grpSpPr>
        <p:sp>
          <p:nvSpPr>
            <p:cNvPr id="1288414" name="Line 222"/>
            <p:cNvSpPr>
              <a:spLocks noChangeShapeType="1"/>
            </p:cNvSpPr>
            <p:nvPr/>
          </p:nvSpPr>
          <p:spPr bwMode="auto">
            <a:xfrm flipV="1">
              <a:off x="3264" y="816"/>
              <a:ext cx="0" cy="384"/>
            </a:xfrm>
            <a:prstGeom prst="line">
              <a:avLst/>
            </a:prstGeom>
            <a:noFill/>
            <a:ln w="12700">
              <a:solidFill>
                <a:schemeClr val="accent1"/>
              </a:solidFill>
              <a:round/>
              <a:headEnd/>
              <a:tailEnd/>
            </a:ln>
            <a:effectLst/>
          </p:spPr>
          <p:txBody>
            <a:bodyPr/>
            <a:lstStyle/>
            <a:p>
              <a:endParaRPr lang="en-US"/>
            </a:p>
          </p:txBody>
        </p:sp>
        <p:sp>
          <p:nvSpPr>
            <p:cNvPr id="1288415" name="Line 223"/>
            <p:cNvSpPr>
              <a:spLocks noChangeShapeType="1"/>
            </p:cNvSpPr>
            <p:nvPr/>
          </p:nvSpPr>
          <p:spPr bwMode="auto">
            <a:xfrm>
              <a:off x="2064" y="816"/>
              <a:ext cx="1200" cy="0"/>
            </a:xfrm>
            <a:prstGeom prst="line">
              <a:avLst/>
            </a:prstGeom>
            <a:noFill/>
            <a:ln w="12700">
              <a:solidFill>
                <a:schemeClr val="accent1"/>
              </a:solidFill>
              <a:round/>
              <a:headEnd type="triangle" w="med" len="med"/>
              <a:tailEnd/>
            </a:ln>
            <a:effectLst/>
          </p:spPr>
          <p:txBody>
            <a:bodyPr/>
            <a:lstStyle/>
            <a:p>
              <a:endParaRPr lang="en-US"/>
            </a:p>
          </p:txBody>
        </p:sp>
        <p:sp>
          <p:nvSpPr>
            <p:cNvPr id="1288416" name="Rectangle 224"/>
            <p:cNvSpPr>
              <a:spLocks noChangeArrowheads="1"/>
            </p:cNvSpPr>
            <p:nvPr/>
          </p:nvSpPr>
          <p:spPr bwMode="auto">
            <a:xfrm>
              <a:off x="3264" y="768"/>
              <a:ext cx="720" cy="192"/>
            </a:xfrm>
            <a:prstGeom prst="rect">
              <a:avLst/>
            </a:prstGeom>
            <a:noFill/>
            <a:ln w="12700">
              <a:noFill/>
              <a:miter lim="800000"/>
              <a:headEnd/>
              <a:tailEnd/>
            </a:ln>
            <a:effectLst/>
          </p:spPr>
          <p:txBody>
            <a:bodyPr wrap="none" lIns="19050" tIns="26988" rIns="19050" bIns="26988"/>
            <a:lstStyle/>
            <a:p>
              <a:pPr algn="ctr"/>
              <a:r>
                <a:rPr lang="en-US" sz="1200" b="1"/>
                <a:t>ID/EX.MemRead</a:t>
              </a:r>
            </a:p>
          </p:txBody>
        </p:sp>
      </p:grpSp>
      <p:grpSp>
        <p:nvGrpSpPr>
          <p:cNvPr id="7" name="Group 225"/>
          <p:cNvGrpSpPr>
            <a:grpSpLocks/>
          </p:cNvGrpSpPr>
          <p:nvPr/>
        </p:nvGrpSpPr>
        <p:grpSpPr bwMode="auto">
          <a:xfrm>
            <a:off x="457200" y="1295400"/>
            <a:ext cx="2209800" cy="2057400"/>
            <a:chOff x="288" y="816"/>
            <a:chExt cx="1392" cy="1296"/>
          </a:xfrm>
        </p:grpSpPr>
        <p:sp>
          <p:nvSpPr>
            <p:cNvPr id="1288418" name="Line 226"/>
            <p:cNvSpPr>
              <a:spLocks noChangeShapeType="1"/>
            </p:cNvSpPr>
            <p:nvPr/>
          </p:nvSpPr>
          <p:spPr bwMode="auto">
            <a:xfrm flipH="1">
              <a:off x="1440" y="912"/>
              <a:ext cx="192" cy="96"/>
            </a:xfrm>
            <a:prstGeom prst="line">
              <a:avLst/>
            </a:prstGeom>
            <a:noFill/>
            <a:ln w="12700">
              <a:solidFill>
                <a:schemeClr val="accent1"/>
              </a:solidFill>
              <a:round/>
              <a:headEnd/>
              <a:tailEnd/>
            </a:ln>
            <a:effectLst/>
          </p:spPr>
          <p:txBody>
            <a:bodyPr/>
            <a:lstStyle/>
            <a:p>
              <a:endParaRPr lang="en-US"/>
            </a:p>
          </p:txBody>
        </p:sp>
        <p:sp>
          <p:nvSpPr>
            <p:cNvPr id="1288419" name="Line 227"/>
            <p:cNvSpPr>
              <a:spLocks noChangeShapeType="1"/>
            </p:cNvSpPr>
            <p:nvPr/>
          </p:nvSpPr>
          <p:spPr bwMode="auto">
            <a:xfrm>
              <a:off x="1440" y="1008"/>
              <a:ext cx="0" cy="384"/>
            </a:xfrm>
            <a:prstGeom prst="line">
              <a:avLst/>
            </a:prstGeom>
            <a:noFill/>
            <a:ln w="12700">
              <a:solidFill>
                <a:schemeClr val="accent1"/>
              </a:solidFill>
              <a:round/>
              <a:headEnd/>
              <a:tailEnd type="triangle" w="med" len="med"/>
            </a:ln>
            <a:effectLst/>
          </p:spPr>
          <p:txBody>
            <a:bodyPr/>
            <a:lstStyle/>
            <a:p>
              <a:endParaRPr lang="en-US"/>
            </a:p>
          </p:txBody>
        </p:sp>
        <p:sp>
          <p:nvSpPr>
            <p:cNvPr id="1288420" name="Line 228"/>
            <p:cNvSpPr>
              <a:spLocks noChangeShapeType="1"/>
            </p:cNvSpPr>
            <p:nvPr/>
          </p:nvSpPr>
          <p:spPr bwMode="auto">
            <a:xfrm>
              <a:off x="288" y="1200"/>
              <a:ext cx="0" cy="912"/>
            </a:xfrm>
            <a:prstGeom prst="line">
              <a:avLst/>
            </a:prstGeom>
            <a:noFill/>
            <a:ln w="12700">
              <a:solidFill>
                <a:schemeClr val="accent1"/>
              </a:solidFill>
              <a:round/>
              <a:headEnd/>
              <a:tailEnd type="triangle" w="med" len="med"/>
            </a:ln>
            <a:effectLst/>
          </p:spPr>
          <p:txBody>
            <a:bodyPr/>
            <a:lstStyle/>
            <a:p>
              <a:endParaRPr lang="en-US"/>
            </a:p>
          </p:txBody>
        </p:sp>
        <p:sp>
          <p:nvSpPr>
            <p:cNvPr id="1288421" name="Line 229"/>
            <p:cNvSpPr>
              <a:spLocks noChangeShapeType="1"/>
            </p:cNvSpPr>
            <p:nvPr/>
          </p:nvSpPr>
          <p:spPr bwMode="auto">
            <a:xfrm flipH="1">
              <a:off x="288" y="816"/>
              <a:ext cx="1392" cy="384"/>
            </a:xfrm>
            <a:prstGeom prst="line">
              <a:avLst/>
            </a:prstGeom>
            <a:noFill/>
            <a:ln w="12700">
              <a:solidFill>
                <a:schemeClr val="accent1"/>
              </a:solidFill>
              <a:round/>
              <a:headEnd/>
              <a:tailEnd/>
            </a:ln>
            <a:effectLst/>
          </p:spPr>
          <p:txBody>
            <a:bodyPr/>
            <a:lstStyle/>
            <a:p>
              <a:endParaRPr lang="en-US"/>
            </a:p>
          </p:txBody>
        </p:sp>
      </p:grpSp>
      <p:sp>
        <p:nvSpPr>
          <p:cNvPr id="1288422" name="Line 230"/>
          <p:cNvSpPr>
            <a:spLocks noChangeShapeType="1"/>
          </p:cNvSpPr>
          <p:nvPr/>
        </p:nvSpPr>
        <p:spPr bwMode="auto">
          <a:xfrm>
            <a:off x="6781800" y="3810000"/>
            <a:ext cx="0" cy="1143000"/>
          </a:xfrm>
          <a:prstGeom prst="line">
            <a:avLst/>
          </a:prstGeom>
          <a:noFill/>
          <a:ln w="28575">
            <a:solidFill>
              <a:schemeClr val="tx1"/>
            </a:solidFill>
            <a:round/>
            <a:headEnd/>
            <a:tailEnd/>
          </a:ln>
          <a:effectLst/>
        </p:spPr>
        <p:txBody>
          <a:bodyPr/>
          <a:lstStyle/>
          <a:p>
            <a:endParaRPr lang="en-US"/>
          </a:p>
        </p:txBody>
      </p:sp>
      <p:sp>
        <p:nvSpPr>
          <p:cNvPr id="219" name="Rectangle 230"/>
          <p:cNvSpPr>
            <a:spLocks noChangeArrowheads="1"/>
          </p:cNvSpPr>
          <p:nvPr/>
        </p:nvSpPr>
        <p:spPr bwMode="auto">
          <a:xfrm rot="-871620">
            <a:off x="457200" y="1752600"/>
            <a:ext cx="1143000" cy="304800"/>
          </a:xfrm>
          <a:prstGeom prst="rect">
            <a:avLst/>
          </a:prstGeom>
          <a:noFill/>
          <a:ln w="12700">
            <a:noFill/>
            <a:miter lim="800000"/>
            <a:headEnd/>
            <a:tailEnd/>
          </a:ln>
          <a:effectLst/>
        </p:spPr>
        <p:txBody>
          <a:bodyPr wrap="none" lIns="19050" tIns="26988" rIns="19050" bIns="26988"/>
          <a:lstStyle/>
          <a:p>
            <a:pPr algn="ctr"/>
            <a:r>
              <a:rPr lang="en-US" sz="1200" b="1" dirty="0" err="1"/>
              <a:t>PC.Write</a:t>
            </a:r>
            <a:endParaRPr lang="en-US" sz="1200" b="1" dirty="0"/>
          </a:p>
        </p:txBody>
      </p:sp>
      <p:sp>
        <p:nvSpPr>
          <p:cNvPr id="220" name="Rectangle 231"/>
          <p:cNvSpPr>
            <a:spLocks noChangeArrowheads="1"/>
          </p:cNvSpPr>
          <p:nvPr/>
        </p:nvSpPr>
        <p:spPr bwMode="auto">
          <a:xfrm rot="-1300765">
            <a:off x="1676400" y="1371600"/>
            <a:ext cx="1143000" cy="304800"/>
          </a:xfrm>
          <a:prstGeom prst="rect">
            <a:avLst/>
          </a:prstGeom>
          <a:noFill/>
          <a:ln w="12700">
            <a:noFill/>
            <a:miter lim="800000"/>
            <a:headEnd/>
            <a:tailEnd/>
          </a:ln>
          <a:effectLst/>
        </p:spPr>
        <p:txBody>
          <a:bodyPr wrap="none" lIns="19050" tIns="26988" rIns="19050" bIns="26988"/>
          <a:lstStyle/>
          <a:p>
            <a:pPr algn="ctr"/>
            <a:r>
              <a:rPr lang="en-US" sz="1200" b="1" dirty="0"/>
              <a:t>IF/</a:t>
            </a:r>
            <a:r>
              <a:rPr lang="en-US" sz="1200" b="1" dirty="0" err="1"/>
              <a:t>ID.Write</a:t>
            </a:r>
            <a:endParaRPr lang="en-US" sz="1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p:bldP spid="2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title"/>
          </p:nvPr>
        </p:nvSpPr>
        <p:spPr/>
        <p:txBody>
          <a:bodyPr/>
          <a:lstStyle/>
          <a:p>
            <a:r>
              <a:rPr lang="zh-CN" altLang="en-US" dirty="0" smtClean="0"/>
              <a:t>控制冒险</a:t>
            </a:r>
            <a:endParaRPr lang="en-US" dirty="0"/>
          </a:p>
        </p:txBody>
      </p:sp>
      <p:sp>
        <p:nvSpPr>
          <p:cNvPr id="1295363" name="Rectangle 3"/>
          <p:cNvSpPr>
            <a:spLocks noGrp="1" noChangeArrowheads="1"/>
          </p:cNvSpPr>
          <p:nvPr>
            <p:ph type="body" idx="1"/>
          </p:nvPr>
        </p:nvSpPr>
        <p:spPr>
          <a:xfrm>
            <a:off x="457200" y="762000"/>
            <a:ext cx="8305800" cy="5480475"/>
          </a:xfrm>
        </p:spPr>
        <p:txBody>
          <a:bodyPr/>
          <a:lstStyle/>
          <a:p>
            <a:r>
              <a:rPr lang="zh-CN" altLang="en-US" dirty="0" smtClean="0">
                <a:latin typeface="微软雅黑" pitchFamily="34" charset="-122"/>
                <a:ea typeface="微软雅黑" pitchFamily="34" charset="-122"/>
              </a:rPr>
              <a:t>当指令地址的流程不是连续的</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如</a:t>
            </a:r>
            <a:r>
              <a:rPr lang="en-US" dirty="0" smtClean="0">
                <a:latin typeface="微软雅黑" pitchFamily="34" charset="-122"/>
                <a:ea typeface="微软雅黑" pitchFamily="34" charset="-122"/>
              </a:rPr>
              <a:t> </a:t>
            </a:r>
            <a:r>
              <a:rPr lang="en-US" dirty="0">
                <a:latin typeface="微软雅黑" pitchFamily="34" charset="-122"/>
                <a:ea typeface="微软雅黑" pitchFamily="34" charset="-122"/>
              </a:rPr>
              <a:t>PC = PC + 4); </a:t>
            </a:r>
            <a:r>
              <a:rPr lang="zh-CN" altLang="en-US" dirty="0" smtClean="0">
                <a:latin typeface="微软雅黑" pitchFamily="34" charset="-122"/>
                <a:ea typeface="微软雅黑" pitchFamily="34" charset="-122"/>
              </a:rPr>
              <a:t>这是由一些流程指令引发的</a:t>
            </a:r>
            <a:endParaRPr lang="en-US" dirty="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无条件跳转</a:t>
            </a:r>
            <a:r>
              <a:rPr lang="en-US" dirty="0" smtClean="0">
                <a:latin typeface="微软雅黑" pitchFamily="34" charset="-122"/>
                <a:ea typeface="微软雅黑" pitchFamily="34" charset="-122"/>
              </a:rPr>
              <a:t>(j, </a:t>
            </a:r>
            <a:r>
              <a:rPr lang="en-US" dirty="0" err="1" smtClean="0">
                <a:latin typeface="微软雅黑" pitchFamily="34" charset="-122"/>
                <a:ea typeface="微软雅黑" pitchFamily="34" charset="-122"/>
              </a:rPr>
              <a:t>jal</a:t>
            </a:r>
            <a:r>
              <a:rPr lang="en-US" dirty="0" smtClean="0">
                <a:latin typeface="微软雅黑" pitchFamily="34" charset="-122"/>
                <a:ea typeface="微软雅黑" pitchFamily="34" charset="-122"/>
              </a:rPr>
              <a:t>, </a:t>
            </a:r>
            <a:r>
              <a:rPr lang="en-US" dirty="0" err="1" smtClean="0">
                <a:latin typeface="微软雅黑" pitchFamily="34" charset="-122"/>
                <a:ea typeface="微软雅黑" pitchFamily="34" charset="-122"/>
              </a:rPr>
              <a:t>jr</a:t>
            </a:r>
            <a:r>
              <a:rPr lang="en-US" dirty="0" smtClean="0">
                <a:latin typeface="微软雅黑" pitchFamily="34" charset="-122"/>
                <a:ea typeface="微软雅黑" pitchFamily="34" charset="-122"/>
              </a:rPr>
              <a:t>)</a:t>
            </a:r>
          </a:p>
          <a:p>
            <a:pPr lvl="1"/>
            <a:r>
              <a:rPr lang="zh-CN" altLang="en-US" dirty="0" smtClean="0">
                <a:latin typeface="微软雅黑" pitchFamily="34" charset="-122"/>
                <a:ea typeface="微软雅黑" pitchFamily="34" charset="-122"/>
              </a:rPr>
              <a:t>有条件跳转</a:t>
            </a:r>
            <a:r>
              <a:rPr lang="en-US" dirty="0" smtClean="0">
                <a:latin typeface="微软雅黑" pitchFamily="34" charset="-122"/>
                <a:ea typeface="微软雅黑" pitchFamily="34" charset="-122"/>
              </a:rPr>
              <a:t>(</a:t>
            </a:r>
            <a:r>
              <a:rPr lang="en-US" dirty="0" err="1">
                <a:latin typeface="微软雅黑" pitchFamily="34" charset="-122"/>
                <a:ea typeface="微软雅黑" pitchFamily="34" charset="-122"/>
              </a:rPr>
              <a:t>beq</a:t>
            </a:r>
            <a:r>
              <a:rPr lang="en-US" dirty="0">
                <a:latin typeface="微软雅黑" pitchFamily="34" charset="-122"/>
                <a:ea typeface="微软雅黑" pitchFamily="34" charset="-122"/>
              </a:rPr>
              <a:t>, </a:t>
            </a:r>
            <a:r>
              <a:rPr lang="en-US" dirty="0" err="1">
                <a:latin typeface="微软雅黑" pitchFamily="34" charset="-122"/>
                <a:ea typeface="微软雅黑" pitchFamily="34" charset="-122"/>
              </a:rPr>
              <a:t>bne</a:t>
            </a:r>
            <a:r>
              <a:rPr lang="en-US" dirty="0">
                <a:latin typeface="微软雅黑" pitchFamily="34" charset="-122"/>
                <a:ea typeface="微软雅黑" pitchFamily="34" charset="-122"/>
              </a:rPr>
              <a:t>)</a:t>
            </a:r>
          </a:p>
          <a:p>
            <a:pPr lvl="1"/>
            <a:r>
              <a:rPr lang="zh-CN" altLang="en-US" dirty="0" smtClean="0">
                <a:latin typeface="微软雅黑" pitchFamily="34" charset="-122"/>
                <a:ea typeface="微软雅黑" pitchFamily="34" charset="-122"/>
              </a:rPr>
              <a:t>异常</a:t>
            </a:r>
            <a:endParaRPr lang="en-US"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可用的解决方案</a:t>
            </a:r>
            <a:endParaRPr lang="en-US"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阻塞</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影响</a:t>
            </a:r>
            <a:r>
              <a:rPr lang="en-US" dirty="0" smtClean="0">
                <a:latin typeface="微软雅黑" pitchFamily="34" charset="-122"/>
                <a:ea typeface="微软雅黑" pitchFamily="34" charset="-122"/>
              </a:rPr>
              <a:t>CPI</a:t>
            </a:r>
            <a:r>
              <a:rPr lang="en-US" dirty="0">
                <a:latin typeface="微软雅黑" pitchFamily="34" charset="-122"/>
                <a:ea typeface="微软雅黑" pitchFamily="34" charset="-122"/>
              </a:rPr>
              <a:t>)</a:t>
            </a:r>
          </a:p>
          <a:p>
            <a:pPr lvl="1"/>
            <a:r>
              <a:rPr lang="zh-CN" altLang="en-US" dirty="0" smtClean="0">
                <a:latin typeface="微软雅黑" pitchFamily="34" charset="-122"/>
                <a:ea typeface="微软雅黑" pitchFamily="34" charset="-122"/>
              </a:rPr>
              <a:t>尽可能地将决策点提前，在流水线中越早做决策越好，以此来减少阻塞的周期数</a:t>
            </a:r>
            <a:endParaRPr lang="en-US" dirty="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延迟决定</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需要编译器支持</a:t>
            </a:r>
            <a:r>
              <a:rPr lang="en-US" dirty="0" smtClean="0">
                <a:latin typeface="微软雅黑" pitchFamily="34" charset="-122"/>
                <a:ea typeface="微软雅黑" pitchFamily="34" charset="-122"/>
              </a:rPr>
              <a:t>)</a:t>
            </a:r>
            <a:endParaRPr lang="en-US" dirty="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分支预测</a:t>
            </a:r>
            <a:endParaRPr lang="en-US"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控制冒险发生的频率要比数据冒险小，但是对于控制冒险而言，找不到像转发机制那样能有效解决数据冒险的方案出来</a:t>
            </a:r>
            <a:endParaRPr 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9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95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953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53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95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953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536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9536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9536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953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3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Rectangle 2"/>
          <p:cNvSpPr>
            <a:spLocks noGrp="1" noChangeArrowheads="1"/>
          </p:cNvSpPr>
          <p:nvPr>
            <p:ph type="title"/>
          </p:nvPr>
        </p:nvSpPr>
        <p:spPr>
          <a:xfrm>
            <a:off x="533400" y="304800"/>
            <a:ext cx="8229600" cy="422275"/>
          </a:xfrm>
        </p:spPr>
        <p:txBody>
          <a:bodyPr/>
          <a:lstStyle/>
          <a:p>
            <a:r>
              <a:rPr lang="en-US" dirty="0" err="1" smtClean="0"/>
              <a:t>Datapath</a:t>
            </a:r>
            <a:r>
              <a:rPr lang="en-US" dirty="0" smtClean="0"/>
              <a:t> </a:t>
            </a:r>
            <a:r>
              <a:rPr lang="en-US" dirty="0"/>
              <a:t>Branch and Jump Hardware</a:t>
            </a:r>
          </a:p>
        </p:txBody>
      </p:sp>
      <p:grpSp>
        <p:nvGrpSpPr>
          <p:cNvPr id="2" name="Group 222"/>
          <p:cNvGrpSpPr>
            <a:grpSpLocks/>
          </p:cNvGrpSpPr>
          <p:nvPr/>
        </p:nvGrpSpPr>
        <p:grpSpPr bwMode="auto">
          <a:xfrm>
            <a:off x="152400" y="1676400"/>
            <a:ext cx="1905000" cy="2057400"/>
            <a:chOff x="96" y="1056"/>
            <a:chExt cx="1200" cy="1296"/>
          </a:xfrm>
        </p:grpSpPr>
        <p:sp>
          <p:nvSpPr>
            <p:cNvPr id="1302747" name="Line 219"/>
            <p:cNvSpPr>
              <a:spLocks noChangeShapeType="1"/>
            </p:cNvSpPr>
            <p:nvPr/>
          </p:nvSpPr>
          <p:spPr bwMode="auto">
            <a:xfrm>
              <a:off x="96" y="1056"/>
              <a:ext cx="0" cy="1296"/>
            </a:xfrm>
            <a:prstGeom prst="line">
              <a:avLst/>
            </a:prstGeom>
            <a:noFill/>
            <a:ln w="28575">
              <a:solidFill>
                <a:schemeClr val="tx1"/>
              </a:solidFill>
              <a:round/>
              <a:headEnd/>
              <a:tailEnd/>
            </a:ln>
            <a:effectLst/>
          </p:spPr>
          <p:txBody>
            <a:bodyPr/>
            <a:lstStyle/>
            <a:p>
              <a:endParaRPr lang="en-US"/>
            </a:p>
          </p:txBody>
        </p:sp>
        <p:sp>
          <p:nvSpPr>
            <p:cNvPr id="1302748" name="Line 220"/>
            <p:cNvSpPr>
              <a:spLocks noChangeShapeType="1"/>
            </p:cNvSpPr>
            <p:nvPr/>
          </p:nvSpPr>
          <p:spPr bwMode="auto">
            <a:xfrm>
              <a:off x="96" y="1056"/>
              <a:ext cx="1200" cy="0"/>
            </a:xfrm>
            <a:prstGeom prst="line">
              <a:avLst/>
            </a:prstGeom>
            <a:noFill/>
            <a:ln w="28575">
              <a:solidFill>
                <a:schemeClr val="tx1"/>
              </a:solidFill>
              <a:round/>
              <a:headEnd/>
              <a:tailEnd/>
            </a:ln>
            <a:effectLst/>
          </p:spPr>
          <p:txBody>
            <a:bodyPr/>
            <a:lstStyle/>
            <a:p>
              <a:endParaRPr lang="en-US"/>
            </a:p>
          </p:txBody>
        </p:sp>
        <p:sp>
          <p:nvSpPr>
            <p:cNvPr id="1302749" name="Line 221"/>
            <p:cNvSpPr>
              <a:spLocks noChangeShapeType="1"/>
            </p:cNvSpPr>
            <p:nvPr/>
          </p:nvSpPr>
          <p:spPr bwMode="auto">
            <a:xfrm>
              <a:off x="1296" y="1056"/>
              <a:ext cx="0" cy="480"/>
            </a:xfrm>
            <a:prstGeom prst="line">
              <a:avLst/>
            </a:prstGeom>
            <a:noFill/>
            <a:ln w="28575">
              <a:solidFill>
                <a:schemeClr val="tx1"/>
              </a:solidFill>
              <a:round/>
              <a:headEnd/>
              <a:tailEnd/>
            </a:ln>
            <a:effectLst/>
          </p:spPr>
          <p:txBody>
            <a:bodyPr/>
            <a:lstStyle/>
            <a:p>
              <a:endParaRPr lang="en-US"/>
            </a:p>
          </p:txBody>
        </p:sp>
      </p:grpSp>
      <p:sp>
        <p:nvSpPr>
          <p:cNvPr id="1302573" name="Text Box 45"/>
          <p:cNvSpPr txBox="1">
            <a:spLocks noChangeArrowheads="1"/>
          </p:cNvSpPr>
          <p:nvPr/>
        </p:nvSpPr>
        <p:spPr bwMode="auto">
          <a:xfrm>
            <a:off x="41148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302574" name="Line 46"/>
          <p:cNvSpPr>
            <a:spLocks noChangeShapeType="1"/>
          </p:cNvSpPr>
          <p:nvPr/>
        </p:nvSpPr>
        <p:spPr bwMode="auto">
          <a:xfrm>
            <a:off x="2514600" y="2133600"/>
            <a:ext cx="0" cy="990600"/>
          </a:xfrm>
          <a:prstGeom prst="line">
            <a:avLst/>
          </a:prstGeom>
          <a:noFill/>
          <a:ln w="12700">
            <a:solidFill>
              <a:schemeClr val="tx1"/>
            </a:solidFill>
            <a:round/>
            <a:headEnd/>
            <a:tailEnd/>
          </a:ln>
          <a:effectLst/>
        </p:spPr>
        <p:txBody>
          <a:bodyPr/>
          <a:lstStyle/>
          <a:p>
            <a:endParaRPr lang="en-US"/>
          </a:p>
        </p:txBody>
      </p:sp>
      <p:sp>
        <p:nvSpPr>
          <p:cNvPr id="1302575" name="Line 47"/>
          <p:cNvSpPr>
            <a:spLocks noChangeShapeType="1"/>
          </p:cNvSpPr>
          <p:nvPr/>
        </p:nvSpPr>
        <p:spPr bwMode="auto">
          <a:xfrm>
            <a:off x="2514600" y="5257800"/>
            <a:ext cx="1752600" cy="0"/>
          </a:xfrm>
          <a:prstGeom prst="line">
            <a:avLst/>
          </a:prstGeom>
          <a:noFill/>
          <a:ln w="19050">
            <a:solidFill>
              <a:schemeClr val="tx1"/>
            </a:solidFill>
            <a:round/>
            <a:headEnd/>
            <a:tailEnd/>
          </a:ln>
          <a:effectLst/>
        </p:spPr>
        <p:txBody>
          <a:bodyPr/>
          <a:lstStyle/>
          <a:p>
            <a:endParaRPr lang="en-US"/>
          </a:p>
        </p:txBody>
      </p:sp>
      <p:sp>
        <p:nvSpPr>
          <p:cNvPr id="1302576" name="Line 48"/>
          <p:cNvSpPr>
            <a:spLocks noChangeShapeType="1"/>
          </p:cNvSpPr>
          <p:nvPr/>
        </p:nvSpPr>
        <p:spPr bwMode="auto">
          <a:xfrm>
            <a:off x="4419600" y="5257800"/>
            <a:ext cx="457200" cy="0"/>
          </a:xfrm>
          <a:prstGeom prst="line">
            <a:avLst/>
          </a:prstGeom>
          <a:noFill/>
          <a:ln w="19050">
            <a:solidFill>
              <a:schemeClr val="tx1"/>
            </a:solidFill>
            <a:round/>
            <a:headEnd/>
            <a:tailEnd/>
          </a:ln>
          <a:effectLst/>
        </p:spPr>
        <p:txBody>
          <a:bodyPr/>
          <a:lstStyle/>
          <a:p>
            <a:endParaRPr lang="en-US"/>
          </a:p>
        </p:txBody>
      </p:sp>
      <p:sp>
        <p:nvSpPr>
          <p:cNvPr id="1302577" name="Line 49"/>
          <p:cNvSpPr>
            <a:spLocks noChangeShapeType="1"/>
          </p:cNvSpPr>
          <p:nvPr/>
        </p:nvSpPr>
        <p:spPr bwMode="auto">
          <a:xfrm>
            <a:off x="6705600" y="5334000"/>
            <a:ext cx="1524000" cy="0"/>
          </a:xfrm>
          <a:prstGeom prst="line">
            <a:avLst/>
          </a:prstGeom>
          <a:noFill/>
          <a:ln w="19050">
            <a:solidFill>
              <a:schemeClr val="tx1"/>
            </a:solidFill>
            <a:round/>
            <a:headEnd/>
            <a:tailEnd/>
          </a:ln>
          <a:effectLst/>
        </p:spPr>
        <p:txBody>
          <a:bodyPr/>
          <a:lstStyle/>
          <a:p>
            <a:endParaRPr lang="en-US"/>
          </a:p>
        </p:txBody>
      </p:sp>
      <p:sp>
        <p:nvSpPr>
          <p:cNvPr id="1302578" name="Line 50"/>
          <p:cNvSpPr>
            <a:spLocks noChangeShapeType="1"/>
          </p:cNvSpPr>
          <p:nvPr/>
        </p:nvSpPr>
        <p:spPr bwMode="auto">
          <a:xfrm>
            <a:off x="2514600" y="4800600"/>
            <a:ext cx="0" cy="1143000"/>
          </a:xfrm>
          <a:prstGeom prst="line">
            <a:avLst/>
          </a:prstGeom>
          <a:noFill/>
          <a:ln w="12700">
            <a:solidFill>
              <a:schemeClr val="tx1"/>
            </a:solidFill>
            <a:round/>
            <a:headEnd/>
            <a:tailEnd/>
          </a:ln>
          <a:effectLst/>
        </p:spPr>
        <p:txBody>
          <a:bodyPr/>
          <a:lstStyle/>
          <a:p>
            <a:endParaRPr lang="en-US"/>
          </a:p>
        </p:txBody>
      </p:sp>
      <p:sp>
        <p:nvSpPr>
          <p:cNvPr id="1302579" name="Line 51"/>
          <p:cNvSpPr>
            <a:spLocks noChangeShapeType="1"/>
          </p:cNvSpPr>
          <p:nvPr/>
        </p:nvSpPr>
        <p:spPr bwMode="auto">
          <a:xfrm>
            <a:off x="2438400" y="6324600"/>
            <a:ext cx="6096000" cy="0"/>
          </a:xfrm>
          <a:prstGeom prst="line">
            <a:avLst/>
          </a:prstGeom>
          <a:noFill/>
          <a:ln w="19050">
            <a:solidFill>
              <a:schemeClr val="tx1"/>
            </a:solidFill>
            <a:round/>
            <a:headEnd/>
            <a:tailEnd/>
          </a:ln>
          <a:effectLst/>
        </p:spPr>
        <p:txBody>
          <a:bodyPr/>
          <a:lstStyle/>
          <a:p>
            <a:endParaRPr lang="en-US"/>
          </a:p>
        </p:txBody>
      </p:sp>
      <p:sp>
        <p:nvSpPr>
          <p:cNvPr id="1302580" name="Line 52"/>
          <p:cNvSpPr>
            <a:spLocks noChangeShapeType="1"/>
          </p:cNvSpPr>
          <p:nvPr/>
        </p:nvSpPr>
        <p:spPr bwMode="auto">
          <a:xfrm>
            <a:off x="8382000" y="5334000"/>
            <a:ext cx="152400" cy="0"/>
          </a:xfrm>
          <a:prstGeom prst="line">
            <a:avLst/>
          </a:prstGeom>
          <a:noFill/>
          <a:ln w="19050">
            <a:solidFill>
              <a:schemeClr val="tx1"/>
            </a:solidFill>
            <a:round/>
            <a:headEnd/>
            <a:tailEnd/>
          </a:ln>
          <a:effectLst/>
        </p:spPr>
        <p:txBody>
          <a:bodyPr/>
          <a:lstStyle/>
          <a:p>
            <a:endParaRPr lang="en-US"/>
          </a:p>
        </p:txBody>
      </p:sp>
      <p:sp>
        <p:nvSpPr>
          <p:cNvPr id="1302581" name="Line 53"/>
          <p:cNvSpPr>
            <a:spLocks noChangeShapeType="1"/>
          </p:cNvSpPr>
          <p:nvPr/>
        </p:nvSpPr>
        <p:spPr bwMode="auto">
          <a:xfrm>
            <a:off x="8534400" y="5334000"/>
            <a:ext cx="0" cy="990600"/>
          </a:xfrm>
          <a:prstGeom prst="line">
            <a:avLst/>
          </a:prstGeom>
          <a:noFill/>
          <a:ln w="12700">
            <a:solidFill>
              <a:schemeClr val="tx1"/>
            </a:solidFill>
            <a:round/>
            <a:headEnd/>
            <a:tailEnd/>
          </a:ln>
          <a:effectLst/>
        </p:spPr>
        <p:txBody>
          <a:bodyPr/>
          <a:lstStyle/>
          <a:p>
            <a:endParaRPr lang="en-US"/>
          </a:p>
        </p:txBody>
      </p:sp>
      <p:sp>
        <p:nvSpPr>
          <p:cNvPr id="1302582" name="Line 54"/>
          <p:cNvSpPr>
            <a:spLocks noChangeShapeType="1"/>
          </p:cNvSpPr>
          <p:nvPr/>
        </p:nvSpPr>
        <p:spPr bwMode="auto">
          <a:xfrm flipV="1">
            <a:off x="2438400" y="3886200"/>
            <a:ext cx="0" cy="2438400"/>
          </a:xfrm>
          <a:prstGeom prst="line">
            <a:avLst/>
          </a:prstGeom>
          <a:noFill/>
          <a:ln w="12700">
            <a:solidFill>
              <a:schemeClr val="tx1"/>
            </a:solidFill>
            <a:round/>
            <a:headEnd/>
            <a:tailEnd/>
          </a:ln>
          <a:effectLst/>
        </p:spPr>
        <p:txBody>
          <a:bodyPr/>
          <a:lstStyle/>
          <a:p>
            <a:endParaRPr lang="en-US"/>
          </a:p>
        </p:txBody>
      </p:sp>
      <p:sp>
        <p:nvSpPr>
          <p:cNvPr id="1302583" name="Line 55"/>
          <p:cNvSpPr>
            <a:spLocks noChangeShapeType="1"/>
          </p:cNvSpPr>
          <p:nvPr/>
        </p:nvSpPr>
        <p:spPr bwMode="auto">
          <a:xfrm>
            <a:off x="24384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3" name="Group 56"/>
          <p:cNvGrpSpPr>
            <a:grpSpLocks/>
          </p:cNvGrpSpPr>
          <p:nvPr/>
        </p:nvGrpSpPr>
        <p:grpSpPr bwMode="auto">
          <a:xfrm>
            <a:off x="1447800" y="1981200"/>
            <a:ext cx="381000" cy="914400"/>
            <a:chOff x="1392" y="2880"/>
            <a:chExt cx="288" cy="480"/>
          </a:xfrm>
        </p:grpSpPr>
        <p:sp>
          <p:nvSpPr>
            <p:cNvPr id="1302585" name="Line 57"/>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02586" name="Line 58"/>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02587" name="Line 59"/>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02588" name="Line 60"/>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02589" name="Line 61"/>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02590" name="Line 62"/>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02591" name="Line 63"/>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02592" name="Rectangle 64"/>
          <p:cNvSpPr>
            <a:spLocks noChangeArrowheads="1"/>
          </p:cNvSpPr>
          <p:nvPr/>
        </p:nvSpPr>
        <p:spPr bwMode="auto">
          <a:xfrm>
            <a:off x="762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302593" name="Rectangle 65"/>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302594" name="Line 66"/>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02595" name="Line 67"/>
          <p:cNvSpPr>
            <a:spLocks noChangeShapeType="1"/>
          </p:cNvSpPr>
          <p:nvPr/>
        </p:nvSpPr>
        <p:spPr bwMode="auto">
          <a:xfrm>
            <a:off x="609600" y="2133600"/>
            <a:ext cx="838200" cy="0"/>
          </a:xfrm>
          <a:prstGeom prst="line">
            <a:avLst/>
          </a:prstGeom>
          <a:noFill/>
          <a:ln w="28575">
            <a:solidFill>
              <a:schemeClr val="tx1"/>
            </a:solidFill>
            <a:round/>
            <a:headEnd/>
            <a:tailEnd type="triangle" w="med" len="med"/>
          </a:ln>
          <a:effectLst/>
        </p:spPr>
        <p:txBody>
          <a:bodyPr/>
          <a:lstStyle/>
          <a:p>
            <a:endParaRPr lang="en-US"/>
          </a:p>
        </p:txBody>
      </p:sp>
      <p:sp>
        <p:nvSpPr>
          <p:cNvPr id="1302596" name="Line 68"/>
          <p:cNvSpPr>
            <a:spLocks noChangeShapeType="1"/>
          </p:cNvSpPr>
          <p:nvPr/>
        </p:nvSpPr>
        <p:spPr bwMode="auto">
          <a:xfrm>
            <a:off x="10668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302597" name="Text Box 69"/>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302598" name="Text Box 70"/>
          <p:cNvSpPr txBox="1">
            <a:spLocks noChangeArrowheads="1"/>
          </p:cNvSpPr>
          <p:nvPr/>
        </p:nvSpPr>
        <p:spPr bwMode="auto">
          <a:xfrm>
            <a:off x="9286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302599" name="Text Box 71"/>
          <p:cNvSpPr txBox="1">
            <a:spLocks noChangeArrowheads="1"/>
          </p:cNvSpPr>
          <p:nvPr/>
        </p:nvSpPr>
        <p:spPr bwMode="auto">
          <a:xfrm>
            <a:off x="14478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02600" name="Text Box 72"/>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302601" name="Line 73"/>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02602" name="Text Box 74"/>
          <p:cNvSpPr txBox="1">
            <a:spLocks noChangeArrowheads="1"/>
          </p:cNvSpPr>
          <p:nvPr/>
        </p:nvSpPr>
        <p:spPr bwMode="auto">
          <a:xfrm>
            <a:off x="8382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302603" name="Line 75"/>
          <p:cNvSpPr>
            <a:spLocks noChangeShapeType="1"/>
          </p:cNvSpPr>
          <p:nvPr/>
        </p:nvSpPr>
        <p:spPr bwMode="auto">
          <a:xfrm flipH="1">
            <a:off x="2590800" y="6477000"/>
            <a:ext cx="6400800" cy="0"/>
          </a:xfrm>
          <a:prstGeom prst="line">
            <a:avLst/>
          </a:prstGeom>
          <a:noFill/>
          <a:ln w="28575">
            <a:solidFill>
              <a:schemeClr val="tx1"/>
            </a:solidFill>
            <a:round/>
            <a:headEnd/>
            <a:tailEnd/>
          </a:ln>
          <a:effectLst/>
        </p:spPr>
        <p:txBody>
          <a:bodyPr/>
          <a:lstStyle/>
          <a:p>
            <a:endParaRPr lang="en-US"/>
          </a:p>
        </p:txBody>
      </p:sp>
      <p:sp>
        <p:nvSpPr>
          <p:cNvPr id="1302604" name="Rectangle 76"/>
          <p:cNvSpPr>
            <a:spLocks noChangeArrowheads="1"/>
          </p:cNvSpPr>
          <p:nvPr/>
        </p:nvSpPr>
        <p:spPr bwMode="auto">
          <a:xfrm>
            <a:off x="28194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302605" name="Line 77"/>
          <p:cNvSpPr>
            <a:spLocks noChangeShapeType="1"/>
          </p:cNvSpPr>
          <p:nvPr/>
        </p:nvSpPr>
        <p:spPr bwMode="auto">
          <a:xfrm>
            <a:off x="2057400" y="3733800"/>
            <a:ext cx="152400" cy="0"/>
          </a:xfrm>
          <a:prstGeom prst="line">
            <a:avLst/>
          </a:prstGeom>
          <a:noFill/>
          <a:ln w="28575">
            <a:solidFill>
              <a:schemeClr val="tx1"/>
            </a:solidFill>
            <a:round/>
            <a:headEnd/>
            <a:tailEnd/>
          </a:ln>
          <a:effectLst/>
        </p:spPr>
        <p:txBody>
          <a:bodyPr/>
          <a:lstStyle/>
          <a:p>
            <a:endParaRPr lang="en-US"/>
          </a:p>
        </p:txBody>
      </p:sp>
      <p:sp>
        <p:nvSpPr>
          <p:cNvPr id="1302606" name="Line 78"/>
          <p:cNvSpPr>
            <a:spLocks noChangeShapeType="1"/>
          </p:cNvSpPr>
          <p:nvPr/>
        </p:nvSpPr>
        <p:spPr bwMode="auto">
          <a:xfrm>
            <a:off x="25146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302607" name="Text Box 79"/>
          <p:cNvSpPr txBox="1">
            <a:spLocks noChangeArrowheads="1"/>
          </p:cNvSpPr>
          <p:nvPr/>
        </p:nvSpPr>
        <p:spPr bwMode="auto">
          <a:xfrm>
            <a:off x="27432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02608" name="Text Box 80"/>
          <p:cNvSpPr txBox="1">
            <a:spLocks noChangeArrowheads="1"/>
          </p:cNvSpPr>
          <p:nvPr/>
        </p:nvSpPr>
        <p:spPr bwMode="auto">
          <a:xfrm>
            <a:off x="27432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302609" name="Text Box 81"/>
          <p:cNvSpPr txBox="1">
            <a:spLocks noChangeArrowheads="1"/>
          </p:cNvSpPr>
          <p:nvPr/>
        </p:nvSpPr>
        <p:spPr bwMode="auto">
          <a:xfrm>
            <a:off x="27432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302610" name="Text Box 82"/>
          <p:cNvSpPr txBox="1">
            <a:spLocks noChangeArrowheads="1"/>
          </p:cNvSpPr>
          <p:nvPr/>
        </p:nvSpPr>
        <p:spPr bwMode="auto">
          <a:xfrm>
            <a:off x="27432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302611" name="Text Box 83"/>
          <p:cNvSpPr txBox="1">
            <a:spLocks noChangeArrowheads="1"/>
          </p:cNvSpPr>
          <p:nvPr/>
        </p:nvSpPr>
        <p:spPr bwMode="auto">
          <a:xfrm>
            <a:off x="28194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302612" name="Text Box 84"/>
          <p:cNvSpPr txBox="1">
            <a:spLocks noChangeArrowheads="1"/>
          </p:cNvSpPr>
          <p:nvPr/>
        </p:nvSpPr>
        <p:spPr bwMode="auto">
          <a:xfrm>
            <a:off x="35052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302613" name="Text Box 85"/>
          <p:cNvSpPr txBox="1">
            <a:spLocks noChangeArrowheads="1"/>
          </p:cNvSpPr>
          <p:nvPr/>
        </p:nvSpPr>
        <p:spPr bwMode="auto">
          <a:xfrm>
            <a:off x="35052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302614" name="Line 86"/>
          <p:cNvSpPr>
            <a:spLocks noChangeShapeType="1"/>
          </p:cNvSpPr>
          <p:nvPr/>
        </p:nvSpPr>
        <p:spPr bwMode="auto">
          <a:xfrm>
            <a:off x="2514600" y="4800600"/>
            <a:ext cx="381000" cy="0"/>
          </a:xfrm>
          <a:prstGeom prst="line">
            <a:avLst/>
          </a:prstGeom>
          <a:noFill/>
          <a:ln w="28575">
            <a:solidFill>
              <a:schemeClr val="tx1"/>
            </a:solidFill>
            <a:round/>
            <a:headEnd/>
            <a:tailEnd/>
          </a:ln>
          <a:effectLst/>
        </p:spPr>
        <p:txBody>
          <a:bodyPr/>
          <a:lstStyle/>
          <a:p>
            <a:endParaRPr lang="en-US"/>
          </a:p>
        </p:txBody>
      </p:sp>
      <p:sp>
        <p:nvSpPr>
          <p:cNvPr id="1302615" name="Line 87"/>
          <p:cNvSpPr>
            <a:spLocks noChangeShapeType="1"/>
          </p:cNvSpPr>
          <p:nvPr/>
        </p:nvSpPr>
        <p:spPr bwMode="auto">
          <a:xfrm>
            <a:off x="2590800" y="4724400"/>
            <a:ext cx="76200" cy="152400"/>
          </a:xfrm>
          <a:prstGeom prst="line">
            <a:avLst/>
          </a:prstGeom>
          <a:noFill/>
          <a:ln w="12700">
            <a:solidFill>
              <a:schemeClr val="tx1"/>
            </a:solidFill>
            <a:round/>
            <a:headEnd/>
            <a:tailEnd/>
          </a:ln>
          <a:effectLst/>
        </p:spPr>
        <p:txBody>
          <a:bodyPr/>
          <a:lstStyle/>
          <a:p>
            <a:endParaRPr lang="en-US"/>
          </a:p>
        </p:txBody>
      </p:sp>
      <p:sp>
        <p:nvSpPr>
          <p:cNvPr id="1302616" name="Line 88"/>
          <p:cNvSpPr>
            <a:spLocks noChangeShapeType="1"/>
          </p:cNvSpPr>
          <p:nvPr/>
        </p:nvSpPr>
        <p:spPr bwMode="auto">
          <a:xfrm>
            <a:off x="3810000" y="4724400"/>
            <a:ext cx="76200" cy="152400"/>
          </a:xfrm>
          <a:prstGeom prst="line">
            <a:avLst/>
          </a:prstGeom>
          <a:noFill/>
          <a:ln w="12700">
            <a:solidFill>
              <a:schemeClr val="tx1"/>
            </a:solidFill>
            <a:round/>
            <a:headEnd/>
            <a:tailEnd/>
          </a:ln>
          <a:effectLst/>
        </p:spPr>
        <p:txBody>
          <a:bodyPr/>
          <a:lstStyle/>
          <a:p>
            <a:endParaRPr lang="en-US"/>
          </a:p>
        </p:txBody>
      </p:sp>
      <p:sp>
        <p:nvSpPr>
          <p:cNvPr id="1302617" name="Text Box 89"/>
          <p:cNvSpPr txBox="1">
            <a:spLocks noChangeArrowheads="1"/>
          </p:cNvSpPr>
          <p:nvPr/>
        </p:nvSpPr>
        <p:spPr bwMode="auto">
          <a:xfrm>
            <a:off x="2590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302618" name="Text Box 90"/>
          <p:cNvSpPr txBox="1">
            <a:spLocks noChangeArrowheads="1"/>
          </p:cNvSpPr>
          <p:nvPr/>
        </p:nvSpPr>
        <p:spPr bwMode="auto">
          <a:xfrm>
            <a:off x="3733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302619" name="Line 91"/>
          <p:cNvSpPr>
            <a:spLocks noChangeShapeType="1"/>
          </p:cNvSpPr>
          <p:nvPr/>
        </p:nvSpPr>
        <p:spPr bwMode="auto">
          <a:xfrm>
            <a:off x="2590800" y="42672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302620" name="Line 92"/>
          <p:cNvSpPr>
            <a:spLocks noChangeShapeType="1"/>
          </p:cNvSpPr>
          <p:nvPr/>
        </p:nvSpPr>
        <p:spPr bwMode="auto">
          <a:xfrm>
            <a:off x="5181600" y="4038600"/>
            <a:ext cx="0" cy="914400"/>
          </a:xfrm>
          <a:prstGeom prst="line">
            <a:avLst/>
          </a:prstGeom>
          <a:noFill/>
          <a:ln w="28575">
            <a:solidFill>
              <a:schemeClr val="tx1"/>
            </a:solidFill>
            <a:round/>
            <a:headEnd/>
            <a:tailEnd/>
          </a:ln>
          <a:effectLst/>
        </p:spPr>
        <p:txBody>
          <a:bodyPr/>
          <a:lstStyle/>
          <a:p>
            <a:endParaRPr lang="en-US"/>
          </a:p>
        </p:txBody>
      </p:sp>
      <p:sp>
        <p:nvSpPr>
          <p:cNvPr id="1302621" name="Line 93"/>
          <p:cNvSpPr>
            <a:spLocks noChangeShapeType="1"/>
          </p:cNvSpPr>
          <p:nvPr/>
        </p:nvSpPr>
        <p:spPr bwMode="auto">
          <a:xfrm>
            <a:off x="4114800" y="4114800"/>
            <a:ext cx="152400" cy="0"/>
          </a:xfrm>
          <a:prstGeom prst="line">
            <a:avLst/>
          </a:prstGeom>
          <a:noFill/>
          <a:ln w="28575">
            <a:solidFill>
              <a:schemeClr val="tx1"/>
            </a:solidFill>
            <a:round/>
            <a:headEnd/>
            <a:tailEnd/>
          </a:ln>
          <a:effectLst/>
        </p:spPr>
        <p:txBody>
          <a:bodyPr/>
          <a:lstStyle/>
          <a:p>
            <a:endParaRPr lang="en-US"/>
          </a:p>
        </p:txBody>
      </p:sp>
      <p:sp>
        <p:nvSpPr>
          <p:cNvPr id="1302622" name="Line 94"/>
          <p:cNvSpPr>
            <a:spLocks noChangeShapeType="1"/>
          </p:cNvSpPr>
          <p:nvPr/>
        </p:nvSpPr>
        <p:spPr bwMode="auto">
          <a:xfrm>
            <a:off x="2514600" y="3124200"/>
            <a:ext cx="0" cy="1676400"/>
          </a:xfrm>
          <a:prstGeom prst="line">
            <a:avLst/>
          </a:prstGeom>
          <a:noFill/>
          <a:ln w="28575">
            <a:solidFill>
              <a:schemeClr val="tx1"/>
            </a:solidFill>
            <a:round/>
            <a:headEnd/>
            <a:tailEnd/>
          </a:ln>
          <a:effectLst/>
        </p:spPr>
        <p:txBody>
          <a:bodyPr/>
          <a:lstStyle/>
          <a:p>
            <a:endParaRPr lang="en-US"/>
          </a:p>
        </p:txBody>
      </p:sp>
      <p:sp>
        <p:nvSpPr>
          <p:cNvPr id="1302623" name="Line 95"/>
          <p:cNvSpPr>
            <a:spLocks noChangeShapeType="1"/>
          </p:cNvSpPr>
          <p:nvPr/>
        </p:nvSpPr>
        <p:spPr bwMode="auto">
          <a:xfrm>
            <a:off x="25146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302624" name="Line 96"/>
          <p:cNvSpPr>
            <a:spLocks noChangeShapeType="1"/>
          </p:cNvSpPr>
          <p:nvPr/>
        </p:nvSpPr>
        <p:spPr bwMode="auto">
          <a:xfrm>
            <a:off x="51054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02625" name="Line 97"/>
          <p:cNvSpPr>
            <a:spLocks noChangeShapeType="1"/>
          </p:cNvSpPr>
          <p:nvPr/>
        </p:nvSpPr>
        <p:spPr bwMode="auto">
          <a:xfrm>
            <a:off x="6400800" y="3810000"/>
            <a:ext cx="177800" cy="0"/>
          </a:xfrm>
          <a:prstGeom prst="line">
            <a:avLst/>
          </a:prstGeom>
          <a:noFill/>
          <a:ln w="28575">
            <a:solidFill>
              <a:schemeClr val="tx1"/>
            </a:solidFill>
            <a:round/>
            <a:headEnd/>
            <a:tailEnd/>
          </a:ln>
          <a:effectLst/>
        </p:spPr>
        <p:txBody>
          <a:bodyPr/>
          <a:lstStyle/>
          <a:p>
            <a:endParaRPr lang="en-US"/>
          </a:p>
        </p:txBody>
      </p:sp>
      <p:sp>
        <p:nvSpPr>
          <p:cNvPr id="1302626" name="Freeform 98"/>
          <p:cNvSpPr>
            <a:spLocks/>
          </p:cNvSpPr>
          <p:nvPr/>
        </p:nvSpPr>
        <p:spPr bwMode="auto">
          <a:xfrm>
            <a:off x="5867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302627" name="Rectangle 99"/>
          <p:cNvSpPr>
            <a:spLocks noChangeArrowheads="1"/>
          </p:cNvSpPr>
          <p:nvPr/>
        </p:nvSpPr>
        <p:spPr bwMode="auto">
          <a:xfrm>
            <a:off x="5969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302628" name="AutoShape 100"/>
          <p:cNvSpPr>
            <a:spLocks noChangeArrowheads="1"/>
          </p:cNvSpPr>
          <p:nvPr/>
        </p:nvSpPr>
        <p:spPr bwMode="auto">
          <a:xfrm rot="-5400000">
            <a:off x="5168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629" name="Line 101"/>
          <p:cNvSpPr>
            <a:spLocks noChangeShapeType="1"/>
          </p:cNvSpPr>
          <p:nvPr/>
        </p:nvSpPr>
        <p:spPr bwMode="auto">
          <a:xfrm>
            <a:off x="5664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02632" name="Line 104"/>
          <p:cNvSpPr>
            <a:spLocks noChangeShapeType="1"/>
          </p:cNvSpPr>
          <p:nvPr/>
        </p:nvSpPr>
        <p:spPr bwMode="auto">
          <a:xfrm>
            <a:off x="51816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302633" name="Line 105"/>
          <p:cNvSpPr>
            <a:spLocks noChangeShapeType="1"/>
          </p:cNvSpPr>
          <p:nvPr/>
        </p:nvSpPr>
        <p:spPr bwMode="auto">
          <a:xfrm>
            <a:off x="51054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302634" name="Rectangle 106"/>
          <p:cNvSpPr>
            <a:spLocks noChangeArrowheads="1"/>
          </p:cNvSpPr>
          <p:nvPr/>
        </p:nvSpPr>
        <p:spPr bwMode="auto">
          <a:xfrm>
            <a:off x="6934200" y="3048000"/>
            <a:ext cx="1143000" cy="1447800"/>
          </a:xfrm>
          <a:prstGeom prst="rect">
            <a:avLst/>
          </a:prstGeom>
          <a:noFill/>
          <a:ln w="12700">
            <a:solidFill>
              <a:schemeClr val="tx1"/>
            </a:solidFill>
            <a:miter lim="800000"/>
            <a:headEnd/>
            <a:tailEnd/>
          </a:ln>
          <a:effectLst/>
        </p:spPr>
        <p:txBody>
          <a:bodyPr wrap="none" anchor="ctr"/>
          <a:lstStyle/>
          <a:p>
            <a:endParaRPr lang="en-US"/>
          </a:p>
        </p:txBody>
      </p:sp>
      <p:sp>
        <p:nvSpPr>
          <p:cNvPr id="1302635" name="Line 107"/>
          <p:cNvSpPr>
            <a:spLocks noChangeShapeType="1"/>
          </p:cNvSpPr>
          <p:nvPr/>
        </p:nvSpPr>
        <p:spPr bwMode="auto">
          <a:xfrm>
            <a:off x="6705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302636" name="Text Box 108"/>
          <p:cNvSpPr txBox="1">
            <a:spLocks noChangeArrowheads="1"/>
          </p:cNvSpPr>
          <p:nvPr/>
        </p:nvSpPr>
        <p:spPr bwMode="auto">
          <a:xfrm>
            <a:off x="72390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302637" name="Text Box 109"/>
          <p:cNvSpPr txBox="1">
            <a:spLocks noChangeArrowheads="1"/>
          </p:cNvSpPr>
          <p:nvPr/>
        </p:nvSpPr>
        <p:spPr bwMode="auto">
          <a:xfrm>
            <a:off x="6878638" y="3657600"/>
            <a:ext cx="741362"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302638" name="Text Box 110"/>
          <p:cNvSpPr txBox="1">
            <a:spLocks noChangeArrowheads="1"/>
          </p:cNvSpPr>
          <p:nvPr/>
        </p:nvSpPr>
        <p:spPr bwMode="auto">
          <a:xfrm>
            <a:off x="68691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02639" name="Text Box 111"/>
          <p:cNvSpPr txBox="1">
            <a:spLocks noChangeArrowheads="1"/>
          </p:cNvSpPr>
          <p:nvPr/>
        </p:nvSpPr>
        <p:spPr bwMode="auto">
          <a:xfrm>
            <a:off x="75438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302640" name="Line 112"/>
          <p:cNvSpPr>
            <a:spLocks noChangeShapeType="1"/>
          </p:cNvSpPr>
          <p:nvPr/>
        </p:nvSpPr>
        <p:spPr bwMode="auto">
          <a:xfrm>
            <a:off x="6705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02641" name="Line 113"/>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302642" name="AutoShape 114"/>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643" name="Line 115"/>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302646" name="Line 118"/>
          <p:cNvSpPr>
            <a:spLocks noChangeShapeType="1"/>
          </p:cNvSpPr>
          <p:nvPr/>
        </p:nvSpPr>
        <p:spPr bwMode="auto">
          <a:xfrm>
            <a:off x="4114800" y="3352800"/>
            <a:ext cx="152400" cy="0"/>
          </a:xfrm>
          <a:prstGeom prst="line">
            <a:avLst/>
          </a:prstGeom>
          <a:noFill/>
          <a:ln w="28575">
            <a:solidFill>
              <a:schemeClr val="tx1"/>
            </a:solidFill>
            <a:round/>
            <a:headEnd/>
            <a:tailEnd/>
          </a:ln>
          <a:effectLst/>
        </p:spPr>
        <p:txBody>
          <a:bodyPr/>
          <a:lstStyle/>
          <a:p>
            <a:endParaRPr lang="en-US"/>
          </a:p>
        </p:txBody>
      </p:sp>
      <p:sp>
        <p:nvSpPr>
          <p:cNvPr id="1302647" name="Line 119"/>
          <p:cNvSpPr>
            <a:spLocks noChangeShapeType="1"/>
          </p:cNvSpPr>
          <p:nvPr/>
        </p:nvSpPr>
        <p:spPr bwMode="auto">
          <a:xfrm>
            <a:off x="2590800" y="4267200"/>
            <a:ext cx="0" cy="2209800"/>
          </a:xfrm>
          <a:prstGeom prst="line">
            <a:avLst/>
          </a:prstGeom>
          <a:noFill/>
          <a:ln w="28575">
            <a:solidFill>
              <a:schemeClr val="tx1"/>
            </a:solidFill>
            <a:round/>
            <a:headEnd/>
            <a:tailEnd/>
          </a:ln>
          <a:effectLst/>
        </p:spPr>
        <p:txBody>
          <a:bodyPr/>
          <a:lstStyle/>
          <a:p>
            <a:endParaRPr lang="en-US"/>
          </a:p>
        </p:txBody>
      </p:sp>
      <p:sp>
        <p:nvSpPr>
          <p:cNvPr id="1302648" name="Line 120"/>
          <p:cNvSpPr>
            <a:spLocks noChangeShapeType="1"/>
          </p:cNvSpPr>
          <p:nvPr/>
        </p:nvSpPr>
        <p:spPr bwMode="auto">
          <a:xfrm>
            <a:off x="1828800" y="2438400"/>
            <a:ext cx="228600" cy="0"/>
          </a:xfrm>
          <a:prstGeom prst="line">
            <a:avLst/>
          </a:prstGeom>
          <a:noFill/>
          <a:ln w="28575">
            <a:solidFill>
              <a:schemeClr val="tx1"/>
            </a:solidFill>
            <a:round/>
            <a:headEnd/>
            <a:tailEnd/>
          </a:ln>
          <a:effectLst/>
        </p:spPr>
        <p:txBody>
          <a:bodyPr/>
          <a:lstStyle/>
          <a:p>
            <a:endParaRPr lang="en-US"/>
          </a:p>
        </p:txBody>
      </p:sp>
      <p:sp>
        <p:nvSpPr>
          <p:cNvPr id="1302649" name="Line 121"/>
          <p:cNvSpPr>
            <a:spLocks noChangeShapeType="1"/>
          </p:cNvSpPr>
          <p:nvPr/>
        </p:nvSpPr>
        <p:spPr bwMode="auto">
          <a:xfrm>
            <a:off x="2362200" y="3733800"/>
            <a:ext cx="152400" cy="0"/>
          </a:xfrm>
          <a:prstGeom prst="line">
            <a:avLst/>
          </a:prstGeom>
          <a:noFill/>
          <a:ln w="28575">
            <a:solidFill>
              <a:schemeClr val="tx1"/>
            </a:solidFill>
            <a:round/>
            <a:headEnd/>
            <a:tailEnd/>
          </a:ln>
          <a:effectLst/>
        </p:spPr>
        <p:txBody>
          <a:bodyPr/>
          <a:lstStyle/>
          <a:p>
            <a:endParaRPr lang="en-US"/>
          </a:p>
        </p:txBody>
      </p:sp>
      <p:sp>
        <p:nvSpPr>
          <p:cNvPr id="1302650" name="Line 122"/>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302651" name="Rectangle 123"/>
          <p:cNvSpPr>
            <a:spLocks noChangeArrowheads="1"/>
          </p:cNvSpPr>
          <p:nvPr/>
        </p:nvSpPr>
        <p:spPr bwMode="auto">
          <a:xfrm>
            <a:off x="22098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302652" name="Rectangle 124"/>
          <p:cNvSpPr>
            <a:spLocks noChangeArrowheads="1"/>
          </p:cNvSpPr>
          <p:nvPr/>
        </p:nvSpPr>
        <p:spPr bwMode="auto">
          <a:xfrm>
            <a:off x="42672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302653" name="Line 125"/>
          <p:cNvSpPr>
            <a:spLocks noChangeShapeType="1"/>
          </p:cNvSpPr>
          <p:nvPr/>
        </p:nvSpPr>
        <p:spPr bwMode="auto">
          <a:xfrm>
            <a:off x="5257800" y="4419600"/>
            <a:ext cx="0" cy="533400"/>
          </a:xfrm>
          <a:prstGeom prst="line">
            <a:avLst/>
          </a:prstGeom>
          <a:noFill/>
          <a:ln w="28575">
            <a:solidFill>
              <a:schemeClr val="tx1"/>
            </a:solidFill>
            <a:round/>
            <a:headEnd/>
            <a:tailEnd/>
          </a:ln>
          <a:effectLst/>
        </p:spPr>
        <p:txBody>
          <a:bodyPr/>
          <a:lstStyle/>
          <a:p>
            <a:endParaRPr lang="en-US"/>
          </a:p>
        </p:txBody>
      </p:sp>
      <p:sp>
        <p:nvSpPr>
          <p:cNvPr id="1302654" name="Line 126"/>
          <p:cNvSpPr>
            <a:spLocks noChangeShapeType="1"/>
          </p:cNvSpPr>
          <p:nvPr/>
        </p:nvSpPr>
        <p:spPr bwMode="auto">
          <a:xfrm>
            <a:off x="5257800" y="4953000"/>
            <a:ext cx="1295400" cy="0"/>
          </a:xfrm>
          <a:prstGeom prst="line">
            <a:avLst/>
          </a:prstGeom>
          <a:noFill/>
          <a:ln w="28575">
            <a:solidFill>
              <a:schemeClr val="tx1"/>
            </a:solidFill>
            <a:round/>
            <a:headEnd/>
            <a:tailEnd/>
          </a:ln>
          <a:effectLst/>
        </p:spPr>
        <p:txBody>
          <a:bodyPr/>
          <a:lstStyle/>
          <a:p>
            <a:endParaRPr lang="en-US"/>
          </a:p>
        </p:txBody>
      </p:sp>
      <p:sp>
        <p:nvSpPr>
          <p:cNvPr id="1302655" name="Rectangle 127"/>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302656" name="Line 128"/>
          <p:cNvSpPr>
            <a:spLocks noChangeShapeType="1"/>
          </p:cNvSpPr>
          <p:nvPr/>
        </p:nvSpPr>
        <p:spPr bwMode="auto">
          <a:xfrm>
            <a:off x="6781800" y="4953000"/>
            <a:ext cx="1447800" cy="0"/>
          </a:xfrm>
          <a:prstGeom prst="line">
            <a:avLst/>
          </a:prstGeom>
          <a:noFill/>
          <a:ln w="28575">
            <a:solidFill>
              <a:schemeClr val="tx1"/>
            </a:solidFill>
            <a:round/>
            <a:headEnd/>
            <a:tailEnd/>
          </a:ln>
          <a:effectLst/>
        </p:spPr>
        <p:txBody>
          <a:bodyPr/>
          <a:lstStyle/>
          <a:p>
            <a:endParaRPr lang="en-US"/>
          </a:p>
        </p:txBody>
      </p:sp>
      <p:sp>
        <p:nvSpPr>
          <p:cNvPr id="1302657" name="Line 129"/>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302658" name="Line 130"/>
          <p:cNvSpPr>
            <a:spLocks noChangeShapeType="1"/>
          </p:cNvSpPr>
          <p:nvPr/>
        </p:nvSpPr>
        <p:spPr bwMode="auto">
          <a:xfrm>
            <a:off x="8991600" y="3962400"/>
            <a:ext cx="0" cy="2514600"/>
          </a:xfrm>
          <a:prstGeom prst="line">
            <a:avLst/>
          </a:prstGeom>
          <a:noFill/>
          <a:ln w="28575">
            <a:solidFill>
              <a:schemeClr val="tx1"/>
            </a:solidFill>
            <a:round/>
            <a:headEnd/>
            <a:tailEnd/>
          </a:ln>
          <a:effectLst/>
        </p:spPr>
        <p:txBody>
          <a:bodyPr/>
          <a:lstStyle/>
          <a:p>
            <a:endParaRPr lang="en-US"/>
          </a:p>
        </p:txBody>
      </p:sp>
      <p:sp>
        <p:nvSpPr>
          <p:cNvPr id="1302659" name="Line 131"/>
          <p:cNvSpPr>
            <a:spLocks noChangeShapeType="1"/>
          </p:cNvSpPr>
          <p:nvPr/>
        </p:nvSpPr>
        <p:spPr bwMode="auto">
          <a:xfrm flipH="1" flipV="1">
            <a:off x="4267200" y="4800600"/>
            <a:ext cx="152400" cy="152400"/>
          </a:xfrm>
          <a:prstGeom prst="line">
            <a:avLst/>
          </a:prstGeom>
          <a:noFill/>
          <a:ln w="28575" cap="rnd">
            <a:solidFill>
              <a:schemeClr val="accent2"/>
            </a:solidFill>
            <a:prstDash val="sysDot"/>
            <a:round/>
            <a:headEnd/>
            <a:tailEnd/>
          </a:ln>
          <a:effectLst/>
        </p:spPr>
        <p:txBody>
          <a:bodyPr/>
          <a:lstStyle/>
          <a:p>
            <a:endParaRPr lang="en-US"/>
          </a:p>
        </p:txBody>
      </p:sp>
      <p:sp>
        <p:nvSpPr>
          <p:cNvPr id="1302660" name="Line 132"/>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302661" name="Text Box 133"/>
          <p:cNvSpPr txBox="1">
            <a:spLocks noChangeArrowheads="1"/>
          </p:cNvSpPr>
          <p:nvPr/>
        </p:nvSpPr>
        <p:spPr bwMode="auto">
          <a:xfrm>
            <a:off x="20574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302662" name="Line 134"/>
          <p:cNvSpPr>
            <a:spLocks noChangeShapeType="1"/>
          </p:cNvSpPr>
          <p:nvPr/>
        </p:nvSpPr>
        <p:spPr bwMode="auto">
          <a:xfrm>
            <a:off x="3733800" y="4800600"/>
            <a:ext cx="533400" cy="0"/>
          </a:xfrm>
          <a:prstGeom prst="line">
            <a:avLst/>
          </a:prstGeom>
          <a:noFill/>
          <a:ln w="28575">
            <a:solidFill>
              <a:schemeClr val="tx1"/>
            </a:solidFill>
            <a:round/>
            <a:headEnd/>
            <a:tailEnd/>
          </a:ln>
          <a:effectLst/>
        </p:spPr>
        <p:txBody>
          <a:bodyPr/>
          <a:lstStyle/>
          <a:p>
            <a:endParaRPr lang="en-US"/>
          </a:p>
        </p:txBody>
      </p:sp>
      <p:sp>
        <p:nvSpPr>
          <p:cNvPr id="1302663" name="Line 135"/>
          <p:cNvSpPr>
            <a:spLocks noChangeShapeType="1"/>
          </p:cNvSpPr>
          <p:nvPr/>
        </p:nvSpPr>
        <p:spPr bwMode="auto">
          <a:xfrm flipV="1">
            <a:off x="6324600" y="2971800"/>
            <a:ext cx="0" cy="457200"/>
          </a:xfrm>
          <a:prstGeom prst="line">
            <a:avLst/>
          </a:prstGeom>
          <a:noFill/>
          <a:ln w="12700">
            <a:solidFill>
              <a:schemeClr val="accent1"/>
            </a:solidFill>
            <a:round/>
            <a:headEnd/>
            <a:tailEnd/>
          </a:ln>
          <a:effectLst/>
        </p:spPr>
        <p:txBody>
          <a:bodyPr/>
          <a:lstStyle/>
          <a:p>
            <a:endParaRPr lang="en-US"/>
          </a:p>
        </p:txBody>
      </p:sp>
      <p:sp>
        <p:nvSpPr>
          <p:cNvPr id="1302664" name="Line 136"/>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302665" name="Rectangle 137"/>
          <p:cNvSpPr>
            <a:spLocks noChangeArrowheads="1"/>
          </p:cNvSpPr>
          <p:nvPr/>
        </p:nvSpPr>
        <p:spPr bwMode="auto">
          <a:xfrm>
            <a:off x="6553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302666" name="Oval 138"/>
          <p:cNvSpPr>
            <a:spLocks noChangeArrowheads="1"/>
          </p:cNvSpPr>
          <p:nvPr/>
        </p:nvSpPr>
        <p:spPr bwMode="auto">
          <a:xfrm>
            <a:off x="2895600" y="45720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302667" name="Rectangle 139"/>
          <p:cNvSpPr>
            <a:spLocks noChangeArrowheads="1"/>
          </p:cNvSpPr>
          <p:nvPr/>
        </p:nvSpPr>
        <p:spPr bwMode="auto">
          <a:xfrm>
            <a:off x="3048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302668" name="Line 140"/>
          <p:cNvSpPr>
            <a:spLocks noChangeShapeType="1"/>
          </p:cNvSpPr>
          <p:nvPr/>
        </p:nvSpPr>
        <p:spPr bwMode="auto">
          <a:xfrm>
            <a:off x="6324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302669" name="Line 141"/>
          <p:cNvSpPr>
            <a:spLocks noChangeShapeType="1"/>
          </p:cNvSpPr>
          <p:nvPr/>
        </p:nvSpPr>
        <p:spPr bwMode="auto">
          <a:xfrm>
            <a:off x="6781800" y="3810000"/>
            <a:ext cx="0" cy="2362200"/>
          </a:xfrm>
          <a:prstGeom prst="line">
            <a:avLst/>
          </a:prstGeom>
          <a:noFill/>
          <a:ln w="28575">
            <a:solidFill>
              <a:schemeClr val="tx1"/>
            </a:solidFill>
            <a:round/>
            <a:headEnd/>
            <a:tailEnd/>
          </a:ln>
          <a:effectLst/>
        </p:spPr>
        <p:txBody>
          <a:bodyPr/>
          <a:lstStyle/>
          <a:p>
            <a:endParaRPr lang="en-US"/>
          </a:p>
        </p:txBody>
      </p:sp>
      <p:sp>
        <p:nvSpPr>
          <p:cNvPr id="1302670" name="Text Box 142"/>
          <p:cNvSpPr txBox="1">
            <a:spLocks noChangeArrowheads="1"/>
          </p:cNvSpPr>
          <p:nvPr/>
        </p:nvSpPr>
        <p:spPr bwMode="auto">
          <a:xfrm>
            <a:off x="6172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302671" name="Text Box 143"/>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302672" name="Rectangle 144"/>
          <p:cNvSpPr>
            <a:spLocks noChangeArrowheads="1"/>
          </p:cNvSpPr>
          <p:nvPr/>
        </p:nvSpPr>
        <p:spPr bwMode="auto">
          <a:xfrm>
            <a:off x="4267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3" name="Rectangle 145"/>
          <p:cNvSpPr>
            <a:spLocks noChangeArrowheads="1"/>
          </p:cNvSpPr>
          <p:nvPr/>
        </p:nvSpPr>
        <p:spPr bwMode="auto">
          <a:xfrm>
            <a:off x="4267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4" name="Rectangle 146"/>
          <p:cNvSpPr>
            <a:spLocks noChangeArrowheads="1"/>
          </p:cNvSpPr>
          <p:nvPr/>
        </p:nvSpPr>
        <p:spPr bwMode="auto">
          <a:xfrm>
            <a:off x="42672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5" name="Rectangle 147"/>
          <p:cNvSpPr>
            <a:spLocks noChangeArrowheads="1"/>
          </p:cNvSpPr>
          <p:nvPr/>
        </p:nvSpPr>
        <p:spPr bwMode="auto">
          <a:xfrm>
            <a:off x="6553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6" name="Rectangle 148"/>
          <p:cNvSpPr>
            <a:spLocks noChangeArrowheads="1"/>
          </p:cNvSpPr>
          <p:nvPr/>
        </p:nvSpPr>
        <p:spPr bwMode="auto">
          <a:xfrm>
            <a:off x="6553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7" name="Rectangle 149"/>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8" name="Rectangle 150"/>
          <p:cNvSpPr>
            <a:spLocks noChangeArrowheads="1"/>
          </p:cNvSpPr>
          <p:nvPr/>
        </p:nvSpPr>
        <p:spPr bwMode="auto">
          <a:xfrm>
            <a:off x="2895600" y="19812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302679" name="Oval 151"/>
          <p:cNvSpPr>
            <a:spLocks noChangeArrowheads="1"/>
          </p:cNvSpPr>
          <p:nvPr/>
        </p:nvSpPr>
        <p:spPr bwMode="auto">
          <a:xfrm>
            <a:off x="2743200" y="1905000"/>
            <a:ext cx="838200" cy="457200"/>
          </a:xfrm>
          <a:prstGeom prst="ellipse">
            <a:avLst/>
          </a:prstGeom>
          <a:noFill/>
          <a:ln w="12700">
            <a:solidFill>
              <a:schemeClr val="accent1"/>
            </a:solidFill>
            <a:round/>
            <a:headEnd/>
            <a:tailEnd/>
          </a:ln>
          <a:effectLst/>
        </p:spPr>
        <p:txBody>
          <a:bodyPr wrap="none" anchor="ctr"/>
          <a:lstStyle/>
          <a:p>
            <a:endParaRPr lang="en-US"/>
          </a:p>
        </p:txBody>
      </p:sp>
      <p:sp>
        <p:nvSpPr>
          <p:cNvPr id="1302680" name="Line 152"/>
          <p:cNvSpPr>
            <a:spLocks noChangeShapeType="1"/>
          </p:cNvSpPr>
          <p:nvPr/>
        </p:nvSpPr>
        <p:spPr bwMode="auto">
          <a:xfrm>
            <a:off x="2514600" y="21336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302681" name="Line 153"/>
          <p:cNvSpPr>
            <a:spLocks noChangeShapeType="1"/>
          </p:cNvSpPr>
          <p:nvPr/>
        </p:nvSpPr>
        <p:spPr bwMode="auto">
          <a:xfrm>
            <a:off x="44196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302682" name="Line 154"/>
          <p:cNvSpPr>
            <a:spLocks noChangeShapeType="1"/>
          </p:cNvSpPr>
          <p:nvPr/>
        </p:nvSpPr>
        <p:spPr bwMode="auto">
          <a:xfrm>
            <a:off x="44196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302683" name="Line 155"/>
          <p:cNvSpPr>
            <a:spLocks noChangeShapeType="1"/>
          </p:cNvSpPr>
          <p:nvPr/>
        </p:nvSpPr>
        <p:spPr bwMode="auto">
          <a:xfrm>
            <a:off x="4419600" y="1600200"/>
            <a:ext cx="609600" cy="0"/>
          </a:xfrm>
          <a:prstGeom prst="line">
            <a:avLst/>
          </a:prstGeom>
          <a:noFill/>
          <a:ln w="12700">
            <a:solidFill>
              <a:schemeClr val="accent1"/>
            </a:solidFill>
            <a:round/>
            <a:headEnd/>
            <a:tailEnd/>
          </a:ln>
          <a:effectLst/>
        </p:spPr>
        <p:txBody>
          <a:bodyPr/>
          <a:lstStyle/>
          <a:p>
            <a:endParaRPr lang="en-US"/>
          </a:p>
        </p:txBody>
      </p:sp>
      <p:sp>
        <p:nvSpPr>
          <p:cNvPr id="1302684" name="Line 156"/>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302685" name="Line 157"/>
          <p:cNvSpPr>
            <a:spLocks noChangeShapeType="1"/>
          </p:cNvSpPr>
          <p:nvPr/>
        </p:nvSpPr>
        <p:spPr bwMode="auto">
          <a:xfrm>
            <a:off x="6705600" y="1905000"/>
            <a:ext cx="685800" cy="0"/>
          </a:xfrm>
          <a:prstGeom prst="line">
            <a:avLst/>
          </a:prstGeom>
          <a:noFill/>
          <a:ln w="12700">
            <a:solidFill>
              <a:schemeClr val="accent1"/>
            </a:solidFill>
            <a:round/>
            <a:headEnd/>
            <a:tailEnd/>
          </a:ln>
          <a:effectLst/>
        </p:spPr>
        <p:txBody>
          <a:bodyPr/>
          <a:lstStyle/>
          <a:p>
            <a:endParaRPr lang="en-US"/>
          </a:p>
        </p:txBody>
      </p:sp>
      <p:sp>
        <p:nvSpPr>
          <p:cNvPr id="1302686" name="Line 158"/>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302687" name="Line 159"/>
          <p:cNvSpPr>
            <a:spLocks noChangeShapeType="1"/>
          </p:cNvSpPr>
          <p:nvPr/>
        </p:nvSpPr>
        <p:spPr bwMode="auto">
          <a:xfrm>
            <a:off x="73914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302688" name="Line 160"/>
          <p:cNvSpPr>
            <a:spLocks noChangeShapeType="1"/>
          </p:cNvSpPr>
          <p:nvPr/>
        </p:nvSpPr>
        <p:spPr bwMode="auto">
          <a:xfrm>
            <a:off x="50292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302689" name="AutoShape 161"/>
          <p:cNvSpPr>
            <a:spLocks noChangeArrowheads="1"/>
          </p:cNvSpPr>
          <p:nvPr/>
        </p:nvSpPr>
        <p:spPr bwMode="auto">
          <a:xfrm rot="-5400000">
            <a:off x="4648200" y="5257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690" name="Line 162"/>
          <p:cNvSpPr>
            <a:spLocks noChangeShapeType="1"/>
          </p:cNvSpPr>
          <p:nvPr/>
        </p:nvSpPr>
        <p:spPr bwMode="auto">
          <a:xfrm>
            <a:off x="5105400" y="5334000"/>
            <a:ext cx="1447800" cy="0"/>
          </a:xfrm>
          <a:prstGeom prst="line">
            <a:avLst/>
          </a:prstGeom>
          <a:noFill/>
          <a:ln w="19050">
            <a:solidFill>
              <a:schemeClr val="tx1"/>
            </a:solidFill>
            <a:round/>
            <a:headEnd/>
            <a:tailEnd/>
          </a:ln>
          <a:effectLst/>
        </p:spPr>
        <p:txBody>
          <a:bodyPr/>
          <a:lstStyle/>
          <a:p>
            <a:endParaRPr lang="en-US"/>
          </a:p>
        </p:txBody>
      </p:sp>
      <p:sp>
        <p:nvSpPr>
          <p:cNvPr id="1302691" name="Line 163"/>
          <p:cNvSpPr>
            <a:spLocks noChangeShapeType="1"/>
          </p:cNvSpPr>
          <p:nvPr/>
        </p:nvSpPr>
        <p:spPr bwMode="auto">
          <a:xfrm>
            <a:off x="2514600" y="5562600"/>
            <a:ext cx="1752600" cy="0"/>
          </a:xfrm>
          <a:prstGeom prst="line">
            <a:avLst/>
          </a:prstGeom>
          <a:noFill/>
          <a:ln w="19050">
            <a:solidFill>
              <a:schemeClr val="tx1"/>
            </a:solidFill>
            <a:round/>
            <a:headEnd/>
            <a:tailEnd/>
          </a:ln>
          <a:effectLst/>
        </p:spPr>
        <p:txBody>
          <a:bodyPr/>
          <a:lstStyle/>
          <a:p>
            <a:endParaRPr lang="en-US"/>
          </a:p>
        </p:txBody>
      </p:sp>
      <p:sp>
        <p:nvSpPr>
          <p:cNvPr id="1302692" name="Line 164"/>
          <p:cNvSpPr>
            <a:spLocks noChangeShapeType="1"/>
          </p:cNvSpPr>
          <p:nvPr/>
        </p:nvSpPr>
        <p:spPr bwMode="auto">
          <a:xfrm>
            <a:off x="4419600" y="5562600"/>
            <a:ext cx="457200" cy="0"/>
          </a:xfrm>
          <a:prstGeom prst="line">
            <a:avLst/>
          </a:prstGeom>
          <a:noFill/>
          <a:ln w="19050">
            <a:solidFill>
              <a:schemeClr val="tx1"/>
            </a:solidFill>
            <a:round/>
            <a:headEnd/>
            <a:tailEnd/>
          </a:ln>
          <a:effectLst/>
        </p:spPr>
        <p:txBody>
          <a:bodyPr/>
          <a:lstStyle/>
          <a:p>
            <a:endParaRPr lang="en-US"/>
          </a:p>
        </p:txBody>
      </p:sp>
      <p:sp>
        <p:nvSpPr>
          <p:cNvPr id="1302695" name="Oval 167"/>
          <p:cNvSpPr>
            <a:spLocks noChangeArrowheads="1"/>
          </p:cNvSpPr>
          <p:nvPr/>
        </p:nvSpPr>
        <p:spPr bwMode="auto">
          <a:xfrm>
            <a:off x="5943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302696" name="Rectangle 168"/>
          <p:cNvSpPr>
            <a:spLocks noChangeArrowheads="1"/>
          </p:cNvSpPr>
          <p:nvPr/>
        </p:nvSpPr>
        <p:spPr bwMode="auto">
          <a:xfrm>
            <a:off x="5943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302697" name="Line 169"/>
          <p:cNvSpPr>
            <a:spLocks noChangeShapeType="1"/>
          </p:cNvSpPr>
          <p:nvPr/>
        </p:nvSpPr>
        <p:spPr bwMode="auto">
          <a:xfrm>
            <a:off x="5181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302698" name="Line 170"/>
          <p:cNvSpPr>
            <a:spLocks noChangeShapeType="1"/>
          </p:cNvSpPr>
          <p:nvPr/>
        </p:nvSpPr>
        <p:spPr bwMode="auto">
          <a:xfrm flipV="1">
            <a:off x="6172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302700" name="AutoShape 172"/>
          <p:cNvSpPr>
            <a:spLocks noChangeArrowheads="1"/>
          </p:cNvSpPr>
          <p:nvPr/>
        </p:nvSpPr>
        <p:spPr bwMode="auto">
          <a:xfrm rot="-5400000">
            <a:off x="45227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701" name="AutoShape 173"/>
          <p:cNvSpPr>
            <a:spLocks noChangeArrowheads="1"/>
          </p:cNvSpPr>
          <p:nvPr/>
        </p:nvSpPr>
        <p:spPr bwMode="auto">
          <a:xfrm rot="-5400000">
            <a:off x="45227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702" name="Line 174"/>
          <p:cNvSpPr>
            <a:spLocks noChangeShapeType="1"/>
          </p:cNvSpPr>
          <p:nvPr/>
        </p:nvSpPr>
        <p:spPr bwMode="auto">
          <a:xfrm>
            <a:off x="44196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302703" name="Line 175"/>
          <p:cNvSpPr>
            <a:spLocks noChangeShapeType="1"/>
          </p:cNvSpPr>
          <p:nvPr/>
        </p:nvSpPr>
        <p:spPr bwMode="auto">
          <a:xfrm>
            <a:off x="44196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302704" name="Line 176"/>
          <p:cNvSpPr>
            <a:spLocks noChangeShapeType="1"/>
          </p:cNvSpPr>
          <p:nvPr/>
        </p:nvSpPr>
        <p:spPr bwMode="auto">
          <a:xfrm flipH="1">
            <a:off x="4724400" y="6172200"/>
            <a:ext cx="2057400" cy="0"/>
          </a:xfrm>
          <a:prstGeom prst="line">
            <a:avLst/>
          </a:prstGeom>
          <a:noFill/>
          <a:ln w="28575">
            <a:solidFill>
              <a:schemeClr val="tx1"/>
            </a:solidFill>
            <a:round/>
            <a:headEnd/>
            <a:tailEnd/>
          </a:ln>
          <a:effectLst/>
        </p:spPr>
        <p:txBody>
          <a:bodyPr/>
          <a:lstStyle/>
          <a:p>
            <a:endParaRPr lang="en-US"/>
          </a:p>
        </p:txBody>
      </p:sp>
      <p:sp>
        <p:nvSpPr>
          <p:cNvPr id="1302705" name="Line 177"/>
          <p:cNvSpPr>
            <a:spLocks noChangeShapeType="1"/>
          </p:cNvSpPr>
          <p:nvPr/>
        </p:nvSpPr>
        <p:spPr bwMode="auto">
          <a:xfrm>
            <a:off x="4724400" y="3657600"/>
            <a:ext cx="0" cy="2514600"/>
          </a:xfrm>
          <a:prstGeom prst="line">
            <a:avLst/>
          </a:prstGeom>
          <a:noFill/>
          <a:ln w="28575">
            <a:solidFill>
              <a:schemeClr val="tx1"/>
            </a:solidFill>
            <a:round/>
            <a:headEnd/>
            <a:tailEnd/>
          </a:ln>
          <a:effectLst/>
        </p:spPr>
        <p:txBody>
          <a:bodyPr/>
          <a:lstStyle/>
          <a:p>
            <a:endParaRPr lang="en-US"/>
          </a:p>
        </p:txBody>
      </p:sp>
      <p:sp>
        <p:nvSpPr>
          <p:cNvPr id="1302706" name="Line 178"/>
          <p:cNvSpPr>
            <a:spLocks noChangeShapeType="1"/>
          </p:cNvSpPr>
          <p:nvPr/>
        </p:nvSpPr>
        <p:spPr bwMode="auto">
          <a:xfrm>
            <a:off x="4724400" y="3657600"/>
            <a:ext cx="152400" cy="0"/>
          </a:xfrm>
          <a:prstGeom prst="line">
            <a:avLst/>
          </a:prstGeom>
          <a:noFill/>
          <a:ln w="28575">
            <a:solidFill>
              <a:schemeClr val="tx1"/>
            </a:solidFill>
            <a:round/>
            <a:headEnd/>
            <a:tailEnd type="triangle" w="med" len="med"/>
          </a:ln>
          <a:effectLst/>
        </p:spPr>
        <p:txBody>
          <a:bodyPr/>
          <a:lstStyle/>
          <a:p>
            <a:endParaRPr lang="en-US"/>
          </a:p>
        </p:txBody>
      </p:sp>
      <p:sp>
        <p:nvSpPr>
          <p:cNvPr id="1302707" name="Line 179"/>
          <p:cNvSpPr>
            <a:spLocks noChangeShapeType="1"/>
          </p:cNvSpPr>
          <p:nvPr/>
        </p:nvSpPr>
        <p:spPr bwMode="auto">
          <a:xfrm>
            <a:off x="4724400" y="4724400"/>
            <a:ext cx="152400" cy="0"/>
          </a:xfrm>
          <a:prstGeom prst="line">
            <a:avLst/>
          </a:prstGeom>
          <a:noFill/>
          <a:ln w="28575">
            <a:solidFill>
              <a:schemeClr val="tx1"/>
            </a:solidFill>
            <a:round/>
            <a:headEnd/>
            <a:tailEnd type="triangle" w="med" len="med"/>
          </a:ln>
          <a:effectLst/>
        </p:spPr>
        <p:txBody>
          <a:bodyPr/>
          <a:lstStyle/>
          <a:p>
            <a:endParaRPr lang="en-US"/>
          </a:p>
        </p:txBody>
      </p:sp>
      <p:sp>
        <p:nvSpPr>
          <p:cNvPr id="1302708" name="Line 180"/>
          <p:cNvSpPr>
            <a:spLocks noChangeShapeType="1"/>
          </p:cNvSpPr>
          <p:nvPr/>
        </p:nvSpPr>
        <p:spPr bwMode="auto">
          <a:xfrm>
            <a:off x="4572000" y="3352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02709" name="Line 181"/>
          <p:cNvSpPr>
            <a:spLocks noChangeShapeType="1"/>
          </p:cNvSpPr>
          <p:nvPr/>
        </p:nvSpPr>
        <p:spPr bwMode="auto">
          <a:xfrm>
            <a:off x="45720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02710" name="Line 182"/>
          <p:cNvSpPr>
            <a:spLocks noChangeShapeType="1"/>
          </p:cNvSpPr>
          <p:nvPr/>
        </p:nvSpPr>
        <p:spPr bwMode="auto">
          <a:xfrm>
            <a:off x="4572000" y="3352800"/>
            <a:ext cx="0" cy="3124200"/>
          </a:xfrm>
          <a:prstGeom prst="line">
            <a:avLst/>
          </a:prstGeom>
          <a:noFill/>
          <a:ln w="28575">
            <a:solidFill>
              <a:schemeClr val="tx1"/>
            </a:solidFill>
            <a:round/>
            <a:headEnd/>
            <a:tailEnd/>
          </a:ln>
          <a:effectLst/>
        </p:spPr>
        <p:txBody>
          <a:bodyPr/>
          <a:lstStyle/>
          <a:p>
            <a:endParaRPr lang="en-US"/>
          </a:p>
        </p:txBody>
      </p:sp>
      <p:sp>
        <p:nvSpPr>
          <p:cNvPr id="1302711" name="Oval 183"/>
          <p:cNvSpPr>
            <a:spLocks noChangeArrowheads="1"/>
          </p:cNvSpPr>
          <p:nvPr/>
        </p:nvSpPr>
        <p:spPr bwMode="auto">
          <a:xfrm>
            <a:off x="54102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302712" name="Rectangle 184"/>
          <p:cNvSpPr>
            <a:spLocks noChangeArrowheads="1"/>
          </p:cNvSpPr>
          <p:nvPr/>
        </p:nvSpPr>
        <p:spPr bwMode="auto">
          <a:xfrm>
            <a:off x="56388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302713" name="Line 185"/>
          <p:cNvSpPr>
            <a:spLocks noChangeShapeType="1"/>
          </p:cNvSpPr>
          <p:nvPr/>
        </p:nvSpPr>
        <p:spPr bwMode="auto">
          <a:xfrm flipH="1">
            <a:off x="6934200" y="5334000"/>
            <a:ext cx="0" cy="381000"/>
          </a:xfrm>
          <a:prstGeom prst="line">
            <a:avLst/>
          </a:prstGeom>
          <a:noFill/>
          <a:ln w="12700">
            <a:solidFill>
              <a:schemeClr val="tx1"/>
            </a:solidFill>
            <a:round/>
            <a:headEnd/>
            <a:tailEnd/>
          </a:ln>
          <a:effectLst/>
        </p:spPr>
        <p:txBody>
          <a:bodyPr/>
          <a:lstStyle/>
          <a:p>
            <a:endParaRPr lang="en-US"/>
          </a:p>
        </p:txBody>
      </p:sp>
      <p:sp>
        <p:nvSpPr>
          <p:cNvPr id="1302714" name="Line 186"/>
          <p:cNvSpPr>
            <a:spLocks noChangeShapeType="1"/>
          </p:cNvSpPr>
          <p:nvPr/>
        </p:nvSpPr>
        <p:spPr bwMode="auto">
          <a:xfrm>
            <a:off x="6248400" y="5715000"/>
            <a:ext cx="685800" cy="0"/>
          </a:xfrm>
          <a:prstGeom prst="line">
            <a:avLst/>
          </a:prstGeom>
          <a:noFill/>
          <a:ln w="19050">
            <a:solidFill>
              <a:schemeClr val="tx1"/>
            </a:solidFill>
            <a:round/>
            <a:headEnd type="triangle" w="med" len="med"/>
            <a:tailEnd/>
          </a:ln>
          <a:effectLst/>
        </p:spPr>
        <p:txBody>
          <a:bodyPr/>
          <a:lstStyle/>
          <a:p>
            <a:endParaRPr lang="en-US"/>
          </a:p>
        </p:txBody>
      </p:sp>
      <p:sp>
        <p:nvSpPr>
          <p:cNvPr id="1302715" name="Line 187"/>
          <p:cNvSpPr>
            <a:spLocks noChangeShapeType="1"/>
          </p:cNvSpPr>
          <p:nvPr/>
        </p:nvSpPr>
        <p:spPr bwMode="auto">
          <a:xfrm>
            <a:off x="6248400" y="5867400"/>
            <a:ext cx="2286000" cy="0"/>
          </a:xfrm>
          <a:prstGeom prst="line">
            <a:avLst/>
          </a:prstGeom>
          <a:noFill/>
          <a:ln w="19050">
            <a:solidFill>
              <a:schemeClr val="tx1"/>
            </a:solidFill>
            <a:round/>
            <a:headEnd type="triangle" w="med" len="med"/>
            <a:tailEnd/>
          </a:ln>
          <a:effectLst/>
        </p:spPr>
        <p:txBody>
          <a:bodyPr/>
          <a:lstStyle/>
          <a:p>
            <a:endParaRPr lang="en-US"/>
          </a:p>
        </p:txBody>
      </p:sp>
      <p:sp>
        <p:nvSpPr>
          <p:cNvPr id="1302716" name="Line 188"/>
          <p:cNvSpPr>
            <a:spLocks noChangeShapeType="1"/>
          </p:cNvSpPr>
          <p:nvPr/>
        </p:nvSpPr>
        <p:spPr bwMode="auto">
          <a:xfrm>
            <a:off x="2514600" y="5791200"/>
            <a:ext cx="1752600" cy="0"/>
          </a:xfrm>
          <a:prstGeom prst="line">
            <a:avLst/>
          </a:prstGeom>
          <a:noFill/>
          <a:ln w="19050">
            <a:solidFill>
              <a:schemeClr val="tx1"/>
            </a:solidFill>
            <a:round/>
            <a:headEnd/>
            <a:tailEnd/>
          </a:ln>
          <a:effectLst/>
        </p:spPr>
        <p:txBody>
          <a:bodyPr/>
          <a:lstStyle/>
          <a:p>
            <a:endParaRPr lang="en-US"/>
          </a:p>
        </p:txBody>
      </p:sp>
      <p:sp>
        <p:nvSpPr>
          <p:cNvPr id="1302717" name="Line 189"/>
          <p:cNvSpPr>
            <a:spLocks noChangeShapeType="1"/>
          </p:cNvSpPr>
          <p:nvPr/>
        </p:nvSpPr>
        <p:spPr bwMode="auto">
          <a:xfrm>
            <a:off x="2514600" y="5943600"/>
            <a:ext cx="1752600" cy="0"/>
          </a:xfrm>
          <a:prstGeom prst="line">
            <a:avLst/>
          </a:prstGeom>
          <a:noFill/>
          <a:ln w="19050">
            <a:solidFill>
              <a:schemeClr val="tx1"/>
            </a:solidFill>
            <a:round/>
            <a:headEnd/>
            <a:tailEnd/>
          </a:ln>
          <a:effectLst/>
        </p:spPr>
        <p:txBody>
          <a:bodyPr/>
          <a:lstStyle/>
          <a:p>
            <a:endParaRPr lang="en-US"/>
          </a:p>
        </p:txBody>
      </p:sp>
      <p:sp>
        <p:nvSpPr>
          <p:cNvPr id="1302718" name="Line 190"/>
          <p:cNvSpPr>
            <a:spLocks noChangeShapeType="1"/>
          </p:cNvSpPr>
          <p:nvPr/>
        </p:nvSpPr>
        <p:spPr bwMode="auto">
          <a:xfrm>
            <a:off x="4419600" y="57912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302719" name="Line 191"/>
          <p:cNvSpPr>
            <a:spLocks noChangeShapeType="1"/>
          </p:cNvSpPr>
          <p:nvPr/>
        </p:nvSpPr>
        <p:spPr bwMode="auto">
          <a:xfrm>
            <a:off x="4419600" y="59436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302720" name="Line 192"/>
          <p:cNvSpPr>
            <a:spLocks noChangeShapeType="1"/>
          </p:cNvSpPr>
          <p:nvPr/>
        </p:nvSpPr>
        <p:spPr bwMode="auto">
          <a:xfrm flipH="1" flipV="1">
            <a:off x="50292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302721" name="Line 193"/>
          <p:cNvSpPr>
            <a:spLocks noChangeShapeType="1"/>
          </p:cNvSpPr>
          <p:nvPr/>
        </p:nvSpPr>
        <p:spPr bwMode="auto">
          <a:xfrm flipH="1" flipV="1">
            <a:off x="50292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302722" name="Line 194"/>
          <p:cNvSpPr>
            <a:spLocks noChangeShapeType="1"/>
          </p:cNvSpPr>
          <p:nvPr/>
        </p:nvSpPr>
        <p:spPr bwMode="auto">
          <a:xfrm flipH="1">
            <a:off x="4267200" y="3048000"/>
            <a:ext cx="152400" cy="304800"/>
          </a:xfrm>
          <a:prstGeom prst="line">
            <a:avLst/>
          </a:prstGeom>
          <a:noFill/>
          <a:ln w="28575" cap="rnd">
            <a:solidFill>
              <a:schemeClr val="accent2"/>
            </a:solidFill>
            <a:prstDash val="sysDot"/>
            <a:round/>
            <a:headEnd/>
            <a:tailEnd/>
          </a:ln>
          <a:effectLst/>
        </p:spPr>
        <p:txBody>
          <a:bodyPr/>
          <a:lstStyle/>
          <a:p>
            <a:endParaRPr lang="en-US"/>
          </a:p>
        </p:txBody>
      </p:sp>
      <p:sp>
        <p:nvSpPr>
          <p:cNvPr id="1302723" name="Line 195"/>
          <p:cNvSpPr>
            <a:spLocks noChangeShapeType="1"/>
          </p:cNvSpPr>
          <p:nvPr/>
        </p:nvSpPr>
        <p:spPr bwMode="auto">
          <a:xfrm flipH="1">
            <a:off x="6553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302724" name="Line 196"/>
          <p:cNvSpPr>
            <a:spLocks noChangeShapeType="1"/>
          </p:cNvSpPr>
          <p:nvPr/>
        </p:nvSpPr>
        <p:spPr bwMode="auto">
          <a:xfrm>
            <a:off x="3581400" y="2057400"/>
            <a:ext cx="457200" cy="0"/>
          </a:xfrm>
          <a:prstGeom prst="line">
            <a:avLst/>
          </a:prstGeom>
          <a:noFill/>
          <a:ln w="12700">
            <a:solidFill>
              <a:schemeClr val="accent1"/>
            </a:solidFill>
            <a:round/>
            <a:headEnd/>
            <a:tailEnd/>
          </a:ln>
          <a:effectLst/>
        </p:spPr>
        <p:txBody>
          <a:bodyPr/>
          <a:lstStyle/>
          <a:p>
            <a:endParaRPr lang="en-US"/>
          </a:p>
        </p:txBody>
      </p:sp>
      <p:sp>
        <p:nvSpPr>
          <p:cNvPr id="1302725" name="Line 197"/>
          <p:cNvSpPr>
            <a:spLocks noChangeShapeType="1"/>
          </p:cNvSpPr>
          <p:nvPr/>
        </p:nvSpPr>
        <p:spPr bwMode="auto">
          <a:xfrm>
            <a:off x="4038600" y="16002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302726" name="Line 198"/>
          <p:cNvSpPr>
            <a:spLocks noChangeShapeType="1"/>
          </p:cNvSpPr>
          <p:nvPr/>
        </p:nvSpPr>
        <p:spPr bwMode="auto">
          <a:xfrm>
            <a:off x="4038600" y="1905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302727" name="Line 199"/>
          <p:cNvSpPr>
            <a:spLocks noChangeShapeType="1"/>
          </p:cNvSpPr>
          <p:nvPr/>
        </p:nvSpPr>
        <p:spPr bwMode="auto">
          <a:xfrm>
            <a:off x="4038600" y="21336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302744" name="Line 216"/>
          <p:cNvSpPr>
            <a:spLocks noChangeShapeType="1"/>
          </p:cNvSpPr>
          <p:nvPr/>
        </p:nvSpPr>
        <p:spPr bwMode="auto">
          <a:xfrm>
            <a:off x="4038600" y="1600200"/>
            <a:ext cx="0" cy="533400"/>
          </a:xfrm>
          <a:prstGeom prst="line">
            <a:avLst/>
          </a:prstGeom>
          <a:noFill/>
          <a:ln w="12700">
            <a:solidFill>
              <a:schemeClr val="accent1"/>
            </a:solidFill>
            <a:round/>
            <a:headEnd/>
            <a:tailEnd/>
          </a:ln>
          <a:effectLst/>
        </p:spPr>
        <p:txBody>
          <a:bodyPr/>
          <a:lstStyle/>
          <a:p>
            <a:endParaRPr lang="en-US"/>
          </a:p>
        </p:txBody>
      </p:sp>
      <p:sp>
        <p:nvSpPr>
          <p:cNvPr id="1302745" name="Line 217"/>
          <p:cNvSpPr>
            <a:spLocks noChangeShapeType="1"/>
          </p:cNvSpPr>
          <p:nvPr/>
        </p:nvSpPr>
        <p:spPr bwMode="auto">
          <a:xfrm>
            <a:off x="4419600" y="4953000"/>
            <a:ext cx="762000" cy="0"/>
          </a:xfrm>
          <a:prstGeom prst="line">
            <a:avLst/>
          </a:prstGeom>
          <a:noFill/>
          <a:ln w="28575">
            <a:solidFill>
              <a:schemeClr val="tx1"/>
            </a:solidFill>
            <a:round/>
            <a:headEnd/>
            <a:tailEnd/>
          </a:ln>
          <a:effectLst/>
        </p:spPr>
        <p:txBody>
          <a:bodyPr/>
          <a:lstStyle/>
          <a:p>
            <a:endParaRPr lang="en-US"/>
          </a:p>
        </p:txBody>
      </p:sp>
      <p:sp>
        <p:nvSpPr>
          <p:cNvPr id="1302752" name="Line 224"/>
          <p:cNvSpPr>
            <a:spLocks noChangeShapeType="1"/>
          </p:cNvSpPr>
          <p:nvPr/>
        </p:nvSpPr>
        <p:spPr bwMode="auto">
          <a:xfrm>
            <a:off x="6705600" y="2133600"/>
            <a:ext cx="1524000" cy="533400"/>
          </a:xfrm>
          <a:prstGeom prst="line">
            <a:avLst/>
          </a:prstGeom>
          <a:noFill/>
          <a:ln w="12700">
            <a:solidFill>
              <a:schemeClr val="accent1"/>
            </a:solidFill>
            <a:round/>
            <a:headEnd/>
            <a:tailEnd type="triangle" w="med" len="med"/>
          </a:ln>
          <a:effectLst/>
        </p:spPr>
        <p:txBody>
          <a:bodyPr/>
          <a:lstStyle/>
          <a:p>
            <a:endParaRPr lang="en-US"/>
          </a:p>
        </p:txBody>
      </p:sp>
      <p:grpSp>
        <p:nvGrpSpPr>
          <p:cNvPr id="4" name="Group 266"/>
          <p:cNvGrpSpPr>
            <a:grpSpLocks/>
          </p:cNvGrpSpPr>
          <p:nvPr/>
        </p:nvGrpSpPr>
        <p:grpSpPr bwMode="auto">
          <a:xfrm>
            <a:off x="152400" y="914400"/>
            <a:ext cx="7696200" cy="3505200"/>
            <a:chOff x="96" y="576"/>
            <a:chExt cx="4848" cy="2208"/>
          </a:xfrm>
        </p:grpSpPr>
        <p:sp>
          <p:nvSpPr>
            <p:cNvPr id="1302795" name="Line 267"/>
            <p:cNvSpPr>
              <a:spLocks noChangeShapeType="1"/>
            </p:cNvSpPr>
            <p:nvPr/>
          </p:nvSpPr>
          <p:spPr bwMode="auto">
            <a:xfrm>
              <a:off x="96" y="816"/>
              <a:ext cx="0" cy="1536"/>
            </a:xfrm>
            <a:prstGeom prst="line">
              <a:avLst/>
            </a:prstGeom>
            <a:noFill/>
            <a:ln w="28575">
              <a:solidFill>
                <a:schemeClr val="tx1"/>
              </a:solidFill>
              <a:round/>
              <a:headEnd/>
              <a:tailEnd/>
            </a:ln>
            <a:effectLst/>
          </p:spPr>
          <p:txBody>
            <a:bodyPr/>
            <a:lstStyle/>
            <a:p>
              <a:endParaRPr lang="en-US"/>
            </a:p>
          </p:txBody>
        </p:sp>
        <p:sp>
          <p:nvSpPr>
            <p:cNvPr id="1302796" name="AutoShape 268"/>
            <p:cNvSpPr>
              <a:spLocks noChangeArrowheads="1"/>
            </p:cNvSpPr>
            <p:nvPr/>
          </p:nvSpPr>
          <p:spPr bwMode="auto">
            <a:xfrm rot="5400000" flipH="1">
              <a:off x="720" y="85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797" name="Line 269"/>
            <p:cNvSpPr>
              <a:spLocks noChangeShapeType="1"/>
            </p:cNvSpPr>
            <p:nvPr/>
          </p:nvSpPr>
          <p:spPr bwMode="auto">
            <a:xfrm flipH="1">
              <a:off x="96" y="816"/>
              <a:ext cx="384" cy="0"/>
            </a:xfrm>
            <a:prstGeom prst="line">
              <a:avLst/>
            </a:prstGeom>
            <a:noFill/>
            <a:ln w="28575">
              <a:solidFill>
                <a:schemeClr val="tx1"/>
              </a:solidFill>
              <a:round/>
              <a:headEnd/>
              <a:tailEnd/>
            </a:ln>
            <a:effectLst/>
          </p:spPr>
          <p:txBody>
            <a:bodyPr/>
            <a:lstStyle/>
            <a:p>
              <a:endParaRPr lang="en-US"/>
            </a:p>
          </p:txBody>
        </p:sp>
        <p:sp>
          <p:nvSpPr>
            <p:cNvPr id="1302798" name="Rectangle 270"/>
            <p:cNvSpPr>
              <a:spLocks noChangeArrowheads="1"/>
            </p:cNvSpPr>
            <p:nvPr/>
          </p:nvSpPr>
          <p:spPr bwMode="auto">
            <a:xfrm flipH="1">
              <a:off x="912" y="94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02799" name="Rectangle 271"/>
            <p:cNvSpPr>
              <a:spLocks noChangeArrowheads="1"/>
            </p:cNvSpPr>
            <p:nvPr/>
          </p:nvSpPr>
          <p:spPr bwMode="auto">
            <a:xfrm flipH="1">
              <a:off x="912" y="70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02800" name="Line 272"/>
            <p:cNvSpPr>
              <a:spLocks noChangeShapeType="1"/>
            </p:cNvSpPr>
            <p:nvPr/>
          </p:nvSpPr>
          <p:spPr bwMode="auto">
            <a:xfrm flipH="1">
              <a:off x="1008" y="816"/>
              <a:ext cx="3360" cy="0"/>
            </a:xfrm>
            <a:prstGeom prst="line">
              <a:avLst/>
            </a:prstGeom>
            <a:noFill/>
            <a:ln w="28575">
              <a:solidFill>
                <a:schemeClr val="tx1"/>
              </a:solidFill>
              <a:round/>
              <a:headEnd/>
              <a:tailEnd type="triangle" w="med" len="med"/>
            </a:ln>
            <a:effectLst/>
          </p:spPr>
          <p:txBody>
            <a:bodyPr/>
            <a:lstStyle/>
            <a:p>
              <a:endParaRPr lang="en-US"/>
            </a:p>
          </p:txBody>
        </p:sp>
        <p:sp>
          <p:nvSpPr>
            <p:cNvPr id="1302801" name="Line 273"/>
            <p:cNvSpPr>
              <a:spLocks noChangeShapeType="1"/>
            </p:cNvSpPr>
            <p:nvPr/>
          </p:nvSpPr>
          <p:spPr bwMode="auto">
            <a:xfrm>
              <a:off x="1008" y="1008"/>
              <a:ext cx="240" cy="0"/>
            </a:xfrm>
            <a:prstGeom prst="line">
              <a:avLst/>
            </a:prstGeom>
            <a:noFill/>
            <a:ln w="28575">
              <a:solidFill>
                <a:schemeClr val="tx1"/>
              </a:solidFill>
              <a:round/>
              <a:headEnd type="triangle" w="med" len="med"/>
              <a:tailEnd/>
            </a:ln>
            <a:effectLst/>
          </p:spPr>
          <p:txBody>
            <a:bodyPr/>
            <a:lstStyle/>
            <a:p>
              <a:endParaRPr lang="en-US"/>
            </a:p>
          </p:txBody>
        </p:sp>
        <p:sp>
          <p:nvSpPr>
            <p:cNvPr id="1302802" name="Line 274"/>
            <p:cNvSpPr>
              <a:spLocks noChangeShapeType="1"/>
            </p:cNvSpPr>
            <p:nvPr/>
          </p:nvSpPr>
          <p:spPr bwMode="auto">
            <a:xfrm>
              <a:off x="4368" y="816"/>
              <a:ext cx="0" cy="864"/>
            </a:xfrm>
            <a:prstGeom prst="line">
              <a:avLst/>
            </a:prstGeom>
            <a:noFill/>
            <a:ln w="28575">
              <a:solidFill>
                <a:schemeClr val="tx1"/>
              </a:solidFill>
              <a:round/>
              <a:headEnd/>
              <a:tailEnd/>
            </a:ln>
            <a:effectLst/>
          </p:spPr>
          <p:txBody>
            <a:bodyPr/>
            <a:lstStyle/>
            <a:p>
              <a:endParaRPr lang="en-US"/>
            </a:p>
          </p:txBody>
        </p:sp>
        <p:sp>
          <p:nvSpPr>
            <p:cNvPr id="1302803" name="Line 275"/>
            <p:cNvSpPr>
              <a:spLocks noChangeShapeType="1"/>
            </p:cNvSpPr>
            <p:nvPr/>
          </p:nvSpPr>
          <p:spPr bwMode="auto">
            <a:xfrm>
              <a:off x="4224" y="1872"/>
              <a:ext cx="144" cy="0"/>
            </a:xfrm>
            <a:prstGeom prst="line">
              <a:avLst/>
            </a:prstGeom>
            <a:noFill/>
            <a:ln w="12700">
              <a:solidFill>
                <a:schemeClr val="accent1"/>
              </a:solidFill>
              <a:round/>
              <a:headEnd/>
              <a:tailEnd/>
            </a:ln>
            <a:effectLst/>
          </p:spPr>
          <p:txBody>
            <a:bodyPr/>
            <a:lstStyle/>
            <a:p>
              <a:endParaRPr lang="en-US"/>
            </a:p>
          </p:txBody>
        </p:sp>
        <p:sp>
          <p:nvSpPr>
            <p:cNvPr id="1302804" name="AutoShape 276"/>
            <p:cNvSpPr>
              <a:spLocks noChangeArrowheads="1"/>
            </p:cNvSpPr>
            <p:nvPr/>
          </p:nvSpPr>
          <p:spPr bwMode="auto">
            <a:xfrm>
              <a:off x="4608" y="1632"/>
              <a:ext cx="240" cy="192"/>
            </a:xfrm>
            <a:prstGeom prst="flowChartDelay">
              <a:avLst/>
            </a:prstGeom>
            <a:noFill/>
            <a:ln w="12700">
              <a:solidFill>
                <a:schemeClr val="accent1"/>
              </a:solidFill>
              <a:miter lim="800000"/>
              <a:headEnd/>
              <a:tailEnd/>
            </a:ln>
            <a:effectLst/>
          </p:spPr>
          <p:txBody>
            <a:bodyPr wrap="none" anchor="ctr"/>
            <a:lstStyle/>
            <a:p>
              <a:endParaRPr lang="en-US"/>
            </a:p>
          </p:txBody>
        </p:sp>
        <p:sp>
          <p:nvSpPr>
            <p:cNvPr id="1302805" name="Line 277"/>
            <p:cNvSpPr>
              <a:spLocks noChangeShapeType="1"/>
            </p:cNvSpPr>
            <p:nvPr/>
          </p:nvSpPr>
          <p:spPr bwMode="auto">
            <a:xfrm flipV="1">
              <a:off x="4368" y="1776"/>
              <a:ext cx="240" cy="0"/>
            </a:xfrm>
            <a:prstGeom prst="line">
              <a:avLst/>
            </a:prstGeom>
            <a:noFill/>
            <a:ln w="12700">
              <a:solidFill>
                <a:schemeClr val="accent1"/>
              </a:solidFill>
              <a:round/>
              <a:headEnd/>
              <a:tailEnd/>
            </a:ln>
            <a:effectLst/>
          </p:spPr>
          <p:txBody>
            <a:bodyPr/>
            <a:lstStyle/>
            <a:p>
              <a:endParaRPr lang="en-US"/>
            </a:p>
          </p:txBody>
        </p:sp>
        <p:sp>
          <p:nvSpPr>
            <p:cNvPr id="1302806" name="Line 278"/>
            <p:cNvSpPr>
              <a:spLocks noChangeShapeType="1"/>
            </p:cNvSpPr>
            <p:nvPr/>
          </p:nvSpPr>
          <p:spPr bwMode="auto">
            <a:xfrm>
              <a:off x="4368" y="1776"/>
              <a:ext cx="0" cy="96"/>
            </a:xfrm>
            <a:prstGeom prst="line">
              <a:avLst/>
            </a:prstGeom>
            <a:noFill/>
            <a:ln w="12700">
              <a:solidFill>
                <a:schemeClr val="accent1"/>
              </a:solidFill>
              <a:round/>
              <a:headEnd/>
              <a:tailEnd/>
            </a:ln>
            <a:effectLst/>
          </p:spPr>
          <p:txBody>
            <a:bodyPr/>
            <a:lstStyle/>
            <a:p>
              <a:endParaRPr lang="en-US"/>
            </a:p>
          </p:txBody>
        </p:sp>
        <p:sp>
          <p:nvSpPr>
            <p:cNvPr id="1302807" name="Rectangle 279"/>
            <p:cNvSpPr>
              <a:spLocks noChangeArrowheads="1"/>
            </p:cNvSpPr>
            <p:nvPr/>
          </p:nvSpPr>
          <p:spPr bwMode="auto">
            <a:xfrm>
              <a:off x="4320" y="1536"/>
              <a:ext cx="336" cy="192"/>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302808" name="Line 280"/>
            <p:cNvSpPr>
              <a:spLocks noChangeShapeType="1"/>
            </p:cNvSpPr>
            <p:nvPr/>
          </p:nvSpPr>
          <p:spPr bwMode="auto">
            <a:xfrm>
              <a:off x="4512" y="1680"/>
              <a:ext cx="96" cy="0"/>
            </a:xfrm>
            <a:prstGeom prst="line">
              <a:avLst/>
            </a:prstGeom>
            <a:noFill/>
            <a:ln w="12700">
              <a:solidFill>
                <a:schemeClr val="accent1"/>
              </a:solidFill>
              <a:round/>
              <a:headEnd/>
              <a:tailEnd/>
            </a:ln>
            <a:effectLst/>
          </p:spPr>
          <p:txBody>
            <a:bodyPr/>
            <a:lstStyle/>
            <a:p>
              <a:endParaRPr lang="en-US"/>
            </a:p>
          </p:txBody>
        </p:sp>
        <p:sp>
          <p:nvSpPr>
            <p:cNvPr id="1302809" name="Line 281"/>
            <p:cNvSpPr>
              <a:spLocks noChangeShapeType="1"/>
            </p:cNvSpPr>
            <p:nvPr/>
          </p:nvSpPr>
          <p:spPr bwMode="auto">
            <a:xfrm>
              <a:off x="4944" y="576"/>
              <a:ext cx="0" cy="1152"/>
            </a:xfrm>
            <a:prstGeom prst="line">
              <a:avLst/>
            </a:prstGeom>
            <a:noFill/>
            <a:ln w="12700">
              <a:solidFill>
                <a:schemeClr val="accent1"/>
              </a:solidFill>
              <a:round/>
              <a:headEnd/>
              <a:tailEnd/>
            </a:ln>
            <a:effectLst/>
          </p:spPr>
          <p:txBody>
            <a:bodyPr/>
            <a:lstStyle/>
            <a:p>
              <a:endParaRPr lang="en-US"/>
            </a:p>
          </p:txBody>
        </p:sp>
        <p:sp>
          <p:nvSpPr>
            <p:cNvPr id="1302810" name="Line 282"/>
            <p:cNvSpPr>
              <a:spLocks noChangeShapeType="1"/>
            </p:cNvSpPr>
            <p:nvPr/>
          </p:nvSpPr>
          <p:spPr bwMode="auto">
            <a:xfrm>
              <a:off x="912" y="576"/>
              <a:ext cx="4032" cy="0"/>
            </a:xfrm>
            <a:prstGeom prst="line">
              <a:avLst/>
            </a:prstGeom>
            <a:noFill/>
            <a:ln w="12700">
              <a:solidFill>
                <a:schemeClr val="accent1"/>
              </a:solidFill>
              <a:round/>
              <a:headEnd/>
              <a:tailEnd/>
            </a:ln>
            <a:effectLst/>
          </p:spPr>
          <p:txBody>
            <a:bodyPr/>
            <a:lstStyle/>
            <a:p>
              <a:endParaRPr lang="en-US"/>
            </a:p>
          </p:txBody>
        </p:sp>
        <p:sp>
          <p:nvSpPr>
            <p:cNvPr id="1302811" name="Rectangle 283"/>
            <p:cNvSpPr>
              <a:spLocks noChangeArrowheads="1"/>
            </p:cNvSpPr>
            <p:nvPr/>
          </p:nvSpPr>
          <p:spPr bwMode="auto">
            <a:xfrm>
              <a:off x="4560" y="576"/>
              <a:ext cx="336" cy="192"/>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302812" name="Line 284"/>
            <p:cNvSpPr>
              <a:spLocks noChangeShapeType="1"/>
            </p:cNvSpPr>
            <p:nvPr/>
          </p:nvSpPr>
          <p:spPr bwMode="auto">
            <a:xfrm>
              <a:off x="912" y="576"/>
              <a:ext cx="0" cy="178"/>
            </a:xfrm>
            <a:prstGeom prst="line">
              <a:avLst/>
            </a:prstGeom>
            <a:noFill/>
            <a:ln w="12700">
              <a:solidFill>
                <a:schemeClr val="accent1"/>
              </a:solidFill>
              <a:round/>
              <a:headEnd/>
              <a:tailEnd/>
            </a:ln>
            <a:effectLst/>
          </p:spPr>
          <p:txBody>
            <a:bodyPr/>
            <a:lstStyle/>
            <a:p>
              <a:endParaRPr lang="en-US"/>
            </a:p>
          </p:txBody>
        </p:sp>
        <p:sp>
          <p:nvSpPr>
            <p:cNvPr id="1302813" name="Oval 285"/>
            <p:cNvSpPr>
              <a:spLocks noChangeArrowheads="1"/>
            </p:cNvSpPr>
            <p:nvPr/>
          </p:nvSpPr>
          <p:spPr bwMode="auto">
            <a:xfrm>
              <a:off x="3408" y="1632"/>
              <a:ext cx="288" cy="336"/>
            </a:xfrm>
            <a:prstGeom prst="ellipse">
              <a:avLst/>
            </a:prstGeom>
            <a:noFill/>
            <a:ln w="12700">
              <a:solidFill>
                <a:schemeClr val="tx1"/>
              </a:solidFill>
              <a:round/>
              <a:headEnd/>
              <a:tailEnd/>
            </a:ln>
            <a:effectLst/>
          </p:spPr>
          <p:txBody>
            <a:bodyPr wrap="none" anchor="ctr"/>
            <a:lstStyle/>
            <a:p>
              <a:endParaRPr lang="en-US"/>
            </a:p>
          </p:txBody>
        </p:sp>
        <p:sp>
          <p:nvSpPr>
            <p:cNvPr id="1302814" name="Rectangle 286"/>
            <p:cNvSpPr>
              <a:spLocks noChangeArrowheads="1"/>
            </p:cNvSpPr>
            <p:nvPr/>
          </p:nvSpPr>
          <p:spPr bwMode="auto">
            <a:xfrm>
              <a:off x="3408" y="163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302815" name="Line 287"/>
            <p:cNvSpPr>
              <a:spLocks noChangeShapeType="1"/>
            </p:cNvSpPr>
            <p:nvPr/>
          </p:nvSpPr>
          <p:spPr bwMode="auto">
            <a:xfrm>
              <a:off x="3264" y="1824"/>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5" name="Group 288"/>
            <p:cNvGrpSpPr>
              <a:grpSpLocks/>
            </p:cNvGrpSpPr>
            <p:nvPr/>
          </p:nvGrpSpPr>
          <p:grpSpPr bwMode="auto">
            <a:xfrm>
              <a:off x="3840" y="1392"/>
              <a:ext cx="192" cy="576"/>
              <a:chOff x="1392" y="2880"/>
              <a:chExt cx="288" cy="480"/>
            </a:xfrm>
          </p:grpSpPr>
          <p:sp>
            <p:nvSpPr>
              <p:cNvPr id="1302817" name="Line 28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02818" name="Line 29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02819" name="Line 29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02820" name="Line 29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02821" name="Line 29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02822" name="Line 29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02823" name="Line 29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02824" name="Text Box 296"/>
            <p:cNvSpPr txBox="1">
              <a:spLocks noChangeArrowheads="1"/>
            </p:cNvSpPr>
            <p:nvPr/>
          </p:nvSpPr>
          <p:spPr bwMode="auto">
            <a:xfrm>
              <a:off x="3792" y="1584"/>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02825" name="Line 297"/>
            <p:cNvSpPr>
              <a:spLocks noChangeShapeType="1"/>
            </p:cNvSpPr>
            <p:nvPr/>
          </p:nvSpPr>
          <p:spPr bwMode="auto">
            <a:xfrm>
              <a:off x="3687" y="1824"/>
              <a:ext cx="144" cy="0"/>
            </a:xfrm>
            <a:prstGeom prst="line">
              <a:avLst/>
            </a:prstGeom>
            <a:noFill/>
            <a:ln w="28575">
              <a:solidFill>
                <a:schemeClr val="tx1"/>
              </a:solidFill>
              <a:round/>
              <a:headEnd/>
              <a:tailEnd type="triangle" w="med" len="med"/>
            </a:ln>
            <a:effectLst/>
          </p:spPr>
          <p:txBody>
            <a:bodyPr/>
            <a:lstStyle/>
            <a:p>
              <a:endParaRPr lang="en-US"/>
            </a:p>
          </p:txBody>
        </p:sp>
        <p:sp>
          <p:nvSpPr>
            <p:cNvPr id="1302826" name="Line 298"/>
            <p:cNvSpPr>
              <a:spLocks noChangeShapeType="1"/>
            </p:cNvSpPr>
            <p:nvPr/>
          </p:nvSpPr>
          <p:spPr bwMode="auto">
            <a:xfrm>
              <a:off x="1248" y="1536"/>
              <a:ext cx="144" cy="0"/>
            </a:xfrm>
            <a:prstGeom prst="line">
              <a:avLst/>
            </a:prstGeom>
            <a:noFill/>
            <a:ln w="28575">
              <a:solidFill>
                <a:schemeClr val="tx1"/>
              </a:solidFill>
              <a:round/>
              <a:headEnd/>
              <a:tailEnd/>
            </a:ln>
            <a:effectLst/>
          </p:spPr>
          <p:txBody>
            <a:bodyPr/>
            <a:lstStyle/>
            <a:p>
              <a:endParaRPr lang="en-US"/>
            </a:p>
          </p:txBody>
        </p:sp>
        <p:sp>
          <p:nvSpPr>
            <p:cNvPr id="1302827" name="Line 299"/>
            <p:cNvSpPr>
              <a:spLocks noChangeShapeType="1"/>
            </p:cNvSpPr>
            <p:nvPr/>
          </p:nvSpPr>
          <p:spPr bwMode="auto">
            <a:xfrm>
              <a:off x="1488" y="1536"/>
              <a:ext cx="1200" cy="0"/>
            </a:xfrm>
            <a:prstGeom prst="line">
              <a:avLst/>
            </a:prstGeom>
            <a:noFill/>
            <a:ln w="28575">
              <a:solidFill>
                <a:schemeClr val="tx1"/>
              </a:solidFill>
              <a:round/>
              <a:headEnd/>
              <a:tailEnd/>
            </a:ln>
            <a:effectLst/>
          </p:spPr>
          <p:txBody>
            <a:bodyPr/>
            <a:lstStyle/>
            <a:p>
              <a:endParaRPr lang="en-US"/>
            </a:p>
          </p:txBody>
        </p:sp>
        <p:sp>
          <p:nvSpPr>
            <p:cNvPr id="1302828" name="Line 300"/>
            <p:cNvSpPr>
              <a:spLocks noChangeShapeType="1"/>
            </p:cNvSpPr>
            <p:nvPr/>
          </p:nvSpPr>
          <p:spPr bwMode="auto">
            <a:xfrm>
              <a:off x="4032" y="1680"/>
              <a:ext cx="96" cy="0"/>
            </a:xfrm>
            <a:prstGeom prst="line">
              <a:avLst/>
            </a:prstGeom>
            <a:noFill/>
            <a:ln w="28575">
              <a:solidFill>
                <a:schemeClr val="tx1"/>
              </a:solidFill>
              <a:round/>
              <a:headEnd/>
              <a:tailEnd/>
            </a:ln>
            <a:effectLst/>
          </p:spPr>
          <p:txBody>
            <a:bodyPr/>
            <a:lstStyle/>
            <a:p>
              <a:endParaRPr lang="en-US"/>
            </a:p>
          </p:txBody>
        </p:sp>
        <p:sp>
          <p:nvSpPr>
            <p:cNvPr id="1302829" name="Line 301"/>
            <p:cNvSpPr>
              <a:spLocks noChangeShapeType="1"/>
            </p:cNvSpPr>
            <p:nvPr/>
          </p:nvSpPr>
          <p:spPr bwMode="auto">
            <a:xfrm flipV="1">
              <a:off x="3264" y="1824"/>
              <a:ext cx="0" cy="960"/>
            </a:xfrm>
            <a:prstGeom prst="line">
              <a:avLst/>
            </a:prstGeom>
            <a:noFill/>
            <a:ln w="28575">
              <a:solidFill>
                <a:schemeClr val="tx1"/>
              </a:solidFill>
              <a:round/>
              <a:headEnd/>
              <a:tailEnd/>
            </a:ln>
            <a:effectLst/>
          </p:spPr>
          <p:txBody>
            <a:bodyPr/>
            <a:lstStyle/>
            <a:p>
              <a:endParaRPr lang="en-US"/>
            </a:p>
          </p:txBody>
        </p:sp>
        <p:sp>
          <p:nvSpPr>
            <p:cNvPr id="1302830" name="Line 302"/>
            <p:cNvSpPr>
              <a:spLocks noChangeShapeType="1"/>
            </p:cNvSpPr>
            <p:nvPr/>
          </p:nvSpPr>
          <p:spPr bwMode="auto">
            <a:xfrm>
              <a:off x="2784" y="1536"/>
              <a:ext cx="1056" cy="0"/>
            </a:xfrm>
            <a:prstGeom prst="line">
              <a:avLst/>
            </a:prstGeom>
            <a:noFill/>
            <a:ln w="28575">
              <a:solidFill>
                <a:schemeClr val="tx1"/>
              </a:solidFill>
              <a:round/>
              <a:headEnd/>
              <a:tailEnd type="triangle" w="med" len="med"/>
            </a:ln>
            <a:effectLst/>
          </p:spPr>
          <p:txBody>
            <a:bodyPr/>
            <a:lstStyle/>
            <a:p>
              <a:endParaRPr lang="en-US"/>
            </a:p>
          </p:txBody>
        </p:sp>
        <p:sp>
          <p:nvSpPr>
            <p:cNvPr id="1302831" name="Line 303"/>
            <p:cNvSpPr>
              <a:spLocks noChangeShapeType="1"/>
            </p:cNvSpPr>
            <p:nvPr/>
          </p:nvSpPr>
          <p:spPr bwMode="auto">
            <a:xfrm>
              <a:off x="1248" y="1008"/>
              <a:ext cx="0" cy="528"/>
            </a:xfrm>
            <a:prstGeom prst="line">
              <a:avLst/>
            </a:prstGeom>
            <a:noFill/>
            <a:ln w="28575">
              <a:solidFill>
                <a:schemeClr val="tx1"/>
              </a:solidFill>
              <a:round/>
              <a:headEnd/>
              <a:tailEnd/>
            </a:ln>
            <a:effectLst/>
          </p:spPr>
          <p:txBody>
            <a:bodyPr/>
            <a:lstStyle/>
            <a:p>
              <a:endParaRPr lang="en-US"/>
            </a:p>
          </p:txBody>
        </p:sp>
        <p:sp>
          <p:nvSpPr>
            <p:cNvPr id="1302832" name="Line 304"/>
            <p:cNvSpPr>
              <a:spLocks noChangeShapeType="1"/>
            </p:cNvSpPr>
            <p:nvPr/>
          </p:nvSpPr>
          <p:spPr bwMode="auto">
            <a:xfrm>
              <a:off x="4224" y="1680"/>
              <a:ext cx="144" cy="0"/>
            </a:xfrm>
            <a:prstGeom prst="line">
              <a:avLst/>
            </a:prstGeom>
            <a:noFill/>
            <a:ln w="28575">
              <a:solidFill>
                <a:schemeClr val="tx1"/>
              </a:solidFill>
              <a:round/>
              <a:headEnd/>
              <a:tailEnd/>
            </a:ln>
            <a:effectLst/>
          </p:spPr>
          <p:txBody>
            <a:bodyPr/>
            <a:lstStyle/>
            <a:p>
              <a:endParaRPr lang="en-US"/>
            </a:p>
          </p:txBody>
        </p:sp>
        <p:sp>
          <p:nvSpPr>
            <p:cNvPr id="1302833" name="Line 305"/>
            <p:cNvSpPr>
              <a:spLocks noChangeShapeType="1"/>
            </p:cNvSpPr>
            <p:nvPr/>
          </p:nvSpPr>
          <p:spPr bwMode="auto">
            <a:xfrm>
              <a:off x="4848" y="1728"/>
              <a:ext cx="96" cy="0"/>
            </a:xfrm>
            <a:prstGeom prst="line">
              <a:avLst/>
            </a:prstGeom>
            <a:noFill/>
            <a:ln w="12700">
              <a:solidFill>
                <a:schemeClr val="accent1"/>
              </a:solidFill>
              <a:round/>
              <a:headEnd/>
              <a:tailEnd/>
            </a:ln>
            <a:effectLst/>
          </p:spPr>
          <p:txBody>
            <a:bodyPr/>
            <a:lstStyle/>
            <a:p>
              <a:endParaRPr lang="en-US"/>
            </a:p>
          </p:txBody>
        </p:sp>
      </p:grpSp>
      <p:grpSp>
        <p:nvGrpSpPr>
          <p:cNvPr id="6" name="Group 308"/>
          <p:cNvGrpSpPr>
            <a:grpSpLocks/>
          </p:cNvGrpSpPr>
          <p:nvPr/>
        </p:nvGrpSpPr>
        <p:grpSpPr bwMode="auto">
          <a:xfrm>
            <a:off x="762000" y="1295400"/>
            <a:ext cx="609600" cy="152400"/>
            <a:chOff x="480" y="816"/>
            <a:chExt cx="384" cy="96"/>
          </a:xfrm>
        </p:grpSpPr>
        <p:sp>
          <p:nvSpPr>
            <p:cNvPr id="1302834" name="Line 306"/>
            <p:cNvSpPr>
              <a:spLocks noChangeShapeType="1"/>
            </p:cNvSpPr>
            <p:nvPr/>
          </p:nvSpPr>
          <p:spPr bwMode="auto">
            <a:xfrm>
              <a:off x="480" y="816"/>
              <a:ext cx="0" cy="96"/>
            </a:xfrm>
            <a:prstGeom prst="line">
              <a:avLst/>
            </a:prstGeom>
            <a:noFill/>
            <a:ln w="28575">
              <a:solidFill>
                <a:schemeClr val="tx1"/>
              </a:solidFill>
              <a:round/>
              <a:headEnd/>
              <a:tailEnd/>
            </a:ln>
            <a:effectLst/>
          </p:spPr>
          <p:txBody>
            <a:bodyPr/>
            <a:lstStyle/>
            <a:p>
              <a:endParaRPr lang="en-US"/>
            </a:p>
          </p:txBody>
        </p:sp>
        <p:sp>
          <p:nvSpPr>
            <p:cNvPr id="1302835" name="Line 307"/>
            <p:cNvSpPr>
              <a:spLocks noChangeShapeType="1"/>
            </p:cNvSpPr>
            <p:nvPr/>
          </p:nvSpPr>
          <p:spPr bwMode="auto">
            <a:xfrm>
              <a:off x="480" y="912"/>
              <a:ext cx="384" cy="0"/>
            </a:xfrm>
            <a:prstGeom prst="line">
              <a:avLst/>
            </a:prstGeom>
            <a:noFill/>
            <a:ln w="28575">
              <a:solidFill>
                <a:schemeClr val="tx1"/>
              </a:solidFill>
              <a:round/>
              <a:headEnd/>
              <a:tailEnd/>
            </a:ln>
            <a:effectLst/>
          </p:spPr>
          <p:txBody>
            <a:bodyPr/>
            <a:lstStyle/>
            <a:p>
              <a:endParaRPr lang="en-US"/>
            </a:p>
          </p:txBody>
        </p:sp>
      </p:grpSp>
      <p:grpSp>
        <p:nvGrpSpPr>
          <p:cNvPr id="7" name="Group 309"/>
          <p:cNvGrpSpPr>
            <a:grpSpLocks/>
          </p:cNvGrpSpPr>
          <p:nvPr/>
        </p:nvGrpSpPr>
        <p:grpSpPr bwMode="auto">
          <a:xfrm>
            <a:off x="762000" y="685800"/>
            <a:ext cx="3810000" cy="2438400"/>
            <a:chOff x="480" y="432"/>
            <a:chExt cx="2400" cy="1536"/>
          </a:xfrm>
        </p:grpSpPr>
        <p:sp>
          <p:nvSpPr>
            <p:cNvPr id="1302838" name="Line 310"/>
            <p:cNvSpPr>
              <a:spLocks noChangeShapeType="1"/>
            </p:cNvSpPr>
            <p:nvPr/>
          </p:nvSpPr>
          <p:spPr bwMode="auto">
            <a:xfrm>
              <a:off x="2544" y="480"/>
              <a:ext cx="0" cy="864"/>
            </a:xfrm>
            <a:prstGeom prst="line">
              <a:avLst/>
            </a:prstGeom>
            <a:noFill/>
            <a:ln w="12700">
              <a:solidFill>
                <a:schemeClr val="accent1"/>
              </a:solidFill>
              <a:round/>
              <a:headEnd/>
              <a:tailEnd/>
            </a:ln>
            <a:effectLst/>
          </p:spPr>
          <p:txBody>
            <a:bodyPr/>
            <a:lstStyle/>
            <a:p>
              <a:endParaRPr lang="en-US"/>
            </a:p>
          </p:txBody>
        </p:sp>
        <p:grpSp>
          <p:nvGrpSpPr>
            <p:cNvPr id="8" name="Group 311"/>
            <p:cNvGrpSpPr>
              <a:grpSpLocks/>
            </p:cNvGrpSpPr>
            <p:nvPr/>
          </p:nvGrpSpPr>
          <p:grpSpPr bwMode="auto">
            <a:xfrm>
              <a:off x="480" y="480"/>
              <a:ext cx="144" cy="542"/>
              <a:chOff x="480" y="480"/>
              <a:chExt cx="144" cy="542"/>
            </a:xfrm>
          </p:grpSpPr>
          <p:sp>
            <p:nvSpPr>
              <p:cNvPr id="1302840" name="AutoShape 312"/>
              <p:cNvSpPr>
                <a:spLocks noChangeArrowheads="1"/>
              </p:cNvSpPr>
              <p:nvPr/>
            </p:nvSpPr>
            <p:spPr bwMode="auto">
              <a:xfrm rot="5400000" flipH="1">
                <a:off x="336" y="72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841" name="Rectangle 313"/>
              <p:cNvSpPr>
                <a:spLocks noChangeArrowheads="1"/>
              </p:cNvSpPr>
              <p:nvPr/>
            </p:nvSpPr>
            <p:spPr bwMode="auto">
              <a:xfrm flipH="1">
                <a:off x="528" y="8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02842" name="Rectangle 314"/>
              <p:cNvSpPr>
                <a:spLocks noChangeArrowheads="1"/>
              </p:cNvSpPr>
              <p:nvPr/>
            </p:nvSpPr>
            <p:spPr bwMode="auto">
              <a:xfrm flipH="1">
                <a:off x="528" y="57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02843" name="Line 315"/>
              <p:cNvSpPr>
                <a:spLocks noChangeShapeType="1"/>
              </p:cNvSpPr>
              <p:nvPr/>
            </p:nvSpPr>
            <p:spPr bwMode="auto">
              <a:xfrm>
                <a:off x="528" y="480"/>
                <a:ext cx="0" cy="144"/>
              </a:xfrm>
              <a:prstGeom prst="line">
                <a:avLst/>
              </a:prstGeom>
              <a:noFill/>
              <a:ln w="12700">
                <a:solidFill>
                  <a:schemeClr val="accent1"/>
                </a:solidFill>
                <a:round/>
                <a:headEnd/>
                <a:tailEnd/>
              </a:ln>
              <a:effectLst/>
            </p:spPr>
            <p:txBody>
              <a:bodyPr/>
              <a:lstStyle/>
              <a:p>
                <a:endParaRPr lang="en-US"/>
              </a:p>
            </p:txBody>
          </p:sp>
        </p:grpSp>
        <p:sp>
          <p:nvSpPr>
            <p:cNvPr id="1302844" name="Line 316"/>
            <p:cNvSpPr>
              <a:spLocks noChangeShapeType="1"/>
            </p:cNvSpPr>
            <p:nvPr/>
          </p:nvSpPr>
          <p:spPr bwMode="auto">
            <a:xfrm>
              <a:off x="624" y="864"/>
              <a:ext cx="240" cy="0"/>
            </a:xfrm>
            <a:prstGeom prst="line">
              <a:avLst/>
            </a:prstGeom>
            <a:noFill/>
            <a:ln w="28575">
              <a:solidFill>
                <a:schemeClr val="tx1"/>
              </a:solidFill>
              <a:round/>
              <a:headEnd type="triangle" w="med" len="med"/>
              <a:tailEnd/>
            </a:ln>
            <a:effectLst/>
          </p:spPr>
          <p:txBody>
            <a:bodyPr/>
            <a:lstStyle/>
            <a:p>
              <a:endParaRPr lang="en-US"/>
            </a:p>
          </p:txBody>
        </p:sp>
        <p:grpSp>
          <p:nvGrpSpPr>
            <p:cNvPr id="9" name="Group 317"/>
            <p:cNvGrpSpPr>
              <a:grpSpLocks/>
            </p:cNvGrpSpPr>
            <p:nvPr/>
          </p:nvGrpSpPr>
          <p:grpSpPr bwMode="auto">
            <a:xfrm>
              <a:off x="1776" y="864"/>
              <a:ext cx="384" cy="288"/>
              <a:chOff x="1776" y="864"/>
              <a:chExt cx="384" cy="288"/>
            </a:xfrm>
          </p:grpSpPr>
          <p:sp>
            <p:nvSpPr>
              <p:cNvPr id="1302846" name="Oval 318"/>
              <p:cNvSpPr>
                <a:spLocks noChangeArrowheads="1"/>
              </p:cNvSpPr>
              <p:nvPr/>
            </p:nvSpPr>
            <p:spPr bwMode="auto">
              <a:xfrm>
                <a:off x="1776" y="864"/>
                <a:ext cx="384" cy="288"/>
              </a:xfrm>
              <a:prstGeom prst="ellipse">
                <a:avLst/>
              </a:prstGeom>
              <a:noFill/>
              <a:ln w="12700">
                <a:solidFill>
                  <a:schemeClr val="tx1"/>
                </a:solidFill>
                <a:round/>
                <a:headEnd/>
                <a:tailEnd/>
              </a:ln>
              <a:effectLst/>
            </p:spPr>
            <p:txBody>
              <a:bodyPr wrap="none" anchor="ctr"/>
              <a:lstStyle/>
              <a:p>
                <a:endParaRPr lang="en-US"/>
              </a:p>
            </p:txBody>
          </p:sp>
          <p:sp>
            <p:nvSpPr>
              <p:cNvPr id="1302847" name="Rectangle 319"/>
              <p:cNvSpPr>
                <a:spLocks noChangeArrowheads="1"/>
              </p:cNvSpPr>
              <p:nvPr/>
            </p:nvSpPr>
            <p:spPr bwMode="auto">
              <a:xfrm>
                <a:off x="1776" y="864"/>
                <a:ext cx="384"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grpSp>
        <p:sp>
          <p:nvSpPr>
            <p:cNvPr id="1302848" name="Line 320"/>
            <p:cNvSpPr>
              <a:spLocks noChangeShapeType="1"/>
            </p:cNvSpPr>
            <p:nvPr/>
          </p:nvSpPr>
          <p:spPr bwMode="auto">
            <a:xfrm>
              <a:off x="528" y="480"/>
              <a:ext cx="2016" cy="0"/>
            </a:xfrm>
            <a:prstGeom prst="line">
              <a:avLst/>
            </a:prstGeom>
            <a:noFill/>
            <a:ln w="12700">
              <a:solidFill>
                <a:schemeClr val="accent1"/>
              </a:solidFill>
              <a:round/>
              <a:headEnd/>
              <a:tailEnd/>
            </a:ln>
            <a:effectLst/>
          </p:spPr>
          <p:txBody>
            <a:bodyPr/>
            <a:lstStyle/>
            <a:p>
              <a:endParaRPr lang="en-US"/>
            </a:p>
          </p:txBody>
        </p:sp>
        <p:sp>
          <p:nvSpPr>
            <p:cNvPr id="1302849" name="Line 321"/>
            <p:cNvSpPr>
              <a:spLocks noChangeShapeType="1"/>
            </p:cNvSpPr>
            <p:nvPr/>
          </p:nvSpPr>
          <p:spPr bwMode="auto">
            <a:xfrm flipH="1">
              <a:off x="624" y="672"/>
              <a:ext cx="1728" cy="0"/>
            </a:xfrm>
            <a:prstGeom prst="line">
              <a:avLst/>
            </a:prstGeom>
            <a:noFill/>
            <a:ln w="28575">
              <a:solidFill>
                <a:schemeClr val="tx1"/>
              </a:solidFill>
              <a:round/>
              <a:headEnd/>
              <a:tailEnd type="triangle" w="med" len="med"/>
            </a:ln>
            <a:effectLst/>
          </p:spPr>
          <p:txBody>
            <a:bodyPr/>
            <a:lstStyle/>
            <a:p>
              <a:endParaRPr lang="en-US"/>
            </a:p>
          </p:txBody>
        </p:sp>
        <p:sp>
          <p:nvSpPr>
            <p:cNvPr id="1302850" name="Rectangle 322"/>
            <p:cNvSpPr>
              <a:spLocks noChangeArrowheads="1"/>
            </p:cNvSpPr>
            <p:nvPr/>
          </p:nvSpPr>
          <p:spPr bwMode="auto">
            <a:xfrm>
              <a:off x="2544" y="432"/>
              <a:ext cx="336" cy="192"/>
            </a:xfrm>
            <a:prstGeom prst="rect">
              <a:avLst/>
            </a:prstGeom>
            <a:noFill/>
            <a:ln w="12700">
              <a:noFill/>
              <a:miter lim="800000"/>
              <a:headEnd/>
              <a:tailEnd/>
            </a:ln>
            <a:effectLst/>
          </p:spPr>
          <p:txBody>
            <a:bodyPr wrap="none" lIns="19050" tIns="26988" rIns="19050" bIns="26988"/>
            <a:lstStyle/>
            <a:p>
              <a:pPr algn="ctr"/>
              <a:r>
                <a:rPr lang="en-US" sz="1200" b="1"/>
                <a:t>Jump</a:t>
              </a:r>
            </a:p>
          </p:txBody>
        </p:sp>
        <p:sp>
          <p:nvSpPr>
            <p:cNvPr id="1302851" name="Line 323"/>
            <p:cNvSpPr>
              <a:spLocks noChangeShapeType="1"/>
            </p:cNvSpPr>
            <p:nvPr/>
          </p:nvSpPr>
          <p:spPr bwMode="auto">
            <a:xfrm>
              <a:off x="1584" y="1008"/>
              <a:ext cx="192" cy="0"/>
            </a:xfrm>
            <a:prstGeom prst="line">
              <a:avLst/>
            </a:prstGeom>
            <a:noFill/>
            <a:ln w="28575">
              <a:solidFill>
                <a:schemeClr val="tx1"/>
              </a:solidFill>
              <a:round/>
              <a:headEnd/>
              <a:tailEnd type="triangle" w="med" len="med"/>
            </a:ln>
            <a:effectLst/>
          </p:spPr>
          <p:txBody>
            <a:bodyPr/>
            <a:lstStyle/>
            <a:p>
              <a:endParaRPr lang="en-US"/>
            </a:p>
          </p:txBody>
        </p:sp>
        <p:sp>
          <p:nvSpPr>
            <p:cNvPr id="1302852" name="Line 324"/>
            <p:cNvSpPr>
              <a:spLocks noChangeShapeType="1"/>
            </p:cNvSpPr>
            <p:nvPr/>
          </p:nvSpPr>
          <p:spPr bwMode="auto">
            <a:xfrm>
              <a:off x="2160" y="1008"/>
              <a:ext cx="192" cy="0"/>
            </a:xfrm>
            <a:prstGeom prst="line">
              <a:avLst/>
            </a:prstGeom>
            <a:noFill/>
            <a:ln w="28575">
              <a:solidFill>
                <a:schemeClr val="tx1"/>
              </a:solidFill>
              <a:round/>
              <a:headEnd/>
              <a:tailEnd/>
            </a:ln>
            <a:effectLst/>
          </p:spPr>
          <p:txBody>
            <a:bodyPr/>
            <a:lstStyle/>
            <a:p>
              <a:endParaRPr lang="en-US"/>
            </a:p>
          </p:txBody>
        </p:sp>
        <p:sp>
          <p:nvSpPr>
            <p:cNvPr id="1302853" name="Line 325"/>
            <p:cNvSpPr>
              <a:spLocks noChangeShapeType="1"/>
            </p:cNvSpPr>
            <p:nvPr/>
          </p:nvSpPr>
          <p:spPr bwMode="auto">
            <a:xfrm flipV="1">
              <a:off x="2352" y="1008"/>
              <a:ext cx="0" cy="528"/>
            </a:xfrm>
            <a:prstGeom prst="line">
              <a:avLst/>
            </a:prstGeom>
            <a:noFill/>
            <a:ln w="12700">
              <a:solidFill>
                <a:schemeClr val="tx1"/>
              </a:solidFill>
              <a:round/>
              <a:headEnd/>
              <a:tailEnd/>
            </a:ln>
            <a:effectLst/>
          </p:spPr>
          <p:txBody>
            <a:bodyPr/>
            <a:lstStyle/>
            <a:p>
              <a:endParaRPr lang="en-US"/>
            </a:p>
          </p:txBody>
        </p:sp>
        <p:sp>
          <p:nvSpPr>
            <p:cNvPr id="1302854" name="Line 326"/>
            <p:cNvSpPr>
              <a:spLocks noChangeShapeType="1"/>
            </p:cNvSpPr>
            <p:nvPr/>
          </p:nvSpPr>
          <p:spPr bwMode="auto">
            <a:xfrm flipV="1">
              <a:off x="2352" y="672"/>
              <a:ext cx="0" cy="336"/>
            </a:xfrm>
            <a:prstGeom prst="line">
              <a:avLst/>
            </a:prstGeom>
            <a:noFill/>
            <a:ln w="28575">
              <a:solidFill>
                <a:schemeClr val="tx1"/>
              </a:solidFill>
              <a:round/>
              <a:headEnd/>
              <a:tailEnd/>
            </a:ln>
            <a:effectLst/>
          </p:spPr>
          <p:txBody>
            <a:bodyPr/>
            <a:lstStyle/>
            <a:p>
              <a:endParaRPr lang="en-US"/>
            </a:p>
          </p:txBody>
        </p:sp>
        <p:sp>
          <p:nvSpPr>
            <p:cNvPr id="1302855" name="Rectangle 327"/>
            <p:cNvSpPr>
              <a:spLocks noChangeArrowheads="1"/>
            </p:cNvSpPr>
            <p:nvPr/>
          </p:nvSpPr>
          <p:spPr bwMode="auto">
            <a:xfrm>
              <a:off x="2112" y="1536"/>
              <a:ext cx="528"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PC+4[31-28]</a:t>
              </a:r>
            </a:p>
          </p:txBody>
        </p:sp>
        <p:sp>
          <p:nvSpPr>
            <p:cNvPr id="1302856" name="Line 328"/>
            <p:cNvSpPr>
              <a:spLocks noChangeShapeType="1"/>
            </p:cNvSpPr>
            <p:nvPr/>
          </p:nvSpPr>
          <p:spPr bwMode="auto">
            <a:xfrm>
              <a:off x="1584" y="1008"/>
              <a:ext cx="0" cy="96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3429000"/>
            <a:ext cx="6019800" cy="609600"/>
            <a:chOff x="480" y="1824"/>
            <a:chExt cx="3792" cy="384"/>
          </a:xfrm>
        </p:grpSpPr>
        <p:sp>
          <p:nvSpPr>
            <p:cNvPr id="1039363" name="Rectangle 3"/>
            <p:cNvSpPr>
              <a:spLocks noChangeArrowheads="1"/>
            </p:cNvSpPr>
            <p:nvPr/>
          </p:nvSpPr>
          <p:spPr bwMode="auto">
            <a:xfrm>
              <a:off x="480" y="1824"/>
              <a:ext cx="520" cy="286"/>
            </a:xfrm>
            <a:prstGeom prst="rect">
              <a:avLst/>
            </a:prstGeom>
            <a:noFill/>
            <a:ln w="12700">
              <a:noFill/>
              <a:miter lim="800000"/>
              <a:headEnd/>
              <a:tailEnd/>
            </a:ln>
            <a:effectLst/>
          </p:spPr>
          <p:txBody>
            <a:bodyPr wrap="none" lIns="90488" tIns="44450" rIns="90488" bIns="44450">
              <a:spAutoFit/>
            </a:bodyPr>
            <a:lstStyle/>
            <a:p>
              <a:r>
                <a:rPr lang="en-US" sz="2400"/>
                <a:t>flush</a:t>
              </a:r>
            </a:p>
          </p:txBody>
        </p:sp>
        <p:sp>
          <p:nvSpPr>
            <p:cNvPr id="1039365" name="AutoShape 5" descr="Shingle"/>
            <p:cNvSpPr>
              <a:spLocks noChangeArrowheads="1"/>
            </p:cNvSpPr>
            <p:nvPr/>
          </p:nvSpPr>
          <p:spPr bwMode="auto">
            <a:xfrm>
              <a:off x="2544"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9366" name="AutoShape 6" descr="Shingle"/>
            <p:cNvSpPr>
              <a:spLocks noChangeArrowheads="1"/>
            </p:cNvSpPr>
            <p:nvPr/>
          </p:nvSpPr>
          <p:spPr bwMode="auto">
            <a:xfrm>
              <a:off x="2976"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9367" name="AutoShape 7"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9368" name="AutoShape 8"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sp>
        <p:nvSpPr>
          <p:cNvPr id="1039369" name="Rectangle 9"/>
          <p:cNvSpPr>
            <a:spLocks noGrp="1" noChangeArrowheads="1"/>
          </p:cNvSpPr>
          <p:nvPr>
            <p:ph type="title"/>
          </p:nvPr>
        </p:nvSpPr>
        <p:spPr>
          <a:xfrm>
            <a:off x="685800" y="304800"/>
            <a:ext cx="3738563" cy="422275"/>
          </a:xfrm>
          <a:noFill/>
          <a:ln/>
        </p:spPr>
        <p:txBody>
          <a:bodyPr wrap="none"/>
          <a:lstStyle/>
          <a:p>
            <a:r>
              <a:rPr lang="en-US" dirty="0"/>
              <a:t>Jumps Incur One Stall</a:t>
            </a:r>
          </a:p>
        </p:txBody>
      </p:sp>
      <p:sp>
        <p:nvSpPr>
          <p:cNvPr id="1039370" name="Rectangle 10"/>
          <p:cNvSpPr>
            <a:spLocks noChangeArrowheads="1"/>
          </p:cNvSpPr>
          <p:nvPr/>
        </p:nvSpPr>
        <p:spPr bwMode="auto">
          <a:xfrm>
            <a:off x="328613" y="2668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039371" name="Line 11"/>
          <p:cNvSpPr>
            <a:spLocks noChangeShapeType="1"/>
          </p:cNvSpPr>
          <p:nvPr/>
        </p:nvSpPr>
        <p:spPr bwMode="auto">
          <a:xfrm flipV="1">
            <a:off x="1447800" y="2286000"/>
            <a:ext cx="7010400" cy="4763"/>
          </a:xfrm>
          <a:prstGeom prst="line">
            <a:avLst/>
          </a:prstGeom>
          <a:noFill/>
          <a:ln w="25400">
            <a:solidFill>
              <a:schemeClr val="tx1"/>
            </a:solidFill>
            <a:round/>
            <a:headEnd/>
            <a:tailEnd type="triangle" w="med" len="med"/>
          </a:ln>
          <a:effectLst/>
        </p:spPr>
        <p:txBody>
          <a:bodyPr wrap="none" anchor="ctr"/>
          <a:lstStyle/>
          <a:p>
            <a:endParaRPr lang="en-US"/>
          </a:p>
        </p:txBody>
      </p:sp>
      <p:sp>
        <p:nvSpPr>
          <p:cNvPr id="1039372" name="Rectangle 12"/>
          <p:cNvSpPr>
            <a:spLocks noChangeArrowheads="1"/>
          </p:cNvSpPr>
          <p:nvPr/>
        </p:nvSpPr>
        <p:spPr bwMode="auto">
          <a:xfrm>
            <a:off x="762000" y="2590800"/>
            <a:ext cx="363538"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j</a:t>
            </a:r>
          </a:p>
        </p:txBody>
      </p:sp>
      <p:sp>
        <p:nvSpPr>
          <p:cNvPr id="1039373" name="Line 13"/>
          <p:cNvSpPr>
            <a:spLocks noChangeShapeType="1"/>
          </p:cNvSpPr>
          <p:nvPr/>
        </p:nvSpPr>
        <p:spPr bwMode="auto">
          <a:xfrm>
            <a:off x="685800" y="2590800"/>
            <a:ext cx="0" cy="3200400"/>
          </a:xfrm>
          <a:prstGeom prst="line">
            <a:avLst/>
          </a:prstGeom>
          <a:noFill/>
          <a:ln w="28575">
            <a:solidFill>
              <a:schemeClr val="tx1"/>
            </a:solidFill>
            <a:round/>
            <a:headEnd/>
            <a:tailEnd type="triangle" w="med" len="med"/>
          </a:ln>
          <a:effectLst/>
        </p:spPr>
        <p:txBody>
          <a:bodyPr/>
          <a:lstStyle/>
          <a:p>
            <a:endParaRPr lang="en-US"/>
          </a:p>
        </p:txBody>
      </p:sp>
      <p:sp>
        <p:nvSpPr>
          <p:cNvPr id="1039374" name="Rectangle 14"/>
          <p:cNvSpPr>
            <a:spLocks noChangeArrowheads="1"/>
          </p:cNvSpPr>
          <p:nvPr/>
        </p:nvSpPr>
        <p:spPr bwMode="auto">
          <a:xfrm>
            <a:off x="723900" y="4346575"/>
            <a:ext cx="1227138"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j</a:t>
            </a:r>
            <a:r>
              <a:rPr lang="en-US" sz="2400">
                <a:solidFill>
                  <a:schemeClr val="tx1"/>
                </a:solidFill>
              </a:rPr>
              <a:t> target</a:t>
            </a:r>
          </a:p>
        </p:txBody>
      </p:sp>
      <p:grpSp>
        <p:nvGrpSpPr>
          <p:cNvPr id="3" name="Group 15"/>
          <p:cNvGrpSpPr>
            <a:grpSpLocks/>
          </p:cNvGrpSpPr>
          <p:nvPr/>
        </p:nvGrpSpPr>
        <p:grpSpPr bwMode="auto">
          <a:xfrm>
            <a:off x="2667000" y="2362200"/>
            <a:ext cx="5486400" cy="3124200"/>
            <a:chOff x="1680" y="672"/>
            <a:chExt cx="3456" cy="3408"/>
          </a:xfrm>
        </p:grpSpPr>
        <p:sp>
          <p:nvSpPr>
            <p:cNvPr id="1039376" name="Line 16"/>
            <p:cNvSpPr>
              <a:spLocks noChangeShapeType="1"/>
            </p:cNvSpPr>
            <p:nvPr/>
          </p:nvSpPr>
          <p:spPr bwMode="auto">
            <a:xfrm>
              <a:off x="5136"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77" name="Line 17"/>
            <p:cNvSpPr>
              <a:spLocks noChangeShapeType="1"/>
            </p:cNvSpPr>
            <p:nvPr/>
          </p:nvSpPr>
          <p:spPr bwMode="auto">
            <a:xfrm>
              <a:off x="4704"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78" name="Line 18"/>
            <p:cNvSpPr>
              <a:spLocks noChangeShapeType="1"/>
            </p:cNvSpPr>
            <p:nvPr/>
          </p:nvSpPr>
          <p:spPr bwMode="auto">
            <a:xfrm>
              <a:off x="4272"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79" name="Line 19"/>
            <p:cNvSpPr>
              <a:spLocks noChangeShapeType="1"/>
            </p:cNvSpPr>
            <p:nvPr/>
          </p:nvSpPr>
          <p:spPr bwMode="auto">
            <a:xfrm>
              <a:off x="3840"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80" name="Line 20"/>
            <p:cNvSpPr>
              <a:spLocks noChangeShapeType="1"/>
            </p:cNvSpPr>
            <p:nvPr/>
          </p:nvSpPr>
          <p:spPr bwMode="auto">
            <a:xfrm>
              <a:off x="3408"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81" name="Line 21"/>
            <p:cNvSpPr>
              <a:spLocks noChangeShapeType="1"/>
            </p:cNvSpPr>
            <p:nvPr/>
          </p:nvSpPr>
          <p:spPr bwMode="auto">
            <a:xfrm>
              <a:off x="2976"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82" name="Line 22"/>
            <p:cNvSpPr>
              <a:spLocks noChangeShapeType="1"/>
            </p:cNvSpPr>
            <p:nvPr/>
          </p:nvSpPr>
          <p:spPr bwMode="auto">
            <a:xfrm>
              <a:off x="2544"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83" name="Line 23"/>
            <p:cNvSpPr>
              <a:spLocks noChangeShapeType="1"/>
            </p:cNvSpPr>
            <p:nvPr/>
          </p:nvSpPr>
          <p:spPr bwMode="auto">
            <a:xfrm>
              <a:off x="2112"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84" name="Line 24"/>
            <p:cNvSpPr>
              <a:spLocks noChangeShapeType="1"/>
            </p:cNvSpPr>
            <p:nvPr/>
          </p:nvSpPr>
          <p:spPr bwMode="auto">
            <a:xfrm>
              <a:off x="1680" y="672"/>
              <a:ext cx="0" cy="3408"/>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4" name="Group 25"/>
          <p:cNvGrpSpPr>
            <a:grpSpLocks/>
          </p:cNvGrpSpPr>
          <p:nvPr/>
        </p:nvGrpSpPr>
        <p:grpSpPr bwMode="auto">
          <a:xfrm>
            <a:off x="3810000" y="2590800"/>
            <a:ext cx="838200" cy="2133600"/>
            <a:chOff x="2400" y="1200"/>
            <a:chExt cx="528" cy="1344"/>
          </a:xfrm>
        </p:grpSpPr>
        <p:sp>
          <p:nvSpPr>
            <p:cNvPr id="1039386" name="Rectangle 26"/>
            <p:cNvSpPr>
              <a:spLocks noChangeArrowheads="1"/>
            </p:cNvSpPr>
            <p:nvPr/>
          </p:nvSpPr>
          <p:spPr bwMode="auto">
            <a:xfrm>
              <a:off x="2592" y="2256"/>
              <a:ext cx="33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039387" name="Rectangle 27"/>
            <p:cNvSpPr>
              <a:spLocks noChangeArrowheads="1"/>
            </p:cNvSpPr>
            <p:nvPr/>
          </p:nvSpPr>
          <p:spPr bwMode="auto">
            <a:xfrm>
              <a:off x="2400" y="1200"/>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039388" name="Line 28"/>
            <p:cNvSpPr>
              <a:spLocks noChangeShapeType="1"/>
            </p:cNvSpPr>
            <p:nvPr/>
          </p:nvSpPr>
          <p:spPr bwMode="auto">
            <a:xfrm>
              <a:off x="2448" y="1488"/>
              <a:ext cx="192" cy="768"/>
            </a:xfrm>
            <a:prstGeom prst="line">
              <a:avLst/>
            </a:prstGeom>
            <a:noFill/>
            <a:ln w="28575">
              <a:solidFill>
                <a:srgbClr val="009900"/>
              </a:solidFill>
              <a:round/>
              <a:headEnd/>
              <a:tailEnd type="triangle" w="med" len="med"/>
            </a:ln>
            <a:effectLst/>
          </p:spPr>
          <p:txBody>
            <a:bodyPr/>
            <a:lstStyle/>
            <a:p>
              <a:endParaRPr lang="en-US"/>
            </a:p>
          </p:txBody>
        </p:sp>
      </p:grpSp>
      <p:grpSp>
        <p:nvGrpSpPr>
          <p:cNvPr id="5" name="Group 29"/>
          <p:cNvGrpSpPr>
            <a:grpSpLocks/>
          </p:cNvGrpSpPr>
          <p:nvPr/>
        </p:nvGrpSpPr>
        <p:grpSpPr bwMode="auto">
          <a:xfrm>
            <a:off x="2743200" y="2438400"/>
            <a:ext cx="3355975" cy="838200"/>
            <a:chOff x="1562" y="1152"/>
            <a:chExt cx="2114" cy="528"/>
          </a:xfrm>
        </p:grpSpPr>
        <p:grpSp>
          <p:nvGrpSpPr>
            <p:cNvPr id="6" name="Group 30"/>
            <p:cNvGrpSpPr>
              <a:grpSpLocks/>
            </p:cNvGrpSpPr>
            <p:nvPr/>
          </p:nvGrpSpPr>
          <p:grpSpPr bwMode="auto">
            <a:xfrm>
              <a:off x="2487" y="1152"/>
              <a:ext cx="223" cy="481"/>
              <a:chOff x="2207" y="1413"/>
              <a:chExt cx="223" cy="481"/>
            </a:xfrm>
          </p:grpSpPr>
          <p:sp>
            <p:nvSpPr>
              <p:cNvPr id="1039391" name="Freeform 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392" name="Rectangle 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7" name="Group 33"/>
            <p:cNvGrpSpPr>
              <a:grpSpLocks/>
            </p:cNvGrpSpPr>
            <p:nvPr/>
          </p:nvGrpSpPr>
          <p:grpSpPr bwMode="auto">
            <a:xfrm>
              <a:off x="1562" y="1248"/>
              <a:ext cx="349" cy="289"/>
              <a:chOff x="1282" y="1509"/>
              <a:chExt cx="349" cy="289"/>
            </a:xfrm>
          </p:grpSpPr>
          <p:sp>
            <p:nvSpPr>
              <p:cNvPr id="1039394" name="Rectangle 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8" name="Group 35"/>
              <p:cNvGrpSpPr>
                <a:grpSpLocks/>
              </p:cNvGrpSpPr>
              <p:nvPr/>
            </p:nvGrpSpPr>
            <p:grpSpPr bwMode="auto">
              <a:xfrm>
                <a:off x="1291" y="1509"/>
                <a:ext cx="340" cy="289"/>
                <a:chOff x="1291" y="1509"/>
                <a:chExt cx="340" cy="289"/>
              </a:xfrm>
            </p:grpSpPr>
            <p:sp>
              <p:nvSpPr>
                <p:cNvPr id="1039396" name="Freeform 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397" name="Freeform 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9398" name="Rectangle 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39"/>
            <p:cNvGrpSpPr>
              <a:grpSpLocks/>
            </p:cNvGrpSpPr>
            <p:nvPr/>
          </p:nvGrpSpPr>
          <p:grpSpPr bwMode="auto">
            <a:xfrm>
              <a:off x="2031" y="1248"/>
              <a:ext cx="296" cy="289"/>
              <a:chOff x="1751" y="1509"/>
              <a:chExt cx="296" cy="289"/>
            </a:xfrm>
          </p:grpSpPr>
          <p:sp>
            <p:nvSpPr>
              <p:cNvPr id="1039400" name="Freeform 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01" name="Freeform 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02" name="Line 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9403" name="Freeform 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04" name="Line 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9405" name="Rectangle 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 name="Group 46"/>
            <p:cNvGrpSpPr>
              <a:grpSpLocks/>
            </p:cNvGrpSpPr>
            <p:nvPr/>
          </p:nvGrpSpPr>
          <p:grpSpPr bwMode="auto">
            <a:xfrm>
              <a:off x="2880" y="1248"/>
              <a:ext cx="325" cy="289"/>
              <a:chOff x="2600" y="1509"/>
              <a:chExt cx="325" cy="289"/>
            </a:xfrm>
          </p:grpSpPr>
          <p:sp>
            <p:nvSpPr>
              <p:cNvPr id="1039407" name="Freeform 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08" name="Freeform 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09" name="Rectangle 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50"/>
            <p:cNvGrpSpPr>
              <a:grpSpLocks/>
            </p:cNvGrpSpPr>
            <p:nvPr/>
          </p:nvGrpSpPr>
          <p:grpSpPr bwMode="auto">
            <a:xfrm>
              <a:off x="3348" y="1248"/>
              <a:ext cx="284" cy="289"/>
              <a:chOff x="3068" y="1509"/>
              <a:chExt cx="284" cy="289"/>
            </a:xfrm>
          </p:grpSpPr>
          <p:sp>
            <p:nvSpPr>
              <p:cNvPr id="1039411" name="Freeform 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12" name="Freeform 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13" name="Line 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9414" name="Line 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9415" name="Line 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9416" name="Line 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9417" name="Line 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9418" name="Line 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9419" name="Line 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9420" name="Line 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9421" name="Line 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 name="Group 62"/>
          <p:cNvGrpSpPr>
            <a:grpSpLocks/>
          </p:cNvGrpSpPr>
          <p:nvPr/>
        </p:nvGrpSpPr>
        <p:grpSpPr bwMode="auto">
          <a:xfrm>
            <a:off x="4114800" y="4114800"/>
            <a:ext cx="3355975" cy="838200"/>
            <a:chOff x="1562" y="1152"/>
            <a:chExt cx="2114" cy="528"/>
          </a:xfrm>
        </p:grpSpPr>
        <p:grpSp>
          <p:nvGrpSpPr>
            <p:cNvPr id="13" name="Group 63"/>
            <p:cNvGrpSpPr>
              <a:grpSpLocks/>
            </p:cNvGrpSpPr>
            <p:nvPr/>
          </p:nvGrpSpPr>
          <p:grpSpPr bwMode="auto">
            <a:xfrm>
              <a:off x="2487" y="1152"/>
              <a:ext cx="223" cy="481"/>
              <a:chOff x="2207" y="1413"/>
              <a:chExt cx="223" cy="481"/>
            </a:xfrm>
          </p:grpSpPr>
          <p:sp>
            <p:nvSpPr>
              <p:cNvPr id="1039424" name="Freeform 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25" name="Rectangle 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4" name="Group 66"/>
            <p:cNvGrpSpPr>
              <a:grpSpLocks/>
            </p:cNvGrpSpPr>
            <p:nvPr/>
          </p:nvGrpSpPr>
          <p:grpSpPr bwMode="auto">
            <a:xfrm>
              <a:off x="1562" y="1248"/>
              <a:ext cx="349" cy="289"/>
              <a:chOff x="1282" y="1509"/>
              <a:chExt cx="349" cy="289"/>
            </a:xfrm>
          </p:grpSpPr>
          <p:sp>
            <p:nvSpPr>
              <p:cNvPr id="1039427" name="Rectangle 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5" name="Group 68"/>
              <p:cNvGrpSpPr>
                <a:grpSpLocks/>
              </p:cNvGrpSpPr>
              <p:nvPr/>
            </p:nvGrpSpPr>
            <p:grpSpPr bwMode="auto">
              <a:xfrm>
                <a:off x="1291" y="1509"/>
                <a:ext cx="340" cy="289"/>
                <a:chOff x="1291" y="1509"/>
                <a:chExt cx="340" cy="289"/>
              </a:xfrm>
            </p:grpSpPr>
            <p:sp>
              <p:nvSpPr>
                <p:cNvPr id="1039429" name="Freeform 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30" name="Freeform 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9431" name="Rectangle 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72"/>
            <p:cNvGrpSpPr>
              <a:grpSpLocks/>
            </p:cNvGrpSpPr>
            <p:nvPr/>
          </p:nvGrpSpPr>
          <p:grpSpPr bwMode="auto">
            <a:xfrm>
              <a:off x="2031" y="1248"/>
              <a:ext cx="296" cy="289"/>
              <a:chOff x="1751" y="1509"/>
              <a:chExt cx="296" cy="289"/>
            </a:xfrm>
          </p:grpSpPr>
          <p:sp>
            <p:nvSpPr>
              <p:cNvPr id="1039433" name="Freeform 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34" name="Freeform 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35" name="Line 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9436" name="Freeform 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37" name="Line 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9438" name="Rectangle 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7" name="Group 79"/>
            <p:cNvGrpSpPr>
              <a:grpSpLocks/>
            </p:cNvGrpSpPr>
            <p:nvPr/>
          </p:nvGrpSpPr>
          <p:grpSpPr bwMode="auto">
            <a:xfrm>
              <a:off x="2880" y="1248"/>
              <a:ext cx="325" cy="289"/>
              <a:chOff x="2600" y="1509"/>
              <a:chExt cx="325" cy="289"/>
            </a:xfrm>
          </p:grpSpPr>
          <p:sp>
            <p:nvSpPr>
              <p:cNvPr id="1039440" name="Freeform 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41" name="Freeform 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42" name="Rectangle 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8" name="Group 83"/>
            <p:cNvGrpSpPr>
              <a:grpSpLocks/>
            </p:cNvGrpSpPr>
            <p:nvPr/>
          </p:nvGrpSpPr>
          <p:grpSpPr bwMode="auto">
            <a:xfrm>
              <a:off x="3348" y="1248"/>
              <a:ext cx="284" cy="289"/>
              <a:chOff x="3068" y="1509"/>
              <a:chExt cx="284" cy="289"/>
            </a:xfrm>
          </p:grpSpPr>
          <p:sp>
            <p:nvSpPr>
              <p:cNvPr id="1039444" name="Freeform 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45" name="Freeform 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46" name="Line 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9447" name="Line 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9448" name="Line 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9449" name="Line 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9450" name="Line 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9451" name="Line 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9452" name="Line 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9453" name="Line 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9454" name="Line 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039455" name="Rectangle 95"/>
          <p:cNvSpPr>
            <a:spLocks noGrp="1" noChangeArrowheads="1"/>
          </p:cNvSpPr>
          <p:nvPr>
            <p:ph type="body" idx="1"/>
          </p:nvPr>
        </p:nvSpPr>
        <p:spPr>
          <a:xfrm>
            <a:off x="457200" y="5791200"/>
            <a:ext cx="8382000" cy="716093"/>
          </a:xfrm>
          <a:noFill/>
          <a:ln/>
        </p:spPr>
        <p:txBody>
          <a:bodyPr/>
          <a:lstStyle/>
          <a:p>
            <a:r>
              <a:rPr lang="zh-CN" altLang="en-US" dirty="0" smtClean="0">
                <a:latin typeface="微软雅黑" pitchFamily="34" charset="-122"/>
                <a:ea typeface="微软雅黑" pitchFamily="34" charset="-122"/>
              </a:rPr>
              <a:t>幸运的是，分支跳转发生的概率不是很高</a:t>
            </a:r>
            <a:r>
              <a:rPr lang="en-US" altLang="zh-CN" dirty="0" smtClean="0">
                <a:latin typeface="微软雅黑" pitchFamily="34" charset="-122"/>
                <a:ea typeface="微软雅黑" pitchFamily="34" charset="-122"/>
              </a:rPr>
              <a:t>-</a:t>
            </a:r>
            <a:r>
              <a:rPr lang="en-US" dirty="0" smtClean="0">
                <a:latin typeface="微软雅黑" pitchFamily="34" charset="-122"/>
                <a:ea typeface="微软雅黑" pitchFamily="34" charset="-122"/>
              </a:rPr>
              <a:t>only </a:t>
            </a:r>
            <a:r>
              <a:rPr lang="en-US" dirty="0">
                <a:latin typeface="微软雅黑" pitchFamily="34" charset="-122"/>
                <a:ea typeface="微软雅黑" pitchFamily="34" charset="-122"/>
              </a:rPr>
              <a:t>3% of the </a:t>
            </a:r>
            <a:r>
              <a:rPr lang="en-US" dirty="0" err="1">
                <a:latin typeface="微软雅黑" pitchFamily="34" charset="-122"/>
                <a:ea typeface="微软雅黑" pitchFamily="34" charset="-122"/>
              </a:rPr>
              <a:t>SPECint</a:t>
            </a:r>
            <a:r>
              <a:rPr lang="en-US" dirty="0">
                <a:latin typeface="微软雅黑" pitchFamily="34" charset="-122"/>
                <a:ea typeface="微软雅黑" pitchFamily="34" charset="-122"/>
              </a:rPr>
              <a:t> instruction mix</a:t>
            </a:r>
          </a:p>
        </p:txBody>
      </p:sp>
      <p:sp>
        <p:nvSpPr>
          <p:cNvPr id="1039456" name="Rectangle 96"/>
          <p:cNvSpPr>
            <a:spLocks noChangeArrowheads="1"/>
          </p:cNvSpPr>
          <p:nvPr/>
        </p:nvSpPr>
        <p:spPr bwMode="auto">
          <a:xfrm>
            <a:off x="457200" y="762000"/>
            <a:ext cx="8153400" cy="1407052"/>
          </a:xfrm>
          <a:prstGeom prst="rect">
            <a:avLst/>
          </a:prstGeom>
          <a:noFill/>
          <a:ln w="12700">
            <a:noFill/>
            <a:miter lim="800000"/>
            <a:headEnd/>
            <a:tailEnd/>
          </a:ln>
          <a:effectLst/>
        </p:spPr>
        <p:txBody>
          <a:bodyPr lIns="63500" tIns="25400" rIns="63500" bIns="25400">
            <a:spAutoFit/>
          </a:bodyPr>
          <a:lstStyle/>
          <a:p>
            <a:pPr marL="287338" indent="-287338">
              <a:lnSpc>
                <a:spcPct val="95000"/>
              </a:lnSpc>
              <a:spcBef>
                <a:spcPct val="25000"/>
              </a:spcBef>
              <a:buClr>
                <a:schemeClr val="accent1"/>
              </a:buClr>
              <a:buSzPct val="75000"/>
              <a:buFont typeface="Wingdings" pitchFamily="2" charset="2"/>
              <a:buChar char="q"/>
            </a:pPr>
            <a:r>
              <a:rPr lang="zh-CN" altLang="en-US" sz="2600" dirty="0" smtClean="0">
                <a:solidFill>
                  <a:schemeClr val="tx1"/>
                </a:solidFill>
                <a:latin typeface="微软雅黑" pitchFamily="34" charset="-122"/>
                <a:ea typeface="微软雅黑" pitchFamily="34" charset="-122"/>
              </a:rPr>
              <a:t>分支决策</a:t>
            </a:r>
            <a:r>
              <a:rPr lang="en-US" altLang="zh-CN" sz="2600" dirty="0" smtClean="0">
                <a:solidFill>
                  <a:schemeClr val="tx1"/>
                </a:solidFill>
                <a:latin typeface="微软雅黑" pitchFamily="34" charset="-122"/>
                <a:ea typeface="微软雅黑" pitchFamily="34" charset="-122"/>
              </a:rPr>
              <a:t>/</a:t>
            </a:r>
            <a:r>
              <a:rPr lang="zh-CN" altLang="en-US" sz="2600" dirty="0" smtClean="0">
                <a:solidFill>
                  <a:schemeClr val="tx1"/>
                </a:solidFill>
                <a:latin typeface="微软雅黑" pitchFamily="34" charset="-122"/>
                <a:ea typeface="微软雅黑" pitchFamily="34" charset="-122"/>
              </a:rPr>
              <a:t>跳转要到</a:t>
            </a:r>
            <a:r>
              <a:rPr lang="en-US" altLang="zh-CN" sz="2600" dirty="0" smtClean="0">
                <a:solidFill>
                  <a:schemeClr val="tx1"/>
                </a:solidFill>
                <a:latin typeface="微软雅黑" pitchFamily="34" charset="-122"/>
                <a:ea typeface="微软雅黑" pitchFamily="34" charset="-122"/>
              </a:rPr>
              <a:t>ID</a:t>
            </a:r>
            <a:r>
              <a:rPr lang="zh-CN" altLang="en-US" sz="2600" dirty="0" smtClean="0">
                <a:solidFill>
                  <a:schemeClr val="tx1"/>
                </a:solidFill>
                <a:latin typeface="微软雅黑" pitchFamily="34" charset="-122"/>
                <a:ea typeface="微软雅黑" pitchFamily="34" charset="-122"/>
              </a:rPr>
              <a:t>级才译码，因此，需要一个</a:t>
            </a:r>
            <a:r>
              <a:rPr lang="en-US" altLang="zh-CN" sz="2600" dirty="0" smtClean="0">
                <a:latin typeface="微软雅黑" pitchFamily="34" charset="-122"/>
                <a:ea typeface="微软雅黑" pitchFamily="34" charset="-122"/>
              </a:rPr>
              <a:t>flush</a:t>
            </a:r>
            <a:r>
              <a:rPr lang="en-US" altLang="zh-CN" sz="2600" dirty="0" smtClean="0">
                <a:solidFill>
                  <a:schemeClr val="tx1"/>
                </a:solidFill>
                <a:latin typeface="微软雅黑" pitchFamily="34" charset="-122"/>
                <a:ea typeface="微软雅黑" pitchFamily="34" charset="-122"/>
              </a:rPr>
              <a:t> </a:t>
            </a:r>
            <a:r>
              <a:rPr lang="zh-CN" altLang="en-US" sz="2600" dirty="0" smtClean="0">
                <a:solidFill>
                  <a:schemeClr val="tx1"/>
                </a:solidFill>
                <a:latin typeface="微软雅黑" pitchFamily="34" charset="-122"/>
                <a:ea typeface="微软雅黑" pitchFamily="34" charset="-122"/>
              </a:rPr>
              <a:t>（清除）</a:t>
            </a:r>
            <a:r>
              <a:rPr lang="zh-CN" altLang="en-US" sz="2600" dirty="0" smtClean="0">
                <a:solidFill>
                  <a:schemeClr val="tx1"/>
                </a:solidFill>
              </a:rPr>
              <a:t>。</a:t>
            </a:r>
            <a:endParaRPr lang="en-US" sz="2600" dirty="0">
              <a:solidFill>
                <a:schemeClr val="tx1"/>
              </a:solidFill>
            </a:endParaRPr>
          </a:p>
          <a:p>
            <a:pPr marL="741363" lvl="1" indent="-246063">
              <a:lnSpc>
                <a:spcPct val="95000"/>
              </a:lnSpc>
              <a:spcBef>
                <a:spcPct val="25000"/>
              </a:spcBef>
              <a:buClr>
                <a:schemeClr val="accent1"/>
              </a:buClr>
              <a:buSzPct val="75000"/>
              <a:buFont typeface="Monotype Sorts" pitchFamily="2" charset="2"/>
              <a:buChar char="l"/>
            </a:pPr>
            <a:r>
              <a:rPr lang="zh-CN" altLang="en-US" dirty="0" smtClean="0">
                <a:solidFill>
                  <a:schemeClr val="tx1"/>
                </a:solidFill>
                <a:latin typeface="微软雅黑" pitchFamily="34" charset="-122"/>
                <a:ea typeface="微软雅黑" pitchFamily="34" charset="-122"/>
              </a:rPr>
              <a:t>为了在</a:t>
            </a:r>
            <a:r>
              <a:rPr lang="en-US" altLang="zh-CN" dirty="0" smtClean="0">
                <a:solidFill>
                  <a:schemeClr val="tx1"/>
                </a:solidFill>
                <a:latin typeface="微软雅黑" pitchFamily="34" charset="-122"/>
                <a:ea typeface="微软雅黑" pitchFamily="34" charset="-122"/>
              </a:rPr>
              <a:t>IF</a:t>
            </a:r>
            <a:r>
              <a:rPr lang="zh-CN" altLang="en-US" dirty="0" smtClean="0">
                <a:solidFill>
                  <a:schemeClr val="tx1"/>
                </a:solidFill>
                <a:latin typeface="微软雅黑" pitchFamily="34" charset="-122"/>
                <a:ea typeface="微软雅黑" pitchFamily="34" charset="-122"/>
              </a:rPr>
              <a:t>级清除指令，加了一个</a:t>
            </a:r>
            <a:r>
              <a:rPr lang="en-US" altLang="zh-CN" dirty="0" err="1" smtClean="0">
                <a:solidFill>
                  <a:schemeClr val="tx1"/>
                </a:solidFill>
                <a:latin typeface="微软雅黑" pitchFamily="34" charset="-122"/>
                <a:ea typeface="微软雅黑" pitchFamily="34" charset="-122"/>
              </a:rPr>
              <a:t>IF.Flush</a:t>
            </a:r>
            <a:r>
              <a:rPr lang="zh-CN" altLang="en-US" dirty="0" smtClean="0">
                <a:solidFill>
                  <a:schemeClr val="tx1"/>
                </a:solidFill>
                <a:latin typeface="微软雅黑" pitchFamily="34" charset="-122"/>
                <a:ea typeface="微软雅黑" pitchFamily="34" charset="-122"/>
              </a:rPr>
              <a:t>的控制信号，即将</a:t>
            </a:r>
            <a:r>
              <a:rPr lang="en-US" altLang="zh-CN" dirty="0" smtClean="0">
                <a:solidFill>
                  <a:schemeClr val="tx1"/>
                </a:solidFill>
                <a:latin typeface="微软雅黑" pitchFamily="34" charset="-122"/>
                <a:ea typeface="微软雅黑" pitchFamily="34" charset="-122"/>
              </a:rPr>
              <a:t>IF/ID</a:t>
            </a:r>
            <a:r>
              <a:rPr lang="zh-CN" altLang="en-US" dirty="0" smtClean="0">
                <a:solidFill>
                  <a:schemeClr val="tx1"/>
                </a:solidFill>
                <a:latin typeface="微软雅黑" pitchFamily="34" charset="-122"/>
                <a:ea typeface="微软雅黑" pitchFamily="34" charset="-122"/>
              </a:rPr>
              <a:t>流水线寄存器的指令字段置为</a:t>
            </a:r>
            <a:r>
              <a:rPr lang="en-US" altLang="zh-CN" dirty="0" smtClean="0">
                <a:solidFill>
                  <a:schemeClr val="tx1"/>
                </a:solidFill>
                <a:latin typeface="微软雅黑" pitchFamily="34" charset="-122"/>
                <a:ea typeface="微软雅黑" pitchFamily="34" charset="-122"/>
              </a:rPr>
              <a:t>0.</a:t>
            </a:r>
            <a:r>
              <a:rPr lang="zh-CN" altLang="en-US" dirty="0" smtClean="0">
                <a:solidFill>
                  <a:schemeClr val="tx1"/>
                </a:solidFill>
                <a:latin typeface="微软雅黑" pitchFamily="34" charset="-122"/>
                <a:ea typeface="微软雅黑" pitchFamily="34" charset="-122"/>
              </a:rPr>
              <a:t>清除寄存器的结果是将预取到的指令转变为空指令</a:t>
            </a:r>
            <a:endParaRPr lang="en-US" dirty="0">
              <a:solidFill>
                <a:schemeClr val="tx1"/>
              </a:solidFill>
            </a:endParaRPr>
          </a:p>
        </p:txBody>
      </p:sp>
      <p:sp>
        <p:nvSpPr>
          <p:cNvPr id="1039457" name="Rectangle 97"/>
          <p:cNvSpPr>
            <a:spLocks noChangeArrowheads="1"/>
          </p:cNvSpPr>
          <p:nvPr/>
        </p:nvSpPr>
        <p:spPr bwMode="auto">
          <a:xfrm>
            <a:off x="7239000" y="2362200"/>
            <a:ext cx="1676400" cy="1308100"/>
          </a:xfrm>
          <a:prstGeom prst="rect">
            <a:avLst/>
          </a:prstGeom>
          <a:noFill/>
          <a:ln w="12700">
            <a:noFill/>
            <a:miter lim="800000"/>
            <a:headEnd/>
            <a:tailEnd/>
          </a:ln>
          <a:effectLst/>
        </p:spPr>
        <p:txBody>
          <a:bodyPr lIns="90488" tIns="44450" rIns="90488" bIns="44450">
            <a:spAutoFit/>
          </a:bodyPr>
          <a:lstStyle/>
          <a:p>
            <a:pPr algn="r"/>
            <a:r>
              <a:rPr lang="en-US" sz="2000" b="1"/>
              <a:t>Fix jump hazard by waiting</a:t>
            </a:r>
            <a:r>
              <a:rPr lang="en-US" sz="2000"/>
              <a:t> – </a:t>
            </a:r>
            <a:r>
              <a:rPr lang="en-US" sz="2000">
                <a:solidFill>
                  <a:schemeClr val="accent2"/>
                </a:solidFill>
              </a:rPr>
              <a:t>flush</a:t>
            </a:r>
            <a:endParaRPr lang="en-US" sz="2000"/>
          </a:p>
        </p:txBody>
      </p:sp>
      <p:grpSp>
        <p:nvGrpSpPr>
          <p:cNvPr id="19" name="Group 98"/>
          <p:cNvGrpSpPr>
            <a:grpSpLocks/>
          </p:cNvGrpSpPr>
          <p:nvPr/>
        </p:nvGrpSpPr>
        <p:grpSpPr bwMode="auto">
          <a:xfrm>
            <a:off x="3429000" y="3352800"/>
            <a:ext cx="3355975" cy="838200"/>
            <a:chOff x="1562" y="1152"/>
            <a:chExt cx="2114" cy="528"/>
          </a:xfrm>
        </p:grpSpPr>
        <p:grpSp>
          <p:nvGrpSpPr>
            <p:cNvPr id="20" name="Group 99"/>
            <p:cNvGrpSpPr>
              <a:grpSpLocks/>
            </p:cNvGrpSpPr>
            <p:nvPr/>
          </p:nvGrpSpPr>
          <p:grpSpPr bwMode="auto">
            <a:xfrm>
              <a:off x="2487" y="1152"/>
              <a:ext cx="223" cy="481"/>
              <a:chOff x="2207" y="1413"/>
              <a:chExt cx="223" cy="481"/>
            </a:xfrm>
          </p:grpSpPr>
          <p:sp>
            <p:nvSpPr>
              <p:cNvPr id="1039460" name="Freeform 10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61" name="Rectangle 10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1" name="Group 102"/>
            <p:cNvGrpSpPr>
              <a:grpSpLocks/>
            </p:cNvGrpSpPr>
            <p:nvPr/>
          </p:nvGrpSpPr>
          <p:grpSpPr bwMode="auto">
            <a:xfrm>
              <a:off x="1562" y="1248"/>
              <a:ext cx="349" cy="289"/>
              <a:chOff x="1282" y="1509"/>
              <a:chExt cx="349" cy="289"/>
            </a:xfrm>
          </p:grpSpPr>
          <p:sp>
            <p:nvSpPr>
              <p:cNvPr id="1039463" name="Rectangle 10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2" name="Group 104"/>
              <p:cNvGrpSpPr>
                <a:grpSpLocks/>
              </p:cNvGrpSpPr>
              <p:nvPr/>
            </p:nvGrpSpPr>
            <p:grpSpPr bwMode="auto">
              <a:xfrm>
                <a:off x="1291" y="1509"/>
                <a:ext cx="340" cy="289"/>
                <a:chOff x="1291" y="1509"/>
                <a:chExt cx="340" cy="289"/>
              </a:xfrm>
            </p:grpSpPr>
            <p:sp>
              <p:nvSpPr>
                <p:cNvPr id="1039465" name="Freeform 10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66" name="Freeform 10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9467" name="Rectangle 10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08"/>
            <p:cNvGrpSpPr>
              <a:grpSpLocks/>
            </p:cNvGrpSpPr>
            <p:nvPr/>
          </p:nvGrpSpPr>
          <p:grpSpPr bwMode="auto">
            <a:xfrm>
              <a:off x="2031" y="1248"/>
              <a:ext cx="296" cy="289"/>
              <a:chOff x="1751" y="1509"/>
              <a:chExt cx="296" cy="289"/>
            </a:xfrm>
          </p:grpSpPr>
          <p:sp>
            <p:nvSpPr>
              <p:cNvPr id="1039469" name="Freeform 10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70" name="Freeform 11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71" name="Line 11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9472" name="Freeform 11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73" name="Line 11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9474" name="Rectangle 11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4" name="Group 115"/>
            <p:cNvGrpSpPr>
              <a:grpSpLocks/>
            </p:cNvGrpSpPr>
            <p:nvPr/>
          </p:nvGrpSpPr>
          <p:grpSpPr bwMode="auto">
            <a:xfrm>
              <a:off x="2880" y="1248"/>
              <a:ext cx="325" cy="289"/>
              <a:chOff x="2600" y="1509"/>
              <a:chExt cx="325" cy="289"/>
            </a:xfrm>
          </p:grpSpPr>
          <p:sp>
            <p:nvSpPr>
              <p:cNvPr id="1039476" name="Freeform 11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77" name="Freeform 11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78" name="Rectangle 11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5" name="Group 119"/>
            <p:cNvGrpSpPr>
              <a:grpSpLocks/>
            </p:cNvGrpSpPr>
            <p:nvPr/>
          </p:nvGrpSpPr>
          <p:grpSpPr bwMode="auto">
            <a:xfrm>
              <a:off x="3348" y="1248"/>
              <a:ext cx="284" cy="289"/>
              <a:chOff x="3068" y="1509"/>
              <a:chExt cx="284" cy="289"/>
            </a:xfrm>
          </p:grpSpPr>
          <p:sp>
            <p:nvSpPr>
              <p:cNvPr id="1039480" name="Freeform 12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81" name="Freeform 12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82" name="Line 12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9483" name="Line 12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9484" name="Line 12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9485" name="Line 12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9486" name="Line 12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9487" name="Line 12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9488" name="Line 12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9489" name="Line 12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9490" name="Line 13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394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45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0" name="Rectangle 2"/>
          <p:cNvSpPr>
            <a:spLocks noGrp="1" noChangeArrowheads="1"/>
          </p:cNvSpPr>
          <p:nvPr>
            <p:ph type="title"/>
          </p:nvPr>
        </p:nvSpPr>
        <p:spPr/>
        <p:txBody>
          <a:bodyPr/>
          <a:lstStyle/>
          <a:p>
            <a:r>
              <a:rPr lang="zh-CN" altLang="en-US" dirty="0" smtClean="0"/>
              <a:t>两种</a:t>
            </a:r>
            <a:r>
              <a:rPr lang="en-US" dirty="0" smtClean="0"/>
              <a:t>“</a:t>
            </a:r>
            <a:r>
              <a:rPr lang="zh-CN" altLang="en-US" dirty="0" smtClean="0"/>
              <a:t>类型</a:t>
            </a:r>
            <a:r>
              <a:rPr lang="en-US" dirty="0" smtClean="0"/>
              <a:t>”</a:t>
            </a:r>
            <a:r>
              <a:rPr lang="zh-CN" altLang="en-US" dirty="0" smtClean="0"/>
              <a:t>的阻塞</a:t>
            </a:r>
            <a:endParaRPr lang="en-US" dirty="0"/>
          </a:p>
        </p:txBody>
      </p:sp>
      <p:sp>
        <p:nvSpPr>
          <p:cNvPr id="1379331" name="Rectangle 3"/>
          <p:cNvSpPr>
            <a:spLocks noGrp="1" noChangeArrowheads="1"/>
          </p:cNvSpPr>
          <p:nvPr>
            <p:ph type="body" idx="1"/>
          </p:nvPr>
        </p:nvSpPr>
        <p:spPr>
          <a:xfrm>
            <a:off x="533400" y="914400"/>
            <a:ext cx="8153400" cy="4277068"/>
          </a:xfrm>
        </p:spPr>
        <p:txBody>
          <a:bodyPr/>
          <a:lstStyle/>
          <a:p>
            <a:r>
              <a:rPr lang="zh-CN" altLang="en-US" dirty="0" smtClean="0">
                <a:latin typeface="微软雅黑" pitchFamily="34" charset="-122"/>
                <a:ea typeface="微软雅黑" pitchFamily="34" charset="-122"/>
              </a:rPr>
              <a:t>空指令</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气泡</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插入流水线两指令之间</a:t>
            </a:r>
            <a:r>
              <a:rPr lang="en-US" dirty="0" smtClean="0">
                <a:solidFill>
                  <a:schemeClr val="accent1"/>
                </a:solidFill>
                <a:latin typeface="微软雅黑" pitchFamily="34" charset="-122"/>
                <a:ea typeface="微软雅黑" pitchFamily="34" charset="-122"/>
              </a:rPr>
              <a:t> </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正如对装载</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使用情况那样做</a:t>
            </a:r>
            <a:r>
              <a:rPr lang="en-US" dirty="0" smtClean="0">
                <a:latin typeface="微软雅黑" pitchFamily="34" charset="-122"/>
                <a:ea typeface="微软雅黑" pitchFamily="34" charset="-122"/>
              </a:rPr>
              <a:t>)</a:t>
            </a:r>
            <a:endParaRPr lang="en-US" dirty="0">
              <a:latin typeface="微软雅黑" pitchFamily="34" charset="-122"/>
              <a:ea typeface="微软雅黑" pitchFamily="34" charset="-122"/>
            </a:endParaRPr>
          </a:p>
          <a:p>
            <a:pPr lvl="1"/>
            <a:r>
              <a:rPr lang="en-US" dirty="0">
                <a:latin typeface="微软雅黑" pitchFamily="34" charset="-122"/>
                <a:ea typeface="微软雅黑" pitchFamily="34" charset="-122"/>
              </a:rPr>
              <a:t>Keep the instructions </a:t>
            </a:r>
            <a:r>
              <a:rPr lang="en-US" i="1" dirty="0">
                <a:latin typeface="微软雅黑" pitchFamily="34" charset="-122"/>
                <a:ea typeface="微软雅黑" pitchFamily="34" charset="-122"/>
              </a:rPr>
              <a:t>earlier</a:t>
            </a:r>
            <a:r>
              <a:rPr lang="en-US" dirty="0">
                <a:latin typeface="微软雅黑" pitchFamily="34" charset="-122"/>
                <a:ea typeface="微软雅黑" pitchFamily="34" charset="-122"/>
              </a:rPr>
              <a:t> in the pipeline (later in the code) from progressing down the pipeline for a cycle (“bounce” them in place with write control signals)</a:t>
            </a:r>
          </a:p>
          <a:p>
            <a:pPr lvl="1"/>
            <a:r>
              <a:rPr lang="zh-CN" altLang="en-US" dirty="0" smtClean="0">
                <a:latin typeface="微软雅黑" pitchFamily="34" charset="-122"/>
                <a:ea typeface="微软雅黑" pitchFamily="34" charset="-122"/>
              </a:rPr>
              <a:t>通过在合适的阶段给流水线寄存器的控制位置零来实现插入空指令</a:t>
            </a:r>
            <a:endParaRPr lang="en-US" dirty="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让流水线后面的指令正常工作</a:t>
            </a:r>
            <a:endParaRPr lang="en-US"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清除</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又称</a:t>
            </a:r>
            <a:r>
              <a:rPr lang="en-US" dirty="0" smtClean="0">
                <a:latin typeface="微软雅黑" pitchFamily="34" charset="-122"/>
                <a:ea typeface="微软雅黑" pitchFamily="34" charset="-122"/>
              </a:rPr>
              <a:t>instruction squashing)</a:t>
            </a:r>
            <a:r>
              <a:rPr lang="zh-CN" altLang="en-US" dirty="0" smtClean="0">
                <a:latin typeface="微软雅黑" pitchFamily="34" charset="-122"/>
                <a:ea typeface="微软雅黑" pitchFamily="34" charset="-122"/>
              </a:rPr>
              <a:t>：流水线中的一条指令用一条空指令进行替换 </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如处理顺序地跟在</a:t>
            </a:r>
            <a:r>
              <a:rPr lang="en-US" altLang="zh-CN" dirty="0" smtClean="0">
                <a:latin typeface="微软雅黑" pitchFamily="34" charset="-122"/>
                <a:ea typeface="微软雅黑" pitchFamily="34" charset="-122"/>
              </a:rPr>
              <a:t>j</a:t>
            </a:r>
            <a:r>
              <a:rPr lang="zh-CN" altLang="en-US" dirty="0" smtClean="0">
                <a:latin typeface="微软雅黑" pitchFamily="34" charset="-122"/>
                <a:ea typeface="微软雅黑" pitchFamily="34" charset="-122"/>
              </a:rPr>
              <a:t>指令之后的指令</a:t>
            </a:r>
            <a:r>
              <a:rPr lang="en-US" dirty="0" smtClean="0">
                <a:latin typeface="微软雅黑" pitchFamily="34" charset="-122"/>
                <a:ea typeface="微软雅黑" pitchFamily="34" charset="-122"/>
              </a:rPr>
              <a:t>)</a:t>
            </a:r>
          </a:p>
          <a:p>
            <a:pPr lvl="1"/>
            <a:r>
              <a:rPr lang="zh-CN" altLang="en-US" dirty="0" smtClean="0">
                <a:latin typeface="微软雅黑" pitchFamily="34" charset="-122"/>
                <a:ea typeface="微软雅黑" pitchFamily="34" charset="-122"/>
              </a:rPr>
              <a:t>将需要被清除的指令的控制位置零</a:t>
            </a:r>
            <a:endParaRPr 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79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93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93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93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93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793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933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2" name="Rectangle 2"/>
          <p:cNvSpPr>
            <a:spLocks noGrp="1" noChangeArrowheads="1"/>
          </p:cNvSpPr>
          <p:nvPr>
            <p:ph type="title"/>
          </p:nvPr>
        </p:nvSpPr>
        <p:spPr>
          <a:xfrm>
            <a:off x="533400" y="304800"/>
            <a:ext cx="8229600" cy="422275"/>
          </a:xfrm>
        </p:spPr>
        <p:txBody>
          <a:bodyPr/>
          <a:lstStyle/>
          <a:p>
            <a:r>
              <a:rPr lang="en-US" dirty="0"/>
              <a:t>Supporting ID Stage Jumps</a:t>
            </a:r>
          </a:p>
        </p:txBody>
      </p:sp>
      <p:grpSp>
        <p:nvGrpSpPr>
          <p:cNvPr id="2" name="Group 239"/>
          <p:cNvGrpSpPr>
            <a:grpSpLocks/>
          </p:cNvGrpSpPr>
          <p:nvPr/>
        </p:nvGrpSpPr>
        <p:grpSpPr bwMode="auto">
          <a:xfrm>
            <a:off x="152400" y="685800"/>
            <a:ext cx="8839200" cy="5791200"/>
            <a:chOff x="96" y="432"/>
            <a:chExt cx="5568" cy="3648"/>
          </a:xfrm>
        </p:grpSpPr>
        <p:sp>
          <p:nvSpPr>
            <p:cNvPr id="1377287" name="Text Box 7"/>
            <p:cNvSpPr txBox="1">
              <a:spLocks noChangeArrowheads="1"/>
            </p:cNvSpPr>
            <p:nvPr/>
          </p:nvSpPr>
          <p:spPr bwMode="auto">
            <a:xfrm>
              <a:off x="2592" y="816"/>
              <a:ext cx="367" cy="173"/>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377288" name="Line 8"/>
            <p:cNvSpPr>
              <a:spLocks noChangeShapeType="1"/>
            </p:cNvSpPr>
            <p:nvPr/>
          </p:nvSpPr>
          <p:spPr bwMode="auto">
            <a:xfrm>
              <a:off x="1584" y="1344"/>
              <a:ext cx="0" cy="624"/>
            </a:xfrm>
            <a:prstGeom prst="line">
              <a:avLst/>
            </a:prstGeom>
            <a:noFill/>
            <a:ln w="12700">
              <a:solidFill>
                <a:schemeClr val="tx1"/>
              </a:solidFill>
              <a:round/>
              <a:headEnd/>
              <a:tailEnd/>
            </a:ln>
            <a:effectLst/>
          </p:spPr>
          <p:txBody>
            <a:bodyPr/>
            <a:lstStyle/>
            <a:p>
              <a:endParaRPr lang="en-US"/>
            </a:p>
          </p:txBody>
        </p:sp>
        <p:sp>
          <p:nvSpPr>
            <p:cNvPr id="1377289" name="Line 9"/>
            <p:cNvSpPr>
              <a:spLocks noChangeShapeType="1"/>
            </p:cNvSpPr>
            <p:nvPr/>
          </p:nvSpPr>
          <p:spPr bwMode="auto">
            <a:xfrm>
              <a:off x="1584" y="3312"/>
              <a:ext cx="1104" cy="0"/>
            </a:xfrm>
            <a:prstGeom prst="line">
              <a:avLst/>
            </a:prstGeom>
            <a:noFill/>
            <a:ln w="19050">
              <a:solidFill>
                <a:schemeClr val="tx1"/>
              </a:solidFill>
              <a:round/>
              <a:headEnd/>
              <a:tailEnd/>
            </a:ln>
            <a:effectLst/>
          </p:spPr>
          <p:txBody>
            <a:bodyPr/>
            <a:lstStyle/>
            <a:p>
              <a:endParaRPr lang="en-US"/>
            </a:p>
          </p:txBody>
        </p:sp>
        <p:sp>
          <p:nvSpPr>
            <p:cNvPr id="1377290" name="Line 10"/>
            <p:cNvSpPr>
              <a:spLocks noChangeShapeType="1"/>
            </p:cNvSpPr>
            <p:nvPr/>
          </p:nvSpPr>
          <p:spPr bwMode="auto">
            <a:xfrm>
              <a:off x="2784" y="3312"/>
              <a:ext cx="288" cy="0"/>
            </a:xfrm>
            <a:prstGeom prst="line">
              <a:avLst/>
            </a:prstGeom>
            <a:noFill/>
            <a:ln w="19050">
              <a:solidFill>
                <a:schemeClr val="tx1"/>
              </a:solidFill>
              <a:round/>
              <a:headEnd/>
              <a:tailEnd/>
            </a:ln>
            <a:effectLst/>
          </p:spPr>
          <p:txBody>
            <a:bodyPr/>
            <a:lstStyle/>
            <a:p>
              <a:endParaRPr lang="en-US"/>
            </a:p>
          </p:txBody>
        </p:sp>
        <p:sp>
          <p:nvSpPr>
            <p:cNvPr id="1377291" name="Line 11"/>
            <p:cNvSpPr>
              <a:spLocks noChangeShapeType="1"/>
            </p:cNvSpPr>
            <p:nvPr/>
          </p:nvSpPr>
          <p:spPr bwMode="auto">
            <a:xfrm>
              <a:off x="4224" y="3360"/>
              <a:ext cx="960" cy="0"/>
            </a:xfrm>
            <a:prstGeom prst="line">
              <a:avLst/>
            </a:prstGeom>
            <a:noFill/>
            <a:ln w="19050">
              <a:solidFill>
                <a:schemeClr val="tx1"/>
              </a:solidFill>
              <a:round/>
              <a:headEnd/>
              <a:tailEnd/>
            </a:ln>
            <a:effectLst/>
          </p:spPr>
          <p:txBody>
            <a:bodyPr/>
            <a:lstStyle/>
            <a:p>
              <a:endParaRPr lang="en-US"/>
            </a:p>
          </p:txBody>
        </p:sp>
        <p:sp>
          <p:nvSpPr>
            <p:cNvPr id="1377292" name="Line 12"/>
            <p:cNvSpPr>
              <a:spLocks noChangeShapeType="1"/>
            </p:cNvSpPr>
            <p:nvPr/>
          </p:nvSpPr>
          <p:spPr bwMode="auto">
            <a:xfrm>
              <a:off x="1584" y="3024"/>
              <a:ext cx="0" cy="720"/>
            </a:xfrm>
            <a:prstGeom prst="line">
              <a:avLst/>
            </a:prstGeom>
            <a:noFill/>
            <a:ln w="12700">
              <a:solidFill>
                <a:schemeClr val="tx1"/>
              </a:solidFill>
              <a:round/>
              <a:headEnd/>
              <a:tailEnd/>
            </a:ln>
            <a:effectLst/>
          </p:spPr>
          <p:txBody>
            <a:bodyPr/>
            <a:lstStyle/>
            <a:p>
              <a:endParaRPr lang="en-US"/>
            </a:p>
          </p:txBody>
        </p:sp>
        <p:sp>
          <p:nvSpPr>
            <p:cNvPr id="1377293" name="Line 13"/>
            <p:cNvSpPr>
              <a:spLocks noChangeShapeType="1"/>
            </p:cNvSpPr>
            <p:nvPr/>
          </p:nvSpPr>
          <p:spPr bwMode="auto">
            <a:xfrm>
              <a:off x="1536" y="3984"/>
              <a:ext cx="3840" cy="0"/>
            </a:xfrm>
            <a:prstGeom prst="line">
              <a:avLst/>
            </a:prstGeom>
            <a:noFill/>
            <a:ln w="19050">
              <a:solidFill>
                <a:schemeClr val="tx1"/>
              </a:solidFill>
              <a:round/>
              <a:headEnd/>
              <a:tailEnd/>
            </a:ln>
            <a:effectLst/>
          </p:spPr>
          <p:txBody>
            <a:bodyPr/>
            <a:lstStyle/>
            <a:p>
              <a:endParaRPr lang="en-US"/>
            </a:p>
          </p:txBody>
        </p:sp>
        <p:sp>
          <p:nvSpPr>
            <p:cNvPr id="1377294" name="Line 14"/>
            <p:cNvSpPr>
              <a:spLocks noChangeShapeType="1"/>
            </p:cNvSpPr>
            <p:nvPr/>
          </p:nvSpPr>
          <p:spPr bwMode="auto">
            <a:xfrm>
              <a:off x="5280" y="3360"/>
              <a:ext cx="96" cy="0"/>
            </a:xfrm>
            <a:prstGeom prst="line">
              <a:avLst/>
            </a:prstGeom>
            <a:noFill/>
            <a:ln w="19050">
              <a:solidFill>
                <a:schemeClr val="tx1"/>
              </a:solidFill>
              <a:round/>
              <a:headEnd/>
              <a:tailEnd/>
            </a:ln>
            <a:effectLst/>
          </p:spPr>
          <p:txBody>
            <a:bodyPr/>
            <a:lstStyle/>
            <a:p>
              <a:endParaRPr lang="en-US"/>
            </a:p>
          </p:txBody>
        </p:sp>
        <p:sp>
          <p:nvSpPr>
            <p:cNvPr id="1377295" name="Line 15"/>
            <p:cNvSpPr>
              <a:spLocks noChangeShapeType="1"/>
            </p:cNvSpPr>
            <p:nvPr/>
          </p:nvSpPr>
          <p:spPr bwMode="auto">
            <a:xfrm>
              <a:off x="5376" y="3360"/>
              <a:ext cx="0" cy="624"/>
            </a:xfrm>
            <a:prstGeom prst="line">
              <a:avLst/>
            </a:prstGeom>
            <a:noFill/>
            <a:ln w="12700">
              <a:solidFill>
                <a:schemeClr val="tx1"/>
              </a:solidFill>
              <a:round/>
              <a:headEnd/>
              <a:tailEnd/>
            </a:ln>
            <a:effectLst/>
          </p:spPr>
          <p:txBody>
            <a:bodyPr/>
            <a:lstStyle/>
            <a:p>
              <a:endParaRPr lang="en-US"/>
            </a:p>
          </p:txBody>
        </p:sp>
        <p:sp>
          <p:nvSpPr>
            <p:cNvPr id="1377296" name="Line 16"/>
            <p:cNvSpPr>
              <a:spLocks noChangeShapeType="1"/>
            </p:cNvSpPr>
            <p:nvPr/>
          </p:nvSpPr>
          <p:spPr bwMode="auto">
            <a:xfrm flipV="1">
              <a:off x="1536" y="2448"/>
              <a:ext cx="0" cy="1536"/>
            </a:xfrm>
            <a:prstGeom prst="line">
              <a:avLst/>
            </a:prstGeom>
            <a:noFill/>
            <a:ln w="12700">
              <a:solidFill>
                <a:schemeClr val="tx1"/>
              </a:solidFill>
              <a:round/>
              <a:headEnd/>
              <a:tailEnd/>
            </a:ln>
            <a:effectLst/>
          </p:spPr>
          <p:txBody>
            <a:bodyPr/>
            <a:lstStyle/>
            <a:p>
              <a:endParaRPr lang="en-US"/>
            </a:p>
          </p:txBody>
        </p:sp>
        <p:sp>
          <p:nvSpPr>
            <p:cNvPr id="1377297" name="Line 17"/>
            <p:cNvSpPr>
              <a:spLocks noChangeShapeType="1"/>
            </p:cNvSpPr>
            <p:nvPr/>
          </p:nvSpPr>
          <p:spPr bwMode="auto">
            <a:xfrm>
              <a:off x="1536" y="2448"/>
              <a:ext cx="240" cy="0"/>
            </a:xfrm>
            <a:prstGeom prst="line">
              <a:avLst/>
            </a:prstGeom>
            <a:noFill/>
            <a:ln w="12700">
              <a:solidFill>
                <a:schemeClr val="tx1"/>
              </a:solidFill>
              <a:round/>
              <a:headEnd/>
              <a:tailEnd type="triangle" w="med" len="med"/>
            </a:ln>
            <a:effectLst/>
          </p:spPr>
          <p:txBody>
            <a:bodyPr/>
            <a:lstStyle/>
            <a:p>
              <a:endParaRPr lang="en-US"/>
            </a:p>
          </p:txBody>
        </p:sp>
        <p:grpSp>
          <p:nvGrpSpPr>
            <p:cNvPr id="3" name="Group 18"/>
            <p:cNvGrpSpPr>
              <a:grpSpLocks/>
            </p:cNvGrpSpPr>
            <p:nvPr/>
          </p:nvGrpSpPr>
          <p:grpSpPr bwMode="auto">
            <a:xfrm>
              <a:off x="912" y="1248"/>
              <a:ext cx="240" cy="576"/>
              <a:chOff x="1392" y="2880"/>
              <a:chExt cx="288" cy="480"/>
            </a:xfrm>
          </p:grpSpPr>
          <p:sp>
            <p:nvSpPr>
              <p:cNvPr id="1377299" name="Line 1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77300" name="Line 2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77301" name="Line 2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77302" name="Line 2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77303" name="Line 2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77304" name="Line 2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77305" name="Line 2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77306" name="Rectangle 26"/>
            <p:cNvSpPr>
              <a:spLocks noChangeArrowheads="1"/>
            </p:cNvSpPr>
            <p:nvPr/>
          </p:nvSpPr>
          <p:spPr bwMode="auto">
            <a:xfrm>
              <a:off x="480" y="1872"/>
              <a:ext cx="576" cy="912"/>
            </a:xfrm>
            <a:prstGeom prst="rect">
              <a:avLst/>
            </a:prstGeom>
            <a:noFill/>
            <a:ln w="12700">
              <a:solidFill>
                <a:schemeClr val="tx1"/>
              </a:solidFill>
              <a:miter lim="800000"/>
              <a:headEnd/>
              <a:tailEnd/>
            </a:ln>
            <a:effectLst/>
          </p:spPr>
          <p:txBody>
            <a:bodyPr wrap="none" anchor="ctr"/>
            <a:lstStyle/>
            <a:p>
              <a:endParaRPr lang="en-US"/>
            </a:p>
          </p:txBody>
        </p:sp>
        <p:sp>
          <p:nvSpPr>
            <p:cNvPr id="1377307" name="Rectangle 27"/>
            <p:cNvSpPr>
              <a:spLocks noChangeArrowheads="1"/>
            </p:cNvSpPr>
            <p:nvPr/>
          </p:nvSpPr>
          <p:spPr bwMode="auto">
            <a:xfrm>
              <a:off x="240" y="2112"/>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1377308" name="Line 28"/>
            <p:cNvSpPr>
              <a:spLocks noChangeShapeType="1"/>
            </p:cNvSpPr>
            <p:nvPr/>
          </p:nvSpPr>
          <p:spPr bwMode="auto">
            <a:xfrm>
              <a:off x="336" y="2352"/>
              <a:ext cx="144" cy="0"/>
            </a:xfrm>
            <a:prstGeom prst="line">
              <a:avLst/>
            </a:prstGeom>
            <a:noFill/>
            <a:ln w="28575">
              <a:solidFill>
                <a:schemeClr val="tx1"/>
              </a:solidFill>
              <a:round/>
              <a:headEnd/>
              <a:tailEnd type="triangle" w="med" len="med"/>
            </a:ln>
            <a:effectLst/>
          </p:spPr>
          <p:txBody>
            <a:bodyPr/>
            <a:lstStyle/>
            <a:p>
              <a:endParaRPr lang="en-US"/>
            </a:p>
          </p:txBody>
        </p:sp>
        <p:sp>
          <p:nvSpPr>
            <p:cNvPr id="1377309" name="Line 29"/>
            <p:cNvSpPr>
              <a:spLocks noChangeShapeType="1"/>
            </p:cNvSpPr>
            <p:nvPr/>
          </p:nvSpPr>
          <p:spPr bwMode="auto">
            <a:xfrm>
              <a:off x="384" y="1344"/>
              <a:ext cx="528" cy="0"/>
            </a:xfrm>
            <a:prstGeom prst="line">
              <a:avLst/>
            </a:prstGeom>
            <a:noFill/>
            <a:ln w="28575">
              <a:solidFill>
                <a:schemeClr val="tx1"/>
              </a:solidFill>
              <a:round/>
              <a:headEnd/>
              <a:tailEnd type="triangle" w="med" len="med"/>
            </a:ln>
            <a:effectLst/>
          </p:spPr>
          <p:txBody>
            <a:bodyPr/>
            <a:lstStyle/>
            <a:p>
              <a:endParaRPr lang="en-US"/>
            </a:p>
          </p:txBody>
        </p:sp>
        <p:sp>
          <p:nvSpPr>
            <p:cNvPr id="1377310" name="Line 30"/>
            <p:cNvSpPr>
              <a:spLocks noChangeShapeType="1"/>
            </p:cNvSpPr>
            <p:nvPr/>
          </p:nvSpPr>
          <p:spPr bwMode="auto">
            <a:xfrm>
              <a:off x="672" y="1728"/>
              <a:ext cx="240" cy="0"/>
            </a:xfrm>
            <a:prstGeom prst="line">
              <a:avLst/>
            </a:prstGeom>
            <a:noFill/>
            <a:ln w="28575">
              <a:solidFill>
                <a:schemeClr val="tx1"/>
              </a:solidFill>
              <a:round/>
              <a:headEnd/>
              <a:tailEnd type="triangle" w="med" len="med"/>
            </a:ln>
            <a:effectLst/>
          </p:spPr>
          <p:txBody>
            <a:bodyPr/>
            <a:lstStyle/>
            <a:p>
              <a:endParaRPr lang="en-US"/>
            </a:p>
          </p:txBody>
        </p:sp>
        <p:sp>
          <p:nvSpPr>
            <p:cNvPr id="1377311" name="Text Box 31"/>
            <p:cNvSpPr txBox="1">
              <a:spLocks noChangeArrowheads="1"/>
            </p:cNvSpPr>
            <p:nvPr/>
          </p:nvSpPr>
          <p:spPr bwMode="auto">
            <a:xfrm>
              <a:off x="432" y="2208"/>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377312" name="Text Box 32"/>
            <p:cNvSpPr txBox="1">
              <a:spLocks noChangeArrowheads="1"/>
            </p:cNvSpPr>
            <p:nvPr/>
          </p:nvSpPr>
          <p:spPr bwMode="auto">
            <a:xfrm>
              <a:off x="432" y="1920"/>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377313" name="Text Box 33"/>
            <p:cNvSpPr txBox="1">
              <a:spLocks noChangeArrowheads="1"/>
            </p:cNvSpPr>
            <p:nvPr/>
          </p:nvSpPr>
          <p:spPr bwMode="auto">
            <a:xfrm>
              <a:off x="912" y="1440"/>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77314" name="Text Box 34"/>
            <p:cNvSpPr txBox="1">
              <a:spLocks noChangeArrowheads="1"/>
            </p:cNvSpPr>
            <p:nvPr/>
          </p:nvSpPr>
          <p:spPr bwMode="auto">
            <a:xfrm rot="-5400000">
              <a:off x="154" y="2246"/>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377315" name="Line 35"/>
            <p:cNvSpPr>
              <a:spLocks noChangeShapeType="1"/>
            </p:cNvSpPr>
            <p:nvPr/>
          </p:nvSpPr>
          <p:spPr bwMode="auto">
            <a:xfrm>
              <a:off x="96" y="2352"/>
              <a:ext cx="144" cy="0"/>
            </a:xfrm>
            <a:prstGeom prst="line">
              <a:avLst/>
            </a:prstGeom>
            <a:noFill/>
            <a:ln w="28575">
              <a:solidFill>
                <a:schemeClr val="tx1"/>
              </a:solidFill>
              <a:round/>
              <a:headEnd/>
              <a:tailEnd type="triangle" w="med" len="med"/>
            </a:ln>
            <a:effectLst/>
          </p:spPr>
          <p:txBody>
            <a:bodyPr/>
            <a:lstStyle/>
            <a:p>
              <a:endParaRPr lang="en-US"/>
            </a:p>
          </p:txBody>
        </p:sp>
        <p:sp>
          <p:nvSpPr>
            <p:cNvPr id="1377316" name="Text Box 36"/>
            <p:cNvSpPr txBox="1">
              <a:spLocks noChangeArrowheads="1"/>
            </p:cNvSpPr>
            <p:nvPr/>
          </p:nvSpPr>
          <p:spPr bwMode="auto">
            <a:xfrm>
              <a:off x="528" y="1632"/>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377317" name="Line 37"/>
            <p:cNvSpPr>
              <a:spLocks noChangeShapeType="1"/>
            </p:cNvSpPr>
            <p:nvPr/>
          </p:nvSpPr>
          <p:spPr bwMode="auto">
            <a:xfrm flipH="1">
              <a:off x="1632" y="4080"/>
              <a:ext cx="4032" cy="0"/>
            </a:xfrm>
            <a:prstGeom prst="line">
              <a:avLst/>
            </a:prstGeom>
            <a:noFill/>
            <a:ln w="28575">
              <a:solidFill>
                <a:schemeClr val="tx1"/>
              </a:solidFill>
              <a:round/>
              <a:headEnd/>
              <a:tailEnd/>
            </a:ln>
            <a:effectLst/>
          </p:spPr>
          <p:txBody>
            <a:bodyPr/>
            <a:lstStyle/>
            <a:p>
              <a:endParaRPr lang="en-US"/>
            </a:p>
          </p:txBody>
        </p:sp>
        <p:sp>
          <p:nvSpPr>
            <p:cNvPr id="1377318" name="Rectangle 38"/>
            <p:cNvSpPr>
              <a:spLocks noChangeArrowheads="1"/>
            </p:cNvSpPr>
            <p:nvPr/>
          </p:nvSpPr>
          <p:spPr bwMode="auto">
            <a:xfrm>
              <a:off x="1776" y="1872"/>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377320" name="Line 40"/>
            <p:cNvSpPr>
              <a:spLocks noChangeShapeType="1"/>
            </p:cNvSpPr>
            <p:nvPr/>
          </p:nvSpPr>
          <p:spPr bwMode="auto">
            <a:xfrm>
              <a:off x="1584" y="2208"/>
              <a:ext cx="192" cy="0"/>
            </a:xfrm>
            <a:prstGeom prst="line">
              <a:avLst/>
            </a:prstGeom>
            <a:noFill/>
            <a:ln w="19050">
              <a:solidFill>
                <a:schemeClr val="tx1"/>
              </a:solidFill>
              <a:round/>
              <a:headEnd/>
              <a:tailEnd type="triangle" w="med" len="med"/>
            </a:ln>
            <a:effectLst/>
          </p:spPr>
          <p:txBody>
            <a:bodyPr/>
            <a:lstStyle/>
            <a:p>
              <a:endParaRPr lang="en-US"/>
            </a:p>
          </p:txBody>
        </p:sp>
        <p:sp>
          <p:nvSpPr>
            <p:cNvPr id="1377321" name="Text Box 41"/>
            <p:cNvSpPr txBox="1">
              <a:spLocks noChangeArrowheads="1"/>
            </p:cNvSpPr>
            <p:nvPr/>
          </p:nvSpPr>
          <p:spPr bwMode="auto">
            <a:xfrm>
              <a:off x="1728" y="2592"/>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77322" name="Text Box 42"/>
            <p:cNvSpPr txBox="1">
              <a:spLocks noChangeArrowheads="1"/>
            </p:cNvSpPr>
            <p:nvPr/>
          </p:nvSpPr>
          <p:spPr bwMode="auto">
            <a:xfrm>
              <a:off x="1728" y="187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377323" name="Text Box 43"/>
            <p:cNvSpPr txBox="1">
              <a:spLocks noChangeArrowheads="1"/>
            </p:cNvSpPr>
            <p:nvPr/>
          </p:nvSpPr>
          <p:spPr bwMode="auto">
            <a:xfrm>
              <a:off x="1728" y="211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377324" name="Text Box 44"/>
            <p:cNvSpPr txBox="1">
              <a:spLocks noChangeArrowheads="1"/>
            </p:cNvSpPr>
            <p:nvPr/>
          </p:nvSpPr>
          <p:spPr bwMode="auto">
            <a:xfrm>
              <a:off x="1728" y="2352"/>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377325" name="Text Box 45"/>
            <p:cNvSpPr txBox="1">
              <a:spLocks noChangeArrowheads="1"/>
            </p:cNvSpPr>
            <p:nvPr/>
          </p:nvSpPr>
          <p:spPr bwMode="auto">
            <a:xfrm>
              <a:off x="1776" y="1968"/>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377326" name="Text Box 46"/>
            <p:cNvSpPr txBox="1">
              <a:spLocks noChangeArrowheads="1"/>
            </p:cNvSpPr>
            <p:nvPr/>
          </p:nvSpPr>
          <p:spPr bwMode="auto">
            <a:xfrm>
              <a:off x="2208" y="196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377327" name="Text Box 47"/>
            <p:cNvSpPr txBox="1">
              <a:spLocks noChangeArrowheads="1"/>
            </p:cNvSpPr>
            <p:nvPr/>
          </p:nvSpPr>
          <p:spPr bwMode="auto">
            <a:xfrm>
              <a:off x="2208" y="240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377328" name="Line 48"/>
            <p:cNvSpPr>
              <a:spLocks noChangeShapeType="1"/>
            </p:cNvSpPr>
            <p:nvPr/>
          </p:nvSpPr>
          <p:spPr bwMode="auto">
            <a:xfrm>
              <a:off x="1584" y="3024"/>
              <a:ext cx="240" cy="0"/>
            </a:xfrm>
            <a:prstGeom prst="line">
              <a:avLst/>
            </a:prstGeom>
            <a:noFill/>
            <a:ln w="28575">
              <a:solidFill>
                <a:schemeClr val="tx1"/>
              </a:solidFill>
              <a:round/>
              <a:headEnd/>
              <a:tailEnd/>
            </a:ln>
            <a:effectLst/>
          </p:spPr>
          <p:txBody>
            <a:bodyPr/>
            <a:lstStyle/>
            <a:p>
              <a:endParaRPr lang="en-US"/>
            </a:p>
          </p:txBody>
        </p:sp>
        <p:sp>
          <p:nvSpPr>
            <p:cNvPr id="1377329" name="Line 49"/>
            <p:cNvSpPr>
              <a:spLocks noChangeShapeType="1"/>
            </p:cNvSpPr>
            <p:nvPr/>
          </p:nvSpPr>
          <p:spPr bwMode="auto">
            <a:xfrm>
              <a:off x="1632" y="2976"/>
              <a:ext cx="48" cy="96"/>
            </a:xfrm>
            <a:prstGeom prst="line">
              <a:avLst/>
            </a:prstGeom>
            <a:noFill/>
            <a:ln w="12700">
              <a:solidFill>
                <a:schemeClr val="tx1"/>
              </a:solidFill>
              <a:round/>
              <a:headEnd/>
              <a:tailEnd/>
            </a:ln>
            <a:effectLst/>
          </p:spPr>
          <p:txBody>
            <a:bodyPr/>
            <a:lstStyle/>
            <a:p>
              <a:endParaRPr lang="en-US"/>
            </a:p>
          </p:txBody>
        </p:sp>
        <p:sp>
          <p:nvSpPr>
            <p:cNvPr id="1377330" name="Line 50"/>
            <p:cNvSpPr>
              <a:spLocks noChangeShapeType="1"/>
            </p:cNvSpPr>
            <p:nvPr/>
          </p:nvSpPr>
          <p:spPr bwMode="auto">
            <a:xfrm>
              <a:off x="2400" y="2976"/>
              <a:ext cx="48" cy="96"/>
            </a:xfrm>
            <a:prstGeom prst="line">
              <a:avLst/>
            </a:prstGeom>
            <a:noFill/>
            <a:ln w="12700">
              <a:solidFill>
                <a:schemeClr val="tx1"/>
              </a:solidFill>
              <a:round/>
              <a:headEnd/>
              <a:tailEnd/>
            </a:ln>
            <a:effectLst/>
          </p:spPr>
          <p:txBody>
            <a:bodyPr/>
            <a:lstStyle/>
            <a:p>
              <a:endParaRPr lang="en-US"/>
            </a:p>
          </p:txBody>
        </p:sp>
        <p:sp>
          <p:nvSpPr>
            <p:cNvPr id="1377331" name="Text Box 51"/>
            <p:cNvSpPr txBox="1">
              <a:spLocks noChangeArrowheads="1"/>
            </p:cNvSpPr>
            <p:nvPr/>
          </p:nvSpPr>
          <p:spPr bwMode="auto">
            <a:xfrm>
              <a:off x="1632" y="2832"/>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377332" name="Text Box 52"/>
            <p:cNvSpPr txBox="1">
              <a:spLocks noChangeArrowheads="1"/>
            </p:cNvSpPr>
            <p:nvPr/>
          </p:nvSpPr>
          <p:spPr bwMode="auto">
            <a:xfrm>
              <a:off x="2352" y="2832"/>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377333" name="Line 53"/>
            <p:cNvSpPr>
              <a:spLocks noChangeShapeType="1"/>
            </p:cNvSpPr>
            <p:nvPr/>
          </p:nvSpPr>
          <p:spPr bwMode="auto">
            <a:xfrm>
              <a:off x="1632" y="2688"/>
              <a:ext cx="160" cy="0"/>
            </a:xfrm>
            <a:prstGeom prst="line">
              <a:avLst/>
            </a:prstGeom>
            <a:noFill/>
            <a:ln w="28575">
              <a:solidFill>
                <a:schemeClr val="tx1"/>
              </a:solidFill>
              <a:round/>
              <a:headEnd/>
              <a:tailEnd type="triangle" w="med" len="med"/>
            </a:ln>
            <a:effectLst/>
          </p:spPr>
          <p:txBody>
            <a:bodyPr/>
            <a:lstStyle/>
            <a:p>
              <a:endParaRPr lang="en-US"/>
            </a:p>
          </p:txBody>
        </p:sp>
        <p:sp>
          <p:nvSpPr>
            <p:cNvPr id="1377334" name="Line 54"/>
            <p:cNvSpPr>
              <a:spLocks noChangeShapeType="1"/>
            </p:cNvSpPr>
            <p:nvPr/>
          </p:nvSpPr>
          <p:spPr bwMode="auto">
            <a:xfrm>
              <a:off x="3264" y="2544"/>
              <a:ext cx="0" cy="576"/>
            </a:xfrm>
            <a:prstGeom prst="line">
              <a:avLst/>
            </a:prstGeom>
            <a:noFill/>
            <a:ln w="28575">
              <a:solidFill>
                <a:schemeClr val="tx1"/>
              </a:solidFill>
              <a:round/>
              <a:headEnd/>
              <a:tailEnd/>
            </a:ln>
            <a:effectLst/>
          </p:spPr>
          <p:txBody>
            <a:bodyPr/>
            <a:lstStyle/>
            <a:p>
              <a:endParaRPr lang="en-US"/>
            </a:p>
          </p:txBody>
        </p:sp>
        <p:sp>
          <p:nvSpPr>
            <p:cNvPr id="1377335" name="Line 55"/>
            <p:cNvSpPr>
              <a:spLocks noChangeShapeType="1"/>
            </p:cNvSpPr>
            <p:nvPr/>
          </p:nvSpPr>
          <p:spPr bwMode="auto">
            <a:xfrm>
              <a:off x="2592" y="2592"/>
              <a:ext cx="96" cy="0"/>
            </a:xfrm>
            <a:prstGeom prst="line">
              <a:avLst/>
            </a:prstGeom>
            <a:noFill/>
            <a:ln w="28575">
              <a:solidFill>
                <a:schemeClr val="tx1"/>
              </a:solidFill>
              <a:round/>
              <a:headEnd/>
              <a:tailEnd/>
            </a:ln>
            <a:effectLst/>
          </p:spPr>
          <p:txBody>
            <a:bodyPr/>
            <a:lstStyle/>
            <a:p>
              <a:endParaRPr lang="en-US"/>
            </a:p>
          </p:txBody>
        </p:sp>
        <p:sp>
          <p:nvSpPr>
            <p:cNvPr id="1377336" name="Line 56"/>
            <p:cNvSpPr>
              <a:spLocks noChangeShapeType="1"/>
            </p:cNvSpPr>
            <p:nvPr/>
          </p:nvSpPr>
          <p:spPr bwMode="auto">
            <a:xfrm>
              <a:off x="1584" y="1968"/>
              <a:ext cx="0" cy="1056"/>
            </a:xfrm>
            <a:prstGeom prst="line">
              <a:avLst/>
            </a:prstGeom>
            <a:noFill/>
            <a:ln w="28575">
              <a:solidFill>
                <a:schemeClr val="tx1"/>
              </a:solidFill>
              <a:round/>
              <a:headEnd/>
              <a:tailEnd/>
            </a:ln>
            <a:effectLst/>
          </p:spPr>
          <p:txBody>
            <a:bodyPr/>
            <a:lstStyle/>
            <a:p>
              <a:endParaRPr lang="en-US"/>
            </a:p>
          </p:txBody>
        </p:sp>
        <p:sp>
          <p:nvSpPr>
            <p:cNvPr id="1377337" name="Line 57"/>
            <p:cNvSpPr>
              <a:spLocks noChangeShapeType="1"/>
            </p:cNvSpPr>
            <p:nvPr/>
          </p:nvSpPr>
          <p:spPr bwMode="auto">
            <a:xfrm>
              <a:off x="1584" y="1968"/>
              <a:ext cx="192" cy="0"/>
            </a:xfrm>
            <a:prstGeom prst="line">
              <a:avLst/>
            </a:prstGeom>
            <a:noFill/>
            <a:ln w="19050">
              <a:solidFill>
                <a:schemeClr val="tx1"/>
              </a:solidFill>
              <a:round/>
              <a:headEnd/>
              <a:tailEnd type="triangle" w="med" len="med"/>
            </a:ln>
            <a:effectLst/>
          </p:spPr>
          <p:txBody>
            <a:bodyPr/>
            <a:lstStyle/>
            <a:p>
              <a:endParaRPr lang="en-US"/>
            </a:p>
          </p:txBody>
        </p:sp>
        <p:sp>
          <p:nvSpPr>
            <p:cNvPr id="1377338" name="Line 58"/>
            <p:cNvSpPr>
              <a:spLocks noChangeShapeType="1"/>
            </p:cNvSpPr>
            <p:nvPr/>
          </p:nvSpPr>
          <p:spPr bwMode="auto">
            <a:xfrm>
              <a:off x="3216" y="2784"/>
              <a:ext cx="192" cy="0"/>
            </a:xfrm>
            <a:prstGeom prst="line">
              <a:avLst/>
            </a:prstGeom>
            <a:noFill/>
            <a:ln w="28575">
              <a:solidFill>
                <a:schemeClr val="tx1"/>
              </a:solidFill>
              <a:round/>
              <a:headEnd/>
              <a:tailEnd type="triangle" w="med" len="med"/>
            </a:ln>
            <a:effectLst/>
          </p:spPr>
          <p:txBody>
            <a:bodyPr/>
            <a:lstStyle/>
            <a:p>
              <a:endParaRPr lang="en-US"/>
            </a:p>
          </p:txBody>
        </p:sp>
        <p:sp>
          <p:nvSpPr>
            <p:cNvPr id="1377339" name="Line 59"/>
            <p:cNvSpPr>
              <a:spLocks noChangeShapeType="1"/>
            </p:cNvSpPr>
            <p:nvPr/>
          </p:nvSpPr>
          <p:spPr bwMode="auto">
            <a:xfrm>
              <a:off x="4032" y="2400"/>
              <a:ext cx="112" cy="0"/>
            </a:xfrm>
            <a:prstGeom prst="line">
              <a:avLst/>
            </a:prstGeom>
            <a:noFill/>
            <a:ln w="28575">
              <a:solidFill>
                <a:schemeClr val="tx1"/>
              </a:solidFill>
              <a:round/>
              <a:headEnd/>
              <a:tailEnd/>
            </a:ln>
            <a:effectLst/>
          </p:spPr>
          <p:txBody>
            <a:bodyPr/>
            <a:lstStyle/>
            <a:p>
              <a:endParaRPr lang="en-US"/>
            </a:p>
          </p:txBody>
        </p:sp>
        <p:sp>
          <p:nvSpPr>
            <p:cNvPr id="1377340" name="Freeform 60"/>
            <p:cNvSpPr>
              <a:spLocks/>
            </p:cNvSpPr>
            <p:nvPr/>
          </p:nvSpPr>
          <p:spPr bwMode="auto">
            <a:xfrm>
              <a:off x="3696" y="196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377341" name="Rectangle 61"/>
            <p:cNvSpPr>
              <a:spLocks noChangeArrowheads="1"/>
            </p:cNvSpPr>
            <p:nvPr/>
          </p:nvSpPr>
          <p:spPr bwMode="auto">
            <a:xfrm>
              <a:off x="3760" y="235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377342" name="AutoShape 62"/>
            <p:cNvSpPr>
              <a:spLocks noChangeArrowheads="1"/>
            </p:cNvSpPr>
            <p:nvPr/>
          </p:nvSpPr>
          <p:spPr bwMode="auto">
            <a:xfrm rot="-5400000">
              <a:off x="3256" y="2568"/>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343" name="Line 63"/>
            <p:cNvSpPr>
              <a:spLocks noChangeShapeType="1"/>
            </p:cNvSpPr>
            <p:nvPr/>
          </p:nvSpPr>
          <p:spPr bwMode="auto">
            <a:xfrm>
              <a:off x="3568" y="2640"/>
              <a:ext cx="144" cy="0"/>
            </a:xfrm>
            <a:prstGeom prst="line">
              <a:avLst/>
            </a:prstGeom>
            <a:noFill/>
            <a:ln w="28575">
              <a:solidFill>
                <a:schemeClr val="tx1"/>
              </a:solidFill>
              <a:round/>
              <a:headEnd/>
              <a:tailEnd type="triangle" w="med" len="med"/>
            </a:ln>
            <a:effectLst/>
          </p:spPr>
          <p:txBody>
            <a:bodyPr/>
            <a:lstStyle/>
            <a:p>
              <a:endParaRPr lang="en-US"/>
            </a:p>
          </p:txBody>
        </p:sp>
        <p:sp>
          <p:nvSpPr>
            <p:cNvPr id="1377344" name="Line 64"/>
            <p:cNvSpPr>
              <a:spLocks noChangeShapeType="1"/>
            </p:cNvSpPr>
            <p:nvPr/>
          </p:nvSpPr>
          <p:spPr bwMode="auto">
            <a:xfrm>
              <a:off x="3264" y="2544"/>
              <a:ext cx="176" cy="0"/>
            </a:xfrm>
            <a:prstGeom prst="line">
              <a:avLst/>
            </a:prstGeom>
            <a:noFill/>
            <a:ln w="28575">
              <a:solidFill>
                <a:schemeClr val="tx1"/>
              </a:solidFill>
              <a:round/>
              <a:headEnd/>
              <a:tailEnd type="triangle" w="med" len="med"/>
            </a:ln>
            <a:effectLst/>
          </p:spPr>
          <p:txBody>
            <a:bodyPr/>
            <a:lstStyle/>
            <a:p>
              <a:endParaRPr lang="en-US"/>
            </a:p>
          </p:txBody>
        </p:sp>
        <p:sp>
          <p:nvSpPr>
            <p:cNvPr id="1377345" name="Line 65"/>
            <p:cNvSpPr>
              <a:spLocks noChangeShapeType="1"/>
            </p:cNvSpPr>
            <p:nvPr/>
          </p:nvSpPr>
          <p:spPr bwMode="auto">
            <a:xfrm>
              <a:off x="3216" y="2112"/>
              <a:ext cx="480" cy="0"/>
            </a:xfrm>
            <a:prstGeom prst="line">
              <a:avLst/>
            </a:prstGeom>
            <a:noFill/>
            <a:ln w="28575">
              <a:solidFill>
                <a:schemeClr val="tx1"/>
              </a:solidFill>
              <a:round/>
              <a:headEnd/>
              <a:tailEnd type="triangle" w="med" len="med"/>
            </a:ln>
            <a:effectLst/>
          </p:spPr>
          <p:txBody>
            <a:bodyPr/>
            <a:lstStyle/>
            <a:p>
              <a:endParaRPr lang="en-US"/>
            </a:p>
          </p:txBody>
        </p:sp>
        <p:sp>
          <p:nvSpPr>
            <p:cNvPr id="1377346" name="Rectangle 66"/>
            <p:cNvSpPr>
              <a:spLocks noChangeArrowheads="1"/>
            </p:cNvSpPr>
            <p:nvPr/>
          </p:nvSpPr>
          <p:spPr bwMode="auto">
            <a:xfrm>
              <a:off x="4368" y="1920"/>
              <a:ext cx="720" cy="912"/>
            </a:xfrm>
            <a:prstGeom prst="rect">
              <a:avLst/>
            </a:prstGeom>
            <a:noFill/>
            <a:ln w="12700">
              <a:solidFill>
                <a:schemeClr val="tx1"/>
              </a:solidFill>
              <a:miter lim="800000"/>
              <a:headEnd/>
              <a:tailEnd/>
            </a:ln>
            <a:effectLst/>
          </p:spPr>
          <p:txBody>
            <a:bodyPr wrap="none" anchor="ctr"/>
            <a:lstStyle/>
            <a:p>
              <a:endParaRPr lang="en-US"/>
            </a:p>
          </p:txBody>
        </p:sp>
        <p:sp>
          <p:nvSpPr>
            <p:cNvPr id="1377347" name="Line 67"/>
            <p:cNvSpPr>
              <a:spLocks noChangeShapeType="1"/>
            </p:cNvSpPr>
            <p:nvPr/>
          </p:nvSpPr>
          <p:spPr bwMode="auto">
            <a:xfrm>
              <a:off x="4224" y="2400"/>
              <a:ext cx="160" cy="0"/>
            </a:xfrm>
            <a:prstGeom prst="line">
              <a:avLst/>
            </a:prstGeom>
            <a:noFill/>
            <a:ln w="28575">
              <a:solidFill>
                <a:schemeClr val="tx1"/>
              </a:solidFill>
              <a:round/>
              <a:headEnd/>
              <a:tailEnd type="triangle" w="med" len="med"/>
            </a:ln>
            <a:effectLst/>
          </p:spPr>
          <p:txBody>
            <a:bodyPr/>
            <a:lstStyle/>
            <a:p>
              <a:endParaRPr lang="en-US"/>
            </a:p>
          </p:txBody>
        </p:sp>
        <p:sp>
          <p:nvSpPr>
            <p:cNvPr id="1377348" name="Text Box 68"/>
            <p:cNvSpPr txBox="1">
              <a:spLocks noChangeArrowheads="1"/>
            </p:cNvSpPr>
            <p:nvPr/>
          </p:nvSpPr>
          <p:spPr bwMode="auto">
            <a:xfrm>
              <a:off x="4560" y="1920"/>
              <a:ext cx="545" cy="326"/>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377349" name="Text Box 69"/>
            <p:cNvSpPr txBox="1">
              <a:spLocks noChangeArrowheads="1"/>
            </p:cNvSpPr>
            <p:nvPr/>
          </p:nvSpPr>
          <p:spPr bwMode="auto">
            <a:xfrm>
              <a:off x="4333" y="2304"/>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377350" name="Text Box 70"/>
            <p:cNvSpPr txBox="1">
              <a:spLocks noChangeArrowheads="1"/>
            </p:cNvSpPr>
            <p:nvPr/>
          </p:nvSpPr>
          <p:spPr bwMode="auto">
            <a:xfrm>
              <a:off x="4327" y="254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77351" name="Text Box 71"/>
            <p:cNvSpPr txBox="1">
              <a:spLocks noChangeArrowheads="1"/>
            </p:cNvSpPr>
            <p:nvPr/>
          </p:nvSpPr>
          <p:spPr bwMode="auto">
            <a:xfrm>
              <a:off x="4752" y="2256"/>
              <a:ext cx="344"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377352" name="Line 72"/>
            <p:cNvSpPr>
              <a:spLocks noChangeShapeType="1"/>
            </p:cNvSpPr>
            <p:nvPr/>
          </p:nvSpPr>
          <p:spPr bwMode="auto">
            <a:xfrm>
              <a:off x="4224" y="2640"/>
              <a:ext cx="144" cy="0"/>
            </a:xfrm>
            <a:prstGeom prst="line">
              <a:avLst/>
            </a:prstGeom>
            <a:noFill/>
            <a:ln w="28575">
              <a:solidFill>
                <a:schemeClr val="tx1"/>
              </a:solidFill>
              <a:round/>
              <a:headEnd/>
              <a:tailEnd type="triangle" w="med" len="med"/>
            </a:ln>
            <a:effectLst/>
          </p:spPr>
          <p:txBody>
            <a:bodyPr/>
            <a:lstStyle/>
            <a:p>
              <a:endParaRPr lang="en-US"/>
            </a:p>
          </p:txBody>
        </p:sp>
        <p:sp>
          <p:nvSpPr>
            <p:cNvPr id="1377353" name="Line 73"/>
            <p:cNvSpPr>
              <a:spLocks noChangeShapeType="1"/>
            </p:cNvSpPr>
            <p:nvPr/>
          </p:nvSpPr>
          <p:spPr bwMode="auto">
            <a:xfrm>
              <a:off x="5280" y="2640"/>
              <a:ext cx="144" cy="1"/>
            </a:xfrm>
            <a:prstGeom prst="line">
              <a:avLst/>
            </a:prstGeom>
            <a:noFill/>
            <a:ln w="28575">
              <a:solidFill>
                <a:schemeClr val="tx1"/>
              </a:solidFill>
              <a:round/>
              <a:headEnd/>
              <a:tailEnd type="triangle" w="med" len="med"/>
            </a:ln>
            <a:effectLst/>
          </p:spPr>
          <p:txBody>
            <a:bodyPr/>
            <a:lstStyle/>
            <a:p>
              <a:endParaRPr lang="en-US"/>
            </a:p>
          </p:txBody>
        </p:sp>
        <p:sp>
          <p:nvSpPr>
            <p:cNvPr id="1377354" name="AutoShape 74"/>
            <p:cNvSpPr>
              <a:spLocks noChangeArrowheads="1"/>
            </p:cNvSpPr>
            <p:nvPr/>
          </p:nvSpPr>
          <p:spPr bwMode="auto">
            <a:xfrm rot="-5400000">
              <a:off x="5280" y="244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355" name="Line 75"/>
            <p:cNvSpPr>
              <a:spLocks noChangeShapeType="1"/>
            </p:cNvSpPr>
            <p:nvPr/>
          </p:nvSpPr>
          <p:spPr bwMode="auto">
            <a:xfrm>
              <a:off x="5568" y="2496"/>
              <a:ext cx="96" cy="1"/>
            </a:xfrm>
            <a:prstGeom prst="line">
              <a:avLst/>
            </a:prstGeom>
            <a:noFill/>
            <a:ln w="28575">
              <a:solidFill>
                <a:schemeClr val="tx1"/>
              </a:solidFill>
              <a:round/>
              <a:headEnd/>
              <a:tailEnd/>
            </a:ln>
            <a:effectLst/>
          </p:spPr>
          <p:txBody>
            <a:bodyPr/>
            <a:lstStyle/>
            <a:p>
              <a:endParaRPr lang="en-US"/>
            </a:p>
          </p:txBody>
        </p:sp>
        <p:sp>
          <p:nvSpPr>
            <p:cNvPr id="1377356" name="Line 76"/>
            <p:cNvSpPr>
              <a:spLocks noChangeShapeType="1"/>
            </p:cNvSpPr>
            <p:nvPr/>
          </p:nvSpPr>
          <p:spPr bwMode="auto">
            <a:xfrm>
              <a:off x="2592" y="2112"/>
              <a:ext cx="96" cy="0"/>
            </a:xfrm>
            <a:prstGeom prst="line">
              <a:avLst/>
            </a:prstGeom>
            <a:noFill/>
            <a:ln w="28575">
              <a:solidFill>
                <a:schemeClr val="tx1"/>
              </a:solidFill>
              <a:round/>
              <a:headEnd/>
              <a:tailEnd/>
            </a:ln>
            <a:effectLst/>
          </p:spPr>
          <p:txBody>
            <a:bodyPr/>
            <a:lstStyle/>
            <a:p>
              <a:endParaRPr lang="en-US"/>
            </a:p>
          </p:txBody>
        </p:sp>
        <p:sp>
          <p:nvSpPr>
            <p:cNvPr id="1377357" name="Line 77"/>
            <p:cNvSpPr>
              <a:spLocks noChangeShapeType="1"/>
            </p:cNvSpPr>
            <p:nvPr/>
          </p:nvSpPr>
          <p:spPr bwMode="auto">
            <a:xfrm>
              <a:off x="1632" y="2688"/>
              <a:ext cx="0" cy="1392"/>
            </a:xfrm>
            <a:prstGeom prst="line">
              <a:avLst/>
            </a:prstGeom>
            <a:noFill/>
            <a:ln w="28575">
              <a:solidFill>
                <a:schemeClr val="tx1"/>
              </a:solidFill>
              <a:round/>
              <a:headEnd/>
              <a:tailEnd/>
            </a:ln>
            <a:effectLst/>
          </p:spPr>
          <p:txBody>
            <a:bodyPr/>
            <a:lstStyle/>
            <a:p>
              <a:endParaRPr lang="en-US"/>
            </a:p>
          </p:txBody>
        </p:sp>
        <p:sp>
          <p:nvSpPr>
            <p:cNvPr id="1377358" name="Line 78"/>
            <p:cNvSpPr>
              <a:spLocks noChangeShapeType="1"/>
            </p:cNvSpPr>
            <p:nvPr/>
          </p:nvSpPr>
          <p:spPr bwMode="auto">
            <a:xfrm>
              <a:off x="1152" y="1536"/>
              <a:ext cx="144" cy="0"/>
            </a:xfrm>
            <a:prstGeom prst="line">
              <a:avLst/>
            </a:prstGeom>
            <a:noFill/>
            <a:ln w="28575">
              <a:solidFill>
                <a:schemeClr val="tx1"/>
              </a:solidFill>
              <a:round/>
              <a:headEnd/>
              <a:tailEnd/>
            </a:ln>
            <a:effectLst/>
          </p:spPr>
          <p:txBody>
            <a:bodyPr/>
            <a:lstStyle/>
            <a:p>
              <a:endParaRPr lang="en-US"/>
            </a:p>
          </p:txBody>
        </p:sp>
        <p:sp>
          <p:nvSpPr>
            <p:cNvPr id="1377359" name="Line 79"/>
            <p:cNvSpPr>
              <a:spLocks noChangeShapeType="1"/>
            </p:cNvSpPr>
            <p:nvPr/>
          </p:nvSpPr>
          <p:spPr bwMode="auto">
            <a:xfrm>
              <a:off x="1488" y="2352"/>
              <a:ext cx="96" cy="0"/>
            </a:xfrm>
            <a:prstGeom prst="line">
              <a:avLst/>
            </a:prstGeom>
            <a:noFill/>
            <a:ln w="28575">
              <a:solidFill>
                <a:schemeClr val="tx1"/>
              </a:solidFill>
              <a:round/>
              <a:headEnd/>
              <a:tailEnd/>
            </a:ln>
            <a:effectLst/>
          </p:spPr>
          <p:txBody>
            <a:bodyPr/>
            <a:lstStyle/>
            <a:p>
              <a:endParaRPr lang="en-US"/>
            </a:p>
          </p:txBody>
        </p:sp>
        <p:sp>
          <p:nvSpPr>
            <p:cNvPr id="1377360" name="Line 80"/>
            <p:cNvSpPr>
              <a:spLocks noChangeShapeType="1"/>
            </p:cNvSpPr>
            <p:nvPr/>
          </p:nvSpPr>
          <p:spPr bwMode="auto">
            <a:xfrm>
              <a:off x="5088" y="2400"/>
              <a:ext cx="112" cy="0"/>
            </a:xfrm>
            <a:prstGeom prst="line">
              <a:avLst/>
            </a:prstGeom>
            <a:noFill/>
            <a:ln w="28575">
              <a:solidFill>
                <a:schemeClr val="tx1"/>
              </a:solidFill>
              <a:round/>
              <a:headEnd/>
              <a:tailEnd/>
            </a:ln>
            <a:effectLst/>
          </p:spPr>
          <p:txBody>
            <a:bodyPr/>
            <a:lstStyle/>
            <a:p>
              <a:endParaRPr lang="en-US"/>
            </a:p>
          </p:txBody>
        </p:sp>
        <p:sp>
          <p:nvSpPr>
            <p:cNvPr id="1377361" name="Rectangle 81"/>
            <p:cNvSpPr>
              <a:spLocks noChangeArrowheads="1"/>
            </p:cNvSpPr>
            <p:nvPr/>
          </p:nvSpPr>
          <p:spPr bwMode="auto">
            <a:xfrm>
              <a:off x="1392" y="1392"/>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1377362" name="Rectangle 82"/>
            <p:cNvSpPr>
              <a:spLocks noChangeArrowheads="1"/>
            </p:cNvSpPr>
            <p:nvPr/>
          </p:nvSpPr>
          <p:spPr bwMode="auto">
            <a:xfrm>
              <a:off x="2688" y="1392"/>
              <a:ext cx="96" cy="2448"/>
            </a:xfrm>
            <a:prstGeom prst="rect">
              <a:avLst/>
            </a:prstGeom>
            <a:noFill/>
            <a:ln w="12700">
              <a:solidFill>
                <a:schemeClr val="accent2"/>
              </a:solidFill>
              <a:miter lim="800000"/>
              <a:headEnd/>
              <a:tailEnd/>
            </a:ln>
            <a:effectLst/>
          </p:spPr>
          <p:txBody>
            <a:bodyPr wrap="none" anchor="ctr"/>
            <a:lstStyle/>
            <a:p>
              <a:endParaRPr lang="en-US"/>
            </a:p>
          </p:txBody>
        </p:sp>
        <p:sp>
          <p:nvSpPr>
            <p:cNvPr id="1377363" name="Line 83"/>
            <p:cNvSpPr>
              <a:spLocks noChangeShapeType="1"/>
            </p:cNvSpPr>
            <p:nvPr/>
          </p:nvSpPr>
          <p:spPr bwMode="auto">
            <a:xfrm>
              <a:off x="3312" y="2784"/>
              <a:ext cx="0" cy="336"/>
            </a:xfrm>
            <a:prstGeom prst="line">
              <a:avLst/>
            </a:prstGeom>
            <a:noFill/>
            <a:ln w="28575">
              <a:solidFill>
                <a:schemeClr val="tx1"/>
              </a:solidFill>
              <a:round/>
              <a:headEnd/>
              <a:tailEnd/>
            </a:ln>
            <a:effectLst/>
          </p:spPr>
          <p:txBody>
            <a:bodyPr/>
            <a:lstStyle/>
            <a:p>
              <a:endParaRPr lang="en-US"/>
            </a:p>
          </p:txBody>
        </p:sp>
        <p:sp>
          <p:nvSpPr>
            <p:cNvPr id="1377364" name="Line 84"/>
            <p:cNvSpPr>
              <a:spLocks noChangeShapeType="1"/>
            </p:cNvSpPr>
            <p:nvPr/>
          </p:nvSpPr>
          <p:spPr bwMode="auto">
            <a:xfrm>
              <a:off x="3312" y="3120"/>
              <a:ext cx="816" cy="0"/>
            </a:xfrm>
            <a:prstGeom prst="line">
              <a:avLst/>
            </a:prstGeom>
            <a:noFill/>
            <a:ln w="28575">
              <a:solidFill>
                <a:schemeClr val="tx1"/>
              </a:solidFill>
              <a:round/>
              <a:headEnd/>
              <a:tailEnd/>
            </a:ln>
            <a:effectLst/>
          </p:spPr>
          <p:txBody>
            <a:bodyPr/>
            <a:lstStyle/>
            <a:p>
              <a:endParaRPr lang="en-US"/>
            </a:p>
          </p:txBody>
        </p:sp>
        <p:sp>
          <p:nvSpPr>
            <p:cNvPr id="1377365" name="Rectangle 85"/>
            <p:cNvSpPr>
              <a:spLocks noChangeArrowheads="1"/>
            </p:cNvSpPr>
            <p:nvPr/>
          </p:nvSpPr>
          <p:spPr bwMode="auto">
            <a:xfrm>
              <a:off x="5184" y="1776"/>
              <a:ext cx="96" cy="1776"/>
            </a:xfrm>
            <a:prstGeom prst="rect">
              <a:avLst/>
            </a:prstGeom>
            <a:noFill/>
            <a:ln w="12700">
              <a:solidFill>
                <a:schemeClr val="accent2"/>
              </a:solidFill>
              <a:miter lim="800000"/>
              <a:headEnd/>
              <a:tailEnd/>
            </a:ln>
            <a:effectLst/>
          </p:spPr>
          <p:txBody>
            <a:bodyPr wrap="none" anchor="ctr"/>
            <a:lstStyle/>
            <a:p>
              <a:endParaRPr lang="en-US"/>
            </a:p>
          </p:txBody>
        </p:sp>
        <p:sp>
          <p:nvSpPr>
            <p:cNvPr id="1377366" name="Line 86"/>
            <p:cNvSpPr>
              <a:spLocks noChangeShapeType="1"/>
            </p:cNvSpPr>
            <p:nvPr/>
          </p:nvSpPr>
          <p:spPr bwMode="auto">
            <a:xfrm>
              <a:off x="4272" y="3120"/>
              <a:ext cx="912" cy="0"/>
            </a:xfrm>
            <a:prstGeom prst="line">
              <a:avLst/>
            </a:prstGeom>
            <a:noFill/>
            <a:ln w="28575">
              <a:solidFill>
                <a:schemeClr val="tx1"/>
              </a:solidFill>
              <a:round/>
              <a:headEnd/>
              <a:tailEnd/>
            </a:ln>
            <a:effectLst/>
          </p:spPr>
          <p:txBody>
            <a:bodyPr/>
            <a:lstStyle/>
            <a:p>
              <a:endParaRPr lang="en-US"/>
            </a:p>
          </p:txBody>
        </p:sp>
        <p:sp>
          <p:nvSpPr>
            <p:cNvPr id="1377367" name="Line 87"/>
            <p:cNvSpPr>
              <a:spLocks noChangeShapeType="1"/>
            </p:cNvSpPr>
            <p:nvPr/>
          </p:nvSpPr>
          <p:spPr bwMode="auto">
            <a:xfrm>
              <a:off x="5280" y="2400"/>
              <a:ext cx="144" cy="1"/>
            </a:xfrm>
            <a:prstGeom prst="line">
              <a:avLst/>
            </a:prstGeom>
            <a:noFill/>
            <a:ln w="28575">
              <a:solidFill>
                <a:schemeClr val="tx1"/>
              </a:solidFill>
              <a:round/>
              <a:headEnd/>
              <a:tailEnd type="triangle" w="med" len="med"/>
            </a:ln>
            <a:effectLst/>
          </p:spPr>
          <p:txBody>
            <a:bodyPr/>
            <a:lstStyle/>
            <a:p>
              <a:endParaRPr lang="en-US"/>
            </a:p>
          </p:txBody>
        </p:sp>
        <p:sp>
          <p:nvSpPr>
            <p:cNvPr id="1377368" name="Line 88"/>
            <p:cNvSpPr>
              <a:spLocks noChangeShapeType="1"/>
            </p:cNvSpPr>
            <p:nvPr/>
          </p:nvSpPr>
          <p:spPr bwMode="auto">
            <a:xfrm>
              <a:off x="5664" y="2496"/>
              <a:ext cx="0" cy="1584"/>
            </a:xfrm>
            <a:prstGeom prst="line">
              <a:avLst/>
            </a:prstGeom>
            <a:noFill/>
            <a:ln w="28575">
              <a:solidFill>
                <a:schemeClr val="tx1"/>
              </a:solidFill>
              <a:round/>
              <a:headEnd/>
              <a:tailEnd/>
            </a:ln>
            <a:effectLst/>
          </p:spPr>
          <p:txBody>
            <a:bodyPr/>
            <a:lstStyle/>
            <a:p>
              <a:endParaRPr lang="en-US"/>
            </a:p>
          </p:txBody>
        </p:sp>
        <p:sp>
          <p:nvSpPr>
            <p:cNvPr id="1377369" name="Line 89"/>
            <p:cNvSpPr>
              <a:spLocks noChangeShapeType="1"/>
            </p:cNvSpPr>
            <p:nvPr/>
          </p:nvSpPr>
          <p:spPr bwMode="auto">
            <a:xfrm flipH="1" flipV="1">
              <a:off x="2688" y="3024"/>
              <a:ext cx="96" cy="96"/>
            </a:xfrm>
            <a:prstGeom prst="line">
              <a:avLst/>
            </a:prstGeom>
            <a:noFill/>
            <a:ln w="28575" cap="rnd">
              <a:solidFill>
                <a:schemeClr val="accent2"/>
              </a:solidFill>
              <a:prstDash val="sysDot"/>
              <a:round/>
              <a:headEnd/>
              <a:tailEnd/>
            </a:ln>
            <a:effectLst/>
          </p:spPr>
          <p:txBody>
            <a:bodyPr/>
            <a:lstStyle/>
            <a:p>
              <a:endParaRPr lang="en-US"/>
            </a:p>
          </p:txBody>
        </p:sp>
        <p:sp>
          <p:nvSpPr>
            <p:cNvPr id="1377370" name="Line 90"/>
            <p:cNvSpPr>
              <a:spLocks noChangeShapeType="1"/>
            </p:cNvSpPr>
            <p:nvPr/>
          </p:nvSpPr>
          <p:spPr bwMode="auto">
            <a:xfrm flipH="1">
              <a:off x="5184" y="2640"/>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377371" name="Text Box 91"/>
            <p:cNvSpPr txBox="1">
              <a:spLocks noChangeArrowheads="1"/>
            </p:cNvSpPr>
            <p:nvPr/>
          </p:nvSpPr>
          <p:spPr bwMode="auto">
            <a:xfrm>
              <a:off x="1296" y="1200"/>
              <a:ext cx="325" cy="173"/>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377372" name="Line 92"/>
            <p:cNvSpPr>
              <a:spLocks noChangeShapeType="1"/>
            </p:cNvSpPr>
            <p:nvPr/>
          </p:nvSpPr>
          <p:spPr bwMode="auto">
            <a:xfrm>
              <a:off x="2352" y="3024"/>
              <a:ext cx="336" cy="0"/>
            </a:xfrm>
            <a:prstGeom prst="line">
              <a:avLst/>
            </a:prstGeom>
            <a:noFill/>
            <a:ln w="28575">
              <a:solidFill>
                <a:schemeClr val="tx1"/>
              </a:solidFill>
              <a:round/>
              <a:headEnd/>
              <a:tailEnd/>
            </a:ln>
            <a:effectLst/>
          </p:spPr>
          <p:txBody>
            <a:bodyPr/>
            <a:lstStyle/>
            <a:p>
              <a:endParaRPr lang="en-US"/>
            </a:p>
          </p:txBody>
        </p:sp>
        <p:sp>
          <p:nvSpPr>
            <p:cNvPr id="1377373" name="Line 93"/>
            <p:cNvSpPr>
              <a:spLocks noChangeShapeType="1"/>
            </p:cNvSpPr>
            <p:nvPr/>
          </p:nvSpPr>
          <p:spPr bwMode="auto">
            <a:xfrm flipV="1">
              <a:off x="3984" y="1872"/>
              <a:ext cx="0" cy="288"/>
            </a:xfrm>
            <a:prstGeom prst="line">
              <a:avLst/>
            </a:prstGeom>
            <a:noFill/>
            <a:ln w="12700">
              <a:solidFill>
                <a:schemeClr val="accent1"/>
              </a:solidFill>
              <a:round/>
              <a:headEnd/>
              <a:tailEnd/>
            </a:ln>
            <a:effectLst/>
          </p:spPr>
          <p:txBody>
            <a:bodyPr/>
            <a:lstStyle/>
            <a:p>
              <a:endParaRPr lang="en-US"/>
            </a:p>
          </p:txBody>
        </p:sp>
        <p:sp>
          <p:nvSpPr>
            <p:cNvPr id="1377374" name="Line 94"/>
            <p:cNvSpPr>
              <a:spLocks noChangeShapeType="1"/>
            </p:cNvSpPr>
            <p:nvPr/>
          </p:nvSpPr>
          <p:spPr bwMode="auto">
            <a:xfrm>
              <a:off x="384" y="1344"/>
              <a:ext cx="0" cy="1008"/>
            </a:xfrm>
            <a:prstGeom prst="line">
              <a:avLst/>
            </a:prstGeom>
            <a:noFill/>
            <a:ln w="28575">
              <a:solidFill>
                <a:schemeClr val="tx1"/>
              </a:solidFill>
              <a:round/>
              <a:headEnd/>
              <a:tailEnd/>
            </a:ln>
            <a:effectLst/>
          </p:spPr>
          <p:txBody>
            <a:bodyPr/>
            <a:lstStyle/>
            <a:p>
              <a:endParaRPr lang="en-US"/>
            </a:p>
          </p:txBody>
        </p:sp>
        <p:sp>
          <p:nvSpPr>
            <p:cNvPr id="1377375" name="Rectangle 95"/>
            <p:cNvSpPr>
              <a:spLocks noChangeArrowheads="1"/>
            </p:cNvSpPr>
            <p:nvPr/>
          </p:nvSpPr>
          <p:spPr bwMode="auto">
            <a:xfrm>
              <a:off x="4128" y="1392"/>
              <a:ext cx="96" cy="2160"/>
            </a:xfrm>
            <a:prstGeom prst="rect">
              <a:avLst/>
            </a:prstGeom>
            <a:noFill/>
            <a:ln w="12700">
              <a:solidFill>
                <a:schemeClr val="accent2"/>
              </a:solidFill>
              <a:miter lim="800000"/>
              <a:headEnd/>
              <a:tailEnd/>
            </a:ln>
            <a:effectLst/>
          </p:spPr>
          <p:txBody>
            <a:bodyPr wrap="none" anchor="ctr"/>
            <a:lstStyle/>
            <a:p>
              <a:endParaRPr lang="en-US"/>
            </a:p>
          </p:txBody>
        </p:sp>
        <p:sp>
          <p:nvSpPr>
            <p:cNvPr id="1377376" name="Oval 96"/>
            <p:cNvSpPr>
              <a:spLocks noChangeArrowheads="1"/>
            </p:cNvSpPr>
            <p:nvPr/>
          </p:nvSpPr>
          <p:spPr bwMode="auto">
            <a:xfrm>
              <a:off x="1824" y="2880"/>
              <a:ext cx="512" cy="2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377377" name="Rectangle 97"/>
            <p:cNvSpPr>
              <a:spLocks noChangeArrowheads="1"/>
            </p:cNvSpPr>
            <p:nvPr/>
          </p:nvSpPr>
          <p:spPr bwMode="auto">
            <a:xfrm>
              <a:off x="1920" y="2880"/>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377378" name="Line 98"/>
            <p:cNvSpPr>
              <a:spLocks noChangeShapeType="1"/>
            </p:cNvSpPr>
            <p:nvPr/>
          </p:nvSpPr>
          <p:spPr bwMode="auto">
            <a:xfrm>
              <a:off x="3984" y="1872"/>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7379" name="Line 99"/>
            <p:cNvSpPr>
              <a:spLocks noChangeShapeType="1"/>
            </p:cNvSpPr>
            <p:nvPr/>
          </p:nvSpPr>
          <p:spPr bwMode="auto">
            <a:xfrm>
              <a:off x="4272" y="2400"/>
              <a:ext cx="0" cy="1488"/>
            </a:xfrm>
            <a:prstGeom prst="line">
              <a:avLst/>
            </a:prstGeom>
            <a:noFill/>
            <a:ln w="28575">
              <a:solidFill>
                <a:schemeClr val="tx1"/>
              </a:solidFill>
              <a:round/>
              <a:headEnd/>
              <a:tailEnd/>
            </a:ln>
            <a:effectLst/>
          </p:spPr>
          <p:txBody>
            <a:bodyPr/>
            <a:lstStyle/>
            <a:p>
              <a:endParaRPr lang="en-US"/>
            </a:p>
          </p:txBody>
        </p:sp>
        <p:sp>
          <p:nvSpPr>
            <p:cNvPr id="1377380" name="Text Box 100"/>
            <p:cNvSpPr txBox="1">
              <a:spLocks noChangeArrowheads="1"/>
            </p:cNvSpPr>
            <p:nvPr/>
          </p:nvSpPr>
          <p:spPr bwMode="auto">
            <a:xfrm>
              <a:off x="3888" y="931"/>
              <a:ext cx="495" cy="173"/>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377381" name="Text Box 101"/>
            <p:cNvSpPr txBox="1">
              <a:spLocks noChangeArrowheads="1"/>
            </p:cNvSpPr>
            <p:nvPr/>
          </p:nvSpPr>
          <p:spPr bwMode="auto">
            <a:xfrm>
              <a:off x="4992" y="1488"/>
              <a:ext cx="527"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377382" name="Rectangle 102"/>
            <p:cNvSpPr>
              <a:spLocks noChangeArrowheads="1"/>
            </p:cNvSpPr>
            <p:nvPr/>
          </p:nvSpPr>
          <p:spPr bwMode="auto">
            <a:xfrm>
              <a:off x="2688" y="1248"/>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3" name="Rectangle 103"/>
            <p:cNvSpPr>
              <a:spLocks noChangeArrowheads="1"/>
            </p:cNvSpPr>
            <p:nvPr/>
          </p:nvSpPr>
          <p:spPr bwMode="auto">
            <a:xfrm>
              <a:off x="2688" y="1104"/>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4" name="Rectangle 104"/>
            <p:cNvSpPr>
              <a:spLocks noChangeArrowheads="1"/>
            </p:cNvSpPr>
            <p:nvPr/>
          </p:nvSpPr>
          <p:spPr bwMode="auto">
            <a:xfrm>
              <a:off x="2688" y="960"/>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5" name="Rectangle 105"/>
            <p:cNvSpPr>
              <a:spLocks noChangeArrowheads="1"/>
            </p:cNvSpPr>
            <p:nvPr/>
          </p:nvSpPr>
          <p:spPr bwMode="auto">
            <a:xfrm>
              <a:off x="4128" y="1248"/>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6" name="Rectangle 106"/>
            <p:cNvSpPr>
              <a:spLocks noChangeArrowheads="1"/>
            </p:cNvSpPr>
            <p:nvPr/>
          </p:nvSpPr>
          <p:spPr bwMode="auto">
            <a:xfrm>
              <a:off x="4128" y="1104"/>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7" name="Rectangle 107"/>
            <p:cNvSpPr>
              <a:spLocks noChangeArrowheads="1"/>
            </p:cNvSpPr>
            <p:nvPr/>
          </p:nvSpPr>
          <p:spPr bwMode="auto">
            <a:xfrm>
              <a:off x="5184" y="1632"/>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8" name="Rectangle 108"/>
            <p:cNvSpPr>
              <a:spLocks noChangeArrowheads="1"/>
            </p:cNvSpPr>
            <p:nvPr/>
          </p:nvSpPr>
          <p:spPr bwMode="auto">
            <a:xfrm>
              <a:off x="1824" y="1248"/>
              <a:ext cx="336" cy="192"/>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377389" name="Oval 109"/>
            <p:cNvSpPr>
              <a:spLocks noChangeArrowheads="1"/>
            </p:cNvSpPr>
            <p:nvPr/>
          </p:nvSpPr>
          <p:spPr bwMode="auto">
            <a:xfrm>
              <a:off x="1728" y="1200"/>
              <a:ext cx="528" cy="288"/>
            </a:xfrm>
            <a:prstGeom prst="ellipse">
              <a:avLst/>
            </a:prstGeom>
            <a:noFill/>
            <a:ln w="12700">
              <a:solidFill>
                <a:schemeClr val="accent1"/>
              </a:solidFill>
              <a:round/>
              <a:headEnd/>
              <a:tailEnd/>
            </a:ln>
            <a:effectLst/>
          </p:spPr>
          <p:txBody>
            <a:bodyPr wrap="none" anchor="ctr"/>
            <a:lstStyle/>
            <a:p>
              <a:endParaRPr lang="en-US"/>
            </a:p>
          </p:txBody>
        </p:sp>
        <p:sp>
          <p:nvSpPr>
            <p:cNvPr id="1377390" name="Line 110"/>
            <p:cNvSpPr>
              <a:spLocks noChangeShapeType="1"/>
            </p:cNvSpPr>
            <p:nvPr/>
          </p:nvSpPr>
          <p:spPr bwMode="auto">
            <a:xfrm>
              <a:off x="1584" y="1344"/>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7391" name="Line 111"/>
            <p:cNvSpPr>
              <a:spLocks noChangeShapeType="1"/>
            </p:cNvSpPr>
            <p:nvPr/>
          </p:nvSpPr>
          <p:spPr bwMode="auto">
            <a:xfrm>
              <a:off x="2784" y="1344"/>
              <a:ext cx="1344" cy="0"/>
            </a:xfrm>
            <a:prstGeom prst="line">
              <a:avLst/>
            </a:prstGeom>
            <a:noFill/>
            <a:ln w="12700">
              <a:solidFill>
                <a:schemeClr val="accent1"/>
              </a:solidFill>
              <a:round/>
              <a:headEnd/>
              <a:tailEnd type="triangle" w="med" len="med"/>
            </a:ln>
            <a:effectLst/>
          </p:spPr>
          <p:txBody>
            <a:bodyPr/>
            <a:lstStyle/>
            <a:p>
              <a:endParaRPr lang="en-US"/>
            </a:p>
          </p:txBody>
        </p:sp>
        <p:sp>
          <p:nvSpPr>
            <p:cNvPr id="1377392" name="Line 112"/>
            <p:cNvSpPr>
              <a:spLocks noChangeShapeType="1"/>
            </p:cNvSpPr>
            <p:nvPr/>
          </p:nvSpPr>
          <p:spPr bwMode="auto">
            <a:xfrm>
              <a:off x="2784" y="1200"/>
              <a:ext cx="1344" cy="0"/>
            </a:xfrm>
            <a:prstGeom prst="line">
              <a:avLst/>
            </a:prstGeom>
            <a:noFill/>
            <a:ln w="12700">
              <a:solidFill>
                <a:schemeClr val="accent1"/>
              </a:solidFill>
              <a:round/>
              <a:headEnd/>
              <a:tailEnd type="triangle" w="med" len="med"/>
            </a:ln>
            <a:effectLst/>
          </p:spPr>
          <p:txBody>
            <a:bodyPr/>
            <a:lstStyle/>
            <a:p>
              <a:endParaRPr lang="en-US"/>
            </a:p>
          </p:txBody>
        </p:sp>
        <p:sp>
          <p:nvSpPr>
            <p:cNvPr id="1377393" name="Line 113"/>
            <p:cNvSpPr>
              <a:spLocks noChangeShapeType="1"/>
            </p:cNvSpPr>
            <p:nvPr/>
          </p:nvSpPr>
          <p:spPr bwMode="auto">
            <a:xfrm>
              <a:off x="2784" y="1008"/>
              <a:ext cx="384" cy="0"/>
            </a:xfrm>
            <a:prstGeom prst="line">
              <a:avLst/>
            </a:prstGeom>
            <a:noFill/>
            <a:ln w="12700">
              <a:solidFill>
                <a:schemeClr val="accent1"/>
              </a:solidFill>
              <a:round/>
              <a:headEnd/>
              <a:tailEnd/>
            </a:ln>
            <a:effectLst/>
          </p:spPr>
          <p:txBody>
            <a:bodyPr/>
            <a:lstStyle/>
            <a:p>
              <a:endParaRPr lang="en-US"/>
            </a:p>
          </p:txBody>
        </p:sp>
        <p:sp>
          <p:nvSpPr>
            <p:cNvPr id="1377394" name="Line 114"/>
            <p:cNvSpPr>
              <a:spLocks noChangeShapeType="1"/>
            </p:cNvSpPr>
            <p:nvPr/>
          </p:nvSpPr>
          <p:spPr bwMode="auto">
            <a:xfrm>
              <a:off x="5520" y="1728"/>
              <a:ext cx="0" cy="192"/>
            </a:xfrm>
            <a:prstGeom prst="line">
              <a:avLst/>
            </a:prstGeom>
            <a:noFill/>
            <a:ln w="12700">
              <a:solidFill>
                <a:schemeClr val="accent1"/>
              </a:solidFill>
              <a:round/>
              <a:headEnd/>
              <a:tailEnd type="triangle" w="med" len="med"/>
            </a:ln>
            <a:effectLst/>
          </p:spPr>
          <p:txBody>
            <a:bodyPr/>
            <a:lstStyle/>
            <a:p>
              <a:endParaRPr lang="en-US"/>
            </a:p>
          </p:txBody>
        </p:sp>
        <p:sp>
          <p:nvSpPr>
            <p:cNvPr id="1377395" name="Line 115"/>
            <p:cNvSpPr>
              <a:spLocks noChangeShapeType="1"/>
            </p:cNvSpPr>
            <p:nvPr/>
          </p:nvSpPr>
          <p:spPr bwMode="auto">
            <a:xfrm>
              <a:off x="4224" y="1200"/>
              <a:ext cx="432" cy="0"/>
            </a:xfrm>
            <a:prstGeom prst="line">
              <a:avLst/>
            </a:prstGeom>
            <a:noFill/>
            <a:ln w="12700">
              <a:solidFill>
                <a:schemeClr val="accent1"/>
              </a:solidFill>
              <a:round/>
              <a:headEnd/>
              <a:tailEnd/>
            </a:ln>
            <a:effectLst/>
          </p:spPr>
          <p:txBody>
            <a:bodyPr/>
            <a:lstStyle/>
            <a:p>
              <a:endParaRPr lang="en-US"/>
            </a:p>
          </p:txBody>
        </p:sp>
        <p:sp>
          <p:nvSpPr>
            <p:cNvPr id="1377396" name="Line 116"/>
            <p:cNvSpPr>
              <a:spLocks noChangeShapeType="1"/>
            </p:cNvSpPr>
            <p:nvPr/>
          </p:nvSpPr>
          <p:spPr bwMode="auto">
            <a:xfrm>
              <a:off x="5280" y="1728"/>
              <a:ext cx="240" cy="0"/>
            </a:xfrm>
            <a:prstGeom prst="line">
              <a:avLst/>
            </a:prstGeom>
            <a:noFill/>
            <a:ln w="12700">
              <a:solidFill>
                <a:schemeClr val="accent1"/>
              </a:solidFill>
              <a:round/>
              <a:headEnd/>
              <a:tailEnd/>
            </a:ln>
            <a:effectLst/>
          </p:spPr>
          <p:txBody>
            <a:bodyPr/>
            <a:lstStyle/>
            <a:p>
              <a:endParaRPr lang="en-US"/>
            </a:p>
          </p:txBody>
        </p:sp>
        <p:sp>
          <p:nvSpPr>
            <p:cNvPr id="1377397" name="Line 117"/>
            <p:cNvSpPr>
              <a:spLocks noChangeShapeType="1"/>
            </p:cNvSpPr>
            <p:nvPr/>
          </p:nvSpPr>
          <p:spPr bwMode="auto">
            <a:xfrm>
              <a:off x="4656" y="1200"/>
              <a:ext cx="0" cy="96"/>
            </a:xfrm>
            <a:prstGeom prst="line">
              <a:avLst/>
            </a:prstGeom>
            <a:noFill/>
            <a:ln w="12700">
              <a:solidFill>
                <a:schemeClr val="accent1"/>
              </a:solidFill>
              <a:round/>
              <a:headEnd/>
              <a:tailEnd type="triangle" w="med" len="med"/>
            </a:ln>
            <a:effectLst/>
          </p:spPr>
          <p:txBody>
            <a:bodyPr/>
            <a:lstStyle/>
            <a:p>
              <a:endParaRPr lang="en-US"/>
            </a:p>
          </p:txBody>
        </p:sp>
        <p:sp>
          <p:nvSpPr>
            <p:cNvPr id="1377398" name="Line 118"/>
            <p:cNvSpPr>
              <a:spLocks noChangeShapeType="1"/>
            </p:cNvSpPr>
            <p:nvPr/>
          </p:nvSpPr>
          <p:spPr bwMode="auto">
            <a:xfrm>
              <a:off x="3168" y="1008"/>
              <a:ext cx="0" cy="144"/>
            </a:xfrm>
            <a:prstGeom prst="line">
              <a:avLst/>
            </a:prstGeom>
            <a:noFill/>
            <a:ln w="12700">
              <a:solidFill>
                <a:schemeClr val="accent1"/>
              </a:solidFill>
              <a:round/>
              <a:headEnd/>
              <a:tailEnd type="triangle" w="med" len="med"/>
            </a:ln>
            <a:effectLst/>
          </p:spPr>
          <p:txBody>
            <a:bodyPr/>
            <a:lstStyle/>
            <a:p>
              <a:endParaRPr lang="en-US"/>
            </a:p>
          </p:txBody>
        </p:sp>
        <p:sp>
          <p:nvSpPr>
            <p:cNvPr id="1377399" name="AutoShape 119"/>
            <p:cNvSpPr>
              <a:spLocks noChangeArrowheads="1"/>
            </p:cNvSpPr>
            <p:nvPr/>
          </p:nvSpPr>
          <p:spPr bwMode="auto">
            <a:xfrm rot="-5400000">
              <a:off x="2928" y="331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400" name="Line 120"/>
            <p:cNvSpPr>
              <a:spLocks noChangeShapeType="1"/>
            </p:cNvSpPr>
            <p:nvPr/>
          </p:nvSpPr>
          <p:spPr bwMode="auto">
            <a:xfrm>
              <a:off x="3216" y="3360"/>
              <a:ext cx="912" cy="0"/>
            </a:xfrm>
            <a:prstGeom prst="line">
              <a:avLst/>
            </a:prstGeom>
            <a:noFill/>
            <a:ln w="19050">
              <a:solidFill>
                <a:schemeClr val="tx1"/>
              </a:solidFill>
              <a:round/>
              <a:headEnd/>
              <a:tailEnd/>
            </a:ln>
            <a:effectLst/>
          </p:spPr>
          <p:txBody>
            <a:bodyPr/>
            <a:lstStyle/>
            <a:p>
              <a:endParaRPr lang="en-US"/>
            </a:p>
          </p:txBody>
        </p:sp>
        <p:sp>
          <p:nvSpPr>
            <p:cNvPr id="1377401" name="Line 121"/>
            <p:cNvSpPr>
              <a:spLocks noChangeShapeType="1"/>
            </p:cNvSpPr>
            <p:nvPr/>
          </p:nvSpPr>
          <p:spPr bwMode="auto">
            <a:xfrm>
              <a:off x="1584" y="3504"/>
              <a:ext cx="1104" cy="0"/>
            </a:xfrm>
            <a:prstGeom prst="line">
              <a:avLst/>
            </a:prstGeom>
            <a:noFill/>
            <a:ln w="19050">
              <a:solidFill>
                <a:schemeClr val="tx1"/>
              </a:solidFill>
              <a:round/>
              <a:headEnd/>
              <a:tailEnd/>
            </a:ln>
            <a:effectLst/>
          </p:spPr>
          <p:txBody>
            <a:bodyPr/>
            <a:lstStyle/>
            <a:p>
              <a:endParaRPr lang="en-US"/>
            </a:p>
          </p:txBody>
        </p:sp>
        <p:sp>
          <p:nvSpPr>
            <p:cNvPr id="1377402" name="Line 122"/>
            <p:cNvSpPr>
              <a:spLocks noChangeShapeType="1"/>
            </p:cNvSpPr>
            <p:nvPr/>
          </p:nvSpPr>
          <p:spPr bwMode="auto">
            <a:xfrm>
              <a:off x="2784" y="3504"/>
              <a:ext cx="288" cy="0"/>
            </a:xfrm>
            <a:prstGeom prst="line">
              <a:avLst/>
            </a:prstGeom>
            <a:noFill/>
            <a:ln w="19050">
              <a:solidFill>
                <a:schemeClr val="tx1"/>
              </a:solidFill>
              <a:round/>
              <a:headEnd/>
              <a:tailEnd/>
            </a:ln>
            <a:effectLst/>
          </p:spPr>
          <p:txBody>
            <a:bodyPr/>
            <a:lstStyle/>
            <a:p>
              <a:endParaRPr lang="en-US"/>
            </a:p>
          </p:txBody>
        </p:sp>
        <p:sp>
          <p:nvSpPr>
            <p:cNvPr id="1377403" name="Oval 123"/>
            <p:cNvSpPr>
              <a:spLocks noChangeArrowheads="1"/>
            </p:cNvSpPr>
            <p:nvPr/>
          </p:nvSpPr>
          <p:spPr bwMode="auto">
            <a:xfrm>
              <a:off x="3744" y="2736"/>
              <a:ext cx="288" cy="336"/>
            </a:xfrm>
            <a:prstGeom prst="ellipse">
              <a:avLst/>
            </a:prstGeom>
            <a:noFill/>
            <a:ln w="12700">
              <a:solidFill>
                <a:schemeClr val="accent1"/>
              </a:solidFill>
              <a:round/>
              <a:headEnd/>
              <a:tailEnd/>
            </a:ln>
            <a:effectLst/>
          </p:spPr>
          <p:txBody>
            <a:bodyPr wrap="none" anchor="ctr"/>
            <a:lstStyle/>
            <a:p>
              <a:endParaRPr lang="en-US"/>
            </a:p>
          </p:txBody>
        </p:sp>
        <p:sp>
          <p:nvSpPr>
            <p:cNvPr id="1377404" name="Rectangle 124"/>
            <p:cNvSpPr>
              <a:spLocks noChangeArrowheads="1"/>
            </p:cNvSpPr>
            <p:nvPr/>
          </p:nvSpPr>
          <p:spPr bwMode="auto">
            <a:xfrm>
              <a:off x="3744" y="2736"/>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377405" name="Line 125"/>
            <p:cNvSpPr>
              <a:spLocks noChangeShapeType="1"/>
            </p:cNvSpPr>
            <p:nvPr/>
          </p:nvSpPr>
          <p:spPr bwMode="auto">
            <a:xfrm>
              <a:off x="3264" y="2928"/>
              <a:ext cx="480" cy="0"/>
            </a:xfrm>
            <a:prstGeom prst="line">
              <a:avLst/>
            </a:prstGeom>
            <a:noFill/>
            <a:ln w="12700">
              <a:solidFill>
                <a:schemeClr val="accent1"/>
              </a:solidFill>
              <a:round/>
              <a:headEnd/>
              <a:tailEnd type="triangle" w="med" len="med"/>
            </a:ln>
            <a:effectLst/>
          </p:spPr>
          <p:txBody>
            <a:bodyPr/>
            <a:lstStyle/>
            <a:p>
              <a:endParaRPr lang="en-US"/>
            </a:p>
          </p:txBody>
        </p:sp>
        <p:sp>
          <p:nvSpPr>
            <p:cNvPr id="1377406" name="Line 126"/>
            <p:cNvSpPr>
              <a:spLocks noChangeShapeType="1"/>
            </p:cNvSpPr>
            <p:nvPr/>
          </p:nvSpPr>
          <p:spPr bwMode="auto">
            <a:xfrm flipV="1">
              <a:off x="3888" y="2640"/>
              <a:ext cx="0" cy="96"/>
            </a:xfrm>
            <a:prstGeom prst="line">
              <a:avLst/>
            </a:prstGeom>
            <a:noFill/>
            <a:ln w="12700">
              <a:solidFill>
                <a:schemeClr val="tx1"/>
              </a:solidFill>
              <a:round/>
              <a:headEnd/>
              <a:tailEnd type="triangle" w="med" len="med"/>
            </a:ln>
            <a:effectLst/>
          </p:spPr>
          <p:txBody>
            <a:bodyPr/>
            <a:lstStyle/>
            <a:p>
              <a:endParaRPr lang="en-US"/>
            </a:p>
          </p:txBody>
        </p:sp>
        <p:sp>
          <p:nvSpPr>
            <p:cNvPr id="1377407" name="AutoShape 127"/>
            <p:cNvSpPr>
              <a:spLocks noChangeArrowheads="1"/>
            </p:cNvSpPr>
            <p:nvPr/>
          </p:nvSpPr>
          <p:spPr bwMode="auto">
            <a:xfrm rot="-5400000">
              <a:off x="2849" y="2719"/>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408" name="AutoShape 128"/>
            <p:cNvSpPr>
              <a:spLocks noChangeArrowheads="1"/>
            </p:cNvSpPr>
            <p:nvPr/>
          </p:nvSpPr>
          <p:spPr bwMode="auto">
            <a:xfrm rot="-5400000">
              <a:off x="2849" y="2047"/>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409" name="Line 129"/>
            <p:cNvSpPr>
              <a:spLocks noChangeShapeType="1"/>
            </p:cNvSpPr>
            <p:nvPr/>
          </p:nvSpPr>
          <p:spPr bwMode="auto">
            <a:xfrm>
              <a:off x="2784" y="1920"/>
              <a:ext cx="288" cy="0"/>
            </a:xfrm>
            <a:prstGeom prst="line">
              <a:avLst/>
            </a:prstGeom>
            <a:noFill/>
            <a:ln w="28575">
              <a:solidFill>
                <a:schemeClr val="tx1"/>
              </a:solidFill>
              <a:round/>
              <a:headEnd/>
              <a:tailEnd type="triangle" w="med" len="med"/>
            </a:ln>
            <a:effectLst/>
          </p:spPr>
          <p:txBody>
            <a:bodyPr/>
            <a:lstStyle/>
            <a:p>
              <a:endParaRPr lang="en-US"/>
            </a:p>
          </p:txBody>
        </p:sp>
        <p:sp>
          <p:nvSpPr>
            <p:cNvPr id="1377410" name="Line 130"/>
            <p:cNvSpPr>
              <a:spLocks noChangeShapeType="1"/>
            </p:cNvSpPr>
            <p:nvPr/>
          </p:nvSpPr>
          <p:spPr bwMode="auto">
            <a:xfrm>
              <a:off x="2784" y="2592"/>
              <a:ext cx="288" cy="0"/>
            </a:xfrm>
            <a:prstGeom prst="line">
              <a:avLst/>
            </a:prstGeom>
            <a:noFill/>
            <a:ln w="28575">
              <a:solidFill>
                <a:schemeClr val="tx1"/>
              </a:solidFill>
              <a:round/>
              <a:headEnd/>
              <a:tailEnd type="triangle" w="med" len="med"/>
            </a:ln>
            <a:effectLst/>
          </p:spPr>
          <p:txBody>
            <a:bodyPr/>
            <a:lstStyle/>
            <a:p>
              <a:endParaRPr lang="en-US"/>
            </a:p>
          </p:txBody>
        </p:sp>
        <p:sp>
          <p:nvSpPr>
            <p:cNvPr id="1377411" name="Line 131"/>
            <p:cNvSpPr>
              <a:spLocks noChangeShapeType="1"/>
            </p:cNvSpPr>
            <p:nvPr/>
          </p:nvSpPr>
          <p:spPr bwMode="auto">
            <a:xfrm flipH="1">
              <a:off x="2976" y="3888"/>
              <a:ext cx="1296" cy="0"/>
            </a:xfrm>
            <a:prstGeom prst="line">
              <a:avLst/>
            </a:prstGeom>
            <a:noFill/>
            <a:ln w="28575">
              <a:solidFill>
                <a:schemeClr val="tx1"/>
              </a:solidFill>
              <a:round/>
              <a:headEnd/>
              <a:tailEnd/>
            </a:ln>
            <a:effectLst/>
          </p:spPr>
          <p:txBody>
            <a:bodyPr/>
            <a:lstStyle/>
            <a:p>
              <a:endParaRPr lang="en-US"/>
            </a:p>
          </p:txBody>
        </p:sp>
        <p:sp>
          <p:nvSpPr>
            <p:cNvPr id="1377412" name="Line 132"/>
            <p:cNvSpPr>
              <a:spLocks noChangeShapeType="1"/>
            </p:cNvSpPr>
            <p:nvPr/>
          </p:nvSpPr>
          <p:spPr bwMode="auto">
            <a:xfrm>
              <a:off x="2976" y="2304"/>
              <a:ext cx="0" cy="1584"/>
            </a:xfrm>
            <a:prstGeom prst="line">
              <a:avLst/>
            </a:prstGeom>
            <a:noFill/>
            <a:ln w="28575">
              <a:solidFill>
                <a:schemeClr val="tx1"/>
              </a:solidFill>
              <a:round/>
              <a:headEnd/>
              <a:tailEnd/>
            </a:ln>
            <a:effectLst/>
          </p:spPr>
          <p:txBody>
            <a:bodyPr/>
            <a:lstStyle/>
            <a:p>
              <a:endParaRPr lang="en-US"/>
            </a:p>
          </p:txBody>
        </p:sp>
        <p:sp>
          <p:nvSpPr>
            <p:cNvPr id="1377413" name="Line 133"/>
            <p:cNvSpPr>
              <a:spLocks noChangeShapeType="1"/>
            </p:cNvSpPr>
            <p:nvPr/>
          </p:nvSpPr>
          <p:spPr bwMode="auto">
            <a:xfrm>
              <a:off x="2976" y="2304"/>
              <a:ext cx="96" cy="0"/>
            </a:xfrm>
            <a:prstGeom prst="line">
              <a:avLst/>
            </a:prstGeom>
            <a:noFill/>
            <a:ln w="28575">
              <a:solidFill>
                <a:schemeClr val="tx1"/>
              </a:solidFill>
              <a:round/>
              <a:headEnd/>
              <a:tailEnd type="triangle" w="med" len="med"/>
            </a:ln>
            <a:effectLst/>
          </p:spPr>
          <p:txBody>
            <a:bodyPr/>
            <a:lstStyle/>
            <a:p>
              <a:endParaRPr lang="en-US"/>
            </a:p>
          </p:txBody>
        </p:sp>
        <p:sp>
          <p:nvSpPr>
            <p:cNvPr id="1377414" name="Line 134"/>
            <p:cNvSpPr>
              <a:spLocks noChangeShapeType="1"/>
            </p:cNvSpPr>
            <p:nvPr/>
          </p:nvSpPr>
          <p:spPr bwMode="auto">
            <a:xfrm>
              <a:off x="2976" y="2976"/>
              <a:ext cx="96" cy="0"/>
            </a:xfrm>
            <a:prstGeom prst="line">
              <a:avLst/>
            </a:prstGeom>
            <a:noFill/>
            <a:ln w="28575">
              <a:solidFill>
                <a:schemeClr val="tx1"/>
              </a:solidFill>
              <a:round/>
              <a:headEnd/>
              <a:tailEnd type="triangle" w="med" len="med"/>
            </a:ln>
            <a:effectLst/>
          </p:spPr>
          <p:txBody>
            <a:bodyPr/>
            <a:lstStyle/>
            <a:p>
              <a:endParaRPr lang="en-US"/>
            </a:p>
          </p:txBody>
        </p:sp>
        <p:sp>
          <p:nvSpPr>
            <p:cNvPr id="1377415" name="Line 135"/>
            <p:cNvSpPr>
              <a:spLocks noChangeShapeType="1"/>
            </p:cNvSpPr>
            <p:nvPr/>
          </p:nvSpPr>
          <p:spPr bwMode="auto">
            <a:xfrm>
              <a:off x="2880" y="2112"/>
              <a:ext cx="192" cy="0"/>
            </a:xfrm>
            <a:prstGeom prst="line">
              <a:avLst/>
            </a:prstGeom>
            <a:noFill/>
            <a:ln w="28575">
              <a:solidFill>
                <a:schemeClr val="tx1"/>
              </a:solidFill>
              <a:round/>
              <a:headEnd/>
              <a:tailEnd type="triangle" w="med" len="med"/>
            </a:ln>
            <a:effectLst/>
          </p:spPr>
          <p:txBody>
            <a:bodyPr/>
            <a:lstStyle/>
            <a:p>
              <a:endParaRPr lang="en-US"/>
            </a:p>
          </p:txBody>
        </p:sp>
        <p:sp>
          <p:nvSpPr>
            <p:cNvPr id="1377416" name="Line 136"/>
            <p:cNvSpPr>
              <a:spLocks noChangeShapeType="1"/>
            </p:cNvSpPr>
            <p:nvPr/>
          </p:nvSpPr>
          <p:spPr bwMode="auto">
            <a:xfrm>
              <a:off x="2880" y="2784"/>
              <a:ext cx="192" cy="0"/>
            </a:xfrm>
            <a:prstGeom prst="line">
              <a:avLst/>
            </a:prstGeom>
            <a:noFill/>
            <a:ln w="28575">
              <a:solidFill>
                <a:schemeClr val="tx1"/>
              </a:solidFill>
              <a:round/>
              <a:headEnd/>
              <a:tailEnd type="triangle" w="med" len="med"/>
            </a:ln>
            <a:effectLst/>
          </p:spPr>
          <p:txBody>
            <a:bodyPr/>
            <a:lstStyle/>
            <a:p>
              <a:endParaRPr lang="en-US"/>
            </a:p>
          </p:txBody>
        </p:sp>
        <p:sp>
          <p:nvSpPr>
            <p:cNvPr id="1377417" name="Line 137"/>
            <p:cNvSpPr>
              <a:spLocks noChangeShapeType="1"/>
            </p:cNvSpPr>
            <p:nvPr/>
          </p:nvSpPr>
          <p:spPr bwMode="auto">
            <a:xfrm>
              <a:off x="2880" y="2112"/>
              <a:ext cx="0" cy="1968"/>
            </a:xfrm>
            <a:prstGeom prst="line">
              <a:avLst/>
            </a:prstGeom>
            <a:noFill/>
            <a:ln w="28575">
              <a:solidFill>
                <a:schemeClr val="tx1"/>
              </a:solidFill>
              <a:round/>
              <a:headEnd/>
              <a:tailEnd/>
            </a:ln>
            <a:effectLst/>
          </p:spPr>
          <p:txBody>
            <a:bodyPr/>
            <a:lstStyle/>
            <a:p>
              <a:endParaRPr lang="en-US"/>
            </a:p>
          </p:txBody>
        </p:sp>
        <p:sp>
          <p:nvSpPr>
            <p:cNvPr id="1377418" name="Oval 138"/>
            <p:cNvSpPr>
              <a:spLocks noChangeArrowheads="1"/>
            </p:cNvSpPr>
            <p:nvPr/>
          </p:nvSpPr>
          <p:spPr bwMode="auto">
            <a:xfrm>
              <a:off x="3408" y="3504"/>
              <a:ext cx="528" cy="336"/>
            </a:xfrm>
            <a:prstGeom prst="ellipse">
              <a:avLst/>
            </a:prstGeom>
            <a:noFill/>
            <a:ln w="12700">
              <a:solidFill>
                <a:schemeClr val="accent1"/>
              </a:solidFill>
              <a:round/>
              <a:headEnd/>
              <a:tailEnd/>
            </a:ln>
            <a:effectLst/>
          </p:spPr>
          <p:txBody>
            <a:bodyPr wrap="none" anchor="ctr"/>
            <a:lstStyle/>
            <a:p>
              <a:endParaRPr lang="en-US"/>
            </a:p>
          </p:txBody>
        </p:sp>
        <p:sp>
          <p:nvSpPr>
            <p:cNvPr id="1377419" name="Rectangle 139"/>
            <p:cNvSpPr>
              <a:spLocks noChangeArrowheads="1"/>
            </p:cNvSpPr>
            <p:nvPr/>
          </p:nvSpPr>
          <p:spPr bwMode="auto">
            <a:xfrm>
              <a:off x="3552" y="355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377420" name="Line 140"/>
            <p:cNvSpPr>
              <a:spLocks noChangeShapeType="1"/>
            </p:cNvSpPr>
            <p:nvPr/>
          </p:nvSpPr>
          <p:spPr bwMode="auto">
            <a:xfrm flipH="1">
              <a:off x="4368" y="3360"/>
              <a:ext cx="0" cy="240"/>
            </a:xfrm>
            <a:prstGeom prst="line">
              <a:avLst/>
            </a:prstGeom>
            <a:noFill/>
            <a:ln w="12700">
              <a:solidFill>
                <a:schemeClr val="tx1"/>
              </a:solidFill>
              <a:round/>
              <a:headEnd/>
              <a:tailEnd/>
            </a:ln>
            <a:effectLst/>
          </p:spPr>
          <p:txBody>
            <a:bodyPr/>
            <a:lstStyle/>
            <a:p>
              <a:endParaRPr lang="en-US"/>
            </a:p>
          </p:txBody>
        </p:sp>
        <p:sp>
          <p:nvSpPr>
            <p:cNvPr id="1377421" name="Line 141"/>
            <p:cNvSpPr>
              <a:spLocks noChangeShapeType="1"/>
            </p:cNvSpPr>
            <p:nvPr/>
          </p:nvSpPr>
          <p:spPr bwMode="auto">
            <a:xfrm>
              <a:off x="3936" y="3600"/>
              <a:ext cx="432" cy="0"/>
            </a:xfrm>
            <a:prstGeom prst="line">
              <a:avLst/>
            </a:prstGeom>
            <a:noFill/>
            <a:ln w="19050">
              <a:solidFill>
                <a:schemeClr val="tx1"/>
              </a:solidFill>
              <a:round/>
              <a:headEnd type="triangle" w="med" len="med"/>
              <a:tailEnd/>
            </a:ln>
            <a:effectLst/>
          </p:spPr>
          <p:txBody>
            <a:bodyPr/>
            <a:lstStyle/>
            <a:p>
              <a:endParaRPr lang="en-US"/>
            </a:p>
          </p:txBody>
        </p:sp>
        <p:sp>
          <p:nvSpPr>
            <p:cNvPr id="1377422" name="Line 142"/>
            <p:cNvSpPr>
              <a:spLocks noChangeShapeType="1"/>
            </p:cNvSpPr>
            <p:nvPr/>
          </p:nvSpPr>
          <p:spPr bwMode="auto">
            <a:xfrm>
              <a:off x="3936" y="3696"/>
              <a:ext cx="1440" cy="0"/>
            </a:xfrm>
            <a:prstGeom prst="line">
              <a:avLst/>
            </a:prstGeom>
            <a:noFill/>
            <a:ln w="19050">
              <a:solidFill>
                <a:schemeClr val="tx1"/>
              </a:solidFill>
              <a:round/>
              <a:headEnd type="triangle" w="med" len="med"/>
              <a:tailEnd/>
            </a:ln>
            <a:effectLst/>
          </p:spPr>
          <p:txBody>
            <a:bodyPr/>
            <a:lstStyle/>
            <a:p>
              <a:endParaRPr lang="en-US"/>
            </a:p>
          </p:txBody>
        </p:sp>
        <p:sp>
          <p:nvSpPr>
            <p:cNvPr id="1377423" name="Line 143"/>
            <p:cNvSpPr>
              <a:spLocks noChangeShapeType="1"/>
            </p:cNvSpPr>
            <p:nvPr/>
          </p:nvSpPr>
          <p:spPr bwMode="auto">
            <a:xfrm>
              <a:off x="1584" y="3648"/>
              <a:ext cx="1104" cy="0"/>
            </a:xfrm>
            <a:prstGeom prst="line">
              <a:avLst/>
            </a:prstGeom>
            <a:noFill/>
            <a:ln w="19050">
              <a:solidFill>
                <a:schemeClr val="tx1"/>
              </a:solidFill>
              <a:round/>
              <a:headEnd/>
              <a:tailEnd/>
            </a:ln>
            <a:effectLst/>
          </p:spPr>
          <p:txBody>
            <a:bodyPr/>
            <a:lstStyle/>
            <a:p>
              <a:endParaRPr lang="en-US"/>
            </a:p>
          </p:txBody>
        </p:sp>
        <p:sp>
          <p:nvSpPr>
            <p:cNvPr id="1377424" name="Line 144"/>
            <p:cNvSpPr>
              <a:spLocks noChangeShapeType="1"/>
            </p:cNvSpPr>
            <p:nvPr/>
          </p:nvSpPr>
          <p:spPr bwMode="auto">
            <a:xfrm>
              <a:off x="1584" y="3744"/>
              <a:ext cx="1104" cy="0"/>
            </a:xfrm>
            <a:prstGeom prst="line">
              <a:avLst/>
            </a:prstGeom>
            <a:noFill/>
            <a:ln w="19050">
              <a:solidFill>
                <a:schemeClr val="tx1"/>
              </a:solidFill>
              <a:round/>
              <a:headEnd/>
              <a:tailEnd/>
            </a:ln>
            <a:effectLst/>
          </p:spPr>
          <p:txBody>
            <a:bodyPr/>
            <a:lstStyle/>
            <a:p>
              <a:endParaRPr lang="en-US"/>
            </a:p>
          </p:txBody>
        </p:sp>
        <p:sp>
          <p:nvSpPr>
            <p:cNvPr id="1377425" name="Line 145"/>
            <p:cNvSpPr>
              <a:spLocks noChangeShapeType="1"/>
            </p:cNvSpPr>
            <p:nvPr/>
          </p:nvSpPr>
          <p:spPr bwMode="auto">
            <a:xfrm>
              <a:off x="2784" y="3648"/>
              <a:ext cx="624" cy="0"/>
            </a:xfrm>
            <a:prstGeom prst="line">
              <a:avLst/>
            </a:prstGeom>
            <a:noFill/>
            <a:ln w="19050">
              <a:solidFill>
                <a:schemeClr val="tx1"/>
              </a:solidFill>
              <a:round/>
              <a:headEnd/>
              <a:tailEnd type="triangle" w="med" len="med"/>
            </a:ln>
            <a:effectLst/>
          </p:spPr>
          <p:txBody>
            <a:bodyPr/>
            <a:lstStyle/>
            <a:p>
              <a:endParaRPr lang="en-US"/>
            </a:p>
          </p:txBody>
        </p:sp>
        <p:sp>
          <p:nvSpPr>
            <p:cNvPr id="1377426" name="Line 146"/>
            <p:cNvSpPr>
              <a:spLocks noChangeShapeType="1"/>
            </p:cNvSpPr>
            <p:nvPr/>
          </p:nvSpPr>
          <p:spPr bwMode="auto">
            <a:xfrm>
              <a:off x="2784" y="3744"/>
              <a:ext cx="624" cy="0"/>
            </a:xfrm>
            <a:prstGeom prst="line">
              <a:avLst/>
            </a:prstGeom>
            <a:noFill/>
            <a:ln w="19050">
              <a:solidFill>
                <a:schemeClr val="tx1"/>
              </a:solidFill>
              <a:round/>
              <a:headEnd/>
              <a:tailEnd type="triangle" w="med" len="med"/>
            </a:ln>
            <a:effectLst/>
          </p:spPr>
          <p:txBody>
            <a:bodyPr/>
            <a:lstStyle/>
            <a:p>
              <a:endParaRPr lang="en-US"/>
            </a:p>
          </p:txBody>
        </p:sp>
        <p:sp>
          <p:nvSpPr>
            <p:cNvPr id="1377427" name="Line 147"/>
            <p:cNvSpPr>
              <a:spLocks noChangeShapeType="1"/>
            </p:cNvSpPr>
            <p:nvPr/>
          </p:nvSpPr>
          <p:spPr bwMode="auto">
            <a:xfrm flipH="1" flipV="1">
              <a:off x="3168" y="2304"/>
              <a:ext cx="480" cy="1200"/>
            </a:xfrm>
            <a:prstGeom prst="line">
              <a:avLst/>
            </a:prstGeom>
            <a:noFill/>
            <a:ln w="12700">
              <a:solidFill>
                <a:schemeClr val="accent1"/>
              </a:solidFill>
              <a:round/>
              <a:headEnd/>
              <a:tailEnd type="triangle" w="med" len="med"/>
            </a:ln>
            <a:effectLst/>
          </p:spPr>
          <p:txBody>
            <a:bodyPr/>
            <a:lstStyle/>
            <a:p>
              <a:endParaRPr lang="en-US"/>
            </a:p>
          </p:txBody>
        </p:sp>
        <p:sp>
          <p:nvSpPr>
            <p:cNvPr id="1377428" name="Line 148"/>
            <p:cNvSpPr>
              <a:spLocks noChangeShapeType="1"/>
            </p:cNvSpPr>
            <p:nvPr/>
          </p:nvSpPr>
          <p:spPr bwMode="auto">
            <a:xfrm flipH="1" flipV="1">
              <a:off x="3168" y="2976"/>
              <a:ext cx="288" cy="624"/>
            </a:xfrm>
            <a:prstGeom prst="line">
              <a:avLst/>
            </a:prstGeom>
            <a:noFill/>
            <a:ln w="12700">
              <a:solidFill>
                <a:schemeClr val="accent1"/>
              </a:solidFill>
              <a:round/>
              <a:headEnd/>
              <a:tailEnd type="triangle" w="med" len="med"/>
            </a:ln>
            <a:effectLst/>
          </p:spPr>
          <p:txBody>
            <a:bodyPr/>
            <a:lstStyle/>
            <a:p>
              <a:endParaRPr lang="en-US"/>
            </a:p>
          </p:txBody>
        </p:sp>
        <p:sp>
          <p:nvSpPr>
            <p:cNvPr id="1377429" name="Line 149"/>
            <p:cNvSpPr>
              <a:spLocks noChangeShapeType="1"/>
            </p:cNvSpPr>
            <p:nvPr/>
          </p:nvSpPr>
          <p:spPr bwMode="auto">
            <a:xfrm flipH="1">
              <a:off x="2688" y="1920"/>
              <a:ext cx="96" cy="192"/>
            </a:xfrm>
            <a:prstGeom prst="line">
              <a:avLst/>
            </a:prstGeom>
            <a:noFill/>
            <a:ln w="28575" cap="rnd">
              <a:solidFill>
                <a:schemeClr val="accent2"/>
              </a:solidFill>
              <a:prstDash val="sysDot"/>
              <a:round/>
              <a:headEnd/>
              <a:tailEnd/>
            </a:ln>
            <a:effectLst/>
          </p:spPr>
          <p:txBody>
            <a:bodyPr/>
            <a:lstStyle/>
            <a:p>
              <a:endParaRPr lang="en-US"/>
            </a:p>
          </p:txBody>
        </p:sp>
        <p:sp>
          <p:nvSpPr>
            <p:cNvPr id="1377430" name="Line 150"/>
            <p:cNvSpPr>
              <a:spLocks noChangeShapeType="1"/>
            </p:cNvSpPr>
            <p:nvPr/>
          </p:nvSpPr>
          <p:spPr bwMode="auto">
            <a:xfrm flipH="1">
              <a:off x="4128" y="2640"/>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377431" name="Line 151"/>
            <p:cNvSpPr>
              <a:spLocks noChangeShapeType="1"/>
            </p:cNvSpPr>
            <p:nvPr/>
          </p:nvSpPr>
          <p:spPr bwMode="auto">
            <a:xfrm>
              <a:off x="2256" y="1296"/>
              <a:ext cx="288" cy="0"/>
            </a:xfrm>
            <a:prstGeom prst="line">
              <a:avLst/>
            </a:prstGeom>
            <a:noFill/>
            <a:ln w="12700">
              <a:solidFill>
                <a:schemeClr val="accent1"/>
              </a:solidFill>
              <a:round/>
              <a:headEnd/>
              <a:tailEnd/>
            </a:ln>
            <a:effectLst/>
          </p:spPr>
          <p:txBody>
            <a:bodyPr/>
            <a:lstStyle/>
            <a:p>
              <a:endParaRPr lang="en-US"/>
            </a:p>
          </p:txBody>
        </p:sp>
        <p:sp>
          <p:nvSpPr>
            <p:cNvPr id="1377432" name="Line 152"/>
            <p:cNvSpPr>
              <a:spLocks noChangeShapeType="1"/>
            </p:cNvSpPr>
            <p:nvPr/>
          </p:nvSpPr>
          <p:spPr bwMode="auto">
            <a:xfrm>
              <a:off x="2544" y="1008"/>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7433" name="Line 153"/>
            <p:cNvSpPr>
              <a:spLocks noChangeShapeType="1"/>
            </p:cNvSpPr>
            <p:nvPr/>
          </p:nvSpPr>
          <p:spPr bwMode="auto">
            <a:xfrm>
              <a:off x="2544" y="1200"/>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7434" name="Line 154"/>
            <p:cNvSpPr>
              <a:spLocks noChangeShapeType="1"/>
            </p:cNvSpPr>
            <p:nvPr/>
          </p:nvSpPr>
          <p:spPr bwMode="auto">
            <a:xfrm>
              <a:off x="2544" y="1344"/>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7435" name="Line 155"/>
            <p:cNvSpPr>
              <a:spLocks noChangeShapeType="1"/>
            </p:cNvSpPr>
            <p:nvPr/>
          </p:nvSpPr>
          <p:spPr bwMode="auto">
            <a:xfrm>
              <a:off x="2544" y="1008"/>
              <a:ext cx="0" cy="336"/>
            </a:xfrm>
            <a:prstGeom prst="line">
              <a:avLst/>
            </a:prstGeom>
            <a:noFill/>
            <a:ln w="12700">
              <a:solidFill>
                <a:schemeClr val="accent1"/>
              </a:solidFill>
              <a:round/>
              <a:headEnd/>
              <a:tailEnd/>
            </a:ln>
            <a:effectLst/>
          </p:spPr>
          <p:txBody>
            <a:bodyPr/>
            <a:lstStyle/>
            <a:p>
              <a:endParaRPr lang="en-US"/>
            </a:p>
          </p:txBody>
        </p:sp>
        <p:sp>
          <p:nvSpPr>
            <p:cNvPr id="1377436" name="Line 156"/>
            <p:cNvSpPr>
              <a:spLocks noChangeShapeType="1"/>
            </p:cNvSpPr>
            <p:nvPr/>
          </p:nvSpPr>
          <p:spPr bwMode="auto">
            <a:xfrm>
              <a:off x="2784" y="3120"/>
              <a:ext cx="480" cy="0"/>
            </a:xfrm>
            <a:prstGeom prst="line">
              <a:avLst/>
            </a:prstGeom>
            <a:noFill/>
            <a:ln w="28575">
              <a:solidFill>
                <a:schemeClr val="tx1"/>
              </a:solidFill>
              <a:round/>
              <a:headEnd/>
              <a:tailEnd/>
            </a:ln>
            <a:effectLst/>
          </p:spPr>
          <p:txBody>
            <a:bodyPr/>
            <a:lstStyle/>
            <a:p>
              <a:endParaRPr lang="en-US"/>
            </a:p>
          </p:txBody>
        </p:sp>
        <p:sp>
          <p:nvSpPr>
            <p:cNvPr id="1377437" name="Line 157"/>
            <p:cNvSpPr>
              <a:spLocks noChangeShapeType="1"/>
            </p:cNvSpPr>
            <p:nvPr/>
          </p:nvSpPr>
          <p:spPr bwMode="auto">
            <a:xfrm>
              <a:off x="4224" y="1344"/>
              <a:ext cx="960" cy="336"/>
            </a:xfrm>
            <a:prstGeom prst="line">
              <a:avLst/>
            </a:prstGeom>
            <a:noFill/>
            <a:ln w="12700">
              <a:solidFill>
                <a:schemeClr val="accent1"/>
              </a:solidFill>
              <a:round/>
              <a:headEnd/>
              <a:tailEnd type="triangle" w="med" len="med"/>
            </a:ln>
            <a:effectLst/>
          </p:spPr>
          <p:txBody>
            <a:bodyPr/>
            <a:lstStyle/>
            <a:p>
              <a:endParaRPr lang="en-US"/>
            </a:p>
          </p:txBody>
        </p:sp>
        <p:grpSp>
          <p:nvGrpSpPr>
            <p:cNvPr id="4" name="Group 158"/>
            <p:cNvGrpSpPr>
              <a:grpSpLocks/>
            </p:cNvGrpSpPr>
            <p:nvPr/>
          </p:nvGrpSpPr>
          <p:grpSpPr bwMode="auto">
            <a:xfrm>
              <a:off x="96" y="576"/>
              <a:ext cx="4848" cy="2208"/>
              <a:chOff x="96" y="576"/>
              <a:chExt cx="4848" cy="2208"/>
            </a:xfrm>
          </p:grpSpPr>
          <p:sp>
            <p:nvSpPr>
              <p:cNvPr id="1377439" name="Line 159"/>
              <p:cNvSpPr>
                <a:spLocks noChangeShapeType="1"/>
              </p:cNvSpPr>
              <p:nvPr/>
            </p:nvSpPr>
            <p:spPr bwMode="auto">
              <a:xfrm>
                <a:off x="96" y="816"/>
                <a:ext cx="0" cy="1536"/>
              </a:xfrm>
              <a:prstGeom prst="line">
                <a:avLst/>
              </a:prstGeom>
              <a:noFill/>
              <a:ln w="28575">
                <a:solidFill>
                  <a:schemeClr val="tx1"/>
                </a:solidFill>
                <a:round/>
                <a:headEnd/>
                <a:tailEnd/>
              </a:ln>
              <a:effectLst/>
            </p:spPr>
            <p:txBody>
              <a:bodyPr/>
              <a:lstStyle/>
              <a:p>
                <a:endParaRPr lang="en-US"/>
              </a:p>
            </p:txBody>
          </p:sp>
          <p:sp>
            <p:nvSpPr>
              <p:cNvPr id="1377440" name="AutoShape 160"/>
              <p:cNvSpPr>
                <a:spLocks noChangeArrowheads="1"/>
              </p:cNvSpPr>
              <p:nvPr/>
            </p:nvSpPr>
            <p:spPr bwMode="auto">
              <a:xfrm rot="5400000" flipH="1">
                <a:off x="720" y="85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441" name="Line 161"/>
              <p:cNvSpPr>
                <a:spLocks noChangeShapeType="1"/>
              </p:cNvSpPr>
              <p:nvPr/>
            </p:nvSpPr>
            <p:spPr bwMode="auto">
              <a:xfrm flipH="1">
                <a:off x="96" y="816"/>
                <a:ext cx="384" cy="0"/>
              </a:xfrm>
              <a:prstGeom prst="line">
                <a:avLst/>
              </a:prstGeom>
              <a:noFill/>
              <a:ln w="28575">
                <a:solidFill>
                  <a:schemeClr val="tx1"/>
                </a:solidFill>
                <a:round/>
                <a:headEnd/>
                <a:tailEnd/>
              </a:ln>
              <a:effectLst/>
            </p:spPr>
            <p:txBody>
              <a:bodyPr/>
              <a:lstStyle/>
              <a:p>
                <a:endParaRPr lang="en-US"/>
              </a:p>
            </p:txBody>
          </p:sp>
          <p:sp>
            <p:nvSpPr>
              <p:cNvPr id="1377442" name="Rectangle 162"/>
              <p:cNvSpPr>
                <a:spLocks noChangeArrowheads="1"/>
              </p:cNvSpPr>
              <p:nvPr/>
            </p:nvSpPr>
            <p:spPr bwMode="auto">
              <a:xfrm flipH="1">
                <a:off x="912" y="94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77443" name="Rectangle 163"/>
              <p:cNvSpPr>
                <a:spLocks noChangeArrowheads="1"/>
              </p:cNvSpPr>
              <p:nvPr/>
            </p:nvSpPr>
            <p:spPr bwMode="auto">
              <a:xfrm flipH="1">
                <a:off x="912" y="70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77444" name="Line 164"/>
              <p:cNvSpPr>
                <a:spLocks noChangeShapeType="1"/>
              </p:cNvSpPr>
              <p:nvPr/>
            </p:nvSpPr>
            <p:spPr bwMode="auto">
              <a:xfrm flipH="1">
                <a:off x="1008" y="816"/>
                <a:ext cx="3360" cy="0"/>
              </a:xfrm>
              <a:prstGeom prst="line">
                <a:avLst/>
              </a:prstGeom>
              <a:noFill/>
              <a:ln w="28575">
                <a:solidFill>
                  <a:schemeClr val="tx1"/>
                </a:solidFill>
                <a:round/>
                <a:headEnd/>
                <a:tailEnd type="triangle" w="med" len="med"/>
              </a:ln>
              <a:effectLst/>
            </p:spPr>
            <p:txBody>
              <a:bodyPr/>
              <a:lstStyle/>
              <a:p>
                <a:endParaRPr lang="en-US"/>
              </a:p>
            </p:txBody>
          </p:sp>
          <p:sp>
            <p:nvSpPr>
              <p:cNvPr id="1377445" name="Line 165"/>
              <p:cNvSpPr>
                <a:spLocks noChangeShapeType="1"/>
              </p:cNvSpPr>
              <p:nvPr/>
            </p:nvSpPr>
            <p:spPr bwMode="auto">
              <a:xfrm>
                <a:off x="1008" y="1008"/>
                <a:ext cx="240" cy="0"/>
              </a:xfrm>
              <a:prstGeom prst="line">
                <a:avLst/>
              </a:prstGeom>
              <a:noFill/>
              <a:ln w="28575">
                <a:solidFill>
                  <a:schemeClr val="tx1"/>
                </a:solidFill>
                <a:round/>
                <a:headEnd type="triangle" w="med" len="med"/>
                <a:tailEnd/>
              </a:ln>
              <a:effectLst/>
            </p:spPr>
            <p:txBody>
              <a:bodyPr/>
              <a:lstStyle/>
              <a:p>
                <a:endParaRPr lang="en-US"/>
              </a:p>
            </p:txBody>
          </p:sp>
          <p:sp>
            <p:nvSpPr>
              <p:cNvPr id="1377446" name="Line 166"/>
              <p:cNvSpPr>
                <a:spLocks noChangeShapeType="1"/>
              </p:cNvSpPr>
              <p:nvPr/>
            </p:nvSpPr>
            <p:spPr bwMode="auto">
              <a:xfrm>
                <a:off x="4368" y="816"/>
                <a:ext cx="0" cy="864"/>
              </a:xfrm>
              <a:prstGeom prst="line">
                <a:avLst/>
              </a:prstGeom>
              <a:noFill/>
              <a:ln w="28575">
                <a:solidFill>
                  <a:schemeClr val="tx1"/>
                </a:solidFill>
                <a:round/>
                <a:headEnd/>
                <a:tailEnd/>
              </a:ln>
              <a:effectLst/>
            </p:spPr>
            <p:txBody>
              <a:bodyPr/>
              <a:lstStyle/>
              <a:p>
                <a:endParaRPr lang="en-US"/>
              </a:p>
            </p:txBody>
          </p:sp>
          <p:sp>
            <p:nvSpPr>
              <p:cNvPr id="1377447" name="Line 167"/>
              <p:cNvSpPr>
                <a:spLocks noChangeShapeType="1"/>
              </p:cNvSpPr>
              <p:nvPr/>
            </p:nvSpPr>
            <p:spPr bwMode="auto">
              <a:xfrm>
                <a:off x="4224" y="1872"/>
                <a:ext cx="144" cy="0"/>
              </a:xfrm>
              <a:prstGeom prst="line">
                <a:avLst/>
              </a:prstGeom>
              <a:noFill/>
              <a:ln w="12700">
                <a:solidFill>
                  <a:schemeClr val="accent1"/>
                </a:solidFill>
                <a:round/>
                <a:headEnd/>
                <a:tailEnd/>
              </a:ln>
              <a:effectLst/>
            </p:spPr>
            <p:txBody>
              <a:bodyPr/>
              <a:lstStyle/>
              <a:p>
                <a:endParaRPr lang="en-US"/>
              </a:p>
            </p:txBody>
          </p:sp>
          <p:sp>
            <p:nvSpPr>
              <p:cNvPr id="1377448" name="AutoShape 168"/>
              <p:cNvSpPr>
                <a:spLocks noChangeArrowheads="1"/>
              </p:cNvSpPr>
              <p:nvPr/>
            </p:nvSpPr>
            <p:spPr bwMode="auto">
              <a:xfrm>
                <a:off x="4608" y="1632"/>
                <a:ext cx="240" cy="192"/>
              </a:xfrm>
              <a:prstGeom prst="flowChartDelay">
                <a:avLst/>
              </a:prstGeom>
              <a:noFill/>
              <a:ln w="12700">
                <a:solidFill>
                  <a:schemeClr val="accent1"/>
                </a:solidFill>
                <a:miter lim="800000"/>
                <a:headEnd/>
                <a:tailEnd/>
              </a:ln>
              <a:effectLst/>
            </p:spPr>
            <p:txBody>
              <a:bodyPr wrap="none" anchor="ctr"/>
              <a:lstStyle/>
              <a:p>
                <a:endParaRPr lang="en-US"/>
              </a:p>
            </p:txBody>
          </p:sp>
          <p:sp>
            <p:nvSpPr>
              <p:cNvPr id="1377449" name="Line 169"/>
              <p:cNvSpPr>
                <a:spLocks noChangeShapeType="1"/>
              </p:cNvSpPr>
              <p:nvPr/>
            </p:nvSpPr>
            <p:spPr bwMode="auto">
              <a:xfrm flipV="1">
                <a:off x="4368" y="1776"/>
                <a:ext cx="240" cy="0"/>
              </a:xfrm>
              <a:prstGeom prst="line">
                <a:avLst/>
              </a:prstGeom>
              <a:noFill/>
              <a:ln w="12700">
                <a:solidFill>
                  <a:schemeClr val="accent1"/>
                </a:solidFill>
                <a:round/>
                <a:headEnd/>
                <a:tailEnd/>
              </a:ln>
              <a:effectLst/>
            </p:spPr>
            <p:txBody>
              <a:bodyPr/>
              <a:lstStyle/>
              <a:p>
                <a:endParaRPr lang="en-US"/>
              </a:p>
            </p:txBody>
          </p:sp>
          <p:sp>
            <p:nvSpPr>
              <p:cNvPr id="1377450" name="Line 170"/>
              <p:cNvSpPr>
                <a:spLocks noChangeShapeType="1"/>
              </p:cNvSpPr>
              <p:nvPr/>
            </p:nvSpPr>
            <p:spPr bwMode="auto">
              <a:xfrm>
                <a:off x="4368" y="1776"/>
                <a:ext cx="0" cy="96"/>
              </a:xfrm>
              <a:prstGeom prst="line">
                <a:avLst/>
              </a:prstGeom>
              <a:noFill/>
              <a:ln w="12700">
                <a:solidFill>
                  <a:schemeClr val="accent1"/>
                </a:solidFill>
                <a:round/>
                <a:headEnd/>
                <a:tailEnd/>
              </a:ln>
              <a:effectLst/>
            </p:spPr>
            <p:txBody>
              <a:bodyPr/>
              <a:lstStyle/>
              <a:p>
                <a:endParaRPr lang="en-US"/>
              </a:p>
            </p:txBody>
          </p:sp>
          <p:sp>
            <p:nvSpPr>
              <p:cNvPr id="1377451" name="Rectangle 171"/>
              <p:cNvSpPr>
                <a:spLocks noChangeArrowheads="1"/>
              </p:cNvSpPr>
              <p:nvPr/>
            </p:nvSpPr>
            <p:spPr bwMode="auto">
              <a:xfrm>
                <a:off x="4320" y="1536"/>
                <a:ext cx="336" cy="192"/>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377452" name="Line 172"/>
              <p:cNvSpPr>
                <a:spLocks noChangeShapeType="1"/>
              </p:cNvSpPr>
              <p:nvPr/>
            </p:nvSpPr>
            <p:spPr bwMode="auto">
              <a:xfrm>
                <a:off x="4512" y="1680"/>
                <a:ext cx="96" cy="0"/>
              </a:xfrm>
              <a:prstGeom prst="line">
                <a:avLst/>
              </a:prstGeom>
              <a:noFill/>
              <a:ln w="12700">
                <a:solidFill>
                  <a:schemeClr val="accent1"/>
                </a:solidFill>
                <a:round/>
                <a:headEnd/>
                <a:tailEnd/>
              </a:ln>
              <a:effectLst/>
            </p:spPr>
            <p:txBody>
              <a:bodyPr/>
              <a:lstStyle/>
              <a:p>
                <a:endParaRPr lang="en-US"/>
              </a:p>
            </p:txBody>
          </p:sp>
          <p:sp>
            <p:nvSpPr>
              <p:cNvPr id="1377453" name="Line 173"/>
              <p:cNvSpPr>
                <a:spLocks noChangeShapeType="1"/>
              </p:cNvSpPr>
              <p:nvPr/>
            </p:nvSpPr>
            <p:spPr bwMode="auto">
              <a:xfrm>
                <a:off x="4944" y="576"/>
                <a:ext cx="0" cy="1152"/>
              </a:xfrm>
              <a:prstGeom prst="line">
                <a:avLst/>
              </a:prstGeom>
              <a:noFill/>
              <a:ln w="12700">
                <a:solidFill>
                  <a:schemeClr val="accent1"/>
                </a:solidFill>
                <a:round/>
                <a:headEnd/>
                <a:tailEnd/>
              </a:ln>
              <a:effectLst/>
            </p:spPr>
            <p:txBody>
              <a:bodyPr/>
              <a:lstStyle/>
              <a:p>
                <a:endParaRPr lang="en-US"/>
              </a:p>
            </p:txBody>
          </p:sp>
          <p:sp>
            <p:nvSpPr>
              <p:cNvPr id="1377454" name="Line 174"/>
              <p:cNvSpPr>
                <a:spLocks noChangeShapeType="1"/>
              </p:cNvSpPr>
              <p:nvPr/>
            </p:nvSpPr>
            <p:spPr bwMode="auto">
              <a:xfrm>
                <a:off x="912" y="576"/>
                <a:ext cx="4032" cy="0"/>
              </a:xfrm>
              <a:prstGeom prst="line">
                <a:avLst/>
              </a:prstGeom>
              <a:noFill/>
              <a:ln w="12700">
                <a:solidFill>
                  <a:schemeClr val="accent1"/>
                </a:solidFill>
                <a:round/>
                <a:headEnd/>
                <a:tailEnd/>
              </a:ln>
              <a:effectLst/>
            </p:spPr>
            <p:txBody>
              <a:bodyPr/>
              <a:lstStyle/>
              <a:p>
                <a:endParaRPr lang="en-US"/>
              </a:p>
            </p:txBody>
          </p:sp>
          <p:sp>
            <p:nvSpPr>
              <p:cNvPr id="1377455" name="Rectangle 175"/>
              <p:cNvSpPr>
                <a:spLocks noChangeArrowheads="1"/>
              </p:cNvSpPr>
              <p:nvPr/>
            </p:nvSpPr>
            <p:spPr bwMode="auto">
              <a:xfrm>
                <a:off x="4560" y="576"/>
                <a:ext cx="336" cy="192"/>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377456" name="Line 176"/>
              <p:cNvSpPr>
                <a:spLocks noChangeShapeType="1"/>
              </p:cNvSpPr>
              <p:nvPr/>
            </p:nvSpPr>
            <p:spPr bwMode="auto">
              <a:xfrm>
                <a:off x="912" y="576"/>
                <a:ext cx="0" cy="178"/>
              </a:xfrm>
              <a:prstGeom prst="line">
                <a:avLst/>
              </a:prstGeom>
              <a:noFill/>
              <a:ln w="12700">
                <a:solidFill>
                  <a:schemeClr val="accent1"/>
                </a:solidFill>
                <a:round/>
                <a:headEnd/>
                <a:tailEnd/>
              </a:ln>
              <a:effectLst/>
            </p:spPr>
            <p:txBody>
              <a:bodyPr/>
              <a:lstStyle/>
              <a:p>
                <a:endParaRPr lang="en-US"/>
              </a:p>
            </p:txBody>
          </p:sp>
          <p:sp>
            <p:nvSpPr>
              <p:cNvPr id="1377457" name="Oval 177"/>
              <p:cNvSpPr>
                <a:spLocks noChangeArrowheads="1"/>
              </p:cNvSpPr>
              <p:nvPr/>
            </p:nvSpPr>
            <p:spPr bwMode="auto">
              <a:xfrm>
                <a:off x="3408" y="1632"/>
                <a:ext cx="288" cy="336"/>
              </a:xfrm>
              <a:prstGeom prst="ellipse">
                <a:avLst/>
              </a:prstGeom>
              <a:noFill/>
              <a:ln w="12700">
                <a:solidFill>
                  <a:schemeClr val="tx1"/>
                </a:solidFill>
                <a:round/>
                <a:headEnd/>
                <a:tailEnd/>
              </a:ln>
              <a:effectLst/>
            </p:spPr>
            <p:txBody>
              <a:bodyPr wrap="none" anchor="ctr"/>
              <a:lstStyle/>
              <a:p>
                <a:endParaRPr lang="en-US"/>
              </a:p>
            </p:txBody>
          </p:sp>
          <p:sp>
            <p:nvSpPr>
              <p:cNvPr id="1377458" name="Rectangle 178"/>
              <p:cNvSpPr>
                <a:spLocks noChangeArrowheads="1"/>
              </p:cNvSpPr>
              <p:nvPr/>
            </p:nvSpPr>
            <p:spPr bwMode="auto">
              <a:xfrm>
                <a:off x="3408" y="163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377459" name="Line 179"/>
              <p:cNvSpPr>
                <a:spLocks noChangeShapeType="1"/>
              </p:cNvSpPr>
              <p:nvPr/>
            </p:nvSpPr>
            <p:spPr bwMode="auto">
              <a:xfrm>
                <a:off x="3264" y="1824"/>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5" name="Group 180"/>
              <p:cNvGrpSpPr>
                <a:grpSpLocks/>
              </p:cNvGrpSpPr>
              <p:nvPr/>
            </p:nvGrpSpPr>
            <p:grpSpPr bwMode="auto">
              <a:xfrm>
                <a:off x="3840" y="1392"/>
                <a:ext cx="192" cy="576"/>
                <a:chOff x="1392" y="2880"/>
                <a:chExt cx="288" cy="480"/>
              </a:xfrm>
            </p:grpSpPr>
            <p:sp>
              <p:nvSpPr>
                <p:cNvPr id="1377461" name="Line 181"/>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77462" name="Line 182"/>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77463" name="Line 183"/>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77464" name="Line 184"/>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77465" name="Line 185"/>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77466" name="Line 186"/>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77467" name="Line 187"/>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77468" name="Text Box 188"/>
              <p:cNvSpPr txBox="1">
                <a:spLocks noChangeArrowheads="1"/>
              </p:cNvSpPr>
              <p:nvPr/>
            </p:nvSpPr>
            <p:spPr bwMode="auto">
              <a:xfrm>
                <a:off x="3792" y="1584"/>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77469" name="Line 189"/>
              <p:cNvSpPr>
                <a:spLocks noChangeShapeType="1"/>
              </p:cNvSpPr>
              <p:nvPr/>
            </p:nvSpPr>
            <p:spPr bwMode="auto">
              <a:xfrm>
                <a:off x="3687" y="1824"/>
                <a:ext cx="144" cy="0"/>
              </a:xfrm>
              <a:prstGeom prst="line">
                <a:avLst/>
              </a:prstGeom>
              <a:noFill/>
              <a:ln w="28575">
                <a:solidFill>
                  <a:schemeClr val="tx1"/>
                </a:solidFill>
                <a:round/>
                <a:headEnd/>
                <a:tailEnd type="triangle" w="med" len="med"/>
              </a:ln>
              <a:effectLst/>
            </p:spPr>
            <p:txBody>
              <a:bodyPr/>
              <a:lstStyle/>
              <a:p>
                <a:endParaRPr lang="en-US"/>
              </a:p>
            </p:txBody>
          </p:sp>
          <p:sp>
            <p:nvSpPr>
              <p:cNvPr id="1377470" name="Line 190"/>
              <p:cNvSpPr>
                <a:spLocks noChangeShapeType="1"/>
              </p:cNvSpPr>
              <p:nvPr/>
            </p:nvSpPr>
            <p:spPr bwMode="auto">
              <a:xfrm>
                <a:off x="1248" y="1536"/>
                <a:ext cx="144" cy="0"/>
              </a:xfrm>
              <a:prstGeom prst="line">
                <a:avLst/>
              </a:prstGeom>
              <a:noFill/>
              <a:ln w="28575">
                <a:solidFill>
                  <a:schemeClr val="tx1"/>
                </a:solidFill>
                <a:round/>
                <a:headEnd/>
                <a:tailEnd/>
              </a:ln>
              <a:effectLst/>
            </p:spPr>
            <p:txBody>
              <a:bodyPr/>
              <a:lstStyle/>
              <a:p>
                <a:endParaRPr lang="en-US"/>
              </a:p>
            </p:txBody>
          </p:sp>
          <p:sp>
            <p:nvSpPr>
              <p:cNvPr id="1377471" name="Line 191"/>
              <p:cNvSpPr>
                <a:spLocks noChangeShapeType="1"/>
              </p:cNvSpPr>
              <p:nvPr/>
            </p:nvSpPr>
            <p:spPr bwMode="auto">
              <a:xfrm>
                <a:off x="1488" y="1536"/>
                <a:ext cx="1200" cy="0"/>
              </a:xfrm>
              <a:prstGeom prst="line">
                <a:avLst/>
              </a:prstGeom>
              <a:noFill/>
              <a:ln w="28575">
                <a:solidFill>
                  <a:schemeClr val="tx1"/>
                </a:solidFill>
                <a:round/>
                <a:headEnd/>
                <a:tailEnd/>
              </a:ln>
              <a:effectLst/>
            </p:spPr>
            <p:txBody>
              <a:bodyPr/>
              <a:lstStyle/>
              <a:p>
                <a:endParaRPr lang="en-US"/>
              </a:p>
            </p:txBody>
          </p:sp>
          <p:sp>
            <p:nvSpPr>
              <p:cNvPr id="1377472" name="Line 192"/>
              <p:cNvSpPr>
                <a:spLocks noChangeShapeType="1"/>
              </p:cNvSpPr>
              <p:nvPr/>
            </p:nvSpPr>
            <p:spPr bwMode="auto">
              <a:xfrm>
                <a:off x="4032" y="1680"/>
                <a:ext cx="96" cy="0"/>
              </a:xfrm>
              <a:prstGeom prst="line">
                <a:avLst/>
              </a:prstGeom>
              <a:noFill/>
              <a:ln w="28575">
                <a:solidFill>
                  <a:schemeClr val="tx1"/>
                </a:solidFill>
                <a:round/>
                <a:headEnd/>
                <a:tailEnd/>
              </a:ln>
              <a:effectLst/>
            </p:spPr>
            <p:txBody>
              <a:bodyPr/>
              <a:lstStyle/>
              <a:p>
                <a:endParaRPr lang="en-US"/>
              </a:p>
            </p:txBody>
          </p:sp>
          <p:sp>
            <p:nvSpPr>
              <p:cNvPr id="1377473" name="Line 193"/>
              <p:cNvSpPr>
                <a:spLocks noChangeShapeType="1"/>
              </p:cNvSpPr>
              <p:nvPr/>
            </p:nvSpPr>
            <p:spPr bwMode="auto">
              <a:xfrm flipV="1">
                <a:off x="3264" y="1824"/>
                <a:ext cx="0" cy="960"/>
              </a:xfrm>
              <a:prstGeom prst="line">
                <a:avLst/>
              </a:prstGeom>
              <a:noFill/>
              <a:ln w="28575">
                <a:solidFill>
                  <a:schemeClr val="tx1"/>
                </a:solidFill>
                <a:round/>
                <a:headEnd/>
                <a:tailEnd/>
              </a:ln>
              <a:effectLst/>
            </p:spPr>
            <p:txBody>
              <a:bodyPr/>
              <a:lstStyle/>
              <a:p>
                <a:endParaRPr lang="en-US"/>
              </a:p>
            </p:txBody>
          </p:sp>
          <p:sp>
            <p:nvSpPr>
              <p:cNvPr id="1377474" name="Line 194"/>
              <p:cNvSpPr>
                <a:spLocks noChangeShapeType="1"/>
              </p:cNvSpPr>
              <p:nvPr/>
            </p:nvSpPr>
            <p:spPr bwMode="auto">
              <a:xfrm>
                <a:off x="2784" y="1536"/>
                <a:ext cx="1056" cy="0"/>
              </a:xfrm>
              <a:prstGeom prst="line">
                <a:avLst/>
              </a:prstGeom>
              <a:noFill/>
              <a:ln w="28575">
                <a:solidFill>
                  <a:schemeClr val="tx1"/>
                </a:solidFill>
                <a:round/>
                <a:headEnd/>
                <a:tailEnd type="triangle" w="med" len="med"/>
              </a:ln>
              <a:effectLst/>
            </p:spPr>
            <p:txBody>
              <a:bodyPr/>
              <a:lstStyle/>
              <a:p>
                <a:endParaRPr lang="en-US"/>
              </a:p>
            </p:txBody>
          </p:sp>
          <p:sp>
            <p:nvSpPr>
              <p:cNvPr id="1377475" name="Line 195"/>
              <p:cNvSpPr>
                <a:spLocks noChangeShapeType="1"/>
              </p:cNvSpPr>
              <p:nvPr/>
            </p:nvSpPr>
            <p:spPr bwMode="auto">
              <a:xfrm>
                <a:off x="1248" y="1008"/>
                <a:ext cx="0" cy="528"/>
              </a:xfrm>
              <a:prstGeom prst="line">
                <a:avLst/>
              </a:prstGeom>
              <a:noFill/>
              <a:ln w="28575">
                <a:solidFill>
                  <a:schemeClr val="tx1"/>
                </a:solidFill>
                <a:round/>
                <a:headEnd/>
                <a:tailEnd/>
              </a:ln>
              <a:effectLst/>
            </p:spPr>
            <p:txBody>
              <a:bodyPr/>
              <a:lstStyle/>
              <a:p>
                <a:endParaRPr lang="en-US"/>
              </a:p>
            </p:txBody>
          </p:sp>
          <p:sp>
            <p:nvSpPr>
              <p:cNvPr id="1377476" name="Line 196"/>
              <p:cNvSpPr>
                <a:spLocks noChangeShapeType="1"/>
              </p:cNvSpPr>
              <p:nvPr/>
            </p:nvSpPr>
            <p:spPr bwMode="auto">
              <a:xfrm>
                <a:off x="4224" y="1680"/>
                <a:ext cx="144" cy="0"/>
              </a:xfrm>
              <a:prstGeom prst="line">
                <a:avLst/>
              </a:prstGeom>
              <a:noFill/>
              <a:ln w="28575">
                <a:solidFill>
                  <a:schemeClr val="tx1"/>
                </a:solidFill>
                <a:round/>
                <a:headEnd/>
                <a:tailEnd/>
              </a:ln>
              <a:effectLst/>
            </p:spPr>
            <p:txBody>
              <a:bodyPr/>
              <a:lstStyle/>
              <a:p>
                <a:endParaRPr lang="en-US"/>
              </a:p>
            </p:txBody>
          </p:sp>
          <p:sp>
            <p:nvSpPr>
              <p:cNvPr id="1377477" name="Line 197"/>
              <p:cNvSpPr>
                <a:spLocks noChangeShapeType="1"/>
              </p:cNvSpPr>
              <p:nvPr/>
            </p:nvSpPr>
            <p:spPr bwMode="auto">
              <a:xfrm>
                <a:off x="4848" y="1728"/>
                <a:ext cx="96" cy="0"/>
              </a:xfrm>
              <a:prstGeom prst="line">
                <a:avLst/>
              </a:prstGeom>
              <a:noFill/>
              <a:ln w="12700">
                <a:solidFill>
                  <a:schemeClr val="accent1"/>
                </a:solidFill>
                <a:round/>
                <a:headEnd/>
                <a:tailEnd/>
              </a:ln>
              <a:effectLst/>
            </p:spPr>
            <p:txBody>
              <a:bodyPr/>
              <a:lstStyle/>
              <a:p>
                <a:endParaRPr lang="en-US"/>
              </a:p>
            </p:txBody>
          </p:sp>
        </p:grpSp>
        <p:grpSp>
          <p:nvGrpSpPr>
            <p:cNvPr id="6" name="Group 201"/>
            <p:cNvGrpSpPr>
              <a:grpSpLocks/>
            </p:cNvGrpSpPr>
            <p:nvPr/>
          </p:nvGrpSpPr>
          <p:grpSpPr bwMode="auto">
            <a:xfrm>
              <a:off x="480" y="432"/>
              <a:ext cx="2400" cy="1536"/>
              <a:chOff x="480" y="432"/>
              <a:chExt cx="2400" cy="1536"/>
            </a:xfrm>
          </p:grpSpPr>
          <p:sp>
            <p:nvSpPr>
              <p:cNvPr id="1377482" name="Line 202"/>
              <p:cNvSpPr>
                <a:spLocks noChangeShapeType="1"/>
              </p:cNvSpPr>
              <p:nvPr/>
            </p:nvSpPr>
            <p:spPr bwMode="auto">
              <a:xfrm>
                <a:off x="2544" y="480"/>
                <a:ext cx="0" cy="864"/>
              </a:xfrm>
              <a:prstGeom prst="line">
                <a:avLst/>
              </a:prstGeom>
              <a:noFill/>
              <a:ln w="12700">
                <a:solidFill>
                  <a:schemeClr val="accent1"/>
                </a:solidFill>
                <a:round/>
                <a:headEnd/>
                <a:tailEnd/>
              </a:ln>
              <a:effectLst/>
            </p:spPr>
            <p:txBody>
              <a:bodyPr/>
              <a:lstStyle/>
              <a:p>
                <a:endParaRPr lang="en-US"/>
              </a:p>
            </p:txBody>
          </p:sp>
          <p:grpSp>
            <p:nvGrpSpPr>
              <p:cNvPr id="7" name="Group 203"/>
              <p:cNvGrpSpPr>
                <a:grpSpLocks/>
              </p:cNvGrpSpPr>
              <p:nvPr/>
            </p:nvGrpSpPr>
            <p:grpSpPr bwMode="auto">
              <a:xfrm>
                <a:off x="480" y="480"/>
                <a:ext cx="144" cy="542"/>
                <a:chOff x="480" y="480"/>
                <a:chExt cx="144" cy="542"/>
              </a:xfrm>
            </p:grpSpPr>
            <p:sp>
              <p:nvSpPr>
                <p:cNvPr id="1377484" name="AutoShape 204"/>
                <p:cNvSpPr>
                  <a:spLocks noChangeArrowheads="1"/>
                </p:cNvSpPr>
                <p:nvPr/>
              </p:nvSpPr>
              <p:spPr bwMode="auto">
                <a:xfrm rot="5400000" flipH="1">
                  <a:off x="336" y="72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485" name="Rectangle 205"/>
                <p:cNvSpPr>
                  <a:spLocks noChangeArrowheads="1"/>
                </p:cNvSpPr>
                <p:nvPr/>
              </p:nvSpPr>
              <p:spPr bwMode="auto">
                <a:xfrm flipH="1">
                  <a:off x="528" y="8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77486" name="Rectangle 206"/>
                <p:cNvSpPr>
                  <a:spLocks noChangeArrowheads="1"/>
                </p:cNvSpPr>
                <p:nvPr/>
              </p:nvSpPr>
              <p:spPr bwMode="auto">
                <a:xfrm flipH="1">
                  <a:off x="528" y="57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77487" name="Line 207"/>
                <p:cNvSpPr>
                  <a:spLocks noChangeShapeType="1"/>
                </p:cNvSpPr>
                <p:nvPr/>
              </p:nvSpPr>
              <p:spPr bwMode="auto">
                <a:xfrm>
                  <a:off x="528" y="480"/>
                  <a:ext cx="0" cy="144"/>
                </a:xfrm>
                <a:prstGeom prst="line">
                  <a:avLst/>
                </a:prstGeom>
                <a:noFill/>
                <a:ln w="12700">
                  <a:solidFill>
                    <a:schemeClr val="accent1"/>
                  </a:solidFill>
                  <a:round/>
                  <a:headEnd/>
                  <a:tailEnd/>
                </a:ln>
                <a:effectLst/>
              </p:spPr>
              <p:txBody>
                <a:bodyPr/>
                <a:lstStyle/>
                <a:p>
                  <a:endParaRPr lang="en-US"/>
                </a:p>
              </p:txBody>
            </p:sp>
          </p:grpSp>
          <p:sp>
            <p:nvSpPr>
              <p:cNvPr id="1377488" name="Line 208"/>
              <p:cNvSpPr>
                <a:spLocks noChangeShapeType="1"/>
              </p:cNvSpPr>
              <p:nvPr/>
            </p:nvSpPr>
            <p:spPr bwMode="auto">
              <a:xfrm>
                <a:off x="624" y="864"/>
                <a:ext cx="240" cy="0"/>
              </a:xfrm>
              <a:prstGeom prst="line">
                <a:avLst/>
              </a:prstGeom>
              <a:noFill/>
              <a:ln w="28575">
                <a:solidFill>
                  <a:schemeClr val="tx1"/>
                </a:solidFill>
                <a:round/>
                <a:headEnd type="triangle" w="med" len="med"/>
                <a:tailEnd/>
              </a:ln>
              <a:effectLst/>
            </p:spPr>
            <p:txBody>
              <a:bodyPr/>
              <a:lstStyle/>
              <a:p>
                <a:endParaRPr lang="en-US"/>
              </a:p>
            </p:txBody>
          </p:sp>
          <p:grpSp>
            <p:nvGrpSpPr>
              <p:cNvPr id="8" name="Group 209"/>
              <p:cNvGrpSpPr>
                <a:grpSpLocks/>
              </p:cNvGrpSpPr>
              <p:nvPr/>
            </p:nvGrpSpPr>
            <p:grpSpPr bwMode="auto">
              <a:xfrm>
                <a:off x="1776" y="864"/>
                <a:ext cx="384" cy="288"/>
                <a:chOff x="1776" y="864"/>
                <a:chExt cx="384" cy="288"/>
              </a:xfrm>
            </p:grpSpPr>
            <p:sp>
              <p:nvSpPr>
                <p:cNvPr id="1377490" name="Oval 210"/>
                <p:cNvSpPr>
                  <a:spLocks noChangeArrowheads="1"/>
                </p:cNvSpPr>
                <p:nvPr/>
              </p:nvSpPr>
              <p:spPr bwMode="auto">
                <a:xfrm>
                  <a:off x="1776" y="864"/>
                  <a:ext cx="384" cy="288"/>
                </a:xfrm>
                <a:prstGeom prst="ellipse">
                  <a:avLst/>
                </a:prstGeom>
                <a:noFill/>
                <a:ln w="12700">
                  <a:solidFill>
                    <a:schemeClr val="tx1"/>
                  </a:solidFill>
                  <a:round/>
                  <a:headEnd/>
                  <a:tailEnd/>
                </a:ln>
                <a:effectLst/>
              </p:spPr>
              <p:txBody>
                <a:bodyPr wrap="none" anchor="ctr"/>
                <a:lstStyle/>
                <a:p>
                  <a:endParaRPr lang="en-US"/>
                </a:p>
              </p:txBody>
            </p:sp>
            <p:sp>
              <p:nvSpPr>
                <p:cNvPr id="1377491" name="Rectangle 211"/>
                <p:cNvSpPr>
                  <a:spLocks noChangeArrowheads="1"/>
                </p:cNvSpPr>
                <p:nvPr/>
              </p:nvSpPr>
              <p:spPr bwMode="auto">
                <a:xfrm>
                  <a:off x="1776" y="864"/>
                  <a:ext cx="384"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grpSp>
          <p:sp>
            <p:nvSpPr>
              <p:cNvPr id="1377492" name="Line 212"/>
              <p:cNvSpPr>
                <a:spLocks noChangeShapeType="1"/>
              </p:cNvSpPr>
              <p:nvPr/>
            </p:nvSpPr>
            <p:spPr bwMode="auto">
              <a:xfrm>
                <a:off x="528" y="480"/>
                <a:ext cx="2016" cy="0"/>
              </a:xfrm>
              <a:prstGeom prst="line">
                <a:avLst/>
              </a:prstGeom>
              <a:noFill/>
              <a:ln w="12700">
                <a:solidFill>
                  <a:schemeClr val="accent1"/>
                </a:solidFill>
                <a:round/>
                <a:headEnd/>
                <a:tailEnd/>
              </a:ln>
              <a:effectLst/>
            </p:spPr>
            <p:txBody>
              <a:bodyPr/>
              <a:lstStyle/>
              <a:p>
                <a:endParaRPr lang="en-US"/>
              </a:p>
            </p:txBody>
          </p:sp>
          <p:sp>
            <p:nvSpPr>
              <p:cNvPr id="1377493" name="Line 213"/>
              <p:cNvSpPr>
                <a:spLocks noChangeShapeType="1"/>
              </p:cNvSpPr>
              <p:nvPr/>
            </p:nvSpPr>
            <p:spPr bwMode="auto">
              <a:xfrm flipH="1">
                <a:off x="624" y="672"/>
                <a:ext cx="1728" cy="0"/>
              </a:xfrm>
              <a:prstGeom prst="line">
                <a:avLst/>
              </a:prstGeom>
              <a:noFill/>
              <a:ln w="28575">
                <a:solidFill>
                  <a:schemeClr val="tx1"/>
                </a:solidFill>
                <a:round/>
                <a:headEnd/>
                <a:tailEnd type="triangle" w="med" len="med"/>
              </a:ln>
              <a:effectLst/>
            </p:spPr>
            <p:txBody>
              <a:bodyPr/>
              <a:lstStyle/>
              <a:p>
                <a:endParaRPr lang="en-US"/>
              </a:p>
            </p:txBody>
          </p:sp>
          <p:sp>
            <p:nvSpPr>
              <p:cNvPr id="1377494" name="Rectangle 214"/>
              <p:cNvSpPr>
                <a:spLocks noChangeArrowheads="1"/>
              </p:cNvSpPr>
              <p:nvPr/>
            </p:nvSpPr>
            <p:spPr bwMode="auto">
              <a:xfrm>
                <a:off x="2544" y="432"/>
                <a:ext cx="336" cy="192"/>
              </a:xfrm>
              <a:prstGeom prst="rect">
                <a:avLst/>
              </a:prstGeom>
              <a:noFill/>
              <a:ln w="12700">
                <a:noFill/>
                <a:miter lim="800000"/>
                <a:headEnd/>
                <a:tailEnd/>
              </a:ln>
              <a:effectLst/>
            </p:spPr>
            <p:txBody>
              <a:bodyPr wrap="none" lIns="19050" tIns="26988" rIns="19050" bIns="26988"/>
              <a:lstStyle/>
              <a:p>
                <a:pPr algn="ctr"/>
                <a:r>
                  <a:rPr lang="en-US" sz="1200" b="1"/>
                  <a:t>Jump</a:t>
                </a:r>
              </a:p>
            </p:txBody>
          </p:sp>
          <p:sp>
            <p:nvSpPr>
              <p:cNvPr id="1377495" name="Line 215"/>
              <p:cNvSpPr>
                <a:spLocks noChangeShapeType="1"/>
              </p:cNvSpPr>
              <p:nvPr/>
            </p:nvSpPr>
            <p:spPr bwMode="auto">
              <a:xfrm>
                <a:off x="1584" y="1008"/>
                <a:ext cx="192" cy="0"/>
              </a:xfrm>
              <a:prstGeom prst="line">
                <a:avLst/>
              </a:prstGeom>
              <a:noFill/>
              <a:ln w="28575">
                <a:solidFill>
                  <a:schemeClr val="tx1"/>
                </a:solidFill>
                <a:round/>
                <a:headEnd/>
                <a:tailEnd type="triangle" w="med" len="med"/>
              </a:ln>
              <a:effectLst/>
            </p:spPr>
            <p:txBody>
              <a:bodyPr/>
              <a:lstStyle/>
              <a:p>
                <a:endParaRPr lang="en-US"/>
              </a:p>
            </p:txBody>
          </p:sp>
          <p:sp>
            <p:nvSpPr>
              <p:cNvPr id="1377496" name="Line 216"/>
              <p:cNvSpPr>
                <a:spLocks noChangeShapeType="1"/>
              </p:cNvSpPr>
              <p:nvPr/>
            </p:nvSpPr>
            <p:spPr bwMode="auto">
              <a:xfrm>
                <a:off x="2160" y="1008"/>
                <a:ext cx="192" cy="0"/>
              </a:xfrm>
              <a:prstGeom prst="line">
                <a:avLst/>
              </a:prstGeom>
              <a:noFill/>
              <a:ln w="28575">
                <a:solidFill>
                  <a:schemeClr val="tx1"/>
                </a:solidFill>
                <a:round/>
                <a:headEnd/>
                <a:tailEnd/>
              </a:ln>
              <a:effectLst/>
            </p:spPr>
            <p:txBody>
              <a:bodyPr/>
              <a:lstStyle/>
              <a:p>
                <a:endParaRPr lang="en-US"/>
              </a:p>
            </p:txBody>
          </p:sp>
          <p:sp>
            <p:nvSpPr>
              <p:cNvPr id="1377497" name="Line 217"/>
              <p:cNvSpPr>
                <a:spLocks noChangeShapeType="1"/>
              </p:cNvSpPr>
              <p:nvPr/>
            </p:nvSpPr>
            <p:spPr bwMode="auto">
              <a:xfrm flipV="1">
                <a:off x="2352" y="1008"/>
                <a:ext cx="0" cy="528"/>
              </a:xfrm>
              <a:prstGeom prst="line">
                <a:avLst/>
              </a:prstGeom>
              <a:noFill/>
              <a:ln w="12700">
                <a:solidFill>
                  <a:schemeClr val="tx1"/>
                </a:solidFill>
                <a:round/>
                <a:headEnd/>
                <a:tailEnd/>
              </a:ln>
              <a:effectLst/>
            </p:spPr>
            <p:txBody>
              <a:bodyPr/>
              <a:lstStyle/>
              <a:p>
                <a:endParaRPr lang="en-US"/>
              </a:p>
            </p:txBody>
          </p:sp>
          <p:sp>
            <p:nvSpPr>
              <p:cNvPr id="1377498" name="Line 218"/>
              <p:cNvSpPr>
                <a:spLocks noChangeShapeType="1"/>
              </p:cNvSpPr>
              <p:nvPr/>
            </p:nvSpPr>
            <p:spPr bwMode="auto">
              <a:xfrm flipV="1">
                <a:off x="2352" y="672"/>
                <a:ext cx="0" cy="336"/>
              </a:xfrm>
              <a:prstGeom prst="line">
                <a:avLst/>
              </a:prstGeom>
              <a:noFill/>
              <a:ln w="28575">
                <a:solidFill>
                  <a:schemeClr val="tx1"/>
                </a:solidFill>
                <a:round/>
                <a:headEnd/>
                <a:tailEnd/>
              </a:ln>
              <a:effectLst/>
            </p:spPr>
            <p:txBody>
              <a:bodyPr/>
              <a:lstStyle/>
              <a:p>
                <a:endParaRPr lang="en-US"/>
              </a:p>
            </p:txBody>
          </p:sp>
          <p:sp>
            <p:nvSpPr>
              <p:cNvPr id="1377499" name="Rectangle 219"/>
              <p:cNvSpPr>
                <a:spLocks noChangeArrowheads="1"/>
              </p:cNvSpPr>
              <p:nvPr/>
            </p:nvSpPr>
            <p:spPr bwMode="auto">
              <a:xfrm>
                <a:off x="2112" y="1536"/>
                <a:ext cx="528"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PC+4[31-28]</a:t>
                </a:r>
              </a:p>
            </p:txBody>
          </p:sp>
          <p:sp>
            <p:nvSpPr>
              <p:cNvPr id="1377500" name="Line 220"/>
              <p:cNvSpPr>
                <a:spLocks noChangeShapeType="1"/>
              </p:cNvSpPr>
              <p:nvPr/>
            </p:nvSpPr>
            <p:spPr bwMode="auto">
              <a:xfrm>
                <a:off x="1584" y="1008"/>
                <a:ext cx="0" cy="960"/>
              </a:xfrm>
              <a:prstGeom prst="line">
                <a:avLst/>
              </a:prstGeom>
              <a:noFill/>
              <a:ln w="28575">
                <a:solidFill>
                  <a:schemeClr val="tx1"/>
                </a:solidFill>
                <a:round/>
                <a:headEnd/>
                <a:tailEnd/>
              </a:ln>
              <a:effectLst/>
            </p:spPr>
            <p:txBody>
              <a:bodyPr/>
              <a:lstStyle/>
              <a:p>
                <a:endParaRPr lang="en-US"/>
              </a:p>
            </p:txBody>
          </p:sp>
        </p:grpSp>
      </p:grpSp>
      <p:grpSp>
        <p:nvGrpSpPr>
          <p:cNvPr id="9" name="Group 240"/>
          <p:cNvGrpSpPr>
            <a:grpSpLocks/>
          </p:cNvGrpSpPr>
          <p:nvPr/>
        </p:nvGrpSpPr>
        <p:grpSpPr bwMode="auto">
          <a:xfrm>
            <a:off x="1676400" y="762000"/>
            <a:ext cx="533400" cy="3200400"/>
            <a:chOff x="1056" y="480"/>
            <a:chExt cx="336" cy="2016"/>
          </a:xfrm>
        </p:grpSpPr>
        <p:sp>
          <p:nvSpPr>
            <p:cNvPr id="1377508" name="Line 228"/>
            <p:cNvSpPr>
              <a:spLocks noChangeShapeType="1"/>
            </p:cNvSpPr>
            <p:nvPr/>
          </p:nvSpPr>
          <p:spPr bwMode="auto">
            <a:xfrm>
              <a:off x="1344" y="2352"/>
              <a:ext cx="48" cy="0"/>
            </a:xfrm>
            <a:prstGeom prst="line">
              <a:avLst/>
            </a:prstGeom>
            <a:noFill/>
            <a:ln w="28575">
              <a:solidFill>
                <a:schemeClr val="tx1"/>
              </a:solidFill>
              <a:round/>
              <a:headEnd/>
              <a:tailEnd/>
            </a:ln>
            <a:effectLst/>
          </p:spPr>
          <p:txBody>
            <a:bodyPr/>
            <a:lstStyle/>
            <a:p>
              <a:endParaRPr lang="en-US"/>
            </a:p>
          </p:txBody>
        </p:sp>
        <p:sp>
          <p:nvSpPr>
            <p:cNvPr id="1377509" name="AutoShape 229"/>
            <p:cNvSpPr>
              <a:spLocks noChangeArrowheads="1"/>
            </p:cNvSpPr>
            <p:nvPr/>
          </p:nvSpPr>
          <p:spPr bwMode="auto">
            <a:xfrm rot="-5400000">
              <a:off x="1152" y="2304"/>
              <a:ext cx="288"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510" name="Line 230"/>
            <p:cNvSpPr>
              <a:spLocks noChangeShapeType="1"/>
            </p:cNvSpPr>
            <p:nvPr/>
          </p:nvSpPr>
          <p:spPr bwMode="auto">
            <a:xfrm>
              <a:off x="1056" y="2400"/>
              <a:ext cx="192" cy="0"/>
            </a:xfrm>
            <a:prstGeom prst="line">
              <a:avLst/>
            </a:prstGeom>
            <a:noFill/>
            <a:ln w="28575">
              <a:solidFill>
                <a:schemeClr val="tx1"/>
              </a:solidFill>
              <a:round/>
              <a:headEnd/>
              <a:tailEnd/>
            </a:ln>
            <a:effectLst/>
          </p:spPr>
          <p:txBody>
            <a:bodyPr/>
            <a:lstStyle/>
            <a:p>
              <a:endParaRPr lang="en-US"/>
            </a:p>
          </p:txBody>
        </p:sp>
        <p:sp>
          <p:nvSpPr>
            <p:cNvPr id="1377512" name="Line 232"/>
            <p:cNvSpPr>
              <a:spLocks noChangeShapeType="1"/>
            </p:cNvSpPr>
            <p:nvPr/>
          </p:nvSpPr>
          <p:spPr bwMode="auto">
            <a:xfrm>
              <a:off x="1296" y="480"/>
              <a:ext cx="0" cy="1728"/>
            </a:xfrm>
            <a:prstGeom prst="line">
              <a:avLst/>
            </a:prstGeom>
            <a:noFill/>
            <a:ln w="12700">
              <a:solidFill>
                <a:schemeClr val="accent1"/>
              </a:solidFill>
              <a:round/>
              <a:headEnd/>
              <a:tailEnd type="triangle" w="med" len="med"/>
            </a:ln>
            <a:effectLst/>
          </p:spPr>
          <p:txBody>
            <a:bodyPr/>
            <a:lstStyle/>
            <a:p>
              <a:endParaRPr lang="en-US"/>
            </a:p>
          </p:txBody>
        </p:sp>
        <p:sp>
          <p:nvSpPr>
            <p:cNvPr id="1377515" name="Line 235"/>
            <p:cNvSpPr>
              <a:spLocks noChangeShapeType="1"/>
            </p:cNvSpPr>
            <p:nvPr/>
          </p:nvSpPr>
          <p:spPr bwMode="auto">
            <a:xfrm>
              <a:off x="1152" y="2256"/>
              <a:ext cx="96" cy="0"/>
            </a:xfrm>
            <a:prstGeom prst="line">
              <a:avLst/>
            </a:prstGeom>
            <a:noFill/>
            <a:ln w="28575">
              <a:solidFill>
                <a:schemeClr val="tx1"/>
              </a:solidFill>
              <a:round/>
              <a:headEnd/>
              <a:tailEnd/>
            </a:ln>
            <a:effectLst/>
          </p:spPr>
          <p:txBody>
            <a:bodyPr/>
            <a:lstStyle/>
            <a:p>
              <a:endParaRPr lang="en-US"/>
            </a:p>
          </p:txBody>
        </p:sp>
        <p:sp>
          <p:nvSpPr>
            <p:cNvPr id="1377516" name="Rectangle 236"/>
            <p:cNvSpPr>
              <a:spLocks noChangeArrowheads="1"/>
            </p:cNvSpPr>
            <p:nvPr/>
          </p:nvSpPr>
          <p:spPr bwMode="auto">
            <a:xfrm>
              <a:off x="1056" y="2160"/>
              <a:ext cx="96" cy="192"/>
            </a:xfrm>
            <a:prstGeom prst="rect">
              <a:avLst/>
            </a:prstGeom>
            <a:noFill/>
            <a:ln w="12700">
              <a:noFill/>
              <a:miter lim="800000"/>
              <a:headEnd/>
              <a:tailEnd/>
            </a:ln>
            <a:effectLst/>
          </p:spPr>
          <p:txBody>
            <a:bodyPr wrap="none" lIns="19050" tIns="26988" rIns="19050" bIns="26988"/>
            <a:lstStyle/>
            <a:p>
              <a:pPr algn="ctr"/>
              <a:r>
                <a:rPr lang="en-US" sz="1400" b="1"/>
                <a:t>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0"/>
          <p:cNvGrpSpPr>
            <a:grpSpLocks/>
          </p:cNvGrpSpPr>
          <p:nvPr/>
        </p:nvGrpSpPr>
        <p:grpSpPr bwMode="auto">
          <a:xfrm>
            <a:off x="3502025" y="2103437"/>
            <a:ext cx="1524000" cy="1295400"/>
            <a:chOff x="2160" y="1680"/>
            <a:chExt cx="960" cy="816"/>
          </a:xfrm>
        </p:grpSpPr>
        <p:sp>
          <p:nvSpPr>
            <p:cNvPr id="1219587" name="Rectangle 3"/>
            <p:cNvSpPr>
              <a:spLocks noChangeArrowheads="1"/>
            </p:cNvSpPr>
            <p:nvPr/>
          </p:nvSpPr>
          <p:spPr bwMode="auto">
            <a:xfrm>
              <a:off x="2160" y="2208"/>
              <a:ext cx="33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9588" name="Rectangle 4"/>
            <p:cNvSpPr>
              <a:spLocks noChangeArrowheads="1"/>
            </p:cNvSpPr>
            <p:nvPr/>
          </p:nvSpPr>
          <p:spPr bwMode="auto">
            <a:xfrm>
              <a:off x="3024" y="1680"/>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9589" name="Line 5"/>
            <p:cNvSpPr>
              <a:spLocks noChangeShapeType="1"/>
            </p:cNvSpPr>
            <p:nvPr/>
          </p:nvSpPr>
          <p:spPr bwMode="auto">
            <a:xfrm flipH="1">
              <a:off x="2160" y="1968"/>
              <a:ext cx="864" cy="240"/>
            </a:xfrm>
            <a:prstGeom prst="line">
              <a:avLst/>
            </a:prstGeom>
            <a:noFill/>
            <a:ln w="28575">
              <a:solidFill>
                <a:schemeClr val="accent1"/>
              </a:solidFill>
              <a:round/>
              <a:headEnd/>
              <a:tailEnd type="triangle" w="med" len="med"/>
            </a:ln>
            <a:effectLst/>
          </p:spPr>
          <p:txBody>
            <a:bodyPr/>
            <a:lstStyle/>
            <a:p>
              <a:endParaRPr lang="en-US"/>
            </a:p>
          </p:txBody>
        </p:sp>
      </p:grpSp>
      <p:sp>
        <p:nvSpPr>
          <p:cNvPr id="1219590" name="Rectangle 6"/>
          <p:cNvSpPr>
            <a:spLocks noGrp="1" noChangeArrowheads="1"/>
          </p:cNvSpPr>
          <p:nvPr>
            <p:ph type="title"/>
          </p:nvPr>
        </p:nvSpPr>
        <p:spPr>
          <a:xfrm>
            <a:off x="652463" y="304800"/>
            <a:ext cx="5094343" cy="426142"/>
          </a:xfrm>
          <a:noFill/>
          <a:ln/>
        </p:spPr>
        <p:txBody>
          <a:bodyPr wrap="none"/>
          <a:lstStyle/>
          <a:p>
            <a:r>
              <a:rPr lang="en-US" dirty="0" smtClean="0"/>
              <a:t>Review:</a:t>
            </a:r>
            <a:r>
              <a:rPr lang="zh-CN" altLang="en-US" dirty="0" smtClean="0"/>
              <a:t>分支指令导致控制冒险</a:t>
            </a:r>
            <a:endParaRPr lang="en-US" dirty="0"/>
          </a:p>
        </p:txBody>
      </p:sp>
      <p:sp>
        <p:nvSpPr>
          <p:cNvPr id="1219591" name="Rectangle 7"/>
          <p:cNvSpPr>
            <a:spLocks noChangeArrowheads="1"/>
          </p:cNvSpPr>
          <p:nvPr/>
        </p:nvSpPr>
        <p:spPr bwMode="auto">
          <a:xfrm>
            <a:off x="401638" y="2181225"/>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9592" name="Line 8"/>
          <p:cNvSpPr>
            <a:spLocks noChangeShapeType="1"/>
          </p:cNvSpPr>
          <p:nvPr/>
        </p:nvSpPr>
        <p:spPr bwMode="auto">
          <a:xfrm>
            <a:off x="1520825" y="15748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9595" name="Rectangle 11"/>
          <p:cNvSpPr>
            <a:spLocks noChangeArrowheads="1"/>
          </p:cNvSpPr>
          <p:nvPr/>
        </p:nvSpPr>
        <p:spPr bwMode="auto">
          <a:xfrm>
            <a:off x="835025" y="2908300"/>
            <a:ext cx="5461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a:t>
            </a:r>
          </a:p>
        </p:txBody>
      </p:sp>
      <p:sp>
        <p:nvSpPr>
          <p:cNvPr id="1219596" name="Rectangle 12"/>
          <p:cNvSpPr>
            <a:spLocks noChangeArrowheads="1"/>
          </p:cNvSpPr>
          <p:nvPr/>
        </p:nvSpPr>
        <p:spPr bwMode="auto">
          <a:xfrm>
            <a:off x="835025" y="4618037"/>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19597" name="Line 13"/>
          <p:cNvSpPr>
            <a:spLocks noChangeShapeType="1"/>
          </p:cNvSpPr>
          <p:nvPr/>
        </p:nvSpPr>
        <p:spPr bwMode="auto">
          <a:xfrm>
            <a:off x="2701925" y="17018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598" name="Line 14"/>
          <p:cNvSpPr>
            <a:spLocks noChangeShapeType="1"/>
          </p:cNvSpPr>
          <p:nvPr/>
        </p:nvSpPr>
        <p:spPr bwMode="auto">
          <a:xfrm>
            <a:off x="3387725" y="17018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599" name="Line 15"/>
          <p:cNvSpPr>
            <a:spLocks noChangeShapeType="1"/>
          </p:cNvSpPr>
          <p:nvPr/>
        </p:nvSpPr>
        <p:spPr bwMode="auto">
          <a:xfrm>
            <a:off x="4073525" y="17018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0" name="Line 16"/>
          <p:cNvSpPr>
            <a:spLocks noChangeShapeType="1"/>
          </p:cNvSpPr>
          <p:nvPr/>
        </p:nvSpPr>
        <p:spPr bwMode="auto">
          <a:xfrm>
            <a:off x="4759325" y="17018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1" name="Line 17"/>
          <p:cNvSpPr>
            <a:spLocks noChangeShapeType="1"/>
          </p:cNvSpPr>
          <p:nvPr/>
        </p:nvSpPr>
        <p:spPr bwMode="auto">
          <a:xfrm>
            <a:off x="5445125" y="17018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2" name="Line 18"/>
          <p:cNvSpPr>
            <a:spLocks noChangeShapeType="1"/>
          </p:cNvSpPr>
          <p:nvPr/>
        </p:nvSpPr>
        <p:spPr bwMode="auto">
          <a:xfrm>
            <a:off x="6130925" y="17018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3" name="Line 19"/>
          <p:cNvSpPr>
            <a:spLocks noChangeShapeType="1"/>
          </p:cNvSpPr>
          <p:nvPr/>
        </p:nvSpPr>
        <p:spPr bwMode="auto">
          <a:xfrm>
            <a:off x="6816725" y="17018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4" name="Line 20"/>
          <p:cNvSpPr>
            <a:spLocks noChangeShapeType="1"/>
          </p:cNvSpPr>
          <p:nvPr/>
        </p:nvSpPr>
        <p:spPr bwMode="auto">
          <a:xfrm>
            <a:off x="7502525" y="17018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5" name="Rectangle 21"/>
          <p:cNvSpPr>
            <a:spLocks noChangeArrowheads="1"/>
          </p:cNvSpPr>
          <p:nvPr/>
        </p:nvSpPr>
        <p:spPr bwMode="auto">
          <a:xfrm>
            <a:off x="835025" y="37465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19606" name="Line 22"/>
          <p:cNvSpPr>
            <a:spLocks noChangeShapeType="1"/>
          </p:cNvSpPr>
          <p:nvPr/>
        </p:nvSpPr>
        <p:spPr bwMode="auto">
          <a:xfrm>
            <a:off x="758825" y="2103437"/>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3" name="Group 189"/>
          <p:cNvGrpSpPr>
            <a:grpSpLocks/>
          </p:cNvGrpSpPr>
          <p:nvPr/>
        </p:nvGrpSpPr>
        <p:grpSpPr bwMode="auto">
          <a:xfrm>
            <a:off x="835025" y="1951037"/>
            <a:ext cx="5337175" cy="838200"/>
            <a:chOff x="480" y="1584"/>
            <a:chExt cx="3362" cy="528"/>
          </a:xfrm>
        </p:grpSpPr>
        <p:sp>
          <p:nvSpPr>
            <p:cNvPr id="1219594" name="Rectangle 10"/>
            <p:cNvSpPr>
              <a:spLocks noChangeArrowheads="1"/>
            </p:cNvSpPr>
            <p:nvPr/>
          </p:nvSpPr>
          <p:spPr bwMode="auto">
            <a:xfrm>
              <a:off x="480" y="1632"/>
              <a:ext cx="459" cy="286"/>
            </a:xfrm>
            <a:prstGeom prst="rect">
              <a:avLst/>
            </a:prstGeom>
            <a:noFill/>
            <a:ln w="12700">
              <a:noFill/>
              <a:miter lim="800000"/>
              <a:headEnd/>
              <a:tailEnd/>
            </a:ln>
            <a:effectLst/>
          </p:spPr>
          <p:txBody>
            <a:bodyPr wrap="none" lIns="90488" tIns="44450" rIns="90488" bIns="44450">
              <a:spAutoFit/>
            </a:bodyPr>
            <a:lstStyle/>
            <a:p>
              <a:r>
                <a:rPr lang="en-US" sz="2400" b="1">
                  <a:latin typeface="Courier New" pitchFamily="49" charset="0"/>
                </a:rPr>
                <a:t>beq</a:t>
              </a:r>
            </a:p>
          </p:txBody>
        </p:sp>
        <p:grpSp>
          <p:nvGrpSpPr>
            <p:cNvPr id="4" name="Group 57"/>
            <p:cNvGrpSpPr>
              <a:grpSpLocks/>
            </p:cNvGrpSpPr>
            <p:nvPr/>
          </p:nvGrpSpPr>
          <p:grpSpPr bwMode="auto">
            <a:xfrm>
              <a:off x="2640" y="1584"/>
              <a:ext cx="223" cy="481"/>
              <a:chOff x="2207" y="1413"/>
              <a:chExt cx="223" cy="481"/>
            </a:xfrm>
          </p:grpSpPr>
          <p:sp>
            <p:nvSpPr>
              <p:cNvPr id="1219642" name="Freeform 5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43" name="Rectangle 5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60"/>
            <p:cNvGrpSpPr>
              <a:grpSpLocks/>
            </p:cNvGrpSpPr>
            <p:nvPr/>
          </p:nvGrpSpPr>
          <p:grpSpPr bwMode="auto">
            <a:xfrm>
              <a:off x="1728" y="1680"/>
              <a:ext cx="349" cy="289"/>
              <a:chOff x="1282" y="1509"/>
              <a:chExt cx="349" cy="289"/>
            </a:xfrm>
          </p:grpSpPr>
          <p:sp>
            <p:nvSpPr>
              <p:cNvPr id="1219645" name="Rectangle 6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62"/>
              <p:cNvGrpSpPr>
                <a:grpSpLocks/>
              </p:cNvGrpSpPr>
              <p:nvPr/>
            </p:nvGrpSpPr>
            <p:grpSpPr bwMode="auto">
              <a:xfrm>
                <a:off x="1291" y="1509"/>
                <a:ext cx="340" cy="289"/>
                <a:chOff x="1291" y="1509"/>
                <a:chExt cx="340" cy="289"/>
              </a:xfrm>
            </p:grpSpPr>
            <p:sp>
              <p:nvSpPr>
                <p:cNvPr id="1219647" name="Freeform 6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48" name="Freeform 6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649" name="Rectangle 65"/>
            <p:cNvSpPr>
              <a:spLocks noChangeArrowheads="1"/>
            </p:cNvSpPr>
            <p:nvPr/>
          </p:nvSpPr>
          <p:spPr bwMode="auto">
            <a:xfrm>
              <a:off x="2178" y="1687"/>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66"/>
            <p:cNvGrpSpPr>
              <a:grpSpLocks/>
            </p:cNvGrpSpPr>
            <p:nvPr/>
          </p:nvGrpSpPr>
          <p:grpSpPr bwMode="auto">
            <a:xfrm>
              <a:off x="2197" y="1680"/>
              <a:ext cx="296" cy="289"/>
              <a:chOff x="1751" y="1509"/>
              <a:chExt cx="296" cy="289"/>
            </a:xfrm>
          </p:grpSpPr>
          <p:sp>
            <p:nvSpPr>
              <p:cNvPr id="1219651" name="Freeform 6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2" name="Freeform 6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53" name="Line 69"/>
            <p:cNvSpPr>
              <a:spLocks noChangeShapeType="1"/>
            </p:cNvSpPr>
            <p:nvPr/>
          </p:nvSpPr>
          <p:spPr bwMode="auto">
            <a:xfrm>
              <a:off x="2082" y="1824"/>
              <a:ext cx="116" cy="0"/>
            </a:xfrm>
            <a:prstGeom prst="line">
              <a:avLst/>
            </a:prstGeom>
            <a:noFill/>
            <a:ln w="25400">
              <a:solidFill>
                <a:schemeClr val="tx1"/>
              </a:solidFill>
              <a:round/>
              <a:headEnd/>
              <a:tailEnd/>
            </a:ln>
            <a:effectLst/>
          </p:spPr>
          <p:txBody>
            <a:bodyPr wrap="none" anchor="ctr"/>
            <a:lstStyle/>
            <a:p>
              <a:endParaRPr lang="en-US"/>
            </a:p>
          </p:txBody>
        </p:sp>
        <p:sp>
          <p:nvSpPr>
            <p:cNvPr id="1219654" name="Freeform 70"/>
            <p:cNvSpPr>
              <a:spLocks/>
            </p:cNvSpPr>
            <p:nvPr/>
          </p:nvSpPr>
          <p:spPr bwMode="auto">
            <a:xfrm>
              <a:off x="2150" y="172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5" name="Line 71"/>
            <p:cNvSpPr>
              <a:spLocks noChangeShapeType="1"/>
            </p:cNvSpPr>
            <p:nvPr/>
          </p:nvSpPr>
          <p:spPr bwMode="auto">
            <a:xfrm>
              <a:off x="2498" y="1728"/>
              <a:ext cx="157" cy="0"/>
            </a:xfrm>
            <a:prstGeom prst="line">
              <a:avLst/>
            </a:prstGeom>
            <a:noFill/>
            <a:ln w="25400">
              <a:solidFill>
                <a:schemeClr val="tx1"/>
              </a:solidFill>
              <a:round/>
              <a:headEnd/>
              <a:tailEnd/>
            </a:ln>
            <a:effectLst/>
          </p:spPr>
          <p:txBody>
            <a:bodyPr wrap="none" anchor="ctr"/>
            <a:lstStyle/>
            <a:p>
              <a:endParaRPr lang="en-US"/>
            </a:p>
          </p:txBody>
        </p:sp>
        <p:sp>
          <p:nvSpPr>
            <p:cNvPr id="1219656" name="Rectangle 72"/>
            <p:cNvSpPr>
              <a:spLocks noChangeArrowheads="1"/>
            </p:cNvSpPr>
            <p:nvPr/>
          </p:nvSpPr>
          <p:spPr bwMode="auto">
            <a:xfrm>
              <a:off x="2995" y="168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73"/>
            <p:cNvGrpSpPr>
              <a:grpSpLocks/>
            </p:cNvGrpSpPr>
            <p:nvPr/>
          </p:nvGrpSpPr>
          <p:grpSpPr bwMode="auto">
            <a:xfrm>
              <a:off x="3046" y="1680"/>
              <a:ext cx="325" cy="289"/>
              <a:chOff x="2600" y="1509"/>
              <a:chExt cx="325" cy="289"/>
            </a:xfrm>
          </p:grpSpPr>
          <p:sp>
            <p:nvSpPr>
              <p:cNvPr id="1219658" name="Freeform 7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9" name="Freeform 7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60" name="Rectangle 76"/>
            <p:cNvSpPr>
              <a:spLocks noChangeArrowheads="1"/>
            </p:cNvSpPr>
            <p:nvPr/>
          </p:nvSpPr>
          <p:spPr bwMode="auto">
            <a:xfrm>
              <a:off x="3487" y="1682"/>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77"/>
            <p:cNvGrpSpPr>
              <a:grpSpLocks/>
            </p:cNvGrpSpPr>
            <p:nvPr/>
          </p:nvGrpSpPr>
          <p:grpSpPr bwMode="auto">
            <a:xfrm>
              <a:off x="3514" y="1680"/>
              <a:ext cx="284" cy="289"/>
              <a:chOff x="3068" y="1509"/>
              <a:chExt cx="284" cy="289"/>
            </a:xfrm>
          </p:grpSpPr>
          <p:sp>
            <p:nvSpPr>
              <p:cNvPr id="1219662" name="Freeform 7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63" name="Freeform 7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64" name="Line 80"/>
            <p:cNvSpPr>
              <a:spLocks noChangeShapeType="1"/>
            </p:cNvSpPr>
            <p:nvPr/>
          </p:nvSpPr>
          <p:spPr bwMode="auto">
            <a:xfrm>
              <a:off x="3367" y="1824"/>
              <a:ext cx="139" cy="0"/>
            </a:xfrm>
            <a:prstGeom prst="line">
              <a:avLst/>
            </a:prstGeom>
            <a:noFill/>
            <a:ln w="25400">
              <a:solidFill>
                <a:schemeClr val="tx1"/>
              </a:solidFill>
              <a:round/>
              <a:headEnd/>
              <a:tailEnd/>
            </a:ln>
            <a:effectLst/>
          </p:spPr>
          <p:txBody>
            <a:bodyPr wrap="none" anchor="ctr"/>
            <a:lstStyle/>
            <a:p>
              <a:endParaRPr lang="en-US"/>
            </a:p>
          </p:txBody>
        </p:sp>
        <p:sp>
          <p:nvSpPr>
            <p:cNvPr id="1219665" name="Line 81"/>
            <p:cNvSpPr>
              <a:spLocks noChangeShapeType="1"/>
            </p:cNvSpPr>
            <p:nvPr/>
          </p:nvSpPr>
          <p:spPr bwMode="auto">
            <a:xfrm>
              <a:off x="2883" y="1824"/>
              <a:ext cx="155" cy="0"/>
            </a:xfrm>
            <a:prstGeom prst="line">
              <a:avLst/>
            </a:prstGeom>
            <a:noFill/>
            <a:ln w="25400">
              <a:solidFill>
                <a:schemeClr val="tx1"/>
              </a:solidFill>
              <a:round/>
              <a:headEnd/>
              <a:tailEnd/>
            </a:ln>
            <a:effectLst/>
          </p:spPr>
          <p:txBody>
            <a:bodyPr wrap="none" anchor="ctr"/>
            <a:lstStyle/>
            <a:p>
              <a:endParaRPr lang="en-US"/>
            </a:p>
          </p:txBody>
        </p:sp>
        <p:sp>
          <p:nvSpPr>
            <p:cNvPr id="1219666" name="Line 82"/>
            <p:cNvSpPr>
              <a:spLocks noChangeShapeType="1"/>
            </p:cNvSpPr>
            <p:nvPr/>
          </p:nvSpPr>
          <p:spPr bwMode="auto">
            <a:xfrm>
              <a:off x="2498" y="1920"/>
              <a:ext cx="157" cy="0"/>
            </a:xfrm>
            <a:prstGeom prst="line">
              <a:avLst/>
            </a:prstGeom>
            <a:noFill/>
            <a:ln w="25400">
              <a:solidFill>
                <a:schemeClr val="tx1"/>
              </a:solidFill>
              <a:round/>
              <a:headEnd/>
              <a:tailEnd/>
            </a:ln>
            <a:effectLst/>
          </p:spPr>
          <p:txBody>
            <a:bodyPr wrap="none" anchor="ctr"/>
            <a:lstStyle/>
            <a:p>
              <a:endParaRPr lang="en-US"/>
            </a:p>
          </p:txBody>
        </p:sp>
        <p:sp>
          <p:nvSpPr>
            <p:cNvPr id="1219667" name="Line 83"/>
            <p:cNvSpPr>
              <a:spLocks noChangeShapeType="1"/>
            </p:cNvSpPr>
            <p:nvPr/>
          </p:nvSpPr>
          <p:spPr bwMode="auto">
            <a:xfrm>
              <a:off x="2582" y="1920"/>
              <a:ext cx="0" cy="192"/>
            </a:xfrm>
            <a:prstGeom prst="line">
              <a:avLst/>
            </a:prstGeom>
            <a:noFill/>
            <a:ln w="28575">
              <a:solidFill>
                <a:schemeClr val="tx1"/>
              </a:solidFill>
              <a:round/>
              <a:headEnd/>
              <a:tailEnd/>
            </a:ln>
            <a:effectLst/>
          </p:spPr>
          <p:txBody>
            <a:bodyPr/>
            <a:lstStyle/>
            <a:p>
              <a:endParaRPr lang="en-US"/>
            </a:p>
          </p:txBody>
        </p:sp>
        <p:sp>
          <p:nvSpPr>
            <p:cNvPr id="1219668" name="Line 84"/>
            <p:cNvSpPr>
              <a:spLocks noChangeShapeType="1"/>
            </p:cNvSpPr>
            <p:nvPr/>
          </p:nvSpPr>
          <p:spPr bwMode="auto">
            <a:xfrm>
              <a:off x="2582" y="2112"/>
              <a:ext cx="336" cy="0"/>
            </a:xfrm>
            <a:prstGeom prst="line">
              <a:avLst/>
            </a:prstGeom>
            <a:noFill/>
            <a:ln w="28575">
              <a:solidFill>
                <a:schemeClr val="tx1"/>
              </a:solidFill>
              <a:round/>
              <a:headEnd/>
              <a:tailEnd/>
            </a:ln>
            <a:effectLst/>
          </p:spPr>
          <p:txBody>
            <a:bodyPr/>
            <a:lstStyle/>
            <a:p>
              <a:endParaRPr lang="en-US"/>
            </a:p>
          </p:txBody>
        </p:sp>
        <p:sp>
          <p:nvSpPr>
            <p:cNvPr id="1219669" name="Line 85"/>
            <p:cNvSpPr>
              <a:spLocks noChangeShapeType="1"/>
            </p:cNvSpPr>
            <p:nvPr/>
          </p:nvSpPr>
          <p:spPr bwMode="auto">
            <a:xfrm>
              <a:off x="2918" y="1824"/>
              <a:ext cx="0" cy="288"/>
            </a:xfrm>
            <a:prstGeom prst="line">
              <a:avLst/>
            </a:prstGeom>
            <a:noFill/>
            <a:ln w="28575">
              <a:solidFill>
                <a:schemeClr val="tx1"/>
              </a:solidFill>
              <a:round/>
              <a:headEnd/>
              <a:tailEnd/>
            </a:ln>
            <a:effectLst/>
          </p:spPr>
          <p:txBody>
            <a:bodyPr/>
            <a:lstStyle/>
            <a:p>
              <a:endParaRPr lang="en-US"/>
            </a:p>
          </p:txBody>
        </p:sp>
        <p:sp>
          <p:nvSpPr>
            <p:cNvPr id="1219670" name="Line 86"/>
            <p:cNvSpPr>
              <a:spLocks noChangeShapeType="1"/>
            </p:cNvSpPr>
            <p:nvPr/>
          </p:nvSpPr>
          <p:spPr bwMode="auto">
            <a:xfrm flipH="1">
              <a:off x="2998" y="1824"/>
              <a:ext cx="0" cy="240"/>
            </a:xfrm>
            <a:prstGeom prst="line">
              <a:avLst/>
            </a:prstGeom>
            <a:noFill/>
            <a:ln w="28575">
              <a:solidFill>
                <a:schemeClr val="tx1"/>
              </a:solidFill>
              <a:round/>
              <a:headEnd/>
              <a:tailEnd/>
            </a:ln>
            <a:effectLst/>
          </p:spPr>
          <p:txBody>
            <a:bodyPr/>
            <a:lstStyle/>
            <a:p>
              <a:endParaRPr lang="en-US"/>
            </a:p>
          </p:txBody>
        </p:sp>
        <p:sp>
          <p:nvSpPr>
            <p:cNvPr id="1219671" name="Line 87"/>
            <p:cNvSpPr>
              <a:spLocks noChangeShapeType="1"/>
            </p:cNvSpPr>
            <p:nvPr/>
          </p:nvSpPr>
          <p:spPr bwMode="auto">
            <a:xfrm>
              <a:off x="2998" y="2064"/>
              <a:ext cx="432" cy="0"/>
            </a:xfrm>
            <a:prstGeom prst="line">
              <a:avLst/>
            </a:prstGeom>
            <a:noFill/>
            <a:ln w="28575">
              <a:solidFill>
                <a:schemeClr val="tx1"/>
              </a:solidFill>
              <a:round/>
              <a:headEnd/>
              <a:tailEnd/>
            </a:ln>
            <a:effectLst/>
          </p:spPr>
          <p:txBody>
            <a:bodyPr/>
            <a:lstStyle/>
            <a:p>
              <a:endParaRPr lang="en-US"/>
            </a:p>
          </p:txBody>
        </p:sp>
        <p:sp>
          <p:nvSpPr>
            <p:cNvPr id="1219672" name="Line 88"/>
            <p:cNvSpPr>
              <a:spLocks noChangeShapeType="1"/>
            </p:cNvSpPr>
            <p:nvPr/>
          </p:nvSpPr>
          <p:spPr bwMode="auto">
            <a:xfrm>
              <a:off x="3430" y="1824"/>
              <a:ext cx="0" cy="240"/>
            </a:xfrm>
            <a:prstGeom prst="line">
              <a:avLst/>
            </a:prstGeom>
            <a:noFill/>
            <a:ln w="28575">
              <a:solidFill>
                <a:schemeClr val="tx1"/>
              </a:solidFill>
              <a:round/>
              <a:headEnd/>
              <a:tailEnd/>
            </a:ln>
            <a:effectLst/>
          </p:spPr>
          <p:txBody>
            <a:bodyPr/>
            <a:lstStyle/>
            <a:p>
              <a:endParaRPr lang="en-US"/>
            </a:p>
          </p:txBody>
        </p:sp>
      </p:grpSp>
      <p:grpSp>
        <p:nvGrpSpPr>
          <p:cNvPr id="10" name="Group 89"/>
          <p:cNvGrpSpPr>
            <a:grpSpLocks/>
          </p:cNvGrpSpPr>
          <p:nvPr/>
        </p:nvGrpSpPr>
        <p:grpSpPr bwMode="auto">
          <a:xfrm>
            <a:off x="3502025" y="2789237"/>
            <a:ext cx="3355975" cy="838200"/>
            <a:chOff x="1562" y="1152"/>
            <a:chExt cx="2114" cy="528"/>
          </a:xfrm>
        </p:grpSpPr>
        <p:grpSp>
          <p:nvGrpSpPr>
            <p:cNvPr id="11" name="Group 90"/>
            <p:cNvGrpSpPr>
              <a:grpSpLocks/>
            </p:cNvGrpSpPr>
            <p:nvPr/>
          </p:nvGrpSpPr>
          <p:grpSpPr bwMode="auto">
            <a:xfrm>
              <a:off x="2487" y="1152"/>
              <a:ext cx="223" cy="481"/>
              <a:chOff x="2207" y="1413"/>
              <a:chExt cx="223" cy="481"/>
            </a:xfrm>
          </p:grpSpPr>
          <p:sp>
            <p:nvSpPr>
              <p:cNvPr id="1219675" name="Freeform 9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76" name="Rectangle 9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93"/>
            <p:cNvGrpSpPr>
              <a:grpSpLocks/>
            </p:cNvGrpSpPr>
            <p:nvPr/>
          </p:nvGrpSpPr>
          <p:grpSpPr bwMode="auto">
            <a:xfrm>
              <a:off x="1562" y="1248"/>
              <a:ext cx="349" cy="289"/>
              <a:chOff x="1282" y="1509"/>
              <a:chExt cx="349" cy="289"/>
            </a:xfrm>
          </p:grpSpPr>
          <p:sp>
            <p:nvSpPr>
              <p:cNvPr id="1219678" name="Rectangle 9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95"/>
              <p:cNvGrpSpPr>
                <a:grpSpLocks/>
              </p:cNvGrpSpPr>
              <p:nvPr/>
            </p:nvGrpSpPr>
            <p:grpSpPr bwMode="auto">
              <a:xfrm>
                <a:off x="1291" y="1509"/>
                <a:ext cx="340" cy="289"/>
                <a:chOff x="1291" y="1509"/>
                <a:chExt cx="340" cy="289"/>
              </a:xfrm>
            </p:grpSpPr>
            <p:sp>
              <p:nvSpPr>
                <p:cNvPr id="1219680" name="Freeform 9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1" name="Freeform 9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682" name="Rectangle 9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99"/>
            <p:cNvGrpSpPr>
              <a:grpSpLocks/>
            </p:cNvGrpSpPr>
            <p:nvPr/>
          </p:nvGrpSpPr>
          <p:grpSpPr bwMode="auto">
            <a:xfrm>
              <a:off x="2031" y="1248"/>
              <a:ext cx="296" cy="289"/>
              <a:chOff x="1751" y="1509"/>
              <a:chExt cx="296" cy="289"/>
            </a:xfrm>
          </p:grpSpPr>
          <p:sp>
            <p:nvSpPr>
              <p:cNvPr id="1219684" name="Freeform 10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5" name="Freeform 10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86" name="Line 10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687" name="Freeform 10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8" name="Line 10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689" name="Rectangle 10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106"/>
            <p:cNvGrpSpPr>
              <a:grpSpLocks/>
            </p:cNvGrpSpPr>
            <p:nvPr/>
          </p:nvGrpSpPr>
          <p:grpSpPr bwMode="auto">
            <a:xfrm>
              <a:off x="2880" y="1248"/>
              <a:ext cx="325" cy="289"/>
              <a:chOff x="2600" y="1509"/>
              <a:chExt cx="325" cy="289"/>
            </a:xfrm>
          </p:grpSpPr>
          <p:sp>
            <p:nvSpPr>
              <p:cNvPr id="1219691" name="Freeform 10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92" name="Freeform 10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93" name="Rectangle 10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110"/>
            <p:cNvGrpSpPr>
              <a:grpSpLocks/>
            </p:cNvGrpSpPr>
            <p:nvPr/>
          </p:nvGrpSpPr>
          <p:grpSpPr bwMode="auto">
            <a:xfrm>
              <a:off x="3348" y="1248"/>
              <a:ext cx="284" cy="289"/>
              <a:chOff x="3068" y="1509"/>
              <a:chExt cx="284" cy="289"/>
            </a:xfrm>
          </p:grpSpPr>
          <p:sp>
            <p:nvSpPr>
              <p:cNvPr id="1219695" name="Freeform 11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96" name="Freeform 11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97" name="Line 11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698" name="Line 11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699" name="Line 11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00" name="Line 11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01" name="Line 11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02" name="Line 11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03" name="Line 11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04" name="Line 12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05" name="Line 12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122"/>
          <p:cNvGrpSpPr>
            <a:grpSpLocks/>
          </p:cNvGrpSpPr>
          <p:nvPr/>
        </p:nvGrpSpPr>
        <p:grpSpPr bwMode="auto">
          <a:xfrm>
            <a:off x="4187825" y="3627437"/>
            <a:ext cx="3355975" cy="838200"/>
            <a:chOff x="1562" y="1152"/>
            <a:chExt cx="2114" cy="528"/>
          </a:xfrm>
        </p:grpSpPr>
        <p:grpSp>
          <p:nvGrpSpPr>
            <p:cNvPr id="18" name="Group 123"/>
            <p:cNvGrpSpPr>
              <a:grpSpLocks/>
            </p:cNvGrpSpPr>
            <p:nvPr/>
          </p:nvGrpSpPr>
          <p:grpSpPr bwMode="auto">
            <a:xfrm>
              <a:off x="2487" y="1152"/>
              <a:ext cx="223" cy="481"/>
              <a:chOff x="2207" y="1413"/>
              <a:chExt cx="223" cy="481"/>
            </a:xfrm>
          </p:grpSpPr>
          <p:sp>
            <p:nvSpPr>
              <p:cNvPr id="1219708" name="Freeform 12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09" name="Rectangle 12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26"/>
            <p:cNvGrpSpPr>
              <a:grpSpLocks/>
            </p:cNvGrpSpPr>
            <p:nvPr/>
          </p:nvGrpSpPr>
          <p:grpSpPr bwMode="auto">
            <a:xfrm>
              <a:off x="1562" y="1248"/>
              <a:ext cx="349" cy="289"/>
              <a:chOff x="1282" y="1509"/>
              <a:chExt cx="349" cy="289"/>
            </a:xfrm>
          </p:grpSpPr>
          <p:sp>
            <p:nvSpPr>
              <p:cNvPr id="1219711" name="Rectangle 12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28"/>
              <p:cNvGrpSpPr>
                <a:grpSpLocks/>
              </p:cNvGrpSpPr>
              <p:nvPr/>
            </p:nvGrpSpPr>
            <p:grpSpPr bwMode="auto">
              <a:xfrm>
                <a:off x="1291" y="1509"/>
                <a:ext cx="340" cy="289"/>
                <a:chOff x="1291" y="1509"/>
                <a:chExt cx="340" cy="289"/>
              </a:xfrm>
            </p:grpSpPr>
            <p:sp>
              <p:nvSpPr>
                <p:cNvPr id="1219713" name="Freeform 12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14" name="Freeform 13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715" name="Rectangle 13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32"/>
            <p:cNvGrpSpPr>
              <a:grpSpLocks/>
            </p:cNvGrpSpPr>
            <p:nvPr/>
          </p:nvGrpSpPr>
          <p:grpSpPr bwMode="auto">
            <a:xfrm>
              <a:off x="2031" y="1248"/>
              <a:ext cx="296" cy="289"/>
              <a:chOff x="1751" y="1509"/>
              <a:chExt cx="296" cy="289"/>
            </a:xfrm>
          </p:grpSpPr>
          <p:sp>
            <p:nvSpPr>
              <p:cNvPr id="1219717" name="Freeform 13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18" name="Freeform 13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19" name="Line 13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720" name="Freeform 13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1" name="Line 13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722" name="Rectangle 13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39"/>
            <p:cNvGrpSpPr>
              <a:grpSpLocks/>
            </p:cNvGrpSpPr>
            <p:nvPr/>
          </p:nvGrpSpPr>
          <p:grpSpPr bwMode="auto">
            <a:xfrm>
              <a:off x="2880" y="1248"/>
              <a:ext cx="325" cy="289"/>
              <a:chOff x="2600" y="1509"/>
              <a:chExt cx="325" cy="289"/>
            </a:xfrm>
          </p:grpSpPr>
          <p:sp>
            <p:nvSpPr>
              <p:cNvPr id="1219724" name="Freeform 14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5" name="Freeform 14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26" name="Rectangle 14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43"/>
            <p:cNvGrpSpPr>
              <a:grpSpLocks/>
            </p:cNvGrpSpPr>
            <p:nvPr/>
          </p:nvGrpSpPr>
          <p:grpSpPr bwMode="auto">
            <a:xfrm>
              <a:off x="3348" y="1248"/>
              <a:ext cx="284" cy="289"/>
              <a:chOff x="3068" y="1509"/>
              <a:chExt cx="284" cy="289"/>
            </a:xfrm>
          </p:grpSpPr>
          <p:sp>
            <p:nvSpPr>
              <p:cNvPr id="1219728" name="Freeform 14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9" name="Freeform 14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30" name="Line 14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731" name="Line 14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732" name="Line 14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33" name="Line 14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34" name="Line 15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35" name="Line 15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36" name="Line 15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37" name="Line 15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38" name="Line 15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55"/>
          <p:cNvGrpSpPr>
            <a:grpSpLocks/>
          </p:cNvGrpSpPr>
          <p:nvPr/>
        </p:nvGrpSpPr>
        <p:grpSpPr bwMode="auto">
          <a:xfrm>
            <a:off x="4873625" y="4465637"/>
            <a:ext cx="3355975" cy="838200"/>
            <a:chOff x="1562" y="1152"/>
            <a:chExt cx="2114" cy="528"/>
          </a:xfrm>
        </p:grpSpPr>
        <p:grpSp>
          <p:nvGrpSpPr>
            <p:cNvPr id="25" name="Group 156"/>
            <p:cNvGrpSpPr>
              <a:grpSpLocks/>
            </p:cNvGrpSpPr>
            <p:nvPr/>
          </p:nvGrpSpPr>
          <p:grpSpPr bwMode="auto">
            <a:xfrm>
              <a:off x="2487" y="1152"/>
              <a:ext cx="223" cy="481"/>
              <a:chOff x="2207" y="1413"/>
              <a:chExt cx="223" cy="481"/>
            </a:xfrm>
          </p:grpSpPr>
          <p:sp>
            <p:nvSpPr>
              <p:cNvPr id="1219741" name="Freeform 15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42" name="Rectangle 15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59"/>
            <p:cNvGrpSpPr>
              <a:grpSpLocks/>
            </p:cNvGrpSpPr>
            <p:nvPr/>
          </p:nvGrpSpPr>
          <p:grpSpPr bwMode="auto">
            <a:xfrm>
              <a:off x="1562" y="1248"/>
              <a:ext cx="349" cy="289"/>
              <a:chOff x="1282" y="1509"/>
              <a:chExt cx="349" cy="289"/>
            </a:xfrm>
          </p:grpSpPr>
          <p:sp>
            <p:nvSpPr>
              <p:cNvPr id="1219744" name="Rectangle 16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61"/>
              <p:cNvGrpSpPr>
                <a:grpSpLocks/>
              </p:cNvGrpSpPr>
              <p:nvPr/>
            </p:nvGrpSpPr>
            <p:grpSpPr bwMode="auto">
              <a:xfrm>
                <a:off x="1291" y="1509"/>
                <a:ext cx="340" cy="289"/>
                <a:chOff x="1291" y="1509"/>
                <a:chExt cx="340" cy="289"/>
              </a:xfrm>
            </p:grpSpPr>
            <p:sp>
              <p:nvSpPr>
                <p:cNvPr id="1219746" name="Freeform 16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47" name="Freeform 16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748" name="Rectangle 16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65"/>
            <p:cNvGrpSpPr>
              <a:grpSpLocks/>
            </p:cNvGrpSpPr>
            <p:nvPr/>
          </p:nvGrpSpPr>
          <p:grpSpPr bwMode="auto">
            <a:xfrm>
              <a:off x="2031" y="1248"/>
              <a:ext cx="296" cy="289"/>
              <a:chOff x="1751" y="1509"/>
              <a:chExt cx="296" cy="289"/>
            </a:xfrm>
          </p:grpSpPr>
          <p:sp>
            <p:nvSpPr>
              <p:cNvPr id="1219750" name="Freeform 16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1" name="Freeform 16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52" name="Line 16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753" name="Freeform 16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4" name="Line 17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755" name="Rectangle 17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72"/>
            <p:cNvGrpSpPr>
              <a:grpSpLocks/>
            </p:cNvGrpSpPr>
            <p:nvPr/>
          </p:nvGrpSpPr>
          <p:grpSpPr bwMode="auto">
            <a:xfrm>
              <a:off x="2880" y="1248"/>
              <a:ext cx="325" cy="289"/>
              <a:chOff x="2600" y="1509"/>
              <a:chExt cx="325" cy="289"/>
            </a:xfrm>
          </p:grpSpPr>
          <p:sp>
            <p:nvSpPr>
              <p:cNvPr id="1219757" name="Freeform 17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8" name="Freeform 17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59" name="Rectangle 17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76"/>
            <p:cNvGrpSpPr>
              <a:grpSpLocks/>
            </p:cNvGrpSpPr>
            <p:nvPr/>
          </p:nvGrpSpPr>
          <p:grpSpPr bwMode="auto">
            <a:xfrm>
              <a:off x="3348" y="1248"/>
              <a:ext cx="284" cy="289"/>
              <a:chOff x="3068" y="1509"/>
              <a:chExt cx="284" cy="289"/>
            </a:xfrm>
          </p:grpSpPr>
          <p:sp>
            <p:nvSpPr>
              <p:cNvPr id="1219761" name="Freeform 17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62" name="Freeform 17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63" name="Line 17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764" name="Line 18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765" name="Line 18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66" name="Line 18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67" name="Line 18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68" name="Line 18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69" name="Line 18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70" name="Line 18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71" name="Line 18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9772" name="Rectangle 188"/>
          <p:cNvSpPr>
            <a:spLocks noGrp="1" noChangeArrowheads="1"/>
          </p:cNvSpPr>
          <p:nvPr>
            <p:ph type="body" idx="1"/>
          </p:nvPr>
        </p:nvSpPr>
        <p:spPr>
          <a:xfrm>
            <a:off x="609600" y="762000"/>
            <a:ext cx="7391400" cy="716093"/>
          </a:xfrm>
          <a:noFill/>
          <a:ln/>
        </p:spPr>
        <p:txBody>
          <a:bodyPr/>
          <a:lstStyle/>
          <a:p>
            <a:r>
              <a:rPr lang="zh-CN" altLang="en-US" dirty="0" smtClean="0">
                <a:latin typeface="微软雅黑" pitchFamily="34" charset="-122"/>
                <a:ea typeface="微软雅黑" pitchFamily="34" charset="-122"/>
              </a:rPr>
              <a:t>决策依赖于一条指令的结果，而其正在执行中，因此引发冒险</a:t>
            </a:r>
            <a:endParaRPr lang="en-US" altLang="zh-CN" dirty="0">
              <a:solidFill>
                <a:schemeClr val="accent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Grp="1" noChangeArrowheads="1"/>
          </p:cNvSpPr>
          <p:nvPr>
            <p:ph type="title"/>
          </p:nvPr>
        </p:nvSpPr>
        <p:spPr>
          <a:xfrm>
            <a:off x="533400" y="304800"/>
            <a:ext cx="8229600" cy="422275"/>
          </a:xfrm>
        </p:spPr>
        <p:txBody>
          <a:bodyPr/>
          <a:lstStyle/>
          <a:p>
            <a:r>
              <a:rPr lang="en-US" dirty="0" smtClean="0"/>
              <a:t>Review:  MIPS</a:t>
            </a:r>
            <a:r>
              <a:rPr lang="zh-CN" altLang="en-US" dirty="0" smtClean="0"/>
              <a:t>流水线数据通路及其控制</a:t>
            </a:r>
            <a:endParaRPr lang="en-US" dirty="0"/>
          </a:p>
        </p:txBody>
      </p:sp>
      <p:sp>
        <p:nvSpPr>
          <p:cNvPr id="1256453" name="Line 5"/>
          <p:cNvSpPr>
            <a:spLocks noChangeShapeType="1"/>
          </p:cNvSpPr>
          <p:nvPr/>
        </p:nvSpPr>
        <p:spPr bwMode="auto">
          <a:xfrm>
            <a:off x="2743200" y="5334000"/>
            <a:ext cx="1752600" cy="0"/>
          </a:xfrm>
          <a:prstGeom prst="line">
            <a:avLst/>
          </a:prstGeom>
          <a:noFill/>
          <a:ln w="19050">
            <a:solidFill>
              <a:schemeClr val="tx1"/>
            </a:solidFill>
            <a:round/>
            <a:headEnd/>
            <a:tailEnd/>
          </a:ln>
          <a:effectLst/>
        </p:spPr>
        <p:txBody>
          <a:bodyPr/>
          <a:lstStyle/>
          <a:p>
            <a:endParaRPr lang="en-US"/>
          </a:p>
        </p:txBody>
      </p:sp>
      <p:sp>
        <p:nvSpPr>
          <p:cNvPr id="1256454" name="Line 6"/>
          <p:cNvSpPr>
            <a:spLocks noChangeShapeType="1"/>
          </p:cNvSpPr>
          <p:nvPr/>
        </p:nvSpPr>
        <p:spPr bwMode="auto">
          <a:xfrm>
            <a:off x="4648200" y="5334000"/>
            <a:ext cx="304800" cy="0"/>
          </a:xfrm>
          <a:prstGeom prst="line">
            <a:avLst/>
          </a:prstGeom>
          <a:noFill/>
          <a:ln w="19050">
            <a:solidFill>
              <a:schemeClr val="tx1"/>
            </a:solidFill>
            <a:round/>
            <a:headEnd/>
            <a:tailEnd/>
          </a:ln>
          <a:effectLst/>
        </p:spPr>
        <p:txBody>
          <a:bodyPr/>
          <a:lstStyle/>
          <a:p>
            <a:endParaRPr lang="en-US"/>
          </a:p>
        </p:txBody>
      </p:sp>
      <p:sp>
        <p:nvSpPr>
          <p:cNvPr id="1256455" name="Line 7"/>
          <p:cNvSpPr>
            <a:spLocks noChangeShapeType="1"/>
          </p:cNvSpPr>
          <p:nvPr/>
        </p:nvSpPr>
        <p:spPr bwMode="auto">
          <a:xfrm>
            <a:off x="6324600" y="5410200"/>
            <a:ext cx="1676400" cy="0"/>
          </a:xfrm>
          <a:prstGeom prst="line">
            <a:avLst/>
          </a:prstGeom>
          <a:noFill/>
          <a:ln w="19050">
            <a:solidFill>
              <a:schemeClr val="tx1"/>
            </a:solidFill>
            <a:round/>
            <a:headEnd/>
            <a:tailEnd/>
          </a:ln>
          <a:effectLst/>
        </p:spPr>
        <p:txBody>
          <a:bodyPr/>
          <a:lstStyle/>
          <a:p>
            <a:endParaRPr lang="en-US"/>
          </a:p>
        </p:txBody>
      </p:sp>
      <p:sp>
        <p:nvSpPr>
          <p:cNvPr id="1256456" name="Line 8"/>
          <p:cNvSpPr>
            <a:spLocks noChangeShapeType="1"/>
          </p:cNvSpPr>
          <p:nvPr/>
        </p:nvSpPr>
        <p:spPr bwMode="auto">
          <a:xfrm>
            <a:off x="2743200" y="4953000"/>
            <a:ext cx="0" cy="685800"/>
          </a:xfrm>
          <a:prstGeom prst="line">
            <a:avLst/>
          </a:prstGeom>
          <a:noFill/>
          <a:ln w="12700">
            <a:solidFill>
              <a:schemeClr val="tx1"/>
            </a:solidFill>
            <a:round/>
            <a:headEnd/>
            <a:tailEnd/>
          </a:ln>
          <a:effectLst/>
        </p:spPr>
        <p:txBody>
          <a:bodyPr/>
          <a:lstStyle/>
          <a:p>
            <a:endParaRPr lang="en-US"/>
          </a:p>
        </p:txBody>
      </p:sp>
      <p:sp>
        <p:nvSpPr>
          <p:cNvPr id="1256457" name="Line 9"/>
          <p:cNvSpPr>
            <a:spLocks noChangeShapeType="1"/>
          </p:cNvSpPr>
          <p:nvPr/>
        </p:nvSpPr>
        <p:spPr bwMode="auto">
          <a:xfrm>
            <a:off x="2667000" y="6019800"/>
            <a:ext cx="5638800" cy="0"/>
          </a:xfrm>
          <a:prstGeom prst="line">
            <a:avLst/>
          </a:prstGeom>
          <a:noFill/>
          <a:ln w="19050">
            <a:solidFill>
              <a:schemeClr val="tx1"/>
            </a:solidFill>
            <a:round/>
            <a:headEnd/>
            <a:tailEnd/>
          </a:ln>
          <a:effectLst/>
        </p:spPr>
        <p:txBody>
          <a:bodyPr/>
          <a:lstStyle/>
          <a:p>
            <a:endParaRPr lang="en-US"/>
          </a:p>
        </p:txBody>
      </p:sp>
      <p:sp>
        <p:nvSpPr>
          <p:cNvPr id="1256458" name="Line 10"/>
          <p:cNvSpPr>
            <a:spLocks noChangeShapeType="1"/>
          </p:cNvSpPr>
          <p:nvPr/>
        </p:nvSpPr>
        <p:spPr bwMode="auto">
          <a:xfrm>
            <a:off x="8153400" y="5410200"/>
            <a:ext cx="152400" cy="0"/>
          </a:xfrm>
          <a:prstGeom prst="line">
            <a:avLst/>
          </a:prstGeom>
          <a:noFill/>
          <a:ln w="19050">
            <a:solidFill>
              <a:schemeClr val="tx1"/>
            </a:solidFill>
            <a:round/>
            <a:headEnd/>
            <a:tailEnd/>
          </a:ln>
          <a:effectLst/>
        </p:spPr>
        <p:txBody>
          <a:bodyPr/>
          <a:lstStyle/>
          <a:p>
            <a:endParaRPr lang="en-US"/>
          </a:p>
        </p:txBody>
      </p:sp>
      <p:sp>
        <p:nvSpPr>
          <p:cNvPr id="1256459" name="Line 11"/>
          <p:cNvSpPr>
            <a:spLocks noChangeShapeType="1"/>
          </p:cNvSpPr>
          <p:nvPr/>
        </p:nvSpPr>
        <p:spPr bwMode="auto">
          <a:xfrm>
            <a:off x="8305800" y="5410200"/>
            <a:ext cx="0" cy="609600"/>
          </a:xfrm>
          <a:prstGeom prst="line">
            <a:avLst/>
          </a:prstGeom>
          <a:noFill/>
          <a:ln w="12700">
            <a:solidFill>
              <a:schemeClr val="tx1"/>
            </a:solidFill>
            <a:round/>
            <a:headEnd/>
            <a:tailEnd/>
          </a:ln>
          <a:effectLst/>
        </p:spPr>
        <p:txBody>
          <a:bodyPr/>
          <a:lstStyle/>
          <a:p>
            <a:endParaRPr lang="en-US"/>
          </a:p>
        </p:txBody>
      </p:sp>
      <p:sp>
        <p:nvSpPr>
          <p:cNvPr id="1256460" name="Line 12"/>
          <p:cNvSpPr>
            <a:spLocks noChangeShapeType="1"/>
          </p:cNvSpPr>
          <p:nvPr/>
        </p:nvSpPr>
        <p:spPr bwMode="auto">
          <a:xfrm flipV="1">
            <a:off x="2667000" y="3886200"/>
            <a:ext cx="0" cy="2133600"/>
          </a:xfrm>
          <a:prstGeom prst="line">
            <a:avLst/>
          </a:prstGeom>
          <a:noFill/>
          <a:ln w="12700">
            <a:solidFill>
              <a:schemeClr val="tx1"/>
            </a:solidFill>
            <a:round/>
            <a:headEnd/>
            <a:tailEnd/>
          </a:ln>
          <a:effectLst/>
        </p:spPr>
        <p:txBody>
          <a:bodyPr/>
          <a:lstStyle/>
          <a:p>
            <a:endParaRPr lang="en-US"/>
          </a:p>
        </p:txBody>
      </p:sp>
      <p:sp>
        <p:nvSpPr>
          <p:cNvPr id="1256461" name="Line 13"/>
          <p:cNvSpPr>
            <a:spLocks noChangeShapeType="1"/>
          </p:cNvSpPr>
          <p:nvPr/>
        </p:nvSpPr>
        <p:spPr bwMode="auto">
          <a:xfrm>
            <a:off x="26670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5"/>
          <p:cNvGrpSpPr>
            <a:grpSpLocks/>
          </p:cNvGrpSpPr>
          <p:nvPr/>
        </p:nvGrpSpPr>
        <p:grpSpPr bwMode="auto">
          <a:xfrm>
            <a:off x="1676400" y="1981200"/>
            <a:ext cx="381000" cy="914400"/>
            <a:chOff x="1392" y="2880"/>
            <a:chExt cx="288" cy="480"/>
          </a:xfrm>
        </p:grpSpPr>
        <p:sp>
          <p:nvSpPr>
            <p:cNvPr id="1256464"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6465"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6466"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6467"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6468"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6469"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6470"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6471" name="Rectangle 23"/>
          <p:cNvSpPr>
            <a:spLocks noChangeArrowheads="1"/>
          </p:cNvSpPr>
          <p:nvPr/>
        </p:nvSpPr>
        <p:spPr bwMode="auto">
          <a:xfrm>
            <a:off x="9906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56472" name="Rectangle 24"/>
          <p:cNvSpPr>
            <a:spLocks noChangeArrowheads="1"/>
          </p:cNvSpPr>
          <p:nvPr/>
        </p:nvSpPr>
        <p:spPr bwMode="auto">
          <a:xfrm>
            <a:off x="5334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56473" name="Line 25"/>
          <p:cNvSpPr>
            <a:spLocks noChangeShapeType="1"/>
          </p:cNvSpPr>
          <p:nvPr/>
        </p:nvSpPr>
        <p:spPr bwMode="auto">
          <a:xfrm>
            <a:off x="685800" y="3733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56474" name="Line 26"/>
          <p:cNvSpPr>
            <a:spLocks noChangeShapeType="1"/>
          </p:cNvSpPr>
          <p:nvPr/>
        </p:nvSpPr>
        <p:spPr bwMode="auto">
          <a:xfrm>
            <a:off x="762000" y="2133600"/>
            <a:ext cx="914400" cy="0"/>
          </a:xfrm>
          <a:prstGeom prst="line">
            <a:avLst/>
          </a:prstGeom>
          <a:noFill/>
          <a:ln w="28575">
            <a:solidFill>
              <a:schemeClr val="tx1"/>
            </a:solidFill>
            <a:round/>
            <a:headEnd/>
            <a:tailEnd type="triangle" w="med" len="med"/>
          </a:ln>
          <a:effectLst/>
        </p:spPr>
        <p:txBody>
          <a:bodyPr/>
          <a:lstStyle/>
          <a:p>
            <a:endParaRPr lang="en-US"/>
          </a:p>
        </p:txBody>
      </p:sp>
      <p:sp>
        <p:nvSpPr>
          <p:cNvPr id="1256475" name="Line 27"/>
          <p:cNvSpPr>
            <a:spLocks noChangeShapeType="1"/>
          </p:cNvSpPr>
          <p:nvPr/>
        </p:nvSpPr>
        <p:spPr bwMode="auto">
          <a:xfrm>
            <a:off x="12954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56476" name="Text Box 28"/>
          <p:cNvSpPr txBox="1">
            <a:spLocks noChangeArrowheads="1"/>
          </p:cNvSpPr>
          <p:nvPr/>
        </p:nvSpPr>
        <p:spPr bwMode="auto">
          <a:xfrm>
            <a:off x="9144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56477" name="Text Box 29"/>
          <p:cNvSpPr txBox="1">
            <a:spLocks noChangeArrowheads="1"/>
          </p:cNvSpPr>
          <p:nvPr/>
        </p:nvSpPr>
        <p:spPr bwMode="auto">
          <a:xfrm>
            <a:off x="11572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56478" name="Text Box 30"/>
          <p:cNvSpPr txBox="1">
            <a:spLocks noChangeArrowheads="1"/>
          </p:cNvSpPr>
          <p:nvPr/>
        </p:nvSpPr>
        <p:spPr bwMode="auto">
          <a:xfrm>
            <a:off x="16764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6479" name="Text Box 31"/>
          <p:cNvSpPr txBox="1">
            <a:spLocks noChangeArrowheads="1"/>
          </p:cNvSpPr>
          <p:nvPr/>
        </p:nvSpPr>
        <p:spPr bwMode="auto">
          <a:xfrm rot="-5400000">
            <a:off x="3968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56480" name="Line 32"/>
          <p:cNvSpPr>
            <a:spLocks noChangeShapeType="1"/>
          </p:cNvSpPr>
          <p:nvPr/>
        </p:nvSpPr>
        <p:spPr bwMode="auto">
          <a:xfrm>
            <a:off x="228600" y="3733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56481" name="Text Box 33"/>
          <p:cNvSpPr txBox="1">
            <a:spLocks noChangeArrowheads="1"/>
          </p:cNvSpPr>
          <p:nvPr/>
        </p:nvSpPr>
        <p:spPr bwMode="auto">
          <a:xfrm>
            <a:off x="10668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56482" name="Line 34"/>
          <p:cNvSpPr>
            <a:spLocks noChangeShapeType="1"/>
          </p:cNvSpPr>
          <p:nvPr/>
        </p:nvSpPr>
        <p:spPr bwMode="auto">
          <a:xfrm>
            <a:off x="228600" y="1295400"/>
            <a:ext cx="0" cy="2438400"/>
          </a:xfrm>
          <a:prstGeom prst="line">
            <a:avLst/>
          </a:prstGeom>
          <a:noFill/>
          <a:ln w="28575">
            <a:solidFill>
              <a:schemeClr val="tx1"/>
            </a:solidFill>
            <a:round/>
            <a:headEnd/>
            <a:tailEnd/>
          </a:ln>
          <a:effectLst/>
        </p:spPr>
        <p:txBody>
          <a:bodyPr/>
          <a:lstStyle/>
          <a:p>
            <a:endParaRPr lang="en-US"/>
          </a:p>
        </p:txBody>
      </p:sp>
      <p:sp>
        <p:nvSpPr>
          <p:cNvPr id="1256483" name="AutoShape 35"/>
          <p:cNvSpPr>
            <a:spLocks noChangeArrowheads="1"/>
          </p:cNvSpPr>
          <p:nvPr/>
        </p:nvSpPr>
        <p:spPr bwMode="auto">
          <a:xfrm rot="5400000" flipH="1">
            <a:off x="8382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484" name="Line 36"/>
          <p:cNvSpPr>
            <a:spLocks noChangeShapeType="1"/>
          </p:cNvSpPr>
          <p:nvPr/>
        </p:nvSpPr>
        <p:spPr bwMode="auto">
          <a:xfrm flipH="1">
            <a:off x="228600" y="1295400"/>
            <a:ext cx="852488" cy="0"/>
          </a:xfrm>
          <a:prstGeom prst="line">
            <a:avLst/>
          </a:prstGeom>
          <a:noFill/>
          <a:ln w="28575">
            <a:solidFill>
              <a:schemeClr val="tx1"/>
            </a:solidFill>
            <a:round/>
            <a:headEnd/>
            <a:tailEnd/>
          </a:ln>
          <a:effectLst/>
        </p:spPr>
        <p:txBody>
          <a:bodyPr/>
          <a:lstStyle/>
          <a:p>
            <a:endParaRPr lang="en-US"/>
          </a:p>
        </p:txBody>
      </p:sp>
      <p:sp>
        <p:nvSpPr>
          <p:cNvPr id="1256487" name="Line 39"/>
          <p:cNvSpPr>
            <a:spLocks noChangeShapeType="1"/>
          </p:cNvSpPr>
          <p:nvPr/>
        </p:nvSpPr>
        <p:spPr bwMode="auto">
          <a:xfrm flipH="1">
            <a:off x="1295400" y="1143000"/>
            <a:ext cx="5257800" cy="0"/>
          </a:xfrm>
          <a:prstGeom prst="line">
            <a:avLst/>
          </a:prstGeom>
          <a:noFill/>
          <a:ln w="28575">
            <a:solidFill>
              <a:srgbClr val="CC3399"/>
            </a:solidFill>
            <a:round/>
            <a:headEnd/>
            <a:tailEnd type="triangle" w="med" len="med"/>
          </a:ln>
          <a:effectLst/>
        </p:spPr>
        <p:txBody>
          <a:bodyPr/>
          <a:lstStyle/>
          <a:p>
            <a:endParaRPr lang="en-US"/>
          </a:p>
        </p:txBody>
      </p:sp>
      <p:sp>
        <p:nvSpPr>
          <p:cNvPr id="1256488" name="Line 40"/>
          <p:cNvSpPr>
            <a:spLocks noChangeShapeType="1"/>
          </p:cNvSpPr>
          <p:nvPr/>
        </p:nvSpPr>
        <p:spPr bwMode="auto">
          <a:xfrm flipH="1">
            <a:off x="2819400" y="6172200"/>
            <a:ext cx="5943600" cy="0"/>
          </a:xfrm>
          <a:prstGeom prst="line">
            <a:avLst/>
          </a:prstGeom>
          <a:noFill/>
          <a:ln w="28575">
            <a:solidFill>
              <a:srgbClr val="CC3399"/>
            </a:solidFill>
            <a:round/>
            <a:headEnd/>
            <a:tailEnd/>
          </a:ln>
          <a:effectLst/>
        </p:spPr>
        <p:txBody>
          <a:bodyPr/>
          <a:lstStyle/>
          <a:p>
            <a:endParaRPr lang="en-US"/>
          </a:p>
        </p:txBody>
      </p:sp>
      <p:sp>
        <p:nvSpPr>
          <p:cNvPr id="1256489" name="Rectangle 41"/>
          <p:cNvSpPr>
            <a:spLocks noChangeArrowheads="1"/>
          </p:cNvSpPr>
          <p:nvPr/>
        </p:nvSpPr>
        <p:spPr bwMode="auto">
          <a:xfrm>
            <a:off x="3048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56490" name="Line 42"/>
          <p:cNvSpPr>
            <a:spLocks noChangeShapeType="1"/>
          </p:cNvSpPr>
          <p:nvPr/>
        </p:nvSpPr>
        <p:spPr bwMode="auto">
          <a:xfrm>
            <a:off x="2286000" y="3733800"/>
            <a:ext cx="152400" cy="0"/>
          </a:xfrm>
          <a:prstGeom prst="line">
            <a:avLst/>
          </a:prstGeom>
          <a:noFill/>
          <a:ln w="28575">
            <a:solidFill>
              <a:schemeClr val="tx1"/>
            </a:solidFill>
            <a:round/>
            <a:headEnd/>
            <a:tailEnd/>
          </a:ln>
          <a:effectLst/>
        </p:spPr>
        <p:txBody>
          <a:bodyPr/>
          <a:lstStyle/>
          <a:p>
            <a:endParaRPr lang="en-US"/>
          </a:p>
        </p:txBody>
      </p:sp>
      <p:sp>
        <p:nvSpPr>
          <p:cNvPr id="1256491" name="Line 43"/>
          <p:cNvSpPr>
            <a:spLocks noChangeShapeType="1"/>
          </p:cNvSpPr>
          <p:nvPr/>
        </p:nvSpPr>
        <p:spPr bwMode="auto">
          <a:xfrm>
            <a:off x="27432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56492" name="Text Box 44"/>
          <p:cNvSpPr txBox="1">
            <a:spLocks noChangeArrowheads="1"/>
          </p:cNvSpPr>
          <p:nvPr/>
        </p:nvSpPr>
        <p:spPr bwMode="auto">
          <a:xfrm>
            <a:off x="29718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6493" name="Text Box 45"/>
          <p:cNvSpPr txBox="1">
            <a:spLocks noChangeArrowheads="1"/>
          </p:cNvSpPr>
          <p:nvPr/>
        </p:nvSpPr>
        <p:spPr bwMode="auto">
          <a:xfrm>
            <a:off x="29718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56494" name="Text Box 46"/>
          <p:cNvSpPr txBox="1">
            <a:spLocks noChangeArrowheads="1"/>
          </p:cNvSpPr>
          <p:nvPr/>
        </p:nvSpPr>
        <p:spPr bwMode="auto">
          <a:xfrm>
            <a:off x="29718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56495" name="Text Box 47"/>
          <p:cNvSpPr txBox="1">
            <a:spLocks noChangeArrowheads="1"/>
          </p:cNvSpPr>
          <p:nvPr/>
        </p:nvSpPr>
        <p:spPr bwMode="auto">
          <a:xfrm>
            <a:off x="29718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56496" name="Text Box 48"/>
          <p:cNvSpPr txBox="1">
            <a:spLocks noChangeArrowheads="1"/>
          </p:cNvSpPr>
          <p:nvPr/>
        </p:nvSpPr>
        <p:spPr bwMode="auto">
          <a:xfrm>
            <a:off x="30480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56497" name="Text Box 49"/>
          <p:cNvSpPr txBox="1">
            <a:spLocks noChangeArrowheads="1"/>
          </p:cNvSpPr>
          <p:nvPr/>
        </p:nvSpPr>
        <p:spPr bwMode="auto">
          <a:xfrm>
            <a:off x="37338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56498" name="Text Box 50"/>
          <p:cNvSpPr txBox="1">
            <a:spLocks noChangeArrowheads="1"/>
          </p:cNvSpPr>
          <p:nvPr/>
        </p:nvSpPr>
        <p:spPr bwMode="auto">
          <a:xfrm>
            <a:off x="37338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56499" name="Line 51"/>
          <p:cNvSpPr>
            <a:spLocks noChangeShapeType="1"/>
          </p:cNvSpPr>
          <p:nvPr/>
        </p:nvSpPr>
        <p:spPr bwMode="auto">
          <a:xfrm>
            <a:off x="2743200" y="4953000"/>
            <a:ext cx="381000" cy="0"/>
          </a:xfrm>
          <a:prstGeom prst="line">
            <a:avLst/>
          </a:prstGeom>
          <a:noFill/>
          <a:ln w="28575">
            <a:solidFill>
              <a:schemeClr val="tx1"/>
            </a:solidFill>
            <a:round/>
            <a:headEnd/>
            <a:tailEnd/>
          </a:ln>
          <a:effectLst/>
        </p:spPr>
        <p:txBody>
          <a:bodyPr/>
          <a:lstStyle/>
          <a:p>
            <a:endParaRPr lang="en-US"/>
          </a:p>
        </p:txBody>
      </p:sp>
      <p:sp>
        <p:nvSpPr>
          <p:cNvPr id="1256500" name="Line 52"/>
          <p:cNvSpPr>
            <a:spLocks noChangeShapeType="1"/>
          </p:cNvSpPr>
          <p:nvPr/>
        </p:nvSpPr>
        <p:spPr bwMode="auto">
          <a:xfrm>
            <a:off x="2819400" y="4876800"/>
            <a:ext cx="76200" cy="152400"/>
          </a:xfrm>
          <a:prstGeom prst="line">
            <a:avLst/>
          </a:prstGeom>
          <a:noFill/>
          <a:ln w="12700">
            <a:solidFill>
              <a:schemeClr val="tx1"/>
            </a:solidFill>
            <a:round/>
            <a:headEnd/>
            <a:tailEnd/>
          </a:ln>
          <a:effectLst/>
        </p:spPr>
        <p:txBody>
          <a:bodyPr/>
          <a:lstStyle/>
          <a:p>
            <a:endParaRPr lang="en-US"/>
          </a:p>
        </p:txBody>
      </p:sp>
      <p:sp>
        <p:nvSpPr>
          <p:cNvPr id="1256501" name="Line 53"/>
          <p:cNvSpPr>
            <a:spLocks noChangeShapeType="1"/>
          </p:cNvSpPr>
          <p:nvPr/>
        </p:nvSpPr>
        <p:spPr bwMode="auto">
          <a:xfrm>
            <a:off x="4038600" y="4876800"/>
            <a:ext cx="76200" cy="152400"/>
          </a:xfrm>
          <a:prstGeom prst="line">
            <a:avLst/>
          </a:prstGeom>
          <a:noFill/>
          <a:ln w="12700">
            <a:solidFill>
              <a:schemeClr val="tx1"/>
            </a:solidFill>
            <a:round/>
            <a:headEnd/>
            <a:tailEnd/>
          </a:ln>
          <a:effectLst/>
        </p:spPr>
        <p:txBody>
          <a:bodyPr/>
          <a:lstStyle/>
          <a:p>
            <a:endParaRPr lang="en-US"/>
          </a:p>
        </p:txBody>
      </p:sp>
      <p:sp>
        <p:nvSpPr>
          <p:cNvPr id="1256502" name="Text Box 54"/>
          <p:cNvSpPr txBox="1">
            <a:spLocks noChangeArrowheads="1"/>
          </p:cNvSpPr>
          <p:nvPr/>
        </p:nvSpPr>
        <p:spPr bwMode="auto">
          <a:xfrm>
            <a:off x="2819400" y="4953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56503" name="Text Box 55"/>
          <p:cNvSpPr txBox="1">
            <a:spLocks noChangeArrowheads="1"/>
          </p:cNvSpPr>
          <p:nvPr/>
        </p:nvSpPr>
        <p:spPr bwMode="auto">
          <a:xfrm>
            <a:off x="4038600" y="4953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56504" name="Line 56"/>
          <p:cNvSpPr>
            <a:spLocks noChangeShapeType="1"/>
          </p:cNvSpPr>
          <p:nvPr/>
        </p:nvSpPr>
        <p:spPr bwMode="auto">
          <a:xfrm>
            <a:off x="28194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56505" name="Line 57"/>
          <p:cNvSpPr>
            <a:spLocks noChangeShapeType="1"/>
          </p:cNvSpPr>
          <p:nvPr/>
        </p:nvSpPr>
        <p:spPr bwMode="auto">
          <a:xfrm>
            <a:off x="4800600" y="4419600"/>
            <a:ext cx="0" cy="533400"/>
          </a:xfrm>
          <a:prstGeom prst="line">
            <a:avLst/>
          </a:prstGeom>
          <a:noFill/>
          <a:ln w="28575">
            <a:solidFill>
              <a:schemeClr val="tx1"/>
            </a:solidFill>
            <a:round/>
            <a:headEnd/>
            <a:tailEnd/>
          </a:ln>
          <a:effectLst/>
        </p:spPr>
        <p:txBody>
          <a:bodyPr/>
          <a:lstStyle/>
          <a:p>
            <a:endParaRPr lang="en-US"/>
          </a:p>
        </p:txBody>
      </p:sp>
      <p:sp>
        <p:nvSpPr>
          <p:cNvPr id="1256506" name="Line 58"/>
          <p:cNvSpPr>
            <a:spLocks noChangeShapeType="1"/>
          </p:cNvSpPr>
          <p:nvPr/>
        </p:nvSpPr>
        <p:spPr bwMode="auto">
          <a:xfrm>
            <a:off x="4343400" y="4038600"/>
            <a:ext cx="152400" cy="0"/>
          </a:xfrm>
          <a:prstGeom prst="line">
            <a:avLst/>
          </a:prstGeom>
          <a:noFill/>
          <a:ln w="28575">
            <a:solidFill>
              <a:schemeClr val="tx1"/>
            </a:solidFill>
            <a:round/>
            <a:headEnd/>
            <a:tailEnd/>
          </a:ln>
          <a:effectLst/>
        </p:spPr>
        <p:txBody>
          <a:bodyPr/>
          <a:lstStyle/>
          <a:p>
            <a:endParaRPr lang="en-US"/>
          </a:p>
        </p:txBody>
      </p:sp>
      <p:sp>
        <p:nvSpPr>
          <p:cNvPr id="1256507" name="Line 59"/>
          <p:cNvSpPr>
            <a:spLocks noChangeShapeType="1"/>
          </p:cNvSpPr>
          <p:nvPr/>
        </p:nvSpPr>
        <p:spPr bwMode="auto">
          <a:xfrm>
            <a:off x="2743200" y="3124200"/>
            <a:ext cx="0" cy="1828800"/>
          </a:xfrm>
          <a:prstGeom prst="line">
            <a:avLst/>
          </a:prstGeom>
          <a:noFill/>
          <a:ln w="28575">
            <a:solidFill>
              <a:schemeClr val="tx1"/>
            </a:solidFill>
            <a:round/>
            <a:headEnd/>
            <a:tailEnd/>
          </a:ln>
          <a:effectLst/>
        </p:spPr>
        <p:txBody>
          <a:bodyPr/>
          <a:lstStyle/>
          <a:p>
            <a:endParaRPr lang="en-US"/>
          </a:p>
        </p:txBody>
      </p:sp>
      <p:sp>
        <p:nvSpPr>
          <p:cNvPr id="1256508" name="Line 60"/>
          <p:cNvSpPr>
            <a:spLocks noChangeShapeType="1"/>
          </p:cNvSpPr>
          <p:nvPr/>
        </p:nvSpPr>
        <p:spPr bwMode="auto">
          <a:xfrm>
            <a:off x="27432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56509" name="Line 61"/>
          <p:cNvSpPr>
            <a:spLocks noChangeShapeType="1"/>
          </p:cNvSpPr>
          <p:nvPr/>
        </p:nvSpPr>
        <p:spPr bwMode="auto">
          <a:xfrm>
            <a:off x="4648200" y="4038600"/>
            <a:ext cx="431800" cy="0"/>
          </a:xfrm>
          <a:prstGeom prst="line">
            <a:avLst/>
          </a:prstGeom>
          <a:noFill/>
          <a:ln w="28575">
            <a:solidFill>
              <a:schemeClr val="tx1"/>
            </a:solidFill>
            <a:round/>
            <a:headEnd/>
            <a:tailEnd type="triangle" w="med" len="med"/>
          </a:ln>
          <a:effectLst/>
        </p:spPr>
        <p:txBody>
          <a:bodyPr/>
          <a:lstStyle/>
          <a:p>
            <a:endParaRPr lang="en-US"/>
          </a:p>
        </p:txBody>
      </p:sp>
      <p:sp>
        <p:nvSpPr>
          <p:cNvPr id="1256510" name="Line 62"/>
          <p:cNvSpPr>
            <a:spLocks noChangeShapeType="1"/>
          </p:cNvSpPr>
          <p:nvPr/>
        </p:nvSpPr>
        <p:spPr bwMode="auto">
          <a:xfrm>
            <a:off x="6019800" y="3810000"/>
            <a:ext cx="177800" cy="0"/>
          </a:xfrm>
          <a:prstGeom prst="line">
            <a:avLst/>
          </a:prstGeom>
          <a:noFill/>
          <a:ln w="28575">
            <a:solidFill>
              <a:schemeClr val="tx1"/>
            </a:solidFill>
            <a:round/>
            <a:headEnd/>
            <a:tailEnd/>
          </a:ln>
          <a:effectLst/>
        </p:spPr>
        <p:txBody>
          <a:bodyPr/>
          <a:lstStyle/>
          <a:p>
            <a:endParaRPr lang="en-US"/>
          </a:p>
        </p:txBody>
      </p:sp>
      <p:sp>
        <p:nvSpPr>
          <p:cNvPr id="1256511" name="Freeform 63"/>
          <p:cNvSpPr>
            <a:spLocks/>
          </p:cNvSpPr>
          <p:nvPr/>
        </p:nvSpPr>
        <p:spPr bwMode="auto">
          <a:xfrm>
            <a:off x="5486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56512" name="Rectangle 64"/>
          <p:cNvSpPr>
            <a:spLocks noChangeArrowheads="1"/>
          </p:cNvSpPr>
          <p:nvPr/>
        </p:nvSpPr>
        <p:spPr bwMode="auto">
          <a:xfrm>
            <a:off x="5588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56513" name="AutoShape 65"/>
          <p:cNvSpPr>
            <a:spLocks noChangeArrowheads="1"/>
          </p:cNvSpPr>
          <p:nvPr/>
        </p:nvSpPr>
        <p:spPr bwMode="auto">
          <a:xfrm rot="-5400000">
            <a:off x="4787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514" name="Line 66"/>
          <p:cNvSpPr>
            <a:spLocks noChangeShapeType="1"/>
          </p:cNvSpPr>
          <p:nvPr/>
        </p:nvSpPr>
        <p:spPr bwMode="auto">
          <a:xfrm>
            <a:off x="5283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56517" name="Line 69"/>
          <p:cNvSpPr>
            <a:spLocks noChangeShapeType="1"/>
          </p:cNvSpPr>
          <p:nvPr/>
        </p:nvSpPr>
        <p:spPr bwMode="auto">
          <a:xfrm>
            <a:off x="4800600" y="4419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56518" name="Line 70"/>
          <p:cNvSpPr>
            <a:spLocks noChangeShapeType="1"/>
          </p:cNvSpPr>
          <p:nvPr/>
        </p:nvSpPr>
        <p:spPr bwMode="auto">
          <a:xfrm>
            <a:off x="4648200" y="3352800"/>
            <a:ext cx="812800" cy="0"/>
          </a:xfrm>
          <a:prstGeom prst="line">
            <a:avLst/>
          </a:prstGeom>
          <a:noFill/>
          <a:ln w="28575">
            <a:solidFill>
              <a:schemeClr val="tx1"/>
            </a:solidFill>
            <a:round/>
            <a:headEnd/>
            <a:tailEnd type="triangle" w="med" len="med"/>
          </a:ln>
          <a:effectLst/>
        </p:spPr>
        <p:txBody>
          <a:bodyPr/>
          <a:lstStyle/>
          <a:p>
            <a:endParaRPr lang="en-US"/>
          </a:p>
        </p:txBody>
      </p:sp>
      <p:sp>
        <p:nvSpPr>
          <p:cNvPr id="1256519" name="Oval 71"/>
          <p:cNvSpPr>
            <a:spLocks noChangeArrowheads="1"/>
          </p:cNvSpPr>
          <p:nvPr/>
        </p:nvSpPr>
        <p:spPr bwMode="auto">
          <a:xfrm>
            <a:off x="5029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56520" name="Rectangle 72"/>
          <p:cNvSpPr>
            <a:spLocks noChangeArrowheads="1"/>
          </p:cNvSpPr>
          <p:nvPr/>
        </p:nvSpPr>
        <p:spPr bwMode="auto">
          <a:xfrm>
            <a:off x="5029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56521" name="Line 73"/>
          <p:cNvSpPr>
            <a:spLocks noChangeShapeType="1"/>
          </p:cNvSpPr>
          <p:nvPr/>
        </p:nvSpPr>
        <p:spPr bwMode="auto">
          <a:xfrm>
            <a:off x="4800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4"/>
          <p:cNvGrpSpPr>
            <a:grpSpLocks/>
          </p:cNvGrpSpPr>
          <p:nvPr/>
        </p:nvGrpSpPr>
        <p:grpSpPr bwMode="auto">
          <a:xfrm>
            <a:off x="5715000" y="2209800"/>
            <a:ext cx="304800" cy="914400"/>
            <a:chOff x="1392" y="2880"/>
            <a:chExt cx="288" cy="480"/>
          </a:xfrm>
        </p:grpSpPr>
        <p:sp>
          <p:nvSpPr>
            <p:cNvPr id="1256523" name="Line 7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6524" name="Line 7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6525" name="Line 7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6526" name="Line 7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6527" name="Line 7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6528" name="Line 8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6529" name="Line 8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6530" name="Text Box 82"/>
          <p:cNvSpPr txBox="1">
            <a:spLocks noChangeArrowheads="1"/>
          </p:cNvSpPr>
          <p:nvPr/>
        </p:nvSpPr>
        <p:spPr bwMode="auto">
          <a:xfrm>
            <a:off x="5638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6531" name="Line 83"/>
          <p:cNvSpPr>
            <a:spLocks noChangeShapeType="1"/>
          </p:cNvSpPr>
          <p:nvPr/>
        </p:nvSpPr>
        <p:spPr bwMode="auto">
          <a:xfrm>
            <a:off x="5472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56532" name="Rectangle 84"/>
          <p:cNvSpPr>
            <a:spLocks noChangeArrowheads="1"/>
          </p:cNvSpPr>
          <p:nvPr/>
        </p:nvSpPr>
        <p:spPr bwMode="auto">
          <a:xfrm>
            <a:off x="6553200" y="30480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56533" name="Line 85"/>
          <p:cNvSpPr>
            <a:spLocks noChangeShapeType="1"/>
          </p:cNvSpPr>
          <p:nvPr/>
        </p:nvSpPr>
        <p:spPr bwMode="auto">
          <a:xfrm>
            <a:off x="6324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56534" name="Text Box 86"/>
          <p:cNvSpPr txBox="1">
            <a:spLocks noChangeArrowheads="1"/>
          </p:cNvSpPr>
          <p:nvPr/>
        </p:nvSpPr>
        <p:spPr bwMode="auto">
          <a:xfrm>
            <a:off x="70104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56535" name="Text Box 87"/>
          <p:cNvSpPr txBox="1">
            <a:spLocks noChangeArrowheads="1"/>
          </p:cNvSpPr>
          <p:nvPr/>
        </p:nvSpPr>
        <p:spPr bwMode="auto">
          <a:xfrm>
            <a:off x="6477000" y="36576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56536" name="Text Box 88"/>
          <p:cNvSpPr txBox="1">
            <a:spLocks noChangeArrowheads="1"/>
          </p:cNvSpPr>
          <p:nvPr/>
        </p:nvSpPr>
        <p:spPr bwMode="auto">
          <a:xfrm>
            <a:off x="6477000" y="40386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6537" name="Text Box 89"/>
          <p:cNvSpPr txBox="1">
            <a:spLocks noChangeArrowheads="1"/>
          </p:cNvSpPr>
          <p:nvPr/>
        </p:nvSpPr>
        <p:spPr bwMode="auto">
          <a:xfrm>
            <a:off x="73152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56538" name="Line 90"/>
          <p:cNvSpPr>
            <a:spLocks noChangeShapeType="1"/>
          </p:cNvSpPr>
          <p:nvPr/>
        </p:nvSpPr>
        <p:spPr bwMode="auto">
          <a:xfrm>
            <a:off x="6324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56539" name="Line 91"/>
          <p:cNvSpPr>
            <a:spLocks noChangeShapeType="1"/>
          </p:cNvSpPr>
          <p:nvPr/>
        </p:nvSpPr>
        <p:spPr bwMode="auto">
          <a:xfrm>
            <a:off x="81534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56540" name="AutoShape 92"/>
          <p:cNvSpPr>
            <a:spLocks noChangeArrowheads="1"/>
          </p:cNvSpPr>
          <p:nvPr/>
        </p:nvSpPr>
        <p:spPr bwMode="auto">
          <a:xfrm rot="-5400000">
            <a:off x="81534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541" name="Line 93"/>
          <p:cNvSpPr>
            <a:spLocks noChangeShapeType="1"/>
          </p:cNvSpPr>
          <p:nvPr/>
        </p:nvSpPr>
        <p:spPr bwMode="auto">
          <a:xfrm>
            <a:off x="8610600" y="3962400"/>
            <a:ext cx="152400" cy="1588"/>
          </a:xfrm>
          <a:prstGeom prst="line">
            <a:avLst/>
          </a:prstGeom>
          <a:noFill/>
          <a:ln w="28575">
            <a:solidFill>
              <a:schemeClr val="tx1"/>
            </a:solidFill>
            <a:round/>
            <a:headEnd/>
            <a:tailEnd/>
          </a:ln>
          <a:effectLst/>
        </p:spPr>
        <p:txBody>
          <a:bodyPr/>
          <a:lstStyle/>
          <a:p>
            <a:endParaRPr lang="en-US"/>
          </a:p>
        </p:txBody>
      </p:sp>
      <p:sp>
        <p:nvSpPr>
          <p:cNvPr id="1256544" name="Line 96"/>
          <p:cNvSpPr>
            <a:spLocks noChangeShapeType="1"/>
          </p:cNvSpPr>
          <p:nvPr/>
        </p:nvSpPr>
        <p:spPr bwMode="auto">
          <a:xfrm>
            <a:off x="4343400" y="3352800"/>
            <a:ext cx="152400" cy="0"/>
          </a:xfrm>
          <a:prstGeom prst="line">
            <a:avLst/>
          </a:prstGeom>
          <a:noFill/>
          <a:ln w="28575">
            <a:solidFill>
              <a:schemeClr val="tx1"/>
            </a:solidFill>
            <a:round/>
            <a:headEnd/>
            <a:tailEnd/>
          </a:ln>
          <a:effectLst/>
        </p:spPr>
        <p:txBody>
          <a:bodyPr/>
          <a:lstStyle/>
          <a:p>
            <a:endParaRPr lang="en-US"/>
          </a:p>
        </p:txBody>
      </p:sp>
      <p:sp>
        <p:nvSpPr>
          <p:cNvPr id="1256545" name="Line 97"/>
          <p:cNvSpPr>
            <a:spLocks noChangeShapeType="1"/>
          </p:cNvSpPr>
          <p:nvPr/>
        </p:nvSpPr>
        <p:spPr bwMode="auto">
          <a:xfrm>
            <a:off x="2819400" y="4267200"/>
            <a:ext cx="0" cy="1905000"/>
          </a:xfrm>
          <a:prstGeom prst="line">
            <a:avLst/>
          </a:prstGeom>
          <a:noFill/>
          <a:ln w="28575">
            <a:solidFill>
              <a:srgbClr val="CC3399"/>
            </a:solidFill>
            <a:round/>
            <a:headEnd/>
            <a:tailEnd/>
          </a:ln>
          <a:effectLst/>
        </p:spPr>
        <p:txBody>
          <a:bodyPr/>
          <a:lstStyle/>
          <a:p>
            <a:endParaRPr lang="en-US"/>
          </a:p>
        </p:txBody>
      </p:sp>
      <p:sp>
        <p:nvSpPr>
          <p:cNvPr id="1256546" name="Line 98"/>
          <p:cNvSpPr>
            <a:spLocks noChangeShapeType="1"/>
          </p:cNvSpPr>
          <p:nvPr/>
        </p:nvSpPr>
        <p:spPr bwMode="auto">
          <a:xfrm>
            <a:off x="2057400" y="2438400"/>
            <a:ext cx="228600" cy="0"/>
          </a:xfrm>
          <a:prstGeom prst="line">
            <a:avLst/>
          </a:prstGeom>
          <a:noFill/>
          <a:ln w="28575">
            <a:solidFill>
              <a:schemeClr val="tx1"/>
            </a:solidFill>
            <a:round/>
            <a:headEnd/>
            <a:tailEnd/>
          </a:ln>
          <a:effectLst/>
        </p:spPr>
        <p:txBody>
          <a:bodyPr/>
          <a:lstStyle/>
          <a:p>
            <a:endParaRPr lang="en-US"/>
          </a:p>
        </p:txBody>
      </p:sp>
      <p:sp>
        <p:nvSpPr>
          <p:cNvPr id="1256547" name="Line 99"/>
          <p:cNvSpPr>
            <a:spLocks noChangeShapeType="1"/>
          </p:cNvSpPr>
          <p:nvPr/>
        </p:nvSpPr>
        <p:spPr bwMode="auto">
          <a:xfrm>
            <a:off x="12954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56548" name="Line 100"/>
          <p:cNvSpPr>
            <a:spLocks noChangeShapeType="1"/>
          </p:cNvSpPr>
          <p:nvPr/>
        </p:nvSpPr>
        <p:spPr bwMode="auto">
          <a:xfrm>
            <a:off x="2590800" y="3733800"/>
            <a:ext cx="152400" cy="0"/>
          </a:xfrm>
          <a:prstGeom prst="line">
            <a:avLst/>
          </a:prstGeom>
          <a:noFill/>
          <a:ln w="28575">
            <a:solidFill>
              <a:schemeClr val="tx1"/>
            </a:solidFill>
            <a:round/>
            <a:headEnd/>
            <a:tailEnd/>
          </a:ln>
          <a:effectLst/>
        </p:spPr>
        <p:txBody>
          <a:bodyPr/>
          <a:lstStyle/>
          <a:p>
            <a:endParaRPr lang="en-US"/>
          </a:p>
        </p:txBody>
      </p:sp>
      <p:sp>
        <p:nvSpPr>
          <p:cNvPr id="1256549" name="Line 101"/>
          <p:cNvSpPr>
            <a:spLocks noChangeShapeType="1"/>
          </p:cNvSpPr>
          <p:nvPr/>
        </p:nvSpPr>
        <p:spPr bwMode="auto">
          <a:xfrm>
            <a:off x="7848600" y="3810000"/>
            <a:ext cx="177800" cy="0"/>
          </a:xfrm>
          <a:prstGeom prst="line">
            <a:avLst/>
          </a:prstGeom>
          <a:noFill/>
          <a:ln w="28575">
            <a:solidFill>
              <a:schemeClr val="tx1"/>
            </a:solidFill>
            <a:round/>
            <a:headEnd/>
            <a:tailEnd/>
          </a:ln>
          <a:effectLst/>
        </p:spPr>
        <p:txBody>
          <a:bodyPr/>
          <a:lstStyle/>
          <a:p>
            <a:endParaRPr lang="en-US"/>
          </a:p>
        </p:txBody>
      </p:sp>
      <p:sp>
        <p:nvSpPr>
          <p:cNvPr id="1256550" name="Rectangle 102"/>
          <p:cNvSpPr>
            <a:spLocks noChangeArrowheads="1"/>
          </p:cNvSpPr>
          <p:nvPr/>
        </p:nvSpPr>
        <p:spPr bwMode="auto">
          <a:xfrm>
            <a:off x="24384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56551" name="Rectangle 103"/>
          <p:cNvSpPr>
            <a:spLocks noChangeArrowheads="1"/>
          </p:cNvSpPr>
          <p:nvPr/>
        </p:nvSpPr>
        <p:spPr bwMode="auto">
          <a:xfrm>
            <a:off x="4495800" y="2209800"/>
            <a:ext cx="152400" cy="3733800"/>
          </a:xfrm>
          <a:prstGeom prst="rect">
            <a:avLst/>
          </a:prstGeom>
          <a:noFill/>
          <a:ln w="12700">
            <a:solidFill>
              <a:schemeClr val="accent2"/>
            </a:solidFill>
            <a:miter lim="800000"/>
            <a:headEnd/>
            <a:tailEnd/>
          </a:ln>
          <a:effectLst/>
        </p:spPr>
        <p:txBody>
          <a:bodyPr wrap="none" anchor="ctr"/>
          <a:lstStyle/>
          <a:p>
            <a:endParaRPr lang="en-US"/>
          </a:p>
        </p:txBody>
      </p:sp>
      <p:sp>
        <p:nvSpPr>
          <p:cNvPr id="1256552" name="Line 104"/>
          <p:cNvSpPr>
            <a:spLocks noChangeShapeType="1"/>
          </p:cNvSpPr>
          <p:nvPr/>
        </p:nvSpPr>
        <p:spPr bwMode="auto">
          <a:xfrm>
            <a:off x="2209800" y="2438400"/>
            <a:ext cx="228600" cy="0"/>
          </a:xfrm>
          <a:prstGeom prst="line">
            <a:avLst/>
          </a:prstGeom>
          <a:noFill/>
          <a:ln w="28575">
            <a:solidFill>
              <a:schemeClr val="tx1"/>
            </a:solidFill>
            <a:round/>
            <a:headEnd/>
            <a:tailEnd/>
          </a:ln>
          <a:effectLst/>
        </p:spPr>
        <p:txBody>
          <a:bodyPr/>
          <a:lstStyle/>
          <a:p>
            <a:endParaRPr lang="en-US"/>
          </a:p>
        </p:txBody>
      </p:sp>
      <p:sp>
        <p:nvSpPr>
          <p:cNvPr id="1256553" name="Line 105"/>
          <p:cNvSpPr>
            <a:spLocks noChangeShapeType="1"/>
          </p:cNvSpPr>
          <p:nvPr/>
        </p:nvSpPr>
        <p:spPr bwMode="auto">
          <a:xfrm>
            <a:off x="2590800" y="2438400"/>
            <a:ext cx="1905000" cy="0"/>
          </a:xfrm>
          <a:prstGeom prst="line">
            <a:avLst/>
          </a:prstGeom>
          <a:noFill/>
          <a:ln w="28575">
            <a:solidFill>
              <a:schemeClr val="tx1"/>
            </a:solidFill>
            <a:round/>
            <a:headEnd/>
            <a:tailEnd/>
          </a:ln>
          <a:effectLst/>
        </p:spPr>
        <p:txBody>
          <a:bodyPr/>
          <a:lstStyle/>
          <a:p>
            <a:endParaRPr lang="en-US"/>
          </a:p>
        </p:txBody>
      </p:sp>
      <p:sp>
        <p:nvSpPr>
          <p:cNvPr id="1256554" name="Line 106"/>
          <p:cNvSpPr>
            <a:spLocks noChangeShapeType="1"/>
          </p:cNvSpPr>
          <p:nvPr/>
        </p:nvSpPr>
        <p:spPr bwMode="auto">
          <a:xfrm>
            <a:off x="6019800" y="2667000"/>
            <a:ext cx="152400" cy="0"/>
          </a:xfrm>
          <a:prstGeom prst="line">
            <a:avLst/>
          </a:prstGeom>
          <a:noFill/>
          <a:ln w="28575">
            <a:solidFill>
              <a:schemeClr val="tx1"/>
            </a:solidFill>
            <a:round/>
            <a:headEnd/>
            <a:tailEnd/>
          </a:ln>
          <a:effectLst/>
        </p:spPr>
        <p:txBody>
          <a:bodyPr/>
          <a:lstStyle/>
          <a:p>
            <a:endParaRPr lang="en-US"/>
          </a:p>
        </p:txBody>
      </p:sp>
      <p:sp>
        <p:nvSpPr>
          <p:cNvPr id="1256555" name="Line 107"/>
          <p:cNvSpPr>
            <a:spLocks noChangeShapeType="1"/>
          </p:cNvSpPr>
          <p:nvPr/>
        </p:nvSpPr>
        <p:spPr bwMode="auto">
          <a:xfrm>
            <a:off x="4648200" y="4953000"/>
            <a:ext cx="152400" cy="0"/>
          </a:xfrm>
          <a:prstGeom prst="line">
            <a:avLst/>
          </a:prstGeom>
          <a:noFill/>
          <a:ln w="28575">
            <a:solidFill>
              <a:schemeClr val="tx1"/>
            </a:solidFill>
            <a:round/>
            <a:headEnd/>
            <a:tailEnd/>
          </a:ln>
          <a:effectLst/>
        </p:spPr>
        <p:txBody>
          <a:bodyPr/>
          <a:lstStyle/>
          <a:p>
            <a:endParaRPr lang="en-US"/>
          </a:p>
        </p:txBody>
      </p:sp>
      <p:sp>
        <p:nvSpPr>
          <p:cNvPr id="1256556" name="Line 108"/>
          <p:cNvSpPr>
            <a:spLocks noChangeShapeType="1"/>
          </p:cNvSpPr>
          <p:nvPr/>
        </p:nvSpPr>
        <p:spPr bwMode="auto">
          <a:xfrm>
            <a:off x="4876800" y="4038600"/>
            <a:ext cx="0" cy="914400"/>
          </a:xfrm>
          <a:prstGeom prst="line">
            <a:avLst/>
          </a:prstGeom>
          <a:noFill/>
          <a:ln w="28575">
            <a:solidFill>
              <a:schemeClr val="tx1"/>
            </a:solidFill>
            <a:round/>
            <a:headEnd/>
            <a:tailEnd/>
          </a:ln>
          <a:effectLst/>
        </p:spPr>
        <p:txBody>
          <a:bodyPr/>
          <a:lstStyle/>
          <a:p>
            <a:endParaRPr lang="en-US"/>
          </a:p>
        </p:txBody>
      </p:sp>
      <p:sp>
        <p:nvSpPr>
          <p:cNvPr id="1256557" name="Line 109"/>
          <p:cNvSpPr>
            <a:spLocks noChangeShapeType="1"/>
          </p:cNvSpPr>
          <p:nvPr/>
        </p:nvSpPr>
        <p:spPr bwMode="auto">
          <a:xfrm>
            <a:off x="4876800" y="4953000"/>
            <a:ext cx="1295400" cy="0"/>
          </a:xfrm>
          <a:prstGeom prst="line">
            <a:avLst/>
          </a:prstGeom>
          <a:noFill/>
          <a:ln w="28575">
            <a:solidFill>
              <a:schemeClr val="tx1"/>
            </a:solidFill>
            <a:round/>
            <a:headEnd/>
            <a:tailEnd/>
          </a:ln>
          <a:effectLst/>
        </p:spPr>
        <p:txBody>
          <a:bodyPr/>
          <a:lstStyle/>
          <a:p>
            <a:endParaRPr lang="en-US"/>
          </a:p>
        </p:txBody>
      </p:sp>
      <p:sp>
        <p:nvSpPr>
          <p:cNvPr id="1256558" name="Rectangle 110"/>
          <p:cNvSpPr>
            <a:spLocks noChangeArrowheads="1"/>
          </p:cNvSpPr>
          <p:nvPr/>
        </p:nvSpPr>
        <p:spPr bwMode="auto">
          <a:xfrm>
            <a:off x="80010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56559" name="Line 111"/>
          <p:cNvSpPr>
            <a:spLocks noChangeShapeType="1"/>
          </p:cNvSpPr>
          <p:nvPr/>
        </p:nvSpPr>
        <p:spPr bwMode="auto">
          <a:xfrm>
            <a:off x="6400800" y="4953000"/>
            <a:ext cx="1600200" cy="0"/>
          </a:xfrm>
          <a:prstGeom prst="line">
            <a:avLst/>
          </a:prstGeom>
          <a:noFill/>
          <a:ln w="28575">
            <a:solidFill>
              <a:schemeClr val="tx1"/>
            </a:solidFill>
            <a:round/>
            <a:headEnd/>
            <a:tailEnd/>
          </a:ln>
          <a:effectLst/>
        </p:spPr>
        <p:txBody>
          <a:bodyPr/>
          <a:lstStyle/>
          <a:p>
            <a:endParaRPr lang="en-US"/>
          </a:p>
        </p:txBody>
      </p:sp>
      <p:sp>
        <p:nvSpPr>
          <p:cNvPr id="1256560" name="Line 112"/>
          <p:cNvSpPr>
            <a:spLocks noChangeShapeType="1"/>
          </p:cNvSpPr>
          <p:nvPr/>
        </p:nvSpPr>
        <p:spPr bwMode="auto">
          <a:xfrm>
            <a:off x="81534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56561" name="Line 113"/>
          <p:cNvSpPr>
            <a:spLocks noChangeShapeType="1"/>
          </p:cNvSpPr>
          <p:nvPr/>
        </p:nvSpPr>
        <p:spPr bwMode="auto">
          <a:xfrm>
            <a:off x="8763000" y="3962400"/>
            <a:ext cx="0" cy="2209800"/>
          </a:xfrm>
          <a:prstGeom prst="line">
            <a:avLst/>
          </a:prstGeom>
          <a:noFill/>
          <a:ln w="28575">
            <a:solidFill>
              <a:srgbClr val="CC3399"/>
            </a:solidFill>
            <a:round/>
            <a:headEnd/>
            <a:tailEnd/>
          </a:ln>
          <a:effectLst/>
        </p:spPr>
        <p:txBody>
          <a:bodyPr/>
          <a:lstStyle/>
          <a:p>
            <a:endParaRPr lang="en-US"/>
          </a:p>
        </p:txBody>
      </p:sp>
      <p:sp>
        <p:nvSpPr>
          <p:cNvPr id="1256562" name="Line 114"/>
          <p:cNvSpPr>
            <a:spLocks noChangeShapeType="1"/>
          </p:cNvSpPr>
          <p:nvPr/>
        </p:nvSpPr>
        <p:spPr bwMode="auto">
          <a:xfrm>
            <a:off x="6553200" y="1143000"/>
            <a:ext cx="0" cy="1524000"/>
          </a:xfrm>
          <a:prstGeom prst="line">
            <a:avLst/>
          </a:prstGeom>
          <a:noFill/>
          <a:ln w="28575">
            <a:solidFill>
              <a:srgbClr val="CC3399"/>
            </a:solidFill>
            <a:round/>
            <a:headEnd/>
            <a:tailEnd/>
          </a:ln>
          <a:effectLst/>
        </p:spPr>
        <p:txBody>
          <a:bodyPr/>
          <a:lstStyle/>
          <a:p>
            <a:endParaRPr lang="en-US"/>
          </a:p>
        </p:txBody>
      </p:sp>
      <p:sp>
        <p:nvSpPr>
          <p:cNvPr id="1256563" name="Line 115"/>
          <p:cNvSpPr>
            <a:spLocks noChangeShapeType="1"/>
          </p:cNvSpPr>
          <p:nvPr/>
        </p:nvSpPr>
        <p:spPr bwMode="auto">
          <a:xfrm flipH="1">
            <a:off x="6172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56564" name="Line 116"/>
          <p:cNvSpPr>
            <a:spLocks noChangeShapeType="1"/>
          </p:cNvSpPr>
          <p:nvPr/>
        </p:nvSpPr>
        <p:spPr bwMode="auto">
          <a:xfrm flipH="1">
            <a:off x="80010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56565" name="Text Box 117"/>
          <p:cNvSpPr txBox="1">
            <a:spLocks noChangeArrowheads="1"/>
          </p:cNvSpPr>
          <p:nvPr/>
        </p:nvSpPr>
        <p:spPr bwMode="auto">
          <a:xfrm>
            <a:off x="22860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56566" name="Line 118"/>
          <p:cNvSpPr>
            <a:spLocks noChangeShapeType="1"/>
          </p:cNvSpPr>
          <p:nvPr/>
        </p:nvSpPr>
        <p:spPr bwMode="auto">
          <a:xfrm flipV="1">
            <a:off x="4800600" y="2895600"/>
            <a:ext cx="0" cy="1524000"/>
          </a:xfrm>
          <a:prstGeom prst="line">
            <a:avLst/>
          </a:prstGeom>
          <a:noFill/>
          <a:ln w="28575">
            <a:solidFill>
              <a:schemeClr val="tx1"/>
            </a:solidFill>
            <a:round/>
            <a:headEnd/>
            <a:tailEnd/>
          </a:ln>
          <a:effectLst/>
        </p:spPr>
        <p:txBody>
          <a:bodyPr/>
          <a:lstStyle/>
          <a:p>
            <a:endParaRPr lang="en-US"/>
          </a:p>
        </p:txBody>
      </p:sp>
      <p:sp>
        <p:nvSpPr>
          <p:cNvPr id="1256567" name="Line 119"/>
          <p:cNvSpPr>
            <a:spLocks noChangeShapeType="1"/>
          </p:cNvSpPr>
          <p:nvPr/>
        </p:nvSpPr>
        <p:spPr bwMode="auto">
          <a:xfrm>
            <a:off x="3962400" y="4953000"/>
            <a:ext cx="533400" cy="0"/>
          </a:xfrm>
          <a:prstGeom prst="line">
            <a:avLst/>
          </a:prstGeom>
          <a:noFill/>
          <a:ln w="28575">
            <a:solidFill>
              <a:schemeClr val="tx1"/>
            </a:solidFill>
            <a:round/>
            <a:headEnd/>
            <a:tailEnd/>
          </a:ln>
          <a:effectLst/>
        </p:spPr>
        <p:txBody>
          <a:bodyPr/>
          <a:lstStyle/>
          <a:p>
            <a:endParaRPr lang="en-US"/>
          </a:p>
        </p:txBody>
      </p:sp>
      <p:sp>
        <p:nvSpPr>
          <p:cNvPr id="1256568" name="Line 120"/>
          <p:cNvSpPr>
            <a:spLocks noChangeShapeType="1"/>
          </p:cNvSpPr>
          <p:nvPr/>
        </p:nvSpPr>
        <p:spPr bwMode="auto">
          <a:xfrm>
            <a:off x="4648200" y="2438400"/>
            <a:ext cx="1066800" cy="0"/>
          </a:xfrm>
          <a:prstGeom prst="line">
            <a:avLst/>
          </a:prstGeom>
          <a:noFill/>
          <a:ln w="28575">
            <a:solidFill>
              <a:schemeClr val="tx1"/>
            </a:solidFill>
            <a:round/>
            <a:headEnd/>
            <a:tailEnd type="triangle" w="med" len="med"/>
          </a:ln>
          <a:effectLst/>
        </p:spPr>
        <p:txBody>
          <a:bodyPr/>
          <a:lstStyle/>
          <a:p>
            <a:endParaRPr lang="en-US"/>
          </a:p>
        </p:txBody>
      </p:sp>
      <p:sp>
        <p:nvSpPr>
          <p:cNvPr id="1256569" name="Line 121"/>
          <p:cNvSpPr>
            <a:spLocks noChangeShapeType="1"/>
          </p:cNvSpPr>
          <p:nvPr/>
        </p:nvSpPr>
        <p:spPr bwMode="auto">
          <a:xfrm>
            <a:off x="2209800" y="1447800"/>
            <a:ext cx="0" cy="990600"/>
          </a:xfrm>
          <a:prstGeom prst="line">
            <a:avLst/>
          </a:prstGeom>
          <a:noFill/>
          <a:ln w="28575">
            <a:solidFill>
              <a:schemeClr val="tx1"/>
            </a:solidFill>
            <a:round/>
            <a:headEnd/>
            <a:tailEnd/>
          </a:ln>
          <a:effectLst/>
        </p:spPr>
        <p:txBody>
          <a:bodyPr/>
          <a:lstStyle/>
          <a:p>
            <a:endParaRPr lang="en-US"/>
          </a:p>
        </p:txBody>
      </p:sp>
      <p:sp>
        <p:nvSpPr>
          <p:cNvPr id="1256570" name="Line 122"/>
          <p:cNvSpPr>
            <a:spLocks noChangeShapeType="1"/>
          </p:cNvSpPr>
          <p:nvPr/>
        </p:nvSpPr>
        <p:spPr bwMode="auto">
          <a:xfrm flipV="1">
            <a:off x="5943600" y="2971800"/>
            <a:ext cx="0" cy="457200"/>
          </a:xfrm>
          <a:prstGeom prst="line">
            <a:avLst/>
          </a:prstGeom>
          <a:noFill/>
          <a:ln w="12700">
            <a:solidFill>
              <a:schemeClr val="accent1"/>
            </a:solidFill>
            <a:round/>
            <a:headEnd/>
            <a:tailEnd/>
          </a:ln>
          <a:effectLst/>
        </p:spPr>
        <p:txBody>
          <a:bodyPr/>
          <a:lstStyle/>
          <a:p>
            <a:endParaRPr lang="en-US"/>
          </a:p>
        </p:txBody>
      </p:sp>
      <p:sp>
        <p:nvSpPr>
          <p:cNvPr id="1256571" name="Line 123"/>
          <p:cNvSpPr>
            <a:spLocks noChangeShapeType="1"/>
          </p:cNvSpPr>
          <p:nvPr/>
        </p:nvSpPr>
        <p:spPr bwMode="auto">
          <a:xfrm>
            <a:off x="762000" y="2133600"/>
            <a:ext cx="0" cy="1600200"/>
          </a:xfrm>
          <a:prstGeom prst="line">
            <a:avLst/>
          </a:prstGeom>
          <a:noFill/>
          <a:ln w="28575">
            <a:solidFill>
              <a:schemeClr val="tx1"/>
            </a:solidFill>
            <a:round/>
            <a:headEnd/>
            <a:tailEnd/>
          </a:ln>
          <a:effectLst/>
        </p:spPr>
        <p:txBody>
          <a:bodyPr/>
          <a:lstStyle/>
          <a:p>
            <a:endParaRPr lang="en-US"/>
          </a:p>
        </p:txBody>
      </p:sp>
      <p:sp>
        <p:nvSpPr>
          <p:cNvPr id="1256572" name="Rectangle 124"/>
          <p:cNvSpPr>
            <a:spLocks noChangeArrowheads="1"/>
          </p:cNvSpPr>
          <p:nvPr/>
        </p:nvSpPr>
        <p:spPr bwMode="auto">
          <a:xfrm>
            <a:off x="6172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56573" name="Oval 125"/>
          <p:cNvSpPr>
            <a:spLocks noChangeArrowheads="1"/>
          </p:cNvSpPr>
          <p:nvPr/>
        </p:nvSpPr>
        <p:spPr bwMode="auto">
          <a:xfrm>
            <a:off x="3124200" y="47244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56574" name="Rectangle 126"/>
          <p:cNvSpPr>
            <a:spLocks noChangeArrowheads="1"/>
          </p:cNvSpPr>
          <p:nvPr/>
        </p:nvSpPr>
        <p:spPr bwMode="auto">
          <a:xfrm>
            <a:off x="3276600" y="47244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56575" name="Line 127"/>
          <p:cNvSpPr>
            <a:spLocks noChangeShapeType="1"/>
          </p:cNvSpPr>
          <p:nvPr/>
        </p:nvSpPr>
        <p:spPr bwMode="auto">
          <a:xfrm>
            <a:off x="6324600" y="2667000"/>
            <a:ext cx="228600" cy="0"/>
          </a:xfrm>
          <a:prstGeom prst="line">
            <a:avLst/>
          </a:prstGeom>
          <a:noFill/>
          <a:ln w="28575">
            <a:solidFill>
              <a:schemeClr val="tx1"/>
            </a:solidFill>
            <a:round/>
            <a:headEnd/>
            <a:tailEnd/>
          </a:ln>
          <a:effectLst/>
        </p:spPr>
        <p:txBody>
          <a:bodyPr/>
          <a:lstStyle/>
          <a:p>
            <a:endParaRPr lang="en-US"/>
          </a:p>
        </p:txBody>
      </p:sp>
      <p:sp>
        <p:nvSpPr>
          <p:cNvPr id="1256576" name="Line 128"/>
          <p:cNvSpPr>
            <a:spLocks noChangeShapeType="1"/>
          </p:cNvSpPr>
          <p:nvPr/>
        </p:nvSpPr>
        <p:spPr bwMode="auto">
          <a:xfrm>
            <a:off x="5943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56577" name="Line 129"/>
          <p:cNvSpPr>
            <a:spLocks noChangeShapeType="1"/>
          </p:cNvSpPr>
          <p:nvPr/>
        </p:nvSpPr>
        <p:spPr bwMode="auto">
          <a:xfrm>
            <a:off x="6324600" y="2971800"/>
            <a:ext cx="228600" cy="0"/>
          </a:xfrm>
          <a:prstGeom prst="line">
            <a:avLst/>
          </a:prstGeom>
          <a:noFill/>
          <a:ln w="12700">
            <a:solidFill>
              <a:schemeClr val="accent1"/>
            </a:solidFill>
            <a:round/>
            <a:headEnd/>
            <a:tailEnd/>
          </a:ln>
          <a:effectLst/>
        </p:spPr>
        <p:txBody>
          <a:bodyPr/>
          <a:lstStyle/>
          <a:p>
            <a:endParaRPr lang="en-US"/>
          </a:p>
        </p:txBody>
      </p:sp>
      <p:sp>
        <p:nvSpPr>
          <p:cNvPr id="1256578" name="Line 130"/>
          <p:cNvSpPr>
            <a:spLocks noChangeShapeType="1"/>
          </p:cNvSpPr>
          <p:nvPr/>
        </p:nvSpPr>
        <p:spPr bwMode="auto">
          <a:xfrm>
            <a:off x="6400800" y="3810000"/>
            <a:ext cx="0" cy="1143000"/>
          </a:xfrm>
          <a:prstGeom prst="line">
            <a:avLst/>
          </a:prstGeom>
          <a:noFill/>
          <a:ln w="28575">
            <a:solidFill>
              <a:schemeClr val="tx1"/>
            </a:solidFill>
            <a:round/>
            <a:headEnd/>
            <a:tailEnd/>
          </a:ln>
          <a:effectLst/>
        </p:spPr>
        <p:txBody>
          <a:bodyPr/>
          <a:lstStyle/>
          <a:p>
            <a:endParaRPr lang="en-US"/>
          </a:p>
        </p:txBody>
      </p:sp>
      <p:sp>
        <p:nvSpPr>
          <p:cNvPr id="1256579" name="Text Box 131"/>
          <p:cNvSpPr txBox="1">
            <a:spLocks noChangeArrowheads="1"/>
          </p:cNvSpPr>
          <p:nvPr/>
        </p:nvSpPr>
        <p:spPr bwMode="auto">
          <a:xfrm>
            <a:off x="42672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56580" name="Text Box 132"/>
          <p:cNvSpPr txBox="1">
            <a:spLocks noChangeArrowheads="1"/>
          </p:cNvSpPr>
          <p:nvPr/>
        </p:nvSpPr>
        <p:spPr bwMode="auto">
          <a:xfrm>
            <a:off x="5791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56581" name="Text Box 133"/>
          <p:cNvSpPr txBox="1">
            <a:spLocks noChangeArrowheads="1"/>
          </p:cNvSpPr>
          <p:nvPr/>
        </p:nvSpPr>
        <p:spPr bwMode="auto">
          <a:xfrm>
            <a:off x="76962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56611" name="Rectangle 163"/>
          <p:cNvSpPr>
            <a:spLocks noChangeArrowheads="1"/>
          </p:cNvSpPr>
          <p:nvPr/>
        </p:nvSpPr>
        <p:spPr bwMode="auto">
          <a:xfrm>
            <a:off x="44958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2" name="Rectangle 164"/>
          <p:cNvSpPr>
            <a:spLocks noChangeArrowheads="1"/>
          </p:cNvSpPr>
          <p:nvPr/>
        </p:nvSpPr>
        <p:spPr bwMode="auto">
          <a:xfrm>
            <a:off x="44958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3" name="Rectangle 165"/>
          <p:cNvSpPr>
            <a:spLocks noChangeArrowheads="1"/>
          </p:cNvSpPr>
          <p:nvPr/>
        </p:nvSpPr>
        <p:spPr bwMode="auto">
          <a:xfrm>
            <a:off x="44958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4" name="Rectangle 166"/>
          <p:cNvSpPr>
            <a:spLocks noChangeArrowheads="1"/>
          </p:cNvSpPr>
          <p:nvPr/>
        </p:nvSpPr>
        <p:spPr bwMode="auto">
          <a:xfrm>
            <a:off x="6172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5" name="Rectangle 167"/>
          <p:cNvSpPr>
            <a:spLocks noChangeArrowheads="1"/>
          </p:cNvSpPr>
          <p:nvPr/>
        </p:nvSpPr>
        <p:spPr bwMode="auto">
          <a:xfrm>
            <a:off x="6172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6" name="Rectangle 168"/>
          <p:cNvSpPr>
            <a:spLocks noChangeArrowheads="1"/>
          </p:cNvSpPr>
          <p:nvPr/>
        </p:nvSpPr>
        <p:spPr bwMode="auto">
          <a:xfrm>
            <a:off x="80010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7" name="Rectangle 169"/>
          <p:cNvSpPr>
            <a:spLocks noChangeArrowheads="1"/>
          </p:cNvSpPr>
          <p:nvPr/>
        </p:nvSpPr>
        <p:spPr bwMode="auto">
          <a:xfrm>
            <a:off x="3429000" y="1752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56618" name="Oval 170"/>
          <p:cNvSpPr>
            <a:spLocks noChangeArrowheads="1"/>
          </p:cNvSpPr>
          <p:nvPr/>
        </p:nvSpPr>
        <p:spPr bwMode="auto">
          <a:xfrm>
            <a:off x="3276600" y="1371600"/>
            <a:ext cx="762000" cy="990600"/>
          </a:xfrm>
          <a:prstGeom prst="ellipse">
            <a:avLst/>
          </a:prstGeom>
          <a:noFill/>
          <a:ln w="12700">
            <a:solidFill>
              <a:schemeClr val="accent1"/>
            </a:solidFill>
            <a:round/>
            <a:headEnd/>
            <a:tailEnd/>
          </a:ln>
          <a:effectLst/>
        </p:spPr>
        <p:txBody>
          <a:bodyPr wrap="none" anchor="ctr"/>
          <a:lstStyle/>
          <a:p>
            <a:endParaRPr lang="en-US"/>
          </a:p>
        </p:txBody>
      </p:sp>
      <p:sp>
        <p:nvSpPr>
          <p:cNvPr id="1256619" name="Line 171"/>
          <p:cNvSpPr>
            <a:spLocks noChangeShapeType="1"/>
          </p:cNvSpPr>
          <p:nvPr/>
        </p:nvSpPr>
        <p:spPr bwMode="auto">
          <a:xfrm>
            <a:off x="2743200" y="1905000"/>
            <a:ext cx="0" cy="1219200"/>
          </a:xfrm>
          <a:prstGeom prst="line">
            <a:avLst/>
          </a:prstGeom>
          <a:noFill/>
          <a:ln w="12700">
            <a:solidFill>
              <a:schemeClr val="accent1"/>
            </a:solidFill>
            <a:round/>
            <a:headEnd/>
            <a:tailEnd/>
          </a:ln>
          <a:effectLst/>
        </p:spPr>
        <p:txBody>
          <a:bodyPr/>
          <a:lstStyle/>
          <a:p>
            <a:endParaRPr lang="en-US"/>
          </a:p>
        </p:txBody>
      </p:sp>
      <p:sp>
        <p:nvSpPr>
          <p:cNvPr id="1256620" name="Line 172"/>
          <p:cNvSpPr>
            <a:spLocks noChangeShapeType="1"/>
          </p:cNvSpPr>
          <p:nvPr/>
        </p:nvSpPr>
        <p:spPr bwMode="auto">
          <a:xfrm>
            <a:off x="2743200" y="19050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56621" name="Line 173"/>
          <p:cNvSpPr>
            <a:spLocks noChangeShapeType="1"/>
          </p:cNvSpPr>
          <p:nvPr/>
        </p:nvSpPr>
        <p:spPr bwMode="auto">
          <a:xfrm>
            <a:off x="3962400" y="16764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56622" name="Line 174"/>
          <p:cNvSpPr>
            <a:spLocks noChangeShapeType="1"/>
          </p:cNvSpPr>
          <p:nvPr/>
        </p:nvSpPr>
        <p:spPr bwMode="auto">
          <a:xfrm>
            <a:off x="4038600" y="1905000"/>
            <a:ext cx="457200" cy="0"/>
          </a:xfrm>
          <a:prstGeom prst="line">
            <a:avLst/>
          </a:prstGeom>
          <a:noFill/>
          <a:ln w="12700">
            <a:solidFill>
              <a:schemeClr val="accent1"/>
            </a:solidFill>
            <a:round/>
            <a:headEnd/>
            <a:tailEnd type="triangle" w="med" len="med"/>
          </a:ln>
          <a:effectLst/>
        </p:spPr>
        <p:txBody>
          <a:bodyPr/>
          <a:lstStyle/>
          <a:p>
            <a:endParaRPr lang="en-US"/>
          </a:p>
        </p:txBody>
      </p:sp>
      <p:sp>
        <p:nvSpPr>
          <p:cNvPr id="1256623" name="Line 175"/>
          <p:cNvSpPr>
            <a:spLocks noChangeShapeType="1"/>
          </p:cNvSpPr>
          <p:nvPr/>
        </p:nvSpPr>
        <p:spPr bwMode="auto">
          <a:xfrm>
            <a:off x="3962400" y="21336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56624" name="Line 176"/>
          <p:cNvSpPr>
            <a:spLocks noChangeShapeType="1"/>
          </p:cNvSpPr>
          <p:nvPr/>
        </p:nvSpPr>
        <p:spPr bwMode="auto">
          <a:xfrm>
            <a:off x="6324600" y="2133600"/>
            <a:ext cx="1676400" cy="533400"/>
          </a:xfrm>
          <a:prstGeom prst="line">
            <a:avLst/>
          </a:prstGeom>
          <a:noFill/>
          <a:ln w="12700">
            <a:solidFill>
              <a:schemeClr val="accent1"/>
            </a:solidFill>
            <a:round/>
            <a:headEnd/>
            <a:tailEnd type="triangle" w="med" len="med"/>
          </a:ln>
          <a:effectLst/>
        </p:spPr>
        <p:txBody>
          <a:bodyPr/>
          <a:lstStyle/>
          <a:p>
            <a:endParaRPr lang="en-US"/>
          </a:p>
        </p:txBody>
      </p:sp>
      <p:sp>
        <p:nvSpPr>
          <p:cNvPr id="1256625" name="Line 177"/>
          <p:cNvSpPr>
            <a:spLocks noChangeShapeType="1"/>
          </p:cNvSpPr>
          <p:nvPr/>
        </p:nvSpPr>
        <p:spPr bwMode="auto">
          <a:xfrm>
            <a:off x="4648200" y="2133600"/>
            <a:ext cx="1524000" cy="0"/>
          </a:xfrm>
          <a:prstGeom prst="line">
            <a:avLst/>
          </a:prstGeom>
          <a:noFill/>
          <a:ln w="12700">
            <a:solidFill>
              <a:schemeClr val="accent1"/>
            </a:solidFill>
            <a:round/>
            <a:headEnd/>
            <a:tailEnd type="triangle" w="med" len="med"/>
          </a:ln>
          <a:effectLst/>
        </p:spPr>
        <p:txBody>
          <a:bodyPr/>
          <a:lstStyle/>
          <a:p>
            <a:endParaRPr lang="en-US"/>
          </a:p>
        </p:txBody>
      </p:sp>
      <p:sp>
        <p:nvSpPr>
          <p:cNvPr id="1256626" name="Line 178"/>
          <p:cNvSpPr>
            <a:spLocks noChangeShapeType="1"/>
          </p:cNvSpPr>
          <p:nvPr/>
        </p:nvSpPr>
        <p:spPr bwMode="auto">
          <a:xfrm>
            <a:off x="4648200" y="1905000"/>
            <a:ext cx="1524000" cy="0"/>
          </a:xfrm>
          <a:prstGeom prst="line">
            <a:avLst/>
          </a:prstGeom>
          <a:noFill/>
          <a:ln w="12700">
            <a:solidFill>
              <a:schemeClr val="accent1"/>
            </a:solidFill>
            <a:round/>
            <a:headEnd/>
            <a:tailEnd type="triangle" w="med" len="med"/>
          </a:ln>
          <a:effectLst/>
        </p:spPr>
        <p:txBody>
          <a:bodyPr/>
          <a:lstStyle/>
          <a:p>
            <a:endParaRPr lang="en-US"/>
          </a:p>
        </p:txBody>
      </p:sp>
      <p:sp>
        <p:nvSpPr>
          <p:cNvPr id="1256627" name="Line 179"/>
          <p:cNvSpPr>
            <a:spLocks noChangeShapeType="1"/>
          </p:cNvSpPr>
          <p:nvPr/>
        </p:nvSpPr>
        <p:spPr bwMode="auto">
          <a:xfrm>
            <a:off x="4648200" y="1600200"/>
            <a:ext cx="609600" cy="0"/>
          </a:xfrm>
          <a:prstGeom prst="line">
            <a:avLst/>
          </a:prstGeom>
          <a:noFill/>
          <a:ln w="12700">
            <a:solidFill>
              <a:schemeClr val="accent1"/>
            </a:solidFill>
            <a:round/>
            <a:headEnd/>
            <a:tailEnd/>
          </a:ln>
          <a:effectLst/>
        </p:spPr>
        <p:txBody>
          <a:bodyPr/>
          <a:lstStyle/>
          <a:p>
            <a:endParaRPr lang="en-US"/>
          </a:p>
        </p:txBody>
      </p:sp>
      <p:sp>
        <p:nvSpPr>
          <p:cNvPr id="1256628" name="Line 180"/>
          <p:cNvSpPr>
            <a:spLocks noChangeShapeType="1"/>
          </p:cNvSpPr>
          <p:nvPr/>
        </p:nvSpPr>
        <p:spPr bwMode="auto">
          <a:xfrm>
            <a:off x="85344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56629" name="Line 181"/>
          <p:cNvSpPr>
            <a:spLocks noChangeShapeType="1"/>
          </p:cNvSpPr>
          <p:nvPr/>
        </p:nvSpPr>
        <p:spPr bwMode="auto">
          <a:xfrm>
            <a:off x="6324600" y="1905000"/>
            <a:ext cx="762000" cy="0"/>
          </a:xfrm>
          <a:prstGeom prst="line">
            <a:avLst/>
          </a:prstGeom>
          <a:noFill/>
          <a:ln w="12700">
            <a:solidFill>
              <a:schemeClr val="accent1"/>
            </a:solidFill>
            <a:round/>
            <a:headEnd/>
            <a:tailEnd/>
          </a:ln>
          <a:effectLst/>
        </p:spPr>
        <p:txBody>
          <a:bodyPr/>
          <a:lstStyle/>
          <a:p>
            <a:endParaRPr lang="en-US"/>
          </a:p>
        </p:txBody>
      </p:sp>
      <p:sp>
        <p:nvSpPr>
          <p:cNvPr id="1256630" name="Line 182"/>
          <p:cNvSpPr>
            <a:spLocks noChangeShapeType="1"/>
          </p:cNvSpPr>
          <p:nvPr/>
        </p:nvSpPr>
        <p:spPr bwMode="auto">
          <a:xfrm>
            <a:off x="8153400" y="2743200"/>
            <a:ext cx="381000" cy="0"/>
          </a:xfrm>
          <a:prstGeom prst="line">
            <a:avLst/>
          </a:prstGeom>
          <a:noFill/>
          <a:ln w="12700">
            <a:solidFill>
              <a:schemeClr val="accent1"/>
            </a:solidFill>
            <a:round/>
            <a:headEnd/>
            <a:tailEnd/>
          </a:ln>
          <a:effectLst/>
        </p:spPr>
        <p:txBody>
          <a:bodyPr/>
          <a:lstStyle/>
          <a:p>
            <a:endParaRPr lang="en-US"/>
          </a:p>
        </p:txBody>
      </p:sp>
      <p:sp>
        <p:nvSpPr>
          <p:cNvPr id="1256631" name="Line 183"/>
          <p:cNvSpPr>
            <a:spLocks noChangeShapeType="1"/>
          </p:cNvSpPr>
          <p:nvPr/>
        </p:nvSpPr>
        <p:spPr bwMode="auto">
          <a:xfrm>
            <a:off x="70866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56632" name="Line 184"/>
          <p:cNvSpPr>
            <a:spLocks noChangeShapeType="1"/>
          </p:cNvSpPr>
          <p:nvPr/>
        </p:nvSpPr>
        <p:spPr bwMode="auto">
          <a:xfrm>
            <a:off x="52578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56636" name="AutoShape 188"/>
          <p:cNvSpPr>
            <a:spLocks noChangeArrowheads="1"/>
          </p:cNvSpPr>
          <p:nvPr/>
        </p:nvSpPr>
        <p:spPr bwMode="auto">
          <a:xfrm rot="-5400000">
            <a:off x="4724400" y="53340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637" name="Line 189"/>
          <p:cNvSpPr>
            <a:spLocks noChangeShapeType="1"/>
          </p:cNvSpPr>
          <p:nvPr/>
        </p:nvSpPr>
        <p:spPr bwMode="auto">
          <a:xfrm>
            <a:off x="5181600" y="5410200"/>
            <a:ext cx="990600" cy="0"/>
          </a:xfrm>
          <a:prstGeom prst="line">
            <a:avLst/>
          </a:prstGeom>
          <a:noFill/>
          <a:ln w="19050">
            <a:solidFill>
              <a:schemeClr val="tx1"/>
            </a:solidFill>
            <a:round/>
            <a:headEnd/>
            <a:tailEnd/>
          </a:ln>
          <a:effectLst/>
        </p:spPr>
        <p:txBody>
          <a:bodyPr/>
          <a:lstStyle/>
          <a:p>
            <a:endParaRPr lang="en-US"/>
          </a:p>
        </p:txBody>
      </p:sp>
      <p:sp>
        <p:nvSpPr>
          <p:cNvPr id="1256638" name="Line 190"/>
          <p:cNvSpPr>
            <a:spLocks noChangeShapeType="1"/>
          </p:cNvSpPr>
          <p:nvPr/>
        </p:nvSpPr>
        <p:spPr bwMode="auto">
          <a:xfrm>
            <a:off x="2743200" y="5638800"/>
            <a:ext cx="1752600" cy="0"/>
          </a:xfrm>
          <a:prstGeom prst="line">
            <a:avLst/>
          </a:prstGeom>
          <a:noFill/>
          <a:ln w="19050">
            <a:solidFill>
              <a:schemeClr val="tx1"/>
            </a:solidFill>
            <a:round/>
            <a:headEnd/>
            <a:tailEnd/>
          </a:ln>
          <a:effectLst/>
        </p:spPr>
        <p:txBody>
          <a:bodyPr/>
          <a:lstStyle/>
          <a:p>
            <a:endParaRPr lang="en-US"/>
          </a:p>
        </p:txBody>
      </p:sp>
      <p:sp>
        <p:nvSpPr>
          <p:cNvPr id="1256639" name="Line 191"/>
          <p:cNvSpPr>
            <a:spLocks noChangeShapeType="1"/>
          </p:cNvSpPr>
          <p:nvPr/>
        </p:nvSpPr>
        <p:spPr bwMode="auto">
          <a:xfrm>
            <a:off x="4648200" y="5638800"/>
            <a:ext cx="304800" cy="0"/>
          </a:xfrm>
          <a:prstGeom prst="line">
            <a:avLst/>
          </a:prstGeom>
          <a:noFill/>
          <a:ln w="19050">
            <a:solidFill>
              <a:schemeClr val="tx1"/>
            </a:solidFill>
            <a:round/>
            <a:headEnd/>
            <a:tailEnd/>
          </a:ln>
          <a:effectLst/>
        </p:spPr>
        <p:txBody>
          <a:bodyPr/>
          <a:lstStyle/>
          <a:p>
            <a:endParaRPr lang="en-US"/>
          </a:p>
        </p:txBody>
      </p:sp>
      <p:sp>
        <p:nvSpPr>
          <p:cNvPr id="1256642" name="Oval 194"/>
          <p:cNvSpPr>
            <a:spLocks noChangeArrowheads="1"/>
          </p:cNvSpPr>
          <p:nvPr/>
        </p:nvSpPr>
        <p:spPr bwMode="auto">
          <a:xfrm>
            <a:off x="5562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56643" name="Rectangle 195"/>
          <p:cNvSpPr>
            <a:spLocks noChangeArrowheads="1"/>
          </p:cNvSpPr>
          <p:nvPr/>
        </p:nvSpPr>
        <p:spPr bwMode="auto">
          <a:xfrm>
            <a:off x="5562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56644" name="Line 196"/>
          <p:cNvSpPr>
            <a:spLocks noChangeShapeType="1"/>
          </p:cNvSpPr>
          <p:nvPr/>
        </p:nvSpPr>
        <p:spPr bwMode="auto">
          <a:xfrm>
            <a:off x="4800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56645" name="Line 197"/>
          <p:cNvSpPr>
            <a:spLocks noChangeShapeType="1"/>
          </p:cNvSpPr>
          <p:nvPr/>
        </p:nvSpPr>
        <p:spPr bwMode="auto">
          <a:xfrm flipV="1">
            <a:off x="5791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56646" name="AutoShape 198"/>
          <p:cNvSpPr>
            <a:spLocks noChangeArrowheads="1"/>
          </p:cNvSpPr>
          <p:nvPr/>
        </p:nvSpPr>
        <p:spPr bwMode="auto">
          <a:xfrm>
            <a:off x="70866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56647" name="Line 199"/>
          <p:cNvSpPr>
            <a:spLocks noChangeShapeType="1"/>
          </p:cNvSpPr>
          <p:nvPr/>
        </p:nvSpPr>
        <p:spPr bwMode="auto">
          <a:xfrm>
            <a:off x="6553200" y="2819400"/>
            <a:ext cx="533400" cy="0"/>
          </a:xfrm>
          <a:prstGeom prst="line">
            <a:avLst/>
          </a:prstGeom>
          <a:noFill/>
          <a:ln w="12700">
            <a:solidFill>
              <a:schemeClr val="accent1"/>
            </a:solidFill>
            <a:round/>
            <a:headEnd/>
            <a:tailEnd/>
          </a:ln>
          <a:effectLst/>
        </p:spPr>
        <p:txBody>
          <a:bodyPr/>
          <a:lstStyle/>
          <a:p>
            <a:endParaRPr lang="en-US"/>
          </a:p>
        </p:txBody>
      </p:sp>
      <p:sp>
        <p:nvSpPr>
          <p:cNvPr id="1256648" name="Line 200"/>
          <p:cNvSpPr>
            <a:spLocks noChangeShapeType="1"/>
          </p:cNvSpPr>
          <p:nvPr/>
        </p:nvSpPr>
        <p:spPr bwMode="auto">
          <a:xfrm>
            <a:off x="6553200" y="2819400"/>
            <a:ext cx="0" cy="152400"/>
          </a:xfrm>
          <a:prstGeom prst="line">
            <a:avLst/>
          </a:prstGeom>
          <a:noFill/>
          <a:ln w="12700">
            <a:solidFill>
              <a:schemeClr val="accent1"/>
            </a:solidFill>
            <a:round/>
            <a:headEnd/>
            <a:tailEnd/>
          </a:ln>
          <a:effectLst/>
        </p:spPr>
        <p:txBody>
          <a:bodyPr/>
          <a:lstStyle/>
          <a:p>
            <a:endParaRPr lang="en-US"/>
          </a:p>
        </p:txBody>
      </p:sp>
      <p:sp>
        <p:nvSpPr>
          <p:cNvPr id="1256649" name="Rectangle 201"/>
          <p:cNvSpPr>
            <a:spLocks noChangeArrowheads="1"/>
          </p:cNvSpPr>
          <p:nvPr/>
        </p:nvSpPr>
        <p:spPr bwMode="auto">
          <a:xfrm>
            <a:off x="3352800" y="2590800"/>
            <a:ext cx="533400" cy="304800"/>
          </a:xfrm>
          <a:prstGeom prst="rect">
            <a:avLst/>
          </a:prstGeom>
          <a:noFill/>
          <a:ln w="12700">
            <a:noFill/>
            <a:miter lim="800000"/>
            <a:headEnd/>
            <a:tailEnd/>
          </a:ln>
          <a:effectLst/>
        </p:spPr>
        <p:txBody>
          <a:bodyPr wrap="none" lIns="19050" tIns="26988" rIns="19050" bIns="26988"/>
          <a:lstStyle/>
          <a:p>
            <a:pPr algn="ctr"/>
            <a:r>
              <a:rPr lang="en-US" sz="1200" b="1"/>
              <a:t>RegWrite</a:t>
            </a:r>
          </a:p>
        </p:txBody>
      </p:sp>
      <p:sp>
        <p:nvSpPr>
          <p:cNvPr id="1256650" name="Rectangle 202"/>
          <p:cNvSpPr>
            <a:spLocks noChangeArrowheads="1"/>
          </p:cNvSpPr>
          <p:nvPr/>
        </p:nvSpPr>
        <p:spPr bwMode="auto">
          <a:xfrm>
            <a:off x="6553200" y="4648200"/>
            <a:ext cx="533400" cy="304800"/>
          </a:xfrm>
          <a:prstGeom prst="rect">
            <a:avLst/>
          </a:prstGeom>
          <a:noFill/>
          <a:ln w="12700">
            <a:noFill/>
            <a:miter lim="800000"/>
            <a:headEnd/>
            <a:tailEnd/>
          </a:ln>
          <a:effectLst/>
        </p:spPr>
        <p:txBody>
          <a:bodyPr wrap="none" lIns="19050" tIns="26988" rIns="19050" bIns="26988"/>
          <a:lstStyle/>
          <a:p>
            <a:pPr algn="ctr"/>
            <a:r>
              <a:rPr lang="en-US" sz="1200" b="1"/>
              <a:t>MemWrite</a:t>
            </a:r>
          </a:p>
        </p:txBody>
      </p:sp>
      <p:sp>
        <p:nvSpPr>
          <p:cNvPr id="1256651" name="Rectangle 203"/>
          <p:cNvSpPr>
            <a:spLocks noChangeArrowheads="1"/>
          </p:cNvSpPr>
          <p:nvPr/>
        </p:nvSpPr>
        <p:spPr bwMode="auto">
          <a:xfrm>
            <a:off x="7315200" y="4648200"/>
            <a:ext cx="533400" cy="304800"/>
          </a:xfrm>
          <a:prstGeom prst="rect">
            <a:avLst/>
          </a:prstGeom>
          <a:noFill/>
          <a:ln w="12700">
            <a:noFill/>
            <a:miter lim="800000"/>
            <a:headEnd/>
            <a:tailEnd/>
          </a:ln>
          <a:effectLst/>
        </p:spPr>
        <p:txBody>
          <a:bodyPr wrap="none" lIns="19050" tIns="26988" rIns="19050" bIns="26988"/>
          <a:lstStyle/>
          <a:p>
            <a:pPr algn="ctr"/>
            <a:r>
              <a:rPr lang="en-US" sz="1200" b="1"/>
              <a:t>MemRead</a:t>
            </a:r>
          </a:p>
        </p:txBody>
      </p:sp>
      <p:sp>
        <p:nvSpPr>
          <p:cNvPr id="1256652" name="Rectangle 204"/>
          <p:cNvSpPr>
            <a:spLocks noChangeArrowheads="1"/>
          </p:cNvSpPr>
          <p:nvPr/>
        </p:nvSpPr>
        <p:spPr bwMode="auto">
          <a:xfrm>
            <a:off x="8305800" y="3352800"/>
            <a:ext cx="533400" cy="304800"/>
          </a:xfrm>
          <a:prstGeom prst="rect">
            <a:avLst/>
          </a:prstGeom>
          <a:noFill/>
          <a:ln w="12700">
            <a:noFill/>
            <a:miter lim="800000"/>
            <a:headEnd/>
            <a:tailEnd/>
          </a:ln>
          <a:effectLst/>
        </p:spPr>
        <p:txBody>
          <a:bodyPr wrap="none" lIns="19050" tIns="26988" rIns="19050" bIns="26988"/>
          <a:lstStyle/>
          <a:p>
            <a:pPr algn="ctr"/>
            <a:r>
              <a:rPr lang="en-US" sz="1200" b="1"/>
              <a:t>MemtoReg</a:t>
            </a:r>
          </a:p>
        </p:txBody>
      </p:sp>
      <p:sp>
        <p:nvSpPr>
          <p:cNvPr id="1256653" name="Rectangle 205"/>
          <p:cNvSpPr>
            <a:spLocks noChangeArrowheads="1"/>
          </p:cNvSpPr>
          <p:nvPr/>
        </p:nvSpPr>
        <p:spPr bwMode="auto">
          <a:xfrm>
            <a:off x="4800600" y="5791200"/>
            <a:ext cx="533400" cy="304800"/>
          </a:xfrm>
          <a:prstGeom prst="rect">
            <a:avLst/>
          </a:prstGeom>
          <a:noFill/>
          <a:ln w="12700">
            <a:noFill/>
            <a:miter lim="800000"/>
            <a:headEnd/>
            <a:tailEnd/>
          </a:ln>
          <a:effectLst/>
        </p:spPr>
        <p:txBody>
          <a:bodyPr wrap="none" lIns="19050" tIns="26988" rIns="19050" bIns="26988"/>
          <a:lstStyle/>
          <a:p>
            <a:pPr algn="ctr"/>
            <a:r>
              <a:rPr lang="en-US" sz="1200" b="1"/>
              <a:t>RegDst</a:t>
            </a:r>
          </a:p>
        </p:txBody>
      </p:sp>
      <p:sp>
        <p:nvSpPr>
          <p:cNvPr id="1256654" name="Rectangle 206"/>
          <p:cNvSpPr>
            <a:spLocks noChangeArrowheads="1"/>
          </p:cNvSpPr>
          <p:nvPr/>
        </p:nvSpPr>
        <p:spPr bwMode="auto">
          <a:xfrm>
            <a:off x="5562600" y="5029200"/>
            <a:ext cx="533400" cy="304800"/>
          </a:xfrm>
          <a:prstGeom prst="rect">
            <a:avLst/>
          </a:prstGeom>
          <a:noFill/>
          <a:ln w="12700">
            <a:noFill/>
            <a:miter lim="800000"/>
            <a:headEnd/>
            <a:tailEnd/>
          </a:ln>
          <a:effectLst/>
        </p:spPr>
        <p:txBody>
          <a:bodyPr wrap="none" lIns="19050" tIns="26988" rIns="19050" bIns="26988"/>
          <a:lstStyle/>
          <a:p>
            <a:pPr algn="ctr"/>
            <a:r>
              <a:rPr lang="en-US" sz="1200" b="1"/>
              <a:t>ALUOp</a:t>
            </a:r>
          </a:p>
        </p:txBody>
      </p:sp>
      <p:sp>
        <p:nvSpPr>
          <p:cNvPr id="1256655" name="Rectangle 207"/>
          <p:cNvSpPr>
            <a:spLocks noChangeArrowheads="1"/>
          </p:cNvSpPr>
          <p:nvPr/>
        </p:nvSpPr>
        <p:spPr bwMode="auto">
          <a:xfrm>
            <a:off x="4876800" y="3505200"/>
            <a:ext cx="533400" cy="304800"/>
          </a:xfrm>
          <a:prstGeom prst="rect">
            <a:avLst/>
          </a:prstGeom>
          <a:noFill/>
          <a:ln w="12700">
            <a:noFill/>
            <a:miter lim="800000"/>
            <a:headEnd/>
            <a:tailEnd/>
          </a:ln>
          <a:effectLst/>
        </p:spPr>
        <p:txBody>
          <a:bodyPr wrap="none" lIns="19050" tIns="26988" rIns="19050" bIns="26988"/>
          <a:lstStyle/>
          <a:p>
            <a:pPr algn="ctr"/>
            <a:r>
              <a:rPr lang="en-US" sz="1200" b="1"/>
              <a:t>ALUSrc</a:t>
            </a:r>
          </a:p>
        </p:txBody>
      </p:sp>
      <p:sp>
        <p:nvSpPr>
          <p:cNvPr id="1256656" name="Rectangle 208"/>
          <p:cNvSpPr>
            <a:spLocks noChangeArrowheads="1"/>
          </p:cNvSpPr>
          <p:nvPr/>
        </p:nvSpPr>
        <p:spPr bwMode="auto">
          <a:xfrm>
            <a:off x="6477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56657" name="Line 209"/>
          <p:cNvSpPr>
            <a:spLocks noChangeShapeType="1"/>
          </p:cNvSpPr>
          <p:nvPr/>
        </p:nvSpPr>
        <p:spPr bwMode="auto">
          <a:xfrm>
            <a:off x="6934200" y="2667000"/>
            <a:ext cx="152400" cy="0"/>
          </a:xfrm>
          <a:prstGeom prst="line">
            <a:avLst/>
          </a:prstGeom>
          <a:noFill/>
          <a:ln w="12700">
            <a:solidFill>
              <a:schemeClr val="accent1"/>
            </a:solidFill>
            <a:round/>
            <a:headEnd/>
            <a:tailEnd/>
          </a:ln>
          <a:effectLst/>
        </p:spPr>
        <p:txBody>
          <a:bodyPr/>
          <a:lstStyle/>
          <a:p>
            <a:endParaRPr lang="en-US"/>
          </a:p>
        </p:txBody>
      </p:sp>
      <p:sp>
        <p:nvSpPr>
          <p:cNvPr id="1256658" name="Line 210"/>
          <p:cNvSpPr>
            <a:spLocks noChangeShapeType="1"/>
          </p:cNvSpPr>
          <p:nvPr/>
        </p:nvSpPr>
        <p:spPr bwMode="auto">
          <a:xfrm>
            <a:off x="7620000" y="914400"/>
            <a:ext cx="0" cy="1828800"/>
          </a:xfrm>
          <a:prstGeom prst="line">
            <a:avLst/>
          </a:prstGeom>
          <a:noFill/>
          <a:ln w="12700">
            <a:solidFill>
              <a:schemeClr val="accent1"/>
            </a:solidFill>
            <a:round/>
            <a:headEnd/>
            <a:tailEnd/>
          </a:ln>
          <a:effectLst/>
        </p:spPr>
        <p:txBody>
          <a:bodyPr/>
          <a:lstStyle/>
          <a:p>
            <a:endParaRPr lang="en-US"/>
          </a:p>
        </p:txBody>
      </p:sp>
      <p:sp>
        <p:nvSpPr>
          <p:cNvPr id="1256659" name="Line 211"/>
          <p:cNvSpPr>
            <a:spLocks noChangeShapeType="1"/>
          </p:cNvSpPr>
          <p:nvPr/>
        </p:nvSpPr>
        <p:spPr bwMode="auto">
          <a:xfrm>
            <a:off x="7467600" y="2743200"/>
            <a:ext cx="152400" cy="0"/>
          </a:xfrm>
          <a:prstGeom prst="line">
            <a:avLst/>
          </a:prstGeom>
          <a:noFill/>
          <a:ln w="12700">
            <a:solidFill>
              <a:schemeClr val="accent1"/>
            </a:solidFill>
            <a:round/>
            <a:headEnd/>
            <a:tailEnd/>
          </a:ln>
          <a:effectLst/>
        </p:spPr>
        <p:txBody>
          <a:bodyPr/>
          <a:lstStyle/>
          <a:p>
            <a:endParaRPr lang="en-US"/>
          </a:p>
        </p:txBody>
      </p:sp>
      <p:sp>
        <p:nvSpPr>
          <p:cNvPr id="1256660" name="Line 212"/>
          <p:cNvSpPr>
            <a:spLocks noChangeShapeType="1"/>
          </p:cNvSpPr>
          <p:nvPr/>
        </p:nvSpPr>
        <p:spPr bwMode="auto">
          <a:xfrm>
            <a:off x="1143000" y="914400"/>
            <a:ext cx="6477000" cy="0"/>
          </a:xfrm>
          <a:prstGeom prst="line">
            <a:avLst/>
          </a:prstGeom>
          <a:noFill/>
          <a:ln w="12700">
            <a:solidFill>
              <a:schemeClr val="accent1"/>
            </a:solidFill>
            <a:round/>
            <a:headEnd/>
            <a:tailEnd/>
          </a:ln>
          <a:effectLst/>
        </p:spPr>
        <p:txBody>
          <a:bodyPr/>
          <a:lstStyle/>
          <a:p>
            <a:endParaRPr lang="en-US"/>
          </a:p>
        </p:txBody>
      </p:sp>
      <p:sp>
        <p:nvSpPr>
          <p:cNvPr id="1256661" name="Rectangle 213"/>
          <p:cNvSpPr>
            <a:spLocks noChangeArrowheads="1"/>
          </p:cNvSpPr>
          <p:nvPr/>
        </p:nvSpPr>
        <p:spPr bwMode="auto">
          <a:xfrm>
            <a:off x="7620000" y="1066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56662" name="Line 214"/>
          <p:cNvSpPr>
            <a:spLocks noChangeShapeType="1"/>
          </p:cNvSpPr>
          <p:nvPr/>
        </p:nvSpPr>
        <p:spPr bwMode="auto">
          <a:xfrm>
            <a:off x="1143000" y="914400"/>
            <a:ext cx="0" cy="152400"/>
          </a:xfrm>
          <a:prstGeom prst="line">
            <a:avLst/>
          </a:prstGeom>
          <a:noFill/>
          <a:ln w="12700">
            <a:solidFill>
              <a:schemeClr val="accent1"/>
            </a:solidFill>
            <a:round/>
            <a:headEnd/>
            <a:tailEnd/>
          </a:ln>
          <a:effectLst/>
        </p:spPr>
        <p:txBody>
          <a:bodyPr/>
          <a:lstStyle/>
          <a:p>
            <a:endParaRPr lang="en-US"/>
          </a:p>
        </p:txBody>
      </p:sp>
      <p:sp>
        <p:nvSpPr>
          <p:cNvPr id="1256663" name="Line 215"/>
          <p:cNvSpPr>
            <a:spLocks noChangeShapeType="1"/>
          </p:cNvSpPr>
          <p:nvPr/>
        </p:nvSpPr>
        <p:spPr bwMode="auto">
          <a:xfrm>
            <a:off x="3581400" y="2819400"/>
            <a:ext cx="0" cy="152400"/>
          </a:xfrm>
          <a:prstGeom prst="line">
            <a:avLst/>
          </a:prstGeom>
          <a:noFill/>
          <a:ln w="12700">
            <a:solidFill>
              <a:schemeClr val="accent1"/>
            </a:solidFill>
            <a:round/>
            <a:headEnd/>
            <a:tailEnd/>
          </a:ln>
          <a:effectLst/>
        </p:spPr>
        <p:txBody>
          <a:bodyPr/>
          <a:lstStyle/>
          <a:p>
            <a:endParaRPr lang="en-US"/>
          </a:p>
        </p:txBody>
      </p:sp>
      <p:sp>
        <p:nvSpPr>
          <p:cNvPr id="1256664" name="Line 216"/>
          <p:cNvSpPr>
            <a:spLocks noChangeShapeType="1"/>
          </p:cNvSpPr>
          <p:nvPr/>
        </p:nvSpPr>
        <p:spPr bwMode="auto">
          <a:xfrm>
            <a:off x="6858000" y="4495800"/>
            <a:ext cx="0" cy="152400"/>
          </a:xfrm>
          <a:prstGeom prst="line">
            <a:avLst/>
          </a:prstGeom>
          <a:noFill/>
          <a:ln w="12700">
            <a:solidFill>
              <a:schemeClr val="accent1"/>
            </a:solidFill>
            <a:round/>
            <a:headEnd/>
            <a:tailEnd/>
          </a:ln>
          <a:effectLst/>
        </p:spPr>
        <p:txBody>
          <a:bodyPr/>
          <a:lstStyle/>
          <a:p>
            <a:endParaRPr lang="en-US"/>
          </a:p>
        </p:txBody>
      </p:sp>
      <p:sp>
        <p:nvSpPr>
          <p:cNvPr id="1256665" name="Line 217"/>
          <p:cNvSpPr>
            <a:spLocks noChangeShapeType="1"/>
          </p:cNvSpPr>
          <p:nvPr/>
        </p:nvSpPr>
        <p:spPr bwMode="auto">
          <a:xfrm>
            <a:off x="7467600" y="4495800"/>
            <a:ext cx="0" cy="152400"/>
          </a:xfrm>
          <a:prstGeom prst="line">
            <a:avLst/>
          </a:prstGeom>
          <a:noFill/>
          <a:ln w="12700">
            <a:solidFill>
              <a:schemeClr val="accent1"/>
            </a:solidFill>
            <a:round/>
            <a:headEnd/>
            <a:tailEnd/>
          </a:ln>
          <a:effectLst/>
        </p:spPr>
        <p:txBody>
          <a:bodyPr/>
          <a:lstStyle/>
          <a:p>
            <a:endParaRPr lang="en-US"/>
          </a:p>
        </p:txBody>
      </p:sp>
      <p:sp>
        <p:nvSpPr>
          <p:cNvPr id="1256668" name="Line 220"/>
          <p:cNvSpPr>
            <a:spLocks noChangeShapeType="1"/>
          </p:cNvSpPr>
          <p:nvPr/>
        </p:nvSpPr>
        <p:spPr bwMode="auto">
          <a:xfrm>
            <a:off x="8458200" y="3581400"/>
            <a:ext cx="0" cy="152400"/>
          </a:xfrm>
          <a:prstGeom prst="line">
            <a:avLst/>
          </a:prstGeom>
          <a:noFill/>
          <a:ln w="12700">
            <a:solidFill>
              <a:schemeClr val="accent1"/>
            </a:solidFill>
            <a:round/>
            <a:headEnd/>
            <a:tailEnd/>
          </a:ln>
          <a:effectLst/>
        </p:spPr>
        <p:txBody>
          <a:bodyPr/>
          <a:lstStyle/>
          <a:p>
            <a:endParaRPr lang="en-US"/>
          </a:p>
        </p:txBody>
      </p:sp>
      <p:sp>
        <p:nvSpPr>
          <p:cNvPr id="1256669" name="Line 221"/>
          <p:cNvSpPr>
            <a:spLocks noChangeShapeType="1"/>
          </p:cNvSpPr>
          <p:nvPr/>
        </p:nvSpPr>
        <p:spPr bwMode="auto">
          <a:xfrm>
            <a:off x="5105400" y="5715000"/>
            <a:ext cx="0" cy="152400"/>
          </a:xfrm>
          <a:prstGeom prst="line">
            <a:avLst/>
          </a:prstGeom>
          <a:noFill/>
          <a:ln w="12700">
            <a:solidFill>
              <a:schemeClr val="accent1"/>
            </a:solidFill>
            <a:round/>
            <a:headEnd/>
            <a:tailEnd/>
          </a:ln>
          <a:effectLst/>
        </p:spPr>
        <p:txBody>
          <a:bodyPr/>
          <a:lstStyle/>
          <a:p>
            <a:endParaRPr lang="en-US"/>
          </a:p>
        </p:txBody>
      </p:sp>
      <p:sp>
        <p:nvSpPr>
          <p:cNvPr id="1256672" name="Line 224"/>
          <p:cNvSpPr>
            <a:spLocks noChangeShapeType="1"/>
          </p:cNvSpPr>
          <p:nvPr/>
        </p:nvSpPr>
        <p:spPr bwMode="auto">
          <a:xfrm>
            <a:off x="5791200" y="4876800"/>
            <a:ext cx="0" cy="152400"/>
          </a:xfrm>
          <a:prstGeom prst="line">
            <a:avLst/>
          </a:prstGeom>
          <a:noFill/>
          <a:ln w="12700">
            <a:solidFill>
              <a:schemeClr val="accent1"/>
            </a:solidFill>
            <a:round/>
            <a:headEnd/>
            <a:tailEnd/>
          </a:ln>
          <a:effectLst/>
        </p:spPr>
        <p:txBody>
          <a:bodyPr/>
          <a:lstStyle/>
          <a:p>
            <a:endParaRPr lang="en-US"/>
          </a:p>
        </p:txBody>
      </p:sp>
      <p:sp>
        <p:nvSpPr>
          <p:cNvPr id="1256673" name="Line 225"/>
          <p:cNvSpPr>
            <a:spLocks noChangeShapeType="1"/>
          </p:cNvSpPr>
          <p:nvPr/>
        </p:nvSpPr>
        <p:spPr bwMode="auto">
          <a:xfrm>
            <a:off x="5181600" y="3733800"/>
            <a:ext cx="0" cy="152400"/>
          </a:xfrm>
          <a:prstGeom prst="line">
            <a:avLst/>
          </a:prstGeom>
          <a:noFill/>
          <a:ln w="12700">
            <a:solidFill>
              <a:schemeClr val="accent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2819400"/>
            <a:ext cx="6705600" cy="609600"/>
            <a:chOff x="480" y="2256"/>
            <a:chExt cx="4224" cy="384"/>
          </a:xfrm>
        </p:grpSpPr>
        <p:sp>
          <p:nvSpPr>
            <p:cNvPr id="1017859" name="Rectangle 3"/>
            <p:cNvSpPr>
              <a:spLocks noChangeArrowheads="1"/>
            </p:cNvSpPr>
            <p:nvPr/>
          </p:nvSpPr>
          <p:spPr bwMode="auto">
            <a:xfrm>
              <a:off x="480" y="2352"/>
              <a:ext cx="520" cy="286"/>
            </a:xfrm>
            <a:prstGeom prst="rect">
              <a:avLst/>
            </a:prstGeom>
            <a:noFill/>
            <a:ln w="12700">
              <a:noFill/>
              <a:miter lim="800000"/>
              <a:headEnd/>
              <a:tailEnd/>
            </a:ln>
            <a:effectLst/>
          </p:spPr>
          <p:txBody>
            <a:bodyPr wrap="none" lIns="90488" tIns="44450" rIns="90488" bIns="44450">
              <a:spAutoFit/>
            </a:bodyPr>
            <a:lstStyle/>
            <a:p>
              <a:r>
                <a:rPr lang="en-US" sz="2400"/>
                <a:t>flush</a:t>
              </a:r>
            </a:p>
          </p:txBody>
        </p:sp>
        <p:sp>
          <p:nvSpPr>
            <p:cNvPr id="1017862" name="AutoShape 6" descr="Shingle"/>
            <p:cNvSpPr>
              <a:spLocks noChangeArrowheads="1"/>
            </p:cNvSpPr>
            <p:nvPr/>
          </p:nvSpPr>
          <p:spPr bwMode="auto">
            <a:xfrm>
              <a:off x="3408"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63" name="AutoShape 7" descr="Shingle"/>
            <p:cNvSpPr>
              <a:spLocks noChangeArrowheads="1"/>
            </p:cNvSpPr>
            <p:nvPr/>
          </p:nvSpPr>
          <p:spPr bwMode="auto">
            <a:xfrm>
              <a:off x="3840"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64" name="AutoShape 8" descr="Shingle"/>
            <p:cNvSpPr>
              <a:spLocks noChangeArrowheads="1"/>
            </p:cNvSpPr>
            <p:nvPr/>
          </p:nvSpPr>
          <p:spPr bwMode="auto">
            <a:xfrm>
              <a:off x="4272"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9"/>
          <p:cNvGrpSpPr>
            <a:grpSpLocks/>
          </p:cNvGrpSpPr>
          <p:nvPr/>
        </p:nvGrpSpPr>
        <p:grpSpPr bwMode="auto">
          <a:xfrm>
            <a:off x="762000" y="3584575"/>
            <a:ext cx="7391400" cy="682625"/>
            <a:chOff x="480" y="2688"/>
            <a:chExt cx="4656" cy="430"/>
          </a:xfrm>
        </p:grpSpPr>
        <p:sp>
          <p:nvSpPr>
            <p:cNvPr id="1017866" name="Rectangle 10"/>
            <p:cNvSpPr>
              <a:spLocks noChangeArrowheads="1"/>
            </p:cNvSpPr>
            <p:nvPr/>
          </p:nvSpPr>
          <p:spPr bwMode="auto">
            <a:xfrm>
              <a:off x="480" y="2832"/>
              <a:ext cx="520" cy="286"/>
            </a:xfrm>
            <a:prstGeom prst="rect">
              <a:avLst/>
            </a:prstGeom>
            <a:noFill/>
            <a:ln w="12700">
              <a:noFill/>
              <a:miter lim="800000"/>
              <a:headEnd/>
              <a:tailEnd/>
            </a:ln>
            <a:effectLst/>
          </p:spPr>
          <p:txBody>
            <a:bodyPr wrap="none" lIns="90488" tIns="44450" rIns="90488" bIns="44450">
              <a:spAutoFit/>
            </a:bodyPr>
            <a:lstStyle/>
            <a:p>
              <a:r>
                <a:rPr lang="en-US" sz="2400"/>
                <a:t>flush</a:t>
              </a:r>
            </a:p>
          </p:txBody>
        </p:sp>
        <p:sp>
          <p:nvSpPr>
            <p:cNvPr id="1017868" name="AutoShape 12" descr="Shingle"/>
            <p:cNvSpPr>
              <a:spLocks noChangeArrowheads="1"/>
            </p:cNvSpPr>
            <p:nvPr/>
          </p:nvSpPr>
          <p:spPr bwMode="auto">
            <a:xfrm>
              <a:off x="3360"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69" name="AutoShape 13" descr="Shingle"/>
            <p:cNvSpPr>
              <a:spLocks noChangeArrowheads="1"/>
            </p:cNvSpPr>
            <p:nvPr/>
          </p:nvSpPr>
          <p:spPr bwMode="auto">
            <a:xfrm>
              <a:off x="3840"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70" name="AutoShape 14" descr="Shingle"/>
            <p:cNvSpPr>
              <a:spLocks noChangeArrowheads="1"/>
            </p:cNvSpPr>
            <p:nvPr/>
          </p:nvSpPr>
          <p:spPr bwMode="auto">
            <a:xfrm>
              <a:off x="4272"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71" name="AutoShape 15" descr="Shingle"/>
            <p:cNvSpPr>
              <a:spLocks noChangeArrowheads="1"/>
            </p:cNvSpPr>
            <p:nvPr/>
          </p:nvSpPr>
          <p:spPr bwMode="auto">
            <a:xfrm>
              <a:off x="4704"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4" name="Group 16"/>
          <p:cNvGrpSpPr>
            <a:grpSpLocks/>
          </p:cNvGrpSpPr>
          <p:nvPr/>
        </p:nvGrpSpPr>
        <p:grpSpPr bwMode="auto">
          <a:xfrm>
            <a:off x="762000" y="2133600"/>
            <a:ext cx="6019800" cy="609600"/>
            <a:chOff x="480" y="1824"/>
            <a:chExt cx="3792" cy="384"/>
          </a:xfrm>
        </p:grpSpPr>
        <p:sp>
          <p:nvSpPr>
            <p:cNvPr id="1017873" name="Rectangle 17"/>
            <p:cNvSpPr>
              <a:spLocks noChangeArrowheads="1"/>
            </p:cNvSpPr>
            <p:nvPr/>
          </p:nvSpPr>
          <p:spPr bwMode="auto">
            <a:xfrm>
              <a:off x="480" y="1824"/>
              <a:ext cx="520" cy="286"/>
            </a:xfrm>
            <a:prstGeom prst="rect">
              <a:avLst/>
            </a:prstGeom>
            <a:noFill/>
            <a:ln w="12700">
              <a:noFill/>
              <a:miter lim="800000"/>
              <a:headEnd/>
              <a:tailEnd/>
            </a:ln>
            <a:effectLst/>
          </p:spPr>
          <p:txBody>
            <a:bodyPr wrap="none" lIns="90488" tIns="44450" rIns="90488" bIns="44450">
              <a:spAutoFit/>
            </a:bodyPr>
            <a:lstStyle/>
            <a:p>
              <a:r>
                <a:rPr lang="en-US" sz="2400"/>
                <a:t>flush</a:t>
              </a:r>
            </a:p>
          </p:txBody>
        </p:sp>
        <p:sp>
          <p:nvSpPr>
            <p:cNvPr id="1017877" name="AutoShape 21"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78" name="AutoShape 22"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5" name="Group 23"/>
          <p:cNvGrpSpPr>
            <a:grpSpLocks/>
          </p:cNvGrpSpPr>
          <p:nvPr/>
        </p:nvGrpSpPr>
        <p:grpSpPr bwMode="auto">
          <a:xfrm>
            <a:off x="4800600" y="1371600"/>
            <a:ext cx="1219200" cy="3581400"/>
            <a:chOff x="3024" y="864"/>
            <a:chExt cx="768" cy="2256"/>
          </a:xfrm>
        </p:grpSpPr>
        <p:sp>
          <p:nvSpPr>
            <p:cNvPr id="1017880" name="Rectangle 24"/>
            <p:cNvSpPr>
              <a:spLocks noChangeArrowheads="1"/>
            </p:cNvSpPr>
            <p:nvPr/>
          </p:nvSpPr>
          <p:spPr bwMode="auto">
            <a:xfrm>
              <a:off x="3456" y="2832"/>
              <a:ext cx="33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017881" name="Rectangle 25"/>
            <p:cNvSpPr>
              <a:spLocks noChangeArrowheads="1"/>
            </p:cNvSpPr>
            <p:nvPr/>
          </p:nvSpPr>
          <p:spPr bwMode="auto">
            <a:xfrm>
              <a:off x="3024" y="864"/>
              <a:ext cx="96" cy="3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017882" name="Line 26"/>
            <p:cNvSpPr>
              <a:spLocks noChangeShapeType="1"/>
            </p:cNvSpPr>
            <p:nvPr/>
          </p:nvSpPr>
          <p:spPr bwMode="auto">
            <a:xfrm>
              <a:off x="3120" y="1200"/>
              <a:ext cx="432" cy="1632"/>
            </a:xfrm>
            <a:prstGeom prst="line">
              <a:avLst/>
            </a:prstGeom>
            <a:noFill/>
            <a:ln w="28575">
              <a:solidFill>
                <a:srgbClr val="009900"/>
              </a:solidFill>
              <a:round/>
              <a:headEnd/>
              <a:tailEnd type="triangle" w="med" len="med"/>
            </a:ln>
            <a:effectLst/>
          </p:spPr>
          <p:txBody>
            <a:bodyPr/>
            <a:lstStyle/>
            <a:p>
              <a:endParaRPr lang="en-US"/>
            </a:p>
          </p:txBody>
        </p:sp>
      </p:grpSp>
      <p:sp>
        <p:nvSpPr>
          <p:cNvPr id="1017883" name="Rectangle 27"/>
          <p:cNvSpPr>
            <a:spLocks noGrp="1" noChangeArrowheads="1"/>
          </p:cNvSpPr>
          <p:nvPr>
            <p:ph type="title"/>
          </p:nvPr>
        </p:nvSpPr>
        <p:spPr>
          <a:xfrm>
            <a:off x="600075" y="304800"/>
            <a:ext cx="4817024" cy="426142"/>
          </a:xfrm>
          <a:noFill/>
          <a:ln/>
        </p:spPr>
        <p:txBody>
          <a:bodyPr wrap="none"/>
          <a:lstStyle/>
          <a:p>
            <a:r>
              <a:rPr lang="zh-CN" altLang="en-US" dirty="0" smtClean="0"/>
              <a:t>一个解决分支控制冒险的办法</a:t>
            </a:r>
            <a:endParaRPr lang="en-US" dirty="0"/>
          </a:p>
        </p:txBody>
      </p:sp>
      <p:sp>
        <p:nvSpPr>
          <p:cNvPr id="1017884" name="Rectangle 28"/>
          <p:cNvSpPr>
            <a:spLocks noChangeArrowheads="1"/>
          </p:cNvSpPr>
          <p:nvPr/>
        </p:nvSpPr>
        <p:spPr bwMode="auto">
          <a:xfrm>
            <a:off x="328613" y="13731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017885" name="Line 29"/>
          <p:cNvSpPr>
            <a:spLocks noChangeShapeType="1"/>
          </p:cNvSpPr>
          <p:nvPr/>
        </p:nvSpPr>
        <p:spPr bwMode="auto">
          <a:xfrm flipV="1">
            <a:off x="1447800" y="990600"/>
            <a:ext cx="7010400" cy="4763"/>
          </a:xfrm>
          <a:prstGeom prst="line">
            <a:avLst/>
          </a:prstGeom>
          <a:noFill/>
          <a:ln w="25400">
            <a:solidFill>
              <a:schemeClr val="tx1"/>
            </a:solidFill>
            <a:round/>
            <a:headEnd/>
            <a:tailEnd type="triangle" w="med" len="med"/>
          </a:ln>
          <a:effectLst/>
        </p:spPr>
        <p:txBody>
          <a:bodyPr wrap="none" anchor="ctr"/>
          <a:lstStyle/>
          <a:p>
            <a:endParaRPr lang="en-US"/>
          </a:p>
        </p:txBody>
      </p:sp>
      <p:sp>
        <p:nvSpPr>
          <p:cNvPr id="1017886" name="Rectangle 30"/>
          <p:cNvSpPr>
            <a:spLocks noChangeArrowheads="1"/>
          </p:cNvSpPr>
          <p:nvPr/>
        </p:nvSpPr>
        <p:spPr bwMode="auto">
          <a:xfrm>
            <a:off x="762000" y="1295400"/>
            <a:ext cx="72866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beq</a:t>
            </a:r>
          </a:p>
        </p:txBody>
      </p:sp>
      <p:sp>
        <p:nvSpPr>
          <p:cNvPr id="1017887" name="Line 31"/>
          <p:cNvSpPr>
            <a:spLocks noChangeShapeType="1"/>
          </p:cNvSpPr>
          <p:nvPr/>
        </p:nvSpPr>
        <p:spPr bwMode="auto">
          <a:xfrm>
            <a:off x="685800" y="1295400"/>
            <a:ext cx="0" cy="5105400"/>
          </a:xfrm>
          <a:prstGeom prst="line">
            <a:avLst/>
          </a:prstGeom>
          <a:noFill/>
          <a:ln w="28575">
            <a:solidFill>
              <a:schemeClr val="tx1"/>
            </a:solidFill>
            <a:round/>
            <a:headEnd/>
            <a:tailEnd type="triangle" w="med" len="med"/>
          </a:ln>
          <a:effectLst/>
        </p:spPr>
        <p:txBody>
          <a:bodyPr/>
          <a:lstStyle/>
          <a:p>
            <a:endParaRPr lang="en-US"/>
          </a:p>
        </p:txBody>
      </p:sp>
      <p:grpSp>
        <p:nvGrpSpPr>
          <p:cNvPr id="6" name="Group 32"/>
          <p:cNvGrpSpPr>
            <a:grpSpLocks/>
          </p:cNvGrpSpPr>
          <p:nvPr/>
        </p:nvGrpSpPr>
        <p:grpSpPr bwMode="auto">
          <a:xfrm>
            <a:off x="2743200" y="1219200"/>
            <a:ext cx="3355975" cy="838200"/>
            <a:chOff x="1562" y="1152"/>
            <a:chExt cx="2114" cy="528"/>
          </a:xfrm>
        </p:grpSpPr>
        <p:grpSp>
          <p:nvGrpSpPr>
            <p:cNvPr id="7" name="Group 33"/>
            <p:cNvGrpSpPr>
              <a:grpSpLocks/>
            </p:cNvGrpSpPr>
            <p:nvPr/>
          </p:nvGrpSpPr>
          <p:grpSpPr bwMode="auto">
            <a:xfrm>
              <a:off x="2487" y="1152"/>
              <a:ext cx="223" cy="481"/>
              <a:chOff x="2207" y="1413"/>
              <a:chExt cx="223" cy="481"/>
            </a:xfrm>
          </p:grpSpPr>
          <p:sp>
            <p:nvSpPr>
              <p:cNvPr id="1017890" name="Freeform 3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891" name="Rectangle 3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8" name="Group 36"/>
            <p:cNvGrpSpPr>
              <a:grpSpLocks/>
            </p:cNvGrpSpPr>
            <p:nvPr/>
          </p:nvGrpSpPr>
          <p:grpSpPr bwMode="auto">
            <a:xfrm>
              <a:off x="1562" y="1248"/>
              <a:ext cx="349" cy="289"/>
              <a:chOff x="1282" y="1509"/>
              <a:chExt cx="349" cy="289"/>
            </a:xfrm>
          </p:grpSpPr>
          <p:sp>
            <p:nvSpPr>
              <p:cNvPr id="1017893" name="Rectangle 3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9" name="Group 38"/>
              <p:cNvGrpSpPr>
                <a:grpSpLocks/>
              </p:cNvGrpSpPr>
              <p:nvPr/>
            </p:nvGrpSpPr>
            <p:grpSpPr bwMode="auto">
              <a:xfrm>
                <a:off x="1291" y="1509"/>
                <a:ext cx="340" cy="289"/>
                <a:chOff x="1291" y="1509"/>
                <a:chExt cx="340" cy="289"/>
              </a:xfrm>
            </p:grpSpPr>
            <p:sp>
              <p:nvSpPr>
                <p:cNvPr id="1017895" name="Freeform 3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896" name="Freeform 4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7897" name="Rectangle 4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42"/>
            <p:cNvGrpSpPr>
              <a:grpSpLocks/>
            </p:cNvGrpSpPr>
            <p:nvPr/>
          </p:nvGrpSpPr>
          <p:grpSpPr bwMode="auto">
            <a:xfrm>
              <a:off x="2031" y="1248"/>
              <a:ext cx="296" cy="289"/>
              <a:chOff x="1751" y="1509"/>
              <a:chExt cx="296" cy="289"/>
            </a:xfrm>
          </p:grpSpPr>
          <p:sp>
            <p:nvSpPr>
              <p:cNvPr id="1017899" name="Freeform 4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00" name="Freeform 4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01" name="Line 4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17902" name="Freeform 4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03" name="Line 4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17904" name="Rectangle 4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1" name="Group 49"/>
            <p:cNvGrpSpPr>
              <a:grpSpLocks/>
            </p:cNvGrpSpPr>
            <p:nvPr/>
          </p:nvGrpSpPr>
          <p:grpSpPr bwMode="auto">
            <a:xfrm>
              <a:off x="2880" y="1248"/>
              <a:ext cx="325" cy="289"/>
              <a:chOff x="2600" y="1509"/>
              <a:chExt cx="325" cy="289"/>
            </a:xfrm>
          </p:grpSpPr>
          <p:sp>
            <p:nvSpPr>
              <p:cNvPr id="1017906" name="Freeform 5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07" name="Freeform 5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08" name="Rectangle 5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 name="Group 53"/>
            <p:cNvGrpSpPr>
              <a:grpSpLocks/>
            </p:cNvGrpSpPr>
            <p:nvPr/>
          </p:nvGrpSpPr>
          <p:grpSpPr bwMode="auto">
            <a:xfrm>
              <a:off x="3348" y="1248"/>
              <a:ext cx="284" cy="289"/>
              <a:chOff x="3068" y="1509"/>
              <a:chExt cx="284" cy="289"/>
            </a:xfrm>
          </p:grpSpPr>
          <p:sp>
            <p:nvSpPr>
              <p:cNvPr id="1017910" name="Freeform 5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11" name="Freeform 5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12" name="Line 5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17913" name="Line 5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17914" name="Line 5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17915" name="Line 5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17916" name="Line 6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17917" name="Line 6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17918" name="Line 6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17919" name="Line 6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17920" name="Line 6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3" name="Group 65"/>
          <p:cNvGrpSpPr>
            <a:grpSpLocks/>
          </p:cNvGrpSpPr>
          <p:nvPr/>
        </p:nvGrpSpPr>
        <p:grpSpPr bwMode="auto">
          <a:xfrm>
            <a:off x="723900" y="4343400"/>
            <a:ext cx="8267700" cy="1676400"/>
            <a:chOff x="456" y="2736"/>
            <a:chExt cx="5208" cy="1056"/>
          </a:xfrm>
        </p:grpSpPr>
        <p:grpSp>
          <p:nvGrpSpPr>
            <p:cNvPr id="14" name="Group 66"/>
            <p:cNvGrpSpPr>
              <a:grpSpLocks/>
            </p:cNvGrpSpPr>
            <p:nvPr/>
          </p:nvGrpSpPr>
          <p:grpSpPr bwMode="auto">
            <a:xfrm>
              <a:off x="480" y="2736"/>
              <a:ext cx="5088" cy="528"/>
              <a:chOff x="480" y="2736"/>
              <a:chExt cx="5088" cy="528"/>
            </a:xfrm>
          </p:grpSpPr>
          <p:sp>
            <p:nvSpPr>
              <p:cNvPr id="1017923" name="Rectangle 67"/>
              <p:cNvSpPr>
                <a:spLocks noChangeArrowheads="1"/>
              </p:cNvSpPr>
              <p:nvPr/>
            </p:nvSpPr>
            <p:spPr bwMode="auto">
              <a:xfrm>
                <a:off x="480" y="2882"/>
                <a:ext cx="1065"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beq </a:t>
                </a:r>
                <a:r>
                  <a:rPr lang="en-US" sz="2400">
                    <a:solidFill>
                      <a:schemeClr val="tx1"/>
                    </a:solidFill>
                  </a:rPr>
                  <a:t>target</a:t>
                </a:r>
              </a:p>
            </p:txBody>
          </p:sp>
          <p:grpSp>
            <p:nvGrpSpPr>
              <p:cNvPr id="15" name="Group 68"/>
              <p:cNvGrpSpPr>
                <a:grpSpLocks/>
              </p:cNvGrpSpPr>
              <p:nvPr/>
            </p:nvGrpSpPr>
            <p:grpSpPr bwMode="auto">
              <a:xfrm>
                <a:off x="3454" y="2736"/>
                <a:ext cx="2114" cy="528"/>
                <a:chOff x="1562" y="1152"/>
                <a:chExt cx="2114" cy="528"/>
              </a:xfrm>
            </p:grpSpPr>
            <p:grpSp>
              <p:nvGrpSpPr>
                <p:cNvPr id="16" name="Group 69"/>
                <p:cNvGrpSpPr>
                  <a:grpSpLocks/>
                </p:cNvGrpSpPr>
                <p:nvPr/>
              </p:nvGrpSpPr>
              <p:grpSpPr bwMode="auto">
                <a:xfrm>
                  <a:off x="2487" y="1152"/>
                  <a:ext cx="223" cy="481"/>
                  <a:chOff x="2207" y="1413"/>
                  <a:chExt cx="223" cy="481"/>
                </a:xfrm>
              </p:grpSpPr>
              <p:sp>
                <p:nvSpPr>
                  <p:cNvPr id="1017926" name="Freeform 7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27" name="Rectangle 7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7" name="Group 72"/>
                <p:cNvGrpSpPr>
                  <a:grpSpLocks/>
                </p:cNvGrpSpPr>
                <p:nvPr/>
              </p:nvGrpSpPr>
              <p:grpSpPr bwMode="auto">
                <a:xfrm>
                  <a:off x="1562" y="1248"/>
                  <a:ext cx="349" cy="289"/>
                  <a:chOff x="1282" y="1509"/>
                  <a:chExt cx="349" cy="289"/>
                </a:xfrm>
              </p:grpSpPr>
              <p:sp>
                <p:nvSpPr>
                  <p:cNvPr id="1017929" name="Rectangle 7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8" name="Group 74"/>
                  <p:cNvGrpSpPr>
                    <a:grpSpLocks/>
                  </p:cNvGrpSpPr>
                  <p:nvPr/>
                </p:nvGrpSpPr>
                <p:grpSpPr bwMode="auto">
                  <a:xfrm>
                    <a:off x="1291" y="1509"/>
                    <a:ext cx="340" cy="289"/>
                    <a:chOff x="1291" y="1509"/>
                    <a:chExt cx="340" cy="289"/>
                  </a:xfrm>
                </p:grpSpPr>
                <p:sp>
                  <p:nvSpPr>
                    <p:cNvPr id="1017931" name="Freeform 7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32" name="Freeform 7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7933" name="Rectangle 7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9" name="Group 78"/>
                <p:cNvGrpSpPr>
                  <a:grpSpLocks/>
                </p:cNvGrpSpPr>
                <p:nvPr/>
              </p:nvGrpSpPr>
              <p:grpSpPr bwMode="auto">
                <a:xfrm>
                  <a:off x="2031" y="1248"/>
                  <a:ext cx="296" cy="289"/>
                  <a:chOff x="1751" y="1509"/>
                  <a:chExt cx="296" cy="289"/>
                </a:xfrm>
              </p:grpSpPr>
              <p:sp>
                <p:nvSpPr>
                  <p:cNvPr id="1017935" name="Freeform 7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36" name="Freeform 8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37" name="Line 8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17938" name="Freeform 8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39" name="Line 8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17940" name="Rectangle 8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0" name="Group 85"/>
                <p:cNvGrpSpPr>
                  <a:grpSpLocks/>
                </p:cNvGrpSpPr>
                <p:nvPr/>
              </p:nvGrpSpPr>
              <p:grpSpPr bwMode="auto">
                <a:xfrm>
                  <a:off x="2880" y="1248"/>
                  <a:ext cx="325" cy="289"/>
                  <a:chOff x="2600" y="1509"/>
                  <a:chExt cx="325" cy="289"/>
                </a:xfrm>
              </p:grpSpPr>
              <p:sp>
                <p:nvSpPr>
                  <p:cNvPr id="1017942" name="Freeform 8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43" name="Freeform 8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44" name="Rectangle 8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89"/>
                <p:cNvGrpSpPr>
                  <a:grpSpLocks/>
                </p:cNvGrpSpPr>
                <p:nvPr/>
              </p:nvGrpSpPr>
              <p:grpSpPr bwMode="auto">
                <a:xfrm>
                  <a:off x="3348" y="1248"/>
                  <a:ext cx="284" cy="289"/>
                  <a:chOff x="3068" y="1509"/>
                  <a:chExt cx="284" cy="289"/>
                </a:xfrm>
              </p:grpSpPr>
              <p:sp>
                <p:nvSpPr>
                  <p:cNvPr id="1017946" name="Freeform 9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47" name="Freeform 9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48" name="Line 9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17949" name="Line 9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17950" name="Line 9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17951" name="Line 9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17952" name="Line 9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17953" name="Line 9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17954" name="Line 9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17955" name="Line 9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17956" name="Line 10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grpSp>
          <p:nvGrpSpPr>
            <p:cNvPr id="22" name="Group 101"/>
            <p:cNvGrpSpPr>
              <a:grpSpLocks/>
            </p:cNvGrpSpPr>
            <p:nvPr/>
          </p:nvGrpSpPr>
          <p:grpSpPr bwMode="auto">
            <a:xfrm>
              <a:off x="4811" y="3264"/>
              <a:ext cx="223" cy="481"/>
              <a:chOff x="2207" y="1413"/>
              <a:chExt cx="223" cy="481"/>
            </a:xfrm>
          </p:grpSpPr>
          <p:sp>
            <p:nvSpPr>
              <p:cNvPr id="1017958" name="Freeform 10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59" name="Rectangle 10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3" name="Group 104"/>
            <p:cNvGrpSpPr>
              <a:grpSpLocks/>
            </p:cNvGrpSpPr>
            <p:nvPr/>
          </p:nvGrpSpPr>
          <p:grpSpPr bwMode="auto">
            <a:xfrm>
              <a:off x="456" y="3360"/>
              <a:ext cx="5208" cy="432"/>
              <a:chOff x="456" y="3360"/>
              <a:chExt cx="5208" cy="432"/>
            </a:xfrm>
          </p:grpSpPr>
          <p:sp>
            <p:nvSpPr>
              <p:cNvPr id="1017961" name="Rectangle 105"/>
              <p:cNvSpPr>
                <a:spLocks noChangeArrowheads="1"/>
              </p:cNvSpPr>
              <p:nvPr/>
            </p:nvSpPr>
            <p:spPr bwMode="auto">
              <a:xfrm>
                <a:off x="456" y="3429"/>
                <a:ext cx="63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 Inst 3</a:t>
                </a:r>
              </a:p>
            </p:txBody>
          </p:sp>
          <p:grpSp>
            <p:nvGrpSpPr>
              <p:cNvPr id="24" name="Group 106"/>
              <p:cNvGrpSpPr>
                <a:grpSpLocks/>
              </p:cNvGrpSpPr>
              <p:nvPr/>
            </p:nvGrpSpPr>
            <p:grpSpPr bwMode="auto">
              <a:xfrm>
                <a:off x="3886" y="3360"/>
                <a:ext cx="349" cy="289"/>
                <a:chOff x="1282" y="1509"/>
                <a:chExt cx="349" cy="289"/>
              </a:xfrm>
            </p:grpSpPr>
            <p:sp>
              <p:nvSpPr>
                <p:cNvPr id="1017963" name="Rectangle 10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5" name="Group 108"/>
                <p:cNvGrpSpPr>
                  <a:grpSpLocks/>
                </p:cNvGrpSpPr>
                <p:nvPr/>
              </p:nvGrpSpPr>
              <p:grpSpPr bwMode="auto">
                <a:xfrm>
                  <a:off x="1291" y="1509"/>
                  <a:ext cx="340" cy="289"/>
                  <a:chOff x="1291" y="1509"/>
                  <a:chExt cx="340" cy="289"/>
                </a:xfrm>
              </p:grpSpPr>
              <p:sp>
                <p:nvSpPr>
                  <p:cNvPr id="1017965" name="Freeform 10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66" name="Freeform 11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7967" name="Rectangle 111"/>
              <p:cNvSpPr>
                <a:spLocks noChangeArrowheads="1"/>
              </p:cNvSpPr>
              <p:nvPr/>
            </p:nvSpPr>
            <p:spPr bwMode="auto">
              <a:xfrm>
                <a:off x="4336" y="3367"/>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6" name="Group 112"/>
              <p:cNvGrpSpPr>
                <a:grpSpLocks/>
              </p:cNvGrpSpPr>
              <p:nvPr/>
            </p:nvGrpSpPr>
            <p:grpSpPr bwMode="auto">
              <a:xfrm>
                <a:off x="4355" y="3360"/>
                <a:ext cx="296" cy="289"/>
                <a:chOff x="1751" y="1509"/>
                <a:chExt cx="296" cy="289"/>
              </a:xfrm>
            </p:grpSpPr>
            <p:sp>
              <p:nvSpPr>
                <p:cNvPr id="1017969" name="Freeform 11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70" name="Freeform 11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71" name="Line 115"/>
              <p:cNvSpPr>
                <a:spLocks noChangeShapeType="1"/>
              </p:cNvSpPr>
              <p:nvPr/>
            </p:nvSpPr>
            <p:spPr bwMode="auto">
              <a:xfrm>
                <a:off x="4240" y="3504"/>
                <a:ext cx="116" cy="0"/>
              </a:xfrm>
              <a:prstGeom prst="line">
                <a:avLst/>
              </a:prstGeom>
              <a:noFill/>
              <a:ln w="25400">
                <a:solidFill>
                  <a:schemeClr val="tx1"/>
                </a:solidFill>
                <a:round/>
                <a:headEnd/>
                <a:tailEnd/>
              </a:ln>
              <a:effectLst/>
            </p:spPr>
            <p:txBody>
              <a:bodyPr wrap="none" anchor="ctr"/>
              <a:lstStyle/>
              <a:p>
                <a:endParaRPr lang="en-US"/>
              </a:p>
            </p:txBody>
          </p:sp>
          <p:sp>
            <p:nvSpPr>
              <p:cNvPr id="1017972" name="Freeform 116"/>
              <p:cNvSpPr>
                <a:spLocks/>
              </p:cNvSpPr>
              <p:nvPr/>
            </p:nvSpPr>
            <p:spPr bwMode="auto">
              <a:xfrm>
                <a:off x="4308" y="340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73" name="Line 117"/>
              <p:cNvSpPr>
                <a:spLocks noChangeShapeType="1"/>
              </p:cNvSpPr>
              <p:nvPr/>
            </p:nvSpPr>
            <p:spPr bwMode="auto">
              <a:xfrm>
                <a:off x="4656" y="3408"/>
                <a:ext cx="157" cy="0"/>
              </a:xfrm>
              <a:prstGeom prst="line">
                <a:avLst/>
              </a:prstGeom>
              <a:noFill/>
              <a:ln w="25400">
                <a:solidFill>
                  <a:schemeClr val="tx1"/>
                </a:solidFill>
                <a:round/>
                <a:headEnd/>
                <a:tailEnd/>
              </a:ln>
              <a:effectLst/>
            </p:spPr>
            <p:txBody>
              <a:bodyPr wrap="none" anchor="ctr"/>
              <a:lstStyle/>
              <a:p>
                <a:endParaRPr lang="en-US"/>
              </a:p>
            </p:txBody>
          </p:sp>
          <p:sp>
            <p:nvSpPr>
              <p:cNvPr id="1017974" name="Rectangle 118"/>
              <p:cNvSpPr>
                <a:spLocks noChangeArrowheads="1"/>
              </p:cNvSpPr>
              <p:nvPr/>
            </p:nvSpPr>
            <p:spPr bwMode="auto">
              <a:xfrm>
                <a:off x="5153" y="336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7" name="Group 119"/>
              <p:cNvGrpSpPr>
                <a:grpSpLocks/>
              </p:cNvGrpSpPr>
              <p:nvPr/>
            </p:nvGrpSpPr>
            <p:grpSpPr bwMode="auto">
              <a:xfrm>
                <a:off x="5204" y="3360"/>
                <a:ext cx="325" cy="289"/>
                <a:chOff x="2600" y="1509"/>
                <a:chExt cx="325" cy="289"/>
              </a:xfrm>
            </p:grpSpPr>
            <p:sp>
              <p:nvSpPr>
                <p:cNvPr id="1017976" name="Freeform 12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77" name="Freeform 12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78" name="Line 122"/>
              <p:cNvSpPr>
                <a:spLocks noChangeShapeType="1"/>
              </p:cNvSpPr>
              <p:nvPr/>
            </p:nvSpPr>
            <p:spPr bwMode="auto">
              <a:xfrm>
                <a:off x="5525" y="3504"/>
                <a:ext cx="139" cy="0"/>
              </a:xfrm>
              <a:prstGeom prst="line">
                <a:avLst/>
              </a:prstGeom>
              <a:noFill/>
              <a:ln w="25400">
                <a:solidFill>
                  <a:schemeClr val="tx1"/>
                </a:solidFill>
                <a:round/>
                <a:headEnd/>
                <a:tailEnd/>
              </a:ln>
              <a:effectLst/>
            </p:spPr>
            <p:txBody>
              <a:bodyPr wrap="none" anchor="ctr"/>
              <a:lstStyle/>
              <a:p>
                <a:endParaRPr lang="en-US"/>
              </a:p>
            </p:txBody>
          </p:sp>
          <p:sp>
            <p:nvSpPr>
              <p:cNvPr id="1017979" name="Line 123"/>
              <p:cNvSpPr>
                <a:spLocks noChangeShapeType="1"/>
              </p:cNvSpPr>
              <p:nvPr/>
            </p:nvSpPr>
            <p:spPr bwMode="auto">
              <a:xfrm>
                <a:off x="5041" y="3504"/>
                <a:ext cx="155" cy="0"/>
              </a:xfrm>
              <a:prstGeom prst="line">
                <a:avLst/>
              </a:prstGeom>
              <a:noFill/>
              <a:ln w="25400">
                <a:solidFill>
                  <a:schemeClr val="tx1"/>
                </a:solidFill>
                <a:round/>
                <a:headEnd/>
                <a:tailEnd/>
              </a:ln>
              <a:effectLst/>
            </p:spPr>
            <p:txBody>
              <a:bodyPr wrap="none" anchor="ctr"/>
              <a:lstStyle/>
              <a:p>
                <a:endParaRPr lang="en-US"/>
              </a:p>
            </p:txBody>
          </p:sp>
          <p:sp>
            <p:nvSpPr>
              <p:cNvPr id="1017980" name="Line 124"/>
              <p:cNvSpPr>
                <a:spLocks noChangeShapeType="1"/>
              </p:cNvSpPr>
              <p:nvPr/>
            </p:nvSpPr>
            <p:spPr bwMode="auto">
              <a:xfrm>
                <a:off x="4656" y="3600"/>
                <a:ext cx="157" cy="0"/>
              </a:xfrm>
              <a:prstGeom prst="line">
                <a:avLst/>
              </a:prstGeom>
              <a:noFill/>
              <a:ln w="25400">
                <a:solidFill>
                  <a:schemeClr val="tx1"/>
                </a:solidFill>
                <a:round/>
                <a:headEnd/>
                <a:tailEnd/>
              </a:ln>
              <a:effectLst/>
            </p:spPr>
            <p:txBody>
              <a:bodyPr wrap="none" anchor="ctr"/>
              <a:lstStyle/>
              <a:p>
                <a:endParaRPr lang="en-US"/>
              </a:p>
            </p:txBody>
          </p:sp>
          <p:sp>
            <p:nvSpPr>
              <p:cNvPr id="1017981" name="Line 125"/>
              <p:cNvSpPr>
                <a:spLocks noChangeShapeType="1"/>
              </p:cNvSpPr>
              <p:nvPr/>
            </p:nvSpPr>
            <p:spPr bwMode="auto">
              <a:xfrm>
                <a:off x="4740" y="3600"/>
                <a:ext cx="0" cy="192"/>
              </a:xfrm>
              <a:prstGeom prst="line">
                <a:avLst/>
              </a:prstGeom>
              <a:noFill/>
              <a:ln w="28575">
                <a:solidFill>
                  <a:schemeClr val="tx1"/>
                </a:solidFill>
                <a:round/>
                <a:headEnd/>
                <a:tailEnd/>
              </a:ln>
              <a:effectLst/>
            </p:spPr>
            <p:txBody>
              <a:bodyPr/>
              <a:lstStyle/>
              <a:p>
                <a:endParaRPr lang="en-US"/>
              </a:p>
            </p:txBody>
          </p:sp>
          <p:sp>
            <p:nvSpPr>
              <p:cNvPr id="1017982" name="Line 126"/>
              <p:cNvSpPr>
                <a:spLocks noChangeShapeType="1"/>
              </p:cNvSpPr>
              <p:nvPr/>
            </p:nvSpPr>
            <p:spPr bwMode="auto">
              <a:xfrm>
                <a:off x="4740" y="3792"/>
                <a:ext cx="336" cy="0"/>
              </a:xfrm>
              <a:prstGeom prst="line">
                <a:avLst/>
              </a:prstGeom>
              <a:noFill/>
              <a:ln w="28575">
                <a:solidFill>
                  <a:schemeClr val="tx1"/>
                </a:solidFill>
                <a:round/>
                <a:headEnd/>
                <a:tailEnd/>
              </a:ln>
              <a:effectLst/>
            </p:spPr>
            <p:txBody>
              <a:bodyPr/>
              <a:lstStyle/>
              <a:p>
                <a:endParaRPr lang="en-US"/>
              </a:p>
            </p:txBody>
          </p:sp>
          <p:sp>
            <p:nvSpPr>
              <p:cNvPr id="1017983" name="Line 127"/>
              <p:cNvSpPr>
                <a:spLocks noChangeShapeType="1"/>
              </p:cNvSpPr>
              <p:nvPr/>
            </p:nvSpPr>
            <p:spPr bwMode="auto">
              <a:xfrm>
                <a:off x="5076" y="3504"/>
                <a:ext cx="0" cy="288"/>
              </a:xfrm>
              <a:prstGeom prst="line">
                <a:avLst/>
              </a:prstGeom>
              <a:noFill/>
              <a:ln w="28575">
                <a:solidFill>
                  <a:schemeClr val="tx1"/>
                </a:solidFill>
                <a:round/>
                <a:headEnd/>
                <a:tailEnd/>
              </a:ln>
              <a:effectLst/>
            </p:spPr>
            <p:txBody>
              <a:bodyPr/>
              <a:lstStyle/>
              <a:p>
                <a:endParaRPr lang="en-US"/>
              </a:p>
            </p:txBody>
          </p:sp>
          <p:sp>
            <p:nvSpPr>
              <p:cNvPr id="1017984" name="Line 128"/>
              <p:cNvSpPr>
                <a:spLocks noChangeShapeType="1"/>
              </p:cNvSpPr>
              <p:nvPr/>
            </p:nvSpPr>
            <p:spPr bwMode="auto">
              <a:xfrm flipH="1">
                <a:off x="5156" y="3504"/>
                <a:ext cx="0" cy="240"/>
              </a:xfrm>
              <a:prstGeom prst="line">
                <a:avLst/>
              </a:prstGeom>
              <a:noFill/>
              <a:ln w="28575">
                <a:solidFill>
                  <a:schemeClr val="tx1"/>
                </a:solidFill>
                <a:round/>
                <a:headEnd/>
                <a:tailEnd/>
              </a:ln>
              <a:effectLst/>
            </p:spPr>
            <p:txBody>
              <a:bodyPr/>
              <a:lstStyle/>
              <a:p>
                <a:endParaRPr lang="en-US"/>
              </a:p>
            </p:txBody>
          </p:sp>
          <p:sp>
            <p:nvSpPr>
              <p:cNvPr id="1017985" name="Line 129"/>
              <p:cNvSpPr>
                <a:spLocks noChangeShapeType="1"/>
              </p:cNvSpPr>
              <p:nvPr/>
            </p:nvSpPr>
            <p:spPr bwMode="auto">
              <a:xfrm>
                <a:off x="5156" y="3744"/>
                <a:ext cx="432" cy="0"/>
              </a:xfrm>
              <a:prstGeom prst="line">
                <a:avLst/>
              </a:prstGeom>
              <a:noFill/>
              <a:ln w="28575">
                <a:solidFill>
                  <a:schemeClr val="tx1"/>
                </a:solidFill>
                <a:round/>
                <a:headEnd/>
                <a:tailEnd/>
              </a:ln>
              <a:effectLst/>
            </p:spPr>
            <p:txBody>
              <a:bodyPr/>
              <a:lstStyle/>
              <a:p>
                <a:endParaRPr lang="en-US"/>
              </a:p>
            </p:txBody>
          </p:sp>
          <p:sp>
            <p:nvSpPr>
              <p:cNvPr id="1017986" name="Line 130"/>
              <p:cNvSpPr>
                <a:spLocks noChangeShapeType="1"/>
              </p:cNvSpPr>
              <p:nvPr/>
            </p:nvSpPr>
            <p:spPr bwMode="auto">
              <a:xfrm>
                <a:off x="5588" y="3504"/>
                <a:ext cx="0" cy="240"/>
              </a:xfrm>
              <a:prstGeom prst="line">
                <a:avLst/>
              </a:prstGeom>
              <a:noFill/>
              <a:ln w="28575">
                <a:solidFill>
                  <a:schemeClr val="tx1"/>
                </a:solidFill>
                <a:round/>
                <a:headEnd/>
                <a:tailEnd/>
              </a:ln>
              <a:effectLst/>
            </p:spPr>
            <p:txBody>
              <a:bodyPr/>
              <a:lstStyle/>
              <a:p>
                <a:endParaRPr lang="en-US"/>
              </a:p>
            </p:txBody>
          </p:sp>
        </p:grpSp>
      </p:grpSp>
      <p:sp>
        <p:nvSpPr>
          <p:cNvPr id="1017987" name="Rectangle 131"/>
          <p:cNvSpPr>
            <a:spLocks noChangeArrowheads="1"/>
          </p:cNvSpPr>
          <p:nvPr/>
        </p:nvSpPr>
        <p:spPr bwMode="auto">
          <a:xfrm>
            <a:off x="7086600" y="1066800"/>
            <a:ext cx="1676400" cy="1612900"/>
          </a:xfrm>
          <a:prstGeom prst="rect">
            <a:avLst/>
          </a:prstGeom>
          <a:noFill/>
          <a:ln w="12700">
            <a:noFill/>
            <a:miter lim="800000"/>
            <a:headEnd/>
            <a:tailEnd/>
          </a:ln>
          <a:effectLst/>
        </p:spPr>
        <p:txBody>
          <a:bodyPr lIns="90488" tIns="44450" rIns="90488" bIns="44450">
            <a:spAutoFit/>
          </a:bodyPr>
          <a:lstStyle/>
          <a:p>
            <a:pPr algn="r"/>
            <a:r>
              <a:rPr lang="en-US" sz="2000" b="1"/>
              <a:t>Fix branch hazard by waiting</a:t>
            </a:r>
            <a:r>
              <a:rPr lang="en-US" sz="2000"/>
              <a:t> – </a:t>
            </a:r>
            <a:r>
              <a:rPr lang="en-US" sz="2000">
                <a:solidFill>
                  <a:schemeClr val="accent2"/>
                </a:solidFill>
              </a:rPr>
              <a:t>flush</a:t>
            </a:r>
            <a:r>
              <a:rPr lang="en-US" sz="2000"/>
              <a:t> – </a:t>
            </a:r>
            <a:r>
              <a:rPr lang="en-US" sz="2000" b="1"/>
              <a:t>but affects CPI</a:t>
            </a:r>
          </a:p>
        </p:txBody>
      </p:sp>
      <p:sp>
        <p:nvSpPr>
          <p:cNvPr id="1017988" name="Line 132"/>
          <p:cNvSpPr>
            <a:spLocks noChangeShapeType="1"/>
          </p:cNvSpPr>
          <p:nvPr/>
        </p:nvSpPr>
        <p:spPr bwMode="auto">
          <a:xfrm>
            <a:off x="81534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89" name="Line 133"/>
          <p:cNvSpPr>
            <a:spLocks noChangeShapeType="1"/>
          </p:cNvSpPr>
          <p:nvPr/>
        </p:nvSpPr>
        <p:spPr bwMode="auto">
          <a:xfrm>
            <a:off x="87630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0" name="Line 134"/>
          <p:cNvSpPr>
            <a:spLocks noChangeShapeType="1"/>
          </p:cNvSpPr>
          <p:nvPr/>
        </p:nvSpPr>
        <p:spPr bwMode="auto">
          <a:xfrm>
            <a:off x="74676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1" name="Line 135"/>
          <p:cNvSpPr>
            <a:spLocks noChangeShapeType="1"/>
          </p:cNvSpPr>
          <p:nvPr/>
        </p:nvSpPr>
        <p:spPr bwMode="auto">
          <a:xfrm>
            <a:off x="67818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2" name="Line 136"/>
          <p:cNvSpPr>
            <a:spLocks noChangeShapeType="1"/>
          </p:cNvSpPr>
          <p:nvPr/>
        </p:nvSpPr>
        <p:spPr bwMode="auto">
          <a:xfrm>
            <a:off x="60960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3" name="Line 137"/>
          <p:cNvSpPr>
            <a:spLocks noChangeShapeType="1"/>
          </p:cNvSpPr>
          <p:nvPr/>
        </p:nvSpPr>
        <p:spPr bwMode="auto">
          <a:xfrm>
            <a:off x="54102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4" name="Line 138"/>
          <p:cNvSpPr>
            <a:spLocks noChangeShapeType="1"/>
          </p:cNvSpPr>
          <p:nvPr/>
        </p:nvSpPr>
        <p:spPr bwMode="auto">
          <a:xfrm>
            <a:off x="47244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5" name="Line 139"/>
          <p:cNvSpPr>
            <a:spLocks noChangeShapeType="1"/>
          </p:cNvSpPr>
          <p:nvPr/>
        </p:nvSpPr>
        <p:spPr bwMode="auto">
          <a:xfrm>
            <a:off x="40386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6" name="Line 140"/>
          <p:cNvSpPr>
            <a:spLocks noChangeShapeType="1"/>
          </p:cNvSpPr>
          <p:nvPr/>
        </p:nvSpPr>
        <p:spPr bwMode="auto">
          <a:xfrm>
            <a:off x="33528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7" name="Line 141"/>
          <p:cNvSpPr>
            <a:spLocks noChangeShapeType="1"/>
          </p:cNvSpPr>
          <p:nvPr/>
        </p:nvSpPr>
        <p:spPr bwMode="auto">
          <a:xfrm>
            <a:off x="2667000" y="990600"/>
            <a:ext cx="0" cy="54102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28" name="Group 142"/>
          <p:cNvGrpSpPr>
            <a:grpSpLocks/>
          </p:cNvGrpSpPr>
          <p:nvPr/>
        </p:nvGrpSpPr>
        <p:grpSpPr bwMode="auto">
          <a:xfrm>
            <a:off x="3429000" y="2057400"/>
            <a:ext cx="3355975" cy="838200"/>
            <a:chOff x="1562" y="1152"/>
            <a:chExt cx="2114" cy="528"/>
          </a:xfrm>
        </p:grpSpPr>
        <p:grpSp>
          <p:nvGrpSpPr>
            <p:cNvPr id="29" name="Group 143"/>
            <p:cNvGrpSpPr>
              <a:grpSpLocks/>
            </p:cNvGrpSpPr>
            <p:nvPr/>
          </p:nvGrpSpPr>
          <p:grpSpPr bwMode="auto">
            <a:xfrm>
              <a:off x="2487" y="1152"/>
              <a:ext cx="223" cy="481"/>
              <a:chOff x="2207" y="1413"/>
              <a:chExt cx="223" cy="481"/>
            </a:xfrm>
          </p:grpSpPr>
          <p:sp>
            <p:nvSpPr>
              <p:cNvPr id="1018000" name="Freeform 14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01" name="Rectangle 14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30" name="Group 146"/>
            <p:cNvGrpSpPr>
              <a:grpSpLocks/>
            </p:cNvGrpSpPr>
            <p:nvPr/>
          </p:nvGrpSpPr>
          <p:grpSpPr bwMode="auto">
            <a:xfrm>
              <a:off x="1562" y="1248"/>
              <a:ext cx="349" cy="289"/>
              <a:chOff x="1282" y="1509"/>
              <a:chExt cx="349" cy="289"/>
            </a:xfrm>
          </p:grpSpPr>
          <p:sp>
            <p:nvSpPr>
              <p:cNvPr id="1018003" name="Rectangle 14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31" name="Group 148"/>
              <p:cNvGrpSpPr>
                <a:grpSpLocks/>
              </p:cNvGrpSpPr>
              <p:nvPr/>
            </p:nvGrpSpPr>
            <p:grpSpPr bwMode="auto">
              <a:xfrm>
                <a:off x="1291" y="1509"/>
                <a:ext cx="340" cy="289"/>
                <a:chOff x="1291" y="1509"/>
                <a:chExt cx="340" cy="289"/>
              </a:xfrm>
            </p:grpSpPr>
            <p:sp>
              <p:nvSpPr>
                <p:cNvPr id="1018005" name="Freeform 14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06" name="Freeform 15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8007" name="Rectangle 15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rPr>
                <a:t>Reg</a:t>
              </a:r>
              <a:endParaRPr lang="en-US" sz="1600" b="1" dirty="0">
                <a:solidFill>
                  <a:schemeClr val="tx1"/>
                </a:solidFill>
              </a:endParaRPr>
            </a:p>
          </p:txBody>
        </p:sp>
        <p:grpSp>
          <p:nvGrpSpPr>
            <p:cNvPr id="1018081" name="Group 152"/>
            <p:cNvGrpSpPr>
              <a:grpSpLocks/>
            </p:cNvGrpSpPr>
            <p:nvPr/>
          </p:nvGrpSpPr>
          <p:grpSpPr bwMode="auto">
            <a:xfrm>
              <a:off x="2031" y="1248"/>
              <a:ext cx="296" cy="289"/>
              <a:chOff x="1751" y="1509"/>
              <a:chExt cx="296" cy="289"/>
            </a:xfrm>
          </p:grpSpPr>
          <p:sp>
            <p:nvSpPr>
              <p:cNvPr id="1018009" name="Freeform 15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10" name="Freeform 15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11" name="Line 15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18012" name="Freeform 15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13" name="Line 15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18014" name="Rectangle 15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18085" name="Group 159"/>
            <p:cNvGrpSpPr>
              <a:grpSpLocks/>
            </p:cNvGrpSpPr>
            <p:nvPr/>
          </p:nvGrpSpPr>
          <p:grpSpPr bwMode="auto">
            <a:xfrm>
              <a:off x="2880" y="1248"/>
              <a:ext cx="325" cy="289"/>
              <a:chOff x="2600" y="1509"/>
              <a:chExt cx="325" cy="289"/>
            </a:xfrm>
          </p:grpSpPr>
          <p:sp>
            <p:nvSpPr>
              <p:cNvPr id="1018016" name="Freeform 16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17" name="Freeform 16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18" name="Rectangle 16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18097" name="Group 163"/>
            <p:cNvGrpSpPr>
              <a:grpSpLocks/>
            </p:cNvGrpSpPr>
            <p:nvPr/>
          </p:nvGrpSpPr>
          <p:grpSpPr bwMode="auto">
            <a:xfrm>
              <a:off x="3348" y="1248"/>
              <a:ext cx="284" cy="289"/>
              <a:chOff x="3068" y="1509"/>
              <a:chExt cx="284" cy="289"/>
            </a:xfrm>
          </p:grpSpPr>
          <p:sp>
            <p:nvSpPr>
              <p:cNvPr id="1018020" name="Freeform 16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21" name="Freeform 16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22" name="Line 16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18023" name="Line 16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18024" name="Line 16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18025" name="Line 16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18026" name="Line 17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18027" name="Line 17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18028" name="Line 17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18029" name="Line 17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18030" name="Line 17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018098" name="Group 175"/>
          <p:cNvGrpSpPr>
            <a:grpSpLocks/>
          </p:cNvGrpSpPr>
          <p:nvPr/>
        </p:nvGrpSpPr>
        <p:grpSpPr bwMode="auto">
          <a:xfrm>
            <a:off x="4114800" y="2743200"/>
            <a:ext cx="3355975" cy="838200"/>
            <a:chOff x="1562" y="1152"/>
            <a:chExt cx="2114" cy="528"/>
          </a:xfrm>
        </p:grpSpPr>
        <p:grpSp>
          <p:nvGrpSpPr>
            <p:cNvPr id="1018099" name="Group 176"/>
            <p:cNvGrpSpPr>
              <a:grpSpLocks/>
            </p:cNvGrpSpPr>
            <p:nvPr/>
          </p:nvGrpSpPr>
          <p:grpSpPr bwMode="auto">
            <a:xfrm>
              <a:off x="2487" y="1152"/>
              <a:ext cx="223" cy="481"/>
              <a:chOff x="2207" y="1413"/>
              <a:chExt cx="223" cy="481"/>
            </a:xfrm>
          </p:grpSpPr>
          <p:sp>
            <p:nvSpPr>
              <p:cNvPr id="1018033" name="Freeform 17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34" name="Rectangle 17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018100" name="Group 179"/>
            <p:cNvGrpSpPr>
              <a:grpSpLocks/>
            </p:cNvGrpSpPr>
            <p:nvPr/>
          </p:nvGrpSpPr>
          <p:grpSpPr bwMode="auto">
            <a:xfrm>
              <a:off x="1562" y="1248"/>
              <a:ext cx="349" cy="289"/>
              <a:chOff x="1282" y="1509"/>
              <a:chExt cx="349" cy="289"/>
            </a:xfrm>
          </p:grpSpPr>
          <p:sp>
            <p:nvSpPr>
              <p:cNvPr id="1018036" name="Rectangle 18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018101" name="Group 181"/>
              <p:cNvGrpSpPr>
                <a:grpSpLocks/>
              </p:cNvGrpSpPr>
              <p:nvPr/>
            </p:nvGrpSpPr>
            <p:grpSpPr bwMode="auto">
              <a:xfrm>
                <a:off x="1291" y="1509"/>
                <a:ext cx="340" cy="289"/>
                <a:chOff x="1291" y="1509"/>
                <a:chExt cx="340" cy="289"/>
              </a:xfrm>
            </p:grpSpPr>
            <p:sp>
              <p:nvSpPr>
                <p:cNvPr id="1018038" name="Freeform 18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39" name="Freeform 18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8040" name="Rectangle 18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18102" name="Group 185"/>
            <p:cNvGrpSpPr>
              <a:grpSpLocks/>
            </p:cNvGrpSpPr>
            <p:nvPr/>
          </p:nvGrpSpPr>
          <p:grpSpPr bwMode="auto">
            <a:xfrm>
              <a:off x="2031" y="1248"/>
              <a:ext cx="296" cy="289"/>
              <a:chOff x="1751" y="1509"/>
              <a:chExt cx="296" cy="289"/>
            </a:xfrm>
          </p:grpSpPr>
          <p:sp>
            <p:nvSpPr>
              <p:cNvPr id="1018042" name="Freeform 18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43" name="Freeform 18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44" name="Line 18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18045" name="Freeform 18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46" name="Line 19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18047" name="Rectangle 19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18103" name="Group 192"/>
            <p:cNvGrpSpPr>
              <a:grpSpLocks/>
            </p:cNvGrpSpPr>
            <p:nvPr/>
          </p:nvGrpSpPr>
          <p:grpSpPr bwMode="auto">
            <a:xfrm>
              <a:off x="2880" y="1248"/>
              <a:ext cx="325" cy="289"/>
              <a:chOff x="2600" y="1509"/>
              <a:chExt cx="325" cy="289"/>
            </a:xfrm>
          </p:grpSpPr>
          <p:sp>
            <p:nvSpPr>
              <p:cNvPr id="1018049" name="Freeform 19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50" name="Freeform 19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51" name="Rectangle 19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18104" name="Group 196"/>
            <p:cNvGrpSpPr>
              <a:grpSpLocks/>
            </p:cNvGrpSpPr>
            <p:nvPr/>
          </p:nvGrpSpPr>
          <p:grpSpPr bwMode="auto">
            <a:xfrm>
              <a:off x="3348" y="1248"/>
              <a:ext cx="284" cy="289"/>
              <a:chOff x="3068" y="1509"/>
              <a:chExt cx="284" cy="289"/>
            </a:xfrm>
          </p:grpSpPr>
          <p:sp>
            <p:nvSpPr>
              <p:cNvPr id="1018053" name="Freeform 19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54" name="Freeform 19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55" name="Line 19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18056" name="Line 20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18057" name="Line 20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18058" name="Line 20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18059" name="Line 20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18060" name="Line 20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18061" name="Line 20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18062" name="Line 20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18063" name="Line 20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018105" name="Group 208"/>
          <p:cNvGrpSpPr>
            <a:grpSpLocks/>
          </p:cNvGrpSpPr>
          <p:nvPr/>
        </p:nvGrpSpPr>
        <p:grpSpPr bwMode="auto">
          <a:xfrm>
            <a:off x="4724400" y="3505200"/>
            <a:ext cx="3355975" cy="838200"/>
            <a:chOff x="1562" y="1152"/>
            <a:chExt cx="2114" cy="528"/>
          </a:xfrm>
        </p:grpSpPr>
        <p:grpSp>
          <p:nvGrpSpPr>
            <p:cNvPr id="1018106" name="Group 209"/>
            <p:cNvGrpSpPr>
              <a:grpSpLocks/>
            </p:cNvGrpSpPr>
            <p:nvPr/>
          </p:nvGrpSpPr>
          <p:grpSpPr bwMode="auto">
            <a:xfrm>
              <a:off x="2487" y="1152"/>
              <a:ext cx="223" cy="481"/>
              <a:chOff x="2207" y="1413"/>
              <a:chExt cx="223" cy="481"/>
            </a:xfrm>
          </p:grpSpPr>
          <p:sp>
            <p:nvSpPr>
              <p:cNvPr id="1018066" name="Freeform 21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67" name="Rectangle 21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018107" name="Group 212"/>
            <p:cNvGrpSpPr>
              <a:grpSpLocks/>
            </p:cNvGrpSpPr>
            <p:nvPr/>
          </p:nvGrpSpPr>
          <p:grpSpPr bwMode="auto">
            <a:xfrm>
              <a:off x="1562" y="1248"/>
              <a:ext cx="349" cy="289"/>
              <a:chOff x="1282" y="1509"/>
              <a:chExt cx="349" cy="289"/>
            </a:xfrm>
          </p:grpSpPr>
          <p:sp>
            <p:nvSpPr>
              <p:cNvPr id="1018069" name="Rectangle 21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018108" name="Group 214"/>
              <p:cNvGrpSpPr>
                <a:grpSpLocks/>
              </p:cNvGrpSpPr>
              <p:nvPr/>
            </p:nvGrpSpPr>
            <p:grpSpPr bwMode="auto">
              <a:xfrm>
                <a:off x="1291" y="1509"/>
                <a:ext cx="340" cy="289"/>
                <a:chOff x="1291" y="1509"/>
                <a:chExt cx="340" cy="289"/>
              </a:xfrm>
            </p:grpSpPr>
            <p:sp>
              <p:nvSpPr>
                <p:cNvPr id="1018071" name="Freeform 21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72" name="Freeform 21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8073" name="Rectangle 21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18109" name="Group 218"/>
            <p:cNvGrpSpPr>
              <a:grpSpLocks/>
            </p:cNvGrpSpPr>
            <p:nvPr/>
          </p:nvGrpSpPr>
          <p:grpSpPr bwMode="auto">
            <a:xfrm>
              <a:off x="2031" y="1248"/>
              <a:ext cx="296" cy="289"/>
              <a:chOff x="1751" y="1509"/>
              <a:chExt cx="296" cy="289"/>
            </a:xfrm>
          </p:grpSpPr>
          <p:sp>
            <p:nvSpPr>
              <p:cNvPr id="1018075" name="Freeform 21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76" name="Freeform 22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77" name="Line 22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18078" name="Freeform 22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79" name="Line 22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18080" name="Rectangle 22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18110" name="Group 225"/>
            <p:cNvGrpSpPr>
              <a:grpSpLocks/>
            </p:cNvGrpSpPr>
            <p:nvPr/>
          </p:nvGrpSpPr>
          <p:grpSpPr bwMode="auto">
            <a:xfrm>
              <a:off x="2880" y="1248"/>
              <a:ext cx="325" cy="289"/>
              <a:chOff x="2600" y="1509"/>
              <a:chExt cx="325" cy="289"/>
            </a:xfrm>
          </p:grpSpPr>
          <p:sp>
            <p:nvSpPr>
              <p:cNvPr id="1018082" name="Freeform 22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83" name="Freeform 22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84" name="Rectangle 22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18111" name="Group 229"/>
            <p:cNvGrpSpPr>
              <a:grpSpLocks/>
            </p:cNvGrpSpPr>
            <p:nvPr/>
          </p:nvGrpSpPr>
          <p:grpSpPr bwMode="auto">
            <a:xfrm>
              <a:off x="3348" y="1248"/>
              <a:ext cx="284" cy="289"/>
              <a:chOff x="3068" y="1509"/>
              <a:chExt cx="284" cy="289"/>
            </a:xfrm>
          </p:grpSpPr>
          <p:sp>
            <p:nvSpPr>
              <p:cNvPr id="1018086" name="Freeform 23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87" name="Freeform 23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88" name="Line 23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18089" name="Line 23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18090" name="Line 23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18091" name="Line 23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18092" name="Line 23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18093" name="Line 23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18094" name="Line 23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18095" name="Line 23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18096" name="Line 24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7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50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98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762000" y="3352800"/>
            <a:ext cx="6019800" cy="609600"/>
            <a:chOff x="480" y="1824"/>
            <a:chExt cx="3792" cy="384"/>
          </a:xfrm>
        </p:grpSpPr>
        <p:sp>
          <p:nvSpPr>
            <p:cNvPr id="1034257" name="Rectangle 17"/>
            <p:cNvSpPr>
              <a:spLocks noChangeArrowheads="1"/>
            </p:cNvSpPr>
            <p:nvPr/>
          </p:nvSpPr>
          <p:spPr bwMode="auto">
            <a:xfrm>
              <a:off x="480" y="1824"/>
              <a:ext cx="520" cy="286"/>
            </a:xfrm>
            <a:prstGeom prst="rect">
              <a:avLst/>
            </a:prstGeom>
            <a:noFill/>
            <a:ln w="12700">
              <a:noFill/>
              <a:miter lim="800000"/>
              <a:headEnd/>
              <a:tailEnd/>
            </a:ln>
            <a:effectLst/>
          </p:spPr>
          <p:txBody>
            <a:bodyPr wrap="none" lIns="90488" tIns="44450" rIns="90488" bIns="44450">
              <a:spAutoFit/>
            </a:bodyPr>
            <a:lstStyle/>
            <a:p>
              <a:r>
                <a:rPr lang="en-US" sz="2400"/>
                <a:t>flush</a:t>
              </a:r>
            </a:p>
          </p:txBody>
        </p:sp>
        <p:sp>
          <p:nvSpPr>
            <p:cNvPr id="1034259" name="AutoShape 19" descr="Shingle"/>
            <p:cNvSpPr>
              <a:spLocks noChangeArrowheads="1"/>
            </p:cNvSpPr>
            <p:nvPr/>
          </p:nvSpPr>
          <p:spPr bwMode="auto">
            <a:xfrm>
              <a:off x="2544"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4260" name="AutoShape 20" descr="Shingle"/>
            <p:cNvSpPr>
              <a:spLocks noChangeArrowheads="1"/>
            </p:cNvSpPr>
            <p:nvPr/>
          </p:nvSpPr>
          <p:spPr bwMode="auto">
            <a:xfrm>
              <a:off x="2976"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4261" name="AutoShape 21"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4262" name="AutoShape 22"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144"/>
          <p:cNvGrpSpPr>
            <a:grpSpLocks/>
          </p:cNvGrpSpPr>
          <p:nvPr/>
        </p:nvGrpSpPr>
        <p:grpSpPr bwMode="auto">
          <a:xfrm>
            <a:off x="3810000" y="2362200"/>
            <a:ext cx="838200" cy="2362200"/>
            <a:chOff x="2400" y="864"/>
            <a:chExt cx="528" cy="1344"/>
          </a:xfrm>
        </p:grpSpPr>
        <p:sp>
          <p:nvSpPr>
            <p:cNvPr id="1034264" name="Rectangle 24"/>
            <p:cNvSpPr>
              <a:spLocks noChangeArrowheads="1"/>
            </p:cNvSpPr>
            <p:nvPr/>
          </p:nvSpPr>
          <p:spPr bwMode="auto">
            <a:xfrm>
              <a:off x="2592" y="1920"/>
              <a:ext cx="33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034265" name="Rectangle 25"/>
            <p:cNvSpPr>
              <a:spLocks noChangeArrowheads="1"/>
            </p:cNvSpPr>
            <p:nvPr/>
          </p:nvSpPr>
          <p:spPr bwMode="auto">
            <a:xfrm>
              <a:off x="2400" y="864"/>
              <a:ext cx="96" cy="3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034266" name="Line 26"/>
            <p:cNvSpPr>
              <a:spLocks noChangeShapeType="1"/>
            </p:cNvSpPr>
            <p:nvPr/>
          </p:nvSpPr>
          <p:spPr bwMode="auto">
            <a:xfrm>
              <a:off x="2496" y="1200"/>
              <a:ext cx="144" cy="720"/>
            </a:xfrm>
            <a:prstGeom prst="line">
              <a:avLst/>
            </a:prstGeom>
            <a:noFill/>
            <a:ln w="28575">
              <a:solidFill>
                <a:srgbClr val="009900"/>
              </a:solidFill>
              <a:round/>
              <a:headEnd/>
              <a:tailEnd type="triangle" w="med" len="med"/>
            </a:ln>
            <a:effectLst/>
          </p:spPr>
          <p:txBody>
            <a:bodyPr/>
            <a:lstStyle/>
            <a:p>
              <a:endParaRPr lang="en-US"/>
            </a:p>
          </p:txBody>
        </p:sp>
      </p:grpSp>
      <p:sp>
        <p:nvSpPr>
          <p:cNvPr id="1034267" name="Rectangle 27"/>
          <p:cNvSpPr>
            <a:spLocks noGrp="1" noChangeArrowheads="1"/>
          </p:cNvSpPr>
          <p:nvPr>
            <p:ph type="title"/>
          </p:nvPr>
        </p:nvSpPr>
        <p:spPr>
          <a:xfrm>
            <a:off x="533400" y="304800"/>
            <a:ext cx="5177699" cy="426142"/>
          </a:xfrm>
          <a:noFill/>
          <a:ln/>
        </p:spPr>
        <p:txBody>
          <a:bodyPr wrap="none"/>
          <a:lstStyle/>
          <a:p>
            <a:r>
              <a:rPr lang="zh-CN" altLang="en-US" dirty="0" smtClean="0"/>
              <a:t>另一个解决分支控制冒险的办法</a:t>
            </a:r>
            <a:endParaRPr lang="en-US" dirty="0"/>
          </a:p>
        </p:txBody>
      </p:sp>
      <p:sp>
        <p:nvSpPr>
          <p:cNvPr id="1034268" name="Rectangle 28"/>
          <p:cNvSpPr>
            <a:spLocks noChangeArrowheads="1"/>
          </p:cNvSpPr>
          <p:nvPr/>
        </p:nvSpPr>
        <p:spPr bwMode="auto">
          <a:xfrm>
            <a:off x="328613" y="25923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034269" name="Line 29"/>
          <p:cNvSpPr>
            <a:spLocks noChangeShapeType="1"/>
          </p:cNvSpPr>
          <p:nvPr/>
        </p:nvSpPr>
        <p:spPr bwMode="auto">
          <a:xfrm flipV="1">
            <a:off x="1447800" y="2209800"/>
            <a:ext cx="7010400" cy="4763"/>
          </a:xfrm>
          <a:prstGeom prst="line">
            <a:avLst/>
          </a:prstGeom>
          <a:noFill/>
          <a:ln w="25400">
            <a:solidFill>
              <a:schemeClr val="tx1"/>
            </a:solidFill>
            <a:round/>
            <a:headEnd/>
            <a:tailEnd type="triangle" w="med" len="med"/>
          </a:ln>
          <a:effectLst/>
        </p:spPr>
        <p:txBody>
          <a:bodyPr wrap="none" anchor="ctr"/>
          <a:lstStyle/>
          <a:p>
            <a:endParaRPr lang="en-US"/>
          </a:p>
        </p:txBody>
      </p:sp>
      <p:sp>
        <p:nvSpPr>
          <p:cNvPr id="1034270" name="Rectangle 30"/>
          <p:cNvSpPr>
            <a:spLocks noChangeArrowheads="1"/>
          </p:cNvSpPr>
          <p:nvPr/>
        </p:nvSpPr>
        <p:spPr bwMode="auto">
          <a:xfrm>
            <a:off x="762000" y="2514600"/>
            <a:ext cx="72866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beq</a:t>
            </a:r>
          </a:p>
        </p:txBody>
      </p:sp>
      <p:sp>
        <p:nvSpPr>
          <p:cNvPr id="1034271" name="Line 31"/>
          <p:cNvSpPr>
            <a:spLocks noChangeShapeType="1"/>
          </p:cNvSpPr>
          <p:nvPr/>
        </p:nvSpPr>
        <p:spPr bwMode="auto">
          <a:xfrm>
            <a:off x="685800" y="2514600"/>
            <a:ext cx="0" cy="3581400"/>
          </a:xfrm>
          <a:prstGeom prst="line">
            <a:avLst/>
          </a:prstGeom>
          <a:noFill/>
          <a:ln w="28575">
            <a:solidFill>
              <a:schemeClr val="tx1"/>
            </a:solidFill>
            <a:round/>
            <a:headEnd/>
            <a:tailEnd type="triangle" w="med" len="med"/>
          </a:ln>
          <a:effectLst/>
        </p:spPr>
        <p:txBody>
          <a:bodyPr/>
          <a:lstStyle/>
          <a:p>
            <a:endParaRPr lang="en-US"/>
          </a:p>
        </p:txBody>
      </p:sp>
      <p:grpSp>
        <p:nvGrpSpPr>
          <p:cNvPr id="4" name="Group 143"/>
          <p:cNvGrpSpPr>
            <a:grpSpLocks/>
          </p:cNvGrpSpPr>
          <p:nvPr/>
        </p:nvGrpSpPr>
        <p:grpSpPr bwMode="auto">
          <a:xfrm>
            <a:off x="685800" y="4114800"/>
            <a:ext cx="6937375" cy="1676400"/>
            <a:chOff x="432" y="1824"/>
            <a:chExt cx="4370" cy="1056"/>
          </a:xfrm>
        </p:grpSpPr>
        <p:sp>
          <p:nvSpPr>
            <p:cNvPr id="1034307" name="Rectangle 67"/>
            <p:cNvSpPr>
              <a:spLocks noChangeArrowheads="1"/>
            </p:cNvSpPr>
            <p:nvPr/>
          </p:nvSpPr>
          <p:spPr bwMode="auto">
            <a:xfrm>
              <a:off x="480" y="1970"/>
              <a:ext cx="1065"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beq </a:t>
              </a:r>
              <a:r>
                <a:rPr lang="en-US" sz="2400">
                  <a:solidFill>
                    <a:schemeClr val="tx1"/>
                  </a:solidFill>
                </a:rPr>
                <a:t>target</a:t>
              </a:r>
            </a:p>
          </p:txBody>
        </p:sp>
        <p:grpSp>
          <p:nvGrpSpPr>
            <p:cNvPr id="5" name="Group 68"/>
            <p:cNvGrpSpPr>
              <a:grpSpLocks/>
            </p:cNvGrpSpPr>
            <p:nvPr/>
          </p:nvGrpSpPr>
          <p:grpSpPr bwMode="auto">
            <a:xfrm>
              <a:off x="2592" y="1824"/>
              <a:ext cx="2114" cy="528"/>
              <a:chOff x="1562" y="1152"/>
              <a:chExt cx="2114" cy="528"/>
            </a:xfrm>
          </p:grpSpPr>
          <p:grpSp>
            <p:nvGrpSpPr>
              <p:cNvPr id="6" name="Group 69"/>
              <p:cNvGrpSpPr>
                <a:grpSpLocks/>
              </p:cNvGrpSpPr>
              <p:nvPr/>
            </p:nvGrpSpPr>
            <p:grpSpPr bwMode="auto">
              <a:xfrm>
                <a:off x="2487" y="1152"/>
                <a:ext cx="223" cy="481"/>
                <a:chOff x="2207" y="1413"/>
                <a:chExt cx="223" cy="481"/>
              </a:xfrm>
            </p:grpSpPr>
            <p:sp>
              <p:nvSpPr>
                <p:cNvPr id="1034310" name="Freeform 7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11" name="Rectangle 7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7" name="Group 72"/>
              <p:cNvGrpSpPr>
                <a:grpSpLocks/>
              </p:cNvGrpSpPr>
              <p:nvPr/>
            </p:nvGrpSpPr>
            <p:grpSpPr bwMode="auto">
              <a:xfrm>
                <a:off x="1562" y="1248"/>
                <a:ext cx="349" cy="289"/>
                <a:chOff x="1282" y="1509"/>
                <a:chExt cx="349" cy="289"/>
              </a:xfrm>
            </p:grpSpPr>
            <p:sp>
              <p:nvSpPr>
                <p:cNvPr id="1034313" name="Rectangle 7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8" name="Group 74"/>
                <p:cNvGrpSpPr>
                  <a:grpSpLocks/>
                </p:cNvGrpSpPr>
                <p:nvPr/>
              </p:nvGrpSpPr>
              <p:grpSpPr bwMode="auto">
                <a:xfrm>
                  <a:off x="1291" y="1509"/>
                  <a:ext cx="340" cy="289"/>
                  <a:chOff x="1291" y="1509"/>
                  <a:chExt cx="340" cy="289"/>
                </a:xfrm>
              </p:grpSpPr>
              <p:sp>
                <p:nvSpPr>
                  <p:cNvPr id="1034315" name="Freeform 7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16" name="Freeform 7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4317" name="Rectangle 7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78"/>
              <p:cNvGrpSpPr>
                <a:grpSpLocks/>
              </p:cNvGrpSpPr>
              <p:nvPr/>
            </p:nvGrpSpPr>
            <p:grpSpPr bwMode="auto">
              <a:xfrm>
                <a:off x="2031" y="1248"/>
                <a:ext cx="296" cy="289"/>
                <a:chOff x="1751" y="1509"/>
                <a:chExt cx="296" cy="289"/>
              </a:xfrm>
            </p:grpSpPr>
            <p:sp>
              <p:nvSpPr>
                <p:cNvPr id="1034319" name="Freeform 7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20" name="Freeform 8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321" name="Line 8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4322" name="Freeform 8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23" name="Line 8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4324" name="Rectangle 8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 name="Group 85"/>
              <p:cNvGrpSpPr>
                <a:grpSpLocks/>
              </p:cNvGrpSpPr>
              <p:nvPr/>
            </p:nvGrpSpPr>
            <p:grpSpPr bwMode="auto">
              <a:xfrm>
                <a:off x="2880" y="1248"/>
                <a:ext cx="325" cy="289"/>
                <a:chOff x="2600" y="1509"/>
                <a:chExt cx="325" cy="289"/>
              </a:xfrm>
            </p:grpSpPr>
            <p:sp>
              <p:nvSpPr>
                <p:cNvPr id="1034326" name="Freeform 8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27" name="Freeform 8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328" name="Rectangle 8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89"/>
              <p:cNvGrpSpPr>
                <a:grpSpLocks/>
              </p:cNvGrpSpPr>
              <p:nvPr/>
            </p:nvGrpSpPr>
            <p:grpSpPr bwMode="auto">
              <a:xfrm>
                <a:off x="3348" y="1248"/>
                <a:ext cx="284" cy="289"/>
                <a:chOff x="3068" y="1509"/>
                <a:chExt cx="284" cy="289"/>
              </a:xfrm>
            </p:grpSpPr>
            <p:sp>
              <p:nvSpPr>
                <p:cNvPr id="1034330" name="Freeform 9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31" name="Freeform 9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332" name="Line 9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4333" name="Line 9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4334" name="Line 9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4335" name="Line 9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4336" name="Line 9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4337" name="Line 9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4338" name="Line 9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4339" name="Line 9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4340" name="Line 10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034345" name="Rectangle 105"/>
            <p:cNvSpPr>
              <a:spLocks noChangeArrowheads="1"/>
            </p:cNvSpPr>
            <p:nvPr/>
          </p:nvSpPr>
          <p:spPr bwMode="auto">
            <a:xfrm>
              <a:off x="432" y="2517"/>
              <a:ext cx="63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 Inst 3</a:t>
              </a:r>
            </a:p>
          </p:txBody>
        </p:sp>
        <p:grpSp>
          <p:nvGrpSpPr>
            <p:cNvPr id="12" name="Group 142"/>
            <p:cNvGrpSpPr>
              <a:grpSpLocks/>
            </p:cNvGrpSpPr>
            <p:nvPr/>
          </p:nvGrpSpPr>
          <p:grpSpPr bwMode="auto">
            <a:xfrm>
              <a:off x="3024" y="2352"/>
              <a:ext cx="1778" cy="528"/>
              <a:chOff x="3862" y="2352"/>
              <a:chExt cx="1778" cy="528"/>
            </a:xfrm>
          </p:grpSpPr>
          <p:grpSp>
            <p:nvGrpSpPr>
              <p:cNvPr id="13" name="Group 101"/>
              <p:cNvGrpSpPr>
                <a:grpSpLocks/>
              </p:cNvGrpSpPr>
              <p:nvPr/>
            </p:nvGrpSpPr>
            <p:grpSpPr bwMode="auto">
              <a:xfrm>
                <a:off x="4811" y="2352"/>
                <a:ext cx="223" cy="481"/>
                <a:chOff x="2207" y="1413"/>
                <a:chExt cx="223" cy="481"/>
              </a:xfrm>
            </p:grpSpPr>
            <p:sp>
              <p:nvSpPr>
                <p:cNvPr id="1034342" name="Freeform 10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43" name="Rectangle 10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4" name="Group 106"/>
              <p:cNvGrpSpPr>
                <a:grpSpLocks/>
              </p:cNvGrpSpPr>
              <p:nvPr/>
            </p:nvGrpSpPr>
            <p:grpSpPr bwMode="auto">
              <a:xfrm>
                <a:off x="3862" y="2448"/>
                <a:ext cx="349" cy="289"/>
                <a:chOff x="1282" y="1509"/>
                <a:chExt cx="349" cy="289"/>
              </a:xfrm>
            </p:grpSpPr>
            <p:sp>
              <p:nvSpPr>
                <p:cNvPr id="1034347" name="Rectangle 10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5" name="Group 108"/>
                <p:cNvGrpSpPr>
                  <a:grpSpLocks/>
                </p:cNvGrpSpPr>
                <p:nvPr/>
              </p:nvGrpSpPr>
              <p:grpSpPr bwMode="auto">
                <a:xfrm>
                  <a:off x="1291" y="1509"/>
                  <a:ext cx="340" cy="289"/>
                  <a:chOff x="1291" y="1509"/>
                  <a:chExt cx="340" cy="289"/>
                </a:xfrm>
              </p:grpSpPr>
              <p:sp>
                <p:nvSpPr>
                  <p:cNvPr id="1034349" name="Freeform 10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50" name="Freeform 11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4351" name="Rectangle 111"/>
              <p:cNvSpPr>
                <a:spLocks noChangeArrowheads="1"/>
              </p:cNvSpPr>
              <p:nvPr/>
            </p:nvSpPr>
            <p:spPr bwMode="auto">
              <a:xfrm>
                <a:off x="4312" y="24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112"/>
              <p:cNvGrpSpPr>
                <a:grpSpLocks/>
              </p:cNvGrpSpPr>
              <p:nvPr/>
            </p:nvGrpSpPr>
            <p:grpSpPr bwMode="auto">
              <a:xfrm>
                <a:off x="4331" y="2448"/>
                <a:ext cx="296" cy="289"/>
                <a:chOff x="1751" y="1509"/>
                <a:chExt cx="296" cy="289"/>
              </a:xfrm>
            </p:grpSpPr>
            <p:sp>
              <p:nvSpPr>
                <p:cNvPr id="1034353" name="Freeform 11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54" name="Freeform 11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355" name="Line 115"/>
              <p:cNvSpPr>
                <a:spLocks noChangeShapeType="1"/>
              </p:cNvSpPr>
              <p:nvPr/>
            </p:nvSpPr>
            <p:spPr bwMode="auto">
              <a:xfrm>
                <a:off x="4216" y="2592"/>
                <a:ext cx="116" cy="0"/>
              </a:xfrm>
              <a:prstGeom prst="line">
                <a:avLst/>
              </a:prstGeom>
              <a:noFill/>
              <a:ln w="25400">
                <a:solidFill>
                  <a:schemeClr val="tx1"/>
                </a:solidFill>
                <a:round/>
                <a:headEnd/>
                <a:tailEnd/>
              </a:ln>
              <a:effectLst/>
            </p:spPr>
            <p:txBody>
              <a:bodyPr wrap="none" anchor="ctr"/>
              <a:lstStyle/>
              <a:p>
                <a:endParaRPr lang="en-US"/>
              </a:p>
            </p:txBody>
          </p:sp>
          <p:sp>
            <p:nvSpPr>
              <p:cNvPr id="1034356" name="Freeform 116"/>
              <p:cNvSpPr>
                <a:spLocks/>
              </p:cNvSpPr>
              <p:nvPr/>
            </p:nvSpPr>
            <p:spPr bwMode="auto">
              <a:xfrm>
                <a:off x="4284" y="24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57" name="Line 117"/>
              <p:cNvSpPr>
                <a:spLocks noChangeShapeType="1"/>
              </p:cNvSpPr>
              <p:nvPr/>
            </p:nvSpPr>
            <p:spPr bwMode="auto">
              <a:xfrm>
                <a:off x="4632" y="2496"/>
                <a:ext cx="157" cy="0"/>
              </a:xfrm>
              <a:prstGeom prst="line">
                <a:avLst/>
              </a:prstGeom>
              <a:noFill/>
              <a:ln w="25400">
                <a:solidFill>
                  <a:schemeClr val="tx1"/>
                </a:solidFill>
                <a:round/>
                <a:headEnd/>
                <a:tailEnd/>
              </a:ln>
              <a:effectLst/>
            </p:spPr>
            <p:txBody>
              <a:bodyPr wrap="none" anchor="ctr"/>
              <a:lstStyle/>
              <a:p>
                <a:endParaRPr lang="en-US"/>
              </a:p>
            </p:txBody>
          </p:sp>
          <p:sp>
            <p:nvSpPr>
              <p:cNvPr id="1034358" name="Rectangle 118"/>
              <p:cNvSpPr>
                <a:spLocks noChangeArrowheads="1"/>
              </p:cNvSpPr>
              <p:nvPr/>
            </p:nvSpPr>
            <p:spPr bwMode="auto">
              <a:xfrm>
                <a:off x="5129" y="24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7" name="Group 119"/>
              <p:cNvGrpSpPr>
                <a:grpSpLocks/>
              </p:cNvGrpSpPr>
              <p:nvPr/>
            </p:nvGrpSpPr>
            <p:grpSpPr bwMode="auto">
              <a:xfrm>
                <a:off x="5180" y="2448"/>
                <a:ext cx="325" cy="289"/>
                <a:chOff x="2600" y="1509"/>
                <a:chExt cx="325" cy="289"/>
              </a:xfrm>
            </p:grpSpPr>
            <p:sp>
              <p:nvSpPr>
                <p:cNvPr id="1034360" name="Freeform 12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61" name="Freeform 12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362" name="Line 122"/>
              <p:cNvSpPr>
                <a:spLocks noChangeShapeType="1"/>
              </p:cNvSpPr>
              <p:nvPr/>
            </p:nvSpPr>
            <p:spPr bwMode="auto">
              <a:xfrm>
                <a:off x="5501" y="2592"/>
                <a:ext cx="139" cy="0"/>
              </a:xfrm>
              <a:prstGeom prst="line">
                <a:avLst/>
              </a:prstGeom>
              <a:noFill/>
              <a:ln w="25400">
                <a:solidFill>
                  <a:schemeClr val="tx1"/>
                </a:solidFill>
                <a:round/>
                <a:headEnd/>
                <a:tailEnd/>
              </a:ln>
              <a:effectLst/>
            </p:spPr>
            <p:txBody>
              <a:bodyPr wrap="none" anchor="ctr"/>
              <a:lstStyle/>
              <a:p>
                <a:endParaRPr lang="en-US"/>
              </a:p>
            </p:txBody>
          </p:sp>
          <p:sp>
            <p:nvSpPr>
              <p:cNvPr id="1034363" name="Line 123"/>
              <p:cNvSpPr>
                <a:spLocks noChangeShapeType="1"/>
              </p:cNvSpPr>
              <p:nvPr/>
            </p:nvSpPr>
            <p:spPr bwMode="auto">
              <a:xfrm>
                <a:off x="5017" y="2592"/>
                <a:ext cx="155" cy="0"/>
              </a:xfrm>
              <a:prstGeom prst="line">
                <a:avLst/>
              </a:prstGeom>
              <a:noFill/>
              <a:ln w="25400">
                <a:solidFill>
                  <a:schemeClr val="tx1"/>
                </a:solidFill>
                <a:round/>
                <a:headEnd/>
                <a:tailEnd/>
              </a:ln>
              <a:effectLst/>
            </p:spPr>
            <p:txBody>
              <a:bodyPr wrap="none" anchor="ctr"/>
              <a:lstStyle/>
              <a:p>
                <a:endParaRPr lang="en-US"/>
              </a:p>
            </p:txBody>
          </p:sp>
          <p:sp>
            <p:nvSpPr>
              <p:cNvPr id="1034364" name="Line 124"/>
              <p:cNvSpPr>
                <a:spLocks noChangeShapeType="1"/>
              </p:cNvSpPr>
              <p:nvPr/>
            </p:nvSpPr>
            <p:spPr bwMode="auto">
              <a:xfrm>
                <a:off x="4632" y="2688"/>
                <a:ext cx="157" cy="0"/>
              </a:xfrm>
              <a:prstGeom prst="line">
                <a:avLst/>
              </a:prstGeom>
              <a:noFill/>
              <a:ln w="25400">
                <a:solidFill>
                  <a:schemeClr val="tx1"/>
                </a:solidFill>
                <a:round/>
                <a:headEnd/>
                <a:tailEnd/>
              </a:ln>
              <a:effectLst/>
            </p:spPr>
            <p:txBody>
              <a:bodyPr wrap="none" anchor="ctr"/>
              <a:lstStyle/>
              <a:p>
                <a:endParaRPr lang="en-US"/>
              </a:p>
            </p:txBody>
          </p:sp>
          <p:sp>
            <p:nvSpPr>
              <p:cNvPr id="1034365" name="Line 125"/>
              <p:cNvSpPr>
                <a:spLocks noChangeShapeType="1"/>
              </p:cNvSpPr>
              <p:nvPr/>
            </p:nvSpPr>
            <p:spPr bwMode="auto">
              <a:xfrm>
                <a:off x="4716" y="2688"/>
                <a:ext cx="0" cy="192"/>
              </a:xfrm>
              <a:prstGeom prst="line">
                <a:avLst/>
              </a:prstGeom>
              <a:noFill/>
              <a:ln w="28575">
                <a:solidFill>
                  <a:schemeClr val="tx1"/>
                </a:solidFill>
                <a:round/>
                <a:headEnd/>
                <a:tailEnd/>
              </a:ln>
              <a:effectLst/>
            </p:spPr>
            <p:txBody>
              <a:bodyPr/>
              <a:lstStyle/>
              <a:p>
                <a:endParaRPr lang="en-US"/>
              </a:p>
            </p:txBody>
          </p:sp>
          <p:sp>
            <p:nvSpPr>
              <p:cNvPr id="1034366" name="Line 126"/>
              <p:cNvSpPr>
                <a:spLocks noChangeShapeType="1"/>
              </p:cNvSpPr>
              <p:nvPr/>
            </p:nvSpPr>
            <p:spPr bwMode="auto">
              <a:xfrm>
                <a:off x="4716" y="2880"/>
                <a:ext cx="336" cy="0"/>
              </a:xfrm>
              <a:prstGeom prst="line">
                <a:avLst/>
              </a:prstGeom>
              <a:noFill/>
              <a:ln w="28575">
                <a:solidFill>
                  <a:schemeClr val="tx1"/>
                </a:solidFill>
                <a:round/>
                <a:headEnd/>
                <a:tailEnd/>
              </a:ln>
              <a:effectLst/>
            </p:spPr>
            <p:txBody>
              <a:bodyPr/>
              <a:lstStyle/>
              <a:p>
                <a:endParaRPr lang="en-US"/>
              </a:p>
            </p:txBody>
          </p:sp>
          <p:sp>
            <p:nvSpPr>
              <p:cNvPr id="1034367" name="Line 127"/>
              <p:cNvSpPr>
                <a:spLocks noChangeShapeType="1"/>
              </p:cNvSpPr>
              <p:nvPr/>
            </p:nvSpPr>
            <p:spPr bwMode="auto">
              <a:xfrm>
                <a:off x="5052" y="2592"/>
                <a:ext cx="0" cy="288"/>
              </a:xfrm>
              <a:prstGeom prst="line">
                <a:avLst/>
              </a:prstGeom>
              <a:noFill/>
              <a:ln w="28575">
                <a:solidFill>
                  <a:schemeClr val="tx1"/>
                </a:solidFill>
                <a:round/>
                <a:headEnd/>
                <a:tailEnd/>
              </a:ln>
              <a:effectLst/>
            </p:spPr>
            <p:txBody>
              <a:bodyPr/>
              <a:lstStyle/>
              <a:p>
                <a:endParaRPr lang="en-US"/>
              </a:p>
            </p:txBody>
          </p:sp>
          <p:sp>
            <p:nvSpPr>
              <p:cNvPr id="1034368" name="Line 128"/>
              <p:cNvSpPr>
                <a:spLocks noChangeShapeType="1"/>
              </p:cNvSpPr>
              <p:nvPr/>
            </p:nvSpPr>
            <p:spPr bwMode="auto">
              <a:xfrm flipH="1">
                <a:off x="5132" y="2592"/>
                <a:ext cx="0" cy="240"/>
              </a:xfrm>
              <a:prstGeom prst="line">
                <a:avLst/>
              </a:prstGeom>
              <a:noFill/>
              <a:ln w="28575">
                <a:solidFill>
                  <a:schemeClr val="tx1"/>
                </a:solidFill>
                <a:round/>
                <a:headEnd/>
                <a:tailEnd/>
              </a:ln>
              <a:effectLst/>
            </p:spPr>
            <p:txBody>
              <a:bodyPr/>
              <a:lstStyle/>
              <a:p>
                <a:endParaRPr lang="en-US"/>
              </a:p>
            </p:txBody>
          </p:sp>
          <p:sp>
            <p:nvSpPr>
              <p:cNvPr id="1034369" name="Line 129"/>
              <p:cNvSpPr>
                <a:spLocks noChangeShapeType="1"/>
              </p:cNvSpPr>
              <p:nvPr/>
            </p:nvSpPr>
            <p:spPr bwMode="auto">
              <a:xfrm>
                <a:off x="5132" y="2832"/>
                <a:ext cx="432" cy="0"/>
              </a:xfrm>
              <a:prstGeom prst="line">
                <a:avLst/>
              </a:prstGeom>
              <a:noFill/>
              <a:ln w="28575">
                <a:solidFill>
                  <a:schemeClr val="tx1"/>
                </a:solidFill>
                <a:round/>
                <a:headEnd/>
                <a:tailEnd/>
              </a:ln>
              <a:effectLst/>
            </p:spPr>
            <p:txBody>
              <a:bodyPr/>
              <a:lstStyle/>
              <a:p>
                <a:endParaRPr lang="en-US"/>
              </a:p>
            </p:txBody>
          </p:sp>
          <p:sp>
            <p:nvSpPr>
              <p:cNvPr id="1034370" name="Line 130"/>
              <p:cNvSpPr>
                <a:spLocks noChangeShapeType="1"/>
              </p:cNvSpPr>
              <p:nvPr/>
            </p:nvSpPr>
            <p:spPr bwMode="auto">
              <a:xfrm>
                <a:off x="5564" y="2592"/>
                <a:ext cx="0" cy="240"/>
              </a:xfrm>
              <a:prstGeom prst="line">
                <a:avLst/>
              </a:prstGeom>
              <a:noFill/>
              <a:ln w="28575">
                <a:solidFill>
                  <a:schemeClr val="tx1"/>
                </a:solidFill>
                <a:round/>
                <a:headEnd/>
                <a:tailEnd/>
              </a:ln>
              <a:effectLst/>
            </p:spPr>
            <p:txBody>
              <a:bodyPr/>
              <a:lstStyle/>
              <a:p>
                <a:endParaRPr lang="en-US"/>
              </a:p>
            </p:txBody>
          </p:sp>
        </p:grpSp>
      </p:grpSp>
      <p:sp>
        <p:nvSpPr>
          <p:cNvPr id="1034371" name="Rectangle 131"/>
          <p:cNvSpPr>
            <a:spLocks noChangeArrowheads="1"/>
          </p:cNvSpPr>
          <p:nvPr/>
        </p:nvSpPr>
        <p:spPr bwMode="auto">
          <a:xfrm>
            <a:off x="7162800" y="2438400"/>
            <a:ext cx="1676400" cy="1308100"/>
          </a:xfrm>
          <a:prstGeom prst="rect">
            <a:avLst/>
          </a:prstGeom>
          <a:noFill/>
          <a:ln w="12700">
            <a:noFill/>
            <a:miter lim="800000"/>
            <a:headEnd/>
            <a:tailEnd/>
          </a:ln>
          <a:effectLst/>
        </p:spPr>
        <p:txBody>
          <a:bodyPr lIns="90488" tIns="44450" rIns="90488" bIns="44450">
            <a:spAutoFit/>
          </a:bodyPr>
          <a:lstStyle/>
          <a:p>
            <a:pPr algn="r"/>
            <a:r>
              <a:rPr lang="en-US" sz="2000" b="1"/>
              <a:t>Fix branch hazard by waiting</a:t>
            </a:r>
            <a:r>
              <a:rPr lang="en-US" sz="2000"/>
              <a:t> – </a:t>
            </a:r>
            <a:r>
              <a:rPr lang="en-US" sz="2000">
                <a:solidFill>
                  <a:schemeClr val="accent2"/>
                </a:solidFill>
              </a:rPr>
              <a:t>flush</a:t>
            </a:r>
            <a:endParaRPr lang="en-US" sz="2000"/>
          </a:p>
        </p:txBody>
      </p:sp>
      <p:grpSp>
        <p:nvGrpSpPr>
          <p:cNvPr id="18" name="Group 145"/>
          <p:cNvGrpSpPr>
            <a:grpSpLocks/>
          </p:cNvGrpSpPr>
          <p:nvPr/>
        </p:nvGrpSpPr>
        <p:grpSpPr bwMode="auto">
          <a:xfrm>
            <a:off x="2667000" y="2209800"/>
            <a:ext cx="6096000" cy="4114800"/>
            <a:chOff x="1680" y="624"/>
            <a:chExt cx="3840" cy="3504"/>
          </a:xfrm>
        </p:grpSpPr>
        <p:grpSp>
          <p:nvGrpSpPr>
            <p:cNvPr id="19" name="Group 32"/>
            <p:cNvGrpSpPr>
              <a:grpSpLocks/>
            </p:cNvGrpSpPr>
            <p:nvPr/>
          </p:nvGrpSpPr>
          <p:grpSpPr bwMode="auto">
            <a:xfrm>
              <a:off x="1728" y="768"/>
              <a:ext cx="2114" cy="547"/>
              <a:chOff x="1562" y="1152"/>
              <a:chExt cx="2114" cy="547"/>
            </a:xfrm>
          </p:grpSpPr>
          <p:grpSp>
            <p:nvGrpSpPr>
              <p:cNvPr id="20" name="Group 33"/>
              <p:cNvGrpSpPr>
                <a:grpSpLocks/>
              </p:cNvGrpSpPr>
              <p:nvPr/>
            </p:nvGrpSpPr>
            <p:grpSpPr bwMode="auto">
              <a:xfrm>
                <a:off x="2487" y="1152"/>
                <a:ext cx="223" cy="547"/>
                <a:chOff x="2207" y="1413"/>
                <a:chExt cx="223" cy="547"/>
              </a:xfrm>
            </p:grpSpPr>
            <p:sp>
              <p:nvSpPr>
                <p:cNvPr id="1034274" name="Freeform 3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75" name="Rectangle 35"/>
                <p:cNvSpPr>
                  <a:spLocks noChangeArrowheads="1"/>
                </p:cNvSpPr>
                <p:nvPr/>
              </p:nvSpPr>
              <p:spPr bwMode="auto">
                <a:xfrm rot="5400000">
                  <a:off x="2057" y="1601"/>
                  <a:ext cx="509"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1" name="Group 36"/>
              <p:cNvGrpSpPr>
                <a:grpSpLocks/>
              </p:cNvGrpSpPr>
              <p:nvPr/>
            </p:nvGrpSpPr>
            <p:grpSpPr bwMode="auto">
              <a:xfrm>
                <a:off x="1562" y="1248"/>
                <a:ext cx="349" cy="289"/>
                <a:chOff x="1282" y="1509"/>
                <a:chExt cx="349" cy="289"/>
              </a:xfrm>
            </p:grpSpPr>
            <p:sp>
              <p:nvSpPr>
                <p:cNvPr id="1034277" name="Rectangle 37"/>
                <p:cNvSpPr>
                  <a:spLocks noChangeArrowheads="1"/>
                </p:cNvSpPr>
                <p:nvPr/>
              </p:nvSpPr>
              <p:spPr bwMode="auto">
                <a:xfrm>
                  <a:off x="1282" y="1510"/>
                  <a:ext cx="257" cy="285"/>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2" name="Group 38"/>
                <p:cNvGrpSpPr>
                  <a:grpSpLocks/>
                </p:cNvGrpSpPr>
                <p:nvPr/>
              </p:nvGrpSpPr>
              <p:grpSpPr bwMode="auto">
                <a:xfrm>
                  <a:off x="1291" y="1509"/>
                  <a:ext cx="340" cy="289"/>
                  <a:chOff x="1291" y="1509"/>
                  <a:chExt cx="340" cy="289"/>
                </a:xfrm>
              </p:grpSpPr>
              <p:sp>
                <p:nvSpPr>
                  <p:cNvPr id="1034279" name="Freeform 3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80" name="Freeform 4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4281" name="Rectangle 41"/>
              <p:cNvSpPr>
                <a:spLocks noChangeArrowheads="1"/>
              </p:cNvSpPr>
              <p:nvPr/>
            </p:nvSpPr>
            <p:spPr bwMode="auto">
              <a:xfrm>
                <a:off x="2012" y="1255"/>
                <a:ext cx="355" cy="284"/>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42"/>
              <p:cNvGrpSpPr>
                <a:grpSpLocks/>
              </p:cNvGrpSpPr>
              <p:nvPr/>
            </p:nvGrpSpPr>
            <p:grpSpPr bwMode="auto">
              <a:xfrm>
                <a:off x="2031" y="1248"/>
                <a:ext cx="296" cy="289"/>
                <a:chOff x="1751" y="1509"/>
                <a:chExt cx="296" cy="289"/>
              </a:xfrm>
            </p:grpSpPr>
            <p:sp>
              <p:nvSpPr>
                <p:cNvPr id="1034283" name="Freeform 4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84" name="Freeform 4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285" name="Line 4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4286" name="Freeform 4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87" name="Line 4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4288" name="Rectangle 48"/>
              <p:cNvSpPr>
                <a:spLocks noChangeArrowheads="1"/>
              </p:cNvSpPr>
              <p:nvPr/>
            </p:nvSpPr>
            <p:spPr bwMode="auto">
              <a:xfrm>
                <a:off x="2829" y="1249"/>
                <a:ext cx="313" cy="28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4" name="Group 49"/>
              <p:cNvGrpSpPr>
                <a:grpSpLocks/>
              </p:cNvGrpSpPr>
              <p:nvPr/>
            </p:nvGrpSpPr>
            <p:grpSpPr bwMode="auto">
              <a:xfrm>
                <a:off x="2880" y="1248"/>
                <a:ext cx="325" cy="289"/>
                <a:chOff x="2600" y="1509"/>
                <a:chExt cx="325" cy="289"/>
              </a:xfrm>
            </p:grpSpPr>
            <p:sp>
              <p:nvSpPr>
                <p:cNvPr id="1034290" name="Freeform 5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91" name="Freeform 5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292" name="Rectangle 52"/>
              <p:cNvSpPr>
                <a:spLocks noChangeArrowheads="1"/>
              </p:cNvSpPr>
              <p:nvPr/>
            </p:nvSpPr>
            <p:spPr bwMode="auto">
              <a:xfrm>
                <a:off x="3321" y="1249"/>
                <a:ext cx="355" cy="28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5" name="Group 53"/>
              <p:cNvGrpSpPr>
                <a:grpSpLocks/>
              </p:cNvGrpSpPr>
              <p:nvPr/>
            </p:nvGrpSpPr>
            <p:grpSpPr bwMode="auto">
              <a:xfrm>
                <a:off x="3348" y="1248"/>
                <a:ext cx="284" cy="289"/>
                <a:chOff x="3068" y="1509"/>
                <a:chExt cx="284" cy="289"/>
              </a:xfrm>
            </p:grpSpPr>
            <p:sp>
              <p:nvSpPr>
                <p:cNvPr id="1034294" name="Freeform 5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95" name="Freeform 5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296" name="Line 5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4297" name="Line 5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4298" name="Line 5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4299" name="Line 5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4300" name="Line 6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4301" name="Line 6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4302" name="Line 6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4303" name="Line 6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4304" name="Line 6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034372" name="Line 132"/>
            <p:cNvSpPr>
              <a:spLocks noChangeShapeType="1"/>
            </p:cNvSpPr>
            <p:nvPr/>
          </p:nvSpPr>
          <p:spPr bwMode="auto">
            <a:xfrm>
              <a:off x="5136" y="720"/>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3" name="Line 133"/>
            <p:cNvSpPr>
              <a:spLocks noChangeShapeType="1"/>
            </p:cNvSpPr>
            <p:nvPr/>
          </p:nvSpPr>
          <p:spPr bwMode="auto">
            <a:xfrm>
              <a:off x="5520"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4" name="Line 134"/>
            <p:cNvSpPr>
              <a:spLocks noChangeShapeType="1"/>
            </p:cNvSpPr>
            <p:nvPr/>
          </p:nvSpPr>
          <p:spPr bwMode="auto">
            <a:xfrm>
              <a:off x="4704" y="720"/>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5" name="Line 135"/>
            <p:cNvSpPr>
              <a:spLocks noChangeShapeType="1"/>
            </p:cNvSpPr>
            <p:nvPr/>
          </p:nvSpPr>
          <p:spPr bwMode="auto">
            <a:xfrm>
              <a:off x="4272" y="720"/>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6" name="Line 136"/>
            <p:cNvSpPr>
              <a:spLocks noChangeShapeType="1"/>
            </p:cNvSpPr>
            <p:nvPr/>
          </p:nvSpPr>
          <p:spPr bwMode="auto">
            <a:xfrm>
              <a:off x="3840" y="720"/>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7" name="Line 137"/>
            <p:cNvSpPr>
              <a:spLocks noChangeShapeType="1"/>
            </p:cNvSpPr>
            <p:nvPr/>
          </p:nvSpPr>
          <p:spPr bwMode="auto">
            <a:xfrm>
              <a:off x="3408"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8" name="Line 138"/>
            <p:cNvSpPr>
              <a:spLocks noChangeShapeType="1"/>
            </p:cNvSpPr>
            <p:nvPr/>
          </p:nvSpPr>
          <p:spPr bwMode="auto">
            <a:xfrm>
              <a:off x="2976"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9" name="Line 139"/>
            <p:cNvSpPr>
              <a:spLocks noChangeShapeType="1"/>
            </p:cNvSpPr>
            <p:nvPr/>
          </p:nvSpPr>
          <p:spPr bwMode="auto">
            <a:xfrm>
              <a:off x="2544"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80" name="Line 140"/>
            <p:cNvSpPr>
              <a:spLocks noChangeShapeType="1"/>
            </p:cNvSpPr>
            <p:nvPr/>
          </p:nvSpPr>
          <p:spPr bwMode="auto">
            <a:xfrm>
              <a:off x="2112"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81" name="Line 141"/>
            <p:cNvSpPr>
              <a:spLocks noChangeShapeType="1"/>
            </p:cNvSpPr>
            <p:nvPr/>
          </p:nvSpPr>
          <p:spPr bwMode="auto">
            <a:xfrm>
              <a:off x="1680" y="624"/>
              <a:ext cx="0" cy="3408"/>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034386" name="Rectangle 146"/>
          <p:cNvSpPr>
            <a:spLocks noGrp="1" noChangeArrowheads="1"/>
          </p:cNvSpPr>
          <p:nvPr>
            <p:ph type="body" idx="1"/>
          </p:nvPr>
        </p:nvSpPr>
        <p:spPr>
          <a:xfrm>
            <a:off x="609600" y="762000"/>
            <a:ext cx="7772400" cy="716093"/>
          </a:xfrm>
          <a:noFill/>
          <a:ln/>
        </p:spPr>
        <p:txBody>
          <a:bodyPr/>
          <a:lstStyle/>
          <a:p>
            <a:r>
              <a:rPr lang="zh-CN" altLang="en-US" dirty="0" smtClean="0">
                <a:latin typeface="微软雅黑" pitchFamily="34" charset="-122"/>
                <a:ea typeface="微软雅黑" pitchFamily="34" charset="-122"/>
              </a:rPr>
              <a:t>将分支决策移至流水线中尽可能早的位置</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如</a:t>
            </a:r>
            <a:r>
              <a:rPr lang="en-US" dirty="0" smtClean="0">
                <a:latin typeface="微软雅黑" pitchFamily="34" charset="-122"/>
                <a:ea typeface="微软雅黑" pitchFamily="34" charset="-122"/>
              </a:rPr>
              <a:t>during </a:t>
            </a:r>
            <a:r>
              <a:rPr lang="en-US" dirty="0">
                <a:latin typeface="微软雅黑" pitchFamily="34" charset="-122"/>
                <a:ea typeface="微软雅黑" pitchFamily="34" charset="-122"/>
              </a:rPr>
              <a:t>the decode cycle</a:t>
            </a:r>
          </a:p>
        </p:txBody>
      </p:sp>
      <p:grpSp>
        <p:nvGrpSpPr>
          <p:cNvPr id="26" name="Group 147"/>
          <p:cNvGrpSpPr>
            <a:grpSpLocks/>
          </p:cNvGrpSpPr>
          <p:nvPr/>
        </p:nvGrpSpPr>
        <p:grpSpPr bwMode="auto">
          <a:xfrm>
            <a:off x="3429000" y="3276600"/>
            <a:ext cx="3355975" cy="838200"/>
            <a:chOff x="1562" y="1152"/>
            <a:chExt cx="2114" cy="528"/>
          </a:xfrm>
        </p:grpSpPr>
        <p:grpSp>
          <p:nvGrpSpPr>
            <p:cNvPr id="27" name="Group 148"/>
            <p:cNvGrpSpPr>
              <a:grpSpLocks/>
            </p:cNvGrpSpPr>
            <p:nvPr/>
          </p:nvGrpSpPr>
          <p:grpSpPr bwMode="auto">
            <a:xfrm>
              <a:off x="2487" y="1152"/>
              <a:ext cx="223" cy="481"/>
              <a:chOff x="2207" y="1413"/>
              <a:chExt cx="223" cy="481"/>
            </a:xfrm>
          </p:grpSpPr>
          <p:sp>
            <p:nvSpPr>
              <p:cNvPr id="1034389" name="Freeform 14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90" name="Rectangle 15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8" name="Group 151"/>
            <p:cNvGrpSpPr>
              <a:grpSpLocks/>
            </p:cNvGrpSpPr>
            <p:nvPr/>
          </p:nvGrpSpPr>
          <p:grpSpPr bwMode="auto">
            <a:xfrm>
              <a:off x="1562" y="1248"/>
              <a:ext cx="349" cy="289"/>
              <a:chOff x="1282" y="1509"/>
              <a:chExt cx="349" cy="289"/>
            </a:xfrm>
          </p:grpSpPr>
          <p:sp>
            <p:nvSpPr>
              <p:cNvPr id="1034392" name="Rectangle 15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9" name="Group 153"/>
              <p:cNvGrpSpPr>
                <a:grpSpLocks/>
              </p:cNvGrpSpPr>
              <p:nvPr/>
            </p:nvGrpSpPr>
            <p:grpSpPr bwMode="auto">
              <a:xfrm>
                <a:off x="1291" y="1509"/>
                <a:ext cx="340" cy="289"/>
                <a:chOff x="1291" y="1509"/>
                <a:chExt cx="340" cy="289"/>
              </a:xfrm>
            </p:grpSpPr>
            <p:sp>
              <p:nvSpPr>
                <p:cNvPr id="1034394" name="Freeform 15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95" name="Freeform 15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4396" name="Rectangle 15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57"/>
            <p:cNvGrpSpPr>
              <a:grpSpLocks/>
            </p:cNvGrpSpPr>
            <p:nvPr/>
          </p:nvGrpSpPr>
          <p:grpSpPr bwMode="auto">
            <a:xfrm>
              <a:off x="2031" y="1248"/>
              <a:ext cx="296" cy="289"/>
              <a:chOff x="1751" y="1509"/>
              <a:chExt cx="296" cy="289"/>
            </a:xfrm>
          </p:grpSpPr>
          <p:sp>
            <p:nvSpPr>
              <p:cNvPr id="1034398" name="Freeform 15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99" name="Freeform 15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400" name="Line 16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4401" name="Freeform 16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402" name="Line 16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4403" name="Rectangle 16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1" name="Group 164"/>
            <p:cNvGrpSpPr>
              <a:grpSpLocks/>
            </p:cNvGrpSpPr>
            <p:nvPr/>
          </p:nvGrpSpPr>
          <p:grpSpPr bwMode="auto">
            <a:xfrm>
              <a:off x="2880" y="1248"/>
              <a:ext cx="325" cy="289"/>
              <a:chOff x="2600" y="1509"/>
              <a:chExt cx="325" cy="289"/>
            </a:xfrm>
          </p:grpSpPr>
          <p:sp>
            <p:nvSpPr>
              <p:cNvPr id="1034405" name="Freeform 16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406" name="Freeform 16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407" name="Rectangle 16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34240" name="Group 168"/>
            <p:cNvGrpSpPr>
              <a:grpSpLocks/>
            </p:cNvGrpSpPr>
            <p:nvPr/>
          </p:nvGrpSpPr>
          <p:grpSpPr bwMode="auto">
            <a:xfrm>
              <a:off x="3348" y="1248"/>
              <a:ext cx="284" cy="289"/>
              <a:chOff x="3068" y="1509"/>
              <a:chExt cx="284" cy="289"/>
            </a:xfrm>
          </p:grpSpPr>
          <p:sp>
            <p:nvSpPr>
              <p:cNvPr id="1034409" name="Freeform 16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410" name="Freeform 17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411" name="Line 17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4412" name="Line 17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4413" name="Line 17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4414" name="Line 17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4415" name="Line 17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4416" name="Line 17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4417" name="Line 17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4418" name="Line 17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4419" name="Line 17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770" name="Rectangle 2"/>
          <p:cNvSpPr>
            <a:spLocks noGrp="1" noChangeArrowheads="1"/>
          </p:cNvSpPr>
          <p:nvPr>
            <p:ph type="title"/>
          </p:nvPr>
        </p:nvSpPr>
        <p:spPr/>
        <p:txBody>
          <a:bodyPr/>
          <a:lstStyle/>
          <a:p>
            <a:r>
              <a:rPr lang="zh-CN" altLang="en-US" dirty="0" smtClean="0"/>
              <a:t>缩短分支的延迟</a:t>
            </a:r>
            <a:endParaRPr lang="en-US" dirty="0"/>
          </a:p>
        </p:txBody>
      </p:sp>
      <p:sp>
        <p:nvSpPr>
          <p:cNvPr id="1312771" name="Rectangle 3"/>
          <p:cNvSpPr>
            <a:spLocks noGrp="1" noChangeArrowheads="1"/>
          </p:cNvSpPr>
          <p:nvPr>
            <p:ph type="body" idx="1"/>
          </p:nvPr>
        </p:nvSpPr>
        <p:spPr>
          <a:xfrm>
            <a:off x="381000" y="762000"/>
            <a:ext cx="8382000" cy="5906745"/>
          </a:xfrm>
        </p:spPr>
        <p:txBody>
          <a:bodyPr/>
          <a:lstStyle/>
          <a:p>
            <a:pPr>
              <a:lnSpc>
                <a:spcPct val="95000"/>
              </a:lnSpc>
            </a:pPr>
            <a:r>
              <a:rPr lang="zh-CN" altLang="en-US" dirty="0" smtClean="0">
                <a:latin typeface="微软雅黑" pitchFamily="34" charset="-122"/>
                <a:ea typeface="微软雅黑" pitchFamily="34" charset="-122"/>
              </a:rPr>
              <a:t>将分支决策硬件移回</a:t>
            </a:r>
            <a:r>
              <a:rPr lang="en-US" dirty="0" smtClean="0">
                <a:latin typeface="微软雅黑" pitchFamily="34" charset="-122"/>
                <a:ea typeface="微软雅黑" pitchFamily="34" charset="-122"/>
              </a:rPr>
              <a:t> </a:t>
            </a:r>
            <a:r>
              <a:rPr lang="en-US" dirty="0">
                <a:latin typeface="微软雅黑" pitchFamily="34" charset="-122"/>
                <a:ea typeface="微软雅黑" pitchFamily="34" charset="-122"/>
              </a:rPr>
              <a:t>EX </a:t>
            </a:r>
            <a:r>
              <a:rPr lang="zh-CN" altLang="en-US" dirty="0" smtClean="0">
                <a:latin typeface="微软雅黑" pitchFamily="34" charset="-122"/>
                <a:ea typeface="微软雅黑" pitchFamily="34" charset="-122"/>
              </a:rPr>
              <a:t>阶段</a:t>
            </a:r>
            <a:endParaRPr lang="en-US" dirty="0">
              <a:latin typeface="微软雅黑" pitchFamily="34" charset="-122"/>
              <a:ea typeface="微软雅黑" pitchFamily="34" charset="-122"/>
            </a:endParaRPr>
          </a:p>
          <a:p>
            <a:pPr lvl="1">
              <a:lnSpc>
                <a:spcPct val="95000"/>
              </a:lnSpc>
            </a:pPr>
            <a:r>
              <a:rPr lang="zh-CN" altLang="en-US" dirty="0">
                <a:latin typeface="微软雅黑" pitchFamily="34" charset="-122"/>
                <a:ea typeface="微软雅黑" pitchFamily="34" charset="-122"/>
              </a:rPr>
              <a:t>将阻塞</a:t>
            </a:r>
            <a:r>
              <a:rPr 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清除</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的周期数减少至</a:t>
            </a:r>
            <a:r>
              <a:rPr lang="en-US" dirty="0" smtClean="0">
                <a:latin typeface="微软雅黑" pitchFamily="34" charset="-122"/>
                <a:ea typeface="微软雅黑" pitchFamily="34" charset="-122"/>
              </a:rPr>
              <a:t>two</a:t>
            </a:r>
            <a:endParaRPr lang="en-US" dirty="0">
              <a:latin typeface="微软雅黑" pitchFamily="34" charset="-122"/>
              <a:ea typeface="微软雅黑" pitchFamily="34" charset="-122"/>
            </a:endParaRPr>
          </a:p>
          <a:p>
            <a:pPr lvl="1">
              <a:lnSpc>
                <a:spcPct val="95000"/>
              </a:lnSpc>
            </a:pPr>
            <a:r>
              <a:rPr lang="en-US" dirty="0">
                <a:latin typeface="微软雅黑" pitchFamily="34" charset="-122"/>
                <a:ea typeface="微软雅黑" pitchFamily="34" charset="-122"/>
              </a:rPr>
              <a:t>Adds an and </a:t>
            </a:r>
            <a:r>
              <a:rPr lang="en-US" dirty="0" smtClean="0">
                <a:latin typeface="微软雅黑" pitchFamily="34" charset="-122"/>
                <a:ea typeface="微软雅黑" pitchFamily="34" charset="-122"/>
              </a:rPr>
              <a:t>gate</a:t>
            </a:r>
            <a:r>
              <a:rPr lang="zh-CN" altLang="en-US" dirty="0" smtClean="0">
                <a:latin typeface="微软雅黑" pitchFamily="34" charset="-122"/>
                <a:ea typeface="微软雅黑" pitchFamily="34" charset="-122"/>
              </a:rPr>
              <a:t>（与门）</a:t>
            </a:r>
            <a:r>
              <a:rPr lang="en-US" dirty="0" smtClean="0">
                <a:latin typeface="微软雅黑" pitchFamily="34" charset="-122"/>
                <a:ea typeface="微软雅黑" pitchFamily="34" charset="-122"/>
              </a:rPr>
              <a:t> </a:t>
            </a:r>
            <a:r>
              <a:rPr lang="en-US" dirty="0">
                <a:latin typeface="微软雅黑" pitchFamily="34" charset="-122"/>
                <a:ea typeface="微软雅黑" pitchFamily="34" charset="-122"/>
              </a:rPr>
              <a:t>and a 2x1 </a:t>
            </a:r>
            <a:r>
              <a:rPr lang="en-US" dirty="0" err="1" smtClean="0">
                <a:latin typeface="微软雅黑" pitchFamily="34" charset="-122"/>
                <a:ea typeface="微软雅黑" pitchFamily="34" charset="-122"/>
              </a:rPr>
              <a:t>mux</a:t>
            </a:r>
            <a:r>
              <a:rPr lang="zh-CN" altLang="en-US" dirty="0" smtClean="0">
                <a:latin typeface="微软雅黑" pitchFamily="34" charset="-122"/>
                <a:ea typeface="微软雅黑" pitchFamily="34" charset="-122"/>
              </a:rPr>
              <a:t>（多选器）</a:t>
            </a:r>
            <a:r>
              <a:rPr lang="en-US" dirty="0" smtClean="0">
                <a:latin typeface="微软雅黑" pitchFamily="34" charset="-122"/>
                <a:ea typeface="微软雅黑" pitchFamily="34" charset="-122"/>
              </a:rPr>
              <a:t> </a:t>
            </a:r>
            <a:r>
              <a:rPr lang="en-US" dirty="0">
                <a:latin typeface="微软雅黑" pitchFamily="34" charset="-122"/>
                <a:ea typeface="微软雅黑" pitchFamily="34" charset="-122"/>
              </a:rPr>
              <a:t>to the EX timing path</a:t>
            </a:r>
          </a:p>
          <a:p>
            <a:pPr>
              <a:lnSpc>
                <a:spcPct val="95000"/>
              </a:lnSpc>
            </a:pPr>
            <a:r>
              <a:rPr lang="zh-CN" altLang="en-US" dirty="0" smtClean="0">
                <a:latin typeface="微软雅黑" pitchFamily="34" charset="-122"/>
                <a:ea typeface="微软雅黑" pitchFamily="34" charset="-122"/>
              </a:rPr>
              <a:t>增加硬件用于计算分支目标地址，并进行分支判断和评估将分支决策提前到</a:t>
            </a:r>
            <a:r>
              <a:rPr lang="en-US" altLang="zh-CN" dirty="0" smtClean="0">
                <a:latin typeface="微软雅黑" pitchFamily="34" charset="-122"/>
                <a:ea typeface="微软雅黑" pitchFamily="34" charset="-122"/>
              </a:rPr>
              <a:t>ID</a:t>
            </a:r>
            <a:r>
              <a:rPr lang="zh-CN" altLang="en-US" dirty="0" smtClean="0">
                <a:latin typeface="微软雅黑" pitchFamily="34" charset="-122"/>
                <a:ea typeface="微软雅黑" pitchFamily="34" charset="-122"/>
              </a:rPr>
              <a:t>级是否值得</a:t>
            </a:r>
            <a:endParaRPr lang="en-US" dirty="0">
              <a:latin typeface="微软雅黑" pitchFamily="34" charset="-122"/>
              <a:ea typeface="微软雅黑" pitchFamily="34" charset="-122"/>
            </a:endParaRPr>
          </a:p>
          <a:p>
            <a:pPr lvl="1">
              <a:lnSpc>
                <a:spcPct val="95000"/>
              </a:lnSpc>
            </a:pPr>
            <a:r>
              <a:rPr lang="zh-CN" altLang="en-US" dirty="0" smtClean="0">
                <a:latin typeface="微软雅黑" pitchFamily="34" charset="-122"/>
                <a:ea typeface="微软雅黑" pitchFamily="34" charset="-122"/>
              </a:rPr>
              <a:t>将阻塞</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清除</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的周期数减少至</a:t>
            </a:r>
            <a:r>
              <a:rPr lang="en-US" altLang="zh-CN" dirty="0" smtClean="0">
                <a:latin typeface="微软雅黑" pitchFamily="34" charset="-122"/>
                <a:ea typeface="微软雅黑" pitchFamily="34" charset="-122"/>
              </a:rPr>
              <a:t>1</a:t>
            </a:r>
          </a:p>
          <a:p>
            <a:pPr lvl="2">
              <a:lnSpc>
                <a:spcPct val="95000"/>
              </a:lnSpc>
            </a:pPr>
            <a:r>
              <a:rPr lang="zh-CN" altLang="en-US" dirty="0" smtClean="0">
                <a:latin typeface="微软雅黑" pitchFamily="34" charset="-122"/>
                <a:ea typeface="微软雅黑" pitchFamily="34" charset="-122"/>
              </a:rPr>
              <a:t>但是需要在</a:t>
            </a:r>
            <a:r>
              <a:rPr lang="en-US" altLang="zh-CN" dirty="0" smtClean="0">
                <a:latin typeface="微软雅黑" pitchFamily="34" charset="-122"/>
                <a:ea typeface="微软雅黑" pitchFamily="34" charset="-122"/>
              </a:rPr>
              <a:t>ID</a:t>
            </a:r>
            <a:r>
              <a:rPr lang="zh-CN" altLang="en-US" dirty="0" smtClean="0">
                <a:latin typeface="微软雅黑" pitchFamily="34" charset="-122"/>
                <a:ea typeface="微软雅黑" pitchFamily="34" charset="-122"/>
              </a:rPr>
              <a:t>阶段加转发硬件</a:t>
            </a:r>
            <a:endParaRPr lang="en-US" dirty="0">
              <a:latin typeface="微软雅黑" pitchFamily="34" charset="-122"/>
              <a:ea typeface="微软雅黑" pitchFamily="34" charset="-122"/>
            </a:endParaRPr>
          </a:p>
          <a:p>
            <a:pPr lvl="1">
              <a:lnSpc>
                <a:spcPct val="95000"/>
              </a:lnSpc>
            </a:pPr>
            <a:r>
              <a:rPr lang="zh-CN" altLang="en-US" dirty="0" smtClean="0">
                <a:latin typeface="微软雅黑" pitchFamily="34" charset="-122"/>
                <a:ea typeface="微软雅黑" pitchFamily="34" charset="-122"/>
              </a:rPr>
              <a:t>计算分支目标地址可以和寄存器堆的读取并行</a:t>
            </a:r>
            <a:r>
              <a:rPr lang="en-US" dirty="0" smtClean="0">
                <a:latin typeface="微软雅黑" pitchFamily="34" charset="-122"/>
                <a:ea typeface="微软雅黑" pitchFamily="34" charset="-122"/>
              </a:rPr>
              <a:t> (</a:t>
            </a:r>
            <a:r>
              <a:rPr lang="en-US" dirty="0">
                <a:latin typeface="微软雅黑" pitchFamily="34" charset="-122"/>
                <a:ea typeface="微软雅黑" pitchFamily="34" charset="-122"/>
              </a:rPr>
              <a:t>done for all instructions – only used when needed)</a:t>
            </a:r>
          </a:p>
          <a:p>
            <a:pPr lvl="1">
              <a:lnSpc>
                <a:spcPct val="95000"/>
              </a:lnSpc>
            </a:pPr>
            <a:r>
              <a:rPr lang="zh-CN" altLang="en-US" dirty="0" smtClean="0">
                <a:latin typeface="微软雅黑" pitchFamily="34" charset="-122"/>
                <a:ea typeface="微软雅黑" pitchFamily="34" charset="-122"/>
              </a:rPr>
              <a:t>寄存器间的比较必须在寄存器堆读取之后，所以进行比较和更新</a:t>
            </a:r>
            <a:r>
              <a:rPr lang="en-US" altLang="zh-CN" dirty="0" smtClean="0">
                <a:latin typeface="微软雅黑" pitchFamily="34" charset="-122"/>
                <a:ea typeface="微软雅黑" pitchFamily="34" charset="-122"/>
              </a:rPr>
              <a:t>PC</a:t>
            </a:r>
            <a:r>
              <a:rPr lang="zh-CN" altLang="en-US" dirty="0" smtClean="0">
                <a:latin typeface="微软雅黑" pitchFamily="34" charset="-122"/>
                <a:ea typeface="微软雅黑" pitchFamily="34" charset="-122"/>
              </a:rPr>
              <a:t>需要给</a:t>
            </a:r>
            <a:r>
              <a:rPr lang="en-US" altLang="zh-CN" dirty="0" smtClean="0">
                <a:latin typeface="微软雅黑" pitchFamily="34" charset="-122"/>
                <a:ea typeface="微软雅黑" pitchFamily="34" charset="-122"/>
              </a:rPr>
              <a:t>ID timing path </a:t>
            </a:r>
            <a:r>
              <a:rPr lang="zh-CN" altLang="en-US" dirty="0" smtClean="0">
                <a:latin typeface="微软雅黑" pitchFamily="34" charset="-122"/>
                <a:ea typeface="微软雅黑" pitchFamily="34" charset="-122"/>
              </a:rPr>
              <a:t>加上这些硬件：</a:t>
            </a:r>
            <a:r>
              <a:rPr lang="en-US" dirty="0" smtClean="0">
                <a:latin typeface="微软雅黑" pitchFamily="34" charset="-122"/>
                <a:ea typeface="微软雅黑" pitchFamily="34" charset="-122"/>
              </a:rPr>
              <a:t>a </a:t>
            </a:r>
            <a:r>
              <a:rPr lang="en-US" dirty="0" err="1">
                <a:latin typeface="微软雅黑" pitchFamily="34" charset="-122"/>
                <a:ea typeface="微软雅黑" pitchFamily="34" charset="-122"/>
              </a:rPr>
              <a:t>mux</a:t>
            </a:r>
            <a:r>
              <a:rPr lang="en-US" dirty="0">
                <a:latin typeface="微软雅黑" pitchFamily="34" charset="-122"/>
                <a:ea typeface="微软雅黑" pitchFamily="34" charset="-122"/>
              </a:rPr>
              <a:t>, a comparator, and an and </a:t>
            </a:r>
            <a:r>
              <a:rPr lang="en-US" dirty="0" smtClean="0">
                <a:latin typeface="微软雅黑" pitchFamily="34" charset="-122"/>
                <a:ea typeface="微软雅黑" pitchFamily="34" charset="-122"/>
              </a:rPr>
              <a:t>gate</a:t>
            </a:r>
            <a:endParaRPr lang="en-US" dirty="0">
              <a:latin typeface="微软雅黑" pitchFamily="34" charset="-122"/>
              <a:ea typeface="微软雅黑" pitchFamily="34" charset="-122"/>
            </a:endParaRPr>
          </a:p>
          <a:p>
            <a:pPr>
              <a:lnSpc>
                <a:spcPct val="95000"/>
              </a:lnSpc>
            </a:pPr>
            <a:r>
              <a:rPr lang="zh-CN" altLang="en-US" dirty="0" smtClean="0">
                <a:latin typeface="微软雅黑" pitchFamily="34" charset="-122"/>
                <a:ea typeface="微软雅黑" pitchFamily="34" charset="-122"/>
              </a:rPr>
              <a:t>对于深层流水线，分支决策点可以甚至在更后面，引发更多阻塞</a:t>
            </a:r>
            <a:endParaRPr 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1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27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127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127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27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1277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12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77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514" name="Rectangle 2"/>
          <p:cNvSpPr>
            <a:spLocks noGrp="1" noChangeArrowheads="1"/>
          </p:cNvSpPr>
          <p:nvPr>
            <p:ph type="title"/>
          </p:nvPr>
        </p:nvSpPr>
        <p:spPr/>
        <p:txBody>
          <a:bodyPr/>
          <a:lstStyle/>
          <a:p>
            <a:r>
              <a:rPr lang="en-US" dirty="0"/>
              <a:t>ID Branch Forwarding Issues</a:t>
            </a:r>
          </a:p>
        </p:txBody>
      </p:sp>
      <p:sp>
        <p:nvSpPr>
          <p:cNvPr id="1344515" name="Rectangle 3"/>
          <p:cNvSpPr>
            <a:spLocks noGrp="1" noChangeArrowheads="1"/>
          </p:cNvSpPr>
          <p:nvPr>
            <p:ph type="body" idx="1"/>
          </p:nvPr>
        </p:nvSpPr>
        <p:spPr>
          <a:xfrm>
            <a:off x="457200" y="762000"/>
            <a:ext cx="3581400" cy="1713290"/>
          </a:xfrm>
        </p:spPr>
        <p:txBody>
          <a:bodyPr/>
          <a:lstStyle/>
          <a:p>
            <a:r>
              <a:rPr lang="en-US" dirty="0"/>
              <a:t>MEM/WB “forwarding” is taken care of by the normal </a:t>
            </a:r>
            <a:r>
              <a:rPr lang="en-US" dirty="0" err="1" smtClean="0"/>
              <a:t>RegFile</a:t>
            </a:r>
            <a:r>
              <a:rPr lang="zh-CN" altLang="en-US" dirty="0" smtClean="0"/>
              <a:t>（寄存器堆）</a:t>
            </a:r>
            <a:r>
              <a:rPr lang="en-US" dirty="0" smtClean="0"/>
              <a:t> </a:t>
            </a:r>
            <a:r>
              <a:rPr lang="en-US" dirty="0"/>
              <a:t>write before read operation</a:t>
            </a:r>
          </a:p>
        </p:txBody>
      </p:sp>
      <p:sp>
        <p:nvSpPr>
          <p:cNvPr id="1344516" name="Rectangle 4"/>
          <p:cNvSpPr>
            <a:spLocks noChangeArrowheads="1"/>
          </p:cNvSpPr>
          <p:nvPr/>
        </p:nvSpPr>
        <p:spPr bwMode="auto">
          <a:xfrm>
            <a:off x="4800600" y="787400"/>
            <a:ext cx="3886200" cy="1574800"/>
          </a:xfrm>
          <a:prstGeom prst="rect">
            <a:avLst/>
          </a:prstGeom>
          <a:noFill/>
          <a:ln w="12700">
            <a:noFill/>
            <a:miter lim="800000"/>
            <a:headEnd/>
            <a:tailEnd/>
          </a:ln>
          <a:effectLst/>
        </p:spPr>
        <p:txBody>
          <a:bodyPr lIns="63500" tIns="25400" rIns="63500" bIns="25400">
            <a:spAutoFit/>
          </a:bodyPr>
          <a:lstStyle/>
          <a:p>
            <a:pPr marL="287338" indent="-287338">
              <a:buClr>
                <a:schemeClr val="accent1"/>
              </a:buClr>
              <a:buSzPct val="75000"/>
              <a:buFont typeface="Wingdings" pitchFamily="2" charset="2"/>
              <a:buNone/>
            </a:pPr>
            <a:r>
              <a:rPr lang="en-US" sz="2000"/>
              <a:t>WB</a:t>
            </a:r>
            <a:r>
              <a:rPr lang="en-US" sz="2000">
                <a:solidFill>
                  <a:schemeClr val="tx1"/>
                </a:solidFill>
                <a:latin typeface="Courier New" pitchFamily="49" charset="0"/>
              </a:rPr>
              <a:t>	add3   </a:t>
            </a:r>
            <a:r>
              <a:rPr lang="en-US" sz="2000">
                <a:latin typeface="Courier New" pitchFamily="49" charset="0"/>
              </a:rPr>
              <a:t>$1</a:t>
            </a:r>
            <a:r>
              <a:rPr lang="en-US" sz="2000">
                <a:solidFill>
                  <a:schemeClr val="tx1"/>
                </a:solidFill>
                <a:latin typeface="Courier New" pitchFamily="49" charset="0"/>
              </a:rPr>
              <a:t>,</a:t>
            </a:r>
          </a:p>
          <a:p>
            <a:pPr marL="287338" indent="-287338">
              <a:buClr>
                <a:schemeClr val="accent1"/>
              </a:buClr>
              <a:buSzPct val="75000"/>
              <a:buFont typeface="Wingdings" pitchFamily="2" charset="2"/>
              <a:buNone/>
            </a:pPr>
            <a:r>
              <a:rPr lang="en-US" sz="2000">
                <a:solidFill>
                  <a:schemeClr val="tx1"/>
                </a:solidFill>
              </a:rPr>
              <a:t>MEM</a:t>
            </a:r>
            <a:r>
              <a:rPr lang="en-US" sz="2000">
                <a:solidFill>
                  <a:schemeClr val="tx1"/>
                </a:solidFill>
                <a:latin typeface="Courier New" pitchFamily="49" charset="0"/>
              </a:rPr>
              <a:t>	add2   $3,</a:t>
            </a:r>
          </a:p>
          <a:p>
            <a:pPr marL="287338" indent="-287338">
              <a:buClr>
                <a:schemeClr val="accent1"/>
              </a:buClr>
              <a:buSzPct val="75000"/>
              <a:buFont typeface="Wingdings" pitchFamily="2" charset="2"/>
              <a:buNone/>
            </a:pPr>
            <a:r>
              <a:rPr lang="en-US" sz="2000">
                <a:solidFill>
                  <a:schemeClr val="tx1"/>
                </a:solidFill>
              </a:rPr>
              <a:t>EX</a:t>
            </a:r>
            <a:r>
              <a:rPr lang="en-US" sz="2000">
                <a:solidFill>
                  <a:schemeClr val="tx1"/>
                </a:solidFill>
                <a:latin typeface="Courier New" pitchFamily="49" charset="0"/>
              </a:rPr>
              <a:t>	add1   $4,</a:t>
            </a:r>
          </a:p>
          <a:p>
            <a:pPr marL="287338" indent="-287338">
              <a:buClr>
                <a:schemeClr val="accent1"/>
              </a:buClr>
              <a:buSzPct val="75000"/>
              <a:buFont typeface="Wingdings" pitchFamily="2" charset="2"/>
              <a:buNone/>
            </a:pPr>
            <a:r>
              <a:rPr lang="en-US" sz="2000"/>
              <a:t>ID</a:t>
            </a:r>
            <a:r>
              <a:rPr lang="en-US" sz="2000">
                <a:solidFill>
                  <a:schemeClr val="tx1"/>
                </a:solidFill>
                <a:latin typeface="Courier New" pitchFamily="49" charset="0"/>
              </a:rPr>
              <a:t>		beq    </a:t>
            </a:r>
            <a:r>
              <a:rPr lang="en-US" sz="2000">
                <a:solidFill>
                  <a:srgbClr val="009900"/>
                </a:solidFill>
                <a:latin typeface="Courier New" pitchFamily="49" charset="0"/>
              </a:rPr>
              <a:t>$1</a:t>
            </a:r>
            <a:r>
              <a:rPr lang="en-US" sz="2000">
                <a:solidFill>
                  <a:schemeClr val="tx1"/>
                </a:solidFill>
                <a:latin typeface="Courier New" pitchFamily="49" charset="0"/>
              </a:rPr>
              <a:t>,$2,Loop</a:t>
            </a:r>
          </a:p>
          <a:p>
            <a:pPr marL="287338" indent="-287338">
              <a:buClr>
                <a:schemeClr val="accent1"/>
              </a:buClr>
              <a:buSzPct val="75000"/>
              <a:buFont typeface="Wingdings" pitchFamily="2" charset="2"/>
              <a:buNone/>
            </a:pPr>
            <a:r>
              <a:rPr lang="en-US" sz="2000">
                <a:solidFill>
                  <a:schemeClr val="tx1"/>
                </a:solidFill>
              </a:rPr>
              <a:t>IF</a:t>
            </a:r>
            <a:r>
              <a:rPr lang="en-US" sz="2000">
                <a:solidFill>
                  <a:schemeClr val="tx1"/>
                </a:solidFill>
                <a:latin typeface="Courier New" pitchFamily="49" charset="0"/>
              </a:rPr>
              <a:t>		next_seq_instr</a:t>
            </a:r>
          </a:p>
        </p:txBody>
      </p:sp>
      <p:sp>
        <p:nvSpPr>
          <p:cNvPr id="1344518" name="Rectangle 6"/>
          <p:cNvSpPr>
            <a:spLocks noChangeArrowheads="1"/>
          </p:cNvSpPr>
          <p:nvPr/>
        </p:nvSpPr>
        <p:spPr bwMode="auto">
          <a:xfrm>
            <a:off x="533400" y="2667000"/>
            <a:ext cx="4038600" cy="1528624"/>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rPr>
              <a:t>像下面这些情况，需要从</a:t>
            </a:r>
            <a:r>
              <a:rPr lang="en-US" altLang="zh-CN" sz="2400" dirty="0" smtClean="0">
                <a:solidFill>
                  <a:schemeClr val="tx1"/>
                </a:solidFill>
              </a:rPr>
              <a:t>EX/MEM</a:t>
            </a:r>
            <a:r>
              <a:rPr lang="zh-CN" altLang="en-US" sz="2400" dirty="0" smtClean="0">
                <a:solidFill>
                  <a:schemeClr val="tx1"/>
                </a:solidFill>
              </a:rPr>
              <a:t>流水线阶段转发到</a:t>
            </a:r>
            <a:r>
              <a:rPr lang="en-US" altLang="zh-CN" sz="2400" dirty="0" smtClean="0">
                <a:solidFill>
                  <a:schemeClr val="tx1"/>
                </a:solidFill>
              </a:rPr>
              <a:t> ID</a:t>
            </a:r>
            <a:r>
              <a:rPr lang="zh-CN" altLang="en-US" sz="2400" dirty="0" smtClean="0">
                <a:solidFill>
                  <a:schemeClr val="tx1"/>
                </a:solidFill>
              </a:rPr>
              <a:t>阶段的</a:t>
            </a:r>
            <a:r>
              <a:rPr lang="en-US" sz="2400" dirty="0" smtClean="0">
                <a:solidFill>
                  <a:schemeClr val="tx1"/>
                </a:solidFill>
              </a:rPr>
              <a:t>comparison hardware</a:t>
            </a:r>
            <a:r>
              <a:rPr lang="zh-CN" altLang="en-US" sz="2400" dirty="0" smtClean="0">
                <a:solidFill>
                  <a:schemeClr val="tx1"/>
                </a:solidFill>
              </a:rPr>
              <a:t>：</a:t>
            </a:r>
            <a:endParaRPr lang="en-US" sz="2400" dirty="0">
              <a:solidFill>
                <a:schemeClr val="tx1"/>
              </a:solidFill>
            </a:endParaRPr>
          </a:p>
        </p:txBody>
      </p:sp>
      <p:sp>
        <p:nvSpPr>
          <p:cNvPr id="1344519" name="Rectangle 7"/>
          <p:cNvSpPr>
            <a:spLocks noChangeArrowheads="1"/>
          </p:cNvSpPr>
          <p:nvPr/>
        </p:nvSpPr>
        <p:spPr bwMode="auto">
          <a:xfrm>
            <a:off x="4800600" y="2768600"/>
            <a:ext cx="3886200" cy="1574800"/>
          </a:xfrm>
          <a:prstGeom prst="rect">
            <a:avLst/>
          </a:prstGeom>
          <a:noFill/>
          <a:ln w="12700">
            <a:noFill/>
            <a:miter lim="800000"/>
            <a:headEnd/>
            <a:tailEnd/>
          </a:ln>
          <a:effectLst/>
        </p:spPr>
        <p:txBody>
          <a:bodyPr lIns="63500" tIns="25400" rIns="63500" bIns="25400">
            <a:spAutoFit/>
          </a:bodyPr>
          <a:lstStyle/>
          <a:p>
            <a:pPr marL="287338" indent="-287338">
              <a:buClr>
                <a:schemeClr val="accent1"/>
              </a:buClr>
              <a:buSzPct val="75000"/>
              <a:buFont typeface="Wingdings" pitchFamily="2" charset="2"/>
              <a:buNone/>
            </a:pPr>
            <a:r>
              <a:rPr lang="en-US" sz="2000">
                <a:solidFill>
                  <a:schemeClr val="tx1"/>
                </a:solidFill>
              </a:rPr>
              <a:t>WB</a:t>
            </a:r>
            <a:r>
              <a:rPr lang="en-US" sz="2000">
                <a:solidFill>
                  <a:schemeClr val="tx1"/>
                </a:solidFill>
                <a:latin typeface="Courier New" pitchFamily="49" charset="0"/>
              </a:rPr>
              <a:t>	add3   $3,</a:t>
            </a:r>
          </a:p>
          <a:p>
            <a:pPr marL="287338" indent="-287338">
              <a:buClr>
                <a:schemeClr val="accent1"/>
              </a:buClr>
              <a:buSzPct val="75000"/>
              <a:buFont typeface="Wingdings" pitchFamily="2" charset="2"/>
              <a:buNone/>
            </a:pPr>
            <a:r>
              <a:rPr lang="en-US" sz="2000"/>
              <a:t>MEM</a:t>
            </a:r>
            <a:r>
              <a:rPr lang="en-US" sz="2000">
                <a:solidFill>
                  <a:schemeClr val="tx1"/>
                </a:solidFill>
                <a:latin typeface="Courier New" pitchFamily="49" charset="0"/>
              </a:rPr>
              <a:t>	add2   </a:t>
            </a:r>
            <a:r>
              <a:rPr lang="en-US" sz="2000">
                <a:latin typeface="Courier New" pitchFamily="49" charset="0"/>
              </a:rPr>
              <a:t>$1</a:t>
            </a:r>
            <a:r>
              <a:rPr lang="en-US" sz="2000">
                <a:solidFill>
                  <a:schemeClr val="tx1"/>
                </a:solidFill>
                <a:latin typeface="Courier New" pitchFamily="49" charset="0"/>
              </a:rPr>
              <a:t>,</a:t>
            </a:r>
          </a:p>
          <a:p>
            <a:pPr marL="287338" indent="-287338">
              <a:buClr>
                <a:schemeClr val="accent1"/>
              </a:buClr>
              <a:buSzPct val="75000"/>
              <a:buFont typeface="Wingdings" pitchFamily="2" charset="2"/>
              <a:buNone/>
            </a:pPr>
            <a:r>
              <a:rPr lang="en-US" sz="2000">
                <a:solidFill>
                  <a:schemeClr val="tx1"/>
                </a:solidFill>
              </a:rPr>
              <a:t>EX</a:t>
            </a:r>
            <a:r>
              <a:rPr lang="en-US" sz="2000">
                <a:solidFill>
                  <a:schemeClr val="tx1"/>
                </a:solidFill>
                <a:latin typeface="Courier New" pitchFamily="49" charset="0"/>
              </a:rPr>
              <a:t>	add1   $4,</a:t>
            </a:r>
          </a:p>
          <a:p>
            <a:pPr marL="287338" indent="-287338">
              <a:buClr>
                <a:schemeClr val="accent1"/>
              </a:buClr>
              <a:buSzPct val="75000"/>
              <a:buFont typeface="Wingdings" pitchFamily="2" charset="2"/>
              <a:buNone/>
            </a:pPr>
            <a:r>
              <a:rPr lang="en-US" sz="2000"/>
              <a:t>ID</a:t>
            </a:r>
            <a:r>
              <a:rPr lang="en-US" sz="2000">
                <a:solidFill>
                  <a:schemeClr val="tx1"/>
                </a:solidFill>
                <a:latin typeface="Courier New" pitchFamily="49" charset="0"/>
              </a:rPr>
              <a:t>		beq    </a:t>
            </a:r>
            <a:r>
              <a:rPr lang="en-US" sz="2000">
                <a:latin typeface="Courier New" pitchFamily="49" charset="0"/>
              </a:rPr>
              <a:t>$1</a:t>
            </a:r>
            <a:r>
              <a:rPr lang="en-US" sz="2000">
                <a:solidFill>
                  <a:schemeClr val="tx1"/>
                </a:solidFill>
                <a:latin typeface="Courier New" pitchFamily="49" charset="0"/>
              </a:rPr>
              <a:t>,$2,Loop</a:t>
            </a:r>
          </a:p>
          <a:p>
            <a:pPr marL="287338" indent="-287338">
              <a:buClr>
                <a:schemeClr val="accent1"/>
              </a:buClr>
              <a:buSzPct val="75000"/>
              <a:buFont typeface="Wingdings" pitchFamily="2" charset="2"/>
              <a:buNone/>
            </a:pPr>
            <a:r>
              <a:rPr lang="en-US" sz="2000">
                <a:solidFill>
                  <a:schemeClr val="tx1"/>
                </a:solidFill>
              </a:rPr>
              <a:t>IF</a:t>
            </a:r>
            <a:r>
              <a:rPr lang="en-US" sz="2000">
                <a:solidFill>
                  <a:schemeClr val="tx1"/>
                </a:solidFill>
                <a:latin typeface="Courier New" pitchFamily="49" charset="0"/>
              </a:rPr>
              <a:t>		next_seq_instr</a:t>
            </a:r>
          </a:p>
        </p:txBody>
      </p:sp>
      <p:sp>
        <p:nvSpPr>
          <p:cNvPr id="1344520" name="Rectangle 8"/>
          <p:cNvSpPr>
            <a:spLocks noChangeArrowheads="1"/>
          </p:cNvSpPr>
          <p:nvPr/>
        </p:nvSpPr>
        <p:spPr bwMode="auto">
          <a:xfrm>
            <a:off x="990600" y="4267200"/>
            <a:ext cx="6477000" cy="2247900"/>
          </a:xfrm>
          <a:prstGeom prst="rect">
            <a:avLst/>
          </a:prstGeom>
          <a:noFill/>
          <a:ln w="12700">
            <a:noFill/>
            <a:miter lim="800000"/>
            <a:headEnd/>
            <a:tailEnd/>
          </a:ln>
          <a:effectLst/>
        </p:spPr>
        <p:txBody>
          <a:bodyPr lIns="63500" tIns="25400" rIns="63500" bIns="25400">
            <a:spAutoFit/>
          </a:bodyPr>
          <a:lstStyle/>
          <a:p>
            <a:pPr marL="287338" indent="-287338">
              <a:buClr>
                <a:schemeClr val="accent1"/>
              </a:buClr>
              <a:buSzPct val="75000"/>
              <a:buFont typeface="Wingdings" pitchFamily="2" charset="2"/>
              <a:buNone/>
            </a:pPr>
            <a:r>
              <a:rPr lang="en-US">
                <a:solidFill>
                  <a:schemeClr val="tx1"/>
                </a:solidFill>
                <a:latin typeface="Courier New" pitchFamily="49" charset="0"/>
              </a:rPr>
              <a:t>if (IDcontrol.Branch</a:t>
            </a:r>
          </a:p>
          <a:p>
            <a:pPr marL="287338" indent="-287338">
              <a:buClr>
                <a:schemeClr val="accent1"/>
              </a:buClr>
              <a:buSzPct val="75000"/>
              <a:buFont typeface="Wingdings" pitchFamily="2" charset="2"/>
              <a:buNone/>
            </a:pPr>
            <a:r>
              <a:rPr lang="en-US">
                <a:solidFill>
                  <a:schemeClr val="tx1"/>
                </a:solidFill>
                <a:latin typeface="Courier New" pitchFamily="49" charset="0"/>
              </a:rPr>
              <a:t>and (EX/MEM.RegisterRd != 0)</a:t>
            </a:r>
          </a:p>
          <a:p>
            <a:pPr marL="287338" indent="-287338">
              <a:buClr>
                <a:schemeClr val="accent1"/>
              </a:buClr>
              <a:buSzPct val="75000"/>
              <a:buFont typeface="Wingdings" pitchFamily="2" charset="2"/>
              <a:buNone/>
            </a:pPr>
            <a:r>
              <a:rPr lang="en-US">
                <a:solidFill>
                  <a:schemeClr val="tx1"/>
                </a:solidFill>
                <a:latin typeface="Courier New" pitchFamily="49" charset="0"/>
              </a:rPr>
              <a:t>and (EX/MEM.RegisterRd = IF/ID.RegisterRs))</a:t>
            </a:r>
          </a:p>
          <a:p>
            <a:pPr marL="287338" indent="-287338">
              <a:buClr>
                <a:schemeClr val="accent1"/>
              </a:buClr>
              <a:buSzPct val="75000"/>
              <a:buFont typeface="Wingdings" pitchFamily="2" charset="2"/>
              <a:buNone/>
            </a:pPr>
            <a:r>
              <a:rPr lang="en-US">
                <a:solidFill>
                  <a:schemeClr val="tx1"/>
                </a:solidFill>
                <a:latin typeface="Courier New" pitchFamily="49" charset="0"/>
              </a:rPr>
              <a:t>		ForwardC = 1</a:t>
            </a:r>
          </a:p>
          <a:p>
            <a:pPr marL="287338" indent="-287338">
              <a:buClr>
                <a:schemeClr val="accent1"/>
              </a:buClr>
              <a:buSzPct val="75000"/>
              <a:buFont typeface="Wingdings" pitchFamily="2" charset="2"/>
              <a:buNone/>
            </a:pPr>
            <a:r>
              <a:rPr lang="en-US">
                <a:solidFill>
                  <a:schemeClr val="tx1"/>
                </a:solidFill>
                <a:latin typeface="Courier New" pitchFamily="49" charset="0"/>
              </a:rPr>
              <a:t>if (IDcontrol.Branch</a:t>
            </a:r>
          </a:p>
          <a:p>
            <a:pPr marL="287338" indent="-287338">
              <a:buClr>
                <a:schemeClr val="accent1"/>
              </a:buClr>
              <a:buSzPct val="75000"/>
              <a:buFont typeface="Wingdings" pitchFamily="2" charset="2"/>
              <a:buNone/>
            </a:pPr>
            <a:r>
              <a:rPr lang="en-US">
                <a:solidFill>
                  <a:schemeClr val="tx1"/>
                </a:solidFill>
                <a:latin typeface="Courier New" pitchFamily="49" charset="0"/>
              </a:rPr>
              <a:t>and (EX/MEM.RegisterRd != 0)</a:t>
            </a:r>
          </a:p>
          <a:p>
            <a:pPr marL="287338" indent="-287338">
              <a:buClr>
                <a:schemeClr val="accent1"/>
              </a:buClr>
              <a:buSzPct val="75000"/>
              <a:buFont typeface="Wingdings" pitchFamily="2" charset="2"/>
              <a:buNone/>
            </a:pPr>
            <a:r>
              <a:rPr lang="en-US">
                <a:solidFill>
                  <a:schemeClr val="tx1"/>
                </a:solidFill>
                <a:latin typeface="Courier New" pitchFamily="49" charset="0"/>
              </a:rPr>
              <a:t>and (EX/MEM.RegisterRd = IF/ID.RegisterRt))</a:t>
            </a:r>
          </a:p>
          <a:p>
            <a:pPr marL="287338" indent="-287338">
              <a:buClr>
                <a:schemeClr val="accent1"/>
              </a:buClr>
              <a:buSzPct val="75000"/>
              <a:buFont typeface="Wingdings" pitchFamily="2" charset="2"/>
              <a:buNone/>
            </a:pPr>
            <a:r>
              <a:rPr lang="en-US">
                <a:solidFill>
                  <a:schemeClr val="tx1"/>
                </a:solidFill>
                <a:latin typeface="Courier New" pitchFamily="49" charset="0"/>
              </a:rPr>
              <a:t>		ForwardD = 1</a:t>
            </a:r>
          </a:p>
        </p:txBody>
      </p:sp>
      <p:sp>
        <p:nvSpPr>
          <p:cNvPr id="1344521" name="Rectangle 9"/>
          <p:cNvSpPr>
            <a:spLocks noChangeArrowheads="1"/>
          </p:cNvSpPr>
          <p:nvPr/>
        </p:nvSpPr>
        <p:spPr bwMode="auto">
          <a:xfrm>
            <a:off x="7010400" y="4419600"/>
            <a:ext cx="1905000" cy="1917700"/>
          </a:xfrm>
          <a:prstGeom prst="rect">
            <a:avLst/>
          </a:prstGeom>
          <a:noFill/>
          <a:ln w="12700">
            <a:noFill/>
            <a:miter lim="800000"/>
            <a:headEnd/>
            <a:tailEnd/>
          </a:ln>
          <a:effectLst/>
        </p:spPr>
        <p:txBody>
          <a:bodyPr lIns="90488" tIns="44450" rIns="90488" bIns="44450">
            <a:spAutoFit/>
          </a:bodyPr>
          <a:lstStyle/>
          <a:p>
            <a:pPr algn="r"/>
            <a:r>
              <a:rPr lang="en-US" sz="2000" dirty="0"/>
              <a:t>Forwards the result from the second previous instr. to either input of the compare</a:t>
            </a:r>
          </a:p>
        </p:txBody>
      </p:sp>
      <p:sp>
        <p:nvSpPr>
          <p:cNvPr id="1344525" name="Arc 13"/>
          <p:cNvSpPr>
            <a:spLocks/>
          </p:cNvSpPr>
          <p:nvPr/>
        </p:nvSpPr>
        <p:spPr bwMode="auto">
          <a:xfrm flipH="1">
            <a:off x="6629400" y="992188"/>
            <a:ext cx="304800" cy="911225"/>
          </a:xfrm>
          <a:custGeom>
            <a:avLst/>
            <a:gdLst>
              <a:gd name="G0" fmla="+- 0 0 0"/>
              <a:gd name="G1" fmla="+- 21600 0 0"/>
              <a:gd name="G2" fmla="+- 21600 0 0"/>
              <a:gd name="T0" fmla="*/ 0 w 21600"/>
              <a:gd name="T1" fmla="*/ 0 h 43137"/>
              <a:gd name="T2" fmla="*/ 1650 w 21600"/>
              <a:gd name="T3" fmla="*/ 43137 h 43137"/>
              <a:gd name="T4" fmla="*/ 0 w 21600"/>
              <a:gd name="T5" fmla="*/ 21600 h 43137"/>
            </a:gdLst>
            <a:ahLst/>
            <a:cxnLst>
              <a:cxn ang="0">
                <a:pos x="T0" y="T1"/>
              </a:cxn>
              <a:cxn ang="0">
                <a:pos x="T2" y="T3"/>
              </a:cxn>
              <a:cxn ang="0">
                <a:pos x="T4" y="T5"/>
              </a:cxn>
            </a:cxnLst>
            <a:rect l="0" t="0" r="r" b="b"/>
            <a:pathLst>
              <a:path w="21600" h="43137" fill="none" extrusionOk="0">
                <a:moveTo>
                  <a:pt x="-1" y="0"/>
                </a:moveTo>
                <a:cubicBezTo>
                  <a:pt x="11929" y="0"/>
                  <a:pt x="21600" y="9670"/>
                  <a:pt x="21600" y="21600"/>
                </a:cubicBezTo>
                <a:cubicBezTo>
                  <a:pt x="21600" y="32889"/>
                  <a:pt x="12906" y="42274"/>
                  <a:pt x="1649" y="43136"/>
                </a:cubicBezTo>
              </a:path>
              <a:path w="21600" h="43137" stroke="0" extrusionOk="0">
                <a:moveTo>
                  <a:pt x="-1" y="0"/>
                </a:moveTo>
                <a:cubicBezTo>
                  <a:pt x="11929" y="0"/>
                  <a:pt x="21600" y="9670"/>
                  <a:pt x="21600" y="21600"/>
                </a:cubicBezTo>
                <a:cubicBezTo>
                  <a:pt x="21600" y="32889"/>
                  <a:pt x="12906" y="42274"/>
                  <a:pt x="1649" y="43136"/>
                </a:cubicBezTo>
                <a:lnTo>
                  <a:pt x="0" y="21600"/>
                </a:lnTo>
                <a:close/>
              </a:path>
            </a:pathLst>
          </a:custGeom>
          <a:noFill/>
          <a:ln w="12700">
            <a:solidFill>
              <a:schemeClr val="tx1"/>
            </a:solidFill>
            <a:round/>
            <a:headEnd/>
            <a:tailEnd type="triangle" w="med" len="med"/>
          </a:ln>
          <a:effectLst/>
        </p:spPr>
        <p:txBody>
          <a:bodyPr wrap="none" anchor="ctr"/>
          <a:lstStyle/>
          <a:p>
            <a:endParaRPr lang="en-US"/>
          </a:p>
        </p:txBody>
      </p:sp>
      <p:sp>
        <p:nvSpPr>
          <p:cNvPr id="1344526" name="Arc 14"/>
          <p:cNvSpPr>
            <a:spLocks/>
          </p:cNvSpPr>
          <p:nvPr/>
        </p:nvSpPr>
        <p:spPr bwMode="auto">
          <a:xfrm flipH="1">
            <a:off x="6629400" y="3276600"/>
            <a:ext cx="304800" cy="609600"/>
          </a:xfrm>
          <a:custGeom>
            <a:avLst/>
            <a:gdLst>
              <a:gd name="G0" fmla="+- 0 0 0"/>
              <a:gd name="G1" fmla="+- 21600 0 0"/>
              <a:gd name="G2" fmla="+- 21600 0 0"/>
              <a:gd name="T0" fmla="*/ 0 w 21600"/>
              <a:gd name="T1" fmla="*/ 0 h 43137"/>
              <a:gd name="T2" fmla="*/ 1650 w 21600"/>
              <a:gd name="T3" fmla="*/ 43137 h 43137"/>
              <a:gd name="T4" fmla="*/ 0 w 21600"/>
              <a:gd name="T5" fmla="*/ 21600 h 43137"/>
            </a:gdLst>
            <a:ahLst/>
            <a:cxnLst>
              <a:cxn ang="0">
                <a:pos x="T0" y="T1"/>
              </a:cxn>
              <a:cxn ang="0">
                <a:pos x="T2" y="T3"/>
              </a:cxn>
              <a:cxn ang="0">
                <a:pos x="T4" y="T5"/>
              </a:cxn>
            </a:cxnLst>
            <a:rect l="0" t="0" r="r" b="b"/>
            <a:pathLst>
              <a:path w="21600" h="43137" fill="none" extrusionOk="0">
                <a:moveTo>
                  <a:pt x="-1" y="0"/>
                </a:moveTo>
                <a:cubicBezTo>
                  <a:pt x="11929" y="0"/>
                  <a:pt x="21600" y="9670"/>
                  <a:pt x="21600" y="21600"/>
                </a:cubicBezTo>
                <a:cubicBezTo>
                  <a:pt x="21600" y="32889"/>
                  <a:pt x="12906" y="42274"/>
                  <a:pt x="1649" y="43136"/>
                </a:cubicBezTo>
              </a:path>
              <a:path w="21600" h="43137" stroke="0" extrusionOk="0">
                <a:moveTo>
                  <a:pt x="-1" y="0"/>
                </a:moveTo>
                <a:cubicBezTo>
                  <a:pt x="11929" y="0"/>
                  <a:pt x="21600" y="9670"/>
                  <a:pt x="21600" y="21600"/>
                </a:cubicBezTo>
                <a:cubicBezTo>
                  <a:pt x="21600" y="32889"/>
                  <a:pt x="12906" y="42274"/>
                  <a:pt x="1649" y="43136"/>
                </a:cubicBezTo>
                <a:lnTo>
                  <a:pt x="0" y="21600"/>
                </a:lnTo>
                <a:close/>
              </a:path>
            </a:pathLst>
          </a:custGeom>
          <a:noFill/>
          <a:ln w="12700">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45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45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45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45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4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4518" grpId="0"/>
      <p:bldP spid="1344519" grpId="0"/>
      <p:bldP spid="1344520" grpId="0"/>
      <p:bldP spid="1344521" grpId="0"/>
      <p:bldP spid="13445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938" name="Rectangle 2"/>
          <p:cNvSpPr>
            <a:spLocks noGrp="1" noChangeArrowheads="1"/>
          </p:cNvSpPr>
          <p:nvPr>
            <p:ph type="title"/>
          </p:nvPr>
        </p:nvSpPr>
        <p:spPr/>
        <p:txBody>
          <a:bodyPr/>
          <a:lstStyle/>
          <a:p>
            <a:r>
              <a:rPr lang="en-US" dirty="0"/>
              <a:t>ID Branch Forwarding </a:t>
            </a:r>
            <a:r>
              <a:rPr lang="en-US" dirty="0" smtClean="0"/>
              <a:t>Issues</a:t>
            </a:r>
            <a:endParaRPr lang="en-US" dirty="0"/>
          </a:p>
        </p:txBody>
      </p:sp>
      <p:sp>
        <p:nvSpPr>
          <p:cNvPr id="1319941" name="Rectangle 5"/>
          <p:cNvSpPr>
            <a:spLocks noChangeArrowheads="1"/>
          </p:cNvSpPr>
          <p:nvPr/>
        </p:nvSpPr>
        <p:spPr bwMode="auto">
          <a:xfrm>
            <a:off x="457200" y="838200"/>
            <a:ext cx="8229600" cy="1959511"/>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000" dirty="0" smtClean="0">
                <a:solidFill>
                  <a:schemeClr val="tx1"/>
                </a:solidFill>
                <a:latin typeface="微软雅黑" pitchFamily="34" charset="-122"/>
                <a:ea typeface="微软雅黑" pitchFamily="34" charset="-122"/>
              </a:rPr>
              <a:t>如果分支指令的前一指令产生</a:t>
            </a:r>
            <a:endParaRPr lang="en-US" altLang="zh-CN" sz="2000" dirty="0" smtClean="0">
              <a:solidFill>
                <a:schemeClr val="tx1"/>
              </a:solidFill>
              <a:latin typeface="微软雅黑" pitchFamily="34" charset="-122"/>
              <a:ea typeface="微软雅黑" pitchFamily="34" charset="-122"/>
            </a:endParaRPr>
          </a:p>
          <a:p>
            <a:pPr marL="287338" indent="-287338">
              <a:spcBef>
                <a:spcPct val="30000"/>
              </a:spcBef>
              <a:buClr>
                <a:schemeClr val="accent1"/>
              </a:buClr>
              <a:buSzPct val="75000"/>
            </a:pPr>
            <a:r>
              <a:rPr lang="zh-CN" altLang="en-US" sz="2000" dirty="0" smtClean="0">
                <a:solidFill>
                  <a:schemeClr val="tx1"/>
                </a:solidFill>
                <a:latin typeface="微软雅黑" pitchFamily="34" charset="-122"/>
                <a:ea typeface="微软雅黑" pitchFamily="34" charset="-122"/>
              </a:rPr>
              <a:t>分支的源操作数，则需要在</a:t>
            </a:r>
            <a:r>
              <a:rPr lang="en-US" altLang="zh-CN" sz="2000" dirty="0" err="1" smtClean="0">
                <a:solidFill>
                  <a:schemeClr val="tx1"/>
                </a:solidFill>
                <a:latin typeface="微软雅黑" pitchFamily="34" charset="-122"/>
                <a:ea typeface="微软雅黑" pitchFamily="34" charset="-122"/>
              </a:rPr>
              <a:t>beq</a:t>
            </a:r>
            <a:endParaRPr lang="en-US" altLang="zh-CN" sz="2000" dirty="0" smtClean="0">
              <a:solidFill>
                <a:schemeClr val="tx1"/>
              </a:solidFill>
              <a:latin typeface="微软雅黑" pitchFamily="34" charset="-122"/>
              <a:ea typeface="微软雅黑" pitchFamily="34" charset="-122"/>
            </a:endParaRPr>
          </a:p>
          <a:p>
            <a:pPr marL="287338" indent="-287338">
              <a:spcBef>
                <a:spcPct val="30000"/>
              </a:spcBef>
              <a:buClr>
                <a:schemeClr val="accent1"/>
              </a:buClr>
              <a:buSzPct val="75000"/>
            </a:pPr>
            <a:r>
              <a:rPr lang="zh-CN" altLang="en-US" sz="2000" dirty="0" smtClean="0">
                <a:solidFill>
                  <a:schemeClr val="tx1"/>
                </a:solidFill>
                <a:latin typeface="微软雅黑" pitchFamily="34" charset="-122"/>
                <a:ea typeface="微软雅黑" pitchFamily="34" charset="-122"/>
              </a:rPr>
              <a:t>和</a:t>
            </a:r>
            <a:r>
              <a:rPr lang="en-US" altLang="zh-CN" sz="2000" dirty="0" smtClean="0">
                <a:solidFill>
                  <a:schemeClr val="tx1"/>
                </a:solidFill>
                <a:latin typeface="微软雅黑" pitchFamily="34" charset="-122"/>
                <a:ea typeface="微软雅黑" pitchFamily="34" charset="-122"/>
              </a:rPr>
              <a:t>add1</a:t>
            </a:r>
            <a:r>
              <a:rPr lang="zh-CN" altLang="en-US" sz="2000" dirty="0" smtClean="0">
                <a:solidFill>
                  <a:schemeClr val="tx1"/>
                </a:solidFill>
                <a:latin typeface="微软雅黑" pitchFamily="34" charset="-122"/>
                <a:ea typeface="微软雅黑" pitchFamily="34" charset="-122"/>
              </a:rPr>
              <a:t>之间插入一个阻塞，这是</a:t>
            </a:r>
            <a:endParaRPr lang="en-US" altLang="zh-CN" sz="2000" dirty="0" smtClean="0">
              <a:solidFill>
                <a:schemeClr val="tx1"/>
              </a:solidFill>
              <a:latin typeface="微软雅黑" pitchFamily="34" charset="-122"/>
              <a:ea typeface="微软雅黑" pitchFamily="34" charset="-122"/>
            </a:endParaRPr>
          </a:p>
          <a:p>
            <a:pPr marL="287338" indent="-287338">
              <a:spcBef>
                <a:spcPct val="30000"/>
              </a:spcBef>
              <a:buClr>
                <a:schemeClr val="accent1"/>
              </a:buClr>
              <a:buSzPct val="75000"/>
            </a:pPr>
            <a:r>
              <a:rPr lang="zh-CN" altLang="en-US" sz="2000" dirty="0" smtClean="0">
                <a:solidFill>
                  <a:schemeClr val="tx1"/>
                </a:solidFill>
                <a:latin typeface="微软雅黑" pitchFamily="34" charset="-122"/>
                <a:ea typeface="微软雅黑" pitchFamily="34" charset="-122"/>
              </a:rPr>
              <a:t>因为</a:t>
            </a:r>
            <a:r>
              <a:rPr lang="en-US" altLang="zh-CN" sz="2000" dirty="0" smtClean="0">
                <a:solidFill>
                  <a:schemeClr val="tx1"/>
                </a:solidFill>
                <a:latin typeface="微软雅黑" pitchFamily="34" charset="-122"/>
                <a:ea typeface="微软雅黑" pitchFamily="34" charset="-122"/>
              </a:rPr>
              <a:t>EX</a:t>
            </a:r>
            <a:r>
              <a:rPr lang="zh-CN" altLang="en-US" sz="2000" dirty="0" smtClean="0">
                <a:solidFill>
                  <a:schemeClr val="tx1"/>
                </a:solidFill>
                <a:latin typeface="微软雅黑" pitchFamily="34" charset="-122"/>
                <a:ea typeface="微软雅黑" pitchFamily="34" charset="-122"/>
              </a:rPr>
              <a:t>阶段的</a:t>
            </a:r>
            <a:r>
              <a:rPr lang="en-US" altLang="zh-CN" sz="2000" dirty="0" smtClean="0">
                <a:solidFill>
                  <a:schemeClr val="tx1"/>
                </a:solidFill>
                <a:latin typeface="微软雅黑" pitchFamily="34" charset="-122"/>
                <a:ea typeface="微软雅黑" pitchFamily="34" charset="-122"/>
              </a:rPr>
              <a:t>ALU</a:t>
            </a:r>
            <a:r>
              <a:rPr lang="zh-CN" altLang="en-US" sz="2000" dirty="0" smtClean="0">
                <a:solidFill>
                  <a:schemeClr val="tx1"/>
                </a:solidFill>
                <a:latin typeface="微软雅黑" pitchFamily="34" charset="-122"/>
                <a:ea typeface="微软雅黑" pitchFamily="34" charset="-122"/>
              </a:rPr>
              <a:t>操作的执行时间</a:t>
            </a:r>
            <a:endParaRPr lang="en-US" altLang="zh-CN" sz="2000" dirty="0" smtClean="0">
              <a:solidFill>
                <a:schemeClr val="tx1"/>
              </a:solidFill>
              <a:latin typeface="微软雅黑" pitchFamily="34" charset="-122"/>
              <a:ea typeface="微软雅黑" pitchFamily="34" charset="-122"/>
            </a:endParaRPr>
          </a:p>
          <a:p>
            <a:pPr marL="287338" indent="-287338">
              <a:spcBef>
                <a:spcPct val="30000"/>
              </a:spcBef>
              <a:buClr>
                <a:schemeClr val="accent1"/>
              </a:buClr>
              <a:buSzPct val="75000"/>
            </a:pPr>
            <a:r>
              <a:rPr lang="zh-CN" altLang="en-US" sz="2000" dirty="0" smtClean="0">
                <a:solidFill>
                  <a:schemeClr val="tx1"/>
                </a:solidFill>
                <a:latin typeface="微软雅黑" pitchFamily="34" charset="-122"/>
                <a:ea typeface="微软雅黑" pitchFamily="34" charset="-122"/>
              </a:rPr>
              <a:t>和</a:t>
            </a:r>
            <a:r>
              <a:rPr lang="en-US" altLang="zh-CN" sz="2000" dirty="0" smtClean="0">
                <a:solidFill>
                  <a:schemeClr val="tx1"/>
                </a:solidFill>
                <a:latin typeface="微软雅黑" pitchFamily="34" charset="-122"/>
                <a:ea typeface="微软雅黑" pitchFamily="34" charset="-122"/>
              </a:rPr>
              <a:t>ID</a:t>
            </a:r>
            <a:r>
              <a:rPr lang="zh-CN" altLang="en-US" sz="2000" dirty="0" smtClean="0">
                <a:solidFill>
                  <a:schemeClr val="tx1"/>
                </a:solidFill>
                <a:latin typeface="微软雅黑" pitchFamily="34" charset="-122"/>
                <a:ea typeface="微软雅黑" pitchFamily="34" charset="-122"/>
              </a:rPr>
              <a:t>阶段的分支比较操作的执行时间是在同一时刻</a:t>
            </a:r>
            <a:endParaRPr lang="en-US" sz="2000" dirty="0">
              <a:solidFill>
                <a:schemeClr val="tx1"/>
              </a:solidFill>
              <a:latin typeface="微软雅黑" pitchFamily="34" charset="-122"/>
              <a:ea typeface="微软雅黑" pitchFamily="34" charset="-122"/>
            </a:endParaRPr>
          </a:p>
        </p:txBody>
      </p:sp>
      <p:sp>
        <p:nvSpPr>
          <p:cNvPr id="1319945" name="Rectangle 9"/>
          <p:cNvSpPr>
            <a:spLocks noChangeArrowheads="1"/>
          </p:cNvSpPr>
          <p:nvPr/>
        </p:nvSpPr>
        <p:spPr bwMode="auto">
          <a:xfrm>
            <a:off x="5181600" y="914400"/>
            <a:ext cx="3886200" cy="1574800"/>
          </a:xfrm>
          <a:prstGeom prst="rect">
            <a:avLst/>
          </a:prstGeom>
          <a:noFill/>
          <a:ln w="12700">
            <a:noFill/>
            <a:miter lim="800000"/>
            <a:headEnd/>
            <a:tailEnd/>
          </a:ln>
          <a:effectLst/>
        </p:spPr>
        <p:txBody>
          <a:bodyPr lIns="63500" tIns="25400" rIns="63500" bIns="25400">
            <a:spAutoFit/>
          </a:bodyPr>
          <a:lstStyle/>
          <a:p>
            <a:pPr marL="287338" indent="-287338">
              <a:buClr>
                <a:schemeClr val="accent1"/>
              </a:buClr>
              <a:buSzPct val="75000"/>
              <a:buFont typeface="Wingdings" pitchFamily="2" charset="2"/>
              <a:buNone/>
            </a:pPr>
            <a:r>
              <a:rPr lang="en-US" sz="2000" dirty="0">
                <a:solidFill>
                  <a:schemeClr val="tx1"/>
                </a:solidFill>
              </a:rPr>
              <a:t>WB</a:t>
            </a:r>
            <a:r>
              <a:rPr lang="en-US" sz="2000" dirty="0">
                <a:solidFill>
                  <a:schemeClr val="tx1"/>
                </a:solidFill>
                <a:latin typeface="Courier New" pitchFamily="49" charset="0"/>
              </a:rPr>
              <a:t>	add3   $3,</a:t>
            </a:r>
          </a:p>
          <a:p>
            <a:pPr marL="287338" indent="-287338">
              <a:buClr>
                <a:schemeClr val="accent1"/>
              </a:buClr>
              <a:buSzPct val="75000"/>
              <a:buFont typeface="Wingdings" pitchFamily="2" charset="2"/>
              <a:buNone/>
            </a:pPr>
            <a:r>
              <a:rPr lang="en-US" sz="2000" dirty="0">
                <a:solidFill>
                  <a:schemeClr val="tx1"/>
                </a:solidFill>
              </a:rPr>
              <a:t>MEM</a:t>
            </a:r>
            <a:r>
              <a:rPr lang="en-US" sz="2000" dirty="0">
                <a:solidFill>
                  <a:schemeClr val="tx1"/>
                </a:solidFill>
                <a:latin typeface="Courier New" pitchFamily="49" charset="0"/>
              </a:rPr>
              <a:t>	add2   $4,</a:t>
            </a:r>
          </a:p>
          <a:p>
            <a:pPr marL="287338" indent="-287338">
              <a:buClr>
                <a:schemeClr val="accent1"/>
              </a:buClr>
              <a:buSzPct val="75000"/>
              <a:buFont typeface="Wingdings" pitchFamily="2" charset="2"/>
              <a:buNone/>
            </a:pPr>
            <a:r>
              <a:rPr lang="en-US" sz="2000" dirty="0"/>
              <a:t>EX</a:t>
            </a:r>
            <a:r>
              <a:rPr lang="en-US" sz="2000" dirty="0">
                <a:solidFill>
                  <a:schemeClr val="tx1"/>
                </a:solidFill>
                <a:latin typeface="Courier New" pitchFamily="49" charset="0"/>
              </a:rPr>
              <a:t>	add1   </a:t>
            </a:r>
            <a:r>
              <a:rPr lang="en-US" sz="2000" dirty="0">
                <a:latin typeface="Courier New" pitchFamily="49" charset="0"/>
              </a:rPr>
              <a:t>$1</a:t>
            </a:r>
            <a:r>
              <a:rPr lang="en-US" sz="2000" dirty="0">
                <a:solidFill>
                  <a:schemeClr val="tx1"/>
                </a:solidFill>
                <a:latin typeface="Courier New" pitchFamily="49" charset="0"/>
              </a:rPr>
              <a:t>,</a:t>
            </a:r>
          </a:p>
          <a:p>
            <a:pPr marL="287338" indent="-287338">
              <a:buClr>
                <a:schemeClr val="accent1"/>
              </a:buClr>
              <a:buSzPct val="75000"/>
              <a:buFont typeface="Wingdings" pitchFamily="2" charset="2"/>
              <a:buNone/>
            </a:pPr>
            <a:r>
              <a:rPr lang="en-US" sz="2000" dirty="0"/>
              <a:t>ID</a:t>
            </a:r>
            <a:r>
              <a:rPr lang="en-US" sz="2000" dirty="0">
                <a:solidFill>
                  <a:schemeClr val="tx1"/>
                </a:solidFill>
                <a:latin typeface="Courier New" pitchFamily="49" charset="0"/>
              </a:rPr>
              <a:t>		</a:t>
            </a:r>
            <a:r>
              <a:rPr lang="en-US" sz="2000" dirty="0" err="1">
                <a:solidFill>
                  <a:schemeClr val="tx1"/>
                </a:solidFill>
                <a:latin typeface="Courier New" pitchFamily="49" charset="0"/>
              </a:rPr>
              <a:t>beq</a:t>
            </a:r>
            <a:r>
              <a:rPr lang="en-US" sz="2000" dirty="0">
                <a:solidFill>
                  <a:schemeClr val="tx1"/>
                </a:solidFill>
                <a:latin typeface="Courier New" pitchFamily="49" charset="0"/>
              </a:rPr>
              <a:t>    </a:t>
            </a:r>
            <a:r>
              <a:rPr lang="en-US" sz="2000" dirty="0">
                <a:latin typeface="Courier New" pitchFamily="49" charset="0"/>
              </a:rPr>
              <a:t>$1</a:t>
            </a:r>
            <a:r>
              <a:rPr lang="en-US" sz="2000" dirty="0">
                <a:solidFill>
                  <a:schemeClr val="tx1"/>
                </a:solidFill>
                <a:latin typeface="Courier New" pitchFamily="49" charset="0"/>
              </a:rPr>
              <a:t>,$2,Loop</a:t>
            </a:r>
          </a:p>
          <a:p>
            <a:pPr marL="287338" indent="-287338">
              <a:buClr>
                <a:schemeClr val="accent1"/>
              </a:buClr>
              <a:buSzPct val="75000"/>
              <a:buFont typeface="Wingdings" pitchFamily="2" charset="2"/>
              <a:buNone/>
            </a:pPr>
            <a:r>
              <a:rPr lang="en-US" sz="2000" dirty="0">
                <a:solidFill>
                  <a:schemeClr val="tx1"/>
                </a:solidFill>
              </a:rPr>
              <a:t>IF</a:t>
            </a:r>
            <a:r>
              <a:rPr lang="en-US" sz="2000" dirty="0">
                <a:solidFill>
                  <a:schemeClr val="tx1"/>
                </a:solidFill>
                <a:latin typeface="Courier New" pitchFamily="49" charset="0"/>
              </a:rPr>
              <a:t>		</a:t>
            </a:r>
            <a:r>
              <a:rPr lang="en-US" sz="2000" dirty="0" err="1">
                <a:solidFill>
                  <a:schemeClr val="tx1"/>
                </a:solidFill>
                <a:latin typeface="Courier New" pitchFamily="49" charset="0"/>
              </a:rPr>
              <a:t>next_seq_instr</a:t>
            </a:r>
            <a:endParaRPr lang="en-US" sz="2000" dirty="0">
              <a:solidFill>
                <a:schemeClr val="tx1"/>
              </a:solidFill>
              <a:latin typeface="Courier New" pitchFamily="49" charset="0"/>
            </a:endParaRPr>
          </a:p>
        </p:txBody>
      </p:sp>
      <p:sp>
        <p:nvSpPr>
          <p:cNvPr id="1319946" name="Rectangle 10"/>
          <p:cNvSpPr>
            <a:spLocks noChangeArrowheads="1"/>
          </p:cNvSpPr>
          <p:nvPr/>
        </p:nvSpPr>
        <p:spPr bwMode="auto">
          <a:xfrm>
            <a:off x="685800" y="3352800"/>
            <a:ext cx="7848600" cy="1666875"/>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dirty="0">
                <a:solidFill>
                  <a:schemeClr val="tx1"/>
                </a:solidFill>
              </a:rPr>
              <a:t>“Bounce” the </a:t>
            </a:r>
            <a:r>
              <a:rPr lang="en-US" sz="2000" dirty="0" err="1">
                <a:solidFill>
                  <a:schemeClr val="tx1"/>
                </a:solidFill>
                <a:latin typeface="Courier New" pitchFamily="49" charset="0"/>
              </a:rPr>
              <a:t>beq</a:t>
            </a:r>
            <a:r>
              <a:rPr lang="en-US" sz="2000" dirty="0">
                <a:solidFill>
                  <a:schemeClr val="tx1"/>
                </a:solidFill>
              </a:rPr>
              <a:t> (in ID) and </a:t>
            </a:r>
            <a:r>
              <a:rPr lang="en-US" sz="2000" dirty="0" err="1">
                <a:solidFill>
                  <a:schemeClr val="tx1"/>
                </a:solidFill>
              </a:rPr>
              <a:t>next_seq_instr</a:t>
            </a:r>
            <a:r>
              <a:rPr lang="en-US" sz="2000" dirty="0">
                <a:solidFill>
                  <a:schemeClr val="tx1"/>
                </a:solidFill>
              </a:rPr>
              <a:t> (in IF) in place (ID Hazard Unit </a:t>
            </a:r>
            <a:r>
              <a:rPr lang="en-US" sz="2000" dirty="0" err="1">
                <a:solidFill>
                  <a:schemeClr val="tx1"/>
                </a:solidFill>
              </a:rPr>
              <a:t>deasserts</a:t>
            </a:r>
            <a:r>
              <a:rPr lang="en-US" sz="2000" dirty="0">
                <a:solidFill>
                  <a:schemeClr val="tx1"/>
                </a:solidFill>
              </a:rPr>
              <a:t> </a:t>
            </a:r>
            <a:r>
              <a:rPr lang="en-US" sz="2000" dirty="0" err="1">
                <a:solidFill>
                  <a:schemeClr val="tx1"/>
                </a:solidFill>
                <a:latin typeface="Courier New" pitchFamily="49" charset="0"/>
              </a:rPr>
              <a:t>PC.Write</a:t>
            </a:r>
            <a:r>
              <a:rPr lang="en-US" sz="2000" dirty="0">
                <a:solidFill>
                  <a:schemeClr val="tx1"/>
                </a:solidFill>
              </a:rPr>
              <a:t> and </a:t>
            </a:r>
            <a:r>
              <a:rPr lang="en-US" sz="2000" dirty="0">
                <a:solidFill>
                  <a:schemeClr val="tx1"/>
                </a:solidFill>
                <a:latin typeface="Courier New" pitchFamily="49" charset="0"/>
              </a:rPr>
              <a:t>IF/</a:t>
            </a:r>
            <a:r>
              <a:rPr lang="en-US" sz="2000" dirty="0" err="1">
                <a:solidFill>
                  <a:schemeClr val="tx1"/>
                </a:solidFill>
                <a:latin typeface="Courier New" pitchFamily="49" charset="0"/>
              </a:rPr>
              <a:t>ID.Write</a:t>
            </a:r>
            <a:r>
              <a:rPr lang="en-US" sz="2000" dirty="0">
                <a:solidFill>
                  <a:schemeClr val="tx1"/>
                </a:solidFill>
              </a:rPr>
              <a:t>) </a:t>
            </a:r>
          </a:p>
          <a:p>
            <a:pPr marL="741363" lvl="1" indent="-246063">
              <a:spcBef>
                <a:spcPct val="30000"/>
              </a:spcBef>
              <a:buClr>
                <a:schemeClr val="accent1"/>
              </a:buClr>
              <a:buSzPct val="75000"/>
              <a:buFont typeface="Monotype Sorts" pitchFamily="2" charset="2"/>
              <a:buChar char="l"/>
            </a:pPr>
            <a:r>
              <a:rPr lang="en-US" sz="2000" dirty="0">
                <a:solidFill>
                  <a:schemeClr val="tx1"/>
                </a:solidFill>
              </a:rPr>
              <a:t>Insert a stall between the </a:t>
            </a:r>
            <a:r>
              <a:rPr lang="en-US" sz="2000" dirty="0">
                <a:solidFill>
                  <a:schemeClr val="tx1"/>
                </a:solidFill>
                <a:latin typeface="Courier New" pitchFamily="49" charset="0"/>
              </a:rPr>
              <a:t>add</a:t>
            </a:r>
            <a:r>
              <a:rPr lang="en-US" sz="2000" dirty="0">
                <a:solidFill>
                  <a:schemeClr val="tx1"/>
                </a:solidFill>
              </a:rPr>
              <a:t> in the EX stage and the </a:t>
            </a:r>
            <a:r>
              <a:rPr lang="en-US" sz="2000" dirty="0" err="1">
                <a:solidFill>
                  <a:schemeClr val="tx1"/>
                </a:solidFill>
                <a:latin typeface="Courier New" pitchFamily="49" charset="0"/>
              </a:rPr>
              <a:t>beq</a:t>
            </a:r>
            <a:r>
              <a:rPr lang="en-US" sz="2000" dirty="0">
                <a:solidFill>
                  <a:schemeClr val="tx1"/>
                </a:solidFill>
              </a:rPr>
              <a:t> in the ID stage by zeroing the control bits going into the ID/EX pipeline register (done by the ID Hazard Unit)</a:t>
            </a:r>
          </a:p>
        </p:txBody>
      </p:sp>
      <p:sp>
        <p:nvSpPr>
          <p:cNvPr id="1319947" name="Rectangle 11"/>
          <p:cNvSpPr>
            <a:spLocks noChangeArrowheads="1"/>
          </p:cNvSpPr>
          <p:nvPr/>
        </p:nvSpPr>
        <p:spPr bwMode="auto">
          <a:xfrm>
            <a:off x="457200" y="5638800"/>
            <a:ext cx="7696200" cy="359073"/>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000" dirty="0" smtClean="0">
                <a:solidFill>
                  <a:schemeClr val="tx1"/>
                </a:solidFill>
                <a:latin typeface="微软雅黑" pitchFamily="34" charset="-122"/>
                <a:ea typeface="微软雅黑" pitchFamily="34" charset="-122"/>
              </a:rPr>
              <a:t>如果</a:t>
            </a:r>
            <a:r>
              <a:rPr lang="zh-CN" altLang="en-US" sz="2000" dirty="0" smtClean="0">
                <a:solidFill>
                  <a:schemeClr val="tx1"/>
                </a:solidFill>
                <a:latin typeface="微软雅黑" pitchFamily="34" charset="-122"/>
                <a:ea typeface="微软雅黑" pitchFamily="34" charset="-122"/>
              </a:rPr>
              <a:t>分支发生</a:t>
            </a:r>
            <a:r>
              <a:rPr lang="zh-CN" altLang="en-US" sz="2000" dirty="0" smtClean="0">
                <a:solidFill>
                  <a:schemeClr val="tx1"/>
                </a:solidFill>
                <a:latin typeface="微软雅黑" pitchFamily="34" charset="-122"/>
                <a:ea typeface="微软雅黑" pitchFamily="34" charset="-122"/>
              </a:rPr>
              <a:t>，那么就清除当前时刻</a:t>
            </a:r>
            <a:r>
              <a:rPr lang="en-US" altLang="zh-CN" sz="2000" dirty="0" smtClean="0">
                <a:solidFill>
                  <a:schemeClr val="tx1"/>
                </a:solidFill>
                <a:latin typeface="微软雅黑" pitchFamily="34" charset="-122"/>
                <a:ea typeface="微软雅黑" pitchFamily="34" charset="-122"/>
              </a:rPr>
              <a:t>IF</a:t>
            </a:r>
            <a:r>
              <a:rPr lang="zh-CN" altLang="en-US" sz="2000" dirty="0" smtClean="0">
                <a:solidFill>
                  <a:schemeClr val="tx1"/>
                </a:solidFill>
                <a:latin typeface="微软雅黑" pitchFamily="34" charset="-122"/>
                <a:ea typeface="微软雅黑" pitchFamily="34" charset="-122"/>
              </a:rPr>
              <a:t>中的指令</a:t>
            </a:r>
            <a:r>
              <a:rPr lang="en-US" sz="2000" dirty="0" smtClean="0">
                <a:solidFill>
                  <a:schemeClr val="tx1"/>
                </a:solidFill>
                <a:latin typeface="微软雅黑" pitchFamily="34" charset="-122"/>
                <a:ea typeface="微软雅黑" pitchFamily="34" charset="-122"/>
              </a:rPr>
              <a:t> (</a:t>
            </a:r>
            <a:r>
              <a:rPr lang="en-US" sz="2000" dirty="0" err="1">
                <a:latin typeface="微软雅黑" pitchFamily="34" charset="-122"/>
                <a:ea typeface="微软雅黑" pitchFamily="34" charset="-122"/>
              </a:rPr>
              <a:t>IF.Flush</a:t>
            </a:r>
            <a:r>
              <a:rPr lang="en-US" sz="2000" dirty="0">
                <a:solidFill>
                  <a:schemeClr val="tx1"/>
                </a:solidFill>
                <a:latin typeface="微软雅黑" pitchFamily="34" charset="-122"/>
                <a:ea typeface="微软雅黑" pitchFamily="34" charset="-122"/>
              </a:rPr>
              <a:t>)</a:t>
            </a:r>
          </a:p>
        </p:txBody>
      </p:sp>
      <p:sp>
        <p:nvSpPr>
          <p:cNvPr id="1319948" name="Arc 12"/>
          <p:cNvSpPr>
            <a:spLocks/>
          </p:cNvSpPr>
          <p:nvPr/>
        </p:nvSpPr>
        <p:spPr bwMode="auto">
          <a:xfrm flipH="1">
            <a:off x="6858000" y="1676400"/>
            <a:ext cx="304800" cy="304800"/>
          </a:xfrm>
          <a:custGeom>
            <a:avLst/>
            <a:gdLst>
              <a:gd name="G0" fmla="+- 0 0 0"/>
              <a:gd name="G1" fmla="+- 21600 0 0"/>
              <a:gd name="G2" fmla="+- 21600 0 0"/>
              <a:gd name="T0" fmla="*/ 0 w 21600"/>
              <a:gd name="T1" fmla="*/ 0 h 43137"/>
              <a:gd name="T2" fmla="*/ 1650 w 21600"/>
              <a:gd name="T3" fmla="*/ 43137 h 43137"/>
              <a:gd name="T4" fmla="*/ 0 w 21600"/>
              <a:gd name="T5" fmla="*/ 21600 h 43137"/>
            </a:gdLst>
            <a:ahLst/>
            <a:cxnLst>
              <a:cxn ang="0">
                <a:pos x="T0" y="T1"/>
              </a:cxn>
              <a:cxn ang="0">
                <a:pos x="T2" y="T3"/>
              </a:cxn>
              <a:cxn ang="0">
                <a:pos x="T4" y="T5"/>
              </a:cxn>
            </a:cxnLst>
            <a:rect l="0" t="0" r="r" b="b"/>
            <a:pathLst>
              <a:path w="21600" h="43137" fill="none" extrusionOk="0">
                <a:moveTo>
                  <a:pt x="-1" y="0"/>
                </a:moveTo>
                <a:cubicBezTo>
                  <a:pt x="11929" y="0"/>
                  <a:pt x="21600" y="9670"/>
                  <a:pt x="21600" y="21600"/>
                </a:cubicBezTo>
                <a:cubicBezTo>
                  <a:pt x="21600" y="32889"/>
                  <a:pt x="12906" y="42274"/>
                  <a:pt x="1649" y="43136"/>
                </a:cubicBezTo>
              </a:path>
              <a:path w="21600" h="43137" stroke="0" extrusionOk="0">
                <a:moveTo>
                  <a:pt x="-1" y="0"/>
                </a:moveTo>
                <a:cubicBezTo>
                  <a:pt x="11929" y="0"/>
                  <a:pt x="21600" y="9670"/>
                  <a:pt x="21600" y="21600"/>
                </a:cubicBezTo>
                <a:cubicBezTo>
                  <a:pt x="21600" y="32889"/>
                  <a:pt x="12906" y="42274"/>
                  <a:pt x="1649" y="43136"/>
                </a:cubicBezTo>
                <a:lnTo>
                  <a:pt x="0" y="21600"/>
                </a:lnTo>
                <a:close/>
              </a:path>
            </a:pathLst>
          </a:custGeom>
          <a:noFill/>
          <a:ln w="12700">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99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994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19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9946" grpId="0" build="p"/>
      <p:bldP spid="131994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ChangeArrowheads="1"/>
          </p:cNvSpPr>
          <p:nvPr>
            <p:ph type="title"/>
          </p:nvPr>
        </p:nvSpPr>
        <p:spPr>
          <a:xfrm>
            <a:off x="533400" y="263525"/>
            <a:ext cx="8229600" cy="422275"/>
          </a:xfrm>
        </p:spPr>
        <p:txBody>
          <a:bodyPr/>
          <a:lstStyle/>
          <a:p>
            <a:r>
              <a:rPr lang="en-US"/>
              <a:t>Supporting ID Stage Branches</a:t>
            </a:r>
          </a:p>
        </p:txBody>
      </p:sp>
      <p:sp>
        <p:nvSpPr>
          <p:cNvPr id="1375235" name="Line 3"/>
          <p:cNvSpPr>
            <a:spLocks noChangeShapeType="1"/>
          </p:cNvSpPr>
          <p:nvPr/>
        </p:nvSpPr>
        <p:spPr bwMode="auto">
          <a:xfrm>
            <a:off x="2578100" y="5486400"/>
            <a:ext cx="1905000" cy="0"/>
          </a:xfrm>
          <a:prstGeom prst="line">
            <a:avLst/>
          </a:prstGeom>
          <a:noFill/>
          <a:ln w="19050">
            <a:solidFill>
              <a:schemeClr val="tx1"/>
            </a:solidFill>
            <a:round/>
            <a:headEnd/>
            <a:tailEnd/>
          </a:ln>
          <a:effectLst/>
        </p:spPr>
        <p:txBody>
          <a:bodyPr/>
          <a:lstStyle/>
          <a:p>
            <a:endParaRPr lang="en-US"/>
          </a:p>
        </p:txBody>
      </p:sp>
      <p:sp>
        <p:nvSpPr>
          <p:cNvPr id="1375236" name="Line 4"/>
          <p:cNvSpPr>
            <a:spLocks noChangeShapeType="1"/>
          </p:cNvSpPr>
          <p:nvPr/>
        </p:nvSpPr>
        <p:spPr bwMode="auto">
          <a:xfrm>
            <a:off x="4635500" y="5486400"/>
            <a:ext cx="457200" cy="0"/>
          </a:xfrm>
          <a:prstGeom prst="line">
            <a:avLst/>
          </a:prstGeom>
          <a:noFill/>
          <a:ln w="19050">
            <a:solidFill>
              <a:schemeClr val="tx1"/>
            </a:solidFill>
            <a:round/>
            <a:headEnd/>
            <a:tailEnd/>
          </a:ln>
          <a:effectLst/>
        </p:spPr>
        <p:txBody>
          <a:bodyPr/>
          <a:lstStyle/>
          <a:p>
            <a:endParaRPr lang="en-US"/>
          </a:p>
        </p:txBody>
      </p:sp>
      <p:sp>
        <p:nvSpPr>
          <p:cNvPr id="1375237" name="Line 5"/>
          <p:cNvSpPr>
            <a:spLocks noChangeShapeType="1"/>
          </p:cNvSpPr>
          <p:nvPr/>
        </p:nvSpPr>
        <p:spPr bwMode="auto">
          <a:xfrm>
            <a:off x="6934200" y="5486400"/>
            <a:ext cx="1295400" cy="0"/>
          </a:xfrm>
          <a:prstGeom prst="line">
            <a:avLst/>
          </a:prstGeom>
          <a:noFill/>
          <a:ln w="19050">
            <a:solidFill>
              <a:schemeClr val="tx1"/>
            </a:solidFill>
            <a:round/>
            <a:headEnd/>
            <a:tailEnd/>
          </a:ln>
          <a:effectLst/>
        </p:spPr>
        <p:txBody>
          <a:bodyPr/>
          <a:lstStyle/>
          <a:p>
            <a:endParaRPr lang="en-US"/>
          </a:p>
        </p:txBody>
      </p:sp>
      <p:sp>
        <p:nvSpPr>
          <p:cNvPr id="1375238" name="Line 6"/>
          <p:cNvSpPr>
            <a:spLocks noChangeShapeType="1"/>
          </p:cNvSpPr>
          <p:nvPr/>
        </p:nvSpPr>
        <p:spPr bwMode="auto">
          <a:xfrm>
            <a:off x="2578100" y="4724400"/>
            <a:ext cx="0" cy="1219200"/>
          </a:xfrm>
          <a:prstGeom prst="line">
            <a:avLst/>
          </a:prstGeom>
          <a:noFill/>
          <a:ln w="12700">
            <a:solidFill>
              <a:schemeClr val="tx1"/>
            </a:solidFill>
            <a:round/>
            <a:headEnd/>
            <a:tailEnd/>
          </a:ln>
          <a:effectLst/>
        </p:spPr>
        <p:txBody>
          <a:bodyPr/>
          <a:lstStyle/>
          <a:p>
            <a:endParaRPr lang="en-US"/>
          </a:p>
        </p:txBody>
      </p:sp>
      <p:sp>
        <p:nvSpPr>
          <p:cNvPr id="1375239" name="Line 7"/>
          <p:cNvSpPr>
            <a:spLocks noChangeShapeType="1"/>
          </p:cNvSpPr>
          <p:nvPr/>
        </p:nvSpPr>
        <p:spPr bwMode="auto">
          <a:xfrm>
            <a:off x="2514600" y="6400800"/>
            <a:ext cx="6019800" cy="0"/>
          </a:xfrm>
          <a:prstGeom prst="line">
            <a:avLst/>
          </a:prstGeom>
          <a:noFill/>
          <a:ln w="19050">
            <a:solidFill>
              <a:schemeClr val="tx1"/>
            </a:solidFill>
            <a:round/>
            <a:headEnd/>
            <a:tailEnd/>
          </a:ln>
          <a:effectLst/>
        </p:spPr>
        <p:txBody>
          <a:bodyPr/>
          <a:lstStyle/>
          <a:p>
            <a:endParaRPr lang="en-US"/>
          </a:p>
        </p:txBody>
      </p:sp>
      <p:sp>
        <p:nvSpPr>
          <p:cNvPr id="1375240" name="Line 8"/>
          <p:cNvSpPr>
            <a:spLocks noChangeShapeType="1"/>
          </p:cNvSpPr>
          <p:nvPr/>
        </p:nvSpPr>
        <p:spPr bwMode="auto">
          <a:xfrm>
            <a:off x="8382000" y="5486400"/>
            <a:ext cx="152400" cy="0"/>
          </a:xfrm>
          <a:prstGeom prst="line">
            <a:avLst/>
          </a:prstGeom>
          <a:noFill/>
          <a:ln w="19050">
            <a:solidFill>
              <a:schemeClr val="tx1"/>
            </a:solidFill>
            <a:round/>
            <a:headEnd/>
            <a:tailEnd/>
          </a:ln>
          <a:effectLst/>
        </p:spPr>
        <p:txBody>
          <a:bodyPr/>
          <a:lstStyle/>
          <a:p>
            <a:endParaRPr lang="en-US"/>
          </a:p>
        </p:txBody>
      </p:sp>
      <p:sp>
        <p:nvSpPr>
          <p:cNvPr id="1375241" name="Line 9"/>
          <p:cNvSpPr>
            <a:spLocks noChangeShapeType="1"/>
          </p:cNvSpPr>
          <p:nvPr/>
        </p:nvSpPr>
        <p:spPr bwMode="auto">
          <a:xfrm>
            <a:off x="8534400" y="5486400"/>
            <a:ext cx="0" cy="914400"/>
          </a:xfrm>
          <a:prstGeom prst="line">
            <a:avLst/>
          </a:prstGeom>
          <a:noFill/>
          <a:ln w="12700">
            <a:solidFill>
              <a:schemeClr val="tx1"/>
            </a:solidFill>
            <a:round/>
            <a:headEnd/>
            <a:tailEnd/>
          </a:ln>
          <a:effectLst/>
        </p:spPr>
        <p:txBody>
          <a:bodyPr/>
          <a:lstStyle/>
          <a:p>
            <a:endParaRPr lang="en-US"/>
          </a:p>
        </p:txBody>
      </p:sp>
      <p:sp>
        <p:nvSpPr>
          <p:cNvPr id="1375242" name="Line 10"/>
          <p:cNvSpPr>
            <a:spLocks noChangeShapeType="1"/>
          </p:cNvSpPr>
          <p:nvPr/>
        </p:nvSpPr>
        <p:spPr bwMode="auto">
          <a:xfrm flipV="1">
            <a:off x="2501900" y="3886200"/>
            <a:ext cx="0" cy="2514600"/>
          </a:xfrm>
          <a:prstGeom prst="line">
            <a:avLst/>
          </a:prstGeom>
          <a:noFill/>
          <a:ln w="12700">
            <a:solidFill>
              <a:schemeClr val="tx1"/>
            </a:solidFill>
            <a:round/>
            <a:headEnd/>
            <a:tailEnd/>
          </a:ln>
          <a:effectLst/>
        </p:spPr>
        <p:txBody>
          <a:bodyPr/>
          <a:lstStyle/>
          <a:p>
            <a:endParaRPr lang="en-US"/>
          </a:p>
        </p:txBody>
      </p:sp>
      <p:sp>
        <p:nvSpPr>
          <p:cNvPr id="1375243" name="Line 11"/>
          <p:cNvSpPr>
            <a:spLocks noChangeShapeType="1"/>
          </p:cNvSpPr>
          <p:nvPr/>
        </p:nvSpPr>
        <p:spPr bwMode="auto">
          <a:xfrm>
            <a:off x="2501900" y="3886200"/>
            <a:ext cx="381000" cy="0"/>
          </a:xfrm>
          <a:prstGeom prst="line">
            <a:avLst/>
          </a:prstGeom>
          <a:noFill/>
          <a:ln w="12700">
            <a:solidFill>
              <a:schemeClr val="tx1"/>
            </a:solidFill>
            <a:round/>
            <a:headEnd/>
            <a:tailEnd type="triangle" w="med" len="med"/>
          </a:ln>
          <a:effectLst/>
        </p:spPr>
        <p:txBody>
          <a:bodyPr/>
          <a:lstStyle/>
          <a:p>
            <a:endParaRPr lang="en-US"/>
          </a:p>
        </p:txBody>
      </p:sp>
      <p:sp>
        <p:nvSpPr>
          <p:cNvPr id="1375244" name="Rectangle 12"/>
          <p:cNvSpPr>
            <a:spLocks noChangeArrowheads="1"/>
          </p:cNvSpPr>
          <p:nvPr/>
        </p:nvSpPr>
        <p:spPr bwMode="auto">
          <a:xfrm>
            <a:off x="762000" y="2971800"/>
            <a:ext cx="914400" cy="1447800"/>
          </a:xfrm>
          <a:prstGeom prst="rect">
            <a:avLst/>
          </a:prstGeom>
          <a:noFill/>
          <a:ln w="12700">
            <a:solidFill>
              <a:schemeClr val="tx1"/>
            </a:solidFill>
            <a:miter lim="800000"/>
            <a:headEnd/>
            <a:tailEnd/>
          </a:ln>
          <a:effectLst/>
        </p:spPr>
        <p:txBody>
          <a:bodyPr wrap="none" anchor="ctr"/>
          <a:lstStyle/>
          <a:p>
            <a:endParaRPr lang="en-US"/>
          </a:p>
        </p:txBody>
      </p:sp>
      <p:sp>
        <p:nvSpPr>
          <p:cNvPr id="1375245" name="Rectangle 13"/>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375246" name="Line 14"/>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75247" name="Line 15"/>
          <p:cNvSpPr>
            <a:spLocks noChangeShapeType="1"/>
          </p:cNvSpPr>
          <p:nvPr/>
        </p:nvSpPr>
        <p:spPr bwMode="auto">
          <a:xfrm>
            <a:off x="609600" y="2133600"/>
            <a:ext cx="990600" cy="0"/>
          </a:xfrm>
          <a:prstGeom prst="line">
            <a:avLst/>
          </a:prstGeom>
          <a:noFill/>
          <a:ln w="28575">
            <a:solidFill>
              <a:schemeClr val="tx1"/>
            </a:solidFill>
            <a:round/>
            <a:headEnd/>
            <a:tailEnd type="triangle" w="med" len="med"/>
          </a:ln>
          <a:effectLst/>
        </p:spPr>
        <p:txBody>
          <a:bodyPr/>
          <a:lstStyle/>
          <a:p>
            <a:endParaRPr lang="en-US"/>
          </a:p>
        </p:txBody>
      </p:sp>
      <p:sp>
        <p:nvSpPr>
          <p:cNvPr id="1375248" name="Line 16"/>
          <p:cNvSpPr>
            <a:spLocks noChangeShapeType="1"/>
          </p:cNvSpPr>
          <p:nvPr/>
        </p:nvSpPr>
        <p:spPr bwMode="auto">
          <a:xfrm>
            <a:off x="1335088" y="2590800"/>
            <a:ext cx="265112" cy="0"/>
          </a:xfrm>
          <a:prstGeom prst="line">
            <a:avLst/>
          </a:prstGeom>
          <a:noFill/>
          <a:ln w="28575">
            <a:solidFill>
              <a:schemeClr val="tx1"/>
            </a:solidFill>
            <a:round/>
            <a:headEnd/>
            <a:tailEnd type="triangle" w="med" len="med"/>
          </a:ln>
          <a:effectLst/>
        </p:spPr>
        <p:txBody>
          <a:bodyPr/>
          <a:lstStyle/>
          <a:p>
            <a:endParaRPr lang="en-US"/>
          </a:p>
        </p:txBody>
      </p:sp>
      <p:sp>
        <p:nvSpPr>
          <p:cNvPr id="1375249" name="Text Box 17"/>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375250" name="Text Box 18"/>
          <p:cNvSpPr txBox="1">
            <a:spLocks noChangeArrowheads="1"/>
          </p:cNvSpPr>
          <p:nvPr/>
        </p:nvSpPr>
        <p:spPr bwMode="auto">
          <a:xfrm>
            <a:off x="685800" y="3048000"/>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375251" name="Text Box 19"/>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375252" name="Line 20"/>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75253" name="Text Box 21"/>
          <p:cNvSpPr txBox="1">
            <a:spLocks noChangeArrowheads="1"/>
          </p:cNvSpPr>
          <p:nvPr/>
        </p:nvSpPr>
        <p:spPr bwMode="auto">
          <a:xfrm>
            <a:off x="1143000" y="24384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375254" name="Line 22"/>
          <p:cNvSpPr>
            <a:spLocks noChangeShapeType="1"/>
          </p:cNvSpPr>
          <p:nvPr/>
        </p:nvSpPr>
        <p:spPr bwMode="auto">
          <a:xfrm>
            <a:off x="152400" y="1295400"/>
            <a:ext cx="0" cy="2438400"/>
          </a:xfrm>
          <a:prstGeom prst="line">
            <a:avLst/>
          </a:prstGeom>
          <a:noFill/>
          <a:ln w="28575">
            <a:solidFill>
              <a:schemeClr val="tx1"/>
            </a:solidFill>
            <a:round/>
            <a:headEnd/>
            <a:tailEnd/>
          </a:ln>
          <a:effectLst/>
        </p:spPr>
        <p:txBody>
          <a:bodyPr/>
          <a:lstStyle/>
          <a:p>
            <a:endParaRPr lang="en-US"/>
          </a:p>
        </p:txBody>
      </p:sp>
      <p:sp>
        <p:nvSpPr>
          <p:cNvPr id="1375255" name="AutoShape 23"/>
          <p:cNvSpPr>
            <a:spLocks noChangeArrowheads="1"/>
          </p:cNvSpPr>
          <p:nvPr/>
        </p:nvSpPr>
        <p:spPr bwMode="auto">
          <a:xfrm rot="5400000" flipH="1">
            <a:off x="8382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256" name="Line 24"/>
          <p:cNvSpPr>
            <a:spLocks noChangeShapeType="1"/>
          </p:cNvSpPr>
          <p:nvPr/>
        </p:nvSpPr>
        <p:spPr bwMode="auto">
          <a:xfrm flipH="1">
            <a:off x="152400" y="1295400"/>
            <a:ext cx="928688" cy="0"/>
          </a:xfrm>
          <a:prstGeom prst="line">
            <a:avLst/>
          </a:prstGeom>
          <a:noFill/>
          <a:ln w="28575">
            <a:solidFill>
              <a:schemeClr val="tx1"/>
            </a:solidFill>
            <a:round/>
            <a:headEnd/>
            <a:tailEnd/>
          </a:ln>
          <a:effectLst/>
        </p:spPr>
        <p:txBody>
          <a:bodyPr/>
          <a:lstStyle/>
          <a:p>
            <a:endParaRPr lang="en-US"/>
          </a:p>
        </p:txBody>
      </p:sp>
      <p:sp>
        <p:nvSpPr>
          <p:cNvPr id="1375257" name="Line 25"/>
          <p:cNvSpPr>
            <a:spLocks noChangeShapeType="1"/>
          </p:cNvSpPr>
          <p:nvPr/>
        </p:nvSpPr>
        <p:spPr bwMode="auto">
          <a:xfrm flipH="1">
            <a:off x="1295400" y="1143000"/>
            <a:ext cx="2743200" cy="0"/>
          </a:xfrm>
          <a:prstGeom prst="line">
            <a:avLst/>
          </a:prstGeom>
          <a:noFill/>
          <a:ln w="28575">
            <a:solidFill>
              <a:schemeClr val="tx1"/>
            </a:solidFill>
            <a:round/>
            <a:headEnd/>
            <a:tailEnd type="triangle" w="med" len="med"/>
          </a:ln>
          <a:effectLst/>
        </p:spPr>
        <p:txBody>
          <a:bodyPr/>
          <a:lstStyle/>
          <a:p>
            <a:endParaRPr lang="en-US"/>
          </a:p>
        </p:txBody>
      </p:sp>
      <p:sp>
        <p:nvSpPr>
          <p:cNvPr id="1375258" name="Line 26"/>
          <p:cNvSpPr>
            <a:spLocks noChangeShapeType="1"/>
          </p:cNvSpPr>
          <p:nvPr/>
        </p:nvSpPr>
        <p:spPr bwMode="auto">
          <a:xfrm flipH="1">
            <a:off x="2667000" y="6553200"/>
            <a:ext cx="6324600" cy="0"/>
          </a:xfrm>
          <a:prstGeom prst="line">
            <a:avLst/>
          </a:prstGeom>
          <a:noFill/>
          <a:ln w="28575">
            <a:solidFill>
              <a:schemeClr val="tx1"/>
            </a:solidFill>
            <a:round/>
            <a:headEnd/>
            <a:tailEnd/>
          </a:ln>
          <a:effectLst/>
        </p:spPr>
        <p:txBody>
          <a:bodyPr/>
          <a:lstStyle/>
          <a:p>
            <a:endParaRPr lang="en-US"/>
          </a:p>
        </p:txBody>
      </p:sp>
      <p:sp>
        <p:nvSpPr>
          <p:cNvPr id="1375259" name="Rectangle 27"/>
          <p:cNvSpPr>
            <a:spLocks noChangeArrowheads="1"/>
          </p:cNvSpPr>
          <p:nvPr/>
        </p:nvSpPr>
        <p:spPr bwMode="auto">
          <a:xfrm>
            <a:off x="2882900" y="2971800"/>
            <a:ext cx="990600" cy="1447800"/>
          </a:xfrm>
          <a:prstGeom prst="rect">
            <a:avLst/>
          </a:prstGeom>
          <a:noFill/>
          <a:ln w="12700">
            <a:solidFill>
              <a:schemeClr val="tx1"/>
            </a:solidFill>
            <a:miter lim="800000"/>
            <a:headEnd/>
            <a:tailEnd/>
          </a:ln>
          <a:effectLst/>
        </p:spPr>
        <p:txBody>
          <a:bodyPr wrap="none" anchor="ctr"/>
          <a:lstStyle/>
          <a:p>
            <a:endParaRPr lang="en-US"/>
          </a:p>
        </p:txBody>
      </p:sp>
      <p:sp>
        <p:nvSpPr>
          <p:cNvPr id="1375260" name="Line 28"/>
          <p:cNvSpPr>
            <a:spLocks noChangeShapeType="1"/>
          </p:cNvSpPr>
          <p:nvPr/>
        </p:nvSpPr>
        <p:spPr bwMode="auto">
          <a:xfrm>
            <a:off x="2133600" y="3733800"/>
            <a:ext cx="152400" cy="0"/>
          </a:xfrm>
          <a:prstGeom prst="line">
            <a:avLst/>
          </a:prstGeom>
          <a:noFill/>
          <a:ln w="28575">
            <a:solidFill>
              <a:schemeClr val="tx1"/>
            </a:solidFill>
            <a:round/>
            <a:headEnd/>
            <a:tailEnd/>
          </a:ln>
          <a:effectLst/>
        </p:spPr>
        <p:txBody>
          <a:bodyPr/>
          <a:lstStyle/>
          <a:p>
            <a:endParaRPr lang="en-US"/>
          </a:p>
        </p:txBody>
      </p:sp>
      <p:sp>
        <p:nvSpPr>
          <p:cNvPr id="1375261" name="Line 29"/>
          <p:cNvSpPr>
            <a:spLocks noChangeShapeType="1"/>
          </p:cNvSpPr>
          <p:nvPr/>
        </p:nvSpPr>
        <p:spPr bwMode="auto">
          <a:xfrm>
            <a:off x="25781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375262" name="Text Box 30"/>
          <p:cNvSpPr txBox="1">
            <a:spLocks noChangeArrowheads="1"/>
          </p:cNvSpPr>
          <p:nvPr/>
        </p:nvSpPr>
        <p:spPr bwMode="auto">
          <a:xfrm>
            <a:off x="28067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75263" name="Text Box 31"/>
          <p:cNvSpPr txBox="1">
            <a:spLocks noChangeArrowheads="1"/>
          </p:cNvSpPr>
          <p:nvPr/>
        </p:nvSpPr>
        <p:spPr bwMode="auto">
          <a:xfrm>
            <a:off x="28067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375264" name="Text Box 32"/>
          <p:cNvSpPr txBox="1">
            <a:spLocks noChangeArrowheads="1"/>
          </p:cNvSpPr>
          <p:nvPr/>
        </p:nvSpPr>
        <p:spPr bwMode="auto">
          <a:xfrm>
            <a:off x="28067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375265" name="Text Box 33"/>
          <p:cNvSpPr txBox="1">
            <a:spLocks noChangeArrowheads="1"/>
          </p:cNvSpPr>
          <p:nvPr/>
        </p:nvSpPr>
        <p:spPr bwMode="auto">
          <a:xfrm>
            <a:off x="28067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375266" name="Text Box 34"/>
          <p:cNvSpPr txBox="1">
            <a:spLocks noChangeArrowheads="1"/>
          </p:cNvSpPr>
          <p:nvPr/>
        </p:nvSpPr>
        <p:spPr bwMode="auto">
          <a:xfrm>
            <a:off x="2959100" y="3124200"/>
            <a:ext cx="823913" cy="304800"/>
          </a:xfrm>
          <a:prstGeom prst="rect">
            <a:avLst/>
          </a:prstGeom>
          <a:noFill/>
          <a:ln w="12700">
            <a:noFill/>
            <a:miter lim="800000"/>
            <a:headEnd/>
            <a:tailEnd/>
          </a:ln>
          <a:effectLst/>
        </p:spPr>
        <p:txBody>
          <a:bodyPr wrap="none">
            <a:spAutoFit/>
          </a:bodyPr>
          <a:lstStyle/>
          <a:p>
            <a:pPr algn="ctr"/>
            <a:r>
              <a:rPr lang="en-US" sz="1400" b="1">
                <a:solidFill>
                  <a:schemeClr val="tx1"/>
                </a:solidFill>
              </a:rPr>
              <a:t>RegFile</a:t>
            </a:r>
          </a:p>
        </p:txBody>
      </p:sp>
      <p:sp>
        <p:nvSpPr>
          <p:cNvPr id="1375267" name="Text Box 35"/>
          <p:cNvSpPr txBox="1">
            <a:spLocks noChangeArrowheads="1"/>
          </p:cNvSpPr>
          <p:nvPr/>
        </p:nvSpPr>
        <p:spPr bwMode="auto">
          <a:xfrm>
            <a:off x="2730500" y="3535363"/>
            <a:ext cx="1208088" cy="274637"/>
          </a:xfrm>
          <a:prstGeom prst="rect">
            <a:avLst/>
          </a:prstGeom>
          <a:noFill/>
          <a:ln w="12700">
            <a:noFill/>
            <a:miter lim="800000"/>
            <a:headEnd/>
            <a:tailEnd/>
          </a:ln>
          <a:effectLst/>
        </p:spPr>
        <p:txBody>
          <a:bodyPr>
            <a:spAutoFit/>
          </a:bodyPr>
          <a:lstStyle/>
          <a:p>
            <a:pPr algn="r"/>
            <a:r>
              <a:rPr lang="en-US" sz="1200">
                <a:solidFill>
                  <a:schemeClr val="tx1"/>
                </a:solidFill>
              </a:rPr>
              <a:t>Read Data 1</a:t>
            </a:r>
          </a:p>
        </p:txBody>
      </p:sp>
      <p:sp>
        <p:nvSpPr>
          <p:cNvPr id="1375268" name="Text Box 36"/>
          <p:cNvSpPr txBox="1">
            <a:spLocks noChangeArrowheads="1"/>
          </p:cNvSpPr>
          <p:nvPr/>
        </p:nvSpPr>
        <p:spPr bwMode="auto">
          <a:xfrm>
            <a:off x="2806700" y="3916363"/>
            <a:ext cx="1131888" cy="274637"/>
          </a:xfrm>
          <a:prstGeom prst="rect">
            <a:avLst/>
          </a:prstGeom>
          <a:noFill/>
          <a:ln w="12700">
            <a:noFill/>
            <a:miter lim="800000"/>
            <a:headEnd/>
            <a:tailEnd/>
          </a:ln>
          <a:effectLst/>
        </p:spPr>
        <p:txBody>
          <a:bodyPr>
            <a:spAutoFit/>
          </a:bodyPr>
          <a:lstStyle/>
          <a:p>
            <a:pPr algn="r"/>
            <a:r>
              <a:rPr lang="en-US" sz="1200">
                <a:solidFill>
                  <a:schemeClr val="tx1"/>
                </a:solidFill>
              </a:rPr>
              <a:t>ReadData 2</a:t>
            </a:r>
          </a:p>
        </p:txBody>
      </p:sp>
      <p:sp>
        <p:nvSpPr>
          <p:cNvPr id="1375269" name="Line 37"/>
          <p:cNvSpPr>
            <a:spLocks noChangeShapeType="1"/>
          </p:cNvSpPr>
          <p:nvPr/>
        </p:nvSpPr>
        <p:spPr bwMode="auto">
          <a:xfrm>
            <a:off x="2578100" y="4724400"/>
            <a:ext cx="381000" cy="0"/>
          </a:xfrm>
          <a:prstGeom prst="line">
            <a:avLst/>
          </a:prstGeom>
          <a:noFill/>
          <a:ln w="28575">
            <a:solidFill>
              <a:schemeClr val="tx1"/>
            </a:solidFill>
            <a:round/>
            <a:headEnd/>
            <a:tailEnd/>
          </a:ln>
          <a:effectLst/>
        </p:spPr>
        <p:txBody>
          <a:bodyPr/>
          <a:lstStyle/>
          <a:p>
            <a:endParaRPr lang="en-US"/>
          </a:p>
        </p:txBody>
      </p:sp>
      <p:sp>
        <p:nvSpPr>
          <p:cNvPr id="1375270" name="Line 38"/>
          <p:cNvSpPr>
            <a:spLocks noChangeShapeType="1"/>
          </p:cNvSpPr>
          <p:nvPr/>
        </p:nvSpPr>
        <p:spPr bwMode="auto">
          <a:xfrm>
            <a:off x="2882900" y="4648200"/>
            <a:ext cx="76200" cy="152400"/>
          </a:xfrm>
          <a:prstGeom prst="line">
            <a:avLst/>
          </a:prstGeom>
          <a:noFill/>
          <a:ln w="12700">
            <a:solidFill>
              <a:schemeClr val="tx1"/>
            </a:solidFill>
            <a:round/>
            <a:headEnd/>
            <a:tailEnd/>
          </a:ln>
          <a:effectLst/>
        </p:spPr>
        <p:txBody>
          <a:bodyPr/>
          <a:lstStyle/>
          <a:p>
            <a:endParaRPr lang="en-US"/>
          </a:p>
        </p:txBody>
      </p:sp>
      <p:sp>
        <p:nvSpPr>
          <p:cNvPr id="1375271" name="Line 39"/>
          <p:cNvSpPr>
            <a:spLocks noChangeShapeType="1"/>
          </p:cNvSpPr>
          <p:nvPr/>
        </p:nvSpPr>
        <p:spPr bwMode="auto">
          <a:xfrm>
            <a:off x="3797300" y="4648200"/>
            <a:ext cx="76200" cy="152400"/>
          </a:xfrm>
          <a:prstGeom prst="line">
            <a:avLst/>
          </a:prstGeom>
          <a:noFill/>
          <a:ln w="12700">
            <a:solidFill>
              <a:schemeClr val="tx1"/>
            </a:solidFill>
            <a:round/>
            <a:headEnd/>
            <a:tailEnd/>
          </a:ln>
          <a:effectLst/>
        </p:spPr>
        <p:txBody>
          <a:bodyPr/>
          <a:lstStyle/>
          <a:p>
            <a:endParaRPr lang="en-US"/>
          </a:p>
        </p:txBody>
      </p:sp>
      <p:sp>
        <p:nvSpPr>
          <p:cNvPr id="1375272" name="Text Box 40"/>
          <p:cNvSpPr txBox="1">
            <a:spLocks noChangeArrowheads="1"/>
          </p:cNvSpPr>
          <p:nvPr/>
        </p:nvSpPr>
        <p:spPr bwMode="auto">
          <a:xfrm>
            <a:off x="2759075" y="4419600"/>
            <a:ext cx="352425" cy="274638"/>
          </a:xfrm>
          <a:prstGeom prst="rect">
            <a:avLst/>
          </a:prstGeom>
          <a:noFill/>
          <a:ln w="12700">
            <a:noFill/>
            <a:miter lim="800000"/>
            <a:headEnd/>
            <a:tailEnd/>
          </a:ln>
          <a:effectLst/>
        </p:spPr>
        <p:txBody>
          <a:bodyPr>
            <a:spAutoFit/>
          </a:bodyPr>
          <a:lstStyle/>
          <a:p>
            <a:r>
              <a:rPr lang="en-US" sz="1200">
                <a:solidFill>
                  <a:schemeClr val="tx1"/>
                </a:solidFill>
              </a:rPr>
              <a:t>16</a:t>
            </a:r>
          </a:p>
        </p:txBody>
      </p:sp>
      <p:sp>
        <p:nvSpPr>
          <p:cNvPr id="1375273" name="Text Box 41"/>
          <p:cNvSpPr txBox="1">
            <a:spLocks noChangeArrowheads="1"/>
          </p:cNvSpPr>
          <p:nvPr/>
        </p:nvSpPr>
        <p:spPr bwMode="auto">
          <a:xfrm>
            <a:off x="3644900" y="47244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375274" name="Line 42"/>
          <p:cNvSpPr>
            <a:spLocks noChangeShapeType="1"/>
          </p:cNvSpPr>
          <p:nvPr/>
        </p:nvSpPr>
        <p:spPr bwMode="auto">
          <a:xfrm>
            <a:off x="2654300" y="42672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375275" name="Line 43"/>
          <p:cNvSpPr>
            <a:spLocks noChangeShapeType="1"/>
          </p:cNvSpPr>
          <p:nvPr/>
        </p:nvSpPr>
        <p:spPr bwMode="auto">
          <a:xfrm>
            <a:off x="5397500" y="4038600"/>
            <a:ext cx="0" cy="914400"/>
          </a:xfrm>
          <a:prstGeom prst="line">
            <a:avLst/>
          </a:prstGeom>
          <a:noFill/>
          <a:ln w="28575">
            <a:solidFill>
              <a:schemeClr val="tx1"/>
            </a:solidFill>
            <a:round/>
            <a:headEnd/>
            <a:tailEnd/>
          </a:ln>
          <a:effectLst/>
        </p:spPr>
        <p:txBody>
          <a:bodyPr/>
          <a:lstStyle/>
          <a:p>
            <a:endParaRPr lang="en-US"/>
          </a:p>
        </p:txBody>
      </p:sp>
      <p:sp>
        <p:nvSpPr>
          <p:cNvPr id="1375276" name="Line 44"/>
          <p:cNvSpPr>
            <a:spLocks noChangeShapeType="1"/>
          </p:cNvSpPr>
          <p:nvPr/>
        </p:nvSpPr>
        <p:spPr bwMode="auto">
          <a:xfrm>
            <a:off x="3873500" y="4114800"/>
            <a:ext cx="609600" cy="0"/>
          </a:xfrm>
          <a:prstGeom prst="line">
            <a:avLst/>
          </a:prstGeom>
          <a:noFill/>
          <a:ln w="28575">
            <a:solidFill>
              <a:schemeClr val="tx1"/>
            </a:solidFill>
            <a:round/>
            <a:headEnd/>
            <a:tailEnd/>
          </a:ln>
          <a:effectLst/>
        </p:spPr>
        <p:txBody>
          <a:bodyPr/>
          <a:lstStyle/>
          <a:p>
            <a:endParaRPr lang="en-US"/>
          </a:p>
        </p:txBody>
      </p:sp>
      <p:sp>
        <p:nvSpPr>
          <p:cNvPr id="1375277" name="Line 45"/>
          <p:cNvSpPr>
            <a:spLocks noChangeShapeType="1"/>
          </p:cNvSpPr>
          <p:nvPr/>
        </p:nvSpPr>
        <p:spPr bwMode="auto">
          <a:xfrm>
            <a:off x="2578100" y="3124200"/>
            <a:ext cx="0" cy="1600200"/>
          </a:xfrm>
          <a:prstGeom prst="line">
            <a:avLst/>
          </a:prstGeom>
          <a:noFill/>
          <a:ln w="28575">
            <a:solidFill>
              <a:schemeClr val="tx1"/>
            </a:solidFill>
            <a:round/>
            <a:headEnd/>
            <a:tailEnd/>
          </a:ln>
          <a:effectLst/>
        </p:spPr>
        <p:txBody>
          <a:bodyPr/>
          <a:lstStyle/>
          <a:p>
            <a:endParaRPr lang="en-US"/>
          </a:p>
        </p:txBody>
      </p:sp>
      <p:sp>
        <p:nvSpPr>
          <p:cNvPr id="1375278" name="Line 46"/>
          <p:cNvSpPr>
            <a:spLocks noChangeShapeType="1"/>
          </p:cNvSpPr>
          <p:nvPr/>
        </p:nvSpPr>
        <p:spPr bwMode="auto">
          <a:xfrm>
            <a:off x="25781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375279" name="Line 47"/>
          <p:cNvSpPr>
            <a:spLocks noChangeShapeType="1"/>
          </p:cNvSpPr>
          <p:nvPr/>
        </p:nvSpPr>
        <p:spPr bwMode="auto">
          <a:xfrm>
            <a:off x="53213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75280" name="Line 48"/>
          <p:cNvSpPr>
            <a:spLocks noChangeShapeType="1"/>
          </p:cNvSpPr>
          <p:nvPr/>
        </p:nvSpPr>
        <p:spPr bwMode="auto">
          <a:xfrm>
            <a:off x="6616700" y="3810000"/>
            <a:ext cx="177800" cy="0"/>
          </a:xfrm>
          <a:prstGeom prst="line">
            <a:avLst/>
          </a:prstGeom>
          <a:noFill/>
          <a:ln w="28575">
            <a:solidFill>
              <a:schemeClr val="tx1"/>
            </a:solidFill>
            <a:round/>
            <a:headEnd/>
            <a:tailEnd/>
          </a:ln>
          <a:effectLst/>
        </p:spPr>
        <p:txBody>
          <a:bodyPr/>
          <a:lstStyle/>
          <a:p>
            <a:endParaRPr lang="en-US"/>
          </a:p>
        </p:txBody>
      </p:sp>
      <p:sp>
        <p:nvSpPr>
          <p:cNvPr id="1375281" name="Freeform 49"/>
          <p:cNvSpPr>
            <a:spLocks/>
          </p:cNvSpPr>
          <p:nvPr/>
        </p:nvSpPr>
        <p:spPr bwMode="auto">
          <a:xfrm>
            <a:off x="60833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375282" name="Rectangle 50"/>
          <p:cNvSpPr>
            <a:spLocks noChangeArrowheads="1"/>
          </p:cNvSpPr>
          <p:nvPr/>
        </p:nvSpPr>
        <p:spPr bwMode="auto">
          <a:xfrm>
            <a:off x="61849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375283" name="AutoShape 51"/>
          <p:cNvSpPr>
            <a:spLocks noChangeArrowheads="1"/>
          </p:cNvSpPr>
          <p:nvPr/>
        </p:nvSpPr>
        <p:spPr bwMode="auto">
          <a:xfrm rot="-5400000">
            <a:off x="53848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284" name="Line 52"/>
          <p:cNvSpPr>
            <a:spLocks noChangeShapeType="1"/>
          </p:cNvSpPr>
          <p:nvPr/>
        </p:nvSpPr>
        <p:spPr bwMode="auto">
          <a:xfrm>
            <a:off x="58801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75285" name="Line 53"/>
          <p:cNvSpPr>
            <a:spLocks noChangeShapeType="1"/>
          </p:cNvSpPr>
          <p:nvPr/>
        </p:nvSpPr>
        <p:spPr bwMode="auto">
          <a:xfrm>
            <a:off x="53975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375286" name="Line 54"/>
          <p:cNvSpPr>
            <a:spLocks noChangeShapeType="1"/>
          </p:cNvSpPr>
          <p:nvPr/>
        </p:nvSpPr>
        <p:spPr bwMode="auto">
          <a:xfrm>
            <a:off x="53213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375287" name="Oval 55"/>
          <p:cNvSpPr>
            <a:spLocks noChangeArrowheads="1"/>
          </p:cNvSpPr>
          <p:nvPr/>
        </p:nvSpPr>
        <p:spPr bwMode="auto">
          <a:xfrm>
            <a:off x="2806700" y="2438400"/>
            <a:ext cx="533400" cy="457200"/>
          </a:xfrm>
          <a:prstGeom prst="ellipse">
            <a:avLst/>
          </a:prstGeom>
          <a:noFill/>
          <a:ln w="12700">
            <a:solidFill>
              <a:schemeClr val="tx1"/>
            </a:solidFill>
            <a:round/>
            <a:headEnd/>
            <a:tailEnd/>
          </a:ln>
          <a:effectLst/>
        </p:spPr>
        <p:txBody>
          <a:bodyPr wrap="none" anchor="ctr"/>
          <a:lstStyle/>
          <a:p>
            <a:endParaRPr lang="en-US"/>
          </a:p>
        </p:txBody>
      </p:sp>
      <p:sp>
        <p:nvSpPr>
          <p:cNvPr id="1375288" name="Rectangle 56"/>
          <p:cNvSpPr>
            <a:spLocks noChangeArrowheads="1"/>
          </p:cNvSpPr>
          <p:nvPr/>
        </p:nvSpPr>
        <p:spPr bwMode="auto">
          <a:xfrm>
            <a:off x="2806700" y="2438400"/>
            <a:ext cx="5334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375289" name="Line 57"/>
          <p:cNvSpPr>
            <a:spLocks noChangeShapeType="1"/>
          </p:cNvSpPr>
          <p:nvPr/>
        </p:nvSpPr>
        <p:spPr bwMode="auto">
          <a:xfrm>
            <a:off x="3340100" y="27432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2" name="Group 58"/>
          <p:cNvGrpSpPr>
            <a:grpSpLocks/>
          </p:cNvGrpSpPr>
          <p:nvPr/>
        </p:nvGrpSpPr>
        <p:grpSpPr bwMode="auto">
          <a:xfrm>
            <a:off x="3568700" y="2209800"/>
            <a:ext cx="304800" cy="685800"/>
            <a:chOff x="1392" y="2880"/>
            <a:chExt cx="288" cy="480"/>
          </a:xfrm>
        </p:grpSpPr>
        <p:sp>
          <p:nvSpPr>
            <p:cNvPr id="1375291" name="Line 5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75292" name="Line 6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75293" name="Line 6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75294" name="Line 6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75295" name="Line 6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75296" name="Line 6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75297" name="Line 6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75298" name="Text Box 66"/>
          <p:cNvSpPr txBox="1">
            <a:spLocks noChangeArrowheads="1"/>
          </p:cNvSpPr>
          <p:nvPr/>
        </p:nvSpPr>
        <p:spPr bwMode="auto">
          <a:xfrm>
            <a:off x="3492500" y="2438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75299" name="Rectangle 67"/>
          <p:cNvSpPr>
            <a:spLocks noChangeArrowheads="1"/>
          </p:cNvSpPr>
          <p:nvPr/>
        </p:nvSpPr>
        <p:spPr bwMode="auto">
          <a:xfrm>
            <a:off x="7150100" y="3048000"/>
            <a:ext cx="914400" cy="1447800"/>
          </a:xfrm>
          <a:prstGeom prst="rect">
            <a:avLst/>
          </a:prstGeom>
          <a:noFill/>
          <a:ln w="12700">
            <a:solidFill>
              <a:schemeClr val="tx1"/>
            </a:solidFill>
            <a:miter lim="800000"/>
            <a:headEnd/>
            <a:tailEnd/>
          </a:ln>
          <a:effectLst/>
        </p:spPr>
        <p:txBody>
          <a:bodyPr wrap="none" anchor="ctr"/>
          <a:lstStyle/>
          <a:p>
            <a:endParaRPr lang="en-US"/>
          </a:p>
        </p:txBody>
      </p:sp>
      <p:sp>
        <p:nvSpPr>
          <p:cNvPr id="1375300" name="Line 68"/>
          <p:cNvSpPr>
            <a:spLocks noChangeShapeType="1"/>
          </p:cNvSpPr>
          <p:nvPr/>
        </p:nvSpPr>
        <p:spPr bwMode="auto">
          <a:xfrm>
            <a:off x="69215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375301" name="Text Box 69"/>
          <p:cNvSpPr txBox="1">
            <a:spLocks noChangeArrowheads="1"/>
          </p:cNvSpPr>
          <p:nvPr/>
        </p:nvSpPr>
        <p:spPr bwMode="auto">
          <a:xfrm>
            <a:off x="7199313" y="3048000"/>
            <a:ext cx="865187"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375302" name="Text Box 70"/>
          <p:cNvSpPr txBox="1">
            <a:spLocks noChangeArrowheads="1"/>
          </p:cNvSpPr>
          <p:nvPr/>
        </p:nvSpPr>
        <p:spPr bwMode="auto">
          <a:xfrm>
            <a:off x="7094538" y="3763963"/>
            <a:ext cx="741362" cy="274637"/>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375303" name="Text Box 71"/>
          <p:cNvSpPr txBox="1">
            <a:spLocks noChangeArrowheads="1"/>
          </p:cNvSpPr>
          <p:nvPr/>
        </p:nvSpPr>
        <p:spPr bwMode="auto">
          <a:xfrm>
            <a:off x="70850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75304" name="Text Box 72"/>
          <p:cNvSpPr txBox="1">
            <a:spLocks noChangeArrowheads="1"/>
          </p:cNvSpPr>
          <p:nvPr/>
        </p:nvSpPr>
        <p:spPr bwMode="auto">
          <a:xfrm>
            <a:off x="7226300" y="3581400"/>
            <a:ext cx="927100" cy="274638"/>
          </a:xfrm>
          <a:prstGeom prst="rect">
            <a:avLst/>
          </a:prstGeom>
          <a:noFill/>
          <a:ln w="12700">
            <a:noFill/>
            <a:miter lim="800000"/>
            <a:headEnd/>
            <a:tailEnd/>
          </a:ln>
          <a:effectLst/>
        </p:spPr>
        <p:txBody>
          <a:bodyPr>
            <a:spAutoFit/>
          </a:bodyPr>
          <a:lstStyle/>
          <a:p>
            <a:r>
              <a:rPr lang="en-US" sz="1200">
                <a:solidFill>
                  <a:schemeClr val="tx1"/>
                </a:solidFill>
              </a:rPr>
              <a:t>Read Data</a:t>
            </a:r>
          </a:p>
        </p:txBody>
      </p:sp>
      <p:sp>
        <p:nvSpPr>
          <p:cNvPr id="1375305" name="Line 73"/>
          <p:cNvSpPr>
            <a:spLocks noChangeShapeType="1"/>
          </p:cNvSpPr>
          <p:nvPr/>
        </p:nvSpPr>
        <p:spPr bwMode="auto">
          <a:xfrm>
            <a:off x="69215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75306" name="Line 74"/>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375307" name="AutoShape 75"/>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308" name="Line 76"/>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375309" name="Line 77"/>
          <p:cNvSpPr>
            <a:spLocks noChangeShapeType="1"/>
          </p:cNvSpPr>
          <p:nvPr/>
        </p:nvSpPr>
        <p:spPr bwMode="auto">
          <a:xfrm>
            <a:off x="3873500" y="3581400"/>
            <a:ext cx="609600" cy="0"/>
          </a:xfrm>
          <a:prstGeom prst="line">
            <a:avLst/>
          </a:prstGeom>
          <a:noFill/>
          <a:ln w="28575">
            <a:solidFill>
              <a:schemeClr val="tx1"/>
            </a:solidFill>
            <a:round/>
            <a:headEnd/>
            <a:tailEnd/>
          </a:ln>
          <a:effectLst/>
        </p:spPr>
        <p:txBody>
          <a:bodyPr/>
          <a:lstStyle/>
          <a:p>
            <a:endParaRPr lang="en-US"/>
          </a:p>
        </p:txBody>
      </p:sp>
      <p:sp>
        <p:nvSpPr>
          <p:cNvPr id="1375310" name="Line 78"/>
          <p:cNvSpPr>
            <a:spLocks noChangeShapeType="1"/>
          </p:cNvSpPr>
          <p:nvPr/>
        </p:nvSpPr>
        <p:spPr bwMode="auto">
          <a:xfrm>
            <a:off x="2654300" y="4267200"/>
            <a:ext cx="0" cy="2286000"/>
          </a:xfrm>
          <a:prstGeom prst="line">
            <a:avLst/>
          </a:prstGeom>
          <a:noFill/>
          <a:ln w="28575">
            <a:solidFill>
              <a:schemeClr val="tx1"/>
            </a:solidFill>
            <a:round/>
            <a:headEnd/>
            <a:tailEnd/>
          </a:ln>
          <a:effectLst/>
        </p:spPr>
        <p:txBody>
          <a:bodyPr/>
          <a:lstStyle/>
          <a:p>
            <a:endParaRPr lang="en-US"/>
          </a:p>
        </p:txBody>
      </p:sp>
      <p:sp>
        <p:nvSpPr>
          <p:cNvPr id="1375311" name="Line 79"/>
          <p:cNvSpPr>
            <a:spLocks noChangeShapeType="1"/>
          </p:cNvSpPr>
          <p:nvPr/>
        </p:nvSpPr>
        <p:spPr bwMode="auto">
          <a:xfrm>
            <a:off x="1828800" y="2438400"/>
            <a:ext cx="457200" cy="0"/>
          </a:xfrm>
          <a:prstGeom prst="line">
            <a:avLst/>
          </a:prstGeom>
          <a:noFill/>
          <a:ln w="28575">
            <a:solidFill>
              <a:schemeClr val="tx1"/>
            </a:solidFill>
            <a:round/>
            <a:headEnd/>
            <a:tailEnd/>
          </a:ln>
          <a:effectLst/>
        </p:spPr>
        <p:txBody>
          <a:bodyPr/>
          <a:lstStyle/>
          <a:p>
            <a:endParaRPr lang="en-US"/>
          </a:p>
        </p:txBody>
      </p:sp>
      <p:sp>
        <p:nvSpPr>
          <p:cNvPr id="1375312" name="Line 80"/>
          <p:cNvSpPr>
            <a:spLocks noChangeShapeType="1"/>
          </p:cNvSpPr>
          <p:nvPr/>
        </p:nvSpPr>
        <p:spPr bwMode="auto">
          <a:xfrm>
            <a:off x="1295400" y="15240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375313" name="Line 81"/>
          <p:cNvSpPr>
            <a:spLocks noChangeShapeType="1"/>
          </p:cNvSpPr>
          <p:nvPr/>
        </p:nvSpPr>
        <p:spPr bwMode="auto">
          <a:xfrm>
            <a:off x="2425700" y="3733800"/>
            <a:ext cx="152400" cy="0"/>
          </a:xfrm>
          <a:prstGeom prst="line">
            <a:avLst/>
          </a:prstGeom>
          <a:noFill/>
          <a:ln w="28575">
            <a:solidFill>
              <a:schemeClr val="tx1"/>
            </a:solidFill>
            <a:round/>
            <a:headEnd/>
            <a:tailEnd/>
          </a:ln>
          <a:effectLst/>
        </p:spPr>
        <p:txBody>
          <a:bodyPr/>
          <a:lstStyle/>
          <a:p>
            <a:endParaRPr lang="en-US"/>
          </a:p>
        </p:txBody>
      </p:sp>
      <p:sp>
        <p:nvSpPr>
          <p:cNvPr id="1375314" name="Line 82"/>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375315" name="Rectangle 83"/>
          <p:cNvSpPr>
            <a:spLocks noChangeArrowheads="1"/>
          </p:cNvSpPr>
          <p:nvPr/>
        </p:nvSpPr>
        <p:spPr bwMode="auto">
          <a:xfrm>
            <a:off x="22733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375316" name="Rectangle 84"/>
          <p:cNvSpPr>
            <a:spLocks noChangeArrowheads="1"/>
          </p:cNvSpPr>
          <p:nvPr/>
        </p:nvSpPr>
        <p:spPr bwMode="auto">
          <a:xfrm>
            <a:off x="44831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375317" name="Line 85"/>
          <p:cNvSpPr>
            <a:spLocks noChangeShapeType="1"/>
          </p:cNvSpPr>
          <p:nvPr/>
        </p:nvSpPr>
        <p:spPr bwMode="auto">
          <a:xfrm>
            <a:off x="2209800" y="2438400"/>
            <a:ext cx="76200" cy="0"/>
          </a:xfrm>
          <a:prstGeom prst="line">
            <a:avLst/>
          </a:prstGeom>
          <a:noFill/>
          <a:ln w="28575">
            <a:solidFill>
              <a:schemeClr val="tx1"/>
            </a:solidFill>
            <a:round/>
            <a:headEnd/>
            <a:tailEnd/>
          </a:ln>
          <a:effectLst/>
        </p:spPr>
        <p:txBody>
          <a:bodyPr/>
          <a:lstStyle/>
          <a:p>
            <a:endParaRPr lang="en-US"/>
          </a:p>
        </p:txBody>
      </p:sp>
      <p:sp>
        <p:nvSpPr>
          <p:cNvPr id="1375318" name="Line 86"/>
          <p:cNvSpPr>
            <a:spLocks noChangeShapeType="1"/>
          </p:cNvSpPr>
          <p:nvPr/>
        </p:nvSpPr>
        <p:spPr bwMode="auto">
          <a:xfrm>
            <a:off x="2425700" y="2362200"/>
            <a:ext cx="1143000" cy="0"/>
          </a:xfrm>
          <a:prstGeom prst="line">
            <a:avLst/>
          </a:prstGeom>
          <a:noFill/>
          <a:ln w="28575">
            <a:solidFill>
              <a:schemeClr val="tx1"/>
            </a:solidFill>
            <a:round/>
            <a:headEnd/>
            <a:tailEnd type="triangle" w="med" len="med"/>
          </a:ln>
          <a:effectLst/>
        </p:spPr>
        <p:txBody>
          <a:bodyPr/>
          <a:lstStyle/>
          <a:p>
            <a:endParaRPr lang="en-US"/>
          </a:p>
        </p:txBody>
      </p:sp>
      <p:sp>
        <p:nvSpPr>
          <p:cNvPr id="1375319" name="Line 87"/>
          <p:cNvSpPr>
            <a:spLocks noChangeShapeType="1"/>
          </p:cNvSpPr>
          <p:nvPr/>
        </p:nvSpPr>
        <p:spPr bwMode="auto">
          <a:xfrm>
            <a:off x="3873500" y="2590800"/>
            <a:ext cx="152400" cy="0"/>
          </a:xfrm>
          <a:prstGeom prst="line">
            <a:avLst/>
          </a:prstGeom>
          <a:noFill/>
          <a:ln w="28575">
            <a:solidFill>
              <a:schemeClr val="tx1"/>
            </a:solidFill>
            <a:round/>
            <a:headEnd/>
            <a:tailEnd/>
          </a:ln>
          <a:effectLst/>
        </p:spPr>
        <p:txBody>
          <a:bodyPr/>
          <a:lstStyle/>
          <a:p>
            <a:endParaRPr lang="en-US"/>
          </a:p>
        </p:txBody>
      </p:sp>
      <p:sp>
        <p:nvSpPr>
          <p:cNvPr id="1375320" name="Line 88"/>
          <p:cNvSpPr>
            <a:spLocks noChangeShapeType="1"/>
          </p:cNvSpPr>
          <p:nvPr/>
        </p:nvSpPr>
        <p:spPr bwMode="auto">
          <a:xfrm>
            <a:off x="4635500" y="4953000"/>
            <a:ext cx="762000" cy="0"/>
          </a:xfrm>
          <a:prstGeom prst="line">
            <a:avLst/>
          </a:prstGeom>
          <a:noFill/>
          <a:ln w="28575">
            <a:solidFill>
              <a:schemeClr val="tx1"/>
            </a:solidFill>
            <a:round/>
            <a:headEnd/>
            <a:tailEnd/>
          </a:ln>
          <a:effectLst/>
        </p:spPr>
        <p:txBody>
          <a:bodyPr/>
          <a:lstStyle/>
          <a:p>
            <a:endParaRPr lang="en-US"/>
          </a:p>
        </p:txBody>
      </p:sp>
      <p:sp>
        <p:nvSpPr>
          <p:cNvPr id="1375321" name="Line 89"/>
          <p:cNvSpPr>
            <a:spLocks noChangeShapeType="1"/>
          </p:cNvSpPr>
          <p:nvPr/>
        </p:nvSpPr>
        <p:spPr bwMode="auto">
          <a:xfrm>
            <a:off x="5473700" y="4419600"/>
            <a:ext cx="0" cy="533400"/>
          </a:xfrm>
          <a:prstGeom prst="line">
            <a:avLst/>
          </a:prstGeom>
          <a:noFill/>
          <a:ln w="28575">
            <a:solidFill>
              <a:schemeClr val="tx1"/>
            </a:solidFill>
            <a:round/>
            <a:headEnd/>
            <a:tailEnd/>
          </a:ln>
          <a:effectLst/>
        </p:spPr>
        <p:txBody>
          <a:bodyPr/>
          <a:lstStyle/>
          <a:p>
            <a:endParaRPr lang="en-US"/>
          </a:p>
        </p:txBody>
      </p:sp>
      <p:sp>
        <p:nvSpPr>
          <p:cNvPr id="1375322" name="Line 90"/>
          <p:cNvSpPr>
            <a:spLocks noChangeShapeType="1"/>
          </p:cNvSpPr>
          <p:nvPr/>
        </p:nvSpPr>
        <p:spPr bwMode="auto">
          <a:xfrm>
            <a:off x="5473700" y="4953000"/>
            <a:ext cx="1295400" cy="0"/>
          </a:xfrm>
          <a:prstGeom prst="line">
            <a:avLst/>
          </a:prstGeom>
          <a:noFill/>
          <a:ln w="28575">
            <a:solidFill>
              <a:schemeClr val="tx1"/>
            </a:solidFill>
            <a:round/>
            <a:headEnd/>
            <a:tailEnd/>
          </a:ln>
          <a:effectLst/>
        </p:spPr>
        <p:txBody>
          <a:bodyPr/>
          <a:lstStyle/>
          <a:p>
            <a:endParaRPr lang="en-US"/>
          </a:p>
        </p:txBody>
      </p:sp>
      <p:sp>
        <p:nvSpPr>
          <p:cNvPr id="1375323" name="Rectangle 91"/>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375324" name="Line 92"/>
          <p:cNvSpPr>
            <a:spLocks noChangeShapeType="1"/>
          </p:cNvSpPr>
          <p:nvPr/>
        </p:nvSpPr>
        <p:spPr bwMode="auto">
          <a:xfrm>
            <a:off x="7010400" y="4953000"/>
            <a:ext cx="1219200" cy="0"/>
          </a:xfrm>
          <a:prstGeom prst="line">
            <a:avLst/>
          </a:prstGeom>
          <a:noFill/>
          <a:ln w="28575">
            <a:solidFill>
              <a:schemeClr val="tx1"/>
            </a:solidFill>
            <a:round/>
            <a:headEnd/>
            <a:tailEnd/>
          </a:ln>
          <a:effectLst/>
        </p:spPr>
        <p:txBody>
          <a:bodyPr/>
          <a:lstStyle/>
          <a:p>
            <a:endParaRPr lang="en-US"/>
          </a:p>
        </p:txBody>
      </p:sp>
      <p:sp>
        <p:nvSpPr>
          <p:cNvPr id="1375325" name="Line 93"/>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375326" name="Line 94"/>
          <p:cNvSpPr>
            <a:spLocks noChangeShapeType="1"/>
          </p:cNvSpPr>
          <p:nvPr/>
        </p:nvSpPr>
        <p:spPr bwMode="auto">
          <a:xfrm>
            <a:off x="8991600" y="3962400"/>
            <a:ext cx="0" cy="2590800"/>
          </a:xfrm>
          <a:prstGeom prst="line">
            <a:avLst/>
          </a:prstGeom>
          <a:noFill/>
          <a:ln w="28575">
            <a:solidFill>
              <a:schemeClr val="tx1"/>
            </a:solidFill>
            <a:round/>
            <a:headEnd/>
            <a:tailEnd/>
          </a:ln>
          <a:effectLst/>
        </p:spPr>
        <p:txBody>
          <a:bodyPr/>
          <a:lstStyle/>
          <a:p>
            <a:endParaRPr lang="en-US"/>
          </a:p>
        </p:txBody>
      </p:sp>
      <p:sp>
        <p:nvSpPr>
          <p:cNvPr id="1375327" name="Line 95"/>
          <p:cNvSpPr>
            <a:spLocks noChangeShapeType="1"/>
          </p:cNvSpPr>
          <p:nvPr/>
        </p:nvSpPr>
        <p:spPr bwMode="auto">
          <a:xfrm>
            <a:off x="4025900" y="1143000"/>
            <a:ext cx="0" cy="1447800"/>
          </a:xfrm>
          <a:prstGeom prst="line">
            <a:avLst/>
          </a:prstGeom>
          <a:noFill/>
          <a:ln w="28575">
            <a:solidFill>
              <a:schemeClr val="tx1"/>
            </a:solidFill>
            <a:round/>
            <a:headEnd/>
            <a:tailEnd/>
          </a:ln>
          <a:effectLst/>
        </p:spPr>
        <p:txBody>
          <a:bodyPr/>
          <a:lstStyle/>
          <a:p>
            <a:endParaRPr lang="en-US"/>
          </a:p>
        </p:txBody>
      </p:sp>
      <p:sp>
        <p:nvSpPr>
          <p:cNvPr id="1375328" name="Line 96"/>
          <p:cNvSpPr>
            <a:spLocks noChangeShapeType="1"/>
          </p:cNvSpPr>
          <p:nvPr/>
        </p:nvSpPr>
        <p:spPr bwMode="auto">
          <a:xfrm flipH="1" flipV="1">
            <a:off x="4483100" y="4724400"/>
            <a:ext cx="152400" cy="228600"/>
          </a:xfrm>
          <a:prstGeom prst="line">
            <a:avLst/>
          </a:prstGeom>
          <a:noFill/>
          <a:ln w="28575" cap="rnd">
            <a:solidFill>
              <a:schemeClr val="accent2"/>
            </a:solidFill>
            <a:prstDash val="sysDot"/>
            <a:round/>
            <a:headEnd/>
            <a:tailEnd/>
          </a:ln>
          <a:effectLst/>
        </p:spPr>
        <p:txBody>
          <a:bodyPr/>
          <a:lstStyle/>
          <a:p>
            <a:endParaRPr lang="en-US"/>
          </a:p>
        </p:txBody>
      </p:sp>
      <p:sp>
        <p:nvSpPr>
          <p:cNvPr id="1375329" name="Line 97"/>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375330" name="Text Box 98"/>
          <p:cNvSpPr txBox="1">
            <a:spLocks noChangeArrowheads="1"/>
          </p:cNvSpPr>
          <p:nvPr/>
        </p:nvSpPr>
        <p:spPr bwMode="auto">
          <a:xfrm>
            <a:off x="2151063" y="1935163"/>
            <a:ext cx="515937" cy="274637"/>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375331" name="Line 99"/>
          <p:cNvSpPr>
            <a:spLocks noChangeShapeType="1"/>
          </p:cNvSpPr>
          <p:nvPr/>
        </p:nvSpPr>
        <p:spPr bwMode="auto">
          <a:xfrm flipH="1" flipV="1">
            <a:off x="2882900" y="2819400"/>
            <a:ext cx="1066800" cy="1905000"/>
          </a:xfrm>
          <a:prstGeom prst="line">
            <a:avLst/>
          </a:prstGeom>
          <a:noFill/>
          <a:ln w="28575">
            <a:solidFill>
              <a:schemeClr val="tx1"/>
            </a:solidFill>
            <a:round/>
            <a:headEnd/>
            <a:tailEnd/>
          </a:ln>
          <a:effectLst/>
        </p:spPr>
        <p:txBody>
          <a:bodyPr/>
          <a:lstStyle/>
          <a:p>
            <a:endParaRPr lang="en-US"/>
          </a:p>
        </p:txBody>
      </p:sp>
      <p:sp>
        <p:nvSpPr>
          <p:cNvPr id="1375332" name="Line 100"/>
          <p:cNvSpPr>
            <a:spLocks noChangeShapeType="1"/>
          </p:cNvSpPr>
          <p:nvPr/>
        </p:nvSpPr>
        <p:spPr bwMode="auto">
          <a:xfrm>
            <a:off x="3797300" y="4724400"/>
            <a:ext cx="685800" cy="0"/>
          </a:xfrm>
          <a:prstGeom prst="line">
            <a:avLst/>
          </a:prstGeom>
          <a:noFill/>
          <a:ln w="28575">
            <a:solidFill>
              <a:schemeClr val="tx1"/>
            </a:solidFill>
            <a:round/>
            <a:headEnd/>
            <a:tailEnd/>
          </a:ln>
          <a:effectLst/>
        </p:spPr>
        <p:txBody>
          <a:bodyPr/>
          <a:lstStyle/>
          <a:p>
            <a:endParaRPr lang="en-US"/>
          </a:p>
        </p:txBody>
      </p:sp>
      <p:sp>
        <p:nvSpPr>
          <p:cNvPr id="1375333" name="Line 101"/>
          <p:cNvSpPr>
            <a:spLocks noChangeShapeType="1"/>
          </p:cNvSpPr>
          <p:nvPr/>
        </p:nvSpPr>
        <p:spPr bwMode="auto">
          <a:xfrm>
            <a:off x="2209800" y="1524000"/>
            <a:ext cx="0" cy="914400"/>
          </a:xfrm>
          <a:prstGeom prst="line">
            <a:avLst/>
          </a:prstGeom>
          <a:noFill/>
          <a:ln w="28575">
            <a:solidFill>
              <a:schemeClr val="tx1"/>
            </a:solidFill>
            <a:round/>
            <a:headEnd/>
            <a:tailEnd/>
          </a:ln>
          <a:effectLst/>
        </p:spPr>
        <p:txBody>
          <a:bodyPr/>
          <a:lstStyle/>
          <a:p>
            <a:endParaRPr lang="en-US"/>
          </a:p>
        </p:txBody>
      </p:sp>
      <p:sp>
        <p:nvSpPr>
          <p:cNvPr id="1375334" name="Line 102"/>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375335" name="Rectangle 103"/>
          <p:cNvSpPr>
            <a:spLocks noChangeArrowheads="1"/>
          </p:cNvSpPr>
          <p:nvPr/>
        </p:nvSpPr>
        <p:spPr bwMode="auto">
          <a:xfrm>
            <a:off x="67691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375336" name="Oval 104"/>
          <p:cNvSpPr>
            <a:spLocks noChangeArrowheads="1"/>
          </p:cNvSpPr>
          <p:nvPr/>
        </p:nvSpPr>
        <p:spPr bwMode="auto">
          <a:xfrm>
            <a:off x="2959100" y="44958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375337" name="Rectangle 105"/>
          <p:cNvSpPr>
            <a:spLocks noChangeArrowheads="1"/>
          </p:cNvSpPr>
          <p:nvPr/>
        </p:nvSpPr>
        <p:spPr bwMode="auto">
          <a:xfrm>
            <a:off x="3111500" y="44958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375338" name="Line 106"/>
          <p:cNvSpPr>
            <a:spLocks noChangeShapeType="1"/>
          </p:cNvSpPr>
          <p:nvPr/>
        </p:nvSpPr>
        <p:spPr bwMode="auto">
          <a:xfrm>
            <a:off x="6997700" y="3810000"/>
            <a:ext cx="0" cy="2362200"/>
          </a:xfrm>
          <a:prstGeom prst="line">
            <a:avLst/>
          </a:prstGeom>
          <a:noFill/>
          <a:ln w="28575">
            <a:solidFill>
              <a:schemeClr val="tx1"/>
            </a:solidFill>
            <a:round/>
            <a:headEnd/>
            <a:tailEnd/>
          </a:ln>
          <a:effectLst/>
        </p:spPr>
        <p:txBody>
          <a:bodyPr/>
          <a:lstStyle/>
          <a:p>
            <a:endParaRPr lang="en-US"/>
          </a:p>
        </p:txBody>
      </p:sp>
      <p:sp>
        <p:nvSpPr>
          <p:cNvPr id="1375339" name="Text Box 107"/>
          <p:cNvSpPr txBox="1">
            <a:spLocks noChangeArrowheads="1"/>
          </p:cNvSpPr>
          <p:nvPr/>
        </p:nvSpPr>
        <p:spPr bwMode="auto">
          <a:xfrm>
            <a:off x="43307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375340" name="Text Box 108"/>
          <p:cNvSpPr txBox="1">
            <a:spLocks noChangeArrowheads="1"/>
          </p:cNvSpPr>
          <p:nvPr/>
        </p:nvSpPr>
        <p:spPr bwMode="auto">
          <a:xfrm>
            <a:off x="63881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375341" name="Text Box 109"/>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375342" name="Rectangle 110"/>
          <p:cNvSpPr>
            <a:spLocks noChangeArrowheads="1"/>
          </p:cNvSpPr>
          <p:nvPr/>
        </p:nvSpPr>
        <p:spPr bwMode="auto">
          <a:xfrm>
            <a:off x="44831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3" name="Rectangle 111"/>
          <p:cNvSpPr>
            <a:spLocks noChangeArrowheads="1"/>
          </p:cNvSpPr>
          <p:nvPr/>
        </p:nvSpPr>
        <p:spPr bwMode="auto">
          <a:xfrm>
            <a:off x="44831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4" name="Rectangle 112"/>
          <p:cNvSpPr>
            <a:spLocks noChangeArrowheads="1"/>
          </p:cNvSpPr>
          <p:nvPr/>
        </p:nvSpPr>
        <p:spPr bwMode="auto">
          <a:xfrm>
            <a:off x="44831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5" name="Rectangle 113"/>
          <p:cNvSpPr>
            <a:spLocks noChangeArrowheads="1"/>
          </p:cNvSpPr>
          <p:nvPr/>
        </p:nvSpPr>
        <p:spPr bwMode="auto">
          <a:xfrm>
            <a:off x="67691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6" name="Rectangle 114"/>
          <p:cNvSpPr>
            <a:spLocks noChangeArrowheads="1"/>
          </p:cNvSpPr>
          <p:nvPr/>
        </p:nvSpPr>
        <p:spPr bwMode="auto">
          <a:xfrm>
            <a:off x="67691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7" name="Rectangle 115"/>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8" name="Rectangle 116"/>
          <p:cNvSpPr>
            <a:spLocks noChangeArrowheads="1"/>
          </p:cNvSpPr>
          <p:nvPr/>
        </p:nvSpPr>
        <p:spPr bwMode="auto">
          <a:xfrm>
            <a:off x="2882900" y="19050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375349" name="Oval 117"/>
          <p:cNvSpPr>
            <a:spLocks noChangeArrowheads="1"/>
          </p:cNvSpPr>
          <p:nvPr/>
        </p:nvSpPr>
        <p:spPr bwMode="auto">
          <a:xfrm>
            <a:off x="2882900" y="1828800"/>
            <a:ext cx="609600" cy="457200"/>
          </a:xfrm>
          <a:prstGeom prst="ellipse">
            <a:avLst/>
          </a:prstGeom>
          <a:noFill/>
          <a:ln w="12700">
            <a:solidFill>
              <a:schemeClr val="accent1"/>
            </a:solidFill>
            <a:round/>
            <a:headEnd/>
            <a:tailEnd/>
          </a:ln>
          <a:effectLst/>
        </p:spPr>
        <p:txBody>
          <a:bodyPr wrap="none" anchor="ctr"/>
          <a:lstStyle/>
          <a:p>
            <a:endParaRPr lang="en-US"/>
          </a:p>
        </p:txBody>
      </p:sp>
      <p:sp>
        <p:nvSpPr>
          <p:cNvPr id="1375350" name="Line 118"/>
          <p:cNvSpPr>
            <a:spLocks noChangeShapeType="1"/>
          </p:cNvSpPr>
          <p:nvPr/>
        </p:nvSpPr>
        <p:spPr bwMode="auto">
          <a:xfrm>
            <a:off x="2578100" y="2057400"/>
            <a:ext cx="304800" cy="0"/>
          </a:xfrm>
          <a:prstGeom prst="line">
            <a:avLst/>
          </a:prstGeom>
          <a:noFill/>
          <a:ln w="12700">
            <a:solidFill>
              <a:schemeClr val="accent1"/>
            </a:solidFill>
            <a:round/>
            <a:headEnd/>
            <a:tailEnd type="triangle" w="med" len="med"/>
          </a:ln>
          <a:effectLst/>
        </p:spPr>
        <p:txBody>
          <a:bodyPr/>
          <a:lstStyle/>
          <a:p>
            <a:endParaRPr lang="en-US"/>
          </a:p>
        </p:txBody>
      </p:sp>
      <p:sp>
        <p:nvSpPr>
          <p:cNvPr id="1375351" name="Line 119"/>
          <p:cNvSpPr>
            <a:spLocks noChangeShapeType="1"/>
          </p:cNvSpPr>
          <p:nvPr/>
        </p:nvSpPr>
        <p:spPr bwMode="auto">
          <a:xfrm>
            <a:off x="6934200" y="2133600"/>
            <a:ext cx="1295400" cy="533400"/>
          </a:xfrm>
          <a:prstGeom prst="line">
            <a:avLst/>
          </a:prstGeom>
          <a:noFill/>
          <a:ln w="12700">
            <a:solidFill>
              <a:schemeClr val="accent1"/>
            </a:solidFill>
            <a:round/>
            <a:headEnd/>
            <a:tailEnd type="triangle" w="med" len="med"/>
          </a:ln>
          <a:effectLst/>
        </p:spPr>
        <p:txBody>
          <a:bodyPr/>
          <a:lstStyle/>
          <a:p>
            <a:endParaRPr lang="en-US"/>
          </a:p>
        </p:txBody>
      </p:sp>
      <p:sp>
        <p:nvSpPr>
          <p:cNvPr id="1375352" name="Line 120"/>
          <p:cNvSpPr>
            <a:spLocks noChangeShapeType="1"/>
          </p:cNvSpPr>
          <p:nvPr/>
        </p:nvSpPr>
        <p:spPr bwMode="auto">
          <a:xfrm>
            <a:off x="46355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375353" name="Line 121"/>
          <p:cNvSpPr>
            <a:spLocks noChangeShapeType="1"/>
          </p:cNvSpPr>
          <p:nvPr/>
        </p:nvSpPr>
        <p:spPr bwMode="auto">
          <a:xfrm>
            <a:off x="46355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375354" name="Line 122"/>
          <p:cNvSpPr>
            <a:spLocks noChangeShapeType="1"/>
          </p:cNvSpPr>
          <p:nvPr/>
        </p:nvSpPr>
        <p:spPr bwMode="auto">
          <a:xfrm>
            <a:off x="4635500" y="1600200"/>
            <a:ext cx="609600" cy="0"/>
          </a:xfrm>
          <a:prstGeom prst="line">
            <a:avLst/>
          </a:prstGeom>
          <a:noFill/>
          <a:ln w="12700">
            <a:solidFill>
              <a:schemeClr val="accent1"/>
            </a:solidFill>
            <a:round/>
            <a:headEnd/>
            <a:tailEnd/>
          </a:ln>
          <a:effectLst/>
        </p:spPr>
        <p:txBody>
          <a:bodyPr/>
          <a:lstStyle/>
          <a:p>
            <a:endParaRPr lang="en-US"/>
          </a:p>
        </p:txBody>
      </p:sp>
      <p:sp>
        <p:nvSpPr>
          <p:cNvPr id="1375355" name="Line 123"/>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375356" name="Line 124"/>
          <p:cNvSpPr>
            <a:spLocks noChangeShapeType="1"/>
          </p:cNvSpPr>
          <p:nvPr/>
        </p:nvSpPr>
        <p:spPr bwMode="auto">
          <a:xfrm>
            <a:off x="6921500" y="1905000"/>
            <a:ext cx="685800" cy="0"/>
          </a:xfrm>
          <a:prstGeom prst="line">
            <a:avLst/>
          </a:prstGeom>
          <a:noFill/>
          <a:ln w="12700">
            <a:solidFill>
              <a:schemeClr val="accent1"/>
            </a:solidFill>
            <a:round/>
            <a:headEnd/>
            <a:tailEnd/>
          </a:ln>
          <a:effectLst/>
        </p:spPr>
        <p:txBody>
          <a:bodyPr/>
          <a:lstStyle/>
          <a:p>
            <a:endParaRPr lang="en-US"/>
          </a:p>
        </p:txBody>
      </p:sp>
      <p:sp>
        <p:nvSpPr>
          <p:cNvPr id="1375357" name="Line 125"/>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375358" name="Line 126"/>
          <p:cNvSpPr>
            <a:spLocks noChangeShapeType="1"/>
          </p:cNvSpPr>
          <p:nvPr/>
        </p:nvSpPr>
        <p:spPr bwMode="auto">
          <a:xfrm>
            <a:off x="76073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375359" name="Line 127"/>
          <p:cNvSpPr>
            <a:spLocks noChangeShapeType="1"/>
          </p:cNvSpPr>
          <p:nvPr/>
        </p:nvSpPr>
        <p:spPr bwMode="auto">
          <a:xfrm>
            <a:off x="52451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375360" name="Line 128"/>
          <p:cNvSpPr>
            <a:spLocks noChangeShapeType="1"/>
          </p:cNvSpPr>
          <p:nvPr/>
        </p:nvSpPr>
        <p:spPr bwMode="auto">
          <a:xfrm>
            <a:off x="5321300" y="5486400"/>
            <a:ext cx="1447800" cy="0"/>
          </a:xfrm>
          <a:prstGeom prst="line">
            <a:avLst/>
          </a:prstGeom>
          <a:noFill/>
          <a:ln w="19050">
            <a:solidFill>
              <a:schemeClr val="tx1"/>
            </a:solidFill>
            <a:round/>
            <a:headEnd/>
            <a:tailEnd/>
          </a:ln>
          <a:effectLst/>
        </p:spPr>
        <p:txBody>
          <a:bodyPr/>
          <a:lstStyle/>
          <a:p>
            <a:endParaRPr lang="en-US"/>
          </a:p>
        </p:txBody>
      </p:sp>
      <p:sp>
        <p:nvSpPr>
          <p:cNvPr id="1375361" name="Line 129"/>
          <p:cNvSpPr>
            <a:spLocks noChangeShapeType="1"/>
          </p:cNvSpPr>
          <p:nvPr/>
        </p:nvSpPr>
        <p:spPr bwMode="auto">
          <a:xfrm>
            <a:off x="2578100" y="5638800"/>
            <a:ext cx="1905000" cy="0"/>
          </a:xfrm>
          <a:prstGeom prst="line">
            <a:avLst/>
          </a:prstGeom>
          <a:noFill/>
          <a:ln w="19050">
            <a:solidFill>
              <a:schemeClr val="tx1"/>
            </a:solidFill>
            <a:round/>
            <a:headEnd/>
            <a:tailEnd/>
          </a:ln>
          <a:effectLst/>
        </p:spPr>
        <p:txBody>
          <a:bodyPr/>
          <a:lstStyle/>
          <a:p>
            <a:endParaRPr lang="en-US"/>
          </a:p>
        </p:txBody>
      </p:sp>
      <p:sp>
        <p:nvSpPr>
          <p:cNvPr id="1375362" name="Line 130"/>
          <p:cNvSpPr>
            <a:spLocks noChangeShapeType="1"/>
          </p:cNvSpPr>
          <p:nvPr/>
        </p:nvSpPr>
        <p:spPr bwMode="auto">
          <a:xfrm>
            <a:off x="4635500" y="5638800"/>
            <a:ext cx="457200" cy="0"/>
          </a:xfrm>
          <a:prstGeom prst="line">
            <a:avLst/>
          </a:prstGeom>
          <a:noFill/>
          <a:ln w="19050">
            <a:solidFill>
              <a:schemeClr val="tx1"/>
            </a:solidFill>
            <a:round/>
            <a:headEnd/>
            <a:tailEnd/>
          </a:ln>
          <a:effectLst/>
        </p:spPr>
        <p:txBody>
          <a:bodyPr/>
          <a:lstStyle/>
          <a:p>
            <a:endParaRPr lang="en-US"/>
          </a:p>
        </p:txBody>
      </p:sp>
      <p:grpSp>
        <p:nvGrpSpPr>
          <p:cNvPr id="3" name="Group 131"/>
          <p:cNvGrpSpPr>
            <a:grpSpLocks/>
          </p:cNvGrpSpPr>
          <p:nvPr/>
        </p:nvGrpSpPr>
        <p:grpSpPr bwMode="auto">
          <a:xfrm>
            <a:off x="5092700" y="5257800"/>
            <a:ext cx="228600" cy="533400"/>
            <a:chOff x="3072" y="3168"/>
            <a:chExt cx="144" cy="432"/>
          </a:xfrm>
        </p:grpSpPr>
        <p:sp>
          <p:nvSpPr>
            <p:cNvPr id="1375364" name="AutoShape 132"/>
            <p:cNvSpPr>
              <a:spLocks noChangeArrowheads="1"/>
            </p:cNvSpPr>
            <p:nvPr/>
          </p:nvSpPr>
          <p:spPr bwMode="auto">
            <a:xfrm rot="-5400000">
              <a:off x="2928" y="331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365" name="Rectangle 133"/>
            <p:cNvSpPr>
              <a:spLocks noChangeArrowheads="1"/>
            </p:cNvSpPr>
            <p:nvPr/>
          </p:nvSpPr>
          <p:spPr bwMode="auto">
            <a:xfrm>
              <a:off x="3072" y="32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375366" name="Rectangle 134"/>
            <p:cNvSpPr>
              <a:spLocks noChangeArrowheads="1"/>
            </p:cNvSpPr>
            <p:nvPr/>
          </p:nvSpPr>
          <p:spPr bwMode="auto">
            <a:xfrm>
              <a:off x="3072" y="3394"/>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grpSp>
      <p:sp>
        <p:nvSpPr>
          <p:cNvPr id="1375367" name="Oval 135"/>
          <p:cNvSpPr>
            <a:spLocks noChangeArrowheads="1"/>
          </p:cNvSpPr>
          <p:nvPr/>
        </p:nvSpPr>
        <p:spPr bwMode="auto">
          <a:xfrm>
            <a:off x="61595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375368" name="Rectangle 136"/>
          <p:cNvSpPr>
            <a:spLocks noChangeArrowheads="1"/>
          </p:cNvSpPr>
          <p:nvPr/>
        </p:nvSpPr>
        <p:spPr bwMode="auto">
          <a:xfrm>
            <a:off x="61595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375369" name="Line 137"/>
          <p:cNvSpPr>
            <a:spLocks noChangeShapeType="1"/>
          </p:cNvSpPr>
          <p:nvPr/>
        </p:nvSpPr>
        <p:spPr bwMode="auto">
          <a:xfrm>
            <a:off x="53975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375370" name="Line 138"/>
          <p:cNvSpPr>
            <a:spLocks noChangeShapeType="1"/>
          </p:cNvSpPr>
          <p:nvPr/>
        </p:nvSpPr>
        <p:spPr bwMode="auto">
          <a:xfrm flipV="1">
            <a:off x="6388100" y="4191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375371" name="AutoShape 139"/>
          <p:cNvSpPr>
            <a:spLocks noChangeArrowheads="1"/>
          </p:cNvSpPr>
          <p:nvPr/>
        </p:nvSpPr>
        <p:spPr bwMode="auto">
          <a:xfrm flipH="1">
            <a:off x="3568700" y="7620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375372" name="Rectangle 140"/>
          <p:cNvSpPr>
            <a:spLocks noChangeArrowheads="1"/>
          </p:cNvSpPr>
          <p:nvPr/>
        </p:nvSpPr>
        <p:spPr bwMode="auto">
          <a:xfrm>
            <a:off x="3962400" y="6096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375373" name="Line 141"/>
          <p:cNvSpPr>
            <a:spLocks noChangeShapeType="1"/>
          </p:cNvSpPr>
          <p:nvPr/>
        </p:nvSpPr>
        <p:spPr bwMode="auto">
          <a:xfrm>
            <a:off x="3949700" y="990600"/>
            <a:ext cx="228600" cy="0"/>
          </a:xfrm>
          <a:prstGeom prst="line">
            <a:avLst/>
          </a:prstGeom>
          <a:noFill/>
          <a:ln w="12700">
            <a:solidFill>
              <a:schemeClr val="accent1"/>
            </a:solidFill>
            <a:round/>
            <a:headEnd/>
            <a:tailEnd/>
          </a:ln>
          <a:effectLst/>
        </p:spPr>
        <p:txBody>
          <a:bodyPr/>
          <a:lstStyle/>
          <a:p>
            <a:endParaRPr lang="en-US"/>
          </a:p>
        </p:txBody>
      </p:sp>
      <p:sp>
        <p:nvSpPr>
          <p:cNvPr id="1375374" name="Line 142"/>
          <p:cNvSpPr>
            <a:spLocks noChangeShapeType="1"/>
          </p:cNvSpPr>
          <p:nvPr/>
        </p:nvSpPr>
        <p:spPr bwMode="auto">
          <a:xfrm>
            <a:off x="4178300" y="990600"/>
            <a:ext cx="0" cy="1066800"/>
          </a:xfrm>
          <a:prstGeom prst="line">
            <a:avLst/>
          </a:prstGeom>
          <a:noFill/>
          <a:ln w="12700">
            <a:solidFill>
              <a:schemeClr val="accent1"/>
            </a:solidFill>
            <a:round/>
            <a:headEnd/>
            <a:tailEnd/>
          </a:ln>
          <a:effectLst/>
        </p:spPr>
        <p:txBody>
          <a:bodyPr/>
          <a:lstStyle/>
          <a:p>
            <a:endParaRPr lang="en-US"/>
          </a:p>
        </p:txBody>
      </p:sp>
      <p:sp>
        <p:nvSpPr>
          <p:cNvPr id="1375375" name="Line 143"/>
          <p:cNvSpPr>
            <a:spLocks noChangeShapeType="1"/>
          </p:cNvSpPr>
          <p:nvPr/>
        </p:nvSpPr>
        <p:spPr bwMode="auto">
          <a:xfrm>
            <a:off x="1143000" y="914400"/>
            <a:ext cx="2438400" cy="0"/>
          </a:xfrm>
          <a:prstGeom prst="line">
            <a:avLst/>
          </a:prstGeom>
          <a:noFill/>
          <a:ln w="12700">
            <a:solidFill>
              <a:schemeClr val="accent1"/>
            </a:solidFill>
            <a:round/>
            <a:headEnd/>
            <a:tailEnd/>
          </a:ln>
          <a:effectLst/>
        </p:spPr>
        <p:txBody>
          <a:bodyPr/>
          <a:lstStyle/>
          <a:p>
            <a:endParaRPr lang="en-US"/>
          </a:p>
        </p:txBody>
      </p:sp>
      <p:sp>
        <p:nvSpPr>
          <p:cNvPr id="1375376" name="Rectangle 144"/>
          <p:cNvSpPr>
            <a:spLocks noChangeArrowheads="1"/>
          </p:cNvSpPr>
          <p:nvPr/>
        </p:nvSpPr>
        <p:spPr bwMode="auto">
          <a:xfrm>
            <a:off x="23622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375377" name="Line 145"/>
          <p:cNvSpPr>
            <a:spLocks noChangeShapeType="1"/>
          </p:cNvSpPr>
          <p:nvPr/>
        </p:nvSpPr>
        <p:spPr bwMode="auto">
          <a:xfrm>
            <a:off x="1143000" y="914400"/>
            <a:ext cx="0" cy="152400"/>
          </a:xfrm>
          <a:prstGeom prst="line">
            <a:avLst/>
          </a:prstGeom>
          <a:noFill/>
          <a:ln w="12700">
            <a:solidFill>
              <a:schemeClr val="accent1"/>
            </a:solidFill>
            <a:round/>
            <a:headEnd/>
            <a:tailEnd/>
          </a:ln>
          <a:effectLst/>
        </p:spPr>
        <p:txBody>
          <a:bodyPr/>
          <a:lstStyle/>
          <a:p>
            <a:endParaRPr lang="en-US"/>
          </a:p>
        </p:txBody>
      </p:sp>
      <p:sp>
        <p:nvSpPr>
          <p:cNvPr id="1375378" name="AutoShape 146"/>
          <p:cNvSpPr>
            <a:spLocks noChangeArrowheads="1"/>
          </p:cNvSpPr>
          <p:nvPr/>
        </p:nvSpPr>
        <p:spPr bwMode="auto">
          <a:xfrm rot="-5400000">
            <a:off x="47386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379" name="AutoShape 147"/>
          <p:cNvSpPr>
            <a:spLocks noChangeArrowheads="1"/>
          </p:cNvSpPr>
          <p:nvPr/>
        </p:nvSpPr>
        <p:spPr bwMode="auto">
          <a:xfrm rot="-5400000">
            <a:off x="47386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380" name="Line 148"/>
          <p:cNvSpPr>
            <a:spLocks noChangeShapeType="1"/>
          </p:cNvSpPr>
          <p:nvPr/>
        </p:nvSpPr>
        <p:spPr bwMode="auto">
          <a:xfrm>
            <a:off x="46355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375381" name="Line 149"/>
          <p:cNvSpPr>
            <a:spLocks noChangeShapeType="1"/>
          </p:cNvSpPr>
          <p:nvPr/>
        </p:nvSpPr>
        <p:spPr bwMode="auto">
          <a:xfrm>
            <a:off x="46355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375382" name="Line 150"/>
          <p:cNvSpPr>
            <a:spLocks noChangeShapeType="1"/>
          </p:cNvSpPr>
          <p:nvPr/>
        </p:nvSpPr>
        <p:spPr bwMode="auto">
          <a:xfrm flipH="1">
            <a:off x="4940300" y="6172200"/>
            <a:ext cx="2057400" cy="0"/>
          </a:xfrm>
          <a:prstGeom prst="line">
            <a:avLst/>
          </a:prstGeom>
          <a:noFill/>
          <a:ln w="28575">
            <a:solidFill>
              <a:schemeClr val="tx1"/>
            </a:solidFill>
            <a:round/>
            <a:headEnd/>
            <a:tailEnd/>
          </a:ln>
          <a:effectLst/>
        </p:spPr>
        <p:txBody>
          <a:bodyPr/>
          <a:lstStyle/>
          <a:p>
            <a:endParaRPr lang="en-US"/>
          </a:p>
        </p:txBody>
      </p:sp>
      <p:sp>
        <p:nvSpPr>
          <p:cNvPr id="1375383" name="Line 151"/>
          <p:cNvSpPr>
            <a:spLocks noChangeShapeType="1"/>
          </p:cNvSpPr>
          <p:nvPr/>
        </p:nvSpPr>
        <p:spPr bwMode="auto">
          <a:xfrm>
            <a:off x="4940300" y="3657600"/>
            <a:ext cx="0" cy="2514600"/>
          </a:xfrm>
          <a:prstGeom prst="line">
            <a:avLst/>
          </a:prstGeom>
          <a:noFill/>
          <a:ln w="28575">
            <a:solidFill>
              <a:schemeClr val="tx1"/>
            </a:solidFill>
            <a:round/>
            <a:headEnd/>
            <a:tailEnd/>
          </a:ln>
          <a:effectLst/>
        </p:spPr>
        <p:txBody>
          <a:bodyPr/>
          <a:lstStyle/>
          <a:p>
            <a:endParaRPr lang="en-US"/>
          </a:p>
        </p:txBody>
      </p:sp>
      <p:sp>
        <p:nvSpPr>
          <p:cNvPr id="1375384" name="Line 152"/>
          <p:cNvSpPr>
            <a:spLocks noChangeShapeType="1"/>
          </p:cNvSpPr>
          <p:nvPr/>
        </p:nvSpPr>
        <p:spPr bwMode="auto">
          <a:xfrm>
            <a:off x="4940300" y="3657600"/>
            <a:ext cx="152400" cy="0"/>
          </a:xfrm>
          <a:prstGeom prst="line">
            <a:avLst/>
          </a:prstGeom>
          <a:noFill/>
          <a:ln w="28575">
            <a:solidFill>
              <a:schemeClr val="tx1"/>
            </a:solidFill>
            <a:round/>
            <a:headEnd/>
            <a:tailEnd type="triangle" w="med" len="med"/>
          </a:ln>
          <a:effectLst/>
        </p:spPr>
        <p:txBody>
          <a:bodyPr/>
          <a:lstStyle/>
          <a:p>
            <a:endParaRPr lang="en-US"/>
          </a:p>
        </p:txBody>
      </p:sp>
      <p:sp>
        <p:nvSpPr>
          <p:cNvPr id="1375385" name="Line 153"/>
          <p:cNvSpPr>
            <a:spLocks noChangeShapeType="1"/>
          </p:cNvSpPr>
          <p:nvPr/>
        </p:nvSpPr>
        <p:spPr bwMode="auto">
          <a:xfrm>
            <a:off x="4940300" y="4724400"/>
            <a:ext cx="152400" cy="0"/>
          </a:xfrm>
          <a:prstGeom prst="line">
            <a:avLst/>
          </a:prstGeom>
          <a:noFill/>
          <a:ln w="28575">
            <a:solidFill>
              <a:schemeClr val="tx1"/>
            </a:solidFill>
            <a:round/>
            <a:headEnd/>
            <a:tailEnd type="triangle" w="med" len="med"/>
          </a:ln>
          <a:effectLst/>
        </p:spPr>
        <p:txBody>
          <a:bodyPr/>
          <a:lstStyle/>
          <a:p>
            <a:endParaRPr lang="en-US"/>
          </a:p>
        </p:txBody>
      </p:sp>
      <p:sp>
        <p:nvSpPr>
          <p:cNvPr id="1375386" name="Line 154"/>
          <p:cNvSpPr>
            <a:spLocks noChangeShapeType="1"/>
          </p:cNvSpPr>
          <p:nvPr/>
        </p:nvSpPr>
        <p:spPr bwMode="auto">
          <a:xfrm>
            <a:off x="4787900" y="3352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75387" name="Line 155"/>
          <p:cNvSpPr>
            <a:spLocks noChangeShapeType="1"/>
          </p:cNvSpPr>
          <p:nvPr/>
        </p:nvSpPr>
        <p:spPr bwMode="auto">
          <a:xfrm>
            <a:off x="47879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75388" name="Line 156"/>
          <p:cNvSpPr>
            <a:spLocks noChangeShapeType="1"/>
          </p:cNvSpPr>
          <p:nvPr/>
        </p:nvSpPr>
        <p:spPr bwMode="auto">
          <a:xfrm>
            <a:off x="4787900" y="3352800"/>
            <a:ext cx="0" cy="3200400"/>
          </a:xfrm>
          <a:prstGeom prst="line">
            <a:avLst/>
          </a:prstGeom>
          <a:noFill/>
          <a:ln w="28575">
            <a:solidFill>
              <a:schemeClr val="tx1"/>
            </a:solidFill>
            <a:round/>
            <a:headEnd/>
            <a:tailEnd/>
          </a:ln>
          <a:effectLst/>
        </p:spPr>
        <p:txBody>
          <a:bodyPr/>
          <a:lstStyle/>
          <a:p>
            <a:endParaRPr lang="en-US"/>
          </a:p>
        </p:txBody>
      </p:sp>
      <p:sp>
        <p:nvSpPr>
          <p:cNvPr id="1375389" name="Oval 157"/>
          <p:cNvSpPr>
            <a:spLocks noChangeArrowheads="1"/>
          </p:cNvSpPr>
          <p:nvPr/>
        </p:nvSpPr>
        <p:spPr bwMode="auto">
          <a:xfrm>
            <a:off x="56261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375390" name="Rectangle 158"/>
          <p:cNvSpPr>
            <a:spLocks noChangeArrowheads="1"/>
          </p:cNvSpPr>
          <p:nvPr/>
        </p:nvSpPr>
        <p:spPr bwMode="auto">
          <a:xfrm>
            <a:off x="58547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375391" name="Line 159"/>
          <p:cNvSpPr>
            <a:spLocks noChangeShapeType="1"/>
          </p:cNvSpPr>
          <p:nvPr/>
        </p:nvSpPr>
        <p:spPr bwMode="auto">
          <a:xfrm>
            <a:off x="6464300" y="5715000"/>
            <a:ext cx="685800" cy="0"/>
          </a:xfrm>
          <a:prstGeom prst="line">
            <a:avLst/>
          </a:prstGeom>
          <a:noFill/>
          <a:ln w="19050">
            <a:solidFill>
              <a:schemeClr val="tx1"/>
            </a:solidFill>
            <a:round/>
            <a:headEnd type="triangle" w="med" len="med"/>
            <a:tailEnd/>
          </a:ln>
          <a:effectLst/>
        </p:spPr>
        <p:txBody>
          <a:bodyPr/>
          <a:lstStyle/>
          <a:p>
            <a:endParaRPr lang="en-US"/>
          </a:p>
        </p:txBody>
      </p:sp>
      <p:sp>
        <p:nvSpPr>
          <p:cNvPr id="1375392" name="Line 160"/>
          <p:cNvSpPr>
            <a:spLocks noChangeShapeType="1"/>
          </p:cNvSpPr>
          <p:nvPr/>
        </p:nvSpPr>
        <p:spPr bwMode="auto">
          <a:xfrm>
            <a:off x="6477000" y="5867400"/>
            <a:ext cx="2057400" cy="0"/>
          </a:xfrm>
          <a:prstGeom prst="line">
            <a:avLst/>
          </a:prstGeom>
          <a:noFill/>
          <a:ln w="19050">
            <a:solidFill>
              <a:schemeClr val="tx1"/>
            </a:solidFill>
            <a:round/>
            <a:headEnd type="triangle" w="med" len="med"/>
            <a:tailEnd/>
          </a:ln>
          <a:effectLst/>
        </p:spPr>
        <p:txBody>
          <a:bodyPr/>
          <a:lstStyle/>
          <a:p>
            <a:endParaRPr lang="en-US"/>
          </a:p>
        </p:txBody>
      </p:sp>
      <p:sp>
        <p:nvSpPr>
          <p:cNvPr id="1375393" name="Line 161"/>
          <p:cNvSpPr>
            <a:spLocks noChangeShapeType="1"/>
          </p:cNvSpPr>
          <p:nvPr/>
        </p:nvSpPr>
        <p:spPr bwMode="auto">
          <a:xfrm>
            <a:off x="2578100" y="5791200"/>
            <a:ext cx="1905000" cy="0"/>
          </a:xfrm>
          <a:prstGeom prst="line">
            <a:avLst/>
          </a:prstGeom>
          <a:noFill/>
          <a:ln w="19050">
            <a:solidFill>
              <a:schemeClr val="tx1"/>
            </a:solidFill>
            <a:round/>
            <a:headEnd/>
            <a:tailEnd/>
          </a:ln>
          <a:effectLst/>
        </p:spPr>
        <p:txBody>
          <a:bodyPr/>
          <a:lstStyle/>
          <a:p>
            <a:endParaRPr lang="en-US"/>
          </a:p>
        </p:txBody>
      </p:sp>
      <p:sp>
        <p:nvSpPr>
          <p:cNvPr id="1375394" name="Line 162"/>
          <p:cNvSpPr>
            <a:spLocks noChangeShapeType="1"/>
          </p:cNvSpPr>
          <p:nvPr/>
        </p:nvSpPr>
        <p:spPr bwMode="auto">
          <a:xfrm>
            <a:off x="2578100" y="5943600"/>
            <a:ext cx="1905000" cy="0"/>
          </a:xfrm>
          <a:prstGeom prst="line">
            <a:avLst/>
          </a:prstGeom>
          <a:noFill/>
          <a:ln w="19050">
            <a:solidFill>
              <a:schemeClr val="tx1"/>
            </a:solidFill>
            <a:round/>
            <a:headEnd/>
            <a:tailEnd/>
          </a:ln>
          <a:effectLst/>
        </p:spPr>
        <p:txBody>
          <a:bodyPr/>
          <a:lstStyle/>
          <a:p>
            <a:endParaRPr lang="en-US"/>
          </a:p>
        </p:txBody>
      </p:sp>
      <p:sp>
        <p:nvSpPr>
          <p:cNvPr id="1375395" name="Line 163"/>
          <p:cNvSpPr>
            <a:spLocks noChangeShapeType="1"/>
          </p:cNvSpPr>
          <p:nvPr/>
        </p:nvSpPr>
        <p:spPr bwMode="auto">
          <a:xfrm>
            <a:off x="4635500" y="57912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375396" name="Line 164"/>
          <p:cNvSpPr>
            <a:spLocks noChangeShapeType="1"/>
          </p:cNvSpPr>
          <p:nvPr/>
        </p:nvSpPr>
        <p:spPr bwMode="auto">
          <a:xfrm>
            <a:off x="4635500" y="59436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375397" name="Line 165"/>
          <p:cNvSpPr>
            <a:spLocks noChangeShapeType="1"/>
          </p:cNvSpPr>
          <p:nvPr/>
        </p:nvSpPr>
        <p:spPr bwMode="auto">
          <a:xfrm flipH="1" flipV="1">
            <a:off x="52451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375398" name="Line 166"/>
          <p:cNvSpPr>
            <a:spLocks noChangeShapeType="1"/>
          </p:cNvSpPr>
          <p:nvPr/>
        </p:nvSpPr>
        <p:spPr bwMode="auto">
          <a:xfrm flipH="1" flipV="1">
            <a:off x="52451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375399" name="Line 167"/>
          <p:cNvSpPr>
            <a:spLocks noChangeShapeType="1"/>
          </p:cNvSpPr>
          <p:nvPr/>
        </p:nvSpPr>
        <p:spPr bwMode="auto">
          <a:xfrm flipH="1">
            <a:off x="4483100" y="3048000"/>
            <a:ext cx="152400" cy="533400"/>
          </a:xfrm>
          <a:prstGeom prst="line">
            <a:avLst/>
          </a:prstGeom>
          <a:noFill/>
          <a:ln w="28575" cap="rnd">
            <a:solidFill>
              <a:schemeClr val="accent2"/>
            </a:solidFill>
            <a:prstDash val="sysDot"/>
            <a:round/>
            <a:headEnd/>
            <a:tailEnd/>
          </a:ln>
          <a:effectLst/>
        </p:spPr>
        <p:txBody>
          <a:bodyPr/>
          <a:lstStyle/>
          <a:p>
            <a:endParaRPr lang="en-US"/>
          </a:p>
        </p:txBody>
      </p:sp>
      <p:sp>
        <p:nvSpPr>
          <p:cNvPr id="1375400" name="Line 168"/>
          <p:cNvSpPr>
            <a:spLocks noChangeShapeType="1"/>
          </p:cNvSpPr>
          <p:nvPr/>
        </p:nvSpPr>
        <p:spPr bwMode="auto">
          <a:xfrm flipH="1">
            <a:off x="67691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375401" name="Oval 169"/>
          <p:cNvSpPr>
            <a:spLocks noChangeArrowheads="1"/>
          </p:cNvSpPr>
          <p:nvPr/>
        </p:nvSpPr>
        <p:spPr bwMode="auto">
          <a:xfrm>
            <a:off x="2654300" y="12192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375402" name="Rectangle 170"/>
          <p:cNvSpPr>
            <a:spLocks noChangeArrowheads="1"/>
          </p:cNvSpPr>
          <p:nvPr/>
        </p:nvSpPr>
        <p:spPr bwMode="auto">
          <a:xfrm>
            <a:off x="2882900" y="1295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Hazard</a:t>
            </a:r>
          </a:p>
          <a:p>
            <a:pPr algn="ctr" defTabSz="904875">
              <a:lnSpc>
                <a:spcPts val="1600"/>
              </a:lnSpc>
              <a:tabLst>
                <a:tab pos="452438" algn="l"/>
                <a:tab pos="904875" algn="l"/>
                <a:tab pos="1357313" algn="l"/>
              </a:tabLst>
            </a:pPr>
            <a:r>
              <a:rPr lang="en-US" sz="1200" b="1"/>
              <a:t>Unit</a:t>
            </a:r>
          </a:p>
        </p:txBody>
      </p:sp>
      <p:sp>
        <p:nvSpPr>
          <p:cNvPr id="1375403" name="Line 171"/>
          <p:cNvSpPr>
            <a:spLocks noChangeShapeType="1"/>
          </p:cNvSpPr>
          <p:nvPr/>
        </p:nvSpPr>
        <p:spPr bwMode="auto">
          <a:xfrm>
            <a:off x="4330700" y="1600200"/>
            <a:ext cx="0" cy="533400"/>
          </a:xfrm>
          <a:prstGeom prst="line">
            <a:avLst/>
          </a:prstGeom>
          <a:noFill/>
          <a:ln w="12700">
            <a:solidFill>
              <a:schemeClr val="accent1"/>
            </a:solidFill>
            <a:round/>
            <a:headEnd/>
            <a:tailEnd/>
          </a:ln>
          <a:effectLst/>
        </p:spPr>
        <p:txBody>
          <a:bodyPr/>
          <a:lstStyle/>
          <a:p>
            <a:endParaRPr lang="en-US"/>
          </a:p>
        </p:txBody>
      </p:sp>
      <p:sp>
        <p:nvSpPr>
          <p:cNvPr id="1375404" name="Line 172"/>
          <p:cNvSpPr>
            <a:spLocks noChangeShapeType="1"/>
          </p:cNvSpPr>
          <p:nvPr/>
        </p:nvSpPr>
        <p:spPr bwMode="auto">
          <a:xfrm>
            <a:off x="4330700" y="16002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1375405" name="Line 173"/>
          <p:cNvSpPr>
            <a:spLocks noChangeShapeType="1"/>
          </p:cNvSpPr>
          <p:nvPr/>
        </p:nvSpPr>
        <p:spPr bwMode="auto">
          <a:xfrm>
            <a:off x="4330700" y="21336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1375406" name="Line 174"/>
          <p:cNvSpPr>
            <a:spLocks noChangeShapeType="1"/>
          </p:cNvSpPr>
          <p:nvPr/>
        </p:nvSpPr>
        <p:spPr bwMode="auto">
          <a:xfrm>
            <a:off x="4711700" y="5486400"/>
            <a:ext cx="0" cy="762000"/>
          </a:xfrm>
          <a:prstGeom prst="line">
            <a:avLst/>
          </a:prstGeom>
          <a:noFill/>
          <a:ln w="12700">
            <a:solidFill>
              <a:schemeClr val="accent1"/>
            </a:solidFill>
            <a:round/>
            <a:headEnd/>
            <a:tailEnd/>
          </a:ln>
          <a:effectLst/>
        </p:spPr>
        <p:txBody>
          <a:bodyPr/>
          <a:lstStyle/>
          <a:p>
            <a:endParaRPr lang="en-US"/>
          </a:p>
        </p:txBody>
      </p:sp>
      <p:sp>
        <p:nvSpPr>
          <p:cNvPr id="1375407" name="Line 175"/>
          <p:cNvSpPr>
            <a:spLocks noChangeShapeType="1"/>
          </p:cNvSpPr>
          <p:nvPr/>
        </p:nvSpPr>
        <p:spPr bwMode="auto">
          <a:xfrm flipH="1">
            <a:off x="2730500" y="6248400"/>
            <a:ext cx="1981200" cy="0"/>
          </a:xfrm>
          <a:prstGeom prst="line">
            <a:avLst/>
          </a:prstGeom>
          <a:noFill/>
          <a:ln w="12700">
            <a:solidFill>
              <a:schemeClr val="accent1"/>
            </a:solidFill>
            <a:round/>
            <a:headEnd/>
            <a:tailEnd/>
          </a:ln>
          <a:effectLst/>
        </p:spPr>
        <p:txBody>
          <a:bodyPr/>
          <a:lstStyle/>
          <a:p>
            <a:endParaRPr lang="en-US"/>
          </a:p>
        </p:txBody>
      </p:sp>
      <p:sp>
        <p:nvSpPr>
          <p:cNvPr id="1375408" name="Line 176"/>
          <p:cNvSpPr>
            <a:spLocks noChangeShapeType="1"/>
          </p:cNvSpPr>
          <p:nvPr/>
        </p:nvSpPr>
        <p:spPr bwMode="auto">
          <a:xfrm>
            <a:off x="2730500" y="1676400"/>
            <a:ext cx="0" cy="4572000"/>
          </a:xfrm>
          <a:prstGeom prst="line">
            <a:avLst/>
          </a:prstGeom>
          <a:noFill/>
          <a:ln w="12700">
            <a:solidFill>
              <a:schemeClr val="accent1"/>
            </a:solidFill>
            <a:round/>
            <a:headEnd type="triangle" w="med" len="med"/>
            <a:tailEnd/>
          </a:ln>
          <a:effectLst/>
        </p:spPr>
        <p:txBody>
          <a:bodyPr/>
          <a:lstStyle/>
          <a:p>
            <a:endParaRPr lang="en-US"/>
          </a:p>
        </p:txBody>
      </p:sp>
      <p:sp>
        <p:nvSpPr>
          <p:cNvPr id="1375409" name="Line 177"/>
          <p:cNvSpPr>
            <a:spLocks noChangeShapeType="1"/>
          </p:cNvSpPr>
          <p:nvPr/>
        </p:nvSpPr>
        <p:spPr bwMode="auto">
          <a:xfrm flipV="1">
            <a:off x="2578100" y="1676400"/>
            <a:ext cx="0" cy="1447800"/>
          </a:xfrm>
          <a:prstGeom prst="line">
            <a:avLst/>
          </a:prstGeom>
          <a:noFill/>
          <a:ln w="12700">
            <a:solidFill>
              <a:schemeClr val="accent1"/>
            </a:solidFill>
            <a:round/>
            <a:headEnd/>
            <a:tailEnd/>
          </a:ln>
          <a:effectLst/>
        </p:spPr>
        <p:txBody>
          <a:bodyPr/>
          <a:lstStyle/>
          <a:p>
            <a:endParaRPr lang="en-US"/>
          </a:p>
        </p:txBody>
      </p:sp>
      <p:sp>
        <p:nvSpPr>
          <p:cNvPr id="1375410" name="Line 178"/>
          <p:cNvSpPr>
            <a:spLocks noChangeShapeType="1"/>
          </p:cNvSpPr>
          <p:nvPr/>
        </p:nvSpPr>
        <p:spPr bwMode="auto">
          <a:xfrm flipV="1">
            <a:off x="2578100" y="1600200"/>
            <a:ext cx="152400" cy="76200"/>
          </a:xfrm>
          <a:prstGeom prst="line">
            <a:avLst/>
          </a:prstGeom>
          <a:noFill/>
          <a:ln w="12700">
            <a:solidFill>
              <a:schemeClr val="accent1"/>
            </a:solidFill>
            <a:round/>
            <a:headEnd/>
            <a:tailEnd type="triangle" w="med" len="med"/>
          </a:ln>
          <a:effectLst/>
        </p:spPr>
        <p:txBody>
          <a:bodyPr/>
          <a:lstStyle/>
          <a:p>
            <a:endParaRPr lang="en-US"/>
          </a:p>
        </p:txBody>
      </p:sp>
      <p:sp>
        <p:nvSpPr>
          <p:cNvPr id="1375411" name="Line 179"/>
          <p:cNvSpPr>
            <a:spLocks noChangeShapeType="1"/>
          </p:cNvSpPr>
          <p:nvPr/>
        </p:nvSpPr>
        <p:spPr bwMode="auto">
          <a:xfrm flipV="1">
            <a:off x="5397500" y="1295400"/>
            <a:ext cx="0" cy="609600"/>
          </a:xfrm>
          <a:prstGeom prst="line">
            <a:avLst/>
          </a:prstGeom>
          <a:noFill/>
          <a:ln w="12700">
            <a:solidFill>
              <a:schemeClr val="accent1"/>
            </a:solidFill>
            <a:round/>
            <a:headEnd/>
            <a:tailEnd/>
          </a:ln>
          <a:effectLst/>
        </p:spPr>
        <p:txBody>
          <a:bodyPr/>
          <a:lstStyle/>
          <a:p>
            <a:endParaRPr lang="en-US"/>
          </a:p>
        </p:txBody>
      </p:sp>
      <p:sp>
        <p:nvSpPr>
          <p:cNvPr id="1375412" name="Line 180"/>
          <p:cNvSpPr>
            <a:spLocks noChangeShapeType="1"/>
          </p:cNvSpPr>
          <p:nvPr/>
        </p:nvSpPr>
        <p:spPr bwMode="auto">
          <a:xfrm>
            <a:off x="3340100" y="1295400"/>
            <a:ext cx="2057400" cy="0"/>
          </a:xfrm>
          <a:prstGeom prst="line">
            <a:avLst/>
          </a:prstGeom>
          <a:noFill/>
          <a:ln w="12700">
            <a:solidFill>
              <a:schemeClr val="accent1"/>
            </a:solidFill>
            <a:round/>
            <a:headEnd type="triangle" w="med" len="med"/>
            <a:tailEnd/>
          </a:ln>
          <a:effectLst/>
        </p:spPr>
        <p:txBody>
          <a:bodyPr/>
          <a:lstStyle/>
          <a:p>
            <a:endParaRPr lang="en-US"/>
          </a:p>
        </p:txBody>
      </p:sp>
      <p:sp>
        <p:nvSpPr>
          <p:cNvPr id="1375413" name="Rectangle 181"/>
          <p:cNvSpPr>
            <a:spLocks noChangeArrowheads="1"/>
          </p:cNvSpPr>
          <p:nvPr/>
        </p:nvSpPr>
        <p:spPr bwMode="auto">
          <a:xfrm rot="-5400000">
            <a:off x="3924300" y="2705100"/>
            <a:ext cx="533400" cy="3048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Compare</a:t>
            </a:r>
          </a:p>
        </p:txBody>
      </p:sp>
      <p:sp>
        <p:nvSpPr>
          <p:cNvPr id="1375414" name="Oval 182"/>
          <p:cNvSpPr>
            <a:spLocks noChangeArrowheads="1"/>
          </p:cNvSpPr>
          <p:nvPr/>
        </p:nvSpPr>
        <p:spPr bwMode="auto">
          <a:xfrm>
            <a:off x="4025900" y="2438400"/>
            <a:ext cx="381000" cy="762000"/>
          </a:xfrm>
          <a:prstGeom prst="ellipse">
            <a:avLst/>
          </a:prstGeom>
          <a:noFill/>
          <a:ln w="12700">
            <a:solidFill>
              <a:schemeClr val="tx1"/>
            </a:solidFill>
            <a:round/>
            <a:headEnd/>
            <a:tailEnd/>
          </a:ln>
          <a:effectLst/>
        </p:spPr>
        <p:txBody>
          <a:bodyPr wrap="none" anchor="ctr"/>
          <a:lstStyle/>
          <a:p>
            <a:endParaRPr lang="en-US"/>
          </a:p>
        </p:txBody>
      </p:sp>
      <p:sp>
        <p:nvSpPr>
          <p:cNvPr id="1375415" name="Line 183"/>
          <p:cNvSpPr>
            <a:spLocks noChangeShapeType="1"/>
          </p:cNvSpPr>
          <p:nvPr/>
        </p:nvSpPr>
        <p:spPr bwMode="auto">
          <a:xfrm flipV="1">
            <a:off x="4102100" y="3124200"/>
            <a:ext cx="0" cy="152400"/>
          </a:xfrm>
          <a:prstGeom prst="line">
            <a:avLst/>
          </a:prstGeom>
          <a:noFill/>
          <a:ln w="28575">
            <a:solidFill>
              <a:schemeClr val="tx1"/>
            </a:solidFill>
            <a:round/>
            <a:headEnd/>
            <a:tailEnd/>
          </a:ln>
          <a:effectLst/>
        </p:spPr>
        <p:txBody>
          <a:bodyPr/>
          <a:lstStyle/>
          <a:p>
            <a:endParaRPr lang="en-US"/>
          </a:p>
        </p:txBody>
      </p:sp>
      <p:sp>
        <p:nvSpPr>
          <p:cNvPr id="1375416" name="Line 184"/>
          <p:cNvSpPr>
            <a:spLocks noChangeShapeType="1"/>
          </p:cNvSpPr>
          <p:nvPr/>
        </p:nvSpPr>
        <p:spPr bwMode="auto">
          <a:xfrm flipV="1">
            <a:off x="4330700" y="3124200"/>
            <a:ext cx="0" cy="685800"/>
          </a:xfrm>
          <a:prstGeom prst="line">
            <a:avLst/>
          </a:prstGeom>
          <a:noFill/>
          <a:ln w="28575">
            <a:solidFill>
              <a:schemeClr val="tx1"/>
            </a:solidFill>
            <a:round/>
            <a:headEnd/>
            <a:tailEnd/>
          </a:ln>
          <a:effectLst/>
        </p:spPr>
        <p:txBody>
          <a:bodyPr/>
          <a:lstStyle/>
          <a:p>
            <a:endParaRPr lang="en-US"/>
          </a:p>
        </p:txBody>
      </p:sp>
      <p:sp>
        <p:nvSpPr>
          <p:cNvPr id="1375417" name="Line 185"/>
          <p:cNvSpPr>
            <a:spLocks noChangeShapeType="1"/>
          </p:cNvSpPr>
          <p:nvPr/>
        </p:nvSpPr>
        <p:spPr bwMode="auto">
          <a:xfrm>
            <a:off x="4254500" y="838200"/>
            <a:ext cx="0" cy="1600200"/>
          </a:xfrm>
          <a:prstGeom prst="line">
            <a:avLst/>
          </a:prstGeom>
          <a:noFill/>
          <a:ln w="12700">
            <a:solidFill>
              <a:schemeClr val="accent1"/>
            </a:solidFill>
            <a:round/>
            <a:headEnd/>
            <a:tailEnd/>
          </a:ln>
          <a:effectLst/>
        </p:spPr>
        <p:txBody>
          <a:bodyPr/>
          <a:lstStyle/>
          <a:p>
            <a:endParaRPr lang="en-US"/>
          </a:p>
        </p:txBody>
      </p:sp>
      <p:sp>
        <p:nvSpPr>
          <p:cNvPr id="1375418" name="Line 186"/>
          <p:cNvSpPr>
            <a:spLocks noChangeShapeType="1"/>
          </p:cNvSpPr>
          <p:nvPr/>
        </p:nvSpPr>
        <p:spPr bwMode="auto">
          <a:xfrm>
            <a:off x="3949700" y="838200"/>
            <a:ext cx="304800" cy="0"/>
          </a:xfrm>
          <a:prstGeom prst="line">
            <a:avLst/>
          </a:prstGeom>
          <a:noFill/>
          <a:ln w="12700">
            <a:solidFill>
              <a:schemeClr val="accent1"/>
            </a:solidFill>
            <a:round/>
            <a:headEnd/>
            <a:tailEnd/>
          </a:ln>
          <a:effectLst/>
        </p:spPr>
        <p:txBody>
          <a:bodyPr/>
          <a:lstStyle/>
          <a:p>
            <a:endParaRPr lang="en-US"/>
          </a:p>
        </p:txBody>
      </p:sp>
      <p:sp>
        <p:nvSpPr>
          <p:cNvPr id="1375419" name="Line 187"/>
          <p:cNvSpPr>
            <a:spLocks noChangeShapeType="1"/>
          </p:cNvSpPr>
          <p:nvPr/>
        </p:nvSpPr>
        <p:spPr bwMode="auto">
          <a:xfrm flipV="1">
            <a:off x="3949700" y="3429000"/>
            <a:ext cx="0" cy="152400"/>
          </a:xfrm>
          <a:prstGeom prst="line">
            <a:avLst/>
          </a:prstGeom>
          <a:noFill/>
          <a:ln w="28575">
            <a:solidFill>
              <a:schemeClr val="tx1"/>
            </a:solidFill>
            <a:round/>
            <a:headEnd/>
            <a:tailEnd/>
          </a:ln>
          <a:effectLst/>
        </p:spPr>
        <p:txBody>
          <a:bodyPr/>
          <a:lstStyle/>
          <a:p>
            <a:endParaRPr lang="en-US"/>
          </a:p>
        </p:txBody>
      </p:sp>
      <p:sp>
        <p:nvSpPr>
          <p:cNvPr id="1375420" name="Line 188"/>
          <p:cNvSpPr>
            <a:spLocks noChangeShapeType="1"/>
          </p:cNvSpPr>
          <p:nvPr/>
        </p:nvSpPr>
        <p:spPr bwMode="auto">
          <a:xfrm flipV="1">
            <a:off x="4406900" y="3962400"/>
            <a:ext cx="0" cy="152400"/>
          </a:xfrm>
          <a:prstGeom prst="line">
            <a:avLst/>
          </a:prstGeom>
          <a:noFill/>
          <a:ln w="28575">
            <a:solidFill>
              <a:schemeClr val="tx1"/>
            </a:solidFill>
            <a:round/>
            <a:headEnd/>
            <a:tailEnd/>
          </a:ln>
          <a:effectLst/>
        </p:spPr>
        <p:txBody>
          <a:bodyPr/>
          <a:lstStyle/>
          <a:p>
            <a:endParaRPr lang="en-US"/>
          </a:p>
        </p:txBody>
      </p:sp>
      <p:sp>
        <p:nvSpPr>
          <p:cNvPr id="1375421" name="AutoShape 189"/>
          <p:cNvSpPr>
            <a:spLocks noChangeArrowheads="1"/>
          </p:cNvSpPr>
          <p:nvPr/>
        </p:nvSpPr>
        <p:spPr bwMode="auto">
          <a:xfrm rot="-10800000">
            <a:off x="3873500" y="3276600"/>
            <a:ext cx="457200" cy="152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422" name="AutoShape 190"/>
          <p:cNvSpPr>
            <a:spLocks noChangeArrowheads="1"/>
          </p:cNvSpPr>
          <p:nvPr/>
        </p:nvSpPr>
        <p:spPr bwMode="auto">
          <a:xfrm rot="-10800000">
            <a:off x="4102100" y="3810000"/>
            <a:ext cx="457200" cy="152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grpSp>
        <p:nvGrpSpPr>
          <p:cNvPr id="4" name="Group 191"/>
          <p:cNvGrpSpPr>
            <a:grpSpLocks/>
          </p:cNvGrpSpPr>
          <p:nvPr/>
        </p:nvGrpSpPr>
        <p:grpSpPr bwMode="auto">
          <a:xfrm>
            <a:off x="4178300" y="3429000"/>
            <a:ext cx="762000" cy="2743200"/>
            <a:chOff x="2496" y="2160"/>
            <a:chExt cx="480" cy="1728"/>
          </a:xfrm>
        </p:grpSpPr>
        <p:sp>
          <p:nvSpPr>
            <p:cNvPr id="1375424" name="Line 192"/>
            <p:cNvSpPr>
              <a:spLocks noChangeShapeType="1"/>
            </p:cNvSpPr>
            <p:nvPr/>
          </p:nvSpPr>
          <p:spPr bwMode="auto">
            <a:xfrm flipH="1">
              <a:off x="2496" y="3888"/>
              <a:ext cx="480" cy="0"/>
            </a:xfrm>
            <a:prstGeom prst="line">
              <a:avLst/>
            </a:prstGeom>
            <a:noFill/>
            <a:ln w="28575">
              <a:solidFill>
                <a:schemeClr val="tx1"/>
              </a:solidFill>
              <a:round/>
              <a:headEnd/>
              <a:tailEnd/>
            </a:ln>
            <a:effectLst/>
          </p:spPr>
          <p:txBody>
            <a:bodyPr/>
            <a:lstStyle/>
            <a:p>
              <a:endParaRPr lang="en-US"/>
            </a:p>
          </p:txBody>
        </p:sp>
        <p:sp>
          <p:nvSpPr>
            <p:cNvPr id="1375425" name="Line 193"/>
            <p:cNvSpPr>
              <a:spLocks noChangeShapeType="1"/>
            </p:cNvSpPr>
            <p:nvPr/>
          </p:nvSpPr>
          <p:spPr bwMode="auto">
            <a:xfrm>
              <a:off x="2496" y="2496"/>
              <a:ext cx="0" cy="1392"/>
            </a:xfrm>
            <a:prstGeom prst="line">
              <a:avLst/>
            </a:prstGeom>
            <a:noFill/>
            <a:ln w="28575">
              <a:solidFill>
                <a:schemeClr val="tx1"/>
              </a:solidFill>
              <a:round/>
              <a:headEnd type="triangle" w="med" len="med"/>
              <a:tailEnd/>
            </a:ln>
            <a:effectLst/>
          </p:spPr>
          <p:txBody>
            <a:bodyPr/>
            <a:lstStyle/>
            <a:p>
              <a:endParaRPr lang="en-US"/>
            </a:p>
          </p:txBody>
        </p:sp>
        <p:sp>
          <p:nvSpPr>
            <p:cNvPr id="1375426" name="Line 194"/>
            <p:cNvSpPr>
              <a:spLocks noChangeShapeType="1"/>
            </p:cNvSpPr>
            <p:nvPr/>
          </p:nvSpPr>
          <p:spPr bwMode="auto">
            <a:xfrm>
              <a:off x="2496" y="2160"/>
              <a:ext cx="0" cy="336"/>
            </a:xfrm>
            <a:prstGeom prst="line">
              <a:avLst/>
            </a:prstGeom>
            <a:noFill/>
            <a:ln w="28575">
              <a:solidFill>
                <a:schemeClr val="tx1"/>
              </a:solidFill>
              <a:round/>
              <a:headEnd type="triangle" w="med" len="med"/>
              <a:tailEnd/>
            </a:ln>
            <a:effectLst/>
          </p:spPr>
          <p:txBody>
            <a:bodyPr/>
            <a:lstStyle/>
            <a:p>
              <a:endParaRPr lang="en-US"/>
            </a:p>
          </p:txBody>
        </p:sp>
      </p:grpSp>
      <p:sp>
        <p:nvSpPr>
          <p:cNvPr id="1375427" name="Oval 195"/>
          <p:cNvSpPr>
            <a:spLocks noChangeArrowheads="1"/>
          </p:cNvSpPr>
          <p:nvPr/>
        </p:nvSpPr>
        <p:spPr bwMode="auto">
          <a:xfrm>
            <a:off x="2959100" y="5029200"/>
            <a:ext cx="838200" cy="457200"/>
          </a:xfrm>
          <a:prstGeom prst="ellipse">
            <a:avLst/>
          </a:prstGeom>
          <a:noFill/>
          <a:ln w="12700">
            <a:solidFill>
              <a:schemeClr val="accent1"/>
            </a:solidFill>
            <a:round/>
            <a:headEnd/>
            <a:tailEnd/>
          </a:ln>
          <a:effectLst/>
        </p:spPr>
        <p:txBody>
          <a:bodyPr wrap="none" anchor="ctr"/>
          <a:lstStyle/>
          <a:p>
            <a:endParaRPr lang="en-US"/>
          </a:p>
        </p:txBody>
      </p:sp>
      <p:sp>
        <p:nvSpPr>
          <p:cNvPr id="1375428" name="Rectangle 196"/>
          <p:cNvSpPr>
            <a:spLocks noChangeArrowheads="1"/>
          </p:cNvSpPr>
          <p:nvPr/>
        </p:nvSpPr>
        <p:spPr bwMode="auto">
          <a:xfrm>
            <a:off x="3187700" y="5029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375429" name="Line 197"/>
          <p:cNvSpPr>
            <a:spLocks noChangeShapeType="1"/>
          </p:cNvSpPr>
          <p:nvPr/>
        </p:nvSpPr>
        <p:spPr bwMode="auto">
          <a:xfrm flipV="1">
            <a:off x="3263900" y="3429000"/>
            <a:ext cx="609600" cy="1600200"/>
          </a:xfrm>
          <a:prstGeom prst="line">
            <a:avLst/>
          </a:prstGeom>
          <a:noFill/>
          <a:ln w="12700">
            <a:solidFill>
              <a:schemeClr val="accent1"/>
            </a:solidFill>
            <a:round/>
            <a:headEnd/>
            <a:tailEnd type="triangle" w="med" len="med"/>
          </a:ln>
          <a:effectLst/>
        </p:spPr>
        <p:txBody>
          <a:bodyPr/>
          <a:lstStyle/>
          <a:p>
            <a:endParaRPr lang="en-US"/>
          </a:p>
        </p:txBody>
      </p:sp>
      <p:sp>
        <p:nvSpPr>
          <p:cNvPr id="1375430" name="Line 198"/>
          <p:cNvSpPr>
            <a:spLocks noChangeShapeType="1"/>
          </p:cNvSpPr>
          <p:nvPr/>
        </p:nvSpPr>
        <p:spPr bwMode="auto">
          <a:xfrm flipV="1">
            <a:off x="3568700" y="3962400"/>
            <a:ext cx="533400" cy="1066800"/>
          </a:xfrm>
          <a:prstGeom prst="line">
            <a:avLst/>
          </a:prstGeom>
          <a:noFill/>
          <a:ln w="12700">
            <a:solidFill>
              <a:schemeClr val="accent1"/>
            </a:solidFill>
            <a:round/>
            <a:headEnd/>
            <a:tailEnd type="triangle" w="med" len="med"/>
          </a:ln>
          <a:effectLst/>
        </p:spPr>
        <p:txBody>
          <a:bodyPr/>
          <a:lstStyle/>
          <a:p>
            <a:endParaRPr lang="en-US"/>
          </a:p>
        </p:txBody>
      </p:sp>
      <p:grpSp>
        <p:nvGrpSpPr>
          <p:cNvPr id="5" name="Group 199"/>
          <p:cNvGrpSpPr>
            <a:grpSpLocks/>
          </p:cNvGrpSpPr>
          <p:nvPr/>
        </p:nvGrpSpPr>
        <p:grpSpPr bwMode="auto">
          <a:xfrm>
            <a:off x="2578100" y="5181600"/>
            <a:ext cx="381000" cy="152400"/>
            <a:chOff x="1488" y="3264"/>
            <a:chExt cx="240" cy="96"/>
          </a:xfrm>
        </p:grpSpPr>
        <p:sp>
          <p:nvSpPr>
            <p:cNvPr id="1375432" name="Line 200"/>
            <p:cNvSpPr>
              <a:spLocks noChangeShapeType="1"/>
            </p:cNvSpPr>
            <p:nvPr/>
          </p:nvSpPr>
          <p:spPr bwMode="auto">
            <a:xfrm>
              <a:off x="1488" y="3264"/>
              <a:ext cx="240" cy="0"/>
            </a:xfrm>
            <a:prstGeom prst="line">
              <a:avLst/>
            </a:prstGeom>
            <a:noFill/>
            <a:ln w="19050">
              <a:solidFill>
                <a:schemeClr val="tx1"/>
              </a:solidFill>
              <a:round/>
              <a:headEnd/>
              <a:tailEnd type="triangle" w="med" len="med"/>
            </a:ln>
            <a:effectLst/>
          </p:spPr>
          <p:txBody>
            <a:bodyPr/>
            <a:lstStyle/>
            <a:p>
              <a:endParaRPr lang="en-US"/>
            </a:p>
          </p:txBody>
        </p:sp>
        <p:sp>
          <p:nvSpPr>
            <p:cNvPr id="1375433" name="Line 201"/>
            <p:cNvSpPr>
              <a:spLocks noChangeShapeType="1"/>
            </p:cNvSpPr>
            <p:nvPr/>
          </p:nvSpPr>
          <p:spPr bwMode="auto">
            <a:xfrm>
              <a:off x="1488" y="3360"/>
              <a:ext cx="240" cy="0"/>
            </a:xfrm>
            <a:prstGeom prst="line">
              <a:avLst/>
            </a:prstGeom>
            <a:noFill/>
            <a:ln w="19050">
              <a:solidFill>
                <a:schemeClr val="tx1"/>
              </a:solidFill>
              <a:round/>
              <a:headEnd/>
              <a:tailEnd type="triangle" w="med" len="med"/>
            </a:ln>
            <a:effectLst/>
          </p:spPr>
          <p:txBody>
            <a:bodyPr/>
            <a:lstStyle/>
            <a:p>
              <a:endParaRPr lang="en-US"/>
            </a:p>
          </p:txBody>
        </p:sp>
      </p:grpSp>
      <p:grpSp>
        <p:nvGrpSpPr>
          <p:cNvPr id="6" name="Group 202"/>
          <p:cNvGrpSpPr>
            <a:grpSpLocks/>
          </p:cNvGrpSpPr>
          <p:nvPr/>
        </p:nvGrpSpPr>
        <p:grpSpPr bwMode="auto">
          <a:xfrm>
            <a:off x="3797300" y="5181600"/>
            <a:ext cx="3352800" cy="304800"/>
            <a:chOff x="2256" y="3264"/>
            <a:chExt cx="2112" cy="192"/>
          </a:xfrm>
        </p:grpSpPr>
        <p:sp>
          <p:nvSpPr>
            <p:cNvPr id="1375435" name="Line 203"/>
            <p:cNvSpPr>
              <a:spLocks noChangeShapeType="1"/>
            </p:cNvSpPr>
            <p:nvPr/>
          </p:nvSpPr>
          <p:spPr bwMode="auto">
            <a:xfrm flipH="1">
              <a:off x="4368" y="3264"/>
              <a:ext cx="0" cy="192"/>
            </a:xfrm>
            <a:prstGeom prst="line">
              <a:avLst/>
            </a:prstGeom>
            <a:noFill/>
            <a:ln w="12700">
              <a:solidFill>
                <a:schemeClr val="tx1"/>
              </a:solidFill>
              <a:round/>
              <a:headEnd/>
              <a:tailEnd/>
            </a:ln>
            <a:effectLst/>
          </p:spPr>
          <p:txBody>
            <a:bodyPr/>
            <a:lstStyle/>
            <a:p>
              <a:endParaRPr lang="en-US"/>
            </a:p>
          </p:txBody>
        </p:sp>
        <p:sp>
          <p:nvSpPr>
            <p:cNvPr id="1375436" name="Line 204"/>
            <p:cNvSpPr>
              <a:spLocks noChangeShapeType="1"/>
            </p:cNvSpPr>
            <p:nvPr/>
          </p:nvSpPr>
          <p:spPr bwMode="auto">
            <a:xfrm flipH="1">
              <a:off x="2256" y="3264"/>
              <a:ext cx="2112" cy="0"/>
            </a:xfrm>
            <a:prstGeom prst="line">
              <a:avLst/>
            </a:prstGeom>
            <a:noFill/>
            <a:ln w="12700">
              <a:solidFill>
                <a:schemeClr val="tx1"/>
              </a:solidFill>
              <a:round/>
              <a:headEnd/>
              <a:tailEnd type="triangle" w="med" len="med"/>
            </a:ln>
            <a:effectLst/>
          </p:spPr>
          <p:txBody>
            <a:bodyPr/>
            <a:lstStyle/>
            <a:p>
              <a:endParaRPr lang="en-US"/>
            </a:p>
          </p:txBody>
        </p:sp>
      </p:grpSp>
      <p:sp>
        <p:nvSpPr>
          <p:cNvPr id="1375437" name="Line 205"/>
          <p:cNvSpPr>
            <a:spLocks noChangeShapeType="1"/>
          </p:cNvSpPr>
          <p:nvPr/>
        </p:nvSpPr>
        <p:spPr bwMode="auto">
          <a:xfrm flipV="1">
            <a:off x="3505200" y="2057400"/>
            <a:ext cx="685800" cy="0"/>
          </a:xfrm>
          <a:prstGeom prst="line">
            <a:avLst/>
          </a:prstGeom>
          <a:noFill/>
          <a:ln w="12700">
            <a:solidFill>
              <a:schemeClr val="accent1"/>
            </a:solidFill>
            <a:round/>
            <a:headEnd/>
            <a:tailEnd/>
          </a:ln>
          <a:effectLst/>
        </p:spPr>
        <p:txBody>
          <a:bodyPr/>
          <a:lstStyle/>
          <a:p>
            <a:endParaRPr lang="en-US"/>
          </a:p>
        </p:txBody>
      </p:sp>
      <p:sp>
        <p:nvSpPr>
          <p:cNvPr id="1375438" name="Line 206"/>
          <p:cNvSpPr>
            <a:spLocks noChangeShapeType="1"/>
          </p:cNvSpPr>
          <p:nvPr/>
        </p:nvSpPr>
        <p:spPr bwMode="auto">
          <a:xfrm>
            <a:off x="3263900" y="914400"/>
            <a:ext cx="0" cy="381000"/>
          </a:xfrm>
          <a:prstGeom prst="line">
            <a:avLst/>
          </a:prstGeom>
          <a:noFill/>
          <a:ln w="12700">
            <a:solidFill>
              <a:schemeClr val="accent1"/>
            </a:solidFill>
            <a:round/>
            <a:headEnd/>
            <a:tailEnd type="triangle" w="med" len="med"/>
          </a:ln>
          <a:effectLst/>
        </p:spPr>
        <p:txBody>
          <a:bodyPr/>
          <a:lstStyle/>
          <a:p>
            <a:endParaRPr lang="en-US"/>
          </a:p>
        </p:txBody>
      </p:sp>
      <p:sp>
        <p:nvSpPr>
          <p:cNvPr id="1375439" name="Line 207"/>
          <p:cNvSpPr>
            <a:spLocks noChangeShapeType="1"/>
          </p:cNvSpPr>
          <p:nvPr/>
        </p:nvSpPr>
        <p:spPr bwMode="auto">
          <a:xfrm flipH="1">
            <a:off x="7150100" y="5486400"/>
            <a:ext cx="0" cy="228600"/>
          </a:xfrm>
          <a:prstGeom prst="line">
            <a:avLst/>
          </a:prstGeom>
          <a:noFill/>
          <a:ln w="12700">
            <a:solidFill>
              <a:schemeClr val="tx1"/>
            </a:solidFill>
            <a:round/>
            <a:headEnd/>
            <a:tailEnd/>
          </a:ln>
          <a:effectLst/>
        </p:spPr>
        <p:txBody>
          <a:bodyPr/>
          <a:lstStyle/>
          <a:p>
            <a:endParaRPr lang="en-US"/>
          </a:p>
        </p:txBody>
      </p:sp>
      <p:grpSp>
        <p:nvGrpSpPr>
          <p:cNvPr id="7" name="Group 208"/>
          <p:cNvGrpSpPr>
            <a:grpSpLocks/>
          </p:cNvGrpSpPr>
          <p:nvPr/>
        </p:nvGrpSpPr>
        <p:grpSpPr bwMode="auto">
          <a:xfrm>
            <a:off x="1600200" y="2057400"/>
            <a:ext cx="304800" cy="685800"/>
            <a:chOff x="1392" y="2880"/>
            <a:chExt cx="288" cy="480"/>
          </a:xfrm>
        </p:grpSpPr>
        <p:sp>
          <p:nvSpPr>
            <p:cNvPr id="1375441" name="Line 20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75442" name="Line 21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75443" name="Line 21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75444" name="Line 21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75445" name="Line 21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75446" name="Line 21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75447" name="Line 21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75448" name="Text Box 216"/>
          <p:cNvSpPr txBox="1">
            <a:spLocks noChangeArrowheads="1"/>
          </p:cNvSpPr>
          <p:nvPr/>
        </p:nvSpPr>
        <p:spPr bwMode="auto">
          <a:xfrm>
            <a:off x="15240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75449" name="AutoShape 217"/>
          <p:cNvSpPr>
            <a:spLocks noChangeArrowheads="1"/>
          </p:cNvSpPr>
          <p:nvPr/>
        </p:nvSpPr>
        <p:spPr bwMode="auto">
          <a:xfrm rot="-5400000">
            <a:off x="1828800" y="3657600"/>
            <a:ext cx="457200" cy="152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450" name="Line 218"/>
          <p:cNvSpPr>
            <a:spLocks noChangeShapeType="1"/>
          </p:cNvSpPr>
          <p:nvPr/>
        </p:nvSpPr>
        <p:spPr bwMode="auto">
          <a:xfrm>
            <a:off x="1676400" y="3810000"/>
            <a:ext cx="304800" cy="0"/>
          </a:xfrm>
          <a:prstGeom prst="line">
            <a:avLst/>
          </a:prstGeom>
          <a:noFill/>
          <a:ln w="28575">
            <a:solidFill>
              <a:schemeClr val="tx1"/>
            </a:solidFill>
            <a:round/>
            <a:headEnd/>
            <a:tailEnd/>
          </a:ln>
          <a:effectLst/>
        </p:spPr>
        <p:txBody>
          <a:bodyPr/>
          <a:lstStyle/>
          <a:p>
            <a:endParaRPr lang="en-US"/>
          </a:p>
        </p:txBody>
      </p:sp>
      <p:grpSp>
        <p:nvGrpSpPr>
          <p:cNvPr id="8" name="Group 219"/>
          <p:cNvGrpSpPr>
            <a:grpSpLocks/>
          </p:cNvGrpSpPr>
          <p:nvPr/>
        </p:nvGrpSpPr>
        <p:grpSpPr bwMode="auto">
          <a:xfrm>
            <a:off x="1676400" y="1447800"/>
            <a:ext cx="990600" cy="2286000"/>
            <a:chOff x="1056" y="912"/>
            <a:chExt cx="624" cy="1440"/>
          </a:xfrm>
        </p:grpSpPr>
        <p:sp>
          <p:nvSpPr>
            <p:cNvPr id="1375452" name="Line 220"/>
            <p:cNvSpPr>
              <a:spLocks noChangeShapeType="1"/>
            </p:cNvSpPr>
            <p:nvPr/>
          </p:nvSpPr>
          <p:spPr bwMode="auto">
            <a:xfrm>
              <a:off x="1296" y="1008"/>
              <a:ext cx="0" cy="1200"/>
            </a:xfrm>
            <a:prstGeom prst="line">
              <a:avLst/>
            </a:prstGeom>
            <a:noFill/>
            <a:ln w="12700">
              <a:solidFill>
                <a:schemeClr val="accent1"/>
              </a:solidFill>
              <a:round/>
              <a:headEnd/>
              <a:tailEnd type="triangle" w="med" len="med"/>
            </a:ln>
            <a:effectLst/>
          </p:spPr>
          <p:txBody>
            <a:bodyPr/>
            <a:lstStyle/>
            <a:p>
              <a:endParaRPr lang="en-US"/>
            </a:p>
          </p:txBody>
        </p:sp>
        <p:sp>
          <p:nvSpPr>
            <p:cNvPr id="1375453" name="Line 221"/>
            <p:cNvSpPr>
              <a:spLocks noChangeShapeType="1"/>
            </p:cNvSpPr>
            <p:nvPr/>
          </p:nvSpPr>
          <p:spPr bwMode="auto">
            <a:xfrm flipH="1">
              <a:off x="1296" y="912"/>
              <a:ext cx="384" cy="96"/>
            </a:xfrm>
            <a:prstGeom prst="line">
              <a:avLst/>
            </a:prstGeom>
            <a:noFill/>
            <a:ln w="12700">
              <a:solidFill>
                <a:schemeClr val="accent1"/>
              </a:solidFill>
              <a:round/>
              <a:headEnd/>
              <a:tailEnd/>
            </a:ln>
            <a:effectLst/>
          </p:spPr>
          <p:txBody>
            <a:bodyPr/>
            <a:lstStyle/>
            <a:p>
              <a:endParaRPr lang="en-US"/>
            </a:p>
          </p:txBody>
        </p:sp>
        <p:sp>
          <p:nvSpPr>
            <p:cNvPr id="1375454" name="Rectangle 222"/>
            <p:cNvSpPr>
              <a:spLocks noChangeArrowheads="1"/>
            </p:cNvSpPr>
            <p:nvPr/>
          </p:nvSpPr>
          <p:spPr bwMode="auto">
            <a:xfrm rot="16200000">
              <a:off x="1080" y="1728"/>
              <a:ext cx="336" cy="192"/>
            </a:xfrm>
            <a:prstGeom prst="rect">
              <a:avLst/>
            </a:prstGeom>
            <a:noFill/>
            <a:ln w="12700">
              <a:noFill/>
              <a:miter lim="800000"/>
              <a:headEnd/>
              <a:tailEnd/>
            </a:ln>
            <a:effectLst/>
          </p:spPr>
          <p:txBody>
            <a:bodyPr wrap="none" lIns="19050" tIns="26988" rIns="19050" bIns="26988"/>
            <a:lstStyle/>
            <a:p>
              <a:pPr algn="ctr"/>
              <a:r>
                <a:rPr lang="en-US" sz="1200" b="1"/>
                <a:t>IF.Flush</a:t>
              </a:r>
            </a:p>
          </p:txBody>
        </p:sp>
        <p:sp>
          <p:nvSpPr>
            <p:cNvPr id="1375455" name="Line 223"/>
            <p:cNvSpPr>
              <a:spLocks noChangeShapeType="1"/>
            </p:cNvSpPr>
            <p:nvPr/>
          </p:nvSpPr>
          <p:spPr bwMode="auto">
            <a:xfrm>
              <a:off x="1152" y="2256"/>
              <a:ext cx="96" cy="0"/>
            </a:xfrm>
            <a:prstGeom prst="line">
              <a:avLst/>
            </a:prstGeom>
            <a:noFill/>
            <a:ln w="28575">
              <a:solidFill>
                <a:schemeClr val="tx1"/>
              </a:solidFill>
              <a:round/>
              <a:headEnd/>
              <a:tailEnd/>
            </a:ln>
            <a:effectLst/>
          </p:spPr>
          <p:txBody>
            <a:bodyPr/>
            <a:lstStyle/>
            <a:p>
              <a:endParaRPr lang="en-US"/>
            </a:p>
          </p:txBody>
        </p:sp>
        <p:sp>
          <p:nvSpPr>
            <p:cNvPr id="1375456" name="Rectangle 224"/>
            <p:cNvSpPr>
              <a:spLocks noChangeArrowheads="1"/>
            </p:cNvSpPr>
            <p:nvPr/>
          </p:nvSpPr>
          <p:spPr bwMode="auto">
            <a:xfrm>
              <a:off x="1056" y="2160"/>
              <a:ext cx="96" cy="192"/>
            </a:xfrm>
            <a:prstGeom prst="rect">
              <a:avLst/>
            </a:prstGeom>
            <a:noFill/>
            <a:ln w="12700">
              <a:noFill/>
              <a:miter lim="800000"/>
              <a:headEnd/>
              <a:tailEnd/>
            </a:ln>
            <a:effectLst/>
          </p:spPr>
          <p:txBody>
            <a:bodyPr wrap="none" lIns="19050" tIns="26988" rIns="19050" bIns="26988"/>
            <a:lstStyle/>
            <a:p>
              <a:pPr algn="ctr"/>
              <a:r>
                <a:rPr lang="en-US" sz="1400" b="1"/>
                <a:t>0</a:t>
              </a:r>
            </a:p>
          </p:txBody>
        </p:sp>
      </p:grpSp>
      <p:grpSp>
        <p:nvGrpSpPr>
          <p:cNvPr id="9" name="Group 226"/>
          <p:cNvGrpSpPr>
            <a:grpSpLocks/>
          </p:cNvGrpSpPr>
          <p:nvPr/>
        </p:nvGrpSpPr>
        <p:grpSpPr bwMode="auto">
          <a:xfrm>
            <a:off x="457200" y="1295400"/>
            <a:ext cx="2362200" cy="2057400"/>
            <a:chOff x="288" y="816"/>
            <a:chExt cx="1488" cy="1296"/>
          </a:xfrm>
        </p:grpSpPr>
        <p:sp>
          <p:nvSpPr>
            <p:cNvPr id="1375459" name="Line 227"/>
            <p:cNvSpPr>
              <a:spLocks noChangeShapeType="1"/>
            </p:cNvSpPr>
            <p:nvPr/>
          </p:nvSpPr>
          <p:spPr bwMode="auto">
            <a:xfrm flipH="1">
              <a:off x="1480" y="960"/>
              <a:ext cx="192" cy="96"/>
            </a:xfrm>
            <a:prstGeom prst="line">
              <a:avLst/>
            </a:prstGeom>
            <a:noFill/>
            <a:ln w="12700">
              <a:solidFill>
                <a:schemeClr val="accent1"/>
              </a:solidFill>
              <a:round/>
              <a:headEnd/>
              <a:tailEnd/>
            </a:ln>
            <a:effectLst/>
          </p:spPr>
          <p:txBody>
            <a:bodyPr/>
            <a:lstStyle/>
            <a:p>
              <a:endParaRPr lang="en-US"/>
            </a:p>
          </p:txBody>
        </p:sp>
        <p:sp>
          <p:nvSpPr>
            <p:cNvPr id="1375460" name="Line 228"/>
            <p:cNvSpPr>
              <a:spLocks noChangeShapeType="1"/>
            </p:cNvSpPr>
            <p:nvPr/>
          </p:nvSpPr>
          <p:spPr bwMode="auto">
            <a:xfrm>
              <a:off x="1480" y="1056"/>
              <a:ext cx="0" cy="336"/>
            </a:xfrm>
            <a:prstGeom prst="line">
              <a:avLst/>
            </a:prstGeom>
            <a:noFill/>
            <a:ln w="12700">
              <a:solidFill>
                <a:schemeClr val="accent1"/>
              </a:solidFill>
              <a:round/>
              <a:headEnd/>
              <a:tailEnd type="triangle" w="med" len="med"/>
            </a:ln>
            <a:effectLst/>
          </p:spPr>
          <p:txBody>
            <a:bodyPr/>
            <a:lstStyle/>
            <a:p>
              <a:endParaRPr lang="en-US"/>
            </a:p>
          </p:txBody>
        </p:sp>
        <p:sp>
          <p:nvSpPr>
            <p:cNvPr id="1375461" name="Line 229"/>
            <p:cNvSpPr>
              <a:spLocks noChangeShapeType="1"/>
            </p:cNvSpPr>
            <p:nvPr/>
          </p:nvSpPr>
          <p:spPr bwMode="auto">
            <a:xfrm flipH="1">
              <a:off x="288" y="816"/>
              <a:ext cx="1488" cy="384"/>
            </a:xfrm>
            <a:prstGeom prst="line">
              <a:avLst/>
            </a:prstGeom>
            <a:noFill/>
            <a:ln w="12700">
              <a:solidFill>
                <a:schemeClr val="accent1"/>
              </a:solidFill>
              <a:round/>
              <a:headEnd/>
              <a:tailEnd/>
            </a:ln>
            <a:effectLst/>
          </p:spPr>
          <p:txBody>
            <a:bodyPr/>
            <a:lstStyle/>
            <a:p>
              <a:endParaRPr lang="en-US"/>
            </a:p>
          </p:txBody>
        </p:sp>
        <p:sp>
          <p:nvSpPr>
            <p:cNvPr id="1375462" name="Line 230"/>
            <p:cNvSpPr>
              <a:spLocks noChangeShapeType="1"/>
            </p:cNvSpPr>
            <p:nvPr/>
          </p:nvSpPr>
          <p:spPr bwMode="auto">
            <a:xfrm>
              <a:off x="288" y="1200"/>
              <a:ext cx="0" cy="912"/>
            </a:xfrm>
            <a:prstGeom prst="line">
              <a:avLst/>
            </a:prstGeom>
            <a:noFill/>
            <a:ln w="12700">
              <a:solidFill>
                <a:schemeClr val="accent1"/>
              </a:solidFill>
              <a:round/>
              <a:headEnd/>
              <a:tailEnd type="triangle" w="med" len="med"/>
            </a:ln>
            <a:effectLst/>
          </p:spPr>
          <p:txBody>
            <a:bodyPr/>
            <a:lstStyle/>
            <a:p>
              <a:endParaRPr lang="en-US"/>
            </a:p>
          </p:txBody>
        </p:sp>
      </p:grpSp>
      <p:grpSp>
        <p:nvGrpSpPr>
          <p:cNvPr id="10" name="Group 231"/>
          <p:cNvGrpSpPr>
            <a:grpSpLocks/>
          </p:cNvGrpSpPr>
          <p:nvPr/>
        </p:nvGrpSpPr>
        <p:grpSpPr bwMode="auto">
          <a:xfrm>
            <a:off x="3429000" y="1447800"/>
            <a:ext cx="990600" cy="784225"/>
            <a:chOff x="3936" y="192"/>
            <a:chExt cx="624" cy="494"/>
          </a:xfrm>
        </p:grpSpPr>
        <p:sp>
          <p:nvSpPr>
            <p:cNvPr id="1375464" name="Line 232"/>
            <p:cNvSpPr>
              <a:spLocks noChangeShapeType="1"/>
            </p:cNvSpPr>
            <p:nvPr/>
          </p:nvSpPr>
          <p:spPr bwMode="auto">
            <a:xfrm>
              <a:off x="4272" y="480"/>
              <a:ext cx="288" cy="0"/>
            </a:xfrm>
            <a:prstGeom prst="line">
              <a:avLst/>
            </a:prstGeom>
            <a:noFill/>
            <a:ln w="12700">
              <a:solidFill>
                <a:schemeClr val="accent1"/>
              </a:solidFill>
              <a:round/>
              <a:headEnd/>
              <a:tailEnd/>
            </a:ln>
            <a:effectLst/>
          </p:spPr>
          <p:txBody>
            <a:bodyPr/>
            <a:lstStyle/>
            <a:p>
              <a:endParaRPr lang="en-US"/>
            </a:p>
          </p:txBody>
        </p:sp>
        <p:grpSp>
          <p:nvGrpSpPr>
            <p:cNvPr id="11" name="Group 233"/>
            <p:cNvGrpSpPr>
              <a:grpSpLocks/>
            </p:cNvGrpSpPr>
            <p:nvPr/>
          </p:nvGrpSpPr>
          <p:grpSpPr bwMode="auto">
            <a:xfrm>
              <a:off x="3936" y="192"/>
              <a:ext cx="336" cy="494"/>
              <a:chOff x="3936" y="192"/>
              <a:chExt cx="336" cy="494"/>
            </a:xfrm>
          </p:grpSpPr>
          <p:sp>
            <p:nvSpPr>
              <p:cNvPr id="1375466" name="AutoShape 234"/>
              <p:cNvSpPr>
                <a:spLocks noChangeArrowheads="1"/>
              </p:cNvSpPr>
              <p:nvPr/>
            </p:nvSpPr>
            <p:spPr bwMode="auto">
              <a:xfrm rot="-5400000">
                <a:off x="3984" y="39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1"/>
                </a:solidFill>
                <a:miter lim="800000"/>
                <a:headEnd/>
                <a:tailEnd/>
              </a:ln>
              <a:effectLst/>
            </p:spPr>
            <p:txBody>
              <a:bodyPr wrap="none" anchor="ctr"/>
              <a:lstStyle/>
              <a:p>
                <a:endParaRPr lang="en-US"/>
              </a:p>
            </p:txBody>
          </p:sp>
          <p:sp>
            <p:nvSpPr>
              <p:cNvPr id="1375467" name="Rectangle 235"/>
              <p:cNvSpPr>
                <a:spLocks noChangeArrowheads="1"/>
              </p:cNvSpPr>
              <p:nvPr/>
            </p:nvSpPr>
            <p:spPr bwMode="auto">
              <a:xfrm>
                <a:off x="4128" y="46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375468" name="Rectangle 236"/>
              <p:cNvSpPr>
                <a:spLocks noChangeArrowheads="1"/>
              </p:cNvSpPr>
              <p:nvPr/>
            </p:nvSpPr>
            <p:spPr bwMode="auto">
              <a:xfrm>
                <a:off x="4136" y="288"/>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375469" name="Line 237"/>
              <p:cNvSpPr>
                <a:spLocks noChangeShapeType="1"/>
              </p:cNvSpPr>
              <p:nvPr/>
            </p:nvSpPr>
            <p:spPr bwMode="auto">
              <a:xfrm flipV="1">
                <a:off x="3984" y="576"/>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5470" name="Line 238"/>
              <p:cNvSpPr>
                <a:spLocks noChangeShapeType="1"/>
              </p:cNvSpPr>
              <p:nvPr/>
            </p:nvSpPr>
            <p:spPr bwMode="auto">
              <a:xfrm flipV="1">
                <a:off x="4032" y="384"/>
                <a:ext cx="96" cy="0"/>
              </a:xfrm>
              <a:prstGeom prst="line">
                <a:avLst/>
              </a:prstGeom>
              <a:noFill/>
              <a:ln w="12700">
                <a:solidFill>
                  <a:schemeClr val="accent1"/>
                </a:solidFill>
                <a:round/>
                <a:headEnd/>
                <a:tailEnd type="triangle" w="med" len="med"/>
              </a:ln>
              <a:effectLst/>
            </p:spPr>
            <p:txBody>
              <a:bodyPr/>
              <a:lstStyle/>
              <a:p>
                <a:endParaRPr lang="en-US"/>
              </a:p>
            </p:txBody>
          </p:sp>
          <p:sp>
            <p:nvSpPr>
              <p:cNvPr id="1375471" name="Rectangle 239"/>
              <p:cNvSpPr>
                <a:spLocks noChangeArrowheads="1"/>
              </p:cNvSpPr>
              <p:nvPr/>
            </p:nvSpPr>
            <p:spPr bwMode="auto">
              <a:xfrm>
                <a:off x="3936" y="288"/>
                <a:ext cx="96" cy="192"/>
              </a:xfrm>
              <a:prstGeom prst="rect">
                <a:avLst/>
              </a:prstGeom>
              <a:noFill/>
              <a:ln w="12700">
                <a:noFill/>
                <a:miter lim="800000"/>
                <a:headEnd/>
                <a:tailEnd/>
              </a:ln>
              <a:effectLst/>
            </p:spPr>
            <p:txBody>
              <a:bodyPr wrap="none" lIns="19050" tIns="26988" rIns="19050" bIns="26988"/>
              <a:lstStyle/>
              <a:p>
                <a:pPr algn="ctr"/>
                <a:r>
                  <a:rPr lang="en-US" sz="1400" b="1"/>
                  <a:t>0</a:t>
                </a:r>
              </a:p>
            </p:txBody>
          </p:sp>
          <p:sp>
            <p:nvSpPr>
              <p:cNvPr id="1375472" name="Line 240"/>
              <p:cNvSpPr>
                <a:spLocks noChangeShapeType="1"/>
              </p:cNvSpPr>
              <p:nvPr/>
            </p:nvSpPr>
            <p:spPr bwMode="auto">
              <a:xfrm>
                <a:off x="3984" y="192"/>
                <a:ext cx="192" cy="0"/>
              </a:xfrm>
              <a:prstGeom prst="line">
                <a:avLst/>
              </a:prstGeom>
              <a:noFill/>
              <a:ln w="12700">
                <a:solidFill>
                  <a:schemeClr val="accent1"/>
                </a:solidFill>
                <a:round/>
                <a:headEnd/>
                <a:tailEnd/>
              </a:ln>
              <a:effectLst/>
            </p:spPr>
            <p:txBody>
              <a:bodyPr/>
              <a:lstStyle/>
              <a:p>
                <a:endParaRPr lang="en-US"/>
              </a:p>
            </p:txBody>
          </p:sp>
          <p:sp>
            <p:nvSpPr>
              <p:cNvPr id="1375473" name="Line 241"/>
              <p:cNvSpPr>
                <a:spLocks noChangeShapeType="1"/>
              </p:cNvSpPr>
              <p:nvPr/>
            </p:nvSpPr>
            <p:spPr bwMode="auto">
              <a:xfrm>
                <a:off x="4176" y="192"/>
                <a:ext cx="0" cy="96"/>
              </a:xfrm>
              <a:prstGeom prst="line">
                <a:avLst/>
              </a:prstGeom>
              <a:noFill/>
              <a:ln w="12700">
                <a:solidFill>
                  <a:schemeClr val="accent1"/>
                </a:solidFill>
                <a:round/>
                <a:headEnd/>
                <a:tailEnd type="triangle" w="med" len="med"/>
              </a:ln>
              <a:effectLst/>
            </p:spPr>
            <p:txBody>
              <a:bodyPr/>
              <a:lstStyle/>
              <a:p>
                <a:endParaRPr lang="en-US"/>
              </a:p>
            </p:txBody>
          </p:sp>
        </p:grpSp>
      </p:grpSp>
      <p:sp>
        <p:nvSpPr>
          <p:cNvPr id="1375474" name="Line 242"/>
          <p:cNvSpPr>
            <a:spLocks noChangeShapeType="1"/>
          </p:cNvSpPr>
          <p:nvPr/>
        </p:nvSpPr>
        <p:spPr bwMode="auto">
          <a:xfrm>
            <a:off x="4343400" y="19050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1375475" name="Line 243"/>
          <p:cNvSpPr>
            <a:spLocks noChangeShapeType="1"/>
          </p:cNvSpPr>
          <p:nvPr/>
        </p:nvSpPr>
        <p:spPr bwMode="auto">
          <a:xfrm>
            <a:off x="4191000" y="19050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243" name="Line 102"/>
          <p:cNvSpPr>
            <a:spLocks noChangeShapeType="1"/>
          </p:cNvSpPr>
          <p:nvPr/>
        </p:nvSpPr>
        <p:spPr bwMode="auto">
          <a:xfrm flipH="1">
            <a:off x="2286000" y="2362200"/>
            <a:ext cx="152400" cy="76200"/>
          </a:xfrm>
          <a:prstGeom prst="line">
            <a:avLst/>
          </a:prstGeom>
          <a:noFill/>
          <a:ln w="28575" cap="rnd">
            <a:solidFill>
              <a:schemeClr val="accent2"/>
            </a:solidFill>
            <a:prstDash val="sysDot"/>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818" name="Rectangle 2"/>
          <p:cNvSpPr>
            <a:spLocks noGrp="1" noChangeArrowheads="1"/>
          </p:cNvSpPr>
          <p:nvPr>
            <p:ph type="title"/>
          </p:nvPr>
        </p:nvSpPr>
        <p:spPr/>
        <p:txBody>
          <a:bodyPr/>
          <a:lstStyle/>
          <a:p>
            <a:r>
              <a:rPr lang="zh-CN" altLang="en-US" dirty="0" smtClean="0"/>
              <a:t>延迟分支</a:t>
            </a:r>
            <a:endParaRPr lang="en-US" dirty="0"/>
          </a:p>
        </p:txBody>
      </p:sp>
      <p:sp>
        <p:nvSpPr>
          <p:cNvPr id="1314819" name="Rectangle 3"/>
          <p:cNvSpPr>
            <a:spLocks noGrp="1" noChangeArrowheads="1"/>
          </p:cNvSpPr>
          <p:nvPr>
            <p:ph type="body" idx="1"/>
          </p:nvPr>
        </p:nvSpPr>
        <p:spPr>
          <a:xfrm>
            <a:off x="457200" y="1048377"/>
            <a:ext cx="8458200" cy="1694823"/>
          </a:xfrm>
        </p:spPr>
        <p:txBody>
          <a:bodyPr/>
          <a:lstStyle/>
          <a:p>
            <a:r>
              <a:rPr lang="zh-CN" altLang="en-US" dirty="0" smtClean="0">
                <a:latin typeface="微软雅黑" pitchFamily="34" charset="-122"/>
                <a:ea typeface="微软雅黑" pitchFamily="34" charset="-122"/>
              </a:rPr>
              <a:t>如果分支硬件已经被移至</a:t>
            </a:r>
            <a:r>
              <a:rPr lang="en-US" altLang="zh-CN" dirty="0" smtClean="0">
                <a:latin typeface="微软雅黑" pitchFamily="34" charset="-122"/>
                <a:ea typeface="微软雅黑" pitchFamily="34" charset="-122"/>
              </a:rPr>
              <a:t>ID</a:t>
            </a:r>
            <a:r>
              <a:rPr lang="zh-CN" altLang="en-US" dirty="0" smtClean="0">
                <a:latin typeface="微软雅黑" pitchFamily="34" charset="-122"/>
                <a:ea typeface="微软雅黑" pitchFamily="34" charset="-122"/>
              </a:rPr>
              <a:t>阶段，那么我们就可以消除延迟分支所带来的所有分支阻塞。延迟分支顺序执行下一条指令，在一条指令延迟之后再开始执行分支。</a:t>
            </a:r>
            <a:endParaRPr lang="en-US" dirty="0">
              <a:latin typeface="微软雅黑" pitchFamily="34" charset="-122"/>
              <a:ea typeface="微软雅黑" pitchFamily="34" charset="-122"/>
            </a:endParaRPr>
          </a:p>
          <a:p>
            <a:pPr lvl="1"/>
            <a:r>
              <a:rPr lang="en-US" dirty="0">
                <a:latin typeface="微软雅黑" pitchFamily="34" charset="-122"/>
                <a:ea typeface="微软雅黑" pitchFamily="34" charset="-122"/>
              </a:rPr>
              <a:t>MIPS </a:t>
            </a:r>
            <a:r>
              <a:rPr lang="zh-CN" altLang="en-US" dirty="0" smtClean="0">
                <a:latin typeface="微软雅黑" pitchFamily="34" charset="-122"/>
                <a:ea typeface="微软雅黑" pitchFamily="34" charset="-122"/>
              </a:rPr>
              <a:t>编译器会在延迟分支指令的后面紧跟着放一条不受该分支影响的指令（安全指令），以此来隐藏分支延迟</a:t>
            </a:r>
            <a:endParaRPr lang="en-US" dirty="0">
              <a:latin typeface="微软雅黑" pitchFamily="34" charset="-122"/>
              <a:ea typeface="微软雅黑" pitchFamily="34" charset="-122"/>
            </a:endParaRPr>
          </a:p>
        </p:txBody>
      </p:sp>
      <p:sp>
        <p:nvSpPr>
          <p:cNvPr id="1314820" name="Rectangle 4"/>
          <p:cNvSpPr>
            <a:spLocks noChangeArrowheads="1"/>
          </p:cNvSpPr>
          <p:nvPr/>
        </p:nvSpPr>
        <p:spPr bwMode="auto">
          <a:xfrm>
            <a:off x="457200" y="3851275"/>
            <a:ext cx="8382000" cy="1528624"/>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latin typeface="微软雅黑" pitchFamily="34" charset="-122"/>
                <a:ea typeface="微软雅黑" pitchFamily="34" charset="-122"/>
              </a:rPr>
              <a:t>对于较长的流水线，分支延迟的增长需要不止一个延迟槽</a:t>
            </a:r>
            <a:endParaRPr lang="en-US" sz="2400" dirty="0">
              <a:solidFill>
                <a:schemeClr val="tx1"/>
              </a:solidFill>
              <a:latin typeface="微软雅黑" pitchFamily="34" charset="-122"/>
              <a:ea typeface="微软雅黑" pitchFamily="34" charset="-122"/>
            </a:endParaRPr>
          </a:p>
          <a:p>
            <a:pPr marL="741363" lvl="1" indent="-246063">
              <a:spcBef>
                <a:spcPct val="30000"/>
              </a:spcBef>
              <a:buClr>
                <a:schemeClr val="accent1"/>
              </a:buClr>
              <a:buSzPct val="75000"/>
              <a:buFont typeface="Monotype Sorts" pitchFamily="2" charset="2"/>
              <a:buChar char="l"/>
            </a:pPr>
            <a:r>
              <a:rPr lang="zh-CN" altLang="en-US" sz="2000" dirty="0" smtClean="0">
                <a:solidFill>
                  <a:schemeClr val="tx1"/>
                </a:solidFill>
                <a:latin typeface="微软雅黑" pitchFamily="34" charset="-122"/>
                <a:ea typeface="微软雅黑" pitchFamily="34" charset="-122"/>
              </a:rPr>
              <a:t>对比于更加灵活的硬件（动态）分支预测，延迟分支已经不够流行了</a:t>
            </a:r>
            <a:endParaRPr lang="en-US" sz="2000" dirty="0">
              <a:solidFill>
                <a:schemeClr val="tx1"/>
              </a:solidFill>
              <a:latin typeface="微软雅黑" pitchFamily="34" charset="-122"/>
              <a:ea typeface="微软雅黑" pitchFamily="34" charset="-122"/>
            </a:endParaRPr>
          </a:p>
          <a:p>
            <a:pPr marL="741363" lvl="1" indent="-246063">
              <a:spcBef>
                <a:spcPct val="30000"/>
              </a:spcBef>
              <a:buClr>
                <a:schemeClr val="accent1"/>
              </a:buClr>
              <a:buSzPct val="75000"/>
              <a:buFont typeface="Monotype Sorts" pitchFamily="2" charset="2"/>
              <a:buChar char="l"/>
            </a:pPr>
            <a:r>
              <a:rPr lang="zh-CN" altLang="en-US" sz="2000" dirty="0" smtClean="0">
                <a:solidFill>
                  <a:schemeClr val="tx1"/>
                </a:solidFill>
                <a:latin typeface="微软雅黑" pitchFamily="34" charset="-122"/>
                <a:ea typeface="微软雅黑" pitchFamily="34" charset="-122"/>
              </a:rPr>
              <a:t>可用晶体管的增长使硬件分支预测变得相对更便宜</a:t>
            </a:r>
            <a:endParaRPr lang="en-US" sz="20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48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2"/>
          <p:cNvSpPr>
            <a:spLocks noGrp="1" noChangeArrowheads="1"/>
          </p:cNvSpPr>
          <p:nvPr>
            <p:ph type="title"/>
          </p:nvPr>
        </p:nvSpPr>
        <p:spPr>
          <a:xfrm>
            <a:off x="533400" y="304800"/>
            <a:ext cx="8153400" cy="426142"/>
          </a:xfrm>
        </p:spPr>
        <p:txBody>
          <a:bodyPr/>
          <a:lstStyle/>
          <a:p>
            <a:r>
              <a:rPr lang="zh-CN" altLang="en-US" dirty="0" smtClean="0"/>
              <a:t>分支时间槽的调度 图</a:t>
            </a:r>
            <a:r>
              <a:rPr lang="en-US" altLang="zh-CN" dirty="0" smtClean="0"/>
              <a:t>4-64</a:t>
            </a:r>
            <a:endParaRPr lang="en-US" dirty="0"/>
          </a:p>
        </p:txBody>
      </p:sp>
      <p:sp>
        <p:nvSpPr>
          <p:cNvPr id="1339395" name="Rectangle 3"/>
          <p:cNvSpPr>
            <a:spLocks noGrp="1" noChangeArrowheads="1"/>
          </p:cNvSpPr>
          <p:nvPr>
            <p:ph type="body" idx="1"/>
          </p:nvPr>
        </p:nvSpPr>
        <p:spPr>
          <a:xfrm>
            <a:off x="533400" y="5334000"/>
            <a:ext cx="8153400" cy="1149350"/>
          </a:xfrm>
        </p:spPr>
        <p:txBody>
          <a:bodyPr/>
          <a:lstStyle/>
          <a:p>
            <a:r>
              <a:rPr lang="en-US" sz="2000"/>
              <a:t>A is the best choice, fills delay slot and reduces IC</a:t>
            </a:r>
          </a:p>
          <a:p>
            <a:r>
              <a:rPr lang="en-US" sz="2000"/>
              <a:t>In B and C, the </a:t>
            </a:r>
            <a:r>
              <a:rPr lang="en-US" sz="2000">
                <a:latin typeface="Courier New" pitchFamily="49" charset="0"/>
              </a:rPr>
              <a:t>sub</a:t>
            </a:r>
            <a:r>
              <a:rPr lang="en-US" sz="2000"/>
              <a:t> instruction may need to be copied, increasing IC</a:t>
            </a:r>
          </a:p>
          <a:p>
            <a:r>
              <a:rPr lang="en-US" sz="2000"/>
              <a:t>In B and C, must be okay to execute </a:t>
            </a:r>
            <a:r>
              <a:rPr lang="en-US" sz="2000">
                <a:latin typeface="Courier New" pitchFamily="49" charset="0"/>
              </a:rPr>
              <a:t>sub</a:t>
            </a:r>
            <a:r>
              <a:rPr lang="en-US" sz="2000"/>
              <a:t> when branch fails</a:t>
            </a:r>
          </a:p>
        </p:txBody>
      </p:sp>
      <p:sp>
        <p:nvSpPr>
          <p:cNvPr id="1339396" name="Rectangle 4"/>
          <p:cNvSpPr>
            <a:spLocks noChangeArrowheads="1"/>
          </p:cNvSpPr>
          <p:nvPr/>
        </p:nvSpPr>
        <p:spPr bwMode="auto">
          <a:xfrm>
            <a:off x="762000" y="1171575"/>
            <a:ext cx="2286000" cy="1828800"/>
          </a:xfrm>
          <a:prstGeom prst="rect">
            <a:avLst/>
          </a:prstGeom>
          <a:noFill/>
          <a:ln w="12700">
            <a:solidFill>
              <a:schemeClr val="tx1"/>
            </a:solidFill>
            <a:miter lim="800000"/>
            <a:headEnd/>
            <a:tailEnd/>
          </a:ln>
          <a:effectLst/>
        </p:spPr>
        <p:txBody>
          <a:bodyPr wrap="none" anchor="ctr"/>
          <a:lstStyle/>
          <a:p>
            <a:endParaRPr lang="en-US"/>
          </a:p>
        </p:txBody>
      </p:sp>
      <p:sp>
        <p:nvSpPr>
          <p:cNvPr id="1339397" name="Rectangle 5"/>
          <p:cNvSpPr>
            <a:spLocks noChangeArrowheads="1"/>
          </p:cNvSpPr>
          <p:nvPr/>
        </p:nvSpPr>
        <p:spPr bwMode="auto">
          <a:xfrm>
            <a:off x="838200" y="1157288"/>
            <a:ext cx="2057400" cy="638175"/>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add  $1,$2,$3</a:t>
            </a:r>
          </a:p>
          <a:p>
            <a:r>
              <a:rPr lang="en-US">
                <a:solidFill>
                  <a:schemeClr val="tx1"/>
                </a:solidFill>
                <a:latin typeface="Courier New" pitchFamily="49" charset="0"/>
              </a:rPr>
              <a:t>if $2=0 then</a:t>
            </a:r>
          </a:p>
        </p:txBody>
      </p:sp>
      <p:sp>
        <p:nvSpPr>
          <p:cNvPr id="1339399" name="Text Box 7"/>
          <p:cNvSpPr txBox="1">
            <a:spLocks noChangeArrowheads="1"/>
          </p:cNvSpPr>
          <p:nvPr/>
        </p:nvSpPr>
        <p:spPr bwMode="auto">
          <a:xfrm>
            <a:off x="914400" y="1781175"/>
            <a:ext cx="1600200" cy="366713"/>
          </a:xfrm>
          <a:prstGeom prst="rect">
            <a:avLst/>
          </a:prstGeom>
          <a:solidFill>
            <a:srgbClr val="BEBEBE"/>
          </a:solidFill>
          <a:ln w="12700">
            <a:noFill/>
            <a:miter lim="800000"/>
            <a:headEnd/>
            <a:tailEnd/>
          </a:ln>
          <a:effectLst/>
        </p:spPr>
        <p:txBody>
          <a:bodyPr>
            <a:spAutoFit/>
          </a:bodyPr>
          <a:lstStyle/>
          <a:p>
            <a:r>
              <a:rPr lang="zh-CN" altLang="en-US" dirty="0" smtClean="0"/>
              <a:t>延迟时间片</a:t>
            </a:r>
            <a:endParaRPr lang="en-US" dirty="0"/>
          </a:p>
        </p:txBody>
      </p:sp>
      <p:sp>
        <p:nvSpPr>
          <p:cNvPr id="1339400" name="Rectangle 8"/>
          <p:cNvSpPr>
            <a:spLocks noChangeArrowheads="1"/>
          </p:cNvSpPr>
          <p:nvPr/>
        </p:nvSpPr>
        <p:spPr bwMode="auto">
          <a:xfrm>
            <a:off x="685800" y="779463"/>
            <a:ext cx="2819400" cy="335989"/>
          </a:xfrm>
          <a:prstGeom prst="rect">
            <a:avLst/>
          </a:prstGeom>
          <a:noFill/>
          <a:ln w="12700">
            <a:noFill/>
            <a:miter lim="800000"/>
            <a:headEnd/>
            <a:tailEnd/>
          </a:ln>
          <a:effectLst/>
        </p:spPr>
        <p:txBody>
          <a:bodyPr wrap="square" lIns="90488" tIns="44450" rIns="90488" bIns="44450">
            <a:spAutoFit/>
          </a:bodyPr>
          <a:lstStyle/>
          <a:p>
            <a:r>
              <a:rPr lang="en-US" sz="1600" dirty="0" smtClean="0">
                <a:solidFill>
                  <a:schemeClr val="tx1"/>
                </a:solidFill>
              </a:rPr>
              <a:t>A. </a:t>
            </a:r>
            <a:r>
              <a:rPr lang="zh-CN" altLang="en-US" sz="1600" dirty="0" smtClean="0">
                <a:solidFill>
                  <a:schemeClr val="tx1"/>
                </a:solidFill>
              </a:rPr>
              <a:t>使用分支前的指令填充</a:t>
            </a:r>
            <a:endParaRPr lang="en-US" sz="1600" dirty="0">
              <a:solidFill>
                <a:schemeClr val="tx1"/>
              </a:solidFill>
            </a:endParaRPr>
          </a:p>
        </p:txBody>
      </p:sp>
      <p:sp>
        <p:nvSpPr>
          <p:cNvPr id="1339401" name="Rectangle 9"/>
          <p:cNvSpPr>
            <a:spLocks noChangeArrowheads="1"/>
          </p:cNvSpPr>
          <p:nvPr/>
        </p:nvSpPr>
        <p:spPr bwMode="auto">
          <a:xfrm>
            <a:off x="3429000" y="779463"/>
            <a:ext cx="2667000" cy="335989"/>
          </a:xfrm>
          <a:prstGeom prst="rect">
            <a:avLst/>
          </a:prstGeom>
          <a:noFill/>
          <a:ln w="12700">
            <a:noFill/>
            <a:miter lim="800000"/>
            <a:headEnd/>
            <a:tailEnd/>
          </a:ln>
          <a:effectLst/>
        </p:spPr>
        <p:txBody>
          <a:bodyPr wrap="square" lIns="90488" tIns="44450" rIns="90488" bIns="44450">
            <a:spAutoFit/>
          </a:bodyPr>
          <a:lstStyle/>
          <a:p>
            <a:r>
              <a:rPr lang="en-US" sz="1600" dirty="0">
                <a:solidFill>
                  <a:schemeClr val="tx1"/>
                </a:solidFill>
              </a:rPr>
              <a:t>B. </a:t>
            </a:r>
            <a:r>
              <a:rPr lang="zh-CN" altLang="en-US" sz="1600" dirty="0" smtClean="0">
                <a:solidFill>
                  <a:schemeClr val="tx1"/>
                </a:solidFill>
              </a:rPr>
              <a:t>以分支目标指令填充</a:t>
            </a:r>
            <a:endParaRPr lang="en-US" sz="1600" dirty="0">
              <a:solidFill>
                <a:schemeClr val="tx1"/>
              </a:solidFill>
            </a:endParaRPr>
          </a:p>
        </p:txBody>
      </p:sp>
      <p:sp>
        <p:nvSpPr>
          <p:cNvPr id="1339402" name="Rectangle 10"/>
          <p:cNvSpPr>
            <a:spLocks noChangeArrowheads="1"/>
          </p:cNvSpPr>
          <p:nvPr/>
        </p:nvSpPr>
        <p:spPr bwMode="auto">
          <a:xfrm>
            <a:off x="5638800" y="779463"/>
            <a:ext cx="3657600" cy="335989"/>
          </a:xfrm>
          <a:prstGeom prst="rect">
            <a:avLst/>
          </a:prstGeom>
          <a:noFill/>
          <a:ln w="12700">
            <a:noFill/>
            <a:miter lim="800000"/>
            <a:headEnd/>
            <a:tailEnd/>
          </a:ln>
          <a:effectLst/>
        </p:spPr>
        <p:txBody>
          <a:bodyPr wrap="square" lIns="90488" tIns="44450" rIns="90488" bIns="44450">
            <a:spAutoFit/>
          </a:bodyPr>
          <a:lstStyle/>
          <a:p>
            <a:r>
              <a:rPr lang="en-US" sz="1600" dirty="0">
                <a:solidFill>
                  <a:schemeClr val="tx1"/>
                </a:solidFill>
              </a:rPr>
              <a:t>C. </a:t>
            </a:r>
            <a:r>
              <a:rPr lang="zh-CN" altLang="en-US" sz="1600" dirty="0" smtClean="0">
                <a:solidFill>
                  <a:schemeClr val="tx1"/>
                </a:solidFill>
              </a:rPr>
              <a:t>以分支不发生时的下一条指令填充</a:t>
            </a:r>
            <a:endParaRPr lang="en-US" sz="1600" dirty="0">
              <a:solidFill>
                <a:schemeClr val="tx1"/>
              </a:solidFill>
            </a:endParaRPr>
          </a:p>
        </p:txBody>
      </p:sp>
      <p:sp>
        <p:nvSpPr>
          <p:cNvPr id="1339403" name="Line 11"/>
          <p:cNvSpPr>
            <a:spLocks noChangeShapeType="1"/>
          </p:cNvSpPr>
          <p:nvPr/>
        </p:nvSpPr>
        <p:spPr bwMode="auto">
          <a:xfrm>
            <a:off x="2667000" y="1628775"/>
            <a:ext cx="228600" cy="0"/>
          </a:xfrm>
          <a:prstGeom prst="line">
            <a:avLst/>
          </a:prstGeom>
          <a:noFill/>
          <a:ln w="12700">
            <a:solidFill>
              <a:schemeClr val="tx1"/>
            </a:solidFill>
            <a:round/>
            <a:headEnd/>
            <a:tailEnd/>
          </a:ln>
          <a:effectLst/>
        </p:spPr>
        <p:txBody>
          <a:bodyPr/>
          <a:lstStyle/>
          <a:p>
            <a:endParaRPr lang="en-US"/>
          </a:p>
        </p:txBody>
      </p:sp>
      <p:sp>
        <p:nvSpPr>
          <p:cNvPr id="1339404" name="Line 12"/>
          <p:cNvSpPr>
            <a:spLocks noChangeShapeType="1"/>
          </p:cNvSpPr>
          <p:nvPr/>
        </p:nvSpPr>
        <p:spPr bwMode="auto">
          <a:xfrm>
            <a:off x="2895600" y="1628775"/>
            <a:ext cx="0" cy="1066800"/>
          </a:xfrm>
          <a:prstGeom prst="line">
            <a:avLst/>
          </a:prstGeom>
          <a:noFill/>
          <a:ln w="12700">
            <a:solidFill>
              <a:schemeClr val="tx1"/>
            </a:solidFill>
            <a:round/>
            <a:headEnd/>
            <a:tailEnd/>
          </a:ln>
          <a:effectLst/>
        </p:spPr>
        <p:txBody>
          <a:bodyPr/>
          <a:lstStyle/>
          <a:p>
            <a:endParaRPr lang="en-US"/>
          </a:p>
        </p:txBody>
      </p:sp>
      <p:sp>
        <p:nvSpPr>
          <p:cNvPr id="1339405" name="Line 13"/>
          <p:cNvSpPr>
            <a:spLocks noChangeShapeType="1"/>
          </p:cNvSpPr>
          <p:nvPr/>
        </p:nvSpPr>
        <p:spPr bwMode="auto">
          <a:xfrm flipH="1">
            <a:off x="2438400" y="2695575"/>
            <a:ext cx="457200" cy="0"/>
          </a:xfrm>
          <a:prstGeom prst="line">
            <a:avLst/>
          </a:prstGeom>
          <a:noFill/>
          <a:ln w="12700">
            <a:solidFill>
              <a:schemeClr val="tx1"/>
            </a:solidFill>
            <a:round/>
            <a:headEnd/>
            <a:tailEnd type="triangle" w="med" len="med"/>
          </a:ln>
          <a:effectLst/>
        </p:spPr>
        <p:txBody>
          <a:bodyPr/>
          <a:lstStyle/>
          <a:p>
            <a:endParaRPr lang="en-US"/>
          </a:p>
        </p:txBody>
      </p:sp>
      <p:sp>
        <p:nvSpPr>
          <p:cNvPr id="1339406" name="Rectangle 14"/>
          <p:cNvSpPr>
            <a:spLocks noChangeArrowheads="1"/>
          </p:cNvSpPr>
          <p:nvPr/>
        </p:nvSpPr>
        <p:spPr bwMode="auto">
          <a:xfrm>
            <a:off x="3505200" y="1157288"/>
            <a:ext cx="2286000" cy="1828800"/>
          </a:xfrm>
          <a:prstGeom prst="rect">
            <a:avLst/>
          </a:prstGeom>
          <a:noFill/>
          <a:ln w="12700">
            <a:solidFill>
              <a:schemeClr val="tx1"/>
            </a:solidFill>
            <a:miter lim="800000"/>
            <a:headEnd/>
            <a:tailEnd/>
          </a:ln>
          <a:effectLst/>
        </p:spPr>
        <p:txBody>
          <a:bodyPr wrap="none" anchor="ctr"/>
          <a:lstStyle/>
          <a:p>
            <a:endParaRPr lang="en-US"/>
          </a:p>
        </p:txBody>
      </p:sp>
      <p:sp>
        <p:nvSpPr>
          <p:cNvPr id="1339407" name="Rectangle 15"/>
          <p:cNvSpPr>
            <a:spLocks noChangeArrowheads="1"/>
          </p:cNvSpPr>
          <p:nvPr/>
        </p:nvSpPr>
        <p:spPr bwMode="auto">
          <a:xfrm>
            <a:off x="3581400" y="1966913"/>
            <a:ext cx="2057400" cy="638175"/>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add  $1,$2,$3</a:t>
            </a:r>
          </a:p>
          <a:p>
            <a:r>
              <a:rPr lang="en-US">
                <a:solidFill>
                  <a:schemeClr val="tx1"/>
                </a:solidFill>
                <a:latin typeface="Courier New" pitchFamily="49" charset="0"/>
              </a:rPr>
              <a:t>if $1=0 then</a:t>
            </a:r>
          </a:p>
        </p:txBody>
      </p:sp>
      <p:sp>
        <p:nvSpPr>
          <p:cNvPr id="1339408" name="Text Box 16"/>
          <p:cNvSpPr txBox="1">
            <a:spLocks noChangeArrowheads="1"/>
          </p:cNvSpPr>
          <p:nvPr/>
        </p:nvSpPr>
        <p:spPr bwMode="auto">
          <a:xfrm>
            <a:off x="3657600" y="2543175"/>
            <a:ext cx="1600200" cy="366713"/>
          </a:xfrm>
          <a:prstGeom prst="rect">
            <a:avLst/>
          </a:prstGeom>
          <a:solidFill>
            <a:srgbClr val="BEBEBE"/>
          </a:solidFill>
          <a:ln w="12700">
            <a:noFill/>
            <a:miter lim="800000"/>
            <a:headEnd/>
            <a:tailEnd/>
          </a:ln>
          <a:effectLst/>
        </p:spPr>
        <p:txBody>
          <a:bodyPr>
            <a:spAutoFit/>
          </a:bodyPr>
          <a:lstStyle/>
          <a:p>
            <a:r>
              <a:rPr lang="zh-CN" altLang="en-US" dirty="0"/>
              <a:t>延迟时间片</a:t>
            </a:r>
            <a:endParaRPr lang="en-US" altLang="zh-CN" dirty="0"/>
          </a:p>
        </p:txBody>
      </p:sp>
      <p:sp>
        <p:nvSpPr>
          <p:cNvPr id="1339409" name="Line 17"/>
          <p:cNvSpPr>
            <a:spLocks noChangeShapeType="1"/>
          </p:cNvSpPr>
          <p:nvPr/>
        </p:nvSpPr>
        <p:spPr bwMode="auto">
          <a:xfrm>
            <a:off x="5410200" y="2452688"/>
            <a:ext cx="228600" cy="0"/>
          </a:xfrm>
          <a:prstGeom prst="line">
            <a:avLst/>
          </a:prstGeom>
          <a:noFill/>
          <a:ln w="12700">
            <a:solidFill>
              <a:schemeClr val="tx1"/>
            </a:solidFill>
            <a:round/>
            <a:headEnd/>
            <a:tailEnd/>
          </a:ln>
          <a:effectLst/>
        </p:spPr>
        <p:txBody>
          <a:bodyPr/>
          <a:lstStyle/>
          <a:p>
            <a:endParaRPr lang="en-US"/>
          </a:p>
        </p:txBody>
      </p:sp>
      <p:sp>
        <p:nvSpPr>
          <p:cNvPr id="1339410" name="Line 18"/>
          <p:cNvSpPr>
            <a:spLocks noChangeShapeType="1"/>
          </p:cNvSpPr>
          <p:nvPr/>
        </p:nvSpPr>
        <p:spPr bwMode="auto">
          <a:xfrm>
            <a:off x="5638800" y="1385888"/>
            <a:ext cx="0" cy="1066800"/>
          </a:xfrm>
          <a:prstGeom prst="line">
            <a:avLst/>
          </a:prstGeom>
          <a:noFill/>
          <a:ln w="12700">
            <a:solidFill>
              <a:schemeClr val="tx1"/>
            </a:solidFill>
            <a:round/>
            <a:headEnd/>
            <a:tailEnd/>
          </a:ln>
          <a:effectLst/>
        </p:spPr>
        <p:txBody>
          <a:bodyPr/>
          <a:lstStyle/>
          <a:p>
            <a:endParaRPr lang="en-US"/>
          </a:p>
        </p:txBody>
      </p:sp>
      <p:sp>
        <p:nvSpPr>
          <p:cNvPr id="1339411" name="Line 19"/>
          <p:cNvSpPr>
            <a:spLocks noChangeShapeType="1"/>
          </p:cNvSpPr>
          <p:nvPr/>
        </p:nvSpPr>
        <p:spPr bwMode="auto">
          <a:xfrm flipH="1">
            <a:off x="5410200" y="1385888"/>
            <a:ext cx="228600" cy="0"/>
          </a:xfrm>
          <a:prstGeom prst="line">
            <a:avLst/>
          </a:prstGeom>
          <a:noFill/>
          <a:ln w="12700">
            <a:solidFill>
              <a:schemeClr val="tx1"/>
            </a:solidFill>
            <a:round/>
            <a:headEnd/>
            <a:tailEnd type="triangle" w="med" len="med"/>
          </a:ln>
          <a:effectLst/>
        </p:spPr>
        <p:txBody>
          <a:bodyPr/>
          <a:lstStyle/>
          <a:p>
            <a:endParaRPr lang="en-US"/>
          </a:p>
        </p:txBody>
      </p:sp>
      <p:sp>
        <p:nvSpPr>
          <p:cNvPr id="1339412" name="Rectangle 20"/>
          <p:cNvSpPr>
            <a:spLocks noChangeArrowheads="1"/>
          </p:cNvSpPr>
          <p:nvPr/>
        </p:nvSpPr>
        <p:spPr bwMode="auto">
          <a:xfrm>
            <a:off x="6248400" y="1157288"/>
            <a:ext cx="2286000" cy="1828800"/>
          </a:xfrm>
          <a:prstGeom prst="rect">
            <a:avLst/>
          </a:prstGeom>
          <a:noFill/>
          <a:ln w="12700">
            <a:solidFill>
              <a:schemeClr val="tx1"/>
            </a:solidFill>
            <a:miter lim="800000"/>
            <a:headEnd/>
            <a:tailEnd/>
          </a:ln>
          <a:effectLst/>
        </p:spPr>
        <p:txBody>
          <a:bodyPr wrap="none" anchor="ctr"/>
          <a:lstStyle/>
          <a:p>
            <a:endParaRPr lang="en-US"/>
          </a:p>
        </p:txBody>
      </p:sp>
      <p:sp>
        <p:nvSpPr>
          <p:cNvPr id="1339413" name="Rectangle 21"/>
          <p:cNvSpPr>
            <a:spLocks noChangeArrowheads="1"/>
          </p:cNvSpPr>
          <p:nvPr/>
        </p:nvSpPr>
        <p:spPr bwMode="auto">
          <a:xfrm>
            <a:off x="6324600" y="1143000"/>
            <a:ext cx="2057400" cy="638175"/>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add  $1,$2,$3</a:t>
            </a:r>
          </a:p>
          <a:p>
            <a:r>
              <a:rPr lang="en-US">
                <a:solidFill>
                  <a:schemeClr val="tx1"/>
                </a:solidFill>
                <a:latin typeface="Courier New" pitchFamily="49" charset="0"/>
              </a:rPr>
              <a:t>if $1=0 then</a:t>
            </a:r>
          </a:p>
        </p:txBody>
      </p:sp>
      <p:sp>
        <p:nvSpPr>
          <p:cNvPr id="1339414" name="Text Box 22"/>
          <p:cNvSpPr txBox="1">
            <a:spLocks noChangeArrowheads="1"/>
          </p:cNvSpPr>
          <p:nvPr/>
        </p:nvSpPr>
        <p:spPr bwMode="auto">
          <a:xfrm>
            <a:off x="6400800" y="1766888"/>
            <a:ext cx="1600200" cy="366712"/>
          </a:xfrm>
          <a:prstGeom prst="rect">
            <a:avLst/>
          </a:prstGeom>
          <a:solidFill>
            <a:srgbClr val="BEBEBE"/>
          </a:solidFill>
          <a:ln w="12700">
            <a:noFill/>
            <a:miter lim="800000"/>
            <a:headEnd/>
            <a:tailEnd/>
          </a:ln>
          <a:effectLst/>
        </p:spPr>
        <p:txBody>
          <a:bodyPr>
            <a:spAutoFit/>
          </a:bodyPr>
          <a:lstStyle/>
          <a:p>
            <a:r>
              <a:rPr lang="zh-CN" altLang="en-US" dirty="0"/>
              <a:t>延迟时间片</a:t>
            </a:r>
            <a:endParaRPr lang="en-US" altLang="zh-CN" dirty="0"/>
          </a:p>
        </p:txBody>
      </p:sp>
      <p:sp>
        <p:nvSpPr>
          <p:cNvPr id="1339415" name="Line 23"/>
          <p:cNvSpPr>
            <a:spLocks noChangeShapeType="1"/>
          </p:cNvSpPr>
          <p:nvPr/>
        </p:nvSpPr>
        <p:spPr bwMode="auto">
          <a:xfrm>
            <a:off x="8153400" y="1614488"/>
            <a:ext cx="228600" cy="0"/>
          </a:xfrm>
          <a:prstGeom prst="line">
            <a:avLst/>
          </a:prstGeom>
          <a:noFill/>
          <a:ln w="12700">
            <a:solidFill>
              <a:schemeClr val="tx1"/>
            </a:solidFill>
            <a:round/>
            <a:headEnd/>
            <a:tailEnd/>
          </a:ln>
          <a:effectLst/>
        </p:spPr>
        <p:txBody>
          <a:bodyPr/>
          <a:lstStyle/>
          <a:p>
            <a:endParaRPr lang="en-US"/>
          </a:p>
        </p:txBody>
      </p:sp>
      <p:sp>
        <p:nvSpPr>
          <p:cNvPr id="1339416" name="Line 24"/>
          <p:cNvSpPr>
            <a:spLocks noChangeShapeType="1"/>
          </p:cNvSpPr>
          <p:nvPr/>
        </p:nvSpPr>
        <p:spPr bwMode="auto">
          <a:xfrm>
            <a:off x="8382000" y="1614488"/>
            <a:ext cx="0" cy="1066800"/>
          </a:xfrm>
          <a:prstGeom prst="line">
            <a:avLst/>
          </a:prstGeom>
          <a:noFill/>
          <a:ln w="12700">
            <a:solidFill>
              <a:schemeClr val="tx1"/>
            </a:solidFill>
            <a:round/>
            <a:headEnd/>
            <a:tailEnd/>
          </a:ln>
          <a:effectLst/>
        </p:spPr>
        <p:txBody>
          <a:bodyPr/>
          <a:lstStyle/>
          <a:p>
            <a:endParaRPr lang="en-US"/>
          </a:p>
        </p:txBody>
      </p:sp>
      <p:sp>
        <p:nvSpPr>
          <p:cNvPr id="1339417" name="Line 25"/>
          <p:cNvSpPr>
            <a:spLocks noChangeShapeType="1"/>
          </p:cNvSpPr>
          <p:nvPr/>
        </p:nvSpPr>
        <p:spPr bwMode="auto">
          <a:xfrm flipH="1">
            <a:off x="8077200" y="2681288"/>
            <a:ext cx="304800" cy="0"/>
          </a:xfrm>
          <a:prstGeom prst="line">
            <a:avLst/>
          </a:prstGeom>
          <a:noFill/>
          <a:ln w="12700">
            <a:solidFill>
              <a:schemeClr val="tx1"/>
            </a:solidFill>
            <a:round/>
            <a:headEnd/>
            <a:tailEnd type="triangle" w="med" len="med"/>
          </a:ln>
          <a:effectLst/>
        </p:spPr>
        <p:txBody>
          <a:bodyPr/>
          <a:lstStyle/>
          <a:p>
            <a:endParaRPr lang="en-US"/>
          </a:p>
        </p:txBody>
      </p:sp>
      <p:sp>
        <p:nvSpPr>
          <p:cNvPr id="1339418" name="Rectangle 26"/>
          <p:cNvSpPr>
            <a:spLocks noChangeArrowheads="1"/>
          </p:cNvSpPr>
          <p:nvPr/>
        </p:nvSpPr>
        <p:spPr bwMode="auto">
          <a:xfrm>
            <a:off x="3581400" y="1233488"/>
            <a:ext cx="2057400" cy="363537"/>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sub $4,$5,$6</a:t>
            </a:r>
          </a:p>
        </p:txBody>
      </p:sp>
      <p:sp>
        <p:nvSpPr>
          <p:cNvPr id="1339419" name="Rectangle 27"/>
          <p:cNvSpPr>
            <a:spLocks noChangeArrowheads="1"/>
          </p:cNvSpPr>
          <p:nvPr/>
        </p:nvSpPr>
        <p:spPr bwMode="auto">
          <a:xfrm>
            <a:off x="6324600" y="2528888"/>
            <a:ext cx="2057400" cy="363537"/>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sub $4,$5,$6</a:t>
            </a:r>
          </a:p>
        </p:txBody>
      </p:sp>
      <p:grpSp>
        <p:nvGrpSpPr>
          <p:cNvPr id="2" name="Group 30"/>
          <p:cNvGrpSpPr>
            <a:grpSpLocks/>
          </p:cNvGrpSpPr>
          <p:nvPr/>
        </p:nvGrpSpPr>
        <p:grpSpPr bwMode="auto">
          <a:xfrm>
            <a:off x="685800" y="2971800"/>
            <a:ext cx="1143000" cy="439738"/>
            <a:chOff x="432" y="1920"/>
            <a:chExt cx="720" cy="277"/>
          </a:xfrm>
        </p:grpSpPr>
        <p:sp>
          <p:nvSpPr>
            <p:cNvPr id="1339420" name="Line 28"/>
            <p:cNvSpPr>
              <a:spLocks noChangeShapeType="1"/>
            </p:cNvSpPr>
            <p:nvPr/>
          </p:nvSpPr>
          <p:spPr bwMode="auto">
            <a:xfrm>
              <a:off x="1152" y="1920"/>
              <a:ext cx="0" cy="240"/>
            </a:xfrm>
            <a:prstGeom prst="line">
              <a:avLst/>
            </a:prstGeom>
            <a:noFill/>
            <a:ln w="28575">
              <a:solidFill>
                <a:schemeClr val="tx1"/>
              </a:solidFill>
              <a:round/>
              <a:headEnd/>
              <a:tailEnd type="triangle" w="med" len="med"/>
            </a:ln>
            <a:effectLst/>
          </p:spPr>
          <p:txBody>
            <a:bodyPr/>
            <a:lstStyle/>
            <a:p>
              <a:endParaRPr lang="en-US"/>
            </a:p>
          </p:txBody>
        </p:sp>
        <p:sp>
          <p:nvSpPr>
            <p:cNvPr id="1339421" name="Rectangle 29"/>
            <p:cNvSpPr>
              <a:spLocks noChangeArrowheads="1"/>
            </p:cNvSpPr>
            <p:nvPr/>
          </p:nvSpPr>
          <p:spPr bwMode="auto">
            <a:xfrm>
              <a:off x="432" y="1968"/>
              <a:ext cx="720" cy="229"/>
            </a:xfrm>
            <a:prstGeom prst="rect">
              <a:avLst/>
            </a:prstGeom>
            <a:noFill/>
            <a:ln w="12700">
              <a:noFill/>
              <a:miter lim="800000"/>
              <a:headEnd/>
              <a:tailEnd/>
            </a:ln>
            <a:effectLst/>
          </p:spPr>
          <p:txBody>
            <a:bodyPr lIns="90488" tIns="44450" rIns="90488" bIns="44450">
              <a:spAutoFit/>
            </a:bodyPr>
            <a:lstStyle/>
            <a:p>
              <a:r>
                <a:rPr lang="en-US">
                  <a:solidFill>
                    <a:schemeClr val="tx1"/>
                  </a:solidFill>
                </a:rPr>
                <a:t>becomes</a:t>
              </a:r>
            </a:p>
          </p:txBody>
        </p:sp>
      </p:grpSp>
      <p:grpSp>
        <p:nvGrpSpPr>
          <p:cNvPr id="3" name="Group 31"/>
          <p:cNvGrpSpPr>
            <a:grpSpLocks/>
          </p:cNvGrpSpPr>
          <p:nvPr/>
        </p:nvGrpSpPr>
        <p:grpSpPr bwMode="auto">
          <a:xfrm>
            <a:off x="3581400" y="2971800"/>
            <a:ext cx="1143000" cy="439738"/>
            <a:chOff x="432" y="1920"/>
            <a:chExt cx="720" cy="277"/>
          </a:xfrm>
        </p:grpSpPr>
        <p:sp>
          <p:nvSpPr>
            <p:cNvPr id="1339424" name="Line 32"/>
            <p:cNvSpPr>
              <a:spLocks noChangeShapeType="1"/>
            </p:cNvSpPr>
            <p:nvPr/>
          </p:nvSpPr>
          <p:spPr bwMode="auto">
            <a:xfrm>
              <a:off x="1152" y="1920"/>
              <a:ext cx="0" cy="240"/>
            </a:xfrm>
            <a:prstGeom prst="line">
              <a:avLst/>
            </a:prstGeom>
            <a:noFill/>
            <a:ln w="28575">
              <a:solidFill>
                <a:schemeClr val="tx1"/>
              </a:solidFill>
              <a:round/>
              <a:headEnd/>
              <a:tailEnd type="triangle" w="med" len="med"/>
            </a:ln>
            <a:effectLst/>
          </p:spPr>
          <p:txBody>
            <a:bodyPr/>
            <a:lstStyle/>
            <a:p>
              <a:endParaRPr lang="en-US"/>
            </a:p>
          </p:txBody>
        </p:sp>
        <p:sp>
          <p:nvSpPr>
            <p:cNvPr id="1339425" name="Rectangle 33"/>
            <p:cNvSpPr>
              <a:spLocks noChangeArrowheads="1"/>
            </p:cNvSpPr>
            <p:nvPr/>
          </p:nvSpPr>
          <p:spPr bwMode="auto">
            <a:xfrm>
              <a:off x="432" y="1968"/>
              <a:ext cx="720" cy="229"/>
            </a:xfrm>
            <a:prstGeom prst="rect">
              <a:avLst/>
            </a:prstGeom>
            <a:noFill/>
            <a:ln w="12700">
              <a:noFill/>
              <a:miter lim="800000"/>
              <a:headEnd/>
              <a:tailEnd/>
            </a:ln>
            <a:effectLst/>
          </p:spPr>
          <p:txBody>
            <a:bodyPr lIns="90488" tIns="44450" rIns="90488" bIns="44450">
              <a:spAutoFit/>
            </a:bodyPr>
            <a:lstStyle/>
            <a:p>
              <a:r>
                <a:rPr lang="en-US">
                  <a:solidFill>
                    <a:schemeClr val="tx1"/>
                  </a:solidFill>
                </a:rPr>
                <a:t>becomes</a:t>
              </a:r>
            </a:p>
          </p:txBody>
        </p:sp>
      </p:grpSp>
      <p:grpSp>
        <p:nvGrpSpPr>
          <p:cNvPr id="4" name="Group 34"/>
          <p:cNvGrpSpPr>
            <a:grpSpLocks/>
          </p:cNvGrpSpPr>
          <p:nvPr/>
        </p:nvGrpSpPr>
        <p:grpSpPr bwMode="auto">
          <a:xfrm>
            <a:off x="6324600" y="2971800"/>
            <a:ext cx="1143000" cy="439738"/>
            <a:chOff x="432" y="1920"/>
            <a:chExt cx="720" cy="277"/>
          </a:xfrm>
        </p:grpSpPr>
        <p:sp>
          <p:nvSpPr>
            <p:cNvPr id="1339427" name="Line 35"/>
            <p:cNvSpPr>
              <a:spLocks noChangeShapeType="1"/>
            </p:cNvSpPr>
            <p:nvPr/>
          </p:nvSpPr>
          <p:spPr bwMode="auto">
            <a:xfrm>
              <a:off x="1152" y="1920"/>
              <a:ext cx="0" cy="240"/>
            </a:xfrm>
            <a:prstGeom prst="line">
              <a:avLst/>
            </a:prstGeom>
            <a:noFill/>
            <a:ln w="28575">
              <a:solidFill>
                <a:schemeClr val="tx1"/>
              </a:solidFill>
              <a:round/>
              <a:headEnd/>
              <a:tailEnd type="triangle" w="med" len="med"/>
            </a:ln>
            <a:effectLst/>
          </p:spPr>
          <p:txBody>
            <a:bodyPr/>
            <a:lstStyle/>
            <a:p>
              <a:endParaRPr lang="en-US"/>
            </a:p>
          </p:txBody>
        </p:sp>
        <p:sp>
          <p:nvSpPr>
            <p:cNvPr id="1339428" name="Rectangle 36"/>
            <p:cNvSpPr>
              <a:spLocks noChangeArrowheads="1"/>
            </p:cNvSpPr>
            <p:nvPr/>
          </p:nvSpPr>
          <p:spPr bwMode="auto">
            <a:xfrm>
              <a:off x="432" y="1968"/>
              <a:ext cx="720" cy="229"/>
            </a:xfrm>
            <a:prstGeom prst="rect">
              <a:avLst/>
            </a:prstGeom>
            <a:noFill/>
            <a:ln w="12700">
              <a:noFill/>
              <a:miter lim="800000"/>
              <a:headEnd/>
              <a:tailEnd/>
            </a:ln>
            <a:effectLst/>
          </p:spPr>
          <p:txBody>
            <a:bodyPr lIns="90488" tIns="44450" rIns="90488" bIns="44450">
              <a:spAutoFit/>
            </a:bodyPr>
            <a:lstStyle/>
            <a:p>
              <a:r>
                <a:rPr lang="en-US">
                  <a:solidFill>
                    <a:schemeClr val="tx1"/>
                  </a:solidFill>
                </a:rPr>
                <a:t>becomes</a:t>
              </a:r>
            </a:p>
          </p:txBody>
        </p:sp>
      </p:grpSp>
      <p:grpSp>
        <p:nvGrpSpPr>
          <p:cNvPr id="5" name="Group 43"/>
          <p:cNvGrpSpPr>
            <a:grpSpLocks/>
          </p:cNvGrpSpPr>
          <p:nvPr/>
        </p:nvGrpSpPr>
        <p:grpSpPr bwMode="auto">
          <a:xfrm>
            <a:off x="762000" y="3338513"/>
            <a:ext cx="2286000" cy="1843087"/>
            <a:chOff x="480" y="2151"/>
            <a:chExt cx="1440" cy="1161"/>
          </a:xfrm>
        </p:grpSpPr>
        <p:sp>
          <p:nvSpPr>
            <p:cNvPr id="1339429" name="Rectangle 37"/>
            <p:cNvSpPr>
              <a:spLocks noChangeArrowheads="1"/>
            </p:cNvSpPr>
            <p:nvPr/>
          </p:nvSpPr>
          <p:spPr bwMode="auto">
            <a:xfrm>
              <a:off x="480" y="2160"/>
              <a:ext cx="1440" cy="1152"/>
            </a:xfrm>
            <a:prstGeom prst="rect">
              <a:avLst/>
            </a:prstGeom>
            <a:noFill/>
            <a:ln w="12700">
              <a:solidFill>
                <a:schemeClr val="tx1"/>
              </a:solidFill>
              <a:miter lim="800000"/>
              <a:headEnd/>
              <a:tailEnd/>
            </a:ln>
            <a:effectLst/>
          </p:spPr>
          <p:txBody>
            <a:bodyPr wrap="none" anchor="ctr"/>
            <a:lstStyle/>
            <a:p>
              <a:endParaRPr lang="en-US"/>
            </a:p>
          </p:txBody>
        </p:sp>
        <p:sp>
          <p:nvSpPr>
            <p:cNvPr id="1339430" name="Rectangle 38"/>
            <p:cNvSpPr>
              <a:spLocks noChangeArrowheads="1"/>
            </p:cNvSpPr>
            <p:nvPr/>
          </p:nvSpPr>
          <p:spPr bwMode="auto">
            <a:xfrm>
              <a:off x="528" y="2151"/>
              <a:ext cx="1296" cy="402"/>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 </a:t>
              </a:r>
            </a:p>
            <a:p>
              <a:r>
                <a:rPr lang="en-US">
                  <a:solidFill>
                    <a:schemeClr val="tx1"/>
                  </a:solidFill>
                  <a:latin typeface="Courier New" pitchFamily="49" charset="0"/>
                </a:rPr>
                <a:t>if $2=0 then</a:t>
              </a:r>
            </a:p>
          </p:txBody>
        </p:sp>
        <p:sp>
          <p:nvSpPr>
            <p:cNvPr id="1339431" name="Text Box 39"/>
            <p:cNvSpPr txBox="1">
              <a:spLocks noChangeArrowheads="1"/>
            </p:cNvSpPr>
            <p:nvPr/>
          </p:nvSpPr>
          <p:spPr bwMode="auto">
            <a:xfrm>
              <a:off x="576" y="2544"/>
              <a:ext cx="1008" cy="231"/>
            </a:xfrm>
            <a:prstGeom prst="rect">
              <a:avLst/>
            </a:prstGeom>
            <a:solidFill>
              <a:srgbClr val="BEBEBE"/>
            </a:solidFill>
            <a:ln w="12700">
              <a:noFill/>
              <a:miter lim="800000"/>
              <a:headEnd/>
              <a:tailEnd/>
            </a:ln>
            <a:effectLst/>
          </p:spPr>
          <p:txBody>
            <a:bodyPr>
              <a:spAutoFit/>
            </a:bodyPr>
            <a:lstStyle/>
            <a:p>
              <a:r>
                <a:rPr lang="en-US">
                  <a:solidFill>
                    <a:schemeClr val="tx1"/>
                  </a:solidFill>
                </a:rPr>
                <a:t>add  $1,$2,$3</a:t>
              </a:r>
            </a:p>
          </p:txBody>
        </p:sp>
        <p:sp>
          <p:nvSpPr>
            <p:cNvPr id="1339432" name="Line 40"/>
            <p:cNvSpPr>
              <a:spLocks noChangeShapeType="1"/>
            </p:cNvSpPr>
            <p:nvPr/>
          </p:nvSpPr>
          <p:spPr bwMode="auto">
            <a:xfrm>
              <a:off x="1680" y="2448"/>
              <a:ext cx="144" cy="0"/>
            </a:xfrm>
            <a:prstGeom prst="line">
              <a:avLst/>
            </a:prstGeom>
            <a:noFill/>
            <a:ln w="12700">
              <a:solidFill>
                <a:schemeClr val="tx1"/>
              </a:solidFill>
              <a:round/>
              <a:headEnd/>
              <a:tailEnd/>
            </a:ln>
            <a:effectLst/>
          </p:spPr>
          <p:txBody>
            <a:bodyPr/>
            <a:lstStyle/>
            <a:p>
              <a:endParaRPr lang="en-US"/>
            </a:p>
          </p:txBody>
        </p:sp>
        <p:sp>
          <p:nvSpPr>
            <p:cNvPr id="1339433" name="Line 41"/>
            <p:cNvSpPr>
              <a:spLocks noChangeShapeType="1"/>
            </p:cNvSpPr>
            <p:nvPr/>
          </p:nvSpPr>
          <p:spPr bwMode="auto">
            <a:xfrm>
              <a:off x="1824" y="2448"/>
              <a:ext cx="0" cy="672"/>
            </a:xfrm>
            <a:prstGeom prst="line">
              <a:avLst/>
            </a:prstGeom>
            <a:noFill/>
            <a:ln w="12700">
              <a:solidFill>
                <a:schemeClr val="tx1"/>
              </a:solidFill>
              <a:round/>
              <a:headEnd/>
              <a:tailEnd/>
            </a:ln>
            <a:effectLst/>
          </p:spPr>
          <p:txBody>
            <a:bodyPr/>
            <a:lstStyle/>
            <a:p>
              <a:endParaRPr lang="en-US"/>
            </a:p>
          </p:txBody>
        </p:sp>
        <p:sp>
          <p:nvSpPr>
            <p:cNvPr id="1339434" name="Line 42"/>
            <p:cNvSpPr>
              <a:spLocks noChangeShapeType="1"/>
            </p:cNvSpPr>
            <p:nvPr/>
          </p:nvSpPr>
          <p:spPr bwMode="auto">
            <a:xfrm flipH="1">
              <a:off x="1536" y="3120"/>
              <a:ext cx="288" cy="0"/>
            </a:xfrm>
            <a:prstGeom prst="line">
              <a:avLst/>
            </a:prstGeom>
            <a:noFill/>
            <a:ln w="12700">
              <a:solidFill>
                <a:schemeClr val="tx1"/>
              </a:solidFill>
              <a:round/>
              <a:headEnd/>
              <a:tailEnd type="triangle" w="med" len="med"/>
            </a:ln>
            <a:effectLst/>
          </p:spPr>
          <p:txBody>
            <a:bodyPr/>
            <a:lstStyle/>
            <a:p>
              <a:endParaRPr lang="en-US"/>
            </a:p>
          </p:txBody>
        </p:sp>
      </p:grpSp>
      <p:grpSp>
        <p:nvGrpSpPr>
          <p:cNvPr id="6" name="Group 58"/>
          <p:cNvGrpSpPr>
            <a:grpSpLocks/>
          </p:cNvGrpSpPr>
          <p:nvPr/>
        </p:nvGrpSpPr>
        <p:grpSpPr bwMode="auto">
          <a:xfrm>
            <a:off x="3505200" y="3338513"/>
            <a:ext cx="2286000" cy="1828800"/>
            <a:chOff x="2208" y="2151"/>
            <a:chExt cx="1440" cy="1152"/>
          </a:xfrm>
        </p:grpSpPr>
        <p:sp>
          <p:nvSpPr>
            <p:cNvPr id="1339436" name="Rectangle 44"/>
            <p:cNvSpPr>
              <a:spLocks noChangeArrowheads="1"/>
            </p:cNvSpPr>
            <p:nvPr/>
          </p:nvSpPr>
          <p:spPr bwMode="auto">
            <a:xfrm>
              <a:off x="2208" y="2151"/>
              <a:ext cx="1440" cy="1152"/>
            </a:xfrm>
            <a:prstGeom prst="rect">
              <a:avLst/>
            </a:prstGeom>
            <a:noFill/>
            <a:ln w="12700">
              <a:solidFill>
                <a:schemeClr val="tx1"/>
              </a:solidFill>
              <a:miter lim="800000"/>
              <a:headEnd/>
              <a:tailEnd/>
            </a:ln>
            <a:effectLst/>
          </p:spPr>
          <p:txBody>
            <a:bodyPr wrap="none" anchor="ctr"/>
            <a:lstStyle/>
            <a:p>
              <a:endParaRPr lang="en-US"/>
            </a:p>
          </p:txBody>
        </p:sp>
        <p:sp>
          <p:nvSpPr>
            <p:cNvPr id="1339437" name="Rectangle 45"/>
            <p:cNvSpPr>
              <a:spLocks noChangeArrowheads="1"/>
            </p:cNvSpPr>
            <p:nvPr/>
          </p:nvSpPr>
          <p:spPr bwMode="auto">
            <a:xfrm>
              <a:off x="2256" y="2661"/>
              <a:ext cx="1296" cy="402"/>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add  $1,$2,$3</a:t>
              </a:r>
            </a:p>
            <a:p>
              <a:r>
                <a:rPr lang="en-US">
                  <a:solidFill>
                    <a:schemeClr val="tx1"/>
                  </a:solidFill>
                  <a:latin typeface="Courier New" pitchFamily="49" charset="0"/>
                </a:rPr>
                <a:t>if $1=0 then</a:t>
              </a:r>
            </a:p>
          </p:txBody>
        </p:sp>
        <p:sp>
          <p:nvSpPr>
            <p:cNvPr id="1339438" name="Text Box 46"/>
            <p:cNvSpPr txBox="1">
              <a:spLocks noChangeArrowheads="1"/>
            </p:cNvSpPr>
            <p:nvPr/>
          </p:nvSpPr>
          <p:spPr bwMode="auto">
            <a:xfrm>
              <a:off x="2304" y="3024"/>
              <a:ext cx="1008" cy="231"/>
            </a:xfrm>
            <a:prstGeom prst="rect">
              <a:avLst/>
            </a:prstGeom>
            <a:solidFill>
              <a:srgbClr val="BEBEBE"/>
            </a:solidFill>
            <a:ln w="12700">
              <a:noFill/>
              <a:miter lim="800000"/>
              <a:headEnd/>
              <a:tailEnd/>
            </a:ln>
            <a:effectLst/>
          </p:spPr>
          <p:txBody>
            <a:bodyPr>
              <a:spAutoFit/>
            </a:bodyPr>
            <a:lstStyle/>
            <a:p>
              <a:r>
                <a:rPr lang="en-US">
                  <a:solidFill>
                    <a:schemeClr val="tx1"/>
                  </a:solidFill>
                </a:rPr>
                <a:t>sub $4,$5,$6</a:t>
              </a:r>
            </a:p>
          </p:txBody>
        </p:sp>
        <p:sp>
          <p:nvSpPr>
            <p:cNvPr id="1339439" name="Line 47"/>
            <p:cNvSpPr>
              <a:spLocks noChangeShapeType="1"/>
            </p:cNvSpPr>
            <p:nvPr/>
          </p:nvSpPr>
          <p:spPr bwMode="auto">
            <a:xfrm>
              <a:off x="3408" y="2967"/>
              <a:ext cx="144" cy="0"/>
            </a:xfrm>
            <a:prstGeom prst="line">
              <a:avLst/>
            </a:prstGeom>
            <a:noFill/>
            <a:ln w="12700">
              <a:solidFill>
                <a:schemeClr val="tx1"/>
              </a:solidFill>
              <a:round/>
              <a:headEnd/>
              <a:tailEnd/>
            </a:ln>
            <a:effectLst/>
          </p:spPr>
          <p:txBody>
            <a:bodyPr/>
            <a:lstStyle/>
            <a:p>
              <a:endParaRPr lang="en-US"/>
            </a:p>
          </p:txBody>
        </p:sp>
        <p:sp>
          <p:nvSpPr>
            <p:cNvPr id="1339440" name="Line 48"/>
            <p:cNvSpPr>
              <a:spLocks noChangeShapeType="1"/>
            </p:cNvSpPr>
            <p:nvPr/>
          </p:nvSpPr>
          <p:spPr bwMode="auto">
            <a:xfrm>
              <a:off x="3552" y="2448"/>
              <a:ext cx="0" cy="519"/>
            </a:xfrm>
            <a:prstGeom prst="line">
              <a:avLst/>
            </a:prstGeom>
            <a:noFill/>
            <a:ln w="12700">
              <a:solidFill>
                <a:schemeClr val="tx1"/>
              </a:solidFill>
              <a:round/>
              <a:headEnd/>
              <a:tailEnd/>
            </a:ln>
            <a:effectLst/>
          </p:spPr>
          <p:txBody>
            <a:bodyPr/>
            <a:lstStyle/>
            <a:p>
              <a:endParaRPr lang="en-US"/>
            </a:p>
          </p:txBody>
        </p:sp>
        <p:sp>
          <p:nvSpPr>
            <p:cNvPr id="1339441" name="Line 49"/>
            <p:cNvSpPr>
              <a:spLocks noChangeShapeType="1"/>
            </p:cNvSpPr>
            <p:nvPr/>
          </p:nvSpPr>
          <p:spPr bwMode="auto">
            <a:xfrm flipH="1">
              <a:off x="3024" y="2448"/>
              <a:ext cx="528" cy="0"/>
            </a:xfrm>
            <a:prstGeom prst="line">
              <a:avLst/>
            </a:prstGeom>
            <a:noFill/>
            <a:ln w="12700">
              <a:solidFill>
                <a:schemeClr val="tx1"/>
              </a:solidFill>
              <a:round/>
              <a:headEnd/>
              <a:tailEnd type="triangle" w="med" len="med"/>
            </a:ln>
            <a:effectLst/>
          </p:spPr>
          <p:txBody>
            <a:bodyPr/>
            <a:lstStyle/>
            <a:p>
              <a:endParaRPr lang="en-US"/>
            </a:p>
          </p:txBody>
        </p:sp>
      </p:grpSp>
      <p:grpSp>
        <p:nvGrpSpPr>
          <p:cNvPr id="7" name="Group 59"/>
          <p:cNvGrpSpPr>
            <a:grpSpLocks/>
          </p:cNvGrpSpPr>
          <p:nvPr/>
        </p:nvGrpSpPr>
        <p:grpSpPr bwMode="auto">
          <a:xfrm>
            <a:off x="6248400" y="3338513"/>
            <a:ext cx="2286000" cy="1843087"/>
            <a:chOff x="3936" y="2151"/>
            <a:chExt cx="1440" cy="1161"/>
          </a:xfrm>
        </p:grpSpPr>
        <p:sp>
          <p:nvSpPr>
            <p:cNvPr id="1339443" name="Rectangle 51"/>
            <p:cNvSpPr>
              <a:spLocks noChangeArrowheads="1"/>
            </p:cNvSpPr>
            <p:nvPr/>
          </p:nvSpPr>
          <p:spPr bwMode="auto">
            <a:xfrm>
              <a:off x="3936" y="2160"/>
              <a:ext cx="1440" cy="1152"/>
            </a:xfrm>
            <a:prstGeom prst="rect">
              <a:avLst/>
            </a:prstGeom>
            <a:noFill/>
            <a:ln w="12700">
              <a:solidFill>
                <a:schemeClr val="tx1"/>
              </a:solidFill>
              <a:miter lim="800000"/>
              <a:headEnd/>
              <a:tailEnd/>
            </a:ln>
            <a:effectLst/>
          </p:spPr>
          <p:txBody>
            <a:bodyPr wrap="none" anchor="ctr"/>
            <a:lstStyle/>
            <a:p>
              <a:endParaRPr lang="en-US"/>
            </a:p>
          </p:txBody>
        </p:sp>
        <p:sp>
          <p:nvSpPr>
            <p:cNvPr id="1339444" name="Rectangle 52"/>
            <p:cNvSpPr>
              <a:spLocks noChangeArrowheads="1"/>
            </p:cNvSpPr>
            <p:nvPr/>
          </p:nvSpPr>
          <p:spPr bwMode="auto">
            <a:xfrm>
              <a:off x="3984" y="2151"/>
              <a:ext cx="1296" cy="402"/>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add  $1,$2,$3</a:t>
              </a:r>
            </a:p>
            <a:p>
              <a:r>
                <a:rPr lang="en-US">
                  <a:solidFill>
                    <a:schemeClr val="tx1"/>
                  </a:solidFill>
                  <a:latin typeface="Courier New" pitchFamily="49" charset="0"/>
                </a:rPr>
                <a:t>if $1=0 then</a:t>
              </a:r>
            </a:p>
          </p:txBody>
        </p:sp>
        <p:sp>
          <p:nvSpPr>
            <p:cNvPr id="1339445" name="Text Box 53"/>
            <p:cNvSpPr txBox="1">
              <a:spLocks noChangeArrowheads="1"/>
            </p:cNvSpPr>
            <p:nvPr/>
          </p:nvSpPr>
          <p:spPr bwMode="auto">
            <a:xfrm>
              <a:off x="4032" y="2544"/>
              <a:ext cx="1008" cy="231"/>
            </a:xfrm>
            <a:prstGeom prst="rect">
              <a:avLst/>
            </a:prstGeom>
            <a:solidFill>
              <a:srgbClr val="BEBEBE"/>
            </a:solidFill>
            <a:ln w="12700">
              <a:noFill/>
              <a:miter lim="800000"/>
              <a:headEnd/>
              <a:tailEnd/>
            </a:ln>
            <a:effectLst/>
          </p:spPr>
          <p:txBody>
            <a:bodyPr>
              <a:spAutoFit/>
            </a:bodyPr>
            <a:lstStyle/>
            <a:p>
              <a:r>
                <a:rPr lang="en-US">
                  <a:solidFill>
                    <a:schemeClr val="tx1"/>
                  </a:solidFill>
                </a:rPr>
                <a:t>sub $4,$5,$6</a:t>
              </a:r>
            </a:p>
          </p:txBody>
        </p:sp>
        <p:sp>
          <p:nvSpPr>
            <p:cNvPr id="1339446" name="Line 54"/>
            <p:cNvSpPr>
              <a:spLocks noChangeShapeType="1"/>
            </p:cNvSpPr>
            <p:nvPr/>
          </p:nvSpPr>
          <p:spPr bwMode="auto">
            <a:xfrm>
              <a:off x="5136" y="2448"/>
              <a:ext cx="144" cy="0"/>
            </a:xfrm>
            <a:prstGeom prst="line">
              <a:avLst/>
            </a:prstGeom>
            <a:noFill/>
            <a:ln w="12700">
              <a:solidFill>
                <a:schemeClr val="tx1"/>
              </a:solidFill>
              <a:round/>
              <a:headEnd/>
              <a:tailEnd/>
            </a:ln>
            <a:effectLst/>
          </p:spPr>
          <p:txBody>
            <a:bodyPr/>
            <a:lstStyle/>
            <a:p>
              <a:endParaRPr lang="en-US"/>
            </a:p>
          </p:txBody>
        </p:sp>
        <p:sp>
          <p:nvSpPr>
            <p:cNvPr id="1339447" name="Line 55"/>
            <p:cNvSpPr>
              <a:spLocks noChangeShapeType="1"/>
            </p:cNvSpPr>
            <p:nvPr/>
          </p:nvSpPr>
          <p:spPr bwMode="auto">
            <a:xfrm>
              <a:off x="5280" y="2448"/>
              <a:ext cx="0" cy="672"/>
            </a:xfrm>
            <a:prstGeom prst="line">
              <a:avLst/>
            </a:prstGeom>
            <a:noFill/>
            <a:ln w="12700">
              <a:solidFill>
                <a:schemeClr val="tx1"/>
              </a:solidFill>
              <a:round/>
              <a:headEnd/>
              <a:tailEnd/>
            </a:ln>
            <a:effectLst/>
          </p:spPr>
          <p:txBody>
            <a:bodyPr/>
            <a:lstStyle/>
            <a:p>
              <a:endParaRPr lang="en-US"/>
            </a:p>
          </p:txBody>
        </p:sp>
        <p:sp>
          <p:nvSpPr>
            <p:cNvPr id="1339448" name="Line 56"/>
            <p:cNvSpPr>
              <a:spLocks noChangeShapeType="1"/>
            </p:cNvSpPr>
            <p:nvPr/>
          </p:nvSpPr>
          <p:spPr bwMode="auto">
            <a:xfrm flipH="1" flipV="1">
              <a:off x="4560" y="3120"/>
              <a:ext cx="720"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939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939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9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39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4" name="Rectangle 2"/>
          <p:cNvSpPr>
            <a:spLocks noGrp="1" noChangeArrowheads="1"/>
          </p:cNvSpPr>
          <p:nvPr>
            <p:ph type="title"/>
          </p:nvPr>
        </p:nvSpPr>
        <p:spPr/>
        <p:txBody>
          <a:bodyPr/>
          <a:lstStyle/>
          <a:p>
            <a:r>
              <a:rPr lang="zh-CN" altLang="en-US" dirty="0" smtClean="0"/>
              <a:t>静态分支预测</a:t>
            </a:r>
            <a:endParaRPr lang="en-US" dirty="0"/>
          </a:p>
        </p:txBody>
      </p:sp>
      <p:sp>
        <p:nvSpPr>
          <p:cNvPr id="1313795" name="Rectangle 3"/>
          <p:cNvSpPr>
            <a:spLocks noGrp="1" noChangeArrowheads="1"/>
          </p:cNvSpPr>
          <p:nvPr>
            <p:ph type="body" idx="1"/>
          </p:nvPr>
        </p:nvSpPr>
        <p:spPr>
          <a:xfrm>
            <a:off x="533400" y="838200"/>
            <a:ext cx="8382000" cy="4598695"/>
          </a:xfrm>
        </p:spPr>
        <p:txBody>
          <a:bodyPr/>
          <a:lstStyle/>
          <a:p>
            <a:pPr marL="457200" indent="-457200"/>
            <a:r>
              <a:rPr lang="zh-CN" altLang="en-US" dirty="0" smtClean="0">
                <a:latin typeface="微软雅黑" pitchFamily="34" charset="-122"/>
                <a:ea typeface="微软雅黑" pitchFamily="34" charset="-122"/>
              </a:rPr>
              <a:t>通过假定一个给定的结果和行动来解决分支冒险，而不进行等待来看实际的分支结果</a:t>
            </a:r>
            <a:endParaRPr lang="en-US" dirty="0">
              <a:latin typeface="微软雅黑" pitchFamily="34" charset="-122"/>
              <a:ea typeface="微软雅黑" pitchFamily="34" charset="-122"/>
            </a:endParaRPr>
          </a:p>
          <a:p>
            <a:pPr marL="457200" indent="-457200">
              <a:buFont typeface="Wingdings" pitchFamily="2" charset="2"/>
              <a:buAutoNum type="arabicPeriod"/>
            </a:pPr>
            <a:r>
              <a:rPr lang="zh-CN" altLang="en-US" dirty="0" smtClean="0">
                <a:latin typeface="微软雅黑" pitchFamily="34" charset="-122"/>
                <a:ea typeface="微软雅黑" pitchFamily="34" charset="-122"/>
              </a:rPr>
              <a:t>预测不发生</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总是预测分支不发生，继续顺序从指令流中取指，当分支发生时才执行流水线阻塞</a:t>
            </a:r>
            <a:endParaRPr lang="en-US" dirty="0">
              <a:latin typeface="微软雅黑" pitchFamily="34" charset="-122"/>
              <a:ea typeface="微软雅黑" pitchFamily="34" charset="-122"/>
            </a:endParaRPr>
          </a:p>
          <a:p>
            <a:pPr marL="876300" lvl="1" indent="-381000"/>
            <a:r>
              <a:rPr lang="zh-CN" altLang="en-US" dirty="0" smtClean="0">
                <a:latin typeface="微软雅黑" pitchFamily="34" charset="-122"/>
                <a:ea typeface="微软雅黑" pitchFamily="34" charset="-122"/>
              </a:rPr>
              <a:t>如果发生，分支之后执行清除（</a:t>
            </a:r>
            <a:r>
              <a:rPr lang="en-US" altLang="zh-CN" dirty="0" smtClean="0">
                <a:latin typeface="微软雅黑" pitchFamily="34" charset="-122"/>
                <a:ea typeface="微软雅黑" pitchFamily="34" charset="-122"/>
              </a:rPr>
              <a:t>flush</a:t>
            </a:r>
            <a:r>
              <a:rPr lang="zh-CN" altLang="en-US" dirty="0" smtClean="0">
                <a:latin typeface="微软雅黑" pitchFamily="34" charset="-122"/>
                <a:ea typeface="微软雅黑" pitchFamily="34" charset="-122"/>
              </a:rPr>
              <a:t>）</a:t>
            </a:r>
            <a:endParaRPr lang="en-US" dirty="0">
              <a:latin typeface="微软雅黑" pitchFamily="34" charset="-122"/>
              <a:ea typeface="微软雅黑" pitchFamily="34" charset="-122"/>
            </a:endParaRPr>
          </a:p>
          <a:p>
            <a:pPr marL="1312863" lvl="2" indent="-342900"/>
            <a:r>
              <a:rPr lang="en-US" dirty="0"/>
              <a:t>in IF, ID, and EX stages if branch logic in MEM – </a:t>
            </a:r>
            <a:r>
              <a:rPr lang="en-US" dirty="0">
                <a:solidFill>
                  <a:schemeClr val="accent1"/>
                </a:solidFill>
              </a:rPr>
              <a:t>three</a:t>
            </a:r>
            <a:r>
              <a:rPr lang="en-US" dirty="0"/>
              <a:t> stalls</a:t>
            </a:r>
          </a:p>
          <a:p>
            <a:pPr marL="1312863" lvl="2" indent="-342900"/>
            <a:r>
              <a:rPr lang="en-US" dirty="0"/>
              <a:t>In IF and ID stages if branch logic in EX – </a:t>
            </a:r>
            <a:r>
              <a:rPr lang="en-US" dirty="0">
                <a:solidFill>
                  <a:schemeClr val="accent1"/>
                </a:solidFill>
              </a:rPr>
              <a:t>two</a:t>
            </a:r>
            <a:r>
              <a:rPr lang="en-US" dirty="0"/>
              <a:t> stalls</a:t>
            </a:r>
          </a:p>
          <a:p>
            <a:pPr marL="1312863" lvl="2" indent="-342900"/>
            <a:r>
              <a:rPr lang="en-US" dirty="0"/>
              <a:t>in IF stage if branch logic in ID – </a:t>
            </a:r>
            <a:r>
              <a:rPr lang="en-US" dirty="0">
                <a:solidFill>
                  <a:schemeClr val="accent1"/>
                </a:solidFill>
              </a:rPr>
              <a:t>one</a:t>
            </a:r>
            <a:r>
              <a:rPr lang="en-US" dirty="0"/>
              <a:t> stall</a:t>
            </a:r>
          </a:p>
          <a:p>
            <a:pPr marL="876300" lvl="1" indent="-381000"/>
            <a:r>
              <a:rPr lang="en-US" dirty="0"/>
              <a:t>ensure that those flushed instructions haven’t changed the machine state – automatic in the MIPS pipeline since machine state changing operations are at the tail end of the pipeline (</a:t>
            </a:r>
            <a:r>
              <a:rPr lang="en-US" dirty="0" err="1"/>
              <a:t>MemWrite</a:t>
            </a:r>
            <a:r>
              <a:rPr lang="en-US" dirty="0"/>
              <a:t> (in MEM) or </a:t>
            </a:r>
            <a:r>
              <a:rPr lang="en-US" dirty="0" err="1"/>
              <a:t>RegWrite</a:t>
            </a:r>
            <a:r>
              <a:rPr lang="en-US" dirty="0"/>
              <a:t> (in WB)) </a:t>
            </a:r>
          </a:p>
          <a:p>
            <a:pPr marL="876300" lvl="1" indent="-381000"/>
            <a:r>
              <a:rPr lang="zh-CN" altLang="en-US" dirty="0" smtClean="0">
                <a:latin typeface="微软雅黑" pitchFamily="34" charset="-122"/>
                <a:ea typeface="微软雅黑" pitchFamily="34" charset="-122"/>
              </a:rPr>
              <a:t>当到达分支目的地时重启流水线</a:t>
            </a:r>
            <a:endParaRPr lang="en-US" dirty="0">
              <a:latin typeface="微软雅黑" pitchFamily="34" charset="-122"/>
              <a:ea typeface="微软雅黑" pitchFamily="34" charset="-122"/>
            </a:endParaRPr>
          </a:p>
        </p:txBody>
      </p:sp>
      <p:sp>
        <p:nvSpPr>
          <p:cNvPr id="1313796" name="Oval 4"/>
          <p:cNvSpPr>
            <a:spLocks noChangeArrowheads="1"/>
          </p:cNvSpPr>
          <p:nvPr/>
        </p:nvSpPr>
        <p:spPr bwMode="auto">
          <a:xfrm>
            <a:off x="1371600" y="4191000"/>
            <a:ext cx="5562600" cy="381000"/>
          </a:xfrm>
          <a:prstGeom prst="ellipse">
            <a:avLst/>
          </a:prstGeom>
          <a:noFill/>
          <a:ln w="12700">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37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137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37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137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137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37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137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1313796"/>
                                        </p:tgtEl>
                                        <p:attrNameLst>
                                          <p:attrName>style.visibility</p:attrName>
                                        </p:attrNameLst>
                                      </p:cBhvr>
                                      <p:to>
                                        <p:strVal val="visible"/>
                                      </p:to>
                                    </p:set>
                                    <p:anim calcmode="lin" valueType="num">
                                      <p:cBhvr>
                                        <p:cTn id="27" dur="1000" fill="hold"/>
                                        <p:tgtEl>
                                          <p:spTgt spid="1313796"/>
                                        </p:tgtEl>
                                        <p:attrNameLst>
                                          <p:attrName>ppt_w</p:attrName>
                                        </p:attrNameLst>
                                      </p:cBhvr>
                                      <p:tavLst>
                                        <p:tav tm="0">
                                          <p:val>
                                            <p:strVal val="#ppt_w*0.70"/>
                                          </p:val>
                                        </p:tav>
                                        <p:tav tm="100000">
                                          <p:val>
                                            <p:strVal val="#ppt_w"/>
                                          </p:val>
                                        </p:tav>
                                      </p:tavLst>
                                    </p:anim>
                                    <p:anim calcmode="lin" valueType="num">
                                      <p:cBhvr>
                                        <p:cTn id="28" dur="1000" fill="hold"/>
                                        <p:tgtEl>
                                          <p:spTgt spid="1313796"/>
                                        </p:tgtEl>
                                        <p:attrNameLst>
                                          <p:attrName>ppt_h</p:attrName>
                                        </p:attrNameLst>
                                      </p:cBhvr>
                                      <p:tavLst>
                                        <p:tav tm="0">
                                          <p:val>
                                            <p:strVal val="#ppt_h"/>
                                          </p:val>
                                        </p:tav>
                                        <p:tav tm="100000">
                                          <p:val>
                                            <p:strVal val="#ppt_h"/>
                                          </p:val>
                                        </p:tav>
                                      </p:tavLst>
                                    </p:anim>
                                    <p:animEffect transition="in" filter="fade">
                                      <p:cBhvr>
                                        <p:cTn id="29" dur="1000"/>
                                        <p:tgtEl>
                                          <p:spTgt spid="131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3795" grpId="0" build="p"/>
      <p:bldP spid="1313796"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2245" name="Rectangle 21"/>
          <p:cNvSpPr>
            <a:spLocks noGrp="1" noChangeArrowheads="1"/>
          </p:cNvSpPr>
          <p:nvPr>
            <p:ph type="title"/>
          </p:nvPr>
        </p:nvSpPr>
        <p:spPr>
          <a:xfrm>
            <a:off x="652463" y="304800"/>
            <a:ext cx="4473982" cy="426142"/>
          </a:xfrm>
          <a:noFill/>
          <a:ln/>
        </p:spPr>
        <p:txBody>
          <a:bodyPr wrap="none"/>
          <a:lstStyle/>
          <a:p>
            <a:r>
              <a:rPr lang="zh-CN" altLang="en-US" dirty="0" smtClean="0"/>
              <a:t>预测命中时的</a:t>
            </a:r>
            <a:r>
              <a:rPr lang="en-US" altLang="zh-CN" dirty="0" smtClean="0"/>
              <a:t>flush</a:t>
            </a:r>
            <a:r>
              <a:rPr lang="en-US" dirty="0" smtClean="0"/>
              <a:t>(</a:t>
            </a:r>
            <a:r>
              <a:rPr lang="zh-CN" altLang="en-US" dirty="0" smtClean="0"/>
              <a:t>不发生</a:t>
            </a:r>
            <a:r>
              <a:rPr lang="en-US" dirty="0" smtClean="0"/>
              <a:t>)</a:t>
            </a:r>
            <a:endParaRPr lang="en-US" dirty="0"/>
          </a:p>
        </p:txBody>
      </p:sp>
      <p:sp>
        <p:nvSpPr>
          <p:cNvPr id="1332247" name="Line 23"/>
          <p:cNvSpPr>
            <a:spLocks noChangeShapeType="1"/>
          </p:cNvSpPr>
          <p:nvPr/>
        </p:nvSpPr>
        <p:spPr bwMode="auto">
          <a:xfrm>
            <a:off x="2603500" y="914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32248" name="Rectangle 24"/>
          <p:cNvSpPr>
            <a:spLocks noChangeArrowheads="1"/>
          </p:cNvSpPr>
          <p:nvPr/>
        </p:nvSpPr>
        <p:spPr bwMode="auto">
          <a:xfrm>
            <a:off x="739775" y="1295400"/>
            <a:ext cx="2554288"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4 beq $1,$2,2</a:t>
            </a:r>
          </a:p>
        </p:txBody>
      </p:sp>
      <p:grpSp>
        <p:nvGrpSpPr>
          <p:cNvPr id="2" name="Group 26"/>
          <p:cNvGrpSpPr>
            <a:grpSpLocks/>
          </p:cNvGrpSpPr>
          <p:nvPr/>
        </p:nvGrpSpPr>
        <p:grpSpPr bwMode="auto">
          <a:xfrm>
            <a:off x="3886200" y="914400"/>
            <a:ext cx="4800600" cy="4038600"/>
            <a:chOff x="2088" y="656"/>
            <a:chExt cx="3024" cy="2816"/>
          </a:xfrm>
        </p:grpSpPr>
        <p:sp>
          <p:nvSpPr>
            <p:cNvPr id="1332251" name="Line 27"/>
            <p:cNvSpPr>
              <a:spLocks noChangeShapeType="1"/>
            </p:cNvSpPr>
            <p:nvPr/>
          </p:nvSpPr>
          <p:spPr bwMode="auto">
            <a:xfrm>
              <a:off x="208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2" name="Line 28"/>
            <p:cNvSpPr>
              <a:spLocks noChangeShapeType="1"/>
            </p:cNvSpPr>
            <p:nvPr/>
          </p:nvSpPr>
          <p:spPr bwMode="auto">
            <a:xfrm>
              <a:off x="252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3" name="Line 29"/>
            <p:cNvSpPr>
              <a:spLocks noChangeShapeType="1"/>
            </p:cNvSpPr>
            <p:nvPr/>
          </p:nvSpPr>
          <p:spPr bwMode="auto">
            <a:xfrm>
              <a:off x="2952"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4" name="Line 30"/>
            <p:cNvSpPr>
              <a:spLocks noChangeShapeType="1"/>
            </p:cNvSpPr>
            <p:nvPr/>
          </p:nvSpPr>
          <p:spPr bwMode="auto">
            <a:xfrm>
              <a:off x="3384"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5" name="Line 31"/>
            <p:cNvSpPr>
              <a:spLocks noChangeShapeType="1"/>
            </p:cNvSpPr>
            <p:nvPr/>
          </p:nvSpPr>
          <p:spPr bwMode="auto">
            <a:xfrm>
              <a:off x="3816"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6" name="Line 32"/>
            <p:cNvSpPr>
              <a:spLocks noChangeShapeType="1"/>
            </p:cNvSpPr>
            <p:nvPr/>
          </p:nvSpPr>
          <p:spPr bwMode="auto">
            <a:xfrm>
              <a:off x="424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7" name="Line 33"/>
            <p:cNvSpPr>
              <a:spLocks noChangeShapeType="1"/>
            </p:cNvSpPr>
            <p:nvPr/>
          </p:nvSpPr>
          <p:spPr bwMode="auto">
            <a:xfrm>
              <a:off x="468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8" name="Line 34"/>
            <p:cNvSpPr>
              <a:spLocks noChangeShapeType="1"/>
            </p:cNvSpPr>
            <p:nvPr/>
          </p:nvSpPr>
          <p:spPr bwMode="auto">
            <a:xfrm>
              <a:off x="5112" y="656"/>
              <a:ext cx="0" cy="2816"/>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3" name="Group 240"/>
          <p:cNvGrpSpPr>
            <a:grpSpLocks/>
          </p:cNvGrpSpPr>
          <p:nvPr/>
        </p:nvGrpSpPr>
        <p:grpSpPr bwMode="auto">
          <a:xfrm>
            <a:off x="304800" y="1295400"/>
            <a:ext cx="358775" cy="3429000"/>
            <a:chOff x="0" y="816"/>
            <a:chExt cx="226" cy="2400"/>
          </a:xfrm>
        </p:grpSpPr>
        <p:sp>
          <p:nvSpPr>
            <p:cNvPr id="1332246" name="Rectangle 22"/>
            <p:cNvSpPr>
              <a:spLocks noChangeArrowheads="1"/>
            </p:cNvSpPr>
            <p:nvPr/>
          </p:nvSpPr>
          <p:spPr bwMode="auto">
            <a:xfrm>
              <a:off x="0" y="864"/>
              <a:ext cx="226" cy="2176"/>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332263" name="Line 39"/>
            <p:cNvSpPr>
              <a:spLocks noChangeShapeType="1"/>
            </p:cNvSpPr>
            <p:nvPr/>
          </p:nvSpPr>
          <p:spPr bwMode="auto">
            <a:xfrm>
              <a:off x="192" y="816"/>
              <a:ext cx="0" cy="2400"/>
            </a:xfrm>
            <a:prstGeom prst="line">
              <a:avLst/>
            </a:prstGeom>
            <a:noFill/>
            <a:ln w="28575">
              <a:solidFill>
                <a:schemeClr val="tx1"/>
              </a:solidFill>
              <a:round/>
              <a:headEnd/>
              <a:tailEnd type="triangle" w="med" len="med"/>
            </a:ln>
            <a:effectLst/>
          </p:spPr>
          <p:txBody>
            <a:bodyPr/>
            <a:lstStyle/>
            <a:p>
              <a:endParaRPr lang="en-US"/>
            </a:p>
          </p:txBody>
        </p:sp>
      </p:grpSp>
      <p:grpSp>
        <p:nvGrpSpPr>
          <p:cNvPr id="4" name="Group 40"/>
          <p:cNvGrpSpPr>
            <a:grpSpLocks/>
          </p:cNvGrpSpPr>
          <p:nvPr/>
        </p:nvGrpSpPr>
        <p:grpSpPr bwMode="auto">
          <a:xfrm>
            <a:off x="3289300" y="1066800"/>
            <a:ext cx="3355975" cy="838200"/>
            <a:chOff x="1562" y="1152"/>
            <a:chExt cx="2114" cy="528"/>
          </a:xfrm>
        </p:grpSpPr>
        <p:grpSp>
          <p:nvGrpSpPr>
            <p:cNvPr id="5" name="Group 41"/>
            <p:cNvGrpSpPr>
              <a:grpSpLocks/>
            </p:cNvGrpSpPr>
            <p:nvPr/>
          </p:nvGrpSpPr>
          <p:grpSpPr bwMode="auto">
            <a:xfrm>
              <a:off x="2487" y="1152"/>
              <a:ext cx="223" cy="481"/>
              <a:chOff x="2207" y="1413"/>
              <a:chExt cx="223" cy="481"/>
            </a:xfrm>
          </p:grpSpPr>
          <p:sp>
            <p:nvSpPr>
              <p:cNvPr id="1332266" name="Freeform 4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67" name="Rectangle 4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44"/>
            <p:cNvGrpSpPr>
              <a:grpSpLocks/>
            </p:cNvGrpSpPr>
            <p:nvPr/>
          </p:nvGrpSpPr>
          <p:grpSpPr bwMode="auto">
            <a:xfrm>
              <a:off x="1562" y="1248"/>
              <a:ext cx="349" cy="289"/>
              <a:chOff x="1282" y="1509"/>
              <a:chExt cx="349" cy="289"/>
            </a:xfrm>
          </p:grpSpPr>
          <p:sp>
            <p:nvSpPr>
              <p:cNvPr id="1332269" name="Rectangle 4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46"/>
              <p:cNvGrpSpPr>
                <a:grpSpLocks/>
              </p:cNvGrpSpPr>
              <p:nvPr/>
            </p:nvGrpSpPr>
            <p:grpSpPr bwMode="auto">
              <a:xfrm>
                <a:off x="1291" y="1509"/>
                <a:ext cx="340" cy="289"/>
                <a:chOff x="1291" y="1509"/>
                <a:chExt cx="340" cy="289"/>
              </a:xfrm>
            </p:grpSpPr>
            <p:sp>
              <p:nvSpPr>
                <p:cNvPr id="1332271" name="Freeform 4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72" name="Freeform 4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2273" name="Rectangle 4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50"/>
            <p:cNvGrpSpPr>
              <a:grpSpLocks/>
            </p:cNvGrpSpPr>
            <p:nvPr/>
          </p:nvGrpSpPr>
          <p:grpSpPr bwMode="auto">
            <a:xfrm>
              <a:off x="2031" y="1248"/>
              <a:ext cx="296" cy="289"/>
              <a:chOff x="1751" y="1509"/>
              <a:chExt cx="296" cy="289"/>
            </a:xfrm>
          </p:grpSpPr>
          <p:sp>
            <p:nvSpPr>
              <p:cNvPr id="1332275" name="Freeform 5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76" name="Freeform 5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277" name="Line 5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2278" name="Freeform 5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79" name="Line 5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2280" name="Rectangle 5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57"/>
            <p:cNvGrpSpPr>
              <a:grpSpLocks/>
            </p:cNvGrpSpPr>
            <p:nvPr/>
          </p:nvGrpSpPr>
          <p:grpSpPr bwMode="auto">
            <a:xfrm>
              <a:off x="2880" y="1248"/>
              <a:ext cx="325" cy="289"/>
              <a:chOff x="2600" y="1509"/>
              <a:chExt cx="325" cy="289"/>
            </a:xfrm>
          </p:grpSpPr>
          <p:sp>
            <p:nvSpPr>
              <p:cNvPr id="1332282" name="Freeform 5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83" name="Freeform 5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284" name="Rectangle 6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61"/>
            <p:cNvGrpSpPr>
              <a:grpSpLocks/>
            </p:cNvGrpSpPr>
            <p:nvPr/>
          </p:nvGrpSpPr>
          <p:grpSpPr bwMode="auto">
            <a:xfrm>
              <a:off x="3348" y="1248"/>
              <a:ext cx="284" cy="289"/>
              <a:chOff x="3068" y="1509"/>
              <a:chExt cx="284" cy="289"/>
            </a:xfrm>
          </p:grpSpPr>
          <p:sp>
            <p:nvSpPr>
              <p:cNvPr id="1332286" name="Freeform 6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87" name="Freeform 6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288" name="Line 6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2289" name="Line 6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2290" name="Line 6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2291" name="Line 6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2292" name="Line 6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2293" name="Line 6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2294" name="Line 7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2295" name="Line 7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2296" name="Line 7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201"/>
          <p:cNvGrpSpPr>
            <a:grpSpLocks/>
          </p:cNvGrpSpPr>
          <p:nvPr/>
        </p:nvGrpSpPr>
        <p:grpSpPr bwMode="auto">
          <a:xfrm>
            <a:off x="3975100" y="1905000"/>
            <a:ext cx="3355975" cy="838200"/>
            <a:chOff x="1562" y="1152"/>
            <a:chExt cx="2114" cy="528"/>
          </a:xfrm>
        </p:grpSpPr>
        <p:grpSp>
          <p:nvGrpSpPr>
            <p:cNvPr id="12" name="Group 202"/>
            <p:cNvGrpSpPr>
              <a:grpSpLocks/>
            </p:cNvGrpSpPr>
            <p:nvPr/>
          </p:nvGrpSpPr>
          <p:grpSpPr bwMode="auto">
            <a:xfrm>
              <a:off x="2487" y="1152"/>
              <a:ext cx="223" cy="481"/>
              <a:chOff x="2207" y="1413"/>
              <a:chExt cx="223" cy="481"/>
            </a:xfrm>
          </p:grpSpPr>
          <p:sp>
            <p:nvSpPr>
              <p:cNvPr id="1332427" name="Freeform 20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28" name="Rectangle 20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205"/>
            <p:cNvGrpSpPr>
              <a:grpSpLocks/>
            </p:cNvGrpSpPr>
            <p:nvPr/>
          </p:nvGrpSpPr>
          <p:grpSpPr bwMode="auto">
            <a:xfrm>
              <a:off x="1562" y="1248"/>
              <a:ext cx="349" cy="289"/>
              <a:chOff x="1282" y="1509"/>
              <a:chExt cx="349" cy="289"/>
            </a:xfrm>
          </p:grpSpPr>
          <p:sp>
            <p:nvSpPr>
              <p:cNvPr id="1332430" name="Rectangle 20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207"/>
              <p:cNvGrpSpPr>
                <a:grpSpLocks/>
              </p:cNvGrpSpPr>
              <p:nvPr/>
            </p:nvGrpSpPr>
            <p:grpSpPr bwMode="auto">
              <a:xfrm>
                <a:off x="1291" y="1509"/>
                <a:ext cx="340" cy="289"/>
                <a:chOff x="1291" y="1509"/>
                <a:chExt cx="340" cy="289"/>
              </a:xfrm>
            </p:grpSpPr>
            <p:sp>
              <p:nvSpPr>
                <p:cNvPr id="1332432" name="Freeform 20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33" name="Freeform 20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2434" name="Rectangle 21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211"/>
            <p:cNvGrpSpPr>
              <a:grpSpLocks/>
            </p:cNvGrpSpPr>
            <p:nvPr/>
          </p:nvGrpSpPr>
          <p:grpSpPr bwMode="auto">
            <a:xfrm>
              <a:off x="2031" y="1248"/>
              <a:ext cx="296" cy="289"/>
              <a:chOff x="1751" y="1509"/>
              <a:chExt cx="296" cy="289"/>
            </a:xfrm>
          </p:grpSpPr>
          <p:sp>
            <p:nvSpPr>
              <p:cNvPr id="1332436" name="Freeform 21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37" name="Freeform 21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438" name="Line 21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2439" name="Freeform 21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40" name="Line 21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2441" name="Rectangle 21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218"/>
            <p:cNvGrpSpPr>
              <a:grpSpLocks/>
            </p:cNvGrpSpPr>
            <p:nvPr/>
          </p:nvGrpSpPr>
          <p:grpSpPr bwMode="auto">
            <a:xfrm>
              <a:off x="2880" y="1248"/>
              <a:ext cx="325" cy="289"/>
              <a:chOff x="2600" y="1509"/>
              <a:chExt cx="325" cy="289"/>
            </a:xfrm>
          </p:grpSpPr>
          <p:sp>
            <p:nvSpPr>
              <p:cNvPr id="1332443" name="Freeform 21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44" name="Freeform 22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445" name="Rectangle 22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222"/>
            <p:cNvGrpSpPr>
              <a:grpSpLocks/>
            </p:cNvGrpSpPr>
            <p:nvPr/>
          </p:nvGrpSpPr>
          <p:grpSpPr bwMode="auto">
            <a:xfrm>
              <a:off x="3348" y="1248"/>
              <a:ext cx="284" cy="289"/>
              <a:chOff x="3068" y="1509"/>
              <a:chExt cx="284" cy="289"/>
            </a:xfrm>
          </p:grpSpPr>
          <p:sp>
            <p:nvSpPr>
              <p:cNvPr id="1332447" name="Freeform 22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48" name="Freeform 22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449" name="Line 22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2450" name="Line 22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2451" name="Line 22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2452" name="Line 22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2453" name="Line 22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2454" name="Line 23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2455" name="Line 23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2456" name="Line 23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2457" name="Line 23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332458" name="Rectangle 234"/>
          <p:cNvSpPr>
            <a:spLocks noChangeArrowheads="1"/>
          </p:cNvSpPr>
          <p:nvPr/>
        </p:nvSpPr>
        <p:spPr bwMode="auto">
          <a:xfrm>
            <a:off x="739775" y="2060575"/>
            <a:ext cx="273685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8 sub $4,$1,$5</a:t>
            </a:r>
          </a:p>
        </p:txBody>
      </p:sp>
      <p:sp>
        <p:nvSpPr>
          <p:cNvPr id="1332468" name="Oval 244"/>
          <p:cNvSpPr>
            <a:spLocks noChangeArrowheads="1"/>
          </p:cNvSpPr>
          <p:nvPr/>
        </p:nvSpPr>
        <p:spPr bwMode="auto">
          <a:xfrm>
            <a:off x="4267200" y="1066800"/>
            <a:ext cx="304800" cy="762000"/>
          </a:xfrm>
          <a:prstGeom prst="ellipse">
            <a:avLst/>
          </a:prstGeom>
          <a:noFill/>
          <a:ln w="28575">
            <a:solidFill>
              <a:schemeClr val="accent1"/>
            </a:solidFill>
            <a:round/>
            <a:headEnd/>
            <a:tailEnd/>
          </a:ln>
          <a:effectLst/>
        </p:spPr>
        <p:txBody>
          <a:bodyPr wrap="none" anchor="ctr"/>
          <a:lstStyle/>
          <a:p>
            <a:endParaRPr lang="en-US"/>
          </a:p>
        </p:txBody>
      </p:sp>
      <p:sp>
        <p:nvSpPr>
          <p:cNvPr id="1332469" name="Rectangle 245"/>
          <p:cNvSpPr>
            <a:spLocks noGrp="1" noChangeArrowheads="1"/>
          </p:cNvSpPr>
          <p:nvPr>
            <p:ph type="body" idx="1"/>
          </p:nvPr>
        </p:nvSpPr>
        <p:spPr>
          <a:xfrm>
            <a:off x="457200" y="5105400"/>
            <a:ext cx="8153400" cy="716093"/>
          </a:xfrm>
          <a:noFill/>
          <a:ln/>
        </p:spPr>
        <p:txBody>
          <a:bodyPr/>
          <a:lstStyle/>
          <a:p>
            <a:pPr marL="457200" indent="-457200"/>
            <a:r>
              <a:rPr lang="zh-CN" altLang="en-US" dirty="0" smtClean="0">
                <a:latin typeface="微软雅黑" pitchFamily="34" charset="-122"/>
                <a:ea typeface="微软雅黑" pitchFamily="34" charset="-122"/>
              </a:rPr>
              <a:t>为了清除</a:t>
            </a:r>
            <a:r>
              <a:rPr lang="en-US" dirty="0" smtClean="0">
                <a:latin typeface="微软雅黑" pitchFamily="34" charset="-122"/>
                <a:ea typeface="微软雅黑" pitchFamily="34" charset="-122"/>
              </a:rPr>
              <a:t>IF </a:t>
            </a:r>
            <a:r>
              <a:rPr lang="zh-CN" altLang="en-US" dirty="0" smtClean="0">
                <a:latin typeface="微软雅黑" pitchFamily="34" charset="-122"/>
                <a:ea typeface="微软雅黑" pitchFamily="34" charset="-122"/>
              </a:rPr>
              <a:t>级指令</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将</a:t>
            </a:r>
            <a:r>
              <a:rPr lang="en-US" dirty="0" err="1" smtClean="0">
                <a:latin typeface="微软雅黑" pitchFamily="34" charset="-122"/>
                <a:ea typeface="微软雅黑" pitchFamily="34" charset="-122"/>
              </a:rPr>
              <a:t>IF.Flush</a:t>
            </a:r>
            <a:r>
              <a:rPr lang="zh-CN" altLang="en-US" dirty="0" smtClean="0">
                <a:latin typeface="微软雅黑" pitchFamily="34" charset="-122"/>
                <a:ea typeface="微软雅黑" pitchFamily="34" charset="-122"/>
              </a:rPr>
              <a:t>控制信号，即将</a:t>
            </a:r>
            <a:r>
              <a:rPr lang="en-US" altLang="zh-CN" dirty="0" smtClean="0">
                <a:latin typeface="微软雅黑" pitchFamily="34" charset="-122"/>
                <a:ea typeface="微软雅黑" pitchFamily="34" charset="-122"/>
              </a:rPr>
              <a:t>IF/ID</a:t>
            </a:r>
            <a:r>
              <a:rPr lang="zh-CN" altLang="en-US" dirty="0" smtClean="0">
                <a:latin typeface="微软雅黑" pitchFamily="34" charset="-122"/>
                <a:ea typeface="微软雅黑" pitchFamily="34" charset="-122"/>
              </a:rPr>
              <a:t>流水线寄存器的指令字段置为</a:t>
            </a:r>
            <a:r>
              <a:rPr lang="en-US" altLang="zh-CN" dirty="0" smtClean="0">
                <a:latin typeface="微软雅黑" pitchFamily="34" charset="-122"/>
                <a:ea typeface="微软雅黑" pitchFamily="34" charset="-122"/>
              </a:rPr>
              <a:t>0</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变成空指令</a:t>
            </a:r>
            <a:r>
              <a:rPr lang="en-US" dirty="0" smtClean="0">
                <a:latin typeface="微软雅黑" pitchFamily="34" charset="-122"/>
                <a:ea typeface="微软雅黑" pitchFamily="34" charset="-122"/>
              </a:rPr>
              <a:t>)</a:t>
            </a:r>
            <a:endParaRPr 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a:xfrm>
            <a:off x="533400" y="304800"/>
            <a:ext cx="5512728" cy="426142"/>
          </a:xfrm>
          <a:noFill/>
          <a:ln/>
        </p:spPr>
        <p:txBody>
          <a:bodyPr wrap="none"/>
          <a:lstStyle/>
          <a:p>
            <a:r>
              <a:rPr lang="en-US" dirty="0" smtClean="0"/>
              <a:t>Review:  </a:t>
            </a:r>
            <a:r>
              <a:rPr lang="zh-CN" altLang="en-US" dirty="0" smtClean="0"/>
              <a:t>流水线是否会带来麻烦</a:t>
            </a:r>
            <a:r>
              <a:rPr lang="en-US" dirty="0" smtClean="0"/>
              <a:t>?</a:t>
            </a:r>
            <a:endParaRPr lang="en-US" dirty="0"/>
          </a:p>
        </p:txBody>
      </p:sp>
      <p:sp>
        <p:nvSpPr>
          <p:cNvPr id="991235" name="Rectangle 3"/>
          <p:cNvSpPr>
            <a:spLocks noGrp="1" noChangeArrowheads="1"/>
          </p:cNvSpPr>
          <p:nvPr>
            <p:ph type="body" idx="1"/>
          </p:nvPr>
        </p:nvSpPr>
        <p:spPr>
          <a:xfrm>
            <a:off x="685800" y="893763"/>
            <a:ext cx="7848600" cy="2925929"/>
          </a:xfrm>
          <a:noFill/>
          <a:ln/>
        </p:spPr>
        <p:txBody>
          <a:bodyPr/>
          <a:lstStyle/>
          <a:p>
            <a:pPr>
              <a:lnSpc>
                <a:spcPct val="100000"/>
              </a:lnSpc>
              <a:spcBef>
                <a:spcPct val="30000"/>
              </a:spcBef>
            </a:pPr>
            <a:r>
              <a:rPr lang="en-US" altLang="zh-CN" dirty="0" smtClean="0">
                <a:latin typeface="微软雅黑" pitchFamily="34" charset="-122"/>
                <a:ea typeface="微软雅黑" pitchFamily="34" charset="-122"/>
              </a:rPr>
              <a:t>Yes:</a:t>
            </a:r>
            <a:r>
              <a:rPr lang="en-US" altLang="zh-CN" dirty="0" smtClean="0">
                <a:solidFill>
                  <a:schemeClr val="hlink"/>
                </a:solidFill>
                <a:latin typeface="微软雅黑" pitchFamily="34" charset="-122"/>
                <a:ea typeface="微软雅黑" pitchFamily="34" charset="-122"/>
              </a:rPr>
              <a:t>  </a:t>
            </a:r>
            <a:r>
              <a:rPr lang="zh-CN" altLang="en-US" dirty="0" smtClean="0">
                <a:solidFill>
                  <a:srgbClr val="FF0000"/>
                </a:solidFill>
                <a:latin typeface="微软雅黑" pitchFamily="34" charset="-122"/>
                <a:ea typeface="微软雅黑" pitchFamily="34" charset="-122"/>
              </a:rPr>
              <a:t>流水线冒险</a:t>
            </a:r>
            <a:endParaRPr lang="en-US" altLang="zh-CN" dirty="0" smtClean="0">
              <a:solidFill>
                <a:srgbClr val="FF0000"/>
              </a:solidFill>
              <a:latin typeface="微软雅黑" pitchFamily="34" charset="-122"/>
              <a:ea typeface="微软雅黑" pitchFamily="34" charset="-122"/>
            </a:endParaRPr>
          </a:p>
          <a:p>
            <a:pPr lvl="1">
              <a:lnSpc>
                <a:spcPct val="100000"/>
              </a:lnSpc>
              <a:spcBef>
                <a:spcPct val="30000"/>
              </a:spcBef>
            </a:pPr>
            <a:r>
              <a:rPr lang="zh-CN" altLang="en-US" dirty="0" smtClean="0">
                <a:solidFill>
                  <a:srgbClr val="FF0000"/>
                </a:solidFill>
                <a:latin typeface="微软雅黑" pitchFamily="34" charset="-122"/>
                <a:ea typeface="微软雅黑" pitchFamily="34" charset="-122"/>
              </a:rPr>
              <a:t>结构冒险</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多条指令在同一时钟周期试图使用相同的硬件资源</a:t>
            </a:r>
            <a:endParaRPr lang="en-US" altLang="zh-CN" dirty="0" smtClean="0">
              <a:latin typeface="微软雅黑" pitchFamily="34" charset="-122"/>
              <a:ea typeface="微软雅黑" pitchFamily="34" charset="-122"/>
            </a:endParaRPr>
          </a:p>
          <a:p>
            <a:pPr lvl="1">
              <a:lnSpc>
                <a:spcPct val="100000"/>
              </a:lnSpc>
              <a:spcBef>
                <a:spcPct val="30000"/>
              </a:spcBef>
            </a:pPr>
            <a:r>
              <a:rPr lang="zh-CN" altLang="en-US" dirty="0" smtClean="0">
                <a:solidFill>
                  <a:srgbClr val="FF0000"/>
                </a:solidFill>
                <a:latin typeface="微软雅黑" pitchFamily="34" charset="-122"/>
                <a:ea typeface="微软雅黑" pitchFamily="34" charset="-122"/>
              </a:rPr>
              <a:t>数据冒险</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试图使用未准备</a:t>
            </a:r>
            <a:r>
              <a:rPr lang="zh-CN" altLang="en-US" dirty="0">
                <a:latin typeface="微软雅黑" pitchFamily="34" charset="-122"/>
                <a:ea typeface="微软雅黑" pitchFamily="34" charset="-122"/>
              </a:rPr>
              <a:t>好</a:t>
            </a:r>
            <a:r>
              <a:rPr lang="zh-CN" altLang="en-US" dirty="0" smtClean="0">
                <a:latin typeface="微软雅黑" pitchFamily="34" charset="-122"/>
                <a:ea typeface="微软雅黑" pitchFamily="34" charset="-122"/>
              </a:rPr>
              <a:t>的数据</a:t>
            </a:r>
            <a:endParaRPr lang="en-US" altLang="zh-CN" dirty="0" smtClean="0">
              <a:latin typeface="微软雅黑" pitchFamily="34" charset="-122"/>
              <a:ea typeface="微软雅黑" pitchFamily="34" charset="-122"/>
            </a:endParaRPr>
          </a:p>
          <a:p>
            <a:pPr lvl="2">
              <a:lnSpc>
                <a:spcPct val="100000"/>
              </a:lnSpc>
              <a:spcBef>
                <a:spcPct val="30000"/>
              </a:spcBef>
            </a:pPr>
            <a:r>
              <a:rPr lang="zh-CN" altLang="en-US" dirty="0" smtClean="0">
                <a:latin typeface="微软雅黑" pitchFamily="34" charset="-122"/>
                <a:ea typeface="微软雅黑" pitchFamily="34" charset="-122"/>
              </a:rPr>
              <a:t>一条指令的源操作数由另一条先执行的指令产生，而该条先执行的指令尚未完成，还没产生所需的源操作数</a:t>
            </a:r>
            <a:endParaRPr lang="en-US" altLang="zh-CN" dirty="0" smtClean="0">
              <a:latin typeface="微软雅黑" pitchFamily="34" charset="-122"/>
              <a:ea typeface="微软雅黑" pitchFamily="34" charset="-122"/>
            </a:endParaRPr>
          </a:p>
          <a:p>
            <a:pPr lvl="1">
              <a:lnSpc>
                <a:spcPct val="100000"/>
              </a:lnSpc>
              <a:spcBef>
                <a:spcPct val="30000"/>
              </a:spcBef>
            </a:pPr>
            <a:r>
              <a:rPr lang="zh-CN" altLang="en-US" dirty="0" smtClean="0">
                <a:solidFill>
                  <a:srgbClr val="FF0000"/>
                </a:solidFill>
                <a:latin typeface="微软雅黑" pitchFamily="34" charset="-122"/>
                <a:ea typeface="微软雅黑" pitchFamily="34" charset="-122"/>
              </a:rPr>
              <a:t>控制冒险</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试图在跳转条件未被验证以及新的</a:t>
            </a:r>
            <a:r>
              <a:rPr lang="en-US" altLang="zh-CN" dirty="0" smtClean="0">
                <a:latin typeface="微软雅黑" pitchFamily="34" charset="-122"/>
                <a:ea typeface="微软雅黑" pitchFamily="34" charset="-122"/>
              </a:rPr>
              <a:t>PC</a:t>
            </a:r>
            <a:r>
              <a:rPr lang="zh-CN" altLang="en-US" dirty="0" smtClean="0">
                <a:latin typeface="微软雅黑" pitchFamily="34" charset="-122"/>
                <a:ea typeface="微软雅黑" pitchFamily="34" charset="-122"/>
              </a:rPr>
              <a:t>目标地址未被计算出来的情况下，决定程序的控制流程</a:t>
            </a:r>
            <a:endParaRPr lang="en-US" altLang="zh-CN" dirty="0" smtClean="0">
              <a:latin typeface="微软雅黑" pitchFamily="34" charset="-122"/>
              <a:ea typeface="微软雅黑" pitchFamily="34" charset="-122"/>
            </a:endParaRPr>
          </a:p>
          <a:p>
            <a:pPr lvl="2">
              <a:lnSpc>
                <a:spcPct val="100000"/>
              </a:lnSpc>
              <a:spcBef>
                <a:spcPct val="30000"/>
              </a:spcBef>
            </a:pPr>
            <a:r>
              <a:rPr lang="zh-CN" altLang="en-US" dirty="0" smtClean="0">
                <a:latin typeface="微软雅黑" pitchFamily="34" charset="-122"/>
                <a:ea typeface="微软雅黑" pitchFamily="34" charset="-122"/>
              </a:rPr>
              <a:t>分支和跳转指令，异常</a:t>
            </a:r>
            <a:endParaRPr lang="en-US" altLang="zh-CN" dirty="0">
              <a:latin typeface="微软雅黑" pitchFamily="34" charset="-122"/>
              <a:ea typeface="微软雅黑" pitchFamily="34" charset="-122"/>
            </a:endParaRPr>
          </a:p>
        </p:txBody>
      </p:sp>
      <p:sp>
        <p:nvSpPr>
          <p:cNvPr id="991236" name="Rectangle 4"/>
          <p:cNvSpPr>
            <a:spLocks noChangeArrowheads="1"/>
          </p:cNvSpPr>
          <p:nvPr/>
        </p:nvSpPr>
        <p:spPr bwMode="auto">
          <a:xfrm>
            <a:off x="685800" y="4090070"/>
            <a:ext cx="7848600" cy="1243930"/>
          </a:xfrm>
          <a:prstGeom prst="rect">
            <a:avLst/>
          </a:prstGeom>
          <a:noFill/>
          <a:ln w="12700">
            <a:noFill/>
            <a:miter lim="800000"/>
            <a:headEnd/>
            <a:tailEnd/>
          </a:ln>
          <a:effectLst/>
        </p:spPr>
        <p:txBody>
          <a:bodyPr lIns="63500" tIns="25400" rIns="63500" bIns="25400">
            <a:spAutoFit/>
          </a:bodyPr>
          <a:lstStyle/>
          <a:p>
            <a:pPr marL="287338" indent="-287338">
              <a:lnSpc>
                <a:spcPct val="95000"/>
              </a:lnSpc>
              <a:spcBef>
                <a:spcPct val="25000"/>
              </a:spcBef>
              <a:buClr>
                <a:schemeClr val="accent1"/>
              </a:buClr>
              <a:buSzPct val="75000"/>
              <a:buFont typeface="Wingdings" pitchFamily="2" charset="2"/>
              <a:buChar char="q"/>
            </a:pPr>
            <a:r>
              <a:rPr lang="zh-CN" altLang="en-US" sz="2600" dirty="0" smtClean="0">
                <a:solidFill>
                  <a:schemeClr val="tx1"/>
                </a:solidFill>
                <a:latin typeface="微软雅黑" pitchFamily="34" charset="-122"/>
                <a:ea typeface="微软雅黑" pitchFamily="34" charset="-122"/>
              </a:rPr>
              <a:t>通常使用等待来解决这些冒险</a:t>
            </a:r>
            <a:endParaRPr lang="en-US" altLang="zh-CN" sz="2600" dirty="0" smtClean="0">
              <a:solidFill>
                <a:schemeClr val="tx1"/>
              </a:solidFill>
              <a:latin typeface="微软雅黑" pitchFamily="34" charset="-122"/>
              <a:ea typeface="微软雅黑" pitchFamily="34" charset="-122"/>
            </a:endParaRPr>
          </a:p>
          <a:p>
            <a:pPr marL="741363" lvl="1" indent="-246063">
              <a:lnSpc>
                <a:spcPct val="95000"/>
              </a:lnSpc>
              <a:spcBef>
                <a:spcPct val="25000"/>
              </a:spcBef>
              <a:buClr>
                <a:schemeClr val="accent1"/>
              </a:buClr>
              <a:buSzPct val="75000"/>
              <a:buFont typeface="Monotype Sorts" pitchFamily="2" charset="2"/>
              <a:buChar char="l"/>
            </a:pPr>
            <a:r>
              <a:rPr lang="zh-CN" altLang="en-US" sz="2200" dirty="0" smtClean="0">
                <a:solidFill>
                  <a:schemeClr val="tx1"/>
                </a:solidFill>
                <a:latin typeface="微软雅黑" pitchFamily="34" charset="-122"/>
                <a:ea typeface="微软雅黑" pitchFamily="34" charset="-122"/>
              </a:rPr>
              <a:t>流水线控制必须检测这些冒险</a:t>
            </a:r>
            <a:endParaRPr lang="en-US" altLang="zh-CN" sz="2200" dirty="0" smtClean="0">
              <a:solidFill>
                <a:schemeClr val="tx1"/>
              </a:solidFill>
              <a:latin typeface="微软雅黑" pitchFamily="34" charset="-122"/>
              <a:ea typeface="微软雅黑" pitchFamily="34" charset="-122"/>
            </a:endParaRPr>
          </a:p>
          <a:p>
            <a:pPr marL="741363" lvl="1" indent="-246063">
              <a:lnSpc>
                <a:spcPct val="95000"/>
              </a:lnSpc>
              <a:spcBef>
                <a:spcPct val="25000"/>
              </a:spcBef>
              <a:buClr>
                <a:schemeClr val="accent1"/>
              </a:buClr>
              <a:buSzPct val="75000"/>
              <a:buFont typeface="Monotype Sorts" pitchFamily="2" charset="2"/>
              <a:buChar char="l"/>
            </a:pPr>
            <a:r>
              <a:rPr lang="zh-CN" altLang="en-US" sz="2200" dirty="0" smtClean="0">
                <a:solidFill>
                  <a:schemeClr val="tx1"/>
                </a:solidFill>
                <a:latin typeface="微软雅黑" pitchFamily="34" charset="-122"/>
                <a:ea typeface="微软雅黑" pitchFamily="34" charset="-122"/>
              </a:rPr>
              <a:t>并且采取行动解决这些冒险</a:t>
            </a:r>
            <a:endParaRPr lang="en-US" altLang="zh-CN" sz="2200" dirty="0">
              <a:solidFill>
                <a:schemeClr val="tx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123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123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12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55700" y="1930400"/>
            <a:ext cx="6019800" cy="685800"/>
            <a:chOff x="480" y="1344"/>
            <a:chExt cx="3792" cy="432"/>
          </a:xfrm>
        </p:grpSpPr>
        <p:sp>
          <p:nvSpPr>
            <p:cNvPr id="1337347" name="Rectangle 3"/>
            <p:cNvSpPr>
              <a:spLocks noChangeArrowheads="1"/>
            </p:cNvSpPr>
            <p:nvPr/>
          </p:nvSpPr>
          <p:spPr bwMode="auto">
            <a:xfrm>
              <a:off x="480" y="1440"/>
              <a:ext cx="520"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flush</a:t>
              </a:r>
            </a:p>
          </p:txBody>
        </p:sp>
        <p:sp>
          <p:nvSpPr>
            <p:cNvPr id="1337349" name="AutoShape 5" descr="Shingle"/>
            <p:cNvSpPr>
              <a:spLocks noChangeArrowheads="1"/>
            </p:cNvSpPr>
            <p:nvPr/>
          </p:nvSpPr>
          <p:spPr bwMode="auto">
            <a:xfrm>
              <a:off x="2544"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337350" name="AutoShape 6" descr="Shingle"/>
            <p:cNvSpPr>
              <a:spLocks noChangeArrowheads="1"/>
            </p:cNvSpPr>
            <p:nvPr/>
          </p:nvSpPr>
          <p:spPr bwMode="auto">
            <a:xfrm>
              <a:off x="2976"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337351" name="AutoShape 7" descr="Shingle"/>
            <p:cNvSpPr>
              <a:spLocks noChangeArrowheads="1"/>
            </p:cNvSpPr>
            <p:nvPr/>
          </p:nvSpPr>
          <p:spPr bwMode="auto">
            <a:xfrm>
              <a:off x="3408"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337352" name="AutoShape 8" descr="Shingle"/>
            <p:cNvSpPr>
              <a:spLocks noChangeArrowheads="1"/>
            </p:cNvSpPr>
            <p:nvPr/>
          </p:nvSpPr>
          <p:spPr bwMode="auto">
            <a:xfrm>
              <a:off x="3840" y="134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9"/>
          <p:cNvGrpSpPr>
            <a:grpSpLocks/>
          </p:cNvGrpSpPr>
          <p:nvPr/>
        </p:nvGrpSpPr>
        <p:grpSpPr bwMode="auto">
          <a:xfrm>
            <a:off x="4203700" y="1219200"/>
            <a:ext cx="825500" cy="2133600"/>
            <a:chOff x="2648" y="768"/>
            <a:chExt cx="520" cy="1344"/>
          </a:xfrm>
        </p:grpSpPr>
        <p:sp>
          <p:nvSpPr>
            <p:cNvPr id="1337354" name="Rectangle 10"/>
            <p:cNvSpPr>
              <a:spLocks noChangeArrowheads="1"/>
            </p:cNvSpPr>
            <p:nvPr/>
          </p:nvSpPr>
          <p:spPr bwMode="auto">
            <a:xfrm>
              <a:off x="2832" y="1817"/>
              <a:ext cx="336" cy="295"/>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337355" name="Rectangle 11"/>
            <p:cNvSpPr>
              <a:spLocks noChangeArrowheads="1"/>
            </p:cNvSpPr>
            <p:nvPr/>
          </p:nvSpPr>
          <p:spPr bwMode="auto">
            <a:xfrm>
              <a:off x="2648" y="768"/>
              <a:ext cx="96" cy="29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37356" name="Line 12"/>
            <p:cNvSpPr>
              <a:spLocks noChangeShapeType="1"/>
            </p:cNvSpPr>
            <p:nvPr/>
          </p:nvSpPr>
          <p:spPr bwMode="auto">
            <a:xfrm>
              <a:off x="2696" y="1063"/>
              <a:ext cx="136" cy="761"/>
            </a:xfrm>
            <a:prstGeom prst="line">
              <a:avLst/>
            </a:prstGeom>
            <a:noFill/>
            <a:ln w="28575">
              <a:solidFill>
                <a:srgbClr val="009900"/>
              </a:solidFill>
              <a:round/>
              <a:headEnd/>
              <a:tailEnd type="triangle" w="med" len="med"/>
            </a:ln>
            <a:effectLst/>
          </p:spPr>
          <p:txBody>
            <a:bodyPr/>
            <a:lstStyle/>
            <a:p>
              <a:endParaRPr lang="en-US"/>
            </a:p>
          </p:txBody>
        </p:sp>
      </p:grpSp>
      <p:sp>
        <p:nvSpPr>
          <p:cNvPr id="1337357" name="Rectangle 13"/>
          <p:cNvSpPr>
            <a:spLocks noGrp="1" noChangeArrowheads="1"/>
          </p:cNvSpPr>
          <p:nvPr>
            <p:ph type="title"/>
          </p:nvPr>
        </p:nvSpPr>
        <p:spPr>
          <a:xfrm>
            <a:off x="652463" y="304800"/>
            <a:ext cx="4473982" cy="426142"/>
          </a:xfrm>
          <a:noFill/>
          <a:ln/>
        </p:spPr>
        <p:txBody>
          <a:bodyPr wrap="none"/>
          <a:lstStyle/>
          <a:p>
            <a:r>
              <a:rPr lang="zh-CN" altLang="en-US" dirty="0" smtClean="0"/>
              <a:t>预测未命中时的</a:t>
            </a:r>
            <a:r>
              <a:rPr lang="en-US" altLang="zh-CN" dirty="0" smtClean="0"/>
              <a:t>flush(</a:t>
            </a:r>
            <a:r>
              <a:rPr lang="zh-CN" altLang="en-US" dirty="0" smtClean="0"/>
              <a:t>发生</a:t>
            </a:r>
            <a:r>
              <a:rPr lang="en-US" altLang="zh-CN" dirty="0" smtClean="0"/>
              <a:t>)</a:t>
            </a:r>
            <a:endParaRPr lang="en-US" dirty="0"/>
          </a:p>
        </p:txBody>
      </p:sp>
      <p:sp>
        <p:nvSpPr>
          <p:cNvPr id="1337358" name="Line 14"/>
          <p:cNvSpPr>
            <a:spLocks noChangeShapeType="1"/>
          </p:cNvSpPr>
          <p:nvPr/>
        </p:nvSpPr>
        <p:spPr bwMode="auto">
          <a:xfrm>
            <a:off x="2527300" y="914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37359" name="Rectangle 15"/>
          <p:cNvSpPr>
            <a:spLocks noChangeArrowheads="1"/>
          </p:cNvSpPr>
          <p:nvPr/>
        </p:nvSpPr>
        <p:spPr bwMode="auto">
          <a:xfrm>
            <a:off x="927100" y="1295400"/>
            <a:ext cx="2046288"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4 beq $1,$2,2</a:t>
            </a:r>
          </a:p>
        </p:txBody>
      </p:sp>
      <p:grpSp>
        <p:nvGrpSpPr>
          <p:cNvPr id="4" name="Group 16"/>
          <p:cNvGrpSpPr>
            <a:grpSpLocks/>
          </p:cNvGrpSpPr>
          <p:nvPr/>
        </p:nvGrpSpPr>
        <p:grpSpPr bwMode="auto">
          <a:xfrm>
            <a:off x="3733800" y="914400"/>
            <a:ext cx="4800600" cy="4038600"/>
            <a:chOff x="2088" y="656"/>
            <a:chExt cx="3024" cy="2816"/>
          </a:xfrm>
        </p:grpSpPr>
        <p:sp>
          <p:nvSpPr>
            <p:cNvPr id="1337361" name="Line 17"/>
            <p:cNvSpPr>
              <a:spLocks noChangeShapeType="1"/>
            </p:cNvSpPr>
            <p:nvPr/>
          </p:nvSpPr>
          <p:spPr bwMode="auto">
            <a:xfrm>
              <a:off x="208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2" name="Line 18"/>
            <p:cNvSpPr>
              <a:spLocks noChangeShapeType="1"/>
            </p:cNvSpPr>
            <p:nvPr/>
          </p:nvSpPr>
          <p:spPr bwMode="auto">
            <a:xfrm>
              <a:off x="252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3" name="Line 19"/>
            <p:cNvSpPr>
              <a:spLocks noChangeShapeType="1"/>
            </p:cNvSpPr>
            <p:nvPr/>
          </p:nvSpPr>
          <p:spPr bwMode="auto">
            <a:xfrm>
              <a:off x="2952"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4" name="Line 20"/>
            <p:cNvSpPr>
              <a:spLocks noChangeShapeType="1"/>
            </p:cNvSpPr>
            <p:nvPr/>
          </p:nvSpPr>
          <p:spPr bwMode="auto">
            <a:xfrm>
              <a:off x="3384"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5" name="Line 21"/>
            <p:cNvSpPr>
              <a:spLocks noChangeShapeType="1"/>
            </p:cNvSpPr>
            <p:nvPr/>
          </p:nvSpPr>
          <p:spPr bwMode="auto">
            <a:xfrm>
              <a:off x="3816"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6" name="Line 22"/>
            <p:cNvSpPr>
              <a:spLocks noChangeShapeType="1"/>
            </p:cNvSpPr>
            <p:nvPr/>
          </p:nvSpPr>
          <p:spPr bwMode="auto">
            <a:xfrm>
              <a:off x="424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7" name="Line 23"/>
            <p:cNvSpPr>
              <a:spLocks noChangeShapeType="1"/>
            </p:cNvSpPr>
            <p:nvPr/>
          </p:nvSpPr>
          <p:spPr bwMode="auto">
            <a:xfrm>
              <a:off x="468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8" name="Line 24"/>
            <p:cNvSpPr>
              <a:spLocks noChangeShapeType="1"/>
            </p:cNvSpPr>
            <p:nvPr/>
          </p:nvSpPr>
          <p:spPr bwMode="auto">
            <a:xfrm>
              <a:off x="5112" y="656"/>
              <a:ext cx="0" cy="2816"/>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5" name="Group 25"/>
          <p:cNvGrpSpPr>
            <a:grpSpLocks/>
          </p:cNvGrpSpPr>
          <p:nvPr/>
        </p:nvGrpSpPr>
        <p:grpSpPr bwMode="auto">
          <a:xfrm>
            <a:off x="174625" y="1295400"/>
            <a:ext cx="358775" cy="3429000"/>
            <a:chOff x="0" y="816"/>
            <a:chExt cx="226" cy="2400"/>
          </a:xfrm>
        </p:grpSpPr>
        <p:sp>
          <p:nvSpPr>
            <p:cNvPr id="1337370" name="Rectangle 26"/>
            <p:cNvSpPr>
              <a:spLocks noChangeArrowheads="1"/>
            </p:cNvSpPr>
            <p:nvPr/>
          </p:nvSpPr>
          <p:spPr bwMode="auto">
            <a:xfrm>
              <a:off x="0" y="864"/>
              <a:ext cx="226" cy="2176"/>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337371" name="Line 27"/>
            <p:cNvSpPr>
              <a:spLocks noChangeShapeType="1"/>
            </p:cNvSpPr>
            <p:nvPr/>
          </p:nvSpPr>
          <p:spPr bwMode="auto">
            <a:xfrm>
              <a:off x="192" y="816"/>
              <a:ext cx="0" cy="2400"/>
            </a:xfrm>
            <a:prstGeom prst="line">
              <a:avLst/>
            </a:prstGeom>
            <a:noFill/>
            <a:ln w="28575">
              <a:solidFill>
                <a:schemeClr val="tx1"/>
              </a:solidFill>
              <a:round/>
              <a:headEnd/>
              <a:tailEnd type="triangle" w="med" len="med"/>
            </a:ln>
            <a:effectLst/>
          </p:spPr>
          <p:txBody>
            <a:bodyPr/>
            <a:lstStyle/>
            <a:p>
              <a:endParaRPr lang="en-US"/>
            </a:p>
          </p:txBody>
        </p:sp>
      </p:grpSp>
      <p:grpSp>
        <p:nvGrpSpPr>
          <p:cNvPr id="6" name="Group 28"/>
          <p:cNvGrpSpPr>
            <a:grpSpLocks/>
          </p:cNvGrpSpPr>
          <p:nvPr/>
        </p:nvGrpSpPr>
        <p:grpSpPr bwMode="auto">
          <a:xfrm>
            <a:off x="3136900" y="1066800"/>
            <a:ext cx="3355975" cy="838200"/>
            <a:chOff x="1562" y="1152"/>
            <a:chExt cx="2114" cy="528"/>
          </a:xfrm>
        </p:grpSpPr>
        <p:grpSp>
          <p:nvGrpSpPr>
            <p:cNvPr id="7" name="Group 29"/>
            <p:cNvGrpSpPr>
              <a:grpSpLocks/>
            </p:cNvGrpSpPr>
            <p:nvPr/>
          </p:nvGrpSpPr>
          <p:grpSpPr bwMode="auto">
            <a:xfrm>
              <a:off x="2487" y="1152"/>
              <a:ext cx="223" cy="481"/>
              <a:chOff x="2207" y="1413"/>
              <a:chExt cx="223" cy="481"/>
            </a:xfrm>
          </p:grpSpPr>
          <p:sp>
            <p:nvSpPr>
              <p:cNvPr id="1337374" name="Freeform 3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75" name="Rectangle 3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8" name="Group 32"/>
            <p:cNvGrpSpPr>
              <a:grpSpLocks/>
            </p:cNvGrpSpPr>
            <p:nvPr/>
          </p:nvGrpSpPr>
          <p:grpSpPr bwMode="auto">
            <a:xfrm>
              <a:off x="1562" y="1248"/>
              <a:ext cx="349" cy="289"/>
              <a:chOff x="1282" y="1509"/>
              <a:chExt cx="349" cy="289"/>
            </a:xfrm>
          </p:grpSpPr>
          <p:sp>
            <p:nvSpPr>
              <p:cNvPr id="1337377" name="Rectangle 3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9" name="Group 34"/>
              <p:cNvGrpSpPr>
                <a:grpSpLocks/>
              </p:cNvGrpSpPr>
              <p:nvPr/>
            </p:nvGrpSpPr>
            <p:grpSpPr bwMode="auto">
              <a:xfrm>
                <a:off x="1291" y="1509"/>
                <a:ext cx="340" cy="289"/>
                <a:chOff x="1291" y="1509"/>
                <a:chExt cx="340" cy="289"/>
              </a:xfrm>
            </p:grpSpPr>
            <p:sp>
              <p:nvSpPr>
                <p:cNvPr id="1337379" name="Freeform 3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80" name="Freeform 3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7381" name="Rectangle 3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38"/>
            <p:cNvGrpSpPr>
              <a:grpSpLocks/>
            </p:cNvGrpSpPr>
            <p:nvPr/>
          </p:nvGrpSpPr>
          <p:grpSpPr bwMode="auto">
            <a:xfrm>
              <a:off x="2031" y="1248"/>
              <a:ext cx="296" cy="289"/>
              <a:chOff x="1751" y="1509"/>
              <a:chExt cx="296" cy="289"/>
            </a:xfrm>
          </p:grpSpPr>
          <p:sp>
            <p:nvSpPr>
              <p:cNvPr id="1337383" name="Freeform 3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84" name="Freeform 4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385" name="Line 4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7386" name="Freeform 4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87" name="Line 4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7388" name="Rectangle 4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1" name="Group 45"/>
            <p:cNvGrpSpPr>
              <a:grpSpLocks/>
            </p:cNvGrpSpPr>
            <p:nvPr/>
          </p:nvGrpSpPr>
          <p:grpSpPr bwMode="auto">
            <a:xfrm>
              <a:off x="2880" y="1248"/>
              <a:ext cx="325" cy="289"/>
              <a:chOff x="2600" y="1509"/>
              <a:chExt cx="325" cy="289"/>
            </a:xfrm>
          </p:grpSpPr>
          <p:sp>
            <p:nvSpPr>
              <p:cNvPr id="1337390" name="Freeform 4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91" name="Freeform 4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392" name="Rectangle 4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 name="Group 49"/>
            <p:cNvGrpSpPr>
              <a:grpSpLocks/>
            </p:cNvGrpSpPr>
            <p:nvPr/>
          </p:nvGrpSpPr>
          <p:grpSpPr bwMode="auto">
            <a:xfrm>
              <a:off x="3348" y="1248"/>
              <a:ext cx="284" cy="289"/>
              <a:chOff x="3068" y="1509"/>
              <a:chExt cx="284" cy="289"/>
            </a:xfrm>
          </p:grpSpPr>
          <p:sp>
            <p:nvSpPr>
              <p:cNvPr id="1337394" name="Freeform 5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95" name="Freeform 5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396" name="Line 5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7397" name="Line 5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7398" name="Line 5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7399" name="Line 5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7400" name="Line 5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7401" name="Line 5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7402" name="Line 5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7403" name="Line 5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7404" name="Line 6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3" name="Group 61"/>
          <p:cNvGrpSpPr>
            <a:grpSpLocks/>
          </p:cNvGrpSpPr>
          <p:nvPr/>
        </p:nvGrpSpPr>
        <p:grpSpPr bwMode="auto">
          <a:xfrm>
            <a:off x="774700" y="2743200"/>
            <a:ext cx="7775575" cy="1676400"/>
            <a:chOff x="488" y="1728"/>
            <a:chExt cx="4898" cy="1056"/>
          </a:xfrm>
        </p:grpSpPr>
        <p:sp>
          <p:nvSpPr>
            <p:cNvPr id="1337406" name="Rectangle 62"/>
            <p:cNvSpPr>
              <a:spLocks noChangeArrowheads="1"/>
            </p:cNvSpPr>
            <p:nvPr/>
          </p:nvSpPr>
          <p:spPr bwMode="auto">
            <a:xfrm>
              <a:off x="488" y="1824"/>
              <a:ext cx="1503"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16 and $6,$1,$7</a:t>
              </a:r>
            </a:p>
          </p:txBody>
        </p:sp>
        <p:sp>
          <p:nvSpPr>
            <p:cNvPr id="1337407" name="Rectangle 63"/>
            <p:cNvSpPr>
              <a:spLocks noChangeArrowheads="1"/>
            </p:cNvSpPr>
            <p:nvPr/>
          </p:nvSpPr>
          <p:spPr bwMode="auto">
            <a:xfrm>
              <a:off x="488" y="2354"/>
              <a:ext cx="1363"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20 or  r8,$1,$9</a:t>
              </a:r>
            </a:p>
          </p:txBody>
        </p:sp>
        <p:grpSp>
          <p:nvGrpSpPr>
            <p:cNvPr id="14" name="Group 64"/>
            <p:cNvGrpSpPr>
              <a:grpSpLocks/>
            </p:cNvGrpSpPr>
            <p:nvPr/>
          </p:nvGrpSpPr>
          <p:grpSpPr bwMode="auto">
            <a:xfrm>
              <a:off x="2832" y="1728"/>
              <a:ext cx="2114" cy="528"/>
              <a:chOff x="1562" y="1152"/>
              <a:chExt cx="2114" cy="528"/>
            </a:xfrm>
          </p:grpSpPr>
          <p:grpSp>
            <p:nvGrpSpPr>
              <p:cNvPr id="15" name="Group 65"/>
              <p:cNvGrpSpPr>
                <a:grpSpLocks/>
              </p:cNvGrpSpPr>
              <p:nvPr/>
            </p:nvGrpSpPr>
            <p:grpSpPr bwMode="auto">
              <a:xfrm>
                <a:off x="2487" y="1152"/>
                <a:ext cx="223" cy="481"/>
                <a:chOff x="2207" y="1413"/>
                <a:chExt cx="223" cy="481"/>
              </a:xfrm>
            </p:grpSpPr>
            <p:sp>
              <p:nvSpPr>
                <p:cNvPr id="1337410" name="Freeform 6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11" name="Rectangle 6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6" name="Group 68"/>
              <p:cNvGrpSpPr>
                <a:grpSpLocks/>
              </p:cNvGrpSpPr>
              <p:nvPr/>
            </p:nvGrpSpPr>
            <p:grpSpPr bwMode="auto">
              <a:xfrm>
                <a:off x="1562" y="1248"/>
                <a:ext cx="349" cy="289"/>
                <a:chOff x="1282" y="1509"/>
                <a:chExt cx="349" cy="289"/>
              </a:xfrm>
            </p:grpSpPr>
            <p:sp>
              <p:nvSpPr>
                <p:cNvPr id="1337413" name="Rectangle 6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7" name="Group 70"/>
                <p:cNvGrpSpPr>
                  <a:grpSpLocks/>
                </p:cNvGrpSpPr>
                <p:nvPr/>
              </p:nvGrpSpPr>
              <p:grpSpPr bwMode="auto">
                <a:xfrm>
                  <a:off x="1291" y="1509"/>
                  <a:ext cx="340" cy="289"/>
                  <a:chOff x="1291" y="1509"/>
                  <a:chExt cx="340" cy="289"/>
                </a:xfrm>
              </p:grpSpPr>
              <p:sp>
                <p:nvSpPr>
                  <p:cNvPr id="1337415" name="Freeform 7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16" name="Freeform 7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7417" name="Rectangle 7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8" name="Group 74"/>
              <p:cNvGrpSpPr>
                <a:grpSpLocks/>
              </p:cNvGrpSpPr>
              <p:nvPr/>
            </p:nvGrpSpPr>
            <p:grpSpPr bwMode="auto">
              <a:xfrm>
                <a:off x="2031" y="1248"/>
                <a:ext cx="296" cy="289"/>
                <a:chOff x="1751" y="1509"/>
                <a:chExt cx="296" cy="289"/>
              </a:xfrm>
            </p:grpSpPr>
            <p:sp>
              <p:nvSpPr>
                <p:cNvPr id="1337419" name="Freeform 7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20" name="Freeform 7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21" name="Line 7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7422" name="Freeform 7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23" name="Line 7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7424" name="Rectangle 8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9" name="Group 81"/>
              <p:cNvGrpSpPr>
                <a:grpSpLocks/>
              </p:cNvGrpSpPr>
              <p:nvPr/>
            </p:nvGrpSpPr>
            <p:grpSpPr bwMode="auto">
              <a:xfrm>
                <a:off x="2880" y="1248"/>
                <a:ext cx="325" cy="289"/>
                <a:chOff x="2600" y="1509"/>
                <a:chExt cx="325" cy="289"/>
              </a:xfrm>
            </p:grpSpPr>
            <p:sp>
              <p:nvSpPr>
                <p:cNvPr id="1337426" name="Freeform 8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27" name="Freeform 8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28" name="Rectangle 8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85"/>
              <p:cNvGrpSpPr>
                <a:grpSpLocks/>
              </p:cNvGrpSpPr>
              <p:nvPr/>
            </p:nvGrpSpPr>
            <p:grpSpPr bwMode="auto">
              <a:xfrm>
                <a:off x="3348" y="1248"/>
                <a:ext cx="284" cy="289"/>
                <a:chOff x="3068" y="1509"/>
                <a:chExt cx="284" cy="289"/>
              </a:xfrm>
            </p:grpSpPr>
            <p:sp>
              <p:nvSpPr>
                <p:cNvPr id="1337430" name="Freeform 8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31" name="Freeform 8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32" name="Line 8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7433" name="Line 8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7434" name="Line 9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7435" name="Line 9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7436" name="Line 9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7437" name="Line 9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7438" name="Line 9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7439" name="Line 9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7440" name="Line 9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1" name="Group 97"/>
            <p:cNvGrpSpPr>
              <a:grpSpLocks/>
            </p:cNvGrpSpPr>
            <p:nvPr/>
          </p:nvGrpSpPr>
          <p:grpSpPr bwMode="auto">
            <a:xfrm>
              <a:off x="3272" y="2256"/>
              <a:ext cx="2114" cy="528"/>
              <a:chOff x="1562" y="1152"/>
              <a:chExt cx="2114" cy="528"/>
            </a:xfrm>
          </p:grpSpPr>
          <p:grpSp>
            <p:nvGrpSpPr>
              <p:cNvPr id="22" name="Group 98"/>
              <p:cNvGrpSpPr>
                <a:grpSpLocks/>
              </p:cNvGrpSpPr>
              <p:nvPr/>
            </p:nvGrpSpPr>
            <p:grpSpPr bwMode="auto">
              <a:xfrm>
                <a:off x="2487" y="1152"/>
                <a:ext cx="223" cy="481"/>
                <a:chOff x="2207" y="1413"/>
                <a:chExt cx="223" cy="481"/>
              </a:xfrm>
            </p:grpSpPr>
            <p:sp>
              <p:nvSpPr>
                <p:cNvPr id="1337443" name="Freeform 9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44" name="Rectangle 10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3" name="Group 101"/>
              <p:cNvGrpSpPr>
                <a:grpSpLocks/>
              </p:cNvGrpSpPr>
              <p:nvPr/>
            </p:nvGrpSpPr>
            <p:grpSpPr bwMode="auto">
              <a:xfrm>
                <a:off x="1562" y="1248"/>
                <a:ext cx="349" cy="289"/>
                <a:chOff x="1282" y="1509"/>
                <a:chExt cx="349" cy="289"/>
              </a:xfrm>
            </p:grpSpPr>
            <p:sp>
              <p:nvSpPr>
                <p:cNvPr id="1337446" name="Rectangle 10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4" name="Group 103"/>
                <p:cNvGrpSpPr>
                  <a:grpSpLocks/>
                </p:cNvGrpSpPr>
                <p:nvPr/>
              </p:nvGrpSpPr>
              <p:grpSpPr bwMode="auto">
                <a:xfrm>
                  <a:off x="1291" y="1509"/>
                  <a:ext cx="340" cy="289"/>
                  <a:chOff x="1291" y="1509"/>
                  <a:chExt cx="340" cy="289"/>
                </a:xfrm>
              </p:grpSpPr>
              <p:sp>
                <p:nvSpPr>
                  <p:cNvPr id="1337448" name="Freeform 10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49" name="Freeform 10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7450" name="Rectangle 10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5" name="Group 107"/>
              <p:cNvGrpSpPr>
                <a:grpSpLocks/>
              </p:cNvGrpSpPr>
              <p:nvPr/>
            </p:nvGrpSpPr>
            <p:grpSpPr bwMode="auto">
              <a:xfrm>
                <a:off x="2031" y="1248"/>
                <a:ext cx="296" cy="289"/>
                <a:chOff x="1751" y="1509"/>
                <a:chExt cx="296" cy="289"/>
              </a:xfrm>
            </p:grpSpPr>
            <p:sp>
              <p:nvSpPr>
                <p:cNvPr id="1337452" name="Freeform 10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53" name="Freeform 10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54" name="Line 11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7455" name="Freeform 11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56" name="Line 11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7457" name="Rectangle 11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6" name="Group 114"/>
              <p:cNvGrpSpPr>
                <a:grpSpLocks/>
              </p:cNvGrpSpPr>
              <p:nvPr/>
            </p:nvGrpSpPr>
            <p:grpSpPr bwMode="auto">
              <a:xfrm>
                <a:off x="2880" y="1248"/>
                <a:ext cx="325" cy="289"/>
                <a:chOff x="2600" y="1509"/>
                <a:chExt cx="325" cy="289"/>
              </a:xfrm>
            </p:grpSpPr>
            <p:sp>
              <p:nvSpPr>
                <p:cNvPr id="1337459" name="Freeform 11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60" name="Freeform 11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61" name="Rectangle 11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18"/>
              <p:cNvGrpSpPr>
                <a:grpSpLocks/>
              </p:cNvGrpSpPr>
              <p:nvPr/>
            </p:nvGrpSpPr>
            <p:grpSpPr bwMode="auto">
              <a:xfrm>
                <a:off x="3348" y="1248"/>
                <a:ext cx="284" cy="289"/>
                <a:chOff x="3068" y="1509"/>
                <a:chExt cx="284" cy="289"/>
              </a:xfrm>
            </p:grpSpPr>
            <p:sp>
              <p:nvSpPr>
                <p:cNvPr id="1337463" name="Freeform 11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64" name="Freeform 12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65" name="Line 12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7466" name="Line 12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7467" name="Line 12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7468" name="Line 12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7469" name="Line 12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7470" name="Line 12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7471" name="Line 12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7472" name="Line 12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7473" name="Line 12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grpSp>
        <p:nvGrpSpPr>
          <p:cNvPr id="28" name="Group 130"/>
          <p:cNvGrpSpPr>
            <a:grpSpLocks/>
          </p:cNvGrpSpPr>
          <p:nvPr/>
        </p:nvGrpSpPr>
        <p:grpSpPr bwMode="auto">
          <a:xfrm>
            <a:off x="3822700" y="1905000"/>
            <a:ext cx="3355975" cy="838200"/>
            <a:chOff x="1562" y="1152"/>
            <a:chExt cx="2114" cy="528"/>
          </a:xfrm>
        </p:grpSpPr>
        <p:grpSp>
          <p:nvGrpSpPr>
            <p:cNvPr id="29" name="Group 131"/>
            <p:cNvGrpSpPr>
              <a:grpSpLocks/>
            </p:cNvGrpSpPr>
            <p:nvPr/>
          </p:nvGrpSpPr>
          <p:grpSpPr bwMode="auto">
            <a:xfrm>
              <a:off x="2487" y="1152"/>
              <a:ext cx="223" cy="481"/>
              <a:chOff x="2207" y="1413"/>
              <a:chExt cx="223" cy="481"/>
            </a:xfrm>
          </p:grpSpPr>
          <p:sp>
            <p:nvSpPr>
              <p:cNvPr id="1337476" name="Freeform 1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77" name="Rectangle 1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30" name="Group 134"/>
            <p:cNvGrpSpPr>
              <a:grpSpLocks/>
            </p:cNvGrpSpPr>
            <p:nvPr/>
          </p:nvGrpSpPr>
          <p:grpSpPr bwMode="auto">
            <a:xfrm>
              <a:off x="1562" y="1248"/>
              <a:ext cx="349" cy="289"/>
              <a:chOff x="1282" y="1509"/>
              <a:chExt cx="349" cy="289"/>
            </a:xfrm>
          </p:grpSpPr>
          <p:sp>
            <p:nvSpPr>
              <p:cNvPr id="1337479" name="Rectangle 1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31" name="Group 136"/>
              <p:cNvGrpSpPr>
                <a:grpSpLocks/>
              </p:cNvGrpSpPr>
              <p:nvPr/>
            </p:nvGrpSpPr>
            <p:grpSpPr bwMode="auto">
              <a:xfrm>
                <a:off x="1291" y="1509"/>
                <a:ext cx="340" cy="289"/>
                <a:chOff x="1291" y="1509"/>
                <a:chExt cx="340" cy="289"/>
              </a:xfrm>
            </p:grpSpPr>
            <p:sp>
              <p:nvSpPr>
                <p:cNvPr id="1337481" name="Freeform 1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82" name="Freeform 1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7483" name="Rectangle 1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37511" name="Group 140"/>
            <p:cNvGrpSpPr>
              <a:grpSpLocks/>
            </p:cNvGrpSpPr>
            <p:nvPr/>
          </p:nvGrpSpPr>
          <p:grpSpPr bwMode="auto">
            <a:xfrm>
              <a:off x="2031" y="1248"/>
              <a:ext cx="296" cy="289"/>
              <a:chOff x="1751" y="1509"/>
              <a:chExt cx="296" cy="289"/>
            </a:xfrm>
          </p:grpSpPr>
          <p:sp>
            <p:nvSpPr>
              <p:cNvPr id="1337485" name="Freeform 1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86" name="Freeform 1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87" name="Line 1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7488" name="Freeform 1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89" name="Line 1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7490" name="Rectangle 1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337512" name="Group 147"/>
            <p:cNvGrpSpPr>
              <a:grpSpLocks/>
            </p:cNvGrpSpPr>
            <p:nvPr/>
          </p:nvGrpSpPr>
          <p:grpSpPr bwMode="auto">
            <a:xfrm>
              <a:off x="2880" y="1248"/>
              <a:ext cx="325" cy="289"/>
              <a:chOff x="2600" y="1509"/>
              <a:chExt cx="325" cy="289"/>
            </a:xfrm>
          </p:grpSpPr>
          <p:sp>
            <p:nvSpPr>
              <p:cNvPr id="1337492" name="Freeform 1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93" name="Freeform 1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94" name="Rectangle 1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37513" name="Group 151"/>
            <p:cNvGrpSpPr>
              <a:grpSpLocks/>
            </p:cNvGrpSpPr>
            <p:nvPr/>
          </p:nvGrpSpPr>
          <p:grpSpPr bwMode="auto">
            <a:xfrm>
              <a:off x="3348" y="1248"/>
              <a:ext cx="284" cy="289"/>
              <a:chOff x="3068" y="1509"/>
              <a:chExt cx="284" cy="289"/>
            </a:xfrm>
          </p:grpSpPr>
          <p:sp>
            <p:nvSpPr>
              <p:cNvPr id="1337496" name="Freeform 1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97" name="Freeform 1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98" name="Line 1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7499" name="Line 1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7500" name="Line 1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7501" name="Line 1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7502" name="Line 1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7503" name="Line 1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7504" name="Line 1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7505" name="Line 1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7506" name="Line 1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337507" name="Rectangle 163"/>
          <p:cNvSpPr>
            <a:spLocks noChangeArrowheads="1"/>
          </p:cNvSpPr>
          <p:nvPr/>
        </p:nvSpPr>
        <p:spPr bwMode="auto">
          <a:xfrm>
            <a:off x="914400" y="2057400"/>
            <a:ext cx="2198688"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8 sub $4,$1,$5</a:t>
            </a:r>
          </a:p>
        </p:txBody>
      </p:sp>
      <p:cxnSp>
        <p:nvCxnSpPr>
          <p:cNvPr id="1337508" name="AutoShape 164"/>
          <p:cNvCxnSpPr>
            <a:cxnSpLocks noChangeShapeType="1"/>
            <a:stCxn id="1337359" idx="3"/>
            <a:endCxn id="1337406" idx="1"/>
          </p:cNvCxnSpPr>
          <p:nvPr/>
        </p:nvCxnSpPr>
        <p:spPr bwMode="auto">
          <a:xfrm flipH="1">
            <a:off x="774700" y="1522413"/>
            <a:ext cx="2198688" cy="1600200"/>
          </a:xfrm>
          <a:prstGeom prst="curvedConnector5">
            <a:avLst>
              <a:gd name="adj1" fmla="val -10324"/>
              <a:gd name="adj2" fmla="val 50000"/>
              <a:gd name="adj3" fmla="val 110398"/>
            </a:avLst>
          </a:prstGeom>
          <a:noFill/>
          <a:ln w="28575">
            <a:solidFill>
              <a:schemeClr val="accent1"/>
            </a:solidFill>
            <a:round/>
            <a:headEnd/>
            <a:tailEnd type="triangle" w="med" len="med"/>
          </a:ln>
          <a:effectLst/>
        </p:spPr>
      </p:cxnSp>
      <p:sp>
        <p:nvSpPr>
          <p:cNvPr id="1337509" name="Oval 165"/>
          <p:cNvSpPr>
            <a:spLocks noChangeArrowheads="1"/>
          </p:cNvSpPr>
          <p:nvPr/>
        </p:nvSpPr>
        <p:spPr bwMode="auto">
          <a:xfrm>
            <a:off x="4114800" y="1066800"/>
            <a:ext cx="304800" cy="762000"/>
          </a:xfrm>
          <a:prstGeom prst="ellipse">
            <a:avLst/>
          </a:prstGeom>
          <a:noFill/>
          <a:ln w="28575">
            <a:solidFill>
              <a:schemeClr val="accent1"/>
            </a:solidFill>
            <a:round/>
            <a:headEnd/>
            <a:tailEnd/>
          </a:ln>
          <a:effectLst/>
        </p:spPr>
        <p:txBody>
          <a:bodyPr wrap="none" anchor="ctr"/>
          <a:lstStyle/>
          <a:p>
            <a:endParaRPr lang="en-US"/>
          </a:p>
        </p:txBody>
      </p:sp>
      <p:sp>
        <p:nvSpPr>
          <p:cNvPr id="1337510" name="Rectangle 166"/>
          <p:cNvSpPr>
            <a:spLocks noGrp="1" noChangeArrowheads="1"/>
          </p:cNvSpPr>
          <p:nvPr>
            <p:ph type="body" idx="1"/>
          </p:nvPr>
        </p:nvSpPr>
        <p:spPr>
          <a:xfrm>
            <a:off x="457200" y="5181600"/>
            <a:ext cx="8153400" cy="716093"/>
          </a:xfrm>
          <a:noFill/>
          <a:ln/>
        </p:spPr>
        <p:txBody>
          <a:bodyPr/>
          <a:lstStyle/>
          <a:p>
            <a:pPr marL="457200" indent="-457200"/>
            <a:r>
              <a:rPr lang="zh-CN" altLang="en-US" dirty="0" smtClean="0">
                <a:latin typeface="微软雅黑" pitchFamily="34" charset="-122"/>
                <a:ea typeface="微软雅黑" pitchFamily="34" charset="-122"/>
              </a:rPr>
              <a:t>为了清除</a:t>
            </a:r>
            <a:r>
              <a:rPr lang="en-US" altLang="zh-CN" dirty="0" smtClean="0">
                <a:latin typeface="微软雅黑" pitchFamily="34" charset="-122"/>
                <a:ea typeface="微软雅黑" pitchFamily="34" charset="-122"/>
              </a:rPr>
              <a:t>IF </a:t>
            </a:r>
            <a:r>
              <a:rPr lang="zh-CN" altLang="en-US" dirty="0" smtClean="0">
                <a:latin typeface="微软雅黑" pitchFamily="34" charset="-122"/>
                <a:ea typeface="微软雅黑" pitchFamily="34" charset="-122"/>
              </a:rPr>
              <a:t>级指令</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将</a:t>
            </a:r>
            <a:r>
              <a:rPr lang="en-US" altLang="zh-CN" dirty="0" err="1" smtClean="0">
                <a:latin typeface="微软雅黑" pitchFamily="34" charset="-122"/>
                <a:ea typeface="微软雅黑" pitchFamily="34" charset="-122"/>
              </a:rPr>
              <a:t>IF.Flush</a:t>
            </a:r>
            <a:r>
              <a:rPr lang="zh-CN" altLang="en-US" dirty="0" smtClean="0">
                <a:latin typeface="微软雅黑" pitchFamily="34" charset="-122"/>
                <a:ea typeface="微软雅黑" pitchFamily="34" charset="-122"/>
              </a:rPr>
              <a:t>控制信号，即将</a:t>
            </a:r>
            <a:r>
              <a:rPr lang="en-US" altLang="zh-CN" dirty="0" smtClean="0">
                <a:latin typeface="微软雅黑" pitchFamily="34" charset="-122"/>
                <a:ea typeface="微软雅黑" pitchFamily="34" charset="-122"/>
              </a:rPr>
              <a:t>IF/ID</a:t>
            </a:r>
            <a:r>
              <a:rPr lang="zh-CN" altLang="en-US" dirty="0" smtClean="0">
                <a:latin typeface="微软雅黑" pitchFamily="34" charset="-122"/>
                <a:ea typeface="微软雅黑" pitchFamily="34" charset="-122"/>
              </a:rPr>
              <a:t>流水线寄存器的指令字段置为</a:t>
            </a:r>
            <a:r>
              <a:rPr lang="en-US" altLang="zh-CN" dirty="0" smtClean="0">
                <a:latin typeface="微软雅黑" pitchFamily="34" charset="-122"/>
                <a:ea typeface="微软雅黑" pitchFamily="34" charset="-122"/>
              </a:rPr>
              <a:t>0 (</a:t>
            </a:r>
            <a:r>
              <a:rPr lang="zh-CN" altLang="en-US" dirty="0" smtClean="0">
                <a:latin typeface="微软雅黑" pitchFamily="34" charset="-122"/>
                <a:ea typeface="微软雅黑" pitchFamily="34" charset="-122"/>
              </a:rPr>
              <a:t>变成空指令</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37507"/>
                                        </p:tgtEl>
                                        <p:attrNameLst>
                                          <p:attrName>style.visibility</p:attrName>
                                        </p:attrNameLst>
                                      </p:cBhvr>
                                      <p:to>
                                        <p:strVal val="visible"/>
                                      </p:to>
                                    </p:set>
                                  </p:childTnLst>
                                  <p:subTnLst>
                                    <p:set>
                                      <p:cBhvr override="childStyle">
                                        <p:cTn dur="1" fill="hold" display="0" masterRel="nextClick" afterEffect="1"/>
                                        <p:tgtEl>
                                          <p:spTgt spid="133750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7509"/>
                                        </p:tgtEl>
                                        <p:attrNameLst>
                                          <p:attrName>style.visibility</p:attrName>
                                        </p:attrNameLst>
                                      </p:cBhvr>
                                      <p:to>
                                        <p:strVal val="visible"/>
                                      </p:to>
                                    </p:set>
                                  </p:childTnLst>
                                  <p:subTnLst>
                                    <p:set>
                                      <p:cBhvr override="childStyle">
                                        <p:cTn dur="1" fill="hold" display="0" masterRel="nextClick" afterEffect="1"/>
                                        <p:tgtEl>
                                          <p:spTgt spid="133750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37508"/>
                                        </p:tgtEl>
                                        <p:attrNameLst>
                                          <p:attrName>style.visibility</p:attrName>
                                        </p:attrNameLst>
                                      </p:cBhvr>
                                      <p:to>
                                        <p:strVal val="visible"/>
                                      </p:to>
                                    </p:set>
                                    <p:animEffect transition="in" filter="wipe(up)">
                                      <p:cBhvr>
                                        <p:cTn id="17" dur="500"/>
                                        <p:tgtEl>
                                          <p:spTgt spid="1337508"/>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507" grpId="0"/>
      <p:bldP spid="133750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38" name="Rectangle 2"/>
          <p:cNvSpPr>
            <a:spLocks noGrp="1" noChangeArrowheads="1"/>
          </p:cNvSpPr>
          <p:nvPr>
            <p:ph type="title"/>
          </p:nvPr>
        </p:nvSpPr>
        <p:spPr/>
        <p:txBody>
          <a:bodyPr/>
          <a:lstStyle/>
          <a:p>
            <a:r>
              <a:rPr lang="zh-CN" altLang="en-US" dirty="0" smtClean="0"/>
              <a:t>分支结构</a:t>
            </a:r>
            <a:endParaRPr lang="en-US" dirty="0"/>
          </a:p>
        </p:txBody>
      </p:sp>
      <p:sp>
        <p:nvSpPr>
          <p:cNvPr id="1345539" name="Rectangle 3"/>
          <p:cNvSpPr>
            <a:spLocks noGrp="1" noChangeArrowheads="1"/>
          </p:cNvSpPr>
          <p:nvPr>
            <p:ph type="body" idx="1"/>
          </p:nvPr>
        </p:nvSpPr>
        <p:spPr>
          <a:xfrm>
            <a:off x="533400" y="838200"/>
            <a:ext cx="8153400" cy="383695"/>
          </a:xfrm>
        </p:spPr>
        <p:txBody>
          <a:bodyPr/>
          <a:lstStyle/>
          <a:p>
            <a:r>
              <a:rPr lang="zh-CN" altLang="en-US" dirty="0" smtClean="0">
                <a:latin typeface="微软雅黑" pitchFamily="34" charset="-122"/>
                <a:ea typeface="微软雅黑" pitchFamily="34" charset="-122"/>
              </a:rPr>
              <a:t>预测不发生对于循环体顶部的分支结构能取得较好的效果</a:t>
            </a:r>
            <a:endParaRPr lang="en-US" dirty="0">
              <a:latin typeface="微软雅黑" pitchFamily="34" charset="-122"/>
              <a:ea typeface="微软雅黑" pitchFamily="34" charset="-122"/>
            </a:endParaRPr>
          </a:p>
        </p:txBody>
      </p:sp>
      <p:sp>
        <p:nvSpPr>
          <p:cNvPr id="1345540" name="Rectangle 4"/>
          <p:cNvSpPr>
            <a:spLocks noChangeArrowheads="1"/>
          </p:cNvSpPr>
          <p:nvPr/>
        </p:nvSpPr>
        <p:spPr bwMode="auto">
          <a:xfrm>
            <a:off x="5562600" y="1371600"/>
            <a:ext cx="3048000" cy="2159000"/>
          </a:xfrm>
          <a:prstGeom prst="rect">
            <a:avLst/>
          </a:prstGeom>
          <a:noFill/>
          <a:ln w="12700">
            <a:noFill/>
            <a:miter lim="800000"/>
            <a:headEnd/>
            <a:tailEnd/>
          </a:ln>
          <a:effectLst/>
        </p:spPr>
        <p:txBody>
          <a:bodyPr lIns="90488" tIns="44450" rIns="90488" bIns="44450">
            <a:spAutoFit/>
          </a:bodyPr>
          <a:lstStyle/>
          <a:p>
            <a:r>
              <a:rPr lang="en-US" sz="1700">
                <a:solidFill>
                  <a:schemeClr val="tx1"/>
                </a:solidFill>
                <a:latin typeface="Courier New" pitchFamily="49" charset="0"/>
              </a:rPr>
              <a:t>Loop: beq $1,$2,Out</a:t>
            </a:r>
          </a:p>
          <a:p>
            <a:r>
              <a:rPr lang="en-US" sz="1700">
                <a:solidFill>
                  <a:schemeClr val="tx1"/>
                </a:solidFill>
                <a:latin typeface="Courier New" pitchFamily="49" charset="0"/>
              </a:rPr>
              <a:t>      1</a:t>
            </a:r>
            <a:r>
              <a:rPr lang="en-US" sz="1700" baseline="30000">
                <a:solidFill>
                  <a:schemeClr val="tx1"/>
                </a:solidFill>
                <a:latin typeface="Courier New" pitchFamily="49" charset="0"/>
              </a:rPr>
              <a:t>nd</a:t>
            </a:r>
            <a:r>
              <a:rPr lang="en-US" sz="1700">
                <a:solidFill>
                  <a:schemeClr val="tx1"/>
                </a:solidFill>
                <a:latin typeface="Courier New" pitchFamily="49" charset="0"/>
              </a:rPr>
              <a:t> loop instr</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a:solidFill>
                  <a:schemeClr val="tx1"/>
                </a:solidFill>
                <a:latin typeface="Courier New" pitchFamily="49" charset="0"/>
              </a:rPr>
              <a:t>      last loop instr</a:t>
            </a:r>
          </a:p>
          <a:p>
            <a:r>
              <a:rPr lang="en-US" sz="1700">
                <a:solidFill>
                  <a:schemeClr val="tx1"/>
                </a:solidFill>
                <a:latin typeface="Courier New" pitchFamily="49" charset="0"/>
              </a:rPr>
              <a:t>      j  Loop</a:t>
            </a:r>
          </a:p>
          <a:p>
            <a:r>
              <a:rPr lang="en-US" sz="1700">
                <a:solidFill>
                  <a:schemeClr val="tx1"/>
                </a:solidFill>
                <a:latin typeface="Courier New" pitchFamily="49" charset="0"/>
              </a:rPr>
              <a:t>Out:  fall out instr</a:t>
            </a:r>
          </a:p>
        </p:txBody>
      </p:sp>
      <p:sp>
        <p:nvSpPr>
          <p:cNvPr id="1345541" name="Rectangle 5"/>
          <p:cNvSpPr>
            <a:spLocks noChangeArrowheads="1"/>
          </p:cNvSpPr>
          <p:nvPr/>
        </p:nvSpPr>
        <p:spPr bwMode="auto">
          <a:xfrm>
            <a:off x="609600" y="1752600"/>
            <a:ext cx="4800600" cy="974626"/>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zh-CN" altLang="en-US" sz="2000" dirty="0" smtClean="0">
                <a:solidFill>
                  <a:schemeClr val="tx1"/>
                </a:solidFill>
                <a:latin typeface="微软雅黑" pitchFamily="34" charset="-122"/>
                <a:ea typeface="微软雅黑" pitchFamily="34" charset="-122"/>
              </a:rPr>
              <a:t>循环体底部的分支总是会跳回到循环体的顶部</a:t>
            </a:r>
            <a:r>
              <a:rPr lang="en-US" sz="2000" dirty="0" smtClean="0">
                <a:solidFill>
                  <a:schemeClr val="tx1"/>
                </a:solidFill>
                <a:latin typeface="微软雅黑" pitchFamily="34" charset="-122"/>
                <a:ea typeface="微软雅黑" pitchFamily="34" charset="-122"/>
              </a:rPr>
              <a:t>– incur </a:t>
            </a:r>
            <a:r>
              <a:rPr lang="en-US" sz="2000" dirty="0">
                <a:solidFill>
                  <a:schemeClr val="tx1"/>
                </a:solidFill>
                <a:latin typeface="微软雅黑" pitchFamily="34" charset="-122"/>
                <a:ea typeface="微软雅黑" pitchFamily="34" charset="-122"/>
              </a:rPr>
              <a:t>the jump stall overhead</a:t>
            </a:r>
          </a:p>
        </p:txBody>
      </p:sp>
      <p:sp>
        <p:nvSpPr>
          <p:cNvPr id="1345542" name="Rectangle 6"/>
          <p:cNvSpPr>
            <a:spLocks noChangeArrowheads="1"/>
          </p:cNvSpPr>
          <p:nvPr/>
        </p:nvSpPr>
        <p:spPr bwMode="auto">
          <a:xfrm>
            <a:off x="609600" y="3657600"/>
            <a:ext cx="8153400" cy="420628"/>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latin typeface="微软雅黑" pitchFamily="34" charset="-122"/>
                <a:ea typeface="微软雅黑" pitchFamily="34" charset="-122"/>
              </a:rPr>
              <a:t>预测不发生对于循环体底部的分支结构能取得的效果不好</a:t>
            </a:r>
            <a:endParaRPr lang="en-US" sz="2400" dirty="0">
              <a:solidFill>
                <a:schemeClr val="tx1"/>
              </a:solidFill>
              <a:latin typeface="微软雅黑" pitchFamily="34" charset="-122"/>
              <a:ea typeface="微软雅黑" pitchFamily="34" charset="-122"/>
            </a:endParaRPr>
          </a:p>
        </p:txBody>
      </p:sp>
      <p:sp>
        <p:nvSpPr>
          <p:cNvPr id="1345543" name="Rectangle 7"/>
          <p:cNvSpPr>
            <a:spLocks noChangeArrowheads="1"/>
          </p:cNvSpPr>
          <p:nvPr/>
        </p:nvSpPr>
        <p:spPr bwMode="auto">
          <a:xfrm>
            <a:off x="5562600" y="4191000"/>
            <a:ext cx="3048000" cy="2159000"/>
          </a:xfrm>
          <a:prstGeom prst="rect">
            <a:avLst/>
          </a:prstGeom>
          <a:noFill/>
          <a:ln w="12700">
            <a:noFill/>
            <a:miter lim="800000"/>
            <a:headEnd/>
            <a:tailEnd/>
          </a:ln>
          <a:effectLst/>
        </p:spPr>
        <p:txBody>
          <a:bodyPr lIns="90488" tIns="44450" rIns="90488" bIns="44450">
            <a:spAutoFit/>
          </a:bodyPr>
          <a:lstStyle/>
          <a:p>
            <a:r>
              <a:rPr lang="en-US" sz="1700">
                <a:solidFill>
                  <a:schemeClr val="tx1"/>
                </a:solidFill>
                <a:latin typeface="Courier New" pitchFamily="49" charset="0"/>
              </a:rPr>
              <a:t>Loop: 1</a:t>
            </a:r>
            <a:r>
              <a:rPr lang="en-US" sz="1700" baseline="30000">
                <a:solidFill>
                  <a:schemeClr val="tx1"/>
                </a:solidFill>
                <a:latin typeface="Courier New" pitchFamily="49" charset="0"/>
              </a:rPr>
              <a:t>st</a:t>
            </a:r>
            <a:r>
              <a:rPr lang="en-US" sz="1700">
                <a:solidFill>
                  <a:schemeClr val="tx1"/>
                </a:solidFill>
                <a:latin typeface="Courier New" pitchFamily="49" charset="0"/>
              </a:rPr>
              <a:t> loop instr</a:t>
            </a:r>
          </a:p>
          <a:p>
            <a:r>
              <a:rPr lang="en-US" sz="1700">
                <a:solidFill>
                  <a:schemeClr val="tx1"/>
                </a:solidFill>
                <a:latin typeface="Courier New" pitchFamily="49" charset="0"/>
              </a:rPr>
              <a:t>      2</a:t>
            </a:r>
            <a:r>
              <a:rPr lang="en-US" sz="1700" baseline="30000">
                <a:solidFill>
                  <a:schemeClr val="tx1"/>
                </a:solidFill>
                <a:latin typeface="Courier New" pitchFamily="49" charset="0"/>
              </a:rPr>
              <a:t>nd</a:t>
            </a:r>
            <a:r>
              <a:rPr lang="en-US" sz="1700">
                <a:solidFill>
                  <a:schemeClr val="tx1"/>
                </a:solidFill>
                <a:latin typeface="Courier New" pitchFamily="49" charset="0"/>
              </a:rPr>
              <a:t> loop instr</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a:solidFill>
                  <a:schemeClr val="tx1"/>
                </a:solidFill>
                <a:latin typeface="Courier New" pitchFamily="49" charset="0"/>
              </a:rPr>
              <a:t>      last loop instr</a:t>
            </a:r>
          </a:p>
          <a:p>
            <a:r>
              <a:rPr lang="en-US" sz="1700">
                <a:solidFill>
                  <a:schemeClr val="tx1"/>
                </a:solidFill>
                <a:latin typeface="Courier New" pitchFamily="49" charset="0"/>
              </a:rPr>
              <a:t>      bne $1,$2,Loop</a:t>
            </a:r>
          </a:p>
          <a:p>
            <a:r>
              <a:rPr lang="en-US" sz="1700">
                <a:solidFill>
                  <a:schemeClr val="tx1"/>
                </a:solidFill>
                <a:latin typeface="Courier New" pitchFamily="49" charset="0"/>
              </a:rPr>
              <a:t>      fall out instr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55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5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542" grpId="0"/>
      <p:bldP spid="134554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p:cNvSpPr>
            <a:spLocks noGrp="1" noChangeArrowheads="1"/>
          </p:cNvSpPr>
          <p:nvPr>
            <p:ph type="title"/>
          </p:nvPr>
        </p:nvSpPr>
        <p:spPr/>
        <p:txBody>
          <a:bodyPr/>
          <a:lstStyle/>
          <a:p>
            <a:r>
              <a:rPr lang="zh-CN" altLang="en-US" dirty="0" smtClean="0"/>
              <a:t>静态分支预测</a:t>
            </a:r>
            <a:endParaRPr lang="en-US" dirty="0"/>
          </a:p>
        </p:txBody>
      </p:sp>
      <p:sp>
        <p:nvSpPr>
          <p:cNvPr id="1330179" name="Rectangle 3"/>
          <p:cNvSpPr>
            <a:spLocks noGrp="1" noChangeArrowheads="1"/>
          </p:cNvSpPr>
          <p:nvPr>
            <p:ph type="body" idx="1"/>
          </p:nvPr>
        </p:nvSpPr>
        <p:spPr>
          <a:xfrm>
            <a:off x="533400" y="838200"/>
            <a:ext cx="8153400" cy="716093"/>
          </a:xfrm>
        </p:spPr>
        <p:txBody>
          <a:bodyPr/>
          <a:lstStyle/>
          <a:p>
            <a:pPr marL="457200" indent="-457200"/>
            <a:r>
              <a:rPr lang="zh-CN" altLang="en-US" dirty="0" smtClean="0">
                <a:latin typeface="微软雅黑" pitchFamily="34" charset="-122"/>
                <a:ea typeface="微软雅黑" pitchFamily="34" charset="-122"/>
              </a:rPr>
              <a:t>通过假定一个给定的结果和行动来解决分支冒险，而不进行等待来看实际的分支结果</a:t>
            </a:r>
            <a:endParaRPr lang="en-US" altLang="zh-CN" dirty="0">
              <a:latin typeface="微软雅黑" pitchFamily="34" charset="-122"/>
              <a:ea typeface="微软雅黑" pitchFamily="34" charset="-122"/>
            </a:endParaRPr>
          </a:p>
        </p:txBody>
      </p:sp>
      <p:sp>
        <p:nvSpPr>
          <p:cNvPr id="1330180" name="Rectangle 4"/>
          <p:cNvSpPr>
            <a:spLocks noChangeArrowheads="1"/>
          </p:cNvSpPr>
          <p:nvPr/>
        </p:nvSpPr>
        <p:spPr bwMode="auto">
          <a:xfrm>
            <a:off x="533400" y="1752600"/>
            <a:ext cx="8153400" cy="3966214"/>
          </a:xfrm>
          <a:prstGeom prst="rect">
            <a:avLst/>
          </a:prstGeom>
          <a:noFill/>
          <a:ln w="12700">
            <a:noFill/>
            <a:miter lim="800000"/>
            <a:headEnd/>
            <a:tailEnd/>
          </a:ln>
          <a:effectLst/>
        </p:spPr>
        <p:txBody>
          <a:bodyPr lIns="63500" tIns="25400" rIns="63500" bIns="25400">
            <a:spAutoFit/>
          </a:bodyPr>
          <a:lstStyle/>
          <a:p>
            <a:pPr marL="457200" indent="-457200">
              <a:spcBef>
                <a:spcPct val="30000"/>
              </a:spcBef>
              <a:buClr>
                <a:schemeClr val="accent1"/>
              </a:buClr>
              <a:buSzPct val="75000"/>
              <a:buFont typeface="Wingdings" pitchFamily="2" charset="2"/>
              <a:buAutoNum type="arabicPeriod" startAt="2"/>
            </a:pPr>
            <a:r>
              <a:rPr lang="zh-CN" altLang="en-US" sz="2400" dirty="0" smtClean="0">
                <a:solidFill>
                  <a:schemeClr val="tx1"/>
                </a:solidFill>
                <a:latin typeface="微软雅黑" pitchFamily="34" charset="-122"/>
                <a:ea typeface="微软雅黑" pitchFamily="34" charset="-122"/>
              </a:rPr>
              <a:t>预测发生</a:t>
            </a:r>
            <a:r>
              <a:rPr lang="en-US" sz="2400" dirty="0" smtClean="0">
                <a:solidFill>
                  <a:schemeClr val="tx1"/>
                </a:solidFill>
                <a:latin typeface="微软雅黑" pitchFamily="34" charset="-122"/>
                <a:ea typeface="微软雅黑" pitchFamily="34" charset="-122"/>
              </a:rPr>
              <a:t>– </a:t>
            </a:r>
            <a:r>
              <a:rPr lang="zh-CN" altLang="en-US" sz="2400" dirty="0" smtClean="0">
                <a:solidFill>
                  <a:schemeClr val="tx1"/>
                </a:solidFill>
                <a:latin typeface="微软雅黑" pitchFamily="34" charset="-122"/>
                <a:ea typeface="微软雅黑" pitchFamily="34" charset="-122"/>
              </a:rPr>
              <a:t>预测分支总会被执行</a:t>
            </a:r>
            <a:endParaRPr lang="en-US" sz="2400" dirty="0">
              <a:solidFill>
                <a:schemeClr val="tx1"/>
              </a:solidFill>
              <a:latin typeface="微软雅黑" pitchFamily="34" charset="-122"/>
              <a:ea typeface="微软雅黑" pitchFamily="34" charset="-122"/>
            </a:endParaRPr>
          </a:p>
          <a:p>
            <a:pPr marL="876300" lvl="1" indent="-381000">
              <a:spcBef>
                <a:spcPct val="30000"/>
              </a:spcBef>
              <a:buClr>
                <a:schemeClr val="accent1"/>
              </a:buClr>
              <a:buSzPct val="75000"/>
              <a:buFont typeface="Monotype Sorts" pitchFamily="2" charset="2"/>
              <a:buChar char="l"/>
            </a:pPr>
            <a:r>
              <a:rPr lang="zh-CN" altLang="en-US" sz="2000" dirty="0" smtClean="0">
                <a:solidFill>
                  <a:schemeClr val="tx1"/>
                </a:solidFill>
                <a:latin typeface="微软雅黑" pitchFamily="34" charset="-122"/>
                <a:ea typeface="微软雅黑" pitchFamily="34" charset="-122"/>
              </a:rPr>
              <a:t>预测发生经常会引起一个周期的阻塞</a:t>
            </a:r>
            <a:r>
              <a:rPr lang="en-US" sz="2000" dirty="0" smtClean="0">
                <a:solidFill>
                  <a:schemeClr val="tx1"/>
                </a:solidFill>
                <a:latin typeface="微软雅黑" pitchFamily="34" charset="-122"/>
                <a:ea typeface="微软雅黑" pitchFamily="34" charset="-122"/>
              </a:rPr>
              <a:t> (if </a:t>
            </a:r>
            <a:r>
              <a:rPr lang="en-US" sz="2000" dirty="0">
                <a:solidFill>
                  <a:schemeClr val="tx1"/>
                </a:solidFill>
                <a:latin typeface="微软雅黑" pitchFamily="34" charset="-122"/>
                <a:ea typeface="微软雅黑" pitchFamily="34" charset="-122"/>
              </a:rPr>
              <a:t>branch destination hardware has been moved to the ID stage)</a:t>
            </a:r>
          </a:p>
          <a:p>
            <a:pPr marL="876300" lvl="1" indent="-381000">
              <a:spcBef>
                <a:spcPct val="30000"/>
              </a:spcBef>
              <a:buClr>
                <a:schemeClr val="accent1"/>
              </a:buClr>
              <a:buSzPct val="75000"/>
              <a:buFont typeface="Monotype Sorts" pitchFamily="2" charset="2"/>
              <a:buChar char="l"/>
            </a:pPr>
            <a:r>
              <a:rPr lang="zh-CN" altLang="en-US" sz="2000" dirty="0" smtClean="0">
                <a:solidFill>
                  <a:schemeClr val="tx1"/>
                </a:solidFill>
                <a:latin typeface="微软雅黑" pitchFamily="34" charset="-122"/>
                <a:ea typeface="微软雅黑" pitchFamily="34" charset="-122"/>
              </a:rPr>
              <a:t>有没有办法“缓存”分支目标指令的地址？</a:t>
            </a:r>
            <a:endParaRPr lang="en-US" sz="2000" dirty="0">
              <a:solidFill>
                <a:schemeClr val="tx1"/>
              </a:solidFill>
              <a:latin typeface="微软雅黑" pitchFamily="34" charset="-122"/>
              <a:ea typeface="微软雅黑" pitchFamily="34" charset="-122"/>
            </a:endParaRPr>
          </a:p>
          <a:p>
            <a:pPr marL="457200" indent="-457200">
              <a:spcBef>
                <a:spcPct val="30000"/>
              </a:spcBef>
              <a:buClr>
                <a:schemeClr val="accent1"/>
              </a:buClr>
              <a:buSzPct val="75000"/>
              <a:buFont typeface="Wingdings" pitchFamily="2" charset="2"/>
              <a:buChar char="q"/>
            </a:pPr>
            <a:r>
              <a:rPr lang="zh-CN" altLang="en-US" sz="2400" dirty="0" smtClean="0">
                <a:solidFill>
                  <a:schemeClr val="tx1"/>
                </a:solidFill>
                <a:latin typeface="微软雅黑" pitchFamily="34" charset="-122"/>
                <a:ea typeface="微软雅黑" pitchFamily="34" charset="-122"/>
              </a:rPr>
              <a:t>当分支带来的不利增加时 </a:t>
            </a:r>
            <a:r>
              <a:rPr lang="en-US" sz="2400" dirty="0" smtClean="0">
                <a:solidFill>
                  <a:schemeClr val="tx1"/>
                </a:solidFill>
                <a:latin typeface="微软雅黑" pitchFamily="34" charset="-122"/>
                <a:ea typeface="微软雅黑" pitchFamily="34" charset="-122"/>
              </a:rPr>
              <a:t>(</a:t>
            </a:r>
            <a:r>
              <a:rPr lang="en-US" sz="2400" dirty="0">
                <a:solidFill>
                  <a:schemeClr val="tx1"/>
                </a:solidFill>
                <a:latin typeface="微软雅黑" pitchFamily="34" charset="-122"/>
                <a:ea typeface="微软雅黑" pitchFamily="34" charset="-122"/>
              </a:rPr>
              <a:t>for deeper pipelines), </a:t>
            </a:r>
            <a:r>
              <a:rPr lang="zh-CN" altLang="en-US" sz="2400" dirty="0" smtClean="0">
                <a:solidFill>
                  <a:schemeClr val="tx1"/>
                </a:solidFill>
                <a:latin typeface="微软雅黑" pitchFamily="34" charset="-122"/>
                <a:ea typeface="微软雅黑" pitchFamily="34" charset="-122"/>
              </a:rPr>
              <a:t>简单的静态分支预测方案将会浪费大量的性能。如果有了更多硬件的支持，就可能在程序执行的时候动态地预测分支行为。</a:t>
            </a:r>
            <a:endParaRPr lang="en-US" sz="2400" dirty="0">
              <a:solidFill>
                <a:schemeClr val="tx1"/>
              </a:solidFill>
              <a:latin typeface="微软雅黑" pitchFamily="34" charset="-122"/>
              <a:ea typeface="微软雅黑" pitchFamily="34" charset="-122"/>
            </a:endParaRPr>
          </a:p>
          <a:p>
            <a:pPr marL="457200" indent="-457200">
              <a:spcBef>
                <a:spcPct val="30000"/>
              </a:spcBef>
              <a:buClr>
                <a:schemeClr val="accent1"/>
              </a:buClr>
              <a:buSzPct val="75000"/>
              <a:buFont typeface="Wingdings" pitchFamily="2" charset="2"/>
              <a:buAutoNum type="arabicPeriod" startAt="3"/>
            </a:pPr>
            <a:r>
              <a:rPr lang="zh-CN" altLang="en-US" sz="2400" dirty="0" smtClean="0">
                <a:latin typeface="微软雅黑" pitchFamily="34" charset="-122"/>
                <a:ea typeface="微软雅黑" pitchFamily="34" charset="-122"/>
              </a:rPr>
              <a:t>动态分支预测</a:t>
            </a:r>
            <a:r>
              <a:rPr lang="en-US" sz="2400" dirty="0" smtClean="0">
                <a:solidFill>
                  <a:schemeClr val="tx1"/>
                </a:solidFill>
                <a:latin typeface="微软雅黑" pitchFamily="34" charset="-122"/>
                <a:ea typeface="微软雅黑" pitchFamily="34" charset="-122"/>
              </a:rPr>
              <a:t> –</a:t>
            </a:r>
            <a:r>
              <a:rPr lang="zh-CN" altLang="en-US" sz="2400" dirty="0" smtClean="0">
                <a:solidFill>
                  <a:schemeClr val="tx1"/>
                </a:solidFill>
                <a:latin typeface="微软雅黑" pitchFamily="34" charset="-122"/>
                <a:ea typeface="微软雅黑" pitchFamily="34" charset="-122"/>
              </a:rPr>
              <a:t>在运行的时候，观察和分析</a:t>
            </a:r>
            <a:r>
              <a:rPr lang="en-US" altLang="zh-CN" sz="2400" i="1" dirty="0" smtClean="0">
                <a:solidFill>
                  <a:schemeClr val="tx1"/>
                </a:solidFill>
                <a:latin typeface="微软雅黑" pitchFamily="34" charset="-122"/>
                <a:ea typeface="微软雅黑" pitchFamily="34" charset="-122"/>
              </a:rPr>
              <a:t>run-time </a:t>
            </a:r>
            <a:r>
              <a:rPr lang="zh-CN" altLang="en-US" sz="2400" dirty="0" smtClean="0">
                <a:solidFill>
                  <a:schemeClr val="tx1"/>
                </a:solidFill>
                <a:latin typeface="微软雅黑" pitchFamily="34" charset="-122"/>
                <a:ea typeface="微软雅黑" pitchFamily="34" charset="-122"/>
              </a:rPr>
              <a:t>信息来预测分支</a:t>
            </a:r>
            <a:r>
              <a:rPr lang="zh-CN" altLang="en-US" sz="2400" i="1" dirty="0" smtClean="0">
                <a:solidFill>
                  <a:schemeClr val="tx1"/>
                </a:solidFill>
                <a:latin typeface="微软雅黑" pitchFamily="34" charset="-122"/>
                <a:ea typeface="微软雅黑" pitchFamily="34" charset="-122"/>
              </a:rPr>
              <a:t>。</a:t>
            </a:r>
            <a:endParaRPr lang="en-US" sz="2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018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018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018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01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18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Rectangle 2"/>
          <p:cNvSpPr>
            <a:spLocks noGrp="1" noChangeArrowheads="1"/>
          </p:cNvSpPr>
          <p:nvPr>
            <p:ph type="title"/>
          </p:nvPr>
        </p:nvSpPr>
        <p:spPr/>
        <p:txBody>
          <a:bodyPr/>
          <a:lstStyle/>
          <a:p>
            <a:r>
              <a:rPr lang="zh-CN" altLang="en-US" dirty="0" smtClean="0"/>
              <a:t>动态分支预测</a:t>
            </a:r>
            <a:endParaRPr lang="en-US" dirty="0"/>
          </a:p>
        </p:txBody>
      </p:sp>
      <p:sp>
        <p:nvSpPr>
          <p:cNvPr id="1346563" name="Rectangle 3"/>
          <p:cNvSpPr>
            <a:spLocks noGrp="1" noChangeArrowheads="1"/>
          </p:cNvSpPr>
          <p:nvPr>
            <p:ph type="body" idx="1"/>
          </p:nvPr>
        </p:nvSpPr>
        <p:spPr>
          <a:xfrm>
            <a:off x="457200" y="790575"/>
            <a:ext cx="8229600" cy="4684872"/>
          </a:xfrm>
        </p:spPr>
        <p:txBody>
          <a:bodyPr/>
          <a:lstStyle/>
          <a:p>
            <a:r>
              <a:rPr lang="en-US" altLang="zh-CN" dirty="0" smtClean="0">
                <a:latin typeface="微软雅黑" pitchFamily="34" charset="-122"/>
                <a:ea typeface="微软雅黑" pitchFamily="34" charset="-122"/>
              </a:rPr>
              <a:t>IF</a:t>
            </a:r>
            <a:r>
              <a:rPr lang="zh-CN" altLang="en-US" smtClean="0">
                <a:latin typeface="微软雅黑" pitchFamily="34" charset="-122"/>
                <a:ea typeface="微软雅黑" pitchFamily="34" charset="-122"/>
              </a:rPr>
              <a:t>阶段的分支</a:t>
            </a:r>
            <a:r>
              <a:rPr lang="zh-CN" altLang="en-US" dirty="0" smtClean="0">
                <a:latin typeface="微软雅黑" pitchFamily="34" charset="-122"/>
                <a:ea typeface="微软雅黑" pitchFamily="34" charset="-122"/>
              </a:rPr>
              <a:t>预测缓存（又称为分支历史记录表</a:t>
            </a:r>
            <a:r>
              <a:rPr lang="en-US" altLang="zh-CN" dirty="0" smtClean="0">
                <a:latin typeface="微软雅黑" pitchFamily="34" charset="-122"/>
                <a:ea typeface="微软雅黑" pitchFamily="34" charset="-122"/>
              </a:rPr>
              <a:t>BHT</a:t>
            </a:r>
            <a:r>
              <a:rPr lang="zh-CN" altLang="en-US" dirty="0" smtClean="0">
                <a:latin typeface="微软雅黑" pitchFamily="34" charset="-122"/>
                <a:ea typeface="微软雅黑" pitchFamily="34" charset="-122"/>
              </a:rPr>
              <a:t>）：一小块按照分支指令的低位地址索引的存储器区，其中包括一位或者多位数据用以说明最近是否发生过分支。</a:t>
            </a:r>
            <a:endParaRPr lang="en-US" altLang="zh-CN" dirty="0" smtClean="0">
              <a:latin typeface="微软雅黑" pitchFamily="34" charset="-122"/>
              <a:ea typeface="微软雅黑" pitchFamily="34" charset="-122"/>
            </a:endParaRPr>
          </a:p>
          <a:p>
            <a:pPr>
              <a:buNone/>
            </a:pPr>
            <a:endParaRPr lang="en-US" dirty="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预测位可能预测不准确，我们实际不知道预测是否准确，而且它还可能由其他具有相同地址低位的分支设置，但这不影响这种方法的准确率，只影响性能。</a:t>
            </a:r>
            <a:endParaRPr lang="en-US" dirty="0">
              <a:solidFill>
                <a:schemeClr val="accent1"/>
              </a:solidFill>
              <a:latin typeface="微软雅黑" pitchFamily="34" charset="-122"/>
              <a:ea typeface="微软雅黑" pitchFamily="34" charset="-122"/>
            </a:endParaRPr>
          </a:p>
          <a:p>
            <a:pPr lvl="2"/>
            <a:r>
              <a:rPr lang="en-US" dirty="0"/>
              <a:t>Branch decision occurs in the ID stage after determining that the fetched instruction is a branch and checking the prediction </a:t>
            </a:r>
            <a:r>
              <a:rPr lang="en-US" dirty="0" smtClean="0"/>
              <a:t>bit(s)</a:t>
            </a:r>
          </a:p>
          <a:p>
            <a:pPr lvl="2">
              <a:buNone/>
            </a:pPr>
            <a:endParaRPr lang="en-US" dirty="0"/>
          </a:p>
          <a:p>
            <a:pPr lvl="1"/>
            <a:r>
              <a:rPr lang="zh-CN" altLang="en-US" dirty="0" smtClean="0">
                <a:latin typeface="微软雅黑" pitchFamily="34" charset="-122"/>
                <a:ea typeface="微软雅黑" pitchFamily="34" charset="-122"/>
              </a:rPr>
              <a:t>如果预测是错的</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清除流水线中不正确的指令</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重启流水线中正确的指令，</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并反转预测位即可。</a:t>
            </a:r>
            <a:endParaRPr lang="en-US" dirty="0">
              <a:latin typeface="微软雅黑" pitchFamily="34" charset="-122"/>
              <a:ea typeface="微软雅黑" pitchFamily="34" charset="-122"/>
            </a:endParaRPr>
          </a:p>
          <a:p>
            <a:pPr lvl="2"/>
            <a:r>
              <a:rPr lang="en-US" dirty="0"/>
              <a:t>A 4096 bit BHT varies from 1% </a:t>
            </a:r>
            <a:r>
              <a:rPr lang="en-US" dirty="0" err="1"/>
              <a:t>misprediction</a:t>
            </a:r>
            <a:r>
              <a:rPr lang="en-US" dirty="0"/>
              <a:t> (nasa7, </a:t>
            </a:r>
            <a:r>
              <a:rPr lang="en-US" dirty="0" err="1"/>
              <a:t>tomcatv</a:t>
            </a:r>
            <a:r>
              <a:rPr lang="en-US" dirty="0"/>
              <a:t>) to 18% (</a:t>
            </a:r>
            <a:r>
              <a:rPr lang="en-US" dirty="0" err="1"/>
              <a:t>eqntott</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4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6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465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465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465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6563"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890" name="Rectangle 2"/>
          <p:cNvSpPr>
            <a:spLocks noGrp="1" noChangeArrowheads="1"/>
          </p:cNvSpPr>
          <p:nvPr>
            <p:ph type="title"/>
          </p:nvPr>
        </p:nvSpPr>
        <p:spPr/>
        <p:txBody>
          <a:bodyPr/>
          <a:lstStyle/>
          <a:p>
            <a:r>
              <a:rPr lang="zh-CN" altLang="en-US" dirty="0" smtClean="0"/>
              <a:t>分支目标缓存</a:t>
            </a:r>
            <a:endParaRPr lang="en-US" dirty="0"/>
          </a:p>
        </p:txBody>
      </p:sp>
      <p:sp>
        <p:nvSpPr>
          <p:cNvPr id="1317891" name="Rectangle 3"/>
          <p:cNvSpPr>
            <a:spLocks noGrp="1" noChangeArrowheads="1"/>
          </p:cNvSpPr>
          <p:nvPr>
            <p:ph type="body" idx="1"/>
          </p:nvPr>
        </p:nvSpPr>
        <p:spPr>
          <a:xfrm>
            <a:off x="457200" y="762000"/>
            <a:ext cx="8229600" cy="1970283"/>
          </a:xfrm>
        </p:spPr>
        <p:txBody>
          <a:bodyPr/>
          <a:lstStyle/>
          <a:p>
            <a:r>
              <a:rPr lang="en-US" dirty="0" smtClean="0">
                <a:latin typeface="微软雅黑" pitchFamily="34" charset="-122"/>
                <a:ea typeface="微软雅黑" pitchFamily="34" charset="-122"/>
              </a:rPr>
              <a:t>BHT</a:t>
            </a:r>
            <a:r>
              <a:rPr lang="zh-CN" altLang="en-US" dirty="0" smtClean="0">
                <a:latin typeface="微软雅黑" pitchFamily="34" charset="-122"/>
                <a:ea typeface="微软雅黑" pitchFamily="34" charset="-122"/>
              </a:rPr>
              <a:t>（分支预测缓存）只预测了分支何时发生，却没预测在哪发生</a:t>
            </a:r>
            <a:endParaRPr lang="en-US" dirty="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分支目标缓存</a:t>
            </a:r>
            <a:r>
              <a:rPr lang="en-US" altLang="zh-CN" dirty="0" smtClean="0">
                <a:latin typeface="微软雅黑" pitchFamily="34" charset="-122"/>
                <a:ea typeface="微软雅黑" pitchFamily="34" charset="-122"/>
              </a:rPr>
              <a:t>(BTB)</a:t>
            </a:r>
            <a:r>
              <a:rPr lang="zh-CN" altLang="en-US" dirty="0" smtClean="0">
                <a:latin typeface="微软雅黑" pitchFamily="34" charset="-122"/>
                <a:ea typeface="微软雅黑" pitchFamily="34" charset="-122"/>
              </a:rPr>
              <a:t>：一种用于缓存分支目标地址或者分支目标指令的结构，其一般形式为带标志位的</a:t>
            </a:r>
            <a:r>
              <a:rPr lang="en-US" altLang="zh-CN" dirty="0" smtClean="0">
                <a:latin typeface="微软雅黑" pitchFamily="34" charset="-122"/>
                <a:ea typeface="微软雅黑" pitchFamily="34" charset="-122"/>
              </a:rPr>
              <a:t>cache</a:t>
            </a:r>
            <a:r>
              <a:rPr lang="zh-CN" altLang="en-US" dirty="0" smtClean="0">
                <a:latin typeface="微软雅黑" pitchFamily="34" charset="-122"/>
                <a:ea typeface="微软雅黑" pitchFamily="34" charset="-122"/>
              </a:rPr>
              <a:t>，因而硬件开销大于简单的分支预测缓存器。</a:t>
            </a:r>
            <a:endParaRPr lang="en-US" dirty="0">
              <a:latin typeface="微软雅黑" pitchFamily="34" charset="-122"/>
              <a:ea typeface="微软雅黑" pitchFamily="34" charset="-122"/>
            </a:endParaRPr>
          </a:p>
          <a:p>
            <a:pPr lvl="2"/>
            <a:r>
              <a:rPr lang="zh-CN" altLang="en-US" dirty="0" smtClean="0"/>
              <a:t>需要一个具有两个读端口的指令存储器</a:t>
            </a:r>
            <a:r>
              <a:rPr lang="en-US" dirty="0" smtClean="0"/>
              <a:t>                                             </a:t>
            </a:r>
            <a:endParaRPr lang="en-US" dirty="0"/>
          </a:p>
        </p:txBody>
      </p:sp>
      <p:sp>
        <p:nvSpPr>
          <p:cNvPr id="1317892" name="Rectangle 4"/>
          <p:cNvSpPr>
            <a:spLocks noChangeArrowheads="1"/>
          </p:cNvSpPr>
          <p:nvPr/>
        </p:nvSpPr>
        <p:spPr bwMode="auto">
          <a:xfrm>
            <a:off x="381000" y="5543550"/>
            <a:ext cx="8458200" cy="78996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latin typeface="微软雅黑" pitchFamily="34" charset="-122"/>
                <a:ea typeface="微软雅黑" pitchFamily="34" charset="-122"/>
              </a:rPr>
              <a:t>如果预测是正确的，那么不管它们往哪个方向跳，阻塞都是可以避免的。</a:t>
            </a:r>
            <a:endParaRPr lang="en-US" sz="2400" dirty="0">
              <a:solidFill>
                <a:schemeClr val="tx1"/>
              </a:solidFill>
              <a:latin typeface="微软雅黑" pitchFamily="34" charset="-122"/>
              <a:ea typeface="微软雅黑" pitchFamily="34" charset="-122"/>
            </a:endParaRPr>
          </a:p>
        </p:txBody>
      </p:sp>
      <p:sp>
        <p:nvSpPr>
          <p:cNvPr id="1317943" name="Rectangle 55"/>
          <p:cNvSpPr>
            <a:spLocks noChangeArrowheads="1"/>
          </p:cNvSpPr>
          <p:nvPr/>
        </p:nvSpPr>
        <p:spPr bwMode="auto">
          <a:xfrm>
            <a:off x="533400" y="3911600"/>
            <a:ext cx="5105400" cy="974626"/>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zh-CN" altLang="en-US" sz="2000" dirty="0" smtClean="0">
                <a:solidFill>
                  <a:schemeClr val="tx1"/>
                </a:solidFill>
                <a:latin typeface="微软雅黑" pitchFamily="34" charset="-122"/>
                <a:ea typeface="微软雅黑" pitchFamily="34" charset="-122"/>
              </a:rPr>
              <a:t>指令寄存器在读取下一条顺序执行的指令的同时，</a:t>
            </a:r>
            <a:r>
              <a:rPr lang="en-US" altLang="zh-CN" sz="2000" dirty="0" smtClean="0">
                <a:solidFill>
                  <a:schemeClr val="tx1"/>
                </a:solidFill>
                <a:latin typeface="微软雅黑" pitchFamily="34" charset="-122"/>
                <a:ea typeface="微软雅黑" pitchFamily="34" charset="-122"/>
              </a:rPr>
              <a:t>BTB</a:t>
            </a:r>
            <a:r>
              <a:rPr lang="zh-CN" altLang="en-US" sz="2000" dirty="0" smtClean="0">
                <a:solidFill>
                  <a:schemeClr val="tx1"/>
                </a:solidFill>
                <a:latin typeface="微软雅黑" pitchFamily="34" charset="-122"/>
                <a:ea typeface="微软雅黑" pitchFamily="34" charset="-122"/>
              </a:rPr>
              <a:t>能够缓存发生的分支指令</a:t>
            </a:r>
            <a:endParaRPr lang="en-US" sz="2000" dirty="0">
              <a:solidFill>
                <a:schemeClr val="tx1"/>
              </a:solidFill>
              <a:latin typeface="微软雅黑" pitchFamily="34" charset="-122"/>
              <a:ea typeface="微软雅黑" pitchFamily="34" charset="-122"/>
            </a:endParaRPr>
          </a:p>
        </p:txBody>
      </p:sp>
      <p:grpSp>
        <p:nvGrpSpPr>
          <p:cNvPr id="2" name="Group 62"/>
          <p:cNvGrpSpPr>
            <a:grpSpLocks/>
          </p:cNvGrpSpPr>
          <p:nvPr/>
        </p:nvGrpSpPr>
        <p:grpSpPr bwMode="auto">
          <a:xfrm>
            <a:off x="6184900" y="2895600"/>
            <a:ext cx="2273300" cy="2514600"/>
            <a:chOff x="3896" y="1824"/>
            <a:chExt cx="1432" cy="1584"/>
          </a:xfrm>
        </p:grpSpPr>
        <p:sp>
          <p:nvSpPr>
            <p:cNvPr id="1317893" name="Rectangle 5"/>
            <p:cNvSpPr>
              <a:spLocks noChangeArrowheads="1"/>
            </p:cNvSpPr>
            <p:nvPr/>
          </p:nvSpPr>
          <p:spPr bwMode="auto">
            <a:xfrm>
              <a:off x="4280" y="2592"/>
              <a:ext cx="576" cy="768"/>
            </a:xfrm>
            <a:prstGeom prst="rect">
              <a:avLst/>
            </a:prstGeom>
            <a:noFill/>
            <a:ln w="12700">
              <a:solidFill>
                <a:schemeClr val="tx1"/>
              </a:solidFill>
              <a:miter lim="800000"/>
              <a:headEnd/>
              <a:tailEnd/>
            </a:ln>
            <a:effectLst/>
          </p:spPr>
          <p:txBody>
            <a:bodyPr wrap="none" anchor="ctr"/>
            <a:lstStyle/>
            <a:p>
              <a:endParaRPr lang="en-US"/>
            </a:p>
          </p:txBody>
        </p:sp>
        <p:sp>
          <p:nvSpPr>
            <p:cNvPr id="1317894" name="Rectangle 6"/>
            <p:cNvSpPr>
              <a:spLocks noChangeArrowheads="1"/>
            </p:cNvSpPr>
            <p:nvPr/>
          </p:nvSpPr>
          <p:spPr bwMode="auto">
            <a:xfrm>
              <a:off x="4040" y="2832"/>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1317895" name="Line 7"/>
            <p:cNvSpPr>
              <a:spLocks noChangeShapeType="1"/>
            </p:cNvSpPr>
            <p:nvPr/>
          </p:nvSpPr>
          <p:spPr bwMode="auto">
            <a:xfrm>
              <a:off x="4136" y="3072"/>
              <a:ext cx="144" cy="0"/>
            </a:xfrm>
            <a:prstGeom prst="line">
              <a:avLst/>
            </a:prstGeom>
            <a:noFill/>
            <a:ln w="28575">
              <a:solidFill>
                <a:schemeClr val="tx1"/>
              </a:solidFill>
              <a:round/>
              <a:headEnd/>
              <a:tailEnd type="triangle" w="med" len="med"/>
            </a:ln>
            <a:effectLst/>
          </p:spPr>
          <p:txBody>
            <a:bodyPr/>
            <a:lstStyle/>
            <a:p>
              <a:endParaRPr lang="en-US"/>
            </a:p>
          </p:txBody>
        </p:sp>
        <p:sp>
          <p:nvSpPr>
            <p:cNvPr id="1317898" name="Text Box 10"/>
            <p:cNvSpPr txBox="1">
              <a:spLocks noChangeArrowheads="1"/>
            </p:cNvSpPr>
            <p:nvPr/>
          </p:nvSpPr>
          <p:spPr bwMode="auto">
            <a:xfrm>
              <a:off x="4232" y="2928"/>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317899" name="Text Box 11"/>
            <p:cNvSpPr txBox="1">
              <a:spLocks noChangeArrowheads="1"/>
            </p:cNvSpPr>
            <p:nvPr/>
          </p:nvSpPr>
          <p:spPr bwMode="auto">
            <a:xfrm>
              <a:off x="4232" y="2640"/>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317900" name="Text Box 12"/>
            <p:cNvSpPr txBox="1">
              <a:spLocks noChangeArrowheads="1"/>
            </p:cNvSpPr>
            <p:nvPr/>
          </p:nvSpPr>
          <p:spPr bwMode="auto">
            <a:xfrm rot="-5400000">
              <a:off x="3954" y="2966"/>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317901" name="Line 13"/>
            <p:cNvSpPr>
              <a:spLocks noChangeShapeType="1"/>
            </p:cNvSpPr>
            <p:nvPr/>
          </p:nvSpPr>
          <p:spPr bwMode="auto">
            <a:xfrm>
              <a:off x="3896" y="3072"/>
              <a:ext cx="144" cy="0"/>
            </a:xfrm>
            <a:prstGeom prst="line">
              <a:avLst/>
            </a:prstGeom>
            <a:noFill/>
            <a:ln w="28575">
              <a:solidFill>
                <a:schemeClr val="tx1"/>
              </a:solidFill>
              <a:round/>
              <a:headEnd/>
              <a:tailEnd type="triangle" w="med" len="med"/>
            </a:ln>
            <a:effectLst/>
          </p:spPr>
          <p:txBody>
            <a:bodyPr/>
            <a:lstStyle/>
            <a:p>
              <a:endParaRPr lang="en-US"/>
            </a:p>
          </p:txBody>
        </p:sp>
        <p:sp>
          <p:nvSpPr>
            <p:cNvPr id="1317908" name="Line 20"/>
            <p:cNvSpPr>
              <a:spLocks noChangeShapeType="1"/>
            </p:cNvSpPr>
            <p:nvPr/>
          </p:nvSpPr>
          <p:spPr bwMode="auto">
            <a:xfrm>
              <a:off x="5144" y="2976"/>
              <a:ext cx="96" cy="0"/>
            </a:xfrm>
            <a:prstGeom prst="line">
              <a:avLst/>
            </a:prstGeom>
            <a:noFill/>
            <a:ln w="28575">
              <a:solidFill>
                <a:schemeClr val="tx1"/>
              </a:solidFill>
              <a:round/>
              <a:headEnd/>
              <a:tailEnd/>
            </a:ln>
            <a:effectLst/>
          </p:spPr>
          <p:txBody>
            <a:bodyPr/>
            <a:lstStyle/>
            <a:p>
              <a:endParaRPr lang="en-US"/>
            </a:p>
          </p:txBody>
        </p:sp>
        <p:sp>
          <p:nvSpPr>
            <p:cNvPr id="1317911" name="Rectangle 23"/>
            <p:cNvSpPr>
              <a:spLocks noChangeArrowheads="1"/>
            </p:cNvSpPr>
            <p:nvPr/>
          </p:nvSpPr>
          <p:spPr bwMode="auto">
            <a:xfrm>
              <a:off x="5232" y="2016"/>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1317915" name="Line 27"/>
            <p:cNvSpPr>
              <a:spLocks noChangeShapeType="1"/>
            </p:cNvSpPr>
            <p:nvPr/>
          </p:nvSpPr>
          <p:spPr bwMode="auto">
            <a:xfrm>
              <a:off x="5280" y="1824"/>
              <a:ext cx="0" cy="192"/>
            </a:xfrm>
            <a:prstGeom prst="line">
              <a:avLst/>
            </a:prstGeom>
            <a:noFill/>
            <a:ln w="12700">
              <a:solidFill>
                <a:schemeClr val="accent1"/>
              </a:solidFill>
              <a:round/>
              <a:headEnd/>
              <a:tailEnd type="triangle" w="med" len="med"/>
            </a:ln>
            <a:effectLst/>
          </p:spPr>
          <p:txBody>
            <a:bodyPr/>
            <a:lstStyle/>
            <a:p>
              <a:endParaRPr lang="en-US"/>
            </a:p>
          </p:txBody>
        </p:sp>
        <p:sp>
          <p:nvSpPr>
            <p:cNvPr id="1317926" name="AutoShape 38"/>
            <p:cNvSpPr>
              <a:spLocks noChangeArrowheads="1"/>
            </p:cNvSpPr>
            <p:nvPr/>
          </p:nvSpPr>
          <p:spPr bwMode="auto">
            <a:xfrm rot="-5400000">
              <a:off x="4852" y="2932"/>
              <a:ext cx="480" cy="8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17927" name="Line 39"/>
            <p:cNvSpPr>
              <a:spLocks noChangeShapeType="1"/>
            </p:cNvSpPr>
            <p:nvPr/>
          </p:nvSpPr>
          <p:spPr bwMode="auto">
            <a:xfrm>
              <a:off x="4856" y="3120"/>
              <a:ext cx="192" cy="0"/>
            </a:xfrm>
            <a:prstGeom prst="line">
              <a:avLst/>
            </a:prstGeom>
            <a:noFill/>
            <a:ln w="28575">
              <a:solidFill>
                <a:schemeClr val="tx1"/>
              </a:solidFill>
              <a:round/>
              <a:headEnd/>
              <a:tailEnd/>
            </a:ln>
            <a:effectLst/>
          </p:spPr>
          <p:txBody>
            <a:bodyPr/>
            <a:lstStyle/>
            <a:p>
              <a:endParaRPr lang="en-US"/>
            </a:p>
          </p:txBody>
        </p:sp>
        <p:sp>
          <p:nvSpPr>
            <p:cNvPr id="1317929" name="Line 41"/>
            <p:cNvSpPr>
              <a:spLocks noChangeShapeType="1"/>
            </p:cNvSpPr>
            <p:nvPr/>
          </p:nvSpPr>
          <p:spPr bwMode="auto">
            <a:xfrm>
              <a:off x="4080" y="2640"/>
              <a:ext cx="0" cy="192"/>
            </a:xfrm>
            <a:prstGeom prst="line">
              <a:avLst/>
            </a:prstGeom>
            <a:noFill/>
            <a:ln w="12700">
              <a:solidFill>
                <a:schemeClr val="accent1"/>
              </a:solidFill>
              <a:round/>
              <a:headEnd/>
              <a:tailEnd type="triangle" w="med" len="med"/>
            </a:ln>
            <a:effectLst/>
          </p:spPr>
          <p:txBody>
            <a:bodyPr/>
            <a:lstStyle/>
            <a:p>
              <a:endParaRPr lang="en-US"/>
            </a:p>
          </p:txBody>
        </p:sp>
        <p:sp>
          <p:nvSpPr>
            <p:cNvPr id="1317934" name="Line 46"/>
            <p:cNvSpPr>
              <a:spLocks noChangeShapeType="1"/>
            </p:cNvSpPr>
            <p:nvPr/>
          </p:nvSpPr>
          <p:spPr bwMode="auto">
            <a:xfrm>
              <a:off x="4944" y="2976"/>
              <a:ext cx="96" cy="0"/>
            </a:xfrm>
            <a:prstGeom prst="line">
              <a:avLst/>
            </a:prstGeom>
            <a:noFill/>
            <a:ln w="28575">
              <a:solidFill>
                <a:schemeClr val="tx1"/>
              </a:solidFill>
              <a:round/>
              <a:headEnd/>
              <a:tailEnd/>
            </a:ln>
            <a:effectLst/>
          </p:spPr>
          <p:txBody>
            <a:bodyPr/>
            <a:lstStyle/>
            <a:p>
              <a:endParaRPr lang="en-US"/>
            </a:p>
          </p:txBody>
        </p:sp>
        <p:sp>
          <p:nvSpPr>
            <p:cNvPr id="1317935" name="Rectangle 47"/>
            <p:cNvSpPr>
              <a:spLocks noChangeArrowheads="1"/>
            </p:cNvSpPr>
            <p:nvPr/>
          </p:nvSpPr>
          <p:spPr bwMode="auto">
            <a:xfrm>
              <a:off x="4848" y="2880"/>
              <a:ext cx="96" cy="192"/>
            </a:xfrm>
            <a:prstGeom prst="rect">
              <a:avLst/>
            </a:prstGeom>
            <a:noFill/>
            <a:ln w="12700">
              <a:noFill/>
              <a:miter lim="800000"/>
              <a:headEnd/>
              <a:tailEnd/>
            </a:ln>
            <a:effectLst/>
          </p:spPr>
          <p:txBody>
            <a:bodyPr wrap="none" lIns="19050" tIns="26988" rIns="19050" bIns="26988"/>
            <a:lstStyle/>
            <a:p>
              <a:pPr algn="ctr"/>
              <a:r>
                <a:rPr lang="en-US" sz="1400" b="1"/>
                <a:t>0</a:t>
              </a:r>
            </a:p>
          </p:txBody>
        </p:sp>
        <p:sp>
          <p:nvSpPr>
            <p:cNvPr id="1317936" name="Rectangle 48"/>
            <p:cNvSpPr>
              <a:spLocks noChangeArrowheads="1"/>
            </p:cNvSpPr>
            <p:nvPr/>
          </p:nvSpPr>
          <p:spPr bwMode="auto">
            <a:xfrm>
              <a:off x="4272" y="2208"/>
              <a:ext cx="576" cy="288"/>
            </a:xfrm>
            <a:prstGeom prst="rect">
              <a:avLst/>
            </a:prstGeom>
            <a:noFill/>
            <a:ln w="12700">
              <a:solidFill>
                <a:schemeClr val="tx1"/>
              </a:solidFill>
              <a:miter lim="800000"/>
              <a:headEnd/>
              <a:tailEnd/>
            </a:ln>
            <a:effectLst/>
          </p:spPr>
          <p:txBody>
            <a:bodyPr wrap="none" anchor="ctr"/>
            <a:lstStyle/>
            <a:p>
              <a:endParaRPr lang="en-US"/>
            </a:p>
          </p:txBody>
        </p:sp>
        <p:sp>
          <p:nvSpPr>
            <p:cNvPr id="1317937" name="Text Box 49"/>
            <p:cNvSpPr txBox="1">
              <a:spLocks noChangeArrowheads="1"/>
            </p:cNvSpPr>
            <p:nvPr/>
          </p:nvSpPr>
          <p:spPr bwMode="auto">
            <a:xfrm>
              <a:off x="4368" y="2256"/>
              <a:ext cx="346" cy="192"/>
            </a:xfrm>
            <a:prstGeom prst="rect">
              <a:avLst/>
            </a:prstGeom>
            <a:noFill/>
            <a:ln w="12700">
              <a:noFill/>
              <a:miter lim="800000"/>
              <a:headEnd/>
              <a:tailEnd/>
            </a:ln>
            <a:effectLst/>
          </p:spPr>
          <p:txBody>
            <a:bodyPr wrap="none">
              <a:spAutoFit/>
            </a:bodyPr>
            <a:lstStyle/>
            <a:p>
              <a:pPr algn="ctr"/>
              <a:r>
                <a:rPr lang="en-US" sz="1400" b="1">
                  <a:solidFill>
                    <a:schemeClr val="tx1"/>
                  </a:solidFill>
                </a:rPr>
                <a:t>BTB</a:t>
              </a:r>
            </a:p>
          </p:txBody>
        </p:sp>
        <p:sp>
          <p:nvSpPr>
            <p:cNvPr id="1317938" name="Line 50"/>
            <p:cNvSpPr>
              <a:spLocks noChangeShapeType="1"/>
            </p:cNvSpPr>
            <p:nvPr/>
          </p:nvSpPr>
          <p:spPr bwMode="auto">
            <a:xfrm>
              <a:off x="3984" y="2352"/>
              <a:ext cx="0" cy="720"/>
            </a:xfrm>
            <a:prstGeom prst="line">
              <a:avLst/>
            </a:prstGeom>
            <a:noFill/>
            <a:ln w="12700">
              <a:solidFill>
                <a:schemeClr val="tx1"/>
              </a:solidFill>
              <a:round/>
              <a:headEnd/>
              <a:tailEnd/>
            </a:ln>
            <a:effectLst/>
          </p:spPr>
          <p:txBody>
            <a:bodyPr/>
            <a:lstStyle/>
            <a:p>
              <a:endParaRPr lang="en-US"/>
            </a:p>
          </p:txBody>
        </p:sp>
        <p:sp>
          <p:nvSpPr>
            <p:cNvPr id="1317939" name="Line 51"/>
            <p:cNvSpPr>
              <a:spLocks noChangeShapeType="1"/>
            </p:cNvSpPr>
            <p:nvPr/>
          </p:nvSpPr>
          <p:spPr bwMode="auto">
            <a:xfrm>
              <a:off x="3984" y="2352"/>
              <a:ext cx="288" cy="0"/>
            </a:xfrm>
            <a:prstGeom prst="line">
              <a:avLst/>
            </a:prstGeom>
            <a:noFill/>
            <a:ln w="12700">
              <a:solidFill>
                <a:schemeClr val="tx1"/>
              </a:solidFill>
              <a:round/>
              <a:headEnd/>
              <a:tailEnd type="triangle" w="med" len="med"/>
            </a:ln>
            <a:effectLst/>
          </p:spPr>
          <p:txBody>
            <a:bodyPr/>
            <a:lstStyle/>
            <a:p>
              <a:endParaRPr lang="en-US"/>
            </a:p>
          </p:txBody>
        </p:sp>
        <p:sp>
          <p:nvSpPr>
            <p:cNvPr id="1317940" name="Line 52"/>
            <p:cNvSpPr>
              <a:spLocks noChangeShapeType="1"/>
            </p:cNvSpPr>
            <p:nvPr/>
          </p:nvSpPr>
          <p:spPr bwMode="auto">
            <a:xfrm>
              <a:off x="4848" y="2352"/>
              <a:ext cx="96" cy="0"/>
            </a:xfrm>
            <a:prstGeom prst="line">
              <a:avLst/>
            </a:prstGeom>
            <a:noFill/>
            <a:ln w="28575">
              <a:solidFill>
                <a:schemeClr val="tx1"/>
              </a:solidFill>
              <a:round/>
              <a:headEnd/>
              <a:tailEnd/>
            </a:ln>
            <a:effectLst/>
          </p:spPr>
          <p:txBody>
            <a:bodyPr/>
            <a:lstStyle/>
            <a:p>
              <a:endParaRPr lang="en-US"/>
            </a:p>
          </p:txBody>
        </p:sp>
        <p:sp>
          <p:nvSpPr>
            <p:cNvPr id="1317941" name="Line 53"/>
            <p:cNvSpPr>
              <a:spLocks noChangeShapeType="1"/>
            </p:cNvSpPr>
            <p:nvPr/>
          </p:nvSpPr>
          <p:spPr bwMode="auto">
            <a:xfrm>
              <a:off x="4944" y="2352"/>
              <a:ext cx="0" cy="480"/>
            </a:xfrm>
            <a:prstGeom prst="line">
              <a:avLst/>
            </a:prstGeom>
            <a:noFill/>
            <a:ln w="28575">
              <a:solidFill>
                <a:schemeClr val="tx1"/>
              </a:solidFill>
              <a:round/>
              <a:headEnd/>
              <a:tailEnd/>
            </a:ln>
            <a:effectLst/>
          </p:spPr>
          <p:txBody>
            <a:bodyPr/>
            <a:lstStyle/>
            <a:p>
              <a:endParaRPr lang="en-US"/>
            </a:p>
          </p:txBody>
        </p:sp>
        <p:sp>
          <p:nvSpPr>
            <p:cNvPr id="1317942" name="Line 54"/>
            <p:cNvSpPr>
              <a:spLocks noChangeShapeType="1"/>
            </p:cNvSpPr>
            <p:nvPr/>
          </p:nvSpPr>
          <p:spPr bwMode="auto">
            <a:xfrm>
              <a:off x="4944" y="2832"/>
              <a:ext cx="96" cy="0"/>
            </a:xfrm>
            <a:prstGeom prst="line">
              <a:avLst/>
            </a:prstGeom>
            <a:noFill/>
            <a:ln w="28575">
              <a:solidFill>
                <a:schemeClr val="tx1"/>
              </a:solidFill>
              <a:round/>
              <a:headEnd/>
              <a:tailEnd/>
            </a:ln>
            <a:effectLst/>
          </p:spPr>
          <p:txBody>
            <a:bodyPr/>
            <a:lstStyle/>
            <a:p>
              <a:endParaRPr lang="en-US"/>
            </a:p>
          </p:txBody>
        </p:sp>
        <p:sp>
          <p:nvSpPr>
            <p:cNvPr id="1317944" name="Line 56"/>
            <p:cNvSpPr>
              <a:spLocks noChangeShapeType="1"/>
            </p:cNvSpPr>
            <p:nvPr/>
          </p:nvSpPr>
          <p:spPr bwMode="auto">
            <a:xfrm>
              <a:off x="5088" y="2016"/>
              <a:ext cx="0" cy="768"/>
            </a:xfrm>
            <a:prstGeom prst="line">
              <a:avLst/>
            </a:prstGeom>
            <a:noFill/>
            <a:ln w="12700">
              <a:solidFill>
                <a:schemeClr val="accent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79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17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7892" grpId="0"/>
      <p:bldP spid="131794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130" name="Rectangle 2"/>
          <p:cNvSpPr>
            <a:spLocks noGrp="1" noChangeArrowheads="1"/>
          </p:cNvSpPr>
          <p:nvPr>
            <p:ph type="title"/>
          </p:nvPr>
        </p:nvSpPr>
        <p:spPr/>
        <p:txBody>
          <a:bodyPr/>
          <a:lstStyle/>
          <a:p>
            <a:r>
              <a:rPr lang="en-US" dirty="0" smtClean="0"/>
              <a:t>1</a:t>
            </a:r>
            <a:r>
              <a:rPr lang="zh-CN" altLang="en-US" dirty="0" smtClean="0"/>
              <a:t>位预测位的准确性</a:t>
            </a:r>
            <a:endParaRPr lang="en-US" dirty="0"/>
          </a:p>
        </p:txBody>
      </p:sp>
      <p:sp>
        <p:nvSpPr>
          <p:cNvPr id="1328131" name="Rectangle 3"/>
          <p:cNvSpPr>
            <a:spLocks noGrp="1" noChangeArrowheads="1"/>
          </p:cNvSpPr>
          <p:nvPr>
            <p:ph type="body" idx="1"/>
          </p:nvPr>
        </p:nvSpPr>
        <p:spPr>
          <a:xfrm>
            <a:off x="457200" y="762000"/>
            <a:ext cx="8153400" cy="383695"/>
          </a:xfrm>
        </p:spPr>
        <p:txBody>
          <a:bodyPr/>
          <a:lstStyle/>
          <a:p>
            <a:pPr marL="457200" indent="-457200"/>
            <a:r>
              <a:rPr lang="zh-CN" altLang="en-US" dirty="0" smtClean="0">
                <a:latin typeface="微软雅黑" pitchFamily="34" charset="-122"/>
                <a:ea typeface="微软雅黑" pitchFamily="34" charset="-122"/>
              </a:rPr>
              <a:t>当分支不发生时</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位预测器将两次不正确</a:t>
            </a:r>
            <a:endParaRPr lang="en-US" dirty="0">
              <a:latin typeface="微软雅黑" pitchFamily="34" charset="-122"/>
              <a:ea typeface="微软雅黑" pitchFamily="34" charset="-122"/>
            </a:endParaRPr>
          </a:p>
        </p:txBody>
      </p:sp>
      <p:sp>
        <p:nvSpPr>
          <p:cNvPr id="1328132" name="Rectangle 4"/>
          <p:cNvSpPr>
            <a:spLocks noChangeArrowheads="1"/>
          </p:cNvSpPr>
          <p:nvPr/>
        </p:nvSpPr>
        <p:spPr bwMode="auto">
          <a:xfrm>
            <a:off x="381000" y="5562600"/>
            <a:ext cx="8382000" cy="420628"/>
          </a:xfrm>
          <a:prstGeom prst="rect">
            <a:avLst/>
          </a:prstGeom>
          <a:noFill/>
          <a:ln w="12700">
            <a:noFill/>
            <a:miter lim="800000"/>
            <a:headEnd/>
            <a:tailEnd/>
          </a:ln>
          <a:effectLst/>
        </p:spPr>
        <p:txBody>
          <a:bodyPr lIns="63500" tIns="25400" rIns="63500" bIns="25400">
            <a:spAutoFit/>
          </a:bodyPr>
          <a:lstStyle/>
          <a:p>
            <a:pPr marL="457200" indent="-457200">
              <a:spcBef>
                <a:spcPct val="30000"/>
              </a:spcBef>
              <a:buClr>
                <a:schemeClr val="accent1"/>
              </a:buClr>
              <a:buSzPct val="75000"/>
              <a:buFont typeface="Wingdings" pitchFamily="2" charset="2"/>
              <a:buChar char="q"/>
            </a:pPr>
            <a:r>
              <a:rPr lang="zh-CN" altLang="en-US" sz="2400" dirty="0" smtClean="0">
                <a:solidFill>
                  <a:schemeClr val="tx1"/>
                </a:solidFill>
                <a:latin typeface="微软雅黑" pitchFamily="34" charset="-122"/>
                <a:ea typeface="微软雅黑" pitchFamily="34" charset="-122"/>
              </a:rPr>
              <a:t>循环</a:t>
            </a:r>
            <a:r>
              <a:rPr lang="en-US" altLang="zh-CN" sz="2400" dirty="0" smtClean="0">
                <a:solidFill>
                  <a:schemeClr val="tx1"/>
                </a:solidFill>
                <a:latin typeface="微软雅黑" pitchFamily="34" charset="-122"/>
                <a:ea typeface="微软雅黑" pitchFamily="34" charset="-122"/>
              </a:rPr>
              <a:t>10</a:t>
            </a:r>
            <a:r>
              <a:rPr lang="zh-CN" altLang="en-US" sz="2400" smtClean="0">
                <a:solidFill>
                  <a:schemeClr val="tx1"/>
                </a:solidFill>
                <a:latin typeface="微软雅黑" pitchFamily="34" charset="-122"/>
                <a:ea typeface="微软雅黑" pitchFamily="34" charset="-122"/>
              </a:rPr>
              <a:t>次，我们</a:t>
            </a:r>
            <a:r>
              <a:rPr lang="zh-CN" altLang="en-US" sz="2400" dirty="0" smtClean="0">
                <a:solidFill>
                  <a:schemeClr val="tx1"/>
                </a:solidFill>
                <a:latin typeface="微软雅黑" pitchFamily="34" charset="-122"/>
                <a:ea typeface="微软雅黑" pitchFamily="34" charset="-122"/>
              </a:rPr>
              <a:t>有</a:t>
            </a:r>
            <a:r>
              <a:rPr lang="en-US" altLang="zh-CN" sz="2400" dirty="0" smtClean="0">
                <a:solidFill>
                  <a:schemeClr val="tx1"/>
                </a:solidFill>
                <a:latin typeface="微软雅黑" pitchFamily="34" charset="-122"/>
                <a:ea typeface="微软雅黑" pitchFamily="34" charset="-122"/>
              </a:rPr>
              <a:t>80%</a:t>
            </a:r>
            <a:r>
              <a:rPr lang="zh-CN" altLang="en-US" sz="2400" dirty="0" smtClean="0">
                <a:solidFill>
                  <a:schemeClr val="tx1"/>
                </a:solidFill>
                <a:latin typeface="微软雅黑" pitchFamily="34" charset="-122"/>
                <a:ea typeface="微软雅黑" pitchFamily="34" charset="-122"/>
              </a:rPr>
              <a:t>的预测成功率</a:t>
            </a:r>
            <a:endParaRPr lang="en-US" sz="2400" dirty="0">
              <a:solidFill>
                <a:schemeClr val="tx1"/>
              </a:solidFill>
              <a:latin typeface="微软雅黑" pitchFamily="34" charset="-122"/>
              <a:ea typeface="微软雅黑" pitchFamily="34" charset="-122"/>
            </a:endParaRPr>
          </a:p>
        </p:txBody>
      </p:sp>
      <p:sp>
        <p:nvSpPr>
          <p:cNvPr id="1328133" name="Rectangle 5"/>
          <p:cNvSpPr>
            <a:spLocks noChangeArrowheads="1"/>
          </p:cNvSpPr>
          <p:nvPr/>
        </p:nvSpPr>
        <p:spPr bwMode="auto">
          <a:xfrm>
            <a:off x="381000" y="1394539"/>
            <a:ext cx="5791200" cy="3406061"/>
          </a:xfrm>
          <a:prstGeom prst="rect">
            <a:avLst/>
          </a:prstGeom>
          <a:noFill/>
          <a:ln w="12700">
            <a:noFill/>
            <a:miter lim="800000"/>
            <a:headEnd/>
            <a:tailEnd/>
          </a:ln>
          <a:effectLst/>
        </p:spPr>
        <p:txBody>
          <a:bodyPr lIns="63500" tIns="25400" rIns="63500" bIns="25400">
            <a:spAutoFit/>
          </a:bodyPr>
          <a:lstStyle/>
          <a:p>
            <a:pPr marL="876300" lvl="1" indent="-381000">
              <a:spcBef>
                <a:spcPct val="30000"/>
              </a:spcBef>
              <a:buClr>
                <a:schemeClr val="accent1"/>
              </a:buClr>
              <a:buSzPct val="75000"/>
              <a:buFont typeface="Monotype Sorts" pitchFamily="2" charset="2"/>
              <a:buChar char="l"/>
            </a:pPr>
            <a:r>
              <a:rPr lang="zh-CN" altLang="en-US" sz="2000" dirty="0" smtClean="0">
                <a:solidFill>
                  <a:schemeClr val="tx1"/>
                </a:solidFill>
                <a:latin typeface="微软雅黑" pitchFamily="34" charset="-122"/>
                <a:ea typeface="微软雅黑" pitchFamily="34" charset="-122"/>
              </a:rPr>
              <a:t>假设开始时预测位为</a:t>
            </a:r>
            <a:r>
              <a:rPr lang="en-US" altLang="zh-CN" sz="2000" dirty="0" smtClean="0">
                <a:solidFill>
                  <a:schemeClr val="tx1"/>
                </a:solidFill>
                <a:latin typeface="微软雅黑" pitchFamily="34" charset="-122"/>
                <a:ea typeface="微软雅黑" pitchFamily="34" charset="-122"/>
              </a:rPr>
              <a:t> 0(</a:t>
            </a:r>
            <a:r>
              <a:rPr lang="en-US" altLang="zh-CN" sz="2000" dirty="0" err="1" smtClean="0">
                <a:solidFill>
                  <a:schemeClr val="tx1"/>
                </a:solidFill>
                <a:latin typeface="微软雅黑" pitchFamily="34" charset="-122"/>
                <a:ea typeface="微软雅黑" pitchFamily="34" charset="-122"/>
              </a:rPr>
              <a:t>predict_bit</a:t>
            </a:r>
            <a:r>
              <a:rPr lang="en-US" altLang="zh-CN" sz="2000" dirty="0" smtClean="0">
                <a:solidFill>
                  <a:schemeClr val="tx1"/>
                </a:solidFill>
                <a:latin typeface="微软雅黑" pitchFamily="34" charset="-122"/>
                <a:ea typeface="微软雅黑" pitchFamily="34" charset="-122"/>
              </a:rPr>
              <a:t> = </a:t>
            </a:r>
            <a:r>
              <a:rPr lang="en-US" altLang="zh-CN" sz="2000" dirty="0" smtClean="0">
                <a:solidFill>
                  <a:srgbClr val="FF0000"/>
                </a:solidFill>
                <a:latin typeface="微软雅黑" pitchFamily="34" charset="-122"/>
                <a:ea typeface="微软雅黑" pitchFamily="34" charset="-122"/>
              </a:rPr>
              <a:t>0</a:t>
            </a:r>
            <a:r>
              <a:rPr lang="zh-CN" altLang="en-US" sz="2000" dirty="0" smtClean="0">
                <a:solidFill>
                  <a:schemeClr val="tx1"/>
                </a:solidFill>
                <a:latin typeface="微软雅黑" pitchFamily="34" charset="-122"/>
                <a:ea typeface="微软雅黑" pitchFamily="34" charset="-122"/>
              </a:rPr>
              <a:t>表明分支不发生</a:t>
            </a:r>
            <a:r>
              <a:rPr lang="en-US" altLang="zh-CN" sz="2000" dirty="0" smtClean="0">
                <a:solidFill>
                  <a:schemeClr val="tx1"/>
                </a:solidFill>
                <a:latin typeface="微软雅黑" pitchFamily="34" charset="-122"/>
                <a:ea typeface="微软雅黑" pitchFamily="34" charset="-122"/>
              </a:rPr>
              <a:t>)</a:t>
            </a:r>
            <a:r>
              <a:rPr lang="zh-CN" altLang="en-US" sz="2000" dirty="0" smtClean="0">
                <a:solidFill>
                  <a:schemeClr val="tx1"/>
                </a:solidFill>
                <a:latin typeface="微软雅黑" pitchFamily="34" charset="-122"/>
                <a:ea typeface="微软雅黑" pitchFamily="34" charset="-122"/>
              </a:rPr>
              <a:t>，循环控制是在循环体的底部</a:t>
            </a:r>
            <a:endParaRPr lang="en-US" sz="2000" dirty="0">
              <a:solidFill>
                <a:schemeClr val="tx1"/>
              </a:solidFill>
              <a:latin typeface="微软雅黑" pitchFamily="34" charset="-122"/>
              <a:ea typeface="微软雅黑" pitchFamily="34" charset="-122"/>
            </a:endParaRPr>
          </a:p>
          <a:p>
            <a:pPr marL="876300" lvl="1" indent="-381000">
              <a:spcBef>
                <a:spcPct val="30000"/>
              </a:spcBef>
              <a:buClr>
                <a:schemeClr val="accent1"/>
              </a:buClr>
              <a:buSzPct val="75000"/>
              <a:buFont typeface="Monotype Sorts" pitchFamily="2" charset="2"/>
              <a:buAutoNum type="arabicPeriod"/>
            </a:pPr>
            <a:r>
              <a:rPr lang="zh-CN" altLang="en-US" sz="2000" dirty="0" smtClean="0">
                <a:solidFill>
                  <a:schemeClr val="tx1"/>
                </a:solidFill>
                <a:latin typeface="微软雅黑" pitchFamily="34" charset="-122"/>
                <a:ea typeface="微软雅黑" pitchFamily="34" charset="-122"/>
              </a:rPr>
              <a:t>第一次循环，预测器</a:t>
            </a:r>
            <a:r>
              <a:rPr lang="en-US" altLang="zh-CN" sz="2000" dirty="0" err="1" smtClean="0">
                <a:solidFill>
                  <a:schemeClr val="tx1"/>
                </a:solidFill>
                <a:latin typeface="微软雅黑" pitchFamily="34" charset="-122"/>
                <a:ea typeface="微软雅黑" pitchFamily="34" charset="-122"/>
              </a:rPr>
              <a:t>mispredicts</a:t>
            </a:r>
            <a:r>
              <a:rPr lang="en-US" altLang="zh-CN" sz="2000" dirty="0" smtClean="0">
                <a:solidFill>
                  <a:schemeClr val="tx1"/>
                </a:solidFill>
                <a:latin typeface="微软雅黑" pitchFamily="34" charset="-122"/>
                <a:ea typeface="微软雅黑" pitchFamily="34" charset="-122"/>
              </a:rPr>
              <a:t> </a:t>
            </a:r>
            <a:r>
              <a:rPr lang="zh-CN" altLang="en-US" sz="2000" dirty="0" smtClean="0">
                <a:solidFill>
                  <a:schemeClr val="tx1"/>
                </a:solidFill>
                <a:latin typeface="微软雅黑" pitchFamily="34" charset="-122"/>
                <a:ea typeface="微软雅黑" pitchFamily="34" charset="-122"/>
              </a:rPr>
              <a:t>分支，这是因为分支跳转到循环体顶部；反转预测位</a:t>
            </a:r>
            <a:r>
              <a:rPr lang="en-US" sz="2000" dirty="0" smtClean="0">
                <a:solidFill>
                  <a:schemeClr val="tx1"/>
                </a:solidFill>
                <a:latin typeface="微软雅黑" pitchFamily="34" charset="-122"/>
                <a:ea typeface="微软雅黑" pitchFamily="34" charset="-122"/>
              </a:rPr>
              <a:t> </a:t>
            </a:r>
            <a:r>
              <a:rPr lang="en-US" sz="2000" dirty="0">
                <a:solidFill>
                  <a:schemeClr val="tx1"/>
                </a:solidFill>
                <a:latin typeface="微软雅黑" pitchFamily="34" charset="-122"/>
                <a:ea typeface="微软雅黑" pitchFamily="34" charset="-122"/>
              </a:rPr>
              <a:t>(</a:t>
            </a:r>
            <a:r>
              <a:rPr lang="en-US" sz="2000" dirty="0" err="1">
                <a:solidFill>
                  <a:schemeClr val="tx1"/>
                </a:solidFill>
                <a:latin typeface="微软雅黑" pitchFamily="34" charset="-122"/>
                <a:ea typeface="微软雅黑" pitchFamily="34" charset="-122"/>
              </a:rPr>
              <a:t>predict_bit</a:t>
            </a:r>
            <a:r>
              <a:rPr lang="en-US" sz="2000" dirty="0">
                <a:solidFill>
                  <a:schemeClr val="tx1"/>
                </a:solidFill>
                <a:latin typeface="微软雅黑" pitchFamily="34" charset="-122"/>
                <a:ea typeface="微软雅黑" pitchFamily="34" charset="-122"/>
              </a:rPr>
              <a:t> = </a:t>
            </a:r>
            <a:r>
              <a:rPr lang="en-US" sz="2000" dirty="0">
                <a:solidFill>
                  <a:srgbClr val="FF0000"/>
                </a:solidFill>
                <a:latin typeface="微软雅黑" pitchFamily="34" charset="-122"/>
                <a:ea typeface="微软雅黑" pitchFamily="34" charset="-122"/>
              </a:rPr>
              <a:t>1</a:t>
            </a:r>
            <a:r>
              <a:rPr lang="en-US" sz="2000" dirty="0">
                <a:solidFill>
                  <a:schemeClr val="tx1"/>
                </a:solidFill>
                <a:latin typeface="微软雅黑" pitchFamily="34" charset="-122"/>
                <a:ea typeface="微软雅黑" pitchFamily="34" charset="-122"/>
              </a:rPr>
              <a:t>)</a:t>
            </a:r>
          </a:p>
          <a:p>
            <a:pPr marL="876300" lvl="1" indent="-381000">
              <a:spcBef>
                <a:spcPct val="30000"/>
              </a:spcBef>
              <a:buClr>
                <a:schemeClr val="accent1"/>
              </a:buClr>
              <a:buSzPct val="75000"/>
              <a:buFont typeface="Monotype Sorts" pitchFamily="2" charset="2"/>
              <a:buAutoNum type="arabicPeriod"/>
            </a:pPr>
            <a:r>
              <a:rPr lang="zh-CN" altLang="en-US" sz="2000" dirty="0" smtClean="0">
                <a:solidFill>
                  <a:schemeClr val="tx1"/>
                </a:solidFill>
                <a:latin typeface="微软雅黑" pitchFamily="34" charset="-122"/>
                <a:ea typeface="微软雅黑" pitchFamily="34" charset="-122"/>
              </a:rPr>
              <a:t>只要分支发生，预测就是正确的</a:t>
            </a:r>
            <a:endParaRPr lang="en-US" sz="2000" dirty="0">
              <a:solidFill>
                <a:schemeClr val="tx1"/>
              </a:solidFill>
              <a:latin typeface="微软雅黑" pitchFamily="34" charset="-122"/>
              <a:ea typeface="微软雅黑" pitchFamily="34" charset="-122"/>
            </a:endParaRPr>
          </a:p>
          <a:p>
            <a:pPr marL="876300" lvl="1" indent="-381000">
              <a:spcBef>
                <a:spcPct val="30000"/>
              </a:spcBef>
              <a:buClr>
                <a:schemeClr val="accent1"/>
              </a:buClr>
              <a:buSzPct val="75000"/>
              <a:buFont typeface="Monotype Sorts" pitchFamily="2" charset="2"/>
              <a:buAutoNum type="arabicPeriod"/>
            </a:pPr>
            <a:r>
              <a:rPr lang="zh-CN" altLang="en-US" sz="2000" dirty="0" smtClean="0">
                <a:solidFill>
                  <a:schemeClr val="tx1"/>
                </a:solidFill>
                <a:latin typeface="微软雅黑" pitchFamily="34" charset="-122"/>
                <a:ea typeface="微软雅黑" pitchFamily="34" charset="-122"/>
              </a:rPr>
              <a:t>循环体结束时，预测器再一次</a:t>
            </a:r>
            <a:r>
              <a:rPr lang="en-US" altLang="zh-CN" sz="2000" dirty="0" err="1" smtClean="0">
                <a:solidFill>
                  <a:schemeClr val="tx1"/>
                </a:solidFill>
                <a:latin typeface="微软雅黑" pitchFamily="34" charset="-122"/>
                <a:ea typeface="微软雅黑" pitchFamily="34" charset="-122"/>
              </a:rPr>
              <a:t>mispredicts</a:t>
            </a:r>
            <a:r>
              <a:rPr lang="en-US" altLang="zh-CN" sz="2000" dirty="0" smtClean="0">
                <a:solidFill>
                  <a:schemeClr val="tx1"/>
                </a:solidFill>
                <a:latin typeface="微软雅黑" pitchFamily="34" charset="-122"/>
                <a:ea typeface="微软雅黑" pitchFamily="34" charset="-122"/>
              </a:rPr>
              <a:t> </a:t>
            </a:r>
            <a:r>
              <a:rPr lang="zh-CN" altLang="en-US" sz="2000" dirty="0" smtClean="0">
                <a:solidFill>
                  <a:schemeClr val="tx1"/>
                </a:solidFill>
                <a:latin typeface="微软雅黑" pitchFamily="34" charset="-122"/>
                <a:ea typeface="微软雅黑" pitchFamily="34" charset="-122"/>
              </a:rPr>
              <a:t>分支，这是因为</a:t>
            </a:r>
            <a:r>
              <a:rPr lang="en-US" altLang="zh-CN" sz="2000" dirty="0" smtClean="0">
                <a:solidFill>
                  <a:schemeClr val="tx1"/>
                </a:solidFill>
                <a:latin typeface="微软雅黑" pitchFamily="34" charset="-122"/>
                <a:ea typeface="微软雅黑" pitchFamily="34" charset="-122"/>
              </a:rPr>
              <a:t>Loop</a:t>
            </a:r>
            <a:r>
              <a:rPr lang="zh-CN" altLang="en-US" sz="2000" dirty="0" smtClean="0">
                <a:solidFill>
                  <a:schemeClr val="tx1"/>
                </a:solidFill>
                <a:latin typeface="微软雅黑" pitchFamily="34" charset="-122"/>
                <a:ea typeface="微软雅黑" pitchFamily="34" charset="-122"/>
              </a:rPr>
              <a:t>结束了</a:t>
            </a:r>
            <a:r>
              <a:rPr lang="en-US" sz="2000" dirty="0" smtClean="0">
                <a:solidFill>
                  <a:schemeClr val="tx1"/>
                </a:solidFill>
                <a:latin typeface="微软雅黑" pitchFamily="34" charset="-122"/>
                <a:ea typeface="微软雅黑" pitchFamily="34" charset="-122"/>
              </a:rPr>
              <a:t>; </a:t>
            </a:r>
            <a:r>
              <a:rPr lang="zh-CN" altLang="en-US" sz="2000" dirty="0" smtClean="0">
                <a:solidFill>
                  <a:schemeClr val="tx1"/>
                </a:solidFill>
                <a:latin typeface="微软雅黑" pitchFamily="34" charset="-122"/>
                <a:ea typeface="微软雅黑" pitchFamily="34" charset="-122"/>
              </a:rPr>
              <a:t>反转预测位</a:t>
            </a:r>
            <a:r>
              <a:rPr lang="en-US" sz="2000" dirty="0" smtClean="0">
                <a:solidFill>
                  <a:schemeClr val="tx1"/>
                </a:solidFill>
                <a:latin typeface="微软雅黑" pitchFamily="34" charset="-122"/>
                <a:ea typeface="微软雅黑" pitchFamily="34" charset="-122"/>
              </a:rPr>
              <a:t>(</a:t>
            </a:r>
            <a:r>
              <a:rPr lang="en-US" sz="2000" dirty="0" err="1">
                <a:solidFill>
                  <a:schemeClr val="tx1"/>
                </a:solidFill>
                <a:latin typeface="微软雅黑" pitchFamily="34" charset="-122"/>
                <a:ea typeface="微软雅黑" pitchFamily="34" charset="-122"/>
              </a:rPr>
              <a:t>predict_bit</a:t>
            </a:r>
            <a:r>
              <a:rPr lang="en-US" sz="2000" dirty="0">
                <a:solidFill>
                  <a:schemeClr val="tx1"/>
                </a:solidFill>
                <a:latin typeface="微软雅黑" pitchFamily="34" charset="-122"/>
                <a:ea typeface="微软雅黑" pitchFamily="34" charset="-122"/>
              </a:rPr>
              <a:t> = </a:t>
            </a:r>
            <a:r>
              <a:rPr lang="en-US" sz="2000" dirty="0">
                <a:solidFill>
                  <a:srgbClr val="FF0000"/>
                </a:solidFill>
                <a:latin typeface="微软雅黑" pitchFamily="34" charset="-122"/>
                <a:ea typeface="微软雅黑" pitchFamily="34" charset="-122"/>
              </a:rPr>
              <a:t>0</a:t>
            </a:r>
            <a:r>
              <a:rPr lang="en-US" sz="2000" dirty="0">
                <a:solidFill>
                  <a:schemeClr val="tx1"/>
                </a:solidFill>
                <a:latin typeface="微软雅黑" pitchFamily="34" charset="-122"/>
                <a:ea typeface="微软雅黑" pitchFamily="34" charset="-122"/>
              </a:rPr>
              <a:t>)</a:t>
            </a:r>
          </a:p>
        </p:txBody>
      </p:sp>
      <p:sp>
        <p:nvSpPr>
          <p:cNvPr id="1328134" name="Rectangle 6"/>
          <p:cNvSpPr>
            <a:spLocks noChangeArrowheads="1"/>
          </p:cNvSpPr>
          <p:nvPr/>
        </p:nvSpPr>
        <p:spPr bwMode="auto">
          <a:xfrm>
            <a:off x="6019800" y="1955800"/>
            <a:ext cx="3048000" cy="2159000"/>
          </a:xfrm>
          <a:prstGeom prst="rect">
            <a:avLst/>
          </a:prstGeom>
          <a:noFill/>
          <a:ln w="12700">
            <a:noFill/>
            <a:miter lim="800000"/>
            <a:headEnd/>
            <a:tailEnd/>
          </a:ln>
          <a:effectLst/>
        </p:spPr>
        <p:txBody>
          <a:bodyPr lIns="90488" tIns="44450" rIns="90488" bIns="44450">
            <a:spAutoFit/>
          </a:bodyPr>
          <a:lstStyle/>
          <a:p>
            <a:r>
              <a:rPr lang="en-US" sz="1700" dirty="0">
                <a:solidFill>
                  <a:schemeClr val="tx1"/>
                </a:solidFill>
                <a:latin typeface="Courier New" pitchFamily="49" charset="0"/>
              </a:rPr>
              <a:t>Loop: 1</a:t>
            </a:r>
            <a:r>
              <a:rPr lang="en-US" sz="1700" baseline="30000" dirty="0">
                <a:solidFill>
                  <a:schemeClr val="tx1"/>
                </a:solidFill>
                <a:latin typeface="Courier New" pitchFamily="49" charset="0"/>
              </a:rPr>
              <a:t>st</a:t>
            </a:r>
            <a:r>
              <a:rPr lang="en-US" sz="1700" dirty="0">
                <a:solidFill>
                  <a:schemeClr val="tx1"/>
                </a:solidFill>
                <a:latin typeface="Courier New" pitchFamily="49" charset="0"/>
              </a:rPr>
              <a:t> loop </a:t>
            </a:r>
            <a:r>
              <a:rPr lang="en-US" sz="1700" dirty="0" err="1">
                <a:solidFill>
                  <a:schemeClr val="tx1"/>
                </a:solidFill>
                <a:latin typeface="Courier New" pitchFamily="49" charset="0"/>
              </a:rPr>
              <a:t>instr</a:t>
            </a:r>
            <a:endParaRPr lang="en-US" sz="1700" dirty="0">
              <a:solidFill>
                <a:schemeClr val="tx1"/>
              </a:solidFill>
              <a:latin typeface="Courier New" pitchFamily="49" charset="0"/>
            </a:endParaRPr>
          </a:p>
          <a:p>
            <a:r>
              <a:rPr lang="en-US" sz="1700" dirty="0">
                <a:solidFill>
                  <a:schemeClr val="tx1"/>
                </a:solidFill>
                <a:latin typeface="Courier New" pitchFamily="49" charset="0"/>
              </a:rPr>
              <a:t>      2</a:t>
            </a:r>
            <a:r>
              <a:rPr lang="en-US" sz="1700" baseline="30000" dirty="0">
                <a:solidFill>
                  <a:schemeClr val="tx1"/>
                </a:solidFill>
                <a:latin typeface="Courier New" pitchFamily="49" charset="0"/>
              </a:rPr>
              <a:t>nd</a:t>
            </a:r>
            <a:r>
              <a:rPr lang="en-US" sz="1700" dirty="0">
                <a:solidFill>
                  <a:schemeClr val="tx1"/>
                </a:solidFill>
                <a:latin typeface="Courier New" pitchFamily="49" charset="0"/>
              </a:rPr>
              <a:t> loop </a:t>
            </a:r>
            <a:r>
              <a:rPr lang="en-US" sz="1700" dirty="0" err="1">
                <a:solidFill>
                  <a:schemeClr val="tx1"/>
                </a:solidFill>
                <a:latin typeface="Courier New" pitchFamily="49" charset="0"/>
              </a:rPr>
              <a:t>instr</a:t>
            </a:r>
            <a:endParaRPr lang="en-US" sz="1700" dirty="0">
              <a:solidFill>
                <a:schemeClr val="tx1"/>
              </a:solidFill>
              <a:latin typeface="Courier New" pitchFamily="49" charset="0"/>
            </a:endParaRPr>
          </a:p>
          <a:p>
            <a:r>
              <a:rPr lang="en-US" sz="1700" b="1" dirty="0">
                <a:solidFill>
                  <a:schemeClr val="tx1"/>
                </a:solidFill>
                <a:latin typeface="Courier New" pitchFamily="49" charset="0"/>
              </a:rPr>
              <a:t>           .</a:t>
            </a:r>
          </a:p>
          <a:p>
            <a:r>
              <a:rPr lang="en-US" sz="1700" b="1" dirty="0">
                <a:solidFill>
                  <a:schemeClr val="tx1"/>
                </a:solidFill>
                <a:latin typeface="Courier New" pitchFamily="49" charset="0"/>
              </a:rPr>
              <a:t>           .</a:t>
            </a:r>
          </a:p>
          <a:p>
            <a:r>
              <a:rPr lang="en-US" sz="1700" b="1" dirty="0">
                <a:solidFill>
                  <a:schemeClr val="tx1"/>
                </a:solidFill>
                <a:latin typeface="Courier New" pitchFamily="49" charset="0"/>
              </a:rPr>
              <a:t>           .</a:t>
            </a:r>
          </a:p>
          <a:p>
            <a:r>
              <a:rPr lang="en-US" sz="1700" dirty="0">
                <a:solidFill>
                  <a:schemeClr val="tx1"/>
                </a:solidFill>
                <a:latin typeface="Courier New" pitchFamily="49" charset="0"/>
              </a:rPr>
              <a:t>      last loop </a:t>
            </a:r>
            <a:r>
              <a:rPr lang="en-US" sz="1700" dirty="0" err="1">
                <a:solidFill>
                  <a:schemeClr val="tx1"/>
                </a:solidFill>
                <a:latin typeface="Courier New" pitchFamily="49" charset="0"/>
              </a:rPr>
              <a:t>instr</a:t>
            </a:r>
            <a:endParaRPr lang="en-US" sz="1700" dirty="0">
              <a:solidFill>
                <a:schemeClr val="tx1"/>
              </a:solidFill>
              <a:latin typeface="Courier New" pitchFamily="49" charset="0"/>
            </a:endParaRPr>
          </a:p>
          <a:p>
            <a:r>
              <a:rPr lang="en-US" sz="1700" dirty="0">
                <a:solidFill>
                  <a:schemeClr val="tx1"/>
                </a:solidFill>
                <a:latin typeface="Courier New" pitchFamily="49" charset="0"/>
              </a:rPr>
              <a:t>      </a:t>
            </a:r>
            <a:r>
              <a:rPr lang="en-US" sz="1700" dirty="0" err="1">
                <a:solidFill>
                  <a:schemeClr val="tx1"/>
                </a:solidFill>
                <a:latin typeface="Courier New" pitchFamily="49" charset="0"/>
              </a:rPr>
              <a:t>bne</a:t>
            </a:r>
            <a:r>
              <a:rPr lang="en-US" sz="1700" dirty="0">
                <a:solidFill>
                  <a:schemeClr val="tx1"/>
                </a:solidFill>
                <a:latin typeface="Courier New" pitchFamily="49" charset="0"/>
              </a:rPr>
              <a:t> $1,$2,Loop</a:t>
            </a:r>
          </a:p>
          <a:p>
            <a:r>
              <a:rPr lang="en-US" sz="1700" dirty="0">
                <a:solidFill>
                  <a:schemeClr val="tx1"/>
                </a:solidFill>
                <a:latin typeface="Courier New" pitchFamily="49" charset="0"/>
              </a:rPr>
              <a:t>      fall out </a:t>
            </a:r>
            <a:r>
              <a:rPr lang="en-US" sz="1700" dirty="0" err="1">
                <a:solidFill>
                  <a:schemeClr val="tx1"/>
                </a:solidFill>
                <a:latin typeface="Courier New" pitchFamily="49" charset="0"/>
              </a:rPr>
              <a:t>instr</a:t>
            </a:r>
            <a:endParaRPr lang="en-US" sz="1700" dirty="0">
              <a:solidFill>
                <a:schemeClr val="tx1"/>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8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813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ChangeArrowheads="1"/>
          </p:cNvSpPr>
          <p:nvPr>
            <p:ph type="title"/>
          </p:nvPr>
        </p:nvSpPr>
        <p:spPr/>
        <p:txBody>
          <a:bodyPr/>
          <a:lstStyle/>
          <a:p>
            <a:r>
              <a:rPr lang="en-US" dirty="0" smtClean="0"/>
              <a:t>2</a:t>
            </a:r>
            <a:r>
              <a:rPr lang="zh-CN" altLang="en-US" dirty="0" smtClean="0"/>
              <a:t>位预测位</a:t>
            </a:r>
            <a:endParaRPr lang="en-US" dirty="0"/>
          </a:p>
        </p:txBody>
      </p:sp>
      <p:sp>
        <p:nvSpPr>
          <p:cNvPr id="1329155" name="Rectangle 3"/>
          <p:cNvSpPr>
            <a:spLocks noGrp="1" noChangeArrowheads="1"/>
          </p:cNvSpPr>
          <p:nvPr>
            <p:ph type="body" idx="1"/>
          </p:nvPr>
        </p:nvSpPr>
        <p:spPr>
          <a:xfrm>
            <a:off x="457200" y="838200"/>
            <a:ext cx="8153400" cy="716093"/>
          </a:xfrm>
        </p:spPr>
        <p:txBody>
          <a:bodyPr/>
          <a:lstStyle/>
          <a:p>
            <a:r>
              <a:rPr lang="zh-CN" altLang="en-US" dirty="0" smtClean="0">
                <a:latin typeface="微软雅黑" pitchFamily="34" charset="-122"/>
                <a:ea typeface="微软雅黑" pitchFamily="34" charset="-122"/>
              </a:rPr>
              <a:t>一个两位预测方案能够实现</a:t>
            </a:r>
            <a:r>
              <a:rPr lang="en-US" altLang="zh-CN" dirty="0" smtClean="0">
                <a:latin typeface="微软雅黑" pitchFamily="34" charset="-122"/>
                <a:ea typeface="微软雅黑" pitchFamily="34" charset="-122"/>
              </a:rPr>
              <a:t>90%</a:t>
            </a:r>
            <a:r>
              <a:rPr lang="zh-CN" altLang="en-US" dirty="0" smtClean="0">
                <a:latin typeface="微软雅黑" pitchFamily="34" charset="-122"/>
                <a:ea typeface="微软雅黑" pitchFamily="34" charset="-122"/>
              </a:rPr>
              <a:t>的准确率，这是因为在预测位改变之前，预测必须错</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次</a:t>
            </a:r>
            <a:endParaRPr lang="en-US" altLang="zh-CN" dirty="0">
              <a:latin typeface="微软雅黑" pitchFamily="34" charset="-122"/>
              <a:ea typeface="微软雅黑" pitchFamily="34" charset="-122"/>
            </a:endParaRPr>
          </a:p>
        </p:txBody>
      </p:sp>
      <p:sp>
        <p:nvSpPr>
          <p:cNvPr id="1329156" name="Oval 4"/>
          <p:cNvSpPr>
            <a:spLocks noChangeArrowheads="1"/>
          </p:cNvSpPr>
          <p:nvPr/>
        </p:nvSpPr>
        <p:spPr bwMode="auto">
          <a:xfrm>
            <a:off x="1066800" y="3060700"/>
            <a:ext cx="1676400" cy="762000"/>
          </a:xfrm>
          <a:prstGeom prst="ellipse">
            <a:avLst/>
          </a:prstGeom>
          <a:noFill/>
          <a:ln w="12700">
            <a:solidFill>
              <a:schemeClr val="tx1"/>
            </a:solidFill>
            <a:round/>
            <a:headEnd/>
            <a:tailEnd/>
          </a:ln>
          <a:effectLst/>
        </p:spPr>
        <p:txBody>
          <a:bodyPr wrap="none" anchor="ctr"/>
          <a:lstStyle/>
          <a:p>
            <a:endParaRPr lang="en-US"/>
          </a:p>
        </p:txBody>
      </p:sp>
      <p:sp>
        <p:nvSpPr>
          <p:cNvPr id="1329157" name="Rectangle 5"/>
          <p:cNvSpPr>
            <a:spLocks noChangeArrowheads="1"/>
          </p:cNvSpPr>
          <p:nvPr/>
        </p:nvSpPr>
        <p:spPr bwMode="auto">
          <a:xfrm>
            <a:off x="1524000" y="31369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b="1">
                <a:solidFill>
                  <a:srgbClr val="000000"/>
                </a:solidFill>
              </a:rPr>
              <a:t>Predict</a:t>
            </a:r>
          </a:p>
          <a:p>
            <a:pPr algn="ctr" defTabSz="904875">
              <a:tabLst>
                <a:tab pos="452438" algn="l"/>
                <a:tab pos="904875" algn="l"/>
                <a:tab pos="1357313" algn="l"/>
              </a:tabLst>
            </a:pPr>
            <a:r>
              <a:rPr lang="en-US" sz="2000" b="1">
                <a:solidFill>
                  <a:srgbClr val="000000"/>
                </a:solidFill>
              </a:rPr>
              <a:t>Taken</a:t>
            </a:r>
          </a:p>
        </p:txBody>
      </p:sp>
      <p:sp>
        <p:nvSpPr>
          <p:cNvPr id="1329158" name="Oval 6"/>
          <p:cNvSpPr>
            <a:spLocks noChangeArrowheads="1"/>
          </p:cNvSpPr>
          <p:nvPr/>
        </p:nvSpPr>
        <p:spPr bwMode="auto">
          <a:xfrm>
            <a:off x="1066800" y="4660900"/>
            <a:ext cx="1676400" cy="762000"/>
          </a:xfrm>
          <a:prstGeom prst="ellipse">
            <a:avLst/>
          </a:prstGeom>
          <a:noFill/>
          <a:ln w="12700">
            <a:solidFill>
              <a:schemeClr val="tx1"/>
            </a:solidFill>
            <a:round/>
            <a:headEnd/>
            <a:tailEnd/>
          </a:ln>
          <a:effectLst/>
        </p:spPr>
        <p:txBody>
          <a:bodyPr wrap="none" anchor="ctr"/>
          <a:lstStyle/>
          <a:p>
            <a:endParaRPr lang="en-US"/>
          </a:p>
        </p:txBody>
      </p:sp>
      <p:sp>
        <p:nvSpPr>
          <p:cNvPr id="1329160" name="Rectangle 8"/>
          <p:cNvSpPr>
            <a:spLocks noChangeArrowheads="1"/>
          </p:cNvSpPr>
          <p:nvPr/>
        </p:nvSpPr>
        <p:spPr bwMode="auto">
          <a:xfrm>
            <a:off x="1524000" y="46609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b="1">
                <a:solidFill>
                  <a:srgbClr val="000000"/>
                </a:solidFill>
              </a:rPr>
              <a:t>Predict</a:t>
            </a:r>
          </a:p>
          <a:p>
            <a:pPr algn="ctr" defTabSz="904875">
              <a:tabLst>
                <a:tab pos="452438" algn="l"/>
                <a:tab pos="904875" algn="l"/>
                <a:tab pos="1357313" algn="l"/>
              </a:tabLst>
            </a:pPr>
            <a:r>
              <a:rPr lang="en-US" sz="2000" b="1">
                <a:solidFill>
                  <a:srgbClr val="000000"/>
                </a:solidFill>
              </a:rPr>
              <a:t>Not Taken</a:t>
            </a:r>
          </a:p>
        </p:txBody>
      </p:sp>
      <p:sp>
        <p:nvSpPr>
          <p:cNvPr id="1329161" name="Oval 9"/>
          <p:cNvSpPr>
            <a:spLocks noChangeArrowheads="1"/>
          </p:cNvSpPr>
          <p:nvPr/>
        </p:nvSpPr>
        <p:spPr bwMode="auto">
          <a:xfrm>
            <a:off x="4191000" y="2984500"/>
            <a:ext cx="1676400" cy="762000"/>
          </a:xfrm>
          <a:prstGeom prst="ellipse">
            <a:avLst/>
          </a:prstGeom>
          <a:noFill/>
          <a:ln w="12700">
            <a:solidFill>
              <a:schemeClr val="tx1"/>
            </a:solidFill>
            <a:round/>
            <a:headEnd/>
            <a:tailEnd/>
          </a:ln>
          <a:effectLst/>
        </p:spPr>
        <p:txBody>
          <a:bodyPr wrap="none" anchor="ctr"/>
          <a:lstStyle/>
          <a:p>
            <a:endParaRPr lang="en-US"/>
          </a:p>
        </p:txBody>
      </p:sp>
      <p:sp>
        <p:nvSpPr>
          <p:cNvPr id="1329162" name="Rectangle 10"/>
          <p:cNvSpPr>
            <a:spLocks noChangeArrowheads="1"/>
          </p:cNvSpPr>
          <p:nvPr/>
        </p:nvSpPr>
        <p:spPr bwMode="auto">
          <a:xfrm>
            <a:off x="4648200" y="30607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b="1">
                <a:solidFill>
                  <a:srgbClr val="000000"/>
                </a:solidFill>
              </a:rPr>
              <a:t>Predict</a:t>
            </a:r>
          </a:p>
          <a:p>
            <a:pPr algn="ctr" defTabSz="904875">
              <a:tabLst>
                <a:tab pos="452438" algn="l"/>
                <a:tab pos="904875" algn="l"/>
                <a:tab pos="1357313" algn="l"/>
              </a:tabLst>
            </a:pPr>
            <a:r>
              <a:rPr lang="en-US" sz="2000" b="1">
                <a:solidFill>
                  <a:srgbClr val="000000"/>
                </a:solidFill>
              </a:rPr>
              <a:t>Taken</a:t>
            </a:r>
          </a:p>
        </p:txBody>
      </p:sp>
      <p:sp>
        <p:nvSpPr>
          <p:cNvPr id="1329163" name="Oval 11"/>
          <p:cNvSpPr>
            <a:spLocks noChangeArrowheads="1"/>
          </p:cNvSpPr>
          <p:nvPr/>
        </p:nvSpPr>
        <p:spPr bwMode="auto">
          <a:xfrm>
            <a:off x="4191000" y="4584700"/>
            <a:ext cx="1676400" cy="762000"/>
          </a:xfrm>
          <a:prstGeom prst="ellipse">
            <a:avLst/>
          </a:prstGeom>
          <a:noFill/>
          <a:ln w="12700">
            <a:solidFill>
              <a:schemeClr val="tx1"/>
            </a:solidFill>
            <a:round/>
            <a:headEnd/>
            <a:tailEnd/>
          </a:ln>
          <a:effectLst/>
        </p:spPr>
        <p:txBody>
          <a:bodyPr wrap="none" anchor="ctr"/>
          <a:lstStyle/>
          <a:p>
            <a:endParaRPr lang="en-US"/>
          </a:p>
        </p:txBody>
      </p:sp>
      <p:sp>
        <p:nvSpPr>
          <p:cNvPr id="1329164" name="Rectangle 12"/>
          <p:cNvSpPr>
            <a:spLocks noChangeArrowheads="1"/>
          </p:cNvSpPr>
          <p:nvPr/>
        </p:nvSpPr>
        <p:spPr bwMode="auto">
          <a:xfrm>
            <a:off x="4648200" y="45847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b="1">
                <a:solidFill>
                  <a:srgbClr val="000000"/>
                </a:solidFill>
              </a:rPr>
              <a:t>Predict</a:t>
            </a:r>
          </a:p>
          <a:p>
            <a:pPr algn="ctr" defTabSz="904875">
              <a:tabLst>
                <a:tab pos="452438" algn="l"/>
                <a:tab pos="904875" algn="l"/>
                <a:tab pos="1357313" algn="l"/>
              </a:tabLst>
            </a:pPr>
            <a:r>
              <a:rPr lang="en-US" sz="2000" b="1">
                <a:solidFill>
                  <a:srgbClr val="000000"/>
                </a:solidFill>
              </a:rPr>
              <a:t>Not Taken</a:t>
            </a:r>
          </a:p>
        </p:txBody>
      </p:sp>
      <p:sp>
        <p:nvSpPr>
          <p:cNvPr id="1329165" name="Rectangle 13"/>
          <p:cNvSpPr>
            <a:spLocks noChangeArrowheads="1"/>
          </p:cNvSpPr>
          <p:nvPr/>
        </p:nvSpPr>
        <p:spPr bwMode="auto">
          <a:xfrm>
            <a:off x="1524000" y="26035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Taken</a:t>
            </a:r>
          </a:p>
        </p:txBody>
      </p:sp>
      <p:sp>
        <p:nvSpPr>
          <p:cNvPr id="1329166" name="Rectangle 14"/>
          <p:cNvSpPr>
            <a:spLocks noChangeArrowheads="1"/>
          </p:cNvSpPr>
          <p:nvPr/>
        </p:nvSpPr>
        <p:spPr bwMode="auto">
          <a:xfrm>
            <a:off x="3124200" y="29083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Not taken</a:t>
            </a:r>
          </a:p>
        </p:txBody>
      </p:sp>
      <p:sp>
        <p:nvSpPr>
          <p:cNvPr id="1329167" name="Rectangle 15"/>
          <p:cNvSpPr>
            <a:spLocks noChangeArrowheads="1"/>
          </p:cNvSpPr>
          <p:nvPr/>
        </p:nvSpPr>
        <p:spPr bwMode="auto">
          <a:xfrm>
            <a:off x="5257800" y="38989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Not taken</a:t>
            </a:r>
          </a:p>
        </p:txBody>
      </p:sp>
      <p:sp>
        <p:nvSpPr>
          <p:cNvPr id="1329168" name="Rectangle 16"/>
          <p:cNvSpPr>
            <a:spLocks noChangeArrowheads="1"/>
          </p:cNvSpPr>
          <p:nvPr/>
        </p:nvSpPr>
        <p:spPr bwMode="auto">
          <a:xfrm>
            <a:off x="4724400" y="53467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Not taken</a:t>
            </a:r>
          </a:p>
        </p:txBody>
      </p:sp>
      <p:sp>
        <p:nvSpPr>
          <p:cNvPr id="1329169" name="Rectangle 17"/>
          <p:cNvSpPr>
            <a:spLocks noChangeArrowheads="1"/>
          </p:cNvSpPr>
          <p:nvPr/>
        </p:nvSpPr>
        <p:spPr bwMode="auto">
          <a:xfrm>
            <a:off x="3048000" y="44958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Not taken</a:t>
            </a:r>
          </a:p>
        </p:txBody>
      </p:sp>
      <p:sp>
        <p:nvSpPr>
          <p:cNvPr id="1329170" name="Rectangle 18"/>
          <p:cNvSpPr>
            <a:spLocks noChangeArrowheads="1"/>
          </p:cNvSpPr>
          <p:nvPr/>
        </p:nvSpPr>
        <p:spPr bwMode="auto">
          <a:xfrm>
            <a:off x="990600" y="39751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Taken</a:t>
            </a:r>
          </a:p>
        </p:txBody>
      </p:sp>
      <p:sp>
        <p:nvSpPr>
          <p:cNvPr id="1329171" name="Rectangle 19"/>
          <p:cNvSpPr>
            <a:spLocks noChangeArrowheads="1"/>
          </p:cNvSpPr>
          <p:nvPr/>
        </p:nvSpPr>
        <p:spPr bwMode="auto">
          <a:xfrm>
            <a:off x="3048000" y="35941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Taken</a:t>
            </a:r>
          </a:p>
        </p:txBody>
      </p:sp>
      <p:sp>
        <p:nvSpPr>
          <p:cNvPr id="1329172" name="Rectangle 20"/>
          <p:cNvSpPr>
            <a:spLocks noChangeArrowheads="1"/>
          </p:cNvSpPr>
          <p:nvPr/>
        </p:nvSpPr>
        <p:spPr bwMode="auto">
          <a:xfrm>
            <a:off x="3048000" y="51816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Taken</a:t>
            </a:r>
          </a:p>
        </p:txBody>
      </p:sp>
      <p:sp>
        <p:nvSpPr>
          <p:cNvPr id="1329173" name="Line 21"/>
          <p:cNvSpPr>
            <a:spLocks noChangeShapeType="1"/>
          </p:cNvSpPr>
          <p:nvPr/>
        </p:nvSpPr>
        <p:spPr bwMode="auto">
          <a:xfrm flipV="1">
            <a:off x="1905000" y="3822700"/>
            <a:ext cx="0" cy="838200"/>
          </a:xfrm>
          <a:prstGeom prst="line">
            <a:avLst/>
          </a:prstGeom>
          <a:noFill/>
          <a:ln w="28575">
            <a:solidFill>
              <a:schemeClr val="tx1"/>
            </a:solidFill>
            <a:round/>
            <a:headEnd/>
            <a:tailEnd type="triangle" w="lg" len="lg"/>
          </a:ln>
          <a:effectLst/>
        </p:spPr>
        <p:txBody>
          <a:bodyPr/>
          <a:lstStyle/>
          <a:p>
            <a:endParaRPr lang="en-US"/>
          </a:p>
        </p:txBody>
      </p:sp>
      <p:sp>
        <p:nvSpPr>
          <p:cNvPr id="1329174" name="Line 22"/>
          <p:cNvSpPr>
            <a:spLocks noChangeShapeType="1"/>
          </p:cNvSpPr>
          <p:nvPr/>
        </p:nvSpPr>
        <p:spPr bwMode="auto">
          <a:xfrm flipV="1">
            <a:off x="5029200" y="3746500"/>
            <a:ext cx="0" cy="838200"/>
          </a:xfrm>
          <a:prstGeom prst="line">
            <a:avLst/>
          </a:prstGeom>
          <a:noFill/>
          <a:ln w="28575">
            <a:solidFill>
              <a:schemeClr val="tx1"/>
            </a:solidFill>
            <a:round/>
            <a:headEnd type="triangle" w="lg" len="lg"/>
            <a:tailEnd type="none" w="lg" len="lg"/>
          </a:ln>
          <a:effectLst/>
        </p:spPr>
        <p:txBody>
          <a:bodyPr/>
          <a:lstStyle/>
          <a:p>
            <a:endParaRPr lang="en-US"/>
          </a:p>
        </p:txBody>
      </p:sp>
      <p:sp>
        <p:nvSpPr>
          <p:cNvPr id="1329175" name="Line 23"/>
          <p:cNvSpPr>
            <a:spLocks noChangeShapeType="1"/>
          </p:cNvSpPr>
          <p:nvPr/>
        </p:nvSpPr>
        <p:spPr bwMode="auto">
          <a:xfrm>
            <a:off x="2590800" y="4813300"/>
            <a:ext cx="1676400" cy="0"/>
          </a:xfrm>
          <a:prstGeom prst="line">
            <a:avLst/>
          </a:prstGeom>
          <a:noFill/>
          <a:ln w="28575">
            <a:solidFill>
              <a:schemeClr val="tx1"/>
            </a:solidFill>
            <a:round/>
            <a:headEnd/>
            <a:tailEnd type="triangle" w="lg" len="lg"/>
          </a:ln>
          <a:effectLst/>
        </p:spPr>
        <p:txBody>
          <a:bodyPr/>
          <a:lstStyle/>
          <a:p>
            <a:endParaRPr lang="en-US"/>
          </a:p>
        </p:txBody>
      </p:sp>
      <p:sp>
        <p:nvSpPr>
          <p:cNvPr id="1329177" name="Line 25"/>
          <p:cNvSpPr>
            <a:spLocks noChangeShapeType="1"/>
          </p:cNvSpPr>
          <p:nvPr/>
        </p:nvSpPr>
        <p:spPr bwMode="auto">
          <a:xfrm>
            <a:off x="2590800" y="3213100"/>
            <a:ext cx="1676400" cy="0"/>
          </a:xfrm>
          <a:prstGeom prst="line">
            <a:avLst/>
          </a:prstGeom>
          <a:noFill/>
          <a:ln w="28575">
            <a:solidFill>
              <a:schemeClr val="tx1"/>
            </a:solidFill>
            <a:round/>
            <a:headEnd/>
            <a:tailEnd type="triangle" w="lg" len="lg"/>
          </a:ln>
          <a:effectLst/>
        </p:spPr>
        <p:txBody>
          <a:bodyPr/>
          <a:lstStyle/>
          <a:p>
            <a:endParaRPr lang="en-US"/>
          </a:p>
        </p:txBody>
      </p:sp>
      <p:sp>
        <p:nvSpPr>
          <p:cNvPr id="1329178" name="Line 26"/>
          <p:cNvSpPr>
            <a:spLocks noChangeShapeType="1"/>
          </p:cNvSpPr>
          <p:nvPr/>
        </p:nvSpPr>
        <p:spPr bwMode="auto">
          <a:xfrm>
            <a:off x="2667000" y="5194300"/>
            <a:ext cx="1676400" cy="0"/>
          </a:xfrm>
          <a:prstGeom prst="line">
            <a:avLst/>
          </a:prstGeom>
          <a:noFill/>
          <a:ln w="28575">
            <a:solidFill>
              <a:schemeClr val="tx1"/>
            </a:solidFill>
            <a:round/>
            <a:headEnd type="triangle" w="lg" len="lg"/>
            <a:tailEnd type="none" w="lg" len="lg"/>
          </a:ln>
          <a:effectLst/>
        </p:spPr>
        <p:txBody>
          <a:bodyPr/>
          <a:lstStyle/>
          <a:p>
            <a:endParaRPr lang="en-US"/>
          </a:p>
        </p:txBody>
      </p:sp>
      <p:sp>
        <p:nvSpPr>
          <p:cNvPr id="1329179" name="Line 27"/>
          <p:cNvSpPr>
            <a:spLocks noChangeShapeType="1"/>
          </p:cNvSpPr>
          <p:nvPr/>
        </p:nvSpPr>
        <p:spPr bwMode="auto">
          <a:xfrm>
            <a:off x="2667000" y="3594100"/>
            <a:ext cx="1676400" cy="0"/>
          </a:xfrm>
          <a:prstGeom prst="line">
            <a:avLst/>
          </a:prstGeom>
          <a:noFill/>
          <a:ln w="28575">
            <a:solidFill>
              <a:schemeClr val="tx1"/>
            </a:solidFill>
            <a:round/>
            <a:headEnd type="triangle" w="lg" len="lg"/>
            <a:tailEnd type="none" w="lg" len="lg"/>
          </a:ln>
          <a:effectLst/>
        </p:spPr>
        <p:txBody>
          <a:bodyPr/>
          <a:lstStyle/>
          <a:p>
            <a:endParaRPr lang="en-US"/>
          </a:p>
        </p:txBody>
      </p:sp>
      <p:sp>
        <p:nvSpPr>
          <p:cNvPr id="1329183" name="Freeform 31"/>
          <p:cNvSpPr>
            <a:spLocks/>
          </p:cNvSpPr>
          <p:nvPr/>
        </p:nvSpPr>
        <p:spPr bwMode="auto">
          <a:xfrm>
            <a:off x="1333500" y="2311400"/>
            <a:ext cx="1054100" cy="825500"/>
          </a:xfrm>
          <a:custGeom>
            <a:avLst/>
            <a:gdLst/>
            <a:ahLst/>
            <a:cxnLst>
              <a:cxn ang="0">
                <a:pos x="72" y="472"/>
              </a:cxn>
              <a:cxn ang="0">
                <a:pos x="24" y="280"/>
              </a:cxn>
              <a:cxn ang="0">
                <a:pos x="216" y="40"/>
              </a:cxn>
              <a:cxn ang="0">
                <a:pos x="504" y="40"/>
              </a:cxn>
              <a:cxn ang="0">
                <a:pos x="648" y="280"/>
              </a:cxn>
              <a:cxn ang="0">
                <a:pos x="600" y="520"/>
              </a:cxn>
            </a:cxnLst>
            <a:rect l="0" t="0" r="r" b="b"/>
            <a:pathLst>
              <a:path w="664" h="520">
                <a:moveTo>
                  <a:pt x="72" y="472"/>
                </a:moveTo>
                <a:cubicBezTo>
                  <a:pt x="36" y="412"/>
                  <a:pt x="0" y="352"/>
                  <a:pt x="24" y="280"/>
                </a:cubicBezTo>
                <a:cubicBezTo>
                  <a:pt x="48" y="208"/>
                  <a:pt x="136" y="80"/>
                  <a:pt x="216" y="40"/>
                </a:cubicBezTo>
                <a:cubicBezTo>
                  <a:pt x="296" y="0"/>
                  <a:pt x="432" y="0"/>
                  <a:pt x="504" y="40"/>
                </a:cubicBezTo>
                <a:cubicBezTo>
                  <a:pt x="576" y="80"/>
                  <a:pt x="632" y="200"/>
                  <a:pt x="648" y="280"/>
                </a:cubicBezTo>
                <a:cubicBezTo>
                  <a:pt x="664" y="360"/>
                  <a:pt x="632" y="440"/>
                  <a:pt x="600" y="520"/>
                </a:cubicBezTo>
              </a:path>
            </a:pathLst>
          </a:custGeom>
          <a:noFill/>
          <a:ln w="12700" cap="flat" cmpd="sng">
            <a:solidFill>
              <a:schemeClr val="tx1"/>
            </a:solidFill>
            <a:prstDash val="solid"/>
            <a:round/>
            <a:headEnd type="none" w="med" len="med"/>
            <a:tailEnd type="triangle" w="lg" len="lg"/>
          </a:ln>
          <a:effectLst/>
        </p:spPr>
        <p:txBody>
          <a:bodyPr/>
          <a:lstStyle/>
          <a:p>
            <a:endParaRPr lang="en-US"/>
          </a:p>
        </p:txBody>
      </p:sp>
      <p:sp>
        <p:nvSpPr>
          <p:cNvPr id="1329184" name="Freeform 32"/>
          <p:cNvSpPr>
            <a:spLocks/>
          </p:cNvSpPr>
          <p:nvPr/>
        </p:nvSpPr>
        <p:spPr bwMode="auto">
          <a:xfrm flipV="1">
            <a:off x="4419600" y="5194300"/>
            <a:ext cx="1295400" cy="825500"/>
          </a:xfrm>
          <a:custGeom>
            <a:avLst/>
            <a:gdLst/>
            <a:ahLst/>
            <a:cxnLst>
              <a:cxn ang="0">
                <a:pos x="72" y="472"/>
              </a:cxn>
              <a:cxn ang="0">
                <a:pos x="24" y="280"/>
              </a:cxn>
              <a:cxn ang="0">
                <a:pos x="216" y="40"/>
              </a:cxn>
              <a:cxn ang="0">
                <a:pos x="504" y="40"/>
              </a:cxn>
              <a:cxn ang="0">
                <a:pos x="648" y="280"/>
              </a:cxn>
              <a:cxn ang="0">
                <a:pos x="600" y="520"/>
              </a:cxn>
            </a:cxnLst>
            <a:rect l="0" t="0" r="r" b="b"/>
            <a:pathLst>
              <a:path w="664" h="520">
                <a:moveTo>
                  <a:pt x="72" y="472"/>
                </a:moveTo>
                <a:cubicBezTo>
                  <a:pt x="36" y="412"/>
                  <a:pt x="0" y="352"/>
                  <a:pt x="24" y="280"/>
                </a:cubicBezTo>
                <a:cubicBezTo>
                  <a:pt x="48" y="208"/>
                  <a:pt x="136" y="80"/>
                  <a:pt x="216" y="40"/>
                </a:cubicBezTo>
                <a:cubicBezTo>
                  <a:pt x="296" y="0"/>
                  <a:pt x="432" y="0"/>
                  <a:pt x="504" y="40"/>
                </a:cubicBezTo>
                <a:cubicBezTo>
                  <a:pt x="576" y="80"/>
                  <a:pt x="632" y="200"/>
                  <a:pt x="648" y="280"/>
                </a:cubicBezTo>
                <a:cubicBezTo>
                  <a:pt x="664" y="360"/>
                  <a:pt x="632" y="440"/>
                  <a:pt x="600" y="520"/>
                </a:cubicBezTo>
              </a:path>
            </a:pathLst>
          </a:custGeom>
          <a:noFill/>
          <a:ln w="12700" cap="flat" cmpd="sng">
            <a:solidFill>
              <a:schemeClr val="tx1"/>
            </a:solidFill>
            <a:prstDash val="solid"/>
            <a:round/>
            <a:headEnd type="none" w="med" len="med"/>
            <a:tailEnd type="triangle" w="lg" len="lg"/>
          </a:ln>
          <a:effectLst/>
        </p:spPr>
        <p:txBody>
          <a:bodyPr/>
          <a:lstStyle/>
          <a:p>
            <a:endParaRPr lang="en-US"/>
          </a:p>
        </p:txBody>
      </p:sp>
      <p:sp>
        <p:nvSpPr>
          <p:cNvPr id="1329186" name="Rectangle 34"/>
          <p:cNvSpPr>
            <a:spLocks noChangeArrowheads="1"/>
          </p:cNvSpPr>
          <p:nvPr/>
        </p:nvSpPr>
        <p:spPr bwMode="auto">
          <a:xfrm>
            <a:off x="5943600" y="1828800"/>
            <a:ext cx="3048000" cy="2159000"/>
          </a:xfrm>
          <a:prstGeom prst="rect">
            <a:avLst/>
          </a:prstGeom>
          <a:noFill/>
          <a:ln w="12700">
            <a:noFill/>
            <a:miter lim="800000"/>
            <a:headEnd/>
            <a:tailEnd/>
          </a:ln>
          <a:effectLst/>
        </p:spPr>
        <p:txBody>
          <a:bodyPr lIns="90488" tIns="44450" rIns="90488" bIns="44450">
            <a:spAutoFit/>
          </a:bodyPr>
          <a:lstStyle/>
          <a:p>
            <a:r>
              <a:rPr lang="en-US" sz="1700">
                <a:solidFill>
                  <a:schemeClr val="tx1"/>
                </a:solidFill>
                <a:latin typeface="Courier New" pitchFamily="49" charset="0"/>
              </a:rPr>
              <a:t>Loop: 1</a:t>
            </a:r>
            <a:r>
              <a:rPr lang="en-US" sz="1700" baseline="30000">
                <a:solidFill>
                  <a:schemeClr val="tx1"/>
                </a:solidFill>
                <a:latin typeface="Courier New" pitchFamily="49" charset="0"/>
              </a:rPr>
              <a:t>st</a:t>
            </a:r>
            <a:r>
              <a:rPr lang="en-US" sz="1700">
                <a:solidFill>
                  <a:schemeClr val="tx1"/>
                </a:solidFill>
                <a:latin typeface="Courier New" pitchFamily="49" charset="0"/>
              </a:rPr>
              <a:t> loop instr</a:t>
            </a:r>
          </a:p>
          <a:p>
            <a:r>
              <a:rPr lang="en-US" sz="1700">
                <a:solidFill>
                  <a:schemeClr val="tx1"/>
                </a:solidFill>
                <a:latin typeface="Courier New" pitchFamily="49" charset="0"/>
              </a:rPr>
              <a:t>      2</a:t>
            </a:r>
            <a:r>
              <a:rPr lang="en-US" sz="1700" baseline="30000">
                <a:solidFill>
                  <a:schemeClr val="tx1"/>
                </a:solidFill>
                <a:latin typeface="Courier New" pitchFamily="49" charset="0"/>
              </a:rPr>
              <a:t>nd</a:t>
            </a:r>
            <a:r>
              <a:rPr lang="en-US" sz="1700">
                <a:solidFill>
                  <a:schemeClr val="tx1"/>
                </a:solidFill>
                <a:latin typeface="Courier New" pitchFamily="49" charset="0"/>
              </a:rPr>
              <a:t> loop instr</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a:solidFill>
                  <a:schemeClr val="tx1"/>
                </a:solidFill>
                <a:latin typeface="Courier New" pitchFamily="49" charset="0"/>
              </a:rPr>
              <a:t>      last loop instr</a:t>
            </a:r>
          </a:p>
          <a:p>
            <a:r>
              <a:rPr lang="en-US" sz="1700">
                <a:solidFill>
                  <a:schemeClr val="tx1"/>
                </a:solidFill>
                <a:latin typeface="Courier New" pitchFamily="49" charset="0"/>
              </a:rPr>
              <a:t>      bne $1,$2,Loop</a:t>
            </a:r>
          </a:p>
          <a:p>
            <a:r>
              <a:rPr lang="en-US" sz="1700">
                <a:solidFill>
                  <a:schemeClr val="tx1"/>
                </a:solidFill>
                <a:latin typeface="Courier New" pitchFamily="49" charset="0"/>
              </a:rPr>
              <a:t>      fall out instr</a:t>
            </a:r>
          </a:p>
        </p:txBody>
      </p:sp>
      <p:sp>
        <p:nvSpPr>
          <p:cNvPr id="1329187" name="Line 35"/>
          <p:cNvSpPr>
            <a:spLocks noChangeShapeType="1"/>
          </p:cNvSpPr>
          <p:nvPr/>
        </p:nvSpPr>
        <p:spPr bwMode="auto">
          <a:xfrm flipH="1" flipV="1">
            <a:off x="1371600" y="3657600"/>
            <a:ext cx="3505200" cy="0"/>
          </a:xfrm>
          <a:prstGeom prst="line">
            <a:avLst/>
          </a:prstGeom>
          <a:noFill/>
          <a:ln w="28575">
            <a:solidFill>
              <a:schemeClr val="accent1"/>
            </a:solidFill>
            <a:round/>
            <a:headEnd/>
            <a:tailEnd type="triangle" w="med" len="med"/>
          </a:ln>
          <a:effectLst/>
        </p:spPr>
        <p:txBody>
          <a:bodyPr/>
          <a:lstStyle/>
          <a:p>
            <a:endParaRPr lang="en-US"/>
          </a:p>
        </p:txBody>
      </p:sp>
      <p:sp>
        <p:nvSpPr>
          <p:cNvPr id="1329188" name="Rectangle 36"/>
          <p:cNvSpPr>
            <a:spLocks noChangeArrowheads="1"/>
          </p:cNvSpPr>
          <p:nvPr/>
        </p:nvSpPr>
        <p:spPr bwMode="auto">
          <a:xfrm>
            <a:off x="2743200" y="2209800"/>
            <a:ext cx="2667000" cy="819150"/>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wrong on loop fall out</a:t>
            </a:r>
          </a:p>
        </p:txBody>
      </p:sp>
      <p:sp>
        <p:nvSpPr>
          <p:cNvPr id="1329189" name="Rectangle 37"/>
          <p:cNvSpPr>
            <a:spLocks noChangeArrowheads="1"/>
          </p:cNvSpPr>
          <p:nvPr/>
        </p:nvSpPr>
        <p:spPr bwMode="auto">
          <a:xfrm>
            <a:off x="1143000" y="4673600"/>
            <a:ext cx="381000" cy="454025"/>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0</a:t>
            </a:r>
          </a:p>
        </p:txBody>
      </p:sp>
      <p:sp>
        <p:nvSpPr>
          <p:cNvPr id="1329190" name="Rectangle 38"/>
          <p:cNvSpPr>
            <a:spLocks noChangeArrowheads="1"/>
          </p:cNvSpPr>
          <p:nvPr/>
        </p:nvSpPr>
        <p:spPr bwMode="auto">
          <a:xfrm>
            <a:off x="1143000" y="3149600"/>
            <a:ext cx="381000" cy="454025"/>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1</a:t>
            </a:r>
          </a:p>
        </p:txBody>
      </p:sp>
      <p:sp>
        <p:nvSpPr>
          <p:cNvPr id="1329191" name="Rectangle 39"/>
          <p:cNvSpPr>
            <a:spLocks noChangeArrowheads="1"/>
          </p:cNvSpPr>
          <p:nvPr/>
        </p:nvSpPr>
        <p:spPr bwMode="auto">
          <a:xfrm>
            <a:off x="5410200" y="2997200"/>
            <a:ext cx="381000" cy="454025"/>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1</a:t>
            </a:r>
          </a:p>
        </p:txBody>
      </p:sp>
      <p:sp>
        <p:nvSpPr>
          <p:cNvPr id="1329192" name="Line 40"/>
          <p:cNvSpPr>
            <a:spLocks noChangeShapeType="1"/>
          </p:cNvSpPr>
          <p:nvPr/>
        </p:nvSpPr>
        <p:spPr bwMode="auto">
          <a:xfrm>
            <a:off x="2514600" y="3276600"/>
            <a:ext cx="2819400" cy="0"/>
          </a:xfrm>
          <a:prstGeom prst="line">
            <a:avLst/>
          </a:prstGeom>
          <a:noFill/>
          <a:ln w="28575">
            <a:solidFill>
              <a:schemeClr val="accent1"/>
            </a:solidFill>
            <a:round/>
            <a:headEnd/>
            <a:tailEnd type="triangle" w="med" len="med"/>
          </a:ln>
          <a:effectLst/>
        </p:spPr>
        <p:txBody>
          <a:bodyPr/>
          <a:lstStyle/>
          <a:p>
            <a:endParaRPr lang="en-US"/>
          </a:p>
        </p:txBody>
      </p:sp>
      <p:sp>
        <p:nvSpPr>
          <p:cNvPr id="1329193" name="Line 41"/>
          <p:cNvSpPr>
            <a:spLocks noChangeShapeType="1"/>
          </p:cNvSpPr>
          <p:nvPr/>
        </p:nvSpPr>
        <p:spPr bwMode="auto">
          <a:xfrm flipH="1">
            <a:off x="5638800" y="2590800"/>
            <a:ext cx="381000" cy="685800"/>
          </a:xfrm>
          <a:prstGeom prst="line">
            <a:avLst/>
          </a:prstGeom>
          <a:noFill/>
          <a:ln w="38100">
            <a:solidFill>
              <a:schemeClr val="accent1"/>
            </a:solidFill>
            <a:round/>
            <a:headEnd/>
            <a:tailEnd type="triangle" w="med" len="med"/>
          </a:ln>
          <a:effectLst/>
        </p:spPr>
        <p:txBody>
          <a:bodyPr/>
          <a:lstStyle/>
          <a:p>
            <a:endParaRPr lang="en-US"/>
          </a:p>
        </p:txBody>
      </p:sp>
      <p:sp>
        <p:nvSpPr>
          <p:cNvPr id="1329194" name="Freeform 42"/>
          <p:cNvSpPr>
            <a:spLocks/>
          </p:cNvSpPr>
          <p:nvPr/>
        </p:nvSpPr>
        <p:spPr bwMode="auto">
          <a:xfrm>
            <a:off x="1219200" y="2159000"/>
            <a:ext cx="1295400" cy="977900"/>
          </a:xfrm>
          <a:custGeom>
            <a:avLst/>
            <a:gdLst/>
            <a:ahLst/>
            <a:cxnLst>
              <a:cxn ang="0">
                <a:pos x="72" y="472"/>
              </a:cxn>
              <a:cxn ang="0">
                <a:pos x="24" y="280"/>
              </a:cxn>
              <a:cxn ang="0">
                <a:pos x="216" y="40"/>
              </a:cxn>
              <a:cxn ang="0">
                <a:pos x="504" y="40"/>
              </a:cxn>
              <a:cxn ang="0">
                <a:pos x="648" y="280"/>
              </a:cxn>
              <a:cxn ang="0">
                <a:pos x="600" y="520"/>
              </a:cxn>
            </a:cxnLst>
            <a:rect l="0" t="0" r="r" b="b"/>
            <a:pathLst>
              <a:path w="664" h="520">
                <a:moveTo>
                  <a:pt x="72" y="472"/>
                </a:moveTo>
                <a:cubicBezTo>
                  <a:pt x="36" y="412"/>
                  <a:pt x="0" y="352"/>
                  <a:pt x="24" y="280"/>
                </a:cubicBezTo>
                <a:cubicBezTo>
                  <a:pt x="48" y="208"/>
                  <a:pt x="136" y="80"/>
                  <a:pt x="216" y="40"/>
                </a:cubicBezTo>
                <a:cubicBezTo>
                  <a:pt x="296" y="0"/>
                  <a:pt x="432" y="0"/>
                  <a:pt x="504" y="40"/>
                </a:cubicBezTo>
                <a:cubicBezTo>
                  <a:pt x="576" y="80"/>
                  <a:pt x="632" y="200"/>
                  <a:pt x="648" y="280"/>
                </a:cubicBezTo>
                <a:cubicBezTo>
                  <a:pt x="664" y="360"/>
                  <a:pt x="632" y="440"/>
                  <a:pt x="600" y="520"/>
                </a:cubicBezTo>
              </a:path>
            </a:pathLst>
          </a:custGeom>
          <a:noFill/>
          <a:ln w="28575" cap="flat" cmpd="sng">
            <a:solidFill>
              <a:schemeClr val="accent1"/>
            </a:solidFill>
            <a:prstDash val="solid"/>
            <a:round/>
            <a:headEnd type="none" w="med" len="med"/>
            <a:tailEnd type="triangle" w="med" len="med"/>
          </a:ln>
          <a:effectLst/>
        </p:spPr>
        <p:txBody>
          <a:bodyPr/>
          <a:lstStyle/>
          <a:p>
            <a:endParaRPr lang="en-US"/>
          </a:p>
        </p:txBody>
      </p:sp>
      <p:sp>
        <p:nvSpPr>
          <p:cNvPr id="1329195" name="Rectangle 43"/>
          <p:cNvSpPr>
            <a:spLocks noChangeArrowheads="1"/>
          </p:cNvSpPr>
          <p:nvPr/>
        </p:nvSpPr>
        <p:spPr bwMode="auto">
          <a:xfrm>
            <a:off x="609600" y="1752600"/>
            <a:ext cx="2667000" cy="454025"/>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right 9 times</a:t>
            </a:r>
          </a:p>
        </p:txBody>
      </p:sp>
      <p:sp>
        <p:nvSpPr>
          <p:cNvPr id="1329196" name="Rectangle 44"/>
          <p:cNvSpPr>
            <a:spLocks noChangeArrowheads="1"/>
          </p:cNvSpPr>
          <p:nvPr/>
        </p:nvSpPr>
        <p:spPr bwMode="auto">
          <a:xfrm>
            <a:off x="2514600" y="3810000"/>
            <a:ext cx="2667000" cy="819150"/>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right on 1</a:t>
            </a:r>
            <a:r>
              <a:rPr lang="en-US" sz="2400" b="1" baseline="30000">
                <a:latin typeface="Courier New" pitchFamily="49" charset="0"/>
              </a:rPr>
              <a:t>st</a:t>
            </a:r>
            <a:r>
              <a:rPr lang="en-US" sz="2400" b="1">
                <a:latin typeface="Courier New" pitchFamily="49" charset="0"/>
              </a:rPr>
              <a:t> iteration</a:t>
            </a:r>
          </a:p>
        </p:txBody>
      </p:sp>
      <p:sp>
        <p:nvSpPr>
          <p:cNvPr id="1329197" name="Rectangle 45"/>
          <p:cNvSpPr>
            <a:spLocks noChangeArrowheads="1"/>
          </p:cNvSpPr>
          <p:nvPr/>
        </p:nvSpPr>
        <p:spPr bwMode="auto">
          <a:xfrm>
            <a:off x="5410200" y="4572000"/>
            <a:ext cx="381000" cy="454025"/>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0</a:t>
            </a:r>
          </a:p>
        </p:txBody>
      </p:sp>
      <p:sp>
        <p:nvSpPr>
          <p:cNvPr id="1329198" name="Rectangle 46"/>
          <p:cNvSpPr>
            <a:spLocks noChangeArrowheads="1"/>
          </p:cNvSpPr>
          <p:nvPr/>
        </p:nvSpPr>
        <p:spPr bwMode="auto">
          <a:xfrm>
            <a:off x="6324600" y="4724400"/>
            <a:ext cx="2438400" cy="1511300"/>
          </a:xfrm>
          <a:prstGeom prst="rect">
            <a:avLst/>
          </a:prstGeom>
          <a:noFill/>
          <a:ln w="12700">
            <a:noFill/>
            <a:miter lim="800000"/>
            <a:headEnd/>
            <a:tailEnd/>
          </a:ln>
          <a:effectLst/>
        </p:spPr>
        <p:txBody>
          <a:bodyPr lIns="63500" tIns="25400" rIns="63500" bIns="25400">
            <a:spAutoFit/>
          </a:bodyPr>
          <a:lstStyle/>
          <a:p>
            <a:pPr marL="457200" indent="-457200">
              <a:spcBef>
                <a:spcPct val="30000"/>
              </a:spcBef>
              <a:buClr>
                <a:schemeClr val="accent1"/>
              </a:buClr>
              <a:buSzPct val="75000"/>
              <a:buFont typeface="Wingdings" pitchFamily="2" charset="2"/>
              <a:buChar char="q"/>
            </a:pPr>
            <a:r>
              <a:rPr lang="en-US" sz="2400">
                <a:solidFill>
                  <a:schemeClr val="tx1"/>
                </a:solidFill>
              </a:rPr>
              <a:t>BHT also stores the initial FSM state</a:t>
            </a:r>
          </a:p>
        </p:txBody>
      </p:sp>
      <p:sp>
        <p:nvSpPr>
          <p:cNvPr id="1329199" name="Rectangle 47"/>
          <p:cNvSpPr>
            <a:spLocks noChangeArrowheads="1"/>
          </p:cNvSpPr>
          <p:nvPr/>
        </p:nvSpPr>
        <p:spPr bwMode="auto">
          <a:xfrm>
            <a:off x="4267200" y="3276600"/>
            <a:ext cx="609600" cy="363538"/>
          </a:xfrm>
          <a:prstGeom prst="rect">
            <a:avLst/>
          </a:prstGeom>
          <a:noFill/>
          <a:ln w="12700">
            <a:noFill/>
            <a:miter lim="800000"/>
            <a:headEnd/>
            <a:tailEnd/>
          </a:ln>
          <a:effectLst/>
        </p:spPr>
        <p:txBody>
          <a:bodyPr lIns="90488" tIns="44450" rIns="90488" bIns="44450">
            <a:spAutoFit/>
          </a:bodyPr>
          <a:lstStyle/>
          <a:p>
            <a:r>
              <a:rPr lang="en-US" b="1">
                <a:solidFill>
                  <a:schemeClr val="accent2"/>
                </a:solidFill>
                <a:latin typeface="Courier New" pitchFamily="49" charset="0"/>
              </a:rPr>
              <a:t>10</a:t>
            </a:r>
          </a:p>
        </p:txBody>
      </p:sp>
      <p:sp>
        <p:nvSpPr>
          <p:cNvPr id="1329200" name="Rectangle 48"/>
          <p:cNvSpPr>
            <a:spLocks noChangeArrowheads="1"/>
          </p:cNvSpPr>
          <p:nvPr/>
        </p:nvSpPr>
        <p:spPr bwMode="auto">
          <a:xfrm>
            <a:off x="2286000" y="3276600"/>
            <a:ext cx="609600" cy="363538"/>
          </a:xfrm>
          <a:prstGeom prst="rect">
            <a:avLst/>
          </a:prstGeom>
          <a:noFill/>
          <a:ln w="12700">
            <a:noFill/>
            <a:miter lim="800000"/>
            <a:headEnd/>
            <a:tailEnd/>
          </a:ln>
          <a:effectLst/>
        </p:spPr>
        <p:txBody>
          <a:bodyPr lIns="90488" tIns="44450" rIns="90488" bIns="44450">
            <a:spAutoFit/>
          </a:bodyPr>
          <a:lstStyle/>
          <a:p>
            <a:r>
              <a:rPr lang="en-US" b="1">
                <a:solidFill>
                  <a:schemeClr val="accent2"/>
                </a:solidFill>
                <a:latin typeface="Courier New" pitchFamily="49" charset="0"/>
              </a:rPr>
              <a:t>11</a:t>
            </a:r>
          </a:p>
        </p:txBody>
      </p:sp>
      <p:sp>
        <p:nvSpPr>
          <p:cNvPr id="1329201" name="Rectangle 49"/>
          <p:cNvSpPr>
            <a:spLocks noChangeArrowheads="1"/>
          </p:cNvSpPr>
          <p:nvPr/>
        </p:nvSpPr>
        <p:spPr bwMode="auto">
          <a:xfrm>
            <a:off x="2286000" y="4800600"/>
            <a:ext cx="609600" cy="363538"/>
          </a:xfrm>
          <a:prstGeom prst="rect">
            <a:avLst/>
          </a:prstGeom>
          <a:noFill/>
          <a:ln w="12700">
            <a:noFill/>
            <a:miter lim="800000"/>
            <a:headEnd/>
            <a:tailEnd/>
          </a:ln>
          <a:effectLst/>
        </p:spPr>
        <p:txBody>
          <a:bodyPr lIns="90488" tIns="44450" rIns="90488" bIns="44450">
            <a:spAutoFit/>
          </a:bodyPr>
          <a:lstStyle/>
          <a:p>
            <a:r>
              <a:rPr lang="en-US" b="1">
                <a:solidFill>
                  <a:schemeClr val="accent2"/>
                </a:solidFill>
                <a:latin typeface="Courier New" pitchFamily="49" charset="0"/>
              </a:rPr>
              <a:t>01</a:t>
            </a:r>
          </a:p>
        </p:txBody>
      </p:sp>
      <p:sp>
        <p:nvSpPr>
          <p:cNvPr id="1329202" name="Rectangle 50"/>
          <p:cNvSpPr>
            <a:spLocks noChangeArrowheads="1"/>
          </p:cNvSpPr>
          <p:nvPr/>
        </p:nvSpPr>
        <p:spPr bwMode="auto">
          <a:xfrm>
            <a:off x="4267200" y="4648200"/>
            <a:ext cx="609600" cy="363538"/>
          </a:xfrm>
          <a:prstGeom prst="rect">
            <a:avLst/>
          </a:prstGeom>
          <a:noFill/>
          <a:ln w="12700">
            <a:noFill/>
            <a:miter lim="800000"/>
            <a:headEnd/>
            <a:tailEnd/>
          </a:ln>
          <a:effectLst/>
        </p:spPr>
        <p:txBody>
          <a:bodyPr lIns="90488" tIns="44450" rIns="90488" bIns="44450">
            <a:spAutoFit/>
          </a:bodyPr>
          <a:lstStyle/>
          <a:p>
            <a:r>
              <a:rPr lang="en-US" b="1">
                <a:solidFill>
                  <a:schemeClr val="accent2"/>
                </a:solidFill>
                <a:latin typeface="Courier New" pitchFamily="49" charset="0"/>
              </a:rPr>
              <a:t>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29193"/>
                                        </p:tgtEl>
                                        <p:attrNameLst>
                                          <p:attrName>style.visibility</p:attrName>
                                        </p:attrNameLst>
                                      </p:cBhvr>
                                      <p:to>
                                        <p:strVal val="visible"/>
                                      </p:to>
                                    </p:set>
                                    <p:animEffect transition="in" filter="wipe(up)">
                                      <p:cBhvr>
                                        <p:cTn id="7" dur="500"/>
                                        <p:tgtEl>
                                          <p:spTgt spid="13291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29187"/>
                                        </p:tgtEl>
                                        <p:attrNameLst>
                                          <p:attrName>style.visibility</p:attrName>
                                        </p:attrNameLst>
                                      </p:cBhvr>
                                      <p:to>
                                        <p:strVal val="visible"/>
                                      </p:to>
                                    </p:set>
                                    <p:animEffect transition="in" filter="wipe(right)">
                                      <p:cBhvr>
                                        <p:cTn id="12" dur="500"/>
                                        <p:tgtEl>
                                          <p:spTgt spid="1329187"/>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32919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29194"/>
                                        </p:tgtEl>
                                        <p:attrNameLst>
                                          <p:attrName>style.visibility</p:attrName>
                                        </p:attrNameLst>
                                      </p:cBhvr>
                                      <p:to>
                                        <p:strVal val="visible"/>
                                      </p:to>
                                    </p:set>
                                    <p:animEffect transition="in" filter="wipe(left)">
                                      <p:cBhvr>
                                        <p:cTn id="20" dur="500"/>
                                        <p:tgtEl>
                                          <p:spTgt spid="1329194"/>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32919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29192"/>
                                        </p:tgtEl>
                                        <p:attrNameLst>
                                          <p:attrName>style.visibility</p:attrName>
                                        </p:attrNameLst>
                                      </p:cBhvr>
                                      <p:to>
                                        <p:strVal val="visible"/>
                                      </p:to>
                                    </p:set>
                                    <p:animEffect transition="in" filter="wipe(left)">
                                      <p:cBhvr>
                                        <p:cTn id="28" dur="500"/>
                                        <p:tgtEl>
                                          <p:spTgt spid="1329192"/>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329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187" grpId="0" animBg="1"/>
      <p:bldP spid="1329188" grpId="0"/>
      <p:bldP spid="1329192" grpId="0" animBg="1"/>
      <p:bldP spid="1329193" grpId="0" animBg="1"/>
      <p:bldP spid="1329194" grpId="0" animBg="1"/>
      <p:bldP spid="1329195" grpId="0"/>
      <p:bldP spid="132919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ChangeArrowheads="1"/>
          </p:cNvSpPr>
          <p:nvPr>
            <p:ph type="title"/>
          </p:nvPr>
        </p:nvSpPr>
        <p:spPr/>
        <p:txBody>
          <a:bodyPr/>
          <a:lstStyle/>
          <a:p>
            <a:r>
              <a:rPr lang="zh-CN" altLang="en-US" dirty="0" smtClean="0"/>
              <a:t>处理异常</a:t>
            </a:r>
            <a:endParaRPr lang="en-US" dirty="0"/>
          </a:p>
        </p:txBody>
      </p:sp>
      <p:sp>
        <p:nvSpPr>
          <p:cNvPr id="1348611" name="Rectangle 3"/>
          <p:cNvSpPr>
            <a:spLocks noGrp="1" noChangeArrowheads="1"/>
          </p:cNvSpPr>
          <p:nvPr>
            <p:ph type="body" idx="1"/>
          </p:nvPr>
        </p:nvSpPr>
        <p:spPr>
          <a:xfrm>
            <a:off x="533400" y="838200"/>
            <a:ext cx="8153400" cy="4538678"/>
          </a:xfrm>
        </p:spPr>
        <p:txBody>
          <a:bodyPr/>
          <a:lstStyle/>
          <a:p>
            <a:pPr>
              <a:spcBef>
                <a:spcPct val="20000"/>
              </a:spcBef>
            </a:pPr>
            <a:r>
              <a:rPr lang="zh-CN" altLang="en-US" dirty="0" smtClean="0">
                <a:latin typeface="微软雅黑" pitchFamily="34" charset="-122"/>
                <a:ea typeface="微软雅黑" pitchFamily="34" charset="-122"/>
              </a:rPr>
              <a:t>异常</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也称中断</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是另一种形式的控制冒险。异常来源有：</a:t>
            </a:r>
            <a:endParaRPr lang="en-US" altLang="zh-CN" dirty="0" smtClean="0">
              <a:latin typeface="微软雅黑" pitchFamily="34" charset="-122"/>
              <a:ea typeface="微软雅黑" pitchFamily="34" charset="-122"/>
            </a:endParaRPr>
          </a:p>
          <a:p>
            <a:pPr lvl="1">
              <a:spcBef>
                <a:spcPct val="20000"/>
              </a:spcBef>
            </a:pPr>
            <a:r>
              <a:rPr lang="en-US" altLang="zh-CN" dirty="0" smtClean="0">
                <a:latin typeface="微软雅黑" pitchFamily="34" charset="-122"/>
                <a:ea typeface="微软雅黑" pitchFamily="34" charset="-122"/>
              </a:rPr>
              <a:t>R-type </a:t>
            </a:r>
            <a:r>
              <a:rPr lang="zh-CN" altLang="en-US" dirty="0" smtClean="0">
                <a:latin typeface="微软雅黑" pitchFamily="34" charset="-122"/>
                <a:ea typeface="微软雅黑" pitchFamily="34" charset="-122"/>
              </a:rPr>
              <a:t>算术溢出</a:t>
            </a:r>
            <a:endParaRPr lang="en-US" altLang="zh-CN" dirty="0" smtClean="0">
              <a:latin typeface="微软雅黑" pitchFamily="34" charset="-122"/>
              <a:ea typeface="微软雅黑" pitchFamily="34" charset="-122"/>
            </a:endParaRPr>
          </a:p>
          <a:p>
            <a:pPr lvl="1">
              <a:spcBef>
                <a:spcPct val="20000"/>
              </a:spcBef>
            </a:pPr>
            <a:r>
              <a:rPr lang="zh-CN" altLang="en-US" dirty="0" smtClean="0">
                <a:latin typeface="微软雅黑" pitchFamily="34" charset="-122"/>
                <a:ea typeface="微软雅黑" pitchFamily="34" charset="-122"/>
              </a:rPr>
              <a:t>使用未定义指令</a:t>
            </a:r>
            <a:endParaRPr lang="en-US" altLang="zh-CN" dirty="0" smtClean="0">
              <a:latin typeface="微软雅黑" pitchFamily="34" charset="-122"/>
              <a:ea typeface="微软雅黑" pitchFamily="34" charset="-122"/>
            </a:endParaRPr>
          </a:p>
          <a:p>
            <a:pPr lvl="1">
              <a:spcBef>
                <a:spcPct val="20000"/>
              </a:spcBef>
            </a:pPr>
            <a:r>
              <a:rPr lang="en-US" altLang="zh-CN" dirty="0" smtClean="0">
                <a:latin typeface="微软雅黑" pitchFamily="34" charset="-122"/>
                <a:ea typeface="微软雅黑" pitchFamily="34" charset="-122"/>
              </a:rPr>
              <a:t>I/O</a:t>
            </a:r>
            <a:r>
              <a:rPr lang="zh-CN" altLang="en-US" dirty="0" smtClean="0">
                <a:latin typeface="微软雅黑" pitchFamily="34" charset="-122"/>
                <a:ea typeface="微软雅黑" pitchFamily="34" charset="-122"/>
              </a:rPr>
              <a:t>设备请求</a:t>
            </a:r>
            <a:endParaRPr lang="en-US" altLang="zh-CN" dirty="0" smtClean="0">
              <a:latin typeface="微软雅黑" pitchFamily="34" charset="-122"/>
              <a:ea typeface="微软雅黑" pitchFamily="34" charset="-122"/>
            </a:endParaRPr>
          </a:p>
          <a:p>
            <a:pPr lvl="1">
              <a:spcBef>
                <a:spcPct val="20000"/>
              </a:spcBef>
            </a:pPr>
            <a:r>
              <a:rPr lang="zh-CN" altLang="en-US" dirty="0" smtClean="0">
                <a:latin typeface="微软雅黑" pitchFamily="34" charset="-122"/>
                <a:ea typeface="微软雅黑" pitchFamily="34" charset="-122"/>
              </a:rPr>
              <a:t>系统服务请求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如缺页异常</a:t>
            </a:r>
            <a:r>
              <a:rPr lang="en-US" altLang="zh-CN" dirty="0" smtClean="0">
                <a:latin typeface="微软雅黑" pitchFamily="34" charset="-122"/>
                <a:ea typeface="微软雅黑" pitchFamily="34" charset="-122"/>
              </a:rPr>
              <a:t>, TLB</a:t>
            </a:r>
            <a:r>
              <a:rPr lang="zh-CN" altLang="en-US" dirty="0" smtClean="0">
                <a:latin typeface="微软雅黑" pitchFamily="34" charset="-122"/>
                <a:ea typeface="微软雅黑" pitchFamily="34" charset="-122"/>
              </a:rPr>
              <a:t>异常等</a:t>
            </a:r>
            <a:r>
              <a:rPr lang="en-US" altLang="zh-CN" dirty="0" smtClean="0">
                <a:latin typeface="微软雅黑" pitchFamily="34" charset="-122"/>
                <a:ea typeface="微软雅黑" pitchFamily="34" charset="-122"/>
              </a:rPr>
              <a:t>)</a:t>
            </a:r>
          </a:p>
          <a:p>
            <a:pPr lvl="1">
              <a:spcBef>
                <a:spcPct val="20000"/>
              </a:spcBef>
            </a:pPr>
            <a:r>
              <a:rPr lang="zh-CN" altLang="en-US" dirty="0" smtClean="0">
                <a:latin typeface="微软雅黑" pitchFamily="34" charset="-122"/>
                <a:ea typeface="微软雅黑" pitchFamily="34" charset="-122"/>
              </a:rPr>
              <a:t>硬件错误</a:t>
            </a:r>
            <a:endParaRPr lang="en-US" altLang="zh-CN" dirty="0" smtClean="0">
              <a:latin typeface="微软雅黑" pitchFamily="34" charset="-122"/>
              <a:ea typeface="微软雅黑" pitchFamily="34" charset="-122"/>
            </a:endParaRPr>
          </a:p>
          <a:p>
            <a:pPr lvl="1">
              <a:spcBef>
                <a:spcPct val="20000"/>
              </a:spcBef>
              <a:buNone/>
            </a:pPr>
            <a:endParaRPr lang="en-US" altLang="zh-CN" dirty="0" smtClean="0">
              <a:latin typeface="微软雅黑" pitchFamily="34" charset="-122"/>
              <a:ea typeface="微软雅黑" pitchFamily="34" charset="-122"/>
            </a:endParaRPr>
          </a:p>
          <a:p>
            <a:pPr>
              <a:spcBef>
                <a:spcPct val="20000"/>
              </a:spcBef>
            </a:pPr>
            <a:r>
              <a:rPr lang="zh-CN" altLang="en-US" dirty="0" smtClean="0">
                <a:latin typeface="微软雅黑" pitchFamily="34" charset="-122"/>
                <a:ea typeface="微软雅黑" pitchFamily="34" charset="-122"/>
              </a:rPr>
              <a:t>流水必须停止正在执行的非法指令，让前面的指令都完成，清除后面的指令，并将异常的原因设置到一个寄存器，保存非法指令的地址，</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并跳转到提前确定的地址</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异常处理代码的地址</a:t>
            </a:r>
            <a:r>
              <a:rPr lang="en-US" altLang="zh-CN" dirty="0" smtClean="0">
                <a:latin typeface="微软雅黑" pitchFamily="34" charset="-122"/>
                <a:ea typeface="微软雅黑" pitchFamily="34" charset="-122"/>
              </a:rPr>
              <a:t>)</a:t>
            </a:r>
          </a:p>
          <a:p>
            <a:pPr>
              <a:spcBef>
                <a:spcPct val="20000"/>
              </a:spcBef>
              <a:buNone/>
            </a:pPr>
            <a:endParaRPr lang="en-US" altLang="zh-CN" dirty="0" smtClean="0">
              <a:latin typeface="微软雅黑" pitchFamily="34" charset="-122"/>
              <a:ea typeface="微软雅黑" pitchFamily="34" charset="-122"/>
            </a:endParaRPr>
          </a:p>
          <a:p>
            <a:pPr>
              <a:spcBef>
                <a:spcPct val="20000"/>
              </a:spcBef>
            </a:pPr>
            <a:r>
              <a:rPr lang="zh-CN" altLang="en-US" dirty="0" smtClean="0">
                <a:latin typeface="微软雅黑" pitchFamily="34" charset="-122"/>
                <a:ea typeface="微软雅黑" pitchFamily="34" charset="-122"/>
              </a:rPr>
              <a:t>软件</a:t>
            </a:r>
            <a:r>
              <a:rPr lang="en-US" altLang="zh-CN" dirty="0" smtClean="0">
                <a:latin typeface="微软雅黑" pitchFamily="34" charset="-122"/>
                <a:ea typeface="微软雅黑" pitchFamily="34" charset="-122"/>
              </a:rPr>
              <a:t>(OS)</a:t>
            </a:r>
            <a:r>
              <a:rPr lang="zh-CN" altLang="en-US" dirty="0" smtClean="0">
                <a:latin typeface="微软雅黑" pitchFamily="34" charset="-122"/>
                <a:ea typeface="微软雅黑" pitchFamily="34" charset="-122"/>
              </a:rPr>
              <a:t>考虑并处理异常</a:t>
            </a:r>
            <a:endParaRPr lang="en-US" altLang="zh-CN"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48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86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86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486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486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86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4861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48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8611"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2706" name="Rectangle 2"/>
          <p:cNvSpPr>
            <a:spLocks noGrp="1" noChangeArrowheads="1"/>
          </p:cNvSpPr>
          <p:nvPr>
            <p:ph type="title"/>
          </p:nvPr>
        </p:nvSpPr>
        <p:spPr>
          <a:xfrm>
            <a:off x="609600" y="304800"/>
            <a:ext cx="2652970" cy="426142"/>
          </a:xfrm>
          <a:noFill/>
          <a:ln/>
        </p:spPr>
        <p:txBody>
          <a:bodyPr wrap="none"/>
          <a:lstStyle/>
          <a:p>
            <a:r>
              <a:rPr lang="zh-CN" altLang="en-US" dirty="0" smtClean="0"/>
              <a:t>两种类型的异常</a:t>
            </a:r>
            <a:endParaRPr lang="en-US" dirty="0"/>
          </a:p>
        </p:txBody>
      </p:sp>
      <p:sp>
        <p:nvSpPr>
          <p:cNvPr id="1352707" name="Rectangle 3"/>
          <p:cNvSpPr>
            <a:spLocks noGrp="1" noChangeArrowheads="1"/>
          </p:cNvSpPr>
          <p:nvPr>
            <p:ph type="body" idx="1"/>
          </p:nvPr>
        </p:nvSpPr>
        <p:spPr>
          <a:xfrm>
            <a:off x="533400" y="838200"/>
            <a:ext cx="7848600" cy="4434034"/>
          </a:xfrm>
          <a:noFill/>
          <a:ln/>
        </p:spPr>
        <p:txBody>
          <a:bodyPr/>
          <a:lstStyle/>
          <a:p>
            <a:r>
              <a:rPr lang="zh-CN" altLang="en-US" dirty="0" smtClean="0">
                <a:latin typeface="微软雅黑" pitchFamily="34" charset="-122"/>
                <a:ea typeface="微软雅黑" pitchFamily="34" charset="-122"/>
              </a:rPr>
              <a:t>中断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异步地执行程序</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由</a:t>
            </a:r>
            <a:r>
              <a:rPr lang="zh-CN" altLang="en-US" dirty="0" smtClean="0">
                <a:solidFill>
                  <a:schemeClr val="accent1"/>
                </a:solidFill>
                <a:latin typeface="微软雅黑" pitchFamily="34" charset="-122"/>
                <a:ea typeface="微软雅黑" pitchFamily="34" charset="-122"/>
              </a:rPr>
              <a:t>外部事件</a:t>
            </a:r>
            <a:r>
              <a:rPr lang="zh-CN" altLang="en-US" dirty="0" smtClean="0">
                <a:latin typeface="微软雅黑" pitchFamily="34" charset="-122"/>
                <a:ea typeface="微软雅黑" pitchFamily="34" charset="-122"/>
              </a:rPr>
              <a:t>引发</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可能在指令</a:t>
            </a:r>
            <a:r>
              <a:rPr lang="zh-CN" altLang="en-US" dirty="0" smtClean="0">
                <a:solidFill>
                  <a:srgbClr val="FF0000"/>
                </a:solidFill>
                <a:latin typeface="微软雅黑" pitchFamily="34" charset="-122"/>
                <a:ea typeface="微软雅黑" pitchFamily="34" charset="-122"/>
              </a:rPr>
              <a:t>之间</a:t>
            </a:r>
            <a:r>
              <a:rPr lang="zh-CN" altLang="en-US" dirty="0" smtClean="0">
                <a:latin typeface="微软雅黑" pitchFamily="34" charset="-122"/>
                <a:ea typeface="微软雅黑" pitchFamily="34" charset="-122"/>
              </a:rPr>
              <a:t>处理，因而可以让流水全部完成后，再转到</a:t>
            </a:r>
            <a:r>
              <a:rPr lang="en-US" altLang="zh-CN" dirty="0" smtClean="0">
                <a:latin typeface="微软雅黑" pitchFamily="34" charset="-122"/>
                <a:ea typeface="微软雅黑" pitchFamily="34" charset="-122"/>
              </a:rPr>
              <a:t>OS</a:t>
            </a:r>
            <a:r>
              <a:rPr lang="zh-CN" altLang="en-US" dirty="0" smtClean="0">
                <a:latin typeface="微软雅黑" pitchFamily="34" charset="-122"/>
                <a:ea typeface="微软雅黑" pitchFamily="34" charset="-122"/>
              </a:rPr>
              <a:t>的中断处理程序</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仅仅是挂起然后恢复用户的程序</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陷阱</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异常</a:t>
            </a:r>
            <a:r>
              <a:rPr lang="en-US" altLang="zh-CN" dirty="0" smtClean="0">
                <a:latin typeface="微软雅黑" pitchFamily="34" charset="-122"/>
                <a:ea typeface="微软雅黑" pitchFamily="34" charset="-122"/>
              </a:rPr>
              <a:t>) – </a:t>
            </a:r>
            <a:r>
              <a:rPr lang="zh-CN" altLang="en-US" dirty="0" smtClean="0">
                <a:latin typeface="微软雅黑" pitchFamily="34" charset="-122"/>
                <a:ea typeface="微软雅黑" pitchFamily="34" charset="-122"/>
              </a:rPr>
              <a:t>同步地执行程序</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由</a:t>
            </a:r>
            <a:r>
              <a:rPr lang="zh-CN" altLang="en-US" dirty="0" smtClean="0">
                <a:solidFill>
                  <a:srgbClr val="FF0000"/>
                </a:solidFill>
                <a:latin typeface="微软雅黑" pitchFamily="34" charset="-122"/>
                <a:ea typeface="微软雅黑" pitchFamily="34" charset="-122"/>
              </a:rPr>
              <a:t>内部事件</a:t>
            </a:r>
            <a:r>
              <a:rPr lang="zh-CN" altLang="en-US" dirty="0" smtClean="0">
                <a:latin typeface="微软雅黑" pitchFamily="34" charset="-122"/>
                <a:ea typeface="微软雅黑" pitchFamily="34" charset="-122"/>
              </a:rPr>
              <a:t>引发</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该指令的现场必须由陷阱程序补救处理，因此经常是在流水的中间停止非法指令并转到</a:t>
            </a:r>
            <a:r>
              <a:rPr lang="en-US" altLang="zh-CN" dirty="0" smtClean="0">
                <a:latin typeface="微软雅黑" pitchFamily="34" charset="-122"/>
                <a:ea typeface="微软雅黑" pitchFamily="34" charset="-122"/>
              </a:rPr>
              <a:t>OS</a:t>
            </a:r>
            <a:r>
              <a:rPr lang="zh-CN" altLang="en-US" dirty="0" smtClean="0">
                <a:latin typeface="微软雅黑" pitchFamily="34" charset="-122"/>
                <a:ea typeface="微软雅黑" pitchFamily="34" charset="-122"/>
              </a:rPr>
              <a:t>的陷阱处理程序</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重新执行非法指令</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或由操作系统仿真</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，程序可能继续运行也可能停止</a:t>
            </a:r>
            <a:endParaRPr lang="en-US" altLang="zh-CN"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352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527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527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527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527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5270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5270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3527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70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898" name="Rectangle 2"/>
          <p:cNvSpPr>
            <a:spLocks noGrp="1" noChangeArrowheads="1"/>
          </p:cNvSpPr>
          <p:nvPr>
            <p:ph type="title"/>
          </p:nvPr>
        </p:nvSpPr>
        <p:spPr>
          <a:xfrm>
            <a:off x="652463" y="304800"/>
            <a:ext cx="6850062" cy="422275"/>
          </a:xfrm>
          <a:noFill/>
          <a:ln/>
        </p:spPr>
        <p:txBody>
          <a:bodyPr wrap="none"/>
          <a:lstStyle/>
          <a:p>
            <a:r>
              <a:rPr lang="en-US"/>
              <a:t>Where in the Pipeline Exceptions Occur</a:t>
            </a:r>
          </a:p>
        </p:txBody>
      </p:sp>
      <p:sp>
        <p:nvSpPr>
          <p:cNvPr id="1360899" name="Rectangle 3"/>
          <p:cNvSpPr>
            <a:spLocks noGrp="1" noChangeArrowheads="1"/>
          </p:cNvSpPr>
          <p:nvPr>
            <p:ph type="body" idx="1"/>
          </p:nvPr>
        </p:nvSpPr>
        <p:spPr>
          <a:xfrm>
            <a:off x="381000" y="2438400"/>
            <a:ext cx="3505200" cy="2821285"/>
          </a:xfrm>
          <a:noFill/>
          <a:ln/>
        </p:spPr>
        <p:txBody>
          <a:bodyPr/>
          <a:lstStyle/>
          <a:p>
            <a:pPr>
              <a:spcBef>
                <a:spcPct val="75000"/>
              </a:spcBef>
            </a:pPr>
            <a:r>
              <a:rPr lang="zh-CN" altLang="en-US" dirty="0" smtClean="0">
                <a:latin typeface="微软雅黑" pitchFamily="34" charset="-122"/>
                <a:ea typeface="微软雅黑" pitchFamily="34" charset="-122"/>
              </a:rPr>
              <a:t>算术溢出</a:t>
            </a:r>
            <a:endParaRPr lang="en-US" altLang="zh-CN" dirty="0" smtClean="0">
              <a:latin typeface="微软雅黑" pitchFamily="34" charset="-122"/>
              <a:ea typeface="微软雅黑" pitchFamily="34" charset="-122"/>
            </a:endParaRPr>
          </a:p>
          <a:p>
            <a:pPr>
              <a:spcBef>
                <a:spcPct val="75000"/>
              </a:spcBef>
            </a:pPr>
            <a:r>
              <a:rPr lang="zh-CN" altLang="en-US" dirty="0" smtClean="0">
                <a:latin typeface="微软雅黑" pitchFamily="34" charset="-122"/>
                <a:ea typeface="微软雅黑" pitchFamily="34" charset="-122"/>
              </a:rPr>
              <a:t>未定义指令</a:t>
            </a:r>
            <a:endParaRPr lang="en-US" altLang="zh-CN" dirty="0" smtClean="0">
              <a:latin typeface="微软雅黑" pitchFamily="34" charset="-122"/>
              <a:ea typeface="微软雅黑" pitchFamily="34" charset="-122"/>
            </a:endParaRPr>
          </a:p>
          <a:p>
            <a:pPr>
              <a:spcBef>
                <a:spcPct val="75000"/>
              </a:spcBef>
            </a:pPr>
            <a:r>
              <a:rPr lang="en-US" altLang="zh-CN" dirty="0" smtClean="0">
                <a:latin typeface="微软雅黑" pitchFamily="34" charset="-122"/>
                <a:ea typeface="微软雅黑" pitchFamily="34" charset="-122"/>
              </a:rPr>
              <a:t>TLB</a:t>
            </a:r>
            <a:r>
              <a:rPr lang="zh-CN" altLang="en-US" dirty="0" smtClean="0">
                <a:latin typeface="微软雅黑" pitchFamily="34" charset="-122"/>
                <a:ea typeface="微软雅黑" pitchFamily="34" charset="-122"/>
              </a:rPr>
              <a:t>错误 </a:t>
            </a:r>
            <a:r>
              <a:rPr lang="en-US" altLang="zh-CN" dirty="0" smtClean="0">
                <a:latin typeface="微软雅黑" pitchFamily="34" charset="-122"/>
                <a:ea typeface="微软雅黑" pitchFamily="34" charset="-122"/>
              </a:rPr>
              <a:t>or </a:t>
            </a:r>
            <a:r>
              <a:rPr lang="zh-CN" altLang="en-US" dirty="0" smtClean="0">
                <a:latin typeface="微软雅黑" pitchFamily="34" charset="-122"/>
                <a:ea typeface="微软雅黑" pitchFamily="34" charset="-122"/>
              </a:rPr>
              <a:t>页错误</a:t>
            </a:r>
            <a:endParaRPr lang="en-US" altLang="zh-CN" dirty="0" smtClean="0">
              <a:latin typeface="微软雅黑" pitchFamily="34" charset="-122"/>
              <a:ea typeface="微软雅黑" pitchFamily="34" charset="-122"/>
            </a:endParaRPr>
          </a:p>
          <a:p>
            <a:pPr>
              <a:spcBef>
                <a:spcPct val="75000"/>
              </a:spcBef>
            </a:pPr>
            <a:r>
              <a:rPr lang="en-US" altLang="zh-CN" dirty="0" smtClean="0">
                <a:latin typeface="微软雅黑" pitchFamily="34" charset="-122"/>
                <a:ea typeface="微软雅黑" pitchFamily="34" charset="-122"/>
              </a:rPr>
              <a:t>I/O </a:t>
            </a:r>
            <a:r>
              <a:rPr lang="zh-CN" altLang="en-US" dirty="0" smtClean="0">
                <a:latin typeface="微软雅黑" pitchFamily="34" charset="-122"/>
                <a:ea typeface="微软雅黑" pitchFamily="34" charset="-122"/>
              </a:rPr>
              <a:t>服务请求</a:t>
            </a:r>
            <a:endParaRPr lang="en-US" altLang="zh-CN" dirty="0" smtClean="0">
              <a:latin typeface="微软雅黑" pitchFamily="34" charset="-122"/>
              <a:ea typeface="微软雅黑" pitchFamily="34" charset="-122"/>
            </a:endParaRPr>
          </a:p>
          <a:p>
            <a:pPr>
              <a:spcBef>
                <a:spcPct val="75000"/>
              </a:spcBef>
            </a:pPr>
            <a:r>
              <a:rPr lang="zh-CN" altLang="en-US" dirty="0" smtClean="0">
                <a:latin typeface="微软雅黑" pitchFamily="34" charset="-122"/>
                <a:ea typeface="微软雅黑" pitchFamily="34" charset="-122"/>
              </a:rPr>
              <a:t>硬件出错</a:t>
            </a:r>
            <a:endParaRPr lang="en-US" altLang="zh-CN" dirty="0">
              <a:latin typeface="微软雅黑" pitchFamily="34" charset="-122"/>
              <a:ea typeface="微软雅黑" pitchFamily="34" charset="-122"/>
            </a:endParaRPr>
          </a:p>
        </p:txBody>
      </p:sp>
      <p:grpSp>
        <p:nvGrpSpPr>
          <p:cNvPr id="2" name="Group 4"/>
          <p:cNvGrpSpPr>
            <a:grpSpLocks/>
          </p:cNvGrpSpPr>
          <p:nvPr/>
        </p:nvGrpSpPr>
        <p:grpSpPr bwMode="auto">
          <a:xfrm>
            <a:off x="2514600" y="838200"/>
            <a:ext cx="3355975" cy="838200"/>
            <a:chOff x="1562" y="1152"/>
            <a:chExt cx="2114" cy="528"/>
          </a:xfrm>
        </p:grpSpPr>
        <p:grpSp>
          <p:nvGrpSpPr>
            <p:cNvPr id="3" name="Group 5"/>
            <p:cNvGrpSpPr>
              <a:grpSpLocks/>
            </p:cNvGrpSpPr>
            <p:nvPr/>
          </p:nvGrpSpPr>
          <p:grpSpPr bwMode="auto">
            <a:xfrm>
              <a:off x="2487" y="1152"/>
              <a:ext cx="223" cy="481"/>
              <a:chOff x="2207" y="1413"/>
              <a:chExt cx="223" cy="481"/>
            </a:xfrm>
          </p:grpSpPr>
          <p:sp>
            <p:nvSpPr>
              <p:cNvPr id="1360902" name="Freeform 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03" name="Rectangle 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8"/>
            <p:cNvGrpSpPr>
              <a:grpSpLocks/>
            </p:cNvGrpSpPr>
            <p:nvPr/>
          </p:nvGrpSpPr>
          <p:grpSpPr bwMode="auto">
            <a:xfrm>
              <a:off x="1562" y="1248"/>
              <a:ext cx="349" cy="289"/>
              <a:chOff x="1282" y="1509"/>
              <a:chExt cx="349" cy="289"/>
            </a:xfrm>
          </p:grpSpPr>
          <p:sp>
            <p:nvSpPr>
              <p:cNvPr id="1360905" name="Rectangle 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10"/>
              <p:cNvGrpSpPr>
                <a:grpSpLocks/>
              </p:cNvGrpSpPr>
              <p:nvPr/>
            </p:nvGrpSpPr>
            <p:grpSpPr bwMode="auto">
              <a:xfrm>
                <a:off x="1291" y="1509"/>
                <a:ext cx="340" cy="289"/>
                <a:chOff x="1291" y="1509"/>
                <a:chExt cx="340" cy="289"/>
              </a:xfrm>
            </p:grpSpPr>
            <p:sp>
              <p:nvSpPr>
                <p:cNvPr id="1360907" name="Freeform 1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08" name="Freeform 1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0909" name="Rectangle 1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14"/>
            <p:cNvGrpSpPr>
              <a:grpSpLocks/>
            </p:cNvGrpSpPr>
            <p:nvPr/>
          </p:nvGrpSpPr>
          <p:grpSpPr bwMode="auto">
            <a:xfrm>
              <a:off x="2031" y="1248"/>
              <a:ext cx="296" cy="289"/>
              <a:chOff x="1751" y="1509"/>
              <a:chExt cx="296" cy="289"/>
            </a:xfrm>
          </p:grpSpPr>
          <p:sp>
            <p:nvSpPr>
              <p:cNvPr id="1360911" name="Freeform 1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12" name="Freeform 1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0913" name="Line 1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0914" name="Freeform 1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15" name="Line 1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0916" name="Rectangle 2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21"/>
            <p:cNvGrpSpPr>
              <a:grpSpLocks/>
            </p:cNvGrpSpPr>
            <p:nvPr/>
          </p:nvGrpSpPr>
          <p:grpSpPr bwMode="auto">
            <a:xfrm>
              <a:off x="2880" y="1248"/>
              <a:ext cx="325" cy="289"/>
              <a:chOff x="2600" y="1509"/>
              <a:chExt cx="325" cy="289"/>
            </a:xfrm>
          </p:grpSpPr>
          <p:sp>
            <p:nvSpPr>
              <p:cNvPr id="1360918" name="Freeform 2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19" name="Freeform 2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0920" name="Rectangle 2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25"/>
            <p:cNvGrpSpPr>
              <a:grpSpLocks/>
            </p:cNvGrpSpPr>
            <p:nvPr/>
          </p:nvGrpSpPr>
          <p:grpSpPr bwMode="auto">
            <a:xfrm>
              <a:off x="3348" y="1248"/>
              <a:ext cx="284" cy="289"/>
              <a:chOff x="3068" y="1509"/>
              <a:chExt cx="284" cy="289"/>
            </a:xfrm>
          </p:grpSpPr>
          <p:sp>
            <p:nvSpPr>
              <p:cNvPr id="1360922" name="Freeform 2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23" name="Freeform 2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0924" name="Line 2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0925" name="Line 2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0926" name="Line 3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0927" name="Line 3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0928" name="Line 3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0929" name="Line 3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0930" name="Line 3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0931" name="Line 3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0932" name="Line 3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360933" name="Rectangle 37"/>
          <p:cNvSpPr>
            <a:spLocks noChangeArrowheads="1"/>
          </p:cNvSpPr>
          <p:nvPr/>
        </p:nvSpPr>
        <p:spPr bwMode="auto">
          <a:xfrm>
            <a:off x="4038600" y="1905000"/>
            <a:ext cx="2590800" cy="420628"/>
          </a:xfrm>
          <a:prstGeom prst="rect">
            <a:avLst/>
          </a:prstGeom>
          <a:noFill/>
          <a:ln w="12700">
            <a:noFill/>
            <a:miter lim="800000"/>
            <a:headEnd/>
            <a:tailEnd/>
          </a:ln>
          <a:effectLst/>
        </p:spPr>
        <p:txBody>
          <a:bodyPr lIns="63500" tIns="25400" rIns="63500" bIns="25400">
            <a:spAutoFit/>
          </a:bodyPr>
          <a:lstStyle/>
          <a:p>
            <a:pPr marL="287338" indent="-287338" algn="ctr">
              <a:spcBef>
                <a:spcPct val="50000"/>
              </a:spcBef>
              <a:buClr>
                <a:schemeClr val="accent1"/>
              </a:buClr>
              <a:buSzPct val="75000"/>
              <a:buFont typeface="Wingdings" pitchFamily="2" charset="2"/>
              <a:buNone/>
            </a:pPr>
            <a:r>
              <a:rPr lang="zh-CN" altLang="en-US" sz="2400" dirty="0" smtClean="0">
                <a:solidFill>
                  <a:schemeClr val="tx1"/>
                </a:solidFill>
                <a:latin typeface="微软雅黑" pitchFamily="34" charset="-122"/>
                <a:ea typeface="微软雅黑" pitchFamily="34" charset="-122"/>
              </a:rPr>
              <a:t>阶段</a:t>
            </a:r>
            <a:r>
              <a:rPr lang="en-US" sz="2400" dirty="0" smtClean="0">
                <a:solidFill>
                  <a:schemeClr val="tx1"/>
                </a:solidFill>
                <a:latin typeface="微软雅黑" pitchFamily="34" charset="-122"/>
                <a:ea typeface="微软雅黑" pitchFamily="34" charset="-122"/>
              </a:rPr>
              <a:t>?</a:t>
            </a:r>
            <a:endParaRPr lang="en-US" sz="2400" dirty="0">
              <a:solidFill>
                <a:schemeClr val="tx1"/>
              </a:solidFill>
              <a:latin typeface="微软雅黑" pitchFamily="34" charset="-122"/>
              <a:ea typeface="微软雅黑" pitchFamily="34" charset="-122"/>
            </a:endParaRPr>
          </a:p>
        </p:txBody>
      </p:sp>
      <p:sp>
        <p:nvSpPr>
          <p:cNvPr id="1360934" name="Rectangle 38"/>
          <p:cNvSpPr>
            <a:spLocks noChangeArrowheads="1"/>
          </p:cNvSpPr>
          <p:nvPr/>
        </p:nvSpPr>
        <p:spPr bwMode="auto">
          <a:xfrm>
            <a:off x="6400800" y="1905000"/>
            <a:ext cx="2590800" cy="420628"/>
          </a:xfrm>
          <a:prstGeom prst="rect">
            <a:avLst/>
          </a:prstGeom>
          <a:noFill/>
          <a:ln w="12700">
            <a:noFill/>
            <a:miter lim="800000"/>
            <a:headEnd/>
            <a:tailEnd/>
          </a:ln>
          <a:effectLst/>
        </p:spPr>
        <p:txBody>
          <a:bodyPr lIns="63500" tIns="25400" rIns="63500" bIns="25400">
            <a:spAutoFit/>
          </a:bodyPr>
          <a:lstStyle/>
          <a:p>
            <a:pPr marL="287338" indent="-287338" algn="ctr">
              <a:spcBef>
                <a:spcPct val="50000"/>
              </a:spcBef>
              <a:buClr>
                <a:schemeClr val="accent1"/>
              </a:buClr>
              <a:buSzPct val="75000"/>
              <a:buFont typeface="Wingdings" pitchFamily="2" charset="2"/>
              <a:buNone/>
            </a:pPr>
            <a:r>
              <a:rPr lang="zh-CN" altLang="en-US" sz="2400" dirty="0" smtClean="0">
                <a:solidFill>
                  <a:schemeClr val="tx1"/>
                </a:solidFill>
                <a:latin typeface="微软雅黑" pitchFamily="34" charset="-122"/>
                <a:ea typeface="微软雅黑" pitchFamily="34" charset="-122"/>
              </a:rPr>
              <a:t>同步</a:t>
            </a:r>
            <a:r>
              <a:rPr lang="en-US" sz="2400" dirty="0" smtClean="0">
                <a:solidFill>
                  <a:schemeClr val="tx1"/>
                </a:solidFill>
                <a:latin typeface="微软雅黑" pitchFamily="34" charset="-122"/>
                <a:ea typeface="微软雅黑" pitchFamily="34" charset="-122"/>
              </a:rPr>
              <a:t>?</a:t>
            </a:r>
            <a:endParaRPr lang="en-US" sz="2400" dirty="0">
              <a:solidFill>
                <a:schemeClr val="tx1"/>
              </a:solidFill>
              <a:latin typeface="微软雅黑" pitchFamily="34" charset="-122"/>
              <a:ea typeface="微软雅黑" pitchFamily="34" charset="-122"/>
            </a:endParaRPr>
          </a:p>
        </p:txBody>
      </p:sp>
      <p:sp>
        <p:nvSpPr>
          <p:cNvPr id="1360935" name="Rectangle 39"/>
          <p:cNvSpPr>
            <a:spLocks noChangeArrowheads="1"/>
          </p:cNvSpPr>
          <p:nvPr/>
        </p:nvSpPr>
        <p:spPr bwMode="auto">
          <a:xfrm>
            <a:off x="4572000" y="2438400"/>
            <a:ext cx="1524000" cy="420628"/>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None/>
            </a:pPr>
            <a:r>
              <a:rPr lang="en-US" sz="2400" dirty="0" smtClean="0">
                <a:solidFill>
                  <a:schemeClr val="tx1"/>
                </a:solidFill>
              </a:rPr>
              <a:t>EX</a:t>
            </a:r>
            <a:endParaRPr lang="en-US" sz="2400" dirty="0">
              <a:solidFill>
                <a:schemeClr val="tx1"/>
              </a:solidFill>
            </a:endParaRPr>
          </a:p>
        </p:txBody>
      </p:sp>
      <p:sp>
        <p:nvSpPr>
          <p:cNvPr id="1360936" name="Rectangle 40"/>
          <p:cNvSpPr>
            <a:spLocks noChangeArrowheads="1"/>
          </p:cNvSpPr>
          <p:nvPr/>
        </p:nvSpPr>
        <p:spPr bwMode="auto">
          <a:xfrm>
            <a:off x="6781800" y="2362200"/>
            <a:ext cx="1524000" cy="2974975"/>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None/>
            </a:pPr>
            <a:r>
              <a:rPr lang="en-US" sz="2400" dirty="0">
                <a:solidFill>
                  <a:schemeClr val="tx1"/>
                </a:solidFill>
              </a:rPr>
              <a:t>yes</a:t>
            </a:r>
          </a:p>
          <a:p>
            <a:pPr marL="287338" indent="-287338">
              <a:spcBef>
                <a:spcPct val="75000"/>
              </a:spcBef>
              <a:buClr>
                <a:schemeClr val="accent1"/>
              </a:buClr>
              <a:buSzPct val="75000"/>
              <a:buFont typeface="Wingdings" pitchFamily="2" charset="2"/>
              <a:buNone/>
            </a:pPr>
            <a:r>
              <a:rPr lang="en-US" sz="2400" dirty="0">
                <a:solidFill>
                  <a:schemeClr val="tx1"/>
                </a:solidFill>
              </a:rPr>
              <a:t>yes</a:t>
            </a:r>
          </a:p>
          <a:p>
            <a:pPr marL="287338" indent="-287338">
              <a:spcBef>
                <a:spcPct val="75000"/>
              </a:spcBef>
              <a:buClr>
                <a:schemeClr val="accent1"/>
              </a:buClr>
              <a:buSzPct val="75000"/>
              <a:buFont typeface="Wingdings" pitchFamily="2" charset="2"/>
              <a:buNone/>
            </a:pPr>
            <a:r>
              <a:rPr lang="en-US" sz="2400" dirty="0">
                <a:solidFill>
                  <a:schemeClr val="tx1"/>
                </a:solidFill>
              </a:rPr>
              <a:t>yes</a:t>
            </a:r>
          </a:p>
          <a:p>
            <a:pPr marL="287338" indent="-287338">
              <a:spcBef>
                <a:spcPct val="75000"/>
              </a:spcBef>
              <a:buClr>
                <a:schemeClr val="accent1"/>
              </a:buClr>
              <a:buSzPct val="75000"/>
              <a:buFont typeface="Wingdings" pitchFamily="2" charset="2"/>
              <a:buNone/>
            </a:pPr>
            <a:r>
              <a:rPr lang="en-US" sz="2400" dirty="0">
                <a:solidFill>
                  <a:schemeClr val="tx1"/>
                </a:solidFill>
              </a:rPr>
              <a:t>no</a:t>
            </a:r>
          </a:p>
          <a:p>
            <a:pPr marL="287338" indent="-287338">
              <a:spcBef>
                <a:spcPct val="75000"/>
              </a:spcBef>
              <a:buClr>
                <a:schemeClr val="accent1"/>
              </a:buClr>
              <a:buSzPct val="75000"/>
              <a:buFont typeface="Wingdings" pitchFamily="2" charset="2"/>
              <a:buNone/>
            </a:pPr>
            <a:r>
              <a:rPr lang="en-US" sz="2400" dirty="0">
                <a:solidFill>
                  <a:schemeClr val="tx1"/>
                </a:solidFill>
              </a:rPr>
              <a:t>no</a:t>
            </a:r>
          </a:p>
        </p:txBody>
      </p:sp>
      <p:sp>
        <p:nvSpPr>
          <p:cNvPr id="1360937" name="Rectangle 41"/>
          <p:cNvSpPr>
            <a:spLocks noChangeArrowheads="1"/>
          </p:cNvSpPr>
          <p:nvPr/>
        </p:nvSpPr>
        <p:spPr bwMode="auto">
          <a:xfrm>
            <a:off x="1066800" y="5715000"/>
            <a:ext cx="7315200" cy="420628"/>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Char char="q"/>
            </a:pPr>
            <a:r>
              <a:rPr lang="zh-CN" altLang="en-US" sz="2400" dirty="0" smtClean="0">
                <a:latin typeface="微软雅黑" pitchFamily="34" charset="-122"/>
                <a:ea typeface="微软雅黑" pitchFamily="34" charset="-122"/>
              </a:rPr>
              <a:t>注意：一个时钟周期内可能会发生多个异常</a:t>
            </a:r>
            <a:endParaRPr lang="en-US" altLang="zh-CN" sz="2400" dirty="0">
              <a:latin typeface="微软雅黑" pitchFamily="34" charset="-122"/>
              <a:ea typeface="微软雅黑" pitchFamily="34" charset="-122"/>
            </a:endParaRPr>
          </a:p>
        </p:txBody>
      </p:sp>
      <p:sp>
        <p:nvSpPr>
          <p:cNvPr id="42" name="Rectangle 39"/>
          <p:cNvSpPr>
            <a:spLocks noChangeArrowheads="1"/>
          </p:cNvSpPr>
          <p:nvPr/>
        </p:nvSpPr>
        <p:spPr bwMode="auto">
          <a:xfrm>
            <a:off x="4572000" y="3048000"/>
            <a:ext cx="1524000" cy="420628"/>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None/>
            </a:pPr>
            <a:r>
              <a:rPr lang="en-US" sz="2400" dirty="0" smtClean="0">
                <a:solidFill>
                  <a:schemeClr val="tx1"/>
                </a:solidFill>
              </a:rPr>
              <a:t>ID</a:t>
            </a:r>
            <a:endParaRPr lang="en-US" sz="2400" dirty="0">
              <a:solidFill>
                <a:schemeClr val="tx1"/>
              </a:solidFill>
            </a:endParaRPr>
          </a:p>
        </p:txBody>
      </p:sp>
      <p:sp>
        <p:nvSpPr>
          <p:cNvPr id="43" name="Rectangle 39"/>
          <p:cNvSpPr>
            <a:spLocks noChangeArrowheads="1"/>
          </p:cNvSpPr>
          <p:nvPr/>
        </p:nvSpPr>
        <p:spPr bwMode="auto">
          <a:xfrm>
            <a:off x="4572000" y="3581400"/>
            <a:ext cx="1524000" cy="420628"/>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None/>
            </a:pPr>
            <a:r>
              <a:rPr lang="en-US" sz="2400" dirty="0" smtClean="0">
                <a:solidFill>
                  <a:schemeClr val="tx1"/>
                </a:solidFill>
              </a:rPr>
              <a:t>IF</a:t>
            </a:r>
            <a:r>
              <a:rPr lang="en-US" sz="2400" dirty="0">
                <a:solidFill>
                  <a:schemeClr val="tx1"/>
                </a:solidFill>
              </a:rPr>
              <a:t>, </a:t>
            </a:r>
            <a:r>
              <a:rPr lang="en-US" sz="2400" dirty="0" smtClean="0">
                <a:solidFill>
                  <a:schemeClr val="tx1"/>
                </a:solidFill>
              </a:rPr>
              <a:t>MEM</a:t>
            </a:r>
            <a:endParaRPr lang="en-US" sz="2400" dirty="0">
              <a:solidFill>
                <a:schemeClr val="tx1"/>
              </a:solidFill>
            </a:endParaRPr>
          </a:p>
        </p:txBody>
      </p:sp>
      <p:sp>
        <p:nvSpPr>
          <p:cNvPr id="44" name="Rectangle 39"/>
          <p:cNvSpPr>
            <a:spLocks noChangeArrowheads="1"/>
          </p:cNvSpPr>
          <p:nvPr/>
        </p:nvSpPr>
        <p:spPr bwMode="auto">
          <a:xfrm>
            <a:off x="4572000" y="4267041"/>
            <a:ext cx="1524000" cy="1066959"/>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None/>
            </a:pPr>
            <a:r>
              <a:rPr lang="en-US" sz="2400" dirty="0" smtClean="0">
                <a:solidFill>
                  <a:schemeClr val="tx1"/>
                </a:solidFill>
              </a:rPr>
              <a:t>any</a:t>
            </a:r>
            <a:endParaRPr lang="en-US" sz="2400" dirty="0">
              <a:solidFill>
                <a:schemeClr val="tx1"/>
              </a:solidFill>
            </a:endParaRPr>
          </a:p>
          <a:p>
            <a:pPr marL="287338" indent="-287338">
              <a:spcBef>
                <a:spcPct val="75000"/>
              </a:spcBef>
              <a:buClr>
                <a:schemeClr val="accent1"/>
              </a:buClr>
              <a:buSzPct val="75000"/>
              <a:buFont typeface="Wingdings" pitchFamily="2" charset="2"/>
              <a:buNone/>
            </a:pPr>
            <a:r>
              <a:rPr lang="en-US" sz="2400" dirty="0">
                <a:solidFill>
                  <a:schemeClr val="tx1"/>
                </a:solidFill>
              </a:rPr>
              <a:t>any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60935"/>
                                        </p:tgtEl>
                                        <p:attrNameLst>
                                          <p:attrName>style.visibility</p:attrName>
                                        </p:attrNameLst>
                                      </p:cBhvr>
                                      <p:to>
                                        <p:strVal val="visible"/>
                                      </p:to>
                                    </p:set>
                                    <p:animEffect transition="in" filter="wipe(up)">
                                      <p:cBhvr>
                                        <p:cTn id="7" dur="5000"/>
                                        <p:tgtEl>
                                          <p:spTgt spid="13609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up)">
                                      <p:cBhvr>
                                        <p:cTn id="12" dur="50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up)">
                                      <p:cBhvr>
                                        <p:cTn id="22" dur="50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60936"/>
                                        </p:tgtEl>
                                        <p:attrNameLst>
                                          <p:attrName>style.visibility</p:attrName>
                                        </p:attrNameLst>
                                      </p:cBhvr>
                                      <p:to>
                                        <p:strVal val="visible"/>
                                      </p:to>
                                    </p:set>
                                    <p:animEffect transition="in" filter="wipe(up)">
                                      <p:cBhvr>
                                        <p:cTn id="27" dur="5000"/>
                                        <p:tgtEl>
                                          <p:spTgt spid="136093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60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0935" grpId="0"/>
      <p:bldP spid="1360936" grpId="0"/>
      <p:bldP spid="1360937" grpId="0"/>
      <p:bldP spid="42" grpId="0"/>
      <p:bldP spid="43"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3600" y="2763838"/>
            <a:ext cx="914400" cy="3352800"/>
            <a:chOff x="3648" y="1440"/>
            <a:chExt cx="576" cy="2112"/>
          </a:xfrm>
        </p:grpSpPr>
        <p:sp>
          <p:nvSpPr>
            <p:cNvPr id="1227779" name="Rectangle 3"/>
            <p:cNvSpPr>
              <a:spLocks noChangeArrowheads="1"/>
            </p:cNvSpPr>
            <p:nvPr/>
          </p:nvSpPr>
          <p:spPr bwMode="auto">
            <a:xfrm>
              <a:off x="4080" y="3264"/>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7780" name="Rectangle 4"/>
            <p:cNvSpPr>
              <a:spLocks noChangeArrowheads="1"/>
            </p:cNvSpPr>
            <p:nvPr/>
          </p:nvSpPr>
          <p:spPr bwMode="auto">
            <a:xfrm>
              <a:off x="3648"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7781" name="Line 5"/>
            <p:cNvSpPr>
              <a:spLocks noChangeShapeType="1"/>
            </p:cNvSpPr>
            <p:nvPr/>
          </p:nvSpPr>
          <p:spPr bwMode="auto">
            <a:xfrm>
              <a:off x="3648" y="1440"/>
              <a:ext cx="0" cy="1296"/>
            </a:xfrm>
            <a:prstGeom prst="line">
              <a:avLst/>
            </a:prstGeom>
            <a:noFill/>
            <a:ln w="28575">
              <a:solidFill>
                <a:srgbClr val="009900"/>
              </a:solidFill>
              <a:round/>
              <a:headEnd/>
              <a:tailEnd type="triangle" w="med" len="med"/>
            </a:ln>
            <a:effectLst/>
          </p:spPr>
          <p:txBody>
            <a:bodyPr/>
            <a:lstStyle/>
            <a:p>
              <a:endParaRPr lang="en-US"/>
            </a:p>
          </p:txBody>
        </p:sp>
        <p:sp>
          <p:nvSpPr>
            <p:cNvPr id="1227782" name="Line 6"/>
            <p:cNvSpPr>
              <a:spLocks noChangeShapeType="1"/>
            </p:cNvSpPr>
            <p:nvPr/>
          </p:nvSpPr>
          <p:spPr bwMode="auto">
            <a:xfrm>
              <a:off x="3648" y="1440"/>
              <a:ext cx="432" cy="1824"/>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7"/>
          <p:cNvGrpSpPr>
            <a:grpSpLocks/>
          </p:cNvGrpSpPr>
          <p:nvPr/>
        </p:nvGrpSpPr>
        <p:grpSpPr bwMode="auto">
          <a:xfrm>
            <a:off x="4572000" y="2306638"/>
            <a:ext cx="1371600" cy="2133600"/>
            <a:chOff x="2784" y="1152"/>
            <a:chExt cx="864" cy="1344"/>
          </a:xfrm>
        </p:grpSpPr>
        <p:sp>
          <p:nvSpPr>
            <p:cNvPr id="1227784" name="Rectangle 8"/>
            <p:cNvSpPr>
              <a:spLocks noChangeArrowheads="1"/>
            </p:cNvSpPr>
            <p:nvPr/>
          </p:nvSpPr>
          <p:spPr bwMode="auto">
            <a:xfrm>
              <a:off x="3216" y="2208"/>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5" name="Rectangle 9"/>
            <p:cNvSpPr>
              <a:spLocks noChangeArrowheads="1"/>
            </p:cNvSpPr>
            <p:nvPr/>
          </p:nvSpPr>
          <p:spPr bwMode="auto">
            <a:xfrm>
              <a:off x="2784" y="1680"/>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6" name="Rectangle 10"/>
            <p:cNvSpPr>
              <a:spLocks noChangeArrowheads="1"/>
            </p:cNvSpPr>
            <p:nvPr/>
          </p:nvSpPr>
          <p:spPr bwMode="auto">
            <a:xfrm>
              <a:off x="3504" y="115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7" name="Line 11"/>
            <p:cNvSpPr>
              <a:spLocks noChangeShapeType="1"/>
            </p:cNvSpPr>
            <p:nvPr/>
          </p:nvSpPr>
          <p:spPr bwMode="auto">
            <a:xfrm flipH="1">
              <a:off x="2832" y="1440"/>
              <a:ext cx="816" cy="240"/>
            </a:xfrm>
            <a:prstGeom prst="line">
              <a:avLst/>
            </a:prstGeom>
            <a:noFill/>
            <a:ln w="28575">
              <a:solidFill>
                <a:schemeClr val="accent1"/>
              </a:solidFill>
              <a:round/>
              <a:headEnd/>
              <a:tailEnd type="triangle" w="med" len="med"/>
            </a:ln>
            <a:effectLst/>
          </p:spPr>
          <p:txBody>
            <a:bodyPr/>
            <a:lstStyle/>
            <a:p>
              <a:endParaRPr lang="en-US"/>
            </a:p>
          </p:txBody>
        </p:sp>
        <p:sp>
          <p:nvSpPr>
            <p:cNvPr id="1227788" name="Line 12"/>
            <p:cNvSpPr>
              <a:spLocks noChangeShapeType="1"/>
            </p:cNvSpPr>
            <p:nvPr/>
          </p:nvSpPr>
          <p:spPr bwMode="auto">
            <a:xfrm flipH="1">
              <a:off x="3216" y="1440"/>
              <a:ext cx="432" cy="768"/>
            </a:xfrm>
            <a:prstGeom prst="line">
              <a:avLst/>
            </a:prstGeom>
            <a:noFill/>
            <a:ln w="28575">
              <a:solidFill>
                <a:schemeClr val="accent1"/>
              </a:solidFill>
              <a:round/>
              <a:headEnd/>
              <a:tailEnd type="triangle" w="med" len="med"/>
            </a:ln>
            <a:effectLst/>
          </p:spPr>
          <p:txBody>
            <a:bodyPr/>
            <a:lstStyle/>
            <a:p>
              <a:endParaRPr lang="en-US"/>
            </a:p>
          </p:txBody>
        </p:sp>
      </p:grpSp>
      <p:sp>
        <p:nvSpPr>
          <p:cNvPr id="1227789" name="Rectangle 13"/>
          <p:cNvSpPr>
            <a:spLocks noGrp="1" noChangeArrowheads="1"/>
          </p:cNvSpPr>
          <p:nvPr>
            <p:ph type="title"/>
          </p:nvPr>
        </p:nvSpPr>
        <p:spPr>
          <a:xfrm>
            <a:off x="533400" y="304800"/>
            <a:ext cx="6254917" cy="426142"/>
          </a:xfrm>
          <a:noFill/>
          <a:ln/>
        </p:spPr>
        <p:txBody>
          <a:bodyPr wrap="none"/>
          <a:lstStyle/>
          <a:p>
            <a:r>
              <a:rPr lang="en-US" dirty="0" smtClean="0"/>
              <a:t>Review: </a:t>
            </a:r>
            <a:r>
              <a:rPr lang="zh-CN" altLang="en-US" dirty="0" smtClean="0"/>
              <a:t>寄存器使用可以导致数据冒险</a:t>
            </a:r>
            <a:endParaRPr lang="en-US" dirty="0"/>
          </a:p>
        </p:txBody>
      </p:sp>
      <p:sp>
        <p:nvSpPr>
          <p:cNvPr id="1227791" name="Line 15"/>
          <p:cNvSpPr>
            <a:spLocks noChangeShapeType="1"/>
          </p:cNvSpPr>
          <p:nvPr/>
        </p:nvSpPr>
        <p:spPr bwMode="auto">
          <a:xfrm>
            <a:off x="2451100" y="13716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27796" name="Line 20"/>
          <p:cNvSpPr>
            <a:spLocks noChangeShapeType="1"/>
          </p:cNvSpPr>
          <p:nvPr/>
        </p:nvSpPr>
        <p:spPr bwMode="auto">
          <a:xfrm>
            <a:off x="34671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7" name="Line 21"/>
          <p:cNvSpPr>
            <a:spLocks noChangeShapeType="1"/>
          </p:cNvSpPr>
          <p:nvPr/>
        </p:nvSpPr>
        <p:spPr bwMode="auto">
          <a:xfrm>
            <a:off x="41529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8" name="Line 22"/>
          <p:cNvSpPr>
            <a:spLocks noChangeShapeType="1"/>
          </p:cNvSpPr>
          <p:nvPr/>
        </p:nvSpPr>
        <p:spPr bwMode="auto">
          <a:xfrm>
            <a:off x="48387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9" name="Line 23"/>
          <p:cNvSpPr>
            <a:spLocks noChangeShapeType="1"/>
          </p:cNvSpPr>
          <p:nvPr/>
        </p:nvSpPr>
        <p:spPr bwMode="auto">
          <a:xfrm>
            <a:off x="55245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0" name="Line 24"/>
          <p:cNvSpPr>
            <a:spLocks noChangeShapeType="1"/>
          </p:cNvSpPr>
          <p:nvPr/>
        </p:nvSpPr>
        <p:spPr bwMode="auto">
          <a:xfrm>
            <a:off x="62103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1" name="Line 25"/>
          <p:cNvSpPr>
            <a:spLocks noChangeShapeType="1"/>
          </p:cNvSpPr>
          <p:nvPr/>
        </p:nvSpPr>
        <p:spPr bwMode="auto">
          <a:xfrm>
            <a:off x="68961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2" name="Line 26"/>
          <p:cNvSpPr>
            <a:spLocks noChangeShapeType="1"/>
          </p:cNvSpPr>
          <p:nvPr/>
        </p:nvSpPr>
        <p:spPr bwMode="auto">
          <a:xfrm>
            <a:off x="75819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3" name="Line 27"/>
          <p:cNvSpPr>
            <a:spLocks noChangeShapeType="1"/>
          </p:cNvSpPr>
          <p:nvPr/>
        </p:nvSpPr>
        <p:spPr bwMode="auto">
          <a:xfrm>
            <a:off x="82677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4" name="Group 30"/>
          <p:cNvGrpSpPr>
            <a:grpSpLocks/>
          </p:cNvGrpSpPr>
          <p:nvPr/>
        </p:nvGrpSpPr>
        <p:grpSpPr bwMode="auto">
          <a:xfrm>
            <a:off x="2895600" y="2154238"/>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27808"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09"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27811"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27813"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14"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15"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27817"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18"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19"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20"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1"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22"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27824"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5"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26"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1"/>
            <p:cNvGrpSpPr>
              <a:grpSpLocks/>
            </p:cNvGrpSpPr>
            <p:nvPr/>
          </p:nvGrpSpPr>
          <p:grpSpPr bwMode="auto">
            <a:xfrm>
              <a:off x="3348" y="1248"/>
              <a:ext cx="284" cy="289"/>
              <a:chOff x="3068" y="1509"/>
              <a:chExt cx="284" cy="289"/>
            </a:xfrm>
          </p:grpSpPr>
          <p:sp>
            <p:nvSpPr>
              <p:cNvPr id="1227828"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9"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30"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31"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32"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33"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834"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835"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836"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837"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838"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63"/>
          <p:cNvGrpSpPr>
            <a:grpSpLocks/>
          </p:cNvGrpSpPr>
          <p:nvPr/>
        </p:nvGrpSpPr>
        <p:grpSpPr bwMode="auto">
          <a:xfrm>
            <a:off x="3581400" y="2992438"/>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27841"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42"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27844"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27846"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47"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48"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2031" y="1248"/>
              <a:ext cx="296" cy="289"/>
              <a:chOff x="1751" y="1509"/>
              <a:chExt cx="296" cy="289"/>
            </a:xfrm>
          </p:grpSpPr>
          <p:sp>
            <p:nvSpPr>
              <p:cNvPr id="1227850"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1"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52"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53"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4"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55"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27857"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8"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59"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27861"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62"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63"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64"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65"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66"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867"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868"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869"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870"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871"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96"/>
          <p:cNvGrpSpPr>
            <a:grpSpLocks/>
          </p:cNvGrpSpPr>
          <p:nvPr/>
        </p:nvGrpSpPr>
        <p:grpSpPr bwMode="auto">
          <a:xfrm>
            <a:off x="4267200" y="3830638"/>
            <a:ext cx="3355975" cy="838200"/>
            <a:chOff x="1562" y="1152"/>
            <a:chExt cx="2114" cy="528"/>
          </a:xfrm>
        </p:grpSpPr>
        <p:grpSp>
          <p:nvGrpSpPr>
            <p:cNvPr id="19" name="Group 97"/>
            <p:cNvGrpSpPr>
              <a:grpSpLocks/>
            </p:cNvGrpSpPr>
            <p:nvPr/>
          </p:nvGrpSpPr>
          <p:grpSpPr bwMode="auto">
            <a:xfrm>
              <a:off x="2487" y="1152"/>
              <a:ext cx="223" cy="481"/>
              <a:chOff x="2207" y="1413"/>
              <a:chExt cx="223" cy="481"/>
            </a:xfrm>
          </p:grpSpPr>
          <p:sp>
            <p:nvSpPr>
              <p:cNvPr id="1227874"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75"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100"/>
            <p:cNvGrpSpPr>
              <a:grpSpLocks/>
            </p:cNvGrpSpPr>
            <p:nvPr/>
          </p:nvGrpSpPr>
          <p:grpSpPr bwMode="auto">
            <a:xfrm>
              <a:off x="1562" y="1248"/>
              <a:ext cx="349" cy="289"/>
              <a:chOff x="1282" y="1509"/>
              <a:chExt cx="349" cy="289"/>
            </a:xfrm>
          </p:grpSpPr>
          <p:sp>
            <p:nvSpPr>
              <p:cNvPr id="1227877"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102"/>
              <p:cNvGrpSpPr>
                <a:grpSpLocks/>
              </p:cNvGrpSpPr>
              <p:nvPr/>
            </p:nvGrpSpPr>
            <p:grpSpPr bwMode="auto">
              <a:xfrm>
                <a:off x="1291" y="1509"/>
                <a:ext cx="340" cy="289"/>
                <a:chOff x="1291" y="1509"/>
                <a:chExt cx="340" cy="289"/>
              </a:xfrm>
            </p:grpSpPr>
            <p:sp>
              <p:nvSpPr>
                <p:cNvPr id="1227879"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0"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81"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6"/>
            <p:cNvGrpSpPr>
              <a:grpSpLocks/>
            </p:cNvGrpSpPr>
            <p:nvPr/>
          </p:nvGrpSpPr>
          <p:grpSpPr bwMode="auto">
            <a:xfrm>
              <a:off x="2031" y="1248"/>
              <a:ext cx="296" cy="289"/>
              <a:chOff x="1751" y="1509"/>
              <a:chExt cx="296" cy="289"/>
            </a:xfrm>
          </p:grpSpPr>
          <p:sp>
            <p:nvSpPr>
              <p:cNvPr id="1227883"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4"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85"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86"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7"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88"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13"/>
            <p:cNvGrpSpPr>
              <a:grpSpLocks/>
            </p:cNvGrpSpPr>
            <p:nvPr/>
          </p:nvGrpSpPr>
          <p:grpSpPr bwMode="auto">
            <a:xfrm>
              <a:off x="2880" y="1248"/>
              <a:ext cx="325" cy="289"/>
              <a:chOff x="2600" y="1509"/>
              <a:chExt cx="325" cy="289"/>
            </a:xfrm>
          </p:grpSpPr>
          <p:sp>
            <p:nvSpPr>
              <p:cNvPr id="1227890"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91"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92"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7"/>
            <p:cNvGrpSpPr>
              <a:grpSpLocks/>
            </p:cNvGrpSpPr>
            <p:nvPr/>
          </p:nvGrpSpPr>
          <p:grpSpPr bwMode="auto">
            <a:xfrm>
              <a:off x="3348" y="1248"/>
              <a:ext cx="284" cy="289"/>
              <a:chOff x="3068" y="1509"/>
              <a:chExt cx="284" cy="289"/>
            </a:xfrm>
          </p:grpSpPr>
          <p:sp>
            <p:nvSpPr>
              <p:cNvPr id="1227894"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95"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96"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97"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98"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99"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00"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01"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02"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03"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04"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5" name="Group 129"/>
          <p:cNvGrpSpPr>
            <a:grpSpLocks/>
          </p:cNvGrpSpPr>
          <p:nvPr/>
        </p:nvGrpSpPr>
        <p:grpSpPr bwMode="auto">
          <a:xfrm>
            <a:off x="4953000" y="4668838"/>
            <a:ext cx="3355975" cy="838200"/>
            <a:chOff x="1562" y="1152"/>
            <a:chExt cx="2114" cy="528"/>
          </a:xfrm>
        </p:grpSpPr>
        <p:grpSp>
          <p:nvGrpSpPr>
            <p:cNvPr id="26" name="Group 130"/>
            <p:cNvGrpSpPr>
              <a:grpSpLocks/>
            </p:cNvGrpSpPr>
            <p:nvPr/>
          </p:nvGrpSpPr>
          <p:grpSpPr bwMode="auto">
            <a:xfrm>
              <a:off x="2487" y="1152"/>
              <a:ext cx="223" cy="481"/>
              <a:chOff x="2207" y="1413"/>
              <a:chExt cx="223" cy="481"/>
            </a:xfrm>
          </p:grpSpPr>
          <p:sp>
            <p:nvSpPr>
              <p:cNvPr id="1227907"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08"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33"/>
            <p:cNvGrpSpPr>
              <a:grpSpLocks/>
            </p:cNvGrpSpPr>
            <p:nvPr/>
          </p:nvGrpSpPr>
          <p:grpSpPr bwMode="auto">
            <a:xfrm>
              <a:off x="1562" y="1248"/>
              <a:ext cx="349" cy="289"/>
              <a:chOff x="1282" y="1509"/>
              <a:chExt cx="349" cy="289"/>
            </a:xfrm>
          </p:grpSpPr>
          <p:sp>
            <p:nvSpPr>
              <p:cNvPr id="1227910"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35"/>
              <p:cNvGrpSpPr>
                <a:grpSpLocks/>
              </p:cNvGrpSpPr>
              <p:nvPr/>
            </p:nvGrpSpPr>
            <p:grpSpPr bwMode="auto">
              <a:xfrm>
                <a:off x="1291" y="1509"/>
                <a:ext cx="340" cy="289"/>
                <a:chOff x="1291" y="1509"/>
                <a:chExt cx="340" cy="289"/>
              </a:xfrm>
            </p:grpSpPr>
            <p:sp>
              <p:nvSpPr>
                <p:cNvPr id="1227912"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13"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914"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2031" y="1248"/>
              <a:ext cx="296" cy="289"/>
              <a:chOff x="1751" y="1509"/>
              <a:chExt cx="296" cy="289"/>
            </a:xfrm>
          </p:grpSpPr>
          <p:sp>
            <p:nvSpPr>
              <p:cNvPr id="1227916"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17"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18"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919"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0"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921"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46"/>
            <p:cNvGrpSpPr>
              <a:grpSpLocks/>
            </p:cNvGrpSpPr>
            <p:nvPr/>
          </p:nvGrpSpPr>
          <p:grpSpPr bwMode="auto">
            <a:xfrm>
              <a:off x="2880" y="1248"/>
              <a:ext cx="325" cy="289"/>
              <a:chOff x="2600" y="1509"/>
              <a:chExt cx="325" cy="289"/>
            </a:xfrm>
          </p:grpSpPr>
          <p:sp>
            <p:nvSpPr>
              <p:cNvPr id="1227923"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4"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25"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50"/>
            <p:cNvGrpSpPr>
              <a:grpSpLocks/>
            </p:cNvGrpSpPr>
            <p:nvPr/>
          </p:nvGrpSpPr>
          <p:grpSpPr bwMode="auto">
            <a:xfrm>
              <a:off x="3348" y="1248"/>
              <a:ext cx="284" cy="289"/>
              <a:chOff x="3068" y="1509"/>
              <a:chExt cx="284" cy="289"/>
            </a:xfrm>
          </p:grpSpPr>
          <p:sp>
            <p:nvSpPr>
              <p:cNvPr id="1227927"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8"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29"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930"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931"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932"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33"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34"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35"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36"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37"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27972" name="Group 162"/>
          <p:cNvGrpSpPr>
            <a:grpSpLocks/>
          </p:cNvGrpSpPr>
          <p:nvPr/>
        </p:nvGrpSpPr>
        <p:grpSpPr bwMode="auto">
          <a:xfrm>
            <a:off x="5638800" y="5507038"/>
            <a:ext cx="3355975" cy="838200"/>
            <a:chOff x="1562" y="1152"/>
            <a:chExt cx="2114" cy="528"/>
          </a:xfrm>
        </p:grpSpPr>
        <p:grpSp>
          <p:nvGrpSpPr>
            <p:cNvPr id="1227980" name="Group 163"/>
            <p:cNvGrpSpPr>
              <a:grpSpLocks/>
            </p:cNvGrpSpPr>
            <p:nvPr/>
          </p:nvGrpSpPr>
          <p:grpSpPr bwMode="auto">
            <a:xfrm>
              <a:off x="2487" y="1152"/>
              <a:ext cx="223" cy="481"/>
              <a:chOff x="2207" y="1413"/>
              <a:chExt cx="223" cy="481"/>
            </a:xfrm>
          </p:grpSpPr>
          <p:sp>
            <p:nvSpPr>
              <p:cNvPr id="1227940"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41"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27981" name="Group 166"/>
            <p:cNvGrpSpPr>
              <a:grpSpLocks/>
            </p:cNvGrpSpPr>
            <p:nvPr/>
          </p:nvGrpSpPr>
          <p:grpSpPr bwMode="auto">
            <a:xfrm>
              <a:off x="1562" y="1248"/>
              <a:ext cx="349" cy="289"/>
              <a:chOff x="1282" y="1509"/>
              <a:chExt cx="349" cy="289"/>
            </a:xfrm>
          </p:grpSpPr>
          <p:sp>
            <p:nvSpPr>
              <p:cNvPr id="1227943"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27982" name="Group 168"/>
              <p:cNvGrpSpPr>
                <a:grpSpLocks/>
              </p:cNvGrpSpPr>
              <p:nvPr/>
            </p:nvGrpSpPr>
            <p:grpSpPr bwMode="auto">
              <a:xfrm>
                <a:off x="1291" y="1509"/>
                <a:ext cx="340" cy="289"/>
                <a:chOff x="1291" y="1509"/>
                <a:chExt cx="340" cy="289"/>
              </a:xfrm>
            </p:grpSpPr>
            <p:sp>
              <p:nvSpPr>
                <p:cNvPr id="1227945"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46"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947"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7983" name="Group 172"/>
            <p:cNvGrpSpPr>
              <a:grpSpLocks/>
            </p:cNvGrpSpPr>
            <p:nvPr/>
          </p:nvGrpSpPr>
          <p:grpSpPr bwMode="auto">
            <a:xfrm>
              <a:off x="2031" y="1248"/>
              <a:ext cx="296" cy="289"/>
              <a:chOff x="1751" y="1509"/>
              <a:chExt cx="296" cy="289"/>
            </a:xfrm>
          </p:grpSpPr>
          <p:sp>
            <p:nvSpPr>
              <p:cNvPr id="1227949"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0"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51"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952"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3"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954"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27984" name="Group 179"/>
            <p:cNvGrpSpPr>
              <a:grpSpLocks/>
            </p:cNvGrpSpPr>
            <p:nvPr/>
          </p:nvGrpSpPr>
          <p:grpSpPr bwMode="auto">
            <a:xfrm>
              <a:off x="2880" y="1248"/>
              <a:ext cx="325" cy="289"/>
              <a:chOff x="2600" y="1509"/>
              <a:chExt cx="325" cy="289"/>
            </a:xfrm>
          </p:grpSpPr>
          <p:sp>
            <p:nvSpPr>
              <p:cNvPr id="1227956"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7"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58"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7985" name="Group 183"/>
            <p:cNvGrpSpPr>
              <a:grpSpLocks/>
            </p:cNvGrpSpPr>
            <p:nvPr/>
          </p:nvGrpSpPr>
          <p:grpSpPr bwMode="auto">
            <a:xfrm>
              <a:off x="3348" y="1248"/>
              <a:ext cx="284" cy="289"/>
              <a:chOff x="3068" y="1509"/>
              <a:chExt cx="284" cy="289"/>
            </a:xfrm>
          </p:grpSpPr>
          <p:sp>
            <p:nvSpPr>
              <p:cNvPr id="1227960"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61"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62"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963"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964"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965"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66"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67"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68"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69"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70"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27971" name="Rectangle 195"/>
          <p:cNvSpPr>
            <a:spLocks noGrp="1" noChangeArrowheads="1"/>
          </p:cNvSpPr>
          <p:nvPr>
            <p:ph type="body" idx="1"/>
          </p:nvPr>
        </p:nvSpPr>
        <p:spPr>
          <a:xfrm>
            <a:off x="609600" y="762000"/>
            <a:ext cx="7391400" cy="383695"/>
          </a:xfrm>
          <a:noFill/>
          <a:ln/>
        </p:spPr>
        <p:txBody>
          <a:bodyPr/>
          <a:lstStyle/>
          <a:p>
            <a:r>
              <a:rPr lang="en-US" dirty="0" smtClean="0">
                <a:latin typeface="微软雅黑" pitchFamily="34" charset="-122"/>
                <a:ea typeface="微软雅黑" pitchFamily="34" charset="-122"/>
              </a:rPr>
              <a:t>Read before write </a:t>
            </a:r>
            <a:r>
              <a:rPr lang="zh-CN" altLang="en-US" dirty="0" smtClean="0">
                <a:latin typeface="微软雅黑" pitchFamily="34" charset="-122"/>
                <a:ea typeface="微软雅黑" pitchFamily="34" charset="-122"/>
              </a:rPr>
              <a:t>数据冒险</a:t>
            </a:r>
            <a:endParaRPr lang="en-US" dirty="0">
              <a:solidFill>
                <a:srgbClr val="FF0000"/>
              </a:solidFill>
              <a:latin typeface="微软雅黑" pitchFamily="34" charset="-122"/>
              <a:ea typeface="微软雅黑" pitchFamily="34" charset="-122"/>
            </a:endParaRPr>
          </a:p>
        </p:txBody>
      </p:sp>
      <p:sp>
        <p:nvSpPr>
          <p:cNvPr id="1227973" name="Rectangle 197"/>
          <p:cNvSpPr>
            <a:spLocks noChangeArrowheads="1"/>
          </p:cNvSpPr>
          <p:nvPr/>
        </p:nvSpPr>
        <p:spPr bwMode="auto">
          <a:xfrm>
            <a:off x="585788" y="2260600"/>
            <a:ext cx="1458912" cy="454025"/>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add </a:t>
            </a:r>
            <a:r>
              <a:rPr lang="en-US" sz="2400" b="1" dirty="0">
                <a:latin typeface="Courier New" pitchFamily="49" charset="0"/>
              </a:rPr>
              <a:t>$1</a:t>
            </a:r>
            <a:r>
              <a:rPr lang="en-US" sz="2400" b="1" dirty="0">
                <a:solidFill>
                  <a:schemeClr val="tx1"/>
                </a:solidFill>
                <a:latin typeface="Courier New" pitchFamily="49" charset="0"/>
              </a:rPr>
              <a:t>,</a:t>
            </a:r>
          </a:p>
        </p:txBody>
      </p:sp>
      <p:sp>
        <p:nvSpPr>
          <p:cNvPr id="1227974" name="Rectangle 198"/>
          <p:cNvSpPr>
            <a:spLocks noChangeArrowheads="1"/>
          </p:cNvSpPr>
          <p:nvPr/>
        </p:nvSpPr>
        <p:spPr bwMode="auto">
          <a:xfrm>
            <a:off x="585788" y="3098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
        <p:nvSpPr>
          <p:cNvPr id="1227975" name="Rectangle 199"/>
          <p:cNvSpPr>
            <a:spLocks noChangeArrowheads="1"/>
          </p:cNvSpPr>
          <p:nvPr/>
        </p:nvSpPr>
        <p:spPr bwMode="auto">
          <a:xfrm>
            <a:off x="585788" y="39798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latin typeface="Courier New" pitchFamily="49" charset="0"/>
              </a:rPr>
              <a:t>$1</a:t>
            </a:r>
            <a:r>
              <a:rPr lang="en-US" sz="2400" b="1">
                <a:solidFill>
                  <a:schemeClr val="tx1"/>
                </a:solidFill>
                <a:latin typeface="Courier New" pitchFamily="49" charset="0"/>
              </a:rPr>
              <a:t>,$7</a:t>
            </a:r>
          </a:p>
        </p:txBody>
      </p:sp>
      <p:sp>
        <p:nvSpPr>
          <p:cNvPr id="1227976" name="Rectangle 200"/>
          <p:cNvSpPr>
            <a:spLocks noChangeArrowheads="1"/>
          </p:cNvSpPr>
          <p:nvPr/>
        </p:nvSpPr>
        <p:spPr bwMode="auto">
          <a:xfrm>
            <a:off x="585788" y="5689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27977" name="Rectangle 201"/>
          <p:cNvSpPr>
            <a:spLocks noChangeArrowheads="1"/>
          </p:cNvSpPr>
          <p:nvPr/>
        </p:nvSpPr>
        <p:spPr bwMode="auto">
          <a:xfrm>
            <a:off x="585788" y="4818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27978" name="Line 202"/>
          <p:cNvSpPr>
            <a:spLocks noChangeShapeType="1"/>
          </p:cNvSpPr>
          <p:nvPr/>
        </p:nvSpPr>
        <p:spPr bwMode="auto">
          <a:xfrm>
            <a:off x="509588" y="2336800"/>
            <a:ext cx="0" cy="3886200"/>
          </a:xfrm>
          <a:prstGeom prst="line">
            <a:avLst/>
          </a:prstGeom>
          <a:noFill/>
          <a:ln w="28575">
            <a:solidFill>
              <a:schemeClr val="tx1"/>
            </a:solidFill>
            <a:round/>
            <a:headEnd/>
            <a:tailEnd type="triangle" w="med" len="med"/>
          </a:ln>
          <a:effectLst/>
        </p:spPr>
        <p:txBody>
          <a:bodyPr/>
          <a:lstStyle/>
          <a:p>
            <a:endParaRPr lang="en-US"/>
          </a:p>
        </p:txBody>
      </p:sp>
      <p:sp>
        <p:nvSpPr>
          <p:cNvPr id="196" name="Rectangle 197"/>
          <p:cNvSpPr>
            <a:spLocks noChangeArrowheads="1"/>
          </p:cNvSpPr>
          <p:nvPr/>
        </p:nvSpPr>
        <p:spPr bwMode="auto">
          <a:xfrm>
            <a:off x="304800" y="1447800"/>
            <a:ext cx="8600112" cy="459100"/>
          </a:xfrm>
          <a:prstGeom prst="rect">
            <a:avLst/>
          </a:prstGeom>
          <a:noFill/>
          <a:ln w="12700">
            <a:noFill/>
            <a:miter lim="800000"/>
            <a:headEnd/>
            <a:tailEnd/>
          </a:ln>
          <a:effectLst/>
        </p:spPr>
        <p:txBody>
          <a:bodyPr wrap="none" lIns="90488" tIns="44450" rIns="90488" bIns="44450">
            <a:spAutoFit/>
          </a:bodyPr>
          <a:lstStyle/>
          <a:p>
            <a:r>
              <a:rPr lang="en-US" sz="2400" b="1" dirty="0" smtClean="0">
                <a:solidFill>
                  <a:schemeClr val="tx1"/>
                </a:solidFill>
                <a:latin typeface="Courier New" pitchFamily="49" charset="0"/>
              </a:rPr>
              <a:t>Value of </a:t>
            </a:r>
            <a:r>
              <a:rPr lang="en-US" sz="2400" b="1" dirty="0">
                <a:solidFill>
                  <a:schemeClr val="tx1"/>
                </a:solidFill>
                <a:latin typeface="Courier New" pitchFamily="49" charset="0"/>
              </a:rPr>
              <a:t>$</a:t>
            </a:r>
            <a:r>
              <a:rPr lang="en-US" sz="2400" b="1" dirty="0" smtClean="0">
                <a:solidFill>
                  <a:schemeClr val="tx1"/>
                </a:solidFill>
                <a:latin typeface="Courier New" pitchFamily="49" charset="0"/>
              </a:rPr>
              <a:t>1    </a:t>
            </a:r>
            <a:r>
              <a:rPr lang="en-US" b="1" dirty="0" smtClean="0">
                <a:solidFill>
                  <a:schemeClr val="tx1"/>
                </a:solidFill>
                <a:latin typeface="Courier New" pitchFamily="49" charset="0"/>
              </a:rPr>
              <a:t>10   10  10   10 </a:t>
            </a:r>
            <a:r>
              <a:rPr lang="en-US" b="1" dirty="0" smtClean="0">
                <a:latin typeface="Courier New" pitchFamily="49" charset="0"/>
              </a:rPr>
              <a:t>10/-20 </a:t>
            </a:r>
            <a:r>
              <a:rPr lang="en-US" b="1" dirty="0" smtClean="0">
                <a:solidFill>
                  <a:schemeClr val="tx1"/>
                </a:solidFill>
                <a:latin typeface="Courier New" pitchFamily="49" charset="0"/>
              </a:rPr>
              <a:t>-20 -20  -20  -20</a:t>
            </a:r>
            <a:endParaRPr lang="en-US" b="1" dirty="0">
              <a:solidFill>
                <a:schemeClr val="tx1"/>
              </a:solidFill>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3148" name="Rectangle 204" descr="20%"/>
          <p:cNvSpPr>
            <a:spLocks noChangeArrowheads="1"/>
          </p:cNvSpPr>
          <p:nvPr/>
        </p:nvSpPr>
        <p:spPr bwMode="auto">
          <a:xfrm>
            <a:off x="4724400" y="1333500"/>
            <a:ext cx="685800" cy="4267200"/>
          </a:xfrm>
          <a:prstGeom prst="rect">
            <a:avLst/>
          </a:prstGeom>
          <a:pattFill prst="pct20">
            <a:fgClr>
              <a:schemeClr val="accent1"/>
            </a:fgClr>
            <a:bgClr>
              <a:schemeClr val="bg1"/>
            </a:bgClr>
          </a:pattFill>
          <a:ln w="12700">
            <a:noFill/>
            <a:miter lim="800000"/>
            <a:headEnd/>
            <a:tailEnd/>
          </a:ln>
          <a:effectLst/>
        </p:spPr>
        <p:txBody>
          <a:bodyPr wrap="none" anchor="ctr"/>
          <a:lstStyle/>
          <a:p>
            <a:endParaRPr lang="en-US"/>
          </a:p>
        </p:txBody>
      </p:sp>
      <p:sp>
        <p:nvSpPr>
          <p:cNvPr id="1362947" name="Rectangle 3"/>
          <p:cNvSpPr>
            <a:spLocks noGrp="1" noChangeArrowheads="1"/>
          </p:cNvSpPr>
          <p:nvPr>
            <p:ph type="title"/>
          </p:nvPr>
        </p:nvSpPr>
        <p:spPr>
          <a:xfrm>
            <a:off x="652463" y="304800"/>
            <a:ext cx="3013646" cy="426142"/>
          </a:xfrm>
          <a:noFill/>
          <a:ln/>
        </p:spPr>
        <p:txBody>
          <a:bodyPr wrap="none"/>
          <a:lstStyle/>
          <a:p>
            <a:r>
              <a:rPr lang="zh-CN" altLang="en-US" dirty="0" smtClean="0"/>
              <a:t>多发射流水线异常</a:t>
            </a:r>
            <a:endParaRPr lang="en-US" dirty="0"/>
          </a:p>
        </p:txBody>
      </p:sp>
      <p:sp>
        <p:nvSpPr>
          <p:cNvPr id="1362948" name="Rectangle 4"/>
          <p:cNvSpPr>
            <a:spLocks noChangeArrowheads="1"/>
          </p:cNvSpPr>
          <p:nvPr/>
        </p:nvSpPr>
        <p:spPr bwMode="auto">
          <a:xfrm>
            <a:off x="381000" y="15970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362949" name="Line 5"/>
          <p:cNvSpPr>
            <a:spLocks noChangeShapeType="1"/>
          </p:cNvSpPr>
          <p:nvPr/>
        </p:nvSpPr>
        <p:spPr bwMode="auto">
          <a:xfrm>
            <a:off x="1500188" y="9906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62951" name="Rectangle 7"/>
          <p:cNvSpPr>
            <a:spLocks noChangeArrowheads="1"/>
          </p:cNvSpPr>
          <p:nvPr/>
        </p:nvSpPr>
        <p:spPr bwMode="auto">
          <a:xfrm>
            <a:off x="814388" y="14430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0</a:t>
            </a:r>
          </a:p>
        </p:txBody>
      </p:sp>
      <p:sp>
        <p:nvSpPr>
          <p:cNvPr id="1362952" name="Rectangle 8"/>
          <p:cNvSpPr>
            <a:spLocks noChangeArrowheads="1"/>
          </p:cNvSpPr>
          <p:nvPr/>
        </p:nvSpPr>
        <p:spPr bwMode="auto">
          <a:xfrm>
            <a:off x="814388" y="22812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362953" name="Rectangle 9"/>
          <p:cNvSpPr>
            <a:spLocks noChangeArrowheads="1"/>
          </p:cNvSpPr>
          <p:nvPr/>
        </p:nvSpPr>
        <p:spPr bwMode="auto">
          <a:xfrm>
            <a:off x="814388" y="3162300"/>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362954" name="Rectangle 10"/>
          <p:cNvSpPr>
            <a:spLocks noChangeArrowheads="1"/>
          </p:cNvSpPr>
          <p:nvPr/>
        </p:nvSpPr>
        <p:spPr bwMode="auto">
          <a:xfrm>
            <a:off x="814388" y="48720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362955" name="Line 11"/>
          <p:cNvSpPr>
            <a:spLocks noChangeShapeType="1"/>
          </p:cNvSpPr>
          <p:nvPr/>
        </p:nvSpPr>
        <p:spPr bwMode="auto">
          <a:xfrm>
            <a:off x="26812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56" name="Line 12"/>
          <p:cNvSpPr>
            <a:spLocks noChangeShapeType="1"/>
          </p:cNvSpPr>
          <p:nvPr/>
        </p:nvSpPr>
        <p:spPr bwMode="auto">
          <a:xfrm>
            <a:off x="33670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57" name="Line 13"/>
          <p:cNvSpPr>
            <a:spLocks noChangeShapeType="1"/>
          </p:cNvSpPr>
          <p:nvPr/>
        </p:nvSpPr>
        <p:spPr bwMode="auto">
          <a:xfrm>
            <a:off x="40528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58" name="Line 14"/>
          <p:cNvSpPr>
            <a:spLocks noChangeShapeType="1"/>
          </p:cNvSpPr>
          <p:nvPr/>
        </p:nvSpPr>
        <p:spPr bwMode="auto">
          <a:xfrm>
            <a:off x="47386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59" name="Line 15"/>
          <p:cNvSpPr>
            <a:spLocks noChangeShapeType="1"/>
          </p:cNvSpPr>
          <p:nvPr/>
        </p:nvSpPr>
        <p:spPr bwMode="auto">
          <a:xfrm>
            <a:off x="54244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60" name="Line 16"/>
          <p:cNvSpPr>
            <a:spLocks noChangeShapeType="1"/>
          </p:cNvSpPr>
          <p:nvPr/>
        </p:nvSpPr>
        <p:spPr bwMode="auto">
          <a:xfrm>
            <a:off x="61102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61" name="Line 17"/>
          <p:cNvSpPr>
            <a:spLocks noChangeShapeType="1"/>
          </p:cNvSpPr>
          <p:nvPr/>
        </p:nvSpPr>
        <p:spPr bwMode="auto">
          <a:xfrm>
            <a:off x="67960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62" name="Line 18"/>
          <p:cNvSpPr>
            <a:spLocks noChangeShapeType="1"/>
          </p:cNvSpPr>
          <p:nvPr/>
        </p:nvSpPr>
        <p:spPr bwMode="auto">
          <a:xfrm>
            <a:off x="74818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63" name="Rectangle 19"/>
          <p:cNvSpPr>
            <a:spLocks noChangeArrowheads="1"/>
          </p:cNvSpPr>
          <p:nvPr/>
        </p:nvSpPr>
        <p:spPr bwMode="auto">
          <a:xfrm>
            <a:off x="814388" y="4000500"/>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362964" name="Line 20"/>
          <p:cNvSpPr>
            <a:spLocks noChangeShapeType="1"/>
          </p:cNvSpPr>
          <p:nvPr/>
        </p:nvSpPr>
        <p:spPr bwMode="auto">
          <a:xfrm>
            <a:off x="738188" y="1519238"/>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2109788" y="1366838"/>
            <a:ext cx="3355975" cy="838200"/>
            <a:chOff x="1562" y="1152"/>
            <a:chExt cx="2114" cy="528"/>
          </a:xfrm>
        </p:grpSpPr>
        <p:grpSp>
          <p:nvGrpSpPr>
            <p:cNvPr id="3" name="Group 22"/>
            <p:cNvGrpSpPr>
              <a:grpSpLocks/>
            </p:cNvGrpSpPr>
            <p:nvPr/>
          </p:nvGrpSpPr>
          <p:grpSpPr bwMode="auto">
            <a:xfrm>
              <a:off x="2487" y="1152"/>
              <a:ext cx="223" cy="481"/>
              <a:chOff x="2207" y="1413"/>
              <a:chExt cx="223" cy="481"/>
            </a:xfrm>
          </p:grpSpPr>
          <p:sp>
            <p:nvSpPr>
              <p:cNvPr id="1362967"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68"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562" y="1248"/>
              <a:ext cx="349" cy="289"/>
              <a:chOff x="1282" y="1509"/>
              <a:chExt cx="349" cy="289"/>
            </a:xfrm>
          </p:grpSpPr>
          <p:sp>
            <p:nvSpPr>
              <p:cNvPr id="1362970"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7"/>
              <p:cNvGrpSpPr>
                <a:grpSpLocks/>
              </p:cNvGrpSpPr>
              <p:nvPr/>
            </p:nvGrpSpPr>
            <p:grpSpPr bwMode="auto">
              <a:xfrm>
                <a:off x="1291" y="1509"/>
                <a:ext cx="340" cy="289"/>
                <a:chOff x="1291" y="1509"/>
                <a:chExt cx="340" cy="289"/>
              </a:xfrm>
            </p:grpSpPr>
            <p:sp>
              <p:nvSpPr>
                <p:cNvPr id="1362972"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73"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2974"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362976"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77"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2978"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2979"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80"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2981"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8"/>
            <p:cNvGrpSpPr>
              <a:grpSpLocks/>
            </p:cNvGrpSpPr>
            <p:nvPr/>
          </p:nvGrpSpPr>
          <p:grpSpPr bwMode="auto">
            <a:xfrm>
              <a:off x="2880" y="1248"/>
              <a:ext cx="325" cy="289"/>
              <a:chOff x="2600" y="1509"/>
              <a:chExt cx="325" cy="289"/>
            </a:xfrm>
          </p:grpSpPr>
          <p:sp>
            <p:nvSpPr>
              <p:cNvPr id="1362983"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84"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2985"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362987"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88"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2989"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2990"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2991"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2992"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2993"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2994"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2995"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2996"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2997"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4"/>
          <p:cNvGrpSpPr>
            <a:grpSpLocks/>
          </p:cNvGrpSpPr>
          <p:nvPr/>
        </p:nvGrpSpPr>
        <p:grpSpPr bwMode="auto">
          <a:xfrm>
            <a:off x="2795588" y="2205038"/>
            <a:ext cx="3355975" cy="838200"/>
            <a:chOff x="1562" y="1152"/>
            <a:chExt cx="2114" cy="528"/>
          </a:xfrm>
        </p:grpSpPr>
        <p:grpSp>
          <p:nvGrpSpPr>
            <p:cNvPr id="10" name="Group 55"/>
            <p:cNvGrpSpPr>
              <a:grpSpLocks/>
            </p:cNvGrpSpPr>
            <p:nvPr/>
          </p:nvGrpSpPr>
          <p:grpSpPr bwMode="auto">
            <a:xfrm>
              <a:off x="2487" y="1152"/>
              <a:ext cx="223" cy="481"/>
              <a:chOff x="2207" y="1413"/>
              <a:chExt cx="223" cy="481"/>
            </a:xfrm>
          </p:grpSpPr>
          <p:sp>
            <p:nvSpPr>
              <p:cNvPr id="1363000" name="Freeform 5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01" name="Rectangle 5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8"/>
            <p:cNvGrpSpPr>
              <a:grpSpLocks/>
            </p:cNvGrpSpPr>
            <p:nvPr/>
          </p:nvGrpSpPr>
          <p:grpSpPr bwMode="auto">
            <a:xfrm>
              <a:off x="1562" y="1248"/>
              <a:ext cx="349" cy="289"/>
              <a:chOff x="1282" y="1509"/>
              <a:chExt cx="349" cy="289"/>
            </a:xfrm>
          </p:grpSpPr>
          <p:sp>
            <p:nvSpPr>
              <p:cNvPr id="1363003" name="Rectangle 5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0"/>
              <p:cNvGrpSpPr>
                <a:grpSpLocks/>
              </p:cNvGrpSpPr>
              <p:nvPr/>
            </p:nvGrpSpPr>
            <p:grpSpPr bwMode="auto">
              <a:xfrm>
                <a:off x="1291" y="1509"/>
                <a:ext cx="340" cy="289"/>
                <a:chOff x="1291" y="1509"/>
                <a:chExt cx="340" cy="289"/>
              </a:xfrm>
            </p:grpSpPr>
            <p:sp>
              <p:nvSpPr>
                <p:cNvPr id="1363005" name="Freeform 6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06" name="Freeform 6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3007" name="Rectangle 6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4"/>
            <p:cNvGrpSpPr>
              <a:grpSpLocks/>
            </p:cNvGrpSpPr>
            <p:nvPr/>
          </p:nvGrpSpPr>
          <p:grpSpPr bwMode="auto">
            <a:xfrm>
              <a:off x="2031" y="1248"/>
              <a:ext cx="296" cy="289"/>
              <a:chOff x="1751" y="1509"/>
              <a:chExt cx="296" cy="289"/>
            </a:xfrm>
          </p:grpSpPr>
          <p:sp>
            <p:nvSpPr>
              <p:cNvPr id="1363009" name="Freeform 6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10" name="Freeform 6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11" name="Line 6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3012" name="Freeform 6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13" name="Line 6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3014" name="Rectangle 7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1"/>
            <p:cNvGrpSpPr>
              <a:grpSpLocks/>
            </p:cNvGrpSpPr>
            <p:nvPr/>
          </p:nvGrpSpPr>
          <p:grpSpPr bwMode="auto">
            <a:xfrm>
              <a:off x="2880" y="1248"/>
              <a:ext cx="325" cy="289"/>
              <a:chOff x="2600" y="1509"/>
              <a:chExt cx="325" cy="289"/>
            </a:xfrm>
          </p:grpSpPr>
          <p:sp>
            <p:nvSpPr>
              <p:cNvPr id="1363016" name="Freeform 7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17" name="Freeform 7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18" name="Rectangle 7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5"/>
            <p:cNvGrpSpPr>
              <a:grpSpLocks/>
            </p:cNvGrpSpPr>
            <p:nvPr/>
          </p:nvGrpSpPr>
          <p:grpSpPr bwMode="auto">
            <a:xfrm>
              <a:off x="3348" y="1248"/>
              <a:ext cx="284" cy="289"/>
              <a:chOff x="3068" y="1509"/>
              <a:chExt cx="284" cy="289"/>
            </a:xfrm>
          </p:grpSpPr>
          <p:sp>
            <p:nvSpPr>
              <p:cNvPr id="1363020" name="Freeform 7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21" name="Freeform 7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22" name="Line 7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3023" name="Line 7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3024" name="Line 8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3025" name="Line 8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3026" name="Line 8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3027" name="Line 8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3028" name="Line 8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3029" name="Line 8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3030" name="Line 8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7"/>
          <p:cNvGrpSpPr>
            <a:grpSpLocks/>
          </p:cNvGrpSpPr>
          <p:nvPr/>
        </p:nvGrpSpPr>
        <p:grpSpPr bwMode="auto">
          <a:xfrm>
            <a:off x="3481388" y="3043238"/>
            <a:ext cx="3355975" cy="838200"/>
            <a:chOff x="1562" y="1152"/>
            <a:chExt cx="2114" cy="528"/>
          </a:xfrm>
        </p:grpSpPr>
        <p:grpSp>
          <p:nvGrpSpPr>
            <p:cNvPr id="17" name="Group 88"/>
            <p:cNvGrpSpPr>
              <a:grpSpLocks/>
            </p:cNvGrpSpPr>
            <p:nvPr/>
          </p:nvGrpSpPr>
          <p:grpSpPr bwMode="auto">
            <a:xfrm>
              <a:off x="2487" y="1152"/>
              <a:ext cx="223" cy="481"/>
              <a:chOff x="2207" y="1413"/>
              <a:chExt cx="223" cy="481"/>
            </a:xfrm>
          </p:grpSpPr>
          <p:sp>
            <p:nvSpPr>
              <p:cNvPr id="1363033" name="Freeform 8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34" name="Rectangle 9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1"/>
            <p:cNvGrpSpPr>
              <a:grpSpLocks/>
            </p:cNvGrpSpPr>
            <p:nvPr/>
          </p:nvGrpSpPr>
          <p:grpSpPr bwMode="auto">
            <a:xfrm>
              <a:off x="1562" y="1248"/>
              <a:ext cx="349" cy="289"/>
              <a:chOff x="1282" y="1509"/>
              <a:chExt cx="349" cy="289"/>
            </a:xfrm>
          </p:grpSpPr>
          <p:sp>
            <p:nvSpPr>
              <p:cNvPr id="1363036" name="Rectangle 9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3"/>
              <p:cNvGrpSpPr>
                <a:grpSpLocks/>
              </p:cNvGrpSpPr>
              <p:nvPr/>
            </p:nvGrpSpPr>
            <p:grpSpPr bwMode="auto">
              <a:xfrm>
                <a:off x="1291" y="1509"/>
                <a:ext cx="340" cy="289"/>
                <a:chOff x="1291" y="1509"/>
                <a:chExt cx="340" cy="289"/>
              </a:xfrm>
            </p:grpSpPr>
            <p:sp>
              <p:nvSpPr>
                <p:cNvPr id="1363038" name="Freeform 9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39" name="Freeform 9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3040" name="Rectangle 9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7"/>
            <p:cNvGrpSpPr>
              <a:grpSpLocks/>
            </p:cNvGrpSpPr>
            <p:nvPr/>
          </p:nvGrpSpPr>
          <p:grpSpPr bwMode="auto">
            <a:xfrm>
              <a:off x="2031" y="1248"/>
              <a:ext cx="296" cy="289"/>
              <a:chOff x="1751" y="1509"/>
              <a:chExt cx="296" cy="289"/>
            </a:xfrm>
          </p:grpSpPr>
          <p:sp>
            <p:nvSpPr>
              <p:cNvPr id="1363042" name="Freeform 9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43" name="Freeform 9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44" name="Line 10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3045" name="Freeform 10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46" name="Line 10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3047" name="Rectangle 10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4"/>
            <p:cNvGrpSpPr>
              <a:grpSpLocks/>
            </p:cNvGrpSpPr>
            <p:nvPr/>
          </p:nvGrpSpPr>
          <p:grpSpPr bwMode="auto">
            <a:xfrm>
              <a:off x="2880" y="1248"/>
              <a:ext cx="325" cy="289"/>
              <a:chOff x="2600" y="1509"/>
              <a:chExt cx="325" cy="289"/>
            </a:xfrm>
          </p:grpSpPr>
          <p:sp>
            <p:nvSpPr>
              <p:cNvPr id="1363049" name="Freeform 10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50" name="Freeform 10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51" name="Rectangle 10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8"/>
            <p:cNvGrpSpPr>
              <a:grpSpLocks/>
            </p:cNvGrpSpPr>
            <p:nvPr/>
          </p:nvGrpSpPr>
          <p:grpSpPr bwMode="auto">
            <a:xfrm>
              <a:off x="3348" y="1248"/>
              <a:ext cx="284" cy="289"/>
              <a:chOff x="3068" y="1509"/>
              <a:chExt cx="284" cy="289"/>
            </a:xfrm>
          </p:grpSpPr>
          <p:sp>
            <p:nvSpPr>
              <p:cNvPr id="1363053" name="Freeform 10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54" name="Freeform 11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55" name="Line 11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3056" name="Line 11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3057" name="Line 11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3058" name="Line 11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3059" name="Line 11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3060" name="Line 11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3061" name="Line 11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3062" name="Line 11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3063" name="Line 11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0"/>
          <p:cNvGrpSpPr>
            <a:grpSpLocks/>
          </p:cNvGrpSpPr>
          <p:nvPr/>
        </p:nvGrpSpPr>
        <p:grpSpPr bwMode="auto">
          <a:xfrm>
            <a:off x="4167188" y="3881438"/>
            <a:ext cx="3355975" cy="838200"/>
            <a:chOff x="1562" y="1152"/>
            <a:chExt cx="2114" cy="528"/>
          </a:xfrm>
        </p:grpSpPr>
        <p:grpSp>
          <p:nvGrpSpPr>
            <p:cNvPr id="24" name="Group 121"/>
            <p:cNvGrpSpPr>
              <a:grpSpLocks/>
            </p:cNvGrpSpPr>
            <p:nvPr/>
          </p:nvGrpSpPr>
          <p:grpSpPr bwMode="auto">
            <a:xfrm>
              <a:off x="2487" y="1152"/>
              <a:ext cx="223" cy="481"/>
              <a:chOff x="2207" y="1413"/>
              <a:chExt cx="223" cy="481"/>
            </a:xfrm>
          </p:grpSpPr>
          <p:sp>
            <p:nvSpPr>
              <p:cNvPr id="1363066" name="Freeform 1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67" name="Rectangle 1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4"/>
            <p:cNvGrpSpPr>
              <a:grpSpLocks/>
            </p:cNvGrpSpPr>
            <p:nvPr/>
          </p:nvGrpSpPr>
          <p:grpSpPr bwMode="auto">
            <a:xfrm>
              <a:off x="1562" y="1248"/>
              <a:ext cx="349" cy="289"/>
              <a:chOff x="1282" y="1509"/>
              <a:chExt cx="349" cy="289"/>
            </a:xfrm>
          </p:grpSpPr>
          <p:sp>
            <p:nvSpPr>
              <p:cNvPr id="1363069" name="Rectangle 12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6"/>
              <p:cNvGrpSpPr>
                <a:grpSpLocks/>
              </p:cNvGrpSpPr>
              <p:nvPr/>
            </p:nvGrpSpPr>
            <p:grpSpPr bwMode="auto">
              <a:xfrm>
                <a:off x="1291" y="1509"/>
                <a:ext cx="340" cy="289"/>
                <a:chOff x="1291" y="1509"/>
                <a:chExt cx="340" cy="289"/>
              </a:xfrm>
            </p:grpSpPr>
            <p:sp>
              <p:nvSpPr>
                <p:cNvPr id="1363071" name="Freeform 1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72" name="Freeform 1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3073" name="Rectangle 1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0"/>
            <p:cNvGrpSpPr>
              <a:grpSpLocks/>
            </p:cNvGrpSpPr>
            <p:nvPr/>
          </p:nvGrpSpPr>
          <p:grpSpPr bwMode="auto">
            <a:xfrm>
              <a:off x="2031" y="1248"/>
              <a:ext cx="296" cy="289"/>
              <a:chOff x="1751" y="1509"/>
              <a:chExt cx="296" cy="289"/>
            </a:xfrm>
          </p:grpSpPr>
          <p:sp>
            <p:nvSpPr>
              <p:cNvPr id="1363075" name="Freeform 1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76" name="Freeform 1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77" name="Line 1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3078" name="Freeform 1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79" name="Line 1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3080" name="Rectangle 13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7"/>
            <p:cNvGrpSpPr>
              <a:grpSpLocks/>
            </p:cNvGrpSpPr>
            <p:nvPr/>
          </p:nvGrpSpPr>
          <p:grpSpPr bwMode="auto">
            <a:xfrm>
              <a:off x="2880" y="1248"/>
              <a:ext cx="325" cy="289"/>
              <a:chOff x="2600" y="1509"/>
              <a:chExt cx="325" cy="289"/>
            </a:xfrm>
          </p:grpSpPr>
          <p:sp>
            <p:nvSpPr>
              <p:cNvPr id="1363082" name="Freeform 1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83" name="Freeform 1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84" name="Rectangle 1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1"/>
            <p:cNvGrpSpPr>
              <a:grpSpLocks/>
            </p:cNvGrpSpPr>
            <p:nvPr/>
          </p:nvGrpSpPr>
          <p:grpSpPr bwMode="auto">
            <a:xfrm>
              <a:off x="3348" y="1248"/>
              <a:ext cx="284" cy="289"/>
              <a:chOff x="3068" y="1509"/>
              <a:chExt cx="284" cy="289"/>
            </a:xfrm>
          </p:grpSpPr>
          <p:sp>
            <p:nvSpPr>
              <p:cNvPr id="1363086" name="Freeform 1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87" name="Freeform 1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88" name="Line 1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3089" name="Line 1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3090" name="Line 1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3091" name="Line 1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3092" name="Line 1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3093" name="Line 1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3094" name="Line 1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3095" name="Line 1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3096" name="Line 1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3"/>
          <p:cNvGrpSpPr>
            <a:grpSpLocks/>
          </p:cNvGrpSpPr>
          <p:nvPr/>
        </p:nvGrpSpPr>
        <p:grpSpPr bwMode="auto">
          <a:xfrm>
            <a:off x="4852988" y="4719638"/>
            <a:ext cx="3355975" cy="838200"/>
            <a:chOff x="1562" y="1152"/>
            <a:chExt cx="2114" cy="528"/>
          </a:xfrm>
        </p:grpSpPr>
        <p:grpSp>
          <p:nvGrpSpPr>
            <p:cNvPr id="31" name="Group 154"/>
            <p:cNvGrpSpPr>
              <a:grpSpLocks/>
            </p:cNvGrpSpPr>
            <p:nvPr/>
          </p:nvGrpSpPr>
          <p:grpSpPr bwMode="auto">
            <a:xfrm>
              <a:off x="2487" y="1152"/>
              <a:ext cx="223" cy="481"/>
              <a:chOff x="2207" y="1413"/>
              <a:chExt cx="223" cy="481"/>
            </a:xfrm>
          </p:grpSpPr>
          <p:sp>
            <p:nvSpPr>
              <p:cNvPr id="1363099" name="Freeform 1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00" name="Rectangle 1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63041" name="Group 157"/>
            <p:cNvGrpSpPr>
              <a:grpSpLocks/>
            </p:cNvGrpSpPr>
            <p:nvPr/>
          </p:nvGrpSpPr>
          <p:grpSpPr bwMode="auto">
            <a:xfrm>
              <a:off x="1562" y="1248"/>
              <a:ext cx="349" cy="289"/>
              <a:chOff x="1282" y="1509"/>
              <a:chExt cx="349" cy="289"/>
            </a:xfrm>
          </p:grpSpPr>
          <p:sp>
            <p:nvSpPr>
              <p:cNvPr id="1363102" name="Rectangle 1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63048" name="Group 159"/>
              <p:cNvGrpSpPr>
                <a:grpSpLocks/>
              </p:cNvGrpSpPr>
              <p:nvPr/>
            </p:nvGrpSpPr>
            <p:grpSpPr bwMode="auto">
              <a:xfrm>
                <a:off x="1291" y="1509"/>
                <a:ext cx="340" cy="289"/>
                <a:chOff x="1291" y="1509"/>
                <a:chExt cx="340" cy="289"/>
              </a:xfrm>
            </p:grpSpPr>
            <p:sp>
              <p:nvSpPr>
                <p:cNvPr id="1363104" name="Freeform 1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05" name="Freeform 1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3106" name="Rectangle 1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63052" name="Group 163"/>
            <p:cNvGrpSpPr>
              <a:grpSpLocks/>
            </p:cNvGrpSpPr>
            <p:nvPr/>
          </p:nvGrpSpPr>
          <p:grpSpPr bwMode="auto">
            <a:xfrm>
              <a:off x="2031" y="1248"/>
              <a:ext cx="296" cy="289"/>
              <a:chOff x="1751" y="1509"/>
              <a:chExt cx="296" cy="289"/>
            </a:xfrm>
          </p:grpSpPr>
          <p:sp>
            <p:nvSpPr>
              <p:cNvPr id="1363108" name="Freeform 1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09" name="Freeform 1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110" name="Line 1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3111" name="Freeform 1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12" name="Line 1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3113" name="Rectangle 1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363064" name="Group 170"/>
            <p:cNvGrpSpPr>
              <a:grpSpLocks/>
            </p:cNvGrpSpPr>
            <p:nvPr/>
          </p:nvGrpSpPr>
          <p:grpSpPr bwMode="auto">
            <a:xfrm>
              <a:off x="2880" y="1248"/>
              <a:ext cx="325" cy="289"/>
              <a:chOff x="2600" y="1509"/>
              <a:chExt cx="325" cy="289"/>
            </a:xfrm>
          </p:grpSpPr>
          <p:sp>
            <p:nvSpPr>
              <p:cNvPr id="1363115" name="Freeform 1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16" name="Freeform 1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117" name="Rectangle 1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63065" name="Group 174"/>
            <p:cNvGrpSpPr>
              <a:grpSpLocks/>
            </p:cNvGrpSpPr>
            <p:nvPr/>
          </p:nvGrpSpPr>
          <p:grpSpPr bwMode="auto">
            <a:xfrm>
              <a:off x="3348" y="1248"/>
              <a:ext cx="284" cy="289"/>
              <a:chOff x="3068" y="1509"/>
              <a:chExt cx="284" cy="289"/>
            </a:xfrm>
          </p:grpSpPr>
          <p:sp>
            <p:nvSpPr>
              <p:cNvPr id="1363119" name="Freeform 1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20" name="Freeform 1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121" name="Line 1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3122" name="Line 1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3123" name="Line 1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3124" name="Line 1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3125" name="Line 1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3126" name="Line 1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3127" name="Line 1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3128" name="Line 1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3129" name="Line 1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363149" name="Rectangle 205"/>
          <p:cNvSpPr>
            <a:spLocks noChangeArrowheads="1"/>
          </p:cNvSpPr>
          <p:nvPr/>
        </p:nvSpPr>
        <p:spPr bwMode="auto">
          <a:xfrm>
            <a:off x="609600" y="5791200"/>
            <a:ext cx="7924800" cy="420628"/>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Char char="q"/>
            </a:pPr>
            <a:r>
              <a:rPr lang="zh-CN" altLang="en-US" sz="2400" dirty="0" smtClean="0">
                <a:solidFill>
                  <a:schemeClr val="tx1"/>
                </a:solidFill>
                <a:latin typeface="微软雅黑" pitchFamily="34" charset="-122"/>
                <a:ea typeface="微软雅黑" pitchFamily="34" charset="-122"/>
              </a:rPr>
              <a:t>硬件会对异常进行排序，先中断处理最先出现的指令</a:t>
            </a:r>
            <a:endParaRPr lang="en-US" altLang="zh-CN" sz="2400" dirty="0">
              <a:solidFill>
                <a:schemeClr val="tx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descr="20%"/>
          <p:cNvSpPr>
            <a:spLocks noChangeArrowheads="1"/>
          </p:cNvSpPr>
          <p:nvPr/>
        </p:nvSpPr>
        <p:spPr bwMode="auto">
          <a:xfrm>
            <a:off x="4724400" y="1333500"/>
            <a:ext cx="685800" cy="4267200"/>
          </a:xfrm>
          <a:prstGeom prst="rect">
            <a:avLst/>
          </a:prstGeom>
          <a:pattFill prst="pct20">
            <a:fgClr>
              <a:schemeClr val="accent1"/>
            </a:fgClr>
            <a:bgClr>
              <a:schemeClr val="bg1"/>
            </a:bgClr>
          </a:pattFill>
          <a:ln w="12700">
            <a:noFill/>
            <a:miter lim="800000"/>
            <a:headEnd/>
            <a:tailEnd/>
          </a:ln>
          <a:effectLst/>
        </p:spPr>
        <p:txBody>
          <a:bodyPr wrap="none" anchor="ctr"/>
          <a:lstStyle/>
          <a:p>
            <a:endParaRPr lang="en-US"/>
          </a:p>
        </p:txBody>
      </p:sp>
      <p:sp>
        <p:nvSpPr>
          <p:cNvPr id="1367043" name="Rectangle 3"/>
          <p:cNvSpPr>
            <a:spLocks noGrp="1" noChangeArrowheads="1"/>
          </p:cNvSpPr>
          <p:nvPr>
            <p:ph type="title"/>
          </p:nvPr>
        </p:nvSpPr>
        <p:spPr>
          <a:xfrm>
            <a:off x="652463" y="304800"/>
            <a:ext cx="3013646" cy="426142"/>
          </a:xfrm>
          <a:noFill/>
          <a:ln/>
        </p:spPr>
        <p:txBody>
          <a:bodyPr wrap="none"/>
          <a:lstStyle/>
          <a:p>
            <a:r>
              <a:rPr lang="zh-CN" altLang="en-US" dirty="0" smtClean="0"/>
              <a:t>多发射流水线异常</a:t>
            </a:r>
            <a:endParaRPr lang="en-US" dirty="0"/>
          </a:p>
        </p:txBody>
      </p:sp>
      <p:sp>
        <p:nvSpPr>
          <p:cNvPr id="1367044" name="Rectangle 4"/>
          <p:cNvSpPr>
            <a:spLocks noChangeArrowheads="1"/>
          </p:cNvSpPr>
          <p:nvPr/>
        </p:nvSpPr>
        <p:spPr bwMode="auto">
          <a:xfrm>
            <a:off x="381000" y="15970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367045" name="Line 5"/>
          <p:cNvSpPr>
            <a:spLocks noChangeShapeType="1"/>
          </p:cNvSpPr>
          <p:nvPr/>
        </p:nvSpPr>
        <p:spPr bwMode="auto">
          <a:xfrm>
            <a:off x="1500188" y="9906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67046" name="Rectangle 6"/>
          <p:cNvSpPr>
            <a:spLocks noChangeArrowheads="1"/>
          </p:cNvSpPr>
          <p:nvPr/>
        </p:nvSpPr>
        <p:spPr bwMode="auto">
          <a:xfrm>
            <a:off x="814388" y="14430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0</a:t>
            </a:r>
          </a:p>
        </p:txBody>
      </p:sp>
      <p:sp>
        <p:nvSpPr>
          <p:cNvPr id="1367047" name="Rectangle 7"/>
          <p:cNvSpPr>
            <a:spLocks noChangeArrowheads="1"/>
          </p:cNvSpPr>
          <p:nvPr/>
        </p:nvSpPr>
        <p:spPr bwMode="auto">
          <a:xfrm>
            <a:off x="814388" y="22812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367048" name="Rectangle 8"/>
          <p:cNvSpPr>
            <a:spLocks noChangeArrowheads="1"/>
          </p:cNvSpPr>
          <p:nvPr/>
        </p:nvSpPr>
        <p:spPr bwMode="auto">
          <a:xfrm>
            <a:off x="814388" y="3162300"/>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367049" name="Rectangle 9"/>
          <p:cNvSpPr>
            <a:spLocks noChangeArrowheads="1"/>
          </p:cNvSpPr>
          <p:nvPr/>
        </p:nvSpPr>
        <p:spPr bwMode="auto">
          <a:xfrm>
            <a:off x="814388" y="48720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367050" name="Line 10"/>
          <p:cNvSpPr>
            <a:spLocks noChangeShapeType="1"/>
          </p:cNvSpPr>
          <p:nvPr/>
        </p:nvSpPr>
        <p:spPr bwMode="auto">
          <a:xfrm>
            <a:off x="26812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1" name="Line 11"/>
          <p:cNvSpPr>
            <a:spLocks noChangeShapeType="1"/>
          </p:cNvSpPr>
          <p:nvPr/>
        </p:nvSpPr>
        <p:spPr bwMode="auto">
          <a:xfrm>
            <a:off x="33670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2" name="Line 12"/>
          <p:cNvSpPr>
            <a:spLocks noChangeShapeType="1"/>
          </p:cNvSpPr>
          <p:nvPr/>
        </p:nvSpPr>
        <p:spPr bwMode="auto">
          <a:xfrm>
            <a:off x="40528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3" name="Line 13"/>
          <p:cNvSpPr>
            <a:spLocks noChangeShapeType="1"/>
          </p:cNvSpPr>
          <p:nvPr/>
        </p:nvSpPr>
        <p:spPr bwMode="auto">
          <a:xfrm>
            <a:off x="47386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4" name="Line 14"/>
          <p:cNvSpPr>
            <a:spLocks noChangeShapeType="1"/>
          </p:cNvSpPr>
          <p:nvPr/>
        </p:nvSpPr>
        <p:spPr bwMode="auto">
          <a:xfrm>
            <a:off x="54244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5" name="Line 15"/>
          <p:cNvSpPr>
            <a:spLocks noChangeShapeType="1"/>
          </p:cNvSpPr>
          <p:nvPr/>
        </p:nvSpPr>
        <p:spPr bwMode="auto">
          <a:xfrm>
            <a:off x="61102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6" name="Line 16"/>
          <p:cNvSpPr>
            <a:spLocks noChangeShapeType="1"/>
          </p:cNvSpPr>
          <p:nvPr/>
        </p:nvSpPr>
        <p:spPr bwMode="auto">
          <a:xfrm>
            <a:off x="67960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7" name="Line 17"/>
          <p:cNvSpPr>
            <a:spLocks noChangeShapeType="1"/>
          </p:cNvSpPr>
          <p:nvPr/>
        </p:nvSpPr>
        <p:spPr bwMode="auto">
          <a:xfrm>
            <a:off x="74818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8" name="Rectangle 18"/>
          <p:cNvSpPr>
            <a:spLocks noChangeArrowheads="1"/>
          </p:cNvSpPr>
          <p:nvPr/>
        </p:nvSpPr>
        <p:spPr bwMode="auto">
          <a:xfrm>
            <a:off x="814388" y="4000500"/>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367059" name="Line 19"/>
          <p:cNvSpPr>
            <a:spLocks noChangeShapeType="1"/>
          </p:cNvSpPr>
          <p:nvPr/>
        </p:nvSpPr>
        <p:spPr bwMode="auto">
          <a:xfrm>
            <a:off x="738188" y="1519238"/>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0"/>
          <p:cNvGrpSpPr>
            <a:grpSpLocks/>
          </p:cNvGrpSpPr>
          <p:nvPr/>
        </p:nvGrpSpPr>
        <p:grpSpPr bwMode="auto">
          <a:xfrm>
            <a:off x="2109788" y="1366838"/>
            <a:ext cx="3355975" cy="838200"/>
            <a:chOff x="1562" y="1152"/>
            <a:chExt cx="2114" cy="528"/>
          </a:xfrm>
        </p:grpSpPr>
        <p:grpSp>
          <p:nvGrpSpPr>
            <p:cNvPr id="3" name="Group 21"/>
            <p:cNvGrpSpPr>
              <a:grpSpLocks/>
            </p:cNvGrpSpPr>
            <p:nvPr/>
          </p:nvGrpSpPr>
          <p:grpSpPr bwMode="auto">
            <a:xfrm>
              <a:off x="2487" y="1152"/>
              <a:ext cx="223" cy="481"/>
              <a:chOff x="2207" y="1413"/>
              <a:chExt cx="223" cy="481"/>
            </a:xfrm>
          </p:grpSpPr>
          <p:sp>
            <p:nvSpPr>
              <p:cNvPr id="1367062" name="Freeform 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63" name="Rectangle 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4"/>
            <p:cNvGrpSpPr>
              <a:grpSpLocks/>
            </p:cNvGrpSpPr>
            <p:nvPr/>
          </p:nvGrpSpPr>
          <p:grpSpPr bwMode="auto">
            <a:xfrm>
              <a:off x="1562" y="1248"/>
              <a:ext cx="349" cy="289"/>
              <a:chOff x="1282" y="1509"/>
              <a:chExt cx="349" cy="289"/>
            </a:xfrm>
          </p:grpSpPr>
          <p:sp>
            <p:nvSpPr>
              <p:cNvPr id="1367065" name="Rectangle 2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6"/>
              <p:cNvGrpSpPr>
                <a:grpSpLocks/>
              </p:cNvGrpSpPr>
              <p:nvPr/>
            </p:nvGrpSpPr>
            <p:grpSpPr bwMode="auto">
              <a:xfrm>
                <a:off x="1291" y="1509"/>
                <a:ext cx="340" cy="289"/>
                <a:chOff x="1291" y="1509"/>
                <a:chExt cx="340" cy="289"/>
              </a:xfrm>
            </p:grpSpPr>
            <p:sp>
              <p:nvSpPr>
                <p:cNvPr id="1367067" name="Freeform 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68" name="Freeform 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7069" name="Rectangle 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0"/>
            <p:cNvGrpSpPr>
              <a:grpSpLocks/>
            </p:cNvGrpSpPr>
            <p:nvPr/>
          </p:nvGrpSpPr>
          <p:grpSpPr bwMode="auto">
            <a:xfrm>
              <a:off x="2031" y="1248"/>
              <a:ext cx="296" cy="289"/>
              <a:chOff x="1751" y="1509"/>
              <a:chExt cx="296" cy="289"/>
            </a:xfrm>
          </p:grpSpPr>
          <p:sp>
            <p:nvSpPr>
              <p:cNvPr id="1367071" name="Freeform 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72" name="Freeform 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073" name="Line 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7074" name="Freeform 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75" name="Line 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7076" name="Rectangle 3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7"/>
            <p:cNvGrpSpPr>
              <a:grpSpLocks/>
            </p:cNvGrpSpPr>
            <p:nvPr/>
          </p:nvGrpSpPr>
          <p:grpSpPr bwMode="auto">
            <a:xfrm>
              <a:off x="2880" y="1248"/>
              <a:ext cx="325" cy="289"/>
              <a:chOff x="2600" y="1509"/>
              <a:chExt cx="325" cy="289"/>
            </a:xfrm>
          </p:grpSpPr>
          <p:sp>
            <p:nvSpPr>
              <p:cNvPr id="1367078" name="Freeform 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79" name="Freeform 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080" name="Rectangle 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1"/>
            <p:cNvGrpSpPr>
              <a:grpSpLocks/>
            </p:cNvGrpSpPr>
            <p:nvPr/>
          </p:nvGrpSpPr>
          <p:grpSpPr bwMode="auto">
            <a:xfrm>
              <a:off x="3348" y="1248"/>
              <a:ext cx="284" cy="289"/>
              <a:chOff x="3068" y="1509"/>
              <a:chExt cx="284" cy="289"/>
            </a:xfrm>
          </p:grpSpPr>
          <p:sp>
            <p:nvSpPr>
              <p:cNvPr id="1367082" name="Freeform 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83" name="Freeform 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084" name="Line 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7085" name="Line 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7086" name="Line 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7087" name="Line 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7088" name="Line 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7089" name="Line 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7090" name="Line 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7091" name="Line 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7092" name="Line 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3"/>
          <p:cNvGrpSpPr>
            <a:grpSpLocks/>
          </p:cNvGrpSpPr>
          <p:nvPr/>
        </p:nvGrpSpPr>
        <p:grpSpPr bwMode="auto">
          <a:xfrm>
            <a:off x="2795588" y="2205038"/>
            <a:ext cx="3355975" cy="838200"/>
            <a:chOff x="1562" y="1152"/>
            <a:chExt cx="2114" cy="528"/>
          </a:xfrm>
        </p:grpSpPr>
        <p:grpSp>
          <p:nvGrpSpPr>
            <p:cNvPr id="10" name="Group 54"/>
            <p:cNvGrpSpPr>
              <a:grpSpLocks/>
            </p:cNvGrpSpPr>
            <p:nvPr/>
          </p:nvGrpSpPr>
          <p:grpSpPr bwMode="auto">
            <a:xfrm>
              <a:off x="2487" y="1152"/>
              <a:ext cx="223" cy="481"/>
              <a:chOff x="2207" y="1413"/>
              <a:chExt cx="223" cy="481"/>
            </a:xfrm>
          </p:grpSpPr>
          <p:sp>
            <p:nvSpPr>
              <p:cNvPr id="1367095" name="Freeform 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96" name="Rectangle 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7"/>
            <p:cNvGrpSpPr>
              <a:grpSpLocks/>
            </p:cNvGrpSpPr>
            <p:nvPr/>
          </p:nvGrpSpPr>
          <p:grpSpPr bwMode="auto">
            <a:xfrm>
              <a:off x="1562" y="1248"/>
              <a:ext cx="349" cy="289"/>
              <a:chOff x="1282" y="1509"/>
              <a:chExt cx="349" cy="289"/>
            </a:xfrm>
          </p:grpSpPr>
          <p:sp>
            <p:nvSpPr>
              <p:cNvPr id="1367098" name="Rectangle 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59"/>
              <p:cNvGrpSpPr>
                <a:grpSpLocks/>
              </p:cNvGrpSpPr>
              <p:nvPr/>
            </p:nvGrpSpPr>
            <p:grpSpPr bwMode="auto">
              <a:xfrm>
                <a:off x="1291" y="1509"/>
                <a:ext cx="340" cy="289"/>
                <a:chOff x="1291" y="1509"/>
                <a:chExt cx="340" cy="289"/>
              </a:xfrm>
            </p:grpSpPr>
            <p:sp>
              <p:nvSpPr>
                <p:cNvPr id="1367100" name="Freeform 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01" name="Freeform 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7102" name="Rectangle 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3"/>
            <p:cNvGrpSpPr>
              <a:grpSpLocks/>
            </p:cNvGrpSpPr>
            <p:nvPr/>
          </p:nvGrpSpPr>
          <p:grpSpPr bwMode="auto">
            <a:xfrm>
              <a:off x="2031" y="1248"/>
              <a:ext cx="296" cy="289"/>
              <a:chOff x="1751" y="1509"/>
              <a:chExt cx="296" cy="289"/>
            </a:xfrm>
          </p:grpSpPr>
          <p:sp>
            <p:nvSpPr>
              <p:cNvPr id="1367104" name="Freeform 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05" name="Freeform 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06" name="Line 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7107" name="Freeform 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08" name="Line 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7109" name="Rectangle 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0"/>
            <p:cNvGrpSpPr>
              <a:grpSpLocks/>
            </p:cNvGrpSpPr>
            <p:nvPr/>
          </p:nvGrpSpPr>
          <p:grpSpPr bwMode="auto">
            <a:xfrm>
              <a:off x="2880" y="1248"/>
              <a:ext cx="325" cy="289"/>
              <a:chOff x="2600" y="1509"/>
              <a:chExt cx="325" cy="289"/>
            </a:xfrm>
          </p:grpSpPr>
          <p:sp>
            <p:nvSpPr>
              <p:cNvPr id="1367111" name="Freeform 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12" name="Freeform 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13" name="Rectangle 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4"/>
            <p:cNvGrpSpPr>
              <a:grpSpLocks/>
            </p:cNvGrpSpPr>
            <p:nvPr/>
          </p:nvGrpSpPr>
          <p:grpSpPr bwMode="auto">
            <a:xfrm>
              <a:off x="3348" y="1248"/>
              <a:ext cx="284" cy="289"/>
              <a:chOff x="3068" y="1509"/>
              <a:chExt cx="284" cy="289"/>
            </a:xfrm>
          </p:grpSpPr>
          <p:sp>
            <p:nvSpPr>
              <p:cNvPr id="1367115" name="Freeform 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16" name="Freeform 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17" name="Line 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7118" name="Line 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7119" name="Line 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7120" name="Line 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7121" name="Line 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7122" name="Line 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7123" name="Line 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7124" name="Line 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7125" name="Line 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6"/>
          <p:cNvGrpSpPr>
            <a:grpSpLocks/>
          </p:cNvGrpSpPr>
          <p:nvPr/>
        </p:nvGrpSpPr>
        <p:grpSpPr bwMode="auto">
          <a:xfrm>
            <a:off x="3481388" y="3043238"/>
            <a:ext cx="3355975" cy="838200"/>
            <a:chOff x="1562" y="1152"/>
            <a:chExt cx="2114" cy="528"/>
          </a:xfrm>
        </p:grpSpPr>
        <p:grpSp>
          <p:nvGrpSpPr>
            <p:cNvPr id="17" name="Group 87"/>
            <p:cNvGrpSpPr>
              <a:grpSpLocks/>
            </p:cNvGrpSpPr>
            <p:nvPr/>
          </p:nvGrpSpPr>
          <p:grpSpPr bwMode="auto">
            <a:xfrm>
              <a:off x="2487" y="1152"/>
              <a:ext cx="223" cy="481"/>
              <a:chOff x="2207" y="1413"/>
              <a:chExt cx="223" cy="481"/>
            </a:xfrm>
          </p:grpSpPr>
          <p:sp>
            <p:nvSpPr>
              <p:cNvPr id="1367128" name="Freeform 8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29" name="Rectangle 8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0"/>
            <p:cNvGrpSpPr>
              <a:grpSpLocks/>
            </p:cNvGrpSpPr>
            <p:nvPr/>
          </p:nvGrpSpPr>
          <p:grpSpPr bwMode="auto">
            <a:xfrm>
              <a:off x="1562" y="1248"/>
              <a:ext cx="349" cy="289"/>
              <a:chOff x="1282" y="1509"/>
              <a:chExt cx="349" cy="289"/>
            </a:xfrm>
          </p:grpSpPr>
          <p:sp>
            <p:nvSpPr>
              <p:cNvPr id="1367131" name="Rectangle 9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2"/>
              <p:cNvGrpSpPr>
                <a:grpSpLocks/>
              </p:cNvGrpSpPr>
              <p:nvPr/>
            </p:nvGrpSpPr>
            <p:grpSpPr bwMode="auto">
              <a:xfrm>
                <a:off x="1291" y="1509"/>
                <a:ext cx="340" cy="289"/>
                <a:chOff x="1291" y="1509"/>
                <a:chExt cx="340" cy="289"/>
              </a:xfrm>
            </p:grpSpPr>
            <p:sp>
              <p:nvSpPr>
                <p:cNvPr id="1367133" name="Freeform 9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34" name="Freeform 9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7135" name="Rectangle 9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6"/>
            <p:cNvGrpSpPr>
              <a:grpSpLocks/>
            </p:cNvGrpSpPr>
            <p:nvPr/>
          </p:nvGrpSpPr>
          <p:grpSpPr bwMode="auto">
            <a:xfrm>
              <a:off x="2031" y="1248"/>
              <a:ext cx="296" cy="289"/>
              <a:chOff x="1751" y="1509"/>
              <a:chExt cx="296" cy="289"/>
            </a:xfrm>
          </p:grpSpPr>
          <p:sp>
            <p:nvSpPr>
              <p:cNvPr id="1367137" name="Freeform 9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38" name="Freeform 9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39" name="Line 9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7140" name="Freeform 10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41" name="Line 10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7142" name="Rectangle 10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3"/>
            <p:cNvGrpSpPr>
              <a:grpSpLocks/>
            </p:cNvGrpSpPr>
            <p:nvPr/>
          </p:nvGrpSpPr>
          <p:grpSpPr bwMode="auto">
            <a:xfrm>
              <a:off x="2880" y="1248"/>
              <a:ext cx="325" cy="289"/>
              <a:chOff x="2600" y="1509"/>
              <a:chExt cx="325" cy="289"/>
            </a:xfrm>
          </p:grpSpPr>
          <p:sp>
            <p:nvSpPr>
              <p:cNvPr id="1367144" name="Freeform 10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45" name="Freeform 10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46" name="Rectangle 10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7"/>
            <p:cNvGrpSpPr>
              <a:grpSpLocks/>
            </p:cNvGrpSpPr>
            <p:nvPr/>
          </p:nvGrpSpPr>
          <p:grpSpPr bwMode="auto">
            <a:xfrm>
              <a:off x="3348" y="1248"/>
              <a:ext cx="284" cy="289"/>
              <a:chOff x="3068" y="1509"/>
              <a:chExt cx="284" cy="289"/>
            </a:xfrm>
          </p:grpSpPr>
          <p:sp>
            <p:nvSpPr>
              <p:cNvPr id="1367148" name="Freeform 10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49" name="Freeform 10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50" name="Line 11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7151" name="Line 11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7152" name="Line 11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7153" name="Line 11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7154" name="Line 11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7155" name="Line 11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7156" name="Line 11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7157" name="Line 11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7158" name="Line 11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19"/>
          <p:cNvGrpSpPr>
            <a:grpSpLocks/>
          </p:cNvGrpSpPr>
          <p:nvPr/>
        </p:nvGrpSpPr>
        <p:grpSpPr bwMode="auto">
          <a:xfrm>
            <a:off x="4167188" y="3881438"/>
            <a:ext cx="3355975" cy="838200"/>
            <a:chOff x="1562" y="1152"/>
            <a:chExt cx="2114" cy="528"/>
          </a:xfrm>
        </p:grpSpPr>
        <p:grpSp>
          <p:nvGrpSpPr>
            <p:cNvPr id="24" name="Group 120"/>
            <p:cNvGrpSpPr>
              <a:grpSpLocks/>
            </p:cNvGrpSpPr>
            <p:nvPr/>
          </p:nvGrpSpPr>
          <p:grpSpPr bwMode="auto">
            <a:xfrm>
              <a:off x="2487" y="1152"/>
              <a:ext cx="223" cy="481"/>
              <a:chOff x="2207" y="1413"/>
              <a:chExt cx="223" cy="481"/>
            </a:xfrm>
          </p:grpSpPr>
          <p:sp>
            <p:nvSpPr>
              <p:cNvPr id="1367161" name="Freeform 12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62" name="Rectangle 12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3"/>
            <p:cNvGrpSpPr>
              <a:grpSpLocks/>
            </p:cNvGrpSpPr>
            <p:nvPr/>
          </p:nvGrpSpPr>
          <p:grpSpPr bwMode="auto">
            <a:xfrm>
              <a:off x="1562" y="1248"/>
              <a:ext cx="349" cy="289"/>
              <a:chOff x="1282" y="1509"/>
              <a:chExt cx="349" cy="289"/>
            </a:xfrm>
          </p:grpSpPr>
          <p:sp>
            <p:nvSpPr>
              <p:cNvPr id="1367164" name="Rectangle 12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5"/>
              <p:cNvGrpSpPr>
                <a:grpSpLocks/>
              </p:cNvGrpSpPr>
              <p:nvPr/>
            </p:nvGrpSpPr>
            <p:grpSpPr bwMode="auto">
              <a:xfrm>
                <a:off x="1291" y="1509"/>
                <a:ext cx="340" cy="289"/>
                <a:chOff x="1291" y="1509"/>
                <a:chExt cx="340" cy="289"/>
              </a:xfrm>
            </p:grpSpPr>
            <p:sp>
              <p:nvSpPr>
                <p:cNvPr id="1367166" name="Freeform 12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67" name="Freeform 12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7168" name="Rectangle 12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29"/>
            <p:cNvGrpSpPr>
              <a:grpSpLocks/>
            </p:cNvGrpSpPr>
            <p:nvPr/>
          </p:nvGrpSpPr>
          <p:grpSpPr bwMode="auto">
            <a:xfrm>
              <a:off x="2031" y="1248"/>
              <a:ext cx="296" cy="289"/>
              <a:chOff x="1751" y="1509"/>
              <a:chExt cx="296" cy="289"/>
            </a:xfrm>
          </p:grpSpPr>
          <p:sp>
            <p:nvSpPr>
              <p:cNvPr id="1367170" name="Freeform 13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71" name="Freeform 13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72" name="Line 13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7173" name="Freeform 13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74" name="Line 13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7175" name="Rectangle 13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6"/>
            <p:cNvGrpSpPr>
              <a:grpSpLocks/>
            </p:cNvGrpSpPr>
            <p:nvPr/>
          </p:nvGrpSpPr>
          <p:grpSpPr bwMode="auto">
            <a:xfrm>
              <a:off x="2880" y="1248"/>
              <a:ext cx="325" cy="289"/>
              <a:chOff x="2600" y="1509"/>
              <a:chExt cx="325" cy="289"/>
            </a:xfrm>
          </p:grpSpPr>
          <p:sp>
            <p:nvSpPr>
              <p:cNvPr id="1367177" name="Freeform 13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78" name="Freeform 13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79" name="Rectangle 13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0"/>
            <p:cNvGrpSpPr>
              <a:grpSpLocks/>
            </p:cNvGrpSpPr>
            <p:nvPr/>
          </p:nvGrpSpPr>
          <p:grpSpPr bwMode="auto">
            <a:xfrm>
              <a:off x="3348" y="1248"/>
              <a:ext cx="284" cy="289"/>
              <a:chOff x="3068" y="1509"/>
              <a:chExt cx="284" cy="289"/>
            </a:xfrm>
          </p:grpSpPr>
          <p:sp>
            <p:nvSpPr>
              <p:cNvPr id="1367181" name="Freeform 14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82" name="Freeform 14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83" name="Line 14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7184" name="Line 14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7185" name="Line 14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7186" name="Line 14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7187" name="Line 14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7188" name="Line 14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7189" name="Line 14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7190" name="Line 15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7191" name="Line 15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2"/>
          <p:cNvGrpSpPr>
            <a:grpSpLocks/>
          </p:cNvGrpSpPr>
          <p:nvPr/>
        </p:nvGrpSpPr>
        <p:grpSpPr bwMode="auto">
          <a:xfrm>
            <a:off x="4852988" y="4719638"/>
            <a:ext cx="3355975" cy="838200"/>
            <a:chOff x="1562" y="1152"/>
            <a:chExt cx="2114" cy="528"/>
          </a:xfrm>
        </p:grpSpPr>
        <p:grpSp>
          <p:nvGrpSpPr>
            <p:cNvPr id="31" name="Group 153"/>
            <p:cNvGrpSpPr>
              <a:grpSpLocks/>
            </p:cNvGrpSpPr>
            <p:nvPr/>
          </p:nvGrpSpPr>
          <p:grpSpPr bwMode="auto">
            <a:xfrm>
              <a:off x="2487" y="1152"/>
              <a:ext cx="223" cy="481"/>
              <a:chOff x="2207" y="1413"/>
              <a:chExt cx="223" cy="481"/>
            </a:xfrm>
          </p:grpSpPr>
          <p:sp>
            <p:nvSpPr>
              <p:cNvPr id="1367194" name="Freeform 15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95" name="Rectangle 15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67077" name="Group 156"/>
            <p:cNvGrpSpPr>
              <a:grpSpLocks/>
            </p:cNvGrpSpPr>
            <p:nvPr/>
          </p:nvGrpSpPr>
          <p:grpSpPr bwMode="auto">
            <a:xfrm>
              <a:off x="1562" y="1248"/>
              <a:ext cx="349" cy="289"/>
              <a:chOff x="1282" y="1509"/>
              <a:chExt cx="349" cy="289"/>
            </a:xfrm>
          </p:grpSpPr>
          <p:sp>
            <p:nvSpPr>
              <p:cNvPr id="1367197" name="Rectangle 15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67081" name="Group 158"/>
              <p:cNvGrpSpPr>
                <a:grpSpLocks/>
              </p:cNvGrpSpPr>
              <p:nvPr/>
            </p:nvGrpSpPr>
            <p:grpSpPr bwMode="auto">
              <a:xfrm>
                <a:off x="1291" y="1509"/>
                <a:ext cx="340" cy="289"/>
                <a:chOff x="1291" y="1509"/>
                <a:chExt cx="340" cy="289"/>
              </a:xfrm>
            </p:grpSpPr>
            <p:sp>
              <p:nvSpPr>
                <p:cNvPr id="1367199" name="Freeform 15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200" name="Freeform 16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7201" name="Rectangle 16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67093" name="Group 162"/>
            <p:cNvGrpSpPr>
              <a:grpSpLocks/>
            </p:cNvGrpSpPr>
            <p:nvPr/>
          </p:nvGrpSpPr>
          <p:grpSpPr bwMode="auto">
            <a:xfrm>
              <a:off x="2031" y="1248"/>
              <a:ext cx="296" cy="289"/>
              <a:chOff x="1751" y="1509"/>
              <a:chExt cx="296" cy="289"/>
            </a:xfrm>
          </p:grpSpPr>
          <p:sp>
            <p:nvSpPr>
              <p:cNvPr id="1367203" name="Freeform 16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204" name="Freeform 16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205" name="Line 16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7206" name="Freeform 16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207" name="Line 16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7208" name="Rectangle 16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367094" name="Group 169"/>
            <p:cNvGrpSpPr>
              <a:grpSpLocks/>
            </p:cNvGrpSpPr>
            <p:nvPr/>
          </p:nvGrpSpPr>
          <p:grpSpPr bwMode="auto">
            <a:xfrm>
              <a:off x="2880" y="1248"/>
              <a:ext cx="325" cy="289"/>
              <a:chOff x="2600" y="1509"/>
              <a:chExt cx="325" cy="289"/>
            </a:xfrm>
          </p:grpSpPr>
          <p:sp>
            <p:nvSpPr>
              <p:cNvPr id="1367210" name="Freeform 17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211" name="Freeform 17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212" name="Rectangle 17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67097" name="Group 173"/>
            <p:cNvGrpSpPr>
              <a:grpSpLocks/>
            </p:cNvGrpSpPr>
            <p:nvPr/>
          </p:nvGrpSpPr>
          <p:grpSpPr bwMode="auto">
            <a:xfrm>
              <a:off x="3348" y="1248"/>
              <a:ext cx="284" cy="289"/>
              <a:chOff x="3068" y="1509"/>
              <a:chExt cx="284" cy="289"/>
            </a:xfrm>
          </p:grpSpPr>
          <p:sp>
            <p:nvSpPr>
              <p:cNvPr id="1367214" name="Freeform 17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215" name="Freeform 17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216" name="Line 17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7217" name="Line 17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7218" name="Line 17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7219" name="Line 17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7220" name="Line 18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7221" name="Line 18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7222" name="Line 18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7223" name="Line 18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7224" name="Line 18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367099" name="Group 188"/>
          <p:cNvGrpSpPr>
            <a:grpSpLocks/>
          </p:cNvGrpSpPr>
          <p:nvPr/>
        </p:nvGrpSpPr>
        <p:grpSpPr bwMode="auto">
          <a:xfrm>
            <a:off x="5233988" y="1993900"/>
            <a:ext cx="1981200" cy="363538"/>
            <a:chOff x="3264" y="1451"/>
            <a:chExt cx="1248" cy="229"/>
          </a:xfrm>
        </p:grpSpPr>
        <p:sp>
          <p:nvSpPr>
            <p:cNvPr id="1367229" name="Rectangle 189"/>
            <p:cNvSpPr>
              <a:spLocks noChangeArrowheads="1"/>
            </p:cNvSpPr>
            <p:nvPr/>
          </p:nvSpPr>
          <p:spPr bwMode="auto">
            <a:xfrm>
              <a:off x="3494" y="1451"/>
              <a:ext cx="1018" cy="229"/>
            </a:xfrm>
            <a:prstGeom prst="rect">
              <a:avLst/>
            </a:prstGeom>
            <a:noFill/>
            <a:ln w="12700">
              <a:noFill/>
              <a:miter lim="800000"/>
              <a:headEnd/>
              <a:tailEnd/>
            </a:ln>
            <a:effectLst/>
          </p:spPr>
          <p:txBody>
            <a:bodyPr wrap="none" lIns="90488" tIns="44450" rIns="90488" bIns="44450">
              <a:spAutoFit/>
            </a:bodyPr>
            <a:lstStyle/>
            <a:p>
              <a:r>
                <a:rPr lang="en-US" b="1"/>
                <a:t>D$ page fault</a:t>
              </a:r>
            </a:p>
          </p:txBody>
        </p:sp>
        <p:sp>
          <p:nvSpPr>
            <p:cNvPr id="1367230" name="Line 190"/>
            <p:cNvSpPr>
              <a:spLocks noChangeShapeType="1"/>
            </p:cNvSpPr>
            <p:nvPr/>
          </p:nvSpPr>
          <p:spPr bwMode="auto">
            <a:xfrm flipV="1">
              <a:off x="3264" y="1584"/>
              <a:ext cx="240" cy="96"/>
            </a:xfrm>
            <a:prstGeom prst="line">
              <a:avLst/>
            </a:prstGeom>
            <a:noFill/>
            <a:ln w="12700">
              <a:solidFill>
                <a:schemeClr val="accent1"/>
              </a:solidFill>
              <a:round/>
              <a:headEnd type="triangle" w="med" len="med"/>
              <a:tailEnd type="triangle" w="med" len="med"/>
            </a:ln>
            <a:effectLst/>
          </p:spPr>
          <p:txBody>
            <a:bodyPr/>
            <a:lstStyle/>
            <a:p>
              <a:endParaRPr lang="en-US"/>
            </a:p>
          </p:txBody>
        </p:sp>
      </p:grpSp>
      <p:grpSp>
        <p:nvGrpSpPr>
          <p:cNvPr id="1367103" name="Group 191"/>
          <p:cNvGrpSpPr>
            <a:grpSpLocks/>
          </p:cNvGrpSpPr>
          <p:nvPr/>
        </p:nvGrpSpPr>
        <p:grpSpPr bwMode="auto">
          <a:xfrm>
            <a:off x="5233988" y="2814638"/>
            <a:ext cx="2590800" cy="381000"/>
            <a:chOff x="3264" y="1968"/>
            <a:chExt cx="1632" cy="240"/>
          </a:xfrm>
        </p:grpSpPr>
        <p:sp>
          <p:nvSpPr>
            <p:cNvPr id="1367232" name="Rectangle 192"/>
            <p:cNvSpPr>
              <a:spLocks noChangeArrowheads="1"/>
            </p:cNvSpPr>
            <p:nvPr/>
          </p:nvSpPr>
          <p:spPr bwMode="auto">
            <a:xfrm>
              <a:off x="3462" y="1968"/>
              <a:ext cx="1434" cy="229"/>
            </a:xfrm>
            <a:prstGeom prst="rect">
              <a:avLst/>
            </a:prstGeom>
            <a:noFill/>
            <a:ln w="12700">
              <a:noFill/>
              <a:miter lim="800000"/>
              <a:headEnd/>
              <a:tailEnd/>
            </a:ln>
            <a:effectLst/>
          </p:spPr>
          <p:txBody>
            <a:bodyPr wrap="none" lIns="90488" tIns="44450" rIns="90488" bIns="44450">
              <a:spAutoFit/>
            </a:bodyPr>
            <a:lstStyle/>
            <a:p>
              <a:r>
                <a:rPr lang="en-US" b="1"/>
                <a:t>arithmetic overflow</a:t>
              </a:r>
            </a:p>
          </p:txBody>
        </p:sp>
        <p:sp>
          <p:nvSpPr>
            <p:cNvPr id="1367233" name="Line 193"/>
            <p:cNvSpPr>
              <a:spLocks noChangeShapeType="1"/>
            </p:cNvSpPr>
            <p:nvPr/>
          </p:nvSpPr>
          <p:spPr bwMode="auto">
            <a:xfrm flipV="1">
              <a:off x="3264" y="2112"/>
              <a:ext cx="240" cy="96"/>
            </a:xfrm>
            <a:prstGeom prst="line">
              <a:avLst/>
            </a:prstGeom>
            <a:noFill/>
            <a:ln w="12700">
              <a:solidFill>
                <a:schemeClr val="accent1"/>
              </a:solidFill>
              <a:round/>
              <a:headEnd type="triangle" w="med" len="med"/>
              <a:tailEnd type="triangle" w="med" len="med"/>
            </a:ln>
            <a:effectLst/>
          </p:spPr>
          <p:txBody>
            <a:bodyPr/>
            <a:lstStyle/>
            <a:p>
              <a:endParaRPr lang="en-US"/>
            </a:p>
          </p:txBody>
        </p:sp>
      </p:grpSp>
      <p:grpSp>
        <p:nvGrpSpPr>
          <p:cNvPr id="1367110" name="Group 194"/>
          <p:cNvGrpSpPr>
            <a:grpSpLocks/>
          </p:cNvGrpSpPr>
          <p:nvPr/>
        </p:nvGrpSpPr>
        <p:grpSpPr bwMode="auto">
          <a:xfrm>
            <a:off x="5310188" y="3729038"/>
            <a:ext cx="2822575" cy="381000"/>
            <a:chOff x="3312" y="2544"/>
            <a:chExt cx="1778" cy="240"/>
          </a:xfrm>
        </p:grpSpPr>
        <p:sp>
          <p:nvSpPr>
            <p:cNvPr id="1367235" name="Rectangle 195"/>
            <p:cNvSpPr>
              <a:spLocks noChangeArrowheads="1"/>
            </p:cNvSpPr>
            <p:nvPr/>
          </p:nvSpPr>
          <p:spPr bwMode="auto">
            <a:xfrm>
              <a:off x="3504" y="2544"/>
              <a:ext cx="1586" cy="229"/>
            </a:xfrm>
            <a:prstGeom prst="rect">
              <a:avLst/>
            </a:prstGeom>
            <a:noFill/>
            <a:ln w="12700">
              <a:noFill/>
              <a:miter lim="800000"/>
              <a:headEnd/>
              <a:tailEnd/>
            </a:ln>
            <a:effectLst/>
          </p:spPr>
          <p:txBody>
            <a:bodyPr wrap="none" lIns="90488" tIns="44450" rIns="90488" bIns="44450">
              <a:spAutoFit/>
            </a:bodyPr>
            <a:lstStyle/>
            <a:p>
              <a:r>
                <a:rPr lang="en-US" b="1"/>
                <a:t>undefined instruction</a:t>
              </a:r>
            </a:p>
          </p:txBody>
        </p:sp>
        <p:sp>
          <p:nvSpPr>
            <p:cNvPr id="1367236" name="Line 196"/>
            <p:cNvSpPr>
              <a:spLocks noChangeShapeType="1"/>
            </p:cNvSpPr>
            <p:nvPr/>
          </p:nvSpPr>
          <p:spPr bwMode="auto">
            <a:xfrm flipV="1">
              <a:off x="3312" y="2688"/>
              <a:ext cx="240" cy="96"/>
            </a:xfrm>
            <a:prstGeom prst="line">
              <a:avLst/>
            </a:prstGeom>
            <a:noFill/>
            <a:ln w="12700">
              <a:solidFill>
                <a:schemeClr val="accent1"/>
              </a:solidFill>
              <a:round/>
              <a:headEnd type="triangle" w="med" len="med"/>
              <a:tailEnd type="triangle" w="med" len="med"/>
            </a:ln>
            <a:effectLst/>
          </p:spPr>
          <p:txBody>
            <a:bodyPr/>
            <a:lstStyle/>
            <a:p>
              <a:endParaRPr lang="en-US"/>
            </a:p>
          </p:txBody>
        </p:sp>
      </p:grpSp>
      <p:grpSp>
        <p:nvGrpSpPr>
          <p:cNvPr id="1367114" name="Group 197"/>
          <p:cNvGrpSpPr>
            <a:grpSpLocks/>
          </p:cNvGrpSpPr>
          <p:nvPr/>
        </p:nvGrpSpPr>
        <p:grpSpPr bwMode="auto">
          <a:xfrm>
            <a:off x="3100388" y="5176838"/>
            <a:ext cx="1905000" cy="363537"/>
            <a:chOff x="1920" y="3456"/>
            <a:chExt cx="1200" cy="229"/>
          </a:xfrm>
        </p:grpSpPr>
        <p:sp>
          <p:nvSpPr>
            <p:cNvPr id="1367238" name="Rectangle 198"/>
            <p:cNvSpPr>
              <a:spLocks noChangeArrowheads="1"/>
            </p:cNvSpPr>
            <p:nvPr/>
          </p:nvSpPr>
          <p:spPr bwMode="auto">
            <a:xfrm>
              <a:off x="1920" y="3456"/>
              <a:ext cx="954" cy="229"/>
            </a:xfrm>
            <a:prstGeom prst="rect">
              <a:avLst/>
            </a:prstGeom>
            <a:noFill/>
            <a:ln w="12700">
              <a:noFill/>
              <a:miter lim="800000"/>
              <a:headEnd/>
              <a:tailEnd/>
            </a:ln>
            <a:effectLst/>
          </p:spPr>
          <p:txBody>
            <a:bodyPr wrap="none" lIns="90488" tIns="44450" rIns="90488" bIns="44450">
              <a:spAutoFit/>
            </a:bodyPr>
            <a:lstStyle/>
            <a:p>
              <a:r>
                <a:rPr lang="en-US" b="1"/>
                <a:t>I$ page fault</a:t>
              </a:r>
            </a:p>
          </p:txBody>
        </p:sp>
        <p:sp>
          <p:nvSpPr>
            <p:cNvPr id="1367239" name="Line 199"/>
            <p:cNvSpPr>
              <a:spLocks noChangeShapeType="1"/>
            </p:cNvSpPr>
            <p:nvPr/>
          </p:nvSpPr>
          <p:spPr bwMode="auto">
            <a:xfrm flipV="1">
              <a:off x="2880" y="3456"/>
              <a:ext cx="240" cy="96"/>
            </a:xfrm>
            <a:prstGeom prst="line">
              <a:avLst/>
            </a:prstGeom>
            <a:noFill/>
            <a:ln w="12700">
              <a:solidFill>
                <a:schemeClr val="accent1"/>
              </a:solidFill>
              <a:round/>
              <a:headEnd type="triangle" w="med" len="med"/>
              <a:tailEnd type="triangle" w="med" len="med"/>
            </a:ln>
            <a:effectLst/>
          </p:spPr>
          <p:txBody>
            <a:bodyPr/>
            <a:lstStyle/>
            <a:p>
              <a:endParaRPr lang="en-US"/>
            </a:p>
          </p:txBody>
        </p:sp>
      </p:grpSp>
      <p:sp>
        <p:nvSpPr>
          <p:cNvPr id="1367240" name="Rectangle 200"/>
          <p:cNvSpPr>
            <a:spLocks noChangeArrowheads="1"/>
          </p:cNvSpPr>
          <p:nvPr/>
        </p:nvSpPr>
        <p:spPr bwMode="auto">
          <a:xfrm>
            <a:off x="609600" y="5791200"/>
            <a:ext cx="7924800" cy="420628"/>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Char char="q"/>
            </a:pPr>
            <a:r>
              <a:rPr lang="zh-CN" altLang="en-US" sz="2400" dirty="0" smtClean="0">
                <a:solidFill>
                  <a:schemeClr val="tx1"/>
                </a:solidFill>
                <a:latin typeface="微软雅黑" pitchFamily="34" charset="-122"/>
                <a:ea typeface="微软雅黑" pitchFamily="34" charset="-122"/>
              </a:rPr>
              <a:t>硬件会对异常进行排序，先中断处理最先出现的指令</a:t>
            </a:r>
            <a:endParaRPr lang="en-US" altLang="zh-CN" sz="2400" dirty="0">
              <a:solidFill>
                <a:schemeClr val="tx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7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7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709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3671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67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724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p:cNvSpPr>
            <a:spLocks noGrp="1" noChangeArrowheads="1"/>
          </p:cNvSpPr>
          <p:nvPr>
            <p:ph type="title"/>
          </p:nvPr>
        </p:nvSpPr>
        <p:spPr>
          <a:xfrm>
            <a:off x="381000" y="304800"/>
            <a:ext cx="8610600" cy="422275"/>
          </a:xfrm>
        </p:spPr>
        <p:txBody>
          <a:bodyPr/>
          <a:lstStyle/>
          <a:p>
            <a:r>
              <a:rPr lang="en-US" altLang="zh-CN" dirty="0" smtClean="0"/>
              <a:t>MIPS </a:t>
            </a:r>
            <a:r>
              <a:rPr lang="zh-CN" altLang="en-US" dirty="0" smtClean="0"/>
              <a:t>处理异常的数据通路和控制 </a:t>
            </a:r>
            <a:r>
              <a:rPr lang="en-US" dirty="0" smtClean="0"/>
              <a:t>(</a:t>
            </a:r>
            <a:r>
              <a:rPr lang="zh-CN" altLang="en-US" dirty="0"/>
              <a:t>图</a:t>
            </a:r>
            <a:r>
              <a:rPr lang="en-US" dirty="0" smtClean="0"/>
              <a:t> 4</a:t>
            </a:r>
            <a:r>
              <a:rPr lang="en-US" altLang="zh-CN" dirty="0"/>
              <a:t>-</a:t>
            </a:r>
            <a:r>
              <a:rPr lang="en-US" altLang="zh-CN" dirty="0" smtClean="0"/>
              <a:t>66</a:t>
            </a:r>
            <a:r>
              <a:rPr lang="en-US" dirty="0" smtClean="0"/>
              <a:t>)</a:t>
            </a:r>
            <a:endParaRPr lang="en-US" dirty="0"/>
          </a:p>
        </p:txBody>
      </p:sp>
      <p:sp>
        <p:nvSpPr>
          <p:cNvPr id="1355779" name="Rectangle 3"/>
          <p:cNvSpPr>
            <a:spLocks noGrp="1" noChangeArrowheads="1"/>
          </p:cNvSpPr>
          <p:nvPr>
            <p:ph type="body" idx="1"/>
          </p:nvPr>
        </p:nvSpPr>
        <p:spPr>
          <a:xfrm>
            <a:off x="533400" y="762000"/>
            <a:ext cx="8229600" cy="4461734"/>
          </a:xfrm>
        </p:spPr>
        <p:txBody>
          <a:bodyPr/>
          <a:lstStyle/>
          <a:p>
            <a:r>
              <a:rPr lang="en-US" dirty="0" smtClean="0">
                <a:latin typeface="微软雅黑" pitchFamily="34" charset="-122"/>
                <a:ea typeface="微软雅黑" pitchFamily="34" charset="-122"/>
                <a:cs typeface="Arial" charset="0"/>
              </a:rPr>
              <a:t>Cause</a:t>
            </a:r>
            <a:r>
              <a:rPr lang="zh-CN" altLang="en-US" dirty="0" smtClean="0">
                <a:latin typeface="微软雅黑" pitchFamily="34" charset="-122"/>
                <a:ea typeface="微软雅黑" pitchFamily="34" charset="-122"/>
                <a:cs typeface="Arial" charset="0"/>
              </a:rPr>
              <a:t>（状态）</a:t>
            </a:r>
            <a:r>
              <a:rPr lang="en-US" dirty="0" smtClean="0">
                <a:latin typeface="微软雅黑" pitchFamily="34" charset="-122"/>
                <a:ea typeface="微软雅黑" pitchFamily="34" charset="-122"/>
                <a:cs typeface="Arial" charset="0"/>
              </a:rPr>
              <a:t> </a:t>
            </a:r>
            <a:r>
              <a:rPr lang="zh-CN" altLang="en-US" dirty="0" smtClean="0">
                <a:latin typeface="微软雅黑" pitchFamily="34" charset="-122"/>
                <a:ea typeface="微软雅黑" pitchFamily="34" charset="-122"/>
                <a:cs typeface="Arial" charset="0"/>
              </a:rPr>
              <a:t>寄存器：用于在一个时钟周期内记录下所有可能的异常，需要一个信号来控制该寄存器的写入</a:t>
            </a:r>
            <a:r>
              <a:rPr lang="en-US" dirty="0" smtClean="0">
                <a:latin typeface="微软雅黑" pitchFamily="34" charset="-122"/>
                <a:ea typeface="微软雅黑" pitchFamily="34" charset="-122"/>
                <a:cs typeface="Arial" charset="0"/>
              </a:rPr>
              <a:t> (</a:t>
            </a:r>
            <a:r>
              <a:rPr lang="en-US" dirty="0" err="1">
                <a:solidFill>
                  <a:schemeClr val="accent1"/>
                </a:solidFill>
                <a:latin typeface="微软雅黑" pitchFamily="34" charset="-122"/>
                <a:ea typeface="微软雅黑" pitchFamily="34" charset="-122"/>
                <a:cs typeface="Arial" charset="0"/>
              </a:rPr>
              <a:t>CauseWrite</a:t>
            </a:r>
            <a:r>
              <a:rPr lang="en-US" dirty="0">
                <a:latin typeface="微软雅黑" pitchFamily="34" charset="-122"/>
                <a:ea typeface="微软雅黑" pitchFamily="34" charset="-122"/>
                <a:cs typeface="Arial" charset="0"/>
              </a:rPr>
              <a:t>)</a:t>
            </a:r>
          </a:p>
          <a:p>
            <a:r>
              <a:rPr lang="en-US" dirty="0">
                <a:latin typeface="微软雅黑" pitchFamily="34" charset="-122"/>
                <a:ea typeface="微软雅黑" pitchFamily="34" charset="-122"/>
                <a:cs typeface="Arial" charset="0"/>
              </a:rPr>
              <a:t>EPC </a:t>
            </a:r>
            <a:r>
              <a:rPr lang="zh-CN" altLang="en-US" dirty="0" smtClean="0">
                <a:latin typeface="微软雅黑" pitchFamily="34" charset="-122"/>
                <a:ea typeface="微软雅黑" pitchFamily="34" charset="-122"/>
                <a:cs typeface="Arial" charset="0"/>
              </a:rPr>
              <a:t>寄存器：捕捉中断指令的地址，需要一个信号来控制该寄存器的写入</a:t>
            </a:r>
            <a:r>
              <a:rPr lang="en-US" dirty="0" smtClean="0">
                <a:latin typeface="微软雅黑" pitchFamily="34" charset="-122"/>
                <a:ea typeface="微软雅黑" pitchFamily="34" charset="-122"/>
                <a:cs typeface="Arial" charset="0"/>
              </a:rPr>
              <a:t> </a:t>
            </a:r>
            <a:r>
              <a:rPr lang="en-US" dirty="0">
                <a:latin typeface="微软雅黑" pitchFamily="34" charset="-122"/>
                <a:ea typeface="微软雅黑" pitchFamily="34" charset="-122"/>
                <a:cs typeface="Arial" charset="0"/>
              </a:rPr>
              <a:t>(</a:t>
            </a:r>
            <a:r>
              <a:rPr lang="en-US" dirty="0" err="1">
                <a:solidFill>
                  <a:schemeClr val="accent1"/>
                </a:solidFill>
                <a:latin typeface="微软雅黑" pitchFamily="34" charset="-122"/>
                <a:ea typeface="微软雅黑" pitchFamily="34" charset="-122"/>
                <a:cs typeface="Arial" charset="0"/>
              </a:rPr>
              <a:t>EPCWrite</a:t>
            </a:r>
            <a:r>
              <a:rPr lang="en-US" dirty="0">
                <a:latin typeface="微软雅黑" pitchFamily="34" charset="-122"/>
                <a:ea typeface="微软雅黑" pitchFamily="34" charset="-122"/>
                <a:cs typeface="Arial" charset="0"/>
              </a:rPr>
              <a:t>)</a:t>
            </a:r>
          </a:p>
          <a:p>
            <a:pPr lvl="1"/>
            <a:r>
              <a:rPr lang="zh-CN" altLang="en-US" dirty="0" smtClean="0">
                <a:latin typeface="微软雅黑" pitchFamily="34" charset="-122"/>
                <a:ea typeface="微软雅黑" pitchFamily="34" charset="-122"/>
                <a:cs typeface="Arial" charset="0"/>
              </a:rPr>
              <a:t>异常软件必须与异常指令一致</a:t>
            </a:r>
            <a:endParaRPr lang="en-US" altLang="zh-CN" dirty="0" smtClean="0">
              <a:latin typeface="微软雅黑" pitchFamily="34" charset="-122"/>
              <a:ea typeface="微软雅黑" pitchFamily="34" charset="-122"/>
              <a:cs typeface="Arial" charset="0"/>
            </a:endParaRPr>
          </a:p>
          <a:p>
            <a:r>
              <a:rPr lang="zh-CN" altLang="en-US" dirty="0" smtClean="0">
                <a:latin typeface="微软雅黑" pitchFamily="34" charset="-122"/>
                <a:ea typeface="微软雅黑" pitchFamily="34" charset="-122"/>
                <a:cs typeface="Arial" charset="0"/>
              </a:rPr>
              <a:t>将异常处理程序的地址加载到</a:t>
            </a:r>
            <a:r>
              <a:rPr lang="en-US" altLang="zh-CN" dirty="0" smtClean="0">
                <a:latin typeface="微软雅黑" pitchFamily="34" charset="-122"/>
                <a:ea typeface="微软雅黑" pitchFamily="34" charset="-122"/>
                <a:cs typeface="Arial" charset="0"/>
              </a:rPr>
              <a:t>PC</a:t>
            </a:r>
          </a:p>
          <a:p>
            <a:pPr lvl="1"/>
            <a:r>
              <a:rPr lang="zh-CN" altLang="en-US" dirty="0" smtClean="0">
                <a:latin typeface="微软雅黑" pitchFamily="34" charset="-122"/>
                <a:ea typeface="微软雅黑" pitchFamily="34" charset="-122"/>
                <a:cs typeface="Arial" charset="0"/>
              </a:rPr>
              <a:t>扩展</a:t>
            </a:r>
            <a:r>
              <a:rPr lang="en-US" altLang="zh-CN" dirty="0" smtClean="0">
                <a:latin typeface="微软雅黑" pitchFamily="34" charset="-122"/>
                <a:ea typeface="微软雅黑" pitchFamily="34" charset="-122"/>
                <a:cs typeface="Arial" charset="0"/>
              </a:rPr>
              <a:t>PC</a:t>
            </a:r>
            <a:r>
              <a:rPr lang="zh-CN" altLang="en-US" dirty="0" smtClean="0">
                <a:latin typeface="微软雅黑" pitchFamily="34" charset="-122"/>
                <a:ea typeface="微软雅黑" pitchFamily="34" charset="-122"/>
                <a:cs typeface="Arial" charset="0"/>
              </a:rPr>
              <a:t>输入端的多选器，即新的输入端被硬连接到异常处理程序的地址</a:t>
            </a:r>
            <a:r>
              <a:rPr lang="en-US" dirty="0" smtClean="0">
                <a:latin typeface="微软雅黑" pitchFamily="34" charset="-122"/>
                <a:ea typeface="微软雅黑" pitchFamily="34" charset="-122"/>
                <a:cs typeface="Arial" charset="0"/>
              </a:rPr>
              <a:t> (</a:t>
            </a:r>
            <a:r>
              <a:rPr lang="zh-CN" altLang="en-US" dirty="0" smtClean="0">
                <a:latin typeface="微软雅黑" pitchFamily="34" charset="-122"/>
                <a:ea typeface="微软雅黑" pitchFamily="34" charset="-122"/>
                <a:cs typeface="Arial" charset="0"/>
              </a:rPr>
              <a:t>例如</a:t>
            </a:r>
            <a:r>
              <a:rPr lang="en-US" dirty="0" smtClean="0">
                <a:latin typeface="微软雅黑" pitchFamily="34" charset="-122"/>
                <a:ea typeface="微软雅黑" pitchFamily="34" charset="-122"/>
                <a:cs typeface="Arial" charset="0"/>
              </a:rPr>
              <a:t>8000 </a:t>
            </a:r>
            <a:r>
              <a:rPr lang="en-US" dirty="0">
                <a:latin typeface="微软雅黑" pitchFamily="34" charset="-122"/>
                <a:ea typeface="微软雅黑" pitchFamily="34" charset="-122"/>
                <a:cs typeface="Arial" charset="0"/>
              </a:rPr>
              <a:t>0180</a:t>
            </a:r>
            <a:r>
              <a:rPr lang="en-US" baseline="-25000" dirty="0">
                <a:latin typeface="微软雅黑" pitchFamily="34" charset="-122"/>
                <a:ea typeface="微软雅黑" pitchFamily="34" charset="-122"/>
                <a:cs typeface="Arial" charset="0"/>
              </a:rPr>
              <a:t>hex</a:t>
            </a:r>
            <a:r>
              <a:rPr lang="en-US" dirty="0">
                <a:latin typeface="微软雅黑" pitchFamily="34" charset="-122"/>
                <a:ea typeface="微软雅黑" pitchFamily="34" charset="-122"/>
                <a:cs typeface="Arial" charset="0"/>
              </a:rPr>
              <a:t> for arithmetic overflow)</a:t>
            </a:r>
          </a:p>
          <a:p>
            <a:r>
              <a:rPr lang="en-US" dirty="0">
                <a:latin typeface="微软雅黑" pitchFamily="34" charset="-122"/>
                <a:ea typeface="微软雅黑" pitchFamily="34" charset="-122"/>
                <a:cs typeface="Arial" charset="0"/>
              </a:rPr>
              <a:t>A way to flush offending instruction and the ones that follow it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5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5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57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5577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55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5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77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994" name="Rectangle 2"/>
          <p:cNvSpPr>
            <a:spLocks noGrp="1" noChangeArrowheads="1"/>
          </p:cNvSpPr>
          <p:nvPr>
            <p:ph type="title"/>
          </p:nvPr>
        </p:nvSpPr>
        <p:spPr>
          <a:xfrm>
            <a:off x="533400" y="304800"/>
            <a:ext cx="8229600" cy="422275"/>
          </a:xfrm>
        </p:spPr>
        <p:txBody>
          <a:bodyPr/>
          <a:lstStyle/>
          <a:p>
            <a:r>
              <a:rPr lang="zh-CN" altLang="en-US" dirty="0" smtClean="0"/>
              <a:t>异常的数据通路控制</a:t>
            </a:r>
            <a:endParaRPr lang="en-US" dirty="0"/>
          </a:p>
        </p:txBody>
      </p:sp>
      <p:grpSp>
        <p:nvGrpSpPr>
          <p:cNvPr id="2" name="Group 253"/>
          <p:cNvGrpSpPr>
            <a:grpSpLocks/>
          </p:cNvGrpSpPr>
          <p:nvPr/>
        </p:nvGrpSpPr>
        <p:grpSpPr bwMode="auto">
          <a:xfrm>
            <a:off x="152400" y="685800"/>
            <a:ext cx="8839200" cy="5867400"/>
            <a:chOff x="96" y="432"/>
            <a:chExt cx="5568" cy="3696"/>
          </a:xfrm>
        </p:grpSpPr>
        <p:sp>
          <p:nvSpPr>
            <p:cNvPr id="1364995" name="Line 3"/>
            <p:cNvSpPr>
              <a:spLocks noChangeShapeType="1"/>
            </p:cNvSpPr>
            <p:nvPr/>
          </p:nvSpPr>
          <p:spPr bwMode="auto">
            <a:xfrm>
              <a:off x="1624" y="3456"/>
              <a:ext cx="1200" cy="0"/>
            </a:xfrm>
            <a:prstGeom prst="line">
              <a:avLst/>
            </a:prstGeom>
            <a:noFill/>
            <a:ln w="19050">
              <a:solidFill>
                <a:schemeClr val="bg1">
                  <a:lumMod val="75000"/>
                </a:schemeClr>
              </a:solidFill>
              <a:round/>
              <a:headEnd/>
              <a:tailEnd/>
            </a:ln>
            <a:effectLst/>
          </p:spPr>
          <p:txBody>
            <a:bodyPr/>
            <a:lstStyle/>
            <a:p>
              <a:endParaRPr lang="en-US"/>
            </a:p>
          </p:txBody>
        </p:sp>
        <p:sp>
          <p:nvSpPr>
            <p:cNvPr id="1364996" name="Line 4"/>
            <p:cNvSpPr>
              <a:spLocks noChangeShapeType="1"/>
            </p:cNvSpPr>
            <p:nvPr/>
          </p:nvSpPr>
          <p:spPr bwMode="auto">
            <a:xfrm>
              <a:off x="2920" y="3456"/>
              <a:ext cx="288" cy="0"/>
            </a:xfrm>
            <a:prstGeom prst="line">
              <a:avLst/>
            </a:prstGeom>
            <a:noFill/>
            <a:ln w="19050">
              <a:solidFill>
                <a:schemeClr val="bg1">
                  <a:lumMod val="75000"/>
                </a:schemeClr>
              </a:solidFill>
              <a:round/>
              <a:headEnd/>
              <a:tailEnd/>
            </a:ln>
            <a:effectLst/>
          </p:spPr>
          <p:txBody>
            <a:bodyPr/>
            <a:lstStyle/>
            <a:p>
              <a:endParaRPr lang="en-US"/>
            </a:p>
          </p:txBody>
        </p:sp>
        <p:sp>
          <p:nvSpPr>
            <p:cNvPr id="1364997" name="Line 5"/>
            <p:cNvSpPr>
              <a:spLocks noChangeShapeType="1"/>
            </p:cNvSpPr>
            <p:nvPr/>
          </p:nvSpPr>
          <p:spPr bwMode="auto">
            <a:xfrm>
              <a:off x="4368" y="3456"/>
              <a:ext cx="816" cy="0"/>
            </a:xfrm>
            <a:prstGeom prst="line">
              <a:avLst/>
            </a:prstGeom>
            <a:noFill/>
            <a:ln w="19050">
              <a:solidFill>
                <a:schemeClr val="bg1">
                  <a:lumMod val="75000"/>
                </a:schemeClr>
              </a:solidFill>
              <a:round/>
              <a:headEnd/>
              <a:tailEnd/>
            </a:ln>
            <a:effectLst/>
          </p:spPr>
          <p:txBody>
            <a:bodyPr/>
            <a:lstStyle/>
            <a:p>
              <a:endParaRPr lang="en-US"/>
            </a:p>
          </p:txBody>
        </p:sp>
        <p:sp>
          <p:nvSpPr>
            <p:cNvPr id="1364998" name="Line 6"/>
            <p:cNvSpPr>
              <a:spLocks noChangeShapeType="1"/>
            </p:cNvSpPr>
            <p:nvPr/>
          </p:nvSpPr>
          <p:spPr bwMode="auto">
            <a:xfrm>
              <a:off x="1624" y="2976"/>
              <a:ext cx="0" cy="768"/>
            </a:xfrm>
            <a:prstGeom prst="line">
              <a:avLst/>
            </a:prstGeom>
            <a:noFill/>
            <a:ln w="12700">
              <a:solidFill>
                <a:schemeClr val="bg1">
                  <a:lumMod val="75000"/>
                </a:schemeClr>
              </a:solidFill>
              <a:round/>
              <a:headEnd/>
              <a:tailEnd/>
            </a:ln>
            <a:effectLst/>
          </p:spPr>
          <p:txBody>
            <a:bodyPr/>
            <a:lstStyle/>
            <a:p>
              <a:endParaRPr lang="en-US"/>
            </a:p>
          </p:txBody>
        </p:sp>
        <p:sp>
          <p:nvSpPr>
            <p:cNvPr id="1364999" name="Line 7"/>
            <p:cNvSpPr>
              <a:spLocks noChangeShapeType="1"/>
            </p:cNvSpPr>
            <p:nvPr/>
          </p:nvSpPr>
          <p:spPr bwMode="auto">
            <a:xfrm>
              <a:off x="1584" y="4032"/>
              <a:ext cx="3792" cy="0"/>
            </a:xfrm>
            <a:prstGeom prst="line">
              <a:avLst/>
            </a:prstGeom>
            <a:noFill/>
            <a:ln w="19050">
              <a:solidFill>
                <a:schemeClr val="bg1">
                  <a:lumMod val="75000"/>
                </a:schemeClr>
              </a:solidFill>
              <a:round/>
              <a:headEnd/>
              <a:tailEnd/>
            </a:ln>
            <a:effectLst/>
          </p:spPr>
          <p:txBody>
            <a:bodyPr/>
            <a:lstStyle/>
            <a:p>
              <a:endParaRPr lang="en-US"/>
            </a:p>
          </p:txBody>
        </p:sp>
        <p:sp>
          <p:nvSpPr>
            <p:cNvPr id="1365000" name="Line 8"/>
            <p:cNvSpPr>
              <a:spLocks noChangeShapeType="1"/>
            </p:cNvSpPr>
            <p:nvPr/>
          </p:nvSpPr>
          <p:spPr bwMode="auto">
            <a:xfrm>
              <a:off x="5280" y="3456"/>
              <a:ext cx="96" cy="0"/>
            </a:xfrm>
            <a:prstGeom prst="line">
              <a:avLst/>
            </a:prstGeom>
            <a:noFill/>
            <a:ln w="19050">
              <a:solidFill>
                <a:schemeClr val="bg1">
                  <a:lumMod val="75000"/>
                </a:schemeClr>
              </a:solidFill>
              <a:round/>
              <a:headEnd/>
              <a:tailEnd/>
            </a:ln>
            <a:effectLst/>
          </p:spPr>
          <p:txBody>
            <a:bodyPr/>
            <a:lstStyle/>
            <a:p>
              <a:endParaRPr lang="en-US"/>
            </a:p>
          </p:txBody>
        </p:sp>
        <p:sp>
          <p:nvSpPr>
            <p:cNvPr id="1365001" name="Line 9"/>
            <p:cNvSpPr>
              <a:spLocks noChangeShapeType="1"/>
            </p:cNvSpPr>
            <p:nvPr/>
          </p:nvSpPr>
          <p:spPr bwMode="auto">
            <a:xfrm>
              <a:off x="5376" y="3456"/>
              <a:ext cx="0" cy="576"/>
            </a:xfrm>
            <a:prstGeom prst="line">
              <a:avLst/>
            </a:prstGeom>
            <a:noFill/>
            <a:ln w="12700">
              <a:solidFill>
                <a:schemeClr val="bg1">
                  <a:lumMod val="75000"/>
                </a:schemeClr>
              </a:solidFill>
              <a:round/>
              <a:headEnd/>
              <a:tailEnd/>
            </a:ln>
            <a:effectLst/>
          </p:spPr>
          <p:txBody>
            <a:bodyPr/>
            <a:lstStyle/>
            <a:p>
              <a:endParaRPr lang="en-US"/>
            </a:p>
          </p:txBody>
        </p:sp>
        <p:sp>
          <p:nvSpPr>
            <p:cNvPr id="1365002" name="Line 10"/>
            <p:cNvSpPr>
              <a:spLocks noChangeShapeType="1"/>
            </p:cNvSpPr>
            <p:nvPr/>
          </p:nvSpPr>
          <p:spPr bwMode="auto">
            <a:xfrm flipV="1">
              <a:off x="1576" y="2448"/>
              <a:ext cx="0" cy="1584"/>
            </a:xfrm>
            <a:prstGeom prst="line">
              <a:avLst/>
            </a:prstGeom>
            <a:noFill/>
            <a:ln w="12700">
              <a:solidFill>
                <a:schemeClr val="bg1">
                  <a:lumMod val="75000"/>
                </a:schemeClr>
              </a:solidFill>
              <a:round/>
              <a:headEnd/>
              <a:tailEnd/>
            </a:ln>
            <a:effectLst/>
          </p:spPr>
          <p:txBody>
            <a:bodyPr/>
            <a:lstStyle/>
            <a:p>
              <a:endParaRPr lang="en-US"/>
            </a:p>
          </p:txBody>
        </p:sp>
        <p:sp>
          <p:nvSpPr>
            <p:cNvPr id="1365003" name="Line 11"/>
            <p:cNvSpPr>
              <a:spLocks noChangeShapeType="1"/>
            </p:cNvSpPr>
            <p:nvPr/>
          </p:nvSpPr>
          <p:spPr bwMode="auto">
            <a:xfrm>
              <a:off x="1576" y="2448"/>
              <a:ext cx="240"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004" name="Rectangle 12"/>
            <p:cNvSpPr>
              <a:spLocks noChangeArrowheads="1"/>
            </p:cNvSpPr>
            <p:nvPr/>
          </p:nvSpPr>
          <p:spPr bwMode="auto">
            <a:xfrm>
              <a:off x="480" y="1872"/>
              <a:ext cx="576" cy="912"/>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05" name="Rectangle 13"/>
            <p:cNvSpPr>
              <a:spLocks noChangeArrowheads="1"/>
            </p:cNvSpPr>
            <p:nvPr/>
          </p:nvSpPr>
          <p:spPr bwMode="auto">
            <a:xfrm>
              <a:off x="240" y="2112"/>
              <a:ext cx="96" cy="528"/>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06" name="Line 14"/>
            <p:cNvSpPr>
              <a:spLocks noChangeShapeType="1"/>
            </p:cNvSpPr>
            <p:nvPr/>
          </p:nvSpPr>
          <p:spPr bwMode="auto">
            <a:xfrm>
              <a:off x="336" y="2352"/>
              <a:ext cx="144"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07" name="Line 15"/>
            <p:cNvSpPr>
              <a:spLocks noChangeShapeType="1"/>
            </p:cNvSpPr>
            <p:nvPr/>
          </p:nvSpPr>
          <p:spPr bwMode="auto">
            <a:xfrm>
              <a:off x="384" y="1344"/>
              <a:ext cx="624"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08" name="Line 16"/>
            <p:cNvSpPr>
              <a:spLocks noChangeShapeType="1"/>
            </p:cNvSpPr>
            <p:nvPr/>
          </p:nvSpPr>
          <p:spPr bwMode="auto">
            <a:xfrm>
              <a:off x="841" y="1632"/>
              <a:ext cx="167"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09" name="Text Box 17"/>
            <p:cNvSpPr txBox="1">
              <a:spLocks noChangeArrowheads="1"/>
            </p:cNvSpPr>
            <p:nvPr/>
          </p:nvSpPr>
          <p:spPr bwMode="auto">
            <a:xfrm>
              <a:off x="432" y="2208"/>
              <a:ext cx="467" cy="288"/>
            </a:xfrm>
            <a:prstGeom prst="rect">
              <a:avLst/>
            </a:prstGeom>
            <a:noFill/>
            <a:ln w="12700">
              <a:noFill/>
              <a:miter lim="800000"/>
              <a:headEnd/>
              <a:tailEnd/>
            </a:ln>
            <a:effectLst/>
          </p:spPr>
          <p:txBody>
            <a:bodyPr wrap="none">
              <a:spAutoFit/>
            </a:bodyPr>
            <a:lstStyle/>
            <a:p>
              <a:r>
                <a:rPr lang="en-US" sz="1200" dirty="0">
                  <a:solidFill>
                    <a:schemeClr val="tx1"/>
                  </a:solidFill>
                </a:rPr>
                <a:t>Read</a:t>
              </a:r>
            </a:p>
            <a:p>
              <a:r>
                <a:rPr lang="en-US" sz="1200" dirty="0">
                  <a:solidFill>
                    <a:schemeClr val="tx1"/>
                  </a:solidFill>
                </a:rPr>
                <a:t>Address</a:t>
              </a:r>
            </a:p>
          </p:txBody>
        </p:sp>
        <p:sp>
          <p:nvSpPr>
            <p:cNvPr id="1365010" name="Text Box 18"/>
            <p:cNvSpPr txBox="1">
              <a:spLocks noChangeArrowheads="1"/>
            </p:cNvSpPr>
            <p:nvPr/>
          </p:nvSpPr>
          <p:spPr bwMode="auto">
            <a:xfrm>
              <a:off x="432" y="1920"/>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365011" name="Text Box 19"/>
            <p:cNvSpPr txBox="1">
              <a:spLocks noChangeArrowheads="1"/>
            </p:cNvSpPr>
            <p:nvPr/>
          </p:nvSpPr>
          <p:spPr bwMode="auto">
            <a:xfrm rot="-5400000">
              <a:off x="154" y="2246"/>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365012" name="Line 20"/>
            <p:cNvSpPr>
              <a:spLocks noChangeShapeType="1"/>
            </p:cNvSpPr>
            <p:nvPr/>
          </p:nvSpPr>
          <p:spPr bwMode="auto">
            <a:xfrm>
              <a:off x="96" y="2352"/>
              <a:ext cx="144"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13" name="Text Box 21"/>
            <p:cNvSpPr txBox="1">
              <a:spLocks noChangeArrowheads="1"/>
            </p:cNvSpPr>
            <p:nvPr/>
          </p:nvSpPr>
          <p:spPr bwMode="auto">
            <a:xfrm>
              <a:off x="720" y="1536"/>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365014" name="Line 22"/>
            <p:cNvSpPr>
              <a:spLocks noChangeShapeType="1"/>
            </p:cNvSpPr>
            <p:nvPr/>
          </p:nvSpPr>
          <p:spPr bwMode="auto">
            <a:xfrm>
              <a:off x="96" y="816"/>
              <a:ext cx="0" cy="1536"/>
            </a:xfrm>
            <a:prstGeom prst="line">
              <a:avLst/>
            </a:prstGeom>
            <a:noFill/>
            <a:ln w="28575">
              <a:solidFill>
                <a:schemeClr val="bg1">
                  <a:lumMod val="75000"/>
                </a:schemeClr>
              </a:solidFill>
              <a:round/>
              <a:headEnd/>
              <a:tailEnd/>
            </a:ln>
            <a:effectLst/>
          </p:spPr>
          <p:txBody>
            <a:bodyPr/>
            <a:lstStyle/>
            <a:p>
              <a:endParaRPr lang="en-US"/>
            </a:p>
          </p:txBody>
        </p:sp>
        <p:sp>
          <p:nvSpPr>
            <p:cNvPr id="1365015" name="AutoShape 23"/>
            <p:cNvSpPr>
              <a:spLocks noChangeArrowheads="1"/>
            </p:cNvSpPr>
            <p:nvPr/>
          </p:nvSpPr>
          <p:spPr bwMode="auto">
            <a:xfrm rot="5400000" flipH="1">
              <a:off x="528" y="76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016" name="Line 24"/>
            <p:cNvSpPr>
              <a:spLocks noChangeShapeType="1"/>
            </p:cNvSpPr>
            <p:nvPr/>
          </p:nvSpPr>
          <p:spPr bwMode="auto">
            <a:xfrm flipH="1">
              <a:off x="96" y="816"/>
              <a:ext cx="585" cy="0"/>
            </a:xfrm>
            <a:prstGeom prst="line">
              <a:avLst/>
            </a:prstGeom>
            <a:noFill/>
            <a:ln w="28575">
              <a:solidFill>
                <a:schemeClr val="bg1">
                  <a:lumMod val="75000"/>
                </a:schemeClr>
              </a:solidFill>
              <a:round/>
              <a:headEnd/>
              <a:tailEnd/>
            </a:ln>
            <a:effectLst/>
          </p:spPr>
          <p:txBody>
            <a:bodyPr/>
            <a:lstStyle/>
            <a:p>
              <a:endParaRPr lang="en-US"/>
            </a:p>
          </p:txBody>
        </p:sp>
        <p:sp>
          <p:nvSpPr>
            <p:cNvPr id="1365019" name="Line 27"/>
            <p:cNvSpPr>
              <a:spLocks noChangeShapeType="1"/>
            </p:cNvSpPr>
            <p:nvPr/>
          </p:nvSpPr>
          <p:spPr bwMode="auto">
            <a:xfrm flipH="1">
              <a:off x="816" y="720"/>
              <a:ext cx="1728"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20" name="Line 28"/>
            <p:cNvSpPr>
              <a:spLocks noChangeShapeType="1"/>
            </p:cNvSpPr>
            <p:nvPr/>
          </p:nvSpPr>
          <p:spPr bwMode="auto">
            <a:xfrm flipH="1">
              <a:off x="1680" y="4128"/>
              <a:ext cx="3984" cy="0"/>
            </a:xfrm>
            <a:prstGeom prst="line">
              <a:avLst/>
            </a:prstGeom>
            <a:noFill/>
            <a:ln w="28575">
              <a:solidFill>
                <a:schemeClr val="bg1">
                  <a:lumMod val="75000"/>
                </a:schemeClr>
              </a:solidFill>
              <a:round/>
              <a:headEnd/>
              <a:tailEnd/>
            </a:ln>
            <a:effectLst/>
          </p:spPr>
          <p:txBody>
            <a:bodyPr/>
            <a:lstStyle/>
            <a:p>
              <a:endParaRPr lang="en-US"/>
            </a:p>
          </p:txBody>
        </p:sp>
        <p:sp>
          <p:nvSpPr>
            <p:cNvPr id="1365021" name="Rectangle 29"/>
            <p:cNvSpPr>
              <a:spLocks noChangeArrowheads="1"/>
            </p:cNvSpPr>
            <p:nvPr/>
          </p:nvSpPr>
          <p:spPr bwMode="auto">
            <a:xfrm>
              <a:off x="1816" y="1872"/>
              <a:ext cx="624" cy="912"/>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22" name="Line 30"/>
            <p:cNvSpPr>
              <a:spLocks noChangeShapeType="1"/>
            </p:cNvSpPr>
            <p:nvPr/>
          </p:nvSpPr>
          <p:spPr bwMode="auto">
            <a:xfrm>
              <a:off x="1344" y="2352"/>
              <a:ext cx="96" cy="0"/>
            </a:xfrm>
            <a:prstGeom prst="line">
              <a:avLst/>
            </a:prstGeom>
            <a:noFill/>
            <a:ln w="28575">
              <a:solidFill>
                <a:schemeClr val="bg1">
                  <a:lumMod val="75000"/>
                </a:schemeClr>
              </a:solidFill>
              <a:round/>
              <a:headEnd/>
              <a:tailEnd/>
            </a:ln>
            <a:effectLst/>
          </p:spPr>
          <p:txBody>
            <a:bodyPr/>
            <a:lstStyle/>
            <a:p>
              <a:endParaRPr lang="en-US"/>
            </a:p>
          </p:txBody>
        </p:sp>
        <p:sp>
          <p:nvSpPr>
            <p:cNvPr id="1365023" name="Line 31"/>
            <p:cNvSpPr>
              <a:spLocks noChangeShapeType="1"/>
            </p:cNvSpPr>
            <p:nvPr/>
          </p:nvSpPr>
          <p:spPr bwMode="auto">
            <a:xfrm>
              <a:off x="1624" y="2208"/>
              <a:ext cx="192" cy="0"/>
            </a:xfrm>
            <a:prstGeom prst="line">
              <a:avLst/>
            </a:prstGeom>
            <a:noFill/>
            <a:ln w="19050">
              <a:solidFill>
                <a:schemeClr val="bg1">
                  <a:lumMod val="75000"/>
                </a:schemeClr>
              </a:solidFill>
              <a:round/>
              <a:headEnd/>
              <a:tailEnd type="triangle" w="med" len="med"/>
            </a:ln>
            <a:effectLst/>
          </p:spPr>
          <p:txBody>
            <a:bodyPr/>
            <a:lstStyle/>
            <a:p>
              <a:endParaRPr lang="en-US"/>
            </a:p>
          </p:txBody>
        </p:sp>
        <p:sp>
          <p:nvSpPr>
            <p:cNvPr id="1365024" name="Text Box 32"/>
            <p:cNvSpPr txBox="1">
              <a:spLocks noChangeArrowheads="1"/>
            </p:cNvSpPr>
            <p:nvPr/>
          </p:nvSpPr>
          <p:spPr bwMode="auto">
            <a:xfrm>
              <a:off x="1768" y="2592"/>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Data</a:t>
              </a:r>
            </a:p>
          </p:txBody>
        </p:sp>
        <p:sp>
          <p:nvSpPr>
            <p:cNvPr id="1365025" name="Text Box 33"/>
            <p:cNvSpPr txBox="1">
              <a:spLocks noChangeArrowheads="1"/>
            </p:cNvSpPr>
            <p:nvPr/>
          </p:nvSpPr>
          <p:spPr bwMode="auto">
            <a:xfrm>
              <a:off x="1768" y="1872"/>
              <a:ext cx="653" cy="173"/>
            </a:xfrm>
            <a:prstGeom prst="rect">
              <a:avLst/>
            </a:prstGeom>
            <a:noFill/>
            <a:ln w="12700">
              <a:noFill/>
              <a:miter lim="800000"/>
              <a:headEnd/>
              <a:tailEnd/>
            </a:ln>
            <a:effectLst/>
          </p:spPr>
          <p:txBody>
            <a:bodyPr wrap="none">
              <a:spAutoFit/>
            </a:bodyPr>
            <a:lstStyle/>
            <a:p>
              <a:r>
                <a:rPr lang="en-US" sz="1200" dirty="0">
                  <a:solidFill>
                    <a:schemeClr val="tx1"/>
                  </a:solidFill>
                </a:rPr>
                <a:t>Read </a:t>
              </a:r>
              <a:r>
                <a:rPr lang="en-US" sz="1200" dirty="0" err="1">
                  <a:solidFill>
                    <a:schemeClr val="tx1"/>
                  </a:solidFill>
                </a:rPr>
                <a:t>Addr</a:t>
              </a:r>
              <a:r>
                <a:rPr lang="en-US" sz="1200" dirty="0">
                  <a:solidFill>
                    <a:schemeClr val="tx1"/>
                  </a:solidFill>
                </a:rPr>
                <a:t> 1</a:t>
              </a:r>
            </a:p>
          </p:txBody>
        </p:sp>
        <p:sp>
          <p:nvSpPr>
            <p:cNvPr id="1365026" name="Text Box 34"/>
            <p:cNvSpPr txBox="1">
              <a:spLocks noChangeArrowheads="1"/>
            </p:cNvSpPr>
            <p:nvPr/>
          </p:nvSpPr>
          <p:spPr bwMode="auto">
            <a:xfrm>
              <a:off x="1768" y="211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365027" name="Text Box 35"/>
            <p:cNvSpPr txBox="1">
              <a:spLocks noChangeArrowheads="1"/>
            </p:cNvSpPr>
            <p:nvPr/>
          </p:nvSpPr>
          <p:spPr bwMode="auto">
            <a:xfrm>
              <a:off x="1768" y="2352"/>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a:t>
              </a:r>
              <a:r>
                <a:rPr lang="en-US" sz="1200" dirty="0" err="1">
                  <a:solidFill>
                    <a:schemeClr val="tx1"/>
                  </a:solidFill>
                </a:rPr>
                <a:t>Addr</a:t>
              </a:r>
              <a:endParaRPr lang="en-US" sz="1200" dirty="0">
                <a:solidFill>
                  <a:schemeClr val="tx1"/>
                </a:solidFill>
              </a:endParaRPr>
            </a:p>
          </p:txBody>
        </p:sp>
        <p:sp>
          <p:nvSpPr>
            <p:cNvPr id="1365028" name="Text Box 36"/>
            <p:cNvSpPr txBox="1">
              <a:spLocks noChangeArrowheads="1"/>
            </p:cNvSpPr>
            <p:nvPr/>
          </p:nvSpPr>
          <p:spPr bwMode="auto">
            <a:xfrm>
              <a:off x="1864" y="1968"/>
              <a:ext cx="519" cy="192"/>
            </a:xfrm>
            <a:prstGeom prst="rect">
              <a:avLst/>
            </a:prstGeom>
            <a:noFill/>
            <a:ln w="12700">
              <a:noFill/>
              <a:miter lim="800000"/>
              <a:headEnd/>
              <a:tailEnd/>
            </a:ln>
            <a:effectLst/>
          </p:spPr>
          <p:txBody>
            <a:bodyPr wrap="none">
              <a:spAutoFit/>
            </a:bodyPr>
            <a:lstStyle/>
            <a:p>
              <a:pPr algn="ctr"/>
              <a:r>
                <a:rPr lang="en-US" sz="1400" b="1" dirty="0" err="1">
                  <a:solidFill>
                    <a:schemeClr val="tx1"/>
                  </a:solidFill>
                </a:rPr>
                <a:t>RegFile</a:t>
              </a:r>
              <a:endParaRPr lang="en-US" sz="1400" b="1" dirty="0">
                <a:solidFill>
                  <a:schemeClr val="tx1"/>
                </a:solidFill>
              </a:endParaRPr>
            </a:p>
          </p:txBody>
        </p:sp>
        <p:sp>
          <p:nvSpPr>
            <p:cNvPr id="1365029" name="Text Box 37"/>
            <p:cNvSpPr txBox="1">
              <a:spLocks noChangeArrowheads="1"/>
            </p:cNvSpPr>
            <p:nvPr/>
          </p:nvSpPr>
          <p:spPr bwMode="auto">
            <a:xfrm>
              <a:off x="1720" y="2227"/>
              <a:ext cx="761" cy="173"/>
            </a:xfrm>
            <a:prstGeom prst="rect">
              <a:avLst/>
            </a:prstGeom>
            <a:noFill/>
            <a:ln w="12700">
              <a:noFill/>
              <a:miter lim="800000"/>
              <a:headEnd/>
              <a:tailEnd/>
            </a:ln>
            <a:effectLst/>
          </p:spPr>
          <p:txBody>
            <a:bodyPr>
              <a:spAutoFit/>
            </a:bodyPr>
            <a:lstStyle/>
            <a:p>
              <a:pPr algn="r"/>
              <a:r>
                <a:rPr lang="en-US" sz="1200" dirty="0">
                  <a:solidFill>
                    <a:schemeClr val="tx1"/>
                  </a:solidFill>
                </a:rPr>
                <a:t>Read Data 1</a:t>
              </a:r>
            </a:p>
          </p:txBody>
        </p:sp>
        <p:sp>
          <p:nvSpPr>
            <p:cNvPr id="1365030" name="Text Box 38"/>
            <p:cNvSpPr txBox="1">
              <a:spLocks noChangeArrowheads="1"/>
            </p:cNvSpPr>
            <p:nvPr/>
          </p:nvSpPr>
          <p:spPr bwMode="auto">
            <a:xfrm>
              <a:off x="1768" y="2467"/>
              <a:ext cx="713" cy="173"/>
            </a:xfrm>
            <a:prstGeom prst="rect">
              <a:avLst/>
            </a:prstGeom>
            <a:noFill/>
            <a:ln w="12700">
              <a:noFill/>
              <a:miter lim="800000"/>
              <a:headEnd/>
              <a:tailEnd/>
            </a:ln>
            <a:effectLst/>
          </p:spPr>
          <p:txBody>
            <a:bodyPr>
              <a:spAutoFit/>
            </a:bodyPr>
            <a:lstStyle/>
            <a:p>
              <a:pPr algn="r"/>
              <a:r>
                <a:rPr lang="en-US" sz="1200" dirty="0" err="1">
                  <a:solidFill>
                    <a:schemeClr val="tx1"/>
                  </a:solidFill>
                </a:rPr>
                <a:t>ReadData</a:t>
              </a:r>
              <a:r>
                <a:rPr lang="en-US" sz="1200" dirty="0">
                  <a:solidFill>
                    <a:schemeClr val="tx1"/>
                  </a:solidFill>
                </a:rPr>
                <a:t> 2</a:t>
              </a:r>
            </a:p>
          </p:txBody>
        </p:sp>
        <p:sp>
          <p:nvSpPr>
            <p:cNvPr id="1365031" name="Line 39"/>
            <p:cNvSpPr>
              <a:spLocks noChangeShapeType="1"/>
            </p:cNvSpPr>
            <p:nvPr/>
          </p:nvSpPr>
          <p:spPr bwMode="auto">
            <a:xfrm>
              <a:off x="1624" y="2976"/>
              <a:ext cx="240" cy="0"/>
            </a:xfrm>
            <a:prstGeom prst="line">
              <a:avLst/>
            </a:prstGeom>
            <a:noFill/>
            <a:ln w="28575">
              <a:solidFill>
                <a:schemeClr val="bg1">
                  <a:lumMod val="75000"/>
                </a:schemeClr>
              </a:solidFill>
              <a:round/>
              <a:headEnd/>
              <a:tailEnd/>
            </a:ln>
            <a:effectLst/>
          </p:spPr>
          <p:txBody>
            <a:bodyPr/>
            <a:lstStyle/>
            <a:p>
              <a:endParaRPr lang="en-US"/>
            </a:p>
          </p:txBody>
        </p:sp>
        <p:sp>
          <p:nvSpPr>
            <p:cNvPr id="1365032" name="Line 40"/>
            <p:cNvSpPr>
              <a:spLocks noChangeShapeType="1"/>
            </p:cNvSpPr>
            <p:nvPr/>
          </p:nvSpPr>
          <p:spPr bwMode="auto">
            <a:xfrm>
              <a:off x="1816" y="2928"/>
              <a:ext cx="48" cy="96"/>
            </a:xfrm>
            <a:prstGeom prst="line">
              <a:avLst/>
            </a:prstGeom>
            <a:noFill/>
            <a:ln w="12700">
              <a:solidFill>
                <a:schemeClr val="bg1">
                  <a:lumMod val="75000"/>
                </a:schemeClr>
              </a:solidFill>
              <a:round/>
              <a:headEnd/>
              <a:tailEnd/>
            </a:ln>
            <a:effectLst/>
          </p:spPr>
          <p:txBody>
            <a:bodyPr/>
            <a:lstStyle/>
            <a:p>
              <a:endParaRPr lang="en-US"/>
            </a:p>
          </p:txBody>
        </p:sp>
        <p:sp>
          <p:nvSpPr>
            <p:cNvPr id="1365033" name="Line 41"/>
            <p:cNvSpPr>
              <a:spLocks noChangeShapeType="1"/>
            </p:cNvSpPr>
            <p:nvPr/>
          </p:nvSpPr>
          <p:spPr bwMode="auto">
            <a:xfrm>
              <a:off x="2392" y="2928"/>
              <a:ext cx="48" cy="96"/>
            </a:xfrm>
            <a:prstGeom prst="line">
              <a:avLst/>
            </a:prstGeom>
            <a:noFill/>
            <a:ln w="12700">
              <a:solidFill>
                <a:schemeClr val="bg1">
                  <a:lumMod val="75000"/>
                </a:schemeClr>
              </a:solidFill>
              <a:round/>
              <a:headEnd/>
              <a:tailEnd/>
            </a:ln>
            <a:effectLst/>
          </p:spPr>
          <p:txBody>
            <a:bodyPr/>
            <a:lstStyle/>
            <a:p>
              <a:endParaRPr lang="en-US"/>
            </a:p>
          </p:txBody>
        </p:sp>
        <p:sp>
          <p:nvSpPr>
            <p:cNvPr id="1365034" name="Text Box 42"/>
            <p:cNvSpPr txBox="1">
              <a:spLocks noChangeArrowheads="1"/>
            </p:cNvSpPr>
            <p:nvPr/>
          </p:nvSpPr>
          <p:spPr bwMode="auto">
            <a:xfrm>
              <a:off x="1738" y="2784"/>
              <a:ext cx="222" cy="173"/>
            </a:xfrm>
            <a:prstGeom prst="rect">
              <a:avLst/>
            </a:prstGeom>
            <a:noFill/>
            <a:ln w="12700">
              <a:noFill/>
              <a:miter lim="800000"/>
              <a:headEnd/>
              <a:tailEnd/>
            </a:ln>
            <a:effectLst/>
          </p:spPr>
          <p:txBody>
            <a:bodyPr>
              <a:spAutoFit/>
            </a:bodyPr>
            <a:lstStyle/>
            <a:p>
              <a:r>
                <a:rPr lang="en-US" sz="1200" dirty="0">
                  <a:solidFill>
                    <a:schemeClr val="tx1"/>
                  </a:solidFill>
                </a:rPr>
                <a:t>16</a:t>
              </a:r>
            </a:p>
          </p:txBody>
        </p:sp>
        <p:sp>
          <p:nvSpPr>
            <p:cNvPr id="1365035" name="Text Box 43"/>
            <p:cNvSpPr txBox="1">
              <a:spLocks noChangeArrowheads="1"/>
            </p:cNvSpPr>
            <p:nvPr/>
          </p:nvSpPr>
          <p:spPr bwMode="auto">
            <a:xfrm>
              <a:off x="2296" y="2976"/>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365036" name="Line 44"/>
            <p:cNvSpPr>
              <a:spLocks noChangeShapeType="1"/>
            </p:cNvSpPr>
            <p:nvPr/>
          </p:nvSpPr>
          <p:spPr bwMode="auto">
            <a:xfrm>
              <a:off x="1672" y="2688"/>
              <a:ext cx="160"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37" name="Line 45"/>
            <p:cNvSpPr>
              <a:spLocks noChangeShapeType="1"/>
            </p:cNvSpPr>
            <p:nvPr/>
          </p:nvSpPr>
          <p:spPr bwMode="auto">
            <a:xfrm>
              <a:off x="3400" y="2544"/>
              <a:ext cx="0" cy="576"/>
            </a:xfrm>
            <a:prstGeom prst="line">
              <a:avLst/>
            </a:prstGeom>
            <a:noFill/>
            <a:ln w="28575">
              <a:solidFill>
                <a:schemeClr val="bg1">
                  <a:lumMod val="75000"/>
                </a:schemeClr>
              </a:solidFill>
              <a:round/>
              <a:headEnd/>
              <a:tailEnd/>
            </a:ln>
            <a:effectLst/>
          </p:spPr>
          <p:txBody>
            <a:bodyPr/>
            <a:lstStyle/>
            <a:p>
              <a:endParaRPr lang="en-US"/>
            </a:p>
          </p:txBody>
        </p:sp>
        <p:sp>
          <p:nvSpPr>
            <p:cNvPr id="1365038" name="Line 46"/>
            <p:cNvSpPr>
              <a:spLocks noChangeShapeType="1"/>
            </p:cNvSpPr>
            <p:nvPr/>
          </p:nvSpPr>
          <p:spPr bwMode="auto">
            <a:xfrm>
              <a:off x="2440" y="2592"/>
              <a:ext cx="384" cy="0"/>
            </a:xfrm>
            <a:prstGeom prst="line">
              <a:avLst/>
            </a:prstGeom>
            <a:noFill/>
            <a:ln w="28575">
              <a:solidFill>
                <a:schemeClr val="bg1">
                  <a:lumMod val="75000"/>
                </a:schemeClr>
              </a:solidFill>
              <a:round/>
              <a:headEnd/>
              <a:tailEnd/>
            </a:ln>
            <a:effectLst/>
          </p:spPr>
          <p:txBody>
            <a:bodyPr/>
            <a:lstStyle/>
            <a:p>
              <a:endParaRPr lang="en-US"/>
            </a:p>
          </p:txBody>
        </p:sp>
        <p:sp>
          <p:nvSpPr>
            <p:cNvPr id="1365039" name="Line 47"/>
            <p:cNvSpPr>
              <a:spLocks noChangeShapeType="1"/>
            </p:cNvSpPr>
            <p:nvPr/>
          </p:nvSpPr>
          <p:spPr bwMode="auto">
            <a:xfrm>
              <a:off x="1624" y="1968"/>
              <a:ext cx="0" cy="1008"/>
            </a:xfrm>
            <a:prstGeom prst="line">
              <a:avLst/>
            </a:prstGeom>
            <a:noFill/>
            <a:ln w="28575">
              <a:solidFill>
                <a:schemeClr val="bg1">
                  <a:lumMod val="75000"/>
                </a:schemeClr>
              </a:solidFill>
              <a:round/>
              <a:headEnd/>
              <a:tailEnd/>
            </a:ln>
            <a:effectLst/>
          </p:spPr>
          <p:txBody>
            <a:bodyPr/>
            <a:lstStyle/>
            <a:p>
              <a:endParaRPr lang="en-US"/>
            </a:p>
          </p:txBody>
        </p:sp>
        <p:sp>
          <p:nvSpPr>
            <p:cNvPr id="1365040" name="Line 48"/>
            <p:cNvSpPr>
              <a:spLocks noChangeShapeType="1"/>
            </p:cNvSpPr>
            <p:nvPr/>
          </p:nvSpPr>
          <p:spPr bwMode="auto">
            <a:xfrm>
              <a:off x="1624" y="1968"/>
              <a:ext cx="192" cy="0"/>
            </a:xfrm>
            <a:prstGeom prst="line">
              <a:avLst/>
            </a:prstGeom>
            <a:noFill/>
            <a:ln w="19050">
              <a:solidFill>
                <a:schemeClr val="bg1">
                  <a:lumMod val="75000"/>
                </a:schemeClr>
              </a:solidFill>
              <a:round/>
              <a:headEnd/>
              <a:tailEnd type="triangle" w="med" len="med"/>
            </a:ln>
            <a:effectLst/>
          </p:spPr>
          <p:txBody>
            <a:bodyPr/>
            <a:lstStyle/>
            <a:p>
              <a:endParaRPr lang="en-US"/>
            </a:p>
          </p:txBody>
        </p:sp>
        <p:sp>
          <p:nvSpPr>
            <p:cNvPr id="1365041" name="Line 49"/>
            <p:cNvSpPr>
              <a:spLocks noChangeShapeType="1"/>
            </p:cNvSpPr>
            <p:nvPr/>
          </p:nvSpPr>
          <p:spPr bwMode="auto">
            <a:xfrm>
              <a:off x="3352" y="2784"/>
              <a:ext cx="192"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42" name="Line 50"/>
            <p:cNvSpPr>
              <a:spLocks noChangeShapeType="1"/>
            </p:cNvSpPr>
            <p:nvPr/>
          </p:nvSpPr>
          <p:spPr bwMode="auto">
            <a:xfrm>
              <a:off x="4168" y="2400"/>
              <a:ext cx="112" cy="0"/>
            </a:xfrm>
            <a:prstGeom prst="line">
              <a:avLst/>
            </a:prstGeom>
            <a:noFill/>
            <a:ln w="28575">
              <a:solidFill>
                <a:schemeClr val="bg1">
                  <a:lumMod val="75000"/>
                </a:schemeClr>
              </a:solidFill>
              <a:round/>
              <a:headEnd/>
              <a:tailEnd/>
            </a:ln>
            <a:effectLst/>
          </p:spPr>
          <p:txBody>
            <a:bodyPr/>
            <a:lstStyle/>
            <a:p>
              <a:endParaRPr lang="en-US"/>
            </a:p>
          </p:txBody>
        </p:sp>
        <p:sp>
          <p:nvSpPr>
            <p:cNvPr id="1365043" name="Freeform 51"/>
            <p:cNvSpPr>
              <a:spLocks/>
            </p:cNvSpPr>
            <p:nvPr/>
          </p:nvSpPr>
          <p:spPr bwMode="auto">
            <a:xfrm>
              <a:off x="3832" y="196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bg1">
                  <a:lumMod val="75000"/>
                </a:schemeClr>
              </a:solidFill>
              <a:prstDash val="solid"/>
              <a:round/>
              <a:headEnd type="none" w="med" len="med"/>
              <a:tailEnd type="none" w="med" len="med"/>
            </a:ln>
            <a:effectLst/>
          </p:spPr>
          <p:txBody>
            <a:bodyPr/>
            <a:lstStyle/>
            <a:p>
              <a:endParaRPr lang="en-US"/>
            </a:p>
          </p:txBody>
        </p:sp>
        <p:sp>
          <p:nvSpPr>
            <p:cNvPr id="1365044" name="Rectangle 52"/>
            <p:cNvSpPr>
              <a:spLocks noChangeArrowheads="1"/>
            </p:cNvSpPr>
            <p:nvPr/>
          </p:nvSpPr>
          <p:spPr bwMode="auto">
            <a:xfrm>
              <a:off x="3896" y="235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dirty="0">
                  <a:solidFill>
                    <a:srgbClr val="000000"/>
                  </a:solidFill>
                </a:rPr>
                <a:t>ALU</a:t>
              </a:r>
            </a:p>
          </p:txBody>
        </p:sp>
        <p:sp>
          <p:nvSpPr>
            <p:cNvPr id="1365045" name="AutoShape 53"/>
            <p:cNvSpPr>
              <a:spLocks noChangeArrowheads="1"/>
            </p:cNvSpPr>
            <p:nvPr/>
          </p:nvSpPr>
          <p:spPr bwMode="auto">
            <a:xfrm rot="-5400000">
              <a:off x="3392" y="2568"/>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046" name="Line 54"/>
            <p:cNvSpPr>
              <a:spLocks noChangeShapeType="1"/>
            </p:cNvSpPr>
            <p:nvPr/>
          </p:nvSpPr>
          <p:spPr bwMode="auto">
            <a:xfrm>
              <a:off x="3704" y="2640"/>
              <a:ext cx="144"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49" name="Line 57"/>
            <p:cNvSpPr>
              <a:spLocks noChangeShapeType="1"/>
            </p:cNvSpPr>
            <p:nvPr/>
          </p:nvSpPr>
          <p:spPr bwMode="auto">
            <a:xfrm>
              <a:off x="3400" y="2544"/>
              <a:ext cx="176"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50" name="Line 58"/>
            <p:cNvSpPr>
              <a:spLocks noChangeShapeType="1"/>
            </p:cNvSpPr>
            <p:nvPr/>
          </p:nvSpPr>
          <p:spPr bwMode="auto">
            <a:xfrm>
              <a:off x="3352" y="2112"/>
              <a:ext cx="480"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51" name="Oval 59"/>
            <p:cNvSpPr>
              <a:spLocks noChangeArrowheads="1"/>
            </p:cNvSpPr>
            <p:nvPr/>
          </p:nvSpPr>
          <p:spPr bwMode="auto">
            <a:xfrm>
              <a:off x="1768" y="1536"/>
              <a:ext cx="336" cy="288"/>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052" name="Rectangle 60"/>
            <p:cNvSpPr>
              <a:spLocks noChangeArrowheads="1"/>
            </p:cNvSpPr>
            <p:nvPr/>
          </p:nvSpPr>
          <p:spPr bwMode="auto">
            <a:xfrm>
              <a:off x="1768" y="1536"/>
              <a:ext cx="336"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solidFill>
                    <a:srgbClr val="000000"/>
                  </a:solidFill>
                </a:rPr>
                <a:t>Shift</a:t>
              </a:r>
            </a:p>
            <a:p>
              <a:pPr algn="ctr" defTabSz="904875">
                <a:lnSpc>
                  <a:spcPts val="1600"/>
                </a:lnSpc>
                <a:tabLst>
                  <a:tab pos="452438" algn="l"/>
                  <a:tab pos="904875" algn="l"/>
                  <a:tab pos="1357313" algn="l"/>
                </a:tabLst>
              </a:pPr>
              <a:r>
                <a:rPr lang="en-US" sz="1200" b="1" dirty="0">
                  <a:solidFill>
                    <a:srgbClr val="000000"/>
                  </a:solidFill>
                </a:rPr>
                <a:t>left 2</a:t>
              </a:r>
            </a:p>
          </p:txBody>
        </p:sp>
        <p:sp>
          <p:nvSpPr>
            <p:cNvPr id="1365053" name="Line 61"/>
            <p:cNvSpPr>
              <a:spLocks noChangeShapeType="1"/>
            </p:cNvSpPr>
            <p:nvPr/>
          </p:nvSpPr>
          <p:spPr bwMode="auto">
            <a:xfrm>
              <a:off x="2104" y="1728"/>
              <a:ext cx="144" cy="0"/>
            </a:xfrm>
            <a:prstGeom prst="line">
              <a:avLst/>
            </a:prstGeom>
            <a:noFill/>
            <a:ln w="28575">
              <a:solidFill>
                <a:schemeClr val="bg1">
                  <a:lumMod val="75000"/>
                </a:schemeClr>
              </a:solidFill>
              <a:round/>
              <a:headEnd/>
              <a:tailEnd type="triangle" w="med" len="med"/>
            </a:ln>
            <a:effectLst/>
          </p:spPr>
          <p:txBody>
            <a:bodyPr/>
            <a:lstStyle/>
            <a:p>
              <a:endParaRPr lang="en-US"/>
            </a:p>
          </p:txBody>
        </p:sp>
        <p:grpSp>
          <p:nvGrpSpPr>
            <p:cNvPr id="3" name="Group 62"/>
            <p:cNvGrpSpPr>
              <a:grpSpLocks/>
            </p:cNvGrpSpPr>
            <p:nvPr/>
          </p:nvGrpSpPr>
          <p:grpSpPr bwMode="auto">
            <a:xfrm>
              <a:off x="2248" y="1392"/>
              <a:ext cx="192" cy="432"/>
              <a:chOff x="1392" y="2880"/>
              <a:chExt cx="288" cy="480"/>
            </a:xfrm>
          </p:grpSpPr>
          <p:sp>
            <p:nvSpPr>
              <p:cNvPr id="1365055" name="Line 63"/>
              <p:cNvSpPr>
                <a:spLocks noChangeShapeType="1"/>
              </p:cNvSpPr>
              <p:nvPr/>
            </p:nvSpPr>
            <p:spPr bwMode="auto">
              <a:xfrm>
                <a:off x="1392" y="3072"/>
                <a:ext cx="48" cy="48"/>
              </a:xfrm>
              <a:prstGeom prst="line">
                <a:avLst/>
              </a:prstGeom>
              <a:noFill/>
              <a:ln w="12700">
                <a:solidFill>
                  <a:schemeClr val="bg1">
                    <a:lumMod val="75000"/>
                  </a:schemeClr>
                </a:solidFill>
                <a:round/>
                <a:headEnd/>
                <a:tailEnd/>
              </a:ln>
              <a:effectLst/>
            </p:spPr>
            <p:txBody>
              <a:bodyPr/>
              <a:lstStyle/>
              <a:p>
                <a:endParaRPr lang="en-US"/>
              </a:p>
            </p:txBody>
          </p:sp>
          <p:sp>
            <p:nvSpPr>
              <p:cNvPr id="1365056" name="Line 64"/>
              <p:cNvSpPr>
                <a:spLocks noChangeShapeType="1"/>
              </p:cNvSpPr>
              <p:nvPr/>
            </p:nvSpPr>
            <p:spPr bwMode="auto">
              <a:xfrm flipH="1">
                <a:off x="1392" y="3120"/>
                <a:ext cx="48" cy="48"/>
              </a:xfrm>
              <a:prstGeom prst="line">
                <a:avLst/>
              </a:prstGeom>
              <a:noFill/>
              <a:ln w="12700">
                <a:solidFill>
                  <a:schemeClr val="bg1">
                    <a:lumMod val="75000"/>
                  </a:schemeClr>
                </a:solidFill>
                <a:round/>
                <a:headEnd/>
                <a:tailEnd/>
              </a:ln>
              <a:effectLst/>
            </p:spPr>
            <p:txBody>
              <a:bodyPr/>
              <a:lstStyle/>
              <a:p>
                <a:endParaRPr lang="en-US"/>
              </a:p>
            </p:txBody>
          </p:sp>
          <p:sp>
            <p:nvSpPr>
              <p:cNvPr id="1365057" name="Line 65"/>
              <p:cNvSpPr>
                <a:spLocks noChangeShapeType="1"/>
              </p:cNvSpPr>
              <p:nvPr/>
            </p:nvSpPr>
            <p:spPr bwMode="auto">
              <a:xfrm flipV="1">
                <a:off x="1392" y="2880"/>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058" name="Line 66"/>
              <p:cNvSpPr>
                <a:spLocks noChangeShapeType="1"/>
              </p:cNvSpPr>
              <p:nvPr/>
            </p:nvSpPr>
            <p:spPr bwMode="auto">
              <a:xfrm flipV="1">
                <a:off x="1392" y="3168"/>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059" name="Line 67"/>
              <p:cNvSpPr>
                <a:spLocks noChangeShapeType="1"/>
              </p:cNvSpPr>
              <p:nvPr/>
            </p:nvSpPr>
            <p:spPr bwMode="auto">
              <a:xfrm flipV="1">
                <a:off x="1392" y="3216"/>
                <a:ext cx="288" cy="144"/>
              </a:xfrm>
              <a:prstGeom prst="line">
                <a:avLst/>
              </a:prstGeom>
              <a:noFill/>
              <a:ln w="12700">
                <a:solidFill>
                  <a:schemeClr val="bg1">
                    <a:lumMod val="75000"/>
                  </a:schemeClr>
                </a:solidFill>
                <a:round/>
                <a:headEnd/>
                <a:tailEnd/>
              </a:ln>
              <a:effectLst/>
            </p:spPr>
            <p:txBody>
              <a:bodyPr/>
              <a:lstStyle/>
              <a:p>
                <a:endParaRPr lang="en-US"/>
              </a:p>
            </p:txBody>
          </p:sp>
          <p:sp>
            <p:nvSpPr>
              <p:cNvPr id="1365060" name="Line 68"/>
              <p:cNvSpPr>
                <a:spLocks noChangeShapeType="1"/>
              </p:cNvSpPr>
              <p:nvPr/>
            </p:nvSpPr>
            <p:spPr bwMode="auto">
              <a:xfrm flipV="1">
                <a:off x="1680" y="3024"/>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061" name="Line 69"/>
              <p:cNvSpPr>
                <a:spLocks noChangeShapeType="1"/>
              </p:cNvSpPr>
              <p:nvPr/>
            </p:nvSpPr>
            <p:spPr bwMode="auto">
              <a:xfrm>
                <a:off x="1392" y="2880"/>
                <a:ext cx="288" cy="144"/>
              </a:xfrm>
              <a:prstGeom prst="line">
                <a:avLst/>
              </a:prstGeom>
              <a:noFill/>
              <a:ln w="12700">
                <a:solidFill>
                  <a:schemeClr val="bg1">
                    <a:lumMod val="75000"/>
                  </a:schemeClr>
                </a:solidFill>
                <a:round/>
                <a:headEnd/>
                <a:tailEnd/>
              </a:ln>
              <a:effectLst/>
            </p:spPr>
            <p:txBody>
              <a:bodyPr/>
              <a:lstStyle/>
              <a:p>
                <a:endParaRPr lang="en-US"/>
              </a:p>
            </p:txBody>
          </p:sp>
        </p:grpSp>
        <p:sp>
          <p:nvSpPr>
            <p:cNvPr id="1365062" name="Text Box 70"/>
            <p:cNvSpPr txBox="1">
              <a:spLocks noChangeArrowheads="1"/>
            </p:cNvSpPr>
            <p:nvPr/>
          </p:nvSpPr>
          <p:spPr bwMode="auto">
            <a:xfrm>
              <a:off x="2200" y="1536"/>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65063" name="Rectangle 71"/>
            <p:cNvSpPr>
              <a:spLocks noChangeArrowheads="1"/>
            </p:cNvSpPr>
            <p:nvPr/>
          </p:nvSpPr>
          <p:spPr bwMode="auto">
            <a:xfrm>
              <a:off x="4504" y="1920"/>
              <a:ext cx="576" cy="912"/>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64" name="Line 72"/>
            <p:cNvSpPr>
              <a:spLocks noChangeShapeType="1"/>
            </p:cNvSpPr>
            <p:nvPr/>
          </p:nvSpPr>
          <p:spPr bwMode="auto">
            <a:xfrm>
              <a:off x="4360" y="2400"/>
              <a:ext cx="160"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65" name="Text Box 73"/>
            <p:cNvSpPr txBox="1">
              <a:spLocks noChangeArrowheads="1"/>
            </p:cNvSpPr>
            <p:nvPr/>
          </p:nvSpPr>
          <p:spPr bwMode="auto">
            <a:xfrm>
              <a:off x="4535" y="1920"/>
              <a:ext cx="545" cy="326"/>
            </a:xfrm>
            <a:prstGeom prst="rect">
              <a:avLst/>
            </a:prstGeom>
            <a:noFill/>
            <a:ln w="12700">
              <a:noFill/>
              <a:miter lim="800000"/>
              <a:headEnd/>
              <a:tailEnd/>
            </a:ln>
            <a:effectLst/>
          </p:spPr>
          <p:txBody>
            <a:bodyPr wrap="none">
              <a:spAutoFit/>
            </a:bodyPr>
            <a:lstStyle/>
            <a:p>
              <a:pPr algn="ctr"/>
              <a:r>
                <a:rPr lang="en-US" sz="1400" b="1" dirty="0">
                  <a:solidFill>
                    <a:schemeClr val="tx1"/>
                  </a:solidFill>
                </a:rPr>
                <a:t>Data</a:t>
              </a:r>
            </a:p>
            <a:p>
              <a:pPr algn="ctr"/>
              <a:r>
                <a:rPr lang="en-US" sz="1400" b="1" dirty="0">
                  <a:solidFill>
                    <a:schemeClr val="tx1"/>
                  </a:solidFill>
                </a:rPr>
                <a:t>Memory</a:t>
              </a:r>
            </a:p>
          </p:txBody>
        </p:sp>
        <p:sp>
          <p:nvSpPr>
            <p:cNvPr id="1365066" name="Text Box 74"/>
            <p:cNvSpPr txBox="1">
              <a:spLocks noChangeArrowheads="1"/>
            </p:cNvSpPr>
            <p:nvPr/>
          </p:nvSpPr>
          <p:spPr bwMode="auto">
            <a:xfrm>
              <a:off x="4469" y="2371"/>
              <a:ext cx="467" cy="173"/>
            </a:xfrm>
            <a:prstGeom prst="rect">
              <a:avLst/>
            </a:prstGeom>
            <a:noFill/>
            <a:ln w="12700">
              <a:noFill/>
              <a:miter lim="800000"/>
              <a:headEnd/>
              <a:tailEnd/>
            </a:ln>
            <a:effectLst/>
          </p:spPr>
          <p:txBody>
            <a:bodyPr wrap="none">
              <a:spAutoFit/>
            </a:bodyPr>
            <a:lstStyle/>
            <a:p>
              <a:r>
                <a:rPr lang="en-US" sz="1200" dirty="0">
                  <a:solidFill>
                    <a:schemeClr val="tx1"/>
                  </a:solidFill>
                </a:rPr>
                <a:t>Address</a:t>
              </a:r>
            </a:p>
          </p:txBody>
        </p:sp>
        <p:sp>
          <p:nvSpPr>
            <p:cNvPr id="1365067" name="Text Box 75"/>
            <p:cNvSpPr txBox="1">
              <a:spLocks noChangeArrowheads="1"/>
            </p:cNvSpPr>
            <p:nvPr/>
          </p:nvSpPr>
          <p:spPr bwMode="auto">
            <a:xfrm>
              <a:off x="4463" y="2544"/>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Data</a:t>
              </a:r>
            </a:p>
          </p:txBody>
        </p:sp>
        <p:sp>
          <p:nvSpPr>
            <p:cNvPr id="1365068" name="Text Box 76"/>
            <p:cNvSpPr txBox="1">
              <a:spLocks noChangeArrowheads="1"/>
            </p:cNvSpPr>
            <p:nvPr/>
          </p:nvSpPr>
          <p:spPr bwMode="auto">
            <a:xfrm>
              <a:off x="4552" y="2256"/>
              <a:ext cx="584" cy="173"/>
            </a:xfrm>
            <a:prstGeom prst="rect">
              <a:avLst/>
            </a:prstGeom>
            <a:noFill/>
            <a:ln w="12700">
              <a:noFill/>
              <a:miter lim="800000"/>
              <a:headEnd/>
              <a:tailEnd/>
            </a:ln>
            <a:effectLst/>
          </p:spPr>
          <p:txBody>
            <a:bodyPr>
              <a:spAutoFit/>
            </a:bodyPr>
            <a:lstStyle/>
            <a:p>
              <a:r>
                <a:rPr lang="en-US" sz="1200">
                  <a:solidFill>
                    <a:schemeClr val="tx1"/>
                  </a:solidFill>
                </a:rPr>
                <a:t>Read Data</a:t>
              </a:r>
            </a:p>
          </p:txBody>
        </p:sp>
        <p:sp>
          <p:nvSpPr>
            <p:cNvPr id="1365069" name="Line 77"/>
            <p:cNvSpPr>
              <a:spLocks noChangeShapeType="1"/>
            </p:cNvSpPr>
            <p:nvPr/>
          </p:nvSpPr>
          <p:spPr bwMode="auto">
            <a:xfrm>
              <a:off x="4360" y="2640"/>
              <a:ext cx="144"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70" name="Line 78"/>
            <p:cNvSpPr>
              <a:spLocks noChangeShapeType="1"/>
            </p:cNvSpPr>
            <p:nvPr/>
          </p:nvSpPr>
          <p:spPr bwMode="auto">
            <a:xfrm>
              <a:off x="5280" y="2640"/>
              <a:ext cx="144" cy="1"/>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71" name="AutoShape 79"/>
            <p:cNvSpPr>
              <a:spLocks noChangeArrowheads="1"/>
            </p:cNvSpPr>
            <p:nvPr/>
          </p:nvSpPr>
          <p:spPr bwMode="auto">
            <a:xfrm rot="-5400000">
              <a:off x="5280" y="244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072" name="Line 80"/>
            <p:cNvSpPr>
              <a:spLocks noChangeShapeType="1"/>
            </p:cNvSpPr>
            <p:nvPr/>
          </p:nvSpPr>
          <p:spPr bwMode="auto">
            <a:xfrm>
              <a:off x="5568" y="2496"/>
              <a:ext cx="96" cy="1"/>
            </a:xfrm>
            <a:prstGeom prst="line">
              <a:avLst/>
            </a:prstGeom>
            <a:noFill/>
            <a:ln w="28575">
              <a:solidFill>
                <a:schemeClr val="bg1">
                  <a:lumMod val="75000"/>
                </a:schemeClr>
              </a:solidFill>
              <a:round/>
              <a:headEnd/>
              <a:tailEnd/>
            </a:ln>
            <a:effectLst/>
          </p:spPr>
          <p:txBody>
            <a:bodyPr/>
            <a:lstStyle/>
            <a:p>
              <a:endParaRPr lang="en-US"/>
            </a:p>
          </p:txBody>
        </p:sp>
        <p:sp>
          <p:nvSpPr>
            <p:cNvPr id="1365075" name="Line 83"/>
            <p:cNvSpPr>
              <a:spLocks noChangeShapeType="1"/>
            </p:cNvSpPr>
            <p:nvPr/>
          </p:nvSpPr>
          <p:spPr bwMode="auto">
            <a:xfrm>
              <a:off x="2440" y="2256"/>
              <a:ext cx="384" cy="0"/>
            </a:xfrm>
            <a:prstGeom prst="line">
              <a:avLst/>
            </a:prstGeom>
            <a:noFill/>
            <a:ln w="28575">
              <a:solidFill>
                <a:schemeClr val="bg1">
                  <a:lumMod val="75000"/>
                </a:schemeClr>
              </a:solidFill>
              <a:round/>
              <a:headEnd/>
              <a:tailEnd/>
            </a:ln>
            <a:effectLst/>
          </p:spPr>
          <p:txBody>
            <a:bodyPr/>
            <a:lstStyle/>
            <a:p>
              <a:endParaRPr lang="en-US"/>
            </a:p>
          </p:txBody>
        </p:sp>
        <p:sp>
          <p:nvSpPr>
            <p:cNvPr id="1365076" name="Line 84"/>
            <p:cNvSpPr>
              <a:spLocks noChangeShapeType="1"/>
            </p:cNvSpPr>
            <p:nvPr/>
          </p:nvSpPr>
          <p:spPr bwMode="auto">
            <a:xfrm>
              <a:off x="1672" y="2688"/>
              <a:ext cx="0" cy="1440"/>
            </a:xfrm>
            <a:prstGeom prst="line">
              <a:avLst/>
            </a:prstGeom>
            <a:noFill/>
            <a:ln w="28575">
              <a:solidFill>
                <a:schemeClr val="bg1">
                  <a:lumMod val="75000"/>
                </a:schemeClr>
              </a:solidFill>
              <a:round/>
              <a:headEnd/>
              <a:tailEnd/>
            </a:ln>
            <a:effectLst/>
          </p:spPr>
          <p:txBody>
            <a:bodyPr/>
            <a:lstStyle/>
            <a:p>
              <a:endParaRPr lang="en-US"/>
            </a:p>
          </p:txBody>
        </p:sp>
        <p:sp>
          <p:nvSpPr>
            <p:cNvPr id="1365077" name="Line 85"/>
            <p:cNvSpPr>
              <a:spLocks noChangeShapeType="1"/>
            </p:cNvSpPr>
            <p:nvPr/>
          </p:nvSpPr>
          <p:spPr bwMode="auto">
            <a:xfrm>
              <a:off x="1152" y="1536"/>
              <a:ext cx="288" cy="0"/>
            </a:xfrm>
            <a:prstGeom prst="line">
              <a:avLst/>
            </a:prstGeom>
            <a:noFill/>
            <a:ln w="28575">
              <a:solidFill>
                <a:schemeClr val="bg1">
                  <a:lumMod val="75000"/>
                </a:schemeClr>
              </a:solidFill>
              <a:round/>
              <a:headEnd/>
              <a:tailEnd/>
            </a:ln>
            <a:effectLst/>
          </p:spPr>
          <p:txBody>
            <a:bodyPr/>
            <a:lstStyle/>
            <a:p>
              <a:endParaRPr lang="en-US"/>
            </a:p>
          </p:txBody>
        </p:sp>
        <p:sp>
          <p:nvSpPr>
            <p:cNvPr id="1365078" name="Line 86"/>
            <p:cNvSpPr>
              <a:spLocks noChangeShapeType="1"/>
            </p:cNvSpPr>
            <p:nvPr/>
          </p:nvSpPr>
          <p:spPr bwMode="auto">
            <a:xfrm>
              <a:off x="816" y="960"/>
              <a:ext cx="576" cy="0"/>
            </a:xfrm>
            <a:prstGeom prst="line">
              <a:avLst/>
            </a:prstGeom>
            <a:noFill/>
            <a:ln w="28575">
              <a:solidFill>
                <a:schemeClr val="bg1">
                  <a:lumMod val="75000"/>
                </a:schemeClr>
              </a:solidFill>
              <a:round/>
              <a:headEnd type="triangle" w="med" len="med"/>
              <a:tailEnd/>
            </a:ln>
            <a:effectLst/>
          </p:spPr>
          <p:txBody>
            <a:bodyPr/>
            <a:lstStyle/>
            <a:p>
              <a:endParaRPr lang="en-US"/>
            </a:p>
          </p:txBody>
        </p:sp>
        <p:sp>
          <p:nvSpPr>
            <p:cNvPr id="1365079" name="Line 87"/>
            <p:cNvSpPr>
              <a:spLocks noChangeShapeType="1"/>
            </p:cNvSpPr>
            <p:nvPr/>
          </p:nvSpPr>
          <p:spPr bwMode="auto">
            <a:xfrm>
              <a:off x="1528" y="2352"/>
              <a:ext cx="96" cy="0"/>
            </a:xfrm>
            <a:prstGeom prst="line">
              <a:avLst/>
            </a:prstGeom>
            <a:noFill/>
            <a:ln w="28575">
              <a:solidFill>
                <a:schemeClr val="bg1">
                  <a:lumMod val="75000"/>
                </a:schemeClr>
              </a:solidFill>
              <a:round/>
              <a:headEnd/>
              <a:tailEnd/>
            </a:ln>
            <a:effectLst/>
          </p:spPr>
          <p:txBody>
            <a:bodyPr/>
            <a:lstStyle/>
            <a:p>
              <a:endParaRPr lang="en-US"/>
            </a:p>
          </p:txBody>
        </p:sp>
        <p:sp>
          <p:nvSpPr>
            <p:cNvPr id="1365080" name="Line 88"/>
            <p:cNvSpPr>
              <a:spLocks noChangeShapeType="1"/>
            </p:cNvSpPr>
            <p:nvPr/>
          </p:nvSpPr>
          <p:spPr bwMode="auto">
            <a:xfrm>
              <a:off x="5088" y="2400"/>
              <a:ext cx="112" cy="0"/>
            </a:xfrm>
            <a:prstGeom prst="line">
              <a:avLst/>
            </a:prstGeom>
            <a:noFill/>
            <a:ln w="28575">
              <a:solidFill>
                <a:schemeClr val="bg1">
                  <a:lumMod val="75000"/>
                </a:schemeClr>
              </a:solidFill>
              <a:round/>
              <a:headEnd/>
              <a:tailEnd/>
            </a:ln>
            <a:effectLst/>
          </p:spPr>
          <p:txBody>
            <a:bodyPr/>
            <a:lstStyle/>
            <a:p>
              <a:endParaRPr lang="en-US"/>
            </a:p>
          </p:txBody>
        </p:sp>
        <p:sp>
          <p:nvSpPr>
            <p:cNvPr id="1365081" name="Rectangle 89"/>
            <p:cNvSpPr>
              <a:spLocks noChangeArrowheads="1"/>
            </p:cNvSpPr>
            <p:nvPr/>
          </p:nvSpPr>
          <p:spPr bwMode="auto">
            <a:xfrm>
              <a:off x="1432" y="1392"/>
              <a:ext cx="96" cy="1392"/>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82" name="Rectangle 90"/>
            <p:cNvSpPr>
              <a:spLocks noChangeArrowheads="1"/>
            </p:cNvSpPr>
            <p:nvPr/>
          </p:nvSpPr>
          <p:spPr bwMode="auto">
            <a:xfrm>
              <a:off x="2824" y="1392"/>
              <a:ext cx="96" cy="2448"/>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83" name="Line 91"/>
            <p:cNvSpPr>
              <a:spLocks noChangeShapeType="1"/>
            </p:cNvSpPr>
            <p:nvPr/>
          </p:nvSpPr>
          <p:spPr bwMode="auto">
            <a:xfrm>
              <a:off x="1392" y="1536"/>
              <a:ext cx="48" cy="0"/>
            </a:xfrm>
            <a:prstGeom prst="line">
              <a:avLst/>
            </a:prstGeom>
            <a:noFill/>
            <a:ln w="28575">
              <a:solidFill>
                <a:schemeClr val="bg1">
                  <a:lumMod val="75000"/>
                </a:schemeClr>
              </a:solidFill>
              <a:round/>
              <a:headEnd/>
              <a:tailEnd/>
            </a:ln>
            <a:effectLst/>
          </p:spPr>
          <p:txBody>
            <a:bodyPr/>
            <a:lstStyle/>
            <a:p>
              <a:endParaRPr lang="en-US"/>
            </a:p>
          </p:txBody>
        </p:sp>
        <p:sp>
          <p:nvSpPr>
            <p:cNvPr id="1365084" name="Line 92"/>
            <p:cNvSpPr>
              <a:spLocks noChangeShapeType="1"/>
            </p:cNvSpPr>
            <p:nvPr/>
          </p:nvSpPr>
          <p:spPr bwMode="auto">
            <a:xfrm>
              <a:off x="1528" y="1488"/>
              <a:ext cx="720"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85" name="Line 93"/>
            <p:cNvSpPr>
              <a:spLocks noChangeShapeType="1"/>
            </p:cNvSpPr>
            <p:nvPr/>
          </p:nvSpPr>
          <p:spPr bwMode="auto">
            <a:xfrm>
              <a:off x="2440" y="1632"/>
              <a:ext cx="96" cy="0"/>
            </a:xfrm>
            <a:prstGeom prst="line">
              <a:avLst/>
            </a:prstGeom>
            <a:noFill/>
            <a:ln w="28575">
              <a:solidFill>
                <a:schemeClr val="bg1">
                  <a:lumMod val="75000"/>
                </a:schemeClr>
              </a:solidFill>
              <a:round/>
              <a:headEnd/>
              <a:tailEnd/>
            </a:ln>
            <a:effectLst/>
          </p:spPr>
          <p:txBody>
            <a:bodyPr/>
            <a:lstStyle/>
            <a:p>
              <a:endParaRPr lang="en-US"/>
            </a:p>
          </p:txBody>
        </p:sp>
        <p:sp>
          <p:nvSpPr>
            <p:cNvPr id="1365086" name="Line 94"/>
            <p:cNvSpPr>
              <a:spLocks noChangeShapeType="1"/>
            </p:cNvSpPr>
            <p:nvPr/>
          </p:nvSpPr>
          <p:spPr bwMode="auto">
            <a:xfrm>
              <a:off x="2920" y="3120"/>
              <a:ext cx="480" cy="0"/>
            </a:xfrm>
            <a:prstGeom prst="line">
              <a:avLst/>
            </a:prstGeom>
            <a:noFill/>
            <a:ln w="28575">
              <a:solidFill>
                <a:schemeClr val="bg1">
                  <a:lumMod val="75000"/>
                </a:schemeClr>
              </a:solidFill>
              <a:round/>
              <a:headEnd/>
              <a:tailEnd/>
            </a:ln>
            <a:effectLst/>
          </p:spPr>
          <p:txBody>
            <a:bodyPr/>
            <a:lstStyle/>
            <a:p>
              <a:endParaRPr lang="en-US"/>
            </a:p>
          </p:txBody>
        </p:sp>
        <p:sp>
          <p:nvSpPr>
            <p:cNvPr id="1365087" name="Line 95"/>
            <p:cNvSpPr>
              <a:spLocks noChangeShapeType="1"/>
            </p:cNvSpPr>
            <p:nvPr/>
          </p:nvSpPr>
          <p:spPr bwMode="auto">
            <a:xfrm>
              <a:off x="3448" y="2784"/>
              <a:ext cx="0" cy="336"/>
            </a:xfrm>
            <a:prstGeom prst="line">
              <a:avLst/>
            </a:prstGeom>
            <a:noFill/>
            <a:ln w="28575">
              <a:solidFill>
                <a:schemeClr val="bg1">
                  <a:lumMod val="75000"/>
                </a:schemeClr>
              </a:solidFill>
              <a:round/>
              <a:headEnd/>
              <a:tailEnd/>
            </a:ln>
            <a:effectLst/>
          </p:spPr>
          <p:txBody>
            <a:bodyPr/>
            <a:lstStyle/>
            <a:p>
              <a:endParaRPr lang="en-US"/>
            </a:p>
          </p:txBody>
        </p:sp>
        <p:sp>
          <p:nvSpPr>
            <p:cNvPr id="1365088" name="Line 96"/>
            <p:cNvSpPr>
              <a:spLocks noChangeShapeType="1"/>
            </p:cNvSpPr>
            <p:nvPr/>
          </p:nvSpPr>
          <p:spPr bwMode="auto">
            <a:xfrm>
              <a:off x="3448" y="3120"/>
              <a:ext cx="816" cy="0"/>
            </a:xfrm>
            <a:prstGeom prst="line">
              <a:avLst/>
            </a:prstGeom>
            <a:noFill/>
            <a:ln w="28575">
              <a:solidFill>
                <a:schemeClr val="bg1">
                  <a:lumMod val="75000"/>
                </a:schemeClr>
              </a:solidFill>
              <a:round/>
              <a:headEnd/>
              <a:tailEnd/>
            </a:ln>
            <a:effectLst/>
          </p:spPr>
          <p:txBody>
            <a:bodyPr/>
            <a:lstStyle/>
            <a:p>
              <a:endParaRPr lang="en-US"/>
            </a:p>
          </p:txBody>
        </p:sp>
        <p:sp>
          <p:nvSpPr>
            <p:cNvPr id="1365089" name="Rectangle 97"/>
            <p:cNvSpPr>
              <a:spLocks noChangeArrowheads="1"/>
            </p:cNvSpPr>
            <p:nvPr/>
          </p:nvSpPr>
          <p:spPr bwMode="auto">
            <a:xfrm>
              <a:off x="5184" y="1776"/>
              <a:ext cx="96" cy="1776"/>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90" name="Line 98"/>
            <p:cNvSpPr>
              <a:spLocks noChangeShapeType="1"/>
            </p:cNvSpPr>
            <p:nvPr/>
          </p:nvSpPr>
          <p:spPr bwMode="auto">
            <a:xfrm>
              <a:off x="4416" y="3120"/>
              <a:ext cx="768" cy="0"/>
            </a:xfrm>
            <a:prstGeom prst="line">
              <a:avLst/>
            </a:prstGeom>
            <a:noFill/>
            <a:ln w="28575">
              <a:solidFill>
                <a:schemeClr val="bg1">
                  <a:lumMod val="75000"/>
                </a:schemeClr>
              </a:solidFill>
              <a:round/>
              <a:headEnd/>
              <a:tailEnd/>
            </a:ln>
            <a:effectLst/>
          </p:spPr>
          <p:txBody>
            <a:bodyPr/>
            <a:lstStyle/>
            <a:p>
              <a:endParaRPr lang="en-US"/>
            </a:p>
          </p:txBody>
        </p:sp>
        <p:sp>
          <p:nvSpPr>
            <p:cNvPr id="1365091" name="Line 99"/>
            <p:cNvSpPr>
              <a:spLocks noChangeShapeType="1"/>
            </p:cNvSpPr>
            <p:nvPr/>
          </p:nvSpPr>
          <p:spPr bwMode="auto">
            <a:xfrm>
              <a:off x="5280" y="2400"/>
              <a:ext cx="144" cy="1"/>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92" name="Line 100"/>
            <p:cNvSpPr>
              <a:spLocks noChangeShapeType="1"/>
            </p:cNvSpPr>
            <p:nvPr/>
          </p:nvSpPr>
          <p:spPr bwMode="auto">
            <a:xfrm>
              <a:off x="5664" y="2496"/>
              <a:ext cx="0" cy="1632"/>
            </a:xfrm>
            <a:prstGeom prst="line">
              <a:avLst/>
            </a:prstGeom>
            <a:noFill/>
            <a:ln w="28575">
              <a:solidFill>
                <a:schemeClr val="bg1">
                  <a:lumMod val="75000"/>
                </a:schemeClr>
              </a:solidFill>
              <a:round/>
              <a:headEnd/>
              <a:tailEnd/>
            </a:ln>
            <a:effectLst/>
          </p:spPr>
          <p:txBody>
            <a:bodyPr/>
            <a:lstStyle/>
            <a:p>
              <a:endParaRPr lang="en-US"/>
            </a:p>
          </p:txBody>
        </p:sp>
        <p:sp>
          <p:nvSpPr>
            <p:cNvPr id="1365093" name="Line 101"/>
            <p:cNvSpPr>
              <a:spLocks noChangeShapeType="1"/>
            </p:cNvSpPr>
            <p:nvPr/>
          </p:nvSpPr>
          <p:spPr bwMode="auto">
            <a:xfrm>
              <a:off x="2536" y="720"/>
              <a:ext cx="0" cy="912"/>
            </a:xfrm>
            <a:prstGeom prst="line">
              <a:avLst/>
            </a:prstGeom>
            <a:noFill/>
            <a:ln w="28575">
              <a:solidFill>
                <a:schemeClr val="bg1">
                  <a:lumMod val="75000"/>
                </a:schemeClr>
              </a:solidFill>
              <a:round/>
              <a:headEnd/>
              <a:tailEnd/>
            </a:ln>
            <a:effectLst/>
          </p:spPr>
          <p:txBody>
            <a:bodyPr/>
            <a:lstStyle/>
            <a:p>
              <a:endParaRPr lang="en-US"/>
            </a:p>
          </p:txBody>
        </p:sp>
        <p:sp>
          <p:nvSpPr>
            <p:cNvPr id="1365094" name="Line 102"/>
            <p:cNvSpPr>
              <a:spLocks noChangeShapeType="1"/>
            </p:cNvSpPr>
            <p:nvPr/>
          </p:nvSpPr>
          <p:spPr bwMode="auto">
            <a:xfrm flipH="1" flipV="1">
              <a:off x="2824" y="2976"/>
              <a:ext cx="96" cy="144"/>
            </a:xfrm>
            <a:prstGeom prst="line">
              <a:avLst/>
            </a:prstGeom>
            <a:noFill/>
            <a:ln w="28575" cap="rnd">
              <a:solidFill>
                <a:schemeClr val="bg1">
                  <a:lumMod val="75000"/>
                </a:schemeClr>
              </a:solidFill>
              <a:prstDash val="sysDot"/>
              <a:round/>
              <a:headEnd/>
              <a:tailEnd/>
            </a:ln>
            <a:effectLst/>
          </p:spPr>
          <p:txBody>
            <a:bodyPr/>
            <a:lstStyle/>
            <a:p>
              <a:endParaRPr lang="en-US"/>
            </a:p>
          </p:txBody>
        </p:sp>
        <p:sp>
          <p:nvSpPr>
            <p:cNvPr id="1365095" name="Line 103"/>
            <p:cNvSpPr>
              <a:spLocks noChangeShapeType="1"/>
            </p:cNvSpPr>
            <p:nvPr/>
          </p:nvSpPr>
          <p:spPr bwMode="auto">
            <a:xfrm flipH="1">
              <a:off x="5184" y="2640"/>
              <a:ext cx="96" cy="480"/>
            </a:xfrm>
            <a:prstGeom prst="line">
              <a:avLst/>
            </a:prstGeom>
            <a:noFill/>
            <a:ln w="28575" cap="rnd">
              <a:solidFill>
                <a:schemeClr val="bg1">
                  <a:lumMod val="75000"/>
                </a:schemeClr>
              </a:solidFill>
              <a:prstDash val="sysDot"/>
              <a:round/>
              <a:headEnd/>
              <a:tailEnd/>
            </a:ln>
            <a:effectLst/>
          </p:spPr>
          <p:txBody>
            <a:bodyPr/>
            <a:lstStyle/>
            <a:p>
              <a:endParaRPr lang="en-US"/>
            </a:p>
          </p:txBody>
        </p:sp>
        <p:sp>
          <p:nvSpPr>
            <p:cNvPr id="1365096" name="Text Box 104"/>
            <p:cNvSpPr txBox="1">
              <a:spLocks noChangeArrowheads="1"/>
            </p:cNvSpPr>
            <p:nvPr/>
          </p:nvSpPr>
          <p:spPr bwMode="auto">
            <a:xfrm>
              <a:off x="1355" y="1219"/>
              <a:ext cx="325" cy="173"/>
            </a:xfrm>
            <a:prstGeom prst="rect">
              <a:avLst/>
            </a:prstGeom>
            <a:noFill/>
            <a:ln w="12700">
              <a:noFill/>
              <a:miter lim="800000"/>
              <a:headEnd/>
              <a:tailEnd/>
            </a:ln>
            <a:effectLst/>
          </p:spPr>
          <p:txBody>
            <a:bodyPr wrap="none">
              <a:spAutoFit/>
            </a:bodyPr>
            <a:lstStyle/>
            <a:p>
              <a:r>
                <a:rPr lang="en-US" sz="1200" b="1" dirty="0">
                  <a:solidFill>
                    <a:schemeClr val="accent2"/>
                  </a:solidFill>
                </a:rPr>
                <a:t>IF/ID</a:t>
              </a:r>
            </a:p>
          </p:txBody>
        </p:sp>
        <p:sp>
          <p:nvSpPr>
            <p:cNvPr id="1365097" name="Line 105"/>
            <p:cNvSpPr>
              <a:spLocks noChangeShapeType="1"/>
            </p:cNvSpPr>
            <p:nvPr/>
          </p:nvSpPr>
          <p:spPr bwMode="auto">
            <a:xfrm flipH="1" flipV="1">
              <a:off x="1816" y="1776"/>
              <a:ext cx="672" cy="1200"/>
            </a:xfrm>
            <a:prstGeom prst="line">
              <a:avLst/>
            </a:prstGeom>
            <a:noFill/>
            <a:ln w="28575">
              <a:solidFill>
                <a:schemeClr val="bg1">
                  <a:lumMod val="75000"/>
                </a:schemeClr>
              </a:solidFill>
              <a:round/>
              <a:headEnd/>
              <a:tailEnd/>
            </a:ln>
            <a:effectLst/>
          </p:spPr>
          <p:txBody>
            <a:bodyPr/>
            <a:lstStyle/>
            <a:p>
              <a:endParaRPr lang="en-US"/>
            </a:p>
          </p:txBody>
        </p:sp>
        <p:sp>
          <p:nvSpPr>
            <p:cNvPr id="1365098" name="Line 106"/>
            <p:cNvSpPr>
              <a:spLocks noChangeShapeType="1"/>
            </p:cNvSpPr>
            <p:nvPr/>
          </p:nvSpPr>
          <p:spPr bwMode="auto">
            <a:xfrm>
              <a:off x="2392" y="2976"/>
              <a:ext cx="432" cy="0"/>
            </a:xfrm>
            <a:prstGeom prst="line">
              <a:avLst/>
            </a:prstGeom>
            <a:noFill/>
            <a:ln w="28575">
              <a:solidFill>
                <a:schemeClr val="bg1">
                  <a:lumMod val="75000"/>
                </a:schemeClr>
              </a:solidFill>
              <a:round/>
              <a:headEnd/>
              <a:tailEnd/>
            </a:ln>
            <a:effectLst/>
          </p:spPr>
          <p:txBody>
            <a:bodyPr/>
            <a:lstStyle/>
            <a:p>
              <a:endParaRPr lang="en-US"/>
            </a:p>
          </p:txBody>
        </p:sp>
        <p:sp>
          <p:nvSpPr>
            <p:cNvPr id="1365099" name="Line 107"/>
            <p:cNvSpPr>
              <a:spLocks noChangeShapeType="1"/>
            </p:cNvSpPr>
            <p:nvPr/>
          </p:nvSpPr>
          <p:spPr bwMode="auto">
            <a:xfrm>
              <a:off x="1392" y="960"/>
              <a:ext cx="0" cy="576"/>
            </a:xfrm>
            <a:prstGeom prst="line">
              <a:avLst/>
            </a:prstGeom>
            <a:noFill/>
            <a:ln w="28575">
              <a:solidFill>
                <a:schemeClr val="bg1">
                  <a:lumMod val="75000"/>
                </a:schemeClr>
              </a:solidFill>
              <a:round/>
              <a:headEnd/>
              <a:tailEnd/>
            </a:ln>
            <a:effectLst/>
          </p:spPr>
          <p:txBody>
            <a:bodyPr/>
            <a:lstStyle/>
            <a:p>
              <a:endParaRPr lang="en-US"/>
            </a:p>
          </p:txBody>
        </p:sp>
        <p:sp>
          <p:nvSpPr>
            <p:cNvPr id="1365100" name="Line 108"/>
            <p:cNvSpPr>
              <a:spLocks noChangeShapeType="1"/>
            </p:cNvSpPr>
            <p:nvPr/>
          </p:nvSpPr>
          <p:spPr bwMode="auto">
            <a:xfrm>
              <a:off x="384" y="1344"/>
              <a:ext cx="0" cy="1008"/>
            </a:xfrm>
            <a:prstGeom prst="line">
              <a:avLst/>
            </a:prstGeom>
            <a:noFill/>
            <a:ln w="28575">
              <a:solidFill>
                <a:schemeClr val="bg1">
                  <a:lumMod val="75000"/>
                </a:schemeClr>
              </a:solidFill>
              <a:round/>
              <a:headEnd/>
              <a:tailEnd/>
            </a:ln>
            <a:effectLst/>
          </p:spPr>
          <p:txBody>
            <a:bodyPr/>
            <a:lstStyle/>
            <a:p>
              <a:endParaRPr lang="en-US"/>
            </a:p>
          </p:txBody>
        </p:sp>
        <p:sp>
          <p:nvSpPr>
            <p:cNvPr id="1365101" name="Rectangle 109"/>
            <p:cNvSpPr>
              <a:spLocks noChangeArrowheads="1"/>
            </p:cNvSpPr>
            <p:nvPr/>
          </p:nvSpPr>
          <p:spPr bwMode="auto">
            <a:xfrm>
              <a:off x="4264" y="1392"/>
              <a:ext cx="96" cy="2160"/>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02" name="Oval 110"/>
            <p:cNvSpPr>
              <a:spLocks noChangeArrowheads="1"/>
            </p:cNvSpPr>
            <p:nvPr/>
          </p:nvSpPr>
          <p:spPr bwMode="auto">
            <a:xfrm>
              <a:off x="1864" y="2832"/>
              <a:ext cx="512" cy="288"/>
            </a:xfrm>
            <a:prstGeom prst="ellipse">
              <a:avLst/>
            </a:prstGeom>
            <a:solidFill>
              <a:schemeClr val="bg1"/>
            </a:solidFill>
            <a:ln w="12700">
              <a:solidFill>
                <a:schemeClr val="bg1">
                  <a:lumMod val="75000"/>
                </a:schemeClr>
              </a:solidFill>
              <a:round/>
              <a:headEnd/>
              <a:tailEnd/>
            </a:ln>
            <a:effectLst/>
          </p:spPr>
          <p:txBody>
            <a:bodyPr wrap="none" anchor="ctr"/>
            <a:lstStyle/>
            <a:p>
              <a:endParaRPr lang="en-US"/>
            </a:p>
          </p:txBody>
        </p:sp>
        <p:sp>
          <p:nvSpPr>
            <p:cNvPr id="1365103" name="Rectangle 111"/>
            <p:cNvSpPr>
              <a:spLocks noChangeArrowheads="1"/>
            </p:cNvSpPr>
            <p:nvPr/>
          </p:nvSpPr>
          <p:spPr bwMode="auto">
            <a:xfrm>
              <a:off x="1960" y="2832"/>
              <a:ext cx="336" cy="288"/>
            </a:xfrm>
            <a:prstGeom prst="rect">
              <a:avLst/>
            </a:prstGeom>
            <a:noFill/>
            <a:ln w="12700">
              <a:noFill/>
              <a:miter lim="800000"/>
              <a:headEnd/>
              <a:tailEnd/>
            </a:ln>
            <a:effectLst/>
          </p:spPr>
          <p:txBody>
            <a:bodyPr wrap="none" lIns="19050" tIns="26988" rIns="19050" bIns="26988"/>
            <a:lstStyle/>
            <a:p>
              <a:pPr algn="ctr"/>
              <a:r>
                <a:rPr lang="en-US" sz="1200" b="1" dirty="0">
                  <a:solidFill>
                    <a:srgbClr val="000000"/>
                  </a:solidFill>
                </a:rPr>
                <a:t>Sign</a:t>
              </a:r>
            </a:p>
            <a:p>
              <a:pPr algn="ctr"/>
              <a:r>
                <a:rPr lang="en-US" sz="1200" b="1" dirty="0">
                  <a:solidFill>
                    <a:srgbClr val="000000"/>
                  </a:solidFill>
                </a:rPr>
                <a:t>Extend</a:t>
              </a:r>
            </a:p>
          </p:txBody>
        </p:sp>
        <p:sp>
          <p:nvSpPr>
            <p:cNvPr id="1365104" name="Line 112"/>
            <p:cNvSpPr>
              <a:spLocks noChangeShapeType="1"/>
            </p:cNvSpPr>
            <p:nvPr/>
          </p:nvSpPr>
          <p:spPr bwMode="auto">
            <a:xfrm>
              <a:off x="4408" y="2400"/>
              <a:ext cx="0" cy="1488"/>
            </a:xfrm>
            <a:prstGeom prst="line">
              <a:avLst/>
            </a:prstGeom>
            <a:noFill/>
            <a:ln w="28575">
              <a:solidFill>
                <a:schemeClr val="bg1">
                  <a:lumMod val="75000"/>
                </a:schemeClr>
              </a:solidFill>
              <a:round/>
              <a:headEnd/>
              <a:tailEnd/>
            </a:ln>
            <a:effectLst/>
          </p:spPr>
          <p:txBody>
            <a:bodyPr/>
            <a:lstStyle/>
            <a:p>
              <a:endParaRPr lang="en-US"/>
            </a:p>
          </p:txBody>
        </p:sp>
        <p:sp>
          <p:nvSpPr>
            <p:cNvPr id="1365105" name="Text Box 113"/>
            <p:cNvSpPr txBox="1">
              <a:spLocks noChangeArrowheads="1"/>
            </p:cNvSpPr>
            <p:nvPr/>
          </p:nvSpPr>
          <p:spPr bwMode="auto">
            <a:xfrm>
              <a:off x="2728" y="816"/>
              <a:ext cx="367" cy="173"/>
            </a:xfrm>
            <a:prstGeom prst="rect">
              <a:avLst/>
            </a:prstGeom>
            <a:noFill/>
            <a:ln w="12700">
              <a:noFill/>
              <a:miter lim="800000"/>
              <a:headEnd/>
              <a:tailEnd/>
            </a:ln>
            <a:effectLst/>
          </p:spPr>
          <p:txBody>
            <a:bodyPr wrap="none">
              <a:spAutoFit/>
            </a:bodyPr>
            <a:lstStyle/>
            <a:p>
              <a:r>
                <a:rPr lang="en-US" sz="1200" b="1" dirty="0">
                  <a:solidFill>
                    <a:schemeClr val="accent2"/>
                  </a:solidFill>
                </a:rPr>
                <a:t>ID/EX</a:t>
              </a:r>
            </a:p>
          </p:txBody>
        </p:sp>
        <p:sp>
          <p:nvSpPr>
            <p:cNvPr id="1365106" name="Text Box 114"/>
            <p:cNvSpPr txBox="1">
              <a:spLocks noChangeArrowheads="1"/>
            </p:cNvSpPr>
            <p:nvPr/>
          </p:nvSpPr>
          <p:spPr bwMode="auto">
            <a:xfrm>
              <a:off x="4161" y="931"/>
              <a:ext cx="495" cy="173"/>
            </a:xfrm>
            <a:prstGeom prst="rect">
              <a:avLst/>
            </a:prstGeom>
            <a:noFill/>
            <a:ln w="12700">
              <a:noFill/>
              <a:miter lim="800000"/>
              <a:headEnd/>
              <a:tailEnd/>
            </a:ln>
            <a:effectLst/>
          </p:spPr>
          <p:txBody>
            <a:bodyPr wrap="none">
              <a:spAutoFit/>
            </a:bodyPr>
            <a:lstStyle/>
            <a:p>
              <a:r>
                <a:rPr lang="en-US" sz="1200" b="1" dirty="0">
                  <a:solidFill>
                    <a:schemeClr val="accent2"/>
                  </a:solidFill>
                </a:rPr>
                <a:t>EX/MEM</a:t>
              </a:r>
            </a:p>
          </p:txBody>
        </p:sp>
        <p:sp>
          <p:nvSpPr>
            <p:cNvPr id="1365107" name="Text Box 115"/>
            <p:cNvSpPr txBox="1">
              <a:spLocks noChangeArrowheads="1"/>
            </p:cNvSpPr>
            <p:nvPr/>
          </p:nvSpPr>
          <p:spPr bwMode="auto">
            <a:xfrm>
              <a:off x="4992" y="1488"/>
              <a:ext cx="527"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365108" name="Rectangle 116"/>
            <p:cNvSpPr>
              <a:spLocks noChangeArrowheads="1"/>
            </p:cNvSpPr>
            <p:nvPr/>
          </p:nvSpPr>
          <p:spPr bwMode="auto">
            <a:xfrm>
              <a:off x="2824" y="1248"/>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09" name="Rectangle 117"/>
            <p:cNvSpPr>
              <a:spLocks noChangeArrowheads="1"/>
            </p:cNvSpPr>
            <p:nvPr/>
          </p:nvSpPr>
          <p:spPr bwMode="auto">
            <a:xfrm>
              <a:off x="2824" y="1104"/>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10" name="Rectangle 118"/>
            <p:cNvSpPr>
              <a:spLocks noChangeArrowheads="1"/>
            </p:cNvSpPr>
            <p:nvPr/>
          </p:nvSpPr>
          <p:spPr bwMode="auto">
            <a:xfrm>
              <a:off x="2824" y="960"/>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11" name="Rectangle 119"/>
            <p:cNvSpPr>
              <a:spLocks noChangeArrowheads="1"/>
            </p:cNvSpPr>
            <p:nvPr/>
          </p:nvSpPr>
          <p:spPr bwMode="auto">
            <a:xfrm>
              <a:off x="4264" y="1248"/>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12" name="Rectangle 120"/>
            <p:cNvSpPr>
              <a:spLocks noChangeArrowheads="1"/>
            </p:cNvSpPr>
            <p:nvPr/>
          </p:nvSpPr>
          <p:spPr bwMode="auto">
            <a:xfrm>
              <a:off x="4264" y="1104"/>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13" name="Rectangle 121"/>
            <p:cNvSpPr>
              <a:spLocks noChangeArrowheads="1"/>
            </p:cNvSpPr>
            <p:nvPr/>
          </p:nvSpPr>
          <p:spPr bwMode="auto">
            <a:xfrm>
              <a:off x="5184" y="1632"/>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14" name="Rectangle 122"/>
            <p:cNvSpPr>
              <a:spLocks noChangeArrowheads="1"/>
            </p:cNvSpPr>
            <p:nvPr/>
          </p:nvSpPr>
          <p:spPr bwMode="auto">
            <a:xfrm>
              <a:off x="1816" y="1200"/>
              <a:ext cx="336" cy="192"/>
            </a:xfrm>
            <a:prstGeom prst="rect">
              <a:avLst/>
            </a:prstGeom>
            <a:noFill/>
            <a:ln w="12700">
              <a:noFill/>
              <a:miter lim="800000"/>
              <a:headEnd/>
              <a:tailEnd/>
            </a:ln>
            <a:effectLst/>
          </p:spPr>
          <p:txBody>
            <a:bodyPr wrap="none" lIns="19050" tIns="26988" rIns="19050" bIns="26988"/>
            <a:lstStyle/>
            <a:p>
              <a:pPr algn="ctr"/>
              <a:r>
                <a:rPr lang="en-US" sz="1200" b="1" dirty="0"/>
                <a:t>Control</a:t>
              </a:r>
            </a:p>
          </p:txBody>
        </p:sp>
        <p:sp>
          <p:nvSpPr>
            <p:cNvPr id="1365115" name="Oval 123"/>
            <p:cNvSpPr>
              <a:spLocks noChangeArrowheads="1"/>
            </p:cNvSpPr>
            <p:nvPr/>
          </p:nvSpPr>
          <p:spPr bwMode="auto">
            <a:xfrm>
              <a:off x="1816" y="1152"/>
              <a:ext cx="384" cy="288"/>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116" name="Line 124"/>
            <p:cNvSpPr>
              <a:spLocks noChangeShapeType="1"/>
            </p:cNvSpPr>
            <p:nvPr/>
          </p:nvSpPr>
          <p:spPr bwMode="auto">
            <a:xfrm>
              <a:off x="1624" y="1296"/>
              <a:ext cx="192"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17" name="Line 125"/>
            <p:cNvSpPr>
              <a:spLocks noChangeShapeType="1"/>
            </p:cNvSpPr>
            <p:nvPr/>
          </p:nvSpPr>
          <p:spPr bwMode="auto">
            <a:xfrm>
              <a:off x="4368" y="1344"/>
              <a:ext cx="816" cy="336"/>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18" name="Line 126"/>
            <p:cNvSpPr>
              <a:spLocks noChangeShapeType="1"/>
            </p:cNvSpPr>
            <p:nvPr/>
          </p:nvSpPr>
          <p:spPr bwMode="auto">
            <a:xfrm>
              <a:off x="2920" y="1344"/>
              <a:ext cx="1344"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19" name="Line 127"/>
            <p:cNvSpPr>
              <a:spLocks noChangeShapeType="1"/>
            </p:cNvSpPr>
            <p:nvPr/>
          </p:nvSpPr>
          <p:spPr bwMode="auto">
            <a:xfrm>
              <a:off x="2920" y="1200"/>
              <a:ext cx="1344"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20" name="Line 128"/>
            <p:cNvSpPr>
              <a:spLocks noChangeShapeType="1"/>
            </p:cNvSpPr>
            <p:nvPr/>
          </p:nvSpPr>
          <p:spPr bwMode="auto">
            <a:xfrm>
              <a:off x="2920" y="1008"/>
              <a:ext cx="384" cy="0"/>
            </a:xfrm>
            <a:prstGeom prst="line">
              <a:avLst/>
            </a:prstGeom>
            <a:noFill/>
            <a:ln w="12700">
              <a:solidFill>
                <a:schemeClr val="bg1">
                  <a:lumMod val="75000"/>
                </a:schemeClr>
              </a:solidFill>
              <a:round/>
              <a:headEnd/>
              <a:tailEnd/>
            </a:ln>
            <a:effectLst/>
          </p:spPr>
          <p:txBody>
            <a:bodyPr/>
            <a:lstStyle/>
            <a:p>
              <a:endParaRPr lang="en-US"/>
            </a:p>
          </p:txBody>
        </p:sp>
        <p:sp>
          <p:nvSpPr>
            <p:cNvPr id="1365121" name="Line 129"/>
            <p:cNvSpPr>
              <a:spLocks noChangeShapeType="1"/>
            </p:cNvSpPr>
            <p:nvPr/>
          </p:nvSpPr>
          <p:spPr bwMode="auto">
            <a:xfrm>
              <a:off x="5520" y="1728"/>
              <a:ext cx="0" cy="192"/>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22" name="Line 130"/>
            <p:cNvSpPr>
              <a:spLocks noChangeShapeType="1"/>
            </p:cNvSpPr>
            <p:nvPr/>
          </p:nvSpPr>
          <p:spPr bwMode="auto">
            <a:xfrm>
              <a:off x="4360" y="1200"/>
              <a:ext cx="432" cy="0"/>
            </a:xfrm>
            <a:prstGeom prst="line">
              <a:avLst/>
            </a:prstGeom>
            <a:noFill/>
            <a:ln w="12700">
              <a:solidFill>
                <a:schemeClr val="bg1">
                  <a:lumMod val="75000"/>
                </a:schemeClr>
              </a:solidFill>
              <a:round/>
              <a:headEnd/>
              <a:tailEnd/>
            </a:ln>
            <a:effectLst/>
          </p:spPr>
          <p:txBody>
            <a:bodyPr/>
            <a:lstStyle/>
            <a:p>
              <a:endParaRPr lang="en-US"/>
            </a:p>
          </p:txBody>
        </p:sp>
        <p:sp>
          <p:nvSpPr>
            <p:cNvPr id="1365123" name="Line 131"/>
            <p:cNvSpPr>
              <a:spLocks noChangeShapeType="1"/>
            </p:cNvSpPr>
            <p:nvPr/>
          </p:nvSpPr>
          <p:spPr bwMode="auto">
            <a:xfrm>
              <a:off x="5280" y="1728"/>
              <a:ext cx="240" cy="0"/>
            </a:xfrm>
            <a:prstGeom prst="line">
              <a:avLst/>
            </a:prstGeom>
            <a:noFill/>
            <a:ln w="12700">
              <a:solidFill>
                <a:schemeClr val="bg1">
                  <a:lumMod val="75000"/>
                </a:schemeClr>
              </a:solidFill>
              <a:round/>
              <a:headEnd/>
              <a:tailEnd/>
            </a:ln>
            <a:effectLst/>
          </p:spPr>
          <p:txBody>
            <a:bodyPr/>
            <a:lstStyle/>
            <a:p>
              <a:endParaRPr lang="en-US"/>
            </a:p>
          </p:txBody>
        </p:sp>
        <p:sp>
          <p:nvSpPr>
            <p:cNvPr id="1365124" name="Line 132"/>
            <p:cNvSpPr>
              <a:spLocks noChangeShapeType="1"/>
            </p:cNvSpPr>
            <p:nvPr/>
          </p:nvSpPr>
          <p:spPr bwMode="auto">
            <a:xfrm>
              <a:off x="4792" y="1200"/>
              <a:ext cx="0" cy="96"/>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25" name="Line 133"/>
            <p:cNvSpPr>
              <a:spLocks noChangeShapeType="1"/>
            </p:cNvSpPr>
            <p:nvPr/>
          </p:nvSpPr>
          <p:spPr bwMode="auto">
            <a:xfrm>
              <a:off x="3304" y="1008"/>
              <a:ext cx="0" cy="144"/>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26" name="Line 134"/>
            <p:cNvSpPr>
              <a:spLocks noChangeShapeType="1"/>
            </p:cNvSpPr>
            <p:nvPr/>
          </p:nvSpPr>
          <p:spPr bwMode="auto">
            <a:xfrm>
              <a:off x="3352" y="3456"/>
              <a:ext cx="912" cy="0"/>
            </a:xfrm>
            <a:prstGeom prst="line">
              <a:avLst/>
            </a:prstGeom>
            <a:noFill/>
            <a:ln w="19050">
              <a:solidFill>
                <a:schemeClr val="bg1">
                  <a:lumMod val="75000"/>
                </a:schemeClr>
              </a:solidFill>
              <a:round/>
              <a:headEnd/>
              <a:tailEnd/>
            </a:ln>
            <a:effectLst/>
          </p:spPr>
          <p:txBody>
            <a:bodyPr/>
            <a:lstStyle/>
            <a:p>
              <a:endParaRPr lang="en-US"/>
            </a:p>
          </p:txBody>
        </p:sp>
        <p:sp>
          <p:nvSpPr>
            <p:cNvPr id="1365127" name="Line 135"/>
            <p:cNvSpPr>
              <a:spLocks noChangeShapeType="1"/>
            </p:cNvSpPr>
            <p:nvPr/>
          </p:nvSpPr>
          <p:spPr bwMode="auto">
            <a:xfrm>
              <a:off x="1624" y="3552"/>
              <a:ext cx="1200" cy="0"/>
            </a:xfrm>
            <a:prstGeom prst="line">
              <a:avLst/>
            </a:prstGeom>
            <a:noFill/>
            <a:ln w="19050">
              <a:solidFill>
                <a:schemeClr val="bg1">
                  <a:lumMod val="75000"/>
                </a:schemeClr>
              </a:solidFill>
              <a:round/>
              <a:headEnd/>
              <a:tailEnd/>
            </a:ln>
            <a:effectLst/>
          </p:spPr>
          <p:txBody>
            <a:bodyPr/>
            <a:lstStyle/>
            <a:p>
              <a:endParaRPr lang="en-US"/>
            </a:p>
          </p:txBody>
        </p:sp>
        <p:sp>
          <p:nvSpPr>
            <p:cNvPr id="1365128" name="Line 136"/>
            <p:cNvSpPr>
              <a:spLocks noChangeShapeType="1"/>
            </p:cNvSpPr>
            <p:nvPr/>
          </p:nvSpPr>
          <p:spPr bwMode="auto">
            <a:xfrm>
              <a:off x="2920" y="3552"/>
              <a:ext cx="288" cy="0"/>
            </a:xfrm>
            <a:prstGeom prst="line">
              <a:avLst/>
            </a:prstGeom>
            <a:noFill/>
            <a:ln w="19050">
              <a:solidFill>
                <a:schemeClr val="bg1">
                  <a:lumMod val="75000"/>
                </a:schemeClr>
              </a:solidFill>
              <a:round/>
              <a:headEnd/>
              <a:tailEnd/>
            </a:ln>
            <a:effectLst/>
          </p:spPr>
          <p:txBody>
            <a:bodyPr/>
            <a:lstStyle/>
            <a:p>
              <a:endParaRPr lang="en-US"/>
            </a:p>
          </p:txBody>
        </p:sp>
        <p:sp>
          <p:nvSpPr>
            <p:cNvPr id="1365130" name="AutoShape 138"/>
            <p:cNvSpPr>
              <a:spLocks noChangeArrowheads="1"/>
            </p:cNvSpPr>
            <p:nvPr/>
          </p:nvSpPr>
          <p:spPr bwMode="auto">
            <a:xfrm rot="16200000">
              <a:off x="3112" y="3408"/>
              <a:ext cx="336"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133" name="Oval 141"/>
            <p:cNvSpPr>
              <a:spLocks noChangeArrowheads="1"/>
            </p:cNvSpPr>
            <p:nvPr/>
          </p:nvSpPr>
          <p:spPr bwMode="auto">
            <a:xfrm>
              <a:off x="3880" y="2736"/>
              <a:ext cx="288" cy="336"/>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134" name="Rectangle 142"/>
            <p:cNvSpPr>
              <a:spLocks noChangeArrowheads="1"/>
            </p:cNvSpPr>
            <p:nvPr/>
          </p:nvSpPr>
          <p:spPr bwMode="auto">
            <a:xfrm>
              <a:off x="3880" y="2736"/>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ALU</a:t>
              </a:r>
            </a:p>
            <a:p>
              <a:pPr algn="ctr" defTabSz="904875">
                <a:lnSpc>
                  <a:spcPts val="1600"/>
                </a:lnSpc>
                <a:tabLst>
                  <a:tab pos="452438" algn="l"/>
                  <a:tab pos="904875" algn="l"/>
                  <a:tab pos="1357313" algn="l"/>
                </a:tabLst>
              </a:pPr>
              <a:r>
                <a:rPr lang="en-US" sz="1200" b="1" dirty="0" err="1"/>
                <a:t>cntrl</a:t>
              </a:r>
              <a:endParaRPr lang="en-US" sz="1200" b="1" dirty="0"/>
            </a:p>
          </p:txBody>
        </p:sp>
        <p:sp>
          <p:nvSpPr>
            <p:cNvPr id="1365135" name="Line 143"/>
            <p:cNvSpPr>
              <a:spLocks noChangeShapeType="1"/>
            </p:cNvSpPr>
            <p:nvPr/>
          </p:nvSpPr>
          <p:spPr bwMode="auto">
            <a:xfrm>
              <a:off x="3400" y="2928"/>
              <a:ext cx="480"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36" name="Line 144"/>
            <p:cNvSpPr>
              <a:spLocks noChangeShapeType="1"/>
            </p:cNvSpPr>
            <p:nvPr/>
          </p:nvSpPr>
          <p:spPr bwMode="auto">
            <a:xfrm flipV="1">
              <a:off x="4024" y="2640"/>
              <a:ext cx="0" cy="96"/>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37" name="AutoShape 145"/>
            <p:cNvSpPr>
              <a:spLocks noChangeArrowheads="1"/>
            </p:cNvSpPr>
            <p:nvPr/>
          </p:nvSpPr>
          <p:spPr bwMode="auto">
            <a:xfrm flipH="1">
              <a:off x="2248" y="480"/>
              <a:ext cx="240" cy="192"/>
            </a:xfrm>
            <a:prstGeom prst="flowChartDelay">
              <a:avLst/>
            </a:prstGeom>
            <a:noFill/>
            <a:ln w="12700">
              <a:solidFill>
                <a:schemeClr val="bg1">
                  <a:lumMod val="75000"/>
                </a:schemeClr>
              </a:solidFill>
              <a:miter lim="800000"/>
              <a:headEnd/>
              <a:tailEnd/>
            </a:ln>
            <a:effectLst/>
          </p:spPr>
          <p:txBody>
            <a:bodyPr wrap="none" anchor="ctr"/>
            <a:lstStyle/>
            <a:p>
              <a:endParaRPr lang="en-US"/>
            </a:p>
          </p:txBody>
        </p:sp>
        <p:sp>
          <p:nvSpPr>
            <p:cNvPr id="1365138" name="Rectangle 146"/>
            <p:cNvSpPr>
              <a:spLocks noChangeArrowheads="1"/>
            </p:cNvSpPr>
            <p:nvPr/>
          </p:nvSpPr>
          <p:spPr bwMode="auto">
            <a:xfrm>
              <a:off x="2296" y="480"/>
              <a:ext cx="336" cy="192"/>
            </a:xfrm>
            <a:prstGeom prst="rect">
              <a:avLst/>
            </a:prstGeom>
            <a:noFill/>
            <a:ln w="12700">
              <a:noFill/>
              <a:miter lim="800000"/>
              <a:headEnd/>
              <a:tailEnd/>
            </a:ln>
            <a:effectLst/>
          </p:spPr>
          <p:txBody>
            <a:bodyPr wrap="none" lIns="19050" tIns="26988" rIns="19050" bIns="26988"/>
            <a:lstStyle/>
            <a:p>
              <a:pPr algn="ctr"/>
              <a:r>
                <a:rPr lang="en-US" sz="1200" b="1" dirty="0"/>
                <a:t>Branch</a:t>
              </a:r>
            </a:p>
          </p:txBody>
        </p:sp>
        <p:sp>
          <p:nvSpPr>
            <p:cNvPr id="1365139" name="Line 147"/>
            <p:cNvSpPr>
              <a:spLocks noChangeShapeType="1"/>
            </p:cNvSpPr>
            <p:nvPr/>
          </p:nvSpPr>
          <p:spPr bwMode="auto">
            <a:xfrm>
              <a:off x="2488" y="624"/>
              <a:ext cx="144" cy="0"/>
            </a:xfrm>
            <a:prstGeom prst="line">
              <a:avLst/>
            </a:prstGeom>
            <a:noFill/>
            <a:ln w="12700">
              <a:solidFill>
                <a:schemeClr val="bg1">
                  <a:lumMod val="75000"/>
                </a:schemeClr>
              </a:solidFill>
              <a:round/>
              <a:headEnd/>
              <a:tailEnd/>
            </a:ln>
            <a:effectLst/>
          </p:spPr>
          <p:txBody>
            <a:bodyPr/>
            <a:lstStyle/>
            <a:p>
              <a:endParaRPr lang="en-US"/>
            </a:p>
          </p:txBody>
        </p:sp>
        <p:sp>
          <p:nvSpPr>
            <p:cNvPr id="1365140" name="Line 148"/>
            <p:cNvSpPr>
              <a:spLocks noChangeShapeType="1"/>
            </p:cNvSpPr>
            <p:nvPr/>
          </p:nvSpPr>
          <p:spPr bwMode="auto">
            <a:xfrm>
              <a:off x="2632" y="624"/>
              <a:ext cx="0" cy="672"/>
            </a:xfrm>
            <a:prstGeom prst="line">
              <a:avLst/>
            </a:prstGeom>
            <a:noFill/>
            <a:ln w="12700">
              <a:solidFill>
                <a:schemeClr val="bg1">
                  <a:lumMod val="75000"/>
                </a:schemeClr>
              </a:solidFill>
              <a:round/>
              <a:headEnd/>
              <a:tailEnd/>
            </a:ln>
            <a:effectLst/>
          </p:spPr>
          <p:txBody>
            <a:bodyPr/>
            <a:lstStyle/>
            <a:p>
              <a:endParaRPr lang="en-US"/>
            </a:p>
          </p:txBody>
        </p:sp>
        <p:sp>
          <p:nvSpPr>
            <p:cNvPr id="1365141" name="Line 149"/>
            <p:cNvSpPr>
              <a:spLocks noChangeShapeType="1"/>
            </p:cNvSpPr>
            <p:nvPr/>
          </p:nvSpPr>
          <p:spPr bwMode="auto">
            <a:xfrm>
              <a:off x="720" y="576"/>
              <a:ext cx="1536" cy="0"/>
            </a:xfrm>
            <a:prstGeom prst="line">
              <a:avLst/>
            </a:prstGeom>
            <a:noFill/>
            <a:ln w="12700">
              <a:solidFill>
                <a:schemeClr val="bg1">
                  <a:lumMod val="75000"/>
                </a:schemeClr>
              </a:solidFill>
              <a:round/>
              <a:headEnd/>
              <a:tailEnd/>
            </a:ln>
            <a:effectLst/>
          </p:spPr>
          <p:txBody>
            <a:bodyPr/>
            <a:lstStyle/>
            <a:p>
              <a:endParaRPr lang="en-US"/>
            </a:p>
          </p:txBody>
        </p:sp>
        <p:sp>
          <p:nvSpPr>
            <p:cNvPr id="1365142" name="Rectangle 150"/>
            <p:cNvSpPr>
              <a:spLocks noChangeArrowheads="1"/>
            </p:cNvSpPr>
            <p:nvPr/>
          </p:nvSpPr>
          <p:spPr bwMode="auto">
            <a:xfrm>
              <a:off x="1488" y="432"/>
              <a:ext cx="336" cy="192"/>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365143" name="Line 151"/>
            <p:cNvSpPr>
              <a:spLocks noChangeShapeType="1"/>
            </p:cNvSpPr>
            <p:nvPr/>
          </p:nvSpPr>
          <p:spPr bwMode="auto">
            <a:xfrm>
              <a:off x="720" y="576"/>
              <a:ext cx="0" cy="96"/>
            </a:xfrm>
            <a:prstGeom prst="line">
              <a:avLst/>
            </a:prstGeom>
            <a:noFill/>
            <a:ln w="12700">
              <a:solidFill>
                <a:schemeClr val="bg1">
                  <a:lumMod val="75000"/>
                </a:schemeClr>
              </a:solidFill>
              <a:round/>
              <a:headEnd/>
              <a:tailEnd/>
            </a:ln>
            <a:effectLst/>
          </p:spPr>
          <p:txBody>
            <a:bodyPr/>
            <a:lstStyle/>
            <a:p>
              <a:endParaRPr lang="en-US"/>
            </a:p>
          </p:txBody>
        </p:sp>
        <p:sp>
          <p:nvSpPr>
            <p:cNvPr id="1365144" name="AutoShape 152"/>
            <p:cNvSpPr>
              <a:spLocks noChangeArrowheads="1"/>
            </p:cNvSpPr>
            <p:nvPr/>
          </p:nvSpPr>
          <p:spPr bwMode="auto">
            <a:xfrm rot="-5400000">
              <a:off x="2985" y="2719"/>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145" name="AutoShape 153"/>
            <p:cNvSpPr>
              <a:spLocks noChangeArrowheads="1"/>
            </p:cNvSpPr>
            <p:nvPr/>
          </p:nvSpPr>
          <p:spPr bwMode="auto">
            <a:xfrm rot="-5400000">
              <a:off x="2985" y="2047"/>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146" name="Line 154"/>
            <p:cNvSpPr>
              <a:spLocks noChangeShapeType="1"/>
            </p:cNvSpPr>
            <p:nvPr/>
          </p:nvSpPr>
          <p:spPr bwMode="auto">
            <a:xfrm>
              <a:off x="2920" y="1920"/>
              <a:ext cx="288"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47" name="Line 155"/>
            <p:cNvSpPr>
              <a:spLocks noChangeShapeType="1"/>
            </p:cNvSpPr>
            <p:nvPr/>
          </p:nvSpPr>
          <p:spPr bwMode="auto">
            <a:xfrm>
              <a:off x="2920" y="2592"/>
              <a:ext cx="288"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48" name="Line 156"/>
            <p:cNvSpPr>
              <a:spLocks noChangeShapeType="1"/>
            </p:cNvSpPr>
            <p:nvPr/>
          </p:nvSpPr>
          <p:spPr bwMode="auto">
            <a:xfrm flipH="1">
              <a:off x="3112" y="3888"/>
              <a:ext cx="1296" cy="0"/>
            </a:xfrm>
            <a:prstGeom prst="line">
              <a:avLst/>
            </a:prstGeom>
            <a:noFill/>
            <a:ln w="28575">
              <a:solidFill>
                <a:schemeClr val="bg1">
                  <a:lumMod val="75000"/>
                </a:schemeClr>
              </a:solidFill>
              <a:round/>
              <a:headEnd/>
              <a:tailEnd/>
            </a:ln>
            <a:effectLst/>
          </p:spPr>
          <p:txBody>
            <a:bodyPr/>
            <a:lstStyle/>
            <a:p>
              <a:endParaRPr lang="en-US"/>
            </a:p>
          </p:txBody>
        </p:sp>
        <p:sp>
          <p:nvSpPr>
            <p:cNvPr id="1365149" name="Line 157"/>
            <p:cNvSpPr>
              <a:spLocks noChangeShapeType="1"/>
            </p:cNvSpPr>
            <p:nvPr/>
          </p:nvSpPr>
          <p:spPr bwMode="auto">
            <a:xfrm>
              <a:off x="3112" y="2304"/>
              <a:ext cx="0" cy="1584"/>
            </a:xfrm>
            <a:prstGeom prst="line">
              <a:avLst/>
            </a:prstGeom>
            <a:noFill/>
            <a:ln w="28575">
              <a:solidFill>
                <a:schemeClr val="bg1">
                  <a:lumMod val="75000"/>
                </a:schemeClr>
              </a:solidFill>
              <a:round/>
              <a:headEnd/>
              <a:tailEnd/>
            </a:ln>
            <a:effectLst/>
          </p:spPr>
          <p:txBody>
            <a:bodyPr/>
            <a:lstStyle/>
            <a:p>
              <a:endParaRPr lang="en-US"/>
            </a:p>
          </p:txBody>
        </p:sp>
        <p:sp>
          <p:nvSpPr>
            <p:cNvPr id="1365150" name="Line 158"/>
            <p:cNvSpPr>
              <a:spLocks noChangeShapeType="1"/>
            </p:cNvSpPr>
            <p:nvPr/>
          </p:nvSpPr>
          <p:spPr bwMode="auto">
            <a:xfrm>
              <a:off x="3112" y="2304"/>
              <a:ext cx="96"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51" name="Line 159"/>
            <p:cNvSpPr>
              <a:spLocks noChangeShapeType="1"/>
            </p:cNvSpPr>
            <p:nvPr/>
          </p:nvSpPr>
          <p:spPr bwMode="auto">
            <a:xfrm>
              <a:off x="3112" y="2976"/>
              <a:ext cx="96"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52" name="Line 160"/>
            <p:cNvSpPr>
              <a:spLocks noChangeShapeType="1"/>
            </p:cNvSpPr>
            <p:nvPr/>
          </p:nvSpPr>
          <p:spPr bwMode="auto">
            <a:xfrm>
              <a:off x="3016" y="2112"/>
              <a:ext cx="192"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53" name="Line 161"/>
            <p:cNvSpPr>
              <a:spLocks noChangeShapeType="1"/>
            </p:cNvSpPr>
            <p:nvPr/>
          </p:nvSpPr>
          <p:spPr bwMode="auto">
            <a:xfrm>
              <a:off x="3016" y="2784"/>
              <a:ext cx="192"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54" name="Line 162"/>
            <p:cNvSpPr>
              <a:spLocks noChangeShapeType="1"/>
            </p:cNvSpPr>
            <p:nvPr/>
          </p:nvSpPr>
          <p:spPr bwMode="auto">
            <a:xfrm>
              <a:off x="3016" y="2112"/>
              <a:ext cx="0" cy="2016"/>
            </a:xfrm>
            <a:prstGeom prst="line">
              <a:avLst/>
            </a:prstGeom>
            <a:noFill/>
            <a:ln w="28575">
              <a:solidFill>
                <a:schemeClr val="bg1">
                  <a:lumMod val="75000"/>
                </a:schemeClr>
              </a:solidFill>
              <a:round/>
              <a:headEnd/>
              <a:tailEnd/>
            </a:ln>
            <a:effectLst/>
          </p:spPr>
          <p:txBody>
            <a:bodyPr/>
            <a:lstStyle/>
            <a:p>
              <a:endParaRPr lang="en-US"/>
            </a:p>
          </p:txBody>
        </p:sp>
        <p:sp>
          <p:nvSpPr>
            <p:cNvPr id="1365155" name="Oval 163"/>
            <p:cNvSpPr>
              <a:spLocks noChangeArrowheads="1"/>
            </p:cNvSpPr>
            <p:nvPr/>
          </p:nvSpPr>
          <p:spPr bwMode="auto">
            <a:xfrm>
              <a:off x="3544" y="3504"/>
              <a:ext cx="528" cy="336"/>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156" name="Rectangle 164"/>
            <p:cNvSpPr>
              <a:spLocks noChangeArrowheads="1"/>
            </p:cNvSpPr>
            <p:nvPr/>
          </p:nvSpPr>
          <p:spPr bwMode="auto">
            <a:xfrm>
              <a:off x="3688" y="355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Forward</a:t>
              </a:r>
            </a:p>
            <a:p>
              <a:pPr algn="ctr" defTabSz="904875">
                <a:lnSpc>
                  <a:spcPts val="1600"/>
                </a:lnSpc>
                <a:tabLst>
                  <a:tab pos="452438" algn="l"/>
                  <a:tab pos="904875" algn="l"/>
                  <a:tab pos="1357313" algn="l"/>
                </a:tabLst>
              </a:pPr>
              <a:r>
                <a:rPr lang="en-US" sz="1200" b="1" dirty="0"/>
                <a:t>Unit</a:t>
              </a:r>
            </a:p>
          </p:txBody>
        </p:sp>
        <p:sp>
          <p:nvSpPr>
            <p:cNvPr id="1365157" name="Line 165"/>
            <p:cNvSpPr>
              <a:spLocks noChangeShapeType="1"/>
            </p:cNvSpPr>
            <p:nvPr/>
          </p:nvSpPr>
          <p:spPr bwMode="auto">
            <a:xfrm>
              <a:off x="4072" y="3600"/>
              <a:ext cx="432" cy="0"/>
            </a:xfrm>
            <a:prstGeom prst="line">
              <a:avLst/>
            </a:prstGeom>
            <a:noFill/>
            <a:ln w="19050">
              <a:solidFill>
                <a:schemeClr val="bg1">
                  <a:lumMod val="75000"/>
                </a:schemeClr>
              </a:solidFill>
              <a:round/>
              <a:headEnd type="triangle" w="med" len="med"/>
              <a:tailEnd/>
            </a:ln>
            <a:effectLst/>
          </p:spPr>
          <p:txBody>
            <a:bodyPr/>
            <a:lstStyle/>
            <a:p>
              <a:endParaRPr lang="en-US"/>
            </a:p>
          </p:txBody>
        </p:sp>
        <p:sp>
          <p:nvSpPr>
            <p:cNvPr id="1365158" name="Line 166"/>
            <p:cNvSpPr>
              <a:spLocks noChangeShapeType="1"/>
            </p:cNvSpPr>
            <p:nvPr/>
          </p:nvSpPr>
          <p:spPr bwMode="auto">
            <a:xfrm>
              <a:off x="4080" y="3696"/>
              <a:ext cx="1296" cy="0"/>
            </a:xfrm>
            <a:prstGeom prst="line">
              <a:avLst/>
            </a:prstGeom>
            <a:noFill/>
            <a:ln w="19050">
              <a:solidFill>
                <a:schemeClr val="bg1">
                  <a:lumMod val="75000"/>
                </a:schemeClr>
              </a:solidFill>
              <a:round/>
              <a:headEnd type="triangle" w="med" len="med"/>
              <a:tailEnd/>
            </a:ln>
            <a:effectLst/>
          </p:spPr>
          <p:txBody>
            <a:bodyPr/>
            <a:lstStyle/>
            <a:p>
              <a:endParaRPr lang="en-US"/>
            </a:p>
          </p:txBody>
        </p:sp>
        <p:sp>
          <p:nvSpPr>
            <p:cNvPr id="1365159" name="Line 167"/>
            <p:cNvSpPr>
              <a:spLocks noChangeShapeType="1"/>
            </p:cNvSpPr>
            <p:nvPr/>
          </p:nvSpPr>
          <p:spPr bwMode="auto">
            <a:xfrm>
              <a:off x="1624" y="3648"/>
              <a:ext cx="1200" cy="0"/>
            </a:xfrm>
            <a:prstGeom prst="line">
              <a:avLst/>
            </a:prstGeom>
            <a:noFill/>
            <a:ln w="19050">
              <a:solidFill>
                <a:schemeClr val="bg1">
                  <a:lumMod val="75000"/>
                </a:schemeClr>
              </a:solidFill>
              <a:round/>
              <a:headEnd/>
              <a:tailEnd/>
            </a:ln>
            <a:effectLst/>
          </p:spPr>
          <p:txBody>
            <a:bodyPr/>
            <a:lstStyle/>
            <a:p>
              <a:endParaRPr lang="en-US"/>
            </a:p>
          </p:txBody>
        </p:sp>
        <p:sp>
          <p:nvSpPr>
            <p:cNvPr id="1365160" name="Line 168"/>
            <p:cNvSpPr>
              <a:spLocks noChangeShapeType="1"/>
            </p:cNvSpPr>
            <p:nvPr/>
          </p:nvSpPr>
          <p:spPr bwMode="auto">
            <a:xfrm>
              <a:off x="1624" y="3744"/>
              <a:ext cx="1200" cy="0"/>
            </a:xfrm>
            <a:prstGeom prst="line">
              <a:avLst/>
            </a:prstGeom>
            <a:noFill/>
            <a:ln w="19050">
              <a:solidFill>
                <a:schemeClr val="bg1">
                  <a:lumMod val="75000"/>
                </a:schemeClr>
              </a:solidFill>
              <a:round/>
              <a:headEnd/>
              <a:tailEnd/>
            </a:ln>
            <a:effectLst/>
          </p:spPr>
          <p:txBody>
            <a:bodyPr/>
            <a:lstStyle/>
            <a:p>
              <a:endParaRPr lang="en-US"/>
            </a:p>
          </p:txBody>
        </p:sp>
        <p:sp>
          <p:nvSpPr>
            <p:cNvPr id="1365161" name="Line 169"/>
            <p:cNvSpPr>
              <a:spLocks noChangeShapeType="1"/>
            </p:cNvSpPr>
            <p:nvPr/>
          </p:nvSpPr>
          <p:spPr bwMode="auto">
            <a:xfrm>
              <a:off x="2920" y="3648"/>
              <a:ext cx="624" cy="0"/>
            </a:xfrm>
            <a:prstGeom prst="line">
              <a:avLst/>
            </a:prstGeom>
            <a:noFill/>
            <a:ln w="19050">
              <a:solidFill>
                <a:schemeClr val="bg1">
                  <a:lumMod val="75000"/>
                </a:schemeClr>
              </a:solidFill>
              <a:round/>
              <a:headEnd/>
              <a:tailEnd type="triangle" w="med" len="med"/>
            </a:ln>
            <a:effectLst/>
          </p:spPr>
          <p:txBody>
            <a:bodyPr/>
            <a:lstStyle/>
            <a:p>
              <a:endParaRPr lang="en-US"/>
            </a:p>
          </p:txBody>
        </p:sp>
        <p:sp>
          <p:nvSpPr>
            <p:cNvPr id="1365162" name="Line 170"/>
            <p:cNvSpPr>
              <a:spLocks noChangeShapeType="1"/>
            </p:cNvSpPr>
            <p:nvPr/>
          </p:nvSpPr>
          <p:spPr bwMode="auto">
            <a:xfrm>
              <a:off x="2920" y="3744"/>
              <a:ext cx="624" cy="0"/>
            </a:xfrm>
            <a:prstGeom prst="line">
              <a:avLst/>
            </a:prstGeom>
            <a:noFill/>
            <a:ln w="19050">
              <a:solidFill>
                <a:schemeClr val="bg1">
                  <a:lumMod val="75000"/>
                </a:schemeClr>
              </a:solidFill>
              <a:round/>
              <a:headEnd/>
              <a:tailEnd type="triangle" w="med" len="med"/>
            </a:ln>
            <a:effectLst/>
          </p:spPr>
          <p:txBody>
            <a:bodyPr/>
            <a:lstStyle/>
            <a:p>
              <a:endParaRPr lang="en-US"/>
            </a:p>
          </p:txBody>
        </p:sp>
        <p:sp>
          <p:nvSpPr>
            <p:cNvPr id="1365163" name="Line 171"/>
            <p:cNvSpPr>
              <a:spLocks noChangeShapeType="1"/>
            </p:cNvSpPr>
            <p:nvPr/>
          </p:nvSpPr>
          <p:spPr bwMode="auto">
            <a:xfrm flipH="1" flipV="1">
              <a:off x="3304" y="2304"/>
              <a:ext cx="480" cy="120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64" name="Line 172"/>
            <p:cNvSpPr>
              <a:spLocks noChangeShapeType="1"/>
            </p:cNvSpPr>
            <p:nvPr/>
          </p:nvSpPr>
          <p:spPr bwMode="auto">
            <a:xfrm flipH="1" flipV="1">
              <a:off x="3304" y="2976"/>
              <a:ext cx="288" cy="624"/>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65" name="Line 173"/>
            <p:cNvSpPr>
              <a:spLocks noChangeShapeType="1"/>
            </p:cNvSpPr>
            <p:nvPr/>
          </p:nvSpPr>
          <p:spPr bwMode="auto">
            <a:xfrm flipH="1">
              <a:off x="2824" y="1920"/>
              <a:ext cx="96" cy="336"/>
            </a:xfrm>
            <a:prstGeom prst="line">
              <a:avLst/>
            </a:prstGeom>
            <a:noFill/>
            <a:ln w="28575" cap="rnd">
              <a:solidFill>
                <a:schemeClr val="bg1">
                  <a:lumMod val="75000"/>
                </a:schemeClr>
              </a:solidFill>
              <a:prstDash val="sysDot"/>
              <a:round/>
              <a:headEnd/>
              <a:tailEnd/>
            </a:ln>
            <a:effectLst/>
          </p:spPr>
          <p:txBody>
            <a:bodyPr/>
            <a:lstStyle/>
            <a:p>
              <a:endParaRPr lang="en-US"/>
            </a:p>
          </p:txBody>
        </p:sp>
        <p:sp>
          <p:nvSpPr>
            <p:cNvPr id="1365166" name="Line 174"/>
            <p:cNvSpPr>
              <a:spLocks noChangeShapeType="1"/>
            </p:cNvSpPr>
            <p:nvPr/>
          </p:nvSpPr>
          <p:spPr bwMode="auto">
            <a:xfrm flipH="1">
              <a:off x="4264" y="2640"/>
              <a:ext cx="96" cy="480"/>
            </a:xfrm>
            <a:prstGeom prst="line">
              <a:avLst/>
            </a:prstGeom>
            <a:noFill/>
            <a:ln w="28575" cap="rnd">
              <a:solidFill>
                <a:schemeClr val="bg1">
                  <a:lumMod val="75000"/>
                </a:schemeClr>
              </a:solidFill>
              <a:prstDash val="sysDot"/>
              <a:round/>
              <a:headEnd/>
              <a:tailEnd/>
            </a:ln>
            <a:effectLst/>
          </p:spPr>
          <p:txBody>
            <a:bodyPr/>
            <a:lstStyle/>
            <a:p>
              <a:endParaRPr lang="en-US"/>
            </a:p>
          </p:txBody>
        </p:sp>
        <p:sp>
          <p:nvSpPr>
            <p:cNvPr id="1365167" name="Oval 175"/>
            <p:cNvSpPr>
              <a:spLocks noChangeArrowheads="1"/>
            </p:cNvSpPr>
            <p:nvPr/>
          </p:nvSpPr>
          <p:spPr bwMode="auto">
            <a:xfrm>
              <a:off x="1672" y="768"/>
              <a:ext cx="528" cy="336"/>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168" name="Rectangle 176"/>
            <p:cNvSpPr>
              <a:spLocks noChangeArrowheads="1"/>
            </p:cNvSpPr>
            <p:nvPr/>
          </p:nvSpPr>
          <p:spPr bwMode="auto">
            <a:xfrm>
              <a:off x="1816" y="816"/>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Hazard</a:t>
              </a:r>
            </a:p>
            <a:p>
              <a:pPr algn="ctr" defTabSz="904875">
                <a:lnSpc>
                  <a:spcPts val="1600"/>
                </a:lnSpc>
                <a:tabLst>
                  <a:tab pos="452438" algn="l"/>
                  <a:tab pos="904875" algn="l"/>
                  <a:tab pos="1357313" algn="l"/>
                </a:tabLst>
              </a:pPr>
              <a:r>
                <a:rPr lang="en-US" sz="1200" b="1" dirty="0"/>
                <a:t>Unit</a:t>
              </a:r>
            </a:p>
          </p:txBody>
        </p:sp>
        <p:sp>
          <p:nvSpPr>
            <p:cNvPr id="1365169" name="AutoShape 177"/>
            <p:cNvSpPr>
              <a:spLocks noChangeArrowheads="1"/>
            </p:cNvSpPr>
            <p:nvPr/>
          </p:nvSpPr>
          <p:spPr bwMode="auto">
            <a:xfrm rot="-5400000">
              <a:off x="2200" y="111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170" name="Rectangle 178"/>
            <p:cNvSpPr>
              <a:spLocks noChangeArrowheads="1"/>
            </p:cNvSpPr>
            <p:nvPr/>
          </p:nvSpPr>
          <p:spPr bwMode="auto">
            <a:xfrm>
              <a:off x="2344" y="118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365171" name="Rectangle 179"/>
            <p:cNvSpPr>
              <a:spLocks noChangeArrowheads="1"/>
            </p:cNvSpPr>
            <p:nvPr/>
          </p:nvSpPr>
          <p:spPr bwMode="auto">
            <a:xfrm>
              <a:off x="2344" y="1008"/>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365172" name="Line 180"/>
            <p:cNvSpPr>
              <a:spLocks noChangeShapeType="1"/>
            </p:cNvSpPr>
            <p:nvPr/>
          </p:nvSpPr>
          <p:spPr bwMode="auto">
            <a:xfrm>
              <a:off x="2488" y="1200"/>
              <a:ext cx="96" cy="0"/>
            </a:xfrm>
            <a:prstGeom prst="line">
              <a:avLst/>
            </a:prstGeom>
            <a:noFill/>
            <a:ln w="12700">
              <a:solidFill>
                <a:schemeClr val="bg1">
                  <a:lumMod val="75000"/>
                </a:schemeClr>
              </a:solidFill>
              <a:round/>
              <a:headEnd/>
              <a:tailEnd/>
            </a:ln>
            <a:effectLst/>
          </p:spPr>
          <p:txBody>
            <a:bodyPr/>
            <a:lstStyle/>
            <a:p>
              <a:endParaRPr lang="en-US"/>
            </a:p>
          </p:txBody>
        </p:sp>
        <p:sp>
          <p:nvSpPr>
            <p:cNvPr id="1365173" name="Line 181"/>
            <p:cNvSpPr>
              <a:spLocks noChangeShapeType="1"/>
            </p:cNvSpPr>
            <p:nvPr/>
          </p:nvSpPr>
          <p:spPr bwMode="auto">
            <a:xfrm>
              <a:off x="2728" y="1008"/>
              <a:ext cx="0" cy="336"/>
            </a:xfrm>
            <a:prstGeom prst="line">
              <a:avLst/>
            </a:prstGeom>
            <a:noFill/>
            <a:ln w="12700">
              <a:solidFill>
                <a:schemeClr val="bg1">
                  <a:lumMod val="75000"/>
                </a:schemeClr>
              </a:solidFill>
              <a:round/>
              <a:headEnd/>
              <a:tailEnd/>
            </a:ln>
            <a:effectLst/>
          </p:spPr>
          <p:txBody>
            <a:bodyPr/>
            <a:lstStyle/>
            <a:p>
              <a:endParaRPr lang="en-US"/>
            </a:p>
          </p:txBody>
        </p:sp>
        <p:sp>
          <p:nvSpPr>
            <p:cNvPr id="1365174" name="Line 182"/>
            <p:cNvSpPr>
              <a:spLocks noChangeShapeType="1"/>
            </p:cNvSpPr>
            <p:nvPr/>
          </p:nvSpPr>
          <p:spPr bwMode="auto">
            <a:xfrm>
              <a:off x="2728" y="1008"/>
              <a:ext cx="96"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75" name="Line 183"/>
            <p:cNvSpPr>
              <a:spLocks noChangeShapeType="1"/>
            </p:cNvSpPr>
            <p:nvPr/>
          </p:nvSpPr>
          <p:spPr bwMode="auto">
            <a:xfrm>
              <a:off x="2584" y="1200"/>
              <a:ext cx="240"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76" name="Line 184"/>
            <p:cNvSpPr>
              <a:spLocks noChangeShapeType="1"/>
            </p:cNvSpPr>
            <p:nvPr/>
          </p:nvSpPr>
          <p:spPr bwMode="auto">
            <a:xfrm>
              <a:off x="2728" y="1344"/>
              <a:ext cx="96"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77" name="Line 185"/>
            <p:cNvSpPr>
              <a:spLocks noChangeShapeType="1"/>
            </p:cNvSpPr>
            <p:nvPr/>
          </p:nvSpPr>
          <p:spPr bwMode="auto">
            <a:xfrm>
              <a:off x="2968" y="3456"/>
              <a:ext cx="0" cy="480"/>
            </a:xfrm>
            <a:prstGeom prst="line">
              <a:avLst/>
            </a:prstGeom>
            <a:noFill/>
            <a:ln w="12700">
              <a:solidFill>
                <a:schemeClr val="bg1">
                  <a:lumMod val="75000"/>
                </a:schemeClr>
              </a:solidFill>
              <a:round/>
              <a:headEnd/>
              <a:tailEnd/>
            </a:ln>
            <a:effectLst/>
          </p:spPr>
          <p:txBody>
            <a:bodyPr/>
            <a:lstStyle/>
            <a:p>
              <a:endParaRPr lang="en-US"/>
            </a:p>
          </p:txBody>
        </p:sp>
        <p:sp>
          <p:nvSpPr>
            <p:cNvPr id="1365178" name="Line 186"/>
            <p:cNvSpPr>
              <a:spLocks noChangeShapeType="1"/>
            </p:cNvSpPr>
            <p:nvPr/>
          </p:nvSpPr>
          <p:spPr bwMode="auto">
            <a:xfrm flipH="1">
              <a:off x="1720" y="3936"/>
              <a:ext cx="1248" cy="0"/>
            </a:xfrm>
            <a:prstGeom prst="line">
              <a:avLst/>
            </a:prstGeom>
            <a:noFill/>
            <a:ln w="12700">
              <a:solidFill>
                <a:schemeClr val="bg1">
                  <a:lumMod val="75000"/>
                </a:schemeClr>
              </a:solidFill>
              <a:round/>
              <a:headEnd/>
              <a:tailEnd/>
            </a:ln>
            <a:effectLst/>
          </p:spPr>
          <p:txBody>
            <a:bodyPr/>
            <a:lstStyle/>
            <a:p>
              <a:endParaRPr lang="en-US"/>
            </a:p>
          </p:txBody>
        </p:sp>
        <p:sp>
          <p:nvSpPr>
            <p:cNvPr id="1365179" name="Line 187"/>
            <p:cNvSpPr>
              <a:spLocks noChangeShapeType="1"/>
            </p:cNvSpPr>
            <p:nvPr/>
          </p:nvSpPr>
          <p:spPr bwMode="auto">
            <a:xfrm>
              <a:off x="1720" y="1056"/>
              <a:ext cx="0" cy="2880"/>
            </a:xfrm>
            <a:prstGeom prst="line">
              <a:avLst/>
            </a:prstGeom>
            <a:noFill/>
            <a:ln w="12700">
              <a:solidFill>
                <a:schemeClr val="bg1">
                  <a:lumMod val="75000"/>
                </a:schemeClr>
              </a:solidFill>
              <a:round/>
              <a:headEnd type="triangle" w="med" len="med"/>
              <a:tailEnd/>
            </a:ln>
            <a:effectLst/>
          </p:spPr>
          <p:txBody>
            <a:bodyPr/>
            <a:lstStyle/>
            <a:p>
              <a:endParaRPr lang="en-US"/>
            </a:p>
          </p:txBody>
        </p:sp>
        <p:sp>
          <p:nvSpPr>
            <p:cNvPr id="1365180" name="Line 188"/>
            <p:cNvSpPr>
              <a:spLocks noChangeShapeType="1"/>
            </p:cNvSpPr>
            <p:nvPr/>
          </p:nvSpPr>
          <p:spPr bwMode="auto">
            <a:xfrm flipV="1">
              <a:off x="1624" y="1056"/>
              <a:ext cx="0" cy="912"/>
            </a:xfrm>
            <a:prstGeom prst="line">
              <a:avLst/>
            </a:prstGeom>
            <a:noFill/>
            <a:ln w="12700">
              <a:solidFill>
                <a:schemeClr val="bg1">
                  <a:lumMod val="75000"/>
                </a:schemeClr>
              </a:solidFill>
              <a:round/>
              <a:headEnd/>
              <a:tailEnd/>
            </a:ln>
            <a:effectLst/>
          </p:spPr>
          <p:txBody>
            <a:bodyPr/>
            <a:lstStyle/>
            <a:p>
              <a:endParaRPr lang="en-US"/>
            </a:p>
          </p:txBody>
        </p:sp>
        <p:sp>
          <p:nvSpPr>
            <p:cNvPr id="1365181" name="Line 189"/>
            <p:cNvSpPr>
              <a:spLocks noChangeShapeType="1"/>
            </p:cNvSpPr>
            <p:nvPr/>
          </p:nvSpPr>
          <p:spPr bwMode="auto">
            <a:xfrm flipV="1">
              <a:off x="1624" y="1008"/>
              <a:ext cx="96" cy="48"/>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82" name="Line 190"/>
            <p:cNvSpPr>
              <a:spLocks noChangeShapeType="1"/>
            </p:cNvSpPr>
            <p:nvPr/>
          </p:nvSpPr>
          <p:spPr bwMode="auto">
            <a:xfrm flipV="1">
              <a:off x="2200" y="1296"/>
              <a:ext cx="144"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83" name="Line 191"/>
            <p:cNvSpPr>
              <a:spLocks noChangeShapeType="1"/>
            </p:cNvSpPr>
            <p:nvPr/>
          </p:nvSpPr>
          <p:spPr bwMode="auto">
            <a:xfrm flipV="1">
              <a:off x="2248" y="1104"/>
              <a:ext cx="96"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84" name="Rectangle 192"/>
            <p:cNvSpPr>
              <a:spLocks noChangeArrowheads="1"/>
            </p:cNvSpPr>
            <p:nvPr/>
          </p:nvSpPr>
          <p:spPr bwMode="auto">
            <a:xfrm>
              <a:off x="2152" y="1008"/>
              <a:ext cx="96" cy="192"/>
            </a:xfrm>
            <a:prstGeom prst="rect">
              <a:avLst/>
            </a:prstGeom>
            <a:noFill/>
            <a:ln w="12700">
              <a:noFill/>
              <a:miter lim="800000"/>
              <a:headEnd/>
              <a:tailEnd/>
            </a:ln>
            <a:effectLst/>
          </p:spPr>
          <p:txBody>
            <a:bodyPr wrap="none" lIns="19050" tIns="26988" rIns="19050" bIns="26988"/>
            <a:lstStyle/>
            <a:p>
              <a:pPr algn="ctr"/>
              <a:r>
                <a:rPr lang="en-US" sz="1400" b="1" dirty="0"/>
                <a:t>0</a:t>
              </a:r>
            </a:p>
          </p:txBody>
        </p:sp>
        <p:sp>
          <p:nvSpPr>
            <p:cNvPr id="1365185" name="Line 193"/>
            <p:cNvSpPr>
              <a:spLocks noChangeShapeType="1"/>
            </p:cNvSpPr>
            <p:nvPr/>
          </p:nvSpPr>
          <p:spPr bwMode="auto">
            <a:xfrm>
              <a:off x="2200" y="912"/>
              <a:ext cx="192" cy="0"/>
            </a:xfrm>
            <a:prstGeom prst="line">
              <a:avLst/>
            </a:prstGeom>
            <a:noFill/>
            <a:ln w="12700">
              <a:solidFill>
                <a:schemeClr val="bg1">
                  <a:lumMod val="75000"/>
                </a:schemeClr>
              </a:solidFill>
              <a:round/>
              <a:headEnd/>
              <a:tailEnd/>
            </a:ln>
            <a:effectLst/>
          </p:spPr>
          <p:txBody>
            <a:bodyPr/>
            <a:lstStyle/>
            <a:p>
              <a:endParaRPr lang="en-US"/>
            </a:p>
          </p:txBody>
        </p:sp>
        <p:sp>
          <p:nvSpPr>
            <p:cNvPr id="1365186" name="Line 194"/>
            <p:cNvSpPr>
              <a:spLocks noChangeShapeType="1"/>
            </p:cNvSpPr>
            <p:nvPr/>
          </p:nvSpPr>
          <p:spPr bwMode="auto">
            <a:xfrm>
              <a:off x="2392" y="912"/>
              <a:ext cx="0" cy="96"/>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87" name="Line 195"/>
            <p:cNvSpPr>
              <a:spLocks noChangeShapeType="1"/>
            </p:cNvSpPr>
            <p:nvPr/>
          </p:nvSpPr>
          <p:spPr bwMode="auto">
            <a:xfrm flipV="1">
              <a:off x="3400" y="816"/>
              <a:ext cx="0" cy="384"/>
            </a:xfrm>
            <a:prstGeom prst="line">
              <a:avLst/>
            </a:prstGeom>
            <a:noFill/>
            <a:ln w="12700">
              <a:solidFill>
                <a:schemeClr val="bg1">
                  <a:lumMod val="75000"/>
                </a:schemeClr>
              </a:solidFill>
              <a:round/>
              <a:headEnd/>
              <a:tailEnd/>
            </a:ln>
            <a:effectLst/>
          </p:spPr>
          <p:txBody>
            <a:bodyPr/>
            <a:lstStyle/>
            <a:p>
              <a:endParaRPr lang="en-US"/>
            </a:p>
          </p:txBody>
        </p:sp>
        <p:sp>
          <p:nvSpPr>
            <p:cNvPr id="1365188" name="Line 196"/>
            <p:cNvSpPr>
              <a:spLocks noChangeShapeType="1"/>
            </p:cNvSpPr>
            <p:nvPr/>
          </p:nvSpPr>
          <p:spPr bwMode="auto">
            <a:xfrm>
              <a:off x="2104" y="816"/>
              <a:ext cx="1296" cy="0"/>
            </a:xfrm>
            <a:prstGeom prst="line">
              <a:avLst/>
            </a:prstGeom>
            <a:noFill/>
            <a:ln w="12700">
              <a:solidFill>
                <a:schemeClr val="bg1">
                  <a:lumMod val="75000"/>
                </a:schemeClr>
              </a:solidFill>
              <a:round/>
              <a:headEnd type="triangle" w="med" len="med"/>
              <a:tailEnd/>
            </a:ln>
            <a:effectLst/>
          </p:spPr>
          <p:txBody>
            <a:bodyPr/>
            <a:lstStyle/>
            <a:p>
              <a:endParaRPr lang="en-US"/>
            </a:p>
          </p:txBody>
        </p:sp>
        <p:sp>
          <p:nvSpPr>
            <p:cNvPr id="1365189" name="Line 197"/>
            <p:cNvSpPr>
              <a:spLocks noChangeShapeType="1"/>
            </p:cNvSpPr>
            <p:nvPr/>
          </p:nvSpPr>
          <p:spPr bwMode="auto">
            <a:xfrm flipH="1">
              <a:off x="1480" y="960"/>
              <a:ext cx="192" cy="96"/>
            </a:xfrm>
            <a:prstGeom prst="line">
              <a:avLst/>
            </a:prstGeom>
            <a:noFill/>
            <a:ln w="12700">
              <a:solidFill>
                <a:schemeClr val="bg1">
                  <a:lumMod val="75000"/>
                </a:schemeClr>
              </a:solidFill>
              <a:round/>
              <a:headEnd/>
              <a:tailEnd/>
            </a:ln>
            <a:effectLst/>
          </p:spPr>
          <p:txBody>
            <a:bodyPr/>
            <a:lstStyle/>
            <a:p>
              <a:endParaRPr lang="en-US"/>
            </a:p>
          </p:txBody>
        </p:sp>
        <p:sp>
          <p:nvSpPr>
            <p:cNvPr id="1365190" name="Line 198"/>
            <p:cNvSpPr>
              <a:spLocks noChangeShapeType="1"/>
            </p:cNvSpPr>
            <p:nvPr/>
          </p:nvSpPr>
          <p:spPr bwMode="auto">
            <a:xfrm>
              <a:off x="1480" y="1056"/>
              <a:ext cx="0" cy="336"/>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91" name="Rectangle 199"/>
            <p:cNvSpPr>
              <a:spLocks noChangeArrowheads="1"/>
            </p:cNvSpPr>
            <p:nvPr/>
          </p:nvSpPr>
          <p:spPr bwMode="auto">
            <a:xfrm rot="-5400000">
              <a:off x="2472" y="1704"/>
              <a:ext cx="336" cy="192"/>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solidFill>
                    <a:srgbClr val="000000"/>
                  </a:solidFill>
                </a:rPr>
                <a:t>Compare</a:t>
              </a:r>
            </a:p>
          </p:txBody>
        </p:sp>
        <p:sp>
          <p:nvSpPr>
            <p:cNvPr id="1365192" name="Oval 200"/>
            <p:cNvSpPr>
              <a:spLocks noChangeArrowheads="1"/>
            </p:cNvSpPr>
            <p:nvPr/>
          </p:nvSpPr>
          <p:spPr bwMode="auto">
            <a:xfrm>
              <a:off x="2536" y="1536"/>
              <a:ext cx="240" cy="480"/>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193" name="Line 201"/>
            <p:cNvSpPr>
              <a:spLocks noChangeShapeType="1"/>
            </p:cNvSpPr>
            <p:nvPr/>
          </p:nvSpPr>
          <p:spPr bwMode="auto">
            <a:xfrm flipV="1">
              <a:off x="2584" y="1968"/>
              <a:ext cx="0" cy="96"/>
            </a:xfrm>
            <a:prstGeom prst="line">
              <a:avLst/>
            </a:prstGeom>
            <a:noFill/>
            <a:ln w="28575">
              <a:solidFill>
                <a:schemeClr val="bg1">
                  <a:lumMod val="75000"/>
                </a:schemeClr>
              </a:solidFill>
              <a:round/>
              <a:headEnd/>
              <a:tailEnd/>
            </a:ln>
            <a:effectLst/>
          </p:spPr>
          <p:txBody>
            <a:bodyPr/>
            <a:lstStyle/>
            <a:p>
              <a:endParaRPr lang="en-US"/>
            </a:p>
          </p:txBody>
        </p:sp>
        <p:sp>
          <p:nvSpPr>
            <p:cNvPr id="1365194" name="Line 202"/>
            <p:cNvSpPr>
              <a:spLocks noChangeShapeType="1"/>
            </p:cNvSpPr>
            <p:nvPr/>
          </p:nvSpPr>
          <p:spPr bwMode="auto">
            <a:xfrm flipV="1">
              <a:off x="2728" y="1968"/>
              <a:ext cx="0" cy="432"/>
            </a:xfrm>
            <a:prstGeom prst="line">
              <a:avLst/>
            </a:prstGeom>
            <a:noFill/>
            <a:ln w="28575">
              <a:solidFill>
                <a:schemeClr val="bg1">
                  <a:lumMod val="75000"/>
                </a:schemeClr>
              </a:solidFill>
              <a:round/>
              <a:headEnd/>
              <a:tailEnd/>
            </a:ln>
            <a:effectLst/>
          </p:spPr>
          <p:txBody>
            <a:bodyPr/>
            <a:lstStyle/>
            <a:p>
              <a:endParaRPr lang="en-US"/>
            </a:p>
          </p:txBody>
        </p:sp>
        <p:sp>
          <p:nvSpPr>
            <p:cNvPr id="1365195" name="Line 203"/>
            <p:cNvSpPr>
              <a:spLocks noChangeShapeType="1"/>
            </p:cNvSpPr>
            <p:nvPr/>
          </p:nvSpPr>
          <p:spPr bwMode="auto">
            <a:xfrm>
              <a:off x="2680" y="528"/>
              <a:ext cx="0" cy="1008"/>
            </a:xfrm>
            <a:prstGeom prst="line">
              <a:avLst/>
            </a:prstGeom>
            <a:noFill/>
            <a:ln w="12700">
              <a:solidFill>
                <a:schemeClr val="bg1">
                  <a:lumMod val="75000"/>
                </a:schemeClr>
              </a:solidFill>
              <a:round/>
              <a:headEnd/>
              <a:tailEnd/>
            </a:ln>
            <a:effectLst/>
          </p:spPr>
          <p:txBody>
            <a:bodyPr/>
            <a:lstStyle/>
            <a:p>
              <a:endParaRPr lang="en-US"/>
            </a:p>
          </p:txBody>
        </p:sp>
        <p:sp>
          <p:nvSpPr>
            <p:cNvPr id="1365196" name="Line 204"/>
            <p:cNvSpPr>
              <a:spLocks noChangeShapeType="1"/>
            </p:cNvSpPr>
            <p:nvPr/>
          </p:nvSpPr>
          <p:spPr bwMode="auto">
            <a:xfrm>
              <a:off x="2488" y="528"/>
              <a:ext cx="192" cy="0"/>
            </a:xfrm>
            <a:prstGeom prst="line">
              <a:avLst/>
            </a:prstGeom>
            <a:noFill/>
            <a:ln w="12700">
              <a:solidFill>
                <a:schemeClr val="bg1">
                  <a:lumMod val="75000"/>
                </a:schemeClr>
              </a:solidFill>
              <a:round/>
              <a:headEnd/>
              <a:tailEnd/>
            </a:ln>
            <a:effectLst/>
          </p:spPr>
          <p:txBody>
            <a:bodyPr/>
            <a:lstStyle/>
            <a:p>
              <a:endParaRPr lang="en-US"/>
            </a:p>
          </p:txBody>
        </p:sp>
        <p:sp>
          <p:nvSpPr>
            <p:cNvPr id="1365197" name="Line 205"/>
            <p:cNvSpPr>
              <a:spLocks noChangeShapeType="1"/>
            </p:cNvSpPr>
            <p:nvPr/>
          </p:nvSpPr>
          <p:spPr bwMode="auto">
            <a:xfrm flipV="1">
              <a:off x="2488" y="2160"/>
              <a:ext cx="0" cy="96"/>
            </a:xfrm>
            <a:prstGeom prst="line">
              <a:avLst/>
            </a:prstGeom>
            <a:noFill/>
            <a:ln w="28575">
              <a:solidFill>
                <a:schemeClr val="bg1">
                  <a:lumMod val="75000"/>
                </a:schemeClr>
              </a:solidFill>
              <a:round/>
              <a:headEnd/>
              <a:tailEnd/>
            </a:ln>
            <a:effectLst/>
          </p:spPr>
          <p:txBody>
            <a:bodyPr/>
            <a:lstStyle/>
            <a:p>
              <a:endParaRPr lang="en-US"/>
            </a:p>
          </p:txBody>
        </p:sp>
        <p:sp>
          <p:nvSpPr>
            <p:cNvPr id="1365198" name="Line 206"/>
            <p:cNvSpPr>
              <a:spLocks noChangeShapeType="1"/>
            </p:cNvSpPr>
            <p:nvPr/>
          </p:nvSpPr>
          <p:spPr bwMode="auto">
            <a:xfrm flipV="1">
              <a:off x="2776" y="2496"/>
              <a:ext cx="0" cy="96"/>
            </a:xfrm>
            <a:prstGeom prst="line">
              <a:avLst/>
            </a:prstGeom>
            <a:noFill/>
            <a:ln w="28575">
              <a:solidFill>
                <a:schemeClr val="bg1">
                  <a:lumMod val="75000"/>
                </a:schemeClr>
              </a:solidFill>
              <a:round/>
              <a:headEnd/>
              <a:tailEnd/>
            </a:ln>
            <a:effectLst/>
          </p:spPr>
          <p:txBody>
            <a:bodyPr/>
            <a:lstStyle/>
            <a:p>
              <a:endParaRPr lang="en-US"/>
            </a:p>
          </p:txBody>
        </p:sp>
        <p:sp>
          <p:nvSpPr>
            <p:cNvPr id="1365199" name="AutoShape 207"/>
            <p:cNvSpPr>
              <a:spLocks noChangeArrowheads="1"/>
            </p:cNvSpPr>
            <p:nvPr/>
          </p:nvSpPr>
          <p:spPr bwMode="auto">
            <a:xfrm rot="-10800000">
              <a:off x="2440" y="2064"/>
              <a:ext cx="288"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200" name="AutoShape 208"/>
            <p:cNvSpPr>
              <a:spLocks noChangeArrowheads="1"/>
            </p:cNvSpPr>
            <p:nvPr/>
          </p:nvSpPr>
          <p:spPr bwMode="auto">
            <a:xfrm rot="-10800000">
              <a:off x="2584" y="2400"/>
              <a:ext cx="288"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grpSp>
          <p:nvGrpSpPr>
            <p:cNvPr id="5" name="Group 209"/>
            <p:cNvGrpSpPr>
              <a:grpSpLocks/>
            </p:cNvGrpSpPr>
            <p:nvPr/>
          </p:nvGrpSpPr>
          <p:grpSpPr bwMode="auto">
            <a:xfrm>
              <a:off x="2632" y="2160"/>
              <a:ext cx="480" cy="1728"/>
              <a:chOff x="2496" y="2160"/>
              <a:chExt cx="480" cy="1728"/>
            </a:xfrm>
          </p:grpSpPr>
          <p:sp>
            <p:nvSpPr>
              <p:cNvPr id="1365202" name="Line 210"/>
              <p:cNvSpPr>
                <a:spLocks noChangeShapeType="1"/>
              </p:cNvSpPr>
              <p:nvPr/>
            </p:nvSpPr>
            <p:spPr bwMode="auto">
              <a:xfrm flipH="1">
                <a:off x="2496" y="3888"/>
                <a:ext cx="480" cy="0"/>
              </a:xfrm>
              <a:prstGeom prst="line">
                <a:avLst/>
              </a:prstGeom>
              <a:noFill/>
              <a:ln w="28575">
                <a:solidFill>
                  <a:schemeClr val="bg1">
                    <a:lumMod val="75000"/>
                  </a:schemeClr>
                </a:solidFill>
                <a:round/>
                <a:headEnd/>
                <a:tailEnd/>
              </a:ln>
              <a:effectLst/>
            </p:spPr>
            <p:txBody>
              <a:bodyPr/>
              <a:lstStyle/>
              <a:p>
                <a:endParaRPr lang="en-US"/>
              </a:p>
            </p:txBody>
          </p:sp>
          <p:sp>
            <p:nvSpPr>
              <p:cNvPr id="1365203" name="Line 211"/>
              <p:cNvSpPr>
                <a:spLocks noChangeShapeType="1"/>
              </p:cNvSpPr>
              <p:nvPr/>
            </p:nvSpPr>
            <p:spPr bwMode="auto">
              <a:xfrm>
                <a:off x="2496" y="2496"/>
                <a:ext cx="0" cy="1392"/>
              </a:xfrm>
              <a:prstGeom prst="line">
                <a:avLst/>
              </a:prstGeom>
              <a:noFill/>
              <a:ln w="28575">
                <a:solidFill>
                  <a:schemeClr val="bg1">
                    <a:lumMod val="75000"/>
                  </a:schemeClr>
                </a:solidFill>
                <a:round/>
                <a:headEnd type="triangle" w="med" len="med"/>
                <a:tailEnd/>
              </a:ln>
              <a:effectLst/>
            </p:spPr>
            <p:txBody>
              <a:bodyPr/>
              <a:lstStyle/>
              <a:p>
                <a:endParaRPr lang="en-US"/>
              </a:p>
            </p:txBody>
          </p:sp>
          <p:sp>
            <p:nvSpPr>
              <p:cNvPr id="1365204" name="Line 212"/>
              <p:cNvSpPr>
                <a:spLocks noChangeShapeType="1"/>
              </p:cNvSpPr>
              <p:nvPr/>
            </p:nvSpPr>
            <p:spPr bwMode="auto">
              <a:xfrm>
                <a:off x="2496" y="2160"/>
                <a:ext cx="0" cy="336"/>
              </a:xfrm>
              <a:prstGeom prst="line">
                <a:avLst/>
              </a:prstGeom>
              <a:noFill/>
              <a:ln w="28575">
                <a:solidFill>
                  <a:schemeClr val="bg1">
                    <a:lumMod val="75000"/>
                  </a:schemeClr>
                </a:solidFill>
                <a:round/>
                <a:headEnd type="triangle" w="med" len="med"/>
                <a:tailEnd/>
              </a:ln>
              <a:effectLst/>
            </p:spPr>
            <p:txBody>
              <a:bodyPr/>
              <a:lstStyle/>
              <a:p>
                <a:endParaRPr lang="en-US"/>
              </a:p>
            </p:txBody>
          </p:sp>
        </p:grpSp>
        <p:sp>
          <p:nvSpPr>
            <p:cNvPr id="1365205" name="Oval 213"/>
            <p:cNvSpPr>
              <a:spLocks noChangeArrowheads="1"/>
            </p:cNvSpPr>
            <p:nvPr/>
          </p:nvSpPr>
          <p:spPr bwMode="auto">
            <a:xfrm>
              <a:off x="1864" y="3168"/>
              <a:ext cx="528" cy="288"/>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206" name="Rectangle 214"/>
            <p:cNvSpPr>
              <a:spLocks noChangeArrowheads="1"/>
            </p:cNvSpPr>
            <p:nvPr/>
          </p:nvSpPr>
          <p:spPr bwMode="auto">
            <a:xfrm>
              <a:off x="2008" y="3168"/>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Forward</a:t>
              </a:r>
            </a:p>
            <a:p>
              <a:pPr algn="ctr" defTabSz="904875">
                <a:lnSpc>
                  <a:spcPts val="1600"/>
                </a:lnSpc>
                <a:tabLst>
                  <a:tab pos="452438" algn="l"/>
                  <a:tab pos="904875" algn="l"/>
                  <a:tab pos="1357313" algn="l"/>
                </a:tabLst>
              </a:pPr>
              <a:r>
                <a:rPr lang="en-US" sz="1200" b="1" dirty="0"/>
                <a:t>Unit</a:t>
              </a:r>
            </a:p>
          </p:txBody>
        </p:sp>
        <p:sp>
          <p:nvSpPr>
            <p:cNvPr id="1365207" name="Line 215"/>
            <p:cNvSpPr>
              <a:spLocks noChangeShapeType="1"/>
            </p:cNvSpPr>
            <p:nvPr/>
          </p:nvSpPr>
          <p:spPr bwMode="auto">
            <a:xfrm flipV="1">
              <a:off x="2056" y="2160"/>
              <a:ext cx="384" cy="1008"/>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208" name="Line 216"/>
            <p:cNvSpPr>
              <a:spLocks noChangeShapeType="1"/>
            </p:cNvSpPr>
            <p:nvPr/>
          </p:nvSpPr>
          <p:spPr bwMode="auto">
            <a:xfrm flipV="1">
              <a:off x="2248" y="2496"/>
              <a:ext cx="336" cy="672"/>
            </a:xfrm>
            <a:prstGeom prst="line">
              <a:avLst/>
            </a:prstGeom>
            <a:noFill/>
            <a:ln w="12700">
              <a:solidFill>
                <a:schemeClr val="bg1">
                  <a:lumMod val="75000"/>
                </a:schemeClr>
              </a:solidFill>
              <a:round/>
              <a:headEnd/>
              <a:tailEnd type="triangle" w="med" len="med"/>
            </a:ln>
            <a:effectLst/>
          </p:spPr>
          <p:txBody>
            <a:bodyPr/>
            <a:lstStyle/>
            <a:p>
              <a:endParaRPr lang="en-US"/>
            </a:p>
          </p:txBody>
        </p:sp>
        <p:grpSp>
          <p:nvGrpSpPr>
            <p:cNvPr id="6" name="Group 217"/>
            <p:cNvGrpSpPr>
              <a:grpSpLocks/>
            </p:cNvGrpSpPr>
            <p:nvPr/>
          </p:nvGrpSpPr>
          <p:grpSpPr bwMode="auto">
            <a:xfrm>
              <a:off x="1624" y="3264"/>
              <a:ext cx="240" cy="96"/>
              <a:chOff x="1488" y="3264"/>
              <a:chExt cx="240" cy="96"/>
            </a:xfrm>
          </p:grpSpPr>
          <p:sp>
            <p:nvSpPr>
              <p:cNvPr id="1365210" name="Line 218"/>
              <p:cNvSpPr>
                <a:spLocks noChangeShapeType="1"/>
              </p:cNvSpPr>
              <p:nvPr/>
            </p:nvSpPr>
            <p:spPr bwMode="auto">
              <a:xfrm>
                <a:off x="1488" y="3264"/>
                <a:ext cx="240" cy="0"/>
              </a:xfrm>
              <a:prstGeom prst="line">
                <a:avLst/>
              </a:prstGeom>
              <a:noFill/>
              <a:ln w="19050">
                <a:solidFill>
                  <a:schemeClr val="bg1">
                    <a:lumMod val="75000"/>
                  </a:schemeClr>
                </a:solidFill>
                <a:round/>
                <a:headEnd/>
                <a:tailEnd type="triangle" w="med" len="med"/>
              </a:ln>
              <a:effectLst/>
            </p:spPr>
            <p:txBody>
              <a:bodyPr/>
              <a:lstStyle/>
              <a:p>
                <a:endParaRPr lang="en-US"/>
              </a:p>
            </p:txBody>
          </p:sp>
          <p:sp>
            <p:nvSpPr>
              <p:cNvPr id="1365211" name="Line 219"/>
              <p:cNvSpPr>
                <a:spLocks noChangeShapeType="1"/>
              </p:cNvSpPr>
              <p:nvPr/>
            </p:nvSpPr>
            <p:spPr bwMode="auto">
              <a:xfrm>
                <a:off x="1488" y="3360"/>
                <a:ext cx="240" cy="0"/>
              </a:xfrm>
              <a:prstGeom prst="line">
                <a:avLst/>
              </a:prstGeom>
              <a:noFill/>
              <a:ln w="19050">
                <a:solidFill>
                  <a:schemeClr val="bg1">
                    <a:lumMod val="75000"/>
                  </a:schemeClr>
                </a:solidFill>
                <a:round/>
                <a:headEnd/>
                <a:tailEnd type="triangle" w="med" len="med"/>
              </a:ln>
              <a:effectLst/>
            </p:spPr>
            <p:txBody>
              <a:bodyPr/>
              <a:lstStyle/>
              <a:p>
                <a:endParaRPr lang="en-US"/>
              </a:p>
            </p:txBody>
          </p:sp>
        </p:grpSp>
        <p:grpSp>
          <p:nvGrpSpPr>
            <p:cNvPr id="7" name="Group 220"/>
            <p:cNvGrpSpPr>
              <a:grpSpLocks/>
            </p:cNvGrpSpPr>
            <p:nvPr/>
          </p:nvGrpSpPr>
          <p:grpSpPr bwMode="auto">
            <a:xfrm>
              <a:off x="2392" y="3264"/>
              <a:ext cx="2112" cy="192"/>
              <a:chOff x="2256" y="3264"/>
              <a:chExt cx="2112" cy="192"/>
            </a:xfrm>
          </p:grpSpPr>
          <p:sp>
            <p:nvSpPr>
              <p:cNvPr id="1365213" name="Line 221"/>
              <p:cNvSpPr>
                <a:spLocks noChangeShapeType="1"/>
              </p:cNvSpPr>
              <p:nvPr/>
            </p:nvSpPr>
            <p:spPr bwMode="auto">
              <a:xfrm flipH="1">
                <a:off x="4368" y="3264"/>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214" name="Line 222"/>
              <p:cNvSpPr>
                <a:spLocks noChangeShapeType="1"/>
              </p:cNvSpPr>
              <p:nvPr/>
            </p:nvSpPr>
            <p:spPr bwMode="auto">
              <a:xfrm flipH="1">
                <a:off x="2256" y="3264"/>
                <a:ext cx="2112" cy="0"/>
              </a:xfrm>
              <a:prstGeom prst="line">
                <a:avLst/>
              </a:prstGeom>
              <a:noFill/>
              <a:ln w="12700">
                <a:solidFill>
                  <a:schemeClr val="bg1">
                    <a:lumMod val="75000"/>
                  </a:schemeClr>
                </a:solidFill>
                <a:round/>
                <a:headEnd/>
                <a:tailEnd type="triangle" w="med" len="med"/>
              </a:ln>
              <a:effectLst/>
            </p:spPr>
            <p:txBody>
              <a:bodyPr/>
              <a:lstStyle/>
              <a:p>
                <a:endParaRPr lang="en-US"/>
              </a:p>
            </p:txBody>
          </p:sp>
        </p:grpSp>
        <p:sp>
          <p:nvSpPr>
            <p:cNvPr id="1365215" name="Line 223"/>
            <p:cNvSpPr>
              <a:spLocks noChangeShapeType="1"/>
            </p:cNvSpPr>
            <p:nvPr/>
          </p:nvSpPr>
          <p:spPr bwMode="auto">
            <a:xfrm flipV="1">
              <a:off x="2344" y="1296"/>
              <a:ext cx="288"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216" name="Line 224"/>
            <p:cNvSpPr>
              <a:spLocks noChangeShapeType="1"/>
            </p:cNvSpPr>
            <p:nvPr/>
          </p:nvSpPr>
          <p:spPr bwMode="auto">
            <a:xfrm>
              <a:off x="2056" y="576"/>
              <a:ext cx="0" cy="24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217" name="Line 225"/>
            <p:cNvSpPr>
              <a:spLocks noChangeShapeType="1"/>
            </p:cNvSpPr>
            <p:nvPr/>
          </p:nvSpPr>
          <p:spPr bwMode="auto">
            <a:xfrm flipH="1">
              <a:off x="288" y="816"/>
              <a:ext cx="1488" cy="384"/>
            </a:xfrm>
            <a:prstGeom prst="line">
              <a:avLst/>
            </a:prstGeom>
            <a:noFill/>
            <a:ln w="12700">
              <a:solidFill>
                <a:schemeClr val="bg1">
                  <a:lumMod val="75000"/>
                </a:schemeClr>
              </a:solidFill>
              <a:round/>
              <a:headEnd/>
              <a:tailEnd/>
            </a:ln>
            <a:effectLst/>
          </p:spPr>
          <p:txBody>
            <a:bodyPr/>
            <a:lstStyle/>
            <a:p>
              <a:endParaRPr lang="en-US"/>
            </a:p>
          </p:txBody>
        </p:sp>
        <p:sp>
          <p:nvSpPr>
            <p:cNvPr id="1365218" name="Line 226"/>
            <p:cNvSpPr>
              <a:spLocks noChangeShapeType="1"/>
            </p:cNvSpPr>
            <p:nvPr/>
          </p:nvSpPr>
          <p:spPr bwMode="auto">
            <a:xfrm>
              <a:off x="288" y="1200"/>
              <a:ext cx="0" cy="912"/>
            </a:xfrm>
            <a:prstGeom prst="line">
              <a:avLst/>
            </a:prstGeom>
            <a:noFill/>
            <a:ln w="12700">
              <a:solidFill>
                <a:schemeClr val="bg1">
                  <a:lumMod val="75000"/>
                </a:schemeClr>
              </a:solidFill>
              <a:round/>
              <a:headEnd/>
              <a:tailEnd/>
            </a:ln>
            <a:effectLst/>
          </p:spPr>
          <p:txBody>
            <a:bodyPr/>
            <a:lstStyle/>
            <a:p>
              <a:endParaRPr lang="en-US"/>
            </a:p>
          </p:txBody>
        </p:sp>
        <p:sp>
          <p:nvSpPr>
            <p:cNvPr id="1365219" name="Line 227"/>
            <p:cNvSpPr>
              <a:spLocks noChangeShapeType="1"/>
            </p:cNvSpPr>
            <p:nvPr/>
          </p:nvSpPr>
          <p:spPr bwMode="auto">
            <a:xfrm flipH="1">
              <a:off x="4504" y="3456"/>
              <a:ext cx="0" cy="144"/>
            </a:xfrm>
            <a:prstGeom prst="line">
              <a:avLst/>
            </a:prstGeom>
            <a:noFill/>
            <a:ln w="12700">
              <a:solidFill>
                <a:schemeClr val="bg1">
                  <a:lumMod val="75000"/>
                </a:schemeClr>
              </a:solidFill>
              <a:round/>
              <a:headEnd/>
              <a:tailEnd/>
            </a:ln>
            <a:effectLst/>
          </p:spPr>
          <p:txBody>
            <a:bodyPr/>
            <a:lstStyle/>
            <a:p>
              <a:endParaRPr lang="en-US"/>
            </a:p>
          </p:txBody>
        </p:sp>
        <p:grpSp>
          <p:nvGrpSpPr>
            <p:cNvPr id="8" name="Group 228"/>
            <p:cNvGrpSpPr>
              <a:grpSpLocks/>
            </p:cNvGrpSpPr>
            <p:nvPr/>
          </p:nvGrpSpPr>
          <p:grpSpPr bwMode="auto">
            <a:xfrm>
              <a:off x="1008" y="1296"/>
              <a:ext cx="192" cy="432"/>
              <a:chOff x="1392" y="2880"/>
              <a:chExt cx="288" cy="480"/>
            </a:xfrm>
          </p:grpSpPr>
          <p:sp>
            <p:nvSpPr>
              <p:cNvPr id="1365221" name="Line 229"/>
              <p:cNvSpPr>
                <a:spLocks noChangeShapeType="1"/>
              </p:cNvSpPr>
              <p:nvPr/>
            </p:nvSpPr>
            <p:spPr bwMode="auto">
              <a:xfrm>
                <a:off x="1392" y="3072"/>
                <a:ext cx="48" cy="48"/>
              </a:xfrm>
              <a:prstGeom prst="line">
                <a:avLst/>
              </a:prstGeom>
              <a:noFill/>
              <a:ln w="12700">
                <a:solidFill>
                  <a:schemeClr val="bg1">
                    <a:lumMod val="75000"/>
                  </a:schemeClr>
                </a:solidFill>
                <a:round/>
                <a:headEnd/>
                <a:tailEnd/>
              </a:ln>
              <a:effectLst/>
            </p:spPr>
            <p:txBody>
              <a:bodyPr/>
              <a:lstStyle/>
              <a:p>
                <a:endParaRPr lang="en-US"/>
              </a:p>
            </p:txBody>
          </p:sp>
          <p:sp>
            <p:nvSpPr>
              <p:cNvPr id="1365222" name="Line 230"/>
              <p:cNvSpPr>
                <a:spLocks noChangeShapeType="1"/>
              </p:cNvSpPr>
              <p:nvPr/>
            </p:nvSpPr>
            <p:spPr bwMode="auto">
              <a:xfrm flipH="1">
                <a:off x="1392" y="3120"/>
                <a:ext cx="48" cy="48"/>
              </a:xfrm>
              <a:prstGeom prst="line">
                <a:avLst/>
              </a:prstGeom>
              <a:noFill/>
              <a:ln w="12700">
                <a:solidFill>
                  <a:schemeClr val="bg1">
                    <a:lumMod val="75000"/>
                  </a:schemeClr>
                </a:solidFill>
                <a:round/>
                <a:headEnd/>
                <a:tailEnd/>
              </a:ln>
              <a:effectLst/>
            </p:spPr>
            <p:txBody>
              <a:bodyPr/>
              <a:lstStyle/>
              <a:p>
                <a:endParaRPr lang="en-US"/>
              </a:p>
            </p:txBody>
          </p:sp>
          <p:sp>
            <p:nvSpPr>
              <p:cNvPr id="1365223" name="Line 231"/>
              <p:cNvSpPr>
                <a:spLocks noChangeShapeType="1"/>
              </p:cNvSpPr>
              <p:nvPr/>
            </p:nvSpPr>
            <p:spPr bwMode="auto">
              <a:xfrm flipV="1">
                <a:off x="1392" y="2880"/>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224" name="Line 232"/>
              <p:cNvSpPr>
                <a:spLocks noChangeShapeType="1"/>
              </p:cNvSpPr>
              <p:nvPr/>
            </p:nvSpPr>
            <p:spPr bwMode="auto">
              <a:xfrm flipV="1">
                <a:off x="1392" y="3168"/>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225" name="Line 233"/>
              <p:cNvSpPr>
                <a:spLocks noChangeShapeType="1"/>
              </p:cNvSpPr>
              <p:nvPr/>
            </p:nvSpPr>
            <p:spPr bwMode="auto">
              <a:xfrm flipV="1">
                <a:off x="1392" y="3216"/>
                <a:ext cx="288" cy="144"/>
              </a:xfrm>
              <a:prstGeom prst="line">
                <a:avLst/>
              </a:prstGeom>
              <a:noFill/>
              <a:ln w="12700">
                <a:solidFill>
                  <a:schemeClr val="bg1">
                    <a:lumMod val="75000"/>
                  </a:schemeClr>
                </a:solidFill>
                <a:round/>
                <a:headEnd/>
                <a:tailEnd/>
              </a:ln>
              <a:effectLst/>
            </p:spPr>
            <p:txBody>
              <a:bodyPr/>
              <a:lstStyle/>
              <a:p>
                <a:endParaRPr lang="en-US"/>
              </a:p>
            </p:txBody>
          </p:sp>
          <p:sp>
            <p:nvSpPr>
              <p:cNvPr id="1365226" name="Line 234"/>
              <p:cNvSpPr>
                <a:spLocks noChangeShapeType="1"/>
              </p:cNvSpPr>
              <p:nvPr/>
            </p:nvSpPr>
            <p:spPr bwMode="auto">
              <a:xfrm flipV="1">
                <a:off x="1680" y="3024"/>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227" name="Line 235"/>
              <p:cNvSpPr>
                <a:spLocks noChangeShapeType="1"/>
              </p:cNvSpPr>
              <p:nvPr/>
            </p:nvSpPr>
            <p:spPr bwMode="auto">
              <a:xfrm>
                <a:off x="1392" y="2880"/>
                <a:ext cx="288" cy="144"/>
              </a:xfrm>
              <a:prstGeom prst="line">
                <a:avLst/>
              </a:prstGeom>
              <a:noFill/>
              <a:ln w="12700">
                <a:solidFill>
                  <a:schemeClr val="bg1">
                    <a:lumMod val="75000"/>
                  </a:schemeClr>
                </a:solidFill>
                <a:round/>
                <a:headEnd/>
                <a:tailEnd/>
              </a:ln>
              <a:effectLst/>
            </p:spPr>
            <p:txBody>
              <a:bodyPr/>
              <a:lstStyle/>
              <a:p>
                <a:endParaRPr lang="en-US"/>
              </a:p>
            </p:txBody>
          </p:sp>
        </p:grpSp>
        <p:sp>
          <p:nvSpPr>
            <p:cNvPr id="1365228" name="Text Box 236"/>
            <p:cNvSpPr txBox="1">
              <a:spLocks noChangeArrowheads="1"/>
            </p:cNvSpPr>
            <p:nvPr/>
          </p:nvSpPr>
          <p:spPr bwMode="auto">
            <a:xfrm>
              <a:off x="960" y="1440"/>
              <a:ext cx="303" cy="173"/>
            </a:xfrm>
            <a:prstGeom prst="rect">
              <a:avLst/>
            </a:prstGeom>
            <a:noFill/>
            <a:ln w="12700">
              <a:noFill/>
              <a:miter lim="800000"/>
              <a:headEnd/>
              <a:tailEnd/>
            </a:ln>
            <a:effectLst/>
          </p:spPr>
          <p:txBody>
            <a:bodyPr wrap="none">
              <a:spAutoFit/>
            </a:bodyPr>
            <a:lstStyle/>
            <a:p>
              <a:r>
                <a:rPr lang="en-US" sz="1200" b="1" dirty="0">
                  <a:solidFill>
                    <a:schemeClr val="tx1"/>
                  </a:solidFill>
                </a:rPr>
                <a:t>Add</a:t>
              </a:r>
            </a:p>
          </p:txBody>
        </p:sp>
        <p:sp>
          <p:nvSpPr>
            <p:cNvPr id="1365229" name="AutoShape 237"/>
            <p:cNvSpPr>
              <a:spLocks noChangeArrowheads="1"/>
            </p:cNvSpPr>
            <p:nvPr/>
          </p:nvSpPr>
          <p:spPr bwMode="auto">
            <a:xfrm rot="-5400000">
              <a:off x="1152" y="2304"/>
              <a:ext cx="288"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230" name="Line 238"/>
            <p:cNvSpPr>
              <a:spLocks noChangeShapeType="1"/>
            </p:cNvSpPr>
            <p:nvPr/>
          </p:nvSpPr>
          <p:spPr bwMode="auto">
            <a:xfrm>
              <a:off x="1056" y="2400"/>
              <a:ext cx="192" cy="0"/>
            </a:xfrm>
            <a:prstGeom prst="line">
              <a:avLst/>
            </a:prstGeom>
            <a:noFill/>
            <a:ln w="28575">
              <a:solidFill>
                <a:schemeClr val="bg1">
                  <a:lumMod val="75000"/>
                </a:schemeClr>
              </a:solidFill>
              <a:round/>
              <a:headEnd/>
              <a:tailEnd/>
            </a:ln>
            <a:effectLst/>
          </p:spPr>
          <p:txBody>
            <a:bodyPr/>
            <a:lstStyle/>
            <a:p>
              <a:endParaRPr lang="en-US"/>
            </a:p>
          </p:txBody>
        </p:sp>
        <p:grpSp>
          <p:nvGrpSpPr>
            <p:cNvPr id="9" name="Group 239"/>
            <p:cNvGrpSpPr>
              <a:grpSpLocks/>
            </p:cNvGrpSpPr>
            <p:nvPr/>
          </p:nvGrpSpPr>
          <p:grpSpPr bwMode="auto">
            <a:xfrm>
              <a:off x="1056" y="912"/>
              <a:ext cx="624" cy="1440"/>
              <a:chOff x="1056" y="912"/>
              <a:chExt cx="624" cy="1440"/>
            </a:xfrm>
          </p:grpSpPr>
          <p:sp>
            <p:nvSpPr>
              <p:cNvPr id="1365232" name="Line 240"/>
              <p:cNvSpPr>
                <a:spLocks noChangeShapeType="1"/>
              </p:cNvSpPr>
              <p:nvPr/>
            </p:nvSpPr>
            <p:spPr bwMode="auto">
              <a:xfrm>
                <a:off x="1296" y="1008"/>
                <a:ext cx="0" cy="120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233" name="Line 241"/>
              <p:cNvSpPr>
                <a:spLocks noChangeShapeType="1"/>
              </p:cNvSpPr>
              <p:nvPr/>
            </p:nvSpPr>
            <p:spPr bwMode="auto">
              <a:xfrm flipH="1">
                <a:off x="1296" y="912"/>
                <a:ext cx="384" cy="96"/>
              </a:xfrm>
              <a:prstGeom prst="line">
                <a:avLst/>
              </a:prstGeom>
              <a:noFill/>
              <a:ln w="12700">
                <a:solidFill>
                  <a:schemeClr val="bg1">
                    <a:lumMod val="75000"/>
                  </a:schemeClr>
                </a:solidFill>
                <a:round/>
                <a:headEnd/>
                <a:tailEnd/>
              </a:ln>
              <a:effectLst/>
            </p:spPr>
            <p:txBody>
              <a:bodyPr/>
              <a:lstStyle/>
              <a:p>
                <a:endParaRPr lang="en-US"/>
              </a:p>
            </p:txBody>
          </p:sp>
          <p:sp>
            <p:nvSpPr>
              <p:cNvPr id="1365234" name="Rectangle 242"/>
              <p:cNvSpPr>
                <a:spLocks noChangeArrowheads="1"/>
              </p:cNvSpPr>
              <p:nvPr/>
            </p:nvSpPr>
            <p:spPr bwMode="auto">
              <a:xfrm rot="16200000">
                <a:off x="1080" y="1728"/>
                <a:ext cx="336" cy="192"/>
              </a:xfrm>
              <a:prstGeom prst="rect">
                <a:avLst/>
              </a:prstGeom>
              <a:noFill/>
              <a:ln w="12700">
                <a:noFill/>
                <a:miter lim="800000"/>
                <a:headEnd/>
                <a:tailEnd/>
              </a:ln>
              <a:effectLst/>
            </p:spPr>
            <p:txBody>
              <a:bodyPr wrap="none" lIns="19050" tIns="26988" rIns="19050" bIns="26988"/>
              <a:lstStyle/>
              <a:p>
                <a:pPr algn="ctr"/>
                <a:r>
                  <a:rPr lang="en-US" sz="1200" b="1"/>
                  <a:t>IF.Flush</a:t>
                </a:r>
              </a:p>
            </p:txBody>
          </p:sp>
          <p:sp>
            <p:nvSpPr>
              <p:cNvPr id="1365235" name="Line 243"/>
              <p:cNvSpPr>
                <a:spLocks noChangeShapeType="1"/>
              </p:cNvSpPr>
              <p:nvPr/>
            </p:nvSpPr>
            <p:spPr bwMode="auto">
              <a:xfrm>
                <a:off x="1152" y="2256"/>
                <a:ext cx="96" cy="0"/>
              </a:xfrm>
              <a:prstGeom prst="line">
                <a:avLst/>
              </a:prstGeom>
              <a:noFill/>
              <a:ln w="28575">
                <a:solidFill>
                  <a:schemeClr val="bg1">
                    <a:lumMod val="75000"/>
                  </a:schemeClr>
                </a:solidFill>
                <a:round/>
                <a:headEnd/>
                <a:tailEnd/>
              </a:ln>
              <a:effectLst/>
            </p:spPr>
            <p:txBody>
              <a:bodyPr/>
              <a:lstStyle/>
              <a:p>
                <a:endParaRPr lang="en-US"/>
              </a:p>
            </p:txBody>
          </p:sp>
          <p:sp>
            <p:nvSpPr>
              <p:cNvPr id="1365236" name="Rectangle 244"/>
              <p:cNvSpPr>
                <a:spLocks noChangeArrowheads="1"/>
              </p:cNvSpPr>
              <p:nvPr/>
            </p:nvSpPr>
            <p:spPr bwMode="auto">
              <a:xfrm>
                <a:off x="1056" y="2160"/>
                <a:ext cx="96" cy="192"/>
              </a:xfrm>
              <a:prstGeom prst="rect">
                <a:avLst/>
              </a:prstGeom>
              <a:noFill/>
              <a:ln w="12700">
                <a:noFill/>
                <a:miter lim="800000"/>
                <a:headEnd/>
                <a:tailEnd/>
              </a:ln>
              <a:effectLst/>
            </p:spPr>
            <p:txBody>
              <a:bodyPr wrap="none" lIns="19050" tIns="26988" rIns="19050" bIns="26988"/>
              <a:lstStyle/>
              <a:p>
                <a:pPr algn="ctr"/>
                <a:r>
                  <a:rPr lang="en-US" sz="1400" b="1" dirty="0"/>
                  <a:t>0</a:t>
                </a:r>
              </a:p>
            </p:txBody>
          </p:sp>
        </p:grpSp>
      </p:grpSp>
      <p:grpSp>
        <p:nvGrpSpPr>
          <p:cNvPr id="10" name="Group 294"/>
          <p:cNvGrpSpPr/>
          <p:nvPr/>
        </p:nvGrpSpPr>
        <p:grpSpPr>
          <a:xfrm>
            <a:off x="1295400" y="990600"/>
            <a:ext cx="5257800" cy="1831777"/>
            <a:chOff x="1295400" y="990600"/>
            <a:chExt cx="5257800" cy="1831777"/>
          </a:xfrm>
        </p:grpSpPr>
        <p:grpSp>
          <p:nvGrpSpPr>
            <p:cNvPr id="11" name="Group 256"/>
            <p:cNvGrpSpPr>
              <a:grpSpLocks/>
            </p:cNvGrpSpPr>
            <p:nvPr/>
          </p:nvGrpSpPr>
          <p:grpSpPr bwMode="auto">
            <a:xfrm>
              <a:off x="1295400" y="1143000"/>
              <a:ext cx="1357313" cy="304800"/>
              <a:chOff x="816" y="720"/>
              <a:chExt cx="855" cy="192"/>
            </a:xfrm>
          </p:grpSpPr>
          <p:sp>
            <p:nvSpPr>
              <p:cNvPr id="1365246" name="Line 254"/>
              <p:cNvSpPr>
                <a:spLocks noChangeShapeType="1"/>
              </p:cNvSpPr>
              <p:nvPr/>
            </p:nvSpPr>
            <p:spPr bwMode="auto">
              <a:xfrm flipH="1">
                <a:off x="816" y="816"/>
                <a:ext cx="144" cy="0"/>
              </a:xfrm>
              <a:prstGeom prst="line">
                <a:avLst/>
              </a:prstGeom>
              <a:noFill/>
              <a:ln w="28575">
                <a:solidFill>
                  <a:schemeClr val="tx1"/>
                </a:solidFill>
                <a:round/>
                <a:headEnd/>
                <a:tailEnd type="triangle" w="med" len="med"/>
              </a:ln>
              <a:effectLst/>
            </p:spPr>
            <p:txBody>
              <a:bodyPr/>
              <a:lstStyle/>
              <a:p>
                <a:endParaRPr lang="en-US"/>
              </a:p>
            </p:txBody>
          </p:sp>
          <p:sp>
            <p:nvSpPr>
              <p:cNvPr id="1365247" name="Text Box 255"/>
              <p:cNvSpPr txBox="1">
                <a:spLocks noChangeArrowheads="1"/>
              </p:cNvSpPr>
              <p:nvPr/>
            </p:nvSpPr>
            <p:spPr bwMode="auto">
              <a:xfrm>
                <a:off x="912" y="720"/>
                <a:ext cx="759" cy="192"/>
              </a:xfrm>
              <a:prstGeom prst="rect">
                <a:avLst/>
              </a:prstGeom>
              <a:noFill/>
              <a:ln w="12700">
                <a:noFill/>
                <a:miter lim="800000"/>
                <a:headEnd/>
                <a:tailEnd/>
              </a:ln>
              <a:effectLst/>
            </p:spPr>
            <p:txBody>
              <a:bodyPr wrap="none">
                <a:spAutoFit/>
              </a:bodyPr>
              <a:lstStyle/>
              <a:p>
                <a:r>
                  <a:rPr lang="en-US" sz="1400"/>
                  <a:t>8000 0180</a:t>
                </a:r>
                <a:r>
                  <a:rPr lang="en-US" sz="1400" baseline="-25000"/>
                  <a:t>hex</a:t>
                </a:r>
              </a:p>
            </p:txBody>
          </p:sp>
        </p:grpSp>
        <p:sp>
          <p:nvSpPr>
            <p:cNvPr id="249" name="TextBox 248"/>
            <p:cNvSpPr txBox="1"/>
            <p:nvPr/>
          </p:nvSpPr>
          <p:spPr>
            <a:xfrm>
              <a:off x="4858561" y="2209800"/>
              <a:ext cx="702436" cy="307777"/>
            </a:xfrm>
            <a:prstGeom prst="rect">
              <a:avLst/>
            </a:prstGeom>
            <a:noFill/>
            <a:ln w="6350">
              <a:solidFill>
                <a:schemeClr val="accent1"/>
              </a:solidFill>
            </a:ln>
          </p:spPr>
          <p:txBody>
            <a:bodyPr wrap="none" rtlCol="0">
              <a:spAutoFit/>
            </a:bodyPr>
            <a:lstStyle/>
            <a:p>
              <a:r>
                <a:rPr lang="en-US" sz="1400" dirty="0" smtClean="0"/>
                <a:t>Cause</a:t>
              </a:r>
              <a:endParaRPr lang="en-US" sz="1400" dirty="0"/>
            </a:p>
          </p:txBody>
        </p:sp>
        <p:sp>
          <p:nvSpPr>
            <p:cNvPr id="250" name="TextBox 249"/>
            <p:cNvSpPr txBox="1"/>
            <p:nvPr/>
          </p:nvSpPr>
          <p:spPr>
            <a:xfrm>
              <a:off x="4858561" y="2514600"/>
              <a:ext cx="704039" cy="307777"/>
            </a:xfrm>
            <a:prstGeom prst="rect">
              <a:avLst/>
            </a:prstGeom>
            <a:noFill/>
            <a:ln w="6350">
              <a:solidFill>
                <a:schemeClr val="tx1"/>
              </a:solidFill>
            </a:ln>
          </p:spPr>
          <p:txBody>
            <a:bodyPr wrap="none" rtlCol="0">
              <a:spAutoFit/>
            </a:bodyPr>
            <a:lstStyle/>
            <a:p>
              <a:r>
                <a:rPr lang="en-US" sz="1400" dirty="0" smtClean="0">
                  <a:solidFill>
                    <a:schemeClr val="tx1"/>
                  </a:solidFill>
                </a:rPr>
                <a:t>  EPC </a:t>
              </a:r>
              <a:endParaRPr lang="en-US" sz="1400" dirty="0">
                <a:solidFill>
                  <a:schemeClr val="tx1"/>
                </a:solidFill>
              </a:endParaRPr>
            </a:p>
          </p:txBody>
        </p:sp>
        <p:cxnSp>
          <p:nvCxnSpPr>
            <p:cNvPr id="254" name="Straight Arrow Connector 253"/>
            <p:cNvCxnSpPr>
              <a:endCxn id="250" idx="1"/>
            </p:cNvCxnSpPr>
            <p:nvPr/>
          </p:nvCxnSpPr>
          <p:spPr bwMode="auto">
            <a:xfrm>
              <a:off x="4648200" y="2667000"/>
              <a:ext cx="210361" cy="1489"/>
            </a:xfrm>
            <a:prstGeom prst="straightConnector1">
              <a:avLst/>
            </a:prstGeom>
            <a:noFill/>
            <a:ln w="28575" cap="flat" cmpd="sng" algn="ctr">
              <a:solidFill>
                <a:schemeClr val="tx1"/>
              </a:solidFill>
              <a:prstDash val="solid"/>
              <a:round/>
              <a:headEnd type="none" w="med" len="med"/>
              <a:tailEnd type="arrow"/>
            </a:ln>
            <a:effectLst/>
          </p:spPr>
        </p:cxnSp>
        <p:cxnSp>
          <p:nvCxnSpPr>
            <p:cNvPr id="256" name="Straight Arrow Connector 255"/>
            <p:cNvCxnSpPr/>
            <p:nvPr/>
          </p:nvCxnSpPr>
          <p:spPr bwMode="auto">
            <a:xfrm>
              <a:off x="3581400" y="2362200"/>
              <a:ext cx="914400" cy="1588"/>
            </a:xfrm>
            <a:prstGeom prst="straightConnector1">
              <a:avLst/>
            </a:prstGeom>
            <a:noFill/>
            <a:ln w="28575" cap="flat" cmpd="sng" algn="ctr">
              <a:solidFill>
                <a:schemeClr val="tx1"/>
              </a:solidFill>
              <a:prstDash val="solid"/>
              <a:round/>
              <a:headEnd type="none" w="med" len="med"/>
              <a:tailEnd type="arrow"/>
            </a:ln>
            <a:effectLst/>
          </p:spPr>
        </p:cxnSp>
        <p:sp>
          <p:nvSpPr>
            <p:cNvPr id="257" name="Line 102"/>
            <p:cNvSpPr>
              <a:spLocks noChangeShapeType="1"/>
            </p:cNvSpPr>
            <p:nvPr/>
          </p:nvSpPr>
          <p:spPr bwMode="auto">
            <a:xfrm flipH="1" flipV="1">
              <a:off x="4495800" y="2438400"/>
              <a:ext cx="152400" cy="228600"/>
            </a:xfrm>
            <a:prstGeom prst="line">
              <a:avLst/>
            </a:prstGeom>
            <a:noFill/>
            <a:ln w="28575" cap="rnd">
              <a:solidFill>
                <a:schemeClr val="accent2"/>
              </a:solidFill>
              <a:prstDash val="sysDot"/>
              <a:round/>
              <a:headEnd/>
              <a:tailEnd/>
            </a:ln>
            <a:effectLst/>
          </p:spPr>
          <p:txBody>
            <a:bodyPr/>
            <a:lstStyle/>
            <a:p>
              <a:endParaRPr lang="en-US"/>
            </a:p>
          </p:txBody>
        </p:sp>
        <p:sp>
          <p:nvSpPr>
            <p:cNvPr id="259" name="Rectangle 246"/>
            <p:cNvSpPr>
              <a:spLocks noChangeArrowheads="1"/>
            </p:cNvSpPr>
            <p:nvPr/>
          </p:nvSpPr>
          <p:spPr bwMode="auto">
            <a:xfrm>
              <a:off x="5334000" y="990600"/>
              <a:ext cx="838200" cy="22860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dirty="0" err="1" smtClean="0"/>
                <a:t>EX.Flush</a:t>
              </a:r>
              <a:endParaRPr lang="en-US" sz="1200" b="1" dirty="0"/>
            </a:p>
          </p:txBody>
        </p:sp>
        <p:sp>
          <p:nvSpPr>
            <p:cNvPr id="260" name="AutoShape 247"/>
            <p:cNvSpPr>
              <a:spLocks noChangeArrowheads="1"/>
            </p:cNvSpPr>
            <p:nvPr/>
          </p:nvSpPr>
          <p:spPr bwMode="auto">
            <a:xfrm rot="-5400000">
              <a:off x="5715000" y="16764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3"/>
            </a:solidFill>
            <a:ln w="12700">
              <a:solidFill>
                <a:schemeClr val="tx1"/>
              </a:solidFill>
              <a:miter lim="800000"/>
              <a:headEnd/>
              <a:tailEnd/>
            </a:ln>
            <a:effectLst/>
          </p:spPr>
          <p:txBody>
            <a:bodyPr wrap="none" anchor="ctr"/>
            <a:lstStyle/>
            <a:p>
              <a:endParaRPr lang="en-US"/>
            </a:p>
          </p:txBody>
        </p:sp>
        <p:sp>
          <p:nvSpPr>
            <p:cNvPr id="261" name="Line 249"/>
            <p:cNvSpPr>
              <a:spLocks noChangeShapeType="1"/>
            </p:cNvSpPr>
            <p:nvPr/>
          </p:nvSpPr>
          <p:spPr bwMode="auto">
            <a:xfrm flipV="1">
              <a:off x="5791200" y="16002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262" name="Rectangle 250"/>
            <p:cNvSpPr>
              <a:spLocks noChangeArrowheads="1"/>
            </p:cNvSpPr>
            <p:nvPr/>
          </p:nvSpPr>
          <p:spPr bwMode="auto">
            <a:xfrm>
              <a:off x="5638800" y="1447800"/>
              <a:ext cx="152400" cy="304800"/>
            </a:xfrm>
            <a:prstGeom prst="rect">
              <a:avLst/>
            </a:prstGeom>
            <a:noFill/>
            <a:ln w="12700">
              <a:noFill/>
              <a:miter lim="800000"/>
              <a:headEnd/>
              <a:tailEnd/>
            </a:ln>
            <a:effectLst/>
          </p:spPr>
          <p:txBody>
            <a:bodyPr wrap="none" lIns="19050" tIns="26988" rIns="19050" bIns="26988"/>
            <a:lstStyle/>
            <a:p>
              <a:pPr algn="ctr"/>
              <a:r>
                <a:rPr lang="en-US" sz="1400" b="1"/>
                <a:t>0</a:t>
              </a:r>
            </a:p>
          </p:txBody>
        </p:sp>
        <p:sp>
          <p:nvSpPr>
            <p:cNvPr id="264" name="AutoShape 247"/>
            <p:cNvSpPr>
              <a:spLocks noChangeArrowheads="1"/>
            </p:cNvSpPr>
            <p:nvPr/>
          </p:nvSpPr>
          <p:spPr bwMode="auto">
            <a:xfrm rot="-5400000">
              <a:off x="6096000" y="2133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3"/>
            </a:solidFill>
            <a:ln w="12700">
              <a:solidFill>
                <a:schemeClr val="tx1"/>
              </a:solidFill>
              <a:miter lim="800000"/>
              <a:headEnd/>
              <a:tailEnd/>
            </a:ln>
            <a:effectLst/>
          </p:spPr>
          <p:txBody>
            <a:bodyPr wrap="none" anchor="ctr"/>
            <a:lstStyle/>
            <a:p>
              <a:endParaRPr lang="en-US"/>
            </a:p>
          </p:txBody>
        </p:sp>
        <p:sp>
          <p:nvSpPr>
            <p:cNvPr id="265" name="Line 249"/>
            <p:cNvSpPr>
              <a:spLocks noChangeShapeType="1"/>
            </p:cNvSpPr>
            <p:nvPr/>
          </p:nvSpPr>
          <p:spPr bwMode="auto">
            <a:xfrm flipV="1">
              <a:off x="6172200" y="24384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266" name="Rectangle 265"/>
            <p:cNvSpPr>
              <a:spLocks noChangeArrowheads="1"/>
            </p:cNvSpPr>
            <p:nvPr/>
          </p:nvSpPr>
          <p:spPr bwMode="auto">
            <a:xfrm>
              <a:off x="6019800" y="2286000"/>
              <a:ext cx="152400" cy="304800"/>
            </a:xfrm>
            <a:prstGeom prst="rect">
              <a:avLst/>
            </a:prstGeom>
            <a:noFill/>
            <a:ln w="12700">
              <a:noFill/>
              <a:miter lim="800000"/>
              <a:headEnd/>
              <a:tailEnd/>
            </a:ln>
            <a:effectLst/>
          </p:spPr>
          <p:txBody>
            <a:bodyPr wrap="none" lIns="19050" tIns="26988" rIns="19050" bIns="26988"/>
            <a:lstStyle/>
            <a:p>
              <a:pPr algn="ctr"/>
              <a:r>
                <a:rPr lang="en-US" sz="1400" b="1"/>
                <a:t>0</a:t>
              </a:r>
            </a:p>
          </p:txBody>
        </p:sp>
        <p:cxnSp>
          <p:nvCxnSpPr>
            <p:cNvPr id="283" name="Straight Arrow Connector 282"/>
            <p:cNvCxnSpPr/>
            <p:nvPr/>
          </p:nvCxnSpPr>
          <p:spPr bwMode="auto">
            <a:xfrm rot="5400000">
              <a:off x="6057900" y="1562100"/>
              <a:ext cx="685800" cy="1588"/>
            </a:xfrm>
            <a:prstGeom prst="straightConnector1">
              <a:avLst/>
            </a:prstGeom>
            <a:noFill/>
            <a:ln w="12700" cap="flat" cmpd="sng" algn="ctr">
              <a:solidFill>
                <a:schemeClr val="accent1"/>
              </a:solidFill>
              <a:prstDash val="solid"/>
              <a:round/>
              <a:headEnd type="none" w="med" len="med"/>
              <a:tailEnd type="arrow"/>
            </a:ln>
            <a:effectLst/>
          </p:spPr>
        </p:cxnSp>
        <p:cxnSp>
          <p:nvCxnSpPr>
            <p:cNvPr id="285" name="Straight Connector 284"/>
            <p:cNvCxnSpPr/>
            <p:nvPr/>
          </p:nvCxnSpPr>
          <p:spPr bwMode="auto">
            <a:xfrm rot="16200000" flipH="1">
              <a:off x="4870450" y="-310355"/>
              <a:ext cx="1588" cy="3060700"/>
            </a:xfrm>
            <a:prstGeom prst="line">
              <a:avLst/>
            </a:prstGeom>
            <a:noFill/>
            <a:ln w="12700" cap="flat" cmpd="sng" algn="ctr">
              <a:solidFill>
                <a:schemeClr val="accent1"/>
              </a:solidFill>
              <a:prstDash val="solid"/>
              <a:round/>
              <a:headEnd type="none" w="med" len="med"/>
              <a:tailEnd type="none" w="med" len="med"/>
            </a:ln>
            <a:effectLst/>
          </p:spPr>
        </p:cxnSp>
        <p:cxnSp>
          <p:nvCxnSpPr>
            <p:cNvPr id="293" name="Straight Arrow Connector 292"/>
            <p:cNvCxnSpPr/>
            <p:nvPr/>
          </p:nvCxnSpPr>
          <p:spPr bwMode="auto">
            <a:xfrm rot="5400000">
              <a:off x="5868194" y="1370806"/>
              <a:ext cx="304800" cy="1588"/>
            </a:xfrm>
            <a:prstGeom prst="straightConnector1">
              <a:avLst/>
            </a:prstGeom>
            <a:noFill/>
            <a:ln w="12700" cap="flat" cmpd="sng" algn="ctr">
              <a:solidFill>
                <a:schemeClr val="accent1"/>
              </a:solidFill>
              <a:prstDash val="solid"/>
              <a:round/>
              <a:headEnd type="none" w="med" len="med"/>
              <a:tailEnd type="arrow"/>
            </a:ln>
            <a:effectLst/>
          </p:spPr>
        </p:cxnSp>
        <p:sp>
          <p:nvSpPr>
            <p:cNvPr id="296" name="Rectangle 246"/>
            <p:cNvSpPr>
              <a:spLocks noChangeArrowheads="1"/>
            </p:cNvSpPr>
            <p:nvPr/>
          </p:nvSpPr>
          <p:spPr bwMode="auto">
            <a:xfrm>
              <a:off x="3429000" y="1219200"/>
              <a:ext cx="838200" cy="22860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dirty="0" err="1" smtClean="0"/>
                <a:t>ID.Flush</a:t>
              </a:r>
              <a:endParaRPr lang="en-US" sz="1200" b="1" dirty="0"/>
            </a:p>
          </p:txBody>
        </p:sp>
      </p:grpSp>
      <p:sp>
        <p:nvSpPr>
          <p:cNvPr id="263" name="Line 102"/>
          <p:cNvSpPr>
            <a:spLocks noChangeShapeType="1"/>
          </p:cNvSpPr>
          <p:nvPr/>
        </p:nvSpPr>
        <p:spPr bwMode="auto">
          <a:xfrm flipH="1">
            <a:off x="2286000" y="2362200"/>
            <a:ext cx="152400" cy="76200"/>
          </a:xfrm>
          <a:prstGeom prst="line">
            <a:avLst/>
          </a:prstGeom>
          <a:noFill/>
          <a:ln w="28575" cap="rnd">
            <a:solidFill>
              <a:schemeClr val="accent2"/>
            </a:solidFill>
            <a:prstDash val="sysDot"/>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0" name="Rectangle 2"/>
          <p:cNvSpPr>
            <a:spLocks noGrp="1" noChangeArrowheads="1"/>
          </p:cNvSpPr>
          <p:nvPr>
            <p:ph type="title"/>
          </p:nvPr>
        </p:nvSpPr>
        <p:spPr>
          <a:xfrm>
            <a:off x="652463" y="304800"/>
            <a:ext cx="846386" cy="426142"/>
          </a:xfrm>
          <a:noFill/>
          <a:ln/>
        </p:spPr>
        <p:txBody>
          <a:bodyPr wrap="none"/>
          <a:lstStyle/>
          <a:p>
            <a:r>
              <a:rPr lang="zh-CN" altLang="en-US" smtClean="0"/>
              <a:t>总结</a:t>
            </a:r>
            <a:endParaRPr lang="en-US" dirty="0"/>
          </a:p>
        </p:txBody>
      </p:sp>
      <p:sp>
        <p:nvSpPr>
          <p:cNvPr id="1369091" name="Rectangle 3"/>
          <p:cNvSpPr>
            <a:spLocks noGrp="1" noChangeArrowheads="1"/>
          </p:cNvSpPr>
          <p:nvPr>
            <p:ph type="body" idx="1"/>
          </p:nvPr>
        </p:nvSpPr>
        <p:spPr>
          <a:xfrm>
            <a:off x="533400" y="914400"/>
            <a:ext cx="7848600" cy="4691028"/>
          </a:xfrm>
          <a:noFill/>
          <a:ln/>
        </p:spPr>
        <p:txBody>
          <a:bodyPr/>
          <a:lstStyle/>
          <a:p>
            <a:pPr>
              <a:spcBef>
                <a:spcPct val="20000"/>
              </a:spcBef>
            </a:pPr>
            <a:r>
              <a:rPr lang="zh-CN" altLang="en-US" dirty="0" smtClean="0">
                <a:latin typeface="微软雅黑" pitchFamily="34" charset="-122"/>
                <a:ea typeface="微软雅黑" pitchFamily="34" charset="-122"/>
              </a:rPr>
              <a:t>所有的现代处理器都用流水技术来提高性能</a:t>
            </a:r>
            <a:r>
              <a:rPr lang="en-US" altLang="zh-CN" dirty="0" smtClean="0">
                <a:latin typeface="微软雅黑" pitchFamily="34" charset="-122"/>
                <a:ea typeface="微软雅黑" pitchFamily="34" charset="-122"/>
              </a:rPr>
              <a:t> (a CPI of 1 and fast a CC)</a:t>
            </a:r>
            <a:endParaRPr lang="en-US" altLang="zh-CN" dirty="0" smtClean="0">
              <a:solidFill>
                <a:schemeClr val="accent1"/>
              </a:solidFill>
              <a:latin typeface="微软雅黑" pitchFamily="34" charset="-122"/>
              <a:ea typeface="微软雅黑" pitchFamily="34" charset="-122"/>
            </a:endParaRPr>
          </a:p>
          <a:p>
            <a:pPr>
              <a:spcBef>
                <a:spcPct val="20000"/>
              </a:spcBef>
            </a:pPr>
            <a:r>
              <a:rPr lang="zh-CN" altLang="en-US" dirty="0" smtClean="0">
                <a:latin typeface="微软雅黑" pitchFamily="34" charset="-122"/>
                <a:ea typeface="微软雅黑" pitchFamily="34" charset="-122"/>
              </a:rPr>
              <a:t>流水时钟由</a:t>
            </a:r>
            <a:r>
              <a:rPr lang="zh-CN" altLang="en-US" dirty="0" smtClean="0">
                <a:solidFill>
                  <a:srgbClr val="FF0000"/>
                </a:solidFill>
                <a:latin typeface="微软雅黑" pitchFamily="34" charset="-122"/>
                <a:ea typeface="微软雅黑" pitchFamily="34" charset="-122"/>
              </a:rPr>
              <a:t>最慢的</a:t>
            </a:r>
            <a:r>
              <a:rPr lang="zh-CN" altLang="en-US" dirty="0" smtClean="0">
                <a:latin typeface="微软雅黑" pitchFamily="34" charset="-122"/>
                <a:ea typeface="微软雅黑" pitchFamily="34" charset="-122"/>
              </a:rPr>
              <a:t>流水阶段决定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因此设计一个平衡的流水线是非常重要的</a:t>
            </a:r>
            <a:endParaRPr lang="en-US" altLang="zh-CN" dirty="0" smtClean="0">
              <a:latin typeface="微软雅黑" pitchFamily="34" charset="-122"/>
              <a:ea typeface="微软雅黑" pitchFamily="34" charset="-122"/>
            </a:endParaRPr>
          </a:p>
          <a:p>
            <a:pPr>
              <a:spcBef>
                <a:spcPct val="20000"/>
              </a:spcBef>
            </a:pPr>
            <a:r>
              <a:rPr lang="zh-CN" altLang="en-US" dirty="0" smtClean="0">
                <a:latin typeface="微软雅黑" pitchFamily="34" charset="-122"/>
                <a:ea typeface="微软雅黑" pitchFamily="34" charset="-122"/>
              </a:rPr>
              <a:t>必须检测并解决冒险</a:t>
            </a:r>
            <a:endParaRPr lang="en-US" altLang="zh-CN" dirty="0" smtClean="0">
              <a:latin typeface="微软雅黑" pitchFamily="34" charset="-122"/>
              <a:ea typeface="微软雅黑" pitchFamily="34" charset="-122"/>
            </a:endParaRPr>
          </a:p>
          <a:p>
            <a:pPr lvl="1">
              <a:spcBef>
                <a:spcPct val="20000"/>
              </a:spcBef>
            </a:pPr>
            <a:r>
              <a:rPr lang="zh-CN" altLang="en-US" dirty="0" smtClean="0">
                <a:latin typeface="微软雅黑" pitchFamily="34" charset="-122"/>
                <a:ea typeface="微软雅黑" pitchFamily="34" charset="-122"/>
              </a:rPr>
              <a:t>结构冒险</a:t>
            </a:r>
            <a:r>
              <a:rPr lang="en-US" altLang="zh-CN" dirty="0" smtClean="0">
                <a:latin typeface="微软雅黑" pitchFamily="34" charset="-122"/>
                <a:ea typeface="微软雅黑" pitchFamily="34" charset="-122"/>
              </a:rPr>
              <a:t> – </a:t>
            </a:r>
            <a:r>
              <a:rPr lang="zh-CN" altLang="en-US" dirty="0" smtClean="0">
                <a:latin typeface="微软雅黑" pitchFamily="34" charset="-122"/>
                <a:ea typeface="微软雅黑" pitchFamily="34" charset="-122"/>
              </a:rPr>
              <a:t>通过正确设计流水线解决</a:t>
            </a:r>
            <a:endParaRPr lang="en-US" altLang="zh-CN" dirty="0" smtClean="0">
              <a:latin typeface="微软雅黑" pitchFamily="34" charset="-122"/>
              <a:ea typeface="微软雅黑" pitchFamily="34" charset="-122"/>
            </a:endParaRPr>
          </a:p>
          <a:p>
            <a:pPr lvl="1">
              <a:spcBef>
                <a:spcPct val="20000"/>
              </a:spcBef>
            </a:pPr>
            <a:r>
              <a:rPr lang="zh-CN" altLang="en-US" dirty="0" smtClean="0">
                <a:latin typeface="微软雅黑" pitchFamily="34" charset="-122"/>
                <a:ea typeface="微软雅黑" pitchFamily="34" charset="-122"/>
              </a:rPr>
              <a:t>数据冒险</a:t>
            </a:r>
            <a:endParaRPr lang="en-US" altLang="zh-CN" dirty="0" smtClean="0">
              <a:latin typeface="微软雅黑" pitchFamily="34" charset="-122"/>
              <a:ea typeface="微软雅黑" pitchFamily="34" charset="-122"/>
            </a:endParaRPr>
          </a:p>
          <a:p>
            <a:pPr lvl="2">
              <a:spcBef>
                <a:spcPct val="20000"/>
              </a:spcBef>
            </a:pPr>
            <a:r>
              <a:rPr lang="en-US" altLang="zh-CN" dirty="0" smtClean="0">
                <a:latin typeface="微软雅黑" pitchFamily="34" charset="-122"/>
                <a:ea typeface="微软雅黑" pitchFamily="34" charset="-122"/>
              </a:rPr>
              <a:t>Stall (</a:t>
            </a:r>
            <a:r>
              <a:rPr lang="zh-CN" altLang="en-US" dirty="0" smtClean="0">
                <a:latin typeface="微软雅黑" pitchFamily="34" charset="-122"/>
                <a:ea typeface="微软雅黑" pitchFamily="34" charset="-122"/>
              </a:rPr>
              <a:t>影响</a:t>
            </a:r>
            <a:r>
              <a:rPr lang="en-US" altLang="zh-CN" dirty="0" smtClean="0">
                <a:latin typeface="微软雅黑" pitchFamily="34" charset="-122"/>
                <a:ea typeface="微软雅黑" pitchFamily="34" charset="-122"/>
              </a:rPr>
              <a:t>CPI)</a:t>
            </a:r>
          </a:p>
          <a:p>
            <a:pPr lvl="2">
              <a:spcBef>
                <a:spcPct val="20000"/>
              </a:spcBef>
            </a:pPr>
            <a:r>
              <a:rPr lang="zh-CN" altLang="en-US" dirty="0" smtClean="0">
                <a:latin typeface="微软雅黑" pitchFamily="34" charset="-122"/>
                <a:ea typeface="微软雅黑" pitchFamily="34" charset="-122"/>
              </a:rPr>
              <a:t>前向预测</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要求硬件支持</a:t>
            </a:r>
            <a:r>
              <a:rPr lang="en-US" altLang="zh-CN" dirty="0" smtClean="0">
                <a:latin typeface="微软雅黑" pitchFamily="34" charset="-122"/>
                <a:ea typeface="微软雅黑" pitchFamily="34" charset="-122"/>
              </a:rPr>
              <a:t>)</a:t>
            </a:r>
          </a:p>
          <a:p>
            <a:pPr lvl="1">
              <a:spcBef>
                <a:spcPct val="20000"/>
              </a:spcBef>
            </a:pPr>
            <a:r>
              <a:rPr lang="zh-CN" altLang="en-US" dirty="0" smtClean="0">
                <a:latin typeface="微软雅黑" pitchFamily="34" charset="-122"/>
                <a:ea typeface="微软雅黑" pitchFamily="34" charset="-122"/>
              </a:rPr>
              <a:t>控制冒险</a:t>
            </a:r>
            <a:r>
              <a:rPr lang="en-US" altLang="zh-CN" dirty="0" smtClean="0">
                <a:latin typeface="微软雅黑" pitchFamily="34" charset="-122"/>
                <a:ea typeface="微软雅黑" pitchFamily="34" charset="-122"/>
              </a:rPr>
              <a:t> – </a:t>
            </a:r>
            <a:r>
              <a:rPr lang="zh-CN" altLang="en-US" dirty="0" smtClean="0">
                <a:latin typeface="微软雅黑" pitchFamily="34" charset="-122"/>
                <a:ea typeface="微软雅黑" pitchFamily="34" charset="-122"/>
              </a:rPr>
              <a:t>将分支硬件尽可能放在流水线的前面阶段</a:t>
            </a:r>
            <a:endParaRPr lang="en-US" altLang="zh-CN" dirty="0" smtClean="0">
              <a:latin typeface="微软雅黑" pitchFamily="34" charset="-122"/>
              <a:ea typeface="微软雅黑" pitchFamily="34" charset="-122"/>
            </a:endParaRPr>
          </a:p>
          <a:p>
            <a:pPr lvl="2">
              <a:spcBef>
                <a:spcPct val="20000"/>
              </a:spcBef>
            </a:pPr>
            <a:r>
              <a:rPr lang="en-US" altLang="zh-CN" dirty="0" smtClean="0">
                <a:latin typeface="微软雅黑" pitchFamily="34" charset="-122"/>
                <a:ea typeface="微软雅黑" pitchFamily="34" charset="-122"/>
              </a:rPr>
              <a:t>Stall (</a:t>
            </a:r>
            <a:r>
              <a:rPr lang="zh-CN" altLang="en-US" dirty="0" smtClean="0">
                <a:latin typeface="微软雅黑" pitchFamily="34" charset="-122"/>
                <a:ea typeface="微软雅黑" pitchFamily="34" charset="-122"/>
              </a:rPr>
              <a:t>影响</a:t>
            </a:r>
            <a:r>
              <a:rPr lang="en-US" altLang="zh-CN" dirty="0" smtClean="0">
                <a:latin typeface="微软雅黑" pitchFamily="34" charset="-122"/>
                <a:ea typeface="微软雅黑" pitchFamily="34" charset="-122"/>
              </a:rPr>
              <a:t>CPI)</a:t>
            </a:r>
          </a:p>
          <a:p>
            <a:pPr lvl="2">
              <a:spcBef>
                <a:spcPct val="20000"/>
              </a:spcBef>
            </a:pPr>
            <a:r>
              <a:rPr lang="zh-CN" altLang="en-US" dirty="0" smtClean="0">
                <a:latin typeface="微软雅黑" pitchFamily="34" charset="-122"/>
                <a:ea typeface="微软雅黑" pitchFamily="34" charset="-122"/>
              </a:rPr>
              <a:t>延迟分支</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要求编译器扶持</a:t>
            </a:r>
            <a:r>
              <a:rPr lang="en-US" altLang="zh-CN" dirty="0" smtClean="0">
                <a:latin typeface="微软雅黑" pitchFamily="34" charset="-122"/>
                <a:ea typeface="微软雅黑" pitchFamily="34" charset="-122"/>
              </a:rPr>
              <a:t>)</a:t>
            </a:r>
          </a:p>
          <a:p>
            <a:pPr lvl="2">
              <a:spcBef>
                <a:spcPct val="20000"/>
              </a:spcBef>
            </a:pPr>
            <a:r>
              <a:rPr lang="zh-CN" altLang="en-US" dirty="0" smtClean="0">
                <a:latin typeface="微软雅黑" pitchFamily="34" charset="-122"/>
                <a:ea typeface="微软雅黑" pitchFamily="34" charset="-122"/>
              </a:rPr>
              <a:t>静态预测和</a:t>
            </a:r>
            <a:r>
              <a:rPr lang="zh-CN" altLang="en-US" dirty="0" smtClean="0">
                <a:solidFill>
                  <a:schemeClr val="accent1"/>
                </a:solidFill>
                <a:latin typeface="微软雅黑" pitchFamily="34" charset="-122"/>
                <a:ea typeface="微软雅黑" pitchFamily="34" charset="-122"/>
              </a:rPr>
              <a:t>动态预测</a:t>
            </a:r>
            <a:r>
              <a:rPr lang="en-US" altLang="zh-CN" dirty="0" smtClean="0">
                <a:solidFill>
                  <a:schemeClr val="accent1"/>
                </a:solidFill>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要求硬件支持</a:t>
            </a:r>
            <a:r>
              <a:rPr lang="en-US" altLang="zh-CN" dirty="0" smtClean="0">
                <a:latin typeface="微软雅黑" pitchFamily="34" charset="-122"/>
                <a:ea typeface="微软雅黑" pitchFamily="34" charset="-122"/>
              </a:rPr>
              <a:t>)</a:t>
            </a:r>
          </a:p>
          <a:p>
            <a:pPr>
              <a:spcBef>
                <a:spcPct val="20000"/>
              </a:spcBef>
            </a:pPr>
            <a:r>
              <a:rPr lang="zh-CN" altLang="en-US" dirty="0" smtClean="0">
                <a:latin typeface="微软雅黑" pitchFamily="34" charset="-122"/>
                <a:ea typeface="微软雅黑" pitchFamily="34" charset="-122"/>
              </a:rPr>
              <a:t>流水技术使异常处理更复杂</a:t>
            </a:r>
            <a:endParaRPr lang="en-US" altLang="zh-CN"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6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690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90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90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690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6909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6909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6909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6909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69091">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690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091"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3"/>
          <p:cNvGrpSpPr>
            <a:grpSpLocks/>
          </p:cNvGrpSpPr>
          <p:nvPr/>
        </p:nvGrpSpPr>
        <p:grpSpPr bwMode="auto">
          <a:xfrm>
            <a:off x="762000" y="2286000"/>
            <a:ext cx="6019800" cy="685800"/>
            <a:chOff x="480" y="1344"/>
            <a:chExt cx="3792" cy="432"/>
          </a:xfrm>
        </p:grpSpPr>
        <p:sp>
          <p:nvSpPr>
            <p:cNvPr id="1231996" name="Rectangle 124"/>
            <p:cNvSpPr>
              <a:spLocks noChangeArrowheads="1"/>
            </p:cNvSpPr>
            <p:nvPr/>
          </p:nvSpPr>
          <p:spPr bwMode="auto">
            <a:xfrm>
              <a:off x="480" y="1440"/>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31997" name="AutoShape 125" descr="Shingle"/>
            <p:cNvSpPr>
              <a:spLocks noChangeArrowheads="1"/>
            </p:cNvSpPr>
            <p:nvPr/>
          </p:nvSpPr>
          <p:spPr bwMode="auto">
            <a:xfrm>
              <a:off x="2112"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1998" name="AutoShape 126" descr="Shingle"/>
            <p:cNvSpPr>
              <a:spLocks noChangeArrowheads="1"/>
            </p:cNvSpPr>
            <p:nvPr/>
          </p:nvSpPr>
          <p:spPr bwMode="auto">
            <a:xfrm>
              <a:off x="2544"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1999" name="AutoShape 127" descr="Shingle"/>
            <p:cNvSpPr>
              <a:spLocks noChangeArrowheads="1"/>
            </p:cNvSpPr>
            <p:nvPr/>
          </p:nvSpPr>
          <p:spPr bwMode="auto">
            <a:xfrm>
              <a:off x="2976"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0" name="AutoShape 128" descr="Shingle"/>
            <p:cNvSpPr>
              <a:spLocks noChangeArrowheads="1"/>
            </p:cNvSpPr>
            <p:nvPr/>
          </p:nvSpPr>
          <p:spPr bwMode="auto">
            <a:xfrm>
              <a:off x="3408"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1" name="AutoShape 129" descr="Shingle"/>
            <p:cNvSpPr>
              <a:spLocks noChangeArrowheads="1"/>
            </p:cNvSpPr>
            <p:nvPr/>
          </p:nvSpPr>
          <p:spPr bwMode="auto">
            <a:xfrm>
              <a:off x="3840" y="134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130"/>
          <p:cNvGrpSpPr>
            <a:grpSpLocks/>
          </p:cNvGrpSpPr>
          <p:nvPr/>
        </p:nvGrpSpPr>
        <p:grpSpPr bwMode="auto">
          <a:xfrm>
            <a:off x="762000" y="3124200"/>
            <a:ext cx="6705600" cy="609600"/>
            <a:chOff x="480" y="1872"/>
            <a:chExt cx="4224" cy="384"/>
          </a:xfrm>
        </p:grpSpPr>
        <p:sp>
          <p:nvSpPr>
            <p:cNvPr id="1232003" name="Rectangle 131"/>
            <p:cNvSpPr>
              <a:spLocks noChangeArrowheads="1"/>
            </p:cNvSpPr>
            <p:nvPr/>
          </p:nvSpPr>
          <p:spPr bwMode="auto">
            <a:xfrm>
              <a:off x="480" y="1968"/>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32004" name="AutoShape 132" descr="Shingle"/>
            <p:cNvSpPr>
              <a:spLocks noChangeArrowheads="1"/>
            </p:cNvSpPr>
            <p:nvPr/>
          </p:nvSpPr>
          <p:spPr bwMode="auto">
            <a:xfrm>
              <a:off x="2544"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5" name="AutoShape 133" descr="Shingle"/>
            <p:cNvSpPr>
              <a:spLocks noChangeArrowheads="1"/>
            </p:cNvSpPr>
            <p:nvPr/>
          </p:nvSpPr>
          <p:spPr bwMode="auto">
            <a:xfrm>
              <a:off x="2976"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6" name="AutoShape 134" descr="Shingle"/>
            <p:cNvSpPr>
              <a:spLocks noChangeArrowheads="1"/>
            </p:cNvSpPr>
            <p:nvPr/>
          </p:nvSpPr>
          <p:spPr bwMode="auto">
            <a:xfrm>
              <a:off x="3408"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7" name="AutoShape 135" descr="Shingle"/>
            <p:cNvSpPr>
              <a:spLocks noChangeArrowheads="1"/>
            </p:cNvSpPr>
            <p:nvPr/>
          </p:nvSpPr>
          <p:spPr bwMode="auto">
            <a:xfrm>
              <a:off x="3840"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8" name="AutoShape 136" descr="Shingle"/>
            <p:cNvSpPr>
              <a:spLocks noChangeArrowheads="1"/>
            </p:cNvSpPr>
            <p:nvPr/>
          </p:nvSpPr>
          <p:spPr bwMode="auto">
            <a:xfrm>
              <a:off x="4272"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4" name="Group 2"/>
          <p:cNvGrpSpPr>
            <a:grpSpLocks/>
          </p:cNvGrpSpPr>
          <p:nvPr/>
        </p:nvGrpSpPr>
        <p:grpSpPr bwMode="auto">
          <a:xfrm>
            <a:off x="5562600" y="1600200"/>
            <a:ext cx="1143000" cy="3886200"/>
            <a:chOff x="3504" y="912"/>
            <a:chExt cx="720" cy="2448"/>
          </a:xfrm>
        </p:grpSpPr>
        <p:sp>
          <p:nvSpPr>
            <p:cNvPr id="1231875" name="Rectangle 3"/>
            <p:cNvSpPr>
              <a:spLocks noChangeArrowheads="1"/>
            </p:cNvSpPr>
            <p:nvPr/>
          </p:nvSpPr>
          <p:spPr bwMode="auto">
            <a:xfrm>
              <a:off x="4080" y="3072"/>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31876" name="Rectangle 4"/>
            <p:cNvSpPr>
              <a:spLocks noChangeArrowheads="1"/>
            </p:cNvSpPr>
            <p:nvPr/>
          </p:nvSpPr>
          <p:spPr bwMode="auto">
            <a:xfrm>
              <a:off x="3648" y="2544"/>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31877" name="Rectangle 5"/>
            <p:cNvSpPr>
              <a:spLocks noChangeArrowheads="1"/>
            </p:cNvSpPr>
            <p:nvPr/>
          </p:nvSpPr>
          <p:spPr bwMode="auto">
            <a:xfrm>
              <a:off x="3504" y="91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31878" name="Line 6"/>
            <p:cNvSpPr>
              <a:spLocks noChangeShapeType="1"/>
            </p:cNvSpPr>
            <p:nvPr/>
          </p:nvSpPr>
          <p:spPr bwMode="auto">
            <a:xfrm>
              <a:off x="3648" y="1200"/>
              <a:ext cx="0" cy="1344"/>
            </a:xfrm>
            <a:prstGeom prst="line">
              <a:avLst/>
            </a:prstGeom>
            <a:noFill/>
            <a:ln w="28575">
              <a:solidFill>
                <a:srgbClr val="009900"/>
              </a:solidFill>
              <a:round/>
              <a:headEnd/>
              <a:tailEnd type="triangle" w="med" len="med"/>
            </a:ln>
            <a:effectLst/>
          </p:spPr>
          <p:txBody>
            <a:bodyPr/>
            <a:lstStyle/>
            <a:p>
              <a:endParaRPr lang="en-US"/>
            </a:p>
          </p:txBody>
        </p:sp>
        <p:sp>
          <p:nvSpPr>
            <p:cNvPr id="1231879" name="Line 7"/>
            <p:cNvSpPr>
              <a:spLocks noChangeShapeType="1"/>
            </p:cNvSpPr>
            <p:nvPr/>
          </p:nvSpPr>
          <p:spPr bwMode="auto">
            <a:xfrm>
              <a:off x="3648" y="1200"/>
              <a:ext cx="432" cy="1872"/>
            </a:xfrm>
            <a:prstGeom prst="line">
              <a:avLst/>
            </a:prstGeom>
            <a:noFill/>
            <a:ln w="28575">
              <a:solidFill>
                <a:srgbClr val="009900"/>
              </a:solidFill>
              <a:round/>
              <a:headEnd/>
              <a:tailEnd type="triangle" w="med" len="med"/>
            </a:ln>
            <a:effectLst/>
          </p:spPr>
          <p:txBody>
            <a:bodyPr/>
            <a:lstStyle/>
            <a:p>
              <a:endParaRPr lang="en-US"/>
            </a:p>
          </p:txBody>
        </p:sp>
      </p:grpSp>
      <p:sp>
        <p:nvSpPr>
          <p:cNvPr id="1231880" name="Rectangle 8"/>
          <p:cNvSpPr>
            <a:spLocks noGrp="1" noChangeArrowheads="1"/>
          </p:cNvSpPr>
          <p:nvPr>
            <p:ph type="title"/>
          </p:nvPr>
        </p:nvSpPr>
        <p:spPr>
          <a:xfrm>
            <a:off x="652463" y="304800"/>
            <a:ext cx="6551473" cy="426142"/>
          </a:xfrm>
          <a:noFill/>
          <a:ln/>
        </p:spPr>
        <p:txBody>
          <a:bodyPr wrap="none"/>
          <a:lstStyle/>
          <a:p>
            <a:r>
              <a:rPr lang="zh-CN" altLang="en-US" dirty="0" smtClean="0"/>
              <a:t>一个解决数据冒险的办法</a:t>
            </a:r>
            <a:r>
              <a:rPr lang="en-US" altLang="zh-CN" dirty="0" smtClean="0"/>
              <a:t>waiting – stall </a:t>
            </a:r>
            <a:endParaRPr lang="en-US" dirty="0"/>
          </a:p>
        </p:txBody>
      </p:sp>
      <p:sp>
        <p:nvSpPr>
          <p:cNvPr id="1231881" name="Rectangle 9"/>
          <p:cNvSpPr>
            <a:spLocks noChangeArrowheads="1"/>
          </p:cNvSpPr>
          <p:nvPr/>
        </p:nvSpPr>
        <p:spPr bwMode="auto">
          <a:xfrm>
            <a:off x="328613" y="16779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31882" name="Line 10"/>
          <p:cNvSpPr>
            <a:spLocks noChangeShapeType="1"/>
          </p:cNvSpPr>
          <p:nvPr/>
        </p:nvSpPr>
        <p:spPr bwMode="auto">
          <a:xfrm>
            <a:off x="2133600" y="10715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31883" name="Rectangle 11"/>
          <p:cNvSpPr>
            <a:spLocks noChangeArrowheads="1"/>
          </p:cNvSpPr>
          <p:nvPr/>
        </p:nvSpPr>
        <p:spPr bwMode="auto">
          <a:xfrm>
            <a:off x="762000" y="1524000"/>
            <a:ext cx="145891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31884" name="Line 12"/>
          <p:cNvSpPr>
            <a:spLocks noChangeShapeType="1"/>
          </p:cNvSpPr>
          <p:nvPr/>
        </p:nvSpPr>
        <p:spPr bwMode="auto">
          <a:xfrm>
            <a:off x="33147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5" name="Line 13"/>
          <p:cNvSpPr>
            <a:spLocks noChangeShapeType="1"/>
          </p:cNvSpPr>
          <p:nvPr/>
        </p:nvSpPr>
        <p:spPr bwMode="auto">
          <a:xfrm>
            <a:off x="40005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6" name="Line 14"/>
          <p:cNvSpPr>
            <a:spLocks noChangeShapeType="1"/>
          </p:cNvSpPr>
          <p:nvPr/>
        </p:nvSpPr>
        <p:spPr bwMode="auto">
          <a:xfrm>
            <a:off x="46863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7" name="Line 15"/>
          <p:cNvSpPr>
            <a:spLocks noChangeShapeType="1"/>
          </p:cNvSpPr>
          <p:nvPr/>
        </p:nvSpPr>
        <p:spPr bwMode="auto">
          <a:xfrm>
            <a:off x="53721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8" name="Line 16"/>
          <p:cNvSpPr>
            <a:spLocks noChangeShapeType="1"/>
          </p:cNvSpPr>
          <p:nvPr/>
        </p:nvSpPr>
        <p:spPr bwMode="auto">
          <a:xfrm>
            <a:off x="60579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9" name="Line 17"/>
          <p:cNvSpPr>
            <a:spLocks noChangeShapeType="1"/>
          </p:cNvSpPr>
          <p:nvPr/>
        </p:nvSpPr>
        <p:spPr bwMode="auto">
          <a:xfrm>
            <a:off x="67437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0" name="Line 18"/>
          <p:cNvSpPr>
            <a:spLocks noChangeShapeType="1"/>
          </p:cNvSpPr>
          <p:nvPr/>
        </p:nvSpPr>
        <p:spPr bwMode="auto">
          <a:xfrm>
            <a:off x="74295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1" name="Line 19"/>
          <p:cNvSpPr>
            <a:spLocks noChangeShapeType="1"/>
          </p:cNvSpPr>
          <p:nvPr/>
        </p:nvSpPr>
        <p:spPr bwMode="auto">
          <a:xfrm>
            <a:off x="81153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2" name="Line 20"/>
          <p:cNvSpPr>
            <a:spLocks noChangeShapeType="1"/>
          </p:cNvSpPr>
          <p:nvPr/>
        </p:nvSpPr>
        <p:spPr bwMode="auto">
          <a:xfrm>
            <a:off x="685800" y="1600200"/>
            <a:ext cx="0" cy="4495800"/>
          </a:xfrm>
          <a:prstGeom prst="line">
            <a:avLst/>
          </a:prstGeom>
          <a:noFill/>
          <a:ln w="28575">
            <a:solidFill>
              <a:schemeClr val="tx1"/>
            </a:solidFill>
            <a:round/>
            <a:headEnd/>
            <a:tailEnd type="triangle" w="med" len="med"/>
          </a:ln>
          <a:effectLst/>
        </p:spPr>
        <p:txBody>
          <a:bodyPr/>
          <a:lstStyle/>
          <a:p>
            <a:endParaRPr lang="en-US"/>
          </a:p>
        </p:txBody>
      </p:sp>
      <p:grpSp>
        <p:nvGrpSpPr>
          <p:cNvPr id="5" name="Group 21"/>
          <p:cNvGrpSpPr>
            <a:grpSpLocks/>
          </p:cNvGrpSpPr>
          <p:nvPr/>
        </p:nvGrpSpPr>
        <p:grpSpPr bwMode="auto">
          <a:xfrm>
            <a:off x="2743200" y="1447800"/>
            <a:ext cx="3355975" cy="838200"/>
            <a:chOff x="1562" y="1152"/>
            <a:chExt cx="2114" cy="528"/>
          </a:xfrm>
        </p:grpSpPr>
        <p:grpSp>
          <p:nvGrpSpPr>
            <p:cNvPr id="6" name="Group 22"/>
            <p:cNvGrpSpPr>
              <a:grpSpLocks/>
            </p:cNvGrpSpPr>
            <p:nvPr/>
          </p:nvGrpSpPr>
          <p:grpSpPr bwMode="auto">
            <a:xfrm>
              <a:off x="2487" y="1152"/>
              <a:ext cx="223" cy="481"/>
              <a:chOff x="2207" y="1413"/>
              <a:chExt cx="223" cy="481"/>
            </a:xfrm>
          </p:grpSpPr>
          <p:sp>
            <p:nvSpPr>
              <p:cNvPr id="1231895"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896"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7" name="Group 25"/>
            <p:cNvGrpSpPr>
              <a:grpSpLocks/>
            </p:cNvGrpSpPr>
            <p:nvPr/>
          </p:nvGrpSpPr>
          <p:grpSpPr bwMode="auto">
            <a:xfrm>
              <a:off x="1562" y="1248"/>
              <a:ext cx="349" cy="289"/>
              <a:chOff x="1282" y="1509"/>
              <a:chExt cx="349" cy="289"/>
            </a:xfrm>
          </p:grpSpPr>
          <p:sp>
            <p:nvSpPr>
              <p:cNvPr id="1231898"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8" name="Group 27"/>
              <p:cNvGrpSpPr>
                <a:grpSpLocks/>
              </p:cNvGrpSpPr>
              <p:nvPr/>
            </p:nvGrpSpPr>
            <p:grpSpPr bwMode="auto">
              <a:xfrm>
                <a:off x="1291" y="1509"/>
                <a:ext cx="340" cy="289"/>
                <a:chOff x="1291" y="1509"/>
                <a:chExt cx="340" cy="289"/>
              </a:xfrm>
            </p:grpSpPr>
            <p:sp>
              <p:nvSpPr>
                <p:cNvPr id="1231900"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1"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02"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31"/>
            <p:cNvGrpSpPr>
              <a:grpSpLocks/>
            </p:cNvGrpSpPr>
            <p:nvPr/>
          </p:nvGrpSpPr>
          <p:grpSpPr bwMode="auto">
            <a:xfrm>
              <a:off x="2031" y="1248"/>
              <a:ext cx="296" cy="289"/>
              <a:chOff x="1751" y="1509"/>
              <a:chExt cx="296" cy="289"/>
            </a:xfrm>
          </p:grpSpPr>
          <p:sp>
            <p:nvSpPr>
              <p:cNvPr id="1231904"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5"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06"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07"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8"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09"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 name="Group 38"/>
            <p:cNvGrpSpPr>
              <a:grpSpLocks/>
            </p:cNvGrpSpPr>
            <p:nvPr/>
          </p:nvGrpSpPr>
          <p:grpSpPr bwMode="auto">
            <a:xfrm>
              <a:off x="2880" y="1248"/>
              <a:ext cx="325" cy="289"/>
              <a:chOff x="2600" y="1509"/>
              <a:chExt cx="325" cy="289"/>
            </a:xfrm>
          </p:grpSpPr>
          <p:sp>
            <p:nvSpPr>
              <p:cNvPr id="1231911"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12"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13"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42"/>
            <p:cNvGrpSpPr>
              <a:grpSpLocks/>
            </p:cNvGrpSpPr>
            <p:nvPr/>
          </p:nvGrpSpPr>
          <p:grpSpPr bwMode="auto">
            <a:xfrm>
              <a:off x="3348" y="1248"/>
              <a:ext cx="284" cy="289"/>
              <a:chOff x="3068" y="1509"/>
              <a:chExt cx="284" cy="289"/>
            </a:xfrm>
          </p:grpSpPr>
          <p:sp>
            <p:nvSpPr>
              <p:cNvPr id="1231915"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16"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17"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18"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19"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20"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21"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22"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23"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24"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25"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 name="Group 54"/>
          <p:cNvGrpSpPr>
            <a:grpSpLocks/>
          </p:cNvGrpSpPr>
          <p:nvPr/>
        </p:nvGrpSpPr>
        <p:grpSpPr bwMode="auto">
          <a:xfrm>
            <a:off x="762000" y="4038600"/>
            <a:ext cx="8080375" cy="1676400"/>
            <a:chOff x="480" y="2448"/>
            <a:chExt cx="5090" cy="1056"/>
          </a:xfrm>
        </p:grpSpPr>
        <p:sp>
          <p:nvSpPr>
            <p:cNvPr id="1231927" name="Rectangle 55"/>
            <p:cNvSpPr>
              <a:spLocks noChangeArrowheads="1"/>
            </p:cNvSpPr>
            <p:nvPr/>
          </p:nvSpPr>
          <p:spPr bwMode="auto">
            <a:xfrm>
              <a:off x="480" y="2496"/>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31928" name="Rectangle 56"/>
            <p:cNvSpPr>
              <a:spLocks noChangeArrowheads="1"/>
            </p:cNvSpPr>
            <p:nvPr/>
          </p:nvSpPr>
          <p:spPr bwMode="auto">
            <a:xfrm>
              <a:off x="504" y="3051"/>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grpSp>
          <p:nvGrpSpPr>
            <p:cNvPr id="13" name="Group 57"/>
            <p:cNvGrpSpPr>
              <a:grpSpLocks/>
            </p:cNvGrpSpPr>
            <p:nvPr/>
          </p:nvGrpSpPr>
          <p:grpSpPr bwMode="auto">
            <a:xfrm>
              <a:off x="3024" y="2448"/>
              <a:ext cx="2114" cy="528"/>
              <a:chOff x="1562" y="1152"/>
              <a:chExt cx="2114" cy="528"/>
            </a:xfrm>
          </p:grpSpPr>
          <p:grpSp>
            <p:nvGrpSpPr>
              <p:cNvPr id="14" name="Group 58"/>
              <p:cNvGrpSpPr>
                <a:grpSpLocks/>
              </p:cNvGrpSpPr>
              <p:nvPr/>
            </p:nvGrpSpPr>
            <p:grpSpPr bwMode="auto">
              <a:xfrm>
                <a:off x="2487" y="1152"/>
                <a:ext cx="223" cy="481"/>
                <a:chOff x="2207" y="1413"/>
                <a:chExt cx="223" cy="481"/>
              </a:xfrm>
            </p:grpSpPr>
            <p:sp>
              <p:nvSpPr>
                <p:cNvPr id="1231931" name="Freeform 5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32" name="Rectangle 6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5" name="Group 61"/>
              <p:cNvGrpSpPr>
                <a:grpSpLocks/>
              </p:cNvGrpSpPr>
              <p:nvPr/>
            </p:nvGrpSpPr>
            <p:grpSpPr bwMode="auto">
              <a:xfrm>
                <a:off x="1562" y="1248"/>
                <a:ext cx="349" cy="289"/>
                <a:chOff x="1282" y="1509"/>
                <a:chExt cx="349" cy="289"/>
              </a:xfrm>
            </p:grpSpPr>
            <p:sp>
              <p:nvSpPr>
                <p:cNvPr id="1231934" name="Rectangle 6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6" name="Group 63"/>
                <p:cNvGrpSpPr>
                  <a:grpSpLocks/>
                </p:cNvGrpSpPr>
                <p:nvPr/>
              </p:nvGrpSpPr>
              <p:grpSpPr bwMode="auto">
                <a:xfrm>
                  <a:off x="1291" y="1509"/>
                  <a:ext cx="340" cy="289"/>
                  <a:chOff x="1291" y="1509"/>
                  <a:chExt cx="340" cy="289"/>
                </a:xfrm>
              </p:grpSpPr>
              <p:sp>
                <p:nvSpPr>
                  <p:cNvPr id="1231936" name="Freeform 6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37" name="Freeform 6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38" name="Rectangle 6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67"/>
              <p:cNvGrpSpPr>
                <a:grpSpLocks/>
              </p:cNvGrpSpPr>
              <p:nvPr/>
            </p:nvGrpSpPr>
            <p:grpSpPr bwMode="auto">
              <a:xfrm>
                <a:off x="2031" y="1248"/>
                <a:ext cx="296" cy="289"/>
                <a:chOff x="1751" y="1509"/>
                <a:chExt cx="296" cy="289"/>
              </a:xfrm>
            </p:grpSpPr>
            <p:sp>
              <p:nvSpPr>
                <p:cNvPr id="1231940" name="Freeform 6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1" name="Freeform 6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42" name="Line 7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43" name="Freeform 7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4" name="Line 7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45" name="Rectangle 7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8" name="Group 74"/>
              <p:cNvGrpSpPr>
                <a:grpSpLocks/>
              </p:cNvGrpSpPr>
              <p:nvPr/>
            </p:nvGrpSpPr>
            <p:grpSpPr bwMode="auto">
              <a:xfrm>
                <a:off x="2880" y="1248"/>
                <a:ext cx="325" cy="289"/>
                <a:chOff x="2600" y="1509"/>
                <a:chExt cx="325" cy="289"/>
              </a:xfrm>
            </p:grpSpPr>
            <p:sp>
              <p:nvSpPr>
                <p:cNvPr id="1231947" name="Freeform 7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8" name="Freeform 7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49" name="Rectangle 7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9" name="Group 78"/>
              <p:cNvGrpSpPr>
                <a:grpSpLocks/>
              </p:cNvGrpSpPr>
              <p:nvPr/>
            </p:nvGrpSpPr>
            <p:grpSpPr bwMode="auto">
              <a:xfrm>
                <a:off x="3348" y="1248"/>
                <a:ext cx="284" cy="289"/>
                <a:chOff x="3068" y="1509"/>
                <a:chExt cx="284" cy="289"/>
              </a:xfrm>
            </p:grpSpPr>
            <p:sp>
              <p:nvSpPr>
                <p:cNvPr id="1231951" name="Freeform 7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52" name="Freeform 8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53" name="Line 8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54" name="Line 8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55" name="Line 8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56" name="Line 8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57" name="Line 8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58" name="Line 8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59" name="Line 8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60" name="Line 8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61" name="Line 8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0" name="Group 90"/>
            <p:cNvGrpSpPr>
              <a:grpSpLocks/>
            </p:cNvGrpSpPr>
            <p:nvPr/>
          </p:nvGrpSpPr>
          <p:grpSpPr bwMode="auto">
            <a:xfrm>
              <a:off x="3456" y="2976"/>
              <a:ext cx="2114" cy="528"/>
              <a:chOff x="1562" y="1152"/>
              <a:chExt cx="2114" cy="528"/>
            </a:xfrm>
          </p:grpSpPr>
          <p:grpSp>
            <p:nvGrpSpPr>
              <p:cNvPr id="21" name="Group 91"/>
              <p:cNvGrpSpPr>
                <a:grpSpLocks/>
              </p:cNvGrpSpPr>
              <p:nvPr/>
            </p:nvGrpSpPr>
            <p:grpSpPr bwMode="auto">
              <a:xfrm>
                <a:off x="2487" y="1152"/>
                <a:ext cx="223" cy="481"/>
                <a:chOff x="2207" y="1413"/>
                <a:chExt cx="223" cy="481"/>
              </a:xfrm>
            </p:grpSpPr>
            <p:sp>
              <p:nvSpPr>
                <p:cNvPr id="1231964" name="Freeform 9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65" name="Rectangle 9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2" name="Group 94"/>
              <p:cNvGrpSpPr>
                <a:grpSpLocks/>
              </p:cNvGrpSpPr>
              <p:nvPr/>
            </p:nvGrpSpPr>
            <p:grpSpPr bwMode="auto">
              <a:xfrm>
                <a:off x="1562" y="1248"/>
                <a:ext cx="349" cy="289"/>
                <a:chOff x="1282" y="1509"/>
                <a:chExt cx="349" cy="289"/>
              </a:xfrm>
            </p:grpSpPr>
            <p:sp>
              <p:nvSpPr>
                <p:cNvPr id="1231967" name="Rectangle 9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3" name="Group 96"/>
                <p:cNvGrpSpPr>
                  <a:grpSpLocks/>
                </p:cNvGrpSpPr>
                <p:nvPr/>
              </p:nvGrpSpPr>
              <p:grpSpPr bwMode="auto">
                <a:xfrm>
                  <a:off x="1291" y="1509"/>
                  <a:ext cx="340" cy="289"/>
                  <a:chOff x="1291" y="1509"/>
                  <a:chExt cx="340" cy="289"/>
                </a:xfrm>
              </p:grpSpPr>
              <p:sp>
                <p:nvSpPr>
                  <p:cNvPr id="1231969" name="Freeform 9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0" name="Freeform 9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71" name="Rectangle 9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00"/>
              <p:cNvGrpSpPr>
                <a:grpSpLocks/>
              </p:cNvGrpSpPr>
              <p:nvPr/>
            </p:nvGrpSpPr>
            <p:grpSpPr bwMode="auto">
              <a:xfrm>
                <a:off x="2031" y="1248"/>
                <a:ext cx="296" cy="289"/>
                <a:chOff x="1751" y="1509"/>
                <a:chExt cx="296" cy="289"/>
              </a:xfrm>
            </p:grpSpPr>
            <p:sp>
              <p:nvSpPr>
                <p:cNvPr id="1231973" name="Freeform 10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4" name="Freeform 10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75" name="Line 10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76" name="Freeform 10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7" name="Line 10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78" name="Rectangle 10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5" name="Group 107"/>
              <p:cNvGrpSpPr>
                <a:grpSpLocks/>
              </p:cNvGrpSpPr>
              <p:nvPr/>
            </p:nvGrpSpPr>
            <p:grpSpPr bwMode="auto">
              <a:xfrm>
                <a:off x="2880" y="1248"/>
                <a:ext cx="325" cy="289"/>
                <a:chOff x="2600" y="1509"/>
                <a:chExt cx="325" cy="289"/>
              </a:xfrm>
            </p:grpSpPr>
            <p:sp>
              <p:nvSpPr>
                <p:cNvPr id="1231980" name="Freeform 10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81" name="Freeform 10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82" name="Rectangle 11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6" name="Group 111"/>
              <p:cNvGrpSpPr>
                <a:grpSpLocks/>
              </p:cNvGrpSpPr>
              <p:nvPr/>
            </p:nvGrpSpPr>
            <p:grpSpPr bwMode="auto">
              <a:xfrm>
                <a:off x="3348" y="1248"/>
                <a:ext cx="284" cy="289"/>
                <a:chOff x="3068" y="1509"/>
                <a:chExt cx="284" cy="289"/>
              </a:xfrm>
            </p:grpSpPr>
            <p:sp>
              <p:nvSpPr>
                <p:cNvPr id="1231984" name="Freeform 11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85" name="Freeform 11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86" name="Line 11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87" name="Line 11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88" name="Line 11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89" name="Line 11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90" name="Line 11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91" name="Line 11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92" name="Line 12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93" name="Line 12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94" name="Line 12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sp>
        <p:nvSpPr>
          <p:cNvPr id="1232009" name="Rectangle 137"/>
          <p:cNvSpPr>
            <a:spLocks noChangeArrowheads="1"/>
          </p:cNvSpPr>
          <p:nvPr/>
        </p:nvSpPr>
        <p:spPr bwMode="auto">
          <a:xfrm>
            <a:off x="6781800" y="1143000"/>
            <a:ext cx="1981200" cy="1308100"/>
          </a:xfrm>
          <a:prstGeom prst="rect">
            <a:avLst/>
          </a:prstGeom>
          <a:noFill/>
          <a:ln w="12700">
            <a:noFill/>
            <a:miter lim="800000"/>
            <a:headEnd/>
            <a:tailEnd/>
          </a:ln>
          <a:effectLst/>
        </p:spPr>
        <p:txBody>
          <a:bodyPr lIns="90488" tIns="44450" rIns="90488" bIns="44450">
            <a:spAutoFit/>
          </a:bodyPr>
          <a:lstStyle/>
          <a:p>
            <a:pPr algn="r"/>
            <a:r>
              <a:rPr lang="en-US" sz="2000" dirty="0"/>
              <a:t>Can fix data hazard by waiting – </a:t>
            </a:r>
            <a:r>
              <a:rPr lang="en-US" sz="2000" dirty="0">
                <a:solidFill>
                  <a:schemeClr val="accent2"/>
                </a:solidFill>
              </a:rPr>
              <a:t>stall</a:t>
            </a:r>
            <a:r>
              <a:rPr lang="en-US" sz="2000" dirty="0"/>
              <a:t> – but impacts CPI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20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4168" name="Rectangle 8"/>
          <p:cNvSpPr>
            <a:spLocks noGrp="1" noChangeArrowheads="1"/>
          </p:cNvSpPr>
          <p:nvPr>
            <p:ph type="title"/>
          </p:nvPr>
        </p:nvSpPr>
        <p:spPr>
          <a:xfrm>
            <a:off x="652463" y="304800"/>
            <a:ext cx="8116004" cy="426142"/>
          </a:xfrm>
          <a:noFill/>
          <a:ln/>
        </p:spPr>
        <p:txBody>
          <a:bodyPr wrap="none"/>
          <a:lstStyle/>
          <a:p>
            <a:r>
              <a:rPr lang="zh-CN" altLang="en-US" dirty="0" smtClean="0"/>
              <a:t>另一种解决数据冒险的方法：转发机制</a:t>
            </a:r>
            <a:r>
              <a:rPr lang="en-US" altLang="zh-CN" dirty="0" smtClean="0"/>
              <a:t>forwarding</a:t>
            </a:r>
            <a:endParaRPr lang="en-US" dirty="0"/>
          </a:p>
        </p:txBody>
      </p:sp>
      <p:sp>
        <p:nvSpPr>
          <p:cNvPr id="1244169" name="Rectangle 9"/>
          <p:cNvSpPr>
            <a:spLocks noChangeArrowheads="1"/>
          </p:cNvSpPr>
          <p:nvPr/>
        </p:nvSpPr>
        <p:spPr bwMode="auto">
          <a:xfrm>
            <a:off x="304800" y="1525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4170" name="Line 10"/>
          <p:cNvSpPr>
            <a:spLocks noChangeShapeType="1"/>
          </p:cNvSpPr>
          <p:nvPr/>
        </p:nvSpPr>
        <p:spPr bwMode="auto">
          <a:xfrm>
            <a:off x="2133600" y="919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4171" name="Rectangle 11"/>
          <p:cNvSpPr>
            <a:spLocks noChangeArrowheads="1"/>
          </p:cNvSpPr>
          <p:nvPr/>
        </p:nvSpPr>
        <p:spPr bwMode="auto">
          <a:xfrm>
            <a:off x="738188" y="1371600"/>
            <a:ext cx="1458912"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44172" name="Line 12"/>
          <p:cNvSpPr>
            <a:spLocks noChangeShapeType="1"/>
          </p:cNvSpPr>
          <p:nvPr/>
        </p:nvSpPr>
        <p:spPr bwMode="auto">
          <a:xfrm>
            <a:off x="3290888"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3" name="Line 13"/>
          <p:cNvSpPr>
            <a:spLocks noChangeShapeType="1"/>
          </p:cNvSpPr>
          <p:nvPr/>
        </p:nvSpPr>
        <p:spPr bwMode="auto">
          <a:xfrm>
            <a:off x="4000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4" name="Line 14"/>
          <p:cNvSpPr>
            <a:spLocks noChangeShapeType="1"/>
          </p:cNvSpPr>
          <p:nvPr/>
        </p:nvSpPr>
        <p:spPr bwMode="auto">
          <a:xfrm>
            <a:off x="4686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5" name="Line 15"/>
          <p:cNvSpPr>
            <a:spLocks noChangeShapeType="1"/>
          </p:cNvSpPr>
          <p:nvPr/>
        </p:nvSpPr>
        <p:spPr bwMode="auto">
          <a:xfrm>
            <a:off x="53721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6" name="Line 16"/>
          <p:cNvSpPr>
            <a:spLocks noChangeShapeType="1"/>
          </p:cNvSpPr>
          <p:nvPr/>
        </p:nvSpPr>
        <p:spPr bwMode="auto">
          <a:xfrm>
            <a:off x="60579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7" name="Line 17"/>
          <p:cNvSpPr>
            <a:spLocks noChangeShapeType="1"/>
          </p:cNvSpPr>
          <p:nvPr/>
        </p:nvSpPr>
        <p:spPr bwMode="auto">
          <a:xfrm>
            <a:off x="6743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8" name="Line 18"/>
          <p:cNvSpPr>
            <a:spLocks noChangeShapeType="1"/>
          </p:cNvSpPr>
          <p:nvPr/>
        </p:nvSpPr>
        <p:spPr bwMode="auto">
          <a:xfrm>
            <a:off x="7429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9" name="Line 19"/>
          <p:cNvSpPr>
            <a:spLocks noChangeShapeType="1"/>
          </p:cNvSpPr>
          <p:nvPr/>
        </p:nvSpPr>
        <p:spPr bwMode="auto">
          <a:xfrm>
            <a:off x="8115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80" name="Line 20"/>
          <p:cNvSpPr>
            <a:spLocks noChangeShapeType="1"/>
          </p:cNvSpPr>
          <p:nvPr/>
        </p:nvSpPr>
        <p:spPr bwMode="auto">
          <a:xfrm>
            <a:off x="661988" y="1447800"/>
            <a:ext cx="0" cy="44958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2743200" y="1295400"/>
            <a:ext cx="3355975" cy="838200"/>
            <a:chOff x="1562" y="1152"/>
            <a:chExt cx="2114" cy="528"/>
          </a:xfrm>
        </p:grpSpPr>
        <p:grpSp>
          <p:nvGrpSpPr>
            <p:cNvPr id="3" name="Group 22"/>
            <p:cNvGrpSpPr>
              <a:grpSpLocks/>
            </p:cNvGrpSpPr>
            <p:nvPr/>
          </p:nvGrpSpPr>
          <p:grpSpPr bwMode="auto">
            <a:xfrm>
              <a:off x="2487" y="1152"/>
              <a:ext cx="223" cy="481"/>
              <a:chOff x="2207" y="1413"/>
              <a:chExt cx="223" cy="481"/>
            </a:xfrm>
          </p:grpSpPr>
          <p:sp>
            <p:nvSpPr>
              <p:cNvPr id="1244183"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84"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562" y="1248"/>
              <a:ext cx="349" cy="289"/>
              <a:chOff x="1282" y="1509"/>
              <a:chExt cx="349" cy="289"/>
            </a:xfrm>
          </p:grpSpPr>
          <p:sp>
            <p:nvSpPr>
              <p:cNvPr id="1244186"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7"/>
              <p:cNvGrpSpPr>
                <a:grpSpLocks/>
              </p:cNvGrpSpPr>
              <p:nvPr/>
            </p:nvGrpSpPr>
            <p:grpSpPr bwMode="auto">
              <a:xfrm>
                <a:off x="1291" y="1509"/>
                <a:ext cx="340" cy="289"/>
                <a:chOff x="1291" y="1509"/>
                <a:chExt cx="340" cy="289"/>
              </a:xfrm>
            </p:grpSpPr>
            <p:sp>
              <p:nvSpPr>
                <p:cNvPr id="1244188"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89"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190"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44192"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93"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194"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195"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96"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197"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8"/>
            <p:cNvGrpSpPr>
              <a:grpSpLocks/>
            </p:cNvGrpSpPr>
            <p:nvPr/>
          </p:nvGrpSpPr>
          <p:grpSpPr bwMode="auto">
            <a:xfrm>
              <a:off x="2880" y="1248"/>
              <a:ext cx="325" cy="289"/>
              <a:chOff x="2600" y="1509"/>
              <a:chExt cx="325" cy="289"/>
            </a:xfrm>
          </p:grpSpPr>
          <p:sp>
            <p:nvSpPr>
              <p:cNvPr id="1244199"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00"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01"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44203"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04"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05"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206"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207"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208"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209"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210"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211"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212"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213"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4215" name="Rectangle 55"/>
          <p:cNvSpPr>
            <a:spLocks noChangeArrowheads="1"/>
          </p:cNvSpPr>
          <p:nvPr/>
        </p:nvSpPr>
        <p:spPr bwMode="auto">
          <a:xfrm>
            <a:off x="738188" y="23622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4216" name="Rectangle 56"/>
          <p:cNvSpPr>
            <a:spLocks noChangeArrowheads="1"/>
          </p:cNvSpPr>
          <p:nvPr/>
        </p:nvSpPr>
        <p:spPr bwMode="auto">
          <a:xfrm>
            <a:off x="738188" y="34290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grpSp>
        <p:nvGrpSpPr>
          <p:cNvPr id="9" name="Group 57"/>
          <p:cNvGrpSpPr>
            <a:grpSpLocks/>
          </p:cNvGrpSpPr>
          <p:nvPr/>
        </p:nvGrpSpPr>
        <p:grpSpPr bwMode="auto">
          <a:xfrm>
            <a:off x="3429000" y="2209800"/>
            <a:ext cx="3355975" cy="838200"/>
            <a:chOff x="1562" y="1152"/>
            <a:chExt cx="2114" cy="528"/>
          </a:xfrm>
        </p:grpSpPr>
        <p:grpSp>
          <p:nvGrpSpPr>
            <p:cNvPr id="10" name="Group 58"/>
            <p:cNvGrpSpPr>
              <a:grpSpLocks/>
            </p:cNvGrpSpPr>
            <p:nvPr/>
          </p:nvGrpSpPr>
          <p:grpSpPr bwMode="auto">
            <a:xfrm>
              <a:off x="2487" y="1152"/>
              <a:ext cx="223" cy="481"/>
              <a:chOff x="2207" y="1413"/>
              <a:chExt cx="223" cy="481"/>
            </a:xfrm>
          </p:grpSpPr>
          <p:sp>
            <p:nvSpPr>
              <p:cNvPr id="1244219" name="Freeform 5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20" name="Rectangle 6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61"/>
            <p:cNvGrpSpPr>
              <a:grpSpLocks/>
            </p:cNvGrpSpPr>
            <p:nvPr/>
          </p:nvGrpSpPr>
          <p:grpSpPr bwMode="auto">
            <a:xfrm>
              <a:off x="1562" y="1248"/>
              <a:ext cx="349" cy="289"/>
              <a:chOff x="1282" y="1509"/>
              <a:chExt cx="349" cy="289"/>
            </a:xfrm>
          </p:grpSpPr>
          <p:sp>
            <p:nvSpPr>
              <p:cNvPr id="1244222" name="Rectangle 6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3"/>
              <p:cNvGrpSpPr>
                <a:grpSpLocks/>
              </p:cNvGrpSpPr>
              <p:nvPr/>
            </p:nvGrpSpPr>
            <p:grpSpPr bwMode="auto">
              <a:xfrm>
                <a:off x="1291" y="1509"/>
                <a:ext cx="340" cy="289"/>
                <a:chOff x="1291" y="1509"/>
                <a:chExt cx="340" cy="289"/>
              </a:xfrm>
            </p:grpSpPr>
            <p:sp>
              <p:nvSpPr>
                <p:cNvPr id="1244224" name="Freeform 6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25" name="Freeform 6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226" name="Rectangle 6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7"/>
            <p:cNvGrpSpPr>
              <a:grpSpLocks/>
            </p:cNvGrpSpPr>
            <p:nvPr/>
          </p:nvGrpSpPr>
          <p:grpSpPr bwMode="auto">
            <a:xfrm>
              <a:off x="2031" y="1248"/>
              <a:ext cx="296" cy="289"/>
              <a:chOff x="1751" y="1509"/>
              <a:chExt cx="296" cy="289"/>
            </a:xfrm>
          </p:grpSpPr>
          <p:sp>
            <p:nvSpPr>
              <p:cNvPr id="1244228" name="Freeform 6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29" name="Freeform 6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30" name="Line 7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231" name="Freeform 7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32" name="Line 7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233" name="Rectangle 7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4"/>
            <p:cNvGrpSpPr>
              <a:grpSpLocks/>
            </p:cNvGrpSpPr>
            <p:nvPr/>
          </p:nvGrpSpPr>
          <p:grpSpPr bwMode="auto">
            <a:xfrm>
              <a:off x="2880" y="1248"/>
              <a:ext cx="325" cy="289"/>
              <a:chOff x="2600" y="1509"/>
              <a:chExt cx="325" cy="289"/>
            </a:xfrm>
          </p:grpSpPr>
          <p:sp>
            <p:nvSpPr>
              <p:cNvPr id="1244235" name="Freeform 7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36" name="Freeform 7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37" name="Rectangle 7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8"/>
            <p:cNvGrpSpPr>
              <a:grpSpLocks/>
            </p:cNvGrpSpPr>
            <p:nvPr/>
          </p:nvGrpSpPr>
          <p:grpSpPr bwMode="auto">
            <a:xfrm>
              <a:off x="3348" y="1248"/>
              <a:ext cx="284" cy="289"/>
              <a:chOff x="3068" y="1509"/>
              <a:chExt cx="284" cy="289"/>
            </a:xfrm>
          </p:grpSpPr>
          <p:sp>
            <p:nvSpPr>
              <p:cNvPr id="1244239" name="Freeform 7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40" name="Freeform 8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41" name="Line 8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242" name="Line 8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243" name="Line 8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244" name="Line 8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245" name="Line 8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246" name="Line 8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247" name="Line 8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248" name="Line 8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249" name="Line 8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90"/>
          <p:cNvGrpSpPr>
            <a:grpSpLocks/>
          </p:cNvGrpSpPr>
          <p:nvPr/>
        </p:nvGrpSpPr>
        <p:grpSpPr bwMode="auto">
          <a:xfrm>
            <a:off x="4114800" y="3200400"/>
            <a:ext cx="3355975" cy="838200"/>
            <a:chOff x="1562" y="1152"/>
            <a:chExt cx="2114" cy="528"/>
          </a:xfrm>
        </p:grpSpPr>
        <p:grpSp>
          <p:nvGrpSpPr>
            <p:cNvPr id="17" name="Group 91"/>
            <p:cNvGrpSpPr>
              <a:grpSpLocks/>
            </p:cNvGrpSpPr>
            <p:nvPr/>
          </p:nvGrpSpPr>
          <p:grpSpPr bwMode="auto">
            <a:xfrm>
              <a:off x="2487" y="1152"/>
              <a:ext cx="223" cy="481"/>
              <a:chOff x="2207" y="1413"/>
              <a:chExt cx="223" cy="481"/>
            </a:xfrm>
          </p:grpSpPr>
          <p:sp>
            <p:nvSpPr>
              <p:cNvPr id="1244252" name="Freeform 9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53" name="Rectangle 9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4"/>
            <p:cNvGrpSpPr>
              <a:grpSpLocks/>
            </p:cNvGrpSpPr>
            <p:nvPr/>
          </p:nvGrpSpPr>
          <p:grpSpPr bwMode="auto">
            <a:xfrm>
              <a:off x="1562" y="1248"/>
              <a:ext cx="349" cy="289"/>
              <a:chOff x="1282" y="1509"/>
              <a:chExt cx="349" cy="289"/>
            </a:xfrm>
          </p:grpSpPr>
          <p:sp>
            <p:nvSpPr>
              <p:cNvPr id="1244255" name="Rectangle 9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6"/>
              <p:cNvGrpSpPr>
                <a:grpSpLocks/>
              </p:cNvGrpSpPr>
              <p:nvPr/>
            </p:nvGrpSpPr>
            <p:grpSpPr bwMode="auto">
              <a:xfrm>
                <a:off x="1291" y="1509"/>
                <a:ext cx="340" cy="289"/>
                <a:chOff x="1291" y="1509"/>
                <a:chExt cx="340" cy="289"/>
              </a:xfrm>
            </p:grpSpPr>
            <p:sp>
              <p:nvSpPr>
                <p:cNvPr id="1244257" name="Freeform 9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58" name="Freeform 9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259" name="Rectangle 9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100"/>
            <p:cNvGrpSpPr>
              <a:grpSpLocks/>
            </p:cNvGrpSpPr>
            <p:nvPr/>
          </p:nvGrpSpPr>
          <p:grpSpPr bwMode="auto">
            <a:xfrm>
              <a:off x="2031" y="1248"/>
              <a:ext cx="296" cy="289"/>
              <a:chOff x="1751" y="1509"/>
              <a:chExt cx="296" cy="289"/>
            </a:xfrm>
          </p:grpSpPr>
          <p:sp>
            <p:nvSpPr>
              <p:cNvPr id="1244261" name="Freeform 10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62" name="Freeform 10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63" name="Line 10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264" name="Freeform 10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65" name="Line 10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266" name="Rectangle 10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7"/>
            <p:cNvGrpSpPr>
              <a:grpSpLocks/>
            </p:cNvGrpSpPr>
            <p:nvPr/>
          </p:nvGrpSpPr>
          <p:grpSpPr bwMode="auto">
            <a:xfrm>
              <a:off x="2880" y="1248"/>
              <a:ext cx="325" cy="289"/>
              <a:chOff x="2600" y="1509"/>
              <a:chExt cx="325" cy="289"/>
            </a:xfrm>
          </p:grpSpPr>
          <p:sp>
            <p:nvSpPr>
              <p:cNvPr id="1244268" name="Freeform 10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69" name="Freeform 10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70" name="Rectangle 11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11"/>
            <p:cNvGrpSpPr>
              <a:grpSpLocks/>
            </p:cNvGrpSpPr>
            <p:nvPr/>
          </p:nvGrpSpPr>
          <p:grpSpPr bwMode="auto">
            <a:xfrm>
              <a:off x="3348" y="1248"/>
              <a:ext cx="284" cy="289"/>
              <a:chOff x="3068" y="1509"/>
              <a:chExt cx="284" cy="289"/>
            </a:xfrm>
          </p:grpSpPr>
          <p:sp>
            <p:nvSpPr>
              <p:cNvPr id="1244272" name="Freeform 11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73" name="Freeform 11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74" name="Line 11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275" name="Line 11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276" name="Line 11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277" name="Line 11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278" name="Line 11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279" name="Line 11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280" name="Line 12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281" name="Line 12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282" name="Line 12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4297" name="Rectangle 137"/>
          <p:cNvSpPr>
            <a:spLocks noChangeArrowheads="1"/>
          </p:cNvSpPr>
          <p:nvPr/>
        </p:nvSpPr>
        <p:spPr bwMode="auto">
          <a:xfrm>
            <a:off x="6705600" y="990600"/>
            <a:ext cx="2286000" cy="1917700"/>
          </a:xfrm>
          <a:prstGeom prst="rect">
            <a:avLst/>
          </a:prstGeom>
          <a:noFill/>
          <a:ln w="12700">
            <a:noFill/>
            <a:miter lim="800000"/>
            <a:headEnd/>
            <a:tailEnd/>
          </a:ln>
          <a:effectLst/>
        </p:spPr>
        <p:txBody>
          <a:bodyPr lIns="90488" tIns="44450" rIns="90488" bIns="44450">
            <a:spAutoFit/>
          </a:bodyPr>
          <a:lstStyle/>
          <a:p>
            <a:pPr algn="r"/>
            <a:r>
              <a:rPr lang="en-US" sz="2000" dirty="0"/>
              <a:t>Fix data hazards by </a:t>
            </a:r>
            <a:r>
              <a:rPr lang="en-US" sz="2000" b="1" dirty="0"/>
              <a:t>forwarding</a:t>
            </a:r>
            <a:r>
              <a:rPr lang="en-US" sz="2000" dirty="0"/>
              <a:t> results as soon as they are </a:t>
            </a:r>
            <a:r>
              <a:rPr lang="en-US" sz="2000" b="1" dirty="0"/>
              <a:t>available</a:t>
            </a:r>
            <a:r>
              <a:rPr lang="en-US" sz="2000" dirty="0"/>
              <a:t> to where they are </a:t>
            </a:r>
            <a:r>
              <a:rPr lang="en-US" sz="2000" b="1" dirty="0"/>
              <a:t>needed</a:t>
            </a:r>
            <a:endParaRPr lang="en-US" sz="2000" dirty="0"/>
          </a:p>
        </p:txBody>
      </p:sp>
      <p:sp>
        <p:nvSpPr>
          <p:cNvPr id="1244298" name="Rectangle 138"/>
          <p:cNvSpPr>
            <a:spLocks noChangeArrowheads="1"/>
          </p:cNvSpPr>
          <p:nvPr/>
        </p:nvSpPr>
        <p:spPr bwMode="auto">
          <a:xfrm>
            <a:off x="7381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4299" name="Rectangle 139"/>
          <p:cNvSpPr>
            <a:spLocks noChangeArrowheads="1"/>
          </p:cNvSpPr>
          <p:nvPr/>
        </p:nvSpPr>
        <p:spPr bwMode="auto">
          <a:xfrm>
            <a:off x="7381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grpSp>
        <p:nvGrpSpPr>
          <p:cNvPr id="23" name="Group 140"/>
          <p:cNvGrpSpPr>
            <a:grpSpLocks/>
          </p:cNvGrpSpPr>
          <p:nvPr/>
        </p:nvGrpSpPr>
        <p:grpSpPr bwMode="auto">
          <a:xfrm>
            <a:off x="4800600" y="4191000"/>
            <a:ext cx="3355975" cy="838200"/>
            <a:chOff x="1562" y="1152"/>
            <a:chExt cx="2114" cy="528"/>
          </a:xfrm>
        </p:grpSpPr>
        <p:grpSp>
          <p:nvGrpSpPr>
            <p:cNvPr id="24" name="Group 141"/>
            <p:cNvGrpSpPr>
              <a:grpSpLocks/>
            </p:cNvGrpSpPr>
            <p:nvPr/>
          </p:nvGrpSpPr>
          <p:grpSpPr bwMode="auto">
            <a:xfrm>
              <a:off x="2487" y="1152"/>
              <a:ext cx="223" cy="481"/>
              <a:chOff x="2207" y="1413"/>
              <a:chExt cx="223" cy="481"/>
            </a:xfrm>
          </p:grpSpPr>
          <p:sp>
            <p:nvSpPr>
              <p:cNvPr id="1244302" name="Freeform 14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03" name="Rectangle 14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44"/>
            <p:cNvGrpSpPr>
              <a:grpSpLocks/>
            </p:cNvGrpSpPr>
            <p:nvPr/>
          </p:nvGrpSpPr>
          <p:grpSpPr bwMode="auto">
            <a:xfrm>
              <a:off x="1562" y="1248"/>
              <a:ext cx="349" cy="289"/>
              <a:chOff x="1282" y="1509"/>
              <a:chExt cx="349" cy="289"/>
            </a:xfrm>
          </p:grpSpPr>
          <p:sp>
            <p:nvSpPr>
              <p:cNvPr id="1244305" name="Rectangle 14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46"/>
              <p:cNvGrpSpPr>
                <a:grpSpLocks/>
              </p:cNvGrpSpPr>
              <p:nvPr/>
            </p:nvGrpSpPr>
            <p:grpSpPr bwMode="auto">
              <a:xfrm>
                <a:off x="1291" y="1509"/>
                <a:ext cx="340" cy="289"/>
                <a:chOff x="1291" y="1509"/>
                <a:chExt cx="340" cy="289"/>
              </a:xfrm>
            </p:grpSpPr>
            <p:sp>
              <p:nvSpPr>
                <p:cNvPr id="1244307" name="Freeform 14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08" name="Freeform 14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309" name="Rectangle 14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50"/>
            <p:cNvGrpSpPr>
              <a:grpSpLocks/>
            </p:cNvGrpSpPr>
            <p:nvPr/>
          </p:nvGrpSpPr>
          <p:grpSpPr bwMode="auto">
            <a:xfrm>
              <a:off x="2031" y="1248"/>
              <a:ext cx="296" cy="289"/>
              <a:chOff x="1751" y="1509"/>
              <a:chExt cx="296" cy="289"/>
            </a:xfrm>
          </p:grpSpPr>
          <p:sp>
            <p:nvSpPr>
              <p:cNvPr id="1244311" name="Freeform 15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12" name="Freeform 15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13" name="Line 15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314" name="Freeform 15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15" name="Line 15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316" name="Rectangle 15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57"/>
            <p:cNvGrpSpPr>
              <a:grpSpLocks/>
            </p:cNvGrpSpPr>
            <p:nvPr/>
          </p:nvGrpSpPr>
          <p:grpSpPr bwMode="auto">
            <a:xfrm>
              <a:off x="2880" y="1248"/>
              <a:ext cx="325" cy="289"/>
              <a:chOff x="2600" y="1509"/>
              <a:chExt cx="325" cy="289"/>
            </a:xfrm>
          </p:grpSpPr>
          <p:sp>
            <p:nvSpPr>
              <p:cNvPr id="1244318" name="Freeform 15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19" name="Freeform 15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20" name="Rectangle 16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61"/>
            <p:cNvGrpSpPr>
              <a:grpSpLocks/>
            </p:cNvGrpSpPr>
            <p:nvPr/>
          </p:nvGrpSpPr>
          <p:grpSpPr bwMode="auto">
            <a:xfrm>
              <a:off x="3348" y="1248"/>
              <a:ext cx="284" cy="289"/>
              <a:chOff x="3068" y="1509"/>
              <a:chExt cx="284" cy="289"/>
            </a:xfrm>
          </p:grpSpPr>
          <p:sp>
            <p:nvSpPr>
              <p:cNvPr id="1244322" name="Freeform 16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23" name="Freeform 16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24" name="Line 16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325" name="Line 16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326" name="Line 16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327" name="Line 16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328" name="Line 16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329" name="Line 16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330" name="Line 17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331" name="Line 17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332" name="Line 17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73"/>
          <p:cNvGrpSpPr>
            <a:grpSpLocks/>
          </p:cNvGrpSpPr>
          <p:nvPr/>
        </p:nvGrpSpPr>
        <p:grpSpPr bwMode="auto">
          <a:xfrm>
            <a:off x="5486400" y="5029200"/>
            <a:ext cx="3355975" cy="838200"/>
            <a:chOff x="1562" y="1152"/>
            <a:chExt cx="2114" cy="528"/>
          </a:xfrm>
        </p:grpSpPr>
        <p:grpSp>
          <p:nvGrpSpPr>
            <p:cNvPr id="31" name="Group 174"/>
            <p:cNvGrpSpPr>
              <a:grpSpLocks/>
            </p:cNvGrpSpPr>
            <p:nvPr/>
          </p:nvGrpSpPr>
          <p:grpSpPr bwMode="auto">
            <a:xfrm>
              <a:off x="2487" y="1152"/>
              <a:ext cx="223" cy="481"/>
              <a:chOff x="2207" y="1413"/>
              <a:chExt cx="223" cy="481"/>
            </a:xfrm>
          </p:grpSpPr>
          <p:sp>
            <p:nvSpPr>
              <p:cNvPr id="1244335" name="Freeform 17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36" name="Rectangle 17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4321" name="Group 177"/>
            <p:cNvGrpSpPr>
              <a:grpSpLocks/>
            </p:cNvGrpSpPr>
            <p:nvPr/>
          </p:nvGrpSpPr>
          <p:grpSpPr bwMode="auto">
            <a:xfrm>
              <a:off x="1562" y="1248"/>
              <a:ext cx="349" cy="289"/>
              <a:chOff x="1282" y="1509"/>
              <a:chExt cx="349" cy="289"/>
            </a:xfrm>
          </p:grpSpPr>
          <p:sp>
            <p:nvSpPr>
              <p:cNvPr id="1244338" name="Rectangle 17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4333" name="Group 179"/>
              <p:cNvGrpSpPr>
                <a:grpSpLocks/>
              </p:cNvGrpSpPr>
              <p:nvPr/>
            </p:nvGrpSpPr>
            <p:grpSpPr bwMode="auto">
              <a:xfrm>
                <a:off x="1291" y="1509"/>
                <a:ext cx="340" cy="289"/>
                <a:chOff x="1291" y="1509"/>
                <a:chExt cx="340" cy="289"/>
              </a:xfrm>
            </p:grpSpPr>
            <p:sp>
              <p:nvSpPr>
                <p:cNvPr id="1244340" name="Freeform 18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41" name="Freeform 18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342" name="Rectangle 18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4334" name="Group 183"/>
            <p:cNvGrpSpPr>
              <a:grpSpLocks/>
            </p:cNvGrpSpPr>
            <p:nvPr/>
          </p:nvGrpSpPr>
          <p:grpSpPr bwMode="auto">
            <a:xfrm>
              <a:off x="2031" y="1248"/>
              <a:ext cx="296" cy="289"/>
              <a:chOff x="1751" y="1509"/>
              <a:chExt cx="296" cy="289"/>
            </a:xfrm>
          </p:grpSpPr>
          <p:sp>
            <p:nvSpPr>
              <p:cNvPr id="1244344" name="Freeform 18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45" name="Freeform 18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46" name="Line 18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347" name="Freeform 18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48" name="Line 18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349" name="Rectangle 18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4337" name="Group 190"/>
            <p:cNvGrpSpPr>
              <a:grpSpLocks/>
            </p:cNvGrpSpPr>
            <p:nvPr/>
          </p:nvGrpSpPr>
          <p:grpSpPr bwMode="auto">
            <a:xfrm>
              <a:off x="2880" y="1248"/>
              <a:ext cx="325" cy="289"/>
              <a:chOff x="2600" y="1509"/>
              <a:chExt cx="325" cy="289"/>
            </a:xfrm>
          </p:grpSpPr>
          <p:sp>
            <p:nvSpPr>
              <p:cNvPr id="1244351" name="Freeform 19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52" name="Freeform 19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53" name="Rectangle 19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4339" name="Group 194"/>
            <p:cNvGrpSpPr>
              <a:grpSpLocks/>
            </p:cNvGrpSpPr>
            <p:nvPr/>
          </p:nvGrpSpPr>
          <p:grpSpPr bwMode="auto">
            <a:xfrm>
              <a:off x="3348" y="1248"/>
              <a:ext cx="284" cy="289"/>
              <a:chOff x="3068" y="1509"/>
              <a:chExt cx="284" cy="289"/>
            </a:xfrm>
          </p:grpSpPr>
          <p:sp>
            <p:nvSpPr>
              <p:cNvPr id="1244355" name="Freeform 19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56" name="Freeform 19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57" name="Line 19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358" name="Line 19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359" name="Line 19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360" name="Line 20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361" name="Line 20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362" name="Line 20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363" name="Line 20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364" name="Line 20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365" name="Line 20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 name="Group 196"/>
          <p:cNvGrpSpPr/>
          <p:nvPr/>
        </p:nvGrpSpPr>
        <p:grpSpPr>
          <a:xfrm>
            <a:off x="4495800" y="1447800"/>
            <a:ext cx="533400" cy="1371600"/>
            <a:chOff x="4495800" y="1447800"/>
            <a:chExt cx="533400" cy="1371600"/>
          </a:xfrm>
        </p:grpSpPr>
        <p:sp>
          <p:nvSpPr>
            <p:cNvPr id="1246397" name="Rectangle 189"/>
            <p:cNvSpPr>
              <a:spLocks noChangeArrowheads="1"/>
            </p:cNvSpPr>
            <p:nvPr/>
          </p:nvSpPr>
          <p:spPr bwMode="auto">
            <a:xfrm>
              <a:off x="4876800" y="2362200"/>
              <a:ext cx="152400" cy="457200"/>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398" name="Rectangle 190"/>
            <p:cNvSpPr>
              <a:spLocks noChangeArrowheads="1"/>
            </p:cNvSpPr>
            <p:nvPr/>
          </p:nvSpPr>
          <p:spPr bwMode="auto">
            <a:xfrm>
              <a:off x="4495800" y="1447800"/>
              <a:ext cx="1524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6399" name="Line 191"/>
            <p:cNvSpPr>
              <a:spLocks noChangeShapeType="1"/>
            </p:cNvSpPr>
            <p:nvPr/>
          </p:nvSpPr>
          <p:spPr bwMode="auto">
            <a:xfrm>
              <a:off x="4648200" y="1676400"/>
              <a:ext cx="228600" cy="914400"/>
            </a:xfrm>
            <a:prstGeom prst="line">
              <a:avLst/>
            </a:prstGeom>
            <a:noFill/>
            <a:ln w="28575">
              <a:solidFill>
                <a:srgbClr val="009900"/>
              </a:solidFill>
              <a:round/>
              <a:headEnd/>
              <a:tailEnd type="triangle" w="med" len="med"/>
            </a:ln>
            <a:effectLst/>
          </p:spPr>
          <p:txBody>
            <a:bodyPr/>
            <a:lstStyle/>
            <a:p>
              <a:endParaRPr lang="en-US"/>
            </a:p>
          </p:txBody>
        </p:sp>
      </p:grpSp>
      <p:grpSp>
        <p:nvGrpSpPr>
          <p:cNvPr id="198" name="Group 197"/>
          <p:cNvGrpSpPr/>
          <p:nvPr/>
        </p:nvGrpSpPr>
        <p:grpSpPr>
          <a:xfrm>
            <a:off x="4648200" y="1676400"/>
            <a:ext cx="990600" cy="2133600"/>
            <a:chOff x="4648200" y="1676400"/>
            <a:chExt cx="990600" cy="2133600"/>
          </a:xfrm>
        </p:grpSpPr>
        <p:sp>
          <p:nvSpPr>
            <p:cNvPr id="1246396" name="Rectangle 188"/>
            <p:cNvSpPr>
              <a:spLocks noChangeArrowheads="1"/>
            </p:cNvSpPr>
            <p:nvPr/>
          </p:nvSpPr>
          <p:spPr bwMode="auto">
            <a:xfrm>
              <a:off x="5486400" y="3352800"/>
              <a:ext cx="152400" cy="457200"/>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400" name="Line 192"/>
            <p:cNvSpPr>
              <a:spLocks noChangeShapeType="1"/>
            </p:cNvSpPr>
            <p:nvPr/>
          </p:nvSpPr>
          <p:spPr bwMode="auto">
            <a:xfrm>
              <a:off x="4648200" y="1676400"/>
              <a:ext cx="838200" cy="1981200"/>
            </a:xfrm>
            <a:prstGeom prst="line">
              <a:avLst/>
            </a:prstGeom>
            <a:noFill/>
            <a:ln w="28575">
              <a:solidFill>
                <a:srgbClr val="009900"/>
              </a:solidFill>
              <a:round/>
              <a:headEnd/>
              <a:tailEnd type="triangle" w="med" len="med"/>
            </a:ln>
            <a:effectLst/>
          </p:spPr>
          <p:txBody>
            <a:bodyPr/>
            <a:lstStyle/>
            <a:p>
              <a:endParaRPr lang="en-US"/>
            </a:p>
          </p:txBody>
        </p:sp>
      </p:grpSp>
      <p:sp>
        <p:nvSpPr>
          <p:cNvPr id="1246210" name="Rectangle 2"/>
          <p:cNvSpPr>
            <a:spLocks noGrp="1" noChangeArrowheads="1"/>
          </p:cNvSpPr>
          <p:nvPr>
            <p:ph type="title"/>
          </p:nvPr>
        </p:nvSpPr>
        <p:spPr>
          <a:xfrm>
            <a:off x="652463" y="304800"/>
            <a:ext cx="8116004" cy="426142"/>
          </a:xfrm>
          <a:noFill/>
          <a:ln/>
        </p:spPr>
        <p:txBody>
          <a:bodyPr wrap="none"/>
          <a:lstStyle/>
          <a:p>
            <a:r>
              <a:rPr lang="zh-CN" altLang="en-US" dirty="0" smtClean="0"/>
              <a:t>另一种解决数据冒险的方法：转发机制</a:t>
            </a:r>
            <a:r>
              <a:rPr lang="en-US" altLang="zh-CN" dirty="0" smtClean="0"/>
              <a:t>forwarding</a:t>
            </a:r>
            <a:endParaRPr lang="en-US" dirty="0"/>
          </a:p>
        </p:txBody>
      </p:sp>
      <p:sp>
        <p:nvSpPr>
          <p:cNvPr id="1246212" name="Line 4"/>
          <p:cNvSpPr>
            <a:spLocks noChangeShapeType="1"/>
          </p:cNvSpPr>
          <p:nvPr/>
        </p:nvSpPr>
        <p:spPr bwMode="auto">
          <a:xfrm>
            <a:off x="2133600" y="919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6214" name="Line 6"/>
          <p:cNvSpPr>
            <a:spLocks noChangeShapeType="1"/>
          </p:cNvSpPr>
          <p:nvPr/>
        </p:nvSpPr>
        <p:spPr bwMode="auto">
          <a:xfrm>
            <a:off x="3314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5" name="Line 7"/>
          <p:cNvSpPr>
            <a:spLocks noChangeShapeType="1"/>
          </p:cNvSpPr>
          <p:nvPr/>
        </p:nvSpPr>
        <p:spPr bwMode="auto">
          <a:xfrm>
            <a:off x="4000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6" name="Line 8"/>
          <p:cNvSpPr>
            <a:spLocks noChangeShapeType="1"/>
          </p:cNvSpPr>
          <p:nvPr/>
        </p:nvSpPr>
        <p:spPr bwMode="auto">
          <a:xfrm>
            <a:off x="4686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7" name="Line 9"/>
          <p:cNvSpPr>
            <a:spLocks noChangeShapeType="1"/>
          </p:cNvSpPr>
          <p:nvPr/>
        </p:nvSpPr>
        <p:spPr bwMode="auto">
          <a:xfrm>
            <a:off x="53721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3" name="Group 207"/>
          <p:cNvGrpSpPr>
            <a:grpSpLocks/>
          </p:cNvGrpSpPr>
          <p:nvPr/>
        </p:nvGrpSpPr>
        <p:grpSpPr bwMode="auto">
          <a:xfrm>
            <a:off x="5562600" y="1447800"/>
            <a:ext cx="1143000" cy="4191000"/>
            <a:chOff x="3504" y="912"/>
            <a:chExt cx="720" cy="2640"/>
          </a:xfrm>
        </p:grpSpPr>
        <p:sp>
          <p:nvSpPr>
            <p:cNvPr id="1246403" name="Rectangle 195"/>
            <p:cNvSpPr>
              <a:spLocks noChangeArrowheads="1"/>
            </p:cNvSpPr>
            <p:nvPr/>
          </p:nvSpPr>
          <p:spPr bwMode="auto">
            <a:xfrm>
              <a:off x="3504" y="912"/>
              <a:ext cx="144" cy="288"/>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246394" name="Rectangle 186"/>
            <p:cNvSpPr>
              <a:spLocks noChangeArrowheads="1"/>
            </p:cNvSpPr>
            <p:nvPr/>
          </p:nvSpPr>
          <p:spPr bwMode="auto">
            <a:xfrm>
              <a:off x="4080" y="3264"/>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395" name="Rectangle 187"/>
            <p:cNvSpPr>
              <a:spLocks noChangeArrowheads="1"/>
            </p:cNvSpPr>
            <p:nvPr/>
          </p:nvSpPr>
          <p:spPr bwMode="auto">
            <a:xfrm>
              <a:off x="3648" y="2736"/>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401" name="Line 193"/>
            <p:cNvSpPr>
              <a:spLocks noChangeShapeType="1"/>
            </p:cNvSpPr>
            <p:nvPr/>
          </p:nvSpPr>
          <p:spPr bwMode="auto">
            <a:xfrm>
              <a:off x="3600" y="1200"/>
              <a:ext cx="48" cy="1680"/>
            </a:xfrm>
            <a:prstGeom prst="line">
              <a:avLst/>
            </a:prstGeom>
            <a:noFill/>
            <a:ln w="28575">
              <a:solidFill>
                <a:srgbClr val="009900"/>
              </a:solidFill>
              <a:round/>
              <a:headEnd/>
              <a:tailEnd type="triangle" w="med" len="med"/>
            </a:ln>
            <a:effectLst/>
          </p:spPr>
          <p:txBody>
            <a:bodyPr/>
            <a:lstStyle/>
            <a:p>
              <a:endParaRPr lang="en-US"/>
            </a:p>
          </p:txBody>
        </p:sp>
      </p:grpSp>
      <p:sp>
        <p:nvSpPr>
          <p:cNvPr id="1246218" name="Line 10"/>
          <p:cNvSpPr>
            <a:spLocks noChangeShapeType="1"/>
          </p:cNvSpPr>
          <p:nvPr/>
        </p:nvSpPr>
        <p:spPr bwMode="auto">
          <a:xfrm>
            <a:off x="60579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9" name="Line 11"/>
          <p:cNvSpPr>
            <a:spLocks noChangeShapeType="1"/>
          </p:cNvSpPr>
          <p:nvPr/>
        </p:nvSpPr>
        <p:spPr bwMode="auto">
          <a:xfrm>
            <a:off x="6743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20" name="Line 12"/>
          <p:cNvSpPr>
            <a:spLocks noChangeShapeType="1"/>
          </p:cNvSpPr>
          <p:nvPr/>
        </p:nvSpPr>
        <p:spPr bwMode="auto">
          <a:xfrm>
            <a:off x="7429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21" name="Line 13"/>
          <p:cNvSpPr>
            <a:spLocks noChangeShapeType="1"/>
          </p:cNvSpPr>
          <p:nvPr/>
        </p:nvSpPr>
        <p:spPr bwMode="auto">
          <a:xfrm>
            <a:off x="8115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4" name="Group 15"/>
          <p:cNvGrpSpPr>
            <a:grpSpLocks/>
          </p:cNvGrpSpPr>
          <p:nvPr/>
        </p:nvGrpSpPr>
        <p:grpSpPr bwMode="auto">
          <a:xfrm>
            <a:off x="2743200" y="1295400"/>
            <a:ext cx="3355975" cy="838200"/>
            <a:chOff x="1562" y="1152"/>
            <a:chExt cx="2114" cy="528"/>
          </a:xfrm>
        </p:grpSpPr>
        <p:grpSp>
          <p:nvGrpSpPr>
            <p:cNvPr id="5" name="Group 16"/>
            <p:cNvGrpSpPr>
              <a:grpSpLocks/>
            </p:cNvGrpSpPr>
            <p:nvPr/>
          </p:nvGrpSpPr>
          <p:grpSpPr bwMode="auto">
            <a:xfrm>
              <a:off x="2487" y="1152"/>
              <a:ext cx="223" cy="481"/>
              <a:chOff x="2207" y="1413"/>
              <a:chExt cx="223" cy="481"/>
            </a:xfrm>
          </p:grpSpPr>
          <p:sp>
            <p:nvSpPr>
              <p:cNvPr id="1246225" name="Freeform 1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26" name="Rectangle 1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19"/>
            <p:cNvGrpSpPr>
              <a:grpSpLocks/>
            </p:cNvGrpSpPr>
            <p:nvPr/>
          </p:nvGrpSpPr>
          <p:grpSpPr bwMode="auto">
            <a:xfrm>
              <a:off x="1562" y="1248"/>
              <a:ext cx="349" cy="289"/>
              <a:chOff x="1282" y="1509"/>
              <a:chExt cx="349" cy="289"/>
            </a:xfrm>
          </p:grpSpPr>
          <p:sp>
            <p:nvSpPr>
              <p:cNvPr id="1246228" name="Rectangle 2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21"/>
              <p:cNvGrpSpPr>
                <a:grpSpLocks/>
              </p:cNvGrpSpPr>
              <p:nvPr/>
            </p:nvGrpSpPr>
            <p:grpSpPr bwMode="auto">
              <a:xfrm>
                <a:off x="1291" y="1509"/>
                <a:ext cx="340" cy="289"/>
                <a:chOff x="1291" y="1509"/>
                <a:chExt cx="340" cy="289"/>
              </a:xfrm>
            </p:grpSpPr>
            <p:sp>
              <p:nvSpPr>
                <p:cNvPr id="1246230" name="Freeform 2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1" name="Freeform 2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232" name="Rectangle 2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25"/>
            <p:cNvGrpSpPr>
              <a:grpSpLocks/>
            </p:cNvGrpSpPr>
            <p:nvPr/>
          </p:nvGrpSpPr>
          <p:grpSpPr bwMode="auto">
            <a:xfrm>
              <a:off x="2031" y="1248"/>
              <a:ext cx="296" cy="289"/>
              <a:chOff x="1751" y="1509"/>
              <a:chExt cx="296" cy="289"/>
            </a:xfrm>
          </p:grpSpPr>
          <p:sp>
            <p:nvSpPr>
              <p:cNvPr id="1246234" name="Freeform 2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5" name="Freeform 2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36" name="Line 2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237" name="Freeform 2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8" name="Line 3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239" name="Rectangle 3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32"/>
            <p:cNvGrpSpPr>
              <a:grpSpLocks/>
            </p:cNvGrpSpPr>
            <p:nvPr/>
          </p:nvGrpSpPr>
          <p:grpSpPr bwMode="auto">
            <a:xfrm>
              <a:off x="2880" y="1248"/>
              <a:ext cx="325" cy="289"/>
              <a:chOff x="2600" y="1509"/>
              <a:chExt cx="325" cy="289"/>
            </a:xfrm>
          </p:grpSpPr>
          <p:sp>
            <p:nvSpPr>
              <p:cNvPr id="1246241" name="Freeform 3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42" name="Freeform 3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43" name="Rectangle 3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36"/>
            <p:cNvGrpSpPr>
              <a:grpSpLocks/>
            </p:cNvGrpSpPr>
            <p:nvPr/>
          </p:nvGrpSpPr>
          <p:grpSpPr bwMode="auto">
            <a:xfrm>
              <a:off x="3348" y="1248"/>
              <a:ext cx="284" cy="289"/>
              <a:chOff x="3068" y="1509"/>
              <a:chExt cx="284" cy="289"/>
            </a:xfrm>
          </p:grpSpPr>
          <p:sp>
            <p:nvSpPr>
              <p:cNvPr id="1246245" name="Freeform 3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46" name="Freeform 3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47" name="Line 3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248" name="Line 4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249" name="Line 4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250" name="Line 4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251" name="Line 4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252" name="Line 4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253" name="Line 4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254" name="Line 4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255" name="Line 4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50"/>
          <p:cNvGrpSpPr>
            <a:grpSpLocks/>
          </p:cNvGrpSpPr>
          <p:nvPr/>
        </p:nvGrpSpPr>
        <p:grpSpPr bwMode="auto">
          <a:xfrm>
            <a:off x="3429000" y="2209800"/>
            <a:ext cx="3355975" cy="838200"/>
            <a:chOff x="1562" y="1152"/>
            <a:chExt cx="2114" cy="528"/>
          </a:xfrm>
        </p:grpSpPr>
        <p:grpSp>
          <p:nvGrpSpPr>
            <p:cNvPr id="12" name="Group 51"/>
            <p:cNvGrpSpPr>
              <a:grpSpLocks/>
            </p:cNvGrpSpPr>
            <p:nvPr/>
          </p:nvGrpSpPr>
          <p:grpSpPr bwMode="auto">
            <a:xfrm>
              <a:off x="2487" y="1152"/>
              <a:ext cx="223" cy="481"/>
              <a:chOff x="2207" y="1413"/>
              <a:chExt cx="223" cy="481"/>
            </a:xfrm>
          </p:grpSpPr>
          <p:sp>
            <p:nvSpPr>
              <p:cNvPr id="1246260" name="Freeform 5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61" name="Rectangle 5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54"/>
            <p:cNvGrpSpPr>
              <a:grpSpLocks/>
            </p:cNvGrpSpPr>
            <p:nvPr/>
          </p:nvGrpSpPr>
          <p:grpSpPr bwMode="auto">
            <a:xfrm>
              <a:off x="1562" y="1248"/>
              <a:ext cx="349" cy="289"/>
              <a:chOff x="1282" y="1509"/>
              <a:chExt cx="349" cy="289"/>
            </a:xfrm>
          </p:grpSpPr>
          <p:sp>
            <p:nvSpPr>
              <p:cNvPr id="1246263" name="Rectangle 5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56"/>
              <p:cNvGrpSpPr>
                <a:grpSpLocks/>
              </p:cNvGrpSpPr>
              <p:nvPr/>
            </p:nvGrpSpPr>
            <p:grpSpPr bwMode="auto">
              <a:xfrm>
                <a:off x="1291" y="1509"/>
                <a:ext cx="340" cy="289"/>
                <a:chOff x="1291" y="1509"/>
                <a:chExt cx="340" cy="289"/>
              </a:xfrm>
            </p:grpSpPr>
            <p:sp>
              <p:nvSpPr>
                <p:cNvPr id="1246265" name="Freeform 5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66" name="Freeform 5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267" name="Rectangle 5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60"/>
            <p:cNvGrpSpPr>
              <a:grpSpLocks/>
            </p:cNvGrpSpPr>
            <p:nvPr/>
          </p:nvGrpSpPr>
          <p:grpSpPr bwMode="auto">
            <a:xfrm>
              <a:off x="2031" y="1248"/>
              <a:ext cx="296" cy="289"/>
              <a:chOff x="1751" y="1509"/>
              <a:chExt cx="296" cy="289"/>
            </a:xfrm>
          </p:grpSpPr>
          <p:sp>
            <p:nvSpPr>
              <p:cNvPr id="1246269" name="Freeform 6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0" name="Freeform 6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71" name="Line 6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272" name="Freeform 6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3" name="Line 6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274" name="Rectangle 6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67"/>
            <p:cNvGrpSpPr>
              <a:grpSpLocks/>
            </p:cNvGrpSpPr>
            <p:nvPr/>
          </p:nvGrpSpPr>
          <p:grpSpPr bwMode="auto">
            <a:xfrm>
              <a:off x="2880" y="1248"/>
              <a:ext cx="325" cy="289"/>
              <a:chOff x="2600" y="1509"/>
              <a:chExt cx="325" cy="289"/>
            </a:xfrm>
          </p:grpSpPr>
          <p:sp>
            <p:nvSpPr>
              <p:cNvPr id="1246276" name="Freeform 6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7" name="Freeform 6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78" name="Rectangle 7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71"/>
            <p:cNvGrpSpPr>
              <a:grpSpLocks/>
            </p:cNvGrpSpPr>
            <p:nvPr/>
          </p:nvGrpSpPr>
          <p:grpSpPr bwMode="auto">
            <a:xfrm>
              <a:off x="3348" y="1248"/>
              <a:ext cx="284" cy="289"/>
              <a:chOff x="3068" y="1509"/>
              <a:chExt cx="284" cy="289"/>
            </a:xfrm>
          </p:grpSpPr>
          <p:sp>
            <p:nvSpPr>
              <p:cNvPr id="1246280" name="Freeform 7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81" name="Freeform 7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82" name="Line 7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283" name="Line 7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284" name="Line 7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285" name="Line 7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286" name="Line 7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287" name="Line 7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288" name="Line 8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289" name="Line 8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290" name="Line 8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83"/>
          <p:cNvGrpSpPr>
            <a:grpSpLocks/>
          </p:cNvGrpSpPr>
          <p:nvPr/>
        </p:nvGrpSpPr>
        <p:grpSpPr bwMode="auto">
          <a:xfrm>
            <a:off x="4114800" y="3200400"/>
            <a:ext cx="3355975" cy="838200"/>
            <a:chOff x="1562" y="1152"/>
            <a:chExt cx="2114" cy="528"/>
          </a:xfrm>
        </p:grpSpPr>
        <p:grpSp>
          <p:nvGrpSpPr>
            <p:cNvPr id="19" name="Group 84"/>
            <p:cNvGrpSpPr>
              <a:grpSpLocks/>
            </p:cNvGrpSpPr>
            <p:nvPr/>
          </p:nvGrpSpPr>
          <p:grpSpPr bwMode="auto">
            <a:xfrm>
              <a:off x="2487" y="1152"/>
              <a:ext cx="223" cy="481"/>
              <a:chOff x="2207" y="1413"/>
              <a:chExt cx="223" cy="481"/>
            </a:xfrm>
          </p:grpSpPr>
          <p:sp>
            <p:nvSpPr>
              <p:cNvPr id="1246293" name="Freeform 8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94" name="Rectangle 8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87"/>
            <p:cNvGrpSpPr>
              <a:grpSpLocks/>
            </p:cNvGrpSpPr>
            <p:nvPr/>
          </p:nvGrpSpPr>
          <p:grpSpPr bwMode="auto">
            <a:xfrm>
              <a:off x="1562" y="1248"/>
              <a:ext cx="349" cy="289"/>
              <a:chOff x="1282" y="1509"/>
              <a:chExt cx="349" cy="289"/>
            </a:xfrm>
          </p:grpSpPr>
          <p:sp>
            <p:nvSpPr>
              <p:cNvPr id="1246296" name="Rectangle 8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89"/>
              <p:cNvGrpSpPr>
                <a:grpSpLocks/>
              </p:cNvGrpSpPr>
              <p:nvPr/>
            </p:nvGrpSpPr>
            <p:grpSpPr bwMode="auto">
              <a:xfrm>
                <a:off x="1291" y="1509"/>
                <a:ext cx="340" cy="289"/>
                <a:chOff x="1291" y="1509"/>
                <a:chExt cx="340" cy="289"/>
              </a:xfrm>
            </p:grpSpPr>
            <p:sp>
              <p:nvSpPr>
                <p:cNvPr id="1246298" name="Freeform 9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99" name="Freeform 9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00" name="Rectangle 9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93"/>
            <p:cNvGrpSpPr>
              <a:grpSpLocks/>
            </p:cNvGrpSpPr>
            <p:nvPr/>
          </p:nvGrpSpPr>
          <p:grpSpPr bwMode="auto">
            <a:xfrm>
              <a:off x="2031" y="1248"/>
              <a:ext cx="296" cy="289"/>
              <a:chOff x="1751" y="1509"/>
              <a:chExt cx="296" cy="289"/>
            </a:xfrm>
          </p:grpSpPr>
          <p:sp>
            <p:nvSpPr>
              <p:cNvPr id="1246302" name="Freeform 9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03" name="Freeform 9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04" name="Line 9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05" name="Freeform 9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06" name="Line 9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07" name="Rectangle 9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00"/>
            <p:cNvGrpSpPr>
              <a:grpSpLocks/>
            </p:cNvGrpSpPr>
            <p:nvPr/>
          </p:nvGrpSpPr>
          <p:grpSpPr bwMode="auto">
            <a:xfrm>
              <a:off x="2880" y="1248"/>
              <a:ext cx="325" cy="289"/>
              <a:chOff x="2600" y="1509"/>
              <a:chExt cx="325" cy="289"/>
            </a:xfrm>
          </p:grpSpPr>
          <p:sp>
            <p:nvSpPr>
              <p:cNvPr id="1246309" name="Freeform 10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10" name="Freeform 10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11" name="Rectangle 10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04"/>
            <p:cNvGrpSpPr>
              <a:grpSpLocks/>
            </p:cNvGrpSpPr>
            <p:nvPr/>
          </p:nvGrpSpPr>
          <p:grpSpPr bwMode="auto">
            <a:xfrm>
              <a:off x="3348" y="1248"/>
              <a:ext cx="284" cy="289"/>
              <a:chOff x="3068" y="1509"/>
              <a:chExt cx="284" cy="289"/>
            </a:xfrm>
          </p:grpSpPr>
          <p:sp>
            <p:nvSpPr>
              <p:cNvPr id="1246313" name="Freeform 10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14" name="Freeform 10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15" name="Line 10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16" name="Line 10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17" name="Line 10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18" name="Line 11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19" name="Line 11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20" name="Line 11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21" name="Line 11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22" name="Line 11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23" name="Line 11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6324" name="Rectangle 116"/>
          <p:cNvSpPr>
            <a:spLocks noChangeArrowheads="1"/>
          </p:cNvSpPr>
          <p:nvPr/>
        </p:nvSpPr>
        <p:spPr bwMode="auto">
          <a:xfrm>
            <a:off x="6705600" y="990600"/>
            <a:ext cx="2286000" cy="1917700"/>
          </a:xfrm>
          <a:prstGeom prst="rect">
            <a:avLst/>
          </a:prstGeom>
          <a:noFill/>
          <a:ln w="12700">
            <a:noFill/>
            <a:miter lim="800000"/>
            <a:headEnd/>
            <a:tailEnd/>
          </a:ln>
          <a:effectLst/>
        </p:spPr>
        <p:txBody>
          <a:bodyPr lIns="90488" tIns="44450" rIns="90488" bIns="44450">
            <a:spAutoFit/>
          </a:bodyPr>
          <a:lstStyle/>
          <a:p>
            <a:pPr algn="r"/>
            <a:r>
              <a:rPr lang="en-US" sz="2000"/>
              <a:t>Fix data hazards by </a:t>
            </a:r>
            <a:r>
              <a:rPr lang="en-US" sz="2000" b="1"/>
              <a:t>forwarding</a:t>
            </a:r>
            <a:r>
              <a:rPr lang="en-US" sz="2000"/>
              <a:t> results as soon as they are </a:t>
            </a:r>
            <a:r>
              <a:rPr lang="en-US" sz="2000" b="1"/>
              <a:t>available</a:t>
            </a:r>
            <a:r>
              <a:rPr lang="en-US" sz="2000"/>
              <a:t> to where they are </a:t>
            </a:r>
            <a:r>
              <a:rPr lang="en-US" sz="2000" b="1"/>
              <a:t>needed</a:t>
            </a:r>
            <a:endParaRPr lang="en-US" sz="2000"/>
          </a:p>
        </p:txBody>
      </p:sp>
      <p:grpSp>
        <p:nvGrpSpPr>
          <p:cNvPr id="25" name="Group 119"/>
          <p:cNvGrpSpPr>
            <a:grpSpLocks/>
          </p:cNvGrpSpPr>
          <p:nvPr/>
        </p:nvGrpSpPr>
        <p:grpSpPr bwMode="auto">
          <a:xfrm>
            <a:off x="4800600" y="4191000"/>
            <a:ext cx="3355975" cy="838200"/>
            <a:chOff x="1562" y="1152"/>
            <a:chExt cx="2114" cy="528"/>
          </a:xfrm>
        </p:grpSpPr>
        <p:grpSp>
          <p:nvGrpSpPr>
            <p:cNvPr id="26" name="Group 120"/>
            <p:cNvGrpSpPr>
              <a:grpSpLocks/>
            </p:cNvGrpSpPr>
            <p:nvPr/>
          </p:nvGrpSpPr>
          <p:grpSpPr bwMode="auto">
            <a:xfrm>
              <a:off x="2487" y="1152"/>
              <a:ext cx="223" cy="481"/>
              <a:chOff x="2207" y="1413"/>
              <a:chExt cx="223" cy="481"/>
            </a:xfrm>
          </p:grpSpPr>
          <p:sp>
            <p:nvSpPr>
              <p:cNvPr id="1246329" name="Freeform 12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0" name="Rectangle 12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23"/>
            <p:cNvGrpSpPr>
              <a:grpSpLocks/>
            </p:cNvGrpSpPr>
            <p:nvPr/>
          </p:nvGrpSpPr>
          <p:grpSpPr bwMode="auto">
            <a:xfrm>
              <a:off x="1562" y="1248"/>
              <a:ext cx="349" cy="289"/>
              <a:chOff x="1282" y="1509"/>
              <a:chExt cx="349" cy="289"/>
            </a:xfrm>
          </p:grpSpPr>
          <p:sp>
            <p:nvSpPr>
              <p:cNvPr id="1246332" name="Rectangle 12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25"/>
              <p:cNvGrpSpPr>
                <a:grpSpLocks/>
              </p:cNvGrpSpPr>
              <p:nvPr/>
            </p:nvGrpSpPr>
            <p:grpSpPr bwMode="auto">
              <a:xfrm>
                <a:off x="1291" y="1509"/>
                <a:ext cx="340" cy="289"/>
                <a:chOff x="1291" y="1509"/>
                <a:chExt cx="340" cy="289"/>
              </a:xfrm>
            </p:grpSpPr>
            <p:sp>
              <p:nvSpPr>
                <p:cNvPr id="1246334" name="Freeform 12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5" name="Freeform 12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36" name="Rectangle 12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29"/>
            <p:cNvGrpSpPr>
              <a:grpSpLocks/>
            </p:cNvGrpSpPr>
            <p:nvPr/>
          </p:nvGrpSpPr>
          <p:grpSpPr bwMode="auto">
            <a:xfrm>
              <a:off x="2031" y="1248"/>
              <a:ext cx="296" cy="289"/>
              <a:chOff x="1751" y="1509"/>
              <a:chExt cx="296" cy="289"/>
            </a:xfrm>
          </p:grpSpPr>
          <p:sp>
            <p:nvSpPr>
              <p:cNvPr id="1246338" name="Freeform 13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9" name="Freeform 13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40" name="Line 13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41" name="Freeform 13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42" name="Line 13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43" name="Rectangle 13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36"/>
            <p:cNvGrpSpPr>
              <a:grpSpLocks/>
            </p:cNvGrpSpPr>
            <p:nvPr/>
          </p:nvGrpSpPr>
          <p:grpSpPr bwMode="auto">
            <a:xfrm>
              <a:off x="2880" y="1248"/>
              <a:ext cx="325" cy="289"/>
              <a:chOff x="2600" y="1509"/>
              <a:chExt cx="325" cy="289"/>
            </a:xfrm>
          </p:grpSpPr>
          <p:sp>
            <p:nvSpPr>
              <p:cNvPr id="1246345" name="Freeform 13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46" name="Freeform 13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47" name="Rectangle 13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40"/>
            <p:cNvGrpSpPr>
              <a:grpSpLocks/>
            </p:cNvGrpSpPr>
            <p:nvPr/>
          </p:nvGrpSpPr>
          <p:grpSpPr bwMode="auto">
            <a:xfrm>
              <a:off x="3348" y="1248"/>
              <a:ext cx="284" cy="289"/>
              <a:chOff x="3068" y="1509"/>
              <a:chExt cx="284" cy="289"/>
            </a:xfrm>
          </p:grpSpPr>
          <p:sp>
            <p:nvSpPr>
              <p:cNvPr id="1246349" name="Freeform 14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50" name="Freeform 14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51" name="Line 14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52" name="Line 14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53" name="Line 14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54" name="Line 14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55" name="Line 14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56" name="Line 14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57" name="Line 14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58" name="Line 15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59" name="Line 15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46337" name="Group 152"/>
          <p:cNvGrpSpPr>
            <a:grpSpLocks/>
          </p:cNvGrpSpPr>
          <p:nvPr/>
        </p:nvGrpSpPr>
        <p:grpSpPr bwMode="auto">
          <a:xfrm>
            <a:off x="5486400" y="5029200"/>
            <a:ext cx="3355975" cy="838200"/>
            <a:chOff x="1562" y="1152"/>
            <a:chExt cx="2114" cy="528"/>
          </a:xfrm>
        </p:grpSpPr>
        <p:grpSp>
          <p:nvGrpSpPr>
            <p:cNvPr id="1246344" name="Group 153"/>
            <p:cNvGrpSpPr>
              <a:grpSpLocks/>
            </p:cNvGrpSpPr>
            <p:nvPr/>
          </p:nvGrpSpPr>
          <p:grpSpPr bwMode="auto">
            <a:xfrm>
              <a:off x="2487" y="1152"/>
              <a:ext cx="223" cy="481"/>
              <a:chOff x="2207" y="1413"/>
              <a:chExt cx="223" cy="481"/>
            </a:xfrm>
          </p:grpSpPr>
          <p:sp>
            <p:nvSpPr>
              <p:cNvPr id="1246362" name="Freeform 15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63" name="Rectangle 15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6348" name="Group 156"/>
            <p:cNvGrpSpPr>
              <a:grpSpLocks/>
            </p:cNvGrpSpPr>
            <p:nvPr/>
          </p:nvGrpSpPr>
          <p:grpSpPr bwMode="auto">
            <a:xfrm>
              <a:off x="1562" y="1248"/>
              <a:ext cx="349" cy="289"/>
              <a:chOff x="1282" y="1509"/>
              <a:chExt cx="349" cy="289"/>
            </a:xfrm>
          </p:grpSpPr>
          <p:sp>
            <p:nvSpPr>
              <p:cNvPr id="1246365" name="Rectangle 15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6360" name="Group 158"/>
              <p:cNvGrpSpPr>
                <a:grpSpLocks/>
              </p:cNvGrpSpPr>
              <p:nvPr/>
            </p:nvGrpSpPr>
            <p:grpSpPr bwMode="auto">
              <a:xfrm>
                <a:off x="1291" y="1509"/>
                <a:ext cx="340" cy="289"/>
                <a:chOff x="1291" y="1509"/>
                <a:chExt cx="340" cy="289"/>
              </a:xfrm>
            </p:grpSpPr>
            <p:sp>
              <p:nvSpPr>
                <p:cNvPr id="1246367" name="Freeform 15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68" name="Freeform 16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69" name="Rectangle 16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rPr>
                <a:t>Reg</a:t>
              </a:r>
              <a:endParaRPr lang="en-US" sz="1600" b="1" dirty="0">
                <a:solidFill>
                  <a:schemeClr val="tx1"/>
                </a:solidFill>
              </a:endParaRPr>
            </a:p>
          </p:txBody>
        </p:sp>
        <p:sp>
          <p:nvSpPr>
            <p:cNvPr id="1246371" name="Freeform 163"/>
            <p:cNvSpPr>
              <a:spLocks/>
            </p:cNvSpPr>
            <p:nvPr/>
          </p:nvSpPr>
          <p:spPr bwMode="auto">
            <a:xfrm>
              <a:off x="2031"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3" name="Line 16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74" name="Freeform 16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5" name="Line 16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76" name="Rectangle 16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6364" name="Group 169"/>
            <p:cNvGrpSpPr>
              <a:grpSpLocks/>
            </p:cNvGrpSpPr>
            <p:nvPr/>
          </p:nvGrpSpPr>
          <p:grpSpPr bwMode="auto">
            <a:xfrm>
              <a:off x="2880" y="1248"/>
              <a:ext cx="325" cy="289"/>
              <a:chOff x="2600" y="1509"/>
              <a:chExt cx="325" cy="289"/>
            </a:xfrm>
          </p:grpSpPr>
          <p:sp>
            <p:nvSpPr>
              <p:cNvPr id="1246378" name="Freeform 17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9" name="Freeform 17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80" name="Rectangle 17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6366" name="Group 173"/>
            <p:cNvGrpSpPr>
              <a:grpSpLocks/>
            </p:cNvGrpSpPr>
            <p:nvPr/>
          </p:nvGrpSpPr>
          <p:grpSpPr bwMode="auto">
            <a:xfrm>
              <a:off x="3348" y="1248"/>
              <a:ext cx="284" cy="289"/>
              <a:chOff x="3068" y="1509"/>
              <a:chExt cx="284" cy="289"/>
            </a:xfrm>
          </p:grpSpPr>
          <p:sp>
            <p:nvSpPr>
              <p:cNvPr id="1246382" name="Freeform 17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83" name="Freeform 17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84" name="Line 17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85" name="Line 17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86" name="Line 17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87" name="Line 17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88" name="Line 18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89" name="Line 18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90" name="Line 18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91" name="Line 18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92" name="Line 18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6406" name="Rectangle 198"/>
          <p:cNvSpPr>
            <a:spLocks noChangeArrowheads="1"/>
          </p:cNvSpPr>
          <p:nvPr/>
        </p:nvSpPr>
        <p:spPr bwMode="auto">
          <a:xfrm>
            <a:off x="304800" y="16017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6407" name="Rectangle 199"/>
          <p:cNvSpPr>
            <a:spLocks noChangeArrowheads="1"/>
          </p:cNvSpPr>
          <p:nvPr/>
        </p:nvSpPr>
        <p:spPr bwMode="auto">
          <a:xfrm>
            <a:off x="738188" y="1447800"/>
            <a:ext cx="1458912"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46408" name="Line 200"/>
          <p:cNvSpPr>
            <a:spLocks noChangeShapeType="1"/>
          </p:cNvSpPr>
          <p:nvPr/>
        </p:nvSpPr>
        <p:spPr bwMode="auto">
          <a:xfrm>
            <a:off x="661988" y="1524000"/>
            <a:ext cx="0" cy="4495800"/>
          </a:xfrm>
          <a:prstGeom prst="line">
            <a:avLst/>
          </a:prstGeom>
          <a:noFill/>
          <a:ln w="28575">
            <a:solidFill>
              <a:schemeClr val="tx1"/>
            </a:solidFill>
            <a:round/>
            <a:headEnd/>
            <a:tailEnd type="triangle" w="med" len="med"/>
          </a:ln>
          <a:effectLst/>
        </p:spPr>
        <p:txBody>
          <a:bodyPr/>
          <a:lstStyle/>
          <a:p>
            <a:endParaRPr lang="en-US"/>
          </a:p>
        </p:txBody>
      </p:sp>
      <p:sp>
        <p:nvSpPr>
          <p:cNvPr id="1246409" name="Rectangle 201"/>
          <p:cNvSpPr>
            <a:spLocks noChangeArrowheads="1"/>
          </p:cNvSpPr>
          <p:nvPr/>
        </p:nvSpPr>
        <p:spPr bwMode="auto">
          <a:xfrm>
            <a:off x="738188" y="24384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6410" name="Rectangle 202"/>
          <p:cNvSpPr>
            <a:spLocks noChangeArrowheads="1"/>
          </p:cNvSpPr>
          <p:nvPr/>
        </p:nvSpPr>
        <p:spPr bwMode="auto">
          <a:xfrm>
            <a:off x="738188" y="35052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46411" name="Rectangle 203"/>
          <p:cNvSpPr>
            <a:spLocks noChangeArrowheads="1"/>
          </p:cNvSpPr>
          <p:nvPr/>
        </p:nvSpPr>
        <p:spPr bwMode="auto">
          <a:xfrm>
            <a:off x="738188" y="5257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6412" name="Rectangle 204"/>
          <p:cNvSpPr>
            <a:spLocks noChangeArrowheads="1"/>
          </p:cNvSpPr>
          <p:nvPr/>
        </p:nvSpPr>
        <p:spPr bwMode="auto">
          <a:xfrm>
            <a:off x="738188" y="43862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wipe(up)">
                                      <p:cBhvr>
                                        <p:cTn id="7" dur="500"/>
                                        <p:tgtEl>
                                          <p:spTgt spid="1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8"/>
                                        </p:tgtEl>
                                        <p:attrNameLst>
                                          <p:attrName>style.visibility</p:attrName>
                                        </p:attrNameLst>
                                      </p:cBhvr>
                                      <p:to>
                                        <p:strVal val="visible"/>
                                      </p:to>
                                    </p:set>
                                    <p:animEffect transition="in" filter="wipe(up)">
                                      <p:cBhvr>
                                        <p:cTn id="12" dur="500"/>
                                        <p:tgtEl>
                                          <p:spTgt spid="1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463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4" name="Rectangle 2"/>
          <p:cNvSpPr>
            <a:spLocks noGrp="1" noChangeArrowheads="1"/>
          </p:cNvSpPr>
          <p:nvPr>
            <p:ph type="title"/>
          </p:nvPr>
        </p:nvSpPr>
        <p:spPr/>
        <p:txBody>
          <a:bodyPr/>
          <a:lstStyle/>
          <a:p>
            <a:r>
              <a:rPr lang="zh-CN" altLang="en-US" dirty="0" smtClean="0"/>
              <a:t>数据转发</a:t>
            </a:r>
            <a:r>
              <a:rPr lang="en-US" dirty="0" smtClean="0"/>
              <a:t>(</a:t>
            </a:r>
            <a:r>
              <a:rPr lang="zh-CN" altLang="en-US" dirty="0" smtClean="0"/>
              <a:t>又称为“旁路”</a:t>
            </a:r>
            <a:r>
              <a:rPr lang="en-US" dirty="0" smtClean="0"/>
              <a:t>)</a:t>
            </a:r>
            <a:endParaRPr lang="en-US" dirty="0"/>
          </a:p>
        </p:txBody>
      </p:sp>
      <p:sp>
        <p:nvSpPr>
          <p:cNvPr id="1262595" name="Rectangle 3"/>
          <p:cNvSpPr>
            <a:spLocks noGrp="1" noChangeArrowheads="1"/>
          </p:cNvSpPr>
          <p:nvPr>
            <p:ph type="body" idx="1"/>
          </p:nvPr>
        </p:nvSpPr>
        <p:spPr>
          <a:xfrm>
            <a:off x="304800" y="838200"/>
            <a:ext cx="8534400" cy="4138569"/>
          </a:xfrm>
        </p:spPr>
        <p:txBody>
          <a:bodyPr/>
          <a:lstStyle/>
          <a:p>
            <a:pPr marL="457200" indent="-457200">
              <a:lnSpc>
                <a:spcPct val="100000"/>
              </a:lnSpc>
              <a:spcBef>
                <a:spcPct val="30000"/>
              </a:spcBef>
            </a:pPr>
            <a:r>
              <a:rPr lang="zh-CN" altLang="en-US" dirty="0" smtClean="0">
                <a:latin typeface="微软雅黑" pitchFamily="34" charset="-122"/>
                <a:ea typeface="微软雅黑" pitchFamily="34" charset="-122"/>
              </a:rPr>
              <a:t>在指令完成之前，无论是在流水线的哪个状态寄存器，只要需要的数据项一旦产生，就将它转发至需要该数据项的功能单元（例如，</a:t>
            </a:r>
            <a:r>
              <a:rPr lang="en-US" altLang="zh-CN" dirty="0" smtClean="0">
                <a:latin typeface="微软雅黑" pitchFamily="34" charset="-122"/>
                <a:ea typeface="微软雅黑" pitchFamily="34" charset="-122"/>
              </a:rPr>
              <a:t>ALU</a:t>
            </a:r>
            <a:r>
              <a:rPr lang="zh-CN" altLang="en-US" dirty="0" smtClean="0">
                <a:latin typeface="微软雅黑" pitchFamily="34" charset="-122"/>
                <a:ea typeface="微软雅黑" pitchFamily="34" charset="-122"/>
              </a:rPr>
              <a:t>）</a:t>
            </a:r>
            <a:endParaRPr lang="en-US" dirty="0">
              <a:latin typeface="微软雅黑" pitchFamily="34" charset="-122"/>
              <a:ea typeface="微软雅黑" pitchFamily="34" charset="-122"/>
            </a:endParaRPr>
          </a:p>
          <a:p>
            <a:pPr marL="457200" indent="-457200">
              <a:lnSpc>
                <a:spcPct val="100000"/>
              </a:lnSpc>
              <a:spcBef>
                <a:spcPct val="30000"/>
              </a:spcBef>
            </a:pPr>
            <a:r>
              <a:rPr lang="zh-CN" altLang="en-US" dirty="0" smtClean="0">
                <a:latin typeface="微软雅黑" pitchFamily="34" charset="-122"/>
                <a:ea typeface="微软雅黑" pitchFamily="34" charset="-122"/>
              </a:rPr>
              <a:t>对于</a:t>
            </a:r>
            <a:r>
              <a:rPr lang="en-US" altLang="zh-CN" dirty="0" smtClean="0">
                <a:latin typeface="微软雅黑" pitchFamily="34" charset="-122"/>
                <a:ea typeface="微软雅黑" pitchFamily="34" charset="-122"/>
              </a:rPr>
              <a:t>ALU</a:t>
            </a:r>
            <a:r>
              <a:rPr lang="zh-CN" altLang="en-US" dirty="0" smtClean="0">
                <a:latin typeface="微软雅黑" pitchFamily="34" charset="-122"/>
                <a:ea typeface="微软雅黑" pitchFamily="34" charset="-122"/>
              </a:rPr>
              <a:t>来说：如果可以从任何流水线寄存器而不仅仅从</a:t>
            </a:r>
            <a:r>
              <a:rPr lang="en-US" altLang="zh-CN" dirty="0" smtClean="0">
                <a:latin typeface="微软雅黑" pitchFamily="34" charset="-122"/>
                <a:ea typeface="微软雅黑" pitchFamily="34" charset="-122"/>
              </a:rPr>
              <a:t>ID/EX</a:t>
            </a:r>
            <a:r>
              <a:rPr lang="zh-CN" altLang="en-US" dirty="0" smtClean="0">
                <a:latin typeface="微软雅黑" pitchFamily="34" charset="-122"/>
                <a:ea typeface="微软雅黑" pitchFamily="34" charset="-122"/>
              </a:rPr>
              <a:t>中得到</a:t>
            </a:r>
            <a:r>
              <a:rPr lang="en-US" altLang="zh-CN" dirty="0" smtClean="0">
                <a:latin typeface="微软雅黑" pitchFamily="34" charset="-122"/>
                <a:ea typeface="微软雅黑" pitchFamily="34" charset="-122"/>
              </a:rPr>
              <a:t>ALU</a:t>
            </a:r>
            <a:r>
              <a:rPr lang="zh-CN" altLang="en-US" dirty="0" smtClean="0">
                <a:latin typeface="微软雅黑" pitchFamily="34" charset="-122"/>
                <a:ea typeface="微软雅黑" pitchFamily="34" charset="-122"/>
              </a:rPr>
              <a:t>的输入，那么就可以转发所需的数据，这是通过下述方法实现：</a:t>
            </a:r>
            <a:endParaRPr lang="en-US" dirty="0">
              <a:latin typeface="微软雅黑" pitchFamily="34" charset="-122"/>
              <a:ea typeface="微软雅黑" pitchFamily="34" charset="-122"/>
            </a:endParaRPr>
          </a:p>
          <a:p>
            <a:pPr marL="876300" lvl="1" indent="-381000">
              <a:lnSpc>
                <a:spcPct val="100000"/>
              </a:lnSpc>
              <a:spcBef>
                <a:spcPct val="30000"/>
              </a:spcBef>
            </a:pPr>
            <a:r>
              <a:rPr lang="zh-CN" altLang="en-US" dirty="0" smtClean="0">
                <a:latin typeface="微软雅黑" pitchFamily="34" charset="-122"/>
                <a:ea typeface="微软雅黑" pitchFamily="34" charset="-122"/>
              </a:rPr>
              <a:t>将多选器加至</a:t>
            </a:r>
            <a:r>
              <a:rPr lang="en-US" altLang="zh-CN" dirty="0" smtClean="0">
                <a:latin typeface="微软雅黑" pitchFamily="34" charset="-122"/>
                <a:ea typeface="微软雅黑" pitchFamily="34" charset="-122"/>
              </a:rPr>
              <a:t>ALU</a:t>
            </a:r>
            <a:r>
              <a:rPr lang="zh-CN" altLang="en-US" dirty="0" smtClean="0">
                <a:latin typeface="微软雅黑" pitchFamily="34" charset="-122"/>
                <a:ea typeface="微软雅黑" pitchFamily="34" charset="-122"/>
              </a:rPr>
              <a:t>的输入端</a:t>
            </a:r>
            <a:endParaRPr lang="en-US" dirty="0">
              <a:latin typeface="微软雅黑" pitchFamily="34" charset="-122"/>
              <a:ea typeface="微软雅黑" pitchFamily="34" charset="-122"/>
            </a:endParaRPr>
          </a:p>
          <a:p>
            <a:pPr marL="876300" lvl="1" indent="-381000">
              <a:lnSpc>
                <a:spcPct val="100000"/>
              </a:lnSpc>
              <a:spcBef>
                <a:spcPct val="30000"/>
              </a:spcBef>
            </a:pPr>
            <a:r>
              <a:rPr lang="zh-CN" altLang="en-US" dirty="0" smtClean="0">
                <a:latin typeface="微软雅黑" pitchFamily="34" charset="-122"/>
                <a:ea typeface="微软雅黑" pitchFamily="34" charset="-122"/>
              </a:rPr>
              <a:t>加合适的控制硬件（正确的控制策略）去控制新的多选器</a:t>
            </a:r>
            <a:endParaRPr lang="en-US" dirty="0">
              <a:latin typeface="微软雅黑" pitchFamily="34" charset="-122"/>
              <a:ea typeface="微软雅黑" pitchFamily="34" charset="-122"/>
            </a:endParaRPr>
          </a:p>
          <a:p>
            <a:pPr marL="457200" indent="-457200">
              <a:lnSpc>
                <a:spcPct val="100000"/>
              </a:lnSpc>
              <a:spcBef>
                <a:spcPct val="30000"/>
              </a:spcBef>
            </a:pPr>
            <a:r>
              <a:rPr lang="zh-CN" altLang="en-US" dirty="0" smtClean="0">
                <a:latin typeface="微软雅黑" pitchFamily="34" charset="-122"/>
                <a:ea typeface="微软雅黑" pitchFamily="34" charset="-122"/>
              </a:rPr>
              <a:t>其它的功能单元也可能需要这些相似的转发逻辑（如</a:t>
            </a:r>
            <a:r>
              <a:rPr lang="en-US" dirty="0" smtClean="0">
                <a:latin typeface="微软雅黑" pitchFamily="34" charset="-122"/>
                <a:ea typeface="微软雅黑" pitchFamily="34" charset="-122"/>
              </a:rPr>
              <a:t>DM</a:t>
            </a:r>
            <a:r>
              <a:rPr lang="en-US" dirty="0">
                <a:latin typeface="微软雅黑" pitchFamily="34" charset="-122"/>
                <a:ea typeface="微软雅黑" pitchFamily="34" charset="-122"/>
              </a:rPr>
              <a:t>)</a:t>
            </a:r>
          </a:p>
          <a:p>
            <a:pPr marL="457200" indent="-457200">
              <a:lnSpc>
                <a:spcPct val="100000"/>
              </a:lnSpc>
              <a:spcBef>
                <a:spcPct val="30000"/>
              </a:spcBef>
            </a:pPr>
            <a:r>
              <a:rPr lang="zh-CN" altLang="en-US" dirty="0" smtClean="0">
                <a:latin typeface="微软雅黑" pitchFamily="34" charset="-122"/>
                <a:ea typeface="微软雅黑" pitchFamily="34" charset="-122"/>
              </a:rPr>
              <a:t>通过转发，甚至在数据依赖存在的情况下也能实现</a:t>
            </a:r>
            <a:r>
              <a:rPr lang="en-US" altLang="zh-CN" dirty="0" smtClean="0">
                <a:latin typeface="微软雅黑" pitchFamily="34" charset="-122"/>
                <a:ea typeface="微软雅黑" pitchFamily="34" charset="-122"/>
              </a:rPr>
              <a:t>CPI=1</a:t>
            </a:r>
            <a:endParaRPr lang="en-US" dirty="0">
              <a:latin typeface="微软雅黑" pitchFamily="34" charset="-122"/>
              <a:ea typeface="微软雅黑" pitchFamily="34" charset="-122"/>
            </a:endParaRPr>
          </a:p>
        </p:txBody>
      </p:sp>
      <p:sp>
        <p:nvSpPr>
          <p:cNvPr id="1262596" name="AutoShape 4">
            <a:hlinkClick r:id="" action="ppaction://hlinkshowjump?jump=nextslide" highlightClick="1"/>
          </p:cNvPr>
          <p:cNvSpPr>
            <a:spLocks noChangeArrowheads="1"/>
          </p:cNvSpPr>
          <p:nvPr/>
        </p:nvSpPr>
        <p:spPr bwMode="auto">
          <a:xfrm>
            <a:off x="7543800" y="3429000"/>
            <a:ext cx="609600" cy="609600"/>
          </a:xfrm>
          <a:prstGeom prst="actionButtonForwardNext">
            <a:avLst/>
          </a:prstGeom>
          <a:noFill/>
          <a:ln w="12700">
            <a:no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62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25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25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25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25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625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595" grpId="0" build="p"/>
    </p:bld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7911</TotalTime>
  <Pages>47</Pages>
  <Words>6225</Words>
  <Application>Microsoft Office PowerPoint</Application>
  <PresentationFormat>信纸(8.5x11 英寸)</PresentationFormat>
  <Paragraphs>1593</Paragraphs>
  <Slides>54</Slides>
  <Notes>40</Notes>
  <HiddenSlides>7</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54</vt:i4>
      </vt:variant>
    </vt:vector>
  </HeadingPairs>
  <TitlesOfParts>
    <vt:vector size="61" baseType="lpstr">
      <vt:lpstr>Monotype Sorts</vt:lpstr>
      <vt:lpstr>微软雅黑</vt:lpstr>
      <vt:lpstr>Arial</vt:lpstr>
      <vt:lpstr>Courier New</vt:lpstr>
      <vt:lpstr>Times New Roman</vt:lpstr>
      <vt:lpstr>Wingdings</vt:lpstr>
      <vt:lpstr>mjicse431</vt:lpstr>
      <vt:lpstr>第四章：处理器-B</vt:lpstr>
      <vt:lpstr>Review:为何采用流水线技术? 为了提高性能!</vt:lpstr>
      <vt:lpstr>Review:  MIPS流水线数据通路及其控制</vt:lpstr>
      <vt:lpstr>Review:  流水线是否会带来麻烦?</vt:lpstr>
      <vt:lpstr>Review: 寄存器使用可以导致数据冒险</vt:lpstr>
      <vt:lpstr>一个解决数据冒险的办法waiting – stall </vt:lpstr>
      <vt:lpstr>另一种解决数据冒险的方法：转发机制forwarding</vt:lpstr>
      <vt:lpstr>另一种解决数据冒险的方法：转发机制forwarding</vt:lpstr>
      <vt:lpstr>数据转发(又称为“旁路”)</vt:lpstr>
      <vt:lpstr>数据转发的控制条件</vt:lpstr>
      <vt:lpstr>转发的图示</vt:lpstr>
      <vt:lpstr>另一种复杂的情况</vt:lpstr>
      <vt:lpstr>另一种复杂的情况</vt:lpstr>
      <vt:lpstr>校正的数据转发控制条件</vt:lpstr>
      <vt:lpstr>带有转发硬件的数据通路</vt:lpstr>
      <vt:lpstr>带有转发硬件的数据通路</vt:lpstr>
      <vt:lpstr>Memory-to-Memory Copies</vt:lpstr>
      <vt:lpstr>装载-使用型数据冒险的转发</vt:lpstr>
      <vt:lpstr>装载-使用型数据冒险的转发</vt:lpstr>
      <vt:lpstr>装载-使用型数据冒险检测单元</vt:lpstr>
      <vt:lpstr>冒险/阻塞 硬件</vt:lpstr>
      <vt:lpstr>加入冒险/阻塞硬件</vt:lpstr>
      <vt:lpstr>加入冒险/阻塞硬件</vt:lpstr>
      <vt:lpstr>控制冒险</vt:lpstr>
      <vt:lpstr>Datapath Branch and Jump Hardware</vt:lpstr>
      <vt:lpstr>Jumps Incur One Stall</vt:lpstr>
      <vt:lpstr>两种“类型”的阻塞</vt:lpstr>
      <vt:lpstr>Supporting ID Stage Jumps</vt:lpstr>
      <vt:lpstr>Review:分支指令导致控制冒险</vt:lpstr>
      <vt:lpstr>一个解决分支控制冒险的办法</vt:lpstr>
      <vt:lpstr>另一个解决分支控制冒险的办法</vt:lpstr>
      <vt:lpstr>缩短分支的延迟</vt:lpstr>
      <vt:lpstr>ID Branch Forwarding Issues</vt:lpstr>
      <vt:lpstr>ID Branch Forwarding Issues</vt:lpstr>
      <vt:lpstr>Supporting ID Stage Branches</vt:lpstr>
      <vt:lpstr>延迟分支</vt:lpstr>
      <vt:lpstr>分支时间槽的调度 图4-64</vt:lpstr>
      <vt:lpstr>静态分支预测</vt:lpstr>
      <vt:lpstr>预测命中时的flush(不发生)</vt:lpstr>
      <vt:lpstr>预测未命中时的flush(发生)</vt:lpstr>
      <vt:lpstr>分支结构</vt:lpstr>
      <vt:lpstr>静态分支预测</vt:lpstr>
      <vt:lpstr>动态分支预测</vt:lpstr>
      <vt:lpstr>分支目标缓存</vt:lpstr>
      <vt:lpstr>1位预测位的准确性</vt:lpstr>
      <vt:lpstr>2位预测位</vt:lpstr>
      <vt:lpstr>处理异常</vt:lpstr>
      <vt:lpstr>两种类型的异常</vt:lpstr>
      <vt:lpstr>Where in the Pipeline Exceptions Occur</vt:lpstr>
      <vt:lpstr>多发射流水线异常</vt:lpstr>
      <vt:lpstr>多发射流水线异常</vt:lpstr>
      <vt:lpstr>MIPS 处理异常的数据通路和控制 (图 4-66)</vt:lpstr>
      <vt:lpstr>异常的数据通路控制</vt:lpstr>
      <vt:lpstr>总结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lastModifiedBy>Tongquan</cp:lastModifiedBy>
  <cp:revision>480</cp:revision>
  <cp:lastPrinted>1997-08-27T08:28:34Z</cp:lastPrinted>
  <dcterms:created xsi:type="dcterms:W3CDTF">1997-08-19T16:58:46Z</dcterms:created>
  <dcterms:modified xsi:type="dcterms:W3CDTF">2016-04-15T01:18:55Z</dcterms:modified>
</cp:coreProperties>
</file>