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Lst>
  <p:notesMasterIdLst>
    <p:notesMasterId r:id="rId36"/>
  </p:notesMasterIdLst>
  <p:handoutMasterIdLst>
    <p:handoutMasterId r:id="rId37"/>
  </p:handoutMasterIdLst>
  <p:sldIdLst>
    <p:sldId id="570" r:id="rId3"/>
    <p:sldId id="533" r:id="rId4"/>
    <p:sldId id="534" r:id="rId5"/>
    <p:sldId id="536" r:id="rId6"/>
    <p:sldId id="537" r:id="rId7"/>
    <p:sldId id="538" r:id="rId8"/>
    <p:sldId id="528" r:id="rId9"/>
    <p:sldId id="520" r:id="rId10"/>
    <p:sldId id="521" r:id="rId11"/>
    <p:sldId id="522" r:id="rId12"/>
    <p:sldId id="523" r:id="rId13"/>
    <p:sldId id="561" r:id="rId14"/>
    <p:sldId id="525" r:id="rId15"/>
    <p:sldId id="526" r:id="rId16"/>
    <p:sldId id="527" r:id="rId17"/>
    <p:sldId id="529" r:id="rId18"/>
    <p:sldId id="530" r:id="rId19"/>
    <p:sldId id="531" r:id="rId20"/>
    <p:sldId id="539" r:id="rId21"/>
    <p:sldId id="555" r:id="rId22"/>
    <p:sldId id="543" r:id="rId23"/>
    <p:sldId id="549" r:id="rId24"/>
    <p:sldId id="550" r:id="rId25"/>
    <p:sldId id="551" r:id="rId26"/>
    <p:sldId id="571" r:id="rId27"/>
    <p:sldId id="552" r:id="rId28"/>
    <p:sldId id="562" r:id="rId29"/>
    <p:sldId id="563" r:id="rId30"/>
    <p:sldId id="564" r:id="rId31"/>
    <p:sldId id="565" r:id="rId32"/>
    <p:sldId id="566" r:id="rId33"/>
    <p:sldId id="567" r:id="rId34"/>
    <p:sldId id="568" r:id="rId35"/>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1584">
          <p15:clr>
            <a:srgbClr val="A4A3A4"/>
          </p15:clr>
        </p15:guide>
      </p15:sldGuideLst>
    </p:ext>
    <p:ext uri="{2D200454-40CA-4A62-9FC3-DE9A4176ACB9}">
      <p15:notesGuideLst xmlns:p15="http://schemas.microsoft.com/office/powerpoint/2012/main" xmlns="">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76"/>
    <a:srgbClr val="5A11FD"/>
    <a:srgbClr val="CC3399"/>
    <a:srgbClr val="009900"/>
    <a:srgbClr val="8901F3"/>
    <a:srgbClr val="00A091"/>
    <a:srgbClr val="51DC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6" autoAdjust="0"/>
    <p:restoredTop sz="84787" autoAdjust="0"/>
  </p:normalViewPr>
  <p:slideViewPr>
    <p:cSldViewPr>
      <p:cViewPr varScale="1">
        <p:scale>
          <a:sx n="79" d="100"/>
          <a:sy n="79" d="100"/>
        </p:scale>
        <p:origin x="-922" y="-78"/>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4"/>
    </p:cViewPr>
  </p:sorterViewPr>
  <p:notesViewPr>
    <p:cSldViewPr>
      <p:cViewPr varScale="1">
        <p:scale>
          <a:sx n="84" d="100"/>
          <a:sy n="84" d="100"/>
        </p:scale>
        <p:origin x="-1932" y="-84"/>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1328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277938" y="619125"/>
            <a:ext cx="4778375" cy="3584575"/>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50335" y="4558904"/>
            <a:ext cx="6304279" cy="4320540"/>
          </a:xfrm>
          <a:prstGeom prst="rect">
            <a:avLst/>
          </a:prstGeom>
          <a:noFill/>
          <a:ln w="12700">
            <a:solidFill>
              <a:schemeClr val="tx1"/>
            </a:solidFill>
            <a:miter lim="800000"/>
            <a:headEnd/>
            <a:tailEnd/>
          </a:ln>
          <a:effectLst/>
        </p:spPr>
        <p:txBody>
          <a:bodyPr vert="horz" wrap="square" lIns="97223" tIns="47758" rIns="97223" bIns="47758" numCol="1" anchor="t" anchorCtr="0" compatLnSpc="1">
            <a:prstTxWarp prst="textNoShape">
              <a:avLst/>
            </a:prstTxWarp>
          </a:bodyPr>
          <a:lstStyle/>
          <a:p>
            <a:pPr lvl="0"/>
            <a:r>
              <a:rPr lang="en-US" noProof="0" smtClean="0"/>
              <a:t>we want this to be in font 11 and justify.</a:t>
            </a:r>
          </a:p>
        </p:txBody>
      </p:sp>
    </p:spTree>
    <p:extLst>
      <p:ext uri="{BB962C8B-B14F-4D97-AF65-F5344CB8AC3E}">
        <p14:creationId xmlns:p14="http://schemas.microsoft.com/office/powerpoint/2010/main" val="827862286"/>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r>
              <a:rPr lang="en-US" dirty="0" smtClean="0"/>
              <a:t>Be aware that this first</a:t>
            </a:r>
            <a:r>
              <a:rPr lang="en-US" baseline="0" dirty="0" smtClean="0"/>
              <a:t> part of new </a:t>
            </a:r>
            <a:r>
              <a:rPr lang="en-US" dirty="0" smtClean="0"/>
              <a:t>chapter</a:t>
            </a:r>
            <a:r>
              <a:rPr lang="en-US" baseline="0" dirty="0" smtClean="0"/>
              <a:t> 4 is review for this class, so doesn’t go into detail.  If your students are learning computer organization for the first time, this set of slides needs to be expanded greatly.</a:t>
            </a:r>
            <a:endParaRPr lang="en-US" dirty="0" smtClean="0"/>
          </a:p>
        </p:txBody>
      </p:sp>
      <p:sp>
        <p:nvSpPr>
          <p:cNvPr id="56323"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3454074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170" name="Rectangle 2"/>
          <p:cNvSpPr>
            <a:spLocks noGrp="1" noRot="1" noChangeAspect="1" noChangeArrowheads="1" noTextEdit="1"/>
          </p:cNvSpPr>
          <p:nvPr>
            <p:ph type="sldImg"/>
          </p:nvPr>
        </p:nvSpPr>
        <p:spPr/>
      </p:sp>
      <p:sp>
        <p:nvSpPr>
          <p:cNvPr id="1543171" name="Rectangle 3"/>
          <p:cNvSpPr>
            <a:spLocks noGrp="1" noChangeArrowheads="1"/>
          </p:cNvSpPr>
          <p:nvPr>
            <p:ph type="body" idx="1"/>
          </p:nvPr>
        </p:nvSpPr>
        <p:spPr>
          <a:ln/>
        </p:spPr>
        <p:txBody>
          <a:bodyPr/>
          <a:lstStyle/>
          <a:p>
            <a:r>
              <a:rPr lang="en-US"/>
              <a:t>Also need bigger RegFile since renaming uses programmer visible registers (not an RUU as with SS)</a:t>
            </a:r>
          </a:p>
        </p:txBody>
      </p:sp>
    </p:spTree>
    <p:extLst>
      <p:ext uri="{BB962C8B-B14F-4D97-AF65-F5344CB8AC3E}">
        <p14:creationId xmlns:p14="http://schemas.microsoft.com/office/powerpoint/2010/main" val="253784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897139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48507">
              <a:defRPr/>
            </a:pPr>
            <a:r>
              <a:rPr lang="en-US" dirty="0" smtClean="0"/>
              <a:t>To increase ILP, the processor has to be able to look beyond instructions with data, control, and structural hazards to find instructions downstream that can be executed</a:t>
            </a:r>
          </a:p>
        </p:txBody>
      </p:sp>
    </p:spTree>
    <p:extLst>
      <p:ext uri="{BB962C8B-B14F-4D97-AF65-F5344CB8AC3E}">
        <p14:creationId xmlns:p14="http://schemas.microsoft.com/office/powerpoint/2010/main" val="532556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62" name="Rectangle 2"/>
          <p:cNvSpPr>
            <a:spLocks noGrp="1" noRot="1" noChangeAspect="1" noChangeArrowheads="1" noTextEdit="1"/>
          </p:cNvSpPr>
          <p:nvPr>
            <p:ph type="sldImg"/>
          </p:nvPr>
        </p:nvSpPr>
        <p:spPr/>
      </p:sp>
      <p:sp>
        <p:nvSpPr>
          <p:cNvPr id="1372163" name="Rectangle 3"/>
          <p:cNvSpPr>
            <a:spLocks noGrp="1" noChangeArrowheads="1"/>
          </p:cNvSpPr>
          <p:nvPr>
            <p:ph type="body" idx="1"/>
          </p:nvPr>
        </p:nvSpPr>
        <p:spPr>
          <a:ln/>
        </p:spPr>
        <p:txBody>
          <a:bodyPr/>
          <a:lstStyle/>
          <a:p>
            <a:r>
              <a:rPr lang="en-US"/>
              <a:t>Storage conflicts, like other resource conflicts can be reduced or eliminated by duplicating the troublesome resource</a:t>
            </a:r>
          </a:p>
        </p:txBody>
      </p:sp>
    </p:spTree>
    <p:extLst>
      <p:ext uri="{BB962C8B-B14F-4D97-AF65-F5344CB8AC3E}">
        <p14:creationId xmlns:p14="http://schemas.microsoft.com/office/powerpoint/2010/main" val="954269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730" name="Rectangle 2"/>
          <p:cNvSpPr>
            <a:spLocks noGrp="1" noRot="1" noChangeAspect="1" noChangeArrowheads="1" noTextEdit="1"/>
          </p:cNvSpPr>
          <p:nvPr>
            <p:ph type="sldImg"/>
          </p:nvPr>
        </p:nvSpPr>
        <p:spPr/>
      </p:sp>
      <p:sp>
        <p:nvSpPr>
          <p:cNvPr id="1353731" name="Rectangle 3"/>
          <p:cNvSpPr>
            <a:spLocks noGrp="1" noChangeArrowheads="1"/>
          </p:cNvSpPr>
          <p:nvPr>
            <p:ph type="body" idx="1"/>
          </p:nvPr>
        </p:nvSpPr>
        <p:spPr>
          <a:ln/>
        </p:spPr>
        <p:txBody>
          <a:bodyPr/>
          <a:lstStyle/>
          <a:p>
            <a:r>
              <a:rPr lang="en-US" dirty="0" smtClean="0"/>
              <a:t>Use data forwarding and compiler scheduling to help with read before write</a:t>
            </a:r>
          </a:p>
          <a:p>
            <a:r>
              <a:rPr lang="en-US" dirty="0" smtClean="0"/>
              <a:t>Use register renaming</a:t>
            </a:r>
            <a:r>
              <a:rPr lang="en-US" baseline="0" dirty="0" smtClean="0"/>
              <a:t> to help with write before read and write before write</a:t>
            </a:r>
          </a:p>
          <a:p>
            <a:pPr lvl="1">
              <a:spcBef>
                <a:spcPct val="20000"/>
              </a:spcBef>
            </a:pPr>
            <a:endParaRPr lang="en-US" baseline="0" dirty="0" smtClean="0"/>
          </a:p>
          <a:p>
            <a:pPr lvl="0">
              <a:spcBef>
                <a:spcPct val="20000"/>
              </a:spcBef>
            </a:pPr>
            <a:r>
              <a:rPr lang="en-US" dirty="0" smtClean="0"/>
              <a:t>Procedural dependencies – aka control hazards</a:t>
            </a:r>
          </a:p>
          <a:p>
            <a:pPr lvl="1">
              <a:spcBef>
                <a:spcPct val="20000"/>
              </a:spcBef>
            </a:pPr>
            <a:r>
              <a:rPr lang="en-US" dirty="0" smtClean="0"/>
              <a:t>Use aggressive branch prediction (</a:t>
            </a:r>
            <a:r>
              <a:rPr lang="en-US" dirty="0" smtClean="0">
                <a:solidFill>
                  <a:schemeClr val="accent1"/>
                </a:solidFill>
              </a:rPr>
              <a:t>speculation</a:t>
            </a:r>
            <a:r>
              <a:rPr lang="en-US" dirty="0" smtClean="0"/>
              <a:t>)</a:t>
            </a:r>
          </a:p>
          <a:p>
            <a:pPr lvl="1">
              <a:spcBef>
                <a:spcPct val="20000"/>
              </a:spcBef>
            </a:pPr>
            <a:r>
              <a:rPr lang="en-US" dirty="0" smtClean="0"/>
              <a:t>Use </a:t>
            </a:r>
            <a:r>
              <a:rPr lang="en-US" dirty="0" smtClean="0">
                <a:solidFill>
                  <a:schemeClr val="accent1"/>
                </a:solidFill>
              </a:rPr>
              <a:t>predication</a:t>
            </a:r>
          </a:p>
          <a:p>
            <a:pPr lvl="0">
              <a:spcBef>
                <a:spcPct val="20000"/>
              </a:spcBef>
            </a:pPr>
            <a:r>
              <a:rPr lang="en-US" dirty="0" smtClean="0"/>
              <a:t>Resource conflicts – aka structural hazards</a:t>
            </a:r>
          </a:p>
          <a:p>
            <a:pPr lvl="1">
              <a:spcBef>
                <a:spcPct val="20000"/>
              </a:spcBef>
            </a:pPr>
            <a:r>
              <a:rPr lang="en-US" dirty="0" smtClean="0"/>
              <a:t>Use resource duplication or resource pipelining to reduce (or eliminate) resource conflicts</a:t>
            </a:r>
          </a:p>
          <a:p>
            <a:pPr lvl="1">
              <a:spcBef>
                <a:spcPct val="20000"/>
              </a:spcBef>
            </a:pPr>
            <a:r>
              <a:rPr lang="en-US" dirty="0" smtClean="0"/>
              <a:t>Use arbitration for result and commit buses and register file read and write ports</a:t>
            </a:r>
          </a:p>
          <a:p>
            <a:endParaRPr lang="en-US" dirty="0"/>
          </a:p>
        </p:txBody>
      </p:sp>
    </p:spTree>
    <p:extLst>
      <p:ext uri="{BB962C8B-B14F-4D97-AF65-F5344CB8AC3E}">
        <p14:creationId xmlns:p14="http://schemas.microsoft.com/office/powerpoint/2010/main" val="4065165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63310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730" name="Rectangle 2"/>
          <p:cNvSpPr>
            <a:spLocks noGrp="1" noRot="1" noChangeAspect="1" noChangeArrowheads="1" noTextEdit="1"/>
          </p:cNvSpPr>
          <p:nvPr>
            <p:ph type="sldImg"/>
          </p:nvPr>
        </p:nvSpPr>
        <p:spPr/>
      </p:sp>
      <p:sp>
        <p:nvSpPr>
          <p:cNvPr id="1353731" name="Rectangle 3"/>
          <p:cNvSpPr>
            <a:spLocks noGrp="1" noChangeArrowheads="1"/>
          </p:cNvSpPr>
          <p:nvPr>
            <p:ph type="body" idx="1"/>
          </p:nvPr>
        </p:nvSpPr>
        <p:spPr>
          <a:ln/>
        </p:spPr>
        <p:txBody>
          <a:bodyPr/>
          <a:lstStyle/>
          <a:p>
            <a:r>
              <a:rPr lang="en-US" dirty="0"/>
              <a:t>Answer to the last question is, obviously, twenty</a:t>
            </a:r>
            <a:r>
              <a:rPr lang="en-US" dirty="0" smtClean="0"/>
              <a:t>!</a:t>
            </a:r>
          </a:p>
          <a:p>
            <a:endParaRPr lang="en-US" dirty="0" smtClean="0"/>
          </a:p>
          <a:p>
            <a:r>
              <a:rPr lang="en-US" dirty="0" err="1" smtClean="0"/>
              <a:t>Superpipelined</a:t>
            </a:r>
            <a:r>
              <a:rPr lang="en-US" dirty="0" smtClean="0"/>
              <a:t> processors have longer instruction latency than multiple issue processors which can degrade performance in the presence of true dependencies</a:t>
            </a:r>
          </a:p>
          <a:p>
            <a:r>
              <a:rPr lang="en-US" dirty="0" smtClean="0"/>
              <a:t>Multiple issue processors are more susceptible to resource conflicts – but we can fix this with hardware and/or software !</a:t>
            </a:r>
          </a:p>
          <a:p>
            <a:endParaRPr lang="en-US" dirty="0"/>
          </a:p>
        </p:txBody>
      </p:sp>
    </p:spTree>
    <p:extLst>
      <p:ext uri="{BB962C8B-B14F-4D97-AF65-F5344CB8AC3E}">
        <p14:creationId xmlns:p14="http://schemas.microsoft.com/office/powerpoint/2010/main" val="3242301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514" name="Rectangle 2"/>
          <p:cNvSpPr>
            <a:spLocks noGrp="1" noRot="1" noChangeAspect="1" noChangeArrowheads="1" noTextEdit="1"/>
          </p:cNvSpPr>
          <p:nvPr>
            <p:ph type="sldImg"/>
          </p:nvPr>
        </p:nvSpPr>
        <p:spPr/>
      </p:sp>
      <p:sp>
        <p:nvSpPr>
          <p:cNvPr id="1344515" name="Rectangle 3"/>
          <p:cNvSpPr>
            <a:spLocks noGrp="1" noChangeArrowheads="1"/>
          </p:cNvSpPr>
          <p:nvPr>
            <p:ph type="body" idx="1"/>
          </p:nvPr>
        </p:nvSpPr>
        <p:spPr>
          <a:ln/>
        </p:spPr>
        <p:txBody>
          <a:bodyPr/>
          <a:lstStyle/>
          <a:p>
            <a:r>
              <a:rPr lang="en-US"/>
              <a:t>The example shown has lots of data parallelism but almost no ILP.  A good compiler could help with loop unrolling.  If completely unrolled, and if had 100 arithmetic/addressing units and 100 memory ports, could achieve a speedup of 100 over a scalar processor</a:t>
            </a:r>
          </a:p>
          <a:p>
            <a:endParaRPr lang="en-US"/>
          </a:p>
        </p:txBody>
      </p:sp>
    </p:spTree>
    <p:extLst>
      <p:ext uri="{BB962C8B-B14F-4D97-AF65-F5344CB8AC3E}">
        <p14:creationId xmlns:p14="http://schemas.microsoft.com/office/powerpoint/2010/main" val="3344562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3490" name="Rectangle 2"/>
          <p:cNvSpPr>
            <a:spLocks noGrp="1" noRot="1" noChangeAspect="1" noChangeArrowheads="1" noTextEdit="1"/>
          </p:cNvSpPr>
          <p:nvPr>
            <p:ph type="sldImg"/>
          </p:nvPr>
        </p:nvSpPr>
        <p:spPr/>
      </p:sp>
      <p:sp>
        <p:nvSpPr>
          <p:cNvPr id="1343491" name="Rectangle 3"/>
          <p:cNvSpPr>
            <a:spLocks noGrp="1" noChangeArrowheads="1"/>
          </p:cNvSpPr>
          <p:nvPr>
            <p:ph type="body" idx="1"/>
          </p:nvPr>
        </p:nvSpPr>
        <p:spPr>
          <a:ln/>
        </p:spPr>
        <p:txBody>
          <a:bodyPr/>
          <a:lstStyle/>
          <a:p>
            <a:r>
              <a:rPr lang="en-US" dirty="0"/>
              <a:t>Pipelining is much less expensive than </a:t>
            </a:r>
            <a:r>
              <a:rPr lang="en-US" dirty="0" smtClean="0"/>
              <a:t>duplicating</a:t>
            </a:r>
            <a:endParaRPr lang="en-US" dirty="0"/>
          </a:p>
        </p:txBody>
      </p:sp>
    </p:spTree>
    <p:extLst>
      <p:ext uri="{BB962C8B-B14F-4D97-AF65-F5344CB8AC3E}">
        <p14:creationId xmlns:p14="http://schemas.microsoft.com/office/powerpoint/2010/main" val="483609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lnSpc>
                <a:spcPct val="90000"/>
              </a:lnSpc>
            </a:pPr>
            <a:r>
              <a:rPr lang="en-US" dirty="0" smtClean="0"/>
              <a:t>In a VLIW processor the compiler can insert additional </a:t>
            </a:r>
            <a:r>
              <a:rPr lang="en-US" dirty="0" err="1" smtClean="0"/>
              <a:t>instr’s</a:t>
            </a:r>
            <a:r>
              <a:rPr lang="en-US" dirty="0" smtClean="0"/>
              <a:t> that check the accuracy of the speculation and can provide a fix-up routine to use when the speculation was incorrect</a:t>
            </a:r>
          </a:p>
          <a:p>
            <a:pPr lvl="0">
              <a:lnSpc>
                <a:spcPct val="90000"/>
              </a:lnSpc>
            </a:pPr>
            <a:endParaRPr lang="en-US" dirty="0" smtClean="0"/>
          </a:p>
          <a:p>
            <a:pPr lvl="0">
              <a:lnSpc>
                <a:spcPct val="90000"/>
              </a:lnSpc>
            </a:pPr>
            <a:r>
              <a:rPr lang="en-US" dirty="0" smtClean="0"/>
              <a:t>In SS,</a:t>
            </a:r>
            <a:r>
              <a:rPr lang="en-US" baseline="0" dirty="0" smtClean="0"/>
              <a:t> the processor buffers the speculative results until it knows they are no longer speculative, then allows the instructions to complete by allowing the contents of the buffers to be written to the registers or memory</a:t>
            </a:r>
            <a:endParaRPr lang="en-US" dirty="0"/>
          </a:p>
        </p:txBody>
      </p:sp>
    </p:spTree>
    <p:extLst>
      <p:ext uri="{BB962C8B-B14F-4D97-AF65-F5344CB8AC3E}">
        <p14:creationId xmlns:p14="http://schemas.microsoft.com/office/powerpoint/2010/main" val="1967466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714" name="Rectangle 2"/>
          <p:cNvSpPr>
            <a:spLocks noGrp="1" noRot="1" noChangeAspect="1" noChangeArrowheads="1" noTextEdit="1"/>
          </p:cNvSpPr>
          <p:nvPr>
            <p:ph type="sldImg"/>
          </p:nvPr>
        </p:nvSpPr>
        <p:spPr/>
      </p:sp>
      <p:sp>
        <p:nvSpPr>
          <p:cNvPr id="1523715" name="Rectangle 3"/>
          <p:cNvSpPr>
            <a:spLocks noGrp="1" noChangeArrowheads="1"/>
          </p:cNvSpPr>
          <p:nvPr>
            <p:ph type="body" idx="1"/>
          </p:nvPr>
        </p:nvSpPr>
        <p:spPr>
          <a:ln/>
        </p:spPr>
        <p:txBody>
          <a:bodyPr/>
          <a:lstStyle/>
          <a:p>
            <a:pPr marL="209519" indent="-209519"/>
            <a:r>
              <a:rPr lang="en-US" dirty="0"/>
              <a:t>Assume forwarding hardware as necessary.</a:t>
            </a:r>
          </a:p>
          <a:p>
            <a:pPr marL="209519" indent="-209519"/>
            <a:r>
              <a:rPr lang="en-US" dirty="0"/>
              <a:t>What is the top </a:t>
            </a:r>
            <a:r>
              <a:rPr lang="en-US" dirty="0" err="1"/>
              <a:t>mux</a:t>
            </a:r>
            <a:r>
              <a:rPr lang="en-US" dirty="0"/>
              <a:t> input to the ALU doing?</a:t>
            </a:r>
          </a:p>
        </p:txBody>
      </p:sp>
    </p:spTree>
    <p:extLst>
      <p:ext uri="{BB962C8B-B14F-4D97-AF65-F5344CB8AC3E}">
        <p14:creationId xmlns:p14="http://schemas.microsoft.com/office/powerpoint/2010/main" val="4169375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lecture</a:t>
            </a:r>
          </a:p>
          <a:p>
            <a:r>
              <a:rPr lang="en-US" dirty="0" smtClean="0"/>
              <a:t>Note that displacement</a:t>
            </a:r>
            <a:r>
              <a:rPr lang="en-US" baseline="0" dirty="0" smtClean="0"/>
              <a:t> value for the </a:t>
            </a:r>
            <a:r>
              <a:rPr lang="en-US" baseline="0" dirty="0" err="1" smtClean="0"/>
              <a:t>sw</a:t>
            </a:r>
            <a:r>
              <a:rPr lang="en-US" baseline="0" dirty="0" smtClean="0"/>
              <a:t> has to be adjusted because the </a:t>
            </a:r>
            <a:r>
              <a:rPr lang="en-US" baseline="0" dirty="0" err="1" smtClean="0"/>
              <a:t>addi</a:t>
            </a:r>
            <a:r>
              <a:rPr lang="en-US" baseline="0" dirty="0" smtClean="0"/>
              <a:t> has been scheduled before it rather than after it as in the original code.</a:t>
            </a:r>
          </a:p>
          <a:p>
            <a:r>
              <a:rPr lang="en-US" baseline="0" dirty="0" smtClean="0"/>
              <a:t>Note load-use resolutions since </a:t>
            </a:r>
            <a:r>
              <a:rPr lang="en-US" baseline="0" dirty="0" err="1" smtClean="0"/>
              <a:t>addu</a:t>
            </a:r>
            <a:r>
              <a:rPr lang="en-US" baseline="0" dirty="0" smtClean="0"/>
              <a:t> is two cycles after its corresponding load</a:t>
            </a:r>
            <a:endParaRPr lang="en-US" dirty="0"/>
          </a:p>
        </p:txBody>
      </p:sp>
    </p:spTree>
    <p:extLst>
      <p:ext uri="{BB962C8B-B14F-4D97-AF65-F5344CB8AC3E}">
        <p14:creationId xmlns:p14="http://schemas.microsoft.com/office/powerpoint/2010/main" val="3722343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26" name="Rectangle 2"/>
          <p:cNvSpPr>
            <a:spLocks noGrp="1" noRot="1" noChangeAspect="1" noChangeArrowheads="1" noTextEdit="1"/>
          </p:cNvSpPr>
          <p:nvPr>
            <p:ph type="sldImg"/>
          </p:nvPr>
        </p:nvSpPr>
        <p:spPr/>
      </p:sp>
      <p:sp>
        <p:nvSpPr>
          <p:cNvPr id="1537027" name="Rectangle 3"/>
          <p:cNvSpPr>
            <a:spLocks noGrp="1" noChangeArrowheads="1"/>
          </p:cNvSpPr>
          <p:nvPr>
            <p:ph type="body" idx="1"/>
          </p:nvPr>
        </p:nvSpPr>
        <p:spPr>
          <a:ln/>
        </p:spPr>
        <p:txBody>
          <a:bodyPr/>
          <a:lstStyle/>
          <a:p>
            <a:r>
              <a:rPr lang="en-US" dirty="0" smtClean="0"/>
              <a:t>LEAVE THIS SLIDE IN HIDE MODE – NO LONGER COVERED IN BOOK AND A BIT MUCH DETAIL FOR THIS COURSE.</a:t>
            </a:r>
          </a:p>
          <a:p>
            <a:endParaRPr lang="en-US" dirty="0" smtClean="0"/>
          </a:p>
          <a:p>
            <a:r>
              <a:rPr lang="en-US" dirty="0" smtClean="0"/>
              <a:t>One </a:t>
            </a:r>
            <a:r>
              <a:rPr lang="en-US" dirty="0"/>
              <a:t>conditional branch to the else portion of the code and one after code block 1 to skip the else code block</a:t>
            </a:r>
          </a:p>
        </p:txBody>
      </p:sp>
    </p:spTree>
    <p:extLst>
      <p:ext uri="{BB962C8B-B14F-4D97-AF65-F5344CB8AC3E}">
        <p14:creationId xmlns:p14="http://schemas.microsoft.com/office/powerpoint/2010/main" val="189644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914400"/>
            <a:ext cx="4000500" cy="2398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8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8622913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53028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73634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2179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13715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2182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4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496193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715832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96677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095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Tree>
    <p:extLst>
      <p:ext uri="{BB962C8B-B14F-4D97-AF65-F5344CB8AC3E}">
        <p14:creationId xmlns:p14="http://schemas.microsoft.com/office/powerpoint/2010/main" val="82622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1027" name="Rectangle 3"/>
          <p:cNvSpPr>
            <a:spLocks noChangeArrowheads="1"/>
          </p:cNvSpPr>
          <p:nvPr/>
        </p:nvSpPr>
        <p:spPr bwMode="auto">
          <a:xfrm>
            <a:off x="381000" y="6553200"/>
            <a:ext cx="1548501" cy="205184"/>
          </a:xfrm>
          <a:prstGeom prst="rect">
            <a:avLst/>
          </a:prstGeom>
          <a:noFill/>
          <a:ln w="12700">
            <a:noFill/>
            <a:miter lim="800000"/>
            <a:headEnd/>
            <a:tailEnd/>
          </a:ln>
          <a:effectLst/>
        </p:spPr>
        <p:txBody>
          <a:bodyPr wrap="none" lIns="63500" tIns="25400" rIns="63500" bIns="25400">
            <a:spAutoFit/>
          </a:bodyPr>
          <a:lstStyle/>
          <a:p>
            <a:pPr>
              <a:defRPr/>
            </a:pPr>
            <a:r>
              <a:rPr lang="en-US" sz="1000" b="1" dirty="0">
                <a:solidFill>
                  <a:schemeClr val="tx1"/>
                </a:solidFill>
              </a:rPr>
              <a:t>CSE431  </a:t>
            </a:r>
            <a:r>
              <a:rPr lang="en-US" sz="1000" b="1" dirty="0" smtClean="0">
                <a:solidFill>
                  <a:schemeClr val="tx1"/>
                </a:solidFill>
              </a:rPr>
              <a:t>Chapter 4C.</a:t>
            </a:r>
            <a:fld id="{327C39B5-FA07-4B49-B681-61EEE696D883}" type="slidenum">
              <a:rPr lang="en-US" sz="1000" b="1" smtClean="0">
                <a:solidFill>
                  <a:schemeClr val="tx1"/>
                </a:solidFill>
              </a:rPr>
              <a:pPr>
                <a:defRPr/>
              </a:pPr>
              <a:t>‹#›</a:t>
            </a:fld>
            <a:endParaRPr lang="en-US" sz="1000" b="1" dirty="0">
              <a:solidFill>
                <a:schemeClr val="tx1"/>
              </a:solidFill>
            </a:endParaRPr>
          </a:p>
        </p:txBody>
      </p:sp>
      <p:sp>
        <p:nvSpPr>
          <p:cNvPr id="1028" name="Rectangle 4"/>
          <p:cNvSpPr>
            <a:spLocks noChangeArrowheads="1"/>
          </p:cNvSpPr>
          <p:nvPr/>
        </p:nvSpPr>
        <p:spPr bwMode="auto">
          <a:xfrm>
            <a:off x="7620000" y="6553200"/>
            <a:ext cx="1101725" cy="355600"/>
          </a:xfrm>
          <a:prstGeom prst="rect">
            <a:avLst/>
          </a:prstGeom>
          <a:noFill/>
          <a:ln w="12700">
            <a:noFill/>
            <a:miter lim="800000"/>
            <a:headEnd/>
            <a:tailEnd/>
          </a:ln>
          <a:effectLst/>
        </p:spPr>
        <p:txBody>
          <a:bodyPr wrap="none" lIns="63500" tIns="25400" rIns="63500" bIns="25400">
            <a:spAutoFit/>
          </a:bodyPr>
          <a:lstStyle/>
          <a:p>
            <a:pPr>
              <a:defRPr/>
            </a:pPr>
            <a:r>
              <a:rPr lang="en-US" sz="1000" b="1">
                <a:solidFill>
                  <a:schemeClr val="tx1"/>
                </a:solidFill>
              </a:rPr>
              <a:t>Irwin, PSU, 2008</a:t>
            </a:r>
          </a:p>
          <a:p>
            <a:pPr>
              <a:defRPr/>
            </a:pPr>
            <a:endParaRPr lang="en-US" sz="1000" b="1">
              <a:solidFill>
                <a:schemeClr val="tx1"/>
              </a:solidFill>
            </a:endParaRPr>
          </a:p>
        </p:txBody>
      </p:sp>
      <p:sp>
        <p:nvSpPr>
          <p:cNvPr id="4101"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This is our 1st Level Bullet</a:t>
            </a:r>
          </a:p>
          <a:p>
            <a:pPr lvl="1"/>
            <a:r>
              <a:rPr lang="en-US" smtClean="0"/>
              <a:t>this is our 2nd level bullet</a:t>
            </a:r>
          </a:p>
          <a:p>
            <a:pPr lvl="2"/>
            <a:r>
              <a:rPr lang="en-US" smtClean="0"/>
              <a:t>this is our 3rd level bullet</a:t>
            </a:r>
          </a:p>
          <a:p>
            <a:pPr lvl="0"/>
            <a:r>
              <a:rPr lang="en-US" smtClean="0"/>
              <a:t>This is our next 1st Level Bullet</a:t>
            </a:r>
          </a:p>
          <a:p>
            <a:pPr lvl="1"/>
            <a:r>
              <a:rPr lang="en-US" smtClean="0"/>
              <a:t>this is our 2nd level bullet</a:t>
            </a:r>
          </a:p>
          <a:p>
            <a:pPr lvl="2"/>
            <a:r>
              <a:rPr lang="en-US"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1027" name="Rectangle 3"/>
          <p:cNvSpPr>
            <a:spLocks noChangeArrowheads="1"/>
          </p:cNvSpPr>
          <p:nvPr/>
        </p:nvSpPr>
        <p:spPr bwMode="auto">
          <a:xfrm>
            <a:off x="381000" y="6553200"/>
            <a:ext cx="1548501" cy="205184"/>
          </a:xfrm>
          <a:prstGeom prst="rect">
            <a:avLst/>
          </a:prstGeom>
          <a:noFill/>
          <a:ln w="12700">
            <a:noFill/>
            <a:miter lim="800000"/>
            <a:headEnd/>
            <a:tailEnd/>
          </a:ln>
          <a:effectLst/>
        </p:spPr>
        <p:txBody>
          <a:bodyPr wrap="none" lIns="63500" tIns="25400" rIns="63500" bIns="25400">
            <a:spAutoFit/>
          </a:bodyPr>
          <a:lstStyle/>
          <a:p>
            <a:pPr>
              <a:defRPr/>
            </a:pPr>
            <a:r>
              <a:rPr lang="en-US" sz="1000" b="1" dirty="0">
                <a:solidFill>
                  <a:srgbClr val="000000"/>
                </a:solidFill>
              </a:rPr>
              <a:t>CSE431  </a:t>
            </a:r>
            <a:r>
              <a:rPr lang="en-US" sz="1000" b="1" dirty="0" smtClean="0">
                <a:solidFill>
                  <a:srgbClr val="000000"/>
                </a:solidFill>
              </a:rPr>
              <a:t>Chapter 4B.</a:t>
            </a:r>
            <a:fld id="{327C39B5-FA07-4B49-B681-61EEE696D883}" type="slidenum">
              <a:rPr lang="en-US" sz="1000" b="1" smtClean="0">
                <a:solidFill>
                  <a:srgbClr val="000000"/>
                </a:solidFill>
              </a:rPr>
              <a:pPr>
                <a:defRPr/>
              </a:pPr>
              <a:t>‹#›</a:t>
            </a:fld>
            <a:endParaRPr lang="en-US" sz="1000" b="1" dirty="0">
              <a:solidFill>
                <a:srgbClr val="000000"/>
              </a:solidFill>
            </a:endParaRPr>
          </a:p>
        </p:txBody>
      </p:sp>
      <p:sp>
        <p:nvSpPr>
          <p:cNvPr id="1028" name="Rectangle 4"/>
          <p:cNvSpPr>
            <a:spLocks noChangeArrowheads="1"/>
          </p:cNvSpPr>
          <p:nvPr/>
        </p:nvSpPr>
        <p:spPr bwMode="auto">
          <a:xfrm>
            <a:off x="7620000" y="6553200"/>
            <a:ext cx="1101725" cy="355600"/>
          </a:xfrm>
          <a:prstGeom prst="rect">
            <a:avLst/>
          </a:prstGeom>
          <a:noFill/>
          <a:ln w="12700">
            <a:noFill/>
            <a:miter lim="800000"/>
            <a:headEnd/>
            <a:tailEnd/>
          </a:ln>
          <a:effectLst/>
        </p:spPr>
        <p:txBody>
          <a:bodyPr wrap="none" lIns="63500" tIns="25400" rIns="63500" bIns="25400">
            <a:spAutoFit/>
          </a:bodyPr>
          <a:lstStyle/>
          <a:p>
            <a:pPr>
              <a:defRPr/>
            </a:pPr>
            <a:r>
              <a:rPr lang="en-US" sz="1000" b="1">
                <a:solidFill>
                  <a:srgbClr val="000000"/>
                </a:solidFill>
              </a:rPr>
              <a:t>Irwin, PSU, 2008</a:t>
            </a:r>
          </a:p>
          <a:p>
            <a:pPr>
              <a:defRPr/>
            </a:pPr>
            <a:endParaRPr lang="en-US" sz="1000" b="1">
              <a:solidFill>
                <a:srgbClr val="000000"/>
              </a:solidFill>
            </a:endParaRPr>
          </a:p>
        </p:txBody>
      </p:sp>
      <p:sp>
        <p:nvSpPr>
          <p:cNvPr id="4101"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This is our 1st Level Bullet</a:t>
            </a:r>
          </a:p>
          <a:p>
            <a:pPr lvl="1"/>
            <a:r>
              <a:rPr lang="en-US" smtClean="0"/>
              <a:t>this is our 2nd level bullet</a:t>
            </a:r>
          </a:p>
          <a:p>
            <a:pPr lvl="2"/>
            <a:r>
              <a:rPr lang="en-US" smtClean="0"/>
              <a:t>this is our 3rd level bullet</a:t>
            </a:r>
          </a:p>
          <a:p>
            <a:pPr lvl="0"/>
            <a:r>
              <a:rPr lang="en-US" smtClean="0"/>
              <a:t>This is our next 1st Level Bullet</a:t>
            </a:r>
          </a:p>
          <a:p>
            <a:pPr lvl="1"/>
            <a:r>
              <a:rPr lang="en-US" smtClean="0"/>
              <a:t>this is our 2nd level bullet</a:t>
            </a:r>
          </a:p>
          <a:p>
            <a:pPr lvl="2"/>
            <a:r>
              <a:rPr lang="en-US"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solidFill>
                <a:srgbClr val="FC0128"/>
              </a:solidFill>
            </a:endParaRPr>
          </a:p>
        </p:txBody>
      </p:sp>
    </p:spTree>
    <p:extLst>
      <p:ext uri="{BB962C8B-B14F-4D97-AF65-F5344CB8AC3E}">
        <p14:creationId xmlns:p14="http://schemas.microsoft.com/office/powerpoint/2010/main" val="191119323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50148" y="2137926"/>
            <a:ext cx="3444854" cy="479747"/>
          </a:xfrm>
          <a:noFill/>
        </p:spPr>
        <p:txBody>
          <a:bodyPr wrap="none" anchor="ctr"/>
          <a:lstStyle/>
          <a:p>
            <a:pPr algn="ctr"/>
            <a:r>
              <a:rPr lang="zh-CN" altLang="en-US" sz="3200" dirty="0"/>
              <a:t>第四</a:t>
            </a:r>
            <a:r>
              <a:rPr lang="zh-CN" altLang="en-US" sz="3200" dirty="0" smtClean="0"/>
              <a:t>章：处理器</a:t>
            </a:r>
            <a:r>
              <a:rPr lang="en-US" altLang="zh-CN" sz="3200" dirty="0" smtClean="0"/>
              <a:t>-C</a:t>
            </a:r>
            <a:endParaRPr lang="en-US" sz="3200" dirty="0" smtClean="0"/>
          </a:p>
        </p:txBody>
      </p:sp>
      <p:sp>
        <p:nvSpPr>
          <p:cNvPr id="5123" name="Rectangle 3"/>
          <p:cNvSpPr>
            <a:spLocks noGrp="1" noChangeArrowheads="1"/>
          </p:cNvSpPr>
          <p:nvPr>
            <p:ph type="subTitle" idx="1"/>
          </p:nvPr>
        </p:nvSpPr>
        <p:spPr>
          <a:xfrm>
            <a:off x="685800" y="3886200"/>
            <a:ext cx="7848600" cy="1630190"/>
          </a:xfrm>
          <a:noFill/>
        </p:spPr>
        <p:txBody>
          <a:bodyPr/>
          <a:lstStyle/>
          <a:p>
            <a:pPr marL="203200" indent="-203200">
              <a:spcBef>
                <a:spcPct val="30000"/>
              </a:spcBef>
            </a:pPr>
            <a:r>
              <a:rPr lang="en-US" sz="1800" dirty="0" smtClean="0"/>
              <a:t>[Adapted from </a:t>
            </a:r>
            <a:r>
              <a:rPr lang="en-US" sz="1800" i="1" dirty="0" smtClean="0"/>
              <a:t>Computer Organization and Design, 4</a:t>
            </a:r>
            <a:r>
              <a:rPr lang="en-US" sz="1800" i="1" baseline="30000" dirty="0" smtClean="0"/>
              <a:t>th</a:t>
            </a:r>
            <a:r>
              <a:rPr lang="en-US" sz="1800" i="1" dirty="0" smtClean="0"/>
              <a:t> Edition</a:t>
            </a:r>
            <a:r>
              <a:rPr lang="en-US" sz="1800" dirty="0" smtClean="0"/>
              <a:t>,  </a:t>
            </a:r>
          </a:p>
          <a:p>
            <a:pPr marL="203200" indent="-203200">
              <a:spcBef>
                <a:spcPct val="30000"/>
              </a:spcBef>
            </a:pPr>
            <a:r>
              <a:rPr lang="en-US" sz="1800" dirty="0" smtClean="0"/>
              <a:t>Patterson &amp; Hennessy, © 2008, MK]</a:t>
            </a:r>
          </a:p>
          <a:p>
            <a:pPr marL="203200" indent="-203200">
              <a:spcBef>
                <a:spcPct val="30000"/>
              </a:spcBef>
            </a:pPr>
            <a:r>
              <a:rPr lang="en-US" sz="1800" dirty="0"/>
              <a:t>Courtesy for Mary Jane Irwin of PSU</a:t>
            </a:r>
          </a:p>
          <a:p>
            <a:pPr marL="203200" indent="-203200">
              <a:spcBef>
                <a:spcPct val="30000"/>
              </a:spcBef>
            </a:pPr>
            <a:endParaRPr lang="en-US" sz="1800" dirty="0" smtClean="0"/>
          </a:p>
          <a:p>
            <a:pPr marL="203200" indent="-203200">
              <a:spcBef>
                <a:spcPct val="30000"/>
              </a:spcBef>
            </a:pPr>
            <a:endParaRPr lang="en-US" sz="1800" dirty="0" smtClean="0"/>
          </a:p>
        </p:txBody>
      </p:sp>
    </p:spTree>
    <p:extLst>
      <p:ext uri="{BB962C8B-B14F-4D97-AF65-F5344CB8AC3E}">
        <p14:creationId xmlns:p14="http://schemas.microsoft.com/office/powerpoint/2010/main" val="303874118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2870" name="Line 182"/>
          <p:cNvSpPr>
            <a:spLocks noChangeShapeType="1"/>
          </p:cNvSpPr>
          <p:nvPr/>
        </p:nvSpPr>
        <p:spPr bwMode="auto">
          <a:xfrm>
            <a:off x="3352800" y="3962400"/>
            <a:ext cx="0" cy="2438400"/>
          </a:xfrm>
          <a:prstGeom prst="line">
            <a:avLst/>
          </a:prstGeom>
          <a:noFill/>
          <a:ln w="28575">
            <a:solidFill>
              <a:schemeClr val="tx1"/>
            </a:solidFill>
            <a:round/>
            <a:headEnd/>
            <a:tailEnd/>
          </a:ln>
          <a:effectLst/>
        </p:spPr>
        <p:txBody>
          <a:bodyPr/>
          <a:lstStyle/>
          <a:p>
            <a:endParaRPr lang="en-US"/>
          </a:p>
        </p:txBody>
      </p:sp>
      <p:sp>
        <p:nvSpPr>
          <p:cNvPr id="1522690" name="Rectangle 2"/>
          <p:cNvSpPr>
            <a:spLocks noGrp="1" noChangeArrowheads="1"/>
          </p:cNvSpPr>
          <p:nvPr>
            <p:ph type="title"/>
          </p:nvPr>
        </p:nvSpPr>
        <p:spPr>
          <a:xfrm>
            <a:off x="533400" y="304800"/>
            <a:ext cx="8229600" cy="422275"/>
          </a:xfrm>
        </p:spPr>
        <p:txBody>
          <a:bodyPr/>
          <a:lstStyle/>
          <a:p>
            <a:r>
              <a:rPr lang="en-US" dirty="0"/>
              <a:t>A MIPS VLIW </a:t>
            </a:r>
            <a:r>
              <a:rPr lang="en-US" dirty="0" smtClean="0"/>
              <a:t>(</a:t>
            </a:r>
            <a:r>
              <a:rPr lang="zh-CN" altLang="en-US" dirty="0" smtClean="0"/>
              <a:t>双发射</a:t>
            </a:r>
            <a:r>
              <a:rPr lang="en-US" dirty="0" smtClean="0"/>
              <a:t>) </a:t>
            </a:r>
            <a:r>
              <a:rPr lang="zh-CN" altLang="en-US" dirty="0" smtClean="0"/>
              <a:t>数据通路</a:t>
            </a:r>
            <a:endParaRPr lang="en-US" dirty="0"/>
          </a:p>
        </p:txBody>
      </p:sp>
      <p:sp>
        <p:nvSpPr>
          <p:cNvPr id="1522700" name="Line 12"/>
          <p:cNvSpPr>
            <a:spLocks noChangeShapeType="1"/>
          </p:cNvSpPr>
          <p:nvPr/>
        </p:nvSpPr>
        <p:spPr bwMode="auto">
          <a:xfrm flipV="1">
            <a:off x="3048000" y="3581400"/>
            <a:ext cx="0" cy="2438400"/>
          </a:xfrm>
          <a:prstGeom prst="line">
            <a:avLst/>
          </a:prstGeom>
          <a:noFill/>
          <a:ln w="19050">
            <a:solidFill>
              <a:schemeClr val="tx1"/>
            </a:solidFill>
            <a:round/>
            <a:headEnd/>
            <a:tailEnd/>
          </a:ln>
          <a:effectLst/>
        </p:spPr>
        <p:txBody>
          <a:bodyPr/>
          <a:lstStyle/>
          <a:p>
            <a:endParaRPr lang="en-US"/>
          </a:p>
        </p:txBody>
      </p:sp>
      <p:sp>
        <p:nvSpPr>
          <p:cNvPr id="1522701" name="Line 13"/>
          <p:cNvSpPr>
            <a:spLocks noChangeShapeType="1"/>
          </p:cNvSpPr>
          <p:nvPr/>
        </p:nvSpPr>
        <p:spPr bwMode="auto">
          <a:xfrm>
            <a:off x="3048000" y="3581400"/>
            <a:ext cx="762000" cy="0"/>
          </a:xfrm>
          <a:prstGeom prst="line">
            <a:avLst/>
          </a:prstGeom>
          <a:noFill/>
          <a:ln w="19050">
            <a:solidFill>
              <a:schemeClr val="tx1"/>
            </a:solidFill>
            <a:round/>
            <a:headEnd/>
            <a:tailEnd type="triangle" w="med" len="med"/>
          </a:ln>
          <a:effectLst/>
        </p:spPr>
        <p:txBody>
          <a:bodyPr/>
          <a:lstStyle/>
          <a:p>
            <a:endParaRPr lang="en-US"/>
          </a:p>
        </p:txBody>
      </p:sp>
      <p:grpSp>
        <p:nvGrpSpPr>
          <p:cNvPr id="2" name="Group 15"/>
          <p:cNvGrpSpPr>
            <a:grpSpLocks/>
          </p:cNvGrpSpPr>
          <p:nvPr/>
        </p:nvGrpSpPr>
        <p:grpSpPr bwMode="auto">
          <a:xfrm>
            <a:off x="1676400" y="1828800"/>
            <a:ext cx="381000" cy="914400"/>
            <a:chOff x="1392" y="2880"/>
            <a:chExt cx="288" cy="480"/>
          </a:xfrm>
        </p:grpSpPr>
        <p:sp>
          <p:nvSpPr>
            <p:cNvPr id="1522704" name="Line 1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522705" name="Line 1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522706" name="Line 1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522707" name="Line 1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522708" name="Line 2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522709" name="Line 2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522710" name="Line 2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522711" name="Rectangle 23"/>
          <p:cNvSpPr>
            <a:spLocks noChangeArrowheads="1"/>
          </p:cNvSpPr>
          <p:nvPr/>
        </p:nvSpPr>
        <p:spPr bwMode="auto">
          <a:xfrm>
            <a:off x="1219200" y="2819400"/>
            <a:ext cx="1066800" cy="1447800"/>
          </a:xfrm>
          <a:prstGeom prst="rect">
            <a:avLst/>
          </a:prstGeom>
          <a:noFill/>
          <a:ln w="12700">
            <a:solidFill>
              <a:schemeClr val="tx1"/>
            </a:solidFill>
            <a:miter lim="800000"/>
            <a:headEnd/>
            <a:tailEnd/>
          </a:ln>
          <a:effectLst/>
        </p:spPr>
        <p:txBody>
          <a:bodyPr wrap="none" anchor="ctr"/>
          <a:lstStyle/>
          <a:p>
            <a:endParaRPr lang="en-US"/>
          </a:p>
        </p:txBody>
      </p:sp>
      <p:sp>
        <p:nvSpPr>
          <p:cNvPr id="1522712" name="Rectangle 24"/>
          <p:cNvSpPr>
            <a:spLocks noChangeArrowheads="1"/>
          </p:cNvSpPr>
          <p:nvPr/>
        </p:nvSpPr>
        <p:spPr bwMode="auto">
          <a:xfrm>
            <a:off x="762000" y="32004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522713" name="Line 25"/>
          <p:cNvSpPr>
            <a:spLocks noChangeShapeType="1"/>
          </p:cNvSpPr>
          <p:nvPr/>
        </p:nvSpPr>
        <p:spPr bwMode="auto">
          <a:xfrm>
            <a:off x="914400" y="3581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522714" name="Line 26"/>
          <p:cNvSpPr>
            <a:spLocks noChangeShapeType="1"/>
          </p:cNvSpPr>
          <p:nvPr/>
        </p:nvSpPr>
        <p:spPr bwMode="auto">
          <a:xfrm>
            <a:off x="990600" y="1981200"/>
            <a:ext cx="685800" cy="0"/>
          </a:xfrm>
          <a:prstGeom prst="line">
            <a:avLst/>
          </a:prstGeom>
          <a:noFill/>
          <a:ln w="28575">
            <a:solidFill>
              <a:schemeClr val="tx1"/>
            </a:solidFill>
            <a:round/>
            <a:headEnd/>
            <a:tailEnd type="triangle" w="med" len="med"/>
          </a:ln>
          <a:effectLst/>
        </p:spPr>
        <p:txBody>
          <a:bodyPr/>
          <a:lstStyle/>
          <a:p>
            <a:endParaRPr lang="en-US"/>
          </a:p>
        </p:txBody>
      </p:sp>
      <p:sp>
        <p:nvSpPr>
          <p:cNvPr id="1522715" name="Line 27"/>
          <p:cNvSpPr>
            <a:spLocks noChangeShapeType="1"/>
          </p:cNvSpPr>
          <p:nvPr/>
        </p:nvSpPr>
        <p:spPr bwMode="auto">
          <a:xfrm>
            <a:off x="1295400" y="25908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522717" name="Text Box 29"/>
          <p:cNvSpPr txBox="1">
            <a:spLocks noChangeArrowheads="1"/>
          </p:cNvSpPr>
          <p:nvPr/>
        </p:nvSpPr>
        <p:spPr bwMode="auto">
          <a:xfrm>
            <a:off x="1187450" y="28733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522718" name="Text Box 30"/>
          <p:cNvSpPr txBox="1">
            <a:spLocks noChangeArrowheads="1"/>
          </p:cNvSpPr>
          <p:nvPr/>
        </p:nvSpPr>
        <p:spPr bwMode="auto">
          <a:xfrm>
            <a:off x="1676400" y="21336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522719" name="Text Box 31"/>
          <p:cNvSpPr txBox="1">
            <a:spLocks noChangeArrowheads="1"/>
          </p:cNvSpPr>
          <p:nvPr/>
        </p:nvSpPr>
        <p:spPr bwMode="auto">
          <a:xfrm rot="-5400000">
            <a:off x="625475" y="34131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522720" name="Line 32"/>
          <p:cNvSpPr>
            <a:spLocks noChangeShapeType="1"/>
          </p:cNvSpPr>
          <p:nvPr/>
        </p:nvSpPr>
        <p:spPr bwMode="auto">
          <a:xfrm>
            <a:off x="457200" y="3581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522721" name="Text Box 33"/>
          <p:cNvSpPr txBox="1">
            <a:spLocks noChangeArrowheads="1"/>
          </p:cNvSpPr>
          <p:nvPr/>
        </p:nvSpPr>
        <p:spPr bwMode="auto">
          <a:xfrm>
            <a:off x="1066800" y="24384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522722" name="Line 34"/>
          <p:cNvSpPr>
            <a:spLocks noChangeShapeType="1"/>
          </p:cNvSpPr>
          <p:nvPr/>
        </p:nvSpPr>
        <p:spPr bwMode="auto">
          <a:xfrm>
            <a:off x="457200" y="1143000"/>
            <a:ext cx="0" cy="2438400"/>
          </a:xfrm>
          <a:prstGeom prst="line">
            <a:avLst/>
          </a:prstGeom>
          <a:noFill/>
          <a:ln w="28575">
            <a:solidFill>
              <a:schemeClr val="tx1"/>
            </a:solidFill>
            <a:round/>
            <a:headEnd/>
            <a:tailEnd/>
          </a:ln>
          <a:effectLst/>
        </p:spPr>
        <p:txBody>
          <a:bodyPr/>
          <a:lstStyle/>
          <a:p>
            <a:endParaRPr lang="en-US"/>
          </a:p>
        </p:txBody>
      </p:sp>
      <p:sp>
        <p:nvSpPr>
          <p:cNvPr id="1522723" name="AutoShape 35"/>
          <p:cNvSpPr>
            <a:spLocks noChangeArrowheads="1"/>
          </p:cNvSpPr>
          <p:nvPr/>
        </p:nvSpPr>
        <p:spPr bwMode="auto">
          <a:xfrm rot="5400000" flipH="1">
            <a:off x="838200" y="1066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522724" name="Line 36"/>
          <p:cNvSpPr>
            <a:spLocks noChangeShapeType="1"/>
          </p:cNvSpPr>
          <p:nvPr/>
        </p:nvSpPr>
        <p:spPr bwMode="auto">
          <a:xfrm flipH="1">
            <a:off x="457200" y="1143000"/>
            <a:ext cx="609600" cy="0"/>
          </a:xfrm>
          <a:prstGeom prst="line">
            <a:avLst/>
          </a:prstGeom>
          <a:noFill/>
          <a:ln w="28575">
            <a:solidFill>
              <a:schemeClr val="tx1"/>
            </a:solidFill>
            <a:round/>
            <a:headEnd/>
            <a:tailEnd/>
          </a:ln>
          <a:effectLst/>
        </p:spPr>
        <p:txBody>
          <a:bodyPr/>
          <a:lstStyle/>
          <a:p>
            <a:endParaRPr lang="en-US"/>
          </a:p>
        </p:txBody>
      </p:sp>
      <p:sp>
        <p:nvSpPr>
          <p:cNvPr id="1522725" name="Rectangle 37"/>
          <p:cNvSpPr>
            <a:spLocks noChangeArrowheads="1"/>
          </p:cNvSpPr>
          <p:nvPr/>
        </p:nvSpPr>
        <p:spPr bwMode="auto">
          <a:xfrm flipH="1">
            <a:off x="1157288" y="12192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522726" name="Rectangle 38"/>
          <p:cNvSpPr>
            <a:spLocks noChangeArrowheads="1"/>
          </p:cNvSpPr>
          <p:nvPr/>
        </p:nvSpPr>
        <p:spPr bwMode="auto">
          <a:xfrm flipH="1">
            <a:off x="1143000" y="8382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endParaRPr lang="en-US" sz="1400">
              <a:solidFill>
                <a:schemeClr val="tx1"/>
              </a:solidFill>
            </a:endParaRPr>
          </a:p>
        </p:txBody>
      </p:sp>
      <p:sp>
        <p:nvSpPr>
          <p:cNvPr id="1522727" name="Line 39"/>
          <p:cNvSpPr>
            <a:spLocks noChangeShapeType="1"/>
          </p:cNvSpPr>
          <p:nvPr/>
        </p:nvSpPr>
        <p:spPr bwMode="auto">
          <a:xfrm flipH="1">
            <a:off x="1295400" y="990600"/>
            <a:ext cx="3352800" cy="0"/>
          </a:xfrm>
          <a:prstGeom prst="line">
            <a:avLst/>
          </a:prstGeom>
          <a:noFill/>
          <a:ln w="28575">
            <a:solidFill>
              <a:schemeClr val="tx1"/>
            </a:solidFill>
            <a:round/>
            <a:headEnd/>
            <a:tailEnd type="triangle" w="med" len="med"/>
          </a:ln>
          <a:effectLst/>
        </p:spPr>
        <p:txBody>
          <a:bodyPr/>
          <a:lstStyle/>
          <a:p>
            <a:endParaRPr lang="en-US"/>
          </a:p>
        </p:txBody>
      </p:sp>
      <p:sp>
        <p:nvSpPr>
          <p:cNvPr id="1522728" name="Line 40"/>
          <p:cNvSpPr>
            <a:spLocks noChangeShapeType="1"/>
          </p:cNvSpPr>
          <p:nvPr/>
        </p:nvSpPr>
        <p:spPr bwMode="auto">
          <a:xfrm flipH="1">
            <a:off x="3505200" y="6172200"/>
            <a:ext cx="5257800" cy="0"/>
          </a:xfrm>
          <a:prstGeom prst="line">
            <a:avLst/>
          </a:prstGeom>
          <a:noFill/>
          <a:ln w="28575">
            <a:solidFill>
              <a:srgbClr val="00A091"/>
            </a:solidFill>
            <a:round/>
            <a:headEnd/>
            <a:tailEnd/>
          </a:ln>
          <a:effectLst/>
        </p:spPr>
        <p:txBody>
          <a:bodyPr/>
          <a:lstStyle/>
          <a:p>
            <a:endParaRPr lang="en-US"/>
          </a:p>
        </p:txBody>
      </p:sp>
      <p:sp>
        <p:nvSpPr>
          <p:cNvPr id="1522729" name="Rectangle 41"/>
          <p:cNvSpPr>
            <a:spLocks noChangeArrowheads="1"/>
          </p:cNvSpPr>
          <p:nvPr/>
        </p:nvSpPr>
        <p:spPr bwMode="auto">
          <a:xfrm>
            <a:off x="3810000" y="2667000"/>
            <a:ext cx="838200" cy="1600200"/>
          </a:xfrm>
          <a:prstGeom prst="rect">
            <a:avLst/>
          </a:prstGeom>
          <a:noFill/>
          <a:ln w="12700">
            <a:solidFill>
              <a:schemeClr val="tx1"/>
            </a:solidFill>
            <a:miter lim="800000"/>
            <a:headEnd/>
            <a:tailEnd/>
          </a:ln>
          <a:effectLst/>
        </p:spPr>
        <p:txBody>
          <a:bodyPr wrap="none" anchor="ctr"/>
          <a:lstStyle/>
          <a:p>
            <a:endParaRPr lang="en-US"/>
          </a:p>
        </p:txBody>
      </p:sp>
      <p:sp>
        <p:nvSpPr>
          <p:cNvPr id="1522730" name="Line 42"/>
          <p:cNvSpPr>
            <a:spLocks noChangeShapeType="1"/>
          </p:cNvSpPr>
          <p:nvPr/>
        </p:nvSpPr>
        <p:spPr bwMode="auto">
          <a:xfrm>
            <a:off x="2286000" y="3581400"/>
            <a:ext cx="152400" cy="0"/>
          </a:xfrm>
          <a:prstGeom prst="line">
            <a:avLst/>
          </a:prstGeom>
          <a:noFill/>
          <a:ln w="28575">
            <a:solidFill>
              <a:srgbClr val="00A091"/>
            </a:solidFill>
            <a:round/>
            <a:headEnd/>
            <a:tailEnd/>
          </a:ln>
          <a:effectLst/>
        </p:spPr>
        <p:txBody>
          <a:bodyPr/>
          <a:lstStyle/>
          <a:p>
            <a:endParaRPr lang="en-US"/>
          </a:p>
        </p:txBody>
      </p:sp>
      <p:sp>
        <p:nvSpPr>
          <p:cNvPr id="1522731" name="Line 43"/>
          <p:cNvSpPr>
            <a:spLocks noChangeShapeType="1"/>
          </p:cNvSpPr>
          <p:nvPr/>
        </p:nvSpPr>
        <p:spPr bwMode="auto">
          <a:xfrm>
            <a:off x="2895600" y="3352800"/>
            <a:ext cx="914400" cy="0"/>
          </a:xfrm>
          <a:prstGeom prst="line">
            <a:avLst/>
          </a:prstGeom>
          <a:noFill/>
          <a:ln w="19050">
            <a:solidFill>
              <a:srgbClr val="00A091"/>
            </a:solidFill>
            <a:round/>
            <a:headEnd/>
            <a:tailEnd type="triangle" w="med" len="med"/>
          </a:ln>
          <a:effectLst/>
        </p:spPr>
        <p:txBody>
          <a:bodyPr/>
          <a:lstStyle/>
          <a:p>
            <a:endParaRPr lang="en-US"/>
          </a:p>
        </p:txBody>
      </p:sp>
      <p:sp>
        <p:nvSpPr>
          <p:cNvPr id="1522732" name="Text Box 44"/>
          <p:cNvSpPr txBox="1">
            <a:spLocks noChangeArrowheads="1"/>
          </p:cNvSpPr>
          <p:nvPr/>
        </p:nvSpPr>
        <p:spPr bwMode="auto">
          <a:xfrm>
            <a:off x="3744913" y="3962400"/>
            <a:ext cx="903287"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522735" name="Text Box 47"/>
          <p:cNvSpPr txBox="1">
            <a:spLocks noChangeArrowheads="1"/>
          </p:cNvSpPr>
          <p:nvPr/>
        </p:nvSpPr>
        <p:spPr bwMode="auto">
          <a:xfrm>
            <a:off x="3733800" y="3581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522736" name="Text Box 48"/>
          <p:cNvSpPr txBox="1">
            <a:spLocks noChangeArrowheads="1"/>
          </p:cNvSpPr>
          <p:nvPr/>
        </p:nvSpPr>
        <p:spPr bwMode="auto">
          <a:xfrm>
            <a:off x="3830638" y="2971800"/>
            <a:ext cx="893762" cy="517525"/>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r>
              <a:rPr lang="en-US" sz="1400" b="1">
                <a:solidFill>
                  <a:schemeClr val="tx1"/>
                </a:solidFill>
              </a:rPr>
              <a:t>File</a:t>
            </a:r>
          </a:p>
        </p:txBody>
      </p:sp>
      <p:sp>
        <p:nvSpPr>
          <p:cNvPr id="1522739" name="Line 51"/>
          <p:cNvSpPr>
            <a:spLocks noChangeShapeType="1"/>
          </p:cNvSpPr>
          <p:nvPr/>
        </p:nvSpPr>
        <p:spPr bwMode="auto">
          <a:xfrm>
            <a:off x="2895600" y="4800600"/>
            <a:ext cx="838200" cy="0"/>
          </a:xfrm>
          <a:prstGeom prst="line">
            <a:avLst/>
          </a:prstGeom>
          <a:noFill/>
          <a:ln w="28575">
            <a:solidFill>
              <a:srgbClr val="00A091"/>
            </a:solidFill>
            <a:round/>
            <a:headEnd/>
            <a:tailEnd/>
          </a:ln>
          <a:effectLst/>
        </p:spPr>
        <p:txBody>
          <a:bodyPr/>
          <a:lstStyle/>
          <a:p>
            <a:endParaRPr lang="en-US"/>
          </a:p>
        </p:txBody>
      </p:sp>
      <p:sp>
        <p:nvSpPr>
          <p:cNvPr id="1522744" name="Line 56"/>
          <p:cNvSpPr>
            <a:spLocks noChangeShapeType="1"/>
          </p:cNvSpPr>
          <p:nvPr/>
        </p:nvSpPr>
        <p:spPr bwMode="auto">
          <a:xfrm>
            <a:off x="3505200" y="4114800"/>
            <a:ext cx="304800" cy="0"/>
          </a:xfrm>
          <a:prstGeom prst="line">
            <a:avLst/>
          </a:prstGeom>
          <a:noFill/>
          <a:ln w="28575">
            <a:solidFill>
              <a:srgbClr val="00A091"/>
            </a:solidFill>
            <a:round/>
            <a:headEnd/>
            <a:tailEnd type="triangle" w="med" len="med"/>
          </a:ln>
          <a:effectLst/>
        </p:spPr>
        <p:txBody>
          <a:bodyPr/>
          <a:lstStyle/>
          <a:p>
            <a:endParaRPr lang="en-US"/>
          </a:p>
        </p:txBody>
      </p:sp>
      <p:sp>
        <p:nvSpPr>
          <p:cNvPr id="1522745" name="Line 57"/>
          <p:cNvSpPr>
            <a:spLocks noChangeShapeType="1"/>
          </p:cNvSpPr>
          <p:nvPr/>
        </p:nvSpPr>
        <p:spPr bwMode="auto">
          <a:xfrm>
            <a:off x="5105400" y="3276600"/>
            <a:ext cx="0" cy="1219200"/>
          </a:xfrm>
          <a:prstGeom prst="line">
            <a:avLst/>
          </a:prstGeom>
          <a:noFill/>
          <a:ln w="28575">
            <a:solidFill>
              <a:schemeClr val="tx1"/>
            </a:solidFill>
            <a:round/>
            <a:headEnd/>
            <a:tailEnd/>
          </a:ln>
          <a:effectLst/>
        </p:spPr>
        <p:txBody>
          <a:bodyPr/>
          <a:lstStyle/>
          <a:p>
            <a:endParaRPr lang="en-US"/>
          </a:p>
        </p:txBody>
      </p:sp>
      <p:sp>
        <p:nvSpPr>
          <p:cNvPr id="1522746" name="Line 58"/>
          <p:cNvSpPr>
            <a:spLocks noChangeShapeType="1"/>
          </p:cNvSpPr>
          <p:nvPr/>
        </p:nvSpPr>
        <p:spPr bwMode="auto">
          <a:xfrm>
            <a:off x="4648200" y="3505200"/>
            <a:ext cx="152400" cy="0"/>
          </a:xfrm>
          <a:prstGeom prst="line">
            <a:avLst/>
          </a:prstGeom>
          <a:noFill/>
          <a:ln w="28575">
            <a:solidFill>
              <a:srgbClr val="00A091"/>
            </a:solidFill>
            <a:round/>
            <a:headEnd/>
            <a:tailEnd/>
          </a:ln>
          <a:effectLst/>
        </p:spPr>
        <p:txBody>
          <a:bodyPr/>
          <a:lstStyle/>
          <a:p>
            <a:endParaRPr lang="en-US"/>
          </a:p>
        </p:txBody>
      </p:sp>
      <p:sp>
        <p:nvSpPr>
          <p:cNvPr id="1522747" name="Line 59"/>
          <p:cNvSpPr>
            <a:spLocks noChangeShapeType="1"/>
          </p:cNvSpPr>
          <p:nvPr/>
        </p:nvSpPr>
        <p:spPr bwMode="auto">
          <a:xfrm>
            <a:off x="2743200" y="2819400"/>
            <a:ext cx="0" cy="1752600"/>
          </a:xfrm>
          <a:prstGeom prst="line">
            <a:avLst/>
          </a:prstGeom>
          <a:noFill/>
          <a:ln w="28575">
            <a:solidFill>
              <a:schemeClr val="tx1"/>
            </a:solidFill>
            <a:round/>
            <a:headEnd/>
            <a:tailEnd/>
          </a:ln>
          <a:effectLst/>
        </p:spPr>
        <p:txBody>
          <a:bodyPr/>
          <a:lstStyle/>
          <a:p>
            <a:endParaRPr lang="en-US"/>
          </a:p>
        </p:txBody>
      </p:sp>
      <p:sp>
        <p:nvSpPr>
          <p:cNvPr id="1522748" name="Line 60"/>
          <p:cNvSpPr>
            <a:spLocks noChangeShapeType="1"/>
          </p:cNvSpPr>
          <p:nvPr/>
        </p:nvSpPr>
        <p:spPr bwMode="auto">
          <a:xfrm>
            <a:off x="2895600" y="2971800"/>
            <a:ext cx="914400" cy="0"/>
          </a:xfrm>
          <a:prstGeom prst="line">
            <a:avLst/>
          </a:prstGeom>
          <a:noFill/>
          <a:ln w="19050">
            <a:solidFill>
              <a:srgbClr val="00A091"/>
            </a:solidFill>
            <a:round/>
            <a:headEnd/>
            <a:tailEnd type="triangle" w="med" len="med"/>
          </a:ln>
          <a:effectLst/>
        </p:spPr>
        <p:txBody>
          <a:bodyPr/>
          <a:lstStyle/>
          <a:p>
            <a:endParaRPr lang="en-US"/>
          </a:p>
        </p:txBody>
      </p:sp>
      <p:sp>
        <p:nvSpPr>
          <p:cNvPr id="1522749" name="Line 61"/>
          <p:cNvSpPr>
            <a:spLocks noChangeShapeType="1"/>
          </p:cNvSpPr>
          <p:nvPr/>
        </p:nvSpPr>
        <p:spPr bwMode="auto">
          <a:xfrm>
            <a:off x="4953000" y="3657600"/>
            <a:ext cx="762000" cy="0"/>
          </a:xfrm>
          <a:prstGeom prst="line">
            <a:avLst/>
          </a:prstGeom>
          <a:noFill/>
          <a:ln w="28575">
            <a:solidFill>
              <a:srgbClr val="00A091"/>
            </a:solidFill>
            <a:round/>
            <a:headEnd/>
            <a:tailEnd/>
          </a:ln>
          <a:effectLst/>
        </p:spPr>
        <p:txBody>
          <a:bodyPr/>
          <a:lstStyle/>
          <a:p>
            <a:endParaRPr lang="en-US"/>
          </a:p>
        </p:txBody>
      </p:sp>
      <p:sp>
        <p:nvSpPr>
          <p:cNvPr id="1522750" name="Line 62"/>
          <p:cNvSpPr>
            <a:spLocks noChangeShapeType="1"/>
          </p:cNvSpPr>
          <p:nvPr/>
        </p:nvSpPr>
        <p:spPr bwMode="auto">
          <a:xfrm>
            <a:off x="6375400" y="4114800"/>
            <a:ext cx="177800" cy="0"/>
          </a:xfrm>
          <a:prstGeom prst="line">
            <a:avLst/>
          </a:prstGeom>
          <a:noFill/>
          <a:ln w="28575">
            <a:solidFill>
              <a:srgbClr val="00A091"/>
            </a:solidFill>
            <a:round/>
            <a:headEnd/>
            <a:tailEnd/>
          </a:ln>
          <a:effectLst/>
        </p:spPr>
        <p:txBody>
          <a:bodyPr/>
          <a:lstStyle/>
          <a:p>
            <a:endParaRPr lang="en-US"/>
          </a:p>
        </p:txBody>
      </p:sp>
      <p:sp>
        <p:nvSpPr>
          <p:cNvPr id="1522751" name="Freeform 63"/>
          <p:cNvSpPr>
            <a:spLocks/>
          </p:cNvSpPr>
          <p:nvPr/>
        </p:nvSpPr>
        <p:spPr bwMode="auto">
          <a:xfrm>
            <a:off x="5867400" y="1981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522752" name="Rectangle 64"/>
          <p:cNvSpPr>
            <a:spLocks noChangeArrowheads="1"/>
          </p:cNvSpPr>
          <p:nvPr/>
        </p:nvSpPr>
        <p:spPr bwMode="auto">
          <a:xfrm>
            <a:off x="6048375" y="24384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522753" name="AutoShape 65"/>
          <p:cNvSpPr>
            <a:spLocks noChangeArrowheads="1"/>
          </p:cNvSpPr>
          <p:nvPr/>
        </p:nvSpPr>
        <p:spPr bwMode="auto">
          <a:xfrm rot="-5400000">
            <a:off x="5181600" y="2133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522754" name="Line 66"/>
          <p:cNvSpPr>
            <a:spLocks noChangeShapeType="1"/>
          </p:cNvSpPr>
          <p:nvPr/>
        </p:nvSpPr>
        <p:spPr bwMode="auto">
          <a:xfrm>
            <a:off x="5715000" y="3810000"/>
            <a:ext cx="304800" cy="0"/>
          </a:xfrm>
          <a:prstGeom prst="line">
            <a:avLst/>
          </a:prstGeom>
          <a:noFill/>
          <a:ln w="28575">
            <a:solidFill>
              <a:srgbClr val="00A091"/>
            </a:solidFill>
            <a:round/>
            <a:headEnd/>
            <a:tailEnd type="triangle" w="med" len="med"/>
          </a:ln>
          <a:effectLst/>
        </p:spPr>
        <p:txBody>
          <a:bodyPr/>
          <a:lstStyle/>
          <a:p>
            <a:endParaRPr lang="en-US"/>
          </a:p>
        </p:txBody>
      </p:sp>
      <p:sp>
        <p:nvSpPr>
          <p:cNvPr id="1522757" name="Line 69"/>
          <p:cNvSpPr>
            <a:spLocks noChangeShapeType="1"/>
          </p:cNvSpPr>
          <p:nvPr/>
        </p:nvSpPr>
        <p:spPr bwMode="auto">
          <a:xfrm>
            <a:off x="5105400" y="3276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522758" name="Line 70"/>
          <p:cNvSpPr>
            <a:spLocks noChangeShapeType="1"/>
          </p:cNvSpPr>
          <p:nvPr/>
        </p:nvSpPr>
        <p:spPr bwMode="auto">
          <a:xfrm>
            <a:off x="5638800" y="30480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174"/>
          <p:cNvGrpSpPr>
            <a:grpSpLocks/>
          </p:cNvGrpSpPr>
          <p:nvPr/>
        </p:nvGrpSpPr>
        <p:grpSpPr bwMode="auto">
          <a:xfrm>
            <a:off x="5995988" y="3581400"/>
            <a:ext cx="481012" cy="914400"/>
            <a:chOff x="4848" y="720"/>
            <a:chExt cx="303" cy="576"/>
          </a:xfrm>
        </p:grpSpPr>
        <p:grpSp>
          <p:nvGrpSpPr>
            <p:cNvPr id="4" name="Group 74"/>
            <p:cNvGrpSpPr>
              <a:grpSpLocks/>
            </p:cNvGrpSpPr>
            <p:nvPr/>
          </p:nvGrpSpPr>
          <p:grpSpPr bwMode="auto">
            <a:xfrm>
              <a:off x="4848" y="720"/>
              <a:ext cx="240" cy="576"/>
              <a:chOff x="1392" y="2880"/>
              <a:chExt cx="288" cy="480"/>
            </a:xfrm>
          </p:grpSpPr>
          <p:sp>
            <p:nvSpPr>
              <p:cNvPr id="1522763" name="Line 75"/>
              <p:cNvSpPr>
                <a:spLocks noChangeShapeType="1"/>
              </p:cNvSpPr>
              <p:nvPr/>
            </p:nvSpPr>
            <p:spPr bwMode="auto">
              <a:xfrm>
                <a:off x="1392" y="3072"/>
                <a:ext cx="48" cy="48"/>
              </a:xfrm>
              <a:prstGeom prst="line">
                <a:avLst/>
              </a:prstGeom>
              <a:noFill/>
              <a:ln w="12700">
                <a:solidFill>
                  <a:srgbClr val="00A091"/>
                </a:solidFill>
                <a:round/>
                <a:headEnd/>
                <a:tailEnd/>
              </a:ln>
              <a:effectLst/>
            </p:spPr>
            <p:txBody>
              <a:bodyPr/>
              <a:lstStyle/>
              <a:p>
                <a:endParaRPr lang="en-US"/>
              </a:p>
            </p:txBody>
          </p:sp>
          <p:sp>
            <p:nvSpPr>
              <p:cNvPr id="1522764" name="Line 76"/>
              <p:cNvSpPr>
                <a:spLocks noChangeShapeType="1"/>
              </p:cNvSpPr>
              <p:nvPr/>
            </p:nvSpPr>
            <p:spPr bwMode="auto">
              <a:xfrm flipH="1">
                <a:off x="1392" y="3120"/>
                <a:ext cx="48" cy="48"/>
              </a:xfrm>
              <a:prstGeom prst="line">
                <a:avLst/>
              </a:prstGeom>
              <a:noFill/>
              <a:ln w="12700">
                <a:solidFill>
                  <a:srgbClr val="00A091"/>
                </a:solidFill>
                <a:round/>
                <a:headEnd/>
                <a:tailEnd/>
              </a:ln>
              <a:effectLst/>
            </p:spPr>
            <p:txBody>
              <a:bodyPr/>
              <a:lstStyle/>
              <a:p>
                <a:endParaRPr lang="en-US"/>
              </a:p>
            </p:txBody>
          </p:sp>
          <p:sp>
            <p:nvSpPr>
              <p:cNvPr id="1522765" name="Line 77"/>
              <p:cNvSpPr>
                <a:spLocks noChangeShapeType="1"/>
              </p:cNvSpPr>
              <p:nvPr/>
            </p:nvSpPr>
            <p:spPr bwMode="auto">
              <a:xfrm flipV="1">
                <a:off x="1392" y="2880"/>
                <a:ext cx="0" cy="192"/>
              </a:xfrm>
              <a:prstGeom prst="line">
                <a:avLst/>
              </a:prstGeom>
              <a:noFill/>
              <a:ln w="12700">
                <a:solidFill>
                  <a:srgbClr val="00A091"/>
                </a:solidFill>
                <a:round/>
                <a:headEnd/>
                <a:tailEnd/>
              </a:ln>
              <a:effectLst/>
            </p:spPr>
            <p:txBody>
              <a:bodyPr/>
              <a:lstStyle/>
              <a:p>
                <a:endParaRPr lang="en-US"/>
              </a:p>
            </p:txBody>
          </p:sp>
          <p:sp>
            <p:nvSpPr>
              <p:cNvPr id="1522766" name="Line 78"/>
              <p:cNvSpPr>
                <a:spLocks noChangeShapeType="1"/>
              </p:cNvSpPr>
              <p:nvPr/>
            </p:nvSpPr>
            <p:spPr bwMode="auto">
              <a:xfrm flipV="1">
                <a:off x="1392" y="3168"/>
                <a:ext cx="0" cy="192"/>
              </a:xfrm>
              <a:prstGeom prst="line">
                <a:avLst/>
              </a:prstGeom>
              <a:noFill/>
              <a:ln w="12700">
                <a:solidFill>
                  <a:srgbClr val="00A091"/>
                </a:solidFill>
                <a:round/>
                <a:headEnd/>
                <a:tailEnd/>
              </a:ln>
              <a:effectLst/>
            </p:spPr>
            <p:txBody>
              <a:bodyPr/>
              <a:lstStyle/>
              <a:p>
                <a:endParaRPr lang="en-US"/>
              </a:p>
            </p:txBody>
          </p:sp>
          <p:sp>
            <p:nvSpPr>
              <p:cNvPr id="1522767" name="Line 79"/>
              <p:cNvSpPr>
                <a:spLocks noChangeShapeType="1"/>
              </p:cNvSpPr>
              <p:nvPr/>
            </p:nvSpPr>
            <p:spPr bwMode="auto">
              <a:xfrm flipV="1">
                <a:off x="1392" y="3216"/>
                <a:ext cx="288" cy="144"/>
              </a:xfrm>
              <a:prstGeom prst="line">
                <a:avLst/>
              </a:prstGeom>
              <a:noFill/>
              <a:ln w="12700">
                <a:solidFill>
                  <a:srgbClr val="00A091"/>
                </a:solidFill>
                <a:round/>
                <a:headEnd/>
                <a:tailEnd/>
              </a:ln>
              <a:effectLst/>
            </p:spPr>
            <p:txBody>
              <a:bodyPr/>
              <a:lstStyle/>
              <a:p>
                <a:endParaRPr lang="en-US"/>
              </a:p>
            </p:txBody>
          </p:sp>
          <p:sp>
            <p:nvSpPr>
              <p:cNvPr id="1522768" name="Line 80"/>
              <p:cNvSpPr>
                <a:spLocks noChangeShapeType="1"/>
              </p:cNvSpPr>
              <p:nvPr/>
            </p:nvSpPr>
            <p:spPr bwMode="auto">
              <a:xfrm flipV="1">
                <a:off x="1680" y="3024"/>
                <a:ext cx="0" cy="192"/>
              </a:xfrm>
              <a:prstGeom prst="line">
                <a:avLst/>
              </a:prstGeom>
              <a:noFill/>
              <a:ln w="12700">
                <a:solidFill>
                  <a:srgbClr val="00A091"/>
                </a:solidFill>
                <a:round/>
                <a:headEnd/>
                <a:tailEnd/>
              </a:ln>
              <a:effectLst/>
            </p:spPr>
            <p:txBody>
              <a:bodyPr/>
              <a:lstStyle/>
              <a:p>
                <a:endParaRPr lang="en-US"/>
              </a:p>
            </p:txBody>
          </p:sp>
          <p:sp>
            <p:nvSpPr>
              <p:cNvPr id="1522769" name="Line 81"/>
              <p:cNvSpPr>
                <a:spLocks noChangeShapeType="1"/>
              </p:cNvSpPr>
              <p:nvPr/>
            </p:nvSpPr>
            <p:spPr bwMode="auto">
              <a:xfrm>
                <a:off x="1392" y="2880"/>
                <a:ext cx="288" cy="144"/>
              </a:xfrm>
              <a:prstGeom prst="line">
                <a:avLst/>
              </a:prstGeom>
              <a:noFill/>
              <a:ln w="12700">
                <a:solidFill>
                  <a:srgbClr val="00A091"/>
                </a:solidFill>
                <a:round/>
                <a:headEnd/>
                <a:tailEnd/>
              </a:ln>
              <a:effectLst/>
            </p:spPr>
            <p:txBody>
              <a:bodyPr/>
              <a:lstStyle/>
              <a:p>
                <a:endParaRPr lang="en-US"/>
              </a:p>
            </p:txBody>
          </p:sp>
        </p:grpSp>
        <p:sp>
          <p:nvSpPr>
            <p:cNvPr id="1522770" name="Text Box 82"/>
            <p:cNvSpPr txBox="1">
              <a:spLocks noChangeArrowheads="1"/>
            </p:cNvSpPr>
            <p:nvPr/>
          </p:nvSpPr>
          <p:spPr bwMode="auto">
            <a:xfrm>
              <a:off x="4848" y="912"/>
              <a:ext cx="303" cy="173"/>
            </a:xfrm>
            <a:prstGeom prst="rect">
              <a:avLst/>
            </a:prstGeom>
            <a:noFill/>
            <a:ln w="12700">
              <a:noFill/>
              <a:miter lim="800000"/>
              <a:headEnd/>
              <a:tailEnd/>
            </a:ln>
            <a:effectLst/>
          </p:spPr>
          <p:txBody>
            <a:bodyPr wrap="none">
              <a:spAutoFit/>
            </a:bodyPr>
            <a:lstStyle/>
            <a:p>
              <a:r>
                <a:rPr lang="en-US" sz="1200" b="1">
                  <a:solidFill>
                    <a:srgbClr val="00A091"/>
                  </a:solidFill>
                </a:rPr>
                <a:t>Add</a:t>
              </a:r>
            </a:p>
          </p:txBody>
        </p:sp>
      </p:grpSp>
      <p:sp>
        <p:nvSpPr>
          <p:cNvPr id="1522772" name="Rectangle 84"/>
          <p:cNvSpPr>
            <a:spLocks noChangeArrowheads="1"/>
          </p:cNvSpPr>
          <p:nvPr/>
        </p:nvSpPr>
        <p:spPr bwMode="auto">
          <a:xfrm>
            <a:off x="6934200" y="3048000"/>
            <a:ext cx="1066800" cy="1447800"/>
          </a:xfrm>
          <a:prstGeom prst="rect">
            <a:avLst/>
          </a:prstGeom>
          <a:noFill/>
          <a:ln w="12700">
            <a:solidFill>
              <a:schemeClr val="tx1"/>
            </a:solidFill>
            <a:miter lim="800000"/>
            <a:headEnd/>
            <a:tailEnd/>
          </a:ln>
          <a:effectLst/>
        </p:spPr>
        <p:txBody>
          <a:bodyPr wrap="none" anchor="ctr"/>
          <a:lstStyle/>
          <a:p>
            <a:endParaRPr lang="en-US"/>
          </a:p>
        </p:txBody>
      </p:sp>
      <p:sp>
        <p:nvSpPr>
          <p:cNvPr id="1522773" name="Line 85"/>
          <p:cNvSpPr>
            <a:spLocks noChangeShapeType="1"/>
          </p:cNvSpPr>
          <p:nvPr/>
        </p:nvSpPr>
        <p:spPr bwMode="auto">
          <a:xfrm>
            <a:off x="6705600" y="4114800"/>
            <a:ext cx="228600" cy="0"/>
          </a:xfrm>
          <a:prstGeom prst="line">
            <a:avLst/>
          </a:prstGeom>
          <a:noFill/>
          <a:ln w="28575">
            <a:solidFill>
              <a:srgbClr val="00A091"/>
            </a:solidFill>
            <a:round/>
            <a:headEnd/>
            <a:tailEnd type="triangle" w="med" len="med"/>
          </a:ln>
          <a:effectLst/>
        </p:spPr>
        <p:txBody>
          <a:bodyPr/>
          <a:lstStyle/>
          <a:p>
            <a:endParaRPr lang="en-US"/>
          </a:p>
        </p:txBody>
      </p:sp>
      <p:sp>
        <p:nvSpPr>
          <p:cNvPr id="1522774" name="Text Box 86"/>
          <p:cNvSpPr txBox="1">
            <a:spLocks noChangeArrowheads="1"/>
          </p:cNvSpPr>
          <p:nvPr/>
        </p:nvSpPr>
        <p:spPr bwMode="auto">
          <a:xfrm>
            <a:off x="7086600" y="35052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522778" name="Line 90"/>
          <p:cNvSpPr>
            <a:spLocks noChangeShapeType="1"/>
          </p:cNvSpPr>
          <p:nvPr/>
        </p:nvSpPr>
        <p:spPr bwMode="auto">
          <a:xfrm>
            <a:off x="6705600" y="3505200"/>
            <a:ext cx="228600" cy="0"/>
          </a:xfrm>
          <a:prstGeom prst="line">
            <a:avLst/>
          </a:prstGeom>
          <a:noFill/>
          <a:ln w="28575">
            <a:solidFill>
              <a:srgbClr val="00A091"/>
            </a:solidFill>
            <a:round/>
            <a:headEnd/>
            <a:tailEnd type="triangle" w="med" len="med"/>
          </a:ln>
          <a:effectLst/>
        </p:spPr>
        <p:txBody>
          <a:bodyPr/>
          <a:lstStyle/>
          <a:p>
            <a:endParaRPr lang="en-US"/>
          </a:p>
        </p:txBody>
      </p:sp>
      <p:sp>
        <p:nvSpPr>
          <p:cNvPr id="1522781" name="Line 93"/>
          <p:cNvSpPr>
            <a:spLocks noChangeShapeType="1"/>
          </p:cNvSpPr>
          <p:nvPr/>
        </p:nvSpPr>
        <p:spPr bwMode="auto">
          <a:xfrm>
            <a:off x="8305800" y="3657600"/>
            <a:ext cx="457200" cy="0"/>
          </a:xfrm>
          <a:prstGeom prst="line">
            <a:avLst/>
          </a:prstGeom>
          <a:noFill/>
          <a:ln w="28575">
            <a:solidFill>
              <a:srgbClr val="00A091"/>
            </a:solidFill>
            <a:round/>
            <a:headEnd/>
            <a:tailEnd/>
          </a:ln>
          <a:effectLst/>
        </p:spPr>
        <p:txBody>
          <a:bodyPr/>
          <a:lstStyle/>
          <a:p>
            <a:endParaRPr lang="en-US"/>
          </a:p>
        </p:txBody>
      </p:sp>
      <p:sp>
        <p:nvSpPr>
          <p:cNvPr id="1522784" name="Line 96"/>
          <p:cNvSpPr>
            <a:spLocks noChangeShapeType="1"/>
          </p:cNvSpPr>
          <p:nvPr/>
        </p:nvSpPr>
        <p:spPr bwMode="auto">
          <a:xfrm>
            <a:off x="4648200" y="2971800"/>
            <a:ext cx="152400" cy="0"/>
          </a:xfrm>
          <a:prstGeom prst="line">
            <a:avLst/>
          </a:prstGeom>
          <a:noFill/>
          <a:ln w="28575">
            <a:solidFill>
              <a:schemeClr val="tx1"/>
            </a:solidFill>
            <a:round/>
            <a:headEnd/>
            <a:tailEnd/>
          </a:ln>
          <a:effectLst/>
        </p:spPr>
        <p:txBody>
          <a:bodyPr/>
          <a:lstStyle/>
          <a:p>
            <a:endParaRPr lang="en-US"/>
          </a:p>
        </p:txBody>
      </p:sp>
      <p:sp>
        <p:nvSpPr>
          <p:cNvPr id="1522785" name="Line 97"/>
          <p:cNvSpPr>
            <a:spLocks noChangeShapeType="1"/>
          </p:cNvSpPr>
          <p:nvPr/>
        </p:nvSpPr>
        <p:spPr bwMode="auto">
          <a:xfrm>
            <a:off x="3505200" y="4114800"/>
            <a:ext cx="0" cy="2057400"/>
          </a:xfrm>
          <a:prstGeom prst="line">
            <a:avLst/>
          </a:prstGeom>
          <a:noFill/>
          <a:ln w="28575">
            <a:solidFill>
              <a:srgbClr val="00A091"/>
            </a:solidFill>
            <a:round/>
            <a:headEnd/>
            <a:tailEnd/>
          </a:ln>
          <a:effectLst/>
        </p:spPr>
        <p:txBody>
          <a:bodyPr/>
          <a:lstStyle/>
          <a:p>
            <a:endParaRPr lang="en-US"/>
          </a:p>
        </p:txBody>
      </p:sp>
      <p:sp>
        <p:nvSpPr>
          <p:cNvPr id="1522786" name="Line 98"/>
          <p:cNvSpPr>
            <a:spLocks noChangeShapeType="1"/>
          </p:cNvSpPr>
          <p:nvPr/>
        </p:nvSpPr>
        <p:spPr bwMode="auto">
          <a:xfrm>
            <a:off x="2057400" y="2286000"/>
            <a:ext cx="228600" cy="0"/>
          </a:xfrm>
          <a:prstGeom prst="line">
            <a:avLst/>
          </a:prstGeom>
          <a:noFill/>
          <a:ln w="28575">
            <a:solidFill>
              <a:schemeClr val="tx1"/>
            </a:solidFill>
            <a:round/>
            <a:headEnd/>
            <a:tailEnd/>
          </a:ln>
          <a:effectLst/>
        </p:spPr>
        <p:txBody>
          <a:bodyPr/>
          <a:lstStyle/>
          <a:p>
            <a:endParaRPr lang="en-US"/>
          </a:p>
        </p:txBody>
      </p:sp>
      <p:sp>
        <p:nvSpPr>
          <p:cNvPr id="1522787" name="Line 99"/>
          <p:cNvSpPr>
            <a:spLocks noChangeShapeType="1"/>
          </p:cNvSpPr>
          <p:nvPr/>
        </p:nvSpPr>
        <p:spPr bwMode="auto">
          <a:xfrm>
            <a:off x="1295400" y="1295400"/>
            <a:ext cx="914400" cy="0"/>
          </a:xfrm>
          <a:prstGeom prst="line">
            <a:avLst/>
          </a:prstGeom>
          <a:noFill/>
          <a:ln w="28575">
            <a:solidFill>
              <a:schemeClr val="tx1"/>
            </a:solidFill>
            <a:round/>
            <a:headEnd type="triangle" w="med" len="med"/>
            <a:tailEnd/>
          </a:ln>
          <a:effectLst/>
        </p:spPr>
        <p:txBody>
          <a:bodyPr/>
          <a:lstStyle/>
          <a:p>
            <a:endParaRPr lang="en-US"/>
          </a:p>
        </p:txBody>
      </p:sp>
      <p:sp>
        <p:nvSpPr>
          <p:cNvPr id="1522788" name="Line 100"/>
          <p:cNvSpPr>
            <a:spLocks noChangeShapeType="1"/>
          </p:cNvSpPr>
          <p:nvPr/>
        </p:nvSpPr>
        <p:spPr bwMode="auto">
          <a:xfrm>
            <a:off x="2590800" y="3581400"/>
            <a:ext cx="304800" cy="0"/>
          </a:xfrm>
          <a:prstGeom prst="line">
            <a:avLst/>
          </a:prstGeom>
          <a:noFill/>
          <a:ln w="28575">
            <a:solidFill>
              <a:srgbClr val="00A091"/>
            </a:solidFill>
            <a:round/>
            <a:headEnd/>
            <a:tailEnd/>
          </a:ln>
          <a:effectLst/>
        </p:spPr>
        <p:txBody>
          <a:bodyPr/>
          <a:lstStyle/>
          <a:p>
            <a:endParaRPr lang="en-US"/>
          </a:p>
        </p:txBody>
      </p:sp>
      <p:sp>
        <p:nvSpPr>
          <p:cNvPr id="1522789" name="Line 101"/>
          <p:cNvSpPr>
            <a:spLocks noChangeShapeType="1"/>
          </p:cNvSpPr>
          <p:nvPr/>
        </p:nvSpPr>
        <p:spPr bwMode="auto">
          <a:xfrm>
            <a:off x="8001000" y="3657600"/>
            <a:ext cx="177800" cy="0"/>
          </a:xfrm>
          <a:prstGeom prst="line">
            <a:avLst/>
          </a:prstGeom>
          <a:noFill/>
          <a:ln w="28575">
            <a:solidFill>
              <a:srgbClr val="00A091"/>
            </a:solidFill>
            <a:round/>
            <a:headEnd/>
            <a:tailEnd/>
          </a:ln>
          <a:effectLst/>
        </p:spPr>
        <p:txBody>
          <a:bodyPr/>
          <a:lstStyle/>
          <a:p>
            <a:endParaRPr lang="en-US"/>
          </a:p>
        </p:txBody>
      </p:sp>
      <p:sp>
        <p:nvSpPr>
          <p:cNvPr id="1522790" name="Rectangle 102"/>
          <p:cNvSpPr>
            <a:spLocks noChangeArrowheads="1"/>
          </p:cNvSpPr>
          <p:nvPr/>
        </p:nvSpPr>
        <p:spPr bwMode="auto">
          <a:xfrm>
            <a:off x="2438400" y="20574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522791" name="Rectangle 103"/>
          <p:cNvSpPr>
            <a:spLocks noChangeArrowheads="1"/>
          </p:cNvSpPr>
          <p:nvPr/>
        </p:nvSpPr>
        <p:spPr bwMode="auto">
          <a:xfrm>
            <a:off x="4800600" y="2057400"/>
            <a:ext cx="152400" cy="3581400"/>
          </a:xfrm>
          <a:prstGeom prst="rect">
            <a:avLst/>
          </a:prstGeom>
          <a:noFill/>
          <a:ln w="12700">
            <a:solidFill>
              <a:schemeClr val="accent2"/>
            </a:solidFill>
            <a:miter lim="800000"/>
            <a:headEnd/>
            <a:tailEnd/>
          </a:ln>
          <a:effectLst/>
        </p:spPr>
        <p:txBody>
          <a:bodyPr wrap="none" anchor="ctr"/>
          <a:lstStyle/>
          <a:p>
            <a:endParaRPr lang="en-US"/>
          </a:p>
        </p:txBody>
      </p:sp>
      <p:sp>
        <p:nvSpPr>
          <p:cNvPr id="1522792" name="Line 104"/>
          <p:cNvSpPr>
            <a:spLocks noChangeShapeType="1"/>
          </p:cNvSpPr>
          <p:nvPr/>
        </p:nvSpPr>
        <p:spPr bwMode="auto">
          <a:xfrm>
            <a:off x="2209800" y="2286000"/>
            <a:ext cx="228600" cy="0"/>
          </a:xfrm>
          <a:prstGeom prst="line">
            <a:avLst/>
          </a:prstGeom>
          <a:noFill/>
          <a:ln w="28575">
            <a:solidFill>
              <a:schemeClr val="tx1"/>
            </a:solidFill>
            <a:round/>
            <a:headEnd/>
            <a:tailEnd/>
          </a:ln>
          <a:effectLst/>
        </p:spPr>
        <p:txBody>
          <a:bodyPr/>
          <a:lstStyle/>
          <a:p>
            <a:endParaRPr lang="en-US"/>
          </a:p>
        </p:txBody>
      </p:sp>
      <p:sp>
        <p:nvSpPr>
          <p:cNvPr id="1522793" name="Line 105"/>
          <p:cNvSpPr>
            <a:spLocks noChangeShapeType="1"/>
          </p:cNvSpPr>
          <p:nvPr/>
        </p:nvSpPr>
        <p:spPr bwMode="auto">
          <a:xfrm>
            <a:off x="2590800" y="2286000"/>
            <a:ext cx="2209800" cy="0"/>
          </a:xfrm>
          <a:prstGeom prst="line">
            <a:avLst/>
          </a:prstGeom>
          <a:noFill/>
          <a:ln w="28575">
            <a:solidFill>
              <a:schemeClr val="tx1"/>
            </a:solidFill>
            <a:round/>
            <a:headEnd/>
            <a:tailEnd/>
          </a:ln>
          <a:effectLst/>
        </p:spPr>
        <p:txBody>
          <a:bodyPr/>
          <a:lstStyle/>
          <a:p>
            <a:endParaRPr lang="en-US"/>
          </a:p>
        </p:txBody>
      </p:sp>
      <p:sp>
        <p:nvSpPr>
          <p:cNvPr id="1522794" name="Line 106"/>
          <p:cNvSpPr>
            <a:spLocks noChangeShapeType="1"/>
          </p:cNvSpPr>
          <p:nvPr/>
        </p:nvSpPr>
        <p:spPr bwMode="auto">
          <a:xfrm>
            <a:off x="6400800" y="2590800"/>
            <a:ext cx="152400" cy="0"/>
          </a:xfrm>
          <a:prstGeom prst="line">
            <a:avLst/>
          </a:prstGeom>
          <a:noFill/>
          <a:ln w="28575">
            <a:solidFill>
              <a:schemeClr val="tx1"/>
            </a:solidFill>
            <a:round/>
            <a:headEnd/>
            <a:tailEnd/>
          </a:ln>
          <a:effectLst/>
        </p:spPr>
        <p:txBody>
          <a:bodyPr/>
          <a:lstStyle/>
          <a:p>
            <a:endParaRPr lang="en-US"/>
          </a:p>
        </p:txBody>
      </p:sp>
      <p:sp>
        <p:nvSpPr>
          <p:cNvPr id="1522795" name="Line 107"/>
          <p:cNvSpPr>
            <a:spLocks noChangeShapeType="1"/>
          </p:cNvSpPr>
          <p:nvPr/>
        </p:nvSpPr>
        <p:spPr bwMode="auto">
          <a:xfrm>
            <a:off x="4953000" y="4495800"/>
            <a:ext cx="152400" cy="0"/>
          </a:xfrm>
          <a:prstGeom prst="line">
            <a:avLst/>
          </a:prstGeom>
          <a:noFill/>
          <a:ln w="28575">
            <a:solidFill>
              <a:schemeClr val="tx1"/>
            </a:solidFill>
            <a:round/>
            <a:headEnd/>
            <a:tailEnd/>
          </a:ln>
          <a:effectLst/>
        </p:spPr>
        <p:txBody>
          <a:bodyPr/>
          <a:lstStyle/>
          <a:p>
            <a:endParaRPr lang="en-US"/>
          </a:p>
        </p:txBody>
      </p:sp>
      <p:sp>
        <p:nvSpPr>
          <p:cNvPr id="1522796" name="Line 108"/>
          <p:cNvSpPr>
            <a:spLocks noChangeShapeType="1"/>
          </p:cNvSpPr>
          <p:nvPr/>
        </p:nvSpPr>
        <p:spPr bwMode="auto">
          <a:xfrm>
            <a:off x="5715000" y="4267200"/>
            <a:ext cx="0" cy="533400"/>
          </a:xfrm>
          <a:prstGeom prst="line">
            <a:avLst/>
          </a:prstGeom>
          <a:noFill/>
          <a:ln w="28575">
            <a:solidFill>
              <a:srgbClr val="00A091"/>
            </a:solidFill>
            <a:round/>
            <a:headEnd/>
            <a:tailEnd/>
          </a:ln>
          <a:effectLst/>
        </p:spPr>
        <p:txBody>
          <a:bodyPr/>
          <a:lstStyle/>
          <a:p>
            <a:endParaRPr lang="en-US"/>
          </a:p>
        </p:txBody>
      </p:sp>
      <p:sp>
        <p:nvSpPr>
          <p:cNvPr id="1522797" name="Line 109"/>
          <p:cNvSpPr>
            <a:spLocks noChangeShapeType="1"/>
          </p:cNvSpPr>
          <p:nvPr/>
        </p:nvSpPr>
        <p:spPr bwMode="auto">
          <a:xfrm>
            <a:off x="4953000" y="4800600"/>
            <a:ext cx="762000" cy="0"/>
          </a:xfrm>
          <a:prstGeom prst="line">
            <a:avLst/>
          </a:prstGeom>
          <a:noFill/>
          <a:ln w="28575">
            <a:solidFill>
              <a:srgbClr val="00A091"/>
            </a:solidFill>
            <a:round/>
            <a:headEnd/>
            <a:tailEnd/>
          </a:ln>
          <a:effectLst/>
        </p:spPr>
        <p:txBody>
          <a:bodyPr/>
          <a:lstStyle/>
          <a:p>
            <a:endParaRPr lang="en-US"/>
          </a:p>
        </p:txBody>
      </p:sp>
      <p:sp>
        <p:nvSpPr>
          <p:cNvPr id="1522798" name="Rectangle 110"/>
          <p:cNvSpPr>
            <a:spLocks noChangeArrowheads="1"/>
          </p:cNvSpPr>
          <p:nvPr/>
        </p:nvSpPr>
        <p:spPr bwMode="auto">
          <a:xfrm>
            <a:off x="8153400" y="2286000"/>
            <a:ext cx="152400" cy="3352800"/>
          </a:xfrm>
          <a:prstGeom prst="rect">
            <a:avLst/>
          </a:prstGeom>
          <a:noFill/>
          <a:ln w="12700">
            <a:solidFill>
              <a:schemeClr val="accent2"/>
            </a:solidFill>
            <a:miter lim="800000"/>
            <a:headEnd/>
            <a:tailEnd/>
          </a:ln>
          <a:effectLst/>
        </p:spPr>
        <p:txBody>
          <a:bodyPr wrap="none" anchor="ctr"/>
          <a:lstStyle/>
          <a:p>
            <a:endParaRPr lang="en-US"/>
          </a:p>
        </p:txBody>
      </p:sp>
      <p:sp>
        <p:nvSpPr>
          <p:cNvPr id="1522801" name="Line 113"/>
          <p:cNvSpPr>
            <a:spLocks noChangeShapeType="1"/>
          </p:cNvSpPr>
          <p:nvPr/>
        </p:nvSpPr>
        <p:spPr bwMode="auto">
          <a:xfrm>
            <a:off x="8763000" y="3657600"/>
            <a:ext cx="0" cy="2514600"/>
          </a:xfrm>
          <a:prstGeom prst="line">
            <a:avLst/>
          </a:prstGeom>
          <a:noFill/>
          <a:ln w="28575">
            <a:solidFill>
              <a:srgbClr val="00A091"/>
            </a:solidFill>
            <a:round/>
            <a:headEnd/>
            <a:tailEnd/>
          </a:ln>
          <a:effectLst/>
        </p:spPr>
        <p:txBody>
          <a:bodyPr/>
          <a:lstStyle/>
          <a:p>
            <a:endParaRPr lang="en-US"/>
          </a:p>
        </p:txBody>
      </p:sp>
      <p:sp>
        <p:nvSpPr>
          <p:cNvPr id="1522807" name="Line 119"/>
          <p:cNvSpPr>
            <a:spLocks noChangeShapeType="1"/>
          </p:cNvSpPr>
          <p:nvPr/>
        </p:nvSpPr>
        <p:spPr bwMode="auto">
          <a:xfrm>
            <a:off x="4419600" y="4800600"/>
            <a:ext cx="381000" cy="0"/>
          </a:xfrm>
          <a:prstGeom prst="line">
            <a:avLst/>
          </a:prstGeom>
          <a:noFill/>
          <a:ln w="28575">
            <a:solidFill>
              <a:srgbClr val="00A091"/>
            </a:solidFill>
            <a:round/>
            <a:headEnd/>
            <a:tailEnd/>
          </a:ln>
          <a:effectLst/>
        </p:spPr>
        <p:txBody>
          <a:bodyPr/>
          <a:lstStyle/>
          <a:p>
            <a:endParaRPr lang="en-US"/>
          </a:p>
        </p:txBody>
      </p:sp>
      <p:sp>
        <p:nvSpPr>
          <p:cNvPr id="1522808" name="Line 120"/>
          <p:cNvSpPr>
            <a:spLocks noChangeShapeType="1"/>
          </p:cNvSpPr>
          <p:nvPr/>
        </p:nvSpPr>
        <p:spPr bwMode="auto">
          <a:xfrm>
            <a:off x="5105400" y="2438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522809" name="Line 121"/>
          <p:cNvSpPr>
            <a:spLocks noChangeShapeType="1"/>
          </p:cNvSpPr>
          <p:nvPr/>
        </p:nvSpPr>
        <p:spPr bwMode="auto">
          <a:xfrm>
            <a:off x="2209800" y="1295400"/>
            <a:ext cx="0" cy="990600"/>
          </a:xfrm>
          <a:prstGeom prst="line">
            <a:avLst/>
          </a:prstGeom>
          <a:noFill/>
          <a:ln w="28575">
            <a:solidFill>
              <a:schemeClr val="tx1"/>
            </a:solidFill>
            <a:round/>
            <a:headEnd/>
            <a:tailEnd/>
          </a:ln>
          <a:effectLst/>
        </p:spPr>
        <p:txBody>
          <a:bodyPr/>
          <a:lstStyle/>
          <a:p>
            <a:endParaRPr lang="en-US"/>
          </a:p>
        </p:txBody>
      </p:sp>
      <p:sp>
        <p:nvSpPr>
          <p:cNvPr id="1522811" name="Line 123"/>
          <p:cNvSpPr>
            <a:spLocks noChangeShapeType="1"/>
          </p:cNvSpPr>
          <p:nvPr/>
        </p:nvSpPr>
        <p:spPr bwMode="auto">
          <a:xfrm>
            <a:off x="990600" y="1981200"/>
            <a:ext cx="0" cy="1600200"/>
          </a:xfrm>
          <a:prstGeom prst="line">
            <a:avLst/>
          </a:prstGeom>
          <a:noFill/>
          <a:ln w="28575">
            <a:solidFill>
              <a:schemeClr val="tx1"/>
            </a:solidFill>
            <a:round/>
            <a:headEnd/>
            <a:tailEnd/>
          </a:ln>
          <a:effectLst/>
        </p:spPr>
        <p:txBody>
          <a:bodyPr/>
          <a:lstStyle/>
          <a:p>
            <a:endParaRPr lang="en-US"/>
          </a:p>
        </p:txBody>
      </p:sp>
      <p:sp>
        <p:nvSpPr>
          <p:cNvPr id="1522812" name="Rectangle 124"/>
          <p:cNvSpPr>
            <a:spLocks noChangeArrowheads="1"/>
          </p:cNvSpPr>
          <p:nvPr/>
        </p:nvSpPr>
        <p:spPr bwMode="auto">
          <a:xfrm>
            <a:off x="6553200" y="2286000"/>
            <a:ext cx="152400" cy="3352800"/>
          </a:xfrm>
          <a:prstGeom prst="rect">
            <a:avLst/>
          </a:prstGeom>
          <a:noFill/>
          <a:ln w="12700">
            <a:solidFill>
              <a:schemeClr val="accent2"/>
            </a:solidFill>
            <a:miter lim="800000"/>
            <a:headEnd/>
            <a:tailEnd/>
          </a:ln>
          <a:effectLst/>
        </p:spPr>
        <p:txBody>
          <a:bodyPr wrap="none" anchor="ctr"/>
          <a:lstStyle/>
          <a:p>
            <a:endParaRPr lang="en-US"/>
          </a:p>
        </p:txBody>
      </p:sp>
      <p:sp>
        <p:nvSpPr>
          <p:cNvPr id="1522813" name="Oval 125"/>
          <p:cNvSpPr>
            <a:spLocks noChangeArrowheads="1"/>
          </p:cNvSpPr>
          <p:nvPr/>
        </p:nvSpPr>
        <p:spPr bwMode="auto">
          <a:xfrm>
            <a:off x="3276600" y="4343400"/>
            <a:ext cx="685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522814" name="Rectangle 126"/>
          <p:cNvSpPr>
            <a:spLocks noChangeArrowheads="1"/>
          </p:cNvSpPr>
          <p:nvPr/>
        </p:nvSpPr>
        <p:spPr bwMode="auto">
          <a:xfrm>
            <a:off x="3352800" y="43434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522815" name="Line 127"/>
          <p:cNvSpPr>
            <a:spLocks noChangeShapeType="1"/>
          </p:cNvSpPr>
          <p:nvPr/>
        </p:nvSpPr>
        <p:spPr bwMode="auto">
          <a:xfrm>
            <a:off x="6705600" y="2590800"/>
            <a:ext cx="1447800" cy="0"/>
          </a:xfrm>
          <a:prstGeom prst="line">
            <a:avLst/>
          </a:prstGeom>
          <a:noFill/>
          <a:ln w="28575">
            <a:solidFill>
              <a:schemeClr val="tx1"/>
            </a:solidFill>
            <a:round/>
            <a:headEnd/>
            <a:tailEnd/>
          </a:ln>
          <a:effectLst/>
        </p:spPr>
        <p:txBody>
          <a:bodyPr/>
          <a:lstStyle/>
          <a:p>
            <a:endParaRPr lang="en-US"/>
          </a:p>
        </p:txBody>
      </p:sp>
      <p:grpSp>
        <p:nvGrpSpPr>
          <p:cNvPr id="5" name="Group 134"/>
          <p:cNvGrpSpPr>
            <a:grpSpLocks/>
          </p:cNvGrpSpPr>
          <p:nvPr/>
        </p:nvGrpSpPr>
        <p:grpSpPr bwMode="auto">
          <a:xfrm>
            <a:off x="4038600" y="1143000"/>
            <a:ext cx="381000" cy="914400"/>
            <a:chOff x="1392" y="2880"/>
            <a:chExt cx="288" cy="480"/>
          </a:xfrm>
        </p:grpSpPr>
        <p:sp>
          <p:nvSpPr>
            <p:cNvPr id="1522823" name="Line 13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522824" name="Line 13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522825" name="Line 13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522826" name="Line 13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522827" name="Line 13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522828" name="Line 14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522829" name="Line 14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522830" name="Line 142"/>
          <p:cNvSpPr>
            <a:spLocks noChangeShapeType="1"/>
          </p:cNvSpPr>
          <p:nvPr/>
        </p:nvSpPr>
        <p:spPr bwMode="auto">
          <a:xfrm>
            <a:off x="4648200" y="990600"/>
            <a:ext cx="0" cy="609600"/>
          </a:xfrm>
          <a:prstGeom prst="line">
            <a:avLst/>
          </a:prstGeom>
          <a:noFill/>
          <a:ln w="28575">
            <a:solidFill>
              <a:schemeClr val="tx1"/>
            </a:solidFill>
            <a:round/>
            <a:headEnd/>
            <a:tailEnd/>
          </a:ln>
          <a:effectLst/>
        </p:spPr>
        <p:txBody>
          <a:bodyPr/>
          <a:lstStyle/>
          <a:p>
            <a:endParaRPr lang="en-US"/>
          </a:p>
        </p:txBody>
      </p:sp>
      <p:sp>
        <p:nvSpPr>
          <p:cNvPr id="1522831" name="Line 143"/>
          <p:cNvSpPr>
            <a:spLocks noChangeShapeType="1"/>
          </p:cNvSpPr>
          <p:nvPr/>
        </p:nvSpPr>
        <p:spPr bwMode="auto">
          <a:xfrm>
            <a:off x="4419600" y="1600200"/>
            <a:ext cx="228600" cy="0"/>
          </a:xfrm>
          <a:prstGeom prst="line">
            <a:avLst/>
          </a:prstGeom>
          <a:noFill/>
          <a:ln w="28575">
            <a:solidFill>
              <a:schemeClr val="tx1"/>
            </a:solidFill>
            <a:round/>
            <a:headEnd/>
            <a:tailEnd/>
          </a:ln>
          <a:effectLst/>
        </p:spPr>
        <p:txBody>
          <a:bodyPr/>
          <a:lstStyle/>
          <a:p>
            <a:endParaRPr lang="en-US"/>
          </a:p>
        </p:txBody>
      </p:sp>
      <p:sp>
        <p:nvSpPr>
          <p:cNvPr id="1522832" name="Text Box 144"/>
          <p:cNvSpPr txBox="1">
            <a:spLocks noChangeArrowheads="1"/>
          </p:cNvSpPr>
          <p:nvPr/>
        </p:nvSpPr>
        <p:spPr bwMode="auto">
          <a:xfrm>
            <a:off x="40386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522833" name="Line 145"/>
          <p:cNvSpPr>
            <a:spLocks noChangeShapeType="1"/>
          </p:cNvSpPr>
          <p:nvPr/>
        </p:nvSpPr>
        <p:spPr bwMode="auto">
          <a:xfrm>
            <a:off x="3352800" y="1371600"/>
            <a:ext cx="0" cy="914400"/>
          </a:xfrm>
          <a:prstGeom prst="line">
            <a:avLst/>
          </a:prstGeom>
          <a:noFill/>
          <a:ln w="28575">
            <a:solidFill>
              <a:schemeClr val="tx1"/>
            </a:solidFill>
            <a:round/>
            <a:headEnd/>
            <a:tailEnd/>
          </a:ln>
          <a:effectLst/>
        </p:spPr>
        <p:txBody>
          <a:bodyPr/>
          <a:lstStyle/>
          <a:p>
            <a:endParaRPr lang="en-US"/>
          </a:p>
        </p:txBody>
      </p:sp>
      <p:sp>
        <p:nvSpPr>
          <p:cNvPr id="1522834" name="Line 146"/>
          <p:cNvSpPr>
            <a:spLocks noChangeShapeType="1"/>
          </p:cNvSpPr>
          <p:nvPr/>
        </p:nvSpPr>
        <p:spPr bwMode="auto">
          <a:xfrm>
            <a:off x="3352800" y="1371600"/>
            <a:ext cx="685800" cy="0"/>
          </a:xfrm>
          <a:prstGeom prst="line">
            <a:avLst/>
          </a:prstGeom>
          <a:noFill/>
          <a:ln w="28575">
            <a:solidFill>
              <a:schemeClr val="tx1"/>
            </a:solidFill>
            <a:round/>
            <a:headEnd/>
            <a:tailEnd type="triangle" w="med" len="med"/>
          </a:ln>
          <a:effectLst/>
        </p:spPr>
        <p:txBody>
          <a:bodyPr/>
          <a:lstStyle/>
          <a:p>
            <a:endParaRPr lang="en-US"/>
          </a:p>
        </p:txBody>
      </p:sp>
      <p:sp>
        <p:nvSpPr>
          <p:cNvPr id="1522836" name="Line 148"/>
          <p:cNvSpPr>
            <a:spLocks noChangeShapeType="1"/>
          </p:cNvSpPr>
          <p:nvPr/>
        </p:nvSpPr>
        <p:spPr bwMode="auto">
          <a:xfrm>
            <a:off x="2286000" y="3429000"/>
            <a:ext cx="152400" cy="0"/>
          </a:xfrm>
          <a:prstGeom prst="line">
            <a:avLst/>
          </a:prstGeom>
          <a:noFill/>
          <a:ln w="28575">
            <a:solidFill>
              <a:schemeClr val="tx1"/>
            </a:solidFill>
            <a:round/>
            <a:headEnd/>
            <a:tailEnd/>
          </a:ln>
          <a:effectLst/>
        </p:spPr>
        <p:txBody>
          <a:bodyPr/>
          <a:lstStyle/>
          <a:p>
            <a:endParaRPr lang="en-US"/>
          </a:p>
        </p:txBody>
      </p:sp>
      <p:sp>
        <p:nvSpPr>
          <p:cNvPr id="1522837" name="Line 149"/>
          <p:cNvSpPr>
            <a:spLocks noChangeShapeType="1"/>
          </p:cNvSpPr>
          <p:nvPr/>
        </p:nvSpPr>
        <p:spPr bwMode="auto">
          <a:xfrm>
            <a:off x="2743200" y="3200400"/>
            <a:ext cx="1066800" cy="0"/>
          </a:xfrm>
          <a:prstGeom prst="line">
            <a:avLst/>
          </a:prstGeom>
          <a:noFill/>
          <a:ln w="19050">
            <a:solidFill>
              <a:schemeClr val="tx1"/>
            </a:solidFill>
            <a:round/>
            <a:headEnd/>
            <a:tailEnd type="triangle" w="med" len="med"/>
          </a:ln>
          <a:effectLst/>
        </p:spPr>
        <p:txBody>
          <a:bodyPr/>
          <a:lstStyle/>
          <a:p>
            <a:endParaRPr lang="en-US"/>
          </a:p>
        </p:txBody>
      </p:sp>
      <p:sp>
        <p:nvSpPr>
          <p:cNvPr id="1522838" name="Line 150"/>
          <p:cNvSpPr>
            <a:spLocks noChangeShapeType="1"/>
          </p:cNvSpPr>
          <p:nvPr/>
        </p:nvSpPr>
        <p:spPr bwMode="auto">
          <a:xfrm>
            <a:off x="2743200" y="4572000"/>
            <a:ext cx="533400" cy="0"/>
          </a:xfrm>
          <a:prstGeom prst="line">
            <a:avLst/>
          </a:prstGeom>
          <a:noFill/>
          <a:ln w="28575">
            <a:solidFill>
              <a:schemeClr val="tx1"/>
            </a:solidFill>
            <a:round/>
            <a:headEnd/>
            <a:tailEnd/>
          </a:ln>
          <a:effectLst/>
        </p:spPr>
        <p:txBody>
          <a:bodyPr/>
          <a:lstStyle/>
          <a:p>
            <a:endParaRPr lang="en-US"/>
          </a:p>
        </p:txBody>
      </p:sp>
      <p:sp>
        <p:nvSpPr>
          <p:cNvPr id="1522839" name="Line 151"/>
          <p:cNvSpPr>
            <a:spLocks noChangeShapeType="1"/>
          </p:cNvSpPr>
          <p:nvPr/>
        </p:nvSpPr>
        <p:spPr bwMode="auto">
          <a:xfrm>
            <a:off x="2895600" y="2971800"/>
            <a:ext cx="0" cy="1828800"/>
          </a:xfrm>
          <a:prstGeom prst="line">
            <a:avLst/>
          </a:prstGeom>
          <a:noFill/>
          <a:ln w="28575">
            <a:solidFill>
              <a:srgbClr val="00A091"/>
            </a:solidFill>
            <a:round/>
            <a:headEnd/>
            <a:tailEnd/>
          </a:ln>
          <a:effectLst/>
        </p:spPr>
        <p:txBody>
          <a:bodyPr/>
          <a:lstStyle/>
          <a:p>
            <a:endParaRPr lang="en-US"/>
          </a:p>
        </p:txBody>
      </p:sp>
      <p:sp>
        <p:nvSpPr>
          <p:cNvPr id="1522840" name="Line 152"/>
          <p:cNvSpPr>
            <a:spLocks noChangeShapeType="1"/>
          </p:cNvSpPr>
          <p:nvPr/>
        </p:nvSpPr>
        <p:spPr bwMode="auto">
          <a:xfrm>
            <a:off x="2743200" y="2819400"/>
            <a:ext cx="1066800" cy="0"/>
          </a:xfrm>
          <a:prstGeom prst="line">
            <a:avLst/>
          </a:prstGeom>
          <a:noFill/>
          <a:ln w="19050">
            <a:solidFill>
              <a:schemeClr val="tx1"/>
            </a:solidFill>
            <a:round/>
            <a:headEnd/>
            <a:tailEnd type="triangle" w="med" len="med"/>
          </a:ln>
          <a:effectLst/>
        </p:spPr>
        <p:txBody>
          <a:bodyPr/>
          <a:lstStyle/>
          <a:p>
            <a:endParaRPr lang="en-US"/>
          </a:p>
        </p:txBody>
      </p:sp>
      <p:sp>
        <p:nvSpPr>
          <p:cNvPr id="1522841" name="Line 153"/>
          <p:cNvSpPr>
            <a:spLocks noChangeShapeType="1"/>
          </p:cNvSpPr>
          <p:nvPr/>
        </p:nvSpPr>
        <p:spPr bwMode="auto">
          <a:xfrm>
            <a:off x="2590800" y="3429000"/>
            <a:ext cx="152400" cy="0"/>
          </a:xfrm>
          <a:prstGeom prst="line">
            <a:avLst/>
          </a:prstGeom>
          <a:noFill/>
          <a:ln w="28575">
            <a:solidFill>
              <a:schemeClr val="tx1"/>
            </a:solidFill>
            <a:round/>
            <a:headEnd/>
            <a:tailEnd/>
          </a:ln>
          <a:effectLst/>
        </p:spPr>
        <p:txBody>
          <a:bodyPr/>
          <a:lstStyle/>
          <a:p>
            <a:endParaRPr lang="en-US"/>
          </a:p>
        </p:txBody>
      </p:sp>
      <p:sp>
        <p:nvSpPr>
          <p:cNvPr id="1522842" name="Line 154"/>
          <p:cNvSpPr>
            <a:spLocks noChangeShapeType="1"/>
          </p:cNvSpPr>
          <p:nvPr/>
        </p:nvSpPr>
        <p:spPr bwMode="auto">
          <a:xfrm>
            <a:off x="3581400" y="1828800"/>
            <a:ext cx="0" cy="2514600"/>
          </a:xfrm>
          <a:prstGeom prst="line">
            <a:avLst/>
          </a:prstGeom>
          <a:noFill/>
          <a:ln w="28575">
            <a:solidFill>
              <a:schemeClr val="tx1"/>
            </a:solidFill>
            <a:round/>
            <a:headEnd/>
            <a:tailEnd/>
          </a:ln>
          <a:effectLst/>
        </p:spPr>
        <p:txBody>
          <a:bodyPr/>
          <a:lstStyle/>
          <a:p>
            <a:endParaRPr lang="en-US"/>
          </a:p>
        </p:txBody>
      </p:sp>
      <p:sp>
        <p:nvSpPr>
          <p:cNvPr id="1522843" name="Line 155"/>
          <p:cNvSpPr>
            <a:spLocks noChangeShapeType="1"/>
          </p:cNvSpPr>
          <p:nvPr/>
        </p:nvSpPr>
        <p:spPr bwMode="auto">
          <a:xfrm>
            <a:off x="3581400" y="18288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522845" name="Oval 157"/>
          <p:cNvSpPr>
            <a:spLocks noChangeArrowheads="1"/>
          </p:cNvSpPr>
          <p:nvPr/>
        </p:nvSpPr>
        <p:spPr bwMode="auto">
          <a:xfrm>
            <a:off x="3733800" y="4572000"/>
            <a:ext cx="685800" cy="457200"/>
          </a:xfrm>
          <a:prstGeom prst="ellipse">
            <a:avLst/>
          </a:prstGeom>
          <a:solidFill>
            <a:schemeClr val="bg1"/>
          </a:solidFill>
          <a:ln w="12700">
            <a:solidFill>
              <a:srgbClr val="00A091"/>
            </a:solidFill>
            <a:round/>
            <a:headEnd/>
            <a:tailEnd/>
          </a:ln>
          <a:effectLst/>
        </p:spPr>
        <p:txBody>
          <a:bodyPr wrap="none" anchor="ctr"/>
          <a:lstStyle/>
          <a:p>
            <a:endParaRPr lang="en-US"/>
          </a:p>
        </p:txBody>
      </p:sp>
      <p:sp>
        <p:nvSpPr>
          <p:cNvPr id="1522846" name="Rectangle 158"/>
          <p:cNvSpPr>
            <a:spLocks noChangeArrowheads="1"/>
          </p:cNvSpPr>
          <p:nvPr/>
        </p:nvSpPr>
        <p:spPr bwMode="auto">
          <a:xfrm>
            <a:off x="3810000" y="4572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A091"/>
                </a:solidFill>
              </a:rPr>
              <a:t>Sign</a:t>
            </a:r>
          </a:p>
          <a:p>
            <a:pPr algn="ctr"/>
            <a:r>
              <a:rPr lang="en-US" sz="1200" b="1">
                <a:solidFill>
                  <a:srgbClr val="00A091"/>
                </a:solidFill>
              </a:rPr>
              <a:t>Extend</a:t>
            </a:r>
          </a:p>
        </p:txBody>
      </p:sp>
      <p:sp>
        <p:nvSpPr>
          <p:cNvPr id="1522847" name="AutoShape 159"/>
          <p:cNvSpPr>
            <a:spLocks noChangeArrowheads="1"/>
          </p:cNvSpPr>
          <p:nvPr/>
        </p:nvSpPr>
        <p:spPr bwMode="auto">
          <a:xfrm rot="-5400000">
            <a:off x="5181600" y="2971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522848" name="Line 160"/>
          <p:cNvSpPr>
            <a:spLocks noChangeShapeType="1"/>
          </p:cNvSpPr>
          <p:nvPr/>
        </p:nvSpPr>
        <p:spPr bwMode="auto">
          <a:xfrm>
            <a:off x="5638800" y="2286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522849" name="Line 161"/>
          <p:cNvSpPr>
            <a:spLocks noChangeShapeType="1"/>
          </p:cNvSpPr>
          <p:nvPr/>
        </p:nvSpPr>
        <p:spPr bwMode="auto">
          <a:xfrm>
            <a:off x="4953000" y="2819400"/>
            <a:ext cx="152400" cy="0"/>
          </a:xfrm>
          <a:prstGeom prst="line">
            <a:avLst/>
          </a:prstGeom>
          <a:noFill/>
          <a:ln w="28575">
            <a:solidFill>
              <a:schemeClr val="tx1"/>
            </a:solidFill>
            <a:round/>
            <a:headEnd/>
            <a:tailEnd/>
          </a:ln>
          <a:effectLst/>
        </p:spPr>
        <p:txBody>
          <a:bodyPr/>
          <a:lstStyle/>
          <a:p>
            <a:endParaRPr lang="en-US"/>
          </a:p>
        </p:txBody>
      </p:sp>
      <p:sp>
        <p:nvSpPr>
          <p:cNvPr id="1522850" name="Line 162"/>
          <p:cNvSpPr>
            <a:spLocks noChangeShapeType="1"/>
          </p:cNvSpPr>
          <p:nvPr/>
        </p:nvSpPr>
        <p:spPr bwMode="auto">
          <a:xfrm flipH="1">
            <a:off x="5105400" y="2438400"/>
            <a:ext cx="0" cy="381000"/>
          </a:xfrm>
          <a:prstGeom prst="line">
            <a:avLst/>
          </a:prstGeom>
          <a:noFill/>
          <a:ln w="28575">
            <a:solidFill>
              <a:schemeClr val="tx1"/>
            </a:solidFill>
            <a:round/>
            <a:headEnd/>
            <a:tailEnd/>
          </a:ln>
          <a:effectLst/>
        </p:spPr>
        <p:txBody>
          <a:bodyPr/>
          <a:lstStyle/>
          <a:p>
            <a:endParaRPr lang="en-US"/>
          </a:p>
        </p:txBody>
      </p:sp>
      <p:sp>
        <p:nvSpPr>
          <p:cNvPr id="1522851" name="Line 163"/>
          <p:cNvSpPr>
            <a:spLocks noChangeShapeType="1"/>
          </p:cNvSpPr>
          <p:nvPr/>
        </p:nvSpPr>
        <p:spPr bwMode="auto">
          <a:xfrm>
            <a:off x="4953000" y="2286000"/>
            <a:ext cx="152400" cy="0"/>
          </a:xfrm>
          <a:prstGeom prst="line">
            <a:avLst/>
          </a:prstGeom>
          <a:noFill/>
          <a:ln w="28575">
            <a:solidFill>
              <a:schemeClr val="tx1"/>
            </a:solidFill>
            <a:round/>
            <a:headEnd/>
            <a:tailEnd/>
          </a:ln>
          <a:effectLst/>
        </p:spPr>
        <p:txBody>
          <a:bodyPr/>
          <a:lstStyle/>
          <a:p>
            <a:endParaRPr lang="en-US"/>
          </a:p>
        </p:txBody>
      </p:sp>
      <p:sp>
        <p:nvSpPr>
          <p:cNvPr id="1522852" name="Line 164"/>
          <p:cNvSpPr>
            <a:spLocks noChangeShapeType="1"/>
          </p:cNvSpPr>
          <p:nvPr/>
        </p:nvSpPr>
        <p:spPr bwMode="auto">
          <a:xfrm>
            <a:off x="5105400" y="2057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522853" name="Line 165"/>
          <p:cNvSpPr>
            <a:spLocks noChangeShapeType="1"/>
          </p:cNvSpPr>
          <p:nvPr/>
        </p:nvSpPr>
        <p:spPr bwMode="auto">
          <a:xfrm flipH="1">
            <a:off x="5105400" y="2057400"/>
            <a:ext cx="0" cy="228600"/>
          </a:xfrm>
          <a:prstGeom prst="line">
            <a:avLst/>
          </a:prstGeom>
          <a:noFill/>
          <a:ln w="28575">
            <a:solidFill>
              <a:schemeClr val="tx1"/>
            </a:solidFill>
            <a:round/>
            <a:headEnd/>
            <a:tailEnd/>
          </a:ln>
          <a:effectLst/>
        </p:spPr>
        <p:txBody>
          <a:bodyPr/>
          <a:lstStyle/>
          <a:p>
            <a:endParaRPr lang="en-US"/>
          </a:p>
        </p:txBody>
      </p:sp>
      <p:sp>
        <p:nvSpPr>
          <p:cNvPr id="1522854" name="Line 166"/>
          <p:cNvSpPr>
            <a:spLocks noChangeShapeType="1"/>
          </p:cNvSpPr>
          <p:nvPr/>
        </p:nvSpPr>
        <p:spPr bwMode="auto">
          <a:xfrm>
            <a:off x="3962400" y="4495800"/>
            <a:ext cx="838200" cy="0"/>
          </a:xfrm>
          <a:prstGeom prst="line">
            <a:avLst/>
          </a:prstGeom>
          <a:noFill/>
          <a:ln w="28575">
            <a:solidFill>
              <a:schemeClr val="tx1"/>
            </a:solidFill>
            <a:round/>
            <a:headEnd/>
            <a:tailEnd/>
          </a:ln>
          <a:effectLst/>
        </p:spPr>
        <p:txBody>
          <a:bodyPr/>
          <a:lstStyle/>
          <a:p>
            <a:endParaRPr lang="en-US"/>
          </a:p>
        </p:txBody>
      </p:sp>
      <p:sp>
        <p:nvSpPr>
          <p:cNvPr id="1522857" name="Line 169"/>
          <p:cNvSpPr>
            <a:spLocks noChangeShapeType="1"/>
          </p:cNvSpPr>
          <p:nvPr/>
        </p:nvSpPr>
        <p:spPr bwMode="auto">
          <a:xfrm>
            <a:off x="4648200" y="2819400"/>
            <a:ext cx="152400" cy="0"/>
          </a:xfrm>
          <a:prstGeom prst="line">
            <a:avLst/>
          </a:prstGeom>
          <a:noFill/>
          <a:ln w="28575">
            <a:solidFill>
              <a:schemeClr val="tx1"/>
            </a:solidFill>
            <a:round/>
            <a:headEnd/>
            <a:tailEnd/>
          </a:ln>
          <a:effectLst/>
        </p:spPr>
        <p:txBody>
          <a:bodyPr/>
          <a:lstStyle/>
          <a:p>
            <a:endParaRPr lang="en-US"/>
          </a:p>
        </p:txBody>
      </p:sp>
      <p:sp>
        <p:nvSpPr>
          <p:cNvPr id="1522858" name="Line 170"/>
          <p:cNvSpPr>
            <a:spLocks noChangeShapeType="1"/>
          </p:cNvSpPr>
          <p:nvPr/>
        </p:nvSpPr>
        <p:spPr bwMode="auto">
          <a:xfrm>
            <a:off x="4953000" y="2971800"/>
            <a:ext cx="431800" cy="0"/>
          </a:xfrm>
          <a:prstGeom prst="line">
            <a:avLst/>
          </a:prstGeom>
          <a:noFill/>
          <a:ln w="28575">
            <a:solidFill>
              <a:schemeClr val="tx1"/>
            </a:solidFill>
            <a:round/>
            <a:headEnd/>
            <a:tailEnd type="triangle" w="med" len="med"/>
          </a:ln>
          <a:effectLst/>
        </p:spPr>
        <p:txBody>
          <a:bodyPr/>
          <a:lstStyle/>
          <a:p>
            <a:endParaRPr lang="en-US"/>
          </a:p>
        </p:txBody>
      </p:sp>
      <p:sp>
        <p:nvSpPr>
          <p:cNvPr id="1522861" name="Line 173"/>
          <p:cNvSpPr>
            <a:spLocks noChangeShapeType="1"/>
          </p:cNvSpPr>
          <p:nvPr/>
        </p:nvSpPr>
        <p:spPr bwMode="auto">
          <a:xfrm>
            <a:off x="4648200" y="3657600"/>
            <a:ext cx="152400" cy="0"/>
          </a:xfrm>
          <a:prstGeom prst="line">
            <a:avLst/>
          </a:prstGeom>
          <a:noFill/>
          <a:ln w="28575">
            <a:solidFill>
              <a:srgbClr val="00A091"/>
            </a:solidFill>
            <a:round/>
            <a:headEnd/>
            <a:tailEnd/>
          </a:ln>
          <a:effectLst/>
        </p:spPr>
        <p:txBody>
          <a:bodyPr/>
          <a:lstStyle/>
          <a:p>
            <a:endParaRPr lang="en-US"/>
          </a:p>
        </p:txBody>
      </p:sp>
      <p:sp>
        <p:nvSpPr>
          <p:cNvPr id="1522863" name="Line 175"/>
          <p:cNvSpPr>
            <a:spLocks noChangeShapeType="1"/>
          </p:cNvSpPr>
          <p:nvPr/>
        </p:nvSpPr>
        <p:spPr bwMode="auto">
          <a:xfrm>
            <a:off x="4953000" y="3505200"/>
            <a:ext cx="1600200" cy="0"/>
          </a:xfrm>
          <a:prstGeom prst="line">
            <a:avLst/>
          </a:prstGeom>
          <a:noFill/>
          <a:ln w="28575">
            <a:solidFill>
              <a:srgbClr val="00A091"/>
            </a:solidFill>
            <a:round/>
            <a:headEnd/>
            <a:tailEnd/>
          </a:ln>
          <a:effectLst/>
        </p:spPr>
        <p:txBody>
          <a:bodyPr/>
          <a:lstStyle/>
          <a:p>
            <a:endParaRPr lang="en-US"/>
          </a:p>
        </p:txBody>
      </p:sp>
      <p:sp>
        <p:nvSpPr>
          <p:cNvPr id="1522864" name="Line 176"/>
          <p:cNvSpPr>
            <a:spLocks noChangeShapeType="1"/>
          </p:cNvSpPr>
          <p:nvPr/>
        </p:nvSpPr>
        <p:spPr bwMode="auto">
          <a:xfrm flipH="1">
            <a:off x="5715000" y="3657600"/>
            <a:ext cx="0" cy="152400"/>
          </a:xfrm>
          <a:prstGeom prst="line">
            <a:avLst/>
          </a:prstGeom>
          <a:noFill/>
          <a:ln w="28575">
            <a:solidFill>
              <a:srgbClr val="00A091"/>
            </a:solidFill>
            <a:round/>
            <a:headEnd/>
            <a:tailEnd/>
          </a:ln>
          <a:effectLst/>
        </p:spPr>
        <p:txBody>
          <a:bodyPr/>
          <a:lstStyle/>
          <a:p>
            <a:endParaRPr lang="en-US"/>
          </a:p>
        </p:txBody>
      </p:sp>
      <p:sp>
        <p:nvSpPr>
          <p:cNvPr id="1522865" name="Line 177"/>
          <p:cNvSpPr>
            <a:spLocks noChangeShapeType="1"/>
          </p:cNvSpPr>
          <p:nvPr/>
        </p:nvSpPr>
        <p:spPr bwMode="auto">
          <a:xfrm>
            <a:off x="5715000" y="4267200"/>
            <a:ext cx="304800" cy="0"/>
          </a:xfrm>
          <a:prstGeom prst="line">
            <a:avLst/>
          </a:prstGeom>
          <a:noFill/>
          <a:ln w="28575">
            <a:solidFill>
              <a:srgbClr val="00A091"/>
            </a:solidFill>
            <a:round/>
            <a:headEnd/>
            <a:tailEnd type="triangle" w="med" len="med"/>
          </a:ln>
          <a:effectLst/>
        </p:spPr>
        <p:txBody>
          <a:bodyPr/>
          <a:lstStyle/>
          <a:p>
            <a:endParaRPr lang="en-US"/>
          </a:p>
        </p:txBody>
      </p:sp>
      <p:sp>
        <p:nvSpPr>
          <p:cNvPr id="1522867" name="Line 179"/>
          <p:cNvSpPr>
            <a:spLocks noChangeShapeType="1"/>
          </p:cNvSpPr>
          <p:nvPr/>
        </p:nvSpPr>
        <p:spPr bwMode="auto">
          <a:xfrm>
            <a:off x="8305800" y="2590800"/>
            <a:ext cx="609600" cy="0"/>
          </a:xfrm>
          <a:prstGeom prst="line">
            <a:avLst/>
          </a:prstGeom>
          <a:noFill/>
          <a:ln w="28575">
            <a:solidFill>
              <a:schemeClr val="tx1"/>
            </a:solidFill>
            <a:round/>
            <a:headEnd/>
            <a:tailEnd/>
          </a:ln>
          <a:effectLst/>
        </p:spPr>
        <p:txBody>
          <a:bodyPr/>
          <a:lstStyle/>
          <a:p>
            <a:endParaRPr lang="en-US"/>
          </a:p>
        </p:txBody>
      </p:sp>
      <p:sp>
        <p:nvSpPr>
          <p:cNvPr id="1522868" name="Line 180"/>
          <p:cNvSpPr>
            <a:spLocks noChangeShapeType="1"/>
          </p:cNvSpPr>
          <p:nvPr/>
        </p:nvSpPr>
        <p:spPr bwMode="auto">
          <a:xfrm flipH="1">
            <a:off x="8915400" y="2590800"/>
            <a:ext cx="0" cy="3810000"/>
          </a:xfrm>
          <a:prstGeom prst="line">
            <a:avLst/>
          </a:prstGeom>
          <a:noFill/>
          <a:ln w="28575">
            <a:solidFill>
              <a:schemeClr val="tx1"/>
            </a:solidFill>
            <a:round/>
            <a:headEnd/>
            <a:tailEnd/>
          </a:ln>
          <a:effectLst/>
        </p:spPr>
        <p:txBody>
          <a:bodyPr/>
          <a:lstStyle/>
          <a:p>
            <a:endParaRPr lang="en-US"/>
          </a:p>
        </p:txBody>
      </p:sp>
      <p:sp>
        <p:nvSpPr>
          <p:cNvPr id="1522869" name="Line 181"/>
          <p:cNvSpPr>
            <a:spLocks noChangeShapeType="1"/>
          </p:cNvSpPr>
          <p:nvPr/>
        </p:nvSpPr>
        <p:spPr bwMode="auto">
          <a:xfrm flipH="1">
            <a:off x="3352800" y="6400800"/>
            <a:ext cx="5562600" cy="0"/>
          </a:xfrm>
          <a:prstGeom prst="line">
            <a:avLst/>
          </a:prstGeom>
          <a:noFill/>
          <a:ln w="28575">
            <a:solidFill>
              <a:schemeClr val="tx1"/>
            </a:solidFill>
            <a:round/>
            <a:headEnd/>
            <a:tailEnd/>
          </a:ln>
          <a:effectLst/>
        </p:spPr>
        <p:txBody>
          <a:bodyPr/>
          <a:lstStyle/>
          <a:p>
            <a:endParaRPr lang="en-US"/>
          </a:p>
        </p:txBody>
      </p:sp>
      <p:sp>
        <p:nvSpPr>
          <p:cNvPr id="1522871" name="Line 183"/>
          <p:cNvSpPr>
            <a:spLocks noChangeShapeType="1"/>
          </p:cNvSpPr>
          <p:nvPr/>
        </p:nvSpPr>
        <p:spPr bwMode="auto">
          <a:xfrm>
            <a:off x="3352800" y="39624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522872" name="Line 184"/>
          <p:cNvSpPr>
            <a:spLocks noChangeShapeType="1"/>
          </p:cNvSpPr>
          <p:nvPr/>
        </p:nvSpPr>
        <p:spPr bwMode="auto">
          <a:xfrm>
            <a:off x="3200400" y="3733800"/>
            <a:ext cx="609600" cy="0"/>
          </a:xfrm>
          <a:prstGeom prst="line">
            <a:avLst/>
          </a:prstGeom>
          <a:noFill/>
          <a:ln w="19050">
            <a:solidFill>
              <a:srgbClr val="00A091"/>
            </a:solidFill>
            <a:round/>
            <a:headEnd/>
            <a:tailEnd type="triangle" w="med" len="med"/>
          </a:ln>
          <a:effectLst/>
        </p:spPr>
        <p:txBody>
          <a:bodyPr/>
          <a:lstStyle/>
          <a:p>
            <a:endParaRPr lang="en-US"/>
          </a:p>
        </p:txBody>
      </p:sp>
      <p:sp>
        <p:nvSpPr>
          <p:cNvPr id="1522873" name="AutoShape 185"/>
          <p:cNvSpPr>
            <a:spLocks noChangeArrowheads="1"/>
          </p:cNvSpPr>
          <p:nvPr/>
        </p:nvSpPr>
        <p:spPr bwMode="auto">
          <a:xfrm rot="-5400000">
            <a:off x="4991100" y="50673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522874" name="Line 186"/>
          <p:cNvSpPr>
            <a:spLocks noChangeShapeType="1"/>
          </p:cNvSpPr>
          <p:nvPr/>
        </p:nvSpPr>
        <p:spPr bwMode="auto">
          <a:xfrm>
            <a:off x="2743200" y="5105400"/>
            <a:ext cx="2057400" cy="0"/>
          </a:xfrm>
          <a:prstGeom prst="line">
            <a:avLst/>
          </a:prstGeom>
          <a:noFill/>
          <a:ln w="19050">
            <a:solidFill>
              <a:schemeClr val="tx1"/>
            </a:solidFill>
            <a:round/>
            <a:headEnd/>
            <a:tailEnd/>
          </a:ln>
          <a:effectLst/>
        </p:spPr>
        <p:txBody>
          <a:bodyPr/>
          <a:lstStyle/>
          <a:p>
            <a:endParaRPr lang="en-US"/>
          </a:p>
        </p:txBody>
      </p:sp>
      <p:sp>
        <p:nvSpPr>
          <p:cNvPr id="1522877" name="Line 189"/>
          <p:cNvSpPr>
            <a:spLocks noChangeShapeType="1"/>
          </p:cNvSpPr>
          <p:nvPr/>
        </p:nvSpPr>
        <p:spPr bwMode="auto">
          <a:xfrm>
            <a:off x="4953000" y="5105400"/>
            <a:ext cx="228600" cy="0"/>
          </a:xfrm>
          <a:prstGeom prst="line">
            <a:avLst/>
          </a:prstGeom>
          <a:noFill/>
          <a:ln w="19050">
            <a:solidFill>
              <a:schemeClr val="tx1"/>
            </a:solidFill>
            <a:round/>
            <a:headEnd/>
            <a:tailEnd type="triangle" w="med" len="med"/>
          </a:ln>
          <a:effectLst/>
        </p:spPr>
        <p:txBody>
          <a:bodyPr/>
          <a:lstStyle/>
          <a:p>
            <a:endParaRPr lang="en-US"/>
          </a:p>
        </p:txBody>
      </p:sp>
      <p:sp>
        <p:nvSpPr>
          <p:cNvPr id="1522878" name="Line 190"/>
          <p:cNvSpPr>
            <a:spLocks noChangeShapeType="1"/>
          </p:cNvSpPr>
          <p:nvPr/>
        </p:nvSpPr>
        <p:spPr bwMode="auto">
          <a:xfrm>
            <a:off x="2743200" y="5334000"/>
            <a:ext cx="2057400" cy="0"/>
          </a:xfrm>
          <a:prstGeom prst="line">
            <a:avLst/>
          </a:prstGeom>
          <a:noFill/>
          <a:ln w="19050">
            <a:solidFill>
              <a:schemeClr val="tx1"/>
            </a:solidFill>
            <a:round/>
            <a:headEnd/>
            <a:tailEnd/>
          </a:ln>
          <a:effectLst/>
        </p:spPr>
        <p:txBody>
          <a:bodyPr/>
          <a:lstStyle/>
          <a:p>
            <a:endParaRPr lang="en-US"/>
          </a:p>
        </p:txBody>
      </p:sp>
      <p:sp>
        <p:nvSpPr>
          <p:cNvPr id="1522879" name="Line 191"/>
          <p:cNvSpPr>
            <a:spLocks noChangeShapeType="1"/>
          </p:cNvSpPr>
          <p:nvPr/>
        </p:nvSpPr>
        <p:spPr bwMode="auto">
          <a:xfrm>
            <a:off x="2895600" y="5562600"/>
            <a:ext cx="1905000" cy="0"/>
          </a:xfrm>
          <a:prstGeom prst="line">
            <a:avLst/>
          </a:prstGeom>
          <a:noFill/>
          <a:ln w="19050">
            <a:solidFill>
              <a:srgbClr val="00A091"/>
            </a:solidFill>
            <a:round/>
            <a:headEnd/>
            <a:tailEnd/>
          </a:ln>
          <a:effectLst/>
        </p:spPr>
        <p:txBody>
          <a:bodyPr/>
          <a:lstStyle/>
          <a:p>
            <a:endParaRPr lang="en-US"/>
          </a:p>
        </p:txBody>
      </p:sp>
      <p:sp>
        <p:nvSpPr>
          <p:cNvPr id="1522880" name="Line 192"/>
          <p:cNvSpPr>
            <a:spLocks noChangeShapeType="1"/>
          </p:cNvSpPr>
          <p:nvPr/>
        </p:nvSpPr>
        <p:spPr bwMode="auto">
          <a:xfrm>
            <a:off x="4953000" y="5334000"/>
            <a:ext cx="228600" cy="0"/>
          </a:xfrm>
          <a:prstGeom prst="line">
            <a:avLst/>
          </a:prstGeom>
          <a:noFill/>
          <a:ln w="19050">
            <a:solidFill>
              <a:schemeClr val="tx1"/>
            </a:solidFill>
            <a:round/>
            <a:headEnd/>
            <a:tailEnd type="triangle" w="med" len="med"/>
          </a:ln>
          <a:effectLst/>
        </p:spPr>
        <p:txBody>
          <a:bodyPr/>
          <a:lstStyle/>
          <a:p>
            <a:endParaRPr lang="en-US"/>
          </a:p>
        </p:txBody>
      </p:sp>
      <p:sp>
        <p:nvSpPr>
          <p:cNvPr id="1522881" name="Line 193"/>
          <p:cNvSpPr>
            <a:spLocks noChangeShapeType="1"/>
          </p:cNvSpPr>
          <p:nvPr/>
        </p:nvSpPr>
        <p:spPr bwMode="auto">
          <a:xfrm>
            <a:off x="4953000" y="5562600"/>
            <a:ext cx="1600200" cy="0"/>
          </a:xfrm>
          <a:prstGeom prst="line">
            <a:avLst/>
          </a:prstGeom>
          <a:noFill/>
          <a:ln w="19050">
            <a:solidFill>
              <a:srgbClr val="00A091"/>
            </a:solidFill>
            <a:round/>
            <a:headEnd/>
            <a:tailEnd/>
          </a:ln>
          <a:effectLst/>
        </p:spPr>
        <p:txBody>
          <a:bodyPr/>
          <a:lstStyle/>
          <a:p>
            <a:endParaRPr lang="en-US"/>
          </a:p>
        </p:txBody>
      </p:sp>
      <p:sp>
        <p:nvSpPr>
          <p:cNvPr id="1522883" name="Line 195"/>
          <p:cNvSpPr>
            <a:spLocks noChangeShapeType="1"/>
          </p:cNvSpPr>
          <p:nvPr/>
        </p:nvSpPr>
        <p:spPr bwMode="auto">
          <a:xfrm>
            <a:off x="5410200" y="5181600"/>
            <a:ext cx="1143000" cy="0"/>
          </a:xfrm>
          <a:prstGeom prst="line">
            <a:avLst/>
          </a:prstGeom>
          <a:noFill/>
          <a:ln w="19050">
            <a:solidFill>
              <a:schemeClr val="tx1"/>
            </a:solidFill>
            <a:round/>
            <a:headEnd/>
            <a:tailEnd/>
          </a:ln>
          <a:effectLst/>
        </p:spPr>
        <p:txBody>
          <a:bodyPr/>
          <a:lstStyle/>
          <a:p>
            <a:endParaRPr lang="en-US"/>
          </a:p>
        </p:txBody>
      </p:sp>
      <p:sp>
        <p:nvSpPr>
          <p:cNvPr id="1522884" name="Line 196"/>
          <p:cNvSpPr>
            <a:spLocks noChangeShapeType="1"/>
          </p:cNvSpPr>
          <p:nvPr/>
        </p:nvSpPr>
        <p:spPr bwMode="auto">
          <a:xfrm>
            <a:off x="6705600" y="5181600"/>
            <a:ext cx="1447800" cy="0"/>
          </a:xfrm>
          <a:prstGeom prst="line">
            <a:avLst/>
          </a:prstGeom>
          <a:noFill/>
          <a:ln w="19050">
            <a:solidFill>
              <a:schemeClr val="tx1"/>
            </a:solidFill>
            <a:round/>
            <a:headEnd/>
            <a:tailEnd/>
          </a:ln>
          <a:effectLst/>
        </p:spPr>
        <p:txBody>
          <a:bodyPr/>
          <a:lstStyle/>
          <a:p>
            <a:endParaRPr lang="en-US"/>
          </a:p>
        </p:txBody>
      </p:sp>
      <p:sp>
        <p:nvSpPr>
          <p:cNvPr id="1522885" name="Line 197"/>
          <p:cNvSpPr>
            <a:spLocks noChangeShapeType="1"/>
          </p:cNvSpPr>
          <p:nvPr/>
        </p:nvSpPr>
        <p:spPr bwMode="auto">
          <a:xfrm>
            <a:off x="6705600" y="5562600"/>
            <a:ext cx="1447800" cy="0"/>
          </a:xfrm>
          <a:prstGeom prst="line">
            <a:avLst/>
          </a:prstGeom>
          <a:noFill/>
          <a:ln w="19050">
            <a:solidFill>
              <a:srgbClr val="00A091"/>
            </a:solidFill>
            <a:round/>
            <a:headEnd/>
            <a:tailEnd/>
          </a:ln>
          <a:effectLst/>
        </p:spPr>
        <p:txBody>
          <a:bodyPr/>
          <a:lstStyle/>
          <a:p>
            <a:endParaRPr lang="en-US"/>
          </a:p>
        </p:txBody>
      </p:sp>
      <p:sp>
        <p:nvSpPr>
          <p:cNvPr id="1522886" name="Line 198"/>
          <p:cNvSpPr>
            <a:spLocks noChangeShapeType="1"/>
          </p:cNvSpPr>
          <p:nvPr/>
        </p:nvSpPr>
        <p:spPr bwMode="auto">
          <a:xfrm>
            <a:off x="2895600" y="4800600"/>
            <a:ext cx="0" cy="762000"/>
          </a:xfrm>
          <a:prstGeom prst="line">
            <a:avLst/>
          </a:prstGeom>
          <a:noFill/>
          <a:ln w="12700">
            <a:solidFill>
              <a:srgbClr val="00A091"/>
            </a:solidFill>
            <a:round/>
            <a:headEnd/>
            <a:tailEnd/>
          </a:ln>
          <a:effectLst/>
        </p:spPr>
        <p:txBody>
          <a:bodyPr/>
          <a:lstStyle/>
          <a:p>
            <a:endParaRPr lang="en-US"/>
          </a:p>
        </p:txBody>
      </p:sp>
      <p:sp>
        <p:nvSpPr>
          <p:cNvPr id="1522887" name="Line 199"/>
          <p:cNvSpPr>
            <a:spLocks noChangeShapeType="1"/>
          </p:cNvSpPr>
          <p:nvPr/>
        </p:nvSpPr>
        <p:spPr bwMode="auto">
          <a:xfrm>
            <a:off x="2743200" y="4572000"/>
            <a:ext cx="0" cy="762000"/>
          </a:xfrm>
          <a:prstGeom prst="line">
            <a:avLst/>
          </a:prstGeom>
          <a:noFill/>
          <a:ln w="12700">
            <a:solidFill>
              <a:schemeClr val="tx1"/>
            </a:solidFill>
            <a:round/>
            <a:headEnd/>
            <a:tailEnd/>
          </a:ln>
          <a:effectLst/>
        </p:spPr>
        <p:txBody>
          <a:bodyPr/>
          <a:lstStyle/>
          <a:p>
            <a:endParaRPr lang="en-US"/>
          </a:p>
        </p:txBody>
      </p:sp>
      <p:sp>
        <p:nvSpPr>
          <p:cNvPr id="1522888" name="Line 200"/>
          <p:cNvSpPr>
            <a:spLocks noChangeShapeType="1"/>
          </p:cNvSpPr>
          <p:nvPr/>
        </p:nvSpPr>
        <p:spPr bwMode="auto">
          <a:xfrm flipV="1">
            <a:off x="3200400" y="3733800"/>
            <a:ext cx="0" cy="2133600"/>
          </a:xfrm>
          <a:prstGeom prst="line">
            <a:avLst/>
          </a:prstGeom>
          <a:noFill/>
          <a:ln w="19050">
            <a:solidFill>
              <a:srgbClr val="00A091"/>
            </a:solidFill>
            <a:round/>
            <a:headEnd/>
            <a:tailEnd/>
          </a:ln>
          <a:effectLst/>
        </p:spPr>
        <p:txBody>
          <a:bodyPr/>
          <a:lstStyle/>
          <a:p>
            <a:endParaRPr lang="en-US"/>
          </a:p>
        </p:txBody>
      </p:sp>
      <p:sp>
        <p:nvSpPr>
          <p:cNvPr id="1522889" name="Line 201"/>
          <p:cNvSpPr>
            <a:spLocks noChangeShapeType="1"/>
          </p:cNvSpPr>
          <p:nvPr/>
        </p:nvSpPr>
        <p:spPr bwMode="auto">
          <a:xfrm>
            <a:off x="8610600" y="5181600"/>
            <a:ext cx="0" cy="838200"/>
          </a:xfrm>
          <a:prstGeom prst="line">
            <a:avLst/>
          </a:prstGeom>
          <a:noFill/>
          <a:ln w="12700">
            <a:solidFill>
              <a:schemeClr val="tx1"/>
            </a:solidFill>
            <a:round/>
            <a:headEnd/>
            <a:tailEnd/>
          </a:ln>
          <a:effectLst/>
        </p:spPr>
        <p:txBody>
          <a:bodyPr/>
          <a:lstStyle/>
          <a:p>
            <a:endParaRPr lang="en-US"/>
          </a:p>
        </p:txBody>
      </p:sp>
      <p:sp>
        <p:nvSpPr>
          <p:cNvPr id="1522890" name="Line 202"/>
          <p:cNvSpPr>
            <a:spLocks noChangeShapeType="1"/>
          </p:cNvSpPr>
          <p:nvPr/>
        </p:nvSpPr>
        <p:spPr bwMode="auto">
          <a:xfrm>
            <a:off x="8458200" y="5562600"/>
            <a:ext cx="0" cy="304800"/>
          </a:xfrm>
          <a:prstGeom prst="line">
            <a:avLst/>
          </a:prstGeom>
          <a:noFill/>
          <a:ln w="12700">
            <a:solidFill>
              <a:srgbClr val="00A091"/>
            </a:solidFill>
            <a:round/>
            <a:headEnd/>
            <a:tailEnd/>
          </a:ln>
          <a:effectLst/>
        </p:spPr>
        <p:txBody>
          <a:bodyPr/>
          <a:lstStyle/>
          <a:p>
            <a:endParaRPr lang="en-US"/>
          </a:p>
        </p:txBody>
      </p:sp>
      <p:sp>
        <p:nvSpPr>
          <p:cNvPr id="1522891" name="Line 203"/>
          <p:cNvSpPr>
            <a:spLocks noChangeShapeType="1"/>
          </p:cNvSpPr>
          <p:nvPr/>
        </p:nvSpPr>
        <p:spPr bwMode="auto">
          <a:xfrm>
            <a:off x="8305800" y="5181600"/>
            <a:ext cx="304800" cy="0"/>
          </a:xfrm>
          <a:prstGeom prst="line">
            <a:avLst/>
          </a:prstGeom>
          <a:noFill/>
          <a:ln w="19050">
            <a:solidFill>
              <a:schemeClr val="tx1"/>
            </a:solidFill>
            <a:round/>
            <a:headEnd/>
            <a:tailEnd/>
          </a:ln>
          <a:effectLst/>
        </p:spPr>
        <p:txBody>
          <a:bodyPr/>
          <a:lstStyle/>
          <a:p>
            <a:endParaRPr lang="en-US"/>
          </a:p>
        </p:txBody>
      </p:sp>
      <p:sp>
        <p:nvSpPr>
          <p:cNvPr id="1522892" name="Line 204"/>
          <p:cNvSpPr>
            <a:spLocks noChangeShapeType="1"/>
          </p:cNvSpPr>
          <p:nvPr/>
        </p:nvSpPr>
        <p:spPr bwMode="auto">
          <a:xfrm>
            <a:off x="8305800" y="5562600"/>
            <a:ext cx="152400" cy="0"/>
          </a:xfrm>
          <a:prstGeom prst="line">
            <a:avLst/>
          </a:prstGeom>
          <a:noFill/>
          <a:ln w="19050">
            <a:solidFill>
              <a:srgbClr val="00A091"/>
            </a:solidFill>
            <a:round/>
            <a:headEnd/>
            <a:tailEnd/>
          </a:ln>
          <a:effectLst/>
        </p:spPr>
        <p:txBody>
          <a:bodyPr/>
          <a:lstStyle/>
          <a:p>
            <a:endParaRPr lang="en-US"/>
          </a:p>
        </p:txBody>
      </p:sp>
      <p:sp>
        <p:nvSpPr>
          <p:cNvPr id="1522893" name="Line 205"/>
          <p:cNvSpPr>
            <a:spLocks noChangeShapeType="1"/>
          </p:cNvSpPr>
          <p:nvPr/>
        </p:nvSpPr>
        <p:spPr bwMode="auto">
          <a:xfrm>
            <a:off x="3048000" y="6019800"/>
            <a:ext cx="5562600" cy="0"/>
          </a:xfrm>
          <a:prstGeom prst="line">
            <a:avLst/>
          </a:prstGeom>
          <a:noFill/>
          <a:ln w="19050">
            <a:solidFill>
              <a:schemeClr val="tx1"/>
            </a:solidFill>
            <a:round/>
            <a:headEnd/>
            <a:tailEnd/>
          </a:ln>
          <a:effectLst/>
        </p:spPr>
        <p:txBody>
          <a:bodyPr/>
          <a:lstStyle/>
          <a:p>
            <a:endParaRPr lang="en-US"/>
          </a:p>
        </p:txBody>
      </p:sp>
      <p:sp>
        <p:nvSpPr>
          <p:cNvPr id="1522894" name="Line 206"/>
          <p:cNvSpPr>
            <a:spLocks noChangeShapeType="1"/>
          </p:cNvSpPr>
          <p:nvPr/>
        </p:nvSpPr>
        <p:spPr bwMode="auto">
          <a:xfrm>
            <a:off x="3200400" y="5867400"/>
            <a:ext cx="5257800" cy="0"/>
          </a:xfrm>
          <a:prstGeom prst="line">
            <a:avLst/>
          </a:prstGeom>
          <a:noFill/>
          <a:ln w="19050">
            <a:solidFill>
              <a:srgbClr val="00A091"/>
            </a:solidFill>
            <a:round/>
            <a:headEnd/>
            <a:tailEnd/>
          </a:ln>
          <a:effectLst/>
        </p:spPr>
        <p:txBody>
          <a:bodyPr/>
          <a:lstStyle/>
          <a:p>
            <a:endParaRPr lang="en-US"/>
          </a:p>
        </p:txBody>
      </p:sp>
      <p:sp>
        <p:nvSpPr>
          <p:cNvPr id="1522895" name="Rectangle 207"/>
          <p:cNvSpPr>
            <a:spLocks noChangeArrowheads="1"/>
          </p:cNvSpPr>
          <p:nvPr/>
        </p:nvSpPr>
        <p:spPr bwMode="auto">
          <a:xfrm>
            <a:off x="5181600" y="838200"/>
            <a:ext cx="3733800" cy="900759"/>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zh-CN" altLang="en-US" sz="2400" dirty="0" smtClean="0">
                <a:solidFill>
                  <a:schemeClr val="tx1"/>
                </a:solidFill>
              </a:rPr>
              <a:t>没有冒险硬件</a:t>
            </a:r>
            <a:endParaRPr lang="en-US" altLang="zh-CN" sz="2400" dirty="0" smtClean="0">
              <a:solidFill>
                <a:schemeClr val="tx1"/>
              </a:solidFill>
            </a:endParaRPr>
          </a:p>
          <a:p>
            <a:pPr>
              <a:spcBef>
                <a:spcPct val="30000"/>
              </a:spcBef>
              <a:buClr>
                <a:schemeClr val="accent1"/>
              </a:buClr>
              <a:buSzPct val="75000"/>
            </a:pPr>
            <a:r>
              <a:rPr lang="en-US" sz="2400" dirty="0" smtClean="0">
                <a:solidFill>
                  <a:schemeClr val="tx1"/>
                </a:solidFill>
              </a:rPr>
              <a:t> (</a:t>
            </a:r>
            <a:r>
              <a:rPr lang="zh-CN" altLang="en-US" sz="2400" dirty="0" smtClean="0">
                <a:solidFill>
                  <a:schemeClr val="tx1"/>
                </a:solidFill>
              </a:rPr>
              <a:t>所以不允许</a:t>
            </a:r>
            <a:r>
              <a:rPr lang="en-US" sz="2400" dirty="0" smtClean="0">
                <a:solidFill>
                  <a:schemeClr val="tx1"/>
                </a:solidFill>
              </a:rPr>
              <a:t> </a:t>
            </a:r>
            <a:r>
              <a:rPr lang="en-US" sz="2400" dirty="0"/>
              <a:t>load use</a:t>
            </a:r>
            <a:r>
              <a:rPr lang="en-US" sz="2400" dirty="0">
                <a:solidFill>
                  <a:schemeClr val="tx1"/>
                </a:solidFill>
              </a:rPr>
              <a:t> </a:t>
            </a:r>
            <a:r>
              <a:rPr lang="en-US" sz="2400" dirty="0" smtClean="0">
                <a:solidFill>
                  <a:schemeClr val="tx1"/>
                </a:solidFill>
              </a:rPr>
              <a:t>)</a:t>
            </a:r>
            <a:endParaRPr lang="en-US" sz="24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28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289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810" name="Rectangle 2"/>
          <p:cNvSpPr>
            <a:spLocks noGrp="1" noChangeArrowheads="1"/>
          </p:cNvSpPr>
          <p:nvPr>
            <p:ph type="title"/>
          </p:nvPr>
        </p:nvSpPr>
        <p:spPr/>
        <p:txBody>
          <a:bodyPr/>
          <a:lstStyle/>
          <a:p>
            <a:r>
              <a:rPr lang="zh-CN" altLang="en-US" dirty="0" smtClean="0"/>
              <a:t>代码调度的例子</a:t>
            </a:r>
            <a:endParaRPr lang="en-US" dirty="0"/>
          </a:p>
        </p:txBody>
      </p:sp>
      <p:sp>
        <p:nvSpPr>
          <p:cNvPr id="1527811" name="Rectangle 3"/>
          <p:cNvSpPr>
            <a:spLocks noGrp="1" noChangeArrowheads="1"/>
          </p:cNvSpPr>
          <p:nvPr>
            <p:ph type="body" idx="1"/>
          </p:nvPr>
        </p:nvSpPr>
        <p:spPr>
          <a:xfrm>
            <a:off x="457200" y="838200"/>
            <a:ext cx="8153400" cy="383695"/>
          </a:xfrm>
        </p:spPr>
        <p:txBody>
          <a:bodyPr/>
          <a:lstStyle/>
          <a:p>
            <a:r>
              <a:rPr lang="zh-CN" altLang="en-US" dirty="0" smtClean="0"/>
              <a:t>考虑一下的循环代码</a:t>
            </a:r>
            <a:endParaRPr lang="en-US" dirty="0"/>
          </a:p>
        </p:txBody>
      </p:sp>
      <p:sp>
        <p:nvSpPr>
          <p:cNvPr id="1527812" name="Rectangle 4"/>
          <p:cNvSpPr>
            <a:spLocks noChangeArrowheads="1"/>
          </p:cNvSpPr>
          <p:nvPr/>
        </p:nvSpPr>
        <p:spPr bwMode="auto">
          <a:xfrm>
            <a:off x="609600" y="1447800"/>
            <a:ext cx="8305800" cy="1858963"/>
          </a:xfrm>
          <a:prstGeom prst="rect">
            <a:avLst/>
          </a:prstGeom>
          <a:noFill/>
          <a:ln w="12700">
            <a:noFill/>
            <a:miter lim="800000"/>
            <a:headEnd/>
            <a:tailEnd/>
          </a:ln>
          <a:effectLst/>
        </p:spPr>
        <p:txBody>
          <a:bodyPr lIns="63500" tIns="25400" rIns="63500" bIns="25400">
            <a:spAutoFit/>
          </a:bodyPr>
          <a:lstStyle/>
          <a:p>
            <a:pPr marL="287338" indent="-287338">
              <a:spcBef>
                <a:spcPct val="10000"/>
              </a:spcBef>
              <a:buClr>
                <a:schemeClr val="accent1"/>
              </a:buClr>
              <a:buSzPct val="75000"/>
              <a:buFont typeface="Wingdings" pitchFamily="2" charset="2"/>
              <a:buNone/>
            </a:pPr>
            <a:r>
              <a:rPr lang="en-US" sz="2200" dirty="0" err="1">
                <a:solidFill>
                  <a:schemeClr val="tx1"/>
                </a:solidFill>
                <a:latin typeface="Courier New" pitchFamily="49" charset="0"/>
              </a:rPr>
              <a:t>lp</a:t>
            </a:r>
            <a:r>
              <a:rPr lang="en-US" sz="2200" dirty="0">
                <a:solidFill>
                  <a:schemeClr val="tx1"/>
                </a:solidFill>
                <a:latin typeface="Courier New" pitchFamily="49" charset="0"/>
              </a:rPr>
              <a:t>:	</a:t>
            </a:r>
            <a:r>
              <a:rPr lang="en-US" sz="2200" dirty="0" err="1">
                <a:solidFill>
                  <a:schemeClr val="tx1"/>
                </a:solidFill>
                <a:latin typeface="Courier New" pitchFamily="49" charset="0"/>
              </a:rPr>
              <a:t>lw</a:t>
            </a:r>
            <a:r>
              <a:rPr lang="en-US" sz="2200" dirty="0">
                <a:solidFill>
                  <a:schemeClr val="tx1"/>
                </a:solidFill>
                <a:latin typeface="Courier New" pitchFamily="49" charset="0"/>
              </a:rPr>
              <a:t>	$</a:t>
            </a:r>
            <a:r>
              <a:rPr lang="en-US" sz="2200" dirty="0">
                <a:latin typeface="Courier New" pitchFamily="49" charset="0"/>
              </a:rPr>
              <a:t>t0</a:t>
            </a:r>
            <a:r>
              <a:rPr lang="en-US" sz="2200" dirty="0">
                <a:solidFill>
                  <a:schemeClr val="tx1"/>
                </a:solidFill>
                <a:latin typeface="Courier New" pitchFamily="49" charset="0"/>
              </a:rPr>
              <a:t>,0($s1)	  # $t0=array element</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addu</a:t>
            </a:r>
            <a:r>
              <a:rPr lang="en-US" sz="2200" dirty="0">
                <a:solidFill>
                  <a:schemeClr val="tx1"/>
                </a:solidFill>
                <a:latin typeface="Courier New" pitchFamily="49" charset="0"/>
              </a:rPr>
              <a:t>	$</a:t>
            </a:r>
            <a:r>
              <a:rPr lang="en-US" sz="2200" dirty="0">
                <a:solidFill>
                  <a:schemeClr val="accent2"/>
                </a:solidFill>
                <a:latin typeface="Courier New" pitchFamily="49" charset="0"/>
              </a:rPr>
              <a:t>t0</a:t>
            </a:r>
            <a:r>
              <a:rPr lang="en-US" sz="2200" dirty="0">
                <a:solidFill>
                  <a:schemeClr val="tx1"/>
                </a:solidFill>
                <a:latin typeface="Courier New" pitchFamily="49" charset="0"/>
              </a:rPr>
              <a:t>,$</a:t>
            </a:r>
            <a:r>
              <a:rPr lang="en-US" sz="2200" dirty="0">
                <a:latin typeface="Courier New" pitchFamily="49" charset="0"/>
              </a:rPr>
              <a:t>t0</a:t>
            </a:r>
            <a:r>
              <a:rPr lang="en-US" sz="2200" dirty="0">
                <a:solidFill>
                  <a:schemeClr val="tx1"/>
                </a:solidFill>
                <a:latin typeface="Courier New" pitchFamily="49" charset="0"/>
              </a:rPr>
              <a:t>,$s2  # add scalar in $s2</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sw</a:t>
            </a:r>
            <a:r>
              <a:rPr lang="en-US" sz="2200" dirty="0">
                <a:solidFill>
                  <a:schemeClr val="tx1"/>
                </a:solidFill>
                <a:latin typeface="Courier New" pitchFamily="49" charset="0"/>
              </a:rPr>
              <a:t>	$</a:t>
            </a:r>
            <a:r>
              <a:rPr lang="en-US" sz="2200" dirty="0">
                <a:solidFill>
                  <a:schemeClr val="accent2"/>
                </a:solidFill>
                <a:latin typeface="Courier New" pitchFamily="49" charset="0"/>
              </a:rPr>
              <a:t>t0</a:t>
            </a:r>
            <a:r>
              <a:rPr lang="en-US" sz="2200" dirty="0">
                <a:solidFill>
                  <a:schemeClr val="tx1"/>
                </a:solidFill>
                <a:latin typeface="Courier New" pitchFamily="49" charset="0"/>
              </a:rPr>
              <a:t>,0($s1)   # store result</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addi</a:t>
            </a:r>
            <a:r>
              <a:rPr lang="en-US" sz="2200" dirty="0">
                <a:solidFill>
                  <a:schemeClr val="tx1"/>
                </a:solidFill>
                <a:latin typeface="Courier New" pitchFamily="49" charset="0"/>
              </a:rPr>
              <a:t>	$</a:t>
            </a:r>
            <a:r>
              <a:rPr lang="en-US" sz="2200" dirty="0">
                <a:solidFill>
                  <a:srgbClr val="009900"/>
                </a:solidFill>
                <a:latin typeface="Courier New" pitchFamily="49" charset="0"/>
              </a:rPr>
              <a:t>s1</a:t>
            </a:r>
            <a:r>
              <a:rPr lang="en-US" sz="2200" dirty="0">
                <a:solidFill>
                  <a:schemeClr val="tx1"/>
                </a:solidFill>
                <a:latin typeface="Courier New" pitchFamily="49" charset="0"/>
              </a:rPr>
              <a:t>,$s1,-4   # decrement pointer</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bne</a:t>
            </a:r>
            <a:r>
              <a:rPr lang="en-US" sz="2200" dirty="0">
                <a:solidFill>
                  <a:schemeClr val="tx1"/>
                </a:solidFill>
                <a:latin typeface="Courier New" pitchFamily="49" charset="0"/>
              </a:rPr>
              <a:t>	$</a:t>
            </a:r>
            <a:r>
              <a:rPr lang="en-US" sz="2200" dirty="0">
                <a:solidFill>
                  <a:srgbClr val="009900"/>
                </a:solidFill>
                <a:latin typeface="Courier New" pitchFamily="49" charset="0"/>
              </a:rPr>
              <a:t>s1</a:t>
            </a:r>
            <a:r>
              <a:rPr lang="en-US" sz="2200" dirty="0">
                <a:solidFill>
                  <a:schemeClr val="tx1"/>
                </a:solidFill>
                <a:latin typeface="Courier New" pitchFamily="49" charset="0"/>
              </a:rPr>
              <a:t>,$0,lp    # branch if $s1 != 0</a:t>
            </a:r>
          </a:p>
        </p:txBody>
      </p:sp>
      <p:sp>
        <p:nvSpPr>
          <p:cNvPr id="1527813" name="Rectangle 5"/>
          <p:cNvSpPr>
            <a:spLocks noChangeArrowheads="1"/>
          </p:cNvSpPr>
          <p:nvPr/>
        </p:nvSpPr>
        <p:spPr bwMode="auto">
          <a:xfrm>
            <a:off x="609600" y="3581400"/>
            <a:ext cx="8153400" cy="2328843"/>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zh-CN" altLang="en-US" sz="2400" dirty="0" smtClean="0">
                <a:solidFill>
                  <a:schemeClr val="tx1"/>
                </a:solidFill>
              </a:rPr>
              <a:t>必须“调度”这些指令以避免流水线阻塞</a:t>
            </a:r>
            <a:endParaRPr lang="en-US" sz="2400" dirty="0" smtClean="0">
              <a:solidFill>
                <a:schemeClr val="tx1"/>
              </a:solidFill>
            </a:endParaRPr>
          </a:p>
          <a:p>
            <a:pPr marL="741363" lvl="1" indent="-246063">
              <a:spcBef>
                <a:spcPct val="30000"/>
              </a:spcBef>
              <a:buClr>
                <a:schemeClr val="accent1"/>
              </a:buClr>
              <a:buSzPct val="75000"/>
              <a:buFont typeface="Monotype Sorts" pitchFamily="2" charset="2"/>
              <a:buChar char="l"/>
            </a:pPr>
            <a:r>
              <a:rPr lang="zh-CN" altLang="en-US" sz="2000" dirty="0" smtClean="0">
                <a:solidFill>
                  <a:schemeClr val="tx1"/>
                </a:solidFill>
              </a:rPr>
              <a:t>一个指令包中的指令必须是相互独立的</a:t>
            </a:r>
            <a:endParaRPr lang="en-US" sz="2000" dirty="0">
              <a:solidFill>
                <a:schemeClr val="tx1"/>
              </a:solidFill>
            </a:endParaRPr>
          </a:p>
          <a:p>
            <a:pPr marL="741363" lvl="1" indent="-246063">
              <a:spcBef>
                <a:spcPct val="30000"/>
              </a:spcBef>
              <a:buClr>
                <a:schemeClr val="accent1"/>
              </a:buClr>
              <a:buSzPct val="75000"/>
              <a:buFont typeface="Monotype Sorts" pitchFamily="2" charset="2"/>
              <a:buChar char="l"/>
            </a:pPr>
            <a:r>
              <a:rPr lang="zh-CN" altLang="en-US" sz="2000" dirty="0">
                <a:solidFill>
                  <a:schemeClr val="tx1"/>
                </a:solidFill>
              </a:rPr>
              <a:t>必须</a:t>
            </a:r>
            <a:r>
              <a:rPr lang="zh-CN" altLang="en-US" sz="2000" dirty="0" smtClean="0">
                <a:solidFill>
                  <a:schemeClr val="tx1"/>
                </a:solidFill>
              </a:rPr>
              <a:t>将装载</a:t>
            </a:r>
            <a:r>
              <a:rPr lang="en-US" altLang="zh-CN" sz="2000" dirty="0">
                <a:solidFill>
                  <a:schemeClr val="tx1"/>
                </a:solidFill>
              </a:rPr>
              <a:t>-</a:t>
            </a:r>
            <a:r>
              <a:rPr lang="zh-CN" altLang="en-US" sz="2000" dirty="0">
                <a:solidFill>
                  <a:schemeClr val="tx1"/>
                </a:solidFill>
              </a:rPr>
              <a:t>使用型指令</a:t>
            </a:r>
            <a:r>
              <a:rPr lang="zh-CN" altLang="en-US" sz="2000" dirty="0" smtClean="0">
                <a:solidFill>
                  <a:schemeClr val="tx1"/>
                </a:solidFill>
              </a:rPr>
              <a:t>与它们的</a:t>
            </a:r>
            <a:r>
              <a:rPr lang="en-US" altLang="zh-CN" sz="2000" dirty="0" smtClean="0">
                <a:solidFill>
                  <a:schemeClr val="tx1"/>
                </a:solidFill>
              </a:rPr>
              <a:t>loads</a:t>
            </a:r>
            <a:r>
              <a:rPr lang="zh-CN" altLang="en-US" sz="2000" dirty="0">
                <a:solidFill>
                  <a:schemeClr val="tx1"/>
                </a:solidFill>
              </a:rPr>
              <a:t>隔开</a:t>
            </a:r>
            <a:r>
              <a:rPr lang="zh-CN" altLang="en-US" sz="2000" dirty="0" smtClean="0">
                <a:solidFill>
                  <a:schemeClr val="tx1"/>
                </a:solidFill>
              </a:rPr>
              <a:t>一个时钟周期</a:t>
            </a:r>
            <a:endParaRPr lang="en-US" sz="2000" dirty="0" smtClean="0">
              <a:solidFill>
                <a:schemeClr val="tx1"/>
              </a:solidFill>
            </a:endParaRPr>
          </a:p>
          <a:p>
            <a:pPr marL="741363" lvl="1" indent="-246063">
              <a:spcBef>
                <a:spcPct val="30000"/>
              </a:spcBef>
              <a:buClr>
                <a:schemeClr val="accent1"/>
              </a:buClr>
              <a:buSzPct val="75000"/>
              <a:buFont typeface="Monotype Sorts" pitchFamily="2" charset="2"/>
              <a:buChar char="l"/>
            </a:pPr>
            <a:r>
              <a:rPr lang="zh-CN" altLang="en-US" sz="2000" dirty="0" smtClean="0">
                <a:solidFill>
                  <a:schemeClr val="tx1"/>
                </a:solidFill>
              </a:rPr>
              <a:t>前两条指令具有</a:t>
            </a:r>
            <a:r>
              <a:rPr lang="en-US" altLang="zh-CN" sz="2000" dirty="0" smtClean="0">
                <a:solidFill>
                  <a:schemeClr val="tx1"/>
                </a:solidFill>
              </a:rPr>
              <a:t>load-use</a:t>
            </a:r>
            <a:r>
              <a:rPr lang="zh-CN" altLang="en-US" sz="2000" dirty="0" smtClean="0">
                <a:solidFill>
                  <a:schemeClr val="tx1"/>
                </a:solidFill>
              </a:rPr>
              <a:t>相关性，后两条指令以及最后两条指令具有数据相关性</a:t>
            </a:r>
            <a:endParaRPr lang="en-US" sz="2000" dirty="0">
              <a:solidFill>
                <a:schemeClr val="tx1"/>
              </a:solidFill>
            </a:endParaRPr>
          </a:p>
          <a:p>
            <a:pPr marL="741363" lvl="1" indent="-246063">
              <a:spcBef>
                <a:spcPct val="30000"/>
              </a:spcBef>
              <a:buClr>
                <a:schemeClr val="accent1"/>
              </a:buClr>
              <a:buSzPct val="75000"/>
              <a:buFont typeface="Monotype Sorts" pitchFamily="2" charset="2"/>
              <a:buChar char="l"/>
            </a:pPr>
            <a:r>
              <a:rPr lang="zh-CN" altLang="en-US" sz="2000" dirty="0" smtClean="0">
                <a:solidFill>
                  <a:schemeClr val="tx1"/>
                </a:solidFill>
              </a:rPr>
              <a:t>假设硬件进行了极佳的分支预测</a:t>
            </a:r>
            <a:endParaRPr 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7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78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8834" name="Rectangle 2"/>
          <p:cNvSpPr>
            <a:spLocks noGrp="1" noChangeArrowheads="1"/>
          </p:cNvSpPr>
          <p:nvPr>
            <p:ph type="title"/>
          </p:nvPr>
        </p:nvSpPr>
        <p:spPr/>
        <p:txBody>
          <a:bodyPr/>
          <a:lstStyle/>
          <a:p>
            <a:r>
              <a:rPr lang="en-US" dirty="0"/>
              <a:t>The Scheduled Code </a:t>
            </a:r>
            <a:r>
              <a:rPr lang="en-US" dirty="0" smtClean="0"/>
              <a:t>(</a:t>
            </a:r>
            <a:r>
              <a:rPr lang="zh-CN" altLang="en-US" dirty="0" smtClean="0"/>
              <a:t>没展开</a:t>
            </a:r>
            <a:r>
              <a:rPr lang="en-US" dirty="0" smtClean="0"/>
              <a:t>)</a:t>
            </a:r>
            <a:endParaRPr lang="en-US" dirty="0"/>
          </a:p>
        </p:txBody>
      </p:sp>
      <p:sp>
        <p:nvSpPr>
          <p:cNvPr id="1528835" name="Rectangle 3"/>
          <p:cNvSpPr>
            <a:spLocks noGrp="1" noChangeArrowheads="1"/>
          </p:cNvSpPr>
          <p:nvPr>
            <p:ph type="body" sz="half" idx="1"/>
          </p:nvPr>
        </p:nvSpPr>
        <p:spPr>
          <a:xfrm>
            <a:off x="762000" y="4343400"/>
            <a:ext cx="7696200" cy="1537857"/>
          </a:xfrm>
        </p:spPr>
        <p:txBody>
          <a:bodyPr/>
          <a:lstStyle/>
          <a:p>
            <a:r>
              <a:rPr lang="zh-CN" altLang="en-US" dirty="0" smtClean="0"/>
              <a:t>四个时钟周期执行了</a:t>
            </a:r>
            <a:r>
              <a:rPr lang="en-US" altLang="zh-CN" dirty="0" smtClean="0"/>
              <a:t>5</a:t>
            </a:r>
            <a:r>
              <a:rPr lang="zh-CN" altLang="en-US" dirty="0" smtClean="0"/>
              <a:t>条指令</a:t>
            </a:r>
            <a:endParaRPr lang="en-US" dirty="0"/>
          </a:p>
          <a:p>
            <a:pPr lvl="1"/>
            <a:r>
              <a:rPr lang="en-US" dirty="0"/>
              <a:t>CPI of 0.8 (versus the best case of 0.5)</a:t>
            </a:r>
          </a:p>
          <a:p>
            <a:pPr lvl="1"/>
            <a:r>
              <a:rPr lang="en-US" dirty="0"/>
              <a:t>IPC of 1.25 (versus the best case of 2.0)</a:t>
            </a:r>
          </a:p>
          <a:p>
            <a:pPr lvl="1"/>
            <a:r>
              <a:rPr lang="en-US" altLang="zh-CN" dirty="0" err="1" smtClean="0"/>
              <a:t>Nop</a:t>
            </a:r>
            <a:r>
              <a:rPr lang="zh-CN" altLang="en-US" dirty="0" smtClean="0"/>
              <a:t>未计入性能计算中</a:t>
            </a:r>
            <a:r>
              <a:rPr lang="en-US" dirty="0" smtClean="0"/>
              <a:t> </a:t>
            </a:r>
            <a:r>
              <a:rPr lang="en-US" dirty="0"/>
              <a:t>!!</a:t>
            </a:r>
          </a:p>
        </p:txBody>
      </p:sp>
      <p:sp>
        <p:nvSpPr>
          <p:cNvPr id="1528889" name="Oval 57"/>
          <p:cNvSpPr>
            <a:spLocks noChangeArrowheads="1"/>
          </p:cNvSpPr>
          <p:nvPr/>
        </p:nvSpPr>
        <p:spPr bwMode="auto">
          <a:xfrm>
            <a:off x="5867400" y="2514600"/>
            <a:ext cx="304800" cy="609600"/>
          </a:xfrm>
          <a:prstGeom prst="ellipse">
            <a:avLst/>
          </a:prstGeom>
          <a:noFill/>
          <a:ln w="12700">
            <a:solidFill>
              <a:schemeClr val="accent1"/>
            </a:solidFill>
            <a:round/>
            <a:headEnd/>
            <a:tailEnd/>
          </a:ln>
          <a:effectLst/>
        </p:spPr>
        <p:txBody>
          <a:bodyPr wrap="none" anchor="ctr"/>
          <a:lstStyle/>
          <a:p>
            <a:endParaRPr lang="en-US"/>
          </a:p>
        </p:txBody>
      </p:sp>
      <p:cxnSp>
        <p:nvCxnSpPr>
          <p:cNvPr id="7" name="Shape 6"/>
          <p:cNvCxnSpPr>
            <a:stCxn id="1528889" idx="0"/>
          </p:cNvCxnSpPr>
          <p:nvPr/>
        </p:nvCxnSpPr>
        <p:spPr bwMode="auto">
          <a:xfrm rot="16200000" flipV="1">
            <a:off x="4800600" y="1295400"/>
            <a:ext cx="457200" cy="1981200"/>
          </a:xfrm>
          <a:prstGeom prst="curvedConnector2">
            <a:avLst/>
          </a:prstGeom>
          <a:noFill/>
          <a:ln w="12700" cap="flat" cmpd="sng" algn="ctr">
            <a:solidFill>
              <a:schemeClr val="accent1"/>
            </a:solidFill>
            <a:prstDash val="solid"/>
            <a:round/>
            <a:headEnd type="none" w="med" len="med"/>
            <a:tailEnd type="arrow"/>
          </a:ln>
          <a:effectLst/>
        </p:spPr>
      </p:cxnSp>
      <p:graphicFrame>
        <p:nvGraphicFramePr>
          <p:cNvPr id="8" name="Group 56"/>
          <p:cNvGraphicFramePr>
            <a:graphicFrameLocks noGrp="1"/>
          </p:cNvGraphicFramePr>
          <p:nvPr>
            <p:ph sz="half" idx="2"/>
          </p:nvPr>
        </p:nvGraphicFramePr>
        <p:xfrm>
          <a:off x="609600" y="1066800"/>
          <a:ext cx="8001000" cy="1981200"/>
        </p:xfrm>
        <a:graphic>
          <a:graphicData uri="http://schemas.openxmlformats.org/drawingml/2006/table">
            <a:tbl>
              <a:tblPr/>
              <a:tblGrid>
                <a:gridCol w="838200"/>
                <a:gridCol w="3200400"/>
                <a:gridCol w="3200400"/>
                <a:gridCol w="762000"/>
              </a:tblGrid>
              <a:tr h="381000">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ALU or branch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Data transfer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CC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lw  $t0,0($s1)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addi  $s1,$s1,-4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addu  $t0,$t0,$s2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bne   $s1,$0,lp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sw  $t0,4($s1)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 name="Group 56"/>
          <p:cNvGraphicFramePr>
            <a:graphicFrameLocks/>
          </p:cNvGraphicFramePr>
          <p:nvPr/>
        </p:nvGraphicFramePr>
        <p:xfrm>
          <a:off x="609600" y="1066800"/>
          <a:ext cx="8001000" cy="2377440"/>
        </p:xfrm>
        <a:graphic>
          <a:graphicData uri="http://schemas.openxmlformats.org/drawingml/2006/table">
            <a:tbl>
              <a:tblPr/>
              <a:tblGrid>
                <a:gridCol w="838200"/>
                <a:gridCol w="3200400"/>
                <a:gridCol w="3200400"/>
                <a:gridCol w="762000"/>
              </a:tblGrid>
              <a:tr h="381000">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ALU or branch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Data transfer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CC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8889"/>
                                        </p:tgtEl>
                                        <p:attrNameLst>
                                          <p:attrName>style.visibility</p:attrName>
                                        </p:attrNameLst>
                                      </p:cBhvr>
                                      <p:to>
                                        <p:strVal val="visible"/>
                                      </p:to>
                                    </p:set>
                                  </p:childTnLst>
                                </p:cTn>
                              </p:par>
                            </p:childTnLst>
                          </p:cTn>
                        </p:par>
                        <p:par>
                          <p:cTn id="11" fill="hold">
                            <p:stCondLst>
                              <p:cond delay="0"/>
                            </p:stCondLst>
                            <p:childTnLst>
                              <p:par>
                                <p:cTn id="12" presetID="22" presetClass="entr" presetSubtype="2"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righ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2883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8835">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28835">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28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8835" grpId="0" build="p"/>
      <p:bldP spid="152888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882" name="Rectangle 2"/>
          <p:cNvSpPr>
            <a:spLocks noGrp="1" noChangeArrowheads="1"/>
          </p:cNvSpPr>
          <p:nvPr>
            <p:ph type="title"/>
          </p:nvPr>
        </p:nvSpPr>
        <p:spPr/>
        <p:txBody>
          <a:bodyPr/>
          <a:lstStyle/>
          <a:p>
            <a:r>
              <a:rPr lang="zh-CN" altLang="en-US" dirty="0"/>
              <a:t>循环展开</a:t>
            </a:r>
            <a:endParaRPr lang="en-US" dirty="0"/>
          </a:p>
        </p:txBody>
      </p:sp>
      <p:sp>
        <p:nvSpPr>
          <p:cNvPr id="1530883" name="Rectangle 3"/>
          <p:cNvSpPr>
            <a:spLocks noGrp="1" noChangeArrowheads="1"/>
          </p:cNvSpPr>
          <p:nvPr>
            <p:ph type="body" idx="1"/>
          </p:nvPr>
        </p:nvSpPr>
        <p:spPr>
          <a:xfrm>
            <a:off x="533400" y="914400"/>
            <a:ext cx="8153400" cy="3920047"/>
          </a:xfrm>
        </p:spPr>
        <p:txBody>
          <a:bodyPr/>
          <a:lstStyle/>
          <a:p>
            <a:r>
              <a:rPr lang="zh-CN" altLang="en-US" dirty="0" smtClean="0"/>
              <a:t>循环展开</a:t>
            </a:r>
            <a:r>
              <a:rPr lang="en-US" dirty="0" smtClean="0"/>
              <a:t>– </a:t>
            </a:r>
            <a:r>
              <a:rPr lang="zh-CN" altLang="en-US" dirty="0" smtClean="0"/>
              <a:t>循环体会被复制多份而且通过重叠不同循环体中的指令可以获得更高的指令集并行（</a:t>
            </a:r>
            <a:r>
              <a:rPr lang="en-US" altLang="zh-CN" dirty="0" smtClean="0"/>
              <a:t>ILP</a:t>
            </a:r>
            <a:r>
              <a:rPr lang="zh-CN" altLang="en-US" dirty="0" smtClean="0"/>
              <a:t>）</a:t>
            </a:r>
            <a:endParaRPr lang="en-US" dirty="0"/>
          </a:p>
          <a:p>
            <a:r>
              <a:rPr lang="zh-CN" altLang="en-US" dirty="0" smtClean="0"/>
              <a:t>应用循环展开</a:t>
            </a:r>
            <a:r>
              <a:rPr lang="en-US" dirty="0" smtClean="0"/>
              <a:t>(</a:t>
            </a:r>
            <a:r>
              <a:rPr lang="zh-CN" altLang="en-US" dirty="0" smtClean="0"/>
              <a:t>拷贝</a:t>
            </a:r>
            <a:r>
              <a:rPr lang="en-US" altLang="zh-CN" dirty="0" smtClean="0"/>
              <a:t>4</a:t>
            </a:r>
            <a:r>
              <a:rPr lang="zh-CN" altLang="en-US" dirty="0" smtClean="0"/>
              <a:t>份循环体</a:t>
            </a:r>
            <a:r>
              <a:rPr lang="en-US" dirty="0" smtClean="0"/>
              <a:t>) </a:t>
            </a:r>
            <a:r>
              <a:rPr lang="zh-CN" altLang="en-US" dirty="0" smtClean="0"/>
              <a:t>，然后调度产生的代码</a:t>
            </a:r>
            <a:endParaRPr lang="en-US" dirty="0"/>
          </a:p>
          <a:p>
            <a:pPr lvl="1"/>
            <a:r>
              <a:rPr lang="zh-CN" altLang="en-US" dirty="0" smtClean="0"/>
              <a:t>消除不必要的循环开销指令</a:t>
            </a:r>
            <a:endParaRPr lang="en-US" altLang="zh-CN" dirty="0" smtClean="0"/>
          </a:p>
          <a:p>
            <a:pPr lvl="1"/>
            <a:r>
              <a:rPr lang="zh-CN" altLang="en-US" dirty="0"/>
              <a:t>调度</a:t>
            </a:r>
            <a:r>
              <a:rPr lang="zh-CN" altLang="en-US" dirty="0" smtClean="0"/>
              <a:t>以避免</a:t>
            </a:r>
            <a:r>
              <a:rPr lang="en-US" altLang="zh-CN" dirty="0" smtClean="0"/>
              <a:t>load-use</a:t>
            </a:r>
            <a:r>
              <a:rPr lang="zh-CN" altLang="en-US" dirty="0" smtClean="0"/>
              <a:t>冒险</a:t>
            </a:r>
            <a:endParaRPr lang="en-US" dirty="0"/>
          </a:p>
          <a:p>
            <a:pPr lvl="1"/>
            <a:endParaRPr lang="en-US" dirty="0"/>
          </a:p>
          <a:p>
            <a:r>
              <a:rPr lang="zh-CN" altLang="en-US" dirty="0" smtClean="0"/>
              <a:t>在循环展开过程中，编译器通过重命名寄存器</a:t>
            </a:r>
            <a:r>
              <a:rPr lang="en-US" altLang="zh-CN" dirty="0" smtClean="0"/>
              <a:t>(</a:t>
            </a:r>
            <a:r>
              <a:rPr lang="en-US" altLang="zh-CN" dirty="0" smtClean="0">
                <a:solidFill>
                  <a:srgbClr val="FF0000"/>
                </a:solidFill>
              </a:rPr>
              <a:t>register renaming</a:t>
            </a:r>
            <a:r>
              <a:rPr lang="en-US" altLang="zh-CN" dirty="0" smtClean="0"/>
              <a:t>)</a:t>
            </a:r>
            <a:r>
              <a:rPr lang="zh-CN" altLang="en-US" dirty="0" smtClean="0"/>
              <a:t>来消除所有虚假的数据依赖</a:t>
            </a:r>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1122" name="Rectangle 2"/>
          <p:cNvSpPr>
            <a:spLocks noGrp="1" noChangeArrowheads="1"/>
          </p:cNvSpPr>
          <p:nvPr>
            <p:ph type="title"/>
          </p:nvPr>
        </p:nvSpPr>
        <p:spPr/>
        <p:txBody>
          <a:bodyPr/>
          <a:lstStyle/>
          <a:p>
            <a:r>
              <a:rPr lang="en-US" dirty="0"/>
              <a:t>Unrolled Code </a:t>
            </a:r>
            <a:r>
              <a:rPr lang="en-US" dirty="0" smtClean="0"/>
              <a:t>Example</a:t>
            </a:r>
            <a:r>
              <a:rPr lang="zh-CN" altLang="en-US" dirty="0" smtClean="0"/>
              <a:t>（展开）</a:t>
            </a:r>
            <a:endParaRPr lang="en-US" dirty="0"/>
          </a:p>
        </p:txBody>
      </p:sp>
      <p:sp>
        <p:nvSpPr>
          <p:cNvPr id="1541124" name="Rectangle 4"/>
          <p:cNvSpPr>
            <a:spLocks noChangeArrowheads="1"/>
          </p:cNvSpPr>
          <p:nvPr/>
        </p:nvSpPr>
        <p:spPr bwMode="auto">
          <a:xfrm>
            <a:off x="609600" y="914400"/>
            <a:ext cx="8305800" cy="5231176"/>
          </a:xfrm>
          <a:prstGeom prst="rect">
            <a:avLst/>
          </a:prstGeom>
          <a:noFill/>
          <a:ln w="12700">
            <a:noFill/>
            <a:miter lim="800000"/>
            <a:headEnd/>
            <a:tailEnd/>
          </a:ln>
          <a:effectLst/>
        </p:spPr>
        <p:txBody>
          <a:bodyPr lIns="63500" tIns="25400" rIns="63500" bIns="25400">
            <a:spAutoFit/>
          </a:bodyPr>
          <a:lstStyle/>
          <a:p>
            <a:pPr marL="287338" indent="-287338">
              <a:spcBef>
                <a:spcPct val="10000"/>
              </a:spcBef>
              <a:buClr>
                <a:schemeClr val="accent1"/>
              </a:buClr>
              <a:buSzPct val="75000"/>
              <a:buFont typeface="Wingdings" pitchFamily="2" charset="2"/>
              <a:buNone/>
            </a:pPr>
            <a:r>
              <a:rPr lang="en-US" sz="2200" dirty="0" err="1">
                <a:solidFill>
                  <a:schemeClr val="tx1"/>
                </a:solidFill>
                <a:latin typeface="Courier New" pitchFamily="49" charset="0"/>
              </a:rPr>
              <a:t>lp</a:t>
            </a:r>
            <a:r>
              <a:rPr lang="en-US" sz="2200" dirty="0">
                <a:solidFill>
                  <a:schemeClr val="tx1"/>
                </a:solidFill>
                <a:latin typeface="Courier New" pitchFamily="49" charset="0"/>
              </a:rPr>
              <a:t>:	</a:t>
            </a:r>
            <a:r>
              <a:rPr lang="en-US" sz="2200" dirty="0" err="1">
                <a:solidFill>
                  <a:schemeClr val="tx1"/>
                </a:solidFill>
                <a:latin typeface="Courier New" pitchFamily="49" charset="0"/>
              </a:rPr>
              <a:t>lw</a:t>
            </a:r>
            <a:r>
              <a:rPr lang="en-US" sz="2200" dirty="0">
                <a:solidFill>
                  <a:schemeClr val="tx1"/>
                </a:solidFill>
                <a:latin typeface="Courier New" pitchFamily="49" charset="0"/>
              </a:rPr>
              <a:t>	$t0,0($s1)	  </a:t>
            </a:r>
            <a:r>
              <a:rPr lang="en-US" sz="2200" dirty="0" smtClean="0">
                <a:solidFill>
                  <a:schemeClr val="tx1"/>
                </a:solidFill>
                <a:latin typeface="Courier New" pitchFamily="49" charset="0"/>
              </a:rPr>
              <a:t> # </a:t>
            </a:r>
            <a:r>
              <a:rPr lang="en-US" sz="2200" dirty="0">
                <a:solidFill>
                  <a:schemeClr val="tx1"/>
                </a:solidFill>
                <a:latin typeface="Courier New" pitchFamily="49" charset="0"/>
              </a:rPr>
              <a:t>$t0=array element</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lw</a:t>
            </a:r>
            <a:r>
              <a:rPr lang="en-US" sz="2200" dirty="0">
                <a:solidFill>
                  <a:schemeClr val="tx1"/>
                </a:solidFill>
                <a:latin typeface="Courier New" pitchFamily="49" charset="0"/>
              </a:rPr>
              <a:t>	$t1,-4($s1)   # $t1=array element</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lw</a:t>
            </a:r>
            <a:r>
              <a:rPr lang="en-US" sz="2200" dirty="0">
                <a:solidFill>
                  <a:schemeClr val="tx1"/>
                </a:solidFill>
                <a:latin typeface="Courier New" pitchFamily="49" charset="0"/>
              </a:rPr>
              <a:t>	$t2,-8($s1</a:t>
            </a:r>
            <a:r>
              <a:rPr lang="en-US" sz="2200" dirty="0" smtClean="0">
                <a:solidFill>
                  <a:schemeClr val="tx1"/>
                </a:solidFill>
                <a:latin typeface="Courier New" pitchFamily="49" charset="0"/>
              </a:rPr>
              <a:t>)   # </a:t>
            </a:r>
            <a:r>
              <a:rPr lang="en-US" sz="2200" dirty="0">
                <a:solidFill>
                  <a:schemeClr val="tx1"/>
                </a:solidFill>
                <a:latin typeface="Courier New" pitchFamily="49" charset="0"/>
              </a:rPr>
              <a:t>$t2=array element</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lw</a:t>
            </a:r>
            <a:r>
              <a:rPr lang="en-US" sz="2200" dirty="0">
                <a:solidFill>
                  <a:schemeClr val="tx1"/>
                </a:solidFill>
                <a:latin typeface="Courier New" pitchFamily="49" charset="0"/>
              </a:rPr>
              <a:t>	$t3,-12($s1)  # $t3=array element</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addu</a:t>
            </a:r>
            <a:r>
              <a:rPr lang="en-US" sz="2200" dirty="0">
                <a:solidFill>
                  <a:schemeClr val="tx1"/>
                </a:solidFill>
                <a:latin typeface="Courier New" pitchFamily="49" charset="0"/>
              </a:rPr>
              <a:t>	$t0,$t0,$s2  </a:t>
            </a:r>
            <a:r>
              <a:rPr lang="en-US" sz="2200" dirty="0" smtClean="0">
                <a:solidFill>
                  <a:schemeClr val="tx1"/>
                </a:solidFill>
                <a:latin typeface="Courier New" pitchFamily="49" charset="0"/>
              </a:rPr>
              <a:t> # </a:t>
            </a:r>
            <a:r>
              <a:rPr lang="en-US" sz="2200" dirty="0">
                <a:solidFill>
                  <a:schemeClr val="tx1"/>
                </a:solidFill>
                <a:latin typeface="Courier New" pitchFamily="49" charset="0"/>
              </a:rPr>
              <a:t>add scalar in $s2</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addu</a:t>
            </a:r>
            <a:r>
              <a:rPr lang="en-US" sz="2200" dirty="0">
                <a:solidFill>
                  <a:schemeClr val="tx1"/>
                </a:solidFill>
                <a:latin typeface="Courier New" pitchFamily="49" charset="0"/>
              </a:rPr>
              <a:t>	$t1,$t1,$s2  </a:t>
            </a:r>
            <a:r>
              <a:rPr lang="en-US" sz="2200" dirty="0" smtClean="0">
                <a:solidFill>
                  <a:schemeClr val="tx1"/>
                </a:solidFill>
                <a:latin typeface="Courier New" pitchFamily="49" charset="0"/>
              </a:rPr>
              <a:t> # </a:t>
            </a:r>
            <a:r>
              <a:rPr lang="en-US" sz="2200" dirty="0">
                <a:solidFill>
                  <a:schemeClr val="tx1"/>
                </a:solidFill>
                <a:latin typeface="Courier New" pitchFamily="49" charset="0"/>
              </a:rPr>
              <a:t>add scalar in $s2</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addu</a:t>
            </a:r>
            <a:r>
              <a:rPr lang="en-US" sz="2200" dirty="0">
                <a:solidFill>
                  <a:schemeClr val="tx1"/>
                </a:solidFill>
                <a:latin typeface="Courier New" pitchFamily="49" charset="0"/>
              </a:rPr>
              <a:t>	$t2,$t2,$s2  </a:t>
            </a:r>
            <a:r>
              <a:rPr lang="en-US" sz="2200" dirty="0" smtClean="0">
                <a:solidFill>
                  <a:schemeClr val="tx1"/>
                </a:solidFill>
                <a:latin typeface="Courier New" pitchFamily="49" charset="0"/>
              </a:rPr>
              <a:t> # </a:t>
            </a:r>
            <a:r>
              <a:rPr lang="en-US" sz="2200" dirty="0">
                <a:solidFill>
                  <a:schemeClr val="tx1"/>
                </a:solidFill>
                <a:latin typeface="Courier New" pitchFamily="49" charset="0"/>
              </a:rPr>
              <a:t>add scalar in $s2</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addu</a:t>
            </a:r>
            <a:r>
              <a:rPr lang="en-US" sz="2200" dirty="0">
                <a:solidFill>
                  <a:schemeClr val="tx1"/>
                </a:solidFill>
                <a:latin typeface="Courier New" pitchFamily="49" charset="0"/>
              </a:rPr>
              <a:t>	$t3,$t3,$s2  </a:t>
            </a:r>
            <a:r>
              <a:rPr lang="en-US" sz="2200" dirty="0" smtClean="0">
                <a:solidFill>
                  <a:schemeClr val="tx1"/>
                </a:solidFill>
                <a:latin typeface="Courier New" pitchFamily="49" charset="0"/>
              </a:rPr>
              <a:t> # </a:t>
            </a:r>
            <a:r>
              <a:rPr lang="en-US" sz="2200" dirty="0">
                <a:solidFill>
                  <a:schemeClr val="tx1"/>
                </a:solidFill>
                <a:latin typeface="Courier New" pitchFamily="49" charset="0"/>
              </a:rPr>
              <a:t>add scalar in $s2</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sw</a:t>
            </a:r>
            <a:r>
              <a:rPr lang="en-US" sz="2200" dirty="0">
                <a:solidFill>
                  <a:schemeClr val="tx1"/>
                </a:solidFill>
                <a:latin typeface="Courier New" pitchFamily="49" charset="0"/>
              </a:rPr>
              <a:t>	$t0,0($s1)   </a:t>
            </a:r>
            <a:r>
              <a:rPr lang="en-US" sz="2200" dirty="0" smtClean="0">
                <a:solidFill>
                  <a:schemeClr val="tx1"/>
                </a:solidFill>
                <a:latin typeface="Courier New" pitchFamily="49" charset="0"/>
              </a:rPr>
              <a:t> # </a:t>
            </a:r>
            <a:r>
              <a:rPr lang="en-US" sz="2200" dirty="0">
                <a:solidFill>
                  <a:schemeClr val="tx1"/>
                </a:solidFill>
                <a:latin typeface="Courier New" pitchFamily="49" charset="0"/>
              </a:rPr>
              <a:t>store result</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sw</a:t>
            </a:r>
            <a:r>
              <a:rPr lang="en-US" sz="2200" dirty="0">
                <a:solidFill>
                  <a:schemeClr val="tx1"/>
                </a:solidFill>
                <a:latin typeface="Courier New" pitchFamily="49" charset="0"/>
              </a:rPr>
              <a:t>	$t1,-4($s1)   # store result</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sw</a:t>
            </a:r>
            <a:r>
              <a:rPr lang="en-US" sz="2200" dirty="0">
                <a:solidFill>
                  <a:schemeClr val="tx1"/>
                </a:solidFill>
                <a:latin typeface="Courier New" pitchFamily="49" charset="0"/>
              </a:rPr>
              <a:t>	$t2,-8($s1)   # store result</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sw</a:t>
            </a:r>
            <a:r>
              <a:rPr lang="en-US" sz="2200" dirty="0">
                <a:solidFill>
                  <a:schemeClr val="tx1"/>
                </a:solidFill>
                <a:latin typeface="Courier New" pitchFamily="49" charset="0"/>
              </a:rPr>
              <a:t>	$t3,-12($s1)  # store result</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addi</a:t>
            </a:r>
            <a:r>
              <a:rPr lang="en-US" sz="2200" dirty="0">
                <a:solidFill>
                  <a:schemeClr val="tx1"/>
                </a:solidFill>
                <a:latin typeface="Courier New" pitchFamily="49" charset="0"/>
              </a:rPr>
              <a:t>	$s1,$s1,-16  </a:t>
            </a:r>
            <a:r>
              <a:rPr lang="en-US" sz="2200" dirty="0" smtClean="0">
                <a:solidFill>
                  <a:schemeClr val="tx1"/>
                </a:solidFill>
                <a:latin typeface="Courier New" pitchFamily="49" charset="0"/>
              </a:rPr>
              <a:t> # </a:t>
            </a:r>
            <a:r>
              <a:rPr lang="en-US" sz="2200" dirty="0">
                <a:solidFill>
                  <a:schemeClr val="tx1"/>
                </a:solidFill>
                <a:latin typeface="Courier New" pitchFamily="49" charset="0"/>
              </a:rPr>
              <a:t>decrement pointer</a:t>
            </a: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bne</a:t>
            </a:r>
            <a:r>
              <a:rPr lang="en-US" sz="2200" dirty="0">
                <a:solidFill>
                  <a:schemeClr val="tx1"/>
                </a:solidFill>
                <a:latin typeface="Courier New" pitchFamily="49" charset="0"/>
              </a:rPr>
              <a:t>	$s1,$0,lp    </a:t>
            </a:r>
            <a:r>
              <a:rPr lang="en-US" sz="2200" dirty="0" smtClean="0">
                <a:solidFill>
                  <a:schemeClr val="tx1"/>
                </a:solidFill>
                <a:latin typeface="Courier New" pitchFamily="49" charset="0"/>
              </a:rPr>
              <a:t> # </a:t>
            </a:r>
            <a:r>
              <a:rPr lang="en-US" sz="2200" dirty="0">
                <a:solidFill>
                  <a:schemeClr val="tx1"/>
                </a:solidFill>
                <a:latin typeface="Courier New" pitchFamily="49" charset="0"/>
              </a:rPr>
              <a:t>branch if $s1 != 0</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906" name="Rectangle 2"/>
          <p:cNvSpPr>
            <a:spLocks noGrp="1" noChangeArrowheads="1"/>
          </p:cNvSpPr>
          <p:nvPr>
            <p:ph type="title"/>
          </p:nvPr>
        </p:nvSpPr>
        <p:spPr/>
        <p:txBody>
          <a:bodyPr/>
          <a:lstStyle/>
          <a:p>
            <a:r>
              <a:rPr lang="en-US" dirty="0"/>
              <a:t>The Scheduled Code </a:t>
            </a:r>
            <a:r>
              <a:rPr lang="en-US" dirty="0" smtClean="0"/>
              <a:t>(</a:t>
            </a:r>
            <a:r>
              <a:rPr lang="zh-CN" altLang="en-US" dirty="0" smtClean="0"/>
              <a:t>展开</a:t>
            </a:r>
            <a:r>
              <a:rPr lang="en-US" dirty="0" smtClean="0"/>
              <a:t>)</a:t>
            </a:r>
            <a:endParaRPr lang="en-US" dirty="0"/>
          </a:p>
        </p:txBody>
      </p:sp>
      <p:sp>
        <p:nvSpPr>
          <p:cNvPr id="1531907" name="Rectangle 3"/>
          <p:cNvSpPr>
            <a:spLocks noGrp="1" noChangeArrowheads="1"/>
          </p:cNvSpPr>
          <p:nvPr>
            <p:ph type="body" sz="half" idx="1"/>
          </p:nvPr>
        </p:nvSpPr>
        <p:spPr>
          <a:xfrm>
            <a:off x="838200" y="5105400"/>
            <a:ext cx="7696200" cy="1153136"/>
          </a:xfrm>
        </p:spPr>
        <p:txBody>
          <a:bodyPr/>
          <a:lstStyle/>
          <a:p>
            <a:r>
              <a:rPr lang="zh-CN" altLang="en-US" dirty="0" smtClean="0"/>
              <a:t>在</a:t>
            </a:r>
            <a:r>
              <a:rPr lang="en-US" altLang="zh-CN" dirty="0" smtClean="0"/>
              <a:t>8</a:t>
            </a:r>
            <a:r>
              <a:rPr lang="zh-CN" altLang="en-US" dirty="0" smtClean="0"/>
              <a:t>个时钟周期内执行了</a:t>
            </a:r>
            <a:r>
              <a:rPr lang="en-US" altLang="zh-CN" dirty="0" smtClean="0"/>
              <a:t>14</a:t>
            </a:r>
            <a:r>
              <a:rPr lang="zh-CN" altLang="en-US" dirty="0" smtClean="0"/>
              <a:t>条指令</a:t>
            </a:r>
            <a:endParaRPr lang="en-US" dirty="0"/>
          </a:p>
          <a:p>
            <a:pPr lvl="1"/>
            <a:r>
              <a:rPr lang="en-US" dirty="0"/>
              <a:t>CPI of 0.57 (versus the best case of 0.5)</a:t>
            </a:r>
          </a:p>
          <a:p>
            <a:pPr lvl="1"/>
            <a:r>
              <a:rPr lang="en-US" dirty="0"/>
              <a:t>IPC of 1.8 (versus the best case of 2.0)</a:t>
            </a:r>
          </a:p>
        </p:txBody>
      </p:sp>
      <p:graphicFrame>
        <p:nvGraphicFramePr>
          <p:cNvPr id="1531983" name="Group 79"/>
          <p:cNvGraphicFramePr>
            <a:graphicFrameLocks noGrp="1"/>
          </p:cNvGraphicFramePr>
          <p:nvPr>
            <p:ph sz="half" idx="2"/>
          </p:nvPr>
        </p:nvGraphicFramePr>
        <p:xfrm>
          <a:off x="609600" y="990600"/>
          <a:ext cx="8001000" cy="3566160"/>
        </p:xfrm>
        <a:graphic>
          <a:graphicData uri="http://schemas.openxmlformats.org/drawingml/2006/table">
            <a:tbl>
              <a:tblPr/>
              <a:tblGrid>
                <a:gridCol w="838200"/>
                <a:gridCol w="3200400"/>
                <a:gridCol w="3200400"/>
                <a:gridCol w="762000"/>
              </a:tblGrid>
              <a:tr h="304800">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ALU or branch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Data transfer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CC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addi  $s1,$s1,-16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lw  $t0,0($s1)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lw  $t1,12($s1)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addu  $t0,$t0,$s2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lw  $t2,8($s1)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addu  $t1,$t1,$s2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lw  $t3,4($s1)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addu  $t2,$t2,$s2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sw  $t0,16($s1)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addu  $t3,$t3,$s2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sw  $t1,12($s1)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sw  $t2,8($s1)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bne   $s1,$0,lp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Courier New" pitchFamily="49" charset="0"/>
                        </a:rPr>
                        <a:t>sw  $t3,4($s1)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1984" name="Oval 80"/>
          <p:cNvSpPr>
            <a:spLocks noChangeArrowheads="1"/>
          </p:cNvSpPr>
          <p:nvPr/>
        </p:nvSpPr>
        <p:spPr bwMode="auto">
          <a:xfrm>
            <a:off x="5867400" y="1752600"/>
            <a:ext cx="381000" cy="1219200"/>
          </a:xfrm>
          <a:prstGeom prst="ellipse">
            <a:avLst/>
          </a:prstGeom>
          <a:noFill/>
          <a:ln w="12700">
            <a:solidFill>
              <a:schemeClr val="accent1"/>
            </a:solidFill>
            <a:round/>
            <a:headEnd/>
            <a:tailEnd/>
          </a:ln>
          <a:effectLst/>
        </p:spPr>
        <p:txBody>
          <a:bodyPr wrap="none" anchor="ctr"/>
          <a:lstStyle/>
          <a:p>
            <a:endParaRPr lang="en-US"/>
          </a:p>
        </p:txBody>
      </p:sp>
      <p:sp>
        <p:nvSpPr>
          <p:cNvPr id="1531985" name="Oval 81"/>
          <p:cNvSpPr>
            <a:spLocks noChangeArrowheads="1"/>
          </p:cNvSpPr>
          <p:nvPr/>
        </p:nvSpPr>
        <p:spPr bwMode="auto">
          <a:xfrm>
            <a:off x="5410200" y="1752600"/>
            <a:ext cx="381000" cy="1219200"/>
          </a:xfrm>
          <a:prstGeom prst="ellipse">
            <a:avLst/>
          </a:prstGeom>
          <a:noFill/>
          <a:ln w="12700">
            <a:solidFill>
              <a:srgbClr val="009900"/>
            </a:solidFill>
            <a:round/>
            <a:headEnd/>
            <a:tailEnd/>
          </a:ln>
          <a:effectLst/>
        </p:spPr>
        <p:txBody>
          <a:bodyPr wrap="none" anchor="ctr"/>
          <a:lstStyle/>
          <a:p>
            <a:endParaRPr lang="en-US"/>
          </a:p>
        </p:txBody>
      </p:sp>
      <p:sp>
        <p:nvSpPr>
          <p:cNvPr id="1531986" name="Oval 82"/>
          <p:cNvSpPr>
            <a:spLocks noChangeArrowheads="1"/>
          </p:cNvSpPr>
          <p:nvPr/>
        </p:nvSpPr>
        <p:spPr bwMode="auto">
          <a:xfrm>
            <a:off x="5410200" y="3352800"/>
            <a:ext cx="381000" cy="1219200"/>
          </a:xfrm>
          <a:prstGeom prst="ellipse">
            <a:avLst/>
          </a:prstGeom>
          <a:noFill/>
          <a:ln w="12700">
            <a:solidFill>
              <a:srgbClr val="009900"/>
            </a:solidFill>
            <a:round/>
            <a:headEnd/>
            <a:tailEnd/>
          </a:ln>
          <a:effectLst/>
        </p:spPr>
        <p:txBody>
          <a:bodyPr wrap="none" anchor="ctr"/>
          <a:lstStyle/>
          <a:p>
            <a:endParaRPr lang="en-US"/>
          </a:p>
        </p:txBody>
      </p:sp>
      <p:sp>
        <p:nvSpPr>
          <p:cNvPr id="1531987" name="Oval 83"/>
          <p:cNvSpPr>
            <a:spLocks noChangeArrowheads="1"/>
          </p:cNvSpPr>
          <p:nvPr/>
        </p:nvSpPr>
        <p:spPr bwMode="auto">
          <a:xfrm>
            <a:off x="5867400" y="3048000"/>
            <a:ext cx="457200" cy="1524000"/>
          </a:xfrm>
          <a:prstGeom prst="ellipse">
            <a:avLst/>
          </a:prstGeom>
          <a:noFill/>
          <a:ln w="12700">
            <a:solidFill>
              <a:schemeClr val="accent1"/>
            </a:solidFill>
            <a:round/>
            <a:headEnd/>
            <a:tailEnd/>
          </a:ln>
          <a:effectLst/>
        </p:spPr>
        <p:txBody>
          <a:bodyPr wrap="none" anchor="ctr"/>
          <a:lstStyle/>
          <a:p>
            <a:endParaRPr lang="en-US"/>
          </a:p>
        </p:txBody>
      </p:sp>
      <p:sp>
        <p:nvSpPr>
          <p:cNvPr id="1531989" name="Oval 85"/>
          <p:cNvSpPr>
            <a:spLocks noChangeArrowheads="1"/>
          </p:cNvSpPr>
          <p:nvPr/>
        </p:nvSpPr>
        <p:spPr bwMode="auto">
          <a:xfrm>
            <a:off x="2514600" y="2514600"/>
            <a:ext cx="1143000" cy="1219200"/>
          </a:xfrm>
          <a:prstGeom prst="ellipse">
            <a:avLst/>
          </a:prstGeom>
          <a:noFill/>
          <a:ln w="12700">
            <a:solidFill>
              <a:srgbClr val="009900"/>
            </a:solidFill>
            <a:round/>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19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19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19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19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19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3190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1907">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19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1907" grpId="0" build="p"/>
      <p:bldP spid="1531984" grpId="0" animBg="1"/>
      <p:bldP spid="1531985" grpId="0" animBg="1"/>
      <p:bldP spid="1531986" grpId="0" animBg="1"/>
      <p:bldP spid="1531987" grpId="0" animBg="1"/>
      <p:bldP spid="1531989"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002" name="Rectangle 2"/>
          <p:cNvSpPr>
            <a:spLocks noGrp="1" noChangeArrowheads="1"/>
          </p:cNvSpPr>
          <p:nvPr>
            <p:ph type="title"/>
          </p:nvPr>
        </p:nvSpPr>
        <p:spPr/>
        <p:txBody>
          <a:bodyPr/>
          <a:lstStyle/>
          <a:p>
            <a:r>
              <a:rPr lang="zh-CN" altLang="en-US" dirty="0" smtClean="0"/>
              <a:t>谓词化</a:t>
            </a:r>
            <a:endParaRPr lang="en-US" dirty="0"/>
          </a:p>
        </p:txBody>
      </p:sp>
      <p:sp>
        <p:nvSpPr>
          <p:cNvPr id="1536003" name="Rectangle 3"/>
          <p:cNvSpPr>
            <a:spLocks noGrp="1" noChangeArrowheads="1"/>
          </p:cNvSpPr>
          <p:nvPr>
            <p:ph type="body" idx="1"/>
          </p:nvPr>
        </p:nvSpPr>
        <p:spPr>
          <a:xfrm>
            <a:off x="533400" y="914400"/>
            <a:ext cx="8153400" cy="4492512"/>
          </a:xfrm>
        </p:spPr>
        <p:txBody>
          <a:bodyPr/>
          <a:lstStyle/>
          <a:p>
            <a:r>
              <a:rPr lang="zh-CN" altLang="en-US" dirty="0" smtClean="0"/>
              <a:t>谓词化是一种通过将指令的执行与否与谓词联系起来以消除分支指令的技术，例如</a:t>
            </a:r>
            <a:endParaRPr lang="en-US" dirty="0"/>
          </a:p>
          <a:p>
            <a:pPr lvl="1">
              <a:buFont typeface="Monotype Sorts" pitchFamily="2" charset="2"/>
              <a:buNone/>
            </a:pPr>
            <a:r>
              <a:rPr lang="en-US" dirty="0"/>
              <a:t>		</a:t>
            </a:r>
            <a:r>
              <a:rPr lang="en-US" dirty="0">
                <a:latin typeface="Courier New" pitchFamily="49" charset="0"/>
              </a:rPr>
              <a:t>if (p) {statement 1} else {statement 2}</a:t>
            </a:r>
          </a:p>
          <a:p>
            <a:pPr>
              <a:buFont typeface="Wingdings" pitchFamily="2" charset="2"/>
              <a:buNone/>
            </a:pPr>
            <a:r>
              <a:rPr lang="en-US" dirty="0">
                <a:latin typeface="Courier New" pitchFamily="49" charset="0"/>
              </a:rPr>
              <a:t> </a:t>
            </a:r>
            <a:r>
              <a:rPr lang="en-US" dirty="0" smtClean="0">
                <a:latin typeface="Courier New" pitchFamily="49" charset="0"/>
              </a:rPr>
              <a:t> </a:t>
            </a:r>
            <a:r>
              <a:rPr lang="zh-CN" altLang="en-US" dirty="0" smtClean="0">
                <a:latin typeface="Courier New" pitchFamily="49" charset="0"/>
              </a:rPr>
              <a:t>使用通常的编译方法，编译结果将含有两条分支指令</a:t>
            </a:r>
            <a:r>
              <a:rPr lang="zh-CN" altLang="en-US" dirty="0" smtClean="0"/>
              <a:t>。</a:t>
            </a:r>
            <a:endParaRPr lang="en-US" altLang="zh-CN" dirty="0" smtClean="0"/>
          </a:p>
          <a:p>
            <a:pPr>
              <a:buFont typeface="Wingdings" pitchFamily="2" charset="2"/>
              <a:buNone/>
            </a:pPr>
            <a:r>
              <a:rPr lang="en-US" altLang="zh-CN" dirty="0" smtClean="0"/>
              <a:t>    </a:t>
            </a:r>
            <a:r>
              <a:rPr lang="zh-CN" altLang="en-US" dirty="0" smtClean="0"/>
              <a:t>谓词化后，这段代码将被编译为：</a:t>
            </a:r>
            <a:endParaRPr lang="en-US" dirty="0"/>
          </a:p>
          <a:p>
            <a:pPr lvl="1">
              <a:buFont typeface="Monotype Sorts" pitchFamily="2" charset="2"/>
              <a:buNone/>
            </a:pPr>
            <a:r>
              <a:rPr lang="en-US" dirty="0"/>
              <a:t>	  </a:t>
            </a:r>
            <a:r>
              <a:rPr lang="en-US" dirty="0">
                <a:latin typeface="Courier New" pitchFamily="49" charset="0"/>
              </a:rPr>
              <a:t>(p) statement 1</a:t>
            </a:r>
          </a:p>
          <a:p>
            <a:pPr lvl="1">
              <a:buFont typeface="Monotype Sorts" pitchFamily="2" charset="2"/>
              <a:buNone/>
            </a:pPr>
            <a:r>
              <a:rPr lang="en-US" dirty="0">
                <a:latin typeface="Courier New" pitchFamily="49" charset="0"/>
              </a:rPr>
              <a:t>		(~p) statement 2</a:t>
            </a:r>
          </a:p>
          <a:p>
            <a:r>
              <a:rPr lang="en-US" dirty="0">
                <a:latin typeface="Courier New" pitchFamily="49" charset="0"/>
              </a:rPr>
              <a:t>(</a:t>
            </a:r>
            <a:r>
              <a:rPr lang="en-US" dirty="0" smtClean="0">
                <a:latin typeface="Courier New" pitchFamily="49" charset="0"/>
              </a:rPr>
              <a:t>condition)</a:t>
            </a:r>
            <a:r>
              <a:rPr lang="zh-CN" altLang="en-US" dirty="0" smtClean="0">
                <a:latin typeface="Courier New" pitchFamily="49" charset="0"/>
              </a:rPr>
              <a:t>部分表明其所指的代码仅在</a:t>
            </a:r>
            <a:r>
              <a:rPr lang="en-US" altLang="zh-CN" dirty="0" smtClean="0">
                <a:latin typeface="Courier New" pitchFamily="49" charset="0"/>
              </a:rPr>
              <a:t>condition</a:t>
            </a:r>
            <a:r>
              <a:rPr lang="zh-CN" altLang="en-US" dirty="0" smtClean="0">
                <a:latin typeface="Courier New" pitchFamily="49" charset="0"/>
              </a:rPr>
              <a:t>为真时才被执行</a:t>
            </a:r>
            <a:endParaRPr lang="en-US" dirty="0"/>
          </a:p>
          <a:p>
            <a:r>
              <a:rPr lang="zh-CN" altLang="en-US" dirty="0"/>
              <a:t>谓词</a:t>
            </a:r>
            <a:r>
              <a:rPr lang="zh-CN" altLang="en-US" dirty="0" smtClean="0"/>
              <a:t>化可以用来实现另一种消除分支的方法：推测执行</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360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0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3600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3600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00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00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3600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360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0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2930" name="Rectangle 2"/>
          <p:cNvSpPr>
            <a:spLocks noGrp="1" noChangeArrowheads="1"/>
          </p:cNvSpPr>
          <p:nvPr>
            <p:ph type="title"/>
          </p:nvPr>
        </p:nvSpPr>
        <p:spPr/>
        <p:txBody>
          <a:bodyPr/>
          <a:lstStyle/>
          <a:p>
            <a:r>
              <a:rPr lang="zh-CN" altLang="en-US" dirty="0" smtClean="0"/>
              <a:t>编译器对</a:t>
            </a:r>
            <a:r>
              <a:rPr lang="en-US" dirty="0" smtClean="0"/>
              <a:t>VLIW </a:t>
            </a:r>
            <a:r>
              <a:rPr lang="zh-CN" altLang="en-US" dirty="0" smtClean="0"/>
              <a:t>处理器的支持</a:t>
            </a:r>
            <a:endParaRPr lang="en-US" dirty="0"/>
          </a:p>
        </p:txBody>
      </p:sp>
      <p:sp>
        <p:nvSpPr>
          <p:cNvPr id="1532931" name="Rectangle 3"/>
          <p:cNvSpPr>
            <a:spLocks noGrp="1" noChangeArrowheads="1"/>
          </p:cNvSpPr>
          <p:nvPr>
            <p:ph type="body" idx="1"/>
          </p:nvPr>
        </p:nvSpPr>
        <p:spPr>
          <a:xfrm>
            <a:off x="533400" y="914400"/>
            <a:ext cx="8153400" cy="4304768"/>
          </a:xfrm>
          <a:ln>
            <a:solidFill>
              <a:schemeClr val="accent1"/>
            </a:solidFill>
          </a:ln>
        </p:spPr>
        <p:txBody>
          <a:bodyPr/>
          <a:lstStyle/>
          <a:p>
            <a:r>
              <a:rPr lang="zh-CN" altLang="en-US" dirty="0" smtClean="0"/>
              <a:t>编译器将一组相互独立的指令封装形成指令包（</a:t>
            </a:r>
            <a:r>
              <a:rPr lang="en-US" dirty="0" smtClean="0"/>
              <a:t>bundle</a:t>
            </a:r>
            <a:r>
              <a:rPr lang="zh-CN" altLang="en-US" dirty="0" smtClean="0"/>
              <a:t>）</a:t>
            </a:r>
            <a:endParaRPr lang="en-US" dirty="0"/>
          </a:p>
          <a:p>
            <a:pPr lvl="1"/>
            <a:r>
              <a:rPr lang="zh-CN" altLang="en-US" dirty="0" smtClean="0"/>
              <a:t>通过代码重调度</a:t>
            </a:r>
            <a:r>
              <a:rPr lang="en-US" dirty="0" smtClean="0"/>
              <a:t> </a:t>
            </a:r>
            <a:r>
              <a:rPr lang="en-US" dirty="0"/>
              <a:t>(trace scheduling)</a:t>
            </a:r>
          </a:p>
          <a:p>
            <a:r>
              <a:rPr lang="zh-CN" altLang="en-US" dirty="0" smtClean="0"/>
              <a:t>编译器通过循环展开来开发指令集并行度</a:t>
            </a:r>
            <a:r>
              <a:rPr lang="en-US" altLang="zh-CN" dirty="0" smtClean="0"/>
              <a:t>(</a:t>
            </a:r>
            <a:r>
              <a:rPr lang="en-US" dirty="0" smtClean="0"/>
              <a:t>ILP) </a:t>
            </a:r>
            <a:endParaRPr lang="en-US" dirty="0"/>
          </a:p>
          <a:p>
            <a:r>
              <a:rPr lang="zh-CN" altLang="en-US" dirty="0" smtClean="0"/>
              <a:t>编译器通过寄存器重命名来消除名字依赖关系并确保不发生</a:t>
            </a:r>
            <a:r>
              <a:rPr lang="en-US" altLang="zh-CN" dirty="0" smtClean="0"/>
              <a:t>load-u</a:t>
            </a:r>
            <a:r>
              <a:rPr lang="en-US" dirty="0" smtClean="0"/>
              <a:t>se </a:t>
            </a:r>
            <a:r>
              <a:rPr lang="zh-CN" altLang="en-US" dirty="0" smtClean="0"/>
              <a:t>冒险</a:t>
            </a:r>
            <a:endParaRPr lang="en-US" dirty="0"/>
          </a:p>
          <a:p>
            <a:r>
              <a:rPr lang="zh-CN" altLang="en-US" dirty="0" smtClean="0"/>
              <a:t>超标量处理器使用动态预测，而</a:t>
            </a:r>
            <a:r>
              <a:rPr lang="en-US" altLang="zh-CN" dirty="0" smtClean="0"/>
              <a:t>VLIW</a:t>
            </a:r>
            <a:r>
              <a:rPr lang="zh-CN" altLang="en-US" dirty="0" smtClean="0"/>
              <a:t>处理器主要依靠编译器来进行分支预测</a:t>
            </a:r>
            <a:endParaRPr lang="en-US" dirty="0"/>
          </a:p>
          <a:p>
            <a:pPr lvl="1"/>
            <a:r>
              <a:rPr lang="zh-CN" altLang="en-US" dirty="0" smtClean="0"/>
              <a:t>循环展开减少了分支条件数</a:t>
            </a:r>
            <a:endParaRPr lang="en-US" dirty="0"/>
          </a:p>
          <a:p>
            <a:pPr lvl="1"/>
            <a:r>
              <a:rPr lang="zh-CN" altLang="en-US" dirty="0" smtClean="0"/>
              <a:t>通过谓词化可以消除了</a:t>
            </a:r>
            <a:r>
              <a:rPr lang="en-US" altLang="zh-CN" dirty="0" smtClean="0"/>
              <a:t>if-then-else</a:t>
            </a:r>
            <a:r>
              <a:rPr lang="zh-CN" altLang="en-US" dirty="0" smtClean="0"/>
              <a:t>分支结构</a:t>
            </a:r>
            <a:endParaRPr lang="en-US" altLang="zh-CN" dirty="0" smtClean="0"/>
          </a:p>
          <a:p>
            <a:pPr lvl="1"/>
            <a:r>
              <a:rPr lang="zh-CN" altLang="en-US" dirty="0" smtClean="0"/>
              <a:t>编译器预测</a:t>
            </a:r>
            <a:r>
              <a:rPr lang="en-US" dirty="0" smtClean="0"/>
              <a:t>memory </a:t>
            </a:r>
            <a:r>
              <a:rPr lang="en-US" dirty="0"/>
              <a:t>bank references </a:t>
            </a:r>
            <a:r>
              <a:rPr lang="zh-CN" altLang="en-US" dirty="0" smtClean="0"/>
              <a:t>来减少</a:t>
            </a:r>
            <a:r>
              <a:rPr lang="en-US" dirty="0" smtClean="0"/>
              <a:t>memory bank</a:t>
            </a:r>
            <a:r>
              <a:rPr lang="zh-CN" altLang="en-US" dirty="0" smtClean="0"/>
              <a:t>冲突</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3293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293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293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3293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3293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32931">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2931">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2931">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329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2931"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666" name="Rectangle 2"/>
          <p:cNvSpPr>
            <a:spLocks noGrp="1" noChangeArrowheads="1"/>
          </p:cNvSpPr>
          <p:nvPr>
            <p:ph type="title"/>
          </p:nvPr>
        </p:nvSpPr>
        <p:spPr/>
        <p:txBody>
          <a:bodyPr/>
          <a:lstStyle/>
          <a:p>
            <a:r>
              <a:rPr lang="en-US" dirty="0"/>
              <a:t>VLIW </a:t>
            </a:r>
            <a:r>
              <a:rPr lang="zh-CN" altLang="en-US" dirty="0" smtClean="0"/>
              <a:t>的优缺点</a:t>
            </a:r>
            <a:endParaRPr lang="en-US" dirty="0"/>
          </a:p>
        </p:txBody>
      </p:sp>
      <p:sp>
        <p:nvSpPr>
          <p:cNvPr id="1521667" name="Rectangle 3"/>
          <p:cNvSpPr>
            <a:spLocks noGrp="1" noChangeArrowheads="1"/>
          </p:cNvSpPr>
          <p:nvPr>
            <p:ph type="body" idx="1"/>
          </p:nvPr>
        </p:nvSpPr>
        <p:spPr>
          <a:xfrm>
            <a:off x="457200" y="914400"/>
            <a:ext cx="8305800" cy="5397375"/>
          </a:xfrm>
        </p:spPr>
        <p:txBody>
          <a:bodyPr/>
          <a:lstStyle/>
          <a:p>
            <a:pPr>
              <a:spcBef>
                <a:spcPts val="900"/>
              </a:spcBef>
              <a:spcAft>
                <a:spcPts val="0"/>
              </a:spcAft>
            </a:pPr>
            <a:r>
              <a:rPr lang="zh-CN" altLang="en-US" dirty="0"/>
              <a:t>优点</a:t>
            </a:r>
            <a:endParaRPr lang="en-US" dirty="0"/>
          </a:p>
          <a:p>
            <a:pPr lvl="1">
              <a:spcBef>
                <a:spcPts val="900"/>
              </a:spcBef>
              <a:spcAft>
                <a:spcPts val="0"/>
              </a:spcAft>
            </a:pPr>
            <a:r>
              <a:rPr lang="zh-CN" altLang="en-US" dirty="0" smtClean="0"/>
              <a:t>更简化的硬件</a:t>
            </a:r>
            <a:r>
              <a:rPr lang="en-US" dirty="0" smtClean="0"/>
              <a:t> (</a:t>
            </a:r>
            <a:r>
              <a:rPr lang="zh-CN" altLang="en-US" dirty="0" smtClean="0"/>
              <a:t>潜在地消耗更少的功耗</a:t>
            </a:r>
            <a:r>
              <a:rPr lang="en-US" dirty="0" smtClean="0"/>
              <a:t>)</a:t>
            </a:r>
            <a:endParaRPr lang="en-US" dirty="0"/>
          </a:p>
          <a:p>
            <a:pPr lvl="1">
              <a:spcBef>
                <a:spcPts val="900"/>
              </a:spcBef>
              <a:spcAft>
                <a:spcPts val="0"/>
              </a:spcAft>
            </a:pPr>
            <a:r>
              <a:rPr lang="zh-CN" altLang="en-US" dirty="0"/>
              <a:t>可</a:t>
            </a:r>
            <a:r>
              <a:rPr lang="zh-CN" altLang="en-US" dirty="0" smtClean="0"/>
              <a:t>扩展性</a:t>
            </a:r>
            <a:endParaRPr lang="en-US" altLang="zh-CN" dirty="0" smtClean="0"/>
          </a:p>
          <a:p>
            <a:pPr lvl="1">
              <a:spcBef>
                <a:spcPts val="900"/>
              </a:spcBef>
              <a:spcAft>
                <a:spcPts val="0"/>
              </a:spcAft>
            </a:pPr>
            <a:r>
              <a:rPr lang="en-US" altLang="zh-CN" dirty="0" smtClean="0"/>
              <a:t>VLIW</a:t>
            </a:r>
            <a:r>
              <a:rPr lang="zh-CN" altLang="en-US" dirty="0" smtClean="0"/>
              <a:t>可以在每个指令包上包含更多的指令并增加更多的功能单元</a:t>
            </a:r>
            <a:endParaRPr lang="en-US" dirty="0"/>
          </a:p>
          <a:p>
            <a:pPr>
              <a:spcBef>
                <a:spcPts val="900"/>
              </a:spcBef>
              <a:spcAft>
                <a:spcPts val="0"/>
              </a:spcAft>
            </a:pPr>
            <a:r>
              <a:rPr lang="zh-CN" altLang="en-US" dirty="0" smtClean="0"/>
              <a:t>缺点</a:t>
            </a:r>
            <a:endParaRPr lang="en-US" dirty="0"/>
          </a:p>
          <a:p>
            <a:pPr lvl="1">
              <a:spcBef>
                <a:spcPts val="900"/>
              </a:spcBef>
              <a:spcAft>
                <a:spcPts val="0"/>
              </a:spcAft>
            </a:pPr>
            <a:r>
              <a:rPr lang="zh-CN" altLang="en-US" dirty="0" smtClean="0"/>
              <a:t>编程</a:t>
            </a:r>
            <a:r>
              <a:rPr lang="en-US" altLang="zh-CN" dirty="0" smtClean="0"/>
              <a:t>/</a:t>
            </a:r>
            <a:r>
              <a:rPr lang="zh-CN" altLang="en-US" dirty="0" smtClean="0"/>
              <a:t>编译复杂且需要更长的编译时间</a:t>
            </a:r>
            <a:endParaRPr lang="en-US" dirty="0"/>
          </a:p>
          <a:p>
            <a:pPr lvl="2">
              <a:spcBef>
                <a:spcPts val="900"/>
              </a:spcBef>
              <a:spcAft>
                <a:spcPts val="0"/>
              </a:spcAft>
            </a:pPr>
            <a:r>
              <a:rPr lang="zh-CN" altLang="en-US" dirty="0" smtClean="0"/>
              <a:t>编译深流水线以及长延迟的程序时，编译时间</a:t>
            </a:r>
            <a:r>
              <a:rPr lang="zh-CN" altLang="en-US" dirty="0"/>
              <a:t>不确定</a:t>
            </a:r>
            <a:r>
              <a:rPr lang="en-US" dirty="0" smtClean="0"/>
              <a:t> (</a:t>
            </a:r>
            <a:r>
              <a:rPr lang="zh-CN" altLang="en-US" dirty="0" smtClean="0"/>
              <a:t>使得性能峰值不确定</a:t>
            </a:r>
            <a:r>
              <a:rPr lang="en-US" dirty="0" smtClean="0"/>
              <a:t>)</a:t>
            </a:r>
            <a:endParaRPr lang="en-US" dirty="0"/>
          </a:p>
          <a:p>
            <a:pPr lvl="1">
              <a:spcBef>
                <a:spcPts val="900"/>
              </a:spcBef>
              <a:spcAft>
                <a:spcPts val="0"/>
              </a:spcAft>
            </a:pPr>
            <a:r>
              <a:rPr lang="en-US" dirty="0"/>
              <a:t>Lock step </a:t>
            </a:r>
            <a:r>
              <a:rPr lang="en-US" dirty="0" smtClean="0"/>
              <a:t>operation</a:t>
            </a:r>
            <a:r>
              <a:rPr lang="zh-CN" altLang="en-US" dirty="0" smtClean="0"/>
              <a:t>：例如阻塞所有的将要发射的</a:t>
            </a:r>
            <a:r>
              <a:rPr lang="en-US" altLang="zh-CN" dirty="0" smtClean="0"/>
              <a:t>stall</a:t>
            </a:r>
            <a:r>
              <a:rPr lang="zh-CN" altLang="en-US" dirty="0" smtClean="0"/>
              <a:t>直至冒险被解决</a:t>
            </a:r>
            <a:r>
              <a:rPr lang="en-US" dirty="0" smtClean="0"/>
              <a:t> (</a:t>
            </a:r>
            <a:r>
              <a:rPr lang="zh-CN" altLang="en-US" dirty="0" smtClean="0"/>
              <a:t>需要谓词化</a:t>
            </a:r>
            <a:r>
              <a:rPr lang="en-US" dirty="0" smtClean="0"/>
              <a:t>)</a:t>
            </a:r>
            <a:endParaRPr lang="en-US" dirty="0"/>
          </a:p>
          <a:p>
            <a:pPr lvl="1">
              <a:spcBef>
                <a:spcPts val="900"/>
              </a:spcBef>
              <a:spcAft>
                <a:spcPts val="0"/>
              </a:spcAft>
            </a:pPr>
            <a:r>
              <a:rPr lang="zh-CN" altLang="en-US" dirty="0" smtClean="0">
                <a:solidFill>
                  <a:schemeClr val="accent1"/>
                </a:solidFill>
              </a:rPr>
              <a:t>目标</a:t>
            </a:r>
            <a:r>
              <a:rPr lang="en-US" dirty="0" smtClean="0">
                <a:solidFill>
                  <a:schemeClr val="accent1"/>
                </a:solidFill>
              </a:rPr>
              <a:t> (</a:t>
            </a:r>
            <a:r>
              <a:rPr lang="zh-CN" altLang="en-US" dirty="0" smtClean="0">
                <a:solidFill>
                  <a:schemeClr val="accent1"/>
                </a:solidFill>
              </a:rPr>
              <a:t>二进制</a:t>
            </a:r>
            <a:r>
              <a:rPr lang="en-US" dirty="0" smtClean="0">
                <a:solidFill>
                  <a:schemeClr val="accent1"/>
                </a:solidFill>
              </a:rPr>
              <a:t>) </a:t>
            </a:r>
            <a:r>
              <a:rPr lang="zh-CN" altLang="en-US" dirty="0" smtClean="0">
                <a:solidFill>
                  <a:schemeClr val="accent1"/>
                </a:solidFill>
              </a:rPr>
              <a:t>代码不兼容</a:t>
            </a:r>
            <a:endParaRPr lang="en-US" dirty="0">
              <a:solidFill>
                <a:schemeClr val="accent1"/>
              </a:solidFill>
            </a:endParaRPr>
          </a:p>
          <a:p>
            <a:pPr lvl="1">
              <a:spcBef>
                <a:spcPts val="900"/>
              </a:spcBef>
              <a:spcAft>
                <a:spcPts val="0"/>
              </a:spcAft>
            </a:pPr>
            <a:r>
              <a:rPr lang="zh-CN" altLang="en-US" dirty="0" smtClean="0"/>
              <a:t>需要大量的</a:t>
            </a:r>
            <a:r>
              <a:rPr lang="zh-CN" altLang="en-US" dirty="0"/>
              <a:t>程序</a:t>
            </a:r>
            <a:r>
              <a:rPr lang="zh-CN" altLang="en-US" dirty="0" smtClean="0"/>
              <a:t>内存带宽</a:t>
            </a:r>
            <a:endParaRPr lang="en-US" dirty="0"/>
          </a:p>
          <a:p>
            <a:pPr lvl="1">
              <a:spcBef>
                <a:spcPts val="900"/>
              </a:spcBef>
              <a:spcAft>
                <a:spcPts val="0"/>
              </a:spcAft>
            </a:pPr>
            <a:r>
              <a:rPr lang="zh-CN" altLang="en-US" dirty="0" smtClean="0">
                <a:solidFill>
                  <a:schemeClr val="accent1"/>
                </a:solidFill>
              </a:rPr>
              <a:t>代码膨胀</a:t>
            </a:r>
            <a:endParaRPr lang="en-US" dirty="0" smtClean="0">
              <a:solidFill>
                <a:schemeClr val="accent1"/>
              </a:solidFill>
            </a:endParaRPr>
          </a:p>
          <a:p>
            <a:pPr lvl="2">
              <a:spcBef>
                <a:spcPts val="900"/>
              </a:spcBef>
              <a:spcAft>
                <a:spcPts val="0"/>
              </a:spcAft>
            </a:pPr>
            <a:r>
              <a:rPr lang="en-US" dirty="0" err="1" smtClean="0"/>
              <a:t>Nops</a:t>
            </a:r>
            <a:r>
              <a:rPr lang="en-US" dirty="0" smtClean="0"/>
              <a:t> </a:t>
            </a:r>
            <a:r>
              <a:rPr lang="zh-CN" altLang="en-US" dirty="0" smtClean="0"/>
              <a:t>浪费了程序内存空间</a:t>
            </a:r>
            <a:endParaRPr lang="en-US" dirty="0"/>
          </a:p>
          <a:p>
            <a:pPr lvl="2">
              <a:spcBef>
                <a:spcPts val="900"/>
              </a:spcBef>
              <a:spcAft>
                <a:spcPts val="0"/>
              </a:spcAft>
            </a:pPr>
            <a:r>
              <a:rPr lang="zh-CN" altLang="en-US" dirty="0" smtClean="0"/>
              <a:t>循环展开利用更多的程序内存空闲来开发并行度</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16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16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21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216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216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216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166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2166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2166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2166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2166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21667">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2166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66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538" name="Rectangle 2"/>
          <p:cNvSpPr>
            <a:spLocks noGrp="1" noChangeArrowheads="1"/>
          </p:cNvSpPr>
          <p:nvPr>
            <p:ph type="title"/>
          </p:nvPr>
        </p:nvSpPr>
        <p:spPr/>
        <p:txBody>
          <a:bodyPr/>
          <a:lstStyle/>
          <a:p>
            <a:r>
              <a:rPr lang="zh-CN" altLang="en-US" dirty="0" smtClean="0"/>
              <a:t>动态多发射机</a:t>
            </a:r>
            <a:r>
              <a:rPr lang="en-US" dirty="0" smtClean="0"/>
              <a:t> (SS)</a:t>
            </a:r>
            <a:endParaRPr lang="en-US" dirty="0"/>
          </a:p>
        </p:txBody>
      </p:sp>
      <p:sp>
        <p:nvSpPr>
          <p:cNvPr id="1345539" name="Rectangle 3"/>
          <p:cNvSpPr>
            <a:spLocks noGrp="1" noChangeArrowheads="1"/>
          </p:cNvSpPr>
          <p:nvPr>
            <p:ph type="body" idx="1"/>
          </p:nvPr>
        </p:nvSpPr>
        <p:spPr>
          <a:xfrm>
            <a:off x="457200" y="838200"/>
            <a:ext cx="8305800" cy="4723344"/>
          </a:xfrm>
        </p:spPr>
        <p:txBody>
          <a:bodyPr/>
          <a:lstStyle/>
          <a:p>
            <a:r>
              <a:rPr lang="zh-CN" altLang="en-US" dirty="0" smtClean="0"/>
              <a:t>动态多发射处理器</a:t>
            </a:r>
            <a:r>
              <a:rPr lang="en-US" dirty="0" smtClean="0"/>
              <a:t> (</a:t>
            </a:r>
            <a:r>
              <a:rPr lang="zh-CN" altLang="en-US" dirty="0" smtClean="0"/>
              <a:t>亦称作 </a:t>
            </a:r>
            <a:r>
              <a:rPr lang="en-US" dirty="0" err="1" smtClean="0">
                <a:solidFill>
                  <a:schemeClr val="accent1"/>
                </a:solidFill>
              </a:rPr>
              <a:t>SuperScalar</a:t>
            </a:r>
            <a:r>
              <a:rPr lang="zh-CN" altLang="en-US" dirty="0" smtClean="0">
                <a:solidFill>
                  <a:schemeClr val="accent1"/>
                </a:solidFill>
              </a:rPr>
              <a:t>超标量</a:t>
            </a:r>
            <a:r>
              <a:rPr lang="en-US" dirty="0" smtClean="0"/>
              <a:t>)</a:t>
            </a:r>
            <a:r>
              <a:rPr lang="zh-CN" altLang="en-US" dirty="0" smtClean="0"/>
              <a:t>利用硬件在运行时动态地确定同时发射以及执行的指令</a:t>
            </a:r>
            <a:endParaRPr lang="en-US" dirty="0" smtClean="0"/>
          </a:p>
          <a:p>
            <a:r>
              <a:rPr lang="zh-CN" altLang="en-US" dirty="0" smtClean="0">
                <a:solidFill>
                  <a:schemeClr val="accent1"/>
                </a:solidFill>
              </a:rPr>
              <a:t>指令</a:t>
            </a:r>
            <a:r>
              <a:rPr lang="zh-CN" altLang="en-US" dirty="0">
                <a:solidFill>
                  <a:schemeClr val="accent1"/>
                </a:solidFill>
              </a:rPr>
              <a:t>的</a:t>
            </a:r>
            <a:r>
              <a:rPr lang="zh-CN" altLang="en-US" dirty="0" smtClean="0">
                <a:solidFill>
                  <a:schemeClr val="accent1"/>
                </a:solidFill>
              </a:rPr>
              <a:t>提取和发射</a:t>
            </a:r>
            <a:r>
              <a:rPr lang="en-US" dirty="0" smtClean="0"/>
              <a:t>– </a:t>
            </a:r>
            <a:r>
              <a:rPr lang="zh-CN" altLang="en-US" dirty="0" smtClean="0"/>
              <a:t>取指并译码，然后将指令发送到功能单元执行</a:t>
            </a:r>
            <a:endParaRPr lang="en-US" dirty="0"/>
          </a:p>
          <a:p>
            <a:pPr lvl="1"/>
            <a:r>
              <a:rPr lang="en-US" dirty="0" smtClean="0"/>
              <a:t>Defines the </a:t>
            </a:r>
            <a:r>
              <a:rPr lang="en-US" dirty="0" smtClean="0">
                <a:solidFill>
                  <a:srgbClr val="FF0000"/>
                </a:solidFill>
              </a:rPr>
              <a:t>Instruction </a:t>
            </a:r>
            <a:r>
              <a:rPr lang="en-US" dirty="0" err="1">
                <a:solidFill>
                  <a:srgbClr val="FF0000"/>
                </a:solidFill>
              </a:rPr>
              <a:t>lookahead</a:t>
            </a:r>
            <a:r>
              <a:rPr lang="en-US" dirty="0">
                <a:solidFill>
                  <a:srgbClr val="FF0000"/>
                </a:solidFill>
              </a:rPr>
              <a:t> capability </a:t>
            </a:r>
            <a:r>
              <a:rPr lang="en-US" dirty="0"/>
              <a:t>– fetch, decode and issue </a:t>
            </a:r>
            <a:r>
              <a:rPr lang="en-US" dirty="0" smtClean="0"/>
              <a:t>instructions beyond </a:t>
            </a:r>
            <a:r>
              <a:rPr lang="en-US" dirty="0"/>
              <a:t>the current instruction</a:t>
            </a:r>
          </a:p>
          <a:p>
            <a:r>
              <a:rPr lang="zh-CN" altLang="en-US" dirty="0" smtClean="0">
                <a:solidFill>
                  <a:srgbClr val="FF0000"/>
                </a:solidFill>
              </a:rPr>
              <a:t>指令</a:t>
            </a:r>
            <a:r>
              <a:rPr lang="en-US" altLang="zh-CN" dirty="0" smtClean="0">
                <a:solidFill>
                  <a:srgbClr val="FF0000"/>
                </a:solidFill>
              </a:rPr>
              <a:t>-</a:t>
            </a:r>
            <a:r>
              <a:rPr lang="zh-CN" altLang="en-US" dirty="0" smtClean="0">
                <a:solidFill>
                  <a:srgbClr val="FF0000"/>
                </a:solidFill>
              </a:rPr>
              <a:t>执行</a:t>
            </a:r>
            <a:r>
              <a:rPr lang="en-US" dirty="0" smtClean="0"/>
              <a:t> </a:t>
            </a:r>
            <a:r>
              <a:rPr lang="en-US" dirty="0"/>
              <a:t>– </a:t>
            </a:r>
            <a:r>
              <a:rPr lang="zh-CN" altLang="en-US" dirty="0" smtClean="0"/>
              <a:t>只要源操作数和功能单元就绪，结果就被计算出来。</a:t>
            </a:r>
            <a:endParaRPr lang="en-US" dirty="0"/>
          </a:p>
          <a:p>
            <a:pPr lvl="1"/>
            <a:r>
              <a:rPr lang="en-US" dirty="0" smtClean="0"/>
              <a:t>Defines the </a:t>
            </a:r>
            <a:r>
              <a:rPr lang="en-US" dirty="0" smtClean="0">
                <a:solidFill>
                  <a:srgbClr val="FF0000"/>
                </a:solidFill>
              </a:rPr>
              <a:t>processor </a:t>
            </a:r>
            <a:r>
              <a:rPr lang="en-US" dirty="0" err="1">
                <a:solidFill>
                  <a:srgbClr val="FF0000"/>
                </a:solidFill>
              </a:rPr>
              <a:t>lookahead</a:t>
            </a:r>
            <a:r>
              <a:rPr lang="en-US" dirty="0">
                <a:solidFill>
                  <a:srgbClr val="FF0000"/>
                </a:solidFill>
              </a:rPr>
              <a:t> capability </a:t>
            </a:r>
            <a:r>
              <a:rPr lang="en-US" dirty="0" smtClean="0"/>
              <a:t>–complete execution of issued </a:t>
            </a:r>
            <a:r>
              <a:rPr lang="en-US" dirty="0"/>
              <a:t>instructions beyond the current instruction</a:t>
            </a:r>
          </a:p>
          <a:p>
            <a:r>
              <a:rPr lang="zh-CN" altLang="en-US" dirty="0">
                <a:solidFill>
                  <a:srgbClr val="FF0000"/>
                </a:solidFill>
              </a:rPr>
              <a:t>指令</a:t>
            </a:r>
            <a:r>
              <a:rPr lang="en-US" altLang="zh-CN" dirty="0" smtClean="0">
                <a:solidFill>
                  <a:srgbClr val="FF0000"/>
                </a:solidFill>
              </a:rPr>
              <a:t>-</a:t>
            </a:r>
            <a:r>
              <a:rPr lang="zh-CN" altLang="en-US" dirty="0" smtClean="0">
                <a:solidFill>
                  <a:srgbClr val="FF0000"/>
                </a:solidFill>
              </a:rPr>
              <a:t>提交</a:t>
            </a:r>
            <a:r>
              <a:rPr lang="en-US" dirty="0" smtClean="0"/>
              <a:t>– </a:t>
            </a:r>
            <a:r>
              <a:rPr lang="zh-CN" altLang="en-US" dirty="0" smtClean="0"/>
              <a:t>在确定安全时，将结果写回寄存器堆或者</a:t>
            </a:r>
            <a:r>
              <a:rPr lang="en-US" altLang="zh-CN" dirty="0"/>
              <a:t>D</a:t>
            </a:r>
            <a:r>
              <a:rPr lang="en-US" altLang="zh-CN" dirty="0" smtClean="0"/>
              <a:t>$(</a:t>
            </a:r>
            <a:r>
              <a:rPr lang="zh-CN" altLang="en-US" dirty="0" smtClean="0"/>
              <a:t>例如，改变机器状态</a:t>
            </a:r>
            <a:r>
              <a:rPr lang="en-US" altLang="zh-CN"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45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55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455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55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553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455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53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p:cNvSpPr>
            <a:spLocks noGrp="1" noChangeArrowheads="1"/>
          </p:cNvSpPr>
          <p:nvPr>
            <p:ph type="title"/>
          </p:nvPr>
        </p:nvSpPr>
        <p:spPr/>
        <p:txBody>
          <a:bodyPr/>
          <a:lstStyle/>
          <a:p>
            <a:r>
              <a:rPr lang="en-US" dirty="0" smtClean="0"/>
              <a:t>Review: </a:t>
            </a:r>
            <a:r>
              <a:rPr lang="zh-CN" altLang="en-US" dirty="0" smtClean="0"/>
              <a:t>流水线冒险</a:t>
            </a:r>
            <a:endParaRPr lang="en-US" dirty="0"/>
          </a:p>
        </p:txBody>
      </p:sp>
      <p:sp>
        <p:nvSpPr>
          <p:cNvPr id="1295363" name="Rectangle 3"/>
          <p:cNvSpPr>
            <a:spLocks noGrp="1" noChangeArrowheads="1"/>
          </p:cNvSpPr>
          <p:nvPr>
            <p:ph type="body" idx="1"/>
          </p:nvPr>
        </p:nvSpPr>
        <p:spPr>
          <a:xfrm>
            <a:off x="457200" y="762000"/>
            <a:ext cx="8382000" cy="5529719"/>
          </a:xfrm>
        </p:spPr>
        <p:txBody>
          <a:bodyPr/>
          <a:lstStyle/>
          <a:p>
            <a:r>
              <a:rPr lang="zh-CN" altLang="en-US" dirty="0" smtClean="0"/>
              <a:t>结构冒险</a:t>
            </a:r>
            <a:endParaRPr lang="en-US" dirty="0" smtClean="0"/>
          </a:p>
          <a:p>
            <a:pPr lvl="1"/>
            <a:r>
              <a:rPr lang="zh-CN" altLang="en-US" dirty="0"/>
              <a:t>通过</a:t>
            </a:r>
            <a:r>
              <a:rPr lang="zh-CN" altLang="en-US" dirty="0" smtClean="0"/>
              <a:t>设计流水线以消除结构冒险</a:t>
            </a:r>
            <a:endParaRPr lang="en-US" dirty="0"/>
          </a:p>
          <a:p>
            <a:r>
              <a:rPr lang="zh-CN" altLang="en-US" dirty="0" smtClean="0"/>
              <a:t>数据冒险</a:t>
            </a:r>
            <a:r>
              <a:rPr lang="en-US" altLang="zh-CN" dirty="0" smtClean="0"/>
              <a:t>——</a:t>
            </a:r>
            <a:r>
              <a:rPr lang="zh-CN" altLang="en-US" dirty="0" smtClean="0"/>
              <a:t>写前读</a:t>
            </a:r>
            <a:r>
              <a:rPr lang="en-US" altLang="zh-CN" dirty="0" smtClean="0"/>
              <a:t>(</a:t>
            </a:r>
            <a:r>
              <a:rPr lang="en-US" dirty="0" smtClean="0"/>
              <a:t> read before write)</a:t>
            </a:r>
            <a:endParaRPr lang="en-US" dirty="0"/>
          </a:p>
          <a:p>
            <a:pPr lvl="1"/>
            <a:r>
              <a:rPr lang="zh-CN" altLang="en-US" dirty="0" smtClean="0"/>
              <a:t>在流水线内进行数据转发</a:t>
            </a:r>
            <a:endParaRPr lang="en-US" altLang="zh-CN" dirty="0" smtClean="0"/>
          </a:p>
          <a:p>
            <a:pPr lvl="1"/>
            <a:r>
              <a:rPr lang="zh-CN" altLang="en-US" dirty="0" smtClean="0"/>
              <a:t>对于那些转发无法解决的数据冒险（如，装载</a:t>
            </a:r>
            <a:r>
              <a:rPr lang="en-US" altLang="zh-CN" dirty="0" smtClean="0"/>
              <a:t>-</a:t>
            </a:r>
            <a:r>
              <a:rPr lang="zh-CN" altLang="en-US" dirty="0" smtClean="0"/>
              <a:t>使用型</a:t>
            </a:r>
            <a:r>
              <a:rPr lang="zh-CN" altLang="en-US" dirty="0"/>
              <a:t>数据冒险</a:t>
            </a:r>
            <a:r>
              <a:rPr lang="zh-CN" altLang="en-US" dirty="0" smtClean="0"/>
              <a:t>）</a:t>
            </a:r>
            <a:r>
              <a:rPr lang="en-US" dirty="0" smtClean="0"/>
              <a:t> </a:t>
            </a:r>
            <a:r>
              <a:rPr lang="zh-CN" altLang="en-US" dirty="0" smtClean="0"/>
              <a:t>仍需要使用冒险控制硬件在指令流间插入阻塞（</a:t>
            </a:r>
            <a:r>
              <a:rPr lang="en-US" altLang="zh-CN" dirty="0" smtClean="0"/>
              <a:t>stall</a:t>
            </a:r>
            <a:r>
              <a:rPr lang="zh-CN" altLang="en-US" dirty="0" smtClean="0"/>
              <a:t>）</a:t>
            </a:r>
            <a:endParaRPr lang="en-US" dirty="0"/>
          </a:p>
          <a:p>
            <a:r>
              <a:rPr lang="zh-CN" altLang="en-US" dirty="0" smtClean="0"/>
              <a:t>控制冒险</a:t>
            </a:r>
            <a:r>
              <a:rPr lang="en-US" dirty="0" smtClean="0"/>
              <a:t>– </a:t>
            </a:r>
            <a:r>
              <a:rPr lang="en-US" dirty="0" err="1">
                <a:latin typeface="Courier New" pitchFamily="49" charset="0"/>
              </a:rPr>
              <a:t>beq</a:t>
            </a:r>
            <a:r>
              <a:rPr lang="en-US" dirty="0"/>
              <a:t>, </a:t>
            </a:r>
            <a:r>
              <a:rPr lang="en-US" dirty="0" err="1">
                <a:latin typeface="Courier New" pitchFamily="49" charset="0"/>
              </a:rPr>
              <a:t>bne,j,jr,jal</a:t>
            </a:r>
            <a:endParaRPr lang="en-US" dirty="0"/>
          </a:p>
          <a:p>
            <a:pPr lvl="1"/>
            <a:r>
              <a:rPr lang="zh-CN" altLang="en-US" dirty="0"/>
              <a:t>阻塞</a:t>
            </a:r>
            <a:r>
              <a:rPr lang="en-US" dirty="0" smtClean="0"/>
              <a:t> </a:t>
            </a:r>
            <a:r>
              <a:rPr lang="en-US" dirty="0"/>
              <a:t>– </a:t>
            </a:r>
            <a:r>
              <a:rPr lang="zh-CN" altLang="en-US" dirty="0" smtClean="0"/>
              <a:t>有损性能</a:t>
            </a:r>
            <a:endParaRPr lang="en-US" altLang="zh-CN" dirty="0" smtClean="0"/>
          </a:p>
          <a:p>
            <a:pPr lvl="1"/>
            <a:r>
              <a:rPr lang="zh-CN" altLang="en-US" dirty="0"/>
              <a:t>尽可能地将决策点提前，在流水线中越早做决策越好</a:t>
            </a:r>
            <a:r>
              <a:rPr lang="en-US" dirty="0"/>
              <a:t>–</a:t>
            </a:r>
            <a:r>
              <a:rPr lang="zh-CN" altLang="en-US" dirty="0"/>
              <a:t>减少阻塞的周期数，减少额外的硬件成本</a:t>
            </a:r>
            <a:endParaRPr lang="en-US" altLang="zh-CN" dirty="0"/>
          </a:p>
          <a:p>
            <a:pPr lvl="1"/>
            <a:r>
              <a:rPr lang="zh-CN" altLang="en-US" dirty="0" smtClean="0"/>
              <a:t>延迟决定</a:t>
            </a:r>
            <a:r>
              <a:rPr lang="en-US" dirty="0" smtClean="0"/>
              <a:t>(</a:t>
            </a:r>
            <a:r>
              <a:rPr lang="zh-CN" altLang="en-US" dirty="0" smtClean="0"/>
              <a:t>需要编译器的支持</a:t>
            </a:r>
            <a:r>
              <a:rPr lang="en-US" dirty="0" smtClean="0"/>
              <a:t>) –</a:t>
            </a:r>
            <a:r>
              <a:rPr lang="zh-CN" altLang="en-US" dirty="0" smtClean="0"/>
              <a:t>不适用于较深的流水线，（延迟决定）需要不止一个延迟槽</a:t>
            </a:r>
            <a:endParaRPr lang="en-US" altLang="zh-CN" dirty="0" smtClean="0"/>
          </a:p>
          <a:p>
            <a:pPr lvl="1"/>
            <a:r>
              <a:rPr lang="zh-CN" altLang="en-US" dirty="0" smtClean="0"/>
              <a:t>预测</a:t>
            </a:r>
            <a:r>
              <a:rPr lang="en-US" dirty="0" smtClean="0"/>
              <a:t>–</a:t>
            </a:r>
            <a:r>
              <a:rPr lang="zh-CN" altLang="en-US" dirty="0" smtClean="0"/>
              <a:t>如果有更多的硬件支持，可进行分支预测缓存或者分支目标缓存。当</a:t>
            </a:r>
            <a:r>
              <a:rPr lang="en-US" altLang="zh-CN" dirty="0" smtClean="0"/>
              <a:t>(BHT)</a:t>
            </a:r>
            <a:r>
              <a:rPr lang="zh-CN" altLang="en-US" dirty="0" smtClean="0"/>
              <a:t>的预测正确或</a:t>
            </a:r>
            <a:r>
              <a:rPr lang="en-US" altLang="zh-CN" dirty="0" smtClean="0"/>
              <a:t>(BTB)</a:t>
            </a:r>
            <a:r>
              <a:rPr lang="zh-CN" altLang="en-US" dirty="0" smtClean="0"/>
              <a:t>缓存了分支目标指令时，控制冒险阻塞的影响会降低。</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顺序</a:t>
            </a:r>
            <a:r>
              <a:rPr lang="en-US" dirty="0" smtClean="0"/>
              <a:t> </a:t>
            </a:r>
            <a:r>
              <a:rPr lang="en-US" dirty="0" err="1" smtClean="0"/>
              <a:t>vs</a:t>
            </a:r>
            <a:r>
              <a:rPr lang="en-US" dirty="0" smtClean="0"/>
              <a:t> </a:t>
            </a:r>
            <a:r>
              <a:rPr lang="zh-CN" altLang="en-US" dirty="0"/>
              <a:t>乱序</a:t>
            </a:r>
            <a:endParaRPr lang="en-US" dirty="0"/>
          </a:p>
        </p:txBody>
      </p:sp>
      <p:sp>
        <p:nvSpPr>
          <p:cNvPr id="3" name="Content Placeholder 2"/>
          <p:cNvSpPr>
            <a:spLocks noGrp="1"/>
          </p:cNvSpPr>
          <p:nvPr>
            <p:ph idx="1"/>
          </p:nvPr>
        </p:nvSpPr>
        <p:spPr>
          <a:xfrm>
            <a:off x="533400" y="914400"/>
            <a:ext cx="8153400" cy="4535601"/>
          </a:xfrm>
        </p:spPr>
        <p:txBody>
          <a:bodyPr/>
          <a:lstStyle/>
          <a:p>
            <a:r>
              <a:rPr lang="zh-CN" altLang="en-US" dirty="0" smtClean="0"/>
              <a:t>取指令和译码单元必须能够顺序发射指令，以记录程序中的依赖关系</a:t>
            </a:r>
            <a:endParaRPr lang="en-US" dirty="0" smtClean="0"/>
          </a:p>
          <a:p>
            <a:r>
              <a:rPr lang="zh-CN" altLang="en-US" dirty="0" smtClean="0"/>
              <a:t>提交单元必须按照程序顺序将结果写回寄存器堆和存储器以使得</a:t>
            </a:r>
            <a:endParaRPr lang="en-US" dirty="0" smtClean="0"/>
          </a:p>
          <a:p>
            <a:pPr lvl="1"/>
            <a:r>
              <a:rPr lang="zh-CN" altLang="en-US" dirty="0" smtClean="0"/>
              <a:t>当异常发生时，只有导致异常的那条指令之前的指令才能对寄存器状态进行修改</a:t>
            </a:r>
            <a:endParaRPr lang="en-US" dirty="0" smtClean="0"/>
          </a:p>
          <a:p>
            <a:pPr lvl="1"/>
            <a:r>
              <a:rPr lang="zh-CN" altLang="en-US" dirty="0" smtClean="0"/>
              <a:t>当分支预测错误时，那些出现在错误预测的分支之后的指令不能改变机器的状态</a:t>
            </a:r>
            <a:r>
              <a:rPr lang="en-US" dirty="0" smtClean="0"/>
              <a:t>(</a:t>
            </a:r>
            <a:r>
              <a:rPr lang="zh-CN" altLang="en-US" dirty="0" smtClean="0"/>
              <a:t>例如，我们使用提交单元来改正不正确的推测</a:t>
            </a:r>
            <a:r>
              <a:rPr lang="en-US" dirty="0" smtClean="0"/>
              <a:t>)</a:t>
            </a:r>
          </a:p>
          <a:p>
            <a:pPr algn="just"/>
            <a:r>
              <a:rPr lang="zh-CN" altLang="en-US" dirty="0" smtClean="0"/>
              <a:t>虽然处理器的前端</a:t>
            </a:r>
            <a:r>
              <a:rPr lang="en-US" dirty="0" smtClean="0"/>
              <a:t> (</a:t>
            </a:r>
            <a:r>
              <a:rPr lang="zh-CN" altLang="en-US" dirty="0" smtClean="0"/>
              <a:t>取指</a:t>
            </a:r>
            <a:r>
              <a:rPr lang="en-US" dirty="0" smtClean="0"/>
              <a:t>, </a:t>
            </a:r>
            <a:r>
              <a:rPr lang="zh-CN" altLang="en-US" dirty="0" smtClean="0"/>
              <a:t>译码</a:t>
            </a:r>
            <a:r>
              <a:rPr lang="en-US" dirty="0" smtClean="0"/>
              <a:t>, </a:t>
            </a:r>
            <a:r>
              <a:rPr lang="zh-CN" altLang="en-US" dirty="0" smtClean="0"/>
              <a:t>发射</a:t>
            </a:r>
            <a:r>
              <a:rPr lang="en-US" dirty="0" smtClean="0"/>
              <a:t>) </a:t>
            </a:r>
            <a:r>
              <a:rPr lang="zh-CN" altLang="en-US" dirty="0" smtClean="0"/>
              <a:t>和后端</a:t>
            </a:r>
            <a:r>
              <a:rPr lang="en-US" dirty="0" smtClean="0"/>
              <a:t>(</a:t>
            </a:r>
            <a:r>
              <a:rPr lang="zh-CN" altLang="en-US" dirty="0" smtClean="0"/>
              <a:t>提交</a:t>
            </a:r>
            <a:r>
              <a:rPr lang="en-US" dirty="0" smtClean="0"/>
              <a:t>) </a:t>
            </a:r>
            <a:r>
              <a:rPr lang="zh-CN" altLang="en-US" dirty="0" smtClean="0"/>
              <a:t>按照顺序操作指令</a:t>
            </a:r>
            <a:r>
              <a:rPr lang="en-US" dirty="0" smtClean="0"/>
              <a:t>, </a:t>
            </a:r>
            <a:r>
              <a:rPr lang="zh-CN" altLang="en-US" dirty="0" smtClean="0"/>
              <a:t>各功能单元可以在获得所需数据的条件下随时开始执行过程</a:t>
            </a:r>
            <a:endParaRPr lang="en-US" dirty="0" smtClean="0">
              <a:solidFill>
                <a:srgbClr val="7030A0"/>
              </a:solidFill>
            </a:endParaRPr>
          </a:p>
          <a:p>
            <a:pPr lvl="1"/>
            <a:r>
              <a:rPr lang="zh-CN" altLang="en-US" dirty="0" smtClean="0"/>
              <a:t>允许乱序执行可以增加指令集并行度</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7586" name="Rectangle 2"/>
          <p:cNvSpPr>
            <a:spLocks noGrp="1" noChangeArrowheads="1"/>
          </p:cNvSpPr>
          <p:nvPr>
            <p:ph type="title"/>
          </p:nvPr>
        </p:nvSpPr>
        <p:spPr/>
        <p:txBody>
          <a:bodyPr/>
          <a:lstStyle/>
          <a:p>
            <a:r>
              <a:rPr lang="zh-CN" altLang="en-US" dirty="0" smtClean="0"/>
              <a:t>乱序执行</a:t>
            </a:r>
            <a:endParaRPr lang="en-US" dirty="0"/>
          </a:p>
        </p:txBody>
      </p:sp>
      <p:sp>
        <p:nvSpPr>
          <p:cNvPr id="1347587" name="Rectangle 3"/>
          <p:cNvSpPr>
            <a:spLocks noGrp="1" noChangeArrowheads="1"/>
          </p:cNvSpPr>
          <p:nvPr>
            <p:ph type="body" idx="1"/>
          </p:nvPr>
        </p:nvSpPr>
        <p:spPr>
          <a:xfrm>
            <a:off x="533400" y="914400"/>
            <a:ext cx="8153400" cy="1048492"/>
          </a:xfrm>
        </p:spPr>
        <p:txBody>
          <a:bodyPr/>
          <a:lstStyle/>
          <a:p>
            <a:r>
              <a:rPr lang="zh-CN" altLang="en-US" dirty="0" smtClean="0"/>
              <a:t>乱序执行时，后面的指令可能先于前面的指令执行，因此需要硬件解决</a:t>
            </a:r>
            <a:r>
              <a:rPr lang="en-US" dirty="0" smtClean="0">
                <a:solidFill>
                  <a:schemeClr val="accent2"/>
                </a:solidFill>
              </a:rPr>
              <a:t>read before </a:t>
            </a:r>
            <a:r>
              <a:rPr lang="en-US" dirty="0" smtClean="0">
                <a:solidFill>
                  <a:schemeClr val="accent2"/>
                </a:solidFill>
              </a:rPr>
              <a:t>write </a:t>
            </a:r>
            <a:r>
              <a:rPr lang="zh-CN" altLang="en-US" dirty="0" smtClean="0">
                <a:solidFill>
                  <a:schemeClr val="accent2"/>
                </a:solidFill>
              </a:rPr>
              <a:t>（</a:t>
            </a:r>
            <a:r>
              <a:rPr lang="en-US" altLang="zh-CN" dirty="0" smtClean="0">
                <a:solidFill>
                  <a:schemeClr val="accent2"/>
                </a:solidFill>
              </a:rPr>
              <a:t>Write after read</a:t>
            </a:r>
            <a:r>
              <a:rPr lang="zh-CN" altLang="en-US" dirty="0" smtClean="0">
                <a:solidFill>
                  <a:schemeClr val="accent2"/>
                </a:solidFill>
              </a:rPr>
              <a:t>）</a:t>
            </a:r>
            <a:r>
              <a:rPr lang="en-US" dirty="0" smtClean="0">
                <a:solidFill>
                  <a:schemeClr val="accent2"/>
                </a:solidFill>
              </a:rPr>
              <a:t> </a:t>
            </a:r>
            <a:r>
              <a:rPr lang="zh-CN" altLang="en-US" dirty="0" smtClean="0"/>
              <a:t>以及</a:t>
            </a:r>
            <a:r>
              <a:rPr lang="en-US" dirty="0" smtClean="0">
                <a:solidFill>
                  <a:srgbClr val="00B050"/>
                </a:solidFill>
              </a:rPr>
              <a:t>write before </a:t>
            </a:r>
            <a:r>
              <a:rPr lang="en-US" dirty="0" smtClean="0">
                <a:solidFill>
                  <a:srgbClr val="00B050"/>
                </a:solidFill>
              </a:rPr>
              <a:t>write (write after write) </a:t>
            </a:r>
            <a:r>
              <a:rPr lang="zh-CN" altLang="en-US" dirty="0" smtClean="0"/>
              <a:t>的</a:t>
            </a:r>
            <a:r>
              <a:rPr lang="zh-CN" altLang="en-US" dirty="0" smtClean="0"/>
              <a:t>数据冒险</a:t>
            </a:r>
            <a:endParaRPr lang="en-US" dirty="0"/>
          </a:p>
        </p:txBody>
      </p:sp>
      <p:sp>
        <p:nvSpPr>
          <p:cNvPr id="5" name="Rectangle 5"/>
          <p:cNvSpPr>
            <a:spLocks noChangeArrowheads="1"/>
          </p:cNvSpPr>
          <p:nvPr/>
        </p:nvSpPr>
        <p:spPr bwMode="auto">
          <a:xfrm>
            <a:off x="457200" y="4038600"/>
            <a:ext cx="8153400" cy="2011833"/>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en-US" sz="2000" dirty="0">
                <a:solidFill>
                  <a:schemeClr val="tx1"/>
                </a:solidFill>
              </a:rPr>
              <a:t>If </a:t>
            </a:r>
            <a:r>
              <a:rPr lang="en-US" sz="2000" dirty="0" smtClean="0">
                <a:solidFill>
                  <a:schemeClr val="tx1"/>
                </a:solidFill>
              </a:rPr>
              <a:t>the </a:t>
            </a:r>
            <a:r>
              <a:rPr lang="en-US" sz="2000" dirty="0" err="1" smtClean="0">
                <a:solidFill>
                  <a:schemeClr val="tx1"/>
                </a:solidFill>
                <a:latin typeface="Courier New" pitchFamily="49" charset="0"/>
                <a:cs typeface="Courier New" pitchFamily="49" charset="0"/>
              </a:rPr>
              <a:t>lw</a:t>
            </a:r>
            <a:r>
              <a:rPr lang="en-US" sz="2000" dirty="0" smtClean="0">
                <a:solidFill>
                  <a:schemeClr val="tx1"/>
                </a:solidFill>
              </a:rPr>
              <a:t> write to </a:t>
            </a:r>
            <a:r>
              <a:rPr lang="en-US" sz="2000" dirty="0" smtClean="0">
                <a:solidFill>
                  <a:schemeClr val="tx1"/>
                </a:solidFill>
                <a:latin typeface="Courier New" pitchFamily="49" charset="0"/>
                <a:cs typeface="Courier New" pitchFamily="49" charset="0"/>
              </a:rPr>
              <a:t>$t0 </a:t>
            </a:r>
            <a:r>
              <a:rPr lang="en-US" sz="2000" dirty="0">
                <a:solidFill>
                  <a:schemeClr val="tx1"/>
                </a:solidFill>
              </a:rPr>
              <a:t>occurs </a:t>
            </a:r>
            <a:r>
              <a:rPr lang="en-US" sz="2000" dirty="0"/>
              <a:t>after</a:t>
            </a:r>
            <a:r>
              <a:rPr lang="en-US" sz="2000" dirty="0">
                <a:solidFill>
                  <a:schemeClr val="tx1"/>
                </a:solidFill>
              </a:rPr>
              <a:t> the </a:t>
            </a:r>
            <a:r>
              <a:rPr lang="en-US" sz="2000" dirty="0" err="1" smtClean="0">
                <a:solidFill>
                  <a:schemeClr val="tx1"/>
                </a:solidFill>
                <a:latin typeface="Courier New" pitchFamily="49" charset="0"/>
                <a:cs typeface="Courier New" pitchFamily="49" charset="0"/>
              </a:rPr>
              <a:t>addu</a:t>
            </a:r>
            <a:r>
              <a:rPr lang="en-US" sz="2000" dirty="0" smtClean="0">
                <a:solidFill>
                  <a:schemeClr val="tx1"/>
                </a:solidFill>
              </a:rPr>
              <a:t> </a:t>
            </a:r>
            <a:r>
              <a:rPr lang="en-US" sz="2000" dirty="0">
                <a:solidFill>
                  <a:schemeClr val="tx1"/>
                </a:solidFill>
              </a:rPr>
              <a:t>write, then </a:t>
            </a:r>
            <a:r>
              <a:rPr lang="en-US" sz="2000" dirty="0" smtClean="0">
                <a:solidFill>
                  <a:schemeClr val="tx1"/>
                </a:solidFill>
              </a:rPr>
              <a:t>the </a:t>
            </a:r>
            <a:r>
              <a:rPr lang="en-US" sz="2000" dirty="0" smtClean="0">
                <a:solidFill>
                  <a:schemeClr val="tx1"/>
                </a:solidFill>
                <a:latin typeface="Courier New" pitchFamily="49" charset="0"/>
                <a:cs typeface="Courier New" pitchFamily="49" charset="0"/>
              </a:rPr>
              <a:t>sub</a:t>
            </a:r>
            <a:r>
              <a:rPr lang="en-US" sz="2000" dirty="0" smtClean="0">
                <a:solidFill>
                  <a:schemeClr val="tx1"/>
                </a:solidFill>
              </a:rPr>
              <a:t> gets </a:t>
            </a:r>
            <a:r>
              <a:rPr lang="en-US" sz="2000" dirty="0">
                <a:solidFill>
                  <a:schemeClr val="tx1"/>
                </a:solidFill>
              </a:rPr>
              <a:t>an incorrect value for </a:t>
            </a:r>
            <a:r>
              <a:rPr lang="en-US" sz="2000" dirty="0" smtClean="0">
                <a:solidFill>
                  <a:schemeClr val="tx1"/>
                </a:solidFill>
                <a:latin typeface="Courier New" pitchFamily="49" charset="0"/>
                <a:cs typeface="Courier New" pitchFamily="49" charset="0"/>
              </a:rPr>
              <a:t>$t0</a:t>
            </a:r>
            <a:endParaRPr lang="en-US" sz="2000" dirty="0">
              <a:solidFill>
                <a:schemeClr val="tx1"/>
              </a:solidFill>
              <a:latin typeface="Courier New" pitchFamily="49" charset="0"/>
              <a:cs typeface="Courier New" pitchFamily="49" charset="0"/>
            </a:endParaRPr>
          </a:p>
          <a:p>
            <a:pPr marL="741363" lvl="1" indent="-246063">
              <a:spcBef>
                <a:spcPct val="30000"/>
              </a:spcBef>
              <a:buClr>
                <a:schemeClr val="accent1"/>
              </a:buClr>
              <a:buSzPct val="75000"/>
              <a:buFont typeface="Monotype Sorts" pitchFamily="2" charset="2"/>
              <a:buChar char="l"/>
            </a:pPr>
            <a:r>
              <a:rPr lang="en-US" sz="2000" dirty="0" smtClean="0">
                <a:solidFill>
                  <a:schemeClr val="tx1"/>
                </a:solidFill>
              </a:rPr>
              <a:t>The </a:t>
            </a:r>
            <a:r>
              <a:rPr lang="en-US" sz="2000" dirty="0" err="1" smtClean="0">
                <a:solidFill>
                  <a:schemeClr val="tx1"/>
                </a:solidFill>
                <a:latin typeface="Courier New" pitchFamily="49" charset="0"/>
                <a:cs typeface="Courier New" pitchFamily="49" charset="0"/>
              </a:rPr>
              <a:t>addu</a:t>
            </a:r>
            <a:r>
              <a:rPr lang="en-US" sz="2000" dirty="0" smtClean="0">
                <a:solidFill>
                  <a:schemeClr val="tx1"/>
                </a:solidFill>
              </a:rPr>
              <a:t> </a:t>
            </a:r>
            <a:r>
              <a:rPr lang="en-US" sz="2000" dirty="0">
                <a:solidFill>
                  <a:schemeClr val="tx1"/>
                </a:solidFill>
              </a:rPr>
              <a:t>has an </a:t>
            </a:r>
            <a:r>
              <a:rPr lang="en-US" sz="2000" dirty="0"/>
              <a:t>output dependency</a:t>
            </a:r>
            <a:r>
              <a:rPr lang="en-US" sz="2000" dirty="0">
                <a:solidFill>
                  <a:schemeClr val="tx1"/>
                </a:solidFill>
              </a:rPr>
              <a:t> on </a:t>
            </a:r>
            <a:r>
              <a:rPr lang="en-US" sz="2000" dirty="0" smtClean="0">
                <a:solidFill>
                  <a:schemeClr val="tx1"/>
                </a:solidFill>
              </a:rPr>
              <a:t>the </a:t>
            </a:r>
            <a:r>
              <a:rPr lang="en-US" sz="2000" dirty="0" err="1" smtClean="0">
                <a:solidFill>
                  <a:schemeClr val="tx1"/>
                </a:solidFill>
                <a:latin typeface="Courier New" pitchFamily="49" charset="0"/>
                <a:cs typeface="Courier New" pitchFamily="49" charset="0"/>
              </a:rPr>
              <a:t>lw</a:t>
            </a:r>
            <a:r>
              <a:rPr lang="en-US" sz="2000" dirty="0" smtClean="0">
                <a:solidFill>
                  <a:schemeClr val="tx1"/>
                </a:solidFill>
              </a:rPr>
              <a:t> </a:t>
            </a:r>
            <a:r>
              <a:rPr lang="en-US" sz="2000" dirty="0">
                <a:solidFill>
                  <a:schemeClr val="tx1"/>
                </a:solidFill>
              </a:rPr>
              <a:t>– </a:t>
            </a:r>
            <a:r>
              <a:rPr lang="en-US" sz="2000" dirty="0">
                <a:solidFill>
                  <a:srgbClr val="00B050"/>
                </a:solidFill>
              </a:rPr>
              <a:t>write before write</a:t>
            </a:r>
          </a:p>
          <a:p>
            <a:pPr marL="1146175" lvl="2" indent="-176213">
              <a:spcBef>
                <a:spcPct val="30000"/>
              </a:spcBef>
              <a:buClr>
                <a:schemeClr val="accent1"/>
              </a:buClr>
              <a:buSzPct val="100000"/>
              <a:buFontTx/>
              <a:buChar char="-"/>
            </a:pPr>
            <a:r>
              <a:rPr lang="zh-CN" altLang="en-US" dirty="0" smtClean="0">
                <a:solidFill>
                  <a:schemeClr val="tx1"/>
                </a:solidFill>
                <a:latin typeface="Courier New" pitchFamily="49" charset="0"/>
                <a:cs typeface="Courier New" pitchFamily="49" charset="0"/>
              </a:rPr>
              <a:t>当它的结果能被前一个需执行更长时间的指令重写时，那么</a:t>
            </a:r>
            <a:r>
              <a:rPr lang="en-US" altLang="zh-CN" dirty="0" err="1" smtClean="0">
                <a:solidFill>
                  <a:schemeClr val="tx1"/>
                </a:solidFill>
                <a:latin typeface="Courier New" pitchFamily="49" charset="0"/>
                <a:cs typeface="Courier New" pitchFamily="49" charset="0"/>
              </a:rPr>
              <a:t>addu</a:t>
            </a:r>
            <a:r>
              <a:rPr lang="zh-CN" altLang="en-US" dirty="0" smtClean="0">
                <a:solidFill>
                  <a:schemeClr val="tx1"/>
                </a:solidFill>
                <a:latin typeface="Courier New" pitchFamily="49" charset="0"/>
                <a:cs typeface="Courier New" pitchFamily="49" charset="0"/>
              </a:rPr>
              <a:t>的发射可能要被阻塞。</a:t>
            </a:r>
            <a:endParaRPr lang="en-US" dirty="0">
              <a:solidFill>
                <a:schemeClr val="tx1"/>
              </a:solidFill>
            </a:endParaRPr>
          </a:p>
        </p:txBody>
      </p:sp>
      <p:sp>
        <p:nvSpPr>
          <p:cNvPr id="6" name="Rectangle 4"/>
          <p:cNvSpPr>
            <a:spLocks noChangeArrowheads="1"/>
          </p:cNvSpPr>
          <p:nvPr/>
        </p:nvSpPr>
        <p:spPr bwMode="auto">
          <a:xfrm>
            <a:off x="1981200" y="2286000"/>
            <a:ext cx="6172200" cy="1507079"/>
          </a:xfrm>
          <a:prstGeom prst="rect">
            <a:avLst/>
          </a:prstGeom>
          <a:noFill/>
          <a:ln w="12700">
            <a:noFill/>
            <a:miter lim="800000"/>
            <a:headEnd/>
            <a:tailEnd/>
          </a:ln>
          <a:effectLst/>
        </p:spPr>
        <p:txBody>
          <a:bodyPr wrap="square" lIns="63500" tIns="25400" rIns="63500" bIns="25400">
            <a:spAutoFit/>
          </a:bodyPr>
          <a:lstStyle/>
          <a:p>
            <a:pPr marL="287338" indent="-287338">
              <a:spcBef>
                <a:spcPct val="10000"/>
              </a:spcBef>
              <a:buClr>
                <a:schemeClr val="accent1"/>
              </a:buClr>
              <a:buSzPct val="75000"/>
              <a:buFont typeface="Wingdings" pitchFamily="2" charset="2"/>
              <a:buNone/>
            </a:pPr>
            <a:r>
              <a:rPr lang="en-US" sz="2200" dirty="0" smtClean="0">
                <a:solidFill>
                  <a:schemeClr val="tx1"/>
                </a:solidFill>
                <a:latin typeface="Courier New" pitchFamily="49" charset="0"/>
              </a:rPr>
              <a:t>   </a:t>
            </a:r>
            <a:r>
              <a:rPr lang="en-US" sz="2200" dirty="0">
                <a:solidFill>
                  <a:schemeClr val="tx1"/>
                </a:solidFill>
                <a:latin typeface="Courier New" pitchFamily="49" charset="0"/>
              </a:rPr>
              <a:t>	</a:t>
            </a:r>
            <a:r>
              <a:rPr lang="en-US" sz="2200" dirty="0" err="1">
                <a:solidFill>
                  <a:schemeClr val="tx1"/>
                </a:solidFill>
                <a:latin typeface="Courier New" pitchFamily="49" charset="0"/>
              </a:rPr>
              <a:t>lw</a:t>
            </a:r>
            <a:r>
              <a:rPr lang="en-US" sz="2200" dirty="0">
                <a:solidFill>
                  <a:schemeClr val="tx1"/>
                </a:solidFill>
                <a:latin typeface="Courier New" pitchFamily="49" charset="0"/>
              </a:rPr>
              <a:t>	</a:t>
            </a:r>
            <a:r>
              <a:rPr lang="en-US" sz="2200" dirty="0">
                <a:solidFill>
                  <a:srgbClr val="00B050"/>
                </a:solidFill>
                <a:latin typeface="Courier New" pitchFamily="49" charset="0"/>
              </a:rPr>
              <a:t>$t0</a:t>
            </a:r>
            <a:r>
              <a:rPr lang="en-US" sz="2200" dirty="0">
                <a:solidFill>
                  <a:schemeClr val="tx2"/>
                </a:solidFill>
                <a:latin typeface="Courier New" pitchFamily="49" charset="0"/>
              </a:rPr>
              <a:t>,0</a:t>
            </a:r>
            <a:r>
              <a:rPr lang="en-US" sz="2200" dirty="0">
                <a:solidFill>
                  <a:schemeClr val="tx1"/>
                </a:solidFill>
                <a:latin typeface="Courier New" pitchFamily="49" charset="0"/>
              </a:rPr>
              <a:t>($s1</a:t>
            </a:r>
            <a:r>
              <a:rPr lang="en-US" sz="2200" dirty="0" smtClean="0">
                <a:solidFill>
                  <a:schemeClr val="tx1"/>
                </a:solidFill>
                <a:latin typeface="Courier New" pitchFamily="49" charset="0"/>
              </a:rPr>
              <a:t>)</a:t>
            </a:r>
            <a:endParaRPr lang="en-US" sz="2200" dirty="0">
              <a:solidFill>
                <a:schemeClr val="tx1"/>
              </a:solidFill>
              <a:latin typeface="Courier New" pitchFamily="49" charset="0"/>
            </a:endParaRP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err="1">
                <a:solidFill>
                  <a:schemeClr val="tx1"/>
                </a:solidFill>
                <a:latin typeface="Courier New" pitchFamily="49" charset="0"/>
              </a:rPr>
              <a:t>addu</a:t>
            </a:r>
            <a:r>
              <a:rPr lang="en-US" sz="2200" dirty="0">
                <a:solidFill>
                  <a:schemeClr val="tx1"/>
                </a:solidFill>
                <a:latin typeface="Courier New" pitchFamily="49" charset="0"/>
              </a:rPr>
              <a:t>	</a:t>
            </a:r>
            <a:r>
              <a:rPr lang="en-US" sz="2200" dirty="0">
                <a:solidFill>
                  <a:srgbClr val="00B050"/>
                </a:solidFill>
                <a:latin typeface="Courier New" pitchFamily="49" charset="0"/>
              </a:rPr>
              <a:t>$t0</a:t>
            </a:r>
            <a:r>
              <a:rPr lang="en-US" sz="2200" dirty="0">
                <a:solidFill>
                  <a:schemeClr val="tx1"/>
                </a:solidFill>
                <a:latin typeface="Courier New" pitchFamily="49" charset="0"/>
              </a:rPr>
              <a:t>,$</a:t>
            </a:r>
            <a:r>
              <a:rPr lang="en-US" sz="2200" dirty="0" smtClean="0">
                <a:solidFill>
                  <a:schemeClr val="tx2"/>
                </a:solidFill>
                <a:latin typeface="Courier New" pitchFamily="49" charset="0"/>
              </a:rPr>
              <a:t>t1,$</a:t>
            </a:r>
            <a:r>
              <a:rPr lang="en-US" sz="2200" dirty="0" smtClean="0">
                <a:solidFill>
                  <a:schemeClr val="tx1"/>
                </a:solidFill>
                <a:latin typeface="Courier New" pitchFamily="49" charset="0"/>
              </a:rPr>
              <a:t>s2</a:t>
            </a:r>
            <a:endParaRPr lang="en-US" sz="2200" dirty="0">
              <a:solidFill>
                <a:schemeClr val="tx1"/>
              </a:solidFill>
              <a:latin typeface="Courier New" pitchFamily="49" charset="0"/>
            </a:endParaRPr>
          </a:p>
          <a:p>
            <a:pPr marL="287338" indent="-287338">
              <a:spcBef>
                <a:spcPct val="10000"/>
              </a:spcBef>
              <a:buClr>
                <a:schemeClr val="accent1"/>
              </a:buClr>
              <a:buSzPct val="75000"/>
              <a:buFont typeface="Wingdings" pitchFamily="2" charset="2"/>
              <a:buNone/>
            </a:pPr>
            <a:r>
              <a:rPr lang="en-US" sz="2200" dirty="0">
                <a:solidFill>
                  <a:schemeClr val="tx1"/>
                </a:solidFill>
                <a:latin typeface="Courier New" pitchFamily="49" charset="0"/>
              </a:rPr>
              <a:t>		</a:t>
            </a:r>
            <a:r>
              <a:rPr lang="en-US" sz="2200" dirty="0" smtClean="0">
                <a:solidFill>
                  <a:schemeClr val="tx1"/>
                </a:solidFill>
                <a:latin typeface="Courier New" pitchFamily="49" charset="0"/>
              </a:rPr>
              <a:t>. . .</a:t>
            </a:r>
          </a:p>
          <a:p>
            <a:pPr marL="287338" indent="-287338">
              <a:spcBef>
                <a:spcPct val="10000"/>
              </a:spcBef>
              <a:buClr>
                <a:schemeClr val="accent1"/>
              </a:buClr>
              <a:buSzPct val="75000"/>
              <a:buFont typeface="Wingdings" pitchFamily="2" charset="2"/>
              <a:buNone/>
            </a:pPr>
            <a:r>
              <a:rPr lang="en-US" sz="2200" dirty="0" smtClean="0">
                <a:solidFill>
                  <a:schemeClr val="tx1"/>
                </a:solidFill>
                <a:latin typeface="Courier New" pitchFamily="49" charset="0"/>
              </a:rPr>
              <a:t>		sub	$t2, $t0, $s2</a:t>
            </a:r>
            <a:endParaRPr lang="en-US" sz="2200" dirty="0">
              <a:solidFill>
                <a:schemeClr val="tx1"/>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475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758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634" name="Rectangle 2"/>
          <p:cNvSpPr>
            <a:spLocks noGrp="1" noChangeArrowheads="1"/>
          </p:cNvSpPr>
          <p:nvPr>
            <p:ph type="title"/>
          </p:nvPr>
        </p:nvSpPr>
        <p:spPr/>
        <p:txBody>
          <a:bodyPr/>
          <a:lstStyle/>
          <a:p>
            <a:r>
              <a:rPr lang="zh-CN" altLang="en-US" dirty="0" smtClean="0"/>
              <a:t>反相关</a:t>
            </a:r>
            <a:r>
              <a:rPr lang="en-US" altLang="zh-CN" dirty="0"/>
              <a:t>(</a:t>
            </a:r>
            <a:r>
              <a:rPr lang="en-US" altLang="zh-CN" dirty="0" smtClean="0"/>
              <a:t>Anti-dependencies</a:t>
            </a:r>
            <a:r>
              <a:rPr lang="en-US" altLang="zh-CN" dirty="0"/>
              <a:t>)</a:t>
            </a:r>
            <a:endParaRPr lang="en-US" dirty="0"/>
          </a:p>
        </p:txBody>
      </p:sp>
      <p:sp>
        <p:nvSpPr>
          <p:cNvPr id="1349635" name="Rectangle 3"/>
          <p:cNvSpPr>
            <a:spLocks noGrp="1" noChangeArrowheads="1"/>
          </p:cNvSpPr>
          <p:nvPr>
            <p:ph type="body" idx="1"/>
          </p:nvPr>
        </p:nvSpPr>
        <p:spPr>
          <a:xfrm>
            <a:off x="533400" y="838200"/>
            <a:ext cx="8153400" cy="716093"/>
          </a:xfrm>
        </p:spPr>
        <p:txBody>
          <a:bodyPr/>
          <a:lstStyle/>
          <a:p>
            <a:r>
              <a:rPr lang="zh-CN" altLang="en-US" dirty="0" smtClean="0">
                <a:solidFill>
                  <a:schemeClr val="accent1"/>
                </a:solidFill>
              </a:rPr>
              <a:t>需要处理反相关</a:t>
            </a:r>
            <a:r>
              <a:rPr lang="en-US" dirty="0" smtClean="0"/>
              <a:t> </a:t>
            </a:r>
            <a:r>
              <a:rPr lang="en-US" dirty="0"/>
              <a:t>– </a:t>
            </a:r>
            <a:r>
              <a:rPr lang="zh-CN" altLang="en-US" dirty="0" smtClean="0"/>
              <a:t>当后面的指令</a:t>
            </a:r>
            <a:r>
              <a:rPr lang="en-US" dirty="0" smtClean="0"/>
              <a:t> (</a:t>
            </a:r>
            <a:r>
              <a:rPr lang="zh-CN" altLang="en-US" dirty="0" smtClean="0"/>
              <a:t>较早执行</a:t>
            </a:r>
            <a:r>
              <a:rPr lang="en-US" dirty="0" smtClean="0"/>
              <a:t>) </a:t>
            </a:r>
            <a:r>
              <a:rPr lang="zh-CN" altLang="en-US" dirty="0" smtClean="0"/>
              <a:t>产生的数据将会损坏前面指令</a:t>
            </a:r>
            <a:r>
              <a:rPr lang="en-US" altLang="zh-CN" dirty="0" smtClean="0"/>
              <a:t>(</a:t>
            </a:r>
            <a:r>
              <a:rPr lang="zh-CN" altLang="en-US" dirty="0" smtClean="0"/>
              <a:t>较晚执行</a:t>
            </a:r>
            <a:r>
              <a:rPr lang="en-US" altLang="zh-CN" dirty="0" smtClean="0"/>
              <a:t>)</a:t>
            </a:r>
            <a:r>
              <a:rPr lang="zh-CN" altLang="en-US" dirty="0" smtClean="0"/>
              <a:t>的源操作数</a:t>
            </a:r>
            <a:endParaRPr lang="en-US" altLang="zh-CN" dirty="0" smtClean="0"/>
          </a:p>
        </p:txBody>
      </p:sp>
      <p:sp>
        <p:nvSpPr>
          <p:cNvPr id="1349636" name="Text Box 4"/>
          <p:cNvSpPr txBox="1">
            <a:spLocks noChangeArrowheads="1"/>
          </p:cNvSpPr>
          <p:nvPr/>
        </p:nvSpPr>
        <p:spPr bwMode="auto">
          <a:xfrm>
            <a:off x="1752600" y="2667000"/>
            <a:ext cx="2368550" cy="915988"/>
          </a:xfrm>
          <a:prstGeom prst="rect">
            <a:avLst/>
          </a:prstGeom>
          <a:noFill/>
          <a:ln w="12700">
            <a:noFill/>
            <a:miter lim="800000"/>
            <a:headEnd/>
            <a:tailEnd/>
          </a:ln>
          <a:effectLst/>
        </p:spPr>
        <p:txBody>
          <a:bodyPr>
            <a:spAutoFit/>
          </a:bodyPr>
          <a:lstStyle/>
          <a:p>
            <a:r>
              <a:rPr lang="en-US">
                <a:solidFill>
                  <a:schemeClr val="accent2"/>
                </a:solidFill>
                <a:latin typeface="Courier New" pitchFamily="49" charset="0"/>
              </a:rPr>
              <a:t>R3</a:t>
            </a:r>
            <a:r>
              <a:rPr lang="en-US">
                <a:solidFill>
                  <a:schemeClr val="tx1"/>
                </a:solidFill>
                <a:latin typeface="Courier New" pitchFamily="49" charset="0"/>
              </a:rPr>
              <a:t> := </a:t>
            </a:r>
            <a:r>
              <a:rPr lang="en-US">
                <a:latin typeface="Courier New" pitchFamily="49" charset="0"/>
              </a:rPr>
              <a:t>R3</a:t>
            </a:r>
            <a:r>
              <a:rPr lang="en-US">
                <a:solidFill>
                  <a:schemeClr val="tx1"/>
                </a:solidFill>
                <a:latin typeface="Courier New" pitchFamily="49" charset="0"/>
              </a:rPr>
              <a:t> * R5</a:t>
            </a:r>
          </a:p>
          <a:p>
            <a:r>
              <a:rPr lang="en-US">
                <a:solidFill>
                  <a:schemeClr val="tx1"/>
                </a:solidFill>
                <a:latin typeface="Courier New" pitchFamily="49" charset="0"/>
              </a:rPr>
              <a:t>R4 := </a:t>
            </a:r>
            <a:r>
              <a:rPr lang="en-US">
                <a:solidFill>
                  <a:schemeClr val="accent2"/>
                </a:solidFill>
                <a:latin typeface="Courier New" pitchFamily="49" charset="0"/>
              </a:rPr>
              <a:t>R3</a:t>
            </a:r>
            <a:r>
              <a:rPr lang="en-US">
                <a:solidFill>
                  <a:schemeClr val="tx1"/>
                </a:solidFill>
                <a:latin typeface="Courier New" pitchFamily="49" charset="0"/>
              </a:rPr>
              <a:t> + 1</a:t>
            </a:r>
          </a:p>
          <a:p>
            <a:r>
              <a:rPr lang="en-US">
                <a:latin typeface="Courier New" pitchFamily="49" charset="0"/>
              </a:rPr>
              <a:t>R3</a:t>
            </a:r>
            <a:r>
              <a:rPr lang="en-US">
                <a:solidFill>
                  <a:schemeClr val="tx1"/>
                </a:solidFill>
                <a:latin typeface="Courier New" pitchFamily="49" charset="0"/>
              </a:rPr>
              <a:t> := R5 + 1</a:t>
            </a:r>
          </a:p>
        </p:txBody>
      </p:sp>
      <p:sp>
        <p:nvSpPr>
          <p:cNvPr id="1349637" name="Rectangle 5"/>
          <p:cNvSpPr>
            <a:spLocks noChangeArrowheads="1"/>
          </p:cNvSpPr>
          <p:nvPr/>
        </p:nvSpPr>
        <p:spPr bwMode="auto">
          <a:xfrm>
            <a:off x="533400" y="4064000"/>
            <a:ext cx="8153400" cy="1744067"/>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zh-CN" altLang="en-US" sz="2400" dirty="0" smtClean="0">
                <a:solidFill>
                  <a:schemeClr val="tx1"/>
                </a:solidFill>
              </a:rPr>
              <a:t>这种约束关系类似于数据依赖</a:t>
            </a:r>
            <a:r>
              <a:rPr lang="en-US" altLang="zh-CN" sz="2400" dirty="0" smtClean="0">
                <a:solidFill>
                  <a:schemeClr val="tx1"/>
                </a:solidFill>
              </a:rPr>
              <a:t>,</a:t>
            </a:r>
            <a:r>
              <a:rPr lang="en-US" sz="2400" dirty="0" smtClean="0">
                <a:solidFill>
                  <a:schemeClr val="tx1"/>
                </a:solidFill>
              </a:rPr>
              <a:t> </a:t>
            </a:r>
            <a:r>
              <a:rPr lang="en-US" sz="2400" dirty="0">
                <a:solidFill>
                  <a:schemeClr val="tx1"/>
                </a:solidFill>
              </a:rPr>
              <a:t>except </a:t>
            </a:r>
            <a:r>
              <a:rPr lang="en-US" sz="2400" i="1" dirty="0">
                <a:solidFill>
                  <a:schemeClr val="tx1"/>
                </a:solidFill>
              </a:rPr>
              <a:t>reversed</a:t>
            </a:r>
          </a:p>
          <a:p>
            <a:pPr marL="741363" lvl="1" indent="-246063">
              <a:spcBef>
                <a:spcPct val="30000"/>
              </a:spcBef>
              <a:buClr>
                <a:schemeClr val="accent1"/>
              </a:buClr>
              <a:buSzPct val="75000"/>
              <a:buFont typeface="Monotype Sorts" pitchFamily="2" charset="2"/>
              <a:buChar char="l"/>
            </a:pPr>
            <a:r>
              <a:rPr lang="en-US" altLang="zh-CN" sz="2000" dirty="0" smtClean="0">
                <a:solidFill>
                  <a:schemeClr val="tx1"/>
                </a:solidFill>
              </a:rPr>
              <a:t>Instead of the later instruction using a value (not yet) produced by an earlier instruction (</a:t>
            </a:r>
            <a:r>
              <a:rPr lang="en-US" altLang="zh-CN" sz="2000" dirty="0" smtClean="0">
                <a:solidFill>
                  <a:schemeClr val="accent2"/>
                </a:solidFill>
              </a:rPr>
              <a:t>read before </a:t>
            </a:r>
            <a:r>
              <a:rPr lang="en-US" altLang="zh-CN" sz="2000" dirty="0" smtClean="0">
                <a:solidFill>
                  <a:schemeClr val="accent2"/>
                </a:solidFill>
              </a:rPr>
              <a:t>write, write after read</a:t>
            </a:r>
            <a:r>
              <a:rPr lang="en-US" altLang="zh-CN" sz="2000" dirty="0" smtClean="0">
                <a:solidFill>
                  <a:schemeClr val="tx1"/>
                </a:solidFill>
              </a:rPr>
              <a:t>), </a:t>
            </a:r>
            <a:r>
              <a:rPr lang="en-US" altLang="zh-CN" sz="2000" dirty="0" smtClean="0">
                <a:solidFill>
                  <a:schemeClr val="tx1"/>
                </a:solidFill>
              </a:rPr>
              <a:t>the later instruction produces a value that destroys a value that the earlier instruction (has not yet) used (</a:t>
            </a:r>
            <a:r>
              <a:rPr lang="en-US" altLang="zh-CN" sz="2000" dirty="0" smtClean="0"/>
              <a:t>write before read</a:t>
            </a:r>
            <a:r>
              <a:rPr lang="en-US" altLang="zh-CN" sz="2000" dirty="0" smtClean="0">
                <a:solidFill>
                  <a:schemeClr val="tx1"/>
                </a:solidFill>
              </a:rPr>
              <a:t>)</a:t>
            </a:r>
            <a:endParaRPr lang="en-US" altLang="zh-CN" sz="2000" dirty="0">
              <a:solidFill>
                <a:schemeClr val="tx1"/>
              </a:solidFill>
            </a:endParaRPr>
          </a:p>
        </p:txBody>
      </p:sp>
      <p:sp>
        <p:nvSpPr>
          <p:cNvPr id="1349638" name="Text Box 6"/>
          <p:cNvSpPr txBox="1">
            <a:spLocks noChangeArrowheads="1"/>
          </p:cNvSpPr>
          <p:nvPr/>
        </p:nvSpPr>
        <p:spPr bwMode="auto">
          <a:xfrm>
            <a:off x="5257800" y="2667000"/>
            <a:ext cx="3276600" cy="923330"/>
          </a:xfrm>
          <a:prstGeom prst="rect">
            <a:avLst/>
          </a:prstGeom>
          <a:noFill/>
          <a:ln w="12700">
            <a:noFill/>
            <a:miter lim="800000"/>
            <a:headEnd/>
            <a:tailEnd/>
          </a:ln>
          <a:effectLst/>
        </p:spPr>
        <p:txBody>
          <a:bodyPr wrap="square">
            <a:spAutoFit/>
          </a:bodyPr>
          <a:lstStyle/>
          <a:p>
            <a:r>
              <a:rPr lang="en-US" dirty="0" err="1" smtClean="0"/>
              <a:t>Antidependency</a:t>
            </a:r>
            <a:r>
              <a:rPr lang="en-US" dirty="0" smtClean="0"/>
              <a:t> (WAR)</a:t>
            </a:r>
            <a:endParaRPr lang="en-US" dirty="0" smtClean="0"/>
          </a:p>
          <a:p>
            <a:r>
              <a:rPr lang="en-US" dirty="0" smtClean="0">
                <a:solidFill>
                  <a:schemeClr val="accent2"/>
                </a:solidFill>
              </a:rPr>
              <a:t>True </a:t>
            </a:r>
            <a:r>
              <a:rPr lang="en-US" dirty="0">
                <a:solidFill>
                  <a:schemeClr val="accent2"/>
                </a:solidFill>
              </a:rPr>
              <a:t>data </a:t>
            </a:r>
            <a:r>
              <a:rPr lang="en-US" dirty="0" smtClean="0">
                <a:solidFill>
                  <a:schemeClr val="accent2"/>
                </a:solidFill>
              </a:rPr>
              <a:t>dependency (RAW)</a:t>
            </a:r>
            <a:endParaRPr lang="en-US" dirty="0">
              <a:solidFill>
                <a:schemeClr val="tx1"/>
              </a:solidFill>
            </a:endParaRPr>
          </a:p>
          <a:p>
            <a:r>
              <a:rPr lang="en-US" dirty="0" smtClean="0">
                <a:solidFill>
                  <a:srgbClr val="009900"/>
                </a:solidFill>
              </a:rPr>
              <a:t>Output </a:t>
            </a:r>
            <a:r>
              <a:rPr lang="en-US" dirty="0" smtClean="0">
                <a:solidFill>
                  <a:srgbClr val="009900"/>
                </a:solidFill>
              </a:rPr>
              <a:t>dependency (WAW)</a:t>
            </a:r>
            <a:endParaRPr lang="en-US" dirty="0"/>
          </a:p>
        </p:txBody>
      </p:sp>
      <p:sp>
        <p:nvSpPr>
          <p:cNvPr id="1349639" name="Oval 7"/>
          <p:cNvSpPr>
            <a:spLocks noChangeArrowheads="1"/>
          </p:cNvSpPr>
          <p:nvPr/>
        </p:nvSpPr>
        <p:spPr bwMode="auto">
          <a:xfrm>
            <a:off x="1752600" y="2667000"/>
            <a:ext cx="457200" cy="304800"/>
          </a:xfrm>
          <a:prstGeom prst="ellipse">
            <a:avLst/>
          </a:prstGeom>
          <a:noFill/>
          <a:ln w="12700">
            <a:solidFill>
              <a:srgbClr val="009900"/>
            </a:solidFill>
            <a:round/>
            <a:headEnd/>
            <a:tailEnd/>
          </a:ln>
          <a:effectLst/>
        </p:spPr>
        <p:txBody>
          <a:bodyPr wrap="none" anchor="ctr"/>
          <a:lstStyle/>
          <a:p>
            <a:endParaRPr lang="en-US"/>
          </a:p>
        </p:txBody>
      </p:sp>
      <p:sp>
        <p:nvSpPr>
          <p:cNvPr id="1349640" name="Oval 8"/>
          <p:cNvSpPr>
            <a:spLocks noChangeArrowheads="1"/>
          </p:cNvSpPr>
          <p:nvPr/>
        </p:nvSpPr>
        <p:spPr bwMode="auto">
          <a:xfrm>
            <a:off x="1752600" y="3276600"/>
            <a:ext cx="457200" cy="304800"/>
          </a:xfrm>
          <a:prstGeom prst="ellipse">
            <a:avLst/>
          </a:prstGeom>
          <a:noFill/>
          <a:ln w="12700">
            <a:solidFill>
              <a:srgbClr val="009900"/>
            </a:solidFill>
            <a:round/>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9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96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138" name="Rectangle 2"/>
          <p:cNvSpPr>
            <a:spLocks noGrp="1" noChangeArrowheads="1"/>
          </p:cNvSpPr>
          <p:nvPr>
            <p:ph type="title"/>
          </p:nvPr>
        </p:nvSpPr>
        <p:spPr/>
        <p:txBody>
          <a:bodyPr/>
          <a:lstStyle/>
          <a:p>
            <a:r>
              <a:rPr lang="zh-CN" altLang="en-US" dirty="0" smtClean="0"/>
              <a:t>复习：依赖</a:t>
            </a:r>
            <a:endParaRPr lang="en-US" dirty="0"/>
          </a:p>
        </p:txBody>
      </p:sp>
      <p:sp>
        <p:nvSpPr>
          <p:cNvPr id="1371139" name="Rectangle 3"/>
          <p:cNvSpPr>
            <a:spLocks noGrp="1" noChangeArrowheads="1"/>
          </p:cNvSpPr>
          <p:nvPr>
            <p:ph type="body" idx="1"/>
          </p:nvPr>
        </p:nvSpPr>
        <p:spPr>
          <a:xfrm>
            <a:off x="533400" y="838200"/>
            <a:ext cx="8153400" cy="3587649"/>
          </a:xfrm>
        </p:spPr>
        <p:txBody>
          <a:bodyPr/>
          <a:lstStyle/>
          <a:p>
            <a:r>
              <a:rPr lang="en-US" dirty="0" smtClean="0"/>
              <a:t>3</a:t>
            </a:r>
            <a:r>
              <a:rPr lang="zh-CN" altLang="en-US" dirty="0" smtClean="0"/>
              <a:t>种数据依赖</a:t>
            </a:r>
            <a:endParaRPr lang="en-US" dirty="0"/>
          </a:p>
          <a:p>
            <a:pPr lvl="1"/>
            <a:r>
              <a:rPr lang="zh-CN" altLang="en-US" dirty="0"/>
              <a:t>真实</a:t>
            </a:r>
            <a:r>
              <a:rPr lang="zh-CN" altLang="en-US" dirty="0" smtClean="0"/>
              <a:t>数据依赖</a:t>
            </a:r>
            <a:r>
              <a:rPr lang="en-US" dirty="0" smtClean="0"/>
              <a:t>(</a:t>
            </a:r>
            <a:r>
              <a:rPr lang="en-US" dirty="0" smtClean="0">
                <a:solidFill>
                  <a:schemeClr val="accent2"/>
                </a:solidFill>
              </a:rPr>
              <a:t>read </a:t>
            </a:r>
            <a:r>
              <a:rPr lang="en-US" dirty="0" smtClean="0">
                <a:solidFill>
                  <a:schemeClr val="accent2"/>
                </a:solidFill>
              </a:rPr>
              <a:t>after write</a:t>
            </a:r>
            <a:r>
              <a:rPr lang="en-US" dirty="0"/>
              <a:t>)</a:t>
            </a:r>
          </a:p>
          <a:p>
            <a:pPr lvl="1"/>
            <a:r>
              <a:rPr lang="zh-CN" altLang="en-US" dirty="0" smtClean="0"/>
              <a:t>反相关依赖</a:t>
            </a:r>
            <a:r>
              <a:rPr lang="en-US" dirty="0" smtClean="0"/>
              <a:t>(</a:t>
            </a:r>
            <a:r>
              <a:rPr lang="en-US" dirty="0">
                <a:solidFill>
                  <a:schemeClr val="accent1"/>
                </a:solidFill>
              </a:rPr>
              <a:t>write </a:t>
            </a:r>
            <a:r>
              <a:rPr lang="en-US" dirty="0" smtClean="0">
                <a:solidFill>
                  <a:schemeClr val="accent1"/>
                </a:solidFill>
              </a:rPr>
              <a:t>after read</a:t>
            </a:r>
            <a:r>
              <a:rPr lang="en-US" dirty="0"/>
              <a:t>)</a:t>
            </a:r>
          </a:p>
          <a:p>
            <a:pPr lvl="1"/>
            <a:r>
              <a:rPr lang="zh-CN" altLang="en-US" dirty="0" smtClean="0"/>
              <a:t>输出依赖</a:t>
            </a:r>
            <a:r>
              <a:rPr lang="en-US" dirty="0" smtClean="0"/>
              <a:t>(</a:t>
            </a:r>
            <a:r>
              <a:rPr lang="en-US" dirty="0" smtClean="0">
                <a:solidFill>
                  <a:srgbClr val="00B050"/>
                </a:solidFill>
              </a:rPr>
              <a:t>write </a:t>
            </a:r>
            <a:r>
              <a:rPr lang="en-US" dirty="0" smtClean="0">
                <a:solidFill>
                  <a:srgbClr val="00B050"/>
                </a:solidFill>
              </a:rPr>
              <a:t>after write</a:t>
            </a:r>
            <a:r>
              <a:rPr lang="en-US" dirty="0"/>
              <a:t>)</a:t>
            </a:r>
          </a:p>
          <a:p>
            <a:pPr>
              <a:buFont typeface="Wingdings" pitchFamily="2" charset="2"/>
              <a:buNone/>
            </a:pPr>
            <a:r>
              <a:rPr lang="en-US" dirty="0"/>
              <a:t>   </a:t>
            </a:r>
            <a:r>
              <a:rPr lang="zh-CN" altLang="en-US" dirty="0" smtClean="0"/>
              <a:t>通过使用寄存器来维持</a:t>
            </a:r>
            <a:r>
              <a:rPr lang="en-US" dirty="0" smtClean="0"/>
              <a:t> (</a:t>
            </a:r>
            <a:r>
              <a:rPr lang="zh-CN" altLang="en-US" dirty="0" smtClean="0"/>
              <a:t>或是其它存储位置</a:t>
            </a:r>
            <a:r>
              <a:rPr lang="en-US" dirty="0" smtClean="0"/>
              <a:t>)</a:t>
            </a:r>
            <a:endParaRPr lang="en-US" dirty="0"/>
          </a:p>
          <a:p>
            <a:r>
              <a:rPr lang="zh-CN" altLang="en-US" dirty="0"/>
              <a:t>真实</a:t>
            </a:r>
            <a:r>
              <a:rPr lang="zh-CN" altLang="en-US" dirty="0" smtClean="0"/>
              <a:t>代表一个程序内数据和信息的流动</a:t>
            </a:r>
            <a:endParaRPr lang="en-US" dirty="0"/>
          </a:p>
          <a:p>
            <a:r>
              <a:rPr lang="zh-CN" altLang="en-US" dirty="0" smtClean="0"/>
              <a:t>反相关和输出依赖的出现是因为寄存器数量有限，程序员滥用数量有限的寄存器而导致存储冲突</a:t>
            </a:r>
            <a:r>
              <a:rPr lang="en-US" dirty="0"/>
              <a:t>	</a:t>
            </a:r>
          </a:p>
        </p:txBody>
      </p:sp>
      <p:grpSp>
        <p:nvGrpSpPr>
          <p:cNvPr id="2" name="Group 6"/>
          <p:cNvGrpSpPr>
            <a:grpSpLocks/>
          </p:cNvGrpSpPr>
          <p:nvPr/>
        </p:nvGrpSpPr>
        <p:grpSpPr bwMode="auto">
          <a:xfrm>
            <a:off x="6096003" y="1676400"/>
            <a:ext cx="1668464" cy="685800"/>
            <a:chOff x="3840" y="1152"/>
            <a:chExt cx="1051" cy="432"/>
          </a:xfrm>
        </p:grpSpPr>
        <p:sp>
          <p:nvSpPr>
            <p:cNvPr id="1371140" name="Text Box 4"/>
            <p:cNvSpPr txBox="1">
              <a:spLocks noChangeArrowheads="1"/>
            </p:cNvSpPr>
            <p:nvPr/>
          </p:nvSpPr>
          <p:spPr bwMode="auto">
            <a:xfrm>
              <a:off x="4128" y="1238"/>
              <a:ext cx="763" cy="252"/>
            </a:xfrm>
            <a:prstGeom prst="rect">
              <a:avLst/>
            </a:prstGeom>
            <a:noFill/>
            <a:ln w="12700">
              <a:noFill/>
              <a:miter lim="800000"/>
              <a:headEnd/>
              <a:tailEnd/>
            </a:ln>
            <a:effectLst/>
          </p:spPr>
          <p:txBody>
            <a:bodyPr wrap="none">
              <a:spAutoFit/>
            </a:bodyPr>
            <a:lstStyle/>
            <a:p>
              <a:r>
                <a:rPr lang="zh-CN" altLang="en-US" sz="2000" dirty="0" smtClean="0"/>
                <a:t>存储冲突</a:t>
              </a:r>
              <a:endParaRPr lang="en-US" sz="2000" dirty="0"/>
            </a:p>
          </p:txBody>
        </p:sp>
        <p:sp>
          <p:nvSpPr>
            <p:cNvPr id="1371141" name="AutoShape 5"/>
            <p:cNvSpPr>
              <a:spLocks/>
            </p:cNvSpPr>
            <p:nvPr/>
          </p:nvSpPr>
          <p:spPr bwMode="auto">
            <a:xfrm>
              <a:off x="3840" y="1152"/>
              <a:ext cx="192" cy="432"/>
            </a:xfrm>
            <a:prstGeom prst="rightBrace">
              <a:avLst>
                <a:gd name="adj1" fmla="val 18750"/>
                <a:gd name="adj2" fmla="val 50000"/>
              </a:avLst>
            </a:prstGeom>
            <a:noFill/>
            <a:ln w="12700">
              <a:solidFill>
                <a:schemeClr val="tx1"/>
              </a:solidFill>
              <a:round/>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711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11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11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11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113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7113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71139">
                                            <p:txEl>
                                              <p:pRg st="6" end="6"/>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100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113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186" name="Rectangle 2"/>
          <p:cNvSpPr>
            <a:spLocks noGrp="1" noChangeArrowheads="1"/>
          </p:cNvSpPr>
          <p:nvPr>
            <p:ph type="title"/>
          </p:nvPr>
        </p:nvSpPr>
        <p:spPr>
          <a:xfrm>
            <a:off x="533400" y="304800"/>
            <a:ext cx="8153400" cy="426142"/>
          </a:xfrm>
        </p:spPr>
        <p:txBody>
          <a:bodyPr/>
          <a:lstStyle/>
          <a:p>
            <a:r>
              <a:rPr lang="zh-CN" altLang="en-US" dirty="0" smtClean="0"/>
              <a:t>存储冲突和寄存器重命名</a:t>
            </a:r>
            <a:endParaRPr lang="en-US" dirty="0"/>
          </a:p>
        </p:txBody>
      </p:sp>
      <p:sp>
        <p:nvSpPr>
          <p:cNvPr id="1373187" name="Rectangle 3"/>
          <p:cNvSpPr>
            <a:spLocks noGrp="1" noChangeArrowheads="1"/>
          </p:cNvSpPr>
          <p:nvPr>
            <p:ph type="body" idx="1"/>
          </p:nvPr>
        </p:nvSpPr>
        <p:spPr>
          <a:xfrm>
            <a:off x="533400" y="762000"/>
            <a:ext cx="8153400" cy="2019527"/>
          </a:xfrm>
        </p:spPr>
        <p:txBody>
          <a:bodyPr/>
          <a:lstStyle/>
          <a:p>
            <a:r>
              <a:rPr lang="zh-CN" altLang="en-US" dirty="0" smtClean="0"/>
              <a:t>通过增加或者复制有问题的资源可以减少或者消除存储冲突</a:t>
            </a:r>
            <a:endParaRPr lang="en-US" dirty="0" smtClean="0"/>
          </a:p>
          <a:p>
            <a:pPr lvl="1"/>
            <a:r>
              <a:rPr lang="zh-CN" altLang="en-US" dirty="0" smtClean="0"/>
              <a:t>通过提供额外的寄存器来重建寄存器与数值之间的一致性</a:t>
            </a:r>
            <a:endParaRPr lang="en-US" dirty="0" smtClean="0"/>
          </a:p>
          <a:p>
            <a:pPr lvl="2"/>
            <a:r>
              <a:rPr lang="zh-CN" altLang="en-US" dirty="0" smtClean="0"/>
              <a:t>在动态多发射处理器中由硬件动态地分配</a:t>
            </a:r>
            <a:endParaRPr lang="en-US" dirty="0"/>
          </a:p>
          <a:p>
            <a:r>
              <a:rPr lang="zh-CN" altLang="en-US" dirty="0" smtClean="0"/>
              <a:t>寄存器重命名</a:t>
            </a:r>
            <a:r>
              <a:rPr lang="en-US" dirty="0" smtClean="0"/>
              <a:t>–</a:t>
            </a:r>
            <a:r>
              <a:rPr lang="zh-CN" altLang="en-US" dirty="0" smtClean="0"/>
              <a:t>重命名以消除反相关</a:t>
            </a:r>
            <a:endParaRPr lang="en-US" dirty="0"/>
          </a:p>
        </p:txBody>
      </p:sp>
      <p:sp>
        <p:nvSpPr>
          <p:cNvPr id="1373188" name="Text Box 4"/>
          <p:cNvSpPr txBox="1">
            <a:spLocks noChangeArrowheads="1"/>
          </p:cNvSpPr>
          <p:nvPr/>
        </p:nvSpPr>
        <p:spPr bwMode="auto">
          <a:xfrm>
            <a:off x="5181600" y="3884613"/>
            <a:ext cx="2368550" cy="915987"/>
          </a:xfrm>
          <a:prstGeom prst="rect">
            <a:avLst/>
          </a:prstGeom>
          <a:noFill/>
          <a:ln w="12700">
            <a:noFill/>
            <a:miter lim="800000"/>
            <a:headEnd/>
            <a:tailEnd/>
          </a:ln>
          <a:effectLst/>
        </p:spPr>
        <p:txBody>
          <a:bodyPr wrap="none">
            <a:spAutoFit/>
          </a:bodyPr>
          <a:lstStyle/>
          <a:p>
            <a:r>
              <a:rPr lang="en-US" dirty="0">
                <a:solidFill>
                  <a:schemeClr val="accent2"/>
                </a:solidFill>
                <a:latin typeface="Courier New" pitchFamily="49" charset="0"/>
              </a:rPr>
              <a:t>R3b</a:t>
            </a:r>
            <a:r>
              <a:rPr lang="en-US" dirty="0">
                <a:solidFill>
                  <a:schemeClr val="tx1"/>
                </a:solidFill>
                <a:latin typeface="Courier New" pitchFamily="49" charset="0"/>
              </a:rPr>
              <a:t> := R3a * R5a</a:t>
            </a:r>
          </a:p>
          <a:p>
            <a:r>
              <a:rPr lang="en-US" dirty="0">
                <a:solidFill>
                  <a:schemeClr val="tx1"/>
                </a:solidFill>
                <a:latin typeface="Courier New" pitchFamily="49" charset="0"/>
              </a:rPr>
              <a:t>R4a := </a:t>
            </a:r>
            <a:r>
              <a:rPr lang="en-US" dirty="0">
                <a:solidFill>
                  <a:schemeClr val="accent2"/>
                </a:solidFill>
                <a:latin typeface="Courier New" pitchFamily="49" charset="0"/>
              </a:rPr>
              <a:t>R3b</a:t>
            </a:r>
            <a:r>
              <a:rPr lang="en-US" dirty="0">
                <a:solidFill>
                  <a:schemeClr val="tx1"/>
                </a:solidFill>
                <a:latin typeface="Courier New" pitchFamily="49" charset="0"/>
              </a:rPr>
              <a:t> + 1</a:t>
            </a:r>
          </a:p>
          <a:p>
            <a:r>
              <a:rPr lang="en-US" dirty="0">
                <a:solidFill>
                  <a:schemeClr val="tx1"/>
                </a:solidFill>
                <a:latin typeface="Courier New" pitchFamily="49" charset="0"/>
              </a:rPr>
              <a:t>R3c := R5a + 1</a:t>
            </a:r>
          </a:p>
        </p:txBody>
      </p:sp>
      <p:sp>
        <p:nvSpPr>
          <p:cNvPr id="1373189" name="Rectangle 5"/>
          <p:cNvSpPr>
            <a:spLocks noChangeArrowheads="1"/>
          </p:cNvSpPr>
          <p:nvPr/>
        </p:nvSpPr>
        <p:spPr bwMode="auto">
          <a:xfrm>
            <a:off x="609600" y="5054600"/>
            <a:ext cx="8153400" cy="974626"/>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zh-CN" altLang="en-US" sz="2000" dirty="0" smtClean="0">
                <a:solidFill>
                  <a:schemeClr val="tx1"/>
                </a:solidFill>
              </a:rPr>
              <a:t>寄存器重命名，目的是为了消除一些虚假的数据依赖，而这种数据依赖并非一个真实的数据相关，只是因为重用寄存器名引起的相关，也称为名字相关。所以通过寄存器重命名可以消除。</a:t>
            </a:r>
            <a:endParaRPr lang="en-US" sz="2000" dirty="0">
              <a:solidFill>
                <a:schemeClr val="tx1"/>
              </a:solidFill>
            </a:endParaRPr>
          </a:p>
        </p:txBody>
      </p:sp>
      <p:sp>
        <p:nvSpPr>
          <p:cNvPr id="1373190" name="Text Box 6"/>
          <p:cNvSpPr txBox="1">
            <a:spLocks noChangeArrowheads="1"/>
          </p:cNvSpPr>
          <p:nvPr/>
        </p:nvSpPr>
        <p:spPr bwMode="auto">
          <a:xfrm>
            <a:off x="1600200" y="3884613"/>
            <a:ext cx="2368550" cy="915987"/>
          </a:xfrm>
          <a:prstGeom prst="rect">
            <a:avLst/>
          </a:prstGeom>
          <a:noFill/>
          <a:ln w="12700">
            <a:noFill/>
            <a:miter lim="800000"/>
            <a:headEnd/>
            <a:tailEnd/>
          </a:ln>
          <a:effectLst/>
        </p:spPr>
        <p:txBody>
          <a:bodyPr>
            <a:spAutoFit/>
          </a:bodyPr>
          <a:lstStyle/>
          <a:p>
            <a:r>
              <a:rPr lang="en-US">
                <a:solidFill>
                  <a:schemeClr val="accent2"/>
                </a:solidFill>
                <a:latin typeface="Courier New" pitchFamily="49" charset="0"/>
              </a:rPr>
              <a:t>R3</a:t>
            </a:r>
            <a:r>
              <a:rPr lang="en-US">
                <a:solidFill>
                  <a:schemeClr val="tx1"/>
                </a:solidFill>
                <a:latin typeface="Courier New" pitchFamily="49" charset="0"/>
              </a:rPr>
              <a:t> := </a:t>
            </a:r>
            <a:r>
              <a:rPr lang="en-US">
                <a:latin typeface="Courier New" pitchFamily="49" charset="0"/>
              </a:rPr>
              <a:t>R3</a:t>
            </a:r>
            <a:r>
              <a:rPr lang="en-US">
                <a:solidFill>
                  <a:schemeClr val="tx1"/>
                </a:solidFill>
                <a:latin typeface="Courier New" pitchFamily="49" charset="0"/>
              </a:rPr>
              <a:t> * R5</a:t>
            </a:r>
          </a:p>
          <a:p>
            <a:r>
              <a:rPr lang="en-US">
                <a:solidFill>
                  <a:schemeClr val="tx1"/>
                </a:solidFill>
                <a:latin typeface="Courier New" pitchFamily="49" charset="0"/>
              </a:rPr>
              <a:t>R4 := </a:t>
            </a:r>
            <a:r>
              <a:rPr lang="en-US">
                <a:solidFill>
                  <a:schemeClr val="accent2"/>
                </a:solidFill>
                <a:latin typeface="Courier New" pitchFamily="49" charset="0"/>
              </a:rPr>
              <a:t>R3</a:t>
            </a:r>
            <a:r>
              <a:rPr lang="en-US">
                <a:solidFill>
                  <a:schemeClr val="tx1"/>
                </a:solidFill>
                <a:latin typeface="Courier New" pitchFamily="49" charset="0"/>
              </a:rPr>
              <a:t> + 1</a:t>
            </a:r>
          </a:p>
          <a:p>
            <a:r>
              <a:rPr lang="en-US">
                <a:latin typeface="Courier New" pitchFamily="49" charset="0"/>
              </a:rPr>
              <a:t>R3</a:t>
            </a:r>
            <a:r>
              <a:rPr lang="en-US">
                <a:solidFill>
                  <a:schemeClr val="tx1"/>
                </a:solidFill>
                <a:latin typeface="Courier New" pitchFamily="49" charset="0"/>
              </a:rPr>
              <a:t> := R5 + 1</a:t>
            </a:r>
          </a:p>
        </p:txBody>
      </p:sp>
      <p:sp>
        <p:nvSpPr>
          <p:cNvPr id="1373191" name="AutoShape 7"/>
          <p:cNvSpPr>
            <a:spLocks noChangeArrowheads="1"/>
          </p:cNvSpPr>
          <p:nvPr/>
        </p:nvSpPr>
        <p:spPr bwMode="auto">
          <a:xfrm>
            <a:off x="4114800" y="4267200"/>
            <a:ext cx="533400" cy="304800"/>
          </a:xfrm>
          <a:prstGeom prst="rightArrow">
            <a:avLst>
              <a:gd name="adj1" fmla="val 50000"/>
              <a:gd name="adj2" fmla="val 43750"/>
            </a:avLst>
          </a:prstGeom>
          <a:noFill/>
          <a:ln w="12700">
            <a:solidFill>
              <a:schemeClr val="tx1"/>
            </a:solidFill>
            <a:miter lim="800000"/>
            <a:headEnd/>
            <a:tailEnd/>
          </a:ln>
          <a:effectLst/>
        </p:spPr>
        <p:txBody>
          <a:bodyPr wrap="none" anchor="ctr"/>
          <a:lstStyle/>
          <a:p>
            <a:endParaRPr lang="en-US"/>
          </a:p>
        </p:txBody>
      </p:sp>
      <p:sp>
        <p:nvSpPr>
          <p:cNvPr id="1373192" name="Oval 8"/>
          <p:cNvSpPr>
            <a:spLocks noChangeArrowheads="1"/>
          </p:cNvSpPr>
          <p:nvPr/>
        </p:nvSpPr>
        <p:spPr bwMode="auto">
          <a:xfrm>
            <a:off x="1600200" y="3886200"/>
            <a:ext cx="457200" cy="304800"/>
          </a:xfrm>
          <a:prstGeom prst="ellipse">
            <a:avLst/>
          </a:prstGeom>
          <a:noFill/>
          <a:ln w="12700">
            <a:solidFill>
              <a:srgbClr val="009900"/>
            </a:solidFill>
            <a:round/>
            <a:headEnd/>
            <a:tailEnd/>
          </a:ln>
          <a:effectLst/>
        </p:spPr>
        <p:txBody>
          <a:bodyPr wrap="none" anchor="ctr"/>
          <a:lstStyle/>
          <a:p>
            <a:endParaRPr lang="en-US"/>
          </a:p>
        </p:txBody>
      </p:sp>
      <p:sp>
        <p:nvSpPr>
          <p:cNvPr id="1373193" name="Oval 9"/>
          <p:cNvSpPr>
            <a:spLocks noChangeArrowheads="1"/>
          </p:cNvSpPr>
          <p:nvPr/>
        </p:nvSpPr>
        <p:spPr bwMode="auto">
          <a:xfrm>
            <a:off x="1600200" y="4495800"/>
            <a:ext cx="457200" cy="304800"/>
          </a:xfrm>
          <a:prstGeom prst="ellipse">
            <a:avLst/>
          </a:prstGeom>
          <a:noFill/>
          <a:ln w="12700">
            <a:solidFill>
              <a:srgbClr val="009900"/>
            </a:solidFill>
            <a:round/>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731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31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31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31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319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731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73193"/>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grpId="0" nodeType="afterEffect">
                                  <p:stCondLst>
                                    <p:cond delay="500"/>
                                  </p:stCondLst>
                                  <p:childTnLst>
                                    <p:set>
                                      <p:cBhvr>
                                        <p:cTn id="25" dur="1" fill="hold">
                                          <p:stCondLst>
                                            <p:cond delay="0"/>
                                          </p:stCondLst>
                                        </p:cTn>
                                        <p:tgtEl>
                                          <p:spTgt spid="1373191"/>
                                        </p:tgtEl>
                                        <p:attrNameLst>
                                          <p:attrName>style.visibility</p:attrName>
                                        </p:attrNameLst>
                                      </p:cBhvr>
                                      <p:to>
                                        <p:strVal val="visible"/>
                                      </p:to>
                                    </p:set>
                                    <p:animEffect transition="in" filter="wipe(left)">
                                      <p:cBhvr>
                                        <p:cTn id="26" dur="500"/>
                                        <p:tgtEl>
                                          <p:spTgt spid="137319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137318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73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3187" grpId="0" build="p"/>
      <p:bldP spid="1373188" grpId="0"/>
      <p:bldP spid="1373189" grpId="0"/>
      <p:bldP spid="1373190" grpId="0"/>
      <p:bldP spid="1373191" grpId="0" animBg="1"/>
      <p:bldP spid="1373192" grpId="0" animBg="1"/>
      <p:bldP spid="137319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786" name="Rectangle 2"/>
          <p:cNvSpPr>
            <a:spLocks noGrp="1" noChangeArrowheads="1"/>
          </p:cNvSpPr>
          <p:nvPr>
            <p:ph type="title"/>
          </p:nvPr>
        </p:nvSpPr>
        <p:spPr>
          <a:xfrm>
            <a:off x="533400" y="304800"/>
            <a:ext cx="8153400" cy="426142"/>
          </a:xfrm>
        </p:spPr>
        <p:txBody>
          <a:bodyPr/>
          <a:lstStyle/>
          <a:p>
            <a:r>
              <a:rPr lang="zh-CN" altLang="en-US" dirty="0" smtClean="0"/>
              <a:t>校正的数据转发控制条件</a:t>
            </a:r>
            <a:endParaRPr lang="en-US" dirty="0"/>
          </a:p>
        </p:txBody>
      </p:sp>
      <p:sp>
        <p:nvSpPr>
          <p:cNvPr id="1270787" name="Rectangle 3"/>
          <p:cNvSpPr>
            <a:spLocks noGrp="1" noChangeArrowheads="1"/>
          </p:cNvSpPr>
          <p:nvPr>
            <p:ph type="body" idx="1"/>
          </p:nvPr>
        </p:nvSpPr>
        <p:spPr>
          <a:xfrm>
            <a:off x="457200" y="3276600"/>
            <a:ext cx="7924800" cy="3400425"/>
          </a:xfrm>
        </p:spPr>
        <p:txBody>
          <a:bodyPr/>
          <a:lstStyle/>
          <a:p>
            <a:pPr marL="457200" indent="-457200">
              <a:buFont typeface="Wingdings" pitchFamily="2" charset="2"/>
              <a:buAutoNum type="arabicPeriod" startAt="2"/>
            </a:pPr>
            <a:r>
              <a:rPr lang="en-US" dirty="0" smtClean="0"/>
              <a:t>MEM </a:t>
            </a:r>
            <a:r>
              <a:rPr lang="zh-CN" altLang="en-US" dirty="0" smtClean="0"/>
              <a:t>转发单元</a:t>
            </a:r>
            <a:r>
              <a:rPr lang="en-US" dirty="0" smtClean="0"/>
              <a:t>:</a:t>
            </a:r>
            <a:endParaRPr lang="en-US" dirty="0"/>
          </a:p>
          <a:p>
            <a:pPr marL="457200" indent="-457200">
              <a:spcBef>
                <a:spcPct val="0"/>
              </a:spcBef>
              <a:buFont typeface="Wingdings" pitchFamily="2" charset="2"/>
              <a:buNone/>
            </a:pPr>
            <a:r>
              <a:rPr lang="en-US" sz="2000" dirty="0">
                <a:latin typeface="Courier New" pitchFamily="49" charset="0"/>
              </a:rPr>
              <a:t>if (MEM/</a:t>
            </a:r>
            <a:r>
              <a:rPr lang="en-US" sz="2000" dirty="0" err="1">
                <a:latin typeface="Courier New" pitchFamily="49" charset="0"/>
              </a:rPr>
              <a:t>WB.RegWrite</a:t>
            </a:r>
            <a:endParaRPr lang="en-US" sz="2000" dirty="0">
              <a:latin typeface="Courier New" pitchFamily="49" charset="0"/>
            </a:endParaRPr>
          </a:p>
          <a:p>
            <a:pPr marL="457200" indent="-457200">
              <a:spcBef>
                <a:spcPct val="0"/>
              </a:spcBef>
              <a:buFont typeface="Wingdings" pitchFamily="2" charset="2"/>
              <a:buNone/>
            </a:pPr>
            <a:r>
              <a:rPr lang="en-US" sz="2000" dirty="0">
                <a:latin typeface="Courier New" pitchFamily="49" charset="0"/>
              </a:rPr>
              <a:t>and (MEM/</a:t>
            </a:r>
            <a:r>
              <a:rPr lang="en-US" sz="2000" dirty="0" err="1">
                <a:latin typeface="Courier New" pitchFamily="49" charset="0"/>
              </a:rPr>
              <a:t>WB.RegisterRd</a:t>
            </a:r>
            <a:r>
              <a:rPr lang="en-US" sz="2000" dirty="0">
                <a:latin typeface="Courier New" pitchFamily="49" charset="0"/>
              </a:rPr>
              <a:t> != 0)</a:t>
            </a:r>
          </a:p>
          <a:p>
            <a:pPr marL="457200" indent="-457200">
              <a:spcBef>
                <a:spcPct val="0"/>
              </a:spcBef>
              <a:buFont typeface="Wingdings" pitchFamily="2" charset="2"/>
              <a:buNone/>
            </a:pPr>
            <a:r>
              <a:rPr lang="en-US" sz="2000" dirty="0">
                <a:solidFill>
                  <a:srgbClr val="FF0000"/>
                </a:solidFill>
                <a:latin typeface="Courier New" pitchFamily="49" charset="0"/>
              </a:rPr>
              <a:t>and (EX/</a:t>
            </a:r>
            <a:r>
              <a:rPr lang="en-US" sz="2000" dirty="0" err="1">
                <a:solidFill>
                  <a:srgbClr val="FF0000"/>
                </a:solidFill>
                <a:latin typeface="Courier New" pitchFamily="49" charset="0"/>
              </a:rPr>
              <a:t>MEM.RegisterRd</a:t>
            </a:r>
            <a:r>
              <a:rPr lang="en-US" sz="2000" dirty="0">
                <a:solidFill>
                  <a:srgbClr val="FF0000"/>
                </a:solidFill>
                <a:latin typeface="Courier New" pitchFamily="49" charset="0"/>
              </a:rPr>
              <a:t> != ID/</a:t>
            </a:r>
            <a:r>
              <a:rPr lang="en-US" sz="2000" dirty="0" err="1">
                <a:solidFill>
                  <a:srgbClr val="FF0000"/>
                </a:solidFill>
                <a:latin typeface="Courier New" pitchFamily="49" charset="0"/>
              </a:rPr>
              <a:t>EX.RegisterRs</a:t>
            </a:r>
            <a:r>
              <a:rPr lang="en-US" sz="2000" dirty="0">
                <a:solidFill>
                  <a:srgbClr val="FF0000"/>
                </a:solidFill>
                <a:latin typeface="Courier New" pitchFamily="49" charset="0"/>
              </a:rPr>
              <a:t>)</a:t>
            </a:r>
          </a:p>
          <a:p>
            <a:pPr marL="457200" indent="-457200">
              <a:spcBef>
                <a:spcPct val="0"/>
              </a:spcBef>
              <a:buFont typeface="Wingdings" pitchFamily="2" charset="2"/>
              <a:buNone/>
            </a:pPr>
            <a:r>
              <a:rPr lang="en-US" sz="2000" dirty="0">
                <a:latin typeface="Courier New" pitchFamily="49" charset="0"/>
              </a:rPr>
              <a:t>and (MEM/</a:t>
            </a:r>
            <a:r>
              <a:rPr lang="en-US" sz="2000" dirty="0" err="1">
                <a:latin typeface="Courier New" pitchFamily="49" charset="0"/>
              </a:rPr>
              <a:t>WB.RegisterRd</a:t>
            </a:r>
            <a:r>
              <a:rPr lang="en-US" sz="2000" dirty="0">
                <a:latin typeface="Courier New" pitchFamily="49" charset="0"/>
              </a:rPr>
              <a:t> = ID/</a:t>
            </a:r>
            <a:r>
              <a:rPr lang="en-US" sz="2000" dirty="0" err="1">
                <a:latin typeface="Courier New" pitchFamily="49" charset="0"/>
              </a:rPr>
              <a:t>EX.RegisterRs</a:t>
            </a:r>
            <a:r>
              <a:rPr lang="en-US" sz="2000" dirty="0">
                <a:latin typeface="Courier New" pitchFamily="49" charset="0"/>
              </a:rPr>
              <a:t>))</a:t>
            </a:r>
          </a:p>
          <a:p>
            <a:pPr marL="457200" indent="-457200">
              <a:spcBef>
                <a:spcPct val="0"/>
              </a:spcBef>
              <a:buFont typeface="Wingdings" pitchFamily="2" charset="2"/>
              <a:buNone/>
            </a:pPr>
            <a:r>
              <a:rPr lang="en-US" sz="2000" dirty="0">
                <a:latin typeface="Courier New" pitchFamily="49" charset="0"/>
              </a:rPr>
              <a:t>		</a:t>
            </a:r>
            <a:r>
              <a:rPr lang="en-US" sz="2000" dirty="0" err="1">
                <a:latin typeface="Courier New" pitchFamily="49" charset="0"/>
              </a:rPr>
              <a:t>ForwardA</a:t>
            </a:r>
            <a:r>
              <a:rPr lang="en-US" sz="2000" dirty="0">
                <a:latin typeface="Courier New" pitchFamily="49" charset="0"/>
              </a:rPr>
              <a:t> = 01</a:t>
            </a:r>
          </a:p>
          <a:p>
            <a:pPr marL="457200" indent="-457200">
              <a:spcBef>
                <a:spcPct val="0"/>
              </a:spcBef>
              <a:buFont typeface="Wingdings" pitchFamily="2" charset="2"/>
              <a:buNone/>
            </a:pPr>
            <a:endParaRPr lang="en-US" sz="2000" dirty="0">
              <a:latin typeface="Courier New" pitchFamily="49" charset="0"/>
            </a:endParaRPr>
          </a:p>
          <a:p>
            <a:pPr marL="457200" indent="-457200">
              <a:spcBef>
                <a:spcPct val="0"/>
              </a:spcBef>
              <a:buFont typeface="Wingdings" pitchFamily="2" charset="2"/>
              <a:buNone/>
            </a:pPr>
            <a:r>
              <a:rPr lang="en-US" sz="2000" dirty="0">
                <a:latin typeface="Courier New" pitchFamily="49" charset="0"/>
              </a:rPr>
              <a:t>if (MEM/</a:t>
            </a:r>
            <a:r>
              <a:rPr lang="en-US" sz="2000" dirty="0" err="1">
                <a:latin typeface="Courier New" pitchFamily="49" charset="0"/>
              </a:rPr>
              <a:t>WB.RegWrite</a:t>
            </a:r>
            <a:endParaRPr lang="en-US" sz="2000" dirty="0">
              <a:latin typeface="Courier New" pitchFamily="49" charset="0"/>
            </a:endParaRPr>
          </a:p>
          <a:p>
            <a:pPr marL="457200" indent="-457200">
              <a:spcBef>
                <a:spcPct val="0"/>
              </a:spcBef>
              <a:buFont typeface="Wingdings" pitchFamily="2" charset="2"/>
              <a:buNone/>
            </a:pPr>
            <a:r>
              <a:rPr lang="en-US" sz="2000" dirty="0">
                <a:latin typeface="Courier New" pitchFamily="49" charset="0"/>
              </a:rPr>
              <a:t>and (MEM/</a:t>
            </a:r>
            <a:r>
              <a:rPr lang="en-US" sz="2000" dirty="0" err="1">
                <a:latin typeface="Courier New" pitchFamily="49" charset="0"/>
              </a:rPr>
              <a:t>WB.RegisterRd</a:t>
            </a:r>
            <a:r>
              <a:rPr lang="en-US" sz="2000" dirty="0">
                <a:latin typeface="Courier New" pitchFamily="49" charset="0"/>
              </a:rPr>
              <a:t> != 0)</a:t>
            </a:r>
          </a:p>
          <a:p>
            <a:pPr marL="457200" indent="-457200">
              <a:spcBef>
                <a:spcPct val="0"/>
              </a:spcBef>
              <a:buFont typeface="Wingdings" pitchFamily="2" charset="2"/>
              <a:buNone/>
            </a:pPr>
            <a:r>
              <a:rPr lang="en-US" sz="2000" dirty="0">
                <a:solidFill>
                  <a:srgbClr val="FF0000"/>
                </a:solidFill>
                <a:latin typeface="Courier New" pitchFamily="49" charset="0"/>
              </a:rPr>
              <a:t>and (EX/</a:t>
            </a:r>
            <a:r>
              <a:rPr lang="en-US" sz="2000" dirty="0" err="1">
                <a:solidFill>
                  <a:srgbClr val="FF0000"/>
                </a:solidFill>
                <a:latin typeface="Courier New" pitchFamily="49" charset="0"/>
              </a:rPr>
              <a:t>MEM.RegisterRd</a:t>
            </a:r>
            <a:r>
              <a:rPr lang="en-US" sz="2000" dirty="0">
                <a:solidFill>
                  <a:srgbClr val="FF0000"/>
                </a:solidFill>
                <a:latin typeface="Courier New" pitchFamily="49" charset="0"/>
              </a:rPr>
              <a:t> != ID/</a:t>
            </a:r>
            <a:r>
              <a:rPr lang="en-US" sz="2000" dirty="0" err="1">
                <a:solidFill>
                  <a:srgbClr val="FF0000"/>
                </a:solidFill>
                <a:latin typeface="Courier New" pitchFamily="49" charset="0"/>
              </a:rPr>
              <a:t>EX.RegisterRt</a:t>
            </a:r>
            <a:r>
              <a:rPr lang="en-US" sz="2000" dirty="0">
                <a:solidFill>
                  <a:srgbClr val="FF0000"/>
                </a:solidFill>
                <a:latin typeface="Courier New" pitchFamily="49" charset="0"/>
              </a:rPr>
              <a:t>)</a:t>
            </a:r>
          </a:p>
          <a:p>
            <a:pPr marL="457200" indent="-457200">
              <a:spcBef>
                <a:spcPct val="0"/>
              </a:spcBef>
              <a:buFont typeface="Wingdings" pitchFamily="2" charset="2"/>
              <a:buNone/>
            </a:pPr>
            <a:r>
              <a:rPr lang="en-US" sz="2000" dirty="0">
                <a:latin typeface="Courier New" pitchFamily="49" charset="0"/>
              </a:rPr>
              <a:t>and (MEM/</a:t>
            </a:r>
            <a:r>
              <a:rPr lang="en-US" sz="2000" dirty="0" err="1">
                <a:latin typeface="Courier New" pitchFamily="49" charset="0"/>
              </a:rPr>
              <a:t>WB.RegisterRd</a:t>
            </a:r>
            <a:r>
              <a:rPr lang="en-US" sz="2000" dirty="0">
                <a:latin typeface="Courier New" pitchFamily="49" charset="0"/>
              </a:rPr>
              <a:t> = ID/</a:t>
            </a:r>
            <a:r>
              <a:rPr lang="en-US" sz="2000" dirty="0" err="1">
                <a:latin typeface="Courier New" pitchFamily="49" charset="0"/>
              </a:rPr>
              <a:t>EX.RegisterRt</a:t>
            </a:r>
            <a:r>
              <a:rPr lang="en-US" sz="2000" dirty="0">
                <a:latin typeface="Courier New" pitchFamily="49" charset="0"/>
              </a:rPr>
              <a:t>))</a:t>
            </a:r>
          </a:p>
          <a:p>
            <a:pPr marL="457200" indent="-457200">
              <a:spcBef>
                <a:spcPct val="0"/>
              </a:spcBef>
              <a:buFont typeface="Wingdings" pitchFamily="2" charset="2"/>
              <a:buNone/>
            </a:pPr>
            <a:r>
              <a:rPr lang="en-US" sz="2000" dirty="0">
                <a:latin typeface="Courier New" pitchFamily="49" charset="0"/>
              </a:rPr>
              <a:t>		</a:t>
            </a:r>
            <a:r>
              <a:rPr lang="en-US" sz="2000" dirty="0" err="1">
                <a:latin typeface="Courier New" pitchFamily="49" charset="0"/>
              </a:rPr>
              <a:t>ForwardB</a:t>
            </a:r>
            <a:r>
              <a:rPr lang="en-US" sz="2000" dirty="0">
                <a:latin typeface="Courier New" pitchFamily="49" charset="0"/>
              </a:rPr>
              <a:t> = 01</a:t>
            </a:r>
          </a:p>
        </p:txBody>
      </p:sp>
      <p:sp>
        <p:nvSpPr>
          <p:cNvPr id="4" name="Rectangle 3"/>
          <p:cNvSpPr txBox="1">
            <a:spLocks noChangeArrowheads="1"/>
          </p:cNvSpPr>
          <p:nvPr/>
        </p:nvSpPr>
        <p:spPr bwMode="auto">
          <a:xfrm>
            <a:off x="381000" y="685800"/>
            <a:ext cx="8305800" cy="2576513"/>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457200" marR="0" lvl="0" indent="-457200" algn="l" defTabSz="914400" rtl="0" eaLnBrk="0" fontAlgn="base" latinLnBrk="0" hangingPunct="0">
              <a:lnSpc>
                <a:spcPct val="90000"/>
              </a:lnSpc>
              <a:spcBef>
                <a:spcPct val="65000"/>
              </a:spcBef>
              <a:spcAft>
                <a:spcPct val="0"/>
              </a:spcAft>
              <a:buClr>
                <a:schemeClr val="accent1"/>
              </a:buClr>
              <a:buSzPct val="75000"/>
              <a:buFont typeface="Wingdings" pitchFamily="2" charset="2"/>
              <a:buAutoNum type="arabicPeriod"/>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EX </a:t>
            </a:r>
            <a:r>
              <a:rPr lang="zh-CN" altLang="en-US" sz="2400" kern="0" noProof="0" dirty="0" smtClean="0">
                <a:solidFill>
                  <a:schemeClr val="tx1"/>
                </a:solidFill>
                <a:latin typeface="+mn-lt"/>
              </a:rPr>
              <a:t>转发单元</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if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MEM.RegWrite</a:t>
            </a:r>
            <a:endPar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endParaRP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and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MEM.RegisterRd</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0)</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and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MEM.RegisterRd</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ID/</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EX.RegisterRs</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ForwardA</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10</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if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MEM.RegWrite</a:t>
            </a:r>
            <a:endPar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endParaRP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and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MEM.RegisterRd</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0)</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and (EX/</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MEM.RegisterRd</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ID/</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EX.RegisterRt</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a:t>
            </a:r>
          </a:p>
          <a:p>
            <a:pPr marL="457200" marR="0" lvl="0" indent="-457200" algn="l" defTabSz="914400" rtl="0" eaLnBrk="0" fontAlgn="base" latinLnBrk="0" hangingPunct="0">
              <a:lnSpc>
                <a:spcPct val="90000"/>
              </a:lnSpc>
              <a:spcBef>
                <a:spcPct val="0"/>
              </a:spcBef>
              <a:spcAft>
                <a:spcPct val="0"/>
              </a:spcAft>
              <a:buClr>
                <a:schemeClr val="accent1"/>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a:t>
            </a:r>
            <a:r>
              <a:rPr kumimoji="0" lang="en-US" sz="2000" b="0" i="0" u="none" strike="noStrike" kern="0" cap="none" spc="0" normalizeH="0" baseline="0" noProof="0" dirty="0" err="1" smtClean="0">
                <a:ln>
                  <a:noFill/>
                </a:ln>
                <a:solidFill>
                  <a:schemeClr val="tx1"/>
                </a:solidFill>
                <a:effectLst/>
                <a:uLnTx/>
                <a:uFillTx/>
                <a:latin typeface="Courier New" pitchFamily="49" charset="0"/>
                <a:ea typeface="+mn-ea"/>
                <a:cs typeface="+mn-cs"/>
              </a:rPr>
              <a:t>ForwardB</a:t>
            </a:r>
            <a:r>
              <a:rPr kumimoji="0" lang="en-US" sz="2000" b="0" i="0" u="none" strike="noStrike" kern="0" cap="none" spc="0" normalizeH="0" baseline="0" noProof="0" dirty="0" smtClean="0">
                <a:ln>
                  <a:noFill/>
                </a:ln>
                <a:solidFill>
                  <a:schemeClr val="tx1"/>
                </a:solidFill>
                <a:effectLst/>
                <a:uLnTx/>
                <a:uFillTx/>
                <a:latin typeface="Courier New" pitchFamily="49" charset="0"/>
                <a:ea typeface="+mn-ea"/>
                <a:cs typeface="+mn-cs"/>
              </a:rPr>
              <a:t> = 10</a:t>
            </a:r>
            <a:endParaRPr kumimoji="0" lang="en-US" sz="2000" b="0" i="0" u="none" strike="noStrike" kern="0" cap="none" spc="0" normalizeH="0" baseline="0" noProof="0" dirty="0">
              <a:ln>
                <a:noFill/>
              </a:ln>
              <a:solidFill>
                <a:schemeClr val="tx1"/>
              </a:solidFill>
              <a:effectLst/>
              <a:uLnTx/>
              <a:uFillTx/>
              <a:latin typeface="Courier New" pitchFamily="49" charset="0"/>
              <a:ea typeface="+mn-ea"/>
              <a:cs typeface="+mn-cs"/>
            </a:endParaRPr>
          </a:p>
        </p:txBody>
      </p:sp>
      <p:sp>
        <p:nvSpPr>
          <p:cNvPr id="5" name="Rectangle 4"/>
          <p:cNvSpPr>
            <a:spLocks noChangeArrowheads="1"/>
          </p:cNvSpPr>
          <p:nvPr/>
        </p:nvSpPr>
        <p:spPr bwMode="auto">
          <a:xfrm>
            <a:off x="7239000" y="1295400"/>
            <a:ext cx="1905000" cy="1612900"/>
          </a:xfrm>
          <a:prstGeom prst="rect">
            <a:avLst/>
          </a:prstGeom>
          <a:noFill/>
          <a:ln w="12700">
            <a:noFill/>
            <a:miter lim="800000"/>
            <a:headEnd/>
            <a:tailEnd/>
          </a:ln>
          <a:effectLst/>
        </p:spPr>
        <p:txBody>
          <a:bodyPr lIns="90488" tIns="44450" rIns="90488" bIns="44450">
            <a:spAutoFit/>
          </a:bodyPr>
          <a:lstStyle/>
          <a:p>
            <a:r>
              <a:rPr lang="en-US" sz="2000"/>
              <a:t>Forwards the result from the previous instr. to either input of the ALU</a:t>
            </a:r>
          </a:p>
        </p:txBody>
      </p:sp>
      <p:sp>
        <p:nvSpPr>
          <p:cNvPr id="6" name="Rectangle 5"/>
          <p:cNvSpPr>
            <a:spLocks noChangeArrowheads="1"/>
          </p:cNvSpPr>
          <p:nvPr/>
        </p:nvSpPr>
        <p:spPr bwMode="auto">
          <a:xfrm>
            <a:off x="7239000" y="4114800"/>
            <a:ext cx="1905000" cy="2244204"/>
          </a:xfrm>
          <a:prstGeom prst="rect">
            <a:avLst/>
          </a:prstGeom>
          <a:noFill/>
          <a:ln w="12700">
            <a:noFill/>
            <a:miter lim="800000"/>
            <a:headEnd/>
            <a:tailEnd/>
          </a:ln>
          <a:effectLst/>
        </p:spPr>
        <p:txBody>
          <a:bodyPr lIns="90488" tIns="44450" rIns="90488" bIns="44450">
            <a:spAutoFit/>
          </a:bodyPr>
          <a:lstStyle/>
          <a:p>
            <a:r>
              <a:rPr lang="en-US" sz="2000" dirty="0"/>
              <a:t>Forwards the result from the </a:t>
            </a:r>
            <a:r>
              <a:rPr lang="en-US" sz="2000" dirty="0" smtClean="0"/>
              <a:t>previous or second </a:t>
            </a:r>
            <a:r>
              <a:rPr lang="en-US" sz="2000" dirty="0"/>
              <a:t>previous instr. to either input of the ALU</a:t>
            </a:r>
          </a:p>
        </p:txBody>
      </p:sp>
    </p:spTree>
    <p:extLst>
      <p:ext uri="{BB962C8B-B14F-4D97-AF65-F5344CB8AC3E}">
        <p14:creationId xmlns:p14="http://schemas.microsoft.com/office/powerpoint/2010/main" val="3465571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706" name="Rectangle 2"/>
          <p:cNvSpPr>
            <a:spLocks noGrp="1" noChangeArrowheads="1"/>
          </p:cNvSpPr>
          <p:nvPr>
            <p:ph type="title"/>
          </p:nvPr>
        </p:nvSpPr>
        <p:spPr/>
        <p:txBody>
          <a:bodyPr/>
          <a:lstStyle/>
          <a:p>
            <a:r>
              <a:rPr lang="zh-CN" altLang="en-US" dirty="0" smtClean="0"/>
              <a:t>总结</a:t>
            </a:r>
            <a:r>
              <a:rPr lang="en-US" dirty="0" smtClean="0"/>
              <a:t>:  </a:t>
            </a:r>
            <a:r>
              <a:rPr lang="zh-CN" altLang="en-US" dirty="0" smtClean="0"/>
              <a:t>获取更高性能</a:t>
            </a:r>
            <a:endParaRPr lang="en-US" dirty="0"/>
          </a:p>
        </p:txBody>
      </p:sp>
      <p:sp>
        <p:nvSpPr>
          <p:cNvPr id="1352707" name="Rectangle 3"/>
          <p:cNvSpPr>
            <a:spLocks noGrp="1" noChangeArrowheads="1"/>
          </p:cNvSpPr>
          <p:nvPr>
            <p:ph type="body" idx="1"/>
          </p:nvPr>
        </p:nvSpPr>
        <p:spPr>
          <a:xfrm>
            <a:off x="457200" y="762000"/>
            <a:ext cx="8458200" cy="4784900"/>
          </a:xfrm>
        </p:spPr>
        <p:txBody>
          <a:bodyPr/>
          <a:lstStyle/>
          <a:p>
            <a:r>
              <a:rPr lang="zh-CN" altLang="en-US" dirty="0" smtClean="0"/>
              <a:t>为了获得更高的性能，即需要</a:t>
            </a:r>
            <a:r>
              <a:rPr lang="zh-CN" altLang="en-US" dirty="0" smtClean="0">
                <a:solidFill>
                  <a:schemeClr val="accent1"/>
                </a:solidFill>
              </a:rPr>
              <a:t>机器并行</a:t>
            </a:r>
            <a:r>
              <a:rPr lang="zh-CN" altLang="en-US" dirty="0" smtClean="0"/>
              <a:t>也需要</a:t>
            </a:r>
            <a:r>
              <a:rPr lang="zh-CN" altLang="en-US" dirty="0" smtClean="0">
                <a:solidFill>
                  <a:schemeClr val="accent1"/>
                </a:solidFill>
              </a:rPr>
              <a:t>指令级并行</a:t>
            </a:r>
            <a:r>
              <a:rPr lang="zh-CN" altLang="en-US" dirty="0" smtClean="0"/>
              <a:t>，通过</a:t>
            </a:r>
            <a:endParaRPr lang="en-US" dirty="0"/>
          </a:p>
          <a:p>
            <a:pPr lvl="1"/>
            <a:r>
              <a:rPr lang="en-US" dirty="0" err="1" smtClean="0"/>
              <a:t>Superpipelining</a:t>
            </a:r>
            <a:r>
              <a:rPr lang="zh-CN" altLang="en-US" dirty="0" smtClean="0"/>
              <a:t>（超流水线）</a:t>
            </a:r>
            <a:endParaRPr lang="en-US" dirty="0"/>
          </a:p>
          <a:p>
            <a:pPr lvl="1"/>
            <a:r>
              <a:rPr lang="en-US" dirty="0"/>
              <a:t>Static multiple-issue (VLIW</a:t>
            </a:r>
            <a:r>
              <a:rPr lang="en-US" dirty="0" smtClean="0"/>
              <a:t>)</a:t>
            </a:r>
            <a:r>
              <a:rPr lang="zh-CN" altLang="en-US" dirty="0" smtClean="0"/>
              <a:t>（静态多发射）</a:t>
            </a:r>
            <a:endParaRPr lang="en-US" dirty="0"/>
          </a:p>
          <a:p>
            <a:pPr lvl="1"/>
            <a:r>
              <a:rPr lang="en-US" dirty="0"/>
              <a:t>Dynamic multiple-issue (superscalar</a:t>
            </a:r>
            <a:r>
              <a:rPr lang="en-US" dirty="0" smtClean="0"/>
              <a:t>)</a:t>
            </a:r>
            <a:r>
              <a:rPr lang="zh-CN" altLang="en-US" dirty="0" smtClean="0"/>
              <a:t>（动态多发射）</a:t>
            </a:r>
            <a:endParaRPr lang="en-US" dirty="0"/>
          </a:p>
          <a:p>
            <a:r>
              <a:rPr lang="zh-CN" altLang="en-US" dirty="0" smtClean="0"/>
              <a:t>处理器的指令发射以及执行策略会影响指令集并行度</a:t>
            </a:r>
            <a:endParaRPr lang="en-US" dirty="0"/>
          </a:p>
          <a:p>
            <a:pPr lvl="1"/>
            <a:r>
              <a:rPr lang="zh-CN" altLang="en-US" dirty="0" smtClean="0"/>
              <a:t>顺序取指、发射和提交以及乱序执行</a:t>
            </a:r>
            <a:endParaRPr lang="en-US" dirty="0" smtClean="0"/>
          </a:p>
          <a:p>
            <a:pPr lvl="2"/>
            <a:r>
              <a:rPr lang="zh-CN" altLang="en-US" dirty="0" smtClean="0"/>
              <a:t>流水线会产生真实的依赖</a:t>
            </a:r>
            <a:r>
              <a:rPr lang="en-US" dirty="0" smtClean="0"/>
              <a:t> (</a:t>
            </a:r>
            <a:r>
              <a:rPr lang="en-US" dirty="0" smtClean="0">
                <a:solidFill>
                  <a:schemeClr val="accent2"/>
                </a:solidFill>
              </a:rPr>
              <a:t>read </a:t>
            </a:r>
            <a:r>
              <a:rPr lang="en-US" dirty="0" smtClean="0">
                <a:solidFill>
                  <a:schemeClr val="accent2"/>
                </a:solidFill>
              </a:rPr>
              <a:t>after write</a:t>
            </a:r>
            <a:r>
              <a:rPr lang="en-US" dirty="0" smtClean="0"/>
              <a:t>)</a:t>
            </a:r>
          </a:p>
          <a:p>
            <a:pPr lvl="2"/>
            <a:r>
              <a:rPr lang="zh-CN" altLang="en-US" dirty="0" smtClean="0"/>
              <a:t>乱序执行产生反相关</a:t>
            </a:r>
            <a:r>
              <a:rPr lang="en-US" dirty="0" smtClean="0"/>
              <a:t> (</a:t>
            </a:r>
            <a:r>
              <a:rPr lang="en-US" dirty="0" smtClean="0">
                <a:solidFill>
                  <a:schemeClr val="accent1"/>
                </a:solidFill>
              </a:rPr>
              <a:t>write </a:t>
            </a:r>
            <a:r>
              <a:rPr lang="en-US" dirty="0" smtClean="0">
                <a:solidFill>
                  <a:schemeClr val="accent1"/>
                </a:solidFill>
              </a:rPr>
              <a:t>after read</a:t>
            </a:r>
            <a:r>
              <a:rPr lang="en-US" dirty="0" smtClean="0"/>
              <a:t>)</a:t>
            </a:r>
          </a:p>
          <a:p>
            <a:pPr lvl="2"/>
            <a:r>
              <a:rPr lang="zh-CN" altLang="en-US" dirty="0" smtClean="0"/>
              <a:t>乱序执行产生输出依赖</a:t>
            </a:r>
            <a:r>
              <a:rPr lang="en-US" dirty="0" smtClean="0"/>
              <a:t>(</a:t>
            </a:r>
            <a:r>
              <a:rPr lang="en-US" smtClean="0">
                <a:solidFill>
                  <a:srgbClr val="00B050"/>
                </a:solidFill>
              </a:rPr>
              <a:t>write </a:t>
            </a:r>
            <a:r>
              <a:rPr lang="en-US" smtClean="0">
                <a:solidFill>
                  <a:srgbClr val="00B050"/>
                </a:solidFill>
              </a:rPr>
              <a:t>after write</a:t>
            </a:r>
            <a:r>
              <a:rPr lang="en-US" dirty="0" smtClean="0"/>
              <a:t>)</a:t>
            </a:r>
          </a:p>
          <a:p>
            <a:pPr lvl="2"/>
            <a:r>
              <a:rPr lang="zh-CN" altLang="en-US" dirty="0" smtClean="0"/>
              <a:t>顺序提交允许推测</a:t>
            </a:r>
            <a:r>
              <a:rPr lang="en-US" dirty="0" smtClean="0"/>
              <a:t>(to increase ILP)</a:t>
            </a:r>
            <a:r>
              <a:rPr lang="zh-CN" altLang="en-US" dirty="0"/>
              <a:t>而且</a:t>
            </a:r>
            <a:r>
              <a:rPr lang="zh-CN" altLang="en-US" dirty="0" smtClean="0"/>
              <a:t>被要求执行准确的中断</a:t>
            </a:r>
            <a:endParaRPr lang="en-US" dirty="0"/>
          </a:p>
          <a:p>
            <a:r>
              <a:rPr lang="zh-CN" altLang="en-US" dirty="0" smtClean="0"/>
              <a:t>寄存器重命名可以解决这些存储依赖</a:t>
            </a:r>
            <a:endParaRPr lang="en-US" dirty="0">
              <a:solidFill>
                <a:schemeClr val="accent1"/>
              </a:solidFill>
            </a:endParaRPr>
          </a:p>
        </p:txBody>
      </p:sp>
      <p:grpSp>
        <p:nvGrpSpPr>
          <p:cNvPr id="2" name="Group 7"/>
          <p:cNvGrpSpPr>
            <a:grpSpLocks/>
          </p:cNvGrpSpPr>
          <p:nvPr/>
        </p:nvGrpSpPr>
        <p:grpSpPr bwMode="auto">
          <a:xfrm>
            <a:off x="2133600" y="4114800"/>
            <a:ext cx="2743200" cy="1676400"/>
            <a:chOff x="3168" y="2784"/>
            <a:chExt cx="1728" cy="1056"/>
          </a:xfrm>
        </p:grpSpPr>
        <p:sp>
          <p:nvSpPr>
            <p:cNvPr id="1352709" name="Line 5"/>
            <p:cNvSpPr>
              <a:spLocks noChangeShapeType="1"/>
            </p:cNvSpPr>
            <p:nvPr/>
          </p:nvSpPr>
          <p:spPr bwMode="auto">
            <a:xfrm flipV="1">
              <a:off x="3168" y="2784"/>
              <a:ext cx="1344" cy="1056"/>
            </a:xfrm>
            <a:prstGeom prst="line">
              <a:avLst/>
            </a:prstGeom>
            <a:noFill/>
            <a:ln w="12700">
              <a:solidFill>
                <a:schemeClr val="accent1"/>
              </a:solidFill>
              <a:round/>
              <a:headEnd/>
              <a:tailEnd type="triangle" w="med" len="med"/>
            </a:ln>
            <a:effectLst/>
          </p:spPr>
          <p:txBody>
            <a:bodyPr/>
            <a:lstStyle/>
            <a:p>
              <a:endParaRPr lang="en-US"/>
            </a:p>
          </p:txBody>
        </p:sp>
        <p:sp>
          <p:nvSpPr>
            <p:cNvPr id="1352710" name="Line 6"/>
            <p:cNvSpPr>
              <a:spLocks noChangeShapeType="1"/>
            </p:cNvSpPr>
            <p:nvPr/>
          </p:nvSpPr>
          <p:spPr bwMode="auto">
            <a:xfrm flipV="1">
              <a:off x="3216" y="3072"/>
              <a:ext cx="1680" cy="768"/>
            </a:xfrm>
            <a:prstGeom prst="line">
              <a:avLst/>
            </a:prstGeom>
            <a:noFill/>
            <a:ln w="12700">
              <a:solidFill>
                <a:srgbClr val="00B050"/>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527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27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27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270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527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527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5270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5270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5270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5270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52707">
                                            <p:txEl>
                                              <p:pRg st="10" end="10"/>
                                            </p:txEl>
                                          </p:spTgt>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down)">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7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0" y="304800"/>
            <a:ext cx="8153400" cy="422275"/>
          </a:xfrm>
        </p:spPr>
        <p:txBody>
          <a:bodyPr/>
          <a:lstStyle/>
          <a:p>
            <a:r>
              <a:rPr lang="en-US" dirty="0" err="1"/>
              <a:t>SimpleScalar</a:t>
            </a:r>
            <a:r>
              <a:rPr lang="en-US" dirty="0"/>
              <a:t> Structure</a:t>
            </a:r>
          </a:p>
        </p:txBody>
      </p:sp>
      <p:sp>
        <p:nvSpPr>
          <p:cNvPr id="5" name="Rectangle 3"/>
          <p:cNvSpPr txBox="1">
            <a:spLocks noChangeArrowheads="1"/>
          </p:cNvSpPr>
          <p:nvPr/>
        </p:nvSpPr>
        <p:spPr bwMode="auto">
          <a:xfrm>
            <a:off x="533400" y="914400"/>
            <a:ext cx="7848600" cy="3760004"/>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7338" marR="0" lvl="0" indent="-287338" algn="l" defTabSz="914400" rtl="0" eaLnBrk="0" fontAlgn="base" latinLnBrk="0" hangingPunct="0">
              <a:lnSpc>
                <a:spcPct val="90000"/>
              </a:lnSpc>
              <a:spcBef>
                <a:spcPct val="65000"/>
              </a:spcBef>
              <a:spcAft>
                <a:spcPct val="0"/>
              </a:spcAft>
              <a:buClr>
                <a:schemeClr val="accent1"/>
              </a:buClr>
              <a:buSzPct val="75000"/>
              <a:buFont typeface="Wingdings" pitchFamily="2" charset="2"/>
              <a:buChar char="q"/>
              <a:tabLst/>
              <a:defRPr/>
            </a:pPr>
            <a:r>
              <a:rPr kumimoji="0" lang="en-US" sz="2400" b="0" i="0" u="none" strike="noStrike" kern="0" cap="none" spc="0" normalizeH="0" baseline="0" noProof="0" smtClean="0">
                <a:ln>
                  <a:noFill/>
                </a:ln>
                <a:solidFill>
                  <a:schemeClr val="tx1"/>
                </a:solidFill>
                <a:effectLst/>
                <a:uLnTx/>
                <a:uFillTx/>
                <a:latin typeface="Courier New" pitchFamily="49" charset="0"/>
                <a:ea typeface="+mn-ea"/>
                <a:cs typeface="+mn-cs"/>
              </a:rPr>
              <a:t>sim-outorder</a:t>
            </a:r>
            <a:r>
              <a:rPr kumimoji="0" lang="en-US" sz="2400" b="0" i="0" u="none" strike="noStrike" kern="0" cap="none" spc="0" normalizeH="0" baseline="0" noProof="0" smtClean="0">
                <a:ln>
                  <a:noFill/>
                </a:ln>
                <a:solidFill>
                  <a:schemeClr val="tx1"/>
                </a:solidFill>
                <a:effectLst/>
                <a:uLnTx/>
                <a:uFillTx/>
                <a:latin typeface="+mn-lt"/>
                <a:ea typeface="+mn-ea"/>
                <a:cs typeface="+mn-cs"/>
              </a:rPr>
              <a:t>: supports out-of-order execution (with in-order commit) with a Register Update Unit (RUU)</a:t>
            </a:r>
          </a:p>
          <a:p>
            <a:pPr marL="741363" marR="0" lvl="1" indent="-246063" algn="l" defTabSz="914400" rtl="0" eaLnBrk="0" fontAlgn="base" latinLnBrk="0" hangingPunct="0">
              <a:lnSpc>
                <a:spcPct val="85000"/>
              </a:lnSpc>
              <a:spcBef>
                <a:spcPct val="40000"/>
              </a:spcBef>
              <a:spcAft>
                <a:spcPct val="0"/>
              </a:spcAft>
              <a:buClr>
                <a:schemeClr val="accent1"/>
              </a:buClr>
              <a:buSzPct val="75000"/>
              <a:buFont typeface="Monotype Sorts" pitchFamily="2" charset="2"/>
              <a:buChar char="l"/>
              <a:tabLst/>
              <a:defRPr/>
            </a:pPr>
            <a:r>
              <a:rPr kumimoji="0" lang="en-US" sz="2000" b="0" i="0" u="none" strike="noStrike" kern="0" cap="none" spc="0" normalizeH="0" baseline="0" noProof="0" smtClean="0">
                <a:ln>
                  <a:noFill/>
                </a:ln>
                <a:solidFill>
                  <a:schemeClr val="tx1"/>
                </a:solidFill>
                <a:effectLst/>
                <a:uLnTx/>
                <a:uFillTx/>
                <a:latin typeface="+mn-lt"/>
              </a:rPr>
              <a:t>Uses a RUU for register renaming and to hold the results of pending instructions.  The RUU (aka reorder buffer (ROB)) retires (i.e., commits) completed instructions in program order to the RegFile</a:t>
            </a:r>
          </a:p>
          <a:p>
            <a:pPr marL="741363" marR="0" lvl="1" indent="-246063" algn="l" defTabSz="914400" rtl="0" eaLnBrk="0" fontAlgn="base" latinLnBrk="0" hangingPunct="0">
              <a:lnSpc>
                <a:spcPct val="85000"/>
              </a:lnSpc>
              <a:spcBef>
                <a:spcPct val="40000"/>
              </a:spcBef>
              <a:spcAft>
                <a:spcPct val="0"/>
              </a:spcAft>
              <a:buClr>
                <a:schemeClr val="accent1"/>
              </a:buClr>
              <a:buSzPct val="75000"/>
              <a:buFont typeface="Monotype Sorts" pitchFamily="2" charset="2"/>
              <a:buChar char="l"/>
              <a:tabLst/>
              <a:defRPr/>
            </a:pPr>
            <a:r>
              <a:rPr kumimoji="0" lang="en-US" sz="2000" b="0" i="0" u="none" strike="noStrike" kern="0" cap="none" spc="0" normalizeH="0" baseline="0" noProof="0" smtClean="0">
                <a:ln>
                  <a:noFill/>
                </a:ln>
                <a:solidFill>
                  <a:schemeClr val="tx1"/>
                </a:solidFill>
                <a:effectLst/>
                <a:uLnTx/>
                <a:uFillTx/>
                <a:latin typeface="+mn-lt"/>
              </a:rPr>
              <a:t>Uses a LSQ for store instructions not ready to commit and load instructions waiting for access to the D$</a:t>
            </a:r>
          </a:p>
          <a:p>
            <a:pPr marL="741363" marR="0" lvl="1" indent="-246063" algn="l" defTabSz="914400" rtl="0" eaLnBrk="0" fontAlgn="base" latinLnBrk="0" hangingPunct="0">
              <a:lnSpc>
                <a:spcPct val="85000"/>
              </a:lnSpc>
              <a:spcBef>
                <a:spcPct val="40000"/>
              </a:spcBef>
              <a:spcAft>
                <a:spcPct val="0"/>
              </a:spcAft>
              <a:buClr>
                <a:schemeClr val="accent1"/>
              </a:buClr>
              <a:buSzPct val="75000"/>
              <a:buFont typeface="Monotype Sorts" pitchFamily="2" charset="2"/>
              <a:buChar char="l"/>
              <a:tabLst/>
              <a:defRPr/>
            </a:pPr>
            <a:r>
              <a:rPr kumimoji="0" lang="en-US" sz="2000" b="0" i="0" u="none" strike="noStrike" kern="0" cap="none" spc="0" normalizeH="0" baseline="0" noProof="0" smtClean="0">
                <a:ln>
                  <a:noFill/>
                </a:ln>
                <a:solidFill>
                  <a:schemeClr val="tx1"/>
                </a:solidFill>
                <a:effectLst/>
                <a:uLnTx/>
                <a:uFillTx/>
                <a:latin typeface="+mn-lt"/>
              </a:rPr>
              <a:t>Loads are satisfied by either the memory or by an earlier store value residing in the LSQ if their addresses match</a:t>
            </a:r>
          </a:p>
          <a:p>
            <a:pPr marL="1146175" marR="0" lvl="2" indent="-176213" algn="l" defTabSz="914400" rtl="0" eaLnBrk="0" fontAlgn="base" latinLnBrk="0" hangingPunct="0">
              <a:lnSpc>
                <a:spcPct val="85000"/>
              </a:lnSpc>
              <a:spcBef>
                <a:spcPct val="40000"/>
              </a:spcBef>
              <a:spcAft>
                <a:spcPct val="0"/>
              </a:spcAft>
              <a:buClr>
                <a:schemeClr val="accent1"/>
              </a:buClr>
              <a:buSzPct val="100000"/>
              <a:buFontTx/>
              <a:buChar char="-"/>
              <a:tabLst/>
              <a:defRPr/>
            </a:pPr>
            <a:r>
              <a:rPr kumimoji="0" lang="en-US" sz="1800" b="0" i="0" u="none" strike="noStrike" kern="0" cap="none" spc="0" normalizeH="0" baseline="0" noProof="0" smtClean="0">
                <a:ln>
                  <a:noFill/>
                </a:ln>
                <a:solidFill>
                  <a:schemeClr val="tx1"/>
                </a:solidFill>
                <a:effectLst/>
                <a:uLnTx/>
                <a:uFillTx/>
                <a:latin typeface="+mn-lt"/>
              </a:rPr>
              <a:t>Loads are issued to the memory system only when addresses of </a:t>
            </a:r>
            <a:r>
              <a:rPr kumimoji="0" lang="en-US" sz="1800" b="0" i="1" u="none" strike="noStrike" kern="0" cap="none" spc="0" normalizeH="0" baseline="0" noProof="0" smtClean="0">
                <a:ln>
                  <a:noFill/>
                </a:ln>
                <a:solidFill>
                  <a:schemeClr val="tx1"/>
                </a:solidFill>
                <a:effectLst/>
                <a:uLnTx/>
                <a:uFillTx/>
                <a:latin typeface="+mn-lt"/>
              </a:rPr>
              <a:t>all</a:t>
            </a:r>
            <a:r>
              <a:rPr kumimoji="0" lang="en-US" sz="1800" b="0" i="0" u="none" strike="noStrike" kern="0" cap="none" spc="0" normalizeH="0" baseline="0" noProof="0" smtClean="0">
                <a:ln>
                  <a:noFill/>
                </a:ln>
                <a:solidFill>
                  <a:schemeClr val="tx1"/>
                </a:solidFill>
                <a:effectLst/>
                <a:uLnTx/>
                <a:uFillTx/>
                <a:latin typeface="+mn-lt"/>
              </a:rPr>
              <a:t> previous loads and stores are known</a:t>
            </a:r>
            <a:endParaRPr kumimoji="0" lang="en-US" sz="1800" b="0" i="0" u="none" strike="noStrike" kern="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0" y="304800"/>
            <a:ext cx="8153400" cy="422275"/>
          </a:xfrm>
        </p:spPr>
        <p:txBody>
          <a:bodyPr/>
          <a:lstStyle/>
          <a:p>
            <a:r>
              <a:rPr lang="en-US" dirty="0"/>
              <a:t>SS </a:t>
            </a:r>
            <a:r>
              <a:rPr lang="en-US" dirty="0" smtClean="0"/>
              <a:t>Pipeline Stage Functions</a:t>
            </a:r>
            <a:endParaRPr lang="en-US" dirty="0"/>
          </a:p>
        </p:txBody>
      </p:sp>
      <p:sp>
        <p:nvSpPr>
          <p:cNvPr id="5" name="Text Box 5"/>
          <p:cNvSpPr txBox="1">
            <a:spLocks noChangeArrowheads="1"/>
          </p:cNvSpPr>
          <p:nvPr/>
        </p:nvSpPr>
        <p:spPr bwMode="auto">
          <a:xfrm rot="-5400000">
            <a:off x="-345281" y="2859881"/>
            <a:ext cx="2838450" cy="928688"/>
          </a:xfrm>
          <a:prstGeom prst="rect">
            <a:avLst/>
          </a:prstGeom>
          <a:noFill/>
          <a:ln w="12700">
            <a:solidFill>
              <a:schemeClr val="tx1"/>
            </a:solidFill>
            <a:miter lim="800000"/>
            <a:headEnd/>
            <a:tailEnd/>
          </a:ln>
          <a:effectLst/>
        </p:spPr>
        <p:txBody>
          <a:bodyPr>
            <a:spAutoFit/>
          </a:bodyPr>
          <a:lstStyle/>
          <a:p>
            <a:endParaRPr lang="en-US">
              <a:solidFill>
                <a:schemeClr val="tx1"/>
              </a:solidFill>
            </a:endParaRPr>
          </a:p>
          <a:p>
            <a:r>
              <a:rPr lang="en-US">
                <a:solidFill>
                  <a:schemeClr val="tx1"/>
                </a:solidFill>
              </a:rPr>
              <a:t>Fetch multiple instructions</a:t>
            </a:r>
          </a:p>
          <a:p>
            <a:endParaRPr lang="en-US">
              <a:solidFill>
                <a:schemeClr val="tx1"/>
              </a:solidFill>
            </a:endParaRPr>
          </a:p>
        </p:txBody>
      </p:sp>
      <p:sp>
        <p:nvSpPr>
          <p:cNvPr id="6" name="Text Box 6"/>
          <p:cNvSpPr txBox="1">
            <a:spLocks noChangeArrowheads="1"/>
          </p:cNvSpPr>
          <p:nvPr/>
        </p:nvSpPr>
        <p:spPr bwMode="auto">
          <a:xfrm rot="-5400000">
            <a:off x="1224757" y="2859384"/>
            <a:ext cx="2838450" cy="923330"/>
          </a:xfrm>
          <a:prstGeom prst="rect">
            <a:avLst/>
          </a:prstGeom>
          <a:noFill/>
          <a:ln w="12700">
            <a:solidFill>
              <a:schemeClr val="tx1"/>
            </a:solidFill>
            <a:miter lim="800000"/>
            <a:headEnd/>
            <a:tailEnd/>
          </a:ln>
          <a:effectLst/>
        </p:spPr>
        <p:txBody>
          <a:bodyPr>
            <a:spAutoFit/>
          </a:bodyPr>
          <a:lstStyle/>
          <a:p>
            <a:endParaRPr lang="en-US" dirty="0" smtClean="0">
              <a:solidFill>
                <a:schemeClr val="tx1"/>
              </a:solidFill>
            </a:endParaRPr>
          </a:p>
          <a:p>
            <a:r>
              <a:rPr lang="en-US" dirty="0" smtClean="0">
                <a:solidFill>
                  <a:schemeClr val="tx1"/>
                </a:solidFill>
              </a:rPr>
              <a:t>   Decode and issue </a:t>
            </a:r>
            <a:r>
              <a:rPr lang="en-US" dirty="0" err="1" smtClean="0">
                <a:solidFill>
                  <a:schemeClr val="tx1"/>
                </a:solidFill>
              </a:rPr>
              <a:t>instr</a:t>
            </a:r>
            <a:endParaRPr lang="en-US" dirty="0">
              <a:solidFill>
                <a:schemeClr val="tx1"/>
              </a:solidFill>
            </a:endParaRPr>
          </a:p>
          <a:p>
            <a:endParaRPr lang="en-US" dirty="0">
              <a:solidFill>
                <a:schemeClr val="tx1"/>
              </a:solidFill>
            </a:endParaRPr>
          </a:p>
        </p:txBody>
      </p:sp>
      <p:sp>
        <p:nvSpPr>
          <p:cNvPr id="7" name="Text Box 7"/>
          <p:cNvSpPr txBox="1">
            <a:spLocks noChangeArrowheads="1"/>
          </p:cNvSpPr>
          <p:nvPr/>
        </p:nvSpPr>
        <p:spPr bwMode="auto">
          <a:xfrm rot="-5400000">
            <a:off x="3129757" y="2716123"/>
            <a:ext cx="2838450" cy="1200329"/>
          </a:xfrm>
          <a:prstGeom prst="rect">
            <a:avLst/>
          </a:prstGeom>
          <a:noFill/>
          <a:ln w="12700">
            <a:solidFill>
              <a:schemeClr val="tx1"/>
            </a:solidFill>
            <a:miter lim="800000"/>
            <a:headEnd/>
            <a:tailEnd/>
          </a:ln>
          <a:effectLst/>
        </p:spPr>
        <p:txBody>
          <a:bodyPr>
            <a:spAutoFit/>
          </a:bodyPr>
          <a:lstStyle/>
          <a:p>
            <a:r>
              <a:rPr lang="en-US" dirty="0" smtClean="0">
                <a:solidFill>
                  <a:schemeClr val="tx1"/>
                </a:solidFill>
              </a:rPr>
              <a:t>Wait for source operands to be Ready </a:t>
            </a:r>
            <a:r>
              <a:rPr lang="en-US" dirty="0">
                <a:solidFill>
                  <a:schemeClr val="tx1"/>
                </a:solidFill>
              </a:rPr>
              <a:t>and FU free, schedule Result Bus and </a:t>
            </a:r>
            <a:r>
              <a:rPr lang="en-US" dirty="0" smtClean="0">
                <a:solidFill>
                  <a:schemeClr val="tx1"/>
                </a:solidFill>
              </a:rPr>
              <a:t>execute instruction</a:t>
            </a:r>
            <a:endParaRPr lang="en-US" dirty="0">
              <a:solidFill>
                <a:schemeClr val="tx1"/>
              </a:solidFill>
            </a:endParaRPr>
          </a:p>
        </p:txBody>
      </p:sp>
      <p:sp>
        <p:nvSpPr>
          <p:cNvPr id="8" name="Text Box 8"/>
          <p:cNvSpPr txBox="1">
            <a:spLocks noChangeArrowheads="1"/>
          </p:cNvSpPr>
          <p:nvPr/>
        </p:nvSpPr>
        <p:spPr bwMode="auto">
          <a:xfrm rot="-5400000">
            <a:off x="4826001" y="2857797"/>
            <a:ext cx="2838450" cy="923330"/>
          </a:xfrm>
          <a:prstGeom prst="rect">
            <a:avLst/>
          </a:prstGeom>
          <a:noFill/>
          <a:ln w="12700">
            <a:solidFill>
              <a:schemeClr val="tx1"/>
            </a:solidFill>
            <a:miter lim="800000"/>
            <a:headEnd/>
            <a:tailEnd/>
          </a:ln>
          <a:effectLst/>
        </p:spPr>
        <p:txBody>
          <a:bodyPr>
            <a:spAutoFit/>
          </a:bodyPr>
          <a:lstStyle/>
          <a:p>
            <a:endParaRPr lang="en-US" dirty="0" smtClean="0">
              <a:solidFill>
                <a:schemeClr val="tx1"/>
              </a:solidFill>
            </a:endParaRPr>
          </a:p>
          <a:p>
            <a:r>
              <a:rPr lang="en-US" dirty="0" smtClean="0">
                <a:solidFill>
                  <a:schemeClr val="tx1"/>
                </a:solidFill>
              </a:rPr>
              <a:t>Copy </a:t>
            </a:r>
            <a:r>
              <a:rPr lang="en-US" dirty="0">
                <a:solidFill>
                  <a:schemeClr val="tx1"/>
                </a:solidFill>
              </a:rPr>
              <a:t>Result Bus data to </a:t>
            </a:r>
            <a:r>
              <a:rPr lang="en-US" dirty="0" smtClean="0">
                <a:solidFill>
                  <a:schemeClr val="tx1"/>
                </a:solidFill>
              </a:rPr>
              <a:t>matching waiting sources</a:t>
            </a:r>
            <a:endParaRPr lang="en-US" dirty="0">
              <a:solidFill>
                <a:schemeClr val="tx1"/>
              </a:solidFill>
            </a:endParaRPr>
          </a:p>
        </p:txBody>
      </p:sp>
      <p:sp>
        <p:nvSpPr>
          <p:cNvPr id="9" name="Text Box 9"/>
          <p:cNvSpPr txBox="1">
            <a:spLocks noChangeArrowheads="1"/>
          </p:cNvSpPr>
          <p:nvPr/>
        </p:nvSpPr>
        <p:spPr bwMode="auto">
          <a:xfrm rot="-5400000">
            <a:off x="6332538" y="2859384"/>
            <a:ext cx="2838450" cy="923330"/>
          </a:xfrm>
          <a:prstGeom prst="rect">
            <a:avLst/>
          </a:prstGeom>
          <a:noFill/>
          <a:ln w="12700">
            <a:solidFill>
              <a:schemeClr val="tx1"/>
            </a:solidFill>
            <a:miter lim="800000"/>
            <a:headEnd/>
            <a:tailEnd/>
          </a:ln>
          <a:effectLst/>
        </p:spPr>
        <p:txBody>
          <a:bodyPr>
            <a:spAutoFit/>
          </a:bodyPr>
          <a:lstStyle/>
          <a:p>
            <a:endParaRPr lang="en-US" dirty="0" smtClean="0">
              <a:solidFill>
                <a:schemeClr val="tx1"/>
              </a:solidFill>
            </a:endParaRPr>
          </a:p>
          <a:p>
            <a:r>
              <a:rPr lang="en-US" dirty="0" smtClean="0">
                <a:solidFill>
                  <a:schemeClr val="tx1"/>
                </a:solidFill>
              </a:rPr>
              <a:t>Write </a:t>
            </a:r>
            <a:r>
              <a:rPr lang="en-US" dirty="0" err="1">
                <a:solidFill>
                  <a:schemeClr val="tx1"/>
                </a:solidFill>
              </a:rPr>
              <a:t>dst</a:t>
            </a:r>
            <a:r>
              <a:rPr lang="en-US" dirty="0">
                <a:solidFill>
                  <a:schemeClr val="tx1"/>
                </a:solidFill>
              </a:rPr>
              <a:t> </a:t>
            </a:r>
            <a:r>
              <a:rPr lang="en-US" dirty="0" smtClean="0">
                <a:solidFill>
                  <a:schemeClr val="tx1"/>
                </a:solidFill>
              </a:rPr>
              <a:t>contents </a:t>
            </a:r>
            <a:r>
              <a:rPr lang="en-US" dirty="0">
                <a:solidFill>
                  <a:schemeClr val="tx1"/>
                </a:solidFill>
              </a:rPr>
              <a:t>to </a:t>
            </a:r>
            <a:r>
              <a:rPr lang="en-US" dirty="0" err="1" smtClean="0">
                <a:solidFill>
                  <a:schemeClr val="tx1"/>
                </a:solidFill>
              </a:rPr>
              <a:t>RegFile</a:t>
            </a:r>
            <a:r>
              <a:rPr lang="en-US" dirty="0" smtClean="0">
                <a:solidFill>
                  <a:schemeClr val="tx1"/>
                </a:solidFill>
              </a:rPr>
              <a:t> or Data Memory</a:t>
            </a:r>
            <a:endParaRPr lang="en-US" dirty="0">
              <a:solidFill>
                <a:schemeClr val="tx1"/>
              </a:solidFill>
            </a:endParaRPr>
          </a:p>
        </p:txBody>
      </p:sp>
      <p:sp>
        <p:nvSpPr>
          <p:cNvPr id="10" name="Text Box 10"/>
          <p:cNvSpPr txBox="1">
            <a:spLocks noChangeArrowheads="1"/>
          </p:cNvSpPr>
          <p:nvPr/>
        </p:nvSpPr>
        <p:spPr bwMode="auto">
          <a:xfrm>
            <a:off x="609600" y="1219200"/>
            <a:ext cx="946150" cy="366713"/>
          </a:xfrm>
          <a:prstGeom prst="rect">
            <a:avLst/>
          </a:prstGeom>
          <a:noFill/>
          <a:ln w="12700">
            <a:noFill/>
            <a:miter lim="800000"/>
            <a:headEnd/>
            <a:tailEnd/>
          </a:ln>
          <a:effectLst/>
        </p:spPr>
        <p:txBody>
          <a:bodyPr>
            <a:spAutoFit/>
          </a:bodyPr>
          <a:lstStyle/>
          <a:p>
            <a:r>
              <a:rPr lang="en-US" dirty="0"/>
              <a:t>FETCH</a:t>
            </a:r>
          </a:p>
        </p:txBody>
      </p:sp>
      <p:sp>
        <p:nvSpPr>
          <p:cNvPr id="11" name="Text Box 11"/>
          <p:cNvSpPr txBox="1">
            <a:spLocks noChangeArrowheads="1"/>
          </p:cNvSpPr>
          <p:nvPr/>
        </p:nvSpPr>
        <p:spPr bwMode="auto">
          <a:xfrm>
            <a:off x="1981200" y="1219200"/>
            <a:ext cx="1447800" cy="641350"/>
          </a:xfrm>
          <a:prstGeom prst="rect">
            <a:avLst/>
          </a:prstGeom>
          <a:noFill/>
          <a:ln w="12700">
            <a:noFill/>
            <a:miter lim="800000"/>
            <a:headEnd/>
            <a:tailEnd/>
          </a:ln>
          <a:effectLst/>
        </p:spPr>
        <p:txBody>
          <a:bodyPr>
            <a:spAutoFit/>
          </a:bodyPr>
          <a:lstStyle/>
          <a:p>
            <a:r>
              <a:rPr lang="en-US" dirty="0"/>
              <a:t>DECODE &amp; </a:t>
            </a:r>
            <a:r>
              <a:rPr lang="en-US" dirty="0" smtClean="0"/>
              <a:t>ISSUE</a:t>
            </a:r>
            <a:endParaRPr lang="en-US" dirty="0"/>
          </a:p>
        </p:txBody>
      </p:sp>
      <p:sp>
        <p:nvSpPr>
          <p:cNvPr id="12" name="Text Box 12"/>
          <p:cNvSpPr txBox="1">
            <a:spLocks noChangeArrowheads="1"/>
          </p:cNvSpPr>
          <p:nvPr/>
        </p:nvSpPr>
        <p:spPr bwMode="auto">
          <a:xfrm>
            <a:off x="3886200" y="1219200"/>
            <a:ext cx="1524000" cy="369332"/>
          </a:xfrm>
          <a:prstGeom prst="rect">
            <a:avLst/>
          </a:prstGeom>
          <a:noFill/>
          <a:ln w="12700">
            <a:noFill/>
            <a:miter lim="800000"/>
            <a:headEnd/>
            <a:tailEnd/>
          </a:ln>
          <a:effectLst/>
        </p:spPr>
        <p:txBody>
          <a:bodyPr>
            <a:spAutoFit/>
          </a:bodyPr>
          <a:lstStyle/>
          <a:p>
            <a:r>
              <a:rPr lang="en-US" dirty="0" smtClean="0"/>
              <a:t>EXECUTE</a:t>
            </a:r>
            <a:endParaRPr lang="en-US" dirty="0"/>
          </a:p>
        </p:txBody>
      </p:sp>
      <p:sp>
        <p:nvSpPr>
          <p:cNvPr id="13" name="Text Box 13"/>
          <p:cNvSpPr txBox="1">
            <a:spLocks noChangeArrowheads="1"/>
          </p:cNvSpPr>
          <p:nvPr/>
        </p:nvSpPr>
        <p:spPr bwMode="auto">
          <a:xfrm>
            <a:off x="5715000" y="1219200"/>
            <a:ext cx="1219200" cy="641350"/>
          </a:xfrm>
          <a:prstGeom prst="rect">
            <a:avLst/>
          </a:prstGeom>
          <a:noFill/>
          <a:ln w="12700">
            <a:noFill/>
            <a:miter lim="800000"/>
            <a:headEnd/>
            <a:tailEnd/>
          </a:ln>
          <a:effectLst/>
        </p:spPr>
        <p:txBody>
          <a:bodyPr>
            <a:spAutoFit/>
          </a:bodyPr>
          <a:lstStyle/>
          <a:p>
            <a:r>
              <a:rPr lang="en-US"/>
              <a:t>WRITE</a:t>
            </a:r>
          </a:p>
          <a:p>
            <a:r>
              <a:rPr lang="en-US"/>
              <a:t>BACK</a:t>
            </a:r>
          </a:p>
        </p:txBody>
      </p:sp>
      <p:sp>
        <p:nvSpPr>
          <p:cNvPr id="14" name="Text Box 15"/>
          <p:cNvSpPr txBox="1">
            <a:spLocks noChangeArrowheads="1"/>
          </p:cNvSpPr>
          <p:nvPr/>
        </p:nvSpPr>
        <p:spPr bwMode="auto">
          <a:xfrm>
            <a:off x="7239000" y="1219200"/>
            <a:ext cx="1219200" cy="641350"/>
          </a:xfrm>
          <a:prstGeom prst="rect">
            <a:avLst/>
          </a:prstGeom>
          <a:noFill/>
          <a:ln w="12700">
            <a:noFill/>
            <a:miter lim="800000"/>
            <a:headEnd/>
            <a:tailEnd/>
          </a:ln>
          <a:effectLst/>
        </p:spPr>
        <p:txBody>
          <a:bodyPr>
            <a:spAutoFit/>
          </a:bodyPr>
          <a:lstStyle/>
          <a:p>
            <a:r>
              <a:rPr lang="en-US"/>
              <a:t>RESULT</a:t>
            </a:r>
          </a:p>
          <a:p>
            <a:r>
              <a:rPr lang="en-US"/>
              <a:t>COMMIT</a:t>
            </a:r>
          </a:p>
        </p:txBody>
      </p:sp>
      <p:sp>
        <p:nvSpPr>
          <p:cNvPr id="15" name="Text Box 16"/>
          <p:cNvSpPr txBox="1">
            <a:spLocks noChangeArrowheads="1"/>
          </p:cNvSpPr>
          <p:nvPr/>
        </p:nvSpPr>
        <p:spPr bwMode="auto">
          <a:xfrm>
            <a:off x="533400" y="4876800"/>
            <a:ext cx="1143000" cy="366713"/>
          </a:xfrm>
          <a:prstGeom prst="rect">
            <a:avLst/>
          </a:prstGeom>
          <a:noFill/>
          <a:ln w="12700">
            <a:noFill/>
            <a:miter lim="800000"/>
            <a:headEnd/>
            <a:tailEnd/>
          </a:ln>
          <a:effectLst/>
        </p:spPr>
        <p:txBody>
          <a:bodyPr>
            <a:spAutoFit/>
          </a:bodyPr>
          <a:lstStyle/>
          <a:p>
            <a:r>
              <a:rPr lang="en-US"/>
              <a:t>In Order</a:t>
            </a:r>
          </a:p>
        </p:txBody>
      </p:sp>
      <p:sp>
        <p:nvSpPr>
          <p:cNvPr id="16" name="Text Box 17"/>
          <p:cNvSpPr txBox="1">
            <a:spLocks noChangeArrowheads="1"/>
          </p:cNvSpPr>
          <p:nvPr/>
        </p:nvSpPr>
        <p:spPr bwMode="auto">
          <a:xfrm>
            <a:off x="7162800" y="4876800"/>
            <a:ext cx="1143000" cy="366713"/>
          </a:xfrm>
          <a:prstGeom prst="rect">
            <a:avLst/>
          </a:prstGeom>
          <a:noFill/>
          <a:ln w="12700">
            <a:noFill/>
            <a:miter lim="800000"/>
            <a:headEnd/>
            <a:tailEnd/>
          </a:ln>
          <a:effectLst/>
        </p:spPr>
        <p:txBody>
          <a:bodyPr>
            <a:spAutoFit/>
          </a:bodyPr>
          <a:lstStyle/>
          <a:p>
            <a:r>
              <a:rPr lang="en-US"/>
              <a:t>In Order</a:t>
            </a:r>
          </a:p>
        </p:txBody>
      </p:sp>
      <p:sp>
        <p:nvSpPr>
          <p:cNvPr id="17" name="Text Box 18"/>
          <p:cNvSpPr txBox="1">
            <a:spLocks noChangeArrowheads="1"/>
          </p:cNvSpPr>
          <p:nvPr/>
        </p:nvSpPr>
        <p:spPr bwMode="auto">
          <a:xfrm>
            <a:off x="4648200" y="4953000"/>
            <a:ext cx="1676400" cy="366713"/>
          </a:xfrm>
          <a:prstGeom prst="rect">
            <a:avLst/>
          </a:prstGeom>
          <a:noFill/>
          <a:ln w="12700">
            <a:noFill/>
            <a:miter lim="800000"/>
            <a:headEnd/>
            <a:tailEnd/>
          </a:ln>
          <a:effectLst/>
        </p:spPr>
        <p:txBody>
          <a:bodyPr>
            <a:spAutoFit/>
          </a:bodyPr>
          <a:lstStyle/>
          <a:p>
            <a:r>
              <a:rPr lang="en-US"/>
              <a:t>Out of Order</a:t>
            </a:r>
          </a:p>
        </p:txBody>
      </p:sp>
      <p:sp>
        <p:nvSpPr>
          <p:cNvPr id="18" name="Text Box 19"/>
          <p:cNvSpPr txBox="1">
            <a:spLocks noChangeArrowheads="1"/>
          </p:cNvSpPr>
          <p:nvPr/>
        </p:nvSpPr>
        <p:spPr bwMode="auto">
          <a:xfrm>
            <a:off x="2209800" y="4876800"/>
            <a:ext cx="1143000" cy="366713"/>
          </a:xfrm>
          <a:prstGeom prst="rect">
            <a:avLst/>
          </a:prstGeom>
          <a:noFill/>
          <a:ln w="12700">
            <a:noFill/>
            <a:miter lim="800000"/>
            <a:headEnd/>
            <a:tailEnd/>
          </a:ln>
          <a:effectLst/>
        </p:spPr>
        <p:txBody>
          <a:bodyPr>
            <a:spAutoFit/>
          </a:bodyPr>
          <a:lstStyle/>
          <a:p>
            <a:r>
              <a:rPr lang="en-US"/>
              <a:t>In Order</a:t>
            </a:r>
          </a:p>
        </p:txBody>
      </p:sp>
      <p:sp>
        <p:nvSpPr>
          <p:cNvPr id="19" name="AutoShape 20"/>
          <p:cNvSpPr>
            <a:spLocks/>
          </p:cNvSpPr>
          <p:nvPr/>
        </p:nvSpPr>
        <p:spPr bwMode="auto">
          <a:xfrm rot="5400000">
            <a:off x="5257800" y="3505200"/>
            <a:ext cx="228600" cy="2819400"/>
          </a:xfrm>
          <a:prstGeom prst="rightBrace">
            <a:avLst>
              <a:gd name="adj1" fmla="val 105556"/>
              <a:gd name="adj2" fmla="val 50000"/>
            </a:avLst>
          </a:prstGeom>
          <a:noFill/>
          <a:ln w="12700">
            <a:solidFill>
              <a:schemeClr val="accent1"/>
            </a:solidFill>
            <a:round/>
            <a:headEnd/>
            <a:tailEnd/>
          </a:ln>
          <a:effectLst/>
        </p:spPr>
        <p:txBody>
          <a:bodyPr wrap="none" anchor="ctr"/>
          <a:lstStyle/>
          <a:p>
            <a:endParaRPr lang="en-US"/>
          </a:p>
        </p:txBody>
      </p:sp>
      <p:grpSp>
        <p:nvGrpSpPr>
          <p:cNvPr id="20" name="Group 32"/>
          <p:cNvGrpSpPr/>
          <p:nvPr/>
        </p:nvGrpSpPr>
        <p:grpSpPr>
          <a:xfrm>
            <a:off x="381000" y="5486400"/>
            <a:ext cx="8458200" cy="978932"/>
            <a:chOff x="381000" y="5486400"/>
            <a:chExt cx="8458200" cy="978932"/>
          </a:xfrm>
        </p:grpSpPr>
        <p:sp>
          <p:nvSpPr>
            <p:cNvPr id="21" name="Text Box 10"/>
            <p:cNvSpPr txBox="1">
              <a:spLocks noChangeArrowheads="1"/>
            </p:cNvSpPr>
            <p:nvPr/>
          </p:nvSpPr>
          <p:spPr bwMode="auto">
            <a:xfrm>
              <a:off x="381000" y="5486400"/>
              <a:ext cx="1828800" cy="369332"/>
            </a:xfrm>
            <a:prstGeom prst="rect">
              <a:avLst/>
            </a:prstGeom>
            <a:noFill/>
            <a:ln w="12700">
              <a:noFill/>
              <a:miter lim="800000"/>
              <a:headEnd/>
              <a:tailEnd/>
            </a:ln>
            <a:effectLst/>
          </p:spPr>
          <p:txBody>
            <a:bodyPr wrap="square">
              <a:spAutoFit/>
            </a:bodyPr>
            <a:lstStyle/>
            <a:p>
              <a:r>
                <a:rPr lang="en-US" dirty="0" err="1" smtClean="0">
                  <a:solidFill>
                    <a:schemeClr val="accent2"/>
                  </a:solidFill>
                  <a:latin typeface="Courier New" pitchFamily="49" charset="0"/>
                </a:rPr>
                <a:t>ruu_fetch</a:t>
              </a:r>
              <a:r>
                <a:rPr lang="en-US" dirty="0" smtClean="0">
                  <a:solidFill>
                    <a:schemeClr val="accent2"/>
                  </a:solidFill>
                  <a:latin typeface="Courier New" pitchFamily="49" charset="0"/>
                </a:rPr>
                <a:t>()</a:t>
              </a:r>
              <a:endParaRPr lang="en-US" dirty="0">
                <a:solidFill>
                  <a:schemeClr val="accent2"/>
                </a:solidFill>
              </a:endParaRPr>
            </a:p>
          </p:txBody>
        </p:sp>
        <p:sp>
          <p:nvSpPr>
            <p:cNvPr id="22" name="Text Box 10"/>
            <p:cNvSpPr txBox="1">
              <a:spLocks noChangeArrowheads="1"/>
            </p:cNvSpPr>
            <p:nvPr/>
          </p:nvSpPr>
          <p:spPr bwMode="auto">
            <a:xfrm>
              <a:off x="1600200" y="5791200"/>
              <a:ext cx="2362200" cy="369332"/>
            </a:xfrm>
            <a:prstGeom prst="rect">
              <a:avLst/>
            </a:prstGeom>
            <a:noFill/>
            <a:ln w="12700">
              <a:noFill/>
              <a:miter lim="800000"/>
              <a:headEnd/>
              <a:tailEnd/>
            </a:ln>
            <a:effectLst/>
          </p:spPr>
          <p:txBody>
            <a:bodyPr wrap="square">
              <a:spAutoFit/>
            </a:bodyPr>
            <a:lstStyle/>
            <a:p>
              <a:r>
                <a:rPr lang="en-US" dirty="0" err="1" smtClean="0">
                  <a:solidFill>
                    <a:schemeClr val="accent2"/>
                  </a:solidFill>
                  <a:latin typeface="Courier New" pitchFamily="49" charset="0"/>
                </a:rPr>
                <a:t>ruu_dispatch</a:t>
              </a:r>
              <a:r>
                <a:rPr lang="en-US" dirty="0" smtClean="0">
                  <a:solidFill>
                    <a:schemeClr val="accent2"/>
                  </a:solidFill>
                  <a:latin typeface="Courier New" pitchFamily="49" charset="0"/>
                </a:rPr>
                <a:t>()</a:t>
              </a:r>
              <a:endParaRPr lang="en-US" dirty="0">
                <a:solidFill>
                  <a:schemeClr val="accent2"/>
                </a:solidFill>
              </a:endParaRPr>
            </a:p>
          </p:txBody>
        </p:sp>
        <p:sp>
          <p:nvSpPr>
            <p:cNvPr id="23" name="Text Box 10"/>
            <p:cNvSpPr txBox="1">
              <a:spLocks noChangeArrowheads="1"/>
            </p:cNvSpPr>
            <p:nvPr/>
          </p:nvSpPr>
          <p:spPr bwMode="auto">
            <a:xfrm>
              <a:off x="3810000" y="5498068"/>
              <a:ext cx="1828800" cy="369332"/>
            </a:xfrm>
            <a:prstGeom prst="rect">
              <a:avLst/>
            </a:prstGeom>
            <a:noFill/>
            <a:ln w="12700">
              <a:noFill/>
              <a:miter lim="800000"/>
              <a:headEnd/>
              <a:tailEnd/>
            </a:ln>
            <a:effectLst/>
          </p:spPr>
          <p:txBody>
            <a:bodyPr wrap="square">
              <a:spAutoFit/>
            </a:bodyPr>
            <a:lstStyle/>
            <a:p>
              <a:r>
                <a:rPr lang="en-US" dirty="0" err="1" smtClean="0">
                  <a:solidFill>
                    <a:schemeClr val="accent2"/>
                  </a:solidFill>
                  <a:latin typeface="Courier New" pitchFamily="49" charset="0"/>
                </a:rPr>
                <a:t>ruu_issue</a:t>
              </a:r>
              <a:r>
                <a:rPr lang="en-US" dirty="0" smtClean="0">
                  <a:solidFill>
                    <a:schemeClr val="accent2"/>
                  </a:solidFill>
                  <a:latin typeface="Courier New" pitchFamily="49" charset="0"/>
                </a:rPr>
                <a:t>()</a:t>
              </a:r>
              <a:endParaRPr lang="en-US" dirty="0">
                <a:solidFill>
                  <a:schemeClr val="accent2"/>
                </a:solidFill>
              </a:endParaRPr>
            </a:p>
          </p:txBody>
        </p:sp>
        <p:sp>
          <p:nvSpPr>
            <p:cNvPr id="24" name="Text Box 10"/>
            <p:cNvSpPr txBox="1">
              <a:spLocks noChangeArrowheads="1"/>
            </p:cNvSpPr>
            <p:nvPr/>
          </p:nvSpPr>
          <p:spPr bwMode="auto">
            <a:xfrm>
              <a:off x="3810000" y="5802868"/>
              <a:ext cx="2057400" cy="369332"/>
            </a:xfrm>
            <a:prstGeom prst="rect">
              <a:avLst/>
            </a:prstGeom>
            <a:noFill/>
            <a:ln w="12700">
              <a:noFill/>
              <a:miter lim="800000"/>
              <a:headEnd/>
              <a:tailEnd/>
            </a:ln>
            <a:effectLst/>
          </p:spPr>
          <p:txBody>
            <a:bodyPr wrap="square">
              <a:spAutoFit/>
            </a:bodyPr>
            <a:lstStyle/>
            <a:p>
              <a:r>
                <a:rPr lang="en-US" dirty="0" err="1" smtClean="0">
                  <a:solidFill>
                    <a:schemeClr val="accent2"/>
                  </a:solidFill>
                  <a:latin typeface="Courier New" pitchFamily="49" charset="0"/>
                </a:rPr>
                <a:t>lsq_refresh</a:t>
              </a:r>
              <a:r>
                <a:rPr lang="en-US" dirty="0" smtClean="0">
                  <a:solidFill>
                    <a:schemeClr val="accent2"/>
                  </a:solidFill>
                  <a:latin typeface="Courier New" pitchFamily="49" charset="0"/>
                </a:rPr>
                <a:t>()</a:t>
              </a:r>
              <a:endParaRPr lang="en-US" dirty="0">
                <a:solidFill>
                  <a:schemeClr val="accent2"/>
                </a:solidFill>
              </a:endParaRPr>
            </a:p>
          </p:txBody>
        </p:sp>
        <p:sp>
          <p:nvSpPr>
            <p:cNvPr id="25" name="Text Box 10"/>
            <p:cNvSpPr txBox="1">
              <a:spLocks noChangeArrowheads="1"/>
            </p:cNvSpPr>
            <p:nvPr/>
          </p:nvSpPr>
          <p:spPr bwMode="auto">
            <a:xfrm>
              <a:off x="5334000" y="6096000"/>
              <a:ext cx="2362200" cy="369332"/>
            </a:xfrm>
            <a:prstGeom prst="rect">
              <a:avLst/>
            </a:prstGeom>
            <a:noFill/>
            <a:ln w="12700">
              <a:noFill/>
              <a:miter lim="800000"/>
              <a:headEnd/>
              <a:tailEnd/>
            </a:ln>
            <a:effectLst/>
          </p:spPr>
          <p:txBody>
            <a:bodyPr wrap="square">
              <a:spAutoFit/>
            </a:bodyPr>
            <a:lstStyle/>
            <a:p>
              <a:r>
                <a:rPr lang="en-US" dirty="0" err="1" smtClean="0">
                  <a:solidFill>
                    <a:schemeClr val="accent2"/>
                  </a:solidFill>
                  <a:latin typeface="Courier New" pitchFamily="49" charset="0"/>
                </a:rPr>
                <a:t>ruu_writeback</a:t>
              </a:r>
              <a:r>
                <a:rPr lang="en-US" dirty="0" smtClean="0">
                  <a:solidFill>
                    <a:schemeClr val="accent2"/>
                  </a:solidFill>
                  <a:latin typeface="Courier New" pitchFamily="49" charset="0"/>
                </a:rPr>
                <a:t>()</a:t>
              </a:r>
              <a:endParaRPr lang="en-US" dirty="0">
                <a:solidFill>
                  <a:schemeClr val="accent2"/>
                </a:solidFill>
              </a:endParaRPr>
            </a:p>
          </p:txBody>
        </p:sp>
        <p:sp>
          <p:nvSpPr>
            <p:cNvPr id="26" name="Text Box 10"/>
            <p:cNvSpPr txBox="1">
              <a:spLocks noChangeArrowheads="1"/>
            </p:cNvSpPr>
            <p:nvPr/>
          </p:nvSpPr>
          <p:spPr bwMode="auto">
            <a:xfrm>
              <a:off x="7010400" y="5486400"/>
              <a:ext cx="1828800" cy="381000"/>
            </a:xfrm>
            <a:prstGeom prst="rect">
              <a:avLst/>
            </a:prstGeom>
            <a:noFill/>
            <a:ln w="12700">
              <a:noFill/>
              <a:miter lim="800000"/>
              <a:headEnd/>
              <a:tailEnd/>
            </a:ln>
            <a:effectLst/>
          </p:spPr>
          <p:txBody>
            <a:bodyPr wrap="square">
              <a:spAutoFit/>
            </a:bodyPr>
            <a:lstStyle/>
            <a:p>
              <a:r>
                <a:rPr lang="en-US" dirty="0" err="1" smtClean="0">
                  <a:solidFill>
                    <a:schemeClr val="accent2"/>
                  </a:solidFill>
                  <a:latin typeface="Courier New" pitchFamily="49" charset="0"/>
                </a:rPr>
                <a:t>ruu_commit</a:t>
              </a:r>
              <a:r>
                <a:rPr lang="en-US" dirty="0" smtClean="0">
                  <a:solidFill>
                    <a:schemeClr val="accent2"/>
                  </a:solidFill>
                  <a:latin typeface="Courier New" pitchFamily="49" charset="0"/>
                </a:rPr>
                <a:t>()</a:t>
              </a:r>
              <a:endParaRPr lang="en-US" dirty="0">
                <a:solidFill>
                  <a:schemeClr val="accent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0" y="304800"/>
            <a:ext cx="8153400" cy="422275"/>
          </a:xfrm>
        </p:spPr>
        <p:txBody>
          <a:bodyPr/>
          <a:lstStyle/>
          <a:p>
            <a:r>
              <a:rPr lang="en-US"/>
              <a:t>Simulated SimpleScalar Pipeline</a:t>
            </a:r>
          </a:p>
        </p:txBody>
      </p:sp>
      <p:sp>
        <p:nvSpPr>
          <p:cNvPr id="5" name="Rectangle 3"/>
          <p:cNvSpPr txBox="1">
            <a:spLocks noChangeArrowheads="1"/>
          </p:cNvSpPr>
          <p:nvPr/>
        </p:nvSpPr>
        <p:spPr bwMode="auto">
          <a:xfrm>
            <a:off x="533400" y="914400"/>
            <a:ext cx="8305800" cy="51498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7338" marR="0" lvl="0" indent="-287338" algn="l" defTabSz="914400" rtl="0" eaLnBrk="0" fontAlgn="base" latinLnBrk="0" hangingPunct="0">
              <a:lnSpc>
                <a:spcPct val="90000"/>
              </a:lnSpc>
              <a:spcBef>
                <a:spcPct val="65000"/>
              </a:spcBef>
              <a:spcAft>
                <a:spcPct val="0"/>
              </a:spcAft>
              <a:buClr>
                <a:schemeClr val="accent1"/>
              </a:buClr>
              <a:buSzPct val="75000"/>
              <a:buFont typeface="Wingdings" pitchFamily="2" charset="2"/>
              <a:buChar char="q"/>
              <a:tabLst/>
              <a:defRPr/>
            </a:pPr>
            <a:r>
              <a:rPr kumimoji="0" lang="en-US" sz="2400" b="0" i="0" u="none" strike="noStrike" kern="0" cap="none" spc="0" normalizeH="0" baseline="0" noProof="0" smtClean="0">
                <a:ln>
                  <a:noFill/>
                </a:ln>
                <a:solidFill>
                  <a:schemeClr val="tx1"/>
                </a:solidFill>
                <a:effectLst/>
                <a:uLnTx/>
                <a:uFillTx/>
                <a:latin typeface="Courier New" pitchFamily="49" charset="0"/>
                <a:ea typeface="+mn-ea"/>
                <a:cs typeface="+mn-cs"/>
              </a:rPr>
              <a:t>ruu_fetch()</a:t>
            </a:r>
            <a:r>
              <a:rPr kumimoji="0" lang="en-US" sz="2400" b="0" i="0" u="none" strike="noStrike" kern="0" cap="none" spc="0" normalizeH="0" baseline="0" noProof="0" smtClean="0">
                <a:ln>
                  <a:noFill/>
                </a:ln>
                <a:solidFill>
                  <a:schemeClr val="tx1"/>
                </a:solidFill>
                <a:effectLst/>
                <a:uLnTx/>
                <a:uFillTx/>
                <a:latin typeface="+mn-lt"/>
                <a:ea typeface="+mn-ea"/>
                <a:cs typeface="+mn-cs"/>
              </a:rPr>
              <a:t>:  fetches instr’s from one I$ line, puts them in the fetch queue, probes the cache line predictor to determine the next I$ line to access in the next cycle</a:t>
            </a:r>
          </a:p>
          <a:p>
            <a:pPr marL="1146175" marR="0" lvl="2" indent="-176213" algn="l" defTabSz="914400" rtl="0" eaLnBrk="0" fontAlgn="base" latinLnBrk="0" hangingPunct="0">
              <a:lnSpc>
                <a:spcPct val="85000"/>
              </a:lnSpc>
              <a:spcBef>
                <a:spcPct val="40000"/>
              </a:spcBef>
              <a:spcAft>
                <a:spcPct val="0"/>
              </a:spcAft>
              <a:buClr>
                <a:schemeClr val="accent1"/>
              </a:buClr>
              <a:buSzPct val="100000"/>
              <a:buFontTx/>
              <a:buChar char="-"/>
              <a:tabLst/>
              <a:defRPr/>
            </a:pPr>
            <a:r>
              <a:rPr kumimoji="0" lang="en-US" sz="1800" b="0" i="0" u="none" strike="noStrike" kern="0" cap="none" spc="0" normalizeH="0" baseline="0" noProof="0" smtClean="0">
                <a:ln>
                  <a:noFill/>
                </a:ln>
                <a:solidFill>
                  <a:schemeClr val="tx1"/>
                </a:solidFill>
                <a:effectLst/>
                <a:uLnTx/>
                <a:uFillTx/>
                <a:latin typeface="+mn-lt"/>
              </a:rPr>
              <a:t>fetch:ifqsize&lt;size&gt;: fetch width (default is 4)</a:t>
            </a:r>
          </a:p>
          <a:p>
            <a:pPr marL="1146175" marR="0" lvl="2" indent="-176213" algn="l" defTabSz="914400" rtl="0" eaLnBrk="0" fontAlgn="base" latinLnBrk="0" hangingPunct="0">
              <a:lnSpc>
                <a:spcPct val="85000"/>
              </a:lnSpc>
              <a:spcBef>
                <a:spcPct val="40000"/>
              </a:spcBef>
              <a:spcAft>
                <a:spcPct val="0"/>
              </a:spcAft>
              <a:buClr>
                <a:schemeClr val="accent1"/>
              </a:buClr>
              <a:buSzPct val="100000"/>
              <a:buFontTx/>
              <a:buChar char="-"/>
              <a:tabLst/>
              <a:defRPr/>
            </a:pPr>
            <a:r>
              <a:rPr kumimoji="0" lang="en-US" sz="1800" b="0" i="0" u="none" strike="noStrike" kern="0" cap="none" spc="0" normalizeH="0" baseline="0" noProof="0" smtClean="0">
                <a:ln>
                  <a:noFill/>
                </a:ln>
                <a:solidFill>
                  <a:schemeClr val="tx1"/>
                </a:solidFill>
                <a:effectLst/>
                <a:uLnTx/>
                <a:uFillTx/>
                <a:latin typeface="+mn-lt"/>
              </a:rPr>
              <a:t>fetch:speed&lt;ratio&gt;: ratio of the front end speed to the execution core (&lt;ratio&gt; times as many instructions fetched as decoded per cycle)</a:t>
            </a:r>
          </a:p>
          <a:p>
            <a:pPr marL="1146175" marR="0" lvl="2" indent="-176213" algn="l" defTabSz="914400" rtl="0" eaLnBrk="0" fontAlgn="base" latinLnBrk="0" hangingPunct="0">
              <a:lnSpc>
                <a:spcPct val="85000"/>
              </a:lnSpc>
              <a:spcBef>
                <a:spcPct val="40000"/>
              </a:spcBef>
              <a:spcAft>
                <a:spcPct val="0"/>
              </a:spcAft>
              <a:buClr>
                <a:schemeClr val="accent1"/>
              </a:buClr>
              <a:buSzPct val="100000"/>
              <a:buFontTx/>
              <a:buChar char="-"/>
              <a:tabLst/>
              <a:defRPr/>
            </a:pPr>
            <a:r>
              <a:rPr kumimoji="0" lang="en-US" sz="1800" b="0" i="0" u="none" strike="noStrike" kern="0" cap="none" spc="0" normalizeH="0" baseline="0" noProof="0" smtClean="0">
                <a:ln>
                  <a:noFill/>
                </a:ln>
                <a:solidFill>
                  <a:schemeClr val="tx1"/>
                </a:solidFill>
                <a:effectLst/>
                <a:uLnTx/>
                <a:uFillTx/>
                <a:latin typeface="+mn-lt"/>
              </a:rPr>
              <a:t>fetch:mplat&lt;cycles&gt;: branch misprediction latency (default is 3)</a:t>
            </a:r>
          </a:p>
          <a:p>
            <a:pPr marL="287338" marR="0" lvl="0" indent="-287338" algn="l" defTabSz="914400" rtl="0" eaLnBrk="0" fontAlgn="base" latinLnBrk="0" hangingPunct="0">
              <a:lnSpc>
                <a:spcPct val="90000"/>
              </a:lnSpc>
              <a:spcBef>
                <a:spcPct val="65000"/>
              </a:spcBef>
              <a:spcAft>
                <a:spcPct val="0"/>
              </a:spcAft>
              <a:buClr>
                <a:schemeClr val="accent1"/>
              </a:buClr>
              <a:buSzPct val="75000"/>
              <a:buFont typeface="Wingdings" pitchFamily="2" charset="2"/>
              <a:buChar char="q"/>
              <a:tabLst/>
              <a:defRPr/>
            </a:pPr>
            <a:r>
              <a:rPr kumimoji="0" lang="en-US" sz="2400" b="0" i="0" u="none" strike="noStrike" kern="0" cap="none" spc="0" normalizeH="0" baseline="0" noProof="0" smtClean="0">
                <a:ln>
                  <a:noFill/>
                </a:ln>
                <a:solidFill>
                  <a:schemeClr val="tx1"/>
                </a:solidFill>
                <a:effectLst/>
                <a:uLnTx/>
                <a:uFillTx/>
                <a:latin typeface="Courier New" pitchFamily="49" charset="0"/>
                <a:ea typeface="+mn-ea"/>
                <a:cs typeface="+mn-cs"/>
              </a:rPr>
              <a:t>ruu_dispatch()</a:t>
            </a:r>
            <a:r>
              <a:rPr kumimoji="0" lang="en-US" sz="2400" b="0" i="0" u="none" strike="noStrike" kern="0" cap="none" spc="0" normalizeH="0" baseline="0" noProof="0" smtClean="0">
                <a:ln>
                  <a:noFill/>
                </a:ln>
                <a:solidFill>
                  <a:schemeClr val="tx1"/>
                </a:solidFill>
                <a:effectLst/>
                <a:uLnTx/>
                <a:uFillTx/>
                <a:latin typeface="+mn-lt"/>
                <a:ea typeface="+mn-ea"/>
                <a:cs typeface="+mn-cs"/>
              </a:rPr>
              <a:t>:  decodes instr’s in the fetch queue, puts them in the dispatch (scheduler) queue, enters and links instr’s into the RUU and the LSQ, splits memory access instructions into two separate instr’s (one to compute the effective addr and one to access the memory), notes branch mispredictions</a:t>
            </a:r>
          </a:p>
          <a:p>
            <a:pPr marL="1146175" marR="0" lvl="2" indent="-176213" algn="l" defTabSz="914400" rtl="0" eaLnBrk="0" fontAlgn="base" latinLnBrk="0" hangingPunct="0">
              <a:lnSpc>
                <a:spcPct val="85000"/>
              </a:lnSpc>
              <a:spcBef>
                <a:spcPct val="40000"/>
              </a:spcBef>
              <a:spcAft>
                <a:spcPct val="0"/>
              </a:spcAft>
              <a:buClr>
                <a:schemeClr val="accent1"/>
              </a:buClr>
              <a:buSzPct val="100000"/>
              <a:buFontTx/>
              <a:buChar char="-"/>
              <a:tabLst/>
              <a:defRPr/>
            </a:pPr>
            <a:r>
              <a:rPr kumimoji="0" lang="en-US" sz="1800" b="0" i="0" u="none" strike="noStrike" kern="0" cap="none" spc="0" normalizeH="0" baseline="0" noProof="0" smtClean="0">
                <a:ln>
                  <a:noFill/>
                </a:ln>
                <a:solidFill>
                  <a:schemeClr val="tx1"/>
                </a:solidFill>
                <a:effectLst/>
                <a:uLnTx/>
                <a:uFillTx/>
                <a:latin typeface="+mn-lt"/>
              </a:rPr>
              <a:t>decode:width&lt;insts&gt;: decode width (default is 4)</a:t>
            </a:r>
            <a:endParaRPr kumimoji="0" lang="en-US" sz="1800" b="0" i="0" u="none" strike="noStrike" kern="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706" name="Rectangle 2"/>
          <p:cNvSpPr>
            <a:spLocks noGrp="1" noChangeArrowheads="1"/>
          </p:cNvSpPr>
          <p:nvPr>
            <p:ph type="title"/>
          </p:nvPr>
        </p:nvSpPr>
        <p:spPr/>
        <p:txBody>
          <a:bodyPr/>
          <a:lstStyle/>
          <a:p>
            <a:r>
              <a:rPr lang="zh-CN" altLang="en-US" dirty="0" smtClean="0"/>
              <a:t>挖掘更高性能</a:t>
            </a:r>
            <a:endParaRPr lang="en-US" dirty="0"/>
          </a:p>
        </p:txBody>
      </p:sp>
      <p:sp>
        <p:nvSpPr>
          <p:cNvPr id="1352707" name="Rectangle 3"/>
          <p:cNvSpPr>
            <a:spLocks noGrp="1" noChangeArrowheads="1"/>
          </p:cNvSpPr>
          <p:nvPr>
            <p:ph type="body" idx="1"/>
          </p:nvPr>
        </p:nvSpPr>
        <p:spPr>
          <a:xfrm>
            <a:off x="533400" y="762000"/>
            <a:ext cx="8153400" cy="4120102"/>
          </a:xfrm>
        </p:spPr>
        <p:txBody>
          <a:bodyPr/>
          <a:lstStyle/>
          <a:p>
            <a:pPr>
              <a:spcBef>
                <a:spcPts val="1200"/>
              </a:spcBef>
            </a:pPr>
            <a:r>
              <a:rPr lang="zh-CN" altLang="en-US" dirty="0" smtClean="0"/>
              <a:t>增加流水线的深度以增加时钟速率</a:t>
            </a:r>
            <a:r>
              <a:rPr lang="en-US" dirty="0" smtClean="0"/>
              <a:t>–</a:t>
            </a:r>
            <a:r>
              <a:rPr lang="zh-CN" altLang="en-US" dirty="0" smtClean="0">
                <a:solidFill>
                  <a:schemeClr val="accent1"/>
                </a:solidFill>
              </a:rPr>
              <a:t>超流水线</a:t>
            </a:r>
            <a:endParaRPr lang="en-US" dirty="0" smtClean="0">
              <a:solidFill>
                <a:schemeClr val="accent1"/>
              </a:solidFill>
            </a:endParaRPr>
          </a:p>
          <a:p>
            <a:pPr lvl="1">
              <a:spcBef>
                <a:spcPts val="1200"/>
              </a:spcBef>
            </a:pPr>
            <a:r>
              <a:rPr lang="zh-CN" altLang="en-US" dirty="0"/>
              <a:t>流水</a:t>
            </a:r>
            <a:r>
              <a:rPr lang="zh-CN" altLang="en-US" dirty="0" smtClean="0"/>
              <a:t>级越多</a:t>
            </a:r>
            <a:r>
              <a:rPr lang="en-US" dirty="0" smtClean="0"/>
              <a:t>, </a:t>
            </a:r>
            <a:r>
              <a:rPr lang="zh-CN" altLang="en-US" dirty="0" smtClean="0"/>
              <a:t>就需要越多的转发</a:t>
            </a:r>
            <a:r>
              <a:rPr lang="en-US" altLang="zh-CN" dirty="0" smtClean="0"/>
              <a:t>/</a:t>
            </a:r>
            <a:r>
              <a:rPr lang="zh-CN" altLang="en-US" dirty="0" smtClean="0"/>
              <a:t>冒险硬件，也会造成更多的流水线开销</a:t>
            </a:r>
            <a:r>
              <a:rPr lang="en-US" altLang="zh-CN" dirty="0" smtClean="0"/>
              <a:t>- pipeline latch overhead </a:t>
            </a:r>
            <a:r>
              <a:rPr lang="zh-CN" altLang="en-US" dirty="0" smtClean="0"/>
              <a:t>（</a:t>
            </a:r>
            <a:r>
              <a:rPr lang="en-US" altLang="zh-CN" dirty="0" smtClean="0"/>
              <a:t> pipeline latch overhead</a:t>
            </a:r>
            <a:r>
              <a:rPr lang="zh-CN" altLang="en-US" dirty="0" smtClean="0"/>
              <a:t>在时钟周期内所占的比例越来越大）</a:t>
            </a:r>
            <a:endParaRPr lang="en-US" dirty="0"/>
          </a:p>
          <a:p>
            <a:pPr>
              <a:spcBef>
                <a:spcPts val="1200"/>
              </a:spcBef>
            </a:pPr>
            <a:r>
              <a:rPr lang="zh-CN" altLang="en-US" dirty="0"/>
              <a:t>一</a:t>
            </a:r>
            <a:r>
              <a:rPr lang="zh-CN" altLang="en-US" dirty="0" smtClean="0"/>
              <a:t>个单时钟周期提取</a:t>
            </a:r>
            <a:r>
              <a:rPr lang="en-US" dirty="0" smtClean="0"/>
              <a:t>(</a:t>
            </a:r>
            <a:r>
              <a:rPr lang="zh-CN" altLang="en-US" dirty="0" smtClean="0"/>
              <a:t>以及执行</a:t>
            </a:r>
            <a:r>
              <a:rPr lang="en-US" dirty="0" smtClean="0"/>
              <a:t>) </a:t>
            </a:r>
            <a:r>
              <a:rPr lang="zh-CN" altLang="en-US" dirty="0" smtClean="0"/>
              <a:t>多条指令</a:t>
            </a:r>
            <a:r>
              <a:rPr lang="en-US" dirty="0" smtClean="0"/>
              <a:t>(</a:t>
            </a:r>
            <a:r>
              <a:rPr lang="zh-CN" altLang="en-US" dirty="0" smtClean="0"/>
              <a:t>每个流水级容纳多条指令</a:t>
            </a:r>
            <a:r>
              <a:rPr lang="en-US" dirty="0" smtClean="0"/>
              <a:t>) – </a:t>
            </a:r>
            <a:r>
              <a:rPr lang="zh-CN" altLang="en-US" dirty="0" smtClean="0">
                <a:solidFill>
                  <a:schemeClr val="accent1"/>
                </a:solidFill>
              </a:rPr>
              <a:t>多发射</a:t>
            </a:r>
            <a:endParaRPr lang="en-US" dirty="0" smtClean="0">
              <a:solidFill>
                <a:schemeClr val="accent1"/>
              </a:solidFill>
            </a:endParaRPr>
          </a:p>
          <a:p>
            <a:pPr lvl="1">
              <a:spcBef>
                <a:spcPts val="1200"/>
              </a:spcBef>
            </a:pPr>
            <a:r>
              <a:rPr lang="zh-CN" altLang="en-US" dirty="0" smtClean="0"/>
              <a:t>指令执行速率</a:t>
            </a:r>
            <a:r>
              <a:rPr lang="en-US" dirty="0" smtClean="0"/>
              <a:t>, CPI</a:t>
            </a:r>
            <a:r>
              <a:rPr lang="zh-CN" altLang="en-US" dirty="0" smtClean="0"/>
              <a:t>小于</a:t>
            </a:r>
            <a:r>
              <a:rPr lang="en-US" dirty="0" smtClean="0"/>
              <a:t>1, </a:t>
            </a:r>
            <a:r>
              <a:rPr lang="zh-CN" altLang="en-US" dirty="0" smtClean="0"/>
              <a:t>因此使用</a:t>
            </a:r>
            <a:r>
              <a:rPr lang="en-US" dirty="0" smtClean="0">
                <a:solidFill>
                  <a:schemeClr val="accent1"/>
                </a:solidFill>
              </a:rPr>
              <a:t>IPC</a:t>
            </a:r>
            <a:r>
              <a:rPr lang="en-US" dirty="0"/>
              <a:t>:  </a:t>
            </a:r>
            <a:r>
              <a:rPr lang="zh-CN" altLang="en-US" dirty="0" smtClean="0"/>
              <a:t>即每时钟周期执行的指令数</a:t>
            </a:r>
            <a:endParaRPr lang="en-US" dirty="0"/>
          </a:p>
          <a:p>
            <a:pPr lvl="2">
              <a:spcBef>
                <a:spcPts val="1200"/>
              </a:spcBef>
            </a:pPr>
            <a:r>
              <a:rPr lang="zh-CN" altLang="en-US" dirty="0" smtClean="0"/>
              <a:t>例如，一个</a:t>
            </a:r>
            <a:r>
              <a:rPr lang="en-US" altLang="zh-CN" dirty="0" smtClean="0"/>
              <a:t>6</a:t>
            </a:r>
            <a:r>
              <a:rPr lang="en-US" dirty="0" smtClean="0"/>
              <a:t> GHz </a:t>
            </a:r>
            <a:r>
              <a:rPr lang="zh-CN" altLang="en-US" dirty="0" smtClean="0"/>
              <a:t>四路多发射微处理器能以每秒</a:t>
            </a:r>
            <a:r>
              <a:rPr lang="en-US" altLang="zh-CN" dirty="0" smtClean="0"/>
              <a:t>240</a:t>
            </a:r>
            <a:r>
              <a:rPr lang="zh-CN" altLang="en-US" dirty="0" smtClean="0"/>
              <a:t>亿指令的峰值速率执行，其最好情况下的</a:t>
            </a:r>
            <a:r>
              <a:rPr lang="en-US" altLang="zh-CN" dirty="0" smtClean="0"/>
              <a:t>CPI</a:t>
            </a:r>
            <a:r>
              <a:rPr lang="zh-CN" altLang="en-US" dirty="0" smtClean="0"/>
              <a:t>达到</a:t>
            </a:r>
            <a:r>
              <a:rPr lang="en-US" altLang="zh-CN" dirty="0" smtClean="0"/>
              <a:t>0.25</a:t>
            </a:r>
            <a:r>
              <a:rPr lang="zh-CN" altLang="en-US" dirty="0" smtClean="0"/>
              <a:t>，</a:t>
            </a:r>
            <a:r>
              <a:rPr lang="en-US" altLang="zh-CN" dirty="0" smtClean="0"/>
              <a:t>IPC</a:t>
            </a:r>
            <a:r>
              <a:rPr lang="zh-CN" altLang="en-US" dirty="0" smtClean="0"/>
              <a:t>达到</a:t>
            </a:r>
            <a:r>
              <a:rPr lang="en-US" altLang="zh-CN" dirty="0" smtClean="0"/>
              <a:t>4</a:t>
            </a:r>
            <a:r>
              <a:rPr lang="zh-CN" altLang="en-US" dirty="0" smtClean="0"/>
              <a:t>。</a:t>
            </a:r>
            <a:endParaRPr lang="en-US" dirty="0"/>
          </a:p>
          <a:p>
            <a:pPr lvl="1">
              <a:spcBef>
                <a:spcPts val="1200"/>
              </a:spcBef>
            </a:pPr>
            <a:r>
              <a:rPr lang="zh-CN" altLang="en-US" dirty="0" smtClean="0"/>
              <a:t>假设数据通路有一条</a:t>
            </a:r>
            <a:r>
              <a:rPr lang="en-US" altLang="zh-CN" dirty="0" smtClean="0"/>
              <a:t>5</a:t>
            </a:r>
            <a:r>
              <a:rPr lang="zh-CN" altLang="en-US" dirty="0" smtClean="0"/>
              <a:t>级流水线，任何时刻能有多少条指令同时存在着？</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527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27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527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527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527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527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70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0" y="304800"/>
            <a:ext cx="8153400" cy="422275"/>
          </a:xfrm>
        </p:spPr>
        <p:txBody>
          <a:bodyPr/>
          <a:lstStyle/>
          <a:p>
            <a:r>
              <a:rPr lang="en-US"/>
              <a:t>SimpleScalar Pipeline, con’t</a:t>
            </a:r>
          </a:p>
        </p:txBody>
      </p:sp>
      <p:sp>
        <p:nvSpPr>
          <p:cNvPr id="5" name="Rectangle 3"/>
          <p:cNvSpPr txBox="1">
            <a:spLocks noChangeArrowheads="1"/>
          </p:cNvSpPr>
          <p:nvPr/>
        </p:nvSpPr>
        <p:spPr bwMode="auto">
          <a:xfrm>
            <a:off x="533400" y="762000"/>
            <a:ext cx="8153400" cy="5568191"/>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7338" marR="0" lvl="0" indent="-287338" algn="l" defTabSz="914400" rtl="0" eaLnBrk="0" fontAlgn="base" latinLnBrk="0" hangingPunct="0">
              <a:lnSpc>
                <a:spcPct val="90000"/>
              </a:lnSpc>
              <a:spcBef>
                <a:spcPct val="65000"/>
              </a:spcBef>
              <a:spcAft>
                <a:spcPct val="0"/>
              </a:spcAft>
              <a:buClr>
                <a:schemeClr val="accent1"/>
              </a:buClr>
              <a:buSzPct val="75000"/>
              <a:buFont typeface="Wingdings" pitchFamily="2" charset="2"/>
              <a:buChar char="q"/>
              <a:tabLst/>
              <a:defRPr/>
            </a:pPr>
            <a:r>
              <a:rPr kumimoji="0" lang="en-US" sz="2400" b="0" i="0" u="none" strike="noStrike" kern="0" cap="none" spc="0" normalizeH="0" baseline="0" noProof="0" smtClean="0">
                <a:ln>
                  <a:noFill/>
                </a:ln>
                <a:solidFill>
                  <a:schemeClr val="tx1"/>
                </a:solidFill>
                <a:effectLst/>
                <a:uLnTx/>
                <a:uFillTx/>
                <a:latin typeface="Courier New" pitchFamily="49" charset="0"/>
                <a:ea typeface="+mn-ea"/>
                <a:cs typeface="+mn-cs"/>
              </a:rPr>
              <a:t>ruu_issue()</a:t>
            </a:r>
            <a:r>
              <a:rPr kumimoji="0" lang="en-US" sz="2400" b="0" i="0" u="none" strike="noStrike" kern="0" cap="none" spc="0" normalizeH="0" baseline="0" noProof="0" smtClean="0">
                <a:ln>
                  <a:noFill/>
                </a:ln>
                <a:solidFill>
                  <a:schemeClr val="tx1"/>
                </a:solidFill>
                <a:effectLst/>
                <a:uLnTx/>
                <a:uFillTx/>
                <a:latin typeface="+mn-lt"/>
                <a:ea typeface="+mn-ea"/>
                <a:cs typeface="+mn-cs"/>
              </a:rPr>
              <a:t>and </a:t>
            </a:r>
            <a:r>
              <a:rPr kumimoji="0" lang="en-US" sz="2400" b="0" i="0" u="none" strike="noStrike" kern="0" cap="none" spc="0" normalizeH="0" baseline="0" noProof="0" smtClean="0">
                <a:ln>
                  <a:noFill/>
                </a:ln>
                <a:solidFill>
                  <a:schemeClr val="tx1"/>
                </a:solidFill>
                <a:effectLst/>
                <a:uLnTx/>
                <a:uFillTx/>
                <a:latin typeface="Courier New" pitchFamily="49" charset="0"/>
                <a:ea typeface="+mn-ea"/>
                <a:cs typeface="+mn-cs"/>
              </a:rPr>
              <a:t>lsq_refresh()</a:t>
            </a:r>
            <a:r>
              <a:rPr kumimoji="0" lang="en-US" sz="2400" b="0" i="0" u="none" strike="noStrike" kern="0" cap="none" spc="0" normalizeH="0" baseline="0" noProof="0" smtClean="0">
                <a:ln>
                  <a:noFill/>
                </a:ln>
                <a:solidFill>
                  <a:schemeClr val="tx1"/>
                </a:solidFill>
                <a:effectLst/>
                <a:uLnTx/>
                <a:uFillTx/>
                <a:latin typeface="+mn-lt"/>
                <a:ea typeface="+mn-ea"/>
                <a:cs typeface="+mn-cs"/>
              </a:rPr>
              <a:t>:  locates and marks the instr’s ready to be </a:t>
            </a:r>
            <a:r>
              <a:rPr kumimoji="0" lang="en-US" sz="2400" b="0" i="0" u="none" strike="noStrike" kern="0" cap="none" spc="0" normalizeH="0" baseline="0" noProof="0" smtClean="0">
                <a:ln>
                  <a:noFill/>
                </a:ln>
                <a:solidFill>
                  <a:schemeClr val="accent1"/>
                </a:solidFill>
                <a:effectLst/>
                <a:uLnTx/>
                <a:uFillTx/>
                <a:latin typeface="+mn-lt"/>
                <a:ea typeface="+mn-ea"/>
                <a:cs typeface="+mn-cs"/>
              </a:rPr>
              <a:t>executed</a:t>
            </a:r>
            <a:r>
              <a:rPr kumimoji="0" lang="en-US" sz="2400" b="0" i="0" u="none" strike="noStrike" kern="0" cap="none" spc="0" normalizeH="0" baseline="0" noProof="0" smtClean="0">
                <a:ln>
                  <a:noFill/>
                </a:ln>
                <a:solidFill>
                  <a:schemeClr val="tx1"/>
                </a:solidFill>
                <a:effectLst/>
                <a:uLnTx/>
                <a:uFillTx/>
                <a:latin typeface="+mn-lt"/>
                <a:ea typeface="+mn-ea"/>
                <a:cs typeface="+mn-cs"/>
              </a:rPr>
              <a:t> by tracking register and memory dependencies, ready loads are issued to D$ unless there are earlier stores in LSQ with unresolved addr’s, forwards store values with matching addr to ready loads</a:t>
            </a:r>
          </a:p>
          <a:p>
            <a:pPr marL="1146175" marR="0" lvl="2" indent="-176213" algn="l" defTabSz="914400" rtl="0" eaLnBrk="0" fontAlgn="base" latinLnBrk="0" hangingPunct="0">
              <a:lnSpc>
                <a:spcPct val="85000"/>
              </a:lnSpc>
              <a:spcBef>
                <a:spcPct val="40000"/>
              </a:spcBef>
              <a:spcAft>
                <a:spcPct val="0"/>
              </a:spcAft>
              <a:buClr>
                <a:schemeClr val="accent1"/>
              </a:buClr>
              <a:buSzPct val="100000"/>
              <a:buFontTx/>
              <a:buChar char="-"/>
              <a:tabLst/>
              <a:defRPr/>
            </a:pPr>
            <a:r>
              <a:rPr kumimoji="0" lang="en-US" sz="1800" b="0" i="0" u="none" strike="noStrike" kern="0" cap="none" spc="0" normalizeH="0" baseline="0" noProof="0" smtClean="0">
                <a:ln>
                  <a:noFill/>
                </a:ln>
                <a:solidFill>
                  <a:schemeClr val="tx1"/>
                </a:solidFill>
                <a:effectLst/>
                <a:uLnTx/>
                <a:uFillTx/>
                <a:latin typeface="+mn-lt"/>
              </a:rPr>
              <a:t>issue:width&lt;insts&gt;: maximum issue width (default  is 4)</a:t>
            </a:r>
          </a:p>
          <a:p>
            <a:pPr marL="1146175" marR="0" lvl="2" indent="-176213" algn="l" defTabSz="914400" rtl="0" eaLnBrk="0" fontAlgn="base" latinLnBrk="0" hangingPunct="0">
              <a:lnSpc>
                <a:spcPct val="85000"/>
              </a:lnSpc>
              <a:spcBef>
                <a:spcPct val="40000"/>
              </a:spcBef>
              <a:spcAft>
                <a:spcPct val="0"/>
              </a:spcAft>
              <a:buClr>
                <a:schemeClr val="accent1"/>
              </a:buClr>
              <a:buSzPct val="100000"/>
              <a:buFontTx/>
              <a:buChar char="-"/>
              <a:tabLst/>
              <a:defRPr/>
            </a:pPr>
            <a:r>
              <a:rPr kumimoji="0" lang="en-US" sz="1800" b="0" i="0" u="none" strike="noStrike" kern="0" cap="none" spc="0" normalizeH="0" baseline="0" noProof="0" smtClean="0">
                <a:ln>
                  <a:noFill/>
                </a:ln>
                <a:solidFill>
                  <a:schemeClr val="tx1"/>
                </a:solidFill>
                <a:effectLst/>
                <a:uLnTx/>
                <a:uFillTx/>
                <a:latin typeface="+mn-lt"/>
              </a:rPr>
              <a:t>ruu:size&lt;insts&gt;: RUU capacity in instr’s (default is 16, min is 2)</a:t>
            </a:r>
          </a:p>
          <a:p>
            <a:pPr marL="1146175" marR="0" lvl="2" indent="-176213" algn="l" defTabSz="914400" rtl="0" eaLnBrk="0" fontAlgn="base" latinLnBrk="0" hangingPunct="0">
              <a:lnSpc>
                <a:spcPct val="85000"/>
              </a:lnSpc>
              <a:spcBef>
                <a:spcPct val="40000"/>
              </a:spcBef>
              <a:spcAft>
                <a:spcPct val="0"/>
              </a:spcAft>
              <a:buClr>
                <a:schemeClr val="accent1"/>
              </a:buClr>
              <a:buSzPct val="100000"/>
              <a:buFontTx/>
              <a:buChar char="-"/>
              <a:tabLst/>
              <a:defRPr/>
            </a:pPr>
            <a:r>
              <a:rPr kumimoji="0" lang="en-US" sz="1800" b="0" i="0" u="none" strike="noStrike" kern="0" cap="none" spc="0" normalizeH="0" baseline="0" noProof="0" smtClean="0">
                <a:ln>
                  <a:noFill/>
                </a:ln>
                <a:solidFill>
                  <a:schemeClr val="tx1"/>
                </a:solidFill>
                <a:effectLst/>
                <a:uLnTx/>
                <a:uFillTx/>
                <a:latin typeface="+mn-lt"/>
              </a:rPr>
              <a:t>lsq:size&lt;insts&gt;: LSQ capacity in instr’s (default is 8, min is 2)</a:t>
            </a:r>
          </a:p>
          <a:p>
            <a:pPr marL="287338" marR="0" lvl="0" indent="-287338"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   and handles instr’s execution – collects all the ready instr’s from the scheduler queue (up to the issue width), check on FU availability, checks on access port availability, schedules writeback events based on FU latency (hardcoded in </a:t>
            </a:r>
            <a:r>
              <a:rPr kumimoji="0" lang="en-US" sz="2400" b="0" i="0" u="none" strike="noStrike" kern="0" cap="none" spc="0" normalizeH="0" baseline="0" noProof="0" smtClean="0">
                <a:ln>
                  <a:noFill/>
                </a:ln>
                <a:solidFill>
                  <a:schemeClr val="tx1"/>
                </a:solidFill>
                <a:effectLst/>
                <a:uLnTx/>
                <a:uFillTx/>
                <a:latin typeface="Courier New" pitchFamily="49" charset="0"/>
                <a:ea typeface="+mn-ea"/>
                <a:cs typeface="+mn-cs"/>
              </a:rPr>
              <a:t>fu_config[]</a:t>
            </a:r>
            <a:r>
              <a:rPr kumimoji="0" lang="en-US" sz="2400" b="0" i="0" u="none" strike="noStrike" kern="0" cap="none" spc="0" normalizeH="0" baseline="0" noProof="0" smtClean="0">
                <a:ln>
                  <a:noFill/>
                </a:ln>
                <a:solidFill>
                  <a:schemeClr val="tx1"/>
                </a:solidFill>
                <a:effectLst/>
                <a:uLnTx/>
                <a:uFillTx/>
                <a:latin typeface="+mn-lt"/>
                <a:ea typeface="+mn-ea"/>
                <a:cs typeface="+mn-cs"/>
              </a:rPr>
              <a:t>) </a:t>
            </a:r>
          </a:p>
          <a:p>
            <a:pPr marL="1146175" marR="0" lvl="2" indent="-176213" algn="l" defTabSz="914400" rtl="0" eaLnBrk="0" fontAlgn="base" latinLnBrk="0" hangingPunct="0">
              <a:lnSpc>
                <a:spcPct val="85000"/>
              </a:lnSpc>
              <a:spcBef>
                <a:spcPct val="40000"/>
              </a:spcBef>
              <a:spcAft>
                <a:spcPct val="0"/>
              </a:spcAft>
              <a:buClr>
                <a:schemeClr val="accent1"/>
              </a:buClr>
              <a:buSzPct val="100000"/>
              <a:buFontTx/>
              <a:buChar char="-"/>
              <a:tabLst/>
              <a:defRPr/>
            </a:pPr>
            <a:r>
              <a:rPr kumimoji="0" lang="en-US" sz="1800" b="0" i="0" u="none" strike="noStrike" kern="0" cap="none" spc="0" normalizeH="0" baseline="0" noProof="0" smtClean="0">
                <a:ln>
                  <a:noFill/>
                </a:ln>
                <a:solidFill>
                  <a:schemeClr val="tx1"/>
                </a:solidFill>
                <a:effectLst/>
                <a:uLnTx/>
                <a:uFillTx/>
                <a:latin typeface="+mn-lt"/>
              </a:rPr>
              <a:t>res:ialu | imult | memport | fpalu | fpmult&lt;num&gt;: number of FU’s (default is 4 | 1 | 2 | 4 | 1)</a:t>
            </a:r>
            <a:endParaRPr kumimoji="0" lang="en-US" sz="1800" b="0" i="0" u="none" strike="noStrike" kern="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0" y="304800"/>
            <a:ext cx="8153400" cy="422275"/>
          </a:xfrm>
        </p:spPr>
        <p:txBody>
          <a:bodyPr/>
          <a:lstStyle/>
          <a:p>
            <a:r>
              <a:rPr lang="en-US"/>
              <a:t>SimpleScalar Pipeline, con’t</a:t>
            </a:r>
          </a:p>
        </p:txBody>
      </p:sp>
      <p:sp>
        <p:nvSpPr>
          <p:cNvPr id="5" name="Rectangle 3"/>
          <p:cNvSpPr txBox="1">
            <a:spLocks noChangeArrowheads="1"/>
          </p:cNvSpPr>
          <p:nvPr/>
        </p:nvSpPr>
        <p:spPr bwMode="auto">
          <a:xfrm>
            <a:off x="533400" y="914400"/>
            <a:ext cx="8153400" cy="4208463"/>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7338" marR="0" lvl="0" indent="-287338" algn="l" defTabSz="914400" rtl="0" eaLnBrk="0" fontAlgn="base" latinLnBrk="0" hangingPunct="0">
              <a:lnSpc>
                <a:spcPct val="90000"/>
              </a:lnSpc>
              <a:spcBef>
                <a:spcPct val="65000"/>
              </a:spcBef>
              <a:spcAft>
                <a:spcPct val="0"/>
              </a:spcAft>
              <a:buClr>
                <a:schemeClr val="accent1"/>
              </a:buClr>
              <a:buSzPct val="75000"/>
              <a:buFont typeface="Wingdings" pitchFamily="2" charset="2"/>
              <a:buChar char="q"/>
              <a:tabLst/>
              <a:defRPr/>
            </a:pPr>
            <a:r>
              <a:rPr kumimoji="0" lang="en-US" sz="2400" b="0" i="0" u="none" strike="noStrike" kern="0" cap="none" spc="0" normalizeH="0" baseline="0" noProof="0" smtClean="0">
                <a:ln>
                  <a:noFill/>
                </a:ln>
                <a:solidFill>
                  <a:schemeClr val="tx1"/>
                </a:solidFill>
                <a:effectLst/>
                <a:uLnTx/>
                <a:uFillTx/>
                <a:latin typeface="Courier New" pitchFamily="49" charset="0"/>
                <a:ea typeface="+mn-ea"/>
                <a:cs typeface="+mn-cs"/>
              </a:rPr>
              <a:t>ruu_writeback()</a:t>
            </a:r>
            <a:r>
              <a:rPr kumimoji="0" lang="en-US" sz="2400" b="0" i="0" u="none" strike="noStrike" kern="0" cap="none" spc="0" normalizeH="0" baseline="0" noProof="0" smtClean="0">
                <a:ln>
                  <a:noFill/>
                </a:ln>
                <a:solidFill>
                  <a:schemeClr val="tx1"/>
                </a:solidFill>
                <a:effectLst/>
                <a:uLnTx/>
                <a:uFillTx/>
                <a:latin typeface="+mn-lt"/>
                <a:ea typeface="+mn-ea"/>
                <a:cs typeface="+mn-cs"/>
              </a:rPr>
              <a:t>:  determines completed instr’s,  does data forwarding to dependent waiting instr’s, detects branch misprediction and on misprediction rolls the machine state back to the checkpoint and discards erroneously issued instructions</a:t>
            </a:r>
          </a:p>
          <a:p>
            <a:pPr marL="741363" marR="0" lvl="1" indent="-246063" algn="l" defTabSz="914400" rtl="0" eaLnBrk="0" fontAlgn="base" latinLnBrk="0" hangingPunct="0">
              <a:lnSpc>
                <a:spcPct val="85000"/>
              </a:lnSpc>
              <a:spcBef>
                <a:spcPct val="40000"/>
              </a:spcBef>
              <a:spcAft>
                <a:spcPct val="0"/>
              </a:spcAft>
              <a:buClr>
                <a:schemeClr val="accent1"/>
              </a:buClr>
              <a:buSzPct val="75000"/>
              <a:buFont typeface="Monotype Sorts" pitchFamily="2" charset="2"/>
              <a:buChar char="l"/>
              <a:tabLst/>
              <a:defRPr/>
            </a:pPr>
            <a:endParaRPr kumimoji="0" lang="en-US" sz="2000" b="0" i="0" u="none" strike="noStrike" kern="0" cap="none" spc="0" normalizeH="0" baseline="0" noProof="0" smtClean="0">
              <a:ln>
                <a:noFill/>
              </a:ln>
              <a:solidFill>
                <a:schemeClr val="tx1"/>
              </a:solidFill>
              <a:effectLst/>
              <a:uLnTx/>
              <a:uFillTx/>
              <a:latin typeface="+mn-lt"/>
            </a:endParaRPr>
          </a:p>
          <a:p>
            <a:pPr marL="287338" marR="0" lvl="0" indent="-287338" algn="l" defTabSz="914400" rtl="0" eaLnBrk="0" fontAlgn="base" latinLnBrk="0" hangingPunct="0">
              <a:lnSpc>
                <a:spcPct val="90000"/>
              </a:lnSpc>
              <a:spcBef>
                <a:spcPct val="65000"/>
              </a:spcBef>
              <a:spcAft>
                <a:spcPct val="0"/>
              </a:spcAft>
              <a:buClr>
                <a:schemeClr val="accent1"/>
              </a:buClr>
              <a:buSzPct val="75000"/>
              <a:buFont typeface="Wingdings" pitchFamily="2" charset="2"/>
              <a:buChar char="q"/>
              <a:tabLst/>
              <a:defRPr/>
            </a:pPr>
            <a:r>
              <a:rPr kumimoji="0" lang="en-US" sz="2400" b="0" i="0" u="none" strike="noStrike" kern="0" cap="none" spc="0" normalizeH="0" baseline="0" noProof="0" smtClean="0">
                <a:ln>
                  <a:noFill/>
                </a:ln>
                <a:solidFill>
                  <a:schemeClr val="tx1"/>
                </a:solidFill>
                <a:effectLst/>
                <a:uLnTx/>
                <a:uFillTx/>
                <a:latin typeface="Courier New" pitchFamily="49" charset="0"/>
                <a:ea typeface="+mn-ea"/>
                <a:cs typeface="+mn-cs"/>
              </a:rPr>
              <a:t>ruu_commit()</a:t>
            </a:r>
            <a:r>
              <a:rPr kumimoji="0" lang="en-US" sz="2400" b="0" i="0" u="none" strike="noStrike" kern="0" cap="none" spc="0" normalizeH="0" baseline="0" noProof="0" smtClean="0">
                <a:ln>
                  <a:noFill/>
                </a:ln>
                <a:solidFill>
                  <a:schemeClr val="tx1"/>
                </a:solidFill>
                <a:effectLst/>
                <a:uLnTx/>
                <a:uFillTx/>
                <a:latin typeface="+mn-lt"/>
                <a:ea typeface="+mn-ea"/>
                <a:cs typeface="+mn-cs"/>
              </a:rPr>
              <a:t>:  in-order commits results for instr’s (values copied from RUU to RegFile or LSQ to D$), RUU/LSQ entries for committed instr’s freed; keeps retiring instructions at the head of RUU that are ready to commit until the head instr is one that is not ready</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0" y="304800"/>
            <a:ext cx="8153400" cy="422275"/>
          </a:xfrm>
        </p:spPr>
        <p:txBody>
          <a:bodyPr/>
          <a:lstStyle/>
          <a:p>
            <a:r>
              <a:rPr lang="en-US"/>
              <a:t>CISC vs RISC vs SS vs VLIW</a:t>
            </a:r>
          </a:p>
        </p:txBody>
      </p:sp>
      <p:graphicFrame>
        <p:nvGraphicFramePr>
          <p:cNvPr id="5" name="Group 276"/>
          <p:cNvGraphicFramePr>
            <a:graphicFrameLocks noGrp="1"/>
          </p:cNvGraphicFramePr>
          <p:nvPr>
            <p:ph idx="1"/>
          </p:nvPr>
        </p:nvGraphicFramePr>
        <p:xfrm>
          <a:off x="533400" y="914400"/>
          <a:ext cx="8229600" cy="4501896"/>
        </p:xfrm>
        <a:graphic>
          <a:graphicData uri="http://schemas.openxmlformats.org/drawingml/2006/table">
            <a:tbl>
              <a:tblPr/>
              <a:tblGrid>
                <a:gridCol w="1630363"/>
                <a:gridCol w="1570037"/>
                <a:gridCol w="1692275"/>
                <a:gridCol w="1736725"/>
                <a:gridCol w="1600200"/>
              </a:tblGrid>
              <a:tr h="34290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CISC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RISC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Superscalar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VLIW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charset="0"/>
                        </a:rPr>
                        <a:t>Instr 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variable 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fixed 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fixed 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fixed size (but large)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charset="0"/>
                        </a:rPr>
                        <a:t>Instr format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variable format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fixed format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fixed format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fixed format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charset="0"/>
                        </a:rPr>
                        <a:t>Registers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few, some special</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Limited # of ports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Many GP</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Limited # of ports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GP and rename (RUU)</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Many ports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many, many GP</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Many ports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charset="0"/>
                        </a:rPr>
                        <a:t>Memory reference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embedded in many instr’s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load/store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load/store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load/store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charset="0"/>
                        </a:rPr>
                        <a:t>Key Issues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decode complexity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data forwarding, hazards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hardware dependency resolution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(compiler) code scheduling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3400" y="304800"/>
            <a:ext cx="8153400" cy="422275"/>
          </a:xfrm>
        </p:spPr>
        <p:txBody>
          <a:bodyPr/>
          <a:lstStyle/>
          <a:p>
            <a:r>
              <a:rPr lang="en-US" dirty="0" smtClean="0"/>
              <a:t>Evolution of Pipelined, SS Processors</a:t>
            </a:r>
            <a:endParaRPr lang="en-US" dirty="0"/>
          </a:p>
        </p:txBody>
      </p:sp>
      <p:graphicFrame>
        <p:nvGraphicFramePr>
          <p:cNvPr id="5" name="Content Placeholder 3"/>
          <p:cNvGraphicFramePr>
            <a:graphicFrameLocks noGrp="1"/>
          </p:cNvGraphicFramePr>
          <p:nvPr>
            <p:ph idx="1"/>
          </p:nvPr>
        </p:nvGraphicFramePr>
        <p:xfrm>
          <a:off x="533400" y="914400"/>
          <a:ext cx="8153400" cy="4953000"/>
        </p:xfrm>
        <a:graphic>
          <a:graphicData uri="http://schemas.openxmlformats.org/drawingml/2006/table">
            <a:tbl>
              <a:tblPr firstRow="1" bandRow="1">
                <a:tableStyleId>{5940675A-B579-460E-94D1-54222C63F5DA}</a:tableStyleId>
              </a:tblPr>
              <a:tblGrid>
                <a:gridCol w="1676400"/>
                <a:gridCol w="762000"/>
                <a:gridCol w="1295400"/>
                <a:gridCol w="914400"/>
                <a:gridCol w="838200"/>
                <a:gridCol w="914400"/>
                <a:gridCol w="838200"/>
                <a:gridCol w="914400"/>
              </a:tblGrid>
              <a:tr h="370840">
                <a:tc>
                  <a:txBody>
                    <a:bodyPr/>
                    <a:lstStyle/>
                    <a:p>
                      <a:endParaRPr lang="en-US" dirty="0"/>
                    </a:p>
                  </a:txBody>
                  <a:tcPr/>
                </a:tc>
                <a:tc>
                  <a:txBody>
                    <a:bodyPr/>
                    <a:lstStyle/>
                    <a:p>
                      <a:r>
                        <a:rPr lang="en-US" dirty="0" smtClean="0"/>
                        <a:t>Year</a:t>
                      </a:r>
                      <a:endParaRPr lang="en-US" dirty="0"/>
                    </a:p>
                  </a:txBody>
                  <a:tcPr/>
                </a:tc>
                <a:tc>
                  <a:txBody>
                    <a:bodyPr/>
                    <a:lstStyle/>
                    <a:p>
                      <a:r>
                        <a:rPr lang="en-US" dirty="0" smtClean="0"/>
                        <a:t>Clock Rate</a:t>
                      </a:r>
                      <a:endParaRPr lang="en-US" dirty="0"/>
                    </a:p>
                  </a:txBody>
                  <a:tcPr/>
                </a:tc>
                <a:tc>
                  <a:txBody>
                    <a:bodyPr/>
                    <a:lstStyle/>
                    <a:p>
                      <a:r>
                        <a:rPr lang="en-US" dirty="0" smtClean="0"/>
                        <a:t>#</a:t>
                      </a:r>
                      <a:r>
                        <a:rPr lang="en-US" baseline="0" dirty="0" smtClean="0"/>
                        <a:t> Pipe Stages</a:t>
                      </a:r>
                      <a:endParaRPr lang="en-US" dirty="0"/>
                    </a:p>
                  </a:txBody>
                  <a:tcPr/>
                </a:tc>
                <a:tc>
                  <a:txBody>
                    <a:bodyPr/>
                    <a:lstStyle/>
                    <a:p>
                      <a:r>
                        <a:rPr lang="en-US" dirty="0" smtClean="0"/>
                        <a:t>Issue Width</a:t>
                      </a:r>
                      <a:endParaRPr lang="en-US" dirty="0"/>
                    </a:p>
                  </a:txBody>
                  <a:tcPr/>
                </a:tc>
                <a:tc>
                  <a:txBody>
                    <a:bodyPr/>
                    <a:lstStyle/>
                    <a:p>
                      <a:r>
                        <a:rPr lang="en-US" dirty="0" smtClean="0"/>
                        <a:t>OOO?</a:t>
                      </a:r>
                      <a:endParaRPr lang="en-US" dirty="0"/>
                    </a:p>
                  </a:txBody>
                  <a:tcPr/>
                </a:tc>
                <a:tc>
                  <a:txBody>
                    <a:bodyPr/>
                    <a:lstStyle/>
                    <a:p>
                      <a:r>
                        <a:rPr lang="en-US" dirty="0" smtClean="0"/>
                        <a:t>Cores/Chip</a:t>
                      </a:r>
                      <a:endParaRPr lang="en-US" dirty="0"/>
                    </a:p>
                  </a:txBody>
                  <a:tcPr/>
                </a:tc>
                <a:tc>
                  <a:txBody>
                    <a:bodyPr/>
                    <a:lstStyle/>
                    <a:p>
                      <a:r>
                        <a:rPr lang="en-US" dirty="0" smtClean="0"/>
                        <a:t>Power</a:t>
                      </a:r>
                      <a:endParaRPr lang="en-US" dirty="0"/>
                    </a:p>
                  </a:txBody>
                  <a:tcPr/>
                </a:tc>
              </a:tr>
              <a:tr h="370840">
                <a:tc>
                  <a:txBody>
                    <a:bodyPr/>
                    <a:lstStyle/>
                    <a:p>
                      <a:r>
                        <a:rPr lang="en-US" dirty="0" smtClean="0"/>
                        <a:t>Intel 486</a:t>
                      </a:r>
                      <a:endParaRPr lang="en-US" dirty="0"/>
                    </a:p>
                  </a:txBody>
                  <a:tcPr/>
                </a:tc>
                <a:tc>
                  <a:txBody>
                    <a:bodyPr/>
                    <a:lstStyle/>
                    <a:p>
                      <a:r>
                        <a:rPr lang="en-US" dirty="0" smtClean="0"/>
                        <a:t>1989</a:t>
                      </a:r>
                      <a:endParaRPr lang="en-US" dirty="0"/>
                    </a:p>
                  </a:txBody>
                  <a:tcPr/>
                </a:tc>
                <a:tc>
                  <a:txBody>
                    <a:bodyPr/>
                    <a:lstStyle/>
                    <a:p>
                      <a:r>
                        <a:rPr lang="en-US" dirty="0" smtClean="0"/>
                        <a:t>25 MHz</a:t>
                      </a:r>
                      <a:endParaRPr lang="en-US" dirty="0"/>
                    </a:p>
                  </a:txBody>
                  <a:tcPr/>
                </a:tc>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No</a:t>
                      </a:r>
                      <a:endParaRPr lang="en-US" dirty="0"/>
                    </a:p>
                  </a:txBody>
                  <a:tcPr/>
                </a:tc>
                <a:tc>
                  <a:txBody>
                    <a:bodyPr/>
                    <a:lstStyle/>
                    <a:p>
                      <a:r>
                        <a:rPr lang="en-US" dirty="0" smtClean="0"/>
                        <a:t>1</a:t>
                      </a:r>
                      <a:endParaRPr lang="en-US" dirty="0"/>
                    </a:p>
                  </a:txBody>
                  <a:tcPr/>
                </a:tc>
                <a:tc>
                  <a:txBody>
                    <a:bodyPr/>
                    <a:lstStyle/>
                    <a:p>
                      <a:r>
                        <a:rPr lang="en-US" dirty="0" smtClean="0"/>
                        <a:t>5 W</a:t>
                      </a:r>
                      <a:endParaRPr lang="en-US" dirty="0"/>
                    </a:p>
                  </a:txBody>
                  <a:tcPr/>
                </a:tc>
              </a:tr>
              <a:tr h="370840">
                <a:tc>
                  <a:txBody>
                    <a:bodyPr/>
                    <a:lstStyle/>
                    <a:p>
                      <a:r>
                        <a:rPr lang="en-US" dirty="0" smtClean="0"/>
                        <a:t>Intel Pentium</a:t>
                      </a:r>
                      <a:endParaRPr lang="en-US" dirty="0"/>
                    </a:p>
                  </a:txBody>
                  <a:tcPr/>
                </a:tc>
                <a:tc>
                  <a:txBody>
                    <a:bodyPr/>
                    <a:lstStyle/>
                    <a:p>
                      <a:r>
                        <a:rPr lang="en-US" dirty="0" smtClean="0"/>
                        <a:t>1993</a:t>
                      </a:r>
                      <a:endParaRPr lang="en-US" dirty="0"/>
                    </a:p>
                  </a:txBody>
                  <a:tcPr/>
                </a:tc>
                <a:tc>
                  <a:txBody>
                    <a:bodyPr/>
                    <a:lstStyle/>
                    <a:p>
                      <a:r>
                        <a:rPr lang="en-US" dirty="0" smtClean="0"/>
                        <a:t>66 MHz</a:t>
                      </a:r>
                      <a:endParaRPr lang="en-US" dirty="0"/>
                    </a:p>
                  </a:txBody>
                  <a:tcPr/>
                </a:tc>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r>
                        <a:rPr lang="en-US" dirty="0" smtClean="0"/>
                        <a:t>No</a:t>
                      </a:r>
                      <a:endParaRPr lang="en-US" dirty="0"/>
                    </a:p>
                  </a:txBody>
                  <a:tcPr/>
                </a:tc>
                <a:tc>
                  <a:txBody>
                    <a:bodyPr/>
                    <a:lstStyle/>
                    <a:p>
                      <a:r>
                        <a:rPr lang="en-US" dirty="0" smtClean="0"/>
                        <a:t>1</a:t>
                      </a:r>
                      <a:endParaRPr lang="en-US" dirty="0"/>
                    </a:p>
                  </a:txBody>
                  <a:tcPr/>
                </a:tc>
                <a:tc>
                  <a:txBody>
                    <a:bodyPr/>
                    <a:lstStyle/>
                    <a:p>
                      <a:r>
                        <a:rPr lang="en-US" dirty="0" smtClean="0"/>
                        <a:t>10 W</a:t>
                      </a:r>
                      <a:endParaRPr lang="en-US" dirty="0"/>
                    </a:p>
                  </a:txBody>
                  <a:tcPr/>
                </a:tc>
              </a:tr>
              <a:tr h="370840">
                <a:tc>
                  <a:txBody>
                    <a:bodyPr/>
                    <a:lstStyle/>
                    <a:p>
                      <a:r>
                        <a:rPr lang="en-US" dirty="0" smtClean="0"/>
                        <a:t>Intel Pentium Pro</a:t>
                      </a:r>
                      <a:endParaRPr lang="en-US" dirty="0"/>
                    </a:p>
                  </a:txBody>
                  <a:tcPr/>
                </a:tc>
                <a:tc>
                  <a:txBody>
                    <a:bodyPr/>
                    <a:lstStyle/>
                    <a:p>
                      <a:r>
                        <a:rPr lang="en-US" dirty="0" smtClean="0"/>
                        <a:t>1997</a:t>
                      </a:r>
                      <a:endParaRPr lang="en-US" dirty="0"/>
                    </a:p>
                  </a:txBody>
                  <a:tcPr/>
                </a:tc>
                <a:tc>
                  <a:txBody>
                    <a:bodyPr/>
                    <a:lstStyle/>
                    <a:p>
                      <a:r>
                        <a:rPr lang="en-US" dirty="0" smtClean="0"/>
                        <a:t>200 MHz</a:t>
                      </a:r>
                      <a:endParaRPr lang="en-US" dirty="0"/>
                    </a:p>
                  </a:txBody>
                  <a:tcPr/>
                </a:tc>
                <a:tc>
                  <a:txBody>
                    <a:bodyPr/>
                    <a:lstStyle/>
                    <a:p>
                      <a:r>
                        <a:rPr lang="en-US" dirty="0" smtClean="0"/>
                        <a:t>10</a:t>
                      </a:r>
                      <a:endParaRPr lang="en-US" dirty="0"/>
                    </a:p>
                  </a:txBody>
                  <a:tcPr/>
                </a:tc>
                <a:tc>
                  <a:txBody>
                    <a:bodyPr/>
                    <a:lstStyle/>
                    <a:p>
                      <a:r>
                        <a:rPr lang="en-US" dirty="0" smtClean="0"/>
                        <a:t>3</a:t>
                      </a:r>
                      <a:endParaRPr lang="en-US" dirty="0"/>
                    </a:p>
                  </a:txBody>
                  <a:tcPr/>
                </a:tc>
                <a:tc>
                  <a:txBody>
                    <a:bodyPr/>
                    <a:lstStyle/>
                    <a:p>
                      <a:r>
                        <a:rPr lang="en-US" dirty="0" smtClean="0"/>
                        <a:t>Yes</a:t>
                      </a:r>
                      <a:endParaRPr lang="en-US" dirty="0"/>
                    </a:p>
                  </a:txBody>
                  <a:tcPr/>
                </a:tc>
                <a:tc>
                  <a:txBody>
                    <a:bodyPr/>
                    <a:lstStyle/>
                    <a:p>
                      <a:r>
                        <a:rPr lang="en-US" dirty="0" smtClean="0"/>
                        <a:t>1</a:t>
                      </a:r>
                      <a:endParaRPr lang="en-US" dirty="0"/>
                    </a:p>
                  </a:txBody>
                  <a:tcPr/>
                </a:tc>
                <a:tc>
                  <a:txBody>
                    <a:bodyPr/>
                    <a:lstStyle/>
                    <a:p>
                      <a:r>
                        <a:rPr lang="en-US" dirty="0" smtClean="0"/>
                        <a:t>29 W</a:t>
                      </a:r>
                      <a:endParaRPr lang="en-US" dirty="0"/>
                    </a:p>
                  </a:txBody>
                  <a:tcPr/>
                </a:tc>
              </a:tr>
              <a:tr h="370840">
                <a:tc>
                  <a:txBody>
                    <a:bodyPr/>
                    <a:lstStyle/>
                    <a:p>
                      <a:r>
                        <a:rPr lang="en-US" dirty="0" smtClean="0"/>
                        <a:t>Intel Pentium 4 Willamette</a:t>
                      </a:r>
                      <a:endParaRPr lang="en-US" dirty="0"/>
                    </a:p>
                  </a:txBody>
                  <a:tcPr/>
                </a:tc>
                <a:tc>
                  <a:txBody>
                    <a:bodyPr/>
                    <a:lstStyle/>
                    <a:p>
                      <a:r>
                        <a:rPr lang="en-US" dirty="0" smtClean="0"/>
                        <a:t>2001</a:t>
                      </a:r>
                      <a:endParaRPr lang="en-US" dirty="0"/>
                    </a:p>
                  </a:txBody>
                  <a:tcPr/>
                </a:tc>
                <a:tc>
                  <a:txBody>
                    <a:bodyPr/>
                    <a:lstStyle/>
                    <a:p>
                      <a:r>
                        <a:rPr lang="en-US" dirty="0" smtClean="0"/>
                        <a:t>2000 MHz</a:t>
                      </a:r>
                      <a:endParaRPr lang="en-US" dirty="0"/>
                    </a:p>
                  </a:txBody>
                  <a:tcPr/>
                </a:tc>
                <a:tc>
                  <a:txBody>
                    <a:bodyPr/>
                    <a:lstStyle/>
                    <a:p>
                      <a:r>
                        <a:rPr lang="en-US" dirty="0" smtClean="0"/>
                        <a:t>22</a:t>
                      </a:r>
                      <a:endParaRPr lang="en-US" dirty="0"/>
                    </a:p>
                  </a:txBody>
                  <a:tcPr/>
                </a:tc>
                <a:tc>
                  <a:txBody>
                    <a:bodyPr/>
                    <a:lstStyle/>
                    <a:p>
                      <a:r>
                        <a:rPr lang="en-US" dirty="0" smtClean="0"/>
                        <a:t>3</a:t>
                      </a:r>
                      <a:endParaRPr lang="en-US" dirty="0"/>
                    </a:p>
                  </a:txBody>
                  <a:tcPr/>
                </a:tc>
                <a:tc>
                  <a:txBody>
                    <a:bodyPr/>
                    <a:lstStyle/>
                    <a:p>
                      <a:r>
                        <a:rPr lang="en-US" dirty="0" smtClean="0"/>
                        <a:t>Yes</a:t>
                      </a:r>
                      <a:endParaRPr lang="en-US" dirty="0"/>
                    </a:p>
                  </a:txBody>
                  <a:tcPr/>
                </a:tc>
                <a:tc>
                  <a:txBody>
                    <a:bodyPr/>
                    <a:lstStyle/>
                    <a:p>
                      <a:r>
                        <a:rPr lang="en-US" dirty="0" smtClean="0"/>
                        <a:t>1</a:t>
                      </a:r>
                      <a:endParaRPr lang="en-US" dirty="0"/>
                    </a:p>
                  </a:txBody>
                  <a:tcPr/>
                </a:tc>
                <a:tc>
                  <a:txBody>
                    <a:bodyPr/>
                    <a:lstStyle/>
                    <a:p>
                      <a:r>
                        <a:rPr lang="en-US" dirty="0" smtClean="0"/>
                        <a:t>75</a:t>
                      </a:r>
                      <a:r>
                        <a:rPr lang="en-US" baseline="0" dirty="0" smtClean="0"/>
                        <a:t> W</a:t>
                      </a:r>
                      <a:endParaRPr lang="en-US" dirty="0"/>
                    </a:p>
                  </a:txBody>
                  <a:tcPr/>
                </a:tc>
              </a:tr>
              <a:tr h="370840">
                <a:tc>
                  <a:txBody>
                    <a:bodyPr/>
                    <a:lstStyle/>
                    <a:p>
                      <a:r>
                        <a:rPr lang="en-US" dirty="0" smtClean="0"/>
                        <a:t>Intel Pentium 4 Prescott</a:t>
                      </a:r>
                      <a:endParaRPr lang="en-US" dirty="0"/>
                    </a:p>
                  </a:txBody>
                  <a:tcPr/>
                </a:tc>
                <a:tc>
                  <a:txBody>
                    <a:bodyPr/>
                    <a:lstStyle/>
                    <a:p>
                      <a:r>
                        <a:rPr lang="en-US" dirty="0" smtClean="0"/>
                        <a:t>2004</a:t>
                      </a:r>
                      <a:endParaRPr lang="en-US" dirty="0"/>
                    </a:p>
                  </a:txBody>
                  <a:tcPr/>
                </a:tc>
                <a:tc>
                  <a:txBody>
                    <a:bodyPr/>
                    <a:lstStyle/>
                    <a:p>
                      <a:r>
                        <a:rPr lang="en-US" dirty="0" smtClean="0"/>
                        <a:t>3600</a:t>
                      </a:r>
                      <a:r>
                        <a:rPr lang="en-US" baseline="0" dirty="0" smtClean="0"/>
                        <a:t> MHz</a:t>
                      </a:r>
                      <a:endParaRPr lang="en-US" dirty="0"/>
                    </a:p>
                  </a:txBody>
                  <a:tcPr/>
                </a:tc>
                <a:tc>
                  <a:txBody>
                    <a:bodyPr/>
                    <a:lstStyle/>
                    <a:p>
                      <a:r>
                        <a:rPr lang="en-US" dirty="0" smtClean="0"/>
                        <a:t>31</a:t>
                      </a:r>
                      <a:endParaRPr lang="en-US" dirty="0"/>
                    </a:p>
                  </a:txBody>
                  <a:tcPr/>
                </a:tc>
                <a:tc>
                  <a:txBody>
                    <a:bodyPr/>
                    <a:lstStyle/>
                    <a:p>
                      <a:r>
                        <a:rPr lang="en-US" dirty="0" smtClean="0"/>
                        <a:t>3</a:t>
                      </a:r>
                      <a:endParaRPr lang="en-US" dirty="0"/>
                    </a:p>
                  </a:txBody>
                  <a:tcPr/>
                </a:tc>
                <a:tc>
                  <a:txBody>
                    <a:bodyPr/>
                    <a:lstStyle/>
                    <a:p>
                      <a:r>
                        <a:rPr lang="en-US" dirty="0" smtClean="0"/>
                        <a:t>Yes</a:t>
                      </a:r>
                      <a:endParaRPr lang="en-US" dirty="0"/>
                    </a:p>
                  </a:txBody>
                  <a:tcPr/>
                </a:tc>
                <a:tc>
                  <a:txBody>
                    <a:bodyPr/>
                    <a:lstStyle/>
                    <a:p>
                      <a:r>
                        <a:rPr lang="en-US" dirty="0" smtClean="0"/>
                        <a:t>1</a:t>
                      </a:r>
                      <a:endParaRPr lang="en-US" dirty="0"/>
                    </a:p>
                  </a:txBody>
                  <a:tcPr/>
                </a:tc>
                <a:tc>
                  <a:txBody>
                    <a:bodyPr/>
                    <a:lstStyle/>
                    <a:p>
                      <a:r>
                        <a:rPr lang="en-US" dirty="0" smtClean="0"/>
                        <a:t>103 W</a:t>
                      </a:r>
                      <a:endParaRPr lang="en-US" dirty="0"/>
                    </a:p>
                  </a:txBody>
                  <a:tcPr/>
                </a:tc>
              </a:tr>
              <a:tr h="370840">
                <a:tc>
                  <a:txBody>
                    <a:bodyPr/>
                    <a:lstStyle/>
                    <a:p>
                      <a:r>
                        <a:rPr lang="en-US" dirty="0" smtClean="0"/>
                        <a:t>Intel Core</a:t>
                      </a:r>
                      <a:endParaRPr lang="en-US" dirty="0"/>
                    </a:p>
                  </a:txBody>
                  <a:tcPr/>
                </a:tc>
                <a:tc>
                  <a:txBody>
                    <a:bodyPr/>
                    <a:lstStyle/>
                    <a:p>
                      <a:r>
                        <a:rPr lang="en-US" dirty="0" smtClean="0"/>
                        <a:t>2006</a:t>
                      </a:r>
                      <a:endParaRPr lang="en-US" dirty="0"/>
                    </a:p>
                  </a:txBody>
                  <a:tcPr/>
                </a:tc>
                <a:tc>
                  <a:txBody>
                    <a:bodyPr/>
                    <a:lstStyle/>
                    <a:p>
                      <a:r>
                        <a:rPr lang="en-US" dirty="0" smtClean="0"/>
                        <a:t>2930</a:t>
                      </a:r>
                      <a:r>
                        <a:rPr lang="en-US" baseline="0" dirty="0" smtClean="0"/>
                        <a:t> MHz</a:t>
                      </a:r>
                      <a:endParaRPr lang="en-US" dirty="0"/>
                    </a:p>
                  </a:txBody>
                  <a:tcPr/>
                </a:tc>
                <a:tc>
                  <a:txBody>
                    <a:bodyPr/>
                    <a:lstStyle/>
                    <a:p>
                      <a:r>
                        <a:rPr lang="en-US" dirty="0" smtClean="0"/>
                        <a:t>14</a:t>
                      </a:r>
                      <a:endParaRPr lang="en-US" dirty="0"/>
                    </a:p>
                  </a:txBody>
                  <a:tcPr/>
                </a:tc>
                <a:tc>
                  <a:txBody>
                    <a:bodyPr/>
                    <a:lstStyle/>
                    <a:p>
                      <a:r>
                        <a:rPr lang="en-US" dirty="0" smtClean="0"/>
                        <a:t>4</a:t>
                      </a:r>
                      <a:endParaRPr lang="en-US" dirty="0"/>
                    </a:p>
                  </a:txBody>
                  <a:tcPr/>
                </a:tc>
                <a:tc>
                  <a:txBody>
                    <a:bodyPr/>
                    <a:lstStyle/>
                    <a:p>
                      <a:r>
                        <a:rPr lang="en-US" dirty="0" smtClean="0"/>
                        <a:t>Yes</a:t>
                      </a:r>
                      <a:endParaRPr lang="en-US" dirty="0"/>
                    </a:p>
                  </a:txBody>
                  <a:tcPr/>
                </a:tc>
                <a:tc>
                  <a:txBody>
                    <a:bodyPr/>
                    <a:lstStyle/>
                    <a:p>
                      <a:r>
                        <a:rPr lang="en-US" dirty="0" smtClean="0"/>
                        <a:t>2</a:t>
                      </a:r>
                      <a:endParaRPr lang="en-US" dirty="0"/>
                    </a:p>
                  </a:txBody>
                  <a:tcPr/>
                </a:tc>
                <a:tc>
                  <a:txBody>
                    <a:bodyPr/>
                    <a:lstStyle/>
                    <a:p>
                      <a:r>
                        <a:rPr lang="en-US" dirty="0" smtClean="0"/>
                        <a:t>75 W</a:t>
                      </a:r>
                      <a:endParaRPr lang="en-US" dirty="0"/>
                    </a:p>
                  </a:txBody>
                  <a:tcPr/>
                </a:tc>
              </a:tr>
              <a:tr h="370840">
                <a:tc>
                  <a:txBody>
                    <a:bodyPr/>
                    <a:lstStyle/>
                    <a:p>
                      <a:r>
                        <a:rPr lang="en-US" dirty="0" smtClean="0"/>
                        <a:t>Sun USPARC</a:t>
                      </a:r>
                      <a:r>
                        <a:rPr lang="en-US" baseline="0" dirty="0" smtClean="0"/>
                        <a:t> III</a:t>
                      </a:r>
                      <a:endParaRPr lang="en-US" dirty="0"/>
                    </a:p>
                  </a:txBody>
                  <a:tcPr/>
                </a:tc>
                <a:tc>
                  <a:txBody>
                    <a:bodyPr/>
                    <a:lstStyle/>
                    <a:p>
                      <a:r>
                        <a:rPr lang="en-US" dirty="0" smtClean="0"/>
                        <a:t>2003</a:t>
                      </a:r>
                      <a:endParaRPr lang="en-US" dirty="0"/>
                    </a:p>
                  </a:txBody>
                  <a:tcPr/>
                </a:tc>
                <a:tc>
                  <a:txBody>
                    <a:bodyPr/>
                    <a:lstStyle/>
                    <a:p>
                      <a:r>
                        <a:rPr lang="en-US" dirty="0" smtClean="0"/>
                        <a:t>1950 MHz</a:t>
                      </a:r>
                      <a:endParaRPr lang="en-US" dirty="0"/>
                    </a:p>
                  </a:txBody>
                  <a:tcPr/>
                </a:tc>
                <a:tc>
                  <a:txBody>
                    <a:bodyPr/>
                    <a:lstStyle/>
                    <a:p>
                      <a:r>
                        <a:rPr lang="en-US" dirty="0" smtClean="0"/>
                        <a:t>14</a:t>
                      </a:r>
                      <a:endParaRPr lang="en-US" dirty="0"/>
                    </a:p>
                  </a:txBody>
                  <a:tcPr/>
                </a:tc>
                <a:tc>
                  <a:txBody>
                    <a:bodyPr/>
                    <a:lstStyle/>
                    <a:p>
                      <a:r>
                        <a:rPr lang="en-US" dirty="0" smtClean="0"/>
                        <a:t>4</a:t>
                      </a:r>
                      <a:endParaRPr lang="en-US" dirty="0"/>
                    </a:p>
                  </a:txBody>
                  <a:tcPr/>
                </a:tc>
                <a:tc>
                  <a:txBody>
                    <a:bodyPr/>
                    <a:lstStyle/>
                    <a:p>
                      <a:r>
                        <a:rPr lang="en-US" dirty="0" smtClean="0"/>
                        <a:t>No</a:t>
                      </a:r>
                      <a:endParaRPr lang="en-US" dirty="0"/>
                    </a:p>
                  </a:txBody>
                  <a:tcPr/>
                </a:tc>
                <a:tc>
                  <a:txBody>
                    <a:bodyPr/>
                    <a:lstStyle/>
                    <a:p>
                      <a:r>
                        <a:rPr lang="en-US" dirty="0" smtClean="0"/>
                        <a:t>1</a:t>
                      </a:r>
                      <a:endParaRPr lang="en-US" dirty="0"/>
                    </a:p>
                  </a:txBody>
                  <a:tcPr/>
                </a:tc>
                <a:tc>
                  <a:txBody>
                    <a:bodyPr/>
                    <a:lstStyle/>
                    <a:p>
                      <a:r>
                        <a:rPr lang="en-US" dirty="0" smtClean="0"/>
                        <a:t>90 W</a:t>
                      </a:r>
                      <a:endParaRPr lang="en-US" dirty="0"/>
                    </a:p>
                  </a:txBody>
                  <a:tcPr/>
                </a:tc>
              </a:tr>
              <a:tr h="370840">
                <a:tc>
                  <a:txBody>
                    <a:bodyPr/>
                    <a:lstStyle/>
                    <a:p>
                      <a:r>
                        <a:rPr lang="en-US" dirty="0" smtClean="0"/>
                        <a:t>Sun T1</a:t>
                      </a:r>
                      <a:r>
                        <a:rPr lang="en-US" baseline="0" dirty="0" smtClean="0"/>
                        <a:t> (Niagara)</a:t>
                      </a:r>
                      <a:endParaRPr lang="en-US" dirty="0"/>
                    </a:p>
                  </a:txBody>
                  <a:tcPr/>
                </a:tc>
                <a:tc>
                  <a:txBody>
                    <a:bodyPr/>
                    <a:lstStyle/>
                    <a:p>
                      <a:r>
                        <a:rPr lang="en-US" dirty="0" smtClean="0"/>
                        <a:t>2005</a:t>
                      </a:r>
                      <a:endParaRPr lang="en-US" dirty="0"/>
                    </a:p>
                  </a:txBody>
                  <a:tcPr/>
                </a:tc>
                <a:tc>
                  <a:txBody>
                    <a:bodyPr/>
                    <a:lstStyle/>
                    <a:p>
                      <a:r>
                        <a:rPr lang="en-US" dirty="0" smtClean="0"/>
                        <a:t>1200 MHz</a:t>
                      </a:r>
                      <a:endParaRPr lang="en-US" dirty="0"/>
                    </a:p>
                  </a:txBody>
                  <a:tcPr/>
                </a:tc>
                <a:tc>
                  <a:txBody>
                    <a:bodyPr/>
                    <a:lstStyle/>
                    <a:p>
                      <a:r>
                        <a:rPr lang="en-US" dirty="0" smtClean="0"/>
                        <a:t>6</a:t>
                      </a:r>
                      <a:endParaRPr lang="en-US" dirty="0"/>
                    </a:p>
                  </a:txBody>
                  <a:tcPr/>
                </a:tc>
                <a:tc>
                  <a:txBody>
                    <a:bodyPr/>
                    <a:lstStyle/>
                    <a:p>
                      <a:r>
                        <a:rPr lang="en-US" dirty="0" smtClean="0"/>
                        <a:t>1</a:t>
                      </a:r>
                      <a:endParaRPr lang="en-US" dirty="0"/>
                    </a:p>
                  </a:txBody>
                  <a:tcPr/>
                </a:tc>
                <a:tc>
                  <a:txBody>
                    <a:bodyPr/>
                    <a:lstStyle/>
                    <a:p>
                      <a:r>
                        <a:rPr lang="en-US" dirty="0" smtClean="0"/>
                        <a:t>No</a:t>
                      </a:r>
                      <a:endParaRPr lang="en-US" dirty="0"/>
                    </a:p>
                  </a:txBody>
                  <a:tcPr/>
                </a:tc>
                <a:tc>
                  <a:txBody>
                    <a:bodyPr/>
                    <a:lstStyle/>
                    <a:p>
                      <a:r>
                        <a:rPr lang="en-US" dirty="0" smtClean="0"/>
                        <a:t>8</a:t>
                      </a:r>
                      <a:endParaRPr lang="en-US" dirty="0"/>
                    </a:p>
                  </a:txBody>
                  <a:tcPr/>
                </a:tc>
                <a:tc>
                  <a:txBody>
                    <a:bodyPr/>
                    <a:lstStyle/>
                    <a:p>
                      <a:r>
                        <a:rPr lang="en-US" dirty="0" smtClean="0"/>
                        <a:t>70 W</a:t>
                      </a:r>
                      <a:endParaRPr lang="en-US"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466" name="Rectangle 2"/>
          <p:cNvSpPr>
            <a:spLocks noGrp="1" noChangeArrowheads="1"/>
          </p:cNvSpPr>
          <p:nvPr>
            <p:ph type="title"/>
          </p:nvPr>
        </p:nvSpPr>
        <p:spPr/>
        <p:txBody>
          <a:bodyPr/>
          <a:lstStyle/>
          <a:p>
            <a:r>
              <a:rPr lang="zh-CN" altLang="en-US" dirty="0" smtClean="0"/>
              <a:t>并行的种类</a:t>
            </a:r>
            <a:endParaRPr lang="en-US" dirty="0"/>
          </a:p>
        </p:txBody>
      </p:sp>
      <p:sp>
        <p:nvSpPr>
          <p:cNvPr id="1342467" name="Rectangle 3"/>
          <p:cNvSpPr>
            <a:spLocks noGrp="1" noChangeArrowheads="1"/>
          </p:cNvSpPr>
          <p:nvPr>
            <p:ph type="body" idx="1"/>
          </p:nvPr>
        </p:nvSpPr>
        <p:spPr>
          <a:xfrm>
            <a:off x="533400" y="762000"/>
            <a:ext cx="8153400" cy="1934889"/>
          </a:xfrm>
        </p:spPr>
        <p:txBody>
          <a:bodyPr/>
          <a:lstStyle/>
          <a:p>
            <a:r>
              <a:rPr lang="zh-CN" altLang="en-US" dirty="0" smtClean="0"/>
              <a:t>程序中指令间的并行度</a:t>
            </a:r>
            <a:r>
              <a:rPr lang="en-US" dirty="0" smtClean="0"/>
              <a:t>(</a:t>
            </a:r>
            <a:r>
              <a:rPr lang="en-US" dirty="0">
                <a:solidFill>
                  <a:schemeClr val="accent1"/>
                </a:solidFill>
              </a:rPr>
              <a:t>ILP</a:t>
            </a:r>
            <a:r>
              <a:rPr lang="en-US" dirty="0" smtClean="0"/>
              <a:t>)– </a:t>
            </a:r>
            <a:r>
              <a:rPr lang="zh-CN" altLang="en-US" dirty="0" smtClean="0"/>
              <a:t>度量一个程序中同一时刻可并行执行的平均指令数</a:t>
            </a:r>
            <a:endParaRPr lang="en-US" dirty="0"/>
          </a:p>
          <a:p>
            <a:pPr lvl="1"/>
            <a:r>
              <a:rPr lang="zh-CN" altLang="en-US" dirty="0" smtClean="0"/>
              <a:t>很大</a:t>
            </a:r>
            <a:r>
              <a:rPr lang="zh-CN" altLang="en-US" dirty="0"/>
              <a:t>程度</a:t>
            </a:r>
            <a:r>
              <a:rPr lang="zh-CN" altLang="en-US" dirty="0" smtClean="0"/>
              <a:t>上取决于与该指令有数据依赖和控制依赖关系的指令的数量</a:t>
            </a:r>
            <a:endParaRPr lang="en-US" dirty="0"/>
          </a:p>
          <a:p>
            <a:r>
              <a:rPr lang="zh-CN" altLang="en-US" dirty="0" smtClean="0"/>
              <a:t>数据并行度</a:t>
            </a:r>
            <a:r>
              <a:rPr lang="en-US" dirty="0" smtClean="0"/>
              <a:t>(</a:t>
            </a:r>
            <a:r>
              <a:rPr lang="en-US" dirty="0">
                <a:solidFill>
                  <a:schemeClr val="accent1"/>
                </a:solidFill>
              </a:rPr>
              <a:t>DLP</a:t>
            </a:r>
            <a:r>
              <a:rPr lang="en-US" dirty="0"/>
              <a:t>)</a:t>
            </a:r>
          </a:p>
        </p:txBody>
      </p:sp>
      <p:sp>
        <p:nvSpPr>
          <p:cNvPr id="1342468" name="Text Box 4"/>
          <p:cNvSpPr txBox="1">
            <a:spLocks noChangeArrowheads="1"/>
          </p:cNvSpPr>
          <p:nvPr/>
        </p:nvSpPr>
        <p:spPr bwMode="auto">
          <a:xfrm>
            <a:off x="5410200" y="2667000"/>
            <a:ext cx="2641600" cy="915988"/>
          </a:xfrm>
          <a:prstGeom prst="rect">
            <a:avLst/>
          </a:prstGeom>
          <a:noFill/>
          <a:ln w="12700">
            <a:noFill/>
            <a:miter lim="800000"/>
            <a:headEnd/>
            <a:tailEnd/>
          </a:ln>
          <a:effectLst/>
        </p:spPr>
        <p:txBody>
          <a:bodyPr wrap="none">
            <a:spAutoFit/>
          </a:bodyPr>
          <a:lstStyle/>
          <a:p>
            <a:r>
              <a:rPr lang="en-US" dirty="0">
                <a:latin typeface="Courier New" pitchFamily="49" charset="0"/>
              </a:rPr>
              <a:t>DO  I = 1  TO  100</a:t>
            </a:r>
          </a:p>
          <a:p>
            <a:r>
              <a:rPr lang="en-US" dirty="0">
                <a:latin typeface="Courier New" pitchFamily="49" charset="0"/>
              </a:rPr>
              <a:t>   A[I] = A[I] + 1</a:t>
            </a:r>
          </a:p>
          <a:p>
            <a:r>
              <a:rPr lang="en-US" dirty="0">
                <a:latin typeface="Courier New" pitchFamily="49" charset="0"/>
              </a:rPr>
              <a:t>CONTINUE</a:t>
            </a:r>
          </a:p>
        </p:txBody>
      </p:sp>
      <p:sp>
        <p:nvSpPr>
          <p:cNvPr id="1342469" name="Rectangle 5"/>
          <p:cNvSpPr>
            <a:spLocks noChangeArrowheads="1"/>
          </p:cNvSpPr>
          <p:nvPr/>
        </p:nvSpPr>
        <p:spPr bwMode="auto">
          <a:xfrm>
            <a:off x="533400" y="3886200"/>
            <a:ext cx="8153400" cy="1670201"/>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zh-CN" altLang="en-US" sz="2400" dirty="0" smtClean="0"/>
              <a:t>处理器的机器并行度</a:t>
            </a:r>
            <a:r>
              <a:rPr lang="en-US" sz="2400" dirty="0" smtClean="0">
                <a:solidFill>
                  <a:schemeClr val="tx1"/>
                </a:solidFill>
              </a:rPr>
              <a:t>–</a:t>
            </a:r>
            <a:r>
              <a:rPr lang="zh-CN" altLang="en-US" sz="2400" dirty="0">
                <a:solidFill>
                  <a:schemeClr val="tx1"/>
                </a:solidFill>
              </a:rPr>
              <a:t>度量</a:t>
            </a:r>
            <a:r>
              <a:rPr lang="zh-CN" altLang="en-US" sz="2400" dirty="0" smtClean="0">
                <a:solidFill>
                  <a:schemeClr val="tx1"/>
                </a:solidFill>
              </a:rPr>
              <a:t>处理器对程序的指令级并行</a:t>
            </a:r>
            <a:r>
              <a:rPr lang="en-US" altLang="zh-CN" sz="2400" dirty="0" smtClean="0">
                <a:solidFill>
                  <a:schemeClr val="tx1"/>
                </a:solidFill>
              </a:rPr>
              <a:t>(ILP)</a:t>
            </a:r>
            <a:r>
              <a:rPr lang="zh-CN" altLang="en-US" sz="2400" dirty="0" smtClean="0">
                <a:solidFill>
                  <a:schemeClr val="tx1"/>
                </a:solidFill>
              </a:rPr>
              <a:t>的利用能力</a:t>
            </a:r>
            <a:endParaRPr lang="en-US" sz="2400" dirty="0">
              <a:solidFill>
                <a:schemeClr val="tx1"/>
              </a:solidFill>
            </a:endParaRPr>
          </a:p>
          <a:p>
            <a:pPr marL="741363" lvl="1" indent="-246063">
              <a:spcBef>
                <a:spcPct val="30000"/>
              </a:spcBef>
              <a:buClr>
                <a:schemeClr val="accent1"/>
              </a:buClr>
              <a:buSzPct val="75000"/>
              <a:buFont typeface="Monotype Sorts" pitchFamily="2" charset="2"/>
              <a:buChar char="l"/>
            </a:pPr>
            <a:r>
              <a:rPr lang="zh-CN" altLang="en-US" sz="2000" dirty="0" smtClean="0">
                <a:solidFill>
                  <a:schemeClr val="tx1"/>
                </a:solidFill>
              </a:rPr>
              <a:t>取决于同一时刻可以提取和执行的指令数量</a:t>
            </a:r>
            <a:endParaRPr lang="en-US" sz="2000" dirty="0">
              <a:solidFill>
                <a:schemeClr val="tx1"/>
              </a:solidFill>
            </a:endParaRPr>
          </a:p>
          <a:p>
            <a:pPr marL="287338" indent="-287338">
              <a:spcBef>
                <a:spcPct val="30000"/>
              </a:spcBef>
              <a:buClr>
                <a:schemeClr val="accent1"/>
              </a:buClr>
              <a:buSzPct val="75000"/>
              <a:buFont typeface="Wingdings" pitchFamily="2" charset="2"/>
              <a:buChar char="q"/>
            </a:pPr>
            <a:r>
              <a:rPr lang="zh-CN" altLang="en-US" sz="2400" dirty="0" smtClean="0">
                <a:solidFill>
                  <a:schemeClr val="tx1"/>
                </a:solidFill>
              </a:rPr>
              <a:t>为了获得高性能，既需要</a:t>
            </a:r>
            <a:r>
              <a:rPr lang="en-US" altLang="zh-CN" sz="2400" dirty="0" smtClean="0">
                <a:solidFill>
                  <a:schemeClr val="tx1"/>
                </a:solidFill>
              </a:rPr>
              <a:t>ILP</a:t>
            </a:r>
            <a:r>
              <a:rPr lang="zh-CN" altLang="en-US" sz="2400" dirty="0" smtClean="0">
                <a:solidFill>
                  <a:schemeClr val="tx1"/>
                </a:solidFill>
              </a:rPr>
              <a:t>，又需要机器并行</a:t>
            </a:r>
            <a:endParaRPr lang="en-US" sz="2400"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424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246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4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4246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4246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424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2467" grpId="0" build="p"/>
      <p:bldP spid="1342468" grpId="0"/>
      <p:bldP spid="134246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4754" name="Rectangle 2"/>
          <p:cNvSpPr>
            <a:spLocks noGrp="1" noChangeArrowheads="1"/>
          </p:cNvSpPr>
          <p:nvPr>
            <p:ph type="title"/>
          </p:nvPr>
        </p:nvSpPr>
        <p:spPr/>
        <p:txBody>
          <a:bodyPr/>
          <a:lstStyle/>
          <a:p>
            <a:r>
              <a:rPr lang="zh-CN" altLang="en-US" dirty="0"/>
              <a:t>多</a:t>
            </a:r>
            <a:r>
              <a:rPr lang="zh-CN" altLang="en-US" dirty="0" smtClean="0"/>
              <a:t>发射处理器类型</a:t>
            </a:r>
            <a:endParaRPr lang="en-US" dirty="0"/>
          </a:p>
        </p:txBody>
      </p:sp>
      <p:sp>
        <p:nvSpPr>
          <p:cNvPr id="1354755" name="Rectangle 3"/>
          <p:cNvSpPr>
            <a:spLocks noGrp="1" noChangeArrowheads="1"/>
          </p:cNvSpPr>
          <p:nvPr>
            <p:ph type="body" idx="1"/>
          </p:nvPr>
        </p:nvSpPr>
        <p:spPr>
          <a:xfrm>
            <a:off x="533400" y="914400"/>
            <a:ext cx="8153400" cy="4694106"/>
          </a:xfrm>
        </p:spPr>
        <p:txBody>
          <a:bodyPr/>
          <a:lstStyle/>
          <a:p>
            <a:pPr>
              <a:spcBef>
                <a:spcPts val="600"/>
              </a:spcBef>
              <a:spcAft>
                <a:spcPts val="600"/>
              </a:spcAft>
            </a:pPr>
            <a:r>
              <a:rPr lang="zh-CN" altLang="en-US" dirty="0" smtClean="0"/>
              <a:t>静态多发射</a:t>
            </a:r>
            <a:r>
              <a:rPr lang="zh-CN" altLang="en-US" dirty="0"/>
              <a:t>处理器</a:t>
            </a:r>
            <a:r>
              <a:rPr lang="en-US" dirty="0" smtClean="0"/>
              <a:t> (</a:t>
            </a:r>
            <a:r>
              <a:rPr lang="zh-CN" altLang="en-US" dirty="0" smtClean="0"/>
              <a:t>亦称作 </a:t>
            </a:r>
            <a:r>
              <a:rPr lang="en-US" dirty="0" smtClean="0">
                <a:solidFill>
                  <a:schemeClr val="accent1"/>
                </a:solidFill>
              </a:rPr>
              <a:t>VLIW</a:t>
            </a:r>
            <a:r>
              <a:rPr lang="en-US" dirty="0"/>
              <a:t>)</a:t>
            </a:r>
          </a:p>
          <a:p>
            <a:pPr lvl="1">
              <a:spcBef>
                <a:spcPts val="600"/>
              </a:spcBef>
              <a:spcAft>
                <a:spcPts val="600"/>
              </a:spcAft>
            </a:pPr>
            <a:r>
              <a:rPr lang="en-US" altLang="zh-CN" dirty="0"/>
              <a:t>(</a:t>
            </a:r>
            <a:r>
              <a:rPr lang="zh-CN" altLang="en-US" dirty="0"/>
              <a:t>由编译器在编译期</a:t>
            </a:r>
            <a:r>
              <a:rPr lang="en-US" altLang="zh-CN" dirty="0" smtClean="0"/>
              <a:t>)</a:t>
            </a:r>
            <a:r>
              <a:rPr lang="zh-CN" altLang="en-US" dirty="0" smtClean="0"/>
              <a:t>静态地决定哪些指令要被同时执行</a:t>
            </a:r>
            <a:endParaRPr lang="en-US" altLang="zh-CN" dirty="0" smtClean="0"/>
          </a:p>
          <a:p>
            <a:pPr lvl="1">
              <a:spcBef>
                <a:spcPts val="600"/>
              </a:spcBef>
              <a:spcAft>
                <a:spcPts val="600"/>
              </a:spcAft>
            </a:pPr>
            <a:r>
              <a:rPr lang="zh-CN" altLang="en-US" dirty="0" smtClean="0"/>
              <a:t>例如</a:t>
            </a:r>
            <a:r>
              <a:rPr lang="en-US" altLang="zh-CN" dirty="0" smtClean="0"/>
              <a:t>IA-64</a:t>
            </a:r>
            <a:r>
              <a:rPr lang="zh-CN" altLang="en-US" dirty="0" smtClean="0"/>
              <a:t>架构的</a:t>
            </a:r>
            <a:r>
              <a:rPr lang="en-US" altLang="zh-CN" dirty="0" smtClean="0"/>
              <a:t>Intel </a:t>
            </a:r>
            <a:r>
              <a:rPr lang="zh-CN" altLang="en-US" dirty="0" smtClean="0"/>
              <a:t>安腾和安腾</a:t>
            </a:r>
            <a:r>
              <a:rPr lang="en-US" altLang="zh-CN" dirty="0" smtClean="0"/>
              <a:t>2</a:t>
            </a:r>
            <a:r>
              <a:rPr lang="en-US" dirty="0" smtClean="0"/>
              <a:t> (</a:t>
            </a:r>
            <a:r>
              <a:rPr lang="zh-CN" altLang="en-US" dirty="0" smtClean="0"/>
              <a:t>显式并行处理机</a:t>
            </a:r>
            <a:r>
              <a:rPr lang="en-US" dirty="0" smtClean="0"/>
              <a:t>)</a:t>
            </a:r>
          </a:p>
          <a:p>
            <a:pPr lvl="2">
              <a:spcBef>
                <a:spcPts val="600"/>
              </a:spcBef>
              <a:spcAft>
                <a:spcPts val="600"/>
              </a:spcAft>
            </a:pPr>
            <a:r>
              <a:rPr lang="en-US" dirty="0" smtClean="0"/>
              <a:t>128-bit</a:t>
            </a:r>
            <a:r>
              <a:rPr lang="zh-CN" altLang="en-US" dirty="0" smtClean="0"/>
              <a:t>的指令包，每个指令包三条指令</a:t>
            </a:r>
            <a:r>
              <a:rPr lang="zh-CN" altLang="en-US" dirty="0"/>
              <a:t>。</a:t>
            </a:r>
            <a:r>
              <a:rPr lang="en-US" dirty="0" smtClean="0"/>
              <a:t> </a:t>
            </a:r>
            <a:r>
              <a:rPr lang="zh-CN" altLang="en-US" dirty="0" smtClean="0"/>
              <a:t>每一个指令由三个</a:t>
            </a:r>
            <a:r>
              <a:rPr lang="en-US" dirty="0" smtClean="0"/>
              <a:t>41-bits</a:t>
            </a:r>
            <a:r>
              <a:rPr lang="zh-CN" altLang="en-US" dirty="0" smtClean="0"/>
              <a:t>长的指令和一个</a:t>
            </a:r>
            <a:r>
              <a:rPr lang="en-US" dirty="0" smtClean="0"/>
              <a:t>5-bit</a:t>
            </a:r>
            <a:r>
              <a:rPr lang="zh-CN" altLang="en-US" dirty="0" smtClean="0"/>
              <a:t>长的模板字段组成</a:t>
            </a:r>
            <a:r>
              <a:rPr lang="en-US" dirty="0" smtClean="0"/>
              <a:t>(</a:t>
            </a:r>
            <a:r>
              <a:rPr lang="zh-CN" altLang="en-US" dirty="0"/>
              <a:t>模板</a:t>
            </a:r>
            <a:r>
              <a:rPr lang="zh-CN" altLang="en-US" dirty="0" smtClean="0"/>
              <a:t>字段指明了每条指令所需功能单元类型</a:t>
            </a:r>
            <a:r>
              <a:rPr lang="en-US" dirty="0" smtClean="0"/>
              <a:t>)</a:t>
            </a:r>
          </a:p>
          <a:p>
            <a:pPr lvl="2">
              <a:spcBef>
                <a:spcPts val="600"/>
              </a:spcBef>
              <a:spcAft>
                <a:spcPts val="600"/>
              </a:spcAft>
            </a:pPr>
            <a:r>
              <a:rPr lang="zh-CN" altLang="en-US" dirty="0"/>
              <a:t>五</a:t>
            </a:r>
            <a:r>
              <a:rPr lang="zh-CN" altLang="en-US" dirty="0" smtClean="0"/>
              <a:t>类功能部件</a:t>
            </a:r>
            <a:r>
              <a:rPr lang="en-US" altLang="zh-CN" dirty="0" smtClean="0"/>
              <a:t>(</a:t>
            </a:r>
            <a:r>
              <a:rPr lang="en-US" altLang="zh-CN" dirty="0" err="1" smtClean="0"/>
              <a:t>IntALU</a:t>
            </a:r>
            <a:r>
              <a:rPr lang="en-US" altLang="zh-CN" dirty="0" smtClean="0"/>
              <a:t>, </a:t>
            </a:r>
            <a:r>
              <a:rPr lang="en-US" altLang="zh-CN" dirty="0" err="1" smtClean="0"/>
              <a:t>Mmedia</a:t>
            </a:r>
            <a:r>
              <a:rPr lang="en-US" altLang="zh-CN" dirty="0" smtClean="0"/>
              <a:t>, </a:t>
            </a:r>
            <a:r>
              <a:rPr lang="en-US" altLang="zh-CN" dirty="0" err="1" smtClean="0"/>
              <a:t>Dmem</a:t>
            </a:r>
            <a:r>
              <a:rPr lang="en-US" altLang="zh-CN" dirty="0" smtClean="0"/>
              <a:t>, FPALU, Branch</a:t>
            </a:r>
            <a:r>
              <a:rPr lang="en-US" dirty="0" smtClean="0"/>
              <a:t>)</a:t>
            </a:r>
          </a:p>
          <a:p>
            <a:pPr lvl="2">
              <a:spcBef>
                <a:spcPts val="600"/>
              </a:spcBef>
              <a:spcAft>
                <a:spcPts val="600"/>
              </a:spcAft>
            </a:pPr>
            <a:r>
              <a:rPr lang="zh-CN" altLang="en-US" dirty="0" smtClean="0"/>
              <a:t>更多地支持推测和预测</a:t>
            </a:r>
            <a:endParaRPr lang="en-US" dirty="0" smtClean="0"/>
          </a:p>
          <a:p>
            <a:pPr>
              <a:spcBef>
                <a:spcPts val="600"/>
              </a:spcBef>
              <a:spcAft>
                <a:spcPts val="600"/>
              </a:spcAft>
            </a:pPr>
            <a:r>
              <a:rPr lang="zh-CN" altLang="en-US" dirty="0" smtClean="0"/>
              <a:t>动态多发射处理器</a:t>
            </a:r>
            <a:r>
              <a:rPr lang="en-US" dirty="0" smtClean="0"/>
              <a:t> (</a:t>
            </a:r>
            <a:r>
              <a:rPr lang="zh-CN" altLang="en-US" dirty="0" smtClean="0"/>
              <a:t>亦成作 超标量</a:t>
            </a:r>
            <a:r>
              <a:rPr lang="en-US" altLang="zh-CN" dirty="0" smtClean="0"/>
              <a:t>-</a:t>
            </a:r>
            <a:r>
              <a:rPr lang="en-US" dirty="0" smtClean="0">
                <a:solidFill>
                  <a:schemeClr val="accent1"/>
                </a:solidFill>
              </a:rPr>
              <a:t>superscalar</a:t>
            </a:r>
            <a:r>
              <a:rPr lang="en-US" dirty="0" smtClean="0"/>
              <a:t>)</a:t>
            </a:r>
          </a:p>
          <a:p>
            <a:pPr lvl="1">
              <a:spcBef>
                <a:spcPts val="600"/>
              </a:spcBef>
              <a:spcAft>
                <a:spcPts val="600"/>
              </a:spcAft>
            </a:pPr>
            <a:r>
              <a:rPr lang="zh-CN" altLang="en-US" dirty="0" smtClean="0"/>
              <a:t>（由硬件在运行时）动态地决定哪些指令同时执行</a:t>
            </a:r>
            <a:r>
              <a:rPr lang="en-US" altLang="zh-CN" dirty="0"/>
              <a:t> </a:t>
            </a:r>
            <a:r>
              <a:rPr lang="en-US" dirty="0" smtClean="0"/>
              <a:t>(in the range of 2 to 8</a:t>
            </a:r>
            <a:r>
              <a:rPr lang="en-US" dirty="0"/>
              <a:t>)</a:t>
            </a:r>
          </a:p>
          <a:p>
            <a:pPr lvl="1">
              <a:spcBef>
                <a:spcPts val="600"/>
              </a:spcBef>
              <a:spcAft>
                <a:spcPts val="600"/>
              </a:spcAft>
            </a:pPr>
            <a:r>
              <a:rPr lang="zh-CN" altLang="en-US" dirty="0" smtClean="0"/>
              <a:t>例如，</a:t>
            </a:r>
            <a:r>
              <a:rPr lang="en-US" dirty="0" smtClean="0"/>
              <a:t>IBM </a:t>
            </a:r>
            <a:r>
              <a:rPr lang="en-US" dirty="0"/>
              <a:t>Power </a:t>
            </a:r>
            <a:r>
              <a:rPr lang="en-US" dirty="0" smtClean="0"/>
              <a:t>series, </a:t>
            </a:r>
            <a:r>
              <a:rPr lang="en-US" dirty="0"/>
              <a:t>Pentium 4, MIPS R10K, </a:t>
            </a:r>
            <a:r>
              <a:rPr lang="en-US" dirty="0" smtClean="0"/>
              <a:t>AMD Barcelona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54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47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47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47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5475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5475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5475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5475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547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475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42" name="Rectangle 2"/>
          <p:cNvSpPr>
            <a:spLocks noGrp="1" noChangeArrowheads="1"/>
          </p:cNvSpPr>
          <p:nvPr>
            <p:ph type="title"/>
          </p:nvPr>
        </p:nvSpPr>
        <p:spPr/>
        <p:txBody>
          <a:bodyPr/>
          <a:lstStyle/>
          <a:p>
            <a:r>
              <a:rPr lang="zh-CN" altLang="en-US" dirty="0" smtClean="0"/>
              <a:t>多发射流水线的任务</a:t>
            </a:r>
            <a:endParaRPr lang="en-US" dirty="0"/>
          </a:p>
        </p:txBody>
      </p:sp>
      <p:sp>
        <p:nvSpPr>
          <p:cNvPr id="1341443" name="Rectangle 3"/>
          <p:cNvSpPr>
            <a:spLocks noGrp="1" noChangeArrowheads="1"/>
          </p:cNvSpPr>
          <p:nvPr>
            <p:ph type="body" idx="1"/>
          </p:nvPr>
        </p:nvSpPr>
        <p:spPr>
          <a:xfrm>
            <a:off x="457200" y="897936"/>
            <a:ext cx="8305800" cy="4000069"/>
          </a:xfrm>
        </p:spPr>
        <p:txBody>
          <a:bodyPr/>
          <a:lstStyle/>
          <a:p>
            <a:r>
              <a:rPr lang="zh-CN" altLang="en-US" dirty="0" smtClean="0"/>
              <a:t>多发射流水线必须解决的问题：</a:t>
            </a:r>
            <a:endParaRPr lang="en-US" altLang="zh-CN" dirty="0" smtClean="0"/>
          </a:p>
          <a:p>
            <a:pPr lvl="1"/>
            <a:r>
              <a:rPr lang="zh-CN" altLang="en-US" dirty="0" smtClean="0"/>
              <a:t>每个周期发射</a:t>
            </a:r>
            <a:r>
              <a:rPr lang="zh-CN" altLang="en-US" dirty="0" smtClean="0"/>
              <a:t>多少条</a:t>
            </a:r>
            <a:r>
              <a:rPr lang="zh-CN" altLang="en-US" dirty="0" smtClean="0"/>
              <a:t>指令</a:t>
            </a:r>
            <a:r>
              <a:rPr lang="en-US" dirty="0" smtClean="0"/>
              <a:t>– </a:t>
            </a:r>
            <a:r>
              <a:rPr lang="zh-CN" altLang="en-US" dirty="0" smtClean="0"/>
              <a:t>发射槽</a:t>
            </a:r>
            <a:endParaRPr lang="en-US" dirty="0" smtClean="0">
              <a:solidFill>
                <a:srgbClr val="FF0000"/>
              </a:solidFill>
            </a:endParaRPr>
          </a:p>
          <a:p>
            <a:pPr lvl="1"/>
            <a:r>
              <a:rPr lang="zh-CN" altLang="en-US" dirty="0" smtClean="0"/>
              <a:t>存储</a:t>
            </a:r>
            <a:r>
              <a:rPr lang="en-US" dirty="0" smtClean="0"/>
              <a:t> (</a:t>
            </a:r>
            <a:r>
              <a:rPr lang="zh-CN" altLang="en-US" dirty="0" smtClean="0"/>
              <a:t>数据</a:t>
            </a:r>
            <a:r>
              <a:rPr lang="en-US" dirty="0" smtClean="0"/>
              <a:t>) </a:t>
            </a:r>
            <a:r>
              <a:rPr lang="zh-CN" altLang="en-US" dirty="0" smtClean="0"/>
              <a:t>依赖</a:t>
            </a:r>
            <a:r>
              <a:rPr lang="en-US" dirty="0" smtClean="0"/>
              <a:t>– </a:t>
            </a:r>
            <a:r>
              <a:rPr lang="zh-CN" altLang="en-US" dirty="0" smtClean="0"/>
              <a:t>也就是数据冒险</a:t>
            </a:r>
            <a:endParaRPr lang="en-US" dirty="0"/>
          </a:p>
          <a:p>
            <a:pPr lvl="2"/>
            <a:r>
              <a:rPr lang="zh-CN" altLang="en-US" dirty="0" smtClean="0"/>
              <a:t>由于</a:t>
            </a:r>
            <a:r>
              <a:rPr lang="en-US" altLang="zh-CN" dirty="0" smtClean="0"/>
              <a:t>(</a:t>
            </a:r>
            <a:r>
              <a:rPr lang="en-US" altLang="zh-CN" dirty="0"/>
              <a:t>usually) </a:t>
            </a:r>
            <a:r>
              <a:rPr lang="zh-CN" altLang="en-US" dirty="0" smtClean="0"/>
              <a:t>较低的</a:t>
            </a:r>
            <a:r>
              <a:rPr lang="en-US" altLang="zh-CN" dirty="0" smtClean="0"/>
              <a:t>ILP</a:t>
            </a:r>
            <a:r>
              <a:rPr lang="zh-CN" altLang="en-US" dirty="0" smtClean="0"/>
              <a:t>，</a:t>
            </a:r>
            <a:r>
              <a:rPr lang="en-US" dirty="0" smtClean="0"/>
              <a:t>SS/VLIW</a:t>
            </a:r>
            <a:r>
              <a:rPr lang="zh-CN" altLang="en-US" dirty="0" smtClean="0"/>
              <a:t>多发射处理器的限制更严苛</a:t>
            </a:r>
            <a:endParaRPr lang="en-US" dirty="0"/>
          </a:p>
          <a:p>
            <a:pPr lvl="1"/>
            <a:r>
              <a:rPr lang="zh-CN" altLang="en-US" dirty="0" smtClean="0"/>
              <a:t>程序依赖</a:t>
            </a:r>
            <a:r>
              <a:rPr lang="en-US" dirty="0" smtClean="0"/>
              <a:t> </a:t>
            </a:r>
            <a:r>
              <a:rPr lang="en-US" dirty="0"/>
              <a:t>– </a:t>
            </a:r>
            <a:r>
              <a:rPr lang="zh-CN" altLang="en-US" dirty="0" smtClean="0"/>
              <a:t>即控制冒险</a:t>
            </a:r>
            <a:endParaRPr lang="en-US" dirty="0"/>
          </a:p>
          <a:p>
            <a:pPr lvl="2"/>
            <a:r>
              <a:rPr lang="zh-CN" altLang="en-US" dirty="0" smtClean="0"/>
              <a:t>限制条件同上</a:t>
            </a:r>
            <a:r>
              <a:rPr lang="en-US" dirty="0" smtClean="0"/>
              <a:t>, </a:t>
            </a:r>
            <a:r>
              <a:rPr lang="zh-CN" altLang="en-US" dirty="0" smtClean="0"/>
              <a:t>甚至更严格</a:t>
            </a:r>
            <a:endParaRPr lang="en-US" dirty="0"/>
          </a:p>
          <a:p>
            <a:pPr lvl="2"/>
            <a:r>
              <a:rPr lang="zh-CN" altLang="en-US" dirty="0" smtClean="0"/>
              <a:t>利用动态分支预测来解决</a:t>
            </a:r>
            <a:r>
              <a:rPr lang="en-US" altLang="zh-CN" dirty="0" smtClean="0"/>
              <a:t>ILP</a:t>
            </a:r>
            <a:r>
              <a:rPr lang="zh-CN" altLang="en-US" dirty="0" smtClean="0"/>
              <a:t>发射问题</a:t>
            </a:r>
            <a:endParaRPr lang="en-US" dirty="0"/>
          </a:p>
          <a:p>
            <a:pPr lvl="1"/>
            <a:r>
              <a:rPr lang="zh-CN" altLang="en-US" dirty="0" smtClean="0"/>
              <a:t>资源冲突</a:t>
            </a:r>
            <a:r>
              <a:rPr lang="en-US" dirty="0" smtClean="0"/>
              <a:t>– </a:t>
            </a:r>
            <a:r>
              <a:rPr lang="zh-CN" altLang="en-US" dirty="0" smtClean="0"/>
              <a:t>即结构冒险</a:t>
            </a:r>
            <a:endParaRPr lang="en-US" dirty="0"/>
          </a:p>
          <a:p>
            <a:pPr lvl="2"/>
            <a:r>
              <a:rPr lang="zh-CN" altLang="en-US" dirty="0"/>
              <a:t>一</a:t>
            </a:r>
            <a:r>
              <a:rPr lang="zh-CN" altLang="en-US" dirty="0" smtClean="0"/>
              <a:t>个</a:t>
            </a:r>
            <a:r>
              <a:rPr lang="en-US" altLang="zh-CN" dirty="0" smtClean="0"/>
              <a:t>SS/VLIW</a:t>
            </a:r>
            <a:r>
              <a:rPr lang="zh-CN" altLang="en-US" dirty="0" smtClean="0"/>
              <a:t>多发射处理器潜在更多的资源冲突</a:t>
            </a:r>
            <a:endParaRPr lang="en-US" dirty="0"/>
          </a:p>
          <a:p>
            <a:pPr lvl="2"/>
            <a:r>
              <a:rPr lang="zh-CN" altLang="en-US" dirty="0" smtClean="0"/>
              <a:t>功能单元可能需要</a:t>
            </a:r>
            <a:r>
              <a:rPr lang="zh-CN" altLang="en-US" dirty="0"/>
              <a:t>仲裁</a:t>
            </a:r>
            <a:r>
              <a:rPr lang="en-US" dirty="0" smtClean="0">
                <a:solidFill>
                  <a:srgbClr val="7030A0"/>
                </a:solidFill>
              </a:rPr>
              <a:t>result </a:t>
            </a:r>
            <a:r>
              <a:rPr lang="en-US" altLang="zh-CN" dirty="0" smtClean="0">
                <a:solidFill>
                  <a:srgbClr val="7030A0"/>
                </a:solidFill>
              </a:rPr>
              <a:t>buses</a:t>
            </a:r>
            <a:r>
              <a:rPr lang="zh-CN" altLang="en-US" dirty="0" smtClean="0"/>
              <a:t>以及寄存器堆的写端口</a:t>
            </a:r>
            <a:endParaRPr lang="en-US" dirty="0"/>
          </a:p>
          <a:p>
            <a:pPr lvl="2"/>
            <a:r>
              <a:rPr lang="zh-CN" altLang="en-US" dirty="0" smtClean="0"/>
              <a:t>通过复制资源或者流水资源可以消除资源冲突</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4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144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144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4144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4144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4144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4144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4144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4144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414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4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3954" name="Rectangle 2"/>
          <p:cNvSpPr>
            <a:spLocks noGrp="1" noChangeArrowheads="1"/>
          </p:cNvSpPr>
          <p:nvPr>
            <p:ph type="title"/>
          </p:nvPr>
        </p:nvSpPr>
        <p:spPr/>
        <p:txBody>
          <a:bodyPr/>
          <a:lstStyle/>
          <a:p>
            <a:r>
              <a:rPr lang="zh-CN" altLang="en-US" dirty="0"/>
              <a:t>推测</a:t>
            </a:r>
            <a:endParaRPr lang="en-US" dirty="0"/>
          </a:p>
        </p:txBody>
      </p:sp>
      <p:sp>
        <p:nvSpPr>
          <p:cNvPr id="1533955" name="Rectangle 3"/>
          <p:cNvSpPr>
            <a:spLocks noGrp="1" noChangeArrowheads="1"/>
          </p:cNvSpPr>
          <p:nvPr>
            <p:ph type="body" idx="1"/>
          </p:nvPr>
        </p:nvSpPr>
        <p:spPr>
          <a:xfrm>
            <a:off x="457200" y="785547"/>
            <a:ext cx="8305800" cy="4015458"/>
          </a:xfrm>
        </p:spPr>
        <p:txBody>
          <a:bodyPr/>
          <a:lstStyle/>
          <a:p>
            <a:pPr>
              <a:lnSpc>
                <a:spcPct val="90000"/>
              </a:lnSpc>
            </a:pPr>
            <a:r>
              <a:rPr lang="zh-CN" altLang="en-US" dirty="0" smtClean="0"/>
              <a:t>推测技术使得可能依赖于被推测指令的那些指令提早执行</a:t>
            </a:r>
            <a:endParaRPr lang="en-US" dirty="0"/>
          </a:p>
          <a:p>
            <a:pPr lvl="1">
              <a:lnSpc>
                <a:spcPct val="90000"/>
              </a:lnSpc>
            </a:pPr>
            <a:r>
              <a:rPr lang="zh-CN" altLang="en-US" dirty="0" smtClean="0"/>
              <a:t>推测一条分支指令的输出结果</a:t>
            </a:r>
            <a:r>
              <a:rPr lang="en-US" dirty="0" smtClean="0"/>
              <a:t> (</a:t>
            </a:r>
            <a:r>
              <a:rPr lang="en-US" dirty="0" smtClean="0">
                <a:solidFill>
                  <a:schemeClr val="accent1"/>
                </a:solidFill>
              </a:rPr>
              <a:t>branch prediction</a:t>
            </a:r>
            <a:r>
              <a:rPr lang="en-US" dirty="0" smtClean="0"/>
              <a:t>)</a:t>
            </a:r>
            <a:endParaRPr lang="en-US" dirty="0"/>
          </a:p>
          <a:p>
            <a:pPr lvl="1">
              <a:lnSpc>
                <a:spcPct val="90000"/>
              </a:lnSpc>
            </a:pPr>
            <a:r>
              <a:rPr lang="zh-CN" altLang="en-US" dirty="0" smtClean="0"/>
              <a:t>推测一条</a:t>
            </a:r>
            <a:r>
              <a:rPr lang="en-US" altLang="zh-CN" dirty="0" smtClean="0"/>
              <a:t>load</a:t>
            </a:r>
            <a:r>
              <a:rPr lang="zh-CN" altLang="en-US" dirty="0" smtClean="0"/>
              <a:t>指令和它之前的那条</a:t>
            </a:r>
            <a:r>
              <a:rPr lang="en-US" altLang="zh-CN" dirty="0" smtClean="0"/>
              <a:t>store</a:t>
            </a:r>
            <a:r>
              <a:rPr lang="zh-CN" altLang="en-US" dirty="0" smtClean="0"/>
              <a:t>指令（假设</a:t>
            </a:r>
            <a:r>
              <a:rPr lang="en-US" altLang="zh-CN" dirty="0" smtClean="0"/>
              <a:t>store</a:t>
            </a:r>
            <a:r>
              <a:rPr lang="zh-CN" altLang="en-US" dirty="0" smtClean="0"/>
              <a:t>指令的地址是未知的）引用的不是同一个地址，这样</a:t>
            </a:r>
            <a:r>
              <a:rPr lang="en-US" altLang="zh-CN" dirty="0" smtClean="0"/>
              <a:t>load</a:t>
            </a:r>
            <a:r>
              <a:rPr lang="zh-CN" altLang="en-US" dirty="0" smtClean="0"/>
              <a:t>指令就可能可以在</a:t>
            </a:r>
            <a:r>
              <a:rPr lang="en-US" altLang="zh-CN" dirty="0" smtClean="0"/>
              <a:t>store</a:t>
            </a:r>
            <a:r>
              <a:rPr lang="zh-CN" altLang="en-US" dirty="0" smtClean="0"/>
              <a:t>指令执行前先得到执行。</a:t>
            </a:r>
            <a:r>
              <a:rPr lang="en-US" dirty="0" smtClean="0"/>
              <a:t>(</a:t>
            </a:r>
            <a:r>
              <a:rPr lang="en-US" dirty="0">
                <a:solidFill>
                  <a:schemeClr val="accent1"/>
                </a:solidFill>
              </a:rPr>
              <a:t>load speculation</a:t>
            </a:r>
            <a:r>
              <a:rPr lang="en-US" dirty="0"/>
              <a:t>)</a:t>
            </a:r>
          </a:p>
          <a:p>
            <a:pPr>
              <a:lnSpc>
                <a:spcPct val="90000"/>
              </a:lnSpc>
            </a:pPr>
            <a:r>
              <a:rPr lang="zh-CN" altLang="en-US" dirty="0" smtClean="0"/>
              <a:t>必须包含的</a:t>
            </a:r>
            <a:r>
              <a:rPr lang="en-US" dirty="0" smtClean="0"/>
              <a:t>(</a:t>
            </a:r>
            <a:r>
              <a:rPr lang="en-US" dirty="0"/>
              <a:t>hardware and/or software) </a:t>
            </a:r>
            <a:r>
              <a:rPr lang="zh-CN" altLang="en-US" dirty="0" smtClean="0"/>
              <a:t>机制，以此来</a:t>
            </a:r>
            <a:endParaRPr lang="en-US" dirty="0"/>
          </a:p>
          <a:p>
            <a:pPr lvl="1">
              <a:lnSpc>
                <a:spcPct val="90000"/>
              </a:lnSpc>
            </a:pPr>
            <a:r>
              <a:rPr lang="zh-CN" altLang="en-US" dirty="0" smtClean="0"/>
              <a:t>检测推测的正确性</a:t>
            </a:r>
            <a:endParaRPr lang="en-US" dirty="0"/>
          </a:p>
          <a:p>
            <a:pPr lvl="1">
              <a:lnSpc>
                <a:spcPct val="90000"/>
              </a:lnSpc>
            </a:pPr>
            <a:r>
              <a:rPr lang="zh-CN" altLang="en-US" dirty="0"/>
              <a:t>在</a:t>
            </a:r>
            <a:r>
              <a:rPr lang="zh-CN" altLang="en-US" dirty="0" smtClean="0"/>
              <a:t>推测错误时能消除错误推测所带来的影响。</a:t>
            </a:r>
            <a:endParaRPr lang="en-US" dirty="0"/>
          </a:p>
          <a:p>
            <a:pPr>
              <a:lnSpc>
                <a:spcPct val="90000"/>
              </a:lnSpc>
            </a:pPr>
            <a:r>
              <a:rPr lang="zh-CN" altLang="en-US" dirty="0" smtClean="0"/>
              <a:t>忽略</a:t>
            </a:r>
            <a:r>
              <a:rPr lang="zh-CN" altLang="en-US" dirty="0"/>
              <a:t>或者</a:t>
            </a:r>
            <a:r>
              <a:rPr lang="zh-CN" altLang="en-US" dirty="0" smtClean="0"/>
              <a:t>缓存由推测执行所引发的异常，直至可以确定异常会发生为止</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33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39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39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39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39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395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39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395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778" name="Rectangle 2"/>
          <p:cNvSpPr>
            <a:spLocks noGrp="1" noChangeArrowheads="1"/>
          </p:cNvSpPr>
          <p:nvPr>
            <p:ph type="title"/>
          </p:nvPr>
        </p:nvSpPr>
        <p:spPr/>
        <p:txBody>
          <a:bodyPr/>
          <a:lstStyle/>
          <a:p>
            <a:r>
              <a:rPr lang="zh-CN" altLang="en-US" dirty="0" smtClean="0"/>
              <a:t>静态多发射机</a:t>
            </a:r>
            <a:r>
              <a:rPr lang="en-US" dirty="0" smtClean="0"/>
              <a:t> </a:t>
            </a:r>
            <a:r>
              <a:rPr lang="en-US" dirty="0"/>
              <a:t>(VLIW)</a:t>
            </a:r>
          </a:p>
        </p:txBody>
      </p:sp>
      <p:sp>
        <p:nvSpPr>
          <p:cNvPr id="1483779" name="Rectangle 3"/>
          <p:cNvSpPr>
            <a:spLocks noGrp="1" noChangeArrowheads="1"/>
          </p:cNvSpPr>
          <p:nvPr>
            <p:ph type="body" idx="1"/>
          </p:nvPr>
        </p:nvSpPr>
        <p:spPr>
          <a:xfrm>
            <a:off x="533400" y="914400"/>
            <a:ext cx="8153400" cy="4120102"/>
          </a:xfrm>
        </p:spPr>
        <p:txBody>
          <a:bodyPr/>
          <a:lstStyle/>
          <a:p>
            <a:r>
              <a:rPr lang="zh-CN" altLang="en-US" dirty="0" smtClean="0"/>
              <a:t>静态多发射处理器</a:t>
            </a:r>
            <a:r>
              <a:rPr lang="en-US" dirty="0" smtClean="0"/>
              <a:t> (</a:t>
            </a:r>
            <a:r>
              <a:rPr lang="zh-CN" altLang="en-US" dirty="0" smtClean="0"/>
              <a:t>亦称</a:t>
            </a:r>
            <a:r>
              <a:rPr lang="en-US" dirty="0" smtClean="0"/>
              <a:t> </a:t>
            </a:r>
            <a:r>
              <a:rPr lang="en-US" dirty="0" smtClean="0">
                <a:solidFill>
                  <a:schemeClr val="accent1"/>
                </a:solidFill>
              </a:rPr>
              <a:t>VLIW</a:t>
            </a:r>
            <a:r>
              <a:rPr lang="en-US" dirty="0"/>
              <a:t>) </a:t>
            </a:r>
            <a:r>
              <a:rPr lang="zh-CN" altLang="en-US" dirty="0" smtClean="0"/>
              <a:t>使用编译器</a:t>
            </a:r>
            <a:r>
              <a:rPr lang="en-US" dirty="0" smtClean="0"/>
              <a:t>(</a:t>
            </a:r>
            <a:r>
              <a:rPr lang="zh-CN" altLang="en-US" dirty="0" smtClean="0"/>
              <a:t>在编译期</a:t>
            </a:r>
            <a:r>
              <a:rPr lang="en-US" dirty="0" smtClean="0"/>
              <a:t>) </a:t>
            </a:r>
            <a:r>
              <a:rPr lang="zh-CN" altLang="en-US" dirty="0" smtClean="0"/>
              <a:t>静态地确定哪些指令同时发射和执行</a:t>
            </a:r>
            <a:endParaRPr lang="en-US" dirty="0"/>
          </a:p>
          <a:p>
            <a:pPr lvl="1"/>
            <a:r>
              <a:rPr lang="zh-CN" altLang="en-US" dirty="0" smtClean="0"/>
              <a:t>发射包：同一个时钟周期内发射的指令组成的集合 </a:t>
            </a:r>
            <a:r>
              <a:rPr lang="en-US" dirty="0" smtClean="0"/>
              <a:t>– </a:t>
            </a:r>
            <a:r>
              <a:rPr lang="zh-CN" altLang="en-US" dirty="0" smtClean="0"/>
              <a:t>可被视为一条完成多个操作的长指令</a:t>
            </a:r>
            <a:endParaRPr lang="en-US" dirty="0" smtClean="0"/>
          </a:p>
          <a:p>
            <a:pPr lvl="1"/>
            <a:r>
              <a:rPr lang="zh-CN" altLang="en-US" dirty="0" smtClean="0"/>
              <a:t>对一个时钟周期内能发射的多条指令有所限制 </a:t>
            </a:r>
            <a:r>
              <a:rPr lang="en-US" dirty="0" smtClean="0"/>
              <a:t>– </a:t>
            </a:r>
            <a:r>
              <a:rPr lang="zh-CN" altLang="en-US" dirty="0" smtClean="0"/>
              <a:t>一条包含多个固定字段（预先定义好的字段）的长指令</a:t>
            </a:r>
            <a:endParaRPr lang="en-US" dirty="0"/>
          </a:p>
          <a:p>
            <a:pPr lvl="1"/>
            <a:r>
              <a:rPr lang="zh-CN" altLang="en-US" dirty="0" smtClean="0"/>
              <a:t>编译器通过静态分支预测和代码调度来减少或者防止冒险</a:t>
            </a:r>
            <a:endParaRPr lang="en-US" dirty="0"/>
          </a:p>
          <a:p>
            <a:r>
              <a:rPr lang="en-US" dirty="0"/>
              <a:t>VLIW’s have</a:t>
            </a:r>
          </a:p>
          <a:p>
            <a:pPr lvl="1"/>
            <a:r>
              <a:rPr lang="zh-CN" altLang="en-US" dirty="0"/>
              <a:t>多</a:t>
            </a:r>
            <a:r>
              <a:rPr lang="zh-CN" altLang="en-US" dirty="0" smtClean="0"/>
              <a:t>个功能单元</a:t>
            </a:r>
            <a:endParaRPr lang="en-US" dirty="0"/>
          </a:p>
          <a:p>
            <a:pPr lvl="1"/>
            <a:r>
              <a:rPr lang="zh-CN" altLang="en-US" dirty="0" smtClean="0"/>
              <a:t>多个寄存器堆端口</a:t>
            </a:r>
            <a:endParaRPr lang="en-US" altLang="zh-CN" dirty="0" smtClean="0"/>
          </a:p>
          <a:p>
            <a:pPr lvl="1"/>
            <a:r>
              <a:rPr lang="zh-CN" altLang="en-US" dirty="0" smtClean="0">
                <a:solidFill>
                  <a:srgbClr val="7030A0"/>
                </a:solidFill>
              </a:rPr>
              <a:t>更宽的程序总线</a:t>
            </a:r>
            <a:endParaRPr lang="en-US"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83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83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837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837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837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837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8377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83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77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738" name="Rectangle 2"/>
          <p:cNvSpPr>
            <a:spLocks noGrp="1" noChangeArrowheads="1"/>
          </p:cNvSpPr>
          <p:nvPr>
            <p:ph type="title"/>
          </p:nvPr>
        </p:nvSpPr>
        <p:spPr/>
        <p:txBody>
          <a:bodyPr/>
          <a:lstStyle/>
          <a:p>
            <a:r>
              <a:rPr lang="zh-CN" altLang="en-US" dirty="0" smtClean="0"/>
              <a:t>例子</a:t>
            </a:r>
            <a:r>
              <a:rPr lang="en-US" dirty="0" smtClean="0"/>
              <a:t>: </a:t>
            </a:r>
            <a:r>
              <a:rPr lang="en-US" dirty="0"/>
              <a:t>A VLIW MIPS</a:t>
            </a:r>
          </a:p>
        </p:txBody>
      </p:sp>
      <p:sp>
        <p:nvSpPr>
          <p:cNvPr id="1524739" name="Rectangle 3"/>
          <p:cNvSpPr>
            <a:spLocks noGrp="1" noChangeArrowheads="1"/>
          </p:cNvSpPr>
          <p:nvPr>
            <p:ph type="body" idx="1"/>
          </p:nvPr>
        </p:nvSpPr>
        <p:spPr>
          <a:xfrm>
            <a:off x="533400" y="914400"/>
            <a:ext cx="8153400" cy="383695"/>
          </a:xfrm>
        </p:spPr>
        <p:txBody>
          <a:bodyPr/>
          <a:lstStyle/>
          <a:p>
            <a:r>
              <a:rPr lang="zh-CN" altLang="en-US" dirty="0" smtClean="0"/>
              <a:t>双发射</a:t>
            </a:r>
            <a:r>
              <a:rPr lang="en-US" altLang="zh-CN" dirty="0" smtClean="0"/>
              <a:t>MIPS</a:t>
            </a:r>
            <a:r>
              <a:rPr lang="zh-CN" altLang="en-US" dirty="0" smtClean="0"/>
              <a:t>指令</a:t>
            </a:r>
            <a:endParaRPr lang="en-US" dirty="0"/>
          </a:p>
        </p:txBody>
      </p:sp>
      <p:sp>
        <p:nvSpPr>
          <p:cNvPr id="1524750" name="Rectangle 14"/>
          <p:cNvSpPr>
            <a:spLocks noChangeArrowheads="1"/>
          </p:cNvSpPr>
          <p:nvPr/>
        </p:nvSpPr>
        <p:spPr bwMode="auto">
          <a:xfrm>
            <a:off x="4572000" y="1830388"/>
            <a:ext cx="3276600" cy="304800"/>
          </a:xfrm>
          <a:prstGeom prst="rect">
            <a:avLst/>
          </a:prstGeom>
          <a:noFill/>
          <a:ln w="12700">
            <a:solidFill>
              <a:srgbClr val="00A091"/>
            </a:solidFill>
            <a:miter lim="800000"/>
            <a:headEnd/>
            <a:tailEnd/>
          </a:ln>
          <a:effectLst/>
        </p:spPr>
        <p:txBody>
          <a:bodyPr wrap="none" anchor="ctr"/>
          <a:lstStyle/>
          <a:p>
            <a:endParaRPr lang="en-US"/>
          </a:p>
        </p:txBody>
      </p:sp>
      <p:sp>
        <p:nvSpPr>
          <p:cNvPr id="1524770" name="Line 34"/>
          <p:cNvSpPr>
            <a:spLocks noChangeShapeType="1"/>
          </p:cNvSpPr>
          <p:nvPr/>
        </p:nvSpPr>
        <p:spPr bwMode="auto">
          <a:xfrm>
            <a:off x="5257800" y="1830388"/>
            <a:ext cx="0" cy="304800"/>
          </a:xfrm>
          <a:prstGeom prst="line">
            <a:avLst/>
          </a:prstGeom>
          <a:noFill/>
          <a:ln w="12700">
            <a:solidFill>
              <a:srgbClr val="00A091"/>
            </a:solidFill>
            <a:round/>
            <a:headEnd/>
            <a:tailEnd/>
          </a:ln>
          <a:effectLst/>
        </p:spPr>
        <p:txBody>
          <a:bodyPr/>
          <a:lstStyle/>
          <a:p>
            <a:endParaRPr lang="en-US"/>
          </a:p>
        </p:txBody>
      </p:sp>
      <p:sp>
        <p:nvSpPr>
          <p:cNvPr id="1524771" name="Line 35"/>
          <p:cNvSpPr>
            <a:spLocks noChangeShapeType="1"/>
          </p:cNvSpPr>
          <p:nvPr/>
        </p:nvSpPr>
        <p:spPr bwMode="auto">
          <a:xfrm>
            <a:off x="5715000" y="1830388"/>
            <a:ext cx="0" cy="304800"/>
          </a:xfrm>
          <a:prstGeom prst="line">
            <a:avLst/>
          </a:prstGeom>
          <a:noFill/>
          <a:ln w="12700">
            <a:solidFill>
              <a:srgbClr val="00A091"/>
            </a:solidFill>
            <a:round/>
            <a:headEnd/>
            <a:tailEnd/>
          </a:ln>
          <a:effectLst/>
        </p:spPr>
        <p:txBody>
          <a:bodyPr/>
          <a:lstStyle/>
          <a:p>
            <a:endParaRPr lang="en-US"/>
          </a:p>
        </p:txBody>
      </p:sp>
      <p:sp>
        <p:nvSpPr>
          <p:cNvPr id="1524772" name="Line 36"/>
          <p:cNvSpPr>
            <a:spLocks noChangeShapeType="1"/>
          </p:cNvSpPr>
          <p:nvPr/>
        </p:nvSpPr>
        <p:spPr bwMode="auto">
          <a:xfrm>
            <a:off x="6172200" y="1830388"/>
            <a:ext cx="0" cy="304800"/>
          </a:xfrm>
          <a:prstGeom prst="line">
            <a:avLst/>
          </a:prstGeom>
          <a:noFill/>
          <a:ln w="12700">
            <a:solidFill>
              <a:srgbClr val="00A091"/>
            </a:solidFill>
            <a:round/>
            <a:headEnd/>
            <a:tailEnd/>
          </a:ln>
          <a:effectLst/>
        </p:spPr>
        <p:txBody>
          <a:bodyPr/>
          <a:lstStyle/>
          <a:p>
            <a:endParaRPr lang="en-US"/>
          </a:p>
        </p:txBody>
      </p:sp>
      <p:sp>
        <p:nvSpPr>
          <p:cNvPr id="1524773" name="Rectangle 37"/>
          <p:cNvSpPr>
            <a:spLocks noChangeArrowheads="1"/>
          </p:cNvSpPr>
          <p:nvPr/>
        </p:nvSpPr>
        <p:spPr bwMode="auto">
          <a:xfrm>
            <a:off x="1295400" y="1830388"/>
            <a:ext cx="3276600" cy="304800"/>
          </a:xfrm>
          <a:prstGeom prst="rect">
            <a:avLst/>
          </a:prstGeom>
          <a:noFill/>
          <a:ln w="12700">
            <a:solidFill>
              <a:schemeClr val="tx1"/>
            </a:solidFill>
            <a:miter lim="800000"/>
            <a:headEnd/>
            <a:tailEnd/>
          </a:ln>
          <a:effectLst/>
        </p:spPr>
        <p:txBody>
          <a:bodyPr wrap="none" anchor="ctr"/>
          <a:lstStyle/>
          <a:p>
            <a:endParaRPr lang="en-US"/>
          </a:p>
        </p:txBody>
      </p:sp>
      <p:sp>
        <p:nvSpPr>
          <p:cNvPr id="1524774" name="Line 38"/>
          <p:cNvSpPr>
            <a:spLocks noChangeShapeType="1"/>
          </p:cNvSpPr>
          <p:nvPr/>
        </p:nvSpPr>
        <p:spPr bwMode="auto">
          <a:xfrm>
            <a:off x="1981200" y="1830388"/>
            <a:ext cx="0" cy="304800"/>
          </a:xfrm>
          <a:prstGeom prst="line">
            <a:avLst/>
          </a:prstGeom>
          <a:noFill/>
          <a:ln w="12700">
            <a:solidFill>
              <a:schemeClr val="tx1"/>
            </a:solidFill>
            <a:round/>
            <a:headEnd/>
            <a:tailEnd/>
          </a:ln>
          <a:effectLst/>
        </p:spPr>
        <p:txBody>
          <a:bodyPr/>
          <a:lstStyle/>
          <a:p>
            <a:endParaRPr lang="en-US"/>
          </a:p>
        </p:txBody>
      </p:sp>
      <p:sp>
        <p:nvSpPr>
          <p:cNvPr id="1524775" name="Line 39"/>
          <p:cNvSpPr>
            <a:spLocks noChangeShapeType="1"/>
          </p:cNvSpPr>
          <p:nvPr/>
        </p:nvSpPr>
        <p:spPr bwMode="auto">
          <a:xfrm>
            <a:off x="2438400" y="1830388"/>
            <a:ext cx="0" cy="304800"/>
          </a:xfrm>
          <a:prstGeom prst="line">
            <a:avLst/>
          </a:prstGeom>
          <a:noFill/>
          <a:ln w="12700">
            <a:solidFill>
              <a:schemeClr val="tx1"/>
            </a:solidFill>
            <a:round/>
            <a:headEnd/>
            <a:tailEnd/>
          </a:ln>
          <a:effectLst/>
        </p:spPr>
        <p:txBody>
          <a:bodyPr/>
          <a:lstStyle/>
          <a:p>
            <a:endParaRPr lang="en-US"/>
          </a:p>
        </p:txBody>
      </p:sp>
      <p:sp>
        <p:nvSpPr>
          <p:cNvPr id="1524776" name="Line 40"/>
          <p:cNvSpPr>
            <a:spLocks noChangeShapeType="1"/>
          </p:cNvSpPr>
          <p:nvPr/>
        </p:nvSpPr>
        <p:spPr bwMode="auto">
          <a:xfrm>
            <a:off x="3352800" y="1830388"/>
            <a:ext cx="0" cy="304800"/>
          </a:xfrm>
          <a:prstGeom prst="line">
            <a:avLst/>
          </a:prstGeom>
          <a:noFill/>
          <a:ln w="12700">
            <a:solidFill>
              <a:schemeClr val="tx1"/>
            </a:solidFill>
            <a:prstDash val="dash"/>
            <a:round/>
            <a:headEnd/>
            <a:tailEnd/>
          </a:ln>
          <a:effectLst/>
        </p:spPr>
        <p:txBody>
          <a:bodyPr/>
          <a:lstStyle/>
          <a:p>
            <a:endParaRPr lang="en-US"/>
          </a:p>
        </p:txBody>
      </p:sp>
      <p:sp>
        <p:nvSpPr>
          <p:cNvPr id="1524778" name="AutoShape 42"/>
          <p:cNvSpPr>
            <a:spLocks/>
          </p:cNvSpPr>
          <p:nvPr/>
        </p:nvSpPr>
        <p:spPr bwMode="auto">
          <a:xfrm rot="5400000" flipV="1">
            <a:off x="2895600" y="687388"/>
            <a:ext cx="76200" cy="3276600"/>
          </a:xfrm>
          <a:prstGeom prst="rightBrace">
            <a:avLst>
              <a:gd name="adj1" fmla="val 358333"/>
              <a:gd name="adj2" fmla="val 50000"/>
            </a:avLst>
          </a:prstGeom>
          <a:noFill/>
          <a:ln w="12700">
            <a:solidFill>
              <a:schemeClr val="tx1"/>
            </a:solidFill>
            <a:round/>
            <a:headEnd/>
            <a:tailEnd/>
          </a:ln>
          <a:effectLst/>
        </p:spPr>
        <p:txBody>
          <a:bodyPr wrap="none" anchor="ctr"/>
          <a:lstStyle/>
          <a:p>
            <a:endParaRPr lang="en-US"/>
          </a:p>
        </p:txBody>
      </p:sp>
      <p:sp>
        <p:nvSpPr>
          <p:cNvPr id="1524779" name="AutoShape 43"/>
          <p:cNvSpPr>
            <a:spLocks/>
          </p:cNvSpPr>
          <p:nvPr/>
        </p:nvSpPr>
        <p:spPr bwMode="auto">
          <a:xfrm rot="5400000" flipV="1">
            <a:off x="6172200" y="687388"/>
            <a:ext cx="76200" cy="3276600"/>
          </a:xfrm>
          <a:prstGeom prst="rightBrace">
            <a:avLst>
              <a:gd name="adj1" fmla="val 358333"/>
              <a:gd name="adj2" fmla="val 50000"/>
            </a:avLst>
          </a:prstGeom>
          <a:noFill/>
          <a:ln w="12700">
            <a:solidFill>
              <a:schemeClr val="tx1"/>
            </a:solidFill>
            <a:round/>
            <a:headEnd/>
            <a:tailEnd/>
          </a:ln>
          <a:effectLst/>
        </p:spPr>
        <p:txBody>
          <a:bodyPr wrap="none" anchor="ctr"/>
          <a:lstStyle/>
          <a:p>
            <a:endParaRPr lang="en-US"/>
          </a:p>
        </p:txBody>
      </p:sp>
      <p:sp>
        <p:nvSpPr>
          <p:cNvPr id="1524780" name="Rectangle 44"/>
          <p:cNvSpPr>
            <a:spLocks noChangeArrowheads="1"/>
          </p:cNvSpPr>
          <p:nvPr/>
        </p:nvSpPr>
        <p:spPr bwMode="auto">
          <a:xfrm>
            <a:off x="1981200" y="2439988"/>
            <a:ext cx="2085975" cy="912812"/>
          </a:xfrm>
          <a:prstGeom prst="rect">
            <a:avLst/>
          </a:prstGeom>
          <a:noFill/>
          <a:ln w="12700">
            <a:noFill/>
            <a:miter lim="800000"/>
            <a:headEnd/>
            <a:tailEnd/>
          </a:ln>
          <a:effectLst/>
        </p:spPr>
        <p:txBody>
          <a:bodyPr wrap="none" lIns="90488" tIns="44450" rIns="90488" bIns="44450">
            <a:spAutoFit/>
          </a:bodyPr>
          <a:lstStyle/>
          <a:p>
            <a:pPr algn="ctr"/>
            <a:r>
              <a:rPr lang="en-US">
                <a:solidFill>
                  <a:schemeClr val="tx1"/>
                </a:solidFill>
              </a:rPr>
              <a:t>ALU Op (R format)</a:t>
            </a:r>
          </a:p>
          <a:p>
            <a:pPr algn="ctr"/>
            <a:r>
              <a:rPr lang="en-US">
                <a:solidFill>
                  <a:schemeClr val="tx1"/>
                </a:solidFill>
              </a:rPr>
              <a:t>or</a:t>
            </a:r>
          </a:p>
          <a:p>
            <a:pPr algn="ctr"/>
            <a:r>
              <a:rPr lang="en-US">
                <a:solidFill>
                  <a:schemeClr val="tx1"/>
                </a:solidFill>
              </a:rPr>
              <a:t>Branch (I format)</a:t>
            </a:r>
          </a:p>
        </p:txBody>
      </p:sp>
      <p:sp>
        <p:nvSpPr>
          <p:cNvPr id="1524781" name="Line 45"/>
          <p:cNvSpPr>
            <a:spLocks noChangeShapeType="1"/>
          </p:cNvSpPr>
          <p:nvPr/>
        </p:nvSpPr>
        <p:spPr bwMode="auto">
          <a:xfrm>
            <a:off x="2895600" y="1830388"/>
            <a:ext cx="0" cy="304800"/>
          </a:xfrm>
          <a:prstGeom prst="line">
            <a:avLst/>
          </a:prstGeom>
          <a:noFill/>
          <a:ln w="12700">
            <a:solidFill>
              <a:schemeClr val="tx1"/>
            </a:solidFill>
            <a:round/>
            <a:headEnd/>
            <a:tailEnd/>
          </a:ln>
          <a:effectLst/>
        </p:spPr>
        <p:txBody>
          <a:bodyPr/>
          <a:lstStyle/>
          <a:p>
            <a:endParaRPr lang="en-US"/>
          </a:p>
        </p:txBody>
      </p:sp>
      <p:sp>
        <p:nvSpPr>
          <p:cNvPr id="1524782" name="Line 46"/>
          <p:cNvSpPr>
            <a:spLocks noChangeShapeType="1"/>
          </p:cNvSpPr>
          <p:nvPr/>
        </p:nvSpPr>
        <p:spPr bwMode="auto">
          <a:xfrm>
            <a:off x="3886200" y="1830388"/>
            <a:ext cx="0" cy="304800"/>
          </a:xfrm>
          <a:prstGeom prst="line">
            <a:avLst/>
          </a:prstGeom>
          <a:noFill/>
          <a:ln w="12700">
            <a:solidFill>
              <a:schemeClr val="tx1"/>
            </a:solidFill>
            <a:prstDash val="dash"/>
            <a:round/>
            <a:headEnd/>
            <a:tailEnd/>
          </a:ln>
          <a:effectLst/>
        </p:spPr>
        <p:txBody>
          <a:bodyPr/>
          <a:lstStyle/>
          <a:p>
            <a:endParaRPr lang="en-US"/>
          </a:p>
        </p:txBody>
      </p:sp>
      <p:sp>
        <p:nvSpPr>
          <p:cNvPr id="1524783" name="Rectangle 47"/>
          <p:cNvSpPr>
            <a:spLocks noChangeArrowheads="1"/>
          </p:cNvSpPr>
          <p:nvPr/>
        </p:nvSpPr>
        <p:spPr bwMode="auto">
          <a:xfrm>
            <a:off x="5029200" y="2439988"/>
            <a:ext cx="2555875" cy="363537"/>
          </a:xfrm>
          <a:prstGeom prst="rect">
            <a:avLst/>
          </a:prstGeom>
          <a:noFill/>
          <a:ln w="12700">
            <a:noFill/>
            <a:miter lim="800000"/>
            <a:headEnd/>
            <a:tailEnd/>
          </a:ln>
          <a:effectLst/>
        </p:spPr>
        <p:txBody>
          <a:bodyPr wrap="none" lIns="90488" tIns="44450" rIns="90488" bIns="44450">
            <a:spAutoFit/>
          </a:bodyPr>
          <a:lstStyle/>
          <a:p>
            <a:pPr algn="ctr"/>
            <a:r>
              <a:rPr lang="en-US">
                <a:solidFill>
                  <a:srgbClr val="00A091"/>
                </a:solidFill>
              </a:rPr>
              <a:t>Load or Store (I format)</a:t>
            </a:r>
          </a:p>
        </p:txBody>
      </p:sp>
      <p:sp>
        <p:nvSpPr>
          <p:cNvPr id="1524784" name="Line 48"/>
          <p:cNvSpPr>
            <a:spLocks noChangeShapeType="1"/>
          </p:cNvSpPr>
          <p:nvPr/>
        </p:nvSpPr>
        <p:spPr bwMode="auto">
          <a:xfrm>
            <a:off x="1295400" y="1677988"/>
            <a:ext cx="65532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524785" name="Rectangle 49"/>
          <p:cNvSpPr>
            <a:spLocks noChangeArrowheads="1"/>
          </p:cNvSpPr>
          <p:nvPr/>
        </p:nvSpPr>
        <p:spPr bwMode="auto">
          <a:xfrm>
            <a:off x="4127500" y="1295400"/>
            <a:ext cx="854075" cy="363538"/>
          </a:xfrm>
          <a:prstGeom prst="rect">
            <a:avLst/>
          </a:prstGeom>
          <a:noFill/>
          <a:ln w="12700">
            <a:noFill/>
            <a:miter lim="800000"/>
            <a:headEnd/>
            <a:tailEnd/>
          </a:ln>
          <a:effectLst/>
        </p:spPr>
        <p:txBody>
          <a:bodyPr wrap="none" lIns="90488" tIns="44450" rIns="90488" bIns="44450">
            <a:spAutoFit/>
          </a:bodyPr>
          <a:lstStyle/>
          <a:p>
            <a:pPr algn="ctr"/>
            <a:r>
              <a:rPr lang="en-US">
                <a:solidFill>
                  <a:schemeClr val="tx1"/>
                </a:solidFill>
              </a:rPr>
              <a:t>64 bits</a:t>
            </a:r>
          </a:p>
        </p:txBody>
      </p:sp>
      <p:sp>
        <p:nvSpPr>
          <p:cNvPr id="1524786" name="Rectangle 50"/>
          <p:cNvSpPr>
            <a:spLocks noChangeArrowheads="1"/>
          </p:cNvSpPr>
          <p:nvPr/>
        </p:nvSpPr>
        <p:spPr bwMode="auto">
          <a:xfrm>
            <a:off x="533400" y="3657600"/>
            <a:ext cx="8153400" cy="820738"/>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zh-CN" altLang="en-US" sz="2400" dirty="0" smtClean="0">
                <a:solidFill>
                  <a:schemeClr val="tx1"/>
                </a:solidFill>
              </a:rPr>
              <a:t>指令都是成对被取指，译码和发射</a:t>
            </a:r>
            <a:endParaRPr lang="en-US" sz="2400" dirty="0">
              <a:solidFill>
                <a:schemeClr val="tx1"/>
              </a:solidFill>
            </a:endParaRPr>
          </a:p>
          <a:p>
            <a:pPr marL="741363" lvl="1" indent="-246063">
              <a:spcBef>
                <a:spcPct val="30000"/>
              </a:spcBef>
              <a:buClr>
                <a:schemeClr val="accent1"/>
              </a:buClr>
              <a:buSzPct val="75000"/>
              <a:buFont typeface="Monotype Sorts" pitchFamily="2" charset="2"/>
              <a:buChar char="l"/>
            </a:pPr>
            <a:r>
              <a:rPr lang="zh-CN" altLang="en-US" sz="2000" dirty="0" smtClean="0">
                <a:solidFill>
                  <a:schemeClr val="tx1"/>
                </a:solidFill>
              </a:rPr>
              <a:t>如果一对指令中的任一条不能被使用</a:t>
            </a:r>
            <a:r>
              <a:rPr lang="en-US" sz="2000" dirty="0" smtClean="0">
                <a:solidFill>
                  <a:schemeClr val="tx1"/>
                </a:solidFill>
              </a:rPr>
              <a:t>,</a:t>
            </a:r>
            <a:r>
              <a:rPr lang="zh-CN" altLang="en-US" sz="2000" dirty="0" smtClean="0">
                <a:solidFill>
                  <a:schemeClr val="tx1"/>
                </a:solidFill>
              </a:rPr>
              <a:t>那么用</a:t>
            </a:r>
            <a:r>
              <a:rPr lang="en-US" altLang="zh-CN" sz="2000" dirty="0" err="1" smtClean="0">
                <a:solidFill>
                  <a:schemeClr val="tx1"/>
                </a:solidFill>
              </a:rPr>
              <a:t>nop</a:t>
            </a:r>
            <a:r>
              <a:rPr lang="zh-CN" altLang="en-US" sz="2000" dirty="0" smtClean="0">
                <a:solidFill>
                  <a:schemeClr val="tx1"/>
                </a:solidFill>
              </a:rPr>
              <a:t>指令代替</a:t>
            </a:r>
            <a:endParaRPr lang="en-US" sz="2000" dirty="0">
              <a:solidFill>
                <a:schemeClr val="tx1"/>
              </a:solidFill>
            </a:endParaRPr>
          </a:p>
        </p:txBody>
      </p:sp>
      <p:sp>
        <p:nvSpPr>
          <p:cNvPr id="1524787" name="Rectangle 51"/>
          <p:cNvSpPr>
            <a:spLocks noChangeArrowheads="1"/>
          </p:cNvSpPr>
          <p:nvPr/>
        </p:nvSpPr>
        <p:spPr bwMode="auto">
          <a:xfrm>
            <a:off x="457200" y="5029200"/>
            <a:ext cx="8153400" cy="78996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zh-CN" altLang="en-US" sz="2400" dirty="0" smtClean="0">
                <a:solidFill>
                  <a:schemeClr val="tx1"/>
                </a:solidFill>
              </a:rPr>
              <a:t>需要</a:t>
            </a:r>
            <a:r>
              <a:rPr lang="en-US" altLang="zh-CN" sz="2400" dirty="0" smtClean="0">
                <a:solidFill>
                  <a:schemeClr val="tx1"/>
                </a:solidFill>
              </a:rPr>
              <a:t>4</a:t>
            </a:r>
            <a:r>
              <a:rPr lang="zh-CN" altLang="en-US" sz="2400" dirty="0" smtClean="0">
                <a:solidFill>
                  <a:schemeClr val="tx1"/>
                </a:solidFill>
              </a:rPr>
              <a:t>个读端口和</a:t>
            </a:r>
            <a:r>
              <a:rPr lang="en-US" altLang="zh-CN" sz="2400" dirty="0" smtClean="0">
                <a:solidFill>
                  <a:schemeClr val="tx1"/>
                </a:solidFill>
              </a:rPr>
              <a:t>2</a:t>
            </a:r>
            <a:r>
              <a:rPr lang="zh-CN" altLang="en-US" sz="2400" dirty="0" smtClean="0">
                <a:solidFill>
                  <a:schemeClr val="tx1"/>
                </a:solidFill>
              </a:rPr>
              <a:t>个写端口以及一个独立的加法器来计算内存地址</a:t>
            </a:r>
            <a:endParaRPr 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47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4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4786" grpId="0"/>
      <p:bldP spid="1524787" grpId="0"/>
    </p:bldLst>
  </p:timing>
</p:sld>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8106</TotalTime>
  <Pages>47</Pages>
  <Words>3879</Words>
  <Application>Microsoft Office PowerPoint</Application>
  <PresentationFormat>信纸(8.5x11 英寸)</PresentationFormat>
  <Paragraphs>502</Paragraphs>
  <Slides>33</Slides>
  <Notes>14</Notes>
  <HiddenSlides>1</HiddenSlides>
  <MMClips>0</MMClips>
  <ScaleCrop>false</ScaleCrop>
  <HeadingPairs>
    <vt:vector size="4" baseType="variant">
      <vt:variant>
        <vt:lpstr>主题</vt:lpstr>
      </vt:variant>
      <vt:variant>
        <vt:i4>2</vt:i4>
      </vt:variant>
      <vt:variant>
        <vt:lpstr>幻灯片标题</vt:lpstr>
      </vt:variant>
      <vt:variant>
        <vt:i4>33</vt:i4>
      </vt:variant>
    </vt:vector>
  </HeadingPairs>
  <TitlesOfParts>
    <vt:vector size="35" baseType="lpstr">
      <vt:lpstr>mjicse431</vt:lpstr>
      <vt:lpstr>1_mjicse431</vt:lpstr>
      <vt:lpstr>第四章：处理器-C</vt:lpstr>
      <vt:lpstr>Review: 流水线冒险</vt:lpstr>
      <vt:lpstr>挖掘更高性能</vt:lpstr>
      <vt:lpstr>并行的种类</vt:lpstr>
      <vt:lpstr>多发射处理器类型</vt:lpstr>
      <vt:lpstr>多发射流水线的任务</vt:lpstr>
      <vt:lpstr>推测</vt:lpstr>
      <vt:lpstr>静态多发射机 (VLIW)</vt:lpstr>
      <vt:lpstr>例子: A VLIW MIPS</vt:lpstr>
      <vt:lpstr>A MIPS VLIW (双发射) 数据通路</vt:lpstr>
      <vt:lpstr>代码调度的例子</vt:lpstr>
      <vt:lpstr>The Scheduled Code (没展开)</vt:lpstr>
      <vt:lpstr>循环展开</vt:lpstr>
      <vt:lpstr>Unrolled Code Example（展开）</vt:lpstr>
      <vt:lpstr>The Scheduled Code (展开)</vt:lpstr>
      <vt:lpstr>谓词化</vt:lpstr>
      <vt:lpstr>编译器对VLIW 处理器的支持</vt:lpstr>
      <vt:lpstr>VLIW 的优缺点</vt:lpstr>
      <vt:lpstr>动态多发射机 (SS)</vt:lpstr>
      <vt:lpstr>顺序 vs 乱序</vt:lpstr>
      <vt:lpstr>乱序执行</vt:lpstr>
      <vt:lpstr>反相关(Anti-dependencies)</vt:lpstr>
      <vt:lpstr>复习：依赖</vt:lpstr>
      <vt:lpstr>存储冲突和寄存器重命名</vt:lpstr>
      <vt:lpstr>校正的数据转发控制条件</vt:lpstr>
      <vt:lpstr>总结:  获取更高性能</vt:lpstr>
      <vt:lpstr>SimpleScalar Structure</vt:lpstr>
      <vt:lpstr>SS Pipeline Stage Functions</vt:lpstr>
      <vt:lpstr>Simulated SimpleScalar Pipeline</vt:lpstr>
      <vt:lpstr>SimpleScalar Pipeline, con’t</vt:lpstr>
      <vt:lpstr>SimpleScalar Pipeline, con’t</vt:lpstr>
      <vt:lpstr>CISC vs RISC vs SS vs VLIW</vt:lpstr>
      <vt:lpstr>Evolution of Pipelined, SS Processors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keywords/>
  <dc:description/>
  <cp:lastModifiedBy>Thinkpad</cp:lastModifiedBy>
  <cp:revision>496</cp:revision>
  <cp:lastPrinted>1997-08-27T08:28:34Z</cp:lastPrinted>
  <dcterms:created xsi:type="dcterms:W3CDTF">1997-08-19T16:58:46Z</dcterms:created>
  <dcterms:modified xsi:type="dcterms:W3CDTF">2014-04-16T01:13:20Z</dcterms:modified>
</cp:coreProperties>
</file>