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2"/>
  </p:notesMasterIdLst>
  <p:handoutMasterIdLst>
    <p:handoutMasterId r:id="rId63"/>
  </p:handoutMasterIdLst>
  <p:sldIdLst>
    <p:sldId id="619" r:id="rId2"/>
    <p:sldId id="517" r:id="rId3"/>
    <p:sldId id="518" r:id="rId4"/>
    <p:sldId id="519" r:id="rId5"/>
    <p:sldId id="521" r:id="rId6"/>
    <p:sldId id="522" r:id="rId7"/>
    <p:sldId id="524" r:id="rId8"/>
    <p:sldId id="543" r:id="rId9"/>
    <p:sldId id="544" r:id="rId10"/>
    <p:sldId id="523" r:id="rId11"/>
    <p:sldId id="545" r:id="rId12"/>
    <p:sldId id="546" r:id="rId13"/>
    <p:sldId id="548" r:id="rId14"/>
    <p:sldId id="550" r:id="rId15"/>
    <p:sldId id="551" r:id="rId16"/>
    <p:sldId id="559" r:id="rId17"/>
    <p:sldId id="561" r:id="rId18"/>
    <p:sldId id="562" r:id="rId19"/>
    <p:sldId id="591" r:id="rId20"/>
    <p:sldId id="552" r:id="rId21"/>
    <p:sldId id="557" r:id="rId22"/>
    <p:sldId id="558" r:id="rId23"/>
    <p:sldId id="592" r:id="rId24"/>
    <p:sldId id="533" r:id="rId25"/>
    <p:sldId id="593" r:id="rId26"/>
    <p:sldId id="535" r:id="rId27"/>
    <p:sldId id="537" r:id="rId28"/>
    <p:sldId id="539" r:id="rId29"/>
    <p:sldId id="541" r:id="rId30"/>
    <p:sldId id="542" r:id="rId31"/>
    <p:sldId id="568" r:id="rId32"/>
    <p:sldId id="570" r:id="rId33"/>
    <p:sldId id="594" r:id="rId34"/>
    <p:sldId id="620" r:id="rId35"/>
    <p:sldId id="621" r:id="rId36"/>
    <p:sldId id="571" r:id="rId37"/>
    <p:sldId id="556" r:id="rId38"/>
    <p:sldId id="572" r:id="rId39"/>
    <p:sldId id="574" r:id="rId40"/>
    <p:sldId id="575" r:id="rId41"/>
    <p:sldId id="577" r:id="rId42"/>
    <p:sldId id="578" r:id="rId43"/>
    <p:sldId id="579" r:id="rId44"/>
    <p:sldId id="580" r:id="rId45"/>
    <p:sldId id="581" r:id="rId46"/>
    <p:sldId id="583" r:id="rId47"/>
    <p:sldId id="595" r:id="rId48"/>
    <p:sldId id="596" r:id="rId49"/>
    <p:sldId id="602" r:id="rId50"/>
    <p:sldId id="599" r:id="rId51"/>
    <p:sldId id="600" r:id="rId52"/>
    <p:sldId id="610" r:id="rId53"/>
    <p:sldId id="604" r:id="rId54"/>
    <p:sldId id="612" r:id="rId55"/>
    <p:sldId id="615" r:id="rId56"/>
    <p:sldId id="616" r:id="rId57"/>
    <p:sldId id="617" r:id="rId58"/>
    <p:sldId id="588" r:id="rId59"/>
    <p:sldId id="589" r:id="rId60"/>
    <p:sldId id="590" r:id="rId61"/>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1FD"/>
    <a:srgbClr val="000000"/>
    <a:srgbClr val="009900"/>
    <a:srgbClr val="8901F3"/>
    <a:srgbClr val="00A091"/>
    <a:srgbClr val="51DC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9" autoAdjust="0"/>
    <p:restoredTop sz="82360" autoAdjust="0"/>
  </p:normalViewPr>
  <p:slideViewPr>
    <p:cSldViewPr>
      <p:cViewPr varScale="1">
        <p:scale>
          <a:sx n="70" d="100"/>
          <a:sy n="70" d="100"/>
        </p:scale>
        <p:origin x="1677" y="51"/>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19"/>
          <c:y val="7.1264367816092022E-2"/>
          <c:w val="0.66300366300366365"/>
          <c:h val="0.66896551724138242"/>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1.7000000000000026</c:v>
                </c:pt>
                <c:pt idx="2">
                  <c:v>1.55</c:v>
                </c:pt>
                <c:pt idx="3">
                  <c:v>1.4</c:v>
                </c:pt>
                <c:pt idx="4">
                  <c:v>1.4</c:v>
                </c:pt>
              </c:numCache>
            </c:numRef>
          </c:val>
          <c:smooth val="0"/>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0.70000000000000062</c:v>
                </c:pt>
                <c:pt idx="2">
                  <c:v>0.5</c:v>
                </c:pt>
                <c:pt idx="3">
                  <c:v>0.5</c:v>
                </c:pt>
                <c:pt idx="4">
                  <c:v>0.60000000000000064</c:v>
                </c:pt>
              </c:numCache>
            </c:numRef>
          </c:val>
          <c:smooth val="0"/>
        </c:ser>
        <c:dLbls>
          <c:showLegendKey val="0"/>
          <c:showVal val="0"/>
          <c:showCatName val="0"/>
          <c:showSerName val="0"/>
          <c:showPercent val="0"/>
          <c:showBubbleSize val="0"/>
        </c:dLbls>
        <c:marker val="1"/>
        <c:smooth val="0"/>
        <c:axId val="223923984"/>
        <c:axId val="221704864"/>
      </c:lineChart>
      <c:catAx>
        <c:axId val="223923984"/>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089133089133083"/>
              <c:y val="0.8758620689655172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zh-CN"/>
          </a:p>
        </c:txPr>
        <c:crossAx val="221704864"/>
        <c:crosses val="autoZero"/>
        <c:auto val="1"/>
        <c:lblAlgn val="ctr"/>
        <c:lblOffset val="100"/>
        <c:tickLblSkip val="1"/>
        <c:tickMarkSkip val="1"/>
        <c:noMultiLvlLbl val="0"/>
      </c:catAx>
      <c:valAx>
        <c:axId val="221704864"/>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47E-2"/>
              <c:y val="0.2321839080459770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zh-CN"/>
          </a:p>
        </c:txPr>
        <c:crossAx val="223923984"/>
        <c:crosses val="autoZero"/>
        <c:crossBetween val="midCat"/>
        <c:majorUnit val="5"/>
      </c:valAx>
      <c:spPr>
        <a:noFill/>
        <a:ln w="12700">
          <a:solidFill>
            <a:schemeClr val="tx1"/>
          </a:solidFill>
          <a:prstDash val="solid"/>
        </a:ln>
      </c:spPr>
    </c:plotArea>
    <c:legend>
      <c:legendPos val="r"/>
      <c:layout>
        <c:manualLayout>
          <c:xMode val="edge"/>
          <c:yMode val="edge"/>
          <c:x val="0.83150183150183321"/>
          <c:y val="0.18160919540229969"/>
          <c:w val="0.16117216117216179"/>
          <c:h val="0.32413793103448385"/>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zh-CN"/>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8762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779828740"/>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first</a:t>
            </a:r>
            <a:r>
              <a:rPr lang="en-US" baseline="0" dirty="0" smtClean="0"/>
              <a:t> part of new </a:t>
            </a:r>
            <a:r>
              <a:rPr lang="en-US" dirty="0" smtClean="0"/>
              <a:t>chapter</a:t>
            </a:r>
            <a:r>
              <a:rPr lang="en-US" baseline="0" dirty="0" smtClean="0"/>
              <a:t> 4 is review for this class, so doesn’t go into detail.  If your students are learning computer organization for the first time, this set of slides needs to be expanded greatly.</a:t>
            </a:r>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290159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276350" y="615950"/>
            <a:ext cx="4783138" cy="3587750"/>
          </a:xfrm>
        </p:spPr>
      </p:sp>
      <p:sp>
        <p:nvSpPr>
          <p:cNvPr id="1661955" name="Rectangle 3"/>
          <p:cNvSpPr>
            <a:spLocks noGrp="1" noChangeArrowheads="1"/>
          </p:cNvSpPr>
          <p:nvPr>
            <p:ph type="body" idx="1"/>
          </p:nvPr>
        </p:nvSpPr>
        <p:spPr>
          <a:xfrm>
            <a:off x="550863" y="4560888"/>
            <a:ext cx="6303962" cy="4319587"/>
          </a:xfrm>
          <a:ln/>
        </p:spPr>
        <p:txBody>
          <a:bodyPr lIns="96651" tIns="48325" rIns="96651" bIns="48325"/>
          <a:lstStyle/>
          <a:p>
            <a:r>
              <a:rPr lang="en-US"/>
              <a:t>For lecture</a:t>
            </a:r>
          </a:p>
          <a:p>
            <a:r>
              <a:rPr lang="en-US"/>
              <a:t>Valid bit indicates whether an entry contains valid information – if the bit is not set, there cannot be a match for this block</a:t>
            </a:r>
          </a:p>
        </p:txBody>
      </p:sp>
    </p:spTree>
    <p:extLst>
      <p:ext uri="{BB962C8B-B14F-4D97-AF65-F5344CB8AC3E}">
        <p14:creationId xmlns:p14="http://schemas.microsoft.com/office/powerpoint/2010/main" val="22476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276350" y="615950"/>
            <a:ext cx="4783138" cy="3587750"/>
          </a:xfrm>
        </p:spPr>
      </p:sp>
      <p:sp>
        <p:nvSpPr>
          <p:cNvPr id="1597443"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extLst>
      <p:ext uri="{BB962C8B-B14F-4D97-AF65-F5344CB8AC3E}">
        <p14:creationId xmlns:p14="http://schemas.microsoft.com/office/powerpoint/2010/main" val="351476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74725" y="4562475"/>
            <a:ext cx="5365750" cy="4319588"/>
          </a:xfrm>
          <a:noFill/>
          <a:ln>
            <a:noFill/>
          </a:ln>
        </p:spPr>
        <p:txBody>
          <a:bodyPr lIns="98224" tIns="48250" rIns="98224" bIns="48250"/>
          <a:lstStyle/>
          <a:p>
            <a:r>
              <a:rPr lang="en-US" dirty="0"/>
              <a:t>Let’s use a specific example with realistic numbers: assume we have a 1 K word (4Kbyte) direct mapped cache with block size equals to 4 bytes (1 word).</a:t>
            </a:r>
          </a:p>
          <a:p>
            <a:r>
              <a:rPr lang="en-US" dirty="0"/>
              <a:t>In other words, each block associated with the cache tag will have 4 bytes in it (Row 1).</a:t>
            </a:r>
          </a:p>
          <a:p>
            <a:r>
              <a:rPr lang="en-US" dirty="0"/>
              <a:t>With Block Size equals to 4 bytes, the 2 least significant bits of the address will be used as byte select within the cache block.</a:t>
            </a:r>
          </a:p>
          <a:p>
            <a:r>
              <a:rPr lang="en-US" dirty="0"/>
              <a:t>Since the cache size is 1K word, the upper 32 minus 10+2 bits, or 20 bits of the address will be stored as cache tag.</a:t>
            </a:r>
          </a:p>
          <a:p>
            <a:r>
              <a:rPr lang="en-US" dirty="0"/>
              <a:t>The rest of the (10) address bits in the middle, that is bit 2 through 11, will be used as Cache Index to select the proper cache entry</a:t>
            </a:r>
          </a:p>
          <a:p>
            <a:endParaRPr lang="en-US" dirty="0"/>
          </a:p>
          <a:p>
            <a:r>
              <a:rPr lang="en-US" dirty="0"/>
              <a:t>Temporal!</a:t>
            </a:r>
          </a:p>
        </p:txBody>
      </p:sp>
      <p:sp>
        <p:nvSpPr>
          <p:cNvPr id="1605635"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2281842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74725" y="4562475"/>
            <a:ext cx="5365750" cy="4319588"/>
          </a:xfrm>
          <a:noFill/>
          <a:ln>
            <a:noFill/>
          </a:ln>
        </p:spPr>
        <p:txBody>
          <a:bodyPr lIns="98224" tIns="48250" rIns="98224" bIns="4825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426668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1276350" y="615950"/>
            <a:ext cx="4783138" cy="3587750"/>
          </a:xfrm>
        </p:spPr>
      </p:sp>
      <p:sp>
        <p:nvSpPr>
          <p:cNvPr id="1617923"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a:t>
            </a:r>
            <a:r>
              <a:rPr lang="en-US" dirty="0" smtClean="0"/>
              <a:t>lecture</a:t>
            </a:r>
          </a:p>
          <a:p>
            <a:r>
              <a:rPr lang="en-US" dirty="0" smtClean="0"/>
              <a:t>Show the 4-bi</a:t>
            </a:r>
            <a:r>
              <a:rPr lang="en-US" baseline="0" dirty="0" smtClean="0"/>
              <a:t>t address mapping – 2-bits of tag, 1-bit of set address (index), 1-bit of word-in-block select</a:t>
            </a:r>
            <a:endParaRPr lang="en-US" dirty="0"/>
          </a:p>
        </p:txBody>
      </p:sp>
    </p:spTree>
    <p:extLst>
      <p:ext uri="{BB962C8B-B14F-4D97-AF65-F5344CB8AC3E}">
        <p14:creationId xmlns:p14="http://schemas.microsoft.com/office/powerpoint/2010/main" val="3032112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extLst>
      <p:ext uri="{BB962C8B-B14F-4D97-AF65-F5344CB8AC3E}">
        <p14:creationId xmlns:p14="http://schemas.microsoft.com/office/powerpoint/2010/main" val="2705547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tag field is 32 – (n+m+2)</a:t>
            </a:r>
          </a:p>
          <a:p>
            <a:endParaRPr lang="en-US" dirty="0" smtClean="0"/>
          </a:p>
          <a:p>
            <a:r>
              <a:rPr lang="en-US" dirty="0" smtClean="0"/>
              <a:t>16KB is 4K (2^12 words).  With a block size of 4 words, there are 1024 (2^10)</a:t>
            </a:r>
            <a:r>
              <a:rPr lang="en-US" baseline="0" dirty="0" smtClean="0"/>
              <a:t> blocks.  Each block has 4x32 or 128 bits of data plus a tag which is 32 – 10 -2 – 2 bits, plus a valid bit.  So the total cache size is</a:t>
            </a:r>
          </a:p>
          <a:p>
            <a:r>
              <a:rPr lang="en-US" baseline="0" dirty="0" smtClean="0"/>
              <a:t>2^10 x (4x32 +18 + 1) = 2^10 x 147 = 147Kbits (or about 1.15 times as many as needed just for storage of the data).</a:t>
            </a:r>
            <a:endParaRPr lang="en-US" dirty="0"/>
          </a:p>
        </p:txBody>
      </p:sp>
    </p:spTree>
    <p:extLst>
      <p:ext uri="{BB962C8B-B14F-4D97-AF65-F5344CB8AC3E}">
        <p14:creationId xmlns:p14="http://schemas.microsoft.com/office/powerpoint/2010/main" val="1155627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body" idx="1"/>
          </p:nvPr>
        </p:nvSpPr>
        <p:spPr>
          <a:xfrm>
            <a:off x="974725" y="4562475"/>
            <a:ext cx="5365750" cy="4319588"/>
          </a:xfrm>
          <a:ln>
            <a:noFill/>
          </a:ln>
        </p:spPr>
        <p:txBody>
          <a:bodyPr lIns="98224" tIns="48250" rIns="98224" bIns="48250"/>
          <a:lstStyle/>
          <a:p>
            <a:r>
              <a:rPr lang="en-US" dirty="0" smtClean="0"/>
              <a:t>In</a:t>
            </a:r>
            <a:r>
              <a:rPr lang="en-US" baseline="0" dirty="0" smtClean="0"/>
              <a:t> a write-back cache, because we cannot overwrite the block (since we may not have a backup copy anywhere), stores either require two cycles (one to check for a hit, followed by one to actually do the write) or require a write buffer to hold that data (essentially pipelining the write).</a:t>
            </a:r>
          </a:p>
          <a:p>
            <a:endParaRPr lang="en-US" baseline="0" dirty="0" smtClean="0"/>
          </a:p>
          <a:p>
            <a:r>
              <a:rPr lang="en-US" baseline="0" dirty="0" smtClean="0"/>
              <a:t>By comparison, a write-through cache can always be done in one cycle assuming there is room in the write buffer.  Read the tag and write the data in parallel.  If the tag doesn’t match, the generate a write miss to fetch the rest of that block from the next level in the hierarchy (and update the tag field).</a:t>
            </a:r>
            <a:endParaRPr lang="en-US" dirty="0"/>
          </a:p>
        </p:txBody>
      </p:sp>
      <p:sp>
        <p:nvSpPr>
          <p:cNvPr id="1608707"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1549411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body" idx="1"/>
          </p:nvPr>
        </p:nvSpPr>
        <p:spPr>
          <a:xfrm>
            <a:off x="550863" y="4562475"/>
            <a:ext cx="6303962" cy="4319588"/>
          </a:xfrm>
          <a:noFill/>
          <a:ln>
            <a:noFill/>
          </a:ln>
        </p:spPr>
        <p:txBody>
          <a:bodyPr lIns="98224" tIns="48250" rIns="98224" bIns="48250"/>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t>
            </a:r>
            <a:r>
              <a:rPr lang="en-US" dirty="0" err="1"/>
              <a:t>associativity</a:t>
            </a:r>
            <a:r>
              <a:rPr lang="en-US" dirty="0"/>
              <a:t>.</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dirty="0"/>
          </a:p>
          <a:p>
            <a:r>
              <a:rPr lang="en-US" dirty="0"/>
              <a:t>+2 = 43 min. (Y:23)</a:t>
            </a:r>
          </a:p>
        </p:txBody>
      </p:sp>
      <p:sp>
        <p:nvSpPr>
          <p:cNvPr id="1603587" name="Rectangle 3"/>
          <p:cNvSpPr>
            <a:spLocks noGrp="1" noRot="1" noChangeAspect="1" noChangeArrowheads="1" noTextEdit="1"/>
          </p:cNvSpPr>
          <p:nvPr>
            <p:ph type="sldImg"/>
          </p:nvPr>
        </p:nvSpPr>
        <p:spPr>
          <a:xfrm>
            <a:off x="1279525" y="619125"/>
            <a:ext cx="4776788" cy="3582988"/>
          </a:xfrm>
          <a:ln/>
        </p:spPr>
      </p:sp>
    </p:spTree>
    <p:extLst>
      <p:ext uri="{BB962C8B-B14F-4D97-AF65-F5344CB8AC3E}">
        <p14:creationId xmlns:p14="http://schemas.microsoft.com/office/powerpoint/2010/main" val="284081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a:xfrm>
            <a:off x="1276350" y="615950"/>
            <a:ext cx="4783138" cy="3587750"/>
          </a:xfrm>
        </p:spPr>
      </p:sp>
      <p:sp>
        <p:nvSpPr>
          <p:cNvPr id="1612803" name="Rectangle 3"/>
          <p:cNvSpPr>
            <a:spLocks noGrp="1" noChangeArrowheads="1"/>
          </p:cNvSpPr>
          <p:nvPr>
            <p:ph type="body" idx="1"/>
          </p:nvPr>
        </p:nvSpPr>
        <p:spPr>
          <a:xfrm>
            <a:off x="550863" y="4560888"/>
            <a:ext cx="6303962" cy="4319587"/>
          </a:xfrm>
          <a:ln/>
        </p:spPr>
        <p:txBody>
          <a:bodyPr lIns="96651" tIns="48325" rIns="96651" bIns="48325"/>
          <a:lstStyle/>
          <a:p>
            <a:r>
              <a:rPr lang="en-US" dirty="0"/>
              <a:t>Let’s look at our 1KB direct mapped cache again.</a:t>
            </a:r>
          </a:p>
          <a:p>
            <a:r>
              <a:rPr lang="en-US" dirty="0"/>
              <a:t>Assume we do a 16-bit write to memory location 0x000000 and causes a cache miss in our 1KB direct mapped cache that has 32-byte block select.</a:t>
            </a:r>
          </a:p>
          <a:p>
            <a:r>
              <a:rPr lang="en-US" dirty="0"/>
              <a:t>After we write the cache tag into the cache and write the 16-bit data into Byte 0 and Byte 1, do we have to read the rest of the block (Byte 2, 3, ... Byte 31) from memory?</a:t>
            </a:r>
          </a:p>
          <a:p>
            <a:r>
              <a:rPr lang="en-US" dirty="0"/>
              <a:t>If we do read the rest of the block in, it is called write allocate. But stop and think for a second.  Is it really necessary to bring in the rest of the block on a write miss?</a:t>
            </a:r>
          </a:p>
          <a:p>
            <a:r>
              <a:rPr lang="en-US" dirty="0"/>
              <a:t>True, the principle of spatial locality implies that we are likely to access them soon.</a:t>
            </a:r>
          </a:p>
          <a:p>
            <a:r>
              <a:rPr lang="en-US" dirty="0"/>
              <a:t>But the type of access we are going to do is likely to be another write.</a:t>
            </a:r>
          </a:p>
          <a:p>
            <a:r>
              <a:rPr lang="en-US" dirty="0"/>
              <a:t>So if even if we do  read in the data, we may end up  overwriting them anyway so it is a common practice to NOT read in the rest of the block on a write miss.</a:t>
            </a:r>
          </a:p>
          <a:p>
            <a:r>
              <a:rPr lang="en-US" dirty="0"/>
              <a:t>If you don’t bring in the rest of the block, or use the more technical term, Write Not Allocate, you better have some way to tell the processor the rest of the block is no longer valid.</a:t>
            </a:r>
          </a:p>
          <a:p>
            <a:r>
              <a:rPr lang="en-US" dirty="0"/>
              <a:t>This bring us to the topic of sub-blocking.</a:t>
            </a:r>
          </a:p>
        </p:txBody>
      </p:sp>
    </p:spTree>
    <p:extLst>
      <p:ext uri="{BB962C8B-B14F-4D97-AF65-F5344CB8AC3E}">
        <p14:creationId xmlns:p14="http://schemas.microsoft.com/office/powerpoint/2010/main" val="208858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body" idx="1"/>
          </p:nvPr>
        </p:nvSpPr>
        <p:spPr>
          <a:xfrm>
            <a:off x="550334" y="4560570"/>
            <a:ext cx="6304279" cy="4318874"/>
          </a:xfrm>
          <a:noFill/>
          <a:ln>
            <a:noFill/>
          </a:ln>
        </p:spPr>
        <p:txBody>
          <a:bodyPr lIns="97262" tIns="47777" rIns="97262" bIns="47777"/>
          <a:lstStyle/>
          <a:p>
            <a:endParaRPr lang="en-US" dirty="0"/>
          </a:p>
        </p:txBody>
      </p:sp>
      <p:sp>
        <p:nvSpPr>
          <p:cNvPr id="1486851" name="Rectangle 3"/>
          <p:cNvSpPr>
            <a:spLocks noGrp="1" noRot="1" noChangeAspect="1" noChangeArrowheads="1" noTextEdit="1"/>
          </p:cNvSpPr>
          <p:nvPr>
            <p:ph type="sldImg"/>
          </p:nvPr>
        </p:nvSpPr>
        <p:spPr>
          <a:xfrm>
            <a:off x="1276350" y="617538"/>
            <a:ext cx="4781550" cy="3586162"/>
          </a:xfrm>
          <a:ln/>
        </p:spPr>
      </p:sp>
    </p:spTree>
    <p:extLst>
      <p:ext uri="{BB962C8B-B14F-4D97-AF65-F5344CB8AC3E}">
        <p14:creationId xmlns:p14="http://schemas.microsoft.com/office/powerpoint/2010/main" val="2098547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Early restart works best for instruction caches (since it works best for sequential accesses) – if the memory system can deliver a word every clock cycle, it can return words just in time.  But if the processor needs another word from a different block before the previous transfer is complete, then the processor will have to stall until the memory is no longer busy.</a:t>
            </a:r>
          </a:p>
          <a:p>
            <a:r>
              <a:rPr lang="en-US" dirty="0" smtClean="0"/>
              <a:t>Unless you have a </a:t>
            </a:r>
            <a:r>
              <a:rPr lang="en-US" dirty="0" err="1" smtClean="0"/>
              <a:t>nonblocking</a:t>
            </a:r>
            <a:r>
              <a:rPr lang="en-US" dirty="0" smtClean="0"/>
              <a:t> cache that come in two flavors</a:t>
            </a:r>
          </a:p>
          <a:p>
            <a:r>
              <a:rPr lang="en-US" dirty="0" smtClean="0"/>
              <a:t>Hit under miss – allow additional cache hits during a miss with the goal of hiding some of the miss latency</a:t>
            </a:r>
          </a:p>
          <a:p>
            <a:r>
              <a:rPr lang="en-US" dirty="0" smtClean="0"/>
              <a:t>Miss under miss – allow multiple outstanding cache misses (need a high bandwidth memory system to support it)</a:t>
            </a:r>
          </a:p>
        </p:txBody>
      </p:sp>
    </p:spTree>
    <p:extLst>
      <p:ext uri="{BB962C8B-B14F-4D97-AF65-F5344CB8AC3E}">
        <p14:creationId xmlns:p14="http://schemas.microsoft.com/office/powerpoint/2010/main" val="1881014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body" idx="1"/>
          </p:nvPr>
        </p:nvSpPr>
        <p:spPr>
          <a:xfrm>
            <a:off x="975360" y="4562237"/>
            <a:ext cx="5364480" cy="4320540"/>
          </a:xfrm>
          <a:ln>
            <a:noFill/>
          </a:ln>
        </p:spPr>
        <p:txBody>
          <a:bodyPr lIns="98224" tIns="48250" rIns="98224" bIns="48250"/>
          <a:lstStyle/>
          <a:p>
            <a:pPr>
              <a:lnSpc>
                <a:spcPct val="100000"/>
              </a:lnSpc>
              <a:spcBef>
                <a:spcPts val="600"/>
              </a:spcBef>
            </a:pPr>
            <a:r>
              <a:rPr lang="en-US" dirty="0" smtClean="0"/>
              <a:t>We can reduce the miss penalty if we can increase the bandwidth from the memory to the cache.</a:t>
            </a:r>
            <a:r>
              <a:rPr lang="en-US" baseline="0" dirty="0" smtClean="0"/>
              <a:t>  </a:t>
            </a:r>
            <a:r>
              <a:rPr lang="en-US" dirty="0" smtClean="0"/>
              <a:t>Allows larger block sizes to be used while still maintaining a low miss penalty.</a:t>
            </a:r>
          </a:p>
          <a:p>
            <a:pPr>
              <a:lnSpc>
                <a:spcPct val="100000"/>
              </a:lnSpc>
              <a:spcBef>
                <a:spcPts val="600"/>
              </a:spcBef>
            </a:pPr>
            <a:endParaRPr lang="en-US" dirty="0" smtClean="0"/>
          </a:p>
          <a:p>
            <a:pPr>
              <a:lnSpc>
                <a:spcPct val="100000"/>
              </a:lnSpc>
              <a:spcBef>
                <a:spcPts val="600"/>
              </a:spcBef>
            </a:pPr>
            <a:r>
              <a:rPr lang="en-US" dirty="0" smtClean="0"/>
              <a:t>The clock rate of this bus is usually much slower than the processor which negatively affects the miss penalty</a:t>
            </a:r>
          </a:p>
          <a:p>
            <a:endParaRPr lang="en-US" dirty="0"/>
          </a:p>
        </p:txBody>
      </p:sp>
      <p:sp>
        <p:nvSpPr>
          <p:cNvPr id="1577987"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398549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a:t>For lecture</a:t>
            </a:r>
          </a:p>
        </p:txBody>
      </p:sp>
      <p:sp>
        <p:nvSpPr>
          <p:cNvPr id="1582083"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3356912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a:t>For lecture</a:t>
            </a:r>
          </a:p>
        </p:txBody>
      </p:sp>
      <p:sp>
        <p:nvSpPr>
          <p:cNvPr id="1586179"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321861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dirty="0"/>
              <a:t>For </a:t>
            </a:r>
            <a:r>
              <a:rPr lang="en-US" dirty="0" smtClean="0"/>
              <a:t>lecture</a:t>
            </a:r>
            <a:endParaRPr lang="en-US" dirty="0"/>
          </a:p>
        </p:txBody>
      </p:sp>
      <p:sp>
        <p:nvSpPr>
          <p:cNvPr id="1590275"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1275701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Rot="1" noChangeAspect="1" noChangeArrowheads="1" noTextEdit="1"/>
          </p:cNvSpPr>
          <p:nvPr>
            <p:ph type="sldImg"/>
          </p:nvPr>
        </p:nvSpPr>
        <p:spPr>
          <a:xfrm>
            <a:off x="1276350" y="617538"/>
            <a:ext cx="4781550" cy="3586162"/>
          </a:xfrm>
        </p:spPr>
      </p:sp>
      <p:sp>
        <p:nvSpPr>
          <p:cNvPr id="1594371" name="Rectangle 3"/>
          <p:cNvSpPr>
            <a:spLocks noGrp="1" noChangeArrowheads="1"/>
          </p:cNvSpPr>
          <p:nvPr>
            <p:ph type="body" idx="1"/>
          </p:nvPr>
        </p:nvSpPr>
        <p:spPr>
          <a:xfrm>
            <a:off x="550334" y="4560570"/>
            <a:ext cx="6304279" cy="4320540"/>
          </a:xfrm>
          <a:ln/>
        </p:spPr>
        <p:txBody>
          <a:bodyPr lIns="96651" tIns="48325" rIns="96651" bIns="48325"/>
          <a:lstStyle/>
          <a:p>
            <a:r>
              <a:rPr lang="en-US" dirty="0"/>
              <a:t>For </a:t>
            </a:r>
            <a:r>
              <a:rPr lang="en-US" dirty="0" smtClean="0"/>
              <a:t>lecture</a:t>
            </a:r>
          </a:p>
          <a:p>
            <a:r>
              <a:rPr lang="en-US" dirty="0" smtClean="0"/>
              <a:t>The</a:t>
            </a:r>
            <a:r>
              <a:rPr lang="en-US" baseline="0" dirty="0" smtClean="0"/>
              <a:t> width of the bus and the cache need not be changed, but sending an address to several banks permits them all to read simultaneously.  Interleaving retains the advantage of incurring the full memory latency only once.</a:t>
            </a:r>
          </a:p>
          <a:p>
            <a:r>
              <a:rPr lang="en-US" baseline="0" dirty="0" smtClean="0"/>
              <a:t>Low order interleaving (low order bits select bank, high order bits used to access DRAM banks in parallel).</a:t>
            </a:r>
          </a:p>
          <a:p>
            <a:r>
              <a:rPr lang="en-US" baseline="0" dirty="0" smtClean="0"/>
              <a:t>Low order memory interleaving, i.e.,</a:t>
            </a:r>
          </a:p>
          <a:p>
            <a:r>
              <a:rPr lang="en-US" baseline="0" dirty="0" smtClean="0"/>
              <a:t>Bank 0 holds addresses  xx…xx00</a:t>
            </a:r>
          </a:p>
          <a:p>
            <a:r>
              <a:rPr lang="en-US" baseline="0" dirty="0" smtClean="0"/>
              <a:t>Bank 1 holds addresses  xx…xx01</a:t>
            </a:r>
          </a:p>
          <a:p>
            <a:r>
              <a:rPr lang="en-US" baseline="0" dirty="0" smtClean="0"/>
              <a:t>Bank 2 holds addresses  xx…xx10</a:t>
            </a:r>
          </a:p>
          <a:p>
            <a:r>
              <a:rPr lang="en-US" baseline="0" dirty="0" smtClean="0"/>
              <a:t>Bank 3 holds addresses  xx…xx11</a:t>
            </a:r>
          </a:p>
          <a:p>
            <a:endParaRPr lang="en-US" baseline="0" dirty="0" smtClean="0"/>
          </a:p>
          <a:p>
            <a:r>
              <a:rPr lang="en-US" baseline="0" dirty="0" smtClean="0"/>
              <a:t>May want to add another example where you also have a wide bus (e.g., a 2 word bus between the interleaved memory and the processor).</a:t>
            </a:r>
            <a:endParaRPr lang="en-US" dirty="0"/>
          </a:p>
        </p:txBody>
      </p:sp>
    </p:spTree>
    <p:extLst>
      <p:ext uri="{BB962C8B-B14F-4D97-AF65-F5344CB8AC3E}">
        <p14:creationId xmlns:p14="http://schemas.microsoft.com/office/powerpoint/2010/main" val="2400604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a:t>
            </a:r>
            <a:r>
              <a:rPr lang="en-US" dirty="0" smtClean="0"/>
              <a:t>small</a:t>
            </a:r>
            <a:endParaRPr lang="en-US" dirty="0"/>
          </a:p>
        </p:txBody>
      </p:sp>
    </p:spTree>
    <p:extLst>
      <p:ext uri="{BB962C8B-B14F-4D97-AF65-F5344CB8AC3E}">
        <p14:creationId xmlns:p14="http://schemas.microsoft.com/office/powerpoint/2010/main" val="1941301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extLst>
      <p:ext uri="{BB962C8B-B14F-4D97-AF65-F5344CB8AC3E}">
        <p14:creationId xmlns:p14="http://schemas.microsoft.com/office/powerpoint/2010/main" val="2362980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extLst>
      <p:ext uri="{BB962C8B-B14F-4D97-AF65-F5344CB8AC3E}">
        <p14:creationId xmlns:p14="http://schemas.microsoft.com/office/powerpoint/2010/main" val="3928555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of the tags of all of the elements of the set must</a:t>
            </a:r>
            <a:r>
              <a:rPr lang="en-US" baseline="0" dirty="0" smtClean="0"/>
              <a:t> be searched for a match.</a:t>
            </a:r>
            <a:endParaRPr lang="en-US" dirty="0"/>
          </a:p>
        </p:txBody>
      </p:sp>
    </p:spTree>
    <p:extLst>
      <p:ext uri="{BB962C8B-B14F-4D97-AF65-F5344CB8AC3E}">
        <p14:creationId xmlns:p14="http://schemas.microsoft.com/office/powerpoint/2010/main" val="425020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2"/>
          <p:cNvSpPr>
            <a:spLocks noGrp="1" noRot="1" noChangeAspect="1" noChangeArrowheads="1" noTextEdit="1"/>
          </p:cNvSpPr>
          <p:nvPr>
            <p:ph type="sldImg"/>
          </p:nvPr>
        </p:nvSpPr>
        <p:spPr/>
      </p:sp>
      <p:sp>
        <p:nvSpPr>
          <p:cNvPr id="1562627" name="Rectangle 3"/>
          <p:cNvSpPr>
            <a:spLocks noGrp="1" noChangeArrowheads="1"/>
          </p:cNvSpPr>
          <p:nvPr>
            <p:ph type="body" idx="1"/>
          </p:nvPr>
        </p:nvSpPr>
        <p:spPr>
          <a:ln/>
        </p:spPr>
        <p:txBody>
          <a:bodyPr/>
          <a:lstStyle/>
          <a:p>
            <a:r>
              <a:rPr lang="en-US" dirty="0" smtClean="0"/>
              <a:t>HIDDEN SLIDE – KEEP?</a:t>
            </a:r>
          </a:p>
          <a:p>
            <a:r>
              <a:rPr lang="en-US" dirty="0" smtClean="0"/>
              <a:t>Memory </a:t>
            </a:r>
            <a:r>
              <a:rPr lang="en-US" dirty="0"/>
              <a:t>baseline is a 64KB DRAM in 1980, with three years to the next generation until 1996 and then two years thereafter with a 7% per year performance improvement in latency.</a:t>
            </a:r>
          </a:p>
          <a:p>
            <a:r>
              <a:rPr lang="en-US" dirty="0"/>
              <a:t>Processor assumes a 35% improvement per year until 1986, then a 55% until 2003, then 5%</a:t>
            </a:r>
          </a:p>
          <a:p>
            <a:endParaRPr lang="en-US" dirty="0"/>
          </a:p>
          <a:p>
            <a:r>
              <a:rPr lang="en-US" dirty="0"/>
              <a:t>Need to supply an instruction and a data every clock cycle</a:t>
            </a:r>
          </a:p>
          <a:p>
            <a:r>
              <a:rPr lang="en-US" dirty="0"/>
              <a:t>In 1980 there were no caches (and no need for them), by 1995 most systems had 2 level caches (e.g., 60% of the transistors on the Alpha 21164 were in the cache)</a:t>
            </a:r>
          </a:p>
        </p:txBody>
      </p:sp>
    </p:spTree>
    <p:extLst>
      <p:ext uri="{BB962C8B-B14F-4D97-AF65-F5344CB8AC3E}">
        <p14:creationId xmlns:p14="http://schemas.microsoft.com/office/powerpoint/2010/main" val="4211086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p:cNvSpPr>
            <a:spLocks noGrp="1" noRot="1" noChangeAspect="1" noChangeArrowheads="1" noTextEdit="1"/>
          </p:cNvSpPr>
          <p:nvPr>
            <p:ph type="sldImg"/>
          </p:nvPr>
        </p:nvSpPr>
        <p:spPr>
          <a:xfrm>
            <a:off x="1276350" y="615950"/>
            <a:ext cx="4783138" cy="3587750"/>
          </a:xfrm>
        </p:spPr>
      </p:sp>
      <p:sp>
        <p:nvSpPr>
          <p:cNvPr id="1601539" name="Rectangle 3"/>
          <p:cNvSpPr>
            <a:spLocks noGrp="1" noChangeArrowheads="1"/>
          </p:cNvSpPr>
          <p:nvPr>
            <p:ph type="body" idx="1"/>
          </p:nvPr>
        </p:nvSpPr>
        <p:spPr>
          <a:xfrm>
            <a:off x="550863" y="4560888"/>
            <a:ext cx="6303962" cy="4319587"/>
          </a:xfrm>
          <a:ln/>
        </p:spPr>
        <p:txBody>
          <a:bodyPr lIns="96651" tIns="48325" rIns="96651" bIns="48325"/>
          <a:lstStyle/>
          <a:p>
            <a:r>
              <a:rPr lang="en-US"/>
              <a:t>For class handout</a:t>
            </a:r>
          </a:p>
        </p:txBody>
      </p:sp>
    </p:spTree>
    <p:extLst>
      <p:ext uri="{BB962C8B-B14F-4D97-AF65-F5344CB8AC3E}">
        <p14:creationId xmlns:p14="http://schemas.microsoft.com/office/powerpoint/2010/main" val="2644704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Rot="1" noChangeAspect="1" noChangeArrowheads="1" noTextEdit="1"/>
          </p:cNvSpPr>
          <p:nvPr>
            <p:ph type="sldImg"/>
          </p:nvPr>
        </p:nvSpPr>
        <p:spPr>
          <a:xfrm>
            <a:off x="1276350" y="615950"/>
            <a:ext cx="4783138" cy="3587750"/>
          </a:xfrm>
        </p:spPr>
      </p:sp>
      <p:sp>
        <p:nvSpPr>
          <p:cNvPr id="1680387"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lecture</a:t>
            </a:r>
          </a:p>
          <a:p>
            <a:endParaRPr lang="en-US" dirty="0" smtClean="0"/>
          </a:p>
          <a:p>
            <a:r>
              <a:rPr lang="en-US" dirty="0" smtClean="0"/>
              <a:t>This picture</a:t>
            </a:r>
            <a:r>
              <a:rPr lang="en-US" baseline="0" dirty="0" smtClean="0"/>
              <a:t> is as opposed to </a:t>
            </a:r>
          </a:p>
          <a:p>
            <a:endParaRPr lang="en-US" baseline="0" dirty="0" smtClean="0"/>
          </a:p>
          <a:p>
            <a:r>
              <a:rPr lang="en-US" baseline="0" dirty="0" smtClean="0"/>
              <a:t>Way 0</a:t>
            </a:r>
          </a:p>
          <a:p>
            <a:r>
              <a:rPr lang="en-US" baseline="0" dirty="0" smtClean="0"/>
              <a:t>              both red                 Set 0</a:t>
            </a:r>
          </a:p>
          <a:p>
            <a:r>
              <a:rPr lang="en-US" baseline="0" dirty="0" smtClean="0"/>
              <a:t>Way 1</a:t>
            </a:r>
          </a:p>
          <a:p>
            <a:r>
              <a:rPr lang="en-US" baseline="0" dirty="0" smtClean="0"/>
              <a:t>------------------------------------</a:t>
            </a:r>
          </a:p>
          <a:p>
            <a:r>
              <a:rPr lang="en-US" baseline="0" dirty="0" smtClean="0"/>
              <a:t>Way 0</a:t>
            </a:r>
          </a:p>
          <a:p>
            <a:r>
              <a:rPr lang="en-US" baseline="0" dirty="0" smtClean="0"/>
              <a:t>               both green             Set 1</a:t>
            </a:r>
          </a:p>
          <a:p>
            <a:r>
              <a:rPr lang="en-US" baseline="0" dirty="0" smtClean="0"/>
              <a:t>Way 1</a:t>
            </a:r>
            <a:endParaRPr lang="en-US" dirty="0"/>
          </a:p>
        </p:txBody>
      </p:sp>
    </p:spTree>
    <p:extLst>
      <p:ext uri="{BB962C8B-B14F-4D97-AF65-F5344CB8AC3E}">
        <p14:creationId xmlns:p14="http://schemas.microsoft.com/office/powerpoint/2010/main" val="3644354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Rot="1" noChangeAspect="1" noChangeArrowheads="1" noTextEdit="1"/>
          </p:cNvSpPr>
          <p:nvPr>
            <p:ph type="sldImg"/>
          </p:nvPr>
        </p:nvSpPr>
        <p:spPr>
          <a:xfrm>
            <a:off x="1276350" y="615950"/>
            <a:ext cx="4783138" cy="3587750"/>
          </a:xfrm>
        </p:spPr>
      </p:sp>
      <p:sp>
        <p:nvSpPr>
          <p:cNvPr id="1684483" name="Rectangle 3"/>
          <p:cNvSpPr>
            <a:spLocks noGrp="1" noChangeArrowheads="1"/>
          </p:cNvSpPr>
          <p:nvPr>
            <p:ph type="body" idx="1"/>
          </p:nvPr>
        </p:nvSpPr>
        <p:spPr>
          <a:xfrm>
            <a:off x="550863" y="4560888"/>
            <a:ext cx="6303962" cy="4319587"/>
          </a:xfrm>
          <a:ln/>
        </p:spPr>
        <p:txBody>
          <a:bodyPr lIns="96651" tIns="48325" rIns="96651" bIns="48325"/>
          <a:lstStyle/>
          <a:p>
            <a:r>
              <a:rPr lang="en-US"/>
              <a:t>For lecture</a:t>
            </a:r>
          </a:p>
          <a:p>
            <a:endParaRPr lang="en-US"/>
          </a:p>
          <a:p>
            <a:r>
              <a:rPr lang="en-US"/>
              <a:t>Another sample string to try 0 1 2 3 0 8 11 0 3</a:t>
            </a:r>
          </a:p>
        </p:txBody>
      </p:sp>
    </p:spTree>
    <p:extLst>
      <p:ext uri="{BB962C8B-B14F-4D97-AF65-F5344CB8AC3E}">
        <p14:creationId xmlns:p14="http://schemas.microsoft.com/office/powerpoint/2010/main" val="3789096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698" name="Rectangle 2"/>
          <p:cNvSpPr>
            <a:spLocks noGrp="1" noRot="1" noChangeAspect="1" noChangeArrowheads="1" noTextEdit="1"/>
          </p:cNvSpPr>
          <p:nvPr>
            <p:ph type="sldImg"/>
          </p:nvPr>
        </p:nvSpPr>
        <p:spPr/>
      </p:sp>
      <p:sp>
        <p:nvSpPr>
          <p:cNvPr id="1693699" name="Rectangle 3"/>
          <p:cNvSpPr>
            <a:spLocks noGrp="1" noChangeArrowheads="1"/>
          </p:cNvSpPr>
          <p:nvPr>
            <p:ph type="body" idx="1"/>
          </p:nvPr>
        </p:nvSpPr>
        <p:spPr>
          <a:ln/>
        </p:spPr>
        <p:txBody>
          <a:bodyPr/>
          <a:lstStyle/>
          <a:p>
            <a:r>
              <a:rPr lang="en-US"/>
              <a:t>This is called a 4-way set associative cache because there are four cache entries for each cache index.  Essentially, you have four direct mapped cache working in parallel.</a:t>
            </a:r>
          </a:p>
          <a:p>
            <a:r>
              <a:rPr lang="en-US"/>
              <a:t>This is how it works: the cache index selects a set from the cache. The four tags in the set are compared in parallel with the upper bits of the memory address.</a:t>
            </a:r>
          </a:p>
          <a:p>
            <a:r>
              <a:rPr lang="en-US"/>
              <a:t>If no tags match the incoming address tag, we have a cache miss.</a:t>
            </a:r>
          </a:p>
          <a:p>
            <a:r>
              <a:rPr lang="en-US"/>
              <a:t>Otherwise, we have a cache hit and we will select the data from the way where the tag matches occur.</a:t>
            </a:r>
          </a:p>
          <a:p>
            <a:r>
              <a:rPr lang="en-US"/>
              <a:t>This is simple enough.  What is its disadvantages?</a:t>
            </a:r>
          </a:p>
          <a:p>
            <a:endParaRPr lang="en-US"/>
          </a:p>
          <a:p>
            <a:r>
              <a:rPr lang="en-US"/>
              <a:t>+1 = 36 min. (Y:16)</a:t>
            </a:r>
          </a:p>
        </p:txBody>
      </p:sp>
    </p:spTree>
    <p:extLst>
      <p:ext uri="{BB962C8B-B14F-4D97-AF65-F5344CB8AC3E}">
        <p14:creationId xmlns:p14="http://schemas.microsoft.com/office/powerpoint/2010/main" val="938812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818" name="Rectangle 2"/>
          <p:cNvSpPr>
            <a:spLocks noGrp="1" noRot="1" noChangeAspect="1" noChangeArrowheads="1" noTextEdit="1"/>
          </p:cNvSpPr>
          <p:nvPr>
            <p:ph type="sldImg"/>
          </p:nvPr>
        </p:nvSpPr>
        <p:spPr/>
      </p:sp>
      <p:sp>
        <p:nvSpPr>
          <p:cNvPr id="1698819" name="Rectangle 3"/>
          <p:cNvSpPr>
            <a:spLocks noGrp="1" noChangeArrowheads="1"/>
          </p:cNvSpPr>
          <p:nvPr>
            <p:ph type="body" idx="1"/>
          </p:nvPr>
        </p:nvSpPr>
        <p:spPr>
          <a:ln/>
        </p:spPr>
        <p:txBody>
          <a:bodyPr/>
          <a:lstStyle/>
          <a:p>
            <a:r>
              <a:rPr lang="en-US" dirty="0"/>
              <a:t>For </a:t>
            </a:r>
            <a:r>
              <a:rPr lang="en-US" dirty="0" smtClean="0"/>
              <a:t>lecture</a:t>
            </a:r>
          </a:p>
          <a:p>
            <a:r>
              <a:rPr lang="en-US" dirty="0" smtClean="0"/>
              <a:t>In 2008, the greater size and power consumption of CAMs generally leads to 2-way and 4-way set </a:t>
            </a:r>
            <a:r>
              <a:rPr lang="en-US" dirty="0" err="1" smtClean="0"/>
              <a:t>associativity</a:t>
            </a:r>
            <a:r>
              <a:rPr lang="en-US" dirty="0" smtClean="0"/>
              <a:t> being built from standard SRAMs with comparators</a:t>
            </a:r>
            <a:r>
              <a:rPr lang="en-US" baseline="0" dirty="0" smtClean="0"/>
              <a:t> with 8-way and above being built using CAMs</a:t>
            </a:r>
            <a:endParaRPr lang="en-US" dirty="0"/>
          </a:p>
        </p:txBody>
      </p:sp>
    </p:spTree>
    <p:extLst>
      <p:ext uri="{BB962C8B-B14F-4D97-AF65-F5344CB8AC3E}">
        <p14:creationId xmlns:p14="http://schemas.microsoft.com/office/powerpoint/2010/main" val="2690839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Rot="1" noChangeAspect="1" noChangeArrowheads="1" noTextEdit="1"/>
          </p:cNvSpPr>
          <p:nvPr>
            <p:ph type="sldImg"/>
          </p:nvPr>
        </p:nvSpPr>
        <p:spPr/>
      </p:sp>
      <p:sp>
        <p:nvSpPr>
          <p:cNvPr id="1699843" name="Rectangle 3"/>
          <p:cNvSpPr>
            <a:spLocks noGrp="1" noChangeArrowheads="1"/>
          </p:cNvSpPr>
          <p:nvPr>
            <p:ph type="body" idx="1"/>
          </p:nvPr>
        </p:nvSpPr>
        <p:spPr>
          <a:ln/>
        </p:spPr>
        <p:txBody>
          <a:bodyPr/>
          <a:lstStyle/>
          <a:p>
            <a:r>
              <a:rPr lang="en-US" dirty="0"/>
              <a:t>First of all, a N-way set associative cache will need N comparators instead of just one comparator (use the right side of the diagram for direct mapped cache).</a:t>
            </a:r>
          </a:p>
          <a:p>
            <a:r>
              <a:rPr lang="en-US" dirty="0"/>
              <a:t>A N-way set associative cache will also be slower than a direct mapped cache because of this extra multiplexer delay.</a:t>
            </a:r>
          </a:p>
          <a:p>
            <a:r>
              <a:rPr lang="en-US" dirty="0"/>
              <a:t>Finally, for a N-way set associative cache, the data will be available AFTER the hit/miss signal becomes valid because the hit/</a:t>
            </a:r>
            <a:r>
              <a:rPr lang="en-US" dirty="0" err="1"/>
              <a:t>mis</a:t>
            </a:r>
            <a:r>
              <a:rPr lang="en-US" dirty="0"/>
              <a:t> is needed to control the data MUX.</a:t>
            </a:r>
          </a:p>
          <a:p>
            <a:r>
              <a:rPr lang="en-US" dirty="0"/>
              <a:t>For a direct mapped cache, that is everything before the MUX on the right or left side, the cache block will be available BEFORE the hit/miss signal (AND gate output) because the data does not have to go through the comparator.</a:t>
            </a:r>
          </a:p>
          <a:p>
            <a:r>
              <a:rPr lang="en-US" dirty="0"/>
              <a:t>This can be an important consideration because the processor can now go ahead and use the data  without  knowing if it is a Hit or Miss.  Just assume it is a hit.</a:t>
            </a:r>
          </a:p>
          <a:p>
            <a:r>
              <a:rPr lang="en-US" dirty="0"/>
              <a:t>Since cache hit rate is in the upper 90% range, you will be ahead of the game 90% of the time and for those 10% of the time that you  are wrong,  just make sure you can recover.</a:t>
            </a:r>
          </a:p>
          <a:p>
            <a:r>
              <a:rPr lang="en-US" dirty="0"/>
              <a:t>You cannot play this speculation game with a N-way set-associative cache because as I said earlier, the data will not be available to you until the hit/miss signal is valid.</a:t>
            </a:r>
          </a:p>
          <a:p>
            <a:endParaRPr lang="en-US" dirty="0"/>
          </a:p>
          <a:p>
            <a:r>
              <a:rPr lang="en-US" dirty="0"/>
              <a:t>+2 = 38 min. (Y:18)</a:t>
            </a:r>
          </a:p>
        </p:txBody>
      </p:sp>
    </p:spTree>
    <p:extLst>
      <p:ext uri="{BB962C8B-B14F-4D97-AF65-F5344CB8AC3E}">
        <p14:creationId xmlns:p14="http://schemas.microsoft.com/office/powerpoint/2010/main" val="718059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3938" name="Rectangle 2"/>
          <p:cNvSpPr>
            <a:spLocks noGrp="1" noRot="1" noChangeAspect="1" noChangeArrowheads="1" noTextEdit="1"/>
          </p:cNvSpPr>
          <p:nvPr>
            <p:ph type="sldImg"/>
          </p:nvPr>
        </p:nvSpPr>
        <p:spPr/>
      </p:sp>
      <p:sp>
        <p:nvSpPr>
          <p:cNvPr id="1703939" name="Rectangle 3"/>
          <p:cNvSpPr>
            <a:spLocks noGrp="1" noChangeArrowheads="1"/>
          </p:cNvSpPr>
          <p:nvPr>
            <p:ph type="body" idx="1"/>
          </p:nvPr>
        </p:nvSpPr>
        <p:spPr>
          <a:ln/>
        </p:spPr>
        <p:txBody>
          <a:bodyPr/>
          <a:lstStyle/>
          <a:p>
            <a:r>
              <a:rPr lang="en-US"/>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p>
        </p:txBody>
      </p:sp>
    </p:spTree>
    <p:extLst>
      <p:ext uri="{BB962C8B-B14F-4D97-AF65-F5344CB8AC3E}">
        <p14:creationId xmlns:p14="http://schemas.microsoft.com/office/powerpoint/2010/main" val="35522448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Rot="1" noChangeAspect="1" noChangeArrowheads="1" noTextEdit="1"/>
          </p:cNvSpPr>
          <p:nvPr>
            <p:ph type="sldImg"/>
          </p:nvPr>
        </p:nvSpPr>
        <p:spPr/>
      </p:sp>
      <p:sp>
        <p:nvSpPr>
          <p:cNvPr id="1718275" name="Rectangle 3"/>
          <p:cNvSpPr>
            <a:spLocks noGrp="1" noChangeArrowheads="1"/>
          </p:cNvSpPr>
          <p:nvPr>
            <p:ph type="body" idx="1"/>
          </p:nvPr>
        </p:nvSpPr>
        <p:spPr>
          <a:ln/>
        </p:spPr>
        <p:txBody>
          <a:bodyPr/>
          <a:lstStyle/>
          <a:p>
            <a:r>
              <a:rPr lang="en-US"/>
              <a:t>Also reduces cache miss penalty</a:t>
            </a:r>
          </a:p>
        </p:txBody>
      </p:sp>
    </p:spTree>
    <p:extLst>
      <p:ext uri="{BB962C8B-B14F-4D97-AF65-F5344CB8AC3E}">
        <p14:creationId xmlns:p14="http://schemas.microsoft.com/office/powerpoint/2010/main" val="3673643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noRot="1" noChangeAspect="1" noChangeArrowheads="1" noTextEdit="1"/>
          </p:cNvSpPr>
          <p:nvPr>
            <p:ph type="sldImg"/>
          </p:nvPr>
        </p:nvSpPr>
        <p:spPr/>
      </p:sp>
      <p:sp>
        <p:nvSpPr>
          <p:cNvPr id="1713155" name="Rectangle 3"/>
          <p:cNvSpPr>
            <a:spLocks noGrp="1" noChangeArrowheads="1"/>
          </p:cNvSpPr>
          <p:nvPr>
            <p:ph type="body" idx="1"/>
          </p:nvPr>
        </p:nvSpPr>
        <p:spPr>
          <a:ln/>
        </p:spPr>
        <p:txBody>
          <a:bodyPr/>
          <a:lstStyle/>
          <a:p>
            <a:r>
              <a:rPr lang="en-US"/>
              <a:t>Global miss rate – the fraction of references that miss in all levels of a multilevel cache.  The global miss rate dictates how often we must access the main memory.</a:t>
            </a:r>
          </a:p>
          <a:p>
            <a:r>
              <a:rPr lang="en-US"/>
              <a:t>Local miss rate – the fraction of references to one level of a cache that miss</a:t>
            </a:r>
          </a:p>
        </p:txBody>
      </p:sp>
    </p:spTree>
    <p:extLst>
      <p:ext uri="{BB962C8B-B14F-4D97-AF65-F5344CB8AC3E}">
        <p14:creationId xmlns:p14="http://schemas.microsoft.com/office/powerpoint/2010/main" val="3692108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Rot="1" noChangeAspect="1" noChangeArrowheads="1" noTextEdit="1"/>
          </p:cNvSpPr>
          <p:nvPr>
            <p:ph type="sldImg"/>
          </p:nvPr>
        </p:nvSpPr>
        <p:spPr/>
      </p:sp>
      <p:sp>
        <p:nvSpPr>
          <p:cNvPr id="1712131"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412717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274763" y="617538"/>
            <a:ext cx="4781550" cy="3586162"/>
          </a:xfrm>
        </p:spPr>
      </p:sp>
      <p:sp>
        <p:nvSpPr>
          <p:cNvPr id="1488899" name="Rectangle 3"/>
          <p:cNvSpPr>
            <a:spLocks noGrp="1" noChangeArrowheads="1"/>
          </p:cNvSpPr>
          <p:nvPr>
            <p:ph type="body" idx="1"/>
          </p:nvPr>
        </p:nvSpPr>
        <p:spPr>
          <a:xfrm>
            <a:off x="550334" y="4560570"/>
            <a:ext cx="6304279" cy="4318874"/>
          </a:xfrm>
          <a:ln/>
        </p:spPr>
        <p:txBody>
          <a:bodyPr lIns="96651" tIns="48325" rIns="96651" bIns="48325"/>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extLst>
      <p:ext uri="{BB962C8B-B14F-4D97-AF65-F5344CB8AC3E}">
        <p14:creationId xmlns:p14="http://schemas.microsoft.com/office/powerpoint/2010/main" val="1283188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blocking cache so the processor must wait until the cache has finished this request</a:t>
            </a:r>
          </a:p>
          <a:p>
            <a:r>
              <a:rPr lang="en-US" dirty="0" smtClean="0"/>
              <a:t>Memory</a:t>
            </a:r>
            <a:r>
              <a:rPr lang="en-US" baseline="0" dirty="0" smtClean="0"/>
              <a:t> controller will notify the Cache Controller via the Ready signal when the memory read or write is finished</a:t>
            </a:r>
            <a:endParaRPr lang="en-US" dirty="0"/>
          </a:p>
        </p:txBody>
      </p:sp>
    </p:spTree>
    <p:extLst>
      <p:ext uri="{BB962C8B-B14F-4D97-AF65-F5344CB8AC3E}">
        <p14:creationId xmlns:p14="http://schemas.microsoft.com/office/powerpoint/2010/main" val="1693821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Idle</a:t>
            </a:r>
            <a:r>
              <a:rPr lang="en-US" baseline="0" dirty="0" smtClean="0"/>
              <a:t> – waits for a Read/Write request from the Processor along with a Valid signal, FSM moves to Compare Tag state</a:t>
            </a:r>
          </a:p>
          <a:p>
            <a:r>
              <a:rPr lang="en-US" baseline="0" dirty="0" smtClean="0"/>
              <a:t>Compare Tag – Checks to see if the request is a hit or a miss. On hit and Valid, returns data to the Processor and moves back to Idle state.  On miss, if dirty goes to Write Back state or to Allocate state.</a:t>
            </a:r>
          </a:p>
          <a:p>
            <a:r>
              <a:rPr lang="en-US" baseline="0" dirty="0" smtClean="0"/>
              <a:t>Write Back – Writes the 128-bit block to Memory.  When memory write is complete move to the Allocate state.</a:t>
            </a:r>
          </a:p>
          <a:p>
            <a:r>
              <a:rPr lang="en-US" baseline="0" dirty="0" smtClean="0"/>
              <a:t>Allocate – Fetch new block from Memory.  Wait in this state until the Memory returns a Ready signal.  Then write new block into the Cache and return to the Compare Tag state.</a:t>
            </a:r>
            <a:endParaRPr lang="en-US" dirty="0"/>
          </a:p>
        </p:txBody>
      </p:sp>
    </p:spTree>
    <p:extLst>
      <p:ext uri="{BB962C8B-B14F-4D97-AF65-F5344CB8AC3E}">
        <p14:creationId xmlns:p14="http://schemas.microsoft.com/office/powerpoint/2010/main" val="37256092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p>
          <a:p>
            <a:endParaRPr lang="en-US" dirty="0" smtClean="0"/>
          </a:p>
          <a:p>
            <a:r>
              <a:rPr lang="en-US" dirty="0" smtClean="0"/>
              <a:t>Assumes a write through L1 cache</a:t>
            </a:r>
            <a:endParaRPr lang="en-US" dirty="0"/>
          </a:p>
        </p:txBody>
      </p:sp>
    </p:spTree>
    <p:extLst>
      <p:ext uri="{BB962C8B-B14F-4D97-AF65-F5344CB8AC3E}">
        <p14:creationId xmlns:p14="http://schemas.microsoft.com/office/powerpoint/2010/main" val="150672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Supporting migration and replication is critical to performance in accessing shared data.</a:t>
            </a:r>
            <a:endParaRPr lang="en-US" dirty="0"/>
          </a:p>
        </p:txBody>
      </p:sp>
    </p:spTree>
    <p:extLst>
      <p:ext uri="{BB962C8B-B14F-4D97-AF65-F5344CB8AC3E}">
        <p14:creationId xmlns:p14="http://schemas.microsoft.com/office/powerpoint/2010/main" val="2543886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just" defTabSz="914400" rtl="0" eaLnBrk="0" fontAlgn="base" latinLnBrk="0" hangingPunct="0">
              <a:lnSpc>
                <a:spcPct val="90000"/>
              </a:lnSpc>
              <a:spcBef>
                <a:spcPct val="40000"/>
              </a:spcBef>
              <a:spcAft>
                <a:spcPct val="0"/>
              </a:spcAft>
              <a:buClrTx/>
              <a:buSzTx/>
              <a:buFontTx/>
              <a:buNone/>
              <a:tabLst/>
              <a:defRPr/>
            </a:pPr>
            <a:r>
              <a:rPr lang="en-US" baseline="0" dirty="0" smtClean="0"/>
              <a:t>Reading from multiple copies is not a problem!!  Only writes cause issues. </a:t>
            </a:r>
            <a:r>
              <a:rPr lang="en-US" dirty="0" smtClean="0"/>
              <a:t>What happens if two processors try to write to the same shared data word in the same clock cycle? The bus arbiter decides which processor gets the bus first (and this will be the processor with the </a:t>
            </a:r>
            <a:r>
              <a:rPr lang="en-US" i="1" dirty="0" smtClean="0"/>
              <a:t>first</a:t>
            </a:r>
            <a:r>
              <a:rPr lang="en-US" dirty="0" smtClean="0"/>
              <a:t> exclusive access).  Then the second processor will get exclusive access.  Thus, bus arbitration forces </a:t>
            </a:r>
            <a:r>
              <a:rPr lang="en-US" dirty="0" smtClean="0">
                <a:solidFill>
                  <a:schemeClr val="accent1"/>
                </a:solidFill>
              </a:rPr>
              <a:t>sequential</a:t>
            </a:r>
            <a:r>
              <a:rPr lang="en-US" dirty="0" smtClean="0"/>
              <a:t> behavior.</a:t>
            </a:r>
          </a:p>
          <a:p>
            <a:pPr marL="0" marR="0" lvl="1" indent="0" algn="just" defTabSz="914400" rtl="0" eaLnBrk="0" fontAlgn="base" latinLnBrk="0" hangingPunct="0">
              <a:lnSpc>
                <a:spcPct val="90000"/>
              </a:lnSpc>
              <a:spcBef>
                <a:spcPct val="40000"/>
              </a:spcBef>
              <a:spcAft>
                <a:spcPct val="0"/>
              </a:spcAft>
              <a:buClrTx/>
              <a:buSzTx/>
              <a:buFontTx/>
              <a:buNone/>
              <a:tabLst/>
              <a:defRPr/>
            </a:pPr>
            <a:endParaRPr lang="en-US" dirty="0" smtClean="0"/>
          </a:p>
          <a:p>
            <a:pPr marL="0" marR="0" lvl="1" indent="0" algn="just" defTabSz="914400" rtl="0" eaLnBrk="0" fontAlgn="base" latinLnBrk="0" hangingPunct="0">
              <a:lnSpc>
                <a:spcPct val="90000"/>
              </a:lnSpc>
              <a:spcBef>
                <a:spcPct val="40000"/>
              </a:spcBef>
              <a:spcAft>
                <a:spcPct val="0"/>
              </a:spcAft>
              <a:buClrTx/>
              <a:buSzTx/>
              <a:buFontTx/>
              <a:buNone/>
              <a:tabLst/>
              <a:defRPr/>
            </a:pPr>
            <a:r>
              <a:rPr lang="en-US" dirty="0" smtClean="0"/>
              <a:t>This </a:t>
            </a:r>
            <a:r>
              <a:rPr lang="en-US" dirty="0" smtClean="0">
                <a:solidFill>
                  <a:schemeClr val="accent1"/>
                </a:solidFill>
              </a:rPr>
              <a:t>sequential consistency</a:t>
            </a:r>
            <a:r>
              <a:rPr lang="en-US" dirty="0" smtClean="0"/>
              <a:t> is the most conservative of the </a:t>
            </a:r>
            <a:r>
              <a:rPr lang="en-US" dirty="0" smtClean="0">
                <a:solidFill>
                  <a:schemeClr val="accent1"/>
                </a:solidFill>
              </a:rPr>
              <a:t>memory consistency models</a:t>
            </a:r>
            <a:r>
              <a:rPr lang="en-US" dirty="0" smtClean="0"/>
              <a:t>.  With it, the result of any execution is the same as if the accesses of each processor were kept in order and the accesses among different processors were interleaved.</a:t>
            </a:r>
          </a:p>
          <a:p>
            <a:endParaRPr lang="en-US" baseline="0" dirty="0" smtClean="0"/>
          </a:p>
          <a:p>
            <a:r>
              <a:rPr lang="en-US" baseline="0" dirty="0" smtClean="0"/>
              <a:t>Each block needs an additional state bit – owner - which indicates that a block may be shared, but the owning core is responsible for updating any other processors and memory when it changes the block or replaces it.</a:t>
            </a:r>
          </a:p>
          <a:p>
            <a:endParaRPr lang="en-US" baseline="0" dirty="0" smtClean="0"/>
          </a:p>
          <a:p>
            <a:r>
              <a:rPr lang="en-US" baseline="0" dirty="0" smtClean="0"/>
              <a:t>An alternative to snooping is a directory based cache coherence protocol where the directory keeps the sharing status of blocks of physical memory.  They have slightly higher implementation overhead but can </a:t>
            </a:r>
            <a:r>
              <a:rPr lang="en-US" baseline="0" dirty="0" err="1" smtClean="0"/>
              <a:t>reduc</a:t>
            </a:r>
            <a:r>
              <a:rPr lang="en-US" baseline="0" dirty="0" smtClean="0"/>
              <a:t> traffic between caches and thus scale to larger core counts.</a:t>
            </a:r>
            <a:endParaRPr lang="en-US" dirty="0"/>
          </a:p>
        </p:txBody>
      </p:sp>
    </p:spTree>
    <p:extLst>
      <p:ext uri="{BB962C8B-B14F-4D97-AF65-F5344CB8AC3E}">
        <p14:creationId xmlns:p14="http://schemas.microsoft.com/office/powerpoint/2010/main" val="3814870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2226" name="Rectangle 2"/>
          <p:cNvSpPr>
            <a:spLocks noGrp="1" noRot="1" noChangeAspect="1" noChangeArrowheads="1" noTextEdit="1"/>
          </p:cNvSpPr>
          <p:nvPr>
            <p:ph type="sldImg"/>
          </p:nvPr>
        </p:nvSpPr>
        <p:spPr/>
      </p:sp>
      <p:sp>
        <p:nvSpPr>
          <p:cNvPr id="1972227" name="Rectangle 3"/>
          <p:cNvSpPr>
            <a:spLocks noGrp="1" noChangeArrowheads="1"/>
          </p:cNvSpPr>
          <p:nvPr>
            <p:ph type="body" idx="1"/>
          </p:nvPr>
        </p:nvSpPr>
        <p:spPr>
          <a:ln/>
        </p:spPr>
        <p:txBody>
          <a:bodyPr/>
          <a:lstStyle/>
          <a:p>
            <a:r>
              <a:rPr lang="en-US" dirty="0" smtClean="0"/>
              <a:t>IN HIDE MODE – NEEDED?</a:t>
            </a:r>
          </a:p>
          <a:p>
            <a:r>
              <a:rPr lang="en-US" dirty="0" smtClean="0"/>
              <a:t>All  </a:t>
            </a:r>
            <a:r>
              <a:rPr lang="en-US" dirty="0"/>
              <a:t>commercial machines use write-invalidate as their standard coherence protocol</a:t>
            </a:r>
          </a:p>
        </p:txBody>
      </p:sp>
    </p:spTree>
    <p:extLst>
      <p:ext uri="{BB962C8B-B14F-4D97-AF65-F5344CB8AC3E}">
        <p14:creationId xmlns:p14="http://schemas.microsoft.com/office/powerpoint/2010/main" val="2533082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p>
          <a:p>
            <a:endParaRPr lang="en-US" dirty="0" smtClean="0"/>
          </a:p>
          <a:p>
            <a:r>
              <a:rPr lang="en-US" dirty="0" smtClean="0"/>
              <a:t>Snooping bus with write-back</a:t>
            </a:r>
            <a:r>
              <a:rPr lang="en-US" baseline="0" dirty="0" smtClean="0"/>
              <a:t> L1 cache.  Requires an additional state – called owner – which indicates that a block may be shared, but the owning core is responsible for updating any other processors and memory when it changes the block or replaces it</a:t>
            </a:r>
            <a:endParaRPr lang="en-US" dirty="0"/>
          </a:p>
        </p:txBody>
      </p:sp>
    </p:spTree>
    <p:extLst>
      <p:ext uri="{BB962C8B-B14F-4D97-AF65-F5344CB8AC3E}">
        <p14:creationId xmlns:p14="http://schemas.microsoft.com/office/powerpoint/2010/main" val="3205292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Rot="1" noChangeAspect="1" noChangeArrowheads="1" noTextEdit="1"/>
          </p:cNvSpPr>
          <p:nvPr>
            <p:ph type="sldImg"/>
          </p:nvPr>
        </p:nvSpPr>
        <p:spPr/>
      </p:sp>
      <p:sp>
        <p:nvSpPr>
          <p:cNvPr id="1948675" name="Rectangle 3"/>
          <p:cNvSpPr>
            <a:spLocks noGrp="1" noChangeArrowheads="1"/>
          </p:cNvSpPr>
          <p:nvPr>
            <p:ph type="body" idx="1"/>
          </p:nvPr>
        </p:nvSpPr>
        <p:spPr>
          <a:ln/>
        </p:spPr>
        <p:txBody>
          <a:bodyPr/>
          <a:lstStyle/>
          <a:p>
            <a:r>
              <a:rPr lang="en-US" dirty="0"/>
              <a:t>For lecture</a:t>
            </a:r>
          </a:p>
          <a:p>
            <a:r>
              <a:rPr lang="en-US" dirty="0"/>
              <a:t>A read miss causes the cache to acquire the bus and write back the victim block (if it was in the Modified (dirty) state).  All the other caches monitor the read miss to see if this block is in their cache.  If one has a copy and it is in the Modified state, then the block is written back and its state is changed to Invalid.  The read miss is then satisfied by reading from the block memory, and the state of the block is set to Shared.</a:t>
            </a:r>
          </a:p>
          <a:p>
            <a:r>
              <a:rPr lang="en-US" dirty="0"/>
              <a:t>Read hits do not change the cache state.</a:t>
            </a:r>
          </a:p>
          <a:p>
            <a:endParaRPr lang="en-US" dirty="0"/>
          </a:p>
          <a:p>
            <a:r>
              <a:rPr lang="en-US" dirty="0"/>
              <a:t>A write miss to an Invalid block causes the cache to acquire the bus, read the block, modify the portion of the block being written and changing the block’s state to Modified.  A write miss to a Shared block causes the cache to acquire the bus, send an invalidate signal to invalidate any other existing copies in other caches, modify the portion of the block being written and </a:t>
            </a:r>
            <a:r>
              <a:rPr lang="en-US" dirty="0" err="1"/>
              <a:t>chang</a:t>
            </a:r>
            <a:r>
              <a:rPr lang="en-US" dirty="0"/>
              <a:t> the block’s state to Modified.</a:t>
            </a:r>
          </a:p>
          <a:p>
            <a:r>
              <a:rPr lang="en-US" dirty="0"/>
              <a:t>A write hit to a Modified block causes no action.  A write hit to a Shared block causes the cache to acquire the bus, send an invalidate signal to invalidate any other existing copies in other caches, modify the part of the block being written, and change the state to Modified.</a:t>
            </a:r>
          </a:p>
        </p:txBody>
      </p:sp>
    </p:spTree>
    <p:extLst>
      <p:ext uri="{BB962C8B-B14F-4D97-AF65-F5344CB8AC3E}">
        <p14:creationId xmlns:p14="http://schemas.microsoft.com/office/powerpoint/2010/main" val="29486037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0178" name="Rectangle 2"/>
          <p:cNvSpPr>
            <a:spLocks noGrp="1" noRot="1" noChangeAspect="1" noChangeArrowheads="1" noTextEdit="1"/>
          </p:cNvSpPr>
          <p:nvPr>
            <p:ph type="sldImg"/>
          </p:nvPr>
        </p:nvSpPr>
        <p:spPr/>
      </p:sp>
      <p:sp>
        <p:nvSpPr>
          <p:cNvPr id="1970179" name="Rectangle 3"/>
          <p:cNvSpPr>
            <a:spLocks noGrp="1" noChangeArrowheads="1"/>
          </p:cNvSpPr>
          <p:nvPr>
            <p:ph type="body" idx="1"/>
          </p:nvPr>
        </p:nvSpPr>
        <p:spPr>
          <a:ln/>
        </p:spPr>
        <p:txBody>
          <a:bodyPr/>
          <a:lstStyle/>
          <a:p>
            <a:r>
              <a:rPr lang="en-US" dirty="0"/>
              <a:t>Compulsory misses are all very small and are included in capacity misses.  The x axis is </a:t>
            </a:r>
            <a:r>
              <a:rPr lang="en-US" dirty="0" smtClean="0"/>
              <a:t>core count</a:t>
            </a:r>
            <a:endParaRPr lang="en-US" dirty="0"/>
          </a:p>
        </p:txBody>
      </p:sp>
    </p:spTree>
    <p:extLst>
      <p:ext uri="{BB962C8B-B14F-4D97-AF65-F5344CB8AC3E}">
        <p14:creationId xmlns:p14="http://schemas.microsoft.com/office/powerpoint/2010/main" val="3313879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Rot="1" noChangeAspect="1" noChangeArrowheads="1" noTextEdit="1"/>
          </p:cNvSpPr>
          <p:nvPr>
            <p:ph type="sldImg"/>
          </p:nvPr>
        </p:nvSpPr>
        <p:spPr/>
      </p:sp>
      <p:sp>
        <p:nvSpPr>
          <p:cNvPr id="1950723" name="Rectangle 3"/>
          <p:cNvSpPr>
            <a:spLocks noGrp="1" noChangeArrowheads="1"/>
          </p:cNvSpPr>
          <p:nvPr>
            <p:ph type="body" idx="1"/>
          </p:nvPr>
        </p:nvSpPr>
        <p:spPr>
          <a:ln/>
        </p:spPr>
        <p:txBody>
          <a:bodyPr/>
          <a:lstStyle/>
          <a:p>
            <a:r>
              <a:rPr lang="en-US"/>
              <a:t>For E and S book states that memory has an up-to-date version so is this not a write-back cache ???</a:t>
            </a:r>
          </a:p>
        </p:txBody>
      </p:sp>
    </p:spTree>
    <p:extLst>
      <p:ext uri="{BB962C8B-B14F-4D97-AF65-F5344CB8AC3E}">
        <p14:creationId xmlns:p14="http://schemas.microsoft.com/office/powerpoint/2010/main" val="402731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a:t>
            </a:r>
            <a:r>
              <a:rPr lang="en-US" dirty="0" smtClean="0"/>
              <a:t>times</a:t>
            </a:r>
            <a:endParaRPr lang="en-US" dirty="0"/>
          </a:p>
        </p:txBody>
      </p:sp>
    </p:spTree>
    <p:extLst>
      <p:ext uri="{BB962C8B-B14F-4D97-AF65-F5344CB8AC3E}">
        <p14:creationId xmlns:p14="http://schemas.microsoft.com/office/powerpoint/2010/main" val="367084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8"/>
            <a:ext cx="6303962" cy="4319587"/>
          </a:xfrm>
          <a:noFill/>
          <a:ln>
            <a:noFill/>
          </a:ln>
        </p:spPr>
        <p:txBody>
          <a:bodyPr lIns="95655" tIns="46988" rIns="95655" bIns="46988"/>
          <a:lstStyle/>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Besides working at Sun, I also teach people how to fly whenever I have time.</a:t>
            </a:r>
          </a:p>
          <a:p>
            <a:r>
              <a:rPr lang="en-US"/>
              <a:t>Statistic have shown that if a pilot crashed after an engine failure, he or she is more likely to get killed in a multi-engine light airplane than a single engine airplane.</a:t>
            </a:r>
          </a:p>
          <a:p>
            <a:r>
              <a:rPr lang="en-US"/>
              <a:t>The joke among us flight instructors is that: sure, when the engine quit in a single engine stops, you have one option: sooner or later, you land.  Probably sooner.</a:t>
            </a:r>
          </a:p>
          <a:p>
            <a:r>
              <a:rPr lang="en-US"/>
              <a:t>But in a multi-engine airplane with one engine stops, you have a lot of options.  It is the need to make a decision that kills those people.</a:t>
            </a:r>
          </a:p>
          <a:p>
            <a:endParaRPr lang="en-US"/>
          </a:p>
        </p:txBody>
      </p:sp>
      <p:sp>
        <p:nvSpPr>
          <p:cNvPr id="1655811" name="Rectangle 3"/>
          <p:cNvSpPr>
            <a:spLocks noGrp="1" noRot="1" noChangeAspect="1" noChangeArrowheads="1" noTextEdit="1"/>
          </p:cNvSpPr>
          <p:nvPr>
            <p:ph type="sldImg"/>
          </p:nvPr>
        </p:nvSpPr>
        <p:spPr>
          <a:xfrm>
            <a:off x="1277938" y="620713"/>
            <a:ext cx="4775200" cy="3581400"/>
          </a:xfrm>
          <a:ln/>
        </p:spPr>
      </p:sp>
    </p:spTree>
    <p:extLst>
      <p:ext uri="{BB962C8B-B14F-4D97-AF65-F5344CB8AC3E}">
        <p14:creationId xmlns:p14="http://schemas.microsoft.com/office/powerpoint/2010/main" val="4273364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44" tIns="46983" rIns="95644" bIns="46983"/>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279525" y="619125"/>
            <a:ext cx="4776788" cy="3582988"/>
          </a:xfrm>
          <a:ln/>
        </p:spPr>
      </p:sp>
    </p:spTree>
    <p:extLst>
      <p:ext uri="{BB962C8B-B14F-4D97-AF65-F5344CB8AC3E}">
        <p14:creationId xmlns:p14="http://schemas.microsoft.com/office/powerpoint/2010/main" val="8228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Rectangle 2"/>
          <p:cNvSpPr>
            <a:spLocks noGrp="1" noChangeArrowheads="1"/>
          </p:cNvSpPr>
          <p:nvPr>
            <p:ph type="body" idx="1"/>
          </p:nvPr>
        </p:nvSpPr>
        <p:spPr>
          <a:xfrm>
            <a:off x="550863" y="4562475"/>
            <a:ext cx="6303962" cy="4318000"/>
          </a:xfrm>
          <a:noFill/>
          <a:ln>
            <a:noFill/>
          </a:ln>
        </p:spPr>
        <p:txBody>
          <a:bodyPr lIns="95644" tIns="46983" rIns="95644" bIns="46983"/>
          <a:lstStyle/>
          <a:p>
            <a:r>
              <a:rPr lang="en-US" dirty="0"/>
              <a:t>A HIT is when the data the processor wants to access is found in the upper level (</a:t>
            </a:r>
            <a:r>
              <a:rPr lang="en-US" dirty="0" err="1"/>
              <a:t>Blk</a:t>
            </a:r>
            <a:r>
              <a:rPr lang="en-US" dirty="0"/>
              <a:t> X).</a:t>
            </a:r>
          </a:p>
          <a:p>
            <a:r>
              <a:rPr lang="en-US" dirty="0"/>
              <a:t>The fraction of the memory access that are HIT is defined as HIT rate.</a:t>
            </a:r>
          </a:p>
          <a:p>
            <a:r>
              <a:rPr lang="en-US" dirty="0"/>
              <a:t>HIT Time is the time to access the Upper Level where the data is found (X).  It consists of:</a:t>
            </a:r>
          </a:p>
          <a:p>
            <a:r>
              <a:rPr lang="en-US" dirty="0"/>
              <a:t>(a) Time to access this level.</a:t>
            </a:r>
          </a:p>
          <a:p>
            <a:r>
              <a:rPr lang="en-US" dirty="0"/>
              <a:t>(b) AND the time to determine if this is a Hit or Miss.</a:t>
            </a:r>
          </a:p>
          <a:p>
            <a:r>
              <a:rPr lang="en-US" dirty="0"/>
              <a:t>If the data the processor wants cannot be found in the Upper level.  Then we have a miss and we need to retrieve the data (</a:t>
            </a:r>
            <a:r>
              <a:rPr lang="en-US" dirty="0" err="1"/>
              <a:t>Blk</a:t>
            </a:r>
            <a:r>
              <a:rPr lang="en-US" dirty="0"/>
              <a:t> Y) from the lower level.</a:t>
            </a:r>
          </a:p>
          <a:p>
            <a:r>
              <a:rPr lang="en-US" dirty="0"/>
              <a:t>By definition (definition of Hit: Fraction), the miss rate is just 1 minus the hit rate.</a:t>
            </a:r>
          </a:p>
          <a:p>
            <a:r>
              <a:rPr lang="en-US" dirty="0"/>
              <a:t>This miss penalty also consists of two parts:</a:t>
            </a:r>
          </a:p>
          <a:p>
            <a:r>
              <a:rPr lang="en-US" dirty="0"/>
              <a:t>(a) The time it takes to replace a block (</a:t>
            </a:r>
            <a:r>
              <a:rPr lang="en-US" dirty="0" err="1"/>
              <a:t>Blk</a:t>
            </a:r>
            <a:r>
              <a:rPr lang="en-US" dirty="0"/>
              <a:t> Y to </a:t>
            </a:r>
            <a:r>
              <a:rPr lang="en-US" dirty="0" err="1"/>
              <a:t>BlkX</a:t>
            </a:r>
            <a:r>
              <a:rPr lang="en-US" dirty="0"/>
              <a:t>) in the upper level.</a:t>
            </a:r>
          </a:p>
          <a:p>
            <a:r>
              <a:rPr lang="en-US" dirty="0"/>
              <a:t>(b) And then the time it takes to deliver this new block to the processor.</a:t>
            </a:r>
          </a:p>
          <a:p>
            <a:r>
              <a:rPr lang="en-US" dirty="0"/>
              <a:t>It is very important that your Hit Time to be much </a:t>
            </a:r>
            <a:r>
              <a:rPr lang="en-US" dirty="0" err="1"/>
              <a:t>much</a:t>
            </a:r>
            <a:r>
              <a:rPr lang="en-US" dirty="0"/>
              <a:t> smaller than your miss penalty.  Otherwise, there will be no reason to build a memory hierarchy.</a:t>
            </a:r>
          </a:p>
          <a:p>
            <a:endParaRPr lang="en-US" dirty="0"/>
          </a:p>
        </p:txBody>
      </p:sp>
      <p:sp>
        <p:nvSpPr>
          <p:cNvPr id="1514499" name="Rectangle 3"/>
          <p:cNvSpPr>
            <a:spLocks noGrp="1" noRot="1" noChangeAspect="1" noChangeArrowheads="1" noTextEdit="1"/>
          </p:cNvSpPr>
          <p:nvPr>
            <p:ph type="sldImg"/>
          </p:nvPr>
        </p:nvSpPr>
        <p:spPr>
          <a:xfrm>
            <a:off x="1279525" y="619125"/>
            <a:ext cx="4776788" cy="3582988"/>
          </a:xfrm>
          <a:ln/>
        </p:spPr>
      </p:sp>
    </p:spTree>
    <p:extLst>
      <p:ext uri="{BB962C8B-B14F-4D97-AF65-F5344CB8AC3E}">
        <p14:creationId xmlns:p14="http://schemas.microsoft.com/office/powerpoint/2010/main" val="1702929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body" idx="1"/>
          </p:nvPr>
        </p:nvSpPr>
        <p:spPr>
          <a:xfrm>
            <a:off x="975360" y="4562237"/>
            <a:ext cx="5364480" cy="4318873"/>
          </a:xfrm>
          <a:ln>
            <a:noFill/>
          </a:ln>
        </p:spPr>
        <p:txBody>
          <a:bodyPr lIns="95644" tIns="46983" rIns="95644" bIns="46983"/>
          <a:lstStyle/>
          <a:p>
            <a:r>
              <a:rPr lang="en-US" dirty="0" smtClean="0"/>
              <a:t>Because the upper level is smaller and built using</a:t>
            </a:r>
            <a:r>
              <a:rPr lang="en-US" baseline="0" dirty="0" smtClean="0"/>
              <a:t> faster memory parts, its hit time will be much smaller than the time to access the next level in the hierarchy (which is the major component of the miss penalty).</a:t>
            </a:r>
            <a:endParaRPr lang="en-US" dirty="0"/>
          </a:p>
        </p:txBody>
      </p:sp>
      <p:sp>
        <p:nvSpPr>
          <p:cNvPr id="1490947"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2536385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74725" y="4562475"/>
            <a:ext cx="5365750" cy="4319588"/>
          </a:xfrm>
          <a:ln>
            <a:noFill/>
          </a:ln>
        </p:spPr>
        <p:txBody>
          <a:bodyPr lIns="98224" tIns="48250" rIns="98224" bIns="48250"/>
          <a:lstStyle/>
          <a:p>
            <a:endParaRPr lang="en-US"/>
          </a:p>
        </p:txBody>
      </p:sp>
      <p:sp>
        <p:nvSpPr>
          <p:cNvPr id="1591299"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43503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914400"/>
            <a:ext cx="4000500" cy="2398713"/>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5A.</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9.e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8.emf"/><Relationship Id="rId4"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426207" y="2137926"/>
            <a:ext cx="5092741" cy="479747"/>
          </a:xfrm>
          <a:noFill/>
        </p:spPr>
        <p:txBody>
          <a:bodyPr wrap="none" anchor="ctr"/>
          <a:lstStyle/>
          <a:p>
            <a:pPr algn="ctr"/>
            <a:r>
              <a:rPr lang="zh-CN" altLang="en-US" sz="3200" dirty="0" smtClean="0"/>
              <a:t>第五章：存储器层次结构</a:t>
            </a:r>
            <a:r>
              <a:rPr lang="en-US" altLang="zh-CN" sz="3200" smtClean="0"/>
              <a:t>-B</a:t>
            </a:r>
            <a:endParaRPr lang="en-US" sz="3200" dirty="0" smtClean="0"/>
          </a:p>
        </p:txBody>
      </p:sp>
      <p:sp>
        <p:nvSpPr>
          <p:cNvPr id="5123" name="Rectangle 3"/>
          <p:cNvSpPr>
            <a:spLocks noGrp="1" noChangeArrowheads="1"/>
          </p:cNvSpPr>
          <p:nvPr>
            <p:ph type="subTitle" idx="1"/>
          </p:nvPr>
        </p:nvSpPr>
        <p:spPr>
          <a:xfrm>
            <a:off x="685800" y="3886200"/>
            <a:ext cx="7848600" cy="1630190"/>
          </a:xfrm>
          <a:noFill/>
        </p:spPr>
        <p:txBody>
          <a:bodyPr/>
          <a:lstStyle/>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p>
          <a:p>
            <a:pPr marL="203200" indent="-203200">
              <a:spcBef>
                <a:spcPct val="30000"/>
              </a:spcBef>
            </a:pPr>
            <a:r>
              <a:rPr lang="en-US" sz="1800" dirty="0" smtClean="0"/>
              <a:t>Patterson &amp; Hennessy, © 2008, MK]</a:t>
            </a:r>
          </a:p>
          <a:p>
            <a:pPr marL="203200" indent="-203200">
              <a:spcBef>
                <a:spcPct val="30000"/>
              </a:spcBef>
            </a:pPr>
            <a:r>
              <a:rPr lang="en-US" sz="1800" dirty="0"/>
              <a:t>Courtesy for Mary Jane Irwin of PSU</a:t>
            </a:r>
          </a:p>
          <a:p>
            <a:pPr marL="203200" indent="-203200">
              <a:spcBef>
                <a:spcPct val="30000"/>
              </a:spcBef>
            </a:pPr>
            <a:endParaRPr lang="en-US" sz="1800" dirty="0" smtClean="0"/>
          </a:p>
          <a:p>
            <a:pPr marL="203200" indent="-203200">
              <a:spcBef>
                <a:spcPct val="30000"/>
              </a:spcBef>
            </a:pPr>
            <a:endParaRPr lang="en-US" sz="1800" dirty="0" smtClean="0"/>
          </a:p>
        </p:txBody>
      </p:sp>
    </p:spTree>
    <p:extLst>
      <p:ext uri="{BB962C8B-B14F-4D97-AF65-F5344CB8AC3E}">
        <p14:creationId xmlns:p14="http://schemas.microsoft.com/office/powerpoint/2010/main" val="29039927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ChangeArrowheads="1"/>
          </p:cNvSpPr>
          <p:nvPr/>
        </p:nvSpPr>
        <p:spPr bwMode="auto">
          <a:xfrm>
            <a:off x="609600" y="228600"/>
            <a:ext cx="4284663" cy="477838"/>
          </a:xfrm>
          <a:prstGeom prst="rect">
            <a:avLst/>
          </a:prstGeom>
          <a:noFill/>
          <a:ln w="12700">
            <a:noFill/>
            <a:miter lim="800000"/>
            <a:headEnd/>
            <a:tailEnd/>
          </a:ln>
          <a:effectLst/>
        </p:spPr>
        <p:txBody>
          <a:bodyPr wrap="none" anchor="ctr"/>
          <a:lstStyle/>
          <a:p>
            <a:endParaRPr lang="en-US"/>
          </a:p>
        </p:txBody>
      </p:sp>
      <p:sp>
        <p:nvSpPr>
          <p:cNvPr id="1489923" name="Rectangle 3"/>
          <p:cNvSpPr>
            <a:spLocks noGrp="1" noChangeArrowheads="1"/>
          </p:cNvSpPr>
          <p:nvPr>
            <p:ph type="title"/>
          </p:nvPr>
        </p:nvSpPr>
        <p:spPr>
          <a:xfrm>
            <a:off x="533400" y="283630"/>
            <a:ext cx="8153400" cy="464614"/>
          </a:xfrm>
          <a:noFill/>
          <a:ln/>
        </p:spPr>
        <p:txBody>
          <a:bodyPr lIns="90488" tIns="44450" rIns="90488" bIns="44450" anchor="ctr"/>
          <a:lstStyle/>
          <a:p>
            <a:r>
              <a:rPr lang="zh-CN" altLang="en-US" dirty="0" smtClean="0"/>
              <a:t>存储器层次结构的特征</a:t>
            </a:r>
            <a:endParaRPr lang="en-US" dirty="0"/>
          </a:p>
        </p:txBody>
      </p:sp>
      <p:sp>
        <p:nvSpPr>
          <p:cNvPr id="1489924" name="AutoShape 4"/>
          <p:cNvSpPr>
            <a:spLocks noChangeArrowheads="1"/>
          </p:cNvSpPr>
          <p:nvPr/>
        </p:nvSpPr>
        <p:spPr bwMode="auto">
          <a:xfrm>
            <a:off x="2057400" y="1995488"/>
            <a:ext cx="4800600" cy="320040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489925" name="Line 5"/>
          <p:cNvSpPr>
            <a:spLocks noChangeShapeType="1"/>
          </p:cNvSpPr>
          <p:nvPr/>
        </p:nvSpPr>
        <p:spPr bwMode="auto">
          <a:xfrm>
            <a:off x="3886200" y="2757488"/>
            <a:ext cx="1143000" cy="0"/>
          </a:xfrm>
          <a:prstGeom prst="line">
            <a:avLst/>
          </a:prstGeom>
          <a:noFill/>
          <a:ln w="12700">
            <a:solidFill>
              <a:schemeClr val="tx1"/>
            </a:solidFill>
            <a:round/>
            <a:headEnd/>
            <a:tailEnd/>
          </a:ln>
          <a:effectLst/>
        </p:spPr>
        <p:txBody>
          <a:bodyPr/>
          <a:lstStyle/>
          <a:p>
            <a:endParaRPr lang="en-US"/>
          </a:p>
        </p:txBody>
      </p:sp>
      <p:sp>
        <p:nvSpPr>
          <p:cNvPr id="1489926" name="Text Box 6"/>
          <p:cNvSpPr txBox="1">
            <a:spLocks noChangeArrowheads="1"/>
          </p:cNvSpPr>
          <p:nvPr/>
        </p:nvSpPr>
        <p:spPr bwMode="auto">
          <a:xfrm>
            <a:off x="457200" y="2300288"/>
            <a:ext cx="1447800" cy="1323439"/>
          </a:xfrm>
          <a:prstGeom prst="rect">
            <a:avLst/>
          </a:prstGeom>
          <a:noFill/>
          <a:ln w="12700">
            <a:noFill/>
            <a:miter lim="800000"/>
            <a:headEnd/>
            <a:tailEnd/>
          </a:ln>
          <a:effectLst/>
        </p:spPr>
        <p:txBody>
          <a:bodyPr>
            <a:spAutoFit/>
          </a:bodyPr>
          <a:lstStyle/>
          <a:p>
            <a:r>
              <a:rPr lang="zh-CN" altLang="en-US" sz="2000" dirty="0" smtClean="0">
                <a:solidFill>
                  <a:schemeClr val="tx1"/>
                </a:solidFill>
              </a:rPr>
              <a:t>访问时间随离</a:t>
            </a:r>
            <a:r>
              <a:rPr lang="en-US" altLang="zh-CN" sz="2000" dirty="0" smtClean="0">
                <a:solidFill>
                  <a:schemeClr val="tx1"/>
                </a:solidFill>
              </a:rPr>
              <a:t>CPU</a:t>
            </a:r>
            <a:r>
              <a:rPr lang="zh-CN" altLang="en-US" sz="2000" dirty="0" smtClean="0">
                <a:solidFill>
                  <a:schemeClr val="tx1"/>
                </a:solidFill>
              </a:rPr>
              <a:t>距离的增加而增加</a:t>
            </a:r>
            <a:endParaRPr lang="en-US" sz="2000" dirty="0">
              <a:solidFill>
                <a:schemeClr val="tx1"/>
              </a:solidFill>
            </a:endParaRPr>
          </a:p>
        </p:txBody>
      </p:sp>
      <p:sp>
        <p:nvSpPr>
          <p:cNvPr id="1489928" name="Text Box 8"/>
          <p:cNvSpPr txBox="1">
            <a:spLocks noChangeArrowheads="1"/>
          </p:cNvSpPr>
          <p:nvPr/>
        </p:nvSpPr>
        <p:spPr bwMode="auto">
          <a:xfrm>
            <a:off x="4191000" y="2300288"/>
            <a:ext cx="838200" cy="366712"/>
          </a:xfrm>
          <a:prstGeom prst="rect">
            <a:avLst/>
          </a:prstGeom>
          <a:noFill/>
          <a:ln w="12700">
            <a:noFill/>
            <a:miter lim="800000"/>
            <a:headEnd/>
            <a:tailEnd/>
          </a:ln>
          <a:effectLst/>
        </p:spPr>
        <p:txBody>
          <a:bodyPr>
            <a:spAutoFit/>
          </a:bodyPr>
          <a:lstStyle/>
          <a:p>
            <a:r>
              <a:rPr lang="en-US" b="1">
                <a:solidFill>
                  <a:schemeClr val="tx1"/>
                </a:solidFill>
              </a:rPr>
              <a:t>L1$</a:t>
            </a:r>
          </a:p>
        </p:txBody>
      </p:sp>
      <p:sp>
        <p:nvSpPr>
          <p:cNvPr id="1489929" name="Line 9"/>
          <p:cNvSpPr>
            <a:spLocks noChangeShapeType="1"/>
          </p:cNvSpPr>
          <p:nvPr/>
        </p:nvSpPr>
        <p:spPr bwMode="auto">
          <a:xfrm>
            <a:off x="3352800" y="3519488"/>
            <a:ext cx="2209800" cy="0"/>
          </a:xfrm>
          <a:prstGeom prst="line">
            <a:avLst/>
          </a:prstGeom>
          <a:noFill/>
          <a:ln w="12700">
            <a:solidFill>
              <a:schemeClr val="tx1"/>
            </a:solidFill>
            <a:round/>
            <a:headEnd/>
            <a:tailEnd/>
          </a:ln>
          <a:effectLst/>
        </p:spPr>
        <p:txBody>
          <a:bodyPr/>
          <a:lstStyle/>
          <a:p>
            <a:endParaRPr lang="en-US"/>
          </a:p>
        </p:txBody>
      </p:sp>
      <p:sp>
        <p:nvSpPr>
          <p:cNvPr id="1489930" name="Line 10"/>
          <p:cNvSpPr>
            <a:spLocks noChangeShapeType="1"/>
          </p:cNvSpPr>
          <p:nvPr/>
        </p:nvSpPr>
        <p:spPr bwMode="auto">
          <a:xfrm>
            <a:off x="2743200" y="4281488"/>
            <a:ext cx="3429000" cy="0"/>
          </a:xfrm>
          <a:prstGeom prst="line">
            <a:avLst/>
          </a:prstGeom>
          <a:noFill/>
          <a:ln w="12700">
            <a:solidFill>
              <a:schemeClr val="tx1"/>
            </a:solidFill>
            <a:round/>
            <a:headEnd/>
            <a:tailEnd/>
          </a:ln>
          <a:effectLst/>
        </p:spPr>
        <p:txBody>
          <a:bodyPr/>
          <a:lstStyle/>
          <a:p>
            <a:endParaRPr lang="en-US"/>
          </a:p>
        </p:txBody>
      </p:sp>
      <p:sp>
        <p:nvSpPr>
          <p:cNvPr id="1489931" name="Text Box 11"/>
          <p:cNvSpPr txBox="1">
            <a:spLocks noChangeArrowheads="1"/>
          </p:cNvSpPr>
          <p:nvPr/>
        </p:nvSpPr>
        <p:spPr bwMode="auto">
          <a:xfrm>
            <a:off x="4191000" y="2986088"/>
            <a:ext cx="838200" cy="366712"/>
          </a:xfrm>
          <a:prstGeom prst="rect">
            <a:avLst/>
          </a:prstGeom>
          <a:noFill/>
          <a:ln w="12700">
            <a:noFill/>
            <a:miter lim="800000"/>
            <a:headEnd/>
            <a:tailEnd/>
          </a:ln>
          <a:effectLst/>
        </p:spPr>
        <p:txBody>
          <a:bodyPr>
            <a:spAutoFit/>
          </a:bodyPr>
          <a:lstStyle/>
          <a:p>
            <a:r>
              <a:rPr lang="en-US" b="1">
                <a:solidFill>
                  <a:schemeClr val="tx1"/>
                </a:solidFill>
              </a:rPr>
              <a:t>L2$</a:t>
            </a:r>
          </a:p>
        </p:txBody>
      </p:sp>
      <p:sp>
        <p:nvSpPr>
          <p:cNvPr id="1489932" name="Text Box 12"/>
          <p:cNvSpPr txBox="1">
            <a:spLocks noChangeArrowheads="1"/>
          </p:cNvSpPr>
          <p:nvPr/>
        </p:nvSpPr>
        <p:spPr bwMode="auto">
          <a:xfrm>
            <a:off x="3352800" y="3748088"/>
            <a:ext cx="2438400" cy="366712"/>
          </a:xfrm>
          <a:prstGeom prst="rect">
            <a:avLst/>
          </a:prstGeom>
          <a:noFill/>
          <a:ln w="12700">
            <a:noFill/>
            <a:miter lim="800000"/>
            <a:headEnd/>
            <a:tailEnd/>
          </a:ln>
          <a:effectLst/>
        </p:spPr>
        <p:txBody>
          <a:bodyPr>
            <a:spAutoFit/>
          </a:bodyPr>
          <a:lstStyle/>
          <a:p>
            <a:pPr algn="ctr"/>
            <a:r>
              <a:rPr lang="en-US" b="1">
                <a:solidFill>
                  <a:schemeClr val="tx1"/>
                </a:solidFill>
              </a:rPr>
              <a:t>Main Memory</a:t>
            </a:r>
          </a:p>
        </p:txBody>
      </p:sp>
      <p:sp>
        <p:nvSpPr>
          <p:cNvPr id="1489933" name="Text Box 13"/>
          <p:cNvSpPr txBox="1">
            <a:spLocks noChangeArrowheads="1"/>
          </p:cNvSpPr>
          <p:nvPr/>
        </p:nvSpPr>
        <p:spPr bwMode="auto">
          <a:xfrm>
            <a:off x="2971800" y="4662488"/>
            <a:ext cx="3048000" cy="366712"/>
          </a:xfrm>
          <a:prstGeom prst="rect">
            <a:avLst/>
          </a:prstGeom>
          <a:noFill/>
          <a:ln w="12700">
            <a:noFill/>
            <a:miter lim="800000"/>
            <a:headEnd/>
            <a:tailEnd/>
          </a:ln>
          <a:effectLst/>
        </p:spPr>
        <p:txBody>
          <a:bodyPr>
            <a:spAutoFit/>
          </a:bodyPr>
          <a:lstStyle/>
          <a:p>
            <a:pPr algn="ctr"/>
            <a:r>
              <a:rPr lang="en-US" b="1">
                <a:solidFill>
                  <a:schemeClr val="tx1"/>
                </a:solidFill>
              </a:rPr>
              <a:t>Secondary  Memory</a:t>
            </a:r>
          </a:p>
        </p:txBody>
      </p:sp>
      <p:sp>
        <p:nvSpPr>
          <p:cNvPr id="1489934" name="Line 14"/>
          <p:cNvSpPr>
            <a:spLocks noChangeShapeType="1"/>
          </p:cNvSpPr>
          <p:nvPr/>
        </p:nvSpPr>
        <p:spPr bwMode="auto">
          <a:xfrm>
            <a:off x="1905000" y="1614488"/>
            <a:ext cx="0" cy="3505200"/>
          </a:xfrm>
          <a:prstGeom prst="line">
            <a:avLst/>
          </a:prstGeom>
          <a:noFill/>
          <a:ln w="12700">
            <a:solidFill>
              <a:schemeClr val="tx1"/>
            </a:solidFill>
            <a:round/>
            <a:headEnd/>
            <a:tailEnd type="triangle" w="med" len="med"/>
          </a:ln>
          <a:effectLst/>
        </p:spPr>
        <p:txBody>
          <a:bodyPr/>
          <a:lstStyle/>
          <a:p>
            <a:endParaRPr lang="en-US"/>
          </a:p>
        </p:txBody>
      </p:sp>
      <p:sp>
        <p:nvSpPr>
          <p:cNvPr id="1489935" name="Text Box 15"/>
          <p:cNvSpPr txBox="1">
            <a:spLocks noChangeArrowheads="1"/>
          </p:cNvSpPr>
          <p:nvPr/>
        </p:nvSpPr>
        <p:spPr bwMode="auto">
          <a:xfrm>
            <a:off x="3886200" y="1233488"/>
            <a:ext cx="1301750" cy="366712"/>
          </a:xfrm>
          <a:prstGeom prst="rect">
            <a:avLst/>
          </a:prstGeom>
          <a:noFill/>
          <a:ln w="12700">
            <a:noFill/>
            <a:miter lim="800000"/>
            <a:headEnd/>
            <a:tailEnd/>
          </a:ln>
          <a:effectLst/>
        </p:spPr>
        <p:txBody>
          <a:bodyPr wrap="none">
            <a:spAutoFit/>
          </a:bodyPr>
          <a:lstStyle/>
          <a:p>
            <a:r>
              <a:rPr lang="en-US" b="1">
                <a:solidFill>
                  <a:schemeClr val="tx1"/>
                </a:solidFill>
              </a:rPr>
              <a:t>Processor</a:t>
            </a:r>
          </a:p>
        </p:txBody>
      </p:sp>
      <p:sp>
        <p:nvSpPr>
          <p:cNvPr id="1489936" name="Line 16"/>
          <p:cNvSpPr>
            <a:spLocks noChangeShapeType="1"/>
          </p:cNvSpPr>
          <p:nvPr/>
        </p:nvSpPr>
        <p:spPr bwMode="auto">
          <a:xfrm>
            <a:off x="2057400" y="5424488"/>
            <a:ext cx="48006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89937" name="Text Box 17"/>
          <p:cNvSpPr txBox="1">
            <a:spLocks noChangeArrowheads="1"/>
          </p:cNvSpPr>
          <p:nvPr/>
        </p:nvSpPr>
        <p:spPr bwMode="auto">
          <a:xfrm>
            <a:off x="1981200" y="5500688"/>
            <a:ext cx="5105400" cy="707886"/>
          </a:xfrm>
          <a:prstGeom prst="rect">
            <a:avLst/>
          </a:prstGeom>
          <a:noFill/>
          <a:ln w="12700">
            <a:noFill/>
            <a:miter lim="800000"/>
            <a:headEnd/>
            <a:tailEnd/>
          </a:ln>
          <a:effectLst/>
        </p:spPr>
        <p:txBody>
          <a:bodyPr wrap="square">
            <a:spAutoFit/>
          </a:bodyPr>
          <a:lstStyle/>
          <a:p>
            <a:pPr algn="ctr"/>
            <a:r>
              <a:rPr lang="zh-CN" altLang="en-US" sz="2000" dirty="0" smtClean="0">
                <a:solidFill>
                  <a:schemeClr val="tx1"/>
                </a:solidFill>
              </a:rPr>
              <a:t>每一层中存储器的（相对）容量大小：</a:t>
            </a:r>
            <a:endParaRPr lang="en-US" altLang="zh-CN" sz="2000" dirty="0" smtClean="0">
              <a:solidFill>
                <a:schemeClr val="tx1"/>
              </a:solidFill>
            </a:endParaRPr>
          </a:p>
          <a:p>
            <a:pPr algn="ctr"/>
            <a:r>
              <a:rPr lang="zh-CN" altLang="en-US" sz="2000" dirty="0" smtClean="0">
                <a:solidFill>
                  <a:schemeClr val="tx1"/>
                </a:solidFill>
              </a:rPr>
              <a:t>离处理器越远，容量越大</a:t>
            </a:r>
            <a:endParaRPr lang="en-US" sz="2000" dirty="0">
              <a:solidFill>
                <a:schemeClr val="tx1"/>
              </a:solidFill>
            </a:endParaRPr>
          </a:p>
        </p:txBody>
      </p:sp>
      <p:grpSp>
        <p:nvGrpSpPr>
          <p:cNvPr id="2" name="Group 18"/>
          <p:cNvGrpSpPr>
            <a:grpSpLocks/>
          </p:cNvGrpSpPr>
          <p:nvPr/>
        </p:nvGrpSpPr>
        <p:grpSpPr bwMode="auto">
          <a:xfrm>
            <a:off x="7010400" y="838201"/>
            <a:ext cx="1752600" cy="4281488"/>
            <a:chOff x="4416" y="471"/>
            <a:chExt cx="1104" cy="2697"/>
          </a:xfrm>
        </p:grpSpPr>
        <p:sp>
          <p:nvSpPr>
            <p:cNvPr id="1489939" name="Line 19"/>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p:spPr>
          <p:txBody>
            <a:bodyPr/>
            <a:lstStyle/>
            <a:p>
              <a:endParaRPr lang="en-US"/>
            </a:p>
          </p:txBody>
        </p:sp>
        <p:sp>
          <p:nvSpPr>
            <p:cNvPr id="1489940" name="Text Box 20"/>
            <p:cNvSpPr txBox="1">
              <a:spLocks noChangeArrowheads="1"/>
            </p:cNvSpPr>
            <p:nvPr/>
          </p:nvSpPr>
          <p:spPr bwMode="auto">
            <a:xfrm>
              <a:off x="4416" y="471"/>
              <a:ext cx="1104" cy="2385"/>
            </a:xfrm>
            <a:prstGeom prst="rect">
              <a:avLst/>
            </a:prstGeom>
            <a:noFill/>
            <a:ln w="12700">
              <a:noFill/>
              <a:miter lim="800000"/>
              <a:headEnd/>
              <a:tailEnd/>
            </a:ln>
            <a:effectLst/>
          </p:spPr>
          <p:txBody>
            <a:bodyPr>
              <a:spAutoFit/>
            </a:bodyPr>
            <a:lstStyle/>
            <a:p>
              <a:r>
                <a:rPr lang="en-US" sz="2000" dirty="0"/>
                <a:t>Inclusive</a:t>
              </a:r>
              <a:r>
                <a:rPr lang="en-US" sz="2000" dirty="0">
                  <a:solidFill>
                    <a:schemeClr val="tx1"/>
                  </a:solidFill>
                </a:rPr>
                <a:t>– what is in L1$ is a subset of what is in L2$  is a subset of what is in MM that is a subset of is in </a:t>
              </a:r>
              <a:r>
                <a:rPr lang="en-US" sz="2000" dirty="0" smtClean="0">
                  <a:solidFill>
                    <a:schemeClr val="tx1"/>
                  </a:solidFill>
                </a:rPr>
                <a:t>SM </a:t>
              </a:r>
              <a:r>
                <a:rPr lang="en-US" sz="2000" dirty="0" smtClean="0"/>
                <a:t>(</a:t>
              </a:r>
              <a:r>
                <a:rPr lang="zh-CN" altLang="en-US" sz="2000" dirty="0" smtClean="0"/>
                <a:t>这其实是为了说明存储器是一个真正的层次结构</a:t>
              </a:r>
              <a:r>
                <a:rPr lang="en-US" altLang="zh-CN" sz="2000" dirty="0" smtClean="0"/>
                <a:t>)</a:t>
              </a:r>
              <a:endParaRPr lang="en-US" sz="2000" dirty="0"/>
            </a:p>
          </p:txBody>
        </p:sp>
      </p:grpSp>
      <p:grpSp>
        <p:nvGrpSpPr>
          <p:cNvPr id="3" name="Group 30"/>
          <p:cNvGrpSpPr>
            <a:grpSpLocks/>
          </p:cNvGrpSpPr>
          <p:nvPr/>
        </p:nvGrpSpPr>
        <p:grpSpPr bwMode="auto">
          <a:xfrm>
            <a:off x="4495800" y="1690688"/>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grpSp>
      <p:grpSp>
        <p:nvGrpSpPr>
          <p:cNvPr id="4" name="Group 31"/>
          <p:cNvGrpSpPr>
            <a:grpSpLocks/>
          </p:cNvGrpSpPr>
          <p:nvPr/>
        </p:nvGrpSpPr>
        <p:grpSpPr bwMode="auto">
          <a:xfrm>
            <a:off x="2057400" y="1873250"/>
            <a:ext cx="3355975" cy="2927351"/>
            <a:chOff x="1296" y="1180"/>
            <a:chExt cx="2114" cy="1844"/>
          </a:xfrm>
        </p:grpSpPr>
        <p:sp>
          <p:nvSpPr>
            <p:cNvPr id="1489945" name="Text Box 25"/>
            <p:cNvSpPr txBox="1">
              <a:spLocks noChangeArrowheads="1"/>
            </p:cNvSpPr>
            <p:nvPr/>
          </p:nvSpPr>
          <p:spPr bwMode="auto">
            <a:xfrm>
              <a:off x="1632" y="1180"/>
              <a:ext cx="1042" cy="212"/>
            </a:xfrm>
            <a:prstGeom prst="rect">
              <a:avLst/>
            </a:prstGeom>
            <a:noFill/>
            <a:ln w="12700">
              <a:noFill/>
              <a:miter lim="800000"/>
              <a:headEnd/>
              <a:tailEnd/>
            </a:ln>
            <a:effectLst/>
          </p:spPr>
          <p:txBody>
            <a:bodyPr wrap="none">
              <a:spAutoFit/>
            </a:bodyPr>
            <a:lstStyle/>
            <a:p>
              <a:r>
                <a:rPr lang="en-US" sz="1600" dirty="0">
                  <a:solidFill>
                    <a:schemeClr val="tx1"/>
                  </a:solidFill>
                </a:rPr>
                <a:t>4-8 bytes (</a:t>
              </a:r>
              <a:r>
                <a:rPr lang="en-US" sz="1600" dirty="0"/>
                <a:t>word</a:t>
              </a:r>
              <a:r>
                <a:rPr lang="en-US" sz="1600" dirty="0">
                  <a:solidFill>
                    <a:schemeClr val="tx1"/>
                  </a:solidFill>
                </a:rPr>
                <a:t>)</a:t>
              </a:r>
            </a:p>
          </p:txBody>
        </p:sp>
        <p:sp>
          <p:nvSpPr>
            <p:cNvPr id="1489946" name="Text Box 26"/>
            <p:cNvSpPr txBox="1">
              <a:spLocks noChangeArrowheads="1"/>
            </p:cNvSpPr>
            <p:nvPr/>
          </p:nvSpPr>
          <p:spPr bwMode="auto">
            <a:xfrm>
              <a:off x="1296" y="2284"/>
              <a:ext cx="1008" cy="212"/>
            </a:xfrm>
            <a:prstGeom prst="rect">
              <a:avLst/>
            </a:prstGeom>
            <a:noFill/>
            <a:ln w="12700">
              <a:noFill/>
              <a:miter lim="800000"/>
              <a:headEnd/>
              <a:tailEnd/>
            </a:ln>
            <a:effectLst/>
          </p:spPr>
          <p:txBody>
            <a:bodyPr>
              <a:spAutoFit/>
            </a:bodyPr>
            <a:lstStyle/>
            <a:p>
              <a:r>
                <a:rPr lang="en-US" sz="1600" dirty="0">
                  <a:solidFill>
                    <a:schemeClr val="tx1"/>
                  </a:solidFill>
                </a:rPr>
                <a:t>1 to 4 blocks</a:t>
              </a:r>
            </a:p>
          </p:txBody>
        </p:sp>
        <p:sp>
          <p:nvSpPr>
            <p:cNvPr id="1489947" name="Text Box 27"/>
            <p:cNvSpPr txBox="1">
              <a:spLocks noChangeArrowheads="1"/>
            </p:cNvSpPr>
            <p:nvPr/>
          </p:nvSpPr>
          <p:spPr bwMode="auto">
            <a:xfrm>
              <a:off x="1392" y="2812"/>
              <a:ext cx="2018" cy="212"/>
            </a:xfrm>
            <a:prstGeom prst="rect">
              <a:avLst/>
            </a:prstGeom>
            <a:noFill/>
            <a:ln w="12700">
              <a:noFill/>
              <a:miter lim="800000"/>
              <a:headEnd/>
              <a:tailEnd/>
            </a:ln>
            <a:effectLst/>
          </p:spPr>
          <p:txBody>
            <a:bodyPr wrap="none">
              <a:spAutoFit/>
            </a:bodyPr>
            <a:lstStyle/>
            <a:p>
              <a:r>
                <a:rPr lang="en-US" sz="1600" dirty="0">
                  <a:solidFill>
                    <a:schemeClr val="tx1"/>
                  </a:solidFill>
                </a:rPr>
                <a:t>1,024+ bytes (</a:t>
              </a:r>
              <a:r>
                <a:rPr lang="en-US" sz="1600" dirty="0"/>
                <a:t>disk sector = page</a:t>
              </a:r>
              <a:r>
                <a:rPr lang="en-US" sz="1600" dirty="0">
                  <a:solidFill>
                    <a:schemeClr val="tx1"/>
                  </a:solidFill>
                </a:rPr>
                <a:t>)</a:t>
              </a:r>
            </a:p>
          </p:txBody>
        </p:sp>
        <p:sp>
          <p:nvSpPr>
            <p:cNvPr id="1489948" name="Text Box 28"/>
            <p:cNvSpPr txBox="1">
              <a:spLocks noChangeArrowheads="1"/>
            </p:cNvSpPr>
            <p:nvPr/>
          </p:nvSpPr>
          <p:spPr bwMode="auto">
            <a:xfrm>
              <a:off x="1440" y="1804"/>
              <a:ext cx="1152" cy="212"/>
            </a:xfrm>
            <a:prstGeom prst="rect">
              <a:avLst/>
            </a:prstGeom>
            <a:noFill/>
            <a:ln w="12700">
              <a:noFill/>
              <a:miter lim="800000"/>
              <a:headEnd/>
              <a:tailEnd/>
            </a:ln>
            <a:effectLst/>
          </p:spPr>
          <p:txBody>
            <a:bodyPr>
              <a:spAutoFit/>
            </a:bodyPr>
            <a:lstStyle/>
            <a:p>
              <a:r>
                <a:rPr lang="en-US" sz="1600" dirty="0">
                  <a:solidFill>
                    <a:schemeClr val="tx1"/>
                  </a:solidFill>
                </a:rPr>
                <a:t>8-32 bytes (</a:t>
              </a:r>
              <a:r>
                <a:rPr lang="en-US" sz="1600" dirty="0"/>
                <a:t>block</a:t>
              </a:r>
              <a:r>
                <a:rPr lang="en-US" sz="1600" dirty="0">
                  <a:solidFill>
                    <a:schemeClr val="tx1"/>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9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99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9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899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6" grpId="0"/>
      <p:bldP spid="1489934" grpId="0" animBg="1"/>
      <p:bldP spid="1489936" grpId="0" animBg="1"/>
      <p:bldP spid="14899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a:xfrm>
            <a:off x="533400" y="304800"/>
            <a:ext cx="4078039" cy="426142"/>
          </a:xfrm>
          <a:noFill/>
          <a:ln/>
        </p:spPr>
        <p:txBody>
          <a:bodyPr wrap="none"/>
          <a:lstStyle/>
          <a:p>
            <a:r>
              <a:rPr lang="zh-CN" altLang="en-US" dirty="0" smtClean="0"/>
              <a:t>如何管理存储器层次结构</a:t>
            </a:r>
            <a:endParaRPr lang="en-US" dirty="0"/>
          </a:p>
        </p:txBody>
      </p:sp>
      <p:sp>
        <p:nvSpPr>
          <p:cNvPr id="1515523" name="Rectangle 3"/>
          <p:cNvSpPr>
            <a:spLocks noGrp="1" noChangeArrowheads="1"/>
          </p:cNvSpPr>
          <p:nvPr>
            <p:ph type="body" idx="1"/>
          </p:nvPr>
        </p:nvSpPr>
        <p:spPr>
          <a:xfrm>
            <a:off x="838200" y="1219200"/>
            <a:ext cx="7886700" cy="3452227"/>
          </a:xfrm>
          <a:noFill/>
          <a:ln/>
        </p:spPr>
        <p:txBody>
          <a:bodyPr/>
          <a:lstStyle/>
          <a:p>
            <a:r>
              <a:rPr lang="zh-CN" altLang="en-US" dirty="0" smtClean="0">
                <a:sym typeface="Symbol" pitchFamily="18" charset="2"/>
              </a:rPr>
              <a:t>寄存器 </a:t>
            </a:r>
            <a:r>
              <a:rPr lang="en-US" dirty="0" smtClean="0">
                <a:sym typeface="Symbol" pitchFamily="18" charset="2"/>
              </a:rPr>
              <a:t></a:t>
            </a:r>
            <a:r>
              <a:rPr lang="en-US" dirty="0" smtClean="0"/>
              <a:t> </a:t>
            </a:r>
            <a:r>
              <a:rPr lang="zh-CN" altLang="en-US" dirty="0" smtClean="0"/>
              <a:t>存储器</a:t>
            </a:r>
            <a:endParaRPr lang="en-US" dirty="0"/>
          </a:p>
          <a:p>
            <a:pPr lvl="1"/>
            <a:r>
              <a:rPr lang="en-US" dirty="0"/>
              <a:t>by </a:t>
            </a:r>
            <a:r>
              <a:rPr lang="zh-CN" altLang="en-US" dirty="0" smtClean="0"/>
              <a:t>编译器</a:t>
            </a:r>
            <a:r>
              <a:rPr lang="en-US" dirty="0" smtClean="0"/>
              <a:t>(</a:t>
            </a:r>
            <a:r>
              <a:rPr lang="zh-CN" altLang="en-US" dirty="0" smtClean="0"/>
              <a:t>程序员</a:t>
            </a:r>
            <a:r>
              <a:rPr lang="en-US" dirty="0" smtClean="0"/>
              <a:t>?)</a:t>
            </a:r>
            <a:endParaRPr lang="en-US" dirty="0"/>
          </a:p>
          <a:p>
            <a:r>
              <a:rPr lang="zh-CN" altLang="en-US" dirty="0" smtClean="0">
                <a:sym typeface="Symbol" pitchFamily="18" charset="2"/>
              </a:rPr>
              <a:t>高速缓存 </a:t>
            </a:r>
            <a:r>
              <a:rPr lang="en-US" dirty="0" smtClean="0">
                <a:sym typeface="Symbol" pitchFamily="18" charset="2"/>
              </a:rPr>
              <a:t></a:t>
            </a:r>
            <a:r>
              <a:rPr lang="en-US" dirty="0" smtClean="0"/>
              <a:t> </a:t>
            </a:r>
            <a:r>
              <a:rPr lang="zh-CN" altLang="en-US" dirty="0" smtClean="0"/>
              <a:t>主存</a:t>
            </a:r>
            <a:endParaRPr lang="en-US" dirty="0"/>
          </a:p>
          <a:p>
            <a:pPr lvl="1"/>
            <a:r>
              <a:rPr lang="en-US" dirty="0">
                <a:solidFill>
                  <a:schemeClr val="accent1"/>
                </a:solidFill>
              </a:rPr>
              <a:t>by </a:t>
            </a:r>
            <a:r>
              <a:rPr lang="zh-CN" altLang="en-US" dirty="0" smtClean="0">
                <a:solidFill>
                  <a:schemeClr val="accent1"/>
                </a:solidFill>
              </a:rPr>
              <a:t>缓存控制器硬件</a:t>
            </a:r>
            <a:endParaRPr lang="en-US" dirty="0" smtClean="0">
              <a:solidFill>
                <a:schemeClr val="accent1"/>
              </a:solidFill>
            </a:endParaRPr>
          </a:p>
          <a:p>
            <a:r>
              <a:rPr lang="zh-CN" altLang="en-US" dirty="0" smtClean="0">
                <a:sym typeface="Symbol" pitchFamily="18" charset="2"/>
              </a:rPr>
              <a:t>主存 </a:t>
            </a:r>
            <a:r>
              <a:rPr lang="en-US" dirty="0" smtClean="0">
                <a:sym typeface="Symbol" pitchFamily="18" charset="2"/>
              </a:rPr>
              <a:t> </a:t>
            </a:r>
            <a:r>
              <a:rPr lang="zh-CN" altLang="en-US" dirty="0" smtClean="0">
                <a:sym typeface="Symbol" pitchFamily="18" charset="2"/>
              </a:rPr>
              <a:t>硬盘（外存）</a:t>
            </a:r>
            <a:endParaRPr lang="en-US" dirty="0" smtClean="0"/>
          </a:p>
          <a:p>
            <a:pPr lvl="1"/>
            <a:r>
              <a:rPr lang="en-US" dirty="0" smtClean="0"/>
              <a:t>by </a:t>
            </a:r>
            <a:r>
              <a:rPr lang="zh-CN" altLang="en-US" dirty="0" smtClean="0"/>
              <a:t>操作系统 </a:t>
            </a:r>
            <a:r>
              <a:rPr lang="en-US" dirty="0" smtClean="0"/>
              <a:t>(</a:t>
            </a:r>
            <a:r>
              <a:rPr lang="zh-CN" altLang="en-US" dirty="0" smtClean="0"/>
              <a:t>虚拟内存</a:t>
            </a:r>
            <a:r>
              <a:rPr lang="en-US" dirty="0" smtClean="0"/>
              <a:t>)</a:t>
            </a:r>
            <a:endParaRPr lang="en-US" dirty="0"/>
          </a:p>
          <a:p>
            <a:pPr lvl="1"/>
            <a:r>
              <a:rPr lang="zh-CN" altLang="en-US" dirty="0" smtClean="0"/>
              <a:t>通过</a:t>
            </a:r>
            <a:r>
              <a:rPr lang="en-US" altLang="zh-CN" dirty="0" smtClean="0">
                <a:solidFill>
                  <a:schemeClr val="accent1"/>
                </a:solidFill>
              </a:rPr>
              <a:t>TLB</a:t>
            </a:r>
            <a:r>
              <a:rPr lang="zh-CN" altLang="en-US" dirty="0" smtClean="0"/>
              <a:t>实现虚拟地址到物理地址的转换</a:t>
            </a:r>
            <a:endParaRPr lang="en-US" dirty="0"/>
          </a:p>
          <a:p>
            <a:pPr lvl="1"/>
            <a:r>
              <a:rPr lang="en-US" dirty="0"/>
              <a:t>by </a:t>
            </a:r>
            <a:r>
              <a:rPr lang="zh-CN" altLang="en-US" dirty="0" smtClean="0"/>
              <a:t>程序员 </a:t>
            </a:r>
            <a:r>
              <a:rPr lang="en-US" dirty="0" smtClean="0"/>
              <a:t>(files</a:t>
            </a:r>
            <a:r>
              <a:rPr lang="en-US" dirty="0"/>
              <a:t>)</a:t>
            </a:r>
          </a:p>
        </p:txBody>
      </p:sp>
      <p:sp>
        <p:nvSpPr>
          <p:cNvPr id="4" name="Rectangle 4"/>
          <p:cNvSpPr>
            <a:spLocks noChangeArrowheads="1"/>
          </p:cNvSpPr>
          <p:nvPr/>
        </p:nvSpPr>
        <p:spPr bwMode="auto">
          <a:xfrm>
            <a:off x="685800" y="2133600"/>
            <a:ext cx="6019800" cy="9144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225425" y="312738"/>
            <a:ext cx="1027113" cy="477837"/>
          </a:xfrm>
          <a:prstGeom prst="rect">
            <a:avLst/>
          </a:prstGeom>
          <a:noFill/>
          <a:ln w="12700">
            <a:noFill/>
            <a:miter lim="800000"/>
            <a:headEnd/>
            <a:tailEnd/>
          </a:ln>
          <a:effectLst/>
        </p:spPr>
        <p:txBody>
          <a:bodyPr wrap="none" anchor="ctr"/>
          <a:lstStyle/>
          <a:p>
            <a:endParaRPr lang="en-US"/>
          </a:p>
        </p:txBody>
      </p:sp>
      <p:sp>
        <p:nvSpPr>
          <p:cNvPr id="1590275" name="Rectangle 3"/>
          <p:cNvSpPr>
            <a:spLocks noGrp="1" noChangeArrowheads="1"/>
          </p:cNvSpPr>
          <p:nvPr>
            <p:ph type="body" idx="1"/>
          </p:nvPr>
        </p:nvSpPr>
        <p:spPr>
          <a:xfrm>
            <a:off x="685800" y="914400"/>
            <a:ext cx="7848600" cy="5491247"/>
          </a:xfrm>
          <a:noFill/>
          <a:ln/>
        </p:spPr>
        <p:txBody>
          <a:bodyPr lIns="90488" tIns="44450" rIns="90488" bIns="44450"/>
          <a:lstStyle/>
          <a:p>
            <a:pPr marL="342900" indent="-342900">
              <a:lnSpc>
                <a:spcPct val="100000"/>
              </a:lnSpc>
              <a:spcBef>
                <a:spcPts val="600"/>
              </a:spcBef>
            </a:pPr>
            <a:r>
              <a:rPr lang="zh-CN" altLang="en-US" dirty="0" smtClean="0"/>
              <a:t>需要解决的两个问题</a:t>
            </a:r>
            <a:r>
              <a:rPr lang="en-US" dirty="0" smtClean="0"/>
              <a:t>(</a:t>
            </a:r>
            <a:r>
              <a:rPr lang="en-US" dirty="0"/>
              <a:t>in hardware):</a:t>
            </a:r>
          </a:p>
          <a:p>
            <a:pPr marL="742950" lvl="1" indent="-285750">
              <a:lnSpc>
                <a:spcPct val="100000"/>
              </a:lnSpc>
              <a:spcBef>
                <a:spcPts val="600"/>
              </a:spcBef>
            </a:pPr>
            <a:r>
              <a:rPr lang="en-US" dirty="0"/>
              <a:t>Q1: </a:t>
            </a:r>
            <a:r>
              <a:rPr lang="zh-CN" altLang="en-US" dirty="0" smtClean="0"/>
              <a:t>怎么知道一个数据项是否在高速缓存中</a:t>
            </a:r>
            <a:r>
              <a:rPr lang="en-US" dirty="0" smtClean="0"/>
              <a:t>?</a:t>
            </a:r>
            <a:endParaRPr lang="en-US" dirty="0"/>
          </a:p>
          <a:p>
            <a:pPr marL="742950" lvl="1" indent="-285750">
              <a:lnSpc>
                <a:spcPct val="100000"/>
              </a:lnSpc>
              <a:spcBef>
                <a:spcPts val="600"/>
              </a:spcBef>
            </a:pPr>
            <a:r>
              <a:rPr lang="en-US" dirty="0"/>
              <a:t>Q2: </a:t>
            </a:r>
            <a:r>
              <a:rPr lang="zh-CN" altLang="en-US" dirty="0" smtClean="0"/>
              <a:t>如果在，又怎么找到它</a:t>
            </a:r>
            <a:r>
              <a:rPr lang="en-US" dirty="0" smtClean="0"/>
              <a:t>?</a:t>
            </a:r>
            <a:endParaRPr lang="en-US" dirty="0"/>
          </a:p>
          <a:p>
            <a:pPr marL="796925" lvl="1" indent="-342900">
              <a:lnSpc>
                <a:spcPct val="100000"/>
              </a:lnSpc>
              <a:spcBef>
                <a:spcPts val="600"/>
              </a:spcBef>
            </a:pPr>
            <a:endParaRPr lang="en-US" dirty="0"/>
          </a:p>
          <a:p>
            <a:pPr marL="342900" indent="-342900">
              <a:lnSpc>
                <a:spcPct val="100000"/>
              </a:lnSpc>
              <a:spcBef>
                <a:spcPts val="600"/>
              </a:spcBef>
            </a:pPr>
            <a:r>
              <a:rPr lang="zh-CN" altLang="en-US" dirty="0" smtClean="0"/>
              <a:t>直接映像</a:t>
            </a:r>
            <a:endParaRPr lang="en-US" dirty="0"/>
          </a:p>
          <a:p>
            <a:pPr marL="742950" lvl="1" indent="-285750">
              <a:lnSpc>
                <a:spcPct val="100000"/>
              </a:lnSpc>
              <a:spcBef>
                <a:spcPts val="600"/>
              </a:spcBef>
            </a:pPr>
            <a:r>
              <a:rPr lang="zh-CN" altLang="en-US" dirty="0" smtClean="0"/>
              <a:t>每个主存地址对应于高速缓存中一个确定地址</a:t>
            </a:r>
            <a:endParaRPr lang="en-US" dirty="0" smtClean="0"/>
          </a:p>
          <a:p>
            <a:pPr marL="1147762" lvl="2" indent="-285750">
              <a:lnSpc>
                <a:spcPct val="100000"/>
              </a:lnSpc>
              <a:spcBef>
                <a:spcPts val="600"/>
              </a:spcBef>
            </a:pPr>
            <a:r>
              <a:rPr lang="en-US" altLang="zh-CN" dirty="0" smtClean="0"/>
              <a:t>Cache</a:t>
            </a:r>
            <a:r>
              <a:rPr lang="zh-CN" altLang="en-US" dirty="0" smtClean="0"/>
              <a:t>中每个位置可能对应于主存中多个不同的地址</a:t>
            </a:r>
            <a:endParaRPr lang="en-US" dirty="0"/>
          </a:p>
          <a:p>
            <a:pPr marL="742950" lvl="1" indent="-285750">
              <a:lnSpc>
                <a:spcPct val="100000"/>
              </a:lnSpc>
              <a:spcBef>
                <a:spcPts val="600"/>
              </a:spcBef>
            </a:pPr>
            <a:r>
              <a:rPr lang="zh-CN" altLang="en-US" dirty="0" smtClean="0"/>
              <a:t>地址映射</a:t>
            </a:r>
            <a:r>
              <a:rPr lang="en-US" dirty="0" smtClean="0"/>
              <a:t>(to answer Q2):</a:t>
            </a:r>
            <a:endParaRPr lang="en-US" dirty="0"/>
          </a:p>
          <a:p>
            <a:pPr marL="742950" lvl="1" indent="-285750" algn="ctr">
              <a:lnSpc>
                <a:spcPct val="100000"/>
              </a:lnSpc>
              <a:spcBef>
                <a:spcPts val="600"/>
              </a:spcBef>
              <a:buFont typeface="Monotype Sorts" pitchFamily="2" charset="2"/>
              <a:buNone/>
            </a:pPr>
            <a:r>
              <a:rPr lang="en-US" dirty="0" smtClean="0">
                <a:solidFill>
                  <a:srgbClr val="FF0000"/>
                </a:solidFill>
              </a:rPr>
              <a:t>( </a:t>
            </a:r>
            <a:r>
              <a:rPr lang="zh-CN" altLang="en-US" dirty="0" smtClean="0">
                <a:solidFill>
                  <a:srgbClr val="FF0000"/>
                </a:solidFill>
              </a:rPr>
              <a:t>块地址 </a:t>
            </a:r>
            <a:r>
              <a:rPr lang="en-US" dirty="0" smtClean="0">
                <a:solidFill>
                  <a:srgbClr val="FF0000"/>
                </a:solidFill>
              </a:rPr>
              <a:t>) modulo ( cache</a:t>
            </a:r>
            <a:r>
              <a:rPr lang="zh-CN" altLang="en-US" dirty="0" smtClean="0">
                <a:solidFill>
                  <a:srgbClr val="FF0000"/>
                </a:solidFill>
              </a:rPr>
              <a:t>中的块数 </a:t>
            </a:r>
            <a:r>
              <a:rPr lang="en-US" dirty="0" smtClean="0">
                <a:solidFill>
                  <a:srgbClr val="FF0000"/>
                </a:solidFill>
              </a:rPr>
              <a:t>)</a:t>
            </a:r>
            <a:endParaRPr lang="en-US" altLang="zh-CN" dirty="0" smtClean="0"/>
          </a:p>
          <a:p>
            <a:pPr marL="742950" lvl="1" indent="-285750">
              <a:lnSpc>
                <a:spcPct val="100000"/>
              </a:lnSpc>
              <a:spcBef>
                <a:spcPts val="600"/>
              </a:spcBef>
            </a:pPr>
            <a:r>
              <a:rPr lang="zh-CN" altLang="en-US" dirty="0" smtClean="0"/>
              <a:t>由于每个高速缓存的地址可能对应于主存中多个不同的地址，我们怎么知道高速缓存中的数据项是否就是所请求的字呢？也就是说，怎么才能知道所请求的字是否在高速缓存中</a:t>
            </a:r>
            <a:r>
              <a:rPr lang="en-US" altLang="zh-CN" dirty="0" smtClean="0"/>
              <a:t>(</a:t>
            </a:r>
            <a:r>
              <a:rPr lang="zh-CN" altLang="en-US" dirty="0" smtClean="0"/>
              <a:t>问题</a:t>
            </a:r>
            <a:r>
              <a:rPr lang="en-US" altLang="zh-CN" dirty="0" smtClean="0"/>
              <a:t>1)</a:t>
            </a:r>
            <a:r>
              <a:rPr lang="zh-CN" altLang="en-US" dirty="0" smtClean="0"/>
              <a:t>？可以考虑在高速缓存中加些</a:t>
            </a:r>
            <a:r>
              <a:rPr lang="zh-CN" altLang="en-US" dirty="0" smtClean="0">
                <a:solidFill>
                  <a:srgbClr val="FF0000"/>
                </a:solidFill>
              </a:rPr>
              <a:t>标记</a:t>
            </a:r>
            <a:r>
              <a:rPr lang="en-US" altLang="zh-CN" dirty="0" smtClean="0">
                <a:solidFill>
                  <a:srgbClr val="FF0000"/>
                </a:solidFill>
              </a:rPr>
              <a:t>(</a:t>
            </a:r>
            <a:r>
              <a:rPr lang="en-US" dirty="0" smtClean="0">
                <a:solidFill>
                  <a:srgbClr val="FF0000"/>
                </a:solidFill>
              </a:rPr>
              <a:t>tag)</a:t>
            </a:r>
            <a:r>
              <a:rPr lang="zh-CN" altLang="en-US" dirty="0" smtClean="0"/>
              <a:t>，这些标记必须包含能够判断高速缓存中的字是否为所请求字的地址信息。标记只需包含地址的高位部分，即地址中没有用作检索</a:t>
            </a:r>
            <a:r>
              <a:rPr lang="en-US" altLang="zh-CN" dirty="0" smtClean="0"/>
              <a:t>cache</a:t>
            </a:r>
            <a:r>
              <a:rPr lang="zh-CN" altLang="en-US" dirty="0" smtClean="0"/>
              <a:t>的那些位。</a:t>
            </a:r>
            <a:endParaRPr lang="en-US" dirty="0"/>
          </a:p>
        </p:txBody>
      </p:sp>
      <p:sp>
        <p:nvSpPr>
          <p:cNvPr id="1590276" name="Rectangle 4"/>
          <p:cNvSpPr>
            <a:spLocks noGrp="1" noChangeArrowheads="1"/>
          </p:cNvSpPr>
          <p:nvPr>
            <p:ph type="title"/>
          </p:nvPr>
        </p:nvSpPr>
        <p:spPr>
          <a:xfrm>
            <a:off x="533400" y="304800"/>
            <a:ext cx="8153400" cy="464614"/>
          </a:xfrm>
          <a:noFill/>
          <a:ln/>
        </p:spPr>
        <p:txBody>
          <a:bodyPr lIns="90488" tIns="44450" rIns="90488" bIns="44450" anchor="ctr"/>
          <a:lstStyle/>
          <a:p>
            <a:r>
              <a:rPr lang="zh-CN" altLang="en-US" dirty="0" smtClean="0"/>
              <a:t>高速缓存基础知识</a:t>
            </a:r>
            <a:endParaRPr lang="en-US" dirty="0"/>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90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0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0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0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02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902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0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902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90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0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a:xfrm>
            <a:off x="533400" y="304800"/>
            <a:ext cx="8153400" cy="422275"/>
          </a:xfrm>
        </p:spPr>
        <p:txBody>
          <a:bodyPr/>
          <a:lstStyle/>
          <a:p>
            <a:r>
              <a:rPr lang="en-US"/>
              <a:t>Caching:  A Simple First Example</a:t>
            </a:r>
          </a:p>
        </p:txBody>
      </p:sp>
      <p:grpSp>
        <p:nvGrpSpPr>
          <p:cNvPr id="2" name="Group 3"/>
          <p:cNvGrpSpPr>
            <a:grpSpLocks/>
          </p:cNvGrpSpPr>
          <p:nvPr/>
        </p:nvGrpSpPr>
        <p:grpSpPr bwMode="auto">
          <a:xfrm>
            <a:off x="2209800" y="205740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4267200" y="144780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4267200" y="114300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4267200" y="175260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4267200" y="83820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42672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52578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4267200" y="510540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4267200" y="541020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4267200" y="480060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4267200" y="571500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5257800" y="449580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669925" y="2017713"/>
            <a:ext cx="438150" cy="36671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685800" y="2362200"/>
            <a:ext cx="438150" cy="366713"/>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685800" y="2667000"/>
            <a:ext cx="438150" cy="366713"/>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685800" y="2971800"/>
            <a:ext cx="438150" cy="366713"/>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457200" y="1143000"/>
            <a:ext cx="869950" cy="366713"/>
          </a:xfrm>
          <a:prstGeom prst="rect">
            <a:avLst/>
          </a:prstGeom>
          <a:noFill/>
          <a:ln w="12700">
            <a:noFill/>
            <a:miter lim="800000"/>
            <a:headEnd/>
            <a:tailEnd/>
          </a:ln>
          <a:effectLst/>
        </p:spPr>
        <p:txBody>
          <a:bodyPr wrap="none">
            <a:spAutoFit/>
          </a:bodyPr>
          <a:lstStyle/>
          <a:p>
            <a:r>
              <a:rPr lang="en-US" b="1">
                <a:solidFill>
                  <a:schemeClr val="tx1"/>
                </a:solidFill>
              </a:rPr>
              <a:t>Cache</a:t>
            </a:r>
          </a:p>
        </p:txBody>
      </p:sp>
      <p:sp>
        <p:nvSpPr>
          <p:cNvPr id="1660953" name="Text Box 25"/>
          <p:cNvSpPr txBox="1">
            <a:spLocks noChangeArrowheads="1"/>
          </p:cNvSpPr>
          <p:nvPr/>
        </p:nvSpPr>
        <p:spPr bwMode="auto">
          <a:xfrm>
            <a:off x="5715000" y="60960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60954" name="Text Box 26"/>
          <p:cNvSpPr txBox="1">
            <a:spLocks noChangeArrowheads="1"/>
          </p:cNvSpPr>
          <p:nvPr/>
        </p:nvSpPr>
        <p:spPr bwMode="auto">
          <a:xfrm>
            <a:off x="6172200" y="3124200"/>
            <a:ext cx="2743200" cy="2835275"/>
          </a:xfrm>
          <a:prstGeom prst="rect">
            <a:avLst/>
          </a:prstGeom>
          <a:noFill/>
          <a:ln w="12700">
            <a:noFill/>
            <a:miter lim="800000"/>
            <a:headEnd/>
            <a:tailEnd/>
          </a:ln>
          <a:effectLst/>
        </p:spPr>
        <p:txBody>
          <a:bodyPr>
            <a:spAutoFit/>
          </a:bodyPr>
          <a:lstStyle/>
          <a:p>
            <a:r>
              <a:rPr lang="en-US" sz="2000">
                <a:solidFill>
                  <a:schemeClr val="tx1"/>
                </a:solidFill>
              </a:rPr>
              <a:t>Q2: How do we find it?</a:t>
            </a:r>
          </a:p>
          <a:p>
            <a:endParaRPr lang="en-US" sz="2000"/>
          </a:p>
          <a:p>
            <a:r>
              <a:rPr lang="en-US" sz="2000">
                <a:solidFill>
                  <a:schemeClr val="tx1"/>
                </a:solidFill>
              </a:rPr>
              <a:t>Use</a:t>
            </a:r>
            <a:r>
              <a:rPr lang="en-US" sz="2000"/>
              <a:t> next 2 low order memory address bits </a:t>
            </a:r>
            <a:r>
              <a:rPr lang="en-US" sz="2000">
                <a:solidFill>
                  <a:schemeClr val="tx1"/>
                </a:solidFill>
              </a:rPr>
              <a:t>– the</a:t>
            </a:r>
            <a:r>
              <a:rPr lang="en-US" sz="2000"/>
              <a:t> index </a:t>
            </a:r>
            <a:r>
              <a:rPr lang="en-US">
                <a:solidFill>
                  <a:schemeClr val="tx1"/>
                </a:solidFill>
              </a:rPr>
              <a:t>–</a:t>
            </a:r>
            <a:r>
              <a:rPr lang="en-US" sz="2000">
                <a:solidFill>
                  <a:schemeClr val="tx1"/>
                </a:solidFill>
              </a:rPr>
              <a:t> to determine which cache block (i.e., modulo the number of blocks in the cache)</a:t>
            </a:r>
          </a:p>
        </p:txBody>
      </p:sp>
      <p:sp>
        <p:nvSpPr>
          <p:cNvPr id="1660955" name="Line 27"/>
          <p:cNvSpPr>
            <a:spLocks noChangeShapeType="1"/>
          </p:cNvSpPr>
          <p:nvPr/>
        </p:nvSpPr>
        <p:spPr bwMode="auto">
          <a:xfrm>
            <a:off x="4267200" y="205740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4267200" y="236220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4267200" y="266700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4267200" y="297180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4267200" y="327660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4267200" y="358140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4267200" y="449580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4267200" y="388620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4267200" y="419100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1600200" y="205740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1600200" y="1600200"/>
            <a:ext cx="577850" cy="366713"/>
          </a:xfrm>
          <a:prstGeom prst="rect">
            <a:avLst/>
          </a:prstGeom>
          <a:noFill/>
          <a:ln w="12700">
            <a:noFill/>
            <a:miter lim="800000"/>
            <a:headEnd/>
            <a:tailEnd/>
          </a:ln>
          <a:effectLst/>
        </p:spPr>
        <p:txBody>
          <a:bodyPr wrap="none">
            <a:spAutoFit/>
          </a:bodyPr>
          <a:lstStyle/>
          <a:p>
            <a:r>
              <a:rPr lang="en-US">
                <a:solidFill>
                  <a:schemeClr val="accent2"/>
                </a:solidFill>
              </a:rPr>
              <a:t>Tag</a:t>
            </a:r>
          </a:p>
        </p:txBody>
      </p:sp>
      <p:sp>
        <p:nvSpPr>
          <p:cNvPr id="1660970" name="Text Box 42"/>
          <p:cNvSpPr txBox="1">
            <a:spLocks noChangeArrowheads="1"/>
          </p:cNvSpPr>
          <p:nvPr/>
        </p:nvSpPr>
        <p:spPr bwMode="auto">
          <a:xfrm>
            <a:off x="2362200" y="160020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60971" name="Rectangle 43" descr="5%"/>
          <p:cNvSpPr>
            <a:spLocks noChangeArrowheads="1"/>
          </p:cNvSpPr>
          <p:nvPr/>
        </p:nvSpPr>
        <p:spPr bwMode="auto">
          <a:xfrm>
            <a:off x="4267200" y="838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22098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42672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4267200" y="32766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4267200" y="4495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4267200" y="5410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4267200" y="4191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42672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4267200" y="1752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22098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4267200" y="11430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2209800" y="23622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4267200" y="23622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4267200" y="35814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4267200" y="48006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4267200" y="51054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4267200" y="38862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4267200" y="26670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4267200" y="14478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2209800" y="26670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381000" y="3581400"/>
            <a:ext cx="2819400" cy="2862322"/>
          </a:xfrm>
          <a:prstGeom prst="rect">
            <a:avLst/>
          </a:prstGeom>
          <a:noFill/>
          <a:ln w="12700">
            <a:noFill/>
            <a:miter lim="800000"/>
            <a:headEnd/>
            <a:tailEnd/>
          </a:ln>
          <a:effectLst/>
        </p:spPr>
        <p:txBody>
          <a:bodyPr>
            <a:spAutoFit/>
          </a:bodyPr>
          <a:lstStyle/>
          <a:p>
            <a:r>
              <a:rPr lang="en-US" sz="2000" dirty="0">
                <a:solidFill>
                  <a:schemeClr val="tx1"/>
                </a:solidFill>
              </a:rPr>
              <a:t>Q1: Is it there?</a:t>
            </a:r>
          </a:p>
          <a:p>
            <a:endParaRPr lang="en-US" sz="2000" dirty="0"/>
          </a:p>
          <a:p>
            <a:r>
              <a:rPr lang="en-US" sz="2000" dirty="0">
                <a:solidFill>
                  <a:schemeClr val="tx1"/>
                </a:solidFill>
              </a:rPr>
              <a:t>Compare the cache </a:t>
            </a:r>
            <a:r>
              <a:rPr lang="en-US" sz="2000" dirty="0">
                <a:solidFill>
                  <a:schemeClr val="accent2"/>
                </a:solidFill>
              </a:rPr>
              <a:t>tag</a:t>
            </a:r>
            <a:r>
              <a:rPr lang="en-US" sz="2000" dirty="0">
                <a:solidFill>
                  <a:schemeClr val="tx1"/>
                </a:solidFill>
              </a:rPr>
              <a:t> to the </a:t>
            </a:r>
            <a:r>
              <a:rPr lang="en-US" sz="2000" dirty="0">
                <a:solidFill>
                  <a:schemeClr val="accent2"/>
                </a:solidFill>
              </a:rPr>
              <a:t>high order 2 memory address bits</a:t>
            </a:r>
            <a:r>
              <a:rPr lang="en-US" sz="2000" dirty="0">
                <a:solidFill>
                  <a:schemeClr val="tx1"/>
                </a:solidFill>
              </a:rPr>
              <a:t> to tell if the memory block is in the </a:t>
            </a:r>
            <a:r>
              <a:rPr lang="en-US" sz="2000" dirty="0" smtClean="0">
                <a:solidFill>
                  <a:schemeClr val="tx1"/>
                </a:solidFill>
              </a:rPr>
              <a:t>cache</a:t>
            </a:r>
            <a:r>
              <a:rPr lang="en-US" altLang="zh-CN" sz="2000" dirty="0" smtClean="0">
                <a:solidFill>
                  <a:schemeClr val="tx1"/>
                </a:solidFill>
              </a:rPr>
              <a:t> (cache</a:t>
            </a:r>
            <a:r>
              <a:rPr lang="zh-CN" altLang="en-US" sz="2000" dirty="0" smtClean="0">
                <a:solidFill>
                  <a:schemeClr val="tx1"/>
                </a:solidFill>
              </a:rPr>
              <a:t>的</a:t>
            </a:r>
            <a:r>
              <a:rPr lang="en-US" altLang="zh-CN" sz="2000" dirty="0" smtClean="0">
                <a:solidFill>
                  <a:schemeClr val="tx1"/>
                </a:solidFill>
              </a:rPr>
              <a:t>Tag</a:t>
            </a:r>
            <a:r>
              <a:rPr lang="zh-CN" altLang="en-US" sz="2000" dirty="0" smtClean="0">
                <a:solidFill>
                  <a:schemeClr val="tx1"/>
                </a:solidFill>
              </a:rPr>
              <a:t>和主存的高</a:t>
            </a:r>
            <a:r>
              <a:rPr lang="en-US" altLang="zh-CN" sz="2000" dirty="0" smtClean="0">
                <a:solidFill>
                  <a:schemeClr val="tx1"/>
                </a:solidFill>
              </a:rPr>
              <a:t>2</a:t>
            </a:r>
            <a:r>
              <a:rPr lang="zh-CN" altLang="en-US" sz="2000" dirty="0" smtClean="0">
                <a:solidFill>
                  <a:schemeClr val="tx1"/>
                </a:solidFill>
              </a:rPr>
              <a:t>位比较</a:t>
            </a:r>
            <a:r>
              <a:rPr lang="en-US" altLang="zh-CN" sz="2000" dirty="0" smtClean="0">
                <a:solidFill>
                  <a:schemeClr val="tx1"/>
                </a:solidFill>
              </a:rPr>
              <a:t>)</a:t>
            </a:r>
            <a:endParaRPr lang="en-US" sz="2000" dirty="0">
              <a:solidFill>
                <a:schemeClr val="tx1"/>
              </a:solidFill>
            </a:endParaRPr>
          </a:p>
        </p:txBody>
      </p:sp>
      <p:grpSp>
        <p:nvGrpSpPr>
          <p:cNvPr id="4" name="Group 64"/>
          <p:cNvGrpSpPr>
            <a:grpSpLocks/>
          </p:cNvGrpSpPr>
          <p:nvPr/>
        </p:nvGrpSpPr>
        <p:grpSpPr bwMode="auto">
          <a:xfrm>
            <a:off x="1219200" y="205740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990600" y="1600200"/>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grpSp>
        <p:nvGrpSpPr>
          <p:cNvPr id="5" name="Group 70"/>
          <p:cNvGrpSpPr>
            <a:grpSpLocks/>
          </p:cNvGrpSpPr>
          <p:nvPr/>
        </p:nvGrpSpPr>
        <p:grpSpPr bwMode="auto">
          <a:xfrm>
            <a:off x="3200400" y="99060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3200400" y="220980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3200400" y="228600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3200400" y="220980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5181600" y="838200"/>
            <a:ext cx="990600" cy="4918075"/>
          </a:xfrm>
          <a:prstGeom prst="rect">
            <a:avLst/>
          </a:prstGeom>
          <a:noFill/>
          <a:ln w="12700">
            <a:noFill/>
            <a:miter lim="800000"/>
            <a:headEnd/>
            <a:tailEnd/>
          </a:ln>
          <a:effectLst/>
        </p:spPr>
        <p:txBody>
          <a:bodyPr>
            <a:spAutoFit/>
          </a:bodyPr>
          <a:lstStyle/>
          <a:p>
            <a:pPr>
              <a:lnSpc>
                <a:spcPct val="110000"/>
              </a:lnSpc>
            </a:pPr>
            <a:r>
              <a:rPr lang="en-US">
                <a:solidFill>
                  <a:schemeClr val="accent2"/>
                </a:solidFill>
              </a:rPr>
              <a:t>00</a:t>
            </a:r>
            <a:r>
              <a:rPr lang="en-US"/>
              <a:t>00</a:t>
            </a:r>
            <a:r>
              <a:rPr lang="en-US">
                <a:solidFill>
                  <a:schemeClr val="tx1"/>
                </a:solidFill>
              </a:rPr>
              <a:t>xx</a:t>
            </a:r>
          </a:p>
          <a:p>
            <a:pPr>
              <a:lnSpc>
                <a:spcPct val="110000"/>
              </a:lnSpc>
            </a:pPr>
            <a:r>
              <a:rPr lang="en-US">
                <a:solidFill>
                  <a:schemeClr val="accent2"/>
                </a:solidFill>
              </a:rPr>
              <a:t>00</a:t>
            </a:r>
            <a:r>
              <a:rPr lang="en-US"/>
              <a:t>01</a:t>
            </a:r>
            <a:r>
              <a:rPr lang="en-US">
                <a:solidFill>
                  <a:schemeClr val="tx1"/>
                </a:solidFill>
              </a:rPr>
              <a:t>xx</a:t>
            </a:r>
          </a:p>
          <a:p>
            <a:pPr>
              <a:lnSpc>
                <a:spcPct val="110000"/>
              </a:lnSpc>
            </a:pPr>
            <a:r>
              <a:rPr lang="en-US">
                <a:solidFill>
                  <a:schemeClr val="accent2"/>
                </a:solidFill>
              </a:rPr>
              <a:t>00</a:t>
            </a:r>
            <a:r>
              <a:rPr lang="en-US"/>
              <a:t>10</a:t>
            </a:r>
            <a:r>
              <a:rPr lang="en-US">
                <a:solidFill>
                  <a:schemeClr val="tx1"/>
                </a:solidFill>
              </a:rPr>
              <a:t>xx</a:t>
            </a:r>
          </a:p>
          <a:p>
            <a:pPr>
              <a:lnSpc>
                <a:spcPct val="110000"/>
              </a:lnSpc>
            </a:pPr>
            <a:r>
              <a:rPr lang="en-US">
                <a:solidFill>
                  <a:schemeClr val="accent2"/>
                </a:solidFill>
              </a:rPr>
              <a:t>00</a:t>
            </a:r>
            <a:r>
              <a:rPr lang="en-US"/>
              <a:t>11</a:t>
            </a:r>
            <a:r>
              <a:rPr lang="en-US">
                <a:solidFill>
                  <a:schemeClr val="tx1"/>
                </a:solidFill>
              </a:rPr>
              <a:t>xx</a:t>
            </a:r>
          </a:p>
          <a:p>
            <a:pPr>
              <a:lnSpc>
                <a:spcPct val="110000"/>
              </a:lnSpc>
            </a:pPr>
            <a:r>
              <a:rPr lang="en-US">
                <a:solidFill>
                  <a:schemeClr val="accent2"/>
                </a:solidFill>
              </a:rPr>
              <a:t>01</a:t>
            </a:r>
            <a:r>
              <a:rPr lang="en-US"/>
              <a:t>00</a:t>
            </a:r>
            <a:r>
              <a:rPr lang="en-US">
                <a:solidFill>
                  <a:schemeClr val="tx1"/>
                </a:solidFill>
              </a:rPr>
              <a:t>xx</a:t>
            </a:r>
          </a:p>
          <a:p>
            <a:pPr>
              <a:lnSpc>
                <a:spcPct val="110000"/>
              </a:lnSpc>
            </a:pPr>
            <a:r>
              <a:rPr lang="en-US">
                <a:solidFill>
                  <a:schemeClr val="accent2"/>
                </a:solidFill>
              </a:rPr>
              <a:t>01</a:t>
            </a:r>
            <a:r>
              <a:rPr lang="en-US"/>
              <a:t>01</a:t>
            </a:r>
            <a:r>
              <a:rPr lang="en-US">
                <a:solidFill>
                  <a:schemeClr val="tx1"/>
                </a:solidFill>
              </a:rPr>
              <a:t>xx</a:t>
            </a:r>
          </a:p>
          <a:p>
            <a:pPr>
              <a:lnSpc>
                <a:spcPct val="110000"/>
              </a:lnSpc>
            </a:pPr>
            <a:r>
              <a:rPr lang="en-US">
                <a:solidFill>
                  <a:schemeClr val="accent2"/>
                </a:solidFill>
              </a:rPr>
              <a:t>01</a:t>
            </a:r>
            <a:r>
              <a:rPr lang="en-US"/>
              <a:t>10</a:t>
            </a:r>
            <a:r>
              <a:rPr lang="en-US">
                <a:solidFill>
                  <a:schemeClr val="tx1"/>
                </a:solidFill>
              </a:rPr>
              <a:t>xx</a:t>
            </a:r>
          </a:p>
          <a:p>
            <a:pPr>
              <a:lnSpc>
                <a:spcPct val="110000"/>
              </a:lnSpc>
            </a:pPr>
            <a:r>
              <a:rPr lang="en-US">
                <a:solidFill>
                  <a:schemeClr val="accent2"/>
                </a:solidFill>
              </a:rPr>
              <a:t>01</a:t>
            </a:r>
            <a:r>
              <a:rPr lang="en-US"/>
              <a:t>11</a:t>
            </a:r>
            <a:r>
              <a:rPr lang="en-US">
                <a:solidFill>
                  <a:schemeClr val="tx1"/>
                </a:solidFill>
              </a:rPr>
              <a:t>xx</a:t>
            </a:r>
          </a:p>
          <a:p>
            <a:pPr>
              <a:lnSpc>
                <a:spcPct val="110000"/>
              </a:lnSpc>
            </a:pPr>
            <a:r>
              <a:rPr lang="en-US">
                <a:solidFill>
                  <a:schemeClr val="accent2"/>
                </a:solidFill>
              </a:rPr>
              <a:t>10</a:t>
            </a:r>
            <a:r>
              <a:rPr lang="en-US"/>
              <a:t>00</a:t>
            </a:r>
            <a:r>
              <a:rPr lang="en-US">
                <a:solidFill>
                  <a:schemeClr val="tx1"/>
                </a:solidFill>
              </a:rPr>
              <a:t>xx</a:t>
            </a:r>
          </a:p>
          <a:p>
            <a:pPr>
              <a:lnSpc>
                <a:spcPct val="110000"/>
              </a:lnSpc>
            </a:pPr>
            <a:r>
              <a:rPr lang="en-US">
                <a:solidFill>
                  <a:schemeClr val="accent2"/>
                </a:solidFill>
              </a:rPr>
              <a:t>10</a:t>
            </a:r>
            <a:r>
              <a:rPr lang="en-US"/>
              <a:t>01</a:t>
            </a:r>
            <a:r>
              <a:rPr lang="en-US">
                <a:solidFill>
                  <a:schemeClr val="tx1"/>
                </a:solidFill>
              </a:rPr>
              <a:t>xx</a:t>
            </a:r>
          </a:p>
          <a:p>
            <a:pPr>
              <a:lnSpc>
                <a:spcPct val="110000"/>
              </a:lnSpc>
            </a:pPr>
            <a:r>
              <a:rPr lang="en-US">
                <a:solidFill>
                  <a:schemeClr val="accent2"/>
                </a:solidFill>
              </a:rPr>
              <a:t>10</a:t>
            </a:r>
            <a:r>
              <a:rPr lang="en-US"/>
              <a:t>10</a:t>
            </a:r>
            <a:r>
              <a:rPr lang="en-US">
                <a:solidFill>
                  <a:schemeClr val="tx1"/>
                </a:solidFill>
              </a:rPr>
              <a:t>xx</a:t>
            </a:r>
          </a:p>
          <a:p>
            <a:pPr>
              <a:lnSpc>
                <a:spcPct val="110000"/>
              </a:lnSpc>
            </a:pPr>
            <a:r>
              <a:rPr lang="en-US">
                <a:solidFill>
                  <a:schemeClr val="accent2"/>
                </a:solidFill>
              </a:rPr>
              <a:t>10</a:t>
            </a:r>
            <a:r>
              <a:rPr lang="en-US"/>
              <a:t>11</a:t>
            </a:r>
            <a:r>
              <a:rPr lang="en-US">
                <a:solidFill>
                  <a:schemeClr val="tx1"/>
                </a:solidFill>
              </a:rPr>
              <a:t>xx</a:t>
            </a:r>
          </a:p>
          <a:p>
            <a:pPr>
              <a:lnSpc>
                <a:spcPct val="110000"/>
              </a:lnSpc>
            </a:pPr>
            <a:r>
              <a:rPr lang="en-US">
                <a:solidFill>
                  <a:schemeClr val="accent2"/>
                </a:solidFill>
              </a:rPr>
              <a:t>11</a:t>
            </a:r>
            <a:r>
              <a:rPr lang="en-US"/>
              <a:t>00</a:t>
            </a:r>
            <a:r>
              <a:rPr lang="en-US">
                <a:solidFill>
                  <a:schemeClr val="tx1"/>
                </a:solidFill>
              </a:rPr>
              <a:t>xx</a:t>
            </a:r>
          </a:p>
          <a:p>
            <a:pPr>
              <a:lnSpc>
                <a:spcPct val="110000"/>
              </a:lnSpc>
            </a:pPr>
            <a:r>
              <a:rPr lang="en-US">
                <a:solidFill>
                  <a:schemeClr val="accent2"/>
                </a:solidFill>
              </a:rPr>
              <a:t>11</a:t>
            </a:r>
            <a:r>
              <a:rPr lang="en-US"/>
              <a:t>01</a:t>
            </a:r>
            <a:r>
              <a:rPr lang="en-US">
                <a:solidFill>
                  <a:schemeClr val="tx1"/>
                </a:solidFill>
              </a:rPr>
              <a:t>xx</a:t>
            </a:r>
          </a:p>
          <a:p>
            <a:pPr>
              <a:lnSpc>
                <a:spcPct val="110000"/>
              </a:lnSpc>
            </a:pPr>
            <a:r>
              <a:rPr lang="en-US">
                <a:solidFill>
                  <a:schemeClr val="accent2"/>
                </a:solidFill>
              </a:rPr>
              <a:t>11</a:t>
            </a:r>
            <a:r>
              <a:rPr lang="en-US"/>
              <a:t>10</a:t>
            </a:r>
            <a:r>
              <a:rPr lang="en-US">
                <a:solidFill>
                  <a:schemeClr val="tx1"/>
                </a:solidFill>
              </a:rPr>
              <a:t>xx</a:t>
            </a:r>
          </a:p>
          <a:p>
            <a:pPr>
              <a:lnSpc>
                <a:spcPct val="110000"/>
              </a:lnSpc>
            </a:pPr>
            <a:r>
              <a:rPr lang="en-US">
                <a:solidFill>
                  <a:schemeClr val="accent2"/>
                </a:solidFill>
              </a:rPr>
              <a:t>11</a:t>
            </a:r>
            <a:r>
              <a:rPr lang="en-US"/>
              <a:t>11</a:t>
            </a:r>
            <a:r>
              <a:rPr lang="en-US">
                <a:solidFill>
                  <a:schemeClr val="tx1"/>
                </a:solidFill>
              </a:rPr>
              <a:t>xx</a:t>
            </a:r>
          </a:p>
        </p:txBody>
      </p:sp>
      <p:sp>
        <p:nvSpPr>
          <p:cNvPr id="1661020" name="Text Box 92"/>
          <p:cNvSpPr txBox="1">
            <a:spLocks noChangeArrowheads="1"/>
          </p:cNvSpPr>
          <p:nvPr/>
        </p:nvSpPr>
        <p:spPr bwMode="auto">
          <a:xfrm>
            <a:off x="6248400" y="1066800"/>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(32b words)</a:t>
            </a:r>
          </a:p>
        </p:txBody>
      </p:sp>
      <p:sp>
        <p:nvSpPr>
          <p:cNvPr id="1661022" name="Text Box 94"/>
          <p:cNvSpPr txBox="1">
            <a:spLocks noChangeArrowheads="1"/>
          </p:cNvSpPr>
          <p:nvPr/>
        </p:nvSpPr>
        <p:spPr bwMode="auto">
          <a:xfrm>
            <a:off x="3733800" y="6172200"/>
            <a:ext cx="5486400" cy="366713"/>
          </a:xfrm>
          <a:prstGeom prst="rect">
            <a:avLst/>
          </a:prstGeom>
          <a:noFill/>
          <a:ln w="12700">
            <a:noFill/>
            <a:miter lim="800000"/>
            <a:headEnd/>
            <a:tailEnd/>
          </a:ln>
          <a:effectLst/>
        </p:spPr>
        <p:txBody>
          <a:bodyPr>
            <a:spAutoFit/>
          </a:bodyPr>
          <a:lstStyle/>
          <a:p>
            <a:r>
              <a:rPr lang="en-US" altLang="zh-CN" dirty="0" smtClean="0">
                <a:solidFill>
                  <a:srgbClr val="FF0000"/>
                </a:solidFill>
              </a:rPr>
              <a:t>(</a:t>
            </a:r>
            <a:r>
              <a:rPr lang="zh-CN" altLang="en-US" dirty="0" smtClean="0">
                <a:solidFill>
                  <a:srgbClr val="FF0000"/>
                </a:solidFill>
              </a:rPr>
              <a:t>块地址</a:t>
            </a:r>
            <a:r>
              <a:rPr lang="en-US" altLang="zh-CN" dirty="0" smtClean="0">
                <a:solidFill>
                  <a:srgbClr val="FF0000"/>
                </a:solidFill>
              </a:rPr>
              <a:t>) </a:t>
            </a:r>
            <a:r>
              <a:rPr lang="zh-CN" altLang="en-US" dirty="0" smtClean="0">
                <a:solidFill>
                  <a:srgbClr val="FF0000"/>
                </a:solidFill>
              </a:rPr>
              <a:t>取模 </a:t>
            </a:r>
            <a:r>
              <a:rPr lang="en-US" altLang="zh-CN" dirty="0" smtClean="0">
                <a:solidFill>
                  <a:srgbClr val="FF0000"/>
                </a:solidFill>
              </a:rPr>
              <a:t> (</a:t>
            </a:r>
            <a:r>
              <a:rPr lang="zh-CN" altLang="en-US" dirty="0" smtClean="0">
                <a:solidFill>
                  <a:srgbClr val="FF0000"/>
                </a:solidFill>
              </a:rPr>
              <a:t>高速缓存中块的数目</a:t>
            </a:r>
            <a:r>
              <a:rPr lang="en-US" altLang="zh-CN" dirty="0" smtClean="0">
                <a:solidFill>
                  <a:srgbClr val="FF0000"/>
                </a:solidFill>
              </a:rPr>
              <a:t>)</a:t>
            </a:r>
            <a:endParaRPr lang="en-US" altLang="zh-CN" dirty="0">
              <a:solidFill>
                <a:srgbClr val="FF0000"/>
              </a:solidFill>
            </a:endParaRPr>
          </a:p>
        </p:txBody>
      </p:sp>
      <p:sp>
        <p:nvSpPr>
          <p:cNvPr id="1661023" name="Text Box 95"/>
          <p:cNvSpPr txBox="1">
            <a:spLocks noChangeArrowheads="1"/>
          </p:cNvSpPr>
          <p:nvPr/>
        </p:nvSpPr>
        <p:spPr bwMode="auto">
          <a:xfrm>
            <a:off x="381000" y="1600200"/>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93" name="Rectangle 95"/>
          <p:cNvSpPr>
            <a:spLocks noChangeArrowheads="1"/>
          </p:cNvSpPr>
          <p:nvPr/>
        </p:nvSpPr>
        <p:spPr bwMode="auto">
          <a:xfrm>
            <a:off x="1752600" y="2743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5257800" y="51054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5257800" y="3886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5257800" y="2743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5257800" y="1524000"/>
            <a:ext cx="304800" cy="2286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60991"/>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4"/>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5"/>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533400" y="304800"/>
            <a:ext cx="8153400" cy="422275"/>
          </a:xfrm>
        </p:spPr>
        <p:txBody>
          <a:bodyPr/>
          <a:lstStyle/>
          <a:p>
            <a:r>
              <a:rPr lang="zh-CN" altLang="en-US" dirty="0" smtClean="0"/>
              <a:t>直接映射高速缓存</a:t>
            </a:r>
            <a:endParaRPr lang="en-US" dirty="0"/>
          </a:p>
        </p:txBody>
      </p:sp>
      <p:grpSp>
        <p:nvGrpSpPr>
          <p:cNvPr id="2" name="Group 3"/>
          <p:cNvGrpSpPr>
            <a:grpSpLocks/>
          </p:cNvGrpSpPr>
          <p:nvPr/>
        </p:nvGrpSpPr>
        <p:grpSpPr bwMode="auto">
          <a:xfrm>
            <a:off x="1295400" y="2249488"/>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249488"/>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249488"/>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249488"/>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078288"/>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078288"/>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078288"/>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078288"/>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1828800"/>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6460" name="Text Box 44"/>
          <p:cNvSpPr txBox="1">
            <a:spLocks noChangeArrowheads="1"/>
          </p:cNvSpPr>
          <p:nvPr/>
        </p:nvSpPr>
        <p:spPr bwMode="auto">
          <a:xfrm>
            <a:off x="3260725" y="1828800"/>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6461" name="Text Box 45"/>
          <p:cNvSpPr txBox="1">
            <a:spLocks noChangeArrowheads="1"/>
          </p:cNvSpPr>
          <p:nvPr/>
        </p:nvSpPr>
        <p:spPr bwMode="auto">
          <a:xfrm>
            <a:off x="5241925" y="1828800"/>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6462" name="Text Box 46"/>
          <p:cNvSpPr txBox="1">
            <a:spLocks noChangeArrowheads="1"/>
          </p:cNvSpPr>
          <p:nvPr/>
        </p:nvSpPr>
        <p:spPr bwMode="auto">
          <a:xfrm>
            <a:off x="7375525" y="1828800"/>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3" name="Text Box 47"/>
          <p:cNvSpPr txBox="1">
            <a:spLocks noChangeArrowheads="1"/>
          </p:cNvSpPr>
          <p:nvPr/>
        </p:nvSpPr>
        <p:spPr bwMode="auto">
          <a:xfrm>
            <a:off x="1219200" y="3697288"/>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6464" name="Text Box 48"/>
          <p:cNvSpPr txBox="1">
            <a:spLocks noChangeArrowheads="1"/>
          </p:cNvSpPr>
          <p:nvPr/>
        </p:nvSpPr>
        <p:spPr bwMode="auto">
          <a:xfrm>
            <a:off x="3260725" y="3657600"/>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5" name="Text Box 49"/>
          <p:cNvSpPr txBox="1">
            <a:spLocks noChangeArrowheads="1"/>
          </p:cNvSpPr>
          <p:nvPr/>
        </p:nvSpPr>
        <p:spPr bwMode="auto">
          <a:xfrm>
            <a:off x="5318125" y="3657600"/>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6466" name="Text Box 50"/>
          <p:cNvSpPr txBox="1">
            <a:spLocks noChangeArrowheads="1"/>
          </p:cNvSpPr>
          <p:nvPr/>
        </p:nvSpPr>
        <p:spPr bwMode="auto">
          <a:xfrm>
            <a:off x="7299325" y="3657600"/>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249488"/>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249488"/>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249488"/>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249488"/>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078288"/>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078288"/>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078288"/>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078288"/>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762000"/>
            <a:ext cx="7848600" cy="812800"/>
          </a:xfrm>
          <a:noFill/>
          <a:ln/>
        </p:spPr>
        <p:txBody>
          <a:bodyPr/>
          <a:lstStyle/>
          <a:p>
            <a:r>
              <a:rPr lang="en-US" dirty="0"/>
              <a:t>Consider the main memory word reference string</a:t>
            </a:r>
          </a:p>
          <a:p>
            <a:pPr lvl="1" algn="ctr">
              <a:buFont typeface="Monotype Sorts" pitchFamily="2" charset="2"/>
              <a:buNone/>
            </a:pPr>
            <a:r>
              <a:rPr lang="en-US" dirty="0"/>
              <a:t>                       0   1   2   3   4   3   4   15</a:t>
            </a:r>
          </a:p>
        </p:txBody>
      </p:sp>
      <p:sp>
        <p:nvSpPr>
          <p:cNvPr id="1596508" name="Text Box 92"/>
          <p:cNvSpPr txBox="1">
            <a:spLocks noChangeArrowheads="1"/>
          </p:cNvSpPr>
          <p:nvPr/>
        </p:nvSpPr>
        <p:spPr bwMode="auto">
          <a:xfrm>
            <a:off x="822325" y="2249488"/>
            <a:ext cx="1479550" cy="366712"/>
          </a:xfrm>
          <a:prstGeom prst="rect">
            <a:avLst/>
          </a:prstGeom>
          <a:noFill/>
          <a:ln w="12700">
            <a:noFill/>
            <a:miter lim="800000"/>
            <a:headEnd/>
            <a:tailEnd/>
          </a:ln>
          <a:effectLst/>
        </p:spPr>
        <p:txBody>
          <a:bodyPr wrap="none">
            <a:spAutoFit/>
          </a:bodyPr>
          <a:lstStyle/>
          <a:p>
            <a:r>
              <a:rPr lang="en-US">
                <a:solidFill>
                  <a:schemeClr val="tx1"/>
                </a:solidFill>
              </a:rPr>
              <a:t>00    Mem(0)</a:t>
            </a:r>
          </a:p>
        </p:txBody>
      </p:sp>
      <p:sp>
        <p:nvSpPr>
          <p:cNvPr id="1596509" name="Text Box 93"/>
          <p:cNvSpPr txBox="1">
            <a:spLocks noChangeArrowheads="1"/>
          </p:cNvSpPr>
          <p:nvPr/>
        </p:nvSpPr>
        <p:spPr bwMode="auto">
          <a:xfrm>
            <a:off x="4860925" y="2176463"/>
            <a:ext cx="1479550" cy="723900"/>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p:txBody>
      </p:sp>
      <p:sp>
        <p:nvSpPr>
          <p:cNvPr id="1596510" name="Text Box 94"/>
          <p:cNvSpPr txBox="1">
            <a:spLocks noChangeArrowheads="1"/>
          </p:cNvSpPr>
          <p:nvPr/>
        </p:nvSpPr>
        <p:spPr bwMode="auto">
          <a:xfrm>
            <a:off x="2727325" y="2209800"/>
            <a:ext cx="1479550" cy="407988"/>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p:txBody>
      </p:sp>
      <p:sp>
        <p:nvSpPr>
          <p:cNvPr id="1596511" name="Text Box 95"/>
          <p:cNvSpPr txBox="1">
            <a:spLocks noChangeArrowheads="1"/>
          </p:cNvSpPr>
          <p:nvPr/>
        </p:nvSpPr>
        <p:spPr bwMode="auto">
          <a:xfrm>
            <a:off x="6918325" y="2209800"/>
            <a:ext cx="1479550" cy="1039813"/>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a:p>
            <a:pPr>
              <a:lnSpc>
                <a:spcPct val="115000"/>
              </a:lnSpc>
            </a:pPr>
            <a:r>
              <a:rPr lang="en-US">
                <a:solidFill>
                  <a:schemeClr val="tx1"/>
                </a:solidFill>
              </a:rPr>
              <a:t>00    Mem(2)</a:t>
            </a:r>
          </a:p>
        </p:txBody>
      </p:sp>
      <p:sp>
        <p:nvSpPr>
          <p:cNvPr id="1596512" name="Text Box 96"/>
          <p:cNvSpPr txBox="1">
            <a:spLocks noChangeArrowheads="1"/>
          </p:cNvSpPr>
          <p:nvPr/>
        </p:nvSpPr>
        <p:spPr bwMode="auto">
          <a:xfrm>
            <a:off x="1584325"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596513" name="Text Box 97"/>
          <p:cNvSpPr txBox="1">
            <a:spLocks noChangeArrowheads="1"/>
          </p:cNvSpPr>
          <p:nvPr/>
        </p:nvSpPr>
        <p:spPr bwMode="auto">
          <a:xfrm>
            <a:off x="3489325"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596514" name="Text Box 98"/>
          <p:cNvSpPr txBox="1">
            <a:spLocks noChangeArrowheads="1"/>
          </p:cNvSpPr>
          <p:nvPr/>
        </p:nvSpPr>
        <p:spPr bwMode="auto">
          <a:xfrm>
            <a:off x="5546725"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596515" name="Text Box 99"/>
          <p:cNvSpPr txBox="1">
            <a:spLocks noChangeArrowheads="1"/>
          </p:cNvSpPr>
          <p:nvPr/>
        </p:nvSpPr>
        <p:spPr bwMode="auto">
          <a:xfrm>
            <a:off x="7680325"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596516" name="Text Box 100"/>
          <p:cNvSpPr txBox="1">
            <a:spLocks noChangeArrowheads="1"/>
          </p:cNvSpPr>
          <p:nvPr/>
        </p:nvSpPr>
        <p:spPr bwMode="auto">
          <a:xfrm>
            <a:off x="1431925"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596517" name="Text Box 101"/>
          <p:cNvSpPr txBox="1">
            <a:spLocks noChangeArrowheads="1"/>
          </p:cNvSpPr>
          <p:nvPr/>
        </p:nvSpPr>
        <p:spPr bwMode="auto">
          <a:xfrm>
            <a:off x="7680325"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596518" name="Text Box 102"/>
          <p:cNvSpPr txBox="1">
            <a:spLocks noChangeArrowheads="1"/>
          </p:cNvSpPr>
          <p:nvPr/>
        </p:nvSpPr>
        <p:spPr bwMode="auto">
          <a:xfrm>
            <a:off x="3489325" y="3657600"/>
            <a:ext cx="425450" cy="366713"/>
          </a:xfrm>
          <a:prstGeom prst="rect">
            <a:avLst/>
          </a:prstGeom>
          <a:noFill/>
          <a:ln w="12700">
            <a:noFill/>
            <a:miter lim="800000"/>
            <a:headEnd/>
            <a:tailEnd/>
          </a:ln>
          <a:effectLst/>
        </p:spPr>
        <p:txBody>
          <a:bodyPr wrap="none">
            <a:spAutoFit/>
          </a:bodyPr>
          <a:lstStyle/>
          <a:p>
            <a:r>
              <a:rPr lang="en-US"/>
              <a:t>hit</a:t>
            </a:r>
          </a:p>
        </p:txBody>
      </p:sp>
      <p:sp>
        <p:nvSpPr>
          <p:cNvPr id="1596519" name="Text Box 103"/>
          <p:cNvSpPr txBox="1">
            <a:spLocks noChangeArrowheads="1"/>
          </p:cNvSpPr>
          <p:nvPr/>
        </p:nvSpPr>
        <p:spPr bwMode="auto">
          <a:xfrm>
            <a:off x="5699125" y="3657600"/>
            <a:ext cx="425450" cy="366713"/>
          </a:xfrm>
          <a:prstGeom prst="rect">
            <a:avLst/>
          </a:prstGeom>
          <a:noFill/>
          <a:ln w="12700">
            <a:noFill/>
            <a:miter lim="800000"/>
            <a:headEnd/>
            <a:tailEnd/>
          </a:ln>
          <a:effectLst/>
        </p:spPr>
        <p:txBody>
          <a:bodyPr wrap="none">
            <a:spAutoFit/>
          </a:bodyPr>
          <a:lstStyle/>
          <a:p>
            <a:r>
              <a:rPr lang="en-US"/>
              <a:t>hit</a:t>
            </a:r>
          </a:p>
        </p:txBody>
      </p:sp>
      <p:sp>
        <p:nvSpPr>
          <p:cNvPr id="1596520" name="Text Box 104"/>
          <p:cNvSpPr txBox="1">
            <a:spLocks noChangeArrowheads="1"/>
          </p:cNvSpPr>
          <p:nvPr/>
        </p:nvSpPr>
        <p:spPr bwMode="auto">
          <a:xfrm>
            <a:off x="822325" y="4038600"/>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1" name="Text Box 105"/>
          <p:cNvSpPr txBox="1">
            <a:spLocks noChangeArrowheads="1"/>
          </p:cNvSpPr>
          <p:nvPr/>
        </p:nvSpPr>
        <p:spPr bwMode="auto">
          <a:xfrm>
            <a:off x="2879725" y="4038600"/>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2" name="Text Box 106"/>
          <p:cNvSpPr txBox="1">
            <a:spLocks noChangeArrowheads="1"/>
          </p:cNvSpPr>
          <p:nvPr/>
        </p:nvSpPr>
        <p:spPr bwMode="auto">
          <a:xfrm>
            <a:off x="4860925" y="4038600"/>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3" name="Text Box 107"/>
          <p:cNvSpPr txBox="1">
            <a:spLocks noChangeArrowheads="1"/>
          </p:cNvSpPr>
          <p:nvPr/>
        </p:nvSpPr>
        <p:spPr bwMode="auto">
          <a:xfrm>
            <a:off x="6918325" y="4038600"/>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grpSp>
        <p:nvGrpSpPr>
          <p:cNvPr id="18" name="Group 108"/>
          <p:cNvGrpSpPr>
            <a:grpSpLocks/>
          </p:cNvGrpSpPr>
          <p:nvPr/>
        </p:nvGrpSpPr>
        <p:grpSpPr bwMode="auto">
          <a:xfrm>
            <a:off x="441325" y="3886200"/>
            <a:ext cx="1835150" cy="457200"/>
            <a:chOff x="278" y="2567"/>
            <a:chExt cx="1156" cy="288"/>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endParaRPr lang="en-US"/>
            </a:p>
          </p:txBody>
        </p:sp>
        <p:sp>
          <p:nvSpPr>
            <p:cNvPr id="1596526" name="Line 110"/>
            <p:cNvSpPr>
              <a:spLocks noChangeShapeType="1"/>
            </p:cNvSpPr>
            <p:nvPr/>
          </p:nvSpPr>
          <p:spPr bwMode="auto">
            <a:xfrm>
              <a:off x="1190" y="2711"/>
              <a:ext cx="240" cy="144"/>
            </a:xfrm>
            <a:prstGeom prst="line">
              <a:avLst/>
            </a:prstGeom>
            <a:noFill/>
            <a:ln w="28575">
              <a:solidFill>
                <a:schemeClr val="accent1"/>
              </a:solidFill>
              <a:round/>
              <a:headEnd/>
              <a:tailEnd/>
            </a:ln>
            <a:effectLst/>
          </p:spPr>
          <p:txBody>
            <a:bodyPr/>
            <a:lstStyle/>
            <a:p>
              <a:endParaRPr lang="en-US"/>
            </a:p>
          </p:txBody>
        </p:sp>
        <p:sp>
          <p:nvSpPr>
            <p:cNvPr id="1596527"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r>
                <a:rPr lang="en-US"/>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r>
                <a:rPr lang="en-US"/>
                <a:t>4</a:t>
              </a:r>
            </a:p>
          </p:txBody>
        </p:sp>
      </p:grpSp>
      <p:grpSp>
        <p:nvGrpSpPr>
          <p:cNvPr id="19" name="Group 113"/>
          <p:cNvGrpSpPr>
            <a:grpSpLocks/>
          </p:cNvGrpSpPr>
          <p:nvPr/>
        </p:nvGrpSpPr>
        <p:grpSpPr bwMode="auto">
          <a:xfrm>
            <a:off x="6477000" y="5083175"/>
            <a:ext cx="2266950" cy="442913"/>
            <a:chOff x="4118" y="3095"/>
            <a:chExt cx="1428" cy="279"/>
          </a:xfrm>
        </p:grpSpPr>
        <p:sp>
          <p:nvSpPr>
            <p:cNvPr id="1596530" name="Line 114"/>
            <p:cNvSpPr>
              <a:spLocks noChangeShapeType="1"/>
            </p:cNvSpPr>
            <p:nvPr/>
          </p:nvSpPr>
          <p:spPr bwMode="auto">
            <a:xfrm>
              <a:off x="4358" y="3095"/>
              <a:ext cx="240" cy="144"/>
            </a:xfrm>
            <a:prstGeom prst="line">
              <a:avLst/>
            </a:prstGeom>
            <a:noFill/>
            <a:ln w="28575">
              <a:solidFill>
                <a:schemeClr val="accent1"/>
              </a:solidFill>
              <a:round/>
              <a:headEnd/>
              <a:tailEnd/>
            </a:ln>
            <a:effectLst/>
          </p:spPr>
          <p:txBody>
            <a:bodyPr/>
            <a:lstStyle/>
            <a:p>
              <a:endParaRPr lang="en-US"/>
            </a:p>
          </p:txBody>
        </p:sp>
        <p:sp>
          <p:nvSpPr>
            <p:cNvPr id="1596531" name="Line 115"/>
            <p:cNvSpPr>
              <a:spLocks noChangeShapeType="1"/>
            </p:cNvSpPr>
            <p:nvPr/>
          </p:nvSpPr>
          <p:spPr bwMode="auto">
            <a:xfrm>
              <a:off x="5030" y="3095"/>
              <a:ext cx="240" cy="144"/>
            </a:xfrm>
            <a:prstGeom prst="line">
              <a:avLst/>
            </a:prstGeom>
            <a:noFill/>
            <a:ln w="28575">
              <a:solidFill>
                <a:schemeClr val="accent1"/>
              </a:solidFill>
              <a:round/>
              <a:headEnd/>
              <a:tailEnd/>
            </a:ln>
            <a:effectLst/>
          </p:spPr>
          <p:txBody>
            <a:bodyPr/>
            <a:lstStyle/>
            <a:p>
              <a:endParaRPr lang="en-US"/>
            </a:p>
          </p:txBody>
        </p:sp>
        <p:sp>
          <p:nvSpPr>
            <p:cNvPr id="1596532"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r>
                <a:rPr lang="en-US"/>
                <a:t>11</a:t>
              </a:r>
            </a:p>
          </p:txBody>
        </p:sp>
        <p:sp>
          <p:nvSpPr>
            <p:cNvPr id="1596533"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r>
                <a:rPr lang="en-US"/>
                <a:t>15</a:t>
              </a:r>
            </a:p>
          </p:txBody>
        </p:sp>
      </p:grpSp>
      <p:sp>
        <p:nvSpPr>
          <p:cNvPr id="1596535" name="Text Box 119"/>
          <p:cNvSpPr txBox="1">
            <a:spLocks noChangeArrowheads="1"/>
          </p:cNvSpPr>
          <p:nvPr/>
        </p:nvSpPr>
        <p:spPr bwMode="auto">
          <a:xfrm>
            <a:off x="2743200" y="2554288"/>
            <a:ext cx="1479550" cy="407987"/>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Mem(1)</a:t>
            </a:r>
          </a:p>
        </p:txBody>
      </p:sp>
      <p:sp>
        <p:nvSpPr>
          <p:cNvPr id="1596536" name="Text Box 120"/>
          <p:cNvSpPr txBox="1">
            <a:spLocks noChangeArrowheads="1"/>
          </p:cNvSpPr>
          <p:nvPr/>
        </p:nvSpPr>
        <p:spPr bwMode="auto">
          <a:xfrm>
            <a:off x="4876800" y="2832100"/>
            <a:ext cx="1479550" cy="407988"/>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Mem(2)</a:t>
            </a:r>
          </a:p>
        </p:txBody>
      </p:sp>
      <p:sp>
        <p:nvSpPr>
          <p:cNvPr id="1596537" name="Text Box 121"/>
          <p:cNvSpPr txBox="1">
            <a:spLocks noChangeArrowheads="1"/>
          </p:cNvSpPr>
          <p:nvPr/>
        </p:nvSpPr>
        <p:spPr bwMode="auto">
          <a:xfrm>
            <a:off x="6934200" y="3163888"/>
            <a:ext cx="1479550" cy="407987"/>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Mem(3)</a:t>
            </a:r>
          </a:p>
        </p:txBody>
      </p:sp>
      <p:sp>
        <p:nvSpPr>
          <p:cNvPr id="1596538" name="Text Box 122"/>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596540" name="Rectangle 124"/>
          <p:cNvSpPr>
            <a:spLocks noChangeArrowheads="1"/>
          </p:cNvSpPr>
          <p:nvPr/>
        </p:nvSpPr>
        <p:spPr bwMode="auto">
          <a:xfrm>
            <a:off x="457200" y="55626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8 requests, 6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65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65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65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65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965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65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6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65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65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965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965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965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65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965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965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5965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5965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762000"/>
            <a:ext cx="8077200" cy="680699"/>
          </a:xfrm>
          <a:noFill/>
          <a:ln/>
        </p:spPr>
        <p:txBody>
          <a:bodyPr lIns="90488" tIns="44450" rIns="90488" bIns="44450"/>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533400" y="283631"/>
            <a:ext cx="8153400" cy="464614"/>
          </a:xfrm>
          <a:noFill/>
          <a:ln/>
        </p:spPr>
        <p:txBody>
          <a:bodyPr lIns="90488" tIns="44450" rIns="90488" bIns="44450" anchor="ctr"/>
          <a:lstStyle/>
          <a:p>
            <a:r>
              <a:rPr lang="en-US" dirty="0" smtClean="0"/>
              <a:t>MIPS</a:t>
            </a:r>
            <a:r>
              <a:rPr lang="zh-CN" altLang="en-US" dirty="0" smtClean="0"/>
              <a:t>直接映射高速缓存的例子</a:t>
            </a:r>
            <a:endParaRPr lang="en-US" dirty="0"/>
          </a:p>
        </p:txBody>
      </p:sp>
      <p:grpSp>
        <p:nvGrpSpPr>
          <p:cNvPr id="2" name="Group 11"/>
          <p:cNvGrpSpPr>
            <a:grpSpLocks/>
          </p:cNvGrpSpPr>
          <p:nvPr/>
        </p:nvGrpSpPr>
        <p:grpSpPr bwMode="auto">
          <a:xfrm>
            <a:off x="1676400" y="1809750"/>
            <a:ext cx="2927350" cy="3408363"/>
            <a:chOff x="1056" y="1183"/>
            <a:chExt cx="1844"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844" cy="2070"/>
              <a:chOff x="1056" y="1183"/>
              <a:chExt cx="1844" cy="2070"/>
            </a:xfrm>
          </p:grpSpPr>
          <p:sp>
            <p:nvSpPr>
              <p:cNvPr id="1604623" name="Text Box 15"/>
              <p:cNvSpPr txBox="1">
                <a:spLocks noChangeArrowheads="1"/>
              </p:cNvSpPr>
              <p:nvPr/>
            </p:nvSpPr>
            <p:spPr bwMode="auto">
              <a:xfrm>
                <a:off x="2640"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027238" y="1846263"/>
            <a:ext cx="3671887" cy="1811337"/>
            <a:chOff x="1277" y="1206"/>
            <a:chExt cx="2313" cy="1141"/>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30" y="1243"/>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619375" y="2514600"/>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289300" y="1143000"/>
            <a:ext cx="3597275" cy="709613"/>
            <a:chOff x="2072" y="763"/>
            <a:chExt cx="2266"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a:solidFill>
                    <a:schemeClr val="tx1"/>
                  </a:solidFill>
                </a:rPr>
                <a:t>31 30       . . .        13 12  11     . . .        2  1  0</a:t>
              </a:r>
            </a:p>
          </p:txBody>
        </p:sp>
        <p:sp>
          <p:nvSpPr>
            <p:cNvPr id="1604657"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533400" y="5791200"/>
            <a:ext cx="8077200" cy="11430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000" i="1" dirty="0"/>
              <a:t>What kind of locality are we taking </a:t>
            </a:r>
            <a:r>
              <a:rPr lang="en-US" sz="2000" i="1" dirty="0" smtClean="0"/>
              <a:t>advantage </a:t>
            </a:r>
            <a:r>
              <a:rPr lang="en-US" sz="2000" i="1" dirty="0"/>
              <a:t>of</a:t>
            </a:r>
            <a:r>
              <a:rPr lang="en-US" sz="2000" i="1" dirty="0" smtClean="0"/>
              <a:t>? </a:t>
            </a:r>
          </a:p>
          <a:p>
            <a:pPr marL="342900" indent="-342900" algn="ctr">
              <a:lnSpc>
                <a:spcPct val="90000"/>
              </a:lnSpc>
              <a:spcBef>
                <a:spcPct val="65000"/>
              </a:spcBef>
              <a:buClr>
                <a:schemeClr val="accent1"/>
              </a:buClr>
              <a:buSzPct val="75000"/>
              <a:buFont typeface="Wingdings" pitchFamily="2" charset="2"/>
              <a:buNone/>
            </a:pPr>
            <a:r>
              <a:rPr lang="zh-CN" altLang="en-US" sz="2400" i="1" dirty="0" smtClean="0"/>
              <a:t>（利用了哪种局部性）</a:t>
            </a:r>
            <a:endParaRPr lang="en-US" sz="2400" i="1" dirty="0"/>
          </a:p>
        </p:txBody>
      </p:sp>
      <p:grpSp>
        <p:nvGrpSpPr>
          <p:cNvPr id="8" name="Group 52"/>
          <p:cNvGrpSpPr>
            <a:grpSpLocks/>
          </p:cNvGrpSpPr>
          <p:nvPr/>
        </p:nvGrpSpPr>
        <p:grpSpPr bwMode="auto">
          <a:xfrm>
            <a:off x="3886200" y="3589338"/>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5743575" y="1878013"/>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143000" y="1912938"/>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18947" name="Rectangle 3"/>
          <p:cNvSpPr>
            <a:spLocks noGrp="1" noChangeArrowheads="1"/>
          </p:cNvSpPr>
          <p:nvPr>
            <p:ph type="title"/>
          </p:nvPr>
        </p:nvSpPr>
        <p:spPr>
          <a:xfrm>
            <a:off x="533400" y="228600"/>
            <a:ext cx="8153400" cy="464614"/>
          </a:xfrm>
          <a:noFill/>
          <a:ln/>
        </p:spPr>
        <p:txBody>
          <a:bodyPr lIns="90488" tIns="44450" rIns="90488" bIns="44450" anchor="ctr"/>
          <a:lstStyle/>
          <a:p>
            <a:r>
              <a:rPr lang="en-US" dirty="0" smtClean="0"/>
              <a:t>Multiword </a:t>
            </a:r>
            <a:r>
              <a:rPr lang="en-US" altLang="zh-CN" dirty="0" smtClean="0"/>
              <a:t>Block</a:t>
            </a:r>
            <a:r>
              <a:rPr lang="zh-CN" altLang="en-US" dirty="0" smtClean="0"/>
              <a:t>直接映射高速缓存</a:t>
            </a:r>
            <a:endParaRPr lang="en-US" dirty="0"/>
          </a:p>
        </p:txBody>
      </p:sp>
      <p:grpSp>
        <p:nvGrpSpPr>
          <p:cNvPr id="2" name="Group 4"/>
          <p:cNvGrpSpPr>
            <a:grpSpLocks/>
          </p:cNvGrpSpPr>
          <p:nvPr/>
        </p:nvGrpSpPr>
        <p:grpSpPr bwMode="auto">
          <a:xfrm>
            <a:off x="914400" y="1828800"/>
            <a:ext cx="3727450" cy="1828800"/>
            <a:chOff x="576" y="1248"/>
            <a:chExt cx="2348" cy="1152"/>
          </a:xfrm>
        </p:grpSpPr>
        <p:grpSp>
          <p:nvGrpSpPr>
            <p:cNvPr id="3" name="Group 5"/>
            <p:cNvGrpSpPr>
              <a:grpSpLocks/>
            </p:cNvGrpSpPr>
            <p:nvPr/>
          </p:nvGrpSpPr>
          <p:grpSpPr bwMode="auto">
            <a:xfrm>
              <a:off x="576" y="1248"/>
              <a:ext cx="2348" cy="1152"/>
              <a:chOff x="576" y="1248"/>
              <a:chExt cx="2348"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36" y="1296"/>
                <a:ext cx="188" cy="213"/>
              </a:xfrm>
              <a:prstGeom prst="rect">
                <a:avLst/>
              </a:prstGeom>
              <a:noFill/>
              <a:ln w="12700">
                <a:noFill/>
                <a:miter lim="800000"/>
                <a:headEnd/>
                <a:tailEnd/>
              </a:ln>
              <a:effectLst/>
            </p:spPr>
            <p:txBody>
              <a:bodyPr wrap="none">
                <a:spAutoFit/>
              </a:bodyPr>
              <a:lstStyle/>
              <a:p>
                <a:r>
                  <a:rPr lang="en-US" sz="1600" dirty="0">
                    <a:solidFill>
                      <a:schemeClr val="tx1"/>
                    </a:solidFill>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914400" y="251460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r>
                <a:rPr lang="en-US" sz="1400">
                  <a:solidFill>
                    <a:schemeClr val="tx1"/>
                  </a:solidFill>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253</a:t>
              </a:r>
            </a:p>
            <a:p>
              <a:pPr algn="r">
                <a:lnSpc>
                  <a:spcPct val="110000"/>
                </a:lnSpc>
              </a:pPr>
              <a:r>
                <a:rPr lang="en-US" sz="1200">
                  <a:solidFill>
                    <a:schemeClr val="tx1"/>
                  </a:solidFill>
                </a:rPr>
                <a:t>254</a:t>
              </a:r>
            </a:p>
            <a:p>
              <a:pPr algn="r">
                <a:lnSpc>
                  <a:spcPct val="110000"/>
                </a:lnSpc>
              </a:pPr>
              <a:r>
                <a:rPr lang="en-US" sz="1200">
                  <a:solidFill>
                    <a:schemeClr val="tx1"/>
                  </a:solidFill>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5" name="Group 35"/>
          <p:cNvGrpSpPr>
            <a:grpSpLocks/>
          </p:cNvGrpSpPr>
          <p:nvPr/>
        </p:nvGrpSpPr>
        <p:grpSpPr bwMode="auto">
          <a:xfrm>
            <a:off x="2590800" y="121920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r>
                <a:rPr lang="en-US" sz="1000">
                  <a:solidFill>
                    <a:schemeClr val="tx1"/>
                  </a:solidFill>
                </a:rPr>
                <a:t>31 30   . . .         13 12  11    . . .    4  3 2  1 0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1981200" y="365760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762000" y="1828800"/>
            <a:ext cx="3003550" cy="3424238"/>
            <a:chOff x="480" y="1248"/>
            <a:chExt cx="1892" cy="2157"/>
          </a:xfrm>
        </p:grpSpPr>
        <p:grpSp>
          <p:nvGrpSpPr>
            <p:cNvPr id="8" name="Group 48"/>
            <p:cNvGrpSpPr>
              <a:grpSpLocks/>
            </p:cNvGrpSpPr>
            <p:nvPr/>
          </p:nvGrpSpPr>
          <p:grpSpPr bwMode="auto">
            <a:xfrm>
              <a:off x="480" y="1248"/>
              <a:ext cx="1892" cy="2064"/>
              <a:chOff x="432" y="1248"/>
              <a:chExt cx="1892"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064" y="124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304800" y="137160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3124200" y="137160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a:solidFill>
                    <a:schemeClr val="tx1"/>
                  </a:solidFill>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5" name="Rectangle 91"/>
          <p:cNvSpPr>
            <a:spLocks noGrp="1" noChangeArrowheads="1"/>
          </p:cNvSpPr>
          <p:nvPr>
            <p:ph type="body" idx="1"/>
          </p:nvPr>
        </p:nvSpPr>
        <p:spPr>
          <a:xfrm>
            <a:off x="457200" y="762000"/>
            <a:ext cx="8077200" cy="533400"/>
          </a:xfrm>
          <a:noFill/>
          <a:ln/>
        </p:spPr>
        <p:txBody>
          <a:bodyPr lIns="90488" tIns="44450" rIns="90488" bIns="44450"/>
          <a:lstStyle/>
          <a:p>
            <a:pPr marL="342900" indent="-342900">
              <a:lnSpc>
                <a:spcPct val="80000"/>
              </a:lnSpc>
            </a:pPr>
            <a:r>
              <a:rPr lang="en-US"/>
              <a:t>Four  words/block, cache size = 1K words</a:t>
            </a:r>
            <a:br>
              <a:rPr lang="en-US"/>
            </a:br>
            <a:endParaRPr lang="en-US" i="1">
              <a:solidFill>
                <a:schemeClr val="accent1"/>
              </a:solidFill>
            </a:endParaRPr>
          </a:p>
        </p:txBody>
      </p:sp>
      <p:sp>
        <p:nvSpPr>
          <p:cNvPr id="1619036" name="Rectangle 92"/>
          <p:cNvSpPr>
            <a:spLocks noChangeArrowheads="1"/>
          </p:cNvSpPr>
          <p:nvPr/>
        </p:nvSpPr>
        <p:spPr bwMode="auto">
          <a:xfrm>
            <a:off x="533400" y="6172200"/>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a:xfrm>
            <a:off x="533400" y="304800"/>
            <a:ext cx="8153400" cy="422275"/>
          </a:xfrm>
        </p:spPr>
        <p:txBody>
          <a:bodyPr/>
          <a:lstStyle/>
          <a:p>
            <a:r>
              <a:rPr lang="zh-CN" altLang="en-US" dirty="0" smtClean="0"/>
              <a:t>利用空间局部性</a:t>
            </a:r>
            <a:endParaRPr lang="en-US" dirty="0"/>
          </a:p>
        </p:txBody>
      </p:sp>
      <p:grpSp>
        <p:nvGrpSpPr>
          <p:cNvPr id="2" name="Group 3"/>
          <p:cNvGrpSpPr>
            <a:grpSpLocks/>
          </p:cNvGrpSpPr>
          <p:nvPr/>
        </p:nvGrpSpPr>
        <p:grpSpPr bwMode="auto">
          <a:xfrm>
            <a:off x="533400" y="1828800"/>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07" name="Rectangle 11"/>
          <p:cNvSpPr>
            <a:spLocks noGrp="1" noChangeArrowheads="1"/>
          </p:cNvSpPr>
          <p:nvPr>
            <p:ph type="body" idx="1"/>
          </p:nvPr>
        </p:nvSpPr>
        <p:spPr>
          <a:xfrm>
            <a:off x="685800" y="762000"/>
            <a:ext cx="7848600" cy="812800"/>
          </a:xfrm>
          <a:noFill/>
          <a:ln/>
        </p:spPr>
        <p:txBody>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3429000" y="1843088"/>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1868488"/>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200400"/>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200400"/>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200400"/>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4572000"/>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4572000"/>
            <a:ext cx="2514600" cy="990600"/>
            <a:chOff x="3120" y="2976"/>
            <a:chExt cx="1584" cy="624"/>
          </a:xfrm>
        </p:grpSpPr>
        <p:sp>
          <p:nvSpPr>
            <p:cNvPr id="1616958"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65" name="Text Box 69"/>
          <p:cNvSpPr txBox="1">
            <a:spLocks noChangeArrowheads="1"/>
          </p:cNvSpPr>
          <p:nvPr/>
        </p:nvSpPr>
        <p:spPr bwMode="auto">
          <a:xfrm>
            <a:off x="533400" y="2224088"/>
            <a:ext cx="2520950" cy="366712"/>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sp>
        <p:nvSpPr>
          <p:cNvPr id="1616966" name="Text Box 70"/>
          <p:cNvSpPr txBox="1">
            <a:spLocks noChangeArrowheads="1"/>
          </p:cNvSpPr>
          <p:nvPr/>
        </p:nvSpPr>
        <p:spPr bwMode="auto">
          <a:xfrm>
            <a:off x="1752600"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616967" name="Text Box 71"/>
          <p:cNvSpPr txBox="1">
            <a:spLocks noChangeArrowheads="1"/>
          </p:cNvSpPr>
          <p:nvPr/>
        </p:nvSpPr>
        <p:spPr bwMode="auto">
          <a:xfrm>
            <a:off x="3429000" y="2209800"/>
            <a:ext cx="2520950" cy="366713"/>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sp>
        <p:nvSpPr>
          <p:cNvPr id="1616968" name="Text Box 72"/>
          <p:cNvSpPr txBox="1">
            <a:spLocks noChangeArrowheads="1"/>
          </p:cNvSpPr>
          <p:nvPr/>
        </p:nvSpPr>
        <p:spPr bwMode="auto">
          <a:xfrm>
            <a:off x="4724400" y="1828800"/>
            <a:ext cx="425450" cy="366713"/>
          </a:xfrm>
          <a:prstGeom prst="rect">
            <a:avLst/>
          </a:prstGeom>
          <a:noFill/>
          <a:ln w="12700">
            <a:noFill/>
            <a:miter lim="800000"/>
            <a:headEnd/>
            <a:tailEnd/>
          </a:ln>
          <a:effectLst/>
        </p:spPr>
        <p:txBody>
          <a:bodyPr wrap="none">
            <a:spAutoFit/>
          </a:bodyPr>
          <a:lstStyle/>
          <a:p>
            <a:r>
              <a:rPr lang="en-US"/>
              <a:t>hit</a:t>
            </a:r>
          </a:p>
        </p:txBody>
      </p:sp>
      <p:sp>
        <p:nvSpPr>
          <p:cNvPr id="1616969" name="Text Box 73"/>
          <p:cNvSpPr txBox="1">
            <a:spLocks noChangeArrowheads="1"/>
          </p:cNvSpPr>
          <p:nvPr/>
        </p:nvSpPr>
        <p:spPr bwMode="auto">
          <a:xfrm>
            <a:off x="6248400" y="25146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70" name="Text Box 74"/>
          <p:cNvSpPr txBox="1">
            <a:spLocks noChangeArrowheads="1"/>
          </p:cNvSpPr>
          <p:nvPr/>
        </p:nvSpPr>
        <p:spPr bwMode="auto">
          <a:xfrm>
            <a:off x="6248400" y="2209800"/>
            <a:ext cx="2520950" cy="366713"/>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sp>
        <p:nvSpPr>
          <p:cNvPr id="1616971" name="Text Box 75"/>
          <p:cNvSpPr txBox="1">
            <a:spLocks noChangeArrowheads="1"/>
          </p:cNvSpPr>
          <p:nvPr/>
        </p:nvSpPr>
        <p:spPr bwMode="auto">
          <a:xfrm>
            <a:off x="7543800"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616972" name="Text Box 76"/>
          <p:cNvSpPr txBox="1">
            <a:spLocks noChangeArrowheads="1"/>
          </p:cNvSpPr>
          <p:nvPr/>
        </p:nvSpPr>
        <p:spPr bwMode="auto">
          <a:xfrm>
            <a:off x="1828800" y="3200400"/>
            <a:ext cx="425450" cy="366713"/>
          </a:xfrm>
          <a:prstGeom prst="rect">
            <a:avLst/>
          </a:prstGeom>
          <a:noFill/>
          <a:ln w="12700">
            <a:noFill/>
            <a:miter lim="800000"/>
            <a:headEnd/>
            <a:tailEnd/>
          </a:ln>
          <a:effectLst/>
        </p:spPr>
        <p:txBody>
          <a:bodyPr wrap="none">
            <a:spAutoFit/>
          </a:bodyPr>
          <a:lstStyle/>
          <a:p>
            <a:r>
              <a:rPr lang="en-US"/>
              <a:t>hit</a:t>
            </a:r>
          </a:p>
        </p:txBody>
      </p:sp>
      <p:sp>
        <p:nvSpPr>
          <p:cNvPr id="1616973" name="Text Box 77"/>
          <p:cNvSpPr txBox="1">
            <a:spLocks noChangeArrowheads="1"/>
          </p:cNvSpPr>
          <p:nvPr/>
        </p:nvSpPr>
        <p:spPr bwMode="auto">
          <a:xfrm>
            <a:off x="533400" y="38862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74" name="Text Box 78"/>
          <p:cNvSpPr txBox="1">
            <a:spLocks noChangeArrowheads="1"/>
          </p:cNvSpPr>
          <p:nvPr/>
        </p:nvSpPr>
        <p:spPr bwMode="auto">
          <a:xfrm>
            <a:off x="533400" y="3581400"/>
            <a:ext cx="2520950" cy="366713"/>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sp>
        <p:nvSpPr>
          <p:cNvPr id="1616975" name="Text Box 79"/>
          <p:cNvSpPr txBox="1">
            <a:spLocks noChangeArrowheads="1"/>
          </p:cNvSpPr>
          <p:nvPr/>
        </p:nvSpPr>
        <p:spPr bwMode="auto">
          <a:xfrm>
            <a:off x="4800600" y="3200400"/>
            <a:ext cx="654050" cy="366713"/>
          </a:xfrm>
          <a:prstGeom prst="rect">
            <a:avLst/>
          </a:prstGeom>
          <a:noFill/>
          <a:ln w="12700">
            <a:noFill/>
            <a:miter lim="800000"/>
            <a:headEnd/>
            <a:tailEnd/>
          </a:ln>
          <a:effectLst/>
        </p:spPr>
        <p:txBody>
          <a:bodyPr wrap="none">
            <a:spAutoFit/>
          </a:bodyPr>
          <a:lstStyle/>
          <a:p>
            <a:r>
              <a:rPr lang="en-US"/>
              <a:t>miss</a:t>
            </a:r>
          </a:p>
        </p:txBody>
      </p:sp>
      <p:sp>
        <p:nvSpPr>
          <p:cNvPr id="1616977" name="Text Box 81"/>
          <p:cNvSpPr txBox="1">
            <a:spLocks noChangeArrowheads="1"/>
          </p:cNvSpPr>
          <p:nvPr/>
        </p:nvSpPr>
        <p:spPr bwMode="auto">
          <a:xfrm>
            <a:off x="3429000" y="38862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78" name="Text Box 82"/>
          <p:cNvSpPr txBox="1">
            <a:spLocks noChangeArrowheads="1"/>
          </p:cNvSpPr>
          <p:nvPr/>
        </p:nvSpPr>
        <p:spPr bwMode="auto">
          <a:xfrm>
            <a:off x="3429000" y="3581400"/>
            <a:ext cx="2520950" cy="366713"/>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grpSp>
        <p:nvGrpSpPr>
          <p:cNvPr id="10" name="Group 83"/>
          <p:cNvGrpSpPr>
            <a:grpSpLocks/>
          </p:cNvGrpSpPr>
          <p:nvPr/>
        </p:nvGrpSpPr>
        <p:grpSpPr bwMode="auto">
          <a:xfrm>
            <a:off x="3200400" y="3352800"/>
            <a:ext cx="2825750" cy="533400"/>
            <a:chOff x="2016" y="2208"/>
            <a:chExt cx="1780"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6982" name="Text Box 86"/>
            <p:cNvSpPr txBox="1">
              <a:spLocks noChangeArrowheads="1"/>
            </p:cNvSpPr>
            <p:nvPr/>
          </p:nvSpPr>
          <p:spPr bwMode="auto">
            <a:xfrm>
              <a:off x="2016" y="2208"/>
              <a:ext cx="276" cy="231"/>
            </a:xfrm>
            <a:prstGeom prst="rect">
              <a:avLst/>
            </a:prstGeom>
            <a:noFill/>
            <a:ln w="12700">
              <a:noFill/>
              <a:miter lim="800000"/>
              <a:headEnd/>
              <a:tailEnd/>
            </a:ln>
            <a:effectLst/>
          </p:spPr>
          <p:txBody>
            <a:bodyPr wrap="none">
              <a:spAutoFit/>
            </a:bodyPr>
            <a:lstStyle/>
            <a:p>
              <a:r>
                <a:rPr lang="en-US"/>
                <a:t>01</a:t>
              </a:r>
            </a:p>
          </p:txBody>
        </p:sp>
        <p:sp>
          <p:nvSpPr>
            <p:cNvPr id="1616983" name="Text Box 87"/>
            <p:cNvSpPr txBox="1">
              <a:spLocks noChangeArrowheads="1"/>
            </p:cNvSpPr>
            <p:nvPr/>
          </p:nvSpPr>
          <p:spPr bwMode="auto">
            <a:xfrm>
              <a:off x="2928" y="2256"/>
              <a:ext cx="196" cy="231"/>
            </a:xfrm>
            <a:prstGeom prst="rect">
              <a:avLst/>
            </a:prstGeom>
            <a:noFill/>
            <a:ln w="12700">
              <a:noFill/>
              <a:miter lim="800000"/>
              <a:headEnd/>
              <a:tailEnd/>
            </a:ln>
            <a:effectLst/>
          </p:spPr>
          <p:txBody>
            <a:bodyPr wrap="none">
              <a:spAutoFit/>
            </a:bodyPr>
            <a:lstStyle/>
            <a:p>
              <a:r>
                <a:rPr lang="en-US"/>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6985" name="Text Box 89"/>
            <p:cNvSpPr txBox="1">
              <a:spLocks noChangeArrowheads="1"/>
            </p:cNvSpPr>
            <p:nvPr/>
          </p:nvSpPr>
          <p:spPr bwMode="auto">
            <a:xfrm>
              <a:off x="3600" y="2256"/>
              <a:ext cx="196" cy="231"/>
            </a:xfrm>
            <a:prstGeom prst="rect">
              <a:avLst/>
            </a:prstGeom>
            <a:noFill/>
            <a:ln w="12700">
              <a:noFill/>
              <a:miter lim="800000"/>
              <a:headEnd/>
              <a:tailEnd/>
            </a:ln>
            <a:effectLst/>
          </p:spPr>
          <p:txBody>
            <a:bodyPr wrap="none">
              <a:spAutoFit/>
            </a:bodyPr>
            <a:lstStyle/>
            <a:p>
              <a:r>
                <a:rPr lang="en-US"/>
                <a:t>4</a:t>
              </a:r>
            </a:p>
          </p:txBody>
        </p:sp>
      </p:grpSp>
      <p:sp>
        <p:nvSpPr>
          <p:cNvPr id="1616986" name="Text Box 90"/>
          <p:cNvSpPr txBox="1">
            <a:spLocks noChangeArrowheads="1"/>
          </p:cNvSpPr>
          <p:nvPr/>
        </p:nvSpPr>
        <p:spPr bwMode="auto">
          <a:xfrm>
            <a:off x="7467600" y="3200400"/>
            <a:ext cx="425450" cy="366713"/>
          </a:xfrm>
          <a:prstGeom prst="rect">
            <a:avLst/>
          </a:prstGeom>
          <a:noFill/>
          <a:ln w="12700">
            <a:noFill/>
            <a:miter lim="800000"/>
            <a:headEnd/>
            <a:tailEnd/>
          </a:ln>
          <a:effectLst/>
        </p:spPr>
        <p:txBody>
          <a:bodyPr wrap="none">
            <a:spAutoFit/>
          </a:bodyPr>
          <a:lstStyle/>
          <a:p>
            <a:r>
              <a:rPr lang="en-US"/>
              <a:t>hit</a:t>
            </a:r>
          </a:p>
        </p:txBody>
      </p:sp>
      <p:sp>
        <p:nvSpPr>
          <p:cNvPr id="1616988" name="Text Box 92"/>
          <p:cNvSpPr txBox="1">
            <a:spLocks noChangeArrowheads="1"/>
          </p:cNvSpPr>
          <p:nvPr/>
        </p:nvSpPr>
        <p:spPr bwMode="auto">
          <a:xfrm>
            <a:off x="6248400" y="38862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89" name="Text Box 93"/>
          <p:cNvSpPr txBox="1">
            <a:spLocks noChangeArrowheads="1"/>
          </p:cNvSpPr>
          <p:nvPr/>
        </p:nvSpPr>
        <p:spPr bwMode="auto">
          <a:xfrm>
            <a:off x="6248400" y="3581400"/>
            <a:ext cx="2520950" cy="366713"/>
          </a:xfrm>
          <a:prstGeom prst="rect">
            <a:avLst/>
          </a:prstGeom>
          <a:noFill/>
          <a:ln w="12700">
            <a:noFill/>
            <a:miter lim="800000"/>
            <a:headEnd/>
            <a:tailEnd/>
          </a:ln>
          <a:effectLst/>
        </p:spPr>
        <p:txBody>
          <a:bodyPr wrap="none">
            <a:spAutoFit/>
          </a:bodyPr>
          <a:lstStyle/>
          <a:p>
            <a:r>
              <a:rPr lang="en-US">
                <a:solidFill>
                  <a:schemeClr val="tx1"/>
                </a:solidFill>
              </a:rPr>
              <a:t>01    Mem(5)    Mem(4)</a:t>
            </a:r>
          </a:p>
        </p:txBody>
      </p:sp>
      <p:sp>
        <p:nvSpPr>
          <p:cNvPr id="1616990" name="Text Box 94"/>
          <p:cNvSpPr txBox="1">
            <a:spLocks noChangeArrowheads="1"/>
          </p:cNvSpPr>
          <p:nvPr/>
        </p:nvSpPr>
        <p:spPr bwMode="auto">
          <a:xfrm>
            <a:off x="3124200" y="4572000"/>
            <a:ext cx="425450" cy="366713"/>
          </a:xfrm>
          <a:prstGeom prst="rect">
            <a:avLst/>
          </a:prstGeom>
          <a:noFill/>
          <a:ln w="12700">
            <a:noFill/>
            <a:miter lim="800000"/>
            <a:headEnd/>
            <a:tailEnd/>
          </a:ln>
          <a:effectLst/>
        </p:spPr>
        <p:txBody>
          <a:bodyPr wrap="none">
            <a:spAutoFit/>
          </a:bodyPr>
          <a:lstStyle/>
          <a:p>
            <a:r>
              <a:rPr lang="en-US"/>
              <a:t>hit</a:t>
            </a:r>
          </a:p>
        </p:txBody>
      </p:sp>
      <p:sp>
        <p:nvSpPr>
          <p:cNvPr id="1616992" name="Text Box 96"/>
          <p:cNvSpPr txBox="1">
            <a:spLocks noChangeArrowheads="1"/>
          </p:cNvSpPr>
          <p:nvPr/>
        </p:nvSpPr>
        <p:spPr bwMode="auto">
          <a:xfrm>
            <a:off x="1905000" y="52578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93" name="Text Box 97"/>
          <p:cNvSpPr txBox="1">
            <a:spLocks noChangeArrowheads="1"/>
          </p:cNvSpPr>
          <p:nvPr/>
        </p:nvSpPr>
        <p:spPr bwMode="auto">
          <a:xfrm>
            <a:off x="1905000" y="4953000"/>
            <a:ext cx="2520950" cy="366713"/>
          </a:xfrm>
          <a:prstGeom prst="rect">
            <a:avLst/>
          </a:prstGeom>
          <a:noFill/>
          <a:ln w="12700">
            <a:noFill/>
            <a:miter lim="800000"/>
            <a:headEnd/>
            <a:tailEnd/>
          </a:ln>
          <a:effectLst/>
        </p:spPr>
        <p:txBody>
          <a:bodyPr wrap="none">
            <a:spAutoFit/>
          </a:bodyPr>
          <a:lstStyle/>
          <a:p>
            <a:r>
              <a:rPr lang="en-US">
                <a:solidFill>
                  <a:schemeClr val="tx1"/>
                </a:solidFill>
              </a:rPr>
              <a:t>01    Mem(5)    Mem(4)</a:t>
            </a:r>
          </a:p>
        </p:txBody>
      </p:sp>
      <p:sp>
        <p:nvSpPr>
          <p:cNvPr id="1616995" name="Text Box 99"/>
          <p:cNvSpPr txBox="1">
            <a:spLocks noChangeArrowheads="1"/>
          </p:cNvSpPr>
          <p:nvPr/>
        </p:nvSpPr>
        <p:spPr bwMode="auto">
          <a:xfrm>
            <a:off x="4953000" y="52578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96" name="Text Box 100"/>
          <p:cNvSpPr txBox="1">
            <a:spLocks noChangeArrowheads="1"/>
          </p:cNvSpPr>
          <p:nvPr/>
        </p:nvSpPr>
        <p:spPr bwMode="auto">
          <a:xfrm>
            <a:off x="4953000" y="4953000"/>
            <a:ext cx="2520950" cy="366713"/>
          </a:xfrm>
          <a:prstGeom prst="rect">
            <a:avLst/>
          </a:prstGeom>
          <a:noFill/>
          <a:ln w="12700">
            <a:noFill/>
            <a:miter lim="800000"/>
            <a:headEnd/>
            <a:tailEnd/>
          </a:ln>
          <a:effectLst/>
        </p:spPr>
        <p:txBody>
          <a:bodyPr wrap="none">
            <a:spAutoFit/>
          </a:bodyPr>
          <a:lstStyle/>
          <a:p>
            <a:r>
              <a:rPr lang="en-US">
                <a:solidFill>
                  <a:schemeClr val="tx1"/>
                </a:solidFill>
              </a:rPr>
              <a:t>01    Mem(5)    Mem(4)</a:t>
            </a:r>
          </a:p>
        </p:txBody>
      </p:sp>
      <p:sp>
        <p:nvSpPr>
          <p:cNvPr id="1616997" name="Text Box 101"/>
          <p:cNvSpPr txBox="1">
            <a:spLocks noChangeArrowheads="1"/>
          </p:cNvSpPr>
          <p:nvPr/>
        </p:nvSpPr>
        <p:spPr bwMode="auto">
          <a:xfrm>
            <a:off x="6477000" y="4572000"/>
            <a:ext cx="654050" cy="366713"/>
          </a:xfrm>
          <a:prstGeom prst="rect">
            <a:avLst/>
          </a:prstGeom>
          <a:noFill/>
          <a:ln w="12700">
            <a:noFill/>
            <a:miter lim="800000"/>
            <a:headEnd/>
            <a:tailEnd/>
          </a:ln>
          <a:effectLst/>
        </p:spPr>
        <p:txBody>
          <a:bodyPr wrap="none">
            <a:spAutoFit/>
          </a:bodyPr>
          <a:lstStyle/>
          <a:p>
            <a:r>
              <a:rPr lang="en-US"/>
              <a:t>miss</a:t>
            </a:r>
          </a:p>
        </p:txBody>
      </p:sp>
      <p:grpSp>
        <p:nvGrpSpPr>
          <p:cNvPr id="11" name="Group 102"/>
          <p:cNvGrpSpPr>
            <a:grpSpLocks/>
          </p:cNvGrpSpPr>
          <p:nvPr/>
        </p:nvGrpSpPr>
        <p:grpSpPr bwMode="auto">
          <a:xfrm>
            <a:off x="4724400" y="5029200"/>
            <a:ext cx="2952750" cy="533400"/>
            <a:chOff x="2016" y="2208"/>
            <a:chExt cx="1860" cy="336"/>
          </a:xfrm>
        </p:grpSpPr>
        <p:sp>
          <p:nvSpPr>
            <p:cNvPr id="1616999" name="Line 103"/>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7001" name="Text Box 105"/>
            <p:cNvSpPr txBox="1">
              <a:spLocks noChangeArrowheads="1"/>
            </p:cNvSpPr>
            <p:nvPr/>
          </p:nvSpPr>
          <p:spPr bwMode="auto">
            <a:xfrm>
              <a:off x="2016" y="2208"/>
              <a:ext cx="276" cy="231"/>
            </a:xfrm>
            <a:prstGeom prst="rect">
              <a:avLst/>
            </a:prstGeom>
            <a:noFill/>
            <a:ln w="12700">
              <a:noFill/>
              <a:miter lim="800000"/>
              <a:headEnd/>
              <a:tailEnd/>
            </a:ln>
            <a:effectLst/>
          </p:spPr>
          <p:txBody>
            <a:bodyPr wrap="none">
              <a:spAutoFit/>
            </a:bodyPr>
            <a:lstStyle/>
            <a:p>
              <a:r>
                <a:rPr lang="en-US"/>
                <a:t>11</a:t>
              </a:r>
            </a:p>
          </p:txBody>
        </p:sp>
        <p:sp>
          <p:nvSpPr>
            <p:cNvPr id="1617002" name="Text Box 106"/>
            <p:cNvSpPr txBox="1">
              <a:spLocks noChangeArrowheads="1"/>
            </p:cNvSpPr>
            <p:nvPr/>
          </p:nvSpPr>
          <p:spPr bwMode="auto">
            <a:xfrm>
              <a:off x="2928" y="2256"/>
              <a:ext cx="276" cy="231"/>
            </a:xfrm>
            <a:prstGeom prst="rect">
              <a:avLst/>
            </a:prstGeom>
            <a:noFill/>
            <a:ln w="12700">
              <a:noFill/>
              <a:miter lim="800000"/>
              <a:headEnd/>
              <a:tailEnd/>
            </a:ln>
            <a:effectLst/>
          </p:spPr>
          <p:txBody>
            <a:bodyPr wrap="none">
              <a:spAutoFit/>
            </a:bodyPr>
            <a:lstStyle/>
            <a:p>
              <a:r>
                <a:rPr lang="en-US"/>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7004" name="Text Box 108"/>
            <p:cNvSpPr txBox="1">
              <a:spLocks noChangeArrowheads="1"/>
            </p:cNvSpPr>
            <p:nvPr/>
          </p:nvSpPr>
          <p:spPr bwMode="auto">
            <a:xfrm>
              <a:off x="3600" y="2256"/>
              <a:ext cx="276" cy="231"/>
            </a:xfrm>
            <a:prstGeom prst="rect">
              <a:avLst/>
            </a:prstGeom>
            <a:noFill/>
            <a:ln w="12700">
              <a:noFill/>
              <a:miter lim="800000"/>
              <a:headEnd/>
              <a:tailEnd/>
            </a:ln>
            <a:effectLst/>
          </p:spPr>
          <p:txBody>
            <a:bodyPr wrap="none">
              <a:spAutoFit/>
            </a:bodyPr>
            <a:lstStyle/>
            <a:p>
              <a:r>
                <a:rPr lang="en-US"/>
                <a:t>14</a:t>
              </a:r>
            </a:p>
          </p:txBody>
        </p:sp>
      </p:grpSp>
      <p:sp>
        <p:nvSpPr>
          <p:cNvPr id="1617005" name="Text Box 109"/>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r>
              <a:rPr lang="en-US" sz="1600" dirty="0">
                <a:solidFill>
                  <a:schemeClr val="tx1"/>
                </a:solidFill>
              </a:rPr>
              <a:t>Start with an empty cache - all blocks initially marked as not valid</a:t>
            </a:r>
          </a:p>
        </p:txBody>
      </p:sp>
      <p:sp>
        <p:nvSpPr>
          <p:cNvPr id="1617006" name="Rectangle 110"/>
          <p:cNvSpPr>
            <a:spLocks noChangeArrowheads="1"/>
          </p:cNvSpPr>
          <p:nvPr/>
        </p:nvSpPr>
        <p:spPr bwMode="auto">
          <a:xfrm>
            <a:off x="762000" y="57912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8 requests, 4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zh-CN" altLang="en-US" dirty="0" smtClean="0"/>
              <a:t>缺失率</a:t>
            </a:r>
            <a:r>
              <a:rPr lang="en-US" dirty="0" err="1" smtClean="0"/>
              <a:t>vs</a:t>
            </a:r>
            <a:r>
              <a:rPr lang="en-US" dirty="0" smtClean="0"/>
              <a:t> </a:t>
            </a:r>
            <a:r>
              <a:rPr lang="zh-CN" altLang="en-US" dirty="0" smtClean="0"/>
              <a:t>块大小</a:t>
            </a:r>
            <a:r>
              <a:rPr lang="en-US" dirty="0" err="1" smtClean="0"/>
              <a:t>vs</a:t>
            </a:r>
            <a:r>
              <a:rPr lang="en-US" dirty="0" smtClean="0"/>
              <a:t> </a:t>
            </a:r>
            <a:r>
              <a:rPr lang="zh-CN" altLang="en-US" dirty="0" smtClean="0"/>
              <a:t>高速缓存大小</a:t>
            </a:r>
            <a:endParaRPr lang="en-US" dirty="0"/>
          </a:p>
        </p:txBody>
      </p:sp>
      <p:graphicFrame>
        <p:nvGraphicFramePr>
          <p:cNvPr id="5" name="Object 3"/>
          <p:cNvGraphicFramePr>
            <a:graphicFrameLocks noGrp="1" noChangeAspect="1"/>
          </p:cNvGraphicFramePr>
          <p:nvPr>
            <p:ph type="chart" idx="1"/>
          </p:nvPr>
        </p:nvGraphicFramePr>
        <p:xfrm>
          <a:off x="685801" y="766763"/>
          <a:ext cx="7772400" cy="4172157"/>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533400" y="4963021"/>
            <a:ext cx="8382000" cy="1590179"/>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Char char="q"/>
            </a:pPr>
            <a:r>
              <a:rPr lang="zh-CN" altLang="en-US" sz="2000" dirty="0" smtClean="0">
                <a:solidFill>
                  <a:schemeClr val="tx1"/>
                </a:solidFill>
              </a:rPr>
              <a:t>较大的</a:t>
            </a:r>
            <a:r>
              <a:rPr lang="en-US" altLang="zh-CN" sz="2000" dirty="0" smtClean="0">
                <a:solidFill>
                  <a:schemeClr val="tx1"/>
                </a:solidFill>
              </a:rPr>
              <a:t>cache</a:t>
            </a:r>
            <a:r>
              <a:rPr lang="zh-CN" altLang="en-US" sz="2000" dirty="0" smtClean="0">
                <a:solidFill>
                  <a:schemeClr val="tx1"/>
                </a:solidFill>
              </a:rPr>
              <a:t>块能更好地利用空间局部性以降低缺失率。增加块大小通常会引起缺失率下降。而当块大小在</a:t>
            </a:r>
            <a:r>
              <a:rPr lang="en-US" altLang="zh-CN" sz="2000" dirty="0" smtClean="0">
                <a:solidFill>
                  <a:schemeClr val="tx1"/>
                </a:solidFill>
              </a:rPr>
              <a:t>cache</a:t>
            </a:r>
            <a:r>
              <a:rPr lang="zh-CN" altLang="en-US" sz="2000" dirty="0" smtClean="0">
                <a:solidFill>
                  <a:schemeClr val="tx1"/>
                </a:solidFill>
              </a:rPr>
              <a:t>容量中所占比例增加到一定程度时，缺失率会随之增加。这是因为此时</a:t>
            </a:r>
            <a:r>
              <a:rPr lang="en-US" altLang="zh-CN" sz="2000" dirty="0" smtClean="0">
                <a:solidFill>
                  <a:schemeClr val="tx1"/>
                </a:solidFill>
              </a:rPr>
              <a:t>cache</a:t>
            </a:r>
            <a:r>
              <a:rPr lang="zh-CN" altLang="en-US" sz="2000" dirty="0" smtClean="0">
                <a:solidFill>
                  <a:schemeClr val="tx1"/>
                </a:solidFill>
              </a:rPr>
              <a:t>中块的数量变得很少，导致这些块之间的竞争加大，造成一个块中的数据在被多次访问之前就被替换出</a:t>
            </a:r>
            <a:r>
              <a:rPr lang="en-US" altLang="zh-CN" sz="2000" dirty="0" smtClean="0">
                <a:solidFill>
                  <a:schemeClr val="tx1"/>
                </a:solidFill>
              </a:rPr>
              <a:t>cache (increasing </a:t>
            </a:r>
            <a:r>
              <a:rPr lang="en-US" altLang="zh-CN" sz="2000" dirty="0" smtClean="0"/>
              <a:t>capacity</a:t>
            </a:r>
            <a:r>
              <a:rPr lang="en-US" altLang="zh-CN" sz="2000" dirty="0" smtClean="0">
                <a:solidFill>
                  <a:schemeClr val="tx1"/>
                </a:solidFill>
              </a:rPr>
              <a:t> misses )</a:t>
            </a:r>
            <a:r>
              <a:rPr lang="zh-CN" altLang="en-US" sz="2000" dirty="0" smtClean="0">
                <a:solidFill>
                  <a:schemeClr val="tx1"/>
                </a:solidFill>
              </a:rPr>
              <a:t>。</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ltLang="zh-CN" dirty="0" smtClean="0"/>
              <a:t>Cache</a:t>
            </a:r>
            <a:r>
              <a:rPr lang="zh-CN" altLang="en-US" dirty="0" smtClean="0"/>
              <a:t>各字段大小</a:t>
            </a:r>
            <a:endParaRPr lang="en-US" dirty="0"/>
          </a:p>
        </p:txBody>
      </p:sp>
      <p:sp>
        <p:nvSpPr>
          <p:cNvPr id="3" name="Content Placeholder 2"/>
          <p:cNvSpPr>
            <a:spLocks noGrp="1"/>
          </p:cNvSpPr>
          <p:nvPr>
            <p:ph idx="1"/>
          </p:nvPr>
        </p:nvSpPr>
        <p:spPr>
          <a:xfrm>
            <a:off x="533400" y="914400"/>
            <a:ext cx="8153400" cy="4852610"/>
          </a:xfrm>
        </p:spPr>
        <p:txBody>
          <a:bodyPr/>
          <a:lstStyle/>
          <a:p>
            <a:pPr>
              <a:lnSpc>
                <a:spcPct val="100000"/>
              </a:lnSpc>
              <a:spcBef>
                <a:spcPts val="600"/>
              </a:spcBef>
            </a:pPr>
            <a:r>
              <a:rPr lang="en-US" altLang="zh-CN" dirty="0" smtClean="0"/>
              <a:t>Cache</a:t>
            </a:r>
            <a:r>
              <a:rPr lang="zh-CN" altLang="en-US" dirty="0" smtClean="0"/>
              <a:t>不仅存储数据而且存储标记位</a:t>
            </a:r>
            <a:r>
              <a:rPr lang="en-US" dirty="0" smtClean="0"/>
              <a:t> (</a:t>
            </a:r>
            <a:r>
              <a:rPr lang="zh-CN" altLang="en-US" dirty="0" smtClean="0"/>
              <a:t>既包括</a:t>
            </a:r>
            <a:r>
              <a:rPr lang="zh-CN" altLang="en-US" dirty="0" smtClean="0">
                <a:solidFill>
                  <a:srgbClr val="FF0000"/>
                </a:solidFill>
              </a:rPr>
              <a:t>数据位</a:t>
            </a:r>
            <a:r>
              <a:rPr lang="zh-CN" altLang="en-US" dirty="0" smtClean="0"/>
              <a:t>，又包括</a:t>
            </a:r>
            <a:r>
              <a:rPr lang="zh-CN" altLang="en-US" dirty="0" smtClean="0">
                <a:solidFill>
                  <a:srgbClr val="FF0000"/>
                </a:solidFill>
              </a:rPr>
              <a:t>标记位</a:t>
            </a:r>
            <a:r>
              <a:rPr lang="en-US" altLang="zh-CN" dirty="0" smtClean="0"/>
              <a:t>)</a:t>
            </a:r>
            <a:endParaRPr lang="en-US" dirty="0" smtClean="0"/>
          </a:p>
          <a:p>
            <a:pPr lvl="1">
              <a:lnSpc>
                <a:spcPct val="100000"/>
              </a:lnSpc>
              <a:spcBef>
                <a:spcPts val="600"/>
              </a:spcBef>
            </a:pPr>
            <a:r>
              <a:rPr lang="en-US" dirty="0" smtClean="0"/>
              <a:t>32</a:t>
            </a:r>
            <a:r>
              <a:rPr lang="zh-CN" altLang="en-US" dirty="0" smtClean="0"/>
              <a:t>位字节地址</a:t>
            </a:r>
            <a:endParaRPr lang="en-US" dirty="0" smtClean="0"/>
          </a:p>
          <a:p>
            <a:pPr lvl="1">
              <a:lnSpc>
                <a:spcPct val="100000"/>
              </a:lnSpc>
              <a:spcBef>
                <a:spcPts val="600"/>
              </a:spcBef>
            </a:pPr>
            <a:r>
              <a:rPr lang="zh-CN" altLang="en-US" dirty="0" smtClean="0"/>
              <a:t>直接映射</a:t>
            </a:r>
            <a:r>
              <a:rPr lang="en-US" altLang="zh-CN" dirty="0" smtClean="0"/>
              <a:t>cache</a:t>
            </a:r>
            <a:r>
              <a:rPr lang="zh-CN" altLang="en-US" dirty="0" smtClean="0"/>
              <a:t>，</a:t>
            </a:r>
            <a:r>
              <a:rPr lang="en-US" altLang="zh-CN" dirty="0" smtClean="0"/>
              <a:t>cache</a:t>
            </a:r>
            <a:r>
              <a:rPr lang="zh-CN" altLang="en-US" dirty="0" smtClean="0"/>
              <a:t>大小为</a:t>
            </a:r>
            <a:r>
              <a:rPr lang="en-US" dirty="0" smtClean="0"/>
              <a:t>2</a:t>
            </a:r>
            <a:r>
              <a:rPr lang="en-US" baseline="30000" dirty="0" smtClean="0"/>
              <a:t>n</a:t>
            </a:r>
            <a:r>
              <a:rPr lang="en-US" dirty="0" smtClean="0"/>
              <a:t> </a:t>
            </a:r>
            <a:r>
              <a:rPr lang="zh-CN" altLang="en-US" dirty="0" smtClean="0"/>
              <a:t>个块，因此，</a:t>
            </a:r>
            <a:r>
              <a:rPr lang="en-US" dirty="0" smtClean="0">
                <a:solidFill>
                  <a:srgbClr val="FF0000"/>
                </a:solidFill>
              </a:rPr>
              <a:t>n</a:t>
            </a:r>
            <a:r>
              <a:rPr lang="zh-CN" altLang="en-US" dirty="0" smtClean="0">
                <a:solidFill>
                  <a:srgbClr val="FF0000"/>
                </a:solidFill>
              </a:rPr>
              <a:t>位用作索引</a:t>
            </a:r>
            <a:r>
              <a:rPr lang="zh-CN" altLang="en-US" dirty="0" smtClean="0"/>
              <a:t>。</a:t>
            </a:r>
            <a:endParaRPr lang="en-US" dirty="0" smtClean="0"/>
          </a:p>
          <a:p>
            <a:pPr lvl="1">
              <a:lnSpc>
                <a:spcPct val="100000"/>
              </a:lnSpc>
              <a:spcBef>
                <a:spcPts val="600"/>
              </a:spcBef>
            </a:pPr>
            <a:r>
              <a:rPr lang="zh-CN" altLang="en-US" dirty="0" smtClean="0"/>
              <a:t>块大小为</a:t>
            </a:r>
            <a:r>
              <a:rPr lang="en-US" dirty="0" smtClean="0"/>
              <a:t>2</a:t>
            </a:r>
            <a:r>
              <a:rPr lang="en-US" baseline="30000" dirty="0" smtClean="0"/>
              <a:t>m</a:t>
            </a:r>
            <a:r>
              <a:rPr lang="en-US" dirty="0" smtClean="0"/>
              <a:t> </a:t>
            </a:r>
            <a:r>
              <a:rPr lang="zh-CN" altLang="en-US" dirty="0" smtClean="0"/>
              <a:t>个字</a:t>
            </a:r>
            <a:r>
              <a:rPr lang="en-US" dirty="0" smtClean="0"/>
              <a:t> (2</a:t>
            </a:r>
            <a:r>
              <a:rPr lang="en-US" baseline="30000" dirty="0" smtClean="0"/>
              <a:t>m+2</a:t>
            </a:r>
            <a:r>
              <a:rPr lang="en-US" dirty="0" smtClean="0"/>
              <a:t> </a:t>
            </a:r>
            <a:r>
              <a:rPr lang="zh-CN" altLang="en-US" dirty="0" smtClean="0"/>
              <a:t>个字节</a:t>
            </a:r>
            <a:r>
              <a:rPr lang="en-US" dirty="0" smtClean="0"/>
              <a:t>), </a:t>
            </a:r>
            <a:r>
              <a:rPr lang="en-US" i="1" dirty="0" smtClean="0">
                <a:solidFill>
                  <a:schemeClr val="accent1"/>
                </a:solidFill>
              </a:rPr>
              <a:t>m</a:t>
            </a:r>
            <a:r>
              <a:rPr lang="en-US" dirty="0" smtClean="0">
                <a:solidFill>
                  <a:schemeClr val="accent1"/>
                </a:solidFill>
              </a:rPr>
              <a:t> </a:t>
            </a:r>
            <a:r>
              <a:rPr lang="zh-CN" altLang="en-US" dirty="0" smtClean="0">
                <a:solidFill>
                  <a:schemeClr val="accent1"/>
                </a:solidFill>
              </a:rPr>
              <a:t>位用于查找块中的字，两位是字节偏移信息</a:t>
            </a:r>
            <a:r>
              <a:rPr lang="zh-CN" altLang="en-US" dirty="0" smtClean="0"/>
              <a:t>。</a:t>
            </a:r>
            <a:endParaRPr lang="en-US" dirty="0" smtClean="0"/>
          </a:p>
          <a:p>
            <a:pPr>
              <a:lnSpc>
                <a:spcPct val="100000"/>
              </a:lnSpc>
              <a:spcBef>
                <a:spcPts val="600"/>
              </a:spcBef>
            </a:pPr>
            <a:r>
              <a:rPr lang="zh-CN" altLang="en-US" dirty="0" smtClean="0"/>
              <a:t>标记域的大小？</a:t>
            </a:r>
            <a:endParaRPr lang="en-US" dirty="0" smtClean="0"/>
          </a:p>
          <a:p>
            <a:pPr>
              <a:lnSpc>
                <a:spcPct val="100000"/>
              </a:lnSpc>
              <a:spcBef>
                <a:spcPts val="600"/>
              </a:spcBef>
              <a:buNone/>
            </a:pPr>
            <a:r>
              <a:rPr lang="en-US" dirty="0" smtClean="0"/>
              <a:t>			 </a:t>
            </a:r>
            <a:r>
              <a:rPr lang="zh-CN" altLang="en-US" dirty="0" smtClean="0">
                <a:solidFill>
                  <a:schemeClr val="accent1"/>
                </a:solidFill>
              </a:rPr>
              <a:t>标记域</a:t>
            </a:r>
            <a:r>
              <a:rPr lang="zh-CN" altLang="en-US" dirty="0" smtClean="0"/>
              <a:t>的大小为 </a:t>
            </a:r>
            <a:r>
              <a:rPr lang="en-US" altLang="zh-CN" dirty="0" smtClean="0">
                <a:solidFill>
                  <a:schemeClr val="accent1"/>
                </a:solidFill>
              </a:rPr>
              <a:t>32–(n+m+2)</a:t>
            </a:r>
            <a:endParaRPr lang="en-US" dirty="0" smtClean="0">
              <a:solidFill>
                <a:schemeClr val="accent1"/>
              </a:solidFill>
            </a:endParaRPr>
          </a:p>
          <a:p>
            <a:pPr>
              <a:lnSpc>
                <a:spcPct val="100000"/>
              </a:lnSpc>
              <a:spcBef>
                <a:spcPts val="600"/>
              </a:spcBef>
            </a:pPr>
            <a:r>
              <a:rPr lang="zh-CN" altLang="en-US" dirty="0" smtClean="0"/>
              <a:t>直接映射的</a:t>
            </a:r>
            <a:r>
              <a:rPr lang="en-US" altLang="zh-CN" dirty="0" smtClean="0"/>
              <a:t>cache</a:t>
            </a:r>
            <a:r>
              <a:rPr lang="zh-CN" altLang="en-US" dirty="0" smtClean="0"/>
              <a:t>的总位数为</a:t>
            </a:r>
            <a:endParaRPr lang="en-US" altLang="zh-CN" dirty="0" smtClean="0"/>
          </a:p>
          <a:p>
            <a:pPr>
              <a:lnSpc>
                <a:spcPct val="100000"/>
              </a:lnSpc>
              <a:spcBef>
                <a:spcPts val="600"/>
              </a:spcBef>
              <a:buNone/>
            </a:pPr>
            <a:r>
              <a:rPr lang="en-US" dirty="0" smtClean="0"/>
              <a:t>		</a:t>
            </a:r>
            <a:r>
              <a:rPr lang="en-US" dirty="0" smtClean="0">
                <a:solidFill>
                  <a:schemeClr val="accent1"/>
                </a:solidFill>
              </a:rPr>
              <a:t>2</a:t>
            </a:r>
            <a:r>
              <a:rPr lang="en-US" baseline="30000" dirty="0" smtClean="0">
                <a:solidFill>
                  <a:schemeClr val="accent1"/>
                </a:solidFill>
              </a:rPr>
              <a:t>n</a:t>
            </a:r>
            <a:r>
              <a:rPr lang="en-US" dirty="0" smtClean="0">
                <a:solidFill>
                  <a:schemeClr val="accent1"/>
                </a:solidFill>
              </a:rPr>
              <a:t> x (</a:t>
            </a:r>
            <a:r>
              <a:rPr lang="zh-CN" altLang="en-US" dirty="0" smtClean="0">
                <a:solidFill>
                  <a:schemeClr val="accent1"/>
                </a:solidFill>
              </a:rPr>
              <a:t>块大小</a:t>
            </a:r>
            <a:r>
              <a:rPr lang="en-US" dirty="0" smtClean="0">
                <a:solidFill>
                  <a:schemeClr val="accent1"/>
                </a:solidFill>
              </a:rPr>
              <a:t>+ </a:t>
            </a:r>
            <a:r>
              <a:rPr lang="zh-CN" altLang="en-US" dirty="0" smtClean="0">
                <a:solidFill>
                  <a:schemeClr val="accent1"/>
                </a:solidFill>
              </a:rPr>
              <a:t>标记域大小</a:t>
            </a:r>
            <a:r>
              <a:rPr lang="en-US" dirty="0" smtClean="0">
                <a:solidFill>
                  <a:schemeClr val="accent1"/>
                </a:solidFill>
              </a:rPr>
              <a:t>+ </a:t>
            </a:r>
            <a:r>
              <a:rPr lang="zh-CN" altLang="en-US" dirty="0" smtClean="0">
                <a:solidFill>
                  <a:schemeClr val="accent1"/>
                </a:solidFill>
              </a:rPr>
              <a:t>有效位域大小</a:t>
            </a:r>
            <a:r>
              <a:rPr lang="en-US" dirty="0" smtClean="0">
                <a:solidFill>
                  <a:schemeClr val="accent1"/>
                </a:solidFill>
              </a:rPr>
              <a:t>)</a:t>
            </a:r>
          </a:p>
          <a:p>
            <a:pPr>
              <a:lnSpc>
                <a:spcPct val="100000"/>
              </a:lnSpc>
              <a:spcBef>
                <a:spcPts val="600"/>
              </a:spcBef>
            </a:pPr>
            <a:r>
              <a:rPr lang="zh-CN" altLang="en-US" dirty="0" smtClean="0"/>
              <a:t>假设一个直接映射的</a:t>
            </a:r>
            <a:r>
              <a:rPr lang="en-US" altLang="zh-CN" dirty="0" smtClean="0"/>
              <a:t>cache</a:t>
            </a:r>
            <a:r>
              <a:rPr lang="zh-CN" altLang="en-US" dirty="0" smtClean="0"/>
              <a:t>，有</a:t>
            </a:r>
            <a:r>
              <a:rPr lang="en-US" altLang="zh-CN" dirty="0" smtClean="0"/>
              <a:t>16KB</a:t>
            </a:r>
            <a:r>
              <a:rPr lang="zh-CN" altLang="en-US" dirty="0" smtClean="0"/>
              <a:t>的数据，块大小为</a:t>
            </a:r>
            <a:r>
              <a:rPr lang="en-US" altLang="zh-CN" dirty="0" smtClean="0"/>
              <a:t>4</a:t>
            </a:r>
            <a:r>
              <a:rPr lang="zh-CN" altLang="en-US" dirty="0" smtClean="0"/>
              <a:t>个字，地址为</a:t>
            </a:r>
            <a:r>
              <a:rPr lang="en-US" altLang="zh-CN" dirty="0" smtClean="0"/>
              <a:t>32</a:t>
            </a:r>
            <a:r>
              <a:rPr lang="zh-CN" altLang="en-US" dirty="0" smtClean="0"/>
              <a:t>位，那么该</a:t>
            </a:r>
            <a:r>
              <a:rPr lang="en-US" altLang="zh-CN" dirty="0" smtClean="0"/>
              <a:t>cache</a:t>
            </a:r>
            <a:r>
              <a:rPr lang="zh-CN" altLang="en-US" dirty="0" smtClean="0"/>
              <a:t>总共需要多少位？</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2"/>
          <p:cNvSpPr>
            <a:spLocks noGrp="1" noChangeArrowheads="1"/>
          </p:cNvSpPr>
          <p:nvPr>
            <p:ph type="title"/>
          </p:nvPr>
        </p:nvSpPr>
        <p:spPr>
          <a:xfrm>
            <a:off x="533400" y="304800"/>
            <a:ext cx="5432577" cy="426142"/>
          </a:xfrm>
          <a:noFill/>
          <a:ln/>
        </p:spPr>
        <p:txBody>
          <a:bodyPr wrap="none"/>
          <a:lstStyle/>
          <a:p>
            <a:r>
              <a:rPr lang="en-US" dirty="0"/>
              <a:t>Review:  </a:t>
            </a:r>
            <a:r>
              <a:rPr lang="zh-CN" altLang="en-US" dirty="0" smtClean="0"/>
              <a:t>一台计算机的主要部件</a:t>
            </a:r>
            <a:endParaRPr lang="en-US" dirty="0"/>
          </a:p>
        </p:txBody>
      </p:sp>
      <p:sp>
        <p:nvSpPr>
          <p:cNvPr id="55" name="Rectangle 3"/>
          <p:cNvSpPr>
            <a:spLocks noChangeArrowheads="1"/>
          </p:cNvSpPr>
          <p:nvPr/>
        </p:nvSpPr>
        <p:spPr bwMode="auto">
          <a:xfrm>
            <a:off x="1905000" y="1371600"/>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6" name="Rectangle 4"/>
          <p:cNvSpPr>
            <a:spLocks noChangeArrowheads="1"/>
          </p:cNvSpPr>
          <p:nvPr/>
        </p:nvSpPr>
        <p:spPr bwMode="auto">
          <a:xfrm>
            <a:off x="2286000" y="1778000"/>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7" name="Rectangle 5"/>
          <p:cNvSpPr>
            <a:spLocks noChangeArrowheads="1"/>
          </p:cNvSpPr>
          <p:nvPr/>
        </p:nvSpPr>
        <p:spPr bwMode="auto">
          <a:xfrm>
            <a:off x="2467942" y="1905000"/>
            <a:ext cx="884858"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 </a:t>
            </a:r>
            <a:r>
              <a:rPr lang="zh-CN" altLang="en-US" b="1" dirty="0" smtClean="0">
                <a:solidFill>
                  <a:schemeClr val="tx1"/>
                </a:solidFill>
              </a:rPr>
              <a:t>处理器</a:t>
            </a:r>
            <a:endParaRPr lang="en-US" b="1" dirty="0">
              <a:solidFill>
                <a:schemeClr val="tx1"/>
              </a:solidFill>
            </a:endParaRPr>
          </a:p>
        </p:txBody>
      </p:sp>
      <p:sp>
        <p:nvSpPr>
          <p:cNvPr id="58" name="Rectangle 6"/>
          <p:cNvSpPr>
            <a:spLocks noChangeArrowheads="1"/>
          </p:cNvSpPr>
          <p:nvPr/>
        </p:nvSpPr>
        <p:spPr bwMode="auto">
          <a:xfrm>
            <a:off x="3937000" y="177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9" name="Rectangle 7"/>
          <p:cNvSpPr>
            <a:spLocks noChangeArrowheads="1"/>
          </p:cNvSpPr>
          <p:nvPr/>
        </p:nvSpPr>
        <p:spPr bwMode="auto">
          <a:xfrm>
            <a:off x="5435600" y="177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0" name="AutoShape 8"/>
          <p:cNvSpPr>
            <a:spLocks noChangeArrowheads="1"/>
          </p:cNvSpPr>
          <p:nvPr/>
        </p:nvSpPr>
        <p:spPr bwMode="auto">
          <a:xfrm>
            <a:off x="2489200" y="2463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1" name="AutoShape 9"/>
          <p:cNvSpPr>
            <a:spLocks noChangeArrowheads="1"/>
          </p:cNvSpPr>
          <p:nvPr/>
        </p:nvSpPr>
        <p:spPr bwMode="auto">
          <a:xfrm>
            <a:off x="2489200" y="3225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2" name="Rectangle 10"/>
          <p:cNvSpPr>
            <a:spLocks noChangeArrowheads="1"/>
          </p:cNvSpPr>
          <p:nvPr/>
        </p:nvSpPr>
        <p:spPr bwMode="auto">
          <a:xfrm>
            <a:off x="2608262" y="2628900"/>
            <a:ext cx="820738"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控制器</a:t>
            </a:r>
            <a:endParaRPr lang="en-US" b="1" dirty="0">
              <a:solidFill>
                <a:schemeClr val="tx1"/>
              </a:solidFill>
            </a:endParaRPr>
          </a:p>
        </p:txBody>
      </p:sp>
      <p:sp>
        <p:nvSpPr>
          <p:cNvPr id="63" name="Rectangle 11"/>
          <p:cNvSpPr>
            <a:spLocks noChangeArrowheads="1"/>
          </p:cNvSpPr>
          <p:nvPr/>
        </p:nvSpPr>
        <p:spPr bwMode="auto">
          <a:xfrm>
            <a:off x="2529830" y="3429000"/>
            <a:ext cx="1051570"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数据通路</a:t>
            </a:r>
            <a:endParaRPr lang="en-US" b="1" dirty="0">
              <a:solidFill>
                <a:schemeClr val="tx1"/>
              </a:solidFill>
            </a:endParaRPr>
          </a:p>
        </p:txBody>
      </p:sp>
      <p:sp>
        <p:nvSpPr>
          <p:cNvPr id="64" name="Rectangle 12"/>
          <p:cNvSpPr>
            <a:spLocks noChangeArrowheads="1"/>
          </p:cNvSpPr>
          <p:nvPr/>
        </p:nvSpPr>
        <p:spPr bwMode="auto">
          <a:xfrm>
            <a:off x="4114800" y="2743200"/>
            <a:ext cx="820738"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t>存储器</a:t>
            </a:r>
            <a:endParaRPr lang="en-US" b="1" dirty="0"/>
          </a:p>
        </p:txBody>
      </p:sp>
      <p:sp>
        <p:nvSpPr>
          <p:cNvPr id="65" name="Rectangle 13"/>
          <p:cNvSpPr>
            <a:spLocks noChangeArrowheads="1"/>
          </p:cNvSpPr>
          <p:nvPr/>
        </p:nvSpPr>
        <p:spPr bwMode="auto">
          <a:xfrm>
            <a:off x="5562600" y="1968500"/>
            <a:ext cx="589905"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设备</a:t>
            </a:r>
            <a:endParaRPr lang="en-US" b="1" dirty="0">
              <a:solidFill>
                <a:schemeClr val="tx1"/>
              </a:solidFill>
            </a:endParaRPr>
          </a:p>
        </p:txBody>
      </p:sp>
      <p:sp>
        <p:nvSpPr>
          <p:cNvPr id="66" name="AutoShape 14"/>
          <p:cNvSpPr>
            <a:spLocks noChangeArrowheads="1"/>
          </p:cNvSpPr>
          <p:nvPr/>
        </p:nvSpPr>
        <p:spPr bwMode="auto">
          <a:xfrm>
            <a:off x="5562600" y="2514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7" name="AutoShape 15"/>
          <p:cNvSpPr>
            <a:spLocks noChangeArrowheads="1"/>
          </p:cNvSpPr>
          <p:nvPr/>
        </p:nvSpPr>
        <p:spPr bwMode="auto">
          <a:xfrm>
            <a:off x="5562600" y="3276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8" name="Rectangle 16"/>
          <p:cNvSpPr>
            <a:spLocks noChangeArrowheads="1"/>
          </p:cNvSpPr>
          <p:nvPr/>
        </p:nvSpPr>
        <p:spPr bwMode="auto">
          <a:xfrm>
            <a:off x="5613400" y="2679700"/>
            <a:ext cx="589905"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输入</a:t>
            </a:r>
            <a:endParaRPr lang="en-US" b="1" dirty="0">
              <a:solidFill>
                <a:schemeClr val="tx1"/>
              </a:solidFill>
            </a:endParaRPr>
          </a:p>
        </p:txBody>
      </p:sp>
      <p:sp>
        <p:nvSpPr>
          <p:cNvPr id="69" name="Rectangle 17"/>
          <p:cNvSpPr>
            <a:spLocks noChangeArrowheads="1"/>
          </p:cNvSpPr>
          <p:nvPr/>
        </p:nvSpPr>
        <p:spPr bwMode="auto">
          <a:xfrm>
            <a:off x="5613400" y="3441700"/>
            <a:ext cx="589905"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输出</a:t>
            </a:r>
            <a:endParaRPr lang="en-US" b="1" dirty="0">
              <a:solidFill>
                <a:schemeClr val="tx1"/>
              </a:solidFill>
            </a:endParaRPr>
          </a:p>
        </p:txBody>
      </p:sp>
      <p:grpSp>
        <p:nvGrpSpPr>
          <p:cNvPr id="70" name="Group 19"/>
          <p:cNvGrpSpPr>
            <a:grpSpLocks/>
          </p:cNvGrpSpPr>
          <p:nvPr/>
        </p:nvGrpSpPr>
        <p:grpSpPr bwMode="auto">
          <a:xfrm>
            <a:off x="3276600" y="3730625"/>
            <a:ext cx="2590800" cy="2746375"/>
            <a:chOff x="2160" y="2304"/>
            <a:chExt cx="1632" cy="1730"/>
          </a:xfrm>
        </p:grpSpPr>
        <p:sp>
          <p:nvSpPr>
            <p:cNvPr id="71" name="Rectangle 20"/>
            <p:cNvSpPr>
              <a:spLocks noChangeArrowheads="1"/>
            </p:cNvSpPr>
            <p:nvPr/>
          </p:nvSpPr>
          <p:spPr bwMode="auto">
            <a:xfrm>
              <a:off x="2170" y="2890"/>
              <a:ext cx="416" cy="616"/>
            </a:xfrm>
            <a:prstGeom prst="rect">
              <a:avLst/>
            </a:prstGeom>
            <a:noFill/>
            <a:ln w="25400">
              <a:solidFill>
                <a:schemeClr val="tx1"/>
              </a:solidFill>
              <a:miter lim="800000"/>
              <a:headEnd/>
              <a:tailEnd/>
            </a:ln>
            <a:effectLst/>
          </p:spPr>
          <p:txBody>
            <a:bodyPr wrap="none" anchor="ctr"/>
            <a:lstStyle/>
            <a:p>
              <a:endParaRPr lang="en-US"/>
            </a:p>
          </p:txBody>
        </p:sp>
        <p:sp>
          <p:nvSpPr>
            <p:cNvPr id="72" name="Rectangle 21"/>
            <p:cNvSpPr>
              <a:spLocks noChangeArrowheads="1"/>
            </p:cNvSpPr>
            <p:nvPr/>
          </p:nvSpPr>
          <p:spPr bwMode="auto">
            <a:xfrm rot="5400000">
              <a:off x="2062" y="3142"/>
              <a:ext cx="632" cy="212"/>
            </a:xfrm>
            <a:prstGeom prst="rect">
              <a:avLst/>
            </a:prstGeom>
            <a:noFill/>
            <a:ln w="12700">
              <a:noFill/>
              <a:miter lim="800000"/>
              <a:headEnd/>
              <a:tailEnd/>
            </a:ln>
            <a:effectLst/>
          </p:spPr>
          <p:txBody>
            <a:bodyPr wrap="none" lIns="90488" tIns="44450" rIns="90488" bIns="44450">
              <a:spAutoFit/>
            </a:bodyPr>
            <a:lstStyle/>
            <a:p>
              <a:r>
                <a:rPr lang="zh-CN" altLang="en-US" sz="1600" b="1" dirty="0" smtClean="0"/>
                <a:t>高速缓存</a:t>
              </a:r>
              <a:endParaRPr lang="en-US" sz="1600" b="1" dirty="0"/>
            </a:p>
          </p:txBody>
        </p:sp>
        <p:sp>
          <p:nvSpPr>
            <p:cNvPr id="73" name="Rectangle 22"/>
            <p:cNvSpPr>
              <a:spLocks noChangeArrowheads="1"/>
            </p:cNvSpPr>
            <p:nvPr/>
          </p:nvSpPr>
          <p:spPr bwMode="auto">
            <a:xfrm>
              <a:off x="2698" y="2890"/>
              <a:ext cx="464" cy="856"/>
            </a:xfrm>
            <a:prstGeom prst="rect">
              <a:avLst/>
            </a:prstGeom>
            <a:noFill/>
            <a:ln w="25400">
              <a:solidFill>
                <a:schemeClr val="tx1"/>
              </a:solidFill>
              <a:miter lim="800000"/>
              <a:headEnd/>
              <a:tailEnd/>
            </a:ln>
            <a:effectLst/>
          </p:spPr>
          <p:txBody>
            <a:bodyPr wrap="none" anchor="ctr"/>
            <a:lstStyle/>
            <a:p>
              <a:endParaRPr lang="en-US"/>
            </a:p>
          </p:txBody>
        </p:sp>
        <p:sp>
          <p:nvSpPr>
            <p:cNvPr id="74" name="Rectangle 23"/>
            <p:cNvSpPr>
              <a:spLocks noChangeArrowheads="1"/>
            </p:cNvSpPr>
            <p:nvPr/>
          </p:nvSpPr>
          <p:spPr bwMode="auto">
            <a:xfrm rot="5400000">
              <a:off x="2558" y="3230"/>
              <a:ext cx="720" cy="212"/>
            </a:xfrm>
            <a:prstGeom prst="rect">
              <a:avLst/>
            </a:prstGeom>
            <a:noFill/>
            <a:ln w="12700">
              <a:noFill/>
              <a:miter lim="800000"/>
              <a:headEnd/>
              <a:tailEnd/>
            </a:ln>
            <a:effectLst/>
          </p:spPr>
          <p:txBody>
            <a:bodyPr lIns="90488" tIns="44450" rIns="90488" bIns="44450">
              <a:spAutoFit/>
            </a:bodyPr>
            <a:lstStyle/>
            <a:p>
              <a:r>
                <a:rPr lang="zh-CN" altLang="en-US" sz="1600" b="1" dirty="0" smtClean="0"/>
                <a:t>主存</a:t>
              </a:r>
              <a:endParaRPr lang="en-US" sz="1600" b="1" dirty="0"/>
            </a:p>
          </p:txBody>
        </p:sp>
        <p:sp>
          <p:nvSpPr>
            <p:cNvPr id="75" name="Rectangle 24"/>
            <p:cNvSpPr>
              <a:spLocks noChangeArrowheads="1"/>
            </p:cNvSpPr>
            <p:nvPr/>
          </p:nvSpPr>
          <p:spPr bwMode="auto">
            <a:xfrm>
              <a:off x="3274" y="2890"/>
              <a:ext cx="512" cy="1144"/>
            </a:xfrm>
            <a:prstGeom prst="rect">
              <a:avLst/>
            </a:prstGeom>
            <a:noFill/>
            <a:ln w="25400">
              <a:solidFill>
                <a:schemeClr val="tx1"/>
              </a:solidFill>
              <a:miter lim="800000"/>
              <a:headEnd/>
              <a:tailEnd/>
            </a:ln>
            <a:effectLst/>
          </p:spPr>
          <p:txBody>
            <a:bodyPr wrap="none" anchor="ctr"/>
            <a:lstStyle/>
            <a:p>
              <a:endParaRPr lang="en-US"/>
            </a:p>
          </p:txBody>
        </p:sp>
        <p:sp>
          <p:nvSpPr>
            <p:cNvPr id="76" name="Rectangle 25"/>
            <p:cNvSpPr>
              <a:spLocks noChangeArrowheads="1"/>
            </p:cNvSpPr>
            <p:nvPr/>
          </p:nvSpPr>
          <p:spPr bwMode="auto">
            <a:xfrm rot="5400000">
              <a:off x="3043" y="3322"/>
              <a:ext cx="960" cy="367"/>
            </a:xfrm>
            <a:prstGeom prst="rect">
              <a:avLst/>
            </a:prstGeom>
            <a:noFill/>
            <a:ln w="12700">
              <a:noFill/>
              <a:miter lim="800000"/>
              <a:headEnd/>
              <a:tailEnd/>
            </a:ln>
            <a:effectLst/>
          </p:spPr>
          <p:txBody>
            <a:bodyPr lIns="90488" tIns="44450" rIns="90488" bIns="44450">
              <a:spAutoFit/>
            </a:bodyPr>
            <a:lstStyle/>
            <a:p>
              <a:pPr algn="ctr"/>
              <a:r>
                <a:rPr lang="zh-CN" altLang="en-US" sz="1600" b="1" dirty="0" smtClean="0"/>
                <a:t>辅助存储器</a:t>
              </a:r>
              <a:endParaRPr lang="en-US" altLang="zh-CN" sz="1600" b="1" dirty="0" smtClean="0"/>
            </a:p>
            <a:p>
              <a:pPr algn="ctr"/>
              <a:r>
                <a:rPr lang="zh-CN" altLang="en-US" sz="1600" b="1" dirty="0" smtClean="0"/>
                <a:t>（硬盘）</a:t>
              </a:r>
              <a:endParaRPr lang="en-US" sz="1600" b="1" dirty="0"/>
            </a:p>
          </p:txBody>
        </p:sp>
        <p:sp>
          <p:nvSpPr>
            <p:cNvPr id="77" name="Line 26"/>
            <p:cNvSpPr>
              <a:spLocks noChangeShapeType="1"/>
            </p:cNvSpPr>
            <p:nvPr/>
          </p:nvSpPr>
          <p:spPr bwMode="auto">
            <a:xfrm flipH="1">
              <a:off x="2160" y="2304"/>
              <a:ext cx="432" cy="576"/>
            </a:xfrm>
            <a:prstGeom prst="line">
              <a:avLst/>
            </a:prstGeom>
            <a:noFill/>
            <a:ln w="12700">
              <a:solidFill>
                <a:schemeClr val="accent1"/>
              </a:solidFill>
              <a:round/>
              <a:headEnd/>
              <a:tailEnd/>
            </a:ln>
            <a:effectLst/>
          </p:spPr>
          <p:txBody>
            <a:bodyPr/>
            <a:lstStyle/>
            <a:p>
              <a:endParaRPr lang="en-US"/>
            </a:p>
          </p:txBody>
        </p:sp>
        <p:sp>
          <p:nvSpPr>
            <p:cNvPr id="78" name="Line 27"/>
            <p:cNvSpPr>
              <a:spLocks noChangeShapeType="1"/>
            </p:cNvSpPr>
            <p:nvPr/>
          </p:nvSpPr>
          <p:spPr bwMode="auto">
            <a:xfrm>
              <a:off x="3408" y="2352"/>
              <a:ext cx="384" cy="528"/>
            </a:xfrm>
            <a:prstGeom prst="line">
              <a:avLst/>
            </a:prstGeom>
            <a:noFill/>
            <a:ln w="12700">
              <a:solidFill>
                <a:schemeClr val="accent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682" name="Rectangle 2"/>
          <p:cNvSpPr>
            <a:spLocks noGrp="1" noChangeArrowheads="1"/>
          </p:cNvSpPr>
          <p:nvPr>
            <p:ph type="body" idx="1"/>
          </p:nvPr>
        </p:nvSpPr>
        <p:spPr>
          <a:xfrm>
            <a:off x="381000" y="762000"/>
            <a:ext cx="8382000" cy="5491247"/>
          </a:xfrm>
          <a:noFill/>
          <a:ln/>
        </p:spPr>
        <p:txBody>
          <a:bodyPr lIns="90488" tIns="44450" rIns="90488" bIns="44450"/>
          <a:lstStyle/>
          <a:p>
            <a:pPr marL="342900" indent="-342900">
              <a:lnSpc>
                <a:spcPct val="100000"/>
              </a:lnSpc>
              <a:spcBef>
                <a:spcPts val="600"/>
              </a:spcBef>
            </a:pPr>
            <a:r>
              <a:rPr lang="en-US" dirty="0"/>
              <a:t>Read hits </a:t>
            </a:r>
            <a:r>
              <a:rPr lang="en-US" dirty="0" smtClean="0"/>
              <a:t>(</a:t>
            </a:r>
            <a:r>
              <a:rPr lang="zh-CN" altLang="en-US" dirty="0" smtClean="0"/>
              <a:t>指令</a:t>
            </a:r>
            <a:r>
              <a:rPr lang="en-US" altLang="zh-CN" dirty="0" smtClean="0"/>
              <a:t>cache</a:t>
            </a:r>
            <a:r>
              <a:rPr lang="zh-CN" altLang="en-US" dirty="0"/>
              <a:t>和</a:t>
            </a:r>
            <a:r>
              <a:rPr lang="en-US" dirty="0" smtClean="0"/>
              <a:t> </a:t>
            </a:r>
            <a:r>
              <a:rPr lang="zh-CN" altLang="en-US" dirty="0" smtClean="0"/>
              <a:t>数据</a:t>
            </a:r>
            <a:r>
              <a:rPr lang="en-US" altLang="zh-CN" dirty="0" smtClean="0"/>
              <a:t>cache</a:t>
            </a:r>
            <a:r>
              <a:rPr lang="en-US" dirty="0" smtClean="0"/>
              <a:t>) </a:t>
            </a:r>
            <a:r>
              <a:rPr lang="zh-CN" altLang="en-US" dirty="0" smtClean="0"/>
              <a:t>读命中</a:t>
            </a:r>
            <a:endParaRPr lang="en-US" dirty="0"/>
          </a:p>
          <a:p>
            <a:pPr marL="742950" lvl="1" indent="-285750">
              <a:lnSpc>
                <a:spcPct val="100000"/>
              </a:lnSpc>
              <a:spcBef>
                <a:spcPts val="600"/>
              </a:spcBef>
            </a:pPr>
            <a:r>
              <a:rPr lang="en-US" dirty="0"/>
              <a:t>this is what we want!</a:t>
            </a:r>
          </a:p>
          <a:p>
            <a:pPr marL="1143000" lvl="2" indent="-228600">
              <a:lnSpc>
                <a:spcPct val="100000"/>
              </a:lnSpc>
              <a:spcBef>
                <a:spcPts val="600"/>
              </a:spcBef>
            </a:pPr>
            <a:endParaRPr lang="en-US" dirty="0"/>
          </a:p>
          <a:p>
            <a:pPr marL="342900" indent="-342900">
              <a:lnSpc>
                <a:spcPct val="100000"/>
              </a:lnSpc>
              <a:spcBef>
                <a:spcPts val="600"/>
              </a:spcBef>
            </a:pPr>
            <a:r>
              <a:rPr lang="en-US" dirty="0"/>
              <a:t>Write hits </a:t>
            </a:r>
            <a:r>
              <a:rPr lang="en-US" dirty="0" smtClean="0"/>
              <a:t>(</a:t>
            </a:r>
            <a:r>
              <a:rPr lang="zh-CN" altLang="en-US" dirty="0" smtClean="0"/>
              <a:t>只有数据</a:t>
            </a:r>
            <a:r>
              <a:rPr lang="en-US" altLang="zh-CN" dirty="0" smtClean="0"/>
              <a:t>cache</a:t>
            </a:r>
            <a:r>
              <a:rPr lang="en-US" dirty="0" smtClean="0"/>
              <a:t>) </a:t>
            </a:r>
            <a:r>
              <a:rPr lang="zh-CN" altLang="en-US" dirty="0" smtClean="0"/>
              <a:t>写命中</a:t>
            </a:r>
            <a:endParaRPr lang="en-US" dirty="0"/>
          </a:p>
          <a:p>
            <a:pPr marL="742950" lvl="1" indent="-285750">
              <a:lnSpc>
                <a:spcPct val="100000"/>
              </a:lnSpc>
              <a:spcBef>
                <a:spcPts val="600"/>
              </a:spcBef>
            </a:pPr>
            <a:r>
              <a:rPr lang="zh-CN" altLang="en-US" dirty="0" smtClean="0"/>
              <a:t>需要高速缓存和主存</a:t>
            </a:r>
            <a:r>
              <a:rPr lang="zh-CN" altLang="en-US" dirty="0" smtClean="0">
                <a:solidFill>
                  <a:schemeClr val="accent1"/>
                </a:solidFill>
              </a:rPr>
              <a:t>一致</a:t>
            </a:r>
            <a:r>
              <a:rPr lang="en-US" altLang="zh-CN" dirty="0" smtClean="0">
                <a:solidFill>
                  <a:schemeClr val="accent1"/>
                </a:solidFill>
              </a:rPr>
              <a:t>(consistent)</a:t>
            </a:r>
            <a:endParaRPr lang="en-US" dirty="0" smtClean="0">
              <a:solidFill>
                <a:schemeClr val="accent1"/>
              </a:solidFill>
            </a:endParaRPr>
          </a:p>
          <a:p>
            <a:pPr marL="1143000" lvl="2" indent="-228600">
              <a:lnSpc>
                <a:spcPct val="100000"/>
              </a:lnSpc>
              <a:spcBef>
                <a:spcPts val="600"/>
              </a:spcBef>
            </a:pPr>
            <a:r>
              <a:rPr lang="zh-CN" altLang="en-US" dirty="0" smtClean="0"/>
              <a:t>将数据同时写入</a:t>
            </a:r>
            <a:r>
              <a:rPr lang="en-US" altLang="zh-CN" dirty="0" smtClean="0"/>
              <a:t>cache</a:t>
            </a:r>
            <a:r>
              <a:rPr lang="zh-CN" altLang="en-US" dirty="0" smtClean="0"/>
              <a:t>和主存中，这就是</a:t>
            </a:r>
            <a:r>
              <a:rPr lang="zh-CN" altLang="en-US" dirty="0" smtClean="0">
                <a:solidFill>
                  <a:schemeClr val="accent1"/>
                </a:solidFill>
              </a:rPr>
              <a:t>写直达法</a:t>
            </a:r>
            <a:r>
              <a:rPr lang="en-US" dirty="0" smtClean="0">
                <a:solidFill>
                  <a:schemeClr val="accent1"/>
                </a:solidFill>
              </a:rPr>
              <a:t> (write-through)</a:t>
            </a:r>
            <a:r>
              <a:rPr lang="zh-CN" altLang="en-US" dirty="0" smtClean="0">
                <a:solidFill>
                  <a:schemeClr val="accent1"/>
                </a:solidFill>
              </a:rPr>
              <a:t>。</a:t>
            </a:r>
            <a:endParaRPr lang="en-US" dirty="0" smtClean="0">
              <a:solidFill>
                <a:schemeClr val="accent1"/>
              </a:solidFill>
            </a:endParaRPr>
          </a:p>
          <a:p>
            <a:pPr marL="1143000" lvl="2" indent="-228600">
              <a:lnSpc>
                <a:spcPct val="100000"/>
              </a:lnSpc>
              <a:spcBef>
                <a:spcPts val="600"/>
              </a:spcBef>
            </a:pPr>
            <a:r>
              <a:rPr lang="zh-CN" altLang="en-US" dirty="0" smtClean="0"/>
              <a:t>当一个数据在等待被写入主存时，先将它放入</a:t>
            </a:r>
            <a:r>
              <a:rPr lang="zh-CN" altLang="en-US" dirty="0" smtClean="0">
                <a:solidFill>
                  <a:schemeClr val="accent1"/>
                </a:solidFill>
              </a:rPr>
              <a:t>写缓冲</a:t>
            </a:r>
            <a:r>
              <a:rPr lang="en-US" altLang="zh-CN" dirty="0" smtClean="0">
                <a:solidFill>
                  <a:schemeClr val="accent1"/>
                </a:solidFill>
              </a:rPr>
              <a:t>(write buffer)</a:t>
            </a:r>
            <a:r>
              <a:rPr lang="zh-CN" altLang="en-US" dirty="0" smtClean="0"/>
              <a:t>中。写缓冲就是一个保存等待写入主存数据的缓冲队列，当写缓存满时才被阻塞。</a:t>
            </a:r>
            <a:endParaRPr lang="en-US" dirty="0" smtClean="0"/>
          </a:p>
          <a:p>
            <a:pPr marL="742950" lvl="1" indent="-285750">
              <a:lnSpc>
                <a:spcPct val="100000"/>
              </a:lnSpc>
              <a:spcBef>
                <a:spcPts val="600"/>
              </a:spcBef>
            </a:pPr>
            <a:r>
              <a:rPr lang="zh-CN" altLang="en-US" dirty="0" smtClean="0"/>
              <a:t>允许高速缓存和主存</a:t>
            </a:r>
            <a:r>
              <a:rPr lang="zh-CN" altLang="en-US" dirty="0" smtClean="0">
                <a:solidFill>
                  <a:schemeClr val="accent1"/>
                </a:solidFill>
              </a:rPr>
              <a:t>不一致</a:t>
            </a:r>
            <a:r>
              <a:rPr lang="en-US" altLang="zh-CN" dirty="0" smtClean="0">
                <a:solidFill>
                  <a:schemeClr val="accent1"/>
                </a:solidFill>
              </a:rPr>
              <a:t>(</a:t>
            </a:r>
            <a:r>
              <a:rPr lang="en-US" dirty="0" smtClean="0">
                <a:solidFill>
                  <a:schemeClr val="accent1"/>
                </a:solidFill>
              </a:rPr>
              <a:t>inconsistent)</a:t>
            </a:r>
            <a:endParaRPr lang="en-US" dirty="0">
              <a:solidFill>
                <a:schemeClr val="accent1"/>
              </a:solidFill>
            </a:endParaRPr>
          </a:p>
          <a:p>
            <a:pPr marL="1143000" lvl="2" indent="-228600">
              <a:lnSpc>
                <a:spcPct val="100000"/>
              </a:lnSpc>
              <a:spcBef>
                <a:spcPts val="600"/>
              </a:spcBef>
            </a:pPr>
            <a:r>
              <a:rPr lang="zh-CN" altLang="en-US" dirty="0" smtClean="0"/>
              <a:t>只把数据写入</a:t>
            </a:r>
            <a:r>
              <a:rPr lang="en-US" altLang="zh-CN" dirty="0" smtClean="0"/>
              <a:t>cache</a:t>
            </a:r>
            <a:r>
              <a:rPr lang="zh-CN" altLang="en-US" dirty="0" smtClean="0"/>
              <a:t>中</a:t>
            </a:r>
            <a:r>
              <a:rPr lang="en-US" dirty="0" smtClean="0"/>
              <a:t> (</a:t>
            </a:r>
            <a:r>
              <a:rPr lang="zh-CN" altLang="en-US" dirty="0" smtClean="0">
                <a:solidFill>
                  <a:schemeClr val="accent1"/>
                </a:solidFill>
              </a:rPr>
              <a:t>写回机制</a:t>
            </a:r>
            <a:r>
              <a:rPr lang="en-US" altLang="zh-CN" dirty="0" smtClean="0">
                <a:solidFill>
                  <a:schemeClr val="accent1"/>
                </a:solidFill>
              </a:rPr>
              <a:t>write-back</a:t>
            </a:r>
            <a:r>
              <a:rPr lang="zh-CN" altLang="en-US" dirty="0" smtClean="0"/>
              <a:t>：当发生写操作时，新值仅仅被写入</a:t>
            </a:r>
            <a:r>
              <a:rPr lang="en-US" altLang="zh-CN" dirty="0" smtClean="0"/>
              <a:t>cache</a:t>
            </a:r>
            <a:r>
              <a:rPr lang="zh-CN" altLang="en-US" dirty="0" smtClean="0"/>
              <a:t>块中，只有当修改过的块被替换时才写到较低层存储结构</a:t>
            </a:r>
            <a:r>
              <a:rPr lang="en-US" dirty="0" smtClean="0"/>
              <a:t>)</a:t>
            </a:r>
            <a:r>
              <a:rPr lang="zh-CN" altLang="en-US" dirty="0" smtClean="0"/>
              <a:t>。</a:t>
            </a:r>
            <a:endParaRPr lang="en-US" dirty="0"/>
          </a:p>
          <a:p>
            <a:pPr marL="1143000" lvl="2" indent="-228600">
              <a:lnSpc>
                <a:spcPct val="100000"/>
              </a:lnSpc>
              <a:spcBef>
                <a:spcPts val="600"/>
              </a:spcBef>
            </a:pPr>
            <a:r>
              <a:rPr lang="zh-CN" altLang="en-US" dirty="0" smtClean="0"/>
              <a:t>当将数据写回时，对于每个</a:t>
            </a:r>
            <a:r>
              <a:rPr lang="en-US" altLang="zh-CN" dirty="0" smtClean="0"/>
              <a:t>cache</a:t>
            </a:r>
            <a:r>
              <a:rPr lang="zh-CN" altLang="en-US" dirty="0" smtClean="0"/>
              <a:t>数据块来说，需要一个</a:t>
            </a:r>
            <a:r>
              <a:rPr lang="en-US" altLang="zh-CN" dirty="0" smtClean="0">
                <a:solidFill>
                  <a:schemeClr val="accent1"/>
                </a:solidFill>
              </a:rPr>
              <a:t>dirty</a:t>
            </a:r>
            <a:r>
              <a:rPr lang="en-US" altLang="zh-CN" dirty="0" smtClean="0"/>
              <a:t> bit </a:t>
            </a:r>
            <a:r>
              <a:rPr lang="zh-CN" altLang="en-US" dirty="0" smtClean="0"/>
              <a:t>来分辨数据是否需要被写回主存 </a:t>
            </a:r>
            <a:r>
              <a:rPr lang="en-US" altLang="zh-CN" dirty="0" smtClean="0"/>
              <a:t>-  </a:t>
            </a:r>
            <a:r>
              <a:rPr lang="zh-CN" altLang="en-US" dirty="0" smtClean="0"/>
              <a:t>可以使用写缓冲来帮助缓存这些“脏</a:t>
            </a:r>
            <a:r>
              <a:rPr lang="en-US" altLang="zh-CN" dirty="0" smtClean="0"/>
              <a:t>(</a:t>
            </a:r>
            <a:r>
              <a:rPr lang="en-US" altLang="zh-CN" dirty="0" smtClean="0">
                <a:solidFill>
                  <a:schemeClr val="accent1"/>
                </a:solidFill>
              </a:rPr>
              <a:t>dirty</a:t>
            </a:r>
            <a:r>
              <a:rPr lang="en-US" altLang="zh-CN" dirty="0" smtClean="0"/>
              <a:t> )</a:t>
            </a:r>
            <a:r>
              <a:rPr lang="zh-CN" altLang="en-US" dirty="0" smtClean="0"/>
              <a:t>”的数据块。</a:t>
            </a:r>
            <a:endParaRPr lang="en-US" dirty="0"/>
          </a:p>
        </p:txBody>
      </p:sp>
      <p:sp>
        <p:nvSpPr>
          <p:cNvPr id="1607683" name="Rectangle 3"/>
          <p:cNvSpPr>
            <a:spLocks noGrp="1" noChangeArrowheads="1"/>
          </p:cNvSpPr>
          <p:nvPr>
            <p:ph type="title"/>
          </p:nvPr>
        </p:nvSpPr>
        <p:spPr>
          <a:xfrm>
            <a:off x="533400" y="283631"/>
            <a:ext cx="8153400" cy="464614"/>
          </a:xfrm>
          <a:noFill/>
          <a:ln/>
        </p:spPr>
        <p:txBody>
          <a:bodyPr lIns="90488" tIns="44450" rIns="90488" bIns="44450" anchor="ctr"/>
          <a:lstStyle/>
          <a:p>
            <a:r>
              <a:rPr lang="en-US" dirty="0" smtClean="0"/>
              <a:t>Cache </a:t>
            </a:r>
            <a:r>
              <a:rPr lang="zh-CN" altLang="en-US" dirty="0" smtClean="0"/>
              <a:t>命中处理</a:t>
            </a:r>
            <a:endParaRPr lang="en-US" dirty="0"/>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07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68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768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0768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0768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768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60768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6076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2"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a:xfrm>
            <a:off x="533400" y="304800"/>
            <a:ext cx="3374322" cy="426142"/>
          </a:xfrm>
          <a:noFill/>
          <a:ln/>
        </p:spPr>
        <p:txBody>
          <a:bodyPr wrap="none"/>
          <a:lstStyle/>
          <a:p>
            <a:r>
              <a:rPr lang="zh-CN" altLang="en-US" dirty="0" smtClean="0"/>
              <a:t>高速缓存缺失的来源</a:t>
            </a:r>
            <a:endParaRPr lang="en-US" dirty="0"/>
          </a:p>
        </p:txBody>
      </p:sp>
      <p:sp>
        <p:nvSpPr>
          <p:cNvPr id="1602563" name="Rectangle 3"/>
          <p:cNvSpPr>
            <a:spLocks noGrp="1" noChangeArrowheads="1"/>
          </p:cNvSpPr>
          <p:nvPr>
            <p:ph type="body" idx="1"/>
          </p:nvPr>
        </p:nvSpPr>
        <p:spPr>
          <a:xfrm>
            <a:off x="546100" y="850900"/>
            <a:ext cx="7988300" cy="4483279"/>
          </a:xfrm>
          <a:noFill/>
          <a:ln/>
        </p:spPr>
        <p:txBody>
          <a:bodyPr/>
          <a:lstStyle/>
          <a:p>
            <a:r>
              <a:rPr lang="zh-CN" altLang="en-US" dirty="0" smtClean="0">
                <a:solidFill>
                  <a:schemeClr val="accent1"/>
                </a:solidFill>
              </a:rPr>
              <a:t>强制缺失</a:t>
            </a:r>
            <a:r>
              <a:rPr lang="en-US" dirty="0" smtClean="0"/>
              <a:t>:</a:t>
            </a:r>
            <a:endParaRPr lang="en-US" dirty="0"/>
          </a:p>
          <a:p>
            <a:pPr lvl="1"/>
            <a:r>
              <a:rPr lang="zh-CN" altLang="en-US" dirty="0" smtClean="0"/>
              <a:t>对从没有在</a:t>
            </a:r>
            <a:r>
              <a:rPr lang="en-US" altLang="zh-CN" dirty="0" smtClean="0"/>
              <a:t>cache</a:t>
            </a:r>
            <a:r>
              <a:rPr lang="zh-CN" altLang="en-US" dirty="0" smtClean="0"/>
              <a:t>中出现的块第一次进行访问引起的缺失</a:t>
            </a:r>
            <a:endParaRPr lang="en-US" altLang="zh-CN" dirty="0" smtClean="0"/>
          </a:p>
          <a:p>
            <a:pPr lvl="1"/>
            <a:r>
              <a:rPr lang="zh-CN" altLang="en-US" dirty="0"/>
              <a:t>解决</a:t>
            </a:r>
            <a:r>
              <a:rPr lang="zh-CN" altLang="en-US" dirty="0" smtClean="0"/>
              <a:t>方法：</a:t>
            </a:r>
            <a:r>
              <a:rPr lang="zh-CN" altLang="en-US" dirty="0" smtClean="0">
                <a:solidFill>
                  <a:schemeClr val="accent1"/>
                </a:solidFill>
              </a:rPr>
              <a:t>增大块大小</a:t>
            </a:r>
            <a:r>
              <a:rPr lang="en-US" dirty="0" smtClean="0">
                <a:solidFill>
                  <a:schemeClr val="accent1"/>
                </a:solidFill>
              </a:rPr>
              <a:t>(</a:t>
            </a:r>
            <a:r>
              <a:rPr lang="zh-CN" altLang="en-US" dirty="0" smtClean="0">
                <a:solidFill>
                  <a:schemeClr val="accent1"/>
                </a:solidFill>
              </a:rPr>
              <a:t>特别大的块能够增大缺失率</a:t>
            </a:r>
            <a:r>
              <a:rPr lang="en-US" dirty="0" smtClean="0">
                <a:solidFill>
                  <a:schemeClr val="accent1"/>
                </a:solidFill>
              </a:rPr>
              <a:t>)</a:t>
            </a:r>
            <a:endParaRPr lang="en-US" dirty="0">
              <a:solidFill>
                <a:schemeClr val="accent1"/>
              </a:solidFill>
            </a:endParaRPr>
          </a:p>
          <a:p>
            <a:r>
              <a:rPr lang="zh-CN" altLang="en-US" dirty="0" smtClean="0">
                <a:solidFill>
                  <a:schemeClr val="accent1"/>
                </a:solidFill>
              </a:rPr>
              <a:t>容量缺失</a:t>
            </a:r>
            <a:r>
              <a:rPr lang="en-US" dirty="0" smtClean="0"/>
              <a:t>:</a:t>
            </a:r>
          </a:p>
          <a:p>
            <a:pPr lvl="1"/>
            <a:r>
              <a:rPr lang="zh-CN" altLang="en-US" dirty="0" smtClean="0"/>
              <a:t>由于</a:t>
            </a:r>
            <a:r>
              <a:rPr lang="en-US" altLang="zh-CN" dirty="0" smtClean="0"/>
              <a:t>cache</a:t>
            </a:r>
            <a:r>
              <a:rPr lang="zh-CN" altLang="en-US" dirty="0" smtClean="0"/>
              <a:t>容纳不了一个程序执行所需要的所有块而引起的</a:t>
            </a:r>
            <a:r>
              <a:rPr lang="en-US" altLang="zh-CN" dirty="0" smtClean="0"/>
              <a:t>cache</a:t>
            </a:r>
            <a:r>
              <a:rPr lang="zh-CN" altLang="en-US" dirty="0" smtClean="0"/>
              <a:t>缺失</a:t>
            </a:r>
            <a:endParaRPr lang="en-US" dirty="0" smtClean="0"/>
          </a:p>
          <a:p>
            <a:pPr lvl="1"/>
            <a:r>
              <a:rPr lang="zh-CN" altLang="en-US" dirty="0" smtClean="0"/>
              <a:t>解决方案</a:t>
            </a:r>
            <a:r>
              <a:rPr lang="en-US" dirty="0" smtClean="0"/>
              <a:t>: </a:t>
            </a:r>
            <a:r>
              <a:rPr lang="zh-CN" altLang="en-US" dirty="0" smtClean="0">
                <a:solidFill>
                  <a:schemeClr val="accent1"/>
                </a:solidFill>
              </a:rPr>
              <a:t>增大</a:t>
            </a:r>
            <a:r>
              <a:rPr lang="en-US" altLang="zh-CN" dirty="0" smtClean="0">
                <a:solidFill>
                  <a:schemeClr val="accent1"/>
                </a:solidFill>
              </a:rPr>
              <a:t>cache</a:t>
            </a:r>
            <a:r>
              <a:rPr lang="zh-CN" altLang="en-US" dirty="0" smtClean="0">
                <a:solidFill>
                  <a:schemeClr val="accent1"/>
                </a:solidFill>
              </a:rPr>
              <a:t>大小</a:t>
            </a:r>
            <a:r>
              <a:rPr lang="en-US" dirty="0" smtClean="0">
                <a:solidFill>
                  <a:schemeClr val="accent1"/>
                </a:solidFill>
              </a:rPr>
              <a:t>(</a:t>
            </a:r>
            <a:r>
              <a:rPr lang="zh-CN" altLang="en-US" dirty="0" smtClean="0">
                <a:solidFill>
                  <a:schemeClr val="accent1"/>
                </a:solidFill>
              </a:rPr>
              <a:t>可能增大访问时间</a:t>
            </a:r>
            <a:r>
              <a:rPr lang="en-US" dirty="0" smtClean="0">
                <a:solidFill>
                  <a:schemeClr val="accent1"/>
                </a:solidFill>
              </a:rPr>
              <a:t>)</a:t>
            </a:r>
          </a:p>
          <a:p>
            <a:r>
              <a:rPr lang="zh-CN" altLang="en-US" dirty="0" smtClean="0">
                <a:solidFill>
                  <a:schemeClr val="accent1"/>
                </a:solidFill>
              </a:rPr>
              <a:t>冲突缺失</a:t>
            </a:r>
            <a:r>
              <a:rPr lang="en-US" dirty="0" smtClean="0"/>
              <a:t>:</a:t>
            </a:r>
            <a:endParaRPr lang="en-US" dirty="0"/>
          </a:p>
          <a:p>
            <a:pPr lvl="1"/>
            <a:r>
              <a:rPr lang="zh-CN" altLang="en-US" dirty="0" smtClean="0"/>
              <a:t>多个内存区都映射到同一个</a:t>
            </a:r>
            <a:r>
              <a:rPr lang="en-US" altLang="zh-CN" dirty="0" smtClean="0"/>
              <a:t>cache</a:t>
            </a:r>
            <a:r>
              <a:rPr lang="zh-CN" altLang="en-US" dirty="0" smtClean="0"/>
              <a:t>区域，即很多块竞争同一个组</a:t>
            </a:r>
            <a:endParaRPr lang="en-US" dirty="0"/>
          </a:p>
          <a:p>
            <a:pPr lvl="1"/>
            <a:r>
              <a:rPr lang="zh-CN" altLang="en-US" dirty="0"/>
              <a:t>方案</a:t>
            </a:r>
            <a:r>
              <a:rPr lang="en-US" dirty="0" smtClean="0"/>
              <a:t> </a:t>
            </a:r>
            <a:r>
              <a:rPr lang="en-US" dirty="0"/>
              <a:t>1</a:t>
            </a:r>
            <a:r>
              <a:rPr lang="en-US" dirty="0" smtClean="0"/>
              <a:t>: </a:t>
            </a:r>
            <a:r>
              <a:rPr lang="zh-CN" altLang="en-US" dirty="0" smtClean="0">
                <a:solidFill>
                  <a:schemeClr val="accent1"/>
                </a:solidFill>
              </a:rPr>
              <a:t>增加</a:t>
            </a:r>
            <a:r>
              <a:rPr lang="en-US" altLang="zh-CN" dirty="0" smtClean="0">
                <a:solidFill>
                  <a:schemeClr val="accent1"/>
                </a:solidFill>
              </a:rPr>
              <a:t>cache</a:t>
            </a:r>
            <a:r>
              <a:rPr lang="zh-CN" altLang="en-US" dirty="0" smtClean="0">
                <a:solidFill>
                  <a:schemeClr val="accent1"/>
                </a:solidFill>
              </a:rPr>
              <a:t>大小</a:t>
            </a:r>
            <a:endParaRPr lang="en-US" dirty="0">
              <a:solidFill>
                <a:schemeClr val="accent1"/>
              </a:solidFill>
            </a:endParaRPr>
          </a:p>
          <a:p>
            <a:pPr lvl="1"/>
            <a:r>
              <a:rPr lang="zh-CN" altLang="en-US" dirty="0"/>
              <a:t>方案</a:t>
            </a:r>
            <a:r>
              <a:rPr lang="en-US" dirty="0" smtClean="0"/>
              <a:t> </a:t>
            </a:r>
            <a:r>
              <a:rPr lang="en-US" dirty="0"/>
              <a:t>2: </a:t>
            </a:r>
            <a:r>
              <a:rPr lang="zh-CN" altLang="en-US" dirty="0" smtClean="0">
                <a:solidFill>
                  <a:schemeClr val="accent1"/>
                </a:solidFill>
              </a:rPr>
              <a:t>增加关联性</a:t>
            </a:r>
            <a:r>
              <a:rPr lang="en-US" dirty="0" smtClean="0">
                <a:solidFill>
                  <a:schemeClr val="accent1"/>
                </a:solidFill>
              </a:rPr>
              <a:t>(stay tuned) (</a:t>
            </a:r>
            <a:r>
              <a:rPr lang="zh-CN" altLang="en-US" dirty="0" smtClean="0">
                <a:solidFill>
                  <a:schemeClr val="accent1"/>
                </a:solidFill>
              </a:rPr>
              <a:t>可能增大访问时间</a:t>
            </a:r>
            <a:r>
              <a:rPr lang="en-US" dirty="0" smtClean="0">
                <a:solidFill>
                  <a:schemeClr val="accent1"/>
                </a:solidFill>
              </a:rPr>
              <a:t>)</a:t>
            </a:r>
            <a:endParaRPr lang="en-US"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a:xfrm>
            <a:off x="533400" y="304800"/>
            <a:ext cx="8153400" cy="422275"/>
          </a:xfrm>
        </p:spPr>
        <p:txBody>
          <a:bodyPr/>
          <a:lstStyle/>
          <a:p>
            <a:r>
              <a:rPr lang="zh-CN" altLang="en-US" dirty="0" smtClean="0"/>
              <a:t>高速缓存缺失处理</a:t>
            </a:r>
            <a:r>
              <a:rPr lang="en-US" dirty="0" smtClean="0"/>
              <a:t>(Single Word Blocks</a:t>
            </a:r>
            <a:r>
              <a:rPr lang="zh-CN" altLang="en-US" dirty="0" smtClean="0"/>
              <a:t>单字</a:t>
            </a:r>
            <a:r>
              <a:rPr lang="en-US" dirty="0" smtClean="0"/>
              <a:t>)</a:t>
            </a:r>
            <a:endParaRPr lang="en-US" dirty="0"/>
          </a:p>
        </p:txBody>
      </p:sp>
      <p:sp>
        <p:nvSpPr>
          <p:cNvPr id="1611779" name="Rectangle 3"/>
          <p:cNvSpPr>
            <a:spLocks noGrp="1" noChangeArrowheads="1"/>
          </p:cNvSpPr>
          <p:nvPr>
            <p:ph type="body" idx="1"/>
          </p:nvPr>
        </p:nvSpPr>
        <p:spPr>
          <a:xfrm>
            <a:off x="381000" y="762000"/>
            <a:ext cx="8458200" cy="5945217"/>
          </a:xfrm>
        </p:spPr>
        <p:txBody>
          <a:bodyPr/>
          <a:lstStyle/>
          <a:p>
            <a:pPr marL="457200" indent="-457200">
              <a:lnSpc>
                <a:spcPct val="100000"/>
              </a:lnSpc>
              <a:spcBef>
                <a:spcPts val="600"/>
              </a:spcBef>
            </a:pPr>
            <a:r>
              <a:rPr lang="en-US" dirty="0" smtClean="0"/>
              <a:t>(</a:t>
            </a:r>
            <a:r>
              <a:rPr lang="zh-CN" altLang="en-US" dirty="0" smtClean="0"/>
              <a:t>指令</a:t>
            </a:r>
            <a:r>
              <a:rPr lang="en-US" altLang="zh-CN" dirty="0" smtClean="0"/>
              <a:t>cache</a:t>
            </a:r>
            <a:r>
              <a:rPr lang="zh-CN" altLang="en-US" dirty="0" smtClean="0"/>
              <a:t>和数据</a:t>
            </a:r>
            <a:r>
              <a:rPr lang="en-US" altLang="zh-CN" dirty="0" smtClean="0"/>
              <a:t>cache</a:t>
            </a:r>
            <a:r>
              <a:rPr lang="en-US" dirty="0" smtClean="0"/>
              <a:t>) </a:t>
            </a:r>
            <a:r>
              <a:rPr lang="zh-CN" altLang="en-US" dirty="0" smtClean="0"/>
              <a:t>读缺失</a:t>
            </a:r>
            <a:endParaRPr lang="en-US" dirty="0"/>
          </a:p>
          <a:p>
            <a:pPr marL="876300" lvl="1" indent="-381000">
              <a:lnSpc>
                <a:spcPct val="100000"/>
              </a:lnSpc>
              <a:spcBef>
                <a:spcPts val="600"/>
              </a:spcBef>
            </a:pPr>
            <a:r>
              <a:rPr lang="en-US" dirty="0">
                <a:solidFill>
                  <a:schemeClr val="accent2"/>
                </a:solidFill>
              </a:rPr>
              <a:t>stall</a:t>
            </a:r>
            <a:r>
              <a:rPr lang="en-US" dirty="0"/>
              <a:t> the </a:t>
            </a:r>
            <a:r>
              <a:rPr lang="en-US" dirty="0" smtClean="0"/>
              <a:t>pipeline</a:t>
            </a:r>
            <a:r>
              <a:rPr lang="en-US" dirty="0"/>
              <a:t>, fetch the block from the next level in the memory hierarchy, install it in the cache and send the requested word to the processor, then let the pipeline resume</a:t>
            </a:r>
          </a:p>
          <a:p>
            <a:pPr marL="457200" indent="-457200">
              <a:lnSpc>
                <a:spcPct val="100000"/>
              </a:lnSpc>
              <a:spcBef>
                <a:spcPts val="600"/>
              </a:spcBef>
            </a:pPr>
            <a:r>
              <a:rPr lang="en-US" dirty="0" smtClean="0"/>
              <a:t>(</a:t>
            </a:r>
            <a:r>
              <a:rPr lang="zh-CN" altLang="en-US" dirty="0"/>
              <a:t>只有</a:t>
            </a:r>
            <a:r>
              <a:rPr lang="zh-CN" altLang="en-US" dirty="0" smtClean="0"/>
              <a:t>数据</a:t>
            </a:r>
            <a:r>
              <a:rPr lang="en-US" altLang="zh-CN" dirty="0" smtClean="0"/>
              <a:t>cache</a:t>
            </a:r>
            <a:r>
              <a:rPr lang="en-US" dirty="0" smtClean="0"/>
              <a:t>) </a:t>
            </a:r>
            <a:r>
              <a:rPr lang="zh-CN" altLang="en-US" dirty="0" smtClean="0"/>
              <a:t>写缺失</a:t>
            </a:r>
            <a:endParaRPr lang="en-US" dirty="0"/>
          </a:p>
          <a:p>
            <a:pPr marL="876300" lvl="1" indent="-381000">
              <a:lnSpc>
                <a:spcPct val="100000"/>
              </a:lnSpc>
              <a:spcBef>
                <a:spcPts val="600"/>
              </a:spcBef>
              <a:buFont typeface="Monotype Sorts" pitchFamily="2" charset="2"/>
              <a:buAutoNum type="arabicPeriod"/>
            </a:pPr>
            <a:r>
              <a:rPr lang="en-US" dirty="0">
                <a:solidFill>
                  <a:schemeClr val="accent2"/>
                </a:solidFill>
              </a:rPr>
              <a:t>stall</a:t>
            </a:r>
            <a:r>
              <a:rPr lang="en-US" dirty="0"/>
              <a:t> the pipeline, fetch the block from next level in the memory hierarchy, install it in the cache (which may involve having to evict a dirty block if using a write-back cache), write the word from the processor to the cache, then let the pipeline resume</a:t>
            </a:r>
          </a:p>
          <a:p>
            <a:pPr marL="876300" lvl="1" indent="-381000">
              <a:lnSpc>
                <a:spcPct val="100000"/>
              </a:lnSpc>
              <a:spcBef>
                <a:spcPts val="600"/>
              </a:spcBef>
              <a:buFont typeface="Monotype Sorts" pitchFamily="2" charset="2"/>
              <a:buNone/>
            </a:pPr>
            <a:endParaRPr lang="en-US" dirty="0"/>
          </a:p>
          <a:p>
            <a:pPr marL="876300" lvl="1" indent="-381000">
              <a:lnSpc>
                <a:spcPct val="100000"/>
              </a:lnSpc>
              <a:spcBef>
                <a:spcPts val="600"/>
              </a:spcBef>
              <a:buFont typeface="Monotype Sorts" pitchFamily="2" charset="2"/>
              <a:buAutoNum type="arabicPeriod" startAt="2"/>
            </a:pPr>
            <a:r>
              <a:rPr lang="zh-CN" altLang="en-US" dirty="0" smtClean="0">
                <a:solidFill>
                  <a:schemeClr val="accent1"/>
                </a:solidFill>
              </a:rPr>
              <a:t>写分配 </a:t>
            </a:r>
            <a:r>
              <a:rPr lang="en-US" dirty="0" smtClean="0">
                <a:solidFill>
                  <a:schemeClr val="accent1"/>
                </a:solidFill>
              </a:rPr>
              <a:t>Write </a:t>
            </a:r>
            <a:r>
              <a:rPr lang="en-US" dirty="0">
                <a:solidFill>
                  <a:schemeClr val="accent1"/>
                </a:solidFill>
              </a:rPr>
              <a:t>allocate</a:t>
            </a:r>
            <a:r>
              <a:rPr lang="en-US" dirty="0"/>
              <a:t> – </a:t>
            </a:r>
            <a:r>
              <a:rPr lang="zh-CN" altLang="en-US" dirty="0" smtClean="0"/>
              <a:t>只把字写入</a:t>
            </a:r>
            <a:r>
              <a:rPr lang="en-US" altLang="zh-CN" dirty="0" smtClean="0"/>
              <a:t>cache</a:t>
            </a:r>
            <a:r>
              <a:rPr lang="zh-CN" altLang="en-US" dirty="0" smtClean="0"/>
              <a:t>中，更新标记域和数据域字段</a:t>
            </a:r>
            <a:r>
              <a:rPr lang="en-US" dirty="0" smtClean="0"/>
              <a:t>, </a:t>
            </a:r>
            <a:r>
              <a:rPr lang="zh-CN" altLang="en-US" dirty="0" smtClean="0"/>
              <a:t>没必要去检测</a:t>
            </a:r>
            <a:r>
              <a:rPr lang="en-US" altLang="zh-CN" dirty="0" smtClean="0"/>
              <a:t>cache</a:t>
            </a:r>
            <a:r>
              <a:rPr lang="zh-CN" altLang="en-US" dirty="0" smtClean="0"/>
              <a:t>是否命中，没必要去阻塞。</a:t>
            </a:r>
            <a:endParaRPr lang="en-US" dirty="0"/>
          </a:p>
          <a:p>
            <a:pPr marL="876300" lvl="1" indent="-381000">
              <a:lnSpc>
                <a:spcPct val="100000"/>
              </a:lnSpc>
              <a:spcBef>
                <a:spcPts val="600"/>
              </a:spcBef>
              <a:buFont typeface="Monotype Sorts" pitchFamily="2" charset="2"/>
              <a:buNone/>
            </a:pPr>
            <a:endParaRPr lang="en-US" dirty="0"/>
          </a:p>
          <a:p>
            <a:pPr marL="876300" lvl="1" indent="-381000">
              <a:lnSpc>
                <a:spcPct val="100000"/>
              </a:lnSpc>
              <a:spcBef>
                <a:spcPts val="600"/>
              </a:spcBef>
              <a:buFont typeface="Monotype Sorts" pitchFamily="2" charset="2"/>
              <a:buAutoNum type="arabicPeriod" startAt="3"/>
            </a:pPr>
            <a:r>
              <a:rPr lang="zh-CN" altLang="en-US" dirty="0" smtClean="0">
                <a:solidFill>
                  <a:schemeClr val="accent1"/>
                </a:solidFill>
              </a:rPr>
              <a:t>写时不分配 </a:t>
            </a:r>
            <a:r>
              <a:rPr lang="en-US" dirty="0" smtClean="0">
                <a:solidFill>
                  <a:schemeClr val="accent1"/>
                </a:solidFill>
              </a:rPr>
              <a:t>No-write </a:t>
            </a:r>
            <a:r>
              <a:rPr lang="en-US" dirty="0">
                <a:solidFill>
                  <a:schemeClr val="accent1"/>
                </a:solidFill>
              </a:rPr>
              <a:t>allocate</a:t>
            </a:r>
            <a:r>
              <a:rPr lang="en-US" dirty="0"/>
              <a:t> – </a:t>
            </a:r>
            <a:r>
              <a:rPr lang="zh-CN" altLang="en-US" dirty="0" smtClean="0"/>
              <a:t>跳过</a:t>
            </a:r>
            <a:r>
              <a:rPr lang="en-US" dirty="0" smtClean="0"/>
              <a:t>cache </a:t>
            </a:r>
            <a:r>
              <a:rPr lang="en-US" dirty="0"/>
              <a:t>write </a:t>
            </a:r>
            <a:r>
              <a:rPr lang="zh-CN" altLang="en-US" dirty="0" smtClean="0"/>
              <a:t>，</a:t>
            </a:r>
            <a:r>
              <a:rPr lang="en-US" dirty="0" smtClean="0"/>
              <a:t>(but must invalidate that cache block since it will now hold stale data)</a:t>
            </a:r>
            <a:r>
              <a:rPr lang="zh-CN" altLang="en-US" dirty="0" smtClean="0"/>
              <a:t>，只把字写入写缓冲 </a:t>
            </a:r>
            <a:r>
              <a:rPr lang="en-US" dirty="0" smtClean="0"/>
              <a:t>(</a:t>
            </a:r>
            <a:r>
              <a:rPr lang="zh-CN" altLang="en-US" dirty="0" smtClean="0"/>
              <a:t>最终是写入下一级存储器中</a:t>
            </a:r>
            <a:r>
              <a:rPr lang="en-US" dirty="0" smtClean="0"/>
              <a:t>), </a:t>
            </a:r>
            <a:r>
              <a:rPr lang="zh-CN" altLang="en-US" dirty="0" smtClean="0"/>
              <a:t>如果写缓冲没满，是没必要阻塞的。</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1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11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1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1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1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dirty="0" smtClean="0"/>
              <a:t>Multiword Block Considerations</a:t>
            </a:r>
            <a:endParaRPr lang="en-US" dirty="0"/>
          </a:p>
        </p:txBody>
      </p:sp>
      <p:sp>
        <p:nvSpPr>
          <p:cNvPr id="4" name="Rectangle 3"/>
          <p:cNvSpPr>
            <a:spLocks noGrp="1" noChangeArrowheads="1"/>
          </p:cNvSpPr>
          <p:nvPr>
            <p:ph idx="1"/>
          </p:nvPr>
        </p:nvSpPr>
        <p:spPr>
          <a:xfrm>
            <a:off x="533400" y="914400"/>
            <a:ext cx="8153400" cy="5314275"/>
          </a:xfrm>
        </p:spPr>
        <p:txBody>
          <a:bodyPr/>
          <a:lstStyle/>
          <a:p>
            <a:pPr>
              <a:lnSpc>
                <a:spcPct val="100000"/>
              </a:lnSpc>
              <a:spcBef>
                <a:spcPts val="600"/>
              </a:spcBef>
            </a:pPr>
            <a:r>
              <a:rPr lang="zh-CN" altLang="en-US" dirty="0" smtClean="0"/>
              <a:t>读缺失</a:t>
            </a:r>
            <a:r>
              <a:rPr lang="en-US" dirty="0" smtClean="0"/>
              <a:t>(</a:t>
            </a:r>
            <a:r>
              <a:rPr lang="zh-CN" altLang="en-US" dirty="0"/>
              <a:t>指令</a:t>
            </a:r>
            <a:r>
              <a:rPr lang="en-US" altLang="zh-CN" dirty="0"/>
              <a:t>cache</a:t>
            </a:r>
            <a:r>
              <a:rPr lang="zh-CN" altLang="en-US" dirty="0"/>
              <a:t>和数据</a:t>
            </a:r>
            <a:r>
              <a:rPr lang="en-US" altLang="zh-CN" dirty="0" smtClean="0"/>
              <a:t>cache</a:t>
            </a:r>
            <a:r>
              <a:rPr lang="en-US" altLang="zh-CN" dirty="0"/>
              <a:t>)</a:t>
            </a:r>
            <a:endParaRPr lang="en-US" dirty="0"/>
          </a:p>
          <a:p>
            <a:pPr lvl="1">
              <a:lnSpc>
                <a:spcPct val="100000"/>
              </a:lnSpc>
              <a:spcBef>
                <a:spcPts val="600"/>
              </a:spcBef>
            </a:pPr>
            <a:r>
              <a:rPr lang="en-US" dirty="0"/>
              <a:t>Processed the same as for single word blocks – a miss returns the entire block from memory</a:t>
            </a:r>
          </a:p>
          <a:p>
            <a:pPr lvl="1">
              <a:lnSpc>
                <a:spcPct val="100000"/>
              </a:lnSpc>
              <a:spcBef>
                <a:spcPts val="600"/>
              </a:spcBef>
            </a:pPr>
            <a:r>
              <a:rPr lang="zh-CN" altLang="en-US" dirty="0" smtClean="0"/>
              <a:t>缺失代价随着块大小增大而增大</a:t>
            </a:r>
            <a:endParaRPr lang="en-US" dirty="0" smtClean="0"/>
          </a:p>
          <a:p>
            <a:pPr lvl="2">
              <a:lnSpc>
                <a:spcPct val="100000"/>
              </a:lnSpc>
              <a:spcBef>
                <a:spcPts val="600"/>
              </a:spcBef>
            </a:pPr>
            <a:r>
              <a:rPr lang="zh-CN" altLang="en-US" dirty="0" smtClean="0">
                <a:solidFill>
                  <a:schemeClr val="accent1"/>
                </a:solidFill>
              </a:rPr>
              <a:t>提前重启</a:t>
            </a:r>
            <a:r>
              <a:rPr lang="en-US" dirty="0" smtClean="0">
                <a:solidFill>
                  <a:schemeClr val="accent1"/>
                </a:solidFill>
              </a:rPr>
              <a:t>Early restart</a:t>
            </a:r>
            <a:r>
              <a:rPr lang="en-US" dirty="0" smtClean="0"/>
              <a:t> – </a:t>
            </a:r>
            <a:r>
              <a:rPr lang="zh-CN" altLang="en-US" dirty="0" smtClean="0"/>
              <a:t>当块中所需字一旦返回就马上继续执行</a:t>
            </a:r>
            <a:endParaRPr lang="en-US" dirty="0" smtClean="0"/>
          </a:p>
          <a:p>
            <a:pPr lvl="2">
              <a:lnSpc>
                <a:spcPct val="100000"/>
              </a:lnSpc>
              <a:spcBef>
                <a:spcPts val="600"/>
              </a:spcBef>
            </a:pPr>
            <a:r>
              <a:rPr lang="zh-CN" altLang="en-US" dirty="0" smtClean="0">
                <a:solidFill>
                  <a:schemeClr val="accent1"/>
                </a:solidFill>
              </a:rPr>
              <a:t>请求字优先</a:t>
            </a:r>
            <a:r>
              <a:rPr lang="en-US" dirty="0" smtClean="0">
                <a:solidFill>
                  <a:schemeClr val="accent1"/>
                </a:solidFill>
              </a:rPr>
              <a:t>Requested word first</a:t>
            </a:r>
            <a:r>
              <a:rPr lang="en-US" dirty="0" smtClean="0"/>
              <a:t> – </a:t>
            </a:r>
            <a:r>
              <a:rPr lang="zh-CN" altLang="en-US" dirty="0" smtClean="0"/>
              <a:t>重新组织存储器，使得被请求的字先从存储器传到</a:t>
            </a:r>
            <a:r>
              <a:rPr lang="en-US" altLang="zh-CN" dirty="0" smtClean="0"/>
              <a:t>cache</a:t>
            </a:r>
            <a:r>
              <a:rPr lang="zh-CN" altLang="en-US" dirty="0" smtClean="0"/>
              <a:t>中，然后再传送该块的剩余部分</a:t>
            </a:r>
            <a:endParaRPr lang="en-US" dirty="0" smtClean="0"/>
          </a:p>
          <a:p>
            <a:pPr lvl="1">
              <a:lnSpc>
                <a:spcPct val="100000"/>
              </a:lnSpc>
              <a:spcBef>
                <a:spcPts val="600"/>
              </a:spcBef>
            </a:pPr>
            <a:r>
              <a:rPr lang="en-US" dirty="0" err="1" smtClean="0">
                <a:solidFill>
                  <a:schemeClr val="accent1"/>
                </a:solidFill>
              </a:rPr>
              <a:t>Nonblocking</a:t>
            </a:r>
            <a:r>
              <a:rPr lang="en-US" dirty="0" smtClean="0">
                <a:solidFill>
                  <a:schemeClr val="accent1"/>
                </a:solidFill>
              </a:rPr>
              <a:t> </a:t>
            </a:r>
            <a:r>
              <a:rPr lang="en-US" dirty="0">
                <a:solidFill>
                  <a:schemeClr val="accent1"/>
                </a:solidFill>
              </a:rPr>
              <a:t>cache</a:t>
            </a:r>
            <a:r>
              <a:rPr lang="en-US" dirty="0"/>
              <a:t> – </a:t>
            </a:r>
            <a:r>
              <a:rPr lang="zh-CN" altLang="en-US" dirty="0" smtClean="0"/>
              <a:t>允许</a:t>
            </a:r>
            <a:r>
              <a:rPr lang="en-US" altLang="zh-CN" dirty="0" smtClean="0"/>
              <a:t>cache</a:t>
            </a:r>
            <a:r>
              <a:rPr lang="zh-CN" altLang="en-US" dirty="0" smtClean="0"/>
              <a:t>在处理先前的缺失时，处理器能够继续访问</a:t>
            </a:r>
            <a:r>
              <a:rPr lang="en-US" altLang="zh-CN" dirty="0" smtClean="0"/>
              <a:t>cache</a:t>
            </a:r>
            <a:r>
              <a:rPr lang="zh-CN" altLang="en-US" dirty="0" smtClean="0"/>
              <a:t>。</a:t>
            </a:r>
            <a:endParaRPr lang="en-US" altLang="zh-CN" dirty="0" smtClean="0"/>
          </a:p>
          <a:p>
            <a:pPr marL="495300" lvl="1" indent="0">
              <a:lnSpc>
                <a:spcPct val="100000"/>
              </a:lnSpc>
              <a:spcBef>
                <a:spcPts val="600"/>
              </a:spcBef>
              <a:buNone/>
            </a:pPr>
            <a:endParaRPr lang="en-US" dirty="0" smtClean="0"/>
          </a:p>
          <a:p>
            <a:pPr>
              <a:lnSpc>
                <a:spcPct val="100000"/>
              </a:lnSpc>
              <a:spcBef>
                <a:spcPts val="600"/>
              </a:spcBef>
            </a:pPr>
            <a:r>
              <a:rPr lang="zh-CN" altLang="en-US" dirty="0" smtClean="0"/>
              <a:t>写缺失</a:t>
            </a:r>
            <a:r>
              <a:rPr lang="en-US" dirty="0" smtClean="0"/>
              <a:t>(</a:t>
            </a:r>
            <a:r>
              <a:rPr lang="zh-CN" altLang="en-US" dirty="0" smtClean="0"/>
              <a:t>数据</a:t>
            </a:r>
            <a:r>
              <a:rPr lang="en-US" altLang="zh-CN" dirty="0" smtClean="0"/>
              <a:t>cache)</a:t>
            </a:r>
            <a:endParaRPr lang="en-US" dirty="0" smtClean="0"/>
          </a:p>
          <a:p>
            <a:pPr lvl="1">
              <a:lnSpc>
                <a:spcPct val="100000"/>
              </a:lnSpc>
              <a:spcBef>
                <a:spcPts val="600"/>
              </a:spcBef>
            </a:pPr>
            <a:r>
              <a:rPr lang="zh-CN" altLang="en-US" dirty="0" smtClean="0"/>
              <a:t>如果使用写分配，必须先从存储器中获取块，然后再将字写入块中</a:t>
            </a:r>
            <a:r>
              <a:rPr lang="en-US" dirty="0" smtClean="0"/>
              <a:t> (or could end </a:t>
            </a:r>
            <a:r>
              <a:rPr lang="en-US" dirty="0"/>
              <a:t>up with a “garbled” block in the cache (e.g., for 4 word blocks, a new tag, one word of data from the new block, and three words of data from the old block</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76963" name="Rectangle 3"/>
          <p:cNvSpPr>
            <a:spLocks noGrp="1" noChangeArrowheads="1"/>
          </p:cNvSpPr>
          <p:nvPr>
            <p:ph type="body" idx="1"/>
          </p:nvPr>
        </p:nvSpPr>
        <p:spPr>
          <a:xfrm>
            <a:off x="533400" y="762000"/>
            <a:ext cx="8001000" cy="754566"/>
          </a:xfrm>
          <a:noFill/>
          <a:ln/>
        </p:spPr>
        <p:txBody>
          <a:bodyPr lIns="90488" tIns="44450" rIns="90488" bIns="44450"/>
          <a:lstStyle/>
          <a:p>
            <a:pPr marL="342900" indent="-342900"/>
            <a:r>
              <a:rPr lang="zh-CN" altLang="en-US" dirty="0"/>
              <a:t>片</a:t>
            </a:r>
            <a:r>
              <a:rPr lang="zh-CN" altLang="en-US" dirty="0" smtClean="0"/>
              <a:t>下连接和存储器体系结构</a:t>
            </a:r>
            <a:r>
              <a:rPr lang="en-US" dirty="0" smtClean="0"/>
              <a:t> </a:t>
            </a:r>
            <a:r>
              <a:rPr lang="zh-CN" altLang="en-US" dirty="0" smtClean="0"/>
              <a:t>能够很显著地影响整个系统的性能</a:t>
            </a:r>
            <a:endParaRPr lang="en-US" dirty="0"/>
          </a:p>
        </p:txBody>
      </p:sp>
      <p:sp>
        <p:nvSpPr>
          <p:cNvPr id="1576964" name="Rectangle 4"/>
          <p:cNvSpPr>
            <a:spLocks noGrp="1" noChangeArrowheads="1"/>
          </p:cNvSpPr>
          <p:nvPr>
            <p:ph type="title"/>
          </p:nvPr>
        </p:nvSpPr>
        <p:spPr>
          <a:xfrm>
            <a:off x="533400" y="283631"/>
            <a:ext cx="8153400" cy="464614"/>
          </a:xfrm>
          <a:noFill/>
          <a:ln/>
        </p:spPr>
        <p:txBody>
          <a:bodyPr lIns="90488" tIns="44450" rIns="90488" bIns="44450" anchor="ctr"/>
          <a:lstStyle/>
          <a:p>
            <a:r>
              <a:rPr lang="zh-CN" altLang="en-US" dirty="0" smtClean="0"/>
              <a:t>支持</a:t>
            </a:r>
            <a:r>
              <a:rPr lang="en-US" altLang="zh-CN" dirty="0" smtClean="0"/>
              <a:t>cache</a:t>
            </a:r>
            <a:r>
              <a:rPr lang="zh-CN" altLang="en-US" dirty="0" smtClean="0"/>
              <a:t>的存储系统</a:t>
            </a:r>
            <a:endParaRPr lang="en-US" dirty="0"/>
          </a:p>
        </p:txBody>
      </p:sp>
      <p:sp>
        <p:nvSpPr>
          <p:cNvPr id="1576965" name="Rectangle 5"/>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76966" name="Rectangle 6"/>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76967" name="Rectangle 7"/>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76968" name="Rectangle 8"/>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76969" name="Rectangle 9"/>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76970" name="Rectangle 10"/>
          <p:cNvSpPr>
            <a:spLocks noChangeArrowheads="1"/>
          </p:cNvSpPr>
          <p:nvPr/>
        </p:nvSpPr>
        <p:spPr bwMode="auto">
          <a:xfrm>
            <a:off x="1447800" y="1905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76971" name="Text Box 11"/>
          <p:cNvSpPr txBox="1">
            <a:spLocks noChangeArrowheads="1"/>
          </p:cNvSpPr>
          <p:nvPr/>
        </p:nvSpPr>
        <p:spPr bwMode="auto">
          <a:xfrm>
            <a:off x="1524000" y="1981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76972" name="AutoShape 12"/>
          <p:cNvSpPr>
            <a:spLocks noChangeArrowheads="1"/>
          </p:cNvSpPr>
          <p:nvPr/>
        </p:nvSpPr>
        <p:spPr bwMode="auto">
          <a:xfrm>
            <a:off x="1600200" y="2362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76973" name="Rectangle 13"/>
          <p:cNvSpPr>
            <a:spLocks noChangeArrowheads="1"/>
          </p:cNvSpPr>
          <p:nvPr/>
        </p:nvSpPr>
        <p:spPr bwMode="auto">
          <a:xfrm>
            <a:off x="1447800" y="2667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76974" name="Text Box 14"/>
          <p:cNvSpPr txBox="1">
            <a:spLocks noChangeArrowheads="1"/>
          </p:cNvSpPr>
          <p:nvPr/>
        </p:nvSpPr>
        <p:spPr bwMode="auto">
          <a:xfrm>
            <a:off x="1447800" y="2895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76975" name="Rectangle 15"/>
          <p:cNvSpPr>
            <a:spLocks noChangeArrowheads="1"/>
          </p:cNvSpPr>
          <p:nvPr/>
        </p:nvSpPr>
        <p:spPr bwMode="auto">
          <a:xfrm>
            <a:off x="1447800" y="4114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76976" name="AutoShape 16"/>
          <p:cNvSpPr>
            <a:spLocks noChangeArrowheads="1"/>
          </p:cNvSpPr>
          <p:nvPr/>
        </p:nvSpPr>
        <p:spPr bwMode="auto">
          <a:xfrm>
            <a:off x="1447800" y="3505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76977" name="Text Box 17"/>
          <p:cNvSpPr txBox="1">
            <a:spLocks noChangeArrowheads="1"/>
          </p:cNvSpPr>
          <p:nvPr/>
        </p:nvSpPr>
        <p:spPr bwMode="auto">
          <a:xfrm>
            <a:off x="1371600" y="4495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76978" name="Text Box 18"/>
          <p:cNvSpPr txBox="1">
            <a:spLocks noChangeArrowheads="1"/>
          </p:cNvSpPr>
          <p:nvPr/>
        </p:nvSpPr>
        <p:spPr bwMode="auto">
          <a:xfrm>
            <a:off x="1600200" y="3657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76979" name="Rectangle 19"/>
          <p:cNvSpPr>
            <a:spLocks noChangeArrowheads="1"/>
          </p:cNvSpPr>
          <p:nvPr/>
        </p:nvSpPr>
        <p:spPr bwMode="auto">
          <a:xfrm>
            <a:off x="1066800" y="1905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76980" name="Rectangle 20"/>
          <p:cNvSpPr>
            <a:spLocks noChangeArrowheads="1"/>
          </p:cNvSpPr>
          <p:nvPr/>
        </p:nvSpPr>
        <p:spPr bwMode="auto">
          <a:xfrm>
            <a:off x="2819400" y="1524000"/>
            <a:ext cx="5638800" cy="705321"/>
          </a:xfrm>
          <a:prstGeom prst="rect">
            <a:avLst/>
          </a:prstGeom>
          <a:noFill/>
          <a:ln w="12700">
            <a:noFill/>
            <a:miter lim="800000"/>
            <a:headEnd/>
            <a:tailEnd/>
          </a:ln>
          <a:effectLst/>
        </p:spPr>
        <p:txBody>
          <a:bodyPr wrap="square" lIns="90488" tIns="44450" rIns="90488" bIns="44450">
            <a:spAutoFit/>
          </a:bodyPr>
          <a:lstStyle/>
          <a:p>
            <a:r>
              <a:rPr lang="zh-CN" altLang="en-US" sz="2000" dirty="0" smtClean="0">
                <a:solidFill>
                  <a:schemeClr val="tx1"/>
                </a:solidFill>
              </a:rPr>
              <a:t>一个字宽的存储组织</a:t>
            </a:r>
            <a:r>
              <a:rPr lang="en-US" sz="2000" dirty="0" smtClean="0">
                <a:solidFill>
                  <a:schemeClr val="tx1"/>
                </a:solidFill>
              </a:rPr>
              <a:t> </a:t>
            </a:r>
          </a:p>
          <a:p>
            <a:r>
              <a:rPr lang="en-US" sz="2000" dirty="0" smtClean="0">
                <a:solidFill>
                  <a:schemeClr val="tx1"/>
                </a:solidFill>
              </a:rPr>
              <a:t>(</a:t>
            </a:r>
            <a:r>
              <a:rPr lang="zh-CN" altLang="en-US" sz="2000" dirty="0" smtClean="0">
                <a:solidFill>
                  <a:schemeClr val="tx1"/>
                </a:solidFill>
              </a:rPr>
              <a:t>一个字宽的总线和一个字宽的存储器</a:t>
            </a:r>
            <a:r>
              <a:rPr lang="en-US" sz="2000" dirty="0" smtClean="0">
                <a:solidFill>
                  <a:schemeClr val="tx1"/>
                </a:solidFill>
              </a:rPr>
              <a:t>)</a:t>
            </a:r>
            <a:endParaRPr lang="en-US" sz="2000" dirty="0"/>
          </a:p>
        </p:txBody>
      </p:sp>
      <p:sp>
        <p:nvSpPr>
          <p:cNvPr id="1576981" name="Rectangle 21"/>
          <p:cNvSpPr>
            <a:spLocks noChangeArrowheads="1"/>
          </p:cNvSpPr>
          <p:nvPr/>
        </p:nvSpPr>
        <p:spPr bwMode="auto">
          <a:xfrm>
            <a:off x="2819400" y="2286000"/>
            <a:ext cx="6019800" cy="4343400"/>
          </a:xfrm>
          <a:prstGeom prst="rect">
            <a:avLst/>
          </a:prstGeom>
          <a:noFill/>
          <a:ln w="12700">
            <a:noFill/>
            <a:miter lim="800000"/>
            <a:headEnd/>
            <a:tailEnd/>
          </a:ln>
          <a:effectLst/>
        </p:spPr>
        <p:txBody>
          <a:bodyPr lIns="90488" tIns="44450" rIns="90488" bIns="44450"/>
          <a:lstStyle/>
          <a:p>
            <a:pPr marL="457200" indent="-457200">
              <a:spcBef>
                <a:spcPts val="600"/>
              </a:spcBef>
              <a:buClr>
                <a:schemeClr val="accent1"/>
              </a:buClr>
              <a:buSzPct val="75000"/>
              <a:buFont typeface="Wingdings" pitchFamily="2" charset="2"/>
              <a:buChar char="q"/>
            </a:pPr>
            <a:r>
              <a:rPr lang="zh-CN" altLang="en-US" sz="2400" dirty="0">
                <a:solidFill>
                  <a:schemeClr val="tx1"/>
                </a:solidFill>
              </a:rPr>
              <a:t>假定</a:t>
            </a:r>
            <a:endParaRPr lang="en-US" sz="2400" dirty="0">
              <a:solidFill>
                <a:schemeClr val="tx1"/>
              </a:solidFill>
            </a:endParaRPr>
          </a:p>
          <a:p>
            <a:pPr marL="914400" lvl="1" indent="-457200">
              <a:spcBef>
                <a:spcPts val="600"/>
              </a:spcBef>
              <a:buClr>
                <a:schemeClr val="accent1"/>
              </a:buClr>
              <a:buSzPct val="75000"/>
              <a:buFont typeface="Wingdings" pitchFamily="2" charset="2"/>
              <a:buAutoNum type="arabicPeriod"/>
            </a:pPr>
            <a:r>
              <a:rPr lang="zh-CN" altLang="en-US" sz="2000" dirty="0" smtClean="0">
                <a:solidFill>
                  <a:schemeClr val="tx1"/>
                </a:solidFill>
              </a:rPr>
              <a:t>发送地址需要一个存储器总线时钟周期</a:t>
            </a:r>
            <a:endParaRPr lang="en-US" sz="2000" dirty="0" smtClean="0">
              <a:solidFill>
                <a:schemeClr val="tx1"/>
              </a:solidFill>
            </a:endParaRPr>
          </a:p>
          <a:p>
            <a:pPr marL="914400" lvl="1" indent="-457200">
              <a:spcBef>
                <a:spcPts val="600"/>
              </a:spcBef>
              <a:buClr>
                <a:schemeClr val="accent1"/>
              </a:buClr>
              <a:buSzPct val="75000"/>
              <a:buFont typeface="Wingdings" pitchFamily="2" charset="2"/>
              <a:buAutoNum type="arabicPeriod"/>
            </a:pPr>
            <a:r>
              <a:rPr lang="zh-CN" altLang="en-US" sz="2000" dirty="0" smtClean="0">
                <a:solidFill>
                  <a:schemeClr val="tx1"/>
                </a:solidFill>
              </a:rPr>
              <a:t>获取</a:t>
            </a:r>
            <a:r>
              <a:rPr lang="en-US" altLang="zh-CN" sz="2000" dirty="0" smtClean="0">
                <a:solidFill>
                  <a:schemeClr val="tx1"/>
                </a:solidFill>
              </a:rPr>
              <a:t>DRAM</a:t>
            </a:r>
            <a:r>
              <a:rPr lang="zh-CN" altLang="en-US" sz="2000" dirty="0" smtClean="0">
                <a:solidFill>
                  <a:schemeClr val="tx1"/>
                </a:solidFill>
              </a:rPr>
              <a:t>块中的第</a:t>
            </a:r>
            <a:r>
              <a:rPr lang="en-US" altLang="zh-CN" sz="2000" dirty="0" smtClean="0">
                <a:solidFill>
                  <a:schemeClr val="tx1"/>
                </a:solidFill>
              </a:rPr>
              <a:t>1</a:t>
            </a:r>
            <a:r>
              <a:rPr lang="zh-CN" altLang="en-US" sz="2000" dirty="0" smtClean="0">
                <a:solidFill>
                  <a:schemeClr val="tx1"/>
                </a:solidFill>
              </a:rPr>
              <a:t>个字需要</a:t>
            </a:r>
            <a:r>
              <a:rPr lang="en-US" altLang="zh-CN" sz="2000" dirty="0" smtClean="0">
                <a:solidFill>
                  <a:schemeClr val="tx1"/>
                </a:solidFill>
              </a:rPr>
              <a:t>15</a:t>
            </a:r>
            <a:r>
              <a:rPr lang="zh-CN" altLang="en-US" sz="2000" dirty="0" smtClean="0">
                <a:solidFill>
                  <a:schemeClr val="tx1"/>
                </a:solidFill>
              </a:rPr>
              <a:t>个存储器总线时钟周期</a:t>
            </a:r>
            <a:r>
              <a:rPr lang="en-US" sz="2000" dirty="0" smtClean="0">
                <a:solidFill>
                  <a:schemeClr val="tx1"/>
                </a:solidFill>
              </a:rPr>
              <a:t>(row </a:t>
            </a:r>
            <a:r>
              <a:rPr lang="en-US" sz="2000" dirty="0" smtClean="0">
                <a:solidFill>
                  <a:schemeClr val="accent2"/>
                </a:solidFill>
              </a:rPr>
              <a:t>cycle</a:t>
            </a:r>
            <a:r>
              <a:rPr lang="en-US" sz="2000" dirty="0" smtClean="0">
                <a:solidFill>
                  <a:schemeClr val="tx1"/>
                </a:solidFill>
              </a:rPr>
              <a:t> time</a:t>
            </a:r>
            <a:r>
              <a:rPr lang="zh-CN" altLang="en-US" sz="2000" dirty="0" smtClean="0">
                <a:solidFill>
                  <a:schemeClr val="tx1"/>
                </a:solidFill>
              </a:rPr>
              <a:t>行周期时间</a:t>
            </a:r>
            <a:r>
              <a:rPr lang="en-US" sz="2000" dirty="0" smtClean="0">
                <a:solidFill>
                  <a:schemeClr val="tx1"/>
                </a:solidFill>
              </a:rPr>
              <a:t>), </a:t>
            </a:r>
            <a:r>
              <a:rPr lang="zh-CN" altLang="en-US" sz="2000" dirty="0" smtClean="0">
                <a:solidFill>
                  <a:schemeClr val="tx1"/>
                </a:solidFill>
              </a:rPr>
              <a:t>访问第</a:t>
            </a:r>
            <a:r>
              <a:rPr lang="en-US" altLang="zh-CN" sz="2000" dirty="0" smtClean="0">
                <a:solidFill>
                  <a:schemeClr val="tx1"/>
                </a:solidFill>
              </a:rPr>
              <a:t>2,3,4</a:t>
            </a:r>
            <a:r>
              <a:rPr lang="zh-CN" altLang="en-US" sz="2000" dirty="0" smtClean="0">
                <a:solidFill>
                  <a:schemeClr val="tx1"/>
                </a:solidFill>
              </a:rPr>
              <a:t>个字需要</a:t>
            </a:r>
            <a:r>
              <a:rPr lang="en-US" altLang="zh-CN" sz="2000" dirty="0" smtClean="0">
                <a:solidFill>
                  <a:schemeClr val="tx1"/>
                </a:solidFill>
              </a:rPr>
              <a:t>5</a:t>
            </a:r>
            <a:r>
              <a:rPr lang="zh-CN" altLang="en-US" sz="2000" dirty="0" smtClean="0">
                <a:solidFill>
                  <a:schemeClr val="tx1"/>
                </a:solidFill>
              </a:rPr>
              <a:t>个存储器总线时钟周期</a:t>
            </a:r>
            <a:r>
              <a:rPr lang="en-US" sz="2000" dirty="0" smtClean="0">
                <a:solidFill>
                  <a:schemeClr val="tx1"/>
                </a:solidFill>
              </a:rPr>
              <a:t> (column </a:t>
            </a:r>
            <a:r>
              <a:rPr lang="en-US" sz="2000" dirty="0" smtClean="0">
                <a:solidFill>
                  <a:schemeClr val="accent2"/>
                </a:solidFill>
              </a:rPr>
              <a:t>access</a:t>
            </a:r>
            <a:r>
              <a:rPr lang="en-US" sz="2000" dirty="0" smtClean="0">
                <a:solidFill>
                  <a:schemeClr val="tx1"/>
                </a:solidFill>
              </a:rPr>
              <a:t> time</a:t>
            </a:r>
            <a:r>
              <a:rPr lang="zh-CN" altLang="en-US" sz="2000" dirty="0" smtClean="0">
                <a:solidFill>
                  <a:schemeClr val="tx1"/>
                </a:solidFill>
              </a:rPr>
              <a:t>列访问时间</a:t>
            </a:r>
            <a:r>
              <a:rPr lang="en-US" sz="2000" dirty="0" smtClean="0">
                <a:solidFill>
                  <a:schemeClr val="tx1"/>
                </a:solidFill>
              </a:rPr>
              <a:t>)</a:t>
            </a:r>
          </a:p>
          <a:p>
            <a:pPr marL="914400" lvl="1" indent="-457200">
              <a:spcBef>
                <a:spcPts val="600"/>
              </a:spcBef>
              <a:buClr>
                <a:schemeClr val="accent1"/>
              </a:buClr>
              <a:buSzPct val="75000"/>
              <a:buFont typeface="Wingdings" pitchFamily="2" charset="2"/>
              <a:buAutoNum type="arabicPeriod"/>
            </a:pPr>
            <a:r>
              <a:rPr lang="zh-CN" altLang="en-US" sz="2000" dirty="0" smtClean="0">
                <a:solidFill>
                  <a:schemeClr val="tx1"/>
                </a:solidFill>
              </a:rPr>
              <a:t>传送一个数据字需要</a:t>
            </a:r>
            <a:r>
              <a:rPr lang="en-US" altLang="zh-CN" sz="2000" dirty="0" smtClean="0">
                <a:solidFill>
                  <a:schemeClr val="tx1"/>
                </a:solidFill>
              </a:rPr>
              <a:t>1</a:t>
            </a:r>
            <a:r>
              <a:rPr lang="zh-CN" altLang="en-US" sz="2000" dirty="0" smtClean="0">
                <a:solidFill>
                  <a:schemeClr val="tx1"/>
                </a:solidFill>
              </a:rPr>
              <a:t>个存储器总线时钟周期</a:t>
            </a:r>
            <a:endParaRPr lang="en-US" sz="2000" dirty="0">
              <a:solidFill>
                <a:schemeClr val="tx1"/>
              </a:solidFill>
            </a:endParaRPr>
          </a:p>
          <a:p>
            <a:pPr marL="457200" indent="-457200">
              <a:spcBef>
                <a:spcPts val="600"/>
              </a:spcBef>
              <a:buClr>
                <a:schemeClr val="accent1"/>
              </a:buClr>
              <a:buSzPct val="75000"/>
              <a:buFont typeface="Wingdings" pitchFamily="2" charset="2"/>
              <a:buChar char="q"/>
            </a:pPr>
            <a:r>
              <a:rPr lang="en-US" sz="2400" dirty="0">
                <a:solidFill>
                  <a:schemeClr val="tx1"/>
                </a:solidFill>
              </a:rPr>
              <a:t>Memory-Bus to Cache bandwidth</a:t>
            </a:r>
          </a:p>
          <a:p>
            <a:pPr marL="914400" lvl="1" indent="-457200">
              <a:spcBef>
                <a:spcPts val="600"/>
              </a:spcBef>
              <a:buClr>
                <a:schemeClr val="accent1"/>
              </a:buClr>
              <a:buSzPct val="75000"/>
              <a:buFont typeface="Wingdings" pitchFamily="2" charset="2"/>
              <a:buChar char="l"/>
            </a:pPr>
            <a:r>
              <a:rPr lang="zh-CN" altLang="en-US" sz="2000" dirty="0" smtClean="0">
                <a:solidFill>
                  <a:schemeClr val="tx1"/>
                </a:solidFill>
              </a:rPr>
              <a:t>在每个存储器总线时钟周期内从存储器获取，并转移到</a:t>
            </a:r>
            <a:r>
              <a:rPr lang="en-US" altLang="zh-CN" sz="2000" dirty="0" smtClean="0">
                <a:solidFill>
                  <a:schemeClr val="tx1"/>
                </a:solidFill>
              </a:rPr>
              <a:t>cache/CPU</a:t>
            </a:r>
            <a:r>
              <a:rPr lang="zh-CN" altLang="en-US" sz="2000" dirty="0" smtClean="0">
                <a:solidFill>
                  <a:schemeClr val="tx1"/>
                </a:solidFill>
              </a:rPr>
              <a:t>的字节数</a:t>
            </a:r>
            <a:endParaRPr lang="en-US" sz="2000" dirty="0">
              <a:solidFill>
                <a:schemeClr val="tx1"/>
              </a:solidFill>
            </a:endParaRPr>
          </a:p>
        </p:txBody>
      </p:sp>
      <p:sp>
        <p:nvSpPr>
          <p:cNvPr id="1576982" name="Text Box 22"/>
          <p:cNvSpPr txBox="1">
            <a:spLocks noChangeArrowheads="1"/>
          </p:cNvSpPr>
          <p:nvPr/>
        </p:nvSpPr>
        <p:spPr bwMode="auto">
          <a:xfrm>
            <a:off x="152400" y="3733800"/>
            <a:ext cx="1219200" cy="1069975"/>
          </a:xfrm>
          <a:prstGeom prst="rect">
            <a:avLst/>
          </a:prstGeom>
          <a:noFill/>
          <a:ln w="12700">
            <a:noFill/>
            <a:miter lim="800000"/>
            <a:headEnd/>
            <a:tailEnd/>
          </a:ln>
          <a:effectLst/>
        </p:spPr>
        <p:txBody>
          <a:bodyPr>
            <a:spAutoFit/>
          </a:bodyPr>
          <a:lstStyle/>
          <a:p>
            <a:pPr algn="r"/>
            <a:r>
              <a:rPr lang="en-US" sz="1600"/>
              <a:t>32-bit data</a:t>
            </a:r>
          </a:p>
          <a:p>
            <a:pPr algn="r"/>
            <a:r>
              <a:rPr lang="en-US" sz="1600"/>
              <a:t>&amp;</a:t>
            </a:r>
          </a:p>
          <a:p>
            <a:pPr algn="r"/>
            <a:r>
              <a:rPr lang="en-US" sz="1600"/>
              <a:t>32-bit addr</a:t>
            </a:r>
          </a:p>
          <a:p>
            <a:pPr algn="r"/>
            <a:r>
              <a:rPr lang="en-US" sz="1600"/>
              <a:t>per cycle</a:t>
            </a:r>
          </a:p>
        </p:txBody>
      </p:sp>
      <p:sp>
        <p:nvSpPr>
          <p:cNvPr id="1576983" name="Line 23"/>
          <p:cNvSpPr>
            <a:spLocks noChangeShapeType="1"/>
          </p:cNvSpPr>
          <p:nvPr/>
        </p:nvSpPr>
        <p:spPr bwMode="auto">
          <a:xfrm>
            <a:off x="1371600" y="3733800"/>
            <a:ext cx="1066800" cy="0"/>
          </a:xfrm>
          <a:prstGeom prst="line">
            <a:avLst/>
          </a:prstGeom>
          <a:noFill/>
          <a:ln w="28575">
            <a:solidFill>
              <a:schemeClr val="accent1"/>
            </a:solidFill>
            <a:round/>
            <a:headEnd/>
            <a:tailEnd/>
          </a:ln>
          <a:effectLst/>
        </p:spPr>
        <p:txBody>
          <a:bodyPr/>
          <a:lstStyle/>
          <a:p>
            <a:endParaRPr lang="en-US"/>
          </a:p>
        </p:txBody>
      </p:sp>
      <p:sp>
        <p:nvSpPr>
          <p:cNvPr id="1576984" name="Line 24"/>
          <p:cNvSpPr>
            <a:spLocks noChangeShapeType="1"/>
          </p:cNvSpPr>
          <p:nvPr/>
        </p:nvSpPr>
        <p:spPr bwMode="auto">
          <a:xfrm flipV="1">
            <a:off x="1295400" y="3733800"/>
            <a:ext cx="228600" cy="304800"/>
          </a:xfrm>
          <a:prstGeom prst="line">
            <a:avLst/>
          </a:prstGeom>
          <a:noFill/>
          <a:ln w="12700">
            <a:solidFill>
              <a:schemeClr val="accent1"/>
            </a:solidFill>
            <a:round/>
            <a:headEnd/>
            <a:tailEnd type="triangle" w="med" len="med"/>
          </a:ln>
          <a:effectLst/>
        </p:spPr>
        <p:txBody>
          <a:bodyPr/>
          <a:lstStyle/>
          <a:p>
            <a:endParaRPr lang="en-US"/>
          </a:p>
        </p:txBody>
      </p:sp>
      <p:sp>
        <p:nvSpPr>
          <p:cNvPr id="1576985" name="Text Box 25"/>
          <p:cNvSpPr txBox="1">
            <a:spLocks noChangeArrowheads="1"/>
          </p:cNvSpPr>
          <p:nvPr/>
        </p:nvSpPr>
        <p:spPr bwMode="auto">
          <a:xfrm>
            <a:off x="914400" y="1600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复习</a:t>
            </a:r>
            <a:r>
              <a:rPr lang="en-US" dirty="0" smtClean="0"/>
              <a:t>: (DDR) SDRAM Operation</a:t>
            </a:r>
            <a:endParaRPr lang="en-US" dirty="0"/>
          </a:p>
        </p:txBody>
      </p:sp>
      <p:sp>
        <p:nvSpPr>
          <p:cNvPr id="4" name="Rectangle 2"/>
          <p:cNvSpPr>
            <a:spLocks noChangeArrowheads="1"/>
          </p:cNvSpPr>
          <p:nvPr/>
        </p:nvSpPr>
        <p:spPr bwMode="auto">
          <a:xfrm>
            <a:off x="5803900" y="16891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endParaRPr lang="en-US"/>
          </a:p>
        </p:txBody>
      </p:sp>
      <p:sp>
        <p:nvSpPr>
          <p:cNvPr id="5" name="Line 3"/>
          <p:cNvSpPr>
            <a:spLocks noChangeShapeType="1"/>
          </p:cNvSpPr>
          <p:nvPr/>
        </p:nvSpPr>
        <p:spPr bwMode="auto">
          <a:xfrm>
            <a:off x="5422900" y="1676400"/>
            <a:ext cx="279400" cy="0"/>
          </a:xfrm>
          <a:prstGeom prst="line">
            <a:avLst/>
          </a:prstGeom>
          <a:noFill/>
          <a:ln w="25400">
            <a:solidFill>
              <a:schemeClr val="tx1"/>
            </a:solidFill>
            <a:round/>
            <a:headEnd/>
            <a:tailEnd/>
          </a:ln>
          <a:effectLst/>
        </p:spPr>
        <p:txBody>
          <a:bodyPr wrap="none" anchor="ctr"/>
          <a:lstStyle/>
          <a:p>
            <a:endParaRPr lang="en-US"/>
          </a:p>
        </p:txBody>
      </p:sp>
      <p:sp>
        <p:nvSpPr>
          <p:cNvPr id="6" name="Line 4"/>
          <p:cNvSpPr>
            <a:spLocks noChangeShapeType="1"/>
          </p:cNvSpPr>
          <p:nvPr/>
        </p:nvSpPr>
        <p:spPr bwMode="auto">
          <a:xfrm>
            <a:off x="5435600" y="3352800"/>
            <a:ext cx="279400" cy="0"/>
          </a:xfrm>
          <a:prstGeom prst="line">
            <a:avLst/>
          </a:prstGeom>
          <a:noFill/>
          <a:ln w="25400">
            <a:solidFill>
              <a:schemeClr val="tx1"/>
            </a:solidFill>
            <a:round/>
            <a:headEnd/>
            <a:tailEnd/>
          </a:ln>
          <a:effectLst/>
        </p:spPr>
        <p:txBody>
          <a:bodyPr wrap="none" anchor="ctr"/>
          <a:lstStyle/>
          <a:p>
            <a:endParaRPr lang="en-US"/>
          </a:p>
        </p:txBody>
      </p:sp>
      <p:sp>
        <p:nvSpPr>
          <p:cNvPr id="7" name="Line 5"/>
          <p:cNvSpPr>
            <a:spLocks noChangeShapeType="1"/>
          </p:cNvSpPr>
          <p:nvPr/>
        </p:nvSpPr>
        <p:spPr bwMode="auto">
          <a:xfrm flipV="1">
            <a:off x="5562600" y="2959100"/>
            <a:ext cx="0" cy="406400"/>
          </a:xfrm>
          <a:prstGeom prst="line">
            <a:avLst/>
          </a:prstGeom>
          <a:noFill/>
          <a:ln w="25400">
            <a:solidFill>
              <a:schemeClr val="tx1"/>
            </a:solidFill>
            <a:round/>
            <a:headEnd type="triangle" w="med" len="med"/>
            <a:tailEnd/>
          </a:ln>
          <a:effectLst/>
        </p:spPr>
        <p:txBody>
          <a:bodyPr wrap="none" anchor="ctr"/>
          <a:lstStyle/>
          <a:p>
            <a:endParaRPr lang="en-US"/>
          </a:p>
        </p:txBody>
      </p:sp>
      <p:sp>
        <p:nvSpPr>
          <p:cNvPr id="8" name="Line 6"/>
          <p:cNvSpPr>
            <a:spLocks noChangeShapeType="1"/>
          </p:cNvSpPr>
          <p:nvPr/>
        </p:nvSpPr>
        <p:spPr bwMode="auto">
          <a:xfrm>
            <a:off x="5562600" y="1689100"/>
            <a:ext cx="0" cy="355600"/>
          </a:xfrm>
          <a:prstGeom prst="line">
            <a:avLst/>
          </a:prstGeom>
          <a:noFill/>
          <a:ln w="25400">
            <a:solidFill>
              <a:schemeClr val="tx1"/>
            </a:solidFill>
            <a:round/>
            <a:headEnd type="triangle" w="med" len="med"/>
            <a:tailEnd/>
          </a:ln>
          <a:effectLst/>
        </p:spPr>
        <p:txBody>
          <a:bodyPr wrap="none" anchor="ctr"/>
          <a:lstStyle/>
          <a:p>
            <a:endParaRPr lang="en-US"/>
          </a:p>
        </p:txBody>
      </p:sp>
      <p:sp>
        <p:nvSpPr>
          <p:cNvPr id="9" name="Rectangle 7"/>
          <p:cNvSpPr>
            <a:spLocks noChangeArrowheads="1"/>
          </p:cNvSpPr>
          <p:nvPr/>
        </p:nvSpPr>
        <p:spPr bwMode="auto">
          <a:xfrm rot="16200000">
            <a:off x="5145088" y="2338387"/>
            <a:ext cx="812800"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N rows</a:t>
            </a:r>
          </a:p>
        </p:txBody>
      </p:sp>
      <p:sp>
        <p:nvSpPr>
          <p:cNvPr id="10" name="Line 8"/>
          <p:cNvSpPr>
            <a:spLocks noChangeShapeType="1"/>
          </p:cNvSpPr>
          <p:nvPr/>
        </p:nvSpPr>
        <p:spPr bwMode="auto">
          <a:xfrm>
            <a:off x="7842250" y="1009650"/>
            <a:ext cx="0" cy="279400"/>
          </a:xfrm>
          <a:prstGeom prst="line">
            <a:avLst/>
          </a:prstGeom>
          <a:noFill/>
          <a:ln w="25400">
            <a:solidFill>
              <a:schemeClr val="tx1"/>
            </a:solidFill>
            <a:round/>
            <a:headEnd/>
            <a:tailEnd/>
          </a:ln>
          <a:effectLst/>
        </p:spPr>
        <p:txBody>
          <a:bodyPr wrap="none" anchor="ctr"/>
          <a:lstStyle/>
          <a:p>
            <a:endParaRPr lang="en-US"/>
          </a:p>
        </p:txBody>
      </p:sp>
      <p:sp>
        <p:nvSpPr>
          <p:cNvPr id="11" name="Line 9"/>
          <p:cNvSpPr>
            <a:spLocks noChangeShapeType="1"/>
          </p:cNvSpPr>
          <p:nvPr/>
        </p:nvSpPr>
        <p:spPr bwMode="auto">
          <a:xfrm>
            <a:off x="6165850" y="1009650"/>
            <a:ext cx="0" cy="279400"/>
          </a:xfrm>
          <a:prstGeom prst="line">
            <a:avLst/>
          </a:prstGeom>
          <a:noFill/>
          <a:ln w="25400">
            <a:solidFill>
              <a:schemeClr val="tx1"/>
            </a:solidFill>
            <a:round/>
            <a:headEnd/>
            <a:tailEnd/>
          </a:ln>
          <a:effectLst/>
        </p:spPr>
        <p:txBody>
          <a:bodyPr wrap="none" anchor="ctr"/>
          <a:lstStyle/>
          <a:p>
            <a:endParaRPr lang="en-US"/>
          </a:p>
        </p:txBody>
      </p:sp>
      <p:sp>
        <p:nvSpPr>
          <p:cNvPr id="12" name="Line 10"/>
          <p:cNvSpPr>
            <a:spLocks noChangeShapeType="1"/>
          </p:cNvSpPr>
          <p:nvPr/>
        </p:nvSpPr>
        <p:spPr bwMode="auto">
          <a:xfrm>
            <a:off x="6178550" y="1149350"/>
            <a:ext cx="3556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3" name="Line 11"/>
          <p:cNvSpPr>
            <a:spLocks noChangeShapeType="1"/>
          </p:cNvSpPr>
          <p:nvPr/>
        </p:nvSpPr>
        <p:spPr bwMode="auto">
          <a:xfrm flipH="1">
            <a:off x="7448550" y="1149350"/>
            <a:ext cx="4064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4" name="Rectangle 12"/>
          <p:cNvSpPr>
            <a:spLocks noChangeArrowheads="1"/>
          </p:cNvSpPr>
          <p:nvPr/>
        </p:nvSpPr>
        <p:spPr bwMode="auto">
          <a:xfrm>
            <a:off x="6594475" y="969963"/>
            <a:ext cx="74453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N cols</a:t>
            </a:r>
          </a:p>
        </p:txBody>
      </p:sp>
      <p:sp>
        <p:nvSpPr>
          <p:cNvPr id="15" name="Line 13"/>
          <p:cNvSpPr>
            <a:spLocks noChangeShapeType="1"/>
          </p:cNvSpPr>
          <p:nvPr/>
        </p:nvSpPr>
        <p:spPr bwMode="auto">
          <a:xfrm flipV="1">
            <a:off x="5803900" y="1358900"/>
            <a:ext cx="279400" cy="330200"/>
          </a:xfrm>
          <a:prstGeom prst="line">
            <a:avLst/>
          </a:prstGeom>
          <a:noFill/>
          <a:ln w="25400">
            <a:solidFill>
              <a:schemeClr val="tx1"/>
            </a:solidFill>
            <a:round/>
            <a:headEnd/>
            <a:tailEnd/>
          </a:ln>
          <a:effectLst/>
        </p:spPr>
        <p:txBody>
          <a:bodyPr wrap="none" anchor="ctr"/>
          <a:lstStyle/>
          <a:p>
            <a:endParaRPr lang="en-US"/>
          </a:p>
        </p:txBody>
      </p:sp>
      <p:sp>
        <p:nvSpPr>
          <p:cNvPr id="16" name="Line 14"/>
          <p:cNvSpPr>
            <a:spLocks noChangeShapeType="1"/>
          </p:cNvSpPr>
          <p:nvPr/>
        </p:nvSpPr>
        <p:spPr bwMode="auto">
          <a:xfrm flipV="1">
            <a:off x="7480300" y="1358900"/>
            <a:ext cx="279400" cy="330200"/>
          </a:xfrm>
          <a:prstGeom prst="line">
            <a:avLst/>
          </a:prstGeom>
          <a:noFill/>
          <a:ln w="25400">
            <a:solidFill>
              <a:schemeClr val="tx1"/>
            </a:solidFill>
            <a:round/>
            <a:headEnd/>
            <a:tailEnd/>
          </a:ln>
          <a:effectLst/>
        </p:spPr>
        <p:txBody>
          <a:bodyPr wrap="none" anchor="ctr"/>
          <a:lstStyle/>
          <a:p>
            <a:endParaRPr lang="en-US"/>
          </a:p>
        </p:txBody>
      </p:sp>
      <p:sp>
        <p:nvSpPr>
          <p:cNvPr id="17" name="Line 15"/>
          <p:cNvSpPr>
            <a:spLocks noChangeShapeType="1"/>
          </p:cNvSpPr>
          <p:nvPr/>
        </p:nvSpPr>
        <p:spPr bwMode="auto">
          <a:xfrm flipV="1">
            <a:off x="7467600" y="3022600"/>
            <a:ext cx="279400" cy="330200"/>
          </a:xfrm>
          <a:prstGeom prst="line">
            <a:avLst/>
          </a:prstGeom>
          <a:noFill/>
          <a:ln w="25400">
            <a:solidFill>
              <a:schemeClr val="tx1"/>
            </a:solidFill>
            <a:round/>
            <a:headEnd/>
            <a:tailEnd/>
          </a:ln>
          <a:effectLst/>
        </p:spPr>
        <p:txBody>
          <a:bodyPr wrap="none" anchor="ctr"/>
          <a:lstStyle/>
          <a:p>
            <a:endParaRPr lang="en-US"/>
          </a:p>
        </p:txBody>
      </p:sp>
      <p:sp>
        <p:nvSpPr>
          <p:cNvPr id="18" name="Line 16"/>
          <p:cNvSpPr>
            <a:spLocks noChangeShapeType="1"/>
          </p:cNvSpPr>
          <p:nvPr/>
        </p:nvSpPr>
        <p:spPr bwMode="auto">
          <a:xfrm>
            <a:off x="6108700" y="1371600"/>
            <a:ext cx="1651000" cy="0"/>
          </a:xfrm>
          <a:prstGeom prst="line">
            <a:avLst/>
          </a:prstGeom>
          <a:noFill/>
          <a:ln w="25400">
            <a:solidFill>
              <a:schemeClr val="tx1"/>
            </a:solidFill>
            <a:round/>
            <a:headEnd/>
            <a:tailEnd/>
          </a:ln>
          <a:effectLst/>
        </p:spPr>
        <p:txBody>
          <a:bodyPr wrap="none" anchor="ctr"/>
          <a:lstStyle/>
          <a:p>
            <a:endParaRPr lang="en-US"/>
          </a:p>
        </p:txBody>
      </p:sp>
      <p:sp>
        <p:nvSpPr>
          <p:cNvPr id="19" name="Line 17"/>
          <p:cNvSpPr>
            <a:spLocks noChangeShapeType="1"/>
          </p:cNvSpPr>
          <p:nvPr/>
        </p:nvSpPr>
        <p:spPr bwMode="auto">
          <a:xfrm>
            <a:off x="7772400" y="1384300"/>
            <a:ext cx="0" cy="1651000"/>
          </a:xfrm>
          <a:prstGeom prst="line">
            <a:avLst/>
          </a:prstGeom>
          <a:noFill/>
          <a:ln w="25400">
            <a:solidFill>
              <a:schemeClr val="tx1"/>
            </a:solidFill>
            <a:round/>
            <a:headEnd/>
            <a:tailEnd/>
          </a:ln>
          <a:effectLst/>
        </p:spPr>
        <p:txBody>
          <a:bodyPr wrap="none" anchor="ctr"/>
          <a:lstStyle/>
          <a:p>
            <a:endParaRPr lang="en-US"/>
          </a:p>
        </p:txBody>
      </p:sp>
      <p:sp>
        <p:nvSpPr>
          <p:cNvPr id="20" name="Rectangle 18"/>
          <p:cNvSpPr>
            <a:spLocks noChangeArrowheads="1"/>
          </p:cNvSpPr>
          <p:nvPr/>
        </p:nvSpPr>
        <p:spPr bwMode="auto">
          <a:xfrm>
            <a:off x="6310313" y="1828800"/>
            <a:ext cx="78898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DRAM</a:t>
            </a:r>
          </a:p>
        </p:txBody>
      </p:sp>
      <p:sp>
        <p:nvSpPr>
          <p:cNvPr id="21" name="Line 19"/>
          <p:cNvSpPr>
            <a:spLocks noChangeShapeType="1"/>
          </p:cNvSpPr>
          <p:nvPr/>
        </p:nvSpPr>
        <p:spPr bwMode="auto">
          <a:xfrm flipH="1" flipV="1">
            <a:off x="5486400" y="1143000"/>
            <a:ext cx="850900" cy="393700"/>
          </a:xfrm>
          <a:prstGeom prst="line">
            <a:avLst/>
          </a:prstGeom>
          <a:noFill/>
          <a:ln w="25400">
            <a:solidFill>
              <a:schemeClr val="tx1"/>
            </a:solidFill>
            <a:round/>
            <a:headEnd/>
            <a:tailEnd/>
          </a:ln>
          <a:effectLst/>
        </p:spPr>
        <p:txBody>
          <a:bodyPr wrap="none" anchor="ctr"/>
          <a:lstStyle/>
          <a:p>
            <a:endParaRPr lang="en-US"/>
          </a:p>
        </p:txBody>
      </p:sp>
      <p:sp>
        <p:nvSpPr>
          <p:cNvPr id="22" name="Rectangle 20"/>
          <p:cNvSpPr>
            <a:spLocks noChangeArrowheads="1"/>
          </p:cNvSpPr>
          <p:nvPr/>
        </p:nvSpPr>
        <p:spPr bwMode="auto">
          <a:xfrm>
            <a:off x="3657600" y="685800"/>
            <a:ext cx="992188" cy="577850"/>
          </a:xfrm>
          <a:prstGeom prst="rect">
            <a:avLst/>
          </a:prstGeom>
          <a:noFill/>
          <a:ln w="12700">
            <a:noFill/>
            <a:miter lim="800000"/>
            <a:headEnd/>
            <a:tailEnd/>
          </a:ln>
          <a:effectLst/>
        </p:spPr>
        <p:txBody>
          <a:bodyPr wrap="none" lIns="90488" tIns="44450" rIns="90488" bIns="44450">
            <a:spAutoFit/>
          </a:bodyPr>
          <a:lstStyle/>
          <a:p>
            <a:pPr algn="ctr"/>
            <a:r>
              <a:rPr lang="en-US" sz="1600" b="1" dirty="0">
                <a:solidFill>
                  <a:schemeClr val="tx1"/>
                </a:solidFill>
              </a:rPr>
              <a:t>Column</a:t>
            </a:r>
          </a:p>
          <a:p>
            <a:pPr algn="ctr"/>
            <a:r>
              <a:rPr lang="en-US" sz="1600" b="1" dirty="0">
                <a:solidFill>
                  <a:schemeClr val="tx1"/>
                </a:solidFill>
              </a:rPr>
              <a:t>Address</a:t>
            </a:r>
          </a:p>
        </p:txBody>
      </p:sp>
      <p:sp>
        <p:nvSpPr>
          <p:cNvPr id="23" name="Line 21"/>
          <p:cNvSpPr>
            <a:spLocks noChangeShapeType="1"/>
          </p:cNvSpPr>
          <p:nvPr/>
        </p:nvSpPr>
        <p:spPr bwMode="auto">
          <a:xfrm>
            <a:off x="6324600" y="3822700"/>
            <a:ext cx="0" cy="2921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4" name="Rectangle 22"/>
          <p:cNvSpPr>
            <a:spLocks noChangeArrowheads="1"/>
          </p:cNvSpPr>
          <p:nvPr/>
        </p:nvSpPr>
        <p:spPr bwMode="auto">
          <a:xfrm>
            <a:off x="5715000" y="4038600"/>
            <a:ext cx="1392238"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M-bit Output</a:t>
            </a:r>
          </a:p>
        </p:txBody>
      </p:sp>
      <p:grpSp>
        <p:nvGrpSpPr>
          <p:cNvPr id="25" name="Group 23"/>
          <p:cNvGrpSpPr>
            <a:grpSpLocks/>
          </p:cNvGrpSpPr>
          <p:nvPr/>
        </p:nvGrpSpPr>
        <p:grpSpPr bwMode="auto">
          <a:xfrm>
            <a:off x="5803900" y="3187700"/>
            <a:ext cx="3016250" cy="1003300"/>
            <a:chOff x="3656" y="2008"/>
            <a:chExt cx="1900" cy="632"/>
          </a:xfrm>
        </p:grpSpPr>
        <p:sp>
          <p:nvSpPr>
            <p:cNvPr id="26" name="Rectangle 24"/>
            <p:cNvSpPr>
              <a:spLocks noChangeArrowheads="1"/>
            </p:cNvSpPr>
            <p:nvPr/>
          </p:nvSpPr>
          <p:spPr bwMode="auto">
            <a:xfrm>
              <a:off x="3656" y="2216"/>
              <a:ext cx="1040" cy="176"/>
            </a:xfrm>
            <a:prstGeom prst="rect">
              <a:avLst/>
            </a:prstGeom>
            <a:noFill/>
            <a:ln w="25400">
              <a:solidFill>
                <a:schemeClr val="accent1"/>
              </a:solidFill>
              <a:miter lim="800000"/>
              <a:headEnd/>
              <a:tailEnd/>
            </a:ln>
            <a:effectLst/>
          </p:spPr>
          <p:txBody>
            <a:bodyPr wrap="none" anchor="ctr"/>
            <a:lstStyle/>
            <a:p>
              <a:endParaRPr lang="en-US"/>
            </a:p>
          </p:txBody>
        </p:sp>
        <p:sp>
          <p:nvSpPr>
            <p:cNvPr id="27" name="Line 25"/>
            <p:cNvSpPr>
              <a:spLocks noChangeShapeType="1"/>
            </p:cNvSpPr>
            <p:nvPr/>
          </p:nvSpPr>
          <p:spPr bwMode="auto">
            <a:xfrm flipV="1">
              <a:off x="4712" y="2008"/>
              <a:ext cx="176" cy="208"/>
            </a:xfrm>
            <a:prstGeom prst="line">
              <a:avLst/>
            </a:prstGeom>
            <a:noFill/>
            <a:ln w="25400">
              <a:solidFill>
                <a:schemeClr val="accent1"/>
              </a:solidFill>
              <a:round/>
              <a:headEnd/>
              <a:tailEnd/>
            </a:ln>
            <a:effectLst/>
          </p:spPr>
          <p:txBody>
            <a:bodyPr wrap="none" anchor="ctr"/>
            <a:lstStyle/>
            <a:p>
              <a:endParaRPr lang="en-US"/>
            </a:p>
          </p:txBody>
        </p:sp>
        <p:sp>
          <p:nvSpPr>
            <p:cNvPr id="28" name="Line 26"/>
            <p:cNvSpPr>
              <a:spLocks noChangeShapeType="1"/>
            </p:cNvSpPr>
            <p:nvPr/>
          </p:nvSpPr>
          <p:spPr bwMode="auto">
            <a:xfrm>
              <a:off x="4896" y="2024"/>
              <a:ext cx="0" cy="176"/>
            </a:xfrm>
            <a:prstGeom prst="line">
              <a:avLst/>
            </a:prstGeom>
            <a:noFill/>
            <a:ln w="25400">
              <a:solidFill>
                <a:schemeClr val="accent1"/>
              </a:solidFill>
              <a:round/>
              <a:headEnd/>
              <a:tailEnd/>
            </a:ln>
            <a:effectLst/>
          </p:spPr>
          <p:txBody>
            <a:bodyPr wrap="none" anchor="ctr"/>
            <a:lstStyle/>
            <a:p>
              <a:endParaRPr lang="en-US"/>
            </a:p>
          </p:txBody>
        </p:sp>
        <p:sp>
          <p:nvSpPr>
            <p:cNvPr id="29" name="Line 27"/>
            <p:cNvSpPr>
              <a:spLocks noChangeShapeType="1"/>
            </p:cNvSpPr>
            <p:nvPr/>
          </p:nvSpPr>
          <p:spPr bwMode="auto">
            <a:xfrm flipV="1">
              <a:off x="4712" y="2200"/>
              <a:ext cx="176" cy="208"/>
            </a:xfrm>
            <a:prstGeom prst="line">
              <a:avLst/>
            </a:prstGeom>
            <a:noFill/>
            <a:ln w="25400">
              <a:solidFill>
                <a:schemeClr val="accent1"/>
              </a:solidFill>
              <a:round/>
              <a:headEnd/>
              <a:tailEnd/>
            </a:ln>
            <a:effectLst/>
          </p:spPr>
          <p:txBody>
            <a:bodyPr wrap="none" anchor="ctr"/>
            <a:lstStyle/>
            <a:p>
              <a:endParaRPr lang="en-US"/>
            </a:p>
          </p:txBody>
        </p:sp>
        <p:sp>
          <p:nvSpPr>
            <p:cNvPr id="30" name="Line 28"/>
            <p:cNvSpPr>
              <a:spLocks noChangeShapeType="1"/>
            </p:cNvSpPr>
            <p:nvPr/>
          </p:nvSpPr>
          <p:spPr bwMode="auto">
            <a:xfrm>
              <a:off x="4704" y="2456"/>
              <a:ext cx="0" cy="128"/>
            </a:xfrm>
            <a:prstGeom prst="line">
              <a:avLst/>
            </a:prstGeom>
            <a:noFill/>
            <a:ln w="25400">
              <a:solidFill>
                <a:schemeClr val="tx1"/>
              </a:solidFill>
              <a:round/>
              <a:headEnd/>
              <a:tailEnd/>
            </a:ln>
            <a:effectLst/>
          </p:spPr>
          <p:txBody>
            <a:bodyPr wrap="none" anchor="ctr"/>
            <a:lstStyle/>
            <a:p>
              <a:endParaRPr lang="en-US"/>
            </a:p>
          </p:txBody>
        </p:sp>
        <p:sp>
          <p:nvSpPr>
            <p:cNvPr id="31" name="Line 29"/>
            <p:cNvSpPr>
              <a:spLocks noChangeShapeType="1"/>
            </p:cNvSpPr>
            <p:nvPr/>
          </p:nvSpPr>
          <p:spPr bwMode="auto">
            <a:xfrm>
              <a:off x="4944" y="2160"/>
              <a:ext cx="0" cy="176"/>
            </a:xfrm>
            <a:prstGeom prst="line">
              <a:avLst/>
            </a:prstGeom>
            <a:noFill/>
            <a:ln w="25400">
              <a:solidFill>
                <a:schemeClr val="tx1"/>
              </a:solidFill>
              <a:round/>
              <a:headEnd/>
              <a:tailEnd/>
            </a:ln>
            <a:effectLst/>
          </p:spPr>
          <p:txBody>
            <a:bodyPr wrap="none" anchor="ctr"/>
            <a:lstStyle/>
            <a:p>
              <a:endParaRPr lang="en-US"/>
            </a:p>
          </p:txBody>
        </p:sp>
        <p:sp>
          <p:nvSpPr>
            <p:cNvPr id="32" name="Line 30"/>
            <p:cNvSpPr>
              <a:spLocks noChangeShapeType="1"/>
            </p:cNvSpPr>
            <p:nvPr/>
          </p:nvSpPr>
          <p:spPr bwMode="auto">
            <a:xfrm flipV="1">
              <a:off x="4560" y="2488"/>
              <a:ext cx="136" cy="152"/>
            </a:xfrm>
            <a:prstGeom prst="line">
              <a:avLst/>
            </a:prstGeom>
            <a:noFill/>
            <a:ln w="25400">
              <a:solidFill>
                <a:schemeClr val="tx1"/>
              </a:solidFill>
              <a:round/>
              <a:headEnd/>
              <a:tailEnd type="triangle" w="med" len="med"/>
            </a:ln>
            <a:effectLst/>
          </p:spPr>
          <p:txBody>
            <a:bodyPr wrap="none" anchor="ctr"/>
            <a:lstStyle/>
            <a:p>
              <a:endParaRPr lang="en-US"/>
            </a:p>
          </p:txBody>
        </p:sp>
        <p:sp>
          <p:nvSpPr>
            <p:cNvPr id="33" name="Line 31"/>
            <p:cNvSpPr>
              <a:spLocks noChangeShapeType="1"/>
            </p:cNvSpPr>
            <p:nvPr/>
          </p:nvSpPr>
          <p:spPr bwMode="auto">
            <a:xfrm flipV="1">
              <a:off x="4944" y="2016"/>
              <a:ext cx="144" cy="208"/>
            </a:xfrm>
            <a:prstGeom prst="line">
              <a:avLst/>
            </a:prstGeom>
            <a:noFill/>
            <a:ln w="25400">
              <a:solidFill>
                <a:schemeClr val="tx1"/>
              </a:solidFill>
              <a:round/>
              <a:headEnd type="triangle" w="med" len="med"/>
              <a:tailEnd/>
            </a:ln>
            <a:effectLst/>
          </p:spPr>
          <p:txBody>
            <a:bodyPr wrap="none" anchor="ctr"/>
            <a:lstStyle/>
            <a:p>
              <a:endParaRPr lang="en-US"/>
            </a:p>
          </p:txBody>
        </p:sp>
        <p:sp>
          <p:nvSpPr>
            <p:cNvPr id="34" name="Rectangle 32"/>
            <p:cNvSpPr>
              <a:spLocks noChangeArrowheads="1"/>
            </p:cNvSpPr>
            <p:nvPr/>
          </p:nvSpPr>
          <p:spPr bwMode="auto">
            <a:xfrm>
              <a:off x="4752" y="2352"/>
              <a:ext cx="804"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M bit planes</a:t>
              </a:r>
            </a:p>
          </p:txBody>
        </p:sp>
        <p:sp>
          <p:nvSpPr>
            <p:cNvPr id="35" name="Line 33"/>
            <p:cNvSpPr>
              <a:spLocks noChangeShapeType="1"/>
            </p:cNvSpPr>
            <p:nvPr/>
          </p:nvSpPr>
          <p:spPr bwMode="auto">
            <a:xfrm flipV="1">
              <a:off x="3656" y="2104"/>
              <a:ext cx="80" cy="112"/>
            </a:xfrm>
            <a:prstGeom prst="line">
              <a:avLst/>
            </a:prstGeom>
            <a:noFill/>
            <a:ln w="25400">
              <a:solidFill>
                <a:schemeClr val="accent1"/>
              </a:solidFill>
              <a:round/>
              <a:headEnd/>
              <a:tailEnd/>
            </a:ln>
            <a:effectLst/>
          </p:spPr>
          <p:txBody>
            <a:bodyPr wrap="none" anchor="ctr"/>
            <a:lstStyle/>
            <a:p>
              <a:endParaRPr lang="en-US"/>
            </a:p>
          </p:txBody>
        </p:sp>
        <p:sp>
          <p:nvSpPr>
            <p:cNvPr id="36" name="Line 34"/>
            <p:cNvSpPr>
              <a:spLocks noChangeShapeType="1"/>
            </p:cNvSpPr>
            <p:nvPr/>
          </p:nvSpPr>
          <p:spPr bwMode="auto">
            <a:xfrm flipH="1">
              <a:off x="4792" y="2016"/>
              <a:ext cx="112" cy="0"/>
            </a:xfrm>
            <a:prstGeom prst="line">
              <a:avLst/>
            </a:prstGeom>
            <a:noFill/>
            <a:ln w="25400">
              <a:solidFill>
                <a:schemeClr val="accent1"/>
              </a:solidFill>
              <a:round/>
              <a:headEnd/>
              <a:tailEnd/>
            </a:ln>
            <a:effectLst/>
          </p:spPr>
          <p:txBody>
            <a:bodyPr wrap="none" anchor="ctr"/>
            <a:lstStyle/>
            <a:p>
              <a:endParaRPr lang="en-US"/>
            </a:p>
          </p:txBody>
        </p:sp>
        <p:sp>
          <p:nvSpPr>
            <p:cNvPr id="37" name="Rectangle 35"/>
            <p:cNvSpPr>
              <a:spLocks noChangeArrowheads="1"/>
            </p:cNvSpPr>
            <p:nvPr/>
          </p:nvSpPr>
          <p:spPr bwMode="auto">
            <a:xfrm>
              <a:off x="3687" y="2208"/>
              <a:ext cx="940" cy="210"/>
            </a:xfrm>
            <a:prstGeom prst="rect">
              <a:avLst/>
            </a:prstGeom>
            <a:noFill/>
            <a:ln w="12700">
              <a:noFill/>
              <a:miter lim="800000"/>
              <a:headEnd/>
              <a:tailEnd/>
            </a:ln>
            <a:effectLst/>
          </p:spPr>
          <p:txBody>
            <a:bodyPr wrap="none" lIns="90488" tIns="44450" rIns="90488" bIns="44450">
              <a:spAutoFit/>
            </a:bodyPr>
            <a:lstStyle/>
            <a:p>
              <a:r>
                <a:rPr lang="en-US" sz="1600" b="1"/>
                <a:t>  N x M SRAM</a:t>
              </a:r>
            </a:p>
          </p:txBody>
        </p:sp>
      </p:grpSp>
      <p:sp>
        <p:nvSpPr>
          <p:cNvPr id="38" name="Line 36"/>
          <p:cNvSpPr>
            <a:spLocks noChangeShapeType="1"/>
          </p:cNvSpPr>
          <p:nvPr/>
        </p:nvSpPr>
        <p:spPr bwMode="auto">
          <a:xfrm>
            <a:off x="5803900" y="2514600"/>
            <a:ext cx="1651000" cy="0"/>
          </a:xfrm>
          <a:prstGeom prst="line">
            <a:avLst/>
          </a:prstGeom>
          <a:noFill/>
          <a:ln w="25400">
            <a:solidFill>
              <a:schemeClr val="tx1"/>
            </a:solidFill>
            <a:round/>
            <a:headEnd/>
            <a:tailEnd/>
          </a:ln>
          <a:effectLst/>
        </p:spPr>
        <p:txBody>
          <a:bodyPr wrap="none" anchor="ctr"/>
          <a:lstStyle/>
          <a:p>
            <a:endParaRPr lang="en-US"/>
          </a:p>
        </p:txBody>
      </p:sp>
      <p:sp>
        <p:nvSpPr>
          <p:cNvPr id="39" name="Line 37"/>
          <p:cNvSpPr>
            <a:spLocks noChangeShapeType="1"/>
          </p:cNvSpPr>
          <p:nvPr/>
        </p:nvSpPr>
        <p:spPr bwMode="auto">
          <a:xfrm>
            <a:off x="5803900" y="2819400"/>
            <a:ext cx="1651000" cy="0"/>
          </a:xfrm>
          <a:prstGeom prst="line">
            <a:avLst/>
          </a:prstGeom>
          <a:noFill/>
          <a:ln w="25400">
            <a:solidFill>
              <a:schemeClr val="tx1"/>
            </a:solidFill>
            <a:round/>
            <a:headEnd/>
            <a:tailEnd/>
          </a:ln>
          <a:effectLst/>
        </p:spPr>
        <p:txBody>
          <a:bodyPr wrap="none" anchor="ctr"/>
          <a:lstStyle/>
          <a:p>
            <a:endParaRPr lang="en-US"/>
          </a:p>
        </p:txBody>
      </p:sp>
      <p:sp>
        <p:nvSpPr>
          <p:cNvPr id="40" name="Line 38"/>
          <p:cNvSpPr>
            <a:spLocks noChangeShapeType="1"/>
          </p:cNvSpPr>
          <p:nvPr/>
        </p:nvSpPr>
        <p:spPr bwMode="auto">
          <a:xfrm flipV="1">
            <a:off x="7480300" y="2197100"/>
            <a:ext cx="279400" cy="330200"/>
          </a:xfrm>
          <a:prstGeom prst="line">
            <a:avLst/>
          </a:prstGeom>
          <a:noFill/>
          <a:ln w="25400">
            <a:solidFill>
              <a:schemeClr val="tx1"/>
            </a:solidFill>
            <a:round/>
            <a:headEnd/>
            <a:tailEnd/>
          </a:ln>
          <a:effectLst/>
        </p:spPr>
        <p:txBody>
          <a:bodyPr wrap="none" anchor="ctr"/>
          <a:lstStyle/>
          <a:p>
            <a:endParaRPr lang="en-US"/>
          </a:p>
        </p:txBody>
      </p:sp>
      <p:sp>
        <p:nvSpPr>
          <p:cNvPr id="41" name="Line 39"/>
          <p:cNvSpPr>
            <a:spLocks noChangeShapeType="1"/>
          </p:cNvSpPr>
          <p:nvPr/>
        </p:nvSpPr>
        <p:spPr bwMode="auto">
          <a:xfrm flipV="1">
            <a:off x="7480300" y="2501900"/>
            <a:ext cx="279400" cy="330200"/>
          </a:xfrm>
          <a:prstGeom prst="line">
            <a:avLst/>
          </a:prstGeom>
          <a:noFill/>
          <a:ln w="25400">
            <a:solidFill>
              <a:schemeClr val="tx1"/>
            </a:solidFill>
            <a:round/>
            <a:headEnd/>
            <a:tailEnd/>
          </a:ln>
          <a:effectLst/>
        </p:spPr>
        <p:txBody>
          <a:bodyPr wrap="none" anchor="ctr"/>
          <a:lstStyle/>
          <a:p>
            <a:endParaRPr lang="en-US"/>
          </a:p>
        </p:txBody>
      </p:sp>
      <p:sp>
        <p:nvSpPr>
          <p:cNvPr id="42" name="Line 40"/>
          <p:cNvSpPr>
            <a:spLocks noChangeShapeType="1"/>
          </p:cNvSpPr>
          <p:nvPr/>
        </p:nvSpPr>
        <p:spPr bwMode="auto">
          <a:xfrm>
            <a:off x="6629400" y="2819400"/>
            <a:ext cx="0" cy="660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3" name="Line 41"/>
          <p:cNvSpPr>
            <a:spLocks noChangeShapeType="1"/>
          </p:cNvSpPr>
          <p:nvPr/>
        </p:nvSpPr>
        <p:spPr bwMode="auto">
          <a:xfrm>
            <a:off x="7632700" y="2514600"/>
            <a:ext cx="8255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44" name="Rectangle 42"/>
          <p:cNvSpPr>
            <a:spLocks noChangeArrowheads="1"/>
          </p:cNvSpPr>
          <p:nvPr/>
        </p:nvSpPr>
        <p:spPr bwMode="auto">
          <a:xfrm>
            <a:off x="7785100" y="1981200"/>
            <a:ext cx="992188" cy="577850"/>
          </a:xfrm>
          <a:prstGeom prst="rect">
            <a:avLst/>
          </a:prstGeom>
          <a:noFill/>
          <a:ln w="12700">
            <a:noFill/>
            <a:miter lim="800000"/>
            <a:headEnd/>
            <a:tailEnd/>
          </a:ln>
          <a:effectLst/>
        </p:spPr>
        <p:txBody>
          <a:bodyPr wrap="none" lIns="90488" tIns="44450" rIns="90488" bIns="44450">
            <a:spAutoFit/>
          </a:bodyPr>
          <a:lstStyle/>
          <a:p>
            <a:pPr algn="ctr"/>
            <a:r>
              <a:rPr lang="en-US" sz="1600" b="1" dirty="0">
                <a:solidFill>
                  <a:schemeClr val="tx1"/>
                </a:solidFill>
              </a:rPr>
              <a:t>Row</a:t>
            </a:r>
          </a:p>
          <a:p>
            <a:pPr algn="ctr"/>
            <a:r>
              <a:rPr lang="en-US" sz="1600" b="1" dirty="0">
                <a:solidFill>
                  <a:schemeClr val="tx1"/>
                </a:solidFill>
              </a:rPr>
              <a:t>Address</a:t>
            </a:r>
          </a:p>
        </p:txBody>
      </p:sp>
      <p:sp>
        <p:nvSpPr>
          <p:cNvPr id="45" name="Line 43"/>
          <p:cNvSpPr>
            <a:spLocks noChangeShapeType="1"/>
          </p:cNvSpPr>
          <p:nvPr/>
        </p:nvSpPr>
        <p:spPr bwMode="auto">
          <a:xfrm>
            <a:off x="6324600" y="1536700"/>
            <a:ext cx="0" cy="19685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46" name="Line 45"/>
          <p:cNvSpPr>
            <a:spLocks noChangeShapeType="1"/>
          </p:cNvSpPr>
          <p:nvPr/>
        </p:nvSpPr>
        <p:spPr bwMode="auto">
          <a:xfrm flipV="1">
            <a:off x="5791200" y="2209800"/>
            <a:ext cx="27940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47" name="Line 46"/>
          <p:cNvSpPr>
            <a:spLocks noChangeShapeType="1"/>
          </p:cNvSpPr>
          <p:nvPr/>
        </p:nvSpPr>
        <p:spPr bwMode="auto">
          <a:xfrm>
            <a:off x="6096000" y="2209800"/>
            <a:ext cx="1651000" cy="0"/>
          </a:xfrm>
          <a:prstGeom prst="line">
            <a:avLst/>
          </a:prstGeom>
          <a:noFill/>
          <a:ln w="25400">
            <a:solidFill>
              <a:schemeClr val="tx1"/>
            </a:solidFill>
            <a:prstDash val="sysDot"/>
            <a:round/>
            <a:headEnd/>
            <a:tailEnd/>
          </a:ln>
          <a:effectLst/>
        </p:spPr>
        <p:txBody>
          <a:bodyPr wrap="none" anchor="ctr"/>
          <a:lstStyle/>
          <a:p>
            <a:endParaRPr lang="en-US"/>
          </a:p>
        </p:txBody>
      </p:sp>
      <p:sp>
        <p:nvSpPr>
          <p:cNvPr id="48" name="Rectangle 47"/>
          <p:cNvSpPr>
            <a:spLocks noChangeArrowheads="1"/>
          </p:cNvSpPr>
          <p:nvPr/>
        </p:nvSpPr>
        <p:spPr bwMode="auto">
          <a:xfrm>
            <a:off x="381000" y="838200"/>
            <a:ext cx="4686300" cy="3427605"/>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dirty="0">
                <a:solidFill>
                  <a:schemeClr val="tx1"/>
                </a:solidFill>
              </a:rPr>
              <a:t>After a row is                       read into the SRAM register</a:t>
            </a:r>
          </a:p>
          <a:p>
            <a:pPr marL="741363" lvl="1" indent="-246063">
              <a:spcBef>
                <a:spcPct val="30000"/>
              </a:spcBef>
              <a:buClr>
                <a:schemeClr val="accent1"/>
              </a:buClr>
              <a:buSzPct val="75000"/>
              <a:buFont typeface="Monotype Sorts" pitchFamily="2" charset="2"/>
              <a:buChar char="l"/>
            </a:pPr>
            <a:r>
              <a:rPr lang="en-US" sz="2000" dirty="0">
                <a:solidFill>
                  <a:schemeClr val="tx1"/>
                </a:solidFill>
              </a:rPr>
              <a:t>Input CAS as the starting “burst” address along with a burst length</a:t>
            </a:r>
          </a:p>
          <a:p>
            <a:pPr marL="741363" lvl="1" indent="-246063">
              <a:spcBef>
                <a:spcPct val="30000"/>
              </a:spcBef>
              <a:buClr>
                <a:schemeClr val="accent1"/>
              </a:buClr>
              <a:buSzPct val="75000"/>
              <a:buFont typeface="Monotype Sorts" pitchFamily="2" charset="2"/>
              <a:buChar char="l"/>
            </a:pPr>
            <a:r>
              <a:rPr lang="en-US" sz="2000" dirty="0">
                <a:solidFill>
                  <a:schemeClr val="tx1"/>
                </a:solidFill>
              </a:rPr>
              <a:t>Transfers a burst of data (</a:t>
            </a:r>
            <a:r>
              <a:rPr lang="en-US" sz="2000" dirty="0"/>
              <a:t>ideally a cache block</a:t>
            </a:r>
            <a:r>
              <a:rPr lang="en-US" sz="2000" dirty="0">
                <a:solidFill>
                  <a:schemeClr val="tx1"/>
                </a:solidFill>
              </a:rPr>
              <a:t>) from a series of sequential </a:t>
            </a:r>
            <a:r>
              <a:rPr lang="en-US" sz="2000" dirty="0" err="1">
                <a:solidFill>
                  <a:schemeClr val="tx1"/>
                </a:solidFill>
              </a:rPr>
              <a:t>addr’s</a:t>
            </a:r>
            <a:r>
              <a:rPr lang="en-US" sz="2000" dirty="0">
                <a:solidFill>
                  <a:schemeClr val="tx1"/>
                </a:solidFill>
              </a:rPr>
              <a:t> within that row</a:t>
            </a:r>
          </a:p>
          <a:p>
            <a:pPr marL="1146175" lvl="2" indent="-176213">
              <a:spcBef>
                <a:spcPct val="30000"/>
              </a:spcBef>
              <a:buClr>
                <a:schemeClr val="accent1"/>
              </a:buClr>
              <a:buFont typeface="Times New Roman" pitchFamily="18" charset="0"/>
              <a:buChar char="-"/>
            </a:pPr>
            <a:r>
              <a:rPr lang="en-US" dirty="0" smtClean="0">
                <a:solidFill>
                  <a:schemeClr val="tx1"/>
                </a:solidFill>
              </a:rPr>
              <a:t>The memory bus clock </a:t>
            </a:r>
            <a:r>
              <a:rPr lang="en-US" dirty="0">
                <a:solidFill>
                  <a:schemeClr val="tx1"/>
                </a:solidFill>
              </a:rPr>
              <a:t>controls transfer of successive words in the burst </a:t>
            </a:r>
          </a:p>
        </p:txBody>
      </p:sp>
      <p:sp>
        <p:nvSpPr>
          <p:cNvPr id="49" name="Rectangle 48"/>
          <p:cNvSpPr>
            <a:spLocks noChangeArrowheads="1"/>
          </p:cNvSpPr>
          <p:nvPr/>
        </p:nvSpPr>
        <p:spPr bwMode="auto">
          <a:xfrm>
            <a:off x="4953000" y="990600"/>
            <a:ext cx="990600" cy="152400"/>
          </a:xfrm>
          <a:prstGeom prst="rect">
            <a:avLst/>
          </a:prstGeom>
          <a:noFill/>
          <a:ln w="12700">
            <a:solidFill>
              <a:schemeClr val="tx1"/>
            </a:solidFill>
            <a:miter lim="800000"/>
            <a:headEnd/>
            <a:tailEnd/>
          </a:ln>
          <a:effectLst/>
        </p:spPr>
        <p:txBody>
          <a:bodyPr wrap="none" anchor="ctr"/>
          <a:lstStyle/>
          <a:p>
            <a:endParaRPr lang="en-US"/>
          </a:p>
        </p:txBody>
      </p:sp>
      <p:sp>
        <p:nvSpPr>
          <p:cNvPr id="50" name="Line 49"/>
          <p:cNvSpPr>
            <a:spLocks noChangeShapeType="1"/>
          </p:cNvSpPr>
          <p:nvPr/>
        </p:nvSpPr>
        <p:spPr bwMode="auto">
          <a:xfrm>
            <a:off x="4648200" y="1066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51" name="Line 50"/>
          <p:cNvSpPr>
            <a:spLocks noChangeShapeType="1"/>
          </p:cNvSpPr>
          <p:nvPr/>
        </p:nvSpPr>
        <p:spPr bwMode="auto">
          <a:xfrm>
            <a:off x="5867400" y="1143000"/>
            <a:ext cx="0" cy="76200"/>
          </a:xfrm>
          <a:prstGeom prst="line">
            <a:avLst/>
          </a:prstGeom>
          <a:noFill/>
          <a:ln w="12700">
            <a:solidFill>
              <a:schemeClr val="tx1"/>
            </a:solidFill>
            <a:round/>
            <a:headEnd/>
            <a:tailEnd/>
          </a:ln>
          <a:effectLst/>
        </p:spPr>
        <p:txBody>
          <a:bodyPr/>
          <a:lstStyle/>
          <a:p>
            <a:endParaRPr lang="en-US"/>
          </a:p>
        </p:txBody>
      </p:sp>
      <p:sp>
        <p:nvSpPr>
          <p:cNvPr id="52" name="Line 51"/>
          <p:cNvSpPr>
            <a:spLocks noChangeShapeType="1"/>
          </p:cNvSpPr>
          <p:nvPr/>
        </p:nvSpPr>
        <p:spPr bwMode="auto">
          <a:xfrm>
            <a:off x="5867400" y="1219200"/>
            <a:ext cx="152400" cy="0"/>
          </a:xfrm>
          <a:prstGeom prst="line">
            <a:avLst/>
          </a:prstGeom>
          <a:noFill/>
          <a:ln w="12700">
            <a:solidFill>
              <a:schemeClr val="tx1"/>
            </a:solidFill>
            <a:round/>
            <a:headEnd/>
            <a:tailEnd/>
          </a:ln>
          <a:effectLst/>
        </p:spPr>
        <p:txBody>
          <a:bodyPr/>
          <a:lstStyle/>
          <a:p>
            <a:endParaRPr lang="en-US"/>
          </a:p>
        </p:txBody>
      </p:sp>
      <p:sp>
        <p:nvSpPr>
          <p:cNvPr id="53" name="Line 52"/>
          <p:cNvSpPr>
            <a:spLocks noChangeShapeType="1"/>
          </p:cNvSpPr>
          <p:nvPr/>
        </p:nvSpPr>
        <p:spPr bwMode="auto">
          <a:xfrm>
            <a:off x="6019800" y="838200"/>
            <a:ext cx="0" cy="381000"/>
          </a:xfrm>
          <a:prstGeom prst="line">
            <a:avLst/>
          </a:prstGeom>
          <a:noFill/>
          <a:ln w="12700">
            <a:solidFill>
              <a:schemeClr val="tx1"/>
            </a:solidFill>
            <a:round/>
            <a:headEnd/>
            <a:tailEnd/>
          </a:ln>
          <a:effectLst/>
        </p:spPr>
        <p:txBody>
          <a:bodyPr/>
          <a:lstStyle/>
          <a:p>
            <a:endParaRPr lang="en-US"/>
          </a:p>
        </p:txBody>
      </p:sp>
      <p:sp>
        <p:nvSpPr>
          <p:cNvPr id="54" name="Line 53"/>
          <p:cNvSpPr>
            <a:spLocks noChangeShapeType="1"/>
          </p:cNvSpPr>
          <p:nvPr/>
        </p:nvSpPr>
        <p:spPr bwMode="auto">
          <a:xfrm>
            <a:off x="5867400" y="838200"/>
            <a:ext cx="152400" cy="0"/>
          </a:xfrm>
          <a:prstGeom prst="line">
            <a:avLst/>
          </a:prstGeom>
          <a:noFill/>
          <a:ln w="12700">
            <a:solidFill>
              <a:schemeClr val="tx1"/>
            </a:solidFill>
            <a:round/>
            <a:headEnd/>
            <a:tailEnd/>
          </a:ln>
          <a:effectLst/>
        </p:spPr>
        <p:txBody>
          <a:bodyPr/>
          <a:lstStyle/>
          <a:p>
            <a:endParaRPr lang="en-US"/>
          </a:p>
        </p:txBody>
      </p:sp>
      <p:sp>
        <p:nvSpPr>
          <p:cNvPr id="55" name="Line 54"/>
          <p:cNvSpPr>
            <a:spLocks noChangeShapeType="1"/>
          </p:cNvSpPr>
          <p:nvPr/>
        </p:nvSpPr>
        <p:spPr bwMode="auto">
          <a:xfrm>
            <a:off x="5867400" y="838200"/>
            <a:ext cx="0" cy="152400"/>
          </a:xfrm>
          <a:prstGeom prst="line">
            <a:avLst/>
          </a:prstGeom>
          <a:noFill/>
          <a:ln w="12700">
            <a:solidFill>
              <a:schemeClr val="tx1"/>
            </a:solidFill>
            <a:round/>
            <a:headEnd/>
            <a:tailEnd type="triangle" w="med" len="med"/>
          </a:ln>
          <a:effectLst/>
        </p:spPr>
        <p:txBody>
          <a:bodyPr/>
          <a:lstStyle/>
          <a:p>
            <a:endParaRPr lang="en-US"/>
          </a:p>
        </p:txBody>
      </p:sp>
      <p:sp>
        <p:nvSpPr>
          <p:cNvPr id="56" name="Rectangle 55"/>
          <p:cNvSpPr>
            <a:spLocks noChangeArrowheads="1"/>
          </p:cNvSpPr>
          <p:nvPr/>
        </p:nvSpPr>
        <p:spPr bwMode="auto">
          <a:xfrm>
            <a:off x="5943600" y="685800"/>
            <a:ext cx="412750"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57" name="Line 56"/>
          <p:cNvSpPr>
            <a:spLocks noChangeShapeType="1"/>
          </p:cNvSpPr>
          <p:nvPr/>
        </p:nvSpPr>
        <p:spPr bwMode="auto">
          <a:xfrm>
            <a:off x="560388" y="6032500"/>
            <a:ext cx="203200" cy="0"/>
          </a:xfrm>
          <a:prstGeom prst="line">
            <a:avLst/>
          </a:prstGeom>
          <a:noFill/>
          <a:ln w="25400">
            <a:solidFill>
              <a:schemeClr val="tx1"/>
            </a:solidFill>
            <a:round/>
            <a:headEnd/>
            <a:tailEnd/>
          </a:ln>
          <a:effectLst/>
        </p:spPr>
        <p:txBody>
          <a:bodyPr wrap="none" anchor="ctr"/>
          <a:lstStyle/>
          <a:p>
            <a:endParaRPr lang="en-US"/>
          </a:p>
        </p:txBody>
      </p:sp>
      <p:sp>
        <p:nvSpPr>
          <p:cNvPr id="58" name="Line 57"/>
          <p:cNvSpPr>
            <a:spLocks noChangeShapeType="1"/>
          </p:cNvSpPr>
          <p:nvPr/>
        </p:nvSpPr>
        <p:spPr bwMode="auto">
          <a:xfrm>
            <a:off x="560388" y="6337300"/>
            <a:ext cx="203200" cy="0"/>
          </a:xfrm>
          <a:prstGeom prst="line">
            <a:avLst/>
          </a:prstGeom>
          <a:noFill/>
          <a:ln w="25400">
            <a:solidFill>
              <a:schemeClr val="tx1"/>
            </a:solidFill>
            <a:round/>
            <a:headEnd/>
            <a:tailEnd/>
          </a:ln>
          <a:effectLst/>
        </p:spPr>
        <p:txBody>
          <a:bodyPr wrap="none" anchor="ctr"/>
          <a:lstStyle/>
          <a:p>
            <a:endParaRPr lang="en-US"/>
          </a:p>
        </p:txBody>
      </p:sp>
      <p:sp>
        <p:nvSpPr>
          <p:cNvPr id="59" name="Line 58"/>
          <p:cNvSpPr>
            <a:spLocks noChangeShapeType="1"/>
          </p:cNvSpPr>
          <p:nvPr/>
        </p:nvSpPr>
        <p:spPr bwMode="auto">
          <a:xfrm>
            <a:off x="7889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60" name="Line 59"/>
          <p:cNvSpPr>
            <a:spLocks noChangeShapeType="1"/>
          </p:cNvSpPr>
          <p:nvPr/>
        </p:nvSpPr>
        <p:spPr bwMode="auto">
          <a:xfrm flipV="1">
            <a:off x="7889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61" name="Line 60"/>
          <p:cNvSpPr>
            <a:spLocks noChangeShapeType="1"/>
          </p:cNvSpPr>
          <p:nvPr/>
        </p:nvSpPr>
        <p:spPr bwMode="auto">
          <a:xfrm>
            <a:off x="941388" y="6032500"/>
            <a:ext cx="1270000" cy="0"/>
          </a:xfrm>
          <a:prstGeom prst="line">
            <a:avLst/>
          </a:prstGeom>
          <a:noFill/>
          <a:ln w="25400">
            <a:solidFill>
              <a:schemeClr val="tx1"/>
            </a:solidFill>
            <a:round/>
            <a:headEnd/>
            <a:tailEnd/>
          </a:ln>
          <a:effectLst/>
        </p:spPr>
        <p:txBody>
          <a:bodyPr wrap="none" anchor="ctr"/>
          <a:lstStyle/>
          <a:p>
            <a:endParaRPr lang="en-US"/>
          </a:p>
        </p:txBody>
      </p:sp>
      <p:sp>
        <p:nvSpPr>
          <p:cNvPr id="62" name="Line 61"/>
          <p:cNvSpPr>
            <a:spLocks noChangeShapeType="1"/>
          </p:cNvSpPr>
          <p:nvPr/>
        </p:nvSpPr>
        <p:spPr bwMode="auto">
          <a:xfrm>
            <a:off x="941388" y="6337300"/>
            <a:ext cx="1270000" cy="0"/>
          </a:xfrm>
          <a:prstGeom prst="line">
            <a:avLst/>
          </a:prstGeom>
          <a:noFill/>
          <a:ln w="25400">
            <a:solidFill>
              <a:schemeClr val="tx1"/>
            </a:solidFill>
            <a:round/>
            <a:headEnd/>
            <a:tailEnd/>
          </a:ln>
          <a:effectLst/>
        </p:spPr>
        <p:txBody>
          <a:bodyPr wrap="none" anchor="ctr"/>
          <a:lstStyle/>
          <a:p>
            <a:endParaRPr lang="en-US"/>
          </a:p>
        </p:txBody>
      </p:sp>
      <p:sp>
        <p:nvSpPr>
          <p:cNvPr id="63" name="Line 62"/>
          <p:cNvSpPr>
            <a:spLocks noChangeShapeType="1"/>
          </p:cNvSpPr>
          <p:nvPr/>
        </p:nvSpPr>
        <p:spPr bwMode="auto">
          <a:xfrm>
            <a:off x="22367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64" name="Line 63"/>
          <p:cNvSpPr>
            <a:spLocks noChangeShapeType="1"/>
          </p:cNvSpPr>
          <p:nvPr/>
        </p:nvSpPr>
        <p:spPr bwMode="auto">
          <a:xfrm flipV="1">
            <a:off x="22367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65" name="Rectangle 64"/>
          <p:cNvSpPr>
            <a:spLocks noChangeArrowheads="1"/>
          </p:cNvSpPr>
          <p:nvPr/>
        </p:nvSpPr>
        <p:spPr bwMode="auto">
          <a:xfrm>
            <a:off x="838200" y="6032500"/>
            <a:ext cx="147796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Row Address</a:t>
            </a:r>
          </a:p>
        </p:txBody>
      </p:sp>
      <p:sp>
        <p:nvSpPr>
          <p:cNvPr id="66" name="Line 65"/>
          <p:cNvSpPr>
            <a:spLocks noChangeShapeType="1"/>
          </p:cNvSpPr>
          <p:nvPr/>
        </p:nvSpPr>
        <p:spPr bwMode="auto">
          <a:xfrm>
            <a:off x="14620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67" name="Line 66"/>
          <p:cNvSpPr>
            <a:spLocks noChangeShapeType="1"/>
          </p:cNvSpPr>
          <p:nvPr/>
        </p:nvSpPr>
        <p:spPr bwMode="auto">
          <a:xfrm>
            <a:off x="560388" y="5575300"/>
            <a:ext cx="2260600" cy="0"/>
          </a:xfrm>
          <a:prstGeom prst="line">
            <a:avLst/>
          </a:prstGeom>
          <a:noFill/>
          <a:ln w="25400">
            <a:solidFill>
              <a:schemeClr val="tx1"/>
            </a:solidFill>
            <a:round/>
            <a:headEnd/>
            <a:tailEnd/>
          </a:ln>
          <a:effectLst/>
        </p:spPr>
        <p:txBody>
          <a:bodyPr wrap="none" anchor="ctr"/>
          <a:lstStyle/>
          <a:p>
            <a:endParaRPr lang="en-US"/>
          </a:p>
        </p:txBody>
      </p:sp>
      <p:sp>
        <p:nvSpPr>
          <p:cNvPr id="68" name="Line 67"/>
          <p:cNvSpPr>
            <a:spLocks noChangeShapeType="1"/>
          </p:cNvSpPr>
          <p:nvPr/>
        </p:nvSpPr>
        <p:spPr bwMode="auto">
          <a:xfrm>
            <a:off x="2846388" y="5588000"/>
            <a:ext cx="127000" cy="203200"/>
          </a:xfrm>
          <a:prstGeom prst="line">
            <a:avLst/>
          </a:prstGeom>
          <a:noFill/>
          <a:ln w="25400">
            <a:solidFill>
              <a:schemeClr val="tx1"/>
            </a:solidFill>
            <a:round/>
            <a:headEnd/>
            <a:tailEnd/>
          </a:ln>
          <a:effectLst/>
        </p:spPr>
        <p:txBody>
          <a:bodyPr wrap="none" anchor="ctr"/>
          <a:lstStyle/>
          <a:p>
            <a:endParaRPr lang="en-US"/>
          </a:p>
        </p:txBody>
      </p:sp>
      <p:sp>
        <p:nvSpPr>
          <p:cNvPr id="69" name="Line 68"/>
          <p:cNvSpPr>
            <a:spLocks noChangeShapeType="1"/>
          </p:cNvSpPr>
          <p:nvPr/>
        </p:nvSpPr>
        <p:spPr bwMode="auto">
          <a:xfrm flipV="1">
            <a:off x="2998788" y="5791200"/>
            <a:ext cx="4011612" cy="12700"/>
          </a:xfrm>
          <a:prstGeom prst="line">
            <a:avLst/>
          </a:prstGeom>
          <a:noFill/>
          <a:ln w="25400">
            <a:solidFill>
              <a:schemeClr val="tx1"/>
            </a:solidFill>
            <a:round/>
            <a:headEnd/>
            <a:tailEnd/>
          </a:ln>
          <a:effectLst/>
        </p:spPr>
        <p:txBody>
          <a:bodyPr wrap="none" anchor="ctr"/>
          <a:lstStyle/>
          <a:p>
            <a:endParaRPr lang="en-US"/>
          </a:p>
        </p:txBody>
      </p:sp>
      <p:sp>
        <p:nvSpPr>
          <p:cNvPr id="70" name="Rectangle 69"/>
          <p:cNvSpPr>
            <a:spLocks noChangeArrowheads="1"/>
          </p:cNvSpPr>
          <p:nvPr/>
        </p:nvSpPr>
        <p:spPr bwMode="auto">
          <a:xfrm>
            <a:off x="457200" y="5575300"/>
            <a:ext cx="60801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CAS</a:t>
            </a:r>
          </a:p>
        </p:txBody>
      </p:sp>
      <p:sp>
        <p:nvSpPr>
          <p:cNvPr id="71" name="Line 70"/>
          <p:cNvSpPr>
            <a:spLocks noChangeShapeType="1"/>
          </p:cNvSpPr>
          <p:nvPr/>
        </p:nvSpPr>
        <p:spPr bwMode="auto">
          <a:xfrm>
            <a:off x="1398588" y="5054600"/>
            <a:ext cx="127000" cy="203200"/>
          </a:xfrm>
          <a:prstGeom prst="line">
            <a:avLst/>
          </a:prstGeom>
          <a:noFill/>
          <a:ln w="25400">
            <a:solidFill>
              <a:schemeClr val="tx1"/>
            </a:solidFill>
            <a:round/>
            <a:headEnd/>
            <a:tailEnd/>
          </a:ln>
          <a:effectLst/>
        </p:spPr>
        <p:txBody>
          <a:bodyPr wrap="none" anchor="ctr"/>
          <a:lstStyle/>
          <a:p>
            <a:endParaRPr lang="en-US"/>
          </a:p>
        </p:txBody>
      </p:sp>
      <p:sp>
        <p:nvSpPr>
          <p:cNvPr id="72" name="Line 71"/>
          <p:cNvSpPr>
            <a:spLocks noChangeShapeType="1"/>
          </p:cNvSpPr>
          <p:nvPr/>
        </p:nvSpPr>
        <p:spPr bwMode="auto">
          <a:xfrm flipV="1">
            <a:off x="1550988" y="5257800"/>
            <a:ext cx="5459412" cy="12700"/>
          </a:xfrm>
          <a:prstGeom prst="line">
            <a:avLst/>
          </a:prstGeom>
          <a:noFill/>
          <a:ln w="25400">
            <a:solidFill>
              <a:schemeClr val="tx1"/>
            </a:solidFill>
            <a:round/>
            <a:headEnd/>
            <a:tailEnd/>
          </a:ln>
          <a:effectLst/>
        </p:spPr>
        <p:txBody>
          <a:bodyPr wrap="none" anchor="ctr"/>
          <a:lstStyle/>
          <a:p>
            <a:endParaRPr lang="en-US"/>
          </a:p>
        </p:txBody>
      </p:sp>
      <p:sp>
        <p:nvSpPr>
          <p:cNvPr id="73" name="Rectangle 72"/>
          <p:cNvSpPr>
            <a:spLocks noChangeArrowheads="1"/>
          </p:cNvSpPr>
          <p:nvPr/>
        </p:nvSpPr>
        <p:spPr bwMode="auto">
          <a:xfrm>
            <a:off x="457200" y="5041900"/>
            <a:ext cx="60801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RAS</a:t>
            </a:r>
          </a:p>
        </p:txBody>
      </p:sp>
      <p:sp>
        <p:nvSpPr>
          <p:cNvPr id="74" name="Line 73"/>
          <p:cNvSpPr>
            <a:spLocks noChangeShapeType="1"/>
          </p:cNvSpPr>
          <p:nvPr/>
        </p:nvSpPr>
        <p:spPr bwMode="auto">
          <a:xfrm flipV="1">
            <a:off x="7023100" y="5029200"/>
            <a:ext cx="127000" cy="254000"/>
          </a:xfrm>
          <a:prstGeom prst="line">
            <a:avLst/>
          </a:prstGeom>
          <a:noFill/>
          <a:ln w="25400">
            <a:solidFill>
              <a:schemeClr val="tx1"/>
            </a:solidFill>
            <a:round/>
            <a:headEnd/>
            <a:tailEnd/>
          </a:ln>
          <a:effectLst/>
        </p:spPr>
        <p:txBody>
          <a:bodyPr wrap="none" anchor="ctr"/>
          <a:lstStyle/>
          <a:p>
            <a:endParaRPr lang="en-US"/>
          </a:p>
        </p:txBody>
      </p:sp>
      <p:sp>
        <p:nvSpPr>
          <p:cNvPr id="75" name="Line 74"/>
          <p:cNvSpPr>
            <a:spLocks noChangeShapeType="1"/>
          </p:cNvSpPr>
          <p:nvPr/>
        </p:nvSpPr>
        <p:spPr bwMode="auto">
          <a:xfrm flipV="1">
            <a:off x="7175500" y="5029200"/>
            <a:ext cx="1511300" cy="12700"/>
          </a:xfrm>
          <a:prstGeom prst="line">
            <a:avLst/>
          </a:prstGeom>
          <a:noFill/>
          <a:ln w="25400">
            <a:solidFill>
              <a:schemeClr val="tx1"/>
            </a:solidFill>
            <a:round/>
            <a:headEnd/>
            <a:tailEnd/>
          </a:ln>
          <a:effectLst/>
        </p:spPr>
        <p:txBody>
          <a:bodyPr wrap="none" anchor="ctr"/>
          <a:lstStyle/>
          <a:p>
            <a:endParaRPr lang="en-US"/>
          </a:p>
        </p:txBody>
      </p:sp>
      <p:sp>
        <p:nvSpPr>
          <p:cNvPr id="76" name="Rectangle 75"/>
          <p:cNvSpPr>
            <a:spLocks noChangeArrowheads="1"/>
          </p:cNvSpPr>
          <p:nvPr/>
        </p:nvSpPr>
        <p:spPr bwMode="auto">
          <a:xfrm>
            <a:off x="2438400" y="6019800"/>
            <a:ext cx="137636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Col Address</a:t>
            </a:r>
          </a:p>
        </p:txBody>
      </p:sp>
      <p:sp>
        <p:nvSpPr>
          <p:cNvPr id="77" name="Line 76"/>
          <p:cNvSpPr>
            <a:spLocks noChangeShapeType="1"/>
          </p:cNvSpPr>
          <p:nvPr/>
        </p:nvSpPr>
        <p:spPr bwMode="auto">
          <a:xfrm>
            <a:off x="2389188" y="6337300"/>
            <a:ext cx="1422400" cy="0"/>
          </a:xfrm>
          <a:prstGeom prst="line">
            <a:avLst/>
          </a:prstGeom>
          <a:noFill/>
          <a:ln w="25400">
            <a:solidFill>
              <a:schemeClr val="tx1"/>
            </a:solidFill>
            <a:round/>
            <a:headEnd/>
            <a:tailEnd/>
          </a:ln>
          <a:effectLst/>
        </p:spPr>
        <p:txBody>
          <a:bodyPr wrap="none" anchor="ctr"/>
          <a:lstStyle/>
          <a:p>
            <a:endParaRPr lang="en-US"/>
          </a:p>
        </p:txBody>
      </p:sp>
      <p:sp>
        <p:nvSpPr>
          <p:cNvPr id="78" name="Line 77"/>
          <p:cNvSpPr>
            <a:spLocks noChangeShapeType="1"/>
          </p:cNvSpPr>
          <p:nvPr/>
        </p:nvSpPr>
        <p:spPr bwMode="auto">
          <a:xfrm>
            <a:off x="2389188" y="6032500"/>
            <a:ext cx="1422400" cy="0"/>
          </a:xfrm>
          <a:prstGeom prst="line">
            <a:avLst/>
          </a:prstGeom>
          <a:noFill/>
          <a:ln w="25400">
            <a:solidFill>
              <a:schemeClr val="tx1"/>
            </a:solidFill>
            <a:round/>
            <a:headEnd/>
            <a:tailEnd/>
          </a:ln>
          <a:effectLst/>
        </p:spPr>
        <p:txBody>
          <a:bodyPr wrap="none" anchor="ctr"/>
          <a:lstStyle/>
          <a:p>
            <a:endParaRPr lang="en-US"/>
          </a:p>
        </p:txBody>
      </p:sp>
      <p:sp>
        <p:nvSpPr>
          <p:cNvPr id="79" name="Line 78"/>
          <p:cNvSpPr>
            <a:spLocks noChangeShapeType="1"/>
          </p:cNvSpPr>
          <p:nvPr/>
        </p:nvSpPr>
        <p:spPr bwMode="auto">
          <a:xfrm>
            <a:off x="38369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80" name="Line 79"/>
          <p:cNvSpPr>
            <a:spLocks noChangeShapeType="1"/>
          </p:cNvSpPr>
          <p:nvPr/>
        </p:nvSpPr>
        <p:spPr bwMode="auto">
          <a:xfrm flipV="1">
            <a:off x="38369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81" name="Line 80"/>
          <p:cNvSpPr>
            <a:spLocks noChangeShapeType="1"/>
          </p:cNvSpPr>
          <p:nvPr/>
        </p:nvSpPr>
        <p:spPr bwMode="auto">
          <a:xfrm>
            <a:off x="39004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2" name="Line 81"/>
          <p:cNvSpPr>
            <a:spLocks noChangeShapeType="1"/>
          </p:cNvSpPr>
          <p:nvPr/>
        </p:nvSpPr>
        <p:spPr bwMode="auto">
          <a:xfrm>
            <a:off x="49926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3" name="Line 82"/>
          <p:cNvSpPr>
            <a:spLocks noChangeShapeType="1"/>
          </p:cNvSpPr>
          <p:nvPr/>
        </p:nvSpPr>
        <p:spPr bwMode="auto">
          <a:xfrm>
            <a:off x="60340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4" name="Line 83"/>
          <p:cNvSpPr>
            <a:spLocks noChangeShapeType="1"/>
          </p:cNvSpPr>
          <p:nvPr/>
        </p:nvSpPr>
        <p:spPr bwMode="auto">
          <a:xfrm>
            <a:off x="7100888" y="48768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5" name="Line 84"/>
          <p:cNvSpPr>
            <a:spLocks noChangeShapeType="1"/>
          </p:cNvSpPr>
          <p:nvPr/>
        </p:nvSpPr>
        <p:spPr bwMode="auto">
          <a:xfrm>
            <a:off x="560388" y="5041900"/>
            <a:ext cx="812800" cy="0"/>
          </a:xfrm>
          <a:prstGeom prst="line">
            <a:avLst/>
          </a:prstGeom>
          <a:noFill/>
          <a:ln w="25400">
            <a:solidFill>
              <a:schemeClr val="tx1"/>
            </a:solidFill>
            <a:round/>
            <a:headEnd/>
            <a:tailEnd/>
          </a:ln>
          <a:effectLst/>
        </p:spPr>
        <p:txBody>
          <a:bodyPr wrap="none" anchor="ctr"/>
          <a:lstStyle/>
          <a:p>
            <a:endParaRPr lang="en-US"/>
          </a:p>
        </p:txBody>
      </p:sp>
      <p:sp>
        <p:nvSpPr>
          <p:cNvPr id="86" name="Line 85"/>
          <p:cNvSpPr>
            <a:spLocks noChangeShapeType="1"/>
          </p:cNvSpPr>
          <p:nvPr/>
        </p:nvSpPr>
        <p:spPr bwMode="auto">
          <a:xfrm flipV="1">
            <a:off x="7010400" y="5537200"/>
            <a:ext cx="127000" cy="254000"/>
          </a:xfrm>
          <a:prstGeom prst="line">
            <a:avLst/>
          </a:prstGeom>
          <a:noFill/>
          <a:ln w="25400">
            <a:solidFill>
              <a:schemeClr val="tx1"/>
            </a:solidFill>
            <a:round/>
            <a:headEnd/>
            <a:tailEnd/>
          </a:ln>
          <a:effectLst/>
        </p:spPr>
        <p:txBody>
          <a:bodyPr wrap="none" anchor="ctr"/>
          <a:lstStyle/>
          <a:p>
            <a:endParaRPr lang="en-US"/>
          </a:p>
        </p:txBody>
      </p:sp>
      <p:sp>
        <p:nvSpPr>
          <p:cNvPr id="87" name="Line 86"/>
          <p:cNvSpPr>
            <a:spLocks noChangeShapeType="1"/>
          </p:cNvSpPr>
          <p:nvPr/>
        </p:nvSpPr>
        <p:spPr bwMode="auto">
          <a:xfrm>
            <a:off x="7162800" y="5549900"/>
            <a:ext cx="1524000" cy="12700"/>
          </a:xfrm>
          <a:prstGeom prst="line">
            <a:avLst/>
          </a:prstGeom>
          <a:noFill/>
          <a:ln w="25400">
            <a:solidFill>
              <a:schemeClr val="tx1"/>
            </a:solidFill>
            <a:round/>
            <a:headEnd/>
            <a:tailEnd/>
          </a:ln>
          <a:effectLst/>
        </p:spPr>
        <p:txBody>
          <a:bodyPr wrap="none" anchor="ctr"/>
          <a:lstStyle/>
          <a:p>
            <a:endParaRPr lang="en-US"/>
          </a:p>
        </p:txBody>
      </p:sp>
      <p:sp>
        <p:nvSpPr>
          <p:cNvPr id="88" name="Rectangle 87"/>
          <p:cNvSpPr>
            <a:spLocks noChangeArrowheads="1"/>
          </p:cNvSpPr>
          <p:nvPr/>
        </p:nvSpPr>
        <p:spPr bwMode="auto">
          <a:xfrm>
            <a:off x="2528888" y="4572000"/>
            <a:ext cx="172878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1</a:t>
            </a:r>
            <a:r>
              <a:rPr lang="en-US" sz="1600" b="1" baseline="30000">
                <a:solidFill>
                  <a:schemeClr val="tx1"/>
                </a:solidFill>
              </a:rPr>
              <a:t>st</a:t>
            </a:r>
            <a:r>
              <a:rPr lang="en-US" sz="1600" b="1">
                <a:solidFill>
                  <a:schemeClr val="tx1"/>
                </a:solidFill>
              </a:rPr>
              <a:t> M-bit Access</a:t>
            </a:r>
          </a:p>
        </p:txBody>
      </p:sp>
      <p:sp>
        <p:nvSpPr>
          <p:cNvPr id="89" name="Line 88"/>
          <p:cNvSpPr>
            <a:spLocks noChangeShapeType="1"/>
          </p:cNvSpPr>
          <p:nvPr/>
        </p:nvSpPr>
        <p:spPr bwMode="auto">
          <a:xfrm>
            <a:off x="3138488" y="4953000"/>
            <a:ext cx="7493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0" name="Rectangle 89"/>
          <p:cNvSpPr>
            <a:spLocks noChangeArrowheads="1"/>
          </p:cNvSpPr>
          <p:nvPr/>
        </p:nvSpPr>
        <p:spPr bwMode="auto">
          <a:xfrm>
            <a:off x="4205288" y="4572000"/>
            <a:ext cx="10096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2</a:t>
            </a:r>
            <a:r>
              <a:rPr lang="en-US" sz="1600" b="1" baseline="30000">
                <a:solidFill>
                  <a:schemeClr val="tx1"/>
                </a:solidFill>
              </a:rPr>
              <a:t>nd</a:t>
            </a:r>
            <a:r>
              <a:rPr lang="en-US" sz="1600" b="1">
                <a:solidFill>
                  <a:schemeClr val="tx1"/>
                </a:solidFill>
              </a:rPr>
              <a:t> M-bit</a:t>
            </a:r>
          </a:p>
        </p:txBody>
      </p:sp>
      <p:sp>
        <p:nvSpPr>
          <p:cNvPr id="91" name="Rectangle 90"/>
          <p:cNvSpPr>
            <a:spLocks noChangeArrowheads="1"/>
          </p:cNvSpPr>
          <p:nvPr/>
        </p:nvSpPr>
        <p:spPr bwMode="auto">
          <a:xfrm>
            <a:off x="5145088" y="4572000"/>
            <a:ext cx="9779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3</a:t>
            </a:r>
            <a:r>
              <a:rPr lang="en-US" sz="1600" b="1" baseline="30000">
                <a:solidFill>
                  <a:schemeClr val="tx1"/>
                </a:solidFill>
              </a:rPr>
              <a:t>rd</a:t>
            </a:r>
            <a:r>
              <a:rPr lang="en-US" sz="1600" b="1">
                <a:solidFill>
                  <a:schemeClr val="tx1"/>
                </a:solidFill>
              </a:rPr>
              <a:t> M-bit</a:t>
            </a:r>
          </a:p>
        </p:txBody>
      </p:sp>
      <p:sp>
        <p:nvSpPr>
          <p:cNvPr id="92" name="Rectangle 91"/>
          <p:cNvSpPr>
            <a:spLocks noChangeArrowheads="1"/>
          </p:cNvSpPr>
          <p:nvPr/>
        </p:nvSpPr>
        <p:spPr bwMode="auto">
          <a:xfrm>
            <a:off x="6262688" y="4572000"/>
            <a:ext cx="9699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4</a:t>
            </a:r>
            <a:r>
              <a:rPr lang="en-US" sz="1600" b="1" baseline="30000">
                <a:solidFill>
                  <a:schemeClr val="tx1"/>
                </a:solidFill>
              </a:rPr>
              <a:t>th</a:t>
            </a:r>
            <a:r>
              <a:rPr lang="en-US" sz="1600" b="1">
                <a:solidFill>
                  <a:schemeClr val="tx1"/>
                </a:solidFill>
              </a:rPr>
              <a:t> M-bit</a:t>
            </a:r>
          </a:p>
        </p:txBody>
      </p:sp>
      <p:sp>
        <p:nvSpPr>
          <p:cNvPr id="93" name="Line 92"/>
          <p:cNvSpPr>
            <a:spLocks noChangeShapeType="1"/>
          </p:cNvSpPr>
          <p:nvPr/>
        </p:nvSpPr>
        <p:spPr bwMode="auto">
          <a:xfrm>
            <a:off x="44338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grpSp>
        <p:nvGrpSpPr>
          <p:cNvPr id="94" name="Group 93"/>
          <p:cNvGrpSpPr>
            <a:grpSpLocks/>
          </p:cNvGrpSpPr>
          <p:nvPr/>
        </p:nvGrpSpPr>
        <p:grpSpPr bwMode="auto">
          <a:xfrm>
            <a:off x="3810000" y="4191000"/>
            <a:ext cx="1254125" cy="381000"/>
            <a:chOff x="2400" y="2640"/>
            <a:chExt cx="790" cy="240"/>
          </a:xfrm>
        </p:grpSpPr>
        <p:sp>
          <p:nvSpPr>
            <p:cNvPr id="95" name="Line 94"/>
            <p:cNvSpPr>
              <a:spLocks noChangeShapeType="1"/>
            </p:cNvSpPr>
            <p:nvPr/>
          </p:nvSpPr>
          <p:spPr bwMode="auto">
            <a:xfrm>
              <a:off x="2457" y="2880"/>
              <a:ext cx="712"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6" name="Rectangle 95"/>
            <p:cNvSpPr>
              <a:spLocks noChangeArrowheads="1"/>
            </p:cNvSpPr>
            <p:nvPr/>
          </p:nvSpPr>
          <p:spPr bwMode="auto">
            <a:xfrm>
              <a:off x="2400" y="2640"/>
              <a:ext cx="790"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Time</a:t>
              </a:r>
            </a:p>
          </p:txBody>
        </p:sp>
      </p:grpSp>
      <p:sp>
        <p:nvSpPr>
          <p:cNvPr id="97" name="Line 96"/>
          <p:cNvSpPr>
            <a:spLocks noChangeShapeType="1"/>
          </p:cNvSpPr>
          <p:nvPr/>
        </p:nvSpPr>
        <p:spPr bwMode="auto">
          <a:xfrm>
            <a:off x="55006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8" name="Line 97"/>
          <p:cNvSpPr>
            <a:spLocks noChangeShapeType="1"/>
          </p:cNvSpPr>
          <p:nvPr/>
        </p:nvSpPr>
        <p:spPr bwMode="auto">
          <a:xfrm>
            <a:off x="65674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9" name="Line 98"/>
          <p:cNvSpPr>
            <a:spLocks noChangeShapeType="1"/>
          </p:cNvSpPr>
          <p:nvPr/>
        </p:nvSpPr>
        <p:spPr bwMode="auto">
          <a:xfrm>
            <a:off x="3963988" y="6019800"/>
            <a:ext cx="3659187" cy="0"/>
          </a:xfrm>
          <a:prstGeom prst="line">
            <a:avLst/>
          </a:prstGeom>
          <a:noFill/>
          <a:ln w="25400">
            <a:solidFill>
              <a:schemeClr val="tx1"/>
            </a:solidFill>
            <a:round/>
            <a:headEnd/>
            <a:tailEnd/>
          </a:ln>
          <a:effectLst/>
        </p:spPr>
        <p:txBody>
          <a:bodyPr wrap="none" anchor="ctr"/>
          <a:lstStyle/>
          <a:p>
            <a:endParaRPr lang="en-US"/>
          </a:p>
        </p:txBody>
      </p:sp>
      <p:sp>
        <p:nvSpPr>
          <p:cNvPr id="100" name="Line 99"/>
          <p:cNvSpPr>
            <a:spLocks noChangeShapeType="1"/>
          </p:cNvSpPr>
          <p:nvPr/>
        </p:nvSpPr>
        <p:spPr bwMode="auto">
          <a:xfrm>
            <a:off x="3963988" y="6324600"/>
            <a:ext cx="3659187" cy="0"/>
          </a:xfrm>
          <a:prstGeom prst="line">
            <a:avLst/>
          </a:prstGeom>
          <a:noFill/>
          <a:ln w="25400">
            <a:solidFill>
              <a:schemeClr val="tx1"/>
            </a:solidFill>
            <a:round/>
            <a:headEnd/>
            <a:tailEnd/>
          </a:ln>
          <a:effectLst/>
        </p:spPr>
        <p:txBody>
          <a:bodyPr wrap="none" anchor="ctr"/>
          <a:lstStyle/>
          <a:p>
            <a:endParaRPr lang="en-US"/>
          </a:p>
        </p:txBody>
      </p:sp>
      <p:sp>
        <p:nvSpPr>
          <p:cNvPr id="101" name="Line 100"/>
          <p:cNvSpPr>
            <a:spLocks noChangeShapeType="1"/>
          </p:cNvSpPr>
          <p:nvPr/>
        </p:nvSpPr>
        <p:spPr bwMode="auto">
          <a:xfrm>
            <a:off x="7620000" y="6032500"/>
            <a:ext cx="127000" cy="279400"/>
          </a:xfrm>
          <a:prstGeom prst="line">
            <a:avLst/>
          </a:prstGeom>
          <a:noFill/>
          <a:ln w="25400">
            <a:solidFill>
              <a:schemeClr val="tx1"/>
            </a:solidFill>
            <a:round/>
            <a:headEnd/>
            <a:tailEnd/>
          </a:ln>
          <a:effectLst/>
        </p:spPr>
        <p:txBody>
          <a:bodyPr wrap="none" anchor="ctr"/>
          <a:lstStyle/>
          <a:p>
            <a:endParaRPr lang="en-US"/>
          </a:p>
        </p:txBody>
      </p:sp>
      <p:sp>
        <p:nvSpPr>
          <p:cNvPr id="102" name="Line 101"/>
          <p:cNvSpPr>
            <a:spLocks noChangeShapeType="1"/>
          </p:cNvSpPr>
          <p:nvPr/>
        </p:nvSpPr>
        <p:spPr bwMode="auto">
          <a:xfrm flipV="1">
            <a:off x="7620000" y="6007100"/>
            <a:ext cx="127000" cy="330200"/>
          </a:xfrm>
          <a:prstGeom prst="line">
            <a:avLst/>
          </a:prstGeom>
          <a:noFill/>
          <a:ln w="25400">
            <a:solidFill>
              <a:schemeClr val="tx1"/>
            </a:solidFill>
            <a:round/>
            <a:headEnd/>
            <a:tailEnd/>
          </a:ln>
          <a:effectLst/>
        </p:spPr>
        <p:txBody>
          <a:bodyPr wrap="none" anchor="ctr"/>
          <a:lstStyle/>
          <a:p>
            <a:endParaRPr lang="en-US"/>
          </a:p>
        </p:txBody>
      </p:sp>
      <p:sp>
        <p:nvSpPr>
          <p:cNvPr id="103" name="Line 102"/>
          <p:cNvSpPr>
            <a:spLocks noChangeShapeType="1"/>
          </p:cNvSpPr>
          <p:nvPr/>
        </p:nvSpPr>
        <p:spPr bwMode="auto">
          <a:xfrm>
            <a:off x="7772400" y="6019800"/>
            <a:ext cx="963613" cy="0"/>
          </a:xfrm>
          <a:prstGeom prst="line">
            <a:avLst/>
          </a:prstGeom>
          <a:noFill/>
          <a:ln w="25400">
            <a:solidFill>
              <a:schemeClr val="tx1"/>
            </a:solidFill>
            <a:round/>
            <a:headEnd/>
            <a:tailEnd/>
          </a:ln>
          <a:effectLst/>
        </p:spPr>
        <p:txBody>
          <a:bodyPr wrap="none" anchor="ctr"/>
          <a:lstStyle/>
          <a:p>
            <a:endParaRPr lang="en-US"/>
          </a:p>
        </p:txBody>
      </p:sp>
      <p:sp>
        <p:nvSpPr>
          <p:cNvPr id="104" name="Line 103"/>
          <p:cNvSpPr>
            <a:spLocks noChangeShapeType="1"/>
          </p:cNvSpPr>
          <p:nvPr/>
        </p:nvSpPr>
        <p:spPr bwMode="auto">
          <a:xfrm>
            <a:off x="7772400" y="6324600"/>
            <a:ext cx="963613" cy="0"/>
          </a:xfrm>
          <a:prstGeom prst="line">
            <a:avLst/>
          </a:prstGeom>
          <a:noFill/>
          <a:ln w="25400">
            <a:solidFill>
              <a:schemeClr val="tx1"/>
            </a:solidFill>
            <a:round/>
            <a:headEnd/>
            <a:tailEnd/>
          </a:ln>
          <a:effectLst/>
        </p:spPr>
        <p:txBody>
          <a:bodyPr wrap="none" anchor="ctr"/>
          <a:lstStyle/>
          <a:p>
            <a:endParaRPr lang="en-US"/>
          </a:p>
        </p:txBody>
      </p:sp>
      <p:sp>
        <p:nvSpPr>
          <p:cNvPr id="105" name="Rectangle 104"/>
          <p:cNvSpPr>
            <a:spLocks noChangeArrowheads="1"/>
          </p:cNvSpPr>
          <p:nvPr/>
        </p:nvSpPr>
        <p:spPr bwMode="auto">
          <a:xfrm>
            <a:off x="7745413" y="6019800"/>
            <a:ext cx="11176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Row Add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xfrm>
            <a:off x="533400" y="304800"/>
            <a:ext cx="8153400" cy="464614"/>
          </a:xfrm>
          <a:noFill/>
          <a:ln/>
        </p:spPr>
        <p:txBody>
          <a:bodyPr lIns="90488" tIns="44450" rIns="90488" bIns="44450" anchor="ctr"/>
          <a:lstStyle/>
          <a:p>
            <a:r>
              <a:rPr lang="zh-CN" altLang="en-US" dirty="0"/>
              <a:t>一个字宽的总线</a:t>
            </a:r>
            <a:r>
              <a:rPr lang="en-US" altLang="zh-CN" dirty="0"/>
              <a:t>, </a:t>
            </a:r>
            <a:r>
              <a:rPr lang="zh-CN" altLang="en-US" dirty="0"/>
              <a:t>一个字宽的块</a:t>
            </a:r>
            <a:endParaRPr lang="en-US" dirty="0"/>
          </a:p>
        </p:txBody>
      </p:sp>
      <p:sp>
        <p:nvSpPr>
          <p:cNvPr id="1581060"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1067"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1070"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1073"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1074"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1076"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7" name="Rectangle 21"/>
          <p:cNvSpPr>
            <a:spLocks noGrp="1" noChangeArrowheads="1"/>
          </p:cNvSpPr>
          <p:nvPr>
            <p:ph type="body" idx="1"/>
          </p:nvPr>
        </p:nvSpPr>
        <p:spPr>
          <a:xfrm>
            <a:off x="2743200" y="914400"/>
            <a:ext cx="5791200" cy="4803366"/>
          </a:xfrm>
        </p:spPr>
        <p:txBody>
          <a:bodyPr/>
          <a:lstStyle/>
          <a:p>
            <a:r>
              <a:rPr lang="en-US" dirty="0" smtClean="0"/>
              <a:t>If the </a:t>
            </a:r>
            <a:r>
              <a:rPr lang="en-US" dirty="0" smtClean="0">
                <a:solidFill>
                  <a:srgbClr val="FF0000"/>
                </a:solidFill>
              </a:rPr>
              <a:t>block size is one word</a:t>
            </a:r>
            <a:r>
              <a:rPr lang="en-US" dirty="0" smtClean="0"/>
              <a:t>, then for a memory access due to a cache miss, the pipeline will have to stall for </a:t>
            </a:r>
            <a:r>
              <a:rPr lang="en-US" dirty="0" smtClean="0">
                <a:solidFill>
                  <a:srgbClr val="FF0000"/>
                </a:solidFill>
              </a:rPr>
              <a:t>the number of cycles</a:t>
            </a:r>
            <a:r>
              <a:rPr lang="en-US" dirty="0" smtClean="0"/>
              <a:t> required to return one data word from memory</a:t>
            </a:r>
            <a:r>
              <a:rPr lang="zh-CN" altLang="en-US" dirty="0"/>
              <a:t> </a:t>
            </a:r>
            <a:r>
              <a:rPr lang="zh-CN" altLang="en-US" dirty="0" smtClean="0"/>
              <a:t>  </a:t>
            </a:r>
            <a:r>
              <a:rPr lang="zh-CN" altLang="en-US" dirty="0" smtClean="0">
                <a:solidFill>
                  <a:srgbClr val="FF0000"/>
                </a:solidFill>
              </a:rPr>
              <a:t>求</a:t>
            </a:r>
            <a:r>
              <a:rPr lang="en-US" altLang="zh-CN" dirty="0">
                <a:solidFill>
                  <a:srgbClr val="FF0000"/>
                </a:solidFill>
              </a:rPr>
              <a:t>cycle</a:t>
            </a:r>
            <a:r>
              <a:rPr lang="zh-CN" altLang="en-US" dirty="0">
                <a:solidFill>
                  <a:srgbClr val="FF0000"/>
                </a:solidFill>
              </a:rPr>
              <a:t>数</a:t>
            </a:r>
            <a:endParaRPr lang="en-US" dirty="0" smtClean="0">
              <a:solidFill>
                <a:srgbClr val="FF0000"/>
              </a:solidFill>
            </a:endParaRPr>
          </a:p>
          <a:p>
            <a:pPr lvl="1">
              <a:buFont typeface="Monotype Sorts" pitchFamily="2" charset="2"/>
              <a:buNone/>
            </a:pPr>
            <a:r>
              <a:rPr lang="en-US" dirty="0" smtClean="0"/>
              <a:t>       </a:t>
            </a:r>
            <a:r>
              <a:rPr lang="zh-CN" altLang="en-US" dirty="0" smtClean="0"/>
              <a:t>用于发送地址的存储器总线时钟周期数</a:t>
            </a:r>
            <a:endParaRPr lang="en-US" altLang="zh-CN" dirty="0" smtClean="0"/>
          </a:p>
          <a:p>
            <a:pPr lvl="1">
              <a:buNone/>
            </a:pPr>
            <a:r>
              <a:rPr lang="zh-CN" altLang="en-US" dirty="0" smtClean="0"/>
              <a:t>       用于读</a:t>
            </a:r>
            <a:r>
              <a:rPr lang="en-US" altLang="zh-CN" dirty="0" smtClean="0"/>
              <a:t>DRAM</a:t>
            </a:r>
            <a:r>
              <a:rPr lang="zh-CN" altLang="en-US" dirty="0" smtClean="0"/>
              <a:t>的</a:t>
            </a:r>
            <a:r>
              <a:rPr lang="zh-CN" altLang="en-US" dirty="0"/>
              <a:t>存储器总线时钟周期数</a:t>
            </a:r>
            <a:endParaRPr lang="en-US" altLang="zh-CN" dirty="0"/>
          </a:p>
          <a:p>
            <a:pPr lvl="1">
              <a:buNone/>
            </a:pPr>
            <a:r>
              <a:rPr lang="zh-CN" altLang="en-US" dirty="0" smtClean="0"/>
              <a:t>       用于返回数据的</a:t>
            </a:r>
            <a:r>
              <a:rPr lang="zh-CN" altLang="en-US" dirty="0"/>
              <a:t>存储器总线时钟周期数</a:t>
            </a:r>
            <a:endParaRPr lang="en-US" altLang="zh-CN" dirty="0"/>
          </a:p>
          <a:p>
            <a:pPr lvl="1">
              <a:buFont typeface="Monotype Sorts" pitchFamily="2" charset="2"/>
              <a:buNone/>
            </a:pPr>
            <a:r>
              <a:rPr lang="en-US" dirty="0" smtClean="0"/>
              <a:t>       </a:t>
            </a:r>
            <a:r>
              <a:rPr lang="zh-CN" altLang="en-US" dirty="0" smtClean="0"/>
              <a:t>缺失代价耗费的总的时钟周期数</a:t>
            </a:r>
            <a:endParaRPr lang="en-US" dirty="0"/>
          </a:p>
          <a:p>
            <a:r>
              <a:rPr lang="en-US" dirty="0">
                <a:solidFill>
                  <a:srgbClr val="FF0000"/>
                </a:solidFill>
              </a:rPr>
              <a:t>Number of bytes </a:t>
            </a:r>
            <a:r>
              <a:rPr lang="en-US" dirty="0"/>
              <a:t>transferred per clock cycle (bandwidth) for a single miss is</a:t>
            </a:r>
          </a:p>
          <a:p>
            <a:pPr lvl="1">
              <a:buFont typeface="Monotype Sorts" pitchFamily="2" charset="2"/>
              <a:buNone/>
            </a:pPr>
            <a:r>
              <a:rPr lang="en-US" dirty="0"/>
              <a:t>                         bytes per </a:t>
            </a:r>
            <a:r>
              <a:rPr lang="en-US" dirty="0" smtClean="0"/>
              <a:t>memory bus clock 				cycle </a:t>
            </a:r>
            <a:r>
              <a:rPr lang="zh-CN" altLang="en-US" dirty="0">
                <a:solidFill>
                  <a:srgbClr val="FF0000"/>
                </a:solidFill>
              </a:rPr>
              <a:t>求字节数</a:t>
            </a:r>
            <a:endParaRPr lang="en-US" dirty="0">
              <a:solidFill>
                <a:srgbClr val="FF0000"/>
              </a:solidFill>
            </a:endParaRPr>
          </a:p>
        </p:txBody>
      </p:sp>
      <p:sp>
        <p:nvSpPr>
          <p:cNvPr id="1581078" name="Line 22"/>
          <p:cNvSpPr>
            <a:spLocks noChangeShapeType="1"/>
          </p:cNvSpPr>
          <p:nvPr/>
        </p:nvSpPr>
        <p:spPr bwMode="auto">
          <a:xfrm>
            <a:off x="3124200" y="3733800"/>
            <a:ext cx="457200" cy="0"/>
          </a:xfrm>
          <a:prstGeom prst="line">
            <a:avLst/>
          </a:prstGeom>
          <a:noFill/>
          <a:ln w="28575">
            <a:solidFill>
              <a:schemeClr val="tx1"/>
            </a:solidFill>
            <a:round/>
            <a:headEnd/>
            <a:tailEnd/>
          </a:ln>
          <a:effectLst/>
        </p:spPr>
        <p:txBody>
          <a:bodyPr/>
          <a:lstStyle/>
          <a:p>
            <a:endParaRPr lang="en-US"/>
          </a:p>
        </p:txBody>
      </p:sp>
      <p:sp>
        <p:nvSpPr>
          <p:cNvPr id="1581079" name="Rectangle 23"/>
          <p:cNvSpPr>
            <a:spLocks noChangeArrowheads="1"/>
          </p:cNvSpPr>
          <p:nvPr/>
        </p:nvSpPr>
        <p:spPr bwMode="auto">
          <a:xfrm>
            <a:off x="2667000" y="2209800"/>
            <a:ext cx="1295400" cy="230729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1   </a:t>
            </a: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15</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17</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endParaRPr lang="en-US" sz="2000" dirty="0">
              <a:solidFill>
                <a:schemeClr val="tx1"/>
              </a:solidFill>
            </a:endParaRPr>
          </a:p>
        </p:txBody>
      </p:sp>
      <p:sp>
        <p:nvSpPr>
          <p:cNvPr id="1581080" name="Rectangle 24"/>
          <p:cNvSpPr>
            <a:spLocks noChangeArrowheads="1"/>
          </p:cNvSpPr>
          <p:nvPr/>
        </p:nvSpPr>
        <p:spPr bwMode="auto">
          <a:xfrm>
            <a:off x="2895600" y="5029200"/>
            <a:ext cx="2057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4/17 </a:t>
            </a:r>
            <a:r>
              <a:rPr lang="en-US" sz="2000" dirty="0">
                <a:solidFill>
                  <a:schemeClr val="tx1"/>
                </a:solidFill>
              </a:rPr>
              <a:t>= </a:t>
            </a:r>
            <a:r>
              <a:rPr lang="en-US" sz="2000" dirty="0" smtClean="0">
                <a:solidFill>
                  <a:schemeClr val="tx1"/>
                </a:solidFill>
              </a:rPr>
              <a:t>0.235</a:t>
            </a:r>
            <a:endParaRPr lang="en-US" sz="2000" dirty="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1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1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079" grpId="0" autoUpdateAnimBg="0"/>
      <p:bldP spid="158108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5155" name="Rectangle 3"/>
          <p:cNvSpPr>
            <a:spLocks noGrp="1" noChangeArrowheads="1"/>
          </p:cNvSpPr>
          <p:nvPr>
            <p:ph type="title"/>
          </p:nvPr>
        </p:nvSpPr>
        <p:spPr>
          <a:xfrm>
            <a:off x="533400" y="304800"/>
            <a:ext cx="8153400" cy="464614"/>
          </a:xfrm>
          <a:noFill/>
          <a:ln/>
        </p:spPr>
        <p:txBody>
          <a:bodyPr lIns="90488" tIns="44450" rIns="90488" bIns="44450" anchor="ctr"/>
          <a:lstStyle/>
          <a:p>
            <a:r>
              <a:rPr lang="en-US" altLang="zh-CN" dirty="0" smtClean="0"/>
              <a:t>1</a:t>
            </a:r>
            <a:r>
              <a:rPr lang="zh-CN" altLang="en-US" dirty="0" smtClean="0"/>
              <a:t>个</a:t>
            </a:r>
            <a:r>
              <a:rPr lang="zh-CN" altLang="en-US" dirty="0"/>
              <a:t>字宽的总线</a:t>
            </a:r>
            <a:r>
              <a:rPr lang="en-US" altLang="zh-CN" dirty="0"/>
              <a:t>, </a:t>
            </a:r>
            <a:r>
              <a:rPr lang="en-US" altLang="zh-CN" dirty="0" smtClean="0"/>
              <a:t>4</a:t>
            </a:r>
            <a:r>
              <a:rPr lang="zh-CN" altLang="en-US" dirty="0" smtClean="0"/>
              <a:t>个</a:t>
            </a:r>
            <a:r>
              <a:rPr lang="zh-CN" altLang="en-US" dirty="0"/>
              <a:t>字宽的块</a:t>
            </a:r>
            <a:endParaRPr lang="en-US" dirty="0"/>
          </a:p>
        </p:txBody>
      </p:sp>
      <p:sp>
        <p:nvSpPr>
          <p:cNvPr id="1585156"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5157"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5158"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5159"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0"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1"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5162"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5163"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4"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5165"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5166"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5167"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8"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5169"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5170"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5171"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5172"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5173" name="Rectangle 21"/>
          <p:cNvSpPr>
            <a:spLocks noGrp="1" noChangeArrowheads="1"/>
          </p:cNvSpPr>
          <p:nvPr>
            <p:ph type="body" idx="1"/>
          </p:nvPr>
        </p:nvSpPr>
        <p:spPr>
          <a:xfrm>
            <a:off x="2590800" y="838200"/>
            <a:ext cx="6248400" cy="5261953"/>
          </a:xfrm>
        </p:spPr>
        <p:txBody>
          <a:bodyPr/>
          <a:lstStyle/>
          <a:p>
            <a:r>
              <a:rPr lang="en-US" dirty="0"/>
              <a:t>What if the </a:t>
            </a:r>
            <a:r>
              <a:rPr lang="en-US" dirty="0">
                <a:solidFill>
                  <a:srgbClr val="FF0000"/>
                </a:solidFill>
              </a:rPr>
              <a:t>block size is four </a:t>
            </a:r>
            <a:r>
              <a:rPr lang="en-US" dirty="0" smtClean="0">
                <a:solidFill>
                  <a:srgbClr val="FF0000"/>
                </a:solidFill>
              </a:rPr>
              <a:t>words </a:t>
            </a:r>
            <a:r>
              <a:rPr lang="en-US" dirty="0" smtClean="0"/>
              <a:t>and each word is in a different DRAM row?</a:t>
            </a:r>
            <a:endParaRPr lang="en-US" dirty="0"/>
          </a:p>
          <a:p>
            <a:pPr lvl="1">
              <a:buNone/>
            </a:pPr>
            <a:r>
              <a:rPr lang="en-US" dirty="0" smtClean="0"/>
              <a:t>                  </a:t>
            </a:r>
            <a:r>
              <a:rPr lang="zh-CN" altLang="en-US" dirty="0" smtClean="0"/>
              <a:t>用于发送</a:t>
            </a:r>
            <a:r>
              <a:rPr lang="en-US" altLang="zh-CN" dirty="0"/>
              <a:t>1</a:t>
            </a:r>
            <a:r>
              <a:rPr lang="en-US" altLang="zh-CN" baseline="30000" dirty="0"/>
              <a:t>st</a:t>
            </a:r>
            <a:r>
              <a:rPr lang="en-US" altLang="zh-CN" dirty="0"/>
              <a:t> </a:t>
            </a:r>
            <a:r>
              <a:rPr lang="en-US" altLang="zh-CN" dirty="0" smtClean="0"/>
              <a:t>address</a:t>
            </a:r>
            <a:r>
              <a:rPr lang="zh-CN" altLang="en-US" dirty="0" smtClean="0"/>
              <a:t>的时钟周期数</a:t>
            </a:r>
            <a:endParaRPr lang="en-US" dirty="0"/>
          </a:p>
          <a:p>
            <a:pPr lvl="1">
              <a:buFont typeface="Monotype Sorts" pitchFamily="2" charset="2"/>
              <a:buNone/>
            </a:pPr>
            <a:r>
              <a:rPr lang="en-US" dirty="0"/>
              <a:t>              </a:t>
            </a:r>
            <a:r>
              <a:rPr lang="en-US" dirty="0" smtClean="0"/>
              <a:t>    </a:t>
            </a:r>
            <a:r>
              <a:rPr lang="zh-CN" altLang="en-US" dirty="0" smtClean="0"/>
              <a:t>用于读</a:t>
            </a:r>
            <a:r>
              <a:rPr lang="en-US" dirty="0" smtClean="0"/>
              <a:t> DRAM</a:t>
            </a:r>
            <a:r>
              <a:rPr lang="zh-CN" altLang="en-US" dirty="0" smtClean="0"/>
              <a:t>的时钟周期数</a:t>
            </a:r>
            <a:endParaRPr lang="en-US" dirty="0"/>
          </a:p>
          <a:p>
            <a:pPr lvl="1">
              <a:buFont typeface="Monotype Sorts" pitchFamily="2" charset="2"/>
              <a:buNone/>
            </a:pPr>
            <a:r>
              <a:rPr lang="en-US" dirty="0"/>
              <a:t>                  </a:t>
            </a:r>
            <a:r>
              <a:rPr lang="zh-CN" altLang="en-US" dirty="0" smtClean="0"/>
              <a:t>用于返回最后一个数据字的时钟周期数</a:t>
            </a:r>
            <a:endParaRPr lang="en-US" dirty="0"/>
          </a:p>
          <a:p>
            <a:pPr lvl="1">
              <a:buNone/>
            </a:pPr>
            <a:r>
              <a:rPr lang="zh-CN" altLang="en-US" dirty="0" smtClean="0"/>
              <a:t>                  缺失</a:t>
            </a:r>
            <a:r>
              <a:rPr lang="zh-CN" altLang="en-US" dirty="0"/>
              <a:t>代价耗费的总的时钟周期数</a:t>
            </a:r>
            <a:endParaRPr lang="en-US" altLang="zh-CN" dirty="0"/>
          </a:p>
          <a:p>
            <a:endParaRPr lang="en-US" dirty="0"/>
          </a:p>
          <a:p>
            <a:endParaRPr lang="en-US" dirty="0"/>
          </a:p>
          <a:p>
            <a:pPr>
              <a:buNone/>
            </a:pPr>
            <a:endParaRPr lang="en-US" dirty="0"/>
          </a:p>
          <a:p>
            <a:r>
              <a:rPr lang="en-US" dirty="0">
                <a:solidFill>
                  <a:srgbClr val="FF0000"/>
                </a:solidFill>
              </a:rPr>
              <a:t>Number of bytes </a:t>
            </a:r>
            <a:r>
              <a:rPr lang="en-US" dirty="0"/>
              <a:t>transferred per clock cycle (bandwidth) for a single miss is</a:t>
            </a:r>
          </a:p>
          <a:p>
            <a:pPr lvl="1">
              <a:buFont typeface="Monotype Sorts" pitchFamily="2" charset="2"/>
              <a:buNone/>
            </a:pPr>
            <a:r>
              <a:rPr lang="en-US" dirty="0"/>
              <a:t>                                  bytes per clock</a:t>
            </a:r>
          </a:p>
        </p:txBody>
      </p:sp>
      <p:sp>
        <p:nvSpPr>
          <p:cNvPr id="1585174" name="Line 22"/>
          <p:cNvSpPr>
            <a:spLocks noChangeShapeType="1"/>
          </p:cNvSpPr>
          <p:nvPr/>
        </p:nvSpPr>
        <p:spPr bwMode="auto">
          <a:xfrm>
            <a:off x="3886200" y="2743200"/>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2438400" y="3352800"/>
            <a:ext cx="6553200" cy="1066800"/>
            <a:chOff x="1536" y="2112"/>
            <a:chExt cx="4128" cy="672"/>
          </a:xfrm>
        </p:grpSpPr>
        <p:sp>
          <p:nvSpPr>
            <p:cNvPr id="1585176" name="Rectangle 24"/>
            <p:cNvSpPr>
              <a:spLocks noChangeArrowheads="1"/>
            </p:cNvSpPr>
            <p:nvPr/>
          </p:nvSpPr>
          <p:spPr bwMode="auto">
            <a:xfrm>
              <a:off x="1536" y="211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77" name="Rectangle 25"/>
            <p:cNvSpPr>
              <a:spLocks noChangeArrowheads="1"/>
            </p:cNvSpPr>
            <p:nvPr/>
          </p:nvSpPr>
          <p:spPr bwMode="auto">
            <a:xfrm>
              <a:off x="1680" y="2112"/>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78" name="Rectangle 26"/>
            <p:cNvSpPr>
              <a:spLocks noChangeArrowheads="1"/>
            </p:cNvSpPr>
            <p:nvPr/>
          </p:nvSpPr>
          <p:spPr bwMode="auto">
            <a:xfrm>
              <a:off x="2640" y="211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79" name="Rectangle 27"/>
            <p:cNvSpPr>
              <a:spLocks noChangeArrowheads="1"/>
            </p:cNvSpPr>
            <p:nvPr/>
          </p:nvSpPr>
          <p:spPr bwMode="auto">
            <a:xfrm>
              <a:off x="2496" y="2304"/>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0" name="Rectangle 28"/>
            <p:cNvSpPr>
              <a:spLocks noChangeArrowheads="1"/>
            </p:cNvSpPr>
            <p:nvPr/>
          </p:nvSpPr>
          <p:spPr bwMode="auto">
            <a:xfrm>
              <a:off x="2640" y="2304"/>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1" name="Rectangle 29"/>
            <p:cNvSpPr>
              <a:spLocks noChangeArrowheads="1"/>
            </p:cNvSpPr>
            <p:nvPr/>
          </p:nvSpPr>
          <p:spPr bwMode="auto">
            <a:xfrm>
              <a:off x="3600" y="2304"/>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2" name="Rectangle 30"/>
            <p:cNvSpPr>
              <a:spLocks noChangeArrowheads="1"/>
            </p:cNvSpPr>
            <p:nvPr/>
          </p:nvSpPr>
          <p:spPr bwMode="auto">
            <a:xfrm>
              <a:off x="3456" y="249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3" name="Rectangle 31"/>
            <p:cNvSpPr>
              <a:spLocks noChangeArrowheads="1"/>
            </p:cNvSpPr>
            <p:nvPr/>
          </p:nvSpPr>
          <p:spPr bwMode="auto">
            <a:xfrm>
              <a:off x="3600" y="249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4" name="Rectangle 32"/>
            <p:cNvSpPr>
              <a:spLocks noChangeArrowheads="1"/>
            </p:cNvSpPr>
            <p:nvPr/>
          </p:nvSpPr>
          <p:spPr bwMode="auto">
            <a:xfrm>
              <a:off x="4560" y="249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5" name="Rectangle 33"/>
            <p:cNvSpPr>
              <a:spLocks noChangeArrowheads="1"/>
            </p:cNvSpPr>
            <p:nvPr/>
          </p:nvSpPr>
          <p:spPr bwMode="auto">
            <a:xfrm>
              <a:off x="4416" y="268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6" name="Rectangle 34"/>
            <p:cNvSpPr>
              <a:spLocks noChangeArrowheads="1"/>
            </p:cNvSpPr>
            <p:nvPr/>
          </p:nvSpPr>
          <p:spPr bwMode="auto">
            <a:xfrm>
              <a:off x="4560" y="2688"/>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7" name="Rectangle 35"/>
            <p:cNvSpPr>
              <a:spLocks noChangeArrowheads="1"/>
            </p:cNvSpPr>
            <p:nvPr/>
          </p:nvSpPr>
          <p:spPr bwMode="auto">
            <a:xfrm>
              <a:off x="5520" y="268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5188" name="Rectangle 36"/>
          <p:cNvSpPr>
            <a:spLocks noChangeArrowheads="1"/>
          </p:cNvSpPr>
          <p:nvPr/>
        </p:nvSpPr>
        <p:spPr bwMode="auto">
          <a:xfrm>
            <a:off x="2286000" y="1655763"/>
            <a:ext cx="2286000" cy="1468437"/>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1</a:t>
            </a: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4 x </a:t>
            </a:r>
            <a:r>
              <a:rPr lang="en-US" sz="2000" dirty="0" smtClean="0">
                <a:solidFill>
                  <a:schemeClr val="tx1"/>
                </a:solidFill>
              </a:rPr>
              <a:t>15  =   60</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1 </a:t>
            </a: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62</a:t>
            </a:r>
            <a:endParaRPr lang="en-US" sz="2000" dirty="0">
              <a:solidFill>
                <a:schemeClr val="tx1"/>
              </a:solidFill>
            </a:endParaRPr>
          </a:p>
        </p:txBody>
      </p:sp>
      <p:sp>
        <p:nvSpPr>
          <p:cNvPr id="1585189" name="Rectangle 37"/>
          <p:cNvSpPr>
            <a:spLocks noChangeArrowheads="1"/>
          </p:cNvSpPr>
          <p:nvPr/>
        </p:nvSpPr>
        <p:spPr bwMode="auto">
          <a:xfrm>
            <a:off x="2514600" y="5257800"/>
            <a:ext cx="31242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(4 x 4</a:t>
            </a:r>
            <a:r>
              <a:rPr lang="en-US" sz="2000" dirty="0" smtClean="0">
                <a:solidFill>
                  <a:schemeClr val="tx1"/>
                </a:solidFill>
              </a:rPr>
              <a:t>)/62 </a:t>
            </a:r>
            <a:r>
              <a:rPr lang="en-US" sz="2000" dirty="0">
                <a:solidFill>
                  <a:schemeClr val="tx1"/>
                </a:solidFill>
              </a:rPr>
              <a:t>= </a:t>
            </a:r>
            <a:r>
              <a:rPr lang="en-US" sz="2000" dirty="0" smtClean="0">
                <a:solidFill>
                  <a:schemeClr val="tx1"/>
                </a:solidFill>
              </a:rPr>
              <a:t>0.258</a:t>
            </a:r>
            <a:endParaRPr lang="en-US" sz="2000" dirty="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5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88" grpId="0" autoUpdateAnimBg="0"/>
      <p:bldP spid="158518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9251" name="Rectangle 3"/>
          <p:cNvSpPr>
            <a:spLocks noGrp="1" noChangeArrowheads="1"/>
          </p:cNvSpPr>
          <p:nvPr>
            <p:ph type="title"/>
          </p:nvPr>
        </p:nvSpPr>
        <p:spPr>
          <a:xfrm>
            <a:off x="533400" y="304800"/>
            <a:ext cx="8153400" cy="464614"/>
          </a:xfrm>
          <a:noFill/>
          <a:ln/>
        </p:spPr>
        <p:txBody>
          <a:bodyPr lIns="90488" tIns="44450" rIns="90488" bIns="44450" anchor="ctr"/>
          <a:lstStyle/>
          <a:p>
            <a:r>
              <a:rPr lang="en-US" altLang="zh-CN" dirty="0"/>
              <a:t>1</a:t>
            </a:r>
            <a:r>
              <a:rPr lang="zh-CN" altLang="en-US" dirty="0"/>
              <a:t>个字宽的总线</a:t>
            </a:r>
            <a:r>
              <a:rPr lang="en-US" altLang="zh-CN" dirty="0"/>
              <a:t>, 4</a:t>
            </a:r>
            <a:r>
              <a:rPr lang="zh-CN" altLang="en-US" dirty="0"/>
              <a:t>个字宽的块</a:t>
            </a:r>
            <a:endParaRPr lang="en-US" dirty="0"/>
          </a:p>
        </p:txBody>
      </p:sp>
      <p:sp>
        <p:nvSpPr>
          <p:cNvPr id="1589252"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9253"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9254"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9255"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9256"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9257"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9258"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9259"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0"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9261"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9262"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9263"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4"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9265"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9266"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9267"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9268"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9269" name="Rectangle 21"/>
          <p:cNvSpPr>
            <a:spLocks noGrp="1" noChangeArrowheads="1"/>
          </p:cNvSpPr>
          <p:nvPr>
            <p:ph type="body" idx="1"/>
          </p:nvPr>
        </p:nvSpPr>
        <p:spPr>
          <a:xfrm>
            <a:off x="2590800" y="838200"/>
            <a:ext cx="6248400" cy="6031395"/>
          </a:xfrm>
        </p:spPr>
        <p:txBody>
          <a:bodyPr/>
          <a:lstStyle/>
          <a:p>
            <a:r>
              <a:rPr lang="en-US" dirty="0" smtClean="0"/>
              <a:t>What if the </a:t>
            </a:r>
            <a:r>
              <a:rPr lang="en-US" dirty="0" smtClean="0">
                <a:solidFill>
                  <a:srgbClr val="FF0000"/>
                </a:solidFill>
              </a:rPr>
              <a:t>block size is four words </a:t>
            </a:r>
            <a:r>
              <a:rPr lang="en-US" dirty="0" smtClean="0"/>
              <a:t>and all words are in the same DRAM row?</a:t>
            </a:r>
          </a:p>
          <a:p>
            <a:pPr lvl="1">
              <a:buFont typeface="Monotype Sorts" pitchFamily="2" charset="2"/>
              <a:buNone/>
            </a:pPr>
            <a:r>
              <a:rPr lang="en-US" dirty="0" smtClean="0"/>
              <a:t>                       </a:t>
            </a:r>
            <a:r>
              <a:rPr lang="zh-CN" altLang="en-US" dirty="0" smtClean="0"/>
              <a:t>发送</a:t>
            </a:r>
            <a:r>
              <a:rPr lang="en-US" dirty="0" smtClean="0"/>
              <a:t>1</a:t>
            </a:r>
            <a:r>
              <a:rPr lang="en-US" baseline="30000" dirty="0" smtClean="0"/>
              <a:t>st</a:t>
            </a:r>
            <a:r>
              <a:rPr lang="en-US" dirty="0" smtClean="0"/>
              <a:t> </a:t>
            </a:r>
            <a:r>
              <a:rPr lang="zh-CN" altLang="en-US" dirty="0" smtClean="0"/>
              <a:t>地址的时钟周期数</a:t>
            </a:r>
            <a:endParaRPr lang="en-US" dirty="0"/>
          </a:p>
          <a:p>
            <a:pPr lvl="1">
              <a:buFont typeface="Monotype Sorts" pitchFamily="2" charset="2"/>
              <a:buNone/>
            </a:pPr>
            <a:r>
              <a:rPr lang="zh-CN" altLang="en-US" dirty="0" smtClean="0"/>
              <a:t>                       读</a:t>
            </a:r>
            <a:r>
              <a:rPr lang="en-US" dirty="0" smtClean="0"/>
              <a:t>DRAM</a:t>
            </a:r>
            <a:r>
              <a:rPr lang="zh-CN" altLang="en-US" dirty="0" smtClean="0"/>
              <a:t>的时钟周期数</a:t>
            </a:r>
            <a:endParaRPr lang="en-US" dirty="0"/>
          </a:p>
          <a:p>
            <a:pPr lvl="1">
              <a:buFont typeface="Monotype Sorts" pitchFamily="2" charset="2"/>
              <a:buNone/>
            </a:pPr>
            <a:r>
              <a:rPr lang="en-US" dirty="0"/>
              <a:t>                       </a:t>
            </a:r>
            <a:r>
              <a:rPr lang="zh-CN" altLang="en-US" dirty="0" smtClean="0"/>
              <a:t>返回最后一个数据字的时钟周期数</a:t>
            </a:r>
            <a:endParaRPr lang="en-US" dirty="0"/>
          </a:p>
          <a:p>
            <a:pPr lvl="1">
              <a:buNone/>
            </a:pPr>
            <a:r>
              <a:rPr lang="zh-CN" altLang="en-US" dirty="0" smtClean="0"/>
              <a:t>                       缺失</a:t>
            </a:r>
            <a:r>
              <a:rPr lang="zh-CN" altLang="en-US" dirty="0"/>
              <a:t>代价耗费的总的时钟周期数</a:t>
            </a:r>
            <a:endParaRPr lang="en-US" altLang="zh-CN" dirty="0"/>
          </a:p>
          <a:p>
            <a:pPr lvl="1">
              <a:buFont typeface="Monotype Sorts" pitchFamily="2" charset="2"/>
              <a:buNone/>
            </a:pPr>
            <a:endParaRPr lang="en-US" dirty="0"/>
          </a:p>
          <a:p>
            <a:endParaRPr lang="en-US" dirty="0"/>
          </a:p>
          <a:p>
            <a:endParaRPr lang="en-US" dirty="0"/>
          </a:p>
          <a:p>
            <a:endParaRPr lang="en-US" dirty="0"/>
          </a:p>
          <a:p>
            <a:pPr lvl="1"/>
            <a:endParaRPr lang="en-US" dirty="0"/>
          </a:p>
          <a:p>
            <a:r>
              <a:rPr lang="en-US" dirty="0">
                <a:solidFill>
                  <a:srgbClr val="FF0000"/>
                </a:solidFill>
              </a:rPr>
              <a:t>Number of bytes </a:t>
            </a:r>
            <a:r>
              <a:rPr lang="en-US" dirty="0"/>
              <a:t>transferred per clock cycle (bandwidth) for a single miss is</a:t>
            </a:r>
          </a:p>
          <a:p>
            <a:pPr lvl="1">
              <a:buFont typeface="Monotype Sorts" pitchFamily="2" charset="2"/>
              <a:buNone/>
            </a:pPr>
            <a:r>
              <a:rPr lang="en-US" dirty="0"/>
              <a:t>                             bytes per clock</a:t>
            </a:r>
          </a:p>
        </p:txBody>
      </p:sp>
      <p:sp>
        <p:nvSpPr>
          <p:cNvPr id="1589270" name="Line 22"/>
          <p:cNvSpPr>
            <a:spLocks noChangeShapeType="1"/>
          </p:cNvSpPr>
          <p:nvPr/>
        </p:nvSpPr>
        <p:spPr bwMode="auto">
          <a:xfrm>
            <a:off x="4114800" y="2819400"/>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3429000" y="3581400"/>
            <a:ext cx="4038600" cy="1066800"/>
            <a:chOff x="2160" y="2256"/>
            <a:chExt cx="2544" cy="672"/>
          </a:xfrm>
        </p:grpSpPr>
        <p:sp>
          <p:nvSpPr>
            <p:cNvPr id="1589272" name="Rectangle 24"/>
            <p:cNvSpPr>
              <a:spLocks noChangeArrowheads="1"/>
            </p:cNvSpPr>
            <p:nvPr/>
          </p:nvSpPr>
          <p:spPr bwMode="auto">
            <a:xfrm>
              <a:off x="2160" y="225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3" name="Rectangle 25"/>
            <p:cNvSpPr>
              <a:spLocks noChangeArrowheads="1"/>
            </p:cNvSpPr>
            <p:nvPr/>
          </p:nvSpPr>
          <p:spPr bwMode="auto">
            <a:xfrm>
              <a:off x="2304" y="225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9274" name="Rectangle 26"/>
            <p:cNvSpPr>
              <a:spLocks noChangeArrowheads="1"/>
            </p:cNvSpPr>
            <p:nvPr/>
          </p:nvSpPr>
          <p:spPr bwMode="auto">
            <a:xfrm>
              <a:off x="3264" y="225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5" name="Rectangle 27"/>
            <p:cNvSpPr>
              <a:spLocks noChangeArrowheads="1"/>
            </p:cNvSpPr>
            <p:nvPr/>
          </p:nvSpPr>
          <p:spPr bwMode="auto">
            <a:xfrm>
              <a:off x="3120" y="244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6" name="Rectangle 28"/>
            <p:cNvSpPr>
              <a:spLocks noChangeArrowheads="1"/>
            </p:cNvSpPr>
            <p:nvPr/>
          </p:nvSpPr>
          <p:spPr bwMode="auto">
            <a:xfrm>
              <a:off x="3264" y="2448"/>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77" name="Rectangle 29"/>
            <p:cNvSpPr>
              <a:spLocks noChangeArrowheads="1"/>
            </p:cNvSpPr>
            <p:nvPr/>
          </p:nvSpPr>
          <p:spPr bwMode="auto">
            <a:xfrm>
              <a:off x="3696" y="244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8" name="Rectangle 30"/>
            <p:cNvSpPr>
              <a:spLocks noChangeArrowheads="1"/>
            </p:cNvSpPr>
            <p:nvPr/>
          </p:nvSpPr>
          <p:spPr bwMode="auto">
            <a:xfrm>
              <a:off x="3552" y="2640"/>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9" name="Rectangle 31"/>
            <p:cNvSpPr>
              <a:spLocks noChangeArrowheads="1"/>
            </p:cNvSpPr>
            <p:nvPr/>
          </p:nvSpPr>
          <p:spPr bwMode="auto">
            <a:xfrm>
              <a:off x="3696" y="2640"/>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0" name="Rectangle 32"/>
            <p:cNvSpPr>
              <a:spLocks noChangeArrowheads="1"/>
            </p:cNvSpPr>
            <p:nvPr/>
          </p:nvSpPr>
          <p:spPr bwMode="auto">
            <a:xfrm>
              <a:off x="4128" y="2640"/>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81" name="Rectangle 33"/>
            <p:cNvSpPr>
              <a:spLocks noChangeArrowheads="1"/>
            </p:cNvSpPr>
            <p:nvPr/>
          </p:nvSpPr>
          <p:spPr bwMode="auto">
            <a:xfrm>
              <a:off x="3984" y="283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82" name="Rectangle 34"/>
            <p:cNvSpPr>
              <a:spLocks noChangeArrowheads="1"/>
            </p:cNvSpPr>
            <p:nvPr/>
          </p:nvSpPr>
          <p:spPr bwMode="auto">
            <a:xfrm>
              <a:off x="4128" y="2832"/>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3" name="Rectangle 35"/>
            <p:cNvSpPr>
              <a:spLocks noChangeArrowheads="1"/>
            </p:cNvSpPr>
            <p:nvPr/>
          </p:nvSpPr>
          <p:spPr bwMode="auto">
            <a:xfrm>
              <a:off x="4560" y="283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9284" name="Rectangle 36"/>
          <p:cNvSpPr>
            <a:spLocks noChangeArrowheads="1"/>
          </p:cNvSpPr>
          <p:nvPr/>
        </p:nvSpPr>
        <p:spPr bwMode="auto">
          <a:xfrm>
            <a:off x="2514600" y="1600200"/>
            <a:ext cx="2590800" cy="157479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1</a:t>
            </a:r>
          </a:p>
          <a:p>
            <a:pPr marL="287338" indent="-287338">
              <a:lnSpc>
                <a:spcPct val="90000"/>
              </a:lnSpc>
              <a:spcBef>
                <a:spcPct val="65000"/>
              </a:spcBef>
              <a:buClr>
                <a:schemeClr val="accent1"/>
              </a:buClr>
              <a:buSzPct val="75000"/>
              <a:buFont typeface="Wingdings" pitchFamily="2" charset="2"/>
              <a:buNone/>
            </a:pPr>
            <a:r>
              <a:rPr lang="en-US" sz="2000" dirty="0" smtClean="0">
                <a:solidFill>
                  <a:schemeClr val="tx1"/>
                </a:solidFill>
              </a:rPr>
              <a:t>      15 </a:t>
            </a:r>
            <a:r>
              <a:rPr lang="en-US" sz="2000" dirty="0">
                <a:solidFill>
                  <a:schemeClr val="tx1"/>
                </a:solidFill>
              </a:rPr>
              <a:t>+ </a:t>
            </a:r>
            <a:r>
              <a:rPr lang="en-US" sz="2000" dirty="0" smtClean="0">
                <a:solidFill>
                  <a:schemeClr val="tx1"/>
                </a:solidFill>
              </a:rPr>
              <a:t>3*5 </a:t>
            </a:r>
            <a:r>
              <a:rPr lang="en-US" sz="2000" dirty="0">
                <a:solidFill>
                  <a:schemeClr val="tx1"/>
                </a:solidFill>
              </a:rPr>
              <a:t>= </a:t>
            </a:r>
            <a:r>
              <a:rPr lang="en-US" sz="2000" dirty="0" smtClean="0">
                <a:solidFill>
                  <a:schemeClr val="tx1"/>
                </a:solidFill>
              </a:rPr>
              <a:t>30</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                 32</a:t>
            </a:r>
            <a:endParaRPr lang="en-US" sz="2000" dirty="0">
              <a:solidFill>
                <a:schemeClr val="tx1"/>
              </a:solidFill>
            </a:endParaRPr>
          </a:p>
        </p:txBody>
      </p:sp>
      <p:sp>
        <p:nvSpPr>
          <p:cNvPr id="1589285" name="Rectangle 37"/>
          <p:cNvSpPr>
            <a:spLocks noChangeArrowheads="1"/>
          </p:cNvSpPr>
          <p:nvPr/>
        </p:nvSpPr>
        <p:spPr bwMode="auto">
          <a:xfrm>
            <a:off x="2514600" y="6013385"/>
            <a:ext cx="2819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)/32 </a:t>
            </a:r>
            <a:r>
              <a:rPr lang="en-US" sz="2000" dirty="0">
                <a:solidFill>
                  <a:schemeClr val="tx1"/>
                </a:solidFill>
              </a:rPr>
              <a:t>= </a:t>
            </a:r>
            <a:r>
              <a:rPr lang="en-US" sz="2000" dirty="0" smtClean="0">
                <a:solidFill>
                  <a:schemeClr val="tx1"/>
                </a:solidFill>
              </a:rPr>
              <a:t>0.5</a:t>
            </a:r>
            <a:endParaRPr lang="en-US" sz="2000" dirty="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9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9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284" grpId="0" autoUpdateAnimBg="0"/>
      <p:bldP spid="158928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a:xfrm>
            <a:off x="533400" y="304800"/>
            <a:ext cx="8153400" cy="422275"/>
          </a:xfrm>
        </p:spPr>
        <p:txBody>
          <a:bodyPr/>
          <a:lstStyle/>
          <a:p>
            <a:r>
              <a:rPr lang="en-US" dirty="0" smtClean="0"/>
              <a:t>Interleaved Memory, One Word Wide Bus</a:t>
            </a:r>
            <a:endParaRPr lang="en-US" dirty="0"/>
          </a:p>
        </p:txBody>
      </p:sp>
      <p:sp>
        <p:nvSpPr>
          <p:cNvPr id="1593347" name="Rectangle 3"/>
          <p:cNvSpPr>
            <a:spLocks noChangeArrowheads="1"/>
          </p:cNvSpPr>
          <p:nvPr/>
        </p:nvSpPr>
        <p:spPr bwMode="auto">
          <a:xfrm>
            <a:off x="3352800" y="914400"/>
            <a:ext cx="5562600" cy="241502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dirty="0">
                <a:solidFill>
                  <a:schemeClr val="tx1"/>
                </a:solidFill>
              </a:rPr>
              <a:t>For a block size of four words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zh-CN" altLang="en-US" sz="2000" dirty="0" smtClean="0">
                <a:solidFill>
                  <a:schemeClr val="tx1"/>
                </a:solidFill>
              </a:rPr>
              <a:t>发送</a:t>
            </a:r>
            <a:r>
              <a:rPr lang="en-US" sz="2000" dirty="0" smtClean="0">
                <a:solidFill>
                  <a:schemeClr val="tx1"/>
                </a:solidFill>
              </a:rPr>
              <a:t> </a:t>
            </a:r>
            <a:r>
              <a:rPr lang="en-US" sz="2000" dirty="0">
                <a:solidFill>
                  <a:schemeClr val="tx1"/>
                </a:solidFill>
              </a:rPr>
              <a:t>1</a:t>
            </a:r>
            <a:r>
              <a:rPr lang="en-US" sz="2000" baseline="30000" dirty="0">
                <a:solidFill>
                  <a:schemeClr val="tx1"/>
                </a:solidFill>
              </a:rPr>
              <a:t>st</a:t>
            </a:r>
            <a:r>
              <a:rPr lang="en-US" sz="2000" dirty="0">
                <a:solidFill>
                  <a:schemeClr val="tx1"/>
                </a:solidFill>
              </a:rPr>
              <a:t> </a:t>
            </a:r>
            <a:r>
              <a:rPr lang="zh-CN" altLang="en-US" sz="2000" dirty="0" smtClean="0">
                <a:solidFill>
                  <a:schemeClr val="tx1"/>
                </a:solidFill>
              </a:rPr>
              <a:t>地址的时钟周期数</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zh-CN" altLang="en-US" sz="2000" dirty="0" smtClean="0">
                <a:solidFill>
                  <a:schemeClr val="tx1"/>
                </a:solidFill>
              </a:rPr>
              <a:t>                读</a:t>
            </a:r>
            <a:r>
              <a:rPr lang="en-US" sz="2000" dirty="0" smtClean="0">
                <a:solidFill>
                  <a:schemeClr val="tx1"/>
                </a:solidFill>
              </a:rPr>
              <a:t>DRAM banks</a:t>
            </a:r>
            <a:r>
              <a:rPr lang="zh-CN" altLang="en-US" sz="2000" dirty="0" smtClean="0">
                <a:solidFill>
                  <a:schemeClr val="tx1"/>
                </a:solidFill>
              </a:rPr>
              <a:t>的时钟周期数</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a:t>
            </a:r>
            <a:r>
              <a:rPr lang="zh-CN" altLang="en-US" sz="2000" dirty="0" smtClean="0">
                <a:solidFill>
                  <a:schemeClr val="tx1"/>
                </a:solidFill>
              </a:rPr>
              <a:t>返回最后一个数据字的时钟周期数</a:t>
            </a:r>
            <a:endParaRPr lang="en-US" sz="2000" dirty="0">
              <a:solidFill>
                <a:schemeClr val="tx1"/>
              </a:solidFill>
            </a:endParaRPr>
          </a:p>
          <a:p>
            <a:pPr lvl="1">
              <a:buNone/>
            </a:pPr>
            <a:r>
              <a:rPr lang="zh-CN" altLang="en-US" sz="2000" dirty="0" smtClean="0"/>
              <a:t>                 </a:t>
            </a:r>
            <a:r>
              <a:rPr lang="zh-CN" altLang="en-US" sz="2000" dirty="0" smtClean="0">
                <a:solidFill>
                  <a:schemeClr val="tx1"/>
                </a:solidFill>
              </a:rPr>
              <a:t>缺失</a:t>
            </a:r>
            <a:r>
              <a:rPr lang="zh-CN" altLang="en-US" sz="2000" dirty="0">
                <a:solidFill>
                  <a:schemeClr val="tx1"/>
                </a:solidFill>
              </a:rPr>
              <a:t>代价耗费的总的时钟周期数</a:t>
            </a:r>
            <a:endParaRPr lang="en-US" altLang="zh-CN" sz="2000" dirty="0">
              <a:solidFill>
                <a:schemeClr val="tx1"/>
              </a:solidFill>
            </a:endParaRPr>
          </a:p>
          <a:p>
            <a:pPr>
              <a:lnSpc>
                <a:spcPct val="90000"/>
              </a:lnSpc>
              <a:spcBef>
                <a:spcPct val="65000"/>
              </a:spcBef>
              <a:buClr>
                <a:schemeClr val="accent1"/>
              </a:buClr>
              <a:buSzPct val="75000"/>
            </a:pPr>
            <a:endParaRPr lang="en-US" sz="2000" dirty="0">
              <a:solidFill>
                <a:schemeClr val="tx1"/>
              </a:solidFill>
            </a:endParaRPr>
          </a:p>
        </p:txBody>
      </p:sp>
      <p:sp>
        <p:nvSpPr>
          <p:cNvPr id="1593348" name="Rectangle 4"/>
          <p:cNvSpPr>
            <a:spLocks noChangeArrowheads="1"/>
          </p:cNvSpPr>
          <p:nvPr/>
        </p:nvSpPr>
        <p:spPr bwMode="auto">
          <a:xfrm>
            <a:off x="1524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3349" name="Text Box 5"/>
          <p:cNvSpPr txBox="1">
            <a:spLocks noChangeArrowheads="1"/>
          </p:cNvSpPr>
          <p:nvPr/>
        </p:nvSpPr>
        <p:spPr bwMode="auto">
          <a:xfrm>
            <a:off x="1600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93350" name="AutoShape 6"/>
          <p:cNvSpPr>
            <a:spLocks noChangeArrowheads="1"/>
          </p:cNvSpPr>
          <p:nvPr/>
        </p:nvSpPr>
        <p:spPr bwMode="auto">
          <a:xfrm>
            <a:off x="1676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1" name="Rectangle 7"/>
          <p:cNvSpPr>
            <a:spLocks noChangeArrowheads="1"/>
          </p:cNvSpPr>
          <p:nvPr/>
        </p:nvSpPr>
        <p:spPr bwMode="auto">
          <a:xfrm>
            <a:off x="1524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3352" name="Text Box 8"/>
          <p:cNvSpPr txBox="1">
            <a:spLocks noChangeArrowheads="1"/>
          </p:cNvSpPr>
          <p:nvPr/>
        </p:nvSpPr>
        <p:spPr bwMode="auto">
          <a:xfrm>
            <a:off x="1524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93354" name="AutoShape 10"/>
          <p:cNvSpPr>
            <a:spLocks noChangeArrowheads="1"/>
          </p:cNvSpPr>
          <p:nvPr/>
        </p:nvSpPr>
        <p:spPr bwMode="auto">
          <a:xfrm>
            <a:off x="1524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6" name="Text Box 12"/>
          <p:cNvSpPr txBox="1">
            <a:spLocks noChangeArrowheads="1"/>
          </p:cNvSpPr>
          <p:nvPr/>
        </p:nvSpPr>
        <p:spPr bwMode="auto">
          <a:xfrm>
            <a:off x="1676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93357" name="Rectangle 13"/>
          <p:cNvSpPr>
            <a:spLocks noChangeArrowheads="1"/>
          </p:cNvSpPr>
          <p:nvPr/>
        </p:nvSpPr>
        <p:spPr bwMode="auto">
          <a:xfrm>
            <a:off x="1143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3358" name="Text Box 14"/>
          <p:cNvSpPr txBox="1">
            <a:spLocks noChangeArrowheads="1"/>
          </p:cNvSpPr>
          <p:nvPr/>
        </p:nvSpPr>
        <p:spPr bwMode="auto">
          <a:xfrm>
            <a:off x="1066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3365" name="Rectangle 21"/>
          <p:cNvSpPr>
            <a:spLocks noChangeArrowheads="1"/>
          </p:cNvSpPr>
          <p:nvPr/>
        </p:nvSpPr>
        <p:spPr bwMode="auto">
          <a:xfrm>
            <a:off x="3962400" y="4876800"/>
            <a:ext cx="4572000" cy="1519238"/>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en-US" sz="2400" dirty="0">
                <a:solidFill>
                  <a:schemeClr val="tx1"/>
                </a:solidFill>
              </a:rPr>
              <a:t> Number of bytes transferred per clock cycle (bandwidth) for a single miss is</a:t>
            </a:r>
          </a:p>
          <a:p>
            <a:pPr lvl="1">
              <a:lnSpc>
                <a:spcPct val="95000"/>
              </a:lnSpc>
              <a:spcBef>
                <a:spcPct val="5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bytes per clock</a:t>
            </a:r>
          </a:p>
        </p:txBody>
      </p:sp>
      <p:sp>
        <p:nvSpPr>
          <p:cNvPr id="1593366" name="Line 22"/>
          <p:cNvSpPr>
            <a:spLocks noChangeShapeType="1"/>
          </p:cNvSpPr>
          <p:nvPr/>
        </p:nvSpPr>
        <p:spPr bwMode="auto">
          <a:xfrm>
            <a:off x="4343400" y="2514600"/>
            <a:ext cx="457200" cy="0"/>
          </a:xfrm>
          <a:prstGeom prst="line">
            <a:avLst/>
          </a:prstGeom>
          <a:noFill/>
          <a:ln w="28575">
            <a:solidFill>
              <a:schemeClr val="tx1"/>
            </a:solidFill>
            <a:round/>
            <a:headEnd/>
            <a:tailEnd/>
          </a:ln>
          <a:effectLst/>
        </p:spPr>
        <p:txBody>
          <a:bodyPr/>
          <a:lstStyle/>
          <a:p>
            <a:endParaRPr lang="en-US"/>
          </a:p>
        </p:txBody>
      </p:sp>
      <p:grpSp>
        <p:nvGrpSpPr>
          <p:cNvPr id="46" name="Group 45"/>
          <p:cNvGrpSpPr/>
          <p:nvPr/>
        </p:nvGrpSpPr>
        <p:grpSpPr>
          <a:xfrm>
            <a:off x="4572000" y="3352800"/>
            <a:ext cx="2667000" cy="1066800"/>
            <a:chOff x="4800600" y="3581400"/>
            <a:chExt cx="2667000" cy="1066800"/>
          </a:xfrm>
        </p:grpSpPr>
        <p:sp>
          <p:nvSpPr>
            <p:cNvPr id="1593368" name="Rectangle 24"/>
            <p:cNvSpPr>
              <a:spLocks noChangeArrowheads="1"/>
            </p:cNvSpPr>
            <p:nvPr/>
          </p:nvSpPr>
          <p:spPr bwMode="auto">
            <a:xfrm>
              <a:off x="4800600" y="35814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69" name="Rectangle 25"/>
            <p:cNvSpPr>
              <a:spLocks noChangeArrowheads="1"/>
            </p:cNvSpPr>
            <p:nvPr/>
          </p:nvSpPr>
          <p:spPr bwMode="auto">
            <a:xfrm>
              <a:off x="5029200" y="35814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0" name="Rectangle 26"/>
            <p:cNvSpPr>
              <a:spLocks noChangeArrowheads="1"/>
            </p:cNvSpPr>
            <p:nvPr/>
          </p:nvSpPr>
          <p:spPr bwMode="auto">
            <a:xfrm>
              <a:off x="6553200" y="35814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1" name="Rectangle 27"/>
            <p:cNvSpPr>
              <a:spLocks noChangeArrowheads="1"/>
            </p:cNvSpPr>
            <p:nvPr/>
          </p:nvSpPr>
          <p:spPr bwMode="auto">
            <a:xfrm>
              <a:off x="4800600" y="38862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2" name="Rectangle 28"/>
            <p:cNvSpPr>
              <a:spLocks noChangeArrowheads="1"/>
            </p:cNvSpPr>
            <p:nvPr/>
          </p:nvSpPr>
          <p:spPr bwMode="auto">
            <a:xfrm>
              <a:off x="5029200" y="38862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3" name="Rectangle 29"/>
            <p:cNvSpPr>
              <a:spLocks noChangeArrowheads="1"/>
            </p:cNvSpPr>
            <p:nvPr/>
          </p:nvSpPr>
          <p:spPr bwMode="auto">
            <a:xfrm>
              <a:off x="6781800" y="38862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4" name="Rectangle 30"/>
            <p:cNvSpPr>
              <a:spLocks noChangeArrowheads="1"/>
            </p:cNvSpPr>
            <p:nvPr/>
          </p:nvSpPr>
          <p:spPr bwMode="auto">
            <a:xfrm>
              <a:off x="4800600" y="41910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5" name="Rectangle 31"/>
            <p:cNvSpPr>
              <a:spLocks noChangeArrowheads="1"/>
            </p:cNvSpPr>
            <p:nvPr/>
          </p:nvSpPr>
          <p:spPr bwMode="auto">
            <a:xfrm>
              <a:off x="5029200" y="41910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6" name="Rectangle 32"/>
            <p:cNvSpPr>
              <a:spLocks noChangeArrowheads="1"/>
            </p:cNvSpPr>
            <p:nvPr/>
          </p:nvSpPr>
          <p:spPr bwMode="auto">
            <a:xfrm>
              <a:off x="7010400" y="41910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7" name="Rectangle 33"/>
            <p:cNvSpPr>
              <a:spLocks noChangeArrowheads="1"/>
            </p:cNvSpPr>
            <p:nvPr/>
          </p:nvSpPr>
          <p:spPr bwMode="auto">
            <a:xfrm>
              <a:off x="4800600" y="44958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8" name="Rectangle 34"/>
            <p:cNvSpPr>
              <a:spLocks noChangeArrowheads="1"/>
            </p:cNvSpPr>
            <p:nvPr/>
          </p:nvSpPr>
          <p:spPr bwMode="auto">
            <a:xfrm>
              <a:off x="5029200" y="44958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9" name="Rectangle 35"/>
            <p:cNvSpPr>
              <a:spLocks noChangeArrowheads="1"/>
            </p:cNvSpPr>
            <p:nvPr/>
          </p:nvSpPr>
          <p:spPr bwMode="auto">
            <a:xfrm>
              <a:off x="7239000" y="44958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93380" name="Rectangle 36"/>
          <p:cNvSpPr>
            <a:spLocks noChangeArrowheads="1"/>
          </p:cNvSpPr>
          <p:nvPr/>
        </p:nvSpPr>
        <p:spPr bwMode="auto">
          <a:xfrm>
            <a:off x="3810000" y="6019800"/>
            <a:ext cx="2819400" cy="381000"/>
          </a:xfrm>
          <a:prstGeom prst="rect">
            <a:avLst/>
          </a:prstGeom>
          <a:noFill/>
          <a:ln w="12700">
            <a:noFill/>
            <a:miter lim="800000"/>
            <a:headEnd/>
            <a:tailEnd/>
          </a:ln>
          <a:effectLst/>
        </p:spPr>
        <p:txBody>
          <a:bodyPr>
            <a:spAutoFit/>
          </a:bodyPr>
          <a:lstStyle/>
          <a:p>
            <a:pPr lvl="1">
              <a:lnSpc>
                <a:spcPct val="95000"/>
              </a:lnSpc>
              <a:spcBef>
                <a:spcPct val="5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)/20 </a:t>
            </a:r>
            <a:r>
              <a:rPr lang="en-US" sz="2000" dirty="0">
                <a:solidFill>
                  <a:schemeClr val="tx1"/>
                </a:solidFill>
              </a:rPr>
              <a:t>= </a:t>
            </a:r>
            <a:r>
              <a:rPr lang="en-US" sz="2000" dirty="0" smtClean="0">
                <a:solidFill>
                  <a:schemeClr val="tx1"/>
                </a:solidFill>
              </a:rPr>
              <a:t>0.8</a:t>
            </a:r>
            <a:endParaRPr lang="en-US" sz="2000" dirty="0">
              <a:solidFill>
                <a:schemeClr val="tx1"/>
              </a:solidFill>
            </a:endParaRPr>
          </a:p>
        </p:txBody>
      </p:sp>
      <p:sp>
        <p:nvSpPr>
          <p:cNvPr id="1593381" name="Rectangle 37"/>
          <p:cNvSpPr>
            <a:spLocks noChangeArrowheads="1"/>
          </p:cNvSpPr>
          <p:nvPr/>
        </p:nvSpPr>
        <p:spPr bwMode="auto">
          <a:xfrm>
            <a:off x="2819400" y="1335088"/>
            <a:ext cx="2057400" cy="209391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1  </a:t>
            </a:r>
          </a:p>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15</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4*1  =    4</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20</a:t>
            </a:r>
            <a:endParaRPr lang="en-US" sz="2000" dirty="0">
              <a:solidFill>
                <a:schemeClr val="tx1"/>
              </a:solidFill>
            </a:endParaRP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38" name="Rectangle 9"/>
          <p:cNvSpPr>
            <a:spLocks noChangeArrowheads="1"/>
          </p:cNvSpPr>
          <p:nvPr/>
        </p:nvSpPr>
        <p:spPr bwMode="auto">
          <a:xfrm>
            <a:off x="11430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39" name="Text Box 11"/>
          <p:cNvSpPr txBox="1">
            <a:spLocks noChangeArrowheads="1"/>
          </p:cNvSpPr>
          <p:nvPr/>
        </p:nvSpPr>
        <p:spPr bwMode="auto">
          <a:xfrm>
            <a:off x="1066800" y="3733800"/>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1</a:t>
            </a:r>
          </a:p>
        </p:txBody>
      </p:sp>
      <p:sp>
        <p:nvSpPr>
          <p:cNvPr id="40" name="Rectangle 15"/>
          <p:cNvSpPr>
            <a:spLocks noChangeArrowheads="1"/>
          </p:cNvSpPr>
          <p:nvPr/>
        </p:nvSpPr>
        <p:spPr bwMode="auto">
          <a:xfrm>
            <a:off x="3048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1" name="Text Box 16"/>
          <p:cNvSpPr txBox="1">
            <a:spLocks noChangeArrowheads="1"/>
          </p:cNvSpPr>
          <p:nvPr/>
        </p:nvSpPr>
        <p:spPr bwMode="auto">
          <a:xfrm>
            <a:off x="228600" y="3733800"/>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0</a:t>
            </a:r>
          </a:p>
        </p:txBody>
      </p:sp>
      <p:sp>
        <p:nvSpPr>
          <p:cNvPr id="42" name="Rectangle 17"/>
          <p:cNvSpPr>
            <a:spLocks noChangeArrowheads="1"/>
          </p:cNvSpPr>
          <p:nvPr/>
        </p:nvSpPr>
        <p:spPr bwMode="auto">
          <a:xfrm>
            <a:off x="19812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3" name="Text Box 18"/>
          <p:cNvSpPr txBox="1">
            <a:spLocks noChangeArrowheads="1"/>
          </p:cNvSpPr>
          <p:nvPr/>
        </p:nvSpPr>
        <p:spPr bwMode="auto">
          <a:xfrm>
            <a:off x="1905000" y="3733800"/>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2</a:t>
            </a:r>
          </a:p>
        </p:txBody>
      </p:sp>
      <p:sp>
        <p:nvSpPr>
          <p:cNvPr id="44" name="Rectangle 19"/>
          <p:cNvSpPr>
            <a:spLocks noChangeArrowheads="1"/>
          </p:cNvSpPr>
          <p:nvPr/>
        </p:nvSpPr>
        <p:spPr bwMode="auto">
          <a:xfrm>
            <a:off x="28194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5" name="Text Box 20"/>
          <p:cNvSpPr txBox="1">
            <a:spLocks noChangeArrowheads="1"/>
          </p:cNvSpPr>
          <p:nvPr/>
        </p:nvSpPr>
        <p:spPr bwMode="auto">
          <a:xfrm>
            <a:off x="2743200" y="3733800"/>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93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3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3380" grpId="0" autoUpdateAnimBg="0"/>
      <p:bldP spid="15933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0578" name="Rectangle 2"/>
          <p:cNvSpPr>
            <a:spLocks noGrp="1" noChangeArrowheads="1"/>
          </p:cNvSpPr>
          <p:nvPr>
            <p:ph type="title"/>
          </p:nvPr>
        </p:nvSpPr>
        <p:spPr/>
        <p:txBody>
          <a:bodyPr/>
          <a:lstStyle/>
          <a:p>
            <a:r>
              <a:rPr lang="zh-CN" altLang="en-US" dirty="0"/>
              <a:t>处理器 </a:t>
            </a:r>
            <a:r>
              <a:rPr lang="en-US" altLang="zh-CN" dirty="0"/>
              <a:t>– </a:t>
            </a:r>
            <a:r>
              <a:rPr lang="zh-CN" altLang="en-US" dirty="0"/>
              <a:t>存储器 的性能差距</a:t>
            </a:r>
            <a:endParaRPr lang="en-US" dirty="0"/>
          </a:p>
        </p:txBody>
      </p:sp>
      <p:graphicFrame>
        <p:nvGraphicFramePr>
          <p:cNvPr id="1560580" name="Object 4"/>
          <p:cNvGraphicFramePr>
            <a:graphicFrameLocks noGrp="1" noChangeAspect="1"/>
          </p:cNvGraphicFramePr>
          <p:nvPr>
            <p:ph sz="half" idx="2"/>
          </p:nvPr>
        </p:nvGraphicFramePr>
        <p:xfrm>
          <a:off x="76200" y="1143000"/>
          <a:ext cx="7924800" cy="5486400"/>
        </p:xfrm>
        <a:graphic>
          <a:graphicData uri="http://schemas.openxmlformats.org/presentationml/2006/ole">
            <mc:AlternateContent xmlns:mc="http://schemas.openxmlformats.org/markup-compatibility/2006">
              <mc:Choice xmlns:v="urn:schemas-microsoft-com:vml" Requires="v">
                <p:oleObj spid="_x0000_s1146" name="Chart" r:id="rId4" imgW="6096000" imgH="4067251" progId="MSGraph.Chart.8">
                  <p:embed followColorScheme="full"/>
                </p:oleObj>
              </mc:Choice>
              <mc:Fallback>
                <p:oleObj name="Chart" r:id="rId4" imgW="6096000" imgH="4067251"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7924800" cy="548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0582" name="Rectangle 6"/>
          <p:cNvSpPr>
            <a:spLocks noChangeArrowheads="1"/>
          </p:cNvSpPr>
          <p:nvPr/>
        </p:nvSpPr>
        <p:spPr bwMode="auto">
          <a:xfrm>
            <a:off x="4114800" y="1981200"/>
            <a:ext cx="2114550" cy="454025"/>
          </a:xfrm>
          <a:prstGeom prst="rect">
            <a:avLst/>
          </a:prstGeom>
          <a:noFill/>
          <a:ln w="12700">
            <a:noFill/>
            <a:miter lim="800000"/>
            <a:headEnd/>
            <a:tailEnd/>
          </a:ln>
          <a:effectLst/>
        </p:spPr>
        <p:txBody>
          <a:bodyPr wrap="none" lIns="90488" tIns="44450" rIns="90488" bIns="44450">
            <a:spAutoFit/>
          </a:bodyPr>
          <a:lstStyle/>
          <a:p>
            <a:r>
              <a:rPr lang="en-US" sz="2400">
                <a:solidFill>
                  <a:srgbClr val="FC0128"/>
                </a:solidFill>
              </a:rPr>
              <a:t>“Moore’s Law”</a:t>
            </a:r>
          </a:p>
        </p:txBody>
      </p:sp>
      <p:grpSp>
        <p:nvGrpSpPr>
          <p:cNvPr id="2" name="Group 7"/>
          <p:cNvGrpSpPr>
            <a:grpSpLocks/>
          </p:cNvGrpSpPr>
          <p:nvPr/>
        </p:nvGrpSpPr>
        <p:grpSpPr bwMode="auto">
          <a:xfrm>
            <a:off x="7177088" y="762000"/>
            <a:ext cx="1890712" cy="1184275"/>
            <a:chOff x="4449" y="816"/>
            <a:chExt cx="1191" cy="746"/>
          </a:xfrm>
        </p:grpSpPr>
        <p:sp>
          <p:nvSpPr>
            <p:cNvPr id="1560584" name="Rectangle 8"/>
            <p:cNvSpPr>
              <a:spLocks noChangeArrowheads="1"/>
            </p:cNvSpPr>
            <p:nvPr/>
          </p:nvSpPr>
          <p:spPr bwMode="auto">
            <a:xfrm>
              <a:off x="4608" y="816"/>
              <a:ext cx="1032" cy="746"/>
            </a:xfrm>
            <a:prstGeom prst="rect">
              <a:avLst/>
            </a:prstGeom>
            <a:noFill/>
            <a:ln w="12700">
              <a:noFill/>
              <a:miter lim="800000"/>
              <a:headEnd/>
              <a:tailEnd/>
            </a:ln>
            <a:effectLst/>
          </p:spPr>
          <p:txBody>
            <a:bodyPr lIns="90488" tIns="44450" rIns="90488" bIns="44450">
              <a:spAutoFit/>
            </a:bodyPr>
            <a:lstStyle/>
            <a:p>
              <a:r>
                <a:rPr lang="en-US" sz="2400">
                  <a:solidFill>
                    <a:schemeClr val="tx1"/>
                  </a:solidFill>
                </a:rPr>
                <a:t>µProc</a:t>
              </a:r>
            </a:p>
            <a:p>
              <a:r>
                <a:rPr lang="en-US" sz="2400">
                  <a:solidFill>
                    <a:schemeClr val="tx1"/>
                  </a:solidFill>
                </a:rPr>
                <a:t>55%/year</a:t>
              </a:r>
            </a:p>
            <a:p>
              <a:r>
                <a:rPr lang="en-US" sz="2400">
                  <a:solidFill>
                    <a:schemeClr val="tx1"/>
                  </a:solidFill>
                </a:rPr>
                <a:t>(2X/1.5yr)</a:t>
              </a:r>
            </a:p>
          </p:txBody>
        </p:sp>
        <p:cxnSp>
          <p:nvCxnSpPr>
            <p:cNvPr id="1560585" name="AutoShape 9"/>
            <p:cNvCxnSpPr>
              <a:cxnSpLocks noChangeShapeType="1"/>
              <a:stCxn id="1560584" idx="1"/>
            </p:cNvCxnSpPr>
            <p:nvPr/>
          </p:nvCxnSpPr>
          <p:spPr bwMode="auto">
            <a:xfrm rot="10800000" flipV="1">
              <a:off x="4449" y="1189"/>
              <a:ext cx="159" cy="135"/>
            </a:xfrm>
            <a:prstGeom prst="curvedConnector2">
              <a:avLst/>
            </a:prstGeom>
            <a:noFill/>
            <a:ln w="12700">
              <a:solidFill>
                <a:schemeClr val="accent1"/>
              </a:solidFill>
              <a:round/>
              <a:headEnd/>
              <a:tailEnd type="triangle" w="med" len="med"/>
            </a:ln>
            <a:effectLst/>
          </p:spPr>
        </p:cxnSp>
      </p:grpSp>
      <p:grpSp>
        <p:nvGrpSpPr>
          <p:cNvPr id="3" name="Group 10"/>
          <p:cNvGrpSpPr>
            <a:grpSpLocks/>
          </p:cNvGrpSpPr>
          <p:nvPr/>
        </p:nvGrpSpPr>
        <p:grpSpPr bwMode="auto">
          <a:xfrm>
            <a:off x="6781799" y="4114800"/>
            <a:ext cx="2209799" cy="1524000"/>
            <a:chOff x="4319" y="2606"/>
            <a:chExt cx="1392" cy="746"/>
          </a:xfrm>
        </p:grpSpPr>
        <p:sp>
          <p:nvSpPr>
            <p:cNvPr id="1560587" name="Rectangle 11"/>
            <p:cNvSpPr>
              <a:spLocks noChangeArrowheads="1"/>
            </p:cNvSpPr>
            <p:nvPr/>
          </p:nvSpPr>
          <p:spPr bwMode="auto">
            <a:xfrm>
              <a:off x="4657" y="2606"/>
              <a:ext cx="1054" cy="746"/>
            </a:xfrm>
            <a:prstGeom prst="rect">
              <a:avLst/>
            </a:prstGeom>
            <a:noFill/>
            <a:ln w="12700">
              <a:noFill/>
              <a:miter lim="800000"/>
              <a:headEnd/>
              <a:tailEnd/>
            </a:ln>
            <a:effectLst/>
          </p:spPr>
          <p:txBody>
            <a:bodyPr lIns="90488" tIns="44450" rIns="90488" bIns="44450">
              <a:spAutoFit/>
            </a:bodyPr>
            <a:lstStyle/>
            <a:p>
              <a:r>
                <a:rPr lang="en-US" sz="2400">
                  <a:solidFill>
                    <a:schemeClr val="tx1"/>
                  </a:solidFill>
                </a:rPr>
                <a:t>DRAM</a:t>
              </a:r>
            </a:p>
            <a:p>
              <a:r>
                <a:rPr lang="en-US" sz="2400">
                  <a:solidFill>
                    <a:schemeClr val="tx1"/>
                  </a:solidFill>
                </a:rPr>
                <a:t>7%/year</a:t>
              </a:r>
            </a:p>
            <a:p>
              <a:r>
                <a:rPr lang="en-US" sz="2400">
                  <a:solidFill>
                    <a:schemeClr val="tx1"/>
                  </a:solidFill>
                </a:rPr>
                <a:t>(2X/10yrs)</a:t>
              </a:r>
            </a:p>
          </p:txBody>
        </p:sp>
        <p:cxnSp>
          <p:nvCxnSpPr>
            <p:cNvPr id="1560588" name="AutoShape 12"/>
            <p:cNvCxnSpPr>
              <a:cxnSpLocks noChangeShapeType="1"/>
              <a:stCxn id="1560587" idx="1"/>
            </p:cNvCxnSpPr>
            <p:nvPr/>
          </p:nvCxnSpPr>
          <p:spPr bwMode="auto">
            <a:xfrm rot="10800000">
              <a:off x="4319" y="2830"/>
              <a:ext cx="338" cy="149"/>
            </a:xfrm>
            <a:prstGeom prst="curvedConnector3">
              <a:avLst>
                <a:gd name="adj1" fmla="val 82154"/>
              </a:avLst>
            </a:prstGeom>
            <a:noFill/>
            <a:ln w="12700">
              <a:solidFill>
                <a:schemeClr val="accent1"/>
              </a:solidFill>
              <a:round/>
              <a:headEnd/>
              <a:tailEnd type="triangle" w="med" len="med"/>
            </a:ln>
            <a:effectLst/>
          </p:spPr>
        </p:cxnSp>
      </p:grpSp>
      <p:sp>
        <p:nvSpPr>
          <p:cNvPr id="1560589" name="Line 13"/>
          <p:cNvSpPr>
            <a:spLocks noChangeShapeType="1"/>
          </p:cNvSpPr>
          <p:nvPr/>
        </p:nvSpPr>
        <p:spPr bwMode="auto">
          <a:xfrm>
            <a:off x="6096000" y="2514600"/>
            <a:ext cx="0" cy="2133600"/>
          </a:xfrm>
          <a:prstGeom prst="line">
            <a:avLst/>
          </a:prstGeom>
          <a:noFill/>
          <a:ln w="25400">
            <a:solidFill>
              <a:srgbClr val="FC0128"/>
            </a:solidFill>
            <a:round/>
            <a:headEnd type="triangle" w="med" len="med"/>
            <a:tailEnd type="triangle" w="med" len="med"/>
          </a:ln>
          <a:effectLst/>
        </p:spPr>
        <p:txBody>
          <a:bodyPr wrap="none" anchor="ctr"/>
          <a:lstStyle/>
          <a:p>
            <a:endParaRPr lang="en-US"/>
          </a:p>
        </p:txBody>
      </p:sp>
      <p:sp>
        <p:nvSpPr>
          <p:cNvPr id="1560590" name="Rectangle 14"/>
          <p:cNvSpPr>
            <a:spLocks noChangeArrowheads="1"/>
          </p:cNvSpPr>
          <p:nvPr/>
        </p:nvSpPr>
        <p:spPr bwMode="auto">
          <a:xfrm>
            <a:off x="6096000" y="2819400"/>
            <a:ext cx="2757488" cy="1184275"/>
          </a:xfrm>
          <a:prstGeom prst="rect">
            <a:avLst/>
          </a:prstGeom>
          <a:noFill/>
          <a:ln w="12700">
            <a:noFill/>
            <a:miter lim="800000"/>
            <a:headEnd/>
            <a:tailEnd/>
          </a:ln>
          <a:effectLst/>
        </p:spPr>
        <p:txBody>
          <a:bodyPr wrap="none" lIns="90488" tIns="44450" rIns="90488" bIns="44450">
            <a:spAutoFit/>
          </a:bodyPr>
          <a:lstStyle/>
          <a:p>
            <a:r>
              <a:rPr lang="en-US" sz="2400"/>
              <a:t>Processor-Memory</a:t>
            </a:r>
          </a:p>
          <a:p>
            <a:r>
              <a:rPr lang="en-US" sz="2400"/>
              <a:t>Performance Gap</a:t>
            </a:r>
            <a:br>
              <a:rPr lang="en-US" sz="2400"/>
            </a:br>
            <a:r>
              <a:rPr lang="en-US" sz="2400"/>
              <a:t>(grows 50%/year)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05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05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0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582" grpId="0"/>
      <p:bldP spid="1560589" grpId="0" animBg="1"/>
      <p:bldP spid="156059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ChangeArrowheads="1"/>
          </p:cNvSpPr>
          <p:nvPr>
            <p:ph type="title"/>
          </p:nvPr>
        </p:nvSpPr>
        <p:spPr>
          <a:xfrm>
            <a:off x="533400" y="304800"/>
            <a:ext cx="8153400" cy="426142"/>
          </a:xfrm>
        </p:spPr>
        <p:txBody>
          <a:bodyPr/>
          <a:lstStyle/>
          <a:p>
            <a:r>
              <a:rPr lang="en-US" dirty="0" smtClean="0"/>
              <a:t>DRAM </a:t>
            </a:r>
            <a:r>
              <a:rPr lang="zh-CN" altLang="en-US" dirty="0" smtClean="0"/>
              <a:t>存储系统总结</a:t>
            </a:r>
            <a:endParaRPr lang="en-US" dirty="0"/>
          </a:p>
        </p:txBody>
      </p:sp>
      <p:sp>
        <p:nvSpPr>
          <p:cNvPr id="1595395" name="Rectangle 3"/>
          <p:cNvSpPr>
            <a:spLocks noGrp="1" noChangeArrowheads="1"/>
          </p:cNvSpPr>
          <p:nvPr>
            <p:ph type="body" idx="1"/>
          </p:nvPr>
        </p:nvSpPr>
        <p:spPr>
          <a:xfrm>
            <a:off x="685800" y="914400"/>
            <a:ext cx="7848600" cy="3713837"/>
          </a:xfrm>
        </p:spPr>
        <p:txBody>
          <a:bodyPr/>
          <a:lstStyle/>
          <a:p>
            <a:r>
              <a:rPr lang="zh-CN" altLang="en-US" dirty="0" smtClean="0"/>
              <a:t>匹配</a:t>
            </a:r>
            <a:r>
              <a:rPr lang="en-US" altLang="zh-CN" dirty="0" smtClean="0"/>
              <a:t>cache</a:t>
            </a:r>
            <a:r>
              <a:rPr lang="zh-CN" altLang="en-US" dirty="0" smtClean="0"/>
              <a:t>的特性很重要</a:t>
            </a:r>
            <a:endParaRPr lang="en-US" dirty="0"/>
          </a:p>
          <a:p>
            <a:pPr lvl="1"/>
            <a:r>
              <a:rPr lang="en-US" dirty="0"/>
              <a:t>caches </a:t>
            </a:r>
            <a:r>
              <a:rPr lang="zh-CN" altLang="en-US" dirty="0"/>
              <a:t>一</a:t>
            </a:r>
            <a:r>
              <a:rPr lang="zh-CN" altLang="en-US" dirty="0" smtClean="0"/>
              <a:t>次访问一个块 </a:t>
            </a:r>
            <a:r>
              <a:rPr lang="en-US" dirty="0" smtClean="0"/>
              <a:t>( </a:t>
            </a:r>
            <a:r>
              <a:rPr lang="zh-CN" altLang="en-US" dirty="0" smtClean="0"/>
              <a:t>通常大于一个字 </a:t>
            </a:r>
            <a:r>
              <a:rPr lang="en-US" dirty="0" smtClean="0"/>
              <a:t>)</a:t>
            </a:r>
            <a:endParaRPr lang="en-US" dirty="0"/>
          </a:p>
          <a:p>
            <a:pPr lvl="1"/>
            <a:endParaRPr lang="en-US" dirty="0"/>
          </a:p>
          <a:p>
            <a:r>
              <a:rPr lang="zh-CN" altLang="en-US" dirty="0" smtClean="0"/>
              <a:t>具有</a:t>
            </a:r>
            <a:r>
              <a:rPr lang="en-US" altLang="zh-CN" dirty="0" smtClean="0"/>
              <a:t>DRAM</a:t>
            </a:r>
            <a:r>
              <a:rPr lang="zh-CN" altLang="en-US" dirty="0" smtClean="0"/>
              <a:t>的特性</a:t>
            </a:r>
            <a:endParaRPr lang="en-US" dirty="0"/>
          </a:p>
          <a:p>
            <a:pPr lvl="1"/>
            <a:r>
              <a:rPr lang="zh-CN" altLang="en-US" dirty="0"/>
              <a:t>使用</a:t>
            </a:r>
            <a:r>
              <a:rPr lang="zh-CN" altLang="en-US" dirty="0" smtClean="0"/>
              <a:t>支持快速多字访问的</a:t>
            </a:r>
            <a:r>
              <a:rPr lang="en-US" altLang="zh-CN" dirty="0"/>
              <a:t>DRAMs </a:t>
            </a:r>
            <a:r>
              <a:rPr lang="zh-CN" altLang="en-US" dirty="0"/>
              <a:t>以及</a:t>
            </a:r>
            <a:r>
              <a:rPr lang="zh-CN" altLang="en-US" dirty="0" smtClean="0"/>
              <a:t>和</a:t>
            </a:r>
            <a:r>
              <a:rPr lang="en-US" altLang="zh-CN" dirty="0" smtClean="0"/>
              <a:t>cache</a:t>
            </a:r>
            <a:r>
              <a:rPr lang="zh-CN" altLang="en-US" dirty="0" smtClean="0"/>
              <a:t>的块大小匹配的</a:t>
            </a:r>
            <a:r>
              <a:rPr lang="en-US" altLang="zh-CN" smtClean="0"/>
              <a:t>DRAM</a:t>
            </a:r>
            <a:r>
              <a:rPr lang="en-US" altLang="zh-CN"/>
              <a:t>s</a:t>
            </a:r>
            <a:endParaRPr lang="en-US" dirty="0"/>
          </a:p>
          <a:p>
            <a:r>
              <a:rPr lang="zh-CN" altLang="en-US" dirty="0" smtClean="0"/>
              <a:t>具有存储器</a:t>
            </a:r>
            <a:r>
              <a:rPr lang="en-US" altLang="zh-CN" dirty="0" smtClean="0"/>
              <a:t>-</a:t>
            </a:r>
            <a:r>
              <a:rPr lang="zh-CN" altLang="en-US" dirty="0" smtClean="0"/>
              <a:t>总线的特性</a:t>
            </a:r>
            <a:endParaRPr lang="en-US" dirty="0"/>
          </a:p>
          <a:p>
            <a:pPr lvl="1"/>
            <a:r>
              <a:rPr lang="zh-CN" altLang="en-US" dirty="0"/>
              <a:t>确</a:t>
            </a:r>
            <a:r>
              <a:rPr lang="zh-CN" altLang="en-US" dirty="0" smtClean="0"/>
              <a:t>保存储器</a:t>
            </a:r>
            <a:r>
              <a:rPr lang="en-US" altLang="zh-CN" dirty="0" smtClean="0"/>
              <a:t>-</a:t>
            </a:r>
            <a:r>
              <a:rPr lang="zh-CN" altLang="en-US" dirty="0" smtClean="0"/>
              <a:t>总线可以支持</a:t>
            </a:r>
            <a:r>
              <a:rPr lang="en-US" altLang="zh-CN" dirty="0" smtClean="0"/>
              <a:t>DRAM</a:t>
            </a:r>
            <a:r>
              <a:rPr lang="zh-CN" altLang="en-US" dirty="0" smtClean="0"/>
              <a:t>的访问速度和模式</a:t>
            </a:r>
            <a:endParaRPr lang="en-US" altLang="zh-CN" dirty="0" smtClean="0"/>
          </a:p>
          <a:p>
            <a:pPr lvl="1"/>
            <a:r>
              <a:rPr lang="zh-CN" altLang="en-US" dirty="0"/>
              <a:t>目标</a:t>
            </a:r>
            <a:r>
              <a:rPr lang="zh-CN" altLang="en-US" dirty="0" smtClean="0"/>
              <a:t>是增大</a:t>
            </a:r>
            <a:r>
              <a:rPr lang="en-US" dirty="0" smtClean="0"/>
              <a:t>Memory-Bus </a:t>
            </a:r>
            <a:r>
              <a:rPr lang="en-US" dirty="0"/>
              <a:t>to Cache </a:t>
            </a:r>
            <a:r>
              <a:rPr lang="zh-CN" altLang="en-US" dirty="0" smtClean="0"/>
              <a:t>的带宽</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a:xfrm>
            <a:off x="533400" y="304800"/>
            <a:ext cx="8153400" cy="422275"/>
          </a:xfrm>
        </p:spPr>
        <p:txBody>
          <a:bodyPr/>
          <a:lstStyle/>
          <a:p>
            <a:r>
              <a:rPr lang="en-US" altLang="zh-CN" dirty="0" smtClean="0"/>
              <a:t>Cache</a:t>
            </a:r>
            <a:r>
              <a:rPr lang="zh-CN" altLang="en-US" dirty="0" smtClean="0"/>
              <a:t>性能的评估</a:t>
            </a:r>
            <a:endParaRPr lang="en-US" dirty="0"/>
          </a:p>
        </p:txBody>
      </p:sp>
      <p:sp>
        <p:nvSpPr>
          <p:cNvPr id="1674243" name="Rectangle 3"/>
          <p:cNvSpPr>
            <a:spLocks noGrp="1" noChangeArrowheads="1"/>
          </p:cNvSpPr>
          <p:nvPr>
            <p:ph type="body" idx="1"/>
          </p:nvPr>
        </p:nvSpPr>
        <p:spPr>
          <a:xfrm>
            <a:off x="533400" y="762000"/>
            <a:ext cx="8153400" cy="1673279"/>
          </a:xfrm>
        </p:spPr>
        <p:txBody>
          <a:bodyPr/>
          <a:lstStyle/>
          <a:p>
            <a:r>
              <a:rPr lang="zh-CN" altLang="en-US" dirty="0" smtClean="0"/>
              <a:t>假定</a:t>
            </a:r>
            <a:r>
              <a:rPr lang="en-US" altLang="zh-CN" dirty="0" smtClean="0"/>
              <a:t>cache</a:t>
            </a:r>
            <a:r>
              <a:rPr lang="zh-CN" altLang="en-US" dirty="0" smtClean="0"/>
              <a:t>访问命中的开销是</a:t>
            </a:r>
            <a:r>
              <a:rPr lang="en-US" altLang="zh-CN" dirty="0" smtClean="0"/>
              <a:t>CPU</a:t>
            </a:r>
            <a:r>
              <a:rPr lang="zh-CN" altLang="en-US" dirty="0" smtClean="0"/>
              <a:t>正常执行周期的一部分，因此有：</a:t>
            </a:r>
            <a:endParaRPr lang="en-US" altLang="zh-CN" dirty="0"/>
          </a:p>
          <a:p>
            <a:pPr marL="0" indent="0">
              <a:buNone/>
            </a:pPr>
            <a:r>
              <a:rPr lang="en-US" dirty="0" smtClean="0">
                <a:solidFill>
                  <a:schemeClr val="accent2"/>
                </a:solidFill>
              </a:rPr>
              <a:t>    CPU time = IC </a:t>
            </a:r>
            <a:r>
              <a:rPr lang="en-US" dirty="0" smtClean="0">
                <a:solidFill>
                  <a:schemeClr val="accent2"/>
                </a:solidFill>
                <a:cs typeface="Arial" charset="0"/>
              </a:rPr>
              <a:t>×</a:t>
            </a:r>
            <a:r>
              <a:rPr lang="en-US" dirty="0" smtClean="0">
                <a:solidFill>
                  <a:schemeClr val="accent2"/>
                </a:solidFill>
              </a:rPr>
              <a:t> CPI </a:t>
            </a:r>
            <a:r>
              <a:rPr lang="en-US" dirty="0" smtClean="0">
                <a:solidFill>
                  <a:schemeClr val="accent2"/>
                </a:solidFill>
                <a:cs typeface="Arial" charset="0"/>
              </a:rPr>
              <a:t>×</a:t>
            </a:r>
            <a:r>
              <a:rPr lang="en-US" dirty="0" smtClean="0">
                <a:solidFill>
                  <a:schemeClr val="accent2"/>
                </a:solidFill>
              </a:rPr>
              <a:t> CC</a:t>
            </a:r>
          </a:p>
          <a:p>
            <a:pPr lvl="1" algn="ctr">
              <a:buFont typeface="Monotype Sorts" pitchFamily="2" charset="2"/>
              <a:buNone/>
            </a:pPr>
            <a:r>
              <a:rPr lang="en-US" dirty="0" smtClean="0">
                <a:solidFill>
                  <a:schemeClr val="accent2"/>
                </a:solidFill>
              </a:rPr>
              <a:t>=  </a:t>
            </a:r>
            <a:r>
              <a:rPr lang="en-US" dirty="0">
                <a:solidFill>
                  <a:schemeClr val="accent2"/>
                </a:solidFill>
              </a:rPr>
              <a:t>IC </a:t>
            </a:r>
            <a:r>
              <a:rPr lang="en-US" dirty="0">
                <a:solidFill>
                  <a:schemeClr val="accent2"/>
                </a:solidFill>
                <a:cs typeface="Arial" charset="0"/>
              </a:rPr>
              <a:t>×</a:t>
            </a:r>
            <a:r>
              <a:rPr lang="en-US" dirty="0">
                <a:solidFill>
                  <a:schemeClr val="accent2"/>
                </a:solidFill>
              </a:rPr>
              <a:t> (</a:t>
            </a:r>
            <a:r>
              <a:rPr lang="en-US" dirty="0" err="1">
                <a:solidFill>
                  <a:schemeClr val="accent2"/>
                </a:solidFill>
              </a:rPr>
              <a:t>CPI</a:t>
            </a:r>
            <a:r>
              <a:rPr lang="en-US" baseline="-25000" dirty="0" err="1">
                <a:solidFill>
                  <a:schemeClr val="accent2"/>
                </a:solidFill>
              </a:rPr>
              <a:t>ideal</a:t>
            </a:r>
            <a:r>
              <a:rPr lang="en-US" dirty="0">
                <a:solidFill>
                  <a:schemeClr val="accent2"/>
                </a:solidFill>
              </a:rPr>
              <a:t> + Memory-stall cycles) </a:t>
            </a:r>
            <a:r>
              <a:rPr lang="en-US" dirty="0">
                <a:solidFill>
                  <a:schemeClr val="accent2"/>
                </a:solidFill>
                <a:cs typeface="Arial" charset="0"/>
              </a:rPr>
              <a:t>×</a:t>
            </a:r>
            <a:r>
              <a:rPr lang="en-US" dirty="0">
                <a:solidFill>
                  <a:schemeClr val="accent2"/>
                </a:solidFill>
              </a:rPr>
              <a:t> CC</a:t>
            </a:r>
          </a:p>
        </p:txBody>
      </p:sp>
      <p:grpSp>
        <p:nvGrpSpPr>
          <p:cNvPr id="2" name="Group 8"/>
          <p:cNvGrpSpPr>
            <a:grpSpLocks/>
          </p:cNvGrpSpPr>
          <p:nvPr/>
        </p:nvGrpSpPr>
        <p:grpSpPr bwMode="auto">
          <a:xfrm>
            <a:off x="3200400" y="2362200"/>
            <a:ext cx="3505200"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endParaRPr lang="en-US"/>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a:spAutoFit/>
            </a:bodyPr>
            <a:lstStyle/>
            <a:p>
              <a:pPr algn="ctr"/>
              <a:r>
                <a:rPr lang="en-US" sz="2000">
                  <a:solidFill>
                    <a:schemeClr val="accent2"/>
                  </a:solidFill>
                </a:rPr>
                <a:t>CPI</a:t>
              </a:r>
              <a:r>
                <a:rPr lang="en-US" sz="2000" baseline="-25000">
                  <a:solidFill>
                    <a:schemeClr val="accent2"/>
                  </a:solidFill>
                </a:rPr>
                <a:t>stall</a:t>
              </a:r>
            </a:p>
          </p:txBody>
        </p:sp>
      </p:grpSp>
      <p:sp>
        <p:nvSpPr>
          <p:cNvPr id="1674247" name="Rectangle 7"/>
          <p:cNvSpPr>
            <a:spLocks noChangeArrowheads="1"/>
          </p:cNvSpPr>
          <p:nvPr/>
        </p:nvSpPr>
        <p:spPr bwMode="auto">
          <a:xfrm>
            <a:off x="533400" y="2795588"/>
            <a:ext cx="8153400" cy="3639971"/>
          </a:xfrm>
          <a:prstGeom prst="rect">
            <a:avLst/>
          </a:prstGeom>
          <a:noFill/>
          <a:ln w="12700">
            <a:noFill/>
            <a:miter lim="800000"/>
            <a:headEnd/>
            <a:tailEnd/>
          </a:ln>
          <a:effectLst/>
        </p:spPr>
        <p:txBody>
          <a:bodyPr lIns="63500" tIns="25400" rIns="63500" bIns="25400">
            <a:spAutoFit/>
          </a:bodyPr>
          <a:lstStyle/>
          <a:p>
            <a:pPr marL="287338" indent="-287338" algn="ctr">
              <a:spcBef>
                <a:spcPct val="30000"/>
              </a:spcBef>
              <a:buClr>
                <a:schemeClr val="accent1"/>
              </a:buClr>
              <a:buSzPct val="75000"/>
              <a:buFont typeface="Wingdings" pitchFamily="2" charset="2"/>
              <a:buChar char="q"/>
            </a:pPr>
            <a:r>
              <a:rPr lang="zh-CN" altLang="en-US" sz="2400" dirty="0" smtClean="0">
                <a:solidFill>
                  <a:schemeClr val="tx1"/>
                </a:solidFill>
              </a:rPr>
              <a:t>存储器阻塞的时钟周期来源于</a:t>
            </a:r>
            <a:r>
              <a:rPr lang="en-US" altLang="zh-CN" sz="2400" dirty="0" smtClean="0">
                <a:solidFill>
                  <a:schemeClr val="tx1"/>
                </a:solidFill>
              </a:rPr>
              <a:t>cache</a:t>
            </a:r>
            <a:r>
              <a:rPr lang="zh-CN" altLang="en-US" sz="2400" dirty="0" smtClean="0">
                <a:solidFill>
                  <a:schemeClr val="tx1"/>
                </a:solidFill>
              </a:rPr>
              <a:t>缺失</a:t>
            </a:r>
            <a:r>
              <a:rPr lang="en-US" sz="2400" dirty="0" smtClean="0">
                <a:solidFill>
                  <a:schemeClr val="tx1"/>
                </a:solidFill>
              </a:rPr>
              <a:t> (</a:t>
            </a:r>
            <a:r>
              <a:rPr lang="zh-CN" altLang="en-US" sz="2400" dirty="0" smtClean="0">
                <a:solidFill>
                  <a:schemeClr val="tx1"/>
                </a:solidFill>
              </a:rPr>
              <a:t>存储器阻塞的时钟周期可以定义为读操作和写操作引起的阻塞的时钟周期数之和</a:t>
            </a:r>
            <a:r>
              <a:rPr lang="en-US" sz="2400" dirty="0" smtClean="0">
                <a:solidFill>
                  <a:schemeClr val="tx1"/>
                </a:solidFill>
              </a:rPr>
              <a:t>)</a:t>
            </a:r>
            <a:r>
              <a:rPr lang="en-US" sz="2400" dirty="0">
                <a:solidFill>
                  <a:schemeClr val="tx1"/>
                </a:solidFill>
              </a:rPr>
              <a:t> </a:t>
            </a:r>
            <a:endParaRPr lang="en-US" sz="2400" dirty="0" smtClean="0">
              <a:solidFill>
                <a:schemeClr val="tx1"/>
              </a:solidFill>
            </a:endParaRPr>
          </a:p>
          <a:p>
            <a:pPr algn="ctr">
              <a:spcBef>
                <a:spcPct val="30000"/>
              </a:spcBef>
              <a:buClr>
                <a:schemeClr val="accent1"/>
              </a:buClr>
              <a:buSzPct val="75000"/>
            </a:pPr>
            <a:r>
              <a:rPr lang="zh-CN" altLang="en-US" sz="2000" dirty="0" smtClean="0">
                <a:solidFill>
                  <a:schemeClr val="accent2"/>
                </a:solidFill>
              </a:rPr>
              <a:t>读操作阻塞的时钟周期数</a:t>
            </a:r>
            <a:r>
              <a:rPr lang="en-US" sz="2000" dirty="0" smtClean="0">
                <a:solidFill>
                  <a:schemeClr val="accent2"/>
                </a:solidFill>
              </a:rPr>
              <a:t>  =   </a:t>
            </a:r>
          </a:p>
          <a:p>
            <a:pPr marL="741363" lvl="1" indent="-246063" algn="ctr">
              <a:spcBef>
                <a:spcPct val="30000"/>
              </a:spcBef>
              <a:buClr>
                <a:schemeClr val="accent1"/>
              </a:buClr>
              <a:buSzPct val="75000"/>
              <a:buFont typeface="Monotype Sorts" pitchFamily="2" charset="2"/>
              <a:buNone/>
            </a:pPr>
            <a:r>
              <a:rPr lang="zh-CN" altLang="en-US" sz="2000" dirty="0" smtClean="0">
                <a:solidFill>
                  <a:schemeClr val="accent2"/>
                </a:solidFill>
              </a:rPr>
              <a:t>读的次数</a:t>
            </a:r>
            <a:r>
              <a:rPr lang="en-US" altLang="zh-CN" sz="2000" dirty="0" smtClean="0">
                <a:solidFill>
                  <a:schemeClr val="accent2"/>
                </a:solidFill>
              </a:rPr>
              <a:t>/</a:t>
            </a:r>
            <a:r>
              <a:rPr lang="zh-CN" altLang="en-US" sz="2000" dirty="0" smtClean="0">
                <a:solidFill>
                  <a:schemeClr val="accent2"/>
                </a:solidFill>
              </a:rPr>
              <a:t>程序</a:t>
            </a:r>
            <a:r>
              <a:rPr lang="en-US" sz="2000" dirty="0" smtClean="0">
                <a:solidFill>
                  <a:schemeClr val="accent2"/>
                </a:solidFill>
                <a:cs typeface="Arial" charset="0"/>
              </a:rPr>
              <a:t>×</a:t>
            </a:r>
            <a:r>
              <a:rPr lang="en-US" sz="2000" dirty="0" smtClean="0">
                <a:solidFill>
                  <a:schemeClr val="accent2"/>
                </a:solidFill>
              </a:rPr>
              <a:t> </a:t>
            </a:r>
            <a:r>
              <a:rPr lang="zh-CN" altLang="en-US" sz="2000" dirty="0" smtClean="0">
                <a:solidFill>
                  <a:schemeClr val="accent2"/>
                </a:solidFill>
              </a:rPr>
              <a:t>读缺失率</a:t>
            </a:r>
            <a:r>
              <a:rPr lang="en-US" sz="2000" dirty="0" smtClean="0">
                <a:solidFill>
                  <a:schemeClr val="accent2"/>
                </a:solidFill>
                <a:cs typeface="Arial" charset="0"/>
              </a:rPr>
              <a:t>×</a:t>
            </a:r>
            <a:r>
              <a:rPr lang="en-US" sz="2000" dirty="0" smtClean="0">
                <a:solidFill>
                  <a:schemeClr val="accent2"/>
                </a:solidFill>
              </a:rPr>
              <a:t> </a:t>
            </a:r>
            <a:r>
              <a:rPr lang="zh-CN" altLang="en-US" sz="2000" dirty="0" smtClean="0">
                <a:solidFill>
                  <a:schemeClr val="accent2"/>
                </a:solidFill>
              </a:rPr>
              <a:t>读缺失代价</a:t>
            </a:r>
            <a:endParaRPr lang="en-US" altLang="zh-CN" sz="2000" dirty="0">
              <a:solidFill>
                <a:schemeClr val="accent2"/>
              </a:solidFill>
            </a:endParaRPr>
          </a:p>
          <a:p>
            <a:pPr marL="741363" lvl="1" indent="-246063" algn="ctr">
              <a:spcBef>
                <a:spcPct val="30000"/>
              </a:spcBef>
              <a:buClr>
                <a:schemeClr val="accent1"/>
              </a:buClr>
              <a:buSzPct val="75000"/>
              <a:buFont typeface="Monotype Sorts" pitchFamily="2" charset="2"/>
              <a:buNone/>
            </a:pPr>
            <a:r>
              <a:rPr lang="zh-CN" altLang="en-US" sz="2000" dirty="0" smtClean="0">
                <a:solidFill>
                  <a:schemeClr val="accent2"/>
                </a:solidFill>
              </a:rPr>
              <a:t>写操作阻塞的时钟周期数</a:t>
            </a:r>
            <a:r>
              <a:rPr lang="en-US" sz="2000" dirty="0" smtClean="0">
                <a:solidFill>
                  <a:schemeClr val="accent2"/>
                </a:solidFill>
              </a:rPr>
              <a:t>=    </a:t>
            </a:r>
          </a:p>
          <a:p>
            <a:pPr marL="741363" lvl="1" indent="-246063" algn="ctr">
              <a:spcBef>
                <a:spcPct val="30000"/>
              </a:spcBef>
              <a:buClr>
                <a:schemeClr val="accent1"/>
              </a:buClr>
              <a:buSzPct val="75000"/>
              <a:buFont typeface="Monotype Sorts" pitchFamily="2" charset="2"/>
              <a:buNone/>
            </a:pPr>
            <a:r>
              <a:rPr lang="en-US" sz="2000" dirty="0" smtClean="0">
                <a:solidFill>
                  <a:schemeClr val="accent2"/>
                </a:solidFill>
              </a:rPr>
              <a:t>(</a:t>
            </a:r>
            <a:r>
              <a:rPr lang="zh-CN" altLang="en-US" sz="2000" dirty="0" smtClean="0">
                <a:solidFill>
                  <a:schemeClr val="accent2"/>
                </a:solidFill>
              </a:rPr>
              <a:t>写的次数</a:t>
            </a:r>
            <a:r>
              <a:rPr lang="en-US" sz="2000" dirty="0" smtClean="0">
                <a:solidFill>
                  <a:schemeClr val="accent2"/>
                </a:solidFill>
              </a:rPr>
              <a:t>/</a:t>
            </a:r>
            <a:r>
              <a:rPr lang="zh-CN" altLang="en-US" sz="2000" dirty="0" smtClean="0">
                <a:solidFill>
                  <a:schemeClr val="accent2"/>
                </a:solidFill>
              </a:rPr>
              <a:t>程序</a:t>
            </a:r>
            <a:r>
              <a:rPr lang="en-US" sz="2000" dirty="0" smtClean="0">
                <a:solidFill>
                  <a:schemeClr val="accent2"/>
                </a:solidFill>
                <a:cs typeface="Arial" charset="0"/>
              </a:rPr>
              <a:t>×</a:t>
            </a:r>
            <a:r>
              <a:rPr lang="en-US" sz="2000" dirty="0" smtClean="0">
                <a:solidFill>
                  <a:schemeClr val="accent2"/>
                </a:solidFill>
              </a:rPr>
              <a:t> </a:t>
            </a:r>
            <a:r>
              <a:rPr lang="zh-CN" altLang="en-US" sz="2000" smtClean="0">
                <a:solidFill>
                  <a:schemeClr val="accent2"/>
                </a:solidFill>
              </a:rPr>
              <a:t>写缺失率</a:t>
            </a:r>
            <a:r>
              <a:rPr lang="en-US" sz="2000" smtClean="0">
                <a:solidFill>
                  <a:schemeClr val="accent2"/>
                </a:solidFill>
              </a:rPr>
              <a:t> </a:t>
            </a:r>
            <a:r>
              <a:rPr lang="en-US" sz="2000" dirty="0" smtClean="0">
                <a:solidFill>
                  <a:schemeClr val="accent2"/>
                </a:solidFill>
                <a:cs typeface="Arial" charset="0"/>
              </a:rPr>
              <a:t>×</a:t>
            </a:r>
            <a:r>
              <a:rPr lang="zh-CN" altLang="en-US" sz="2000" dirty="0" smtClean="0">
                <a:solidFill>
                  <a:schemeClr val="accent2"/>
                </a:solidFill>
                <a:cs typeface="Arial" charset="0"/>
              </a:rPr>
              <a:t>写缺失代价</a:t>
            </a:r>
            <a:r>
              <a:rPr lang="en-US" sz="2000" dirty="0" smtClean="0">
                <a:solidFill>
                  <a:schemeClr val="accent2"/>
                </a:solidFill>
              </a:rPr>
              <a:t>)   +  </a:t>
            </a:r>
            <a:r>
              <a:rPr lang="zh-CN" altLang="en-US" sz="2000" dirty="0" smtClean="0">
                <a:solidFill>
                  <a:schemeClr val="accent2"/>
                </a:solidFill>
              </a:rPr>
              <a:t>写缓冲区阻塞</a:t>
            </a:r>
            <a:endParaRPr lang="en-US" sz="2000" dirty="0" smtClean="0">
              <a:solidFill>
                <a:schemeClr val="accent2"/>
              </a:solidFill>
            </a:endParaRPr>
          </a:p>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对于采取写直达的</a:t>
            </a:r>
            <a:r>
              <a:rPr lang="en-US" sz="2400" dirty="0" smtClean="0">
                <a:solidFill>
                  <a:schemeClr val="tx1"/>
                </a:solidFill>
              </a:rPr>
              <a:t>caches</a:t>
            </a:r>
            <a:r>
              <a:rPr lang="en-US" sz="2400" dirty="0">
                <a:solidFill>
                  <a:schemeClr val="tx1"/>
                </a:solidFill>
              </a:rPr>
              <a:t>, </a:t>
            </a:r>
            <a:r>
              <a:rPr lang="zh-CN" altLang="en-US" sz="2400" dirty="0" smtClean="0">
                <a:solidFill>
                  <a:schemeClr val="tx1"/>
                </a:solidFill>
              </a:rPr>
              <a:t>可以简化为</a:t>
            </a:r>
            <a:endParaRPr lang="en-US" altLang="zh-CN" sz="2400" dirty="0" smtClean="0">
              <a:solidFill>
                <a:schemeClr val="tx1"/>
              </a:solidFill>
            </a:endParaRPr>
          </a:p>
          <a:p>
            <a:pPr>
              <a:spcBef>
                <a:spcPct val="30000"/>
              </a:spcBef>
              <a:buClr>
                <a:schemeClr val="accent1"/>
              </a:buClr>
              <a:buSzPct val="75000"/>
            </a:pPr>
            <a:r>
              <a:rPr lang="zh-CN" altLang="en-US" sz="2000" dirty="0" smtClean="0">
                <a:solidFill>
                  <a:schemeClr val="accent2"/>
                </a:solidFill>
              </a:rPr>
              <a:t>存储器阻塞时钟周期</a:t>
            </a:r>
            <a:r>
              <a:rPr lang="en-US" sz="2000" dirty="0" smtClean="0">
                <a:solidFill>
                  <a:schemeClr val="accent2"/>
                </a:solidFill>
              </a:rPr>
              <a:t>= </a:t>
            </a:r>
            <a:r>
              <a:rPr lang="zh-CN" altLang="en-US" sz="2000" dirty="0" smtClean="0">
                <a:solidFill>
                  <a:schemeClr val="accent2"/>
                </a:solidFill>
              </a:rPr>
              <a:t>存储器访问次数</a:t>
            </a:r>
            <a:r>
              <a:rPr lang="en-US" altLang="zh-CN" sz="2000" dirty="0" smtClean="0">
                <a:solidFill>
                  <a:schemeClr val="accent2"/>
                </a:solidFill>
              </a:rPr>
              <a:t>/</a:t>
            </a:r>
            <a:r>
              <a:rPr lang="zh-CN" altLang="en-US" sz="2000" dirty="0" smtClean="0">
                <a:solidFill>
                  <a:schemeClr val="accent2"/>
                </a:solidFill>
              </a:rPr>
              <a:t>程序</a:t>
            </a:r>
            <a:r>
              <a:rPr lang="en-US" sz="2000" dirty="0" smtClean="0">
                <a:solidFill>
                  <a:schemeClr val="accent2"/>
                </a:solidFill>
                <a:cs typeface="Arial" charset="0"/>
              </a:rPr>
              <a:t>× </a:t>
            </a:r>
            <a:r>
              <a:rPr lang="zh-CN" altLang="en-US" sz="2000" dirty="0" smtClean="0">
                <a:solidFill>
                  <a:schemeClr val="accent2"/>
                </a:solidFill>
                <a:cs typeface="Arial" charset="0"/>
              </a:rPr>
              <a:t>缺失率</a:t>
            </a:r>
            <a:r>
              <a:rPr lang="en-US" sz="2000" dirty="0" smtClean="0">
                <a:solidFill>
                  <a:schemeClr val="accent2"/>
                </a:solidFill>
                <a:cs typeface="Arial" charset="0"/>
              </a:rPr>
              <a:t>×</a:t>
            </a:r>
            <a:r>
              <a:rPr lang="en-US" sz="2000" dirty="0" smtClean="0">
                <a:solidFill>
                  <a:schemeClr val="accent2"/>
                </a:solidFill>
              </a:rPr>
              <a:t> </a:t>
            </a:r>
            <a:r>
              <a:rPr lang="zh-CN" altLang="en-US" sz="2000" dirty="0" smtClean="0">
                <a:solidFill>
                  <a:schemeClr val="accent2"/>
                </a:solidFill>
              </a:rPr>
              <a:t>缺失代价</a:t>
            </a:r>
            <a:endParaRPr lang="en-US" sz="20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a:xfrm>
            <a:off x="533400" y="304800"/>
            <a:ext cx="8153400" cy="426142"/>
          </a:xfrm>
        </p:spPr>
        <p:txBody>
          <a:bodyPr/>
          <a:lstStyle/>
          <a:p>
            <a:r>
              <a:rPr lang="en-US" altLang="zh-CN" dirty="0" smtClean="0"/>
              <a:t>cache</a:t>
            </a:r>
            <a:r>
              <a:rPr lang="zh-CN" altLang="en-US" dirty="0" smtClean="0"/>
              <a:t>性能对处理器性能的影响</a:t>
            </a:r>
            <a:endParaRPr lang="en-US" dirty="0"/>
          </a:p>
        </p:txBody>
      </p:sp>
      <p:sp>
        <p:nvSpPr>
          <p:cNvPr id="1676291" name="Rectangle 3"/>
          <p:cNvSpPr>
            <a:spLocks noGrp="1" noChangeArrowheads="1"/>
          </p:cNvSpPr>
          <p:nvPr>
            <p:ph type="body" idx="1"/>
          </p:nvPr>
        </p:nvSpPr>
        <p:spPr>
          <a:xfrm>
            <a:off x="533400" y="762000"/>
            <a:ext cx="8305800" cy="5360442"/>
          </a:xfrm>
        </p:spPr>
        <p:txBody>
          <a:bodyPr/>
          <a:lstStyle/>
          <a:p>
            <a:pPr>
              <a:lnSpc>
                <a:spcPct val="100000"/>
              </a:lnSpc>
              <a:spcBef>
                <a:spcPts val="600"/>
              </a:spcBef>
            </a:pPr>
            <a:r>
              <a:rPr lang="zh-CN" altLang="en-US" sz="2000" dirty="0"/>
              <a:t>只</a:t>
            </a:r>
            <a:r>
              <a:rPr lang="zh-CN" altLang="en-US" sz="2000" dirty="0" smtClean="0"/>
              <a:t>提高处理器性能</a:t>
            </a:r>
            <a:r>
              <a:rPr lang="en-US" sz="2000" dirty="0" smtClean="0"/>
              <a:t> (</a:t>
            </a:r>
            <a:r>
              <a:rPr lang="en-US" sz="2000" dirty="0"/>
              <a:t>faster clock rate and/or lower CPI</a:t>
            </a:r>
            <a:r>
              <a:rPr lang="en-US" sz="2000" dirty="0" smtClean="0"/>
              <a:t>)</a:t>
            </a:r>
            <a:r>
              <a:rPr lang="zh-CN" altLang="en-US" sz="2000" dirty="0" smtClean="0"/>
              <a:t>，不改进存储系统，会</a:t>
            </a:r>
            <a:r>
              <a:rPr lang="zh-CN" altLang="en-US" sz="2000" dirty="0"/>
              <a:t>使相关</a:t>
            </a:r>
            <a:r>
              <a:rPr lang="zh-CN" altLang="en-US" sz="2000" dirty="0" smtClean="0"/>
              <a:t>的</a:t>
            </a:r>
            <a:r>
              <a:rPr lang="en-US" altLang="zh-CN" sz="2000" dirty="0" smtClean="0"/>
              <a:t>cache</a:t>
            </a:r>
            <a:r>
              <a:rPr lang="zh-CN" altLang="en-US" sz="2000" dirty="0" smtClean="0"/>
              <a:t>代价增大</a:t>
            </a:r>
            <a:endParaRPr lang="en-US" sz="2000" dirty="0"/>
          </a:p>
          <a:p>
            <a:pPr lvl="1">
              <a:lnSpc>
                <a:spcPct val="100000"/>
              </a:lnSpc>
              <a:spcBef>
                <a:spcPts val="600"/>
              </a:spcBef>
            </a:pPr>
            <a:r>
              <a:rPr lang="zh-CN" altLang="en-US" dirty="0" smtClean="0"/>
              <a:t>主存系统不可能和处理器周期时间提高得同样快。当计算</a:t>
            </a:r>
            <a:r>
              <a:rPr lang="en-US" dirty="0" smtClean="0"/>
              <a:t> </a:t>
            </a:r>
            <a:r>
              <a:rPr lang="en-US" dirty="0" err="1" smtClean="0"/>
              <a:t>CPI</a:t>
            </a:r>
            <a:r>
              <a:rPr lang="en-US" baseline="-25000" dirty="0" err="1" smtClean="0"/>
              <a:t>stall</a:t>
            </a:r>
            <a:r>
              <a:rPr lang="en-US" dirty="0" smtClean="0"/>
              <a:t> </a:t>
            </a:r>
            <a:r>
              <a:rPr lang="zh-CN" altLang="en-US" dirty="0" smtClean="0"/>
              <a:t>时，在处理器时钟周期内</a:t>
            </a:r>
            <a:r>
              <a:rPr lang="en-US" altLang="zh-CN" dirty="0" smtClean="0"/>
              <a:t>cache</a:t>
            </a:r>
            <a:r>
              <a:rPr lang="zh-CN" altLang="en-US" dirty="0" smtClean="0"/>
              <a:t>的缺失代价是需要计算的，以用于处理</a:t>
            </a:r>
            <a:r>
              <a:rPr lang="en-US" altLang="zh-CN" dirty="0" smtClean="0"/>
              <a:t>cache</a:t>
            </a:r>
            <a:r>
              <a:rPr lang="zh-CN" altLang="en-US" dirty="0" smtClean="0"/>
              <a:t>缺失</a:t>
            </a:r>
            <a:endParaRPr lang="en-US" altLang="zh-CN" dirty="0" smtClean="0"/>
          </a:p>
          <a:p>
            <a:pPr lvl="1">
              <a:lnSpc>
                <a:spcPct val="100000"/>
              </a:lnSpc>
              <a:spcBef>
                <a:spcPts val="600"/>
              </a:spcBef>
            </a:pPr>
            <a:r>
              <a:rPr lang="en-US" dirty="0" err="1" smtClean="0"/>
              <a:t>CPI</a:t>
            </a:r>
            <a:r>
              <a:rPr lang="en-US" baseline="-25000" dirty="0" err="1" smtClean="0"/>
              <a:t>ideal</a:t>
            </a:r>
            <a:r>
              <a:rPr lang="en-US" dirty="0" smtClean="0"/>
              <a:t> </a:t>
            </a:r>
            <a:r>
              <a:rPr lang="zh-CN" altLang="en-US" dirty="0" smtClean="0"/>
              <a:t>越低，时钟周期阻塞（停顿）的影响越显著</a:t>
            </a:r>
            <a:endParaRPr lang="en-US" dirty="0" smtClean="0"/>
          </a:p>
          <a:p>
            <a:pPr>
              <a:lnSpc>
                <a:spcPct val="100000"/>
              </a:lnSpc>
              <a:spcBef>
                <a:spcPts val="600"/>
              </a:spcBef>
            </a:pPr>
            <a:r>
              <a:rPr lang="zh-CN" altLang="en-US" sz="2000" dirty="0" smtClean="0"/>
              <a:t>处理器的理想</a:t>
            </a:r>
            <a:r>
              <a:rPr lang="en-US" altLang="zh-CN" sz="2000" dirty="0" smtClean="0"/>
              <a:t>CPI</a:t>
            </a:r>
            <a:r>
              <a:rPr lang="zh-CN" altLang="en-US" sz="2000" dirty="0" smtClean="0"/>
              <a:t>为</a:t>
            </a:r>
            <a:r>
              <a:rPr lang="en-US" altLang="zh-CN" sz="2000" dirty="0" smtClean="0"/>
              <a:t>2</a:t>
            </a:r>
            <a:r>
              <a:rPr lang="zh-CN" altLang="en-US" sz="2000" dirty="0" smtClean="0"/>
              <a:t>，每次缺失的代价为</a:t>
            </a:r>
            <a:r>
              <a:rPr lang="en-US" altLang="zh-CN" sz="2000" dirty="0" smtClean="0"/>
              <a:t>100</a:t>
            </a:r>
            <a:r>
              <a:rPr lang="zh-CN" altLang="en-US" sz="2000" dirty="0" smtClean="0"/>
              <a:t>个时钟周期，全部</a:t>
            </a:r>
            <a:r>
              <a:rPr lang="en-US" altLang="zh-CN" sz="2000" dirty="0" smtClean="0"/>
              <a:t>load</a:t>
            </a:r>
            <a:r>
              <a:rPr lang="zh-CN" altLang="en-US" sz="2000" dirty="0" smtClean="0"/>
              <a:t>和</a:t>
            </a:r>
            <a:r>
              <a:rPr lang="en-US" altLang="zh-CN" sz="2000" dirty="0" smtClean="0"/>
              <a:t>store</a:t>
            </a:r>
            <a:r>
              <a:rPr lang="zh-CN" altLang="en-US" sz="2000" dirty="0" smtClean="0"/>
              <a:t>的频率为</a:t>
            </a:r>
            <a:r>
              <a:rPr lang="en-US" altLang="zh-CN" sz="2000" dirty="0" smtClean="0"/>
              <a:t>36%</a:t>
            </a:r>
            <a:r>
              <a:rPr lang="zh-CN" altLang="en-US" sz="2000" dirty="0" smtClean="0"/>
              <a:t>，指令</a:t>
            </a:r>
            <a:r>
              <a:rPr lang="en-US" altLang="zh-CN" sz="2000" dirty="0" smtClean="0"/>
              <a:t>cache</a:t>
            </a:r>
            <a:r>
              <a:rPr lang="zh-CN" altLang="en-US" sz="2000" dirty="0" smtClean="0"/>
              <a:t>的缺失率为</a:t>
            </a:r>
            <a:r>
              <a:rPr lang="en-US" altLang="zh-CN" sz="2000" dirty="0" smtClean="0"/>
              <a:t>2%</a:t>
            </a:r>
            <a:r>
              <a:rPr lang="zh-CN" altLang="en-US" sz="2000" dirty="0" smtClean="0"/>
              <a:t>，数据</a:t>
            </a:r>
            <a:r>
              <a:rPr lang="en-US" altLang="zh-CN" sz="2000" dirty="0" smtClean="0"/>
              <a:t>cache</a:t>
            </a:r>
            <a:r>
              <a:rPr lang="zh-CN" altLang="en-US" sz="2000" dirty="0" smtClean="0"/>
              <a:t>的缺失率为</a:t>
            </a:r>
            <a:r>
              <a:rPr lang="en-US" altLang="zh-CN" sz="2000" dirty="0" smtClean="0"/>
              <a:t>4%</a:t>
            </a:r>
            <a:r>
              <a:rPr lang="zh-CN" altLang="en-US" sz="2000" dirty="0" smtClean="0"/>
              <a:t>，有：</a:t>
            </a:r>
            <a:endParaRPr lang="en-US" altLang="zh-CN" sz="2000" dirty="0" smtClean="0"/>
          </a:p>
          <a:p>
            <a:pPr marL="0" indent="0">
              <a:lnSpc>
                <a:spcPct val="100000"/>
              </a:lnSpc>
              <a:spcBef>
                <a:spcPts val="600"/>
              </a:spcBef>
              <a:buNone/>
            </a:pPr>
            <a:r>
              <a:rPr lang="en-US" sz="2000" dirty="0"/>
              <a:t> </a:t>
            </a:r>
            <a:r>
              <a:rPr lang="en-US" sz="2000" dirty="0" smtClean="0"/>
              <a:t>  Memory-stall cycles = 2% </a:t>
            </a:r>
            <a:r>
              <a:rPr lang="en-US" sz="2000" dirty="0" smtClean="0">
                <a:cs typeface="Arial" charset="0"/>
              </a:rPr>
              <a:t>×</a:t>
            </a:r>
            <a:r>
              <a:rPr lang="en-US" sz="2000" dirty="0" smtClean="0"/>
              <a:t> 100 + 36% </a:t>
            </a:r>
            <a:r>
              <a:rPr lang="en-US" sz="2000" dirty="0" smtClean="0">
                <a:cs typeface="Arial" charset="0"/>
              </a:rPr>
              <a:t>×</a:t>
            </a:r>
            <a:r>
              <a:rPr lang="en-US" sz="2000" dirty="0" smtClean="0"/>
              <a:t> 4% </a:t>
            </a:r>
            <a:r>
              <a:rPr lang="en-US" sz="2000" dirty="0" smtClean="0">
                <a:cs typeface="Arial" charset="0"/>
              </a:rPr>
              <a:t>×</a:t>
            </a:r>
            <a:r>
              <a:rPr lang="en-US" sz="2000" dirty="0" smtClean="0"/>
              <a:t> 100 = 3.44</a:t>
            </a:r>
          </a:p>
          <a:p>
            <a:pPr lvl="1" algn="ctr">
              <a:lnSpc>
                <a:spcPct val="100000"/>
              </a:lnSpc>
              <a:spcBef>
                <a:spcPts val="600"/>
              </a:spcBef>
              <a:buFont typeface="Monotype Sorts" pitchFamily="2" charset="2"/>
              <a:buNone/>
            </a:pPr>
            <a:r>
              <a:rPr lang="en-US" dirty="0" smtClean="0"/>
              <a:t>So    </a:t>
            </a:r>
            <a:r>
              <a:rPr lang="en-US" dirty="0" err="1"/>
              <a:t>CPI</a:t>
            </a:r>
            <a:r>
              <a:rPr lang="en-US" baseline="-25000" dirty="0" err="1"/>
              <a:t>stalls</a:t>
            </a:r>
            <a:r>
              <a:rPr lang="en-US" dirty="0"/>
              <a:t>  =  2 + 3.44 = </a:t>
            </a:r>
            <a:r>
              <a:rPr lang="en-US" b="1" dirty="0"/>
              <a:t>5.44</a:t>
            </a:r>
          </a:p>
          <a:p>
            <a:pPr>
              <a:lnSpc>
                <a:spcPct val="100000"/>
              </a:lnSpc>
              <a:spcBef>
                <a:spcPts val="600"/>
              </a:spcBef>
              <a:buFont typeface="Monotype Sorts" pitchFamily="2" charset="2"/>
              <a:buNone/>
            </a:pPr>
            <a:r>
              <a:rPr lang="en-US" sz="2000" dirty="0"/>
              <a:t>	</a:t>
            </a:r>
            <a:r>
              <a:rPr lang="zh-CN" altLang="en-US" sz="2000" dirty="0" smtClean="0"/>
              <a:t>比理想的</a:t>
            </a:r>
            <a:r>
              <a:rPr lang="en-US" altLang="zh-CN" sz="2000" dirty="0" smtClean="0"/>
              <a:t>CPI</a:t>
            </a:r>
            <a:r>
              <a:rPr lang="zh-CN" altLang="en-US" sz="2000" dirty="0" smtClean="0"/>
              <a:t>两倍还多！</a:t>
            </a:r>
            <a:endParaRPr lang="en-US" sz="2000" dirty="0"/>
          </a:p>
          <a:p>
            <a:pPr>
              <a:lnSpc>
                <a:spcPct val="100000"/>
              </a:lnSpc>
              <a:spcBef>
                <a:spcPts val="600"/>
              </a:spcBef>
            </a:pPr>
            <a:r>
              <a:rPr lang="zh-CN" altLang="en-US" sz="2000" dirty="0" smtClean="0"/>
              <a:t>如果</a:t>
            </a:r>
            <a:r>
              <a:rPr lang="en-US" sz="2000" dirty="0" err="1" smtClean="0"/>
              <a:t>CPI</a:t>
            </a:r>
            <a:r>
              <a:rPr lang="en-US" sz="2000" baseline="-25000" dirty="0" err="1" smtClean="0"/>
              <a:t>ideal</a:t>
            </a:r>
            <a:r>
              <a:rPr lang="en-US" sz="2000" dirty="0" smtClean="0"/>
              <a:t> </a:t>
            </a:r>
            <a:r>
              <a:rPr lang="zh-CN" altLang="en-US" sz="2000" dirty="0" smtClean="0"/>
              <a:t>降为</a:t>
            </a:r>
            <a:r>
              <a:rPr lang="en-US" sz="2000" dirty="0" smtClean="0"/>
              <a:t>1</a:t>
            </a:r>
            <a:r>
              <a:rPr lang="zh-CN" altLang="en-US" sz="2000" dirty="0" smtClean="0"/>
              <a:t>，</a:t>
            </a:r>
            <a:r>
              <a:rPr lang="en-US" sz="2000" dirty="0" smtClean="0"/>
              <a:t>0.5</a:t>
            </a:r>
            <a:r>
              <a:rPr lang="zh-CN" altLang="en-US" sz="2000" dirty="0" smtClean="0"/>
              <a:t>，</a:t>
            </a:r>
            <a:r>
              <a:rPr lang="en-US" sz="2000" dirty="0" smtClean="0"/>
              <a:t>  0.25</a:t>
            </a:r>
            <a:r>
              <a:rPr lang="zh-CN" altLang="en-US" sz="2000" dirty="0"/>
              <a:t>会</a:t>
            </a:r>
            <a:r>
              <a:rPr lang="zh-CN" altLang="en-US" sz="2000" dirty="0" smtClean="0"/>
              <a:t>怎样？</a:t>
            </a:r>
            <a:endParaRPr lang="en-US" sz="2000" dirty="0" smtClean="0"/>
          </a:p>
          <a:p>
            <a:pPr>
              <a:lnSpc>
                <a:spcPct val="100000"/>
              </a:lnSpc>
              <a:spcBef>
                <a:spcPts val="600"/>
              </a:spcBef>
            </a:pPr>
            <a:r>
              <a:rPr lang="zh-CN" altLang="en-US" sz="2000" dirty="0" smtClean="0"/>
              <a:t>如果数据</a:t>
            </a:r>
            <a:r>
              <a:rPr lang="en-US" altLang="zh-CN" sz="2000" dirty="0" smtClean="0"/>
              <a:t>cache</a:t>
            </a:r>
            <a:r>
              <a:rPr lang="zh-CN" altLang="en-US" sz="2000" dirty="0" smtClean="0"/>
              <a:t>缺失率为</a:t>
            </a:r>
            <a:r>
              <a:rPr lang="zh-CN" altLang="en-US" sz="2000" dirty="0"/>
              <a:t>为</a:t>
            </a:r>
            <a:r>
              <a:rPr lang="en-US" sz="2000" dirty="0" smtClean="0"/>
              <a:t>1% </a:t>
            </a:r>
            <a:r>
              <a:rPr lang="zh-CN" altLang="en-US" sz="2000" dirty="0" smtClean="0"/>
              <a:t>，</a:t>
            </a:r>
            <a:r>
              <a:rPr lang="en-US" sz="2000" dirty="0" smtClean="0"/>
              <a:t> 2%</a:t>
            </a:r>
            <a:r>
              <a:rPr lang="zh-CN" altLang="en-US" sz="2000" dirty="0" smtClean="0"/>
              <a:t>会怎样</a:t>
            </a:r>
            <a:r>
              <a:rPr lang="en-US" sz="2000" dirty="0" smtClean="0"/>
              <a:t>?</a:t>
            </a:r>
            <a:endParaRPr lang="en-US" sz="2000" dirty="0"/>
          </a:p>
          <a:p>
            <a:pPr>
              <a:lnSpc>
                <a:spcPct val="100000"/>
              </a:lnSpc>
              <a:spcBef>
                <a:spcPts val="600"/>
              </a:spcBef>
            </a:pPr>
            <a:r>
              <a:rPr lang="zh-CN" altLang="en-US" sz="2000" dirty="0" smtClean="0"/>
              <a:t>如果处理器时钟周期速率加倍会怎样</a:t>
            </a:r>
            <a:r>
              <a:rPr lang="en-US" sz="2000" dirty="0" smtClean="0"/>
              <a:t>(</a:t>
            </a:r>
            <a:r>
              <a:rPr lang="en-US" sz="2000" dirty="0"/>
              <a:t>doubling the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62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629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7629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6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平均处理器访问时间</a:t>
            </a:r>
            <a:r>
              <a:rPr lang="en-US" dirty="0" smtClean="0"/>
              <a:t>(AMAT)</a:t>
            </a:r>
            <a:endParaRPr lang="en-US" dirty="0"/>
          </a:p>
        </p:txBody>
      </p:sp>
      <p:sp>
        <p:nvSpPr>
          <p:cNvPr id="3" name="Content Placeholder 2"/>
          <p:cNvSpPr>
            <a:spLocks noGrp="1"/>
          </p:cNvSpPr>
          <p:nvPr>
            <p:ph idx="1"/>
          </p:nvPr>
        </p:nvSpPr>
        <p:spPr>
          <a:xfrm>
            <a:off x="533400" y="914400"/>
            <a:ext cx="8153400" cy="4806444"/>
          </a:xfrm>
        </p:spPr>
        <p:txBody>
          <a:bodyPr/>
          <a:lstStyle/>
          <a:p>
            <a:pPr>
              <a:lnSpc>
                <a:spcPct val="100000"/>
              </a:lnSpc>
              <a:spcBef>
                <a:spcPts val="600"/>
              </a:spcBef>
            </a:pPr>
            <a:r>
              <a:rPr lang="zh-CN" altLang="en-US" dirty="0" smtClean="0"/>
              <a:t>一个大容量的</a:t>
            </a:r>
            <a:r>
              <a:rPr lang="en-US" altLang="zh-CN" dirty="0" smtClean="0"/>
              <a:t>cache</a:t>
            </a:r>
            <a:r>
              <a:rPr lang="zh-CN" altLang="en-US" dirty="0" smtClean="0"/>
              <a:t>的访问时间会比较长。如果命中时间增加，那么可能相当于又增加了一级流水线。在某种程度上，大容量</a:t>
            </a:r>
            <a:r>
              <a:rPr lang="en-US" altLang="zh-CN" dirty="0" smtClean="0"/>
              <a:t>cache</a:t>
            </a:r>
            <a:r>
              <a:rPr lang="zh-CN" altLang="en-US" dirty="0" smtClean="0"/>
              <a:t>命中时间的增加反而会</a:t>
            </a:r>
            <a:r>
              <a:rPr lang="zh-CN" altLang="en-US" dirty="0"/>
              <a:t>抵消</a:t>
            </a:r>
            <a:r>
              <a:rPr lang="zh-CN" altLang="en-US" dirty="0" smtClean="0"/>
              <a:t>命中率改进带来的好处，导致处理器</a:t>
            </a:r>
            <a:r>
              <a:rPr lang="zh-CN" altLang="en-US" dirty="0"/>
              <a:t>性</a:t>
            </a:r>
            <a:r>
              <a:rPr lang="zh-CN" altLang="en-US" dirty="0" smtClean="0"/>
              <a:t>能的下降。</a:t>
            </a:r>
            <a:endParaRPr lang="en-US" altLang="zh-CN" dirty="0" smtClean="0"/>
          </a:p>
          <a:p>
            <a:pPr marL="0" indent="0">
              <a:lnSpc>
                <a:spcPct val="100000"/>
              </a:lnSpc>
              <a:spcBef>
                <a:spcPts val="600"/>
              </a:spcBef>
              <a:buNone/>
            </a:pPr>
            <a:endParaRPr lang="en-US" altLang="zh-CN" dirty="0" smtClean="0"/>
          </a:p>
          <a:p>
            <a:pPr>
              <a:lnSpc>
                <a:spcPct val="100000"/>
              </a:lnSpc>
              <a:spcBef>
                <a:spcPts val="600"/>
              </a:spcBef>
            </a:pPr>
            <a:r>
              <a:rPr lang="zh-CN" altLang="en-US" dirty="0"/>
              <a:t>平均处理器访问时间</a:t>
            </a:r>
            <a:r>
              <a:rPr lang="en-US" dirty="0" smtClean="0"/>
              <a:t>(AMAT)</a:t>
            </a:r>
            <a:r>
              <a:rPr lang="zh-CN" altLang="en-US" dirty="0" smtClean="0"/>
              <a:t>是综合考虑了命中、缺失以及不同访问的频率后得出的访存平均时间，有：</a:t>
            </a:r>
            <a:endParaRPr lang="en-US" dirty="0" smtClean="0"/>
          </a:p>
          <a:p>
            <a:pPr marL="287338" lvl="1" indent="-287338" algn="ctr">
              <a:lnSpc>
                <a:spcPct val="100000"/>
              </a:lnSpc>
              <a:spcBef>
                <a:spcPts val="600"/>
              </a:spcBef>
              <a:buNone/>
            </a:pPr>
            <a:r>
              <a:rPr lang="en-US" sz="2400" dirty="0" smtClean="0">
                <a:solidFill>
                  <a:schemeClr val="accent2"/>
                </a:solidFill>
              </a:rPr>
              <a:t>AMAT =  </a:t>
            </a:r>
            <a:r>
              <a:rPr lang="zh-CN" altLang="en-US" sz="2400" dirty="0" smtClean="0">
                <a:solidFill>
                  <a:schemeClr val="accent2"/>
                </a:solidFill>
              </a:rPr>
              <a:t>命中时间</a:t>
            </a:r>
            <a:r>
              <a:rPr lang="en-US" sz="2400" dirty="0" smtClean="0">
                <a:solidFill>
                  <a:schemeClr val="accent2"/>
                </a:solidFill>
              </a:rPr>
              <a:t>+  </a:t>
            </a:r>
            <a:r>
              <a:rPr lang="zh-CN" altLang="en-US" sz="2400" dirty="0" smtClean="0">
                <a:solidFill>
                  <a:schemeClr val="accent2"/>
                </a:solidFill>
              </a:rPr>
              <a:t>缺失率</a:t>
            </a:r>
            <a:r>
              <a:rPr lang="en-US" sz="2400" dirty="0" smtClean="0">
                <a:solidFill>
                  <a:schemeClr val="accent2"/>
                </a:solidFill>
              </a:rPr>
              <a:t>x </a:t>
            </a:r>
            <a:r>
              <a:rPr lang="zh-CN" altLang="en-US" sz="2400" dirty="0" smtClean="0">
                <a:solidFill>
                  <a:schemeClr val="accent2"/>
                </a:solidFill>
              </a:rPr>
              <a:t>缺失代价</a:t>
            </a:r>
            <a:endParaRPr lang="en-US" sz="2400" dirty="0" smtClean="0">
              <a:solidFill>
                <a:schemeClr val="accent2"/>
              </a:solidFill>
            </a:endParaRPr>
          </a:p>
          <a:p>
            <a:pPr marL="287338" lvl="1" indent="-287338">
              <a:lnSpc>
                <a:spcPct val="100000"/>
              </a:lnSpc>
              <a:spcBef>
                <a:spcPts val="600"/>
              </a:spcBef>
            </a:pPr>
            <a:endParaRPr lang="en-US" dirty="0" smtClean="0">
              <a:solidFill>
                <a:schemeClr val="accent2"/>
              </a:solidFill>
            </a:endParaRPr>
          </a:p>
          <a:p>
            <a:pPr>
              <a:lnSpc>
                <a:spcPct val="100000"/>
              </a:lnSpc>
              <a:spcBef>
                <a:spcPts val="600"/>
              </a:spcBef>
            </a:pPr>
            <a:r>
              <a:rPr lang="zh-CN" altLang="en-US" dirty="0" smtClean="0"/>
              <a:t>处理器时钟周期的时间为</a:t>
            </a:r>
            <a:r>
              <a:rPr lang="en-US" altLang="zh-CN" dirty="0" smtClean="0"/>
              <a:t>20</a:t>
            </a:r>
            <a:r>
              <a:rPr lang="zh-CN" altLang="en-US" dirty="0" smtClean="0"/>
              <a:t>微秒，</a:t>
            </a:r>
            <a:r>
              <a:rPr lang="en-US" dirty="0" smtClean="0"/>
              <a:t> </a:t>
            </a:r>
            <a:r>
              <a:rPr lang="zh-CN" altLang="en-US" dirty="0" smtClean="0"/>
              <a:t>缺失代价为</a:t>
            </a:r>
            <a:r>
              <a:rPr lang="en-US" altLang="zh-CN" dirty="0" smtClean="0"/>
              <a:t>50</a:t>
            </a:r>
            <a:r>
              <a:rPr lang="zh-CN" altLang="en-US" dirty="0" smtClean="0"/>
              <a:t>个时钟周期，缺失率为每条指令</a:t>
            </a:r>
            <a:r>
              <a:rPr lang="en-US" altLang="zh-CN" dirty="0" smtClean="0"/>
              <a:t>0.02</a:t>
            </a:r>
            <a:r>
              <a:rPr lang="zh-CN" altLang="en-US" dirty="0" smtClean="0"/>
              <a:t>次缺失，</a:t>
            </a:r>
            <a:r>
              <a:rPr lang="en-US" altLang="zh-CN" dirty="0" smtClean="0"/>
              <a:t>cache</a:t>
            </a:r>
            <a:r>
              <a:rPr lang="zh-CN" altLang="en-US" dirty="0"/>
              <a:t>访问</a:t>
            </a:r>
            <a:r>
              <a:rPr lang="zh-CN" altLang="en-US" dirty="0" smtClean="0"/>
              <a:t>时间为</a:t>
            </a:r>
            <a:r>
              <a:rPr lang="en-US" altLang="zh-CN" dirty="0" smtClean="0"/>
              <a:t>1</a:t>
            </a:r>
            <a:r>
              <a:rPr lang="zh-CN" altLang="en-US" dirty="0" smtClean="0"/>
              <a:t>个时钟周期，求</a:t>
            </a:r>
            <a:r>
              <a:rPr lang="en-US" altLang="zh-CN" dirty="0" smtClean="0"/>
              <a:t>AMAT</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type="subTitle" idx="1"/>
          </p:nvPr>
        </p:nvSpPr>
        <p:spPr>
          <a:xfrm>
            <a:off x="304800" y="1143000"/>
            <a:ext cx="8458200" cy="3818481"/>
          </a:xfrm>
        </p:spPr>
        <p:txBody>
          <a:bodyPr/>
          <a:lstStyle/>
          <a:p>
            <a:pPr algn="just"/>
            <a:r>
              <a:rPr lang="zh-CN" altLang="en-US" b="1" dirty="0" smtClean="0">
                <a:solidFill>
                  <a:srgbClr val="000000"/>
                </a:solidFill>
                <a:latin typeface="黑体" pitchFamily="2" charset="-122"/>
                <a:ea typeface="黑体" pitchFamily="2" charset="-122"/>
              </a:rPr>
              <a:t>定量分析</a:t>
            </a:r>
            <a:endParaRPr lang="zh-CN" altLang="en-US" b="1" dirty="0">
              <a:solidFill>
                <a:srgbClr val="000000"/>
              </a:solidFill>
              <a:latin typeface="黑体" pitchFamily="2" charset="-122"/>
              <a:ea typeface="黑体" pitchFamily="2" charset="-122"/>
            </a:endParaRPr>
          </a:p>
          <a:p>
            <a:pPr algn="just"/>
            <a:r>
              <a:rPr lang="zh-CN" altLang="en-US" b="1" dirty="0">
                <a:solidFill>
                  <a:srgbClr val="000000"/>
                </a:solidFill>
                <a:latin typeface="黑体" pitchFamily="2" charset="-122"/>
                <a:ea typeface="黑体" pitchFamily="2" charset="-122"/>
              </a:rPr>
              <a:t>  </a:t>
            </a:r>
            <a:r>
              <a:rPr lang="en-US" altLang="zh-CN" b="1" dirty="0">
                <a:solidFill>
                  <a:srgbClr val="000000"/>
                </a:solidFill>
                <a:latin typeface="Arial"/>
                <a:ea typeface="黑体" pitchFamily="2" charset="-122"/>
              </a:rPr>
              <a:t>·</a:t>
            </a:r>
            <a:r>
              <a:rPr lang="en-US" altLang="zh-CN" b="1" dirty="0">
                <a:solidFill>
                  <a:srgbClr val="000000"/>
                </a:solidFill>
                <a:latin typeface="黑体" pitchFamily="2" charset="-122"/>
                <a:ea typeface="黑体" pitchFamily="2" charset="-122"/>
              </a:rPr>
              <a:t> </a:t>
            </a:r>
            <a:r>
              <a:rPr lang="zh-CN" altLang="en-US" b="1" dirty="0">
                <a:solidFill>
                  <a:srgbClr val="000000"/>
                </a:solidFill>
                <a:latin typeface="黑体" pitchFamily="2" charset="-122"/>
                <a:ea typeface="黑体" pitchFamily="2" charset="-122"/>
              </a:rPr>
              <a:t>命中率：</a:t>
            </a:r>
          </a:p>
          <a:p>
            <a:pPr algn="just"/>
            <a:endParaRPr lang="zh-CN" altLang="en-US" b="1" dirty="0">
              <a:solidFill>
                <a:srgbClr val="000000"/>
              </a:solidFill>
              <a:latin typeface="黑体" pitchFamily="2" charset="-122"/>
              <a:ea typeface="黑体" pitchFamily="2" charset="-122"/>
            </a:endParaRPr>
          </a:p>
          <a:p>
            <a:pPr algn="just"/>
            <a:endParaRPr lang="zh-CN" altLang="en-US" b="1" dirty="0">
              <a:solidFill>
                <a:srgbClr val="000000"/>
              </a:solidFill>
              <a:latin typeface="黑体" pitchFamily="2" charset="-122"/>
              <a:ea typeface="黑体" pitchFamily="2" charset="-122"/>
            </a:endParaRPr>
          </a:p>
          <a:p>
            <a:pPr algn="just"/>
            <a:r>
              <a:rPr lang="zh-CN" altLang="en-US" b="1" dirty="0">
                <a:solidFill>
                  <a:srgbClr val="000000"/>
                </a:solidFill>
                <a:latin typeface="黑体" pitchFamily="2" charset="-122"/>
                <a:ea typeface="黑体" pitchFamily="2" charset="-122"/>
              </a:rPr>
              <a:t>    </a:t>
            </a:r>
          </a:p>
          <a:p>
            <a:pPr algn="just"/>
            <a:r>
              <a:rPr lang="zh-CN" altLang="en-US" b="1" dirty="0">
                <a:solidFill>
                  <a:srgbClr val="000000"/>
                </a:solidFill>
                <a:latin typeface="黑体" pitchFamily="2" charset="-122"/>
                <a:ea typeface="黑体" pitchFamily="2" charset="-122"/>
              </a:rPr>
              <a:t>    其中： </a:t>
            </a:r>
            <a:r>
              <a:rPr lang="en-US" altLang="zh-CN" b="1" dirty="0" err="1">
                <a:solidFill>
                  <a:srgbClr val="000000"/>
                </a:solidFill>
                <a:latin typeface="黑体" pitchFamily="2" charset="-122"/>
                <a:ea typeface="黑体" pitchFamily="2" charset="-122"/>
              </a:rPr>
              <a:t>N</a:t>
            </a:r>
            <a:r>
              <a:rPr lang="en-US" altLang="zh-CN" b="1" baseline="-25000" dirty="0" err="1">
                <a:solidFill>
                  <a:srgbClr val="000000"/>
                </a:solidFill>
                <a:latin typeface="黑体" pitchFamily="2" charset="-122"/>
                <a:ea typeface="黑体" pitchFamily="2" charset="-122"/>
              </a:rPr>
              <a:t>c</a:t>
            </a:r>
            <a:r>
              <a:rPr lang="zh-CN" altLang="en-US" b="1" dirty="0">
                <a:solidFill>
                  <a:srgbClr val="000000"/>
                </a:solidFill>
                <a:latin typeface="黑体" pitchFamily="2" charset="-122"/>
                <a:ea typeface="黑体" pitchFamily="2" charset="-122"/>
              </a:rPr>
              <a:t>表示</a:t>
            </a:r>
            <a:r>
              <a:rPr lang="en-US" altLang="zh-CN" b="1" dirty="0">
                <a:solidFill>
                  <a:srgbClr val="000000"/>
                </a:solidFill>
                <a:latin typeface="黑体" pitchFamily="2" charset="-122"/>
                <a:ea typeface="黑体" pitchFamily="2" charset="-122"/>
              </a:rPr>
              <a:t>Cache</a:t>
            </a:r>
            <a:r>
              <a:rPr lang="zh-CN" altLang="en-US" b="1" dirty="0">
                <a:solidFill>
                  <a:srgbClr val="000000"/>
                </a:solidFill>
                <a:latin typeface="黑体" pitchFamily="2" charset="-122"/>
                <a:ea typeface="黑体" pitchFamily="2" charset="-122"/>
              </a:rPr>
              <a:t>完成存取的总次数；</a:t>
            </a:r>
          </a:p>
          <a:p>
            <a:pPr algn="l"/>
            <a:r>
              <a:rPr lang="zh-CN" altLang="en-US" b="1" dirty="0">
                <a:solidFill>
                  <a:srgbClr val="000000"/>
                </a:solidFill>
                <a:latin typeface="黑体" pitchFamily="2" charset="-122"/>
                <a:ea typeface="黑体" pitchFamily="2" charset="-122"/>
              </a:rPr>
              <a:t>           </a:t>
            </a:r>
            <a:r>
              <a:rPr lang="en-US" altLang="zh-CN" b="1" dirty="0">
                <a:solidFill>
                  <a:srgbClr val="000000"/>
                </a:solidFill>
                <a:latin typeface="黑体" pitchFamily="2" charset="-122"/>
                <a:ea typeface="黑体" pitchFamily="2" charset="-122"/>
              </a:rPr>
              <a:t>N</a:t>
            </a:r>
            <a:r>
              <a:rPr lang="en-US" altLang="zh-CN" b="1" baseline="-25000" dirty="0">
                <a:solidFill>
                  <a:srgbClr val="000000"/>
                </a:solidFill>
                <a:latin typeface="黑体" pitchFamily="2" charset="-122"/>
                <a:ea typeface="黑体" pitchFamily="2" charset="-122"/>
              </a:rPr>
              <a:t>m</a:t>
            </a:r>
            <a:r>
              <a:rPr lang="zh-CN" altLang="en-US" b="1" dirty="0">
                <a:solidFill>
                  <a:srgbClr val="000000"/>
                </a:solidFill>
                <a:latin typeface="黑体" pitchFamily="2" charset="-122"/>
                <a:ea typeface="黑体" pitchFamily="2" charset="-122"/>
              </a:rPr>
              <a:t>表示主存完成存取的总次数</a:t>
            </a:r>
            <a:endParaRPr lang="zh-CN" altLang="el-GR" b="1" dirty="0">
              <a:solidFill>
                <a:srgbClr val="000000"/>
              </a:solidFill>
              <a:latin typeface="黑体" pitchFamily="2" charset="-122"/>
              <a:ea typeface="黑体" pitchFamily="2" charset="-122"/>
            </a:endParaRPr>
          </a:p>
        </p:txBody>
      </p:sp>
      <p:sp>
        <p:nvSpPr>
          <p:cNvPr id="793605" name="Line 5"/>
          <p:cNvSpPr>
            <a:spLocks noChangeShapeType="1"/>
          </p:cNvSpPr>
          <p:nvPr/>
        </p:nvSpPr>
        <p:spPr bwMode="auto">
          <a:xfrm>
            <a:off x="685800" y="838200"/>
            <a:ext cx="777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93609" name="Object 9"/>
          <p:cNvGraphicFramePr>
            <a:graphicFrameLocks noChangeAspect="1"/>
          </p:cNvGraphicFramePr>
          <p:nvPr/>
        </p:nvGraphicFramePr>
        <p:xfrm>
          <a:off x="3429000" y="2514600"/>
          <a:ext cx="2927350" cy="1082675"/>
        </p:xfrm>
        <a:graphic>
          <a:graphicData uri="http://schemas.openxmlformats.org/presentationml/2006/ole">
            <mc:AlternateContent xmlns:mc="http://schemas.openxmlformats.org/markup-compatibility/2006">
              <mc:Choice xmlns:v="urn:schemas-microsoft-com:vml" Requires="v">
                <p:oleObj spid="_x0000_s116799" name="Equation" r:id="rId3" imgW="914400" imgH="431640" progId="Equation.3">
                  <p:embed/>
                </p:oleObj>
              </mc:Choice>
              <mc:Fallback>
                <p:oleObj name="Equation" r:id="rId3" imgW="9144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14600"/>
                        <a:ext cx="29273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42810730"/>
              </p:ext>
            </p:extLst>
          </p:nvPr>
        </p:nvGraphicFramePr>
        <p:xfrm>
          <a:off x="3200400" y="2438400"/>
          <a:ext cx="3444875" cy="1135063"/>
        </p:xfrm>
        <a:graphic>
          <a:graphicData uri="http://schemas.openxmlformats.org/presentationml/2006/ole">
            <mc:AlternateContent xmlns:mc="http://schemas.openxmlformats.org/markup-compatibility/2006">
              <mc:Choice xmlns:v="urn:schemas-microsoft-com:vml" Requires="v">
                <p:oleObj spid="_x0000_s116800" name="公式" r:id="rId5" imgW="1066680" imgH="444240" progId="Equation.3">
                  <p:embed/>
                </p:oleObj>
              </mc:Choice>
              <mc:Fallback>
                <p:oleObj name="公式" r:id="rId5" imgW="1066680" imgH="444240" progId="Equation.3">
                  <p:embed/>
                  <p:pic>
                    <p:nvPicPr>
                      <p:cNvPr id="0" name="Object 9"/>
                      <p:cNvPicPr>
                        <a:picLocks noChangeAspect="1" noChangeArrowheads="1"/>
                      </p:cNvPicPr>
                      <p:nvPr/>
                    </p:nvPicPr>
                    <p:blipFill>
                      <a:blip r:embed="rId6"/>
                      <a:srcRect/>
                      <a:stretch>
                        <a:fillRect/>
                      </a:stretch>
                    </p:blipFill>
                    <p:spPr bwMode="auto">
                      <a:xfrm>
                        <a:off x="3200400" y="2438400"/>
                        <a:ext cx="3444875"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76759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ChangeArrowheads="1"/>
          </p:cNvSpPr>
          <p:nvPr>
            <p:ph type="subTitle" idx="1"/>
          </p:nvPr>
        </p:nvSpPr>
        <p:spPr>
          <a:xfrm>
            <a:off x="457200" y="1143000"/>
            <a:ext cx="8305800" cy="2673552"/>
          </a:xfrm>
        </p:spPr>
        <p:txBody>
          <a:bodyPr/>
          <a:lstStyle/>
          <a:p>
            <a:pPr algn="just"/>
            <a:r>
              <a:rPr lang="zh-CN" altLang="el-GR" b="1" dirty="0">
                <a:solidFill>
                  <a:srgbClr val="000000"/>
                </a:solidFill>
                <a:latin typeface="Arial"/>
                <a:ea typeface="黑体" pitchFamily="2" charset="-122"/>
              </a:rPr>
              <a:t>·</a:t>
            </a:r>
            <a:r>
              <a:rPr lang="en-US" altLang="zh-CN" b="1" dirty="0">
                <a:solidFill>
                  <a:srgbClr val="000000"/>
                </a:solidFill>
                <a:latin typeface="黑体" pitchFamily="2" charset="-122"/>
                <a:ea typeface="黑体" pitchFamily="2" charset="-122"/>
              </a:rPr>
              <a:t> Cache-</a:t>
            </a:r>
            <a:r>
              <a:rPr lang="zh-CN" altLang="en-US" b="1" dirty="0">
                <a:solidFill>
                  <a:srgbClr val="000000"/>
                </a:solidFill>
                <a:latin typeface="黑体" pitchFamily="2" charset="-122"/>
                <a:ea typeface="黑体" pitchFamily="2" charset="-122"/>
              </a:rPr>
              <a:t>主存系统的平均访问时间</a:t>
            </a:r>
            <a:r>
              <a:rPr lang="en-US" altLang="zh-CN" b="1" dirty="0">
                <a:solidFill>
                  <a:srgbClr val="000000"/>
                </a:solidFill>
                <a:latin typeface="黑体" pitchFamily="2" charset="-122"/>
                <a:ea typeface="黑体" pitchFamily="2" charset="-122"/>
              </a:rPr>
              <a:t>(t</a:t>
            </a:r>
            <a:r>
              <a:rPr lang="en-US" altLang="zh-CN" b="1" baseline="-25000" dirty="0">
                <a:solidFill>
                  <a:srgbClr val="000000"/>
                </a:solidFill>
                <a:latin typeface="黑体" pitchFamily="2" charset="-122"/>
                <a:ea typeface="黑体" pitchFamily="2" charset="-122"/>
              </a:rPr>
              <a:t>a</a:t>
            </a:r>
            <a:r>
              <a:rPr lang="en-US" altLang="zh-CN" b="1" dirty="0">
                <a:solidFill>
                  <a:srgbClr val="000000"/>
                </a:solidFill>
                <a:latin typeface="黑体" pitchFamily="2" charset="-122"/>
                <a:ea typeface="黑体" pitchFamily="2" charset="-122"/>
              </a:rPr>
              <a:t>)</a:t>
            </a:r>
          </a:p>
          <a:p>
            <a:pPr algn="just"/>
            <a:r>
              <a:rPr lang="en-US" altLang="zh-CN" b="1" dirty="0">
                <a:solidFill>
                  <a:srgbClr val="000000"/>
                </a:solidFill>
                <a:latin typeface="黑体" pitchFamily="2" charset="-122"/>
                <a:ea typeface="黑体" pitchFamily="2" charset="-122"/>
              </a:rPr>
              <a:t>  </a:t>
            </a:r>
            <a:r>
              <a:rPr lang="zh-CN" altLang="en-US" b="1" dirty="0">
                <a:solidFill>
                  <a:srgbClr val="000000"/>
                </a:solidFill>
                <a:latin typeface="黑体" pitchFamily="2" charset="-122"/>
                <a:ea typeface="黑体" pitchFamily="2" charset="-122"/>
              </a:rPr>
              <a:t>若</a:t>
            </a:r>
            <a:r>
              <a:rPr lang="en-US" altLang="zh-CN" b="1" dirty="0">
                <a:solidFill>
                  <a:srgbClr val="000000"/>
                </a:solidFill>
                <a:latin typeface="黑体" pitchFamily="2" charset="-122"/>
                <a:ea typeface="黑体" pitchFamily="2" charset="-122"/>
              </a:rPr>
              <a:t>: </a:t>
            </a:r>
            <a:r>
              <a:rPr lang="en-US" altLang="zh-CN" b="1" dirty="0" err="1">
                <a:solidFill>
                  <a:srgbClr val="000000"/>
                </a:solidFill>
                <a:latin typeface="黑体" pitchFamily="2" charset="-122"/>
                <a:ea typeface="黑体" pitchFamily="2" charset="-122"/>
              </a:rPr>
              <a:t>t</a:t>
            </a:r>
            <a:r>
              <a:rPr lang="en-US" altLang="zh-CN" b="1" baseline="-25000" dirty="0" err="1">
                <a:solidFill>
                  <a:srgbClr val="000000"/>
                </a:solidFill>
                <a:latin typeface="黑体" pitchFamily="2" charset="-122"/>
                <a:ea typeface="黑体" pitchFamily="2" charset="-122"/>
              </a:rPr>
              <a:t>c</a:t>
            </a:r>
            <a:r>
              <a:rPr lang="zh-CN" altLang="en-US" b="1" dirty="0">
                <a:solidFill>
                  <a:srgbClr val="000000"/>
                </a:solidFill>
                <a:latin typeface="黑体" pitchFamily="2" charset="-122"/>
                <a:ea typeface="黑体" pitchFamily="2" charset="-122"/>
              </a:rPr>
              <a:t>表示命中</a:t>
            </a:r>
            <a:r>
              <a:rPr lang="en-US" altLang="zh-CN" b="1" dirty="0">
                <a:solidFill>
                  <a:srgbClr val="000000"/>
                </a:solidFill>
                <a:latin typeface="黑体" pitchFamily="2" charset="-122"/>
                <a:ea typeface="黑体" pitchFamily="2" charset="-122"/>
              </a:rPr>
              <a:t>Cache</a:t>
            </a:r>
            <a:r>
              <a:rPr lang="zh-CN" altLang="en-US" b="1" dirty="0">
                <a:solidFill>
                  <a:srgbClr val="000000"/>
                </a:solidFill>
                <a:latin typeface="黑体" pitchFamily="2" charset="-122"/>
                <a:ea typeface="黑体" pitchFamily="2" charset="-122"/>
              </a:rPr>
              <a:t>的访问时间</a:t>
            </a:r>
          </a:p>
          <a:p>
            <a:pPr algn="just"/>
            <a:r>
              <a:rPr lang="zh-CN" altLang="en-US" b="1" dirty="0">
                <a:solidFill>
                  <a:srgbClr val="000000"/>
                </a:solidFill>
                <a:latin typeface="黑体" pitchFamily="2" charset="-122"/>
                <a:ea typeface="黑体" pitchFamily="2" charset="-122"/>
              </a:rPr>
              <a:t>      </a:t>
            </a:r>
            <a:r>
              <a:rPr lang="en-US" altLang="zh-CN" b="1" dirty="0">
                <a:solidFill>
                  <a:srgbClr val="000000"/>
                </a:solidFill>
                <a:latin typeface="黑体" pitchFamily="2" charset="-122"/>
                <a:ea typeface="黑体" pitchFamily="2" charset="-122"/>
              </a:rPr>
              <a:t>t</a:t>
            </a:r>
            <a:r>
              <a:rPr lang="en-US" altLang="zh-CN" b="1" baseline="-25000" dirty="0">
                <a:solidFill>
                  <a:srgbClr val="000000"/>
                </a:solidFill>
                <a:latin typeface="黑体" pitchFamily="2" charset="-122"/>
                <a:ea typeface="黑体" pitchFamily="2" charset="-122"/>
              </a:rPr>
              <a:t>m</a:t>
            </a:r>
            <a:r>
              <a:rPr lang="zh-CN" altLang="en-US" b="1" dirty="0">
                <a:solidFill>
                  <a:srgbClr val="000000"/>
                </a:solidFill>
                <a:latin typeface="黑体" pitchFamily="2" charset="-122"/>
                <a:ea typeface="黑体" pitchFamily="2" charset="-122"/>
              </a:rPr>
              <a:t>表示命中主存的访问时间</a:t>
            </a:r>
          </a:p>
          <a:p>
            <a:pPr algn="just"/>
            <a:r>
              <a:rPr lang="zh-CN" altLang="en-US" b="1" dirty="0">
                <a:solidFill>
                  <a:srgbClr val="000000"/>
                </a:solidFill>
                <a:latin typeface="黑体" pitchFamily="2" charset="-122"/>
                <a:ea typeface="黑体" pitchFamily="2" charset="-122"/>
              </a:rPr>
              <a:t>  则</a:t>
            </a:r>
            <a:r>
              <a:rPr lang="en-US" altLang="zh-CN" b="1" dirty="0">
                <a:solidFill>
                  <a:srgbClr val="000000"/>
                </a:solidFill>
                <a:latin typeface="黑体" pitchFamily="2" charset="-122"/>
                <a:ea typeface="黑体" pitchFamily="2" charset="-122"/>
              </a:rPr>
              <a:t>t</a:t>
            </a:r>
            <a:r>
              <a:rPr lang="en-US" altLang="zh-CN" b="1" baseline="-25000" dirty="0">
                <a:solidFill>
                  <a:srgbClr val="000000"/>
                </a:solidFill>
                <a:latin typeface="黑体" pitchFamily="2" charset="-122"/>
                <a:ea typeface="黑体" pitchFamily="2" charset="-122"/>
              </a:rPr>
              <a:t>a</a:t>
            </a:r>
            <a:r>
              <a:rPr lang="zh-CN" altLang="en-US" b="1" dirty="0">
                <a:solidFill>
                  <a:srgbClr val="000000"/>
                </a:solidFill>
                <a:latin typeface="黑体" pitchFamily="2" charset="-122"/>
                <a:ea typeface="黑体" pitchFamily="2" charset="-122"/>
              </a:rPr>
              <a:t>为：</a:t>
            </a:r>
          </a:p>
          <a:p>
            <a:pPr algn="just"/>
            <a:r>
              <a:rPr lang="zh-CN" altLang="en-US" b="1" dirty="0">
                <a:solidFill>
                  <a:srgbClr val="000000"/>
                </a:solidFill>
                <a:latin typeface="黑体" pitchFamily="2" charset="-122"/>
                <a:ea typeface="黑体" pitchFamily="2" charset="-122"/>
              </a:rPr>
              <a:t>    </a:t>
            </a:r>
            <a:endParaRPr lang="el-GR" altLang="zh-CN" b="1" dirty="0">
              <a:solidFill>
                <a:srgbClr val="000000"/>
              </a:solidFill>
              <a:latin typeface="黑体" pitchFamily="2" charset="-122"/>
              <a:ea typeface="黑体" pitchFamily="2" charset="-122"/>
            </a:endParaRPr>
          </a:p>
        </p:txBody>
      </p:sp>
      <p:sp>
        <p:nvSpPr>
          <p:cNvPr id="794629" name="Line 5"/>
          <p:cNvSpPr>
            <a:spLocks noChangeShapeType="1"/>
          </p:cNvSpPr>
          <p:nvPr/>
        </p:nvSpPr>
        <p:spPr bwMode="auto">
          <a:xfrm>
            <a:off x="685800" y="838200"/>
            <a:ext cx="777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94631" name="Object 7"/>
          <p:cNvGraphicFramePr>
            <a:graphicFrameLocks noChangeAspect="1"/>
          </p:cNvGraphicFramePr>
          <p:nvPr/>
        </p:nvGraphicFramePr>
        <p:xfrm>
          <a:off x="2895600" y="3505200"/>
          <a:ext cx="3943350" cy="541338"/>
        </p:xfrm>
        <a:graphic>
          <a:graphicData uri="http://schemas.openxmlformats.org/presentationml/2006/ole">
            <mc:AlternateContent xmlns:mc="http://schemas.openxmlformats.org/markup-compatibility/2006">
              <mc:Choice xmlns:v="urn:schemas-microsoft-com:vml" Requires="v">
                <p:oleObj spid="_x0000_s117821" name="Equation" r:id="rId3" imgW="1231560" imgH="215640" progId="Equation.3">
                  <p:embed/>
                </p:oleObj>
              </mc:Choice>
              <mc:Fallback>
                <p:oleObj name="Equation" r:id="rId3" imgW="123156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505200"/>
                        <a:ext cx="394335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4632" name="Text Box 8"/>
          <p:cNvSpPr txBox="1">
            <a:spLocks noChangeArrowheads="1"/>
          </p:cNvSpPr>
          <p:nvPr/>
        </p:nvSpPr>
        <p:spPr bwMode="auto">
          <a:xfrm>
            <a:off x="990600" y="4495800"/>
            <a:ext cx="4953000" cy="5794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FF99"/>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a:solidFill>
                  <a:srgbClr val="000000"/>
                </a:solidFill>
                <a:ea typeface="黑体" pitchFamily="2" charset="-122"/>
              </a:rPr>
              <a:t>希望： </a:t>
            </a:r>
            <a:r>
              <a:rPr lang="en-US" altLang="zh-CN" sz="3200">
                <a:solidFill>
                  <a:srgbClr val="000000"/>
                </a:solidFill>
                <a:latin typeface="黑体" pitchFamily="2" charset="-122"/>
                <a:ea typeface="黑体" pitchFamily="2" charset="-122"/>
              </a:rPr>
              <a:t>t</a:t>
            </a:r>
            <a:r>
              <a:rPr lang="en-US" altLang="zh-CN" sz="3200" baseline="-25000">
                <a:solidFill>
                  <a:srgbClr val="000000"/>
                </a:solidFill>
                <a:latin typeface="黑体" pitchFamily="2" charset="-122"/>
                <a:ea typeface="黑体" pitchFamily="2" charset="-122"/>
              </a:rPr>
              <a:t>a </a:t>
            </a:r>
            <a:r>
              <a:rPr lang="en-US" altLang="zh-CN" sz="3200">
                <a:solidFill>
                  <a:srgbClr val="000000"/>
                </a:solidFill>
                <a:latin typeface="黑体" pitchFamily="2" charset="-122"/>
                <a:ea typeface="黑体" pitchFamily="2" charset="-122"/>
                <a:sym typeface="Symbol" pitchFamily="18" charset="2"/>
              </a:rPr>
              <a:t> </a:t>
            </a:r>
            <a:r>
              <a:rPr lang="en-US" altLang="zh-CN" sz="3200">
                <a:solidFill>
                  <a:srgbClr val="000000"/>
                </a:solidFill>
                <a:latin typeface="黑体" pitchFamily="2" charset="-122"/>
                <a:ea typeface="黑体" pitchFamily="2" charset="-122"/>
              </a:rPr>
              <a:t>t</a:t>
            </a:r>
            <a:r>
              <a:rPr lang="en-US" altLang="zh-CN" sz="3200" baseline="-25000">
                <a:solidFill>
                  <a:srgbClr val="000000"/>
                </a:solidFill>
                <a:latin typeface="黑体" pitchFamily="2" charset="-122"/>
                <a:ea typeface="黑体" pitchFamily="2" charset="-122"/>
              </a:rPr>
              <a:t>C</a:t>
            </a:r>
            <a:r>
              <a:rPr lang="en-US" altLang="zh-CN" sz="3200">
                <a:solidFill>
                  <a:srgbClr val="000000"/>
                </a:solidFill>
                <a:ea typeface="黑体" pitchFamily="2" charset="-122"/>
              </a:rPr>
              <a:t> </a:t>
            </a:r>
          </a:p>
        </p:txBody>
      </p:sp>
      <p:sp>
        <p:nvSpPr>
          <p:cNvPr id="794633" name="Rectangle 9"/>
          <p:cNvSpPr>
            <a:spLocks noChangeArrowheads="1"/>
          </p:cNvSpPr>
          <p:nvPr/>
        </p:nvSpPr>
        <p:spPr bwMode="auto">
          <a:xfrm>
            <a:off x="1066800" y="5334000"/>
            <a:ext cx="3429000" cy="457200"/>
          </a:xfrm>
          <a:prstGeom prst="rect">
            <a:avLst/>
          </a:prstGeom>
          <a:solidFill>
            <a:srgbClr val="FFFF99"/>
          </a:solidFill>
          <a:ln w="38100">
            <a:solidFill>
              <a:srgbClr val="FFFF99"/>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dirty="0">
                <a:solidFill>
                  <a:srgbClr val="000000"/>
                </a:solidFill>
                <a:ea typeface="黑体" pitchFamily="2" charset="-122"/>
              </a:rPr>
              <a:t>花比较小的硬件代价</a:t>
            </a:r>
          </a:p>
        </p:txBody>
      </p:sp>
      <p:graphicFrame>
        <p:nvGraphicFramePr>
          <p:cNvPr id="2" name="对象 1"/>
          <p:cNvGraphicFramePr>
            <a:graphicFrameLocks noChangeAspect="1"/>
          </p:cNvGraphicFramePr>
          <p:nvPr>
            <p:extLst>
              <p:ext uri="{D42A27DB-BD31-4B8C-83A1-F6EECF244321}">
                <p14:modId xmlns:p14="http://schemas.microsoft.com/office/powerpoint/2010/main" val="2458824487"/>
              </p:ext>
            </p:extLst>
          </p:nvPr>
        </p:nvGraphicFramePr>
        <p:xfrm>
          <a:off x="2157412" y="3352800"/>
          <a:ext cx="4676775" cy="604838"/>
        </p:xfrm>
        <a:graphic>
          <a:graphicData uri="http://schemas.openxmlformats.org/presentationml/2006/ole">
            <mc:AlternateContent xmlns:mc="http://schemas.openxmlformats.org/markup-compatibility/2006">
              <mc:Choice xmlns:v="urn:schemas-microsoft-com:vml" Requires="v">
                <p:oleObj spid="_x0000_s117822" name="公式" r:id="rId5" imgW="1447560" imgH="228600" progId="Equation.3">
                  <p:embed/>
                </p:oleObj>
              </mc:Choice>
              <mc:Fallback>
                <p:oleObj name="公式" r:id="rId5" imgW="1447560" imgH="228600" progId="Equation.3">
                  <p:embed/>
                  <p:pic>
                    <p:nvPicPr>
                      <p:cNvPr id="0" name="对象 2"/>
                      <p:cNvPicPr>
                        <a:picLocks noChangeAspect="1" noChangeArrowheads="1"/>
                      </p:cNvPicPr>
                      <p:nvPr/>
                    </p:nvPicPr>
                    <p:blipFill>
                      <a:blip r:embed="rId6"/>
                      <a:srcRect/>
                      <a:stretch>
                        <a:fillRect/>
                      </a:stretch>
                    </p:blipFill>
                    <p:spPr bwMode="auto">
                      <a:xfrm>
                        <a:off x="2157412" y="3352800"/>
                        <a:ext cx="4676775"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79259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4632"/>
                                        </p:tgtEl>
                                        <p:attrNameLst>
                                          <p:attrName>style.visibility</p:attrName>
                                        </p:attrNameLst>
                                      </p:cBhvr>
                                      <p:to>
                                        <p:strVal val="visible"/>
                                      </p:to>
                                    </p:set>
                                    <p:anim calcmode="lin" valueType="num">
                                      <p:cBhvr additive="base">
                                        <p:cTn id="7" dur="500" fill="hold"/>
                                        <p:tgtEl>
                                          <p:spTgt spid="794632"/>
                                        </p:tgtEl>
                                        <p:attrNameLst>
                                          <p:attrName>ppt_x</p:attrName>
                                        </p:attrNameLst>
                                      </p:cBhvr>
                                      <p:tavLst>
                                        <p:tav tm="0">
                                          <p:val>
                                            <p:strVal val="0-#ppt_w/2"/>
                                          </p:val>
                                        </p:tav>
                                        <p:tav tm="100000">
                                          <p:val>
                                            <p:strVal val="#ppt_x"/>
                                          </p:val>
                                        </p:tav>
                                      </p:tavLst>
                                    </p:anim>
                                    <p:anim calcmode="lin" valueType="num">
                                      <p:cBhvr additive="base">
                                        <p:cTn id="8" dur="500" fill="hold"/>
                                        <p:tgtEl>
                                          <p:spTgt spid="7946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94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32" grpId="0" autoUpdateAnimBg="0"/>
      <p:bldP spid="79463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noChangeArrowheads="1"/>
          </p:cNvSpPr>
          <p:nvPr>
            <p:ph type="title"/>
          </p:nvPr>
        </p:nvSpPr>
        <p:spPr>
          <a:xfrm>
            <a:off x="533400" y="304800"/>
            <a:ext cx="8153400" cy="372603"/>
          </a:xfrm>
        </p:spPr>
        <p:txBody>
          <a:bodyPr/>
          <a:lstStyle/>
          <a:p>
            <a:r>
              <a:rPr lang="en-US" sz="2400" dirty="0" smtClean="0"/>
              <a:t>#1 </a:t>
            </a:r>
            <a:r>
              <a:rPr lang="zh-CN" altLang="en-US" sz="2400" dirty="0" smtClean="0"/>
              <a:t>降低</a:t>
            </a:r>
            <a:r>
              <a:rPr lang="en-US" altLang="zh-CN" sz="2400" dirty="0" smtClean="0"/>
              <a:t>Cache</a:t>
            </a:r>
            <a:r>
              <a:rPr lang="zh-CN" altLang="en-US" sz="2400" dirty="0" smtClean="0"/>
              <a:t>缺失率</a:t>
            </a:r>
            <a:endParaRPr lang="en-US" sz="2400" dirty="0"/>
          </a:p>
        </p:txBody>
      </p:sp>
      <p:sp>
        <p:nvSpPr>
          <p:cNvPr id="1678339" name="Rectangle 3"/>
          <p:cNvSpPr>
            <a:spLocks noGrp="1" noChangeArrowheads="1"/>
          </p:cNvSpPr>
          <p:nvPr>
            <p:ph type="body" idx="1"/>
          </p:nvPr>
        </p:nvSpPr>
        <p:spPr>
          <a:xfrm>
            <a:off x="533400" y="914400"/>
            <a:ext cx="8153400" cy="4667945"/>
          </a:xfrm>
        </p:spPr>
        <p:txBody>
          <a:bodyPr/>
          <a:lstStyle/>
          <a:p>
            <a:pPr marL="457200" indent="-457200">
              <a:buFont typeface="Wingdings" pitchFamily="2" charset="2"/>
              <a:buAutoNum type="arabicPeriod"/>
            </a:pPr>
            <a:r>
              <a:rPr lang="zh-CN" altLang="en-US" dirty="0" smtClean="0"/>
              <a:t>允许更灵活地放置块</a:t>
            </a:r>
            <a:endParaRPr lang="en-US" dirty="0"/>
          </a:p>
          <a:p>
            <a:pPr marL="457200" indent="-457200"/>
            <a:r>
              <a:rPr lang="zh-CN" altLang="en-US" dirty="0" smtClean="0"/>
              <a:t>在</a:t>
            </a:r>
            <a:r>
              <a:rPr lang="zh-CN" altLang="en-US" dirty="0" smtClean="0">
                <a:solidFill>
                  <a:srgbClr val="FF0000"/>
                </a:solidFill>
              </a:rPr>
              <a:t>直接映射的</a:t>
            </a:r>
            <a:r>
              <a:rPr lang="en-US" altLang="zh-CN" dirty="0" smtClean="0">
                <a:solidFill>
                  <a:srgbClr val="FF0000"/>
                </a:solidFill>
              </a:rPr>
              <a:t>cache</a:t>
            </a:r>
            <a:r>
              <a:rPr lang="zh-CN" altLang="en-US" dirty="0" smtClean="0"/>
              <a:t>中，一个内存块只能放在一个明确的位置</a:t>
            </a:r>
            <a:endParaRPr lang="en-US" altLang="zh-CN" dirty="0" smtClean="0"/>
          </a:p>
          <a:p>
            <a:pPr marL="457200" indent="-457200"/>
            <a:r>
              <a:rPr lang="zh-CN" altLang="en-US" dirty="0" smtClean="0"/>
              <a:t>在另一种极端方式中：一个块是允许放置在</a:t>
            </a:r>
            <a:r>
              <a:rPr lang="en-US" altLang="zh-CN" dirty="0" smtClean="0"/>
              <a:t>cache</a:t>
            </a:r>
            <a:r>
              <a:rPr lang="zh-CN" altLang="en-US" dirty="0" smtClean="0"/>
              <a:t>中的</a:t>
            </a:r>
            <a:r>
              <a:rPr lang="zh-CN" altLang="en-US" dirty="0" smtClean="0">
                <a:solidFill>
                  <a:srgbClr val="FF0000"/>
                </a:solidFill>
              </a:rPr>
              <a:t>任何位置</a:t>
            </a:r>
            <a:r>
              <a:rPr lang="en-US" dirty="0" smtClean="0"/>
              <a:t>– </a:t>
            </a:r>
            <a:r>
              <a:rPr lang="zh-CN" altLang="en-US" dirty="0" smtClean="0">
                <a:solidFill>
                  <a:srgbClr val="FF0000"/>
                </a:solidFill>
              </a:rPr>
              <a:t>全相联</a:t>
            </a:r>
            <a:r>
              <a:rPr lang="en-US" altLang="zh-CN" dirty="0" smtClean="0">
                <a:solidFill>
                  <a:srgbClr val="FF0000"/>
                </a:solidFill>
              </a:rPr>
              <a:t>cache</a:t>
            </a:r>
            <a:endParaRPr lang="en-US" dirty="0">
              <a:solidFill>
                <a:srgbClr val="FF0000"/>
              </a:solidFill>
            </a:endParaRPr>
          </a:p>
          <a:p>
            <a:pPr marL="457200" indent="-457200"/>
            <a:r>
              <a:rPr lang="zh-CN" altLang="en-US" dirty="0" smtClean="0"/>
              <a:t>介于直接映射和全相联之间的设计是：组相联。一个</a:t>
            </a:r>
            <a:r>
              <a:rPr lang="en-US" altLang="zh-CN" dirty="0" smtClean="0">
                <a:solidFill>
                  <a:srgbClr val="FF0000"/>
                </a:solidFill>
              </a:rPr>
              <a:t>n</a:t>
            </a:r>
            <a:r>
              <a:rPr lang="zh-CN" altLang="en-US" dirty="0" smtClean="0">
                <a:solidFill>
                  <a:srgbClr val="FF0000"/>
                </a:solidFill>
              </a:rPr>
              <a:t>路组相联</a:t>
            </a:r>
            <a:r>
              <a:rPr lang="en-US" altLang="zh-CN" dirty="0" smtClean="0">
                <a:solidFill>
                  <a:srgbClr val="FF0000"/>
                </a:solidFill>
              </a:rPr>
              <a:t>cache</a:t>
            </a:r>
            <a:r>
              <a:rPr lang="zh-CN" altLang="en-US" dirty="0" smtClean="0"/>
              <a:t>由很多组构成，每个组中有</a:t>
            </a:r>
            <a:r>
              <a:rPr lang="en-US" altLang="zh-CN" dirty="0" smtClean="0"/>
              <a:t>n</a:t>
            </a:r>
            <a:r>
              <a:rPr lang="zh-CN" altLang="en-US" dirty="0" smtClean="0"/>
              <a:t>块。根据</a:t>
            </a:r>
            <a:r>
              <a:rPr lang="zh-CN" altLang="en-US" dirty="0" smtClean="0">
                <a:solidFill>
                  <a:srgbClr val="FF0000"/>
                </a:solidFill>
              </a:rPr>
              <a:t>索引域</a:t>
            </a:r>
            <a:r>
              <a:rPr lang="zh-CN" altLang="en-US" dirty="0" smtClean="0"/>
              <a:t>，存储器中的每个块对应到</a:t>
            </a:r>
            <a:r>
              <a:rPr lang="en-US" altLang="zh-CN" dirty="0" smtClean="0"/>
              <a:t>cache</a:t>
            </a:r>
            <a:r>
              <a:rPr lang="zh-CN" altLang="en-US" dirty="0" smtClean="0"/>
              <a:t>中唯一的组，并且可以放到这个组的任意一个位置上</a:t>
            </a:r>
            <a:r>
              <a:rPr lang="en-US" altLang="zh-CN" dirty="0" smtClean="0"/>
              <a:t>(</a:t>
            </a:r>
            <a:r>
              <a:rPr lang="zh-CN" altLang="en-US" dirty="0" smtClean="0"/>
              <a:t>因为有</a:t>
            </a:r>
            <a:r>
              <a:rPr lang="en-US" altLang="zh-CN" dirty="0" smtClean="0"/>
              <a:t>n</a:t>
            </a:r>
            <a:r>
              <a:rPr lang="zh-CN" altLang="en-US" dirty="0" smtClean="0"/>
              <a:t>块，所以有</a:t>
            </a:r>
            <a:r>
              <a:rPr lang="en-US" altLang="zh-CN" dirty="0" smtClean="0"/>
              <a:t>n </a:t>
            </a:r>
            <a:r>
              <a:rPr lang="zh-CN" altLang="en-US" dirty="0" smtClean="0"/>
              <a:t>种选择</a:t>
            </a:r>
            <a:r>
              <a:rPr lang="en-US" altLang="zh-CN" dirty="0" smtClean="0"/>
              <a:t>) </a:t>
            </a:r>
            <a:r>
              <a:rPr lang="zh-CN" altLang="en-US" dirty="0" smtClean="0"/>
              <a:t>。</a:t>
            </a:r>
            <a:endParaRPr lang="en-US" altLang="zh-CN" dirty="0" smtClean="0"/>
          </a:p>
          <a:p>
            <a:pPr marL="0" indent="0">
              <a:buNone/>
            </a:pPr>
            <a:r>
              <a:rPr lang="en-US" dirty="0" smtClean="0"/>
              <a:t>                       </a:t>
            </a:r>
            <a:r>
              <a:rPr lang="en-US" dirty="0" smtClean="0">
                <a:solidFill>
                  <a:srgbClr val="FF0000"/>
                </a:solidFill>
              </a:rPr>
              <a:t>(</a:t>
            </a:r>
            <a:r>
              <a:rPr lang="zh-CN" altLang="en-US" dirty="0" smtClean="0">
                <a:solidFill>
                  <a:srgbClr val="FF0000"/>
                </a:solidFill>
              </a:rPr>
              <a:t>块地址</a:t>
            </a:r>
            <a:r>
              <a:rPr lang="en-US" altLang="zh-CN" dirty="0" smtClean="0">
                <a:solidFill>
                  <a:srgbClr val="FF0000"/>
                </a:solidFill>
              </a:rPr>
              <a:t>/</a:t>
            </a:r>
            <a:r>
              <a:rPr lang="zh-CN" altLang="en-US" dirty="0" smtClean="0">
                <a:solidFill>
                  <a:srgbClr val="FF0000"/>
                </a:solidFill>
              </a:rPr>
              <a:t>块号</a:t>
            </a:r>
            <a:r>
              <a:rPr lang="en-US" dirty="0" smtClean="0">
                <a:solidFill>
                  <a:srgbClr val="FF0000"/>
                </a:solidFill>
              </a:rPr>
              <a:t>) </a:t>
            </a:r>
            <a:r>
              <a:rPr lang="zh-CN" altLang="en-US" dirty="0" smtClean="0">
                <a:solidFill>
                  <a:srgbClr val="FF0000"/>
                </a:solidFill>
              </a:rPr>
              <a:t>模</a:t>
            </a:r>
            <a:r>
              <a:rPr lang="en-US" dirty="0" smtClean="0">
                <a:solidFill>
                  <a:srgbClr val="FF0000"/>
                </a:solidFill>
              </a:rPr>
              <a:t>(</a:t>
            </a:r>
            <a:r>
              <a:rPr lang="en-US" altLang="zh-CN" dirty="0" smtClean="0">
                <a:solidFill>
                  <a:srgbClr val="FF0000"/>
                </a:solidFill>
              </a:rPr>
              <a:t>cache</a:t>
            </a:r>
            <a:r>
              <a:rPr lang="zh-CN" altLang="en-US" dirty="0" smtClean="0">
                <a:solidFill>
                  <a:srgbClr val="FF0000"/>
                </a:solidFill>
              </a:rPr>
              <a:t>中组的个数</a:t>
            </a:r>
            <a:r>
              <a:rPr lang="en-US" dirty="0" smtClean="0">
                <a:solidFill>
                  <a:srgbClr val="FF0000"/>
                </a:solidFill>
              </a:rPr>
              <a:t>)</a:t>
            </a:r>
            <a:endParaRPr 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8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a:xfrm>
            <a:off x="533400" y="304800"/>
            <a:ext cx="8153400" cy="422275"/>
          </a:xfrm>
        </p:spPr>
        <p:txBody>
          <a:bodyPr/>
          <a:lstStyle/>
          <a:p>
            <a:r>
              <a:rPr lang="en-US" dirty="0"/>
              <a:t>Another Reference String Mapping</a:t>
            </a:r>
          </a:p>
        </p:txBody>
      </p:sp>
      <p:sp>
        <p:nvSpPr>
          <p:cNvPr id="1600515" name="Rectangle 3"/>
          <p:cNvSpPr>
            <a:spLocks noChangeArrowheads="1"/>
          </p:cNvSpPr>
          <p:nvPr/>
        </p:nvSpPr>
        <p:spPr bwMode="auto">
          <a:xfrm>
            <a:off x="12954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16" name="Line 4"/>
          <p:cNvSpPr>
            <a:spLocks noChangeShapeType="1"/>
          </p:cNvSpPr>
          <p:nvPr/>
        </p:nvSpPr>
        <p:spPr bwMode="auto">
          <a:xfrm>
            <a:off x="12954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17" name="Line 5"/>
          <p:cNvSpPr>
            <a:spLocks noChangeShapeType="1"/>
          </p:cNvSpPr>
          <p:nvPr/>
        </p:nvSpPr>
        <p:spPr bwMode="auto">
          <a:xfrm>
            <a:off x="12954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18" name="Line 6"/>
          <p:cNvSpPr>
            <a:spLocks noChangeShapeType="1"/>
          </p:cNvSpPr>
          <p:nvPr/>
        </p:nvSpPr>
        <p:spPr bwMode="auto">
          <a:xfrm>
            <a:off x="12954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19" name="Rectangle 7"/>
          <p:cNvSpPr>
            <a:spLocks noChangeArrowheads="1"/>
          </p:cNvSpPr>
          <p:nvPr/>
        </p:nvSpPr>
        <p:spPr bwMode="auto">
          <a:xfrm>
            <a:off x="32766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0" name="Line 8"/>
          <p:cNvSpPr>
            <a:spLocks noChangeShapeType="1"/>
          </p:cNvSpPr>
          <p:nvPr/>
        </p:nvSpPr>
        <p:spPr bwMode="auto">
          <a:xfrm>
            <a:off x="32766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1" name="Line 9"/>
          <p:cNvSpPr>
            <a:spLocks noChangeShapeType="1"/>
          </p:cNvSpPr>
          <p:nvPr/>
        </p:nvSpPr>
        <p:spPr bwMode="auto">
          <a:xfrm>
            <a:off x="32766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22" name="Line 10"/>
          <p:cNvSpPr>
            <a:spLocks noChangeShapeType="1"/>
          </p:cNvSpPr>
          <p:nvPr/>
        </p:nvSpPr>
        <p:spPr bwMode="auto">
          <a:xfrm>
            <a:off x="32766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23" name="Rectangle 11"/>
          <p:cNvSpPr>
            <a:spLocks noChangeArrowheads="1"/>
          </p:cNvSpPr>
          <p:nvPr/>
        </p:nvSpPr>
        <p:spPr bwMode="auto">
          <a:xfrm>
            <a:off x="53340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4" name="Line 12"/>
          <p:cNvSpPr>
            <a:spLocks noChangeShapeType="1"/>
          </p:cNvSpPr>
          <p:nvPr/>
        </p:nvSpPr>
        <p:spPr bwMode="auto">
          <a:xfrm>
            <a:off x="53340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5" name="Line 13"/>
          <p:cNvSpPr>
            <a:spLocks noChangeShapeType="1"/>
          </p:cNvSpPr>
          <p:nvPr/>
        </p:nvSpPr>
        <p:spPr bwMode="auto">
          <a:xfrm>
            <a:off x="53340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26" name="Line 14"/>
          <p:cNvSpPr>
            <a:spLocks noChangeShapeType="1"/>
          </p:cNvSpPr>
          <p:nvPr/>
        </p:nvSpPr>
        <p:spPr bwMode="auto">
          <a:xfrm>
            <a:off x="53340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27" name="Rectangle 15"/>
          <p:cNvSpPr>
            <a:spLocks noChangeArrowheads="1"/>
          </p:cNvSpPr>
          <p:nvPr/>
        </p:nvSpPr>
        <p:spPr bwMode="auto">
          <a:xfrm>
            <a:off x="73914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8" name="Line 16"/>
          <p:cNvSpPr>
            <a:spLocks noChangeShapeType="1"/>
          </p:cNvSpPr>
          <p:nvPr/>
        </p:nvSpPr>
        <p:spPr bwMode="auto">
          <a:xfrm>
            <a:off x="73914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9" name="Line 17"/>
          <p:cNvSpPr>
            <a:spLocks noChangeShapeType="1"/>
          </p:cNvSpPr>
          <p:nvPr/>
        </p:nvSpPr>
        <p:spPr bwMode="auto">
          <a:xfrm>
            <a:off x="73914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30" name="Line 18"/>
          <p:cNvSpPr>
            <a:spLocks noChangeShapeType="1"/>
          </p:cNvSpPr>
          <p:nvPr/>
        </p:nvSpPr>
        <p:spPr bwMode="auto">
          <a:xfrm>
            <a:off x="73914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1" name="Rectangle 19"/>
          <p:cNvSpPr>
            <a:spLocks noChangeArrowheads="1"/>
          </p:cNvSpPr>
          <p:nvPr/>
        </p:nvSpPr>
        <p:spPr bwMode="auto">
          <a:xfrm>
            <a:off x="73914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32" name="Line 20"/>
          <p:cNvSpPr>
            <a:spLocks noChangeShapeType="1"/>
          </p:cNvSpPr>
          <p:nvPr/>
        </p:nvSpPr>
        <p:spPr bwMode="auto">
          <a:xfrm>
            <a:off x="73914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3" name="Line 21"/>
          <p:cNvSpPr>
            <a:spLocks noChangeShapeType="1"/>
          </p:cNvSpPr>
          <p:nvPr/>
        </p:nvSpPr>
        <p:spPr bwMode="auto">
          <a:xfrm>
            <a:off x="73914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34" name="Line 22"/>
          <p:cNvSpPr>
            <a:spLocks noChangeShapeType="1"/>
          </p:cNvSpPr>
          <p:nvPr/>
        </p:nvSpPr>
        <p:spPr bwMode="auto">
          <a:xfrm>
            <a:off x="73914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35" name="Rectangle 23"/>
          <p:cNvSpPr>
            <a:spLocks noChangeArrowheads="1"/>
          </p:cNvSpPr>
          <p:nvPr/>
        </p:nvSpPr>
        <p:spPr bwMode="auto">
          <a:xfrm>
            <a:off x="53340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36" name="Line 24"/>
          <p:cNvSpPr>
            <a:spLocks noChangeShapeType="1"/>
          </p:cNvSpPr>
          <p:nvPr/>
        </p:nvSpPr>
        <p:spPr bwMode="auto">
          <a:xfrm>
            <a:off x="53340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7" name="Line 25"/>
          <p:cNvSpPr>
            <a:spLocks noChangeShapeType="1"/>
          </p:cNvSpPr>
          <p:nvPr/>
        </p:nvSpPr>
        <p:spPr bwMode="auto">
          <a:xfrm>
            <a:off x="53340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38" name="Line 26"/>
          <p:cNvSpPr>
            <a:spLocks noChangeShapeType="1"/>
          </p:cNvSpPr>
          <p:nvPr/>
        </p:nvSpPr>
        <p:spPr bwMode="auto">
          <a:xfrm>
            <a:off x="53340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39" name="Rectangle 27"/>
          <p:cNvSpPr>
            <a:spLocks noChangeArrowheads="1"/>
          </p:cNvSpPr>
          <p:nvPr/>
        </p:nvSpPr>
        <p:spPr bwMode="auto">
          <a:xfrm>
            <a:off x="33528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40" name="Line 28"/>
          <p:cNvSpPr>
            <a:spLocks noChangeShapeType="1"/>
          </p:cNvSpPr>
          <p:nvPr/>
        </p:nvSpPr>
        <p:spPr bwMode="auto">
          <a:xfrm>
            <a:off x="33528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41" name="Line 29"/>
          <p:cNvSpPr>
            <a:spLocks noChangeShapeType="1"/>
          </p:cNvSpPr>
          <p:nvPr/>
        </p:nvSpPr>
        <p:spPr bwMode="auto">
          <a:xfrm>
            <a:off x="33528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42" name="Line 30"/>
          <p:cNvSpPr>
            <a:spLocks noChangeShapeType="1"/>
          </p:cNvSpPr>
          <p:nvPr/>
        </p:nvSpPr>
        <p:spPr bwMode="auto">
          <a:xfrm>
            <a:off x="33528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43" name="Rectangle 31"/>
          <p:cNvSpPr>
            <a:spLocks noChangeArrowheads="1"/>
          </p:cNvSpPr>
          <p:nvPr/>
        </p:nvSpPr>
        <p:spPr bwMode="auto">
          <a:xfrm>
            <a:off x="12954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44" name="Line 32"/>
          <p:cNvSpPr>
            <a:spLocks noChangeShapeType="1"/>
          </p:cNvSpPr>
          <p:nvPr/>
        </p:nvSpPr>
        <p:spPr bwMode="auto">
          <a:xfrm>
            <a:off x="12954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45" name="Line 33"/>
          <p:cNvSpPr>
            <a:spLocks noChangeShapeType="1"/>
          </p:cNvSpPr>
          <p:nvPr/>
        </p:nvSpPr>
        <p:spPr bwMode="auto">
          <a:xfrm>
            <a:off x="12954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46" name="Line 34"/>
          <p:cNvSpPr>
            <a:spLocks noChangeShapeType="1"/>
          </p:cNvSpPr>
          <p:nvPr/>
        </p:nvSpPr>
        <p:spPr bwMode="auto">
          <a:xfrm>
            <a:off x="12954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47" name="Text Box 35"/>
          <p:cNvSpPr txBox="1">
            <a:spLocks noChangeArrowheads="1"/>
          </p:cNvSpPr>
          <p:nvPr/>
        </p:nvSpPr>
        <p:spPr bwMode="auto">
          <a:xfrm>
            <a:off x="1355725" y="17891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00548" name="Text Box 36"/>
          <p:cNvSpPr txBox="1">
            <a:spLocks noChangeArrowheads="1"/>
          </p:cNvSpPr>
          <p:nvPr/>
        </p:nvSpPr>
        <p:spPr bwMode="auto">
          <a:xfrm>
            <a:off x="3260725" y="17891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00549" name="Text Box 37"/>
          <p:cNvSpPr txBox="1">
            <a:spLocks noChangeArrowheads="1"/>
          </p:cNvSpPr>
          <p:nvPr/>
        </p:nvSpPr>
        <p:spPr bwMode="auto">
          <a:xfrm>
            <a:off x="5241925" y="17891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00550" name="Text Box 38"/>
          <p:cNvSpPr txBox="1">
            <a:spLocks noChangeArrowheads="1"/>
          </p:cNvSpPr>
          <p:nvPr/>
        </p:nvSpPr>
        <p:spPr bwMode="auto">
          <a:xfrm>
            <a:off x="7375525" y="17891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00551" name="Text Box 39"/>
          <p:cNvSpPr txBox="1">
            <a:spLocks noChangeArrowheads="1"/>
          </p:cNvSpPr>
          <p:nvPr/>
        </p:nvSpPr>
        <p:spPr bwMode="auto">
          <a:xfrm>
            <a:off x="1219200" y="3657600"/>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00552" name="Text Box 40"/>
          <p:cNvSpPr txBox="1">
            <a:spLocks noChangeArrowheads="1"/>
          </p:cNvSpPr>
          <p:nvPr/>
        </p:nvSpPr>
        <p:spPr bwMode="auto">
          <a:xfrm>
            <a:off x="3260725" y="36179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00553" name="Text Box 41"/>
          <p:cNvSpPr txBox="1">
            <a:spLocks noChangeArrowheads="1"/>
          </p:cNvSpPr>
          <p:nvPr/>
        </p:nvSpPr>
        <p:spPr bwMode="auto">
          <a:xfrm>
            <a:off x="5318125" y="36179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00554" name="Text Box 42"/>
          <p:cNvSpPr txBox="1">
            <a:spLocks noChangeArrowheads="1"/>
          </p:cNvSpPr>
          <p:nvPr/>
        </p:nvSpPr>
        <p:spPr bwMode="auto">
          <a:xfrm>
            <a:off x="7299325" y="36179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00555" name="Rectangle 43"/>
          <p:cNvSpPr>
            <a:spLocks noChangeArrowheads="1"/>
          </p:cNvSpPr>
          <p:nvPr/>
        </p:nvSpPr>
        <p:spPr bwMode="auto">
          <a:xfrm>
            <a:off x="7620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56" name="Line 44"/>
          <p:cNvSpPr>
            <a:spLocks noChangeShapeType="1"/>
          </p:cNvSpPr>
          <p:nvPr/>
        </p:nvSpPr>
        <p:spPr bwMode="auto">
          <a:xfrm>
            <a:off x="7620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57" name="Line 45"/>
          <p:cNvSpPr>
            <a:spLocks noChangeShapeType="1"/>
          </p:cNvSpPr>
          <p:nvPr/>
        </p:nvSpPr>
        <p:spPr bwMode="auto">
          <a:xfrm>
            <a:off x="7620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58" name="Line 46"/>
          <p:cNvSpPr>
            <a:spLocks noChangeShapeType="1"/>
          </p:cNvSpPr>
          <p:nvPr/>
        </p:nvSpPr>
        <p:spPr bwMode="auto">
          <a:xfrm>
            <a:off x="7620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59" name="Rectangle 47"/>
          <p:cNvSpPr>
            <a:spLocks noChangeArrowheads="1"/>
          </p:cNvSpPr>
          <p:nvPr/>
        </p:nvSpPr>
        <p:spPr bwMode="auto">
          <a:xfrm>
            <a:off x="27432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0" name="Line 48"/>
          <p:cNvSpPr>
            <a:spLocks noChangeShapeType="1"/>
          </p:cNvSpPr>
          <p:nvPr/>
        </p:nvSpPr>
        <p:spPr bwMode="auto">
          <a:xfrm>
            <a:off x="27432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1" name="Line 49"/>
          <p:cNvSpPr>
            <a:spLocks noChangeShapeType="1"/>
          </p:cNvSpPr>
          <p:nvPr/>
        </p:nvSpPr>
        <p:spPr bwMode="auto">
          <a:xfrm>
            <a:off x="27432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62" name="Line 50"/>
          <p:cNvSpPr>
            <a:spLocks noChangeShapeType="1"/>
          </p:cNvSpPr>
          <p:nvPr/>
        </p:nvSpPr>
        <p:spPr bwMode="auto">
          <a:xfrm>
            <a:off x="27432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63" name="Rectangle 51"/>
          <p:cNvSpPr>
            <a:spLocks noChangeArrowheads="1"/>
          </p:cNvSpPr>
          <p:nvPr/>
        </p:nvSpPr>
        <p:spPr bwMode="auto">
          <a:xfrm>
            <a:off x="48006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4" name="Line 52"/>
          <p:cNvSpPr>
            <a:spLocks noChangeShapeType="1"/>
          </p:cNvSpPr>
          <p:nvPr/>
        </p:nvSpPr>
        <p:spPr bwMode="auto">
          <a:xfrm>
            <a:off x="48006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5" name="Line 53"/>
          <p:cNvSpPr>
            <a:spLocks noChangeShapeType="1"/>
          </p:cNvSpPr>
          <p:nvPr/>
        </p:nvSpPr>
        <p:spPr bwMode="auto">
          <a:xfrm>
            <a:off x="48006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66" name="Line 54"/>
          <p:cNvSpPr>
            <a:spLocks noChangeShapeType="1"/>
          </p:cNvSpPr>
          <p:nvPr/>
        </p:nvSpPr>
        <p:spPr bwMode="auto">
          <a:xfrm>
            <a:off x="48006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67" name="Rectangle 55"/>
          <p:cNvSpPr>
            <a:spLocks noChangeArrowheads="1"/>
          </p:cNvSpPr>
          <p:nvPr/>
        </p:nvSpPr>
        <p:spPr bwMode="auto">
          <a:xfrm>
            <a:off x="68580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8" name="Line 56"/>
          <p:cNvSpPr>
            <a:spLocks noChangeShapeType="1"/>
          </p:cNvSpPr>
          <p:nvPr/>
        </p:nvSpPr>
        <p:spPr bwMode="auto">
          <a:xfrm>
            <a:off x="68580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9" name="Line 57"/>
          <p:cNvSpPr>
            <a:spLocks noChangeShapeType="1"/>
          </p:cNvSpPr>
          <p:nvPr/>
        </p:nvSpPr>
        <p:spPr bwMode="auto">
          <a:xfrm>
            <a:off x="68580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70" name="Line 58"/>
          <p:cNvSpPr>
            <a:spLocks noChangeShapeType="1"/>
          </p:cNvSpPr>
          <p:nvPr/>
        </p:nvSpPr>
        <p:spPr bwMode="auto">
          <a:xfrm>
            <a:off x="68580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1" name="Rectangle 59"/>
          <p:cNvSpPr>
            <a:spLocks noChangeArrowheads="1"/>
          </p:cNvSpPr>
          <p:nvPr/>
        </p:nvSpPr>
        <p:spPr bwMode="auto">
          <a:xfrm>
            <a:off x="7620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72" name="Line 60"/>
          <p:cNvSpPr>
            <a:spLocks noChangeShapeType="1"/>
          </p:cNvSpPr>
          <p:nvPr/>
        </p:nvSpPr>
        <p:spPr bwMode="auto">
          <a:xfrm>
            <a:off x="7620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3" name="Line 61"/>
          <p:cNvSpPr>
            <a:spLocks noChangeShapeType="1"/>
          </p:cNvSpPr>
          <p:nvPr/>
        </p:nvSpPr>
        <p:spPr bwMode="auto">
          <a:xfrm>
            <a:off x="7620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74" name="Line 62"/>
          <p:cNvSpPr>
            <a:spLocks noChangeShapeType="1"/>
          </p:cNvSpPr>
          <p:nvPr/>
        </p:nvSpPr>
        <p:spPr bwMode="auto">
          <a:xfrm>
            <a:off x="7620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75" name="Rectangle 63"/>
          <p:cNvSpPr>
            <a:spLocks noChangeArrowheads="1"/>
          </p:cNvSpPr>
          <p:nvPr/>
        </p:nvSpPr>
        <p:spPr bwMode="auto">
          <a:xfrm>
            <a:off x="28194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76" name="Line 64"/>
          <p:cNvSpPr>
            <a:spLocks noChangeShapeType="1"/>
          </p:cNvSpPr>
          <p:nvPr/>
        </p:nvSpPr>
        <p:spPr bwMode="auto">
          <a:xfrm>
            <a:off x="28194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7" name="Line 65"/>
          <p:cNvSpPr>
            <a:spLocks noChangeShapeType="1"/>
          </p:cNvSpPr>
          <p:nvPr/>
        </p:nvSpPr>
        <p:spPr bwMode="auto">
          <a:xfrm>
            <a:off x="28194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78" name="Line 66"/>
          <p:cNvSpPr>
            <a:spLocks noChangeShapeType="1"/>
          </p:cNvSpPr>
          <p:nvPr/>
        </p:nvSpPr>
        <p:spPr bwMode="auto">
          <a:xfrm>
            <a:off x="28194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79" name="Rectangle 67"/>
          <p:cNvSpPr>
            <a:spLocks noChangeArrowheads="1"/>
          </p:cNvSpPr>
          <p:nvPr/>
        </p:nvSpPr>
        <p:spPr bwMode="auto">
          <a:xfrm>
            <a:off x="48006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80" name="Line 68"/>
          <p:cNvSpPr>
            <a:spLocks noChangeShapeType="1"/>
          </p:cNvSpPr>
          <p:nvPr/>
        </p:nvSpPr>
        <p:spPr bwMode="auto">
          <a:xfrm>
            <a:off x="48006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81" name="Line 69"/>
          <p:cNvSpPr>
            <a:spLocks noChangeShapeType="1"/>
          </p:cNvSpPr>
          <p:nvPr/>
        </p:nvSpPr>
        <p:spPr bwMode="auto">
          <a:xfrm>
            <a:off x="48006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82" name="Line 70"/>
          <p:cNvSpPr>
            <a:spLocks noChangeShapeType="1"/>
          </p:cNvSpPr>
          <p:nvPr/>
        </p:nvSpPr>
        <p:spPr bwMode="auto">
          <a:xfrm>
            <a:off x="48006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83" name="Rectangle 71"/>
          <p:cNvSpPr>
            <a:spLocks noChangeArrowheads="1"/>
          </p:cNvSpPr>
          <p:nvPr/>
        </p:nvSpPr>
        <p:spPr bwMode="auto">
          <a:xfrm>
            <a:off x="68580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84" name="Line 72"/>
          <p:cNvSpPr>
            <a:spLocks noChangeShapeType="1"/>
          </p:cNvSpPr>
          <p:nvPr/>
        </p:nvSpPr>
        <p:spPr bwMode="auto">
          <a:xfrm>
            <a:off x="68580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85" name="Line 73"/>
          <p:cNvSpPr>
            <a:spLocks noChangeShapeType="1"/>
          </p:cNvSpPr>
          <p:nvPr/>
        </p:nvSpPr>
        <p:spPr bwMode="auto">
          <a:xfrm>
            <a:off x="68580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86" name="Line 74"/>
          <p:cNvSpPr>
            <a:spLocks noChangeShapeType="1"/>
          </p:cNvSpPr>
          <p:nvPr/>
        </p:nvSpPr>
        <p:spPr bwMode="auto">
          <a:xfrm>
            <a:off x="68580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87" name="Rectangle 75"/>
          <p:cNvSpPr>
            <a:spLocks noGrp="1" noChangeArrowheads="1"/>
          </p:cNvSpPr>
          <p:nvPr>
            <p:ph type="body" idx="1"/>
          </p:nvPr>
        </p:nvSpPr>
        <p:spPr>
          <a:xfrm>
            <a:off x="533400" y="762000"/>
            <a:ext cx="8153400" cy="812800"/>
          </a:xfrm>
          <a:noFill/>
          <a:ln/>
        </p:spPr>
        <p:txBody>
          <a:bodyPr/>
          <a:lstStyle/>
          <a:p>
            <a:r>
              <a:rPr lang="en-US"/>
              <a:t>Consider the main memory word reference string</a:t>
            </a:r>
          </a:p>
          <a:p>
            <a:pPr lvl="1" algn="ctr">
              <a:buFont typeface="Monotype Sorts" pitchFamily="2" charset="2"/>
              <a:buNone/>
            </a:pPr>
            <a:r>
              <a:rPr lang="en-US"/>
              <a:t>              0   4   0   4   0   4   0   4</a:t>
            </a:r>
          </a:p>
        </p:txBody>
      </p:sp>
      <p:sp>
        <p:nvSpPr>
          <p:cNvPr id="1600589" name="Text Box 77"/>
          <p:cNvSpPr txBox="1">
            <a:spLocks noChangeArrowheads="1"/>
          </p:cNvSpPr>
          <p:nvPr/>
        </p:nvSpPr>
        <p:spPr bwMode="auto">
          <a:xfrm>
            <a:off x="1600200" y="1752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0" name="Text Box 78"/>
          <p:cNvSpPr txBox="1">
            <a:spLocks noChangeArrowheads="1"/>
          </p:cNvSpPr>
          <p:nvPr/>
        </p:nvSpPr>
        <p:spPr bwMode="auto">
          <a:xfrm>
            <a:off x="3505200" y="1752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1" name="Text Box 79"/>
          <p:cNvSpPr txBox="1">
            <a:spLocks noChangeArrowheads="1"/>
          </p:cNvSpPr>
          <p:nvPr/>
        </p:nvSpPr>
        <p:spPr bwMode="auto">
          <a:xfrm>
            <a:off x="5486400" y="1752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2" name="Text Box 80"/>
          <p:cNvSpPr txBox="1">
            <a:spLocks noChangeArrowheads="1"/>
          </p:cNvSpPr>
          <p:nvPr/>
        </p:nvSpPr>
        <p:spPr bwMode="auto">
          <a:xfrm>
            <a:off x="7620000" y="1752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3" name="Text Box 81"/>
          <p:cNvSpPr txBox="1">
            <a:spLocks noChangeArrowheads="1"/>
          </p:cNvSpPr>
          <p:nvPr/>
        </p:nvSpPr>
        <p:spPr bwMode="auto">
          <a:xfrm>
            <a:off x="1447800"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4" name="Text Box 82"/>
          <p:cNvSpPr txBox="1">
            <a:spLocks noChangeArrowheads="1"/>
          </p:cNvSpPr>
          <p:nvPr/>
        </p:nvSpPr>
        <p:spPr bwMode="auto">
          <a:xfrm>
            <a:off x="3505200"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5" name="Text Box 83"/>
          <p:cNvSpPr txBox="1">
            <a:spLocks noChangeArrowheads="1"/>
          </p:cNvSpPr>
          <p:nvPr/>
        </p:nvSpPr>
        <p:spPr bwMode="auto">
          <a:xfrm>
            <a:off x="5638800"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6" name="Text Box 84"/>
          <p:cNvSpPr txBox="1">
            <a:spLocks noChangeArrowheads="1"/>
          </p:cNvSpPr>
          <p:nvPr/>
        </p:nvSpPr>
        <p:spPr bwMode="auto">
          <a:xfrm>
            <a:off x="7620000"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7" name="Text Box 85"/>
          <p:cNvSpPr txBox="1">
            <a:spLocks noChangeArrowheads="1"/>
          </p:cNvSpPr>
          <p:nvPr/>
        </p:nvSpPr>
        <p:spPr bwMode="auto">
          <a:xfrm>
            <a:off x="838200" y="22098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sp>
        <p:nvSpPr>
          <p:cNvPr id="1600598" name="Text Box 86"/>
          <p:cNvSpPr txBox="1">
            <a:spLocks noChangeArrowheads="1"/>
          </p:cNvSpPr>
          <p:nvPr/>
        </p:nvSpPr>
        <p:spPr bwMode="auto">
          <a:xfrm>
            <a:off x="2743200" y="22098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grpSp>
        <p:nvGrpSpPr>
          <p:cNvPr id="2" name="Group 87"/>
          <p:cNvGrpSpPr>
            <a:grpSpLocks/>
          </p:cNvGrpSpPr>
          <p:nvPr/>
        </p:nvGrpSpPr>
        <p:grpSpPr bwMode="auto">
          <a:xfrm>
            <a:off x="2514600" y="1981200"/>
            <a:ext cx="1835150" cy="533400"/>
            <a:chOff x="1584" y="960"/>
            <a:chExt cx="1156" cy="336"/>
          </a:xfrm>
        </p:grpSpPr>
        <p:sp>
          <p:nvSpPr>
            <p:cNvPr id="1600600" name="Line 88"/>
            <p:cNvSpPr>
              <a:spLocks noChangeShapeType="1"/>
            </p:cNvSpPr>
            <p:nvPr/>
          </p:nvSpPr>
          <p:spPr bwMode="auto">
            <a:xfrm>
              <a:off x="1776" y="1152"/>
              <a:ext cx="240" cy="144"/>
            </a:xfrm>
            <a:prstGeom prst="line">
              <a:avLst/>
            </a:prstGeom>
            <a:noFill/>
            <a:ln w="28575">
              <a:solidFill>
                <a:schemeClr val="accent1"/>
              </a:solidFill>
              <a:round/>
              <a:headEnd/>
              <a:tailEnd/>
            </a:ln>
            <a:effectLst/>
          </p:spPr>
          <p:txBody>
            <a:bodyPr/>
            <a:lstStyle/>
            <a:p>
              <a:endParaRPr lang="en-US"/>
            </a:p>
          </p:txBody>
        </p:sp>
        <p:sp>
          <p:nvSpPr>
            <p:cNvPr id="1600601" name="Text Box 89"/>
            <p:cNvSpPr txBox="1">
              <a:spLocks noChangeArrowheads="1"/>
            </p:cNvSpPr>
            <p:nvPr/>
          </p:nvSpPr>
          <p:spPr bwMode="auto">
            <a:xfrm>
              <a:off x="1584" y="960"/>
              <a:ext cx="276" cy="231"/>
            </a:xfrm>
            <a:prstGeom prst="rect">
              <a:avLst/>
            </a:prstGeom>
            <a:noFill/>
            <a:ln w="12700">
              <a:noFill/>
              <a:miter lim="800000"/>
              <a:headEnd/>
              <a:tailEnd/>
            </a:ln>
            <a:effectLst/>
          </p:spPr>
          <p:txBody>
            <a:bodyPr wrap="none">
              <a:spAutoFit/>
            </a:bodyPr>
            <a:lstStyle/>
            <a:p>
              <a:r>
                <a:rPr lang="en-US"/>
                <a:t>01</a:t>
              </a:r>
            </a:p>
          </p:txBody>
        </p:sp>
        <p:sp>
          <p:nvSpPr>
            <p:cNvPr id="1600602" name="Text Box 90"/>
            <p:cNvSpPr txBox="1">
              <a:spLocks noChangeArrowheads="1"/>
            </p:cNvSpPr>
            <p:nvPr/>
          </p:nvSpPr>
          <p:spPr bwMode="auto">
            <a:xfrm>
              <a:off x="2544" y="1008"/>
              <a:ext cx="196" cy="231"/>
            </a:xfrm>
            <a:prstGeom prst="rect">
              <a:avLst/>
            </a:prstGeom>
            <a:noFill/>
            <a:ln w="12700">
              <a:noFill/>
              <a:miter lim="800000"/>
              <a:headEnd/>
              <a:tailEnd/>
            </a:ln>
            <a:effectLst/>
          </p:spPr>
          <p:txBody>
            <a:bodyPr wrap="none">
              <a:spAutoFit/>
            </a:bodyPr>
            <a:lstStyle/>
            <a:p>
              <a:r>
                <a:rPr lang="en-US"/>
                <a:t>4</a:t>
              </a:r>
            </a:p>
          </p:txBody>
        </p:sp>
        <p:sp>
          <p:nvSpPr>
            <p:cNvPr id="1600603" name="Line 91"/>
            <p:cNvSpPr>
              <a:spLocks noChangeShapeType="1"/>
            </p:cNvSpPr>
            <p:nvPr/>
          </p:nvSpPr>
          <p:spPr bwMode="auto">
            <a:xfrm>
              <a:off x="2448" y="1152"/>
              <a:ext cx="144" cy="144"/>
            </a:xfrm>
            <a:prstGeom prst="line">
              <a:avLst/>
            </a:prstGeom>
            <a:noFill/>
            <a:ln w="28575">
              <a:solidFill>
                <a:schemeClr val="accent1"/>
              </a:solidFill>
              <a:round/>
              <a:headEnd/>
              <a:tailEnd/>
            </a:ln>
            <a:effectLst/>
          </p:spPr>
          <p:txBody>
            <a:bodyPr/>
            <a:lstStyle/>
            <a:p>
              <a:endParaRPr lang="en-US"/>
            </a:p>
          </p:txBody>
        </p:sp>
      </p:grpSp>
      <p:sp>
        <p:nvSpPr>
          <p:cNvPr id="1600604" name="Text Box 92"/>
          <p:cNvSpPr txBox="1">
            <a:spLocks noChangeArrowheads="1"/>
          </p:cNvSpPr>
          <p:nvPr/>
        </p:nvSpPr>
        <p:spPr bwMode="auto">
          <a:xfrm>
            <a:off x="4800600" y="2209800"/>
            <a:ext cx="1479550" cy="366713"/>
          </a:xfrm>
          <a:prstGeom prst="rect">
            <a:avLst/>
          </a:prstGeom>
          <a:noFill/>
          <a:ln w="12700">
            <a:noFill/>
            <a:miter lim="800000"/>
            <a:headEnd/>
            <a:tailEnd/>
          </a:ln>
          <a:effectLst/>
        </p:spPr>
        <p:txBody>
          <a:bodyPr wrap="none">
            <a:spAutoFit/>
          </a:bodyPr>
          <a:lstStyle/>
          <a:p>
            <a:r>
              <a:rPr lang="en-US">
                <a:solidFill>
                  <a:schemeClr val="tx1"/>
                </a:solidFill>
              </a:rPr>
              <a:t>01    Mem(4)</a:t>
            </a:r>
          </a:p>
        </p:txBody>
      </p:sp>
      <p:grpSp>
        <p:nvGrpSpPr>
          <p:cNvPr id="3" name="Group 93"/>
          <p:cNvGrpSpPr>
            <a:grpSpLocks/>
          </p:cNvGrpSpPr>
          <p:nvPr/>
        </p:nvGrpSpPr>
        <p:grpSpPr bwMode="auto">
          <a:xfrm>
            <a:off x="4572000" y="1981200"/>
            <a:ext cx="1835150" cy="533400"/>
            <a:chOff x="2880" y="1008"/>
            <a:chExt cx="1156" cy="336"/>
          </a:xfrm>
        </p:grpSpPr>
        <p:sp>
          <p:nvSpPr>
            <p:cNvPr id="1600606" name="Line 94"/>
            <p:cNvSpPr>
              <a:spLocks noChangeShapeType="1"/>
            </p:cNvSpPr>
            <p:nvPr/>
          </p:nvSpPr>
          <p:spPr bwMode="auto">
            <a:xfrm>
              <a:off x="3072" y="1200"/>
              <a:ext cx="240" cy="144"/>
            </a:xfrm>
            <a:prstGeom prst="line">
              <a:avLst/>
            </a:prstGeom>
            <a:noFill/>
            <a:ln w="28575">
              <a:solidFill>
                <a:schemeClr val="accent1"/>
              </a:solidFill>
              <a:round/>
              <a:headEnd/>
              <a:tailEnd/>
            </a:ln>
            <a:effectLst/>
          </p:spPr>
          <p:txBody>
            <a:bodyPr/>
            <a:lstStyle/>
            <a:p>
              <a:endParaRPr lang="en-US"/>
            </a:p>
          </p:txBody>
        </p:sp>
        <p:sp>
          <p:nvSpPr>
            <p:cNvPr id="1600607" name="Line 95"/>
            <p:cNvSpPr>
              <a:spLocks noChangeShapeType="1"/>
            </p:cNvSpPr>
            <p:nvPr/>
          </p:nvSpPr>
          <p:spPr bwMode="auto">
            <a:xfrm>
              <a:off x="3744" y="1200"/>
              <a:ext cx="144" cy="144"/>
            </a:xfrm>
            <a:prstGeom prst="line">
              <a:avLst/>
            </a:prstGeom>
            <a:noFill/>
            <a:ln w="28575">
              <a:solidFill>
                <a:schemeClr val="accent1"/>
              </a:solidFill>
              <a:round/>
              <a:headEnd/>
              <a:tailEnd/>
            </a:ln>
            <a:effectLst/>
          </p:spPr>
          <p:txBody>
            <a:bodyPr/>
            <a:lstStyle/>
            <a:p>
              <a:endParaRPr lang="en-US"/>
            </a:p>
          </p:txBody>
        </p:sp>
        <p:sp>
          <p:nvSpPr>
            <p:cNvPr id="1600608" name="Text Box 96"/>
            <p:cNvSpPr txBox="1">
              <a:spLocks noChangeArrowheads="1"/>
            </p:cNvSpPr>
            <p:nvPr/>
          </p:nvSpPr>
          <p:spPr bwMode="auto">
            <a:xfrm>
              <a:off x="3840" y="1056"/>
              <a:ext cx="196" cy="231"/>
            </a:xfrm>
            <a:prstGeom prst="rect">
              <a:avLst/>
            </a:prstGeom>
            <a:noFill/>
            <a:ln w="12700">
              <a:noFill/>
              <a:miter lim="800000"/>
              <a:headEnd/>
              <a:tailEnd/>
            </a:ln>
            <a:effectLst/>
          </p:spPr>
          <p:txBody>
            <a:bodyPr wrap="none">
              <a:spAutoFit/>
            </a:bodyPr>
            <a:lstStyle/>
            <a:p>
              <a:r>
                <a:rPr lang="en-US"/>
                <a:t>0</a:t>
              </a:r>
            </a:p>
          </p:txBody>
        </p:sp>
        <p:sp>
          <p:nvSpPr>
            <p:cNvPr id="1600609" name="Text Box 97"/>
            <p:cNvSpPr txBox="1">
              <a:spLocks noChangeArrowheads="1"/>
            </p:cNvSpPr>
            <p:nvPr/>
          </p:nvSpPr>
          <p:spPr bwMode="auto">
            <a:xfrm>
              <a:off x="2880" y="1008"/>
              <a:ext cx="276" cy="231"/>
            </a:xfrm>
            <a:prstGeom prst="rect">
              <a:avLst/>
            </a:prstGeom>
            <a:noFill/>
            <a:ln w="12700">
              <a:noFill/>
              <a:miter lim="800000"/>
              <a:headEnd/>
              <a:tailEnd/>
            </a:ln>
            <a:effectLst/>
          </p:spPr>
          <p:txBody>
            <a:bodyPr wrap="none">
              <a:spAutoFit/>
            </a:bodyPr>
            <a:lstStyle/>
            <a:p>
              <a:r>
                <a:rPr lang="en-US"/>
                <a:t>00</a:t>
              </a:r>
            </a:p>
          </p:txBody>
        </p:sp>
      </p:grpSp>
      <p:sp>
        <p:nvSpPr>
          <p:cNvPr id="1600610" name="Text Box 98"/>
          <p:cNvSpPr txBox="1">
            <a:spLocks noChangeArrowheads="1"/>
          </p:cNvSpPr>
          <p:nvPr/>
        </p:nvSpPr>
        <p:spPr bwMode="auto">
          <a:xfrm>
            <a:off x="6858000" y="22098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grpSp>
        <p:nvGrpSpPr>
          <p:cNvPr id="4" name="Group 99"/>
          <p:cNvGrpSpPr>
            <a:grpSpLocks/>
          </p:cNvGrpSpPr>
          <p:nvPr/>
        </p:nvGrpSpPr>
        <p:grpSpPr bwMode="auto">
          <a:xfrm>
            <a:off x="6629400" y="1981200"/>
            <a:ext cx="1835150" cy="533400"/>
            <a:chOff x="4176" y="1008"/>
            <a:chExt cx="1156" cy="336"/>
          </a:xfrm>
        </p:grpSpPr>
        <p:sp>
          <p:nvSpPr>
            <p:cNvPr id="1600612" name="Line 100"/>
            <p:cNvSpPr>
              <a:spLocks noChangeShapeType="1"/>
            </p:cNvSpPr>
            <p:nvPr/>
          </p:nvSpPr>
          <p:spPr bwMode="auto">
            <a:xfrm>
              <a:off x="4368" y="1200"/>
              <a:ext cx="240" cy="144"/>
            </a:xfrm>
            <a:prstGeom prst="line">
              <a:avLst/>
            </a:prstGeom>
            <a:noFill/>
            <a:ln w="28575">
              <a:solidFill>
                <a:schemeClr val="accent1"/>
              </a:solidFill>
              <a:round/>
              <a:headEnd/>
              <a:tailEnd/>
            </a:ln>
            <a:effectLst/>
          </p:spPr>
          <p:txBody>
            <a:bodyPr/>
            <a:lstStyle/>
            <a:p>
              <a:endParaRPr lang="en-US"/>
            </a:p>
          </p:txBody>
        </p:sp>
        <p:sp>
          <p:nvSpPr>
            <p:cNvPr id="1600613" name="Text Box 101"/>
            <p:cNvSpPr txBox="1">
              <a:spLocks noChangeArrowheads="1"/>
            </p:cNvSpPr>
            <p:nvPr/>
          </p:nvSpPr>
          <p:spPr bwMode="auto">
            <a:xfrm>
              <a:off x="4176" y="1008"/>
              <a:ext cx="276" cy="231"/>
            </a:xfrm>
            <a:prstGeom prst="rect">
              <a:avLst/>
            </a:prstGeom>
            <a:noFill/>
            <a:ln w="12700">
              <a:noFill/>
              <a:miter lim="800000"/>
              <a:headEnd/>
              <a:tailEnd/>
            </a:ln>
            <a:effectLst/>
          </p:spPr>
          <p:txBody>
            <a:bodyPr wrap="none">
              <a:spAutoFit/>
            </a:bodyPr>
            <a:lstStyle/>
            <a:p>
              <a:r>
                <a:rPr lang="en-US"/>
                <a:t>01</a:t>
              </a:r>
            </a:p>
          </p:txBody>
        </p:sp>
        <p:sp>
          <p:nvSpPr>
            <p:cNvPr id="1600614" name="Text Box 102"/>
            <p:cNvSpPr txBox="1">
              <a:spLocks noChangeArrowheads="1"/>
            </p:cNvSpPr>
            <p:nvPr/>
          </p:nvSpPr>
          <p:spPr bwMode="auto">
            <a:xfrm>
              <a:off x="5136" y="1104"/>
              <a:ext cx="196" cy="231"/>
            </a:xfrm>
            <a:prstGeom prst="rect">
              <a:avLst/>
            </a:prstGeom>
            <a:noFill/>
            <a:ln w="12700">
              <a:noFill/>
              <a:miter lim="800000"/>
              <a:headEnd/>
              <a:tailEnd/>
            </a:ln>
            <a:effectLst/>
          </p:spPr>
          <p:txBody>
            <a:bodyPr wrap="none">
              <a:spAutoFit/>
            </a:bodyPr>
            <a:lstStyle/>
            <a:p>
              <a:r>
                <a:rPr lang="en-US"/>
                <a:t>4</a:t>
              </a:r>
            </a:p>
          </p:txBody>
        </p:sp>
        <p:sp>
          <p:nvSpPr>
            <p:cNvPr id="1600615" name="Line 103"/>
            <p:cNvSpPr>
              <a:spLocks noChangeShapeType="1"/>
            </p:cNvSpPr>
            <p:nvPr/>
          </p:nvSpPr>
          <p:spPr bwMode="auto">
            <a:xfrm>
              <a:off x="5040" y="1200"/>
              <a:ext cx="144" cy="144"/>
            </a:xfrm>
            <a:prstGeom prst="line">
              <a:avLst/>
            </a:prstGeom>
            <a:noFill/>
            <a:ln w="28575">
              <a:solidFill>
                <a:schemeClr val="accent1"/>
              </a:solidFill>
              <a:round/>
              <a:headEnd/>
              <a:tailEnd/>
            </a:ln>
            <a:effectLst/>
          </p:spPr>
          <p:txBody>
            <a:bodyPr/>
            <a:lstStyle/>
            <a:p>
              <a:endParaRPr lang="en-US"/>
            </a:p>
          </p:txBody>
        </p:sp>
      </p:grpSp>
      <p:sp>
        <p:nvSpPr>
          <p:cNvPr id="1600616" name="Text Box 104"/>
          <p:cNvSpPr txBox="1">
            <a:spLocks noChangeArrowheads="1"/>
          </p:cNvSpPr>
          <p:nvPr/>
        </p:nvSpPr>
        <p:spPr bwMode="auto">
          <a:xfrm>
            <a:off x="2819400" y="40386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grpSp>
        <p:nvGrpSpPr>
          <p:cNvPr id="5" name="Group 105"/>
          <p:cNvGrpSpPr>
            <a:grpSpLocks/>
          </p:cNvGrpSpPr>
          <p:nvPr/>
        </p:nvGrpSpPr>
        <p:grpSpPr bwMode="auto">
          <a:xfrm>
            <a:off x="2590800" y="3733800"/>
            <a:ext cx="1835150" cy="595313"/>
            <a:chOff x="1632" y="3273"/>
            <a:chExt cx="1156" cy="375"/>
          </a:xfrm>
        </p:grpSpPr>
        <p:sp>
          <p:nvSpPr>
            <p:cNvPr id="1600618" name="Line 106"/>
            <p:cNvSpPr>
              <a:spLocks noChangeShapeType="1"/>
            </p:cNvSpPr>
            <p:nvPr/>
          </p:nvSpPr>
          <p:spPr bwMode="auto">
            <a:xfrm>
              <a:off x="1824" y="3504"/>
              <a:ext cx="240" cy="144"/>
            </a:xfrm>
            <a:prstGeom prst="line">
              <a:avLst/>
            </a:prstGeom>
            <a:noFill/>
            <a:ln w="28575">
              <a:solidFill>
                <a:schemeClr val="accent1"/>
              </a:solidFill>
              <a:round/>
              <a:headEnd/>
              <a:tailEnd/>
            </a:ln>
            <a:effectLst/>
          </p:spPr>
          <p:txBody>
            <a:bodyPr/>
            <a:lstStyle/>
            <a:p>
              <a:endParaRPr lang="en-US"/>
            </a:p>
          </p:txBody>
        </p:sp>
        <p:sp>
          <p:nvSpPr>
            <p:cNvPr id="1600619" name="Text Box 107"/>
            <p:cNvSpPr txBox="1">
              <a:spLocks noChangeArrowheads="1"/>
            </p:cNvSpPr>
            <p:nvPr/>
          </p:nvSpPr>
          <p:spPr bwMode="auto">
            <a:xfrm>
              <a:off x="1632" y="3273"/>
              <a:ext cx="276" cy="231"/>
            </a:xfrm>
            <a:prstGeom prst="rect">
              <a:avLst/>
            </a:prstGeom>
            <a:noFill/>
            <a:ln w="12700">
              <a:noFill/>
              <a:miter lim="800000"/>
              <a:headEnd/>
              <a:tailEnd/>
            </a:ln>
            <a:effectLst/>
          </p:spPr>
          <p:txBody>
            <a:bodyPr wrap="none">
              <a:spAutoFit/>
            </a:bodyPr>
            <a:lstStyle/>
            <a:p>
              <a:r>
                <a:rPr lang="en-US"/>
                <a:t>01</a:t>
              </a:r>
            </a:p>
          </p:txBody>
        </p:sp>
        <p:sp>
          <p:nvSpPr>
            <p:cNvPr id="1600620" name="Text Box 108"/>
            <p:cNvSpPr txBox="1">
              <a:spLocks noChangeArrowheads="1"/>
            </p:cNvSpPr>
            <p:nvPr/>
          </p:nvSpPr>
          <p:spPr bwMode="auto">
            <a:xfrm>
              <a:off x="2592" y="3321"/>
              <a:ext cx="196" cy="231"/>
            </a:xfrm>
            <a:prstGeom prst="rect">
              <a:avLst/>
            </a:prstGeom>
            <a:noFill/>
            <a:ln w="12700">
              <a:noFill/>
              <a:miter lim="800000"/>
              <a:headEnd/>
              <a:tailEnd/>
            </a:ln>
            <a:effectLst/>
          </p:spPr>
          <p:txBody>
            <a:bodyPr wrap="none">
              <a:spAutoFit/>
            </a:bodyPr>
            <a:lstStyle/>
            <a:p>
              <a:r>
                <a:rPr lang="en-US"/>
                <a:t>4</a:t>
              </a:r>
            </a:p>
          </p:txBody>
        </p:sp>
        <p:sp>
          <p:nvSpPr>
            <p:cNvPr id="1600621" name="Line 109"/>
            <p:cNvSpPr>
              <a:spLocks noChangeShapeType="1"/>
            </p:cNvSpPr>
            <p:nvPr/>
          </p:nvSpPr>
          <p:spPr bwMode="auto">
            <a:xfrm>
              <a:off x="2496" y="3504"/>
              <a:ext cx="144" cy="144"/>
            </a:xfrm>
            <a:prstGeom prst="line">
              <a:avLst/>
            </a:prstGeom>
            <a:noFill/>
            <a:ln w="28575">
              <a:solidFill>
                <a:schemeClr val="accent1"/>
              </a:solidFill>
              <a:round/>
              <a:headEnd/>
              <a:tailEnd/>
            </a:ln>
            <a:effectLst/>
          </p:spPr>
          <p:txBody>
            <a:bodyPr/>
            <a:lstStyle/>
            <a:p>
              <a:endParaRPr lang="en-US"/>
            </a:p>
          </p:txBody>
        </p:sp>
      </p:grpSp>
      <p:sp>
        <p:nvSpPr>
          <p:cNvPr id="1600622" name="Text Box 110"/>
          <p:cNvSpPr txBox="1">
            <a:spLocks noChangeArrowheads="1"/>
          </p:cNvSpPr>
          <p:nvPr/>
        </p:nvSpPr>
        <p:spPr bwMode="auto">
          <a:xfrm>
            <a:off x="6858000" y="40386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grpSp>
        <p:nvGrpSpPr>
          <p:cNvPr id="6" name="Group 111"/>
          <p:cNvGrpSpPr>
            <a:grpSpLocks/>
          </p:cNvGrpSpPr>
          <p:nvPr/>
        </p:nvGrpSpPr>
        <p:grpSpPr bwMode="auto">
          <a:xfrm>
            <a:off x="6629400" y="3733800"/>
            <a:ext cx="1835150" cy="595313"/>
            <a:chOff x="4176" y="3369"/>
            <a:chExt cx="1156" cy="375"/>
          </a:xfrm>
        </p:grpSpPr>
        <p:sp>
          <p:nvSpPr>
            <p:cNvPr id="1600624" name="Line 112"/>
            <p:cNvSpPr>
              <a:spLocks noChangeShapeType="1"/>
            </p:cNvSpPr>
            <p:nvPr/>
          </p:nvSpPr>
          <p:spPr bwMode="auto">
            <a:xfrm>
              <a:off x="4368" y="3600"/>
              <a:ext cx="240" cy="144"/>
            </a:xfrm>
            <a:prstGeom prst="line">
              <a:avLst/>
            </a:prstGeom>
            <a:noFill/>
            <a:ln w="28575">
              <a:solidFill>
                <a:schemeClr val="accent1"/>
              </a:solidFill>
              <a:round/>
              <a:headEnd/>
              <a:tailEnd/>
            </a:ln>
            <a:effectLst/>
          </p:spPr>
          <p:txBody>
            <a:bodyPr/>
            <a:lstStyle/>
            <a:p>
              <a:endParaRPr lang="en-US"/>
            </a:p>
          </p:txBody>
        </p:sp>
        <p:sp>
          <p:nvSpPr>
            <p:cNvPr id="1600625" name="Text Box 113"/>
            <p:cNvSpPr txBox="1">
              <a:spLocks noChangeArrowheads="1"/>
            </p:cNvSpPr>
            <p:nvPr/>
          </p:nvSpPr>
          <p:spPr bwMode="auto">
            <a:xfrm>
              <a:off x="4176" y="3369"/>
              <a:ext cx="276" cy="231"/>
            </a:xfrm>
            <a:prstGeom prst="rect">
              <a:avLst/>
            </a:prstGeom>
            <a:noFill/>
            <a:ln w="12700">
              <a:noFill/>
              <a:miter lim="800000"/>
              <a:headEnd/>
              <a:tailEnd/>
            </a:ln>
            <a:effectLst/>
          </p:spPr>
          <p:txBody>
            <a:bodyPr wrap="none">
              <a:spAutoFit/>
            </a:bodyPr>
            <a:lstStyle/>
            <a:p>
              <a:r>
                <a:rPr lang="en-US"/>
                <a:t>01</a:t>
              </a:r>
            </a:p>
          </p:txBody>
        </p:sp>
        <p:sp>
          <p:nvSpPr>
            <p:cNvPr id="1600626" name="Text Box 114"/>
            <p:cNvSpPr txBox="1">
              <a:spLocks noChangeArrowheads="1"/>
            </p:cNvSpPr>
            <p:nvPr/>
          </p:nvSpPr>
          <p:spPr bwMode="auto">
            <a:xfrm>
              <a:off x="5136" y="3465"/>
              <a:ext cx="196" cy="231"/>
            </a:xfrm>
            <a:prstGeom prst="rect">
              <a:avLst/>
            </a:prstGeom>
            <a:noFill/>
            <a:ln w="12700">
              <a:noFill/>
              <a:miter lim="800000"/>
              <a:headEnd/>
              <a:tailEnd/>
            </a:ln>
            <a:effectLst/>
          </p:spPr>
          <p:txBody>
            <a:bodyPr wrap="none">
              <a:spAutoFit/>
            </a:bodyPr>
            <a:lstStyle/>
            <a:p>
              <a:r>
                <a:rPr lang="en-US"/>
                <a:t>4</a:t>
              </a:r>
            </a:p>
          </p:txBody>
        </p:sp>
        <p:sp>
          <p:nvSpPr>
            <p:cNvPr id="1600627" name="Line 115"/>
            <p:cNvSpPr>
              <a:spLocks noChangeShapeType="1"/>
            </p:cNvSpPr>
            <p:nvPr/>
          </p:nvSpPr>
          <p:spPr bwMode="auto">
            <a:xfrm>
              <a:off x="5040" y="3600"/>
              <a:ext cx="144" cy="144"/>
            </a:xfrm>
            <a:prstGeom prst="line">
              <a:avLst/>
            </a:prstGeom>
            <a:noFill/>
            <a:ln w="28575">
              <a:solidFill>
                <a:schemeClr val="accent1"/>
              </a:solidFill>
              <a:round/>
              <a:headEnd/>
              <a:tailEnd/>
            </a:ln>
            <a:effectLst/>
          </p:spPr>
          <p:txBody>
            <a:bodyPr/>
            <a:lstStyle/>
            <a:p>
              <a:endParaRPr lang="en-US"/>
            </a:p>
          </p:txBody>
        </p:sp>
      </p:grpSp>
      <p:sp>
        <p:nvSpPr>
          <p:cNvPr id="1600628" name="Text Box 116"/>
          <p:cNvSpPr txBox="1">
            <a:spLocks noChangeArrowheads="1"/>
          </p:cNvSpPr>
          <p:nvPr/>
        </p:nvSpPr>
        <p:spPr bwMode="auto">
          <a:xfrm>
            <a:off x="762000" y="4038600"/>
            <a:ext cx="1479550" cy="366713"/>
          </a:xfrm>
          <a:prstGeom prst="rect">
            <a:avLst/>
          </a:prstGeom>
          <a:noFill/>
          <a:ln w="12700">
            <a:noFill/>
            <a:miter lim="800000"/>
            <a:headEnd/>
            <a:tailEnd/>
          </a:ln>
          <a:effectLst/>
        </p:spPr>
        <p:txBody>
          <a:bodyPr wrap="none">
            <a:spAutoFit/>
          </a:bodyPr>
          <a:lstStyle/>
          <a:p>
            <a:r>
              <a:rPr lang="en-US">
                <a:solidFill>
                  <a:schemeClr val="tx1"/>
                </a:solidFill>
              </a:rPr>
              <a:t>01    Mem(4)</a:t>
            </a:r>
          </a:p>
        </p:txBody>
      </p:sp>
      <p:grpSp>
        <p:nvGrpSpPr>
          <p:cNvPr id="7" name="Group 117"/>
          <p:cNvGrpSpPr>
            <a:grpSpLocks/>
          </p:cNvGrpSpPr>
          <p:nvPr/>
        </p:nvGrpSpPr>
        <p:grpSpPr bwMode="auto">
          <a:xfrm>
            <a:off x="533400" y="3810000"/>
            <a:ext cx="1835150" cy="533400"/>
            <a:chOff x="336" y="2496"/>
            <a:chExt cx="1156" cy="336"/>
          </a:xfrm>
        </p:grpSpPr>
        <p:sp>
          <p:nvSpPr>
            <p:cNvPr id="1600630" name="Line 118"/>
            <p:cNvSpPr>
              <a:spLocks noChangeShapeType="1"/>
            </p:cNvSpPr>
            <p:nvPr/>
          </p:nvSpPr>
          <p:spPr bwMode="auto">
            <a:xfrm>
              <a:off x="528" y="2688"/>
              <a:ext cx="240" cy="144"/>
            </a:xfrm>
            <a:prstGeom prst="line">
              <a:avLst/>
            </a:prstGeom>
            <a:noFill/>
            <a:ln w="28575">
              <a:solidFill>
                <a:schemeClr val="accent1"/>
              </a:solidFill>
              <a:round/>
              <a:headEnd/>
              <a:tailEnd/>
            </a:ln>
            <a:effectLst/>
          </p:spPr>
          <p:txBody>
            <a:bodyPr/>
            <a:lstStyle/>
            <a:p>
              <a:endParaRPr lang="en-US"/>
            </a:p>
          </p:txBody>
        </p:sp>
        <p:sp>
          <p:nvSpPr>
            <p:cNvPr id="1600631" name="Line 119"/>
            <p:cNvSpPr>
              <a:spLocks noChangeShapeType="1"/>
            </p:cNvSpPr>
            <p:nvPr/>
          </p:nvSpPr>
          <p:spPr bwMode="auto">
            <a:xfrm>
              <a:off x="1200" y="2688"/>
              <a:ext cx="144" cy="144"/>
            </a:xfrm>
            <a:prstGeom prst="line">
              <a:avLst/>
            </a:prstGeom>
            <a:noFill/>
            <a:ln w="28575">
              <a:solidFill>
                <a:schemeClr val="accent1"/>
              </a:solidFill>
              <a:round/>
              <a:headEnd/>
              <a:tailEnd/>
            </a:ln>
            <a:effectLst/>
          </p:spPr>
          <p:txBody>
            <a:bodyPr/>
            <a:lstStyle/>
            <a:p>
              <a:endParaRPr lang="en-US"/>
            </a:p>
          </p:txBody>
        </p:sp>
        <p:sp>
          <p:nvSpPr>
            <p:cNvPr id="1600632" name="Text Box 120"/>
            <p:cNvSpPr txBox="1">
              <a:spLocks noChangeArrowheads="1"/>
            </p:cNvSpPr>
            <p:nvPr/>
          </p:nvSpPr>
          <p:spPr bwMode="auto">
            <a:xfrm>
              <a:off x="1296" y="2544"/>
              <a:ext cx="196" cy="231"/>
            </a:xfrm>
            <a:prstGeom prst="rect">
              <a:avLst/>
            </a:prstGeom>
            <a:noFill/>
            <a:ln w="12700">
              <a:noFill/>
              <a:miter lim="800000"/>
              <a:headEnd/>
              <a:tailEnd/>
            </a:ln>
            <a:effectLst/>
          </p:spPr>
          <p:txBody>
            <a:bodyPr wrap="none">
              <a:spAutoFit/>
            </a:bodyPr>
            <a:lstStyle/>
            <a:p>
              <a:r>
                <a:rPr lang="en-US"/>
                <a:t>0</a:t>
              </a:r>
            </a:p>
          </p:txBody>
        </p:sp>
        <p:sp>
          <p:nvSpPr>
            <p:cNvPr id="1600633" name="Text Box 121"/>
            <p:cNvSpPr txBox="1">
              <a:spLocks noChangeArrowheads="1"/>
            </p:cNvSpPr>
            <p:nvPr/>
          </p:nvSpPr>
          <p:spPr bwMode="auto">
            <a:xfrm>
              <a:off x="336" y="2496"/>
              <a:ext cx="276" cy="231"/>
            </a:xfrm>
            <a:prstGeom prst="rect">
              <a:avLst/>
            </a:prstGeom>
            <a:noFill/>
            <a:ln w="12700">
              <a:noFill/>
              <a:miter lim="800000"/>
              <a:headEnd/>
              <a:tailEnd/>
            </a:ln>
            <a:effectLst/>
          </p:spPr>
          <p:txBody>
            <a:bodyPr wrap="none">
              <a:spAutoFit/>
            </a:bodyPr>
            <a:lstStyle/>
            <a:p>
              <a:r>
                <a:rPr lang="en-US"/>
                <a:t>00</a:t>
              </a:r>
            </a:p>
          </p:txBody>
        </p:sp>
      </p:grpSp>
      <p:sp>
        <p:nvSpPr>
          <p:cNvPr id="1600634" name="Text Box 122"/>
          <p:cNvSpPr txBox="1">
            <a:spLocks noChangeArrowheads="1"/>
          </p:cNvSpPr>
          <p:nvPr/>
        </p:nvSpPr>
        <p:spPr bwMode="auto">
          <a:xfrm>
            <a:off x="4800600" y="4038600"/>
            <a:ext cx="1479550" cy="366713"/>
          </a:xfrm>
          <a:prstGeom prst="rect">
            <a:avLst/>
          </a:prstGeom>
          <a:noFill/>
          <a:ln w="12700">
            <a:noFill/>
            <a:miter lim="800000"/>
            <a:headEnd/>
            <a:tailEnd/>
          </a:ln>
          <a:effectLst/>
        </p:spPr>
        <p:txBody>
          <a:bodyPr wrap="none">
            <a:spAutoFit/>
          </a:bodyPr>
          <a:lstStyle/>
          <a:p>
            <a:r>
              <a:rPr lang="en-US">
                <a:solidFill>
                  <a:schemeClr val="tx1"/>
                </a:solidFill>
              </a:rPr>
              <a:t>01    Mem(4)</a:t>
            </a:r>
          </a:p>
        </p:txBody>
      </p:sp>
      <p:grpSp>
        <p:nvGrpSpPr>
          <p:cNvPr id="8" name="Group 123"/>
          <p:cNvGrpSpPr>
            <a:grpSpLocks/>
          </p:cNvGrpSpPr>
          <p:nvPr/>
        </p:nvGrpSpPr>
        <p:grpSpPr bwMode="auto">
          <a:xfrm>
            <a:off x="4572000" y="3733800"/>
            <a:ext cx="1835150" cy="595313"/>
            <a:chOff x="2880" y="3321"/>
            <a:chExt cx="1156" cy="375"/>
          </a:xfrm>
        </p:grpSpPr>
        <p:sp>
          <p:nvSpPr>
            <p:cNvPr id="1600636" name="Line 124"/>
            <p:cNvSpPr>
              <a:spLocks noChangeShapeType="1"/>
            </p:cNvSpPr>
            <p:nvPr/>
          </p:nvSpPr>
          <p:spPr bwMode="auto">
            <a:xfrm>
              <a:off x="3072" y="3552"/>
              <a:ext cx="240" cy="144"/>
            </a:xfrm>
            <a:prstGeom prst="line">
              <a:avLst/>
            </a:prstGeom>
            <a:noFill/>
            <a:ln w="28575">
              <a:solidFill>
                <a:schemeClr val="accent1"/>
              </a:solidFill>
              <a:round/>
              <a:headEnd/>
              <a:tailEnd/>
            </a:ln>
            <a:effectLst/>
          </p:spPr>
          <p:txBody>
            <a:bodyPr/>
            <a:lstStyle/>
            <a:p>
              <a:endParaRPr lang="en-US"/>
            </a:p>
          </p:txBody>
        </p:sp>
        <p:sp>
          <p:nvSpPr>
            <p:cNvPr id="1600637" name="Line 125"/>
            <p:cNvSpPr>
              <a:spLocks noChangeShapeType="1"/>
            </p:cNvSpPr>
            <p:nvPr/>
          </p:nvSpPr>
          <p:spPr bwMode="auto">
            <a:xfrm>
              <a:off x="3744" y="3552"/>
              <a:ext cx="144" cy="144"/>
            </a:xfrm>
            <a:prstGeom prst="line">
              <a:avLst/>
            </a:prstGeom>
            <a:noFill/>
            <a:ln w="28575">
              <a:solidFill>
                <a:schemeClr val="accent1"/>
              </a:solidFill>
              <a:round/>
              <a:headEnd/>
              <a:tailEnd/>
            </a:ln>
            <a:effectLst/>
          </p:spPr>
          <p:txBody>
            <a:bodyPr/>
            <a:lstStyle/>
            <a:p>
              <a:endParaRPr lang="en-US"/>
            </a:p>
          </p:txBody>
        </p:sp>
        <p:sp>
          <p:nvSpPr>
            <p:cNvPr id="1600638" name="Text Box 126"/>
            <p:cNvSpPr txBox="1">
              <a:spLocks noChangeArrowheads="1"/>
            </p:cNvSpPr>
            <p:nvPr/>
          </p:nvSpPr>
          <p:spPr bwMode="auto">
            <a:xfrm>
              <a:off x="3840" y="3369"/>
              <a:ext cx="196" cy="231"/>
            </a:xfrm>
            <a:prstGeom prst="rect">
              <a:avLst/>
            </a:prstGeom>
            <a:noFill/>
            <a:ln w="12700">
              <a:noFill/>
              <a:miter lim="800000"/>
              <a:headEnd/>
              <a:tailEnd/>
            </a:ln>
            <a:effectLst/>
          </p:spPr>
          <p:txBody>
            <a:bodyPr wrap="none">
              <a:spAutoFit/>
            </a:bodyPr>
            <a:lstStyle/>
            <a:p>
              <a:r>
                <a:rPr lang="en-US"/>
                <a:t>0</a:t>
              </a:r>
            </a:p>
          </p:txBody>
        </p:sp>
        <p:sp>
          <p:nvSpPr>
            <p:cNvPr id="1600639" name="Text Box 127"/>
            <p:cNvSpPr txBox="1">
              <a:spLocks noChangeArrowheads="1"/>
            </p:cNvSpPr>
            <p:nvPr/>
          </p:nvSpPr>
          <p:spPr bwMode="auto">
            <a:xfrm>
              <a:off x="2880" y="3321"/>
              <a:ext cx="276" cy="231"/>
            </a:xfrm>
            <a:prstGeom prst="rect">
              <a:avLst/>
            </a:prstGeom>
            <a:noFill/>
            <a:ln w="12700">
              <a:noFill/>
              <a:miter lim="800000"/>
              <a:headEnd/>
              <a:tailEnd/>
            </a:ln>
            <a:effectLst/>
          </p:spPr>
          <p:txBody>
            <a:bodyPr wrap="none">
              <a:spAutoFit/>
            </a:bodyPr>
            <a:lstStyle/>
            <a:p>
              <a:r>
                <a:rPr lang="en-US"/>
                <a:t>00</a:t>
              </a:r>
            </a:p>
          </p:txBody>
        </p:sp>
      </p:grpSp>
      <p:sp>
        <p:nvSpPr>
          <p:cNvPr id="1600640" name="Text Box 128"/>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00641" name="Rectangle 129"/>
          <p:cNvSpPr>
            <a:spLocks noChangeArrowheads="1"/>
          </p:cNvSpPr>
          <p:nvPr/>
        </p:nvSpPr>
        <p:spPr bwMode="auto">
          <a:xfrm>
            <a:off x="304800" y="5791200"/>
            <a:ext cx="8153400" cy="781050"/>
          </a:xfrm>
          <a:prstGeom prst="rect">
            <a:avLst/>
          </a:prstGeom>
          <a:noFill/>
          <a:ln w="12700">
            <a:noFill/>
            <a:miter lim="800000"/>
            <a:headEnd/>
            <a:tailEnd/>
          </a:ln>
          <a:effectLst/>
        </p:spPr>
        <p:txBody>
          <a:bodyPr lIns="63500" tIns="25400" rIns="63500" bIns="25400">
            <a:spAutoFit/>
          </a:bodyPr>
          <a:lstStyle/>
          <a:p>
            <a:pPr marL="287338" indent="-287338" algn="ctr">
              <a:spcBef>
                <a:spcPct val="30000"/>
              </a:spcBef>
              <a:buClr>
                <a:schemeClr val="accent1"/>
              </a:buClr>
              <a:buSzPct val="75000"/>
              <a:buFont typeface="Wingdings" pitchFamily="2" charset="2"/>
              <a:buChar char="q"/>
            </a:pPr>
            <a:r>
              <a:rPr lang="en-US" sz="2400" dirty="0">
                <a:solidFill>
                  <a:schemeClr val="tx1"/>
                </a:solidFill>
              </a:rPr>
              <a:t>Ping pong effect due to </a:t>
            </a:r>
            <a:r>
              <a:rPr lang="en-US" sz="2400" dirty="0"/>
              <a:t>conflict</a:t>
            </a:r>
            <a:r>
              <a:rPr lang="en-US" sz="2400" dirty="0">
                <a:solidFill>
                  <a:schemeClr val="tx1"/>
                </a:solidFill>
              </a:rPr>
              <a:t> misses - two memory locations that map into the same cache block</a:t>
            </a:r>
          </a:p>
        </p:txBody>
      </p:sp>
      <p:sp>
        <p:nvSpPr>
          <p:cNvPr id="1600642" name="Rectangle 130"/>
          <p:cNvSpPr>
            <a:spLocks noChangeArrowheads="1"/>
          </p:cNvSpPr>
          <p:nvPr/>
        </p:nvSpPr>
        <p:spPr bwMode="auto">
          <a:xfrm>
            <a:off x="533400" y="54102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8 requests, 8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a:xfrm>
            <a:off x="533400" y="304800"/>
            <a:ext cx="8153400" cy="422275"/>
          </a:xfrm>
        </p:spPr>
        <p:txBody>
          <a:bodyPr/>
          <a:lstStyle/>
          <a:p>
            <a:r>
              <a:rPr lang="zh-CN" altLang="en-US" dirty="0" smtClean="0"/>
              <a:t>组相联</a:t>
            </a:r>
            <a:r>
              <a:rPr lang="en-US" dirty="0" smtClean="0"/>
              <a:t>Cache</a:t>
            </a:r>
            <a:r>
              <a:rPr lang="zh-CN" altLang="en-US" dirty="0" smtClean="0"/>
              <a:t>例子</a:t>
            </a:r>
            <a:endParaRPr lang="en-US" dirty="0"/>
          </a:p>
        </p:txBody>
      </p:sp>
      <p:grpSp>
        <p:nvGrpSpPr>
          <p:cNvPr id="2" name="Group 3"/>
          <p:cNvGrpSpPr>
            <a:grpSpLocks/>
          </p:cNvGrpSpPr>
          <p:nvPr/>
        </p:nvGrpSpPr>
        <p:grpSpPr bwMode="auto">
          <a:xfrm>
            <a:off x="2209800" y="2057400"/>
            <a:ext cx="990600" cy="1219200"/>
            <a:chOff x="1344" y="1056"/>
            <a:chExt cx="624" cy="768"/>
          </a:xfrm>
        </p:grpSpPr>
        <p:sp>
          <p:nvSpPr>
            <p:cNvPr id="1679364"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365"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366"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367"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368" name="Line 8"/>
          <p:cNvSpPr>
            <a:spLocks noChangeShapeType="1"/>
          </p:cNvSpPr>
          <p:nvPr/>
        </p:nvSpPr>
        <p:spPr bwMode="auto">
          <a:xfrm>
            <a:off x="4267200" y="1447800"/>
            <a:ext cx="990600" cy="0"/>
          </a:xfrm>
          <a:prstGeom prst="line">
            <a:avLst/>
          </a:prstGeom>
          <a:noFill/>
          <a:ln w="12700">
            <a:solidFill>
              <a:schemeClr val="tx1"/>
            </a:solidFill>
            <a:round/>
            <a:headEnd/>
            <a:tailEnd/>
          </a:ln>
          <a:effectLst/>
        </p:spPr>
        <p:txBody>
          <a:bodyPr wrap="none" anchor="ctr"/>
          <a:lstStyle/>
          <a:p>
            <a:endParaRPr lang="en-US"/>
          </a:p>
        </p:txBody>
      </p:sp>
      <p:sp>
        <p:nvSpPr>
          <p:cNvPr id="1679369" name="Line 9"/>
          <p:cNvSpPr>
            <a:spLocks noChangeShapeType="1"/>
          </p:cNvSpPr>
          <p:nvPr/>
        </p:nvSpPr>
        <p:spPr bwMode="auto">
          <a:xfrm>
            <a:off x="4267200" y="1143000"/>
            <a:ext cx="990600" cy="0"/>
          </a:xfrm>
          <a:prstGeom prst="line">
            <a:avLst/>
          </a:prstGeom>
          <a:noFill/>
          <a:ln w="12700">
            <a:solidFill>
              <a:schemeClr val="tx1"/>
            </a:solidFill>
            <a:round/>
            <a:headEnd/>
            <a:tailEnd/>
          </a:ln>
          <a:effectLst/>
        </p:spPr>
        <p:txBody>
          <a:bodyPr wrap="none" anchor="ctr"/>
          <a:lstStyle/>
          <a:p>
            <a:endParaRPr lang="en-US"/>
          </a:p>
        </p:txBody>
      </p:sp>
      <p:sp>
        <p:nvSpPr>
          <p:cNvPr id="1679370" name="Line 10"/>
          <p:cNvSpPr>
            <a:spLocks noChangeShapeType="1"/>
          </p:cNvSpPr>
          <p:nvPr/>
        </p:nvSpPr>
        <p:spPr bwMode="auto">
          <a:xfrm>
            <a:off x="4267200" y="1752600"/>
            <a:ext cx="990600" cy="0"/>
          </a:xfrm>
          <a:prstGeom prst="line">
            <a:avLst/>
          </a:prstGeom>
          <a:noFill/>
          <a:ln w="12700">
            <a:solidFill>
              <a:schemeClr val="tx1"/>
            </a:solidFill>
            <a:round/>
            <a:headEnd/>
            <a:tailEnd/>
          </a:ln>
          <a:effectLst/>
        </p:spPr>
        <p:txBody>
          <a:bodyPr wrap="none" anchor="ctr"/>
          <a:lstStyle/>
          <a:p>
            <a:endParaRPr lang="en-US"/>
          </a:p>
        </p:txBody>
      </p:sp>
      <p:sp>
        <p:nvSpPr>
          <p:cNvPr id="1679371" name="Line 11"/>
          <p:cNvSpPr>
            <a:spLocks noChangeShapeType="1"/>
          </p:cNvSpPr>
          <p:nvPr/>
        </p:nvSpPr>
        <p:spPr bwMode="auto">
          <a:xfrm>
            <a:off x="4267200" y="838200"/>
            <a:ext cx="990600" cy="0"/>
          </a:xfrm>
          <a:prstGeom prst="line">
            <a:avLst/>
          </a:prstGeom>
          <a:noFill/>
          <a:ln w="12700">
            <a:solidFill>
              <a:schemeClr val="tx1"/>
            </a:solidFill>
            <a:round/>
            <a:headEnd/>
            <a:tailEnd/>
          </a:ln>
          <a:effectLst/>
        </p:spPr>
        <p:txBody>
          <a:bodyPr wrap="none" anchor="ctr"/>
          <a:lstStyle/>
          <a:p>
            <a:endParaRPr lang="en-US"/>
          </a:p>
        </p:txBody>
      </p:sp>
      <p:sp>
        <p:nvSpPr>
          <p:cNvPr id="1679372" name="Line 12"/>
          <p:cNvSpPr>
            <a:spLocks noChangeShapeType="1"/>
          </p:cNvSpPr>
          <p:nvPr/>
        </p:nvSpPr>
        <p:spPr bwMode="auto">
          <a:xfrm>
            <a:off x="42672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79373" name="Line 13"/>
          <p:cNvSpPr>
            <a:spLocks noChangeShapeType="1"/>
          </p:cNvSpPr>
          <p:nvPr/>
        </p:nvSpPr>
        <p:spPr bwMode="auto">
          <a:xfrm>
            <a:off x="52578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79374" name="Line 14"/>
          <p:cNvSpPr>
            <a:spLocks noChangeShapeType="1"/>
          </p:cNvSpPr>
          <p:nvPr/>
        </p:nvSpPr>
        <p:spPr bwMode="auto">
          <a:xfrm flipH="1" flipV="1">
            <a:off x="4267200" y="5105400"/>
            <a:ext cx="990600" cy="0"/>
          </a:xfrm>
          <a:prstGeom prst="line">
            <a:avLst/>
          </a:prstGeom>
          <a:noFill/>
          <a:ln w="12700">
            <a:solidFill>
              <a:schemeClr val="tx1"/>
            </a:solidFill>
            <a:round/>
            <a:headEnd/>
            <a:tailEnd/>
          </a:ln>
          <a:effectLst/>
        </p:spPr>
        <p:txBody>
          <a:bodyPr wrap="none" anchor="ctr"/>
          <a:lstStyle/>
          <a:p>
            <a:endParaRPr lang="en-US"/>
          </a:p>
        </p:txBody>
      </p:sp>
      <p:sp>
        <p:nvSpPr>
          <p:cNvPr id="1679375" name="Line 15"/>
          <p:cNvSpPr>
            <a:spLocks noChangeShapeType="1"/>
          </p:cNvSpPr>
          <p:nvPr/>
        </p:nvSpPr>
        <p:spPr bwMode="auto">
          <a:xfrm flipH="1" flipV="1">
            <a:off x="4267200" y="5410200"/>
            <a:ext cx="990600" cy="0"/>
          </a:xfrm>
          <a:prstGeom prst="line">
            <a:avLst/>
          </a:prstGeom>
          <a:noFill/>
          <a:ln w="12700">
            <a:solidFill>
              <a:schemeClr val="tx1"/>
            </a:solidFill>
            <a:round/>
            <a:headEnd/>
            <a:tailEnd/>
          </a:ln>
          <a:effectLst/>
        </p:spPr>
        <p:txBody>
          <a:bodyPr wrap="none" anchor="ctr"/>
          <a:lstStyle/>
          <a:p>
            <a:endParaRPr lang="en-US"/>
          </a:p>
        </p:txBody>
      </p:sp>
      <p:sp>
        <p:nvSpPr>
          <p:cNvPr id="1679376" name="Line 16"/>
          <p:cNvSpPr>
            <a:spLocks noChangeShapeType="1"/>
          </p:cNvSpPr>
          <p:nvPr/>
        </p:nvSpPr>
        <p:spPr bwMode="auto">
          <a:xfrm flipH="1" flipV="1">
            <a:off x="4267200" y="4800600"/>
            <a:ext cx="990600" cy="0"/>
          </a:xfrm>
          <a:prstGeom prst="line">
            <a:avLst/>
          </a:prstGeom>
          <a:noFill/>
          <a:ln w="12700">
            <a:solidFill>
              <a:schemeClr val="tx1"/>
            </a:solidFill>
            <a:round/>
            <a:headEnd/>
            <a:tailEnd/>
          </a:ln>
          <a:effectLst/>
        </p:spPr>
        <p:txBody>
          <a:bodyPr wrap="none" anchor="ctr"/>
          <a:lstStyle/>
          <a:p>
            <a:endParaRPr lang="en-US"/>
          </a:p>
        </p:txBody>
      </p:sp>
      <p:sp>
        <p:nvSpPr>
          <p:cNvPr id="1679377" name="Line 17"/>
          <p:cNvSpPr>
            <a:spLocks noChangeShapeType="1"/>
          </p:cNvSpPr>
          <p:nvPr/>
        </p:nvSpPr>
        <p:spPr bwMode="auto">
          <a:xfrm flipH="1" flipV="1">
            <a:off x="4267200" y="5715000"/>
            <a:ext cx="990600" cy="0"/>
          </a:xfrm>
          <a:prstGeom prst="line">
            <a:avLst/>
          </a:prstGeom>
          <a:noFill/>
          <a:ln w="12700">
            <a:solidFill>
              <a:schemeClr val="tx1"/>
            </a:solidFill>
            <a:round/>
            <a:headEnd/>
            <a:tailEnd/>
          </a:ln>
          <a:effectLst/>
        </p:spPr>
        <p:txBody>
          <a:bodyPr wrap="none" anchor="ctr"/>
          <a:lstStyle/>
          <a:p>
            <a:endParaRPr lang="en-US"/>
          </a:p>
        </p:txBody>
      </p:sp>
      <p:sp>
        <p:nvSpPr>
          <p:cNvPr id="1679378" name="Line 18"/>
          <p:cNvSpPr>
            <a:spLocks noChangeShapeType="1"/>
          </p:cNvSpPr>
          <p:nvPr/>
        </p:nvSpPr>
        <p:spPr bwMode="auto">
          <a:xfrm flipH="1" flipV="1">
            <a:off x="5257800" y="4495800"/>
            <a:ext cx="0" cy="1219200"/>
          </a:xfrm>
          <a:prstGeom prst="line">
            <a:avLst/>
          </a:prstGeom>
          <a:noFill/>
          <a:ln w="12700">
            <a:solidFill>
              <a:schemeClr val="tx1"/>
            </a:solidFill>
            <a:round/>
            <a:headEnd/>
            <a:tailEnd/>
          </a:ln>
          <a:effectLst/>
        </p:spPr>
        <p:txBody>
          <a:bodyPr wrap="none" anchor="ctr"/>
          <a:lstStyle/>
          <a:p>
            <a:endParaRPr lang="en-US"/>
          </a:p>
        </p:txBody>
      </p:sp>
      <p:sp>
        <p:nvSpPr>
          <p:cNvPr id="1679379" name="Text Box 19"/>
          <p:cNvSpPr txBox="1">
            <a:spLocks noChangeArrowheads="1"/>
          </p:cNvSpPr>
          <p:nvPr/>
        </p:nvSpPr>
        <p:spPr bwMode="auto">
          <a:xfrm>
            <a:off x="892175" y="2017713"/>
            <a:ext cx="311150" cy="366712"/>
          </a:xfrm>
          <a:prstGeom prst="rect">
            <a:avLst/>
          </a:prstGeom>
          <a:noFill/>
          <a:ln w="12700">
            <a:noFill/>
            <a:miter lim="800000"/>
            <a:headEnd/>
            <a:tailEnd/>
          </a:ln>
          <a:effectLst/>
        </p:spPr>
        <p:txBody>
          <a:bodyPr wrap="none">
            <a:spAutoFit/>
          </a:bodyPr>
          <a:lstStyle/>
          <a:p>
            <a:r>
              <a:rPr lang="en-US"/>
              <a:t>0</a:t>
            </a:r>
          </a:p>
        </p:txBody>
      </p:sp>
      <p:sp>
        <p:nvSpPr>
          <p:cNvPr id="1679383" name="Text Box 23"/>
          <p:cNvSpPr txBox="1">
            <a:spLocks noChangeArrowheads="1"/>
          </p:cNvSpPr>
          <p:nvPr/>
        </p:nvSpPr>
        <p:spPr bwMode="auto">
          <a:xfrm>
            <a:off x="457200" y="1143000"/>
            <a:ext cx="869950" cy="366713"/>
          </a:xfrm>
          <a:prstGeom prst="rect">
            <a:avLst/>
          </a:prstGeom>
          <a:noFill/>
          <a:ln w="12700">
            <a:noFill/>
            <a:miter lim="800000"/>
            <a:headEnd/>
            <a:tailEnd/>
          </a:ln>
          <a:effectLst/>
        </p:spPr>
        <p:txBody>
          <a:bodyPr wrap="none">
            <a:spAutoFit/>
          </a:bodyPr>
          <a:lstStyle/>
          <a:p>
            <a:r>
              <a:rPr lang="en-US" b="1">
                <a:solidFill>
                  <a:schemeClr val="tx1"/>
                </a:solidFill>
              </a:rPr>
              <a:t>Cache</a:t>
            </a:r>
          </a:p>
        </p:txBody>
      </p:sp>
      <p:sp>
        <p:nvSpPr>
          <p:cNvPr id="1679384" name="Text Box 24"/>
          <p:cNvSpPr txBox="1">
            <a:spLocks noChangeArrowheads="1"/>
          </p:cNvSpPr>
          <p:nvPr/>
        </p:nvSpPr>
        <p:spPr bwMode="auto">
          <a:xfrm>
            <a:off x="5715000" y="60960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79385" name="Text Box 25"/>
          <p:cNvSpPr txBox="1">
            <a:spLocks noChangeArrowheads="1"/>
          </p:cNvSpPr>
          <p:nvPr/>
        </p:nvSpPr>
        <p:spPr bwMode="auto">
          <a:xfrm>
            <a:off x="6172200" y="3124200"/>
            <a:ext cx="2743200" cy="2862322"/>
          </a:xfrm>
          <a:prstGeom prst="rect">
            <a:avLst/>
          </a:prstGeom>
          <a:noFill/>
          <a:ln w="12700">
            <a:noFill/>
            <a:miter lim="800000"/>
            <a:headEnd/>
            <a:tailEnd/>
          </a:ln>
          <a:effectLst/>
        </p:spPr>
        <p:txBody>
          <a:bodyPr>
            <a:spAutoFit/>
          </a:bodyPr>
          <a:lstStyle/>
          <a:p>
            <a:r>
              <a:rPr lang="en-US" sz="2000" dirty="0">
                <a:solidFill>
                  <a:schemeClr val="tx1"/>
                </a:solidFill>
              </a:rPr>
              <a:t>Q2: </a:t>
            </a:r>
            <a:r>
              <a:rPr lang="zh-CN" altLang="en-US" sz="2000" dirty="0" smtClean="0">
                <a:solidFill>
                  <a:schemeClr val="tx1"/>
                </a:solidFill>
              </a:rPr>
              <a:t>怎么定位</a:t>
            </a:r>
            <a:r>
              <a:rPr lang="en-US" sz="2000" dirty="0" smtClean="0">
                <a:solidFill>
                  <a:schemeClr val="tx1"/>
                </a:solidFill>
              </a:rPr>
              <a:t>?</a:t>
            </a:r>
            <a:endParaRPr lang="en-US" sz="2000" dirty="0">
              <a:solidFill>
                <a:schemeClr val="tx1"/>
              </a:solidFill>
            </a:endParaRPr>
          </a:p>
          <a:p>
            <a:endParaRPr lang="en-US" sz="2000" dirty="0"/>
          </a:p>
          <a:p>
            <a:r>
              <a:rPr lang="en-US" sz="2000" dirty="0">
                <a:solidFill>
                  <a:schemeClr val="tx1"/>
                </a:solidFill>
              </a:rPr>
              <a:t>Use</a:t>
            </a:r>
            <a:r>
              <a:rPr lang="en-US" sz="2000" dirty="0"/>
              <a:t> next 1 low order memory address </a:t>
            </a:r>
            <a:r>
              <a:rPr lang="en-US" sz="2000" dirty="0" smtClean="0"/>
              <a:t>bit</a:t>
            </a:r>
          </a:p>
          <a:p>
            <a:r>
              <a:rPr lang="en-US" sz="2000" dirty="0" smtClean="0"/>
              <a:t>(</a:t>
            </a:r>
            <a:r>
              <a:rPr lang="zh-CN" altLang="en-US" sz="2000" dirty="0" smtClean="0"/>
              <a:t>红色部分</a:t>
            </a:r>
            <a:r>
              <a:rPr lang="en-US" altLang="zh-CN" sz="2000" dirty="0" smtClean="0"/>
              <a:t>,</a:t>
            </a:r>
            <a:r>
              <a:rPr lang="zh-CN" altLang="en-US" sz="2000" dirty="0" smtClean="0"/>
              <a:t>紧接着蓝色的高</a:t>
            </a:r>
            <a:r>
              <a:rPr lang="en-US" altLang="zh-CN" sz="2000" dirty="0" smtClean="0"/>
              <a:t>1</a:t>
            </a:r>
            <a:r>
              <a:rPr lang="zh-CN" altLang="en-US" sz="2000" dirty="0" smtClean="0"/>
              <a:t>位</a:t>
            </a:r>
            <a:r>
              <a:rPr lang="en-US" altLang="zh-CN" sz="2000" dirty="0" smtClean="0"/>
              <a:t>)</a:t>
            </a:r>
            <a:r>
              <a:rPr lang="en-US" sz="2000" dirty="0" smtClean="0">
                <a:solidFill>
                  <a:schemeClr val="tx1"/>
                </a:solidFill>
              </a:rPr>
              <a:t> </a:t>
            </a:r>
            <a:r>
              <a:rPr lang="en-US" sz="2000" dirty="0">
                <a:solidFill>
                  <a:schemeClr val="tx1"/>
                </a:solidFill>
              </a:rPr>
              <a:t>to determine which cache set (i.e., modulo the number of sets in the cache)</a:t>
            </a:r>
          </a:p>
        </p:txBody>
      </p:sp>
      <p:sp>
        <p:nvSpPr>
          <p:cNvPr id="1679386" name="Line 26"/>
          <p:cNvSpPr>
            <a:spLocks noChangeShapeType="1"/>
          </p:cNvSpPr>
          <p:nvPr/>
        </p:nvSpPr>
        <p:spPr bwMode="auto">
          <a:xfrm>
            <a:off x="4267200" y="2057400"/>
            <a:ext cx="990600" cy="0"/>
          </a:xfrm>
          <a:prstGeom prst="line">
            <a:avLst/>
          </a:prstGeom>
          <a:noFill/>
          <a:ln w="12700">
            <a:solidFill>
              <a:schemeClr val="tx1"/>
            </a:solidFill>
            <a:round/>
            <a:headEnd/>
            <a:tailEnd/>
          </a:ln>
          <a:effectLst/>
        </p:spPr>
        <p:txBody>
          <a:bodyPr wrap="none" anchor="ctr"/>
          <a:lstStyle/>
          <a:p>
            <a:endParaRPr lang="en-US"/>
          </a:p>
        </p:txBody>
      </p:sp>
      <p:sp>
        <p:nvSpPr>
          <p:cNvPr id="1679387" name="Line 27"/>
          <p:cNvSpPr>
            <a:spLocks noChangeShapeType="1"/>
          </p:cNvSpPr>
          <p:nvPr/>
        </p:nvSpPr>
        <p:spPr bwMode="auto">
          <a:xfrm>
            <a:off x="4267200" y="2362200"/>
            <a:ext cx="990600" cy="0"/>
          </a:xfrm>
          <a:prstGeom prst="line">
            <a:avLst/>
          </a:prstGeom>
          <a:noFill/>
          <a:ln w="12700">
            <a:solidFill>
              <a:schemeClr val="tx1"/>
            </a:solidFill>
            <a:round/>
            <a:headEnd/>
            <a:tailEnd/>
          </a:ln>
          <a:effectLst/>
        </p:spPr>
        <p:txBody>
          <a:bodyPr wrap="none" anchor="ctr"/>
          <a:lstStyle/>
          <a:p>
            <a:endParaRPr lang="en-US"/>
          </a:p>
        </p:txBody>
      </p:sp>
      <p:sp>
        <p:nvSpPr>
          <p:cNvPr id="1679388" name="Line 28"/>
          <p:cNvSpPr>
            <a:spLocks noChangeShapeType="1"/>
          </p:cNvSpPr>
          <p:nvPr/>
        </p:nvSpPr>
        <p:spPr bwMode="auto">
          <a:xfrm>
            <a:off x="4267200" y="2667000"/>
            <a:ext cx="990600" cy="0"/>
          </a:xfrm>
          <a:prstGeom prst="line">
            <a:avLst/>
          </a:prstGeom>
          <a:noFill/>
          <a:ln w="12700">
            <a:solidFill>
              <a:schemeClr val="tx1"/>
            </a:solidFill>
            <a:round/>
            <a:headEnd/>
            <a:tailEnd/>
          </a:ln>
          <a:effectLst/>
        </p:spPr>
        <p:txBody>
          <a:bodyPr wrap="none" anchor="ctr"/>
          <a:lstStyle/>
          <a:p>
            <a:endParaRPr lang="en-US"/>
          </a:p>
        </p:txBody>
      </p:sp>
      <p:sp>
        <p:nvSpPr>
          <p:cNvPr id="1679389" name="Line 29"/>
          <p:cNvSpPr>
            <a:spLocks noChangeShapeType="1"/>
          </p:cNvSpPr>
          <p:nvPr/>
        </p:nvSpPr>
        <p:spPr bwMode="auto">
          <a:xfrm>
            <a:off x="4267200" y="2971800"/>
            <a:ext cx="990600" cy="0"/>
          </a:xfrm>
          <a:prstGeom prst="line">
            <a:avLst/>
          </a:prstGeom>
          <a:noFill/>
          <a:ln w="12700">
            <a:solidFill>
              <a:schemeClr val="tx1"/>
            </a:solidFill>
            <a:round/>
            <a:headEnd/>
            <a:tailEnd/>
          </a:ln>
          <a:effectLst/>
        </p:spPr>
        <p:txBody>
          <a:bodyPr wrap="none" anchor="ctr"/>
          <a:lstStyle/>
          <a:p>
            <a:endParaRPr lang="en-US"/>
          </a:p>
        </p:txBody>
      </p:sp>
      <p:sp>
        <p:nvSpPr>
          <p:cNvPr id="1679390" name="Line 30"/>
          <p:cNvSpPr>
            <a:spLocks noChangeShapeType="1"/>
          </p:cNvSpPr>
          <p:nvPr/>
        </p:nvSpPr>
        <p:spPr bwMode="auto">
          <a:xfrm>
            <a:off x="4267200" y="3276600"/>
            <a:ext cx="990600" cy="0"/>
          </a:xfrm>
          <a:prstGeom prst="line">
            <a:avLst/>
          </a:prstGeom>
          <a:noFill/>
          <a:ln w="12700">
            <a:solidFill>
              <a:schemeClr val="tx1"/>
            </a:solidFill>
            <a:round/>
            <a:headEnd/>
            <a:tailEnd/>
          </a:ln>
          <a:effectLst/>
        </p:spPr>
        <p:txBody>
          <a:bodyPr wrap="none" anchor="ctr"/>
          <a:lstStyle/>
          <a:p>
            <a:endParaRPr lang="en-US"/>
          </a:p>
        </p:txBody>
      </p:sp>
      <p:sp>
        <p:nvSpPr>
          <p:cNvPr id="1679391" name="Line 31"/>
          <p:cNvSpPr>
            <a:spLocks noChangeShapeType="1"/>
          </p:cNvSpPr>
          <p:nvPr/>
        </p:nvSpPr>
        <p:spPr bwMode="auto">
          <a:xfrm>
            <a:off x="4267200" y="3581400"/>
            <a:ext cx="990600" cy="0"/>
          </a:xfrm>
          <a:prstGeom prst="line">
            <a:avLst/>
          </a:prstGeom>
          <a:noFill/>
          <a:ln w="12700">
            <a:solidFill>
              <a:schemeClr val="tx1"/>
            </a:solidFill>
            <a:round/>
            <a:headEnd/>
            <a:tailEnd/>
          </a:ln>
          <a:effectLst/>
        </p:spPr>
        <p:txBody>
          <a:bodyPr wrap="none" anchor="ctr"/>
          <a:lstStyle/>
          <a:p>
            <a:endParaRPr lang="en-US"/>
          </a:p>
        </p:txBody>
      </p:sp>
      <p:sp>
        <p:nvSpPr>
          <p:cNvPr id="1679392" name="Line 32"/>
          <p:cNvSpPr>
            <a:spLocks noChangeShapeType="1"/>
          </p:cNvSpPr>
          <p:nvPr/>
        </p:nvSpPr>
        <p:spPr bwMode="auto">
          <a:xfrm>
            <a:off x="4267200" y="4495800"/>
            <a:ext cx="990600" cy="0"/>
          </a:xfrm>
          <a:prstGeom prst="line">
            <a:avLst/>
          </a:prstGeom>
          <a:noFill/>
          <a:ln w="12700">
            <a:solidFill>
              <a:schemeClr val="tx1"/>
            </a:solidFill>
            <a:round/>
            <a:headEnd/>
            <a:tailEnd/>
          </a:ln>
          <a:effectLst/>
        </p:spPr>
        <p:txBody>
          <a:bodyPr wrap="none" anchor="ctr"/>
          <a:lstStyle/>
          <a:p>
            <a:endParaRPr lang="en-US"/>
          </a:p>
        </p:txBody>
      </p:sp>
      <p:sp>
        <p:nvSpPr>
          <p:cNvPr id="1679393" name="Line 33"/>
          <p:cNvSpPr>
            <a:spLocks noChangeShapeType="1"/>
          </p:cNvSpPr>
          <p:nvPr/>
        </p:nvSpPr>
        <p:spPr bwMode="auto">
          <a:xfrm>
            <a:off x="4267200" y="3886200"/>
            <a:ext cx="990600" cy="0"/>
          </a:xfrm>
          <a:prstGeom prst="line">
            <a:avLst/>
          </a:prstGeom>
          <a:noFill/>
          <a:ln w="12700">
            <a:solidFill>
              <a:schemeClr val="tx1"/>
            </a:solidFill>
            <a:round/>
            <a:headEnd/>
            <a:tailEnd/>
          </a:ln>
          <a:effectLst/>
        </p:spPr>
        <p:txBody>
          <a:bodyPr wrap="none" anchor="ctr"/>
          <a:lstStyle/>
          <a:p>
            <a:endParaRPr lang="en-US"/>
          </a:p>
        </p:txBody>
      </p:sp>
      <p:sp>
        <p:nvSpPr>
          <p:cNvPr id="1679394" name="Line 34"/>
          <p:cNvSpPr>
            <a:spLocks noChangeShapeType="1"/>
          </p:cNvSpPr>
          <p:nvPr/>
        </p:nvSpPr>
        <p:spPr bwMode="auto">
          <a:xfrm>
            <a:off x="4267200" y="419100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5"/>
          <p:cNvGrpSpPr>
            <a:grpSpLocks/>
          </p:cNvGrpSpPr>
          <p:nvPr/>
        </p:nvGrpSpPr>
        <p:grpSpPr bwMode="auto">
          <a:xfrm>
            <a:off x="1600200" y="2057400"/>
            <a:ext cx="609600" cy="1219200"/>
            <a:chOff x="1344" y="1056"/>
            <a:chExt cx="624" cy="768"/>
          </a:xfrm>
        </p:grpSpPr>
        <p:sp>
          <p:nvSpPr>
            <p:cNvPr id="1679396" name="Rectangle 36"/>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397" name="Line 37"/>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398" name="Line 38"/>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399" name="Line 39"/>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400" name="Text Box 40"/>
          <p:cNvSpPr txBox="1">
            <a:spLocks noChangeArrowheads="1"/>
          </p:cNvSpPr>
          <p:nvPr/>
        </p:nvSpPr>
        <p:spPr bwMode="auto">
          <a:xfrm>
            <a:off x="1600200" y="1600200"/>
            <a:ext cx="577850" cy="366713"/>
          </a:xfrm>
          <a:prstGeom prst="rect">
            <a:avLst/>
          </a:prstGeom>
          <a:noFill/>
          <a:ln w="12700">
            <a:noFill/>
            <a:miter lim="800000"/>
            <a:headEnd/>
            <a:tailEnd/>
          </a:ln>
          <a:effectLst/>
        </p:spPr>
        <p:txBody>
          <a:bodyPr wrap="none">
            <a:spAutoFit/>
          </a:bodyPr>
          <a:lstStyle/>
          <a:p>
            <a:r>
              <a:rPr lang="en-US">
                <a:solidFill>
                  <a:schemeClr val="accent2"/>
                </a:solidFill>
              </a:rPr>
              <a:t>Tag</a:t>
            </a:r>
          </a:p>
        </p:txBody>
      </p:sp>
      <p:sp>
        <p:nvSpPr>
          <p:cNvPr id="1679401" name="Text Box 41"/>
          <p:cNvSpPr txBox="1">
            <a:spLocks noChangeArrowheads="1"/>
          </p:cNvSpPr>
          <p:nvPr/>
        </p:nvSpPr>
        <p:spPr bwMode="auto">
          <a:xfrm>
            <a:off x="2362200" y="160020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79402" name="Rectangle 42" descr="5%"/>
          <p:cNvSpPr>
            <a:spLocks noChangeArrowheads="1"/>
          </p:cNvSpPr>
          <p:nvPr/>
        </p:nvSpPr>
        <p:spPr bwMode="auto">
          <a:xfrm>
            <a:off x="4267200" y="838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3" name="Rectangle 43" descr="10%"/>
          <p:cNvSpPr>
            <a:spLocks noChangeArrowheads="1"/>
          </p:cNvSpPr>
          <p:nvPr/>
        </p:nvSpPr>
        <p:spPr bwMode="auto">
          <a:xfrm>
            <a:off x="2209800" y="2057400"/>
            <a:ext cx="990600" cy="304800"/>
          </a:xfrm>
          <a:prstGeom prst="rect">
            <a:avLst/>
          </a:prstGeom>
          <a:pattFill prst="pct10">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4" name="Rectangle 44" descr="5%"/>
          <p:cNvSpPr>
            <a:spLocks noChangeArrowheads="1"/>
          </p:cNvSpPr>
          <p:nvPr/>
        </p:nvSpPr>
        <p:spPr bwMode="auto">
          <a:xfrm>
            <a:off x="42672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5" name="Rectangle 45" descr="5%"/>
          <p:cNvSpPr>
            <a:spLocks noChangeArrowheads="1"/>
          </p:cNvSpPr>
          <p:nvPr/>
        </p:nvSpPr>
        <p:spPr bwMode="auto">
          <a:xfrm>
            <a:off x="4267200" y="32766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6" name="Rectangle 46" descr="5%"/>
          <p:cNvSpPr>
            <a:spLocks noChangeArrowheads="1"/>
          </p:cNvSpPr>
          <p:nvPr/>
        </p:nvSpPr>
        <p:spPr bwMode="auto">
          <a:xfrm>
            <a:off x="4267200" y="4495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7" name="Rectangle 47" descr="5%"/>
          <p:cNvSpPr>
            <a:spLocks noChangeArrowheads="1"/>
          </p:cNvSpPr>
          <p:nvPr/>
        </p:nvSpPr>
        <p:spPr bwMode="auto">
          <a:xfrm>
            <a:off x="4267200" y="5410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08" name="Rectangle 48" descr="5%"/>
          <p:cNvSpPr>
            <a:spLocks noChangeArrowheads="1"/>
          </p:cNvSpPr>
          <p:nvPr/>
        </p:nvSpPr>
        <p:spPr bwMode="auto">
          <a:xfrm>
            <a:off x="4267200" y="4191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09" name="Rectangle 49" descr="5%"/>
          <p:cNvSpPr>
            <a:spLocks noChangeArrowheads="1"/>
          </p:cNvSpPr>
          <p:nvPr/>
        </p:nvSpPr>
        <p:spPr bwMode="auto">
          <a:xfrm>
            <a:off x="42672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10" name="Rectangle 50" descr="5%"/>
          <p:cNvSpPr>
            <a:spLocks noChangeArrowheads="1"/>
          </p:cNvSpPr>
          <p:nvPr/>
        </p:nvSpPr>
        <p:spPr bwMode="auto">
          <a:xfrm>
            <a:off x="4267200" y="1752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11" name="Rectangle 51" descr="5%"/>
          <p:cNvSpPr>
            <a:spLocks noChangeArrowheads="1"/>
          </p:cNvSpPr>
          <p:nvPr/>
        </p:nvSpPr>
        <p:spPr bwMode="auto">
          <a:xfrm>
            <a:off x="2209800" y="2362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22" name="Text Box 62"/>
          <p:cNvSpPr txBox="1">
            <a:spLocks noChangeArrowheads="1"/>
          </p:cNvSpPr>
          <p:nvPr/>
        </p:nvSpPr>
        <p:spPr bwMode="auto">
          <a:xfrm>
            <a:off x="533400" y="3429000"/>
            <a:ext cx="2819400" cy="2862322"/>
          </a:xfrm>
          <a:prstGeom prst="rect">
            <a:avLst/>
          </a:prstGeom>
          <a:noFill/>
          <a:ln w="12700">
            <a:noFill/>
            <a:miter lim="800000"/>
            <a:headEnd/>
            <a:tailEnd/>
          </a:ln>
          <a:effectLst/>
        </p:spPr>
        <p:txBody>
          <a:bodyPr>
            <a:spAutoFit/>
          </a:bodyPr>
          <a:lstStyle/>
          <a:p>
            <a:r>
              <a:rPr lang="en-US" sz="2000" dirty="0">
                <a:solidFill>
                  <a:schemeClr val="tx1"/>
                </a:solidFill>
              </a:rPr>
              <a:t>Q1: </a:t>
            </a:r>
            <a:r>
              <a:rPr lang="zh-CN" altLang="en-US" sz="2000" dirty="0" smtClean="0">
                <a:solidFill>
                  <a:schemeClr val="tx1"/>
                </a:solidFill>
              </a:rPr>
              <a:t>是否在</a:t>
            </a:r>
            <a:r>
              <a:rPr lang="en-US" sz="2000" dirty="0" smtClean="0">
                <a:solidFill>
                  <a:schemeClr val="tx1"/>
                </a:solidFill>
              </a:rPr>
              <a:t>?</a:t>
            </a:r>
            <a:endParaRPr lang="en-US" sz="2000" dirty="0">
              <a:solidFill>
                <a:schemeClr val="tx1"/>
              </a:solidFill>
            </a:endParaRPr>
          </a:p>
          <a:p>
            <a:endParaRPr lang="en-US" sz="2000" dirty="0"/>
          </a:p>
          <a:p>
            <a:r>
              <a:rPr lang="en-US" sz="2000" dirty="0">
                <a:solidFill>
                  <a:schemeClr val="tx1"/>
                </a:solidFill>
              </a:rPr>
              <a:t>Compare </a:t>
            </a:r>
            <a:r>
              <a:rPr lang="en-US" sz="2000" i="1" dirty="0">
                <a:solidFill>
                  <a:schemeClr val="tx1"/>
                </a:solidFill>
              </a:rPr>
              <a:t>all</a:t>
            </a:r>
            <a:r>
              <a:rPr lang="en-US" sz="2000" dirty="0">
                <a:solidFill>
                  <a:schemeClr val="tx1"/>
                </a:solidFill>
              </a:rPr>
              <a:t> the cache </a:t>
            </a:r>
            <a:r>
              <a:rPr lang="en-US" sz="2000" dirty="0">
                <a:solidFill>
                  <a:schemeClr val="accent2"/>
                </a:solidFill>
              </a:rPr>
              <a:t>tags</a:t>
            </a:r>
            <a:r>
              <a:rPr lang="en-US" sz="2000" dirty="0">
                <a:solidFill>
                  <a:schemeClr val="tx1"/>
                </a:solidFill>
              </a:rPr>
              <a:t> in the set to the </a:t>
            </a:r>
            <a:r>
              <a:rPr lang="en-US" sz="2000" dirty="0">
                <a:solidFill>
                  <a:schemeClr val="accent2"/>
                </a:solidFill>
              </a:rPr>
              <a:t>high order 3 memory address bits</a:t>
            </a:r>
            <a:r>
              <a:rPr lang="en-US" sz="2000" dirty="0">
                <a:solidFill>
                  <a:schemeClr val="tx1"/>
                </a:solidFill>
              </a:rPr>
              <a:t> to tell if the memory block is in the </a:t>
            </a:r>
            <a:r>
              <a:rPr lang="en-US" sz="2000" dirty="0" smtClean="0">
                <a:solidFill>
                  <a:schemeClr val="tx1"/>
                </a:solidFill>
              </a:rPr>
              <a:t>cache</a:t>
            </a:r>
            <a:r>
              <a:rPr lang="en-US" altLang="zh-CN" sz="2000" dirty="0">
                <a:solidFill>
                  <a:schemeClr val="tx1"/>
                </a:solidFill>
              </a:rPr>
              <a:t> (</a:t>
            </a:r>
            <a:r>
              <a:rPr lang="en-US" altLang="zh-CN" sz="2000" dirty="0">
                <a:solidFill>
                  <a:srgbClr val="FF0000"/>
                </a:solidFill>
              </a:rPr>
              <a:t>cache</a:t>
            </a:r>
            <a:r>
              <a:rPr lang="zh-CN" altLang="en-US" sz="2000" dirty="0">
                <a:solidFill>
                  <a:srgbClr val="FF0000"/>
                </a:solidFill>
              </a:rPr>
              <a:t>的</a:t>
            </a:r>
            <a:r>
              <a:rPr lang="en-US" altLang="zh-CN" sz="2000" dirty="0" smtClean="0">
                <a:solidFill>
                  <a:srgbClr val="FF0000"/>
                </a:solidFill>
              </a:rPr>
              <a:t>Tag</a:t>
            </a:r>
            <a:r>
              <a:rPr lang="zh-CN" altLang="en-US" sz="2000" dirty="0" smtClean="0">
                <a:solidFill>
                  <a:srgbClr val="FF0000"/>
                </a:solidFill>
              </a:rPr>
              <a:t>位和</a:t>
            </a:r>
            <a:r>
              <a:rPr lang="zh-CN" altLang="en-US" sz="2000" dirty="0">
                <a:solidFill>
                  <a:srgbClr val="FF0000"/>
                </a:solidFill>
              </a:rPr>
              <a:t>主存的</a:t>
            </a:r>
            <a:r>
              <a:rPr lang="zh-CN" altLang="en-US" sz="2000" dirty="0" smtClean="0">
                <a:solidFill>
                  <a:srgbClr val="FF0000"/>
                </a:solidFill>
              </a:rPr>
              <a:t>高</a:t>
            </a:r>
            <a:r>
              <a:rPr lang="en-US" altLang="zh-CN" sz="2000" dirty="0" smtClean="0">
                <a:solidFill>
                  <a:srgbClr val="FF0000"/>
                </a:solidFill>
              </a:rPr>
              <a:t>3</a:t>
            </a:r>
            <a:r>
              <a:rPr lang="zh-CN" altLang="en-US" sz="2000" dirty="0" smtClean="0">
                <a:solidFill>
                  <a:srgbClr val="FF0000"/>
                </a:solidFill>
              </a:rPr>
              <a:t>位</a:t>
            </a:r>
            <a:r>
              <a:rPr lang="zh-CN" altLang="en-US" sz="2000" dirty="0">
                <a:solidFill>
                  <a:srgbClr val="FF0000"/>
                </a:solidFill>
              </a:rPr>
              <a:t>比较</a:t>
            </a:r>
            <a:r>
              <a:rPr lang="en-US" altLang="zh-CN" sz="2000" dirty="0">
                <a:solidFill>
                  <a:schemeClr val="tx1"/>
                </a:solidFill>
              </a:rPr>
              <a:t>)</a:t>
            </a:r>
            <a:endParaRPr lang="en-US" sz="2000" dirty="0">
              <a:solidFill>
                <a:schemeClr val="tx1"/>
              </a:solidFill>
            </a:endParaRPr>
          </a:p>
        </p:txBody>
      </p:sp>
      <p:grpSp>
        <p:nvGrpSpPr>
          <p:cNvPr id="4" name="Group 63"/>
          <p:cNvGrpSpPr>
            <a:grpSpLocks/>
          </p:cNvGrpSpPr>
          <p:nvPr/>
        </p:nvGrpSpPr>
        <p:grpSpPr bwMode="auto">
          <a:xfrm>
            <a:off x="1219200" y="2057400"/>
            <a:ext cx="381000" cy="1219200"/>
            <a:chOff x="1344" y="1056"/>
            <a:chExt cx="624" cy="768"/>
          </a:xfrm>
        </p:grpSpPr>
        <p:sp>
          <p:nvSpPr>
            <p:cNvPr id="1679424" name="Rectangle 6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425" name="Line 6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426" name="Line 6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427" name="Line 6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428" name="Text Box 68"/>
          <p:cNvSpPr txBox="1">
            <a:spLocks noChangeArrowheads="1"/>
          </p:cNvSpPr>
          <p:nvPr/>
        </p:nvSpPr>
        <p:spPr bwMode="auto">
          <a:xfrm>
            <a:off x="1219200" y="1600200"/>
            <a:ext cx="336550" cy="366713"/>
          </a:xfrm>
          <a:prstGeom prst="rect">
            <a:avLst/>
          </a:prstGeom>
          <a:noFill/>
          <a:ln w="12700">
            <a:noFill/>
            <a:miter lim="800000"/>
            <a:headEnd/>
            <a:tailEnd/>
          </a:ln>
          <a:effectLst/>
        </p:spPr>
        <p:txBody>
          <a:bodyPr wrap="none">
            <a:spAutoFit/>
          </a:bodyPr>
          <a:lstStyle/>
          <a:p>
            <a:r>
              <a:rPr lang="en-US">
                <a:solidFill>
                  <a:schemeClr val="tx1"/>
                </a:solidFill>
              </a:rPr>
              <a:t>V</a:t>
            </a:r>
          </a:p>
        </p:txBody>
      </p:sp>
      <p:grpSp>
        <p:nvGrpSpPr>
          <p:cNvPr id="5" name="Group 112"/>
          <p:cNvGrpSpPr>
            <a:grpSpLocks/>
          </p:cNvGrpSpPr>
          <p:nvPr/>
        </p:nvGrpSpPr>
        <p:grpSpPr bwMode="auto">
          <a:xfrm>
            <a:off x="3200400" y="990600"/>
            <a:ext cx="1066800" cy="1905000"/>
            <a:chOff x="2016" y="624"/>
            <a:chExt cx="672" cy="1200"/>
          </a:xfrm>
        </p:grpSpPr>
        <p:sp>
          <p:nvSpPr>
            <p:cNvPr id="1679430" name="Line 70"/>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9432" name="Line 72"/>
            <p:cNvSpPr>
              <a:spLocks noChangeShapeType="1"/>
            </p:cNvSpPr>
            <p:nvPr/>
          </p:nvSpPr>
          <p:spPr bwMode="auto">
            <a:xfrm flipH="1">
              <a:off x="2016" y="624"/>
              <a:ext cx="672" cy="120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113"/>
          <p:cNvGrpSpPr>
            <a:grpSpLocks/>
          </p:cNvGrpSpPr>
          <p:nvPr/>
        </p:nvGrpSpPr>
        <p:grpSpPr bwMode="auto">
          <a:xfrm>
            <a:off x="3200400" y="2514600"/>
            <a:ext cx="1066800" cy="3048000"/>
            <a:chOff x="2016" y="1584"/>
            <a:chExt cx="672" cy="1920"/>
          </a:xfrm>
        </p:grpSpPr>
        <p:sp>
          <p:nvSpPr>
            <p:cNvPr id="1679446"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9447" name="Line 87"/>
            <p:cNvSpPr>
              <a:spLocks noChangeShapeType="1"/>
            </p:cNvSpPr>
            <p:nvPr/>
          </p:nvSpPr>
          <p:spPr bwMode="auto">
            <a:xfrm>
              <a:off x="2016" y="1584"/>
              <a:ext cx="672" cy="1920"/>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79450" name="Text Box 90"/>
          <p:cNvSpPr txBox="1">
            <a:spLocks noChangeArrowheads="1"/>
          </p:cNvSpPr>
          <p:nvPr/>
        </p:nvSpPr>
        <p:spPr bwMode="auto">
          <a:xfrm>
            <a:off x="5181600" y="838200"/>
            <a:ext cx="990600" cy="4967514"/>
          </a:xfrm>
          <a:prstGeom prst="rect">
            <a:avLst/>
          </a:prstGeom>
          <a:noFill/>
          <a:ln w="12700">
            <a:noFill/>
            <a:miter lim="800000"/>
            <a:headEnd/>
            <a:tailEnd/>
          </a:ln>
          <a:effectLst/>
        </p:spPr>
        <p:txBody>
          <a:bodyPr>
            <a:spAutoFit/>
          </a:bodyPr>
          <a:lstStyle/>
          <a:p>
            <a:pPr>
              <a:lnSpc>
                <a:spcPct val="110000"/>
              </a:lnSpc>
            </a:pPr>
            <a:r>
              <a:rPr lang="en-US" dirty="0">
                <a:solidFill>
                  <a:schemeClr val="accent2"/>
                </a:solidFill>
              </a:rPr>
              <a:t>000</a:t>
            </a:r>
            <a:r>
              <a:rPr lang="en-US" dirty="0"/>
              <a:t>0</a:t>
            </a:r>
            <a:r>
              <a:rPr lang="en-US" dirty="0">
                <a:solidFill>
                  <a:schemeClr val="tx1"/>
                </a:solidFill>
              </a:rPr>
              <a:t>xx</a:t>
            </a:r>
          </a:p>
          <a:p>
            <a:pPr>
              <a:lnSpc>
                <a:spcPct val="110000"/>
              </a:lnSpc>
            </a:pPr>
            <a:r>
              <a:rPr lang="en-US" dirty="0">
                <a:solidFill>
                  <a:schemeClr val="accent2"/>
                </a:solidFill>
              </a:rPr>
              <a:t>000</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001</a:t>
            </a:r>
            <a:r>
              <a:rPr lang="en-US" dirty="0"/>
              <a:t>0</a:t>
            </a:r>
            <a:r>
              <a:rPr lang="en-US" dirty="0">
                <a:solidFill>
                  <a:schemeClr val="tx1"/>
                </a:solidFill>
              </a:rPr>
              <a:t>xx</a:t>
            </a:r>
          </a:p>
          <a:p>
            <a:pPr>
              <a:lnSpc>
                <a:spcPct val="110000"/>
              </a:lnSpc>
            </a:pPr>
            <a:r>
              <a:rPr lang="en-US" dirty="0">
                <a:solidFill>
                  <a:schemeClr val="accent2"/>
                </a:solidFill>
              </a:rPr>
              <a:t>001</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010</a:t>
            </a:r>
            <a:r>
              <a:rPr lang="en-US" dirty="0"/>
              <a:t>0</a:t>
            </a:r>
            <a:r>
              <a:rPr lang="en-US" dirty="0">
                <a:solidFill>
                  <a:schemeClr val="tx1"/>
                </a:solidFill>
              </a:rPr>
              <a:t>xx</a:t>
            </a:r>
          </a:p>
          <a:p>
            <a:pPr>
              <a:lnSpc>
                <a:spcPct val="110000"/>
              </a:lnSpc>
            </a:pPr>
            <a:r>
              <a:rPr lang="en-US" dirty="0">
                <a:solidFill>
                  <a:schemeClr val="accent2"/>
                </a:solidFill>
              </a:rPr>
              <a:t>010</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011</a:t>
            </a:r>
            <a:r>
              <a:rPr lang="en-US" dirty="0"/>
              <a:t>0</a:t>
            </a:r>
            <a:r>
              <a:rPr lang="en-US" dirty="0">
                <a:solidFill>
                  <a:schemeClr val="tx1"/>
                </a:solidFill>
              </a:rPr>
              <a:t>xx</a:t>
            </a:r>
          </a:p>
          <a:p>
            <a:pPr>
              <a:lnSpc>
                <a:spcPct val="110000"/>
              </a:lnSpc>
            </a:pPr>
            <a:r>
              <a:rPr lang="en-US" dirty="0">
                <a:solidFill>
                  <a:schemeClr val="accent2"/>
                </a:solidFill>
              </a:rPr>
              <a:t>011</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100</a:t>
            </a:r>
            <a:r>
              <a:rPr lang="en-US" dirty="0"/>
              <a:t>0</a:t>
            </a:r>
            <a:r>
              <a:rPr lang="en-US" dirty="0">
                <a:solidFill>
                  <a:schemeClr val="tx1"/>
                </a:solidFill>
              </a:rPr>
              <a:t>xx</a:t>
            </a:r>
          </a:p>
          <a:p>
            <a:pPr>
              <a:lnSpc>
                <a:spcPct val="110000"/>
              </a:lnSpc>
            </a:pPr>
            <a:r>
              <a:rPr lang="en-US" dirty="0">
                <a:solidFill>
                  <a:schemeClr val="accent2"/>
                </a:solidFill>
              </a:rPr>
              <a:t>100</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101</a:t>
            </a:r>
            <a:r>
              <a:rPr lang="en-US" dirty="0"/>
              <a:t>0</a:t>
            </a:r>
            <a:r>
              <a:rPr lang="en-US" dirty="0">
                <a:solidFill>
                  <a:schemeClr val="tx1"/>
                </a:solidFill>
              </a:rPr>
              <a:t>xx</a:t>
            </a:r>
          </a:p>
          <a:p>
            <a:pPr>
              <a:lnSpc>
                <a:spcPct val="110000"/>
              </a:lnSpc>
            </a:pPr>
            <a:r>
              <a:rPr lang="en-US" dirty="0">
                <a:solidFill>
                  <a:schemeClr val="accent2"/>
                </a:solidFill>
              </a:rPr>
              <a:t>101</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110</a:t>
            </a:r>
            <a:r>
              <a:rPr lang="en-US" dirty="0"/>
              <a:t>0</a:t>
            </a:r>
            <a:r>
              <a:rPr lang="en-US" dirty="0">
                <a:solidFill>
                  <a:schemeClr val="tx1"/>
                </a:solidFill>
              </a:rPr>
              <a:t>xx</a:t>
            </a:r>
          </a:p>
          <a:p>
            <a:pPr>
              <a:lnSpc>
                <a:spcPct val="110000"/>
              </a:lnSpc>
            </a:pPr>
            <a:r>
              <a:rPr lang="en-US" dirty="0">
                <a:solidFill>
                  <a:schemeClr val="accent2"/>
                </a:solidFill>
              </a:rPr>
              <a:t>110</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111</a:t>
            </a:r>
            <a:r>
              <a:rPr lang="en-US" dirty="0"/>
              <a:t>0</a:t>
            </a:r>
            <a:r>
              <a:rPr lang="en-US" dirty="0">
                <a:solidFill>
                  <a:schemeClr val="tx1"/>
                </a:solidFill>
              </a:rPr>
              <a:t>xx</a:t>
            </a:r>
          </a:p>
          <a:p>
            <a:pPr>
              <a:lnSpc>
                <a:spcPct val="110000"/>
              </a:lnSpc>
            </a:pPr>
            <a:r>
              <a:rPr lang="en-US" dirty="0">
                <a:solidFill>
                  <a:schemeClr val="accent2"/>
                </a:solidFill>
              </a:rPr>
              <a:t>111</a:t>
            </a:r>
            <a:r>
              <a:rPr lang="en-US" dirty="0">
                <a:solidFill>
                  <a:srgbClr val="009900"/>
                </a:solidFill>
              </a:rPr>
              <a:t>1</a:t>
            </a:r>
            <a:r>
              <a:rPr lang="en-US" dirty="0">
                <a:solidFill>
                  <a:schemeClr val="tx1"/>
                </a:solidFill>
              </a:rPr>
              <a:t>xx</a:t>
            </a:r>
          </a:p>
        </p:txBody>
      </p:sp>
      <p:sp>
        <p:nvSpPr>
          <p:cNvPr id="1679452" name="Rectangle 92" descr="10%"/>
          <p:cNvSpPr>
            <a:spLocks noChangeArrowheads="1"/>
          </p:cNvSpPr>
          <p:nvPr/>
        </p:nvSpPr>
        <p:spPr bwMode="auto">
          <a:xfrm>
            <a:off x="2209800" y="2667000"/>
            <a:ext cx="990600" cy="304800"/>
          </a:xfrm>
          <a:prstGeom prst="rect">
            <a:avLst/>
          </a:prstGeom>
          <a:pattFill prst="pct10">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53" name="Rectangle 93" descr="5%"/>
          <p:cNvSpPr>
            <a:spLocks noChangeArrowheads="1"/>
          </p:cNvSpPr>
          <p:nvPr/>
        </p:nvSpPr>
        <p:spPr bwMode="auto">
          <a:xfrm>
            <a:off x="22098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4" name="Line 94"/>
          <p:cNvSpPr>
            <a:spLocks noChangeShapeType="1"/>
          </p:cNvSpPr>
          <p:nvPr/>
        </p:nvSpPr>
        <p:spPr bwMode="auto">
          <a:xfrm>
            <a:off x="685800" y="2667000"/>
            <a:ext cx="2590800" cy="0"/>
          </a:xfrm>
          <a:prstGeom prst="line">
            <a:avLst/>
          </a:prstGeom>
          <a:noFill/>
          <a:ln w="28575">
            <a:solidFill>
              <a:schemeClr val="tx1"/>
            </a:solidFill>
            <a:round/>
            <a:headEnd/>
            <a:tailEnd/>
          </a:ln>
          <a:effectLst/>
        </p:spPr>
        <p:txBody>
          <a:bodyPr/>
          <a:lstStyle/>
          <a:p>
            <a:endParaRPr lang="en-US"/>
          </a:p>
        </p:txBody>
      </p:sp>
      <p:sp>
        <p:nvSpPr>
          <p:cNvPr id="1679455" name="Text Box 95"/>
          <p:cNvSpPr txBox="1">
            <a:spLocks noChangeArrowheads="1"/>
          </p:cNvSpPr>
          <p:nvPr/>
        </p:nvSpPr>
        <p:spPr bwMode="auto">
          <a:xfrm>
            <a:off x="762000" y="1600200"/>
            <a:ext cx="527050" cy="366713"/>
          </a:xfrm>
          <a:prstGeom prst="rect">
            <a:avLst/>
          </a:prstGeom>
          <a:noFill/>
          <a:ln w="12700">
            <a:noFill/>
            <a:miter lim="800000"/>
            <a:headEnd/>
            <a:tailEnd/>
          </a:ln>
          <a:effectLst/>
        </p:spPr>
        <p:txBody>
          <a:bodyPr wrap="none">
            <a:spAutoFit/>
          </a:bodyPr>
          <a:lstStyle/>
          <a:p>
            <a:r>
              <a:rPr lang="en-US">
                <a:solidFill>
                  <a:schemeClr val="tx1"/>
                </a:solidFill>
              </a:rPr>
              <a:t>Set</a:t>
            </a:r>
          </a:p>
        </p:txBody>
      </p:sp>
      <p:sp>
        <p:nvSpPr>
          <p:cNvPr id="1679456" name="Rectangle 96" descr="5%"/>
          <p:cNvSpPr>
            <a:spLocks noChangeArrowheads="1"/>
          </p:cNvSpPr>
          <p:nvPr/>
        </p:nvSpPr>
        <p:spPr bwMode="auto">
          <a:xfrm>
            <a:off x="4267200" y="1143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7" name="Rectangle 97" descr="5%"/>
          <p:cNvSpPr>
            <a:spLocks noChangeArrowheads="1"/>
          </p:cNvSpPr>
          <p:nvPr/>
        </p:nvSpPr>
        <p:spPr bwMode="auto">
          <a:xfrm>
            <a:off x="4267200" y="1447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58" name="Rectangle 98" descr="5%"/>
          <p:cNvSpPr>
            <a:spLocks noChangeArrowheads="1"/>
          </p:cNvSpPr>
          <p:nvPr/>
        </p:nvSpPr>
        <p:spPr bwMode="auto">
          <a:xfrm>
            <a:off x="4267200" y="2362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9" name="Rectangle 99" descr="5%"/>
          <p:cNvSpPr>
            <a:spLocks noChangeArrowheads="1"/>
          </p:cNvSpPr>
          <p:nvPr/>
        </p:nvSpPr>
        <p:spPr bwMode="auto">
          <a:xfrm>
            <a:off x="4267200" y="26670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0" name="Rectangle 100" descr="5%"/>
          <p:cNvSpPr>
            <a:spLocks noChangeArrowheads="1"/>
          </p:cNvSpPr>
          <p:nvPr/>
        </p:nvSpPr>
        <p:spPr bwMode="auto">
          <a:xfrm>
            <a:off x="4267200" y="35814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61" name="Rectangle 101" descr="5%"/>
          <p:cNvSpPr>
            <a:spLocks noChangeArrowheads="1"/>
          </p:cNvSpPr>
          <p:nvPr/>
        </p:nvSpPr>
        <p:spPr bwMode="auto">
          <a:xfrm>
            <a:off x="4267200" y="3886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2" name="Rectangle 102" descr="5%"/>
          <p:cNvSpPr>
            <a:spLocks noChangeArrowheads="1"/>
          </p:cNvSpPr>
          <p:nvPr/>
        </p:nvSpPr>
        <p:spPr bwMode="auto">
          <a:xfrm>
            <a:off x="4267200" y="4800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63" name="Rectangle 103" descr="5%"/>
          <p:cNvSpPr>
            <a:spLocks noChangeArrowheads="1"/>
          </p:cNvSpPr>
          <p:nvPr/>
        </p:nvSpPr>
        <p:spPr bwMode="auto">
          <a:xfrm>
            <a:off x="4267200" y="5105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6" name="Text Box 106"/>
          <p:cNvSpPr txBox="1">
            <a:spLocks noChangeArrowheads="1"/>
          </p:cNvSpPr>
          <p:nvPr/>
        </p:nvSpPr>
        <p:spPr bwMode="auto">
          <a:xfrm>
            <a:off x="908050" y="2286000"/>
            <a:ext cx="311150" cy="366713"/>
          </a:xfrm>
          <a:prstGeom prst="rect">
            <a:avLst/>
          </a:prstGeom>
          <a:noFill/>
          <a:ln w="12700">
            <a:noFill/>
            <a:miter lim="800000"/>
            <a:headEnd/>
            <a:tailEnd/>
          </a:ln>
          <a:effectLst/>
        </p:spPr>
        <p:txBody>
          <a:bodyPr wrap="none">
            <a:spAutoFit/>
          </a:bodyPr>
          <a:lstStyle/>
          <a:p>
            <a:r>
              <a:rPr lang="en-US" dirty="0">
                <a:solidFill>
                  <a:srgbClr val="009900"/>
                </a:solidFill>
              </a:rPr>
              <a:t>1</a:t>
            </a:r>
          </a:p>
        </p:txBody>
      </p:sp>
      <p:sp>
        <p:nvSpPr>
          <p:cNvPr id="1679467" name="Text Box 107"/>
          <p:cNvSpPr txBox="1">
            <a:spLocks noChangeArrowheads="1"/>
          </p:cNvSpPr>
          <p:nvPr/>
        </p:nvSpPr>
        <p:spPr bwMode="auto">
          <a:xfrm>
            <a:off x="898525" y="2667000"/>
            <a:ext cx="311150" cy="366713"/>
          </a:xfrm>
          <a:prstGeom prst="rect">
            <a:avLst/>
          </a:prstGeom>
          <a:noFill/>
          <a:ln w="12700">
            <a:noFill/>
            <a:miter lim="800000"/>
            <a:headEnd/>
            <a:tailEnd/>
          </a:ln>
          <a:effectLst/>
        </p:spPr>
        <p:txBody>
          <a:bodyPr wrap="none">
            <a:spAutoFit/>
          </a:bodyPr>
          <a:lstStyle/>
          <a:p>
            <a:r>
              <a:rPr lang="en-US"/>
              <a:t>0</a:t>
            </a:r>
          </a:p>
        </p:txBody>
      </p:sp>
      <p:sp>
        <p:nvSpPr>
          <p:cNvPr id="1679468" name="Text Box 108"/>
          <p:cNvSpPr txBox="1">
            <a:spLocks noChangeArrowheads="1"/>
          </p:cNvSpPr>
          <p:nvPr/>
        </p:nvSpPr>
        <p:spPr bwMode="auto">
          <a:xfrm>
            <a:off x="914400" y="2935288"/>
            <a:ext cx="311150" cy="366712"/>
          </a:xfrm>
          <a:prstGeom prst="rect">
            <a:avLst/>
          </a:prstGeom>
          <a:noFill/>
          <a:ln w="12700">
            <a:noFill/>
            <a:miter lim="800000"/>
            <a:headEnd/>
            <a:tailEnd/>
          </a:ln>
          <a:effectLst/>
        </p:spPr>
        <p:txBody>
          <a:bodyPr wrap="none">
            <a:spAutoFit/>
          </a:bodyPr>
          <a:lstStyle/>
          <a:p>
            <a:r>
              <a:rPr lang="en-US">
                <a:solidFill>
                  <a:srgbClr val="009900"/>
                </a:solidFill>
              </a:rPr>
              <a:t>1</a:t>
            </a:r>
          </a:p>
        </p:txBody>
      </p:sp>
      <p:sp>
        <p:nvSpPr>
          <p:cNvPr id="1679469" name="Text Box 109"/>
          <p:cNvSpPr txBox="1">
            <a:spLocks noChangeArrowheads="1"/>
          </p:cNvSpPr>
          <p:nvPr/>
        </p:nvSpPr>
        <p:spPr bwMode="auto">
          <a:xfrm>
            <a:off x="228600" y="1600200"/>
            <a:ext cx="641350" cy="366713"/>
          </a:xfrm>
          <a:prstGeom prst="rect">
            <a:avLst/>
          </a:prstGeom>
          <a:noFill/>
          <a:ln w="12700">
            <a:noFill/>
            <a:miter lim="800000"/>
            <a:headEnd/>
            <a:tailEnd/>
          </a:ln>
          <a:effectLst/>
        </p:spPr>
        <p:txBody>
          <a:bodyPr wrap="none">
            <a:spAutoFit/>
          </a:bodyPr>
          <a:lstStyle/>
          <a:p>
            <a:r>
              <a:rPr lang="en-US">
                <a:solidFill>
                  <a:schemeClr val="tx1"/>
                </a:solidFill>
              </a:rPr>
              <a:t>Way</a:t>
            </a:r>
          </a:p>
        </p:txBody>
      </p:sp>
      <p:sp>
        <p:nvSpPr>
          <p:cNvPr id="1679470" name="Text Box 110"/>
          <p:cNvSpPr txBox="1">
            <a:spLocks noChangeArrowheads="1"/>
          </p:cNvSpPr>
          <p:nvPr/>
        </p:nvSpPr>
        <p:spPr bwMode="auto">
          <a:xfrm>
            <a:off x="457200" y="2133600"/>
            <a:ext cx="311150" cy="366713"/>
          </a:xfrm>
          <a:prstGeom prst="rect">
            <a:avLst/>
          </a:prstGeom>
          <a:noFill/>
          <a:ln w="12700">
            <a:noFill/>
            <a:miter lim="800000"/>
            <a:headEnd/>
            <a:tailEnd/>
          </a:ln>
          <a:effectLst/>
        </p:spPr>
        <p:txBody>
          <a:bodyPr wrap="none">
            <a:spAutoFit/>
          </a:bodyPr>
          <a:lstStyle/>
          <a:p>
            <a:r>
              <a:rPr lang="en-US" dirty="0">
                <a:solidFill>
                  <a:schemeClr val="tx1"/>
                </a:solidFill>
              </a:rPr>
              <a:t>0</a:t>
            </a:r>
          </a:p>
        </p:txBody>
      </p:sp>
      <p:sp>
        <p:nvSpPr>
          <p:cNvPr id="1679471" name="Text Box 111"/>
          <p:cNvSpPr txBox="1">
            <a:spLocks noChangeArrowheads="1"/>
          </p:cNvSpPr>
          <p:nvPr/>
        </p:nvSpPr>
        <p:spPr bwMode="auto">
          <a:xfrm>
            <a:off x="457200" y="2819400"/>
            <a:ext cx="311150" cy="366713"/>
          </a:xfrm>
          <a:prstGeom prst="rect">
            <a:avLst/>
          </a:prstGeom>
          <a:noFill/>
          <a:ln w="12700">
            <a:noFill/>
            <a:miter lim="800000"/>
            <a:headEnd/>
            <a:tailEnd/>
          </a:ln>
          <a:effectLst/>
        </p:spPr>
        <p:txBody>
          <a:bodyPr wrap="none">
            <a:spAutoFit/>
          </a:bodyPr>
          <a:lstStyle/>
          <a:p>
            <a:r>
              <a:rPr lang="en-US" dirty="0">
                <a:solidFill>
                  <a:schemeClr val="tx1"/>
                </a:solidFill>
              </a:rPr>
              <a:t>1</a:t>
            </a:r>
          </a:p>
        </p:txBody>
      </p:sp>
      <p:sp>
        <p:nvSpPr>
          <p:cNvPr id="82" name="Rectangle 95"/>
          <p:cNvSpPr>
            <a:spLocks noChangeArrowheads="1"/>
          </p:cNvSpPr>
          <p:nvPr/>
        </p:nvSpPr>
        <p:spPr bwMode="auto">
          <a:xfrm>
            <a:off x="1752600" y="2743200"/>
            <a:ext cx="381000" cy="228600"/>
          </a:xfrm>
          <a:prstGeom prst="rect">
            <a:avLst/>
          </a:prstGeom>
          <a:noFill/>
          <a:ln w="28575">
            <a:solidFill>
              <a:schemeClr val="accent2"/>
            </a:solidFill>
            <a:miter lim="800000"/>
            <a:headEnd/>
            <a:tailEnd/>
          </a:ln>
          <a:effectLst/>
        </p:spPr>
        <p:txBody>
          <a:bodyPr wrap="none" anchor="ctr"/>
          <a:lstStyle/>
          <a:p>
            <a:endParaRPr lang="en-US"/>
          </a:p>
        </p:txBody>
      </p:sp>
      <p:sp>
        <p:nvSpPr>
          <p:cNvPr id="83" name="Rectangle 95"/>
          <p:cNvSpPr>
            <a:spLocks noChangeArrowheads="1"/>
          </p:cNvSpPr>
          <p:nvPr/>
        </p:nvSpPr>
        <p:spPr bwMode="auto">
          <a:xfrm>
            <a:off x="5257800" y="44958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4" name="Rectangle 95"/>
          <p:cNvSpPr>
            <a:spLocks noChangeArrowheads="1"/>
          </p:cNvSpPr>
          <p:nvPr/>
        </p:nvSpPr>
        <p:spPr bwMode="auto">
          <a:xfrm>
            <a:off x="1752600" y="2133600"/>
            <a:ext cx="381000" cy="228600"/>
          </a:xfrm>
          <a:prstGeom prst="rect">
            <a:avLst/>
          </a:prstGeom>
          <a:noFill/>
          <a:ln w="28575">
            <a:solidFill>
              <a:schemeClr val="accent2"/>
            </a:solidFill>
            <a:miter lim="800000"/>
            <a:headEnd/>
            <a:tailEnd/>
          </a:ln>
          <a:effectLst/>
        </p:spPr>
        <p:txBody>
          <a:bodyPr wrap="none" anchor="ctr"/>
          <a:lstStyle/>
          <a:p>
            <a:endParaRPr lang="en-US"/>
          </a:p>
        </p:txBody>
      </p:sp>
      <p:sp>
        <p:nvSpPr>
          <p:cNvPr id="85" name="Rectangle 84"/>
          <p:cNvSpPr/>
          <p:nvPr/>
        </p:nvSpPr>
        <p:spPr>
          <a:xfrm>
            <a:off x="6324600" y="990600"/>
            <a:ext cx="2438400" cy="1200329"/>
          </a:xfrm>
          <a:prstGeom prst="rect">
            <a:avLst/>
          </a:prstGeom>
        </p:spPr>
        <p:txBody>
          <a:bodyPr wrap="square">
            <a:spAutoFit/>
          </a:bodyPr>
          <a:lstStyle/>
          <a:p>
            <a:r>
              <a:rPr lang="en-US" dirty="0" smtClean="0">
                <a:solidFill>
                  <a:schemeClr val="tx1"/>
                </a:solidFill>
              </a:rPr>
              <a:t>One word blocks</a:t>
            </a:r>
          </a:p>
          <a:p>
            <a:r>
              <a:rPr lang="en-US" dirty="0" smtClean="0">
                <a:solidFill>
                  <a:schemeClr val="tx1"/>
                </a:solidFill>
              </a:rPr>
              <a:t>Two low order bits define the byte in the word (32b words)</a:t>
            </a:r>
            <a:endParaRPr lang="en-US" dirty="0">
              <a:solidFill>
                <a:schemeClr val="tx1"/>
              </a:solidFill>
            </a:endParaRPr>
          </a:p>
        </p:txBody>
      </p:sp>
      <p:sp>
        <p:nvSpPr>
          <p:cNvPr id="86" name="Rectangle 95"/>
          <p:cNvSpPr>
            <a:spLocks noChangeArrowheads="1"/>
          </p:cNvSpPr>
          <p:nvPr/>
        </p:nvSpPr>
        <p:spPr bwMode="auto">
          <a:xfrm>
            <a:off x="5257800" y="51054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7" name="Rectangle 95"/>
          <p:cNvSpPr>
            <a:spLocks noChangeArrowheads="1"/>
          </p:cNvSpPr>
          <p:nvPr/>
        </p:nvSpPr>
        <p:spPr bwMode="auto">
          <a:xfrm>
            <a:off x="5257800" y="26670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8" name="Rectangle 95"/>
          <p:cNvSpPr>
            <a:spLocks noChangeArrowheads="1"/>
          </p:cNvSpPr>
          <p:nvPr/>
        </p:nvSpPr>
        <p:spPr bwMode="auto">
          <a:xfrm>
            <a:off x="5257800" y="32766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9" name="Rectangle 95"/>
          <p:cNvSpPr>
            <a:spLocks noChangeArrowheads="1"/>
          </p:cNvSpPr>
          <p:nvPr/>
        </p:nvSpPr>
        <p:spPr bwMode="auto">
          <a:xfrm>
            <a:off x="5257800" y="38862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0" name="Rectangle 95"/>
          <p:cNvSpPr>
            <a:spLocks noChangeArrowheads="1"/>
          </p:cNvSpPr>
          <p:nvPr/>
        </p:nvSpPr>
        <p:spPr bwMode="auto">
          <a:xfrm>
            <a:off x="5257800" y="20574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1" name="Rectangle 95"/>
          <p:cNvSpPr>
            <a:spLocks noChangeArrowheads="1"/>
          </p:cNvSpPr>
          <p:nvPr/>
        </p:nvSpPr>
        <p:spPr bwMode="auto">
          <a:xfrm>
            <a:off x="5257800" y="14478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2" name="Rectangle 95"/>
          <p:cNvSpPr>
            <a:spLocks noChangeArrowheads="1"/>
          </p:cNvSpPr>
          <p:nvPr/>
        </p:nvSpPr>
        <p:spPr bwMode="auto">
          <a:xfrm>
            <a:off x="5257800" y="838200"/>
            <a:ext cx="381000" cy="3048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2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5" grpId="0" autoUpdateAnimBg="0"/>
      <p:bldP spid="1679422" grpId="0" autoUpdateAnimBg="0"/>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a:xfrm>
            <a:off x="533400" y="304800"/>
            <a:ext cx="8153400" cy="422275"/>
          </a:xfrm>
        </p:spPr>
        <p:txBody>
          <a:bodyPr/>
          <a:lstStyle/>
          <a:p>
            <a:r>
              <a:rPr lang="en-US"/>
              <a:t>Another Reference String Mapping</a:t>
            </a:r>
          </a:p>
        </p:txBody>
      </p:sp>
      <p:sp>
        <p:nvSpPr>
          <p:cNvPr id="1683459" name="Rectangle 3"/>
          <p:cNvSpPr>
            <a:spLocks noChangeArrowheads="1"/>
          </p:cNvSpPr>
          <p:nvPr/>
        </p:nvSpPr>
        <p:spPr bwMode="auto">
          <a:xfrm>
            <a:off x="12954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0" name="Line 4"/>
          <p:cNvSpPr>
            <a:spLocks noChangeShapeType="1"/>
          </p:cNvSpPr>
          <p:nvPr/>
        </p:nvSpPr>
        <p:spPr bwMode="auto">
          <a:xfrm>
            <a:off x="12954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1" name="Line 5"/>
          <p:cNvSpPr>
            <a:spLocks noChangeShapeType="1"/>
          </p:cNvSpPr>
          <p:nvPr/>
        </p:nvSpPr>
        <p:spPr bwMode="auto">
          <a:xfrm>
            <a:off x="12954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62" name="Line 6"/>
          <p:cNvSpPr>
            <a:spLocks noChangeShapeType="1"/>
          </p:cNvSpPr>
          <p:nvPr/>
        </p:nvSpPr>
        <p:spPr bwMode="auto">
          <a:xfrm>
            <a:off x="12954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63" name="Rectangle 7"/>
          <p:cNvSpPr>
            <a:spLocks noChangeArrowheads="1"/>
          </p:cNvSpPr>
          <p:nvPr/>
        </p:nvSpPr>
        <p:spPr bwMode="auto">
          <a:xfrm>
            <a:off x="32766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4" name="Line 8"/>
          <p:cNvSpPr>
            <a:spLocks noChangeShapeType="1"/>
          </p:cNvSpPr>
          <p:nvPr/>
        </p:nvSpPr>
        <p:spPr bwMode="auto">
          <a:xfrm>
            <a:off x="32766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5" name="Line 9"/>
          <p:cNvSpPr>
            <a:spLocks noChangeShapeType="1"/>
          </p:cNvSpPr>
          <p:nvPr/>
        </p:nvSpPr>
        <p:spPr bwMode="auto">
          <a:xfrm>
            <a:off x="32766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66" name="Line 10"/>
          <p:cNvSpPr>
            <a:spLocks noChangeShapeType="1"/>
          </p:cNvSpPr>
          <p:nvPr/>
        </p:nvSpPr>
        <p:spPr bwMode="auto">
          <a:xfrm>
            <a:off x="32766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67" name="Rectangle 11"/>
          <p:cNvSpPr>
            <a:spLocks noChangeArrowheads="1"/>
          </p:cNvSpPr>
          <p:nvPr/>
        </p:nvSpPr>
        <p:spPr bwMode="auto">
          <a:xfrm>
            <a:off x="53340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8" name="Line 12"/>
          <p:cNvSpPr>
            <a:spLocks noChangeShapeType="1"/>
          </p:cNvSpPr>
          <p:nvPr/>
        </p:nvSpPr>
        <p:spPr bwMode="auto">
          <a:xfrm>
            <a:off x="53340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9" name="Line 13"/>
          <p:cNvSpPr>
            <a:spLocks noChangeShapeType="1"/>
          </p:cNvSpPr>
          <p:nvPr/>
        </p:nvSpPr>
        <p:spPr bwMode="auto">
          <a:xfrm>
            <a:off x="53340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70" name="Line 14"/>
          <p:cNvSpPr>
            <a:spLocks noChangeShapeType="1"/>
          </p:cNvSpPr>
          <p:nvPr/>
        </p:nvSpPr>
        <p:spPr bwMode="auto">
          <a:xfrm>
            <a:off x="53340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71" name="Rectangle 15"/>
          <p:cNvSpPr>
            <a:spLocks noChangeArrowheads="1"/>
          </p:cNvSpPr>
          <p:nvPr/>
        </p:nvSpPr>
        <p:spPr bwMode="auto">
          <a:xfrm>
            <a:off x="73914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72" name="Line 16"/>
          <p:cNvSpPr>
            <a:spLocks noChangeShapeType="1"/>
          </p:cNvSpPr>
          <p:nvPr/>
        </p:nvSpPr>
        <p:spPr bwMode="auto">
          <a:xfrm>
            <a:off x="73914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73" name="Line 17"/>
          <p:cNvSpPr>
            <a:spLocks noChangeShapeType="1"/>
          </p:cNvSpPr>
          <p:nvPr/>
        </p:nvSpPr>
        <p:spPr bwMode="auto">
          <a:xfrm>
            <a:off x="73914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74" name="Line 18"/>
          <p:cNvSpPr>
            <a:spLocks noChangeShapeType="1"/>
          </p:cNvSpPr>
          <p:nvPr/>
        </p:nvSpPr>
        <p:spPr bwMode="auto">
          <a:xfrm>
            <a:off x="73914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91" name="Text Box 35"/>
          <p:cNvSpPr txBox="1">
            <a:spLocks noChangeArrowheads="1"/>
          </p:cNvSpPr>
          <p:nvPr/>
        </p:nvSpPr>
        <p:spPr bwMode="auto">
          <a:xfrm>
            <a:off x="1355725" y="18653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83492" name="Text Box 36"/>
          <p:cNvSpPr txBox="1">
            <a:spLocks noChangeArrowheads="1"/>
          </p:cNvSpPr>
          <p:nvPr/>
        </p:nvSpPr>
        <p:spPr bwMode="auto">
          <a:xfrm>
            <a:off x="3260725" y="18653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83493" name="Text Box 37"/>
          <p:cNvSpPr txBox="1">
            <a:spLocks noChangeArrowheads="1"/>
          </p:cNvSpPr>
          <p:nvPr/>
        </p:nvSpPr>
        <p:spPr bwMode="auto">
          <a:xfrm>
            <a:off x="5241925" y="18653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83494" name="Text Box 38"/>
          <p:cNvSpPr txBox="1">
            <a:spLocks noChangeArrowheads="1"/>
          </p:cNvSpPr>
          <p:nvPr/>
        </p:nvSpPr>
        <p:spPr bwMode="auto">
          <a:xfrm>
            <a:off x="7375525" y="18653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83499" name="Rectangle 43"/>
          <p:cNvSpPr>
            <a:spLocks noChangeArrowheads="1"/>
          </p:cNvSpPr>
          <p:nvPr/>
        </p:nvSpPr>
        <p:spPr bwMode="auto">
          <a:xfrm>
            <a:off x="7620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0" name="Line 44"/>
          <p:cNvSpPr>
            <a:spLocks noChangeShapeType="1"/>
          </p:cNvSpPr>
          <p:nvPr/>
        </p:nvSpPr>
        <p:spPr bwMode="auto">
          <a:xfrm>
            <a:off x="7620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1" name="Line 45"/>
          <p:cNvSpPr>
            <a:spLocks noChangeShapeType="1"/>
          </p:cNvSpPr>
          <p:nvPr/>
        </p:nvSpPr>
        <p:spPr bwMode="auto">
          <a:xfrm>
            <a:off x="7620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02" name="Line 46"/>
          <p:cNvSpPr>
            <a:spLocks noChangeShapeType="1"/>
          </p:cNvSpPr>
          <p:nvPr/>
        </p:nvSpPr>
        <p:spPr bwMode="auto">
          <a:xfrm>
            <a:off x="7620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03" name="Rectangle 47"/>
          <p:cNvSpPr>
            <a:spLocks noChangeArrowheads="1"/>
          </p:cNvSpPr>
          <p:nvPr/>
        </p:nvSpPr>
        <p:spPr bwMode="auto">
          <a:xfrm>
            <a:off x="27432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4" name="Line 48"/>
          <p:cNvSpPr>
            <a:spLocks noChangeShapeType="1"/>
          </p:cNvSpPr>
          <p:nvPr/>
        </p:nvSpPr>
        <p:spPr bwMode="auto">
          <a:xfrm>
            <a:off x="27432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5" name="Line 49"/>
          <p:cNvSpPr>
            <a:spLocks noChangeShapeType="1"/>
          </p:cNvSpPr>
          <p:nvPr/>
        </p:nvSpPr>
        <p:spPr bwMode="auto">
          <a:xfrm>
            <a:off x="27432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06" name="Line 50"/>
          <p:cNvSpPr>
            <a:spLocks noChangeShapeType="1"/>
          </p:cNvSpPr>
          <p:nvPr/>
        </p:nvSpPr>
        <p:spPr bwMode="auto">
          <a:xfrm>
            <a:off x="27432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07" name="Rectangle 51"/>
          <p:cNvSpPr>
            <a:spLocks noChangeArrowheads="1"/>
          </p:cNvSpPr>
          <p:nvPr/>
        </p:nvSpPr>
        <p:spPr bwMode="auto">
          <a:xfrm>
            <a:off x="48006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8" name="Line 52"/>
          <p:cNvSpPr>
            <a:spLocks noChangeShapeType="1"/>
          </p:cNvSpPr>
          <p:nvPr/>
        </p:nvSpPr>
        <p:spPr bwMode="auto">
          <a:xfrm>
            <a:off x="48006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9" name="Line 53"/>
          <p:cNvSpPr>
            <a:spLocks noChangeShapeType="1"/>
          </p:cNvSpPr>
          <p:nvPr/>
        </p:nvSpPr>
        <p:spPr bwMode="auto">
          <a:xfrm>
            <a:off x="48006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10" name="Line 54"/>
          <p:cNvSpPr>
            <a:spLocks noChangeShapeType="1"/>
          </p:cNvSpPr>
          <p:nvPr/>
        </p:nvSpPr>
        <p:spPr bwMode="auto">
          <a:xfrm>
            <a:off x="48006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11" name="Rectangle 55"/>
          <p:cNvSpPr>
            <a:spLocks noChangeArrowheads="1"/>
          </p:cNvSpPr>
          <p:nvPr/>
        </p:nvSpPr>
        <p:spPr bwMode="auto">
          <a:xfrm>
            <a:off x="68580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12" name="Line 56"/>
          <p:cNvSpPr>
            <a:spLocks noChangeShapeType="1"/>
          </p:cNvSpPr>
          <p:nvPr/>
        </p:nvSpPr>
        <p:spPr bwMode="auto">
          <a:xfrm>
            <a:off x="68580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13" name="Line 57"/>
          <p:cNvSpPr>
            <a:spLocks noChangeShapeType="1"/>
          </p:cNvSpPr>
          <p:nvPr/>
        </p:nvSpPr>
        <p:spPr bwMode="auto">
          <a:xfrm>
            <a:off x="68580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14" name="Line 58"/>
          <p:cNvSpPr>
            <a:spLocks noChangeShapeType="1"/>
          </p:cNvSpPr>
          <p:nvPr/>
        </p:nvSpPr>
        <p:spPr bwMode="auto">
          <a:xfrm>
            <a:off x="68580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31" name="Rectangle 75"/>
          <p:cNvSpPr>
            <a:spLocks noGrp="1" noChangeArrowheads="1"/>
          </p:cNvSpPr>
          <p:nvPr>
            <p:ph type="body" idx="1"/>
          </p:nvPr>
        </p:nvSpPr>
        <p:spPr>
          <a:xfrm>
            <a:off x="533400" y="762000"/>
            <a:ext cx="8153400" cy="812800"/>
          </a:xfrm>
          <a:noFill/>
          <a:ln/>
        </p:spPr>
        <p:txBody>
          <a:bodyPr/>
          <a:lstStyle/>
          <a:p>
            <a:r>
              <a:rPr lang="en-US"/>
              <a:t>Consider the main memory word reference string</a:t>
            </a:r>
          </a:p>
          <a:p>
            <a:pPr lvl="1" algn="ctr">
              <a:buFont typeface="Monotype Sorts" pitchFamily="2" charset="2"/>
              <a:buNone/>
            </a:pPr>
            <a:r>
              <a:rPr lang="en-US"/>
              <a:t>              0   4   0   4   0   4   0   4</a:t>
            </a:r>
          </a:p>
        </p:txBody>
      </p:sp>
      <p:sp>
        <p:nvSpPr>
          <p:cNvPr id="1683532" name="Text Box 76"/>
          <p:cNvSpPr txBox="1">
            <a:spLocks noChangeArrowheads="1"/>
          </p:cNvSpPr>
          <p:nvPr/>
        </p:nvSpPr>
        <p:spPr bwMode="auto">
          <a:xfrm>
            <a:off x="1600200"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683533" name="Text Box 77"/>
          <p:cNvSpPr txBox="1">
            <a:spLocks noChangeArrowheads="1"/>
          </p:cNvSpPr>
          <p:nvPr/>
        </p:nvSpPr>
        <p:spPr bwMode="auto">
          <a:xfrm>
            <a:off x="3505200"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683534" name="Text Box 78"/>
          <p:cNvSpPr txBox="1">
            <a:spLocks noChangeArrowheads="1"/>
          </p:cNvSpPr>
          <p:nvPr/>
        </p:nvSpPr>
        <p:spPr bwMode="auto">
          <a:xfrm>
            <a:off x="5486400" y="1828800"/>
            <a:ext cx="425450" cy="366713"/>
          </a:xfrm>
          <a:prstGeom prst="rect">
            <a:avLst/>
          </a:prstGeom>
          <a:noFill/>
          <a:ln w="12700">
            <a:noFill/>
            <a:miter lim="800000"/>
            <a:headEnd/>
            <a:tailEnd/>
          </a:ln>
          <a:effectLst/>
        </p:spPr>
        <p:txBody>
          <a:bodyPr wrap="none">
            <a:spAutoFit/>
          </a:bodyPr>
          <a:lstStyle/>
          <a:p>
            <a:r>
              <a:rPr lang="en-US"/>
              <a:t>hit</a:t>
            </a:r>
          </a:p>
        </p:txBody>
      </p:sp>
      <p:sp>
        <p:nvSpPr>
          <p:cNvPr id="1683535" name="Text Box 79"/>
          <p:cNvSpPr txBox="1">
            <a:spLocks noChangeArrowheads="1"/>
          </p:cNvSpPr>
          <p:nvPr/>
        </p:nvSpPr>
        <p:spPr bwMode="auto">
          <a:xfrm>
            <a:off x="7620000" y="1828800"/>
            <a:ext cx="425450" cy="366713"/>
          </a:xfrm>
          <a:prstGeom prst="rect">
            <a:avLst/>
          </a:prstGeom>
          <a:noFill/>
          <a:ln w="12700">
            <a:noFill/>
            <a:miter lim="800000"/>
            <a:headEnd/>
            <a:tailEnd/>
          </a:ln>
          <a:effectLst/>
        </p:spPr>
        <p:txBody>
          <a:bodyPr wrap="none">
            <a:spAutoFit/>
          </a:bodyPr>
          <a:lstStyle/>
          <a:p>
            <a:r>
              <a:rPr lang="en-US"/>
              <a:t>hit</a:t>
            </a:r>
          </a:p>
        </p:txBody>
      </p:sp>
      <p:sp>
        <p:nvSpPr>
          <p:cNvPr id="1683540" name="Text Box 84"/>
          <p:cNvSpPr txBox="1">
            <a:spLocks noChangeArrowheads="1"/>
          </p:cNvSpPr>
          <p:nvPr/>
        </p:nvSpPr>
        <p:spPr bwMode="auto">
          <a:xfrm>
            <a:off x="762000" y="2286000"/>
            <a:ext cx="1606550" cy="366713"/>
          </a:xfrm>
          <a:prstGeom prst="rect">
            <a:avLst/>
          </a:prstGeom>
          <a:noFill/>
          <a:ln w="12700">
            <a:noFill/>
            <a:miter lim="800000"/>
            <a:headEnd/>
            <a:tailEnd/>
          </a:ln>
          <a:effectLst/>
        </p:spPr>
        <p:txBody>
          <a:bodyPr wrap="none">
            <a:spAutoFit/>
          </a:bodyPr>
          <a:lstStyle/>
          <a:p>
            <a:r>
              <a:rPr lang="en-US">
                <a:solidFill>
                  <a:schemeClr val="tx1"/>
                </a:solidFill>
              </a:rPr>
              <a:t>000    Mem(0)</a:t>
            </a:r>
          </a:p>
        </p:txBody>
      </p:sp>
      <p:sp>
        <p:nvSpPr>
          <p:cNvPr id="1683541" name="Text Box 85"/>
          <p:cNvSpPr txBox="1">
            <a:spLocks noChangeArrowheads="1"/>
          </p:cNvSpPr>
          <p:nvPr/>
        </p:nvSpPr>
        <p:spPr bwMode="auto">
          <a:xfrm>
            <a:off x="2743200" y="2286000"/>
            <a:ext cx="1606550" cy="366713"/>
          </a:xfrm>
          <a:prstGeom prst="rect">
            <a:avLst/>
          </a:prstGeom>
          <a:noFill/>
          <a:ln w="12700">
            <a:noFill/>
            <a:miter lim="800000"/>
            <a:headEnd/>
            <a:tailEnd/>
          </a:ln>
          <a:effectLst/>
        </p:spPr>
        <p:txBody>
          <a:bodyPr wrap="none">
            <a:spAutoFit/>
          </a:bodyPr>
          <a:lstStyle/>
          <a:p>
            <a:r>
              <a:rPr lang="en-US">
                <a:solidFill>
                  <a:schemeClr val="tx1"/>
                </a:solidFill>
              </a:rPr>
              <a:t>000    Mem(0)</a:t>
            </a:r>
          </a:p>
        </p:txBody>
      </p:sp>
      <p:sp>
        <p:nvSpPr>
          <p:cNvPr id="1683583" name="Text Box 127"/>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83584" name="Line 128"/>
          <p:cNvSpPr>
            <a:spLocks noChangeShapeType="1"/>
          </p:cNvSpPr>
          <p:nvPr/>
        </p:nvSpPr>
        <p:spPr bwMode="auto">
          <a:xfrm>
            <a:off x="457200" y="2895600"/>
            <a:ext cx="1828800" cy="0"/>
          </a:xfrm>
          <a:prstGeom prst="line">
            <a:avLst/>
          </a:prstGeom>
          <a:noFill/>
          <a:ln w="28575">
            <a:solidFill>
              <a:schemeClr val="tx1"/>
            </a:solidFill>
            <a:round/>
            <a:headEnd/>
            <a:tailEnd/>
          </a:ln>
          <a:effectLst/>
        </p:spPr>
        <p:txBody>
          <a:bodyPr/>
          <a:lstStyle/>
          <a:p>
            <a:endParaRPr lang="en-US"/>
          </a:p>
        </p:txBody>
      </p:sp>
      <p:sp>
        <p:nvSpPr>
          <p:cNvPr id="1683585" name="Line 129"/>
          <p:cNvSpPr>
            <a:spLocks noChangeShapeType="1"/>
          </p:cNvSpPr>
          <p:nvPr/>
        </p:nvSpPr>
        <p:spPr bwMode="auto">
          <a:xfrm>
            <a:off x="2438400" y="2895600"/>
            <a:ext cx="1828800" cy="0"/>
          </a:xfrm>
          <a:prstGeom prst="line">
            <a:avLst/>
          </a:prstGeom>
          <a:noFill/>
          <a:ln w="28575">
            <a:solidFill>
              <a:schemeClr val="tx1"/>
            </a:solidFill>
            <a:round/>
            <a:headEnd/>
            <a:tailEnd/>
          </a:ln>
          <a:effectLst/>
        </p:spPr>
        <p:txBody>
          <a:bodyPr/>
          <a:lstStyle/>
          <a:p>
            <a:endParaRPr lang="en-US"/>
          </a:p>
        </p:txBody>
      </p:sp>
      <p:sp>
        <p:nvSpPr>
          <p:cNvPr id="1683586" name="Line 130"/>
          <p:cNvSpPr>
            <a:spLocks noChangeShapeType="1"/>
          </p:cNvSpPr>
          <p:nvPr/>
        </p:nvSpPr>
        <p:spPr bwMode="auto">
          <a:xfrm>
            <a:off x="4495800" y="2895600"/>
            <a:ext cx="1828800" cy="0"/>
          </a:xfrm>
          <a:prstGeom prst="line">
            <a:avLst/>
          </a:prstGeom>
          <a:noFill/>
          <a:ln w="28575">
            <a:solidFill>
              <a:schemeClr val="tx1"/>
            </a:solidFill>
            <a:round/>
            <a:headEnd/>
            <a:tailEnd/>
          </a:ln>
          <a:effectLst/>
        </p:spPr>
        <p:txBody>
          <a:bodyPr/>
          <a:lstStyle/>
          <a:p>
            <a:endParaRPr lang="en-US"/>
          </a:p>
        </p:txBody>
      </p:sp>
      <p:sp>
        <p:nvSpPr>
          <p:cNvPr id="1683587" name="Line 131"/>
          <p:cNvSpPr>
            <a:spLocks noChangeShapeType="1"/>
          </p:cNvSpPr>
          <p:nvPr/>
        </p:nvSpPr>
        <p:spPr bwMode="auto">
          <a:xfrm>
            <a:off x="6553200" y="2895600"/>
            <a:ext cx="1828800" cy="0"/>
          </a:xfrm>
          <a:prstGeom prst="line">
            <a:avLst/>
          </a:prstGeom>
          <a:noFill/>
          <a:ln w="28575">
            <a:solidFill>
              <a:schemeClr val="tx1"/>
            </a:solidFill>
            <a:round/>
            <a:headEnd/>
            <a:tailEnd/>
          </a:ln>
          <a:effectLst/>
        </p:spPr>
        <p:txBody>
          <a:bodyPr/>
          <a:lstStyle/>
          <a:p>
            <a:endParaRPr lang="en-US"/>
          </a:p>
        </p:txBody>
      </p:sp>
      <p:sp>
        <p:nvSpPr>
          <p:cNvPr id="1683592" name="Text Box 136"/>
          <p:cNvSpPr txBox="1">
            <a:spLocks noChangeArrowheads="1"/>
          </p:cNvSpPr>
          <p:nvPr/>
        </p:nvSpPr>
        <p:spPr bwMode="auto">
          <a:xfrm>
            <a:off x="2743200" y="2909888"/>
            <a:ext cx="1606550" cy="366712"/>
          </a:xfrm>
          <a:prstGeom prst="rect">
            <a:avLst/>
          </a:prstGeom>
          <a:noFill/>
          <a:ln w="12700">
            <a:noFill/>
            <a:miter lim="800000"/>
            <a:headEnd/>
            <a:tailEnd/>
          </a:ln>
          <a:effectLst/>
        </p:spPr>
        <p:txBody>
          <a:bodyPr wrap="none">
            <a:spAutoFit/>
          </a:bodyPr>
          <a:lstStyle/>
          <a:p>
            <a:r>
              <a:rPr lang="en-US">
                <a:solidFill>
                  <a:schemeClr val="tx1"/>
                </a:solidFill>
              </a:rPr>
              <a:t>010    Mem(4)</a:t>
            </a:r>
          </a:p>
        </p:txBody>
      </p:sp>
      <p:sp>
        <p:nvSpPr>
          <p:cNvPr id="1683593" name="Text Box 137"/>
          <p:cNvSpPr txBox="1">
            <a:spLocks noChangeArrowheads="1"/>
          </p:cNvSpPr>
          <p:nvPr/>
        </p:nvSpPr>
        <p:spPr bwMode="auto">
          <a:xfrm>
            <a:off x="4794250" y="2909888"/>
            <a:ext cx="1606550" cy="366712"/>
          </a:xfrm>
          <a:prstGeom prst="rect">
            <a:avLst/>
          </a:prstGeom>
          <a:noFill/>
          <a:ln w="12700">
            <a:noFill/>
            <a:miter lim="800000"/>
            <a:headEnd/>
            <a:tailEnd/>
          </a:ln>
          <a:effectLst/>
        </p:spPr>
        <p:txBody>
          <a:bodyPr wrap="none">
            <a:spAutoFit/>
          </a:bodyPr>
          <a:lstStyle/>
          <a:p>
            <a:r>
              <a:rPr lang="en-US">
                <a:solidFill>
                  <a:schemeClr val="tx1"/>
                </a:solidFill>
              </a:rPr>
              <a:t>010    Mem(4)</a:t>
            </a:r>
          </a:p>
        </p:txBody>
      </p:sp>
      <p:sp>
        <p:nvSpPr>
          <p:cNvPr id="1683594" name="Text Box 138"/>
          <p:cNvSpPr txBox="1">
            <a:spLocks noChangeArrowheads="1"/>
          </p:cNvSpPr>
          <p:nvPr/>
        </p:nvSpPr>
        <p:spPr bwMode="auto">
          <a:xfrm>
            <a:off x="4794250" y="2286000"/>
            <a:ext cx="1606550" cy="366713"/>
          </a:xfrm>
          <a:prstGeom prst="rect">
            <a:avLst/>
          </a:prstGeom>
          <a:noFill/>
          <a:ln w="12700">
            <a:noFill/>
            <a:miter lim="800000"/>
            <a:headEnd/>
            <a:tailEnd/>
          </a:ln>
          <a:effectLst/>
        </p:spPr>
        <p:txBody>
          <a:bodyPr wrap="none">
            <a:spAutoFit/>
          </a:bodyPr>
          <a:lstStyle/>
          <a:p>
            <a:r>
              <a:rPr lang="en-US">
                <a:solidFill>
                  <a:schemeClr val="tx1"/>
                </a:solidFill>
              </a:rPr>
              <a:t>000    Mem(0)</a:t>
            </a:r>
          </a:p>
        </p:txBody>
      </p:sp>
      <p:sp>
        <p:nvSpPr>
          <p:cNvPr id="1683595" name="Text Box 139"/>
          <p:cNvSpPr txBox="1">
            <a:spLocks noChangeArrowheads="1"/>
          </p:cNvSpPr>
          <p:nvPr/>
        </p:nvSpPr>
        <p:spPr bwMode="auto">
          <a:xfrm>
            <a:off x="6851650" y="2286000"/>
            <a:ext cx="1606550" cy="366713"/>
          </a:xfrm>
          <a:prstGeom prst="rect">
            <a:avLst/>
          </a:prstGeom>
          <a:noFill/>
          <a:ln w="12700">
            <a:noFill/>
            <a:miter lim="800000"/>
            <a:headEnd/>
            <a:tailEnd/>
          </a:ln>
          <a:effectLst/>
        </p:spPr>
        <p:txBody>
          <a:bodyPr wrap="none">
            <a:spAutoFit/>
          </a:bodyPr>
          <a:lstStyle/>
          <a:p>
            <a:r>
              <a:rPr lang="en-US">
                <a:solidFill>
                  <a:schemeClr val="tx1"/>
                </a:solidFill>
              </a:rPr>
              <a:t>000    Mem(0)</a:t>
            </a:r>
          </a:p>
        </p:txBody>
      </p:sp>
      <p:sp>
        <p:nvSpPr>
          <p:cNvPr id="1683596" name="Text Box 140"/>
          <p:cNvSpPr txBox="1">
            <a:spLocks noChangeArrowheads="1"/>
          </p:cNvSpPr>
          <p:nvPr/>
        </p:nvSpPr>
        <p:spPr bwMode="auto">
          <a:xfrm>
            <a:off x="6858000" y="2909888"/>
            <a:ext cx="1606550" cy="366712"/>
          </a:xfrm>
          <a:prstGeom prst="rect">
            <a:avLst/>
          </a:prstGeom>
          <a:noFill/>
          <a:ln w="12700">
            <a:noFill/>
            <a:miter lim="800000"/>
            <a:headEnd/>
            <a:tailEnd/>
          </a:ln>
          <a:effectLst/>
        </p:spPr>
        <p:txBody>
          <a:bodyPr wrap="none">
            <a:spAutoFit/>
          </a:bodyPr>
          <a:lstStyle/>
          <a:p>
            <a:r>
              <a:rPr lang="en-US">
                <a:solidFill>
                  <a:schemeClr val="tx1"/>
                </a:solidFill>
              </a:rPr>
              <a:t>010    Mem(4)</a:t>
            </a:r>
          </a:p>
        </p:txBody>
      </p:sp>
      <p:sp>
        <p:nvSpPr>
          <p:cNvPr id="1683605" name="Rectangle 149"/>
          <p:cNvSpPr>
            <a:spLocks noChangeArrowheads="1"/>
          </p:cNvSpPr>
          <p:nvPr/>
        </p:nvSpPr>
        <p:spPr bwMode="auto">
          <a:xfrm>
            <a:off x="381000" y="4800600"/>
            <a:ext cx="8153400" cy="1146175"/>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dirty="0">
                <a:solidFill>
                  <a:schemeClr val="tx1"/>
                </a:solidFill>
              </a:rPr>
              <a:t>Solves the ping pong effect in a direct mapped cache due to </a:t>
            </a:r>
            <a:r>
              <a:rPr lang="en-US" sz="2400" dirty="0"/>
              <a:t>conflict</a:t>
            </a:r>
            <a:r>
              <a:rPr lang="en-US" sz="2400" dirty="0">
                <a:solidFill>
                  <a:schemeClr val="tx1"/>
                </a:solidFill>
              </a:rPr>
              <a:t> misses since now two memory locations that map into the same cache set can co-exist!</a:t>
            </a:r>
          </a:p>
        </p:txBody>
      </p:sp>
      <p:sp>
        <p:nvSpPr>
          <p:cNvPr id="1683606" name="Rectangle 150"/>
          <p:cNvSpPr>
            <a:spLocks noChangeArrowheads="1"/>
          </p:cNvSpPr>
          <p:nvPr/>
        </p:nvSpPr>
        <p:spPr bwMode="auto">
          <a:xfrm>
            <a:off x="533400" y="38862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8 requests, 2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ChangeArrowheads="1"/>
          </p:cNvSpPr>
          <p:nvPr>
            <p:ph type="title"/>
          </p:nvPr>
        </p:nvSpPr>
        <p:spPr/>
        <p:txBody>
          <a:bodyPr/>
          <a:lstStyle/>
          <a:p>
            <a:r>
              <a:rPr lang="en-US"/>
              <a:t>The “Memory Wall”</a:t>
            </a:r>
          </a:p>
        </p:txBody>
      </p:sp>
      <p:sp>
        <p:nvSpPr>
          <p:cNvPr id="1598467" name="Rectangle 3"/>
          <p:cNvSpPr>
            <a:spLocks noGrp="1" noChangeArrowheads="1"/>
          </p:cNvSpPr>
          <p:nvPr>
            <p:ph type="body" sz="half" idx="1"/>
          </p:nvPr>
        </p:nvSpPr>
        <p:spPr>
          <a:xfrm>
            <a:off x="533400" y="914400"/>
            <a:ext cx="8001000" cy="383695"/>
          </a:xfrm>
        </p:spPr>
        <p:txBody>
          <a:bodyPr/>
          <a:lstStyle/>
          <a:p>
            <a:r>
              <a:rPr lang="zh-CN" altLang="en-US" dirty="0" smtClean="0"/>
              <a:t>处理器和</a:t>
            </a:r>
            <a:r>
              <a:rPr lang="en-US" dirty="0" smtClean="0"/>
              <a:t>DRAM</a:t>
            </a:r>
            <a:r>
              <a:rPr lang="zh-CN" altLang="en-US" dirty="0" smtClean="0"/>
              <a:t>的速度差异持续增加</a:t>
            </a:r>
            <a:endParaRPr lang="en-US" dirty="0"/>
          </a:p>
        </p:txBody>
      </p:sp>
      <p:graphicFrame>
        <p:nvGraphicFramePr>
          <p:cNvPr id="1598468" name="Object 4"/>
          <p:cNvGraphicFramePr>
            <a:graphicFrameLocks noGrp="1" noChangeAspect="1"/>
          </p:cNvGraphicFramePr>
          <p:nvPr>
            <p:ph sz="half" idx="2"/>
          </p:nvPr>
        </p:nvGraphicFramePr>
        <p:xfrm>
          <a:off x="1676400" y="1371600"/>
          <a:ext cx="6324600" cy="4229100"/>
        </p:xfrm>
        <a:graphic>
          <a:graphicData uri="http://schemas.openxmlformats.org/presentationml/2006/ole">
            <mc:AlternateContent xmlns:mc="http://schemas.openxmlformats.org/markup-compatibility/2006">
              <mc:Choice xmlns:v="urn:schemas-microsoft-com:vml" Requires="v">
                <p:oleObj spid="_x0000_s2170" name="Chart" r:id="rId3" imgW="6096000" imgH="4076630" progId="MSGraph.Chart.8">
                  <p:embed followColorScheme="full"/>
                </p:oleObj>
              </mc:Choice>
              <mc:Fallback>
                <p:oleObj name="Chart" r:id="rId3" imgW="6096000" imgH="407663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371600"/>
                        <a:ext cx="6324600" cy="422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8470" name="Text Box 6"/>
          <p:cNvSpPr txBox="1">
            <a:spLocks noChangeArrowheads="1"/>
          </p:cNvSpPr>
          <p:nvPr/>
        </p:nvSpPr>
        <p:spPr bwMode="auto">
          <a:xfrm rot="-5400000">
            <a:off x="237128" y="3043207"/>
            <a:ext cx="2635658" cy="400110"/>
          </a:xfrm>
          <a:prstGeom prst="rect">
            <a:avLst/>
          </a:prstGeom>
          <a:noFill/>
          <a:ln w="12700">
            <a:noFill/>
            <a:miter lim="800000"/>
            <a:headEnd/>
            <a:tailEnd/>
          </a:ln>
          <a:effectLst/>
        </p:spPr>
        <p:txBody>
          <a:bodyPr wrap="none">
            <a:spAutoFit/>
          </a:bodyPr>
          <a:lstStyle/>
          <a:p>
            <a:r>
              <a:rPr lang="en-US" sz="2000" dirty="0"/>
              <a:t>Clocks per instruction</a:t>
            </a:r>
          </a:p>
        </p:txBody>
      </p:sp>
      <p:sp>
        <p:nvSpPr>
          <p:cNvPr id="1598471" name="Text Box 7"/>
          <p:cNvSpPr txBox="1">
            <a:spLocks noChangeArrowheads="1"/>
          </p:cNvSpPr>
          <p:nvPr/>
        </p:nvSpPr>
        <p:spPr bwMode="auto">
          <a:xfrm rot="-5400000">
            <a:off x="5418901" y="2941607"/>
            <a:ext cx="3092513" cy="400110"/>
          </a:xfrm>
          <a:prstGeom prst="rect">
            <a:avLst/>
          </a:prstGeom>
          <a:noFill/>
          <a:ln w="12700">
            <a:noFill/>
            <a:miter lim="800000"/>
            <a:headEnd/>
            <a:tailEnd/>
          </a:ln>
          <a:effectLst/>
        </p:spPr>
        <p:txBody>
          <a:bodyPr wrap="none">
            <a:spAutoFit/>
          </a:bodyPr>
          <a:lstStyle/>
          <a:p>
            <a:r>
              <a:rPr lang="en-US" sz="2000" dirty="0">
                <a:solidFill>
                  <a:schemeClr val="accent2"/>
                </a:solidFill>
              </a:rPr>
              <a:t>Clocks per DRAM access</a:t>
            </a:r>
          </a:p>
        </p:txBody>
      </p:sp>
      <p:sp>
        <p:nvSpPr>
          <p:cNvPr id="7" name="Rectangle 7"/>
          <p:cNvSpPr>
            <a:spLocks noChangeArrowheads="1"/>
          </p:cNvSpPr>
          <p:nvPr/>
        </p:nvSpPr>
        <p:spPr bwMode="auto">
          <a:xfrm>
            <a:off x="685800" y="5715000"/>
            <a:ext cx="8001000" cy="753027"/>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zh-CN" altLang="en-US" sz="2400" dirty="0" smtClean="0">
                <a:solidFill>
                  <a:schemeClr val="tx1"/>
                </a:solidFill>
              </a:rPr>
              <a:t>良好的存储器层次结构（</a:t>
            </a:r>
            <a:r>
              <a:rPr lang="en-US" altLang="zh-CN" sz="2400" dirty="0" smtClean="0">
                <a:solidFill>
                  <a:schemeClr val="tx1"/>
                </a:solidFill>
              </a:rPr>
              <a:t>cache</a:t>
            </a:r>
            <a:r>
              <a:rPr lang="zh-CN" altLang="en-US" sz="2400" dirty="0" smtClean="0">
                <a:solidFill>
                  <a:schemeClr val="tx1"/>
                </a:solidFill>
              </a:rPr>
              <a:t>）设计对系统整体性能越来越重要</a:t>
            </a:r>
            <a:endParaRPr lang="en-US" sz="2400"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1650" name="Rectangle 2"/>
          <p:cNvSpPr>
            <a:spLocks noGrp="1" noChangeArrowheads="1"/>
          </p:cNvSpPr>
          <p:nvPr>
            <p:ph type="title"/>
          </p:nvPr>
        </p:nvSpPr>
        <p:spPr>
          <a:xfrm>
            <a:off x="533400" y="304800"/>
            <a:ext cx="8153400" cy="422275"/>
          </a:xfrm>
        </p:spPr>
        <p:txBody>
          <a:bodyPr/>
          <a:lstStyle/>
          <a:p>
            <a:r>
              <a:rPr lang="zh-CN" altLang="en-US" dirty="0" smtClean="0"/>
              <a:t>四路组相联</a:t>
            </a:r>
            <a:r>
              <a:rPr lang="en-US" dirty="0" smtClean="0"/>
              <a:t>Cache</a:t>
            </a:r>
            <a:endParaRPr lang="en-US" dirty="0"/>
          </a:p>
        </p:txBody>
      </p:sp>
      <p:sp>
        <p:nvSpPr>
          <p:cNvPr id="1691651" name="Rectangle 3"/>
          <p:cNvSpPr>
            <a:spLocks noGrp="1" noChangeArrowheads="1"/>
          </p:cNvSpPr>
          <p:nvPr>
            <p:ph type="body" idx="1"/>
          </p:nvPr>
        </p:nvSpPr>
        <p:spPr>
          <a:xfrm>
            <a:off x="533400" y="685800"/>
            <a:ext cx="8153400" cy="415925"/>
          </a:xfrm>
        </p:spPr>
        <p:txBody>
          <a:bodyPr/>
          <a:lstStyle/>
          <a:p>
            <a:r>
              <a:rPr lang="en-US"/>
              <a:t>2</a:t>
            </a:r>
            <a:r>
              <a:rPr lang="en-US" baseline="30000"/>
              <a:t>8</a:t>
            </a:r>
            <a:r>
              <a:rPr lang="en-US"/>
              <a:t> = 256 sets each with four ways (each with one block)</a:t>
            </a:r>
          </a:p>
        </p:txBody>
      </p:sp>
      <p:grpSp>
        <p:nvGrpSpPr>
          <p:cNvPr id="2" name="Group 249"/>
          <p:cNvGrpSpPr>
            <a:grpSpLocks/>
          </p:cNvGrpSpPr>
          <p:nvPr/>
        </p:nvGrpSpPr>
        <p:grpSpPr bwMode="auto">
          <a:xfrm>
            <a:off x="3289300" y="1066800"/>
            <a:ext cx="2835275" cy="498475"/>
            <a:chOff x="2072" y="896"/>
            <a:chExt cx="1786" cy="314"/>
          </a:xfrm>
        </p:grpSpPr>
        <p:sp>
          <p:nvSpPr>
            <p:cNvPr id="1691692" name="Line 44"/>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91693"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91694" name="Freeform 46"/>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91695" name="Text Box 47"/>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a:solidFill>
                    <a:schemeClr val="tx1"/>
                  </a:solidFill>
                </a:rPr>
                <a:t>31 30       . . .        13 12  11     . . .        2  1  0</a:t>
              </a:r>
            </a:p>
          </p:txBody>
        </p:sp>
      </p:grpSp>
      <p:sp>
        <p:nvSpPr>
          <p:cNvPr id="1691696" name="Text Box 48"/>
          <p:cNvSpPr txBox="1">
            <a:spLocks noChangeArrowheads="1"/>
          </p:cNvSpPr>
          <p:nvPr/>
        </p:nvSpPr>
        <p:spPr bwMode="auto">
          <a:xfrm>
            <a:off x="6096000" y="990600"/>
            <a:ext cx="1419225" cy="336550"/>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91697" name="Line 49"/>
          <p:cNvSpPr>
            <a:spLocks noChangeShapeType="1"/>
          </p:cNvSpPr>
          <p:nvPr/>
        </p:nvSpPr>
        <p:spPr bwMode="auto">
          <a:xfrm flipH="1">
            <a:off x="5819775" y="1143000"/>
            <a:ext cx="304800" cy="304800"/>
          </a:xfrm>
          <a:prstGeom prst="line">
            <a:avLst/>
          </a:prstGeom>
          <a:noFill/>
          <a:ln w="12700">
            <a:solidFill>
              <a:schemeClr val="tx1"/>
            </a:solidFill>
            <a:round/>
            <a:headEnd/>
            <a:tailEnd type="triangle" w="med" len="med"/>
          </a:ln>
          <a:effectLst/>
        </p:spPr>
        <p:txBody>
          <a:bodyPr/>
          <a:lstStyle/>
          <a:p>
            <a:endParaRPr lang="en-US"/>
          </a:p>
        </p:txBody>
      </p:sp>
      <p:grpSp>
        <p:nvGrpSpPr>
          <p:cNvPr id="3" name="Group 162"/>
          <p:cNvGrpSpPr>
            <a:grpSpLocks/>
          </p:cNvGrpSpPr>
          <p:nvPr/>
        </p:nvGrpSpPr>
        <p:grpSpPr bwMode="auto">
          <a:xfrm>
            <a:off x="6477000" y="2208213"/>
            <a:ext cx="2057400" cy="2135187"/>
            <a:chOff x="4128" y="1632"/>
            <a:chExt cx="1296" cy="1345"/>
          </a:xfrm>
        </p:grpSpPr>
        <p:sp>
          <p:nvSpPr>
            <p:cNvPr id="1691710" name="Freeform 62"/>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4" name="Group 63"/>
            <p:cNvGrpSpPr>
              <a:grpSpLocks/>
            </p:cNvGrpSpPr>
            <p:nvPr/>
          </p:nvGrpSpPr>
          <p:grpSpPr bwMode="auto">
            <a:xfrm>
              <a:off x="4405" y="1925"/>
              <a:ext cx="1019" cy="894"/>
              <a:chOff x="2208" y="1920"/>
              <a:chExt cx="2130" cy="894"/>
            </a:xfrm>
          </p:grpSpPr>
          <p:sp>
            <p:nvSpPr>
              <p:cNvPr id="1691712" name="Freeform 64"/>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713" name="Freeform 6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714"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715"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716"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717"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718"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719"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720"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721"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722"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723"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724" name="Text Box 76"/>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91726" name="Text Box 78"/>
            <p:cNvSpPr txBox="1">
              <a:spLocks noChangeArrowheads="1"/>
            </p:cNvSpPr>
            <p:nvPr/>
          </p:nvSpPr>
          <p:spPr bwMode="auto">
            <a:xfrm>
              <a:off x="4512" y="1632"/>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91727" name="Text Box 79"/>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solidFill>
                    <a:schemeClr val="tx1"/>
                  </a:solidFill>
                </a:rPr>
                <a:t>V</a:t>
              </a:r>
            </a:p>
          </p:txBody>
        </p:sp>
        <p:sp>
          <p:nvSpPr>
            <p:cNvPr id="1691728" name="Text Box 80"/>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 253</a:t>
              </a:r>
            </a:p>
            <a:p>
              <a:pPr algn="r">
                <a:lnSpc>
                  <a:spcPct val="110000"/>
                </a:lnSpc>
              </a:pPr>
              <a:r>
                <a:rPr lang="en-US" sz="1200">
                  <a:solidFill>
                    <a:schemeClr val="tx1"/>
                  </a:solidFill>
                </a:rPr>
                <a:t> 254</a:t>
              </a:r>
            </a:p>
            <a:p>
              <a:pPr algn="r">
                <a:lnSpc>
                  <a:spcPct val="110000"/>
                </a:lnSpc>
              </a:pPr>
              <a:r>
                <a:rPr lang="en-US" sz="1200">
                  <a:solidFill>
                    <a:schemeClr val="tx1"/>
                  </a:solidFill>
                </a:rPr>
                <a:t> 255</a:t>
              </a:r>
            </a:p>
          </p:txBody>
        </p:sp>
      </p:grpSp>
      <p:grpSp>
        <p:nvGrpSpPr>
          <p:cNvPr id="5" name="Group 163"/>
          <p:cNvGrpSpPr>
            <a:grpSpLocks/>
          </p:cNvGrpSpPr>
          <p:nvPr/>
        </p:nvGrpSpPr>
        <p:grpSpPr bwMode="auto">
          <a:xfrm>
            <a:off x="4495800" y="2208213"/>
            <a:ext cx="2057400" cy="2135187"/>
            <a:chOff x="4128" y="1632"/>
            <a:chExt cx="1296" cy="1345"/>
          </a:xfrm>
        </p:grpSpPr>
        <p:sp>
          <p:nvSpPr>
            <p:cNvPr id="1691812" name="Freeform 164"/>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6" name="Group 165"/>
            <p:cNvGrpSpPr>
              <a:grpSpLocks/>
            </p:cNvGrpSpPr>
            <p:nvPr/>
          </p:nvGrpSpPr>
          <p:grpSpPr bwMode="auto">
            <a:xfrm>
              <a:off x="4405" y="1925"/>
              <a:ext cx="1019" cy="894"/>
              <a:chOff x="2208" y="1920"/>
              <a:chExt cx="2130" cy="894"/>
            </a:xfrm>
          </p:grpSpPr>
          <p:sp>
            <p:nvSpPr>
              <p:cNvPr id="1691814" name="Freeform 166"/>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15" name="Freeform 16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16"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17"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18"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19"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20"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21"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22"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23"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24"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25"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26" name="Text Box 178"/>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91827" name="Text Box 179"/>
            <p:cNvSpPr txBox="1">
              <a:spLocks noChangeArrowheads="1"/>
            </p:cNvSpPr>
            <p:nvPr/>
          </p:nvSpPr>
          <p:spPr bwMode="auto">
            <a:xfrm>
              <a:off x="4512" y="1632"/>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91828" name="Text Box 180"/>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solidFill>
                    <a:schemeClr val="tx1"/>
                  </a:solidFill>
                </a:rPr>
                <a:t>V</a:t>
              </a:r>
            </a:p>
          </p:txBody>
        </p:sp>
        <p:sp>
          <p:nvSpPr>
            <p:cNvPr id="1691829" name="Text Box 181"/>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 253</a:t>
              </a:r>
            </a:p>
            <a:p>
              <a:pPr algn="r">
                <a:lnSpc>
                  <a:spcPct val="110000"/>
                </a:lnSpc>
              </a:pPr>
              <a:r>
                <a:rPr lang="en-US" sz="1200">
                  <a:solidFill>
                    <a:schemeClr val="tx1"/>
                  </a:solidFill>
                </a:rPr>
                <a:t> 254</a:t>
              </a:r>
            </a:p>
            <a:p>
              <a:pPr algn="r">
                <a:lnSpc>
                  <a:spcPct val="110000"/>
                </a:lnSpc>
              </a:pPr>
              <a:r>
                <a:rPr lang="en-US" sz="1200">
                  <a:solidFill>
                    <a:schemeClr val="tx1"/>
                  </a:solidFill>
                </a:rPr>
                <a:t> 255</a:t>
              </a:r>
            </a:p>
          </p:txBody>
        </p:sp>
      </p:grpSp>
      <p:grpSp>
        <p:nvGrpSpPr>
          <p:cNvPr id="7" name="Group 182"/>
          <p:cNvGrpSpPr>
            <a:grpSpLocks/>
          </p:cNvGrpSpPr>
          <p:nvPr/>
        </p:nvGrpSpPr>
        <p:grpSpPr bwMode="auto">
          <a:xfrm>
            <a:off x="2514600" y="2208213"/>
            <a:ext cx="2057400" cy="2135187"/>
            <a:chOff x="4128" y="1632"/>
            <a:chExt cx="1296" cy="1345"/>
          </a:xfrm>
        </p:grpSpPr>
        <p:sp>
          <p:nvSpPr>
            <p:cNvPr id="1691831" name="Freeform 183"/>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8" name="Group 184"/>
            <p:cNvGrpSpPr>
              <a:grpSpLocks/>
            </p:cNvGrpSpPr>
            <p:nvPr/>
          </p:nvGrpSpPr>
          <p:grpSpPr bwMode="auto">
            <a:xfrm>
              <a:off x="4405" y="1925"/>
              <a:ext cx="1019" cy="894"/>
              <a:chOff x="2208" y="1920"/>
              <a:chExt cx="2130" cy="894"/>
            </a:xfrm>
          </p:grpSpPr>
          <p:sp>
            <p:nvSpPr>
              <p:cNvPr id="1691833" name="Freeform 18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34" name="Freeform 186"/>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3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3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3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3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3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4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4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4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43"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44"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45" name="Text Box 197"/>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91846" name="Text Box 198"/>
            <p:cNvSpPr txBox="1">
              <a:spLocks noChangeArrowheads="1"/>
            </p:cNvSpPr>
            <p:nvPr/>
          </p:nvSpPr>
          <p:spPr bwMode="auto">
            <a:xfrm>
              <a:off x="4512" y="1632"/>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91847" name="Text Box 199"/>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solidFill>
                    <a:schemeClr val="tx1"/>
                  </a:solidFill>
                </a:rPr>
                <a:t>V</a:t>
              </a:r>
            </a:p>
          </p:txBody>
        </p:sp>
        <p:sp>
          <p:nvSpPr>
            <p:cNvPr id="1691848" name="Text Box 200"/>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 253</a:t>
              </a:r>
            </a:p>
            <a:p>
              <a:pPr algn="r">
                <a:lnSpc>
                  <a:spcPct val="110000"/>
                </a:lnSpc>
              </a:pPr>
              <a:r>
                <a:rPr lang="en-US" sz="1200">
                  <a:solidFill>
                    <a:schemeClr val="tx1"/>
                  </a:solidFill>
                </a:rPr>
                <a:t> 254</a:t>
              </a:r>
            </a:p>
            <a:p>
              <a:pPr algn="r">
                <a:lnSpc>
                  <a:spcPct val="110000"/>
                </a:lnSpc>
              </a:pPr>
              <a:r>
                <a:rPr lang="en-US" sz="1200">
                  <a:solidFill>
                    <a:schemeClr val="tx1"/>
                  </a:solidFill>
                </a:rPr>
                <a:t> 255</a:t>
              </a:r>
            </a:p>
          </p:txBody>
        </p:sp>
      </p:grpSp>
      <p:grpSp>
        <p:nvGrpSpPr>
          <p:cNvPr id="9" name="Group 258"/>
          <p:cNvGrpSpPr>
            <a:grpSpLocks/>
          </p:cNvGrpSpPr>
          <p:nvPr/>
        </p:nvGrpSpPr>
        <p:grpSpPr bwMode="auto">
          <a:xfrm>
            <a:off x="304800" y="2208213"/>
            <a:ext cx="2286000" cy="2135187"/>
            <a:chOff x="192" y="1632"/>
            <a:chExt cx="1440" cy="1345"/>
          </a:xfrm>
        </p:grpSpPr>
        <p:sp>
          <p:nvSpPr>
            <p:cNvPr id="1691725" name="Text Box 77"/>
            <p:cNvSpPr txBox="1">
              <a:spLocks noChangeArrowheads="1"/>
            </p:cNvSpPr>
            <p:nvPr/>
          </p:nvSpPr>
          <p:spPr bwMode="auto">
            <a:xfrm>
              <a:off x="192" y="1632"/>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grpSp>
          <p:nvGrpSpPr>
            <p:cNvPr id="10" name="Group 201"/>
            <p:cNvGrpSpPr>
              <a:grpSpLocks/>
            </p:cNvGrpSpPr>
            <p:nvPr/>
          </p:nvGrpSpPr>
          <p:grpSpPr bwMode="auto">
            <a:xfrm>
              <a:off x="336" y="1632"/>
              <a:ext cx="1296" cy="1345"/>
              <a:chOff x="4128" y="1632"/>
              <a:chExt cx="1296" cy="1345"/>
            </a:xfrm>
          </p:grpSpPr>
          <p:sp>
            <p:nvSpPr>
              <p:cNvPr id="1691850" name="Freeform 202"/>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11" name="Group 203"/>
              <p:cNvGrpSpPr>
                <a:grpSpLocks/>
              </p:cNvGrpSpPr>
              <p:nvPr/>
            </p:nvGrpSpPr>
            <p:grpSpPr bwMode="auto">
              <a:xfrm>
                <a:off x="4405" y="1925"/>
                <a:ext cx="1019" cy="894"/>
                <a:chOff x="2208" y="1920"/>
                <a:chExt cx="2130" cy="894"/>
              </a:xfrm>
            </p:grpSpPr>
            <p:sp>
              <p:nvSpPr>
                <p:cNvPr id="1691852" name="Freeform 204"/>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53" name="Freeform 20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54"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55"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56"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57"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58"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59"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60"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61"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62"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63"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64" name="Text Box 216"/>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91865" name="Text Box 217"/>
              <p:cNvSpPr txBox="1">
                <a:spLocks noChangeArrowheads="1"/>
              </p:cNvSpPr>
              <p:nvPr/>
            </p:nvSpPr>
            <p:spPr bwMode="auto">
              <a:xfrm>
                <a:off x="4512" y="1632"/>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91866" name="Text Box 218"/>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solidFill>
                      <a:schemeClr val="tx1"/>
                    </a:solidFill>
                  </a:rPr>
                  <a:t>V</a:t>
                </a:r>
              </a:p>
            </p:txBody>
          </p:sp>
          <p:sp>
            <p:nvSpPr>
              <p:cNvPr id="1691867" name="Text Box 219"/>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 253</a:t>
                </a:r>
              </a:p>
              <a:p>
                <a:pPr algn="r">
                  <a:lnSpc>
                    <a:spcPct val="110000"/>
                  </a:lnSpc>
                </a:pPr>
                <a:r>
                  <a:rPr lang="en-US" sz="1200">
                    <a:solidFill>
                      <a:schemeClr val="tx1"/>
                    </a:solidFill>
                  </a:rPr>
                  <a:t> 254</a:t>
                </a:r>
              </a:p>
              <a:p>
                <a:pPr algn="r">
                  <a:lnSpc>
                    <a:spcPct val="110000"/>
                  </a:lnSpc>
                </a:pPr>
                <a:r>
                  <a:rPr lang="en-US" sz="1200">
                    <a:solidFill>
                      <a:schemeClr val="tx1"/>
                    </a:solidFill>
                  </a:rPr>
                  <a:t> 255</a:t>
                </a:r>
              </a:p>
            </p:txBody>
          </p:sp>
        </p:grpSp>
      </p:grpSp>
      <p:grpSp>
        <p:nvGrpSpPr>
          <p:cNvPr id="12" name="Group 250"/>
          <p:cNvGrpSpPr>
            <a:grpSpLocks/>
          </p:cNvGrpSpPr>
          <p:nvPr/>
        </p:nvGrpSpPr>
        <p:grpSpPr bwMode="auto">
          <a:xfrm>
            <a:off x="533400" y="1549400"/>
            <a:ext cx="5006975" cy="1752600"/>
            <a:chOff x="384" y="1200"/>
            <a:chExt cx="3154" cy="1104"/>
          </a:xfrm>
        </p:grpSpPr>
        <p:sp>
          <p:nvSpPr>
            <p:cNvPr id="1691668" name="Line 20"/>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91670" name="Text Box 22"/>
            <p:cNvSpPr txBox="1">
              <a:spLocks noChangeArrowheads="1"/>
            </p:cNvSpPr>
            <p:nvPr/>
          </p:nvSpPr>
          <p:spPr bwMode="auto">
            <a:xfrm>
              <a:off x="3360" y="1248"/>
              <a:ext cx="178" cy="192"/>
            </a:xfrm>
            <a:prstGeom prst="rect">
              <a:avLst/>
            </a:prstGeom>
            <a:noFill/>
            <a:ln w="12700">
              <a:noFill/>
              <a:miter lim="800000"/>
              <a:headEnd/>
              <a:tailEnd/>
            </a:ln>
            <a:effectLst/>
          </p:spPr>
          <p:txBody>
            <a:bodyPr wrap="none">
              <a:spAutoFit/>
            </a:bodyPr>
            <a:lstStyle/>
            <a:p>
              <a:r>
                <a:rPr lang="en-US" sz="1400">
                  <a:solidFill>
                    <a:schemeClr val="tx1"/>
                  </a:solidFill>
                </a:rPr>
                <a:t>8</a:t>
              </a:r>
            </a:p>
          </p:txBody>
        </p:sp>
        <p:sp>
          <p:nvSpPr>
            <p:cNvPr id="1691671" name="Text Box 23"/>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91892" name="Line 244"/>
            <p:cNvSpPr>
              <a:spLocks noChangeShapeType="1"/>
            </p:cNvSpPr>
            <p:nvPr/>
          </p:nvSpPr>
          <p:spPr bwMode="auto">
            <a:xfrm>
              <a:off x="3360" y="1200"/>
              <a:ext cx="0" cy="384"/>
            </a:xfrm>
            <a:prstGeom prst="line">
              <a:avLst/>
            </a:prstGeom>
            <a:noFill/>
            <a:ln w="28575">
              <a:solidFill>
                <a:schemeClr val="tx1"/>
              </a:solidFill>
              <a:round/>
              <a:headEnd/>
              <a:tailEnd/>
            </a:ln>
            <a:effectLst/>
          </p:spPr>
          <p:txBody>
            <a:bodyPr/>
            <a:lstStyle/>
            <a:p>
              <a:endParaRPr lang="en-US"/>
            </a:p>
          </p:txBody>
        </p:sp>
        <p:sp>
          <p:nvSpPr>
            <p:cNvPr id="1691893" name="Line 245"/>
            <p:cNvSpPr>
              <a:spLocks noChangeShapeType="1"/>
            </p:cNvSpPr>
            <p:nvPr/>
          </p:nvSpPr>
          <p:spPr bwMode="auto">
            <a:xfrm>
              <a:off x="384" y="1584"/>
              <a:ext cx="2976" cy="0"/>
            </a:xfrm>
            <a:prstGeom prst="line">
              <a:avLst/>
            </a:prstGeom>
            <a:noFill/>
            <a:ln w="28575">
              <a:solidFill>
                <a:schemeClr val="tx1"/>
              </a:solidFill>
              <a:round/>
              <a:headEnd/>
              <a:tailEnd/>
            </a:ln>
            <a:effectLst/>
          </p:spPr>
          <p:txBody>
            <a:bodyPr/>
            <a:lstStyle/>
            <a:p>
              <a:endParaRPr lang="en-US"/>
            </a:p>
          </p:txBody>
        </p:sp>
        <p:sp>
          <p:nvSpPr>
            <p:cNvPr id="1691894" name="Line 246"/>
            <p:cNvSpPr>
              <a:spLocks noChangeShapeType="1"/>
            </p:cNvSpPr>
            <p:nvPr/>
          </p:nvSpPr>
          <p:spPr bwMode="auto">
            <a:xfrm>
              <a:off x="384" y="1584"/>
              <a:ext cx="0" cy="720"/>
            </a:xfrm>
            <a:prstGeom prst="line">
              <a:avLst/>
            </a:prstGeom>
            <a:noFill/>
            <a:ln w="28575">
              <a:solidFill>
                <a:schemeClr val="tx1"/>
              </a:solidFill>
              <a:round/>
              <a:headEnd/>
              <a:tailEnd/>
            </a:ln>
            <a:effectLst/>
          </p:spPr>
          <p:txBody>
            <a:bodyPr/>
            <a:lstStyle/>
            <a:p>
              <a:endParaRPr lang="en-US"/>
            </a:p>
          </p:txBody>
        </p:sp>
        <p:sp>
          <p:nvSpPr>
            <p:cNvPr id="1691895"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a:effectLst/>
          </p:spPr>
          <p:txBody>
            <a:bodyPr/>
            <a:lstStyle/>
            <a:p>
              <a:endParaRPr lang="en-US"/>
            </a:p>
          </p:txBody>
        </p:sp>
      </p:grpSp>
      <p:grpSp>
        <p:nvGrpSpPr>
          <p:cNvPr id="13" name="Group 284"/>
          <p:cNvGrpSpPr>
            <a:grpSpLocks/>
          </p:cNvGrpSpPr>
          <p:nvPr/>
        </p:nvGrpSpPr>
        <p:grpSpPr bwMode="auto">
          <a:xfrm>
            <a:off x="381000" y="1549400"/>
            <a:ext cx="7194550" cy="3657600"/>
            <a:chOff x="240" y="1056"/>
            <a:chExt cx="4532" cy="2304"/>
          </a:xfrm>
        </p:grpSpPr>
        <p:sp>
          <p:nvSpPr>
            <p:cNvPr id="1691662" name="Text Box 14"/>
            <p:cNvSpPr txBox="1">
              <a:spLocks noChangeArrowheads="1"/>
            </p:cNvSpPr>
            <p:nvPr/>
          </p:nvSpPr>
          <p:spPr bwMode="auto">
            <a:xfrm>
              <a:off x="2592" y="1056"/>
              <a:ext cx="242" cy="194"/>
            </a:xfrm>
            <a:prstGeom prst="rect">
              <a:avLst/>
            </a:prstGeom>
            <a:noFill/>
            <a:ln w="12700">
              <a:noFill/>
              <a:miter lim="800000"/>
              <a:headEnd/>
              <a:tailEnd/>
            </a:ln>
            <a:effectLst/>
          </p:spPr>
          <p:txBody>
            <a:bodyPr wrap="none">
              <a:spAutoFit/>
            </a:bodyPr>
            <a:lstStyle/>
            <a:p>
              <a:r>
                <a:rPr lang="en-US" sz="1400" dirty="0" smtClean="0">
                  <a:solidFill>
                    <a:schemeClr val="tx1"/>
                  </a:solidFill>
                </a:rPr>
                <a:t>22</a:t>
              </a:r>
              <a:endParaRPr lang="en-US" sz="1400" dirty="0">
                <a:solidFill>
                  <a:schemeClr val="tx1"/>
                </a:solidFill>
              </a:endParaRPr>
            </a:p>
          </p:txBody>
        </p:sp>
        <p:sp>
          <p:nvSpPr>
            <p:cNvPr id="1691664"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lstStyle/>
            <a:p>
              <a:endParaRPr lang="en-US"/>
            </a:p>
          </p:txBody>
        </p:sp>
        <p:sp>
          <p:nvSpPr>
            <p:cNvPr id="1691666" name="Text Box 18"/>
            <p:cNvSpPr txBox="1">
              <a:spLocks noChangeArrowheads="1"/>
            </p:cNvSpPr>
            <p:nvPr/>
          </p:nvSpPr>
          <p:spPr bwMode="auto">
            <a:xfrm>
              <a:off x="1296" y="1056"/>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nvGrpSpPr>
            <p:cNvPr id="14" name="Group 259"/>
            <p:cNvGrpSpPr>
              <a:grpSpLocks/>
            </p:cNvGrpSpPr>
            <p:nvPr/>
          </p:nvGrpSpPr>
          <p:grpSpPr bwMode="auto">
            <a:xfrm>
              <a:off x="240" y="1056"/>
              <a:ext cx="4532" cy="2304"/>
              <a:chOff x="240" y="1200"/>
              <a:chExt cx="4532" cy="2304"/>
            </a:xfrm>
          </p:grpSpPr>
          <p:grpSp>
            <p:nvGrpSpPr>
              <p:cNvPr id="15" name="Group 222"/>
              <p:cNvGrpSpPr>
                <a:grpSpLocks/>
              </p:cNvGrpSpPr>
              <p:nvPr/>
            </p:nvGrpSpPr>
            <p:grpSpPr bwMode="auto">
              <a:xfrm>
                <a:off x="624" y="2304"/>
                <a:ext cx="404" cy="1200"/>
                <a:chOff x="624" y="2304"/>
                <a:chExt cx="404" cy="1200"/>
              </a:xfrm>
            </p:grpSpPr>
            <p:sp>
              <p:nvSpPr>
                <p:cNvPr id="1691653" name="Freeform 5"/>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654"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655" name="Freeform 7"/>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659" name="Freeform 11"/>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660" name="Freeform 12"/>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700"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6" name="Group 223"/>
              <p:cNvGrpSpPr>
                <a:grpSpLocks/>
              </p:cNvGrpSpPr>
              <p:nvPr/>
            </p:nvGrpSpPr>
            <p:grpSpPr bwMode="auto">
              <a:xfrm>
                <a:off x="1872" y="2304"/>
                <a:ext cx="404" cy="1200"/>
                <a:chOff x="624" y="2304"/>
                <a:chExt cx="404" cy="1200"/>
              </a:xfrm>
            </p:grpSpPr>
            <p:sp>
              <p:nvSpPr>
                <p:cNvPr id="1691872" name="Freeform 224"/>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73"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74" name="Freeform 226"/>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75" name="Freeform 227"/>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76" name="Freeform 228"/>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77"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7" name="Group 230"/>
              <p:cNvGrpSpPr>
                <a:grpSpLocks/>
              </p:cNvGrpSpPr>
              <p:nvPr/>
            </p:nvGrpSpPr>
            <p:grpSpPr bwMode="auto">
              <a:xfrm>
                <a:off x="3120" y="2304"/>
                <a:ext cx="404" cy="1200"/>
                <a:chOff x="624" y="2304"/>
                <a:chExt cx="404" cy="1200"/>
              </a:xfrm>
            </p:grpSpPr>
            <p:sp>
              <p:nvSpPr>
                <p:cNvPr id="1691879" name="Freeform 231"/>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80"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81" name="Freeform 233"/>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82" name="Freeform 234"/>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83" name="Freeform 235"/>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84"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8" name="Group 237"/>
              <p:cNvGrpSpPr>
                <a:grpSpLocks/>
              </p:cNvGrpSpPr>
              <p:nvPr/>
            </p:nvGrpSpPr>
            <p:grpSpPr bwMode="auto">
              <a:xfrm>
                <a:off x="4368" y="2304"/>
                <a:ext cx="404" cy="1200"/>
                <a:chOff x="624" y="2304"/>
                <a:chExt cx="404" cy="1200"/>
              </a:xfrm>
            </p:grpSpPr>
            <p:sp>
              <p:nvSpPr>
                <p:cNvPr id="1691886" name="Freeform 238"/>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87"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88" name="Freeform 240"/>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89" name="Freeform 241"/>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90" name="Freeform 242"/>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91"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sp>
            <p:nvSpPr>
              <p:cNvPr id="1691899" name="Line 251"/>
              <p:cNvSpPr>
                <a:spLocks noChangeShapeType="1"/>
              </p:cNvSpPr>
              <p:nvPr/>
            </p:nvSpPr>
            <p:spPr bwMode="auto">
              <a:xfrm>
                <a:off x="2592" y="1200"/>
                <a:ext cx="0" cy="192"/>
              </a:xfrm>
              <a:prstGeom prst="line">
                <a:avLst/>
              </a:prstGeom>
              <a:noFill/>
              <a:ln w="28575">
                <a:solidFill>
                  <a:schemeClr val="tx1"/>
                </a:solidFill>
                <a:round/>
                <a:headEnd/>
                <a:tailEnd/>
              </a:ln>
              <a:effectLst/>
            </p:spPr>
            <p:txBody>
              <a:bodyPr/>
              <a:lstStyle/>
              <a:p>
                <a:endParaRPr lang="en-US"/>
              </a:p>
            </p:txBody>
          </p:sp>
          <p:sp>
            <p:nvSpPr>
              <p:cNvPr id="1691900" name="Line 252"/>
              <p:cNvSpPr>
                <a:spLocks noChangeShapeType="1"/>
              </p:cNvSpPr>
              <p:nvPr/>
            </p:nvSpPr>
            <p:spPr bwMode="auto">
              <a:xfrm>
                <a:off x="240" y="1392"/>
                <a:ext cx="2352" cy="0"/>
              </a:xfrm>
              <a:prstGeom prst="line">
                <a:avLst/>
              </a:prstGeom>
              <a:noFill/>
              <a:ln w="28575">
                <a:solidFill>
                  <a:schemeClr val="tx1"/>
                </a:solidFill>
                <a:round/>
                <a:headEnd/>
                <a:tailEnd/>
              </a:ln>
              <a:effectLst/>
            </p:spPr>
            <p:txBody>
              <a:bodyPr/>
              <a:lstStyle/>
              <a:p>
                <a:endParaRPr lang="en-US"/>
              </a:p>
            </p:txBody>
          </p:sp>
          <p:sp>
            <p:nvSpPr>
              <p:cNvPr id="1691901" name="Line 253"/>
              <p:cNvSpPr>
                <a:spLocks noChangeShapeType="1"/>
              </p:cNvSpPr>
              <p:nvPr/>
            </p:nvSpPr>
            <p:spPr bwMode="auto">
              <a:xfrm>
                <a:off x="240" y="1392"/>
                <a:ext cx="0" cy="1728"/>
              </a:xfrm>
              <a:prstGeom prst="line">
                <a:avLst/>
              </a:prstGeom>
              <a:noFill/>
              <a:ln w="28575">
                <a:solidFill>
                  <a:schemeClr val="tx1"/>
                </a:solidFill>
                <a:round/>
                <a:headEnd/>
                <a:tailEnd/>
              </a:ln>
              <a:effectLst/>
            </p:spPr>
            <p:txBody>
              <a:bodyPr/>
              <a:lstStyle/>
              <a:p>
                <a:endParaRPr lang="en-US"/>
              </a:p>
            </p:txBody>
          </p:sp>
          <p:sp>
            <p:nvSpPr>
              <p:cNvPr id="1691902"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a:effectLst/>
            </p:spPr>
            <p:txBody>
              <a:bodyPr/>
              <a:lstStyle/>
              <a:p>
                <a:endParaRPr lang="en-US"/>
              </a:p>
            </p:txBody>
          </p:sp>
          <p:sp>
            <p:nvSpPr>
              <p:cNvPr id="1691903"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a:effectLst/>
            </p:spPr>
            <p:txBody>
              <a:bodyPr/>
              <a:lstStyle/>
              <a:p>
                <a:endParaRPr lang="en-US"/>
              </a:p>
            </p:txBody>
          </p:sp>
          <p:sp>
            <p:nvSpPr>
              <p:cNvPr id="1691904"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a:effectLst/>
            </p:spPr>
            <p:txBody>
              <a:bodyPr/>
              <a:lstStyle/>
              <a:p>
                <a:endParaRPr lang="en-US"/>
              </a:p>
            </p:txBody>
          </p:sp>
          <p:sp>
            <p:nvSpPr>
              <p:cNvPr id="1691905"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a:effectLst/>
            </p:spPr>
            <p:txBody>
              <a:bodyPr/>
              <a:lstStyle/>
              <a:p>
                <a:endParaRPr lang="en-US"/>
              </a:p>
            </p:txBody>
          </p:sp>
        </p:grpSp>
      </p:grpSp>
      <p:grpSp>
        <p:nvGrpSpPr>
          <p:cNvPr id="19" name="Group 300"/>
          <p:cNvGrpSpPr>
            <a:grpSpLocks/>
          </p:cNvGrpSpPr>
          <p:nvPr/>
        </p:nvGrpSpPr>
        <p:grpSpPr bwMode="auto">
          <a:xfrm>
            <a:off x="1143000" y="3276600"/>
            <a:ext cx="7467600" cy="3392488"/>
            <a:chOff x="720" y="2017"/>
            <a:chExt cx="4704" cy="2184"/>
          </a:xfrm>
        </p:grpSpPr>
        <p:sp>
          <p:nvSpPr>
            <p:cNvPr id="1691911"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lstStyle/>
            <a:p>
              <a:endParaRPr lang="en-US"/>
            </a:p>
          </p:txBody>
        </p:sp>
        <p:sp>
          <p:nvSpPr>
            <p:cNvPr id="1691913"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lstStyle/>
            <a:p>
              <a:endParaRPr lang="en-US"/>
            </a:p>
          </p:txBody>
        </p:sp>
        <p:sp>
          <p:nvSpPr>
            <p:cNvPr id="1691914"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lstStyle/>
            <a:p>
              <a:endParaRPr lang="en-US"/>
            </a:p>
          </p:txBody>
        </p:sp>
        <p:sp>
          <p:nvSpPr>
            <p:cNvPr id="1691915"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lstStyle/>
            <a:p>
              <a:endParaRPr lang="en-US"/>
            </a:p>
          </p:txBody>
        </p:sp>
        <p:grpSp>
          <p:nvGrpSpPr>
            <p:cNvPr id="20" name="Group 299"/>
            <p:cNvGrpSpPr>
              <a:grpSpLocks/>
            </p:cNvGrpSpPr>
            <p:nvPr/>
          </p:nvGrpSpPr>
          <p:grpSpPr bwMode="auto">
            <a:xfrm>
              <a:off x="720" y="3229"/>
              <a:ext cx="4704" cy="972"/>
              <a:chOff x="720" y="3229"/>
              <a:chExt cx="4704" cy="972"/>
            </a:xfrm>
          </p:grpSpPr>
          <p:sp>
            <p:nvSpPr>
              <p:cNvPr id="1691657" name="Text Box 9"/>
              <p:cNvSpPr txBox="1">
                <a:spLocks noChangeArrowheads="1"/>
              </p:cNvSpPr>
              <p:nvPr/>
            </p:nvSpPr>
            <p:spPr bwMode="auto">
              <a:xfrm>
                <a:off x="2064" y="3984"/>
                <a:ext cx="272" cy="217"/>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91704"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lstStyle/>
              <a:p>
                <a:endParaRPr lang="en-US"/>
              </a:p>
            </p:txBody>
          </p:sp>
          <p:sp>
            <p:nvSpPr>
              <p:cNvPr id="1691705" name="Text Box 57"/>
              <p:cNvSpPr txBox="1">
                <a:spLocks noChangeArrowheads="1"/>
              </p:cNvSpPr>
              <p:nvPr/>
            </p:nvSpPr>
            <p:spPr bwMode="auto">
              <a:xfrm>
                <a:off x="3456" y="3984"/>
                <a:ext cx="386" cy="217"/>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91706" name="Text Box 58"/>
              <p:cNvSpPr txBox="1">
                <a:spLocks noChangeArrowheads="1"/>
              </p:cNvSpPr>
              <p:nvPr/>
            </p:nvSpPr>
            <p:spPr bwMode="auto">
              <a:xfrm>
                <a:off x="5184" y="3229"/>
                <a:ext cx="240" cy="196"/>
              </a:xfrm>
              <a:prstGeom prst="rect">
                <a:avLst/>
              </a:prstGeom>
              <a:noFill/>
              <a:ln w="12700">
                <a:noFill/>
                <a:miter lim="800000"/>
                <a:headEnd/>
                <a:tailEnd/>
              </a:ln>
              <a:effectLst/>
            </p:spPr>
            <p:txBody>
              <a:bodyPr wrap="none">
                <a:spAutoFit/>
              </a:bodyPr>
              <a:lstStyle/>
              <a:p>
                <a:r>
                  <a:rPr lang="en-US" sz="1400">
                    <a:solidFill>
                      <a:schemeClr val="tx1"/>
                    </a:solidFill>
                  </a:rPr>
                  <a:t>32</a:t>
                </a:r>
              </a:p>
            </p:txBody>
          </p:sp>
          <p:sp>
            <p:nvSpPr>
              <p:cNvPr id="169190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a:effectLst/>
            </p:spPr>
            <p:txBody>
              <a:bodyPr wrap="none" anchor="ctr"/>
              <a:lstStyle/>
              <a:p>
                <a:endParaRPr lang="en-US"/>
              </a:p>
            </p:txBody>
          </p:sp>
          <p:sp>
            <p:nvSpPr>
              <p:cNvPr id="1691909" name="AutoShape 261"/>
              <p:cNvSpPr>
                <a:spLocks noChangeArrowheads="1"/>
              </p:cNvSpPr>
              <p:nvPr/>
            </p:nvSpPr>
            <p:spPr bwMode="auto">
              <a:xfrm>
                <a:off x="3120" y="3709"/>
                <a:ext cx="1104" cy="19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91910" name="Text Box 262"/>
              <p:cNvSpPr txBox="1">
                <a:spLocks noChangeArrowheads="1"/>
              </p:cNvSpPr>
              <p:nvPr/>
            </p:nvSpPr>
            <p:spPr bwMode="auto">
              <a:xfrm>
                <a:off x="3312" y="3709"/>
                <a:ext cx="692" cy="217"/>
              </a:xfrm>
              <a:prstGeom prst="rect">
                <a:avLst/>
              </a:prstGeom>
              <a:noFill/>
              <a:ln w="12700">
                <a:noFill/>
                <a:miter lim="800000"/>
                <a:headEnd/>
                <a:tailEnd/>
              </a:ln>
              <a:effectLst/>
            </p:spPr>
            <p:txBody>
              <a:bodyPr wrap="none">
                <a:spAutoFit/>
              </a:bodyPr>
              <a:lstStyle/>
              <a:p>
                <a:r>
                  <a:rPr lang="en-US" sz="1600">
                    <a:solidFill>
                      <a:schemeClr val="tx1"/>
                    </a:solidFill>
                  </a:rPr>
                  <a:t>4x1 select</a:t>
                </a:r>
              </a:p>
            </p:txBody>
          </p:sp>
          <p:sp>
            <p:nvSpPr>
              <p:cNvPr id="1691912" name="Line 264"/>
              <p:cNvSpPr>
                <a:spLocks noChangeShapeType="1"/>
              </p:cNvSpPr>
              <p:nvPr/>
            </p:nvSpPr>
            <p:spPr bwMode="auto">
              <a:xfrm>
                <a:off x="4080" y="3613"/>
                <a:ext cx="1056" cy="0"/>
              </a:xfrm>
              <a:prstGeom prst="line">
                <a:avLst/>
              </a:prstGeom>
              <a:noFill/>
              <a:ln w="28575">
                <a:solidFill>
                  <a:schemeClr val="tx1"/>
                </a:solidFill>
                <a:round/>
                <a:headEnd/>
                <a:tailEnd/>
              </a:ln>
              <a:effectLst/>
            </p:spPr>
            <p:txBody>
              <a:bodyPr/>
              <a:lstStyle/>
              <a:p>
                <a:endParaRPr lang="en-US"/>
              </a:p>
            </p:txBody>
          </p:sp>
          <p:sp>
            <p:nvSpPr>
              <p:cNvPr id="1691916" name="Line 268"/>
              <p:cNvSpPr>
                <a:spLocks noChangeShapeType="1"/>
              </p:cNvSpPr>
              <p:nvPr/>
            </p:nvSpPr>
            <p:spPr bwMode="auto">
              <a:xfrm>
                <a:off x="720" y="3277"/>
                <a:ext cx="0" cy="192"/>
              </a:xfrm>
              <a:prstGeom prst="line">
                <a:avLst/>
              </a:prstGeom>
              <a:noFill/>
              <a:ln w="12700">
                <a:solidFill>
                  <a:schemeClr val="tx1"/>
                </a:solidFill>
                <a:round/>
                <a:headEnd/>
                <a:tailEnd/>
              </a:ln>
              <a:effectLst/>
            </p:spPr>
            <p:txBody>
              <a:bodyPr/>
              <a:lstStyle/>
              <a:p>
                <a:endParaRPr lang="en-US"/>
              </a:p>
            </p:txBody>
          </p:sp>
          <p:sp>
            <p:nvSpPr>
              <p:cNvPr id="1691917" name="Line 269"/>
              <p:cNvSpPr>
                <a:spLocks noChangeShapeType="1"/>
              </p:cNvSpPr>
              <p:nvPr/>
            </p:nvSpPr>
            <p:spPr bwMode="auto">
              <a:xfrm>
                <a:off x="1968" y="3277"/>
                <a:ext cx="0" cy="467"/>
              </a:xfrm>
              <a:prstGeom prst="line">
                <a:avLst/>
              </a:prstGeom>
              <a:noFill/>
              <a:ln w="12700">
                <a:solidFill>
                  <a:schemeClr val="tx1"/>
                </a:solidFill>
                <a:round/>
                <a:headEnd/>
                <a:tailEnd/>
              </a:ln>
              <a:effectLst/>
            </p:spPr>
            <p:txBody>
              <a:bodyPr/>
              <a:lstStyle/>
              <a:p>
                <a:endParaRPr lang="en-US"/>
              </a:p>
            </p:txBody>
          </p:sp>
          <p:sp>
            <p:nvSpPr>
              <p:cNvPr id="1691918" name="Line 270"/>
              <p:cNvSpPr>
                <a:spLocks noChangeShapeType="1"/>
              </p:cNvSpPr>
              <p:nvPr/>
            </p:nvSpPr>
            <p:spPr bwMode="auto">
              <a:xfrm>
                <a:off x="3216" y="3277"/>
                <a:ext cx="0" cy="96"/>
              </a:xfrm>
              <a:prstGeom prst="line">
                <a:avLst/>
              </a:prstGeom>
              <a:noFill/>
              <a:ln w="12700">
                <a:solidFill>
                  <a:schemeClr val="tx1"/>
                </a:solidFill>
                <a:round/>
                <a:headEnd/>
                <a:tailEnd/>
              </a:ln>
              <a:effectLst/>
            </p:spPr>
            <p:txBody>
              <a:bodyPr/>
              <a:lstStyle/>
              <a:p>
                <a:endParaRPr lang="en-US"/>
              </a:p>
            </p:txBody>
          </p:sp>
          <p:sp>
            <p:nvSpPr>
              <p:cNvPr id="1691919" name="Line 271"/>
              <p:cNvSpPr>
                <a:spLocks noChangeShapeType="1"/>
              </p:cNvSpPr>
              <p:nvPr/>
            </p:nvSpPr>
            <p:spPr bwMode="auto">
              <a:xfrm>
                <a:off x="4464" y="3277"/>
                <a:ext cx="0" cy="192"/>
              </a:xfrm>
              <a:prstGeom prst="line">
                <a:avLst/>
              </a:prstGeom>
              <a:noFill/>
              <a:ln w="12700">
                <a:solidFill>
                  <a:schemeClr val="tx1"/>
                </a:solidFill>
                <a:round/>
                <a:headEnd/>
                <a:tailEnd/>
              </a:ln>
              <a:effectLst/>
            </p:spPr>
            <p:txBody>
              <a:bodyPr/>
              <a:lstStyle/>
              <a:p>
                <a:endParaRPr lang="en-US"/>
              </a:p>
            </p:txBody>
          </p:sp>
          <p:sp>
            <p:nvSpPr>
              <p:cNvPr id="1691920" name="Line 272"/>
              <p:cNvSpPr>
                <a:spLocks noChangeShapeType="1"/>
              </p:cNvSpPr>
              <p:nvPr/>
            </p:nvSpPr>
            <p:spPr bwMode="auto">
              <a:xfrm>
                <a:off x="720" y="3469"/>
                <a:ext cx="1152" cy="0"/>
              </a:xfrm>
              <a:prstGeom prst="line">
                <a:avLst/>
              </a:prstGeom>
              <a:noFill/>
              <a:ln w="12700">
                <a:solidFill>
                  <a:schemeClr val="tx1"/>
                </a:solidFill>
                <a:round/>
                <a:headEnd/>
                <a:tailEnd/>
              </a:ln>
              <a:effectLst/>
            </p:spPr>
            <p:txBody>
              <a:bodyPr/>
              <a:lstStyle/>
              <a:p>
                <a:endParaRPr lang="en-US"/>
              </a:p>
            </p:txBody>
          </p:sp>
          <p:sp>
            <p:nvSpPr>
              <p:cNvPr id="1691921" name="Line 273"/>
              <p:cNvSpPr>
                <a:spLocks noChangeShapeType="1"/>
              </p:cNvSpPr>
              <p:nvPr/>
            </p:nvSpPr>
            <p:spPr bwMode="auto">
              <a:xfrm>
                <a:off x="1872" y="3469"/>
                <a:ext cx="0" cy="227"/>
              </a:xfrm>
              <a:prstGeom prst="line">
                <a:avLst/>
              </a:prstGeom>
              <a:noFill/>
              <a:ln w="12700">
                <a:solidFill>
                  <a:schemeClr val="tx1"/>
                </a:solidFill>
                <a:round/>
                <a:headEnd/>
                <a:tailEnd/>
              </a:ln>
              <a:effectLst/>
            </p:spPr>
            <p:txBody>
              <a:bodyPr/>
              <a:lstStyle/>
              <a:p>
                <a:endParaRPr lang="en-US"/>
              </a:p>
            </p:txBody>
          </p:sp>
          <p:sp>
            <p:nvSpPr>
              <p:cNvPr id="1691922" name="Line 274"/>
              <p:cNvSpPr>
                <a:spLocks noChangeShapeType="1"/>
              </p:cNvSpPr>
              <p:nvPr/>
            </p:nvSpPr>
            <p:spPr bwMode="auto">
              <a:xfrm>
                <a:off x="2160" y="3469"/>
                <a:ext cx="0" cy="227"/>
              </a:xfrm>
              <a:prstGeom prst="line">
                <a:avLst/>
              </a:prstGeom>
              <a:noFill/>
              <a:ln w="12700">
                <a:solidFill>
                  <a:schemeClr val="tx1"/>
                </a:solidFill>
                <a:round/>
                <a:headEnd/>
                <a:tailEnd/>
              </a:ln>
              <a:effectLst/>
            </p:spPr>
            <p:txBody>
              <a:bodyPr/>
              <a:lstStyle/>
              <a:p>
                <a:endParaRPr lang="en-US"/>
              </a:p>
            </p:txBody>
          </p:sp>
          <p:sp>
            <p:nvSpPr>
              <p:cNvPr id="1691923" name="Line 275"/>
              <p:cNvSpPr>
                <a:spLocks noChangeShapeType="1"/>
              </p:cNvSpPr>
              <p:nvPr/>
            </p:nvSpPr>
            <p:spPr bwMode="auto">
              <a:xfrm>
                <a:off x="2064" y="3373"/>
                <a:ext cx="0" cy="371"/>
              </a:xfrm>
              <a:prstGeom prst="line">
                <a:avLst/>
              </a:prstGeom>
              <a:noFill/>
              <a:ln w="12700">
                <a:solidFill>
                  <a:schemeClr val="tx1"/>
                </a:solidFill>
                <a:round/>
                <a:headEnd/>
                <a:tailEnd/>
              </a:ln>
              <a:effectLst/>
            </p:spPr>
            <p:txBody>
              <a:bodyPr/>
              <a:lstStyle/>
              <a:p>
                <a:endParaRPr lang="en-US"/>
              </a:p>
            </p:txBody>
          </p:sp>
          <p:sp>
            <p:nvSpPr>
              <p:cNvPr id="1691924" name="Line 276"/>
              <p:cNvSpPr>
                <a:spLocks noChangeShapeType="1"/>
              </p:cNvSpPr>
              <p:nvPr/>
            </p:nvSpPr>
            <p:spPr bwMode="auto">
              <a:xfrm>
                <a:off x="2064" y="3373"/>
                <a:ext cx="1152" cy="0"/>
              </a:xfrm>
              <a:prstGeom prst="line">
                <a:avLst/>
              </a:prstGeom>
              <a:noFill/>
              <a:ln w="12700">
                <a:solidFill>
                  <a:schemeClr val="tx1"/>
                </a:solidFill>
                <a:round/>
                <a:headEnd/>
                <a:tailEnd/>
              </a:ln>
              <a:effectLst/>
            </p:spPr>
            <p:txBody>
              <a:bodyPr/>
              <a:lstStyle/>
              <a:p>
                <a:endParaRPr lang="en-US"/>
              </a:p>
            </p:txBody>
          </p:sp>
          <p:sp>
            <p:nvSpPr>
              <p:cNvPr id="1691925" name="Line 277"/>
              <p:cNvSpPr>
                <a:spLocks noChangeShapeType="1"/>
              </p:cNvSpPr>
              <p:nvPr/>
            </p:nvSpPr>
            <p:spPr bwMode="auto">
              <a:xfrm>
                <a:off x="2160" y="3469"/>
                <a:ext cx="2304" cy="0"/>
              </a:xfrm>
              <a:prstGeom prst="line">
                <a:avLst/>
              </a:prstGeom>
              <a:noFill/>
              <a:ln w="12700">
                <a:solidFill>
                  <a:schemeClr val="tx1"/>
                </a:solidFill>
                <a:round/>
                <a:headEnd/>
                <a:tailEnd/>
              </a:ln>
              <a:effectLst/>
            </p:spPr>
            <p:txBody>
              <a:bodyPr/>
              <a:lstStyle/>
              <a:p>
                <a:endParaRPr lang="en-US"/>
              </a:p>
            </p:txBody>
          </p:sp>
          <p:sp>
            <p:nvSpPr>
              <p:cNvPr id="1691926" name="Line 278"/>
              <p:cNvSpPr>
                <a:spLocks noChangeShapeType="1"/>
              </p:cNvSpPr>
              <p:nvPr/>
            </p:nvSpPr>
            <p:spPr bwMode="auto">
              <a:xfrm>
                <a:off x="4080" y="3613"/>
                <a:ext cx="0" cy="96"/>
              </a:xfrm>
              <a:prstGeom prst="line">
                <a:avLst/>
              </a:prstGeom>
              <a:noFill/>
              <a:ln w="28575">
                <a:solidFill>
                  <a:schemeClr val="tx1"/>
                </a:solidFill>
                <a:round/>
                <a:headEnd/>
                <a:tailEnd/>
              </a:ln>
              <a:effectLst/>
            </p:spPr>
            <p:txBody>
              <a:bodyPr/>
              <a:lstStyle/>
              <a:p>
                <a:endParaRPr lang="en-US"/>
              </a:p>
            </p:txBody>
          </p:sp>
          <p:sp>
            <p:nvSpPr>
              <p:cNvPr id="1691927" name="Line 279"/>
              <p:cNvSpPr>
                <a:spLocks noChangeShapeType="1"/>
              </p:cNvSpPr>
              <p:nvPr/>
            </p:nvSpPr>
            <p:spPr bwMode="auto">
              <a:xfrm>
                <a:off x="3600" y="3325"/>
                <a:ext cx="0" cy="384"/>
              </a:xfrm>
              <a:prstGeom prst="line">
                <a:avLst/>
              </a:prstGeom>
              <a:noFill/>
              <a:ln w="28575">
                <a:solidFill>
                  <a:schemeClr val="tx1"/>
                </a:solidFill>
                <a:round/>
                <a:headEnd/>
                <a:tailEnd/>
              </a:ln>
              <a:effectLst/>
            </p:spPr>
            <p:txBody>
              <a:bodyPr/>
              <a:lstStyle/>
              <a:p>
                <a:endParaRPr lang="en-US"/>
              </a:p>
            </p:txBody>
          </p:sp>
          <p:sp>
            <p:nvSpPr>
              <p:cNvPr id="1691928" name="Line 280"/>
              <p:cNvSpPr>
                <a:spLocks noChangeShapeType="1"/>
              </p:cNvSpPr>
              <p:nvPr/>
            </p:nvSpPr>
            <p:spPr bwMode="auto">
              <a:xfrm>
                <a:off x="3312" y="3421"/>
                <a:ext cx="0" cy="288"/>
              </a:xfrm>
              <a:prstGeom prst="line">
                <a:avLst/>
              </a:prstGeom>
              <a:noFill/>
              <a:ln w="28575">
                <a:solidFill>
                  <a:schemeClr val="tx1"/>
                </a:solidFill>
                <a:round/>
                <a:headEnd/>
                <a:tailEnd/>
              </a:ln>
              <a:effectLst/>
            </p:spPr>
            <p:txBody>
              <a:bodyPr/>
              <a:lstStyle/>
              <a:p>
                <a:endParaRPr lang="en-US"/>
              </a:p>
            </p:txBody>
          </p:sp>
          <p:sp>
            <p:nvSpPr>
              <p:cNvPr id="1691929" name="Line 281"/>
              <p:cNvSpPr>
                <a:spLocks noChangeShapeType="1"/>
              </p:cNvSpPr>
              <p:nvPr/>
            </p:nvSpPr>
            <p:spPr bwMode="auto">
              <a:xfrm>
                <a:off x="2592" y="3325"/>
                <a:ext cx="1008" cy="0"/>
              </a:xfrm>
              <a:prstGeom prst="line">
                <a:avLst/>
              </a:prstGeom>
              <a:noFill/>
              <a:ln w="28575">
                <a:solidFill>
                  <a:schemeClr val="tx1"/>
                </a:solidFill>
                <a:round/>
                <a:headEnd/>
                <a:tailEnd/>
              </a:ln>
              <a:effectLst/>
            </p:spPr>
            <p:txBody>
              <a:bodyPr/>
              <a:lstStyle/>
              <a:p>
                <a:endParaRPr lang="en-US"/>
              </a:p>
            </p:txBody>
          </p:sp>
          <p:sp>
            <p:nvSpPr>
              <p:cNvPr id="1691930" name="Line 282"/>
              <p:cNvSpPr>
                <a:spLocks noChangeShapeType="1"/>
              </p:cNvSpPr>
              <p:nvPr/>
            </p:nvSpPr>
            <p:spPr bwMode="auto">
              <a:xfrm>
                <a:off x="1344" y="3421"/>
                <a:ext cx="1968" cy="0"/>
              </a:xfrm>
              <a:prstGeom prst="line">
                <a:avLst/>
              </a:prstGeom>
              <a:noFill/>
              <a:ln w="28575">
                <a:solidFill>
                  <a:schemeClr val="tx1"/>
                </a:solidFill>
                <a:round/>
                <a:headEnd/>
                <a:tailEnd/>
              </a:ln>
              <a:effectLst/>
            </p:spPr>
            <p:txBody>
              <a:bodyPr/>
              <a:lstStyle/>
              <a:p>
                <a:endParaRPr lang="en-US"/>
              </a:p>
            </p:txBody>
          </p:sp>
          <p:sp>
            <p:nvSpPr>
              <p:cNvPr id="1691931"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a:effectLst/>
            </p:spPr>
            <p:txBody>
              <a:bodyPr/>
              <a:lstStyle/>
              <a:p>
                <a:endParaRPr lang="en-US"/>
              </a:p>
            </p:txBody>
          </p:sp>
          <p:sp>
            <p:nvSpPr>
              <p:cNvPr id="1691933"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a:effectLst/>
            </p:spPr>
            <p:txBody>
              <a:bodyPr/>
              <a:lstStyle/>
              <a:p>
                <a:endParaRPr lang="en-US"/>
              </a:p>
            </p:txBody>
          </p:sp>
          <p:sp>
            <p:nvSpPr>
              <p:cNvPr id="1691935" name="Line 287"/>
              <p:cNvSpPr>
                <a:spLocks noChangeShapeType="1"/>
              </p:cNvSpPr>
              <p:nvPr/>
            </p:nvSpPr>
            <p:spPr bwMode="auto">
              <a:xfrm>
                <a:off x="3024" y="3741"/>
                <a:ext cx="144" cy="0"/>
              </a:xfrm>
              <a:prstGeom prst="line">
                <a:avLst/>
              </a:prstGeom>
              <a:noFill/>
              <a:ln w="12700">
                <a:solidFill>
                  <a:schemeClr val="tx1"/>
                </a:solidFill>
                <a:round/>
                <a:headEnd/>
                <a:tailEnd/>
              </a:ln>
              <a:effectLst/>
            </p:spPr>
            <p:txBody>
              <a:bodyPr/>
              <a:lstStyle/>
              <a:p>
                <a:endParaRPr lang="en-US"/>
              </a:p>
            </p:txBody>
          </p:sp>
          <p:sp>
            <p:nvSpPr>
              <p:cNvPr id="1691938" name="Line 290"/>
              <p:cNvSpPr>
                <a:spLocks noChangeShapeType="1"/>
              </p:cNvSpPr>
              <p:nvPr/>
            </p:nvSpPr>
            <p:spPr bwMode="auto">
              <a:xfrm>
                <a:off x="3024" y="3453"/>
                <a:ext cx="0" cy="288"/>
              </a:xfrm>
              <a:prstGeom prst="line">
                <a:avLst/>
              </a:prstGeom>
              <a:noFill/>
              <a:ln w="12700">
                <a:solidFill>
                  <a:schemeClr val="tx1"/>
                </a:solidFill>
                <a:round/>
                <a:headEnd/>
                <a:tailEnd/>
              </a:ln>
              <a:effectLst/>
            </p:spPr>
            <p:txBody>
              <a:bodyPr/>
              <a:lstStyle/>
              <a:p>
                <a:endParaRPr lang="en-US"/>
              </a:p>
            </p:txBody>
          </p:sp>
          <p:sp>
            <p:nvSpPr>
              <p:cNvPr id="1691939" name="Line 291"/>
              <p:cNvSpPr>
                <a:spLocks noChangeShapeType="1"/>
              </p:cNvSpPr>
              <p:nvPr/>
            </p:nvSpPr>
            <p:spPr bwMode="auto">
              <a:xfrm>
                <a:off x="2928" y="3789"/>
                <a:ext cx="288" cy="0"/>
              </a:xfrm>
              <a:prstGeom prst="line">
                <a:avLst/>
              </a:prstGeom>
              <a:noFill/>
              <a:ln w="12700">
                <a:solidFill>
                  <a:schemeClr val="tx1"/>
                </a:solidFill>
                <a:round/>
                <a:headEnd/>
                <a:tailEnd/>
              </a:ln>
              <a:effectLst/>
            </p:spPr>
            <p:txBody>
              <a:bodyPr/>
              <a:lstStyle/>
              <a:p>
                <a:endParaRPr lang="en-US"/>
              </a:p>
            </p:txBody>
          </p:sp>
          <p:sp>
            <p:nvSpPr>
              <p:cNvPr id="1691940" name="Line 292"/>
              <p:cNvSpPr>
                <a:spLocks noChangeShapeType="1"/>
              </p:cNvSpPr>
              <p:nvPr/>
            </p:nvSpPr>
            <p:spPr bwMode="auto">
              <a:xfrm>
                <a:off x="2928" y="3357"/>
                <a:ext cx="0" cy="432"/>
              </a:xfrm>
              <a:prstGeom prst="line">
                <a:avLst/>
              </a:prstGeom>
              <a:noFill/>
              <a:ln w="12700">
                <a:solidFill>
                  <a:schemeClr val="tx1"/>
                </a:solidFill>
                <a:round/>
                <a:headEnd/>
                <a:tailEnd/>
              </a:ln>
              <a:effectLst/>
            </p:spPr>
            <p:txBody>
              <a:bodyPr/>
              <a:lstStyle/>
              <a:p>
                <a:endParaRPr lang="en-US"/>
              </a:p>
            </p:txBody>
          </p:sp>
          <p:sp>
            <p:nvSpPr>
              <p:cNvPr id="1691941" name="Line 293"/>
              <p:cNvSpPr>
                <a:spLocks noChangeShapeType="1"/>
              </p:cNvSpPr>
              <p:nvPr/>
            </p:nvSpPr>
            <p:spPr bwMode="auto">
              <a:xfrm flipV="1">
                <a:off x="2448" y="3837"/>
                <a:ext cx="864" cy="3"/>
              </a:xfrm>
              <a:prstGeom prst="line">
                <a:avLst/>
              </a:prstGeom>
              <a:noFill/>
              <a:ln w="12700">
                <a:solidFill>
                  <a:schemeClr val="tx1"/>
                </a:solidFill>
                <a:round/>
                <a:headEnd/>
                <a:tailEnd/>
              </a:ln>
              <a:effectLst/>
            </p:spPr>
            <p:txBody>
              <a:bodyPr/>
              <a:lstStyle/>
              <a:p>
                <a:endParaRPr lang="en-US"/>
              </a:p>
            </p:txBody>
          </p:sp>
          <p:sp>
            <p:nvSpPr>
              <p:cNvPr id="1691942" name="Line 294"/>
              <p:cNvSpPr>
                <a:spLocks noChangeShapeType="1"/>
              </p:cNvSpPr>
              <p:nvPr/>
            </p:nvSpPr>
            <p:spPr bwMode="auto">
              <a:xfrm flipV="1">
                <a:off x="2352" y="3885"/>
                <a:ext cx="1008" cy="3"/>
              </a:xfrm>
              <a:prstGeom prst="line">
                <a:avLst/>
              </a:prstGeom>
              <a:noFill/>
              <a:ln w="12700">
                <a:solidFill>
                  <a:schemeClr val="tx1"/>
                </a:solidFill>
                <a:round/>
                <a:headEnd/>
                <a:tailEnd/>
              </a:ln>
              <a:effectLst/>
            </p:spPr>
            <p:txBody>
              <a:bodyPr/>
              <a:lstStyle/>
              <a:p>
                <a:endParaRPr lang="en-US"/>
              </a:p>
            </p:txBody>
          </p:sp>
          <p:sp>
            <p:nvSpPr>
              <p:cNvPr id="1691943" name="Line 295"/>
              <p:cNvSpPr>
                <a:spLocks noChangeShapeType="1"/>
              </p:cNvSpPr>
              <p:nvPr/>
            </p:nvSpPr>
            <p:spPr bwMode="auto">
              <a:xfrm>
                <a:off x="1872" y="3648"/>
                <a:ext cx="480" cy="0"/>
              </a:xfrm>
              <a:prstGeom prst="line">
                <a:avLst/>
              </a:prstGeom>
              <a:noFill/>
              <a:ln w="12700">
                <a:solidFill>
                  <a:schemeClr val="tx1"/>
                </a:solidFill>
                <a:round/>
                <a:headEnd/>
                <a:tailEnd/>
              </a:ln>
              <a:effectLst/>
            </p:spPr>
            <p:txBody>
              <a:bodyPr/>
              <a:lstStyle/>
              <a:p>
                <a:endParaRPr lang="en-US"/>
              </a:p>
            </p:txBody>
          </p:sp>
          <p:sp>
            <p:nvSpPr>
              <p:cNvPr id="1691944" name="Line 296"/>
              <p:cNvSpPr>
                <a:spLocks noChangeShapeType="1"/>
              </p:cNvSpPr>
              <p:nvPr/>
            </p:nvSpPr>
            <p:spPr bwMode="auto">
              <a:xfrm>
                <a:off x="1968" y="3600"/>
                <a:ext cx="480" cy="0"/>
              </a:xfrm>
              <a:prstGeom prst="line">
                <a:avLst/>
              </a:prstGeom>
              <a:noFill/>
              <a:ln w="12700">
                <a:solidFill>
                  <a:schemeClr val="tx1"/>
                </a:solidFill>
                <a:round/>
                <a:headEnd/>
                <a:tailEnd/>
              </a:ln>
              <a:effectLst/>
            </p:spPr>
            <p:txBody>
              <a:bodyPr/>
              <a:lstStyle/>
              <a:p>
                <a:endParaRPr lang="en-US"/>
              </a:p>
            </p:txBody>
          </p:sp>
          <p:sp>
            <p:nvSpPr>
              <p:cNvPr id="1691945" name="Line 297"/>
              <p:cNvSpPr>
                <a:spLocks noChangeShapeType="1"/>
              </p:cNvSpPr>
              <p:nvPr/>
            </p:nvSpPr>
            <p:spPr bwMode="auto">
              <a:xfrm>
                <a:off x="2352" y="3648"/>
                <a:ext cx="0" cy="240"/>
              </a:xfrm>
              <a:prstGeom prst="line">
                <a:avLst/>
              </a:prstGeom>
              <a:noFill/>
              <a:ln w="12700">
                <a:solidFill>
                  <a:schemeClr val="tx1"/>
                </a:solidFill>
                <a:round/>
                <a:headEnd/>
                <a:tailEnd/>
              </a:ln>
              <a:effectLst/>
            </p:spPr>
            <p:txBody>
              <a:bodyPr/>
              <a:lstStyle/>
              <a:p>
                <a:endParaRPr lang="en-US"/>
              </a:p>
            </p:txBody>
          </p:sp>
          <p:sp>
            <p:nvSpPr>
              <p:cNvPr id="1691946" name="Line 298"/>
              <p:cNvSpPr>
                <a:spLocks noChangeShapeType="1"/>
              </p:cNvSpPr>
              <p:nvPr/>
            </p:nvSpPr>
            <p:spPr bwMode="auto">
              <a:xfrm>
                <a:off x="2448" y="3600"/>
                <a:ext cx="0" cy="240"/>
              </a:xfrm>
              <a:prstGeom prst="line">
                <a:avLst/>
              </a:prstGeom>
              <a:noFill/>
              <a:ln w="12700">
                <a:solidFill>
                  <a:schemeClr val="tx1"/>
                </a:solidFill>
                <a:round/>
                <a:headEnd/>
                <a:tailEnd/>
              </a:ln>
              <a:effectLst/>
            </p:spPr>
            <p:txBody>
              <a:bodyPr/>
              <a:lstStyle/>
              <a:p>
                <a:endParaRPr lang="en-US"/>
              </a:p>
            </p:txBody>
          </p:sp>
        </p:grpSp>
      </p:grpSp>
      <p:sp>
        <p:nvSpPr>
          <p:cNvPr id="178" name="TextBox 177"/>
          <p:cNvSpPr txBox="1"/>
          <p:nvPr/>
        </p:nvSpPr>
        <p:spPr>
          <a:xfrm>
            <a:off x="1295400" y="2667000"/>
            <a:ext cx="901337" cy="400110"/>
          </a:xfrm>
          <a:prstGeom prst="rect">
            <a:avLst/>
          </a:prstGeom>
          <a:noFill/>
        </p:spPr>
        <p:txBody>
          <a:bodyPr wrap="none" rtlCol="0">
            <a:spAutoFit/>
          </a:bodyPr>
          <a:lstStyle/>
          <a:p>
            <a:r>
              <a:rPr lang="en-US" sz="2000" dirty="0" smtClean="0"/>
              <a:t>Way 0</a:t>
            </a:r>
            <a:endParaRPr lang="en-US" sz="2000" dirty="0"/>
          </a:p>
        </p:txBody>
      </p:sp>
      <p:sp>
        <p:nvSpPr>
          <p:cNvPr id="179" name="TextBox 178"/>
          <p:cNvSpPr txBox="1"/>
          <p:nvPr/>
        </p:nvSpPr>
        <p:spPr>
          <a:xfrm>
            <a:off x="3352800" y="2667000"/>
            <a:ext cx="901337" cy="400110"/>
          </a:xfrm>
          <a:prstGeom prst="rect">
            <a:avLst/>
          </a:prstGeom>
          <a:noFill/>
        </p:spPr>
        <p:txBody>
          <a:bodyPr wrap="none" rtlCol="0">
            <a:spAutoFit/>
          </a:bodyPr>
          <a:lstStyle/>
          <a:p>
            <a:r>
              <a:rPr lang="en-US" sz="2000" dirty="0" smtClean="0"/>
              <a:t>Way 1</a:t>
            </a:r>
            <a:endParaRPr lang="en-US" sz="2000" dirty="0"/>
          </a:p>
        </p:txBody>
      </p:sp>
      <p:sp>
        <p:nvSpPr>
          <p:cNvPr id="180" name="TextBox 179"/>
          <p:cNvSpPr txBox="1"/>
          <p:nvPr/>
        </p:nvSpPr>
        <p:spPr>
          <a:xfrm>
            <a:off x="5334000" y="2667000"/>
            <a:ext cx="901337" cy="400110"/>
          </a:xfrm>
          <a:prstGeom prst="rect">
            <a:avLst/>
          </a:prstGeom>
          <a:noFill/>
        </p:spPr>
        <p:txBody>
          <a:bodyPr wrap="none" rtlCol="0">
            <a:spAutoFit/>
          </a:bodyPr>
          <a:lstStyle/>
          <a:p>
            <a:r>
              <a:rPr lang="en-US" sz="2000" dirty="0" smtClean="0"/>
              <a:t>Way 2</a:t>
            </a:r>
            <a:endParaRPr lang="en-US" sz="2000" dirty="0"/>
          </a:p>
        </p:txBody>
      </p:sp>
      <p:sp>
        <p:nvSpPr>
          <p:cNvPr id="181" name="TextBox 180"/>
          <p:cNvSpPr txBox="1"/>
          <p:nvPr/>
        </p:nvSpPr>
        <p:spPr>
          <a:xfrm>
            <a:off x="7315200" y="2667000"/>
            <a:ext cx="901337" cy="400110"/>
          </a:xfrm>
          <a:prstGeom prst="rect">
            <a:avLst/>
          </a:prstGeom>
          <a:noFill/>
        </p:spPr>
        <p:txBody>
          <a:bodyPr wrap="none" rtlCol="0">
            <a:spAutoFit/>
          </a:bodyPr>
          <a:lstStyle/>
          <a:p>
            <a:r>
              <a:rPr lang="en-US" sz="2000" dirty="0" smtClean="0"/>
              <a:t>Way 3</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a:xfrm>
            <a:off x="533400" y="304800"/>
            <a:ext cx="8153400" cy="422275"/>
          </a:xfrm>
        </p:spPr>
        <p:txBody>
          <a:bodyPr/>
          <a:lstStyle/>
          <a:p>
            <a:r>
              <a:rPr lang="zh-CN" altLang="en-US" dirty="0" smtClean="0"/>
              <a:t>组相联</a:t>
            </a:r>
            <a:r>
              <a:rPr lang="en-US" dirty="0" smtClean="0"/>
              <a:t>Cache</a:t>
            </a:r>
            <a:r>
              <a:rPr lang="zh-CN" altLang="en-US" dirty="0" smtClean="0"/>
              <a:t>的范围</a:t>
            </a:r>
            <a:endParaRPr lang="en-US" dirty="0"/>
          </a:p>
        </p:txBody>
      </p:sp>
      <p:sp>
        <p:nvSpPr>
          <p:cNvPr id="1696771" name="Rectangle 3"/>
          <p:cNvSpPr>
            <a:spLocks noGrp="1" noChangeArrowheads="1"/>
          </p:cNvSpPr>
          <p:nvPr>
            <p:ph type="body" idx="1"/>
          </p:nvPr>
        </p:nvSpPr>
        <p:spPr>
          <a:xfrm>
            <a:off x="457200" y="790575"/>
            <a:ext cx="8153400" cy="1380891"/>
          </a:xfrm>
        </p:spPr>
        <p:txBody>
          <a:bodyPr/>
          <a:lstStyle/>
          <a:p>
            <a:r>
              <a:rPr lang="zh-CN" altLang="en-US" dirty="0"/>
              <a:t>如果</a:t>
            </a:r>
            <a:r>
              <a:rPr lang="en-US" altLang="zh-CN" dirty="0"/>
              <a:t>cache</a:t>
            </a:r>
            <a:r>
              <a:rPr lang="zh-CN" altLang="en-US" dirty="0"/>
              <a:t>的总大小保持不变，提高关联度就增加了每组中块的数目，即并行检索时所需同时比较的次数：关联度每增加到</a:t>
            </a:r>
            <a:r>
              <a:rPr lang="en-US" altLang="zh-CN" dirty="0"/>
              <a:t>2</a:t>
            </a:r>
            <a:r>
              <a:rPr lang="zh-CN" altLang="en-US" dirty="0"/>
              <a:t>倍就会使每组块数加倍而使组数减半。因此，关联度每增加</a:t>
            </a:r>
            <a:r>
              <a:rPr lang="en-US" altLang="zh-CN" dirty="0"/>
              <a:t>1</a:t>
            </a:r>
            <a:r>
              <a:rPr lang="zh-CN" altLang="en-US" dirty="0"/>
              <a:t>倍，就会使下标减少</a:t>
            </a:r>
            <a:r>
              <a:rPr lang="en-US" altLang="zh-CN" dirty="0"/>
              <a:t>1</a:t>
            </a:r>
            <a:r>
              <a:rPr lang="zh-CN" altLang="en-US" dirty="0"/>
              <a:t>位，标记增加</a:t>
            </a:r>
            <a:r>
              <a:rPr lang="en-US" altLang="zh-CN" dirty="0"/>
              <a:t>1</a:t>
            </a:r>
            <a:r>
              <a:rPr lang="zh-CN" altLang="en-US" dirty="0"/>
              <a:t>位。</a:t>
            </a:r>
            <a:endParaRPr lang="en-US" altLang="zh-CN" dirty="0"/>
          </a:p>
        </p:txBody>
      </p:sp>
      <p:sp>
        <p:nvSpPr>
          <p:cNvPr id="1696772" name="Rectangle 4"/>
          <p:cNvSpPr>
            <a:spLocks noChangeArrowheads="1"/>
          </p:cNvSpPr>
          <p:nvPr/>
        </p:nvSpPr>
        <p:spPr bwMode="auto">
          <a:xfrm>
            <a:off x="609600" y="3200400"/>
            <a:ext cx="6831013" cy="304800"/>
          </a:xfrm>
          <a:prstGeom prst="rect">
            <a:avLst/>
          </a:prstGeom>
          <a:noFill/>
          <a:ln w="12700">
            <a:solidFill>
              <a:schemeClr val="tx1"/>
            </a:solidFill>
            <a:miter lim="800000"/>
            <a:headEnd/>
            <a:tailEnd/>
          </a:ln>
          <a:effectLst/>
        </p:spPr>
        <p:txBody>
          <a:bodyPr wrap="none" anchor="ctr"/>
          <a:lstStyle/>
          <a:p>
            <a:endParaRPr lang="en-US"/>
          </a:p>
        </p:txBody>
      </p:sp>
      <p:sp>
        <p:nvSpPr>
          <p:cNvPr id="1696773" name="Line 5"/>
          <p:cNvSpPr>
            <a:spLocks noChangeShapeType="1"/>
          </p:cNvSpPr>
          <p:nvPr/>
        </p:nvSpPr>
        <p:spPr bwMode="auto">
          <a:xfrm>
            <a:off x="5764213" y="3200400"/>
            <a:ext cx="0" cy="304800"/>
          </a:xfrm>
          <a:prstGeom prst="line">
            <a:avLst/>
          </a:prstGeom>
          <a:noFill/>
          <a:ln w="12700">
            <a:solidFill>
              <a:schemeClr val="tx1"/>
            </a:solidFill>
            <a:round/>
            <a:headEnd/>
            <a:tailEnd/>
          </a:ln>
          <a:effectLst/>
        </p:spPr>
        <p:txBody>
          <a:bodyPr/>
          <a:lstStyle/>
          <a:p>
            <a:endParaRPr lang="en-US"/>
          </a:p>
        </p:txBody>
      </p:sp>
      <p:sp>
        <p:nvSpPr>
          <p:cNvPr id="1696774" name="Line 6"/>
          <p:cNvSpPr>
            <a:spLocks noChangeShapeType="1"/>
          </p:cNvSpPr>
          <p:nvPr/>
        </p:nvSpPr>
        <p:spPr bwMode="auto">
          <a:xfrm>
            <a:off x="3706813" y="3200400"/>
            <a:ext cx="0" cy="304800"/>
          </a:xfrm>
          <a:prstGeom prst="line">
            <a:avLst/>
          </a:prstGeom>
          <a:noFill/>
          <a:ln w="12700">
            <a:solidFill>
              <a:schemeClr val="tx1"/>
            </a:solidFill>
            <a:round/>
            <a:headEnd/>
            <a:tailEnd/>
          </a:ln>
          <a:effectLst/>
        </p:spPr>
        <p:txBody>
          <a:bodyPr/>
          <a:lstStyle/>
          <a:p>
            <a:endParaRPr lang="en-US"/>
          </a:p>
        </p:txBody>
      </p:sp>
      <p:sp>
        <p:nvSpPr>
          <p:cNvPr id="1696775" name="Line 7"/>
          <p:cNvSpPr>
            <a:spLocks noChangeShapeType="1"/>
          </p:cNvSpPr>
          <p:nvPr/>
        </p:nvSpPr>
        <p:spPr bwMode="auto">
          <a:xfrm>
            <a:off x="6983413" y="3200400"/>
            <a:ext cx="0" cy="304800"/>
          </a:xfrm>
          <a:prstGeom prst="line">
            <a:avLst/>
          </a:prstGeom>
          <a:noFill/>
          <a:ln w="12700">
            <a:solidFill>
              <a:schemeClr val="tx1"/>
            </a:solidFill>
            <a:round/>
            <a:headEnd/>
            <a:tailEnd/>
          </a:ln>
          <a:effectLst/>
        </p:spPr>
        <p:txBody>
          <a:bodyPr/>
          <a:lstStyle/>
          <a:p>
            <a:endParaRPr lang="en-US"/>
          </a:p>
        </p:txBody>
      </p:sp>
      <p:sp>
        <p:nvSpPr>
          <p:cNvPr id="1696776" name="Text Box 8"/>
          <p:cNvSpPr txBox="1">
            <a:spLocks noChangeArrowheads="1"/>
          </p:cNvSpPr>
          <p:nvPr/>
        </p:nvSpPr>
        <p:spPr bwMode="auto">
          <a:xfrm>
            <a:off x="5764213" y="3200400"/>
            <a:ext cx="1235075" cy="336550"/>
          </a:xfrm>
          <a:prstGeom prst="rect">
            <a:avLst/>
          </a:prstGeom>
          <a:noFill/>
          <a:ln w="12700">
            <a:noFill/>
            <a:miter lim="800000"/>
            <a:headEnd/>
            <a:tailEnd/>
          </a:ln>
          <a:effectLst/>
        </p:spPr>
        <p:txBody>
          <a:bodyPr wrap="none">
            <a:spAutoFit/>
          </a:bodyPr>
          <a:lstStyle/>
          <a:p>
            <a:r>
              <a:rPr lang="en-US" sz="1600">
                <a:solidFill>
                  <a:schemeClr val="tx1"/>
                </a:solidFill>
              </a:rPr>
              <a:t>Block offset</a:t>
            </a:r>
          </a:p>
        </p:txBody>
      </p:sp>
      <p:sp>
        <p:nvSpPr>
          <p:cNvPr id="1696777" name="Text Box 9"/>
          <p:cNvSpPr txBox="1">
            <a:spLocks noChangeArrowheads="1"/>
          </p:cNvSpPr>
          <p:nvPr/>
        </p:nvSpPr>
        <p:spPr bwMode="auto">
          <a:xfrm>
            <a:off x="6907213" y="3200400"/>
            <a:ext cx="1146175" cy="336550"/>
          </a:xfrm>
          <a:prstGeom prst="rect">
            <a:avLst/>
          </a:prstGeom>
          <a:noFill/>
          <a:ln w="12700">
            <a:noFill/>
            <a:miter lim="800000"/>
            <a:headEnd/>
            <a:tailEnd/>
          </a:ln>
          <a:effectLst/>
        </p:spPr>
        <p:txBody>
          <a:bodyPr wrap="none">
            <a:spAutoFit/>
          </a:bodyPr>
          <a:lstStyle/>
          <a:p>
            <a:r>
              <a:rPr lang="en-US" sz="1600">
                <a:solidFill>
                  <a:schemeClr val="tx1"/>
                </a:solidFill>
              </a:rPr>
              <a:t>Byte offset</a:t>
            </a:r>
          </a:p>
        </p:txBody>
      </p:sp>
      <p:sp>
        <p:nvSpPr>
          <p:cNvPr id="1696778" name="Text Box 10"/>
          <p:cNvSpPr txBox="1">
            <a:spLocks noChangeArrowheads="1"/>
          </p:cNvSpPr>
          <p:nvPr/>
        </p:nvSpPr>
        <p:spPr bwMode="auto">
          <a:xfrm>
            <a:off x="4397375" y="3200400"/>
            <a:ext cx="681038" cy="336550"/>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96779" name="Text Box 11"/>
          <p:cNvSpPr txBox="1">
            <a:spLocks noChangeArrowheads="1"/>
          </p:cNvSpPr>
          <p:nvPr/>
        </p:nvSpPr>
        <p:spPr bwMode="auto">
          <a:xfrm>
            <a:off x="2030413" y="3200400"/>
            <a:ext cx="533400" cy="336550"/>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nvGrpSpPr>
          <p:cNvPr id="2" name="Group 12"/>
          <p:cNvGrpSpPr>
            <a:grpSpLocks/>
          </p:cNvGrpSpPr>
          <p:nvPr/>
        </p:nvGrpSpPr>
        <p:grpSpPr bwMode="auto">
          <a:xfrm>
            <a:off x="658813" y="3810000"/>
            <a:ext cx="3048000" cy="457200"/>
            <a:chOff x="624" y="2496"/>
            <a:chExt cx="1920" cy="288"/>
          </a:xfrm>
        </p:grpSpPr>
        <p:sp>
          <p:nvSpPr>
            <p:cNvPr id="1696781" name="Line 13"/>
            <p:cNvSpPr>
              <a:spLocks noChangeShapeType="1"/>
            </p:cNvSpPr>
            <p:nvPr/>
          </p:nvSpPr>
          <p:spPr bwMode="auto">
            <a:xfrm>
              <a:off x="2544" y="2544"/>
              <a:ext cx="0" cy="240"/>
            </a:xfrm>
            <a:prstGeom prst="line">
              <a:avLst/>
            </a:prstGeom>
            <a:noFill/>
            <a:ln w="12700">
              <a:solidFill>
                <a:schemeClr val="tx1"/>
              </a:solidFill>
              <a:round/>
              <a:headEnd/>
              <a:tailEnd/>
            </a:ln>
            <a:effectLst/>
          </p:spPr>
          <p:txBody>
            <a:bodyPr/>
            <a:lstStyle/>
            <a:p>
              <a:endParaRPr lang="en-US"/>
            </a:p>
          </p:txBody>
        </p:sp>
        <p:sp>
          <p:nvSpPr>
            <p:cNvPr id="16967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a:effectLst/>
          </p:spPr>
          <p:txBody>
            <a:bodyPr/>
            <a:lstStyle/>
            <a:p>
              <a:endParaRPr lang="en-US"/>
            </a:p>
          </p:txBody>
        </p:sp>
        <p:sp>
          <p:nvSpPr>
            <p:cNvPr id="1696783" name="Text Box 15"/>
            <p:cNvSpPr txBox="1">
              <a:spLocks noChangeArrowheads="1"/>
            </p:cNvSpPr>
            <p:nvPr/>
          </p:nvSpPr>
          <p:spPr bwMode="auto">
            <a:xfrm>
              <a:off x="624" y="2496"/>
              <a:ext cx="1660" cy="231"/>
            </a:xfrm>
            <a:prstGeom prst="rect">
              <a:avLst/>
            </a:prstGeom>
            <a:noFill/>
            <a:ln w="12700">
              <a:noFill/>
              <a:miter lim="800000"/>
              <a:headEnd/>
              <a:tailEnd/>
            </a:ln>
            <a:effectLst/>
          </p:spPr>
          <p:txBody>
            <a:bodyPr wrap="none">
              <a:spAutoFit/>
            </a:bodyPr>
            <a:lstStyle/>
            <a:p>
              <a:r>
                <a:rPr lang="en-US" dirty="0">
                  <a:solidFill>
                    <a:schemeClr val="tx1"/>
                  </a:solidFill>
                </a:rPr>
                <a:t>Decreasing associativity</a:t>
              </a:r>
            </a:p>
          </p:txBody>
        </p:sp>
      </p:grpSp>
      <p:grpSp>
        <p:nvGrpSpPr>
          <p:cNvPr id="3" name="Group 16"/>
          <p:cNvGrpSpPr>
            <a:grpSpLocks/>
          </p:cNvGrpSpPr>
          <p:nvPr/>
        </p:nvGrpSpPr>
        <p:grpSpPr bwMode="auto">
          <a:xfrm>
            <a:off x="3706813" y="4219577"/>
            <a:ext cx="4672013" cy="1477963"/>
            <a:chOff x="2544" y="2832"/>
            <a:chExt cx="2943" cy="931"/>
          </a:xfrm>
        </p:grpSpPr>
        <p:sp>
          <p:nvSpPr>
            <p:cNvPr id="1696785"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a:effectLst/>
          </p:spPr>
          <p:txBody>
            <a:bodyPr/>
            <a:lstStyle/>
            <a:p>
              <a:endParaRPr lang="en-US"/>
            </a:p>
          </p:txBody>
        </p:sp>
        <p:sp>
          <p:nvSpPr>
            <p:cNvPr id="1696786" name="Line 18"/>
            <p:cNvSpPr>
              <a:spLocks noChangeShapeType="1"/>
            </p:cNvSpPr>
            <p:nvPr/>
          </p:nvSpPr>
          <p:spPr bwMode="auto">
            <a:xfrm>
              <a:off x="3840" y="2832"/>
              <a:ext cx="0" cy="288"/>
            </a:xfrm>
            <a:prstGeom prst="line">
              <a:avLst/>
            </a:prstGeom>
            <a:noFill/>
            <a:ln w="12700">
              <a:solidFill>
                <a:schemeClr val="tx1"/>
              </a:solidFill>
              <a:round/>
              <a:headEnd/>
              <a:tailEnd/>
            </a:ln>
            <a:effectLst/>
          </p:spPr>
          <p:txBody>
            <a:bodyPr/>
            <a:lstStyle/>
            <a:p>
              <a:endParaRPr lang="en-US"/>
            </a:p>
          </p:txBody>
        </p:sp>
        <p:sp>
          <p:nvSpPr>
            <p:cNvPr id="1696787" name="Text Box 19"/>
            <p:cNvSpPr txBox="1">
              <a:spLocks noChangeArrowheads="1"/>
            </p:cNvSpPr>
            <p:nvPr/>
          </p:nvSpPr>
          <p:spPr bwMode="auto">
            <a:xfrm>
              <a:off x="3828" y="2832"/>
              <a:ext cx="1659" cy="931"/>
            </a:xfrm>
            <a:prstGeom prst="rect">
              <a:avLst/>
            </a:prstGeom>
            <a:noFill/>
            <a:ln w="12700">
              <a:noFill/>
              <a:miter lim="800000"/>
              <a:headEnd/>
              <a:tailEnd/>
            </a:ln>
            <a:effectLst/>
          </p:spPr>
          <p:txBody>
            <a:bodyPr wrap="none">
              <a:spAutoFit/>
            </a:bodyPr>
            <a:lstStyle/>
            <a:p>
              <a:r>
                <a:rPr lang="en-US" dirty="0">
                  <a:solidFill>
                    <a:schemeClr val="tx1"/>
                  </a:solidFill>
                </a:rPr>
                <a:t>Fully associative</a:t>
              </a:r>
            </a:p>
            <a:p>
              <a:r>
                <a:rPr lang="en-US" dirty="0">
                  <a:solidFill>
                    <a:schemeClr val="tx1"/>
                  </a:solidFill>
                </a:rPr>
                <a:t>(only </a:t>
              </a:r>
              <a:r>
                <a:rPr lang="en-US" dirty="0"/>
                <a:t>one set</a:t>
              </a:r>
              <a:r>
                <a:rPr lang="en-US" dirty="0">
                  <a:solidFill>
                    <a:schemeClr val="tx1"/>
                  </a:solidFill>
                </a:rPr>
                <a:t>)</a:t>
              </a:r>
            </a:p>
            <a:p>
              <a:r>
                <a:rPr lang="en-US" dirty="0">
                  <a:solidFill>
                    <a:schemeClr val="tx1"/>
                  </a:solidFill>
                </a:rPr>
                <a:t>Tag is all the bits except</a:t>
              </a:r>
            </a:p>
            <a:p>
              <a:r>
                <a:rPr lang="en-US" dirty="0">
                  <a:solidFill>
                    <a:schemeClr val="tx1"/>
                  </a:solidFill>
                </a:rPr>
                <a:t>block and byte </a:t>
              </a:r>
              <a:r>
                <a:rPr lang="en-US" dirty="0" smtClean="0">
                  <a:solidFill>
                    <a:schemeClr val="tx1"/>
                  </a:solidFill>
                </a:rPr>
                <a:t>offset</a:t>
              </a:r>
            </a:p>
            <a:p>
              <a:r>
                <a:rPr lang="zh-CN" altLang="en-US" dirty="0" smtClean="0">
                  <a:solidFill>
                    <a:schemeClr val="tx1"/>
                  </a:solidFill>
                </a:rPr>
                <a:t>只有</a:t>
              </a:r>
              <a:r>
                <a:rPr lang="en-US" altLang="zh-CN" dirty="0" smtClean="0">
                  <a:solidFill>
                    <a:schemeClr val="tx1"/>
                  </a:solidFill>
                </a:rPr>
                <a:t>1</a:t>
              </a:r>
              <a:r>
                <a:rPr lang="zh-CN" altLang="en-US" dirty="0" smtClean="0">
                  <a:solidFill>
                    <a:schemeClr val="tx1"/>
                  </a:solidFill>
                </a:rPr>
                <a:t>组，即全相联</a:t>
              </a:r>
              <a:endParaRPr lang="en-US" dirty="0">
                <a:solidFill>
                  <a:schemeClr val="tx1"/>
                </a:solidFill>
              </a:endParaRPr>
            </a:p>
          </p:txBody>
        </p:sp>
      </p:grpSp>
      <p:grpSp>
        <p:nvGrpSpPr>
          <p:cNvPr id="4" name="Group 20"/>
          <p:cNvGrpSpPr>
            <a:grpSpLocks/>
          </p:cNvGrpSpPr>
          <p:nvPr/>
        </p:nvGrpSpPr>
        <p:grpSpPr bwMode="auto">
          <a:xfrm>
            <a:off x="1268413" y="4418012"/>
            <a:ext cx="2438403" cy="1830386"/>
            <a:chOff x="960" y="3168"/>
            <a:chExt cx="1536" cy="1153"/>
          </a:xfrm>
        </p:grpSpPr>
        <p:sp>
          <p:nvSpPr>
            <p:cNvPr id="1696789"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a:effectLst/>
          </p:spPr>
          <p:txBody>
            <a:bodyPr/>
            <a:lstStyle/>
            <a:p>
              <a:endParaRPr lang="en-US"/>
            </a:p>
          </p:txBody>
        </p:sp>
        <p:sp>
          <p:nvSpPr>
            <p:cNvPr id="1696790" name="Line 22"/>
            <p:cNvSpPr>
              <a:spLocks noChangeShapeType="1"/>
            </p:cNvSpPr>
            <p:nvPr/>
          </p:nvSpPr>
          <p:spPr bwMode="auto">
            <a:xfrm>
              <a:off x="2064" y="3168"/>
              <a:ext cx="0" cy="288"/>
            </a:xfrm>
            <a:prstGeom prst="line">
              <a:avLst/>
            </a:prstGeom>
            <a:noFill/>
            <a:ln w="12700">
              <a:solidFill>
                <a:schemeClr val="tx1"/>
              </a:solidFill>
              <a:round/>
              <a:headEnd/>
              <a:tailEnd/>
            </a:ln>
            <a:effectLst/>
          </p:spPr>
          <p:txBody>
            <a:bodyPr/>
            <a:lstStyle/>
            <a:p>
              <a:endParaRPr lang="en-US"/>
            </a:p>
          </p:txBody>
        </p:sp>
        <p:sp>
          <p:nvSpPr>
            <p:cNvPr id="1696791" name="Text Box 23"/>
            <p:cNvSpPr txBox="1">
              <a:spLocks noChangeArrowheads="1"/>
            </p:cNvSpPr>
            <p:nvPr/>
          </p:nvSpPr>
          <p:spPr bwMode="auto">
            <a:xfrm>
              <a:off x="960" y="3216"/>
              <a:ext cx="1505" cy="1105"/>
            </a:xfrm>
            <a:prstGeom prst="rect">
              <a:avLst/>
            </a:prstGeom>
            <a:noFill/>
            <a:ln w="12700">
              <a:noFill/>
              <a:miter lim="800000"/>
              <a:headEnd/>
              <a:tailEnd/>
            </a:ln>
            <a:effectLst/>
          </p:spPr>
          <p:txBody>
            <a:bodyPr wrap="square">
              <a:spAutoFit/>
            </a:bodyPr>
            <a:lstStyle/>
            <a:p>
              <a:r>
                <a:rPr lang="en-US" dirty="0">
                  <a:solidFill>
                    <a:schemeClr val="tx1"/>
                  </a:solidFill>
                </a:rPr>
                <a:t>Direct mapped</a:t>
              </a:r>
            </a:p>
            <a:p>
              <a:r>
                <a:rPr lang="en-US" dirty="0">
                  <a:solidFill>
                    <a:schemeClr val="tx1"/>
                  </a:solidFill>
                </a:rPr>
                <a:t>(only </a:t>
              </a:r>
              <a:r>
                <a:rPr lang="en-US" dirty="0"/>
                <a:t>one way</a:t>
              </a:r>
              <a:r>
                <a:rPr lang="en-US" dirty="0">
                  <a:solidFill>
                    <a:schemeClr val="tx1"/>
                  </a:solidFill>
                </a:rPr>
                <a:t>)</a:t>
              </a:r>
            </a:p>
            <a:p>
              <a:r>
                <a:rPr lang="en-US" dirty="0">
                  <a:solidFill>
                    <a:schemeClr val="tx1"/>
                  </a:solidFill>
                </a:rPr>
                <a:t>Smaller </a:t>
              </a:r>
              <a:r>
                <a:rPr lang="en-US" dirty="0" smtClean="0">
                  <a:solidFill>
                    <a:schemeClr val="tx1"/>
                  </a:solidFill>
                </a:rPr>
                <a:t>tags, only a single comparator</a:t>
              </a:r>
            </a:p>
            <a:p>
              <a:r>
                <a:rPr lang="zh-CN" altLang="en-US" dirty="0" smtClean="0">
                  <a:solidFill>
                    <a:schemeClr val="tx1"/>
                  </a:solidFill>
                </a:rPr>
                <a:t>只有</a:t>
              </a:r>
              <a:r>
                <a:rPr lang="en-US" altLang="zh-CN" dirty="0" smtClean="0">
                  <a:solidFill>
                    <a:schemeClr val="tx1"/>
                  </a:solidFill>
                </a:rPr>
                <a:t>1</a:t>
              </a:r>
              <a:r>
                <a:rPr lang="zh-CN" altLang="en-US" dirty="0" smtClean="0">
                  <a:solidFill>
                    <a:schemeClr val="tx1"/>
                  </a:solidFill>
                </a:rPr>
                <a:t>路，即直接映像，只需一个比较器</a:t>
              </a:r>
              <a:endParaRPr lang="en-US" dirty="0">
                <a:solidFill>
                  <a:schemeClr val="tx1"/>
                </a:solidFill>
              </a:endParaRPr>
            </a:p>
          </p:txBody>
        </p:sp>
      </p:grpSp>
      <p:grpSp>
        <p:nvGrpSpPr>
          <p:cNvPr id="5" name="Group 24"/>
          <p:cNvGrpSpPr>
            <a:grpSpLocks/>
          </p:cNvGrpSpPr>
          <p:nvPr/>
        </p:nvGrpSpPr>
        <p:grpSpPr bwMode="auto">
          <a:xfrm>
            <a:off x="3706813" y="3581400"/>
            <a:ext cx="2914650" cy="457200"/>
            <a:chOff x="2544" y="2256"/>
            <a:chExt cx="1836" cy="288"/>
          </a:xfrm>
        </p:grpSpPr>
        <p:sp>
          <p:nvSpPr>
            <p:cNvPr id="1696793"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a:effectLst/>
          </p:spPr>
          <p:txBody>
            <a:bodyPr/>
            <a:lstStyle/>
            <a:p>
              <a:endParaRPr lang="en-US"/>
            </a:p>
          </p:txBody>
        </p:sp>
        <p:sp>
          <p:nvSpPr>
            <p:cNvPr id="1696794" name="Text Box 26"/>
            <p:cNvSpPr txBox="1">
              <a:spLocks noChangeArrowheads="1"/>
            </p:cNvSpPr>
            <p:nvPr/>
          </p:nvSpPr>
          <p:spPr bwMode="auto">
            <a:xfrm>
              <a:off x="2784" y="2304"/>
              <a:ext cx="1596" cy="231"/>
            </a:xfrm>
            <a:prstGeom prst="rect">
              <a:avLst/>
            </a:prstGeom>
            <a:noFill/>
            <a:ln w="12700">
              <a:noFill/>
              <a:miter lim="800000"/>
              <a:headEnd/>
              <a:tailEnd/>
            </a:ln>
            <a:effectLst/>
          </p:spPr>
          <p:txBody>
            <a:bodyPr wrap="none">
              <a:spAutoFit/>
            </a:bodyPr>
            <a:lstStyle/>
            <a:p>
              <a:r>
                <a:rPr lang="en-US">
                  <a:solidFill>
                    <a:schemeClr val="tx1"/>
                  </a:solidFill>
                </a:rPr>
                <a:t>Increasing associativity</a:t>
              </a:r>
            </a:p>
          </p:txBody>
        </p:sp>
        <p:sp>
          <p:nvSpPr>
            <p:cNvPr id="1696795" name="Line 27"/>
            <p:cNvSpPr>
              <a:spLocks noChangeShapeType="1"/>
            </p:cNvSpPr>
            <p:nvPr/>
          </p:nvSpPr>
          <p:spPr bwMode="auto">
            <a:xfrm>
              <a:off x="2544" y="2256"/>
              <a:ext cx="0" cy="288"/>
            </a:xfrm>
            <a:prstGeom prst="line">
              <a:avLst/>
            </a:prstGeom>
            <a:noFill/>
            <a:ln w="12700">
              <a:solidFill>
                <a:schemeClr val="tx1"/>
              </a:solidFill>
              <a:round/>
              <a:headEnd/>
              <a:tailEnd/>
            </a:ln>
            <a:effectLst/>
          </p:spPr>
          <p:txBody>
            <a:bodyPr/>
            <a:lstStyle/>
            <a:p>
              <a:endParaRPr lang="en-US"/>
            </a:p>
          </p:txBody>
        </p:sp>
      </p:grpSp>
      <p:grpSp>
        <p:nvGrpSpPr>
          <p:cNvPr id="6" name="Group 37"/>
          <p:cNvGrpSpPr>
            <a:grpSpLocks/>
          </p:cNvGrpSpPr>
          <p:nvPr/>
        </p:nvGrpSpPr>
        <p:grpSpPr bwMode="auto">
          <a:xfrm>
            <a:off x="4011613" y="2514600"/>
            <a:ext cx="1517650" cy="793750"/>
            <a:chOff x="2448" y="1968"/>
            <a:chExt cx="956" cy="500"/>
          </a:xfrm>
        </p:grpSpPr>
        <p:sp>
          <p:nvSpPr>
            <p:cNvPr id="1696797"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a:effectLst/>
          </p:spPr>
          <p:txBody>
            <a:bodyPr/>
            <a:lstStyle/>
            <a:p>
              <a:endParaRPr lang="en-US"/>
            </a:p>
          </p:txBody>
        </p:sp>
        <p:sp>
          <p:nvSpPr>
            <p:cNvPr id="1696798" name="Text Box 30"/>
            <p:cNvSpPr txBox="1">
              <a:spLocks noChangeArrowheads="1"/>
            </p:cNvSpPr>
            <p:nvPr/>
          </p:nvSpPr>
          <p:spPr bwMode="auto">
            <a:xfrm>
              <a:off x="2448" y="1968"/>
              <a:ext cx="956" cy="212"/>
            </a:xfrm>
            <a:prstGeom prst="rect">
              <a:avLst/>
            </a:prstGeom>
            <a:noFill/>
            <a:ln w="12700">
              <a:noFill/>
              <a:miter lim="800000"/>
              <a:headEnd/>
              <a:tailEnd/>
            </a:ln>
            <a:effectLst/>
          </p:spPr>
          <p:txBody>
            <a:bodyPr wrap="none">
              <a:spAutoFit/>
            </a:bodyPr>
            <a:lstStyle/>
            <a:p>
              <a:r>
                <a:rPr lang="en-US" sz="1600" dirty="0">
                  <a:solidFill>
                    <a:schemeClr val="tx1"/>
                  </a:solidFill>
                </a:rPr>
                <a:t>Selects the set</a:t>
              </a:r>
            </a:p>
          </p:txBody>
        </p:sp>
      </p:grpSp>
      <p:grpSp>
        <p:nvGrpSpPr>
          <p:cNvPr id="7" name="Group 38"/>
          <p:cNvGrpSpPr>
            <a:grpSpLocks/>
          </p:cNvGrpSpPr>
          <p:nvPr/>
        </p:nvGrpSpPr>
        <p:grpSpPr bwMode="auto">
          <a:xfrm>
            <a:off x="1344613" y="2514600"/>
            <a:ext cx="2159000" cy="793750"/>
            <a:chOff x="960" y="1968"/>
            <a:chExt cx="1360" cy="500"/>
          </a:xfrm>
        </p:grpSpPr>
        <p:sp>
          <p:nvSpPr>
            <p:cNvPr id="1696799" name="Text Box 31"/>
            <p:cNvSpPr txBox="1">
              <a:spLocks noChangeArrowheads="1"/>
            </p:cNvSpPr>
            <p:nvPr/>
          </p:nvSpPr>
          <p:spPr bwMode="auto">
            <a:xfrm>
              <a:off x="960" y="1968"/>
              <a:ext cx="1360" cy="213"/>
            </a:xfrm>
            <a:prstGeom prst="rect">
              <a:avLst/>
            </a:prstGeom>
            <a:noFill/>
            <a:ln w="12700">
              <a:noFill/>
              <a:miter lim="800000"/>
              <a:headEnd/>
              <a:tailEnd/>
            </a:ln>
            <a:effectLst/>
          </p:spPr>
          <p:txBody>
            <a:bodyPr wrap="none">
              <a:spAutoFit/>
            </a:bodyPr>
            <a:lstStyle/>
            <a:p>
              <a:r>
                <a:rPr lang="en-US" sz="1600" dirty="0" smtClean="0">
                  <a:solidFill>
                    <a:schemeClr val="tx1"/>
                  </a:solidFill>
                </a:rPr>
                <a:t>Used </a:t>
              </a:r>
              <a:r>
                <a:rPr lang="en-US" sz="1600" dirty="0">
                  <a:solidFill>
                    <a:schemeClr val="tx1"/>
                  </a:solidFill>
                </a:rPr>
                <a:t>for tag </a:t>
              </a:r>
              <a:r>
                <a:rPr lang="en-US" sz="1600" dirty="0" smtClean="0">
                  <a:solidFill>
                    <a:schemeClr val="tx1"/>
                  </a:solidFill>
                </a:rPr>
                <a:t>compare</a:t>
              </a:r>
            </a:p>
          </p:txBody>
        </p:sp>
        <p:sp>
          <p:nvSpPr>
            <p:cNvPr id="1696800"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a:effectLst/>
          </p:spPr>
          <p:txBody>
            <a:bodyPr/>
            <a:lstStyle/>
            <a:p>
              <a:endParaRPr lang="en-US"/>
            </a:p>
          </p:txBody>
        </p:sp>
      </p:grpSp>
      <p:grpSp>
        <p:nvGrpSpPr>
          <p:cNvPr id="8" name="Group 36"/>
          <p:cNvGrpSpPr>
            <a:grpSpLocks/>
          </p:cNvGrpSpPr>
          <p:nvPr/>
        </p:nvGrpSpPr>
        <p:grpSpPr bwMode="auto">
          <a:xfrm>
            <a:off x="5688013" y="2514600"/>
            <a:ext cx="2770187" cy="793750"/>
            <a:chOff x="3504" y="1968"/>
            <a:chExt cx="1745" cy="500"/>
          </a:xfrm>
        </p:grpSpPr>
        <p:sp>
          <p:nvSpPr>
            <p:cNvPr id="1696801"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a:effectLst/>
          </p:spPr>
          <p:txBody>
            <a:bodyPr/>
            <a:lstStyle/>
            <a:p>
              <a:endParaRPr lang="en-US"/>
            </a:p>
          </p:txBody>
        </p:sp>
        <p:sp>
          <p:nvSpPr>
            <p:cNvPr id="1696802" name="Text Box 34"/>
            <p:cNvSpPr txBox="1">
              <a:spLocks noChangeArrowheads="1"/>
            </p:cNvSpPr>
            <p:nvPr/>
          </p:nvSpPr>
          <p:spPr bwMode="auto">
            <a:xfrm>
              <a:off x="3504" y="1968"/>
              <a:ext cx="1745" cy="212"/>
            </a:xfrm>
            <a:prstGeom prst="rect">
              <a:avLst/>
            </a:prstGeom>
            <a:noFill/>
            <a:ln w="12700">
              <a:noFill/>
              <a:miter lim="800000"/>
              <a:headEnd/>
              <a:tailEnd/>
            </a:ln>
            <a:effectLst/>
          </p:spPr>
          <p:txBody>
            <a:bodyPr wrap="none">
              <a:spAutoFit/>
            </a:bodyPr>
            <a:lstStyle/>
            <a:p>
              <a:r>
                <a:rPr lang="en-US" sz="1600" dirty="0">
                  <a:solidFill>
                    <a:schemeClr val="tx1"/>
                  </a:solidFill>
                </a:rPr>
                <a:t>Selects the word in the block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a:xfrm>
            <a:off x="533400" y="304800"/>
            <a:ext cx="8153400" cy="422275"/>
          </a:xfrm>
        </p:spPr>
        <p:txBody>
          <a:bodyPr/>
          <a:lstStyle/>
          <a:p>
            <a:r>
              <a:rPr lang="zh-CN" altLang="en-US" dirty="0" smtClean="0"/>
              <a:t>组相联</a:t>
            </a:r>
            <a:r>
              <a:rPr lang="en-US" dirty="0" smtClean="0"/>
              <a:t>Cache</a:t>
            </a:r>
            <a:r>
              <a:rPr lang="zh-CN" altLang="en-US" dirty="0" smtClean="0"/>
              <a:t>的成本</a:t>
            </a:r>
            <a:endParaRPr lang="en-US" dirty="0"/>
          </a:p>
        </p:txBody>
      </p:sp>
      <p:sp>
        <p:nvSpPr>
          <p:cNvPr id="1695747" name="Rectangle 3"/>
          <p:cNvSpPr>
            <a:spLocks noGrp="1" noChangeArrowheads="1"/>
          </p:cNvSpPr>
          <p:nvPr>
            <p:ph type="body" idx="1"/>
          </p:nvPr>
        </p:nvSpPr>
        <p:spPr>
          <a:xfrm>
            <a:off x="381000" y="762000"/>
            <a:ext cx="8458200" cy="4437112"/>
          </a:xfrm>
        </p:spPr>
        <p:txBody>
          <a:bodyPr/>
          <a:lstStyle/>
          <a:p>
            <a:pPr>
              <a:lnSpc>
                <a:spcPct val="100000"/>
              </a:lnSpc>
              <a:spcBef>
                <a:spcPts val="600"/>
              </a:spcBef>
            </a:pPr>
            <a:r>
              <a:rPr lang="zh-CN" altLang="en-US" dirty="0" smtClean="0"/>
              <a:t>当</a:t>
            </a:r>
            <a:r>
              <a:rPr lang="en-US" altLang="zh-CN" dirty="0" smtClean="0"/>
              <a:t>cache</a:t>
            </a:r>
            <a:r>
              <a:rPr lang="zh-CN" altLang="en-US" dirty="0" smtClean="0"/>
              <a:t>缺失发生时，如何选择被替换的块呢？</a:t>
            </a:r>
            <a:endParaRPr lang="en-US" dirty="0"/>
          </a:p>
          <a:p>
            <a:pPr lvl="1">
              <a:lnSpc>
                <a:spcPct val="100000"/>
              </a:lnSpc>
              <a:spcBef>
                <a:spcPts val="600"/>
              </a:spcBef>
            </a:pPr>
            <a:r>
              <a:rPr lang="zh-CN" altLang="en-US" dirty="0" smtClean="0"/>
              <a:t>最近最少使用法</a:t>
            </a:r>
            <a:r>
              <a:rPr lang="en-US" dirty="0" smtClean="0"/>
              <a:t>(</a:t>
            </a:r>
            <a:r>
              <a:rPr lang="en-US" dirty="0"/>
              <a:t>LRU): </a:t>
            </a:r>
            <a:r>
              <a:rPr lang="zh-CN" altLang="en-US" dirty="0" smtClean="0"/>
              <a:t>被替换的那块是最久没有使用的那一块</a:t>
            </a:r>
            <a:endParaRPr lang="en-US" dirty="0" smtClean="0"/>
          </a:p>
          <a:p>
            <a:pPr lvl="2">
              <a:lnSpc>
                <a:spcPct val="100000"/>
              </a:lnSpc>
              <a:spcBef>
                <a:spcPts val="600"/>
              </a:spcBef>
            </a:pPr>
            <a:r>
              <a:rPr lang="zh-CN" altLang="en-US" dirty="0" smtClean="0"/>
              <a:t>需要一个硬件来追踪每一块的相对使用情况</a:t>
            </a:r>
            <a:endParaRPr lang="en-US" dirty="0" smtClean="0"/>
          </a:p>
          <a:p>
            <a:pPr lvl="2">
              <a:lnSpc>
                <a:spcPct val="100000"/>
              </a:lnSpc>
              <a:spcBef>
                <a:spcPts val="600"/>
              </a:spcBef>
            </a:pPr>
            <a:r>
              <a:rPr lang="zh-CN" altLang="en-US" dirty="0" smtClean="0"/>
              <a:t>对于一个两路组相联</a:t>
            </a:r>
            <a:r>
              <a:rPr lang="en-US" altLang="zh-CN" dirty="0" smtClean="0"/>
              <a:t>cache</a:t>
            </a:r>
            <a:r>
              <a:rPr lang="zh-CN" altLang="en-US" dirty="0" smtClean="0"/>
              <a:t>，</a:t>
            </a:r>
            <a:r>
              <a:rPr lang="zh-CN" altLang="en-US" dirty="0" smtClean="0">
                <a:solidFill>
                  <a:srgbClr val="FF0000"/>
                </a:solidFill>
              </a:rPr>
              <a:t>每个组需要保留一位</a:t>
            </a:r>
            <a:r>
              <a:rPr lang="en-US" dirty="0" smtClean="0"/>
              <a:t> </a:t>
            </a:r>
            <a:r>
              <a:rPr lang="en-US" dirty="0">
                <a:cs typeface="Arial" charset="0"/>
              </a:rPr>
              <a:t>→</a:t>
            </a:r>
            <a:r>
              <a:rPr lang="en-US" dirty="0"/>
              <a:t> </a:t>
            </a:r>
            <a:r>
              <a:rPr lang="zh-CN" altLang="en-US" dirty="0" smtClean="0"/>
              <a:t>当某一块被访问时，就设置它所对应的的这一位</a:t>
            </a:r>
            <a:r>
              <a:rPr lang="en-US" dirty="0" smtClean="0"/>
              <a:t> </a:t>
            </a:r>
            <a:r>
              <a:rPr lang="en-US" dirty="0"/>
              <a:t>(and reset the other way’s bit</a:t>
            </a:r>
            <a:r>
              <a:rPr lang="en-US" dirty="0" smtClean="0"/>
              <a:t>)   </a:t>
            </a:r>
          </a:p>
          <a:p>
            <a:pPr marL="969962" lvl="2" indent="0">
              <a:lnSpc>
                <a:spcPct val="100000"/>
              </a:lnSpc>
              <a:spcBef>
                <a:spcPts val="600"/>
              </a:spcBef>
              <a:buNone/>
            </a:pPr>
            <a:endParaRPr lang="en-US" dirty="0"/>
          </a:p>
          <a:p>
            <a:pPr>
              <a:lnSpc>
                <a:spcPct val="100000"/>
              </a:lnSpc>
              <a:spcBef>
                <a:spcPts val="600"/>
              </a:spcBef>
            </a:pPr>
            <a:r>
              <a:rPr lang="en-US" altLang="zh-CN" dirty="0" smtClean="0"/>
              <a:t>N</a:t>
            </a:r>
            <a:r>
              <a:rPr lang="zh-CN" altLang="en-US" dirty="0" smtClean="0"/>
              <a:t>路组相联</a:t>
            </a:r>
            <a:r>
              <a:rPr lang="en-US" altLang="zh-CN" dirty="0"/>
              <a:t>cache </a:t>
            </a:r>
            <a:r>
              <a:rPr lang="zh-CN" altLang="en-US" dirty="0" smtClean="0"/>
              <a:t>的成本</a:t>
            </a:r>
            <a:endParaRPr lang="en-US" dirty="0"/>
          </a:p>
          <a:p>
            <a:pPr lvl="1">
              <a:lnSpc>
                <a:spcPct val="100000"/>
              </a:lnSpc>
              <a:spcBef>
                <a:spcPts val="600"/>
              </a:spcBef>
            </a:pPr>
            <a:r>
              <a:rPr lang="en-US" dirty="0"/>
              <a:t> </a:t>
            </a:r>
            <a:r>
              <a:rPr lang="en-US" altLang="zh-CN" dirty="0"/>
              <a:t>N</a:t>
            </a:r>
            <a:r>
              <a:rPr lang="zh-CN" altLang="en-US" dirty="0"/>
              <a:t>个比较器</a:t>
            </a:r>
            <a:r>
              <a:rPr lang="en-US" altLang="zh-CN" dirty="0"/>
              <a:t>(delay and area) </a:t>
            </a:r>
            <a:endParaRPr lang="en-US" dirty="0"/>
          </a:p>
          <a:p>
            <a:pPr lvl="1">
              <a:lnSpc>
                <a:spcPct val="100000"/>
              </a:lnSpc>
              <a:spcBef>
                <a:spcPts val="600"/>
              </a:spcBef>
            </a:pPr>
            <a:r>
              <a:rPr lang="zh-CN" altLang="en-US" dirty="0"/>
              <a:t>在数据准备好前的多选器延迟</a:t>
            </a:r>
            <a:r>
              <a:rPr lang="en-US" dirty="0"/>
              <a:t>(set selection</a:t>
            </a:r>
            <a:r>
              <a:rPr lang="zh-CN" altLang="en-US" dirty="0"/>
              <a:t>组的选择</a:t>
            </a:r>
            <a:r>
              <a:rPr lang="en-US" dirty="0"/>
              <a:t>)</a:t>
            </a:r>
          </a:p>
          <a:p>
            <a:pPr lvl="1">
              <a:lnSpc>
                <a:spcPct val="100000"/>
              </a:lnSpc>
              <a:spcBef>
                <a:spcPts val="600"/>
              </a:spcBef>
            </a:pPr>
            <a:r>
              <a:rPr lang="zh-CN" altLang="en-US" dirty="0"/>
              <a:t>数据在多路选择</a:t>
            </a:r>
            <a:r>
              <a:rPr lang="en-US" altLang="zh-CN" dirty="0"/>
              <a:t> </a:t>
            </a:r>
            <a:r>
              <a:rPr lang="en-US" dirty="0"/>
              <a:t>(</a:t>
            </a:r>
            <a:r>
              <a:rPr lang="zh-CN" altLang="en-US" dirty="0"/>
              <a:t>以及 </a:t>
            </a:r>
            <a:r>
              <a:rPr lang="en-US" dirty="0"/>
              <a:t>Hit/Miss decision)</a:t>
            </a:r>
            <a:r>
              <a:rPr lang="zh-CN" altLang="en-US" dirty="0"/>
              <a:t>之后准备好</a:t>
            </a:r>
            <a:r>
              <a:rPr lang="en-US" dirty="0"/>
              <a:t>. </a:t>
            </a:r>
            <a:r>
              <a:rPr lang="zh-CN" altLang="en-US" dirty="0"/>
              <a:t>而在直接映射</a:t>
            </a:r>
            <a:r>
              <a:rPr lang="en-US" altLang="zh-CN" dirty="0"/>
              <a:t>cache</a:t>
            </a:r>
            <a:r>
              <a:rPr lang="zh-CN" altLang="en-US" dirty="0"/>
              <a:t>中，在</a:t>
            </a:r>
            <a:r>
              <a:rPr lang="en-US" altLang="zh-CN" dirty="0"/>
              <a:t>Hit/Miss decision</a:t>
            </a:r>
            <a:r>
              <a:rPr lang="zh-CN" altLang="en-US" dirty="0"/>
              <a:t>之前，</a:t>
            </a:r>
            <a:r>
              <a:rPr lang="en-US" dirty="0"/>
              <a:t> </a:t>
            </a:r>
            <a:r>
              <a:rPr lang="zh-CN" altLang="en-US" dirty="0"/>
              <a:t>数据已经准备好了。</a:t>
            </a:r>
            <a:r>
              <a:rPr lang="en-US" dirty="0"/>
              <a:t> </a:t>
            </a:r>
          </a:p>
          <a:p>
            <a:pPr marL="495300" lvl="1" indent="0">
              <a:lnSpc>
                <a:spcPct val="100000"/>
              </a:lnSpc>
              <a:spcBef>
                <a:spcPts val="600"/>
              </a:spcBef>
              <a:buNone/>
            </a:pPr>
            <a:r>
              <a:rPr lang="zh-CN" altLang="en-US" dirty="0"/>
              <a:t>所以先假定会命中，然后等缺失发生以后进行恢复，是不可行的。</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57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95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2914" name="Rectangle 2"/>
          <p:cNvSpPr>
            <a:spLocks noGrp="1" noChangeArrowheads="1"/>
          </p:cNvSpPr>
          <p:nvPr>
            <p:ph type="title"/>
          </p:nvPr>
        </p:nvSpPr>
        <p:spPr/>
        <p:txBody>
          <a:bodyPr/>
          <a:lstStyle/>
          <a:p>
            <a:r>
              <a:rPr lang="zh-CN" altLang="en-US" dirty="0"/>
              <a:t>组相联</a:t>
            </a:r>
            <a:r>
              <a:rPr lang="en-US" dirty="0" smtClean="0"/>
              <a:t>Cache</a:t>
            </a:r>
            <a:r>
              <a:rPr lang="zh-CN" altLang="en-US" dirty="0" smtClean="0"/>
              <a:t>的优势</a:t>
            </a:r>
            <a:endParaRPr lang="en-US" dirty="0"/>
          </a:p>
        </p:txBody>
      </p:sp>
      <p:sp>
        <p:nvSpPr>
          <p:cNvPr id="1702915" name="Rectangle 3"/>
          <p:cNvSpPr>
            <a:spLocks noGrp="1" noChangeArrowheads="1"/>
          </p:cNvSpPr>
          <p:nvPr>
            <p:ph type="body" sz="half" idx="1"/>
          </p:nvPr>
        </p:nvSpPr>
        <p:spPr>
          <a:xfrm>
            <a:off x="533400" y="762000"/>
            <a:ext cx="8153400" cy="716093"/>
          </a:xfrm>
        </p:spPr>
        <p:txBody>
          <a:bodyPr/>
          <a:lstStyle/>
          <a:p>
            <a:r>
              <a:rPr lang="zh-CN" altLang="en-US" dirty="0" smtClean="0"/>
              <a:t>选择直接映射还是组相联是取决于：丢失的代价 </a:t>
            </a:r>
            <a:r>
              <a:rPr lang="en-US" altLang="zh-CN" dirty="0" err="1" smtClean="0"/>
              <a:t>vs</a:t>
            </a:r>
            <a:r>
              <a:rPr lang="en-US" altLang="zh-CN" dirty="0" smtClean="0"/>
              <a:t> </a:t>
            </a:r>
            <a:r>
              <a:rPr lang="zh-CN" altLang="en-US" dirty="0" smtClean="0"/>
              <a:t>实现的成本</a:t>
            </a:r>
            <a:endParaRPr lang="en-US" dirty="0"/>
          </a:p>
        </p:txBody>
      </p:sp>
      <p:graphicFrame>
        <p:nvGraphicFramePr>
          <p:cNvPr id="1702941" name="Object 29"/>
          <p:cNvGraphicFramePr>
            <a:graphicFrameLocks noGrp="1" noChangeAspect="1"/>
          </p:cNvGraphicFramePr>
          <p:nvPr>
            <p:ph sz="half" idx="2"/>
          </p:nvPr>
        </p:nvGraphicFramePr>
        <p:xfrm>
          <a:off x="1600200" y="1524000"/>
          <a:ext cx="5867400" cy="4310063"/>
        </p:xfrm>
        <a:graphic>
          <a:graphicData uri="http://schemas.openxmlformats.org/presentationml/2006/ole">
            <mc:AlternateContent xmlns:mc="http://schemas.openxmlformats.org/markup-compatibility/2006">
              <mc:Choice xmlns:v="urn:schemas-microsoft-com:vml" Requires="v">
                <p:oleObj spid="_x0000_s6267" name="Chart" r:id="rId4" imgW="6715125" imgH="4934009" progId="MSGraph.Chart.8">
                  <p:embed followColorScheme="full"/>
                </p:oleObj>
              </mc:Choice>
              <mc:Fallback>
                <p:oleObj name="Chart" r:id="rId4" imgW="6715125" imgH="4934009" progId="MSGraph.Chart.8">
                  <p:embed followColorScheme="full"/>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524000"/>
                        <a:ext cx="5867400" cy="431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2943" name="Text Box 31"/>
          <p:cNvSpPr txBox="1">
            <a:spLocks noChangeArrowheads="1"/>
          </p:cNvSpPr>
          <p:nvPr/>
        </p:nvSpPr>
        <p:spPr bwMode="auto">
          <a:xfrm>
            <a:off x="6248400" y="4495800"/>
            <a:ext cx="2895600" cy="825500"/>
          </a:xfrm>
          <a:prstGeom prst="rect">
            <a:avLst/>
          </a:prstGeom>
          <a:noFill/>
          <a:ln w="12700">
            <a:noFill/>
            <a:miter lim="800000"/>
            <a:headEnd/>
            <a:tailEnd/>
          </a:ln>
          <a:effectLst/>
        </p:spPr>
        <p:txBody>
          <a:bodyPr>
            <a:spAutoFit/>
          </a:bodyPr>
          <a:lstStyle/>
          <a:p>
            <a:r>
              <a:rPr lang="en-US" sz="1600" dirty="0">
                <a:solidFill>
                  <a:schemeClr val="accent2"/>
                </a:solidFill>
              </a:rPr>
              <a:t>Data from Hennessy &amp; Patterson, </a:t>
            </a:r>
            <a:r>
              <a:rPr lang="en-US" sz="1600" i="1" dirty="0">
                <a:solidFill>
                  <a:schemeClr val="accent2"/>
                </a:solidFill>
              </a:rPr>
              <a:t>Computer Architecture</a:t>
            </a:r>
            <a:r>
              <a:rPr lang="en-US" sz="1600" dirty="0">
                <a:solidFill>
                  <a:schemeClr val="accent2"/>
                </a:solidFill>
              </a:rPr>
              <a:t>, 2003</a:t>
            </a:r>
          </a:p>
        </p:txBody>
      </p:sp>
      <p:sp>
        <p:nvSpPr>
          <p:cNvPr id="1702944" name="Rectangle 32"/>
          <p:cNvSpPr>
            <a:spLocks noChangeArrowheads="1"/>
          </p:cNvSpPr>
          <p:nvPr/>
        </p:nvSpPr>
        <p:spPr bwMode="auto">
          <a:xfrm>
            <a:off x="533400" y="5715000"/>
            <a:ext cx="8001000" cy="78996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（上图为</a:t>
            </a:r>
            <a:r>
              <a:rPr lang="en-US" altLang="zh-CN" sz="2400" dirty="0" smtClean="0">
                <a:solidFill>
                  <a:schemeClr val="tx1"/>
                </a:solidFill>
              </a:rPr>
              <a:t>5-30</a:t>
            </a:r>
            <a:r>
              <a:rPr lang="zh-CN" altLang="en-US" sz="2400" dirty="0" smtClean="0">
                <a:solidFill>
                  <a:schemeClr val="tx1"/>
                </a:solidFill>
              </a:rPr>
              <a:t>）最大的改进出现在直接映射变化到两路组相联，缺失率下降了</a:t>
            </a:r>
            <a:r>
              <a:rPr lang="en-US" altLang="zh-CN" sz="2400" dirty="0" smtClean="0">
                <a:solidFill>
                  <a:schemeClr val="tx1"/>
                </a:solidFill>
              </a:rPr>
              <a:t>20% - 30%</a:t>
            </a:r>
            <a:endParaRPr lang="en-US" sz="24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a:xfrm>
            <a:off x="533400" y="304800"/>
            <a:ext cx="8153400" cy="422275"/>
          </a:xfrm>
        </p:spPr>
        <p:txBody>
          <a:bodyPr/>
          <a:lstStyle/>
          <a:p>
            <a:r>
              <a:rPr lang="zh-CN" altLang="en-US" dirty="0"/>
              <a:t>降低</a:t>
            </a:r>
            <a:r>
              <a:rPr lang="en-US" altLang="zh-CN" dirty="0"/>
              <a:t>cache</a:t>
            </a:r>
            <a:r>
              <a:rPr lang="zh-CN" altLang="en-US" dirty="0"/>
              <a:t>缺失率的方法</a:t>
            </a:r>
            <a:endParaRPr lang="en-US" dirty="0"/>
          </a:p>
        </p:txBody>
      </p:sp>
      <p:sp>
        <p:nvSpPr>
          <p:cNvPr id="1700867" name="Rectangle 3"/>
          <p:cNvSpPr>
            <a:spLocks noGrp="1" noChangeArrowheads="1"/>
          </p:cNvSpPr>
          <p:nvPr>
            <p:ph type="body" idx="1"/>
          </p:nvPr>
        </p:nvSpPr>
        <p:spPr>
          <a:xfrm>
            <a:off x="533400" y="838200"/>
            <a:ext cx="8153400" cy="5914440"/>
          </a:xfrm>
        </p:spPr>
        <p:txBody>
          <a:bodyPr/>
          <a:lstStyle/>
          <a:p>
            <a:pPr marL="457200" indent="-457200">
              <a:lnSpc>
                <a:spcPct val="100000"/>
              </a:lnSpc>
              <a:spcBef>
                <a:spcPts val="600"/>
              </a:spcBef>
              <a:buFont typeface="Wingdings" pitchFamily="2" charset="2"/>
              <a:buAutoNum type="arabicPeriod" startAt="2"/>
            </a:pPr>
            <a:r>
              <a:rPr lang="zh-CN" altLang="en-US" dirty="0" smtClean="0"/>
              <a:t>使用多级</a:t>
            </a:r>
            <a:r>
              <a:rPr lang="en-US" altLang="zh-CN" dirty="0" smtClean="0"/>
              <a:t>cache</a:t>
            </a:r>
            <a:r>
              <a:rPr lang="zh-CN" altLang="en-US" dirty="0" smtClean="0"/>
              <a:t>结构减少缺失代价</a:t>
            </a:r>
            <a:endParaRPr lang="en-US" dirty="0"/>
          </a:p>
          <a:p>
            <a:pPr marL="876300" lvl="1" indent="-381000">
              <a:lnSpc>
                <a:spcPct val="100000"/>
              </a:lnSpc>
              <a:spcBef>
                <a:spcPts val="600"/>
              </a:spcBef>
            </a:pPr>
            <a:endParaRPr lang="en-US" dirty="0"/>
          </a:p>
          <a:p>
            <a:pPr marL="457200" indent="-457200">
              <a:lnSpc>
                <a:spcPct val="100000"/>
              </a:lnSpc>
              <a:spcBef>
                <a:spcPts val="600"/>
              </a:spcBef>
            </a:pPr>
            <a:r>
              <a:rPr lang="zh-CN" altLang="en-US" dirty="0" smtClean="0"/>
              <a:t>随着先进技术的发展，芯片上已经有空间使用较大的一级</a:t>
            </a:r>
            <a:r>
              <a:rPr lang="en-US" altLang="zh-CN" dirty="0" smtClean="0"/>
              <a:t>cache</a:t>
            </a:r>
            <a:r>
              <a:rPr lang="zh-CN" altLang="en-US" dirty="0" smtClean="0"/>
              <a:t>，或者增加额外的</a:t>
            </a:r>
            <a:r>
              <a:rPr lang="zh-CN" altLang="en-US" dirty="0"/>
              <a:t>第</a:t>
            </a:r>
            <a:r>
              <a:rPr lang="zh-CN" altLang="en-US" dirty="0" smtClean="0"/>
              <a:t>二级</a:t>
            </a:r>
            <a:r>
              <a:rPr lang="en-US" altLang="zh-CN" dirty="0" smtClean="0"/>
              <a:t>cache</a:t>
            </a:r>
            <a:r>
              <a:rPr lang="zh-CN" altLang="en-US" dirty="0" smtClean="0"/>
              <a:t>（有指令</a:t>
            </a:r>
            <a:r>
              <a:rPr lang="en-US" altLang="zh-CN" dirty="0" smtClean="0"/>
              <a:t>cache</a:t>
            </a:r>
            <a:r>
              <a:rPr lang="zh-CN" altLang="en-US" dirty="0" smtClean="0"/>
              <a:t>和数据</a:t>
            </a:r>
            <a:r>
              <a:rPr lang="en-US" altLang="zh-CN" dirty="0" smtClean="0"/>
              <a:t>cache</a:t>
            </a:r>
            <a:r>
              <a:rPr lang="zh-CN" altLang="en-US" dirty="0" smtClean="0"/>
              <a:t>），甚至一些情况下还有第三级</a:t>
            </a:r>
            <a:r>
              <a:rPr lang="en-US" altLang="zh-CN" dirty="0" smtClean="0"/>
              <a:t>cache</a:t>
            </a:r>
            <a:endParaRPr lang="en-US" altLang="zh-CN" dirty="0"/>
          </a:p>
          <a:p>
            <a:pPr marL="457200" indent="-457200">
              <a:lnSpc>
                <a:spcPct val="100000"/>
              </a:lnSpc>
              <a:spcBef>
                <a:spcPts val="600"/>
              </a:spcBef>
            </a:pPr>
            <a:r>
              <a:rPr lang="zh-CN" altLang="en-US" dirty="0" smtClean="0"/>
              <a:t>假定理想的</a:t>
            </a:r>
            <a:r>
              <a:rPr lang="en-US" altLang="zh-CN" dirty="0" smtClean="0"/>
              <a:t>CPI</a:t>
            </a:r>
            <a:r>
              <a:rPr lang="zh-CN" altLang="en-US" dirty="0" smtClean="0"/>
              <a:t>为</a:t>
            </a:r>
            <a:r>
              <a:rPr lang="en-US" altLang="zh-CN" dirty="0" smtClean="0"/>
              <a:t>2</a:t>
            </a:r>
            <a:r>
              <a:rPr lang="zh-CN" altLang="en-US" dirty="0" smtClean="0"/>
              <a:t>，到主存的缺失代价为</a:t>
            </a:r>
            <a:r>
              <a:rPr lang="en-US" altLang="zh-CN" dirty="0"/>
              <a:t>100 </a:t>
            </a:r>
            <a:r>
              <a:rPr lang="en-US" altLang="zh-CN" dirty="0" smtClean="0"/>
              <a:t>cycle</a:t>
            </a:r>
            <a:r>
              <a:rPr lang="zh-CN" altLang="en-US" dirty="0" smtClean="0"/>
              <a:t>（可以理解为访问主存的时间）</a:t>
            </a:r>
            <a:r>
              <a:rPr lang="en-US" altLang="zh-CN" dirty="0" smtClean="0"/>
              <a:t>, </a:t>
            </a:r>
            <a:r>
              <a:rPr lang="zh-CN" altLang="en-US" dirty="0" smtClean="0"/>
              <a:t>到二级</a:t>
            </a:r>
            <a:r>
              <a:rPr lang="en-US" altLang="zh-CN" dirty="0" smtClean="0"/>
              <a:t>cache</a:t>
            </a:r>
            <a:r>
              <a:rPr lang="zh-CN" altLang="en-US" dirty="0" smtClean="0"/>
              <a:t>的缺失代价为</a:t>
            </a:r>
            <a:r>
              <a:rPr lang="en-US" dirty="0" smtClean="0"/>
              <a:t> 25 cycle</a:t>
            </a:r>
            <a:r>
              <a:rPr lang="zh-CN" altLang="en-US" dirty="0" smtClean="0"/>
              <a:t>（可以理解为访问二级</a:t>
            </a:r>
            <a:r>
              <a:rPr lang="en-US" altLang="zh-CN" dirty="0" smtClean="0"/>
              <a:t>cache</a:t>
            </a:r>
            <a:r>
              <a:rPr lang="zh-CN" altLang="en-US" dirty="0" smtClean="0"/>
              <a:t>的时间）</a:t>
            </a:r>
            <a:r>
              <a:rPr lang="en-US" dirty="0" smtClean="0"/>
              <a:t> </a:t>
            </a:r>
            <a:r>
              <a:rPr lang="zh-CN" altLang="en-US" dirty="0" smtClean="0"/>
              <a:t>，</a:t>
            </a:r>
            <a:r>
              <a:rPr lang="en-US" altLang="zh-CN" dirty="0" smtClean="0"/>
              <a:t>load</a:t>
            </a:r>
            <a:r>
              <a:rPr lang="zh-CN" altLang="en-US" dirty="0" smtClean="0"/>
              <a:t>和</a:t>
            </a:r>
            <a:r>
              <a:rPr lang="en-US" altLang="zh-CN" dirty="0" smtClean="0"/>
              <a:t>store</a:t>
            </a:r>
            <a:r>
              <a:rPr lang="zh-CN" altLang="en-US" dirty="0" smtClean="0"/>
              <a:t>的频率为</a:t>
            </a:r>
            <a:r>
              <a:rPr lang="en-US" dirty="0" smtClean="0"/>
              <a:t>36</a:t>
            </a:r>
            <a:r>
              <a:rPr lang="en-US" dirty="0"/>
              <a:t>% </a:t>
            </a:r>
            <a:r>
              <a:rPr lang="en-US" dirty="0" smtClean="0"/>
              <a:t>, </a:t>
            </a:r>
            <a:r>
              <a:rPr lang="zh-CN" altLang="en-US" dirty="0"/>
              <a:t>在</a:t>
            </a:r>
            <a:r>
              <a:rPr lang="zh-CN" altLang="en-US" dirty="0" smtClean="0"/>
              <a:t>一级指令</a:t>
            </a:r>
            <a:r>
              <a:rPr lang="en-US" altLang="zh-CN" dirty="0" smtClean="0"/>
              <a:t>cache</a:t>
            </a:r>
            <a:r>
              <a:rPr lang="zh-CN" altLang="en-US" dirty="0" smtClean="0"/>
              <a:t>和一级数据</a:t>
            </a:r>
            <a:r>
              <a:rPr lang="en-US" altLang="zh-CN" dirty="0" smtClean="0"/>
              <a:t>cache</a:t>
            </a:r>
            <a:r>
              <a:rPr lang="zh-CN" altLang="en-US" dirty="0" smtClean="0"/>
              <a:t>的缺失率分别为</a:t>
            </a:r>
            <a:r>
              <a:rPr lang="en-US" dirty="0" smtClean="0"/>
              <a:t> </a:t>
            </a:r>
            <a:r>
              <a:rPr lang="en-US" dirty="0"/>
              <a:t>2% (4</a:t>
            </a:r>
            <a:r>
              <a:rPr lang="en-US" dirty="0" smtClean="0"/>
              <a:t>%), </a:t>
            </a:r>
            <a:r>
              <a:rPr lang="zh-CN" altLang="en-US" dirty="0" smtClean="0"/>
              <a:t>在二级</a:t>
            </a:r>
            <a:r>
              <a:rPr lang="en-US" altLang="zh-CN" dirty="0" smtClean="0"/>
              <a:t>cache</a:t>
            </a:r>
            <a:r>
              <a:rPr lang="zh-CN" altLang="en-US" dirty="0" smtClean="0"/>
              <a:t>的缺失率为</a:t>
            </a:r>
            <a:r>
              <a:rPr lang="en-US" dirty="0" smtClean="0"/>
              <a:t>0.5%</a:t>
            </a:r>
            <a:r>
              <a:rPr lang="zh-CN" altLang="en-US" dirty="0" smtClean="0"/>
              <a:t>。注：缺失率定义为在某一层的缺失访问次数与从</a:t>
            </a:r>
            <a:r>
              <a:rPr lang="en-US" altLang="zh-CN" dirty="0" err="1" smtClean="0"/>
              <a:t>cpu</a:t>
            </a:r>
            <a:r>
              <a:rPr lang="zh-CN" altLang="en-US" smtClean="0"/>
              <a:t>的角度看，对内存总访问</a:t>
            </a:r>
            <a:r>
              <a:rPr lang="zh-CN" altLang="en-US" dirty="0" smtClean="0"/>
              <a:t>次数的比例。</a:t>
            </a:r>
            <a:endParaRPr lang="en-US" dirty="0" smtClean="0"/>
          </a:p>
          <a:p>
            <a:pPr marL="1312863" lvl="2" indent="-342900">
              <a:lnSpc>
                <a:spcPct val="100000"/>
              </a:lnSpc>
              <a:spcBef>
                <a:spcPts val="600"/>
              </a:spcBef>
            </a:pPr>
            <a:endParaRPr lang="en-US" sz="1200" dirty="0" smtClean="0"/>
          </a:p>
          <a:p>
            <a:pPr marL="876300" lvl="1" indent="-381000">
              <a:lnSpc>
                <a:spcPct val="100000"/>
              </a:lnSpc>
              <a:spcBef>
                <a:spcPts val="600"/>
              </a:spcBef>
              <a:buFont typeface="Monotype Sorts" pitchFamily="2" charset="2"/>
              <a:buNone/>
            </a:pPr>
            <a:r>
              <a:rPr lang="en-US" dirty="0" err="1" smtClean="0"/>
              <a:t>CPI</a:t>
            </a:r>
            <a:r>
              <a:rPr lang="en-US" baseline="-25000" dirty="0" err="1" smtClean="0"/>
              <a:t>stalls</a:t>
            </a:r>
            <a:r>
              <a:rPr lang="en-US" baseline="-25000" dirty="0" smtClean="0"/>
              <a:t> </a:t>
            </a:r>
            <a:r>
              <a:rPr lang="en-US" dirty="0" smtClean="0"/>
              <a:t> =  2  +  .02</a:t>
            </a:r>
            <a:r>
              <a:rPr lang="en-US" dirty="0" smtClean="0">
                <a:cs typeface="Arial" charset="0"/>
              </a:rPr>
              <a:t>×</a:t>
            </a:r>
            <a:r>
              <a:rPr lang="en-US" dirty="0" smtClean="0"/>
              <a:t>25  +  .36</a:t>
            </a:r>
            <a:r>
              <a:rPr lang="en-US" dirty="0" smtClean="0">
                <a:cs typeface="Arial" charset="0"/>
              </a:rPr>
              <a:t>×</a:t>
            </a:r>
            <a:r>
              <a:rPr lang="en-US" dirty="0" smtClean="0"/>
              <a:t>.04</a:t>
            </a:r>
            <a:r>
              <a:rPr lang="en-US" dirty="0" smtClean="0">
                <a:cs typeface="Arial" charset="0"/>
              </a:rPr>
              <a:t>×</a:t>
            </a:r>
            <a:r>
              <a:rPr lang="en-US" dirty="0" smtClean="0"/>
              <a:t>25  +  .005</a:t>
            </a:r>
            <a:r>
              <a:rPr lang="en-US" dirty="0" smtClean="0">
                <a:cs typeface="Arial" charset="0"/>
              </a:rPr>
              <a:t>×100  + 					.36×.005×100  =  3.54                                                                	          			(as compared to 5.44 with no L2$)</a:t>
            </a:r>
            <a:endParaRPr lang="en-US" dirty="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0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0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a:xfrm>
            <a:off x="533400" y="304800"/>
            <a:ext cx="8153400" cy="422275"/>
          </a:xfrm>
        </p:spPr>
        <p:txBody>
          <a:bodyPr/>
          <a:lstStyle/>
          <a:p>
            <a:r>
              <a:rPr lang="zh-CN" altLang="en-US" dirty="0" smtClean="0"/>
              <a:t>多级</a:t>
            </a:r>
            <a:r>
              <a:rPr lang="en-US" dirty="0" smtClean="0"/>
              <a:t>Cache</a:t>
            </a:r>
            <a:r>
              <a:rPr lang="zh-CN" altLang="en-US" dirty="0" smtClean="0"/>
              <a:t>的设计考虑</a:t>
            </a:r>
            <a:endParaRPr lang="en-US" dirty="0"/>
          </a:p>
        </p:txBody>
      </p:sp>
      <p:sp>
        <p:nvSpPr>
          <p:cNvPr id="1705987" name="Rectangle 3"/>
          <p:cNvSpPr>
            <a:spLocks noGrp="1" noChangeArrowheads="1"/>
          </p:cNvSpPr>
          <p:nvPr>
            <p:ph type="body" idx="1"/>
          </p:nvPr>
        </p:nvSpPr>
        <p:spPr>
          <a:xfrm>
            <a:off x="533400" y="838200"/>
            <a:ext cx="8153400" cy="4948021"/>
          </a:xfrm>
        </p:spPr>
        <p:txBody>
          <a:bodyPr/>
          <a:lstStyle/>
          <a:p>
            <a:r>
              <a:rPr lang="zh-CN" altLang="en-US" dirty="0" smtClean="0"/>
              <a:t>一级</a:t>
            </a:r>
            <a:r>
              <a:rPr lang="en-US" altLang="zh-CN" dirty="0" smtClean="0"/>
              <a:t>cache</a:t>
            </a:r>
            <a:r>
              <a:rPr lang="zh-CN" altLang="en-US" dirty="0" smtClean="0"/>
              <a:t>和二级</a:t>
            </a:r>
            <a:r>
              <a:rPr lang="en-US" altLang="zh-CN" dirty="0" smtClean="0"/>
              <a:t>cache</a:t>
            </a:r>
            <a:r>
              <a:rPr lang="zh-CN" altLang="en-US" dirty="0" smtClean="0"/>
              <a:t>的设计思想明显不同</a:t>
            </a:r>
            <a:endParaRPr lang="en-US" dirty="0" smtClean="0"/>
          </a:p>
          <a:p>
            <a:pPr lvl="1"/>
            <a:r>
              <a:rPr lang="zh-CN" altLang="en-US" dirty="0" smtClean="0"/>
              <a:t>一级</a:t>
            </a:r>
            <a:r>
              <a:rPr lang="en-US" altLang="zh-CN" dirty="0" smtClean="0"/>
              <a:t>cache</a:t>
            </a:r>
            <a:r>
              <a:rPr lang="zh-CN" altLang="en-US" dirty="0" smtClean="0"/>
              <a:t>（单级</a:t>
            </a:r>
            <a:r>
              <a:rPr lang="en-US" altLang="zh-CN" dirty="0" smtClean="0"/>
              <a:t>cache</a:t>
            </a:r>
            <a:r>
              <a:rPr lang="zh-CN" altLang="en-US" dirty="0" smtClean="0"/>
              <a:t>）主要致力于</a:t>
            </a:r>
            <a:r>
              <a:rPr lang="zh-CN" altLang="en-US" dirty="0" smtClean="0">
                <a:solidFill>
                  <a:srgbClr val="FF0000"/>
                </a:solidFill>
              </a:rPr>
              <a:t>减少命中时间</a:t>
            </a:r>
            <a:r>
              <a:rPr lang="zh-CN" altLang="en-US" dirty="0" smtClean="0"/>
              <a:t>而获得较短的时钟周期或者较少的流水级</a:t>
            </a:r>
            <a:endParaRPr lang="en-US" dirty="0" smtClean="0"/>
          </a:p>
          <a:p>
            <a:pPr lvl="2"/>
            <a:r>
              <a:rPr lang="zh-CN" altLang="en-US" dirty="0" smtClean="0"/>
              <a:t>一级</a:t>
            </a:r>
            <a:r>
              <a:rPr lang="en-US" altLang="zh-CN" dirty="0" smtClean="0"/>
              <a:t>cache</a:t>
            </a:r>
            <a:r>
              <a:rPr lang="zh-CN" altLang="en-US" dirty="0" smtClean="0"/>
              <a:t>容量小</a:t>
            </a:r>
            <a:endParaRPr lang="en-US" dirty="0"/>
          </a:p>
          <a:p>
            <a:pPr lvl="1"/>
            <a:r>
              <a:rPr lang="zh-CN" altLang="en-US" dirty="0" smtClean="0"/>
              <a:t>二级</a:t>
            </a:r>
            <a:r>
              <a:rPr lang="en-US" altLang="zh-CN" dirty="0" smtClean="0"/>
              <a:t>cache</a:t>
            </a:r>
            <a:r>
              <a:rPr lang="zh-CN" altLang="en-US" dirty="0" smtClean="0"/>
              <a:t>则主要针对于</a:t>
            </a:r>
            <a:r>
              <a:rPr lang="zh-CN" altLang="en-US" dirty="0" smtClean="0">
                <a:solidFill>
                  <a:srgbClr val="FF0000"/>
                </a:solidFill>
              </a:rPr>
              <a:t>改善缺失率</a:t>
            </a:r>
            <a:r>
              <a:rPr lang="zh-CN" altLang="en-US" dirty="0" smtClean="0"/>
              <a:t>以减少长时间的访存代价 </a:t>
            </a:r>
            <a:r>
              <a:rPr lang="en-US" altLang="zh-CN" dirty="0" smtClean="0"/>
              <a:t>	 </a:t>
            </a:r>
            <a:r>
              <a:rPr lang="en-US" altLang="zh-CN" dirty="0" smtClean="0">
                <a:solidFill>
                  <a:srgbClr val="FF0000"/>
                </a:solidFill>
              </a:rPr>
              <a:t>-</a:t>
            </a:r>
            <a:r>
              <a:rPr lang="en-US" altLang="zh-CN" dirty="0" smtClean="0"/>
              <a:t> </a:t>
            </a:r>
            <a:r>
              <a:rPr lang="zh-CN" altLang="en-US" dirty="0" smtClean="0"/>
              <a:t>二级</a:t>
            </a:r>
            <a:r>
              <a:rPr lang="en-US" altLang="zh-CN" dirty="0" smtClean="0"/>
              <a:t>cache</a:t>
            </a:r>
            <a:r>
              <a:rPr lang="zh-CN" altLang="en-US" dirty="0" smtClean="0"/>
              <a:t>容量较大</a:t>
            </a:r>
            <a:endParaRPr lang="en-US" dirty="0" smtClean="0"/>
          </a:p>
          <a:p>
            <a:pPr lvl="2"/>
            <a:r>
              <a:rPr lang="zh-CN" altLang="en-US" dirty="0" smtClean="0"/>
              <a:t>具有较高的关联度</a:t>
            </a:r>
            <a:endParaRPr lang="en-US" dirty="0" smtClean="0"/>
          </a:p>
          <a:p>
            <a:r>
              <a:rPr lang="zh-CN" altLang="en-US" dirty="0" smtClean="0"/>
              <a:t>因为有了</a:t>
            </a:r>
            <a:r>
              <a:rPr lang="zh-CN" altLang="en-US" dirty="0"/>
              <a:t>二</a:t>
            </a:r>
            <a:r>
              <a:rPr lang="zh-CN" altLang="en-US" dirty="0" smtClean="0"/>
              <a:t>级</a:t>
            </a:r>
            <a:r>
              <a:rPr lang="en-US" altLang="zh-CN" dirty="0" smtClean="0"/>
              <a:t>cache</a:t>
            </a:r>
            <a:r>
              <a:rPr lang="zh-CN" altLang="en-US" dirty="0" smtClean="0"/>
              <a:t>的存在，一级</a:t>
            </a:r>
            <a:r>
              <a:rPr lang="en-US" altLang="zh-CN" dirty="0" smtClean="0"/>
              <a:t>cache</a:t>
            </a:r>
            <a:r>
              <a:rPr lang="zh-CN" altLang="en-US" dirty="0" smtClean="0"/>
              <a:t>的缺失代价得到显著降低</a:t>
            </a:r>
            <a:r>
              <a:rPr lang="en-US" dirty="0" smtClean="0"/>
              <a:t>– </a:t>
            </a:r>
            <a:r>
              <a:rPr lang="zh-CN" altLang="en-US" dirty="0" smtClean="0"/>
              <a:t>所以相对于单级</a:t>
            </a:r>
            <a:r>
              <a:rPr lang="en-US" altLang="zh-CN" dirty="0" smtClean="0"/>
              <a:t>cache</a:t>
            </a:r>
            <a:r>
              <a:rPr lang="zh-CN" altLang="en-US" dirty="0" smtClean="0"/>
              <a:t>，两级</a:t>
            </a:r>
            <a:r>
              <a:rPr lang="en-US" altLang="zh-CN" dirty="0" smtClean="0"/>
              <a:t>cache</a:t>
            </a:r>
            <a:r>
              <a:rPr lang="zh-CN" altLang="en-US" smtClean="0"/>
              <a:t>中第一级</a:t>
            </a:r>
            <a:r>
              <a:rPr lang="en-US" altLang="zh-CN" dirty="0" smtClean="0"/>
              <a:t>cache</a:t>
            </a:r>
            <a:r>
              <a:rPr lang="zh-CN" altLang="en-US" dirty="0" smtClean="0"/>
              <a:t>的容量更小</a:t>
            </a:r>
            <a:r>
              <a:rPr lang="en-US" altLang="zh-CN" dirty="0" smtClean="0"/>
              <a:t>(</a:t>
            </a:r>
            <a:r>
              <a:rPr lang="zh-CN" altLang="en-US" dirty="0" smtClean="0"/>
              <a:t>更快</a:t>
            </a:r>
            <a:r>
              <a:rPr lang="en-US" altLang="zh-CN" dirty="0" smtClean="0"/>
              <a:t>)</a:t>
            </a:r>
            <a:r>
              <a:rPr lang="zh-CN" altLang="en-US" dirty="0" smtClean="0"/>
              <a:t>，但是缺失率更高</a:t>
            </a:r>
            <a:endParaRPr lang="en-US" altLang="zh-CN" dirty="0" smtClean="0"/>
          </a:p>
          <a:p>
            <a:r>
              <a:rPr lang="zh-CN" altLang="en-US" dirty="0" smtClean="0"/>
              <a:t>对于二级</a:t>
            </a:r>
            <a:r>
              <a:rPr lang="en-US" altLang="zh-CN" dirty="0" smtClean="0"/>
              <a:t>cache</a:t>
            </a:r>
            <a:r>
              <a:rPr lang="zh-CN" altLang="en-US" dirty="0" smtClean="0"/>
              <a:t>来说，命中时间没有缺失率那么重要</a:t>
            </a:r>
            <a:endParaRPr lang="en-US" dirty="0" smtClean="0"/>
          </a:p>
          <a:p>
            <a:pPr lvl="1"/>
            <a:r>
              <a:rPr lang="en-US" dirty="0" smtClean="0"/>
              <a:t>2</a:t>
            </a:r>
            <a:r>
              <a:rPr lang="zh-CN" altLang="en-US" dirty="0" smtClean="0"/>
              <a:t>级</a:t>
            </a:r>
            <a:r>
              <a:rPr lang="en-US" altLang="zh-CN" dirty="0" smtClean="0"/>
              <a:t>cache</a:t>
            </a:r>
            <a:r>
              <a:rPr lang="zh-CN" altLang="en-US" dirty="0" smtClean="0"/>
              <a:t>的命中时间决定了</a:t>
            </a:r>
            <a:r>
              <a:rPr lang="en-US" altLang="zh-CN" dirty="0" smtClean="0"/>
              <a:t>1</a:t>
            </a:r>
            <a:r>
              <a:rPr lang="zh-CN" altLang="en-US" dirty="0" smtClean="0"/>
              <a:t>级</a:t>
            </a:r>
            <a:r>
              <a:rPr lang="en-US" altLang="zh-CN" dirty="0" smtClean="0"/>
              <a:t>cache</a:t>
            </a:r>
            <a:r>
              <a:rPr lang="zh-CN" altLang="en-US" dirty="0" smtClean="0"/>
              <a:t>的缺失代价</a:t>
            </a:r>
            <a:endParaRPr lang="en-US" altLang="zh-CN" dirty="0" smtClean="0"/>
          </a:p>
          <a:p>
            <a:pPr lvl="1"/>
            <a:r>
              <a:rPr lang="en-US" dirty="0" smtClean="0"/>
              <a:t>2</a:t>
            </a:r>
            <a:r>
              <a:rPr lang="zh-CN" altLang="en-US" dirty="0" smtClean="0"/>
              <a:t>级</a:t>
            </a:r>
            <a:r>
              <a:rPr lang="en-US" altLang="zh-CN" dirty="0" smtClean="0"/>
              <a:t>cache</a:t>
            </a:r>
            <a:r>
              <a:rPr lang="zh-CN" altLang="en-US" dirty="0" smtClean="0"/>
              <a:t>的局部缺失率</a:t>
            </a:r>
            <a:r>
              <a:rPr lang="en-US" dirty="0" smtClean="0"/>
              <a:t> &gt;&gt;</a:t>
            </a:r>
            <a:r>
              <a:rPr lang="zh-CN" altLang="en-US" dirty="0" smtClean="0"/>
              <a:t>全局缺失率</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059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059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05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a:xfrm>
            <a:off x="533400" y="304800"/>
            <a:ext cx="8153400" cy="422275"/>
          </a:xfrm>
        </p:spPr>
        <p:txBody>
          <a:bodyPr/>
          <a:lstStyle/>
          <a:p>
            <a:r>
              <a:rPr lang="zh-CN" altLang="en-US" dirty="0" smtClean="0"/>
              <a:t>两个机器的</a:t>
            </a:r>
            <a:r>
              <a:rPr lang="en-US" dirty="0" smtClean="0"/>
              <a:t>Cache</a:t>
            </a:r>
            <a:r>
              <a:rPr lang="zh-CN" altLang="en-US" dirty="0" smtClean="0"/>
              <a:t>参数</a:t>
            </a:r>
            <a:endParaRPr lang="en-US" dirty="0"/>
          </a:p>
        </p:txBody>
      </p:sp>
      <p:graphicFrame>
        <p:nvGraphicFramePr>
          <p:cNvPr id="1707128" name="Group 120"/>
          <p:cNvGraphicFramePr>
            <a:graphicFrameLocks noGrp="1"/>
          </p:cNvGraphicFramePr>
          <p:nvPr/>
        </p:nvGraphicFramePr>
        <p:xfrm>
          <a:off x="304800" y="990600"/>
          <a:ext cx="8534400" cy="5394960"/>
        </p:xfrm>
        <a:graphic>
          <a:graphicData uri="http://schemas.openxmlformats.org/drawingml/2006/table">
            <a:tbl>
              <a:tblPr/>
              <a:tblGrid>
                <a:gridCol w="2157743"/>
                <a:gridCol w="3110944"/>
                <a:gridCol w="3265713"/>
              </a:tblGrid>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Intel Nehalem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AMD Barcelona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cache organization &amp;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Split I$ and D$; 32KB for each per core; 64B blocks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Split I$ and D$; 64KB for each per core; 64B blocks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a:t>
                      </a:r>
                      <a:r>
                        <a:rPr kumimoji="0" lang="en-US" sz="1800" b="0" i="0" u="none" strike="noStrike" cap="none" normalizeH="0" baseline="0" dirty="0" err="1" smtClean="0">
                          <a:ln>
                            <a:noFill/>
                          </a:ln>
                          <a:solidFill>
                            <a:schemeClr val="tx1"/>
                          </a:solidFill>
                          <a:effectLst/>
                          <a:latin typeface="Arial" charset="0"/>
                        </a:rPr>
                        <a:t>associativity</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4-way (I), 8-way (D) set assoc.; ~LRU replacement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2-way set assoc.; LRU replacement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cache organization &amp;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Unified; 256MB (0.25MB) per core; 64B blocks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Unified; 512KB (0.5MB) per core; 64B blocks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a:t>
                      </a:r>
                      <a:r>
                        <a:rPr kumimoji="0" lang="en-US" sz="1800" b="0" i="0" u="none" strike="noStrike" cap="none" normalizeH="0" baseline="0" dirty="0" err="1" smtClean="0">
                          <a:ln>
                            <a:noFill/>
                          </a:ln>
                          <a:solidFill>
                            <a:schemeClr val="tx1"/>
                          </a:solidFill>
                          <a:effectLst/>
                          <a:latin typeface="Arial" charset="0"/>
                        </a:rPr>
                        <a:t>associativity</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8-way set assoc.; ~LRU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16-way set assoc.; ~LRU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write-back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L3 cache organization &amp;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Unified; 8192KB (8MB) shared by cores; 64B blocks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Unified; 2048KB (2MB) shared by cores; 64B blocks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L3 </a:t>
                      </a:r>
                      <a:r>
                        <a:rPr kumimoji="0" lang="en-US" sz="1800" b="0" i="0" u="none" strike="noStrike" cap="none" normalizeH="0" baseline="0" dirty="0" err="1" smtClean="0">
                          <a:ln>
                            <a:noFill/>
                          </a:ln>
                          <a:solidFill>
                            <a:schemeClr val="tx1"/>
                          </a:solidFill>
                          <a:effectLst/>
                          <a:latin typeface="Arial" charset="0"/>
                        </a:rPr>
                        <a:t>associativity</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16-way set assoc.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32-way set assoc.; evict block shared by fewest cores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L3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有限状态机</a:t>
            </a:r>
            <a:r>
              <a:rPr lang="en-US" altLang="zh-CN" dirty="0" smtClean="0"/>
              <a:t>(</a:t>
            </a:r>
            <a:r>
              <a:rPr lang="en-US" dirty="0" smtClean="0"/>
              <a:t>FSM) Cache </a:t>
            </a:r>
            <a:r>
              <a:rPr lang="zh-CN" altLang="en-US" dirty="0"/>
              <a:t>控制器</a:t>
            </a:r>
            <a:endParaRPr lang="en-US" dirty="0"/>
          </a:p>
        </p:txBody>
      </p:sp>
      <p:sp>
        <p:nvSpPr>
          <p:cNvPr id="3" name="Content Placeholder 2"/>
          <p:cNvSpPr>
            <a:spLocks noGrp="1"/>
          </p:cNvSpPr>
          <p:nvPr>
            <p:ph idx="1"/>
          </p:nvPr>
        </p:nvSpPr>
        <p:spPr>
          <a:xfrm>
            <a:off x="533400" y="914400"/>
            <a:ext cx="8305800" cy="2568908"/>
          </a:xfrm>
        </p:spPr>
        <p:txBody>
          <a:bodyPr/>
          <a:lstStyle/>
          <a:p>
            <a:r>
              <a:rPr lang="zh-CN" altLang="en-US" dirty="0" smtClean="0">
                <a:latin typeface="微软雅黑" pitchFamily="34" charset="-122"/>
                <a:ea typeface="微软雅黑" pitchFamily="34" charset="-122"/>
              </a:rPr>
              <a:t>一个简单的一级</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的关键特征</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直接映射</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写回机制采用写分配策略</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块大小为</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个字（</a:t>
            </a:r>
            <a:r>
              <a:rPr lang="en-US" altLang="zh-CN" dirty="0" smtClean="0">
                <a:latin typeface="微软雅黑" pitchFamily="34" charset="-122"/>
                <a:ea typeface="微软雅黑" pitchFamily="34" charset="-122"/>
              </a:rPr>
              <a:t>16</a:t>
            </a:r>
            <a:r>
              <a:rPr lang="zh-CN" altLang="en-US" dirty="0" smtClean="0">
                <a:latin typeface="微软雅黑" pitchFamily="34" charset="-122"/>
                <a:ea typeface="微软雅黑" pitchFamily="34" charset="-122"/>
              </a:rPr>
              <a:t>个字节）</a:t>
            </a:r>
            <a:endParaRPr lang="en-US" altLang="zh-CN" dirty="0">
              <a:latin typeface="微软雅黑" pitchFamily="34" charset="-122"/>
              <a:ea typeface="微软雅黑" pitchFamily="34" charset="-122"/>
            </a:endParaRPr>
          </a:p>
          <a:p>
            <a:pPr lvl="1"/>
            <a:r>
              <a:rPr 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大小为</a:t>
            </a:r>
            <a:r>
              <a:rPr lang="en-US" altLang="zh-CN" dirty="0" smtClean="0">
                <a:latin typeface="微软雅黑" pitchFamily="34" charset="-122"/>
                <a:ea typeface="微软雅黑" pitchFamily="34" charset="-122"/>
              </a:rPr>
              <a:t>16KB</a:t>
            </a:r>
            <a:r>
              <a:rPr lang="en-US" dirty="0" smtClean="0">
                <a:latin typeface="微软雅黑" pitchFamily="34" charset="-122"/>
                <a:ea typeface="微软雅黑" pitchFamily="34" charset="-122"/>
              </a:rPr>
              <a:t>(1024 </a:t>
            </a:r>
            <a:r>
              <a:rPr lang="zh-CN" altLang="en-US" dirty="0" smtClean="0">
                <a:latin typeface="微软雅黑" pitchFamily="34" charset="-122"/>
                <a:ea typeface="微软雅黑" pitchFamily="34" charset="-122"/>
              </a:rPr>
              <a:t>个块</a:t>
            </a:r>
            <a:r>
              <a:rPr lang="en-US" dirty="0" smtClean="0">
                <a:latin typeface="微软雅黑" pitchFamily="34" charset="-122"/>
                <a:ea typeface="微软雅黑" pitchFamily="34" charset="-122"/>
              </a:rPr>
              <a:t>)</a:t>
            </a:r>
          </a:p>
          <a:p>
            <a:pPr lvl="1"/>
            <a:r>
              <a:rPr lang="en-US" dirty="0" smtClean="0">
                <a:latin typeface="微软雅黑" pitchFamily="34" charset="-122"/>
                <a:ea typeface="微软雅黑" pitchFamily="34" charset="-122"/>
              </a:rPr>
              <a:t>18</a:t>
            </a:r>
            <a:r>
              <a:rPr lang="zh-CN" altLang="en-US" dirty="0" smtClean="0">
                <a:latin typeface="微软雅黑" pitchFamily="34" charset="-122"/>
                <a:ea typeface="微软雅黑" pitchFamily="34" charset="-122"/>
              </a:rPr>
              <a:t>位的标记位，</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位的</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索引位，</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位的块偏移位，</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位的字节偏移位，如果是组相联，还有重写位，有效位，以及</a:t>
            </a:r>
            <a:r>
              <a:rPr lang="en-US" altLang="zh-CN" dirty="0" smtClean="0">
                <a:latin typeface="微软雅黑" pitchFamily="34" charset="-122"/>
                <a:ea typeface="微软雅黑" pitchFamily="34" charset="-122"/>
              </a:rPr>
              <a:t>LRU</a:t>
            </a:r>
            <a:r>
              <a:rPr lang="zh-CN" altLang="en-US" dirty="0" smtClean="0">
                <a:latin typeface="微软雅黑" pitchFamily="34" charset="-122"/>
                <a:ea typeface="微软雅黑" pitchFamily="34" charset="-122"/>
              </a:rPr>
              <a:t>位</a:t>
            </a:r>
            <a:endParaRPr lang="en-US" dirty="0" smtClean="0">
              <a:latin typeface="微软雅黑" pitchFamily="34" charset="-122"/>
              <a:ea typeface="微软雅黑" pitchFamily="34" charset="-122"/>
            </a:endParaRPr>
          </a:p>
        </p:txBody>
      </p:sp>
      <p:sp>
        <p:nvSpPr>
          <p:cNvPr id="5" name="TextBox 4"/>
          <p:cNvSpPr txBox="1"/>
          <p:nvPr/>
        </p:nvSpPr>
        <p:spPr>
          <a:xfrm>
            <a:off x="3780140" y="3810000"/>
            <a:ext cx="1645002" cy="2308324"/>
          </a:xfrm>
          <a:prstGeom prst="rect">
            <a:avLst/>
          </a:prstGeom>
          <a:noFill/>
          <a:ln>
            <a:solidFill>
              <a:schemeClr val="tx1"/>
            </a:solidFill>
          </a:ln>
        </p:spPr>
        <p:txBody>
          <a:bodyPr wrap="none" rtlCol="0">
            <a:spAutoFit/>
          </a:bodyPr>
          <a:lstStyle/>
          <a:p>
            <a:r>
              <a:rPr lang="en-US" dirty="0" smtClean="0"/>
              <a:t>  </a:t>
            </a:r>
          </a:p>
          <a:p>
            <a:pPr algn="ctr"/>
            <a:r>
              <a:rPr lang="en-US" dirty="0" smtClean="0">
                <a:solidFill>
                  <a:schemeClr val="tx1"/>
                </a:solidFill>
              </a:rPr>
              <a:t>Cache</a:t>
            </a:r>
          </a:p>
          <a:p>
            <a:pPr algn="ctr"/>
            <a:r>
              <a:rPr lang="en-US" dirty="0" smtClean="0">
                <a:solidFill>
                  <a:schemeClr val="tx1"/>
                </a:solidFill>
              </a:rPr>
              <a:t> &amp;</a:t>
            </a:r>
          </a:p>
          <a:p>
            <a:pPr algn="ctr"/>
            <a:r>
              <a:rPr lang="en-US" dirty="0" smtClean="0">
                <a:solidFill>
                  <a:schemeClr val="tx1"/>
                </a:solidFill>
              </a:rPr>
              <a:t> Cache</a:t>
            </a:r>
          </a:p>
          <a:p>
            <a:pPr algn="ctr"/>
            <a:r>
              <a:rPr lang="en-US" dirty="0" smtClean="0">
                <a:solidFill>
                  <a:schemeClr val="tx1"/>
                </a:solidFill>
              </a:rPr>
              <a:t>    Controller   </a:t>
            </a:r>
          </a:p>
          <a:p>
            <a:endParaRPr lang="en-US" dirty="0" smtClean="0">
              <a:solidFill>
                <a:schemeClr val="tx1"/>
              </a:solidFill>
            </a:endParaRPr>
          </a:p>
          <a:p>
            <a:r>
              <a:rPr lang="en-US" dirty="0" smtClean="0"/>
              <a:t> </a:t>
            </a:r>
          </a:p>
          <a:p>
            <a:endParaRPr lang="en-US" dirty="0"/>
          </a:p>
        </p:txBody>
      </p:sp>
      <p:sp>
        <p:nvSpPr>
          <p:cNvPr id="8" name="TextBox 7"/>
          <p:cNvSpPr txBox="1"/>
          <p:nvPr/>
        </p:nvSpPr>
        <p:spPr>
          <a:xfrm>
            <a:off x="1600200" y="3810000"/>
            <a:ext cx="1847622" cy="369332"/>
          </a:xfrm>
          <a:prstGeom prst="rect">
            <a:avLst/>
          </a:prstGeom>
          <a:noFill/>
        </p:spPr>
        <p:txBody>
          <a:bodyPr wrap="none" rtlCol="0">
            <a:spAutoFit/>
          </a:bodyPr>
          <a:lstStyle/>
          <a:p>
            <a:r>
              <a:rPr lang="en-US" dirty="0" smtClean="0">
                <a:solidFill>
                  <a:schemeClr val="tx1"/>
                </a:solidFill>
              </a:rPr>
              <a:t>1-bit Read/Write</a:t>
            </a:r>
            <a:endParaRPr lang="en-US" dirty="0">
              <a:solidFill>
                <a:schemeClr val="tx1"/>
              </a:solidFill>
            </a:endParaRPr>
          </a:p>
        </p:txBody>
      </p:sp>
      <p:sp>
        <p:nvSpPr>
          <p:cNvPr id="10" name="TextBox 9"/>
          <p:cNvSpPr txBox="1"/>
          <p:nvPr/>
        </p:nvSpPr>
        <p:spPr>
          <a:xfrm rot="16200000">
            <a:off x="100223" y="4553382"/>
            <a:ext cx="1571264" cy="461665"/>
          </a:xfrm>
          <a:prstGeom prst="rect">
            <a:avLst/>
          </a:prstGeom>
          <a:noFill/>
        </p:spPr>
        <p:txBody>
          <a:bodyPr wrap="none" rtlCol="0">
            <a:spAutoFit/>
          </a:bodyPr>
          <a:lstStyle/>
          <a:p>
            <a:r>
              <a:rPr lang="en-US" sz="2400" dirty="0" smtClean="0">
                <a:solidFill>
                  <a:schemeClr val="tx1"/>
                </a:solidFill>
              </a:rPr>
              <a:t>Processor</a:t>
            </a:r>
            <a:endParaRPr lang="en-US" sz="2400" dirty="0">
              <a:solidFill>
                <a:schemeClr val="tx1"/>
              </a:solidFill>
            </a:endParaRPr>
          </a:p>
        </p:txBody>
      </p:sp>
      <p:sp>
        <p:nvSpPr>
          <p:cNvPr id="11" name="TextBox 10"/>
          <p:cNvSpPr txBox="1"/>
          <p:nvPr/>
        </p:nvSpPr>
        <p:spPr>
          <a:xfrm rot="16200000">
            <a:off x="7206552" y="4604448"/>
            <a:ext cx="2050561" cy="461665"/>
          </a:xfrm>
          <a:prstGeom prst="rect">
            <a:avLst/>
          </a:prstGeom>
          <a:noFill/>
        </p:spPr>
        <p:txBody>
          <a:bodyPr wrap="none" rtlCol="0">
            <a:spAutoFit/>
          </a:bodyPr>
          <a:lstStyle/>
          <a:p>
            <a:r>
              <a:rPr lang="en-US" sz="2400" dirty="0" smtClean="0">
                <a:solidFill>
                  <a:schemeClr val="tx1"/>
                </a:solidFill>
              </a:rPr>
              <a:t>DDR SDRAM</a:t>
            </a:r>
            <a:endParaRPr lang="en-US" sz="2400" dirty="0">
              <a:solidFill>
                <a:schemeClr val="tx1"/>
              </a:solidFill>
            </a:endParaRPr>
          </a:p>
        </p:txBody>
      </p:sp>
      <p:sp>
        <p:nvSpPr>
          <p:cNvPr id="12" name="TextBox 11"/>
          <p:cNvSpPr txBox="1"/>
          <p:nvPr/>
        </p:nvSpPr>
        <p:spPr>
          <a:xfrm>
            <a:off x="1600200" y="4191000"/>
            <a:ext cx="1193468" cy="369332"/>
          </a:xfrm>
          <a:prstGeom prst="rect">
            <a:avLst/>
          </a:prstGeom>
          <a:noFill/>
        </p:spPr>
        <p:txBody>
          <a:bodyPr wrap="none" rtlCol="0">
            <a:spAutoFit/>
          </a:bodyPr>
          <a:lstStyle/>
          <a:p>
            <a:r>
              <a:rPr lang="en-US" dirty="0" smtClean="0">
                <a:solidFill>
                  <a:schemeClr val="tx1"/>
                </a:solidFill>
              </a:rPr>
              <a:t>1-bit Valid</a:t>
            </a:r>
            <a:endParaRPr lang="en-US" dirty="0">
              <a:solidFill>
                <a:schemeClr val="tx1"/>
              </a:solidFill>
            </a:endParaRPr>
          </a:p>
        </p:txBody>
      </p:sp>
      <p:cxnSp>
        <p:nvCxnSpPr>
          <p:cNvPr id="15" name="Straight Arrow Connector 14"/>
          <p:cNvCxnSpPr/>
          <p:nvPr/>
        </p:nvCxnSpPr>
        <p:spPr bwMode="auto">
          <a:xfrm>
            <a:off x="3429000" y="4038600"/>
            <a:ext cx="381000" cy="1588"/>
          </a:xfrm>
          <a:prstGeom prst="straightConnector1">
            <a:avLst/>
          </a:prstGeom>
          <a:noFill/>
          <a:ln w="127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3429000" y="4800600"/>
            <a:ext cx="381000" cy="1588"/>
          </a:xfrm>
          <a:prstGeom prst="straightConnector1">
            <a:avLst/>
          </a:prstGeom>
          <a:noFill/>
          <a:ln w="28575" cap="flat" cmpd="sng" algn="ctr">
            <a:solidFill>
              <a:schemeClr val="tx1"/>
            </a:solidFill>
            <a:prstDash val="solid"/>
            <a:round/>
            <a:headEnd type="none" w="med" len="med"/>
            <a:tailEnd type="arrow"/>
          </a:ln>
          <a:effectLst/>
        </p:spPr>
      </p:cxnSp>
      <p:sp>
        <p:nvSpPr>
          <p:cNvPr id="17" name="TextBox 16"/>
          <p:cNvSpPr txBox="1"/>
          <p:nvPr/>
        </p:nvSpPr>
        <p:spPr>
          <a:xfrm>
            <a:off x="1600200" y="4572000"/>
            <a:ext cx="1646605" cy="369332"/>
          </a:xfrm>
          <a:prstGeom prst="rect">
            <a:avLst/>
          </a:prstGeom>
          <a:noFill/>
        </p:spPr>
        <p:txBody>
          <a:bodyPr wrap="none" rtlCol="0">
            <a:spAutoFit/>
          </a:bodyPr>
          <a:lstStyle/>
          <a:p>
            <a:r>
              <a:rPr lang="en-US" dirty="0" smtClean="0">
                <a:solidFill>
                  <a:schemeClr val="tx1"/>
                </a:solidFill>
              </a:rPr>
              <a:t>32-bit address</a:t>
            </a:r>
            <a:endParaRPr lang="en-US" dirty="0">
              <a:solidFill>
                <a:schemeClr val="tx1"/>
              </a:solidFill>
            </a:endParaRPr>
          </a:p>
        </p:txBody>
      </p:sp>
      <p:sp>
        <p:nvSpPr>
          <p:cNvPr id="18" name="TextBox 17"/>
          <p:cNvSpPr txBox="1"/>
          <p:nvPr/>
        </p:nvSpPr>
        <p:spPr>
          <a:xfrm>
            <a:off x="1600200" y="4953000"/>
            <a:ext cx="1274708" cy="369332"/>
          </a:xfrm>
          <a:prstGeom prst="rect">
            <a:avLst/>
          </a:prstGeom>
          <a:noFill/>
        </p:spPr>
        <p:txBody>
          <a:bodyPr wrap="none" rtlCol="0">
            <a:spAutoFit/>
          </a:bodyPr>
          <a:lstStyle/>
          <a:p>
            <a:r>
              <a:rPr lang="en-US" dirty="0" smtClean="0">
                <a:solidFill>
                  <a:schemeClr val="tx1"/>
                </a:solidFill>
              </a:rPr>
              <a:t>32-bit data</a:t>
            </a:r>
            <a:endParaRPr lang="en-US" dirty="0">
              <a:solidFill>
                <a:schemeClr val="tx1"/>
              </a:solidFill>
            </a:endParaRPr>
          </a:p>
        </p:txBody>
      </p:sp>
      <p:cxnSp>
        <p:nvCxnSpPr>
          <p:cNvPr id="19" name="Straight Arrow Connector 18"/>
          <p:cNvCxnSpPr/>
          <p:nvPr/>
        </p:nvCxnSpPr>
        <p:spPr bwMode="auto">
          <a:xfrm>
            <a:off x="3429000" y="4419600"/>
            <a:ext cx="381000" cy="1588"/>
          </a:xfrm>
          <a:prstGeom prst="straightConnector1">
            <a:avLst/>
          </a:prstGeom>
          <a:noFill/>
          <a:ln w="127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3429000" y="5181600"/>
            <a:ext cx="381000" cy="1588"/>
          </a:xfrm>
          <a:prstGeom prst="straightConnector1">
            <a:avLst/>
          </a:prstGeom>
          <a:noFill/>
          <a:ln w="3810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3429000" y="5562600"/>
            <a:ext cx="381000" cy="1588"/>
          </a:xfrm>
          <a:prstGeom prst="straightConnector1">
            <a:avLst/>
          </a:prstGeom>
          <a:noFill/>
          <a:ln w="38100" cap="flat" cmpd="sng" algn="ctr">
            <a:solidFill>
              <a:schemeClr val="tx1"/>
            </a:solidFill>
            <a:prstDash val="solid"/>
            <a:round/>
            <a:headEnd type="arrow" w="med" len="med"/>
            <a:tailEnd type="none" w="med" len="med"/>
          </a:ln>
          <a:effectLst/>
        </p:spPr>
      </p:cxnSp>
      <p:sp>
        <p:nvSpPr>
          <p:cNvPr id="22" name="TextBox 21"/>
          <p:cNvSpPr txBox="1"/>
          <p:nvPr/>
        </p:nvSpPr>
        <p:spPr>
          <a:xfrm>
            <a:off x="1600200" y="5334000"/>
            <a:ext cx="1274708" cy="369332"/>
          </a:xfrm>
          <a:prstGeom prst="rect">
            <a:avLst/>
          </a:prstGeom>
          <a:noFill/>
        </p:spPr>
        <p:txBody>
          <a:bodyPr wrap="none" rtlCol="0">
            <a:spAutoFit/>
          </a:bodyPr>
          <a:lstStyle/>
          <a:p>
            <a:r>
              <a:rPr lang="en-US" dirty="0" smtClean="0">
                <a:solidFill>
                  <a:schemeClr val="tx1"/>
                </a:solidFill>
              </a:rPr>
              <a:t>32-bit data</a:t>
            </a:r>
            <a:endParaRPr lang="en-US" dirty="0">
              <a:solidFill>
                <a:schemeClr val="tx1"/>
              </a:solidFill>
            </a:endParaRPr>
          </a:p>
        </p:txBody>
      </p:sp>
      <p:cxnSp>
        <p:nvCxnSpPr>
          <p:cNvPr id="23" name="Straight Arrow Connector 22"/>
          <p:cNvCxnSpPr/>
          <p:nvPr/>
        </p:nvCxnSpPr>
        <p:spPr bwMode="auto">
          <a:xfrm>
            <a:off x="3429000" y="5943600"/>
            <a:ext cx="381000" cy="1588"/>
          </a:xfrm>
          <a:prstGeom prst="straightConnector1">
            <a:avLst/>
          </a:prstGeom>
          <a:noFill/>
          <a:ln w="12700" cap="flat" cmpd="sng" algn="ctr">
            <a:solidFill>
              <a:schemeClr val="tx1"/>
            </a:solidFill>
            <a:prstDash val="solid"/>
            <a:round/>
            <a:headEnd type="arrow" w="med" len="med"/>
            <a:tailEnd type="none" w="med" len="med"/>
          </a:ln>
          <a:effectLst/>
        </p:spPr>
      </p:cxnSp>
      <p:sp>
        <p:nvSpPr>
          <p:cNvPr id="24" name="TextBox 23"/>
          <p:cNvSpPr txBox="1"/>
          <p:nvPr/>
        </p:nvSpPr>
        <p:spPr>
          <a:xfrm>
            <a:off x="1600200" y="5715000"/>
            <a:ext cx="1364476" cy="369332"/>
          </a:xfrm>
          <a:prstGeom prst="rect">
            <a:avLst/>
          </a:prstGeom>
          <a:noFill/>
        </p:spPr>
        <p:txBody>
          <a:bodyPr wrap="none" rtlCol="0">
            <a:spAutoFit/>
          </a:bodyPr>
          <a:lstStyle/>
          <a:p>
            <a:r>
              <a:rPr lang="en-US" dirty="0" smtClean="0">
                <a:solidFill>
                  <a:schemeClr val="tx1"/>
                </a:solidFill>
              </a:rPr>
              <a:t>1-bit Ready</a:t>
            </a:r>
            <a:endParaRPr lang="en-US" dirty="0">
              <a:solidFill>
                <a:schemeClr val="tx1"/>
              </a:solidFill>
            </a:endParaRPr>
          </a:p>
        </p:txBody>
      </p:sp>
      <p:cxnSp>
        <p:nvCxnSpPr>
          <p:cNvPr id="25" name="Straight Arrow Connector 24"/>
          <p:cNvCxnSpPr/>
          <p:nvPr/>
        </p:nvCxnSpPr>
        <p:spPr bwMode="auto">
          <a:xfrm>
            <a:off x="5410200" y="4038600"/>
            <a:ext cx="381000" cy="1588"/>
          </a:xfrm>
          <a:prstGeom prst="straightConnector1">
            <a:avLst/>
          </a:prstGeom>
          <a:noFill/>
          <a:ln w="1270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5410200" y="4800600"/>
            <a:ext cx="381000" cy="1588"/>
          </a:xfrm>
          <a:prstGeom prst="straightConnector1">
            <a:avLst/>
          </a:prstGeom>
          <a:no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5410200" y="4419600"/>
            <a:ext cx="381000" cy="1588"/>
          </a:xfrm>
          <a:prstGeom prst="straightConnector1">
            <a:avLst/>
          </a:prstGeom>
          <a:noFill/>
          <a:ln w="127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5410200" y="5181600"/>
            <a:ext cx="381000" cy="1588"/>
          </a:xfrm>
          <a:prstGeom prst="straightConnector1">
            <a:avLst/>
          </a:prstGeom>
          <a:noFill/>
          <a:ln w="5715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5410200" y="5562600"/>
            <a:ext cx="381000" cy="1588"/>
          </a:xfrm>
          <a:prstGeom prst="straightConnector1">
            <a:avLst/>
          </a:prstGeom>
          <a:noFill/>
          <a:ln w="57150" cap="flat" cmpd="sng" algn="ctr">
            <a:solidFill>
              <a:schemeClr val="tx1"/>
            </a:solidFill>
            <a:prstDash val="solid"/>
            <a:round/>
            <a:headEnd type="arrow" w="med" len="med"/>
            <a:tailEnd type="none" w="med" len="med"/>
          </a:ln>
          <a:effectLst/>
        </p:spPr>
      </p:cxnSp>
      <p:cxnSp>
        <p:nvCxnSpPr>
          <p:cNvPr id="30" name="Straight Arrow Connector 29"/>
          <p:cNvCxnSpPr/>
          <p:nvPr/>
        </p:nvCxnSpPr>
        <p:spPr bwMode="auto">
          <a:xfrm>
            <a:off x="5410200" y="5943600"/>
            <a:ext cx="381000" cy="1588"/>
          </a:xfrm>
          <a:prstGeom prst="straightConnector1">
            <a:avLst/>
          </a:prstGeom>
          <a:noFill/>
          <a:ln w="12700" cap="flat" cmpd="sng" algn="ctr">
            <a:solidFill>
              <a:schemeClr val="tx1"/>
            </a:solidFill>
            <a:prstDash val="solid"/>
            <a:round/>
            <a:headEnd type="arrow" w="med" len="med"/>
            <a:tailEnd type="none" w="med" len="med"/>
          </a:ln>
          <a:effectLst/>
        </p:spPr>
      </p:cxnSp>
      <p:sp>
        <p:nvSpPr>
          <p:cNvPr id="31" name="TextBox 30"/>
          <p:cNvSpPr txBox="1"/>
          <p:nvPr/>
        </p:nvSpPr>
        <p:spPr>
          <a:xfrm>
            <a:off x="5867400" y="3810000"/>
            <a:ext cx="1847622" cy="369332"/>
          </a:xfrm>
          <a:prstGeom prst="rect">
            <a:avLst/>
          </a:prstGeom>
          <a:noFill/>
        </p:spPr>
        <p:txBody>
          <a:bodyPr wrap="none" rtlCol="0">
            <a:spAutoFit/>
          </a:bodyPr>
          <a:lstStyle/>
          <a:p>
            <a:r>
              <a:rPr lang="en-US" dirty="0" smtClean="0">
                <a:solidFill>
                  <a:schemeClr val="tx1"/>
                </a:solidFill>
              </a:rPr>
              <a:t>1-bit Read/Write</a:t>
            </a:r>
            <a:endParaRPr lang="en-US" dirty="0">
              <a:solidFill>
                <a:schemeClr val="tx1"/>
              </a:solidFill>
            </a:endParaRPr>
          </a:p>
        </p:txBody>
      </p:sp>
      <p:sp>
        <p:nvSpPr>
          <p:cNvPr id="32" name="TextBox 31"/>
          <p:cNvSpPr txBox="1"/>
          <p:nvPr/>
        </p:nvSpPr>
        <p:spPr>
          <a:xfrm>
            <a:off x="5867400" y="4191000"/>
            <a:ext cx="1193468" cy="369332"/>
          </a:xfrm>
          <a:prstGeom prst="rect">
            <a:avLst/>
          </a:prstGeom>
          <a:noFill/>
        </p:spPr>
        <p:txBody>
          <a:bodyPr wrap="none" rtlCol="0">
            <a:spAutoFit/>
          </a:bodyPr>
          <a:lstStyle/>
          <a:p>
            <a:r>
              <a:rPr lang="en-US" dirty="0" smtClean="0">
                <a:solidFill>
                  <a:schemeClr val="tx1"/>
                </a:solidFill>
              </a:rPr>
              <a:t>1-bit Valid</a:t>
            </a:r>
            <a:endParaRPr lang="en-US" dirty="0">
              <a:solidFill>
                <a:schemeClr val="tx1"/>
              </a:solidFill>
            </a:endParaRPr>
          </a:p>
        </p:txBody>
      </p:sp>
      <p:sp>
        <p:nvSpPr>
          <p:cNvPr id="33" name="TextBox 32"/>
          <p:cNvSpPr txBox="1"/>
          <p:nvPr/>
        </p:nvSpPr>
        <p:spPr>
          <a:xfrm>
            <a:off x="5867400" y="4572000"/>
            <a:ext cx="1646605" cy="369332"/>
          </a:xfrm>
          <a:prstGeom prst="rect">
            <a:avLst/>
          </a:prstGeom>
          <a:noFill/>
        </p:spPr>
        <p:txBody>
          <a:bodyPr wrap="none" rtlCol="0">
            <a:spAutoFit/>
          </a:bodyPr>
          <a:lstStyle/>
          <a:p>
            <a:r>
              <a:rPr lang="en-US" dirty="0" smtClean="0">
                <a:solidFill>
                  <a:schemeClr val="tx1"/>
                </a:solidFill>
              </a:rPr>
              <a:t>32-bit address</a:t>
            </a:r>
            <a:endParaRPr lang="en-US" dirty="0">
              <a:solidFill>
                <a:schemeClr val="tx1"/>
              </a:solidFill>
            </a:endParaRPr>
          </a:p>
        </p:txBody>
      </p:sp>
      <p:sp>
        <p:nvSpPr>
          <p:cNvPr id="34" name="TextBox 33"/>
          <p:cNvSpPr txBox="1"/>
          <p:nvPr/>
        </p:nvSpPr>
        <p:spPr>
          <a:xfrm>
            <a:off x="5867400" y="4953000"/>
            <a:ext cx="1402948" cy="369332"/>
          </a:xfrm>
          <a:prstGeom prst="rect">
            <a:avLst/>
          </a:prstGeom>
          <a:noFill/>
        </p:spPr>
        <p:txBody>
          <a:bodyPr wrap="none" rtlCol="0">
            <a:spAutoFit/>
          </a:bodyPr>
          <a:lstStyle/>
          <a:p>
            <a:r>
              <a:rPr lang="en-US" dirty="0" smtClean="0">
                <a:solidFill>
                  <a:schemeClr val="tx1"/>
                </a:solidFill>
              </a:rPr>
              <a:t>128-bit data</a:t>
            </a:r>
            <a:endParaRPr lang="en-US" dirty="0">
              <a:solidFill>
                <a:schemeClr val="tx1"/>
              </a:solidFill>
            </a:endParaRPr>
          </a:p>
        </p:txBody>
      </p:sp>
      <p:sp>
        <p:nvSpPr>
          <p:cNvPr id="35" name="TextBox 34"/>
          <p:cNvSpPr txBox="1"/>
          <p:nvPr/>
        </p:nvSpPr>
        <p:spPr>
          <a:xfrm>
            <a:off x="5867400" y="5334000"/>
            <a:ext cx="1402948" cy="369332"/>
          </a:xfrm>
          <a:prstGeom prst="rect">
            <a:avLst/>
          </a:prstGeom>
          <a:noFill/>
        </p:spPr>
        <p:txBody>
          <a:bodyPr wrap="none" rtlCol="0">
            <a:spAutoFit/>
          </a:bodyPr>
          <a:lstStyle/>
          <a:p>
            <a:r>
              <a:rPr lang="en-US" dirty="0" smtClean="0">
                <a:solidFill>
                  <a:schemeClr val="tx1"/>
                </a:solidFill>
              </a:rPr>
              <a:t>128-bit data</a:t>
            </a:r>
            <a:endParaRPr lang="en-US" dirty="0">
              <a:solidFill>
                <a:schemeClr val="tx1"/>
              </a:solidFill>
            </a:endParaRPr>
          </a:p>
        </p:txBody>
      </p:sp>
      <p:sp>
        <p:nvSpPr>
          <p:cNvPr id="36" name="TextBox 35"/>
          <p:cNvSpPr txBox="1"/>
          <p:nvPr/>
        </p:nvSpPr>
        <p:spPr>
          <a:xfrm>
            <a:off x="5867400" y="5715000"/>
            <a:ext cx="1364476" cy="369332"/>
          </a:xfrm>
          <a:prstGeom prst="rect">
            <a:avLst/>
          </a:prstGeom>
          <a:noFill/>
        </p:spPr>
        <p:txBody>
          <a:bodyPr wrap="none" rtlCol="0">
            <a:spAutoFit/>
          </a:bodyPr>
          <a:lstStyle/>
          <a:p>
            <a:r>
              <a:rPr lang="en-US" dirty="0" smtClean="0">
                <a:solidFill>
                  <a:schemeClr val="tx1"/>
                </a:solidFill>
              </a:rPr>
              <a:t>1-bit Ready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四状态</a:t>
            </a:r>
            <a:r>
              <a:rPr lang="en-US" dirty="0" smtClean="0"/>
              <a:t>Cache </a:t>
            </a:r>
            <a:r>
              <a:rPr lang="zh-CN" altLang="en-US" dirty="0" smtClean="0"/>
              <a:t>控制器</a:t>
            </a:r>
            <a:endParaRPr lang="en-US" dirty="0"/>
          </a:p>
        </p:txBody>
      </p:sp>
      <p:sp>
        <p:nvSpPr>
          <p:cNvPr id="4" name="TextBox 3"/>
          <p:cNvSpPr txBox="1"/>
          <p:nvPr/>
        </p:nvSpPr>
        <p:spPr>
          <a:xfrm>
            <a:off x="1909203" y="1828800"/>
            <a:ext cx="800219" cy="461665"/>
          </a:xfrm>
          <a:prstGeom prst="rect">
            <a:avLst/>
          </a:prstGeom>
          <a:noFill/>
        </p:spPr>
        <p:txBody>
          <a:bodyPr wrap="none" rtlCol="0">
            <a:spAutoFit/>
          </a:bodyPr>
          <a:lstStyle/>
          <a:p>
            <a:r>
              <a:rPr lang="zh-CN" altLang="en-US" sz="2400" b="1" dirty="0" smtClean="0">
                <a:solidFill>
                  <a:schemeClr val="tx1"/>
                </a:solidFill>
                <a:latin typeface="微软雅黑" pitchFamily="34" charset="-122"/>
                <a:ea typeface="微软雅黑" pitchFamily="34" charset="-122"/>
              </a:rPr>
              <a:t>空闲</a:t>
            </a:r>
            <a:endParaRPr lang="en-US" sz="2400" b="1" dirty="0">
              <a:solidFill>
                <a:schemeClr val="tx1"/>
              </a:solidFill>
              <a:latin typeface="微软雅黑" pitchFamily="34" charset="-122"/>
              <a:ea typeface="微软雅黑" pitchFamily="34" charset="-122"/>
            </a:endParaRPr>
          </a:p>
        </p:txBody>
      </p:sp>
      <p:grpSp>
        <p:nvGrpSpPr>
          <p:cNvPr id="35" name="Group 34"/>
          <p:cNvGrpSpPr/>
          <p:nvPr/>
        </p:nvGrpSpPr>
        <p:grpSpPr>
          <a:xfrm>
            <a:off x="5486400" y="1066800"/>
            <a:ext cx="2590800" cy="1752600"/>
            <a:chOff x="5486400" y="1066800"/>
            <a:chExt cx="2590800" cy="1752600"/>
          </a:xfrm>
        </p:grpSpPr>
        <p:sp>
          <p:nvSpPr>
            <p:cNvPr id="5" name="TextBox 4"/>
            <p:cNvSpPr txBox="1"/>
            <p:nvPr/>
          </p:nvSpPr>
          <p:spPr>
            <a:xfrm>
              <a:off x="5494946" y="1219200"/>
              <a:ext cx="2557110" cy="1508105"/>
            </a:xfrm>
            <a:prstGeom prst="rect">
              <a:avLst/>
            </a:prstGeom>
            <a:noFill/>
          </p:spPr>
          <p:txBody>
            <a:bodyPr wrap="none" rtlCol="0">
              <a:spAutoFit/>
            </a:bodyPr>
            <a:lstStyle/>
            <a:p>
              <a:pPr algn="ctr"/>
              <a:r>
                <a:rPr lang="zh-CN" altLang="en-US" sz="2000" b="1" dirty="0" smtClean="0">
                  <a:solidFill>
                    <a:schemeClr val="tx1"/>
                  </a:solidFill>
                  <a:latin typeface="微软雅黑" pitchFamily="34" charset="-122"/>
                  <a:ea typeface="微软雅黑" pitchFamily="34" charset="-122"/>
                </a:rPr>
                <a:t>比较标记</a:t>
              </a:r>
              <a:endParaRPr lang="en-US" altLang="zh-CN" sz="2000" b="1" dirty="0" smtClean="0">
                <a:solidFill>
                  <a:schemeClr val="tx1"/>
                </a:solidFill>
                <a:latin typeface="微软雅黑" pitchFamily="34" charset="-122"/>
                <a:ea typeface="微软雅黑" pitchFamily="34" charset="-122"/>
              </a:endParaRPr>
            </a:p>
            <a:p>
              <a:pPr algn="ctr"/>
              <a:r>
                <a:rPr lang="zh-CN" altLang="en-US" dirty="0" smtClean="0">
                  <a:solidFill>
                    <a:schemeClr val="tx1"/>
                  </a:solidFill>
                  <a:latin typeface="微软雅黑" pitchFamily="34" charset="-122"/>
                  <a:ea typeface="微软雅黑" pitchFamily="34" charset="-122"/>
                </a:rPr>
                <a:t>如果有效且命中，那么</a:t>
              </a:r>
              <a:endParaRPr lang="en-US" altLang="zh-CN" dirty="0" smtClean="0">
                <a:solidFill>
                  <a:schemeClr val="tx1"/>
                </a:solidFill>
                <a:latin typeface="微软雅黑" pitchFamily="34" charset="-122"/>
                <a:ea typeface="微软雅黑" pitchFamily="34" charset="-122"/>
              </a:endParaRPr>
            </a:p>
            <a:p>
              <a:pPr algn="ctr"/>
              <a:r>
                <a:rPr lang="en-US" altLang="zh-CN" dirty="0">
                  <a:solidFill>
                    <a:schemeClr val="tx1"/>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设置有效位和标记位；</a:t>
              </a:r>
              <a:endParaRPr lang="en-US" altLang="zh-CN" dirty="0" smtClean="0">
                <a:solidFill>
                  <a:schemeClr val="tx1"/>
                </a:solidFill>
                <a:latin typeface="微软雅黑" pitchFamily="34" charset="-122"/>
                <a:ea typeface="微软雅黑" pitchFamily="34" charset="-122"/>
              </a:endParaRPr>
            </a:p>
            <a:p>
              <a:pPr algn="ctr"/>
              <a:r>
                <a:rPr lang="zh-CN" altLang="en-US" dirty="0" smtClean="0">
                  <a:solidFill>
                    <a:schemeClr val="tx1"/>
                  </a:solidFill>
                  <a:latin typeface="微软雅黑" pitchFamily="34" charset="-122"/>
                  <a:ea typeface="微软雅黑" pitchFamily="34" charset="-122"/>
                </a:rPr>
                <a:t>如果是写操作，</a:t>
              </a:r>
              <a:endParaRPr lang="en-US" altLang="zh-CN" dirty="0" smtClean="0">
                <a:solidFill>
                  <a:schemeClr val="tx1"/>
                </a:solidFill>
                <a:latin typeface="微软雅黑" pitchFamily="34" charset="-122"/>
                <a:ea typeface="微软雅黑" pitchFamily="34" charset="-122"/>
              </a:endParaRPr>
            </a:p>
            <a:p>
              <a:pPr algn="ctr"/>
              <a:r>
                <a:rPr lang="zh-CN" altLang="en-US" dirty="0" smtClean="0">
                  <a:solidFill>
                    <a:schemeClr val="tx1"/>
                  </a:solidFill>
                  <a:latin typeface="微软雅黑" pitchFamily="34" charset="-122"/>
                  <a:ea typeface="微软雅黑" pitchFamily="34" charset="-122"/>
                </a:rPr>
                <a:t>还要设置重写位</a:t>
              </a:r>
              <a:endParaRPr lang="en-US" altLang="zh-CN" dirty="0" smtClean="0">
                <a:solidFill>
                  <a:schemeClr val="tx1"/>
                </a:solidFill>
                <a:latin typeface="微软雅黑" pitchFamily="34" charset="-122"/>
                <a:ea typeface="微软雅黑" pitchFamily="34" charset="-122"/>
              </a:endParaRPr>
            </a:p>
          </p:txBody>
        </p:sp>
        <p:sp>
          <p:nvSpPr>
            <p:cNvPr id="8" name="Oval 7"/>
            <p:cNvSpPr/>
            <p:nvPr/>
          </p:nvSpPr>
          <p:spPr bwMode="auto">
            <a:xfrm>
              <a:off x="5486400" y="1066800"/>
              <a:ext cx="2590800" cy="1752600"/>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grpSp>
      <p:sp>
        <p:nvSpPr>
          <p:cNvPr id="9" name="Oval 8"/>
          <p:cNvSpPr/>
          <p:nvPr/>
        </p:nvSpPr>
        <p:spPr bwMode="auto">
          <a:xfrm>
            <a:off x="914400" y="1066800"/>
            <a:ext cx="2590800" cy="1752600"/>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grpSp>
        <p:nvGrpSpPr>
          <p:cNvPr id="36" name="Group 35"/>
          <p:cNvGrpSpPr/>
          <p:nvPr/>
        </p:nvGrpSpPr>
        <p:grpSpPr>
          <a:xfrm>
            <a:off x="990600" y="3733800"/>
            <a:ext cx="2590800" cy="1752600"/>
            <a:chOff x="990600" y="3733800"/>
            <a:chExt cx="2590800" cy="1752600"/>
          </a:xfrm>
        </p:grpSpPr>
        <p:sp>
          <p:nvSpPr>
            <p:cNvPr id="6" name="TextBox 5"/>
            <p:cNvSpPr txBox="1"/>
            <p:nvPr/>
          </p:nvSpPr>
          <p:spPr>
            <a:xfrm>
              <a:off x="1234429" y="4038600"/>
              <a:ext cx="1980029" cy="1015663"/>
            </a:xfrm>
            <a:prstGeom prst="rect">
              <a:avLst/>
            </a:prstGeom>
            <a:noFill/>
          </p:spPr>
          <p:txBody>
            <a:bodyPr wrap="none" rtlCol="0">
              <a:spAutoFit/>
            </a:bodyPr>
            <a:lstStyle/>
            <a:p>
              <a:pPr algn="ctr"/>
              <a:r>
                <a:rPr lang="zh-CN" altLang="en-US" sz="2000" b="1" dirty="0" smtClean="0">
                  <a:solidFill>
                    <a:schemeClr val="tx1"/>
                  </a:solidFill>
                  <a:latin typeface="微软雅黑" pitchFamily="34" charset="-122"/>
                  <a:ea typeface="微软雅黑" pitchFamily="34" charset="-122"/>
                </a:rPr>
                <a:t>分配</a:t>
              </a:r>
              <a:endParaRPr lang="en-US" sz="2000" b="1"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从主存读取一个</a:t>
              </a:r>
              <a:endParaRPr lang="en-US" altLang="zh-CN" sz="2000"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新的</a:t>
              </a:r>
              <a:r>
                <a:rPr lang="en-US" altLang="zh-CN" sz="2000" dirty="0" smtClean="0">
                  <a:solidFill>
                    <a:schemeClr val="tx1"/>
                  </a:solidFill>
                  <a:latin typeface="微软雅黑" pitchFamily="34" charset="-122"/>
                  <a:ea typeface="微软雅黑" pitchFamily="34" charset="-122"/>
                </a:rPr>
                <a:t>cache</a:t>
              </a:r>
              <a:r>
                <a:rPr lang="zh-CN" altLang="en-US" sz="2000" dirty="0" smtClean="0">
                  <a:solidFill>
                    <a:schemeClr val="tx1"/>
                  </a:solidFill>
                  <a:latin typeface="微软雅黑" pitchFamily="34" charset="-122"/>
                  <a:ea typeface="微软雅黑" pitchFamily="34" charset="-122"/>
                </a:rPr>
                <a:t>块</a:t>
              </a:r>
              <a:endParaRPr lang="en-US" sz="2000" dirty="0">
                <a:solidFill>
                  <a:schemeClr val="tx1"/>
                </a:solidFill>
                <a:latin typeface="微软雅黑" pitchFamily="34" charset="-122"/>
                <a:ea typeface="微软雅黑" pitchFamily="34" charset="-122"/>
              </a:endParaRPr>
            </a:p>
          </p:txBody>
        </p:sp>
        <p:sp>
          <p:nvSpPr>
            <p:cNvPr id="10" name="Oval 9"/>
            <p:cNvSpPr/>
            <p:nvPr/>
          </p:nvSpPr>
          <p:spPr bwMode="auto">
            <a:xfrm>
              <a:off x="990600" y="3733800"/>
              <a:ext cx="2590800" cy="1752600"/>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grpSp>
      <p:grpSp>
        <p:nvGrpSpPr>
          <p:cNvPr id="37" name="Group 36"/>
          <p:cNvGrpSpPr/>
          <p:nvPr/>
        </p:nvGrpSpPr>
        <p:grpSpPr>
          <a:xfrm>
            <a:off x="5638800" y="3657600"/>
            <a:ext cx="2590800" cy="1752600"/>
            <a:chOff x="5638800" y="3657600"/>
            <a:chExt cx="2590800" cy="1752600"/>
          </a:xfrm>
        </p:grpSpPr>
        <p:sp>
          <p:nvSpPr>
            <p:cNvPr id="7" name="TextBox 6"/>
            <p:cNvSpPr txBox="1"/>
            <p:nvPr/>
          </p:nvSpPr>
          <p:spPr>
            <a:xfrm>
              <a:off x="5926864" y="4038600"/>
              <a:ext cx="1895070" cy="1015663"/>
            </a:xfrm>
            <a:prstGeom prst="rect">
              <a:avLst/>
            </a:prstGeom>
            <a:noFill/>
          </p:spPr>
          <p:txBody>
            <a:bodyPr wrap="none" rtlCol="0">
              <a:spAutoFit/>
            </a:bodyPr>
            <a:lstStyle/>
            <a:p>
              <a:pPr algn="ctr"/>
              <a:r>
                <a:rPr lang="zh-CN" altLang="en-US" sz="2000" b="1" dirty="0" smtClean="0">
                  <a:solidFill>
                    <a:schemeClr val="tx1"/>
                  </a:solidFill>
                  <a:latin typeface="微软雅黑" pitchFamily="34" charset="-122"/>
                  <a:ea typeface="微软雅黑" pitchFamily="34" charset="-122"/>
                </a:rPr>
                <a:t>写回</a:t>
              </a:r>
              <a:endParaRPr lang="en-US" sz="2000" b="1"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将旧的</a:t>
              </a:r>
              <a:r>
                <a:rPr lang="en-US" altLang="zh-CN" sz="2000" dirty="0" smtClean="0">
                  <a:solidFill>
                    <a:schemeClr val="tx1"/>
                  </a:solidFill>
                  <a:latin typeface="微软雅黑" pitchFamily="34" charset="-122"/>
                  <a:ea typeface="微软雅黑" pitchFamily="34" charset="-122"/>
                </a:rPr>
                <a:t>cache</a:t>
              </a:r>
              <a:r>
                <a:rPr lang="zh-CN" altLang="en-US" sz="2000" dirty="0" smtClean="0">
                  <a:solidFill>
                    <a:schemeClr val="tx1"/>
                  </a:solidFill>
                  <a:latin typeface="微软雅黑" pitchFamily="34" charset="-122"/>
                  <a:ea typeface="微软雅黑" pitchFamily="34" charset="-122"/>
                </a:rPr>
                <a:t>块</a:t>
              </a:r>
              <a:endParaRPr lang="en-US" altLang="zh-CN" sz="2000"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写回到主存</a:t>
              </a:r>
              <a:endParaRPr lang="en-US" sz="2000" dirty="0">
                <a:solidFill>
                  <a:schemeClr val="tx1"/>
                </a:solidFill>
                <a:latin typeface="微软雅黑" pitchFamily="34" charset="-122"/>
                <a:ea typeface="微软雅黑" pitchFamily="34" charset="-122"/>
              </a:endParaRPr>
            </a:p>
          </p:txBody>
        </p:sp>
        <p:sp>
          <p:nvSpPr>
            <p:cNvPr id="11" name="Oval 10"/>
            <p:cNvSpPr/>
            <p:nvPr/>
          </p:nvSpPr>
          <p:spPr bwMode="auto">
            <a:xfrm>
              <a:off x="5638800" y="3657600"/>
              <a:ext cx="2590800" cy="1752600"/>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grpSp>
      <p:cxnSp>
        <p:nvCxnSpPr>
          <p:cNvPr id="30" name="Straight Arrow Connector 29"/>
          <p:cNvCxnSpPr/>
          <p:nvPr/>
        </p:nvCxnSpPr>
        <p:spPr bwMode="auto">
          <a:xfrm flipV="1">
            <a:off x="3124200" y="2514600"/>
            <a:ext cx="2590800" cy="1371600"/>
          </a:xfrm>
          <a:prstGeom prst="straightConnector1">
            <a:avLst/>
          </a:prstGeom>
          <a:noFill/>
          <a:ln w="12700"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rot="10800000" flipV="1">
            <a:off x="3429000" y="2743200"/>
            <a:ext cx="2667000" cy="1371600"/>
          </a:xfrm>
          <a:prstGeom prst="straightConnector1">
            <a:avLst/>
          </a:prstGeom>
          <a:noFill/>
          <a:ln w="12700" cap="flat" cmpd="sng" algn="ctr">
            <a:solidFill>
              <a:schemeClr val="tx1"/>
            </a:solidFill>
            <a:prstDash val="solid"/>
            <a:round/>
            <a:headEnd type="none" w="med" len="med"/>
            <a:tailEnd type="arrow"/>
          </a:ln>
          <a:effectLst/>
        </p:spPr>
      </p:cxnSp>
      <p:grpSp>
        <p:nvGrpSpPr>
          <p:cNvPr id="29" name="Group 28"/>
          <p:cNvGrpSpPr/>
          <p:nvPr/>
        </p:nvGrpSpPr>
        <p:grpSpPr>
          <a:xfrm>
            <a:off x="3358469" y="1295400"/>
            <a:ext cx="2300630" cy="646331"/>
            <a:chOff x="3358469" y="1295400"/>
            <a:chExt cx="2300630" cy="646331"/>
          </a:xfrm>
        </p:grpSpPr>
        <p:cxnSp>
          <p:nvCxnSpPr>
            <p:cNvPr id="14" name="Straight Arrow Connector 13"/>
            <p:cNvCxnSpPr/>
            <p:nvPr/>
          </p:nvCxnSpPr>
          <p:spPr bwMode="auto">
            <a:xfrm rot="10800000">
              <a:off x="3429000" y="1600200"/>
              <a:ext cx="2133600" cy="1588"/>
            </a:xfrm>
            <a:prstGeom prst="straightConnector1">
              <a:avLst/>
            </a:prstGeom>
            <a:noFill/>
            <a:ln w="12700" cap="flat" cmpd="sng" algn="ctr">
              <a:solidFill>
                <a:schemeClr val="tx1"/>
              </a:solidFill>
              <a:prstDash val="solid"/>
              <a:round/>
              <a:headEnd type="none" w="med" len="med"/>
              <a:tailEnd type="arrow"/>
            </a:ln>
            <a:effectLst/>
          </p:spPr>
        </p:cxnSp>
        <p:sp>
          <p:nvSpPr>
            <p:cNvPr id="48" name="TextBox 47"/>
            <p:cNvSpPr txBox="1"/>
            <p:nvPr/>
          </p:nvSpPr>
          <p:spPr>
            <a:xfrm>
              <a:off x="3358469" y="1295400"/>
              <a:ext cx="2300630" cy="646331"/>
            </a:xfrm>
            <a:prstGeom prst="rect">
              <a:avLst/>
            </a:prstGeom>
            <a:noFill/>
          </p:spPr>
          <p:txBody>
            <a:bodyPr wrap="none" rtlCol="0">
              <a:spAutoFit/>
            </a:bodyPr>
            <a:lstStyle/>
            <a:p>
              <a:pPr algn="ctr"/>
              <a:r>
                <a:rPr lang="en-US" dirty="0" smtClean="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命中</a:t>
              </a:r>
              <a:endParaRPr lang="en-US" dirty="0" smtClean="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标识</a:t>
              </a:r>
              <a:r>
                <a:rPr lang="en-US" dirty="0" smtClean="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准备就绪</a:t>
              </a:r>
              <a:endParaRPr lang="en-US" dirty="0">
                <a:latin typeface="微软雅黑" pitchFamily="34" charset="-122"/>
                <a:ea typeface="微软雅黑" pitchFamily="34" charset="-122"/>
              </a:endParaRPr>
            </a:p>
          </p:txBody>
        </p:sp>
      </p:grpSp>
      <p:grpSp>
        <p:nvGrpSpPr>
          <p:cNvPr id="31" name="Group 30"/>
          <p:cNvGrpSpPr/>
          <p:nvPr/>
        </p:nvGrpSpPr>
        <p:grpSpPr>
          <a:xfrm>
            <a:off x="6781006" y="2743200"/>
            <a:ext cx="2070591" cy="915194"/>
            <a:chOff x="6781006" y="2743200"/>
            <a:chExt cx="2070591" cy="915194"/>
          </a:xfrm>
        </p:grpSpPr>
        <p:cxnSp>
          <p:nvCxnSpPr>
            <p:cNvPr id="18" name="Straight Arrow Connector 17"/>
            <p:cNvCxnSpPr>
              <a:stCxn id="8" idx="4"/>
            </p:cNvCxnSpPr>
            <p:nvPr/>
          </p:nvCxnSpPr>
          <p:spPr bwMode="auto">
            <a:xfrm rot="5400000">
              <a:off x="6362700" y="3238500"/>
              <a:ext cx="838200" cy="1588"/>
            </a:xfrm>
            <a:prstGeom prst="straightConnector1">
              <a:avLst/>
            </a:prstGeom>
            <a:noFill/>
            <a:ln w="12700" cap="flat" cmpd="sng" algn="ctr">
              <a:solidFill>
                <a:schemeClr val="tx1"/>
              </a:solidFill>
              <a:prstDash val="solid"/>
              <a:round/>
              <a:headEnd type="none" w="med" len="med"/>
              <a:tailEnd type="arrow"/>
            </a:ln>
            <a:effectLst/>
          </p:spPr>
        </p:cxnSp>
        <p:sp>
          <p:nvSpPr>
            <p:cNvPr id="49" name="TextBox 48"/>
            <p:cNvSpPr txBox="1"/>
            <p:nvPr/>
          </p:nvSpPr>
          <p:spPr>
            <a:xfrm>
              <a:off x="6781800" y="2743200"/>
              <a:ext cx="2069797" cy="646331"/>
            </a:xfrm>
            <a:prstGeom prst="rect">
              <a:avLst/>
            </a:prstGeom>
            <a:noFill/>
          </p:spPr>
          <p:txBody>
            <a:bodyPr wrap="none" rtlCol="0">
              <a:spAutoFit/>
            </a:bodyPr>
            <a:lstStyle/>
            <a:p>
              <a:r>
                <a:rPr lang="en-US" dirty="0" smtClean="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缺失，旧的</a:t>
              </a:r>
              <a:endParaRPr lang="en-US"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块被重写过</a:t>
              </a:r>
              <a:endParaRPr lang="en-US" dirty="0">
                <a:latin typeface="微软雅黑" pitchFamily="34" charset="-122"/>
                <a:ea typeface="微软雅黑" pitchFamily="34" charset="-122"/>
              </a:endParaRPr>
            </a:p>
          </p:txBody>
        </p:sp>
      </p:grpSp>
      <p:sp>
        <p:nvSpPr>
          <p:cNvPr id="50" name="TextBox 49"/>
          <p:cNvSpPr txBox="1"/>
          <p:nvPr/>
        </p:nvSpPr>
        <p:spPr>
          <a:xfrm rot="-1620000">
            <a:off x="2791114" y="3190093"/>
            <a:ext cx="2057400" cy="369332"/>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主存准备就绪</a:t>
            </a:r>
            <a:endParaRPr lang="en-US" dirty="0">
              <a:latin typeface="微软雅黑" pitchFamily="34" charset="-122"/>
              <a:ea typeface="微软雅黑" pitchFamily="34" charset="-122"/>
            </a:endParaRPr>
          </a:p>
        </p:txBody>
      </p:sp>
      <p:grpSp>
        <p:nvGrpSpPr>
          <p:cNvPr id="38" name="Group 37"/>
          <p:cNvGrpSpPr/>
          <p:nvPr/>
        </p:nvGrpSpPr>
        <p:grpSpPr>
          <a:xfrm>
            <a:off x="3505200" y="4495800"/>
            <a:ext cx="2209800" cy="380999"/>
            <a:chOff x="3505200" y="4495800"/>
            <a:chExt cx="2209800" cy="380999"/>
          </a:xfrm>
        </p:grpSpPr>
        <p:cxnSp>
          <p:nvCxnSpPr>
            <p:cNvPr id="28" name="Straight Arrow Connector 27"/>
            <p:cNvCxnSpPr/>
            <p:nvPr/>
          </p:nvCxnSpPr>
          <p:spPr bwMode="auto">
            <a:xfrm rot="10800000">
              <a:off x="3505200" y="4875211"/>
              <a:ext cx="2209800" cy="1588"/>
            </a:xfrm>
            <a:prstGeom prst="straightConnector1">
              <a:avLst/>
            </a:prstGeom>
            <a:noFill/>
            <a:ln w="12700" cap="flat" cmpd="sng" algn="ctr">
              <a:solidFill>
                <a:schemeClr val="tx1"/>
              </a:solidFill>
              <a:prstDash val="solid"/>
              <a:round/>
              <a:headEnd type="none" w="med" len="med"/>
              <a:tailEnd type="arrow"/>
            </a:ln>
            <a:effectLst/>
          </p:spPr>
        </p:cxnSp>
        <p:sp>
          <p:nvSpPr>
            <p:cNvPr id="51" name="TextBox 50"/>
            <p:cNvSpPr txBox="1"/>
            <p:nvPr/>
          </p:nvSpPr>
          <p:spPr>
            <a:xfrm>
              <a:off x="3903170" y="4495800"/>
              <a:ext cx="1569660" cy="369332"/>
            </a:xfrm>
            <a:prstGeom prst="rect">
              <a:avLst/>
            </a:prstGeom>
            <a:noFill/>
          </p:spPr>
          <p:txBody>
            <a:bodyPr wrap="none" rtlCol="0">
              <a:spAutoFit/>
            </a:bodyPr>
            <a:lstStyle/>
            <a:p>
              <a:pPr algn="ctr"/>
              <a:r>
                <a:rPr lang="zh-CN" altLang="en-US" dirty="0" smtClean="0">
                  <a:latin typeface="微软雅黑" pitchFamily="34" charset="-122"/>
                  <a:ea typeface="微软雅黑" pitchFamily="34" charset="-122"/>
                </a:rPr>
                <a:t>主存准备就绪</a:t>
              </a:r>
              <a:endParaRPr lang="en-US" dirty="0">
                <a:latin typeface="微软雅黑" pitchFamily="34" charset="-122"/>
                <a:ea typeface="微软雅黑" pitchFamily="34" charset="-122"/>
              </a:endParaRPr>
            </a:p>
          </p:txBody>
        </p:sp>
      </p:grpSp>
      <p:grpSp>
        <p:nvGrpSpPr>
          <p:cNvPr id="34" name="Group 33"/>
          <p:cNvGrpSpPr/>
          <p:nvPr/>
        </p:nvGrpSpPr>
        <p:grpSpPr>
          <a:xfrm>
            <a:off x="1370808" y="5228944"/>
            <a:ext cx="1831972" cy="1180786"/>
            <a:chOff x="1370808" y="5228944"/>
            <a:chExt cx="1831972" cy="1180786"/>
          </a:xfrm>
        </p:grpSpPr>
        <p:cxnSp>
          <p:nvCxnSpPr>
            <p:cNvPr id="41" name="Curved Connector 40"/>
            <p:cNvCxnSpPr>
              <a:stCxn id="10" idx="5"/>
              <a:endCxn id="10" idx="3"/>
            </p:cNvCxnSpPr>
            <p:nvPr/>
          </p:nvCxnSpPr>
          <p:spPr bwMode="auto">
            <a:xfrm rot="5400000">
              <a:off x="2286000" y="4313752"/>
              <a:ext cx="1588" cy="1831972"/>
            </a:xfrm>
            <a:prstGeom prst="curvedConnector3">
              <a:avLst>
                <a:gd name="adj1" fmla="val 66328610"/>
              </a:avLst>
            </a:prstGeom>
            <a:noFill/>
            <a:ln w="12700" cap="flat" cmpd="sng" algn="ctr">
              <a:solidFill>
                <a:schemeClr val="tx1"/>
              </a:solidFill>
              <a:prstDash val="solid"/>
              <a:round/>
              <a:headEnd type="none" w="med" len="med"/>
              <a:tailEnd type="arrow"/>
            </a:ln>
            <a:effectLst/>
          </p:spPr>
        </p:cxnSp>
        <p:sp>
          <p:nvSpPr>
            <p:cNvPr id="52" name="TextBox 51"/>
            <p:cNvSpPr txBox="1"/>
            <p:nvPr/>
          </p:nvSpPr>
          <p:spPr>
            <a:xfrm>
              <a:off x="1780448" y="5486400"/>
              <a:ext cx="1107996" cy="923330"/>
            </a:xfrm>
            <a:prstGeom prst="rect">
              <a:avLst/>
            </a:prstGeom>
            <a:noFill/>
          </p:spPr>
          <p:txBody>
            <a:bodyPr wrap="none" rtlCol="0">
              <a:spAutoFit/>
            </a:bodyPr>
            <a:lstStyle/>
            <a:p>
              <a:pPr algn="ctr"/>
              <a:r>
                <a:rPr lang="zh-CN" altLang="en-US" dirty="0" smtClean="0">
                  <a:latin typeface="微软雅黑" pitchFamily="34" charset="-122"/>
                  <a:ea typeface="微软雅黑" pitchFamily="34" charset="-122"/>
                </a:rPr>
                <a:t>主存没有</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准备就绪</a:t>
              </a:r>
              <a:endParaRPr lang="en-US" dirty="0" smtClean="0">
                <a:latin typeface="微软雅黑" pitchFamily="34" charset="-122"/>
                <a:ea typeface="微软雅黑" pitchFamily="34" charset="-122"/>
              </a:endParaRPr>
            </a:p>
            <a:p>
              <a:pPr algn="ctr"/>
              <a:endParaRPr lang="en-US" dirty="0">
                <a:latin typeface="微软雅黑" pitchFamily="34" charset="-122"/>
                <a:ea typeface="微软雅黑" pitchFamily="34" charset="-122"/>
              </a:endParaRPr>
            </a:p>
          </p:txBody>
        </p:sp>
      </p:grpSp>
      <p:grpSp>
        <p:nvGrpSpPr>
          <p:cNvPr id="33" name="Group 32"/>
          <p:cNvGrpSpPr/>
          <p:nvPr/>
        </p:nvGrpSpPr>
        <p:grpSpPr>
          <a:xfrm>
            <a:off x="6934200" y="4533900"/>
            <a:ext cx="1343752" cy="1723430"/>
            <a:chOff x="6934200" y="4533900"/>
            <a:chExt cx="1343752" cy="1723430"/>
          </a:xfrm>
        </p:grpSpPr>
        <p:cxnSp>
          <p:nvCxnSpPr>
            <p:cNvPr id="44" name="Shape 43"/>
            <p:cNvCxnSpPr>
              <a:stCxn id="11" idx="6"/>
              <a:endCxn id="11" idx="4"/>
            </p:cNvCxnSpPr>
            <p:nvPr/>
          </p:nvCxnSpPr>
          <p:spPr bwMode="auto">
            <a:xfrm flipH="1">
              <a:off x="6934200" y="4533900"/>
              <a:ext cx="1295400" cy="876300"/>
            </a:xfrm>
            <a:prstGeom prst="curvedConnector4">
              <a:avLst>
                <a:gd name="adj1" fmla="val -17647"/>
                <a:gd name="adj2" fmla="val 179842"/>
              </a:avLst>
            </a:prstGeom>
            <a:noFill/>
            <a:ln w="12700" cap="flat" cmpd="sng" algn="ctr">
              <a:solidFill>
                <a:schemeClr val="tx1"/>
              </a:solidFill>
              <a:prstDash val="solid"/>
              <a:round/>
              <a:headEnd type="none" w="med" len="med"/>
              <a:tailEnd type="arrow"/>
            </a:ln>
            <a:effectLst/>
          </p:spPr>
        </p:cxnSp>
        <p:sp>
          <p:nvSpPr>
            <p:cNvPr id="53" name="TextBox 52"/>
            <p:cNvSpPr txBox="1"/>
            <p:nvPr/>
          </p:nvSpPr>
          <p:spPr>
            <a:xfrm>
              <a:off x="7169956" y="5334000"/>
              <a:ext cx="1107996" cy="923330"/>
            </a:xfrm>
            <a:prstGeom prst="rect">
              <a:avLst/>
            </a:prstGeom>
            <a:noFill/>
          </p:spPr>
          <p:txBody>
            <a:bodyPr wrap="none" rtlCol="0">
              <a:spAutoFit/>
            </a:bodyPr>
            <a:lstStyle/>
            <a:p>
              <a:pPr algn="ctr"/>
              <a:r>
                <a:rPr lang="zh-CN" altLang="en-US" dirty="0" smtClean="0">
                  <a:latin typeface="微软雅黑" pitchFamily="34" charset="-122"/>
                  <a:ea typeface="微软雅黑" pitchFamily="34" charset="-122"/>
                </a:rPr>
                <a:t>主存没有</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准备就绪</a:t>
              </a:r>
              <a:endParaRPr lang="en-US" dirty="0" smtClean="0">
                <a:latin typeface="微软雅黑" pitchFamily="34" charset="-122"/>
                <a:ea typeface="微软雅黑" pitchFamily="34" charset="-122"/>
              </a:endParaRPr>
            </a:p>
            <a:p>
              <a:pPr algn="ctr"/>
              <a:endParaRPr lang="en-US" dirty="0">
                <a:latin typeface="微软雅黑" pitchFamily="34" charset="-122"/>
                <a:ea typeface="微软雅黑" pitchFamily="34" charset="-122"/>
              </a:endParaRPr>
            </a:p>
          </p:txBody>
        </p:sp>
      </p:grpSp>
      <p:sp>
        <p:nvSpPr>
          <p:cNvPr id="55" name="TextBox 54"/>
          <p:cNvSpPr txBox="1"/>
          <p:nvPr/>
        </p:nvSpPr>
        <p:spPr>
          <a:xfrm>
            <a:off x="5021267" y="3124200"/>
            <a:ext cx="1608133" cy="923330"/>
          </a:xfrm>
          <a:prstGeom prst="rect">
            <a:avLst/>
          </a:prstGeom>
          <a:noFill/>
        </p:spPr>
        <p:txBody>
          <a:bodyPr wrap="none" rtlCol="0">
            <a:spAutoFit/>
          </a:bodyPr>
          <a:lstStyle/>
          <a:p>
            <a:r>
              <a:rPr lang="en-US" dirty="0" smtClean="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缺失，</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旧的</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块</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没有被重写过</a:t>
            </a:r>
            <a:endParaRPr lang="en-US" dirty="0">
              <a:latin typeface="微软雅黑" pitchFamily="34" charset="-122"/>
              <a:ea typeface="微软雅黑" pitchFamily="34" charset="-122"/>
            </a:endParaRPr>
          </a:p>
        </p:txBody>
      </p:sp>
      <p:grpSp>
        <p:nvGrpSpPr>
          <p:cNvPr id="27" name="Group 26"/>
          <p:cNvGrpSpPr/>
          <p:nvPr/>
        </p:nvGrpSpPr>
        <p:grpSpPr>
          <a:xfrm>
            <a:off x="3429000" y="2286000"/>
            <a:ext cx="2209800" cy="369332"/>
            <a:chOff x="3429000" y="2286000"/>
            <a:chExt cx="2209800" cy="369332"/>
          </a:xfrm>
        </p:grpSpPr>
        <p:cxnSp>
          <p:nvCxnSpPr>
            <p:cNvPr id="16" name="Straight Arrow Connector 15"/>
            <p:cNvCxnSpPr/>
            <p:nvPr/>
          </p:nvCxnSpPr>
          <p:spPr bwMode="auto">
            <a:xfrm>
              <a:off x="3429000" y="2286000"/>
              <a:ext cx="2209800" cy="1588"/>
            </a:xfrm>
            <a:prstGeom prst="straightConnector1">
              <a:avLst/>
            </a:prstGeom>
            <a:noFill/>
            <a:ln w="12700" cap="flat" cmpd="sng" algn="ctr">
              <a:solidFill>
                <a:schemeClr val="tx1"/>
              </a:solidFill>
              <a:prstDash val="solid"/>
              <a:round/>
              <a:headEnd type="none" w="med" len="med"/>
              <a:tailEnd type="arrow"/>
            </a:ln>
            <a:effectLst/>
          </p:spPr>
        </p:cxnSp>
        <p:sp>
          <p:nvSpPr>
            <p:cNvPr id="56" name="TextBox 55"/>
            <p:cNvSpPr txBox="1"/>
            <p:nvPr/>
          </p:nvSpPr>
          <p:spPr>
            <a:xfrm>
              <a:off x="3592821" y="2286000"/>
              <a:ext cx="1890261" cy="369332"/>
            </a:xfrm>
            <a:prstGeom prst="rect">
              <a:avLst/>
            </a:prstGeom>
            <a:noFill/>
          </p:spPr>
          <p:txBody>
            <a:bodyPr wrap="none" rtlCol="0">
              <a:spAutoFit/>
            </a:bodyPr>
            <a:lstStyle/>
            <a:p>
              <a:pPr algn="ctr"/>
              <a:r>
                <a:rPr lang="zh-CN" altLang="en-US" dirty="0" smtClean="0">
                  <a:latin typeface="微软雅黑" pitchFamily="34" charset="-122"/>
                  <a:ea typeface="微软雅黑" pitchFamily="34" charset="-122"/>
                </a:rPr>
                <a:t>有效的</a:t>
              </a:r>
              <a:r>
                <a:rPr lang="en-US" dirty="0" smtClean="0">
                  <a:latin typeface="微软雅黑" pitchFamily="34" charset="-122"/>
                  <a:ea typeface="微软雅黑" pitchFamily="34" charset="-122"/>
                </a:rPr>
                <a:t>CPU </a:t>
              </a:r>
              <a:r>
                <a:rPr lang="zh-CN" altLang="en-US" dirty="0" smtClean="0">
                  <a:latin typeface="微软雅黑" pitchFamily="34" charset="-122"/>
                  <a:ea typeface="微软雅黑" pitchFamily="34" charset="-122"/>
                </a:rPr>
                <a:t>请求</a:t>
              </a:r>
              <a:endParaRPr lang="en-US"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100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100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多</a:t>
            </a:r>
            <a:r>
              <a:rPr lang="zh-CN" altLang="en-US" dirty="0"/>
              <a:t>核</a:t>
            </a:r>
            <a:r>
              <a:rPr lang="zh-CN" altLang="en-US" dirty="0" smtClean="0"/>
              <a:t>处理器</a:t>
            </a:r>
            <a:r>
              <a:rPr lang="zh-CN" altLang="en-US" dirty="0"/>
              <a:t>的</a:t>
            </a:r>
            <a:r>
              <a:rPr lang="en-US" altLang="zh-CN" dirty="0"/>
              <a:t>Cache</a:t>
            </a:r>
            <a:r>
              <a:rPr lang="zh-CN" altLang="en-US" dirty="0"/>
              <a:t>一致性</a:t>
            </a:r>
            <a:endParaRPr lang="en-US" dirty="0"/>
          </a:p>
        </p:txBody>
      </p:sp>
      <p:sp>
        <p:nvSpPr>
          <p:cNvPr id="3" name="Content Placeholder 2"/>
          <p:cNvSpPr>
            <a:spLocks noGrp="1"/>
          </p:cNvSpPr>
          <p:nvPr>
            <p:ph idx="1"/>
          </p:nvPr>
        </p:nvSpPr>
        <p:spPr>
          <a:xfrm>
            <a:off x="533400" y="838200"/>
            <a:ext cx="8153400" cy="1048492"/>
          </a:xfrm>
        </p:spPr>
        <p:txBody>
          <a:bodyPr/>
          <a:lstStyle/>
          <a:p>
            <a:r>
              <a:rPr lang="zh-CN" altLang="en-US" dirty="0">
                <a:latin typeface="微软雅黑" pitchFamily="34" charset="-122"/>
                <a:ea typeface="微软雅黑" pitchFamily="34" charset="-122"/>
              </a:rPr>
              <a:t>未来的多核处理器意味着单个芯片上有多个处理器，这些处理器可能会共享一个公共的物理地址空间，这就会引起</a:t>
            </a:r>
            <a:r>
              <a:rPr lang="en-US" altLang="zh-CN" dirty="0">
                <a:solidFill>
                  <a:schemeClr val="accent1"/>
                </a:solidFill>
                <a:latin typeface="微软雅黑" pitchFamily="34" charset="-122"/>
                <a:ea typeface="微软雅黑" pitchFamily="34" charset="-122"/>
              </a:rPr>
              <a:t>cache</a:t>
            </a:r>
            <a:r>
              <a:rPr lang="zh-CN" altLang="en-US" dirty="0">
                <a:solidFill>
                  <a:schemeClr val="accent1"/>
                </a:solidFill>
                <a:latin typeface="微软雅黑" pitchFamily="34" charset="-122"/>
                <a:ea typeface="微软雅黑" pitchFamily="34" charset="-122"/>
              </a:rPr>
              <a:t>一致性</a:t>
            </a:r>
            <a:r>
              <a:rPr lang="zh-CN" altLang="en-US" dirty="0" smtClean="0">
                <a:solidFill>
                  <a:schemeClr val="accent1"/>
                </a:solidFill>
                <a:latin typeface="微软雅黑" pitchFamily="34" charset="-122"/>
                <a:ea typeface="微软雅黑" pitchFamily="34" charset="-122"/>
              </a:rPr>
              <a:t>问题</a:t>
            </a:r>
            <a:endParaRPr lang="en-US" altLang="zh-CN" dirty="0">
              <a:solidFill>
                <a:schemeClr val="accent1"/>
              </a:solidFill>
              <a:latin typeface="微软雅黑" pitchFamily="34" charset="-122"/>
              <a:ea typeface="微软雅黑" pitchFamily="34" charset="-122"/>
            </a:endParaRPr>
          </a:p>
        </p:txBody>
      </p:sp>
      <p:sp>
        <p:nvSpPr>
          <p:cNvPr id="4" name="Rectangle 3"/>
          <p:cNvSpPr/>
          <p:nvPr/>
        </p:nvSpPr>
        <p:spPr bwMode="auto">
          <a:xfrm>
            <a:off x="2514600" y="2667000"/>
            <a:ext cx="1871980" cy="112667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5" name="TextBox 4"/>
          <p:cNvSpPr txBox="1"/>
          <p:nvPr/>
        </p:nvSpPr>
        <p:spPr>
          <a:xfrm>
            <a:off x="2982901" y="3048000"/>
            <a:ext cx="979499" cy="369332"/>
          </a:xfrm>
          <a:prstGeom prst="rect">
            <a:avLst/>
          </a:prstGeom>
          <a:noFill/>
        </p:spPr>
        <p:txBody>
          <a:bodyPr wrap="square" rtlCol="0">
            <a:spAutoFit/>
          </a:bodyPr>
          <a:lstStyle/>
          <a:p>
            <a:r>
              <a:rPr lang="en-US" dirty="0" smtClean="0">
                <a:solidFill>
                  <a:schemeClr val="tx1"/>
                </a:solidFill>
              </a:rPr>
              <a:t>Core 1</a:t>
            </a:r>
            <a:endParaRPr lang="en-US" dirty="0">
              <a:solidFill>
                <a:schemeClr val="tx1"/>
              </a:solidFill>
            </a:endParaRPr>
          </a:p>
        </p:txBody>
      </p:sp>
      <p:sp>
        <p:nvSpPr>
          <p:cNvPr id="6" name="Rectangle 5"/>
          <p:cNvSpPr/>
          <p:nvPr/>
        </p:nvSpPr>
        <p:spPr bwMode="auto">
          <a:xfrm>
            <a:off x="4572000" y="2667000"/>
            <a:ext cx="1871980" cy="112667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7" name="TextBox 6"/>
          <p:cNvSpPr txBox="1"/>
          <p:nvPr/>
        </p:nvSpPr>
        <p:spPr>
          <a:xfrm>
            <a:off x="5040301" y="3048000"/>
            <a:ext cx="979499" cy="369332"/>
          </a:xfrm>
          <a:prstGeom prst="rect">
            <a:avLst/>
          </a:prstGeom>
          <a:noFill/>
        </p:spPr>
        <p:txBody>
          <a:bodyPr wrap="square" rtlCol="0">
            <a:spAutoFit/>
          </a:bodyPr>
          <a:lstStyle/>
          <a:p>
            <a:r>
              <a:rPr lang="en-US" dirty="0" smtClean="0">
                <a:solidFill>
                  <a:schemeClr val="tx1"/>
                </a:solidFill>
              </a:rPr>
              <a:t>Core 2</a:t>
            </a:r>
            <a:endParaRPr lang="en-US" dirty="0">
              <a:solidFill>
                <a:schemeClr val="tx1"/>
              </a:solidFill>
            </a:endParaRPr>
          </a:p>
        </p:txBody>
      </p:sp>
      <p:sp>
        <p:nvSpPr>
          <p:cNvPr id="12" name="Rectangle 11"/>
          <p:cNvSpPr/>
          <p:nvPr/>
        </p:nvSpPr>
        <p:spPr bwMode="auto">
          <a:xfrm>
            <a:off x="4572000" y="38100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4" name="TextBox 13"/>
          <p:cNvSpPr txBox="1"/>
          <p:nvPr/>
        </p:nvSpPr>
        <p:spPr>
          <a:xfrm>
            <a:off x="4648200" y="3733800"/>
            <a:ext cx="779017" cy="369332"/>
          </a:xfrm>
          <a:prstGeom prst="rect">
            <a:avLst/>
          </a:prstGeom>
          <a:noFill/>
        </p:spPr>
        <p:txBody>
          <a:bodyPr wrap="square" rtlCol="0">
            <a:spAutoFit/>
          </a:bodyPr>
          <a:lstStyle/>
          <a:p>
            <a:r>
              <a:rPr lang="en-US" dirty="0" smtClean="0">
                <a:solidFill>
                  <a:schemeClr val="tx1"/>
                </a:solidFill>
              </a:rPr>
              <a:t>L1 I$</a:t>
            </a:r>
            <a:endParaRPr lang="en-US" dirty="0">
              <a:solidFill>
                <a:schemeClr val="tx1"/>
              </a:solidFill>
            </a:endParaRPr>
          </a:p>
        </p:txBody>
      </p:sp>
      <p:sp>
        <p:nvSpPr>
          <p:cNvPr id="15" name="TextBox 14"/>
          <p:cNvSpPr txBox="1"/>
          <p:nvPr/>
        </p:nvSpPr>
        <p:spPr>
          <a:xfrm>
            <a:off x="5507222" y="3733800"/>
            <a:ext cx="893578" cy="369332"/>
          </a:xfrm>
          <a:prstGeom prst="rect">
            <a:avLst/>
          </a:prstGeom>
          <a:noFill/>
        </p:spPr>
        <p:txBody>
          <a:bodyPr wrap="square" rtlCol="0">
            <a:spAutoFit/>
          </a:bodyPr>
          <a:lstStyle/>
          <a:p>
            <a:r>
              <a:rPr lang="en-US" dirty="0" smtClean="0">
                <a:solidFill>
                  <a:schemeClr val="tx1"/>
                </a:solidFill>
              </a:rPr>
              <a:t>L1 D$</a:t>
            </a:r>
            <a:endParaRPr lang="en-US" dirty="0">
              <a:solidFill>
                <a:schemeClr val="tx1"/>
              </a:solidFill>
            </a:endParaRPr>
          </a:p>
        </p:txBody>
      </p:sp>
      <p:sp>
        <p:nvSpPr>
          <p:cNvPr id="16" name="Rectangle 15"/>
          <p:cNvSpPr/>
          <p:nvPr/>
        </p:nvSpPr>
        <p:spPr bwMode="auto">
          <a:xfrm>
            <a:off x="2590800" y="4724400"/>
            <a:ext cx="3886200" cy="8763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7" name="TextBox 16"/>
          <p:cNvSpPr txBox="1"/>
          <p:nvPr/>
        </p:nvSpPr>
        <p:spPr>
          <a:xfrm>
            <a:off x="3505200" y="5181600"/>
            <a:ext cx="2397195" cy="369332"/>
          </a:xfrm>
          <a:prstGeom prst="rect">
            <a:avLst/>
          </a:prstGeom>
          <a:noFill/>
        </p:spPr>
        <p:txBody>
          <a:bodyPr wrap="square" rtlCol="0">
            <a:spAutoFit/>
          </a:bodyPr>
          <a:lstStyle/>
          <a:p>
            <a:r>
              <a:rPr lang="en-US" dirty="0" smtClean="0">
                <a:solidFill>
                  <a:schemeClr val="tx1"/>
                </a:solidFill>
              </a:rPr>
              <a:t>Unified (shared) L2</a:t>
            </a:r>
            <a:endParaRPr lang="en-US" dirty="0">
              <a:solidFill>
                <a:schemeClr val="tx1"/>
              </a:solidFill>
            </a:endParaRPr>
          </a:p>
        </p:txBody>
      </p:sp>
      <p:sp>
        <p:nvSpPr>
          <p:cNvPr id="20" name="Rectangle 19"/>
          <p:cNvSpPr/>
          <p:nvPr/>
        </p:nvSpPr>
        <p:spPr bwMode="auto">
          <a:xfrm>
            <a:off x="2133600" y="2362200"/>
            <a:ext cx="4724400" cy="35052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1" name="Rectangle 20"/>
          <p:cNvSpPr/>
          <p:nvPr/>
        </p:nvSpPr>
        <p:spPr bwMode="auto">
          <a:xfrm>
            <a:off x="5486400" y="38100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2" name="Rectangle 21"/>
          <p:cNvSpPr/>
          <p:nvPr/>
        </p:nvSpPr>
        <p:spPr bwMode="auto">
          <a:xfrm>
            <a:off x="2514600" y="38100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3" name="TextBox 22"/>
          <p:cNvSpPr txBox="1"/>
          <p:nvPr/>
        </p:nvSpPr>
        <p:spPr>
          <a:xfrm>
            <a:off x="2590800" y="3733800"/>
            <a:ext cx="779017" cy="369332"/>
          </a:xfrm>
          <a:prstGeom prst="rect">
            <a:avLst/>
          </a:prstGeom>
          <a:noFill/>
        </p:spPr>
        <p:txBody>
          <a:bodyPr wrap="square" rtlCol="0">
            <a:spAutoFit/>
          </a:bodyPr>
          <a:lstStyle/>
          <a:p>
            <a:r>
              <a:rPr lang="en-US" dirty="0" smtClean="0">
                <a:solidFill>
                  <a:schemeClr val="tx1"/>
                </a:solidFill>
              </a:rPr>
              <a:t>L1 I$</a:t>
            </a:r>
            <a:endParaRPr lang="en-US" dirty="0">
              <a:solidFill>
                <a:schemeClr val="tx1"/>
              </a:solidFill>
            </a:endParaRPr>
          </a:p>
        </p:txBody>
      </p:sp>
      <p:sp>
        <p:nvSpPr>
          <p:cNvPr id="24" name="TextBox 23"/>
          <p:cNvSpPr txBox="1"/>
          <p:nvPr/>
        </p:nvSpPr>
        <p:spPr>
          <a:xfrm>
            <a:off x="3449822" y="3733800"/>
            <a:ext cx="893578" cy="369332"/>
          </a:xfrm>
          <a:prstGeom prst="rect">
            <a:avLst/>
          </a:prstGeom>
          <a:noFill/>
        </p:spPr>
        <p:txBody>
          <a:bodyPr wrap="square" rtlCol="0">
            <a:spAutoFit/>
          </a:bodyPr>
          <a:lstStyle/>
          <a:p>
            <a:r>
              <a:rPr lang="en-US" dirty="0" smtClean="0">
                <a:solidFill>
                  <a:schemeClr val="tx1"/>
                </a:solidFill>
              </a:rPr>
              <a:t>L1 D$</a:t>
            </a:r>
            <a:endParaRPr lang="en-US" dirty="0">
              <a:solidFill>
                <a:schemeClr val="tx1"/>
              </a:solidFill>
            </a:endParaRPr>
          </a:p>
        </p:txBody>
      </p:sp>
      <p:sp>
        <p:nvSpPr>
          <p:cNvPr id="25" name="Rectangle 24"/>
          <p:cNvSpPr/>
          <p:nvPr/>
        </p:nvSpPr>
        <p:spPr bwMode="auto">
          <a:xfrm>
            <a:off x="3429000" y="38100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 name="TextBox 18"/>
          <p:cNvSpPr txBox="1"/>
          <p:nvPr/>
        </p:nvSpPr>
        <p:spPr>
          <a:xfrm>
            <a:off x="4114800" y="4800600"/>
            <a:ext cx="1066800" cy="400110"/>
          </a:xfrm>
          <a:prstGeom prst="rect">
            <a:avLst/>
          </a:prstGeom>
          <a:noFill/>
        </p:spPr>
        <p:txBody>
          <a:bodyPr wrap="square" rtlCol="0">
            <a:spAutoFit/>
          </a:bodyPr>
          <a:lstStyle/>
          <a:p>
            <a:r>
              <a:rPr lang="en-US" sz="2000" dirty="0" smtClean="0">
                <a:solidFill>
                  <a:schemeClr val="accent2"/>
                </a:solidFill>
              </a:rPr>
              <a:t>X = 0</a:t>
            </a:r>
            <a:endParaRPr lang="en-US" sz="2000" dirty="0">
              <a:solidFill>
                <a:schemeClr val="accent2"/>
              </a:solidFill>
            </a:endParaRPr>
          </a:p>
        </p:txBody>
      </p:sp>
      <p:sp>
        <p:nvSpPr>
          <p:cNvPr id="26" name="TextBox 25"/>
          <p:cNvSpPr txBox="1"/>
          <p:nvPr/>
        </p:nvSpPr>
        <p:spPr>
          <a:xfrm>
            <a:off x="3429000" y="4038600"/>
            <a:ext cx="914400" cy="400110"/>
          </a:xfrm>
          <a:prstGeom prst="rect">
            <a:avLst/>
          </a:prstGeom>
          <a:noFill/>
        </p:spPr>
        <p:txBody>
          <a:bodyPr wrap="square" rtlCol="0">
            <a:spAutoFit/>
          </a:bodyPr>
          <a:lstStyle/>
          <a:p>
            <a:pPr algn="ctr"/>
            <a:r>
              <a:rPr lang="en-US" sz="2000" dirty="0" smtClean="0">
                <a:solidFill>
                  <a:schemeClr val="accent2"/>
                </a:solidFill>
              </a:rPr>
              <a:t>X = 0</a:t>
            </a:r>
            <a:endParaRPr lang="en-US" sz="2000" dirty="0">
              <a:solidFill>
                <a:schemeClr val="accent2"/>
              </a:solidFill>
            </a:endParaRPr>
          </a:p>
        </p:txBody>
      </p:sp>
      <p:sp>
        <p:nvSpPr>
          <p:cNvPr id="27" name="TextBox 26"/>
          <p:cNvSpPr txBox="1"/>
          <p:nvPr/>
        </p:nvSpPr>
        <p:spPr>
          <a:xfrm>
            <a:off x="5486400" y="4038600"/>
            <a:ext cx="914400" cy="400110"/>
          </a:xfrm>
          <a:prstGeom prst="rect">
            <a:avLst/>
          </a:prstGeom>
          <a:noFill/>
        </p:spPr>
        <p:txBody>
          <a:bodyPr wrap="square" rtlCol="0">
            <a:spAutoFit/>
          </a:bodyPr>
          <a:lstStyle/>
          <a:p>
            <a:pPr algn="ctr"/>
            <a:r>
              <a:rPr lang="en-US" sz="2000" dirty="0" smtClean="0">
                <a:solidFill>
                  <a:schemeClr val="accent2"/>
                </a:solidFill>
              </a:rPr>
              <a:t>X = 0</a:t>
            </a:r>
            <a:endParaRPr lang="en-US" sz="2000" dirty="0">
              <a:solidFill>
                <a:schemeClr val="accent2"/>
              </a:solidFill>
            </a:endParaRPr>
          </a:p>
        </p:txBody>
      </p:sp>
      <p:sp>
        <p:nvSpPr>
          <p:cNvPr id="28" name="TextBox 27"/>
          <p:cNvSpPr txBox="1"/>
          <p:nvPr/>
        </p:nvSpPr>
        <p:spPr>
          <a:xfrm>
            <a:off x="2895600" y="26670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29" name="TextBox 28"/>
          <p:cNvSpPr txBox="1"/>
          <p:nvPr/>
        </p:nvSpPr>
        <p:spPr>
          <a:xfrm>
            <a:off x="4876800" y="26670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30" name="TextBox 29"/>
          <p:cNvSpPr txBox="1"/>
          <p:nvPr/>
        </p:nvSpPr>
        <p:spPr>
          <a:xfrm>
            <a:off x="2667000" y="3352800"/>
            <a:ext cx="1600200" cy="400110"/>
          </a:xfrm>
          <a:prstGeom prst="rect">
            <a:avLst/>
          </a:prstGeom>
          <a:noFill/>
        </p:spPr>
        <p:txBody>
          <a:bodyPr wrap="square" rtlCol="0">
            <a:spAutoFit/>
          </a:bodyPr>
          <a:lstStyle/>
          <a:p>
            <a:pPr algn="ctr"/>
            <a:r>
              <a:rPr lang="en-US" sz="2000" dirty="0" smtClean="0">
                <a:solidFill>
                  <a:schemeClr val="accent2"/>
                </a:solidFill>
              </a:rPr>
              <a:t>Write 1 to X</a:t>
            </a:r>
            <a:endParaRPr lang="en-US" sz="2000" dirty="0">
              <a:solidFill>
                <a:schemeClr val="accent2"/>
              </a:solidFill>
            </a:endParaRPr>
          </a:p>
        </p:txBody>
      </p:sp>
      <p:sp>
        <p:nvSpPr>
          <p:cNvPr id="31" name="TextBox 30"/>
          <p:cNvSpPr txBox="1"/>
          <p:nvPr/>
        </p:nvSpPr>
        <p:spPr>
          <a:xfrm>
            <a:off x="4038600" y="4800600"/>
            <a:ext cx="9144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
        <p:nvSpPr>
          <p:cNvPr id="32" name="TextBox 31"/>
          <p:cNvSpPr txBox="1"/>
          <p:nvPr/>
        </p:nvSpPr>
        <p:spPr>
          <a:xfrm>
            <a:off x="3505200" y="409569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
        <p:nvSpPr>
          <p:cNvPr id="33" name="Oval 32"/>
          <p:cNvSpPr/>
          <p:nvPr/>
        </p:nvSpPr>
        <p:spPr bwMode="auto">
          <a:xfrm>
            <a:off x="5562600" y="3962400"/>
            <a:ext cx="838200" cy="5334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3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100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title"/>
          </p:nvPr>
        </p:nvSpPr>
        <p:spPr>
          <a:xfrm>
            <a:off x="533400" y="304800"/>
            <a:ext cx="8153400" cy="426142"/>
          </a:xfrm>
        </p:spPr>
        <p:txBody>
          <a:bodyPr/>
          <a:lstStyle/>
          <a:p>
            <a:r>
              <a:rPr lang="zh-CN" altLang="en-US" dirty="0" smtClean="0"/>
              <a:t>存储器层次结构的目标</a:t>
            </a:r>
            <a:endParaRPr lang="en-US" dirty="0"/>
          </a:p>
        </p:txBody>
      </p:sp>
      <p:sp>
        <p:nvSpPr>
          <p:cNvPr id="1566723" name="Rectangle 3"/>
          <p:cNvSpPr>
            <a:spLocks noGrp="1" noChangeArrowheads="1"/>
          </p:cNvSpPr>
          <p:nvPr>
            <p:ph type="body" idx="1"/>
          </p:nvPr>
        </p:nvSpPr>
        <p:spPr>
          <a:xfrm>
            <a:off x="533400" y="1600200"/>
            <a:ext cx="8153400" cy="2784352"/>
          </a:xfrm>
        </p:spPr>
        <p:txBody>
          <a:bodyPr/>
          <a:lstStyle/>
          <a:p>
            <a:r>
              <a:rPr lang="en-US" dirty="0"/>
              <a:t>Fact:  </a:t>
            </a:r>
            <a:r>
              <a:rPr lang="zh-CN" altLang="en-US" dirty="0" smtClean="0"/>
              <a:t>容量大的存储器速度慢，速度快的存储器容量较小</a:t>
            </a:r>
            <a:endParaRPr lang="en-US" dirty="0"/>
          </a:p>
          <a:p>
            <a:endParaRPr lang="en-US" dirty="0"/>
          </a:p>
          <a:p>
            <a:r>
              <a:rPr lang="zh-CN" altLang="en-US" dirty="0" smtClean="0"/>
              <a:t>我们怎么创建让人感觉</a:t>
            </a:r>
            <a:r>
              <a:rPr lang="zh-CN" altLang="en-US" dirty="0" smtClean="0">
                <a:solidFill>
                  <a:srgbClr val="FF0000"/>
                </a:solidFill>
              </a:rPr>
              <a:t>又大又便宜又快</a:t>
            </a:r>
            <a:r>
              <a:rPr lang="zh-CN" altLang="en-US" dirty="0" smtClean="0"/>
              <a:t>的存储器？</a:t>
            </a:r>
            <a:r>
              <a:rPr lang="en-US" dirty="0" smtClean="0">
                <a:solidFill>
                  <a:schemeClr val="accent1"/>
                </a:solidFill>
              </a:rPr>
              <a:t> </a:t>
            </a:r>
            <a:r>
              <a:rPr lang="en-US" dirty="0" smtClean="0"/>
              <a:t>(</a:t>
            </a:r>
            <a:r>
              <a:rPr lang="zh-CN" altLang="en-US" dirty="0" smtClean="0"/>
              <a:t>绝大部分时间是这样</a:t>
            </a:r>
            <a:r>
              <a:rPr lang="en-US" dirty="0" smtClean="0"/>
              <a:t>)?</a:t>
            </a:r>
            <a:endParaRPr lang="en-US" dirty="0"/>
          </a:p>
          <a:p>
            <a:pPr lvl="1"/>
            <a:r>
              <a:rPr lang="zh-CN" altLang="en-US" sz="2400" dirty="0" smtClean="0"/>
              <a:t>层次化</a:t>
            </a:r>
            <a:endParaRPr lang="en-US" altLang="zh-CN" sz="2400" dirty="0" smtClean="0"/>
          </a:p>
          <a:p>
            <a:pPr lvl="1"/>
            <a:r>
              <a:rPr lang="zh-CN" altLang="en-US" sz="2400" dirty="0" smtClean="0"/>
              <a:t>并行</a:t>
            </a:r>
            <a:endParaRPr lang="en-US" altLang="zh-CN"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66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6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一个一致的存储系统</a:t>
            </a:r>
            <a:endParaRPr lang="en-US" dirty="0"/>
          </a:p>
        </p:txBody>
      </p:sp>
      <p:sp>
        <p:nvSpPr>
          <p:cNvPr id="3" name="Content Placeholder 2"/>
          <p:cNvSpPr>
            <a:spLocks noGrp="1"/>
          </p:cNvSpPr>
          <p:nvPr>
            <p:ph idx="1"/>
          </p:nvPr>
        </p:nvSpPr>
        <p:spPr>
          <a:xfrm>
            <a:off x="533400" y="914400"/>
            <a:ext cx="8153400" cy="2190343"/>
          </a:xfrm>
        </p:spPr>
        <p:txBody>
          <a:bodyPr/>
          <a:lstStyle/>
          <a:p>
            <a:pPr>
              <a:lnSpc>
                <a:spcPct val="100000"/>
              </a:lnSpc>
              <a:spcBef>
                <a:spcPts val="600"/>
              </a:spcBef>
            </a:pPr>
            <a:r>
              <a:rPr lang="zh-CN" altLang="en-US" dirty="0" smtClean="0">
                <a:latin typeface="微软雅黑" pitchFamily="34" charset="-122"/>
                <a:ea typeface="微软雅黑" pitchFamily="34" charset="-122"/>
              </a:rPr>
              <a:t>在存储器系统中读取任何一个数据项的返回结果总是最近写入的值</a:t>
            </a:r>
            <a:endParaRPr lang="en-US" dirty="0" smtClean="0">
              <a:latin typeface="微软雅黑" pitchFamily="34" charset="-122"/>
              <a:ea typeface="微软雅黑" pitchFamily="34" charset="-122"/>
            </a:endParaRPr>
          </a:p>
          <a:p>
            <a:pPr lvl="1">
              <a:lnSpc>
                <a:spcPct val="100000"/>
              </a:lnSpc>
              <a:spcBef>
                <a:spcPts val="600"/>
              </a:spcBef>
            </a:pPr>
            <a:r>
              <a:rPr lang="zh-CN" altLang="en-US" dirty="0">
                <a:latin typeface="微软雅黑" pitchFamily="34" charset="-122"/>
                <a:ea typeface="微软雅黑" pitchFamily="34" charset="-122"/>
              </a:rPr>
              <a:t>一致性</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定义了读操作可以返回</a:t>
            </a:r>
            <a:r>
              <a:rPr lang="zh-CN" altLang="en-US" dirty="0">
                <a:solidFill>
                  <a:srgbClr val="FF0000"/>
                </a:solidFill>
                <a:latin typeface="微软雅黑" pitchFamily="34" charset="-122"/>
                <a:ea typeface="微软雅黑" pitchFamily="34" charset="-122"/>
              </a:rPr>
              <a:t>什么样的</a:t>
            </a:r>
            <a:r>
              <a:rPr lang="zh-CN" altLang="en-US" dirty="0" smtClean="0">
                <a:solidFill>
                  <a:srgbClr val="FF0000"/>
                </a:solidFill>
                <a:latin typeface="微软雅黑" pitchFamily="34" charset="-122"/>
                <a:ea typeface="微软雅黑" pitchFamily="34" charset="-122"/>
              </a:rPr>
              <a:t>值</a:t>
            </a:r>
            <a:endParaRPr lang="en-US" dirty="0" smtClean="0">
              <a:latin typeface="微软雅黑" pitchFamily="34" charset="-122"/>
              <a:ea typeface="微软雅黑" pitchFamily="34" charset="-122"/>
            </a:endParaRPr>
          </a:p>
          <a:p>
            <a:pPr lvl="2">
              <a:lnSpc>
                <a:spcPct val="100000"/>
              </a:lnSpc>
              <a:spcBef>
                <a:spcPts val="600"/>
              </a:spcBef>
            </a:pPr>
            <a:r>
              <a:rPr lang="zh-CN" altLang="en-US" dirty="0" smtClean="0">
                <a:latin typeface="微软雅黑" pitchFamily="34" charset="-122"/>
                <a:ea typeface="微软雅黑" pitchFamily="34" charset="-122"/>
              </a:rPr>
              <a:t>对同一地址的写操作是</a:t>
            </a:r>
            <a:r>
              <a:rPr lang="zh-CN" altLang="en-US" dirty="0" smtClean="0">
                <a:solidFill>
                  <a:srgbClr val="FF0000"/>
                </a:solidFill>
                <a:latin typeface="微软雅黑" pitchFamily="34" charset="-122"/>
                <a:ea typeface="微软雅黑" pitchFamily="34" charset="-122"/>
              </a:rPr>
              <a:t>串行执行</a:t>
            </a:r>
            <a:r>
              <a:rPr lang="zh-CN" altLang="en-US" dirty="0" smtClean="0">
                <a:latin typeface="微软雅黑" pitchFamily="34" charset="-122"/>
                <a:ea typeface="微软雅黑" pitchFamily="34" charset="-122"/>
              </a:rPr>
              <a:t>的</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也就是说，任何两个处理器对同一地址的两个写操作在所有处理器看来都有相同的顺序</a:t>
            </a:r>
            <a:r>
              <a:rPr lang="en-US" dirty="0" smtClean="0">
                <a:latin typeface="微软雅黑" pitchFamily="34" charset="-122"/>
                <a:ea typeface="微软雅黑" pitchFamily="34" charset="-122"/>
              </a:rPr>
              <a:t>)</a:t>
            </a:r>
          </a:p>
          <a:p>
            <a:pPr lvl="1">
              <a:lnSpc>
                <a:spcPct val="100000"/>
              </a:lnSpc>
              <a:spcBef>
                <a:spcPts val="600"/>
              </a:spcBef>
            </a:pPr>
            <a:r>
              <a:rPr lang="zh-CN" altLang="en-US" dirty="0" smtClean="0">
                <a:latin typeface="微软雅黑" pitchFamily="34" charset="-122"/>
                <a:ea typeface="微软雅黑" pitchFamily="34" charset="-122"/>
              </a:rPr>
              <a:t>连贯性</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定义了写入的数据</a:t>
            </a:r>
            <a:r>
              <a:rPr lang="zh-CN" altLang="en-US" dirty="0" smtClean="0">
                <a:solidFill>
                  <a:srgbClr val="FF0000"/>
                </a:solidFill>
                <a:latin typeface="微软雅黑" pitchFamily="34" charset="-122"/>
                <a:ea typeface="微软雅黑" pitchFamily="34" charset="-122"/>
              </a:rPr>
              <a:t>什么时候</a:t>
            </a:r>
            <a:r>
              <a:rPr lang="zh-CN" altLang="en-US" dirty="0" smtClean="0">
                <a:latin typeface="微软雅黑" pitchFamily="34" charset="-122"/>
                <a:ea typeface="微软雅黑" pitchFamily="34" charset="-122"/>
              </a:rPr>
              <a:t>才能被读操作返回</a:t>
            </a:r>
            <a:endParaRPr lang="en-US" dirty="0">
              <a:latin typeface="微软雅黑" pitchFamily="34" charset="-122"/>
              <a:ea typeface="微软雅黑" pitchFamily="34" charset="-122"/>
            </a:endParaRPr>
          </a:p>
        </p:txBody>
      </p:sp>
      <p:sp>
        <p:nvSpPr>
          <p:cNvPr id="4" name="Content Placeholder 2"/>
          <p:cNvSpPr txBox="1">
            <a:spLocks/>
          </p:cNvSpPr>
          <p:nvPr/>
        </p:nvSpPr>
        <p:spPr bwMode="auto">
          <a:xfrm>
            <a:off x="533400" y="3733800"/>
            <a:ext cx="8153400" cy="217495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spcBef>
                <a:spcPts val="600"/>
              </a:spcBef>
              <a:spcAft>
                <a:spcPct val="0"/>
              </a:spcAft>
              <a:buClr>
                <a:schemeClr val="accent1"/>
              </a:buClr>
              <a:buSzPct val="75000"/>
              <a:buFont typeface="Wingdings" pitchFamily="2" charset="2"/>
              <a:buChar char="q"/>
              <a:tabLst/>
              <a:defRPr/>
            </a:pPr>
            <a:r>
              <a:rPr kumimoji="0" lang="zh-CN" altLang="en-US" sz="2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为了加强一致性，</a:t>
            </a:r>
            <a:r>
              <a:rPr kumimoji="0" lang="en-US" sz="2400" b="0" i="0" u="none" strike="noStrike" kern="0" cap="none" spc="0" normalizeH="0" noProof="0" dirty="0" smtClean="0">
                <a:ln>
                  <a:noFill/>
                </a:ln>
                <a:solidFill>
                  <a:schemeClr val="tx1"/>
                </a:solidFill>
                <a:effectLst/>
                <a:uLnTx/>
                <a:uFillTx/>
                <a:latin typeface="微软雅黑" pitchFamily="34" charset="-122"/>
                <a:ea typeface="微软雅黑" pitchFamily="34" charset="-122"/>
              </a:rPr>
              <a:t>caches </a:t>
            </a:r>
            <a:r>
              <a:rPr kumimoji="0" lang="zh-CN" altLang="en-US" sz="2400" b="0" i="0" u="none" strike="noStrike" kern="0" cap="none" spc="0" normalizeH="0" noProof="0" dirty="0" smtClean="0">
                <a:ln>
                  <a:noFill/>
                </a:ln>
                <a:solidFill>
                  <a:schemeClr val="tx1"/>
                </a:solidFill>
                <a:effectLst/>
                <a:uLnTx/>
                <a:uFillTx/>
                <a:latin typeface="微软雅黑" pitchFamily="34" charset="-122"/>
                <a:ea typeface="微软雅黑" pitchFamily="34" charset="-122"/>
              </a:rPr>
              <a:t>必须提供</a:t>
            </a:r>
            <a:endParaRPr kumimoji="0" lang="en-US" sz="2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lvl="1" indent="-246063">
              <a:spcBef>
                <a:spcPts val="600"/>
              </a:spcBef>
              <a:buClr>
                <a:schemeClr val="accent1"/>
              </a:buClr>
              <a:buSzPct val="75000"/>
              <a:buFont typeface="Monotype Sorts" pitchFamily="2" charset="2"/>
              <a:buChar char="l"/>
              <a:defRPr/>
            </a:pPr>
            <a:r>
              <a:rPr lang="zh-CN" altLang="en-US" sz="2000" kern="0" dirty="0" smtClean="0">
                <a:solidFill>
                  <a:schemeClr val="tx1"/>
                </a:solidFill>
                <a:latin typeface="微软雅黑" pitchFamily="34" charset="-122"/>
                <a:ea typeface="微软雅黑" pitchFamily="34" charset="-122"/>
              </a:rPr>
              <a:t>多核处理器</a:t>
            </a:r>
            <a:r>
              <a:rPr lang="en-US" altLang="zh-CN" sz="2000" kern="0" dirty="0" smtClean="0">
                <a:solidFill>
                  <a:schemeClr val="tx1"/>
                </a:solidFill>
                <a:latin typeface="微软雅黑" pitchFamily="34" charset="-122"/>
                <a:ea typeface="微软雅黑" pitchFamily="34" charset="-122"/>
              </a:rPr>
              <a:t>cache</a:t>
            </a:r>
            <a:r>
              <a:rPr lang="zh-CN" altLang="en-US" sz="2000" kern="0" dirty="0" smtClean="0">
                <a:solidFill>
                  <a:schemeClr val="tx1"/>
                </a:solidFill>
                <a:latin typeface="微软雅黑" pitchFamily="34" charset="-122"/>
                <a:ea typeface="微软雅黑" pitchFamily="34" charset="-122"/>
              </a:rPr>
              <a:t>共享数据的</a:t>
            </a:r>
            <a:r>
              <a:rPr lang="zh-CN" altLang="en-US" sz="2000" kern="0" dirty="0" smtClean="0">
                <a:latin typeface="微软雅黑" pitchFamily="34" charset="-122"/>
                <a:ea typeface="微软雅黑" pitchFamily="34" charset="-122"/>
              </a:rPr>
              <a:t>复制</a:t>
            </a:r>
            <a:r>
              <a:rPr lang="en-US" sz="2000" kern="0" dirty="0" smtClean="0">
                <a:solidFill>
                  <a:schemeClr val="tx1"/>
                </a:solidFill>
                <a:latin typeface="微软雅黑" pitchFamily="34" charset="-122"/>
                <a:ea typeface="微软雅黑" pitchFamily="34" charset="-122"/>
              </a:rPr>
              <a:t> </a:t>
            </a:r>
          </a:p>
          <a:p>
            <a:pPr marL="1198563" lvl="2" indent="-246063">
              <a:spcBef>
                <a:spcPts val="600"/>
              </a:spcBef>
              <a:buClr>
                <a:schemeClr val="accent1"/>
              </a:buClr>
              <a:buSzPct val="75000"/>
              <a:buFont typeface="Monotype Sorts" pitchFamily="2" charset="2"/>
              <a:buChar char="l"/>
            </a:pPr>
            <a:r>
              <a:rPr lang="zh-CN" altLang="en-US" kern="0" dirty="0" smtClean="0">
                <a:solidFill>
                  <a:schemeClr val="tx1"/>
                </a:solidFill>
                <a:latin typeface="微软雅黑" pitchFamily="34" charset="-122"/>
                <a:ea typeface="微软雅黑" pitchFamily="34" charset="-122"/>
              </a:rPr>
              <a:t>复制减少了访问延迟和读取共享数据时的竞争现象</a:t>
            </a:r>
            <a:endParaRPr lang="en-US" kern="0" dirty="0" smtClean="0">
              <a:solidFill>
                <a:schemeClr val="tx1"/>
              </a:solidFill>
              <a:latin typeface="微软雅黑" pitchFamily="34" charset="-122"/>
              <a:ea typeface="微软雅黑" pitchFamily="34" charset="-122"/>
            </a:endParaRPr>
          </a:p>
          <a:p>
            <a:pPr marL="741363" marR="0" lvl="1" indent="-246063" algn="l" defTabSz="914400" rtl="0" eaLnBrk="0" fontAlgn="base" latinLnBrk="0" hangingPunct="0">
              <a:spcBef>
                <a:spcPts val="600"/>
              </a:spcBef>
              <a:spcAft>
                <a:spcPct val="0"/>
              </a:spcAft>
              <a:buClr>
                <a:schemeClr val="accent1"/>
              </a:buClr>
              <a:buSzPct val="75000"/>
              <a:buFont typeface="Monotype Sorts" pitchFamily="2" charset="2"/>
              <a:buChar char="l"/>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本地</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cache</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共享数据的</a:t>
            </a:r>
            <a:r>
              <a:rPr kumimoji="0" lang="zh-CN" altLang="en-US" sz="2000" b="0" i="0" u="none" strike="noStrike" kern="0" cap="none" spc="0" normalizeH="0" baseline="0" noProof="0" dirty="0" smtClean="0">
                <a:ln>
                  <a:noFill/>
                </a:ln>
                <a:effectLst/>
                <a:uLnTx/>
                <a:uFillTx/>
                <a:latin typeface="微软雅黑" pitchFamily="34" charset="-122"/>
                <a:ea typeface="微软雅黑" pitchFamily="34" charset="-122"/>
              </a:rPr>
              <a:t>迁移</a:t>
            </a:r>
            <a:endParaRPr kumimoji="0" lang="en-US" sz="2000" b="0" i="0" u="none" strike="noStrike" kern="0" cap="none" spc="0" normalizeH="0" noProof="0" dirty="0" smtClean="0">
              <a:ln>
                <a:noFill/>
              </a:ln>
              <a:solidFill>
                <a:schemeClr val="tx1"/>
              </a:solidFill>
              <a:effectLst/>
              <a:uLnTx/>
              <a:uFillTx/>
              <a:latin typeface="微软雅黑" pitchFamily="34" charset="-122"/>
              <a:ea typeface="微软雅黑" pitchFamily="34" charset="-122"/>
            </a:endParaRPr>
          </a:p>
          <a:p>
            <a:pPr marL="1198563" lvl="2" indent="-246063">
              <a:spcBef>
                <a:spcPts val="600"/>
              </a:spcBef>
              <a:buClr>
                <a:schemeClr val="accent1"/>
              </a:buClr>
              <a:buSzPct val="75000"/>
              <a:buFont typeface="Monotype Sorts" pitchFamily="2" charset="2"/>
              <a:buChar char="l"/>
            </a:pPr>
            <a:r>
              <a:rPr lang="zh-CN" altLang="en-US" kern="0" baseline="0" dirty="0" smtClean="0">
                <a:solidFill>
                  <a:schemeClr val="tx1"/>
                </a:solidFill>
                <a:latin typeface="微软雅黑" pitchFamily="34" charset="-122"/>
                <a:ea typeface="微软雅黑" pitchFamily="34" charset="-122"/>
              </a:rPr>
              <a:t>迁移不但减少了访问远程共享数据项的延迟，而且减少了对共享存储器带宽的需求</a:t>
            </a:r>
            <a:r>
              <a:rPr lang="en-US" kern="0" baseline="0" dirty="0" smtClean="0">
                <a:solidFill>
                  <a:schemeClr val="tx1"/>
                </a:solidFill>
                <a:latin typeface="微软雅黑" pitchFamily="34" charset="-122"/>
                <a:ea typeface="微软雅黑" pitchFamily="34" charset="-122"/>
              </a:rPr>
              <a:t> </a:t>
            </a:r>
            <a:r>
              <a:rPr lang="en-US" kern="0" dirty="0" smtClean="0">
                <a:solidFill>
                  <a:schemeClr val="tx1"/>
                </a:solidFill>
                <a:latin typeface="微软雅黑" pitchFamily="34" charset="-122"/>
                <a:ea typeface="微软雅黑" pitchFamily="34" charset="-122"/>
              </a:rPr>
              <a:t>(L2 in our example)</a:t>
            </a:r>
            <a:endParaRPr kumimoji="0" 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dirty="0" smtClean="0"/>
              <a:t>Cache </a:t>
            </a:r>
            <a:r>
              <a:rPr lang="zh-CN" altLang="en-US" dirty="0" smtClean="0"/>
              <a:t>一致性协议</a:t>
            </a:r>
            <a:endParaRPr lang="en-US" dirty="0"/>
          </a:p>
        </p:txBody>
      </p:sp>
      <p:sp>
        <p:nvSpPr>
          <p:cNvPr id="3" name="Content Placeholder 2"/>
          <p:cNvSpPr>
            <a:spLocks noGrp="1"/>
          </p:cNvSpPr>
          <p:nvPr>
            <p:ph idx="1"/>
          </p:nvPr>
        </p:nvSpPr>
        <p:spPr>
          <a:xfrm>
            <a:off x="533400" y="762000"/>
            <a:ext cx="8153400" cy="5314275"/>
          </a:xfrm>
        </p:spPr>
        <p:txBody>
          <a:bodyPr/>
          <a:lstStyle/>
          <a:p>
            <a:pPr>
              <a:lnSpc>
                <a:spcPct val="100000"/>
              </a:lnSpc>
              <a:spcBef>
                <a:spcPts val="600"/>
              </a:spcBef>
            </a:pPr>
            <a:r>
              <a:rPr lang="zh-CN" altLang="en-US" dirty="0" smtClean="0">
                <a:latin typeface="微软雅黑" pitchFamily="34" charset="-122"/>
                <a:ea typeface="微软雅黑" pitchFamily="34" charset="-122"/>
              </a:rPr>
              <a:t>需要引入硬件协议来维护</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一致性，最常用的</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协议就是</a:t>
            </a:r>
            <a:r>
              <a:rPr lang="zh-CN" altLang="en-US" dirty="0" smtClean="0">
                <a:solidFill>
                  <a:srgbClr val="FF0000"/>
                </a:solidFill>
                <a:latin typeface="微软雅黑" pitchFamily="34" charset="-122"/>
                <a:ea typeface="微软雅黑" pitchFamily="34" charset="-122"/>
              </a:rPr>
              <a:t>监听</a:t>
            </a:r>
            <a:r>
              <a:rPr lang="zh-CN" altLang="en-US" dirty="0" smtClean="0">
                <a:latin typeface="微软雅黑" pitchFamily="34" charset="-122"/>
                <a:ea typeface="微软雅黑" pitchFamily="34" charset="-122"/>
              </a:rPr>
              <a:t>协议</a:t>
            </a:r>
            <a:endParaRPr lang="en-US" dirty="0" smtClean="0">
              <a:solidFill>
                <a:schemeClr val="accent1"/>
              </a:solidFill>
              <a:latin typeface="微软雅黑" pitchFamily="34" charset="-122"/>
              <a:ea typeface="微软雅黑" pitchFamily="34" charset="-122"/>
            </a:endParaRPr>
          </a:p>
          <a:p>
            <a:pPr lvl="1">
              <a:lnSpc>
                <a:spcPct val="100000"/>
              </a:lnSpc>
              <a:spcBef>
                <a:spcPts val="600"/>
              </a:spcBef>
            </a:pP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可以通过一些广播媒介（总线或者网络）访问，所有的</a:t>
            </a:r>
            <a:r>
              <a:rPr lang="en-US" dirty="0" smtClean="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控制器对媒介进行监视或者监听，来确定它们是否含有总线或者交换机上请求的数据块副本</a:t>
            </a:r>
            <a:endParaRPr lang="en-US" altLang="zh-CN" dirty="0" smtClean="0">
              <a:latin typeface="微软雅黑" pitchFamily="34" charset="-122"/>
              <a:ea typeface="微软雅黑" pitchFamily="34" charset="-122"/>
            </a:endParaRPr>
          </a:p>
          <a:p>
            <a:pPr marL="495300" lvl="1" indent="0">
              <a:lnSpc>
                <a:spcPct val="100000"/>
              </a:lnSpc>
              <a:spcBef>
                <a:spcPts val="600"/>
              </a:spcBef>
              <a:buNone/>
            </a:pPr>
            <a:endParaRPr lang="en-US" dirty="0" smtClean="0">
              <a:latin typeface="微软雅黑" pitchFamily="34" charset="-122"/>
              <a:ea typeface="微软雅黑" pitchFamily="34" charset="-122"/>
            </a:endParaRPr>
          </a:p>
          <a:p>
            <a:pPr>
              <a:lnSpc>
                <a:spcPct val="100000"/>
              </a:lnSpc>
              <a:spcBef>
                <a:spcPts val="600"/>
              </a:spcBef>
            </a:pPr>
            <a:r>
              <a:rPr lang="zh-CN" altLang="en-US" dirty="0" smtClean="0">
                <a:solidFill>
                  <a:srgbClr val="FF0000"/>
                </a:solidFill>
                <a:latin typeface="微软雅黑" pitchFamily="34" charset="-122"/>
                <a:ea typeface="微软雅黑" pitchFamily="34" charset="-122"/>
              </a:rPr>
              <a:t>写无效协议</a:t>
            </a:r>
            <a:r>
              <a:rPr lang="en-US"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写操作</a:t>
            </a:r>
            <a:r>
              <a:rPr lang="zh-CN" altLang="en-US" dirty="0" smtClean="0">
                <a:latin typeface="微软雅黑" pitchFamily="34" charset="-122"/>
                <a:ea typeface="微软雅黑" pitchFamily="34" charset="-122"/>
              </a:rPr>
              <a:t>时确保</a:t>
            </a:r>
            <a:r>
              <a:rPr lang="zh-CN" altLang="en-US" dirty="0" smtClean="0">
                <a:solidFill>
                  <a:srgbClr val="FF0000"/>
                </a:solidFill>
                <a:latin typeface="微软雅黑" pitchFamily="34" charset="-122"/>
                <a:ea typeface="微软雅黑" pitchFamily="34" charset="-122"/>
              </a:rPr>
              <a:t>独占访问</a:t>
            </a:r>
            <a:r>
              <a:rPr lang="zh-CN" altLang="en-US" dirty="0" smtClean="0">
                <a:latin typeface="微软雅黑" pitchFamily="34" charset="-122"/>
                <a:ea typeface="微软雅黑" pitchFamily="34" charset="-122"/>
              </a:rPr>
              <a:t>并且令</a:t>
            </a:r>
            <a:r>
              <a:rPr lang="zh-CN" altLang="en-US" dirty="0" smtClean="0">
                <a:solidFill>
                  <a:srgbClr val="FF0000"/>
                </a:solidFill>
                <a:latin typeface="微软雅黑" pitchFamily="34" charset="-122"/>
                <a:ea typeface="微软雅黑" pitchFamily="34" charset="-122"/>
              </a:rPr>
              <a:t>其他副本无效</a:t>
            </a:r>
            <a:endParaRPr lang="en-US" dirty="0" smtClean="0">
              <a:solidFill>
                <a:srgbClr val="FF0000"/>
              </a:solidFill>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独占访问确保了写执行时不存在其他可读或可写的数据项副本</a:t>
            </a:r>
            <a:endParaRPr lang="en-US" altLang="zh-CN" dirty="0">
              <a:latin typeface="微软雅黑" pitchFamily="34" charset="-122"/>
              <a:ea typeface="微软雅黑" pitchFamily="34" charset="-122"/>
            </a:endParaRPr>
          </a:p>
          <a:p>
            <a:pPr marL="495300" lvl="1" indent="0">
              <a:lnSpc>
                <a:spcPct val="100000"/>
              </a:lnSpc>
              <a:spcBef>
                <a:spcPts val="600"/>
              </a:spcBef>
              <a:buNone/>
            </a:pPr>
            <a:endParaRPr lang="en-US" dirty="0" smtClean="0">
              <a:latin typeface="微软雅黑" pitchFamily="34" charset="-122"/>
              <a:ea typeface="微软雅黑" pitchFamily="34" charset="-122"/>
            </a:endParaRPr>
          </a:p>
          <a:p>
            <a:pPr>
              <a:lnSpc>
                <a:spcPct val="100000"/>
              </a:lnSpc>
              <a:spcBef>
                <a:spcPts val="600"/>
              </a:spcBef>
            </a:pPr>
            <a:r>
              <a:rPr lang="zh-CN" altLang="en-US" dirty="0" smtClean="0">
                <a:latin typeface="微软雅黑" pitchFamily="34" charset="-122"/>
                <a:ea typeface="微软雅黑" pitchFamily="34" charset="-122"/>
              </a:rPr>
              <a:t>如果两个处理器试图同时对同一个数据进行写操作，它们中的一个会在竞争中胜出，这使得另一个处理器的副本被置无效。竞争失败的处理器要完成写操作，就必须取得新的数据副本，这个副本中必须包含了更新后的数据</a:t>
            </a:r>
            <a:r>
              <a:rPr lang="en-US"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因此这个协议强制了写操作的</a:t>
            </a:r>
            <a:r>
              <a:rPr lang="zh-CN" altLang="en-US" dirty="0" smtClean="0">
                <a:solidFill>
                  <a:srgbClr val="FF0000"/>
                </a:solidFill>
                <a:latin typeface="微软雅黑" pitchFamily="34" charset="-122"/>
                <a:ea typeface="微软雅黑" pitchFamily="34" charset="-122"/>
              </a:rPr>
              <a:t>串行化</a:t>
            </a:r>
            <a:r>
              <a:rPr lang="zh-CN" altLang="en-US" dirty="0" smtClean="0">
                <a:latin typeface="微软雅黑" pitchFamily="34" charset="-122"/>
                <a:ea typeface="微软雅黑" pitchFamily="34" charset="-122"/>
              </a:rPr>
              <a:t>。</a:t>
            </a:r>
            <a:endParaRPr lang="en-US" dirty="0" smtClean="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971202" name="Rectangle 2"/>
          <p:cNvSpPr>
            <a:spLocks noGrp="1" noChangeArrowheads="1"/>
          </p:cNvSpPr>
          <p:nvPr>
            <p:ph type="title"/>
          </p:nvPr>
        </p:nvSpPr>
        <p:spPr>
          <a:xfrm>
            <a:off x="533400" y="304800"/>
            <a:ext cx="6629400" cy="422275"/>
          </a:xfrm>
        </p:spPr>
        <p:txBody>
          <a:bodyPr/>
          <a:lstStyle/>
          <a:p>
            <a:r>
              <a:rPr lang="zh-CN" altLang="en-US" dirty="0" smtClean="0"/>
              <a:t>写处理</a:t>
            </a:r>
            <a:endParaRPr lang="en-US" dirty="0"/>
          </a:p>
        </p:txBody>
      </p:sp>
      <p:sp>
        <p:nvSpPr>
          <p:cNvPr id="1971203" name="Rectangle 3"/>
          <p:cNvSpPr>
            <a:spLocks noGrp="1" noChangeArrowheads="1"/>
          </p:cNvSpPr>
          <p:nvPr>
            <p:ph type="body" idx="1"/>
          </p:nvPr>
        </p:nvSpPr>
        <p:spPr>
          <a:xfrm>
            <a:off x="419100" y="838200"/>
            <a:ext cx="8191500" cy="5129609"/>
          </a:xfrm>
        </p:spPr>
        <p:txBody>
          <a:bodyPr/>
          <a:lstStyle/>
          <a:p>
            <a:pPr marL="457200" indent="-457200">
              <a:buNone/>
            </a:pPr>
            <a:r>
              <a:rPr lang="zh-CN" altLang="en-US" dirty="0" smtClean="0">
                <a:latin typeface="微软雅黑" pitchFamily="34" charset="-122"/>
                <a:ea typeface="微软雅黑" pitchFamily="34" charset="-122"/>
              </a:rPr>
              <a:t>确保所有共享</a:t>
            </a:r>
            <a:r>
              <a:rPr lang="zh-CN" altLang="en-US" dirty="0">
                <a:latin typeface="微软雅黑" pitchFamily="34" charset="-122"/>
                <a:ea typeface="微软雅黑" pitchFamily="34" charset="-122"/>
              </a:rPr>
              <a:t>数据的</a:t>
            </a:r>
            <a:r>
              <a:rPr lang="zh-CN" altLang="en-US" dirty="0" smtClean="0">
                <a:latin typeface="微软雅黑" pitchFamily="34" charset="-122"/>
                <a:ea typeface="微软雅黑" pitchFamily="34" charset="-122"/>
              </a:rPr>
              <a:t>其它处理器能被通知，并且对写操作进行下面两种方式的处理：</a:t>
            </a:r>
            <a:endParaRPr lang="en-US" dirty="0" smtClean="0">
              <a:latin typeface="微软雅黑" pitchFamily="34" charset="-122"/>
              <a:ea typeface="微软雅黑" pitchFamily="34" charset="-122"/>
            </a:endParaRPr>
          </a:p>
          <a:p>
            <a:pPr marL="457200" indent="-457200">
              <a:buFont typeface="Wingdings" pitchFamily="2" charset="2"/>
              <a:buAutoNum type="arabicPeriod"/>
            </a:pPr>
            <a:r>
              <a:rPr lang="zh-CN" altLang="en-US" dirty="0" smtClean="0">
                <a:solidFill>
                  <a:schemeClr val="accent2"/>
                </a:solidFill>
                <a:latin typeface="微软雅黑" pitchFamily="34" charset="-122"/>
                <a:ea typeface="微软雅黑" pitchFamily="34" charset="-122"/>
              </a:rPr>
              <a:t>写</a:t>
            </a:r>
            <a:r>
              <a:rPr lang="en-US" altLang="zh-CN" dirty="0" smtClean="0">
                <a:solidFill>
                  <a:schemeClr val="accent2"/>
                </a:solidFill>
                <a:latin typeface="微软雅黑" pitchFamily="34" charset="-122"/>
                <a:ea typeface="微软雅黑" pitchFamily="34" charset="-122"/>
              </a:rPr>
              <a:t>-</a:t>
            </a:r>
            <a:r>
              <a:rPr lang="zh-CN" altLang="en-US" dirty="0" smtClean="0">
                <a:solidFill>
                  <a:schemeClr val="accent2"/>
                </a:solidFill>
                <a:latin typeface="微软雅黑" pitchFamily="34" charset="-122"/>
                <a:ea typeface="微软雅黑" pitchFamily="34" charset="-122"/>
              </a:rPr>
              <a:t>更新</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写</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广播</a:t>
            </a:r>
            <a:r>
              <a:rPr lang="en-US"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执行写操作的处理器通过总线广播新数据，所有的副本进行更新</a:t>
            </a:r>
            <a:endParaRPr lang="en-US" dirty="0" smtClean="0">
              <a:latin typeface="微软雅黑" pitchFamily="34" charset="-122"/>
              <a:ea typeface="微软雅黑" pitchFamily="34" charset="-122"/>
            </a:endParaRPr>
          </a:p>
          <a:p>
            <a:pPr marL="876300" lvl="1" indent="-381000"/>
            <a:r>
              <a:rPr lang="en-US" dirty="0" smtClean="0">
                <a:latin typeface="微软雅黑" pitchFamily="34" charset="-122"/>
                <a:ea typeface="微软雅黑" pitchFamily="34" charset="-122"/>
              </a:rPr>
              <a:t>All </a:t>
            </a:r>
            <a:r>
              <a:rPr lang="en-US" dirty="0">
                <a:latin typeface="微软雅黑" pitchFamily="34" charset="-122"/>
                <a:ea typeface="微软雅黑" pitchFamily="34" charset="-122"/>
              </a:rPr>
              <a:t>writes go to the bus </a:t>
            </a:r>
            <a:r>
              <a:rPr lang="en-US" dirty="0">
                <a:latin typeface="微软雅黑" pitchFamily="34" charset="-122"/>
                <a:ea typeface="微软雅黑" pitchFamily="34" charset="-122"/>
                <a:sym typeface="Symbol" pitchFamily="18" charset="2"/>
              </a:rPr>
              <a:t></a:t>
            </a:r>
            <a:r>
              <a:rPr lang="en-US" dirty="0">
                <a:latin typeface="微软雅黑" pitchFamily="34" charset="-122"/>
                <a:ea typeface="微软雅黑" pitchFamily="34" charset="-122"/>
              </a:rPr>
              <a:t> higher bus </a:t>
            </a:r>
            <a:r>
              <a:rPr lang="en-US" dirty="0" smtClean="0">
                <a:latin typeface="微软雅黑" pitchFamily="34" charset="-122"/>
                <a:ea typeface="微软雅黑" pitchFamily="34" charset="-122"/>
              </a:rPr>
              <a:t>traffic </a:t>
            </a:r>
            <a:r>
              <a:rPr lang="zh-CN" altLang="en-US" dirty="0" smtClean="0">
                <a:latin typeface="微软雅黑" pitchFamily="34" charset="-122"/>
                <a:ea typeface="微软雅黑" pitchFamily="34" charset="-122"/>
              </a:rPr>
              <a:t>加大总线通信量</a:t>
            </a:r>
            <a:endParaRPr lang="en-US" dirty="0">
              <a:latin typeface="微软雅黑" pitchFamily="34" charset="-122"/>
              <a:ea typeface="微软雅黑" pitchFamily="34" charset="-122"/>
            </a:endParaRPr>
          </a:p>
          <a:p>
            <a:pPr marL="876300" lvl="1" indent="-381000"/>
            <a:r>
              <a:rPr lang="en-US" dirty="0">
                <a:latin typeface="微软雅黑" pitchFamily="34" charset="-122"/>
                <a:ea typeface="微软雅黑" pitchFamily="34" charset="-122"/>
              </a:rPr>
              <a:t>Since new values appear in caches sooner, can reduce </a:t>
            </a:r>
            <a:r>
              <a:rPr lang="en-US" dirty="0" smtClean="0">
                <a:latin typeface="微软雅黑" pitchFamily="34" charset="-122"/>
                <a:ea typeface="微软雅黑" pitchFamily="34" charset="-122"/>
              </a:rPr>
              <a:t>latency </a:t>
            </a:r>
            <a:r>
              <a:rPr lang="zh-CN" altLang="en-US" dirty="0" smtClean="0">
                <a:latin typeface="微软雅黑" pitchFamily="34" charset="-122"/>
                <a:ea typeface="微软雅黑" pitchFamily="34" charset="-122"/>
              </a:rPr>
              <a:t>降低延迟</a:t>
            </a:r>
            <a:endParaRPr lang="en-US" dirty="0">
              <a:solidFill>
                <a:schemeClr val="accent2"/>
              </a:solidFill>
              <a:latin typeface="微软雅黑" pitchFamily="34" charset="-122"/>
              <a:ea typeface="微软雅黑" pitchFamily="34" charset="-122"/>
            </a:endParaRPr>
          </a:p>
          <a:p>
            <a:pPr marL="457200" indent="-457200">
              <a:buFont typeface="Wingdings" pitchFamily="2" charset="2"/>
              <a:buAutoNum type="arabicPeriod"/>
            </a:pPr>
            <a:r>
              <a:rPr lang="zh-CN" altLang="en-US" dirty="0" smtClean="0">
                <a:solidFill>
                  <a:schemeClr val="accent2"/>
                </a:solidFill>
                <a:latin typeface="微软雅黑" pitchFamily="34" charset="-122"/>
                <a:ea typeface="微软雅黑" pitchFamily="34" charset="-122"/>
              </a:rPr>
              <a:t>写</a:t>
            </a:r>
            <a:r>
              <a:rPr lang="en-US" altLang="zh-CN" dirty="0" smtClean="0">
                <a:solidFill>
                  <a:schemeClr val="accent2"/>
                </a:solidFill>
                <a:latin typeface="微软雅黑" pitchFamily="34" charset="-122"/>
                <a:ea typeface="微软雅黑" pitchFamily="34" charset="-122"/>
              </a:rPr>
              <a:t>-</a:t>
            </a:r>
            <a:r>
              <a:rPr lang="zh-CN" altLang="en-US" dirty="0" smtClean="0">
                <a:solidFill>
                  <a:schemeClr val="accent2"/>
                </a:solidFill>
                <a:latin typeface="微软雅黑" pitchFamily="34" charset="-122"/>
                <a:ea typeface="微软雅黑" pitchFamily="34" charset="-122"/>
              </a:rPr>
              <a:t>无效</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执行写操作的处理器发布无效信号到总线上，</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监听检查它们是否有数据备份，如果有就使它们包含数据字的</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块无效</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允许多个</a:t>
            </a:r>
            <a:r>
              <a:rPr lang="en-US" dirty="0" smtClean="0">
                <a:latin typeface="微软雅黑" pitchFamily="34" charset="-122"/>
                <a:ea typeface="微软雅黑" pitchFamily="34" charset="-122"/>
              </a:rPr>
              <a:t>readers</a:t>
            </a:r>
            <a:r>
              <a:rPr lang="zh-CN" altLang="en-US" dirty="0" smtClean="0">
                <a:latin typeface="微软雅黑" pitchFamily="34" charset="-122"/>
                <a:ea typeface="微软雅黑" pitchFamily="34" charset="-122"/>
              </a:rPr>
              <a:t>，但是只有一个</a:t>
            </a:r>
            <a:r>
              <a:rPr lang="en-US" dirty="0" smtClean="0">
                <a:latin typeface="微软雅黑" pitchFamily="34" charset="-122"/>
                <a:ea typeface="微软雅黑" pitchFamily="34" charset="-122"/>
              </a:rPr>
              <a:t> writer</a:t>
            </a:r>
            <a:r>
              <a:rPr lang="en-US" dirty="0">
                <a:latin typeface="微软雅黑" pitchFamily="34" charset="-122"/>
                <a:ea typeface="微软雅黑" pitchFamily="34" charset="-122"/>
              </a:rPr>
              <a:t>)</a:t>
            </a:r>
          </a:p>
          <a:p>
            <a:pPr marL="876300" lvl="1" indent="-381000"/>
            <a:r>
              <a:rPr lang="en-US" dirty="0">
                <a:latin typeface="微软雅黑" pitchFamily="34" charset="-122"/>
                <a:ea typeface="微软雅黑" pitchFamily="34" charset="-122"/>
              </a:rPr>
              <a:t>Uses the bus only on the </a:t>
            </a:r>
            <a:r>
              <a:rPr lang="en-US" dirty="0">
                <a:solidFill>
                  <a:schemeClr val="accent1"/>
                </a:solidFill>
                <a:latin typeface="微软雅黑" pitchFamily="34" charset="-122"/>
                <a:ea typeface="微软雅黑" pitchFamily="34" charset="-122"/>
              </a:rPr>
              <a:t>first</a:t>
            </a:r>
            <a:r>
              <a:rPr lang="en-US" dirty="0">
                <a:latin typeface="微软雅黑" pitchFamily="34" charset="-122"/>
                <a:ea typeface="微软雅黑" pitchFamily="34" charset="-122"/>
              </a:rPr>
              <a:t> write </a:t>
            </a:r>
            <a:r>
              <a:rPr lang="en-US" dirty="0">
                <a:latin typeface="微软雅黑" pitchFamily="34" charset="-122"/>
                <a:ea typeface="微软雅黑" pitchFamily="34" charset="-122"/>
                <a:sym typeface="Symbol" pitchFamily="18" charset="2"/>
              </a:rPr>
              <a:t></a:t>
            </a:r>
            <a:r>
              <a:rPr lang="en-US" dirty="0">
                <a:latin typeface="微软雅黑" pitchFamily="34" charset="-122"/>
                <a:ea typeface="微软雅黑" pitchFamily="34" charset="-122"/>
              </a:rPr>
              <a:t> lower bus traffic, so better use of bus </a:t>
            </a:r>
            <a:r>
              <a:rPr lang="en-US" dirty="0" smtClean="0">
                <a:latin typeface="微软雅黑" pitchFamily="34" charset="-122"/>
                <a:ea typeface="微软雅黑" pitchFamily="34" charset="-122"/>
              </a:rPr>
              <a:t>bandwidth </a:t>
            </a:r>
            <a:r>
              <a:rPr lang="zh-CN" altLang="en-US" dirty="0" smtClean="0">
                <a:latin typeface="微软雅黑" pitchFamily="34" charset="-122"/>
                <a:ea typeface="微软雅黑" pitchFamily="34" charset="-122"/>
              </a:rPr>
              <a:t>（降低总线通信量，更好地利用总线带宽）</a:t>
            </a:r>
            <a:endParaRPr 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97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712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712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712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7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20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监听无效的例子</a:t>
            </a:r>
            <a:endParaRPr lang="en-US" dirty="0"/>
          </a:p>
        </p:txBody>
      </p:sp>
      <p:sp>
        <p:nvSpPr>
          <p:cNvPr id="3" name="Content Placeholder 2"/>
          <p:cNvSpPr>
            <a:spLocks noGrp="1"/>
          </p:cNvSpPr>
          <p:nvPr>
            <p:ph idx="1"/>
          </p:nvPr>
        </p:nvSpPr>
        <p:spPr>
          <a:xfrm>
            <a:off x="685800" y="4876800"/>
            <a:ext cx="7848600" cy="1048492"/>
          </a:xfrm>
        </p:spPr>
        <p:txBody>
          <a:bodyPr/>
          <a:lstStyle/>
          <a:p>
            <a:r>
              <a:rPr lang="en-US" dirty="0" smtClean="0"/>
              <a:t>When the second miss by Core 2 occurs, Core 1 responds with the value canceling the response from the L2 cache (and also updating the L2 copy) </a:t>
            </a:r>
            <a:endParaRPr lang="en-US" dirty="0">
              <a:solidFill>
                <a:schemeClr val="accent1"/>
              </a:solidFill>
            </a:endParaRPr>
          </a:p>
        </p:txBody>
      </p:sp>
      <p:sp>
        <p:nvSpPr>
          <p:cNvPr id="4" name="Rectangle 3"/>
          <p:cNvSpPr/>
          <p:nvPr/>
        </p:nvSpPr>
        <p:spPr bwMode="auto">
          <a:xfrm>
            <a:off x="2514600" y="1295400"/>
            <a:ext cx="1871980" cy="112667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5" name="TextBox 4"/>
          <p:cNvSpPr txBox="1"/>
          <p:nvPr/>
        </p:nvSpPr>
        <p:spPr>
          <a:xfrm>
            <a:off x="2982901" y="1676400"/>
            <a:ext cx="979499" cy="369332"/>
          </a:xfrm>
          <a:prstGeom prst="rect">
            <a:avLst/>
          </a:prstGeom>
          <a:noFill/>
        </p:spPr>
        <p:txBody>
          <a:bodyPr wrap="square" rtlCol="0">
            <a:spAutoFit/>
          </a:bodyPr>
          <a:lstStyle/>
          <a:p>
            <a:r>
              <a:rPr lang="en-US" dirty="0" smtClean="0">
                <a:solidFill>
                  <a:schemeClr val="tx1"/>
                </a:solidFill>
              </a:rPr>
              <a:t>Core 1</a:t>
            </a:r>
            <a:endParaRPr lang="en-US" dirty="0">
              <a:solidFill>
                <a:schemeClr val="tx1"/>
              </a:solidFill>
            </a:endParaRPr>
          </a:p>
        </p:txBody>
      </p:sp>
      <p:sp>
        <p:nvSpPr>
          <p:cNvPr id="6" name="Rectangle 5"/>
          <p:cNvSpPr/>
          <p:nvPr/>
        </p:nvSpPr>
        <p:spPr bwMode="auto">
          <a:xfrm>
            <a:off x="4572000" y="1295400"/>
            <a:ext cx="1871980" cy="112667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7" name="TextBox 6"/>
          <p:cNvSpPr txBox="1"/>
          <p:nvPr/>
        </p:nvSpPr>
        <p:spPr>
          <a:xfrm>
            <a:off x="5040301" y="1676400"/>
            <a:ext cx="979499" cy="369332"/>
          </a:xfrm>
          <a:prstGeom prst="rect">
            <a:avLst/>
          </a:prstGeom>
          <a:noFill/>
        </p:spPr>
        <p:txBody>
          <a:bodyPr wrap="square" rtlCol="0">
            <a:spAutoFit/>
          </a:bodyPr>
          <a:lstStyle/>
          <a:p>
            <a:r>
              <a:rPr lang="en-US" dirty="0" smtClean="0">
                <a:solidFill>
                  <a:schemeClr val="tx1"/>
                </a:solidFill>
              </a:rPr>
              <a:t>Core 2</a:t>
            </a:r>
            <a:endParaRPr lang="en-US" dirty="0">
              <a:solidFill>
                <a:schemeClr val="tx1"/>
              </a:solidFill>
            </a:endParaRPr>
          </a:p>
        </p:txBody>
      </p:sp>
      <p:sp>
        <p:nvSpPr>
          <p:cNvPr id="12" name="Rectangle 11"/>
          <p:cNvSpPr/>
          <p:nvPr/>
        </p:nvSpPr>
        <p:spPr bwMode="auto">
          <a:xfrm>
            <a:off x="4572000" y="24384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4" name="TextBox 13"/>
          <p:cNvSpPr txBox="1"/>
          <p:nvPr/>
        </p:nvSpPr>
        <p:spPr>
          <a:xfrm>
            <a:off x="4648200" y="2362200"/>
            <a:ext cx="779017" cy="369332"/>
          </a:xfrm>
          <a:prstGeom prst="rect">
            <a:avLst/>
          </a:prstGeom>
          <a:noFill/>
        </p:spPr>
        <p:txBody>
          <a:bodyPr wrap="square" rtlCol="0">
            <a:spAutoFit/>
          </a:bodyPr>
          <a:lstStyle/>
          <a:p>
            <a:r>
              <a:rPr lang="en-US" dirty="0" smtClean="0">
                <a:solidFill>
                  <a:schemeClr val="tx1"/>
                </a:solidFill>
              </a:rPr>
              <a:t>L1 I$</a:t>
            </a:r>
            <a:endParaRPr lang="en-US" dirty="0">
              <a:solidFill>
                <a:schemeClr val="tx1"/>
              </a:solidFill>
            </a:endParaRPr>
          </a:p>
        </p:txBody>
      </p:sp>
      <p:sp>
        <p:nvSpPr>
          <p:cNvPr id="15" name="TextBox 14"/>
          <p:cNvSpPr txBox="1"/>
          <p:nvPr/>
        </p:nvSpPr>
        <p:spPr>
          <a:xfrm>
            <a:off x="5507222" y="2362200"/>
            <a:ext cx="893578" cy="369332"/>
          </a:xfrm>
          <a:prstGeom prst="rect">
            <a:avLst/>
          </a:prstGeom>
          <a:noFill/>
        </p:spPr>
        <p:txBody>
          <a:bodyPr wrap="square" rtlCol="0">
            <a:spAutoFit/>
          </a:bodyPr>
          <a:lstStyle/>
          <a:p>
            <a:r>
              <a:rPr lang="en-US" dirty="0" smtClean="0">
                <a:solidFill>
                  <a:schemeClr val="tx1"/>
                </a:solidFill>
              </a:rPr>
              <a:t>L1 D$</a:t>
            </a:r>
            <a:endParaRPr lang="en-US" dirty="0">
              <a:solidFill>
                <a:schemeClr val="tx1"/>
              </a:solidFill>
            </a:endParaRPr>
          </a:p>
        </p:txBody>
      </p:sp>
      <p:sp>
        <p:nvSpPr>
          <p:cNvPr id="16" name="Rectangle 15"/>
          <p:cNvSpPr/>
          <p:nvPr/>
        </p:nvSpPr>
        <p:spPr bwMode="auto">
          <a:xfrm>
            <a:off x="2590800" y="3352800"/>
            <a:ext cx="3886200" cy="8763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7" name="TextBox 16"/>
          <p:cNvSpPr txBox="1"/>
          <p:nvPr/>
        </p:nvSpPr>
        <p:spPr>
          <a:xfrm>
            <a:off x="3505200" y="3810000"/>
            <a:ext cx="2397195" cy="369332"/>
          </a:xfrm>
          <a:prstGeom prst="rect">
            <a:avLst/>
          </a:prstGeom>
          <a:noFill/>
        </p:spPr>
        <p:txBody>
          <a:bodyPr wrap="square" rtlCol="0">
            <a:spAutoFit/>
          </a:bodyPr>
          <a:lstStyle/>
          <a:p>
            <a:r>
              <a:rPr lang="en-US" dirty="0" smtClean="0">
                <a:solidFill>
                  <a:schemeClr val="tx1"/>
                </a:solidFill>
              </a:rPr>
              <a:t>Unified (shared) L2</a:t>
            </a:r>
            <a:endParaRPr lang="en-US" dirty="0">
              <a:solidFill>
                <a:schemeClr val="tx1"/>
              </a:solidFill>
            </a:endParaRPr>
          </a:p>
        </p:txBody>
      </p:sp>
      <p:sp>
        <p:nvSpPr>
          <p:cNvPr id="20" name="Rectangle 19"/>
          <p:cNvSpPr/>
          <p:nvPr/>
        </p:nvSpPr>
        <p:spPr bwMode="auto">
          <a:xfrm>
            <a:off x="2133600" y="990600"/>
            <a:ext cx="4724400" cy="35052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1" name="Rectangle 20"/>
          <p:cNvSpPr/>
          <p:nvPr/>
        </p:nvSpPr>
        <p:spPr bwMode="auto">
          <a:xfrm>
            <a:off x="5486400" y="24384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2" name="Rectangle 21"/>
          <p:cNvSpPr/>
          <p:nvPr/>
        </p:nvSpPr>
        <p:spPr bwMode="auto">
          <a:xfrm>
            <a:off x="2514600" y="24384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3" name="TextBox 22"/>
          <p:cNvSpPr txBox="1"/>
          <p:nvPr/>
        </p:nvSpPr>
        <p:spPr>
          <a:xfrm>
            <a:off x="2590800" y="2362200"/>
            <a:ext cx="779017" cy="369332"/>
          </a:xfrm>
          <a:prstGeom prst="rect">
            <a:avLst/>
          </a:prstGeom>
          <a:noFill/>
        </p:spPr>
        <p:txBody>
          <a:bodyPr wrap="square" rtlCol="0">
            <a:spAutoFit/>
          </a:bodyPr>
          <a:lstStyle/>
          <a:p>
            <a:r>
              <a:rPr lang="en-US" dirty="0" smtClean="0">
                <a:solidFill>
                  <a:schemeClr val="tx1"/>
                </a:solidFill>
              </a:rPr>
              <a:t>L1 I$</a:t>
            </a:r>
            <a:endParaRPr lang="en-US" dirty="0">
              <a:solidFill>
                <a:schemeClr val="tx1"/>
              </a:solidFill>
            </a:endParaRPr>
          </a:p>
        </p:txBody>
      </p:sp>
      <p:sp>
        <p:nvSpPr>
          <p:cNvPr id="24" name="TextBox 23"/>
          <p:cNvSpPr txBox="1"/>
          <p:nvPr/>
        </p:nvSpPr>
        <p:spPr>
          <a:xfrm>
            <a:off x="3449822" y="2362200"/>
            <a:ext cx="893578" cy="369332"/>
          </a:xfrm>
          <a:prstGeom prst="rect">
            <a:avLst/>
          </a:prstGeom>
          <a:noFill/>
        </p:spPr>
        <p:txBody>
          <a:bodyPr wrap="square" rtlCol="0">
            <a:spAutoFit/>
          </a:bodyPr>
          <a:lstStyle/>
          <a:p>
            <a:r>
              <a:rPr lang="en-US" dirty="0" smtClean="0">
                <a:solidFill>
                  <a:schemeClr val="tx1"/>
                </a:solidFill>
              </a:rPr>
              <a:t>L1 D$</a:t>
            </a:r>
            <a:endParaRPr lang="en-US" dirty="0">
              <a:solidFill>
                <a:schemeClr val="tx1"/>
              </a:solidFill>
            </a:endParaRPr>
          </a:p>
        </p:txBody>
      </p:sp>
      <p:sp>
        <p:nvSpPr>
          <p:cNvPr id="25" name="Rectangle 24"/>
          <p:cNvSpPr/>
          <p:nvPr/>
        </p:nvSpPr>
        <p:spPr bwMode="auto">
          <a:xfrm>
            <a:off x="3429000" y="24384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 name="TextBox 18"/>
          <p:cNvSpPr txBox="1"/>
          <p:nvPr/>
        </p:nvSpPr>
        <p:spPr>
          <a:xfrm>
            <a:off x="4114800" y="3429000"/>
            <a:ext cx="1066800" cy="400110"/>
          </a:xfrm>
          <a:prstGeom prst="rect">
            <a:avLst/>
          </a:prstGeom>
          <a:noFill/>
        </p:spPr>
        <p:txBody>
          <a:bodyPr wrap="square" rtlCol="0">
            <a:spAutoFit/>
          </a:bodyPr>
          <a:lstStyle/>
          <a:p>
            <a:r>
              <a:rPr lang="en-US" sz="2000" dirty="0" smtClean="0">
                <a:solidFill>
                  <a:schemeClr val="accent2"/>
                </a:solidFill>
              </a:rPr>
              <a:t>X = 0</a:t>
            </a:r>
            <a:endParaRPr lang="en-US" sz="2000" dirty="0">
              <a:solidFill>
                <a:schemeClr val="accent2"/>
              </a:solidFill>
            </a:endParaRPr>
          </a:p>
        </p:txBody>
      </p:sp>
      <p:sp>
        <p:nvSpPr>
          <p:cNvPr id="26" name="TextBox 25"/>
          <p:cNvSpPr txBox="1"/>
          <p:nvPr/>
        </p:nvSpPr>
        <p:spPr>
          <a:xfrm>
            <a:off x="3429000" y="2667000"/>
            <a:ext cx="914400" cy="400110"/>
          </a:xfrm>
          <a:prstGeom prst="rect">
            <a:avLst/>
          </a:prstGeom>
          <a:noFill/>
        </p:spPr>
        <p:txBody>
          <a:bodyPr wrap="square" rtlCol="0">
            <a:spAutoFit/>
          </a:bodyPr>
          <a:lstStyle/>
          <a:p>
            <a:pPr algn="ctr"/>
            <a:r>
              <a:rPr lang="en-US" sz="2000" dirty="0" smtClean="0">
                <a:solidFill>
                  <a:schemeClr val="accent2"/>
                </a:solidFill>
              </a:rPr>
              <a:t>X = 0</a:t>
            </a:r>
            <a:endParaRPr lang="en-US" sz="2000" dirty="0">
              <a:solidFill>
                <a:schemeClr val="accent2"/>
              </a:solidFill>
            </a:endParaRPr>
          </a:p>
        </p:txBody>
      </p:sp>
      <p:sp>
        <p:nvSpPr>
          <p:cNvPr id="27" name="TextBox 26"/>
          <p:cNvSpPr txBox="1"/>
          <p:nvPr/>
        </p:nvSpPr>
        <p:spPr>
          <a:xfrm>
            <a:off x="5486400" y="2667000"/>
            <a:ext cx="914400" cy="400110"/>
          </a:xfrm>
          <a:prstGeom prst="rect">
            <a:avLst/>
          </a:prstGeom>
          <a:noFill/>
        </p:spPr>
        <p:txBody>
          <a:bodyPr wrap="square" rtlCol="0">
            <a:spAutoFit/>
          </a:bodyPr>
          <a:lstStyle/>
          <a:p>
            <a:pPr algn="ctr"/>
            <a:r>
              <a:rPr lang="en-US" sz="2000" dirty="0" smtClean="0">
                <a:solidFill>
                  <a:schemeClr val="accent2"/>
                </a:solidFill>
              </a:rPr>
              <a:t>X = 0</a:t>
            </a:r>
            <a:endParaRPr lang="en-US" sz="2000" dirty="0">
              <a:solidFill>
                <a:schemeClr val="accent2"/>
              </a:solidFill>
            </a:endParaRPr>
          </a:p>
        </p:txBody>
      </p:sp>
      <p:sp>
        <p:nvSpPr>
          <p:cNvPr id="28" name="TextBox 27"/>
          <p:cNvSpPr txBox="1"/>
          <p:nvPr/>
        </p:nvSpPr>
        <p:spPr>
          <a:xfrm>
            <a:off x="2895600" y="12954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29" name="TextBox 28"/>
          <p:cNvSpPr txBox="1"/>
          <p:nvPr/>
        </p:nvSpPr>
        <p:spPr>
          <a:xfrm>
            <a:off x="4876800" y="12954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30" name="TextBox 29"/>
          <p:cNvSpPr txBox="1"/>
          <p:nvPr/>
        </p:nvSpPr>
        <p:spPr>
          <a:xfrm>
            <a:off x="2667000" y="1981200"/>
            <a:ext cx="1600200" cy="400110"/>
          </a:xfrm>
          <a:prstGeom prst="rect">
            <a:avLst/>
          </a:prstGeom>
          <a:noFill/>
        </p:spPr>
        <p:txBody>
          <a:bodyPr wrap="square" rtlCol="0">
            <a:spAutoFit/>
          </a:bodyPr>
          <a:lstStyle/>
          <a:p>
            <a:pPr algn="ctr"/>
            <a:r>
              <a:rPr lang="en-US" sz="2000" dirty="0" smtClean="0">
                <a:solidFill>
                  <a:schemeClr val="accent2"/>
                </a:solidFill>
              </a:rPr>
              <a:t>Write 1 to X</a:t>
            </a:r>
            <a:endParaRPr lang="en-US" sz="2000" dirty="0">
              <a:solidFill>
                <a:schemeClr val="accent2"/>
              </a:solidFill>
            </a:endParaRPr>
          </a:p>
        </p:txBody>
      </p:sp>
      <p:sp>
        <p:nvSpPr>
          <p:cNvPr id="32" name="TextBox 31"/>
          <p:cNvSpPr txBox="1"/>
          <p:nvPr/>
        </p:nvSpPr>
        <p:spPr>
          <a:xfrm>
            <a:off x="3505200" y="272409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
        <p:nvSpPr>
          <p:cNvPr id="34" name="TextBox 33"/>
          <p:cNvSpPr txBox="1"/>
          <p:nvPr/>
        </p:nvSpPr>
        <p:spPr>
          <a:xfrm>
            <a:off x="990600" y="327660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    </a:t>
            </a:r>
            <a:endParaRPr lang="en-US" sz="2000" dirty="0">
              <a:solidFill>
                <a:schemeClr val="accent2"/>
              </a:solidFill>
            </a:endParaRPr>
          </a:p>
        </p:txBody>
      </p:sp>
      <p:sp>
        <p:nvSpPr>
          <p:cNvPr id="35" name="TextBox 34"/>
          <p:cNvSpPr txBox="1"/>
          <p:nvPr/>
        </p:nvSpPr>
        <p:spPr>
          <a:xfrm>
            <a:off x="4876800" y="19812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33" name="TextBox 32"/>
          <p:cNvSpPr txBox="1"/>
          <p:nvPr/>
        </p:nvSpPr>
        <p:spPr>
          <a:xfrm>
            <a:off x="5562600" y="272409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X = </a:t>
            </a:r>
            <a:r>
              <a:rPr lang="en-US" sz="2000" b="1" dirty="0" smtClean="0">
                <a:solidFill>
                  <a:srgbClr val="FF0000"/>
                </a:solidFill>
                <a:latin typeface="Castellar" pitchFamily="18" charset="0"/>
              </a:rPr>
              <a:t>I</a:t>
            </a:r>
            <a:endParaRPr lang="en-US" sz="2000" b="1" dirty="0">
              <a:solidFill>
                <a:srgbClr val="FF0000"/>
              </a:solidFill>
              <a:latin typeface="Castellar" pitchFamily="18" charset="0"/>
            </a:endParaRPr>
          </a:p>
        </p:txBody>
      </p:sp>
      <p:sp>
        <p:nvSpPr>
          <p:cNvPr id="37" name="TextBox 36"/>
          <p:cNvSpPr txBox="1"/>
          <p:nvPr/>
        </p:nvSpPr>
        <p:spPr>
          <a:xfrm>
            <a:off x="4038600" y="3429000"/>
            <a:ext cx="914400" cy="400110"/>
          </a:xfrm>
          <a:prstGeom prst="rect">
            <a:avLst/>
          </a:prstGeom>
          <a:solidFill>
            <a:schemeClr val="bg1"/>
          </a:solidFill>
        </p:spPr>
        <p:txBody>
          <a:bodyPr wrap="square" rtlCol="0">
            <a:spAutoFit/>
          </a:bodyPr>
          <a:lstStyle/>
          <a:p>
            <a:pPr algn="ctr"/>
            <a:r>
              <a:rPr lang="en-US" sz="2000" dirty="0" smtClean="0">
                <a:solidFill>
                  <a:schemeClr val="accent2"/>
                </a:solidFill>
              </a:rPr>
              <a:t>X = </a:t>
            </a:r>
            <a:r>
              <a:rPr lang="en-US" sz="2000" b="1" dirty="0" smtClean="0">
                <a:solidFill>
                  <a:srgbClr val="FF0000"/>
                </a:solidFill>
                <a:latin typeface="Castellar" pitchFamily="18" charset="0"/>
              </a:rPr>
              <a:t>I</a:t>
            </a:r>
            <a:endParaRPr lang="en-US" sz="2000" b="1" dirty="0">
              <a:solidFill>
                <a:srgbClr val="FF0000"/>
              </a:solidFill>
              <a:latin typeface="Castellar" pitchFamily="18" charset="0"/>
            </a:endParaRPr>
          </a:p>
        </p:txBody>
      </p:sp>
      <p:sp>
        <p:nvSpPr>
          <p:cNvPr id="31" name="TextBox 30"/>
          <p:cNvSpPr txBox="1"/>
          <p:nvPr/>
        </p:nvSpPr>
        <p:spPr>
          <a:xfrm>
            <a:off x="4038600" y="3429000"/>
            <a:ext cx="9144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
        <p:nvSpPr>
          <p:cNvPr id="36" name="TextBox 35"/>
          <p:cNvSpPr txBox="1"/>
          <p:nvPr/>
        </p:nvSpPr>
        <p:spPr>
          <a:xfrm>
            <a:off x="5562600" y="274320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3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500"/>
                                  </p:stCondLst>
                                  <p:childTnLst>
                                    <p:set>
                                      <p:cBhvr>
                                        <p:cTn id="26" dur="1" fill="hold">
                                          <p:stCondLst>
                                            <p:cond delay="0"/>
                                          </p:stCondLst>
                                        </p:cTn>
                                        <p:tgtEl>
                                          <p:spTgt spid="37"/>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500"/>
                                  </p:stCondLst>
                                  <p:childTnLst>
                                    <p:set>
                                      <p:cBhvr>
                                        <p:cTn id="29" dur="1" fill="hold">
                                          <p:stCondLst>
                                            <p:cond delay="0"/>
                                          </p:stCondLst>
                                        </p:cTn>
                                        <p:tgtEl>
                                          <p:spTgt spid="3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100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2" grpId="0" animBg="1"/>
      <p:bldP spid="35" grpId="0"/>
      <p:bldP spid="33" grpId="0" animBg="1"/>
      <p:bldP spid="37" grpId="0" animBg="1"/>
      <p:bldP spid="31" grpId="0" animBg="1"/>
      <p:bldP spid="3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Grp="1" noChangeArrowheads="1"/>
          </p:cNvSpPr>
          <p:nvPr>
            <p:ph type="title"/>
          </p:nvPr>
        </p:nvSpPr>
        <p:spPr>
          <a:xfrm>
            <a:off x="228600" y="304800"/>
            <a:ext cx="8686800" cy="800989"/>
          </a:xfrm>
        </p:spPr>
        <p:txBody>
          <a:bodyPr/>
          <a:lstStyle/>
          <a:p>
            <a:r>
              <a:rPr lang="en-US" dirty="0"/>
              <a:t>A Write-Invalidate CC </a:t>
            </a:r>
            <a:r>
              <a:rPr lang="en-US" dirty="0" smtClean="0"/>
              <a:t>Protocol </a:t>
            </a:r>
            <a:r>
              <a:rPr lang="zh-CN" altLang="en-US" dirty="0" smtClean="0"/>
              <a:t>写</a:t>
            </a:r>
            <a:r>
              <a:rPr lang="zh-CN" altLang="en-US" dirty="0"/>
              <a:t>无效一致性协议</a:t>
            </a:r>
            <a:endParaRPr lang="en-US" dirty="0"/>
          </a:p>
        </p:txBody>
      </p:sp>
      <p:grpSp>
        <p:nvGrpSpPr>
          <p:cNvPr id="2" name="Group 3"/>
          <p:cNvGrpSpPr>
            <a:grpSpLocks/>
          </p:cNvGrpSpPr>
          <p:nvPr/>
        </p:nvGrpSpPr>
        <p:grpSpPr bwMode="auto">
          <a:xfrm>
            <a:off x="6248400" y="1295400"/>
            <a:ext cx="1066800" cy="1066800"/>
            <a:chOff x="3600" y="1152"/>
            <a:chExt cx="672" cy="672"/>
          </a:xfrm>
        </p:grpSpPr>
        <p:sp>
          <p:nvSpPr>
            <p:cNvPr id="1947652" name="Text Box 4"/>
            <p:cNvSpPr txBox="1">
              <a:spLocks noChangeArrowheads="1"/>
            </p:cNvSpPr>
            <p:nvPr/>
          </p:nvSpPr>
          <p:spPr bwMode="auto">
            <a:xfrm>
              <a:off x="3644" y="1271"/>
              <a:ext cx="580" cy="404"/>
            </a:xfrm>
            <a:prstGeom prst="rect">
              <a:avLst/>
            </a:prstGeom>
            <a:noFill/>
            <a:ln w="12700">
              <a:noFill/>
              <a:miter lim="800000"/>
              <a:headEnd/>
              <a:tailEnd/>
            </a:ln>
            <a:effectLst/>
          </p:spPr>
          <p:txBody>
            <a:bodyPr wrap="none">
              <a:spAutoFit/>
            </a:bodyPr>
            <a:lstStyle/>
            <a:p>
              <a:pPr algn="ctr"/>
              <a:r>
                <a:rPr lang="en-US" dirty="0" smtClean="0">
                  <a:solidFill>
                    <a:schemeClr val="tx1"/>
                  </a:solidFill>
                </a:rPr>
                <a:t>Shared</a:t>
              </a:r>
              <a:endParaRPr lang="en-US" dirty="0">
                <a:solidFill>
                  <a:schemeClr val="tx1"/>
                </a:solidFill>
              </a:endParaRPr>
            </a:p>
            <a:p>
              <a:pPr algn="ctr"/>
              <a:r>
                <a:rPr lang="en-US" dirty="0">
                  <a:solidFill>
                    <a:schemeClr val="tx1"/>
                  </a:solidFill>
                </a:rPr>
                <a:t>(clean)</a:t>
              </a:r>
            </a:p>
          </p:txBody>
        </p:sp>
        <p:sp>
          <p:nvSpPr>
            <p:cNvPr id="1947653" name="Oval 5"/>
            <p:cNvSpPr>
              <a:spLocks noChangeArrowheads="1"/>
            </p:cNvSpPr>
            <p:nvPr/>
          </p:nvSpPr>
          <p:spPr bwMode="auto">
            <a:xfrm>
              <a:off x="3600" y="1152"/>
              <a:ext cx="672" cy="672"/>
            </a:xfrm>
            <a:prstGeom prst="ellipse">
              <a:avLst/>
            </a:prstGeom>
            <a:noFill/>
            <a:ln w="12700">
              <a:solidFill>
                <a:schemeClr val="tx1"/>
              </a:solidFill>
              <a:round/>
              <a:headEnd/>
              <a:tailEnd/>
            </a:ln>
            <a:effectLst/>
          </p:spPr>
          <p:txBody>
            <a:bodyPr wrap="none" anchor="ctr"/>
            <a:lstStyle/>
            <a:p>
              <a:endParaRPr lang="en-US"/>
            </a:p>
          </p:txBody>
        </p:sp>
      </p:grpSp>
      <p:grpSp>
        <p:nvGrpSpPr>
          <p:cNvPr id="3" name="Group 6"/>
          <p:cNvGrpSpPr>
            <a:grpSpLocks/>
          </p:cNvGrpSpPr>
          <p:nvPr/>
        </p:nvGrpSpPr>
        <p:grpSpPr bwMode="auto">
          <a:xfrm>
            <a:off x="1752600" y="1295400"/>
            <a:ext cx="1066800" cy="1066800"/>
            <a:chOff x="1344" y="1104"/>
            <a:chExt cx="672" cy="672"/>
          </a:xfrm>
        </p:grpSpPr>
        <p:sp>
          <p:nvSpPr>
            <p:cNvPr id="1947655" name="Text Box 7"/>
            <p:cNvSpPr txBox="1">
              <a:spLocks noChangeArrowheads="1"/>
            </p:cNvSpPr>
            <p:nvPr/>
          </p:nvSpPr>
          <p:spPr bwMode="auto">
            <a:xfrm>
              <a:off x="1436" y="1305"/>
              <a:ext cx="532" cy="231"/>
            </a:xfrm>
            <a:prstGeom prst="rect">
              <a:avLst/>
            </a:prstGeom>
            <a:noFill/>
            <a:ln w="12700">
              <a:noFill/>
              <a:miter lim="800000"/>
              <a:headEnd/>
              <a:tailEnd/>
            </a:ln>
            <a:effectLst/>
          </p:spPr>
          <p:txBody>
            <a:bodyPr wrap="none">
              <a:spAutoFit/>
            </a:bodyPr>
            <a:lstStyle/>
            <a:p>
              <a:pPr algn="ctr"/>
              <a:r>
                <a:rPr lang="en-US" dirty="0" smtClean="0">
                  <a:solidFill>
                    <a:schemeClr val="tx1"/>
                  </a:solidFill>
                </a:rPr>
                <a:t>Invalid</a:t>
              </a:r>
              <a:endParaRPr lang="en-US" dirty="0">
                <a:solidFill>
                  <a:schemeClr val="tx1"/>
                </a:solidFill>
              </a:endParaRPr>
            </a:p>
          </p:txBody>
        </p:sp>
        <p:sp>
          <p:nvSpPr>
            <p:cNvPr id="1947656" name="Oval 8"/>
            <p:cNvSpPr>
              <a:spLocks noChangeArrowheads="1"/>
            </p:cNvSpPr>
            <p:nvPr/>
          </p:nvSpPr>
          <p:spPr bwMode="auto">
            <a:xfrm>
              <a:off x="1344" y="1104"/>
              <a:ext cx="672" cy="672"/>
            </a:xfrm>
            <a:prstGeom prst="ellipse">
              <a:avLst/>
            </a:prstGeom>
            <a:noFill/>
            <a:ln w="12700">
              <a:solidFill>
                <a:schemeClr val="tx1"/>
              </a:solidFill>
              <a:round/>
              <a:headEnd/>
              <a:tailEnd/>
            </a:ln>
            <a:effectLst/>
          </p:spPr>
          <p:txBody>
            <a:bodyPr wrap="none" anchor="ctr"/>
            <a:lstStyle/>
            <a:p>
              <a:endParaRPr lang="en-US"/>
            </a:p>
          </p:txBody>
        </p:sp>
      </p:grpSp>
      <p:grpSp>
        <p:nvGrpSpPr>
          <p:cNvPr id="4" name="Group 9"/>
          <p:cNvGrpSpPr>
            <a:grpSpLocks/>
          </p:cNvGrpSpPr>
          <p:nvPr/>
        </p:nvGrpSpPr>
        <p:grpSpPr bwMode="auto">
          <a:xfrm>
            <a:off x="1828800" y="4540250"/>
            <a:ext cx="1066800" cy="1066800"/>
            <a:chOff x="1392" y="2736"/>
            <a:chExt cx="672" cy="672"/>
          </a:xfrm>
        </p:grpSpPr>
        <p:sp>
          <p:nvSpPr>
            <p:cNvPr id="1947658" name="Text Box 10"/>
            <p:cNvSpPr txBox="1">
              <a:spLocks noChangeArrowheads="1"/>
            </p:cNvSpPr>
            <p:nvPr/>
          </p:nvSpPr>
          <p:spPr bwMode="auto">
            <a:xfrm>
              <a:off x="1392" y="2855"/>
              <a:ext cx="660" cy="404"/>
            </a:xfrm>
            <a:prstGeom prst="rect">
              <a:avLst/>
            </a:prstGeom>
            <a:noFill/>
            <a:ln w="12700">
              <a:noFill/>
              <a:miter lim="800000"/>
              <a:headEnd/>
              <a:tailEnd/>
            </a:ln>
            <a:effectLst/>
          </p:spPr>
          <p:txBody>
            <a:bodyPr wrap="none">
              <a:spAutoFit/>
            </a:bodyPr>
            <a:lstStyle/>
            <a:p>
              <a:pPr algn="ctr"/>
              <a:r>
                <a:rPr lang="en-US" dirty="0" smtClean="0">
                  <a:solidFill>
                    <a:schemeClr val="tx1"/>
                  </a:solidFill>
                </a:rPr>
                <a:t>Modified</a:t>
              </a:r>
              <a:endParaRPr lang="en-US" dirty="0">
                <a:solidFill>
                  <a:schemeClr val="tx1"/>
                </a:solidFill>
              </a:endParaRPr>
            </a:p>
            <a:p>
              <a:pPr algn="ctr"/>
              <a:r>
                <a:rPr lang="en-US" dirty="0">
                  <a:solidFill>
                    <a:schemeClr val="tx1"/>
                  </a:solidFill>
                </a:rPr>
                <a:t>(dirty)</a:t>
              </a:r>
            </a:p>
          </p:txBody>
        </p:sp>
        <p:sp>
          <p:nvSpPr>
            <p:cNvPr id="1947659" name="Oval 11"/>
            <p:cNvSpPr>
              <a:spLocks noChangeArrowheads="1"/>
            </p:cNvSpPr>
            <p:nvPr/>
          </p:nvSpPr>
          <p:spPr bwMode="auto">
            <a:xfrm>
              <a:off x="1392" y="2736"/>
              <a:ext cx="672" cy="672"/>
            </a:xfrm>
            <a:prstGeom prst="ellipse">
              <a:avLst/>
            </a:prstGeom>
            <a:noFill/>
            <a:ln w="12700">
              <a:solidFill>
                <a:schemeClr val="tx1"/>
              </a:solidFill>
              <a:round/>
              <a:headEnd/>
              <a:tailEnd/>
            </a:ln>
            <a:effectLst/>
          </p:spPr>
          <p:txBody>
            <a:bodyPr wrap="none" anchor="ctr"/>
            <a:lstStyle/>
            <a:p>
              <a:endParaRPr lang="en-US"/>
            </a:p>
          </p:txBody>
        </p:sp>
      </p:grpSp>
      <p:sp>
        <p:nvSpPr>
          <p:cNvPr id="1947660" name="Text Box 12"/>
          <p:cNvSpPr txBox="1">
            <a:spLocks noChangeArrowheads="1"/>
          </p:cNvSpPr>
          <p:nvPr/>
        </p:nvSpPr>
        <p:spPr bwMode="auto">
          <a:xfrm>
            <a:off x="5715000" y="4419600"/>
            <a:ext cx="2911475" cy="641350"/>
          </a:xfrm>
          <a:prstGeom prst="rect">
            <a:avLst/>
          </a:prstGeom>
          <a:noFill/>
          <a:ln w="12700">
            <a:noFill/>
            <a:miter lim="800000"/>
            <a:headEnd/>
            <a:tailEnd/>
          </a:ln>
          <a:effectLst/>
        </p:spPr>
        <p:txBody>
          <a:bodyPr>
            <a:spAutoFit/>
          </a:bodyPr>
          <a:lstStyle/>
          <a:p>
            <a:r>
              <a:rPr lang="en-US">
                <a:solidFill>
                  <a:schemeClr val="tx1"/>
                </a:solidFill>
              </a:rPr>
              <a:t>write-back caching protocol in black</a:t>
            </a:r>
          </a:p>
        </p:txBody>
      </p:sp>
      <p:sp>
        <p:nvSpPr>
          <p:cNvPr id="1947661" name="Text Box 13"/>
          <p:cNvSpPr txBox="1">
            <a:spLocks noChangeArrowheads="1"/>
          </p:cNvSpPr>
          <p:nvPr/>
        </p:nvSpPr>
        <p:spPr bwMode="auto">
          <a:xfrm>
            <a:off x="3790950" y="1233488"/>
            <a:ext cx="1390650" cy="366712"/>
          </a:xfrm>
          <a:prstGeom prst="rect">
            <a:avLst/>
          </a:prstGeom>
          <a:noFill/>
          <a:ln w="12700">
            <a:noFill/>
            <a:miter lim="800000"/>
            <a:headEnd/>
            <a:tailEnd/>
          </a:ln>
          <a:effectLst/>
        </p:spPr>
        <p:txBody>
          <a:bodyPr wrap="none">
            <a:spAutoFit/>
          </a:bodyPr>
          <a:lstStyle/>
          <a:p>
            <a:r>
              <a:rPr lang="en-US" dirty="0">
                <a:solidFill>
                  <a:schemeClr val="tx1"/>
                </a:solidFill>
              </a:rPr>
              <a:t> </a:t>
            </a:r>
            <a:r>
              <a:rPr lang="en-US" dirty="0" smtClean="0">
                <a:solidFill>
                  <a:schemeClr val="tx1"/>
                </a:solidFill>
              </a:rPr>
              <a:t>read (</a:t>
            </a:r>
            <a:r>
              <a:rPr lang="en-US" dirty="0">
                <a:solidFill>
                  <a:schemeClr val="tx1"/>
                </a:solidFill>
              </a:rPr>
              <a:t>miss)</a:t>
            </a:r>
          </a:p>
        </p:txBody>
      </p:sp>
      <p:sp>
        <p:nvSpPr>
          <p:cNvPr id="1947662" name="Line 14"/>
          <p:cNvSpPr>
            <a:spLocks noChangeShapeType="1"/>
          </p:cNvSpPr>
          <p:nvPr/>
        </p:nvSpPr>
        <p:spPr bwMode="auto">
          <a:xfrm flipH="1">
            <a:off x="2895600" y="2362200"/>
            <a:ext cx="3810000" cy="2514600"/>
          </a:xfrm>
          <a:prstGeom prst="line">
            <a:avLst/>
          </a:prstGeom>
          <a:noFill/>
          <a:ln w="12700">
            <a:solidFill>
              <a:schemeClr val="tx1"/>
            </a:solidFill>
            <a:round/>
            <a:headEnd/>
            <a:tailEnd type="triangle" w="med" len="med"/>
          </a:ln>
          <a:effectLst/>
        </p:spPr>
        <p:txBody>
          <a:bodyPr/>
          <a:lstStyle/>
          <a:p>
            <a:endParaRPr lang="en-US"/>
          </a:p>
        </p:txBody>
      </p:sp>
      <p:sp>
        <p:nvSpPr>
          <p:cNvPr id="1947663" name="Text Box 15"/>
          <p:cNvSpPr txBox="1">
            <a:spLocks noChangeArrowheads="1"/>
          </p:cNvSpPr>
          <p:nvPr/>
        </p:nvSpPr>
        <p:spPr bwMode="auto">
          <a:xfrm rot="-2057382">
            <a:off x="4491697" y="3503891"/>
            <a:ext cx="979755" cy="369332"/>
          </a:xfrm>
          <a:prstGeom prst="rect">
            <a:avLst/>
          </a:prstGeom>
          <a:noFill/>
          <a:ln w="12700">
            <a:noFill/>
            <a:miter lim="800000"/>
            <a:headEnd/>
            <a:tailEnd/>
          </a:ln>
          <a:effectLst/>
        </p:spPr>
        <p:txBody>
          <a:bodyPr wrap="none">
            <a:spAutoFit/>
          </a:bodyPr>
          <a:lstStyle/>
          <a:p>
            <a:r>
              <a:rPr lang="en-US" dirty="0">
                <a:solidFill>
                  <a:schemeClr val="tx1"/>
                </a:solidFill>
              </a:rPr>
              <a:t>write </a:t>
            </a:r>
            <a:r>
              <a:rPr lang="en-US" dirty="0" smtClean="0">
                <a:solidFill>
                  <a:schemeClr val="tx1"/>
                </a:solidFill>
              </a:rPr>
              <a:t>hit</a:t>
            </a:r>
            <a:endParaRPr lang="en-US" dirty="0">
              <a:solidFill>
                <a:schemeClr val="tx1"/>
              </a:solidFill>
            </a:endParaRPr>
          </a:p>
        </p:txBody>
      </p:sp>
      <p:cxnSp>
        <p:nvCxnSpPr>
          <p:cNvPr id="1947664" name="AutoShape 16"/>
          <p:cNvCxnSpPr>
            <a:cxnSpLocks noChangeShapeType="1"/>
            <a:stCxn id="1947653" idx="6"/>
            <a:endCxn id="1947653" idx="0"/>
          </p:cNvCxnSpPr>
          <p:nvPr/>
        </p:nvCxnSpPr>
        <p:spPr bwMode="auto">
          <a:xfrm flipH="1" flipV="1">
            <a:off x="6781800" y="1295400"/>
            <a:ext cx="533400" cy="533400"/>
          </a:xfrm>
          <a:prstGeom prst="curvedConnector4">
            <a:avLst>
              <a:gd name="adj1" fmla="val -42856"/>
              <a:gd name="adj2" fmla="val 142856"/>
            </a:avLst>
          </a:prstGeom>
          <a:noFill/>
          <a:ln w="12700">
            <a:solidFill>
              <a:schemeClr val="tx1"/>
            </a:solidFill>
            <a:round/>
            <a:headEnd/>
            <a:tailEnd type="triangle" w="med" len="med"/>
          </a:ln>
          <a:effectLst/>
        </p:spPr>
      </p:cxnSp>
      <p:sp>
        <p:nvSpPr>
          <p:cNvPr id="1947665" name="Text Box 17"/>
          <p:cNvSpPr txBox="1">
            <a:spLocks noChangeArrowheads="1"/>
          </p:cNvSpPr>
          <p:nvPr/>
        </p:nvSpPr>
        <p:spPr bwMode="auto">
          <a:xfrm>
            <a:off x="7467600" y="990600"/>
            <a:ext cx="1371600" cy="641350"/>
          </a:xfrm>
          <a:prstGeom prst="rect">
            <a:avLst/>
          </a:prstGeom>
          <a:noFill/>
          <a:ln w="12700">
            <a:noFill/>
            <a:miter lim="800000"/>
            <a:headEnd/>
            <a:tailEnd/>
          </a:ln>
          <a:effectLst/>
        </p:spPr>
        <p:txBody>
          <a:bodyPr>
            <a:spAutoFit/>
          </a:bodyPr>
          <a:lstStyle/>
          <a:p>
            <a:r>
              <a:rPr lang="en-US" dirty="0">
                <a:solidFill>
                  <a:schemeClr val="tx1"/>
                </a:solidFill>
              </a:rPr>
              <a:t>read (hit or </a:t>
            </a:r>
            <a:r>
              <a:rPr lang="en-US" dirty="0">
                <a:solidFill>
                  <a:schemeClr val="accent2"/>
                </a:solidFill>
              </a:rPr>
              <a:t>miss</a:t>
            </a:r>
            <a:r>
              <a:rPr lang="en-US" dirty="0">
                <a:solidFill>
                  <a:schemeClr val="tx1"/>
                </a:solidFill>
              </a:rPr>
              <a:t>)</a:t>
            </a:r>
          </a:p>
        </p:txBody>
      </p:sp>
      <p:cxnSp>
        <p:nvCxnSpPr>
          <p:cNvPr id="1947666" name="AutoShape 18"/>
          <p:cNvCxnSpPr>
            <a:cxnSpLocks noChangeShapeType="1"/>
            <a:stCxn id="1947659" idx="4"/>
            <a:endCxn id="1947659" idx="2"/>
          </p:cNvCxnSpPr>
          <p:nvPr/>
        </p:nvCxnSpPr>
        <p:spPr bwMode="auto">
          <a:xfrm rot="16200000" flipV="1">
            <a:off x="1828800" y="5073650"/>
            <a:ext cx="533400" cy="533400"/>
          </a:xfrm>
          <a:prstGeom prst="curvedConnector4">
            <a:avLst>
              <a:gd name="adj1" fmla="val -42856"/>
              <a:gd name="adj2" fmla="val 142856"/>
            </a:avLst>
          </a:prstGeom>
          <a:noFill/>
          <a:ln w="12700">
            <a:solidFill>
              <a:schemeClr val="tx1"/>
            </a:solidFill>
            <a:round/>
            <a:headEnd/>
            <a:tailEnd type="triangle" w="med" len="med"/>
          </a:ln>
          <a:effectLst/>
        </p:spPr>
      </p:cxnSp>
      <p:sp>
        <p:nvSpPr>
          <p:cNvPr id="1947667" name="Text Box 19"/>
          <p:cNvSpPr txBox="1">
            <a:spLocks noChangeArrowheads="1"/>
          </p:cNvSpPr>
          <p:nvPr/>
        </p:nvSpPr>
        <p:spPr bwMode="auto">
          <a:xfrm>
            <a:off x="457200" y="5759450"/>
            <a:ext cx="2590800" cy="366713"/>
          </a:xfrm>
          <a:prstGeom prst="rect">
            <a:avLst/>
          </a:prstGeom>
          <a:noFill/>
          <a:ln w="12700">
            <a:noFill/>
            <a:miter lim="800000"/>
            <a:headEnd/>
            <a:tailEnd/>
          </a:ln>
          <a:effectLst/>
        </p:spPr>
        <p:txBody>
          <a:bodyPr>
            <a:spAutoFit/>
          </a:bodyPr>
          <a:lstStyle/>
          <a:p>
            <a:r>
              <a:rPr lang="en-US">
                <a:solidFill>
                  <a:schemeClr val="tx1"/>
                </a:solidFill>
              </a:rPr>
              <a:t>read (hit) or write (hit)</a:t>
            </a:r>
          </a:p>
        </p:txBody>
      </p:sp>
      <p:sp>
        <p:nvSpPr>
          <p:cNvPr id="1947668" name="Line 20"/>
          <p:cNvSpPr>
            <a:spLocks noChangeShapeType="1"/>
          </p:cNvSpPr>
          <p:nvPr/>
        </p:nvSpPr>
        <p:spPr bwMode="auto">
          <a:xfrm flipH="1">
            <a:off x="1981200" y="2286000"/>
            <a:ext cx="0" cy="2362200"/>
          </a:xfrm>
          <a:prstGeom prst="line">
            <a:avLst/>
          </a:prstGeom>
          <a:noFill/>
          <a:ln w="12700">
            <a:solidFill>
              <a:schemeClr val="tx1"/>
            </a:solidFill>
            <a:round/>
            <a:headEnd/>
            <a:tailEnd type="triangle" w="med" len="med"/>
          </a:ln>
          <a:effectLst/>
        </p:spPr>
        <p:txBody>
          <a:bodyPr/>
          <a:lstStyle/>
          <a:p>
            <a:endParaRPr lang="en-US"/>
          </a:p>
        </p:txBody>
      </p:sp>
      <p:sp>
        <p:nvSpPr>
          <p:cNvPr id="1947669" name="Text Box 21"/>
          <p:cNvSpPr txBox="1">
            <a:spLocks noChangeArrowheads="1"/>
          </p:cNvSpPr>
          <p:nvPr/>
        </p:nvSpPr>
        <p:spPr bwMode="auto">
          <a:xfrm rot="-5400000">
            <a:off x="1107282" y="3159918"/>
            <a:ext cx="1352550" cy="366713"/>
          </a:xfrm>
          <a:prstGeom prst="rect">
            <a:avLst/>
          </a:prstGeom>
          <a:noFill/>
          <a:ln w="12700">
            <a:noFill/>
            <a:miter lim="800000"/>
            <a:headEnd/>
            <a:tailEnd/>
          </a:ln>
          <a:effectLst/>
        </p:spPr>
        <p:txBody>
          <a:bodyPr wrap="none">
            <a:spAutoFit/>
          </a:bodyPr>
          <a:lstStyle/>
          <a:p>
            <a:r>
              <a:rPr lang="en-US" dirty="0">
                <a:solidFill>
                  <a:schemeClr val="tx1"/>
                </a:solidFill>
              </a:rPr>
              <a:t>write (miss)</a:t>
            </a:r>
          </a:p>
        </p:txBody>
      </p:sp>
      <p:grpSp>
        <p:nvGrpSpPr>
          <p:cNvPr id="5" name="Group 31"/>
          <p:cNvGrpSpPr>
            <a:grpSpLocks/>
          </p:cNvGrpSpPr>
          <p:nvPr/>
        </p:nvGrpSpPr>
        <p:grpSpPr bwMode="auto">
          <a:xfrm>
            <a:off x="2819400" y="1600201"/>
            <a:ext cx="3429000" cy="923926"/>
            <a:chOff x="1776" y="999"/>
            <a:chExt cx="2160" cy="582"/>
          </a:xfrm>
        </p:grpSpPr>
        <p:sp>
          <p:nvSpPr>
            <p:cNvPr id="1947671" name="Line 23"/>
            <p:cNvSpPr>
              <a:spLocks noChangeShapeType="1"/>
            </p:cNvSpPr>
            <p:nvPr/>
          </p:nvSpPr>
          <p:spPr bwMode="auto">
            <a:xfrm flipH="1">
              <a:off x="1776" y="1191"/>
              <a:ext cx="2160" cy="0"/>
            </a:xfrm>
            <a:prstGeom prst="line">
              <a:avLst/>
            </a:prstGeom>
            <a:noFill/>
            <a:ln w="12700">
              <a:solidFill>
                <a:schemeClr val="accent2"/>
              </a:solidFill>
              <a:round/>
              <a:headEnd/>
              <a:tailEnd type="triangle" w="med" len="med"/>
            </a:ln>
            <a:effectLst/>
          </p:spPr>
          <p:txBody>
            <a:bodyPr/>
            <a:lstStyle/>
            <a:p>
              <a:endParaRPr lang="en-US"/>
            </a:p>
          </p:txBody>
        </p:sp>
        <p:sp>
          <p:nvSpPr>
            <p:cNvPr id="1947672" name="Text Box 24"/>
            <p:cNvSpPr txBox="1">
              <a:spLocks noChangeArrowheads="1"/>
            </p:cNvSpPr>
            <p:nvPr/>
          </p:nvSpPr>
          <p:spPr bwMode="auto">
            <a:xfrm>
              <a:off x="1826" y="999"/>
              <a:ext cx="1861" cy="582"/>
            </a:xfrm>
            <a:prstGeom prst="rect">
              <a:avLst/>
            </a:prstGeom>
            <a:noFill/>
            <a:ln w="12700">
              <a:noFill/>
              <a:miter lim="800000"/>
              <a:headEnd/>
              <a:tailEnd/>
            </a:ln>
            <a:effectLst/>
          </p:spPr>
          <p:txBody>
            <a:bodyPr wrap="none">
              <a:spAutoFit/>
            </a:bodyPr>
            <a:lstStyle/>
            <a:p>
              <a:pPr algn="ctr"/>
              <a:r>
                <a:rPr lang="en-US" dirty="0">
                  <a:solidFill>
                    <a:schemeClr val="accent2"/>
                  </a:solidFill>
                </a:rPr>
                <a:t> receives invalidate</a:t>
              </a:r>
            </a:p>
            <a:p>
              <a:pPr algn="ctr"/>
              <a:r>
                <a:rPr lang="en-US" dirty="0">
                  <a:solidFill>
                    <a:schemeClr val="accent2"/>
                  </a:solidFill>
                </a:rPr>
                <a:t>(write </a:t>
              </a:r>
              <a:r>
                <a:rPr lang="en-US" dirty="0" smtClean="0">
                  <a:solidFill>
                    <a:schemeClr val="accent2"/>
                  </a:solidFill>
                </a:rPr>
                <a:t>miss by </a:t>
              </a:r>
              <a:r>
                <a:rPr lang="en-US" dirty="0">
                  <a:solidFill>
                    <a:schemeClr val="accent2"/>
                  </a:solidFill>
                </a:rPr>
                <a:t>another </a:t>
              </a:r>
              <a:r>
                <a:rPr lang="en-US" dirty="0" smtClean="0">
                  <a:solidFill>
                    <a:schemeClr val="accent2"/>
                  </a:solidFill>
                </a:rPr>
                <a:t>core</a:t>
              </a:r>
              <a:endParaRPr lang="en-US" dirty="0">
                <a:solidFill>
                  <a:schemeClr val="accent2"/>
                </a:solidFill>
              </a:endParaRPr>
            </a:p>
            <a:p>
              <a:pPr algn="ctr"/>
              <a:r>
                <a:rPr lang="en-US" dirty="0">
                  <a:solidFill>
                    <a:schemeClr val="accent2"/>
                  </a:solidFill>
                </a:rPr>
                <a:t> to this block)</a:t>
              </a:r>
            </a:p>
          </p:txBody>
        </p:sp>
      </p:grpSp>
      <p:grpSp>
        <p:nvGrpSpPr>
          <p:cNvPr id="6" name="Group 32"/>
          <p:cNvGrpSpPr>
            <a:grpSpLocks/>
          </p:cNvGrpSpPr>
          <p:nvPr/>
        </p:nvGrpSpPr>
        <p:grpSpPr bwMode="auto">
          <a:xfrm>
            <a:off x="2206626" y="2209800"/>
            <a:ext cx="1200150" cy="2438400"/>
            <a:chOff x="1390" y="1392"/>
            <a:chExt cx="756" cy="1536"/>
          </a:xfrm>
        </p:grpSpPr>
        <p:sp>
          <p:nvSpPr>
            <p:cNvPr id="1947673" name="Line 25"/>
            <p:cNvSpPr>
              <a:spLocks noChangeShapeType="1"/>
            </p:cNvSpPr>
            <p:nvPr/>
          </p:nvSpPr>
          <p:spPr bwMode="auto">
            <a:xfrm flipV="1">
              <a:off x="1584" y="1488"/>
              <a:ext cx="0" cy="1392"/>
            </a:xfrm>
            <a:prstGeom prst="line">
              <a:avLst/>
            </a:prstGeom>
            <a:noFill/>
            <a:ln w="12700">
              <a:solidFill>
                <a:schemeClr val="accent2"/>
              </a:solidFill>
              <a:round/>
              <a:headEnd/>
              <a:tailEnd type="triangle" w="med" len="med"/>
            </a:ln>
            <a:effectLst/>
          </p:spPr>
          <p:txBody>
            <a:bodyPr/>
            <a:lstStyle/>
            <a:p>
              <a:endParaRPr lang="en-US"/>
            </a:p>
          </p:txBody>
        </p:sp>
        <p:sp>
          <p:nvSpPr>
            <p:cNvPr id="1947674" name="Text Box 26"/>
            <p:cNvSpPr txBox="1">
              <a:spLocks noChangeArrowheads="1"/>
            </p:cNvSpPr>
            <p:nvPr/>
          </p:nvSpPr>
          <p:spPr bwMode="auto">
            <a:xfrm rot="16200000">
              <a:off x="1000" y="1782"/>
              <a:ext cx="1536" cy="756"/>
            </a:xfrm>
            <a:prstGeom prst="rect">
              <a:avLst/>
            </a:prstGeom>
            <a:noFill/>
            <a:ln w="12700">
              <a:noFill/>
              <a:miter lim="800000"/>
              <a:headEnd/>
              <a:tailEnd/>
            </a:ln>
            <a:effectLst/>
          </p:spPr>
          <p:txBody>
            <a:bodyPr>
              <a:spAutoFit/>
            </a:bodyPr>
            <a:lstStyle/>
            <a:p>
              <a:pPr algn="ctr"/>
              <a:r>
                <a:rPr lang="en-US" dirty="0" smtClean="0">
                  <a:solidFill>
                    <a:schemeClr val="accent2"/>
                  </a:solidFill>
                </a:rPr>
                <a:t>Write miss or write-back </a:t>
              </a:r>
              <a:r>
                <a:rPr lang="en-US" dirty="0">
                  <a:solidFill>
                    <a:schemeClr val="accent2"/>
                  </a:solidFill>
                </a:rPr>
                <a:t>due to read (miss) by another </a:t>
              </a:r>
              <a:r>
                <a:rPr lang="en-US" dirty="0" smtClean="0">
                  <a:solidFill>
                    <a:schemeClr val="accent2"/>
                  </a:solidFill>
                </a:rPr>
                <a:t>core to </a:t>
              </a:r>
              <a:r>
                <a:rPr lang="en-US" dirty="0">
                  <a:solidFill>
                    <a:schemeClr val="accent2"/>
                  </a:solidFill>
                </a:rPr>
                <a:t>this block</a:t>
              </a:r>
            </a:p>
          </p:txBody>
        </p:sp>
      </p:grpSp>
      <p:sp>
        <p:nvSpPr>
          <p:cNvPr id="1947675" name="Text Box 27"/>
          <p:cNvSpPr txBox="1">
            <a:spLocks noChangeArrowheads="1"/>
          </p:cNvSpPr>
          <p:nvPr/>
        </p:nvSpPr>
        <p:spPr bwMode="auto">
          <a:xfrm rot="-5400000">
            <a:off x="1232694" y="3185319"/>
            <a:ext cx="1708150" cy="366712"/>
          </a:xfrm>
          <a:prstGeom prst="rect">
            <a:avLst/>
          </a:prstGeom>
          <a:noFill/>
          <a:ln w="12700">
            <a:noFill/>
            <a:miter lim="800000"/>
            <a:headEnd/>
            <a:tailEnd/>
          </a:ln>
          <a:effectLst/>
        </p:spPr>
        <p:txBody>
          <a:bodyPr wrap="none">
            <a:spAutoFit/>
          </a:bodyPr>
          <a:lstStyle/>
          <a:p>
            <a:r>
              <a:rPr lang="en-US"/>
              <a:t>send invalidate</a:t>
            </a:r>
          </a:p>
        </p:txBody>
      </p:sp>
      <p:sp>
        <p:nvSpPr>
          <p:cNvPr id="1947676" name="Line 28"/>
          <p:cNvSpPr>
            <a:spLocks noChangeShapeType="1"/>
          </p:cNvSpPr>
          <p:nvPr/>
        </p:nvSpPr>
        <p:spPr bwMode="auto">
          <a:xfrm>
            <a:off x="2743200" y="1600200"/>
            <a:ext cx="3505200" cy="0"/>
          </a:xfrm>
          <a:prstGeom prst="line">
            <a:avLst/>
          </a:prstGeom>
          <a:noFill/>
          <a:ln w="12700">
            <a:solidFill>
              <a:schemeClr val="tx1"/>
            </a:solidFill>
            <a:round/>
            <a:headEnd/>
            <a:tailEnd type="triangle" w="med" len="med"/>
          </a:ln>
          <a:effectLst/>
        </p:spPr>
        <p:txBody>
          <a:bodyPr/>
          <a:lstStyle/>
          <a:p>
            <a:endParaRPr lang="en-US"/>
          </a:p>
        </p:txBody>
      </p:sp>
      <p:sp>
        <p:nvSpPr>
          <p:cNvPr id="1947677" name="Text Box 29"/>
          <p:cNvSpPr txBox="1">
            <a:spLocks noChangeArrowheads="1"/>
          </p:cNvSpPr>
          <p:nvPr/>
        </p:nvSpPr>
        <p:spPr bwMode="auto">
          <a:xfrm>
            <a:off x="5715000" y="4953000"/>
            <a:ext cx="2911475" cy="646331"/>
          </a:xfrm>
          <a:prstGeom prst="rect">
            <a:avLst/>
          </a:prstGeom>
          <a:noFill/>
          <a:ln w="12700">
            <a:noFill/>
            <a:miter lim="800000"/>
            <a:headEnd/>
            <a:tailEnd/>
          </a:ln>
          <a:effectLst/>
        </p:spPr>
        <p:txBody>
          <a:bodyPr>
            <a:spAutoFit/>
          </a:bodyPr>
          <a:lstStyle/>
          <a:p>
            <a:r>
              <a:rPr lang="en-US" dirty="0"/>
              <a:t>signals from the </a:t>
            </a:r>
            <a:r>
              <a:rPr lang="en-US" dirty="0" smtClean="0"/>
              <a:t>core in </a:t>
            </a:r>
            <a:r>
              <a:rPr lang="en-US" dirty="0"/>
              <a:t>red</a:t>
            </a:r>
          </a:p>
        </p:txBody>
      </p:sp>
      <p:sp>
        <p:nvSpPr>
          <p:cNvPr id="1947678" name="Text Box 30"/>
          <p:cNvSpPr txBox="1">
            <a:spLocks noChangeArrowheads="1"/>
          </p:cNvSpPr>
          <p:nvPr/>
        </p:nvSpPr>
        <p:spPr bwMode="auto">
          <a:xfrm>
            <a:off x="5715000" y="5484813"/>
            <a:ext cx="2911475" cy="646331"/>
          </a:xfrm>
          <a:prstGeom prst="rect">
            <a:avLst/>
          </a:prstGeom>
          <a:noFill/>
          <a:ln w="12700">
            <a:noFill/>
            <a:miter lim="800000"/>
            <a:headEnd/>
            <a:tailEnd/>
          </a:ln>
          <a:effectLst/>
        </p:spPr>
        <p:txBody>
          <a:bodyPr>
            <a:spAutoFit/>
          </a:bodyPr>
          <a:lstStyle/>
          <a:p>
            <a:r>
              <a:rPr lang="en-US" dirty="0">
                <a:solidFill>
                  <a:schemeClr val="accent2"/>
                </a:solidFill>
              </a:rPr>
              <a:t>signals from the bus </a:t>
            </a:r>
            <a:r>
              <a:rPr lang="en-US" dirty="0" smtClean="0">
                <a:solidFill>
                  <a:schemeClr val="accent2"/>
                </a:solidFill>
              </a:rPr>
              <a:t>in </a:t>
            </a:r>
            <a:r>
              <a:rPr lang="en-US" dirty="0">
                <a:solidFill>
                  <a:schemeClr val="accent2"/>
                </a:solidFill>
              </a:rPr>
              <a:t>blue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76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75" grpId="0"/>
      <p:bldP spid="1947677" grpId="0"/>
      <p:bldP spid="1947678"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r>
              <a:rPr lang="zh-CN" altLang="en-US" dirty="0" smtClean="0"/>
              <a:t>数据缺失率</a:t>
            </a:r>
            <a:endParaRPr lang="en-US" dirty="0"/>
          </a:p>
        </p:txBody>
      </p:sp>
      <p:sp>
        <p:nvSpPr>
          <p:cNvPr id="1918979" name="Rectangle 3"/>
          <p:cNvSpPr>
            <a:spLocks noGrp="1" noChangeArrowheads="1"/>
          </p:cNvSpPr>
          <p:nvPr>
            <p:ph type="body" sz="half" idx="1"/>
          </p:nvPr>
        </p:nvSpPr>
        <p:spPr>
          <a:xfrm>
            <a:off x="533400" y="762000"/>
            <a:ext cx="8153400" cy="1030026"/>
          </a:xfrm>
        </p:spPr>
        <p:txBody>
          <a:bodyPr/>
          <a:lstStyle/>
          <a:p>
            <a:r>
              <a:rPr lang="zh-CN" altLang="en-US" dirty="0" smtClean="0">
                <a:latin typeface="微软雅黑" pitchFamily="34" charset="-122"/>
                <a:ea typeface="微软雅黑" pitchFamily="34" charset="-122"/>
              </a:rPr>
              <a:t>共享的数据具有较低的空间局部性和时间局部性</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共享数据的缺失在</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行为中占很大比重，尽管它们在数据访问中可能只占</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10% </a:t>
            </a:r>
            <a:r>
              <a:rPr lang="en-US" altLang="zh-CN" dirty="0">
                <a:latin typeface="微软雅黑" pitchFamily="34" charset="-122"/>
                <a:ea typeface="微软雅黑" pitchFamily="34" charset="-122"/>
              </a:rPr>
              <a:t>-</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40% </a:t>
            </a:r>
          </a:p>
        </p:txBody>
      </p:sp>
      <p:graphicFrame>
        <p:nvGraphicFramePr>
          <p:cNvPr id="1918980" name="Object 4"/>
          <p:cNvGraphicFramePr>
            <a:graphicFrameLocks noGrp="1" noChangeAspect="1"/>
          </p:cNvGraphicFramePr>
          <p:nvPr>
            <p:ph sz="half" idx="2"/>
          </p:nvPr>
        </p:nvGraphicFramePr>
        <p:xfrm>
          <a:off x="1066800" y="3581400"/>
          <a:ext cx="4633913" cy="3276600"/>
        </p:xfrm>
        <a:graphic>
          <a:graphicData uri="http://schemas.openxmlformats.org/presentationml/2006/ole">
            <mc:AlternateContent xmlns:mc="http://schemas.openxmlformats.org/markup-compatibility/2006">
              <mc:Choice xmlns:v="urn:schemas-microsoft-com:vml" Requires="v">
                <p:oleObj spid="_x0000_s115958" name="Chart" r:id="rId4" imgW="6810451" imgH="4295851" progId="MSGraph.Chart.8">
                  <p:embed followColorScheme="full"/>
                </p:oleObj>
              </mc:Choice>
              <mc:Fallback>
                <p:oleObj name="Chart" r:id="rId4" imgW="6810451" imgH="4295851"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581400"/>
                        <a:ext cx="4633913"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8982" name="Object 6"/>
          <p:cNvGraphicFramePr>
            <a:graphicFrameLocks noChangeAspect="1"/>
          </p:cNvGraphicFramePr>
          <p:nvPr/>
        </p:nvGraphicFramePr>
        <p:xfrm>
          <a:off x="4622800" y="1295400"/>
          <a:ext cx="5130800" cy="5715000"/>
        </p:xfrm>
        <a:graphic>
          <a:graphicData uri="http://schemas.openxmlformats.org/presentationml/2006/ole">
            <mc:AlternateContent xmlns:mc="http://schemas.openxmlformats.org/markup-compatibility/2006">
              <mc:Choice xmlns:v="urn:schemas-microsoft-com:vml" Requires="v">
                <p:oleObj spid="_x0000_s115959" name="Chart" r:id="rId6" imgW="6819900" imgH="4505249" progId="MSGraph.Chart.8">
                  <p:embed followColorScheme="full"/>
                </p:oleObj>
              </mc:Choice>
              <mc:Fallback>
                <p:oleObj name="Chart" r:id="rId6" imgW="6819900" imgH="4505249" progId="MSGraph.Chart.8">
                  <p:embed followColorScheme="full"/>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2800" y="1295400"/>
                        <a:ext cx="5130800" cy="571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8983" name="Text Box 7"/>
          <p:cNvSpPr txBox="1">
            <a:spLocks noChangeArrowheads="1"/>
          </p:cNvSpPr>
          <p:nvPr/>
        </p:nvSpPr>
        <p:spPr bwMode="auto">
          <a:xfrm>
            <a:off x="898525" y="2246313"/>
            <a:ext cx="2987675" cy="641350"/>
          </a:xfrm>
          <a:prstGeom prst="rect">
            <a:avLst/>
          </a:prstGeom>
          <a:noFill/>
          <a:ln w="12700">
            <a:noFill/>
            <a:miter lim="800000"/>
            <a:headEnd/>
            <a:tailEnd/>
          </a:ln>
          <a:effectLst/>
        </p:spPr>
        <p:txBody>
          <a:bodyPr>
            <a:spAutoFit/>
          </a:bodyPr>
          <a:lstStyle/>
          <a:p>
            <a:r>
              <a:rPr lang="en-US" dirty="0">
                <a:solidFill>
                  <a:schemeClr val="tx1"/>
                </a:solidFill>
              </a:rPr>
              <a:t>64KB 2-way set associative data cache with 32B blocks</a:t>
            </a:r>
          </a:p>
        </p:txBody>
      </p:sp>
      <p:sp>
        <p:nvSpPr>
          <p:cNvPr id="1918984" name="Text Box 8"/>
          <p:cNvSpPr txBox="1">
            <a:spLocks noChangeArrowheads="1"/>
          </p:cNvSpPr>
          <p:nvPr/>
        </p:nvSpPr>
        <p:spPr bwMode="auto">
          <a:xfrm>
            <a:off x="762000" y="3276600"/>
            <a:ext cx="3733800" cy="581025"/>
          </a:xfrm>
          <a:prstGeom prst="rect">
            <a:avLst/>
          </a:prstGeom>
          <a:noFill/>
          <a:ln w="12700">
            <a:noFill/>
            <a:miter lim="800000"/>
            <a:headEnd/>
            <a:tailEnd/>
          </a:ln>
          <a:effectLst/>
        </p:spPr>
        <p:txBody>
          <a:bodyPr>
            <a:spAutoFit/>
          </a:bodyPr>
          <a:lstStyle/>
          <a:p>
            <a:r>
              <a:rPr lang="en-US" sz="1600">
                <a:solidFill>
                  <a:schemeClr val="accent2"/>
                </a:solidFill>
              </a:rPr>
              <a:t>Hennessy &amp; Patterson, </a:t>
            </a:r>
            <a:r>
              <a:rPr lang="en-US" sz="1600" i="1">
                <a:solidFill>
                  <a:schemeClr val="accent2"/>
                </a:solidFill>
              </a:rPr>
              <a:t>Computer Architecture: A Quantitative Approach</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a:xfrm>
            <a:off x="533400" y="304800"/>
            <a:ext cx="8153400" cy="422275"/>
          </a:xfrm>
        </p:spPr>
        <p:txBody>
          <a:bodyPr/>
          <a:lstStyle/>
          <a:p>
            <a:r>
              <a:rPr lang="zh-CN" altLang="en-US" dirty="0"/>
              <a:t>块</a:t>
            </a:r>
            <a:r>
              <a:rPr lang="zh-CN" altLang="en-US" dirty="0" smtClean="0"/>
              <a:t>大小的影响</a:t>
            </a:r>
            <a:endParaRPr lang="en-US" dirty="0"/>
          </a:p>
        </p:txBody>
      </p:sp>
      <p:sp>
        <p:nvSpPr>
          <p:cNvPr id="1921027" name="Rectangle 3"/>
          <p:cNvSpPr>
            <a:spLocks noGrp="1" noChangeArrowheads="1"/>
          </p:cNvSpPr>
          <p:nvPr>
            <p:ph type="body" idx="1"/>
          </p:nvPr>
        </p:nvSpPr>
        <p:spPr>
          <a:xfrm>
            <a:off x="533400" y="914400"/>
            <a:ext cx="8153400" cy="2338076"/>
          </a:xfrm>
        </p:spPr>
        <p:txBody>
          <a:bodyPr/>
          <a:lstStyle/>
          <a:p>
            <a:r>
              <a:rPr lang="zh-CN" altLang="en-US" dirty="0" smtClean="0">
                <a:latin typeface="微软雅黑" pitchFamily="34" charset="-122"/>
                <a:ea typeface="微软雅黑" pitchFamily="34" charset="-122"/>
              </a:rPr>
              <a:t>对多字块中的某一个字进行写操作，意味着整个块是无效的</a:t>
            </a:r>
            <a:endParaRPr 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多字块</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大块</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同样会引起</a:t>
            </a:r>
            <a:r>
              <a:rPr lang="zh-CN" altLang="en-US" dirty="0" smtClean="0">
                <a:solidFill>
                  <a:srgbClr val="FF0000"/>
                </a:solidFill>
                <a:latin typeface="微软雅黑" pitchFamily="34" charset="-122"/>
                <a:ea typeface="微软雅黑" pitchFamily="34" charset="-122"/>
              </a:rPr>
              <a:t>假共享</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当两个不相关的共享变量放在相同的</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块中时，尽管每个处理器访问的是不同的变量，但是在处理器之间还是将整个块进行交换。</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写无效假共享会增加</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缺失率</a:t>
            </a:r>
            <a:endParaRPr lang="en-US" dirty="0" smtClean="0">
              <a:latin typeface="微软雅黑" pitchFamily="34" charset="-122"/>
              <a:ea typeface="微软雅黑" pitchFamily="34" charset="-122"/>
            </a:endParaRPr>
          </a:p>
        </p:txBody>
      </p:sp>
      <p:sp>
        <p:nvSpPr>
          <p:cNvPr id="1921028" name="Rectangle 4"/>
          <p:cNvSpPr>
            <a:spLocks noChangeArrowheads="1"/>
          </p:cNvSpPr>
          <p:nvPr/>
        </p:nvSpPr>
        <p:spPr bwMode="auto">
          <a:xfrm>
            <a:off x="457200" y="5319712"/>
            <a:ext cx="8153400" cy="78996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编译器可以通过将高度相关的数据分配给同一</a:t>
            </a:r>
            <a:r>
              <a:rPr lang="en-US" altLang="zh-CN" sz="2400" dirty="0" smtClean="0">
                <a:solidFill>
                  <a:schemeClr val="tx1"/>
                </a:solidFill>
                <a:latin typeface="微软雅黑" pitchFamily="34" charset="-122"/>
                <a:ea typeface="微软雅黑" pitchFamily="34" charset="-122"/>
              </a:rPr>
              <a:t>cache</a:t>
            </a:r>
            <a:r>
              <a:rPr lang="zh-CN" altLang="en-US" sz="2400" dirty="0" smtClean="0">
                <a:solidFill>
                  <a:schemeClr val="tx1"/>
                </a:solidFill>
                <a:latin typeface="微软雅黑" pitchFamily="34" charset="-122"/>
                <a:ea typeface="微软雅黑" pitchFamily="34" charset="-122"/>
              </a:rPr>
              <a:t>块来减少假共享</a:t>
            </a:r>
            <a:endParaRPr lang="en-US" sz="2400" dirty="0">
              <a:solidFill>
                <a:schemeClr val="tx1"/>
              </a:solidFill>
              <a:latin typeface="微软雅黑" pitchFamily="34" charset="-122"/>
              <a:ea typeface="微软雅黑" pitchFamily="34" charset="-122"/>
            </a:endParaRPr>
          </a:p>
        </p:txBody>
      </p:sp>
      <p:grpSp>
        <p:nvGrpSpPr>
          <p:cNvPr id="2" name="Group 16"/>
          <p:cNvGrpSpPr>
            <a:grpSpLocks/>
          </p:cNvGrpSpPr>
          <p:nvPr/>
        </p:nvGrpSpPr>
        <p:grpSpPr bwMode="auto">
          <a:xfrm>
            <a:off x="1981200" y="3962400"/>
            <a:ext cx="5416550" cy="1052512"/>
            <a:chOff x="1248" y="2649"/>
            <a:chExt cx="3412" cy="663"/>
          </a:xfrm>
        </p:grpSpPr>
        <p:sp>
          <p:nvSpPr>
            <p:cNvPr id="1921029" name="Rectangle 5"/>
            <p:cNvSpPr>
              <a:spLocks noChangeArrowheads="1"/>
            </p:cNvSpPr>
            <p:nvPr/>
          </p:nvSpPr>
          <p:spPr bwMode="auto">
            <a:xfrm>
              <a:off x="1248" y="3072"/>
              <a:ext cx="1872" cy="240"/>
            </a:xfrm>
            <a:prstGeom prst="rect">
              <a:avLst/>
            </a:prstGeom>
            <a:noFill/>
            <a:ln w="12700">
              <a:solidFill>
                <a:schemeClr val="tx1"/>
              </a:solidFill>
              <a:miter lim="800000"/>
              <a:headEnd/>
              <a:tailEnd/>
            </a:ln>
            <a:effectLst/>
          </p:spPr>
          <p:txBody>
            <a:bodyPr wrap="none" anchor="ctr"/>
            <a:lstStyle/>
            <a:p>
              <a:endParaRPr lang="en-US"/>
            </a:p>
          </p:txBody>
        </p:sp>
        <p:sp>
          <p:nvSpPr>
            <p:cNvPr id="1921030" name="Line 6"/>
            <p:cNvSpPr>
              <a:spLocks noChangeShapeType="1"/>
            </p:cNvSpPr>
            <p:nvPr/>
          </p:nvSpPr>
          <p:spPr bwMode="auto">
            <a:xfrm>
              <a:off x="2208" y="3072"/>
              <a:ext cx="0" cy="240"/>
            </a:xfrm>
            <a:prstGeom prst="line">
              <a:avLst/>
            </a:prstGeom>
            <a:noFill/>
            <a:ln w="12700">
              <a:solidFill>
                <a:schemeClr val="tx1"/>
              </a:solidFill>
              <a:round/>
              <a:headEnd/>
              <a:tailEnd/>
            </a:ln>
            <a:effectLst/>
          </p:spPr>
          <p:txBody>
            <a:bodyPr/>
            <a:lstStyle/>
            <a:p>
              <a:endParaRPr lang="en-US"/>
            </a:p>
          </p:txBody>
        </p:sp>
        <p:sp>
          <p:nvSpPr>
            <p:cNvPr id="1921031" name="Line 7"/>
            <p:cNvSpPr>
              <a:spLocks noChangeShapeType="1"/>
            </p:cNvSpPr>
            <p:nvPr/>
          </p:nvSpPr>
          <p:spPr bwMode="auto">
            <a:xfrm>
              <a:off x="1728" y="3072"/>
              <a:ext cx="0" cy="240"/>
            </a:xfrm>
            <a:prstGeom prst="line">
              <a:avLst/>
            </a:prstGeom>
            <a:noFill/>
            <a:ln w="12700">
              <a:solidFill>
                <a:schemeClr val="tx1"/>
              </a:solidFill>
              <a:round/>
              <a:headEnd/>
              <a:tailEnd/>
            </a:ln>
            <a:effectLst/>
          </p:spPr>
          <p:txBody>
            <a:bodyPr/>
            <a:lstStyle/>
            <a:p>
              <a:endParaRPr lang="en-US"/>
            </a:p>
          </p:txBody>
        </p:sp>
        <p:sp>
          <p:nvSpPr>
            <p:cNvPr id="1921032" name="Line 8"/>
            <p:cNvSpPr>
              <a:spLocks noChangeShapeType="1"/>
            </p:cNvSpPr>
            <p:nvPr/>
          </p:nvSpPr>
          <p:spPr bwMode="auto">
            <a:xfrm>
              <a:off x="2688" y="3072"/>
              <a:ext cx="0" cy="240"/>
            </a:xfrm>
            <a:prstGeom prst="line">
              <a:avLst/>
            </a:prstGeom>
            <a:noFill/>
            <a:ln w="12700">
              <a:solidFill>
                <a:schemeClr val="tx1"/>
              </a:solidFill>
              <a:round/>
              <a:headEnd/>
              <a:tailEnd/>
            </a:ln>
            <a:effectLst/>
          </p:spPr>
          <p:txBody>
            <a:bodyPr/>
            <a:lstStyle/>
            <a:p>
              <a:endParaRPr lang="en-US"/>
            </a:p>
          </p:txBody>
        </p:sp>
        <p:sp>
          <p:nvSpPr>
            <p:cNvPr id="1921033" name="Text Box 9"/>
            <p:cNvSpPr txBox="1">
              <a:spLocks noChangeArrowheads="1"/>
            </p:cNvSpPr>
            <p:nvPr/>
          </p:nvSpPr>
          <p:spPr bwMode="auto">
            <a:xfrm>
              <a:off x="1392" y="3072"/>
              <a:ext cx="212" cy="231"/>
            </a:xfrm>
            <a:prstGeom prst="rect">
              <a:avLst/>
            </a:prstGeom>
            <a:noFill/>
            <a:ln w="12700">
              <a:noFill/>
              <a:miter lim="800000"/>
              <a:headEnd/>
              <a:tailEnd/>
            </a:ln>
            <a:effectLst/>
          </p:spPr>
          <p:txBody>
            <a:bodyPr wrap="none">
              <a:spAutoFit/>
            </a:bodyPr>
            <a:lstStyle/>
            <a:p>
              <a:r>
                <a:rPr lang="en-US"/>
                <a:t>A</a:t>
              </a:r>
            </a:p>
          </p:txBody>
        </p:sp>
        <p:sp>
          <p:nvSpPr>
            <p:cNvPr id="1921034" name="Text Box 10"/>
            <p:cNvSpPr txBox="1">
              <a:spLocks noChangeArrowheads="1"/>
            </p:cNvSpPr>
            <p:nvPr/>
          </p:nvSpPr>
          <p:spPr bwMode="auto">
            <a:xfrm>
              <a:off x="2784" y="3072"/>
              <a:ext cx="212" cy="231"/>
            </a:xfrm>
            <a:prstGeom prst="rect">
              <a:avLst/>
            </a:prstGeom>
            <a:noFill/>
            <a:ln w="12700">
              <a:noFill/>
              <a:miter lim="800000"/>
              <a:headEnd/>
              <a:tailEnd/>
            </a:ln>
            <a:effectLst/>
          </p:spPr>
          <p:txBody>
            <a:bodyPr wrap="none">
              <a:spAutoFit/>
            </a:bodyPr>
            <a:lstStyle/>
            <a:p>
              <a:r>
                <a:rPr lang="en-US"/>
                <a:t>B</a:t>
              </a:r>
            </a:p>
          </p:txBody>
        </p:sp>
        <p:sp>
          <p:nvSpPr>
            <p:cNvPr id="1921035" name="Text Box 11"/>
            <p:cNvSpPr txBox="1">
              <a:spLocks noChangeArrowheads="1"/>
            </p:cNvSpPr>
            <p:nvPr/>
          </p:nvSpPr>
          <p:spPr bwMode="auto">
            <a:xfrm>
              <a:off x="1248" y="2649"/>
              <a:ext cx="512" cy="233"/>
            </a:xfrm>
            <a:prstGeom prst="rect">
              <a:avLst/>
            </a:prstGeom>
            <a:noFill/>
            <a:ln w="12700">
              <a:noFill/>
              <a:miter lim="800000"/>
              <a:headEnd/>
              <a:tailEnd/>
            </a:ln>
            <a:effectLst/>
          </p:spPr>
          <p:txBody>
            <a:bodyPr wrap="none">
              <a:spAutoFit/>
            </a:bodyPr>
            <a:lstStyle/>
            <a:p>
              <a:r>
                <a:rPr lang="en-US" dirty="0" smtClean="0">
                  <a:solidFill>
                    <a:schemeClr val="tx1"/>
                  </a:solidFill>
                </a:rPr>
                <a:t>Core1</a:t>
              </a:r>
              <a:endParaRPr lang="en-US" dirty="0">
                <a:solidFill>
                  <a:schemeClr val="tx1"/>
                </a:solidFill>
              </a:endParaRPr>
            </a:p>
          </p:txBody>
        </p:sp>
        <p:sp>
          <p:nvSpPr>
            <p:cNvPr id="1921036" name="Text Box 12"/>
            <p:cNvSpPr txBox="1">
              <a:spLocks noChangeArrowheads="1"/>
            </p:cNvSpPr>
            <p:nvPr/>
          </p:nvSpPr>
          <p:spPr bwMode="auto">
            <a:xfrm>
              <a:off x="2640" y="2649"/>
              <a:ext cx="512" cy="233"/>
            </a:xfrm>
            <a:prstGeom prst="rect">
              <a:avLst/>
            </a:prstGeom>
            <a:noFill/>
            <a:ln w="12700">
              <a:noFill/>
              <a:miter lim="800000"/>
              <a:headEnd/>
              <a:tailEnd/>
            </a:ln>
            <a:effectLst/>
          </p:spPr>
          <p:txBody>
            <a:bodyPr wrap="none">
              <a:spAutoFit/>
            </a:bodyPr>
            <a:lstStyle/>
            <a:p>
              <a:r>
                <a:rPr lang="en-US" dirty="0" smtClean="0">
                  <a:solidFill>
                    <a:schemeClr val="tx1"/>
                  </a:solidFill>
                </a:rPr>
                <a:t>Core2</a:t>
              </a:r>
              <a:endParaRPr lang="en-US" dirty="0">
                <a:solidFill>
                  <a:schemeClr val="tx1"/>
                </a:solidFill>
              </a:endParaRPr>
            </a:p>
          </p:txBody>
        </p:sp>
        <p:sp>
          <p:nvSpPr>
            <p:cNvPr id="1921037" name="Line 13"/>
            <p:cNvSpPr>
              <a:spLocks noChangeShapeType="1"/>
            </p:cNvSpPr>
            <p:nvPr/>
          </p:nvSpPr>
          <p:spPr bwMode="auto">
            <a:xfrm>
              <a:off x="1488" y="2880"/>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921038" name="Line 14"/>
            <p:cNvSpPr>
              <a:spLocks noChangeShapeType="1"/>
            </p:cNvSpPr>
            <p:nvPr/>
          </p:nvSpPr>
          <p:spPr bwMode="auto">
            <a:xfrm>
              <a:off x="2880" y="2880"/>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921039" name="Text Box 15"/>
            <p:cNvSpPr txBox="1">
              <a:spLocks noChangeArrowheads="1"/>
            </p:cNvSpPr>
            <p:nvPr/>
          </p:nvSpPr>
          <p:spPr bwMode="auto">
            <a:xfrm>
              <a:off x="3312" y="3072"/>
              <a:ext cx="1348" cy="231"/>
            </a:xfrm>
            <a:prstGeom prst="rect">
              <a:avLst/>
            </a:prstGeom>
            <a:noFill/>
            <a:ln w="12700">
              <a:noFill/>
              <a:miter lim="800000"/>
              <a:headEnd/>
              <a:tailEnd/>
            </a:ln>
            <a:effectLst/>
          </p:spPr>
          <p:txBody>
            <a:bodyPr wrap="none">
              <a:spAutoFit/>
            </a:bodyPr>
            <a:lstStyle/>
            <a:p>
              <a:r>
                <a:rPr lang="en-US">
                  <a:solidFill>
                    <a:schemeClr val="tx1"/>
                  </a:solidFill>
                </a:rPr>
                <a:t>4 word cache block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2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10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210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210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7" grpId="0" build="p"/>
      <p:bldP spid="192102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a:xfrm>
            <a:off x="533400" y="304800"/>
            <a:ext cx="8153400" cy="422275"/>
          </a:xfrm>
        </p:spPr>
        <p:txBody>
          <a:bodyPr/>
          <a:lstStyle/>
          <a:p>
            <a:r>
              <a:rPr lang="zh-CN" altLang="en-US" dirty="0" smtClean="0"/>
              <a:t>其它的一致性协议</a:t>
            </a:r>
            <a:endParaRPr lang="en-US" dirty="0"/>
          </a:p>
        </p:txBody>
      </p:sp>
      <p:sp>
        <p:nvSpPr>
          <p:cNvPr id="1949699" name="Rectangle 3"/>
          <p:cNvSpPr>
            <a:spLocks noGrp="1" noChangeArrowheads="1"/>
          </p:cNvSpPr>
          <p:nvPr>
            <p:ph type="body" idx="1"/>
          </p:nvPr>
        </p:nvSpPr>
        <p:spPr>
          <a:xfrm>
            <a:off x="533400" y="914400"/>
            <a:ext cx="8153400" cy="4269374"/>
          </a:xfrm>
        </p:spPr>
        <p:txBody>
          <a:bodyPr/>
          <a:lstStyle/>
          <a:p>
            <a:r>
              <a:rPr lang="en-US" dirty="0" smtClean="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一致性协议有很多变化</a:t>
            </a:r>
            <a:endParaRPr lang="en-US" dirty="0">
              <a:latin typeface="微软雅黑" pitchFamily="34" charset="-122"/>
              <a:ea typeface="微软雅黑" pitchFamily="34" charset="-122"/>
            </a:endParaRPr>
          </a:p>
          <a:p>
            <a:endParaRPr 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用于</a:t>
            </a:r>
            <a:r>
              <a:rPr lang="en-US" altLang="zh-CN" dirty="0">
                <a:latin typeface="微软雅黑" pitchFamily="34" charset="-122"/>
                <a:ea typeface="微软雅黑" pitchFamily="34" charset="-122"/>
              </a:rPr>
              <a:t>Pentium 4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以及其它处理器</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中</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写</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无效协议是</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状态的</a:t>
            </a:r>
            <a:r>
              <a:rPr lang="en-US" dirty="0" smtClean="0">
                <a:latin typeface="微软雅黑" pitchFamily="34" charset="-122"/>
                <a:ea typeface="微软雅黑" pitchFamily="34" charset="-122"/>
              </a:rPr>
              <a:t> </a:t>
            </a:r>
            <a:r>
              <a:rPr lang="en-US" dirty="0">
                <a:solidFill>
                  <a:schemeClr val="accent1"/>
                </a:solidFill>
                <a:latin typeface="微软雅黑" pitchFamily="34" charset="-122"/>
                <a:ea typeface="微软雅黑" pitchFamily="34" charset="-122"/>
              </a:rPr>
              <a:t>MESI</a:t>
            </a:r>
            <a:r>
              <a:rPr lang="en-US" dirty="0">
                <a:latin typeface="微软雅黑" pitchFamily="34" charset="-122"/>
                <a:ea typeface="微软雅黑" pitchFamily="34" charset="-122"/>
              </a:rPr>
              <a:t> </a:t>
            </a:r>
            <a:r>
              <a:rPr 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lvl="1"/>
            <a:r>
              <a:rPr lang="en-US" dirty="0">
                <a:solidFill>
                  <a:schemeClr val="accent1"/>
                </a:solidFill>
                <a:latin typeface="微软雅黑" pitchFamily="34" charset="-122"/>
                <a:ea typeface="微软雅黑" pitchFamily="34" charset="-122"/>
              </a:rPr>
              <a:t>M</a:t>
            </a:r>
            <a:r>
              <a:rPr lang="en-US" dirty="0">
                <a:latin typeface="微软雅黑" pitchFamily="34" charset="-122"/>
                <a:ea typeface="微软雅黑" pitchFamily="34" charset="-122"/>
              </a:rPr>
              <a:t>odified – </a:t>
            </a:r>
            <a:r>
              <a:rPr lang="en-US" dirty="0" smtClean="0">
                <a:latin typeface="微软雅黑" pitchFamily="34" charset="-122"/>
                <a:ea typeface="微软雅黑" pitchFamily="34" charset="-122"/>
              </a:rPr>
              <a:t>same</a:t>
            </a:r>
            <a:endParaRPr lang="en-US" dirty="0">
              <a:latin typeface="微软雅黑" pitchFamily="34" charset="-122"/>
              <a:ea typeface="微软雅黑" pitchFamily="34" charset="-122"/>
            </a:endParaRPr>
          </a:p>
          <a:p>
            <a:pPr lvl="1"/>
            <a:r>
              <a:rPr lang="en-US" dirty="0">
                <a:solidFill>
                  <a:schemeClr val="accent1"/>
                </a:solidFill>
                <a:latin typeface="微软雅黑" pitchFamily="34" charset="-122"/>
                <a:ea typeface="微软雅黑" pitchFamily="34" charset="-122"/>
              </a:rPr>
              <a:t>E</a:t>
            </a:r>
            <a:r>
              <a:rPr lang="en-US" dirty="0">
                <a:latin typeface="微软雅黑" pitchFamily="34" charset="-122"/>
                <a:ea typeface="微软雅黑" pitchFamily="34" charset="-122"/>
              </a:rPr>
              <a:t>xclusive – </a:t>
            </a:r>
            <a:r>
              <a:rPr lang="zh-CN" altLang="en-US" dirty="0" smtClean="0">
                <a:latin typeface="微软雅黑" pitchFamily="34" charset="-122"/>
                <a:ea typeface="微软雅黑" pitchFamily="34" charset="-122"/>
              </a:rPr>
              <a:t>只允许共享数据的一个备份被缓存</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存储器中有一个最新的备份</a:t>
            </a:r>
            <a:endParaRPr lang="en-US"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因为这只有块的一个备份，所以写命中是不需要发送无效信号</a:t>
            </a:r>
            <a:endParaRPr lang="en-US" dirty="0" smtClean="0">
              <a:latin typeface="微软雅黑" pitchFamily="34" charset="-122"/>
              <a:ea typeface="微软雅黑" pitchFamily="34" charset="-122"/>
            </a:endParaRPr>
          </a:p>
          <a:p>
            <a:pPr lvl="1"/>
            <a:r>
              <a:rPr lang="en-US" dirty="0" smtClean="0">
                <a:solidFill>
                  <a:schemeClr val="accent1"/>
                </a:solidFill>
                <a:latin typeface="微软雅黑" pitchFamily="34" charset="-122"/>
                <a:ea typeface="微软雅黑" pitchFamily="34" charset="-122"/>
              </a:rPr>
              <a:t>S</a:t>
            </a:r>
            <a:r>
              <a:rPr lang="en-US" dirty="0" smtClean="0">
                <a:latin typeface="微软雅黑" pitchFamily="34" charset="-122"/>
                <a:ea typeface="微软雅黑" pitchFamily="34" charset="-122"/>
              </a:rPr>
              <a:t>hared </a:t>
            </a:r>
            <a:r>
              <a:rPr lang="en-US"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共享数据的多个备份可能被缓存</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例如，数据允许被缓存到多个处理器上</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存储器中有</a:t>
            </a:r>
            <a:r>
              <a:rPr lang="zh-CN" altLang="en-US" dirty="0">
                <a:latin typeface="微软雅黑" pitchFamily="34" charset="-122"/>
                <a:ea typeface="微软雅黑" pitchFamily="34" charset="-122"/>
              </a:rPr>
              <a:t>一个最新的备份</a:t>
            </a:r>
            <a:endParaRPr lang="en-US" altLang="zh-CN" dirty="0">
              <a:latin typeface="微软雅黑" pitchFamily="34" charset="-122"/>
              <a:ea typeface="微软雅黑" pitchFamily="34" charset="-122"/>
            </a:endParaRPr>
          </a:p>
          <a:p>
            <a:pPr lvl="1"/>
            <a:r>
              <a:rPr lang="en-US" dirty="0" smtClean="0">
                <a:solidFill>
                  <a:schemeClr val="accent1"/>
                </a:solidFill>
                <a:latin typeface="微软雅黑" pitchFamily="34" charset="-122"/>
                <a:ea typeface="微软雅黑" pitchFamily="34" charset="-122"/>
              </a:rPr>
              <a:t>I</a:t>
            </a:r>
            <a:r>
              <a:rPr lang="en-US" dirty="0" smtClean="0">
                <a:latin typeface="微软雅黑" pitchFamily="34" charset="-122"/>
                <a:ea typeface="微软雅黑" pitchFamily="34" charset="-122"/>
              </a:rPr>
              <a:t>nvalid </a:t>
            </a:r>
            <a:r>
              <a:rPr lang="en-US" dirty="0">
                <a:latin typeface="微软雅黑" pitchFamily="34" charset="-122"/>
                <a:ea typeface="微软雅黑" pitchFamily="34" charset="-122"/>
              </a:rPr>
              <a:t>– same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609600" y="304800"/>
            <a:ext cx="3853619" cy="426142"/>
          </a:xfrm>
          <a:noFill/>
          <a:ln/>
        </p:spPr>
        <p:txBody>
          <a:bodyPr wrap="none"/>
          <a:lstStyle/>
          <a:p>
            <a:r>
              <a:rPr lang="zh-CN" altLang="en-US" dirty="0" smtClean="0"/>
              <a:t>总结</a:t>
            </a:r>
            <a:r>
              <a:rPr lang="en-US" dirty="0" smtClean="0"/>
              <a:t>:</a:t>
            </a:r>
            <a:r>
              <a:rPr lang="zh-CN" altLang="en-US" dirty="0" smtClean="0"/>
              <a:t>提高</a:t>
            </a:r>
            <a:r>
              <a:rPr lang="en-US" altLang="zh-CN" dirty="0"/>
              <a:t>C</a:t>
            </a:r>
            <a:r>
              <a:rPr lang="en-US" altLang="zh-CN" dirty="0" smtClean="0"/>
              <a:t>ache</a:t>
            </a:r>
            <a:r>
              <a:rPr lang="zh-CN" altLang="en-US" dirty="0" smtClean="0"/>
              <a:t>的性能</a:t>
            </a:r>
            <a:endParaRPr lang="en-US" dirty="0"/>
          </a:p>
        </p:txBody>
      </p:sp>
      <p:sp>
        <p:nvSpPr>
          <p:cNvPr id="1650691" name="Rectangle 3"/>
          <p:cNvSpPr>
            <a:spLocks noGrp="1" noChangeArrowheads="1"/>
          </p:cNvSpPr>
          <p:nvPr>
            <p:ph type="body" idx="1"/>
          </p:nvPr>
        </p:nvSpPr>
        <p:spPr>
          <a:xfrm>
            <a:off x="381000" y="762000"/>
            <a:ext cx="8305800" cy="4929555"/>
          </a:xfrm>
          <a:noFill/>
          <a:ln/>
        </p:spPr>
        <p:txBody>
          <a:bodyPr/>
          <a:lstStyle/>
          <a:p>
            <a:pPr>
              <a:lnSpc>
                <a:spcPct val="100000"/>
              </a:lnSpc>
              <a:spcBef>
                <a:spcPts val="600"/>
              </a:spcBef>
              <a:buFont typeface="Wingdings" pitchFamily="2" charset="2"/>
              <a:buNone/>
            </a:pPr>
            <a:r>
              <a:rPr lang="en-US" dirty="0">
                <a:latin typeface="微软雅黑" pitchFamily="34" charset="-122"/>
                <a:ea typeface="微软雅黑" pitchFamily="34" charset="-122"/>
              </a:rPr>
              <a:t>0. </a:t>
            </a:r>
            <a:r>
              <a:rPr lang="zh-CN" altLang="en-US" dirty="0" smtClean="0">
                <a:latin typeface="微软雅黑" pitchFamily="34" charset="-122"/>
                <a:ea typeface="微软雅黑" pitchFamily="34" charset="-122"/>
              </a:rPr>
              <a:t>降低</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命中的时间</a:t>
            </a:r>
            <a:endParaRPr lang="en-US" dirty="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减小</a:t>
            </a:r>
            <a:r>
              <a:rPr lang="en-US"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的容量</a:t>
            </a:r>
            <a:endParaRPr lang="en-US" dirty="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直接映射</a:t>
            </a:r>
            <a:r>
              <a:rPr lang="en-US" dirty="0" smtClean="0">
                <a:latin typeface="微软雅黑" pitchFamily="34" charset="-122"/>
                <a:ea typeface="微软雅黑" pitchFamily="34" charset="-122"/>
              </a:rPr>
              <a:t>cache</a:t>
            </a:r>
            <a:endParaRPr lang="en-US" dirty="0">
              <a:latin typeface="微软雅黑" pitchFamily="34" charset="-122"/>
              <a:ea typeface="微软雅黑" pitchFamily="34" charset="-122"/>
            </a:endParaRPr>
          </a:p>
          <a:p>
            <a:pPr lvl="1">
              <a:lnSpc>
                <a:spcPct val="100000"/>
              </a:lnSpc>
              <a:spcBef>
                <a:spcPts val="600"/>
              </a:spcBef>
            </a:pPr>
            <a:r>
              <a:rPr lang="zh-CN" altLang="en-US" dirty="0">
                <a:latin typeface="微软雅黑" pitchFamily="34" charset="-122"/>
                <a:ea typeface="微软雅黑" pitchFamily="34" charset="-122"/>
              </a:rPr>
              <a:t>减少</a:t>
            </a:r>
            <a:r>
              <a:rPr lang="zh-CN" altLang="en-US" dirty="0" smtClean="0">
                <a:latin typeface="微软雅黑" pitchFamily="34" charset="-122"/>
                <a:ea typeface="微软雅黑" pitchFamily="34" charset="-122"/>
              </a:rPr>
              <a:t>块的容量</a:t>
            </a:r>
            <a:endParaRPr lang="en-US" dirty="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对于写操作</a:t>
            </a:r>
            <a:endParaRPr lang="en-US" dirty="0" smtClean="0">
              <a:latin typeface="微软雅黑" pitchFamily="34" charset="-122"/>
              <a:ea typeface="微软雅黑" pitchFamily="34" charset="-122"/>
            </a:endParaRPr>
          </a:p>
          <a:p>
            <a:pPr lvl="2">
              <a:lnSpc>
                <a:spcPct val="100000"/>
              </a:lnSpc>
              <a:spcBef>
                <a:spcPts val="600"/>
              </a:spcBef>
            </a:pPr>
            <a:r>
              <a:rPr lang="zh-CN" altLang="en-US" dirty="0" smtClean="0">
                <a:latin typeface="微软雅黑" pitchFamily="34" charset="-122"/>
                <a:ea typeface="微软雅黑" pitchFamily="34" charset="-122"/>
              </a:rPr>
              <a:t>没有写分配</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没有</a:t>
            </a:r>
            <a:r>
              <a:rPr lang="en-US" altLang="zh-CN" dirty="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的“命中”</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只写到写缓冲</a:t>
            </a:r>
            <a:endParaRPr lang="en-US" dirty="0" smtClean="0">
              <a:latin typeface="微软雅黑" pitchFamily="34" charset="-122"/>
              <a:ea typeface="微软雅黑" pitchFamily="34" charset="-122"/>
            </a:endParaRPr>
          </a:p>
          <a:p>
            <a:pPr lvl="2">
              <a:lnSpc>
                <a:spcPct val="100000"/>
              </a:lnSpc>
              <a:spcBef>
                <a:spcPts val="600"/>
              </a:spcBef>
            </a:pPr>
            <a:r>
              <a:rPr lang="zh-CN" altLang="en-US" dirty="0" smtClean="0">
                <a:latin typeface="微软雅黑" pitchFamily="34" charset="-122"/>
                <a:ea typeface="微软雅黑" pitchFamily="34" charset="-122"/>
              </a:rPr>
              <a:t>写分配 </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为了避免</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个</a:t>
            </a:r>
            <a:r>
              <a:rPr lang="en-US" dirty="0" smtClean="0">
                <a:latin typeface="微软雅黑" pitchFamily="34" charset="-122"/>
                <a:ea typeface="微软雅黑" pitchFamily="34" charset="-122"/>
              </a:rPr>
              <a:t> cycles (first check for hit, then write) </a:t>
            </a:r>
            <a:r>
              <a:rPr lang="zh-CN" altLang="en-US" dirty="0" smtClean="0">
                <a:latin typeface="微软雅黑" pitchFamily="34" charset="-122"/>
                <a:ea typeface="微软雅黑" pitchFamily="34" charset="-122"/>
              </a:rPr>
              <a:t>，流水线写操作通过一个延迟的写缓冲写入</a:t>
            </a:r>
            <a:r>
              <a:rPr lang="en-US" altLang="zh-CN" dirty="0" smtClean="0">
                <a:latin typeface="微软雅黑" pitchFamily="34" charset="-122"/>
                <a:ea typeface="微软雅黑" pitchFamily="34" charset="-122"/>
              </a:rPr>
              <a:t>cache</a:t>
            </a:r>
            <a:endParaRPr lang="en-US" dirty="0" smtClean="0">
              <a:latin typeface="微软雅黑" pitchFamily="34" charset="-122"/>
              <a:ea typeface="微软雅黑" pitchFamily="34" charset="-122"/>
            </a:endParaRPr>
          </a:p>
          <a:p>
            <a:pPr>
              <a:lnSpc>
                <a:spcPct val="100000"/>
              </a:lnSpc>
              <a:spcBef>
                <a:spcPts val="600"/>
              </a:spcBef>
              <a:buFont typeface="Wingdings" pitchFamily="2" charset="2"/>
              <a:buNone/>
            </a:pPr>
            <a:r>
              <a:rPr lang="en-US" dirty="0" smtClean="0">
                <a:latin typeface="微软雅黑" pitchFamily="34" charset="-122"/>
                <a:ea typeface="微软雅黑" pitchFamily="34" charset="-122"/>
              </a:rPr>
              <a:t>1</a:t>
            </a:r>
            <a:r>
              <a:rPr lang="en-US"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降低缺失率</a:t>
            </a:r>
            <a:endParaRPr lang="en-US" dirty="0">
              <a:latin typeface="微软雅黑" pitchFamily="34" charset="-122"/>
              <a:ea typeface="微软雅黑" pitchFamily="34" charset="-122"/>
            </a:endParaRPr>
          </a:p>
          <a:p>
            <a:pPr lvl="1">
              <a:lnSpc>
                <a:spcPct val="100000"/>
              </a:lnSpc>
              <a:spcBef>
                <a:spcPts val="600"/>
              </a:spcBef>
            </a:pPr>
            <a:r>
              <a:rPr lang="zh-CN" altLang="en-US" dirty="0">
                <a:latin typeface="微软雅黑" pitchFamily="34" charset="-122"/>
                <a:ea typeface="微软雅黑" pitchFamily="34" charset="-122"/>
              </a:rPr>
              <a:t>增大</a:t>
            </a:r>
            <a:r>
              <a:rPr lang="en-US"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的容量</a:t>
            </a:r>
            <a:endParaRPr lang="en-US" dirty="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更灵活地放置块</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提高关联度</a:t>
            </a:r>
            <a:r>
              <a:rPr 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增大块的容量</a:t>
            </a:r>
            <a:r>
              <a:rPr lang="en-US" dirty="0" smtClean="0">
                <a:latin typeface="微软雅黑" pitchFamily="34" charset="-122"/>
                <a:ea typeface="微软雅黑" pitchFamily="34" charset="-122"/>
              </a:rPr>
              <a:t>(</a:t>
            </a:r>
            <a:r>
              <a:rPr lang="en-US" dirty="0">
                <a:latin typeface="微软雅黑" pitchFamily="34" charset="-122"/>
                <a:ea typeface="微软雅黑" pitchFamily="34" charset="-122"/>
              </a:rPr>
              <a:t>16 to 64 bytes typical)</a:t>
            </a:r>
          </a:p>
          <a:p>
            <a:pPr lvl="1">
              <a:lnSpc>
                <a:spcPct val="100000"/>
              </a:lnSpc>
              <a:spcBef>
                <a:spcPts val="600"/>
              </a:spcBef>
            </a:pPr>
            <a:r>
              <a:rPr lang="en-US" dirty="0">
                <a:latin typeface="微软雅黑" pitchFamily="34" charset="-122"/>
                <a:ea typeface="微软雅黑" pitchFamily="34" charset="-122"/>
              </a:rPr>
              <a:t>victim cache – </a:t>
            </a:r>
            <a:r>
              <a:rPr lang="zh-CN" altLang="en-US" dirty="0" smtClean="0">
                <a:latin typeface="微软雅黑" pitchFamily="34" charset="-122"/>
                <a:ea typeface="微软雅黑" pitchFamily="34" charset="-122"/>
              </a:rPr>
              <a:t>用一个小的缓冲来保持最近被丢弃的块</a:t>
            </a:r>
            <a:endParaRPr 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0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0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06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069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a:xfrm>
            <a:off x="609600" y="304800"/>
            <a:ext cx="3853619" cy="426142"/>
          </a:xfrm>
          <a:noFill/>
          <a:ln/>
        </p:spPr>
        <p:txBody>
          <a:bodyPr wrap="none"/>
          <a:lstStyle/>
          <a:p>
            <a:r>
              <a:rPr lang="zh-CN" altLang="en-US" dirty="0"/>
              <a:t>总结</a:t>
            </a:r>
            <a:r>
              <a:rPr lang="en-US" altLang="zh-CN" dirty="0"/>
              <a:t>:</a:t>
            </a:r>
            <a:r>
              <a:rPr lang="zh-CN" altLang="en-US" dirty="0"/>
              <a:t>提高</a:t>
            </a:r>
            <a:r>
              <a:rPr lang="en-US" altLang="zh-CN" dirty="0"/>
              <a:t>Cache</a:t>
            </a:r>
            <a:r>
              <a:rPr lang="zh-CN" altLang="en-US" dirty="0"/>
              <a:t>的性能</a:t>
            </a:r>
            <a:endParaRPr lang="en-US" dirty="0"/>
          </a:p>
        </p:txBody>
      </p:sp>
      <p:sp>
        <p:nvSpPr>
          <p:cNvPr id="1651715" name="Rectangle 3"/>
          <p:cNvSpPr>
            <a:spLocks noGrp="1" noChangeArrowheads="1"/>
          </p:cNvSpPr>
          <p:nvPr>
            <p:ph type="body" idx="1"/>
          </p:nvPr>
        </p:nvSpPr>
        <p:spPr>
          <a:xfrm>
            <a:off x="381000" y="838200"/>
            <a:ext cx="8077200" cy="4806444"/>
          </a:xfrm>
          <a:noFill/>
          <a:ln/>
        </p:spPr>
        <p:txBody>
          <a:bodyPr/>
          <a:lstStyle/>
          <a:p>
            <a:pPr>
              <a:lnSpc>
                <a:spcPct val="100000"/>
              </a:lnSpc>
              <a:spcBef>
                <a:spcPts val="600"/>
              </a:spcBef>
              <a:buFont typeface="Wingdings" pitchFamily="2" charset="2"/>
              <a:buNone/>
            </a:pPr>
            <a:r>
              <a:rPr lang="en-US" dirty="0">
                <a:latin typeface="微软雅黑" pitchFamily="34" charset="-122"/>
                <a:ea typeface="微软雅黑" pitchFamily="34" charset="-122"/>
              </a:rPr>
              <a:t>2. </a:t>
            </a:r>
            <a:r>
              <a:rPr lang="zh-CN" altLang="en-US" dirty="0" smtClean="0">
                <a:latin typeface="微软雅黑" pitchFamily="34" charset="-122"/>
                <a:ea typeface="微软雅黑" pitchFamily="34" charset="-122"/>
              </a:rPr>
              <a:t>降低缺失代价</a:t>
            </a:r>
            <a:endParaRPr lang="en-US" dirty="0" smtClean="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减少块的容量</a:t>
            </a:r>
            <a:endParaRPr lang="en-US" dirty="0" smtClean="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用一个写缓冲去保持替换下来的被重写的块，所以在读之前不必等写操作完成</a:t>
            </a:r>
            <a:r>
              <a:rPr lang="en-US" dirty="0" smtClean="0">
                <a:latin typeface="微软雅黑" pitchFamily="34" charset="-122"/>
                <a:ea typeface="微软雅黑" pitchFamily="34" charset="-122"/>
              </a:rPr>
              <a:t> </a:t>
            </a:r>
            <a:endParaRPr lang="en-US" dirty="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对写缓冲</a:t>
            </a:r>
            <a:r>
              <a:rPr lang="en-US" dirty="0" smtClean="0">
                <a:latin typeface="微软雅黑" pitchFamily="34" charset="-122"/>
                <a:ea typeface="微软雅黑" pitchFamily="34" charset="-122"/>
              </a:rPr>
              <a:t>(</a:t>
            </a:r>
            <a:r>
              <a:rPr lang="en-US" dirty="0">
                <a:latin typeface="微软雅黑" pitchFamily="34" charset="-122"/>
                <a:ea typeface="微软雅黑" pitchFamily="34" charset="-122"/>
              </a:rPr>
              <a:t>and/or victim cache) </a:t>
            </a:r>
            <a:r>
              <a:rPr lang="zh-CN" altLang="en-US" dirty="0" smtClean="0">
                <a:latin typeface="微软雅黑" pitchFamily="34" charset="-122"/>
                <a:ea typeface="微软雅黑" pitchFamily="34" charset="-122"/>
              </a:rPr>
              <a:t>的读缺失进行检查</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may get lucky </a:t>
            </a:r>
          </a:p>
          <a:p>
            <a:pPr lvl="1">
              <a:lnSpc>
                <a:spcPct val="100000"/>
              </a:lnSpc>
              <a:spcBef>
                <a:spcPts val="600"/>
              </a:spcBef>
            </a:pPr>
            <a:r>
              <a:rPr lang="zh-CN" altLang="en-US" dirty="0" smtClean="0">
                <a:latin typeface="微软雅黑" pitchFamily="34" charset="-122"/>
                <a:ea typeface="微软雅黑" pitchFamily="34" charset="-122"/>
              </a:rPr>
              <a:t>对于大容量的块，首先取最关键的字</a:t>
            </a:r>
            <a:endParaRPr lang="en-US" dirty="0">
              <a:latin typeface="微软雅黑" pitchFamily="34" charset="-122"/>
              <a:ea typeface="微软雅黑" pitchFamily="34" charset="-122"/>
            </a:endParaRPr>
          </a:p>
          <a:p>
            <a:pPr lvl="1">
              <a:lnSpc>
                <a:spcPct val="100000"/>
              </a:lnSpc>
              <a:spcBef>
                <a:spcPts val="600"/>
              </a:spcBef>
            </a:pPr>
            <a:r>
              <a:rPr lang="zh-CN" altLang="en-US" dirty="0" smtClean="0">
                <a:latin typeface="微软雅黑" pitchFamily="34" charset="-122"/>
                <a:ea typeface="微软雅黑" pitchFamily="34" charset="-122"/>
              </a:rPr>
              <a:t>使用多级</a:t>
            </a:r>
            <a:r>
              <a:rPr lang="en-US" dirty="0" smtClean="0">
                <a:latin typeface="微软雅黑" pitchFamily="34" charset="-122"/>
                <a:ea typeface="微软雅黑" pitchFamily="34" charset="-122"/>
              </a:rPr>
              <a:t>cache– 2</a:t>
            </a:r>
            <a:r>
              <a:rPr lang="zh-CN" altLang="en-US" dirty="0" smtClean="0">
                <a:latin typeface="微软雅黑" pitchFamily="34" charset="-122"/>
                <a:ea typeface="微软雅黑" pitchFamily="34" charset="-122"/>
              </a:rPr>
              <a:t>级</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不被</a:t>
            </a:r>
            <a:r>
              <a:rPr lang="en-US" dirty="0" smtClean="0">
                <a:latin typeface="微软雅黑" pitchFamily="34" charset="-122"/>
                <a:ea typeface="微软雅黑" pitchFamily="34" charset="-122"/>
              </a:rPr>
              <a:t>CPU </a:t>
            </a:r>
            <a:r>
              <a:rPr lang="zh-CN" altLang="en-US" dirty="0" smtClean="0">
                <a:latin typeface="微软雅黑" pitchFamily="34" charset="-122"/>
                <a:ea typeface="微软雅黑" pitchFamily="34" charset="-122"/>
              </a:rPr>
              <a:t>时钟速率所束缚</a:t>
            </a:r>
            <a:endParaRPr lang="en-US" dirty="0" smtClean="0">
              <a:latin typeface="微软雅黑" pitchFamily="34" charset="-122"/>
              <a:ea typeface="微软雅黑" pitchFamily="34" charset="-122"/>
            </a:endParaRPr>
          </a:p>
          <a:p>
            <a:pPr lvl="1">
              <a:lnSpc>
                <a:spcPct val="100000"/>
              </a:lnSpc>
              <a:spcBef>
                <a:spcPts val="600"/>
              </a:spcBef>
            </a:pPr>
            <a:r>
              <a:rPr lang="en-US" dirty="0" smtClean="0">
                <a:latin typeface="微软雅黑" pitchFamily="34" charset="-122"/>
                <a:ea typeface="微软雅黑" pitchFamily="34" charset="-122"/>
              </a:rPr>
              <a:t>faster backing store/improved memory bandwidth  (</a:t>
            </a:r>
            <a:r>
              <a:rPr lang="zh-CN" altLang="en-US" dirty="0" smtClean="0">
                <a:latin typeface="微软雅黑" pitchFamily="34" charset="-122"/>
                <a:ea typeface="微软雅黑" pitchFamily="34" charset="-122"/>
              </a:rPr>
              <a:t>提高</a:t>
            </a:r>
            <a:r>
              <a:rPr lang="zh-CN" altLang="en-US" dirty="0">
                <a:latin typeface="微软雅黑" pitchFamily="34" charset="-122"/>
                <a:ea typeface="微软雅黑" pitchFamily="34" charset="-122"/>
              </a:rPr>
              <a:t>带宽</a:t>
            </a:r>
            <a:r>
              <a:rPr lang="en-US" dirty="0" smtClean="0">
                <a:latin typeface="微软雅黑" pitchFamily="34" charset="-122"/>
                <a:ea typeface="微软雅黑" pitchFamily="34" charset="-122"/>
              </a:rPr>
              <a:t>)</a:t>
            </a:r>
          </a:p>
          <a:p>
            <a:pPr lvl="2">
              <a:lnSpc>
                <a:spcPct val="100000"/>
              </a:lnSpc>
              <a:spcBef>
                <a:spcPts val="600"/>
              </a:spcBef>
            </a:pPr>
            <a:r>
              <a:rPr lang="zh-CN" altLang="en-US" dirty="0">
                <a:latin typeface="微软雅黑" pitchFamily="34" charset="-122"/>
                <a:ea typeface="微软雅黑" pitchFamily="34" charset="-122"/>
              </a:rPr>
              <a:t>更</a:t>
            </a:r>
            <a:r>
              <a:rPr lang="zh-CN" altLang="en-US" dirty="0" smtClean="0">
                <a:latin typeface="微软雅黑" pitchFamily="34" charset="-122"/>
                <a:ea typeface="微软雅黑" pitchFamily="34" charset="-122"/>
              </a:rPr>
              <a:t>宽的总线</a:t>
            </a:r>
            <a:endParaRPr lang="en-US" dirty="0">
              <a:latin typeface="微软雅黑" pitchFamily="34" charset="-122"/>
              <a:ea typeface="微软雅黑" pitchFamily="34" charset="-122"/>
            </a:endParaRPr>
          </a:p>
          <a:p>
            <a:pPr lvl="2">
              <a:lnSpc>
                <a:spcPct val="100000"/>
              </a:lnSpc>
              <a:spcBef>
                <a:spcPts val="600"/>
              </a:spcBef>
            </a:pPr>
            <a:r>
              <a:rPr lang="en-US" dirty="0">
                <a:latin typeface="微软雅黑" pitchFamily="34" charset="-122"/>
                <a:ea typeface="微软雅黑" pitchFamily="34" charset="-122"/>
              </a:rPr>
              <a:t>memory </a:t>
            </a:r>
            <a:r>
              <a:rPr lang="en-US" dirty="0" smtClean="0">
                <a:latin typeface="微软雅黑" pitchFamily="34" charset="-122"/>
                <a:ea typeface="微软雅黑" pitchFamily="34" charset="-122"/>
              </a:rPr>
              <a:t>interleaving(</a:t>
            </a:r>
            <a:r>
              <a:rPr lang="zh-CN" altLang="en-US" dirty="0" smtClean="0">
                <a:latin typeface="微软雅黑" pitchFamily="34" charset="-122"/>
                <a:ea typeface="微软雅黑" pitchFamily="34" charset="-122"/>
              </a:rPr>
              <a:t>交叉存储</a:t>
            </a:r>
            <a:r>
              <a:rPr lang="en-US" dirty="0" smtClean="0">
                <a:latin typeface="微软雅黑" pitchFamily="34" charset="-122"/>
                <a:ea typeface="微软雅黑" pitchFamily="34" charset="-122"/>
              </a:rPr>
              <a:t>), DDR SDRAMs </a:t>
            </a:r>
            <a:endParaRPr lang="en-US" dirty="0">
              <a:latin typeface="微软雅黑" pitchFamily="34" charset="-122"/>
              <a:ea typeface="微软雅黑" pitchFamily="34" charset="-122"/>
            </a:endParaRPr>
          </a:p>
          <a:p>
            <a:pPr>
              <a:lnSpc>
                <a:spcPct val="100000"/>
              </a:lnSpc>
              <a:spcBef>
                <a:spcPts val="600"/>
              </a:spcBef>
              <a:buFont typeface="Wingdings" pitchFamily="2" charset="2"/>
              <a:buNone/>
            </a:pPr>
            <a:endParaRPr 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4" name="Rectangle 2"/>
          <p:cNvSpPr>
            <a:spLocks noChangeArrowheads="1"/>
          </p:cNvSpPr>
          <p:nvPr/>
        </p:nvSpPr>
        <p:spPr bwMode="auto">
          <a:xfrm>
            <a:off x="609600" y="2590800"/>
            <a:ext cx="4953000" cy="2209800"/>
          </a:xfrm>
          <a:prstGeom prst="rect">
            <a:avLst/>
          </a:prstGeom>
          <a:solidFill>
            <a:schemeClr val="bg1"/>
          </a:solidFill>
          <a:ln w="38100">
            <a:solidFill>
              <a:schemeClr val="accent2"/>
            </a:solidFill>
            <a:prstDash val="sysDot"/>
            <a:miter lim="800000"/>
            <a:headEnd/>
            <a:tailEnd/>
          </a:ln>
          <a:effectLst/>
        </p:spPr>
        <p:txBody>
          <a:bodyPr wrap="none" anchor="ctr"/>
          <a:lstStyle/>
          <a:p>
            <a:endParaRPr lang="en-US"/>
          </a:p>
        </p:txBody>
      </p:sp>
      <p:sp>
        <p:nvSpPr>
          <p:cNvPr id="1487875" name="Rectangle 3" descr="10%"/>
          <p:cNvSpPr>
            <a:spLocks noChangeArrowheads="1"/>
          </p:cNvSpPr>
          <p:nvPr/>
        </p:nvSpPr>
        <p:spPr bwMode="auto">
          <a:xfrm>
            <a:off x="4333875" y="3429000"/>
            <a:ext cx="931863" cy="1095375"/>
          </a:xfrm>
          <a:prstGeom prst="rect">
            <a:avLst/>
          </a:prstGeom>
          <a:pattFill prst="pct10">
            <a:fgClr>
              <a:schemeClr val="hlink"/>
            </a:fgClr>
            <a:bgClr>
              <a:srgbClr val="FFFFFF"/>
            </a:bgClr>
          </a:pattFill>
          <a:ln w="28575">
            <a:solidFill>
              <a:schemeClr val="tx1"/>
            </a:solidFill>
            <a:miter lim="800000"/>
            <a:headEnd/>
            <a:tailEnd/>
          </a:ln>
          <a:effectLst/>
        </p:spPr>
        <p:txBody>
          <a:bodyPr wrap="none" lIns="90488" tIns="44450" rIns="90488" bIns="44450">
            <a:spAutoFit/>
          </a:bodyPr>
          <a:lstStyle/>
          <a:p>
            <a:pPr algn="ctr"/>
            <a:r>
              <a:rPr lang="en-US" sz="1600">
                <a:solidFill>
                  <a:srgbClr val="000000"/>
                </a:solidFill>
              </a:rPr>
              <a:t>Second</a:t>
            </a:r>
          </a:p>
          <a:p>
            <a:pPr algn="ctr"/>
            <a:r>
              <a:rPr lang="en-US" sz="1600">
                <a:solidFill>
                  <a:srgbClr val="000000"/>
                </a:solidFill>
              </a:rPr>
              <a:t>Level</a:t>
            </a:r>
          </a:p>
          <a:p>
            <a:pPr algn="ctr"/>
            <a:r>
              <a:rPr lang="en-US" sz="1600">
                <a:solidFill>
                  <a:srgbClr val="000000"/>
                </a:solidFill>
              </a:rPr>
              <a:t>Cache</a:t>
            </a:r>
          </a:p>
          <a:p>
            <a:pPr algn="ctr"/>
            <a:r>
              <a:rPr lang="en-US" sz="1600">
                <a:solidFill>
                  <a:srgbClr val="000000"/>
                </a:solidFill>
              </a:rPr>
              <a:t>(SRAM)</a:t>
            </a:r>
          </a:p>
        </p:txBody>
      </p:sp>
      <p:sp>
        <p:nvSpPr>
          <p:cNvPr id="1487876" name="Rectangle 4" descr="10%"/>
          <p:cNvSpPr>
            <a:spLocks noChangeArrowheads="1"/>
          </p:cNvSpPr>
          <p:nvPr/>
        </p:nvSpPr>
        <p:spPr bwMode="auto">
          <a:xfrm>
            <a:off x="2514600" y="4114800"/>
            <a:ext cx="2286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77" name="Rectangle 5"/>
          <p:cNvSpPr>
            <a:spLocks noGrp="1" noChangeArrowheads="1"/>
          </p:cNvSpPr>
          <p:nvPr>
            <p:ph type="title"/>
          </p:nvPr>
        </p:nvSpPr>
        <p:spPr>
          <a:xfrm>
            <a:off x="533400" y="304800"/>
            <a:ext cx="8229600" cy="426142"/>
          </a:xfrm>
        </p:spPr>
        <p:txBody>
          <a:bodyPr/>
          <a:lstStyle/>
          <a:p>
            <a:r>
              <a:rPr lang="zh-CN" altLang="en-US" dirty="0" smtClean="0"/>
              <a:t>一种典型的存储器层次结构</a:t>
            </a:r>
            <a:endParaRPr lang="en-US" dirty="0"/>
          </a:p>
        </p:txBody>
      </p:sp>
      <p:sp>
        <p:nvSpPr>
          <p:cNvPr id="1487878" name="Rectangle 6"/>
          <p:cNvSpPr>
            <a:spLocks noChangeArrowheads="1"/>
          </p:cNvSpPr>
          <p:nvPr/>
        </p:nvSpPr>
        <p:spPr bwMode="auto">
          <a:xfrm>
            <a:off x="838200" y="2895600"/>
            <a:ext cx="2716213" cy="242888"/>
          </a:xfrm>
          <a:prstGeom prst="rect">
            <a:avLst/>
          </a:prstGeom>
          <a:noFill/>
          <a:ln w="25400">
            <a:solidFill>
              <a:schemeClr val="tx1"/>
            </a:solidFill>
            <a:miter lim="800000"/>
            <a:headEnd/>
            <a:tailEnd/>
          </a:ln>
          <a:effectLst/>
        </p:spPr>
        <p:txBody>
          <a:bodyPr wrap="none" anchor="ctr"/>
          <a:lstStyle/>
          <a:p>
            <a:endParaRPr lang="en-US"/>
          </a:p>
        </p:txBody>
      </p:sp>
      <p:sp>
        <p:nvSpPr>
          <p:cNvPr id="1487879" name="Rectangle 7"/>
          <p:cNvSpPr>
            <a:spLocks noChangeArrowheads="1"/>
          </p:cNvSpPr>
          <p:nvPr/>
        </p:nvSpPr>
        <p:spPr bwMode="auto">
          <a:xfrm>
            <a:off x="1752600" y="2819400"/>
            <a:ext cx="835025"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Control</a:t>
            </a:r>
          </a:p>
        </p:txBody>
      </p:sp>
      <p:sp>
        <p:nvSpPr>
          <p:cNvPr id="1487880" name="Rectangle 8"/>
          <p:cNvSpPr>
            <a:spLocks noChangeArrowheads="1"/>
          </p:cNvSpPr>
          <p:nvPr/>
        </p:nvSpPr>
        <p:spPr bwMode="auto">
          <a:xfrm>
            <a:off x="788988" y="3352800"/>
            <a:ext cx="1422400" cy="1347788"/>
          </a:xfrm>
          <a:prstGeom prst="rect">
            <a:avLst/>
          </a:prstGeom>
          <a:noFill/>
          <a:ln w="25400">
            <a:solidFill>
              <a:schemeClr val="tx1"/>
            </a:solidFill>
            <a:miter lim="800000"/>
            <a:headEnd/>
            <a:tailEnd/>
          </a:ln>
          <a:effectLst/>
        </p:spPr>
        <p:txBody>
          <a:bodyPr wrap="none" anchor="ctr"/>
          <a:lstStyle/>
          <a:p>
            <a:endParaRPr lang="en-US"/>
          </a:p>
        </p:txBody>
      </p:sp>
      <p:sp>
        <p:nvSpPr>
          <p:cNvPr id="1487881" name="Rectangle 9"/>
          <p:cNvSpPr>
            <a:spLocks noChangeArrowheads="1"/>
          </p:cNvSpPr>
          <p:nvPr/>
        </p:nvSpPr>
        <p:spPr bwMode="auto">
          <a:xfrm>
            <a:off x="838200" y="3886200"/>
            <a:ext cx="10048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Datapath</a:t>
            </a:r>
          </a:p>
        </p:txBody>
      </p:sp>
      <p:sp>
        <p:nvSpPr>
          <p:cNvPr id="1487882" name="Rectangle 10"/>
          <p:cNvSpPr>
            <a:spLocks noChangeArrowheads="1"/>
          </p:cNvSpPr>
          <p:nvPr/>
        </p:nvSpPr>
        <p:spPr bwMode="auto">
          <a:xfrm>
            <a:off x="7467600" y="2362200"/>
            <a:ext cx="1117600" cy="2432050"/>
          </a:xfrm>
          <a:prstGeom prst="rect">
            <a:avLst/>
          </a:prstGeom>
          <a:noFill/>
          <a:ln w="25400">
            <a:solidFill>
              <a:schemeClr val="tx1"/>
            </a:solidFill>
            <a:miter lim="800000"/>
            <a:headEnd/>
            <a:tailEnd/>
          </a:ln>
          <a:effectLst/>
        </p:spPr>
        <p:txBody>
          <a:bodyPr wrap="none" anchor="ctr"/>
          <a:lstStyle/>
          <a:p>
            <a:endParaRPr lang="en-US"/>
          </a:p>
        </p:txBody>
      </p:sp>
      <p:sp>
        <p:nvSpPr>
          <p:cNvPr id="1487883" name="Rectangle 11"/>
          <p:cNvSpPr>
            <a:spLocks noChangeArrowheads="1"/>
          </p:cNvSpPr>
          <p:nvPr/>
        </p:nvSpPr>
        <p:spPr bwMode="auto">
          <a:xfrm>
            <a:off x="7440613" y="3352800"/>
            <a:ext cx="1150937" cy="822325"/>
          </a:xfrm>
          <a:prstGeom prst="rect">
            <a:avLst/>
          </a:prstGeom>
          <a:noFill/>
          <a:ln w="12700">
            <a:noFill/>
            <a:miter lim="800000"/>
            <a:headEnd/>
            <a:tailEnd/>
          </a:ln>
          <a:effectLst/>
        </p:spPr>
        <p:txBody>
          <a:bodyPr wrap="none" lIns="90488" tIns="44450" rIns="90488" bIns="44450">
            <a:spAutoFit/>
          </a:bodyPr>
          <a:lstStyle/>
          <a:p>
            <a:pPr algn="ctr"/>
            <a:r>
              <a:rPr lang="en-US" sz="1600">
                <a:solidFill>
                  <a:schemeClr val="tx1"/>
                </a:solidFill>
              </a:rPr>
              <a:t>Secondary</a:t>
            </a:r>
          </a:p>
          <a:p>
            <a:pPr algn="ctr"/>
            <a:r>
              <a:rPr lang="en-US" sz="1600">
                <a:solidFill>
                  <a:schemeClr val="tx1"/>
                </a:solidFill>
              </a:rPr>
              <a:t>Memory</a:t>
            </a:r>
          </a:p>
          <a:p>
            <a:pPr algn="ctr"/>
            <a:r>
              <a:rPr lang="en-US" sz="1600">
                <a:solidFill>
                  <a:schemeClr val="tx1"/>
                </a:solidFill>
              </a:rPr>
              <a:t>(Disk)</a:t>
            </a:r>
          </a:p>
        </p:txBody>
      </p:sp>
      <p:sp>
        <p:nvSpPr>
          <p:cNvPr id="1487884" name="Rectangle 12"/>
          <p:cNvSpPr>
            <a:spLocks noChangeArrowheads="1"/>
          </p:cNvSpPr>
          <p:nvPr/>
        </p:nvSpPr>
        <p:spPr bwMode="auto">
          <a:xfrm>
            <a:off x="636588" y="2590800"/>
            <a:ext cx="3249612" cy="2219325"/>
          </a:xfrm>
          <a:prstGeom prst="rect">
            <a:avLst/>
          </a:prstGeom>
          <a:noFill/>
          <a:ln w="25400">
            <a:solidFill>
              <a:schemeClr val="tx1"/>
            </a:solidFill>
            <a:miter lim="800000"/>
            <a:headEnd/>
            <a:tailEnd/>
          </a:ln>
          <a:effectLst/>
        </p:spPr>
        <p:txBody>
          <a:bodyPr wrap="none" anchor="ctr"/>
          <a:lstStyle/>
          <a:p>
            <a:endParaRPr lang="en-US"/>
          </a:p>
        </p:txBody>
      </p:sp>
      <p:sp>
        <p:nvSpPr>
          <p:cNvPr id="1487885" name="Rectangle 13"/>
          <p:cNvSpPr>
            <a:spLocks noChangeArrowheads="1"/>
          </p:cNvSpPr>
          <p:nvPr/>
        </p:nvSpPr>
        <p:spPr bwMode="auto">
          <a:xfrm>
            <a:off x="1219200" y="2514600"/>
            <a:ext cx="2144713"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On-Chip Components</a:t>
            </a:r>
          </a:p>
        </p:txBody>
      </p:sp>
      <p:sp>
        <p:nvSpPr>
          <p:cNvPr id="1487886" name="Line 14"/>
          <p:cNvSpPr>
            <a:spLocks noChangeShapeType="1"/>
          </p:cNvSpPr>
          <p:nvPr/>
        </p:nvSpPr>
        <p:spPr bwMode="auto">
          <a:xfrm flipV="1">
            <a:off x="2057400" y="2209800"/>
            <a:ext cx="5791200" cy="1676400"/>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7" name="Line 15"/>
          <p:cNvSpPr>
            <a:spLocks noChangeShapeType="1"/>
          </p:cNvSpPr>
          <p:nvPr/>
        </p:nvSpPr>
        <p:spPr bwMode="auto">
          <a:xfrm>
            <a:off x="2154238" y="4832350"/>
            <a:ext cx="5541962" cy="217487"/>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8" name="Rectangle 16"/>
          <p:cNvSpPr>
            <a:spLocks noChangeArrowheads="1"/>
          </p:cNvSpPr>
          <p:nvPr/>
        </p:nvSpPr>
        <p:spPr bwMode="auto">
          <a:xfrm>
            <a:off x="1779588" y="3952875"/>
            <a:ext cx="355600" cy="693738"/>
          </a:xfrm>
          <a:prstGeom prst="rect">
            <a:avLst/>
          </a:prstGeom>
          <a:noFill/>
          <a:ln w="25400">
            <a:solidFill>
              <a:schemeClr val="tx1"/>
            </a:solidFill>
            <a:miter lim="800000"/>
            <a:headEnd/>
            <a:tailEnd/>
          </a:ln>
          <a:effectLst/>
        </p:spPr>
        <p:txBody>
          <a:bodyPr wrap="none" anchor="ctr"/>
          <a:lstStyle/>
          <a:p>
            <a:endParaRPr lang="en-US"/>
          </a:p>
        </p:txBody>
      </p:sp>
      <p:sp>
        <p:nvSpPr>
          <p:cNvPr id="1487889" name="Rectangle 17"/>
          <p:cNvSpPr>
            <a:spLocks noChangeArrowheads="1"/>
          </p:cNvSpPr>
          <p:nvPr/>
        </p:nvSpPr>
        <p:spPr bwMode="auto">
          <a:xfrm rot="5400000">
            <a:off x="1489869" y="4398168"/>
            <a:ext cx="1011238" cy="333375"/>
          </a:xfrm>
          <a:prstGeom prst="rect">
            <a:avLst/>
          </a:prstGeom>
          <a:noFill/>
          <a:ln w="12700">
            <a:noFill/>
            <a:miter lim="800000"/>
            <a:headEnd/>
            <a:tailEnd/>
          </a:ln>
          <a:effectLst/>
        </p:spPr>
        <p:txBody>
          <a:bodyPr lIns="90488" tIns="44450" rIns="90488" bIns="44450">
            <a:spAutoFit/>
          </a:bodyPr>
          <a:lstStyle/>
          <a:p>
            <a:r>
              <a:rPr lang="en-US" sz="1600">
                <a:solidFill>
                  <a:schemeClr val="tx1"/>
                </a:solidFill>
              </a:rPr>
              <a:t>RegFile</a:t>
            </a:r>
          </a:p>
        </p:txBody>
      </p:sp>
      <p:sp>
        <p:nvSpPr>
          <p:cNvPr id="1487890" name="Rectangle 18" descr="10%"/>
          <p:cNvSpPr>
            <a:spLocks noChangeArrowheads="1"/>
          </p:cNvSpPr>
          <p:nvPr/>
        </p:nvSpPr>
        <p:spPr bwMode="auto">
          <a:xfrm>
            <a:off x="2971800" y="4114800"/>
            <a:ext cx="6604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91" name="Rectangle 19" descr="10%"/>
          <p:cNvSpPr>
            <a:spLocks noChangeArrowheads="1"/>
          </p:cNvSpPr>
          <p:nvPr/>
        </p:nvSpPr>
        <p:spPr bwMode="auto">
          <a:xfrm>
            <a:off x="5867400" y="3276600"/>
            <a:ext cx="1041400" cy="1350963"/>
          </a:xfrm>
          <a:prstGeom prst="rect">
            <a:avLst/>
          </a:prstGeom>
          <a:noFill/>
          <a:ln w="25400">
            <a:solidFill>
              <a:schemeClr val="tx1"/>
            </a:solidFill>
            <a:miter lim="800000"/>
            <a:headEnd/>
            <a:tailEnd/>
          </a:ln>
          <a:effectLst/>
        </p:spPr>
        <p:txBody>
          <a:bodyPr wrap="none" anchor="ctr"/>
          <a:lstStyle/>
          <a:p>
            <a:endParaRPr lang="en-US"/>
          </a:p>
        </p:txBody>
      </p:sp>
      <p:sp>
        <p:nvSpPr>
          <p:cNvPr id="1487892" name="Rectangle 20"/>
          <p:cNvSpPr>
            <a:spLocks noChangeArrowheads="1"/>
          </p:cNvSpPr>
          <p:nvPr/>
        </p:nvSpPr>
        <p:spPr bwMode="auto">
          <a:xfrm>
            <a:off x="5959475" y="3581400"/>
            <a:ext cx="915988" cy="822325"/>
          </a:xfrm>
          <a:prstGeom prst="rect">
            <a:avLst/>
          </a:prstGeom>
          <a:noFill/>
          <a:ln w="12700">
            <a:noFill/>
            <a:miter lim="800000"/>
            <a:headEnd/>
            <a:tailEnd/>
          </a:ln>
          <a:effectLst/>
        </p:spPr>
        <p:txBody>
          <a:bodyPr wrap="none" lIns="90488" tIns="44450" rIns="90488" bIns="44450">
            <a:spAutoFit/>
          </a:bodyPr>
          <a:lstStyle/>
          <a:p>
            <a:pPr algn="ctr"/>
            <a:r>
              <a:rPr lang="en-US" sz="1600">
                <a:solidFill>
                  <a:srgbClr val="000000"/>
                </a:solidFill>
              </a:rPr>
              <a:t>Main</a:t>
            </a:r>
          </a:p>
          <a:p>
            <a:pPr algn="ctr"/>
            <a:r>
              <a:rPr lang="en-US" sz="1600">
                <a:solidFill>
                  <a:srgbClr val="000000"/>
                </a:solidFill>
              </a:rPr>
              <a:t>Memory</a:t>
            </a:r>
          </a:p>
          <a:p>
            <a:pPr algn="ctr"/>
            <a:r>
              <a:rPr lang="en-US" sz="1600">
                <a:solidFill>
                  <a:srgbClr val="000000"/>
                </a:solidFill>
              </a:rPr>
              <a:t>(DRAM)</a:t>
            </a:r>
          </a:p>
        </p:txBody>
      </p:sp>
      <p:sp>
        <p:nvSpPr>
          <p:cNvPr id="1487893" name="Rectangle 21"/>
          <p:cNvSpPr>
            <a:spLocks noChangeArrowheads="1"/>
          </p:cNvSpPr>
          <p:nvPr/>
        </p:nvSpPr>
        <p:spPr bwMode="auto">
          <a:xfrm rot="5400000">
            <a:off x="2951956" y="4110832"/>
            <a:ext cx="766763" cy="577850"/>
          </a:xfrm>
          <a:prstGeom prst="rect">
            <a:avLst/>
          </a:prstGeom>
          <a:noFill/>
          <a:ln w="12700">
            <a:noFill/>
            <a:miter lim="800000"/>
            <a:headEnd/>
            <a:tailEnd/>
          </a:ln>
          <a:effectLst/>
        </p:spPr>
        <p:txBody>
          <a:bodyPr wrap="none" lIns="90488" tIns="44450" rIns="90488" bIns="44450">
            <a:spAutoFit/>
          </a:bodyPr>
          <a:lstStyle/>
          <a:p>
            <a:pPr algn="ctr"/>
            <a:r>
              <a:rPr lang="en-US" sz="1600">
                <a:solidFill>
                  <a:srgbClr val="000000"/>
                </a:solidFill>
              </a:rPr>
              <a:t>Data</a:t>
            </a:r>
          </a:p>
          <a:p>
            <a:pPr algn="ctr"/>
            <a:r>
              <a:rPr lang="en-US" sz="1600">
                <a:solidFill>
                  <a:srgbClr val="000000"/>
                </a:solidFill>
              </a:rPr>
              <a:t>Cache</a:t>
            </a:r>
          </a:p>
        </p:txBody>
      </p:sp>
      <p:sp>
        <p:nvSpPr>
          <p:cNvPr id="1487894" name="Rectangle 22" descr="10%"/>
          <p:cNvSpPr>
            <a:spLocks noChangeArrowheads="1"/>
          </p:cNvSpPr>
          <p:nvPr/>
        </p:nvSpPr>
        <p:spPr bwMode="auto">
          <a:xfrm>
            <a:off x="2971800" y="3429000"/>
            <a:ext cx="6604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95" name="Rectangle 23"/>
          <p:cNvSpPr>
            <a:spLocks noChangeArrowheads="1"/>
          </p:cNvSpPr>
          <p:nvPr/>
        </p:nvSpPr>
        <p:spPr bwMode="auto">
          <a:xfrm rot="5400000">
            <a:off x="2909093" y="3425032"/>
            <a:ext cx="766763" cy="577850"/>
          </a:xfrm>
          <a:prstGeom prst="rect">
            <a:avLst/>
          </a:prstGeom>
          <a:noFill/>
          <a:ln w="12700">
            <a:noFill/>
            <a:miter lim="800000"/>
            <a:headEnd/>
            <a:tailEnd/>
          </a:ln>
          <a:effectLst/>
        </p:spPr>
        <p:txBody>
          <a:bodyPr wrap="none" lIns="90488" tIns="44450" rIns="90488" bIns="44450">
            <a:spAutoFit/>
          </a:bodyPr>
          <a:lstStyle/>
          <a:p>
            <a:pPr algn="ctr"/>
            <a:r>
              <a:rPr lang="en-US" sz="1600">
                <a:solidFill>
                  <a:srgbClr val="000000"/>
                </a:solidFill>
              </a:rPr>
              <a:t>Instr</a:t>
            </a:r>
          </a:p>
          <a:p>
            <a:pPr algn="ctr"/>
            <a:r>
              <a:rPr lang="en-US" sz="1600">
                <a:solidFill>
                  <a:srgbClr val="000000"/>
                </a:solidFill>
              </a:rPr>
              <a:t>Cache</a:t>
            </a:r>
          </a:p>
        </p:txBody>
      </p:sp>
      <p:sp>
        <p:nvSpPr>
          <p:cNvPr id="1487896" name="Rectangle 24" descr="10%"/>
          <p:cNvSpPr>
            <a:spLocks noChangeArrowheads="1"/>
          </p:cNvSpPr>
          <p:nvPr/>
        </p:nvSpPr>
        <p:spPr bwMode="auto">
          <a:xfrm>
            <a:off x="2514600" y="3429000"/>
            <a:ext cx="2286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97" name="Text Box 25"/>
          <p:cNvSpPr txBox="1">
            <a:spLocks noChangeArrowheads="1"/>
          </p:cNvSpPr>
          <p:nvPr/>
        </p:nvSpPr>
        <p:spPr bwMode="auto">
          <a:xfrm rot="5400000" flipH="1">
            <a:off x="2298700" y="3576638"/>
            <a:ext cx="612775" cy="336550"/>
          </a:xfrm>
          <a:prstGeom prst="rect">
            <a:avLst/>
          </a:prstGeom>
          <a:noFill/>
          <a:ln w="12700">
            <a:noFill/>
            <a:miter lim="800000"/>
            <a:headEnd/>
            <a:tailEnd/>
          </a:ln>
          <a:effectLst/>
        </p:spPr>
        <p:txBody>
          <a:bodyPr wrap="none" anchor="ctr">
            <a:spAutoFit/>
          </a:bodyPr>
          <a:lstStyle/>
          <a:p>
            <a:pPr algn="ctr"/>
            <a:r>
              <a:rPr lang="en-US" sz="1600">
                <a:solidFill>
                  <a:srgbClr val="000000"/>
                </a:solidFill>
              </a:rPr>
              <a:t>ITLB</a:t>
            </a:r>
          </a:p>
        </p:txBody>
      </p:sp>
      <p:sp>
        <p:nvSpPr>
          <p:cNvPr id="1487898" name="Text Box 26"/>
          <p:cNvSpPr txBox="1">
            <a:spLocks noChangeArrowheads="1"/>
          </p:cNvSpPr>
          <p:nvPr/>
        </p:nvSpPr>
        <p:spPr bwMode="auto">
          <a:xfrm rot="5400000" flipH="1">
            <a:off x="2255837" y="4230688"/>
            <a:ext cx="701675" cy="336550"/>
          </a:xfrm>
          <a:prstGeom prst="rect">
            <a:avLst/>
          </a:prstGeom>
          <a:noFill/>
          <a:ln w="12700">
            <a:noFill/>
            <a:miter lim="800000"/>
            <a:headEnd/>
            <a:tailEnd/>
          </a:ln>
          <a:effectLst/>
        </p:spPr>
        <p:txBody>
          <a:bodyPr wrap="none" anchor="ctr">
            <a:spAutoFit/>
          </a:bodyPr>
          <a:lstStyle/>
          <a:p>
            <a:pPr algn="ctr"/>
            <a:r>
              <a:rPr lang="en-US" sz="1600">
                <a:solidFill>
                  <a:srgbClr val="000000"/>
                </a:solidFill>
              </a:rPr>
              <a:t>DTLB</a:t>
            </a:r>
          </a:p>
        </p:txBody>
      </p:sp>
      <p:sp>
        <p:nvSpPr>
          <p:cNvPr id="1487901" name="Rectangle 29"/>
          <p:cNvSpPr>
            <a:spLocks noChangeArrowheads="1"/>
          </p:cNvSpPr>
          <p:nvPr/>
        </p:nvSpPr>
        <p:spPr bwMode="auto">
          <a:xfrm>
            <a:off x="0" y="5029200"/>
            <a:ext cx="8737969"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Speed (%cycles): </a:t>
            </a:r>
            <a:r>
              <a:rPr lang="en-US" dirty="0">
                <a:solidFill>
                  <a:schemeClr val="tx1"/>
                </a:solidFill>
                <a:cs typeface="Arial" charset="0"/>
              </a:rPr>
              <a:t>½</a:t>
            </a:r>
            <a:r>
              <a:rPr lang="en-US" dirty="0">
                <a:solidFill>
                  <a:schemeClr val="tx1"/>
                </a:solidFill>
              </a:rPr>
              <a:t>’s             1’s                  10’s                  100’s       </a:t>
            </a:r>
            <a:r>
              <a:rPr lang="en-US" dirty="0" smtClean="0">
                <a:solidFill>
                  <a:schemeClr val="tx1"/>
                </a:solidFill>
              </a:rPr>
              <a:t>        10,000’s</a:t>
            </a:r>
            <a:endParaRPr lang="en-US" dirty="0">
              <a:solidFill>
                <a:schemeClr val="tx1"/>
              </a:solidFill>
            </a:endParaRPr>
          </a:p>
        </p:txBody>
      </p:sp>
      <p:sp>
        <p:nvSpPr>
          <p:cNvPr id="1487902" name="Rectangle 30"/>
          <p:cNvSpPr>
            <a:spLocks noChangeArrowheads="1"/>
          </p:cNvSpPr>
          <p:nvPr/>
        </p:nvSpPr>
        <p:spPr bwMode="auto">
          <a:xfrm>
            <a:off x="0" y="5410200"/>
            <a:ext cx="8419613"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Size (bytes):    </a:t>
            </a:r>
            <a:r>
              <a:rPr lang="en-US" dirty="0">
                <a:solidFill>
                  <a:schemeClr val="tx1"/>
                </a:solidFill>
              </a:rPr>
              <a:t>   100’s   </a:t>
            </a:r>
            <a:r>
              <a:rPr lang="en-US" b="1" dirty="0">
                <a:solidFill>
                  <a:schemeClr val="tx1"/>
                </a:solidFill>
              </a:rPr>
              <a:t>    </a:t>
            </a:r>
            <a:r>
              <a:rPr lang="en-US" b="1" dirty="0" smtClean="0">
                <a:solidFill>
                  <a:schemeClr val="tx1"/>
                </a:solidFill>
              </a:rPr>
              <a:t>  </a:t>
            </a:r>
            <a:r>
              <a:rPr lang="en-US" dirty="0" smtClean="0">
                <a:solidFill>
                  <a:schemeClr val="tx1"/>
                </a:solidFill>
              </a:rPr>
              <a:t> 10K’s                 M’s                    G’s                    T’s</a:t>
            </a:r>
            <a:endParaRPr lang="en-US" dirty="0">
              <a:solidFill>
                <a:schemeClr val="tx1"/>
              </a:solidFill>
            </a:endParaRPr>
          </a:p>
        </p:txBody>
      </p:sp>
      <p:sp>
        <p:nvSpPr>
          <p:cNvPr id="1487903" name="Rectangle 31"/>
          <p:cNvSpPr>
            <a:spLocks noChangeArrowheads="1"/>
          </p:cNvSpPr>
          <p:nvPr/>
        </p:nvSpPr>
        <p:spPr bwMode="auto">
          <a:xfrm>
            <a:off x="685800" y="5791200"/>
            <a:ext cx="7924800" cy="284163"/>
          </a:xfrm>
          <a:prstGeom prst="rect">
            <a:avLst/>
          </a:prstGeom>
          <a:noFill/>
          <a:ln w="12700">
            <a:noFill/>
            <a:miter lim="800000"/>
            <a:headEnd/>
            <a:tailEnd/>
          </a:ln>
          <a:effectLst/>
        </p:spPr>
        <p:txBody>
          <a:bodyPr lIns="63500" tIns="25400" rIns="63500" bIns="25400">
            <a:spAutoFit/>
          </a:bodyPr>
          <a:lstStyle/>
          <a:p>
            <a:pPr>
              <a:lnSpc>
                <a:spcPct val="85000"/>
              </a:lnSpc>
            </a:pPr>
            <a:r>
              <a:rPr lang="en-US" b="1" dirty="0">
                <a:solidFill>
                  <a:schemeClr val="tx1"/>
                </a:solidFill>
              </a:rPr>
              <a:t> Cost:         </a:t>
            </a:r>
            <a:r>
              <a:rPr lang="en-US" dirty="0">
                <a:solidFill>
                  <a:schemeClr val="tx1"/>
                </a:solidFill>
              </a:rPr>
              <a:t>highest                                                                               lowest</a:t>
            </a:r>
          </a:p>
        </p:txBody>
      </p:sp>
      <p:sp>
        <p:nvSpPr>
          <p:cNvPr id="1487904" name="Rectangle 32"/>
          <p:cNvSpPr>
            <a:spLocks noChangeArrowheads="1"/>
          </p:cNvSpPr>
          <p:nvPr/>
        </p:nvSpPr>
        <p:spPr bwMode="auto">
          <a:xfrm>
            <a:off x="457200" y="886440"/>
            <a:ext cx="8191500" cy="78996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t>局部性原理</a:t>
            </a:r>
            <a:r>
              <a:rPr lang="zh-CN" altLang="en-US" sz="2400" dirty="0" smtClean="0">
                <a:solidFill>
                  <a:schemeClr val="tx1"/>
                </a:solidFill>
              </a:rPr>
              <a:t>的应用和快速发展的技术使用户能够有越来越多、越来越快的存储器可供使用。</a:t>
            </a:r>
            <a:endParaRPr lang="en-US" sz="24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8788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4000"/>
                                  </p:stCondLst>
                                  <p:childTnLst>
                                    <p:set>
                                      <p:cBhvr>
                                        <p:cTn id="12" dur="1" fill="hold">
                                          <p:stCondLst>
                                            <p:cond delay="499"/>
                                          </p:stCondLst>
                                        </p:cTn>
                                        <p:tgtEl>
                                          <p:spTgt spid="1487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4" grpId="0" animBg="1"/>
      <p:bldP spid="1487884" grpId="0" animBg="1"/>
      <p:bldP spid="148788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xfrm>
            <a:off x="533400" y="304800"/>
            <a:ext cx="3941785" cy="426142"/>
          </a:xfrm>
          <a:noFill/>
          <a:ln/>
        </p:spPr>
        <p:txBody>
          <a:bodyPr wrap="none"/>
          <a:lstStyle/>
          <a:p>
            <a:r>
              <a:rPr lang="zh-CN" altLang="en-US" dirty="0"/>
              <a:t>总结</a:t>
            </a:r>
            <a:r>
              <a:rPr lang="en-US" dirty="0" smtClean="0"/>
              <a:t>: Cache</a:t>
            </a:r>
            <a:r>
              <a:rPr lang="zh-CN" altLang="en-US" dirty="0" smtClean="0"/>
              <a:t>的设计空间</a:t>
            </a:r>
            <a:endParaRPr lang="en-US" dirty="0"/>
          </a:p>
        </p:txBody>
      </p:sp>
      <p:sp>
        <p:nvSpPr>
          <p:cNvPr id="1654787" name="Rectangle 3"/>
          <p:cNvSpPr>
            <a:spLocks noGrp="1" noChangeArrowheads="1"/>
          </p:cNvSpPr>
          <p:nvPr>
            <p:ph type="body" idx="1"/>
          </p:nvPr>
        </p:nvSpPr>
        <p:spPr>
          <a:xfrm>
            <a:off x="533398" y="838200"/>
            <a:ext cx="7253289" cy="5298886"/>
          </a:xfrm>
          <a:noFill/>
          <a:ln/>
        </p:spPr>
        <p:txBody>
          <a:bodyPr/>
          <a:lstStyle/>
          <a:p>
            <a:r>
              <a:rPr lang="zh-CN" altLang="en-US" dirty="0" smtClean="0">
                <a:latin typeface="微软雅黑" pitchFamily="34" charset="-122"/>
                <a:ea typeface="微软雅黑" pitchFamily="34" charset="-122"/>
              </a:rPr>
              <a:t>几个相互影响的方面</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缓存大小</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块大小</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关联度</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替换策略</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写直达</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写回</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写分配</a:t>
            </a:r>
            <a:endParaRPr 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折中最好</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依赖于访问特点</a:t>
            </a:r>
            <a:endParaRPr lang="en-US"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工作量</a:t>
            </a:r>
            <a:endParaRPr lang="en-US" dirty="0">
              <a:latin typeface="微软雅黑" pitchFamily="34" charset="-122"/>
              <a:ea typeface="微软雅黑" pitchFamily="34" charset="-122"/>
            </a:endParaRPr>
          </a:p>
          <a:p>
            <a:pPr lvl="2"/>
            <a:r>
              <a:rPr lang="zh-CN" altLang="en-US" dirty="0">
                <a:latin typeface="微软雅黑" pitchFamily="34" charset="-122"/>
                <a:ea typeface="微软雅黑" pitchFamily="34" charset="-122"/>
              </a:rPr>
              <a:t>使用</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指令</a:t>
            </a:r>
            <a:r>
              <a:rPr lang="en-US" dirty="0" smtClean="0">
                <a:latin typeface="微软雅黑" pitchFamily="34" charset="-122"/>
                <a:ea typeface="微软雅黑" pitchFamily="34" charset="-122"/>
              </a:rPr>
              <a:t>-</a:t>
            </a:r>
            <a:r>
              <a:rPr lang="en-US" dirty="0">
                <a:latin typeface="微软雅黑" pitchFamily="34" charset="-122"/>
                <a:ea typeface="微软雅黑" pitchFamily="34" charset="-122"/>
              </a:rPr>
              <a:t>cache, </a:t>
            </a:r>
            <a:r>
              <a:rPr lang="zh-CN" altLang="en-US" dirty="0" smtClean="0">
                <a:latin typeface="微软雅黑" pitchFamily="34" charset="-122"/>
                <a:ea typeface="微软雅黑" pitchFamily="34" charset="-122"/>
              </a:rPr>
              <a:t>数据</a:t>
            </a:r>
            <a:r>
              <a:rPr lang="en-US" dirty="0" smtClean="0">
                <a:latin typeface="微软雅黑" pitchFamily="34" charset="-122"/>
                <a:ea typeface="微软雅黑" pitchFamily="34" charset="-122"/>
              </a:rPr>
              <a:t>-</a:t>
            </a:r>
            <a:r>
              <a:rPr lang="en-US" dirty="0">
                <a:latin typeface="微软雅黑" pitchFamily="34" charset="-122"/>
                <a:ea typeface="微软雅黑" pitchFamily="34" charset="-122"/>
              </a:rPr>
              <a:t>cache, </a:t>
            </a:r>
            <a:r>
              <a:rPr lang="en-US" dirty="0" smtClean="0">
                <a:latin typeface="微软雅黑" pitchFamily="34" charset="-122"/>
                <a:ea typeface="微软雅黑" pitchFamily="34" charset="-122"/>
              </a:rPr>
              <a:t>TLB</a:t>
            </a:r>
            <a:r>
              <a:rPr lang="zh-CN" altLang="en-US" dirty="0" smtClean="0">
                <a:latin typeface="微软雅黑" pitchFamily="34" charset="-122"/>
                <a:ea typeface="微软雅黑" pitchFamily="34" charset="-122"/>
              </a:rPr>
              <a:t>快表</a:t>
            </a:r>
            <a:r>
              <a:rPr 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依赖于技术</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 </a:t>
            </a:r>
            <a:r>
              <a:rPr lang="zh-CN" altLang="en-US" dirty="0">
                <a:latin typeface="微软雅黑" pitchFamily="34" charset="-122"/>
                <a:ea typeface="微软雅黑" pitchFamily="34" charset="-122"/>
              </a:rPr>
              <a:t>开销</a:t>
            </a:r>
            <a:r>
              <a:rPr lang="en-US" dirty="0" smtClean="0">
                <a:latin typeface="微软雅黑" pitchFamily="34" charset="-122"/>
                <a:ea typeface="微软雅黑" pitchFamily="34" charset="-122"/>
              </a:rPr>
              <a:t> </a:t>
            </a:r>
            <a:endParaRPr 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简单的设计更好</a:t>
            </a:r>
            <a:endParaRPr lang="en-US" dirty="0">
              <a:latin typeface="微软雅黑" pitchFamily="34" charset="-122"/>
              <a:ea typeface="微软雅黑" pitchFamily="34" charset="-122"/>
            </a:endParaRPr>
          </a:p>
        </p:txBody>
      </p:sp>
      <p:sp>
        <p:nvSpPr>
          <p:cNvPr id="1654788" name="Line 4"/>
          <p:cNvSpPr>
            <a:spLocks noChangeShapeType="1"/>
          </p:cNvSpPr>
          <p:nvPr/>
        </p:nvSpPr>
        <p:spPr bwMode="auto">
          <a:xfrm flipV="1">
            <a:off x="6477000" y="1441450"/>
            <a:ext cx="0" cy="1308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89" name="Line 5"/>
          <p:cNvSpPr>
            <a:spLocks noChangeShapeType="1"/>
          </p:cNvSpPr>
          <p:nvPr/>
        </p:nvSpPr>
        <p:spPr bwMode="auto">
          <a:xfrm flipV="1">
            <a:off x="6483350" y="2203450"/>
            <a:ext cx="1282700" cy="546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0" name="Line 6"/>
          <p:cNvSpPr>
            <a:spLocks noChangeShapeType="1"/>
          </p:cNvSpPr>
          <p:nvPr/>
        </p:nvSpPr>
        <p:spPr bwMode="auto">
          <a:xfrm>
            <a:off x="6483350" y="2749550"/>
            <a:ext cx="749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1" name="Rectangle 7"/>
          <p:cNvSpPr>
            <a:spLocks noChangeArrowheads="1"/>
          </p:cNvSpPr>
          <p:nvPr/>
        </p:nvSpPr>
        <p:spPr bwMode="auto">
          <a:xfrm>
            <a:off x="7300913" y="1828800"/>
            <a:ext cx="798296" cy="335989"/>
          </a:xfrm>
          <a:prstGeom prst="rect">
            <a:avLst/>
          </a:prstGeom>
          <a:noFill/>
          <a:ln w="12700">
            <a:noFill/>
            <a:miter lim="800000"/>
            <a:headEnd/>
            <a:tailEnd/>
          </a:ln>
          <a:effectLst/>
        </p:spPr>
        <p:txBody>
          <a:bodyPr wrap="none" lIns="90488" tIns="44450" rIns="90488" bIns="44450">
            <a:spAutoFit/>
          </a:bodyPr>
          <a:lstStyle/>
          <a:p>
            <a:r>
              <a:rPr lang="zh-CN" altLang="en-US" sz="1600" b="1" dirty="0" smtClean="0">
                <a:solidFill>
                  <a:schemeClr val="tx1"/>
                </a:solidFill>
              </a:rPr>
              <a:t>关联度</a:t>
            </a:r>
            <a:endParaRPr lang="en-US" sz="1600" b="1" dirty="0">
              <a:solidFill>
                <a:schemeClr val="tx1"/>
              </a:solidFill>
            </a:endParaRPr>
          </a:p>
        </p:txBody>
      </p:sp>
      <p:sp>
        <p:nvSpPr>
          <p:cNvPr id="1654792" name="Rectangle 8"/>
          <p:cNvSpPr>
            <a:spLocks noChangeArrowheads="1"/>
          </p:cNvSpPr>
          <p:nvPr/>
        </p:nvSpPr>
        <p:spPr bwMode="auto">
          <a:xfrm>
            <a:off x="6005513" y="1066800"/>
            <a:ext cx="1003481" cy="335989"/>
          </a:xfrm>
          <a:prstGeom prst="rect">
            <a:avLst/>
          </a:prstGeom>
          <a:noFill/>
          <a:ln w="12700">
            <a:noFill/>
            <a:miter lim="800000"/>
            <a:headEnd/>
            <a:tailEnd/>
          </a:ln>
          <a:effectLst/>
        </p:spPr>
        <p:txBody>
          <a:bodyPr wrap="none" lIns="90488" tIns="44450" rIns="90488" bIns="44450">
            <a:spAutoFit/>
          </a:bodyPr>
          <a:lstStyle/>
          <a:p>
            <a:r>
              <a:rPr lang="zh-CN" altLang="en-US" sz="1600" b="1" dirty="0">
                <a:solidFill>
                  <a:schemeClr val="tx1"/>
                </a:solidFill>
              </a:rPr>
              <a:t>缓存大小</a:t>
            </a:r>
            <a:endParaRPr lang="en-US" sz="1600" b="1" dirty="0">
              <a:solidFill>
                <a:schemeClr val="tx1"/>
              </a:solidFill>
            </a:endParaRPr>
          </a:p>
        </p:txBody>
      </p:sp>
      <p:sp>
        <p:nvSpPr>
          <p:cNvPr id="1654793" name="Rectangle 9"/>
          <p:cNvSpPr>
            <a:spLocks noChangeArrowheads="1"/>
          </p:cNvSpPr>
          <p:nvPr/>
        </p:nvSpPr>
        <p:spPr bwMode="auto">
          <a:xfrm>
            <a:off x="6919913" y="3276600"/>
            <a:ext cx="798296" cy="335989"/>
          </a:xfrm>
          <a:prstGeom prst="rect">
            <a:avLst/>
          </a:prstGeom>
          <a:noFill/>
          <a:ln w="12700">
            <a:noFill/>
            <a:miter lim="800000"/>
            <a:headEnd/>
            <a:tailEnd/>
          </a:ln>
          <a:effectLst/>
        </p:spPr>
        <p:txBody>
          <a:bodyPr wrap="none" lIns="90488" tIns="44450" rIns="90488" bIns="44450">
            <a:spAutoFit/>
          </a:bodyPr>
          <a:lstStyle/>
          <a:p>
            <a:r>
              <a:rPr lang="zh-CN" altLang="en-US" sz="1600" b="1" dirty="0" smtClean="0">
                <a:solidFill>
                  <a:schemeClr val="tx1"/>
                </a:solidFill>
              </a:rPr>
              <a:t>块大小</a:t>
            </a:r>
            <a:endParaRPr lang="en-US" sz="1600" b="1" dirty="0">
              <a:solidFill>
                <a:schemeClr val="tx1"/>
              </a:solidFill>
            </a:endParaRPr>
          </a:p>
        </p:txBody>
      </p:sp>
      <p:sp>
        <p:nvSpPr>
          <p:cNvPr id="1654794" name="Line 10"/>
          <p:cNvSpPr>
            <a:spLocks noChangeShapeType="1"/>
          </p:cNvSpPr>
          <p:nvPr/>
        </p:nvSpPr>
        <p:spPr bwMode="auto">
          <a:xfrm flipV="1">
            <a:off x="6200775" y="4460875"/>
            <a:ext cx="0" cy="1155700"/>
          </a:xfrm>
          <a:prstGeom prst="line">
            <a:avLst/>
          </a:prstGeom>
          <a:noFill/>
          <a:ln w="12700">
            <a:solidFill>
              <a:schemeClr val="tx1"/>
            </a:solidFill>
            <a:round/>
            <a:headEnd/>
            <a:tailEnd/>
          </a:ln>
          <a:effectLst/>
        </p:spPr>
        <p:txBody>
          <a:bodyPr wrap="none" anchor="ctr"/>
          <a:lstStyle/>
          <a:p>
            <a:endParaRPr lang="en-US"/>
          </a:p>
        </p:txBody>
      </p:sp>
      <p:sp>
        <p:nvSpPr>
          <p:cNvPr id="1654795" name="Rectangle 11"/>
          <p:cNvSpPr>
            <a:spLocks noChangeArrowheads="1"/>
          </p:cNvSpPr>
          <p:nvPr/>
        </p:nvSpPr>
        <p:spPr bwMode="auto">
          <a:xfrm>
            <a:off x="5653088" y="4467225"/>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Bad</a:t>
            </a:r>
          </a:p>
        </p:txBody>
      </p:sp>
      <p:sp>
        <p:nvSpPr>
          <p:cNvPr id="1654796" name="Rectangle 12"/>
          <p:cNvSpPr>
            <a:spLocks noChangeArrowheads="1"/>
          </p:cNvSpPr>
          <p:nvPr/>
        </p:nvSpPr>
        <p:spPr bwMode="auto">
          <a:xfrm>
            <a:off x="5500688" y="5305425"/>
            <a:ext cx="7112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Good</a:t>
            </a:r>
          </a:p>
        </p:txBody>
      </p:sp>
      <p:sp>
        <p:nvSpPr>
          <p:cNvPr id="1654797" name="Line 13"/>
          <p:cNvSpPr>
            <a:spLocks noChangeShapeType="1"/>
          </p:cNvSpPr>
          <p:nvPr/>
        </p:nvSpPr>
        <p:spPr bwMode="auto">
          <a:xfrm>
            <a:off x="6207125" y="5610225"/>
            <a:ext cx="1816100" cy="0"/>
          </a:xfrm>
          <a:prstGeom prst="line">
            <a:avLst/>
          </a:prstGeom>
          <a:noFill/>
          <a:ln w="12700">
            <a:solidFill>
              <a:schemeClr val="tx1"/>
            </a:solidFill>
            <a:round/>
            <a:headEnd/>
            <a:tailEnd/>
          </a:ln>
          <a:effectLst/>
        </p:spPr>
        <p:txBody>
          <a:bodyPr wrap="none" anchor="ctr"/>
          <a:lstStyle/>
          <a:p>
            <a:endParaRPr lang="en-US"/>
          </a:p>
        </p:txBody>
      </p:sp>
      <p:sp>
        <p:nvSpPr>
          <p:cNvPr id="1654798" name="Rectangle 14"/>
          <p:cNvSpPr>
            <a:spLocks noChangeArrowheads="1"/>
          </p:cNvSpPr>
          <p:nvPr/>
        </p:nvSpPr>
        <p:spPr bwMode="auto">
          <a:xfrm>
            <a:off x="6186488" y="5686425"/>
            <a:ext cx="6429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Less</a:t>
            </a:r>
          </a:p>
        </p:txBody>
      </p:sp>
      <p:sp>
        <p:nvSpPr>
          <p:cNvPr id="1654799" name="Rectangle 15"/>
          <p:cNvSpPr>
            <a:spLocks noChangeArrowheads="1"/>
          </p:cNvSpPr>
          <p:nvPr/>
        </p:nvSpPr>
        <p:spPr bwMode="auto">
          <a:xfrm>
            <a:off x="7786688" y="5686425"/>
            <a:ext cx="6667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More</a:t>
            </a:r>
          </a:p>
        </p:txBody>
      </p:sp>
      <p:sp>
        <p:nvSpPr>
          <p:cNvPr id="1654800" name="Arc 16"/>
          <p:cNvSpPr>
            <a:spLocks/>
          </p:cNvSpPr>
          <p:nvPr/>
        </p:nvSpPr>
        <p:spPr bwMode="auto">
          <a:xfrm>
            <a:off x="6361113" y="4543425"/>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1654801" name="Arc 17"/>
          <p:cNvSpPr>
            <a:spLocks/>
          </p:cNvSpPr>
          <p:nvPr/>
        </p:nvSpPr>
        <p:spPr bwMode="auto">
          <a:xfrm>
            <a:off x="6505575" y="4619625"/>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654802" name="Rectangle 18"/>
          <p:cNvSpPr>
            <a:spLocks noChangeArrowheads="1"/>
          </p:cNvSpPr>
          <p:nvPr/>
        </p:nvSpPr>
        <p:spPr bwMode="auto">
          <a:xfrm>
            <a:off x="6186488" y="5253038"/>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A</a:t>
            </a:r>
          </a:p>
        </p:txBody>
      </p:sp>
      <p:sp>
        <p:nvSpPr>
          <p:cNvPr id="1654803" name="Rectangle 19"/>
          <p:cNvSpPr>
            <a:spLocks noChangeArrowheads="1"/>
          </p:cNvSpPr>
          <p:nvPr/>
        </p:nvSpPr>
        <p:spPr bwMode="auto">
          <a:xfrm>
            <a:off x="7634288" y="5253038"/>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B</a:t>
            </a:r>
          </a:p>
        </p:txBody>
      </p:sp>
      <p:grpSp>
        <p:nvGrpSpPr>
          <p:cNvPr id="2" name="Group 20"/>
          <p:cNvGrpSpPr>
            <a:grpSpLocks/>
          </p:cNvGrpSpPr>
          <p:nvPr/>
        </p:nvGrpSpPr>
        <p:grpSpPr bwMode="auto">
          <a:xfrm>
            <a:off x="6443663" y="4467225"/>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endParaRPr lang="en-US"/>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536575" y="304800"/>
            <a:ext cx="3359894" cy="426142"/>
          </a:xfrm>
          <a:noFill/>
          <a:ln/>
        </p:spPr>
        <p:txBody>
          <a:bodyPr wrap="none"/>
          <a:lstStyle/>
          <a:p>
            <a:r>
              <a:rPr lang="zh-CN" altLang="en-US" dirty="0" smtClean="0"/>
              <a:t>存储器层次结构技术</a:t>
            </a:r>
            <a:endParaRPr lang="en-US" dirty="0"/>
          </a:p>
        </p:txBody>
      </p:sp>
      <p:sp>
        <p:nvSpPr>
          <p:cNvPr id="1498115" name="Rectangle 3"/>
          <p:cNvSpPr>
            <a:spLocks noGrp="1" noChangeArrowheads="1"/>
          </p:cNvSpPr>
          <p:nvPr>
            <p:ph type="body" idx="1"/>
          </p:nvPr>
        </p:nvSpPr>
        <p:spPr>
          <a:xfrm>
            <a:off x="457200" y="838200"/>
            <a:ext cx="8229600" cy="2144177"/>
          </a:xfrm>
          <a:noFill/>
          <a:ln/>
        </p:spPr>
        <p:txBody>
          <a:bodyPr/>
          <a:lstStyle/>
          <a:p>
            <a:pPr>
              <a:spcBef>
                <a:spcPts val="600"/>
              </a:spcBef>
            </a:pPr>
            <a:r>
              <a:rPr lang="en-US" dirty="0"/>
              <a:t>Caches </a:t>
            </a:r>
            <a:r>
              <a:rPr lang="zh-CN" altLang="en-US" dirty="0"/>
              <a:t>由</a:t>
            </a:r>
            <a:r>
              <a:rPr lang="en-US" dirty="0" smtClean="0"/>
              <a:t> </a:t>
            </a:r>
            <a:r>
              <a:rPr lang="en-US" i="1" dirty="0">
                <a:solidFill>
                  <a:schemeClr val="accent2"/>
                </a:solidFill>
              </a:rPr>
              <a:t>SRAM </a:t>
            </a:r>
            <a:r>
              <a:rPr lang="zh-CN" altLang="en-US" dirty="0" smtClean="0"/>
              <a:t>实现，追求速度和技术兼容性</a:t>
            </a:r>
            <a:endParaRPr lang="en-US" dirty="0"/>
          </a:p>
          <a:p>
            <a:pPr lvl="1">
              <a:spcBef>
                <a:spcPts val="600"/>
              </a:spcBef>
            </a:pPr>
            <a:r>
              <a:rPr lang="zh-CN" altLang="en-US" dirty="0" smtClean="0">
                <a:solidFill>
                  <a:schemeClr val="accent1"/>
                </a:solidFill>
              </a:rPr>
              <a:t>快</a:t>
            </a:r>
            <a:r>
              <a:rPr lang="en-US" dirty="0" smtClean="0">
                <a:solidFill>
                  <a:schemeClr val="accent1"/>
                </a:solidFill>
              </a:rPr>
              <a:t> </a:t>
            </a:r>
            <a:r>
              <a:rPr lang="en-US" dirty="0" smtClean="0"/>
              <a:t>(typical access times of 0.5 to 2.5 </a:t>
            </a:r>
            <a:r>
              <a:rPr lang="en-US" dirty="0" err="1" smtClean="0"/>
              <a:t>nsec</a:t>
            </a:r>
            <a:r>
              <a:rPr lang="en-US" dirty="0" smtClean="0"/>
              <a:t>)</a:t>
            </a:r>
          </a:p>
          <a:p>
            <a:pPr lvl="1">
              <a:lnSpc>
                <a:spcPct val="100000"/>
              </a:lnSpc>
              <a:spcBef>
                <a:spcPts val="600"/>
              </a:spcBef>
            </a:pPr>
            <a:r>
              <a:rPr lang="zh-CN" altLang="en-US" dirty="0" smtClean="0">
                <a:solidFill>
                  <a:schemeClr val="accent1"/>
                </a:solidFill>
              </a:rPr>
              <a:t>低密度</a:t>
            </a:r>
            <a:r>
              <a:rPr lang="en-US" dirty="0" smtClean="0">
                <a:solidFill>
                  <a:schemeClr val="accent1"/>
                </a:solidFill>
              </a:rPr>
              <a:t> </a:t>
            </a:r>
            <a:r>
              <a:rPr lang="en-US" dirty="0"/>
              <a:t>(6 transistor </a:t>
            </a:r>
            <a:r>
              <a:rPr lang="en-US" dirty="0" smtClean="0"/>
              <a:t>cells)</a:t>
            </a:r>
            <a:r>
              <a:rPr lang="zh-CN" altLang="en-US" dirty="0" smtClean="0"/>
              <a:t>，高功率，价钱高</a:t>
            </a:r>
            <a:r>
              <a:rPr lang="en-US" dirty="0" smtClean="0"/>
              <a:t> ($2000 to $5000 per GB in 2008)</a:t>
            </a:r>
            <a:endParaRPr lang="en-US" dirty="0"/>
          </a:p>
          <a:p>
            <a:pPr lvl="1">
              <a:spcBef>
                <a:spcPts val="600"/>
              </a:spcBef>
            </a:pPr>
            <a:r>
              <a:rPr lang="zh-CN" altLang="en-US" dirty="0">
                <a:solidFill>
                  <a:schemeClr val="accent1"/>
                </a:solidFill>
              </a:rPr>
              <a:t>静态</a:t>
            </a:r>
            <a:r>
              <a:rPr lang="en-US" dirty="0" smtClean="0">
                <a:solidFill>
                  <a:schemeClr val="accent1"/>
                </a:solidFill>
              </a:rPr>
              <a:t>: </a:t>
            </a:r>
            <a:r>
              <a:rPr lang="zh-CN" altLang="en-US" dirty="0" smtClean="0">
                <a:solidFill>
                  <a:schemeClr val="accent1"/>
                </a:solidFill>
              </a:rPr>
              <a:t>内容将会“永远存在”</a:t>
            </a:r>
            <a:r>
              <a:rPr lang="en-US" dirty="0" smtClean="0"/>
              <a:t> (</a:t>
            </a:r>
            <a:r>
              <a:rPr lang="zh-CN" altLang="en-US" sz="2400" dirty="0" smtClean="0"/>
              <a:t>只要不断电</a:t>
            </a:r>
            <a:r>
              <a:rPr lang="en-US" dirty="0" smtClean="0"/>
              <a:t>)</a:t>
            </a:r>
            <a:endParaRPr lang="en-US" dirty="0"/>
          </a:p>
          <a:p>
            <a:pPr lvl="1">
              <a:spcBef>
                <a:spcPts val="600"/>
              </a:spcBef>
            </a:pPr>
            <a:endParaRPr lang="en-US" dirty="0"/>
          </a:p>
        </p:txBody>
      </p:sp>
      <p:sp>
        <p:nvSpPr>
          <p:cNvPr id="1498116" name="Rectangle 4"/>
          <p:cNvSpPr>
            <a:spLocks noChangeArrowheads="1"/>
          </p:cNvSpPr>
          <p:nvPr/>
        </p:nvSpPr>
        <p:spPr bwMode="auto">
          <a:xfrm>
            <a:off x="457200" y="3048000"/>
            <a:ext cx="8686800" cy="3390672"/>
          </a:xfrm>
          <a:prstGeom prst="rect">
            <a:avLst/>
          </a:prstGeom>
          <a:noFill/>
          <a:ln w="12700">
            <a:noFill/>
            <a:miter lim="800000"/>
            <a:headEnd/>
            <a:tailEnd/>
          </a:ln>
          <a:effectLst/>
        </p:spPr>
        <p:txBody>
          <a:bodyPr wrap="square" lIns="63500" tIns="25400" rIns="63500" bIns="25400">
            <a:spAutoFit/>
          </a:bodyPr>
          <a:lstStyle/>
          <a:p>
            <a:pPr marL="287338" indent="-287338">
              <a:spcBef>
                <a:spcPts val="600"/>
              </a:spcBef>
              <a:buClr>
                <a:schemeClr val="accent1"/>
              </a:buClr>
              <a:buSzPct val="75000"/>
              <a:buFont typeface="Wingdings" pitchFamily="2" charset="2"/>
              <a:buChar char="q"/>
            </a:pPr>
            <a:r>
              <a:rPr lang="zh-CN" altLang="en-US" sz="2400" dirty="0" smtClean="0">
                <a:solidFill>
                  <a:schemeClr val="tx1"/>
                </a:solidFill>
              </a:rPr>
              <a:t>主存由 </a:t>
            </a:r>
            <a:r>
              <a:rPr lang="en-US" sz="2400" i="1" dirty="0" smtClean="0">
                <a:solidFill>
                  <a:schemeClr val="accent2"/>
                </a:solidFill>
              </a:rPr>
              <a:t>DRAM </a:t>
            </a:r>
            <a:r>
              <a:rPr lang="zh-CN" altLang="en-US" sz="2400" dirty="0" smtClean="0">
                <a:solidFill>
                  <a:schemeClr val="tx1"/>
                </a:solidFill>
              </a:rPr>
              <a:t>实现，追求容量</a:t>
            </a:r>
            <a:r>
              <a:rPr lang="en-US" sz="2400" dirty="0" smtClean="0">
                <a:solidFill>
                  <a:schemeClr val="tx1"/>
                </a:solidFill>
              </a:rPr>
              <a:t> </a:t>
            </a:r>
            <a:r>
              <a:rPr lang="zh-CN" altLang="en-US" sz="2400" dirty="0" smtClean="0">
                <a:solidFill>
                  <a:schemeClr val="tx1"/>
                </a:solidFill>
              </a:rPr>
              <a:t>（大容量）</a:t>
            </a:r>
            <a:endParaRPr lang="en-US" sz="2400" dirty="0">
              <a:solidFill>
                <a:schemeClr val="tx1"/>
              </a:solidFill>
            </a:endParaRPr>
          </a:p>
          <a:p>
            <a:pPr marL="741363" lvl="1" indent="-246063">
              <a:spcBef>
                <a:spcPts val="600"/>
              </a:spcBef>
              <a:buClr>
                <a:schemeClr val="accent1"/>
              </a:buClr>
              <a:buSzPct val="75000"/>
              <a:buFont typeface="Monotype Sorts" pitchFamily="2" charset="2"/>
              <a:buChar char="l"/>
            </a:pPr>
            <a:r>
              <a:rPr lang="zh-CN" altLang="en-US" sz="2000" dirty="0" smtClean="0">
                <a:solidFill>
                  <a:schemeClr val="tx1"/>
                </a:solidFill>
              </a:rPr>
              <a:t>更慢</a:t>
            </a:r>
            <a:r>
              <a:rPr lang="en-US" sz="2000" dirty="0" smtClean="0">
                <a:solidFill>
                  <a:schemeClr val="tx1"/>
                </a:solidFill>
              </a:rPr>
              <a:t> (typical access times of 50 to 70 </a:t>
            </a:r>
            <a:r>
              <a:rPr lang="en-US" sz="2000" dirty="0" err="1" smtClean="0">
                <a:solidFill>
                  <a:schemeClr val="tx1"/>
                </a:solidFill>
              </a:rPr>
              <a:t>nsec</a:t>
            </a:r>
            <a:r>
              <a:rPr lang="en-US" sz="2000" dirty="0" smtClean="0">
                <a:solidFill>
                  <a:schemeClr val="tx1"/>
                </a:solidFill>
              </a:rPr>
              <a:t>) </a:t>
            </a:r>
          </a:p>
          <a:p>
            <a:pPr marL="741363" lvl="1" indent="-246063">
              <a:spcBef>
                <a:spcPts val="600"/>
              </a:spcBef>
              <a:buClr>
                <a:schemeClr val="accent1"/>
              </a:buClr>
              <a:buSzPct val="75000"/>
              <a:buFont typeface="Monotype Sorts" pitchFamily="2" charset="2"/>
              <a:buChar char="l"/>
            </a:pPr>
            <a:r>
              <a:rPr lang="zh-CN" altLang="en-US" sz="2000" dirty="0" smtClean="0"/>
              <a:t>高密度 </a:t>
            </a:r>
            <a:r>
              <a:rPr lang="en-US" sz="2000" dirty="0" smtClean="0">
                <a:solidFill>
                  <a:schemeClr val="tx1"/>
                </a:solidFill>
              </a:rPr>
              <a:t>(1 </a:t>
            </a:r>
            <a:r>
              <a:rPr lang="en-US" sz="2000" dirty="0">
                <a:solidFill>
                  <a:schemeClr val="tx1"/>
                </a:solidFill>
              </a:rPr>
              <a:t>transistor cells</a:t>
            </a:r>
            <a:r>
              <a:rPr lang="en-US" sz="2000" dirty="0" smtClean="0">
                <a:solidFill>
                  <a:schemeClr val="tx1"/>
                </a:solidFill>
              </a:rPr>
              <a:t>)</a:t>
            </a:r>
            <a:r>
              <a:rPr lang="zh-CN" altLang="en-US" sz="2000" dirty="0" smtClean="0">
                <a:solidFill>
                  <a:schemeClr val="tx1"/>
                </a:solidFill>
              </a:rPr>
              <a:t>，低功率，价钱更低</a:t>
            </a:r>
            <a:r>
              <a:rPr lang="en-US" sz="2000" dirty="0" smtClean="0">
                <a:solidFill>
                  <a:schemeClr val="tx1"/>
                </a:solidFill>
              </a:rPr>
              <a:t> ($20 to $75 per GB in 2008)</a:t>
            </a:r>
            <a:endParaRPr lang="en-US" sz="2000" dirty="0">
              <a:solidFill>
                <a:schemeClr val="tx1"/>
              </a:solidFill>
            </a:endParaRPr>
          </a:p>
          <a:p>
            <a:pPr marL="741363" lvl="1" indent="-246063">
              <a:spcBef>
                <a:spcPts val="600"/>
              </a:spcBef>
              <a:buClr>
                <a:schemeClr val="accent1"/>
              </a:buClr>
              <a:buSzPct val="75000"/>
              <a:buFont typeface="Monotype Sorts" pitchFamily="2" charset="2"/>
              <a:buChar char="l"/>
            </a:pPr>
            <a:r>
              <a:rPr lang="zh-CN" altLang="en-US" sz="2000" dirty="0" smtClean="0"/>
              <a:t>动态</a:t>
            </a:r>
            <a:r>
              <a:rPr lang="en-US" sz="2000" dirty="0" smtClean="0"/>
              <a:t>:</a:t>
            </a:r>
            <a:r>
              <a:rPr lang="en-US" sz="2000" dirty="0" smtClean="0">
                <a:solidFill>
                  <a:schemeClr val="tx1"/>
                </a:solidFill>
              </a:rPr>
              <a:t> </a:t>
            </a:r>
            <a:r>
              <a:rPr lang="zh-CN" altLang="en-US" sz="2000" dirty="0" smtClean="0">
                <a:solidFill>
                  <a:schemeClr val="tx1"/>
                </a:solidFill>
              </a:rPr>
              <a:t>需要</a:t>
            </a:r>
            <a:r>
              <a:rPr lang="zh-CN" altLang="en-US" sz="2000" dirty="0" smtClean="0"/>
              <a:t>定期“刷新”</a:t>
            </a:r>
            <a:r>
              <a:rPr lang="en-US" sz="2000" dirty="0" smtClean="0">
                <a:solidFill>
                  <a:schemeClr val="tx1"/>
                </a:solidFill>
              </a:rPr>
              <a:t>(every </a:t>
            </a:r>
            <a:r>
              <a:rPr lang="en-US" sz="2000" dirty="0">
                <a:solidFill>
                  <a:schemeClr val="tx1"/>
                </a:solidFill>
              </a:rPr>
              <a:t>8 </a:t>
            </a:r>
            <a:r>
              <a:rPr lang="en-US" sz="2000" dirty="0" smtClean="0">
                <a:solidFill>
                  <a:schemeClr val="tx1"/>
                </a:solidFill>
              </a:rPr>
              <a:t>ms</a:t>
            </a:r>
            <a:r>
              <a:rPr lang="zh-CN" altLang="en-US" sz="2400" dirty="0" smtClean="0">
                <a:solidFill>
                  <a:schemeClr val="tx1"/>
                </a:solidFill>
              </a:rPr>
              <a:t>定期刷新</a:t>
            </a:r>
            <a:r>
              <a:rPr lang="en-US" sz="2000" dirty="0" smtClean="0">
                <a:solidFill>
                  <a:schemeClr val="tx1"/>
                </a:solidFill>
              </a:rPr>
              <a:t>)</a:t>
            </a:r>
            <a:endParaRPr lang="en-US" sz="2000" dirty="0">
              <a:solidFill>
                <a:schemeClr val="tx1"/>
              </a:solidFill>
            </a:endParaRPr>
          </a:p>
          <a:p>
            <a:pPr marL="1146175" lvl="2" indent="-176213">
              <a:spcBef>
                <a:spcPts val="600"/>
              </a:spcBef>
              <a:buClr>
                <a:schemeClr val="accent1"/>
              </a:buClr>
              <a:buSzPct val="100000"/>
              <a:buFontTx/>
              <a:buChar char="-"/>
            </a:pPr>
            <a:r>
              <a:rPr lang="en-US" dirty="0" smtClean="0">
                <a:solidFill>
                  <a:schemeClr val="tx1"/>
                </a:solidFill>
              </a:rPr>
              <a:t> </a:t>
            </a:r>
            <a:r>
              <a:rPr lang="zh-CN" altLang="en-US" dirty="0">
                <a:solidFill>
                  <a:schemeClr val="tx1"/>
                </a:solidFill>
              </a:rPr>
              <a:t>消耗</a:t>
            </a:r>
            <a:r>
              <a:rPr lang="en-US" dirty="0" smtClean="0">
                <a:solidFill>
                  <a:schemeClr val="tx1"/>
                </a:solidFill>
              </a:rPr>
              <a:t>1</a:t>
            </a:r>
            <a:r>
              <a:rPr lang="en-US" dirty="0">
                <a:solidFill>
                  <a:schemeClr val="tx1"/>
                </a:solidFill>
              </a:rPr>
              <a:t>% to 2% </a:t>
            </a:r>
            <a:r>
              <a:rPr lang="en-US" dirty="0" smtClean="0">
                <a:solidFill>
                  <a:schemeClr val="tx1"/>
                </a:solidFill>
              </a:rPr>
              <a:t>DRAM </a:t>
            </a:r>
            <a:r>
              <a:rPr lang="zh-CN" altLang="en-US" dirty="0" smtClean="0">
                <a:solidFill>
                  <a:schemeClr val="tx1"/>
                </a:solidFill>
              </a:rPr>
              <a:t>活动周期</a:t>
            </a:r>
            <a:endParaRPr lang="en-US" dirty="0">
              <a:solidFill>
                <a:schemeClr val="tx1"/>
              </a:solidFill>
            </a:endParaRPr>
          </a:p>
          <a:p>
            <a:pPr marL="741363" lvl="1" indent="-246063">
              <a:spcBef>
                <a:spcPts val="600"/>
              </a:spcBef>
              <a:buClr>
                <a:schemeClr val="accent1"/>
              </a:buClr>
              <a:buSzPct val="75000"/>
              <a:buFont typeface="Monotype Sorts" pitchFamily="2" charset="2"/>
              <a:buChar char="l"/>
            </a:pPr>
            <a:r>
              <a:rPr lang="zh-CN" altLang="en-US" sz="2000" dirty="0" smtClean="0">
                <a:solidFill>
                  <a:schemeClr val="tx1"/>
                </a:solidFill>
              </a:rPr>
              <a:t>地址分为</a:t>
            </a:r>
            <a:r>
              <a:rPr lang="en-US" altLang="zh-CN" sz="2000" dirty="0" smtClean="0">
                <a:solidFill>
                  <a:schemeClr val="tx1"/>
                </a:solidFill>
              </a:rPr>
              <a:t>2</a:t>
            </a:r>
            <a:r>
              <a:rPr lang="zh-CN" altLang="en-US" sz="2000" dirty="0" smtClean="0">
                <a:solidFill>
                  <a:schemeClr val="tx1"/>
                </a:solidFill>
              </a:rPr>
              <a:t>半</a:t>
            </a:r>
            <a:r>
              <a:rPr lang="en-US" sz="2000" dirty="0" smtClean="0">
                <a:solidFill>
                  <a:schemeClr val="tx1"/>
                </a:solidFill>
              </a:rPr>
              <a:t> (</a:t>
            </a:r>
            <a:r>
              <a:rPr lang="zh-CN" altLang="en-US" sz="2000" dirty="0" smtClean="0">
                <a:solidFill>
                  <a:schemeClr val="tx1"/>
                </a:solidFill>
              </a:rPr>
              <a:t>行和列</a:t>
            </a:r>
            <a:r>
              <a:rPr lang="en-US" sz="2000" dirty="0" smtClean="0">
                <a:solidFill>
                  <a:schemeClr val="tx1"/>
                </a:solidFill>
              </a:rPr>
              <a:t>)</a:t>
            </a:r>
            <a:endParaRPr lang="en-US" sz="2000" dirty="0">
              <a:solidFill>
                <a:schemeClr val="tx1"/>
              </a:solidFill>
            </a:endParaRPr>
          </a:p>
          <a:p>
            <a:pPr marL="1146175" lvl="2" indent="-176213">
              <a:spcBef>
                <a:spcPts val="600"/>
              </a:spcBef>
              <a:buClr>
                <a:schemeClr val="accent1"/>
              </a:buClr>
              <a:buSzPct val="100000"/>
              <a:buFontTx/>
              <a:buChar char="-"/>
            </a:pPr>
            <a:r>
              <a:rPr lang="en-US" i="1" dirty="0">
                <a:solidFill>
                  <a:schemeClr val="accent2"/>
                </a:solidFill>
              </a:rPr>
              <a:t>RAS</a:t>
            </a:r>
            <a:r>
              <a:rPr lang="en-US" i="1" dirty="0">
                <a:solidFill>
                  <a:schemeClr val="hlink"/>
                </a:solidFill>
              </a:rPr>
              <a:t> </a:t>
            </a:r>
            <a:r>
              <a:rPr lang="en-US" dirty="0">
                <a:solidFill>
                  <a:schemeClr val="tx1"/>
                </a:solidFill>
              </a:rPr>
              <a:t>or </a:t>
            </a:r>
            <a:r>
              <a:rPr lang="en-US" i="1" dirty="0">
                <a:solidFill>
                  <a:schemeClr val="accent2"/>
                </a:solidFill>
              </a:rPr>
              <a:t>Row Access </a:t>
            </a:r>
            <a:r>
              <a:rPr lang="en-US" i="1" dirty="0" smtClean="0">
                <a:solidFill>
                  <a:schemeClr val="accent2"/>
                </a:solidFill>
              </a:rPr>
              <a:t>Strobe</a:t>
            </a:r>
            <a:r>
              <a:rPr lang="zh-CN" altLang="en-US" i="1" dirty="0" smtClean="0">
                <a:solidFill>
                  <a:schemeClr val="accent2"/>
                </a:solidFill>
              </a:rPr>
              <a:t>（行地址）</a:t>
            </a:r>
            <a:r>
              <a:rPr lang="en-US" i="1" dirty="0" smtClean="0">
                <a:solidFill>
                  <a:schemeClr val="accent2"/>
                </a:solidFill>
              </a:rPr>
              <a:t> </a:t>
            </a:r>
            <a:r>
              <a:rPr lang="en-US" dirty="0">
                <a:solidFill>
                  <a:schemeClr val="tx1"/>
                </a:solidFill>
              </a:rPr>
              <a:t>triggering </a:t>
            </a:r>
            <a:r>
              <a:rPr lang="en-US" dirty="0" smtClean="0">
                <a:solidFill>
                  <a:schemeClr val="tx1"/>
                </a:solidFill>
              </a:rPr>
              <a:t>the row </a:t>
            </a:r>
            <a:r>
              <a:rPr lang="en-US" dirty="0">
                <a:solidFill>
                  <a:schemeClr val="tx1"/>
                </a:solidFill>
              </a:rPr>
              <a:t>decoder</a:t>
            </a:r>
          </a:p>
          <a:p>
            <a:pPr marL="1146175" lvl="2" indent="-176213">
              <a:spcBef>
                <a:spcPts val="600"/>
              </a:spcBef>
              <a:buClr>
                <a:schemeClr val="accent1"/>
              </a:buClr>
              <a:buSzPct val="100000"/>
              <a:buFontTx/>
              <a:buChar char="-"/>
            </a:pPr>
            <a:r>
              <a:rPr lang="en-US" i="1" dirty="0">
                <a:solidFill>
                  <a:schemeClr val="accent2"/>
                </a:solidFill>
              </a:rPr>
              <a:t>CAS</a:t>
            </a:r>
            <a:r>
              <a:rPr lang="en-US" dirty="0">
                <a:solidFill>
                  <a:schemeClr val="tx1"/>
                </a:solidFill>
              </a:rPr>
              <a:t> or </a:t>
            </a:r>
            <a:r>
              <a:rPr lang="en-US" i="1" dirty="0">
                <a:solidFill>
                  <a:schemeClr val="accent2"/>
                </a:solidFill>
              </a:rPr>
              <a:t>Column Access Strobe </a:t>
            </a:r>
            <a:r>
              <a:rPr lang="zh-CN" altLang="en-US" i="1" dirty="0" smtClean="0">
                <a:solidFill>
                  <a:schemeClr val="accent2"/>
                </a:solidFill>
              </a:rPr>
              <a:t>（列地址）</a:t>
            </a:r>
            <a:r>
              <a:rPr lang="en-US" dirty="0" smtClean="0">
                <a:solidFill>
                  <a:schemeClr val="tx1"/>
                </a:solidFill>
              </a:rPr>
              <a:t>triggering the column </a:t>
            </a:r>
            <a:r>
              <a:rPr lang="en-US" dirty="0">
                <a:solidFill>
                  <a:schemeClr val="tx1"/>
                </a:solidFill>
              </a:rPr>
              <a:t>selector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a:xfrm>
            <a:off x="533400" y="304800"/>
            <a:ext cx="6245299" cy="426142"/>
          </a:xfrm>
          <a:noFill/>
          <a:ln/>
        </p:spPr>
        <p:txBody>
          <a:bodyPr wrap="none"/>
          <a:lstStyle/>
          <a:p>
            <a:r>
              <a:rPr lang="zh-CN" altLang="en-US" dirty="0" smtClean="0"/>
              <a:t>存储器层次结构</a:t>
            </a:r>
            <a:r>
              <a:rPr lang="en-US" dirty="0" smtClean="0"/>
              <a:t>:  </a:t>
            </a:r>
            <a:r>
              <a:rPr lang="en-US" dirty="0"/>
              <a:t>Why Does it Work?</a:t>
            </a:r>
          </a:p>
        </p:txBody>
      </p:sp>
      <p:sp>
        <p:nvSpPr>
          <p:cNvPr id="1511427" name="Rectangle 3"/>
          <p:cNvSpPr>
            <a:spLocks noGrp="1" noChangeArrowheads="1"/>
          </p:cNvSpPr>
          <p:nvPr>
            <p:ph type="body" idx="1"/>
          </p:nvPr>
        </p:nvSpPr>
        <p:spPr>
          <a:xfrm>
            <a:off x="419100" y="1143000"/>
            <a:ext cx="8191500" cy="3867725"/>
          </a:xfrm>
          <a:noFill/>
          <a:ln/>
        </p:spPr>
        <p:txBody>
          <a:bodyPr/>
          <a:lstStyle/>
          <a:p>
            <a:pPr>
              <a:lnSpc>
                <a:spcPct val="100000"/>
              </a:lnSpc>
              <a:spcBef>
                <a:spcPts val="600"/>
              </a:spcBef>
            </a:pPr>
            <a:r>
              <a:rPr lang="zh-CN" altLang="en-US" dirty="0" smtClean="0">
                <a:solidFill>
                  <a:schemeClr val="accent1"/>
                </a:solidFill>
              </a:rPr>
              <a:t>时间局部性</a:t>
            </a:r>
            <a:r>
              <a:rPr lang="en-US" dirty="0" smtClean="0"/>
              <a:t>(locality </a:t>
            </a:r>
            <a:r>
              <a:rPr lang="en-US" dirty="0"/>
              <a:t>in </a:t>
            </a:r>
            <a:r>
              <a:rPr lang="en-US" dirty="0" smtClean="0"/>
              <a:t>time)</a:t>
            </a:r>
          </a:p>
          <a:p>
            <a:pPr lvl="1">
              <a:lnSpc>
                <a:spcPct val="100000"/>
              </a:lnSpc>
              <a:spcBef>
                <a:spcPts val="600"/>
              </a:spcBef>
            </a:pPr>
            <a:r>
              <a:rPr lang="zh-CN" altLang="en-US" dirty="0" smtClean="0"/>
              <a:t>如果某个数据项被访问，那么在不久的将来它可能再次被访问。</a:t>
            </a:r>
            <a:endParaRPr lang="en-US" dirty="0"/>
          </a:p>
          <a:p>
            <a:pPr lvl="1">
              <a:lnSpc>
                <a:spcPct val="100000"/>
              </a:lnSpc>
              <a:spcBef>
                <a:spcPts val="600"/>
              </a:spcBef>
              <a:buFont typeface="Monotype Sorts" pitchFamily="2" charset="2"/>
              <a:buNone/>
            </a:pPr>
            <a:r>
              <a:rPr lang="en-US" dirty="0" smtClean="0">
                <a:sym typeface="Symbol" pitchFamily="18" charset="2"/>
              </a:rPr>
              <a:t></a:t>
            </a:r>
            <a:r>
              <a:rPr lang="en-US" dirty="0" smtClean="0"/>
              <a:t> </a:t>
            </a:r>
            <a:r>
              <a:rPr lang="zh-CN" altLang="en-US" dirty="0" smtClean="0"/>
              <a:t>使</a:t>
            </a:r>
            <a:r>
              <a:rPr lang="zh-CN" altLang="en-US" dirty="0" smtClean="0">
                <a:solidFill>
                  <a:srgbClr val="FF0000"/>
                </a:solidFill>
              </a:rPr>
              <a:t>最近被访问的</a:t>
            </a:r>
            <a:r>
              <a:rPr lang="zh-CN" altLang="en-US" dirty="0" smtClean="0"/>
              <a:t>数据项离处理器更近</a:t>
            </a:r>
            <a:endParaRPr lang="en-US" dirty="0" smtClean="0"/>
          </a:p>
          <a:p>
            <a:pPr lvl="1">
              <a:lnSpc>
                <a:spcPct val="100000"/>
              </a:lnSpc>
              <a:spcBef>
                <a:spcPts val="600"/>
              </a:spcBef>
              <a:buFont typeface="Monotype Sorts" pitchFamily="2" charset="2"/>
              <a:buNone/>
            </a:pPr>
            <a:endParaRPr lang="en-US" dirty="0" smtClean="0"/>
          </a:p>
          <a:p>
            <a:pPr lvl="1">
              <a:lnSpc>
                <a:spcPct val="100000"/>
              </a:lnSpc>
              <a:spcBef>
                <a:spcPts val="600"/>
              </a:spcBef>
              <a:buFont typeface="Monotype Sorts" pitchFamily="2" charset="2"/>
              <a:buNone/>
            </a:pPr>
            <a:endParaRPr lang="en-US" dirty="0" smtClean="0"/>
          </a:p>
          <a:p>
            <a:pPr lvl="1">
              <a:lnSpc>
                <a:spcPct val="100000"/>
              </a:lnSpc>
              <a:spcBef>
                <a:spcPts val="600"/>
              </a:spcBef>
              <a:buFont typeface="Monotype Sorts" pitchFamily="2" charset="2"/>
              <a:buNone/>
            </a:pPr>
            <a:endParaRPr lang="en-US" dirty="0"/>
          </a:p>
          <a:p>
            <a:pPr>
              <a:lnSpc>
                <a:spcPct val="100000"/>
              </a:lnSpc>
              <a:spcBef>
                <a:spcPts val="600"/>
              </a:spcBef>
            </a:pPr>
            <a:r>
              <a:rPr lang="zh-CN" altLang="en-US" dirty="0" smtClean="0">
                <a:solidFill>
                  <a:srgbClr val="FF0000"/>
                </a:solidFill>
              </a:rPr>
              <a:t>空间局部性</a:t>
            </a:r>
            <a:r>
              <a:rPr lang="en-US" dirty="0" smtClean="0">
                <a:solidFill>
                  <a:schemeClr val="accent1"/>
                </a:solidFill>
              </a:rPr>
              <a:t> </a:t>
            </a:r>
            <a:r>
              <a:rPr lang="en-US" dirty="0" smtClean="0"/>
              <a:t>(locality </a:t>
            </a:r>
            <a:r>
              <a:rPr lang="en-US" dirty="0"/>
              <a:t>in </a:t>
            </a:r>
            <a:r>
              <a:rPr lang="en-US" dirty="0" smtClean="0"/>
              <a:t>space)</a:t>
            </a:r>
          </a:p>
          <a:p>
            <a:pPr lvl="1">
              <a:lnSpc>
                <a:spcPct val="100000"/>
              </a:lnSpc>
              <a:spcBef>
                <a:spcPts val="600"/>
              </a:spcBef>
            </a:pPr>
            <a:r>
              <a:rPr lang="zh-CN" altLang="en-US" dirty="0" smtClean="0"/>
              <a:t>如果某个内存区域的数据项被访问，那么在不久的将来，与它地址相邻的数据项可能再次被访问。</a:t>
            </a:r>
            <a:endParaRPr lang="en-US" dirty="0"/>
          </a:p>
          <a:p>
            <a:pPr lvl="1">
              <a:lnSpc>
                <a:spcPct val="100000"/>
              </a:lnSpc>
              <a:spcBef>
                <a:spcPts val="600"/>
              </a:spcBef>
              <a:buFont typeface="Monotype Sorts" pitchFamily="2" charset="2"/>
              <a:buNone/>
            </a:pPr>
            <a:r>
              <a:rPr lang="en-US" dirty="0" smtClean="0">
                <a:sym typeface="Symbol" pitchFamily="18" charset="2"/>
              </a:rPr>
              <a:t></a:t>
            </a:r>
            <a:r>
              <a:rPr lang="zh-CN" altLang="en-US" dirty="0" smtClean="0">
                <a:sym typeface="Symbol" pitchFamily="18" charset="2"/>
              </a:rPr>
              <a:t>使包含</a:t>
            </a:r>
            <a:r>
              <a:rPr lang="zh-CN" altLang="en-US" dirty="0" smtClean="0">
                <a:solidFill>
                  <a:srgbClr val="FF0000"/>
                </a:solidFill>
                <a:sym typeface="Symbol" pitchFamily="18" charset="2"/>
              </a:rPr>
              <a:t>连续字</a:t>
            </a:r>
            <a:r>
              <a:rPr lang="zh-CN" altLang="en-US" dirty="0" smtClean="0">
                <a:sym typeface="Symbol" pitchFamily="18" charset="2"/>
              </a:rPr>
              <a:t>的内存块离处理器更近</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p:cNvSpPr>
            <a:spLocks noGrp="1" noChangeArrowheads="1"/>
          </p:cNvSpPr>
          <p:nvPr>
            <p:ph type="title"/>
          </p:nvPr>
        </p:nvSpPr>
        <p:spPr>
          <a:xfrm>
            <a:off x="609600" y="304800"/>
            <a:ext cx="4456348" cy="426142"/>
          </a:xfrm>
          <a:noFill/>
          <a:ln/>
        </p:spPr>
        <p:txBody>
          <a:bodyPr wrap="none"/>
          <a:lstStyle/>
          <a:p>
            <a:r>
              <a:rPr lang="zh-CN" altLang="en-US" dirty="0" smtClean="0"/>
              <a:t>存储器层次结构的一些术语</a:t>
            </a:r>
            <a:endParaRPr lang="en-US" dirty="0"/>
          </a:p>
        </p:txBody>
      </p:sp>
      <p:sp>
        <p:nvSpPr>
          <p:cNvPr id="1513475" name="Rectangle 3"/>
          <p:cNvSpPr>
            <a:spLocks noGrp="1" noChangeArrowheads="1"/>
          </p:cNvSpPr>
          <p:nvPr>
            <p:ph type="body" idx="1"/>
          </p:nvPr>
        </p:nvSpPr>
        <p:spPr>
          <a:xfrm>
            <a:off x="381000" y="762000"/>
            <a:ext cx="8534400" cy="4975721"/>
          </a:xfrm>
          <a:noFill/>
          <a:ln/>
        </p:spPr>
        <p:txBody>
          <a:bodyPr/>
          <a:lstStyle/>
          <a:p>
            <a:pPr>
              <a:lnSpc>
                <a:spcPct val="100000"/>
              </a:lnSpc>
              <a:spcBef>
                <a:spcPts val="600"/>
              </a:spcBef>
            </a:pPr>
            <a:r>
              <a:rPr lang="zh-CN" altLang="en-US" dirty="0" smtClean="0">
                <a:solidFill>
                  <a:srgbClr val="FF0000"/>
                </a:solidFill>
              </a:rPr>
              <a:t>块或行</a:t>
            </a:r>
            <a:r>
              <a:rPr lang="en-US" dirty="0" smtClean="0">
                <a:solidFill>
                  <a:srgbClr val="FF0000"/>
                </a:solidFill>
              </a:rPr>
              <a:t>(</a:t>
            </a:r>
            <a:r>
              <a:rPr lang="en-US" altLang="zh-CN" dirty="0" smtClean="0">
                <a:solidFill>
                  <a:srgbClr val="FF0000"/>
                </a:solidFill>
              </a:rPr>
              <a:t>block </a:t>
            </a:r>
            <a:r>
              <a:rPr lang="en-US" dirty="0" smtClean="0">
                <a:solidFill>
                  <a:srgbClr val="FF0000"/>
                </a:solidFill>
              </a:rPr>
              <a:t>or line):</a:t>
            </a:r>
            <a:r>
              <a:rPr lang="en-US" dirty="0" smtClean="0"/>
              <a:t> </a:t>
            </a:r>
            <a:r>
              <a:rPr lang="zh-CN" altLang="en-US" dirty="0" smtClean="0"/>
              <a:t>可存在于或不存在于</a:t>
            </a:r>
            <a:r>
              <a:rPr lang="en-US" altLang="zh-CN" dirty="0" smtClean="0"/>
              <a:t>cache</a:t>
            </a:r>
            <a:r>
              <a:rPr lang="zh-CN" altLang="en-US" dirty="0" smtClean="0"/>
              <a:t>中的信息的最小单元</a:t>
            </a:r>
            <a:endParaRPr lang="en-US" dirty="0" smtClean="0"/>
          </a:p>
          <a:p>
            <a:pPr>
              <a:lnSpc>
                <a:spcPct val="100000"/>
              </a:lnSpc>
              <a:spcBef>
                <a:spcPts val="600"/>
              </a:spcBef>
            </a:pPr>
            <a:r>
              <a:rPr lang="zh-CN" altLang="en-US" dirty="0" smtClean="0">
                <a:solidFill>
                  <a:schemeClr val="accent1"/>
                </a:solidFill>
              </a:rPr>
              <a:t>命中率</a:t>
            </a:r>
            <a:r>
              <a:rPr lang="en-US" altLang="zh-CN" dirty="0" smtClean="0">
                <a:solidFill>
                  <a:schemeClr val="accent1"/>
                </a:solidFill>
              </a:rPr>
              <a:t>(</a:t>
            </a:r>
            <a:r>
              <a:rPr lang="en-US" dirty="0" smtClean="0">
                <a:solidFill>
                  <a:schemeClr val="accent1"/>
                </a:solidFill>
              </a:rPr>
              <a:t>Hit Rate)</a:t>
            </a:r>
            <a:r>
              <a:rPr lang="en-US" dirty="0" smtClean="0">
                <a:solidFill>
                  <a:srgbClr val="FF0000"/>
                </a:solidFill>
              </a:rPr>
              <a:t>:</a:t>
            </a:r>
            <a:r>
              <a:rPr lang="en-US" dirty="0" smtClean="0"/>
              <a:t> </a:t>
            </a:r>
            <a:r>
              <a:rPr lang="zh-CN" altLang="en-US" dirty="0" smtClean="0"/>
              <a:t>在高层存储器中找到目标数据的存储访问比例</a:t>
            </a:r>
            <a:endParaRPr lang="en-US" dirty="0"/>
          </a:p>
          <a:p>
            <a:pPr lvl="1">
              <a:lnSpc>
                <a:spcPct val="100000"/>
              </a:lnSpc>
              <a:spcBef>
                <a:spcPts val="600"/>
              </a:spcBef>
            </a:pPr>
            <a:r>
              <a:rPr lang="zh-CN" altLang="en-US" dirty="0" smtClean="0">
                <a:solidFill>
                  <a:schemeClr val="accent1"/>
                </a:solidFill>
              </a:rPr>
              <a:t>命中时间 </a:t>
            </a:r>
            <a:r>
              <a:rPr lang="en-US" dirty="0" smtClean="0">
                <a:solidFill>
                  <a:schemeClr val="accent1"/>
                </a:solidFill>
              </a:rPr>
              <a:t>Hit </a:t>
            </a:r>
            <a:r>
              <a:rPr lang="en-US" dirty="0">
                <a:solidFill>
                  <a:schemeClr val="accent1"/>
                </a:solidFill>
              </a:rPr>
              <a:t>Time</a:t>
            </a:r>
            <a:r>
              <a:rPr lang="en-US" dirty="0">
                <a:solidFill>
                  <a:srgbClr val="FF0000"/>
                </a:solidFill>
              </a:rPr>
              <a:t>:</a:t>
            </a:r>
            <a:r>
              <a:rPr lang="en-US" dirty="0"/>
              <a:t> </a:t>
            </a:r>
            <a:r>
              <a:rPr lang="zh-CN" altLang="en-US" dirty="0" smtClean="0"/>
              <a:t>访问某存储器层次结构所需要的时间，包括了判断当前访问是命中还是缺失所需的时间</a:t>
            </a:r>
            <a:endParaRPr lang="en-US" altLang="zh-CN" dirty="0" smtClean="0"/>
          </a:p>
          <a:p>
            <a:pPr lvl="1">
              <a:lnSpc>
                <a:spcPct val="100000"/>
              </a:lnSpc>
              <a:spcBef>
                <a:spcPts val="600"/>
              </a:spcBef>
              <a:buNone/>
            </a:pPr>
            <a:endParaRPr lang="en-US" dirty="0" smtClean="0"/>
          </a:p>
          <a:p>
            <a:pPr>
              <a:lnSpc>
                <a:spcPct val="100000"/>
              </a:lnSpc>
              <a:spcBef>
                <a:spcPts val="600"/>
              </a:spcBef>
            </a:pPr>
            <a:r>
              <a:rPr lang="zh-CN" altLang="en-US" dirty="0" smtClean="0">
                <a:solidFill>
                  <a:schemeClr val="accent1"/>
                </a:solidFill>
              </a:rPr>
              <a:t>缺失率</a:t>
            </a:r>
            <a:r>
              <a:rPr lang="en-US" altLang="zh-CN" dirty="0" smtClean="0">
                <a:solidFill>
                  <a:schemeClr val="accent1"/>
                </a:solidFill>
              </a:rPr>
              <a:t>(</a:t>
            </a:r>
            <a:r>
              <a:rPr lang="en-US" dirty="0" smtClean="0">
                <a:solidFill>
                  <a:schemeClr val="accent1"/>
                </a:solidFill>
              </a:rPr>
              <a:t>Miss Rate): </a:t>
            </a:r>
            <a:r>
              <a:rPr lang="zh-CN" altLang="en-US" dirty="0" smtClean="0"/>
              <a:t>在高层存储器中没有找到目标数据的存储访问比例</a:t>
            </a:r>
            <a:r>
              <a:rPr lang="en-US" dirty="0" smtClean="0">
                <a:sym typeface="Symbol" pitchFamily="18" charset="2"/>
              </a:rPr>
              <a:t>  </a:t>
            </a:r>
            <a:r>
              <a:rPr lang="en-US" dirty="0" smtClean="0"/>
              <a:t> 1 - (Hit Rate)</a:t>
            </a:r>
          </a:p>
          <a:p>
            <a:pPr lvl="1">
              <a:lnSpc>
                <a:spcPct val="100000"/>
              </a:lnSpc>
              <a:spcBef>
                <a:spcPts val="600"/>
              </a:spcBef>
            </a:pPr>
            <a:r>
              <a:rPr lang="zh-CN" altLang="en-US" dirty="0" smtClean="0">
                <a:solidFill>
                  <a:schemeClr val="accent1"/>
                </a:solidFill>
              </a:rPr>
              <a:t>缺失代价 </a:t>
            </a:r>
            <a:r>
              <a:rPr lang="en-US" dirty="0" smtClean="0">
                <a:solidFill>
                  <a:schemeClr val="accent1"/>
                </a:solidFill>
              </a:rPr>
              <a:t>Miss </a:t>
            </a:r>
            <a:r>
              <a:rPr lang="en-US" dirty="0">
                <a:solidFill>
                  <a:schemeClr val="accent1"/>
                </a:solidFill>
              </a:rPr>
              <a:t>Penalty</a:t>
            </a:r>
            <a:r>
              <a:rPr lang="en-US" dirty="0"/>
              <a:t>: </a:t>
            </a:r>
            <a:r>
              <a:rPr lang="zh-CN" altLang="en-US" dirty="0" smtClean="0"/>
              <a:t>将相应的块从低层存储器替换到高层存储器所需的时间，包括访问块、将数据逐层传输、将数据插入发生缺失的层和将信息块传送给请求者的时间。</a:t>
            </a:r>
            <a:endParaRPr lang="en-US" dirty="0"/>
          </a:p>
          <a:p>
            <a:pPr algn="ctr">
              <a:lnSpc>
                <a:spcPct val="100000"/>
              </a:lnSpc>
              <a:spcBef>
                <a:spcPts val="600"/>
              </a:spcBef>
              <a:buNone/>
            </a:pPr>
            <a:r>
              <a:rPr lang="zh-CN" altLang="en-US" sz="2600" dirty="0" smtClean="0"/>
              <a:t>命中时间 </a:t>
            </a:r>
            <a:r>
              <a:rPr lang="en-US" sz="2600" dirty="0" smtClean="0"/>
              <a:t>&lt;&lt;  </a:t>
            </a:r>
            <a:r>
              <a:rPr lang="zh-CN" altLang="en-US" sz="2600" dirty="0" smtClean="0"/>
              <a:t>缺失代价</a:t>
            </a:r>
            <a:endParaRPr lang="en-US" sz="2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3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34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34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3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34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3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475" grpId="0" build="p"/>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11573</TotalTime>
  <Pages>47</Pages>
  <Words>10314</Words>
  <Application>Microsoft Office PowerPoint</Application>
  <PresentationFormat>信纸(8.5x11 英寸)</PresentationFormat>
  <Paragraphs>1222</Paragraphs>
  <Slides>60</Slides>
  <Notes>50</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60</vt:i4>
      </vt:variant>
    </vt:vector>
  </HeadingPairs>
  <TitlesOfParts>
    <vt:vector size="72" baseType="lpstr">
      <vt:lpstr>Monotype Sorts</vt:lpstr>
      <vt:lpstr>黑体</vt:lpstr>
      <vt:lpstr>微软雅黑</vt:lpstr>
      <vt:lpstr>Arial</vt:lpstr>
      <vt:lpstr>Castellar</vt:lpstr>
      <vt:lpstr>Symbol</vt:lpstr>
      <vt:lpstr>Times New Roman</vt:lpstr>
      <vt:lpstr>Wingdings</vt:lpstr>
      <vt:lpstr>mjicse431</vt:lpstr>
      <vt:lpstr>Chart</vt:lpstr>
      <vt:lpstr>Equation</vt:lpstr>
      <vt:lpstr>公式</vt:lpstr>
      <vt:lpstr>第五章：存储器层次结构-B</vt:lpstr>
      <vt:lpstr>Review:  一台计算机的主要部件</vt:lpstr>
      <vt:lpstr>处理器 – 存储器 的性能差距</vt:lpstr>
      <vt:lpstr>The “Memory Wall”</vt:lpstr>
      <vt:lpstr>存储器层次结构的目标</vt:lpstr>
      <vt:lpstr>一种典型的存储器层次结构</vt:lpstr>
      <vt:lpstr>存储器层次结构技术</vt:lpstr>
      <vt:lpstr>存储器层次结构:  Why Does it Work?</vt:lpstr>
      <vt:lpstr>存储器层次结构的一些术语</vt:lpstr>
      <vt:lpstr>存储器层次结构的特征</vt:lpstr>
      <vt:lpstr>如何管理存储器层次结构</vt:lpstr>
      <vt:lpstr>高速缓存基础知识</vt:lpstr>
      <vt:lpstr>Caching:  A Simple First Example</vt:lpstr>
      <vt:lpstr>直接映射高速缓存</vt:lpstr>
      <vt:lpstr>MIPS直接映射高速缓存的例子</vt:lpstr>
      <vt:lpstr>Multiword Block直接映射高速缓存</vt:lpstr>
      <vt:lpstr>利用空间局部性</vt:lpstr>
      <vt:lpstr>缺失率vs 块大小vs 高速缓存大小</vt:lpstr>
      <vt:lpstr>Cache各字段大小</vt:lpstr>
      <vt:lpstr>Cache 命中处理</vt:lpstr>
      <vt:lpstr>高速缓存缺失的来源</vt:lpstr>
      <vt:lpstr>高速缓存缺失处理(Single Word Blocks单字)</vt:lpstr>
      <vt:lpstr>Multiword Block Considerations</vt:lpstr>
      <vt:lpstr>支持cache的存储系统</vt:lpstr>
      <vt:lpstr>复习: (DDR) SDRAM Operation</vt:lpstr>
      <vt:lpstr>一个字宽的总线, 一个字宽的块</vt:lpstr>
      <vt:lpstr>1个字宽的总线, 4个字宽的块</vt:lpstr>
      <vt:lpstr>1个字宽的总线, 4个字宽的块</vt:lpstr>
      <vt:lpstr>Interleaved Memory, One Word Wide Bus</vt:lpstr>
      <vt:lpstr>DRAM 存储系统总结</vt:lpstr>
      <vt:lpstr>Cache性能的评估</vt:lpstr>
      <vt:lpstr>cache性能对处理器性能的影响</vt:lpstr>
      <vt:lpstr>平均处理器访问时间(AMAT)</vt:lpstr>
      <vt:lpstr>PowerPoint 演示文稿</vt:lpstr>
      <vt:lpstr>PowerPoint 演示文稿</vt:lpstr>
      <vt:lpstr>#1 降低Cache缺失率</vt:lpstr>
      <vt:lpstr>Another Reference String Mapping</vt:lpstr>
      <vt:lpstr>组相联Cache例子</vt:lpstr>
      <vt:lpstr>Another Reference String Mapping</vt:lpstr>
      <vt:lpstr>四路组相联Cache</vt:lpstr>
      <vt:lpstr>组相联Cache的范围</vt:lpstr>
      <vt:lpstr>组相联Cache的成本</vt:lpstr>
      <vt:lpstr>组相联Cache的优势</vt:lpstr>
      <vt:lpstr>降低cache缺失率的方法</vt:lpstr>
      <vt:lpstr>多级Cache的设计考虑</vt:lpstr>
      <vt:lpstr>两个机器的Cache参数</vt:lpstr>
      <vt:lpstr>有限状态机(FSM) Cache 控制器</vt:lpstr>
      <vt:lpstr>四状态Cache 控制器</vt:lpstr>
      <vt:lpstr>多核处理器的Cache一致性</vt:lpstr>
      <vt:lpstr>一个一致的存储系统</vt:lpstr>
      <vt:lpstr>Cache 一致性协议</vt:lpstr>
      <vt:lpstr>写处理</vt:lpstr>
      <vt:lpstr>监听无效的例子</vt:lpstr>
      <vt:lpstr>A Write-Invalidate CC Protocol 写无效一致性协议</vt:lpstr>
      <vt:lpstr>数据缺失率</vt:lpstr>
      <vt:lpstr>块大小的影响</vt:lpstr>
      <vt:lpstr>其它的一致性协议</vt:lpstr>
      <vt:lpstr>总结:提高Cache的性能</vt:lpstr>
      <vt:lpstr>总结:提高Cache的性能</vt:lpstr>
      <vt:lpstr>总结: Cache的设计空间</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Tongquan</cp:lastModifiedBy>
  <cp:revision>663</cp:revision>
  <cp:lastPrinted>1997-08-27T08:28:34Z</cp:lastPrinted>
  <dcterms:created xsi:type="dcterms:W3CDTF">1997-08-19T16:58:46Z</dcterms:created>
  <dcterms:modified xsi:type="dcterms:W3CDTF">2017-02-14T02:32:49Z</dcterms:modified>
</cp:coreProperties>
</file>