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27"/>
  </p:notesMasterIdLst>
  <p:handoutMasterIdLst>
    <p:handoutMasterId r:id="rId28"/>
  </p:handoutMasterIdLst>
  <p:sldIdLst>
    <p:sldId id="571" r:id="rId2"/>
    <p:sldId id="517" r:id="rId3"/>
    <p:sldId id="545" r:id="rId4"/>
    <p:sldId id="546" r:id="rId5"/>
    <p:sldId id="547" r:id="rId6"/>
    <p:sldId id="548" r:id="rId7"/>
    <p:sldId id="549" r:id="rId8"/>
    <p:sldId id="550" r:id="rId9"/>
    <p:sldId id="551" r:id="rId10"/>
    <p:sldId id="552" r:id="rId11"/>
    <p:sldId id="553" r:id="rId12"/>
    <p:sldId id="554" r:id="rId13"/>
    <p:sldId id="558" r:id="rId14"/>
    <p:sldId id="569" r:id="rId15"/>
    <p:sldId id="570" r:id="rId16"/>
    <p:sldId id="555" r:id="rId17"/>
    <p:sldId id="556" r:id="rId18"/>
    <p:sldId id="560" r:id="rId19"/>
    <p:sldId id="559" r:id="rId20"/>
    <p:sldId id="562" r:id="rId21"/>
    <p:sldId id="564" r:id="rId22"/>
    <p:sldId id="565" r:id="rId23"/>
    <p:sldId id="566" r:id="rId24"/>
    <p:sldId id="567" r:id="rId25"/>
    <p:sldId id="563" r:id="rId26"/>
  </p:sldIdLst>
  <p:sldSz cx="9144000" cy="6858000" type="letter"/>
  <p:notesSz cx="7315200" cy="96012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kern="1200">
        <a:solidFill>
          <a:schemeClr val="accent1"/>
        </a:solidFill>
        <a:latin typeface="Arial" charset="0"/>
        <a:ea typeface="+mn-ea"/>
        <a:cs typeface="+mn-cs"/>
      </a:defRPr>
    </a:lvl1pPr>
    <a:lvl2pPr marL="457200" algn="l" rtl="0" eaLnBrk="0" fontAlgn="base" hangingPunct="0">
      <a:spcBef>
        <a:spcPct val="0"/>
      </a:spcBef>
      <a:spcAft>
        <a:spcPct val="0"/>
      </a:spcAft>
      <a:defRPr kern="1200">
        <a:solidFill>
          <a:schemeClr val="accent1"/>
        </a:solidFill>
        <a:latin typeface="Arial" charset="0"/>
        <a:ea typeface="+mn-ea"/>
        <a:cs typeface="+mn-cs"/>
      </a:defRPr>
    </a:lvl2pPr>
    <a:lvl3pPr marL="914400" algn="l" rtl="0" eaLnBrk="0" fontAlgn="base" hangingPunct="0">
      <a:spcBef>
        <a:spcPct val="0"/>
      </a:spcBef>
      <a:spcAft>
        <a:spcPct val="0"/>
      </a:spcAft>
      <a:defRPr kern="1200">
        <a:solidFill>
          <a:schemeClr val="accent1"/>
        </a:solidFill>
        <a:latin typeface="Arial" charset="0"/>
        <a:ea typeface="+mn-ea"/>
        <a:cs typeface="+mn-cs"/>
      </a:defRPr>
    </a:lvl3pPr>
    <a:lvl4pPr marL="1371600" algn="l" rtl="0" eaLnBrk="0" fontAlgn="base" hangingPunct="0">
      <a:spcBef>
        <a:spcPct val="0"/>
      </a:spcBef>
      <a:spcAft>
        <a:spcPct val="0"/>
      </a:spcAft>
      <a:defRPr kern="1200">
        <a:solidFill>
          <a:schemeClr val="accent1"/>
        </a:solidFill>
        <a:latin typeface="Arial" charset="0"/>
        <a:ea typeface="+mn-ea"/>
        <a:cs typeface="+mn-cs"/>
      </a:defRPr>
    </a:lvl4pPr>
    <a:lvl5pPr marL="1828800" algn="l" rtl="0" eaLnBrk="0" fontAlgn="base" hangingPunct="0">
      <a:spcBef>
        <a:spcPct val="0"/>
      </a:spcBef>
      <a:spcAft>
        <a:spcPct val="0"/>
      </a:spcAft>
      <a:defRPr kern="1200">
        <a:solidFill>
          <a:schemeClr val="accent1"/>
        </a:solidFill>
        <a:latin typeface="Arial" charset="0"/>
        <a:ea typeface="+mn-ea"/>
        <a:cs typeface="+mn-cs"/>
      </a:defRPr>
    </a:lvl5pPr>
    <a:lvl6pPr marL="2286000" algn="l" defTabSz="914400" rtl="0" eaLnBrk="1" latinLnBrk="0" hangingPunct="1">
      <a:defRPr kern="1200">
        <a:solidFill>
          <a:schemeClr val="accent1"/>
        </a:solidFill>
        <a:latin typeface="Arial" charset="0"/>
        <a:ea typeface="+mn-ea"/>
        <a:cs typeface="+mn-cs"/>
      </a:defRPr>
    </a:lvl6pPr>
    <a:lvl7pPr marL="2743200" algn="l" defTabSz="914400" rtl="0" eaLnBrk="1" latinLnBrk="0" hangingPunct="1">
      <a:defRPr kern="1200">
        <a:solidFill>
          <a:schemeClr val="accent1"/>
        </a:solidFill>
        <a:latin typeface="Arial" charset="0"/>
        <a:ea typeface="+mn-ea"/>
        <a:cs typeface="+mn-cs"/>
      </a:defRPr>
    </a:lvl7pPr>
    <a:lvl8pPr marL="3200400" algn="l" defTabSz="914400" rtl="0" eaLnBrk="1" latinLnBrk="0" hangingPunct="1">
      <a:defRPr kern="1200">
        <a:solidFill>
          <a:schemeClr val="accent1"/>
        </a:solidFill>
        <a:latin typeface="Arial" charset="0"/>
        <a:ea typeface="+mn-ea"/>
        <a:cs typeface="+mn-cs"/>
      </a:defRPr>
    </a:lvl8pPr>
    <a:lvl9pPr marL="3657600" algn="l" defTabSz="914400" rtl="0" eaLnBrk="1" latinLnBrk="0" hangingPunct="1">
      <a:defRPr kern="1200">
        <a:solidFill>
          <a:schemeClr val="accent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1584">
          <p15:clr>
            <a:srgbClr val="A4A3A4"/>
          </p15:clr>
        </p15:guide>
      </p15:sldGuideLst>
    </p:ext>
    <p:ext uri="{2D200454-40CA-4A62-9FC3-DE9A4176ACB9}">
      <p15:notesGuideLst xmlns:p15="http://schemas.microsoft.com/office/powerpoint/2012/main">
        <p15:guide id="1" orient="horz" pos="3023">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00"/>
    <a:srgbClr val="8901F3"/>
    <a:srgbClr val="00A091"/>
    <a:srgbClr val="51DC00"/>
    <a:srgbClr val="5A11FD"/>
    <a:srgbClr val="000000"/>
    <a:srgbClr val="CC3399"/>
    <a:srgbClr val="00827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76" autoAdjust="0"/>
    <p:restoredTop sz="83140" autoAdjust="0"/>
  </p:normalViewPr>
  <p:slideViewPr>
    <p:cSldViewPr>
      <p:cViewPr varScale="1">
        <p:scale>
          <a:sx n="70" d="100"/>
          <a:sy n="70" d="100"/>
        </p:scale>
        <p:origin x="1663" y="65"/>
      </p:cViewPr>
      <p:guideLst>
        <p:guide orient="horz" pos="2160"/>
        <p:guide pos="158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380"/>
    </p:cViewPr>
  </p:sorterViewPr>
  <p:notesViewPr>
    <p:cSldViewPr>
      <p:cViewPr varScale="1">
        <p:scale>
          <a:sx n="84" d="100"/>
          <a:sy n="84" d="100"/>
        </p:scale>
        <p:origin x="-1932" y="-84"/>
      </p:cViewPr>
      <p:guideLst>
        <p:guide orient="horz" pos="3023"/>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167702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idx="2"/>
          </p:nvPr>
        </p:nvSpPr>
        <p:spPr bwMode="auto">
          <a:xfrm>
            <a:off x="1277938" y="619125"/>
            <a:ext cx="4778375" cy="3584575"/>
          </a:xfrm>
          <a:prstGeom prst="rect">
            <a:avLst/>
          </a:prstGeom>
          <a:noFill/>
          <a:ln w="12700">
            <a:noFill/>
            <a:miter lim="800000"/>
            <a:headEnd/>
            <a:tailEnd/>
          </a:ln>
        </p:spPr>
      </p:sp>
      <p:sp>
        <p:nvSpPr>
          <p:cNvPr id="2051" name="Rectangle 3"/>
          <p:cNvSpPr>
            <a:spLocks noGrp="1" noChangeArrowheads="1"/>
          </p:cNvSpPr>
          <p:nvPr>
            <p:ph type="body" sz="quarter" idx="3"/>
          </p:nvPr>
        </p:nvSpPr>
        <p:spPr bwMode="auto">
          <a:xfrm>
            <a:off x="550335" y="4558904"/>
            <a:ext cx="6304279" cy="4320540"/>
          </a:xfrm>
          <a:prstGeom prst="rect">
            <a:avLst/>
          </a:prstGeom>
          <a:noFill/>
          <a:ln w="12700">
            <a:solidFill>
              <a:schemeClr val="tx1"/>
            </a:solidFill>
            <a:miter lim="800000"/>
            <a:headEnd/>
            <a:tailEnd/>
          </a:ln>
          <a:effectLst/>
        </p:spPr>
        <p:txBody>
          <a:bodyPr vert="horz" wrap="square" lIns="97223" tIns="47758" rIns="97223" bIns="47758" numCol="1" anchor="t" anchorCtr="0" compatLnSpc="1">
            <a:prstTxWarp prst="textNoShape">
              <a:avLst/>
            </a:prstTxWarp>
          </a:bodyPr>
          <a:lstStyle/>
          <a:p>
            <a:pPr lvl="0"/>
            <a:r>
              <a:rPr lang="en-US" noProof="0" smtClean="0"/>
              <a:t>we want this to be in font 11 and justify.</a:t>
            </a:r>
          </a:p>
        </p:txBody>
      </p:sp>
    </p:spTree>
    <p:extLst>
      <p:ext uri="{BB962C8B-B14F-4D97-AF65-F5344CB8AC3E}">
        <p14:creationId xmlns:p14="http://schemas.microsoft.com/office/powerpoint/2010/main" val="90345996"/>
      </p:ext>
    </p:extLst>
  </p:cSld>
  <p:clrMap bg1="lt1" tx1="dk1" bg2="lt2" tx2="dk2" accent1="accent1" accent2="accent2" accent3="accent3" accent4="accent4" accent5="accent5" accent6="accent6" hlink="hlink" folHlink="folHlink"/>
  <p:notesStyle>
    <a:lvl1pPr algn="just" rtl="0" eaLnBrk="0" fontAlgn="base" hangingPunct="0">
      <a:lnSpc>
        <a:spcPct val="90000"/>
      </a:lnSpc>
      <a:spcBef>
        <a:spcPct val="40000"/>
      </a:spcBef>
      <a:spcAft>
        <a:spcPct val="0"/>
      </a:spcAft>
      <a:defRPr sz="1100" kern="1200">
        <a:solidFill>
          <a:schemeClr val="tx1"/>
        </a:solidFill>
        <a:latin typeface="Arial" charset="0"/>
        <a:ea typeface="+mn-ea"/>
        <a:cs typeface="+mn-cs"/>
      </a:defRPr>
    </a:lvl1pPr>
    <a:lvl2pPr marL="742950" indent="-28575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1143000" indent="-2286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600200" indent="-228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2057400" indent="-2286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body" idx="1"/>
          </p:nvPr>
        </p:nvSpPr>
        <p:spPr>
          <a:noFill/>
          <a:ln w="9525">
            <a:noFill/>
          </a:ln>
        </p:spPr>
        <p:txBody>
          <a:bodyPr/>
          <a:lstStyle/>
          <a:p>
            <a:r>
              <a:rPr lang="en-US" dirty="0" smtClean="0"/>
              <a:t>Be aware that this first</a:t>
            </a:r>
            <a:r>
              <a:rPr lang="en-US" baseline="0" dirty="0" smtClean="0"/>
              <a:t> part of new </a:t>
            </a:r>
            <a:r>
              <a:rPr lang="en-US" dirty="0" smtClean="0"/>
              <a:t>chapter</a:t>
            </a:r>
            <a:r>
              <a:rPr lang="en-US" baseline="0" dirty="0" smtClean="0"/>
              <a:t> 4 is review for this class, so doesn’t go into detail.  If your students are learning computer organization for the first time, this set of slides needs to be expanded greatly.</a:t>
            </a:r>
            <a:endParaRPr lang="en-US" dirty="0" smtClean="0"/>
          </a:p>
        </p:txBody>
      </p:sp>
      <p:sp>
        <p:nvSpPr>
          <p:cNvPr id="56323" name="Rectangle 3"/>
          <p:cNvSpPr>
            <a:spLocks noGrp="1" noRot="1" noChangeAspect="1" noChangeArrowheads="1" noTextEdit="1"/>
          </p:cNvSpPr>
          <p:nvPr>
            <p:ph type="sldImg"/>
          </p:nvPr>
        </p:nvSpPr>
        <p:spPr/>
      </p:sp>
    </p:spTree>
    <p:extLst>
      <p:ext uri="{BB962C8B-B14F-4D97-AF65-F5344CB8AC3E}">
        <p14:creationId xmlns:p14="http://schemas.microsoft.com/office/powerpoint/2010/main" val="9475319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6162" name="Rectangle 2"/>
          <p:cNvSpPr>
            <a:spLocks noGrp="1" noRot="1" noChangeAspect="1" noChangeArrowheads="1" noTextEdit="1"/>
          </p:cNvSpPr>
          <p:nvPr>
            <p:ph type="sldImg"/>
          </p:nvPr>
        </p:nvSpPr>
        <p:spPr/>
      </p:sp>
      <p:sp>
        <p:nvSpPr>
          <p:cNvPr id="1756163" name="Rectangle 3"/>
          <p:cNvSpPr>
            <a:spLocks noGrp="1" noChangeArrowheads="1"/>
          </p:cNvSpPr>
          <p:nvPr>
            <p:ph type="body" idx="1"/>
          </p:nvPr>
        </p:nvSpPr>
        <p:spPr>
          <a:ln/>
        </p:spPr>
        <p:txBody>
          <a:bodyPr/>
          <a:lstStyle/>
          <a:p>
            <a:r>
              <a:rPr lang="en-US" dirty="0" smtClean="0"/>
              <a:t>Handling aliasing requires </a:t>
            </a:r>
            <a:r>
              <a:rPr lang="en-US" dirty="0"/>
              <a:t>significant hardware – essentially an associative lookup on the physical address tags to see if you have multiple </a:t>
            </a:r>
            <a:r>
              <a:rPr lang="en-US" dirty="0" smtClean="0"/>
              <a:t>hits</a:t>
            </a:r>
          </a:p>
          <a:p>
            <a:endParaRPr lang="en-US" dirty="0" smtClean="0"/>
          </a:p>
          <a:p>
            <a:r>
              <a:rPr lang="en-US" dirty="0" smtClean="0"/>
              <a:t>This would</a:t>
            </a:r>
            <a:r>
              <a:rPr lang="en-US" baseline="0" dirty="0" smtClean="0"/>
              <a:t> benefit from a picture that </a:t>
            </a:r>
            <a:r>
              <a:rPr lang="en-US" baseline="0" dirty="0" err="1" smtClean="0"/>
              <a:t>showes</a:t>
            </a:r>
            <a:r>
              <a:rPr lang="en-US" baseline="0" dirty="0" smtClean="0"/>
              <a:t> two processes sharing data – with aliasing</a:t>
            </a:r>
            <a:endParaRPr lang="en-US" dirty="0"/>
          </a:p>
        </p:txBody>
      </p:sp>
    </p:spTree>
    <p:extLst>
      <p:ext uri="{BB962C8B-B14F-4D97-AF65-F5344CB8AC3E}">
        <p14:creationId xmlns:p14="http://schemas.microsoft.com/office/powerpoint/2010/main" val="11054170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8210" name="Rectangle 2"/>
          <p:cNvSpPr>
            <a:spLocks noGrp="1" noRot="1" noChangeAspect="1" noChangeArrowheads="1" noTextEdit="1"/>
          </p:cNvSpPr>
          <p:nvPr>
            <p:ph type="sldImg"/>
          </p:nvPr>
        </p:nvSpPr>
        <p:spPr/>
      </p:sp>
      <p:sp>
        <p:nvSpPr>
          <p:cNvPr id="1758211" name="Rectangle 3"/>
          <p:cNvSpPr>
            <a:spLocks noGrp="1" noChangeArrowheads="1"/>
          </p:cNvSpPr>
          <p:nvPr>
            <p:ph type="body" idx="1"/>
          </p:nvPr>
        </p:nvSpPr>
        <p:spPr>
          <a:ln/>
        </p:spPr>
        <p:txBody>
          <a:bodyPr/>
          <a:lstStyle/>
          <a:p>
            <a:r>
              <a:rPr lang="en-US"/>
              <a:t>Overlapped access only works as long as the address bits used to  index into the cache </a:t>
            </a:r>
            <a:r>
              <a:rPr lang="en-US" i="1">
                <a:solidFill>
                  <a:schemeClr val="bg2"/>
                </a:solidFill>
              </a:rPr>
              <a:t>do not change</a:t>
            </a:r>
            <a:r>
              <a:rPr lang="en-US">
                <a:solidFill>
                  <a:schemeClr val="bg2"/>
                </a:solidFill>
              </a:rPr>
              <a:t>  </a:t>
            </a:r>
            <a:r>
              <a:rPr lang="en-US"/>
              <a:t>as the result of VA translation</a:t>
            </a:r>
          </a:p>
          <a:p>
            <a:r>
              <a:rPr lang="en-US"/>
              <a:t>This usually limits things to small caches, large page sizes, or high n-way set associative caches if you want a large cache</a:t>
            </a:r>
          </a:p>
        </p:txBody>
      </p:sp>
    </p:spTree>
    <p:extLst>
      <p:ext uri="{BB962C8B-B14F-4D97-AF65-F5344CB8AC3E}">
        <p14:creationId xmlns:p14="http://schemas.microsoft.com/office/powerpoint/2010/main" val="13062315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rate</a:t>
            </a:r>
            <a:r>
              <a:rPr lang="en-US" baseline="0" dirty="0" smtClean="0"/>
              <a:t> at which writes are generated by a processor generally exceed the rate at which the memory system can process them, even allowing for physically and logically wider memories and burst modes for DRAMs.  Subsequently, most of today’s caches use write-back</a:t>
            </a:r>
            <a:endParaRPr lang="en-US" dirty="0"/>
          </a:p>
        </p:txBody>
      </p:sp>
    </p:spTree>
    <p:extLst>
      <p:ext uri="{BB962C8B-B14F-4D97-AF65-F5344CB8AC3E}">
        <p14:creationId xmlns:p14="http://schemas.microsoft.com/office/powerpoint/2010/main" val="37510165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0258" name="Rectangle 2"/>
          <p:cNvSpPr>
            <a:spLocks noGrp="1" noRot="1" noChangeAspect="1" noChangeArrowheads="1" noTextEdit="1"/>
          </p:cNvSpPr>
          <p:nvPr>
            <p:ph type="sldImg"/>
          </p:nvPr>
        </p:nvSpPr>
        <p:spPr/>
      </p:sp>
      <p:sp>
        <p:nvSpPr>
          <p:cNvPr id="1760259" name="Rectangle 3"/>
          <p:cNvSpPr>
            <a:spLocks noGrp="1" noChangeArrowheads="1"/>
          </p:cNvSpPr>
          <p:nvPr>
            <p:ph type="body" idx="1"/>
          </p:nvPr>
        </p:nvSpPr>
        <p:spPr>
          <a:ln/>
        </p:spPr>
        <p:txBody>
          <a:bodyPr/>
          <a:lstStyle/>
          <a:p>
            <a:r>
              <a:rPr lang="en-US" sz="1000"/>
              <a:t>Let’s summarize today’s lecture.  I know you have heard this many times and many ways but it is still worth repeating.</a:t>
            </a:r>
          </a:p>
          <a:p>
            <a:r>
              <a:rPr lang="en-US" sz="1000"/>
              <a:t>Memory hierarchy works because of the Principle of Locality which says a program will access a relatively small portion of the address space at any instant of time.</a:t>
            </a:r>
          </a:p>
          <a:p>
            <a:r>
              <a:rPr lang="en-US" sz="1000"/>
              <a:t>There are two types of locality: temporal locality, or locality in time and spatial locality, or locality in space.</a:t>
            </a:r>
          </a:p>
          <a:p>
            <a:r>
              <a:rPr lang="en-US" sz="1000"/>
              <a:t>So far, we have covered three major categories of cache misses.</a:t>
            </a:r>
          </a:p>
          <a:p>
            <a:r>
              <a:rPr lang="en-US" sz="1000"/>
              <a:t>Compulsory misses are cache misses due to cold start. You cannot avoid them but if you are going to run billions of instructions anyway, compulsory misses usually don’t bother you.</a:t>
            </a:r>
          </a:p>
          <a:p>
            <a:r>
              <a:rPr lang="en-US" sz="1000"/>
              <a:t>Conflict misses are misses caused by multiple memory location being mapped to the same cache location.</a:t>
            </a:r>
          </a:p>
          <a:p>
            <a:r>
              <a:rPr lang="en-US" sz="1000"/>
              <a:t>The nightmare scenario is the ping pong effect when a block is read into the cache but  before we have a chance to use it, it was immediately forced out by another conflict  miss. </a:t>
            </a:r>
          </a:p>
          <a:p>
            <a:r>
              <a:rPr lang="en-US" sz="1000"/>
              <a:t>You can reduce Conflict misses by either increase the cache size or increase the associativity, or both.</a:t>
            </a:r>
          </a:p>
          <a:p>
            <a:r>
              <a:rPr lang="en-US" sz="1000"/>
              <a:t>Finally, Capacity misses occurs when the cache is not big enough to contains all the cache blocks required by the program. You can reduce this miss rate by making the cache larger.</a:t>
            </a:r>
          </a:p>
          <a:p>
            <a:r>
              <a:rPr lang="en-US" sz="1000"/>
              <a:t>There are two write policy as far as cache write is concerned.  Write through requires a write buffer and a nightmare scenario is when the store occurs so frequent that you saturates your write buffer.</a:t>
            </a:r>
          </a:p>
          <a:p>
            <a:r>
              <a:rPr lang="en-US" sz="1000"/>
              <a:t>The second write polity is write back.  In this case, you only write to the cache and only when the cache block is being replaced do you write the cache block back to memory.</a:t>
            </a:r>
          </a:p>
          <a:p>
            <a:endParaRPr lang="en-US" sz="1000"/>
          </a:p>
          <a:p>
            <a:r>
              <a:rPr lang="en-US" sz="1000"/>
              <a:t>+3 = 77 min. (Y:57)</a:t>
            </a:r>
          </a:p>
        </p:txBody>
      </p:sp>
    </p:spTree>
    <p:extLst>
      <p:ext uri="{BB962C8B-B14F-4D97-AF65-F5344CB8AC3E}">
        <p14:creationId xmlns:p14="http://schemas.microsoft.com/office/powerpoint/2010/main" val="33866977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6850" name="Rectangle 2"/>
          <p:cNvSpPr>
            <a:spLocks noGrp="1" noChangeArrowheads="1"/>
          </p:cNvSpPr>
          <p:nvPr>
            <p:ph type="body" idx="1"/>
          </p:nvPr>
        </p:nvSpPr>
        <p:spPr>
          <a:xfrm>
            <a:off x="550334" y="4560570"/>
            <a:ext cx="6304279" cy="4318874"/>
          </a:xfrm>
          <a:noFill/>
          <a:ln>
            <a:noFill/>
          </a:ln>
        </p:spPr>
        <p:txBody>
          <a:bodyPr lIns="97262" tIns="47777" rIns="97262" bIns="47777"/>
          <a:lstStyle/>
          <a:p>
            <a:endParaRPr lang="en-US" dirty="0"/>
          </a:p>
        </p:txBody>
      </p:sp>
      <p:sp>
        <p:nvSpPr>
          <p:cNvPr id="1486851" name="Rectangle 3"/>
          <p:cNvSpPr>
            <a:spLocks noGrp="1" noRot="1" noChangeAspect="1" noChangeArrowheads="1" noTextEdit="1"/>
          </p:cNvSpPr>
          <p:nvPr>
            <p:ph type="sldImg"/>
          </p:nvPr>
        </p:nvSpPr>
        <p:spPr>
          <a:xfrm>
            <a:off x="1276350" y="617538"/>
            <a:ext cx="4781550" cy="3586162"/>
          </a:xfrm>
          <a:ln/>
        </p:spPr>
      </p:sp>
    </p:spTree>
    <p:extLst>
      <p:ext uri="{BB962C8B-B14F-4D97-AF65-F5344CB8AC3E}">
        <p14:creationId xmlns:p14="http://schemas.microsoft.com/office/powerpoint/2010/main" val="21960154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1170" name="Rectangle 2"/>
          <p:cNvSpPr>
            <a:spLocks noGrp="1" noChangeArrowheads="1"/>
          </p:cNvSpPr>
          <p:nvPr>
            <p:ph type="body" idx="1"/>
          </p:nvPr>
        </p:nvSpPr>
        <p:spPr>
          <a:xfrm>
            <a:off x="974725" y="4562475"/>
            <a:ext cx="5365750" cy="4318000"/>
          </a:xfrm>
          <a:ln>
            <a:noFill/>
          </a:ln>
        </p:spPr>
        <p:txBody>
          <a:bodyPr lIns="95634" tIns="46978" rIns="95634" bIns="46978"/>
          <a:lstStyle/>
          <a:p>
            <a:endParaRPr lang="en-US"/>
          </a:p>
        </p:txBody>
      </p:sp>
      <p:sp>
        <p:nvSpPr>
          <p:cNvPr id="1671171" name="Rectangle 3"/>
          <p:cNvSpPr>
            <a:spLocks noGrp="1" noRot="1" noChangeAspect="1" noChangeArrowheads="1" noTextEdit="1"/>
          </p:cNvSpPr>
          <p:nvPr>
            <p:ph type="sldImg"/>
          </p:nvPr>
        </p:nvSpPr>
        <p:spPr>
          <a:xfrm>
            <a:off x="1270000" y="727075"/>
            <a:ext cx="4779963" cy="3584575"/>
          </a:xfrm>
          <a:ln cap="flat">
            <a:solidFill>
              <a:schemeClr val="tx1"/>
            </a:solidFill>
          </a:ln>
        </p:spPr>
      </p:sp>
    </p:spTree>
    <p:extLst>
      <p:ext uri="{BB962C8B-B14F-4D97-AF65-F5344CB8AC3E}">
        <p14:creationId xmlns:p14="http://schemas.microsoft.com/office/powerpoint/2010/main" val="32626263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translation from virtual</a:t>
            </a:r>
            <a:r>
              <a:rPr lang="en-US" baseline="0" dirty="0" smtClean="0"/>
              <a:t> to physical enforces protection of a program’s address space from other programs</a:t>
            </a:r>
            <a:endParaRPr lang="en-US" dirty="0"/>
          </a:p>
        </p:txBody>
      </p:sp>
    </p:spTree>
    <p:extLst>
      <p:ext uri="{BB962C8B-B14F-4D97-AF65-F5344CB8AC3E}">
        <p14:creationId xmlns:p14="http://schemas.microsoft.com/office/powerpoint/2010/main" val="13250038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0018" name="Rectangle 2"/>
          <p:cNvSpPr>
            <a:spLocks noGrp="1" noRot="1" noChangeAspect="1" noChangeArrowheads="1" noTextEdit="1"/>
          </p:cNvSpPr>
          <p:nvPr>
            <p:ph type="sldImg"/>
          </p:nvPr>
        </p:nvSpPr>
        <p:spPr/>
      </p:sp>
      <p:sp>
        <p:nvSpPr>
          <p:cNvPr id="1750019" name="Rectangle 3"/>
          <p:cNvSpPr>
            <a:spLocks noGrp="1" noChangeArrowheads="1"/>
          </p:cNvSpPr>
          <p:nvPr>
            <p:ph type="body" idx="1"/>
          </p:nvPr>
        </p:nvSpPr>
        <p:spPr>
          <a:ln/>
        </p:spPr>
        <p:txBody>
          <a:bodyPr/>
          <a:lstStyle/>
          <a:p>
            <a:r>
              <a:rPr lang="en-US"/>
              <a:t>The page size is 2</a:t>
            </a:r>
            <a:r>
              <a:rPr lang="en-US" baseline="30000"/>
              <a:t>12</a:t>
            </a:r>
            <a:r>
              <a:rPr lang="en-US"/>
              <a:t> = 4KB, the number of physical pages allowed in memory is 2</a:t>
            </a:r>
            <a:r>
              <a:rPr lang="en-US" baseline="30000"/>
              <a:t>18</a:t>
            </a:r>
            <a:r>
              <a:rPr lang="en-US"/>
              <a:t>, the physical address space is 1GB and the virtual address space is 4GB</a:t>
            </a:r>
          </a:p>
        </p:txBody>
      </p:sp>
    </p:spTree>
    <p:extLst>
      <p:ext uri="{BB962C8B-B14F-4D97-AF65-F5344CB8AC3E}">
        <p14:creationId xmlns:p14="http://schemas.microsoft.com/office/powerpoint/2010/main" val="23247494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page table together</a:t>
            </a:r>
            <a:r>
              <a:rPr lang="en-US" baseline="0" dirty="0" smtClean="0"/>
              <a:t> with the program counter and the registers specifies the state of a program – usually called a process</a:t>
            </a:r>
          </a:p>
          <a:p>
            <a:r>
              <a:rPr lang="en-US" baseline="0" dirty="0" smtClean="0"/>
              <a:t>The operating system simply loads the page table register to point to the page table of the process it wants to make active (and loads the register file and the program counter)</a:t>
            </a:r>
            <a:endParaRPr lang="en-US" dirty="0"/>
          </a:p>
        </p:txBody>
      </p:sp>
    </p:spTree>
    <p:extLst>
      <p:ext uri="{BB962C8B-B14F-4D97-AF65-F5344CB8AC3E}">
        <p14:creationId xmlns:p14="http://schemas.microsoft.com/office/powerpoint/2010/main" val="19365417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For page faults …</a:t>
            </a:r>
          </a:p>
          <a:p>
            <a:r>
              <a:rPr lang="en-US" dirty="0" smtClean="0"/>
              <a:t>If the page is not present in memory, then we need to transfer control to the operating system to deal with a page fault</a:t>
            </a:r>
          </a:p>
          <a:p>
            <a:pPr marL="0" marR="0" lvl="1" indent="0" algn="just" defTabSz="914400" rtl="0" eaLnBrk="0" fontAlgn="base" latinLnBrk="0" hangingPunct="0">
              <a:lnSpc>
                <a:spcPct val="90000"/>
              </a:lnSpc>
              <a:spcBef>
                <a:spcPct val="40000"/>
              </a:spcBef>
              <a:spcAft>
                <a:spcPct val="0"/>
              </a:spcAft>
              <a:buClrTx/>
              <a:buSzTx/>
              <a:buFontTx/>
              <a:buNone/>
              <a:tabLst/>
              <a:defRPr/>
            </a:pPr>
            <a:r>
              <a:rPr lang="en-US" dirty="0" smtClean="0"/>
              <a:t>Must prevent the write on a store from completing when there is a page fault – </a:t>
            </a:r>
            <a:r>
              <a:rPr lang="en-US" dirty="0" err="1" smtClean="0"/>
              <a:t>deassert</a:t>
            </a:r>
            <a:r>
              <a:rPr lang="en-US" dirty="0" smtClean="0"/>
              <a:t> the write control line to memory</a:t>
            </a:r>
          </a:p>
          <a:p>
            <a:endParaRPr lang="en-US" dirty="0"/>
          </a:p>
        </p:txBody>
      </p:sp>
    </p:spTree>
    <p:extLst>
      <p:ext uri="{BB962C8B-B14F-4D97-AF65-F5344CB8AC3E}">
        <p14:creationId xmlns:p14="http://schemas.microsoft.com/office/powerpoint/2010/main" val="36326824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upper 12 bits of Context have</a:t>
            </a:r>
            <a:r>
              <a:rPr lang="en-US" baseline="0" dirty="0" smtClean="0"/>
              <a:t> the address of the base of the page table and the next 18 bits have the virtual address of the missing page (the last two bits are zero).</a:t>
            </a:r>
          </a:p>
          <a:p>
            <a:r>
              <a:rPr lang="en-US" baseline="0" dirty="0" smtClean="0"/>
              <a:t>Note that the TLB miss handler does not check to see if the page table entry is valid.  If the entry is invalid, another exception will occur – causing the page fault handler to run</a:t>
            </a:r>
          </a:p>
          <a:p>
            <a:endParaRPr lang="en-US" baseline="0" dirty="0" smtClean="0"/>
          </a:p>
          <a:p>
            <a:r>
              <a:rPr lang="en-US" baseline="0" dirty="0" smtClean="0"/>
              <a:t>TLB misses have a special entry point to lower the penalty for a TLB miss.</a:t>
            </a:r>
            <a:endParaRPr lang="en-US" dirty="0"/>
          </a:p>
        </p:txBody>
      </p:sp>
    </p:spTree>
    <p:extLst>
      <p:ext uri="{BB962C8B-B14F-4D97-AF65-F5344CB8AC3E}">
        <p14:creationId xmlns:p14="http://schemas.microsoft.com/office/powerpoint/2010/main" val="16526574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5378" name="Rectangle 2"/>
          <p:cNvSpPr>
            <a:spLocks noGrp="1" noRot="1" noChangeAspect="1" noChangeArrowheads="1" noTextEdit="1"/>
          </p:cNvSpPr>
          <p:nvPr>
            <p:ph type="sldImg"/>
          </p:nvPr>
        </p:nvSpPr>
        <p:spPr/>
      </p:sp>
      <p:sp>
        <p:nvSpPr>
          <p:cNvPr id="1765379" name="Rectangle 3"/>
          <p:cNvSpPr>
            <a:spLocks noGrp="1" noChangeArrowheads="1"/>
          </p:cNvSpPr>
          <p:nvPr>
            <p:ph type="body" idx="1"/>
          </p:nvPr>
        </p:nvSpPr>
        <p:spPr>
          <a:ln/>
        </p:spPr>
        <p:txBody>
          <a:bodyPr/>
          <a:lstStyle/>
          <a:p>
            <a:endParaRPr lang="en-US" dirty="0"/>
          </a:p>
        </p:txBody>
      </p:sp>
    </p:spTree>
    <p:extLst>
      <p:ext uri="{BB962C8B-B14F-4D97-AF65-F5344CB8AC3E}">
        <p14:creationId xmlns:p14="http://schemas.microsoft.com/office/powerpoint/2010/main" val="8153893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8450" y="304800"/>
            <a:ext cx="2038350" cy="30035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33400" y="304800"/>
            <a:ext cx="5962650" cy="30035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8153400" cy="422275"/>
          </a:xfrm>
        </p:spPr>
        <p:txBody>
          <a:bodyPr/>
          <a:lstStyle/>
          <a:p>
            <a:r>
              <a:rPr lang="en-US" smtClean="0"/>
              <a:t>Click to edit Master title style</a:t>
            </a:r>
            <a:endParaRPr lang="en-US"/>
          </a:p>
        </p:txBody>
      </p:sp>
      <p:sp>
        <p:nvSpPr>
          <p:cNvPr id="3" name="Chart Placeholder 2"/>
          <p:cNvSpPr>
            <a:spLocks noGrp="1"/>
          </p:cNvSpPr>
          <p:nvPr>
            <p:ph type="chart" idx="1"/>
          </p:nvPr>
        </p:nvSpPr>
        <p:spPr>
          <a:xfrm>
            <a:off x="533400" y="914400"/>
            <a:ext cx="8153400" cy="2393950"/>
          </a:xfrm>
        </p:spPr>
        <p:txBody>
          <a:bodyPr/>
          <a:lstStyle/>
          <a:p>
            <a:pPr lvl="0"/>
            <a:endParaRPr lang="en-US" noProof="0" smtClean="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8153400" cy="422275"/>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533400" y="914400"/>
            <a:ext cx="4000500" cy="23987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86300" y="914400"/>
            <a:ext cx="4000500" cy="23987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8153400" cy="422275"/>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533400" y="914400"/>
            <a:ext cx="8153400" cy="2398713"/>
          </a:xfrm>
        </p:spPr>
        <p:txBody>
          <a:bodyPr/>
          <a:lstStyle/>
          <a:p>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33400" y="914400"/>
            <a:ext cx="4000500" cy="23939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86300" y="914400"/>
            <a:ext cx="4000500" cy="23939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bwMode="auto">
          <a:xfrm>
            <a:off x="533400" y="304800"/>
            <a:ext cx="8153400" cy="422275"/>
          </a:xfrm>
          <a:prstGeom prst="rect">
            <a:avLst/>
          </a:prstGeom>
          <a:noFill/>
          <a:ln w="12700">
            <a:noFill/>
            <a:miter lim="800000"/>
            <a:headEnd/>
            <a:tailEnd/>
          </a:ln>
        </p:spPr>
        <p:txBody>
          <a:bodyPr vert="horz" wrap="square" lIns="63500" tIns="25400" rIns="63500" bIns="25400" numCol="1" anchor="t" anchorCtr="0" compatLnSpc="1">
            <a:prstTxWarp prst="textNoShape">
              <a:avLst/>
            </a:prstTxWarp>
            <a:spAutoFit/>
          </a:bodyPr>
          <a:lstStyle/>
          <a:p>
            <a:pPr lvl="0"/>
            <a:r>
              <a:rPr lang="en-US" smtClean="0"/>
              <a:t>Title goes here</a:t>
            </a:r>
          </a:p>
        </p:txBody>
      </p:sp>
      <p:sp>
        <p:nvSpPr>
          <p:cNvPr id="1027" name="Rectangle 3"/>
          <p:cNvSpPr>
            <a:spLocks noChangeArrowheads="1"/>
          </p:cNvSpPr>
          <p:nvPr/>
        </p:nvSpPr>
        <p:spPr bwMode="auto">
          <a:xfrm>
            <a:off x="381000" y="6553200"/>
            <a:ext cx="1548501" cy="205184"/>
          </a:xfrm>
          <a:prstGeom prst="rect">
            <a:avLst/>
          </a:prstGeom>
          <a:noFill/>
          <a:ln w="12700">
            <a:noFill/>
            <a:miter lim="800000"/>
            <a:headEnd/>
            <a:tailEnd/>
          </a:ln>
          <a:effectLst/>
        </p:spPr>
        <p:txBody>
          <a:bodyPr wrap="none" lIns="63500" tIns="25400" rIns="63500" bIns="25400">
            <a:spAutoFit/>
          </a:bodyPr>
          <a:lstStyle/>
          <a:p>
            <a:pPr>
              <a:defRPr/>
            </a:pPr>
            <a:r>
              <a:rPr lang="en-US" sz="1000" b="1" dirty="0">
                <a:solidFill>
                  <a:schemeClr val="tx1"/>
                </a:solidFill>
              </a:rPr>
              <a:t>CSE431  </a:t>
            </a:r>
            <a:r>
              <a:rPr lang="en-US" sz="1000" b="1" dirty="0" smtClean="0">
                <a:solidFill>
                  <a:schemeClr val="tx1"/>
                </a:solidFill>
              </a:rPr>
              <a:t>Chapter 5B.</a:t>
            </a:r>
            <a:fld id="{327C39B5-FA07-4B49-B681-61EEE696D883}" type="slidenum">
              <a:rPr lang="en-US" sz="1000" b="1" smtClean="0">
                <a:solidFill>
                  <a:schemeClr val="tx1"/>
                </a:solidFill>
              </a:rPr>
              <a:pPr>
                <a:defRPr/>
              </a:pPr>
              <a:t>‹#›</a:t>
            </a:fld>
            <a:endParaRPr lang="en-US" sz="1000" b="1" dirty="0">
              <a:solidFill>
                <a:schemeClr val="tx1"/>
              </a:solidFill>
            </a:endParaRPr>
          </a:p>
        </p:txBody>
      </p:sp>
      <p:sp>
        <p:nvSpPr>
          <p:cNvPr id="1028" name="Rectangle 4"/>
          <p:cNvSpPr>
            <a:spLocks noChangeArrowheads="1"/>
          </p:cNvSpPr>
          <p:nvPr/>
        </p:nvSpPr>
        <p:spPr bwMode="auto">
          <a:xfrm>
            <a:off x="7620000" y="6553200"/>
            <a:ext cx="1101725" cy="355600"/>
          </a:xfrm>
          <a:prstGeom prst="rect">
            <a:avLst/>
          </a:prstGeom>
          <a:noFill/>
          <a:ln w="12700">
            <a:noFill/>
            <a:miter lim="800000"/>
            <a:headEnd/>
            <a:tailEnd/>
          </a:ln>
          <a:effectLst/>
        </p:spPr>
        <p:txBody>
          <a:bodyPr wrap="none" lIns="63500" tIns="25400" rIns="63500" bIns="25400">
            <a:spAutoFit/>
          </a:bodyPr>
          <a:lstStyle/>
          <a:p>
            <a:pPr>
              <a:defRPr/>
            </a:pPr>
            <a:r>
              <a:rPr lang="en-US" sz="1000" b="1">
                <a:solidFill>
                  <a:schemeClr val="tx1"/>
                </a:solidFill>
              </a:rPr>
              <a:t>Irwin, PSU, 2008</a:t>
            </a:r>
          </a:p>
          <a:p>
            <a:pPr>
              <a:defRPr/>
            </a:pPr>
            <a:endParaRPr lang="en-US" sz="1000" b="1">
              <a:solidFill>
                <a:schemeClr val="tx1"/>
              </a:solidFill>
            </a:endParaRPr>
          </a:p>
        </p:txBody>
      </p:sp>
      <p:sp>
        <p:nvSpPr>
          <p:cNvPr id="4101" name="Rectangle 5"/>
          <p:cNvSpPr>
            <a:spLocks noGrp="1" noChangeArrowheads="1"/>
          </p:cNvSpPr>
          <p:nvPr>
            <p:ph type="body" idx="1"/>
          </p:nvPr>
        </p:nvSpPr>
        <p:spPr bwMode="auto">
          <a:xfrm>
            <a:off x="533400" y="914400"/>
            <a:ext cx="8153400" cy="2393950"/>
          </a:xfrm>
          <a:prstGeom prst="rect">
            <a:avLst/>
          </a:prstGeom>
          <a:noFill/>
          <a:ln w="12700">
            <a:noFill/>
            <a:miter lim="800000"/>
            <a:headEnd/>
            <a:tailEnd/>
          </a:ln>
        </p:spPr>
        <p:txBody>
          <a:bodyPr vert="horz" wrap="square" lIns="63500" tIns="25400" rIns="63500" bIns="25400" numCol="1" anchor="t" anchorCtr="0" compatLnSpc="1">
            <a:prstTxWarp prst="textNoShape">
              <a:avLst/>
            </a:prstTxWarp>
            <a:spAutoFit/>
          </a:bodyPr>
          <a:lstStyle/>
          <a:p>
            <a:pPr lvl="0"/>
            <a:r>
              <a:rPr lang="en-US" dirty="0" smtClean="0"/>
              <a:t>This is our 1st Level Bullet</a:t>
            </a:r>
          </a:p>
          <a:p>
            <a:pPr lvl="1"/>
            <a:r>
              <a:rPr lang="en-US" dirty="0" smtClean="0"/>
              <a:t>this is our 2nd level bullet</a:t>
            </a:r>
          </a:p>
          <a:p>
            <a:pPr lvl="2"/>
            <a:r>
              <a:rPr lang="en-US" dirty="0" smtClean="0"/>
              <a:t>this is our 3rd level bullet</a:t>
            </a:r>
          </a:p>
          <a:p>
            <a:pPr lvl="0"/>
            <a:r>
              <a:rPr lang="en-US" dirty="0" smtClean="0"/>
              <a:t>This is our next 1st Level Bullet</a:t>
            </a:r>
          </a:p>
          <a:p>
            <a:pPr lvl="1"/>
            <a:r>
              <a:rPr lang="en-US" dirty="0" smtClean="0"/>
              <a:t>this is our 2nd level bullet</a:t>
            </a:r>
          </a:p>
          <a:p>
            <a:pPr lvl="2"/>
            <a:r>
              <a:rPr lang="en-US" dirty="0" smtClean="0"/>
              <a:t>this is our 3rd level bullet</a:t>
            </a:r>
          </a:p>
        </p:txBody>
      </p:sp>
      <p:sp>
        <p:nvSpPr>
          <p:cNvPr id="1030" name="Line 6"/>
          <p:cNvSpPr>
            <a:spLocks noChangeShapeType="1"/>
          </p:cNvSpPr>
          <p:nvPr/>
        </p:nvSpPr>
        <p:spPr bwMode="auto">
          <a:xfrm>
            <a:off x="533400" y="685800"/>
            <a:ext cx="8153400" cy="0"/>
          </a:xfrm>
          <a:prstGeom prst="line">
            <a:avLst/>
          </a:prstGeom>
          <a:noFill/>
          <a:ln w="57150" cmpd="thickThin">
            <a:solidFill>
              <a:schemeClr val="accent2"/>
            </a:solidFill>
            <a:round/>
            <a:headEnd/>
            <a:tailEnd/>
          </a:ln>
          <a:effectLst/>
        </p:spPr>
        <p:txBody>
          <a:bodyPr wrap="none" anchor="ctr"/>
          <a:lstStyle/>
          <a:p>
            <a:pPr>
              <a:defRPr/>
            </a:pPr>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rtl="0" eaLnBrk="0" fontAlgn="base" hangingPunct="0">
        <a:lnSpc>
          <a:spcPct val="87000"/>
        </a:lnSpc>
        <a:spcBef>
          <a:spcPct val="0"/>
        </a:spcBef>
        <a:spcAft>
          <a:spcPct val="0"/>
        </a:spcAft>
        <a:defRPr sz="2800" b="1">
          <a:solidFill>
            <a:schemeClr val="accent2"/>
          </a:solidFill>
          <a:latin typeface="+mj-lt"/>
          <a:ea typeface="+mj-ea"/>
          <a:cs typeface="+mj-cs"/>
        </a:defRPr>
      </a:lvl1pPr>
      <a:lvl2pPr algn="l" rtl="0" eaLnBrk="0" fontAlgn="base" hangingPunct="0">
        <a:lnSpc>
          <a:spcPct val="87000"/>
        </a:lnSpc>
        <a:spcBef>
          <a:spcPct val="0"/>
        </a:spcBef>
        <a:spcAft>
          <a:spcPct val="0"/>
        </a:spcAft>
        <a:defRPr sz="2800" b="1">
          <a:solidFill>
            <a:schemeClr val="accent2"/>
          </a:solidFill>
          <a:latin typeface="Arial" charset="0"/>
        </a:defRPr>
      </a:lvl2pPr>
      <a:lvl3pPr algn="l" rtl="0" eaLnBrk="0" fontAlgn="base" hangingPunct="0">
        <a:lnSpc>
          <a:spcPct val="87000"/>
        </a:lnSpc>
        <a:spcBef>
          <a:spcPct val="0"/>
        </a:spcBef>
        <a:spcAft>
          <a:spcPct val="0"/>
        </a:spcAft>
        <a:defRPr sz="2800" b="1">
          <a:solidFill>
            <a:schemeClr val="accent2"/>
          </a:solidFill>
          <a:latin typeface="Arial" charset="0"/>
        </a:defRPr>
      </a:lvl3pPr>
      <a:lvl4pPr algn="l" rtl="0" eaLnBrk="0" fontAlgn="base" hangingPunct="0">
        <a:lnSpc>
          <a:spcPct val="87000"/>
        </a:lnSpc>
        <a:spcBef>
          <a:spcPct val="0"/>
        </a:spcBef>
        <a:spcAft>
          <a:spcPct val="0"/>
        </a:spcAft>
        <a:defRPr sz="2800" b="1">
          <a:solidFill>
            <a:schemeClr val="accent2"/>
          </a:solidFill>
          <a:latin typeface="Arial" charset="0"/>
        </a:defRPr>
      </a:lvl4pPr>
      <a:lvl5pPr algn="l" rtl="0" eaLnBrk="0" fontAlgn="base" hangingPunct="0">
        <a:lnSpc>
          <a:spcPct val="87000"/>
        </a:lnSpc>
        <a:spcBef>
          <a:spcPct val="0"/>
        </a:spcBef>
        <a:spcAft>
          <a:spcPct val="0"/>
        </a:spcAft>
        <a:defRPr sz="2800" b="1">
          <a:solidFill>
            <a:schemeClr val="accent2"/>
          </a:solidFill>
          <a:latin typeface="Arial" charset="0"/>
        </a:defRPr>
      </a:lvl5pPr>
      <a:lvl6pPr marL="457200" algn="l" rtl="0" eaLnBrk="0" fontAlgn="base" hangingPunct="0">
        <a:lnSpc>
          <a:spcPct val="87000"/>
        </a:lnSpc>
        <a:spcBef>
          <a:spcPct val="0"/>
        </a:spcBef>
        <a:spcAft>
          <a:spcPct val="0"/>
        </a:spcAft>
        <a:defRPr sz="2800" b="1">
          <a:solidFill>
            <a:schemeClr val="accent2"/>
          </a:solidFill>
          <a:latin typeface="Arial" charset="0"/>
        </a:defRPr>
      </a:lvl6pPr>
      <a:lvl7pPr marL="914400" algn="l" rtl="0" eaLnBrk="0" fontAlgn="base" hangingPunct="0">
        <a:lnSpc>
          <a:spcPct val="87000"/>
        </a:lnSpc>
        <a:spcBef>
          <a:spcPct val="0"/>
        </a:spcBef>
        <a:spcAft>
          <a:spcPct val="0"/>
        </a:spcAft>
        <a:defRPr sz="2800" b="1">
          <a:solidFill>
            <a:schemeClr val="accent2"/>
          </a:solidFill>
          <a:latin typeface="Arial" charset="0"/>
        </a:defRPr>
      </a:lvl7pPr>
      <a:lvl8pPr marL="1371600" algn="l" rtl="0" eaLnBrk="0" fontAlgn="base" hangingPunct="0">
        <a:lnSpc>
          <a:spcPct val="87000"/>
        </a:lnSpc>
        <a:spcBef>
          <a:spcPct val="0"/>
        </a:spcBef>
        <a:spcAft>
          <a:spcPct val="0"/>
        </a:spcAft>
        <a:defRPr sz="2800" b="1">
          <a:solidFill>
            <a:schemeClr val="accent2"/>
          </a:solidFill>
          <a:latin typeface="Arial" charset="0"/>
        </a:defRPr>
      </a:lvl8pPr>
      <a:lvl9pPr marL="1828800" algn="l" rtl="0" eaLnBrk="0" fontAlgn="base" hangingPunct="0">
        <a:lnSpc>
          <a:spcPct val="87000"/>
        </a:lnSpc>
        <a:spcBef>
          <a:spcPct val="0"/>
        </a:spcBef>
        <a:spcAft>
          <a:spcPct val="0"/>
        </a:spcAft>
        <a:defRPr sz="2800" b="1">
          <a:solidFill>
            <a:schemeClr val="accent2"/>
          </a:solidFill>
          <a:latin typeface="Arial" charset="0"/>
        </a:defRPr>
      </a:lvl9pPr>
    </p:titleStyle>
    <p:bodyStyle>
      <a:lvl1pPr marL="287338" indent="-287338" algn="l" rtl="0" eaLnBrk="0" fontAlgn="base" hangingPunct="0">
        <a:lnSpc>
          <a:spcPct val="90000"/>
        </a:lnSpc>
        <a:spcBef>
          <a:spcPct val="65000"/>
        </a:spcBef>
        <a:spcAft>
          <a:spcPct val="0"/>
        </a:spcAft>
        <a:buClr>
          <a:schemeClr val="accent1"/>
        </a:buClr>
        <a:buSzPct val="75000"/>
        <a:buFont typeface="Wingdings" pitchFamily="2" charset="2"/>
        <a:buChar char="q"/>
        <a:defRPr sz="2400">
          <a:solidFill>
            <a:schemeClr val="tx1"/>
          </a:solidFill>
          <a:latin typeface="+mn-lt"/>
          <a:ea typeface="+mn-ea"/>
          <a:cs typeface="+mn-cs"/>
        </a:defRPr>
      </a:lvl1pPr>
      <a:lvl2pPr marL="741363" indent="-246063" algn="l" rtl="0" eaLnBrk="0" fontAlgn="base" hangingPunct="0">
        <a:lnSpc>
          <a:spcPct val="85000"/>
        </a:lnSpc>
        <a:spcBef>
          <a:spcPct val="40000"/>
        </a:spcBef>
        <a:spcAft>
          <a:spcPct val="0"/>
        </a:spcAft>
        <a:buClr>
          <a:schemeClr val="accent1"/>
        </a:buClr>
        <a:buSzPct val="75000"/>
        <a:buFont typeface="Monotype Sorts" pitchFamily="2" charset="2"/>
        <a:buChar char="l"/>
        <a:defRPr sz="2000">
          <a:solidFill>
            <a:schemeClr val="tx1"/>
          </a:solidFill>
          <a:latin typeface="+mn-lt"/>
        </a:defRPr>
      </a:lvl2pPr>
      <a:lvl3pPr marL="1146175" indent="-176213" algn="l" rtl="0" eaLnBrk="0" fontAlgn="base" hangingPunct="0">
        <a:lnSpc>
          <a:spcPct val="85000"/>
        </a:lnSpc>
        <a:spcBef>
          <a:spcPct val="40000"/>
        </a:spcBef>
        <a:spcAft>
          <a:spcPct val="0"/>
        </a:spcAft>
        <a:buClr>
          <a:schemeClr val="accent1"/>
        </a:buClr>
        <a:buSzPct val="100000"/>
        <a:buChar char="-"/>
        <a:defRPr>
          <a:solidFill>
            <a:schemeClr val="tx1"/>
          </a:solidFill>
          <a:latin typeface="+mn-lt"/>
        </a:defRPr>
      </a:lvl3pPr>
      <a:lvl4pPr marL="1714500" indent="-342900" algn="l" rtl="0" eaLnBrk="0" fontAlgn="base" hangingPunct="0">
        <a:spcBef>
          <a:spcPct val="20000"/>
        </a:spcBef>
        <a:spcAft>
          <a:spcPct val="0"/>
        </a:spcAft>
        <a:buChar char="–"/>
        <a:defRPr sz="2000">
          <a:solidFill>
            <a:schemeClr val="tx1"/>
          </a:solidFill>
          <a:latin typeface="Times New Roman" pitchFamily="18" charset="0"/>
        </a:defRPr>
      </a:lvl4pPr>
      <a:lvl5pPr marL="2171700" indent="-342900" algn="l" rtl="0" eaLnBrk="0" fontAlgn="base" hangingPunct="0">
        <a:spcBef>
          <a:spcPct val="20000"/>
        </a:spcBef>
        <a:spcAft>
          <a:spcPct val="0"/>
        </a:spcAft>
        <a:buChar char="»"/>
        <a:defRPr sz="2000">
          <a:solidFill>
            <a:schemeClr val="tx1"/>
          </a:solidFill>
          <a:latin typeface="Times New Roman" pitchFamily="18" charset="0"/>
        </a:defRPr>
      </a:lvl5pPr>
      <a:lvl6pPr marL="2628900" indent="-342900" algn="l" rtl="0" eaLnBrk="0" fontAlgn="base" hangingPunct="0">
        <a:spcBef>
          <a:spcPct val="20000"/>
        </a:spcBef>
        <a:spcAft>
          <a:spcPct val="0"/>
        </a:spcAft>
        <a:buChar char="»"/>
        <a:defRPr sz="2000">
          <a:solidFill>
            <a:schemeClr val="tx1"/>
          </a:solidFill>
          <a:latin typeface="Times New Roman" pitchFamily="18" charset="0"/>
        </a:defRPr>
      </a:lvl6pPr>
      <a:lvl7pPr marL="3086100" indent="-342900" algn="l" rtl="0" eaLnBrk="0" fontAlgn="base" hangingPunct="0">
        <a:spcBef>
          <a:spcPct val="20000"/>
        </a:spcBef>
        <a:spcAft>
          <a:spcPct val="0"/>
        </a:spcAft>
        <a:buChar char="»"/>
        <a:defRPr sz="2000">
          <a:solidFill>
            <a:schemeClr val="tx1"/>
          </a:solidFill>
          <a:latin typeface="Times New Roman" pitchFamily="18" charset="0"/>
        </a:defRPr>
      </a:lvl7pPr>
      <a:lvl8pPr marL="3543300" indent="-342900" algn="l" rtl="0" eaLnBrk="0" fontAlgn="base" hangingPunct="0">
        <a:spcBef>
          <a:spcPct val="20000"/>
        </a:spcBef>
        <a:spcAft>
          <a:spcPct val="0"/>
        </a:spcAft>
        <a:buChar char="»"/>
        <a:defRPr sz="2000">
          <a:solidFill>
            <a:schemeClr val="tx1"/>
          </a:solidFill>
          <a:latin typeface="Times New Roman" pitchFamily="18" charset="0"/>
        </a:defRPr>
      </a:lvl8pPr>
      <a:lvl9pPr marL="4000500" indent="-342900" algn="l" rtl="0" eaLnBrk="0" fontAlgn="base" hangingPunct="0">
        <a:spcBef>
          <a:spcPct val="20000"/>
        </a:spcBef>
        <a:spcAft>
          <a:spcPct val="0"/>
        </a:spcAft>
        <a:buChar char="»"/>
        <a:defRPr sz="2000">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2426207" y="2137926"/>
            <a:ext cx="5092741" cy="479747"/>
          </a:xfrm>
          <a:noFill/>
        </p:spPr>
        <p:txBody>
          <a:bodyPr wrap="none" anchor="ctr"/>
          <a:lstStyle/>
          <a:p>
            <a:pPr algn="ctr"/>
            <a:r>
              <a:rPr lang="zh-CN" altLang="en-US" sz="3200" dirty="0" smtClean="0"/>
              <a:t>第五章：存储器层次结构</a:t>
            </a:r>
            <a:r>
              <a:rPr lang="en-US" altLang="zh-CN" sz="3200" dirty="0" smtClean="0"/>
              <a:t>-C</a:t>
            </a:r>
            <a:endParaRPr lang="en-US" sz="3200" dirty="0" smtClean="0"/>
          </a:p>
        </p:txBody>
      </p:sp>
      <p:sp>
        <p:nvSpPr>
          <p:cNvPr id="5123" name="Rectangle 3"/>
          <p:cNvSpPr>
            <a:spLocks noGrp="1" noChangeArrowheads="1"/>
          </p:cNvSpPr>
          <p:nvPr>
            <p:ph type="subTitle" idx="1"/>
          </p:nvPr>
        </p:nvSpPr>
        <p:spPr>
          <a:xfrm>
            <a:off x="685800" y="3886200"/>
            <a:ext cx="7848600" cy="1630190"/>
          </a:xfrm>
          <a:noFill/>
        </p:spPr>
        <p:txBody>
          <a:bodyPr/>
          <a:lstStyle/>
          <a:p>
            <a:pPr marL="203200" indent="-203200">
              <a:spcBef>
                <a:spcPct val="30000"/>
              </a:spcBef>
            </a:pPr>
            <a:r>
              <a:rPr lang="en-US" sz="1800" dirty="0" smtClean="0"/>
              <a:t>[Adapted from </a:t>
            </a:r>
            <a:r>
              <a:rPr lang="en-US" sz="1800" i="1" dirty="0" smtClean="0"/>
              <a:t>Computer Organization and Design, 4</a:t>
            </a:r>
            <a:r>
              <a:rPr lang="en-US" sz="1800" i="1" baseline="30000" dirty="0" smtClean="0"/>
              <a:t>th</a:t>
            </a:r>
            <a:r>
              <a:rPr lang="en-US" sz="1800" i="1" dirty="0" smtClean="0"/>
              <a:t> Edition</a:t>
            </a:r>
            <a:r>
              <a:rPr lang="en-US" sz="1800" dirty="0" smtClean="0"/>
              <a:t>,  </a:t>
            </a:r>
          </a:p>
          <a:p>
            <a:pPr marL="203200" indent="-203200">
              <a:spcBef>
                <a:spcPct val="30000"/>
              </a:spcBef>
            </a:pPr>
            <a:r>
              <a:rPr lang="en-US" sz="1800" dirty="0" smtClean="0"/>
              <a:t>Patterson &amp; Hennessy, © 2008, MK]</a:t>
            </a:r>
          </a:p>
          <a:p>
            <a:pPr marL="203200" indent="-203200">
              <a:spcBef>
                <a:spcPct val="30000"/>
              </a:spcBef>
            </a:pPr>
            <a:r>
              <a:rPr lang="en-US" sz="1800" dirty="0"/>
              <a:t>Courtesy for Mary Jane Irwin of PSU</a:t>
            </a:r>
          </a:p>
          <a:p>
            <a:pPr marL="203200" indent="-203200">
              <a:spcBef>
                <a:spcPct val="30000"/>
              </a:spcBef>
            </a:pPr>
            <a:endParaRPr lang="en-US" sz="1800" dirty="0" smtClean="0"/>
          </a:p>
          <a:p>
            <a:pPr marL="203200" indent="-203200">
              <a:spcBef>
                <a:spcPct val="30000"/>
              </a:spcBef>
            </a:pPr>
            <a:endParaRPr lang="en-US" sz="1800" dirty="0" smtClean="0"/>
          </a:p>
        </p:txBody>
      </p:sp>
    </p:spTree>
    <p:extLst>
      <p:ext uri="{BB962C8B-B14F-4D97-AF65-F5344CB8AC3E}">
        <p14:creationId xmlns:p14="http://schemas.microsoft.com/office/powerpoint/2010/main" val="1812762320"/>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8994" name="Rectangle 2"/>
          <p:cNvSpPr>
            <a:spLocks noGrp="1" noChangeArrowheads="1"/>
          </p:cNvSpPr>
          <p:nvPr>
            <p:ph type="title"/>
          </p:nvPr>
        </p:nvSpPr>
        <p:spPr/>
        <p:txBody>
          <a:bodyPr/>
          <a:lstStyle/>
          <a:p>
            <a:r>
              <a:rPr lang="zh-CN" altLang="en-US" dirty="0" smtClean="0"/>
              <a:t>加速地址转换</a:t>
            </a:r>
            <a:endParaRPr lang="en-US" dirty="0"/>
          </a:p>
        </p:txBody>
      </p:sp>
      <p:sp>
        <p:nvSpPr>
          <p:cNvPr id="1748996" name="Rectangle 4"/>
          <p:cNvSpPr>
            <a:spLocks noChangeArrowheads="1"/>
          </p:cNvSpPr>
          <p:nvPr/>
        </p:nvSpPr>
        <p:spPr bwMode="auto">
          <a:xfrm>
            <a:off x="2286000" y="3114675"/>
            <a:ext cx="1752600" cy="2514600"/>
          </a:xfrm>
          <a:prstGeom prst="rect">
            <a:avLst/>
          </a:prstGeom>
          <a:noFill/>
          <a:ln w="12700">
            <a:solidFill>
              <a:schemeClr val="tx1"/>
            </a:solidFill>
            <a:miter lim="800000"/>
            <a:headEnd/>
            <a:tailEnd/>
          </a:ln>
          <a:effectLst/>
        </p:spPr>
        <p:txBody>
          <a:bodyPr wrap="none" anchor="ctr"/>
          <a:lstStyle/>
          <a:p>
            <a:endParaRPr lang="en-US"/>
          </a:p>
        </p:txBody>
      </p:sp>
      <p:sp>
        <p:nvSpPr>
          <p:cNvPr id="1748997" name="Line 5"/>
          <p:cNvSpPr>
            <a:spLocks noChangeShapeType="1"/>
          </p:cNvSpPr>
          <p:nvPr/>
        </p:nvSpPr>
        <p:spPr bwMode="auto">
          <a:xfrm>
            <a:off x="2286000" y="3343275"/>
            <a:ext cx="1752600" cy="0"/>
          </a:xfrm>
          <a:prstGeom prst="line">
            <a:avLst/>
          </a:prstGeom>
          <a:noFill/>
          <a:ln w="12700">
            <a:solidFill>
              <a:schemeClr val="tx1"/>
            </a:solidFill>
            <a:round/>
            <a:headEnd/>
            <a:tailEnd/>
          </a:ln>
          <a:effectLst/>
        </p:spPr>
        <p:txBody>
          <a:bodyPr/>
          <a:lstStyle/>
          <a:p>
            <a:endParaRPr lang="en-US"/>
          </a:p>
        </p:txBody>
      </p:sp>
      <p:sp>
        <p:nvSpPr>
          <p:cNvPr id="1748998" name="Line 6"/>
          <p:cNvSpPr>
            <a:spLocks noChangeShapeType="1"/>
          </p:cNvSpPr>
          <p:nvPr/>
        </p:nvSpPr>
        <p:spPr bwMode="auto">
          <a:xfrm>
            <a:off x="2286000" y="3571875"/>
            <a:ext cx="1752600" cy="0"/>
          </a:xfrm>
          <a:prstGeom prst="line">
            <a:avLst/>
          </a:prstGeom>
          <a:noFill/>
          <a:ln w="12700">
            <a:solidFill>
              <a:schemeClr val="tx1"/>
            </a:solidFill>
            <a:round/>
            <a:headEnd/>
            <a:tailEnd/>
          </a:ln>
          <a:effectLst/>
        </p:spPr>
        <p:txBody>
          <a:bodyPr/>
          <a:lstStyle/>
          <a:p>
            <a:endParaRPr lang="en-US"/>
          </a:p>
        </p:txBody>
      </p:sp>
      <p:sp>
        <p:nvSpPr>
          <p:cNvPr id="1748999" name="Line 7"/>
          <p:cNvSpPr>
            <a:spLocks noChangeShapeType="1"/>
          </p:cNvSpPr>
          <p:nvPr/>
        </p:nvSpPr>
        <p:spPr bwMode="auto">
          <a:xfrm>
            <a:off x="2286000" y="3800475"/>
            <a:ext cx="1752600" cy="0"/>
          </a:xfrm>
          <a:prstGeom prst="line">
            <a:avLst/>
          </a:prstGeom>
          <a:noFill/>
          <a:ln w="12700">
            <a:solidFill>
              <a:schemeClr val="tx1"/>
            </a:solidFill>
            <a:round/>
            <a:headEnd/>
            <a:tailEnd/>
          </a:ln>
          <a:effectLst/>
        </p:spPr>
        <p:txBody>
          <a:bodyPr/>
          <a:lstStyle/>
          <a:p>
            <a:endParaRPr lang="en-US"/>
          </a:p>
        </p:txBody>
      </p:sp>
      <p:sp>
        <p:nvSpPr>
          <p:cNvPr id="1749000" name="Line 8"/>
          <p:cNvSpPr>
            <a:spLocks noChangeShapeType="1"/>
          </p:cNvSpPr>
          <p:nvPr/>
        </p:nvSpPr>
        <p:spPr bwMode="auto">
          <a:xfrm>
            <a:off x="2286000" y="4029075"/>
            <a:ext cx="1752600" cy="0"/>
          </a:xfrm>
          <a:prstGeom prst="line">
            <a:avLst/>
          </a:prstGeom>
          <a:noFill/>
          <a:ln w="12700">
            <a:solidFill>
              <a:schemeClr val="tx1"/>
            </a:solidFill>
            <a:round/>
            <a:headEnd/>
            <a:tailEnd/>
          </a:ln>
          <a:effectLst/>
        </p:spPr>
        <p:txBody>
          <a:bodyPr/>
          <a:lstStyle/>
          <a:p>
            <a:endParaRPr lang="en-US"/>
          </a:p>
        </p:txBody>
      </p:sp>
      <p:sp>
        <p:nvSpPr>
          <p:cNvPr id="1749001" name="Line 9"/>
          <p:cNvSpPr>
            <a:spLocks noChangeShapeType="1"/>
          </p:cNvSpPr>
          <p:nvPr/>
        </p:nvSpPr>
        <p:spPr bwMode="auto">
          <a:xfrm>
            <a:off x="2286000" y="4257675"/>
            <a:ext cx="1752600" cy="0"/>
          </a:xfrm>
          <a:prstGeom prst="line">
            <a:avLst/>
          </a:prstGeom>
          <a:noFill/>
          <a:ln w="12700">
            <a:solidFill>
              <a:schemeClr val="tx1"/>
            </a:solidFill>
            <a:round/>
            <a:headEnd/>
            <a:tailEnd/>
          </a:ln>
          <a:effectLst/>
        </p:spPr>
        <p:txBody>
          <a:bodyPr/>
          <a:lstStyle/>
          <a:p>
            <a:endParaRPr lang="en-US"/>
          </a:p>
        </p:txBody>
      </p:sp>
      <p:sp>
        <p:nvSpPr>
          <p:cNvPr id="1749002" name="Line 10"/>
          <p:cNvSpPr>
            <a:spLocks noChangeShapeType="1"/>
          </p:cNvSpPr>
          <p:nvPr/>
        </p:nvSpPr>
        <p:spPr bwMode="auto">
          <a:xfrm>
            <a:off x="2286000" y="4486275"/>
            <a:ext cx="1752600" cy="0"/>
          </a:xfrm>
          <a:prstGeom prst="line">
            <a:avLst/>
          </a:prstGeom>
          <a:noFill/>
          <a:ln w="12700">
            <a:solidFill>
              <a:schemeClr val="tx1"/>
            </a:solidFill>
            <a:round/>
            <a:headEnd/>
            <a:tailEnd/>
          </a:ln>
          <a:effectLst/>
        </p:spPr>
        <p:txBody>
          <a:bodyPr/>
          <a:lstStyle/>
          <a:p>
            <a:endParaRPr lang="en-US"/>
          </a:p>
        </p:txBody>
      </p:sp>
      <p:sp>
        <p:nvSpPr>
          <p:cNvPr id="1749003" name="Line 11"/>
          <p:cNvSpPr>
            <a:spLocks noChangeShapeType="1"/>
          </p:cNvSpPr>
          <p:nvPr/>
        </p:nvSpPr>
        <p:spPr bwMode="auto">
          <a:xfrm>
            <a:off x="2286000" y="4714875"/>
            <a:ext cx="1752600" cy="0"/>
          </a:xfrm>
          <a:prstGeom prst="line">
            <a:avLst/>
          </a:prstGeom>
          <a:noFill/>
          <a:ln w="12700">
            <a:solidFill>
              <a:schemeClr val="tx1"/>
            </a:solidFill>
            <a:round/>
            <a:headEnd/>
            <a:tailEnd/>
          </a:ln>
          <a:effectLst/>
        </p:spPr>
        <p:txBody>
          <a:bodyPr/>
          <a:lstStyle/>
          <a:p>
            <a:endParaRPr lang="en-US"/>
          </a:p>
        </p:txBody>
      </p:sp>
      <p:sp>
        <p:nvSpPr>
          <p:cNvPr id="1749004" name="Line 12"/>
          <p:cNvSpPr>
            <a:spLocks noChangeShapeType="1"/>
          </p:cNvSpPr>
          <p:nvPr/>
        </p:nvSpPr>
        <p:spPr bwMode="auto">
          <a:xfrm>
            <a:off x="2286000" y="4943475"/>
            <a:ext cx="1752600" cy="0"/>
          </a:xfrm>
          <a:prstGeom prst="line">
            <a:avLst/>
          </a:prstGeom>
          <a:noFill/>
          <a:ln w="12700">
            <a:solidFill>
              <a:schemeClr val="tx1"/>
            </a:solidFill>
            <a:round/>
            <a:headEnd/>
            <a:tailEnd/>
          </a:ln>
          <a:effectLst/>
        </p:spPr>
        <p:txBody>
          <a:bodyPr/>
          <a:lstStyle/>
          <a:p>
            <a:endParaRPr lang="en-US"/>
          </a:p>
        </p:txBody>
      </p:sp>
      <p:sp>
        <p:nvSpPr>
          <p:cNvPr id="1749005" name="Line 13"/>
          <p:cNvSpPr>
            <a:spLocks noChangeShapeType="1"/>
          </p:cNvSpPr>
          <p:nvPr/>
        </p:nvSpPr>
        <p:spPr bwMode="auto">
          <a:xfrm>
            <a:off x="2286000" y="5172075"/>
            <a:ext cx="1752600" cy="0"/>
          </a:xfrm>
          <a:prstGeom prst="line">
            <a:avLst/>
          </a:prstGeom>
          <a:noFill/>
          <a:ln w="12700">
            <a:solidFill>
              <a:schemeClr val="tx1"/>
            </a:solidFill>
            <a:round/>
            <a:headEnd/>
            <a:tailEnd/>
          </a:ln>
          <a:effectLst/>
        </p:spPr>
        <p:txBody>
          <a:bodyPr/>
          <a:lstStyle/>
          <a:p>
            <a:endParaRPr lang="en-US"/>
          </a:p>
        </p:txBody>
      </p:sp>
      <p:sp>
        <p:nvSpPr>
          <p:cNvPr id="1749006" name="Line 14"/>
          <p:cNvSpPr>
            <a:spLocks noChangeShapeType="1"/>
          </p:cNvSpPr>
          <p:nvPr/>
        </p:nvSpPr>
        <p:spPr bwMode="auto">
          <a:xfrm>
            <a:off x="2286000" y="5400675"/>
            <a:ext cx="1752600" cy="0"/>
          </a:xfrm>
          <a:prstGeom prst="line">
            <a:avLst/>
          </a:prstGeom>
          <a:noFill/>
          <a:ln w="12700">
            <a:solidFill>
              <a:schemeClr val="tx1"/>
            </a:solidFill>
            <a:round/>
            <a:headEnd/>
            <a:tailEnd/>
          </a:ln>
          <a:effectLst/>
        </p:spPr>
        <p:txBody>
          <a:bodyPr/>
          <a:lstStyle/>
          <a:p>
            <a:endParaRPr lang="en-US"/>
          </a:p>
        </p:txBody>
      </p:sp>
      <p:sp>
        <p:nvSpPr>
          <p:cNvPr id="1749009" name="Rectangle 17"/>
          <p:cNvSpPr>
            <a:spLocks noChangeArrowheads="1"/>
          </p:cNvSpPr>
          <p:nvPr/>
        </p:nvSpPr>
        <p:spPr bwMode="auto">
          <a:xfrm>
            <a:off x="6553200" y="2871788"/>
            <a:ext cx="1524000" cy="1828800"/>
          </a:xfrm>
          <a:prstGeom prst="rect">
            <a:avLst/>
          </a:prstGeom>
          <a:noFill/>
          <a:ln w="12700">
            <a:solidFill>
              <a:schemeClr val="tx1"/>
            </a:solidFill>
            <a:miter lim="800000"/>
            <a:headEnd/>
            <a:tailEnd/>
          </a:ln>
          <a:effectLst/>
        </p:spPr>
        <p:txBody>
          <a:bodyPr wrap="none" anchor="ctr"/>
          <a:lstStyle/>
          <a:p>
            <a:endParaRPr lang="en-US"/>
          </a:p>
        </p:txBody>
      </p:sp>
      <p:sp>
        <p:nvSpPr>
          <p:cNvPr id="1749010" name="Line 18"/>
          <p:cNvSpPr>
            <a:spLocks noChangeShapeType="1"/>
          </p:cNvSpPr>
          <p:nvPr/>
        </p:nvSpPr>
        <p:spPr bwMode="auto">
          <a:xfrm>
            <a:off x="6553200" y="3100388"/>
            <a:ext cx="1524000" cy="0"/>
          </a:xfrm>
          <a:prstGeom prst="line">
            <a:avLst/>
          </a:prstGeom>
          <a:noFill/>
          <a:ln w="12700">
            <a:solidFill>
              <a:schemeClr val="tx1"/>
            </a:solidFill>
            <a:round/>
            <a:headEnd/>
            <a:tailEnd/>
          </a:ln>
          <a:effectLst/>
        </p:spPr>
        <p:txBody>
          <a:bodyPr/>
          <a:lstStyle/>
          <a:p>
            <a:endParaRPr lang="en-US"/>
          </a:p>
        </p:txBody>
      </p:sp>
      <p:sp>
        <p:nvSpPr>
          <p:cNvPr id="1749011" name="Line 19"/>
          <p:cNvSpPr>
            <a:spLocks noChangeShapeType="1"/>
          </p:cNvSpPr>
          <p:nvPr/>
        </p:nvSpPr>
        <p:spPr bwMode="auto">
          <a:xfrm>
            <a:off x="6553200" y="3328988"/>
            <a:ext cx="1524000" cy="0"/>
          </a:xfrm>
          <a:prstGeom prst="line">
            <a:avLst/>
          </a:prstGeom>
          <a:noFill/>
          <a:ln w="12700">
            <a:solidFill>
              <a:schemeClr val="tx1"/>
            </a:solidFill>
            <a:round/>
            <a:headEnd/>
            <a:tailEnd/>
          </a:ln>
          <a:effectLst/>
        </p:spPr>
        <p:txBody>
          <a:bodyPr/>
          <a:lstStyle/>
          <a:p>
            <a:endParaRPr lang="en-US"/>
          </a:p>
        </p:txBody>
      </p:sp>
      <p:sp>
        <p:nvSpPr>
          <p:cNvPr id="1749012" name="Line 20"/>
          <p:cNvSpPr>
            <a:spLocks noChangeShapeType="1"/>
          </p:cNvSpPr>
          <p:nvPr/>
        </p:nvSpPr>
        <p:spPr bwMode="auto">
          <a:xfrm>
            <a:off x="6553200" y="3557588"/>
            <a:ext cx="1524000" cy="0"/>
          </a:xfrm>
          <a:prstGeom prst="line">
            <a:avLst/>
          </a:prstGeom>
          <a:noFill/>
          <a:ln w="12700">
            <a:solidFill>
              <a:schemeClr val="tx1"/>
            </a:solidFill>
            <a:round/>
            <a:headEnd/>
            <a:tailEnd/>
          </a:ln>
          <a:effectLst/>
        </p:spPr>
        <p:txBody>
          <a:bodyPr/>
          <a:lstStyle/>
          <a:p>
            <a:endParaRPr lang="en-US"/>
          </a:p>
        </p:txBody>
      </p:sp>
      <p:sp>
        <p:nvSpPr>
          <p:cNvPr id="1749013" name="Line 21"/>
          <p:cNvSpPr>
            <a:spLocks noChangeShapeType="1"/>
          </p:cNvSpPr>
          <p:nvPr/>
        </p:nvSpPr>
        <p:spPr bwMode="auto">
          <a:xfrm>
            <a:off x="6553200" y="3786188"/>
            <a:ext cx="1524000" cy="0"/>
          </a:xfrm>
          <a:prstGeom prst="line">
            <a:avLst/>
          </a:prstGeom>
          <a:noFill/>
          <a:ln w="12700">
            <a:solidFill>
              <a:schemeClr val="tx1"/>
            </a:solidFill>
            <a:round/>
            <a:headEnd/>
            <a:tailEnd/>
          </a:ln>
          <a:effectLst/>
        </p:spPr>
        <p:txBody>
          <a:bodyPr/>
          <a:lstStyle/>
          <a:p>
            <a:endParaRPr lang="en-US"/>
          </a:p>
        </p:txBody>
      </p:sp>
      <p:sp>
        <p:nvSpPr>
          <p:cNvPr id="1749014" name="Line 22"/>
          <p:cNvSpPr>
            <a:spLocks noChangeShapeType="1"/>
          </p:cNvSpPr>
          <p:nvPr/>
        </p:nvSpPr>
        <p:spPr bwMode="auto">
          <a:xfrm>
            <a:off x="6553200" y="4014788"/>
            <a:ext cx="1524000" cy="0"/>
          </a:xfrm>
          <a:prstGeom prst="line">
            <a:avLst/>
          </a:prstGeom>
          <a:noFill/>
          <a:ln w="12700">
            <a:solidFill>
              <a:schemeClr val="tx1"/>
            </a:solidFill>
            <a:round/>
            <a:headEnd/>
            <a:tailEnd/>
          </a:ln>
          <a:effectLst/>
        </p:spPr>
        <p:txBody>
          <a:bodyPr/>
          <a:lstStyle/>
          <a:p>
            <a:endParaRPr lang="en-US"/>
          </a:p>
        </p:txBody>
      </p:sp>
      <p:sp>
        <p:nvSpPr>
          <p:cNvPr id="1749015" name="Line 23"/>
          <p:cNvSpPr>
            <a:spLocks noChangeShapeType="1"/>
          </p:cNvSpPr>
          <p:nvPr/>
        </p:nvSpPr>
        <p:spPr bwMode="auto">
          <a:xfrm>
            <a:off x="6553200" y="4243388"/>
            <a:ext cx="1524000" cy="0"/>
          </a:xfrm>
          <a:prstGeom prst="line">
            <a:avLst/>
          </a:prstGeom>
          <a:noFill/>
          <a:ln w="12700">
            <a:solidFill>
              <a:schemeClr val="tx1"/>
            </a:solidFill>
            <a:round/>
            <a:headEnd/>
            <a:tailEnd/>
          </a:ln>
          <a:effectLst/>
        </p:spPr>
        <p:txBody>
          <a:bodyPr/>
          <a:lstStyle/>
          <a:p>
            <a:endParaRPr lang="en-US"/>
          </a:p>
        </p:txBody>
      </p:sp>
      <p:sp>
        <p:nvSpPr>
          <p:cNvPr id="1749016" name="Line 24"/>
          <p:cNvSpPr>
            <a:spLocks noChangeShapeType="1"/>
          </p:cNvSpPr>
          <p:nvPr/>
        </p:nvSpPr>
        <p:spPr bwMode="auto">
          <a:xfrm>
            <a:off x="6553200" y="4471988"/>
            <a:ext cx="1524000" cy="0"/>
          </a:xfrm>
          <a:prstGeom prst="line">
            <a:avLst/>
          </a:prstGeom>
          <a:noFill/>
          <a:ln w="12700">
            <a:solidFill>
              <a:schemeClr val="tx1"/>
            </a:solidFill>
            <a:round/>
            <a:headEnd/>
            <a:tailEnd/>
          </a:ln>
          <a:effectLst/>
        </p:spPr>
        <p:txBody>
          <a:bodyPr/>
          <a:lstStyle/>
          <a:p>
            <a:endParaRPr lang="en-US"/>
          </a:p>
        </p:txBody>
      </p:sp>
      <p:sp>
        <p:nvSpPr>
          <p:cNvPr id="1749017" name="AutoShape 25"/>
          <p:cNvSpPr>
            <a:spLocks noChangeArrowheads="1"/>
          </p:cNvSpPr>
          <p:nvPr/>
        </p:nvSpPr>
        <p:spPr bwMode="auto">
          <a:xfrm>
            <a:off x="6477000" y="5005388"/>
            <a:ext cx="1828800" cy="1371600"/>
          </a:xfrm>
          <a:prstGeom prst="can">
            <a:avLst>
              <a:gd name="adj" fmla="val 16574"/>
            </a:avLst>
          </a:prstGeom>
          <a:noFill/>
          <a:ln w="12700">
            <a:solidFill>
              <a:schemeClr val="tx1"/>
            </a:solidFill>
            <a:round/>
            <a:headEnd/>
            <a:tailEnd/>
          </a:ln>
          <a:effectLst/>
        </p:spPr>
        <p:txBody>
          <a:bodyPr wrap="none" anchor="ctr"/>
          <a:lstStyle/>
          <a:p>
            <a:endParaRPr lang="en-US"/>
          </a:p>
        </p:txBody>
      </p:sp>
      <p:sp>
        <p:nvSpPr>
          <p:cNvPr id="1749018" name="Text Box 26"/>
          <p:cNvSpPr txBox="1">
            <a:spLocks noChangeArrowheads="1"/>
          </p:cNvSpPr>
          <p:nvPr/>
        </p:nvSpPr>
        <p:spPr bwMode="auto">
          <a:xfrm>
            <a:off x="2845534" y="2590800"/>
            <a:ext cx="800219" cy="584775"/>
          </a:xfrm>
          <a:prstGeom prst="rect">
            <a:avLst/>
          </a:prstGeom>
          <a:noFill/>
          <a:ln w="12700">
            <a:noFill/>
            <a:miter lim="800000"/>
            <a:headEnd/>
            <a:tailEnd/>
          </a:ln>
          <a:effectLst/>
        </p:spPr>
        <p:txBody>
          <a:bodyPr wrap="none">
            <a:spAutoFit/>
          </a:bodyPr>
          <a:lstStyle/>
          <a:p>
            <a:pPr algn="ctr"/>
            <a:r>
              <a:rPr lang="zh-CN" altLang="en-US" sz="1600" dirty="0" smtClean="0">
                <a:solidFill>
                  <a:schemeClr val="tx1"/>
                </a:solidFill>
              </a:rPr>
              <a:t>物理页</a:t>
            </a:r>
            <a:endParaRPr lang="en-US" altLang="zh-CN" sz="1600" dirty="0" smtClean="0">
              <a:solidFill>
                <a:schemeClr val="tx1"/>
              </a:solidFill>
            </a:endParaRPr>
          </a:p>
          <a:p>
            <a:pPr algn="ctr"/>
            <a:r>
              <a:rPr lang="zh-CN" altLang="en-US" sz="1600" dirty="0">
                <a:solidFill>
                  <a:schemeClr val="tx1"/>
                </a:solidFill>
              </a:rPr>
              <a:t>基地址</a:t>
            </a:r>
            <a:endParaRPr lang="en-US" sz="1600" dirty="0">
              <a:solidFill>
                <a:schemeClr val="tx1"/>
              </a:solidFill>
            </a:endParaRPr>
          </a:p>
        </p:txBody>
      </p:sp>
      <p:sp>
        <p:nvSpPr>
          <p:cNvPr id="1749019" name="Text Box 27"/>
          <p:cNvSpPr txBox="1">
            <a:spLocks noChangeArrowheads="1"/>
          </p:cNvSpPr>
          <p:nvPr/>
        </p:nvSpPr>
        <p:spPr bwMode="auto">
          <a:xfrm>
            <a:off x="6426200" y="4638675"/>
            <a:ext cx="1114408" cy="369332"/>
          </a:xfrm>
          <a:prstGeom prst="rect">
            <a:avLst/>
          </a:prstGeom>
          <a:noFill/>
          <a:ln w="12700">
            <a:noFill/>
            <a:miter lim="800000"/>
            <a:headEnd/>
            <a:tailEnd/>
          </a:ln>
          <a:effectLst/>
        </p:spPr>
        <p:txBody>
          <a:bodyPr wrap="none">
            <a:spAutoFit/>
          </a:bodyPr>
          <a:lstStyle/>
          <a:p>
            <a:r>
              <a:rPr lang="zh-CN" altLang="en-US" b="1" dirty="0" smtClean="0">
                <a:solidFill>
                  <a:schemeClr val="tx1"/>
                </a:solidFill>
              </a:rPr>
              <a:t>主存储器</a:t>
            </a:r>
            <a:endParaRPr lang="en-US" b="1" dirty="0">
              <a:solidFill>
                <a:schemeClr val="tx1"/>
              </a:solidFill>
            </a:endParaRPr>
          </a:p>
        </p:txBody>
      </p:sp>
      <p:sp>
        <p:nvSpPr>
          <p:cNvPr id="1749020" name="Line 28"/>
          <p:cNvSpPr>
            <a:spLocks noChangeShapeType="1"/>
          </p:cNvSpPr>
          <p:nvPr/>
        </p:nvSpPr>
        <p:spPr bwMode="auto">
          <a:xfrm>
            <a:off x="3048000" y="3252788"/>
            <a:ext cx="3511550" cy="1014412"/>
          </a:xfrm>
          <a:prstGeom prst="line">
            <a:avLst/>
          </a:prstGeom>
          <a:noFill/>
          <a:ln w="12700">
            <a:solidFill>
              <a:schemeClr val="tx1"/>
            </a:solidFill>
            <a:round/>
            <a:headEnd type="oval" w="med" len="med"/>
            <a:tailEnd type="triangle" w="med" len="med"/>
          </a:ln>
          <a:effectLst/>
        </p:spPr>
        <p:txBody>
          <a:bodyPr/>
          <a:lstStyle/>
          <a:p>
            <a:endParaRPr lang="en-US"/>
          </a:p>
        </p:txBody>
      </p:sp>
      <p:sp>
        <p:nvSpPr>
          <p:cNvPr id="1749021" name="Line 29"/>
          <p:cNvSpPr>
            <a:spLocks noChangeShapeType="1"/>
          </p:cNvSpPr>
          <p:nvPr/>
        </p:nvSpPr>
        <p:spPr bwMode="auto">
          <a:xfrm flipV="1">
            <a:off x="3048000" y="2947988"/>
            <a:ext cx="3505200" cy="533400"/>
          </a:xfrm>
          <a:prstGeom prst="line">
            <a:avLst/>
          </a:prstGeom>
          <a:noFill/>
          <a:ln w="12700">
            <a:solidFill>
              <a:schemeClr val="tx1"/>
            </a:solidFill>
            <a:round/>
            <a:headEnd type="oval" w="med" len="med"/>
            <a:tailEnd type="triangle" w="med" len="med"/>
          </a:ln>
          <a:effectLst/>
        </p:spPr>
        <p:txBody>
          <a:bodyPr/>
          <a:lstStyle/>
          <a:p>
            <a:endParaRPr lang="en-US"/>
          </a:p>
        </p:txBody>
      </p:sp>
      <p:sp>
        <p:nvSpPr>
          <p:cNvPr id="1749022" name="Line 30"/>
          <p:cNvSpPr>
            <a:spLocks noChangeShapeType="1"/>
          </p:cNvSpPr>
          <p:nvPr/>
        </p:nvSpPr>
        <p:spPr bwMode="auto">
          <a:xfrm flipV="1">
            <a:off x="3048000" y="3581400"/>
            <a:ext cx="3511550" cy="52388"/>
          </a:xfrm>
          <a:prstGeom prst="line">
            <a:avLst/>
          </a:prstGeom>
          <a:noFill/>
          <a:ln w="12700">
            <a:solidFill>
              <a:schemeClr val="tx1"/>
            </a:solidFill>
            <a:round/>
            <a:headEnd type="oval" w="med" len="med"/>
            <a:tailEnd type="triangle" w="med" len="med"/>
          </a:ln>
          <a:effectLst/>
        </p:spPr>
        <p:txBody>
          <a:bodyPr/>
          <a:lstStyle/>
          <a:p>
            <a:endParaRPr lang="en-US"/>
          </a:p>
        </p:txBody>
      </p:sp>
      <p:sp>
        <p:nvSpPr>
          <p:cNvPr id="1749023" name="Line 31"/>
          <p:cNvSpPr>
            <a:spLocks noChangeShapeType="1"/>
          </p:cNvSpPr>
          <p:nvPr/>
        </p:nvSpPr>
        <p:spPr bwMode="auto">
          <a:xfrm>
            <a:off x="3048000" y="4548188"/>
            <a:ext cx="3657600" cy="914400"/>
          </a:xfrm>
          <a:prstGeom prst="line">
            <a:avLst/>
          </a:prstGeom>
          <a:noFill/>
          <a:ln w="12700">
            <a:solidFill>
              <a:schemeClr val="tx1"/>
            </a:solidFill>
            <a:round/>
            <a:headEnd type="oval" w="med" len="med"/>
            <a:tailEnd type="triangle" w="med" len="med"/>
          </a:ln>
          <a:effectLst/>
        </p:spPr>
        <p:txBody>
          <a:bodyPr/>
          <a:lstStyle/>
          <a:p>
            <a:endParaRPr lang="en-US"/>
          </a:p>
        </p:txBody>
      </p:sp>
      <p:sp>
        <p:nvSpPr>
          <p:cNvPr id="1749024" name="Line 32"/>
          <p:cNvSpPr>
            <a:spLocks noChangeShapeType="1"/>
          </p:cNvSpPr>
          <p:nvPr/>
        </p:nvSpPr>
        <p:spPr bwMode="auto">
          <a:xfrm>
            <a:off x="3048000" y="3862388"/>
            <a:ext cx="3511550" cy="633412"/>
          </a:xfrm>
          <a:prstGeom prst="line">
            <a:avLst/>
          </a:prstGeom>
          <a:noFill/>
          <a:ln w="12700">
            <a:solidFill>
              <a:schemeClr val="tx1"/>
            </a:solidFill>
            <a:round/>
            <a:headEnd type="oval" w="med" len="med"/>
            <a:tailEnd type="triangle" w="med" len="med"/>
          </a:ln>
          <a:effectLst/>
        </p:spPr>
        <p:txBody>
          <a:bodyPr/>
          <a:lstStyle/>
          <a:p>
            <a:endParaRPr lang="en-US"/>
          </a:p>
        </p:txBody>
      </p:sp>
      <p:sp>
        <p:nvSpPr>
          <p:cNvPr id="1749025" name="Line 33"/>
          <p:cNvSpPr>
            <a:spLocks noChangeShapeType="1"/>
          </p:cNvSpPr>
          <p:nvPr/>
        </p:nvSpPr>
        <p:spPr bwMode="auto">
          <a:xfrm flipV="1">
            <a:off x="3048000" y="3124200"/>
            <a:ext cx="3511550" cy="966788"/>
          </a:xfrm>
          <a:prstGeom prst="line">
            <a:avLst/>
          </a:prstGeom>
          <a:noFill/>
          <a:ln w="12700">
            <a:solidFill>
              <a:schemeClr val="tx1"/>
            </a:solidFill>
            <a:round/>
            <a:headEnd type="oval" w="med" len="med"/>
            <a:tailEnd type="triangle" w="med" len="med"/>
          </a:ln>
          <a:effectLst/>
        </p:spPr>
        <p:txBody>
          <a:bodyPr/>
          <a:lstStyle/>
          <a:p>
            <a:endParaRPr lang="en-US"/>
          </a:p>
        </p:txBody>
      </p:sp>
      <p:sp>
        <p:nvSpPr>
          <p:cNvPr id="1749026" name="Line 34"/>
          <p:cNvSpPr>
            <a:spLocks noChangeShapeType="1"/>
          </p:cNvSpPr>
          <p:nvPr/>
        </p:nvSpPr>
        <p:spPr bwMode="auto">
          <a:xfrm flipV="1">
            <a:off x="3048000" y="3810000"/>
            <a:ext cx="3511550" cy="509588"/>
          </a:xfrm>
          <a:prstGeom prst="line">
            <a:avLst/>
          </a:prstGeom>
          <a:noFill/>
          <a:ln w="12700">
            <a:solidFill>
              <a:schemeClr val="tx1"/>
            </a:solidFill>
            <a:round/>
            <a:headEnd type="oval" w="med" len="med"/>
            <a:tailEnd type="triangle" w="med" len="med"/>
          </a:ln>
          <a:effectLst/>
        </p:spPr>
        <p:txBody>
          <a:bodyPr/>
          <a:lstStyle/>
          <a:p>
            <a:endParaRPr lang="en-US"/>
          </a:p>
        </p:txBody>
      </p:sp>
      <p:sp>
        <p:nvSpPr>
          <p:cNvPr id="1749027" name="Line 35"/>
          <p:cNvSpPr>
            <a:spLocks noChangeShapeType="1"/>
          </p:cNvSpPr>
          <p:nvPr/>
        </p:nvSpPr>
        <p:spPr bwMode="auto">
          <a:xfrm flipV="1">
            <a:off x="3048000" y="4038600"/>
            <a:ext cx="3511550" cy="814388"/>
          </a:xfrm>
          <a:prstGeom prst="line">
            <a:avLst/>
          </a:prstGeom>
          <a:noFill/>
          <a:ln w="12700">
            <a:solidFill>
              <a:schemeClr val="tx1"/>
            </a:solidFill>
            <a:round/>
            <a:headEnd type="oval" w="med" len="med"/>
            <a:tailEnd type="triangle" w="med" len="med"/>
          </a:ln>
          <a:effectLst/>
        </p:spPr>
        <p:txBody>
          <a:bodyPr/>
          <a:lstStyle/>
          <a:p>
            <a:endParaRPr lang="en-US"/>
          </a:p>
        </p:txBody>
      </p:sp>
      <p:sp>
        <p:nvSpPr>
          <p:cNvPr id="1749029" name="Line 37"/>
          <p:cNvSpPr>
            <a:spLocks noChangeShapeType="1"/>
          </p:cNvSpPr>
          <p:nvPr/>
        </p:nvSpPr>
        <p:spPr bwMode="auto">
          <a:xfrm>
            <a:off x="3048000" y="5081588"/>
            <a:ext cx="3657600" cy="685800"/>
          </a:xfrm>
          <a:prstGeom prst="line">
            <a:avLst/>
          </a:prstGeom>
          <a:noFill/>
          <a:ln w="12700">
            <a:solidFill>
              <a:schemeClr val="tx1"/>
            </a:solidFill>
            <a:round/>
            <a:headEnd type="oval" w="med" len="med"/>
            <a:tailEnd type="triangle" w="med" len="med"/>
          </a:ln>
          <a:effectLst/>
        </p:spPr>
        <p:txBody>
          <a:bodyPr/>
          <a:lstStyle/>
          <a:p>
            <a:endParaRPr lang="en-US"/>
          </a:p>
        </p:txBody>
      </p:sp>
      <p:sp>
        <p:nvSpPr>
          <p:cNvPr id="1749030" name="Line 38"/>
          <p:cNvSpPr>
            <a:spLocks noChangeShapeType="1"/>
          </p:cNvSpPr>
          <p:nvPr/>
        </p:nvSpPr>
        <p:spPr bwMode="auto">
          <a:xfrm flipV="1">
            <a:off x="3048000" y="3352800"/>
            <a:ext cx="3511550" cy="1957388"/>
          </a:xfrm>
          <a:prstGeom prst="line">
            <a:avLst/>
          </a:prstGeom>
          <a:noFill/>
          <a:ln w="12700">
            <a:solidFill>
              <a:schemeClr val="tx1"/>
            </a:solidFill>
            <a:round/>
            <a:headEnd type="oval" w="med" len="med"/>
            <a:tailEnd type="triangle" w="med" len="med"/>
          </a:ln>
          <a:effectLst/>
        </p:spPr>
        <p:txBody>
          <a:bodyPr/>
          <a:lstStyle/>
          <a:p>
            <a:endParaRPr lang="en-US"/>
          </a:p>
        </p:txBody>
      </p:sp>
      <p:sp>
        <p:nvSpPr>
          <p:cNvPr id="1749031" name="Line 39"/>
          <p:cNvSpPr>
            <a:spLocks noChangeShapeType="1"/>
          </p:cNvSpPr>
          <p:nvPr/>
        </p:nvSpPr>
        <p:spPr bwMode="auto">
          <a:xfrm>
            <a:off x="3048000" y="5462588"/>
            <a:ext cx="3657600" cy="685800"/>
          </a:xfrm>
          <a:prstGeom prst="line">
            <a:avLst/>
          </a:prstGeom>
          <a:noFill/>
          <a:ln w="12700">
            <a:solidFill>
              <a:schemeClr val="tx1"/>
            </a:solidFill>
            <a:round/>
            <a:headEnd type="oval" w="med" len="med"/>
            <a:tailEnd type="triangle" w="med" len="med"/>
          </a:ln>
          <a:effectLst/>
        </p:spPr>
        <p:txBody>
          <a:bodyPr/>
          <a:lstStyle/>
          <a:p>
            <a:endParaRPr lang="en-US"/>
          </a:p>
        </p:txBody>
      </p:sp>
      <p:sp>
        <p:nvSpPr>
          <p:cNvPr id="1749033" name="Rectangle 41"/>
          <p:cNvSpPr>
            <a:spLocks noChangeArrowheads="1"/>
          </p:cNvSpPr>
          <p:nvPr/>
        </p:nvSpPr>
        <p:spPr bwMode="auto">
          <a:xfrm>
            <a:off x="6629400" y="5386388"/>
            <a:ext cx="1524000" cy="228600"/>
          </a:xfrm>
          <a:prstGeom prst="rect">
            <a:avLst/>
          </a:prstGeom>
          <a:noFill/>
          <a:ln w="12700">
            <a:solidFill>
              <a:schemeClr val="tx1"/>
            </a:solidFill>
            <a:miter lim="800000"/>
            <a:headEnd/>
            <a:tailEnd/>
          </a:ln>
          <a:effectLst/>
        </p:spPr>
        <p:txBody>
          <a:bodyPr wrap="none" anchor="ctr"/>
          <a:lstStyle/>
          <a:p>
            <a:endParaRPr lang="en-US"/>
          </a:p>
        </p:txBody>
      </p:sp>
      <p:sp>
        <p:nvSpPr>
          <p:cNvPr id="1749034" name="Rectangle 42"/>
          <p:cNvSpPr>
            <a:spLocks noChangeArrowheads="1"/>
          </p:cNvSpPr>
          <p:nvPr/>
        </p:nvSpPr>
        <p:spPr bwMode="auto">
          <a:xfrm>
            <a:off x="6629400" y="5691188"/>
            <a:ext cx="1524000" cy="228600"/>
          </a:xfrm>
          <a:prstGeom prst="rect">
            <a:avLst/>
          </a:prstGeom>
          <a:noFill/>
          <a:ln w="12700">
            <a:solidFill>
              <a:schemeClr val="tx1"/>
            </a:solidFill>
            <a:miter lim="800000"/>
            <a:headEnd/>
            <a:tailEnd/>
          </a:ln>
          <a:effectLst/>
        </p:spPr>
        <p:txBody>
          <a:bodyPr wrap="none" anchor="ctr"/>
          <a:lstStyle/>
          <a:p>
            <a:endParaRPr lang="en-US"/>
          </a:p>
        </p:txBody>
      </p:sp>
      <p:sp>
        <p:nvSpPr>
          <p:cNvPr id="1749035" name="Rectangle 43"/>
          <p:cNvSpPr>
            <a:spLocks noChangeArrowheads="1"/>
          </p:cNvSpPr>
          <p:nvPr/>
        </p:nvSpPr>
        <p:spPr bwMode="auto">
          <a:xfrm>
            <a:off x="6629400" y="5995988"/>
            <a:ext cx="1524000" cy="228600"/>
          </a:xfrm>
          <a:prstGeom prst="rect">
            <a:avLst/>
          </a:prstGeom>
          <a:noFill/>
          <a:ln w="12700">
            <a:solidFill>
              <a:schemeClr val="tx1"/>
            </a:solidFill>
            <a:miter lim="800000"/>
            <a:headEnd/>
            <a:tailEnd/>
          </a:ln>
          <a:effectLst/>
        </p:spPr>
        <p:txBody>
          <a:bodyPr wrap="none" anchor="ctr"/>
          <a:lstStyle/>
          <a:p>
            <a:endParaRPr lang="en-US"/>
          </a:p>
        </p:txBody>
      </p:sp>
      <p:sp>
        <p:nvSpPr>
          <p:cNvPr id="1749037" name="Line 45"/>
          <p:cNvSpPr>
            <a:spLocks noChangeShapeType="1"/>
          </p:cNvSpPr>
          <p:nvPr/>
        </p:nvSpPr>
        <p:spPr bwMode="auto">
          <a:xfrm>
            <a:off x="2514600" y="3114675"/>
            <a:ext cx="0" cy="2514600"/>
          </a:xfrm>
          <a:prstGeom prst="line">
            <a:avLst/>
          </a:prstGeom>
          <a:noFill/>
          <a:ln w="12700">
            <a:solidFill>
              <a:schemeClr val="tx1"/>
            </a:solidFill>
            <a:round/>
            <a:headEnd/>
            <a:tailEnd/>
          </a:ln>
          <a:effectLst/>
        </p:spPr>
        <p:txBody>
          <a:bodyPr/>
          <a:lstStyle/>
          <a:p>
            <a:endParaRPr lang="en-US"/>
          </a:p>
        </p:txBody>
      </p:sp>
      <p:sp>
        <p:nvSpPr>
          <p:cNvPr id="1749038" name="Text Box 46"/>
          <p:cNvSpPr txBox="1">
            <a:spLocks noChangeArrowheads="1"/>
          </p:cNvSpPr>
          <p:nvPr/>
        </p:nvSpPr>
        <p:spPr bwMode="auto">
          <a:xfrm>
            <a:off x="6629400" y="6300788"/>
            <a:ext cx="1346844" cy="369332"/>
          </a:xfrm>
          <a:prstGeom prst="rect">
            <a:avLst/>
          </a:prstGeom>
          <a:noFill/>
          <a:ln w="12700">
            <a:noFill/>
            <a:miter lim="800000"/>
            <a:headEnd/>
            <a:tailEnd/>
          </a:ln>
          <a:effectLst/>
        </p:spPr>
        <p:txBody>
          <a:bodyPr wrap="none">
            <a:spAutoFit/>
          </a:bodyPr>
          <a:lstStyle/>
          <a:p>
            <a:r>
              <a:rPr lang="zh-CN" altLang="en-US" b="1" dirty="0" smtClean="0">
                <a:solidFill>
                  <a:schemeClr val="tx1"/>
                </a:solidFill>
              </a:rPr>
              <a:t>硬盘存储器</a:t>
            </a:r>
            <a:endParaRPr lang="en-US" b="1" dirty="0">
              <a:solidFill>
                <a:schemeClr val="tx1"/>
              </a:solidFill>
            </a:endParaRPr>
          </a:p>
        </p:txBody>
      </p:sp>
      <p:sp>
        <p:nvSpPr>
          <p:cNvPr id="1749039" name="Rectangle 47"/>
          <p:cNvSpPr>
            <a:spLocks noChangeArrowheads="1"/>
          </p:cNvSpPr>
          <p:nvPr/>
        </p:nvSpPr>
        <p:spPr bwMode="auto">
          <a:xfrm>
            <a:off x="990600" y="1066800"/>
            <a:ext cx="1295400" cy="228600"/>
          </a:xfrm>
          <a:prstGeom prst="rect">
            <a:avLst/>
          </a:prstGeom>
          <a:noFill/>
          <a:ln w="12700">
            <a:solidFill>
              <a:schemeClr val="tx1"/>
            </a:solidFill>
            <a:miter lim="800000"/>
            <a:headEnd/>
            <a:tailEnd/>
          </a:ln>
          <a:effectLst/>
        </p:spPr>
        <p:txBody>
          <a:bodyPr wrap="none" anchor="ctr"/>
          <a:lstStyle/>
          <a:p>
            <a:endParaRPr lang="en-US"/>
          </a:p>
        </p:txBody>
      </p:sp>
      <p:sp>
        <p:nvSpPr>
          <p:cNvPr id="1749040" name="Text Box 48"/>
          <p:cNvSpPr txBox="1">
            <a:spLocks noChangeArrowheads="1"/>
          </p:cNvSpPr>
          <p:nvPr/>
        </p:nvSpPr>
        <p:spPr bwMode="auto">
          <a:xfrm>
            <a:off x="838200" y="785813"/>
            <a:ext cx="1005403" cy="338554"/>
          </a:xfrm>
          <a:prstGeom prst="rect">
            <a:avLst/>
          </a:prstGeom>
          <a:noFill/>
          <a:ln w="12700">
            <a:noFill/>
            <a:miter lim="800000"/>
            <a:headEnd/>
            <a:tailEnd/>
          </a:ln>
          <a:effectLst/>
        </p:spPr>
        <p:txBody>
          <a:bodyPr wrap="none">
            <a:spAutoFit/>
          </a:bodyPr>
          <a:lstStyle/>
          <a:p>
            <a:r>
              <a:rPr lang="zh-CN" altLang="en-US" sz="1600" dirty="0" smtClean="0">
                <a:solidFill>
                  <a:schemeClr val="tx1"/>
                </a:solidFill>
              </a:rPr>
              <a:t>虚拟页号</a:t>
            </a:r>
            <a:endParaRPr lang="en-US" sz="1600" dirty="0">
              <a:solidFill>
                <a:schemeClr val="tx1"/>
              </a:solidFill>
            </a:endParaRPr>
          </a:p>
        </p:txBody>
      </p:sp>
      <p:sp>
        <p:nvSpPr>
          <p:cNvPr id="1749041" name="Text Box 49"/>
          <p:cNvSpPr txBox="1">
            <a:spLocks noChangeArrowheads="1"/>
          </p:cNvSpPr>
          <p:nvPr/>
        </p:nvSpPr>
        <p:spPr bwMode="auto">
          <a:xfrm>
            <a:off x="2254250" y="2833688"/>
            <a:ext cx="319088" cy="336550"/>
          </a:xfrm>
          <a:prstGeom prst="rect">
            <a:avLst/>
          </a:prstGeom>
          <a:noFill/>
          <a:ln w="12700">
            <a:noFill/>
            <a:miter lim="800000"/>
            <a:headEnd/>
            <a:tailEnd/>
          </a:ln>
          <a:effectLst/>
        </p:spPr>
        <p:txBody>
          <a:bodyPr wrap="none">
            <a:spAutoFit/>
          </a:bodyPr>
          <a:lstStyle/>
          <a:p>
            <a:r>
              <a:rPr lang="en-US" sz="1600">
                <a:solidFill>
                  <a:schemeClr val="tx1"/>
                </a:solidFill>
              </a:rPr>
              <a:t>V</a:t>
            </a:r>
          </a:p>
        </p:txBody>
      </p:sp>
      <p:sp>
        <p:nvSpPr>
          <p:cNvPr id="1749042" name="Text Box 50"/>
          <p:cNvSpPr txBox="1">
            <a:spLocks noChangeArrowheads="1"/>
          </p:cNvSpPr>
          <p:nvPr/>
        </p:nvSpPr>
        <p:spPr bwMode="auto">
          <a:xfrm>
            <a:off x="2300288" y="3074988"/>
            <a:ext cx="290512" cy="2606675"/>
          </a:xfrm>
          <a:prstGeom prst="rect">
            <a:avLst/>
          </a:prstGeom>
          <a:noFill/>
          <a:ln w="12700">
            <a:noFill/>
            <a:miter lim="800000"/>
            <a:headEnd/>
            <a:tailEnd/>
          </a:ln>
          <a:effectLst/>
        </p:spPr>
        <p:txBody>
          <a:bodyPr wrap="none">
            <a:spAutoFit/>
          </a:bodyPr>
          <a:lstStyle/>
          <a:p>
            <a:r>
              <a:rPr lang="en-US" sz="1500">
                <a:solidFill>
                  <a:schemeClr val="tx1"/>
                </a:solidFill>
              </a:rPr>
              <a:t>1</a:t>
            </a:r>
          </a:p>
          <a:p>
            <a:r>
              <a:rPr lang="en-US" sz="1500">
                <a:solidFill>
                  <a:schemeClr val="tx1"/>
                </a:solidFill>
              </a:rPr>
              <a:t>1</a:t>
            </a:r>
          </a:p>
          <a:p>
            <a:r>
              <a:rPr lang="en-US" sz="1500">
                <a:solidFill>
                  <a:schemeClr val="tx1"/>
                </a:solidFill>
              </a:rPr>
              <a:t>1</a:t>
            </a:r>
          </a:p>
          <a:p>
            <a:r>
              <a:rPr lang="en-US" sz="1500">
                <a:solidFill>
                  <a:schemeClr val="tx1"/>
                </a:solidFill>
              </a:rPr>
              <a:t>1</a:t>
            </a:r>
          </a:p>
          <a:p>
            <a:r>
              <a:rPr lang="en-US" sz="1500">
                <a:solidFill>
                  <a:schemeClr val="tx1"/>
                </a:solidFill>
              </a:rPr>
              <a:t>1</a:t>
            </a:r>
          </a:p>
          <a:p>
            <a:r>
              <a:rPr lang="en-US" sz="1500">
                <a:solidFill>
                  <a:schemeClr val="tx1"/>
                </a:solidFill>
              </a:rPr>
              <a:t>1</a:t>
            </a:r>
          </a:p>
          <a:p>
            <a:r>
              <a:rPr lang="en-US" sz="1500">
                <a:solidFill>
                  <a:schemeClr val="tx1"/>
                </a:solidFill>
              </a:rPr>
              <a:t>0</a:t>
            </a:r>
          </a:p>
          <a:p>
            <a:r>
              <a:rPr lang="en-US" sz="1500">
                <a:solidFill>
                  <a:schemeClr val="tx1"/>
                </a:solidFill>
              </a:rPr>
              <a:t>1</a:t>
            </a:r>
          </a:p>
          <a:p>
            <a:r>
              <a:rPr lang="en-US" sz="1500">
                <a:solidFill>
                  <a:schemeClr val="tx1"/>
                </a:solidFill>
              </a:rPr>
              <a:t>0</a:t>
            </a:r>
          </a:p>
          <a:p>
            <a:r>
              <a:rPr lang="en-US" sz="1500">
                <a:solidFill>
                  <a:schemeClr val="tx1"/>
                </a:solidFill>
              </a:rPr>
              <a:t>1</a:t>
            </a:r>
          </a:p>
          <a:p>
            <a:r>
              <a:rPr lang="en-US" sz="1500">
                <a:solidFill>
                  <a:schemeClr val="tx1"/>
                </a:solidFill>
              </a:rPr>
              <a:t>0</a:t>
            </a:r>
          </a:p>
        </p:txBody>
      </p:sp>
      <p:sp>
        <p:nvSpPr>
          <p:cNvPr id="1749044" name="Line 52"/>
          <p:cNvSpPr>
            <a:spLocks noChangeShapeType="1"/>
          </p:cNvSpPr>
          <p:nvPr/>
        </p:nvSpPr>
        <p:spPr bwMode="auto">
          <a:xfrm>
            <a:off x="1524000" y="3886200"/>
            <a:ext cx="762000" cy="0"/>
          </a:xfrm>
          <a:prstGeom prst="line">
            <a:avLst/>
          </a:prstGeom>
          <a:noFill/>
          <a:ln w="12700">
            <a:solidFill>
              <a:schemeClr val="tx1"/>
            </a:solidFill>
            <a:round/>
            <a:headEnd/>
            <a:tailEnd type="triangle" w="med" len="med"/>
          </a:ln>
          <a:effectLst/>
        </p:spPr>
        <p:txBody>
          <a:bodyPr/>
          <a:lstStyle/>
          <a:p>
            <a:endParaRPr lang="en-US"/>
          </a:p>
        </p:txBody>
      </p:sp>
      <p:grpSp>
        <p:nvGrpSpPr>
          <p:cNvPr id="2" name="Group 89"/>
          <p:cNvGrpSpPr>
            <a:grpSpLocks/>
          </p:cNvGrpSpPr>
          <p:nvPr/>
        </p:nvGrpSpPr>
        <p:grpSpPr bwMode="auto">
          <a:xfrm>
            <a:off x="3581399" y="714375"/>
            <a:ext cx="2819400" cy="2032000"/>
            <a:chOff x="2060" y="450"/>
            <a:chExt cx="1776" cy="1280"/>
          </a:xfrm>
        </p:grpSpPr>
        <p:sp>
          <p:nvSpPr>
            <p:cNvPr id="1749047" name="Rectangle 55"/>
            <p:cNvSpPr>
              <a:spLocks noChangeArrowheads="1"/>
            </p:cNvSpPr>
            <p:nvPr/>
          </p:nvSpPr>
          <p:spPr bwMode="auto">
            <a:xfrm>
              <a:off x="3020" y="777"/>
              <a:ext cx="816" cy="720"/>
            </a:xfrm>
            <a:prstGeom prst="rect">
              <a:avLst/>
            </a:prstGeom>
            <a:noFill/>
            <a:ln w="12700">
              <a:solidFill>
                <a:schemeClr val="tx1"/>
              </a:solidFill>
              <a:miter lim="800000"/>
              <a:headEnd/>
              <a:tailEnd/>
            </a:ln>
            <a:effectLst/>
          </p:spPr>
          <p:txBody>
            <a:bodyPr wrap="none" anchor="ctr"/>
            <a:lstStyle/>
            <a:p>
              <a:endParaRPr lang="en-US"/>
            </a:p>
          </p:txBody>
        </p:sp>
        <p:sp>
          <p:nvSpPr>
            <p:cNvPr id="1749049" name="Line 57"/>
            <p:cNvSpPr>
              <a:spLocks noChangeShapeType="1"/>
            </p:cNvSpPr>
            <p:nvPr/>
          </p:nvSpPr>
          <p:spPr bwMode="auto">
            <a:xfrm>
              <a:off x="3020" y="921"/>
              <a:ext cx="816" cy="0"/>
            </a:xfrm>
            <a:prstGeom prst="line">
              <a:avLst/>
            </a:prstGeom>
            <a:noFill/>
            <a:ln w="12700">
              <a:solidFill>
                <a:schemeClr val="tx1"/>
              </a:solidFill>
              <a:round/>
              <a:headEnd/>
              <a:tailEnd/>
            </a:ln>
            <a:effectLst/>
          </p:spPr>
          <p:txBody>
            <a:bodyPr/>
            <a:lstStyle/>
            <a:p>
              <a:endParaRPr lang="en-US"/>
            </a:p>
          </p:txBody>
        </p:sp>
        <p:sp>
          <p:nvSpPr>
            <p:cNvPr id="1749050" name="Line 58"/>
            <p:cNvSpPr>
              <a:spLocks noChangeShapeType="1"/>
            </p:cNvSpPr>
            <p:nvPr/>
          </p:nvSpPr>
          <p:spPr bwMode="auto">
            <a:xfrm>
              <a:off x="3020" y="1065"/>
              <a:ext cx="816" cy="0"/>
            </a:xfrm>
            <a:prstGeom prst="line">
              <a:avLst/>
            </a:prstGeom>
            <a:noFill/>
            <a:ln w="12700">
              <a:solidFill>
                <a:schemeClr val="tx1"/>
              </a:solidFill>
              <a:round/>
              <a:headEnd/>
              <a:tailEnd/>
            </a:ln>
            <a:effectLst/>
          </p:spPr>
          <p:txBody>
            <a:bodyPr/>
            <a:lstStyle/>
            <a:p>
              <a:endParaRPr lang="en-US"/>
            </a:p>
          </p:txBody>
        </p:sp>
        <p:sp>
          <p:nvSpPr>
            <p:cNvPr id="1749051" name="Line 59"/>
            <p:cNvSpPr>
              <a:spLocks noChangeShapeType="1"/>
            </p:cNvSpPr>
            <p:nvPr/>
          </p:nvSpPr>
          <p:spPr bwMode="auto">
            <a:xfrm>
              <a:off x="3020" y="1209"/>
              <a:ext cx="816" cy="0"/>
            </a:xfrm>
            <a:prstGeom prst="line">
              <a:avLst/>
            </a:prstGeom>
            <a:noFill/>
            <a:ln w="12700">
              <a:solidFill>
                <a:schemeClr val="tx1"/>
              </a:solidFill>
              <a:round/>
              <a:headEnd/>
              <a:tailEnd/>
            </a:ln>
            <a:effectLst/>
          </p:spPr>
          <p:txBody>
            <a:bodyPr/>
            <a:lstStyle/>
            <a:p>
              <a:endParaRPr lang="en-US"/>
            </a:p>
          </p:txBody>
        </p:sp>
        <p:sp>
          <p:nvSpPr>
            <p:cNvPr id="1749052" name="Line 60"/>
            <p:cNvSpPr>
              <a:spLocks noChangeShapeType="1"/>
            </p:cNvSpPr>
            <p:nvPr/>
          </p:nvSpPr>
          <p:spPr bwMode="auto">
            <a:xfrm>
              <a:off x="3020" y="1353"/>
              <a:ext cx="816" cy="0"/>
            </a:xfrm>
            <a:prstGeom prst="line">
              <a:avLst/>
            </a:prstGeom>
            <a:noFill/>
            <a:ln w="12700">
              <a:solidFill>
                <a:schemeClr val="tx1"/>
              </a:solidFill>
              <a:round/>
              <a:headEnd/>
              <a:tailEnd/>
            </a:ln>
            <a:effectLst/>
          </p:spPr>
          <p:txBody>
            <a:bodyPr/>
            <a:lstStyle/>
            <a:p>
              <a:endParaRPr lang="en-US"/>
            </a:p>
          </p:txBody>
        </p:sp>
        <p:sp>
          <p:nvSpPr>
            <p:cNvPr id="1749055" name="Rectangle 63"/>
            <p:cNvSpPr>
              <a:spLocks noChangeArrowheads="1"/>
            </p:cNvSpPr>
            <p:nvPr/>
          </p:nvSpPr>
          <p:spPr bwMode="auto">
            <a:xfrm>
              <a:off x="2060" y="777"/>
              <a:ext cx="960" cy="720"/>
            </a:xfrm>
            <a:prstGeom prst="rect">
              <a:avLst/>
            </a:prstGeom>
            <a:noFill/>
            <a:ln w="12700">
              <a:solidFill>
                <a:schemeClr val="tx1"/>
              </a:solidFill>
              <a:miter lim="800000"/>
              <a:headEnd/>
              <a:tailEnd/>
            </a:ln>
            <a:effectLst/>
          </p:spPr>
          <p:txBody>
            <a:bodyPr wrap="none" anchor="ctr"/>
            <a:lstStyle/>
            <a:p>
              <a:endParaRPr lang="en-US"/>
            </a:p>
          </p:txBody>
        </p:sp>
        <p:sp>
          <p:nvSpPr>
            <p:cNvPr id="1749056" name="Line 64"/>
            <p:cNvSpPr>
              <a:spLocks noChangeShapeType="1"/>
            </p:cNvSpPr>
            <p:nvPr/>
          </p:nvSpPr>
          <p:spPr bwMode="auto">
            <a:xfrm>
              <a:off x="2060" y="921"/>
              <a:ext cx="960" cy="0"/>
            </a:xfrm>
            <a:prstGeom prst="line">
              <a:avLst/>
            </a:prstGeom>
            <a:noFill/>
            <a:ln w="12700">
              <a:solidFill>
                <a:schemeClr val="tx1"/>
              </a:solidFill>
              <a:round/>
              <a:headEnd/>
              <a:tailEnd/>
            </a:ln>
            <a:effectLst/>
          </p:spPr>
          <p:txBody>
            <a:bodyPr/>
            <a:lstStyle/>
            <a:p>
              <a:endParaRPr lang="en-US"/>
            </a:p>
          </p:txBody>
        </p:sp>
        <p:sp>
          <p:nvSpPr>
            <p:cNvPr id="1749057" name="Line 65"/>
            <p:cNvSpPr>
              <a:spLocks noChangeShapeType="1"/>
            </p:cNvSpPr>
            <p:nvPr/>
          </p:nvSpPr>
          <p:spPr bwMode="auto">
            <a:xfrm>
              <a:off x="2060" y="1065"/>
              <a:ext cx="960" cy="0"/>
            </a:xfrm>
            <a:prstGeom prst="line">
              <a:avLst/>
            </a:prstGeom>
            <a:noFill/>
            <a:ln w="12700">
              <a:solidFill>
                <a:schemeClr val="tx1"/>
              </a:solidFill>
              <a:round/>
              <a:headEnd/>
              <a:tailEnd/>
            </a:ln>
            <a:effectLst/>
          </p:spPr>
          <p:txBody>
            <a:bodyPr/>
            <a:lstStyle/>
            <a:p>
              <a:endParaRPr lang="en-US"/>
            </a:p>
          </p:txBody>
        </p:sp>
        <p:sp>
          <p:nvSpPr>
            <p:cNvPr id="1749058" name="Line 66"/>
            <p:cNvSpPr>
              <a:spLocks noChangeShapeType="1"/>
            </p:cNvSpPr>
            <p:nvPr/>
          </p:nvSpPr>
          <p:spPr bwMode="auto">
            <a:xfrm>
              <a:off x="2060" y="1209"/>
              <a:ext cx="960" cy="0"/>
            </a:xfrm>
            <a:prstGeom prst="line">
              <a:avLst/>
            </a:prstGeom>
            <a:noFill/>
            <a:ln w="12700">
              <a:solidFill>
                <a:schemeClr val="tx1"/>
              </a:solidFill>
              <a:round/>
              <a:headEnd/>
              <a:tailEnd/>
            </a:ln>
            <a:effectLst/>
          </p:spPr>
          <p:txBody>
            <a:bodyPr/>
            <a:lstStyle/>
            <a:p>
              <a:endParaRPr lang="en-US"/>
            </a:p>
          </p:txBody>
        </p:sp>
        <p:sp>
          <p:nvSpPr>
            <p:cNvPr id="1749059" name="Line 67"/>
            <p:cNvSpPr>
              <a:spLocks noChangeShapeType="1"/>
            </p:cNvSpPr>
            <p:nvPr/>
          </p:nvSpPr>
          <p:spPr bwMode="auto">
            <a:xfrm>
              <a:off x="2060" y="1353"/>
              <a:ext cx="960" cy="0"/>
            </a:xfrm>
            <a:prstGeom prst="line">
              <a:avLst/>
            </a:prstGeom>
            <a:noFill/>
            <a:ln w="12700">
              <a:solidFill>
                <a:schemeClr val="tx1"/>
              </a:solidFill>
              <a:round/>
              <a:headEnd/>
              <a:tailEnd/>
            </a:ln>
            <a:effectLst/>
          </p:spPr>
          <p:txBody>
            <a:bodyPr/>
            <a:lstStyle/>
            <a:p>
              <a:endParaRPr lang="en-US"/>
            </a:p>
          </p:txBody>
        </p:sp>
        <p:sp>
          <p:nvSpPr>
            <p:cNvPr id="1749062" name="Text Box 70"/>
            <p:cNvSpPr txBox="1">
              <a:spLocks noChangeArrowheads="1"/>
            </p:cNvSpPr>
            <p:nvPr/>
          </p:nvSpPr>
          <p:spPr bwMode="auto">
            <a:xfrm>
              <a:off x="2060" y="777"/>
              <a:ext cx="183" cy="778"/>
            </a:xfrm>
            <a:prstGeom prst="rect">
              <a:avLst/>
            </a:prstGeom>
            <a:noFill/>
            <a:ln w="12700">
              <a:noFill/>
              <a:miter lim="800000"/>
              <a:headEnd/>
              <a:tailEnd/>
            </a:ln>
            <a:effectLst/>
          </p:spPr>
          <p:txBody>
            <a:bodyPr wrap="none">
              <a:spAutoFit/>
            </a:bodyPr>
            <a:lstStyle/>
            <a:p>
              <a:r>
                <a:rPr lang="en-US" sz="1500">
                  <a:solidFill>
                    <a:schemeClr val="tx1"/>
                  </a:solidFill>
                </a:rPr>
                <a:t>1</a:t>
              </a:r>
            </a:p>
            <a:p>
              <a:r>
                <a:rPr lang="en-US" sz="1500">
                  <a:solidFill>
                    <a:schemeClr val="tx1"/>
                  </a:solidFill>
                </a:rPr>
                <a:t>1</a:t>
              </a:r>
            </a:p>
            <a:p>
              <a:r>
                <a:rPr lang="en-US" sz="1500">
                  <a:solidFill>
                    <a:schemeClr val="tx1"/>
                  </a:solidFill>
                </a:rPr>
                <a:t>1</a:t>
              </a:r>
            </a:p>
            <a:p>
              <a:r>
                <a:rPr lang="en-US" sz="1500">
                  <a:solidFill>
                    <a:schemeClr val="tx1"/>
                  </a:solidFill>
                </a:rPr>
                <a:t>0</a:t>
              </a:r>
            </a:p>
            <a:p>
              <a:r>
                <a:rPr lang="en-US" sz="1500">
                  <a:solidFill>
                    <a:schemeClr val="tx1"/>
                  </a:solidFill>
                </a:rPr>
                <a:t>1</a:t>
              </a:r>
            </a:p>
          </p:txBody>
        </p:sp>
        <p:sp>
          <p:nvSpPr>
            <p:cNvPr id="1749063" name="Line 71"/>
            <p:cNvSpPr>
              <a:spLocks noChangeShapeType="1"/>
            </p:cNvSpPr>
            <p:nvPr/>
          </p:nvSpPr>
          <p:spPr bwMode="auto">
            <a:xfrm>
              <a:off x="2204" y="777"/>
              <a:ext cx="0" cy="720"/>
            </a:xfrm>
            <a:prstGeom prst="line">
              <a:avLst/>
            </a:prstGeom>
            <a:noFill/>
            <a:ln w="12700">
              <a:solidFill>
                <a:schemeClr val="tx1"/>
              </a:solidFill>
              <a:round/>
              <a:headEnd/>
              <a:tailEnd/>
            </a:ln>
            <a:effectLst/>
          </p:spPr>
          <p:txBody>
            <a:bodyPr/>
            <a:lstStyle/>
            <a:p>
              <a:endParaRPr lang="en-US"/>
            </a:p>
          </p:txBody>
        </p:sp>
        <p:sp>
          <p:nvSpPr>
            <p:cNvPr id="1749064" name="Text Box 72"/>
            <p:cNvSpPr txBox="1">
              <a:spLocks noChangeArrowheads="1"/>
            </p:cNvSpPr>
            <p:nvPr/>
          </p:nvSpPr>
          <p:spPr bwMode="auto">
            <a:xfrm>
              <a:off x="2396" y="600"/>
              <a:ext cx="375" cy="213"/>
            </a:xfrm>
            <a:prstGeom prst="rect">
              <a:avLst/>
            </a:prstGeom>
            <a:noFill/>
            <a:ln w="12700">
              <a:noFill/>
              <a:miter lim="800000"/>
              <a:headEnd/>
              <a:tailEnd/>
            </a:ln>
            <a:effectLst/>
          </p:spPr>
          <p:txBody>
            <a:bodyPr wrap="none">
              <a:spAutoFit/>
            </a:bodyPr>
            <a:lstStyle/>
            <a:p>
              <a:r>
                <a:rPr lang="zh-CN" altLang="en-US" sz="1600" dirty="0">
                  <a:solidFill>
                    <a:schemeClr val="tx1"/>
                  </a:solidFill>
                </a:rPr>
                <a:t>标记</a:t>
              </a:r>
              <a:endParaRPr lang="en-US" sz="1600" dirty="0">
                <a:solidFill>
                  <a:schemeClr val="tx1"/>
                </a:solidFill>
              </a:endParaRPr>
            </a:p>
          </p:txBody>
        </p:sp>
        <p:sp>
          <p:nvSpPr>
            <p:cNvPr id="1749065" name="Text Box 73"/>
            <p:cNvSpPr txBox="1">
              <a:spLocks noChangeArrowheads="1"/>
            </p:cNvSpPr>
            <p:nvPr/>
          </p:nvSpPr>
          <p:spPr bwMode="auto">
            <a:xfrm>
              <a:off x="3179" y="450"/>
              <a:ext cx="504" cy="368"/>
            </a:xfrm>
            <a:prstGeom prst="rect">
              <a:avLst/>
            </a:prstGeom>
            <a:noFill/>
            <a:ln w="12700">
              <a:noFill/>
              <a:miter lim="800000"/>
              <a:headEnd/>
              <a:tailEnd/>
            </a:ln>
            <a:effectLst/>
          </p:spPr>
          <p:txBody>
            <a:bodyPr wrap="none">
              <a:spAutoFit/>
            </a:bodyPr>
            <a:lstStyle/>
            <a:p>
              <a:pPr algn="ctr"/>
              <a:r>
                <a:rPr lang="zh-CN" altLang="en-US" sz="1600" dirty="0" smtClean="0">
                  <a:solidFill>
                    <a:schemeClr val="tx1"/>
                  </a:solidFill>
                </a:rPr>
                <a:t>物理页</a:t>
              </a:r>
              <a:endParaRPr lang="en-US" altLang="zh-CN" sz="1600" dirty="0" smtClean="0">
                <a:solidFill>
                  <a:schemeClr val="tx1"/>
                </a:solidFill>
              </a:endParaRPr>
            </a:p>
            <a:p>
              <a:pPr algn="ctr"/>
              <a:r>
                <a:rPr lang="zh-CN" altLang="en-US" sz="1600" dirty="0" smtClean="0">
                  <a:solidFill>
                    <a:schemeClr val="tx1"/>
                  </a:solidFill>
                </a:rPr>
                <a:t>基地址</a:t>
              </a:r>
              <a:endParaRPr lang="en-US" sz="1600" dirty="0">
                <a:solidFill>
                  <a:schemeClr val="tx1"/>
                </a:solidFill>
              </a:endParaRPr>
            </a:p>
          </p:txBody>
        </p:sp>
        <p:sp>
          <p:nvSpPr>
            <p:cNvPr id="1749066" name="Text Box 74"/>
            <p:cNvSpPr txBox="1">
              <a:spLocks noChangeArrowheads="1"/>
            </p:cNvSpPr>
            <p:nvPr/>
          </p:nvSpPr>
          <p:spPr bwMode="auto">
            <a:xfrm>
              <a:off x="2060" y="600"/>
              <a:ext cx="201" cy="212"/>
            </a:xfrm>
            <a:prstGeom prst="rect">
              <a:avLst/>
            </a:prstGeom>
            <a:noFill/>
            <a:ln w="12700">
              <a:noFill/>
              <a:miter lim="800000"/>
              <a:headEnd/>
              <a:tailEnd/>
            </a:ln>
            <a:effectLst/>
          </p:spPr>
          <p:txBody>
            <a:bodyPr wrap="none">
              <a:spAutoFit/>
            </a:bodyPr>
            <a:lstStyle/>
            <a:p>
              <a:r>
                <a:rPr lang="en-US" sz="1600">
                  <a:solidFill>
                    <a:schemeClr val="tx1"/>
                  </a:solidFill>
                </a:rPr>
                <a:t>V</a:t>
              </a:r>
            </a:p>
          </p:txBody>
        </p:sp>
        <p:sp>
          <p:nvSpPr>
            <p:cNvPr id="1749067" name="Text Box 75"/>
            <p:cNvSpPr txBox="1">
              <a:spLocks noChangeArrowheads="1"/>
            </p:cNvSpPr>
            <p:nvPr/>
          </p:nvSpPr>
          <p:spPr bwMode="auto">
            <a:xfrm>
              <a:off x="2828" y="1497"/>
              <a:ext cx="409" cy="233"/>
            </a:xfrm>
            <a:prstGeom prst="rect">
              <a:avLst/>
            </a:prstGeom>
            <a:noFill/>
            <a:ln w="12700">
              <a:noFill/>
              <a:miter lim="800000"/>
              <a:headEnd/>
              <a:tailEnd/>
            </a:ln>
            <a:effectLst/>
          </p:spPr>
          <p:txBody>
            <a:bodyPr wrap="none">
              <a:spAutoFit/>
            </a:bodyPr>
            <a:lstStyle/>
            <a:p>
              <a:r>
                <a:rPr lang="zh-CN" altLang="en-US" b="1" dirty="0" smtClean="0">
                  <a:solidFill>
                    <a:schemeClr val="tx1"/>
                  </a:solidFill>
                </a:rPr>
                <a:t>快表</a:t>
              </a:r>
              <a:endParaRPr lang="en-US" b="1" dirty="0">
                <a:solidFill>
                  <a:schemeClr val="tx1"/>
                </a:solidFill>
              </a:endParaRPr>
            </a:p>
          </p:txBody>
        </p:sp>
      </p:grpSp>
      <p:sp>
        <p:nvSpPr>
          <p:cNvPr id="1749069" name="Text Box 77"/>
          <p:cNvSpPr txBox="1">
            <a:spLocks noChangeArrowheads="1"/>
          </p:cNvSpPr>
          <p:nvPr/>
        </p:nvSpPr>
        <p:spPr bwMode="auto">
          <a:xfrm>
            <a:off x="2315283" y="5691188"/>
            <a:ext cx="1954382" cy="646331"/>
          </a:xfrm>
          <a:prstGeom prst="rect">
            <a:avLst/>
          </a:prstGeom>
          <a:noFill/>
          <a:ln w="12700">
            <a:noFill/>
            <a:miter lim="800000"/>
            <a:headEnd/>
            <a:tailEnd/>
          </a:ln>
          <a:effectLst/>
        </p:spPr>
        <p:txBody>
          <a:bodyPr wrap="none">
            <a:spAutoFit/>
          </a:bodyPr>
          <a:lstStyle/>
          <a:p>
            <a:pPr algn="ctr"/>
            <a:r>
              <a:rPr lang="zh-CN" altLang="en-US" b="1" dirty="0">
                <a:solidFill>
                  <a:schemeClr val="tx1"/>
                </a:solidFill>
              </a:rPr>
              <a:t>页表</a:t>
            </a:r>
            <a:endParaRPr lang="en-US" b="1" dirty="0">
              <a:solidFill>
                <a:schemeClr val="tx1"/>
              </a:solidFill>
            </a:endParaRPr>
          </a:p>
          <a:p>
            <a:pPr algn="ctr"/>
            <a:r>
              <a:rPr lang="en-US" dirty="0" smtClean="0">
                <a:solidFill>
                  <a:schemeClr val="tx1"/>
                </a:solidFill>
              </a:rPr>
              <a:t>(</a:t>
            </a:r>
            <a:r>
              <a:rPr lang="zh-CN" altLang="en-US" dirty="0">
                <a:solidFill>
                  <a:schemeClr val="tx1"/>
                </a:solidFill>
              </a:rPr>
              <a:t>在物理</a:t>
            </a:r>
            <a:r>
              <a:rPr lang="zh-CN" altLang="en-US" dirty="0" smtClean="0">
                <a:solidFill>
                  <a:schemeClr val="tx1"/>
                </a:solidFill>
              </a:rPr>
              <a:t>存储器中</a:t>
            </a:r>
            <a:r>
              <a:rPr lang="en-US" dirty="0" smtClean="0">
                <a:solidFill>
                  <a:schemeClr val="tx1"/>
                </a:solidFill>
              </a:rPr>
              <a:t>)</a:t>
            </a:r>
            <a:endParaRPr lang="en-US" dirty="0">
              <a:solidFill>
                <a:schemeClr val="tx1"/>
              </a:solidFill>
            </a:endParaRPr>
          </a:p>
        </p:txBody>
      </p:sp>
      <p:grpSp>
        <p:nvGrpSpPr>
          <p:cNvPr id="3" name="Group 85"/>
          <p:cNvGrpSpPr>
            <a:grpSpLocks/>
          </p:cNvGrpSpPr>
          <p:nvPr/>
        </p:nvGrpSpPr>
        <p:grpSpPr bwMode="auto">
          <a:xfrm>
            <a:off x="5638800" y="1371600"/>
            <a:ext cx="920750" cy="3124200"/>
            <a:chOff x="3356" y="801"/>
            <a:chExt cx="580" cy="2031"/>
          </a:xfrm>
        </p:grpSpPr>
        <p:sp>
          <p:nvSpPr>
            <p:cNvPr id="1749070" name="Line 78"/>
            <p:cNvSpPr>
              <a:spLocks noChangeShapeType="1"/>
            </p:cNvSpPr>
            <p:nvPr/>
          </p:nvSpPr>
          <p:spPr bwMode="auto">
            <a:xfrm>
              <a:off x="3356" y="801"/>
              <a:ext cx="580" cy="1311"/>
            </a:xfrm>
            <a:prstGeom prst="line">
              <a:avLst/>
            </a:prstGeom>
            <a:noFill/>
            <a:ln w="12700">
              <a:solidFill>
                <a:schemeClr val="tx1"/>
              </a:solidFill>
              <a:round/>
              <a:headEnd type="oval" w="med" len="med"/>
              <a:tailEnd type="triangle" w="med" len="med"/>
            </a:ln>
            <a:effectLst/>
          </p:spPr>
          <p:txBody>
            <a:bodyPr/>
            <a:lstStyle/>
            <a:p>
              <a:endParaRPr lang="en-US"/>
            </a:p>
          </p:txBody>
        </p:sp>
        <p:sp>
          <p:nvSpPr>
            <p:cNvPr id="1749071" name="Line 79"/>
            <p:cNvSpPr>
              <a:spLocks noChangeShapeType="1"/>
            </p:cNvSpPr>
            <p:nvPr/>
          </p:nvSpPr>
          <p:spPr bwMode="auto">
            <a:xfrm>
              <a:off x="3356" y="945"/>
              <a:ext cx="576" cy="912"/>
            </a:xfrm>
            <a:prstGeom prst="line">
              <a:avLst/>
            </a:prstGeom>
            <a:noFill/>
            <a:ln w="12700">
              <a:solidFill>
                <a:schemeClr val="tx1"/>
              </a:solidFill>
              <a:round/>
              <a:headEnd type="oval" w="med" len="med"/>
              <a:tailEnd type="triangle" w="med" len="med"/>
            </a:ln>
            <a:effectLst/>
          </p:spPr>
          <p:txBody>
            <a:bodyPr/>
            <a:lstStyle/>
            <a:p>
              <a:endParaRPr lang="en-US"/>
            </a:p>
          </p:txBody>
        </p:sp>
        <p:sp>
          <p:nvSpPr>
            <p:cNvPr id="1749072" name="Line 80"/>
            <p:cNvSpPr>
              <a:spLocks noChangeShapeType="1"/>
            </p:cNvSpPr>
            <p:nvPr/>
          </p:nvSpPr>
          <p:spPr bwMode="auto">
            <a:xfrm>
              <a:off x="3356" y="1089"/>
              <a:ext cx="580" cy="1311"/>
            </a:xfrm>
            <a:prstGeom prst="line">
              <a:avLst/>
            </a:prstGeom>
            <a:noFill/>
            <a:ln w="12700">
              <a:solidFill>
                <a:schemeClr val="tx1"/>
              </a:solidFill>
              <a:round/>
              <a:headEnd type="oval" w="med" len="med"/>
              <a:tailEnd type="triangle" w="med" len="med"/>
            </a:ln>
            <a:effectLst/>
          </p:spPr>
          <p:txBody>
            <a:bodyPr/>
            <a:lstStyle/>
            <a:p>
              <a:endParaRPr lang="en-US"/>
            </a:p>
          </p:txBody>
        </p:sp>
        <p:sp>
          <p:nvSpPr>
            <p:cNvPr id="1749073" name="Line 81"/>
            <p:cNvSpPr>
              <a:spLocks noChangeShapeType="1"/>
            </p:cNvSpPr>
            <p:nvPr/>
          </p:nvSpPr>
          <p:spPr bwMode="auto">
            <a:xfrm>
              <a:off x="3356" y="1329"/>
              <a:ext cx="580" cy="1503"/>
            </a:xfrm>
            <a:prstGeom prst="line">
              <a:avLst/>
            </a:prstGeom>
            <a:noFill/>
            <a:ln w="12700">
              <a:solidFill>
                <a:schemeClr val="tx1"/>
              </a:solidFill>
              <a:round/>
              <a:headEnd type="oval" w="med" len="med"/>
              <a:tailEnd type="triangle" w="med" len="med"/>
            </a:ln>
            <a:effectLst/>
          </p:spPr>
          <p:txBody>
            <a:bodyPr/>
            <a:lstStyle/>
            <a:p>
              <a:endParaRPr lang="en-US"/>
            </a:p>
          </p:txBody>
        </p:sp>
      </p:grpSp>
      <p:sp>
        <p:nvSpPr>
          <p:cNvPr id="1749074" name="Line 82"/>
          <p:cNvSpPr>
            <a:spLocks noChangeShapeType="1"/>
          </p:cNvSpPr>
          <p:nvPr/>
        </p:nvSpPr>
        <p:spPr bwMode="auto">
          <a:xfrm>
            <a:off x="1530350" y="1295400"/>
            <a:ext cx="0" cy="2590800"/>
          </a:xfrm>
          <a:prstGeom prst="line">
            <a:avLst/>
          </a:prstGeom>
          <a:noFill/>
          <a:ln w="12700">
            <a:solidFill>
              <a:schemeClr val="tx1"/>
            </a:solidFill>
            <a:round/>
            <a:headEnd/>
            <a:tailEnd/>
          </a:ln>
          <a:effectLst/>
        </p:spPr>
        <p:txBody>
          <a:bodyPr/>
          <a:lstStyle/>
          <a:p>
            <a:endParaRPr lang="en-US"/>
          </a:p>
        </p:txBody>
      </p:sp>
      <p:grpSp>
        <p:nvGrpSpPr>
          <p:cNvPr id="4" name="Group 88"/>
          <p:cNvGrpSpPr>
            <a:grpSpLocks/>
          </p:cNvGrpSpPr>
          <p:nvPr/>
        </p:nvGrpSpPr>
        <p:grpSpPr bwMode="auto">
          <a:xfrm>
            <a:off x="1530350" y="1409700"/>
            <a:ext cx="2819400" cy="1219200"/>
            <a:chOff x="768" y="816"/>
            <a:chExt cx="1776" cy="768"/>
          </a:xfrm>
        </p:grpSpPr>
        <p:sp>
          <p:nvSpPr>
            <p:cNvPr id="1749061" name="Line 69"/>
            <p:cNvSpPr>
              <a:spLocks noChangeShapeType="1"/>
            </p:cNvSpPr>
            <p:nvPr/>
          </p:nvSpPr>
          <p:spPr bwMode="auto">
            <a:xfrm>
              <a:off x="768" y="1584"/>
              <a:ext cx="1776" cy="0"/>
            </a:xfrm>
            <a:prstGeom prst="line">
              <a:avLst/>
            </a:prstGeom>
            <a:noFill/>
            <a:ln w="12700">
              <a:solidFill>
                <a:schemeClr val="tx1"/>
              </a:solidFill>
              <a:round/>
              <a:headEnd/>
              <a:tailEnd/>
            </a:ln>
            <a:effectLst/>
          </p:spPr>
          <p:txBody>
            <a:bodyPr/>
            <a:lstStyle/>
            <a:p>
              <a:endParaRPr lang="en-US"/>
            </a:p>
          </p:txBody>
        </p:sp>
        <p:sp>
          <p:nvSpPr>
            <p:cNvPr id="1749078" name="Line 86"/>
            <p:cNvSpPr>
              <a:spLocks noChangeShapeType="1"/>
            </p:cNvSpPr>
            <p:nvPr/>
          </p:nvSpPr>
          <p:spPr bwMode="auto">
            <a:xfrm flipV="1">
              <a:off x="2544" y="816"/>
              <a:ext cx="0" cy="768"/>
            </a:xfrm>
            <a:prstGeom prst="line">
              <a:avLst/>
            </a:prstGeom>
            <a:noFill/>
            <a:ln w="12700">
              <a:solidFill>
                <a:schemeClr val="tx1"/>
              </a:solidFill>
              <a:round/>
              <a:headEnd/>
              <a:tailEnd type="triangle" w="med" len="med"/>
            </a:ln>
            <a:effectLst/>
          </p:spPr>
          <p:txBody>
            <a:bodyPr/>
            <a:lstStyle/>
            <a:p>
              <a:endParaRPr lang="en-US"/>
            </a:p>
          </p:txBody>
        </p:sp>
      </p:grpSp>
      <p:sp>
        <p:nvSpPr>
          <p:cNvPr id="73" name="TextBox 72"/>
          <p:cNvSpPr txBox="1"/>
          <p:nvPr/>
        </p:nvSpPr>
        <p:spPr>
          <a:xfrm rot="16200000">
            <a:off x="207403" y="3238080"/>
            <a:ext cx="1338828" cy="369332"/>
          </a:xfrm>
          <a:prstGeom prst="rect">
            <a:avLst/>
          </a:prstGeom>
          <a:noFill/>
          <a:ln>
            <a:solidFill>
              <a:schemeClr val="tx1"/>
            </a:solidFill>
          </a:ln>
        </p:spPr>
        <p:txBody>
          <a:bodyPr wrap="none" rtlCol="0">
            <a:spAutoFit/>
          </a:bodyPr>
          <a:lstStyle/>
          <a:p>
            <a:r>
              <a:rPr lang="zh-CN" altLang="en-US" dirty="0" smtClean="0">
                <a:solidFill>
                  <a:schemeClr val="tx1"/>
                </a:solidFill>
              </a:rPr>
              <a:t>页表寄存器</a:t>
            </a:r>
            <a:endParaRPr lang="en-US" dirty="0">
              <a:solidFill>
                <a:schemeClr val="tx1"/>
              </a:solidFill>
            </a:endParaRPr>
          </a:p>
        </p:txBody>
      </p:sp>
      <p:cxnSp>
        <p:nvCxnSpPr>
          <p:cNvPr id="74" name="Straight Arrow Connector 73"/>
          <p:cNvCxnSpPr/>
          <p:nvPr/>
        </p:nvCxnSpPr>
        <p:spPr bwMode="auto">
          <a:xfrm>
            <a:off x="1066800" y="3200400"/>
            <a:ext cx="1219200" cy="1588"/>
          </a:xfrm>
          <a:prstGeom prst="straightConnector1">
            <a:avLst/>
          </a:prstGeom>
          <a:noFill/>
          <a:ln w="12700" cap="flat" cmpd="sng" algn="ctr">
            <a:solidFill>
              <a:schemeClr val="tx1"/>
            </a:solidFill>
            <a:prstDash val="solid"/>
            <a:round/>
            <a:headEnd type="none" w="med" len="med"/>
            <a:tailEnd type="arrow"/>
          </a:ln>
          <a:effectLst/>
        </p:spPr>
      </p:cxn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down)">
                                      <p:cBhvr>
                                        <p:cTn id="11" dur="5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nodeType="click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wipe(up)">
                                      <p:cBhvr>
                                        <p:cTn id="1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5922" name="Rectangle 2"/>
          <p:cNvSpPr>
            <a:spLocks noGrp="1" noChangeArrowheads="1"/>
          </p:cNvSpPr>
          <p:nvPr>
            <p:ph type="title"/>
          </p:nvPr>
        </p:nvSpPr>
        <p:spPr/>
        <p:txBody>
          <a:bodyPr/>
          <a:lstStyle/>
          <a:p>
            <a:r>
              <a:rPr lang="en-US" dirty="0"/>
              <a:t>Translation </a:t>
            </a:r>
            <a:r>
              <a:rPr lang="en-US" dirty="0" err="1"/>
              <a:t>Lookaside</a:t>
            </a:r>
            <a:r>
              <a:rPr lang="en-US" dirty="0"/>
              <a:t> Buffers (TLBs</a:t>
            </a:r>
            <a:r>
              <a:rPr lang="en-US" dirty="0" smtClean="0"/>
              <a:t>) </a:t>
            </a:r>
            <a:r>
              <a:rPr lang="zh-CN" altLang="en-US" dirty="0" smtClean="0"/>
              <a:t>快表</a:t>
            </a:r>
            <a:endParaRPr lang="en-US" dirty="0"/>
          </a:p>
        </p:txBody>
      </p:sp>
      <p:sp>
        <p:nvSpPr>
          <p:cNvPr id="1745923" name="Rectangle 3"/>
          <p:cNvSpPr>
            <a:spLocks noGrp="1" noChangeArrowheads="1"/>
          </p:cNvSpPr>
          <p:nvPr>
            <p:ph type="body" idx="1"/>
          </p:nvPr>
        </p:nvSpPr>
        <p:spPr>
          <a:xfrm>
            <a:off x="533400" y="914400"/>
            <a:ext cx="8153400" cy="716093"/>
          </a:xfrm>
        </p:spPr>
        <p:txBody>
          <a:bodyPr/>
          <a:lstStyle/>
          <a:p>
            <a:r>
              <a:rPr lang="zh-CN" altLang="en-US" dirty="0" smtClean="0"/>
              <a:t>正和其它的</a:t>
            </a:r>
            <a:r>
              <a:rPr lang="en-US" altLang="zh-CN" dirty="0" smtClean="0"/>
              <a:t>cache</a:t>
            </a:r>
            <a:r>
              <a:rPr lang="zh-CN" altLang="en-US" dirty="0" smtClean="0"/>
              <a:t>一样，</a:t>
            </a:r>
            <a:r>
              <a:rPr lang="en-US" altLang="zh-CN" dirty="0"/>
              <a:t> TLB </a:t>
            </a:r>
            <a:r>
              <a:rPr lang="zh-CN" altLang="en-US" dirty="0" smtClean="0"/>
              <a:t>的组织形式也是全相联，组相联，直接映射这几种</a:t>
            </a:r>
            <a:endParaRPr lang="en-US" dirty="0"/>
          </a:p>
        </p:txBody>
      </p:sp>
      <p:sp>
        <p:nvSpPr>
          <p:cNvPr id="1745933" name="Rectangle 13"/>
          <p:cNvSpPr>
            <a:spLocks noChangeArrowheads="1"/>
          </p:cNvSpPr>
          <p:nvPr/>
        </p:nvSpPr>
        <p:spPr bwMode="auto">
          <a:xfrm>
            <a:off x="533400" y="2667000"/>
            <a:ext cx="8153400" cy="1190069"/>
          </a:xfrm>
          <a:prstGeom prst="rect">
            <a:avLst/>
          </a:prstGeom>
          <a:noFill/>
          <a:ln w="12700">
            <a:noFill/>
            <a:miter lim="800000"/>
            <a:headEnd/>
            <a:tailEnd/>
          </a:ln>
          <a:effectLst/>
        </p:spPr>
        <p:txBody>
          <a:bodyPr lIns="63500" tIns="25400" rIns="63500" bIns="25400">
            <a:spAutoFit/>
          </a:bodyPr>
          <a:lstStyle/>
          <a:p>
            <a:pPr marL="287338" indent="-287338">
              <a:spcBef>
                <a:spcPct val="30000"/>
              </a:spcBef>
              <a:buClr>
                <a:schemeClr val="accent1"/>
              </a:buClr>
              <a:buSzPct val="75000"/>
              <a:buFont typeface="Wingdings" pitchFamily="2" charset="2"/>
              <a:buChar char="q"/>
            </a:pPr>
            <a:r>
              <a:rPr lang="en-US" sz="2400" dirty="0">
                <a:solidFill>
                  <a:schemeClr val="tx1"/>
                </a:solidFill>
              </a:rPr>
              <a:t>TLB </a:t>
            </a:r>
            <a:r>
              <a:rPr lang="zh-CN" altLang="en-US" sz="2400" dirty="0" smtClean="0">
                <a:solidFill>
                  <a:schemeClr val="tx1"/>
                </a:solidFill>
              </a:rPr>
              <a:t>的访问时间通常是要比</a:t>
            </a:r>
            <a:r>
              <a:rPr lang="en-US" altLang="zh-CN" sz="2400" dirty="0" smtClean="0">
                <a:solidFill>
                  <a:schemeClr val="tx1"/>
                </a:solidFill>
              </a:rPr>
              <a:t>cache</a:t>
            </a:r>
            <a:r>
              <a:rPr lang="zh-CN" altLang="en-US" sz="2400" dirty="0" smtClean="0">
                <a:solidFill>
                  <a:schemeClr val="tx1"/>
                </a:solidFill>
              </a:rPr>
              <a:t>的访问时间短</a:t>
            </a:r>
            <a:r>
              <a:rPr lang="en-US" sz="2400" dirty="0" smtClean="0">
                <a:solidFill>
                  <a:schemeClr val="tx1"/>
                </a:solidFill>
              </a:rPr>
              <a:t> (</a:t>
            </a:r>
            <a:r>
              <a:rPr lang="zh-CN" altLang="en-US" sz="2400" dirty="0" smtClean="0">
                <a:solidFill>
                  <a:schemeClr val="tx1"/>
                </a:solidFill>
              </a:rPr>
              <a:t>因为</a:t>
            </a:r>
            <a:r>
              <a:rPr lang="en-US" sz="2400" dirty="0" smtClean="0">
                <a:solidFill>
                  <a:schemeClr val="tx1"/>
                </a:solidFill>
              </a:rPr>
              <a:t>TLB</a:t>
            </a:r>
            <a:r>
              <a:rPr lang="zh-CN" altLang="en-US" sz="2400" dirty="0" smtClean="0">
                <a:solidFill>
                  <a:schemeClr val="tx1"/>
                </a:solidFill>
              </a:rPr>
              <a:t>比</a:t>
            </a:r>
            <a:r>
              <a:rPr lang="en-US" altLang="zh-CN" sz="2400" dirty="0" smtClean="0">
                <a:solidFill>
                  <a:schemeClr val="tx1"/>
                </a:solidFill>
              </a:rPr>
              <a:t>cache</a:t>
            </a:r>
            <a:r>
              <a:rPr lang="zh-CN" altLang="en-US" sz="2400" dirty="0" smtClean="0">
                <a:solidFill>
                  <a:schemeClr val="tx1"/>
                </a:solidFill>
              </a:rPr>
              <a:t>小很多</a:t>
            </a:r>
            <a:r>
              <a:rPr lang="en-US" sz="2400" dirty="0" smtClean="0">
                <a:solidFill>
                  <a:schemeClr val="tx1"/>
                </a:solidFill>
              </a:rPr>
              <a:t>)</a:t>
            </a:r>
            <a:endParaRPr lang="en-US" sz="2400" dirty="0">
              <a:solidFill>
                <a:schemeClr val="tx1"/>
              </a:solidFill>
            </a:endParaRPr>
          </a:p>
          <a:p>
            <a:pPr marL="741363" lvl="1" indent="-246063">
              <a:spcBef>
                <a:spcPct val="30000"/>
              </a:spcBef>
              <a:buClr>
                <a:schemeClr val="accent1"/>
              </a:buClr>
              <a:buSzPct val="75000"/>
              <a:buFont typeface="Monotype Sorts" pitchFamily="2" charset="2"/>
              <a:buChar char="l"/>
            </a:pPr>
            <a:r>
              <a:rPr lang="en-US" sz="2000" dirty="0" smtClean="0">
                <a:solidFill>
                  <a:schemeClr val="tx1"/>
                </a:solidFill>
              </a:rPr>
              <a:t>TLB </a:t>
            </a:r>
            <a:r>
              <a:rPr lang="zh-CN" altLang="en-US" sz="2000" dirty="0" smtClean="0">
                <a:solidFill>
                  <a:schemeClr val="tx1"/>
                </a:solidFill>
              </a:rPr>
              <a:t>通常不会超过</a:t>
            </a:r>
            <a:r>
              <a:rPr lang="en-US" altLang="zh-CN" sz="2000" dirty="0" smtClean="0">
                <a:solidFill>
                  <a:schemeClr val="tx1"/>
                </a:solidFill>
              </a:rPr>
              <a:t>512</a:t>
            </a:r>
            <a:r>
              <a:rPr lang="zh-CN" altLang="en-US" sz="2000" dirty="0" smtClean="0">
                <a:solidFill>
                  <a:schemeClr val="tx1"/>
                </a:solidFill>
              </a:rPr>
              <a:t>项</a:t>
            </a:r>
            <a:endParaRPr lang="en-US" sz="2000" dirty="0">
              <a:solidFill>
                <a:schemeClr val="tx1"/>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459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593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3874" name="Rectangle 2"/>
          <p:cNvSpPr>
            <a:spLocks noGrp="1" noChangeArrowheads="1"/>
          </p:cNvSpPr>
          <p:nvPr>
            <p:ph type="title"/>
          </p:nvPr>
        </p:nvSpPr>
        <p:spPr/>
        <p:txBody>
          <a:bodyPr/>
          <a:lstStyle/>
          <a:p>
            <a:r>
              <a:rPr lang="en-US"/>
              <a:t>A TLB in the Memory Hierarchy</a:t>
            </a:r>
          </a:p>
        </p:txBody>
      </p:sp>
      <p:sp>
        <p:nvSpPr>
          <p:cNvPr id="1743875" name="Rectangle 3"/>
          <p:cNvSpPr>
            <a:spLocks noGrp="1" noChangeArrowheads="1"/>
          </p:cNvSpPr>
          <p:nvPr>
            <p:ph type="body" idx="1"/>
          </p:nvPr>
        </p:nvSpPr>
        <p:spPr>
          <a:xfrm>
            <a:off x="533400" y="3581400"/>
            <a:ext cx="8305800" cy="2959785"/>
          </a:xfrm>
        </p:spPr>
        <p:txBody>
          <a:bodyPr/>
          <a:lstStyle/>
          <a:p>
            <a:pPr>
              <a:lnSpc>
                <a:spcPct val="100000"/>
              </a:lnSpc>
              <a:spcBef>
                <a:spcPts val="600"/>
              </a:spcBef>
            </a:pPr>
            <a:r>
              <a:rPr lang="en-US" dirty="0" smtClean="0"/>
              <a:t>TLB </a:t>
            </a:r>
            <a:r>
              <a:rPr lang="zh-CN" altLang="en-US" dirty="0" smtClean="0"/>
              <a:t>缺失</a:t>
            </a:r>
            <a:r>
              <a:rPr lang="en-US" dirty="0" smtClean="0"/>
              <a:t>–</a:t>
            </a:r>
            <a:r>
              <a:rPr lang="zh-CN" altLang="en-US" dirty="0" smtClean="0"/>
              <a:t>判断是缺页还是仅仅是一次</a:t>
            </a:r>
            <a:r>
              <a:rPr lang="en-US" altLang="zh-CN" dirty="0" smtClean="0"/>
              <a:t>TLB</a:t>
            </a:r>
            <a:r>
              <a:rPr lang="zh-CN" altLang="en-US" dirty="0" smtClean="0"/>
              <a:t>缺失？</a:t>
            </a:r>
            <a:r>
              <a:rPr lang="en-US" dirty="0" smtClean="0"/>
              <a:t> </a:t>
            </a:r>
            <a:endParaRPr lang="en-US" dirty="0"/>
          </a:p>
          <a:p>
            <a:pPr lvl="1">
              <a:lnSpc>
                <a:spcPct val="100000"/>
              </a:lnSpc>
              <a:spcBef>
                <a:spcPts val="600"/>
              </a:spcBef>
            </a:pPr>
            <a:r>
              <a:rPr lang="zh-CN" altLang="en-US" dirty="0" smtClean="0"/>
              <a:t>如果该页在主存中，那么</a:t>
            </a:r>
            <a:r>
              <a:rPr lang="en-US" altLang="zh-CN" dirty="0" smtClean="0"/>
              <a:t>TLB</a:t>
            </a:r>
            <a:r>
              <a:rPr lang="zh-CN" altLang="en-US" dirty="0" smtClean="0"/>
              <a:t>缺失只是一次转换缺失，处理器可以通过将页表中的变换装载到</a:t>
            </a:r>
            <a:r>
              <a:rPr lang="en-US" altLang="zh-CN" dirty="0" smtClean="0"/>
              <a:t>TLB</a:t>
            </a:r>
            <a:r>
              <a:rPr lang="zh-CN" altLang="en-US" dirty="0" smtClean="0"/>
              <a:t>并重新访问来进行缺失处理</a:t>
            </a:r>
            <a:r>
              <a:rPr lang="en-US" altLang="zh-CN" dirty="0" smtClean="0"/>
              <a:t>(TLB</a:t>
            </a:r>
            <a:r>
              <a:rPr lang="zh-CN" altLang="en-US" dirty="0" smtClean="0"/>
              <a:t>缺失既可以通过硬件处理，也可以通过软件处理</a:t>
            </a:r>
            <a:r>
              <a:rPr lang="en-US" altLang="zh-CN" dirty="0" smtClean="0"/>
              <a:t>)</a:t>
            </a:r>
            <a:endParaRPr lang="en-US" dirty="0" smtClean="0"/>
          </a:p>
          <a:p>
            <a:pPr lvl="2">
              <a:lnSpc>
                <a:spcPct val="100000"/>
              </a:lnSpc>
              <a:spcBef>
                <a:spcPts val="600"/>
              </a:spcBef>
            </a:pPr>
            <a:r>
              <a:rPr lang="en-US" dirty="0" smtClean="0"/>
              <a:t>Takes 10’s of cycles to find and load the translation info into the TLB</a:t>
            </a:r>
          </a:p>
          <a:p>
            <a:pPr lvl="1">
              <a:lnSpc>
                <a:spcPct val="100000"/>
              </a:lnSpc>
              <a:spcBef>
                <a:spcPts val="600"/>
              </a:spcBef>
            </a:pPr>
            <a:r>
              <a:rPr lang="zh-CN" altLang="en-US" dirty="0" smtClean="0"/>
              <a:t>如果该页不在主存中，</a:t>
            </a:r>
            <a:r>
              <a:rPr lang="en-US" altLang="zh-CN" dirty="0" smtClean="0"/>
              <a:t>TLB</a:t>
            </a:r>
            <a:r>
              <a:rPr lang="zh-CN" altLang="en-US" dirty="0" smtClean="0"/>
              <a:t>缺失就是一次真的缺页</a:t>
            </a:r>
            <a:endParaRPr lang="en-US" dirty="0"/>
          </a:p>
          <a:p>
            <a:pPr lvl="2">
              <a:lnSpc>
                <a:spcPct val="100000"/>
              </a:lnSpc>
              <a:spcBef>
                <a:spcPts val="600"/>
              </a:spcBef>
            </a:pPr>
            <a:r>
              <a:rPr lang="en-US" dirty="0"/>
              <a:t>Takes 1,000,000’s of cycles to service a page fault</a:t>
            </a:r>
          </a:p>
          <a:p>
            <a:pPr>
              <a:lnSpc>
                <a:spcPct val="100000"/>
              </a:lnSpc>
              <a:spcBef>
                <a:spcPts val="600"/>
              </a:spcBef>
            </a:pPr>
            <a:r>
              <a:rPr lang="en-US" dirty="0"/>
              <a:t>TLB </a:t>
            </a:r>
            <a:r>
              <a:rPr lang="zh-CN" altLang="en-US" dirty="0" smtClean="0"/>
              <a:t>缺失比缺页要频繁得多</a:t>
            </a:r>
            <a:endParaRPr lang="en-US" dirty="0"/>
          </a:p>
        </p:txBody>
      </p:sp>
      <p:sp>
        <p:nvSpPr>
          <p:cNvPr id="1743877" name="Line 5"/>
          <p:cNvSpPr>
            <a:spLocks noChangeShapeType="1"/>
          </p:cNvSpPr>
          <p:nvPr/>
        </p:nvSpPr>
        <p:spPr bwMode="auto">
          <a:xfrm>
            <a:off x="1193800" y="1061476"/>
            <a:ext cx="977900" cy="0"/>
          </a:xfrm>
          <a:prstGeom prst="line">
            <a:avLst/>
          </a:prstGeom>
          <a:noFill/>
          <a:ln w="25400">
            <a:solidFill>
              <a:schemeClr val="tx1"/>
            </a:solidFill>
            <a:round/>
            <a:headEnd/>
            <a:tailEnd/>
          </a:ln>
          <a:effectLst/>
        </p:spPr>
        <p:txBody>
          <a:bodyPr wrap="none" anchor="ctr"/>
          <a:lstStyle/>
          <a:p>
            <a:endParaRPr lang="en-US"/>
          </a:p>
        </p:txBody>
      </p:sp>
      <p:sp>
        <p:nvSpPr>
          <p:cNvPr id="1743878" name="Line 6"/>
          <p:cNvSpPr>
            <a:spLocks noChangeShapeType="1"/>
          </p:cNvSpPr>
          <p:nvPr/>
        </p:nvSpPr>
        <p:spPr bwMode="auto">
          <a:xfrm>
            <a:off x="2184400" y="1073455"/>
            <a:ext cx="0" cy="874470"/>
          </a:xfrm>
          <a:prstGeom prst="line">
            <a:avLst/>
          </a:prstGeom>
          <a:noFill/>
          <a:ln w="25400">
            <a:solidFill>
              <a:schemeClr val="tx1"/>
            </a:solidFill>
            <a:round/>
            <a:headEnd/>
            <a:tailEnd/>
          </a:ln>
          <a:effectLst/>
        </p:spPr>
        <p:txBody>
          <a:bodyPr wrap="none" anchor="ctr"/>
          <a:lstStyle/>
          <a:p>
            <a:endParaRPr lang="en-US"/>
          </a:p>
        </p:txBody>
      </p:sp>
      <p:sp>
        <p:nvSpPr>
          <p:cNvPr id="1743879" name="Line 7"/>
          <p:cNvSpPr>
            <a:spLocks noChangeShapeType="1"/>
          </p:cNvSpPr>
          <p:nvPr/>
        </p:nvSpPr>
        <p:spPr bwMode="auto">
          <a:xfrm flipH="1">
            <a:off x="1143000" y="1983862"/>
            <a:ext cx="1054100" cy="0"/>
          </a:xfrm>
          <a:prstGeom prst="line">
            <a:avLst/>
          </a:prstGeom>
          <a:noFill/>
          <a:ln w="25400">
            <a:solidFill>
              <a:schemeClr val="tx1"/>
            </a:solidFill>
            <a:round/>
            <a:headEnd/>
            <a:tailEnd/>
          </a:ln>
          <a:effectLst/>
        </p:spPr>
        <p:txBody>
          <a:bodyPr wrap="none" anchor="ctr"/>
          <a:lstStyle/>
          <a:p>
            <a:endParaRPr lang="en-US"/>
          </a:p>
        </p:txBody>
      </p:sp>
      <p:sp>
        <p:nvSpPr>
          <p:cNvPr id="1743880" name="Rectangle 8"/>
          <p:cNvSpPr>
            <a:spLocks noChangeArrowheads="1"/>
          </p:cNvSpPr>
          <p:nvPr/>
        </p:nvSpPr>
        <p:spPr bwMode="auto">
          <a:xfrm>
            <a:off x="1244600" y="1408868"/>
            <a:ext cx="609600" cy="268031"/>
          </a:xfrm>
          <a:prstGeom prst="rect">
            <a:avLst/>
          </a:prstGeom>
          <a:noFill/>
          <a:ln w="12700">
            <a:noFill/>
            <a:miter lim="800000"/>
            <a:headEnd/>
            <a:tailEnd/>
          </a:ln>
          <a:effectLst/>
        </p:spPr>
        <p:txBody>
          <a:bodyPr wrap="none" lIns="63500" tIns="25400" rIns="63500" bIns="25400">
            <a:spAutoFit/>
          </a:bodyPr>
          <a:lstStyle/>
          <a:p>
            <a:pPr>
              <a:lnSpc>
                <a:spcPct val="85000"/>
              </a:lnSpc>
            </a:pPr>
            <a:r>
              <a:rPr lang="en-US" b="1">
                <a:solidFill>
                  <a:schemeClr val="tx1"/>
                </a:solidFill>
              </a:rPr>
              <a:t>CPU</a:t>
            </a:r>
          </a:p>
        </p:txBody>
      </p:sp>
      <p:sp>
        <p:nvSpPr>
          <p:cNvPr id="1743881" name="Rectangle 9"/>
          <p:cNvSpPr>
            <a:spLocks noChangeArrowheads="1"/>
          </p:cNvSpPr>
          <p:nvPr/>
        </p:nvSpPr>
        <p:spPr bwMode="auto">
          <a:xfrm>
            <a:off x="2844800" y="1097413"/>
            <a:ext cx="1066800" cy="850512"/>
          </a:xfrm>
          <a:prstGeom prst="rect">
            <a:avLst/>
          </a:prstGeom>
          <a:noFill/>
          <a:ln w="25400">
            <a:solidFill>
              <a:schemeClr val="tx1"/>
            </a:solidFill>
            <a:miter lim="800000"/>
            <a:headEnd/>
            <a:tailEnd/>
          </a:ln>
          <a:effectLst/>
        </p:spPr>
        <p:txBody>
          <a:bodyPr wrap="none" lIns="90488" tIns="44450" rIns="90488" bIns="44450" anchor="ctr"/>
          <a:lstStyle/>
          <a:p>
            <a:pPr algn="ctr"/>
            <a:r>
              <a:rPr lang="en-US" b="1">
                <a:solidFill>
                  <a:schemeClr val="tx1"/>
                </a:solidFill>
              </a:rPr>
              <a:t>TLB</a:t>
            </a:r>
          </a:p>
          <a:p>
            <a:pPr algn="ctr"/>
            <a:r>
              <a:rPr lang="en-US" b="1">
                <a:solidFill>
                  <a:schemeClr val="tx1"/>
                </a:solidFill>
              </a:rPr>
              <a:t>Lookup</a:t>
            </a:r>
          </a:p>
        </p:txBody>
      </p:sp>
      <p:sp>
        <p:nvSpPr>
          <p:cNvPr id="1743882" name="Rectangle 10"/>
          <p:cNvSpPr>
            <a:spLocks noChangeArrowheads="1"/>
          </p:cNvSpPr>
          <p:nvPr/>
        </p:nvSpPr>
        <p:spPr bwMode="auto">
          <a:xfrm>
            <a:off x="4673600" y="1097413"/>
            <a:ext cx="1066800" cy="850512"/>
          </a:xfrm>
          <a:prstGeom prst="rect">
            <a:avLst/>
          </a:prstGeom>
          <a:noFill/>
          <a:ln w="25400">
            <a:solidFill>
              <a:schemeClr val="tx1"/>
            </a:solidFill>
            <a:miter lim="800000"/>
            <a:headEnd/>
            <a:tailEnd/>
          </a:ln>
          <a:effectLst/>
        </p:spPr>
        <p:txBody>
          <a:bodyPr wrap="none" lIns="90488" tIns="44450" rIns="90488" bIns="44450" anchor="ctr"/>
          <a:lstStyle/>
          <a:p>
            <a:pPr algn="ctr"/>
            <a:r>
              <a:rPr lang="en-US" b="1">
                <a:solidFill>
                  <a:schemeClr val="tx1"/>
                </a:solidFill>
              </a:rPr>
              <a:t>Cache</a:t>
            </a:r>
          </a:p>
        </p:txBody>
      </p:sp>
      <p:sp>
        <p:nvSpPr>
          <p:cNvPr id="1743883" name="Rectangle 11"/>
          <p:cNvSpPr>
            <a:spLocks noChangeArrowheads="1"/>
          </p:cNvSpPr>
          <p:nvPr/>
        </p:nvSpPr>
        <p:spPr bwMode="auto">
          <a:xfrm>
            <a:off x="6642100" y="1109392"/>
            <a:ext cx="1066800" cy="850512"/>
          </a:xfrm>
          <a:prstGeom prst="rect">
            <a:avLst/>
          </a:prstGeom>
          <a:noFill/>
          <a:ln w="25400">
            <a:solidFill>
              <a:schemeClr val="tx1"/>
            </a:solidFill>
            <a:miter lim="800000"/>
            <a:headEnd/>
            <a:tailEnd/>
          </a:ln>
          <a:effectLst/>
        </p:spPr>
        <p:txBody>
          <a:bodyPr wrap="none" lIns="90488" tIns="44450" rIns="90488" bIns="44450" anchor="ctr"/>
          <a:lstStyle/>
          <a:p>
            <a:pPr algn="ctr"/>
            <a:r>
              <a:rPr lang="en-US" b="1">
                <a:solidFill>
                  <a:schemeClr val="tx1"/>
                </a:solidFill>
              </a:rPr>
              <a:t>Main</a:t>
            </a:r>
          </a:p>
          <a:p>
            <a:pPr algn="ctr"/>
            <a:r>
              <a:rPr lang="en-US" b="1">
                <a:solidFill>
                  <a:schemeClr val="tx1"/>
                </a:solidFill>
              </a:rPr>
              <a:t>Memory</a:t>
            </a:r>
          </a:p>
        </p:txBody>
      </p:sp>
      <p:sp>
        <p:nvSpPr>
          <p:cNvPr id="1743884" name="Line 12"/>
          <p:cNvSpPr>
            <a:spLocks noChangeShapeType="1"/>
          </p:cNvSpPr>
          <p:nvPr/>
        </p:nvSpPr>
        <p:spPr bwMode="auto">
          <a:xfrm>
            <a:off x="2197100" y="1229183"/>
            <a:ext cx="622300" cy="0"/>
          </a:xfrm>
          <a:prstGeom prst="line">
            <a:avLst/>
          </a:prstGeom>
          <a:noFill/>
          <a:ln w="25400">
            <a:solidFill>
              <a:schemeClr val="tx1"/>
            </a:solidFill>
            <a:round/>
            <a:headEnd/>
            <a:tailEnd type="triangle" w="med" len="med"/>
          </a:ln>
          <a:effectLst/>
        </p:spPr>
        <p:txBody>
          <a:bodyPr wrap="none" anchor="ctr"/>
          <a:lstStyle/>
          <a:p>
            <a:endParaRPr lang="en-US"/>
          </a:p>
        </p:txBody>
      </p:sp>
      <p:sp>
        <p:nvSpPr>
          <p:cNvPr id="1743885" name="Line 13"/>
          <p:cNvSpPr>
            <a:spLocks noChangeShapeType="1"/>
          </p:cNvSpPr>
          <p:nvPr/>
        </p:nvSpPr>
        <p:spPr bwMode="auto">
          <a:xfrm>
            <a:off x="3911600" y="1229183"/>
            <a:ext cx="736600" cy="0"/>
          </a:xfrm>
          <a:prstGeom prst="line">
            <a:avLst/>
          </a:prstGeom>
          <a:noFill/>
          <a:ln w="25400">
            <a:solidFill>
              <a:schemeClr val="tx1"/>
            </a:solidFill>
            <a:round/>
            <a:headEnd/>
            <a:tailEnd type="triangle" w="med" len="med"/>
          </a:ln>
          <a:effectLst/>
        </p:spPr>
        <p:txBody>
          <a:bodyPr wrap="none" anchor="ctr"/>
          <a:lstStyle/>
          <a:p>
            <a:endParaRPr lang="en-US"/>
          </a:p>
        </p:txBody>
      </p:sp>
      <p:sp>
        <p:nvSpPr>
          <p:cNvPr id="1743886" name="Line 14"/>
          <p:cNvSpPr>
            <a:spLocks noChangeShapeType="1"/>
          </p:cNvSpPr>
          <p:nvPr/>
        </p:nvSpPr>
        <p:spPr bwMode="auto">
          <a:xfrm>
            <a:off x="5753100" y="1205224"/>
            <a:ext cx="863600" cy="0"/>
          </a:xfrm>
          <a:prstGeom prst="line">
            <a:avLst/>
          </a:prstGeom>
          <a:noFill/>
          <a:ln w="25400">
            <a:solidFill>
              <a:schemeClr val="tx1"/>
            </a:solidFill>
            <a:round/>
            <a:headEnd/>
            <a:tailEnd type="triangle" w="med" len="med"/>
          </a:ln>
          <a:effectLst/>
        </p:spPr>
        <p:txBody>
          <a:bodyPr wrap="none" anchor="ctr"/>
          <a:lstStyle/>
          <a:p>
            <a:endParaRPr lang="en-US"/>
          </a:p>
        </p:txBody>
      </p:sp>
      <p:sp>
        <p:nvSpPr>
          <p:cNvPr id="1743887" name="Line 15"/>
          <p:cNvSpPr>
            <a:spLocks noChangeShapeType="1"/>
          </p:cNvSpPr>
          <p:nvPr/>
        </p:nvSpPr>
        <p:spPr bwMode="auto">
          <a:xfrm flipH="1">
            <a:off x="6413500" y="1816155"/>
            <a:ext cx="228600" cy="0"/>
          </a:xfrm>
          <a:prstGeom prst="line">
            <a:avLst/>
          </a:prstGeom>
          <a:noFill/>
          <a:ln w="25400">
            <a:solidFill>
              <a:schemeClr val="tx1"/>
            </a:solidFill>
            <a:round/>
            <a:headEnd/>
            <a:tailEnd/>
          </a:ln>
          <a:effectLst/>
        </p:spPr>
        <p:txBody>
          <a:bodyPr wrap="none" anchor="ctr"/>
          <a:lstStyle/>
          <a:p>
            <a:endParaRPr lang="en-US"/>
          </a:p>
        </p:txBody>
      </p:sp>
      <p:sp>
        <p:nvSpPr>
          <p:cNvPr id="1743888" name="Line 16"/>
          <p:cNvSpPr>
            <a:spLocks noChangeShapeType="1"/>
          </p:cNvSpPr>
          <p:nvPr/>
        </p:nvSpPr>
        <p:spPr bwMode="auto">
          <a:xfrm>
            <a:off x="6438900" y="1828134"/>
            <a:ext cx="12700" cy="1665086"/>
          </a:xfrm>
          <a:prstGeom prst="line">
            <a:avLst/>
          </a:prstGeom>
          <a:noFill/>
          <a:ln w="25400">
            <a:solidFill>
              <a:schemeClr val="tx1"/>
            </a:solidFill>
            <a:round/>
            <a:headEnd/>
            <a:tailEnd/>
          </a:ln>
          <a:effectLst/>
        </p:spPr>
        <p:txBody>
          <a:bodyPr wrap="none" anchor="ctr"/>
          <a:lstStyle/>
          <a:p>
            <a:endParaRPr lang="en-US"/>
          </a:p>
        </p:txBody>
      </p:sp>
      <p:sp>
        <p:nvSpPr>
          <p:cNvPr id="1743889" name="Line 17"/>
          <p:cNvSpPr>
            <a:spLocks noChangeShapeType="1"/>
          </p:cNvSpPr>
          <p:nvPr/>
        </p:nvSpPr>
        <p:spPr bwMode="auto">
          <a:xfrm flipH="1" flipV="1">
            <a:off x="2489200" y="3493221"/>
            <a:ext cx="1930400" cy="11979"/>
          </a:xfrm>
          <a:prstGeom prst="line">
            <a:avLst/>
          </a:prstGeom>
          <a:noFill/>
          <a:ln w="25400">
            <a:solidFill>
              <a:schemeClr val="tx1"/>
            </a:solidFill>
            <a:round/>
            <a:headEnd/>
            <a:tailEnd/>
          </a:ln>
          <a:effectLst/>
        </p:spPr>
        <p:txBody>
          <a:bodyPr wrap="none" anchor="ctr"/>
          <a:lstStyle/>
          <a:p>
            <a:endParaRPr lang="en-US"/>
          </a:p>
        </p:txBody>
      </p:sp>
      <p:sp>
        <p:nvSpPr>
          <p:cNvPr id="1743890" name="Line 18"/>
          <p:cNvSpPr>
            <a:spLocks noChangeShapeType="1"/>
          </p:cNvSpPr>
          <p:nvPr/>
        </p:nvSpPr>
        <p:spPr bwMode="auto">
          <a:xfrm flipH="1" flipV="1">
            <a:off x="2489200" y="1840114"/>
            <a:ext cx="0" cy="1653107"/>
          </a:xfrm>
          <a:prstGeom prst="line">
            <a:avLst/>
          </a:prstGeom>
          <a:noFill/>
          <a:ln w="25400">
            <a:solidFill>
              <a:schemeClr val="tx1"/>
            </a:solidFill>
            <a:round/>
            <a:headEnd/>
            <a:tailEnd/>
          </a:ln>
          <a:effectLst/>
        </p:spPr>
        <p:txBody>
          <a:bodyPr wrap="none" anchor="ctr"/>
          <a:lstStyle/>
          <a:p>
            <a:endParaRPr lang="en-US"/>
          </a:p>
        </p:txBody>
      </p:sp>
      <p:sp>
        <p:nvSpPr>
          <p:cNvPr id="1743891" name="Line 19"/>
          <p:cNvSpPr>
            <a:spLocks noChangeShapeType="1"/>
          </p:cNvSpPr>
          <p:nvPr/>
        </p:nvSpPr>
        <p:spPr bwMode="auto">
          <a:xfrm flipH="1" flipV="1">
            <a:off x="2184400" y="1828800"/>
            <a:ext cx="304800" cy="0"/>
          </a:xfrm>
          <a:prstGeom prst="line">
            <a:avLst/>
          </a:prstGeom>
          <a:noFill/>
          <a:ln w="25400">
            <a:solidFill>
              <a:schemeClr val="tx1"/>
            </a:solidFill>
            <a:round/>
            <a:headEnd/>
            <a:tailEnd type="triangle" w="med" len="med"/>
          </a:ln>
          <a:effectLst/>
        </p:spPr>
        <p:txBody>
          <a:bodyPr wrap="none" anchor="ctr"/>
          <a:lstStyle/>
          <a:p>
            <a:endParaRPr lang="en-US"/>
          </a:p>
        </p:txBody>
      </p:sp>
      <p:sp>
        <p:nvSpPr>
          <p:cNvPr id="1743893" name="Line 21"/>
          <p:cNvSpPr>
            <a:spLocks noChangeShapeType="1"/>
          </p:cNvSpPr>
          <p:nvPr/>
        </p:nvSpPr>
        <p:spPr bwMode="auto">
          <a:xfrm flipH="1">
            <a:off x="5740400" y="1840114"/>
            <a:ext cx="279400" cy="0"/>
          </a:xfrm>
          <a:prstGeom prst="line">
            <a:avLst/>
          </a:prstGeom>
          <a:noFill/>
          <a:ln w="25400">
            <a:solidFill>
              <a:schemeClr val="tx1"/>
            </a:solidFill>
            <a:round/>
            <a:headEnd/>
            <a:tailEnd type="triangle" w="med" len="med"/>
          </a:ln>
          <a:effectLst/>
        </p:spPr>
        <p:txBody>
          <a:bodyPr wrap="none" anchor="ctr"/>
          <a:lstStyle/>
          <a:p>
            <a:endParaRPr lang="en-US"/>
          </a:p>
        </p:txBody>
      </p:sp>
      <p:sp>
        <p:nvSpPr>
          <p:cNvPr id="1743895" name="Line 23"/>
          <p:cNvSpPr>
            <a:spLocks noChangeShapeType="1"/>
          </p:cNvSpPr>
          <p:nvPr/>
        </p:nvSpPr>
        <p:spPr bwMode="auto">
          <a:xfrm>
            <a:off x="4419600" y="1840114"/>
            <a:ext cx="0" cy="1653107"/>
          </a:xfrm>
          <a:prstGeom prst="line">
            <a:avLst/>
          </a:prstGeom>
          <a:noFill/>
          <a:ln w="25400">
            <a:solidFill>
              <a:schemeClr val="tx1"/>
            </a:solidFill>
            <a:round/>
            <a:headEnd/>
            <a:tailEnd type="triangle" w="med" len="med"/>
          </a:ln>
          <a:effectLst/>
        </p:spPr>
        <p:txBody>
          <a:bodyPr wrap="none" anchor="ctr"/>
          <a:lstStyle/>
          <a:p>
            <a:endParaRPr lang="en-US"/>
          </a:p>
        </p:txBody>
      </p:sp>
      <p:sp>
        <p:nvSpPr>
          <p:cNvPr id="1743897" name="Rectangle 25"/>
          <p:cNvSpPr>
            <a:spLocks noChangeArrowheads="1"/>
          </p:cNvSpPr>
          <p:nvPr/>
        </p:nvSpPr>
        <p:spPr bwMode="auto">
          <a:xfrm>
            <a:off x="2222500" y="977623"/>
            <a:ext cx="444500" cy="268031"/>
          </a:xfrm>
          <a:prstGeom prst="rect">
            <a:avLst/>
          </a:prstGeom>
          <a:noFill/>
          <a:ln w="12700">
            <a:noFill/>
            <a:miter lim="800000"/>
            <a:headEnd/>
            <a:tailEnd/>
          </a:ln>
          <a:effectLst/>
        </p:spPr>
        <p:txBody>
          <a:bodyPr wrap="none" lIns="63500" tIns="25400" rIns="63500" bIns="25400">
            <a:spAutoFit/>
          </a:bodyPr>
          <a:lstStyle/>
          <a:p>
            <a:pPr>
              <a:lnSpc>
                <a:spcPct val="85000"/>
              </a:lnSpc>
            </a:pPr>
            <a:r>
              <a:rPr lang="en-US" b="1">
                <a:solidFill>
                  <a:schemeClr val="tx1"/>
                </a:solidFill>
              </a:rPr>
              <a:t>VA</a:t>
            </a:r>
          </a:p>
        </p:txBody>
      </p:sp>
      <p:sp>
        <p:nvSpPr>
          <p:cNvPr id="1743898" name="Rectangle 26"/>
          <p:cNvSpPr>
            <a:spLocks noChangeArrowheads="1"/>
          </p:cNvSpPr>
          <p:nvPr/>
        </p:nvSpPr>
        <p:spPr bwMode="auto">
          <a:xfrm>
            <a:off x="3937000" y="977623"/>
            <a:ext cx="444500" cy="268031"/>
          </a:xfrm>
          <a:prstGeom prst="rect">
            <a:avLst/>
          </a:prstGeom>
          <a:noFill/>
          <a:ln w="12700">
            <a:noFill/>
            <a:miter lim="800000"/>
            <a:headEnd/>
            <a:tailEnd/>
          </a:ln>
          <a:effectLst/>
        </p:spPr>
        <p:txBody>
          <a:bodyPr wrap="none" lIns="63500" tIns="25400" rIns="63500" bIns="25400">
            <a:spAutoFit/>
          </a:bodyPr>
          <a:lstStyle/>
          <a:p>
            <a:pPr>
              <a:lnSpc>
                <a:spcPct val="85000"/>
              </a:lnSpc>
            </a:pPr>
            <a:r>
              <a:rPr lang="en-US" b="1" dirty="0">
                <a:solidFill>
                  <a:schemeClr val="tx1"/>
                </a:solidFill>
              </a:rPr>
              <a:t>PA</a:t>
            </a:r>
          </a:p>
        </p:txBody>
      </p:sp>
      <p:sp>
        <p:nvSpPr>
          <p:cNvPr id="1743899" name="Rectangle 27"/>
          <p:cNvSpPr>
            <a:spLocks noChangeArrowheads="1"/>
          </p:cNvSpPr>
          <p:nvPr/>
        </p:nvSpPr>
        <p:spPr bwMode="auto">
          <a:xfrm>
            <a:off x="5803900" y="953665"/>
            <a:ext cx="647700" cy="268031"/>
          </a:xfrm>
          <a:prstGeom prst="rect">
            <a:avLst/>
          </a:prstGeom>
          <a:noFill/>
          <a:ln w="12700">
            <a:noFill/>
            <a:miter lim="800000"/>
            <a:headEnd/>
            <a:tailEnd/>
          </a:ln>
          <a:effectLst/>
        </p:spPr>
        <p:txBody>
          <a:bodyPr wrap="none" lIns="63500" tIns="25400" rIns="63500" bIns="25400">
            <a:spAutoFit/>
          </a:bodyPr>
          <a:lstStyle/>
          <a:p>
            <a:pPr>
              <a:lnSpc>
                <a:spcPct val="85000"/>
              </a:lnSpc>
            </a:pPr>
            <a:r>
              <a:rPr lang="en-US" b="1">
                <a:solidFill>
                  <a:schemeClr val="tx1"/>
                </a:solidFill>
              </a:rPr>
              <a:t>miss</a:t>
            </a:r>
          </a:p>
        </p:txBody>
      </p:sp>
      <p:sp>
        <p:nvSpPr>
          <p:cNvPr id="1743900" name="Rectangle 28"/>
          <p:cNvSpPr>
            <a:spLocks noChangeArrowheads="1"/>
          </p:cNvSpPr>
          <p:nvPr/>
        </p:nvSpPr>
        <p:spPr bwMode="auto">
          <a:xfrm>
            <a:off x="4572000" y="2019799"/>
            <a:ext cx="406400" cy="268031"/>
          </a:xfrm>
          <a:prstGeom prst="rect">
            <a:avLst/>
          </a:prstGeom>
          <a:noFill/>
          <a:ln w="12700">
            <a:noFill/>
            <a:miter lim="800000"/>
            <a:headEnd/>
            <a:tailEnd/>
          </a:ln>
          <a:effectLst/>
        </p:spPr>
        <p:txBody>
          <a:bodyPr wrap="none" lIns="63500" tIns="25400" rIns="63500" bIns="25400">
            <a:spAutoFit/>
          </a:bodyPr>
          <a:lstStyle/>
          <a:p>
            <a:pPr>
              <a:lnSpc>
                <a:spcPct val="85000"/>
              </a:lnSpc>
            </a:pPr>
            <a:r>
              <a:rPr lang="en-US" b="1">
                <a:solidFill>
                  <a:schemeClr val="tx1"/>
                </a:solidFill>
              </a:rPr>
              <a:t>hit</a:t>
            </a:r>
          </a:p>
        </p:txBody>
      </p:sp>
      <p:sp>
        <p:nvSpPr>
          <p:cNvPr id="1743901" name="Rectangle 29"/>
          <p:cNvSpPr>
            <a:spLocks noChangeArrowheads="1"/>
          </p:cNvSpPr>
          <p:nvPr/>
        </p:nvSpPr>
        <p:spPr bwMode="auto">
          <a:xfrm>
            <a:off x="4953000" y="3229682"/>
            <a:ext cx="596900" cy="268031"/>
          </a:xfrm>
          <a:prstGeom prst="rect">
            <a:avLst/>
          </a:prstGeom>
          <a:noFill/>
          <a:ln w="12700">
            <a:noFill/>
            <a:miter lim="800000"/>
            <a:headEnd/>
            <a:tailEnd/>
          </a:ln>
          <a:effectLst/>
        </p:spPr>
        <p:txBody>
          <a:bodyPr wrap="none" lIns="63500" tIns="25400" rIns="63500" bIns="25400">
            <a:spAutoFit/>
          </a:bodyPr>
          <a:lstStyle/>
          <a:p>
            <a:pPr>
              <a:lnSpc>
                <a:spcPct val="85000"/>
              </a:lnSpc>
            </a:pPr>
            <a:r>
              <a:rPr lang="en-US" b="1">
                <a:solidFill>
                  <a:schemeClr val="tx1"/>
                </a:solidFill>
              </a:rPr>
              <a:t>data</a:t>
            </a:r>
          </a:p>
        </p:txBody>
      </p:sp>
      <p:sp>
        <p:nvSpPr>
          <p:cNvPr id="1743902" name="Rectangle 30"/>
          <p:cNvSpPr>
            <a:spLocks noChangeArrowheads="1"/>
          </p:cNvSpPr>
          <p:nvPr/>
        </p:nvSpPr>
        <p:spPr bwMode="auto">
          <a:xfrm>
            <a:off x="2844800" y="2391149"/>
            <a:ext cx="1066800" cy="850512"/>
          </a:xfrm>
          <a:prstGeom prst="rect">
            <a:avLst/>
          </a:prstGeom>
          <a:noFill/>
          <a:ln w="25400">
            <a:solidFill>
              <a:schemeClr val="tx1"/>
            </a:solidFill>
            <a:miter lim="800000"/>
            <a:headEnd/>
            <a:tailEnd/>
          </a:ln>
          <a:effectLst/>
        </p:spPr>
        <p:txBody>
          <a:bodyPr wrap="none" lIns="90488" tIns="44450" rIns="90488" bIns="44450" anchor="ctr"/>
          <a:lstStyle/>
          <a:p>
            <a:pPr algn="ctr"/>
            <a:r>
              <a:rPr lang="en-US" b="1">
                <a:solidFill>
                  <a:schemeClr val="tx1"/>
                </a:solidFill>
              </a:rPr>
              <a:t>Trans-</a:t>
            </a:r>
          </a:p>
          <a:p>
            <a:pPr algn="ctr"/>
            <a:r>
              <a:rPr lang="en-US" b="1">
                <a:solidFill>
                  <a:schemeClr val="tx1"/>
                </a:solidFill>
              </a:rPr>
              <a:t>lation</a:t>
            </a:r>
          </a:p>
        </p:txBody>
      </p:sp>
      <p:sp>
        <p:nvSpPr>
          <p:cNvPr id="1743903" name="Rectangle 31"/>
          <p:cNvSpPr>
            <a:spLocks noChangeArrowheads="1"/>
          </p:cNvSpPr>
          <p:nvPr/>
        </p:nvSpPr>
        <p:spPr bwMode="auto">
          <a:xfrm>
            <a:off x="3937000" y="762000"/>
            <a:ext cx="406400" cy="268031"/>
          </a:xfrm>
          <a:prstGeom prst="rect">
            <a:avLst/>
          </a:prstGeom>
          <a:noFill/>
          <a:ln w="12700">
            <a:noFill/>
            <a:miter lim="800000"/>
            <a:headEnd/>
            <a:tailEnd/>
          </a:ln>
          <a:effectLst/>
        </p:spPr>
        <p:txBody>
          <a:bodyPr wrap="none" lIns="63500" tIns="25400" rIns="63500" bIns="25400">
            <a:spAutoFit/>
          </a:bodyPr>
          <a:lstStyle/>
          <a:p>
            <a:pPr>
              <a:lnSpc>
                <a:spcPct val="85000"/>
              </a:lnSpc>
            </a:pPr>
            <a:r>
              <a:rPr lang="en-US" b="1">
                <a:solidFill>
                  <a:schemeClr val="tx1"/>
                </a:solidFill>
              </a:rPr>
              <a:t>hit</a:t>
            </a:r>
          </a:p>
        </p:txBody>
      </p:sp>
      <p:sp>
        <p:nvSpPr>
          <p:cNvPr id="1743904" name="Line 32"/>
          <p:cNvSpPr>
            <a:spLocks noChangeShapeType="1"/>
          </p:cNvSpPr>
          <p:nvPr/>
        </p:nvSpPr>
        <p:spPr bwMode="auto">
          <a:xfrm>
            <a:off x="3200400" y="1971883"/>
            <a:ext cx="0" cy="395308"/>
          </a:xfrm>
          <a:prstGeom prst="line">
            <a:avLst/>
          </a:prstGeom>
          <a:noFill/>
          <a:ln w="25400">
            <a:solidFill>
              <a:schemeClr val="tx1"/>
            </a:solidFill>
            <a:round/>
            <a:headEnd/>
            <a:tailEnd type="triangle" w="med" len="med"/>
          </a:ln>
          <a:effectLst/>
        </p:spPr>
        <p:txBody>
          <a:bodyPr wrap="none" anchor="ctr"/>
          <a:lstStyle/>
          <a:p>
            <a:endParaRPr lang="en-US"/>
          </a:p>
        </p:txBody>
      </p:sp>
      <p:sp>
        <p:nvSpPr>
          <p:cNvPr id="1743905" name="Rectangle 33"/>
          <p:cNvSpPr>
            <a:spLocks noChangeArrowheads="1"/>
          </p:cNvSpPr>
          <p:nvPr/>
        </p:nvSpPr>
        <p:spPr bwMode="auto">
          <a:xfrm>
            <a:off x="2514600" y="2017969"/>
            <a:ext cx="647700" cy="268031"/>
          </a:xfrm>
          <a:prstGeom prst="rect">
            <a:avLst/>
          </a:prstGeom>
          <a:noFill/>
          <a:ln w="12700">
            <a:noFill/>
            <a:miter lim="800000"/>
            <a:headEnd/>
            <a:tailEnd/>
          </a:ln>
          <a:effectLst/>
        </p:spPr>
        <p:txBody>
          <a:bodyPr wrap="none" lIns="63500" tIns="25400" rIns="63500" bIns="25400">
            <a:spAutoFit/>
          </a:bodyPr>
          <a:lstStyle/>
          <a:p>
            <a:pPr>
              <a:lnSpc>
                <a:spcPct val="85000"/>
              </a:lnSpc>
            </a:pPr>
            <a:r>
              <a:rPr lang="en-US" b="1" dirty="0">
                <a:solidFill>
                  <a:schemeClr val="tx1"/>
                </a:solidFill>
              </a:rPr>
              <a:t>miss</a:t>
            </a:r>
          </a:p>
        </p:txBody>
      </p:sp>
      <p:sp>
        <p:nvSpPr>
          <p:cNvPr id="1743906" name="Line 34"/>
          <p:cNvSpPr>
            <a:spLocks noChangeShapeType="1"/>
          </p:cNvSpPr>
          <p:nvPr/>
        </p:nvSpPr>
        <p:spPr bwMode="auto">
          <a:xfrm>
            <a:off x="3378200" y="3289577"/>
            <a:ext cx="0" cy="83853"/>
          </a:xfrm>
          <a:prstGeom prst="line">
            <a:avLst/>
          </a:prstGeom>
          <a:noFill/>
          <a:ln w="25400">
            <a:solidFill>
              <a:schemeClr val="tx1"/>
            </a:solidFill>
            <a:round/>
            <a:headEnd/>
            <a:tailEnd/>
          </a:ln>
          <a:effectLst/>
        </p:spPr>
        <p:txBody>
          <a:bodyPr wrap="none" anchor="ctr"/>
          <a:lstStyle/>
          <a:p>
            <a:endParaRPr lang="en-US"/>
          </a:p>
        </p:txBody>
      </p:sp>
      <p:sp>
        <p:nvSpPr>
          <p:cNvPr id="1743907" name="Line 35"/>
          <p:cNvSpPr>
            <a:spLocks noChangeShapeType="1"/>
          </p:cNvSpPr>
          <p:nvPr/>
        </p:nvSpPr>
        <p:spPr bwMode="auto">
          <a:xfrm>
            <a:off x="3390900" y="3385410"/>
            <a:ext cx="660400" cy="0"/>
          </a:xfrm>
          <a:prstGeom prst="line">
            <a:avLst/>
          </a:prstGeom>
          <a:noFill/>
          <a:ln w="25400">
            <a:solidFill>
              <a:schemeClr val="tx1"/>
            </a:solidFill>
            <a:round/>
            <a:headEnd/>
            <a:tailEnd/>
          </a:ln>
          <a:effectLst/>
        </p:spPr>
        <p:txBody>
          <a:bodyPr wrap="none" anchor="ctr"/>
          <a:lstStyle/>
          <a:p>
            <a:endParaRPr lang="en-US"/>
          </a:p>
        </p:txBody>
      </p:sp>
      <p:sp>
        <p:nvSpPr>
          <p:cNvPr id="1743908" name="Line 36"/>
          <p:cNvSpPr>
            <a:spLocks noChangeShapeType="1"/>
          </p:cNvSpPr>
          <p:nvPr/>
        </p:nvSpPr>
        <p:spPr bwMode="auto">
          <a:xfrm flipV="1">
            <a:off x="4064000" y="1217203"/>
            <a:ext cx="0" cy="2180185"/>
          </a:xfrm>
          <a:prstGeom prst="line">
            <a:avLst/>
          </a:prstGeom>
          <a:noFill/>
          <a:ln w="25400">
            <a:solidFill>
              <a:schemeClr val="tx1"/>
            </a:solidFill>
            <a:round/>
            <a:headEnd/>
            <a:tailEnd type="triangle" w="med" len="med"/>
          </a:ln>
          <a:effectLst/>
        </p:spPr>
        <p:txBody>
          <a:bodyPr wrap="none" anchor="ctr"/>
          <a:lstStyle/>
          <a:p>
            <a:endParaRPr lang="en-US"/>
          </a:p>
        </p:txBody>
      </p:sp>
      <p:sp>
        <p:nvSpPr>
          <p:cNvPr id="1743909" name="Line 37"/>
          <p:cNvSpPr>
            <a:spLocks noChangeShapeType="1"/>
          </p:cNvSpPr>
          <p:nvPr/>
        </p:nvSpPr>
        <p:spPr bwMode="auto">
          <a:xfrm flipH="1">
            <a:off x="4394200" y="3505200"/>
            <a:ext cx="2032000" cy="0"/>
          </a:xfrm>
          <a:prstGeom prst="line">
            <a:avLst/>
          </a:prstGeom>
          <a:noFill/>
          <a:ln w="25400">
            <a:solidFill>
              <a:schemeClr val="tx1"/>
            </a:solidFill>
            <a:round/>
            <a:headEnd/>
            <a:tailEnd type="triangle" w="med" len="med"/>
          </a:ln>
          <a:effectLst/>
        </p:spPr>
        <p:txBody>
          <a:bodyPr wrap="none" anchor="ctr"/>
          <a:lstStyle/>
          <a:p>
            <a:endParaRPr lang="en-US"/>
          </a:p>
        </p:txBody>
      </p:sp>
      <p:sp>
        <p:nvSpPr>
          <p:cNvPr id="1743911" name="Rectangle 39"/>
          <p:cNvSpPr>
            <a:spLocks noChangeArrowheads="1"/>
          </p:cNvSpPr>
          <p:nvPr/>
        </p:nvSpPr>
        <p:spPr bwMode="auto">
          <a:xfrm>
            <a:off x="4953000" y="762000"/>
            <a:ext cx="457200" cy="268031"/>
          </a:xfrm>
          <a:prstGeom prst="rect">
            <a:avLst/>
          </a:prstGeom>
          <a:noFill/>
          <a:ln w="12700">
            <a:noFill/>
            <a:miter lim="800000"/>
            <a:headEnd/>
            <a:tailEnd/>
          </a:ln>
          <a:effectLst/>
        </p:spPr>
        <p:txBody>
          <a:bodyPr wrap="none" lIns="63500" tIns="25400" rIns="63500" bIns="25400">
            <a:spAutoFit/>
          </a:bodyPr>
          <a:lstStyle/>
          <a:p>
            <a:pPr>
              <a:lnSpc>
                <a:spcPct val="85000"/>
              </a:lnSpc>
            </a:pPr>
            <a:r>
              <a:rPr lang="en-US" b="1" dirty="0">
                <a:solidFill>
                  <a:schemeClr val="bg2"/>
                </a:solidFill>
              </a:rPr>
              <a:t>¾ t</a:t>
            </a:r>
            <a:endParaRPr lang="en-US" b="1" dirty="0">
              <a:solidFill>
                <a:schemeClr val="tx1"/>
              </a:solidFill>
            </a:endParaRPr>
          </a:p>
        </p:txBody>
      </p:sp>
      <p:sp>
        <p:nvSpPr>
          <p:cNvPr id="1743912" name="Rectangle 40"/>
          <p:cNvSpPr>
            <a:spLocks noChangeArrowheads="1"/>
          </p:cNvSpPr>
          <p:nvPr/>
        </p:nvSpPr>
        <p:spPr bwMode="auto">
          <a:xfrm>
            <a:off x="3073400" y="773979"/>
            <a:ext cx="520700" cy="268031"/>
          </a:xfrm>
          <a:prstGeom prst="rect">
            <a:avLst/>
          </a:prstGeom>
          <a:noFill/>
          <a:ln w="12700">
            <a:noFill/>
            <a:miter lim="800000"/>
            <a:headEnd/>
            <a:tailEnd/>
          </a:ln>
          <a:effectLst/>
        </p:spPr>
        <p:txBody>
          <a:bodyPr wrap="none" lIns="63500" tIns="25400" rIns="63500" bIns="25400">
            <a:spAutoFit/>
          </a:bodyPr>
          <a:lstStyle/>
          <a:p>
            <a:pPr>
              <a:lnSpc>
                <a:spcPct val="85000"/>
              </a:lnSpc>
            </a:pPr>
            <a:r>
              <a:rPr lang="en-US" b="1">
                <a:solidFill>
                  <a:schemeClr val="bg2"/>
                </a:solidFill>
              </a:rPr>
              <a:t>¼  t</a:t>
            </a:r>
            <a:endParaRPr lang="en-US" b="1">
              <a:solidFill>
                <a:schemeClr val="tx1"/>
              </a:solidFill>
            </a:endParaRPr>
          </a:p>
        </p:txBody>
      </p:sp>
      <p:sp>
        <p:nvSpPr>
          <p:cNvPr id="1743915" name="Line 43"/>
          <p:cNvSpPr>
            <a:spLocks noChangeShapeType="1"/>
          </p:cNvSpPr>
          <p:nvPr/>
        </p:nvSpPr>
        <p:spPr bwMode="auto">
          <a:xfrm>
            <a:off x="6019800" y="1840114"/>
            <a:ext cx="0" cy="1653107"/>
          </a:xfrm>
          <a:prstGeom prst="line">
            <a:avLst/>
          </a:prstGeom>
          <a:noFill/>
          <a:ln w="28575">
            <a:solidFill>
              <a:schemeClr val="tx1"/>
            </a:solidFill>
            <a:round/>
            <a:headEnd/>
            <a:tailEnd/>
          </a:ln>
          <a:effectLst/>
        </p:spPr>
        <p:txBody>
          <a:bodyPr/>
          <a:lstStyle/>
          <a:p>
            <a:endParaRPr lang="en-US"/>
          </a:p>
        </p:txBody>
      </p:sp>
      <p:sp>
        <p:nvSpPr>
          <p:cNvPr id="1743916" name="Line 44"/>
          <p:cNvSpPr>
            <a:spLocks noChangeShapeType="1"/>
          </p:cNvSpPr>
          <p:nvPr/>
        </p:nvSpPr>
        <p:spPr bwMode="auto">
          <a:xfrm>
            <a:off x="4419600" y="1840114"/>
            <a:ext cx="228600" cy="0"/>
          </a:xfrm>
          <a:prstGeom prst="line">
            <a:avLst/>
          </a:prstGeom>
          <a:noFill/>
          <a:ln w="28575">
            <a:solidFill>
              <a:schemeClr val="tx1"/>
            </a:solidFill>
            <a:round/>
            <a:headEnd/>
            <a:tailEnd/>
          </a:ln>
          <a:effectLst/>
        </p:spPr>
        <p:txBody>
          <a:bodyPr/>
          <a:lstStyle/>
          <a:p>
            <a:endParaRPr lang="en-US"/>
          </a:p>
        </p:txBody>
      </p:sp>
      <p:sp>
        <p:nvSpPr>
          <p:cNvPr id="40" name="Line 32"/>
          <p:cNvSpPr>
            <a:spLocks noChangeShapeType="1"/>
          </p:cNvSpPr>
          <p:nvPr/>
        </p:nvSpPr>
        <p:spPr bwMode="auto">
          <a:xfrm>
            <a:off x="3581400" y="1981200"/>
            <a:ext cx="0" cy="395308"/>
          </a:xfrm>
          <a:prstGeom prst="line">
            <a:avLst/>
          </a:prstGeom>
          <a:noFill/>
          <a:ln w="25400">
            <a:solidFill>
              <a:schemeClr val="tx1"/>
            </a:solidFill>
            <a:round/>
            <a:headEnd type="triangle" w="med" len="med"/>
            <a:tailEnd type="none" w="med" len="med"/>
          </a:ln>
          <a:effectLst/>
        </p:spPr>
        <p:txBody>
          <a:bodyPr wrap="none" anchor="ctr"/>
          <a:lstStyle/>
          <a:p>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74387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43875">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743875">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743875">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74387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74387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3875" grpId="0" build="p" bldLvl="2"/>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5618" name="Rectangle 2"/>
          <p:cNvSpPr>
            <a:spLocks noGrp="1" noChangeArrowheads="1"/>
          </p:cNvSpPr>
          <p:nvPr>
            <p:ph type="title"/>
          </p:nvPr>
        </p:nvSpPr>
        <p:spPr/>
        <p:txBody>
          <a:bodyPr/>
          <a:lstStyle/>
          <a:p>
            <a:r>
              <a:rPr lang="en-US" dirty="0"/>
              <a:t>TLB </a:t>
            </a:r>
            <a:r>
              <a:rPr lang="zh-CN" altLang="en-US" dirty="0"/>
              <a:t>中</a:t>
            </a:r>
            <a:r>
              <a:rPr lang="zh-CN" altLang="en-US" dirty="0" smtClean="0"/>
              <a:t>可能发生的</a:t>
            </a:r>
            <a:r>
              <a:rPr lang="zh-CN" altLang="en-US" dirty="0"/>
              <a:t>事件</a:t>
            </a:r>
            <a:r>
              <a:rPr lang="zh-CN" altLang="en-US" dirty="0" smtClean="0"/>
              <a:t>组合</a:t>
            </a:r>
            <a:endParaRPr lang="en-US" dirty="0"/>
          </a:p>
        </p:txBody>
      </p:sp>
      <p:graphicFrame>
        <p:nvGraphicFramePr>
          <p:cNvPr id="1775619" name="Group 3"/>
          <p:cNvGraphicFramePr>
            <a:graphicFrameLocks noGrp="1"/>
          </p:cNvGraphicFramePr>
          <p:nvPr>
            <p:ph idx="1"/>
            <p:extLst>
              <p:ext uri="{D42A27DB-BD31-4B8C-83A1-F6EECF244321}">
                <p14:modId xmlns:p14="http://schemas.microsoft.com/office/powerpoint/2010/main" val="3072733981"/>
              </p:ext>
            </p:extLst>
          </p:nvPr>
        </p:nvGraphicFramePr>
        <p:xfrm>
          <a:off x="533400" y="914400"/>
          <a:ext cx="8153400" cy="5059680"/>
        </p:xfrm>
        <a:graphic>
          <a:graphicData uri="http://schemas.openxmlformats.org/drawingml/2006/table">
            <a:tbl>
              <a:tblPr/>
              <a:tblGrid>
                <a:gridCol w="990600"/>
                <a:gridCol w="990600"/>
                <a:gridCol w="990600"/>
                <a:gridCol w="5181600"/>
              </a:tblGrid>
              <a:tr h="266700">
                <a:tc>
                  <a:txBody>
                    <a:bodyPr/>
                    <a:lstStyle/>
                    <a:p>
                      <a:pPr marL="0" marR="0" lvl="0" indent="0" algn="ctr"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r>
                        <a:rPr kumimoji="0" lang="en-US" sz="2000" b="0" i="0" u="none" strike="noStrike" cap="none" normalizeH="0" baseline="0" dirty="0" smtClean="0">
                          <a:ln>
                            <a:noFill/>
                          </a:ln>
                          <a:solidFill>
                            <a:schemeClr val="tx1"/>
                          </a:solidFill>
                          <a:effectLst/>
                          <a:latin typeface="Arial" charset="0"/>
                        </a:rPr>
                        <a:t>TLB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r>
                        <a:rPr kumimoji="0" lang="en-US" sz="2000" b="0" i="0" u="none" strike="noStrike" cap="none" normalizeH="0" baseline="0" dirty="0" smtClean="0">
                          <a:ln>
                            <a:noFill/>
                          </a:ln>
                          <a:solidFill>
                            <a:schemeClr val="tx1"/>
                          </a:solidFill>
                          <a:effectLst/>
                          <a:latin typeface="Arial" charset="0"/>
                        </a:rPr>
                        <a:t>Page Table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r>
                        <a:rPr kumimoji="0" lang="en-US" sz="2000" b="0" i="0" u="none" strike="noStrike" cap="none" normalizeH="0" baseline="0" dirty="0" smtClean="0">
                          <a:ln>
                            <a:noFill/>
                          </a:ln>
                          <a:solidFill>
                            <a:schemeClr val="tx1"/>
                          </a:solidFill>
                          <a:effectLst/>
                          <a:latin typeface="Arial" charset="0"/>
                        </a:rPr>
                        <a:t>Cache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r>
                        <a:rPr kumimoji="0" lang="zh-CN" altLang="en-US" sz="2000" b="0" i="0" u="none" strike="noStrike" cap="none" normalizeH="0" baseline="0" dirty="0" smtClean="0">
                          <a:ln>
                            <a:noFill/>
                          </a:ln>
                          <a:solidFill>
                            <a:schemeClr val="tx1"/>
                          </a:solidFill>
                          <a:effectLst/>
                          <a:latin typeface="Arial" charset="0"/>
                        </a:rPr>
                        <a:t>可能发生么</a:t>
                      </a:r>
                      <a:r>
                        <a:rPr kumimoji="0" lang="en-US" sz="2000" b="0" i="0" u="none" strike="noStrike" cap="none" normalizeH="0" baseline="0" dirty="0" smtClean="0">
                          <a:ln>
                            <a:noFill/>
                          </a:ln>
                          <a:solidFill>
                            <a:schemeClr val="tx1"/>
                          </a:solidFill>
                          <a:effectLst/>
                          <a:latin typeface="Arial" charset="0"/>
                        </a:rPr>
                        <a:t>?</a:t>
                      </a:r>
                      <a:r>
                        <a:rPr kumimoji="0" lang="zh-CN" altLang="en-US" sz="2000" b="0" i="0" u="none" strike="noStrike" cap="none" normalizeH="0" baseline="0" dirty="0" smtClean="0">
                          <a:ln>
                            <a:noFill/>
                          </a:ln>
                          <a:solidFill>
                            <a:schemeClr val="tx1"/>
                          </a:solidFill>
                          <a:effectLst/>
                          <a:latin typeface="Arial" charset="0"/>
                        </a:rPr>
                        <a:t>如果可能，什么情况下发生</a:t>
                      </a:r>
                      <a:r>
                        <a:rPr kumimoji="0" lang="en-US" sz="2000" b="0" i="0" u="none" strike="noStrike" cap="none" normalizeH="0" baseline="0" dirty="0" smtClean="0">
                          <a:ln>
                            <a:noFill/>
                          </a:ln>
                          <a:solidFill>
                            <a:schemeClr val="tx1"/>
                          </a:solidFill>
                          <a:effectLst/>
                          <a:latin typeface="Arial" charset="0"/>
                        </a:rPr>
                        <a:t>?</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266700">
                <a:tc>
                  <a:txBody>
                    <a:bodyPr/>
                    <a:lstStyle/>
                    <a:p>
                      <a:pPr marL="0" marR="0" lvl="0" indent="0" algn="ctr"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rPr>
                        <a:t>Hit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rPr>
                        <a:t>Hit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rPr>
                        <a:t>Hit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endParaRPr kumimoji="0" lang="en-US" sz="20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65113">
                <a:tc>
                  <a:txBody>
                    <a:bodyPr/>
                    <a:lstStyle/>
                    <a:p>
                      <a:pPr marL="0" marR="0" lvl="0" indent="0" algn="ctr"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rPr>
                        <a:t>Hit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rPr>
                        <a:t>Hit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rPr>
                        <a:t>Miss</a:t>
                      </a:r>
                    </a:p>
                    <a:p>
                      <a:pPr marL="0" marR="0" lvl="0" indent="0" algn="ctr"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endParaRPr kumimoji="0" lang="en-US" sz="20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68288">
                <a:tc>
                  <a:txBody>
                    <a:bodyPr/>
                    <a:lstStyle/>
                    <a:p>
                      <a:pPr marL="0" marR="0" lvl="0" indent="0" algn="ctr"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rPr>
                        <a:t>Miss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rPr>
                        <a:t>Hit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rPr>
                        <a:t>Hit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endParaRPr kumimoji="0" lang="en-US" sz="20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65113">
                <a:tc>
                  <a:txBody>
                    <a:bodyPr/>
                    <a:lstStyle/>
                    <a:p>
                      <a:pPr marL="0" marR="0" lvl="0" indent="0" algn="ctr"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rPr>
                        <a:t>Miss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rPr>
                        <a:t>Hit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rPr>
                        <a:t>Miss</a:t>
                      </a:r>
                    </a:p>
                    <a:p>
                      <a:pPr marL="0" marR="0" lvl="0" indent="0" algn="ctr"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endParaRPr kumimoji="0" lang="en-US" sz="20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68288">
                <a:tc>
                  <a:txBody>
                    <a:bodyPr/>
                    <a:lstStyle/>
                    <a:p>
                      <a:pPr marL="0" marR="0" lvl="0" indent="0" algn="ctr"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rPr>
                        <a:t>Miss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rPr>
                        <a:t>Miss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rPr>
                        <a:t>Miss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endParaRPr kumimoji="0" lang="en-US" sz="20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65113">
                <a:tc>
                  <a:txBody>
                    <a:bodyPr/>
                    <a:lstStyle/>
                    <a:p>
                      <a:pPr marL="0" marR="0" lvl="0" indent="0" algn="ctr"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rPr>
                        <a:t>Hit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rPr>
                        <a:t>Miss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rPr>
                        <a:t>Miss/</a:t>
                      </a:r>
                    </a:p>
                    <a:p>
                      <a:pPr marL="0" marR="0" lvl="0" indent="0" algn="ctr"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rPr>
                        <a:t> Hit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endParaRPr kumimoji="0" lang="en-US" sz="20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66700">
                <a:tc>
                  <a:txBody>
                    <a:bodyPr/>
                    <a:lstStyle/>
                    <a:p>
                      <a:pPr marL="0" marR="0" lvl="0" indent="0" algn="ctr"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rPr>
                        <a:t>Miss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rPr>
                        <a:t>Miss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rPr>
                        <a:t>Hit</a:t>
                      </a:r>
                    </a:p>
                    <a:p>
                      <a:pPr marL="0" marR="0" lvl="0" indent="0" algn="ctr"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rPr>
                        <a:t>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endParaRPr kumimoji="0" lang="en-US" sz="20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775666" name="Text Box 50"/>
          <p:cNvSpPr txBox="1">
            <a:spLocks noChangeArrowheads="1"/>
          </p:cNvSpPr>
          <p:nvPr/>
        </p:nvSpPr>
        <p:spPr bwMode="auto">
          <a:xfrm>
            <a:off x="3505200" y="1600200"/>
            <a:ext cx="2511425" cy="396875"/>
          </a:xfrm>
          <a:prstGeom prst="rect">
            <a:avLst/>
          </a:prstGeom>
          <a:noFill/>
          <a:ln w="12700">
            <a:noFill/>
            <a:miter lim="800000"/>
            <a:headEnd/>
            <a:tailEnd/>
          </a:ln>
          <a:effectLst/>
        </p:spPr>
        <p:txBody>
          <a:bodyPr wrap="none">
            <a:spAutoFit/>
          </a:bodyPr>
          <a:lstStyle/>
          <a:p>
            <a:r>
              <a:rPr lang="en-US" sz="2000">
                <a:solidFill>
                  <a:schemeClr val="tx1"/>
                </a:solidFill>
              </a:rPr>
              <a:t>Yes – what we want!</a:t>
            </a:r>
          </a:p>
        </p:txBody>
      </p:sp>
      <p:sp>
        <p:nvSpPr>
          <p:cNvPr id="1775667" name="Text Box 51"/>
          <p:cNvSpPr txBox="1">
            <a:spLocks noChangeArrowheads="1"/>
          </p:cNvSpPr>
          <p:nvPr/>
        </p:nvSpPr>
        <p:spPr bwMode="auto">
          <a:xfrm>
            <a:off x="3505200" y="2032000"/>
            <a:ext cx="4302125" cy="701675"/>
          </a:xfrm>
          <a:prstGeom prst="rect">
            <a:avLst/>
          </a:prstGeom>
          <a:noFill/>
          <a:ln w="12700">
            <a:noFill/>
            <a:miter lim="800000"/>
            <a:headEnd/>
            <a:tailEnd/>
          </a:ln>
          <a:effectLst/>
        </p:spPr>
        <p:txBody>
          <a:bodyPr wrap="none">
            <a:spAutoFit/>
          </a:bodyPr>
          <a:lstStyle/>
          <a:p>
            <a:r>
              <a:rPr lang="en-US" sz="2000">
                <a:solidFill>
                  <a:schemeClr val="tx1"/>
                </a:solidFill>
              </a:rPr>
              <a:t>Yes – although the page table is not </a:t>
            </a:r>
          </a:p>
          <a:p>
            <a:r>
              <a:rPr lang="en-US" sz="2000">
                <a:solidFill>
                  <a:schemeClr val="tx1"/>
                </a:solidFill>
              </a:rPr>
              <a:t>checked if the TLB hits</a:t>
            </a:r>
          </a:p>
        </p:txBody>
      </p:sp>
      <p:sp>
        <p:nvSpPr>
          <p:cNvPr id="1775668" name="Text Box 52"/>
          <p:cNvSpPr txBox="1">
            <a:spLocks noChangeArrowheads="1"/>
          </p:cNvSpPr>
          <p:nvPr/>
        </p:nvSpPr>
        <p:spPr bwMode="auto">
          <a:xfrm>
            <a:off x="3505200" y="2794000"/>
            <a:ext cx="3965575" cy="396875"/>
          </a:xfrm>
          <a:prstGeom prst="rect">
            <a:avLst/>
          </a:prstGeom>
          <a:noFill/>
          <a:ln w="12700">
            <a:noFill/>
            <a:miter lim="800000"/>
            <a:headEnd/>
            <a:tailEnd/>
          </a:ln>
          <a:effectLst/>
        </p:spPr>
        <p:txBody>
          <a:bodyPr wrap="none">
            <a:spAutoFit/>
          </a:bodyPr>
          <a:lstStyle/>
          <a:p>
            <a:r>
              <a:rPr lang="en-US" sz="2000">
                <a:solidFill>
                  <a:schemeClr val="tx1"/>
                </a:solidFill>
              </a:rPr>
              <a:t>Yes – TLB miss, PA in page table</a:t>
            </a:r>
          </a:p>
        </p:txBody>
      </p:sp>
      <p:sp>
        <p:nvSpPr>
          <p:cNvPr id="1775669" name="Text Box 53"/>
          <p:cNvSpPr txBox="1">
            <a:spLocks noChangeArrowheads="1"/>
          </p:cNvSpPr>
          <p:nvPr/>
        </p:nvSpPr>
        <p:spPr bwMode="auto">
          <a:xfrm>
            <a:off x="3505200" y="3251200"/>
            <a:ext cx="5021263" cy="701675"/>
          </a:xfrm>
          <a:prstGeom prst="rect">
            <a:avLst/>
          </a:prstGeom>
          <a:noFill/>
          <a:ln w="12700">
            <a:noFill/>
            <a:miter lim="800000"/>
            <a:headEnd/>
            <a:tailEnd/>
          </a:ln>
          <a:effectLst/>
        </p:spPr>
        <p:txBody>
          <a:bodyPr wrap="none">
            <a:spAutoFit/>
          </a:bodyPr>
          <a:lstStyle/>
          <a:p>
            <a:r>
              <a:rPr lang="en-US" sz="2000" dirty="0">
                <a:solidFill>
                  <a:schemeClr val="tx1"/>
                </a:solidFill>
              </a:rPr>
              <a:t>Yes – TLB miss, PA in page table, but data</a:t>
            </a:r>
          </a:p>
          <a:p>
            <a:r>
              <a:rPr lang="en-US" sz="2000" dirty="0">
                <a:solidFill>
                  <a:schemeClr val="tx1"/>
                </a:solidFill>
              </a:rPr>
              <a:t>not in cache</a:t>
            </a:r>
          </a:p>
        </p:txBody>
      </p:sp>
      <p:sp>
        <p:nvSpPr>
          <p:cNvPr id="1775670" name="Text Box 54"/>
          <p:cNvSpPr txBox="1">
            <a:spLocks noChangeArrowheads="1"/>
          </p:cNvSpPr>
          <p:nvPr/>
        </p:nvSpPr>
        <p:spPr bwMode="auto">
          <a:xfrm>
            <a:off x="3505200" y="4013200"/>
            <a:ext cx="2017713" cy="396875"/>
          </a:xfrm>
          <a:prstGeom prst="rect">
            <a:avLst/>
          </a:prstGeom>
          <a:noFill/>
          <a:ln w="12700">
            <a:noFill/>
            <a:miter lim="800000"/>
            <a:headEnd/>
            <a:tailEnd/>
          </a:ln>
          <a:effectLst/>
        </p:spPr>
        <p:txBody>
          <a:bodyPr wrap="none">
            <a:spAutoFit/>
          </a:bodyPr>
          <a:lstStyle/>
          <a:p>
            <a:r>
              <a:rPr lang="en-US" sz="2000">
                <a:solidFill>
                  <a:schemeClr val="tx1"/>
                </a:solidFill>
              </a:rPr>
              <a:t>Yes – page fault</a:t>
            </a:r>
          </a:p>
        </p:txBody>
      </p:sp>
      <p:sp>
        <p:nvSpPr>
          <p:cNvPr id="1775671" name="Text Box 55"/>
          <p:cNvSpPr txBox="1">
            <a:spLocks noChangeArrowheads="1"/>
          </p:cNvSpPr>
          <p:nvPr/>
        </p:nvSpPr>
        <p:spPr bwMode="auto">
          <a:xfrm>
            <a:off x="3505200" y="4394200"/>
            <a:ext cx="5010150" cy="701675"/>
          </a:xfrm>
          <a:prstGeom prst="rect">
            <a:avLst/>
          </a:prstGeom>
          <a:noFill/>
          <a:ln w="12700">
            <a:noFill/>
            <a:miter lim="800000"/>
            <a:headEnd/>
            <a:tailEnd/>
          </a:ln>
          <a:effectLst/>
        </p:spPr>
        <p:txBody>
          <a:bodyPr wrap="none">
            <a:spAutoFit/>
          </a:bodyPr>
          <a:lstStyle/>
          <a:p>
            <a:r>
              <a:rPr lang="en-US" sz="2000">
                <a:solidFill>
                  <a:schemeClr val="tx1"/>
                </a:solidFill>
              </a:rPr>
              <a:t>Impossible – TLB translation not possible if</a:t>
            </a:r>
          </a:p>
          <a:p>
            <a:r>
              <a:rPr lang="en-US" sz="2000">
                <a:solidFill>
                  <a:schemeClr val="tx1"/>
                </a:solidFill>
              </a:rPr>
              <a:t>page is not present in memory</a:t>
            </a:r>
          </a:p>
        </p:txBody>
      </p:sp>
      <p:sp>
        <p:nvSpPr>
          <p:cNvPr id="1775672" name="Text Box 56"/>
          <p:cNvSpPr txBox="1">
            <a:spLocks noChangeArrowheads="1"/>
          </p:cNvSpPr>
          <p:nvPr/>
        </p:nvSpPr>
        <p:spPr bwMode="auto">
          <a:xfrm>
            <a:off x="3505200" y="5181600"/>
            <a:ext cx="4811713" cy="701675"/>
          </a:xfrm>
          <a:prstGeom prst="rect">
            <a:avLst/>
          </a:prstGeom>
          <a:noFill/>
          <a:ln w="12700">
            <a:noFill/>
            <a:miter lim="800000"/>
            <a:headEnd/>
            <a:tailEnd/>
          </a:ln>
          <a:effectLst/>
        </p:spPr>
        <p:txBody>
          <a:bodyPr wrap="none">
            <a:spAutoFit/>
          </a:bodyPr>
          <a:lstStyle/>
          <a:p>
            <a:r>
              <a:rPr lang="en-US" sz="2000">
                <a:solidFill>
                  <a:schemeClr val="tx1"/>
                </a:solidFill>
              </a:rPr>
              <a:t>Impossible – data not allowed in cache if </a:t>
            </a:r>
          </a:p>
          <a:p>
            <a:r>
              <a:rPr lang="en-US" sz="2000">
                <a:solidFill>
                  <a:schemeClr val="tx1"/>
                </a:solidFill>
              </a:rPr>
              <a:t>page is not in memory</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7566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7566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7566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7566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77567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77567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7756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75666" grpId="0"/>
      <p:bldP spid="1775667" grpId="0"/>
      <p:bldP spid="1775668" grpId="0"/>
      <p:bldP spid="1775669" grpId="0"/>
      <p:bldP spid="1775670" grpId="0"/>
      <p:bldP spid="1775671" grpId="0"/>
      <p:bldP spid="1775672" grpId="0"/>
    </p:bld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处理一次</a:t>
            </a:r>
            <a:r>
              <a:rPr lang="en-US" dirty="0" smtClean="0"/>
              <a:t> TLB </a:t>
            </a:r>
            <a:r>
              <a:rPr lang="zh-CN" altLang="en-US" dirty="0" smtClean="0"/>
              <a:t>缺失</a:t>
            </a:r>
            <a:endParaRPr lang="en-US" dirty="0"/>
          </a:p>
        </p:txBody>
      </p:sp>
      <p:sp>
        <p:nvSpPr>
          <p:cNvPr id="3" name="Content Placeholder 2"/>
          <p:cNvSpPr>
            <a:spLocks noGrp="1"/>
          </p:cNvSpPr>
          <p:nvPr>
            <p:ph idx="1"/>
          </p:nvPr>
        </p:nvSpPr>
        <p:spPr>
          <a:xfrm>
            <a:off x="533400" y="838200"/>
            <a:ext cx="8153400" cy="1624034"/>
          </a:xfrm>
        </p:spPr>
        <p:txBody>
          <a:bodyPr/>
          <a:lstStyle/>
          <a:p>
            <a:r>
              <a:rPr lang="zh-CN" altLang="en-US" dirty="0" smtClean="0"/>
              <a:t>考虑一次</a:t>
            </a:r>
            <a:r>
              <a:rPr lang="en-US" dirty="0" smtClean="0"/>
              <a:t>TLB </a:t>
            </a:r>
            <a:r>
              <a:rPr lang="zh-CN" altLang="en-US" dirty="0" smtClean="0"/>
              <a:t>缺页在存储器中发生</a:t>
            </a:r>
            <a:r>
              <a:rPr lang="en-US" dirty="0" smtClean="0"/>
              <a:t> (</a:t>
            </a:r>
            <a:r>
              <a:rPr lang="zh-CN" altLang="en-US" dirty="0" smtClean="0"/>
              <a:t>例如，</a:t>
            </a:r>
            <a:r>
              <a:rPr lang="en-US" dirty="0" smtClean="0"/>
              <a:t> </a:t>
            </a:r>
            <a:r>
              <a:rPr lang="zh-CN" altLang="en-US" dirty="0" smtClean="0"/>
              <a:t>设置页表中的有效位</a:t>
            </a:r>
            <a:r>
              <a:rPr lang="en-US" dirty="0" smtClean="0"/>
              <a:t>)</a:t>
            </a:r>
          </a:p>
          <a:p>
            <a:pPr lvl="1"/>
            <a:r>
              <a:rPr lang="en-US" altLang="zh-CN" dirty="0" smtClean="0"/>
              <a:t>TLB</a:t>
            </a:r>
            <a:r>
              <a:rPr lang="zh-CN" altLang="en-US" dirty="0" smtClean="0"/>
              <a:t>缺失</a:t>
            </a:r>
            <a:r>
              <a:rPr lang="en-US" dirty="0" smtClean="0"/>
              <a:t> (</a:t>
            </a:r>
            <a:r>
              <a:rPr lang="zh-CN" altLang="en-US" dirty="0" smtClean="0"/>
              <a:t>缺页异常</a:t>
            </a:r>
            <a:r>
              <a:rPr lang="en-US" dirty="0" smtClean="0"/>
              <a:t>) </a:t>
            </a:r>
            <a:r>
              <a:rPr lang="zh-CN" altLang="en-US" dirty="0" smtClean="0"/>
              <a:t>必须在访存发生的同一时钟周期的末尾被判定，因此下一个时钟周期就开始进行异常处理而不是继续正常的指令执行。下表见图</a:t>
            </a:r>
            <a:r>
              <a:rPr lang="en-US" altLang="zh-CN" dirty="0" smtClean="0"/>
              <a:t>5-27</a:t>
            </a:r>
            <a:endParaRPr lang="en-US" dirty="0" smtClean="0"/>
          </a:p>
        </p:txBody>
      </p:sp>
      <p:graphicFrame>
        <p:nvGraphicFramePr>
          <p:cNvPr id="4" name="Table 3"/>
          <p:cNvGraphicFramePr>
            <a:graphicFrameLocks noGrp="1"/>
          </p:cNvGraphicFramePr>
          <p:nvPr>
            <p:extLst>
              <p:ext uri="{D42A27DB-BD31-4B8C-83A1-F6EECF244321}">
                <p14:modId xmlns:p14="http://schemas.microsoft.com/office/powerpoint/2010/main" val="1316179029"/>
              </p:ext>
            </p:extLst>
          </p:nvPr>
        </p:nvGraphicFramePr>
        <p:xfrm>
          <a:off x="914400" y="2743200"/>
          <a:ext cx="7239000" cy="3337560"/>
        </p:xfrm>
        <a:graphic>
          <a:graphicData uri="http://schemas.openxmlformats.org/drawingml/2006/table">
            <a:tbl>
              <a:tblPr firstRow="1" bandRow="1">
                <a:tableStyleId>{5940675A-B579-460E-94D1-54222C63F5DA}</a:tableStyleId>
              </a:tblPr>
              <a:tblGrid>
                <a:gridCol w="1371600"/>
                <a:gridCol w="1676400"/>
                <a:gridCol w="4191000"/>
              </a:tblGrid>
              <a:tr h="370840">
                <a:tc>
                  <a:txBody>
                    <a:bodyPr/>
                    <a:lstStyle/>
                    <a:p>
                      <a:r>
                        <a:rPr lang="zh-CN" altLang="en-US" dirty="0" smtClean="0"/>
                        <a:t>寄存器</a:t>
                      </a:r>
                      <a:endParaRPr lang="en-US" dirty="0"/>
                    </a:p>
                  </a:txBody>
                  <a:tcPr/>
                </a:tc>
                <a:tc>
                  <a:txBody>
                    <a:bodyPr/>
                    <a:lstStyle/>
                    <a:p>
                      <a:r>
                        <a:rPr lang="en-US" dirty="0" smtClean="0"/>
                        <a:t>CP0</a:t>
                      </a:r>
                      <a:r>
                        <a:rPr lang="en-US" baseline="0" dirty="0" smtClean="0"/>
                        <a:t> </a:t>
                      </a:r>
                      <a:r>
                        <a:rPr lang="zh-CN" altLang="en-US" baseline="0" dirty="0" smtClean="0"/>
                        <a:t>寄存器号</a:t>
                      </a:r>
                      <a:endParaRPr lang="en-US" dirty="0"/>
                    </a:p>
                  </a:txBody>
                  <a:tcPr/>
                </a:tc>
                <a:tc>
                  <a:txBody>
                    <a:bodyPr/>
                    <a:lstStyle/>
                    <a:p>
                      <a:r>
                        <a:rPr lang="zh-CN" altLang="en-US" dirty="0" smtClean="0"/>
                        <a:t>说明</a:t>
                      </a:r>
                      <a:endParaRPr lang="en-US" dirty="0"/>
                    </a:p>
                  </a:txBody>
                  <a:tcPr/>
                </a:tc>
              </a:tr>
              <a:tr h="370840">
                <a:tc>
                  <a:txBody>
                    <a:bodyPr/>
                    <a:lstStyle/>
                    <a:p>
                      <a:r>
                        <a:rPr lang="en-US" dirty="0" smtClean="0">
                          <a:latin typeface="Courier New" pitchFamily="49" charset="0"/>
                          <a:cs typeface="Courier New" pitchFamily="49" charset="0"/>
                        </a:rPr>
                        <a:t>EPC</a:t>
                      </a:r>
                      <a:endParaRPr lang="en-US" dirty="0">
                        <a:latin typeface="Courier New" pitchFamily="49" charset="0"/>
                        <a:cs typeface="Courier New" pitchFamily="49" charset="0"/>
                      </a:endParaRPr>
                    </a:p>
                  </a:txBody>
                  <a:tcPr/>
                </a:tc>
                <a:tc>
                  <a:txBody>
                    <a:bodyPr/>
                    <a:lstStyle/>
                    <a:p>
                      <a:pPr algn="ctr"/>
                      <a:r>
                        <a:rPr lang="en-US" dirty="0" smtClean="0"/>
                        <a:t>14</a:t>
                      </a:r>
                      <a:endParaRPr lang="en-US" dirty="0"/>
                    </a:p>
                  </a:txBody>
                  <a:tcPr/>
                </a:tc>
                <a:tc>
                  <a:txBody>
                    <a:bodyPr/>
                    <a:lstStyle/>
                    <a:p>
                      <a:r>
                        <a:rPr lang="en-US" dirty="0" smtClean="0"/>
                        <a:t>Where to restart after exception</a:t>
                      </a:r>
                      <a:endParaRPr lang="en-US" dirty="0"/>
                    </a:p>
                  </a:txBody>
                  <a:tcPr/>
                </a:tc>
              </a:tr>
              <a:tr h="370840">
                <a:tc>
                  <a:txBody>
                    <a:bodyPr/>
                    <a:lstStyle/>
                    <a:p>
                      <a:r>
                        <a:rPr lang="en-US" dirty="0" smtClean="0">
                          <a:latin typeface="Courier New" pitchFamily="49" charset="0"/>
                          <a:cs typeface="Courier New" pitchFamily="49" charset="0"/>
                        </a:rPr>
                        <a:t>Cause</a:t>
                      </a:r>
                      <a:endParaRPr lang="en-US" dirty="0">
                        <a:latin typeface="Courier New" pitchFamily="49" charset="0"/>
                        <a:cs typeface="Courier New" pitchFamily="49" charset="0"/>
                      </a:endParaRPr>
                    </a:p>
                  </a:txBody>
                  <a:tcPr/>
                </a:tc>
                <a:tc>
                  <a:txBody>
                    <a:bodyPr/>
                    <a:lstStyle/>
                    <a:p>
                      <a:pPr algn="ctr"/>
                      <a:r>
                        <a:rPr lang="en-US" dirty="0" smtClean="0"/>
                        <a:t>13</a:t>
                      </a:r>
                      <a:endParaRPr lang="en-US" dirty="0"/>
                    </a:p>
                  </a:txBody>
                  <a:tcPr/>
                </a:tc>
                <a:tc>
                  <a:txBody>
                    <a:bodyPr/>
                    <a:lstStyle/>
                    <a:p>
                      <a:r>
                        <a:rPr lang="en-US" dirty="0" smtClean="0"/>
                        <a:t>Cause of exception</a:t>
                      </a:r>
                      <a:endParaRPr lang="en-US" dirty="0"/>
                    </a:p>
                  </a:txBody>
                  <a:tcPr/>
                </a:tc>
              </a:tr>
              <a:tr h="370840">
                <a:tc>
                  <a:txBody>
                    <a:bodyPr/>
                    <a:lstStyle/>
                    <a:p>
                      <a:r>
                        <a:rPr lang="en-US" dirty="0" err="1" smtClean="0">
                          <a:latin typeface="Courier New" pitchFamily="49" charset="0"/>
                          <a:cs typeface="Courier New" pitchFamily="49" charset="0"/>
                        </a:rPr>
                        <a:t>BadVAddr</a:t>
                      </a:r>
                      <a:endParaRPr lang="en-US" dirty="0">
                        <a:latin typeface="Courier New" pitchFamily="49" charset="0"/>
                        <a:cs typeface="Courier New" pitchFamily="49" charset="0"/>
                      </a:endParaRPr>
                    </a:p>
                  </a:txBody>
                  <a:tcPr/>
                </a:tc>
                <a:tc>
                  <a:txBody>
                    <a:bodyPr/>
                    <a:lstStyle/>
                    <a:p>
                      <a:pPr algn="ctr"/>
                      <a:r>
                        <a:rPr lang="en-US" dirty="0" smtClean="0"/>
                        <a:t>8</a:t>
                      </a:r>
                      <a:endParaRPr lang="en-US" dirty="0"/>
                    </a:p>
                  </a:txBody>
                  <a:tcPr/>
                </a:tc>
                <a:tc>
                  <a:txBody>
                    <a:bodyPr/>
                    <a:lstStyle/>
                    <a:p>
                      <a:r>
                        <a:rPr lang="en-US" dirty="0" smtClean="0"/>
                        <a:t>Address</a:t>
                      </a:r>
                      <a:r>
                        <a:rPr lang="en-US" baseline="0" dirty="0" smtClean="0"/>
                        <a:t> that caused exception</a:t>
                      </a:r>
                      <a:endParaRPr lang="en-US" dirty="0"/>
                    </a:p>
                  </a:txBody>
                  <a:tcPr/>
                </a:tc>
              </a:tr>
              <a:tr h="370840">
                <a:tc>
                  <a:txBody>
                    <a:bodyPr/>
                    <a:lstStyle/>
                    <a:p>
                      <a:r>
                        <a:rPr lang="en-US" dirty="0" smtClean="0">
                          <a:latin typeface="Courier New" pitchFamily="49" charset="0"/>
                          <a:cs typeface="Courier New" pitchFamily="49" charset="0"/>
                        </a:rPr>
                        <a:t>Index</a:t>
                      </a:r>
                      <a:endParaRPr lang="en-US" dirty="0">
                        <a:latin typeface="Courier New" pitchFamily="49" charset="0"/>
                        <a:cs typeface="Courier New" pitchFamily="49" charset="0"/>
                      </a:endParaRPr>
                    </a:p>
                  </a:txBody>
                  <a:tcPr/>
                </a:tc>
                <a:tc>
                  <a:txBody>
                    <a:bodyPr/>
                    <a:lstStyle/>
                    <a:p>
                      <a:pPr algn="ctr"/>
                      <a:r>
                        <a:rPr lang="en-US" dirty="0" smtClean="0"/>
                        <a:t>0</a:t>
                      </a:r>
                      <a:endParaRPr lang="en-US" dirty="0"/>
                    </a:p>
                  </a:txBody>
                  <a:tcPr/>
                </a:tc>
                <a:tc>
                  <a:txBody>
                    <a:bodyPr/>
                    <a:lstStyle/>
                    <a:p>
                      <a:r>
                        <a:rPr lang="en-US" dirty="0" smtClean="0"/>
                        <a:t>Location in TLB to be read/written</a:t>
                      </a:r>
                      <a:endParaRPr lang="en-US" dirty="0"/>
                    </a:p>
                  </a:txBody>
                  <a:tcPr/>
                </a:tc>
              </a:tr>
              <a:tr h="370840">
                <a:tc>
                  <a:txBody>
                    <a:bodyPr/>
                    <a:lstStyle/>
                    <a:p>
                      <a:r>
                        <a:rPr lang="en-US" dirty="0" smtClean="0">
                          <a:latin typeface="Courier New" pitchFamily="49" charset="0"/>
                          <a:cs typeface="Courier New" pitchFamily="49" charset="0"/>
                        </a:rPr>
                        <a:t>Random</a:t>
                      </a:r>
                      <a:endParaRPr lang="en-US" dirty="0">
                        <a:latin typeface="Courier New" pitchFamily="49" charset="0"/>
                        <a:cs typeface="Courier New" pitchFamily="49" charset="0"/>
                      </a:endParaRPr>
                    </a:p>
                  </a:txBody>
                  <a:tcPr/>
                </a:tc>
                <a:tc>
                  <a:txBody>
                    <a:bodyPr/>
                    <a:lstStyle/>
                    <a:p>
                      <a:pPr algn="ctr"/>
                      <a:r>
                        <a:rPr lang="en-US" dirty="0" smtClean="0"/>
                        <a:t>1</a:t>
                      </a:r>
                      <a:endParaRPr lang="en-US" dirty="0"/>
                    </a:p>
                  </a:txBody>
                  <a:tcPr/>
                </a:tc>
                <a:tc>
                  <a:txBody>
                    <a:bodyPr/>
                    <a:lstStyle/>
                    <a:p>
                      <a:r>
                        <a:rPr lang="en-US" dirty="0" smtClean="0"/>
                        <a:t>Pseudorandom location in TLB</a:t>
                      </a:r>
                      <a:endParaRPr lang="en-US" dirty="0"/>
                    </a:p>
                  </a:txBody>
                  <a:tcPr/>
                </a:tc>
              </a:tr>
              <a:tr h="370840">
                <a:tc>
                  <a:txBody>
                    <a:bodyPr/>
                    <a:lstStyle/>
                    <a:p>
                      <a:r>
                        <a:rPr lang="en-US" dirty="0" err="1" smtClean="0">
                          <a:latin typeface="Courier New" pitchFamily="49" charset="0"/>
                          <a:cs typeface="Courier New" pitchFamily="49" charset="0"/>
                        </a:rPr>
                        <a:t>EntryLo</a:t>
                      </a:r>
                      <a:endParaRPr lang="en-US" dirty="0">
                        <a:latin typeface="Courier New" pitchFamily="49" charset="0"/>
                        <a:cs typeface="Courier New" pitchFamily="49" charset="0"/>
                      </a:endParaRPr>
                    </a:p>
                  </a:txBody>
                  <a:tcPr/>
                </a:tc>
                <a:tc>
                  <a:txBody>
                    <a:bodyPr/>
                    <a:lstStyle/>
                    <a:p>
                      <a:pPr algn="ctr"/>
                      <a:r>
                        <a:rPr lang="en-US" dirty="0" smtClean="0"/>
                        <a:t>2</a:t>
                      </a:r>
                      <a:endParaRPr lang="en-US" dirty="0"/>
                    </a:p>
                  </a:txBody>
                  <a:tcPr/>
                </a:tc>
                <a:tc>
                  <a:txBody>
                    <a:bodyPr/>
                    <a:lstStyle/>
                    <a:p>
                      <a:r>
                        <a:rPr lang="en-US" dirty="0" smtClean="0"/>
                        <a:t>Physical page address and flags</a:t>
                      </a:r>
                      <a:endParaRPr lang="en-US" dirty="0"/>
                    </a:p>
                  </a:txBody>
                  <a:tcPr/>
                </a:tc>
              </a:tr>
              <a:tr h="370840">
                <a:tc>
                  <a:txBody>
                    <a:bodyPr/>
                    <a:lstStyle/>
                    <a:p>
                      <a:r>
                        <a:rPr lang="en-US" dirty="0" err="1" smtClean="0">
                          <a:latin typeface="Courier New" pitchFamily="49" charset="0"/>
                          <a:cs typeface="Courier New" pitchFamily="49" charset="0"/>
                        </a:rPr>
                        <a:t>EntryHi</a:t>
                      </a:r>
                      <a:endParaRPr lang="en-US" dirty="0">
                        <a:latin typeface="Courier New" pitchFamily="49" charset="0"/>
                        <a:cs typeface="Courier New" pitchFamily="49" charset="0"/>
                      </a:endParaRPr>
                    </a:p>
                  </a:txBody>
                  <a:tcPr/>
                </a:tc>
                <a:tc>
                  <a:txBody>
                    <a:bodyPr/>
                    <a:lstStyle/>
                    <a:p>
                      <a:pPr algn="ctr"/>
                      <a:r>
                        <a:rPr lang="en-US" dirty="0" smtClean="0"/>
                        <a:t>10</a:t>
                      </a:r>
                      <a:endParaRPr lang="en-US" dirty="0"/>
                    </a:p>
                  </a:txBody>
                  <a:tcPr/>
                </a:tc>
                <a:tc>
                  <a:txBody>
                    <a:bodyPr/>
                    <a:lstStyle/>
                    <a:p>
                      <a:r>
                        <a:rPr lang="en-US" dirty="0" smtClean="0"/>
                        <a:t>Virtual page address</a:t>
                      </a:r>
                      <a:endParaRPr lang="en-US" dirty="0"/>
                    </a:p>
                  </a:txBody>
                  <a:tcPr/>
                </a:tc>
              </a:tr>
              <a:tr h="370840">
                <a:tc>
                  <a:txBody>
                    <a:bodyPr/>
                    <a:lstStyle/>
                    <a:p>
                      <a:r>
                        <a:rPr lang="en-US" dirty="0" smtClean="0">
                          <a:latin typeface="Courier New" pitchFamily="49" charset="0"/>
                          <a:cs typeface="Courier New" pitchFamily="49" charset="0"/>
                        </a:rPr>
                        <a:t>Context</a:t>
                      </a:r>
                      <a:endParaRPr lang="en-US" dirty="0">
                        <a:latin typeface="Courier New" pitchFamily="49" charset="0"/>
                        <a:cs typeface="Courier New" pitchFamily="49" charset="0"/>
                      </a:endParaRPr>
                    </a:p>
                  </a:txBody>
                  <a:tcPr/>
                </a:tc>
                <a:tc>
                  <a:txBody>
                    <a:bodyPr/>
                    <a:lstStyle/>
                    <a:p>
                      <a:pPr algn="ctr"/>
                      <a:r>
                        <a:rPr lang="en-US" dirty="0" smtClean="0"/>
                        <a:t>4</a:t>
                      </a:r>
                      <a:endParaRPr lang="en-US" dirty="0"/>
                    </a:p>
                  </a:txBody>
                  <a:tcPr/>
                </a:tc>
                <a:tc>
                  <a:txBody>
                    <a:bodyPr/>
                    <a:lstStyle/>
                    <a:p>
                      <a:r>
                        <a:rPr lang="en-US" dirty="0" smtClean="0"/>
                        <a:t>Page table address &amp; page number</a:t>
                      </a:r>
                      <a:endParaRPr lang="en-US" dirty="0"/>
                    </a:p>
                  </a:txBody>
                  <a:tcPr/>
                </a:tc>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TLB</a:t>
            </a:r>
            <a:r>
              <a:rPr lang="zh-CN" altLang="en-US" dirty="0" smtClean="0"/>
              <a:t>缺失处理程序（</a:t>
            </a:r>
            <a:r>
              <a:rPr lang="en-US" altLang="zh-CN" dirty="0" smtClean="0"/>
              <a:t>MIPS</a:t>
            </a:r>
            <a:r>
              <a:rPr lang="zh-CN" altLang="en-US" dirty="0" smtClean="0"/>
              <a:t>）</a:t>
            </a:r>
            <a:endParaRPr lang="en-US" dirty="0"/>
          </a:p>
        </p:txBody>
      </p:sp>
      <p:sp>
        <p:nvSpPr>
          <p:cNvPr id="3" name="Content Placeholder 2"/>
          <p:cNvSpPr>
            <a:spLocks noGrp="1"/>
          </p:cNvSpPr>
          <p:nvPr>
            <p:ph idx="1"/>
          </p:nvPr>
        </p:nvSpPr>
        <p:spPr>
          <a:xfrm>
            <a:off x="533400" y="914400"/>
            <a:ext cx="8153400" cy="1380891"/>
          </a:xfrm>
        </p:spPr>
        <p:txBody>
          <a:bodyPr/>
          <a:lstStyle/>
          <a:p>
            <a:r>
              <a:rPr lang="zh-CN" altLang="en-US" dirty="0" smtClean="0"/>
              <a:t>当</a:t>
            </a:r>
            <a:r>
              <a:rPr lang="en-US" altLang="zh-CN" dirty="0" smtClean="0"/>
              <a:t>TLB</a:t>
            </a:r>
            <a:r>
              <a:rPr lang="zh-CN" altLang="en-US" dirty="0" smtClean="0"/>
              <a:t>缺失发生时，</a:t>
            </a:r>
            <a:r>
              <a:rPr lang="en-US" altLang="zh-CN" dirty="0" smtClean="0"/>
              <a:t>MIPS</a:t>
            </a:r>
            <a:r>
              <a:rPr lang="zh-CN" altLang="en-US" dirty="0" smtClean="0"/>
              <a:t>的硬件将被引用的页号保存在一个叫</a:t>
            </a:r>
            <a:r>
              <a:rPr lang="en-US" altLang="zh-CN" dirty="0" err="1">
                <a:latin typeface="Courier New" pitchFamily="49" charset="0"/>
                <a:cs typeface="Courier New" pitchFamily="49" charset="0"/>
              </a:rPr>
              <a:t>BadVAddr</a:t>
            </a:r>
            <a:r>
              <a:rPr lang="zh-CN" altLang="en-US" dirty="0" smtClean="0"/>
              <a:t>的特殊寄存器中，然后产生异常。这个异常请求操作系统通过软件来处理缺失，控制权被转移到地址</a:t>
            </a:r>
            <a:r>
              <a:rPr lang="en-US" dirty="0" smtClean="0"/>
              <a:t> 8000 0000</a:t>
            </a:r>
            <a:r>
              <a:rPr lang="en-US" baseline="-25000" dirty="0" smtClean="0"/>
              <a:t>hex</a:t>
            </a:r>
            <a:r>
              <a:rPr lang="en-US" dirty="0" smtClean="0"/>
              <a:t>, </a:t>
            </a:r>
            <a:r>
              <a:rPr lang="en-US" altLang="zh-CN" dirty="0" smtClean="0"/>
              <a:t>TLB</a:t>
            </a:r>
            <a:r>
              <a:rPr lang="zh-CN" altLang="en-US" dirty="0" smtClean="0"/>
              <a:t>缺失处理程序的位置</a:t>
            </a:r>
            <a:endParaRPr lang="en-US" dirty="0"/>
          </a:p>
        </p:txBody>
      </p:sp>
      <p:sp>
        <p:nvSpPr>
          <p:cNvPr id="4" name="Content Placeholder 2"/>
          <p:cNvSpPr txBox="1">
            <a:spLocks/>
          </p:cNvSpPr>
          <p:nvPr/>
        </p:nvSpPr>
        <p:spPr bwMode="auto">
          <a:xfrm>
            <a:off x="533400" y="2438400"/>
            <a:ext cx="8305800" cy="2541208"/>
          </a:xfrm>
          <a:prstGeom prst="rect">
            <a:avLst/>
          </a:prstGeom>
          <a:noFill/>
          <a:ln w="12700">
            <a:noFill/>
            <a:miter lim="800000"/>
            <a:headEnd/>
            <a:tailEnd/>
          </a:ln>
        </p:spPr>
        <p:txBody>
          <a:bodyPr vert="horz" wrap="square" lIns="63500" tIns="25400" rIns="63500" bIns="25400" numCol="1" anchor="t" anchorCtr="0" compatLnSpc="1">
            <a:prstTxWarp prst="textNoShape">
              <a:avLst/>
            </a:prstTxWarp>
            <a:spAutoFit/>
          </a:bodyPr>
          <a:lstStyle/>
          <a:p>
            <a:pPr marL="287338" marR="0" lvl="0" indent="-287338" algn="l" defTabSz="914400" rtl="0" eaLnBrk="0" fontAlgn="base" latinLnBrk="0" hangingPunct="0">
              <a:lnSpc>
                <a:spcPct val="90000"/>
              </a:lnSpc>
              <a:spcBef>
                <a:spcPts val="200"/>
              </a:spcBef>
              <a:spcAft>
                <a:spcPct val="0"/>
              </a:spcAft>
              <a:buClr>
                <a:schemeClr val="accent1"/>
              </a:buClr>
              <a:buSzPct val="75000"/>
              <a:tabLst/>
              <a:defRPr/>
            </a:pPr>
            <a:r>
              <a:rPr kumimoji="0" lang="en-US" sz="2200" b="0" i="0" u="none" strike="noStrike" kern="0" cap="none" spc="0" normalizeH="0" baseline="0" noProof="0" dirty="0" err="1" smtClean="0">
                <a:ln>
                  <a:noFill/>
                </a:ln>
                <a:solidFill>
                  <a:schemeClr val="tx1"/>
                </a:solidFill>
                <a:effectLst/>
                <a:uLnTx/>
                <a:uFillTx/>
                <a:latin typeface="Courier New" pitchFamily="49" charset="0"/>
                <a:cs typeface="Courier New" pitchFamily="49" charset="0"/>
              </a:rPr>
              <a:t>TLBmiss</a:t>
            </a:r>
            <a:r>
              <a:rPr kumimoji="0" lang="en-US" sz="2200" b="0" i="0" u="none" strike="noStrike" kern="0" cap="none" spc="0" normalizeH="0" baseline="0" noProof="0" dirty="0" smtClean="0">
                <a:ln>
                  <a:noFill/>
                </a:ln>
                <a:solidFill>
                  <a:schemeClr val="tx1"/>
                </a:solidFill>
                <a:effectLst/>
                <a:uLnTx/>
                <a:uFillTx/>
                <a:latin typeface="Courier New" pitchFamily="49" charset="0"/>
                <a:cs typeface="Courier New" pitchFamily="49" charset="0"/>
              </a:rPr>
              <a:t>:</a:t>
            </a:r>
          </a:p>
          <a:p>
            <a:pPr marL="287338" marR="0" lvl="0" indent="-287338" algn="l" defTabSz="914400" rtl="0" eaLnBrk="0" fontAlgn="base" latinLnBrk="0" hangingPunct="0">
              <a:spcBef>
                <a:spcPts val="200"/>
              </a:spcBef>
              <a:spcAft>
                <a:spcPct val="0"/>
              </a:spcAft>
              <a:buClr>
                <a:schemeClr val="accent1"/>
              </a:buClr>
              <a:buSzPct val="75000"/>
              <a:tabLst/>
              <a:defRPr/>
            </a:pPr>
            <a:r>
              <a:rPr lang="en-US" sz="2200" kern="0" dirty="0" smtClean="0">
                <a:solidFill>
                  <a:schemeClr val="tx1"/>
                </a:solidFill>
                <a:latin typeface="Courier New" pitchFamily="49" charset="0"/>
                <a:cs typeface="Courier New" pitchFamily="49" charset="0"/>
              </a:rPr>
              <a:t> mfc0  $k1, Context	#copy </a:t>
            </a:r>
            <a:r>
              <a:rPr lang="en-US" sz="2200" kern="0" dirty="0" err="1" smtClean="0">
                <a:solidFill>
                  <a:schemeClr val="tx1"/>
                </a:solidFill>
                <a:latin typeface="Courier New" pitchFamily="49" charset="0"/>
                <a:cs typeface="Courier New" pitchFamily="49" charset="0"/>
              </a:rPr>
              <a:t>addr</a:t>
            </a:r>
            <a:r>
              <a:rPr lang="en-US" sz="2200" kern="0" dirty="0" smtClean="0">
                <a:solidFill>
                  <a:schemeClr val="tx1"/>
                </a:solidFill>
                <a:latin typeface="Courier New" pitchFamily="49" charset="0"/>
                <a:cs typeface="Courier New" pitchFamily="49" charset="0"/>
              </a:rPr>
              <a:t> of PTE into $k1</a:t>
            </a:r>
          </a:p>
          <a:p>
            <a:pPr marL="287338" marR="0" lvl="0" indent="-287338" algn="l" defTabSz="914400" rtl="0" eaLnBrk="0" fontAlgn="base" latinLnBrk="0" hangingPunct="0">
              <a:spcBef>
                <a:spcPts val="200"/>
              </a:spcBef>
              <a:spcAft>
                <a:spcPct val="0"/>
              </a:spcAft>
              <a:buClr>
                <a:schemeClr val="accent1"/>
              </a:buClr>
              <a:buSzPct val="75000"/>
              <a:tabLst/>
              <a:defRPr/>
            </a:pPr>
            <a:r>
              <a:rPr lang="en-US" sz="2200" kern="0" noProof="0" dirty="0" smtClean="0">
                <a:solidFill>
                  <a:schemeClr val="tx1"/>
                </a:solidFill>
                <a:latin typeface="Courier New" pitchFamily="49" charset="0"/>
                <a:cs typeface="Courier New" pitchFamily="49" charset="0"/>
              </a:rPr>
              <a:t> </a:t>
            </a:r>
            <a:r>
              <a:rPr lang="en-US" sz="2200" kern="0" noProof="0" dirty="0" err="1" smtClean="0">
                <a:solidFill>
                  <a:schemeClr val="tx1"/>
                </a:solidFill>
                <a:latin typeface="Courier New" pitchFamily="49" charset="0"/>
                <a:cs typeface="Courier New" pitchFamily="49" charset="0"/>
              </a:rPr>
              <a:t>lw</a:t>
            </a:r>
            <a:r>
              <a:rPr lang="en-US" sz="2200" kern="0" noProof="0" dirty="0" smtClean="0">
                <a:solidFill>
                  <a:schemeClr val="tx1"/>
                </a:solidFill>
                <a:latin typeface="Courier New" pitchFamily="49" charset="0"/>
                <a:cs typeface="Courier New" pitchFamily="49" charset="0"/>
              </a:rPr>
              <a:t>    $k1, 0($k1)	#put PTE into $k1</a:t>
            </a:r>
          </a:p>
          <a:p>
            <a:pPr marL="287338" marR="0" lvl="0" indent="-287338" algn="l" defTabSz="914400" rtl="0" eaLnBrk="0" fontAlgn="base" latinLnBrk="0" hangingPunct="0">
              <a:spcBef>
                <a:spcPts val="200"/>
              </a:spcBef>
              <a:spcAft>
                <a:spcPct val="0"/>
              </a:spcAft>
              <a:buClr>
                <a:schemeClr val="accent1"/>
              </a:buClr>
              <a:buSzPct val="75000"/>
              <a:tabLst/>
              <a:defRPr/>
            </a:pPr>
            <a:r>
              <a:rPr lang="en-US" sz="2200" kern="0" noProof="0" dirty="0" smtClean="0">
                <a:solidFill>
                  <a:schemeClr val="tx1"/>
                </a:solidFill>
                <a:latin typeface="Courier New" pitchFamily="49" charset="0"/>
                <a:cs typeface="Courier New" pitchFamily="49" charset="0"/>
              </a:rPr>
              <a:t> mtc0  $k1, </a:t>
            </a:r>
            <a:r>
              <a:rPr lang="en-US" sz="2200" kern="0" noProof="0" dirty="0" err="1" smtClean="0">
                <a:solidFill>
                  <a:schemeClr val="tx1"/>
                </a:solidFill>
                <a:latin typeface="Courier New" pitchFamily="49" charset="0"/>
                <a:cs typeface="Courier New" pitchFamily="49" charset="0"/>
              </a:rPr>
              <a:t>EntryLo</a:t>
            </a:r>
            <a:r>
              <a:rPr lang="en-US" sz="2200" kern="0" dirty="0" smtClean="0">
                <a:solidFill>
                  <a:schemeClr val="tx1"/>
                </a:solidFill>
                <a:latin typeface="Courier New" pitchFamily="49" charset="0"/>
                <a:cs typeface="Courier New" pitchFamily="49" charset="0"/>
              </a:rPr>
              <a:t>	</a:t>
            </a:r>
            <a:r>
              <a:rPr lang="en-US" sz="2200" kern="0" noProof="0" dirty="0" smtClean="0">
                <a:solidFill>
                  <a:schemeClr val="tx1"/>
                </a:solidFill>
                <a:latin typeface="Courier New" pitchFamily="49" charset="0"/>
                <a:cs typeface="Courier New" pitchFamily="49" charset="0"/>
              </a:rPr>
              <a:t>#put PTE into </a:t>
            </a:r>
            <a:r>
              <a:rPr lang="en-US" sz="2200" kern="0" noProof="0" dirty="0" err="1" smtClean="0">
                <a:solidFill>
                  <a:schemeClr val="tx1"/>
                </a:solidFill>
                <a:latin typeface="Courier New" pitchFamily="49" charset="0"/>
                <a:cs typeface="Courier New" pitchFamily="49" charset="0"/>
              </a:rPr>
              <a:t>EntryLo</a:t>
            </a:r>
            <a:endParaRPr lang="en-US" sz="2200" kern="0" noProof="0" dirty="0" smtClean="0">
              <a:solidFill>
                <a:schemeClr val="tx1"/>
              </a:solidFill>
              <a:latin typeface="Courier New" pitchFamily="49" charset="0"/>
              <a:cs typeface="Courier New" pitchFamily="49" charset="0"/>
            </a:endParaRPr>
          </a:p>
          <a:p>
            <a:pPr marL="287338" marR="0" lvl="0" indent="-287338" algn="l" defTabSz="914400" rtl="0" eaLnBrk="0" fontAlgn="base" latinLnBrk="0" hangingPunct="0">
              <a:spcBef>
                <a:spcPts val="200"/>
              </a:spcBef>
              <a:spcAft>
                <a:spcPct val="0"/>
              </a:spcAft>
              <a:buClr>
                <a:schemeClr val="accent1"/>
              </a:buClr>
              <a:buSzPct val="75000"/>
              <a:tabLst/>
              <a:defRPr/>
            </a:pPr>
            <a:r>
              <a:rPr kumimoji="0" lang="en-US" sz="2200" b="0" i="0" u="none" strike="noStrike" kern="0" cap="none" spc="0" normalizeH="0" dirty="0" smtClean="0">
                <a:ln>
                  <a:noFill/>
                </a:ln>
                <a:solidFill>
                  <a:schemeClr val="tx1"/>
                </a:solidFill>
                <a:effectLst/>
                <a:uLnTx/>
                <a:uFillTx/>
                <a:latin typeface="Courier New" pitchFamily="49" charset="0"/>
                <a:cs typeface="Courier New" pitchFamily="49" charset="0"/>
              </a:rPr>
              <a:t> </a:t>
            </a:r>
            <a:r>
              <a:rPr kumimoji="0" lang="en-US" sz="2200" b="0" i="0" u="none" strike="noStrike" kern="0" cap="none" spc="0" normalizeH="0" dirty="0" err="1" smtClean="0">
                <a:ln>
                  <a:noFill/>
                </a:ln>
                <a:solidFill>
                  <a:schemeClr val="tx1"/>
                </a:solidFill>
                <a:effectLst/>
                <a:uLnTx/>
                <a:uFillTx/>
                <a:latin typeface="Courier New" pitchFamily="49" charset="0"/>
                <a:cs typeface="Courier New" pitchFamily="49" charset="0"/>
              </a:rPr>
              <a:t>tlbwr</a:t>
            </a:r>
            <a:r>
              <a:rPr kumimoji="0" lang="en-US" sz="2200" b="0" i="0" u="none" strike="noStrike" kern="0" cap="none" spc="0" normalizeH="0" dirty="0" smtClean="0">
                <a:ln>
                  <a:noFill/>
                </a:ln>
                <a:solidFill>
                  <a:schemeClr val="tx1"/>
                </a:solidFill>
                <a:effectLst/>
                <a:uLnTx/>
                <a:uFillTx/>
                <a:latin typeface="Courier New" pitchFamily="49" charset="0"/>
                <a:cs typeface="Courier New" pitchFamily="49" charset="0"/>
              </a:rPr>
              <a:t>			#put </a:t>
            </a:r>
            <a:r>
              <a:rPr kumimoji="0" lang="en-US" sz="2200" b="0" i="0" u="none" strike="noStrike" kern="0" cap="none" spc="0" normalizeH="0" dirty="0" err="1" smtClean="0">
                <a:ln>
                  <a:noFill/>
                </a:ln>
                <a:solidFill>
                  <a:schemeClr val="tx1"/>
                </a:solidFill>
                <a:effectLst/>
                <a:uLnTx/>
                <a:uFillTx/>
                <a:latin typeface="Courier New" pitchFamily="49" charset="0"/>
                <a:cs typeface="Courier New" pitchFamily="49" charset="0"/>
              </a:rPr>
              <a:t>EntryLo</a:t>
            </a:r>
            <a:r>
              <a:rPr kumimoji="0" lang="en-US" sz="2200" b="0" i="0" u="none" strike="noStrike" kern="0" cap="none" spc="0" normalizeH="0" dirty="0" smtClean="0">
                <a:ln>
                  <a:noFill/>
                </a:ln>
                <a:solidFill>
                  <a:schemeClr val="tx1"/>
                </a:solidFill>
                <a:effectLst/>
                <a:uLnTx/>
                <a:uFillTx/>
                <a:latin typeface="Courier New" pitchFamily="49" charset="0"/>
                <a:cs typeface="Courier New" pitchFamily="49" charset="0"/>
              </a:rPr>
              <a:t> into TLB</a:t>
            </a:r>
          </a:p>
          <a:p>
            <a:pPr marL="287338" marR="0" lvl="0" indent="-287338" algn="l" defTabSz="914400" rtl="0" eaLnBrk="0" fontAlgn="base" latinLnBrk="0" hangingPunct="0">
              <a:spcBef>
                <a:spcPts val="200"/>
              </a:spcBef>
              <a:spcAft>
                <a:spcPct val="0"/>
              </a:spcAft>
              <a:buClr>
                <a:schemeClr val="accent1"/>
              </a:buClr>
              <a:buSzPct val="75000"/>
              <a:tabLst/>
              <a:defRPr/>
            </a:pPr>
            <a:r>
              <a:rPr lang="en-US" sz="2200" kern="0" dirty="0" smtClean="0">
                <a:solidFill>
                  <a:schemeClr val="tx1"/>
                </a:solidFill>
                <a:latin typeface="Courier New" pitchFamily="49" charset="0"/>
                <a:cs typeface="Courier New" pitchFamily="49" charset="0"/>
              </a:rPr>
              <a:t>					#	</a:t>
            </a:r>
            <a:r>
              <a:rPr kumimoji="0" lang="en-US" sz="2200" b="0" i="0" u="none" strike="noStrike" kern="0" cap="none" spc="0" normalizeH="0" dirty="0" smtClean="0">
                <a:ln>
                  <a:noFill/>
                </a:ln>
                <a:solidFill>
                  <a:schemeClr val="tx1"/>
                </a:solidFill>
                <a:effectLst/>
                <a:uLnTx/>
                <a:uFillTx/>
                <a:latin typeface="Courier New" pitchFamily="49" charset="0"/>
                <a:cs typeface="Courier New" pitchFamily="49" charset="0"/>
              </a:rPr>
              <a:t>at Random</a:t>
            </a:r>
          </a:p>
          <a:p>
            <a:pPr marL="287338" marR="0" lvl="0" indent="-287338" algn="l" defTabSz="914400" rtl="0" eaLnBrk="0" fontAlgn="base" latinLnBrk="0" hangingPunct="0">
              <a:spcBef>
                <a:spcPts val="200"/>
              </a:spcBef>
              <a:spcAft>
                <a:spcPct val="0"/>
              </a:spcAft>
              <a:buClr>
                <a:schemeClr val="accent1"/>
              </a:buClr>
              <a:buSzPct val="75000"/>
              <a:tabLst/>
              <a:defRPr/>
            </a:pPr>
            <a:r>
              <a:rPr lang="en-US" sz="2200" kern="0" dirty="0" smtClean="0">
                <a:solidFill>
                  <a:schemeClr val="tx1"/>
                </a:solidFill>
                <a:latin typeface="Courier New" pitchFamily="49" charset="0"/>
                <a:cs typeface="Courier New" pitchFamily="49" charset="0"/>
              </a:rPr>
              <a:t> </a:t>
            </a:r>
            <a:r>
              <a:rPr lang="en-US" sz="2200" kern="0" dirty="0" err="1" smtClean="0">
                <a:solidFill>
                  <a:schemeClr val="tx1"/>
                </a:solidFill>
                <a:latin typeface="Courier New" pitchFamily="49" charset="0"/>
                <a:cs typeface="Courier New" pitchFamily="49" charset="0"/>
              </a:rPr>
              <a:t>eret</a:t>
            </a:r>
            <a:r>
              <a:rPr lang="en-US" sz="2200" kern="0" dirty="0" smtClean="0">
                <a:solidFill>
                  <a:schemeClr val="tx1"/>
                </a:solidFill>
                <a:latin typeface="Courier New" pitchFamily="49" charset="0"/>
                <a:cs typeface="Courier New" pitchFamily="49" charset="0"/>
              </a:rPr>
              <a:t>				#return from exception</a:t>
            </a:r>
            <a:endParaRPr kumimoji="0" lang="en-US" sz="2200" b="0" i="0" u="none" strike="noStrike" kern="0" cap="none" spc="0" normalizeH="0" baseline="0" noProof="0" dirty="0">
              <a:ln>
                <a:noFill/>
              </a:ln>
              <a:solidFill>
                <a:schemeClr val="tx1"/>
              </a:solidFill>
              <a:effectLst/>
              <a:uLnTx/>
              <a:uFillTx/>
              <a:latin typeface="Courier New" pitchFamily="49" charset="0"/>
              <a:cs typeface="Courier New" pitchFamily="49" charset="0"/>
            </a:endParaRPr>
          </a:p>
        </p:txBody>
      </p:sp>
      <p:sp>
        <p:nvSpPr>
          <p:cNvPr id="5" name="Content Placeholder 2"/>
          <p:cNvSpPr txBox="1">
            <a:spLocks/>
          </p:cNvSpPr>
          <p:nvPr/>
        </p:nvSpPr>
        <p:spPr bwMode="auto">
          <a:xfrm>
            <a:off x="457200" y="5181600"/>
            <a:ext cx="8153400" cy="1288558"/>
          </a:xfrm>
          <a:prstGeom prst="rect">
            <a:avLst/>
          </a:prstGeom>
          <a:noFill/>
          <a:ln w="12700">
            <a:noFill/>
            <a:miter lim="800000"/>
            <a:headEnd/>
            <a:tailEnd/>
          </a:ln>
        </p:spPr>
        <p:txBody>
          <a:bodyPr vert="horz" wrap="square" lIns="63500" tIns="25400" rIns="63500" bIns="25400" numCol="1" anchor="t" anchorCtr="0" compatLnSpc="1">
            <a:prstTxWarp prst="textNoShape">
              <a:avLst/>
            </a:prstTxWarp>
            <a:spAutoFit/>
          </a:bodyPr>
          <a:lstStyle/>
          <a:p>
            <a:pPr marL="287338" marR="0" lvl="0" indent="-287338" algn="l" defTabSz="914400" rtl="0" eaLnBrk="0" fontAlgn="base" latinLnBrk="0" hangingPunct="0">
              <a:lnSpc>
                <a:spcPct val="90000"/>
              </a:lnSpc>
              <a:spcBef>
                <a:spcPct val="65000"/>
              </a:spcBef>
              <a:spcAft>
                <a:spcPct val="0"/>
              </a:spcAft>
              <a:buClr>
                <a:schemeClr val="accent1"/>
              </a:buClr>
              <a:buSzPct val="75000"/>
              <a:buFont typeface="Wingdings" pitchFamily="2" charset="2"/>
              <a:buChar char="q"/>
              <a:tabLst/>
              <a:defRPr/>
            </a:pPr>
            <a:r>
              <a:rPr kumimoji="0" lang="zh-CN" altLang="en-US" sz="2400" b="0" i="0" u="none" strike="noStrike" kern="0" cap="none" spc="0" normalizeH="0" baseline="0" noProof="0" dirty="0" smtClean="0">
                <a:ln>
                  <a:noFill/>
                </a:ln>
                <a:solidFill>
                  <a:schemeClr val="tx1"/>
                </a:solidFill>
                <a:effectLst/>
                <a:uLnTx/>
                <a:uFillTx/>
                <a:latin typeface="Courier New" pitchFamily="49" charset="0"/>
                <a:cs typeface="Courier New" pitchFamily="49" charset="0"/>
              </a:rPr>
              <a:t>指令</a:t>
            </a:r>
            <a:r>
              <a:rPr kumimoji="0" lang="en-US" sz="2400" b="0" i="0" u="none" strike="noStrike" kern="0" cap="none" spc="0" normalizeH="0" baseline="0" noProof="0" dirty="0" err="1" smtClean="0">
                <a:ln>
                  <a:noFill/>
                </a:ln>
                <a:solidFill>
                  <a:schemeClr val="tx1"/>
                </a:solidFill>
                <a:effectLst/>
                <a:uLnTx/>
                <a:uFillTx/>
                <a:latin typeface="Courier New" pitchFamily="49" charset="0"/>
                <a:cs typeface="Courier New" pitchFamily="49" charset="0"/>
              </a:rPr>
              <a:t>tlbwr</a:t>
            </a:r>
            <a:r>
              <a:rPr kumimoji="0" lang="en-US" sz="2400" b="0" i="0" u="none" strike="noStrike" kern="0" cap="none" spc="0" normalizeH="0" baseline="0" noProof="0" dirty="0" smtClean="0">
                <a:ln>
                  <a:noFill/>
                </a:ln>
                <a:solidFill>
                  <a:schemeClr val="tx1"/>
                </a:solidFill>
                <a:effectLst/>
                <a:uLnTx/>
                <a:uFillTx/>
                <a:latin typeface="+mn-lt"/>
                <a:ea typeface="+mn-ea"/>
                <a:cs typeface="+mn-cs"/>
              </a:rPr>
              <a:t> </a:t>
            </a:r>
            <a:r>
              <a:rPr kumimoji="0" lang="zh-CN" altLang="en-US" sz="2400" b="0" i="0" u="none" strike="noStrike" kern="0" cap="none" spc="0" normalizeH="0" baseline="0" noProof="0" dirty="0" smtClean="0">
                <a:ln>
                  <a:noFill/>
                </a:ln>
                <a:solidFill>
                  <a:schemeClr val="tx1"/>
                </a:solidFill>
                <a:effectLst/>
                <a:uLnTx/>
                <a:uFillTx/>
                <a:latin typeface="+mn-lt"/>
                <a:ea typeface="+mn-ea"/>
                <a:cs typeface="+mn-cs"/>
              </a:rPr>
              <a:t>把</a:t>
            </a:r>
            <a:r>
              <a:rPr lang="zh-CN" altLang="en-US" sz="2400" kern="0" dirty="0">
                <a:solidFill>
                  <a:schemeClr val="tx1"/>
                </a:solidFill>
                <a:latin typeface="+mn-lt"/>
              </a:rPr>
              <a:t>控制寄存器</a:t>
            </a:r>
            <a:r>
              <a:rPr kumimoji="0" lang="en-US" sz="2400" b="0" i="0" u="none" strike="noStrike" kern="0" cap="none" spc="0" normalizeH="0" baseline="0" noProof="0" dirty="0" err="1" smtClean="0">
                <a:ln>
                  <a:noFill/>
                </a:ln>
                <a:solidFill>
                  <a:schemeClr val="tx1"/>
                </a:solidFill>
                <a:effectLst/>
                <a:uLnTx/>
                <a:uFillTx/>
                <a:latin typeface="Courier New" pitchFamily="49" charset="0"/>
                <a:cs typeface="Courier New" pitchFamily="49" charset="0"/>
              </a:rPr>
              <a:t>EntryLo</a:t>
            </a:r>
            <a:r>
              <a:rPr kumimoji="0" lang="en-US" sz="2400" b="0" i="0" u="none" strike="noStrike" kern="0" cap="none" spc="0" normalizeH="0" baseline="0" noProof="0" dirty="0" smtClean="0">
                <a:ln>
                  <a:noFill/>
                </a:ln>
                <a:solidFill>
                  <a:schemeClr val="tx1"/>
                </a:solidFill>
                <a:effectLst/>
                <a:uLnTx/>
                <a:uFillTx/>
                <a:latin typeface="+mn-lt"/>
                <a:ea typeface="+mn-ea"/>
                <a:cs typeface="+mn-cs"/>
              </a:rPr>
              <a:t> </a:t>
            </a:r>
            <a:r>
              <a:rPr kumimoji="0" lang="zh-CN" altLang="en-US" sz="2400" b="0" i="0" u="none" strike="noStrike" kern="0" cap="none" spc="0" normalizeH="0" baseline="0" noProof="0" dirty="0" smtClean="0">
                <a:ln>
                  <a:noFill/>
                </a:ln>
                <a:solidFill>
                  <a:schemeClr val="tx1"/>
                </a:solidFill>
                <a:effectLst/>
                <a:uLnTx/>
                <a:uFillTx/>
                <a:latin typeface="+mn-lt"/>
                <a:ea typeface="+mn-ea"/>
                <a:cs typeface="+mn-cs"/>
              </a:rPr>
              <a:t>中的内容复制到由控制寄存器</a:t>
            </a:r>
            <a:r>
              <a:rPr lang="en-US" sz="2400" kern="0" dirty="0" smtClean="0">
                <a:solidFill>
                  <a:schemeClr val="tx1"/>
                </a:solidFill>
                <a:latin typeface="+mn-lt"/>
              </a:rPr>
              <a:t> </a:t>
            </a:r>
            <a:r>
              <a:rPr lang="en-US" sz="2400" kern="0" dirty="0" smtClean="0">
                <a:solidFill>
                  <a:schemeClr val="tx1"/>
                </a:solidFill>
                <a:latin typeface="Courier New" pitchFamily="49" charset="0"/>
                <a:cs typeface="Courier New" pitchFamily="49" charset="0"/>
              </a:rPr>
              <a:t>Random</a:t>
            </a:r>
            <a:r>
              <a:rPr lang="zh-CN" altLang="en-US" sz="2400" kern="0" dirty="0" smtClean="0">
                <a:solidFill>
                  <a:schemeClr val="tx1"/>
                </a:solidFill>
                <a:latin typeface="Courier New" pitchFamily="49" charset="0"/>
                <a:cs typeface="Courier New" pitchFamily="49" charset="0"/>
              </a:rPr>
              <a:t>所选择的</a:t>
            </a:r>
            <a:r>
              <a:rPr lang="en-US" altLang="zh-CN" sz="2400" kern="0" dirty="0" smtClean="0">
                <a:solidFill>
                  <a:schemeClr val="tx1"/>
                </a:solidFill>
                <a:latin typeface="Courier New" pitchFamily="49" charset="0"/>
                <a:cs typeface="Courier New" pitchFamily="49" charset="0"/>
              </a:rPr>
              <a:t>TLB</a:t>
            </a:r>
            <a:r>
              <a:rPr lang="zh-CN" altLang="en-US" sz="2400" kern="0" dirty="0" smtClean="0">
                <a:solidFill>
                  <a:schemeClr val="tx1"/>
                </a:solidFill>
                <a:latin typeface="Courier New" pitchFamily="49" charset="0"/>
                <a:cs typeface="Courier New" pitchFamily="49" charset="0"/>
              </a:rPr>
              <a:t>表项中。</a:t>
            </a:r>
            <a:endParaRPr lang="en-US" sz="2400" kern="0" dirty="0" smtClean="0">
              <a:solidFill>
                <a:schemeClr val="tx1"/>
              </a:solidFill>
              <a:latin typeface="Courier New" pitchFamily="49" charset="0"/>
              <a:cs typeface="Courier New" pitchFamily="49" charset="0"/>
            </a:endParaRPr>
          </a:p>
          <a:p>
            <a:pPr marL="287338" marR="0" lvl="0" indent="-287338" algn="l" defTabSz="914400" rtl="0" eaLnBrk="0" fontAlgn="base" latinLnBrk="0" hangingPunct="0">
              <a:lnSpc>
                <a:spcPct val="90000"/>
              </a:lnSpc>
              <a:spcBef>
                <a:spcPct val="65000"/>
              </a:spcBef>
              <a:spcAft>
                <a:spcPct val="0"/>
              </a:spcAft>
              <a:buClr>
                <a:schemeClr val="accent1"/>
              </a:buClr>
              <a:buSzPct val="75000"/>
              <a:buFont typeface="Wingdings" pitchFamily="2" charset="2"/>
              <a:buChar char="q"/>
              <a:tabLst/>
              <a:defRPr/>
            </a:pPr>
            <a:r>
              <a:rPr kumimoji="0" lang="en-US" sz="2400" b="0" i="0" u="none" strike="noStrike" kern="0" cap="none" spc="0" normalizeH="0" baseline="0" noProof="0" dirty="0" smtClean="0">
                <a:ln>
                  <a:noFill/>
                </a:ln>
                <a:solidFill>
                  <a:schemeClr val="tx1"/>
                </a:solidFill>
                <a:effectLst/>
                <a:uLnTx/>
                <a:uFillTx/>
                <a:latin typeface="+mn-lt"/>
                <a:ea typeface="+mn-ea"/>
                <a:cs typeface="+mn-cs"/>
              </a:rPr>
              <a:t>TLB </a:t>
            </a:r>
            <a:r>
              <a:rPr kumimoji="0" lang="zh-CN" altLang="en-US" sz="2400" b="0" i="0" u="none" strike="noStrike" kern="0" cap="none" spc="0" normalizeH="0" baseline="0" noProof="0" dirty="0" smtClean="0">
                <a:ln>
                  <a:noFill/>
                </a:ln>
                <a:solidFill>
                  <a:schemeClr val="tx1"/>
                </a:solidFill>
                <a:effectLst/>
                <a:uLnTx/>
                <a:uFillTx/>
                <a:latin typeface="+mn-lt"/>
                <a:ea typeface="+mn-ea"/>
                <a:cs typeface="+mn-cs"/>
              </a:rPr>
              <a:t>缺失大概需要花费</a:t>
            </a:r>
            <a:r>
              <a:rPr kumimoji="0" lang="en-US" altLang="zh-CN" sz="2400" b="0" i="0" u="none" strike="noStrike" kern="0" cap="none" spc="0" normalizeH="0" baseline="0" noProof="0" dirty="0" smtClean="0">
                <a:ln>
                  <a:noFill/>
                </a:ln>
                <a:solidFill>
                  <a:schemeClr val="tx1"/>
                </a:solidFill>
                <a:effectLst/>
                <a:uLnTx/>
                <a:uFillTx/>
                <a:latin typeface="+mn-lt"/>
                <a:ea typeface="+mn-ea"/>
                <a:cs typeface="+mn-cs"/>
              </a:rPr>
              <a:t>12</a:t>
            </a:r>
            <a:r>
              <a:rPr kumimoji="0" lang="zh-CN" altLang="en-US" sz="2400" b="0" i="0" u="none" strike="noStrike" kern="0" cap="none" spc="0" normalizeH="0" baseline="0" noProof="0" dirty="0" smtClean="0">
                <a:ln>
                  <a:noFill/>
                </a:ln>
                <a:solidFill>
                  <a:schemeClr val="tx1"/>
                </a:solidFill>
                <a:effectLst/>
                <a:uLnTx/>
                <a:uFillTx/>
                <a:latin typeface="+mn-lt"/>
                <a:ea typeface="+mn-ea"/>
                <a:cs typeface="+mn-cs"/>
              </a:rPr>
              <a:t>个时钟周期</a:t>
            </a:r>
            <a:endParaRPr kumimoji="0" lang="en-US" sz="2400" b="0" i="0" u="none" strike="noStrike" kern="0" cap="none" spc="0" normalizeH="0" baseline="0" noProof="0" dirty="0">
              <a:ln>
                <a:noFill/>
              </a:ln>
              <a:solidFill>
                <a:schemeClr val="tx1"/>
              </a:solidFill>
              <a:effectLst/>
              <a:uLnTx/>
              <a:uFillTx/>
              <a:latin typeface="+mn-lt"/>
              <a:ea typeface="+mn-ea"/>
              <a:cs typeface="+mn-cs"/>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3330" name="Rectangle 2"/>
          <p:cNvSpPr>
            <a:spLocks noGrp="1" noChangeArrowheads="1"/>
          </p:cNvSpPr>
          <p:nvPr>
            <p:ph type="title"/>
          </p:nvPr>
        </p:nvSpPr>
        <p:spPr>
          <a:xfrm>
            <a:off x="533400" y="304800"/>
            <a:ext cx="8153400" cy="426142"/>
          </a:xfrm>
        </p:spPr>
        <p:txBody>
          <a:bodyPr/>
          <a:lstStyle/>
          <a:p>
            <a:r>
              <a:rPr lang="zh-CN" altLang="en-US" dirty="0" smtClean="0"/>
              <a:t>一些虚拟存储器的设计参数</a:t>
            </a:r>
            <a:endParaRPr lang="en-US" dirty="0"/>
          </a:p>
        </p:txBody>
      </p:sp>
      <p:graphicFrame>
        <p:nvGraphicFramePr>
          <p:cNvPr id="1763371" name="Group 43"/>
          <p:cNvGraphicFramePr>
            <a:graphicFrameLocks noGrp="1"/>
          </p:cNvGraphicFramePr>
          <p:nvPr>
            <p:ph sz="half" idx="2"/>
          </p:nvPr>
        </p:nvGraphicFramePr>
        <p:xfrm>
          <a:off x="1524000" y="1295400"/>
          <a:ext cx="6057900" cy="4305300"/>
        </p:xfrm>
        <a:graphic>
          <a:graphicData uri="http://schemas.openxmlformats.org/drawingml/2006/table">
            <a:tbl>
              <a:tblPr/>
              <a:tblGrid>
                <a:gridCol w="2667000"/>
                <a:gridCol w="1905000"/>
                <a:gridCol w="1485900"/>
              </a:tblGrid>
              <a:tr h="400050">
                <a:tc>
                  <a:txBody>
                    <a:body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endParaRPr kumimoji="0" lang="en-US" sz="2000" b="0" i="0" u="none" strike="noStrike" cap="none" normalizeH="0" baseline="0" dirty="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rPr>
                        <a:t>Paged VM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rPr>
                        <a:t>TLBs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8463">
                <a:tc>
                  <a:txBody>
                    <a:body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rPr>
                        <a:t>Total size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rPr>
                        <a:t>16,000 to 250,000 words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rPr>
                        <a:t>16 to 512 entries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1638">
                <a:tc>
                  <a:txBody>
                    <a:body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rPr>
                        <a:t>Total size (KB)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rPr>
                        <a:t>250,000 to 1,000,000,000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rPr>
                        <a:t>0.25 to 16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0050">
                <a:tc>
                  <a:txBody>
                    <a:body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r>
                        <a:rPr kumimoji="0" lang="en-US" sz="2000" b="0" i="0" u="none" strike="noStrike" cap="none" normalizeH="0" baseline="0" dirty="0" smtClean="0">
                          <a:ln>
                            <a:noFill/>
                          </a:ln>
                          <a:solidFill>
                            <a:schemeClr val="tx1"/>
                          </a:solidFill>
                          <a:effectLst/>
                          <a:latin typeface="Arial" charset="0"/>
                        </a:rPr>
                        <a:t>Block size (B)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rPr>
                        <a:t>4000 to 64,000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r>
                        <a:rPr kumimoji="0" lang="en-US" sz="2000" b="0" i="0" u="none" strike="noStrike" cap="none" normalizeH="0" baseline="0" dirty="0" smtClean="0">
                          <a:ln>
                            <a:noFill/>
                          </a:ln>
                          <a:solidFill>
                            <a:schemeClr val="tx1"/>
                          </a:solidFill>
                          <a:effectLst/>
                          <a:latin typeface="Arial" charset="0"/>
                        </a:rPr>
                        <a:t>4 to 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0050">
                <a:tc>
                  <a:txBody>
                    <a:body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r>
                        <a:rPr kumimoji="0" lang="en-US" sz="2000" b="0" i="0" u="none" strike="noStrike" cap="none" normalizeH="0" baseline="0" dirty="0" smtClean="0">
                          <a:ln>
                            <a:noFill/>
                          </a:ln>
                          <a:solidFill>
                            <a:schemeClr val="tx1"/>
                          </a:solidFill>
                          <a:effectLst/>
                          <a:latin typeface="Arial" charset="0"/>
                        </a:rPr>
                        <a:t>Hit time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endParaRPr kumimoji="0" lang="en-US" sz="20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r>
                        <a:rPr kumimoji="0" lang="en-US" sz="2000" b="0" i="0" u="none" strike="noStrike" cap="none" normalizeH="0" baseline="0" dirty="0" smtClean="0">
                          <a:ln>
                            <a:noFill/>
                          </a:ln>
                          <a:solidFill>
                            <a:schemeClr val="tx1"/>
                          </a:solidFill>
                          <a:effectLst/>
                          <a:latin typeface="Arial" charset="0"/>
                        </a:rPr>
                        <a:t>0.5 to 1 clock cycle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8463">
                <a:tc>
                  <a:txBody>
                    <a:body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rPr>
                        <a:t>Miss penalty (clocks)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rPr>
                        <a:t>10,000,000 to 100,000,000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r>
                        <a:rPr kumimoji="0" lang="en-US" sz="2000" b="0" i="0" u="none" strike="noStrike" cap="none" normalizeH="0" baseline="0" dirty="0" smtClean="0">
                          <a:ln>
                            <a:noFill/>
                          </a:ln>
                          <a:solidFill>
                            <a:schemeClr val="tx1"/>
                          </a:solidFill>
                          <a:effectLst/>
                          <a:latin typeface="Arial" charset="0"/>
                        </a:rPr>
                        <a:t>10 to 100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0050">
                <a:tc>
                  <a:txBody>
                    <a:body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rPr>
                        <a:t>Miss rates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rPr>
                        <a:t>0.00001% to 0.0001%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r>
                        <a:rPr kumimoji="0" lang="en-US" sz="2000" b="0" i="0" u="none" strike="noStrike" cap="none" normalizeH="0" baseline="0" dirty="0" smtClean="0">
                          <a:ln>
                            <a:noFill/>
                          </a:ln>
                          <a:solidFill>
                            <a:schemeClr val="tx1"/>
                          </a:solidFill>
                          <a:effectLst/>
                          <a:latin typeface="Arial" charset="0"/>
                        </a:rPr>
                        <a:t>0.01% to 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4354" name="Rectangle 2"/>
          <p:cNvSpPr>
            <a:spLocks noGrp="1" noChangeArrowheads="1"/>
          </p:cNvSpPr>
          <p:nvPr>
            <p:ph type="title"/>
          </p:nvPr>
        </p:nvSpPr>
        <p:spPr/>
        <p:txBody>
          <a:bodyPr/>
          <a:lstStyle/>
          <a:p>
            <a:r>
              <a:rPr lang="zh-CN" altLang="en-US" dirty="0" smtClean="0"/>
              <a:t>两个机器的</a:t>
            </a:r>
            <a:r>
              <a:rPr lang="zh-CN" altLang="en-US" dirty="0"/>
              <a:t>快</a:t>
            </a:r>
            <a:r>
              <a:rPr lang="zh-CN" altLang="en-US" dirty="0" smtClean="0"/>
              <a:t>表参数</a:t>
            </a:r>
            <a:endParaRPr lang="en-US" dirty="0"/>
          </a:p>
        </p:txBody>
      </p:sp>
      <p:graphicFrame>
        <p:nvGraphicFramePr>
          <p:cNvPr id="1764440" name="Group 88"/>
          <p:cNvGraphicFramePr>
            <a:graphicFrameLocks noGrp="1"/>
          </p:cNvGraphicFramePr>
          <p:nvPr/>
        </p:nvGraphicFramePr>
        <p:xfrm>
          <a:off x="685800" y="914400"/>
          <a:ext cx="7696200" cy="5501640"/>
        </p:xfrm>
        <a:graphic>
          <a:graphicData uri="http://schemas.openxmlformats.org/drawingml/2006/table">
            <a:tbl>
              <a:tblPr/>
              <a:tblGrid>
                <a:gridCol w="1981200"/>
                <a:gridCol w="2743200"/>
                <a:gridCol w="2971800"/>
              </a:tblGrid>
              <a:tr h="312738">
                <a:tc>
                  <a:txBody>
                    <a:body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endParaRPr kumimoji="0" lang="en-US" sz="1800" b="0" i="0" u="none" strike="noStrike" cap="none" normalizeH="0" baseline="0" dirty="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r>
                        <a:rPr kumimoji="0" lang="en-US" sz="1800" b="1" i="0" u="none" strike="noStrike" cap="none" normalizeH="0" baseline="0" dirty="0" smtClean="0">
                          <a:ln>
                            <a:noFill/>
                          </a:ln>
                          <a:solidFill>
                            <a:schemeClr val="tx1"/>
                          </a:solidFill>
                          <a:effectLst/>
                          <a:latin typeface="Arial" charset="0"/>
                        </a:rPr>
                        <a:t>Intel Nehalem</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r>
                        <a:rPr kumimoji="0" lang="en-US" sz="1800" b="1" i="0" u="none" strike="noStrike" cap="none" normalizeH="0" baseline="0" dirty="0" smtClean="0">
                          <a:ln>
                            <a:noFill/>
                          </a:ln>
                          <a:solidFill>
                            <a:schemeClr val="tx1"/>
                          </a:solidFill>
                          <a:effectLst/>
                          <a:latin typeface="Arial" charset="0"/>
                        </a:rPr>
                        <a:t>AMD Barcelona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396240">
                <a:tc>
                  <a:txBody>
                    <a:body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Address sizes</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48 bits (</a:t>
                      </a:r>
                      <a:r>
                        <a:rPr kumimoji="0" lang="en-US" sz="1800" b="0" i="0" u="none" strike="noStrike" cap="none" normalizeH="0" baseline="0" dirty="0" err="1" smtClean="0">
                          <a:ln>
                            <a:noFill/>
                          </a:ln>
                          <a:solidFill>
                            <a:schemeClr val="tx1"/>
                          </a:solidFill>
                          <a:effectLst/>
                          <a:latin typeface="Arial" charset="0"/>
                        </a:rPr>
                        <a:t>vir</a:t>
                      </a:r>
                      <a:r>
                        <a:rPr kumimoji="0" lang="en-US" sz="1800" b="0" i="0" u="none" strike="noStrike" cap="none" normalizeH="0" baseline="0" dirty="0" smtClean="0">
                          <a:ln>
                            <a:noFill/>
                          </a:ln>
                          <a:solidFill>
                            <a:schemeClr val="tx1"/>
                          </a:solidFill>
                          <a:effectLst/>
                          <a:latin typeface="Arial" charset="0"/>
                        </a:rPr>
                        <a:t>); 44 bits (</a:t>
                      </a:r>
                      <a:r>
                        <a:rPr kumimoji="0" lang="en-US" sz="1800" b="0" i="0" u="none" strike="noStrike" cap="none" normalizeH="0" baseline="0" dirty="0" err="1" smtClean="0">
                          <a:ln>
                            <a:noFill/>
                          </a:ln>
                          <a:solidFill>
                            <a:schemeClr val="tx1"/>
                          </a:solidFill>
                          <a:effectLst/>
                          <a:latin typeface="Arial" charset="0"/>
                        </a:rPr>
                        <a:t>phy</a:t>
                      </a:r>
                      <a:r>
                        <a:rPr kumimoji="0" lang="en-US" sz="1800" b="0" i="0" u="none" strike="noStrike" cap="none" normalizeH="0" baseline="0" dirty="0" smtClean="0">
                          <a:ln>
                            <a:noFill/>
                          </a:ln>
                          <a:solidFill>
                            <a:schemeClr val="tx1"/>
                          </a:solidFill>
                          <a:effectLst/>
                          <a:latin typeface="Arial"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48 bits (</a:t>
                      </a:r>
                      <a:r>
                        <a:rPr kumimoji="0" lang="en-US" sz="1800" b="0" i="0" u="none" strike="noStrike" cap="none" normalizeH="0" baseline="0" dirty="0" err="1" smtClean="0">
                          <a:ln>
                            <a:noFill/>
                          </a:ln>
                          <a:solidFill>
                            <a:schemeClr val="tx1"/>
                          </a:solidFill>
                          <a:effectLst/>
                          <a:latin typeface="Arial" charset="0"/>
                        </a:rPr>
                        <a:t>vir</a:t>
                      </a:r>
                      <a:r>
                        <a:rPr kumimoji="0" lang="en-US" sz="1800" b="0" i="0" u="none" strike="noStrike" cap="none" normalizeH="0" baseline="0" dirty="0" smtClean="0">
                          <a:ln>
                            <a:noFill/>
                          </a:ln>
                          <a:solidFill>
                            <a:schemeClr val="tx1"/>
                          </a:solidFill>
                          <a:effectLst/>
                          <a:latin typeface="Arial" charset="0"/>
                        </a:rPr>
                        <a:t>); 48 bits (</a:t>
                      </a:r>
                      <a:r>
                        <a:rPr kumimoji="0" lang="en-US" sz="1800" b="0" i="0" u="none" strike="noStrike" cap="none" normalizeH="0" baseline="0" dirty="0" err="1" smtClean="0">
                          <a:ln>
                            <a:noFill/>
                          </a:ln>
                          <a:solidFill>
                            <a:schemeClr val="tx1"/>
                          </a:solidFill>
                          <a:effectLst/>
                          <a:latin typeface="Arial" charset="0"/>
                        </a:rPr>
                        <a:t>phy</a:t>
                      </a:r>
                      <a:r>
                        <a:rPr kumimoji="0" lang="en-US" sz="1800" b="0" i="0" u="none" strike="noStrike" cap="none" normalizeH="0" baseline="0" dirty="0" smtClean="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396240">
                <a:tc>
                  <a:txBody>
                    <a:body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Page size</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4KB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4KB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1966913">
                <a:tc>
                  <a:txBody>
                    <a:body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TLB organization</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L1 TLB for instructions and  L1 TLB for data per core; both are 4-way set assoc.; LRU</a:t>
                      </a:r>
                    </a:p>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L1 ITLB has 128 entries, L2 DTLB has 64 entries</a:t>
                      </a:r>
                    </a:p>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endParaRPr kumimoji="0" lang="en-US" sz="1800" b="0" i="0" u="none" strike="noStrike" cap="none" normalizeH="0" baseline="0" dirty="0" smtClean="0">
                        <a:ln>
                          <a:noFill/>
                        </a:ln>
                        <a:solidFill>
                          <a:schemeClr val="tx1"/>
                        </a:solidFill>
                        <a:effectLst/>
                        <a:latin typeface="Arial" charset="0"/>
                      </a:endParaRPr>
                    </a:p>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L2 TLB (unified) is 4-way set assoc.; LRU                                        </a:t>
                      </a:r>
                    </a:p>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L2 TLB has 512 entries</a:t>
                      </a:r>
                    </a:p>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endParaRPr kumimoji="0" lang="en-US" sz="1800" b="0" i="0" u="none" strike="noStrike" cap="none" normalizeH="0" baseline="0" dirty="0" smtClean="0">
                        <a:ln>
                          <a:noFill/>
                        </a:ln>
                        <a:solidFill>
                          <a:schemeClr val="tx1"/>
                        </a:solidFill>
                        <a:effectLst/>
                        <a:latin typeface="Arial" charset="0"/>
                      </a:endParaRPr>
                    </a:p>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TLB misses handled in hardware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L1 TLB for instructions and  L1 TLB for data per core; both are fully assoc.; LRU</a:t>
                      </a:r>
                    </a:p>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L1 ITLB and DTLB each have 48 entries</a:t>
                      </a:r>
                    </a:p>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endParaRPr kumimoji="0" lang="en-US" sz="1800" b="0" i="0" u="none" strike="noStrike" cap="none" normalizeH="0" baseline="0" dirty="0" smtClean="0">
                        <a:ln>
                          <a:noFill/>
                        </a:ln>
                        <a:solidFill>
                          <a:schemeClr val="tx1"/>
                        </a:solidFill>
                        <a:effectLst/>
                        <a:latin typeface="Arial" charset="0"/>
                      </a:endParaRPr>
                    </a:p>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L2 TLB for instructions and L2 TLB for data per core; each are 4-way set assoc.; round robin LRU                                       </a:t>
                      </a:r>
                    </a:p>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Both L2 TLBs have 512 entries</a:t>
                      </a:r>
                    </a:p>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TLB misses handled in hardware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5138" name="Rectangle 2"/>
          <p:cNvSpPr>
            <a:spLocks noGrp="1" noChangeArrowheads="1"/>
          </p:cNvSpPr>
          <p:nvPr>
            <p:ph type="title"/>
          </p:nvPr>
        </p:nvSpPr>
        <p:spPr>
          <a:xfrm>
            <a:off x="533400" y="304800"/>
            <a:ext cx="8153400" cy="426142"/>
          </a:xfrm>
        </p:spPr>
        <p:txBody>
          <a:bodyPr/>
          <a:lstStyle/>
          <a:p>
            <a:r>
              <a:rPr lang="zh-CN" altLang="en-US" dirty="0" smtClean="0"/>
              <a:t>为什么不用虚拟寻址</a:t>
            </a:r>
            <a:r>
              <a:rPr lang="en-US" altLang="zh-CN" dirty="0" smtClean="0"/>
              <a:t>cache</a:t>
            </a:r>
            <a:r>
              <a:rPr lang="zh-CN" altLang="en-US" dirty="0" smtClean="0"/>
              <a:t>？</a:t>
            </a:r>
            <a:endParaRPr lang="en-US" dirty="0"/>
          </a:p>
        </p:txBody>
      </p:sp>
      <p:sp>
        <p:nvSpPr>
          <p:cNvPr id="1755139" name="Rectangle 3"/>
          <p:cNvSpPr>
            <a:spLocks noGrp="1" noChangeArrowheads="1"/>
          </p:cNvSpPr>
          <p:nvPr>
            <p:ph type="body" idx="1"/>
          </p:nvPr>
        </p:nvSpPr>
        <p:spPr>
          <a:xfrm>
            <a:off x="533400" y="838200"/>
            <a:ext cx="8153400" cy="383695"/>
          </a:xfrm>
        </p:spPr>
        <p:txBody>
          <a:bodyPr/>
          <a:lstStyle/>
          <a:p>
            <a:r>
              <a:rPr lang="zh-CN" altLang="en-US" dirty="0" smtClean="0"/>
              <a:t>虚拟寻址</a:t>
            </a:r>
            <a:r>
              <a:rPr lang="en-US" altLang="zh-CN" dirty="0" smtClean="0"/>
              <a:t>cache</a:t>
            </a:r>
            <a:r>
              <a:rPr lang="zh-CN" altLang="en-US" dirty="0" smtClean="0"/>
              <a:t>只需要对</a:t>
            </a:r>
            <a:r>
              <a:rPr lang="en-US" dirty="0" smtClean="0"/>
              <a:t>cache</a:t>
            </a:r>
            <a:r>
              <a:rPr lang="zh-CN" altLang="en-US" dirty="0" smtClean="0"/>
              <a:t>缺失进行地址转换</a:t>
            </a:r>
            <a:endParaRPr lang="en-US" dirty="0"/>
          </a:p>
        </p:txBody>
      </p:sp>
      <p:grpSp>
        <p:nvGrpSpPr>
          <p:cNvPr id="2" name="Group 4"/>
          <p:cNvGrpSpPr>
            <a:grpSpLocks/>
          </p:cNvGrpSpPr>
          <p:nvPr/>
        </p:nvGrpSpPr>
        <p:grpSpPr bwMode="auto">
          <a:xfrm>
            <a:off x="1981200" y="1752600"/>
            <a:ext cx="5334000" cy="2079625"/>
            <a:chOff x="1004" y="600"/>
            <a:chExt cx="3360" cy="1310"/>
          </a:xfrm>
        </p:grpSpPr>
        <p:sp>
          <p:nvSpPr>
            <p:cNvPr id="1755141" name="Rectangle 5"/>
            <p:cNvSpPr>
              <a:spLocks noChangeArrowheads="1"/>
            </p:cNvSpPr>
            <p:nvPr/>
          </p:nvSpPr>
          <p:spPr bwMode="auto">
            <a:xfrm>
              <a:off x="2174" y="1731"/>
              <a:ext cx="376" cy="179"/>
            </a:xfrm>
            <a:prstGeom prst="rect">
              <a:avLst/>
            </a:prstGeom>
            <a:noFill/>
            <a:ln w="12700">
              <a:noFill/>
              <a:miter lim="800000"/>
              <a:headEnd/>
              <a:tailEnd/>
            </a:ln>
            <a:effectLst/>
          </p:spPr>
          <p:txBody>
            <a:bodyPr wrap="none" lIns="63500" tIns="25400" rIns="63500" bIns="25400">
              <a:spAutoFit/>
            </a:bodyPr>
            <a:lstStyle/>
            <a:p>
              <a:pPr>
                <a:lnSpc>
                  <a:spcPct val="85000"/>
                </a:lnSpc>
              </a:pPr>
              <a:r>
                <a:rPr lang="en-US" b="1">
                  <a:solidFill>
                    <a:schemeClr val="tx1"/>
                  </a:solidFill>
                </a:rPr>
                <a:t>data</a:t>
              </a:r>
            </a:p>
          </p:txBody>
        </p:sp>
        <p:sp>
          <p:nvSpPr>
            <p:cNvPr id="1755142" name="Line 6"/>
            <p:cNvSpPr>
              <a:spLocks noChangeShapeType="1"/>
            </p:cNvSpPr>
            <p:nvPr/>
          </p:nvSpPr>
          <p:spPr bwMode="auto">
            <a:xfrm>
              <a:off x="1028" y="662"/>
              <a:ext cx="638" cy="0"/>
            </a:xfrm>
            <a:prstGeom prst="line">
              <a:avLst/>
            </a:prstGeom>
            <a:noFill/>
            <a:ln w="12700">
              <a:solidFill>
                <a:schemeClr val="tx1"/>
              </a:solidFill>
              <a:round/>
              <a:headEnd/>
              <a:tailEnd/>
            </a:ln>
            <a:effectLst/>
          </p:spPr>
          <p:txBody>
            <a:bodyPr wrap="none" anchor="ctr"/>
            <a:lstStyle/>
            <a:p>
              <a:endParaRPr lang="en-US"/>
            </a:p>
          </p:txBody>
        </p:sp>
        <p:sp>
          <p:nvSpPr>
            <p:cNvPr id="1755143" name="Line 7"/>
            <p:cNvSpPr>
              <a:spLocks noChangeShapeType="1"/>
            </p:cNvSpPr>
            <p:nvPr/>
          </p:nvSpPr>
          <p:spPr bwMode="auto">
            <a:xfrm>
              <a:off x="1670" y="666"/>
              <a:ext cx="0" cy="438"/>
            </a:xfrm>
            <a:prstGeom prst="line">
              <a:avLst/>
            </a:prstGeom>
            <a:noFill/>
            <a:ln w="12700">
              <a:solidFill>
                <a:schemeClr val="tx1"/>
              </a:solidFill>
              <a:round/>
              <a:headEnd/>
              <a:tailEnd/>
            </a:ln>
            <a:effectLst/>
          </p:spPr>
          <p:txBody>
            <a:bodyPr wrap="none" anchor="ctr"/>
            <a:lstStyle/>
            <a:p>
              <a:endParaRPr lang="en-US"/>
            </a:p>
          </p:txBody>
        </p:sp>
        <p:sp>
          <p:nvSpPr>
            <p:cNvPr id="1755144" name="Line 8"/>
            <p:cNvSpPr>
              <a:spLocks noChangeShapeType="1"/>
            </p:cNvSpPr>
            <p:nvPr/>
          </p:nvSpPr>
          <p:spPr bwMode="auto">
            <a:xfrm flipH="1">
              <a:off x="1004" y="1120"/>
              <a:ext cx="670" cy="0"/>
            </a:xfrm>
            <a:prstGeom prst="line">
              <a:avLst/>
            </a:prstGeom>
            <a:noFill/>
            <a:ln w="12700">
              <a:solidFill>
                <a:schemeClr val="tx1"/>
              </a:solidFill>
              <a:round/>
              <a:headEnd/>
              <a:tailEnd/>
            </a:ln>
            <a:effectLst/>
          </p:spPr>
          <p:txBody>
            <a:bodyPr wrap="none" anchor="ctr"/>
            <a:lstStyle/>
            <a:p>
              <a:endParaRPr lang="en-US"/>
            </a:p>
          </p:txBody>
        </p:sp>
        <p:sp>
          <p:nvSpPr>
            <p:cNvPr id="1755145" name="Rectangle 9"/>
            <p:cNvSpPr>
              <a:spLocks noChangeArrowheads="1"/>
            </p:cNvSpPr>
            <p:nvPr/>
          </p:nvSpPr>
          <p:spPr bwMode="auto">
            <a:xfrm>
              <a:off x="1062" y="826"/>
              <a:ext cx="384" cy="179"/>
            </a:xfrm>
            <a:prstGeom prst="rect">
              <a:avLst/>
            </a:prstGeom>
            <a:noFill/>
            <a:ln w="12700">
              <a:noFill/>
              <a:miter lim="800000"/>
              <a:headEnd/>
              <a:tailEnd/>
            </a:ln>
            <a:effectLst/>
          </p:spPr>
          <p:txBody>
            <a:bodyPr wrap="none" lIns="63500" tIns="25400" rIns="63500" bIns="25400">
              <a:spAutoFit/>
            </a:bodyPr>
            <a:lstStyle/>
            <a:p>
              <a:pPr>
                <a:lnSpc>
                  <a:spcPct val="85000"/>
                </a:lnSpc>
              </a:pPr>
              <a:r>
                <a:rPr lang="en-US" b="1">
                  <a:solidFill>
                    <a:schemeClr val="tx1"/>
                  </a:solidFill>
                </a:rPr>
                <a:t>CPU</a:t>
              </a:r>
            </a:p>
          </p:txBody>
        </p:sp>
        <p:sp>
          <p:nvSpPr>
            <p:cNvPr id="1755146" name="Rectangle 10"/>
            <p:cNvSpPr>
              <a:spLocks noChangeArrowheads="1"/>
            </p:cNvSpPr>
            <p:nvPr/>
          </p:nvSpPr>
          <p:spPr bwMode="auto">
            <a:xfrm>
              <a:off x="2091" y="677"/>
              <a:ext cx="695" cy="427"/>
            </a:xfrm>
            <a:prstGeom prst="rect">
              <a:avLst/>
            </a:prstGeom>
            <a:noFill/>
            <a:ln w="12700">
              <a:solidFill>
                <a:schemeClr val="tx1"/>
              </a:solidFill>
              <a:miter lim="800000"/>
              <a:headEnd/>
              <a:tailEnd/>
            </a:ln>
            <a:effectLst/>
          </p:spPr>
          <p:txBody>
            <a:bodyPr wrap="none" lIns="90488" tIns="44450" rIns="90488" bIns="44450" anchor="ctr"/>
            <a:lstStyle/>
            <a:p>
              <a:pPr algn="ctr"/>
              <a:r>
                <a:rPr lang="en-US" b="1">
                  <a:solidFill>
                    <a:schemeClr val="tx1"/>
                  </a:solidFill>
                </a:rPr>
                <a:t>Trans-</a:t>
              </a:r>
            </a:p>
            <a:p>
              <a:pPr algn="ctr"/>
              <a:r>
                <a:rPr lang="en-US" b="1">
                  <a:solidFill>
                    <a:schemeClr val="tx1"/>
                  </a:solidFill>
                </a:rPr>
                <a:t>lation</a:t>
              </a:r>
            </a:p>
          </p:txBody>
        </p:sp>
        <p:sp>
          <p:nvSpPr>
            <p:cNvPr id="1755147" name="Rectangle 11"/>
            <p:cNvSpPr>
              <a:spLocks noChangeArrowheads="1"/>
            </p:cNvSpPr>
            <p:nvPr/>
          </p:nvSpPr>
          <p:spPr bwMode="auto">
            <a:xfrm>
              <a:off x="2091" y="1166"/>
              <a:ext cx="695" cy="426"/>
            </a:xfrm>
            <a:prstGeom prst="rect">
              <a:avLst/>
            </a:prstGeom>
            <a:noFill/>
            <a:ln w="12700">
              <a:solidFill>
                <a:schemeClr val="tx1"/>
              </a:solidFill>
              <a:miter lim="800000"/>
              <a:headEnd/>
              <a:tailEnd/>
            </a:ln>
            <a:effectLst/>
          </p:spPr>
          <p:txBody>
            <a:bodyPr wrap="none" lIns="90488" tIns="44450" rIns="90488" bIns="44450" anchor="ctr"/>
            <a:lstStyle/>
            <a:p>
              <a:pPr algn="ctr"/>
              <a:r>
                <a:rPr lang="en-US" b="1">
                  <a:solidFill>
                    <a:schemeClr val="tx1"/>
                  </a:solidFill>
                </a:rPr>
                <a:t>Cache</a:t>
              </a:r>
            </a:p>
          </p:txBody>
        </p:sp>
        <p:sp>
          <p:nvSpPr>
            <p:cNvPr id="1755148" name="Rectangle 12"/>
            <p:cNvSpPr>
              <a:spLocks noChangeArrowheads="1"/>
            </p:cNvSpPr>
            <p:nvPr/>
          </p:nvSpPr>
          <p:spPr bwMode="auto">
            <a:xfrm>
              <a:off x="3669" y="695"/>
              <a:ext cx="695" cy="427"/>
            </a:xfrm>
            <a:prstGeom prst="rect">
              <a:avLst/>
            </a:prstGeom>
            <a:noFill/>
            <a:ln w="12700">
              <a:solidFill>
                <a:schemeClr val="tx1"/>
              </a:solidFill>
              <a:miter lim="800000"/>
              <a:headEnd/>
              <a:tailEnd/>
            </a:ln>
            <a:effectLst/>
          </p:spPr>
          <p:txBody>
            <a:bodyPr wrap="none" lIns="90488" tIns="44450" rIns="90488" bIns="44450" anchor="ctr"/>
            <a:lstStyle/>
            <a:p>
              <a:pPr algn="ctr"/>
              <a:r>
                <a:rPr lang="en-US" b="1">
                  <a:solidFill>
                    <a:schemeClr val="tx1"/>
                  </a:solidFill>
                </a:rPr>
                <a:t>Main</a:t>
              </a:r>
            </a:p>
            <a:p>
              <a:pPr algn="ctr"/>
              <a:r>
                <a:rPr lang="en-US" b="1">
                  <a:solidFill>
                    <a:schemeClr val="tx1"/>
                  </a:solidFill>
                </a:rPr>
                <a:t>Memory</a:t>
              </a:r>
            </a:p>
          </p:txBody>
        </p:sp>
        <p:sp>
          <p:nvSpPr>
            <p:cNvPr id="1755149" name="Line 13"/>
            <p:cNvSpPr>
              <a:spLocks noChangeShapeType="1"/>
            </p:cNvSpPr>
            <p:nvPr/>
          </p:nvSpPr>
          <p:spPr bwMode="auto">
            <a:xfrm>
              <a:off x="1674" y="745"/>
              <a:ext cx="409" cy="0"/>
            </a:xfrm>
            <a:prstGeom prst="line">
              <a:avLst/>
            </a:prstGeom>
            <a:noFill/>
            <a:ln w="12700">
              <a:solidFill>
                <a:schemeClr val="tx1"/>
              </a:solidFill>
              <a:round/>
              <a:headEnd/>
              <a:tailEnd type="triangle" w="med" len="med"/>
            </a:ln>
            <a:effectLst/>
          </p:spPr>
          <p:txBody>
            <a:bodyPr wrap="none" anchor="ctr"/>
            <a:lstStyle/>
            <a:p>
              <a:endParaRPr lang="en-US"/>
            </a:p>
          </p:txBody>
        </p:sp>
        <p:sp>
          <p:nvSpPr>
            <p:cNvPr id="1755150" name="Line 14"/>
            <p:cNvSpPr>
              <a:spLocks noChangeShapeType="1"/>
            </p:cNvSpPr>
            <p:nvPr/>
          </p:nvSpPr>
          <p:spPr bwMode="auto">
            <a:xfrm>
              <a:off x="1830" y="1233"/>
              <a:ext cx="253" cy="0"/>
            </a:xfrm>
            <a:prstGeom prst="line">
              <a:avLst/>
            </a:prstGeom>
            <a:noFill/>
            <a:ln w="12700">
              <a:solidFill>
                <a:schemeClr val="tx1"/>
              </a:solidFill>
              <a:round/>
              <a:headEnd/>
              <a:tailEnd type="triangle" w="med" len="med"/>
            </a:ln>
            <a:effectLst/>
          </p:spPr>
          <p:txBody>
            <a:bodyPr wrap="none" anchor="ctr"/>
            <a:lstStyle/>
            <a:p>
              <a:endParaRPr lang="en-US"/>
            </a:p>
          </p:txBody>
        </p:sp>
        <p:sp>
          <p:nvSpPr>
            <p:cNvPr id="1755151" name="Line 15"/>
            <p:cNvSpPr>
              <a:spLocks noChangeShapeType="1"/>
            </p:cNvSpPr>
            <p:nvPr/>
          </p:nvSpPr>
          <p:spPr bwMode="auto">
            <a:xfrm>
              <a:off x="2794" y="745"/>
              <a:ext cx="867" cy="0"/>
            </a:xfrm>
            <a:prstGeom prst="line">
              <a:avLst/>
            </a:prstGeom>
            <a:noFill/>
            <a:ln w="12700">
              <a:solidFill>
                <a:schemeClr val="tx1"/>
              </a:solidFill>
              <a:round/>
              <a:headEnd/>
              <a:tailEnd type="triangle" w="med" len="med"/>
            </a:ln>
            <a:effectLst/>
          </p:spPr>
          <p:txBody>
            <a:bodyPr wrap="none" anchor="ctr"/>
            <a:lstStyle/>
            <a:p>
              <a:endParaRPr lang="en-US"/>
            </a:p>
          </p:txBody>
        </p:sp>
        <p:sp>
          <p:nvSpPr>
            <p:cNvPr id="1755152" name="Line 16"/>
            <p:cNvSpPr>
              <a:spLocks noChangeShapeType="1"/>
            </p:cNvSpPr>
            <p:nvPr/>
          </p:nvSpPr>
          <p:spPr bwMode="auto">
            <a:xfrm flipH="1">
              <a:off x="3236" y="1096"/>
              <a:ext cx="425" cy="0"/>
            </a:xfrm>
            <a:prstGeom prst="line">
              <a:avLst/>
            </a:prstGeom>
            <a:noFill/>
            <a:ln w="12700">
              <a:solidFill>
                <a:schemeClr val="tx1"/>
              </a:solidFill>
              <a:round/>
              <a:headEnd/>
              <a:tailEnd/>
            </a:ln>
            <a:effectLst/>
          </p:spPr>
          <p:txBody>
            <a:bodyPr wrap="none" anchor="ctr"/>
            <a:lstStyle/>
            <a:p>
              <a:endParaRPr lang="en-US"/>
            </a:p>
          </p:txBody>
        </p:sp>
        <p:sp>
          <p:nvSpPr>
            <p:cNvPr id="1755153" name="Line 17"/>
            <p:cNvSpPr>
              <a:spLocks noChangeShapeType="1"/>
            </p:cNvSpPr>
            <p:nvPr/>
          </p:nvSpPr>
          <p:spPr bwMode="auto">
            <a:xfrm>
              <a:off x="3223" y="1100"/>
              <a:ext cx="0" cy="605"/>
            </a:xfrm>
            <a:prstGeom prst="line">
              <a:avLst/>
            </a:prstGeom>
            <a:noFill/>
            <a:ln w="12700">
              <a:solidFill>
                <a:schemeClr val="tx1"/>
              </a:solidFill>
              <a:round/>
              <a:headEnd/>
              <a:tailEnd/>
            </a:ln>
            <a:effectLst/>
          </p:spPr>
          <p:txBody>
            <a:bodyPr wrap="none" anchor="ctr"/>
            <a:lstStyle/>
            <a:p>
              <a:endParaRPr lang="en-US"/>
            </a:p>
          </p:txBody>
        </p:sp>
        <p:sp>
          <p:nvSpPr>
            <p:cNvPr id="1755154" name="Line 18"/>
            <p:cNvSpPr>
              <a:spLocks noChangeShapeType="1"/>
            </p:cNvSpPr>
            <p:nvPr/>
          </p:nvSpPr>
          <p:spPr bwMode="auto">
            <a:xfrm flipH="1">
              <a:off x="1380" y="1709"/>
              <a:ext cx="1847" cy="6"/>
            </a:xfrm>
            <a:prstGeom prst="line">
              <a:avLst/>
            </a:prstGeom>
            <a:noFill/>
            <a:ln w="12700">
              <a:solidFill>
                <a:schemeClr val="tx1"/>
              </a:solidFill>
              <a:round/>
              <a:headEnd/>
              <a:tailEnd/>
            </a:ln>
            <a:effectLst/>
          </p:spPr>
          <p:txBody>
            <a:bodyPr wrap="none" anchor="ctr"/>
            <a:lstStyle/>
            <a:p>
              <a:endParaRPr lang="en-US"/>
            </a:p>
          </p:txBody>
        </p:sp>
        <p:sp>
          <p:nvSpPr>
            <p:cNvPr id="1755155" name="Line 19"/>
            <p:cNvSpPr>
              <a:spLocks noChangeShapeType="1"/>
            </p:cNvSpPr>
            <p:nvPr/>
          </p:nvSpPr>
          <p:spPr bwMode="auto">
            <a:xfrm flipH="1" flipV="1">
              <a:off x="1372" y="1116"/>
              <a:ext cx="16" cy="603"/>
            </a:xfrm>
            <a:prstGeom prst="line">
              <a:avLst/>
            </a:prstGeom>
            <a:noFill/>
            <a:ln w="12700">
              <a:solidFill>
                <a:schemeClr val="tx1"/>
              </a:solidFill>
              <a:round/>
              <a:headEnd/>
              <a:tailEnd/>
            </a:ln>
            <a:effectLst/>
          </p:spPr>
          <p:txBody>
            <a:bodyPr wrap="none" anchor="ctr"/>
            <a:lstStyle/>
            <a:p>
              <a:endParaRPr lang="en-US"/>
            </a:p>
          </p:txBody>
        </p:sp>
        <p:sp>
          <p:nvSpPr>
            <p:cNvPr id="1755156" name="Line 20"/>
            <p:cNvSpPr>
              <a:spLocks noChangeShapeType="1"/>
            </p:cNvSpPr>
            <p:nvPr/>
          </p:nvSpPr>
          <p:spPr bwMode="auto">
            <a:xfrm flipV="1">
              <a:off x="2954" y="1437"/>
              <a:ext cx="0" cy="276"/>
            </a:xfrm>
            <a:prstGeom prst="line">
              <a:avLst/>
            </a:prstGeom>
            <a:noFill/>
            <a:ln w="12700">
              <a:solidFill>
                <a:schemeClr val="tx1"/>
              </a:solidFill>
              <a:round/>
              <a:headEnd/>
              <a:tailEnd/>
            </a:ln>
            <a:effectLst/>
          </p:spPr>
          <p:txBody>
            <a:bodyPr wrap="none" anchor="ctr"/>
            <a:lstStyle/>
            <a:p>
              <a:endParaRPr lang="en-US"/>
            </a:p>
          </p:txBody>
        </p:sp>
        <p:sp>
          <p:nvSpPr>
            <p:cNvPr id="1755157" name="Line 21"/>
            <p:cNvSpPr>
              <a:spLocks noChangeShapeType="1"/>
            </p:cNvSpPr>
            <p:nvPr/>
          </p:nvSpPr>
          <p:spPr bwMode="auto">
            <a:xfrm flipH="1">
              <a:off x="2786" y="1441"/>
              <a:ext cx="172" cy="0"/>
            </a:xfrm>
            <a:prstGeom prst="line">
              <a:avLst/>
            </a:prstGeom>
            <a:noFill/>
            <a:ln w="12700">
              <a:solidFill>
                <a:schemeClr val="tx1"/>
              </a:solidFill>
              <a:round/>
              <a:headEnd/>
              <a:tailEnd type="triangle" w="med" len="med"/>
            </a:ln>
            <a:effectLst/>
          </p:spPr>
          <p:txBody>
            <a:bodyPr wrap="none" anchor="ctr"/>
            <a:lstStyle/>
            <a:p>
              <a:endParaRPr lang="en-US"/>
            </a:p>
          </p:txBody>
        </p:sp>
        <p:sp>
          <p:nvSpPr>
            <p:cNvPr id="1755158" name="Line 22"/>
            <p:cNvSpPr>
              <a:spLocks noChangeShapeType="1"/>
            </p:cNvSpPr>
            <p:nvPr/>
          </p:nvSpPr>
          <p:spPr bwMode="auto">
            <a:xfrm flipH="1">
              <a:off x="1928" y="1429"/>
              <a:ext cx="163" cy="0"/>
            </a:xfrm>
            <a:prstGeom prst="line">
              <a:avLst/>
            </a:prstGeom>
            <a:noFill/>
            <a:ln w="12700">
              <a:solidFill>
                <a:schemeClr val="tx1"/>
              </a:solidFill>
              <a:round/>
              <a:headEnd/>
              <a:tailEnd/>
            </a:ln>
            <a:effectLst/>
          </p:spPr>
          <p:txBody>
            <a:bodyPr wrap="none" anchor="ctr"/>
            <a:lstStyle/>
            <a:p>
              <a:endParaRPr lang="en-US"/>
            </a:p>
          </p:txBody>
        </p:sp>
        <p:sp>
          <p:nvSpPr>
            <p:cNvPr id="1755159" name="Line 23"/>
            <p:cNvSpPr>
              <a:spLocks noChangeShapeType="1"/>
            </p:cNvSpPr>
            <p:nvPr/>
          </p:nvSpPr>
          <p:spPr bwMode="auto">
            <a:xfrm>
              <a:off x="1932" y="1433"/>
              <a:ext cx="0" cy="272"/>
            </a:xfrm>
            <a:prstGeom prst="line">
              <a:avLst/>
            </a:prstGeom>
            <a:noFill/>
            <a:ln w="12700">
              <a:solidFill>
                <a:schemeClr val="tx1"/>
              </a:solidFill>
              <a:round/>
              <a:headEnd/>
              <a:tailEnd type="triangle" w="med" len="med"/>
            </a:ln>
            <a:effectLst/>
          </p:spPr>
          <p:txBody>
            <a:bodyPr wrap="none" anchor="ctr"/>
            <a:lstStyle/>
            <a:p>
              <a:endParaRPr lang="en-US"/>
            </a:p>
          </p:txBody>
        </p:sp>
        <p:sp>
          <p:nvSpPr>
            <p:cNvPr id="1755160" name="Oval 24"/>
            <p:cNvSpPr>
              <a:spLocks noChangeArrowheads="1"/>
            </p:cNvSpPr>
            <p:nvPr/>
          </p:nvSpPr>
          <p:spPr bwMode="auto">
            <a:xfrm>
              <a:off x="2950" y="1689"/>
              <a:ext cx="24" cy="22"/>
            </a:xfrm>
            <a:prstGeom prst="ellipse">
              <a:avLst/>
            </a:prstGeom>
            <a:solidFill>
              <a:schemeClr val="accent1"/>
            </a:solidFill>
            <a:ln w="12700">
              <a:solidFill>
                <a:schemeClr val="tx1"/>
              </a:solidFill>
              <a:round/>
              <a:headEnd/>
              <a:tailEnd/>
            </a:ln>
            <a:effectLst/>
          </p:spPr>
          <p:txBody>
            <a:bodyPr wrap="none" anchor="ctr"/>
            <a:lstStyle/>
            <a:p>
              <a:endParaRPr lang="en-US"/>
            </a:p>
          </p:txBody>
        </p:sp>
        <p:sp>
          <p:nvSpPr>
            <p:cNvPr id="1755161" name="Rectangle 25"/>
            <p:cNvSpPr>
              <a:spLocks noChangeArrowheads="1"/>
            </p:cNvSpPr>
            <p:nvPr/>
          </p:nvSpPr>
          <p:spPr bwMode="auto">
            <a:xfrm>
              <a:off x="1692" y="612"/>
              <a:ext cx="280" cy="179"/>
            </a:xfrm>
            <a:prstGeom prst="rect">
              <a:avLst/>
            </a:prstGeom>
            <a:noFill/>
            <a:ln w="12700">
              <a:noFill/>
              <a:miter lim="800000"/>
              <a:headEnd/>
              <a:tailEnd/>
            </a:ln>
            <a:effectLst/>
          </p:spPr>
          <p:txBody>
            <a:bodyPr wrap="none" lIns="63500" tIns="25400" rIns="63500" bIns="25400">
              <a:spAutoFit/>
            </a:bodyPr>
            <a:lstStyle/>
            <a:p>
              <a:pPr>
                <a:lnSpc>
                  <a:spcPct val="85000"/>
                </a:lnSpc>
              </a:pPr>
              <a:r>
                <a:rPr lang="en-US" b="1">
                  <a:solidFill>
                    <a:schemeClr val="tx1"/>
                  </a:solidFill>
                </a:rPr>
                <a:t>VA</a:t>
              </a:r>
            </a:p>
          </p:txBody>
        </p:sp>
        <p:sp>
          <p:nvSpPr>
            <p:cNvPr id="1755162" name="Rectangle 26"/>
            <p:cNvSpPr>
              <a:spLocks noChangeArrowheads="1"/>
            </p:cNvSpPr>
            <p:nvPr/>
          </p:nvSpPr>
          <p:spPr bwMode="auto">
            <a:xfrm>
              <a:off x="1667" y="1457"/>
              <a:ext cx="256" cy="179"/>
            </a:xfrm>
            <a:prstGeom prst="rect">
              <a:avLst/>
            </a:prstGeom>
            <a:noFill/>
            <a:ln w="12700">
              <a:noFill/>
              <a:miter lim="800000"/>
              <a:headEnd/>
              <a:tailEnd/>
            </a:ln>
            <a:effectLst/>
          </p:spPr>
          <p:txBody>
            <a:bodyPr wrap="none" lIns="63500" tIns="25400" rIns="63500" bIns="25400">
              <a:spAutoFit/>
            </a:bodyPr>
            <a:lstStyle/>
            <a:p>
              <a:pPr>
                <a:lnSpc>
                  <a:spcPct val="85000"/>
                </a:lnSpc>
              </a:pPr>
              <a:r>
                <a:rPr lang="en-US" b="1">
                  <a:solidFill>
                    <a:schemeClr val="tx1"/>
                  </a:solidFill>
                </a:rPr>
                <a:t>hit</a:t>
              </a:r>
            </a:p>
          </p:txBody>
        </p:sp>
        <p:sp>
          <p:nvSpPr>
            <p:cNvPr id="1755163" name="Line 27"/>
            <p:cNvSpPr>
              <a:spLocks noChangeShapeType="1"/>
            </p:cNvSpPr>
            <p:nvPr/>
          </p:nvSpPr>
          <p:spPr bwMode="auto">
            <a:xfrm flipV="1">
              <a:off x="1809" y="747"/>
              <a:ext cx="0" cy="496"/>
            </a:xfrm>
            <a:prstGeom prst="line">
              <a:avLst/>
            </a:prstGeom>
            <a:noFill/>
            <a:ln w="12700">
              <a:solidFill>
                <a:schemeClr val="tx1"/>
              </a:solidFill>
              <a:round/>
              <a:headEnd/>
              <a:tailEnd/>
            </a:ln>
            <a:effectLst/>
          </p:spPr>
          <p:txBody>
            <a:bodyPr wrap="none" anchor="ctr"/>
            <a:lstStyle/>
            <a:p>
              <a:endParaRPr lang="en-US"/>
            </a:p>
          </p:txBody>
        </p:sp>
        <p:sp>
          <p:nvSpPr>
            <p:cNvPr id="1755164" name="Rectangle 28"/>
            <p:cNvSpPr>
              <a:spLocks noChangeArrowheads="1"/>
            </p:cNvSpPr>
            <p:nvPr/>
          </p:nvSpPr>
          <p:spPr bwMode="auto">
            <a:xfrm>
              <a:off x="2910" y="600"/>
              <a:ext cx="280" cy="179"/>
            </a:xfrm>
            <a:prstGeom prst="rect">
              <a:avLst/>
            </a:prstGeom>
            <a:noFill/>
            <a:ln w="12700">
              <a:noFill/>
              <a:miter lim="800000"/>
              <a:headEnd/>
              <a:tailEnd/>
            </a:ln>
            <a:effectLst/>
          </p:spPr>
          <p:txBody>
            <a:bodyPr wrap="none" lIns="63500" tIns="25400" rIns="63500" bIns="25400">
              <a:spAutoFit/>
            </a:bodyPr>
            <a:lstStyle/>
            <a:p>
              <a:pPr>
                <a:lnSpc>
                  <a:spcPct val="85000"/>
                </a:lnSpc>
              </a:pPr>
              <a:r>
                <a:rPr lang="en-US" b="1">
                  <a:solidFill>
                    <a:schemeClr val="tx1"/>
                  </a:solidFill>
                </a:rPr>
                <a:t>PA</a:t>
              </a:r>
            </a:p>
          </p:txBody>
        </p:sp>
      </p:grpSp>
      <p:sp>
        <p:nvSpPr>
          <p:cNvPr id="1755165" name="Rectangle 29"/>
          <p:cNvSpPr>
            <a:spLocks noChangeArrowheads="1"/>
          </p:cNvSpPr>
          <p:nvPr/>
        </p:nvSpPr>
        <p:spPr bwMode="auto">
          <a:xfrm>
            <a:off x="533400" y="3886200"/>
            <a:ext cx="8153400" cy="2073388"/>
          </a:xfrm>
          <a:prstGeom prst="rect">
            <a:avLst/>
          </a:prstGeom>
          <a:noFill/>
          <a:ln w="12700">
            <a:noFill/>
            <a:miter lim="800000"/>
            <a:headEnd/>
            <a:tailEnd/>
          </a:ln>
          <a:effectLst/>
        </p:spPr>
        <p:txBody>
          <a:bodyPr lIns="63500" tIns="25400" rIns="63500" bIns="25400">
            <a:spAutoFit/>
          </a:bodyPr>
          <a:lstStyle/>
          <a:p>
            <a:pPr marL="287338" indent="-287338">
              <a:spcBef>
                <a:spcPct val="30000"/>
              </a:spcBef>
              <a:buClr>
                <a:schemeClr val="accent1"/>
              </a:buClr>
              <a:buSzPct val="75000"/>
              <a:buFont typeface="Wingdings" pitchFamily="2" charset="2"/>
              <a:buNone/>
            </a:pPr>
            <a:r>
              <a:rPr lang="en-US" sz="2400" dirty="0">
                <a:solidFill>
                  <a:schemeClr val="tx1"/>
                </a:solidFill>
              </a:rPr>
              <a:t>   </a:t>
            </a:r>
            <a:r>
              <a:rPr lang="zh-CN" altLang="en-US" sz="2400" dirty="0" smtClean="0">
                <a:solidFill>
                  <a:schemeClr val="tx1"/>
                </a:solidFill>
              </a:rPr>
              <a:t>但是</a:t>
            </a:r>
            <a:endParaRPr lang="en-US" sz="2400" dirty="0">
              <a:solidFill>
                <a:schemeClr val="tx1"/>
              </a:solidFill>
            </a:endParaRPr>
          </a:p>
          <a:p>
            <a:pPr marL="741363" lvl="1" indent="-246063">
              <a:spcBef>
                <a:spcPct val="30000"/>
              </a:spcBef>
              <a:buClr>
                <a:schemeClr val="accent1"/>
              </a:buClr>
              <a:buSzPct val="75000"/>
              <a:buFont typeface="Monotype Sorts" pitchFamily="2" charset="2"/>
              <a:buChar char="l"/>
            </a:pPr>
            <a:r>
              <a:rPr lang="zh-CN" altLang="en-US" sz="2000" dirty="0" smtClean="0">
                <a:solidFill>
                  <a:schemeClr val="tx1"/>
                </a:solidFill>
              </a:rPr>
              <a:t>使用虚拟地址访问</a:t>
            </a:r>
            <a:r>
              <a:rPr lang="en-US" altLang="zh-CN" sz="2000" dirty="0" smtClean="0">
                <a:solidFill>
                  <a:schemeClr val="tx1"/>
                </a:solidFill>
              </a:rPr>
              <a:t>cache</a:t>
            </a:r>
            <a:r>
              <a:rPr lang="zh-CN" altLang="en-US" sz="2000" dirty="0" smtClean="0">
                <a:solidFill>
                  <a:schemeClr val="tx1"/>
                </a:solidFill>
              </a:rPr>
              <a:t>，并且两个程序之间共享数据时，可能有</a:t>
            </a:r>
            <a:r>
              <a:rPr lang="zh-CN" altLang="en-US" sz="2000" dirty="0" smtClean="0">
                <a:solidFill>
                  <a:srgbClr val="FF0000"/>
                </a:solidFill>
              </a:rPr>
              <a:t>别名</a:t>
            </a:r>
            <a:r>
              <a:rPr lang="en-US" altLang="zh-CN" sz="2000" dirty="0" smtClean="0">
                <a:solidFill>
                  <a:schemeClr val="tx1"/>
                </a:solidFill>
              </a:rPr>
              <a:t>-</a:t>
            </a:r>
            <a:r>
              <a:rPr lang="zh-CN" altLang="en-US" sz="2000" dirty="0" smtClean="0">
                <a:solidFill>
                  <a:schemeClr val="tx1"/>
                </a:solidFill>
              </a:rPr>
              <a:t>两个虚拟地址对应到同一个物理地址，所以在</a:t>
            </a:r>
            <a:r>
              <a:rPr lang="en-US" altLang="zh-CN" sz="2000" dirty="0" smtClean="0">
                <a:solidFill>
                  <a:schemeClr val="tx1"/>
                </a:solidFill>
              </a:rPr>
              <a:t>cache</a:t>
            </a:r>
            <a:r>
              <a:rPr lang="zh-CN" altLang="en-US" sz="2000" dirty="0" smtClean="0">
                <a:solidFill>
                  <a:schemeClr val="tx1"/>
                </a:solidFill>
              </a:rPr>
              <a:t>中有共享数据的两个备份，在</a:t>
            </a:r>
            <a:r>
              <a:rPr lang="en-US" altLang="zh-CN" sz="2000" dirty="0" smtClean="0">
                <a:solidFill>
                  <a:schemeClr val="tx1"/>
                </a:solidFill>
              </a:rPr>
              <a:t>TLB</a:t>
            </a:r>
            <a:r>
              <a:rPr lang="zh-CN" altLang="en-US" sz="2000" dirty="0" smtClean="0">
                <a:solidFill>
                  <a:schemeClr val="tx1"/>
                </a:solidFill>
              </a:rPr>
              <a:t>中有两个表项，这将导致一致性问题</a:t>
            </a:r>
            <a:endParaRPr lang="en-US" sz="2000" dirty="0" smtClean="0">
              <a:solidFill>
                <a:schemeClr val="tx1"/>
              </a:solidFill>
            </a:endParaRPr>
          </a:p>
          <a:p>
            <a:pPr marL="1198563" lvl="2" indent="-246063">
              <a:spcBef>
                <a:spcPct val="30000"/>
              </a:spcBef>
              <a:buClr>
                <a:schemeClr val="accent1"/>
              </a:buClr>
              <a:buSzPct val="75000"/>
              <a:buFont typeface="Arial" pitchFamily="34" charset="0"/>
              <a:buChar char="-"/>
            </a:pPr>
            <a:r>
              <a:rPr lang="en-US" dirty="0" smtClean="0">
                <a:solidFill>
                  <a:schemeClr val="tx1"/>
                </a:solidFill>
              </a:rPr>
              <a:t>Must update all cache entries with the same physical address or the memory becomes inconsistent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551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5516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4898" name="Rectangle 2"/>
          <p:cNvSpPr>
            <a:spLocks noGrp="1" noChangeArrowheads="1"/>
          </p:cNvSpPr>
          <p:nvPr>
            <p:ph type="title"/>
          </p:nvPr>
        </p:nvSpPr>
        <p:spPr/>
        <p:txBody>
          <a:bodyPr/>
          <a:lstStyle/>
          <a:p>
            <a:r>
              <a:rPr lang="zh-CN" altLang="en-US" dirty="0" smtClean="0"/>
              <a:t>减短地址变换时间</a:t>
            </a:r>
            <a:endParaRPr lang="en-US" dirty="0"/>
          </a:p>
        </p:txBody>
      </p:sp>
      <p:sp>
        <p:nvSpPr>
          <p:cNvPr id="1744899" name="Rectangle 3"/>
          <p:cNvSpPr>
            <a:spLocks noGrp="1" noChangeArrowheads="1"/>
          </p:cNvSpPr>
          <p:nvPr>
            <p:ph type="body" idx="1"/>
          </p:nvPr>
        </p:nvSpPr>
        <p:spPr>
          <a:xfrm>
            <a:off x="533400" y="787400"/>
            <a:ext cx="8153400" cy="768415"/>
          </a:xfrm>
        </p:spPr>
        <p:txBody>
          <a:bodyPr/>
          <a:lstStyle/>
          <a:p>
            <a:r>
              <a:rPr lang="zh-CN" altLang="en-US" dirty="0" smtClean="0"/>
              <a:t>可以使</a:t>
            </a:r>
            <a:r>
              <a:rPr lang="en-US" altLang="zh-CN" dirty="0" smtClean="0"/>
              <a:t>cache</a:t>
            </a:r>
            <a:r>
              <a:rPr lang="zh-CN" altLang="en-US" dirty="0" smtClean="0"/>
              <a:t>访问和</a:t>
            </a:r>
            <a:r>
              <a:rPr lang="en-US" dirty="0" smtClean="0"/>
              <a:t>TLB</a:t>
            </a:r>
            <a:r>
              <a:rPr lang="zh-CN" altLang="en-US" dirty="0" smtClean="0"/>
              <a:t>访问重叠</a:t>
            </a:r>
            <a:endParaRPr lang="en-US" dirty="0"/>
          </a:p>
          <a:p>
            <a:pPr lvl="1"/>
            <a:r>
              <a:rPr lang="zh-CN" altLang="en-US" dirty="0" smtClean="0"/>
              <a:t>虚拟地址的高位用于访问</a:t>
            </a:r>
            <a:r>
              <a:rPr lang="en-US" dirty="0" smtClean="0"/>
              <a:t>TLB</a:t>
            </a:r>
            <a:r>
              <a:rPr lang="zh-CN" altLang="en-US" dirty="0" smtClean="0"/>
              <a:t>，低位用于</a:t>
            </a:r>
            <a:r>
              <a:rPr lang="en-US" altLang="zh-CN" dirty="0" smtClean="0"/>
              <a:t>cache</a:t>
            </a:r>
            <a:r>
              <a:rPr lang="zh-CN" altLang="en-US" dirty="0" smtClean="0"/>
              <a:t>的索引</a:t>
            </a:r>
            <a:endParaRPr lang="en-US" dirty="0"/>
          </a:p>
        </p:txBody>
      </p:sp>
      <p:sp>
        <p:nvSpPr>
          <p:cNvPr id="1744900" name="Rectangle 4"/>
          <p:cNvSpPr>
            <a:spLocks noChangeArrowheads="1"/>
          </p:cNvSpPr>
          <p:nvPr/>
        </p:nvSpPr>
        <p:spPr bwMode="auto">
          <a:xfrm>
            <a:off x="6838950" y="3124200"/>
            <a:ext cx="1106488" cy="1255713"/>
          </a:xfrm>
          <a:prstGeom prst="rect">
            <a:avLst/>
          </a:prstGeom>
          <a:solidFill>
            <a:srgbClr val="FFFFFF"/>
          </a:solidFill>
          <a:ln w="28575">
            <a:solidFill>
              <a:schemeClr val="tx1"/>
            </a:solidFill>
            <a:miter lim="800000"/>
            <a:headEnd/>
            <a:tailEnd/>
          </a:ln>
          <a:effectLst/>
        </p:spPr>
        <p:txBody>
          <a:bodyPr wrap="none" anchor="ctr"/>
          <a:lstStyle/>
          <a:p>
            <a:pPr algn="ctr"/>
            <a:endParaRPr lang="en-US" sz="2400" b="1">
              <a:solidFill>
                <a:srgbClr val="0000B6"/>
              </a:solidFill>
            </a:endParaRPr>
          </a:p>
        </p:txBody>
      </p:sp>
      <p:sp>
        <p:nvSpPr>
          <p:cNvPr id="1744901" name="Rectangle 5"/>
          <p:cNvSpPr>
            <a:spLocks noChangeArrowheads="1"/>
          </p:cNvSpPr>
          <p:nvPr/>
        </p:nvSpPr>
        <p:spPr bwMode="auto">
          <a:xfrm>
            <a:off x="5400675" y="3124200"/>
            <a:ext cx="1106488" cy="1255713"/>
          </a:xfrm>
          <a:prstGeom prst="rect">
            <a:avLst/>
          </a:prstGeom>
          <a:solidFill>
            <a:srgbClr val="FFFFFF"/>
          </a:solidFill>
          <a:ln w="28575">
            <a:solidFill>
              <a:schemeClr val="tx1"/>
            </a:solidFill>
            <a:miter lim="800000"/>
            <a:headEnd/>
            <a:tailEnd/>
          </a:ln>
          <a:effectLst/>
        </p:spPr>
        <p:txBody>
          <a:bodyPr wrap="none" anchor="ctr"/>
          <a:lstStyle/>
          <a:p>
            <a:pPr algn="ctr"/>
            <a:endParaRPr lang="en-US" sz="2400" b="1">
              <a:solidFill>
                <a:srgbClr val="0000B6"/>
              </a:solidFill>
            </a:endParaRPr>
          </a:p>
        </p:txBody>
      </p:sp>
      <p:sp>
        <p:nvSpPr>
          <p:cNvPr id="1744902" name="Rectangle 6"/>
          <p:cNvSpPr>
            <a:spLocks noChangeArrowheads="1"/>
          </p:cNvSpPr>
          <p:nvPr/>
        </p:nvSpPr>
        <p:spPr bwMode="auto">
          <a:xfrm>
            <a:off x="5400675" y="3960813"/>
            <a:ext cx="1106488" cy="120650"/>
          </a:xfrm>
          <a:prstGeom prst="rect">
            <a:avLst/>
          </a:prstGeom>
          <a:solidFill>
            <a:srgbClr val="FFFFFF"/>
          </a:solidFill>
          <a:ln w="12700">
            <a:solidFill>
              <a:schemeClr val="tx1"/>
            </a:solidFill>
            <a:miter lim="800000"/>
            <a:headEnd/>
            <a:tailEnd/>
          </a:ln>
          <a:effectLst/>
        </p:spPr>
        <p:txBody>
          <a:bodyPr wrap="none" anchor="ctr"/>
          <a:lstStyle/>
          <a:p>
            <a:endParaRPr lang="en-US"/>
          </a:p>
        </p:txBody>
      </p:sp>
      <p:sp>
        <p:nvSpPr>
          <p:cNvPr id="1744903" name="Line 7"/>
          <p:cNvSpPr>
            <a:spLocks noChangeShapeType="1"/>
          </p:cNvSpPr>
          <p:nvPr/>
        </p:nvSpPr>
        <p:spPr bwMode="auto">
          <a:xfrm>
            <a:off x="5842000" y="3124200"/>
            <a:ext cx="0" cy="1255713"/>
          </a:xfrm>
          <a:prstGeom prst="line">
            <a:avLst/>
          </a:prstGeom>
          <a:noFill/>
          <a:ln w="12700">
            <a:solidFill>
              <a:schemeClr val="tx1"/>
            </a:solidFill>
            <a:round/>
            <a:headEnd/>
            <a:tailEnd/>
          </a:ln>
          <a:effectLst/>
        </p:spPr>
        <p:txBody>
          <a:bodyPr wrap="none" anchor="ctr"/>
          <a:lstStyle/>
          <a:p>
            <a:endParaRPr lang="en-US"/>
          </a:p>
        </p:txBody>
      </p:sp>
      <p:sp>
        <p:nvSpPr>
          <p:cNvPr id="1744904" name="Text Box 8"/>
          <p:cNvSpPr txBox="1">
            <a:spLocks noChangeArrowheads="1"/>
          </p:cNvSpPr>
          <p:nvPr/>
        </p:nvSpPr>
        <p:spPr bwMode="auto">
          <a:xfrm>
            <a:off x="5321300" y="3384550"/>
            <a:ext cx="577850" cy="366713"/>
          </a:xfrm>
          <a:prstGeom prst="rect">
            <a:avLst/>
          </a:prstGeom>
          <a:noFill/>
          <a:ln w="12700">
            <a:noFill/>
            <a:miter lim="800000"/>
            <a:headEnd/>
            <a:tailEnd/>
          </a:ln>
          <a:effectLst/>
        </p:spPr>
        <p:txBody>
          <a:bodyPr wrap="none" anchor="ctr">
            <a:spAutoFit/>
          </a:bodyPr>
          <a:lstStyle/>
          <a:p>
            <a:pPr algn="ctr"/>
            <a:r>
              <a:rPr lang="en-US">
                <a:solidFill>
                  <a:schemeClr val="tx1"/>
                </a:solidFill>
              </a:rPr>
              <a:t>Tag</a:t>
            </a:r>
          </a:p>
        </p:txBody>
      </p:sp>
      <p:sp>
        <p:nvSpPr>
          <p:cNvPr id="1744905" name="Text Box 9"/>
          <p:cNvSpPr txBox="1">
            <a:spLocks noChangeArrowheads="1"/>
          </p:cNvSpPr>
          <p:nvPr/>
        </p:nvSpPr>
        <p:spPr bwMode="auto">
          <a:xfrm>
            <a:off x="5830888" y="3384550"/>
            <a:ext cx="666750" cy="366713"/>
          </a:xfrm>
          <a:prstGeom prst="rect">
            <a:avLst/>
          </a:prstGeom>
          <a:noFill/>
          <a:ln w="12700">
            <a:noFill/>
            <a:miter lim="800000"/>
            <a:headEnd/>
            <a:tailEnd/>
          </a:ln>
          <a:effectLst/>
        </p:spPr>
        <p:txBody>
          <a:bodyPr wrap="none" anchor="ctr">
            <a:spAutoFit/>
          </a:bodyPr>
          <a:lstStyle/>
          <a:p>
            <a:pPr algn="ctr"/>
            <a:r>
              <a:rPr lang="en-US">
                <a:solidFill>
                  <a:schemeClr val="tx1"/>
                </a:solidFill>
              </a:rPr>
              <a:t>Data</a:t>
            </a:r>
          </a:p>
        </p:txBody>
      </p:sp>
      <p:sp>
        <p:nvSpPr>
          <p:cNvPr id="1744906" name="Rectangle 10"/>
          <p:cNvSpPr>
            <a:spLocks noChangeArrowheads="1"/>
          </p:cNvSpPr>
          <p:nvPr/>
        </p:nvSpPr>
        <p:spPr bwMode="auto">
          <a:xfrm>
            <a:off x="5400675" y="4619625"/>
            <a:ext cx="1106488" cy="179388"/>
          </a:xfrm>
          <a:prstGeom prst="rect">
            <a:avLst/>
          </a:prstGeom>
          <a:solidFill>
            <a:srgbClr val="FFFFFF"/>
          </a:solidFill>
          <a:ln w="12700">
            <a:solidFill>
              <a:schemeClr val="tx1"/>
            </a:solidFill>
            <a:miter lim="800000"/>
            <a:headEnd/>
            <a:tailEnd/>
          </a:ln>
          <a:effectLst/>
        </p:spPr>
        <p:txBody>
          <a:bodyPr wrap="none" anchor="ctr"/>
          <a:lstStyle/>
          <a:p>
            <a:endParaRPr lang="en-US"/>
          </a:p>
        </p:txBody>
      </p:sp>
      <p:sp>
        <p:nvSpPr>
          <p:cNvPr id="1744907" name="Line 11"/>
          <p:cNvSpPr>
            <a:spLocks noChangeShapeType="1"/>
          </p:cNvSpPr>
          <p:nvPr/>
        </p:nvSpPr>
        <p:spPr bwMode="auto">
          <a:xfrm>
            <a:off x="5842000" y="4619625"/>
            <a:ext cx="0" cy="179388"/>
          </a:xfrm>
          <a:prstGeom prst="line">
            <a:avLst/>
          </a:prstGeom>
          <a:noFill/>
          <a:ln w="12700">
            <a:solidFill>
              <a:schemeClr val="tx1"/>
            </a:solidFill>
            <a:round/>
            <a:headEnd/>
            <a:tailEnd/>
          </a:ln>
          <a:effectLst/>
        </p:spPr>
        <p:txBody>
          <a:bodyPr wrap="none" anchor="ctr"/>
          <a:lstStyle/>
          <a:p>
            <a:endParaRPr lang="en-US"/>
          </a:p>
        </p:txBody>
      </p:sp>
      <p:sp>
        <p:nvSpPr>
          <p:cNvPr id="1744908" name="Line 12"/>
          <p:cNvSpPr>
            <a:spLocks noChangeShapeType="1"/>
          </p:cNvSpPr>
          <p:nvPr/>
        </p:nvSpPr>
        <p:spPr bwMode="auto">
          <a:xfrm>
            <a:off x="5621338" y="4379913"/>
            <a:ext cx="0" cy="239712"/>
          </a:xfrm>
          <a:prstGeom prst="line">
            <a:avLst/>
          </a:prstGeom>
          <a:noFill/>
          <a:ln w="12700">
            <a:solidFill>
              <a:schemeClr val="tx1"/>
            </a:solidFill>
            <a:round/>
            <a:headEnd/>
            <a:tailEnd type="triangle" w="med" len="med"/>
          </a:ln>
          <a:effectLst/>
        </p:spPr>
        <p:txBody>
          <a:bodyPr wrap="none" anchor="ctr"/>
          <a:lstStyle/>
          <a:p>
            <a:endParaRPr lang="en-US"/>
          </a:p>
        </p:txBody>
      </p:sp>
      <p:sp>
        <p:nvSpPr>
          <p:cNvPr id="1744909" name="Line 13"/>
          <p:cNvSpPr>
            <a:spLocks noChangeShapeType="1"/>
          </p:cNvSpPr>
          <p:nvPr/>
        </p:nvSpPr>
        <p:spPr bwMode="auto">
          <a:xfrm>
            <a:off x="6175375" y="4379913"/>
            <a:ext cx="0" cy="239712"/>
          </a:xfrm>
          <a:prstGeom prst="line">
            <a:avLst/>
          </a:prstGeom>
          <a:noFill/>
          <a:ln w="12700">
            <a:solidFill>
              <a:schemeClr val="tx1"/>
            </a:solidFill>
            <a:round/>
            <a:headEnd/>
            <a:tailEnd type="triangle" w="med" len="med"/>
          </a:ln>
          <a:effectLst/>
        </p:spPr>
        <p:txBody>
          <a:bodyPr wrap="none" anchor="ctr"/>
          <a:lstStyle/>
          <a:p>
            <a:endParaRPr lang="en-US"/>
          </a:p>
        </p:txBody>
      </p:sp>
      <p:sp>
        <p:nvSpPr>
          <p:cNvPr id="1744910" name="Oval 14"/>
          <p:cNvSpPr>
            <a:spLocks noChangeArrowheads="1"/>
          </p:cNvSpPr>
          <p:nvPr/>
        </p:nvSpPr>
        <p:spPr bwMode="auto">
          <a:xfrm>
            <a:off x="5400675" y="5097463"/>
            <a:ext cx="441325" cy="179387"/>
          </a:xfrm>
          <a:prstGeom prst="ellipse">
            <a:avLst/>
          </a:prstGeom>
          <a:solidFill>
            <a:srgbClr val="FFFFFF"/>
          </a:solidFill>
          <a:ln w="12700">
            <a:solidFill>
              <a:schemeClr val="tx1"/>
            </a:solidFill>
            <a:round/>
            <a:headEnd/>
            <a:tailEnd/>
          </a:ln>
          <a:effectLst/>
        </p:spPr>
        <p:txBody>
          <a:bodyPr wrap="none" anchor="ctr"/>
          <a:lstStyle/>
          <a:p>
            <a:endParaRPr lang="en-US"/>
          </a:p>
        </p:txBody>
      </p:sp>
      <p:sp>
        <p:nvSpPr>
          <p:cNvPr id="1744911" name="Text Box 15"/>
          <p:cNvSpPr txBox="1">
            <a:spLocks noChangeArrowheads="1"/>
          </p:cNvSpPr>
          <p:nvPr/>
        </p:nvSpPr>
        <p:spPr bwMode="auto">
          <a:xfrm>
            <a:off x="5467350" y="4999038"/>
            <a:ext cx="317500" cy="366712"/>
          </a:xfrm>
          <a:prstGeom prst="rect">
            <a:avLst/>
          </a:prstGeom>
          <a:noFill/>
          <a:ln w="12700">
            <a:noFill/>
            <a:miter lim="800000"/>
            <a:headEnd/>
            <a:tailEnd/>
          </a:ln>
          <a:effectLst/>
        </p:spPr>
        <p:txBody>
          <a:bodyPr wrap="none" anchor="ctr">
            <a:spAutoFit/>
          </a:bodyPr>
          <a:lstStyle/>
          <a:p>
            <a:pPr algn="ctr"/>
            <a:r>
              <a:rPr lang="en-US">
                <a:solidFill>
                  <a:schemeClr val="tx1"/>
                </a:solidFill>
              </a:rPr>
              <a:t>=</a:t>
            </a:r>
          </a:p>
        </p:txBody>
      </p:sp>
      <p:sp>
        <p:nvSpPr>
          <p:cNvPr id="1744912" name="Line 16"/>
          <p:cNvSpPr>
            <a:spLocks noChangeShapeType="1"/>
          </p:cNvSpPr>
          <p:nvPr/>
        </p:nvSpPr>
        <p:spPr bwMode="auto">
          <a:xfrm>
            <a:off x="5621338" y="4799013"/>
            <a:ext cx="0" cy="298450"/>
          </a:xfrm>
          <a:prstGeom prst="line">
            <a:avLst/>
          </a:prstGeom>
          <a:noFill/>
          <a:ln w="12700">
            <a:solidFill>
              <a:schemeClr val="tx1"/>
            </a:solidFill>
            <a:round/>
            <a:headEnd/>
            <a:tailEnd type="triangle" w="med" len="med"/>
          </a:ln>
          <a:effectLst/>
        </p:spPr>
        <p:txBody>
          <a:bodyPr wrap="none" anchor="ctr"/>
          <a:lstStyle/>
          <a:p>
            <a:endParaRPr lang="en-US"/>
          </a:p>
        </p:txBody>
      </p:sp>
      <p:sp>
        <p:nvSpPr>
          <p:cNvPr id="1744913" name="Rectangle 17"/>
          <p:cNvSpPr>
            <a:spLocks noChangeArrowheads="1"/>
          </p:cNvSpPr>
          <p:nvPr/>
        </p:nvSpPr>
        <p:spPr bwMode="auto">
          <a:xfrm>
            <a:off x="6838950" y="3960813"/>
            <a:ext cx="1106488" cy="120650"/>
          </a:xfrm>
          <a:prstGeom prst="rect">
            <a:avLst/>
          </a:prstGeom>
          <a:solidFill>
            <a:srgbClr val="FFFFFF"/>
          </a:solidFill>
          <a:ln w="12700">
            <a:solidFill>
              <a:schemeClr val="tx1"/>
            </a:solidFill>
            <a:miter lim="800000"/>
            <a:headEnd/>
            <a:tailEnd/>
          </a:ln>
          <a:effectLst/>
        </p:spPr>
        <p:txBody>
          <a:bodyPr wrap="none" anchor="ctr"/>
          <a:lstStyle/>
          <a:p>
            <a:endParaRPr lang="en-US"/>
          </a:p>
        </p:txBody>
      </p:sp>
      <p:sp>
        <p:nvSpPr>
          <p:cNvPr id="1744914" name="Line 18"/>
          <p:cNvSpPr>
            <a:spLocks noChangeShapeType="1"/>
          </p:cNvSpPr>
          <p:nvPr/>
        </p:nvSpPr>
        <p:spPr bwMode="auto">
          <a:xfrm>
            <a:off x="7281863" y="3124200"/>
            <a:ext cx="0" cy="1255713"/>
          </a:xfrm>
          <a:prstGeom prst="line">
            <a:avLst/>
          </a:prstGeom>
          <a:noFill/>
          <a:ln w="12700">
            <a:solidFill>
              <a:schemeClr val="tx1"/>
            </a:solidFill>
            <a:round/>
            <a:headEnd/>
            <a:tailEnd/>
          </a:ln>
          <a:effectLst/>
        </p:spPr>
        <p:txBody>
          <a:bodyPr wrap="none" anchor="ctr"/>
          <a:lstStyle/>
          <a:p>
            <a:endParaRPr lang="en-US"/>
          </a:p>
        </p:txBody>
      </p:sp>
      <p:sp>
        <p:nvSpPr>
          <p:cNvPr id="1744915" name="Text Box 19"/>
          <p:cNvSpPr txBox="1">
            <a:spLocks noChangeArrowheads="1"/>
          </p:cNvSpPr>
          <p:nvPr/>
        </p:nvSpPr>
        <p:spPr bwMode="auto">
          <a:xfrm>
            <a:off x="6761163" y="3384550"/>
            <a:ext cx="577850" cy="366713"/>
          </a:xfrm>
          <a:prstGeom prst="rect">
            <a:avLst/>
          </a:prstGeom>
          <a:noFill/>
          <a:ln w="12700">
            <a:noFill/>
            <a:miter lim="800000"/>
            <a:headEnd/>
            <a:tailEnd/>
          </a:ln>
          <a:effectLst/>
        </p:spPr>
        <p:txBody>
          <a:bodyPr wrap="none" anchor="ctr">
            <a:spAutoFit/>
          </a:bodyPr>
          <a:lstStyle/>
          <a:p>
            <a:pPr algn="ctr"/>
            <a:r>
              <a:rPr lang="en-US">
                <a:solidFill>
                  <a:schemeClr val="tx1"/>
                </a:solidFill>
              </a:rPr>
              <a:t>Tag</a:t>
            </a:r>
          </a:p>
        </p:txBody>
      </p:sp>
      <p:sp>
        <p:nvSpPr>
          <p:cNvPr id="1744916" name="Text Box 20"/>
          <p:cNvSpPr txBox="1">
            <a:spLocks noChangeArrowheads="1"/>
          </p:cNvSpPr>
          <p:nvPr/>
        </p:nvSpPr>
        <p:spPr bwMode="auto">
          <a:xfrm>
            <a:off x="7270750" y="3384550"/>
            <a:ext cx="666750" cy="366713"/>
          </a:xfrm>
          <a:prstGeom prst="rect">
            <a:avLst/>
          </a:prstGeom>
          <a:noFill/>
          <a:ln w="12700">
            <a:noFill/>
            <a:miter lim="800000"/>
            <a:headEnd/>
            <a:tailEnd/>
          </a:ln>
          <a:effectLst/>
        </p:spPr>
        <p:txBody>
          <a:bodyPr wrap="none" anchor="ctr">
            <a:spAutoFit/>
          </a:bodyPr>
          <a:lstStyle/>
          <a:p>
            <a:pPr algn="ctr"/>
            <a:r>
              <a:rPr lang="en-US">
                <a:solidFill>
                  <a:schemeClr val="tx1"/>
                </a:solidFill>
              </a:rPr>
              <a:t>Data</a:t>
            </a:r>
          </a:p>
        </p:txBody>
      </p:sp>
      <p:sp>
        <p:nvSpPr>
          <p:cNvPr id="1744917" name="Rectangle 21"/>
          <p:cNvSpPr>
            <a:spLocks noChangeArrowheads="1"/>
          </p:cNvSpPr>
          <p:nvPr/>
        </p:nvSpPr>
        <p:spPr bwMode="auto">
          <a:xfrm>
            <a:off x="6838950" y="4619625"/>
            <a:ext cx="1106488" cy="179388"/>
          </a:xfrm>
          <a:prstGeom prst="rect">
            <a:avLst/>
          </a:prstGeom>
          <a:solidFill>
            <a:srgbClr val="FFFFFF"/>
          </a:solidFill>
          <a:ln w="12700">
            <a:solidFill>
              <a:schemeClr val="tx1"/>
            </a:solidFill>
            <a:miter lim="800000"/>
            <a:headEnd/>
            <a:tailEnd/>
          </a:ln>
          <a:effectLst/>
        </p:spPr>
        <p:txBody>
          <a:bodyPr wrap="none" anchor="ctr"/>
          <a:lstStyle/>
          <a:p>
            <a:endParaRPr lang="en-US"/>
          </a:p>
        </p:txBody>
      </p:sp>
      <p:sp>
        <p:nvSpPr>
          <p:cNvPr id="1744918" name="Line 22"/>
          <p:cNvSpPr>
            <a:spLocks noChangeShapeType="1"/>
          </p:cNvSpPr>
          <p:nvPr/>
        </p:nvSpPr>
        <p:spPr bwMode="auto">
          <a:xfrm>
            <a:off x="7281863" y="4619625"/>
            <a:ext cx="0" cy="179388"/>
          </a:xfrm>
          <a:prstGeom prst="line">
            <a:avLst/>
          </a:prstGeom>
          <a:noFill/>
          <a:ln w="12700">
            <a:solidFill>
              <a:schemeClr val="tx1"/>
            </a:solidFill>
            <a:round/>
            <a:headEnd/>
            <a:tailEnd/>
          </a:ln>
          <a:effectLst/>
        </p:spPr>
        <p:txBody>
          <a:bodyPr wrap="none" anchor="ctr"/>
          <a:lstStyle/>
          <a:p>
            <a:endParaRPr lang="en-US"/>
          </a:p>
        </p:txBody>
      </p:sp>
      <p:sp>
        <p:nvSpPr>
          <p:cNvPr id="1744919" name="Line 23"/>
          <p:cNvSpPr>
            <a:spLocks noChangeShapeType="1"/>
          </p:cNvSpPr>
          <p:nvPr/>
        </p:nvSpPr>
        <p:spPr bwMode="auto">
          <a:xfrm>
            <a:off x="7061200" y="4379913"/>
            <a:ext cx="0" cy="239712"/>
          </a:xfrm>
          <a:prstGeom prst="line">
            <a:avLst/>
          </a:prstGeom>
          <a:noFill/>
          <a:ln w="12700">
            <a:solidFill>
              <a:schemeClr val="tx1"/>
            </a:solidFill>
            <a:round/>
            <a:headEnd/>
            <a:tailEnd type="triangle" w="med" len="med"/>
          </a:ln>
          <a:effectLst/>
        </p:spPr>
        <p:txBody>
          <a:bodyPr wrap="none" anchor="ctr"/>
          <a:lstStyle/>
          <a:p>
            <a:endParaRPr lang="en-US"/>
          </a:p>
        </p:txBody>
      </p:sp>
      <p:sp>
        <p:nvSpPr>
          <p:cNvPr id="1744920" name="Line 24"/>
          <p:cNvSpPr>
            <a:spLocks noChangeShapeType="1"/>
          </p:cNvSpPr>
          <p:nvPr/>
        </p:nvSpPr>
        <p:spPr bwMode="auto">
          <a:xfrm>
            <a:off x="7613650" y="4379913"/>
            <a:ext cx="0" cy="239712"/>
          </a:xfrm>
          <a:prstGeom prst="line">
            <a:avLst/>
          </a:prstGeom>
          <a:noFill/>
          <a:ln w="12700">
            <a:solidFill>
              <a:schemeClr val="tx1"/>
            </a:solidFill>
            <a:round/>
            <a:headEnd/>
            <a:tailEnd type="triangle" w="med" len="med"/>
          </a:ln>
          <a:effectLst/>
        </p:spPr>
        <p:txBody>
          <a:bodyPr wrap="none" anchor="ctr"/>
          <a:lstStyle/>
          <a:p>
            <a:endParaRPr lang="en-US"/>
          </a:p>
        </p:txBody>
      </p:sp>
      <p:sp>
        <p:nvSpPr>
          <p:cNvPr id="1744921" name="Oval 25"/>
          <p:cNvSpPr>
            <a:spLocks noChangeArrowheads="1"/>
          </p:cNvSpPr>
          <p:nvPr/>
        </p:nvSpPr>
        <p:spPr bwMode="auto">
          <a:xfrm>
            <a:off x="6838950" y="5097463"/>
            <a:ext cx="442913" cy="179387"/>
          </a:xfrm>
          <a:prstGeom prst="ellipse">
            <a:avLst/>
          </a:prstGeom>
          <a:solidFill>
            <a:srgbClr val="FFFFFF"/>
          </a:solidFill>
          <a:ln w="12700">
            <a:solidFill>
              <a:schemeClr val="tx1"/>
            </a:solidFill>
            <a:round/>
            <a:headEnd/>
            <a:tailEnd/>
          </a:ln>
          <a:effectLst/>
        </p:spPr>
        <p:txBody>
          <a:bodyPr wrap="none" anchor="ctr"/>
          <a:lstStyle/>
          <a:p>
            <a:endParaRPr lang="en-US"/>
          </a:p>
        </p:txBody>
      </p:sp>
      <p:sp>
        <p:nvSpPr>
          <p:cNvPr id="1744922" name="Text Box 26"/>
          <p:cNvSpPr txBox="1">
            <a:spLocks noChangeArrowheads="1"/>
          </p:cNvSpPr>
          <p:nvPr/>
        </p:nvSpPr>
        <p:spPr bwMode="auto">
          <a:xfrm>
            <a:off x="6907213" y="4999038"/>
            <a:ext cx="317500" cy="366712"/>
          </a:xfrm>
          <a:prstGeom prst="rect">
            <a:avLst/>
          </a:prstGeom>
          <a:noFill/>
          <a:ln w="12700">
            <a:noFill/>
            <a:miter lim="800000"/>
            <a:headEnd/>
            <a:tailEnd/>
          </a:ln>
          <a:effectLst/>
        </p:spPr>
        <p:txBody>
          <a:bodyPr wrap="none" anchor="ctr">
            <a:spAutoFit/>
          </a:bodyPr>
          <a:lstStyle/>
          <a:p>
            <a:pPr algn="ctr"/>
            <a:r>
              <a:rPr lang="en-US">
                <a:solidFill>
                  <a:schemeClr val="tx1"/>
                </a:solidFill>
              </a:rPr>
              <a:t>=</a:t>
            </a:r>
          </a:p>
        </p:txBody>
      </p:sp>
      <p:sp>
        <p:nvSpPr>
          <p:cNvPr id="1744923" name="Line 27"/>
          <p:cNvSpPr>
            <a:spLocks noChangeShapeType="1"/>
          </p:cNvSpPr>
          <p:nvPr/>
        </p:nvSpPr>
        <p:spPr bwMode="auto">
          <a:xfrm>
            <a:off x="7061200" y="4799013"/>
            <a:ext cx="0" cy="298450"/>
          </a:xfrm>
          <a:prstGeom prst="line">
            <a:avLst/>
          </a:prstGeom>
          <a:noFill/>
          <a:ln w="12700">
            <a:solidFill>
              <a:schemeClr val="tx1"/>
            </a:solidFill>
            <a:round/>
            <a:headEnd/>
            <a:tailEnd type="triangle" w="med" len="med"/>
          </a:ln>
          <a:effectLst/>
        </p:spPr>
        <p:txBody>
          <a:bodyPr wrap="none" anchor="ctr"/>
          <a:lstStyle/>
          <a:p>
            <a:endParaRPr lang="en-US"/>
          </a:p>
        </p:txBody>
      </p:sp>
      <p:sp>
        <p:nvSpPr>
          <p:cNvPr id="1744924" name="Rectangle 28"/>
          <p:cNvSpPr>
            <a:spLocks noChangeArrowheads="1"/>
          </p:cNvSpPr>
          <p:nvPr/>
        </p:nvSpPr>
        <p:spPr bwMode="auto">
          <a:xfrm>
            <a:off x="3517900" y="4619625"/>
            <a:ext cx="554038" cy="179388"/>
          </a:xfrm>
          <a:prstGeom prst="rect">
            <a:avLst/>
          </a:prstGeom>
          <a:solidFill>
            <a:srgbClr val="FFFFFF"/>
          </a:solidFill>
          <a:ln w="12700" cap="rnd">
            <a:solidFill>
              <a:schemeClr val="tx1"/>
            </a:solidFill>
            <a:prstDash val="sysDot"/>
            <a:miter lim="800000"/>
            <a:headEnd/>
            <a:tailEnd/>
          </a:ln>
          <a:effectLst/>
        </p:spPr>
        <p:txBody>
          <a:bodyPr wrap="none" anchor="ctr"/>
          <a:lstStyle/>
          <a:p>
            <a:endParaRPr lang="en-US"/>
          </a:p>
        </p:txBody>
      </p:sp>
      <p:sp>
        <p:nvSpPr>
          <p:cNvPr id="1744925" name="Line 29"/>
          <p:cNvSpPr>
            <a:spLocks noChangeShapeType="1"/>
          </p:cNvSpPr>
          <p:nvPr/>
        </p:nvSpPr>
        <p:spPr bwMode="auto">
          <a:xfrm>
            <a:off x="3794125" y="4918075"/>
            <a:ext cx="3155950" cy="0"/>
          </a:xfrm>
          <a:prstGeom prst="line">
            <a:avLst/>
          </a:prstGeom>
          <a:noFill/>
          <a:ln w="12700">
            <a:solidFill>
              <a:schemeClr val="tx1"/>
            </a:solidFill>
            <a:round/>
            <a:headEnd/>
            <a:tailEnd/>
          </a:ln>
          <a:effectLst/>
        </p:spPr>
        <p:txBody>
          <a:bodyPr wrap="none" anchor="ctr"/>
          <a:lstStyle/>
          <a:p>
            <a:endParaRPr lang="en-US"/>
          </a:p>
        </p:txBody>
      </p:sp>
      <p:sp>
        <p:nvSpPr>
          <p:cNvPr id="1744926" name="Line 30"/>
          <p:cNvSpPr>
            <a:spLocks noChangeShapeType="1"/>
          </p:cNvSpPr>
          <p:nvPr/>
        </p:nvSpPr>
        <p:spPr bwMode="auto">
          <a:xfrm>
            <a:off x="3794125" y="4799013"/>
            <a:ext cx="0" cy="119062"/>
          </a:xfrm>
          <a:prstGeom prst="line">
            <a:avLst/>
          </a:prstGeom>
          <a:noFill/>
          <a:ln w="12700">
            <a:solidFill>
              <a:schemeClr val="tx1"/>
            </a:solidFill>
            <a:round/>
            <a:headEnd/>
            <a:tailEnd/>
          </a:ln>
          <a:effectLst/>
        </p:spPr>
        <p:txBody>
          <a:bodyPr wrap="none" anchor="ctr"/>
          <a:lstStyle/>
          <a:p>
            <a:endParaRPr lang="en-US"/>
          </a:p>
        </p:txBody>
      </p:sp>
      <p:sp>
        <p:nvSpPr>
          <p:cNvPr id="1744927" name="Line 31"/>
          <p:cNvSpPr>
            <a:spLocks noChangeShapeType="1"/>
          </p:cNvSpPr>
          <p:nvPr/>
        </p:nvSpPr>
        <p:spPr bwMode="auto">
          <a:xfrm>
            <a:off x="5510213" y="4918075"/>
            <a:ext cx="0" cy="179388"/>
          </a:xfrm>
          <a:prstGeom prst="line">
            <a:avLst/>
          </a:prstGeom>
          <a:noFill/>
          <a:ln w="12700">
            <a:solidFill>
              <a:schemeClr val="tx1"/>
            </a:solidFill>
            <a:round/>
            <a:headEnd/>
            <a:tailEnd type="triangle" w="med" len="med"/>
          </a:ln>
          <a:effectLst/>
        </p:spPr>
        <p:txBody>
          <a:bodyPr wrap="none" anchor="ctr"/>
          <a:lstStyle/>
          <a:p>
            <a:endParaRPr lang="en-US"/>
          </a:p>
        </p:txBody>
      </p:sp>
      <p:sp>
        <p:nvSpPr>
          <p:cNvPr id="1744928" name="Line 32"/>
          <p:cNvSpPr>
            <a:spLocks noChangeShapeType="1"/>
          </p:cNvSpPr>
          <p:nvPr/>
        </p:nvSpPr>
        <p:spPr bwMode="auto">
          <a:xfrm>
            <a:off x="6950075" y="4918075"/>
            <a:ext cx="0" cy="179388"/>
          </a:xfrm>
          <a:prstGeom prst="line">
            <a:avLst/>
          </a:prstGeom>
          <a:noFill/>
          <a:ln w="12700">
            <a:solidFill>
              <a:schemeClr val="tx1"/>
            </a:solidFill>
            <a:round/>
            <a:headEnd/>
            <a:tailEnd type="triangle" w="med" len="med"/>
          </a:ln>
          <a:effectLst/>
        </p:spPr>
        <p:txBody>
          <a:bodyPr wrap="none" anchor="ctr"/>
          <a:lstStyle/>
          <a:p>
            <a:endParaRPr lang="en-US"/>
          </a:p>
        </p:txBody>
      </p:sp>
      <p:sp>
        <p:nvSpPr>
          <p:cNvPr id="1744929" name="Rectangle 33"/>
          <p:cNvSpPr>
            <a:spLocks noChangeArrowheads="1"/>
          </p:cNvSpPr>
          <p:nvPr/>
        </p:nvSpPr>
        <p:spPr bwMode="auto">
          <a:xfrm>
            <a:off x="4459288" y="4619625"/>
            <a:ext cx="165100" cy="179388"/>
          </a:xfrm>
          <a:prstGeom prst="rect">
            <a:avLst/>
          </a:prstGeom>
          <a:solidFill>
            <a:srgbClr val="FFFFFF"/>
          </a:solidFill>
          <a:ln w="12700" cap="rnd">
            <a:solidFill>
              <a:schemeClr val="tx1"/>
            </a:solidFill>
            <a:prstDash val="sysDot"/>
            <a:miter lim="800000"/>
            <a:headEnd/>
            <a:tailEnd/>
          </a:ln>
          <a:effectLst/>
        </p:spPr>
        <p:txBody>
          <a:bodyPr wrap="none" anchor="ctr"/>
          <a:lstStyle/>
          <a:p>
            <a:endParaRPr lang="en-US"/>
          </a:p>
        </p:txBody>
      </p:sp>
      <p:sp>
        <p:nvSpPr>
          <p:cNvPr id="1744930" name="Line 34"/>
          <p:cNvSpPr>
            <a:spLocks noChangeShapeType="1"/>
          </p:cNvSpPr>
          <p:nvPr/>
        </p:nvSpPr>
        <p:spPr bwMode="auto">
          <a:xfrm>
            <a:off x="4279900" y="4038600"/>
            <a:ext cx="1163638" cy="0"/>
          </a:xfrm>
          <a:prstGeom prst="line">
            <a:avLst/>
          </a:prstGeom>
          <a:noFill/>
          <a:ln w="12700">
            <a:solidFill>
              <a:schemeClr val="tx1"/>
            </a:solidFill>
            <a:round/>
            <a:headEnd/>
            <a:tailEnd type="triangle" w="med" len="med"/>
          </a:ln>
          <a:effectLst/>
        </p:spPr>
        <p:txBody>
          <a:bodyPr wrap="none" anchor="ctr"/>
          <a:lstStyle/>
          <a:p>
            <a:endParaRPr lang="en-US"/>
          </a:p>
        </p:txBody>
      </p:sp>
      <p:sp>
        <p:nvSpPr>
          <p:cNvPr id="1744931" name="AutoShape 35"/>
          <p:cNvSpPr>
            <a:spLocks noChangeArrowheads="1"/>
          </p:cNvSpPr>
          <p:nvPr/>
        </p:nvSpPr>
        <p:spPr bwMode="auto">
          <a:xfrm rot="-5400000">
            <a:off x="6221412" y="5645151"/>
            <a:ext cx="239713" cy="220662"/>
          </a:xfrm>
          <a:prstGeom prst="flowChartOnlineStorage">
            <a:avLst/>
          </a:prstGeom>
          <a:solidFill>
            <a:srgbClr val="FFFFFF"/>
          </a:solidFill>
          <a:ln w="12700">
            <a:solidFill>
              <a:schemeClr val="tx1"/>
            </a:solidFill>
            <a:miter lim="800000"/>
            <a:headEnd/>
            <a:tailEnd/>
          </a:ln>
          <a:effectLst/>
        </p:spPr>
        <p:txBody>
          <a:bodyPr wrap="none" anchor="ctr"/>
          <a:lstStyle/>
          <a:p>
            <a:endParaRPr lang="en-US"/>
          </a:p>
        </p:txBody>
      </p:sp>
      <p:sp>
        <p:nvSpPr>
          <p:cNvPr id="1744932" name="Line 36"/>
          <p:cNvSpPr>
            <a:spLocks noChangeShapeType="1"/>
          </p:cNvSpPr>
          <p:nvPr/>
        </p:nvSpPr>
        <p:spPr bwMode="auto">
          <a:xfrm>
            <a:off x="5621338" y="5276850"/>
            <a:ext cx="0" cy="239713"/>
          </a:xfrm>
          <a:prstGeom prst="line">
            <a:avLst/>
          </a:prstGeom>
          <a:noFill/>
          <a:ln w="12700">
            <a:solidFill>
              <a:schemeClr val="tx1"/>
            </a:solidFill>
            <a:round/>
            <a:headEnd/>
            <a:tailEnd/>
          </a:ln>
          <a:effectLst/>
        </p:spPr>
        <p:txBody>
          <a:bodyPr wrap="none" anchor="ctr"/>
          <a:lstStyle/>
          <a:p>
            <a:endParaRPr lang="en-US"/>
          </a:p>
        </p:txBody>
      </p:sp>
      <p:sp>
        <p:nvSpPr>
          <p:cNvPr id="1744933" name="Line 37"/>
          <p:cNvSpPr>
            <a:spLocks noChangeShapeType="1"/>
          </p:cNvSpPr>
          <p:nvPr/>
        </p:nvSpPr>
        <p:spPr bwMode="auto">
          <a:xfrm>
            <a:off x="7061200" y="5276850"/>
            <a:ext cx="0" cy="239713"/>
          </a:xfrm>
          <a:prstGeom prst="line">
            <a:avLst/>
          </a:prstGeom>
          <a:noFill/>
          <a:ln w="12700">
            <a:solidFill>
              <a:schemeClr val="tx1"/>
            </a:solidFill>
            <a:round/>
            <a:headEnd/>
            <a:tailEnd/>
          </a:ln>
          <a:effectLst/>
        </p:spPr>
        <p:txBody>
          <a:bodyPr wrap="none" anchor="ctr"/>
          <a:lstStyle/>
          <a:p>
            <a:endParaRPr lang="en-US"/>
          </a:p>
        </p:txBody>
      </p:sp>
      <p:sp>
        <p:nvSpPr>
          <p:cNvPr id="1744934" name="Line 38"/>
          <p:cNvSpPr>
            <a:spLocks noChangeShapeType="1"/>
          </p:cNvSpPr>
          <p:nvPr/>
        </p:nvSpPr>
        <p:spPr bwMode="auto">
          <a:xfrm>
            <a:off x="5621338" y="5516563"/>
            <a:ext cx="663575" cy="0"/>
          </a:xfrm>
          <a:prstGeom prst="line">
            <a:avLst/>
          </a:prstGeom>
          <a:noFill/>
          <a:ln w="12700">
            <a:solidFill>
              <a:schemeClr val="tx1"/>
            </a:solidFill>
            <a:round/>
            <a:headEnd/>
            <a:tailEnd/>
          </a:ln>
          <a:effectLst/>
        </p:spPr>
        <p:txBody>
          <a:bodyPr wrap="none" anchor="ctr"/>
          <a:lstStyle/>
          <a:p>
            <a:endParaRPr lang="en-US"/>
          </a:p>
        </p:txBody>
      </p:sp>
      <p:sp>
        <p:nvSpPr>
          <p:cNvPr id="1744935" name="Line 39"/>
          <p:cNvSpPr>
            <a:spLocks noChangeShapeType="1"/>
          </p:cNvSpPr>
          <p:nvPr/>
        </p:nvSpPr>
        <p:spPr bwMode="auto">
          <a:xfrm>
            <a:off x="6396038" y="5516563"/>
            <a:ext cx="665162" cy="0"/>
          </a:xfrm>
          <a:prstGeom prst="line">
            <a:avLst/>
          </a:prstGeom>
          <a:noFill/>
          <a:ln w="12700">
            <a:solidFill>
              <a:schemeClr val="tx1"/>
            </a:solidFill>
            <a:round/>
            <a:headEnd/>
            <a:tailEnd/>
          </a:ln>
          <a:effectLst/>
        </p:spPr>
        <p:txBody>
          <a:bodyPr wrap="none" anchor="ctr"/>
          <a:lstStyle/>
          <a:p>
            <a:endParaRPr lang="en-US"/>
          </a:p>
        </p:txBody>
      </p:sp>
      <p:sp>
        <p:nvSpPr>
          <p:cNvPr id="1744936" name="Line 40"/>
          <p:cNvSpPr>
            <a:spLocks noChangeShapeType="1"/>
          </p:cNvSpPr>
          <p:nvPr/>
        </p:nvSpPr>
        <p:spPr bwMode="auto">
          <a:xfrm>
            <a:off x="6284913" y="5516563"/>
            <a:ext cx="0" cy="179387"/>
          </a:xfrm>
          <a:prstGeom prst="line">
            <a:avLst/>
          </a:prstGeom>
          <a:noFill/>
          <a:ln w="12700">
            <a:solidFill>
              <a:schemeClr val="tx1"/>
            </a:solidFill>
            <a:round/>
            <a:headEnd/>
            <a:tailEnd/>
          </a:ln>
          <a:effectLst/>
        </p:spPr>
        <p:txBody>
          <a:bodyPr wrap="none" anchor="ctr"/>
          <a:lstStyle/>
          <a:p>
            <a:endParaRPr lang="en-US"/>
          </a:p>
        </p:txBody>
      </p:sp>
      <p:sp>
        <p:nvSpPr>
          <p:cNvPr id="1744937" name="Line 41"/>
          <p:cNvSpPr>
            <a:spLocks noChangeShapeType="1"/>
          </p:cNvSpPr>
          <p:nvPr/>
        </p:nvSpPr>
        <p:spPr bwMode="auto">
          <a:xfrm>
            <a:off x="6396038" y="5516563"/>
            <a:ext cx="0" cy="179387"/>
          </a:xfrm>
          <a:prstGeom prst="line">
            <a:avLst/>
          </a:prstGeom>
          <a:noFill/>
          <a:ln w="12700">
            <a:solidFill>
              <a:schemeClr val="tx1"/>
            </a:solidFill>
            <a:round/>
            <a:headEnd/>
            <a:tailEnd/>
          </a:ln>
          <a:effectLst/>
        </p:spPr>
        <p:txBody>
          <a:bodyPr wrap="none" anchor="ctr"/>
          <a:lstStyle/>
          <a:p>
            <a:endParaRPr lang="en-US"/>
          </a:p>
        </p:txBody>
      </p:sp>
      <p:sp>
        <p:nvSpPr>
          <p:cNvPr id="1744938" name="Line 42"/>
          <p:cNvSpPr>
            <a:spLocks noChangeShapeType="1"/>
          </p:cNvSpPr>
          <p:nvPr/>
        </p:nvSpPr>
        <p:spPr bwMode="auto">
          <a:xfrm>
            <a:off x="6340475" y="5875338"/>
            <a:ext cx="0" cy="300037"/>
          </a:xfrm>
          <a:prstGeom prst="line">
            <a:avLst/>
          </a:prstGeom>
          <a:noFill/>
          <a:ln w="12700">
            <a:solidFill>
              <a:schemeClr val="tx1"/>
            </a:solidFill>
            <a:round/>
            <a:headEnd/>
            <a:tailEnd type="triangle" w="med" len="med"/>
          </a:ln>
          <a:effectLst/>
        </p:spPr>
        <p:txBody>
          <a:bodyPr wrap="none" anchor="ctr"/>
          <a:lstStyle/>
          <a:p>
            <a:endParaRPr lang="en-US"/>
          </a:p>
        </p:txBody>
      </p:sp>
      <p:sp>
        <p:nvSpPr>
          <p:cNvPr id="1744939" name="Text Box 43"/>
          <p:cNvSpPr txBox="1">
            <a:spLocks noChangeArrowheads="1"/>
          </p:cNvSpPr>
          <p:nvPr/>
        </p:nvSpPr>
        <p:spPr bwMode="auto">
          <a:xfrm>
            <a:off x="5715000" y="6135688"/>
            <a:ext cx="1187450" cy="366712"/>
          </a:xfrm>
          <a:prstGeom prst="rect">
            <a:avLst/>
          </a:prstGeom>
          <a:noFill/>
          <a:ln w="12700">
            <a:noFill/>
            <a:miter lim="800000"/>
            <a:headEnd/>
            <a:tailEnd/>
          </a:ln>
          <a:effectLst/>
        </p:spPr>
        <p:txBody>
          <a:bodyPr wrap="none" anchor="ctr">
            <a:spAutoFit/>
          </a:bodyPr>
          <a:lstStyle/>
          <a:p>
            <a:pPr algn="ctr"/>
            <a:r>
              <a:rPr lang="en-US">
                <a:solidFill>
                  <a:schemeClr val="tx1"/>
                </a:solidFill>
              </a:rPr>
              <a:t>Cache Hit</a:t>
            </a:r>
          </a:p>
        </p:txBody>
      </p:sp>
      <p:sp>
        <p:nvSpPr>
          <p:cNvPr id="1744940" name="AutoShape 44"/>
          <p:cNvSpPr>
            <a:spLocks noChangeArrowheads="1"/>
          </p:cNvSpPr>
          <p:nvPr/>
        </p:nvSpPr>
        <p:spPr bwMode="auto">
          <a:xfrm>
            <a:off x="7281863" y="5695950"/>
            <a:ext cx="663575" cy="300038"/>
          </a:xfrm>
          <a:prstGeom prst="flowChartManualOperation">
            <a:avLst/>
          </a:prstGeom>
          <a:solidFill>
            <a:srgbClr val="FFFFFF"/>
          </a:solidFill>
          <a:ln w="12700">
            <a:solidFill>
              <a:schemeClr val="tx1"/>
            </a:solidFill>
            <a:miter lim="800000"/>
            <a:headEnd/>
            <a:tailEnd/>
          </a:ln>
          <a:effectLst/>
        </p:spPr>
        <p:txBody>
          <a:bodyPr wrap="none" anchor="ctr"/>
          <a:lstStyle/>
          <a:p>
            <a:endParaRPr lang="en-US"/>
          </a:p>
        </p:txBody>
      </p:sp>
      <p:sp>
        <p:nvSpPr>
          <p:cNvPr id="1744941" name="Line 45"/>
          <p:cNvSpPr>
            <a:spLocks noChangeShapeType="1"/>
          </p:cNvSpPr>
          <p:nvPr/>
        </p:nvSpPr>
        <p:spPr bwMode="auto">
          <a:xfrm>
            <a:off x="7724775" y="4799013"/>
            <a:ext cx="0" cy="896937"/>
          </a:xfrm>
          <a:prstGeom prst="line">
            <a:avLst/>
          </a:prstGeom>
          <a:noFill/>
          <a:ln w="12700">
            <a:solidFill>
              <a:schemeClr val="tx1"/>
            </a:solidFill>
            <a:round/>
            <a:headEnd/>
            <a:tailEnd type="triangle" w="med" len="med"/>
          </a:ln>
          <a:effectLst/>
        </p:spPr>
        <p:txBody>
          <a:bodyPr wrap="none" anchor="ctr"/>
          <a:lstStyle/>
          <a:p>
            <a:endParaRPr lang="en-US"/>
          </a:p>
        </p:txBody>
      </p:sp>
      <p:sp>
        <p:nvSpPr>
          <p:cNvPr id="1744942" name="Line 46"/>
          <p:cNvSpPr>
            <a:spLocks noChangeShapeType="1"/>
          </p:cNvSpPr>
          <p:nvPr/>
        </p:nvSpPr>
        <p:spPr bwMode="auto">
          <a:xfrm>
            <a:off x="6175375" y="5397500"/>
            <a:ext cx="1273175" cy="0"/>
          </a:xfrm>
          <a:prstGeom prst="line">
            <a:avLst/>
          </a:prstGeom>
          <a:noFill/>
          <a:ln w="12700">
            <a:solidFill>
              <a:schemeClr val="tx1"/>
            </a:solidFill>
            <a:round/>
            <a:headEnd/>
            <a:tailEnd/>
          </a:ln>
          <a:effectLst/>
        </p:spPr>
        <p:txBody>
          <a:bodyPr wrap="none" anchor="ctr"/>
          <a:lstStyle/>
          <a:p>
            <a:endParaRPr lang="en-US"/>
          </a:p>
        </p:txBody>
      </p:sp>
      <p:sp>
        <p:nvSpPr>
          <p:cNvPr id="1744943" name="Line 47"/>
          <p:cNvSpPr>
            <a:spLocks noChangeShapeType="1"/>
          </p:cNvSpPr>
          <p:nvPr/>
        </p:nvSpPr>
        <p:spPr bwMode="auto">
          <a:xfrm>
            <a:off x="7448550" y="5397500"/>
            <a:ext cx="0" cy="298450"/>
          </a:xfrm>
          <a:prstGeom prst="line">
            <a:avLst/>
          </a:prstGeom>
          <a:noFill/>
          <a:ln w="12700">
            <a:solidFill>
              <a:schemeClr val="tx1"/>
            </a:solidFill>
            <a:round/>
            <a:headEnd/>
            <a:tailEnd type="triangle" w="med" len="med"/>
          </a:ln>
          <a:effectLst/>
        </p:spPr>
        <p:txBody>
          <a:bodyPr wrap="none" anchor="ctr"/>
          <a:lstStyle/>
          <a:p>
            <a:endParaRPr lang="en-US"/>
          </a:p>
        </p:txBody>
      </p:sp>
      <p:sp>
        <p:nvSpPr>
          <p:cNvPr id="1744944" name="Line 48"/>
          <p:cNvSpPr>
            <a:spLocks noChangeShapeType="1"/>
          </p:cNvSpPr>
          <p:nvPr/>
        </p:nvSpPr>
        <p:spPr bwMode="auto">
          <a:xfrm>
            <a:off x="6175375" y="4799013"/>
            <a:ext cx="0" cy="598487"/>
          </a:xfrm>
          <a:prstGeom prst="line">
            <a:avLst/>
          </a:prstGeom>
          <a:noFill/>
          <a:ln w="12700">
            <a:solidFill>
              <a:schemeClr val="tx1"/>
            </a:solidFill>
            <a:round/>
            <a:headEnd/>
            <a:tailEnd/>
          </a:ln>
          <a:effectLst/>
        </p:spPr>
        <p:txBody>
          <a:bodyPr wrap="none" anchor="ctr"/>
          <a:lstStyle/>
          <a:p>
            <a:endParaRPr lang="en-US"/>
          </a:p>
        </p:txBody>
      </p:sp>
      <p:sp>
        <p:nvSpPr>
          <p:cNvPr id="1744945" name="Line 49"/>
          <p:cNvSpPr>
            <a:spLocks noChangeShapeType="1"/>
          </p:cNvSpPr>
          <p:nvPr/>
        </p:nvSpPr>
        <p:spPr bwMode="auto">
          <a:xfrm>
            <a:off x="7613650" y="5995988"/>
            <a:ext cx="0" cy="179387"/>
          </a:xfrm>
          <a:prstGeom prst="line">
            <a:avLst/>
          </a:prstGeom>
          <a:noFill/>
          <a:ln w="12700">
            <a:solidFill>
              <a:schemeClr val="tx1"/>
            </a:solidFill>
            <a:round/>
            <a:headEnd/>
            <a:tailEnd type="triangle" w="med" len="med"/>
          </a:ln>
          <a:effectLst/>
        </p:spPr>
        <p:txBody>
          <a:bodyPr wrap="none" anchor="ctr"/>
          <a:lstStyle/>
          <a:p>
            <a:endParaRPr lang="en-US"/>
          </a:p>
        </p:txBody>
      </p:sp>
      <p:sp>
        <p:nvSpPr>
          <p:cNvPr id="1744946" name="Text Box 50"/>
          <p:cNvSpPr txBox="1">
            <a:spLocks noChangeArrowheads="1"/>
          </p:cNvSpPr>
          <p:nvPr/>
        </p:nvSpPr>
        <p:spPr bwMode="auto">
          <a:xfrm>
            <a:off x="6851650" y="6135688"/>
            <a:ext cx="1530350" cy="366712"/>
          </a:xfrm>
          <a:prstGeom prst="rect">
            <a:avLst/>
          </a:prstGeom>
          <a:noFill/>
          <a:ln w="12700">
            <a:noFill/>
            <a:miter lim="800000"/>
            <a:headEnd/>
            <a:tailEnd/>
          </a:ln>
          <a:effectLst/>
        </p:spPr>
        <p:txBody>
          <a:bodyPr wrap="none" anchor="ctr">
            <a:spAutoFit/>
          </a:bodyPr>
          <a:lstStyle/>
          <a:p>
            <a:pPr algn="ctr"/>
            <a:r>
              <a:rPr lang="en-US">
                <a:solidFill>
                  <a:schemeClr val="tx1"/>
                </a:solidFill>
              </a:rPr>
              <a:t>Desired word</a:t>
            </a:r>
          </a:p>
        </p:txBody>
      </p:sp>
      <p:sp>
        <p:nvSpPr>
          <p:cNvPr id="1744947" name="Line 51"/>
          <p:cNvSpPr>
            <a:spLocks noChangeShapeType="1"/>
          </p:cNvSpPr>
          <p:nvPr/>
        </p:nvSpPr>
        <p:spPr bwMode="auto">
          <a:xfrm>
            <a:off x="6451600" y="5756275"/>
            <a:ext cx="885825" cy="0"/>
          </a:xfrm>
          <a:prstGeom prst="line">
            <a:avLst/>
          </a:prstGeom>
          <a:noFill/>
          <a:ln w="12700">
            <a:solidFill>
              <a:schemeClr val="tx1"/>
            </a:solidFill>
            <a:round/>
            <a:headEnd/>
            <a:tailEnd type="triangle" w="med" len="med"/>
          </a:ln>
          <a:effectLst/>
        </p:spPr>
        <p:txBody>
          <a:bodyPr wrap="none" anchor="ctr"/>
          <a:lstStyle/>
          <a:p>
            <a:endParaRPr lang="en-US"/>
          </a:p>
        </p:txBody>
      </p:sp>
      <p:sp>
        <p:nvSpPr>
          <p:cNvPr id="1744948" name="Line 52"/>
          <p:cNvSpPr>
            <a:spLocks noChangeShapeType="1"/>
          </p:cNvSpPr>
          <p:nvPr/>
        </p:nvSpPr>
        <p:spPr bwMode="auto">
          <a:xfrm>
            <a:off x="4568825" y="4799013"/>
            <a:ext cx="0" cy="1136650"/>
          </a:xfrm>
          <a:prstGeom prst="line">
            <a:avLst/>
          </a:prstGeom>
          <a:noFill/>
          <a:ln w="12700">
            <a:solidFill>
              <a:schemeClr val="tx1"/>
            </a:solidFill>
            <a:round/>
            <a:headEnd/>
            <a:tailEnd/>
          </a:ln>
          <a:effectLst/>
        </p:spPr>
        <p:txBody>
          <a:bodyPr wrap="none" anchor="ctr"/>
          <a:lstStyle/>
          <a:p>
            <a:endParaRPr lang="en-US"/>
          </a:p>
        </p:txBody>
      </p:sp>
      <p:sp>
        <p:nvSpPr>
          <p:cNvPr id="1744949" name="Line 53"/>
          <p:cNvSpPr>
            <a:spLocks noChangeShapeType="1"/>
          </p:cNvSpPr>
          <p:nvPr/>
        </p:nvSpPr>
        <p:spPr bwMode="auto">
          <a:xfrm>
            <a:off x="4568825" y="5935663"/>
            <a:ext cx="2824163" cy="0"/>
          </a:xfrm>
          <a:prstGeom prst="line">
            <a:avLst/>
          </a:prstGeom>
          <a:noFill/>
          <a:ln w="12700">
            <a:solidFill>
              <a:schemeClr val="tx1"/>
            </a:solidFill>
            <a:round/>
            <a:headEnd/>
            <a:tailEnd type="triangle" w="med" len="med"/>
          </a:ln>
          <a:effectLst/>
        </p:spPr>
        <p:txBody>
          <a:bodyPr wrap="none" anchor="ctr"/>
          <a:lstStyle/>
          <a:p>
            <a:endParaRPr lang="en-US"/>
          </a:p>
        </p:txBody>
      </p:sp>
      <p:sp>
        <p:nvSpPr>
          <p:cNvPr id="1744950" name="Rectangle 54"/>
          <p:cNvSpPr>
            <a:spLocks noChangeArrowheads="1"/>
          </p:cNvSpPr>
          <p:nvPr/>
        </p:nvSpPr>
        <p:spPr bwMode="auto">
          <a:xfrm>
            <a:off x="1231900" y="2286000"/>
            <a:ext cx="2286000" cy="228600"/>
          </a:xfrm>
          <a:prstGeom prst="rect">
            <a:avLst/>
          </a:prstGeom>
          <a:solidFill>
            <a:srgbClr val="FFFFFF"/>
          </a:solidFill>
          <a:ln w="12700">
            <a:solidFill>
              <a:schemeClr val="tx1"/>
            </a:solidFill>
            <a:miter lim="800000"/>
            <a:headEnd/>
            <a:tailEnd/>
          </a:ln>
          <a:effectLst/>
        </p:spPr>
        <p:txBody>
          <a:bodyPr wrap="none" anchor="ctr"/>
          <a:lstStyle/>
          <a:p>
            <a:endParaRPr lang="en-US"/>
          </a:p>
        </p:txBody>
      </p:sp>
      <p:sp>
        <p:nvSpPr>
          <p:cNvPr id="1744951" name="Line 55"/>
          <p:cNvSpPr>
            <a:spLocks noChangeShapeType="1"/>
          </p:cNvSpPr>
          <p:nvPr/>
        </p:nvSpPr>
        <p:spPr bwMode="auto">
          <a:xfrm>
            <a:off x="2667000" y="2209800"/>
            <a:ext cx="0" cy="381000"/>
          </a:xfrm>
          <a:prstGeom prst="line">
            <a:avLst/>
          </a:prstGeom>
          <a:noFill/>
          <a:ln w="28575">
            <a:solidFill>
              <a:schemeClr val="tx1"/>
            </a:solidFill>
            <a:round/>
            <a:headEnd/>
            <a:tailEnd/>
          </a:ln>
          <a:effectLst/>
        </p:spPr>
        <p:txBody>
          <a:bodyPr wrap="none" anchor="ctr"/>
          <a:lstStyle/>
          <a:p>
            <a:endParaRPr lang="en-US"/>
          </a:p>
        </p:txBody>
      </p:sp>
      <p:sp>
        <p:nvSpPr>
          <p:cNvPr id="1744952" name="Line 56"/>
          <p:cNvSpPr>
            <a:spLocks noChangeShapeType="1"/>
          </p:cNvSpPr>
          <p:nvPr/>
        </p:nvSpPr>
        <p:spPr bwMode="auto">
          <a:xfrm flipV="1">
            <a:off x="4279900" y="2971800"/>
            <a:ext cx="0" cy="1066800"/>
          </a:xfrm>
          <a:prstGeom prst="line">
            <a:avLst/>
          </a:prstGeom>
          <a:noFill/>
          <a:ln w="12700">
            <a:solidFill>
              <a:schemeClr val="tx1"/>
            </a:solidFill>
            <a:round/>
            <a:headEnd/>
            <a:tailEnd/>
          </a:ln>
          <a:effectLst/>
        </p:spPr>
        <p:txBody>
          <a:bodyPr wrap="none" anchor="ctr"/>
          <a:lstStyle/>
          <a:p>
            <a:endParaRPr lang="en-US"/>
          </a:p>
        </p:txBody>
      </p:sp>
      <p:sp>
        <p:nvSpPr>
          <p:cNvPr id="1744953" name="Line 57"/>
          <p:cNvSpPr>
            <a:spLocks noChangeShapeType="1"/>
          </p:cNvSpPr>
          <p:nvPr/>
        </p:nvSpPr>
        <p:spPr bwMode="auto">
          <a:xfrm>
            <a:off x="3136900" y="2514600"/>
            <a:ext cx="0" cy="457200"/>
          </a:xfrm>
          <a:prstGeom prst="line">
            <a:avLst/>
          </a:prstGeom>
          <a:noFill/>
          <a:ln w="12700">
            <a:solidFill>
              <a:schemeClr val="tx1"/>
            </a:solidFill>
            <a:round/>
            <a:headEnd/>
            <a:tailEnd/>
          </a:ln>
          <a:effectLst/>
        </p:spPr>
        <p:txBody>
          <a:bodyPr wrap="none" anchor="ctr"/>
          <a:lstStyle/>
          <a:p>
            <a:endParaRPr lang="en-US"/>
          </a:p>
        </p:txBody>
      </p:sp>
      <p:sp>
        <p:nvSpPr>
          <p:cNvPr id="1744954" name="Line 58"/>
          <p:cNvSpPr>
            <a:spLocks noChangeShapeType="1"/>
          </p:cNvSpPr>
          <p:nvPr/>
        </p:nvSpPr>
        <p:spPr bwMode="auto">
          <a:xfrm>
            <a:off x="3136900" y="2971800"/>
            <a:ext cx="1143000" cy="0"/>
          </a:xfrm>
          <a:prstGeom prst="line">
            <a:avLst/>
          </a:prstGeom>
          <a:noFill/>
          <a:ln w="12700">
            <a:solidFill>
              <a:schemeClr val="tx1"/>
            </a:solidFill>
            <a:round/>
            <a:headEnd/>
            <a:tailEnd/>
          </a:ln>
          <a:effectLst/>
        </p:spPr>
        <p:txBody>
          <a:bodyPr wrap="none" anchor="ctr"/>
          <a:lstStyle/>
          <a:p>
            <a:endParaRPr lang="en-US"/>
          </a:p>
        </p:txBody>
      </p:sp>
      <p:sp>
        <p:nvSpPr>
          <p:cNvPr id="1744955" name="Line 59"/>
          <p:cNvSpPr>
            <a:spLocks noChangeShapeType="1"/>
          </p:cNvSpPr>
          <p:nvPr/>
        </p:nvSpPr>
        <p:spPr bwMode="auto">
          <a:xfrm>
            <a:off x="3441700" y="2514600"/>
            <a:ext cx="0" cy="304800"/>
          </a:xfrm>
          <a:prstGeom prst="line">
            <a:avLst/>
          </a:prstGeom>
          <a:noFill/>
          <a:ln w="12700">
            <a:solidFill>
              <a:schemeClr val="tx1"/>
            </a:solidFill>
            <a:round/>
            <a:headEnd/>
            <a:tailEnd/>
          </a:ln>
          <a:effectLst/>
        </p:spPr>
        <p:txBody>
          <a:bodyPr wrap="none" anchor="ctr"/>
          <a:lstStyle/>
          <a:p>
            <a:endParaRPr lang="en-US"/>
          </a:p>
        </p:txBody>
      </p:sp>
      <p:sp>
        <p:nvSpPr>
          <p:cNvPr id="1744956" name="Line 60"/>
          <p:cNvSpPr>
            <a:spLocks noChangeShapeType="1"/>
          </p:cNvSpPr>
          <p:nvPr/>
        </p:nvSpPr>
        <p:spPr bwMode="auto">
          <a:xfrm>
            <a:off x="3441700" y="2819400"/>
            <a:ext cx="1066800" cy="0"/>
          </a:xfrm>
          <a:prstGeom prst="line">
            <a:avLst/>
          </a:prstGeom>
          <a:noFill/>
          <a:ln w="12700">
            <a:solidFill>
              <a:schemeClr val="tx1"/>
            </a:solidFill>
            <a:round/>
            <a:headEnd/>
            <a:tailEnd/>
          </a:ln>
          <a:effectLst/>
        </p:spPr>
        <p:txBody>
          <a:bodyPr wrap="none" anchor="ctr"/>
          <a:lstStyle/>
          <a:p>
            <a:endParaRPr lang="en-US"/>
          </a:p>
        </p:txBody>
      </p:sp>
      <p:sp>
        <p:nvSpPr>
          <p:cNvPr id="1744957" name="Line 61"/>
          <p:cNvSpPr>
            <a:spLocks noChangeShapeType="1"/>
          </p:cNvSpPr>
          <p:nvPr/>
        </p:nvSpPr>
        <p:spPr bwMode="auto">
          <a:xfrm>
            <a:off x="4508500" y="2819400"/>
            <a:ext cx="0" cy="1828800"/>
          </a:xfrm>
          <a:prstGeom prst="line">
            <a:avLst/>
          </a:prstGeom>
          <a:noFill/>
          <a:ln w="12700">
            <a:solidFill>
              <a:schemeClr val="tx1"/>
            </a:solidFill>
            <a:round/>
            <a:headEnd/>
            <a:tailEnd type="triangle" w="med" len="med"/>
          </a:ln>
          <a:effectLst/>
        </p:spPr>
        <p:txBody>
          <a:bodyPr wrap="none" anchor="ctr"/>
          <a:lstStyle/>
          <a:p>
            <a:endParaRPr lang="en-US"/>
          </a:p>
        </p:txBody>
      </p:sp>
      <p:sp>
        <p:nvSpPr>
          <p:cNvPr id="1744958" name="Line 62"/>
          <p:cNvSpPr>
            <a:spLocks noChangeShapeType="1"/>
          </p:cNvSpPr>
          <p:nvPr/>
        </p:nvSpPr>
        <p:spPr bwMode="auto">
          <a:xfrm>
            <a:off x="3365500" y="2286000"/>
            <a:ext cx="0" cy="228600"/>
          </a:xfrm>
          <a:prstGeom prst="line">
            <a:avLst/>
          </a:prstGeom>
          <a:noFill/>
          <a:ln w="12700">
            <a:solidFill>
              <a:schemeClr val="tx1"/>
            </a:solidFill>
            <a:round/>
            <a:headEnd/>
            <a:tailEnd/>
          </a:ln>
          <a:effectLst/>
        </p:spPr>
        <p:txBody>
          <a:bodyPr wrap="none" anchor="ctr"/>
          <a:lstStyle/>
          <a:p>
            <a:endParaRPr lang="en-US"/>
          </a:p>
        </p:txBody>
      </p:sp>
      <p:sp>
        <p:nvSpPr>
          <p:cNvPr id="1744959" name="Rectangle 63"/>
          <p:cNvSpPr>
            <a:spLocks noChangeArrowheads="1"/>
          </p:cNvSpPr>
          <p:nvPr/>
        </p:nvSpPr>
        <p:spPr bwMode="auto">
          <a:xfrm>
            <a:off x="1231900" y="2971800"/>
            <a:ext cx="1447800" cy="1219200"/>
          </a:xfrm>
          <a:prstGeom prst="rect">
            <a:avLst/>
          </a:prstGeom>
          <a:solidFill>
            <a:srgbClr val="FFFFFF"/>
          </a:solidFill>
          <a:ln w="28575">
            <a:solidFill>
              <a:srgbClr val="0000B6"/>
            </a:solidFill>
            <a:miter lim="800000"/>
            <a:headEnd/>
            <a:tailEnd/>
          </a:ln>
          <a:effectLst/>
        </p:spPr>
        <p:txBody>
          <a:bodyPr wrap="none" anchor="ctr"/>
          <a:lstStyle/>
          <a:p>
            <a:endParaRPr lang="en-US"/>
          </a:p>
        </p:txBody>
      </p:sp>
      <p:sp>
        <p:nvSpPr>
          <p:cNvPr id="1744960" name="Line 64"/>
          <p:cNvSpPr>
            <a:spLocks noChangeShapeType="1"/>
          </p:cNvSpPr>
          <p:nvPr/>
        </p:nvSpPr>
        <p:spPr bwMode="auto">
          <a:xfrm>
            <a:off x="2146300" y="2971800"/>
            <a:ext cx="0" cy="1219200"/>
          </a:xfrm>
          <a:prstGeom prst="line">
            <a:avLst/>
          </a:prstGeom>
          <a:noFill/>
          <a:ln w="12700">
            <a:solidFill>
              <a:srgbClr val="0000B6"/>
            </a:solidFill>
            <a:round/>
            <a:headEnd/>
            <a:tailEnd/>
          </a:ln>
          <a:effectLst/>
        </p:spPr>
        <p:txBody>
          <a:bodyPr wrap="none" anchor="ctr"/>
          <a:lstStyle/>
          <a:p>
            <a:endParaRPr lang="en-US"/>
          </a:p>
        </p:txBody>
      </p:sp>
      <p:sp>
        <p:nvSpPr>
          <p:cNvPr id="1744961" name="Line 65"/>
          <p:cNvSpPr>
            <a:spLocks noChangeShapeType="1"/>
          </p:cNvSpPr>
          <p:nvPr/>
        </p:nvSpPr>
        <p:spPr bwMode="auto">
          <a:xfrm>
            <a:off x="1993900" y="2514600"/>
            <a:ext cx="0" cy="228600"/>
          </a:xfrm>
          <a:prstGeom prst="line">
            <a:avLst/>
          </a:prstGeom>
          <a:noFill/>
          <a:ln w="12700">
            <a:solidFill>
              <a:srgbClr val="0000B6"/>
            </a:solidFill>
            <a:round/>
            <a:headEnd/>
            <a:tailEnd/>
          </a:ln>
          <a:effectLst/>
        </p:spPr>
        <p:txBody>
          <a:bodyPr wrap="none" anchor="ctr"/>
          <a:lstStyle/>
          <a:p>
            <a:endParaRPr lang="en-US"/>
          </a:p>
        </p:txBody>
      </p:sp>
      <p:sp>
        <p:nvSpPr>
          <p:cNvPr id="1744962" name="Line 66"/>
          <p:cNvSpPr>
            <a:spLocks noChangeShapeType="1"/>
          </p:cNvSpPr>
          <p:nvPr/>
        </p:nvSpPr>
        <p:spPr bwMode="auto">
          <a:xfrm flipH="1">
            <a:off x="1536700" y="2743200"/>
            <a:ext cx="457200" cy="0"/>
          </a:xfrm>
          <a:prstGeom prst="line">
            <a:avLst/>
          </a:prstGeom>
          <a:noFill/>
          <a:ln w="12700">
            <a:solidFill>
              <a:srgbClr val="0000B6"/>
            </a:solidFill>
            <a:round/>
            <a:headEnd/>
            <a:tailEnd/>
          </a:ln>
          <a:effectLst/>
        </p:spPr>
        <p:txBody>
          <a:bodyPr wrap="none" anchor="ctr"/>
          <a:lstStyle/>
          <a:p>
            <a:endParaRPr lang="en-US"/>
          </a:p>
        </p:txBody>
      </p:sp>
      <p:sp>
        <p:nvSpPr>
          <p:cNvPr id="1744963" name="Line 67"/>
          <p:cNvSpPr>
            <a:spLocks noChangeShapeType="1"/>
          </p:cNvSpPr>
          <p:nvPr/>
        </p:nvSpPr>
        <p:spPr bwMode="auto">
          <a:xfrm>
            <a:off x="1536700" y="2743200"/>
            <a:ext cx="0" cy="228600"/>
          </a:xfrm>
          <a:prstGeom prst="line">
            <a:avLst/>
          </a:prstGeom>
          <a:noFill/>
          <a:ln w="12700">
            <a:solidFill>
              <a:srgbClr val="0000B6"/>
            </a:solidFill>
            <a:round/>
            <a:headEnd/>
            <a:tailEnd type="triangle" w="med" len="med"/>
          </a:ln>
          <a:effectLst/>
        </p:spPr>
        <p:txBody>
          <a:bodyPr wrap="none" anchor="ctr"/>
          <a:lstStyle/>
          <a:p>
            <a:endParaRPr lang="en-US"/>
          </a:p>
        </p:txBody>
      </p:sp>
      <p:sp>
        <p:nvSpPr>
          <p:cNvPr id="1744964" name="Line 68"/>
          <p:cNvSpPr>
            <a:spLocks noChangeShapeType="1"/>
          </p:cNvSpPr>
          <p:nvPr/>
        </p:nvSpPr>
        <p:spPr bwMode="auto">
          <a:xfrm>
            <a:off x="2451100" y="4191000"/>
            <a:ext cx="0" cy="228600"/>
          </a:xfrm>
          <a:prstGeom prst="line">
            <a:avLst/>
          </a:prstGeom>
          <a:noFill/>
          <a:ln w="12700">
            <a:solidFill>
              <a:schemeClr val="tx1"/>
            </a:solidFill>
            <a:round/>
            <a:headEnd/>
            <a:tailEnd/>
          </a:ln>
          <a:effectLst/>
        </p:spPr>
        <p:txBody>
          <a:bodyPr wrap="none" anchor="ctr"/>
          <a:lstStyle/>
          <a:p>
            <a:endParaRPr lang="en-US"/>
          </a:p>
        </p:txBody>
      </p:sp>
      <p:sp>
        <p:nvSpPr>
          <p:cNvPr id="1744965" name="Line 69"/>
          <p:cNvSpPr>
            <a:spLocks noChangeShapeType="1"/>
          </p:cNvSpPr>
          <p:nvPr/>
        </p:nvSpPr>
        <p:spPr bwMode="auto">
          <a:xfrm>
            <a:off x="2451100" y="4419600"/>
            <a:ext cx="1371600" cy="0"/>
          </a:xfrm>
          <a:prstGeom prst="line">
            <a:avLst/>
          </a:prstGeom>
          <a:noFill/>
          <a:ln w="12700">
            <a:solidFill>
              <a:schemeClr val="tx1"/>
            </a:solidFill>
            <a:round/>
            <a:headEnd/>
            <a:tailEnd/>
          </a:ln>
          <a:effectLst/>
        </p:spPr>
        <p:txBody>
          <a:bodyPr wrap="none" anchor="ctr"/>
          <a:lstStyle/>
          <a:p>
            <a:endParaRPr lang="en-US"/>
          </a:p>
        </p:txBody>
      </p:sp>
      <p:sp>
        <p:nvSpPr>
          <p:cNvPr id="1744966" name="Line 70"/>
          <p:cNvSpPr>
            <a:spLocks noChangeShapeType="1"/>
          </p:cNvSpPr>
          <p:nvPr/>
        </p:nvSpPr>
        <p:spPr bwMode="auto">
          <a:xfrm>
            <a:off x="3822700" y="4419600"/>
            <a:ext cx="0" cy="228600"/>
          </a:xfrm>
          <a:prstGeom prst="line">
            <a:avLst/>
          </a:prstGeom>
          <a:noFill/>
          <a:ln w="12700">
            <a:solidFill>
              <a:schemeClr val="tx1"/>
            </a:solidFill>
            <a:round/>
            <a:headEnd/>
            <a:tailEnd type="triangle" w="med" len="med"/>
          </a:ln>
          <a:effectLst/>
        </p:spPr>
        <p:txBody>
          <a:bodyPr wrap="none" anchor="ctr"/>
          <a:lstStyle/>
          <a:p>
            <a:endParaRPr lang="en-US"/>
          </a:p>
        </p:txBody>
      </p:sp>
      <p:sp>
        <p:nvSpPr>
          <p:cNvPr id="1744967" name="Text Box 71"/>
          <p:cNvSpPr txBox="1">
            <a:spLocks noChangeArrowheads="1"/>
          </p:cNvSpPr>
          <p:nvPr/>
        </p:nvSpPr>
        <p:spPr bwMode="auto">
          <a:xfrm>
            <a:off x="1200150" y="3352800"/>
            <a:ext cx="946150" cy="366713"/>
          </a:xfrm>
          <a:prstGeom prst="rect">
            <a:avLst/>
          </a:prstGeom>
          <a:noFill/>
          <a:ln w="12700">
            <a:noFill/>
            <a:miter lim="800000"/>
            <a:headEnd/>
            <a:tailEnd/>
          </a:ln>
          <a:effectLst/>
        </p:spPr>
        <p:txBody>
          <a:bodyPr wrap="none" anchor="ctr">
            <a:spAutoFit/>
          </a:bodyPr>
          <a:lstStyle/>
          <a:p>
            <a:pPr algn="ctr"/>
            <a:r>
              <a:rPr lang="en-US">
                <a:solidFill>
                  <a:srgbClr val="0000B6"/>
                </a:solidFill>
              </a:rPr>
              <a:t>VA Tag</a:t>
            </a:r>
          </a:p>
        </p:txBody>
      </p:sp>
      <p:sp>
        <p:nvSpPr>
          <p:cNvPr id="1744968" name="Text Box 72"/>
          <p:cNvSpPr txBox="1">
            <a:spLocks noChangeArrowheads="1"/>
          </p:cNvSpPr>
          <p:nvPr/>
        </p:nvSpPr>
        <p:spPr bwMode="auto">
          <a:xfrm>
            <a:off x="2178050" y="3216275"/>
            <a:ext cx="577850" cy="641350"/>
          </a:xfrm>
          <a:prstGeom prst="rect">
            <a:avLst/>
          </a:prstGeom>
          <a:noFill/>
          <a:ln w="12700">
            <a:noFill/>
            <a:miter lim="800000"/>
            <a:headEnd/>
            <a:tailEnd/>
          </a:ln>
          <a:effectLst/>
        </p:spPr>
        <p:txBody>
          <a:bodyPr wrap="none" anchor="ctr">
            <a:spAutoFit/>
          </a:bodyPr>
          <a:lstStyle/>
          <a:p>
            <a:pPr algn="ctr"/>
            <a:r>
              <a:rPr lang="en-US">
                <a:solidFill>
                  <a:srgbClr val="0000B6"/>
                </a:solidFill>
              </a:rPr>
              <a:t>PA</a:t>
            </a:r>
          </a:p>
          <a:p>
            <a:pPr algn="ctr"/>
            <a:r>
              <a:rPr lang="en-US">
                <a:solidFill>
                  <a:srgbClr val="0000B6"/>
                </a:solidFill>
              </a:rPr>
              <a:t>Tag</a:t>
            </a:r>
          </a:p>
        </p:txBody>
      </p:sp>
      <p:sp>
        <p:nvSpPr>
          <p:cNvPr id="1744970" name="Line 74"/>
          <p:cNvSpPr>
            <a:spLocks noChangeShapeType="1"/>
          </p:cNvSpPr>
          <p:nvPr/>
        </p:nvSpPr>
        <p:spPr bwMode="auto">
          <a:xfrm>
            <a:off x="1689100" y="4191000"/>
            <a:ext cx="0" cy="381000"/>
          </a:xfrm>
          <a:prstGeom prst="line">
            <a:avLst/>
          </a:prstGeom>
          <a:noFill/>
          <a:ln w="12700">
            <a:solidFill>
              <a:srgbClr val="0000B6"/>
            </a:solidFill>
            <a:round/>
            <a:headEnd/>
            <a:tailEnd type="triangle" w="med" len="med"/>
          </a:ln>
          <a:effectLst/>
        </p:spPr>
        <p:txBody>
          <a:bodyPr wrap="none" anchor="ctr"/>
          <a:lstStyle/>
          <a:p>
            <a:endParaRPr lang="en-US"/>
          </a:p>
        </p:txBody>
      </p:sp>
      <p:sp>
        <p:nvSpPr>
          <p:cNvPr id="1744971" name="Text Box 75"/>
          <p:cNvSpPr txBox="1">
            <a:spLocks noChangeArrowheads="1"/>
          </p:cNvSpPr>
          <p:nvPr/>
        </p:nvSpPr>
        <p:spPr bwMode="auto">
          <a:xfrm>
            <a:off x="1219200" y="4572000"/>
            <a:ext cx="946150" cy="366713"/>
          </a:xfrm>
          <a:prstGeom prst="rect">
            <a:avLst/>
          </a:prstGeom>
          <a:noFill/>
          <a:ln w="12700">
            <a:noFill/>
            <a:miter lim="800000"/>
            <a:headEnd/>
            <a:tailEnd/>
          </a:ln>
          <a:effectLst/>
        </p:spPr>
        <p:txBody>
          <a:bodyPr wrap="none" anchor="ctr">
            <a:spAutoFit/>
          </a:bodyPr>
          <a:lstStyle/>
          <a:p>
            <a:pPr algn="ctr"/>
            <a:r>
              <a:rPr lang="en-US">
                <a:solidFill>
                  <a:srgbClr val="0000B6"/>
                </a:solidFill>
              </a:rPr>
              <a:t>TLB Hit</a:t>
            </a:r>
          </a:p>
        </p:txBody>
      </p:sp>
      <p:sp>
        <p:nvSpPr>
          <p:cNvPr id="1744972" name="Line 76"/>
          <p:cNvSpPr>
            <a:spLocks noChangeShapeType="1"/>
          </p:cNvSpPr>
          <p:nvPr/>
        </p:nvSpPr>
        <p:spPr bwMode="auto">
          <a:xfrm>
            <a:off x="6489700" y="4038600"/>
            <a:ext cx="381000" cy="0"/>
          </a:xfrm>
          <a:prstGeom prst="line">
            <a:avLst/>
          </a:prstGeom>
          <a:noFill/>
          <a:ln w="12700">
            <a:solidFill>
              <a:schemeClr val="tx1"/>
            </a:solidFill>
            <a:round/>
            <a:headEnd/>
            <a:tailEnd type="triangle" w="med" len="med"/>
          </a:ln>
          <a:effectLst/>
        </p:spPr>
        <p:txBody>
          <a:bodyPr wrap="none" anchor="ctr"/>
          <a:lstStyle/>
          <a:p>
            <a:endParaRPr lang="en-US"/>
          </a:p>
        </p:txBody>
      </p:sp>
      <p:sp>
        <p:nvSpPr>
          <p:cNvPr id="1744974" name="Text Box 78"/>
          <p:cNvSpPr txBox="1">
            <a:spLocks noChangeArrowheads="1"/>
          </p:cNvSpPr>
          <p:nvPr/>
        </p:nvSpPr>
        <p:spPr bwMode="auto">
          <a:xfrm>
            <a:off x="5334000" y="2616200"/>
            <a:ext cx="2819400" cy="366713"/>
          </a:xfrm>
          <a:prstGeom prst="rect">
            <a:avLst/>
          </a:prstGeom>
          <a:noFill/>
          <a:ln w="12700">
            <a:noFill/>
            <a:miter lim="800000"/>
            <a:headEnd/>
            <a:tailEnd/>
          </a:ln>
          <a:effectLst/>
        </p:spPr>
        <p:txBody>
          <a:bodyPr anchor="ctr">
            <a:spAutoFit/>
          </a:bodyPr>
          <a:lstStyle/>
          <a:p>
            <a:pPr algn="ctr"/>
            <a:r>
              <a:rPr lang="en-US">
                <a:solidFill>
                  <a:schemeClr val="tx1"/>
                </a:solidFill>
              </a:rPr>
              <a:t>2-way Associative Cache</a:t>
            </a:r>
          </a:p>
        </p:txBody>
      </p:sp>
      <p:sp>
        <p:nvSpPr>
          <p:cNvPr id="1744975" name="Text Box 79"/>
          <p:cNvSpPr txBox="1">
            <a:spLocks noChangeArrowheads="1"/>
          </p:cNvSpPr>
          <p:nvPr/>
        </p:nvSpPr>
        <p:spPr bwMode="auto">
          <a:xfrm>
            <a:off x="2667000" y="2921000"/>
            <a:ext cx="1600200" cy="366713"/>
          </a:xfrm>
          <a:prstGeom prst="rect">
            <a:avLst/>
          </a:prstGeom>
          <a:noFill/>
          <a:ln w="12700">
            <a:noFill/>
            <a:miter lim="800000"/>
            <a:headEnd/>
            <a:tailEnd/>
          </a:ln>
          <a:effectLst/>
        </p:spPr>
        <p:txBody>
          <a:bodyPr anchor="ctr">
            <a:spAutoFit/>
          </a:bodyPr>
          <a:lstStyle/>
          <a:p>
            <a:pPr algn="ctr"/>
            <a:r>
              <a:rPr lang="en-US">
                <a:solidFill>
                  <a:schemeClr val="tx1"/>
                </a:solidFill>
              </a:rPr>
              <a:t> Index</a:t>
            </a:r>
          </a:p>
        </p:txBody>
      </p:sp>
      <p:sp>
        <p:nvSpPr>
          <p:cNvPr id="1744976" name="Text Box 80"/>
          <p:cNvSpPr txBox="1">
            <a:spLocks noChangeArrowheads="1"/>
          </p:cNvSpPr>
          <p:nvPr/>
        </p:nvSpPr>
        <p:spPr bwMode="auto">
          <a:xfrm>
            <a:off x="2514600" y="4064000"/>
            <a:ext cx="1447800" cy="366713"/>
          </a:xfrm>
          <a:prstGeom prst="rect">
            <a:avLst/>
          </a:prstGeom>
          <a:noFill/>
          <a:ln w="12700">
            <a:noFill/>
            <a:miter lim="800000"/>
            <a:headEnd/>
            <a:tailEnd/>
          </a:ln>
          <a:effectLst/>
        </p:spPr>
        <p:txBody>
          <a:bodyPr anchor="ctr">
            <a:spAutoFit/>
          </a:bodyPr>
          <a:lstStyle/>
          <a:p>
            <a:pPr algn="ctr"/>
            <a:r>
              <a:rPr lang="en-US">
                <a:solidFill>
                  <a:schemeClr val="tx1"/>
                </a:solidFill>
              </a:rPr>
              <a:t>PA Tag</a:t>
            </a:r>
          </a:p>
        </p:txBody>
      </p:sp>
      <p:sp>
        <p:nvSpPr>
          <p:cNvPr id="1744977" name="Text Box 81"/>
          <p:cNvSpPr txBox="1">
            <a:spLocks noChangeArrowheads="1"/>
          </p:cNvSpPr>
          <p:nvPr/>
        </p:nvSpPr>
        <p:spPr bwMode="auto">
          <a:xfrm>
            <a:off x="3429000" y="2463800"/>
            <a:ext cx="1752600" cy="366713"/>
          </a:xfrm>
          <a:prstGeom prst="rect">
            <a:avLst/>
          </a:prstGeom>
          <a:noFill/>
          <a:ln w="12700">
            <a:noFill/>
            <a:miter lim="800000"/>
            <a:headEnd/>
            <a:tailEnd/>
          </a:ln>
          <a:effectLst/>
        </p:spPr>
        <p:txBody>
          <a:bodyPr anchor="ctr">
            <a:spAutoFit/>
          </a:bodyPr>
          <a:lstStyle/>
          <a:p>
            <a:r>
              <a:rPr lang="en-US" dirty="0">
                <a:solidFill>
                  <a:schemeClr val="tx1"/>
                </a:solidFill>
              </a:rPr>
              <a:t>Block offset</a:t>
            </a:r>
          </a:p>
        </p:txBody>
      </p:sp>
      <p:sp>
        <p:nvSpPr>
          <p:cNvPr id="80" name="Text Box 81"/>
          <p:cNvSpPr txBox="1">
            <a:spLocks noChangeArrowheads="1"/>
          </p:cNvSpPr>
          <p:nvPr/>
        </p:nvSpPr>
        <p:spPr bwMode="auto">
          <a:xfrm>
            <a:off x="2590800" y="1905000"/>
            <a:ext cx="1752600" cy="366713"/>
          </a:xfrm>
          <a:prstGeom prst="rect">
            <a:avLst/>
          </a:prstGeom>
          <a:noFill/>
          <a:ln w="12700">
            <a:noFill/>
            <a:miter lim="800000"/>
            <a:headEnd/>
            <a:tailEnd/>
          </a:ln>
          <a:effectLst/>
        </p:spPr>
        <p:txBody>
          <a:bodyPr anchor="ctr">
            <a:spAutoFit/>
          </a:bodyPr>
          <a:lstStyle/>
          <a:p>
            <a:r>
              <a:rPr lang="en-US" dirty="0" smtClean="0">
                <a:solidFill>
                  <a:schemeClr val="tx1"/>
                </a:solidFill>
              </a:rPr>
              <a:t>Page offset</a:t>
            </a:r>
            <a:endParaRPr lang="en-US" dirty="0">
              <a:solidFill>
                <a:schemeClr val="tx1"/>
              </a:solidFill>
            </a:endParaRPr>
          </a:p>
        </p:txBody>
      </p:sp>
      <p:sp>
        <p:nvSpPr>
          <p:cNvPr id="81" name="Text Box 81"/>
          <p:cNvSpPr txBox="1">
            <a:spLocks noChangeArrowheads="1"/>
          </p:cNvSpPr>
          <p:nvPr/>
        </p:nvSpPr>
        <p:spPr bwMode="auto">
          <a:xfrm>
            <a:off x="1066800" y="1905000"/>
            <a:ext cx="1752600" cy="366713"/>
          </a:xfrm>
          <a:prstGeom prst="rect">
            <a:avLst/>
          </a:prstGeom>
          <a:noFill/>
          <a:ln w="12700">
            <a:noFill/>
            <a:miter lim="800000"/>
            <a:headEnd/>
            <a:tailEnd/>
          </a:ln>
          <a:effectLst/>
        </p:spPr>
        <p:txBody>
          <a:bodyPr anchor="ctr">
            <a:spAutoFit/>
          </a:bodyPr>
          <a:lstStyle/>
          <a:p>
            <a:r>
              <a:rPr lang="en-US" dirty="0" smtClean="0">
                <a:solidFill>
                  <a:schemeClr val="tx1"/>
                </a:solidFill>
              </a:rPr>
              <a:t>Virtual page #</a:t>
            </a:r>
            <a:endParaRPr lang="en-US" dirty="0">
              <a:solidFill>
                <a:schemeClr val="tx1"/>
              </a:solidFill>
            </a:endParaRP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
          <p:cNvSpPr>
            <a:spLocks noGrp="1" noChangeArrowheads="1"/>
          </p:cNvSpPr>
          <p:nvPr>
            <p:ph type="title"/>
          </p:nvPr>
        </p:nvSpPr>
        <p:spPr>
          <a:xfrm>
            <a:off x="533400" y="304800"/>
            <a:ext cx="4756110" cy="426142"/>
          </a:xfrm>
          <a:noFill/>
          <a:ln/>
        </p:spPr>
        <p:txBody>
          <a:bodyPr wrap="none"/>
          <a:lstStyle/>
          <a:p>
            <a:r>
              <a:rPr lang="zh-CN" altLang="en-US" dirty="0" smtClean="0"/>
              <a:t>复习</a:t>
            </a:r>
            <a:r>
              <a:rPr lang="en-US" dirty="0" smtClean="0"/>
              <a:t>:  </a:t>
            </a:r>
            <a:r>
              <a:rPr lang="zh-CN" altLang="en-US" dirty="0" smtClean="0"/>
              <a:t>一台计算机的主要部件</a:t>
            </a:r>
            <a:endParaRPr lang="en-US" dirty="0"/>
          </a:p>
        </p:txBody>
      </p:sp>
      <p:sp>
        <p:nvSpPr>
          <p:cNvPr id="30" name="Rectangle 3"/>
          <p:cNvSpPr>
            <a:spLocks noChangeArrowheads="1"/>
          </p:cNvSpPr>
          <p:nvPr/>
        </p:nvSpPr>
        <p:spPr bwMode="auto">
          <a:xfrm>
            <a:off x="1905000" y="1371600"/>
            <a:ext cx="5143500" cy="2857500"/>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31" name="Rectangle 4"/>
          <p:cNvSpPr>
            <a:spLocks noChangeArrowheads="1"/>
          </p:cNvSpPr>
          <p:nvPr/>
        </p:nvSpPr>
        <p:spPr bwMode="auto">
          <a:xfrm>
            <a:off x="2286000" y="1778000"/>
            <a:ext cx="1460500" cy="2197100"/>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32" name="Rectangle 5"/>
          <p:cNvSpPr>
            <a:spLocks noChangeArrowheads="1"/>
          </p:cNvSpPr>
          <p:nvPr/>
        </p:nvSpPr>
        <p:spPr bwMode="auto">
          <a:xfrm>
            <a:off x="2467942" y="1905000"/>
            <a:ext cx="884858" cy="286745"/>
          </a:xfrm>
          <a:prstGeom prst="rect">
            <a:avLst/>
          </a:prstGeom>
          <a:noFill/>
          <a:ln w="12700">
            <a:noFill/>
            <a:miter lim="800000"/>
            <a:headEnd/>
            <a:tailEnd/>
          </a:ln>
          <a:effectLst/>
        </p:spPr>
        <p:txBody>
          <a:bodyPr wrap="none" lIns="63500" tIns="25400" rIns="63500" bIns="25400">
            <a:spAutoFit/>
          </a:bodyPr>
          <a:lstStyle/>
          <a:p>
            <a:pPr>
              <a:lnSpc>
                <a:spcPct val="85000"/>
              </a:lnSpc>
            </a:pPr>
            <a:r>
              <a:rPr lang="en-US" b="1" dirty="0">
                <a:solidFill>
                  <a:schemeClr val="tx1"/>
                </a:solidFill>
              </a:rPr>
              <a:t> </a:t>
            </a:r>
            <a:r>
              <a:rPr lang="zh-CN" altLang="en-US" b="1" dirty="0" smtClean="0">
                <a:solidFill>
                  <a:schemeClr val="tx1"/>
                </a:solidFill>
              </a:rPr>
              <a:t>处理器</a:t>
            </a:r>
            <a:endParaRPr lang="en-US" b="1" dirty="0">
              <a:solidFill>
                <a:schemeClr val="tx1"/>
              </a:solidFill>
            </a:endParaRPr>
          </a:p>
        </p:txBody>
      </p:sp>
      <p:sp>
        <p:nvSpPr>
          <p:cNvPr id="33" name="Rectangle 6"/>
          <p:cNvSpPr>
            <a:spLocks noChangeArrowheads="1"/>
          </p:cNvSpPr>
          <p:nvPr/>
        </p:nvSpPr>
        <p:spPr bwMode="auto">
          <a:xfrm>
            <a:off x="3937000" y="1778000"/>
            <a:ext cx="1333500" cy="2222500"/>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34" name="Rectangle 7"/>
          <p:cNvSpPr>
            <a:spLocks noChangeArrowheads="1"/>
          </p:cNvSpPr>
          <p:nvPr/>
        </p:nvSpPr>
        <p:spPr bwMode="auto">
          <a:xfrm>
            <a:off x="5435600" y="1778000"/>
            <a:ext cx="1333500" cy="2222500"/>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35" name="AutoShape 8"/>
          <p:cNvSpPr>
            <a:spLocks noChangeArrowheads="1"/>
          </p:cNvSpPr>
          <p:nvPr/>
        </p:nvSpPr>
        <p:spPr bwMode="auto">
          <a:xfrm>
            <a:off x="2489200" y="2463800"/>
            <a:ext cx="1079500" cy="596900"/>
          </a:xfrm>
          <a:prstGeom prst="roundRect">
            <a:avLst>
              <a:gd name="adj" fmla="val 12495"/>
            </a:avLst>
          </a:prstGeom>
          <a:solidFill>
            <a:schemeClr val="bg1"/>
          </a:solidFill>
          <a:ln w="12700">
            <a:solidFill>
              <a:schemeClr val="tx1"/>
            </a:solidFill>
            <a:round/>
            <a:headEnd/>
            <a:tailEnd/>
          </a:ln>
          <a:effectLst>
            <a:outerShdw dist="107763" dir="2700000" algn="ctr" rotWithShape="0">
              <a:schemeClr val="bg2"/>
            </a:outerShdw>
          </a:effectLst>
        </p:spPr>
        <p:txBody>
          <a:bodyPr wrap="none" anchor="ctr"/>
          <a:lstStyle/>
          <a:p>
            <a:endParaRPr lang="en-US"/>
          </a:p>
        </p:txBody>
      </p:sp>
      <p:sp>
        <p:nvSpPr>
          <p:cNvPr id="36" name="AutoShape 9"/>
          <p:cNvSpPr>
            <a:spLocks noChangeArrowheads="1"/>
          </p:cNvSpPr>
          <p:nvPr/>
        </p:nvSpPr>
        <p:spPr bwMode="auto">
          <a:xfrm>
            <a:off x="2489200" y="3225800"/>
            <a:ext cx="1079500" cy="596900"/>
          </a:xfrm>
          <a:prstGeom prst="roundRect">
            <a:avLst>
              <a:gd name="adj" fmla="val 12495"/>
            </a:avLst>
          </a:prstGeom>
          <a:solidFill>
            <a:schemeClr val="bg1"/>
          </a:solidFill>
          <a:ln w="12700">
            <a:solidFill>
              <a:schemeClr val="tx1"/>
            </a:solidFill>
            <a:round/>
            <a:headEnd/>
            <a:tailEnd/>
          </a:ln>
          <a:effectLst>
            <a:outerShdw dist="107763" dir="2700000" algn="ctr" rotWithShape="0">
              <a:schemeClr val="bg2"/>
            </a:outerShdw>
          </a:effectLst>
        </p:spPr>
        <p:txBody>
          <a:bodyPr wrap="none" anchor="ctr"/>
          <a:lstStyle/>
          <a:p>
            <a:endParaRPr lang="en-US"/>
          </a:p>
        </p:txBody>
      </p:sp>
      <p:sp>
        <p:nvSpPr>
          <p:cNvPr id="37" name="Rectangle 10"/>
          <p:cNvSpPr>
            <a:spLocks noChangeArrowheads="1"/>
          </p:cNvSpPr>
          <p:nvPr/>
        </p:nvSpPr>
        <p:spPr bwMode="auto">
          <a:xfrm>
            <a:off x="2608262" y="2628900"/>
            <a:ext cx="820738" cy="286745"/>
          </a:xfrm>
          <a:prstGeom prst="rect">
            <a:avLst/>
          </a:prstGeom>
          <a:noFill/>
          <a:ln w="12700">
            <a:noFill/>
            <a:miter lim="800000"/>
            <a:headEnd/>
            <a:tailEnd/>
          </a:ln>
          <a:effectLst/>
        </p:spPr>
        <p:txBody>
          <a:bodyPr wrap="none" lIns="63500" tIns="25400" rIns="63500" bIns="25400">
            <a:spAutoFit/>
          </a:bodyPr>
          <a:lstStyle/>
          <a:p>
            <a:pPr>
              <a:lnSpc>
                <a:spcPct val="85000"/>
              </a:lnSpc>
            </a:pPr>
            <a:r>
              <a:rPr lang="zh-CN" altLang="en-US" b="1" dirty="0" smtClean="0">
                <a:solidFill>
                  <a:schemeClr val="tx1"/>
                </a:solidFill>
              </a:rPr>
              <a:t>控制器</a:t>
            </a:r>
            <a:endParaRPr lang="en-US" b="1" dirty="0">
              <a:solidFill>
                <a:schemeClr val="tx1"/>
              </a:solidFill>
            </a:endParaRPr>
          </a:p>
        </p:txBody>
      </p:sp>
      <p:sp>
        <p:nvSpPr>
          <p:cNvPr id="38" name="Rectangle 11"/>
          <p:cNvSpPr>
            <a:spLocks noChangeArrowheads="1"/>
          </p:cNvSpPr>
          <p:nvPr/>
        </p:nvSpPr>
        <p:spPr bwMode="auto">
          <a:xfrm>
            <a:off x="2529830" y="3429000"/>
            <a:ext cx="1051570" cy="286745"/>
          </a:xfrm>
          <a:prstGeom prst="rect">
            <a:avLst/>
          </a:prstGeom>
          <a:noFill/>
          <a:ln w="12700">
            <a:noFill/>
            <a:miter lim="800000"/>
            <a:headEnd/>
            <a:tailEnd/>
          </a:ln>
          <a:effectLst/>
        </p:spPr>
        <p:txBody>
          <a:bodyPr wrap="none" lIns="63500" tIns="25400" rIns="63500" bIns="25400">
            <a:spAutoFit/>
          </a:bodyPr>
          <a:lstStyle/>
          <a:p>
            <a:pPr>
              <a:lnSpc>
                <a:spcPct val="85000"/>
              </a:lnSpc>
            </a:pPr>
            <a:r>
              <a:rPr lang="zh-CN" altLang="en-US" b="1" dirty="0" smtClean="0">
                <a:solidFill>
                  <a:schemeClr val="tx1"/>
                </a:solidFill>
              </a:rPr>
              <a:t>数据通路</a:t>
            </a:r>
            <a:endParaRPr lang="en-US" b="1" dirty="0">
              <a:solidFill>
                <a:schemeClr val="tx1"/>
              </a:solidFill>
            </a:endParaRPr>
          </a:p>
        </p:txBody>
      </p:sp>
      <p:sp>
        <p:nvSpPr>
          <p:cNvPr id="39" name="Rectangle 12"/>
          <p:cNvSpPr>
            <a:spLocks noChangeArrowheads="1"/>
          </p:cNvSpPr>
          <p:nvPr/>
        </p:nvSpPr>
        <p:spPr bwMode="auto">
          <a:xfrm>
            <a:off x="4114800" y="2743200"/>
            <a:ext cx="820738" cy="286745"/>
          </a:xfrm>
          <a:prstGeom prst="rect">
            <a:avLst/>
          </a:prstGeom>
          <a:noFill/>
          <a:ln w="12700">
            <a:noFill/>
            <a:miter lim="800000"/>
            <a:headEnd/>
            <a:tailEnd/>
          </a:ln>
          <a:effectLst/>
        </p:spPr>
        <p:txBody>
          <a:bodyPr wrap="none" lIns="63500" tIns="25400" rIns="63500" bIns="25400">
            <a:spAutoFit/>
          </a:bodyPr>
          <a:lstStyle/>
          <a:p>
            <a:pPr>
              <a:lnSpc>
                <a:spcPct val="85000"/>
              </a:lnSpc>
            </a:pPr>
            <a:r>
              <a:rPr lang="zh-CN" altLang="en-US" b="1" dirty="0" smtClean="0"/>
              <a:t>存储器</a:t>
            </a:r>
            <a:endParaRPr lang="en-US" b="1" dirty="0"/>
          </a:p>
        </p:txBody>
      </p:sp>
      <p:sp>
        <p:nvSpPr>
          <p:cNvPr id="40" name="Rectangle 13"/>
          <p:cNvSpPr>
            <a:spLocks noChangeArrowheads="1"/>
          </p:cNvSpPr>
          <p:nvPr/>
        </p:nvSpPr>
        <p:spPr bwMode="auto">
          <a:xfrm>
            <a:off x="5562600" y="1968500"/>
            <a:ext cx="589905" cy="286745"/>
          </a:xfrm>
          <a:prstGeom prst="rect">
            <a:avLst/>
          </a:prstGeom>
          <a:noFill/>
          <a:ln w="12700">
            <a:noFill/>
            <a:miter lim="800000"/>
            <a:headEnd/>
            <a:tailEnd/>
          </a:ln>
          <a:effectLst/>
        </p:spPr>
        <p:txBody>
          <a:bodyPr wrap="none" lIns="63500" tIns="25400" rIns="63500" bIns="25400">
            <a:spAutoFit/>
          </a:bodyPr>
          <a:lstStyle/>
          <a:p>
            <a:pPr>
              <a:lnSpc>
                <a:spcPct val="85000"/>
              </a:lnSpc>
            </a:pPr>
            <a:r>
              <a:rPr lang="zh-CN" altLang="en-US" b="1" dirty="0" smtClean="0">
                <a:solidFill>
                  <a:schemeClr val="tx1"/>
                </a:solidFill>
              </a:rPr>
              <a:t>设备</a:t>
            </a:r>
            <a:endParaRPr lang="en-US" b="1" dirty="0">
              <a:solidFill>
                <a:schemeClr val="tx1"/>
              </a:solidFill>
            </a:endParaRPr>
          </a:p>
        </p:txBody>
      </p:sp>
      <p:sp>
        <p:nvSpPr>
          <p:cNvPr id="41" name="AutoShape 14"/>
          <p:cNvSpPr>
            <a:spLocks noChangeArrowheads="1"/>
          </p:cNvSpPr>
          <p:nvPr/>
        </p:nvSpPr>
        <p:spPr bwMode="auto">
          <a:xfrm>
            <a:off x="5562600" y="2514600"/>
            <a:ext cx="1079500" cy="596900"/>
          </a:xfrm>
          <a:prstGeom prst="roundRect">
            <a:avLst>
              <a:gd name="adj" fmla="val 12495"/>
            </a:avLst>
          </a:prstGeom>
          <a:solidFill>
            <a:schemeClr val="bg1"/>
          </a:solidFill>
          <a:ln w="12700">
            <a:solidFill>
              <a:schemeClr val="tx1"/>
            </a:solidFill>
            <a:round/>
            <a:headEnd/>
            <a:tailEnd/>
          </a:ln>
          <a:effectLst>
            <a:outerShdw dist="107763" dir="2700000" algn="ctr" rotWithShape="0">
              <a:schemeClr val="bg2"/>
            </a:outerShdw>
          </a:effectLst>
        </p:spPr>
        <p:txBody>
          <a:bodyPr wrap="none" anchor="ctr"/>
          <a:lstStyle/>
          <a:p>
            <a:endParaRPr lang="en-US"/>
          </a:p>
        </p:txBody>
      </p:sp>
      <p:sp>
        <p:nvSpPr>
          <p:cNvPr id="42" name="AutoShape 15"/>
          <p:cNvSpPr>
            <a:spLocks noChangeArrowheads="1"/>
          </p:cNvSpPr>
          <p:nvPr/>
        </p:nvSpPr>
        <p:spPr bwMode="auto">
          <a:xfrm>
            <a:off x="5562600" y="3276600"/>
            <a:ext cx="1079500" cy="596900"/>
          </a:xfrm>
          <a:prstGeom prst="roundRect">
            <a:avLst>
              <a:gd name="adj" fmla="val 12495"/>
            </a:avLst>
          </a:prstGeom>
          <a:solidFill>
            <a:schemeClr val="bg1"/>
          </a:solidFill>
          <a:ln w="12700">
            <a:solidFill>
              <a:schemeClr val="tx1"/>
            </a:solidFill>
            <a:round/>
            <a:headEnd/>
            <a:tailEnd/>
          </a:ln>
          <a:effectLst>
            <a:outerShdw dist="107763" dir="2700000" algn="ctr" rotWithShape="0">
              <a:schemeClr val="bg2"/>
            </a:outerShdw>
          </a:effectLst>
        </p:spPr>
        <p:txBody>
          <a:bodyPr wrap="none" anchor="ctr"/>
          <a:lstStyle/>
          <a:p>
            <a:endParaRPr lang="en-US"/>
          </a:p>
        </p:txBody>
      </p:sp>
      <p:sp>
        <p:nvSpPr>
          <p:cNvPr id="43" name="Rectangle 16"/>
          <p:cNvSpPr>
            <a:spLocks noChangeArrowheads="1"/>
          </p:cNvSpPr>
          <p:nvPr/>
        </p:nvSpPr>
        <p:spPr bwMode="auto">
          <a:xfrm>
            <a:off x="5613400" y="2679700"/>
            <a:ext cx="589905" cy="286745"/>
          </a:xfrm>
          <a:prstGeom prst="rect">
            <a:avLst/>
          </a:prstGeom>
          <a:noFill/>
          <a:ln w="12700">
            <a:noFill/>
            <a:miter lim="800000"/>
            <a:headEnd/>
            <a:tailEnd/>
          </a:ln>
          <a:effectLst/>
        </p:spPr>
        <p:txBody>
          <a:bodyPr wrap="none" lIns="63500" tIns="25400" rIns="63500" bIns="25400">
            <a:spAutoFit/>
          </a:bodyPr>
          <a:lstStyle/>
          <a:p>
            <a:pPr>
              <a:lnSpc>
                <a:spcPct val="85000"/>
              </a:lnSpc>
            </a:pPr>
            <a:r>
              <a:rPr lang="zh-CN" altLang="en-US" b="1" dirty="0" smtClean="0">
                <a:solidFill>
                  <a:schemeClr val="tx1"/>
                </a:solidFill>
              </a:rPr>
              <a:t>输入</a:t>
            </a:r>
            <a:endParaRPr lang="en-US" b="1" dirty="0">
              <a:solidFill>
                <a:schemeClr val="tx1"/>
              </a:solidFill>
            </a:endParaRPr>
          </a:p>
        </p:txBody>
      </p:sp>
      <p:sp>
        <p:nvSpPr>
          <p:cNvPr id="44" name="Rectangle 17"/>
          <p:cNvSpPr>
            <a:spLocks noChangeArrowheads="1"/>
          </p:cNvSpPr>
          <p:nvPr/>
        </p:nvSpPr>
        <p:spPr bwMode="auto">
          <a:xfrm>
            <a:off x="5613400" y="3441700"/>
            <a:ext cx="589905" cy="286745"/>
          </a:xfrm>
          <a:prstGeom prst="rect">
            <a:avLst/>
          </a:prstGeom>
          <a:noFill/>
          <a:ln w="12700">
            <a:noFill/>
            <a:miter lim="800000"/>
            <a:headEnd/>
            <a:tailEnd/>
          </a:ln>
          <a:effectLst/>
        </p:spPr>
        <p:txBody>
          <a:bodyPr wrap="none" lIns="63500" tIns="25400" rIns="63500" bIns="25400">
            <a:spAutoFit/>
          </a:bodyPr>
          <a:lstStyle/>
          <a:p>
            <a:pPr>
              <a:lnSpc>
                <a:spcPct val="85000"/>
              </a:lnSpc>
            </a:pPr>
            <a:r>
              <a:rPr lang="zh-CN" altLang="en-US" b="1" dirty="0" smtClean="0">
                <a:solidFill>
                  <a:schemeClr val="tx1"/>
                </a:solidFill>
              </a:rPr>
              <a:t>输出</a:t>
            </a:r>
            <a:endParaRPr lang="en-US" b="1" dirty="0">
              <a:solidFill>
                <a:schemeClr val="tx1"/>
              </a:solidFill>
            </a:endParaRPr>
          </a:p>
        </p:txBody>
      </p:sp>
      <p:grpSp>
        <p:nvGrpSpPr>
          <p:cNvPr id="45" name="Group 19"/>
          <p:cNvGrpSpPr>
            <a:grpSpLocks/>
          </p:cNvGrpSpPr>
          <p:nvPr/>
        </p:nvGrpSpPr>
        <p:grpSpPr bwMode="auto">
          <a:xfrm>
            <a:off x="3276600" y="3730625"/>
            <a:ext cx="2590800" cy="2746375"/>
            <a:chOff x="2160" y="2304"/>
            <a:chExt cx="1632" cy="1730"/>
          </a:xfrm>
        </p:grpSpPr>
        <p:sp>
          <p:nvSpPr>
            <p:cNvPr id="46" name="Rectangle 20"/>
            <p:cNvSpPr>
              <a:spLocks noChangeArrowheads="1"/>
            </p:cNvSpPr>
            <p:nvPr/>
          </p:nvSpPr>
          <p:spPr bwMode="auto">
            <a:xfrm>
              <a:off x="2170" y="2890"/>
              <a:ext cx="416" cy="616"/>
            </a:xfrm>
            <a:prstGeom prst="rect">
              <a:avLst/>
            </a:prstGeom>
            <a:noFill/>
            <a:ln w="25400">
              <a:solidFill>
                <a:schemeClr val="tx1"/>
              </a:solidFill>
              <a:miter lim="800000"/>
              <a:headEnd/>
              <a:tailEnd/>
            </a:ln>
            <a:effectLst/>
          </p:spPr>
          <p:txBody>
            <a:bodyPr wrap="none" anchor="ctr"/>
            <a:lstStyle/>
            <a:p>
              <a:endParaRPr lang="en-US"/>
            </a:p>
          </p:txBody>
        </p:sp>
        <p:sp>
          <p:nvSpPr>
            <p:cNvPr id="47" name="Rectangle 21"/>
            <p:cNvSpPr>
              <a:spLocks noChangeArrowheads="1"/>
            </p:cNvSpPr>
            <p:nvPr/>
          </p:nvSpPr>
          <p:spPr bwMode="auto">
            <a:xfrm rot="5400000">
              <a:off x="2062" y="3142"/>
              <a:ext cx="632" cy="212"/>
            </a:xfrm>
            <a:prstGeom prst="rect">
              <a:avLst/>
            </a:prstGeom>
            <a:noFill/>
            <a:ln w="12700">
              <a:noFill/>
              <a:miter lim="800000"/>
              <a:headEnd/>
              <a:tailEnd/>
            </a:ln>
            <a:effectLst/>
          </p:spPr>
          <p:txBody>
            <a:bodyPr wrap="none" lIns="90488" tIns="44450" rIns="90488" bIns="44450">
              <a:spAutoFit/>
            </a:bodyPr>
            <a:lstStyle/>
            <a:p>
              <a:r>
                <a:rPr lang="zh-CN" altLang="en-US" sz="1600" b="1" dirty="0" smtClean="0"/>
                <a:t>高速缓存</a:t>
              </a:r>
              <a:endParaRPr lang="en-US" sz="1600" b="1" dirty="0"/>
            </a:p>
          </p:txBody>
        </p:sp>
        <p:sp>
          <p:nvSpPr>
            <p:cNvPr id="48" name="Rectangle 22"/>
            <p:cNvSpPr>
              <a:spLocks noChangeArrowheads="1"/>
            </p:cNvSpPr>
            <p:nvPr/>
          </p:nvSpPr>
          <p:spPr bwMode="auto">
            <a:xfrm>
              <a:off x="2698" y="2890"/>
              <a:ext cx="464" cy="856"/>
            </a:xfrm>
            <a:prstGeom prst="rect">
              <a:avLst/>
            </a:prstGeom>
            <a:noFill/>
            <a:ln w="25400">
              <a:solidFill>
                <a:schemeClr val="tx1"/>
              </a:solidFill>
              <a:miter lim="800000"/>
              <a:headEnd/>
              <a:tailEnd/>
            </a:ln>
            <a:effectLst/>
          </p:spPr>
          <p:txBody>
            <a:bodyPr wrap="none" anchor="ctr"/>
            <a:lstStyle/>
            <a:p>
              <a:endParaRPr lang="en-US"/>
            </a:p>
          </p:txBody>
        </p:sp>
        <p:sp>
          <p:nvSpPr>
            <p:cNvPr id="49" name="Rectangle 23"/>
            <p:cNvSpPr>
              <a:spLocks noChangeArrowheads="1"/>
            </p:cNvSpPr>
            <p:nvPr/>
          </p:nvSpPr>
          <p:spPr bwMode="auto">
            <a:xfrm rot="5400000">
              <a:off x="2558" y="3230"/>
              <a:ext cx="720" cy="212"/>
            </a:xfrm>
            <a:prstGeom prst="rect">
              <a:avLst/>
            </a:prstGeom>
            <a:noFill/>
            <a:ln w="12700">
              <a:noFill/>
              <a:miter lim="800000"/>
              <a:headEnd/>
              <a:tailEnd/>
            </a:ln>
            <a:effectLst/>
          </p:spPr>
          <p:txBody>
            <a:bodyPr lIns="90488" tIns="44450" rIns="90488" bIns="44450">
              <a:spAutoFit/>
            </a:bodyPr>
            <a:lstStyle/>
            <a:p>
              <a:r>
                <a:rPr lang="zh-CN" altLang="en-US" sz="1600" b="1" dirty="0" smtClean="0"/>
                <a:t>主存</a:t>
              </a:r>
              <a:endParaRPr lang="en-US" sz="1600" b="1" dirty="0"/>
            </a:p>
          </p:txBody>
        </p:sp>
        <p:sp>
          <p:nvSpPr>
            <p:cNvPr id="50" name="Rectangle 24"/>
            <p:cNvSpPr>
              <a:spLocks noChangeArrowheads="1"/>
            </p:cNvSpPr>
            <p:nvPr/>
          </p:nvSpPr>
          <p:spPr bwMode="auto">
            <a:xfrm>
              <a:off x="3274" y="2890"/>
              <a:ext cx="512" cy="1144"/>
            </a:xfrm>
            <a:prstGeom prst="rect">
              <a:avLst/>
            </a:prstGeom>
            <a:noFill/>
            <a:ln w="25400">
              <a:solidFill>
                <a:schemeClr val="tx1"/>
              </a:solidFill>
              <a:miter lim="800000"/>
              <a:headEnd/>
              <a:tailEnd/>
            </a:ln>
            <a:effectLst/>
          </p:spPr>
          <p:txBody>
            <a:bodyPr wrap="none" anchor="ctr"/>
            <a:lstStyle/>
            <a:p>
              <a:endParaRPr lang="en-US"/>
            </a:p>
          </p:txBody>
        </p:sp>
        <p:sp>
          <p:nvSpPr>
            <p:cNvPr id="51" name="Rectangle 25"/>
            <p:cNvSpPr>
              <a:spLocks noChangeArrowheads="1"/>
            </p:cNvSpPr>
            <p:nvPr/>
          </p:nvSpPr>
          <p:spPr bwMode="auto">
            <a:xfrm rot="5400000">
              <a:off x="3043" y="3322"/>
              <a:ext cx="960" cy="367"/>
            </a:xfrm>
            <a:prstGeom prst="rect">
              <a:avLst/>
            </a:prstGeom>
            <a:noFill/>
            <a:ln w="12700">
              <a:noFill/>
              <a:miter lim="800000"/>
              <a:headEnd/>
              <a:tailEnd/>
            </a:ln>
            <a:effectLst/>
          </p:spPr>
          <p:txBody>
            <a:bodyPr lIns="90488" tIns="44450" rIns="90488" bIns="44450">
              <a:spAutoFit/>
            </a:bodyPr>
            <a:lstStyle/>
            <a:p>
              <a:pPr algn="ctr"/>
              <a:r>
                <a:rPr lang="zh-CN" altLang="en-US" sz="1600" b="1" dirty="0" smtClean="0"/>
                <a:t>辅助存储器</a:t>
              </a:r>
              <a:endParaRPr lang="en-US" altLang="zh-CN" sz="1600" b="1" dirty="0" smtClean="0"/>
            </a:p>
            <a:p>
              <a:pPr algn="ctr"/>
              <a:r>
                <a:rPr lang="zh-CN" altLang="en-US" sz="1600" b="1" dirty="0" smtClean="0"/>
                <a:t>（硬盘）</a:t>
              </a:r>
              <a:endParaRPr lang="en-US" sz="1600" b="1" dirty="0"/>
            </a:p>
          </p:txBody>
        </p:sp>
        <p:sp>
          <p:nvSpPr>
            <p:cNvPr id="52" name="Line 26"/>
            <p:cNvSpPr>
              <a:spLocks noChangeShapeType="1"/>
            </p:cNvSpPr>
            <p:nvPr/>
          </p:nvSpPr>
          <p:spPr bwMode="auto">
            <a:xfrm flipH="1">
              <a:off x="2160" y="2304"/>
              <a:ext cx="432" cy="576"/>
            </a:xfrm>
            <a:prstGeom prst="line">
              <a:avLst/>
            </a:prstGeom>
            <a:noFill/>
            <a:ln w="12700">
              <a:solidFill>
                <a:schemeClr val="accent1"/>
              </a:solidFill>
              <a:round/>
              <a:headEnd/>
              <a:tailEnd/>
            </a:ln>
            <a:effectLst/>
          </p:spPr>
          <p:txBody>
            <a:bodyPr/>
            <a:lstStyle/>
            <a:p>
              <a:endParaRPr lang="en-US"/>
            </a:p>
          </p:txBody>
        </p:sp>
        <p:sp>
          <p:nvSpPr>
            <p:cNvPr id="53" name="Line 27"/>
            <p:cNvSpPr>
              <a:spLocks noChangeShapeType="1"/>
            </p:cNvSpPr>
            <p:nvPr/>
          </p:nvSpPr>
          <p:spPr bwMode="auto">
            <a:xfrm>
              <a:off x="3408" y="2352"/>
              <a:ext cx="384" cy="528"/>
            </a:xfrm>
            <a:prstGeom prst="line">
              <a:avLst/>
            </a:prstGeom>
            <a:noFill/>
            <a:ln w="12700">
              <a:solidFill>
                <a:schemeClr val="accent1"/>
              </a:solidFill>
              <a:round/>
              <a:headEnd/>
              <a:tailEnd/>
            </a:ln>
            <a:effectLst/>
          </p:spPr>
          <p:txBody>
            <a:bodyPr/>
            <a:lstStyle/>
            <a:p>
              <a:endParaRPr 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2066" name="Rectangle 2"/>
          <p:cNvSpPr>
            <a:spLocks noGrp="1" noChangeArrowheads="1"/>
          </p:cNvSpPr>
          <p:nvPr>
            <p:ph type="title"/>
          </p:nvPr>
        </p:nvSpPr>
        <p:spPr/>
        <p:txBody>
          <a:bodyPr/>
          <a:lstStyle/>
          <a:p>
            <a:r>
              <a:rPr lang="en-US" dirty="0"/>
              <a:t>The Hardware/Software Boundary</a:t>
            </a:r>
          </a:p>
        </p:txBody>
      </p:sp>
      <p:sp>
        <p:nvSpPr>
          <p:cNvPr id="1752067" name="Rectangle 3"/>
          <p:cNvSpPr>
            <a:spLocks noGrp="1" noChangeArrowheads="1"/>
          </p:cNvSpPr>
          <p:nvPr>
            <p:ph type="body" idx="1"/>
          </p:nvPr>
        </p:nvSpPr>
        <p:spPr>
          <a:xfrm>
            <a:off x="533400" y="914400"/>
            <a:ext cx="8077200" cy="3883114"/>
          </a:xfrm>
        </p:spPr>
        <p:txBody>
          <a:bodyPr/>
          <a:lstStyle/>
          <a:p>
            <a:pPr>
              <a:lnSpc>
                <a:spcPct val="100000"/>
              </a:lnSpc>
              <a:spcBef>
                <a:spcPts val="600"/>
              </a:spcBef>
            </a:pPr>
            <a:r>
              <a:rPr lang="zh-CN" altLang="en-US" dirty="0" smtClean="0"/>
              <a:t>虚拟地址到物理地址的转换过程中哪些部分是需要硬件支持的呢？</a:t>
            </a:r>
            <a:endParaRPr lang="en-US" dirty="0"/>
          </a:p>
          <a:p>
            <a:pPr lvl="1">
              <a:lnSpc>
                <a:spcPct val="100000"/>
              </a:lnSpc>
              <a:spcBef>
                <a:spcPts val="600"/>
              </a:spcBef>
            </a:pPr>
            <a:r>
              <a:rPr lang="en-US" altLang="zh-CN" dirty="0" smtClean="0"/>
              <a:t>TLB</a:t>
            </a:r>
            <a:r>
              <a:rPr lang="zh-CN" altLang="en-US" dirty="0" smtClean="0"/>
              <a:t>快表：用于记录最近用过的地址变换的高速缓存</a:t>
            </a:r>
            <a:endParaRPr lang="en-US" dirty="0"/>
          </a:p>
          <a:p>
            <a:pPr lvl="2">
              <a:lnSpc>
                <a:spcPct val="100000"/>
              </a:lnSpc>
              <a:spcBef>
                <a:spcPts val="600"/>
              </a:spcBef>
            </a:pPr>
            <a:r>
              <a:rPr lang="en-US" dirty="0"/>
              <a:t>TLB access time is part of the cache hit time</a:t>
            </a:r>
          </a:p>
          <a:p>
            <a:pPr lvl="2">
              <a:lnSpc>
                <a:spcPct val="100000"/>
              </a:lnSpc>
              <a:spcBef>
                <a:spcPts val="600"/>
              </a:spcBef>
            </a:pPr>
            <a:r>
              <a:rPr lang="en-US" dirty="0"/>
              <a:t>May allot an extra stage in the pipeline for TLB </a:t>
            </a:r>
            <a:r>
              <a:rPr lang="en-US" dirty="0" smtClean="0"/>
              <a:t>access </a:t>
            </a:r>
            <a:r>
              <a:rPr lang="zh-CN" altLang="en-US" dirty="0" smtClean="0"/>
              <a:t>（多一级）</a:t>
            </a:r>
            <a:endParaRPr lang="en-US" dirty="0"/>
          </a:p>
          <a:p>
            <a:pPr lvl="1">
              <a:lnSpc>
                <a:spcPct val="100000"/>
              </a:lnSpc>
              <a:spcBef>
                <a:spcPts val="600"/>
              </a:spcBef>
            </a:pPr>
            <a:r>
              <a:rPr lang="zh-CN" altLang="en-US" dirty="0" smtClean="0"/>
              <a:t>页表存储，故障检测和更新</a:t>
            </a:r>
            <a:endParaRPr lang="en-US" dirty="0"/>
          </a:p>
          <a:p>
            <a:pPr lvl="2">
              <a:lnSpc>
                <a:spcPct val="100000"/>
              </a:lnSpc>
              <a:spcBef>
                <a:spcPts val="600"/>
              </a:spcBef>
            </a:pPr>
            <a:r>
              <a:rPr lang="en-US" dirty="0"/>
              <a:t>Page faults result in interrupts (precise) that are then handled by the </a:t>
            </a:r>
            <a:r>
              <a:rPr lang="en-US" dirty="0" smtClean="0"/>
              <a:t>OS  </a:t>
            </a:r>
            <a:r>
              <a:rPr lang="zh-CN" altLang="en-US" dirty="0" smtClean="0"/>
              <a:t>缺页导致的中断由操作系统处理</a:t>
            </a:r>
            <a:endParaRPr lang="en-US" dirty="0"/>
          </a:p>
          <a:p>
            <a:pPr lvl="2">
              <a:lnSpc>
                <a:spcPct val="100000"/>
              </a:lnSpc>
              <a:spcBef>
                <a:spcPts val="600"/>
              </a:spcBef>
            </a:pPr>
            <a:r>
              <a:rPr lang="en-US" dirty="0"/>
              <a:t>Hardware must support (i.e., update appropriately) Dirty and Reference bits (e.g., ~LRU) in the Page </a:t>
            </a:r>
            <a:r>
              <a:rPr lang="en-US" dirty="0" smtClean="0"/>
              <a:t>Tables </a:t>
            </a:r>
          </a:p>
          <a:p>
            <a:pPr marL="969962" lvl="2" indent="0">
              <a:lnSpc>
                <a:spcPct val="100000"/>
              </a:lnSpc>
              <a:spcBef>
                <a:spcPts val="600"/>
              </a:spcBef>
              <a:buNone/>
            </a:pPr>
            <a:r>
              <a:rPr lang="en-US" altLang="zh-CN" dirty="0"/>
              <a:t> </a:t>
            </a:r>
            <a:r>
              <a:rPr lang="en-US" altLang="zh-CN" dirty="0" smtClean="0"/>
              <a:t>  </a:t>
            </a:r>
            <a:r>
              <a:rPr lang="zh-CN" altLang="en-US" dirty="0" smtClean="0"/>
              <a:t>硬件要支持页表中的重写位、引用位</a:t>
            </a:r>
            <a:endParaRPr lang="en-US" dirty="0"/>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02" name="Rectangle 2"/>
          <p:cNvSpPr>
            <a:spLocks noGrp="1" noChangeArrowheads="1"/>
          </p:cNvSpPr>
          <p:nvPr>
            <p:ph type="title"/>
          </p:nvPr>
        </p:nvSpPr>
        <p:spPr>
          <a:xfrm>
            <a:off x="685800" y="304800"/>
            <a:ext cx="4278415" cy="426142"/>
          </a:xfrm>
          <a:noFill/>
          <a:ln/>
        </p:spPr>
        <p:txBody>
          <a:bodyPr wrap="none"/>
          <a:lstStyle/>
          <a:p>
            <a:r>
              <a:rPr lang="zh-CN" altLang="en-US" dirty="0" smtClean="0"/>
              <a:t>存储器层次结构的</a:t>
            </a:r>
            <a:r>
              <a:rPr lang="en-US" altLang="zh-CN" dirty="0" smtClean="0"/>
              <a:t>4</a:t>
            </a:r>
            <a:r>
              <a:rPr lang="zh-CN" altLang="en-US" dirty="0" smtClean="0"/>
              <a:t>个问题</a:t>
            </a:r>
            <a:endParaRPr lang="en-US" dirty="0"/>
          </a:p>
        </p:txBody>
      </p:sp>
      <p:sp>
        <p:nvSpPr>
          <p:cNvPr id="1638403" name="Rectangle 3"/>
          <p:cNvSpPr>
            <a:spLocks noGrp="1" noChangeArrowheads="1"/>
          </p:cNvSpPr>
          <p:nvPr>
            <p:ph type="body" idx="1"/>
          </p:nvPr>
        </p:nvSpPr>
        <p:spPr>
          <a:xfrm>
            <a:off x="685800" y="1143000"/>
            <a:ext cx="8001000" cy="3800015"/>
          </a:xfrm>
          <a:noFill/>
          <a:ln/>
        </p:spPr>
        <p:txBody>
          <a:bodyPr/>
          <a:lstStyle/>
          <a:p>
            <a:r>
              <a:rPr lang="en-US" dirty="0"/>
              <a:t>Q1: </a:t>
            </a:r>
            <a:r>
              <a:rPr lang="zh-CN" altLang="en-US" dirty="0" smtClean="0"/>
              <a:t>一个块可以被放到何处？</a:t>
            </a:r>
            <a:endParaRPr lang="en-US" altLang="zh-CN" dirty="0"/>
          </a:p>
          <a:p>
            <a:pPr marL="495300" lvl="1" indent="0">
              <a:buNone/>
            </a:pPr>
            <a:r>
              <a:rPr lang="en-US" sz="2400" dirty="0" smtClean="0"/>
              <a:t>	 </a:t>
            </a:r>
            <a:r>
              <a:rPr lang="en-US" sz="2400" i="1" dirty="0" smtClean="0">
                <a:solidFill>
                  <a:schemeClr val="accent2"/>
                </a:solidFill>
              </a:rPr>
              <a:t>(Entry placement)</a:t>
            </a:r>
            <a:endParaRPr lang="en-US" sz="2400" dirty="0"/>
          </a:p>
          <a:p>
            <a:r>
              <a:rPr lang="en-US" dirty="0"/>
              <a:t>Q2: </a:t>
            </a:r>
            <a:r>
              <a:rPr lang="zh-CN" altLang="en-US" dirty="0" smtClean="0"/>
              <a:t>如何找到一个块？</a:t>
            </a:r>
            <a:r>
              <a:rPr lang="en-US" dirty="0"/>
              <a:t/>
            </a:r>
            <a:br>
              <a:rPr lang="en-US" dirty="0"/>
            </a:br>
            <a:r>
              <a:rPr lang="en-US" i="1" dirty="0">
                <a:solidFill>
                  <a:schemeClr val="hlink"/>
                </a:solidFill>
              </a:rPr>
              <a:t> </a:t>
            </a:r>
            <a:r>
              <a:rPr lang="en-US" i="1" dirty="0" smtClean="0">
                <a:solidFill>
                  <a:schemeClr val="hlink"/>
                </a:solidFill>
              </a:rPr>
              <a:t>	</a:t>
            </a:r>
            <a:r>
              <a:rPr lang="en-US" i="1" dirty="0" smtClean="0">
                <a:solidFill>
                  <a:schemeClr val="accent2"/>
                </a:solidFill>
              </a:rPr>
              <a:t>(Entry identification)</a:t>
            </a:r>
            <a:endParaRPr lang="en-US" dirty="0"/>
          </a:p>
          <a:p>
            <a:r>
              <a:rPr lang="en-US" dirty="0"/>
              <a:t>Q3: </a:t>
            </a:r>
            <a:r>
              <a:rPr lang="zh-CN" altLang="en-US" dirty="0" smtClean="0"/>
              <a:t>当</a:t>
            </a:r>
            <a:r>
              <a:rPr lang="en-US" altLang="zh-CN" dirty="0" smtClean="0"/>
              <a:t>cache</a:t>
            </a:r>
            <a:r>
              <a:rPr lang="zh-CN" altLang="en-US" dirty="0" smtClean="0"/>
              <a:t>缺失时替换哪一块？</a:t>
            </a:r>
            <a:r>
              <a:rPr lang="en-US" dirty="0"/>
              <a:t/>
            </a:r>
            <a:br>
              <a:rPr lang="en-US" dirty="0"/>
            </a:br>
            <a:r>
              <a:rPr lang="en-US" dirty="0" smtClean="0"/>
              <a:t>	</a:t>
            </a:r>
            <a:r>
              <a:rPr lang="en-US" i="1" dirty="0" smtClean="0">
                <a:solidFill>
                  <a:schemeClr val="accent2"/>
                </a:solidFill>
              </a:rPr>
              <a:t>(Entry replacement)</a:t>
            </a:r>
            <a:endParaRPr lang="en-US" dirty="0"/>
          </a:p>
          <a:p>
            <a:r>
              <a:rPr lang="en-US" dirty="0"/>
              <a:t>Q4: </a:t>
            </a:r>
            <a:r>
              <a:rPr lang="zh-CN" altLang="en-US" dirty="0" smtClean="0"/>
              <a:t>写操作如何处理？</a:t>
            </a:r>
            <a:endParaRPr lang="en-US" altLang="zh-CN" dirty="0" smtClean="0"/>
          </a:p>
          <a:p>
            <a:pPr marL="0" indent="0">
              <a:buNone/>
            </a:pPr>
            <a:r>
              <a:rPr lang="en-US" i="1" dirty="0">
                <a:solidFill>
                  <a:schemeClr val="accent2"/>
                </a:solidFill>
              </a:rPr>
              <a:t>	</a:t>
            </a:r>
            <a:r>
              <a:rPr lang="en-US" i="1" dirty="0" smtClean="0">
                <a:solidFill>
                  <a:schemeClr val="accent2"/>
                </a:solidFill>
              </a:rPr>
              <a:t>(</a:t>
            </a:r>
            <a:r>
              <a:rPr lang="en-US" i="1" dirty="0">
                <a:solidFill>
                  <a:schemeClr val="accent2"/>
                </a:solidFill>
              </a:rPr>
              <a:t>Write strategy)</a:t>
            </a:r>
            <a:endParaRPr lang="en-US" i="1" dirty="0">
              <a:solidFill>
                <a:schemeClr val="hlink"/>
              </a:solidFill>
            </a:endParaRPr>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4178" name="Rectangle 2"/>
          <p:cNvSpPr>
            <a:spLocks noGrp="1" noChangeArrowheads="1"/>
          </p:cNvSpPr>
          <p:nvPr>
            <p:ph type="title"/>
          </p:nvPr>
        </p:nvSpPr>
        <p:spPr>
          <a:xfrm>
            <a:off x="533400" y="304800"/>
            <a:ext cx="8153400" cy="426142"/>
          </a:xfrm>
        </p:spPr>
        <p:txBody>
          <a:bodyPr/>
          <a:lstStyle/>
          <a:p>
            <a:r>
              <a:rPr lang="en-US" dirty="0"/>
              <a:t>Q1&amp;Q2: </a:t>
            </a:r>
            <a:r>
              <a:rPr lang="zh-CN" altLang="en-US" dirty="0" smtClean="0"/>
              <a:t>块可以被放到哪以及如何找到一个块</a:t>
            </a:r>
            <a:endParaRPr lang="en-US" dirty="0"/>
          </a:p>
        </p:txBody>
      </p:sp>
      <p:graphicFrame>
        <p:nvGraphicFramePr>
          <p:cNvPr id="1714240" name="Group 64"/>
          <p:cNvGraphicFramePr>
            <a:graphicFrameLocks noGrp="1"/>
          </p:cNvGraphicFramePr>
          <p:nvPr>
            <p:ph idx="1"/>
            <p:extLst>
              <p:ext uri="{D42A27DB-BD31-4B8C-83A1-F6EECF244321}">
                <p14:modId xmlns:p14="http://schemas.microsoft.com/office/powerpoint/2010/main" val="7007132"/>
              </p:ext>
            </p:extLst>
          </p:nvPr>
        </p:nvGraphicFramePr>
        <p:xfrm>
          <a:off x="685800" y="914400"/>
          <a:ext cx="8001000" cy="1889760"/>
        </p:xfrm>
        <a:graphic>
          <a:graphicData uri="http://schemas.openxmlformats.org/drawingml/2006/table">
            <a:tbl>
              <a:tblPr/>
              <a:tblGrid>
                <a:gridCol w="2057400"/>
                <a:gridCol w="3225800"/>
                <a:gridCol w="2717800"/>
              </a:tblGrid>
              <a:tr h="180975">
                <a:tc>
                  <a:txBody>
                    <a:body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endParaRPr kumimoji="0" lang="en-US" sz="2000" b="0" i="0" u="none" strike="noStrike" cap="none" normalizeH="0" baseline="0" dirty="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r>
                        <a:rPr kumimoji="0" lang="en-US" sz="2000" b="0" i="0" u="none" strike="noStrike" cap="none" normalizeH="0" baseline="0" dirty="0" smtClean="0">
                          <a:ln>
                            <a:noFill/>
                          </a:ln>
                          <a:solidFill>
                            <a:schemeClr val="tx1"/>
                          </a:solidFill>
                          <a:effectLst/>
                          <a:latin typeface="Arial" charset="0"/>
                        </a:rPr>
                        <a:t># of sets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r>
                        <a:rPr kumimoji="0" lang="en-US" sz="2000" b="0" i="0" u="none" strike="noStrike" cap="none" normalizeH="0" baseline="0" dirty="0" smtClean="0">
                          <a:ln>
                            <a:noFill/>
                          </a:ln>
                          <a:solidFill>
                            <a:schemeClr val="tx1"/>
                          </a:solidFill>
                          <a:effectLst/>
                          <a:latin typeface="Arial" charset="0"/>
                        </a:rPr>
                        <a:t>Entries per set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214313">
                <a:tc>
                  <a:txBody>
                    <a:body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r>
                        <a:rPr kumimoji="0" lang="en-US" sz="2000" b="0" i="0" u="none" strike="noStrike" cap="none" normalizeH="0" baseline="0" dirty="0" smtClean="0">
                          <a:ln>
                            <a:noFill/>
                          </a:ln>
                          <a:solidFill>
                            <a:schemeClr val="tx1"/>
                          </a:solidFill>
                          <a:effectLst/>
                          <a:latin typeface="Arial" charset="0"/>
                        </a:rPr>
                        <a:t>Direct mapped</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r>
                        <a:rPr kumimoji="0" lang="en-US" sz="2000" b="0" i="0" u="none" strike="noStrike" cap="none" normalizeH="0" baseline="0" dirty="0" smtClean="0">
                          <a:ln>
                            <a:noFill/>
                          </a:ln>
                          <a:solidFill>
                            <a:schemeClr val="tx1"/>
                          </a:solidFill>
                          <a:effectLst/>
                          <a:latin typeface="Arial" charset="0"/>
                        </a:rPr>
                        <a:t># of entries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r>
                        <a:rPr kumimoji="0" lang="en-US" sz="2000" b="0" i="0" u="none" strike="noStrike" cap="none" normalizeH="0" baseline="0" dirty="0" smtClean="0">
                          <a:ln>
                            <a:noFill/>
                          </a:ln>
                          <a:solidFill>
                            <a:schemeClr val="tx1"/>
                          </a:solidFill>
                          <a:effectLst/>
                          <a:latin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98488">
                <a:tc>
                  <a:txBody>
                    <a:body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rPr>
                        <a:t>Set associative</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r>
                        <a:rPr kumimoji="0" lang="en-US" sz="2000" b="0" i="0" u="none" strike="noStrike" cap="none" normalizeH="0" baseline="0" dirty="0" smtClean="0">
                          <a:ln>
                            <a:noFill/>
                          </a:ln>
                          <a:solidFill>
                            <a:schemeClr val="tx1"/>
                          </a:solidFill>
                          <a:effectLst/>
                          <a:latin typeface="Arial" charset="0"/>
                        </a:rPr>
                        <a:t>(# of entries)/ </a:t>
                      </a:r>
                      <a:r>
                        <a:rPr kumimoji="0" lang="en-US" sz="2000" b="0" i="0" u="none" strike="noStrike" cap="none" normalizeH="0" baseline="0" dirty="0" err="1" smtClean="0">
                          <a:ln>
                            <a:noFill/>
                          </a:ln>
                          <a:solidFill>
                            <a:schemeClr val="tx1"/>
                          </a:solidFill>
                          <a:effectLst/>
                          <a:latin typeface="Arial" charset="0"/>
                        </a:rPr>
                        <a:t>associativity</a:t>
                      </a:r>
                      <a:endParaRPr kumimoji="0" lang="en-US" sz="2000" b="0" i="0" u="none" strike="noStrike" cap="none" normalizeH="0" baseline="0" dirty="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rPr>
                        <a:t>Associativity (typically 2 to 16)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8138">
                <a:tc>
                  <a:txBody>
                    <a:body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r>
                        <a:rPr kumimoji="0" lang="en-US" sz="2000" b="0" i="0" u="none" strike="noStrike" cap="none" normalizeH="0" baseline="0" dirty="0" smtClean="0">
                          <a:ln>
                            <a:noFill/>
                          </a:ln>
                          <a:solidFill>
                            <a:schemeClr val="tx1"/>
                          </a:solidFill>
                          <a:effectLst/>
                          <a:latin typeface="Arial" charset="0"/>
                        </a:rPr>
                        <a:t>Fully associative</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r>
                        <a:rPr kumimoji="0" lang="en-US" sz="2000" b="0" i="0" u="none" strike="noStrike" cap="none" normalizeH="0" baseline="0" dirty="0" smtClean="0">
                          <a:ln>
                            <a:noFill/>
                          </a:ln>
                          <a:solidFill>
                            <a:schemeClr val="tx1"/>
                          </a:solidFill>
                          <a:effectLst/>
                          <a:latin typeface="Arial"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r>
                        <a:rPr kumimoji="0" lang="en-US" sz="2000" b="0" i="0" u="none" strike="noStrike" cap="none" normalizeH="0" baseline="0" dirty="0" smtClean="0">
                          <a:ln>
                            <a:noFill/>
                          </a:ln>
                          <a:solidFill>
                            <a:schemeClr val="tx1"/>
                          </a:solidFill>
                          <a:effectLst/>
                          <a:latin typeface="Arial" charset="0"/>
                        </a:rPr>
                        <a:t># of entries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714241" name="Group 65"/>
          <p:cNvGraphicFramePr>
            <a:graphicFrameLocks noGrp="1"/>
          </p:cNvGraphicFramePr>
          <p:nvPr>
            <p:extLst>
              <p:ext uri="{D42A27DB-BD31-4B8C-83A1-F6EECF244321}">
                <p14:modId xmlns:p14="http://schemas.microsoft.com/office/powerpoint/2010/main" val="3575847389"/>
              </p:ext>
            </p:extLst>
          </p:nvPr>
        </p:nvGraphicFramePr>
        <p:xfrm>
          <a:off x="685800" y="3048000"/>
          <a:ext cx="8001000" cy="2590800"/>
        </p:xfrm>
        <a:graphic>
          <a:graphicData uri="http://schemas.openxmlformats.org/drawingml/2006/table">
            <a:tbl>
              <a:tblPr/>
              <a:tblGrid>
                <a:gridCol w="2057400"/>
                <a:gridCol w="3225800"/>
                <a:gridCol w="2717800"/>
              </a:tblGrid>
              <a:tr h="180975">
                <a:tc>
                  <a:txBody>
                    <a:body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endParaRPr kumimoji="0" lang="en-US" sz="2000" b="0" i="0" u="none" strike="noStrike" cap="none" normalizeH="0" baseline="0" dirty="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r>
                        <a:rPr kumimoji="0" lang="en-US" sz="2000" b="0" i="0" u="none" strike="noStrike" cap="none" normalizeH="0" baseline="0" dirty="0" smtClean="0">
                          <a:ln>
                            <a:noFill/>
                          </a:ln>
                          <a:solidFill>
                            <a:schemeClr val="tx1"/>
                          </a:solidFill>
                          <a:effectLst/>
                          <a:latin typeface="Arial" charset="0"/>
                        </a:rPr>
                        <a:t>Location method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rPr>
                        <a:t># of comparisons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214313">
                <a:tc>
                  <a:txBody>
                    <a:body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rPr>
                        <a:t>Direct mapped</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rPr>
                        <a:t>Index</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r>
                        <a:rPr kumimoji="0" lang="en-US" sz="2000" b="0" i="0" u="none" strike="noStrike" cap="none" normalizeH="0" baseline="0" dirty="0" smtClean="0">
                          <a:ln>
                            <a:noFill/>
                          </a:ln>
                          <a:solidFill>
                            <a:schemeClr val="tx1"/>
                          </a:solidFill>
                          <a:effectLst/>
                          <a:latin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98488">
                <a:tc>
                  <a:txBody>
                    <a:body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rPr>
                        <a:t>Set associative</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rPr>
                        <a:t>Index the set; compare set’s tags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r>
                        <a:rPr kumimoji="0" lang="en-US" sz="2000" b="0" i="0" u="none" strike="noStrike" cap="none" normalizeH="0" baseline="0" dirty="0" smtClean="0">
                          <a:ln>
                            <a:noFill/>
                          </a:ln>
                          <a:solidFill>
                            <a:schemeClr val="tx1"/>
                          </a:solidFill>
                          <a:effectLst/>
                          <a:latin typeface="Arial" charset="0"/>
                        </a:rPr>
                        <a:t>Degree of associativity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8138">
                <a:tc>
                  <a:txBody>
                    <a:body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r>
                        <a:rPr kumimoji="0" lang="en-US" sz="2000" b="0" i="0" u="none" strike="noStrike" cap="none" normalizeH="0" baseline="0" dirty="0" smtClean="0">
                          <a:ln>
                            <a:noFill/>
                          </a:ln>
                          <a:solidFill>
                            <a:schemeClr val="tx1"/>
                          </a:solidFill>
                          <a:effectLst/>
                          <a:latin typeface="Arial" charset="0"/>
                        </a:rPr>
                        <a:t>Fully associative</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r>
                        <a:rPr kumimoji="0" lang="en-US" sz="2000" b="0" i="0" u="none" strike="noStrike" cap="none" normalizeH="0" baseline="0" dirty="0" smtClean="0">
                          <a:ln>
                            <a:noFill/>
                          </a:ln>
                          <a:solidFill>
                            <a:schemeClr val="tx1"/>
                          </a:solidFill>
                          <a:effectLst/>
                          <a:latin typeface="Arial" charset="0"/>
                        </a:rPr>
                        <a:t>Compare all entries’ tags</a:t>
                      </a:r>
                    </a:p>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r>
                        <a:rPr kumimoji="0" lang="en-US" sz="2000" b="0" i="0" u="none" strike="noStrike" cap="none" normalizeH="0" baseline="0" dirty="0" smtClean="0">
                          <a:ln>
                            <a:noFill/>
                          </a:ln>
                          <a:solidFill>
                            <a:schemeClr val="tx1"/>
                          </a:solidFill>
                          <a:effectLst/>
                          <a:latin typeface="Arial" charset="0"/>
                        </a:rPr>
                        <a:t>Separate lookup (page) table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r>
                        <a:rPr kumimoji="0" lang="en-US" sz="2000" b="0" i="0" u="none" strike="noStrike" cap="none" normalizeH="0" baseline="0" dirty="0" smtClean="0">
                          <a:ln>
                            <a:noFill/>
                          </a:ln>
                          <a:solidFill>
                            <a:schemeClr val="tx1"/>
                          </a:solidFill>
                          <a:effectLst/>
                          <a:latin typeface="Arial" charset="0"/>
                        </a:rPr>
                        <a:t># of entries</a:t>
                      </a:r>
                    </a:p>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r>
                        <a:rPr kumimoji="0" lang="en-US" sz="2000" b="0" i="0" u="none" strike="noStrike" cap="none" normalizeH="0" baseline="0" dirty="0" smtClean="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 name="TextBox 1"/>
          <p:cNvSpPr txBox="1"/>
          <p:nvPr/>
        </p:nvSpPr>
        <p:spPr>
          <a:xfrm>
            <a:off x="838200" y="5867400"/>
            <a:ext cx="6172200" cy="461665"/>
          </a:xfrm>
          <a:prstGeom prst="rect">
            <a:avLst/>
          </a:prstGeom>
          <a:noFill/>
        </p:spPr>
        <p:txBody>
          <a:bodyPr wrap="square" rtlCol="0">
            <a:spAutoFit/>
          </a:bodyPr>
          <a:lstStyle/>
          <a:p>
            <a:r>
              <a:rPr lang="zh-CN" altLang="en-US" sz="2400" dirty="0" smtClean="0"/>
              <a:t>这两个图见</a:t>
            </a:r>
            <a:r>
              <a:rPr lang="en-US" altLang="zh-CN" sz="2400" dirty="0" smtClean="0"/>
              <a:t>P324</a:t>
            </a:r>
            <a:endParaRPr lang="zh-CN" altLang="en-US" sz="24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142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1474" name="Rectangle 2"/>
          <p:cNvSpPr>
            <a:spLocks noGrp="1" noChangeArrowheads="1"/>
          </p:cNvSpPr>
          <p:nvPr>
            <p:ph type="title"/>
          </p:nvPr>
        </p:nvSpPr>
        <p:spPr>
          <a:xfrm>
            <a:off x="533400" y="304800"/>
            <a:ext cx="5355633" cy="426142"/>
          </a:xfrm>
          <a:noFill/>
          <a:ln/>
        </p:spPr>
        <p:txBody>
          <a:bodyPr wrap="none"/>
          <a:lstStyle/>
          <a:p>
            <a:r>
              <a:rPr lang="en-US" dirty="0"/>
              <a:t>Q3</a:t>
            </a:r>
            <a:r>
              <a:rPr lang="en-US" dirty="0" smtClean="0"/>
              <a:t>:</a:t>
            </a:r>
            <a:r>
              <a:rPr lang="zh-CN" altLang="en-US" dirty="0"/>
              <a:t>当</a:t>
            </a:r>
            <a:r>
              <a:rPr lang="en-US" altLang="zh-CN" dirty="0"/>
              <a:t>cache</a:t>
            </a:r>
            <a:r>
              <a:rPr lang="zh-CN" altLang="en-US" dirty="0"/>
              <a:t>缺失时替换哪</a:t>
            </a:r>
            <a:r>
              <a:rPr lang="zh-CN" altLang="en-US" dirty="0" smtClean="0"/>
              <a:t>一块？</a:t>
            </a:r>
            <a:endParaRPr lang="en-US" dirty="0"/>
          </a:p>
        </p:txBody>
      </p:sp>
      <p:sp>
        <p:nvSpPr>
          <p:cNvPr id="1641475" name="Rectangle 3"/>
          <p:cNvSpPr>
            <a:spLocks noGrp="1" noChangeArrowheads="1"/>
          </p:cNvSpPr>
          <p:nvPr>
            <p:ph type="body" idx="1"/>
          </p:nvPr>
        </p:nvSpPr>
        <p:spPr>
          <a:xfrm>
            <a:off x="685800" y="990600"/>
            <a:ext cx="7848600" cy="3535327"/>
          </a:xfrm>
          <a:noFill/>
          <a:ln/>
        </p:spPr>
        <p:txBody>
          <a:bodyPr/>
          <a:lstStyle/>
          <a:p>
            <a:pPr marL="285750" indent="-285750">
              <a:tabLst>
                <a:tab pos="2000250" algn="r"/>
                <a:tab pos="3028950" algn="r"/>
                <a:tab pos="3886200" algn="r"/>
                <a:tab pos="4972050" algn="r"/>
                <a:tab pos="5943600" algn="r"/>
                <a:tab pos="7143750" algn="r"/>
              </a:tabLst>
            </a:pPr>
            <a:r>
              <a:rPr lang="zh-CN" altLang="en-US" dirty="0" smtClean="0"/>
              <a:t>直接映射很简单</a:t>
            </a:r>
            <a:r>
              <a:rPr lang="en-US" dirty="0" smtClean="0"/>
              <a:t>– </a:t>
            </a:r>
            <a:r>
              <a:rPr lang="zh-CN" altLang="en-US" dirty="0" smtClean="0"/>
              <a:t>只有一个可以替换的候选者</a:t>
            </a:r>
            <a:endParaRPr lang="en-US" dirty="0" smtClean="0"/>
          </a:p>
          <a:p>
            <a:pPr marL="285750" indent="-285750">
              <a:tabLst>
                <a:tab pos="2000250" algn="r"/>
                <a:tab pos="3028950" algn="r"/>
                <a:tab pos="3886200" algn="r"/>
                <a:tab pos="4972050" algn="r"/>
                <a:tab pos="5943600" algn="r"/>
                <a:tab pos="7143750" algn="r"/>
              </a:tabLst>
            </a:pPr>
            <a:r>
              <a:rPr lang="zh-CN" altLang="en-US" dirty="0" smtClean="0"/>
              <a:t>组相联或者全相联</a:t>
            </a:r>
            <a:endParaRPr lang="en-US" dirty="0" smtClean="0"/>
          </a:p>
          <a:p>
            <a:pPr marL="685800" lvl="1" indent="-228600">
              <a:tabLst>
                <a:tab pos="2000250" algn="r"/>
                <a:tab pos="3028950" algn="r"/>
                <a:tab pos="3886200" algn="r"/>
                <a:tab pos="4972050" algn="r"/>
                <a:tab pos="5943600" algn="r"/>
                <a:tab pos="7143750" algn="r"/>
              </a:tabLst>
            </a:pPr>
            <a:r>
              <a:rPr lang="zh-CN" altLang="en-US" dirty="0" smtClean="0"/>
              <a:t>随机法</a:t>
            </a:r>
            <a:endParaRPr lang="en-US" dirty="0"/>
          </a:p>
          <a:p>
            <a:pPr marL="685800" lvl="1" indent="-228600">
              <a:tabLst>
                <a:tab pos="2000250" algn="r"/>
                <a:tab pos="3028950" algn="r"/>
                <a:tab pos="3886200" algn="r"/>
                <a:tab pos="4972050" algn="r"/>
                <a:tab pos="5943600" algn="r"/>
                <a:tab pos="7143750" algn="r"/>
              </a:tabLst>
            </a:pPr>
            <a:r>
              <a:rPr lang="zh-CN" altLang="en-US" dirty="0" smtClean="0"/>
              <a:t>最近最少使用算法</a:t>
            </a:r>
            <a:r>
              <a:rPr lang="en-US" dirty="0" smtClean="0"/>
              <a:t>LRU</a:t>
            </a:r>
            <a:endParaRPr lang="en-US" dirty="0"/>
          </a:p>
          <a:p>
            <a:pPr marL="285750" indent="-285750">
              <a:tabLst>
                <a:tab pos="2000250" algn="r"/>
                <a:tab pos="3028950" algn="r"/>
                <a:tab pos="3886200" algn="r"/>
                <a:tab pos="4972050" algn="r"/>
                <a:tab pos="5943600" algn="r"/>
                <a:tab pos="7143750" algn="r"/>
              </a:tabLst>
            </a:pPr>
            <a:r>
              <a:rPr lang="zh-CN" altLang="en-US" dirty="0" smtClean="0"/>
              <a:t>对于两路组相联，使用随机替换算法的缺失率比</a:t>
            </a:r>
            <a:r>
              <a:rPr lang="en-US" altLang="zh-CN" dirty="0" smtClean="0"/>
              <a:t>LRU</a:t>
            </a:r>
            <a:r>
              <a:rPr lang="zh-CN" altLang="en-US" dirty="0" smtClean="0"/>
              <a:t>替换算法的缺失率高</a:t>
            </a:r>
            <a:r>
              <a:rPr lang="en-US" altLang="zh-CN" dirty="0" smtClean="0"/>
              <a:t>1.1</a:t>
            </a:r>
            <a:r>
              <a:rPr lang="zh-CN" altLang="en-US" dirty="0" smtClean="0"/>
              <a:t>倍</a:t>
            </a:r>
            <a:endParaRPr lang="en-US" dirty="0"/>
          </a:p>
          <a:p>
            <a:pPr marL="285750" indent="-285750">
              <a:tabLst>
                <a:tab pos="2000250" algn="r"/>
                <a:tab pos="3028950" algn="r"/>
                <a:tab pos="3886200" algn="r"/>
                <a:tab pos="4972050" algn="r"/>
                <a:tab pos="5943600" algn="r"/>
                <a:tab pos="7143750" algn="r"/>
              </a:tabLst>
            </a:pPr>
            <a:r>
              <a:rPr lang="zh-CN" altLang="en-US" dirty="0" smtClean="0"/>
              <a:t>在关联度不低</a:t>
            </a:r>
            <a:r>
              <a:rPr lang="en-US" altLang="zh-CN" dirty="0"/>
              <a:t>(&gt; 4-way)</a:t>
            </a:r>
            <a:r>
              <a:rPr lang="zh-CN" altLang="en-US" dirty="0" smtClean="0"/>
              <a:t>的层次结构中实现</a:t>
            </a:r>
            <a:r>
              <a:rPr lang="en-US" altLang="zh-CN" dirty="0" smtClean="0"/>
              <a:t>LRU</a:t>
            </a:r>
            <a:r>
              <a:rPr lang="zh-CN" altLang="en-US" dirty="0" smtClean="0"/>
              <a:t>的代价太高了，这是因为追踪使用信息的代价很高。</a:t>
            </a:r>
            <a:endParaRPr lang="en-US" dirty="0"/>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2498" name="Rectangle 2"/>
          <p:cNvSpPr>
            <a:spLocks noGrp="1" noChangeArrowheads="1"/>
          </p:cNvSpPr>
          <p:nvPr>
            <p:ph type="title"/>
          </p:nvPr>
        </p:nvSpPr>
        <p:spPr>
          <a:xfrm>
            <a:off x="609600" y="304800"/>
            <a:ext cx="3613169" cy="426142"/>
          </a:xfrm>
          <a:noFill/>
          <a:ln/>
        </p:spPr>
        <p:txBody>
          <a:bodyPr wrap="none"/>
          <a:lstStyle/>
          <a:p>
            <a:r>
              <a:rPr lang="en-US" dirty="0"/>
              <a:t>Q4</a:t>
            </a:r>
            <a:r>
              <a:rPr lang="en-US" dirty="0" smtClean="0"/>
              <a:t>:</a:t>
            </a:r>
            <a:r>
              <a:rPr lang="zh-CN" altLang="en-US" dirty="0"/>
              <a:t>写操作如何处理？</a:t>
            </a:r>
            <a:endParaRPr lang="en-US" altLang="zh-CN" dirty="0"/>
          </a:p>
        </p:txBody>
      </p:sp>
      <p:sp>
        <p:nvSpPr>
          <p:cNvPr id="1642499" name="Rectangle 3"/>
          <p:cNvSpPr>
            <a:spLocks noGrp="1" noChangeArrowheads="1"/>
          </p:cNvSpPr>
          <p:nvPr>
            <p:ph type="body" idx="1"/>
          </p:nvPr>
        </p:nvSpPr>
        <p:spPr>
          <a:xfrm>
            <a:off x="457200" y="760383"/>
            <a:ext cx="8305800" cy="4898777"/>
          </a:xfrm>
          <a:noFill/>
          <a:ln/>
        </p:spPr>
        <p:txBody>
          <a:bodyPr/>
          <a:lstStyle/>
          <a:p>
            <a:pPr>
              <a:lnSpc>
                <a:spcPct val="100000"/>
              </a:lnSpc>
              <a:spcBef>
                <a:spcPts val="600"/>
              </a:spcBef>
            </a:pPr>
            <a:r>
              <a:rPr lang="zh-CN" altLang="en-US" dirty="0" smtClean="0">
                <a:solidFill>
                  <a:srgbClr val="FF0000"/>
                </a:solidFill>
              </a:rPr>
              <a:t>写直达</a:t>
            </a:r>
            <a:r>
              <a:rPr lang="en-US" dirty="0" smtClean="0"/>
              <a:t>– </a:t>
            </a:r>
            <a:r>
              <a:rPr lang="zh-CN" altLang="en-US" dirty="0" smtClean="0"/>
              <a:t>信息被同时写到</a:t>
            </a:r>
            <a:r>
              <a:rPr lang="en-US" altLang="zh-CN" dirty="0" smtClean="0"/>
              <a:t>cache</a:t>
            </a:r>
            <a:r>
              <a:rPr lang="zh-CN" altLang="en-US" dirty="0" smtClean="0"/>
              <a:t>的块和存储器层次结构较低层的块中（对</a:t>
            </a:r>
            <a:r>
              <a:rPr lang="en-US" altLang="zh-CN" dirty="0" smtClean="0"/>
              <a:t>cache</a:t>
            </a:r>
            <a:r>
              <a:rPr lang="zh-CN" altLang="en-US" dirty="0" smtClean="0"/>
              <a:t>来说是主存）</a:t>
            </a:r>
            <a:endParaRPr lang="en-US" dirty="0"/>
          </a:p>
          <a:p>
            <a:pPr lvl="1">
              <a:lnSpc>
                <a:spcPct val="100000"/>
              </a:lnSpc>
              <a:spcBef>
                <a:spcPts val="600"/>
              </a:spcBef>
            </a:pPr>
            <a:r>
              <a:rPr lang="zh-CN" altLang="en-US" dirty="0" smtClean="0"/>
              <a:t>总是和一个写缓冲结合在一起，所以写到下一个存储器层次时的写等待可以被消除</a:t>
            </a:r>
            <a:r>
              <a:rPr lang="en-US" dirty="0" smtClean="0"/>
              <a:t> (</a:t>
            </a:r>
            <a:r>
              <a:rPr lang="zh-CN" altLang="en-US" dirty="0" smtClean="0"/>
              <a:t>只要写缓冲没被充满</a:t>
            </a:r>
            <a:r>
              <a:rPr lang="en-US" dirty="0" smtClean="0"/>
              <a:t>)</a:t>
            </a:r>
            <a:endParaRPr lang="en-US" dirty="0"/>
          </a:p>
          <a:p>
            <a:pPr>
              <a:lnSpc>
                <a:spcPct val="100000"/>
              </a:lnSpc>
              <a:spcBef>
                <a:spcPts val="600"/>
              </a:spcBef>
            </a:pPr>
            <a:r>
              <a:rPr lang="zh-CN" altLang="en-US" dirty="0" smtClean="0">
                <a:solidFill>
                  <a:srgbClr val="FF0000"/>
                </a:solidFill>
              </a:rPr>
              <a:t>写回</a:t>
            </a:r>
            <a:r>
              <a:rPr lang="en-US" dirty="0" smtClean="0">
                <a:solidFill>
                  <a:srgbClr val="FF0000"/>
                </a:solidFill>
              </a:rPr>
              <a:t> </a:t>
            </a:r>
            <a:r>
              <a:rPr lang="en-US" dirty="0"/>
              <a:t>– </a:t>
            </a:r>
            <a:r>
              <a:rPr lang="zh-CN" altLang="en-US" dirty="0" smtClean="0"/>
              <a:t>信息仅仅是写到</a:t>
            </a:r>
            <a:r>
              <a:rPr lang="en-US" altLang="zh-CN" dirty="0" smtClean="0"/>
              <a:t>cache</a:t>
            </a:r>
            <a:r>
              <a:rPr lang="zh-CN" altLang="en-US" dirty="0" smtClean="0"/>
              <a:t>中的块。被改写的块只有在它被替换时才写回到存储器层次结构的较低层中。</a:t>
            </a:r>
            <a:endParaRPr lang="en-US" dirty="0" smtClean="0"/>
          </a:p>
          <a:p>
            <a:pPr lvl="1">
              <a:lnSpc>
                <a:spcPct val="100000"/>
              </a:lnSpc>
              <a:spcBef>
                <a:spcPts val="600"/>
              </a:spcBef>
            </a:pPr>
            <a:r>
              <a:rPr lang="zh-CN" altLang="en-US" dirty="0" smtClean="0"/>
              <a:t>需要一个重写位来跟踪块是否被重写</a:t>
            </a:r>
            <a:endParaRPr lang="en-US" dirty="0" smtClean="0"/>
          </a:p>
          <a:p>
            <a:pPr lvl="1">
              <a:lnSpc>
                <a:spcPct val="100000"/>
              </a:lnSpc>
              <a:spcBef>
                <a:spcPts val="600"/>
              </a:spcBef>
            </a:pPr>
            <a:r>
              <a:rPr lang="zh-CN" altLang="en-US" dirty="0" smtClean="0"/>
              <a:t>虚拟存储器系统通常采用写回策略</a:t>
            </a:r>
            <a:endParaRPr lang="en-US" dirty="0"/>
          </a:p>
          <a:p>
            <a:pPr>
              <a:lnSpc>
                <a:spcPct val="100000"/>
              </a:lnSpc>
              <a:spcBef>
                <a:spcPts val="600"/>
              </a:spcBef>
            </a:pPr>
            <a:r>
              <a:rPr lang="zh-CN" altLang="en-US" dirty="0" smtClean="0"/>
              <a:t>各自的特点</a:t>
            </a:r>
            <a:r>
              <a:rPr lang="zh-CN" altLang="en-US" dirty="0"/>
              <a:t>：</a:t>
            </a:r>
            <a:endParaRPr lang="en-US" dirty="0"/>
          </a:p>
          <a:p>
            <a:pPr lvl="1">
              <a:lnSpc>
                <a:spcPct val="100000"/>
              </a:lnSpc>
              <a:spcBef>
                <a:spcPts val="600"/>
              </a:spcBef>
            </a:pPr>
            <a:r>
              <a:rPr lang="zh-CN" altLang="en-US" dirty="0" smtClean="0"/>
              <a:t>写直达</a:t>
            </a:r>
            <a:r>
              <a:rPr lang="en-US" dirty="0" smtClean="0"/>
              <a:t>: </a:t>
            </a:r>
            <a:r>
              <a:rPr lang="zh-CN" altLang="en-US" dirty="0" smtClean="0"/>
              <a:t>读缺失不要求向下一层</a:t>
            </a:r>
            <a:r>
              <a:rPr lang="zh-CN" altLang="en-US" smtClean="0"/>
              <a:t>写，缺失</a:t>
            </a:r>
            <a:r>
              <a:rPr lang="zh-CN" altLang="en-US" dirty="0" smtClean="0"/>
              <a:t>代价小，比写回更易于实现</a:t>
            </a:r>
            <a:endParaRPr lang="en-US" dirty="0"/>
          </a:p>
          <a:p>
            <a:pPr lvl="1">
              <a:lnSpc>
                <a:spcPct val="100000"/>
              </a:lnSpc>
              <a:spcBef>
                <a:spcPts val="600"/>
              </a:spcBef>
            </a:pPr>
            <a:r>
              <a:rPr lang="zh-CN" altLang="en-US" dirty="0"/>
              <a:t>写回</a:t>
            </a:r>
            <a:r>
              <a:rPr lang="en-US" dirty="0" smtClean="0"/>
              <a:t>: </a:t>
            </a:r>
            <a:r>
              <a:rPr lang="zh-CN" altLang="en-US" dirty="0" smtClean="0"/>
              <a:t>写操作能以</a:t>
            </a:r>
            <a:r>
              <a:rPr lang="en-US" altLang="zh-CN" dirty="0" smtClean="0"/>
              <a:t>cache</a:t>
            </a:r>
            <a:r>
              <a:rPr lang="zh-CN" altLang="en-US" dirty="0" smtClean="0"/>
              <a:t>的速度执行；多次写同一块的字只需对存储器层次结构较低层进行一次写操作</a:t>
            </a:r>
            <a:endParaRPr lang="en-US" dirty="0"/>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9234" name="Rectangle 2"/>
          <p:cNvSpPr>
            <a:spLocks noGrp="1" noChangeArrowheads="1"/>
          </p:cNvSpPr>
          <p:nvPr>
            <p:ph type="title"/>
          </p:nvPr>
        </p:nvSpPr>
        <p:spPr/>
        <p:txBody>
          <a:bodyPr/>
          <a:lstStyle/>
          <a:p>
            <a:r>
              <a:rPr lang="zh-CN" altLang="en-US" dirty="0" smtClean="0"/>
              <a:t>总结</a:t>
            </a:r>
            <a:endParaRPr lang="en-US" dirty="0"/>
          </a:p>
        </p:txBody>
      </p:sp>
      <p:sp>
        <p:nvSpPr>
          <p:cNvPr id="1759235" name="Rectangle 3"/>
          <p:cNvSpPr>
            <a:spLocks noGrp="1" noChangeArrowheads="1"/>
          </p:cNvSpPr>
          <p:nvPr>
            <p:ph type="body" idx="1"/>
          </p:nvPr>
        </p:nvSpPr>
        <p:spPr>
          <a:xfrm>
            <a:off x="533400" y="914400"/>
            <a:ext cx="8153400" cy="4843377"/>
          </a:xfrm>
        </p:spPr>
        <p:txBody>
          <a:bodyPr/>
          <a:lstStyle/>
          <a:p>
            <a:pPr marL="457200" indent="-457200"/>
            <a:r>
              <a:rPr lang="zh-CN" altLang="en-US" dirty="0" smtClean="0"/>
              <a:t>局部性原理</a:t>
            </a:r>
            <a:r>
              <a:rPr lang="en-US" dirty="0" smtClean="0"/>
              <a:t>:</a:t>
            </a:r>
            <a:endParaRPr lang="en-US" dirty="0"/>
          </a:p>
          <a:p>
            <a:pPr marL="876300" lvl="1" indent="-381000"/>
            <a:r>
              <a:rPr lang="zh-CN" altLang="en-US" dirty="0" smtClean="0"/>
              <a:t>在任何时间内，程序访问的只是地址空间相对较小的一部分内容</a:t>
            </a:r>
            <a:endParaRPr lang="en-US" dirty="0"/>
          </a:p>
          <a:p>
            <a:pPr marL="1312863" lvl="2" indent="-342900"/>
            <a:r>
              <a:rPr lang="zh-CN" altLang="en-US" dirty="0" smtClean="0">
                <a:solidFill>
                  <a:srgbClr val="FF0000"/>
                </a:solidFill>
              </a:rPr>
              <a:t>时间局部性</a:t>
            </a:r>
            <a:r>
              <a:rPr lang="en-US" dirty="0" smtClean="0"/>
              <a:t>: </a:t>
            </a:r>
            <a:r>
              <a:rPr lang="en-US" dirty="0"/>
              <a:t>Locality in Time</a:t>
            </a:r>
          </a:p>
          <a:p>
            <a:pPr marL="1312863" lvl="2" indent="-342900"/>
            <a:r>
              <a:rPr lang="zh-CN" altLang="en-US" dirty="0" smtClean="0">
                <a:solidFill>
                  <a:srgbClr val="FF0000"/>
                </a:solidFill>
              </a:rPr>
              <a:t>空间局部性</a:t>
            </a:r>
            <a:r>
              <a:rPr lang="en-US" dirty="0" smtClean="0"/>
              <a:t>: </a:t>
            </a:r>
            <a:r>
              <a:rPr lang="en-US" dirty="0"/>
              <a:t>Locality in Space</a:t>
            </a:r>
          </a:p>
          <a:p>
            <a:pPr marL="457200" indent="-457200"/>
            <a:r>
              <a:rPr lang="en-US" dirty="0" smtClean="0"/>
              <a:t>Cache</a:t>
            </a:r>
            <a:r>
              <a:rPr lang="zh-CN" altLang="en-US" dirty="0" smtClean="0"/>
              <a:t>，</a:t>
            </a:r>
            <a:r>
              <a:rPr lang="en-US" dirty="0" smtClean="0"/>
              <a:t>TLB</a:t>
            </a:r>
            <a:r>
              <a:rPr lang="zh-CN" altLang="en-US" dirty="0" smtClean="0"/>
              <a:t>，虚拟存储器都可以通过对</a:t>
            </a:r>
            <a:r>
              <a:rPr lang="en-US" altLang="zh-CN" dirty="0" smtClean="0"/>
              <a:t>4</a:t>
            </a:r>
            <a:r>
              <a:rPr lang="zh-CN" altLang="en-US" dirty="0" smtClean="0"/>
              <a:t>个问题的各自解答来理解</a:t>
            </a:r>
            <a:endParaRPr lang="en-US" dirty="0"/>
          </a:p>
          <a:p>
            <a:pPr marL="876300" lvl="1" indent="-381000">
              <a:buFont typeface="Monotype Sorts" pitchFamily="2" charset="2"/>
              <a:buAutoNum type="arabicPeriod"/>
            </a:pPr>
            <a:r>
              <a:rPr lang="zh-CN" altLang="en-US" dirty="0" smtClean="0"/>
              <a:t>一个块可以被放在何处</a:t>
            </a:r>
            <a:r>
              <a:rPr lang="en-US" dirty="0" smtClean="0"/>
              <a:t>?</a:t>
            </a:r>
          </a:p>
          <a:p>
            <a:pPr marL="876300" lvl="1" indent="-381000">
              <a:buFont typeface="Monotype Sorts" pitchFamily="2" charset="2"/>
              <a:buAutoNum type="arabicPeriod"/>
            </a:pPr>
            <a:r>
              <a:rPr lang="zh-CN" altLang="en-US" dirty="0" smtClean="0"/>
              <a:t>如何找到一个块</a:t>
            </a:r>
            <a:r>
              <a:rPr lang="en-US" dirty="0" smtClean="0"/>
              <a:t>?</a:t>
            </a:r>
          </a:p>
          <a:p>
            <a:pPr marL="876300" lvl="1" indent="-381000">
              <a:buFont typeface="Monotype Sorts" pitchFamily="2" charset="2"/>
              <a:buAutoNum type="arabicPeriod"/>
            </a:pPr>
            <a:r>
              <a:rPr lang="zh-CN" altLang="en-US" dirty="0" smtClean="0"/>
              <a:t>当</a:t>
            </a:r>
            <a:r>
              <a:rPr lang="en-US" altLang="zh-CN" dirty="0" smtClean="0"/>
              <a:t>cache</a:t>
            </a:r>
            <a:r>
              <a:rPr lang="zh-CN" altLang="en-US" dirty="0" smtClean="0"/>
              <a:t>缺失时替换哪一块</a:t>
            </a:r>
            <a:r>
              <a:rPr lang="en-US" dirty="0" smtClean="0"/>
              <a:t>?</a:t>
            </a:r>
          </a:p>
          <a:p>
            <a:pPr marL="876300" lvl="1" indent="-381000">
              <a:buFont typeface="Monotype Sorts" pitchFamily="2" charset="2"/>
              <a:buAutoNum type="arabicPeriod"/>
            </a:pPr>
            <a:r>
              <a:rPr lang="zh-CN" altLang="en-US" dirty="0" smtClean="0"/>
              <a:t>写操作如何处理</a:t>
            </a:r>
            <a:r>
              <a:rPr lang="en-US" dirty="0" smtClean="0"/>
              <a:t>?</a:t>
            </a:r>
          </a:p>
          <a:p>
            <a:pPr marL="457200" indent="-457200">
              <a:lnSpc>
                <a:spcPct val="85000"/>
              </a:lnSpc>
            </a:pPr>
            <a:r>
              <a:rPr lang="zh-CN" altLang="en-US" dirty="0" smtClean="0"/>
              <a:t>页表将虚拟地址映射到物理地址</a:t>
            </a:r>
            <a:endParaRPr lang="en-US" dirty="0"/>
          </a:p>
          <a:p>
            <a:pPr marL="876300" lvl="1" indent="-381000">
              <a:lnSpc>
                <a:spcPct val="85000"/>
              </a:lnSpc>
            </a:pPr>
            <a:r>
              <a:rPr lang="en-US" dirty="0"/>
              <a:t>TLBs </a:t>
            </a:r>
            <a:r>
              <a:rPr lang="zh-CN" altLang="en-US" dirty="0" smtClean="0"/>
              <a:t>对加速地址转化很重要</a:t>
            </a:r>
            <a:endParaRPr lang="en-US" dirty="0"/>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22" name="Rectangle 2"/>
          <p:cNvSpPr>
            <a:spLocks noGrp="1" noChangeArrowheads="1"/>
          </p:cNvSpPr>
          <p:nvPr>
            <p:ph type="title"/>
          </p:nvPr>
        </p:nvSpPr>
        <p:spPr>
          <a:xfrm>
            <a:off x="533400" y="304800"/>
            <a:ext cx="4078039" cy="426142"/>
          </a:xfrm>
          <a:noFill/>
          <a:ln/>
        </p:spPr>
        <p:txBody>
          <a:bodyPr wrap="none"/>
          <a:lstStyle/>
          <a:p>
            <a:r>
              <a:rPr lang="zh-CN" altLang="en-US" dirty="0" smtClean="0"/>
              <a:t>怎样管理存储层次结构？</a:t>
            </a:r>
            <a:endParaRPr lang="en-US" dirty="0"/>
          </a:p>
        </p:txBody>
      </p:sp>
      <p:sp>
        <p:nvSpPr>
          <p:cNvPr id="1515523" name="Rectangle 3"/>
          <p:cNvSpPr>
            <a:spLocks noGrp="1" noChangeArrowheads="1"/>
          </p:cNvSpPr>
          <p:nvPr>
            <p:ph type="body" idx="1"/>
          </p:nvPr>
        </p:nvSpPr>
        <p:spPr>
          <a:xfrm>
            <a:off x="838200" y="1219200"/>
            <a:ext cx="7886700" cy="3452227"/>
          </a:xfrm>
          <a:noFill/>
          <a:ln/>
        </p:spPr>
        <p:txBody>
          <a:bodyPr/>
          <a:lstStyle/>
          <a:p>
            <a:r>
              <a:rPr lang="zh-CN" altLang="en-US" dirty="0">
                <a:sym typeface="Symbol" pitchFamily="18" charset="2"/>
              </a:rPr>
              <a:t>寄存器 </a:t>
            </a:r>
            <a:r>
              <a:rPr lang="en-US" altLang="zh-CN" dirty="0">
                <a:sym typeface="Symbol" pitchFamily="18" charset="2"/>
              </a:rPr>
              <a:t></a:t>
            </a:r>
            <a:r>
              <a:rPr lang="en-US" altLang="zh-CN" dirty="0"/>
              <a:t> </a:t>
            </a:r>
            <a:r>
              <a:rPr lang="zh-CN" altLang="en-US" dirty="0"/>
              <a:t>存储器</a:t>
            </a:r>
            <a:endParaRPr lang="en-US" altLang="zh-CN" dirty="0"/>
          </a:p>
          <a:p>
            <a:pPr lvl="1"/>
            <a:r>
              <a:rPr lang="en-US" dirty="0" smtClean="0"/>
              <a:t>by </a:t>
            </a:r>
            <a:r>
              <a:rPr lang="zh-CN" altLang="en-US" dirty="0" smtClean="0"/>
              <a:t>编译器 </a:t>
            </a:r>
            <a:r>
              <a:rPr lang="en-US" dirty="0" smtClean="0"/>
              <a:t>(</a:t>
            </a:r>
            <a:r>
              <a:rPr lang="zh-CN" altLang="en-US" dirty="0" smtClean="0"/>
              <a:t>程序员</a:t>
            </a:r>
            <a:r>
              <a:rPr lang="en-US" dirty="0" smtClean="0"/>
              <a:t>?) </a:t>
            </a:r>
            <a:endParaRPr lang="en-US" dirty="0"/>
          </a:p>
          <a:p>
            <a:r>
              <a:rPr lang="zh-CN" altLang="en-US" dirty="0">
                <a:sym typeface="Symbol" pitchFamily="18" charset="2"/>
              </a:rPr>
              <a:t>高速缓存 </a:t>
            </a:r>
            <a:r>
              <a:rPr lang="en-US" altLang="zh-CN" dirty="0">
                <a:sym typeface="Symbol" pitchFamily="18" charset="2"/>
              </a:rPr>
              <a:t></a:t>
            </a:r>
            <a:r>
              <a:rPr lang="en-US" altLang="zh-CN" dirty="0"/>
              <a:t> </a:t>
            </a:r>
            <a:r>
              <a:rPr lang="zh-CN" altLang="en-US" dirty="0"/>
              <a:t>主存</a:t>
            </a:r>
            <a:endParaRPr lang="en-US" altLang="zh-CN" dirty="0"/>
          </a:p>
          <a:p>
            <a:pPr lvl="1"/>
            <a:r>
              <a:rPr lang="en-US" dirty="0" smtClean="0">
                <a:solidFill>
                  <a:schemeClr val="accent1"/>
                </a:solidFill>
              </a:rPr>
              <a:t>by </a:t>
            </a:r>
            <a:r>
              <a:rPr lang="en-US" altLang="zh-CN" dirty="0" smtClean="0">
                <a:solidFill>
                  <a:schemeClr val="accent1"/>
                </a:solidFill>
              </a:rPr>
              <a:t>cache</a:t>
            </a:r>
            <a:r>
              <a:rPr lang="zh-CN" altLang="en-US" dirty="0" smtClean="0">
                <a:solidFill>
                  <a:schemeClr val="accent1"/>
                </a:solidFill>
              </a:rPr>
              <a:t>控制器硬件</a:t>
            </a:r>
            <a:endParaRPr lang="en-US" dirty="0">
              <a:solidFill>
                <a:schemeClr val="accent1"/>
              </a:solidFill>
            </a:endParaRPr>
          </a:p>
          <a:p>
            <a:r>
              <a:rPr lang="zh-CN" altLang="en-US" dirty="0">
                <a:sym typeface="Symbol" pitchFamily="18" charset="2"/>
              </a:rPr>
              <a:t>主存 </a:t>
            </a:r>
            <a:r>
              <a:rPr lang="en-US" altLang="zh-CN" dirty="0">
                <a:sym typeface="Symbol" pitchFamily="18" charset="2"/>
              </a:rPr>
              <a:t> </a:t>
            </a:r>
            <a:r>
              <a:rPr lang="zh-CN" altLang="en-US" dirty="0">
                <a:sym typeface="Symbol" pitchFamily="18" charset="2"/>
              </a:rPr>
              <a:t>硬盘（外存）</a:t>
            </a:r>
            <a:endParaRPr lang="en-US" altLang="zh-CN" dirty="0"/>
          </a:p>
          <a:p>
            <a:pPr lvl="1"/>
            <a:r>
              <a:rPr lang="en-US" dirty="0" smtClean="0"/>
              <a:t>by </a:t>
            </a:r>
            <a:r>
              <a:rPr lang="zh-CN" altLang="en-US" dirty="0" smtClean="0"/>
              <a:t>操作系统 </a:t>
            </a:r>
            <a:r>
              <a:rPr lang="en-US" dirty="0" smtClean="0"/>
              <a:t>(</a:t>
            </a:r>
            <a:r>
              <a:rPr lang="zh-CN" altLang="en-US" dirty="0" smtClean="0"/>
              <a:t>虚拟存储器</a:t>
            </a:r>
            <a:r>
              <a:rPr lang="en-US" dirty="0" smtClean="0"/>
              <a:t>)</a:t>
            </a:r>
            <a:endParaRPr lang="en-US" dirty="0"/>
          </a:p>
          <a:p>
            <a:pPr lvl="1"/>
            <a:r>
              <a:rPr lang="zh-CN" altLang="en-US" dirty="0" smtClean="0"/>
              <a:t>通过</a:t>
            </a:r>
            <a:r>
              <a:rPr lang="zh-CN" altLang="en-US" dirty="0"/>
              <a:t>快</a:t>
            </a:r>
            <a:r>
              <a:rPr lang="zh-CN" altLang="en-US" dirty="0" smtClean="0"/>
              <a:t>表（</a:t>
            </a:r>
            <a:r>
              <a:rPr lang="en-US" altLang="zh-CN" dirty="0" smtClean="0"/>
              <a:t>TLB</a:t>
            </a:r>
            <a:r>
              <a:rPr lang="zh-CN" altLang="en-US" dirty="0" smtClean="0"/>
              <a:t>）实现</a:t>
            </a:r>
            <a:r>
              <a:rPr lang="zh-CN" altLang="en-US" dirty="0"/>
              <a:t>虚拟地址到物理地址的</a:t>
            </a:r>
            <a:r>
              <a:rPr lang="zh-CN" altLang="en-US" dirty="0" smtClean="0"/>
              <a:t>转换</a:t>
            </a:r>
            <a:endParaRPr lang="en-US" dirty="0"/>
          </a:p>
          <a:p>
            <a:pPr lvl="1"/>
            <a:r>
              <a:rPr lang="en-US" dirty="0"/>
              <a:t>by </a:t>
            </a:r>
            <a:r>
              <a:rPr lang="zh-CN" altLang="en-US" dirty="0" smtClean="0"/>
              <a:t>程序员 </a:t>
            </a:r>
            <a:r>
              <a:rPr lang="en-US" dirty="0" smtClean="0"/>
              <a:t>(files</a:t>
            </a:r>
            <a:r>
              <a:rPr lang="en-US" dirty="0"/>
              <a:t>)</a:t>
            </a:r>
          </a:p>
        </p:txBody>
      </p:sp>
      <p:sp>
        <p:nvSpPr>
          <p:cNvPr id="4" name="Rectangle 4"/>
          <p:cNvSpPr>
            <a:spLocks noChangeArrowheads="1"/>
          </p:cNvSpPr>
          <p:nvPr/>
        </p:nvSpPr>
        <p:spPr bwMode="auto">
          <a:xfrm>
            <a:off x="1143000" y="3886200"/>
            <a:ext cx="7543800" cy="381000"/>
          </a:xfrm>
          <a:prstGeom prst="rect">
            <a:avLst/>
          </a:prstGeom>
          <a:noFill/>
          <a:ln w="28575">
            <a:solidFill>
              <a:schemeClr val="accent2"/>
            </a:solidFill>
            <a:miter lim="800000"/>
            <a:headEnd/>
            <a:tailEnd/>
          </a:ln>
          <a:effectLst/>
        </p:spPr>
        <p:txBody>
          <a:bodyPr wrap="none" anchor="ctr"/>
          <a:lstStyle/>
          <a:p>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0146" name="Rectangle 2"/>
          <p:cNvSpPr>
            <a:spLocks noChangeArrowheads="1"/>
          </p:cNvSpPr>
          <p:nvPr/>
        </p:nvSpPr>
        <p:spPr bwMode="auto">
          <a:xfrm>
            <a:off x="609600" y="228600"/>
            <a:ext cx="4284663" cy="477838"/>
          </a:xfrm>
          <a:prstGeom prst="rect">
            <a:avLst/>
          </a:prstGeom>
          <a:noFill/>
          <a:ln w="12700">
            <a:noFill/>
            <a:miter lim="800000"/>
            <a:headEnd/>
            <a:tailEnd/>
          </a:ln>
          <a:effectLst/>
        </p:spPr>
        <p:txBody>
          <a:bodyPr wrap="none" anchor="ctr"/>
          <a:lstStyle/>
          <a:p>
            <a:endParaRPr lang="en-US"/>
          </a:p>
        </p:txBody>
      </p:sp>
      <p:sp>
        <p:nvSpPr>
          <p:cNvPr id="1670147" name="Rectangle 3"/>
          <p:cNvSpPr>
            <a:spLocks noGrp="1" noChangeArrowheads="1"/>
          </p:cNvSpPr>
          <p:nvPr>
            <p:ph type="title"/>
          </p:nvPr>
        </p:nvSpPr>
        <p:spPr>
          <a:xfrm>
            <a:off x="533400" y="283631"/>
            <a:ext cx="8153400" cy="464614"/>
          </a:xfrm>
          <a:noFill/>
          <a:ln/>
        </p:spPr>
        <p:txBody>
          <a:bodyPr lIns="90488" tIns="44450" rIns="90488" bIns="44450" anchor="ctr"/>
          <a:lstStyle/>
          <a:p>
            <a:r>
              <a:rPr lang="zh-CN" altLang="en-US" dirty="0" smtClean="0"/>
              <a:t>复习</a:t>
            </a:r>
            <a:r>
              <a:rPr lang="en-US" dirty="0" smtClean="0"/>
              <a:t>:  </a:t>
            </a:r>
            <a:r>
              <a:rPr lang="zh-CN" altLang="en-US" dirty="0" smtClean="0"/>
              <a:t>存储器层次结构</a:t>
            </a:r>
            <a:endParaRPr lang="en-US" dirty="0"/>
          </a:p>
        </p:txBody>
      </p:sp>
      <p:sp>
        <p:nvSpPr>
          <p:cNvPr id="1670148" name="AutoShape 4"/>
          <p:cNvSpPr>
            <a:spLocks noChangeArrowheads="1"/>
          </p:cNvSpPr>
          <p:nvPr/>
        </p:nvSpPr>
        <p:spPr bwMode="auto">
          <a:xfrm>
            <a:off x="2057400" y="2757488"/>
            <a:ext cx="4800600" cy="3200400"/>
          </a:xfrm>
          <a:prstGeom prst="triangle">
            <a:avLst>
              <a:gd name="adj" fmla="val 50000"/>
            </a:avLst>
          </a:prstGeom>
          <a:noFill/>
          <a:ln w="12700">
            <a:solidFill>
              <a:schemeClr val="tx1"/>
            </a:solidFill>
            <a:miter lim="800000"/>
            <a:headEnd/>
            <a:tailEnd/>
          </a:ln>
          <a:effectLst/>
        </p:spPr>
        <p:txBody>
          <a:bodyPr wrap="none" anchor="ctr"/>
          <a:lstStyle/>
          <a:p>
            <a:endParaRPr lang="en-US"/>
          </a:p>
        </p:txBody>
      </p:sp>
      <p:sp>
        <p:nvSpPr>
          <p:cNvPr id="1670149" name="Line 5"/>
          <p:cNvSpPr>
            <a:spLocks noChangeShapeType="1"/>
          </p:cNvSpPr>
          <p:nvPr/>
        </p:nvSpPr>
        <p:spPr bwMode="auto">
          <a:xfrm>
            <a:off x="3886200" y="3519488"/>
            <a:ext cx="1143000" cy="0"/>
          </a:xfrm>
          <a:prstGeom prst="line">
            <a:avLst/>
          </a:prstGeom>
          <a:noFill/>
          <a:ln w="12700">
            <a:solidFill>
              <a:schemeClr val="tx1"/>
            </a:solidFill>
            <a:round/>
            <a:headEnd/>
            <a:tailEnd/>
          </a:ln>
          <a:effectLst/>
        </p:spPr>
        <p:txBody>
          <a:bodyPr/>
          <a:lstStyle/>
          <a:p>
            <a:endParaRPr lang="en-US"/>
          </a:p>
        </p:txBody>
      </p:sp>
      <p:sp>
        <p:nvSpPr>
          <p:cNvPr id="1670150" name="Text Box 6"/>
          <p:cNvSpPr txBox="1">
            <a:spLocks noChangeArrowheads="1"/>
          </p:cNvSpPr>
          <p:nvPr/>
        </p:nvSpPr>
        <p:spPr bwMode="auto">
          <a:xfrm>
            <a:off x="457200" y="3062288"/>
            <a:ext cx="1447800" cy="1200329"/>
          </a:xfrm>
          <a:prstGeom prst="rect">
            <a:avLst/>
          </a:prstGeom>
          <a:noFill/>
          <a:ln w="12700">
            <a:noFill/>
            <a:miter lim="800000"/>
            <a:headEnd/>
            <a:tailEnd/>
          </a:ln>
          <a:effectLst/>
        </p:spPr>
        <p:txBody>
          <a:bodyPr>
            <a:spAutoFit/>
          </a:bodyPr>
          <a:lstStyle/>
          <a:p>
            <a:r>
              <a:rPr lang="zh-CN" altLang="en-US" dirty="0">
                <a:solidFill>
                  <a:schemeClr val="tx1"/>
                </a:solidFill>
              </a:rPr>
              <a:t>访问时间随离</a:t>
            </a:r>
            <a:r>
              <a:rPr lang="en-US" altLang="zh-CN" dirty="0">
                <a:solidFill>
                  <a:schemeClr val="tx1"/>
                </a:solidFill>
              </a:rPr>
              <a:t>CPU</a:t>
            </a:r>
            <a:r>
              <a:rPr lang="zh-CN" altLang="en-US" dirty="0">
                <a:solidFill>
                  <a:schemeClr val="tx1"/>
                </a:solidFill>
              </a:rPr>
              <a:t>距离的增加而增加</a:t>
            </a:r>
            <a:endParaRPr lang="en-US" altLang="zh-CN" dirty="0">
              <a:solidFill>
                <a:schemeClr val="tx1"/>
              </a:solidFill>
            </a:endParaRPr>
          </a:p>
        </p:txBody>
      </p:sp>
      <p:sp>
        <p:nvSpPr>
          <p:cNvPr id="1670151" name="Text Box 7"/>
          <p:cNvSpPr txBox="1">
            <a:spLocks noChangeArrowheads="1"/>
          </p:cNvSpPr>
          <p:nvPr/>
        </p:nvSpPr>
        <p:spPr bwMode="auto">
          <a:xfrm>
            <a:off x="4191000" y="3062288"/>
            <a:ext cx="838200" cy="366712"/>
          </a:xfrm>
          <a:prstGeom prst="rect">
            <a:avLst/>
          </a:prstGeom>
          <a:noFill/>
          <a:ln w="12700">
            <a:noFill/>
            <a:miter lim="800000"/>
            <a:headEnd/>
            <a:tailEnd/>
          </a:ln>
          <a:effectLst/>
        </p:spPr>
        <p:txBody>
          <a:bodyPr>
            <a:spAutoFit/>
          </a:bodyPr>
          <a:lstStyle/>
          <a:p>
            <a:r>
              <a:rPr lang="en-US" b="1">
                <a:solidFill>
                  <a:schemeClr val="tx1"/>
                </a:solidFill>
              </a:rPr>
              <a:t>L1$</a:t>
            </a:r>
          </a:p>
        </p:txBody>
      </p:sp>
      <p:sp>
        <p:nvSpPr>
          <p:cNvPr id="1670152" name="Line 8"/>
          <p:cNvSpPr>
            <a:spLocks noChangeShapeType="1"/>
          </p:cNvSpPr>
          <p:nvPr/>
        </p:nvSpPr>
        <p:spPr bwMode="auto">
          <a:xfrm>
            <a:off x="3352800" y="4281488"/>
            <a:ext cx="2209800" cy="0"/>
          </a:xfrm>
          <a:prstGeom prst="line">
            <a:avLst/>
          </a:prstGeom>
          <a:noFill/>
          <a:ln w="12700">
            <a:solidFill>
              <a:schemeClr val="tx1"/>
            </a:solidFill>
            <a:round/>
            <a:headEnd/>
            <a:tailEnd/>
          </a:ln>
          <a:effectLst/>
        </p:spPr>
        <p:txBody>
          <a:bodyPr/>
          <a:lstStyle/>
          <a:p>
            <a:endParaRPr lang="en-US"/>
          </a:p>
        </p:txBody>
      </p:sp>
      <p:sp>
        <p:nvSpPr>
          <p:cNvPr id="1670153" name="Line 9"/>
          <p:cNvSpPr>
            <a:spLocks noChangeShapeType="1"/>
          </p:cNvSpPr>
          <p:nvPr/>
        </p:nvSpPr>
        <p:spPr bwMode="auto">
          <a:xfrm>
            <a:off x="2743200" y="5043488"/>
            <a:ext cx="3429000" cy="0"/>
          </a:xfrm>
          <a:prstGeom prst="line">
            <a:avLst/>
          </a:prstGeom>
          <a:noFill/>
          <a:ln w="12700">
            <a:solidFill>
              <a:schemeClr val="tx1"/>
            </a:solidFill>
            <a:round/>
            <a:headEnd/>
            <a:tailEnd/>
          </a:ln>
          <a:effectLst/>
        </p:spPr>
        <p:txBody>
          <a:bodyPr/>
          <a:lstStyle/>
          <a:p>
            <a:endParaRPr lang="en-US"/>
          </a:p>
        </p:txBody>
      </p:sp>
      <p:sp>
        <p:nvSpPr>
          <p:cNvPr id="1670154" name="Text Box 10"/>
          <p:cNvSpPr txBox="1">
            <a:spLocks noChangeArrowheads="1"/>
          </p:cNvSpPr>
          <p:nvPr/>
        </p:nvSpPr>
        <p:spPr bwMode="auto">
          <a:xfrm>
            <a:off x="4191000" y="3748088"/>
            <a:ext cx="838200" cy="366712"/>
          </a:xfrm>
          <a:prstGeom prst="rect">
            <a:avLst/>
          </a:prstGeom>
          <a:noFill/>
          <a:ln w="12700">
            <a:noFill/>
            <a:miter lim="800000"/>
            <a:headEnd/>
            <a:tailEnd/>
          </a:ln>
          <a:effectLst/>
        </p:spPr>
        <p:txBody>
          <a:bodyPr>
            <a:spAutoFit/>
          </a:bodyPr>
          <a:lstStyle/>
          <a:p>
            <a:r>
              <a:rPr lang="en-US" b="1">
                <a:solidFill>
                  <a:schemeClr val="tx1"/>
                </a:solidFill>
              </a:rPr>
              <a:t>L2$</a:t>
            </a:r>
          </a:p>
        </p:txBody>
      </p:sp>
      <p:sp>
        <p:nvSpPr>
          <p:cNvPr id="1670155" name="Text Box 11"/>
          <p:cNvSpPr txBox="1">
            <a:spLocks noChangeArrowheads="1"/>
          </p:cNvSpPr>
          <p:nvPr/>
        </p:nvSpPr>
        <p:spPr bwMode="auto">
          <a:xfrm>
            <a:off x="3352800" y="4510088"/>
            <a:ext cx="2438400" cy="366712"/>
          </a:xfrm>
          <a:prstGeom prst="rect">
            <a:avLst/>
          </a:prstGeom>
          <a:noFill/>
          <a:ln w="12700">
            <a:noFill/>
            <a:miter lim="800000"/>
            <a:headEnd/>
            <a:tailEnd/>
          </a:ln>
          <a:effectLst/>
        </p:spPr>
        <p:txBody>
          <a:bodyPr>
            <a:spAutoFit/>
          </a:bodyPr>
          <a:lstStyle/>
          <a:p>
            <a:pPr algn="ctr"/>
            <a:r>
              <a:rPr lang="en-US" b="1">
                <a:solidFill>
                  <a:schemeClr val="tx1"/>
                </a:solidFill>
              </a:rPr>
              <a:t>Main Memory</a:t>
            </a:r>
          </a:p>
        </p:txBody>
      </p:sp>
      <p:sp>
        <p:nvSpPr>
          <p:cNvPr id="1670156" name="Text Box 12"/>
          <p:cNvSpPr txBox="1">
            <a:spLocks noChangeArrowheads="1"/>
          </p:cNvSpPr>
          <p:nvPr/>
        </p:nvSpPr>
        <p:spPr bwMode="auto">
          <a:xfrm>
            <a:off x="2971800" y="5424488"/>
            <a:ext cx="3048000" cy="366712"/>
          </a:xfrm>
          <a:prstGeom prst="rect">
            <a:avLst/>
          </a:prstGeom>
          <a:noFill/>
          <a:ln w="12700">
            <a:noFill/>
            <a:miter lim="800000"/>
            <a:headEnd/>
            <a:tailEnd/>
          </a:ln>
          <a:effectLst/>
        </p:spPr>
        <p:txBody>
          <a:bodyPr>
            <a:spAutoFit/>
          </a:bodyPr>
          <a:lstStyle/>
          <a:p>
            <a:pPr algn="ctr"/>
            <a:r>
              <a:rPr lang="en-US" b="1">
                <a:solidFill>
                  <a:schemeClr val="tx1"/>
                </a:solidFill>
              </a:rPr>
              <a:t>Secondary  Memory</a:t>
            </a:r>
          </a:p>
        </p:txBody>
      </p:sp>
      <p:sp>
        <p:nvSpPr>
          <p:cNvPr id="1670157" name="Line 13"/>
          <p:cNvSpPr>
            <a:spLocks noChangeShapeType="1"/>
          </p:cNvSpPr>
          <p:nvPr/>
        </p:nvSpPr>
        <p:spPr bwMode="auto">
          <a:xfrm>
            <a:off x="1905000" y="2743200"/>
            <a:ext cx="0" cy="3138488"/>
          </a:xfrm>
          <a:prstGeom prst="line">
            <a:avLst/>
          </a:prstGeom>
          <a:noFill/>
          <a:ln w="12700">
            <a:solidFill>
              <a:schemeClr val="tx1"/>
            </a:solidFill>
            <a:round/>
            <a:headEnd/>
            <a:tailEnd type="triangle" w="med" len="med"/>
          </a:ln>
          <a:effectLst/>
        </p:spPr>
        <p:txBody>
          <a:bodyPr/>
          <a:lstStyle/>
          <a:p>
            <a:endParaRPr lang="en-US"/>
          </a:p>
        </p:txBody>
      </p:sp>
      <p:sp>
        <p:nvSpPr>
          <p:cNvPr id="1670158" name="Text Box 14"/>
          <p:cNvSpPr txBox="1">
            <a:spLocks noChangeArrowheads="1"/>
          </p:cNvSpPr>
          <p:nvPr/>
        </p:nvSpPr>
        <p:spPr bwMode="auto">
          <a:xfrm>
            <a:off x="3886200" y="2147888"/>
            <a:ext cx="1301750" cy="366712"/>
          </a:xfrm>
          <a:prstGeom prst="rect">
            <a:avLst/>
          </a:prstGeom>
          <a:noFill/>
          <a:ln w="12700">
            <a:noFill/>
            <a:miter lim="800000"/>
            <a:headEnd/>
            <a:tailEnd/>
          </a:ln>
          <a:effectLst/>
        </p:spPr>
        <p:txBody>
          <a:bodyPr wrap="none">
            <a:spAutoFit/>
          </a:bodyPr>
          <a:lstStyle/>
          <a:p>
            <a:r>
              <a:rPr lang="en-US" b="1">
                <a:solidFill>
                  <a:schemeClr val="tx1"/>
                </a:solidFill>
              </a:rPr>
              <a:t>Processor</a:t>
            </a:r>
          </a:p>
        </p:txBody>
      </p:sp>
      <p:sp>
        <p:nvSpPr>
          <p:cNvPr id="1670159" name="Line 15"/>
          <p:cNvSpPr>
            <a:spLocks noChangeShapeType="1"/>
          </p:cNvSpPr>
          <p:nvPr/>
        </p:nvSpPr>
        <p:spPr bwMode="auto">
          <a:xfrm>
            <a:off x="2057400" y="6186488"/>
            <a:ext cx="4800600" cy="0"/>
          </a:xfrm>
          <a:prstGeom prst="line">
            <a:avLst/>
          </a:prstGeom>
          <a:noFill/>
          <a:ln w="12700">
            <a:solidFill>
              <a:schemeClr val="tx1"/>
            </a:solidFill>
            <a:round/>
            <a:headEnd type="triangle" w="med" len="med"/>
            <a:tailEnd type="triangle" w="med" len="med"/>
          </a:ln>
          <a:effectLst/>
        </p:spPr>
        <p:txBody>
          <a:bodyPr/>
          <a:lstStyle/>
          <a:p>
            <a:endParaRPr lang="en-US"/>
          </a:p>
        </p:txBody>
      </p:sp>
      <p:sp>
        <p:nvSpPr>
          <p:cNvPr id="1670160" name="Text Box 16"/>
          <p:cNvSpPr txBox="1">
            <a:spLocks noChangeArrowheads="1"/>
          </p:cNvSpPr>
          <p:nvPr/>
        </p:nvSpPr>
        <p:spPr bwMode="auto">
          <a:xfrm>
            <a:off x="2133600" y="6262688"/>
            <a:ext cx="4724400" cy="366712"/>
          </a:xfrm>
          <a:prstGeom prst="rect">
            <a:avLst/>
          </a:prstGeom>
          <a:noFill/>
          <a:ln w="12700">
            <a:noFill/>
            <a:miter lim="800000"/>
            <a:headEnd/>
            <a:tailEnd/>
          </a:ln>
          <a:effectLst/>
        </p:spPr>
        <p:txBody>
          <a:bodyPr>
            <a:spAutoFit/>
          </a:bodyPr>
          <a:lstStyle/>
          <a:p>
            <a:pPr algn="ctr"/>
            <a:r>
              <a:rPr lang="en-US">
                <a:solidFill>
                  <a:schemeClr val="tx1"/>
                </a:solidFill>
              </a:rPr>
              <a:t>(Relative) size of the memory at each level</a:t>
            </a:r>
          </a:p>
        </p:txBody>
      </p:sp>
      <p:grpSp>
        <p:nvGrpSpPr>
          <p:cNvPr id="2" name="Group 17"/>
          <p:cNvGrpSpPr>
            <a:grpSpLocks/>
          </p:cNvGrpSpPr>
          <p:nvPr/>
        </p:nvGrpSpPr>
        <p:grpSpPr bwMode="auto">
          <a:xfrm>
            <a:off x="7010400" y="1980534"/>
            <a:ext cx="1905000" cy="3901160"/>
            <a:chOff x="4416" y="372"/>
            <a:chExt cx="1200" cy="2796"/>
          </a:xfrm>
        </p:grpSpPr>
        <p:sp>
          <p:nvSpPr>
            <p:cNvPr id="1670162" name="Line 18"/>
            <p:cNvSpPr>
              <a:spLocks noChangeShapeType="1"/>
            </p:cNvSpPr>
            <p:nvPr/>
          </p:nvSpPr>
          <p:spPr bwMode="auto">
            <a:xfrm>
              <a:off x="4416" y="960"/>
              <a:ext cx="0" cy="2208"/>
            </a:xfrm>
            <a:prstGeom prst="line">
              <a:avLst/>
            </a:prstGeom>
            <a:noFill/>
            <a:ln w="12700">
              <a:solidFill>
                <a:schemeClr val="tx1"/>
              </a:solidFill>
              <a:round/>
              <a:headEnd/>
              <a:tailEnd type="triangle" w="med" len="med"/>
            </a:ln>
            <a:effectLst/>
          </p:spPr>
          <p:txBody>
            <a:bodyPr/>
            <a:lstStyle/>
            <a:p>
              <a:endParaRPr lang="en-US"/>
            </a:p>
          </p:txBody>
        </p:sp>
        <p:sp>
          <p:nvSpPr>
            <p:cNvPr id="1670163" name="Text Box 19"/>
            <p:cNvSpPr txBox="1">
              <a:spLocks noChangeArrowheads="1"/>
            </p:cNvSpPr>
            <p:nvPr/>
          </p:nvSpPr>
          <p:spPr bwMode="auto">
            <a:xfrm>
              <a:off x="4512" y="372"/>
              <a:ext cx="1104" cy="2250"/>
            </a:xfrm>
            <a:prstGeom prst="rect">
              <a:avLst/>
            </a:prstGeom>
            <a:noFill/>
            <a:ln w="12700">
              <a:noFill/>
              <a:miter lim="800000"/>
              <a:headEnd/>
              <a:tailEnd/>
            </a:ln>
            <a:effectLst/>
          </p:spPr>
          <p:txBody>
            <a:bodyPr>
              <a:spAutoFit/>
            </a:bodyPr>
            <a:lstStyle/>
            <a:p>
              <a:r>
                <a:rPr lang="en-US" altLang="zh-CN" dirty="0"/>
                <a:t>Inclusive</a:t>
              </a:r>
              <a:r>
                <a:rPr lang="en-US" altLang="zh-CN" dirty="0">
                  <a:solidFill>
                    <a:schemeClr val="tx1"/>
                  </a:solidFill>
                </a:rPr>
                <a:t>– what is in L1$ is a subset of what is in L2$  is a subset of what is in MM that is a subset of is in SM </a:t>
              </a:r>
              <a:r>
                <a:rPr lang="en-US" altLang="zh-CN" dirty="0"/>
                <a:t>(</a:t>
              </a:r>
              <a:r>
                <a:rPr lang="zh-CN" altLang="en-US" dirty="0"/>
                <a:t>这其实是为了说明存储器是一个真正的层次结构</a:t>
              </a:r>
              <a:r>
                <a:rPr lang="en-US" altLang="zh-CN" dirty="0"/>
                <a:t>)</a:t>
              </a:r>
            </a:p>
          </p:txBody>
        </p:sp>
      </p:grpSp>
      <p:grpSp>
        <p:nvGrpSpPr>
          <p:cNvPr id="3" name="Group 20"/>
          <p:cNvGrpSpPr>
            <a:grpSpLocks/>
          </p:cNvGrpSpPr>
          <p:nvPr/>
        </p:nvGrpSpPr>
        <p:grpSpPr bwMode="auto">
          <a:xfrm>
            <a:off x="4495800" y="2452688"/>
            <a:ext cx="0" cy="2895600"/>
            <a:chOff x="2832" y="1065"/>
            <a:chExt cx="0" cy="1824"/>
          </a:xfrm>
        </p:grpSpPr>
        <p:sp>
          <p:nvSpPr>
            <p:cNvPr id="1670165" name="Line 21"/>
            <p:cNvSpPr>
              <a:spLocks noChangeShapeType="1"/>
            </p:cNvSpPr>
            <p:nvPr/>
          </p:nvSpPr>
          <p:spPr bwMode="auto">
            <a:xfrm>
              <a:off x="2832" y="1065"/>
              <a:ext cx="0" cy="192"/>
            </a:xfrm>
            <a:prstGeom prst="line">
              <a:avLst/>
            </a:prstGeom>
            <a:noFill/>
            <a:ln w="12700">
              <a:solidFill>
                <a:schemeClr val="tx1"/>
              </a:solidFill>
              <a:round/>
              <a:headEnd type="triangle" w="med" len="med"/>
              <a:tailEnd type="triangle" w="med" len="med"/>
            </a:ln>
            <a:effectLst/>
          </p:spPr>
          <p:txBody>
            <a:bodyPr/>
            <a:lstStyle/>
            <a:p>
              <a:endParaRPr lang="en-US"/>
            </a:p>
          </p:txBody>
        </p:sp>
        <p:sp>
          <p:nvSpPr>
            <p:cNvPr id="1670166" name="Line 22"/>
            <p:cNvSpPr>
              <a:spLocks noChangeShapeType="1"/>
            </p:cNvSpPr>
            <p:nvPr/>
          </p:nvSpPr>
          <p:spPr bwMode="auto">
            <a:xfrm>
              <a:off x="2832" y="1641"/>
              <a:ext cx="0" cy="192"/>
            </a:xfrm>
            <a:prstGeom prst="line">
              <a:avLst/>
            </a:prstGeom>
            <a:noFill/>
            <a:ln w="19050">
              <a:solidFill>
                <a:schemeClr val="tx1"/>
              </a:solidFill>
              <a:round/>
              <a:headEnd type="triangle" w="med" len="med"/>
              <a:tailEnd type="triangle" w="med" len="med"/>
            </a:ln>
            <a:effectLst/>
          </p:spPr>
          <p:txBody>
            <a:bodyPr/>
            <a:lstStyle/>
            <a:p>
              <a:endParaRPr lang="en-US"/>
            </a:p>
          </p:txBody>
        </p:sp>
        <p:sp>
          <p:nvSpPr>
            <p:cNvPr id="1670167" name="Line 23"/>
            <p:cNvSpPr>
              <a:spLocks noChangeShapeType="1"/>
            </p:cNvSpPr>
            <p:nvPr/>
          </p:nvSpPr>
          <p:spPr bwMode="auto">
            <a:xfrm>
              <a:off x="2832" y="2553"/>
              <a:ext cx="0" cy="336"/>
            </a:xfrm>
            <a:prstGeom prst="line">
              <a:avLst/>
            </a:prstGeom>
            <a:noFill/>
            <a:ln w="38100">
              <a:solidFill>
                <a:schemeClr val="tx1"/>
              </a:solidFill>
              <a:round/>
              <a:headEnd type="triangle" w="med" len="med"/>
              <a:tailEnd type="triangle" w="med" len="med"/>
            </a:ln>
            <a:effectLst/>
          </p:spPr>
          <p:txBody>
            <a:bodyPr/>
            <a:lstStyle/>
            <a:p>
              <a:endParaRPr lang="en-US"/>
            </a:p>
          </p:txBody>
        </p:sp>
        <p:sp>
          <p:nvSpPr>
            <p:cNvPr id="1670168" name="Line 24"/>
            <p:cNvSpPr>
              <a:spLocks noChangeShapeType="1"/>
            </p:cNvSpPr>
            <p:nvPr/>
          </p:nvSpPr>
          <p:spPr bwMode="auto">
            <a:xfrm>
              <a:off x="2832" y="2121"/>
              <a:ext cx="0" cy="192"/>
            </a:xfrm>
            <a:prstGeom prst="line">
              <a:avLst/>
            </a:prstGeom>
            <a:noFill/>
            <a:ln w="19050">
              <a:solidFill>
                <a:schemeClr val="tx1"/>
              </a:solidFill>
              <a:round/>
              <a:headEnd type="triangle" w="med" len="med"/>
              <a:tailEnd type="triangle" w="med" len="med"/>
            </a:ln>
            <a:effectLst/>
          </p:spPr>
          <p:txBody>
            <a:bodyPr/>
            <a:lstStyle/>
            <a:p>
              <a:endParaRPr lang="en-US"/>
            </a:p>
          </p:txBody>
        </p:sp>
      </p:grpSp>
      <p:grpSp>
        <p:nvGrpSpPr>
          <p:cNvPr id="4" name="Group 25"/>
          <p:cNvGrpSpPr>
            <a:grpSpLocks/>
          </p:cNvGrpSpPr>
          <p:nvPr/>
        </p:nvGrpSpPr>
        <p:grpSpPr bwMode="auto">
          <a:xfrm>
            <a:off x="4495800" y="2476500"/>
            <a:ext cx="3203575" cy="2827338"/>
            <a:chOff x="2832" y="1080"/>
            <a:chExt cx="2018" cy="1781"/>
          </a:xfrm>
        </p:grpSpPr>
        <p:sp>
          <p:nvSpPr>
            <p:cNvPr id="1670170" name="Text Box 26"/>
            <p:cNvSpPr txBox="1">
              <a:spLocks noChangeArrowheads="1"/>
            </p:cNvSpPr>
            <p:nvPr/>
          </p:nvSpPr>
          <p:spPr bwMode="auto">
            <a:xfrm>
              <a:off x="2832" y="1080"/>
              <a:ext cx="1042" cy="212"/>
            </a:xfrm>
            <a:prstGeom prst="rect">
              <a:avLst/>
            </a:prstGeom>
            <a:noFill/>
            <a:ln w="12700">
              <a:noFill/>
              <a:miter lim="800000"/>
              <a:headEnd/>
              <a:tailEnd/>
            </a:ln>
            <a:effectLst/>
          </p:spPr>
          <p:txBody>
            <a:bodyPr wrap="none">
              <a:spAutoFit/>
            </a:bodyPr>
            <a:lstStyle/>
            <a:p>
              <a:r>
                <a:rPr lang="en-US" sz="1600">
                  <a:solidFill>
                    <a:schemeClr val="tx1"/>
                  </a:solidFill>
                </a:rPr>
                <a:t>4-8 bytes (</a:t>
              </a:r>
              <a:r>
                <a:rPr lang="en-US" sz="1600"/>
                <a:t>word</a:t>
              </a:r>
              <a:r>
                <a:rPr lang="en-US" sz="1600">
                  <a:solidFill>
                    <a:schemeClr val="tx1"/>
                  </a:solidFill>
                </a:rPr>
                <a:t>)</a:t>
              </a:r>
            </a:p>
          </p:txBody>
        </p:sp>
        <p:sp>
          <p:nvSpPr>
            <p:cNvPr id="1670171" name="Text Box 27"/>
            <p:cNvSpPr txBox="1">
              <a:spLocks noChangeArrowheads="1"/>
            </p:cNvSpPr>
            <p:nvPr/>
          </p:nvSpPr>
          <p:spPr bwMode="auto">
            <a:xfrm>
              <a:off x="2832" y="2169"/>
              <a:ext cx="1008" cy="212"/>
            </a:xfrm>
            <a:prstGeom prst="rect">
              <a:avLst/>
            </a:prstGeom>
            <a:noFill/>
            <a:ln w="12700">
              <a:noFill/>
              <a:miter lim="800000"/>
              <a:headEnd/>
              <a:tailEnd/>
            </a:ln>
            <a:effectLst/>
          </p:spPr>
          <p:txBody>
            <a:bodyPr>
              <a:spAutoFit/>
            </a:bodyPr>
            <a:lstStyle/>
            <a:p>
              <a:r>
                <a:rPr lang="en-US" sz="1600">
                  <a:solidFill>
                    <a:schemeClr val="tx1"/>
                  </a:solidFill>
                </a:rPr>
                <a:t>1 to 4 blocks</a:t>
              </a:r>
            </a:p>
          </p:txBody>
        </p:sp>
        <p:sp>
          <p:nvSpPr>
            <p:cNvPr id="1670172" name="Text Box 28"/>
            <p:cNvSpPr txBox="1">
              <a:spLocks noChangeArrowheads="1"/>
            </p:cNvSpPr>
            <p:nvPr/>
          </p:nvSpPr>
          <p:spPr bwMode="auto">
            <a:xfrm>
              <a:off x="2832" y="2649"/>
              <a:ext cx="2018" cy="212"/>
            </a:xfrm>
            <a:prstGeom prst="rect">
              <a:avLst/>
            </a:prstGeom>
            <a:noFill/>
            <a:ln w="12700">
              <a:noFill/>
              <a:miter lim="800000"/>
              <a:headEnd/>
              <a:tailEnd/>
            </a:ln>
            <a:effectLst/>
          </p:spPr>
          <p:txBody>
            <a:bodyPr wrap="none">
              <a:spAutoFit/>
            </a:bodyPr>
            <a:lstStyle/>
            <a:p>
              <a:r>
                <a:rPr lang="en-US" sz="1600">
                  <a:solidFill>
                    <a:schemeClr val="tx1"/>
                  </a:solidFill>
                </a:rPr>
                <a:t>1,024+ bytes (</a:t>
              </a:r>
              <a:r>
                <a:rPr lang="en-US" sz="1600"/>
                <a:t>disk sector = page</a:t>
              </a:r>
              <a:r>
                <a:rPr lang="en-US" sz="1600">
                  <a:solidFill>
                    <a:schemeClr val="tx1"/>
                  </a:solidFill>
                </a:rPr>
                <a:t>)</a:t>
              </a:r>
            </a:p>
          </p:txBody>
        </p:sp>
        <p:sp>
          <p:nvSpPr>
            <p:cNvPr id="1670173" name="Text Box 29"/>
            <p:cNvSpPr txBox="1">
              <a:spLocks noChangeArrowheads="1"/>
            </p:cNvSpPr>
            <p:nvPr/>
          </p:nvSpPr>
          <p:spPr bwMode="auto">
            <a:xfrm>
              <a:off x="2832" y="1689"/>
              <a:ext cx="1152" cy="212"/>
            </a:xfrm>
            <a:prstGeom prst="rect">
              <a:avLst/>
            </a:prstGeom>
            <a:noFill/>
            <a:ln w="12700">
              <a:noFill/>
              <a:miter lim="800000"/>
              <a:headEnd/>
              <a:tailEnd/>
            </a:ln>
            <a:effectLst/>
          </p:spPr>
          <p:txBody>
            <a:bodyPr>
              <a:spAutoFit/>
            </a:bodyPr>
            <a:lstStyle/>
            <a:p>
              <a:r>
                <a:rPr lang="en-US" sz="1600">
                  <a:solidFill>
                    <a:schemeClr val="tx1"/>
                  </a:solidFill>
                </a:rPr>
                <a:t>8-32 bytes (</a:t>
              </a:r>
              <a:r>
                <a:rPr lang="en-US" sz="1600"/>
                <a:t>block</a:t>
              </a:r>
              <a:r>
                <a:rPr lang="en-US" sz="1600">
                  <a:solidFill>
                    <a:schemeClr val="tx1"/>
                  </a:solidFill>
                </a:rPr>
                <a:t>)</a:t>
              </a:r>
            </a:p>
          </p:txBody>
        </p:sp>
      </p:grpSp>
      <p:sp>
        <p:nvSpPr>
          <p:cNvPr id="1670174" name="Rectangle 30"/>
          <p:cNvSpPr>
            <a:spLocks noChangeArrowheads="1"/>
          </p:cNvSpPr>
          <p:nvPr/>
        </p:nvSpPr>
        <p:spPr bwMode="auto">
          <a:xfrm>
            <a:off x="457200" y="762000"/>
            <a:ext cx="8382000" cy="789960"/>
          </a:xfrm>
          <a:prstGeom prst="rect">
            <a:avLst/>
          </a:prstGeom>
          <a:noFill/>
          <a:ln w="12700">
            <a:noFill/>
            <a:miter lim="800000"/>
            <a:headEnd/>
            <a:tailEnd/>
          </a:ln>
          <a:effectLst/>
        </p:spPr>
        <p:txBody>
          <a:bodyPr lIns="63500" tIns="25400" rIns="63500" bIns="25400">
            <a:spAutoFit/>
          </a:bodyPr>
          <a:lstStyle/>
          <a:p>
            <a:pPr marL="287338" indent="-287338">
              <a:spcBef>
                <a:spcPct val="30000"/>
              </a:spcBef>
              <a:buClr>
                <a:schemeClr val="accent1"/>
              </a:buClr>
              <a:buSzPct val="75000"/>
              <a:buFont typeface="Wingdings" pitchFamily="2" charset="2"/>
              <a:buChar char="q"/>
            </a:pPr>
            <a:r>
              <a:rPr lang="zh-CN" altLang="en-US" sz="2400" dirty="0" smtClean="0">
                <a:solidFill>
                  <a:schemeClr val="tx1"/>
                </a:solidFill>
              </a:rPr>
              <a:t>充分利用了局部性的原则，在最快和最廉价的技术帮助下提供给用户越来越多可用的存储空间</a:t>
            </a:r>
            <a:endParaRPr lang="en-US" sz="2400" dirty="0">
              <a:solidFill>
                <a:schemeClr val="tx1"/>
              </a:solidFill>
            </a:endParaRPr>
          </a:p>
        </p:txBody>
      </p:sp>
      <p:sp>
        <p:nvSpPr>
          <p:cNvPr id="1670175" name="Oval 31"/>
          <p:cNvSpPr>
            <a:spLocks noChangeArrowheads="1"/>
          </p:cNvSpPr>
          <p:nvPr/>
        </p:nvSpPr>
        <p:spPr bwMode="auto">
          <a:xfrm>
            <a:off x="2286000" y="4495800"/>
            <a:ext cx="4495800" cy="1295400"/>
          </a:xfrm>
          <a:prstGeom prst="ellipse">
            <a:avLst/>
          </a:prstGeom>
          <a:noFill/>
          <a:ln w="28575">
            <a:solidFill>
              <a:schemeClr val="accent1"/>
            </a:solidFill>
            <a:round/>
            <a:headEnd/>
            <a:tailEnd/>
          </a:ln>
          <a:effectLst/>
        </p:spPr>
        <p:txBody>
          <a:bodyPr wrap="none" anchor="ctr"/>
          <a:lstStyle/>
          <a:p>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1670175"/>
                                        </p:tgtEl>
                                        <p:attrNameLst>
                                          <p:attrName>style.visibility</p:attrName>
                                        </p:attrNameLst>
                                      </p:cBhvr>
                                      <p:to>
                                        <p:strVal val="visible"/>
                                      </p:to>
                                    </p:set>
                                    <p:anim calcmode="lin" valueType="num">
                                      <p:cBhvr>
                                        <p:cTn id="7" dur="1000" fill="hold"/>
                                        <p:tgtEl>
                                          <p:spTgt spid="1670175"/>
                                        </p:tgtEl>
                                        <p:attrNameLst>
                                          <p:attrName>ppt_w</p:attrName>
                                        </p:attrNameLst>
                                      </p:cBhvr>
                                      <p:tavLst>
                                        <p:tav tm="0">
                                          <p:val>
                                            <p:strVal val="#ppt_w*0.70"/>
                                          </p:val>
                                        </p:tav>
                                        <p:tav tm="100000">
                                          <p:val>
                                            <p:strVal val="#ppt_w"/>
                                          </p:val>
                                        </p:tav>
                                      </p:tavLst>
                                    </p:anim>
                                    <p:anim calcmode="lin" valueType="num">
                                      <p:cBhvr>
                                        <p:cTn id="8" dur="1000" fill="hold"/>
                                        <p:tgtEl>
                                          <p:spTgt spid="1670175"/>
                                        </p:tgtEl>
                                        <p:attrNameLst>
                                          <p:attrName>ppt_h</p:attrName>
                                        </p:attrNameLst>
                                      </p:cBhvr>
                                      <p:tavLst>
                                        <p:tav tm="0">
                                          <p:val>
                                            <p:strVal val="#ppt_h"/>
                                          </p:val>
                                        </p:tav>
                                        <p:tav tm="100000">
                                          <p:val>
                                            <p:strVal val="#ppt_h"/>
                                          </p:val>
                                        </p:tav>
                                      </p:tavLst>
                                    </p:anim>
                                    <p:animEffect transition="in" filter="fade">
                                      <p:cBhvr>
                                        <p:cTn id="9" dur="1000"/>
                                        <p:tgtEl>
                                          <p:spTgt spid="16701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7017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6946" name="Rectangle 2"/>
          <p:cNvSpPr>
            <a:spLocks noGrp="1" noChangeArrowheads="1"/>
          </p:cNvSpPr>
          <p:nvPr>
            <p:ph type="title"/>
          </p:nvPr>
        </p:nvSpPr>
        <p:spPr>
          <a:xfrm>
            <a:off x="533400" y="304800"/>
            <a:ext cx="8153400" cy="426142"/>
          </a:xfrm>
        </p:spPr>
        <p:txBody>
          <a:bodyPr/>
          <a:lstStyle/>
          <a:p>
            <a:r>
              <a:rPr lang="zh-CN" altLang="en-US" dirty="0" smtClean="0"/>
              <a:t>虚拟存储器</a:t>
            </a:r>
            <a:endParaRPr lang="en-US" dirty="0"/>
          </a:p>
        </p:txBody>
      </p:sp>
      <p:sp>
        <p:nvSpPr>
          <p:cNvPr id="1746947" name="Rectangle 3"/>
          <p:cNvSpPr>
            <a:spLocks noGrp="1" noChangeArrowheads="1"/>
          </p:cNvSpPr>
          <p:nvPr>
            <p:ph type="body" idx="1"/>
          </p:nvPr>
        </p:nvSpPr>
        <p:spPr>
          <a:xfrm>
            <a:off x="533400" y="838200"/>
            <a:ext cx="8153400" cy="4529445"/>
          </a:xfrm>
        </p:spPr>
        <p:txBody>
          <a:bodyPr/>
          <a:lstStyle/>
          <a:p>
            <a:pPr>
              <a:lnSpc>
                <a:spcPct val="100000"/>
              </a:lnSpc>
              <a:spcBef>
                <a:spcPts val="600"/>
              </a:spcBef>
            </a:pPr>
            <a:r>
              <a:rPr lang="zh-CN" altLang="en-US" dirty="0" smtClean="0"/>
              <a:t>将主存用作辅助存储器高速缓存的技术</a:t>
            </a:r>
            <a:endParaRPr lang="en-US" dirty="0" smtClean="0"/>
          </a:p>
          <a:p>
            <a:pPr lvl="1">
              <a:lnSpc>
                <a:spcPct val="100000"/>
              </a:lnSpc>
              <a:spcBef>
                <a:spcPts val="600"/>
              </a:spcBef>
            </a:pPr>
            <a:r>
              <a:rPr lang="zh-CN" altLang="en-US" dirty="0" smtClean="0"/>
              <a:t>允许在多道程序之间有效而</a:t>
            </a:r>
            <a:r>
              <a:rPr lang="zh-CN" altLang="en-US" dirty="0" smtClean="0">
                <a:solidFill>
                  <a:srgbClr val="FF0000"/>
                </a:solidFill>
              </a:rPr>
              <a:t>安全</a:t>
            </a:r>
            <a:r>
              <a:rPr lang="zh-CN" altLang="en-US" dirty="0" smtClean="0"/>
              <a:t>地共享存储器</a:t>
            </a:r>
            <a:endParaRPr lang="en-US" dirty="0" smtClean="0"/>
          </a:p>
          <a:p>
            <a:pPr lvl="1">
              <a:lnSpc>
                <a:spcPct val="100000"/>
              </a:lnSpc>
              <a:spcBef>
                <a:spcPts val="600"/>
              </a:spcBef>
            </a:pPr>
            <a:r>
              <a:rPr lang="zh-CN" altLang="en-US" dirty="0" smtClean="0"/>
              <a:t>使那些需要比物理存储器更大的存储空间的程序能够运行</a:t>
            </a:r>
            <a:r>
              <a:rPr lang="en-US" dirty="0" smtClean="0"/>
              <a:t> </a:t>
            </a:r>
            <a:endParaRPr lang="en-US" dirty="0"/>
          </a:p>
          <a:p>
            <a:pPr lvl="1">
              <a:lnSpc>
                <a:spcPct val="100000"/>
              </a:lnSpc>
              <a:spcBef>
                <a:spcPts val="600"/>
              </a:spcBef>
            </a:pPr>
            <a:r>
              <a:rPr lang="zh-CN" altLang="en-US" dirty="0" smtClean="0"/>
              <a:t>提供重定位来简化执行时的程序加载过程</a:t>
            </a:r>
            <a:r>
              <a:rPr lang="en-US" dirty="0" smtClean="0"/>
              <a:t> (</a:t>
            </a:r>
            <a:r>
              <a:rPr lang="zh-CN" altLang="en-US" dirty="0" smtClean="0"/>
              <a:t>例如</a:t>
            </a:r>
            <a:r>
              <a:rPr lang="en-US" dirty="0" smtClean="0"/>
              <a:t>,</a:t>
            </a:r>
            <a:r>
              <a:rPr lang="zh-CN" altLang="en-US" dirty="0" smtClean="0"/>
              <a:t>允许将程序加载到主存中的任何位置</a:t>
            </a:r>
            <a:r>
              <a:rPr lang="en-US" dirty="0" smtClean="0"/>
              <a:t>)</a:t>
            </a:r>
            <a:endParaRPr lang="en-US" dirty="0"/>
          </a:p>
          <a:p>
            <a:pPr>
              <a:lnSpc>
                <a:spcPct val="100000"/>
              </a:lnSpc>
              <a:spcBef>
                <a:spcPts val="600"/>
              </a:spcBef>
            </a:pPr>
            <a:r>
              <a:rPr lang="zh-CN" altLang="en-US" dirty="0" smtClean="0"/>
              <a:t>工作原理</a:t>
            </a:r>
            <a:r>
              <a:rPr lang="en-US" dirty="0" smtClean="0"/>
              <a:t>?  </a:t>
            </a:r>
            <a:r>
              <a:rPr lang="en-US" dirty="0"/>
              <a:t>– </a:t>
            </a:r>
            <a:r>
              <a:rPr lang="zh-CN" altLang="en-US" dirty="0" smtClean="0"/>
              <a:t>还是局部性原则</a:t>
            </a:r>
            <a:endParaRPr lang="en-US" dirty="0"/>
          </a:p>
          <a:p>
            <a:pPr lvl="1">
              <a:lnSpc>
                <a:spcPct val="100000"/>
              </a:lnSpc>
              <a:spcBef>
                <a:spcPts val="600"/>
              </a:spcBef>
            </a:pPr>
            <a:r>
              <a:rPr lang="zh-CN" altLang="en-US" dirty="0" smtClean="0"/>
              <a:t>在任何时间内，程序都是可能去访问整个地址空间内某一部分相对较小的地址空间</a:t>
            </a:r>
            <a:endParaRPr lang="en-US" dirty="0"/>
          </a:p>
          <a:p>
            <a:pPr>
              <a:lnSpc>
                <a:spcPct val="100000"/>
              </a:lnSpc>
              <a:spcBef>
                <a:spcPts val="600"/>
              </a:spcBef>
            </a:pPr>
            <a:r>
              <a:rPr lang="zh-CN" altLang="en-US" dirty="0" smtClean="0"/>
              <a:t>每个程序都是编译到它自己的地址空间</a:t>
            </a:r>
            <a:r>
              <a:rPr lang="en-US" dirty="0" smtClean="0"/>
              <a:t>–</a:t>
            </a:r>
            <a:r>
              <a:rPr lang="zh-CN" altLang="en-US" dirty="0" smtClean="0"/>
              <a:t>一个</a:t>
            </a:r>
            <a:r>
              <a:rPr lang="zh-CN" altLang="en-US" dirty="0" smtClean="0">
                <a:solidFill>
                  <a:srgbClr val="FF0000"/>
                </a:solidFill>
              </a:rPr>
              <a:t>“虚拟”</a:t>
            </a:r>
            <a:r>
              <a:rPr lang="zh-CN" altLang="en-US" dirty="0" smtClean="0"/>
              <a:t>的地址空间</a:t>
            </a:r>
            <a:endParaRPr lang="en-US" dirty="0"/>
          </a:p>
          <a:p>
            <a:pPr lvl="1">
              <a:lnSpc>
                <a:spcPct val="100000"/>
              </a:lnSpc>
              <a:spcBef>
                <a:spcPts val="600"/>
              </a:spcBef>
            </a:pPr>
            <a:r>
              <a:rPr lang="zh-CN" altLang="en-US" dirty="0" smtClean="0"/>
              <a:t>在程序运行时，每个</a:t>
            </a:r>
            <a:r>
              <a:rPr lang="zh-CN" altLang="en-US" dirty="0" smtClean="0">
                <a:solidFill>
                  <a:srgbClr val="FF0000"/>
                </a:solidFill>
              </a:rPr>
              <a:t>虚拟地址</a:t>
            </a:r>
            <a:r>
              <a:rPr lang="zh-CN" altLang="en-US" dirty="0" smtClean="0"/>
              <a:t>都是必须要转化为</a:t>
            </a:r>
            <a:r>
              <a:rPr lang="zh-CN" altLang="en-US" dirty="0" smtClean="0">
                <a:solidFill>
                  <a:srgbClr val="FF0000"/>
                </a:solidFill>
              </a:rPr>
              <a:t>物理地址</a:t>
            </a:r>
            <a:r>
              <a:rPr lang="en-US" dirty="0" smtClean="0">
                <a:solidFill>
                  <a:srgbClr val="FF0000"/>
                </a:solidFill>
              </a:rPr>
              <a:t> </a:t>
            </a:r>
            <a:r>
              <a:rPr lang="en-US" dirty="0" smtClean="0"/>
              <a:t>(</a:t>
            </a:r>
            <a:r>
              <a:rPr lang="zh-CN" altLang="en-US" dirty="0" smtClean="0"/>
              <a:t>主存中的地址</a:t>
            </a:r>
            <a:r>
              <a:rPr lang="en-US" dirty="0" smtClean="0"/>
              <a:t>)</a:t>
            </a:r>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74694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4694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746947">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746947">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746947">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746947">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746947">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74694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6947"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7970" name="Rectangle 2"/>
          <p:cNvSpPr>
            <a:spLocks noGrp="1" noChangeArrowheads="1"/>
          </p:cNvSpPr>
          <p:nvPr>
            <p:ph type="title"/>
          </p:nvPr>
        </p:nvSpPr>
        <p:spPr>
          <a:xfrm>
            <a:off x="533400" y="304800"/>
            <a:ext cx="8153400" cy="426142"/>
          </a:xfrm>
        </p:spPr>
        <p:txBody>
          <a:bodyPr/>
          <a:lstStyle/>
          <a:p>
            <a:r>
              <a:rPr lang="zh-CN" altLang="en-US" dirty="0" smtClean="0"/>
              <a:t>共享物理内存的两个程序</a:t>
            </a:r>
            <a:endParaRPr lang="en-US" dirty="0"/>
          </a:p>
        </p:txBody>
      </p:sp>
      <p:sp>
        <p:nvSpPr>
          <p:cNvPr id="1747972" name="Rectangle 4"/>
          <p:cNvSpPr>
            <a:spLocks noChangeArrowheads="1"/>
          </p:cNvSpPr>
          <p:nvPr/>
        </p:nvSpPr>
        <p:spPr bwMode="auto">
          <a:xfrm>
            <a:off x="3314700" y="2895600"/>
            <a:ext cx="1752600" cy="1371600"/>
          </a:xfrm>
          <a:prstGeom prst="rect">
            <a:avLst/>
          </a:prstGeom>
          <a:noFill/>
          <a:ln w="12700">
            <a:solidFill>
              <a:schemeClr val="tx1"/>
            </a:solidFill>
            <a:miter lim="800000"/>
            <a:headEnd/>
            <a:tailEnd/>
          </a:ln>
          <a:effectLst/>
        </p:spPr>
        <p:txBody>
          <a:bodyPr wrap="none" anchor="ctr"/>
          <a:lstStyle/>
          <a:p>
            <a:endParaRPr lang="en-US"/>
          </a:p>
        </p:txBody>
      </p:sp>
      <p:sp>
        <p:nvSpPr>
          <p:cNvPr id="1747973" name="Line 5"/>
          <p:cNvSpPr>
            <a:spLocks noChangeShapeType="1"/>
          </p:cNvSpPr>
          <p:nvPr/>
        </p:nvSpPr>
        <p:spPr bwMode="auto">
          <a:xfrm>
            <a:off x="3314700" y="3124200"/>
            <a:ext cx="1752600" cy="0"/>
          </a:xfrm>
          <a:prstGeom prst="line">
            <a:avLst/>
          </a:prstGeom>
          <a:noFill/>
          <a:ln w="12700">
            <a:solidFill>
              <a:schemeClr val="tx1"/>
            </a:solidFill>
            <a:round/>
            <a:headEnd/>
            <a:tailEnd/>
          </a:ln>
          <a:effectLst/>
        </p:spPr>
        <p:txBody>
          <a:bodyPr/>
          <a:lstStyle/>
          <a:p>
            <a:endParaRPr lang="en-US"/>
          </a:p>
        </p:txBody>
      </p:sp>
      <p:sp>
        <p:nvSpPr>
          <p:cNvPr id="1747974" name="Line 6"/>
          <p:cNvSpPr>
            <a:spLocks noChangeShapeType="1"/>
          </p:cNvSpPr>
          <p:nvPr/>
        </p:nvSpPr>
        <p:spPr bwMode="auto">
          <a:xfrm>
            <a:off x="3314700" y="3352800"/>
            <a:ext cx="1752600" cy="0"/>
          </a:xfrm>
          <a:prstGeom prst="line">
            <a:avLst/>
          </a:prstGeom>
          <a:noFill/>
          <a:ln w="12700">
            <a:solidFill>
              <a:schemeClr val="tx1"/>
            </a:solidFill>
            <a:round/>
            <a:headEnd/>
            <a:tailEnd/>
          </a:ln>
          <a:effectLst/>
        </p:spPr>
        <p:txBody>
          <a:bodyPr/>
          <a:lstStyle/>
          <a:p>
            <a:endParaRPr lang="en-US"/>
          </a:p>
        </p:txBody>
      </p:sp>
      <p:sp>
        <p:nvSpPr>
          <p:cNvPr id="1747975" name="Line 7"/>
          <p:cNvSpPr>
            <a:spLocks noChangeShapeType="1"/>
          </p:cNvSpPr>
          <p:nvPr/>
        </p:nvSpPr>
        <p:spPr bwMode="auto">
          <a:xfrm>
            <a:off x="3314700" y="3581400"/>
            <a:ext cx="1752600" cy="0"/>
          </a:xfrm>
          <a:prstGeom prst="line">
            <a:avLst/>
          </a:prstGeom>
          <a:noFill/>
          <a:ln w="12700">
            <a:solidFill>
              <a:schemeClr val="tx1"/>
            </a:solidFill>
            <a:round/>
            <a:headEnd/>
            <a:tailEnd/>
          </a:ln>
          <a:effectLst/>
        </p:spPr>
        <p:txBody>
          <a:bodyPr/>
          <a:lstStyle/>
          <a:p>
            <a:endParaRPr lang="en-US"/>
          </a:p>
        </p:txBody>
      </p:sp>
      <p:sp>
        <p:nvSpPr>
          <p:cNvPr id="1747976" name="Line 8"/>
          <p:cNvSpPr>
            <a:spLocks noChangeShapeType="1"/>
          </p:cNvSpPr>
          <p:nvPr/>
        </p:nvSpPr>
        <p:spPr bwMode="auto">
          <a:xfrm>
            <a:off x="3314700" y="3810000"/>
            <a:ext cx="1752600" cy="0"/>
          </a:xfrm>
          <a:prstGeom prst="line">
            <a:avLst/>
          </a:prstGeom>
          <a:noFill/>
          <a:ln w="12700">
            <a:solidFill>
              <a:schemeClr val="tx1"/>
            </a:solidFill>
            <a:round/>
            <a:headEnd/>
            <a:tailEnd/>
          </a:ln>
          <a:effectLst/>
        </p:spPr>
        <p:txBody>
          <a:bodyPr/>
          <a:lstStyle/>
          <a:p>
            <a:endParaRPr lang="en-US"/>
          </a:p>
        </p:txBody>
      </p:sp>
      <p:sp>
        <p:nvSpPr>
          <p:cNvPr id="1747977" name="Line 9"/>
          <p:cNvSpPr>
            <a:spLocks noChangeShapeType="1"/>
          </p:cNvSpPr>
          <p:nvPr/>
        </p:nvSpPr>
        <p:spPr bwMode="auto">
          <a:xfrm>
            <a:off x="3314700" y="4038600"/>
            <a:ext cx="1752600" cy="0"/>
          </a:xfrm>
          <a:prstGeom prst="line">
            <a:avLst/>
          </a:prstGeom>
          <a:noFill/>
          <a:ln w="12700">
            <a:solidFill>
              <a:schemeClr val="tx1"/>
            </a:solidFill>
            <a:round/>
            <a:headEnd/>
            <a:tailEnd/>
          </a:ln>
          <a:effectLst/>
        </p:spPr>
        <p:txBody>
          <a:bodyPr/>
          <a:lstStyle/>
          <a:p>
            <a:endParaRPr lang="en-US"/>
          </a:p>
        </p:txBody>
      </p:sp>
      <p:sp>
        <p:nvSpPr>
          <p:cNvPr id="1747985" name="Rectangle 17"/>
          <p:cNvSpPr>
            <a:spLocks noChangeArrowheads="1"/>
          </p:cNvSpPr>
          <p:nvPr/>
        </p:nvSpPr>
        <p:spPr bwMode="auto">
          <a:xfrm>
            <a:off x="6267450" y="3505200"/>
            <a:ext cx="1752600" cy="1828800"/>
          </a:xfrm>
          <a:prstGeom prst="rect">
            <a:avLst/>
          </a:prstGeom>
          <a:noFill/>
          <a:ln w="12700">
            <a:solidFill>
              <a:schemeClr val="tx1"/>
            </a:solidFill>
            <a:miter lim="800000"/>
            <a:headEnd/>
            <a:tailEnd/>
          </a:ln>
          <a:effectLst/>
        </p:spPr>
        <p:txBody>
          <a:bodyPr wrap="none" anchor="ctr"/>
          <a:lstStyle/>
          <a:p>
            <a:endParaRPr lang="en-US"/>
          </a:p>
        </p:txBody>
      </p:sp>
      <p:sp>
        <p:nvSpPr>
          <p:cNvPr id="1747986" name="Line 18"/>
          <p:cNvSpPr>
            <a:spLocks noChangeShapeType="1"/>
          </p:cNvSpPr>
          <p:nvPr/>
        </p:nvSpPr>
        <p:spPr bwMode="auto">
          <a:xfrm>
            <a:off x="6267450" y="3733800"/>
            <a:ext cx="1752600" cy="0"/>
          </a:xfrm>
          <a:prstGeom prst="line">
            <a:avLst/>
          </a:prstGeom>
          <a:noFill/>
          <a:ln w="12700">
            <a:solidFill>
              <a:schemeClr val="tx1"/>
            </a:solidFill>
            <a:round/>
            <a:headEnd/>
            <a:tailEnd/>
          </a:ln>
          <a:effectLst/>
        </p:spPr>
        <p:txBody>
          <a:bodyPr/>
          <a:lstStyle/>
          <a:p>
            <a:endParaRPr lang="en-US"/>
          </a:p>
        </p:txBody>
      </p:sp>
      <p:sp>
        <p:nvSpPr>
          <p:cNvPr id="1747987" name="Line 19"/>
          <p:cNvSpPr>
            <a:spLocks noChangeShapeType="1"/>
          </p:cNvSpPr>
          <p:nvPr/>
        </p:nvSpPr>
        <p:spPr bwMode="auto">
          <a:xfrm>
            <a:off x="6267450" y="3962400"/>
            <a:ext cx="1752600" cy="0"/>
          </a:xfrm>
          <a:prstGeom prst="line">
            <a:avLst/>
          </a:prstGeom>
          <a:noFill/>
          <a:ln w="12700">
            <a:solidFill>
              <a:schemeClr val="tx1"/>
            </a:solidFill>
            <a:round/>
            <a:headEnd/>
            <a:tailEnd/>
          </a:ln>
          <a:effectLst/>
        </p:spPr>
        <p:txBody>
          <a:bodyPr/>
          <a:lstStyle/>
          <a:p>
            <a:endParaRPr lang="en-US"/>
          </a:p>
        </p:txBody>
      </p:sp>
      <p:sp>
        <p:nvSpPr>
          <p:cNvPr id="1747988" name="Line 20"/>
          <p:cNvSpPr>
            <a:spLocks noChangeShapeType="1"/>
          </p:cNvSpPr>
          <p:nvPr/>
        </p:nvSpPr>
        <p:spPr bwMode="auto">
          <a:xfrm>
            <a:off x="6267450" y="4191000"/>
            <a:ext cx="1752600" cy="0"/>
          </a:xfrm>
          <a:prstGeom prst="line">
            <a:avLst/>
          </a:prstGeom>
          <a:noFill/>
          <a:ln w="12700">
            <a:solidFill>
              <a:schemeClr val="tx1"/>
            </a:solidFill>
            <a:round/>
            <a:headEnd/>
            <a:tailEnd/>
          </a:ln>
          <a:effectLst/>
        </p:spPr>
        <p:txBody>
          <a:bodyPr/>
          <a:lstStyle/>
          <a:p>
            <a:endParaRPr lang="en-US"/>
          </a:p>
        </p:txBody>
      </p:sp>
      <p:sp>
        <p:nvSpPr>
          <p:cNvPr id="1747989" name="Line 21"/>
          <p:cNvSpPr>
            <a:spLocks noChangeShapeType="1"/>
          </p:cNvSpPr>
          <p:nvPr/>
        </p:nvSpPr>
        <p:spPr bwMode="auto">
          <a:xfrm>
            <a:off x="6267450" y="4419600"/>
            <a:ext cx="1752600" cy="0"/>
          </a:xfrm>
          <a:prstGeom prst="line">
            <a:avLst/>
          </a:prstGeom>
          <a:noFill/>
          <a:ln w="12700">
            <a:solidFill>
              <a:schemeClr val="tx1"/>
            </a:solidFill>
            <a:round/>
            <a:headEnd/>
            <a:tailEnd/>
          </a:ln>
          <a:effectLst/>
        </p:spPr>
        <p:txBody>
          <a:bodyPr/>
          <a:lstStyle/>
          <a:p>
            <a:endParaRPr lang="en-US"/>
          </a:p>
        </p:txBody>
      </p:sp>
      <p:sp>
        <p:nvSpPr>
          <p:cNvPr id="1747990" name="Line 22"/>
          <p:cNvSpPr>
            <a:spLocks noChangeShapeType="1"/>
          </p:cNvSpPr>
          <p:nvPr/>
        </p:nvSpPr>
        <p:spPr bwMode="auto">
          <a:xfrm>
            <a:off x="6267450" y="4648200"/>
            <a:ext cx="1752600" cy="0"/>
          </a:xfrm>
          <a:prstGeom prst="line">
            <a:avLst/>
          </a:prstGeom>
          <a:noFill/>
          <a:ln w="12700">
            <a:solidFill>
              <a:schemeClr val="tx1"/>
            </a:solidFill>
            <a:round/>
            <a:headEnd/>
            <a:tailEnd/>
          </a:ln>
          <a:effectLst/>
        </p:spPr>
        <p:txBody>
          <a:bodyPr/>
          <a:lstStyle/>
          <a:p>
            <a:endParaRPr lang="en-US"/>
          </a:p>
        </p:txBody>
      </p:sp>
      <p:sp>
        <p:nvSpPr>
          <p:cNvPr id="1747991" name="Line 23"/>
          <p:cNvSpPr>
            <a:spLocks noChangeShapeType="1"/>
          </p:cNvSpPr>
          <p:nvPr/>
        </p:nvSpPr>
        <p:spPr bwMode="auto">
          <a:xfrm>
            <a:off x="6267450" y="4876800"/>
            <a:ext cx="1752600" cy="0"/>
          </a:xfrm>
          <a:prstGeom prst="line">
            <a:avLst/>
          </a:prstGeom>
          <a:noFill/>
          <a:ln w="12700">
            <a:solidFill>
              <a:schemeClr val="tx1"/>
            </a:solidFill>
            <a:round/>
            <a:headEnd/>
            <a:tailEnd/>
          </a:ln>
          <a:effectLst/>
        </p:spPr>
        <p:txBody>
          <a:bodyPr/>
          <a:lstStyle/>
          <a:p>
            <a:endParaRPr lang="en-US"/>
          </a:p>
        </p:txBody>
      </p:sp>
      <p:sp>
        <p:nvSpPr>
          <p:cNvPr id="1747992" name="Line 24"/>
          <p:cNvSpPr>
            <a:spLocks noChangeShapeType="1"/>
          </p:cNvSpPr>
          <p:nvPr/>
        </p:nvSpPr>
        <p:spPr bwMode="auto">
          <a:xfrm>
            <a:off x="6267450" y="5105400"/>
            <a:ext cx="1752600" cy="0"/>
          </a:xfrm>
          <a:prstGeom prst="line">
            <a:avLst/>
          </a:prstGeom>
          <a:noFill/>
          <a:ln w="12700">
            <a:solidFill>
              <a:schemeClr val="tx1"/>
            </a:solidFill>
            <a:round/>
            <a:headEnd/>
            <a:tailEnd/>
          </a:ln>
          <a:effectLst/>
        </p:spPr>
        <p:txBody>
          <a:bodyPr/>
          <a:lstStyle/>
          <a:p>
            <a:endParaRPr lang="en-US"/>
          </a:p>
        </p:txBody>
      </p:sp>
      <p:sp>
        <p:nvSpPr>
          <p:cNvPr id="1747994" name="AutoShape 26"/>
          <p:cNvSpPr>
            <a:spLocks noChangeArrowheads="1"/>
          </p:cNvSpPr>
          <p:nvPr/>
        </p:nvSpPr>
        <p:spPr bwMode="auto">
          <a:xfrm>
            <a:off x="704850" y="4114800"/>
            <a:ext cx="1905000" cy="685800"/>
          </a:xfrm>
          <a:prstGeom prst="can">
            <a:avLst>
              <a:gd name="adj" fmla="val 46065"/>
            </a:avLst>
          </a:prstGeom>
          <a:noFill/>
          <a:ln w="12700">
            <a:solidFill>
              <a:schemeClr val="tx1"/>
            </a:solidFill>
            <a:round/>
            <a:headEnd/>
            <a:tailEnd/>
          </a:ln>
          <a:effectLst/>
        </p:spPr>
        <p:txBody>
          <a:bodyPr wrap="none" anchor="ctr"/>
          <a:lstStyle/>
          <a:p>
            <a:endParaRPr lang="en-US"/>
          </a:p>
        </p:txBody>
      </p:sp>
      <p:sp>
        <p:nvSpPr>
          <p:cNvPr id="1747995" name="Text Box 27"/>
          <p:cNvSpPr txBox="1">
            <a:spLocks noChangeArrowheads="1"/>
          </p:cNvSpPr>
          <p:nvPr/>
        </p:nvSpPr>
        <p:spPr bwMode="auto">
          <a:xfrm>
            <a:off x="3460145" y="2286000"/>
            <a:ext cx="1569660" cy="646331"/>
          </a:xfrm>
          <a:prstGeom prst="rect">
            <a:avLst/>
          </a:prstGeom>
          <a:noFill/>
          <a:ln w="12700">
            <a:noFill/>
            <a:miter lim="800000"/>
            <a:headEnd/>
            <a:tailEnd/>
          </a:ln>
          <a:effectLst/>
        </p:spPr>
        <p:txBody>
          <a:bodyPr wrap="none">
            <a:spAutoFit/>
          </a:bodyPr>
          <a:lstStyle/>
          <a:p>
            <a:pPr algn="ctr"/>
            <a:r>
              <a:rPr lang="en-US" dirty="0">
                <a:solidFill>
                  <a:schemeClr val="tx1"/>
                </a:solidFill>
              </a:rPr>
              <a:t>Program 1</a:t>
            </a:r>
          </a:p>
          <a:p>
            <a:pPr algn="ctr"/>
            <a:r>
              <a:rPr lang="zh-CN" altLang="en-US" dirty="0" smtClean="0">
                <a:solidFill>
                  <a:schemeClr val="tx1"/>
                </a:solidFill>
              </a:rPr>
              <a:t>虚拟地址空间</a:t>
            </a:r>
            <a:endParaRPr lang="en-US" dirty="0">
              <a:solidFill>
                <a:schemeClr val="tx1"/>
              </a:solidFill>
            </a:endParaRPr>
          </a:p>
        </p:txBody>
      </p:sp>
      <p:sp>
        <p:nvSpPr>
          <p:cNvPr id="1747996" name="Text Box 28"/>
          <p:cNvSpPr txBox="1">
            <a:spLocks noChangeArrowheads="1"/>
          </p:cNvSpPr>
          <p:nvPr/>
        </p:nvSpPr>
        <p:spPr bwMode="auto">
          <a:xfrm>
            <a:off x="6400800" y="3124200"/>
            <a:ext cx="1107996" cy="369332"/>
          </a:xfrm>
          <a:prstGeom prst="rect">
            <a:avLst/>
          </a:prstGeom>
          <a:noFill/>
          <a:ln w="12700">
            <a:noFill/>
            <a:miter lim="800000"/>
            <a:headEnd/>
            <a:tailEnd/>
          </a:ln>
          <a:effectLst/>
        </p:spPr>
        <p:txBody>
          <a:bodyPr wrap="none">
            <a:spAutoFit/>
          </a:bodyPr>
          <a:lstStyle/>
          <a:p>
            <a:r>
              <a:rPr lang="zh-CN" altLang="en-US" dirty="0" smtClean="0">
                <a:solidFill>
                  <a:schemeClr val="tx1"/>
                </a:solidFill>
              </a:rPr>
              <a:t>主存储器</a:t>
            </a:r>
            <a:endParaRPr lang="en-US" dirty="0">
              <a:solidFill>
                <a:schemeClr val="tx1"/>
              </a:solidFill>
            </a:endParaRPr>
          </a:p>
        </p:txBody>
      </p:sp>
      <p:grpSp>
        <p:nvGrpSpPr>
          <p:cNvPr id="49" name="Group 48"/>
          <p:cNvGrpSpPr/>
          <p:nvPr/>
        </p:nvGrpSpPr>
        <p:grpSpPr>
          <a:xfrm>
            <a:off x="4133850" y="2971800"/>
            <a:ext cx="2133600" cy="2286000"/>
            <a:chOff x="4133850" y="2971800"/>
            <a:chExt cx="2133600" cy="2286000"/>
          </a:xfrm>
        </p:grpSpPr>
        <p:sp>
          <p:nvSpPr>
            <p:cNvPr id="1747997" name="Line 29"/>
            <p:cNvSpPr>
              <a:spLocks noChangeShapeType="1"/>
            </p:cNvSpPr>
            <p:nvPr/>
          </p:nvSpPr>
          <p:spPr bwMode="auto">
            <a:xfrm>
              <a:off x="4133850" y="2971800"/>
              <a:ext cx="2133600" cy="2286000"/>
            </a:xfrm>
            <a:prstGeom prst="line">
              <a:avLst/>
            </a:prstGeom>
            <a:noFill/>
            <a:ln w="12700">
              <a:solidFill>
                <a:schemeClr val="tx1"/>
              </a:solidFill>
              <a:round/>
              <a:headEnd type="oval" w="med" len="med"/>
              <a:tailEnd type="triangle" w="med" len="med"/>
            </a:ln>
            <a:effectLst/>
          </p:spPr>
          <p:txBody>
            <a:bodyPr/>
            <a:lstStyle/>
            <a:p>
              <a:endParaRPr lang="en-US"/>
            </a:p>
          </p:txBody>
        </p:sp>
        <p:sp>
          <p:nvSpPr>
            <p:cNvPr id="1748001" name="Line 33"/>
            <p:cNvSpPr>
              <a:spLocks noChangeShapeType="1"/>
            </p:cNvSpPr>
            <p:nvPr/>
          </p:nvSpPr>
          <p:spPr bwMode="auto">
            <a:xfrm>
              <a:off x="4133850" y="3962400"/>
              <a:ext cx="2133600" cy="838200"/>
            </a:xfrm>
            <a:prstGeom prst="line">
              <a:avLst/>
            </a:prstGeom>
            <a:noFill/>
            <a:ln w="12700">
              <a:solidFill>
                <a:schemeClr val="tx1"/>
              </a:solidFill>
              <a:round/>
              <a:headEnd type="oval" w="med" len="med"/>
              <a:tailEnd type="triangle" w="med" len="med"/>
            </a:ln>
            <a:effectLst/>
          </p:spPr>
          <p:txBody>
            <a:bodyPr/>
            <a:lstStyle/>
            <a:p>
              <a:endParaRPr lang="en-US"/>
            </a:p>
          </p:txBody>
        </p:sp>
        <p:sp>
          <p:nvSpPr>
            <p:cNvPr id="1748002" name="Line 34"/>
            <p:cNvSpPr>
              <a:spLocks noChangeShapeType="1"/>
            </p:cNvSpPr>
            <p:nvPr/>
          </p:nvSpPr>
          <p:spPr bwMode="auto">
            <a:xfrm flipV="1">
              <a:off x="4133850" y="3657600"/>
              <a:ext cx="2114550" cy="76200"/>
            </a:xfrm>
            <a:prstGeom prst="line">
              <a:avLst/>
            </a:prstGeom>
            <a:noFill/>
            <a:ln w="12700">
              <a:solidFill>
                <a:schemeClr val="tx1"/>
              </a:solidFill>
              <a:round/>
              <a:headEnd type="oval" w="med" len="med"/>
              <a:tailEnd type="triangle" w="med" len="med"/>
            </a:ln>
            <a:effectLst/>
          </p:spPr>
          <p:txBody>
            <a:bodyPr/>
            <a:lstStyle/>
            <a:p>
              <a:endParaRPr lang="en-US"/>
            </a:p>
          </p:txBody>
        </p:sp>
      </p:grpSp>
      <p:grpSp>
        <p:nvGrpSpPr>
          <p:cNvPr id="51" name="Group 50"/>
          <p:cNvGrpSpPr/>
          <p:nvPr/>
        </p:nvGrpSpPr>
        <p:grpSpPr>
          <a:xfrm>
            <a:off x="4133850" y="4267200"/>
            <a:ext cx="2133600" cy="1752600"/>
            <a:chOff x="4133850" y="4267200"/>
            <a:chExt cx="2133600" cy="1752600"/>
          </a:xfrm>
        </p:grpSpPr>
        <p:sp>
          <p:nvSpPr>
            <p:cNvPr id="1748004" name="Line 36"/>
            <p:cNvSpPr>
              <a:spLocks noChangeShapeType="1"/>
            </p:cNvSpPr>
            <p:nvPr/>
          </p:nvSpPr>
          <p:spPr bwMode="auto">
            <a:xfrm flipV="1">
              <a:off x="4133850" y="5029200"/>
              <a:ext cx="2133600" cy="304800"/>
            </a:xfrm>
            <a:prstGeom prst="line">
              <a:avLst/>
            </a:prstGeom>
            <a:noFill/>
            <a:ln w="12700">
              <a:solidFill>
                <a:schemeClr val="accent2"/>
              </a:solidFill>
              <a:round/>
              <a:headEnd type="oval" w="med" len="med"/>
              <a:tailEnd type="triangle" w="med" len="med"/>
            </a:ln>
            <a:effectLst/>
          </p:spPr>
          <p:txBody>
            <a:bodyPr/>
            <a:lstStyle/>
            <a:p>
              <a:endParaRPr lang="en-US"/>
            </a:p>
          </p:txBody>
        </p:sp>
        <p:sp>
          <p:nvSpPr>
            <p:cNvPr id="1748006" name="Line 38"/>
            <p:cNvSpPr>
              <a:spLocks noChangeShapeType="1"/>
            </p:cNvSpPr>
            <p:nvPr/>
          </p:nvSpPr>
          <p:spPr bwMode="auto">
            <a:xfrm flipV="1">
              <a:off x="4133850" y="4572000"/>
              <a:ext cx="2133600" cy="1447800"/>
            </a:xfrm>
            <a:prstGeom prst="line">
              <a:avLst/>
            </a:prstGeom>
            <a:noFill/>
            <a:ln w="12700">
              <a:solidFill>
                <a:schemeClr val="accent2"/>
              </a:solidFill>
              <a:round/>
              <a:headEnd type="oval" w="med" len="med"/>
              <a:tailEnd type="triangle" w="med" len="med"/>
            </a:ln>
            <a:effectLst/>
          </p:spPr>
          <p:txBody>
            <a:bodyPr/>
            <a:lstStyle/>
            <a:p>
              <a:endParaRPr lang="en-US"/>
            </a:p>
          </p:txBody>
        </p:sp>
        <p:sp>
          <p:nvSpPr>
            <p:cNvPr id="1748008" name="Line 40"/>
            <p:cNvSpPr>
              <a:spLocks noChangeShapeType="1"/>
            </p:cNvSpPr>
            <p:nvPr/>
          </p:nvSpPr>
          <p:spPr bwMode="auto">
            <a:xfrm flipV="1">
              <a:off x="4133850" y="4267200"/>
              <a:ext cx="2133600" cy="1524000"/>
            </a:xfrm>
            <a:prstGeom prst="line">
              <a:avLst/>
            </a:prstGeom>
            <a:noFill/>
            <a:ln w="12700">
              <a:solidFill>
                <a:schemeClr val="accent2"/>
              </a:solidFill>
              <a:round/>
              <a:headEnd type="oval" w="med" len="med"/>
              <a:tailEnd type="triangle" w="med" len="med"/>
            </a:ln>
            <a:effectLst/>
          </p:spPr>
          <p:txBody>
            <a:bodyPr/>
            <a:lstStyle/>
            <a:p>
              <a:endParaRPr lang="en-US"/>
            </a:p>
          </p:txBody>
        </p:sp>
      </p:grpSp>
      <p:sp>
        <p:nvSpPr>
          <p:cNvPr id="1748010" name="Rectangle 42"/>
          <p:cNvSpPr>
            <a:spLocks noChangeArrowheads="1"/>
          </p:cNvSpPr>
          <p:nvPr/>
        </p:nvSpPr>
        <p:spPr bwMode="auto">
          <a:xfrm>
            <a:off x="457200" y="762000"/>
            <a:ext cx="8153400" cy="1190069"/>
          </a:xfrm>
          <a:prstGeom prst="rect">
            <a:avLst/>
          </a:prstGeom>
          <a:noFill/>
          <a:ln w="12700">
            <a:noFill/>
            <a:miter lim="800000"/>
            <a:headEnd/>
            <a:tailEnd/>
          </a:ln>
          <a:effectLst/>
        </p:spPr>
        <p:txBody>
          <a:bodyPr lIns="63500" tIns="25400" rIns="63500" bIns="25400">
            <a:spAutoFit/>
          </a:bodyPr>
          <a:lstStyle/>
          <a:p>
            <a:pPr marL="342900" indent="-342900">
              <a:spcBef>
                <a:spcPct val="30000"/>
              </a:spcBef>
              <a:buClr>
                <a:schemeClr val="accent1"/>
              </a:buClr>
              <a:buSzPct val="75000"/>
              <a:buFont typeface="Wingdings" pitchFamily="2" charset="2"/>
              <a:buChar char="q"/>
            </a:pPr>
            <a:r>
              <a:rPr lang="zh-CN" altLang="en-US" sz="2400" dirty="0" smtClean="0">
                <a:solidFill>
                  <a:schemeClr val="tx1"/>
                </a:solidFill>
              </a:rPr>
              <a:t>一个程序的地址空间划分为很多</a:t>
            </a:r>
            <a:r>
              <a:rPr lang="zh-CN" altLang="en-US" sz="2400" dirty="0" smtClean="0">
                <a:solidFill>
                  <a:srgbClr val="FF0000"/>
                </a:solidFill>
              </a:rPr>
              <a:t>页</a:t>
            </a:r>
            <a:r>
              <a:rPr lang="en-US" sz="2400" dirty="0" smtClean="0">
                <a:solidFill>
                  <a:srgbClr val="FF0000"/>
                </a:solidFill>
              </a:rPr>
              <a:t> </a:t>
            </a:r>
            <a:r>
              <a:rPr lang="en-US" sz="2400" dirty="0" smtClean="0">
                <a:solidFill>
                  <a:schemeClr val="tx1"/>
                </a:solidFill>
              </a:rPr>
              <a:t>(</a:t>
            </a:r>
            <a:r>
              <a:rPr lang="zh-CN" altLang="en-US" sz="2400" dirty="0" smtClean="0">
                <a:solidFill>
                  <a:schemeClr val="tx1"/>
                </a:solidFill>
              </a:rPr>
              <a:t>所有的页固定为同一大小</a:t>
            </a:r>
            <a:r>
              <a:rPr lang="en-US" sz="2400" dirty="0" smtClean="0">
                <a:solidFill>
                  <a:schemeClr val="tx1"/>
                </a:solidFill>
              </a:rPr>
              <a:t>) </a:t>
            </a:r>
            <a:r>
              <a:rPr lang="en-US" sz="2400" dirty="0">
                <a:solidFill>
                  <a:schemeClr val="tx1"/>
                </a:solidFill>
              </a:rPr>
              <a:t>or </a:t>
            </a:r>
            <a:r>
              <a:rPr lang="zh-CN" altLang="en-US" sz="2400" dirty="0" smtClean="0">
                <a:solidFill>
                  <a:srgbClr val="FF0000"/>
                </a:solidFill>
              </a:rPr>
              <a:t>段</a:t>
            </a:r>
            <a:r>
              <a:rPr lang="en-US" sz="2400" dirty="0" smtClean="0">
                <a:solidFill>
                  <a:schemeClr val="tx1"/>
                </a:solidFill>
              </a:rPr>
              <a:t>(</a:t>
            </a:r>
            <a:r>
              <a:rPr lang="zh-CN" altLang="en-US" sz="2400" dirty="0" smtClean="0">
                <a:solidFill>
                  <a:schemeClr val="tx1"/>
                </a:solidFill>
              </a:rPr>
              <a:t>大小可变</a:t>
            </a:r>
            <a:r>
              <a:rPr lang="en-US" sz="2400" dirty="0" smtClean="0">
                <a:solidFill>
                  <a:schemeClr val="tx1"/>
                </a:solidFill>
              </a:rPr>
              <a:t>)</a:t>
            </a:r>
            <a:endParaRPr lang="en-US" sz="2400" dirty="0">
              <a:solidFill>
                <a:schemeClr val="tx1"/>
              </a:solidFill>
            </a:endParaRPr>
          </a:p>
          <a:p>
            <a:pPr marL="742950" lvl="1" indent="-285750">
              <a:spcBef>
                <a:spcPct val="30000"/>
              </a:spcBef>
              <a:buClr>
                <a:schemeClr val="accent1"/>
              </a:buClr>
              <a:buSzPct val="75000"/>
              <a:buFont typeface="Monotype Sorts" pitchFamily="2" charset="2"/>
              <a:buChar char="l"/>
            </a:pPr>
            <a:r>
              <a:rPr lang="zh-CN" altLang="en-US" sz="2000" dirty="0" smtClean="0">
                <a:solidFill>
                  <a:schemeClr val="tx1"/>
                </a:solidFill>
              </a:rPr>
              <a:t>每个页的开始地址</a:t>
            </a:r>
            <a:r>
              <a:rPr lang="en-US" sz="2000" dirty="0" smtClean="0">
                <a:solidFill>
                  <a:schemeClr val="tx1"/>
                </a:solidFill>
              </a:rPr>
              <a:t> (</a:t>
            </a:r>
            <a:r>
              <a:rPr lang="zh-CN" altLang="en-US" sz="2000" dirty="0" smtClean="0">
                <a:solidFill>
                  <a:schemeClr val="tx1"/>
                </a:solidFill>
              </a:rPr>
              <a:t>在主存中或辅存中</a:t>
            </a:r>
            <a:r>
              <a:rPr lang="en-US" sz="2000" dirty="0" smtClean="0">
                <a:solidFill>
                  <a:schemeClr val="tx1"/>
                </a:solidFill>
              </a:rPr>
              <a:t>) </a:t>
            </a:r>
            <a:r>
              <a:rPr lang="zh-CN" altLang="en-US" sz="2000" dirty="0" smtClean="0">
                <a:solidFill>
                  <a:schemeClr val="tx1"/>
                </a:solidFill>
              </a:rPr>
              <a:t>包含在程序的</a:t>
            </a:r>
            <a:r>
              <a:rPr lang="zh-CN" altLang="en-US" sz="2000" dirty="0" smtClean="0">
                <a:solidFill>
                  <a:srgbClr val="FF0000"/>
                </a:solidFill>
              </a:rPr>
              <a:t>页表</a:t>
            </a:r>
            <a:r>
              <a:rPr lang="zh-CN" altLang="en-US" sz="2000" dirty="0" smtClean="0">
                <a:solidFill>
                  <a:schemeClr val="tx1"/>
                </a:solidFill>
              </a:rPr>
              <a:t>中</a:t>
            </a:r>
            <a:endParaRPr lang="en-US" sz="2000" dirty="0"/>
          </a:p>
        </p:txBody>
      </p:sp>
      <p:sp>
        <p:nvSpPr>
          <p:cNvPr id="1748012" name="Rectangle 44"/>
          <p:cNvSpPr>
            <a:spLocks noChangeArrowheads="1"/>
          </p:cNvSpPr>
          <p:nvPr/>
        </p:nvSpPr>
        <p:spPr bwMode="auto">
          <a:xfrm>
            <a:off x="3314700" y="5181600"/>
            <a:ext cx="1752600" cy="1143000"/>
          </a:xfrm>
          <a:prstGeom prst="rect">
            <a:avLst/>
          </a:prstGeom>
          <a:noFill/>
          <a:ln w="12700">
            <a:solidFill>
              <a:schemeClr val="tx1"/>
            </a:solidFill>
            <a:miter lim="800000"/>
            <a:headEnd/>
            <a:tailEnd/>
          </a:ln>
          <a:effectLst/>
        </p:spPr>
        <p:txBody>
          <a:bodyPr wrap="none" anchor="ctr"/>
          <a:lstStyle/>
          <a:p>
            <a:endParaRPr lang="en-US"/>
          </a:p>
        </p:txBody>
      </p:sp>
      <p:sp>
        <p:nvSpPr>
          <p:cNvPr id="1748013" name="Line 45"/>
          <p:cNvSpPr>
            <a:spLocks noChangeShapeType="1"/>
          </p:cNvSpPr>
          <p:nvPr/>
        </p:nvSpPr>
        <p:spPr bwMode="auto">
          <a:xfrm>
            <a:off x="3314700" y="5410200"/>
            <a:ext cx="1752600" cy="0"/>
          </a:xfrm>
          <a:prstGeom prst="line">
            <a:avLst/>
          </a:prstGeom>
          <a:noFill/>
          <a:ln w="12700">
            <a:solidFill>
              <a:schemeClr val="tx1"/>
            </a:solidFill>
            <a:round/>
            <a:headEnd/>
            <a:tailEnd/>
          </a:ln>
          <a:effectLst/>
        </p:spPr>
        <p:txBody>
          <a:bodyPr/>
          <a:lstStyle/>
          <a:p>
            <a:endParaRPr lang="en-US"/>
          </a:p>
        </p:txBody>
      </p:sp>
      <p:sp>
        <p:nvSpPr>
          <p:cNvPr id="1748014" name="Line 46"/>
          <p:cNvSpPr>
            <a:spLocks noChangeShapeType="1"/>
          </p:cNvSpPr>
          <p:nvPr/>
        </p:nvSpPr>
        <p:spPr bwMode="auto">
          <a:xfrm>
            <a:off x="3314700" y="5638800"/>
            <a:ext cx="1752600" cy="0"/>
          </a:xfrm>
          <a:prstGeom prst="line">
            <a:avLst/>
          </a:prstGeom>
          <a:noFill/>
          <a:ln w="12700">
            <a:solidFill>
              <a:schemeClr val="tx1"/>
            </a:solidFill>
            <a:round/>
            <a:headEnd/>
            <a:tailEnd/>
          </a:ln>
          <a:effectLst/>
        </p:spPr>
        <p:txBody>
          <a:bodyPr/>
          <a:lstStyle/>
          <a:p>
            <a:endParaRPr lang="en-US"/>
          </a:p>
        </p:txBody>
      </p:sp>
      <p:sp>
        <p:nvSpPr>
          <p:cNvPr id="1748015" name="Line 47"/>
          <p:cNvSpPr>
            <a:spLocks noChangeShapeType="1"/>
          </p:cNvSpPr>
          <p:nvPr/>
        </p:nvSpPr>
        <p:spPr bwMode="auto">
          <a:xfrm>
            <a:off x="3314700" y="5867400"/>
            <a:ext cx="1752600" cy="0"/>
          </a:xfrm>
          <a:prstGeom prst="line">
            <a:avLst/>
          </a:prstGeom>
          <a:noFill/>
          <a:ln w="12700">
            <a:solidFill>
              <a:schemeClr val="tx1"/>
            </a:solidFill>
            <a:round/>
            <a:headEnd/>
            <a:tailEnd/>
          </a:ln>
          <a:effectLst/>
        </p:spPr>
        <p:txBody>
          <a:bodyPr/>
          <a:lstStyle/>
          <a:p>
            <a:endParaRPr lang="en-US"/>
          </a:p>
        </p:txBody>
      </p:sp>
      <p:sp>
        <p:nvSpPr>
          <p:cNvPr id="1748016" name="Line 48"/>
          <p:cNvSpPr>
            <a:spLocks noChangeShapeType="1"/>
          </p:cNvSpPr>
          <p:nvPr/>
        </p:nvSpPr>
        <p:spPr bwMode="auto">
          <a:xfrm>
            <a:off x="3314700" y="6096000"/>
            <a:ext cx="1752600" cy="0"/>
          </a:xfrm>
          <a:prstGeom prst="line">
            <a:avLst/>
          </a:prstGeom>
          <a:noFill/>
          <a:ln w="12700">
            <a:solidFill>
              <a:schemeClr val="tx1"/>
            </a:solidFill>
            <a:round/>
            <a:headEnd/>
            <a:tailEnd/>
          </a:ln>
          <a:effectLst/>
        </p:spPr>
        <p:txBody>
          <a:bodyPr/>
          <a:lstStyle/>
          <a:p>
            <a:endParaRPr lang="en-US"/>
          </a:p>
        </p:txBody>
      </p:sp>
      <p:sp>
        <p:nvSpPr>
          <p:cNvPr id="1748019" name="Text Box 51"/>
          <p:cNvSpPr txBox="1">
            <a:spLocks noChangeArrowheads="1"/>
          </p:cNvSpPr>
          <p:nvPr/>
        </p:nvSpPr>
        <p:spPr bwMode="auto">
          <a:xfrm>
            <a:off x="3460144" y="4572000"/>
            <a:ext cx="1569660" cy="923330"/>
          </a:xfrm>
          <a:prstGeom prst="rect">
            <a:avLst/>
          </a:prstGeom>
          <a:noFill/>
          <a:ln w="12700">
            <a:noFill/>
            <a:miter lim="800000"/>
            <a:headEnd/>
            <a:tailEnd/>
          </a:ln>
          <a:effectLst/>
        </p:spPr>
        <p:txBody>
          <a:bodyPr wrap="none">
            <a:spAutoFit/>
          </a:bodyPr>
          <a:lstStyle/>
          <a:p>
            <a:pPr algn="ctr"/>
            <a:r>
              <a:rPr lang="en-US" dirty="0">
                <a:solidFill>
                  <a:schemeClr val="accent2"/>
                </a:solidFill>
              </a:rPr>
              <a:t>Program 2</a:t>
            </a:r>
          </a:p>
          <a:p>
            <a:pPr algn="ctr"/>
            <a:r>
              <a:rPr lang="zh-CN" altLang="en-US" dirty="0">
                <a:solidFill>
                  <a:schemeClr val="tx1"/>
                </a:solidFill>
              </a:rPr>
              <a:t>虚拟地址空间</a:t>
            </a:r>
            <a:endParaRPr lang="en-US" altLang="zh-CN" dirty="0">
              <a:solidFill>
                <a:schemeClr val="tx1"/>
              </a:solidFill>
            </a:endParaRPr>
          </a:p>
          <a:p>
            <a:pPr algn="ctr"/>
            <a:endParaRPr lang="en-US" dirty="0">
              <a:solidFill>
                <a:schemeClr val="accent2"/>
              </a:solidFill>
            </a:endParaRPr>
          </a:p>
        </p:txBody>
      </p:sp>
      <p:grpSp>
        <p:nvGrpSpPr>
          <p:cNvPr id="48" name="Group 47"/>
          <p:cNvGrpSpPr/>
          <p:nvPr/>
        </p:nvGrpSpPr>
        <p:grpSpPr>
          <a:xfrm>
            <a:off x="1371600" y="2971800"/>
            <a:ext cx="2762250" cy="1371600"/>
            <a:chOff x="1371600" y="2971800"/>
            <a:chExt cx="2762250" cy="1371600"/>
          </a:xfrm>
        </p:grpSpPr>
        <p:sp>
          <p:nvSpPr>
            <p:cNvPr id="1747998" name="Line 30"/>
            <p:cNvSpPr>
              <a:spLocks noChangeShapeType="1"/>
            </p:cNvSpPr>
            <p:nvPr/>
          </p:nvSpPr>
          <p:spPr bwMode="auto">
            <a:xfrm flipH="1">
              <a:off x="1524000" y="3276600"/>
              <a:ext cx="2609850" cy="914400"/>
            </a:xfrm>
            <a:prstGeom prst="line">
              <a:avLst/>
            </a:prstGeom>
            <a:noFill/>
            <a:ln w="12700">
              <a:solidFill>
                <a:schemeClr val="tx1"/>
              </a:solidFill>
              <a:round/>
              <a:headEnd type="oval" w="med" len="med"/>
              <a:tailEnd type="triangle" w="med" len="med"/>
            </a:ln>
            <a:effectLst/>
          </p:spPr>
          <p:txBody>
            <a:bodyPr/>
            <a:lstStyle/>
            <a:p>
              <a:endParaRPr lang="en-US"/>
            </a:p>
          </p:txBody>
        </p:sp>
        <p:sp>
          <p:nvSpPr>
            <p:cNvPr id="1747999" name="Line 31"/>
            <p:cNvSpPr>
              <a:spLocks noChangeShapeType="1"/>
            </p:cNvSpPr>
            <p:nvPr/>
          </p:nvSpPr>
          <p:spPr bwMode="auto">
            <a:xfrm flipH="1">
              <a:off x="1676400" y="3505200"/>
              <a:ext cx="2457450" cy="762000"/>
            </a:xfrm>
            <a:prstGeom prst="line">
              <a:avLst/>
            </a:prstGeom>
            <a:noFill/>
            <a:ln w="12700">
              <a:solidFill>
                <a:schemeClr val="tx1"/>
              </a:solidFill>
              <a:round/>
              <a:headEnd type="oval" w="med" len="med"/>
              <a:tailEnd type="triangle" w="med" len="med"/>
            </a:ln>
            <a:effectLst/>
          </p:spPr>
          <p:txBody>
            <a:bodyPr/>
            <a:lstStyle/>
            <a:p>
              <a:endParaRPr lang="en-US"/>
            </a:p>
          </p:txBody>
        </p:sp>
        <p:sp>
          <p:nvSpPr>
            <p:cNvPr id="1748003" name="Line 35"/>
            <p:cNvSpPr>
              <a:spLocks noChangeShapeType="1"/>
            </p:cNvSpPr>
            <p:nvPr/>
          </p:nvSpPr>
          <p:spPr bwMode="auto">
            <a:xfrm flipH="1">
              <a:off x="1924050" y="4191000"/>
              <a:ext cx="2209800" cy="152400"/>
            </a:xfrm>
            <a:prstGeom prst="line">
              <a:avLst/>
            </a:prstGeom>
            <a:noFill/>
            <a:ln w="12700">
              <a:solidFill>
                <a:schemeClr val="tx1"/>
              </a:solidFill>
              <a:round/>
              <a:headEnd type="oval" w="med" len="med"/>
              <a:tailEnd type="triangle" w="med" len="med"/>
            </a:ln>
            <a:effectLst/>
          </p:spPr>
          <p:txBody>
            <a:bodyPr/>
            <a:lstStyle/>
            <a:p>
              <a:endParaRPr lang="en-US"/>
            </a:p>
          </p:txBody>
        </p:sp>
        <p:sp>
          <p:nvSpPr>
            <p:cNvPr id="42" name="Line 30"/>
            <p:cNvSpPr>
              <a:spLocks noChangeShapeType="1"/>
            </p:cNvSpPr>
            <p:nvPr/>
          </p:nvSpPr>
          <p:spPr bwMode="auto">
            <a:xfrm flipH="1">
              <a:off x="1371600" y="2971800"/>
              <a:ext cx="2743200" cy="1219200"/>
            </a:xfrm>
            <a:prstGeom prst="line">
              <a:avLst/>
            </a:prstGeom>
            <a:noFill/>
            <a:ln w="12700">
              <a:solidFill>
                <a:schemeClr val="tx1"/>
              </a:solidFill>
              <a:round/>
              <a:headEnd type="oval" w="med" len="med"/>
              <a:tailEnd type="triangle" w="med" len="med"/>
            </a:ln>
            <a:effectLst/>
          </p:spPr>
          <p:txBody>
            <a:bodyPr/>
            <a:lstStyle/>
            <a:p>
              <a:endParaRPr lang="en-US"/>
            </a:p>
          </p:txBody>
        </p:sp>
        <p:sp>
          <p:nvSpPr>
            <p:cNvPr id="43" name="Line 31"/>
            <p:cNvSpPr>
              <a:spLocks noChangeShapeType="1"/>
            </p:cNvSpPr>
            <p:nvPr/>
          </p:nvSpPr>
          <p:spPr bwMode="auto">
            <a:xfrm flipH="1">
              <a:off x="1600200" y="3733800"/>
              <a:ext cx="2533650" cy="609600"/>
            </a:xfrm>
            <a:prstGeom prst="line">
              <a:avLst/>
            </a:prstGeom>
            <a:noFill/>
            <a:ln w="12700">
              <a:solidFill>
                <a:schemeClr val="tx1"/>
              </a:solidFill>
              <a:round/>
              <a:headEnd type="oval" w="med" len="med"/>
              <a:tailEnd type="triangle" w="med" len="med"/>
            </a:ln>
            <a:effectLst/>
          </p:spPr>
          <p:txBody>
            <a:bodyPr/>
            <a:lstStyle/>
            <a:p>
              <a:endParaRPr lang="en-US"/>
            </a:p>
          </p:txBody>
        </p:sp>
        <p:sp>
          <p:nvSpPr>
            <p:cNvPr id="44" name="Line 35"/>
            <p:cNvSpPr>
              <a:spLocks noChangeShapeType="1"/>
            </p:cNvSpPr>
            <p:nvPr/>
          </p:nvSpPr>
          <p:spPr bwMode="auto">
            <a:xfrm flipH="1">
              <a:off x="2133600" y="3962400"/>
              <a:ext cx="1981200" cy="304800"/>
            </a:xfrm>
            <a:prstGeom prst="line">
              <a:avLst/>
            </a:prstGeom>
            <a:noFill/>
            <a:ln w="12700">
              <a:solidFill>
                <a:schemeClr val="tx1"/>
              </a:solidFill>
              <a:round/>
              <a:headEnd type="oval" w="med" len="med"/>
              <a:tailEnd type="triangle" w="med" len="med"/>
            </a:ln>
            <a:effectLst/>
          </p:spPr>
          <p:txBody>
            <a:bodyPr/>
            <a:lstStyle/>
            <a:p>
              <a:endParaRPr lang="en-US"/>
            </a:p>
          </p:txBody>
        </p:sp>
      </p:grpSp>
      <p:grpSp>
        <p:nvGrpSpPr>
          <p:cNvPr id="50" name="Group 49"/>
          <p:cNvGrpSpPr/>
          <p:nvPr/>
        </p:nvGrpSpPr>
        <p:grpSpPr>
          <a:xfrm>
            <a:off x="914400" y="4495800"/>
            <a:ext cx="3219450" cy="1752600"/>
            <a:chOff x="914400" y="4495800"/>
            <a:chExt cx="3219450" cy="1752600"/>
          </a:xfrm>
        </p:grpSpPr>
        <p:sp>
          <p:nvSpPr>
            <p:cNvPr id="1748000" name="Line 32"/>
            <p:cNvSpPr>
              <a:spLocks noChangeShapeType="1"/>
            </p:cNvSpPr>
            <p:nvPr/>
          </p:nvSpPr>
          <p:spPr bwMode="auto">
            <a:xfrm flipH="1" flipV="1">
              <a:off x="1905000" y="4572000"/>
              <a:ext cx="2228850" cy="990600"/>
            </a:xfrm>
            <a:prstGeom prst="line">
              <a:avLst/>
            </a:prstGeom>
            <a:noFill/>
            <a:ln w="12700">
              <a:solidFill>
                <a:schemeClr val="accent2"/>
              </a:solidFill>
              <a:round/>
              <a:headEnd type="oval" w="med" len="med"/>
              <a:tailEnd type="triangle" w="med" len="med"/>
            </a:ln>
            <a:effectLst/>
          </p:spPr>
          <p:txBody>
            <a:bodyPr/>
            <a:lstStyle/>
            <a:p>
              <a:endParaRPr lang="en-US"/>
            </a:p>
          </p:txBody>
        </p:sp>
        <p:sp>
          <p:nvSpPr>
            <p:cNvPr id="1748009" name="Line 41"/>
            <p:cNvSpPr>
              <a:spLocks noChangeShapeType="1"/>
            </p:cNvSpPr>
            <p:nvPr/>
          </p:nvSpPr>
          <p:spPr bwMode="auto">
            <a:xfrm flipH="1" flipV="1">
              <a:off x="914400" y="4495800"/>
              <a:ext cx="3219450" cy="1752600"/>
            </a:xfrm>
            <a:prstGeom prst="line">
              <a:avLst/>
            </a:prstGeom>
            <a:noFill/>
            <a:ln w="12700">
              <a:solidFill>
                <a:schemeClr val="accent2"/>
              </a:solidFill>
              <a:round/>
              <a:headEnd type="oval" w="med" len="med"/>
              <a:tailEnd type="triangle" w="med" len="med"/>
            </a:ln>
            <a:effectLst/>
          </p:spPr>
          <p:txBody>
            <a:bodyPr/>
            <a:lstStyle/>
            <a:p>
              <a:endParaRPr lang="en-US"/>
            </a:p>
          </p:txBody>
        </p:sp>
        <p:sp>
          <p:nvSpPr>
            <p:cNvPr id="45" name="Line 41"/>
            <p:cNvSpPr>
              <a:spLocks noChangeShapeType="1"/>
            </p:cNvSpPr>
            <p:nvPr/>
          </p:nvSpPr>
          <p:spPr bwMode="auto">
            <a:xfrm flipH="1" flipV="1">
              <a:off x="1219200" y="4572000"/>
              <a:ext cx="2895600" cy="1447800"/>
            </a:xfrm>
            <a:prstGeom prst="line">
              <a:avLst/>
            </a:prstGeom>
            <a:noFill/>
            <a:ln w="12700">
              <a:solidFill>
                <a:schemeClr val="accent2"/>
              </a:solidFill>
              <a:round/>
              <a:headEnd type="oval" w="med" len="med"/>
              <a:tailEnd type="triangle" w="med" len="med"/>
            </a:ln>
            <a:effectLst/>
          </p:spPr>
          <p:txBody>
            <a:bodyPr/>
            <a:lstStyle/>
            <a:p>
              <a:endParaRPr lang="en-US"/>
            </a:p>
          </p:txBody>
        </p:sp>
        <p:sp>
          <p:nvSpPr>
            <p:cNvPr id="46" name="Line 32"/>
            <p:cNvSpPr>
              <a:spLocks noChangeShapeType="1"/>
            </p:cNvSpPr>
            <p:nvPr/>
          </p:nvSpPr>
          <p:spPr bwMode="auto">
            <a:xfrm flipH="1" flipV="1">
              <a:off x="1600200" y="4572000"/>
              <a:ext cx="2514600" cy="1219200"/>
            </a:xfrm>
            <a:prstGeom prst="line">
              <a:avLst/>
            </a:prstGeom>
            <a:noFill/>
            <a:ln w="12700">
              <a:solidFill>
                <a:schemeClr val="accent2"/>
              </a:solidFill>
              <a:round/>
              <a:headEnd type="oval" w="med" len="med"/>
              <a:tailEnd type="triangle" w="med" len="med"/>
            </a:ln>
            <a:effectLst/>
          </p:spPr>
          <p:txBody>
            <a:bodyPr/>
            <a:lstStyle/>
            <a:p>
              <a:endParaRPr lang="en-US"/>
            </a:p>
          </p:txBody>
        </p:sp>
        <p:sp>
          <p:nvSpPr>
            <p:cNvPr id="47" name="Line 32"/>
            <p:cNvSpPr>
              <a:spLocks noChangeShapeType="1"/>
            </p:cNvSpPr>
            <p:nvPr/>
          </p:nvSpPr>
          <p:spPr bwMode="auto">
            <a:xfrm flipH="1" flipV="1">
              <a:off x="2209800" y="4495800"/>
              <a:ext cx="1924050" cy="838200"/>
            </a:xfrm>
            <a:prstGeom prst="line">
              <a:avLst/>
            </a:prstGeom>
            <a:noFill/>
            <a:ln w="12700">
              <a:solidFill>
                <a:schemeClr val="accent2"/>
              </a:solidFill>
              <a:round/>
              <a:headEnd type="oval" w="med" len="med"/>
              <a:tailEnd type="triangle" w="med" len="med"/>
            </a:ln>
            <a:effectLst/>
          </p:spPr>
          <p:txBody>
            <a:bodyPr/>
            <a:lstStyle/>
            <a:p>
              <a:endParaRPr 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8"/>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1000"/>
                                  </p:stCondLst>
                                  <p:childTnLst>
                                    <p:set>
                                      <p:cBhvr>
                                        <p:cTn id="9" dur="1" fill="hold">
                                          <p:stCondLst>
                                            <p:cond delay="0"/>
                                          </p:stCondLst>
                                        </p:cTn>
                                        <p:tgtEl>
                                          <p:spTgt spid="49"/>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50"/>
                                        </p:tgtEl>
                                        <p:attrNameLst>
                                          <p:attrName>style.visibility</p:attrName>
                                        </p:attrNameLst>
                                      </p:cBhvr>
                                      <p:to>
                                        <p:strVal val="visible"/>
                                      </p:to>
                                    </p:set>
                                  </p:childTnLst>
                                </p:cTn>
                              </p:par>
                            </p:childTnLst>
                          </p:cTn>
                        </p:par>
                        <p:par>
                          <p:cTn id="14" fill="hold">
                            <p:stCondLst>
                              <p:cond delay="0"/>
                            </p:stCondLst>
                            <p:childTnLst>
                              <p:par>
                                <p:cTn id="15" presetID="1" presetClass="entr" presetSubtype="0" fill="hold" nodeType="afterEffect">
                                  <p:stCondLst>
                                    <p:cond delay="1000"/>
                                  </p:stCondLst>
                                  <p:childTnLst>
                                    <p:set>
                                      <p:cBhvr>
                                        <p:cTn id="16" dur="1" fill="hold">
                                          <p:stCondLst>
                                            <p:cond delay="0"/>
                                          </p:stCondLst>
                                        </p:cTn>
                                        <p:tgtEl>
                                          <p:spTgt spid="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082" name="Rectangle 2"/>
          <p:cNvSpPr>
            <a:spLocks noGrp="1" noChangeArrowheads="1"/>
          </p:cNvSpPr>
          <p:nvPr>
            <p:ph type="title"/>
          </p:nvPr>
        </p:nvSpPr>
        <p:spPr>
          <a:xfrm>
            <a:off x="533400" y="304800"/>
            <a:ext cx="6324600" cy="422275"/>
          </a:xfrm>
        </p:spPr>
        <p:txBody>
          <a:bodyPr/>
          <a:lstStyle/>
          <a:p>
            <a:r>
              <a:rPr lang="zh-CN" altLang="en-US" dirty="0" smtClean="0"/>
              <a:t>地址转换</a:t>
            </a:r>
            <a:endParaRPr lang="en-US" dirty="0"/>
          </a:p>
        </p:txBody>
      </p:sp>
      <p:sp>
        <p:nvSpPr>
          <p:cNvPr id="1710083" name="Text Box 3"/>
          <p:cNvSpPr txBox="1">
            <a:spLocks noChangeArrowheads="1"/>
          </p:cNvSpPr>
          <p:nvPr/>
        </p:nvSpPr>
        <p:spPr bwMode="auto">
          <a:xfrm>
            <a:off x="685800" y="1524000"/>
            <a:ext cx="2008499" cy="461665"/>
          </a:xfrm>
          <a:prstGeom prst="rect">
            <a:avLst/>
          </a:prstGeom>
          <a:noFill/>
          <a:ln w="12700">
            <a:noFill/>
            <a:miter lim="800000"/>
            <a:headEnd/>
            <a:tailEnd/>
          </a:ln>
          <a:effectLst/>
        </p:spPr>
        <p:txBody>
          <a:bodyPr wrap="none">
            <a:spAutoFit/>
          </a:bodyPr>
          <a:lstStyle/>
          <a:p>
            <a:r>
              <a:rPr lang="zh-CN" altLang="en-US" sz="2400" dirty="0">
                <a:solidFill>
                  <a:schemeClr val="tx1"/>
                </a:solidFill>
              </a:rPr>
              <a:t>虚拟地址</a:t>
            </a:r>
            <a:r>
              <a:rPr lang="en-US" sz="2400" dirty="0" smtClean="0">
                <a:solidFill>
                  <a:schemeClr val="tx1"/>
                </a:solidFill>
              </a:rPr>
              <a:t>(VA</a:t>
            </a:r>
            <a:r>
              <a:rPr lang="en-US" sz="2400" dirty="0">
                <a:solidFill>
                  <a:schemeClr val="tx1"/>
                </a:solidFill>
              </a:rPr>
              <a:t>)</a:t>
            </a:r>
          </a:p>
        </p:txBody>
      </p:sp>
      <p:sp>
        <p:nvSpPr>
          <p:cNvPr id="1710084" name="Rectangle 4"/>
          <p:cNvSpPr>
            <a:spLocks noChangeArrowheads="1"/>
          </p:cNvSpPr>
          <p:nvPr/>
        </p:nvSpPr>
        <p:spPr bwMode="auto">
          <a:xfrm>
            <a:off x="1219200" y="2170113"/>
            <a:ext cx="6858000" cy="381000"/>
          </a:xfrm>
          <a:prstGeom prst="rect">
            <a:avLst/>
          </a:prstGeom>
          <a:noFill/>
          <a:ln w="12700">
            <a:solidFill>
              <a:schemeClr val="tx1"/>
            </a:solidFill>
            <a:miter lim="800000"/>
            <a:headEnd/>
            <a:tailEnd/>
          </a:ln>
          <a:effectLst/>
        </p:spPr>
        <p:txBody>
          <a:bodyPr wrap="none" anchor="ctr"/>
          <a:lstStyle/>
          <a:p>
            <a:endParaRPr lang="en-US"/>
          </a:p>
        </p:txBody>
      </p:sp>
      <p:sp>
        <p:nvSpPr>
          <p:cNvPr id="1710085" name="Line 5"/>
          <p:cNvSpPr>
            <a:spLocks noChangeShapeType="1"/>
          </p:cNvSpPr>
          <p:nvPr/>
        </p:nvSpPr>
        <p:spPr bwMode="auto">
          <a:xfrm>
            <a:off x="6096000" y="2170113"/>
            <a:ext cx="0" cy="381000"/>
          </a:xfrm>
          <a:prstGeom prst="line">
            <a:avLst/>
          </a:prstGeom>
          <a:noFill/>
          <a:ln w="12700">
            <a:solidFill>
              <a:schemeClr val="tx1"/>
            </a:solidFill>
            <a:round/>
            <a:headEnd/>
            <a:tailEnd/>
          </a:ln>
          <a:effectLst/>
        </p:spPr>
        <p:txBody>
          <a:bodyPr wrap="none" anchor="ctr"/>
          <a:lstStyle/>
          <a:p>
            <a:endParaRPr lang="en-US"/>
          </a:p>
        </p:txBody>
      </p:sp>
      <p:sp>
        <p:nvSpPr>
          <p:cNvPr id="1710086" name="Text Box 6"/>
          <p:cNvSpPr txBox="1">
            <a:spLocks noChangeArrowheads="1"/>
          </p:cNvSpPr>
          <p:nvPr/>
        </p:nvSpPr>
        <p:spPr bwMode="auto">
          <a:xfrm>
            <a:off x="6156325" y="2206625"/>
            <a:ext cx="1107996" cy="369332"/>
          </a:xfrm>
          <a:prstGeom prst="rect">
            <a:avLst/>
          </a:prstGeom>
          <a:noFill/>
          <a:ln w="12700">
            <a:noFill/>
            <a:miter lim="800000"/>
            <a:headEnd/>
            <a:tailEnd/>
          </a:ln>
          <a:effectLst/>
        </p:spPr>
        <p:txBody>
          <a:bodyPr wrap="none">
            <a:spAutoFit/>
          </a:bodyPr>
          <a:lstStyle/>
          <a:p>
            <a:r>
              <a:rPr lang="zh-CN" altLang="en-US" dirty="0">
                <a:solidFill>
                  <a:schemeClr val="tx1"/>
                </a:solidFill>
              </a:rPr>
              <a:t>页</a:t>
            </a:r>
            <a:r>
              <a:rPr lang="zh-CN" altLang="en-US" dirty="0" smtClean="0">
                <a:solidFill>
                  <a:schemeClr val="tx1"/>
                </a:solidFill>
              </a:rPr>
              <a:t>内偏移</a:t>
            </a:r>
            <a:endParaRPr lang="en-US" dirty="0">
              <a:solidFill>
                <a:schemeClr val="tx1"/>
              </a:solidFill>
            </a:endParaRPr>
          </a:p>
        </p:txBody>
      </p:sp>
      <p:sp>
        <p:nvSpPr>
          <p:cNvPr id="1710087" name="Text Box 7"/>
          <p:cNvSpPr txBox="1">
            <a:spLocks noChangeArrowheads="1"/>
          </p:cNvSpPr>
          <p:nvPr/>
        </p:nvSpPr>
        <p:spPr bwMode="auto">
          <a:xfrm>
            <a:off x="1965325" y="2206625"/>
            <a:ext cx="1107996" cy="369332"/>
          </a:xfrm>
          <a:prstGeom prst="rect">
            <a:avLst/>
          </a:prstGeom>
          <a:noFill/>
          <a:ln w="12700">
            <a:noFill/>
            <a:miter lim="800000"/>
            <a:headEnd/>
            <a:tailEnd/>
          </a:ln>
          <a:effectLst/>
        </p:spPr>
        <p:txBody>
          <a:bodyPr wrap="none">
            <a:spAutoFit/>
          </a:bodyPr>
          <a:lstStyle/>
          <a:p>
            <a:r>
              <a:rPr lang="zh-CN" altLang="en-US" dirty="0" smtClean="0">
                <a:solidFill>
                  <a:schemeClr val="tx1"/>
                </a:solidFill>
              </a:rPr>
              <a:t>虚拟页号</a:t>
            </a:r>
            <a:endParaRPr lang="en-US" dirty="0">
              <a:solidFill>
                <a:schemeClr val="tx1"/>
              </a:solidFill>
            </a:endParaRPr>
          </a:p>
        </p:txBody>
      </p:sp>
      <p:sp>
        <p:nvSpPr>
          <p:cNvPr id="1710097" name="Text Box 17"/>
          <p:cNvSpPr txBox="1">
            <a:spLocks noChangeArrowheads="1"/>
          </p:cNvSpPr>
          <p:nvPr/>
        </p:nvSpPr>
        <p:spPr bwMode="auto">
          <a:xfrm>
            <a:off x="1127125" y="1849438"/>
            <a:ext cx="7027863" cy="336550"/>
          </a:xfrm>
          <a:prstGeom prst="rect">
            <a:avLst/>
          </a:prstGeom>
          <a:noFill/>
          <a:ln w="12700">
            <a:noFill/>
            <a:miter lim="800000"/>
            <a:headEnd/>
            <a:tailEnd/>
          </a:ln>
          <a:effectLst/>
        </p:spPr>
        <p:txBody>
          <a:bodyPr wrap="none">
            <a:spAutoFit/>
          </a:bodyPr>
          <a:lstStyle/>
          <a:p>
            <a:r>
              <a:rPr lang="en-US" sz="1600">
                <a:solidFill>
                  <a:schemeClr val="tx1"/>
                </a:solidFill>
              </a:rPr>
              <a:t>31  30                          .  .  .                                      12  11          .  .  .          0</a:t>
            </a:r>
          </a:p>
        </p:txBody>
      </p:sp>
      <p:grpSp>
        <p:nvGrpSpPr>
          <p:cNvPr id="2" name="Group 22"/>
          <p:cNvGrpSpPr>
            <a:grpSpLocks/>
          </p:cNvGrpSpPr>
          <p:nvPr/>
        </p:nvGrpSpPr>
        <p:grpSpPr bwMode="auto">
          <a:xfrm>
            <a:off x="1905000" y="3770311"/>
            <a:ext cx="6230938" cy="1035049"/>
            <a:chOff x="1200" y="2807"/>
            <a:chExt cx="3925" cy="652"/>
          </a:xfrm>
        </p:grpSpPr>
        <p:sp>
          <p:nvSpPr>
            <p:cNvPr id="1710088" name="Rectangle 8"/>
            <p:cNvSpPr>
              <a:spLocks noChangeArrowheads="1"/>
            </p:cNvSpPr>
            <p:nvPr/>
          </p:nvSpPr>
          <p:spPr bwMode="auto">
            <a:xfrm>
              <a:off x="1248" y="2807"/>
              <a:ext cx="3840" cy="240"/>
            </a:xfrm>
            <a:prstGeom prst="rect">
              <a:avLst/>
            </a:prstGeom>
            <a:noFill/>
            <a:ln w="12700">
              <a:solidFill>
                <a:schemeClr val="tx1"/>
              </a:solidFill>
              <a:miter lim="800000"/>
              <a:headEnd/>
              <a:tailEnd/>
            </a:ln>
            <a:effectLst/>
          </p:spPr>
          <p:txBody>
            <a:bodyPr wrap="none" anchor="ctr"/>
            <a:lstStyle/>
            <a:p>
              <a:endParaRPr lang="en-US"/>
            </a:p>
          </p:txBody>
        </p:sp>
        <p:sp>
          <p:nvSpPr>
            <p:cNvPr id="1710089" name="Line 9"/>
            <p:cNvSpPr>
              <a:spLocks noChangeShapeType="1"/>
            </p:cNvSpPr>
            <p:nvPr/>
          </p:nvSpPr>
          <p:spPr bwMode="auto">
            <a:xfrm>
              <a:off x="3792" y="2807"/>
              <a:ext cx="0" cy="240"/>
            </a:xfrm>
            <a:prstGeom prst="line">
              <a:avLst/>
            </a:prstGeom>
            <a:noFill/>
            <a:ln w="12700">
              <a:solidFill>
                <a:schemeClr val="tx1"/>
              </a:solidFill>
              <a:round/>
              <a:headEnd/>
              <a:tailEnd/>
            </a:ln>
            <a:effectLst/>
          </p:spPr>
          <p:txBody>
            <a:bodyPr wrap="none" anchor="ctr"/>
            <a:lstStyle/>
            <a:p>
              <a:endParaRPr lang="en-US"/>
            </a:p>
          </p:txBody>
        </p:sp>
        <p:sp>
          <p:nvSpPr>
            <p:cNvPr id="1710090" name="Text Box 10"/>
            <p:cNvSpPr txBox="1">
              <a:spLocks noChangeArrowheads="1"/>
            </p:cNvSpPr>
            <p:nvPr/>
          </p:nvSpPr>
          <p:spPr bwMode="auto">
            <a:xfrm>
              <a:off x="3878" y="2830"/>
              <a:ext cx="698" cy="233"/>
            </a:xfrm>
            <a:prstGeom prst="rect">
              <a:avLst/>
            </a:prstGeom>
            <a:noFill/>
            <a:ln w="12700">
              <a:noFill/>
              <a:miter lim="800000"/>
              <a:headEnd/>
              <a:tailEnd/>
            </a:ln>
            <a:effectLst/>
          </p:spPr>
          <p:txBody>
            <a:bodyPr wrap="none">
              <a:spAutoFit/>
            </a:bodyPr>
            <a:lstStyle/>
            <a:p>
              <a:r>
                <a:rPr lang="zh-CN" altLang="en-US" dirty="0" smtClean="0">
                  <a:solidFill>
                    <a:schemeClr val="tx1"/>
                  </a:solidFill>
                </a:rPr>
                <a:t>页内偏移</a:t>
              </a:r>
              <a:endParaRPr lang="en-US" dirty="0">
                <a:solidFill>
                  <a:schemeClr val="tx1"/>
                </a:solidFill>
              </a:endParaRPr>
            </a:p>
          </p:txBody>
        </p:sp>
        <p:sp>
          <p:nvSpPr>
            <p:cNvPr id="1710091" name="Text Box 11"/>
            <p:cNvSpPr txBox="1">
              <a:spLocks noChangeArrowheads="1"/>
            </p:cNvSpPr>
            <p:nvPr/>
          </p:nvSpPr>
          <p:spPr bwMode="auto">
            <a:xfrm>
              <a:off x="1536" y="2830"/>
              <a:ext cx="698" cy="233"/>
            </a:xfrm>
            <a:prstGeom prst="rect">
              <a:avLst/>
            </a:prstGeom>
            <a:noFill/>
            <a:ln w="12700">
              <a:noFill/>
              <a:miter lim="800000"/>
              <a:headEnd/>
              <a:tailEnd/>
            </a:ln>
            <a:effectLst/>
          </p:spPr>
          <p:txBody>
            <a:bodyPr wrap="none">
              <a:spAutoFit/>
            </a:bodyPr>
            <a:lstStyle/>
            <a:p>
              <a:r>
                <a:rPr lang="zh-CN" altLang="en-US" dirty="0" smtClean="0">
                  <a:solidFill>
                    <a:schemeClr val="tx1"/>
                  </a:solidFill>
                </a:rPr>
                <a:t>物理页号</a:t>
              </a:r>
              <a:endParaRPr lang="en-US" dirty="0">
                <a:solidFill>
                  <a:schemeClr val="tx1"/>
                </a:solidFill>
              </a:endParaRPr>
            </a:p>
          </p:txBody>
        </p:sp>
        <p:sp>
          <p:nvSpPr>
            <p:cNvPr id="1710092" name="Text Box 12"/>
            <p:cNvSpPr txBox="1">
              <a:spLocks noChangeArrowheads="1"/>
            </p:cNvSpPr>
            <p:nvPr/>
          </p:nvSpPr>
          <p:spPr bwMode="auto">
            <a:xfrm>
              <a:off x="3397" y="3168"/>
              <a:ext cx="1319" cy="291"/>
            </a:xfrm>
            <a:prstGeom prst="rect">
              <a:avLst/>
            </a:prstGeom>
            <a:noFill/>
            <a:ln w="12700">
              <a:noFill/>
              <a:miter lim="800000"/>
              <a:headEnd/>
              <a:tailEnd/>
            </a:ln>
            <a:effectLst/>
          </p:spPr>
          <p:txBody>
            <a:bodyPr wrap="none">
              <a:spAutoFit/>
            </a:bodyPr>
            <a:lstStyle/>
            <a:p>
              <a:r>
                <a:rPr lang="zh-CN" altLang="en-US" sz="2400" dirty="0">
                  <a:solidFill>
                    <a:schemeClr val="tx1"/>
                  </a:solidFill>
                </a:rPr>
                <a:t>物理地址</a:t>
              </a:r>
              <a:r>
                <a:rPr lang="en-US" sz="2400" dirty="0" smtClean="0">
                  <a:solidFill>
                    <a:schemeClr val="tx1"/>
                  </a:solidFill>
                </a:rPr>
                <a:t> </a:t>
              </a:r>
              <a:r>
                <a:rPr lang="en-US" sz="2400" dirty="0">
                  <a:solidFill>
                    <a:schemeClr val="tx1"/>
                  </a:solidFill>
                </a:rPr>
                <a:t>(PA)</a:t>
              </a:r>
            </a:p>
          </p:txBody>
        </p:sp>
        <p:sp>
          <p:nvSpPr>
            <p:cNvPr id="1710098" name="Text Box 18"/>
            <p:cNvSpPr txBox="1">
              <a:spLocks noChangeArrowheads="1"/>
            </p:cNvSpPr>
            <p:nvPr/>
          </p:nvSpPr>
          <p:spPr bwMode="auto">
            <a:xfrm>
              <a:off x="1200" y="3047"/>
              <a:ext cx="3925" cy="212"/>
            </a:xfrm>
            <a:prstGeom prst="rect">
              <a:avLst/>
            </a:prstGeom>
            <a:noFill/>
            <a:ln w="12700">
              <a:noFill/>
              <a:miter lim="800000"/>
              <a:headEnd/>
              <a:tailEnd/>
            </a:ln>
            <a:effectLst/>
          </p:spPr>
          <p:txBody>
            <a:bodyPr wrap="none">
              <a:spAutoFit/>
            </a:bodyPr>
            <a:lstStyle/>
            <a:p>
              <a:r>
                <a:rPr lang="en-US" sz="1600">
                  <a:solidFill>
                    <a:schemeClr val="tx1"/>
                  </a:solidFill>
                </a:rPr>
                <a:t>29                        .  .  .                               12  11                            0</a:t>
              </a:r>
            </a:p>
          </p:txBody>
        </p:sp>
      </p:grpSp>
      <p:grpSp>
        <p:nvGrpSpPr>
          <p:cNvPr id="3" name="Group 23"/>
          <p:cNvGrpSpPr>
            <a:grpSpLocks/>
          </p:cNvGrpSpPr>
          <p:nvPr/>
        </p:nvGrpSpPr>
        <p:grpSpPr bwMode="auto">
          <a:xfrm>
            <a:off x="2819400" y="2551113"/>
            <a:ext cx="4191000" cy="1219200"/>
            <a:chOff x="1776" y="2039"/>
            <a:chExt cx="2640" cy="768"/>
          </a:xfrm>
        </p:grpSpPr>
        <p:sp>
          <p:nvSpPr>
            <p:cNvPr id="1710093" name="AutoShape 13" descr="5%"/>
            <p:cNvSpPr>
              <a:spLocks noChangeArrowheads="1"/>
            </p:cNvSpPr>
            <p:nvPr/>
          </p:nvSpPr>
          <p:spPr bwMode="auto">
            <a:xfrm>
              <a:off x="1776" y="2279"/>
              <a:ext cx="1152" cy="288"/>
            </a:xfrm>
            <a:prstGeom prst="flowChartAlternateProcess">
              <a:avLst/>
            </a:prstGeom>
            <a:pattFill prst="pct5">
              <a:fgClr>
                <a:schemeClr val="accent1"/>
              </a:fgClr>
              <a:bgClr>
                <a:schemeClr val="bg1"/>
              </a:bgClr>
            </a:pattFill>
            <a:ln w="28575">
              <a:solidFill>
                <a:schemeClr val="accent1"/>
              </a:solidFill>
              <a:miter lim="800000"/>
              <a:headEnd/>
              <a:tailEnd/>
            </a:ln>
            <a:effectLst/>
          </p:spPr>
          <p:txBody>
            <a:bodyPr wrap="none" anchor="ctr"/>
            <a:lstStyle/>
            <a:p>
              <a:endParaRPr lang="en-US"/>
            </a:p>
          </p:txBody>
        </p:sp>
        <p:sp>
          <p:nvSpPr>
            <p:cNvPr id="1710094" name="Text Box 14"/>
            <p:cNvSpPr txBox="1">
              <a:spLocks noChangeArrowheads="1"/>
            </p:cNvSpPr>
            <p:nvPr/>
          </p:nvSpPr>
          <p:spPr bwMode="auto">
            <a:xfrm>
              <a:off x="1910" y="2302"/>
              <a:ext cx="698" cy="233"/>
            </a:xfrm>
            <a:prstGeom prst="rect">
              <a:avLst/>
            </a:prstGeom>
            <a:noFill/>
            <a:ln w="12700">
              <a:noFill/>
              <a:miter lim="800000"/>
              <a:headEnd/>
              <a:tailEnd/>
            </a:ln>
            <a:effectLst/>
          </p:spPr>
          <p:txBody>
            <a:bodyPr wrap="none">
              <a:spAutoFit/>
            </a:bodyPr>
            <a:lstStyle/>
            <a:p>
              <a:r>
                <a:rPr lang="zh-CN" altLang="en-US" dirty="0" smtClean="0">
                  <a:solidFill>
                    <a:schemeClr val="tx1"/>
                  </a:solidFill>
                </a:rPr>
                <a:t>地址变换</a:t>
              </a:r>
              <a:endParaRPr lang="en-US" dirty="0">
                <a:solidFill>
                  <a:schemeClr val="tx1"/>
                </a:solidFill>
              </a:endParaRPr>
            </a:p>
          </p:txBody>
        </p:sp>
        <p:sp>
          <p:nvSpPr>
            <p:cNvPr id="1710095" name="Line 15"/>
            <p:cNvSpPr>
              <a:spLocks noChangeShapeType="1"/>
            </p:cNvSpPr>
            <p:nvPr/>
          </p:nvSpPr>
          <p:spPr bwMode="auto">
            <a:xfrm>
              <a:off x="2352" y="2039"/>
              <a:ext cx="0" cy="240"/>
            </a:xfrm>
            <a:prstGeom prst="line">
              <a:avLst/>
            </a:prstGeom>
            <a:noFill/>
            <a:ln w="12700">
              <a:solidFill>
                <a:schemeClr val="tx1"/>
              </a:solidFill>
              <a:round/>
              <a:headEnd/>
              <a:tailEnd type="triangle" w="med" len="med"/>
            </a:ln>
            <a:effectLst/>
          </p:spPr>
          <p:txBody>
            <a:bodyPr wrap="none" anchor="ctr"/>
            <a:lstStyle/>
            <a:p>
              <a:endParaRPr lang="en-US"/>
            </a:p>
          </p:txBody>
        </p:sp>
        <p:sp>
          <p:nvSpPr>
            <p:cNvPr id="1710096" name="Line 16"/>
            <p:cNvSpPr>
              <a:spLocks noChangeShapeType="1"/>
            </p:cNvSpPr>
            <p:nvPr/>
          </p:nvSpPr>
          <p:spPr bwMode="auto">
            <a:xfrm>
              <a:off x="2352" y="2567"/>
              <a:ext cx="0" cy="240"/>
            </a:xfrm>
            <a:prstGeom prst="line">
              <a:avLst/>
            </a:prstGeom>
            <a:noFill/>
            <a:ln w="12700">
              <a:solidFill>
                <a:schemeClr val="tx1"/>
              </a:solidFill>
              <a:round/>
              <a:headEnd/>
              <a:tailEnd type="triangle" w="med" len="med"/>
            </a:ln>
            <a:effectLst/>
          </p:spPr>
          <p:txBody>
            <a:bodyPr wrap="none" anchor="ctr"/>
            <a:lstStyle/>
            <a:p>
              <a:endParaRPr lang="en-US"/>
            </a:p>
          </p:txBody>
        </p:sp>
        <p:sp>
          <p:nvSpPr>
            <p:cNvPr id="1710099" name="Line 19"/>
            <p:cNvSpPr>
              <a:spLocks noChangeShapeType="1"/>
            </p:cNvSpPr>
            <p:nvPr/>
          </p:nvSpPr>
          <p:spPr bwMode="auto">
            <a:xfrm>
              <a:off x="4416" y="2039"/>
              <a:ext cx="0" cy="768"/>
            </a:xfrm>
            <a:prstGeom prst="line">
              <a:avLst/>
            </a:prstGeom>
            <a:noFill/>
            <a:ln w="12700">
              <a:solidFill>
                <a:schemeClr val="tx1"/>
              </a:solidFill>
              <a:round/>
              <a:headEnd/>
              <a:tailEnd type="triangle" w="med" len="med"/>
            </a:ln>
            <a:effectLst/>
          </p:spPr>
          <p:txBody>
            <a:bodyPr/>
            <a:lstStyle/>
            <a:p>
              <a:endParaRPr lang="en-US"/>
            </a:p>
          </p:txBody>
        </p:sp>
      </p:grpSp>
      <p:sp>
        <p:nvSpPr>
          <p:cNvPr id="1710100" name="Rectangle 20"/>
          <p:cNvSpPr>
            <a:spLocks noGrp="1" noChangeArrowheads="1"/>
          </p:cNvSpPr>
          <p:nvPr>
            <p:ph type="body" idx="1"/>
          </p:nvPr>
        </p:nvSpPr>
        <p:spPr>
          <a:xfrm>
            <a:off x="533400" y="4876800"/>
            <a:ext cx="8153400" cy="1482457"/>
          </a:xfrm>
          <a:noFill/>
          <a:ln/>
        </p:spPr>
        <p:txBody>
          <a:bodyPr/>
          <a:lstStyle/>
          <a:p>
            <a:pPr marL="342900" indent="-342900">
              <a:lnSpc>
                <a:spcPct val="100000"/>
              </a:lnSpc>
              <a:spcBef>
                <a:spcPts val="600"/>
              </a:spcBef>
            </a:pPr>
            <a:r>
              <a:rPr lang="zh-CN" altLang="en-US" dirty="0" smtClean="0"/>
              <a:t>所以每个访存需求最开始都需要通过</a:t>
            </a:r>
            <a:r>
              <a:rPr lang="zh-CN" altLang="en-US" dirty="0" smtClean="0">
                <a:solidFill>
                  <a:srgbClr val="FF0000"/>
                </a:solidFill>
              </a:rPr>
              <a:t>地址变换</a:t>
            </a:r>
            <a:r>
              <a:rPr lang="zh-CN" altLang="en-US" dirty="0" smtClean="0"/>
              <a:t>将虚拟空间转换为物理空间</a:t>
            </a:r>
            <a:endParaRPr lang="en-US" dirty="0" smtClean="0"/>
          </a:p>
          <a:p>
            <a:pPr marL="742950" lvl="1" indent="-285750">
              <a:lnSpc>
                <a:spcPct val="100000"/>
              </a:lnSpc>
              <a:spcBef>
                <a:spcPts val="600"/>
              </a:spcBef>
            </a:pPr>
            <a:r>
              <a:rPr lang="zh-CN" altLang="en-US" dirty="0" smtClean="0"/>
              <a:t>虚拟存储器中，访问缺失被称为</a:t>
            </a:r>
            <a:r>
              <a:rPr lang="zh-CN" altLang="en-US" dirty="0" smtClean="0">
                <a:solidFill>
                  <a:srgbClr val="FF0000"/>
                </a:solidFill>
              </a:rPr>
              <a:t>缺页</a:t>
            </a:r>
            <a:r>
              <a:rPr lang="en-US" dirty="0" smtClean="0"/>
              <a:t> (</a:t>
            </a:r>
            <a:r>
              <a:rPr lang="zh-CN" altLang="en-US" dirty="0"/>
              <a:t>例如</a:t>
            </a:r>
            <a:r>
              <a:rPr lang="en-US" dirty="0" smtClean="0"/>
              <a:t>, </a:t>
            </a:r>
            <a:r>
              <a:rPr lang="zh-CN" altLang="en-US" dirty="0" smtClean="0"/>
              <a:t>访问的页不在物理存储器中</a:t>
            </a:r>
            <a:r>
              <a:rPr lang="en-US" dirty="0" smtClean="0"/>
              <a:t>)</a:t>
            </a:r>
            <a:endParaRPr lang="en-US" dirty="0">
              <a:solidFill>
                <a:schemeClr val="accent1"/>
              </a:solidFill>
            </a:endParaRPr>
          </a:p>
        </p:txBody>
      </p:sp>
      <p:sp>
        <p:nvSpPr>
          <p:cNvPr id="1710101" name="Rectangle 21"/>
          <p:cNvSpPr>
            <a:spLocks noChangeArrowheads="1"/>
          </p:cNvSpPr>
          <p:nvPr/>
        </p:nvSpPr>
        <p:spPr bwMode="auto">
          <a:xfrm>
            <a:off x="533400" y="685800"/>
            <a:ext cx="8153400" cy="420628"/>
          </a:xfrm>
          <a:prstGeom prst="rect">
            <a:avLst/>
          </a:prstGeom>
          <a:noFill/>
          <a:ln w="12700">
            <a:noFill/>
            <a:miter lim="800000"/>
            <a:headEnd/>
            <a:tailEnd/>
          </a:ln>
          <a:effectLst/>
        </p:spPr>
        <p:txBody>
          <a:bodyPr lIns="63500" tIns="25400" rIns="63500" bIns="25400">
            <a:spAutoFit/>
          </a:bodyPr>
          <a:lstStyle/>
          <a:p>
            <a:pPr marL="287338" indent="-287338">
              <a:spcBef>
                <a:spcPct val="30000"/>
              </a:spcBef>
              <a:buClr>
                <a:schemeClr val="accent1"/>
              </a:buClr>
              <a:buSzPct val="75000"/>
              <a:buFont typeface="Wingdings" pitchFamily="2" charset="2"/>
              <a:buChar char="q"/>
            </a:pPr>
            <a:r>
              <a:rPr lang="zh-CN" altLang="en-US" sz="2400" dirty="0" smtClean="0">
                <a:solidFill>
                  <a:srgbClr val="FF0000"/>
                </a:solidFill>
              </a:rPr>
              <a:t>虚拟地址</a:t>
            </a:r>
            <a:r>
              <a:rPr lang="zh-CN" altLang="en-US" sz="2400" dirty="0" smtClean="0">
                <a:solidFill>
                  <a:schemeClr val="tx1"/>
                </a:solidFill>
              </a:rPr>
              <a:t>到</a:t>
            </a:r>
            <a:r>
              <a:rPr lang="zh-CN" altLang="en-US" sz="2400" dirty="0" smtClean="0">
                <a:solidFill>
                  <a:srgbClr val="FF0000"/>
                </a:solidFill>
              </a:rPr>
              <a:t>物理地址</a:t>
            </a:r>
            <a:r>
              <a:rPr lang="zh-CN" altLang="en-US" sz="2400" dirty="0" smtClean="0">
                <a:solidFill>
                  <a:schemeClr val="tx1"/>
                </a:solidFill>
              </a:rPr>
              <a:t>的转换是需要软硬件结合</a:t>
            </a:r>
            <a:endParaRPr 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par>
                          <p:cTn id="7" fill="hold">
                            <p:stCondLst>
                              <p:cond delay="0"/>
                            </p:stCondLst>
                            <p:childTnLst>
                              <p:par>
                                <p:cTn id="8" presetID="22" presetClass="entr" presetSubtype="1" fill="hold" nodeType="after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up)">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10100">
                                            <p:txEl>
                                              <p:pRg st="0" end="0"/>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710100">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10100"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3090" name="Rectangle 2"/>
          <p:cNvSpPr>
            <a:spLocks noGrp="1" noChangeArrowheads="1"/>
          </p:cNvSpPr>
          <p:nvPr>
            <p:ph type="title"/>
          </p:nvPr>
        </p:nvSpPr>
        <p:spPr/>
        <p:txBody>
          <a:bodyPr/>
          <a:lstStyle/>
          <a:p>
            <a:r>
              <a:rPr lang="zh-CN" altLang="en-US" dirty="0" smtClean="0"/>
              <a:t>地址转换机制</a:t>
            </a:r>
            <a:endParaRPr lang="en-US" dirty="0"/>
          </a:p>
        </p:txBody>
      </p:sp>
      <p:sp>
        <p:nvSpPr>
          <p:cNvPr id="1753091" name="Rectangle 3"/>
          <p:cNvSpPr>
            <a:spLocks noChangeArrowheads="1"/>
          </p:cNvSpPr>
          <p:nvPr/>
        </p:nvSpPr>
        <p:spPr bwMode="auto">
          <a:xfrm>
            <a:off x="2362200" y="3114675"/>
            <a:ext cx="1752600" cy="2514600"/>
          </a:xfrm>
          <a:prstGeom prst="rect">
            <a:avLst/>
          </a:prstGeom>
          <a:noFill/>
          <a:ln w="12700">
            <a:solidFill>
              <a:schemeClr val="tx1"/>
            </a:solidFill>
            <a:miter lim="800000"/>
            <a:headEnd/>
            <a:tailEnd/>
          </a:ln>
          <a:effectLst/>
        </p:spPr>
        <p:txBody>
          <a:bodyPr wrap="none" anchor="ctr"/>
          <a:lstStyle/>
          <a:p>
            <a:endParaRPr lang="en-US"/>
          </a:p>
        </p:txBody>
      </p:sp>
      <p:sp>
        <p:nvSpPr>
          <p:cNvPr id="1753092" name="Line 4"/>
          <p:cNvSpPr>
            <a:spLocks noChangeShapeType="1"/>
          </p:cNvSpPr>
          <p:nvPr/>
        </p:nvSpPr>
        <p:spPr bwMode="auto">
          <a:xfrm>
            <a:off x="2362200" y="3343275"/>
            <a:ext cx="1752600" cy="0"/>
          </a:xfrm>
          <a:prstGeom prst="line">
            <a:avLst/>
          </a:prstGeom>
          <a:noFill/>
          <a:ln w="12700">
            <a:solidFill>
              <a:schemeClr val="tx1"/>
            </a:solidFill>
            <a:round/>
            <a:headEnd/>
            <a:tailEnd/>
          </a:ln>
          <a:effectLst/>
        </p:spPr>
        <p:txBody>
          <a:bodyPr/>
          <a:lstStyle/>
          <a:p>
            <a:endParaRPr lang="en-US"/>
          </a:p>
        </p:txBody>
      </p:sp>
      <p:sp>
        <p:nvSpPr>
          <p:cNvPr id="1753093" name="Line 5"/>
          <p:cNvSpPr>
            <a:spLocks noChangeShapeType="1"/>
          </p:cNvSpPr>
          <p:nvPr/>
        </p:nvSpPr>
        <p:spPr bwMode="auto">
          <a:xfrm>
            <a:off x="2362200" y="3571875"/>
            <a:ext cx="1752600" cy="0"/>
          </a:xfrm>
          <a:prstGeom prst="line">
            <a:avLst/>
          </a:prstGeom>
          <a:noFill/>
          <a:ln w="12700">
            <a:solidFill>
              <a:schemeClr val="tx1"/>
            </a:solidFill>
            <a:round/>
            <a:headEnd/>
            <a:tailEnd/>
          </a:ln>
          <a:effectLst/>
        </p:spPr>
        <p:txBody>
          <a:bodyPr/>
          <a:lstStyle/>
          <a:p>
            <a:endParaRPr lang="en-US"/>
          </a:p>
        </p:txBody>
      </p:sp>
      <p:sp>
        <p:nvSpPr>
          <p:cNvPr id="1753094" name="Line 6"/>
          <p:cNvSpPr>
            <a:spLocks noChangeShapeType="1"/>
          </p:cNvSpPr>
          <p:nvPr/>
        </p:nvSpPr>
        <p:spPr bwMode="auto">
          <a:xfrm>
            <a:off x="2362200" y="3800475"/>
            <a:ext cx="1752600" cy="0"/>
          </a:xfrm>
          <a:prstGeom prst="line">
            <a:avLst/>
          </a:prstGeom>
          <a:noFill/>
          <a:ln w="12700">
            <a:solidFill>
              <a:schemeClr val="tx1"/>
            </a:solidFill>
            <a:round/>
            <a:headEnd/>
            <a:tailEnd/>
          </a:ln>
          <a:effectLst/>
        </p:spPr>
        <p:txBody>
          <a:bodyPr/>
          <a:lstStyle/>
          <a:p>
            <a:endParaRPr lang="en-US"/>
          </a:p>
        </p:txBody>
      </p:sp>
      <p:sp>
        <p:nvSpPr>
          <p:cNvPr id="1753095" name="Line 7"/>
          <p:cNvSpPr>
            <a:spLocks noChangeShapeType="1"/>
          </p:cNvSpPr>
          <p:nvPr/>
        </p:nvSpPr>
        <p:spPr bwMode="auto">
          <a:xfrm>
            <a:off x="2362200" y="4029075"/>
            <a:ext cx="1752600" cy="0"/>
          </a:xfrm>
          <a:prstGeom prst="line">
            <a:avLst/>
          </a:prstGeom>
          <a:noFill/>
          <a:ln w="12700">
            <a:solidFill>
              <a:schemeClr val="tx1"/>
            </a:solidFill>
            <a:round/>
            <a:headEnd/>
            <a:tailEnd/>
          </a:ln>
          <a:effectLst/>
        </p:spPr>
        <p:txBody>
          <a:bodyPr/>
          <a:lstStyle/>
          <a:p>
            <a:endParaRPr lang="en-US"/>
          </a:p>
        </p:txBody>
      </p:sp>
      <p:sp>
        <p:nvSpPr>
          <p:cNvPr id="1753096" name="Line 8"/>
          <p:cNvSpPr>
            <a:spLocks noChangeShapeType="1"/>
          </p:cNvSpPr>
          <p:nvPr/>
        </p:nvSpPr>
        <p:spPr bwMode="auto">
          <a:xfrm>
            <a:off x="2362200" y="4257675"/>
            <a:ext cx="1752600" cy="0"/>
          </a:xfrm>
          <a:prstGeom prst="line">
            <a:avLst/>
          </a:prstGeom>
          <a:noFill/>
          <a:ln w="12700">
            <a:solidFill>
              <a:schemeClr val="tx1"/>
            </a:solidFill>
            <a:round/>
            <a:headEnd/>
            <a:tailEnd/>
          </a:ln>
          <a:effectLst/>
        </p:spPr>
        <p:txBody>
          <a:bodyPr/>
          <a:lstStyle/>
          <a:p>
            <a:endParaRPr lang="en-US"/>
          </a:p>
        </p:txBody>
      </p:sp>
      <p:sp>
        <p:nvSpPr>
          <p:cNvPr id="1753097" name="Line 9"/>
          <p:cNvSpPr>
            <a:spLocks noChangeShapeType="1"/>
          </p:cNvSpPr>
          <p:nvPr/>
        </p:nvSpPr>
        <p:spPr bwMode="auto">
          <a:xfrm>
            <a:off x="2362200" y="4486275"/>
            <a:ext cx="1752600" cy="0"/>
          </a:xfrm>
          <a:prstGeom prst="line">
            <a:avLst/>
          </a:prstGeom>
          <a:noFill/>
          <a:ln w="12700">
            <a:solidFill>
              <a:schemeClr val="tx1"/>
            </a:solidFill>
            <a:round/>
            <a:headEnd/>
            <a:tailEnd/>
          </a:ln>
          <a:effectLst/>
        </p:spPr>
        <p:txBody>
          <a:bodyPr/>
          <a:lstStyle/>
          <a:p>
            <a:endParaRPr lang="en-US"/>
          </a:p>
        </p:txBody>
      </p:sp>
      <p:sp>
        <p:nvSpPr>
          <p:cNvPr id="1753098" name="Line 10"/>
          <p:cNvSpPr>
            <a:spLocks noChangeShapeType="1"/>
          </p:cNvSpPr>
          <p:nvPr/>
        </p:nvSpPr>
        <p:spPr bwMode="auto">
          <a:xfrm>
            <a:off x="2362200" y="4714875"/>
            <a:ext cx="1752600" cy="0"/>
          </a:xfrm>
          <a:prstGeom prst="line">
            <a:avLst/>
          </a:prstGeom>
          <a:noFill/>
          <a:ln w="12700">
            <a:solidFill>
              <a:schemeClr val="tx1"/>
            </a:solidFill>
            <a:round/>
            <a:headEnd/>
            <a:tailEnd/>
          </a:ln>
          <a:effectLst/>
        </p:spPr>
        <p:txBody>
          <a:bodyPr/>
          <a:lstStyle/>
          <a:p>
            <a:endParaRPr lang="en-US"/>
          </a:p>
        </p:txBody>
      </p:sp>
      <p:sp>
        <p:nvSpPr>
          <p:cNvPr id="1753099" name="Line 11"/>
          <p:cNvSpPr>
            <a:spLocks noChangeShapeType="1"/>
          </p:cNvSpPr>
          <p:nvPr/>
        </p:nvSpPr>
        <p:spPr bwMode="auto">
          <a:xfrm>
            <a:off x="2362200" y="4943475"/>
            <a:ext cx="1752600" cy="0"/>
          </a:xfrm>
          <a:prstGeom prst="line">
            <a:avLst/>
          </a:prstGeom>
          <a:noFill/>
          <a:ln w="12700">
            <a:solidFill>
              <a:schemeClr val="tx1"/>
            </a:solidFill>
            <a:round/>
            <a:headEnd/>
            <a:tailEnd/>
          </a:ln>
          <a:effectLst/>
        </p:spPr>
        <p:txBody>
          <a:bodyPr/>
          <a:lstStyle/>
          <a:p>
            <a:endParaRPr lang="en-US"/>
          </a:p>
        </p:txBody>
      </p:sp>
      <p:sp>
        <p:nvSpPr>
          <p:cNvPr id="1753100" name="Line 12"/>
          <p:cNvSpPr>
            <a:spLocks noChangeShapeType="1"/>
          </p:cNvSpPr>
          <p:nvPr/>
        </p:nvSpPr>
        <p:spPr bwMode="auto">
          <a:xfrm>
            <a:off x="2362200" y="5172075"/>
            <a:ext cx="1752600" cy="0"/>
          </a:xfrm>
          <a:prstGeom prst="line">
            <a:avLst/>
          </a:prstGeom>
          <a:noFill/>
          <a:ln w="12700">
            <a:solidFill>
              <a:schemeClr val="tx1"/>
            </a:solidFill>
            <a:round/>
            <a:headEnd/>
            <a:tailEnd/>
          </a:ln>
          <a:effectLst/>
        </p:spPr>
        <p:txBody>
          <a:bodyPr/>
          <a:lstStyle/>
          <a:p>
            <a:endParaRPr lang="en-US"/>
          </a:p>
        </p:txBody>
      </p:sp>
      <p:sp>
        <p:nvSpPr>
          <p:cNvPr id="1753101" name="Line 13"/>
          <p:cNvSpPr>
            <a:spLocks noChangeShapeType="1"/>
          </p:cNvSpPr>
          <p:nvPr/>
        </p:nvSpPr>
        <p:spPr bwMode="auto">
          <a:xfrm>
            <a:off x="2362200" y="5400675"/>
            <a:ext cx="1752600" cy="0"/>
          </a:xfrm>
          <a:prstGeom prst="line">
            <a:avLst/>
          </a:prstGeom>
          <a:noFill/>
          <a:ln w="12700">
            <a:solidFill>
              <a:schemeClr val="tx1"/>
            </a:solidFill>
            <a:round/>
            <a:headEnd/>
            <a:tailEnd/>
          </a:ln>
          <a:effectLst/>
        </p:spPr>
        <p:txBody>
          <a:bodyPr/>
          <a:lstStyle/>
          <a:p>
            <a:endParaRPr lang="en-US"/>
          </a:p>
        </p:txBody>
      </p:sp>
      <p:sp>
        <p:nvSpPr>
          <p:cNvPr id="1753102" name="Rectangle 14"/>
          <p:cNvSpPr>
            <a:spLocks noChangeArrowheads="1"/>
          </p:cNvSpPr>
          <p:nvPr/>
        </p:nvSpPr>
        <p:spPr bwMode="auto">
          <a:xfrm>
            <a:off x="6629400" y="2871788"/>
            <a:ext cx="1524000" cy="1828800"/>
          </a:xfrm>
          <a:prstGeom prst="rect">
            <a:avLst/>
          </a:prstGeom>
          <a:noFill/>
          <a:ln w="12700">
            <a:solidFill>
              <a:schemeClr val="tx1"/>
            </a:solidFill>
            <a:miter lim="800000"/>
            <a:headEnd/>
            <a:tailEnd/>
          </a:ln>
          <a:effectLst/>
        </p:spPr>
        <p:txBody>
          <a:bodyPr wrap="none" anchor="ctr"/>
          <a:lstStyle/>
          <a:p>
            <a:endParaRPr lang="en-US"/>
          </a:p>
        </p:txBody>
      </p:sp>
      <p:sp>
        <p:nvSpPr>
          <p:cNvPr id="1753103" name="Line 15"/>
          <p:cNvSpPr>
            <a:spLocks noChangeShapeType="1"/>
          </p:cNvSpPr>
          <p:nvPr/>
        </p:nvSpPr>
        <p:spPr bwMode="auto">
          <a:xfrm>
            <a:off x="6629400" y="3100388"/>
            <a:ext cx="1524000" cy="0"/>
          </a:xfrm>
          <a:prstGeom prst="line">
            <a:avLst/>
          </a:prstGeom>
          <a:noFill/>
          <a:ln w="12700">
            <a:solidFill>
              <a:schemeClr val="tx1"/>
            </a:solidFill>
            <a:round/>
            <a:headEnd/>
            <a:tailEnd/>
          </a:ln>
          <a:effectLst/>
        </p:spPr>
        <p:txBody>
          <a:bodyPr/>
          <a:lstStyle/>
          <a:p>
            <a:endParaRPr lang="en-US"/>
          </a:p>
        </p:txBody>
      </p:sp>
      <p:sp>
        <p:nvSpPr>
          <p:cNvPr id="1753104" name="Line 16"/>
          <p:cNvSpPr>
            <a:spLocks noChangeShapeType="1"/>
          </p:cNvSpPr>
          <p:nvPr/>
        </p:nvSpPr>
        <p:spPr bwMode="auto">
          <a:xfrm>
            <a:off x="6629400" y="3328988"/>
            <a:ext cx="1524000" cy="0"/>
          </a:xfrm>
          <a:prstGeom prst="line">
            <a:avLst/>
          </a:prstGeom>
          <a:noFill/>
          <a:ln w="12700">
            <a:solidFill>
              <a:schemeClr val="tx1"/>
            </a:solidFill>
            <a:round/>
            <a:headEnd/>
            <a:tailEnd/>
          </a:ln>
          <a:effectLst/>
        </p:spPr>
        <p:txBody>
          <a:bodyPr/>
          <a:lstStyle/>
          <a:p>
            <a:endParaRPr lang="en-US"/>
          </a:p>
        </p:txBody>
      </p:sp>
      <p:sp>
        <p:nvSpPr>
          <p:cNvPr id="1753105" name="Line 17"/>
          <p:cNvSpPr>
            <a:spLocks noChangeShapeType="1"/>
          </p:cNvSpPr>
          <p:nvPr/>
        </p:nvSpPr>
        <p:spPr bwMode="auto">
          <a:xfrm>
            <a:off x="6629400" y="3557588"/>
            <a:ext cx="1524000" cy="0"/>
          </a:xfrm>
          <a:prstGeom prst="line">
            <a:avLst/>
          </a:prstGeom>
          <a:noFill/>
          <a:ln w="12700">
            <a:solidFill>
              <a:schemeClr val="tx1"/>
            </a:solidFill>
            <a:round/>
            <a:headEnd/>
            <a:tailEnd/>
          </a:ln>
          <a:effectLst/>
        </p:spPr>
        <p:txBody>
          <a:bodyPr/>
          <a:lstStyle/>
          <a:p>
            <a:endParaRPr lang="en-US"/>
          </a:p>
        </p:txBody>
      </p:sp>
      <p:sp>
        <p:nvSpPr>
          <p:cNvPr id="1753106" name="Line 18"/>
          <p:cNvSpPr>
            <a:spLocks noChangeShapeType="1"/>
          </p:cNvSpPr>
          <p:nvPr/>
        </p:nvSpPr>
        <p:spPr bwMode="auto">
          <a:xfrm>
            <a:off x="6629400" y="3786188"/>
            <a:ext cx="1524000" cy="0"/>
          </a:xfrm>
          <a:prstGeom prst="line">
            <a:avLst/>
          </a:prstGeom>
          <a:noFill/>
          <a:ln w="12700">
            <a:solidFill>
              <a:schemeClr val="tx1"/>
            </a:solidFill>
            <a:round/>
            <a:headEnd/>
            <a:tailEnd/>
          </a:ln>
          <a:effectLst/>
        </p:spPr>
        <p:txBody>
          <a:bodyPr/>
          <a:lstStyle/>
          <a:p>
            <a:endParaRPr lang="en-US"/>
          </a:p>
        </p:txBody>
      </p:sp>
      <p:sp>
        <p:nvSpPr>
          <p:cNvPr id="1753107" name="Line 19"/>
          <p:cNvSpPr>
            <a:spLocks noChangeShapeType="1"/>
          </p:cNvSpPr>
          <p:nvPr/>
        </p:nvSpPr>
        <p:spPr bwMode="auto">
          <a:xfrm>
            <a:off x="6629400" y="4014788"/>
            <a:ext cx="1524000" cy="0"/>
          </a:xfrm>
          <a:prstGeom prst="line">
            <a:avLst/>
          </a:prstGeom>
          <a:noFill/>
          <a:ln w="12700">
            <a:solidFill>
              <a:schemeClr val="tx1"/>
            </a:solidFill>
            <a:round/>
            <a:headEnd/>
            <a:tailEnd/>
          </a:ln>
          <a:effectLst/>
        </p:spPr>
        <p:txBody>
          <a:bodyPr/>
          <a:lstStyle/>
          <a:p>
            <a:endParaRPr lang="en-US"/>
          </a:p>
        </p:txBody>
      </p:sp>
      <p:sp>
        <p:nvSpPr>
          <p:cNvPr id="1753108" name="Line 20"/>
          <p:cNvSpPr>
            <a:spLocks noChangeShapeType="1"/>
          </p:cNvSpPr>
          <p:nvPr/>
        </p:nvSpPr>
        <p:spPr bwMode="auto">
          <a:xfrm>
            <a:off x="6629400" y="4243388"/>
            <a:ext cx="1524000" cy="0"/>
          </a:xfrm>
          <a:prstGeom prst="line">
            <a:avLst/>
          </a:prstGeom>
          <a:noFill/>
          <a:ln w="12700">
            <a:solidFill>
              <a:schemeClr val="tx1"/>
            </a:solidFill>
            <a:round/>
            <a:headEnd/>
            <a:tailEnd/>
          </a:ln>
          <a:effectLst/>
        </p:spPr>
        <p:txBody>
          <a:bodyPr/>
          <a:lstStyle/>
          <a:p>
            <a:endParaRPr lang="en-US"/>
          </a:p>
        </p:txBody>
      </p:sp>
      <p:sp>
        <p:nvSpPr>
          <p:cNvPr id="1753109" name="Line 21"/>
          <p:cNvSpPr>
            <a:spLocks noChangeShapeType="1"/>
          </p:cNvSpPr>
          <p:nvPr/>
        </p:nvSpPr>
        <p:spPr bwMode="auto">
          <a:xfrm>
            <a:off x="6629400" y="4471988"/>
            <a:ext cx="1524000" cy="0"/>
          </a:xfrm>
          <a:prstGeom prst="line">
            <a:avLst/>
          </a:prstGeom>
          <a:noFill/>
          <a:ln w="12700">
            <a:solidFill>
              <a:schemeClr val="tx1"/>
            </a:solidFill>
            <a:round/>
            <a:headEnd/>
            <a:tailEnd/>
          </a:ln>
          <a:effectLst/>
        </p:spPr>
        <p:txBody>
          <a:bodyPr/>
          <a:lstStyle/>
          <a:p>
            <a:endParaRPr lang="en-US"/>
          </a:p>
        </p:txBody>
      </p:sp>
      <p:sp>
        <p:nvSpPr>
          <p:cNvPr id="1753110" name="AutoShape 22"/>
          <p:cNvSpPr>
            <a:spLocks noChangeArrowheads="1"/>
          </p:cNvSpPr>
          <p:nvPr/>
        </p:nvSpPr>
        <p:spPr bwMode="auto">
          <a:xfrm>
            <a:off x="6553200" y="5005388"/>
            <a:ext cx="1828800" cy="1371600"/>
          </a:xfrm>
          <a:prstGeom prst="can">
            <a:avLst>
              <a:gd name="adj" fmla="val 16574"/>
            </a:avLst>
          </a:prstGeom>
          <a:noFill/>
          <a:ln w="12700">
            <a:solidFill>
              <a:schemeClr val="tx1"/>
            </a:solidFill>
            <a:round/>
            <a:headEnd/>
            <a:tailEnd/>
          </a:ln>
          <a:effectLst/>
        </p:spPr>
        <p:txBody>
          <a:bodyPr wrap="none" anchor="ctr"/>
          <a:lstStyle/>
          <a:p>
            <a:endParaRPr lang="en-US"/>
          </a:p>
        </p:txBody>
      </p:sp>
      <p:sp>
        <p:nvSpPr>
          <p:cNvPr id="1753111" name="Text Box 23"/>
          <p:cNvSpPr txBox="1">
            <a:spLocks noChangeArrowheads="1"/>
          </p:cNvSpPr>
          <p:nvPr/>
        </p:nvSpPr>
        <p:spPr bwMode="auto">
          <a:xfrm>
            <a:off x="2511359" y="2709446"/>
            <a:ext cx="1620957" cy="338554"/>
          </a:xfrm>
          <a:prstGeom prst="rect">
            <a:avLst/>
          </a:prstGeom>
          <a:noFill/>
          <a:ln w="12700">
            <a:noFill/>
            <a:miter lim="800000"/>
            <a:headEnd/>
            <a:tailEnd/>
          </a:ln>
          <a:effectLst/>
        </p:spPr>
        <p:txBody>
          <a:bodyPr wrap="none">
            <a:spAutoFit/>
          </a:bodyPr>
          <a:lstStyle/>
          <a:p>
            <a:pPr algn="ctr"/>
            <a:r>
              <a:rPr lang="zh-CN" altLang="en-US" sz="1600" dirty="0" smtClean="0">
                <a:solidFill>
                  <a:schemeClr val="tx1"/>
                </a:solidFill>
              </a:rPr>
              <a:t>物理页的基地址</a:t>
            </a:r>
            <a:endParaRPr lang="en-US" sz="1600" dirty="0">
              <a:solidFill>
                <a:schemeClr val="tx1"/>
              </a:solidFill>
            </a:endParaRPr>
          </a:p>
        </p:txBody>
      </p:sp>
      <p:sp>
        <p:nvSpPr>
          <p:cNvPr id="1753112" name="Text Box 24"/>
          <p:cNvSpPr txBox="1">
            <a:spLocks noChangeArrowheads="1"/>
          </p:cNvSpPr>
          <p:nvPr/>
        </p:nvSpPr>
        <p:spPr bwMode="auto">
          <a:xfrm>
            <a:off x="6734192" y="4638675"/>
            <a:ext cx="1114408" cy="369332"/>
          </a:xfrm>
          <a:prstGeom prst="rect">
            <a:avLst/>
          </a:prstGeom>
          <a:noFill/>
          <a:ln w="12700">
            <a:noFill/>
            <a:miter lim="800000"/>
            <a:headEnd/>
            <a:tailEnd/>
          </a:ln>
          <a:effectLst/>
        </p:spPr>
        <p:txBody>
          <a:bodyPr wrap="none">
            <a:spAutoFit/>
          </a:bodyPr>
          <a:lstStyle/>
          <a:p>
            <a:r>
              <a:rPr lang="zh-CN" altLang="en-US" b="1" dirty="0">
                <a:solidFill>
                  <a:schemeClr val="tx1"/>
                </a:solidFill>
              </a:rPr>
              <a:t>主存储器</a:t>
            </a:r>
            <a:endParaRPr lang="en-US" b="1" dirty="0">
              <a:solidFill>
                <a:schemeClr val="tx1"/>
              </a:solidFill>
            </a:endParaRPr>
          </a:p>
        </p:txBody>
      </p:sp>
      <p:sp>
        <p:nvSpPr>
          <p:cNvPr id="1753113" name="Line 25"/>
          <p:cNvSpPr>
            <a:spLocks noChangeShapeType="1"/>
          </p:cNvSpPr>
          <p:nvPr/>
        </p:nvSpPr>
        <p:spPr bwMode="auto">
          <a:xfrm>
            <a:off x="3124200" y="3252788"/>
            <a:ext cx="3511550" cy="1014412"/>
          </a:xfrm>
          <a:prstGeom prst="line">
            <a:avLst/>
          </a:prstGeom>
          <a:noFill/>
          <a:ln w="12700">
            <a:solidFill>
              <a:schemeClr val="tx1"/>
            </a:solidFill>
            <a:round/>
            <a:headEnd type="oval" w="med" len="med"/>
            <a:tailEnd type="triangle" w="med" len="med"/>
          </a:ln>
          <a:effectLst/>
        </p:spPr>
        <p:txBody>
          <a:bodyPr/>
          <a:lstStyle/>
          <a:p>
            <a:endParaRPr lang="en-US"/>
          </a:p>
        </p:txBody>
      </p:sp>
      <p:sp>
        <p:nvSpPr>
          <p:cNvPr id="1753114" name="Line 26"/>
          <p:cNvSpPr>
            <a:spLocks noChangeShapeType="1"/>
          </p:cNvSpPr>
          <p:nvPr/>
        </p:nvSpPr>
        <p:spPr bwMode="auto">
          <a:xfrm flipV="1">
            <a:off x="3124200" y="2895600"/>
            <a:ext cx="3511550" cy="585788"/>
          </a:xfrm>
          <a:prstGeom prst="line">
            <a:avLst/>
          </a:prstGeom>
          <a:noFill/>
          <a:ln w="12700">
            <a:solidFill>
              <a:schemeClr val="tx1"/>
            </a:solidFill>
            <a:round/>
            <a:headEnd type="oval" w="med" len="med"/>
            <a:tailEnd type="triangle" w="med" len="med"/>
          </a:ln>
          <a:effectLst/>
        </p:spPr>
        <p:txBody>
          <a:bodyPr/>
          <a:lstStyle/>
          <a:p>
            <a:endParaRPr lang="en-US"/>
          </a:p>
        </p:txBody>
      </p:sp>
      <p:sp>
        <p:nvSpPr>
          <p:cNvPr id="1753115" name="Line 27"/>
          <p:cNvSpPr>
            <a:spLocks noChangeShapeType="1"/>
          </p:cNvSpPr>
          <p:nvPr/>
        </p:nvSpPr>
        <p:spPr bwMode="auto">
          <a:xfrm flipV="1">
            <a:off x="3124200" y="3581400"/>
            <a:ext cx="3511550" cy="52388"/>
          </a:xfrm>
          <a:prstGeom prst="line">
            <a:avLst/>
          </a:prstGeom>
          <a:noFill/>
          <a:ln w="12700">
            <a:solidFill>
              <a:schemeClr val="tx1"/>
            </a:solidFill>
            <a:round/>
            <a:headEnd type="oval" w="med" len="med"/>
            <a:tailEnd type="triangle" w="med" len="med"/>
          </a:ln>
          <a:effectLst/>
        </p:spPr>
        <p:txBody>
          <a:bodyPr/>
          <a:lstStyle/>
          <a:p>
            <a:endParaRPr lang="en-US"/>
          </a:p>
        </p:txBody>
      </p:sp>
      <p:sp>
        <p:nvSpPr>
          <p:cNvPr id="1753116" name="Line 28"/>
          <p:cNvSpPr>
            <a:spLocks noChangeShapeType="1"/>
          </p:cNvSpPr>
          <p:nvPr/>
        </p:nvSpPr>
        <p:spPr bwMode="auto">
          <a:xfrm>
            <a:off x="3124200" y="4548188"/>
            <a:ext cx="3657600" cy="914400"/>
          </a:xfrm>
          <a:prstGeom prst="line">
            <a:avLst/>
          </a:prstGeom>
          <a:noFill/>
          <a:ln w="12700">
            <a:solidFill>
              <a:schemeClr val="tx1"/>
            </a:solidFill>
            <a:round/>
            <a:headEnd type="oval" w="med" len="med"/>
            <a:tailEnd type="triangle" w="med" len="med"/>
          </a:ln>
          <a:effectLst/>
        </p:spPr>
        <p:txBody>
          <a:bodyPr/>
          <a:lstStyle/>
          <a:p>
            <a:endParaRPr lang="en-US"/>
          </a:p>
        </p:txBody>
      </p:sp>
      <p:sp>
        <p:nvSpPr>
          <p:cNvPr id="1753117" name="Line 29"/>
          <p:cNvSpPr>
            <a:spLocks noChangeShapeType="1"/>
          </p:cNvSpPr>
          <p:nvPr/>
        </p:nvSpPr>
        <p:spPr bwMode="auto">
          <a:xfrm>
            <a:off x="3124200" y="3862388"/>
            <a:ext cx="3511550" cy="633412"/>
          </a:xfrm>
          <a:prstGeom prst="line">
            <a:avLst/>
          </a:prstGeom>
          <a:noFill/>
          <a:ln w="12700">
            <a:solidFill>
              <a:schemeClr val="tx1"/>
            </a:solidFill>
            <a:round/>
            <a:headEnd type="oval" w="med" len="med"/>
            <a:tailEnd type="triangle" w="med" len="med"/>
          </a:ln>
          <a:effectLst/>
        </p:spPr>
        <p:txBody>
          <a:bodyPr/>
          <a:lstStyle/>
          <a:p>
            <a:endParaRPr lang="en-US"/>
          </a:p>
        </p:txBody>
      </p:sp>
      <p:sp>
        <p:nvSpPr>
          <p:cNvPr id="1753118" name="Line 30"/>
          <p:cNvSpPr>
            <a:spLocks noChangeShapeType="1"/>
          </p:cNvSpPr>
          <p:nvPr/>
        </p:nvSpPr>
        <p:spPr bwMode="auto">
          <a:xfrm flipV="1">
            <a:off x="3124200" y="3124200"/>
            <a:ext cx="3511550" cy="966788"/>
          </a:xfrm>
          <a:prstGeom prst="line">
            <a:avLst/>
          </a:prstGeom>
          <a:noFill/>
          <a:ln w="12700">
            <a:solidFill>
              <a:schemeClr val="tx1"/>
            </a:solidFill>
            <a:round/>
            <a:headEnd type="oval" w="med" len="med"/>
            <a:tailEnd type="triangle" w="med" len="med"/>
          </a:ln>
          <a:effectLst/>
        </p:spPr>
        <p:txBody>
          <a:bodyPr/>
          <a:lstStyle/>
          <a:p>
            <a:endParaRPr lang="en-US"/>
          </a:p>
        </p:txBody>
      </p:sp>
      <p:sp>
        <p:nvSpPr>
          <p:cNvPr id="1753119" name="Line 31"/>
          <p:cNvSpPr>
            <a:spLocks noChangeShapeType="1"/>
          </p:cNvSpPr>
          <p:nvPr/>
        </p:nvSpPr>
        <p:spPr bwMode="auto">
          <a:xfrm flipV="1">
            <a:off x="3124200" y="3810000"/>
            <a:ext cx="3511550" cy="509588"/>
          </a:xfrm>
          <a:prstGeom prst="line">
            <a:avLst/>
          </a:prstGeom>
          <a:noFill/>
          <a:ln w="12700">
            <a:solidFill>
              <a:schemeClr val="tx1"/>
            </a:solidFill>
            <a:round/>
            <a:headEnd type="oval" w="med" len="med"/>
            <a:tailEnd type="triangle" w="med" len="med"/>
          </a:ln>
          <a:effectLst/>
        </p:spPr>
        <p:txBody>
          <a:bodyPr/>
          <a:lstStyle/>
          <a:p>
            <a:endParaRPr lang="en-US"/>
          </a:p>
        </p:txBody>
      </p:sp>
      <p:sp>
        <p:nvSpPr>
          <p:cNvPr id="1753120" name="Line 32"/>
          <p:cNvSpPr>
            <a:spLocks noChangeShapeType="1"/>
          </p:cNvSpPr>
          <p:nvPr/>
        </p:nvSpPr>
        <p:spPr bwMode="auto">
          <a:xfrm flipV="1">
            <a:off x="3124200" y="4038600"/>
            <a:ext cx="3511550" cy="814388"/>
          </a:xfrm>
          <a:prstGeom prst="line">
            <a:avLst/>
          </a:prstGeom>
          <a:noFill/>
          <a:ln w="12700">
            <a:solidFill>
              <a:schemeClr val="tx1"/>
            </a:solidFill>
            <a:round/>
            <a:headEnd type="oval" w="med" len="med"/>
            <a:tailEnd type="triangle" w="med" len="med"/>
          </a:ln>
          <a:effectLst/>
        </p:spPr>
        <p:txBody>
          <a:bodyPr/>
          <a:lstStyle/>
          <a:p>
            <a:endParaRPr lang="en-US"/>
          </a:p>
        </p:txBody>
      </p:sp>
      <p:sp>
        <p:nvSpPr>
          <p:cNvPr id="1753121" name="Line 33"/>
          <p:cNvSpPr>
            <a:spLocks noChangeShapeType="1"/>
          </p:cNvSpPr>
          <p:nvPr/>
        </p:nvSpPr>
        <p:spPr bwMode="auto">
          <a:xfrm>
            <a:off x="3124200" y="5081588"/>
            <a:ext cx="3657600" cy="685800"/>
          </a:xfrm>
          <a:prstGeom prst="line">
            <a:avLst/>
          </a:prstGeom>
          <a:noFill/>
          <a:ln w="12700">
            <a:solidFill>
              <a:schemeClr val="tx1"/>
            </a:solidFill>
            <a:round/>
            <a:headEnd type="oval" w="med" len="med"/>
            <a:tailEnd type="triangle" w="med" len="med"/>
          </a:ln>
          <a:effectLst/>
        </p:spPr>
        <p:txBody>
          <a:bodyPr/>
          <a:lstStyle/>
          <a:p>
            <a:endParaRPr lang="en-US"/>
          </a:p>
        </p:txBody>
      </p:sp>
      <p:sp>
        <p:nvSpPr>
          <p:cNvPr id="1753122" name="Line 34"/>
          <p:cNvSpPr>
            <a:spLocks noChangeShapeType="1"/>
          </p:cNvSpPr>
          <p:nvPr/>
        </p:nvSpPr>
        <p:spPr bwMode="auto">
          <a:xfrm flipV="1">
            <a:off x="3124200" y="3352800"/>
            <a:ext cx="3511550" cy="1957388"/>
          </a:xfrm>
          <a:prstGeom prst="line">
            <a:avLst/>
          </a:prstGeom>
          <a:noFill/>
          <a:ln w="12700">
            <a:solidFill>
              <a:schemeClr val="tx1"/>
            </a:solidFill>
            <a:round/>
            <a:headEnd type="oval" w="med" len="med"/>
            <a:tailEnd type="triangle" w="med" len="med"/>
          </a:ln>
          <a:effectLst/>
        </p:spPr>
        <p:txBody>
          <a:bodyPr/>
          <a:lstStyle/>
          <a:p>
            <a:endParaRPr lang="en-US"/>
          </a:p>
        </p:txBody>
      </p:sp>
      <p:sp>
        <p:nvSpPr>
          <p:cNvPr id="1753123" name="Line 35"/>
          <p:cNvSpPr>
            <a:spLocks noChangeShapeType="1"/>
          </p:cNvSpPr>
          <p:nvPr/>
        </p:nvSpPr>
        <p:spPr bwMode="auto">
          <a:xfrm>
            <a:off x="3124200" y="5462588"/>
            <a:ext cx="3657600" cy="685800"/>
          </a:xfrm>
          <a:prstGeom prst="line">
            <a:avLst/>
          </a:prstGeom>
          <a:noFill/>
          <a:ln w="12700">
            <a:solidFill>
              <a:schemeClr val="tx1"/>
            </a:solidFill>
            <a:round/>
            <a:headEnd type="oval" w="med" len="med"/>
            <a:tailEnd type="triangle" w="med" len="med"/>
          </a:ln>
          <a:effectLst/>
        </p:spPr>
        <p:txBody>
          <a:bodyPr/>
          <a:lstStyle/>
          <a:p>
            <a:endParaRPr lang="en-US"/>
          </a:p>
        </p:txBody>
      </p:sp>
      <p:sp>
        <p:nvSpPr>
          <p:cNvPr id="1753124" name="Rectangle 36"/>
          <p:cNvSpPr>
            <a:spLocks noChangeArrowheads="1"/>
          </p:cNvSpPr>
          <p:nvPr/>
        </p:nvSpPr>
        <p:spPr bwMode="auto">
          <a:xfrm>
            <a:off x="6705600" y="5386388"/>
            <a:ext cx="1524000" cy="228600"/>
          </a:xfrm>
          <a:prstGeom prst="rect">
            <a:avLst/>
          </a:prstGeom>
          <a:noFill/>
          <a:ln w="12700">
            <a:solidFill>
              <a:schemeClr val="tx1"/>
            </a:solidFill>
            <a:miter lim="800000"/>
            <a:headEnd/>
            <a:tailEnd/>
          </a:ln>
          <a:effectLst/>
        </p:spPr>
        <p:txBody>
          <a:bodyPr wrap="none" anchor="ctr"/>
          <a:lstStyle/>
          <a:p>
            <a:endParaRPr lang="en-US"/>
          </a:p>
        </p:txBody>
      </p:sp>
      <p:sp>
        <p:nvSpPr>
          <p:cNvPr id="1753125" name="Rectangle 37"/>
          <p:cNvSpPr>
            <a:spLocks noChangeArrowheads="1"/>
          </p:cNvSpPr>
          <p:nvPr/>
        </p:nvSpPr>
        <p:spPr bwMode="auto">
          <a:xfrm>
            <a:off x="6705600" y="5691188"/>
            <a:ext cx="1524000" cy="228600"/>
          </a:xfrm>
          <a:prstGeom prst="rect">
            <a:avLst/>
          </a:prstGeom>
          <a:noFill/>
          <a:ln w="12700">
            <a:solidFill>
              <a:schemeClr val="tx1"/>
            </a:solidFill>
            <a:miter lim="800000"/>
            <a:headEnd/>
            <a:tailEnd/>
          </a:ln>
          <a:effectLst/>
        </p:spPr>
        <p:txBody>
          <a:bodyPr wrap="none" anchor="ctr"/>
          <a:lstStyle/>
          <a:p>
            <a:endParaRPr lang="en-US"/>
          </a:p>
        </p:txBody>
      </p:sp>
      <p:sp>
        <p:nvSpPr>
          <p:cNvPr id="1753126" name="Rectangle 38"/>
          <p:cNvSpPr>
            <a:spLocks noChangeArrowheads="1"/>
          </p:cNvSpPr>
          <p:nvPr/>
        </p:nvSpPr>
        <p:spPr bwMode="auto">
          <a:xfrm>
            <a:off x="6705600" y="5995988"/>
            <a:ext cx="1524000" cy="228600"/>
          </a:xfrm>
          <a:prstGeom prst="rect">
            <a:avLst/>
          </a:prstGeom>
          <a:noFill/>
          <a:ln w="12700">
            <a:solidFill>
              <a:schemeClr val="tx1"/>
            </a:solidFill>
            <a:miter lim="800000"/>
            <a:headEnd/>
            <a:tailEnd/>
          </a:ln>
          <a:effectLst/>
        </p:spPr>
        <p:txBody>
          <a:bodyPr wrap="none" anchor="ctr"/>
          <a:lstStyle/>
          <a:p>
            <a:endParaRPr lang="en-US"/>
          </a:p>
        </p:txBody>
      </p:sp>
      <p:sp>
        <p:nvSpPr>
          <p:cNvPr id="1753127" name="Line 39"/>
          <p:cNvSpPr>
            <a:spLocks noChangeShapeType="1"/>
          </p:cNvSpPr>
          <p:nvPr/>
        </p:nvSpPr>
        <p:spPr bwMode="auto">
          <a:xfrm>
            <a:off x="2590800" y="3114675"/>
            <a:ext cx="0" cy="2514600"/>
          </a:xfrm>
          <a:prstGeom prst="line">
            <a:avLst/>
          </a:prstGeom>
          <a:noFill/>
          <a:ln w="12700">
            <a:solidFill>
              <a:schemeClr val="tx1"/>
            </a:solidFill>
            <a:round/>
            <a:headEnd/>
            <a:tailEnd/>
          </a:ln>
          <a:effectLst/>
        </p:spPr>
        <p:txBody>
          <a:bodyPr/>
          <a:lstStyle/>
          <a:p>
            <a:endParaRPr lang="en-US"/>
          </a:p>
        </p:txBody>
      </p:sp>
      <p:sp>
        <p:nvSpPr>
          <p:cNvPr id="1753128" name="Text Box 40"/>
          <p:cNvSpPr txBox="1">
            <a:spLocks noChangeArrowheads="1"/>
          </p:cNvSpPr>
          <p:nvPr/>
        </p:nvSpPr>
        <p:spPr bwMode="auto">
          <a:xfrm>
            <a:off x="6705600" y="6300788"/>
            <a:ext cx="2276585" cy="369332"/>
          </a:xfrm>
          <a:prstGeom prst="rect">
            <a:avLst/>
          </a:prstGeom>
          <a:noFill/>
          <a:ln w="12700">
            <a:noFill/>
            <a:miter lim="800000"/>
            <a:headEnd/>
            <a:tailEnd/>
          </a:ln>
          <a:effectLst/>
        </p:spPr>
        <p:txBody>
          <a:bodyPr wrap="none">
            <a:spAutoFit/>
          </a:bodyPr>
          <a:lstStyle/>
          <a:p>
            <a:r>
              <a:rPr lang="zh-CN" altLang="en-US" b="1" dirty="0" smtClean="0">
                <a:solidFill>
                  <a:schemeClr val="tx1"/>
                </a:solidFill>
              </a:rPr>
              <a:t>硬盘存储器（外存）</a:t>
            </a:r>
            <a:endParaRPr lang="en-US" b="1" dirty="0">
              <a:solidFill>
                <a:schemeClr val="tx1"/>
              </a:solidFill>
            </a:endParaRPr>
          </a:p>
        </p:txBody>
      </p:sp>
      <p:sp>
        <p:nvSpPr>
          <p:cNvPr id="1753129" name="Rectangle 41"/>
          <p:cNvSpPr>
            <a:spLocks noChangeArrowheads="1"/>
          </p:cNvSpPr>
          <p:nvPr/>
        </p:nvSpPr>
        <p:spPr bwMode="auto">
          <a:xfrm>
            <a:off x="1066800" y="1066800"/>
            <a:ext cx="1295400" cy="228600"/>
          </a:xfrm>
          <a:prstGeom prst="rect">
            <a:avLst/>
          </a:prstGeom>
          <a:noFill/>
          <a:ln w="12700">
            <a:solidFill>
              <a:schemeClr val="tx1"/>
            </a:solidFill>
            <a:miter lim="800000"/>
            <a:headEnd/>
            <a:tailEnd/>
          </a:ln>
          <a:effectLst/>
        </p:spPr>
        <p:txBody>
          <a:bodyPr wrap="none" anchor="ctr"/>
          <a:lstStyle/>
          <a:p>
            <a:endParaRPr lang="en-US"/>
          </a:p>
        </p:txBody>
      </p:sp>
      <p:sp>
        <p:nvSpPr>
          <p:cNvPr id="1753130" name="Text Box 42"/>
          <p:cNvSpPr txBox="1">
            <a:spLocks noChangeArrowheads="1"/>
          </p:cNvSpPr>
          <p:nvPr/>
        </p:nvSpPr>
        <p:spPr bwMode="auto">
          <a:xfrm>
            <a:off x="844550" y="762000"/>
            <a:ext cx="1428596" cy="369332"/>
          </a:xfrm>
          <a:prstGeom prst="rect">
            <a:avLst/>
          </a:prstGeom>
          <a:noFill/>
          <a:ln w="12700">
            <a:noFill/>
            <a:miter lim="800000"/>
            <a:headEnd/>
            <a:tailEnd/>
          </a:ln>
          <a:effectLst/>
        </p:spPr>
        <p:txBody>
          <a:bodyPr wrap="none">
            <a:spAutoFit/>
          </a:bodyPr>
          <a:lstStyle/>
          <a:p>
            <a:r>
              <a:rPr lang="zh-CN" altLang="en-US" dirty="0" smtClean="0">
                <a:solidFill>
                  <a:schemeClr val="tx1"/>
                </a:solidFill>
              </a:rPr>
              <a:t>     虚拟页</a:t>
            </a:r>
            <a:r>
              <a:rPr lang="zh-CN" altLang="en-US" dirty="0">
                <a:solidFill>
                  <a:schemeClr val="tx1"/>
                </a:solidFill>
              </a:rPr>
              <a:t>号</a:t>
            </a:r>
            <a:endParaRPr lang="en-US" dirty="0">
              <a:solidFill>
                <a:schemeClr val="tx1"/>
              </a:solidFill>
            </a:endParaRPr>
          </a:p>
        </p:txBody>
      </p:sp>
      <p:sp>
        <p:nvSpPr>
          <p:cNvPr id="1753131" name="Text Box 43"/>
          <p:cNvSpPr txBox="1">
            <a:spLocks noChangeArrowheads="1"/>
          </p:cNvSpPr>
          <p:nvPr/>
        </p:nvSpPr>
        <p:spPr bwMode="auto">
          <a:xfrm>
            <a:off x="2330450" y="2833688"/>
            <a:ext cx="319088" cy="336550"/>
          </a:xfrm>
          <a:prstGeom prst="rect">
            <a:avLst/>
          </a:prstGeom>
          <a:noFill/>
          <a:ln w="12700">
            <a:noFill/>
            <a:miter lim="800000"/>
            <a:headEnd/>
            <a:tailEnd/>
          </a:ln>
          <a:effectLst/>
        </p:spPr>
        <p:txBody>
          <a:bodyPr wrap="none">
            <a:spAutoFit/>
          </a:bodyPr>
          <a:lstStyle/>
          <a:p>
            <a:r>
              <a:rPr lang="en-US" sz="1600">
                <a:solidFill>
                  <a:schemeClr val="tx1"/>
                </a:solidFill>
              </a:rPr>
              <a:t>V</a:t>
            </a:r>
          </a:p>
        </p:txBody>
      </p:sp>
      <p:sp>
        <p:nvSpPr>
          <p:cNvPr id="1753132" name="Text Box 44"/>
          <p:cNvSpPr txBox="1">
            <a:spLocks noChangeArrowheads="1"/>
          </p:cNvSpPr>
          <p:nvPr/>
        </p:nvSpPr>
        <p:spPr bwMode="auto">
          <a:xfrm>
            <a:off x="2376488" y="3074988"/>
            <a:ext cx="290512" cy="2606675"/>
          </a:xfrm>
          <a:prstGeom prst="rect">
            <a:avLst/>
          </a:prstGeom>
          <a:noFill/>
          <a:ln w="12700">
            <a:noFill/>
            <a:miter lim="800000"/>
            <a:headEnd/>
            <a:tailEnd/>
          </a:ln>
          <a:effectLst/>
        </p:spPr>
        <p:txBody>
          <a:bodyPr wrap="none">
            <a:spAutoFit/>
          </a:bodyPr>
          <a:lstStyle/>
          <a:p>
            <a:r>
              <a:rPr lang="en-US" sz="1500">
                <a:solidFill>
                  <a:schemeClr val="tx1"/>
                </a:solidFill>
              </a:rPr>
              <a:t>1</a:t>
            </a:r>
          </a:p>
          <a:p>
            <a:r>
              <a:rPr lang="en-US" sz="1500">
                <a:solidFill>
                  <a:schemeClr val="tx1"/>
                </a:solidFill>
              </a:rPr>
              <a:t>1</a:t>
            </a:r>
          </a:p>
          <a:p>
            <a:r>
              <a:rPr lang="en-US" sz="1500">
                <a:solidFill>
                  <a:schemeClr val="tx1"/>
                </a:solidFill>
              </a:rPr>
              <a:t>1</a:t>
            </a:r>
          </a:p>
          <a:p>
            <a:r>
              <a:rPr lang="en-US" sz="1500">
                <a:solidFill>
                  <a:schemeClr val="tx1"/>
                </a:solidFill>
              </a:rPr>
              <a:t>1</a:t>
            </a:r>
          </a:p>
          <a:p>
            <a:r>
              <a:rPr lang="en-US" sz="1500">
                <a:solidFill>
                  <a:schemeClr val="tx1"/>
                </a:solidFill>
              </a:rPr>
              <a:t>1</a:t>
            </a:r>
          </a:p>
          <a:p>
            <a:r>
              <a:rPr lang="en-US" sz="1500">
                <a:solidFill>
                  <a:schemeClr val="tx1"/>
                </a:solidFill>
              </a:rPr>
              <a:t>1</a:t>
            </a:r>
          </a:p>
          <a:p>
            <a:r>
              <a:rPr lang="en-US" sz="1500">
                <a:solidFill>
                  <a:schemeClr val="tx1"/>
                </a:solidFill>
              </a:rPr>
              <a:t>0</a:t>
            </a:r>
          </a:p>
          <a:p>
            <a:r>
              <a:rPr lang="en-US" sz="1500">
                <a:solidFill>
                  <a:schemeClr val="tx1"/>
                </a:solidFill>
              </a:rPr>
              <a:t>1</a:t>
            </a:r>
          </a:p>
          <a:p>
            <a:r>
              <a:rPr lang="en-US" sz="1500">
                <a:solidFill>
                  <a:schemeClr val="tx1"/>
                </a:solidFill>
              </a:rPr>
              <a:t>0</a:t>
            </a:r>
          </a:p>
          <a:p>
            <a:r>
              <a:rPr lang="en-US" sz="1500">
                <a:solidFill>
                  <a:schemeClr val="tx1"/>
                </a:solidFill>
              </a:rPr>
              <a:t>1</a:t>
            </a:r>
          </a:p>
          <a:p>
            <a:r>
              <a:rPr lang="en-US" sz="1500">
                <a:solidFill>
                  <a:schemeClr val="tx1"/>
                </a:solidFill>
              </a:rPr>
              <a:t>0</a:t>
            </a:r>
          </a:p>
        </p:txBody>
      </p:sp>
      <p:sp>
        <p:nvSpPr>
          <p:cNvPr id="1753152" name="Text Box 64"/>
          <p:cNvSpPr txBox="1">
            <a:spLocks noChangeArrowheads="1"/>
          </p:cNvSpPr>
          <p:nvPr/>
        </p:nvSpPr>
        <p:spPr bwMode="auto">
          <a:xfrm>
            <a:off x="2737732" y="5691188"/>
            <a:ext cx="1261885" cy="646331"/>
          </a:xfrm>
          <a:prstGeom prst="rect">
            <a:avLst/>
          </a:prstGeom>
          <a:noFill/>
          <a:ln w="12700">
            <a:noFill/>
            <a:miter lim="800000"/>
            <a:headEnd/>
            <a:tailEnd/>
          </a:ln>
          <a:effectLst/>
        </p:spPr>
        <p:txBody>
          <a:bodyPr wrap="none">
            <a:spAutoFit/>
          </a:bodyPr>
          <a:lstStyle/>
          <a:p>
            <a:pPr algn="ctr"/>
            <a:r>
              <a:rPr lang="zh-CN" altLang="en-US" b="1" dirty="0" smtClean="0">
                <a:solidFill>
                  <a:schemeClr val="tx1"/>
                </a:solidFill>
              </a:rPr>
              <a:t>页表</a:t>
            </a:r>
            <a:endParaRPr lang="en-US" b="1" dirty="0">
              <a:solidFill>
                <a:schemeClr val="tx1"/>
              </a:solidFill>
            </a:endParaRPr>
          </a:p>
          <a:p>
            <a:pPr algn="ctr"/>
            <a:r>
              <a:rPr lang="en-US" dirty="0" smtClean="0">
                <a:solidFill>
                  <a:schemeClr val="tx1"/>
                </a:solidFill>
              </a:rPr>
              <a:t>(</a:t>
            </a:r>
            <a:r>
              <a:rPr lang="zh-CN" altLang="en-US" dirty="0" smtClean="0">
                <a:solidFill>
                  <a:schemeClr val="tx1"/>
                </a:solidFill>
              </a:rPr>
              <a:t>在主存中</a:t>
            </a:r>
            <a:r>
              <a:rPr lang="en-US" dirty="0" smtClean="0">
                <a:solidFill>
                  <a:schemeClr val="tx1"/>
                </a:solidFill>
              </a:rPr>
              <a:t>)</a:t>
            </a:r>
            <a:endParaRPr lang="en-US" dirty="0">
              <a:solidFill>
                <a:schemeClr val="tx1"/>
              </a:solidFill>
            </a:endParaRPr>
          </a:p>
        </p:txBody>
      </p:sp>
      <p:grpSp>
        <p:nvGrpSpPr>
          <p:cNvPr id="2" name="Group 82"/>
          <p:cNvGrpSpPr>
            <a:grpSpLocks/>
          </p:cNvGrpSpPr>
          <p:nvPr/>
        </p:nvGrpSpPr>
        <p:grpSpPr bwMode="auto">
          <a:xfrm>
            <a:off x="1600200" y="1295400"/>
            <a:ext cx="762000" cy="2590800"/>
            <a:chOff x="764" y="816"/>
            <a:chExt cx="480" cy="1632"/>
          </a:xfrm>
        </p:grpSpPr>
        <p:sp>
          <p:nvSpPr>
            <p:cNvPr id="1753133" name="Line 45"/>
            <p:cNvSpPr>
              <a:spLocks noChangeShapeType="1"/>
            </p:cNvSpPr>
            <p:nvPr/>
          </p:nvSpPr>
          <p:spPr bwMode="auto">
            <a:xfrm>
              <a:off x="764" y="2448"/>
              <a:ext cx="480" cy="0"/>
            </a:xfrm>
            <a:prstGeom prst="line">
              <a:avLst/>
            </a:prstGeom>
            <a:noFill/>
            <a:ln w="12700">
              <a:solidFill>
                <a:schemeClr val="tx1"/>
              </a:solidFill>
              <a:round/>
              <a:headEnd/>
              <a:tailEnd type="triangle" w="med" len="med"/>
            </a:ln>
            <a:effectLst/>
          </p:spPr>
          <p:txBody>
            <a:bodyPr/>
            <a:lstStyle/>
            <a:p>
              <a:endParaRPr lang="en-US"/>
            </a:p>
          </p:txBody>
        </p:sp>
        <p:sp>
          <p:nvSpPr>
            <p:cNvPr id="1753158" name="Line 70"/>
            <p:cNvSpPr>
              <a:spLocks noChangeShapeType="1"/>
            </p:cNvSpPr>
            <p:nvPr/>
          </p:nvSpPr>
          <p:spPr bwMode="auto">
            <a:xfrm>
              <a:off x="768" y="816"/>
              <a:ext cx="0" cy="1632"/>
            </a:xfrm>
            <a:prstGeom prst="line">
              <a:avLst/>
            </a:prstGeom>
            <a:noFill/>
            <a:ln w="12700">
              <a:solidFill>
                <a:schemeClr val="tx1"/>
              </a:solidFill>
              <a:round/>
              <a:headEnd/>
              <a:tailEnd/>
            </a:ln>
            <a:effectLst/>
          </p:spPr>
          <p:txBody>
            <a:bodyPr/>
            <a:lstStyle/>
            <a:p>
              <a:endParaRPr lang="en-US"/>
            </a:p>
          </p:txBody>
        </p:sp>
      </p:grpSp>
      <p:sp>
        <p:nvSpPr>
          <p:cNvPr id="1753159" name="Rectangle 71"/>
          <p:cNvSpPr>
            <a:spLocks noChangeArrowheads="1"/>
          </p:cNvSpPr>
          <p:nvPr/>
        </p:nvSpPr>
        <p:spPr bwMode="auto">
          <a:xfrm>
            <a:off x="2368550" y="1066800"/>
            <a:ext cx="1295400" cy="228600"/>
          </a:xfrm>
          <a:prstGeom prst="rect">
            <a:avLst/>
          </a:prstGeom>
          <a:noFill/>
          <a:ln w="12700">
            <a:solidFill>
              <a:schemeClr val="tx1"/>
            </a:solidFill>
            <a:miter lim="800000"/>
            <a:headEnd/>
            <a:tailEnd/>
          </a:ln>
          <a:effectLst/>
        </p:spPr>
        <p:txBody>
          <a:bodyPr wrap="none" anchor="ctr"/>
          <a:lstStyle/>
          <a:p>
            <a:endParaRPr lang="en-US"/>
          </a:p>
        </p:txBody>
      </p:sp>
      <p:sp>
        <p:nvSpPr>
          <p:cNvPr id="1753160" name="Text Box 72"/>
          <p:cNvSpPr txBox="1">
            <a:spLocks noChangeArrowheads="1"/>
          </p:cNvSpPr>
          <p:nvPr/>
        </p:nvSpPr>
        <p:spPr bwMode="auto">
          <a:xfrm>
            <a:off x="2489200" y="762000"/>
            <a:ext cx="1107996" cy="369332"/>
          </a:xfrm>
          <a:prstGeom prst="rect">
            <a:avLst/>
          </a:prstGeom>
          <a:noFill/>
          <a:ln w="12700">
            <a:noFill/>
            <a:miter lim="800000"/>
            <a:headEnd/>
            <a:tailEnd/>
          </a:ln>
          <a:effectLst/>
        </p:spPr>
        <p:txBody>
          <a:bodyPr wrap="none">
            <a:spAutoFit/>
          </a:bodyPr>
          <a:lstStyle/>
          <a:p>
            <a:r>
              <a:rPr lang="zh-CN" altLang="en-US" dirty="0" smtClean="0">
                <a:solidFill>
                  <a:schemeClr val="tx1"/>
                </a:solidFill>
              </a:rPr>
              <a:t>页内偏移</a:t>
            </a:r>
            <a:endParaRPr lang="en-US" dirty="0">
              <a:solidFill>
                <a:schemeClr val="tx1"/>
              </a:solidFill>
            </a:endParaRPr>
          </a:p>
        </p:txBody>
      </p:sp>
      <p:sp>
        <p:nvSpPr>
          <p:cNvPr id="1753161" name="Line 73"/>
          <p:cNvSpPr>
            <a:spLocks noChangeShapeType="1"/>
          </p:cNvSpPr>
          <p:nvPr/>
        </p:nvSpPr>
        <p:spPr bwMode="auto">
          <a:xfrm flipV="1">
            <a:off x="3435350" y="2286000"/>
            <a:ext cx="0" cy="1600200"/>
          </a:xfrm>
          <a:prstGeom prst="line">
            <a:avLst/>
          </a:prstGeom>
          <a:noFill/>
          <a:ln w="12700">
            <a:solidFill>
              <a:schemeClr val="tx1"/>
            </a:solidFill>
            <a:round/>
            <a:headEnd/>
            <a:tailEnd type="triangle" w="med" len="med"/>
          </a:ln>
          <a:effectLst/>
        </p:spPr>
        <p:txBody>
          <a:bodyPr/>
          <a:lstStyle/>
          <a:p>
            <a:endParaRPr lang="en-US"/>
          </a:p>
        </p:txBody>
      </p:sp>
      <p:sp>
        <p:nvSpPr>
          <p:cNvPr id="1753163" name="Rectangle 75"/>
          <p:cNvSpPr>
            <a:spLocks noChangeArrowheads="1"/>
          </p:cNvSpPr>
          <p:nvPr/>
        </p:nvSpPr>
        <p:spPr bwMode="auto">
          <a:xfrm>
            <a:off x="2825750" y="2071688"/>
            <a:ext cx="1295400" cy="228600"/>
          </a:xfrm>
          <a:prstGeom prst="rect">
            <a:avLst/>
          </a:prstGeom>
          <a:noFill/>
          <a:ln w="12700">
            <a:solidFill>
              <a:schemeClr val="tx1"/>
            </a:solidFill>
            <a:miter lim="800000"/>
            <a:headEnd/>
            <a:tailEnd/>
          </a:ln>
          <a:effectLst/>
        </p:spPr>
        <p:txBody>
          <a:bodyPr wrap="none" anchor="ctr"/>
          <a:lstStyle/>
          <a:p>
            <a:endParaRPr lang="en-US"/>
          </a:p>
        </p:txBody>
      </p:sp>
      <p:sp>
        <p:nvSpPr>
          <p:cNvPr id="1753164" name="Text Box 76"/>
          <p:cNvSpPr txBox="1">
            <a:spLocks noChangeArrowheads="1"/>
          </p:cNvSpPr>
          <p:nvPr/>
        </p:nvSpPr>
        <p:spPr bwMode="auto">
          <a:xfrm>
            <a:off x="2673350" y="1766888"/>
            <a:ext cx="1107996" cy="369332"/>
          </a:xfrm>
          <a:prstGeom prst="rect">
            <a:avLst/>
          </a:prstGeom>
          <a:noFill/>
          <a:ln w="12700">
            <a:noFill/>
            <a:miter lim="800000"/>
            <a:headEnd/>
            <a:tailEnd/>
          </a:ln>
          <a:effectLst/>
        </p:spPr>
        <p:txBody>
          <a:bodyPr wrap="none">
            <a:spAutoFit/>
          </a:bodyPr>
          <a:lstStyle/>
          <a:p>
            <a:r>
              <a:rPr lang="zh-CN" altLang="en-US" dirty="0" smtClean="0">
                <a:solidFill>
                  <a:schemeClr val="tx1"/>
                </a:solidFill>
              </a:rPr>
              <a:t>物理页号</a:t>
            </a:r>
            <a:endParaRPr lang="en-US" dirty="0">
              <a:solidFill>
                <a:schemeClr val="tx1"/>
              </a:solidFill>
            </a:endParaRPr>
          </a:p>
        </p:txBody>
      </p:sp>
      <p:sp>
        <p:nvSpPr>
          <p:cNvPr id="1753165" name="Rectangle 77"/>
          <p:cNvSpPr>
            <a:spLocks noChangeArrowheads="1"/>
          </p:cNvSpPr>
          <p:nvPr/>
        </p:nvSpPr>
        <p:spPr bwMode="auto">
          <a:xfrm>
            <a:off x="4121150" y="2071688"/>
            <a:ext cx="1295400" cy="228600"/>
          </a:xfrm>
          <a:prstGeom prst="rect">
            <a:avLst/>
          </a:prstGeom>
          <a:noFill/>
          <a:ln w="12700">
            <a:solidFill>
              <a:schemeClr val="tx1"/>
            </a:solidFill>
            <a:miter lim="800000"/>
            <a:headEnd/>
            <a:tailEnd/>
          </a:ln>
          <a:effectLst/>
        </p:spPr>
        <p:txBody>
          <a:bodyPr wrap="none" anchor="ctr"/>
          <a:lstStyle/>
          <a:p>
            <a:endParaRPr lang="en-US"/>
          </a:p>
        </p:txBody>
      </p:sp>
      <p:sp>
        <p:nvSpPr>
          <p:cNvPr id="1753166" name="Text Box 78"/>
          <p:cNvSpPr txBox="1">
            <a:spLocks noChangeArrowheads="1"/>
          </p:cNvSpPr>
          <p:nvPr/>
        </p:nvSpPr>
        <p:spPr bwMode="auto">
          <a:xfrm>
            <a:off x="4654550" y="2209800"/>
            <a:ext cx="1107996" cy="369332"/>
          </a:xfrm>
          <a:prstGeom prst="rect">
            <a:avLst/>
          </a:prstGeom>
          <a:noFill/>
          <a:ln w="12700">
            <a:noFill/>
            <a:miter lim="800000"/>
            <a:headEnd/>
            <a:tailEnd/>
          </a:ln>
          <a:effectLst/>
        </p:spPr>
        <p:txBody>
          <a:bodyPr wrap="none">
            <a:spAutoFit/>
          </a:bodyPr>
          <a:lstStyle/>
          <a:p>
            <a:r>
              <a:rPr lang="zh-CN" altLang="en-US" dirty="0" smtClean="0">
                <a:solidFill>
                  <a:schemeClr val="tx1"/>
                </a:solidFill>
              </a:rPr>
              <a:t>页内偏移</a:t>
            </a:r>
            <a:endParaRPr lang="en-US" dirty="0">
              <a:solidFill>
                <a:schemeClr val="tx1"/>
              </a:solidFill>
            </a:endParaRPr>
          </a:p>
        </p:txBody>
      </p:sp>
      <p:grpSp>
        <p:nvGrpSpPr>
          <p:cNvPr id="3" name="Group 83"/>
          <p:cNvGrpSpPr>
            <a:grpSpLocks/>
          </p:cNvGrpSpPr>
          <p:nvPr/>
        </p:nvGrpSpPr>
        <p:grpSpPr bwMode="auto">
          <a:xfrm>
            <a:off x="2978150" y="1295400"/>
            <a:ext cx="1676400" cy="776288"/>
            <a:chOff x="1632" y="816"/>
            <a:chExt cx="1056" cy="489"/>
          </a:xfrm>
        </p:grpSpPr>
        <p:sp>
          <p:nvSpPr>
            <p:cNvPr id="1753167" name="Line 79"/>
            <p:cNvSpPr>
              <a:spLocks noChangeShapeType="1"/>
            </p:cNvSpPr>
            <p:nvPr/>
          </p:nvSpPr>
          <p:spPr bwMode="auto">
            <a:xfrm>
              <a:off x="1632" y="816"/>
              <a:ext cx="0" cy="240"/>
            </a:xfrm>
            <a:prstGeom prst="line">
              <a:avLst/>
            </a:prstGeom>
            <a:noFill/>
            <a:ln w="12700">
              <a:solidFill>
                <a:schemeClr val="tx1"/>
              </a:solidFill>
              <a:round/>
              <a:headEnd/>
              <a:tailEnd/>
            </a:ln>
            <a:effectLst/>
          </p:spPr>
          <p:txBody>
            <a:bodyPr/>
            <a:lstStyle/>
            <a:p>
              <a:endParaRPr lang="en-US"/>
            </a:p>
          </p:txBody>
        </p:sp>
        <p:sp>
          <p:nvSpPr>
            <p:cNvPr id="1753168" name="Line 80"/>
            <p:cNvSpPr>
              <a:spLocks noChangeShapeType="1"/>
            </p:cNvSpPr>
            <p:nvPr/>
          </p:nvSpPr>
          <p:spPr bwMode="auto">
            <a:xfrm>
              <a:off x="1632" y="1065"/>
              <a:ext cx="1056" cy="0"/>
            </a:xfrm>
            <a:prstGeom prst="line">
              <a:avLst/>
            </a:prstGeom>
            <a:noFill/>
            <a:ln w="12700">
              <a:solidFill>
                <a:schemeClr val="tx1"/>
              </a:solidFill>
              <a:round/>
              <a:headEnd/>
              <a:tailEnd/>
            </a:ln>
            <a:effectLst/>
          </p:spPr>
          <p:txBody>
            <a:bodyPr/>
            <a:lstStyle/>
            <a:p>
              <a:endParaRPr lang="en-US"/>
            </a:p>
          </p:txBody>
        </p:sp>
        <p:sp>
          <p:nvSpPr>
            <p:cNvPr id="1753169" name="Line 81"/>
            <p:cNvSpPr>
              <a:spLocks noChangeShapeType="1"/>
            </p:cNvSpPr>
            <p:nvPr/>
          </p:nvSpPr>
          <p:spPr bwMode="auto">
            <a:xfrm>
              <a:off x="2688" y="1065"/>
              <a:ext cx="0" cy="240"/>
            </a:xfrm>
            <a:prstGeom prst="line">
              <a:avLst/>
            </a:prstGeom>
            <a:noFill/>
            <a:ln w="12700">
              <a:solidFill>
                <a:schemeClr val="tx1"/>
              </a:solidFill>
              <a:round/>
              <a:headEnd/>
              <a:tailEnd type="triangle" w="med" len="med"/>
            </a:ln>
            <a:effectLst/>
          </p:spPr>
          <p:txBody>
            <a:bodyPr/>
            <a:lstStyle/>
            <a:p>
              <a:endParaRPr lang="en-US"/>
            </a:p>
          </p:txBody>
        </p:sp>
      </p:grpSp>
      <p:grpSp>
        <p:nvGrpSpPr>
          <p:cNvPr id="4" name="Group 88"/>
          <p:cNvGrpSpPr>
            <a:grpSpLocks/>
          </p:cNvGrpSpPr>
          <p:nvPr/>
        </p:nvGrpSpPr>
        <p:grpSpPr bwMode="auto">
          <a:xfrm>
            <a:off x="4121150" y="2286000"/>
            <a:ext cx="2743200" cy="2286000"/>
            <a:chOff x="2352" y="1440"/>
            <a:chExt cx="1728" cy="1440"/>
          </a:xfrm>
        </p:grpSpPr>
        <p:sp>
          <p:nvSpPr>
            <p:cNvPr id="1753172" name="Line 84"/>
            <p:cNvSpPr>
              <a:spLocks noChangeShapeType="1"/>
            </p:cNvSpPr>
            <p:nvPr/>
          </p:nvSpPr>
          <p:spPr bwMode="auto">
            <a:xfrm>
              <a:off x="2352" y="1440"/>
              <a:ext cx="0" cy="240"/>
            </a:xfrm>
            <a:prstGeom prst="line">
              <a:avLst/>
            </a:prstGeom>
            <a:noFill/>
            <a:ln w="12700">
              <a:solidFill>
                <a:schemeClr val="tx1"/>
              </a:solidFill>
              <a:round/>
              <a:headEnd/>
              <a:tailEnd/>
            </a:ln>
            <a:effectLst/>
          </p:spPr>
          <p:txBody>
            <a:bodyPr/>
            <a:lstStyle/>
            <a:p>
              <a:endParaRPr lang="en-US"/>
            </a:p>
          </p:txBody>
        </p:sp>
        <p:sp>
          <p:nvSpPr>
            <p:cNvPr id="1753173" name="Line 85"/>
            <p:cNvSpPr>
              <a:spLocks noChangeShapeType="1"/>
            </p:cNvSpPr>
            <p:nvPr/>
          </p:nvSpPr>
          <p:spPr bwMode="auto">
            <a:xfrm>
              <a:off x="2352" y="1680"/>
              <a:ext cx="816" cy="0"/>
            </a:xfrm>
            <a:prstGeom prst="line">
              <a:avLst/>
            </a:prstGeom>
            <a:noFill/>
            <a:ln w="12700">
              <a:solidFill>
                <a:schemeClr val="tx1"/>
              </a:solidFill>
              <a:round/>
              <a:headEnd/>
              <a:tailEnd/>
            </a:ln>
            <a:effectLst/>
          </p:spPr>
          <p:txBody>
            <a:bodyPr/>
            <a:lstStyle/>
            <a:p>
              <a:endParaRPr lang="en-US"/>
            </a:p>
          </p:txBody>
        </p:sp>
        <p:sp>
          <p:nvSpPr>
            <p:cNvPr id="1753174" name="Line 86"/>
            <p:cNvSpPr>
              <a:spLocks noChangeShapeType="1"/>
            </p:cNvSpPr>
            <p:nvPr/>
          </p:nvSpPr>
          <p:spPr bwMode="auto">
            <a:xfrm>
              <a:off x="3168" y="1680"/>
              <a:ext cx="0" cy="1200"/>
            </a:xfrm>
            <a:prstGeom prst="line">
              <a:avLst/>
            </a:prstGeom>
            <a:noFill/>
            <a:ln w="12700">
              <a:solidFill>
                <a:schemeClr val="tx1"/>
              </a:solidFill>
              <a:round/>
              <a:headEnd/>
              <a:tailEnd/>
            </a:ln>
            <a:effectLst/>
          </p:spPr>
          <p:txBody>
            <a:bodyPr/>
            <a:lstStyle/>
            <a:p>
              <a:endParaRPr lang="en-US"/>
            </a:p>
          </p:txBody>
        </p:sp>
        <p:sp>
          <p:nvSpPr>
            <p:cNvPr id="1753175" name="Line 87"/>
            <p:cNvSpPr>
              <a:spLocks noChangeShapeType="1"/>
            </p:cNvSpPr>
            <p:nvPr/>
          </p:nvSpPr>
          <p:spPr bwMode="auto">
            <a:xfrm>
              <a:off x="3168" y="2880"/>
              <a:ext cx="912" cy="0"/>
            </a:xfrm>
            <a:prstGeom prst="line">
              <a:avLst/>
            </a:prstGeom>
            <a:noFill/>
            <a:ln w="12700">
              <a:solidFill>
                <a:schemeClr val="tx1"/>
              </a:solidFill>
              <a:round/>
              <a:headEnd/>
              <a:tailEnd type="triangle" w="med" len="med"/>
            </a:ln>
            <a:effectLst/>
          </p:spPr>
          <p:txBody>
            <a:bodyPr/>
            <a:lstStyle/>
            <a:p>
              <a:endParaRPr lang="en-US"/>
            </a:p>
          </p:txBody>
        </p:sp>
      </p:grpSp>
      <p:sp>
        <p:nvSpPr>
          <p:cNvPr id="65" name="TextBox 64"/>
          <p:cNvSpPr txBox="1"/>
          <p:nvPr/>
        </p:nvSpPr>
        <p:spPr>
          <a:xfrm rot="16200000">
            <a:off x="283603" y="3238080"/>
            <a:ext cx="1338828" cy="369332"/>
          </a:xfrm>
          <a:prstGeom prst="rect">
            <a:avLst/>
          </a:prstGeom>
          <a:noFill/>
          <a:ln>
            <a:solidFill>
              <a:schemeClr val="tx1"/>
            </a:solidFill>
          </a:ln>
        </p:spPr>
        <p:txBody>
          <a:bodyPr wrap="none" rtlCol="0">
            <a:spAutoFit/>
          </a:bodyPr>
          <a:lstStyle/>
          <a:p>
            <a:r>
              <a:rPr lang="zh-CN" altLang="en-US" dirty="0" smtClean="0">
                <a:solidFill>
                  <a:schemeClr val="tx1"/>
                </a:solidFill>
              </a:rPr>
              <a:t>页表寄存器</a:t>
            </a:r>
            <a:endParaRPr lang="en-US" dirty="0">
              <a:solidFill>
                <a:schemeClr val="tx1"/>
              </a:solidFill>
            </a:endParaRPr>
          </a:p>
        </p:txBody>
      </p:sp>
      <p:cxnSp>
        <p:nvCxnSpPr>
          <p:cNvPr id="67" name="Straight Arrow Connector 66"/>
          <p:cNvCxnSpPr/>
          <p:nvPr/>
        </p:nvCxnSpPr>
        <p:spPr bwMode="auto">
          <a:xfrm>
            <a:off x="1143000" y="3200400"/>
            <a:ext cx="1219200" cy="1588"/>
          </a:xfrm>
          <a:prstGeom prst="straightConnector1">
            <a:avLst/>
          </a:prstGeom>
          <a:noFill/>
          <a:ln w="12700" cap="flat" cmpd="sng" algn="ctr">
            <a:solidFill>
              <a:schemeClr val="tx1"/>
            </a:solidFill>
            <a:prstDash val="solid"/>
            <a:round/>
            <a:headEnd type="none" w="med" len="med"/>
            <a:tailEnd type="arrow"/>
          </a:ln>
          <a:effectLst/>
        </p:spPr>
      </p:cxn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753161"/>
                                        </p:tgtEl>
                                        <p:attrNameLst>
                                          <p:attrName>style.visibility</p:attrName>
                                        </p:attrNameLst>
                                      </p:cBhvr>
                                      <p:to>
                                        <p:strVal val="visible"/>
                                      </p:to>
                                    </p:set>
                                    <p:animEffect transition="in" filter="wipe(down)">
                                      <p:cBhvr>
                                        <p:cTn id="12" dur="500"/>
                                        <p:tgtEl>
                                          <p:spTgt spid="175316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up)">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up)">
                                      <p:cBhvr>
                                        <p:cTn id="2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5316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4114" name="Rectangle 2"/>
          <p:cNvSpPr>
            <a:spLocks noGrp="1" noChangeArrowheads="1"/>
          </p:cNvSpPr>
          <p:nvPr>
            <p:ph type="title"/>
          </p:nvPr>
        </p:nvSpPr>
        <p:spPr/>
        <p:txBody>
          <a:bodyPr/>
          <a:lstStyle/>
          <a:p>
            <a:r>
              <a:rPr lang="en-US"/>
              <a:t>Virtual Addressing with a Cache</a:t>
            </a:r>
          </a:p>
        </p:txBody>
      </p:sp>
      <p:sp>
        <p:nvSpPr>
          <p:cNvPr id="1754115" name="Rectangle 3"/>
          <p:cNvSpPr>
            <a:spLocks noGrp="1" noChangeArrowheads="1"/>
          </p:cNvSpPr>
          <p:nvPr>
            <p:ph type="body" idx="1"/>
          </p:nvPr>
        </p:nvSpPr>
        <p:spPr>
          <a:xfrm>
            <a:off x="533400" y="914400"/>
            <a:ext cx="8153400" cy="1048492"/>
          </a:xfrm>
        </p:spPr>
        <p:txBody>
          <a:bodyPr/>
          <a:lstStyle/>
          <a:p>
            <a:r>
              <a:rPr lang="zh-CN" altLang="en-US" dirty="0" smtClean="0"/>
              <a:t>由于页表存放在主存中，因此程序多出一次额外的访存</a:t>
            </a:r>
            <a:r>
              <a:rPr lang="en-US" altLang="zh-CN" dirty="0" smtClean="0"/>
              <a:t>-</a:t>
            </a:r>
            <a:r>
              <a:rPr lang="zh-CN" altLang="en-US" dirty="0" smtClean="0"/>
              <a:t>需要一次访存以获得物理地址</a:t>
            </a:r>
            <a:r>
              <a:rPr lang="en-US" altLang="zh-CN" dirty="0" smtClean="0"/>
              <a:t>(</a:t>
            </a:r>
            <a:r>
              <a:rPr lang="zh-CN" altLang="en-US" dirty="0" smtClean="0"/>
              <a:t>通过地址变换将虚拟地址</a:t>
            </a:r>
            <a:r>
              <a:rPr lang="en-US" altLang="zh-CN" dirty="0" smtClean="0"/>
              <a:t>VA</a:t>
            </a:r>
            <a:r>
              <a:rPr lang="zh-CN" altLang="en-US" dirty="0" smtClean="0"/>
              <a:t>转换为物理地址</a:t>
            </a:r>
            <a:r>
              <a:rPr lang="en-US" altLang="zh-CN" dirty="0" smtClean="0"/>
              <a:t>PA)</a:t>
            </a:r>
            <a:r>
              <a:rPr lang="zh-CN" altLang="en-US" dirty="0" smtClean="0"/>
              <a:t>，此后的访存才是获得数据</a:t>
            </a:r>
            <a:endParaRPr lang="en-US" dirty="0"/>
          </a:p>
        </p:txBody>
      </p:sp>
      <p:grpSp>
        <p:nvGrpSpPr>
          <p:cNvPr id="2" name="Group 4"/>
          <p:cNvGrpSpPr>
            <a:grpSpLocks/>
          </p:cNvGrpSpPr>
          <p:nvPr/>
        </p:nvGrpSpPr>
        <p:grpSpPr bwMode="auto">
          <a:xfrm>
            <a:off x="1282700" y="2057400"/>
            <a:ext cx="6565900" cy="1554163"/>
            <a:chOff x="600" y="464"/>
            <a:chExt cx="4136" cy="979"/>
          </a:xfrm>
        </p:grpSpPr>
        <p:sp>
          <p:nvSpPr>
            <p:cNvPr id="1754117" name="Line 5"/>
            <p:cNvSpPr>
              <a:spLocks noChangeShapeType="1"/>
            </p:cNvSpPr>
            <p:nvPr/>
          </p:nvSpPr>
          <p:spPr bwMode="auto">
            <a:xfrm>
              <a:off x="632" y="536"/>
              <a:ext cx="616" cy="0"/>
            </a:xfrm>
            <a:prstGeom prst="line">
              <a:avLst/>
            </a:prstGeom>
            <a:noFill/>
            <a:ln w="25400">
              <a:solidFill>
                <a:schemeClr val="tx1"/>
              </a:solidFill>
              <a:round/>
              <a:headEnd/>
              <a:tailEnd/>
            </a:ln>
            <a:effectLst/>
          </p:spPr>
          <p:txBody>
            <a:bodyPr wrap="none" anchor="ctr"/>
            <a:lstStyle/>
            <a:p>
              <a:endParaRPr lang="en-US"/>
            </a:p>
          </p:txBody>
        </p:sp>
        <p:sp>
          <p:nvSpPr>
            <p:cNvPr id="1754118" name="Line 6"/>
            <p:cNvSpPr>
              <a:spLocks noChangeShapeType="1"/>
            </p:cNvSpPr>
            <p:nvPr/>
          </p:nvSpPr>
          <p:spPr bwMode="auto">
            <a:xfrm>
              <a:off x="1256" y="544"/>
              <a:ext cx="0" cy="584"/>
            </a:xfrm>
            <a:prstGeom prst="line">
              <a:avLst/>
            </a:prstGeom>
            <a:noFill/>
            <a:ln w="25400">
              <a:solidFill>
                <a:schemeClr val="tx1"/>
              </a:solidFill>
              <a:round/>
              <a:headEnd/>
              <a:tailEnd/>
            </a:ln>
            <a:effectLst/>
          </p:spPr>
          <p:txBody>
            <a:bodyPr wrap="none" anchor="ctr"/>
            <a:lstStyle/>
            <a:p>
              <a:endParaRPr lang="en-US"/>
            </a:p>
          </p:txBody>
        </p:sp>
        <p:sp>
          <p:nvSpPr>
            <p:cNvPr id="1754119" name="Line 7"/>
            <p:cNvSpPr>
              <a:spLocks noChangeShapeType="1"/>
            </p:cNvSpPr>
            <p:nvPr/>
          </p:nvSpPr>
          <p:spPr bwMode="auto">
            <a:xfrm flipH="1">
              <a:off x="600" y="1152"/>
              <a:ext cx="664" cy="0"/>
            </a:xfrm>
            <a:prstGeom prst="line">
              <a:avLst/>
            </a:prstGeom>
            <a:noFill/>
            <a:ln w="25400">
              <a:solidFill>
                <a:schemeClr val="tx1"/>
              </a:solidFill>
              <a:round/>
              <a:headEnd/>
              <a:tailEnd/>
            </a:ln>
            <a:effectLst/>
          </p:spPr>
          <p:txBody>
            <a:bodyPr wrap="none" anchor="ctr"/>
            <a:lstStyle/>
            <a:p>
              <a:endParaRPr lang="en-US"/>
            </a:p>
          </p:txBody>
        </p:sp>
        <p:sp>
          <p:nvSpPr>
            <p:cNvPr id="1754120" name="Rectangle 8"/>
            <p:cNvSpPr>
              <a:spLocks noChangeArrowheads="1"/>
            </p:cNvSpPr>
            <p:nvPr/>
          </p:nvSpPr>
          <p:spPr bwMode="auto">
            <a:xfrm>
              <a:off x="664" y="768"/>
              <a:ext cx="384" cy="179"/>
            </a:xfrm>
            <a:prstGeom prst="rect">
              <a:avLst/>
            </a:prstGeom>
            <a:noFill/>
            <a:ln w="12700">
              <a:noFill/>
              <a:miter lim="800000"/>
              <a:headEnd/>
              <a:tailEnd/>
            </a:ln>
            <a:effectLst/>
          </p:spPr>
          <p:txBody>
            <a:bodyPr wrap="none" lIns="63500" tIns="25400" rIns="63500" bIns="25400">
              <a:spAutoFit/>
            </a:bodyPr>
            <a:lstStyle/>
            <a:p>
              <a:pPr>
                <a:lnSpc>
                  <a:spcPct val="85000"/>
                </a:lnSpc>
              </a:pPr>
              <a:r>
                <a:rPr lang="en-US" b="1">
                  <a:solidFill>
                    <a:schemeClr val="tx1"/>
                  </a:solidFill>
                </a:rPr>
                <a:t>CPU</a:t>
              </a:r>
            </a:p>
          </p:txBody>
        </p:sp>
        <p:sp>
          <p:nvSpPr>
            <p:cNvPr id="1754121" name="Rectangle 9"/>
            <p:cNvSpPr>
              <a:spLocks noChangeArrowheads="1"/>
            </p:cNvSpPr>
            <p:nvPr/>
          </p:nvSpPr>
          <p:spPr bwMode="auto">
            <a:xfrm>
              <a:off x="1672" y="560"/>
              <a:ext cx="672" cy="568"/>
            </a:xfrm>
            <a:prstGeom prst="rect">
              <a:avLst/>
            </a:prstGeom>
            <a:noFill/>
            <a:ln w="25400">
              <a:solidFill>
                <a:schemeClr val="tx1"/>
              </a:solidFill>
              <a:miter lim="800000"/>
              <a:headEnd/>
              <a:tailEnd/>
            </a:ln>
            <a:effectLst/>
          </p:spPr>
          <p:txBody>
            <a:bodyPr wrap="none" lIns="90488" tIns="44450" rIns="90488" bIns="44450" anchor="ctr"/>
            <a:lstStyle/>
            <a:p>
              <a:pPr algn="ctr"/>
              <a:r>
                <a:rPr lang="en-US" b="1">
                  <a:solidFill>
                    <a:schemeClr val="tx1"/>
                  </a:solidFill>
                </a:rPr>
                <a:t>Trans-</a:t>
              </a:r>
            </a:p>
            <a:p>
              <a:pPr algn="ctr"/>
              <a:r>
                <a:rPr lang="en-US" b="1">
                  <a:solidFill>
                    <a:schemeClr val="tx1"/>
                  </a:solidFill>
                </a:rPr>
                <a:t>lation</a:t>
              </a:r>
            </a:p>
          </p:txBody>
        </p:sp>
        <p:sp>
          <p:nvSpPr>
            <p:cNvPr id="1754122" name="Rectangle 10"/>
            <p:cNvSpPr>
              <a:spLocks noChangeArrowheads="1"/>
            </p:cNvSpPr>
            <p:nvPr/>
          </p:nvSpPr>
          <p:spPr bwMode="auto">
            <a:xfrm>
              <a:off x="2824" y="560"/>
              <a:ext cx="672" cy="568"/>
            </a:xfrm>
            <a:prstGeom prst="rect">
              <a:avLst/>
            </a:prstGeom>
            <a:noFill/>
            <a:ln w="25400">
              <a:solidFill>
                <a:schemeClr val="tx1"/>
              </a:solidFill>
              <a:miter lim="800000"/>
              <a:headEnd/>
              <a:tailEnd/>
            </a:ln>
            <a:effectLst/>
          </p:spPr>
          <p:txBody>
            <a:bodyPr wrap="none" lIns="90488" tIns="44450" rIns="90488" bIns="44450" anchor="ctr"/>
            <a:lstStyle/>
            <a:p>
              <a:pPr algn="ctr"/>
              <a:r>
                <a:rPr lang="en-US" b="1">
                  <a:solidFill>
                    <a:schemeClr val="tx1"/>
                  </a:solidFill>
                </a:rPr>
                <a:t>Cache</a:t>
              </a:r>
            </a:p>
          </p:txBody>
        </p:sp>
        <p:sp>
          <p:nvSpPr>
            <p:cNvPr id="1754123" name="Rectangle 11"/>
            <p:cNvSpPr>
              <a:spLocks noChangeArrowheads="1"/>
            </p:cNvSpPr>
            <p:nvPr/>
          </p:nvSpPr>
          <p:spPr bwMode="auto">
            <a:xfrm>
              <a:off x="4064" y="568"/>
              <a:ext cx="672" cy="568"/>
            </a:xfrm>
            <a:prstGeom prst="rect">
              <a:avLst/>
            </a:prstGeom>
            <a:noFill/>
            <a:ln w="25400">
              <a:solidFill>
                <a:schemeClr val="tx1"/>
              </a:solidFill>
              <a:miter lim="800000"/>
              <a:headEnd/>
              <a:tailEnd/>
            </a:ln>
            <a:effectLst/>
          </p:spPr>
          <p:txBody>
            <a:bodyPr wrap="none" lIns="90488" tIns="44450" rIns="90488" bIns="44450" anchor="ctr"/>
            <a:lstStyle/>
            <a:p>
              <a:pPr algn="ctr"/>
              <a:r>
                <a:rPr lang="en-US" b="1">
                  <a:solidFill>
                    <a:schemeClr val="tx1"/>
                  </a:solidFill>
                </a:rPr>
                <a:t>Main</a:t>
              </a:r>
            </a:p>
            <a:p>
              <a:pPr algn="ctr"/>
              <a:r>
                <a:rPr lang="en-US" b="1">
                  <a:solidFill>
                    <a:schemeClr val="tx1"/>
                  </a:solidFill>
                </a:rPr>
                <a:t>Memory</a:t>
              </a:r>
            </a:p>
          </p:txBody>
        </p:sp>
        <p:sp>
          <p:nvSpPr>
            <p:cNvPr id="1754124" name="Line 12"/>
            <p:cNvSpPr>
              <a:spLocks noChangeShapeType="1"/>
            </p:cNvSpPr>
            <p:nvPr/>
          </p:nvSpPr>
          <p:spPr bwMode="auto">
            <a:xfrm>
              <a:off x="1264" y="648"/>
              <a:ext cx="392" cy="0"/>
            </a:xfrm>
            <a:prstGeom prst="line">
              <a:avLst/>
            </a:prstGeom>
            <a:noFill/>
            <a:ln w="25400">
              <a:solidFill>
                <a:schemeClr val="tx1"/>
              </a:solidFill>
              <a:round/>
              <a:headEnd/>
              <a:tailEnd type="triangle" w="med" len="med"/>
            </a:ln>
            <a:effectLst/>
          </p:spPr>
          <p:txBody>
            <a:bodyPr wrap="none" anchor="ctr"/>
            <a:lstStyle/>
            <a:p>
              <a:endParaRPr lang="en-US"/>
            </a:p>
          </p:txBody>
        </p:sp>
        <p:sp>
          <p:nvSpPr>
            <p:cNvPr id="1754125" name="Line 13"/>
            <p:cNvSpPr>
              <a:spLocks noChangeShapeType="1"/>
            </p:cNvSpPr>
            <p:nvPr/>
          </p:nvSpPr>
          <p:spPr bwMode="auto">
            <a:xfrm>
              <a:off x="2344" y="648"/>
              <a:ext cx="464" cy="0"/>
            </a:xfrm>
            <a:prstGeom prst="line">
              <a:avLst/>
            </a:prstGeom>
            <a:noFill/>
            <a:ln w="25400">
              <a:solidFill>
                <a:schemeClr val="tx1"/>
              </a:solidFill>
              <a:round/>
              <a:headEnd/>
              <a:tailEnd type="triangle" w="med" len="med"/>
            </a:ln>
            <a:effectLst/>
          </p:spPr>
          <p:txBody>
            <a:bodyPr wrap="none" anchor="ctr"/>
            <a:lstStyle/>
            <a:p>
              <a:endParaRPr lang="en-US"/>
            </a:p>
          </p:txBody>
        </p:sp>
        <p:sp>
          <p:nvSpPr>
            <p:cNvPr id="1754126" name="Line 14"/>
            <p:cNvSpPr>
              <a:spLocks noChangeShapeType="1"/>
            </p:cNvSpPr>
            <p:nvPr/>
          </p:nvSpPr>
          <p:spPr bwMode="auto">
            <a:xfrm>
              <a:off x="3504" y="632"/>
              <a:ext cx="544" cy="0"/>
            </a:xfrm>
            <a:prstGeom prst="line">
              <a:avLst/>
            </a:prstGeom>
            <a:noFill/>
            <a:ln w="25400">
              <a:solidFill>
                <a:schemeClr val="tx1"/>
              </a:solidFill>
              <a:round/>
              <a:headEnd/>
              <a:tailEnd type="triangle" w="med" len="med"/>
            </a:ln>
            <a:effectLst/>
          </p:spPr>
          <p:txBody>
            <a:bodyPr wrap="none" anchor="ctr"/>
            <a:lstStyle/>
            <a:p>
              <a:endParaRPr lang="en-US"/>
            </a:p>
          </p:txBody>
        </p:sp>
        <p:sp>
          <p:nvSpPr>
            <p:cNvPr id="1754127" name="Line 15"/>
            <p:cNvSpPr>
              <a:spLocks noChangeShapeType="1"/>
            </p:cNvSpPr>
            <p:nvPr/>
          </p:nvSpPr>
          <p:spPr bwMode="auto">
            <a:xfrm flipH="1">
              <a:off x="3920" y="1040"/>
              <a:ext cx="144" cy="0"/>
            </a:xfrm>
            <a:prstGeom prst="line">
              <a:avLst/>
            </a:prstGeom>
            <a:noFill/>
            <a:ln w="25400">
              <a:solidFill>
                <a:schemeClr val="tx1"/>
              </a:solidFill>
              <a:round/>
              <a:headEnd/>
              <a:tailEnd/>
            </a:ln>
            <a:effectLst/>
          </p:spPr>
          <p:txBody>
            <a:bodyPr wrap="none" anchor="ctr"/>
            <a:lstStyle/>
            <a:p>
              <a:endParaRPr lang="en-US"/>
            </a:p>
          </p:txBody>
        </p:sp>
        <p:sp>
          <p:nvSpPr>
            <p:cNvPr id="1754128" name="Line 16"/>
            <p:cNvSpPr>
              <a:spLocks noChangeShapeType="1"/>
            </p:cNvSpPr>
            <p:nvPr/>
          </p:nvSpPr>
          <p:spPr bwMode="auto">
            <a:xfrm>
              <a:off x="3928" y="1048"/>
              <a:ext cx="0" cy="360"/>
            </a:xfrm>
            <a:prstGeom prst="line">
              <a:avLst/>
            </a:prstGeom>
            <a:noFill/>
            <a:ln w="25400">
              <a:solidFill>
                <a:schemeClr val="tx1"/>
              </a:solidFill>
              <a:round/>
              <a:headEnd/>
              <a:tailEnd/>
            </a:ln>
            <a:effectLst/>
          </p:spPr>
          <p:txBody>
            <a:bodyPr wrap="none" anchor="ctr"/>
            <a:lstStyle/>
            <a:p>
              <a:endParaRPr lang="en-US"/>
            </a:p>
          </p:txBody>
        </p:sp>
        <p:sp>
          <p:nvSpPr>
            <p:cNvPr id="1754129" name="Line 17"/>
            <p:cNvSpPr>
              <a:spLocks noChangeShapeType="1"/>
            </p:cNvSpPr>
            <p:nvPr/>
          </p:nvSpPr>
          <p:spPr bwMode="auto">
            <a:xfrm flipH="1">
              <a:off x="1408" y="1416"/>
              <a:ext cx="2528" cy="0"/>
            </a:xfrm>
            <a:prstGeom prst="line">
              <a:avLst/>
            </a:prstGeom>
            <a:noFill/>
            <a:ln w="25400">
              <a:solidFill>
                <a:schemeClr val="tx1"/>
              </a:solidFill>
              <a:round/>
              <a:headEnd/>
              <a:tailEnd/>
            </a:ln>
            <a:effectLst/>
          </p:spPr>
          <p:txBody>
            <a:bodyPr wrap="none" anchor="ctr"/>
            <a:lstStyle/>
            <a:p>
              <a:endParaRPr lang="en-US"/>
            </a:p>
          </p:txBody>
        </p:sp>
        <p:sp>
          <p:nvSpPr>
            <p:cNvPr id="1754130" name="Line 18"/>
            <p:cNvSpPr>
              <a:spLocks noChangeShapeType="1"/>
            </p:cNvSpPr>
            <p:nvPr/>
          </p:nvSpPr>
          <p:spPr bwMode="auto">
            <a:xfrm flipV="1">
              <a:off x="1416" y="1072"/>
              <a:ext cx="0" cy="352"/>
            </a:xfrm>
            <a:prstGeom prst="line">
              <a:avLst/>
            </a:prstGeom>
            <a:noFill/>
            <a:ln w="25400">
              <a:solidFill>
                <a:schemeClr val="tx1"/>
              </a:solidFill>
              <a:round/>
              <a:headEnd/>
              <a:tailEnd/>
            </a:ln>
            <a:effectLst/>
          </p:spPr>
          <p:txBody>
            <a:bodyPr wrap="none" anchor="ctr"/>
            <a:lstStyle/>
            <a:p>
              <a:endParaRPr lang="en-US"/>
            </a:p>
          </p:txBody>
        </p:sp>
        <p:sp>
          <p:nvSpPr>
            <p:cNvPr id="1754131" name="Line 19"/>
            <p:cNvSpPr>
              <a:spLocks noChangeShapeType="1"/>
            </p:cNvSpPr>
            <p:nvPr/>
          </p:nvSpPr>
          <p:spPr bwMode="auto">
            <a:xfrm flipH="1">
              <a:off x="1248" y="1080"/>
              <a:ext cx="176" cy="0"/>
            </a:xfrm>
            <a:prstGeom prst="line">
              <a:avLst/>
            </a:prstGeom>
            <a:noFill/>
            <a:ln w="25400">
              <a:solidFill>
                <a:schemeClr val="tx1"/>
              </a:solidFill>
              <a:round/>
              <a:headEnd/>
              <a:tailEnd type="triangle" w="med" len="med"/>
            </a:ln>
            <a:effectLst/>
          </p:spPr>
          <p:txBody>
            <a:bodyPr wrap="none" anchor="ctr"/>
            <a:lstStyle/>
            <a:p>
              <a:endParaRPr lang="en-US"/>
            </a:p>
          </p:txBody>
        </p:sp>
        <p:sp>
          <p:nvSpPr>
            <p:cNvPr id="1754132" name="Line 20"/>
            <p:cNvSpPr>
              <a:spLocks noChangeShapeType="1"/>
            </p:cNvSpPr>
            <p:nvPr/>
          </p:nvSpPr>
          <p:spPr bwMode="auto">
            <a:xfrm flipV="1">
              <a:off x="3664" y="1048"/>
              <a:ext cx="0" cy="376"/>
            </a:xfrm>
            <a:prstGeom prst="line">
              <a:avLst/>
            </a:prstGeom>
            <a:noFill/>
            <a:ln w="25400">
              <a:solidFill>
                <a:schemeClr val="tx1"/>
              </a:solidFill>
              <a:round/>
              <a:headEnd/>
              <a:tailEnd/>
            </a:ln>
            <a:effectLst/>
          </p:spPr>
          <p:txBody>
            <a:bodyPr wrap="none" anchor="ctr"/>
            <a:lstStyle/>
            <a:p>
              <a:endParaRPr lang="en-US"/>
            </a:p>
          </p:txBody>
        </p:sp>
        <p:sp>
          <p:nvSpPr>
            <p:cNvPr id="1754133" name="Line 21"/>
            <p:cNvSpPr>
              <a:spLocks noChangeShapeType="1"/>
            </p:cNvSpPr>
            <p:nvPr/>
          </p:nvSpPr>
          <p:spPr bwMode="auto">
            <a:xfrm flipH="1">
              <a:off x="3496" y="1056"/>
              <a:ext cx="176" cy="0"/>
            </a:xfrm>
            <a:prstGeom prst="line">
              <a:avLst/>
            </a:prstGeom>
            <a:noFill/>
            <a:ln w="25400">
              <a:solidFill>
                <a:schemeClr val="tx1"/>
              </a:solidFill>
              <a:round/>
              <a:headEnd/>
              <a:tailEnd type="triangle" w="med" len="med"/>
            </a:ln>
            <a:effectLst/>
          </p:spPr>
          <p:txBody>
            <a:bodyPr wrap="none" anchor="ctr"/>
            <a:lstStyle/>
            <a:p>
              <a:endParaRPr lang="en-US"/>
            </a:p>
          </p:txBody>
        </p:sp>
        <p:sp>
          <p:nvSpPr>
            <p:cNvPr id="1754134" name="Line 22"/>
            <p:cNvSpPr>
              <a:spLocks noChangeShapeType="1"/>
            </p:cNvSpPr>
            <p:nvPr/>
          </p:nvSpPr>
          <p:spPr bwMode="auto">
            <a:xfrm flipH="1">
              <a:off x="2656" y="1040"/>
              <a:ext cx="168" cy="0"/>
            </a:xfrm>
            <a:prstGeom prst="line">
              <a:avLst/>
            </a:prstGeom>
            <a:noFill/>
            <a:ln w="25400">
              <a:solidFill>
                <a:schemeClr val="tx1"/>
              </a:solidFill>
              <a:round/>
              <a:headEnd/>
              <a:tailEnd/>
            </a:ln>
            <a:effectLst/>
          </p:spPr>
          <p:txBody>
            <a:bodyPr wrap="none" anchor="ctr"/>
            <a:lstStyle/>
            <a:p>
              <a:endParaRPr lang="en-US"/>
            </a:p>
          </p:txBody>
        </p:sp>
        <p:sp>
          <p:nvSpPr>
            <p:cNvPr id="1754135" name="Line 23"/>
            <p:cNvSpPr>
              <a:spLocks noChangeShapeType="1"/>
            </p:cNvSpPr>
            <p:nvPr/>
          </p:nvSpPr>
          <p:spPr bwMode="auto">
            <a:xfrm>
              <a:off x="2664" y="1048"/>
              <a:ext cx="0" cy="360"/>
            </a:xfrm>
            <a:prstGeom prst="line">
              <a:avLst/>
            </a:prstGeom>
            <a:noFill/>
            <a:ln w="25400">
              <a:solidFill>
                <a:schemeClr val="tx1"/>
              </a:solidFill>
              <a:round/>
              <a:headEnd/>
              <a:tailEnd type="triangle" w="med" len="med"/>
            </a:ln>
            <a:effectLst/>
          </p:spPr>
          <p:txBody>
            <a:bodyPr wrap="none" anchor="ctr"/>
            <a:lstStyle/>
            <a:p>
              <a:endParaRPr lang="en-US"/>
            </a:p>
          </p:txBody>
        </p:sp>
        <p:sp>
          <p:nvSpPr>
            <p:cNvPr id="1754136" name="Oval 24"/>
            <p:cNvSpPr>
              <a:spLocks noChangeArrowheads="1"/>
            </p:cNvSpPr>
            <p:nvPr/>
          </p:nvSpPr>
          <p:spPr bwMode="auto">
            <a:xfrm>
              <a:off x="3664" y="1392"/>
              <a:ext cx="16" cy="24"/>
            </a:xfrm>
            <a:prstGeom prst="ellipse">
              <a:avLst/>
            </a:prstGeom>
            <a:solidFill>
              <a:schemeClr val="accent1"/>
            </a:solidFill>
            <a:ln w="25400">
              <a:solidFill>
                <a:schemeClr val="tx1"/>
              </a:solidFill>
              <a:round/>
              <a:headEnd/>
              <a:tailEnd/>
            </a:ln>
            <a:effectLst/>
          </p:spPr>
          <p:txBody>
            <a:bodyPr wrap="none" anchor="ctr"/>
            <a:lstStyle/>
            <a:p>
              <a:endParaRPr lang="en-US"/>
            </a:p>
          </p:txBody>
        </p:sp>
        <p:sp>
          <p:nvSpPr>
            <p:cNvPr id="1754137" name="Rectangle 25"/>
            <p:cNvSpPr>
              <a:spLocks noChangeArrowheads="1"/>
            </p:cNvSpPr>
            <p:nvPr/>
          </p:nvSpPr>
          <p:spPr bwMode="auto">
            <a:xfrm>
              <a:off x="1280" y="480"/>
              <a:ext cx="280" cy="179"/>
            </a:xfrm>
            <a:prstGeom prst="rect">
              <a:avLst/>
            </a:prstGeom>
            <a:noFill/>
            <a:ln w="12700">
              <a:noFill/>
              <a:miter lim="800000"/>
              <a:headEnd/>
              <a:tailEnd/>
            </a:ln>
            <a:effectLst/>
          </p:spPr>
          <p:txBody>
            <a:bodyPr wrap="none" lIns="63500" tIns="25400" rIns="63500" bIns="25400">
              <a:spAutoFit/>
            </a:bodyPr>
            <a:lstStyle/>
            <a:p>
              <a:pPr>
                <a:lnSpc>
                  <a:spcPct val="85000"/>
                </a:lnSpc>
              </a:pPr>
              <a:r>
                <a:rPr lang="en-US" b="1">
                  <a:solidFill>
                    <a:schemeClr val="tx1"/>
                  </a:solidFill>
                </a:rPr>
                <a:t>VA</a:t>
              </a:r>
            </a:p>
          </p:txBody>
        </p:sp>
        <p:sp>
          <p:nvSpPr>
            <p:cNvPr id="1754138" name="Rectangle 26"/>
            <p:cNvSpPr>
              <a:spLocks noChangeArrowheads="1"/>
            </p:cNvSpPr>
            <p:nvPr/>
          </p:nvSpPr>
          <p:spPr bwMode="auto">
            <a:xfrm>
              <a:off x="2360" y="480"/>
              <a:ext cx="280" cy="179"/>
            </a:xfrm>
            <a:prstGeom prst="rect">
              <a:avLst/>
            </a:prstGeom>
            <a:noFill/>
            <a:ln w="12700">
              <a:noFill/>
              <a:miter lim="800000"/>
              <a:headEnd/>
              <a:tailEnd/>
            </a:ln>
            <a:effectLst/>
          </p:spPr>
          <p:txBody>
            <a:bodyPr wrap="none" lIns="63500" tIns="25400" rIns="63500" bIns="25400">
              <a:spAutoFit/>
            </a:bodyPr>
            <a:lstStyle/>
            <a:p>
              <a:pPr>
                <a:lnSpc>
                  <a:spcPct val="85000"/>
                </a:lnSpc>
              </a:pPr>
              <a:r>
                <a:rPr lang="en-US" b="1">
                  <a:solidFill>
                    <a:schemeClr val="tx1"/>
                  </a:solidFill>
                </a:rPr>
                <a:t>PA</a:t>
              </a:r>
            </a:p>
          </p:txBody>
        </p:sp>
        <p:sp>
          <p:nvSpPr>
            <p:cNvPr id="1754139" name="Rectangle 27"/>
            <p:cNvSpPr>
              <a:spLocks noChangeArrowheads="1"/>
            </p:cNvSpPr>
            <p:nvPr/>
          </p:nvSpPr>
          <p:spPr bwMode="auto">
            <a:xfrm>
              <a:off x="3536" y="464"/>
              <a:ext cx="408" cy="179"/>
            </a:xfrm>
            <a:prstGeom prst="rect">
              <a:avLst/>
            </a:prstGeom>
            <a:noFill/>
            <a:ln w="12700">
              <a:noFill/>
              <a:miter lim="800000"/>
              <a:headEnd/>
              <a:tailEnd/>
            </a:ln>
            <a:effectLst/>
          </p:spPr>
          <p:txBody>
            <a:bodyPr wrap="none" lIns="63500" tIns="25400" rIns="63500" bIns="25400">
              <a:spAutoFit/>
            </a:bodyPr>
            <a:lstStyle/>
            <a:p>
              <a:pPr>
                <a:lnSpc>
                  <a:spcPct val="85000"/>
                </a:lnSpc>
              </a:pPr>
              <a:r>
                <a:rPr lang="en-US" b="1">
                  <a:solidFill>
                    <a:schemeClr val="tx1"/>
                  </a:solidFill>
                </a:rPr>
                <a:t>miss</a:t>
              </a:r>
            </a:p>
          </p:txBody>
        </p:sp>
        <p:sp>
          <p:nvSpPr>
            <p:cNvPr id="1754140" name="Rectangle 28"/>
            <p:cNvSpPr>
              <a:spLocks noChangeArrowheads="1"/>
            </p:cNvSpPr>
            <p:nvPr/>
          </p:nvSpPr>
          <p:spPr bwMode="auto">
            <a:xfrm>
              <a:off x="2408" y="1088"/>
              <a:ext cx="256" cy="179"/>
            </a:xfrm>
            <a:prstGeom prst="rect">
              <a:avLst/>
            </a:prstGeom>
            <a:noFill/>
            <a:ln w="12700">
              <a:noFill/>
              <a:miter lim="800000"/>
              <a:headEnd/>
              <a:tailEnd/>
            </a:ln>
            <a:effectLst/>
          </p:spPr>
          <p:txBody>
            <a:bodyPr wrap="none" lIns="63500" tIns="25400" rIns="63500" bIns="25400">
              <a:spAutoFit/>
            </a:bodyPr>
            <a:lstStyle/>
            <a:p>
              <a:pPr>
                <a:lnSpc>
                  <a:spcPct val="85000"/>
                </a:lnSpc>
              </a:pPr>
              <a:r>
                <a:rPr lang="en-US" b="1">
                  <a:solidFill>
                    <a:schemeClr val="tx1"/>
                  </a:solidFill>
                </a:rPr>
                <a:t>hit</a:t>
              </a:r>
            </a:p>
          </p:txBody>
        </p:sp>
        <p:sp>
          <p:nvSpPr>
            <p:cNvPr id="1754141" name="Rectangle 29"/>
            <p:cNvSpPr>
              <a:spLocks noChangeArrowheads="1"/>
            </p:cNvSpPr>
            <p:nvPr/>
          </p:nvSpPr>
          <p:spPr bwMode="auto">
            <a:xfrm>
              <a:off x="1816" y="1264"/>
              <a:ext cx="376" cy="179"/>
            </a:xfrm>
            <a:prstGeom prst="rect">
              <a:avLst/>
            </a:prstGeom>
            <a:noFill/>
            <a:ln w="12700">
              <a:noFill/>
              <a:miter lim="800000"/>
              <a:headEnd/>
              <a:tailEnd/>
            </a:ln>
            <a:effectLst/>
          </p:spPr>
          <p:txBody>
            <a:bodyPr wrap="none" lIns="63500" tIns="25400" rIns="63500" bIns="25400">
              <a:spAutoFit/>
            </a:bodyPr>
            <a:lstStyle/>
            <a:p>
              <a:pPr>
                <a:lnSpc>
                  <a:spcPct val="85000"/>
                </a:lnSpc>
              </a:pPr>
              <a:r>
                <a:rPr lang="en-US" b="1">
                  <a:solidFill>
                    <a:schemeClr val="tx1"/>
                  </a:solidFill>
                </a:rPr>
                <a:t>data</a:t>
              </a:r>
            </a:p>
          </p:txBody>
        </p:sp>
      </p:grpSp>
      <p:sp>
        <p:nvSpPr>
          <p:cNvPr id="1754142" name="Rectangle 30"/>
          <p:cNvSpPr>
            <a:spLocks noChangeArrowheads="1"/>
          </p:cNvSpPr>
          <p:nvPr/>
        </p:nvSpPr>
        <p:spPr bwMode="auto">
          <a:xfrm>
            <a:off x="457200" y="3886200"/>
            <a:ext cx="8153400" cy="2747419"/>
          </a:xfrm>
          <a:prstGeom prst="rect">
            <a:avLst/>
          </a:prstGeom>
          <a:noFill/>
          <a:ln w="12700">
            <a:noFill/>
            <a:miter lim="800000"/>
            <a:headEnd/>
            <a:tailEnd/>
          </a:ln>
          <a:effectLst/>
        </p:spPr>
        <p:txBody>
          <a:bodyPr lIns="63500" tIns="25400" rIns="63500" bIns="25400">
            <a:spAutoFit/>
          </a:bodyPr>
          <a:lstStyle/>
          <a:p>
            <a:pPr marL="287338" indent="-287338">
              <a:spcBef>
                <a:spcPct val="30000"/>
              </a:spcBef>
              <a:buClr>
                <a:schemeClr val="accent1"/>
              </a:buClr>
              <a:buSzPct val="75000"/>
              <a:buFont typeface="Wingdings" pitchFamily="2" charset="2"/>
              <a:buChar char="q"/>
            </a:pPr>
            <a:r>
              <a:rPr lang="zh-CN" altLang="en-US" sz="2400" dirty="0" smtClean="0">
                <a:solidFill>
                  <a:schemeClr val="tx1"/>
                </a:solidFill>
              </a:rPr>
              <a:t>这样使存储器</a:t>
            </a:r>
            <a:r>
              <a:rPr lang="en-US" sz="2400" dirty="0" smtClean="0">
                <a:solidFill>
                  <a:schemeClr val="tx1"/>
                </a:solidFill>
              </a:rPr>
              <a:t> (</a:t>
            </a:r>
            <a:r>
              <a:rPr lang="zh-CN" altLang="en-US" sz="2400" dirty="0">
                <a:solidFill>
                  <a:schemeClr val="tx1"/>
                </a:solidFill>
              </a:rPr>
              <a:t>缓存</a:t>
            </a:r>
            <a:r>
              <a:rPr lang="en-US" sz="2400" dirty="0" smtClean="0">
                <a:solidFill>
                  <a:schemeClr val="tx1"/>
                </a:solidFill>
              </a:rPr>
              <a:t>) </a:t>
            </a:r>
            <a:r>
              <a:rPr lang="zh-CN" altLang="en-US" sz="2400" dirty="0" smtClean="0">
                <a:solidFill>
                  <a:schemeClr val="tx1"/>
                </a:solidFill>
              </a:rPr>
              <a:t>访问变得</a:t>
            </a:r>
            <a:r>
              <a:rPr lang="zh-CN" altLang="en-US" sz="2400" dirty="0" smtClean="0">
                <a:solidFill>
                  <a:srgbClr val="FF0000"/>
                </a:solidFill>
              </a:rPr>
              <a:t>开销很大</a:t>
            </a:r>
            <a:r>
              <a:rPr lang="en-US" sz="2400" dirty="0" smtClean="0">
                <a:solidFill>
                  <a:srgbClr val="FF0000"/>
                </a:solidFill>
              </a:rPr>
              <a:t> </a:t>
            </a:r>
            <a:r>
              <a:rPr lang="en-US" sz="2400" dirty="0" smtClean="0">
                <a:solidFill>
                  <a:schemeClr val="tx1"/>
                </a:solidFill>
              </a:rPr>
              <a:t>(</a:t>
            </a:r>
            <a:r>
              <a:rPr lang="zh-CN" altLang="en-US" sz="2400" dirty="0" smtClean="0">
                <a:solidFill>
                  <a:schemeClr val="tx1"/>
                </a:solidFill>
              </a:rPr>
              <a:t>程序每次访存至少需要两次</a:t>
            </a:r>
            <a:r>
              <a:rPr lang="en-US" sz="2400" dirty="0" smtClean="0">
                <a:solidFill>
                  <a:schemeClr val="tx1"/>
                </a:solidFill>
              </a:rPr>
              <a:t>)</a:t>
            </a:r>
            <a:endParaRPr lang="en-US" sz="2400" dirty="0">
              <a:solidFill>
                <a:schemeClr val="tx1"/>
              </a:solidFill>
            </a:endParaRPr>
          </a:p>
          <a:p>
            <a:pPr marL="287338" indent="-287338">
              <a:spcBef>
                <a:spcPct val="30000"/>
              </a:spcBef>
              <a:buClr>
                <a:schemeClr val="accent1"/>
              </a:buClr>
              <a:buSzPct val="75000"/>
              <a:buFont typeface="Wingdings" pitchFamily="2" charset="2"/>
              <a:buChar char="q"/>
            </a:pPr>
            <a:r>
              <a:rPr lang="zh-CN" altLang="en-US" sz="2400" dirty="0" smtClean="0">
                <a:solidFill>
                  <a:schemeClr val="tx1"/>
                </a:solidFill>
              </a:rPr>
              <a:t>现代处理器都包含一个特殊的</a:t>
            </a:r>
            <a:r>
              <a:rPr lang="en-US" altLang="zh-CN" sz="2400" dirty="0" smtClean="0">
                <a:solidFill>
                  <a:schemeClr val="tx1"/>
                </a:solidFill>
              </a:rPr>
              <a:t>cache</a:t>
            </a:r>
            <a:r>
              <a:rPr lang="zh-CN" altLang="en-US" sz="2400" dirty="0" smtClean="0">
                <a:solidFill>
                  <a:schemeClr val="tx1"/>
                </a:solidFill>
              </a:rPr>
              <a:t>以追踪最近使用过的地址变换，这个特殊的地址转换</a:t>
            </a:r>
            <a:r>
              <a:rPr lang="en-US" altLang="zh-CN" sz="2400" dirty="0" smtClean="0">
                <a:solidFill>
                  <a:schemeClr val="tx1"/>
                </a:solidFill>
              </a:rPr>
              <a:t>cache</a:t>
            </a:r>
            <a:r>
              <a:rPr lang="zh-CN" altLang="en-US" sz="2400" dirty="0" smtClean="0">
                <a:solidFill>
                  <a:schemeClr val="tx1"/>
                </a:solidFill>
              </a:rPr>
              <a:t>就是快表</a:t>
            </a:r>
            <a:r>
              <a:rPr lang="en-US" sz="2400" dirty="0" smtClean="0">
                <a:solidFill>
                  <a:schemeClr val="tx1"/>
                </a:solidFill>
              </a:rPr>
              <a:t>Translation </a:t>
            </a:r>
            <a:r>
              <a:rPr lang="en-US" sz="2400" dirty="0" err="1">
                <a:solidFill>
                  <a:schemeClr val="tx1"/>
                </a:solidFill>
              </a:rPr>
              <a:t>Lookaside</a:t>
            </a:r>
            <a:r>
              <a:rPr lang="en-US" sz="2400" dirty="0">
                <a:solidFill>
                  <a:schemeClr val="tx1"/>
                </a:solidFill>
              </a:rPr>
              <a:t> Buffer (TLB) </a:t>
            </a:r>
            <a:r>
              <a:rPr lang="en-US" sz="2400" dirty="0" smtClean="0">
                <a:solidFill>
                  <a:schemeClr val="tx1"/>
                </a:solidFill>
              </a:rPr>
              <a:t>–</a:t>
            </a:r>
            <a:r>
              <a:rPr lang="zh-CN" altLang="en-US" sz="2400" dirty="0" smtClean="0">
                <a:solidFill>
                  <a:schemeClr val="tx1"/>
                </a:solidFill>
              </a:rPr>
              <a:t>用于记录最近使用地址的映射</a:t>
            </a:r>
            <a:r>
              <a:rPr lang="zh-CN" altLang="en-US" sz="2400" dirty="0">
                <a:solidFill>
                  <a:schemeClr val="tx1"/>
                </a:solidFill>
              </a:rPr>
              <a:t>信息的一个</a:t>
            </a:r>
            <a:r>
              <a:rPr lang="zh-CN" altLang="en-US" sz="2400" dirty="0" smtClean="0">
                <a:solidFill>
                  <a:schemeClr val="tx1"/>
                </a:solidFill>
              </a:rPr>
              <a:t>较小的高速缓存，从而可以避免每次都要访问页表</a:t>
            </a:r>
            <a:endParaRPr lang="en-US" sz="2400" dirty="0">
              <a:solidFill>
                <a:schemeClr val="tx1"/>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541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54142" grpId="0"/>
    </p:bldLst>
  </p:timing>
</p:sld>
</file>

<file path=ppt/theme/theme1.xml><?xml version="1.0" encoding="utf-8"?>
<a:theme xmlns:a="http://schemas.openxmlformats.org/drawingml/2006/main" name="mjicse431">
  <a:themeElements>
    <a:clrScheme name="">
      <a:dk1>
        <a:srgbClr val="000000"/>
      </a:dk1>
      <a:lt1>
        <a:srgbClr val="FFFFFF"/>
      </a:lt1>
      <a:dk2>
        <a:srgbClr val="081D58"/>
      </a:dk2>
      <a:lt2>
        <a:srgbClr val="919191"/>
      </a:lt2>
      <a:accent1>
        <a:srgbClr val="FC0128"/>
      </a:accent1>
      <a:accent2>
        <a:srgbClr val="063DE8"/>
      </a:accent2>
      <a:accent3>
        <a:srgbClr val="FFFFFF"/>
      </a:accent3>
      <a:accent4>
        <a:srgbClr val="000000"/>
      </a:accent4>
      <a:accent5>
        <a:srgbClr val="FDAAAC"/>
      </a:accent5>
      <a:accent6>
        <a:srgbClr val="0536D2"/>
      </a:accent6>
      <a:hlink>
        <a:srgbClr val="00DFCA"/>
      </a:hlink>
      <a:folHlink>
        <a:srgbClr val="EAEC5E"/>
      </a:folHlink>
    </a:clrScheme>
    <a:fontScheme name="mjicse43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accent1"/>
            </a:solidFill>
            <a:effectLst/>
            <a:latin typeface="Arial" charset="0"/>
          </a:defRPr>
        </a:defPPr>
      </a:lstStyle>
    </a:spDef>
    <a:ln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accent1"/>
            </a:solidFill>
            <a:effectLst/>
            <a:latin typeface="Arial" charset="0"/>
          </a:defRPr>
        </a:defPPr>
      </a:lstStyle>
    </a:lnDef>
  </a:objectDefaults>
  <a:extraClrSchemeLst>
    <a:extraClrScheme>
      <a:clrScheme name="mjicse431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mjicse431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mjicse431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mjicse431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mjicse431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mjicse431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mjicse431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81D58"/>
      </a:dk2>
      <a:lt2>
        <a:srgbClr val="919191"/>
      </a:lt2>
      <a:accent1>
        <a:srgbClr val="FC0128"/>
      </a:accent1>
      <a:accent2>
        <a:srgbClr val="063DE8"/>
      </a:accent2>
      <a:accent3>
        <a:srgbClr val="FFFFFF"/>
      </a:accent3>
      <a:accent4>
        <a:srgbClr val="000000"/>
      </a:accent4>
      <a:accent5>
        <a:srgbClr val="FDAAAC"/>
      </a:accent5>
      <a:accent6>
        <a:srgbClr val="0536D2"/>
      </a:accent6>
      <a:hlink>
        <a:srgbClr val="00DFCA"/>
      </a:hlink>
      <a:folHlink>
        <a:srgbClr val="EAEC5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81D58"/>
      </a:dk2>
      <a:lt2>
        <a:srgbClr val="919191"/>
      </a:lt2>
      <a:accent1>
        <a:srgbClr val="FC0128"/>
      </a:accent1>
      <a:accent2>
        <a:srgbClr val="063DE8"/>
      </a:accent2>
      <a:accent3>
        <a:srgbClr val="FFFFFF"/>
      </a:accent3>
      <a:accent4>
        <a:srgbClr val="000000"/>
      </a:accent4>
      <a:accent5>
        <a:srgbClr val="FDAAAC"/>
      </a:accent5>
      <a:accent6>
        <a:srgbClr val="0536D2"/>
      </a:accent6>
      <a:hlink>
        <a:srgbClr val="00DFCA"/>
      </a:hlink>
      <a:folHlink>
        <a:srgbClr val="EAEC5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8826</TotalTime>
  <Pages>47</Pages>
  <Words>2944</Words>
  <Application>Microsoft Office PowerPoint</Application>
  <PresentationFormat>信纸(8.5x11 英寸)</PresentationFormat>
  <Paragraphs>426</Paragraphs>
  <Slides>25</Slides>
  <Notes>13</Notes>
  <HiddenSlides>2</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25</vt:i4>
      </vt:variant>
    </vt:vector>
  </HeadingPairs>
  <TitlesOfParts>
    <vt:vector size="32" baseType="lpstr">
      <vt:lpstr>Monotype Sorts</vt:lpstr>
      <vt:lpstr>Arial</vt:lpstr>
      <vt:lpstr>Courier New</vt:lpstr>
      <vt:lpstr>Symbol</vt:lpstr>
      <vt:lpstr>Times New Roman</vt:lpstr>
      <vt:lpstr>Wingdings</vt:lpstr>
      <vt:lpstr>mjicse431</vt:lpstr>
      <vt:lpstr>第五章：存储器层次结构-C</vt:lpstr>
      <vt:lpstr>复习:  一台计算机的主要部件</vt:lpstr>
      <vt:lpstr>怎样管理存储层次结构？</vt:lpstr>
      <vt:lpstr>复习:  存储器层次结构</vt:lpstr>
      <vt:lpstr>虚拟存储器</vt:lpstr>
      <vt:lpstr>共享物理内存的两个程序</vt:lpstr>
      <vt:lpstr>地址转换</vt:lpstr>
      <vt:lpstr>地址转换机制</vt:lpstr>
      <vt:lpstr>Virtual Addressing with a Cache</vt:lpstr>
      <vt:lpstr>加速地址转换</vt:lpstr>
      <vt:lpstr>Translation Lookaside Buffers (TLBs) 快表</vt:lpstr>
      <vt:lpstr>A TLB in the Memory Hierarchy</vt:lpstr>
      <vt:lpstr>TLB 中可能发生的事件组合</vt:lpstr>
      <vt:lpstr>处理一次 TLB 缺失</vt:lpstr>
      <vt:lpstr>TLB缺失处理程序（MIPS）</vt:lpstr>
      <vt:lpstr>一些虚拟存储器的设计参数</vt:lpstr>
      <vt:lpstr>两个机器的快表参数</vt:lpstr>
      <vt:lpstr>为什么不用虚拟寻址cache？</vt:lpstr>
      <vt:lpstr>减短地址变换时间</vt:lpstr>
      <vt:lpstr>The Hardware/Software Boundary</vt:lpstr>
      <vt:lpstr>存储器层次结构的4个问题</vt:lpstr>
      <vt:lpstr>Q1&amp;Q2: 块可以被放到哪以及如何找到一个块</vt:lpstr>
      <vt:lpstr>Q3:当cache缺失时替换哪一块？</vt:lpstr>
      <vt:lpstr>Q4:写操作如何处理？</vt:lpstr>
      <vt:lpstr>总结</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CSE 431. Computer Architecture</dc:title>
  <dc:subject>Lecture 01</dc:subject>
  <dc:creator>Janie Irwin</dc:creator>
  <cp:lastModifiedBy>Tongquan</cp:lastModifiedBy>
  <cp:revision>522</cp:revision>
  <cp:lastPrinted>1997-08-27T08:28:34Z</cp:lastPrinted>
  <dcterms:created xsi:type="dcterms:W3CDTF">1997-08-19T16:58:46Z</dcterms:created>
  <dcterms:modified xsi:type="dcterms:W3CDTF">2017-02-14T02:33:23Z</dcterms:modified>
</cp:coreProperties>
</file>