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3.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8"/>
  </p:notesMasterIdLst>
  <p:handoutMasterIdLst>
    <p:handoutMasterId r:id="rId39"/>
  </p:handoutMasterIdLst>
  <p:sldIdLst>
    <p:sldId id="256" r:id="rId2"/>
    <p:sldId id="284" r:id="rId3"/>
    <p:sldId id="312" r:id="rId4"/>
    <p:sldId id="340" r:id="rId5"/>
    <p:sldId id="341" r:id="rId6"/>
    <p:sldId id="342" r:id="rId7"/>
    <p:sldId id="367" r:id="rId8"/>
    <p:sldId id="343" r:id="rId9"/>
    <p:sldId id="345" r:id="rId10"/>
    <p:sldId id="386" r:id="rId11"/>
    <p:sldId id="348" r:id="rId12"/>
    <p:sldId id="349" r:id="rId13"/>
    <p:sldId id="331" r:id="rId14"/>
    <p:sldId id="370" r:id="rId15"/>
    <p:sldId id="369" r:id="rId16"/>
    <p:sldId id="329" r:id="rId17"/>
    <p:sldId id="371" r:id="rId18"/>
    <p:sldId id="373" r:id="rId19"/>
    <p:sldId id="351" r:id="rId20"/>
    <p:sldId id="375" r:id="rId21"/>
    <p:sldId id="352" r:id="rId22"/>
    <p:sldId id="377" r:id="rId23"/>
    <p:sldId id="353" r:id="rId24"/>
    <p:sldId id="354" r:id="rId25"/>
    <p:sldId id="379" r:id="rId26"/>
    <p:sldId id="355" r:id="rId27"/>
    <p:sldId id="382" r:id="rId28"/>
    <p:sldId id="356" r:id="rId29"/>
    <p:sldId id="357" r:id="rId30"/>
    <p:sldId id="359" r:id="rId31"/>
    <p:sldId id="361" r:id="rId32"/>
    <p:sldId id="384" r:id="rId33"/>
    <p:sldId id="385" r:id="rId34"/>
    <p:sldId id="362" r:id="rId35"/>
    <p:sldId id="365" r:id="rId36"/>
    <p:sldId id="366" r:id="rId37"/>
  </p:sldIdLst>
  <p:sldSz cx="9144000" cy="6858000" type="letter"/>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accent1"/>
        </a:solidFill>
        <a:latin typeface="Arial" charset="0"/>
        <a:ea typeface="+mn-ea"/>
        <a:cs typeface="+mn-cs"/>
      </a:defRPr>
    </a:lvl1pPr>
    <a:lvl2pPr marL="457200" algn="l" rtl="0" eaLnBrk="0" fontAlgn="base" hangingPunct="0">
      <a:spcBef>
        <a:spcPct val="0"/>
      </a:spcBef>
      <a:spcAft>
        <a:spcPct val="0"/>
      </a:spcAft>
      <a:defRPr kern="1200">
        <a:solidFill>
          <a:schemeClr val="accent1"/>
        </a:solidFill>
        <a:latin typeface="Arial" charset="0"/>
        <a:ea typeface="+mn-ea"/>
        <a:cs typeface="+mn-cs"/>
      </a:defRPr>
    </a:lvl2pPr>
    <a:lvl3pPr marL="914400" algn="l" rtl="0" eaLnBrk="0" fontAlgn="base" hangingPunct="0">
      <a:spcBef>
        <a:spcPct val="0"/>
      </a:spcBef>
      <a:spcAft>
        <a:spcPct val="0"/>
      </a:spcAft>
      <a:defRPr kern="1200">
        <a:solidFill>
          <a:schemeClr val="accent1"/>
        </a:solidFill>
        <a:latin typeface="Arial" charset="0"/>
        <a:ea typeface="+mn-ea"/>
        <a:cs typeface="+mn-cs"/>
      </a:defRPr>
    </a:lvl3pPr>
    <a:lvl4pPr marL="1371600" algn="l" rtl="0" eaLnBrk="0" fontAlgn="base" hangingPunct="0">
      <a:spcBef>
        <a:spcPct val="0"/>
      </a:spcBef>
      <a:spcAft>
        <a:spcPct val="0"/>
      </a:spcAft>
      <a:defRPr kern="1200">
        <a:solidFill>
          <a:schemeClr val="accent1"/>
        </a:solidFill>
        <a:latin typeface="Arial" charset="0"/>
        <a:ea typeface="+mn-ea"/>
        <a:cs typeface="+mn-cs"/>
      </a:defRPr>
    </a:lvl4pPr>
    <a:lvl5pPr marL="1828800" algn="l" rtl="0" eaLnBrk="0" fontAlgn="base" hangingPunct="0">
      <a:spcBef>
        <a:spcPct val="0"/>
      </a:spcBef>
      <a:spcAft>
        <a:spcPct val="0"/>
      </a:spcAft>
      <a:defRPr kern="1200">
        <a:solidFill>
          <a:schemeClr val="accent1"/>
        </a:solidFill>
        <a:latin typeface="Arial" charset="0"/>
        <a:ea typeface="+mn-ea"/>
        <a:cs typeface="+mn-cs"/>
      </a:defRPr>
    </a:lvl5pPr>
    <a:lvl6pPr marL="2286000" algn="l" defTabSz="914400" rtl="0" eaLnBrk="1" latinLnBrk="0" hangingPunct="1">
      <a:defRPr kern="1200">
        <a:solidFill>
          <a:schemeClr val="accent1"/>
        </a:solidFill>
        <a:latin typeface="Arial" charset="0"/>
        <a:ea typeface="+mn-ea"/>
        <a:cs typeface="+mn-cs"/>
      </a:defRPr>
    </a:lvl6pPr>
    <a:lvl7pPr marL="2743200" algn="l" defTabSz="914400" rtl="0" eaLnBrk="1" latinLnBrk="0" hangingPunct="1">
      <a:defRPr kern="1200">
        <a:solidFill>
          <a:schemeClr val="accent1"/>
        </a:solidFill>
        <a:latin typeface="Arial" charset="0"/>
        <a:ea typeface="+mn-ea"/>
        <a:cs typeface="+mn-cs"/>
      </a:defRPr>
    </a:lvl7pPr>
    <a:lvl8pPr marL="3200400" algn="l" defTabSz="914400" rtl="0" eaLnBrk="1" latinLnBrk="0" hangingPunct="1">
      <a:defRPr kern="1200">
        <a:solidFill>
          <a:schemeClr val="accent1"/>
        </a:solidFill>
        <a:latin typeface="Arial" charset="0"/>
        <a:ea typeface="+mn-ea"/>
        <a:cs typeface="+mn-cs"/>
      </a:defRPr>
    </a:lvl8pPr>
    <a:lvl9pPr marL="3657600" algn="l" defTabSz="914400" rtl="0" eaLnBrk="1" latinLnBrk="0" hangingPunct="1">
      <a:defRPr kern="1200">
        <a:solidFill>
          <a:schemeClr val="accent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1584">
          <p15:clr>
            <a:srgbClr val="A4A3A4"/>
          </p15:clr>
        </p15:guide>
      </p15:sldGuideLst>
    </p:ext>
    <p:ext uri="{2D200454-40CA-4A62-9FC3-DE9A4176ACB9}">
      <p15:notesGuideLst xmlns:p15="http://schemas.microsoft.com/office/powerpoint/2012/main">
        <p15:guide id="1" orient="horz" pos="2879">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01F3"/>
    <a:srgbClr val="009900"/>
    <a:srgbClr val="00A091"/>
    <a:srgbClr val="51DC00"/>
    <a:srgbClr val="5A11FD"/>
    <a:srgbClr val="000000"/>
    <a:srgbClr val="CC3399"/>
    <a:srgbClr val="0082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6" autoAdjust="0"/>
    <p:restoredTop sz="82189" autoAdjust="0"/>
  </p:normalViewPr>
  <p:slideViewPr>
    <p:cSldViewPr>
      <p:cViewPr varScale="1">
        <p:scale>
          <a:sx n="60" d="100"/>
          <a:sy n="60" d="100"/>
        </p:scale>
        <p:origin x="1629" y="47"/>
      </p:cViewPr>
      <p:guideLst>
        <p:guide orient="horz" pos="2160"/>
        <p:guide pos="15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44"/>
    </p:cViewPr>
  </p:sorterViewPr>
  <p:notesViewPr>
    <p:cSldViewPr>
      <p:cViewPr varScale="1">
        <p:scale>
          <a:sx n="84" d="100"/>
          <a:sy n="84" d="100"/>
        </p:scale>
        <p:origin x="-1932" y="-84"/>
      </p:cViewPr>
      <p:guideLst>
        <p:guide orient="horz" pos="2879"/>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roundedCorners val="1"/>
  <c:style val="2"/>
  <c:chart>
    <c:autoTitleDeleted val="1"/>
    <c:plotArea>
      <c:layout>
        <c:manualLayout>
          <c:layoutTarget val="inner"/>
          <c:xMode val="edge"/>
          <c:yMode val="edge"/>
          <c:x val="0.11936293564570252"/>
          <c:y val="0.11650634295713122"/>
          <c:w val="0.8485721294184021"/>
          <c:h val="0.52648546335554214"/>
        </c:manualLayout>
      </c:layout>
      <c:lineChart>
        <c:grouping val="standard"/>
        <c:varyColors val="1"/>
        <c:ser>
          <c:idx val="0"/>
          <c:order val="0"/>
          <c:spPr>
            <a:ln w="56868">
              <a:solidFill>
                <a:schemeClr val="accent2"/>
              </a:solidFill>
            </a:ln>
          </c:spPr>
          <c:marker>
            <c:symbol val="none"/>
          </c:marker>
          <c:cat>
            <c:strRef>
              <c:f>Sheet1!$A$1:$H$1</c:f>
              <c:strCache>
                <c:ptCount val="8"/>
                <c:pt idx="0">
                  <c:v>80286 (1982)</c:v>
                </c:pt>
                <c:pt idx="1">
                  <c:v>80386 (1985)</c:v>
                </c:pt>
                <c:pt idx="2">
                  <c:v>80386 (1989)</c:v>
                </c:pt>
                <c:pt idx="3">
                  <c:v>Pentium (1993)</c:v>
                </c:pt>
                <c:pt idx="4">
                  <c:v>PPro 1997)</c:v>
                </c:pt>
                <c:pt idx="5">
                  <c:v>P4 Will (2001)</c:v>
                </c:pt>
                <c:pt idx="6">
                  <c:v>P4 Pres (2004)</c:v>
                </c:pt>
                <c:pt idx="7">
                  <c:v>CoreDuo (2007)</c:v>
                </c:pt>
              </c:strCache>
            </c:strRef>
          </c:cat>
          <c:val>
            <c:numRef>
              <c:f>Sheet1!$A$2:$H$2</c:f>
              <c:numCache>
                <c:formatCode>General</c:formatCode>
                <c:ptCount val="8"/>
                <c:pt idx="0">
                  <c:v>3.3</c:v>
                </c:pt>
                <c:pt idx="1">
                  <c:v>4.0999999999999996</c:v>
                </c:pt>
                <c:pt idx="2">
                  <c:v>4.9000000000000004</c:v>
                </c:pt>
                <c:pt idx="3">
                  <c:v>10.1</c:v>
                </c:pt>
                <c:pt idx="4">
                  <c:v>29.1</c:v>
                </c:pt>
                <c:pt idx="5">
                  <c:v>75.3</c:v>
                </c:pt>
                <c:pt idx="6">
                  <c:v>103</c:v>
                </c:pt>
                <c:pt idx="7">
                  <c:v>95</c:v>
                </c:pt>
              </c:numCache>
            </c:numRef>
          </c:val>
          <c:smooth val="1"/>
        </c:ser>
        <c:dLbls>
          <c:showLegendKey val="0"/>
          <c:showVal val="0"/>
          <c:showCatName val="0"/>
          <c:showSerName val="0"/>
          <c:showPercent val="0"/>
          <c:showBubbleSize val="0"/>
        </c:dLbls>
        <c:smooth val="0"/>
        <c:axId val="397187696"/>
        <c:axId val="397195856"/>
      </c:lineChart>
      <c:catAx>
        <c:axId val="397187696"/>
        <c:scaling>
          <c:orientation val="minMax"/>
        </c:scaling>
        <c:delete val="1"/>
        <c:axPos val="b"/>
        <c:numFmt formatCode="General" sourceLinked="1"/>
        <c:majorTickMark val="cross"/>
        <c:minorTickMark val="cross"/>
        <c:tickLblPos val="nextTo"/>
        <c:crossAx val="397195856"/>
        <c:crosses val="autoZero"/>
        <c:auto val="1"/>
        <c:lblAlgn val="ctr"/>
        <c:lblOffset val="100"/>
        <c:noMultiLvlLbl val="1"/>
      </c:catAx>
      <c:valAx>
        <c:axId val="397195856"/>
        <c:scaling>
          <c:orientation val="minMax"/>
        </c:scaling>
        <c:delete val="1"/>
        <c:axPos val="l"/>
        <c:majorGridlines/>
        <c:title>
          <c:tx>
            <c:rich>
              <a:bodyPr/>
              <a:lstStyle/>
              <a:p>
                <a:pPr>
                  <a:defRPr sz="1764" b="1" i="0" u="none" strike="noStrike" baseline="0">
                    <a:solidFill>
                      <a:srgbClr val="000000"/>
                    </a:solidFill>
                    <a:latin typeface="Calibri"/>
                    <a:ea typeface="Calibri"/>
                    <a:cs typeface="Calibri"/>
                  </a:defRPr>
                </a:pPr>
                <a:r>
                  <a:rPr lang="en-US"/>
                  <a:t>Power (Watts)</a:t>
                </a:r>
              </a:p>
            </c:rich>
          </c:tx>
          <c:layout/>
          <c:overlay val="1"/>
        </c:title>
        <c:numFmt formatCode="General" sourceLinked="1"/>
        <c:majorTickMark val="cross"/>
        <c:minorTickMark val="cross"/>
        <c:tickLblPos val="nextTo"/>
        <c:crossAx val="397187696"/>
        <c:crosses val="autoZero"/>
        <c:crossBetween val="between"/>
      </c:valAx>
    </c:plotArea>
    <c:plotVisOnly val="1"/>
    <c:dispBlanksAs val="gap"/>
    <c:showDLblsOverMax val="1"/>
  </c:chart>
  <c:txPr>
    <a:bodyPr/>
    <a:lstStyle/>
    <a:p>
      <a:pPr>
        <a:defRPr sz="1792"/>
      </a:pPr>
      <a:endParaRPr lang="zh-CN"/>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72315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idx="2"/>
          </p:nvPr>
        </p:nvSpPr>
        <p:spPr bwMode="auto">
          <a:xfrm>
            <a:off x="1160463" y="588963"/>
            <a:ext cx="4551362" cy="3414712"/>
          </a:xfrm>
          <a:prstGeom prst="rect">
            <a:avLst/>
          </a:prstGeom>
          <a:noFill/>
          <a:ln w="12700">
            <a:noFill/>
            <a:miter lim="800000"/>
            <a:headEnd/>
            <a:tailEnd/>
          </a:ln>
        </p:spPr>
      </p:sp>
      <p:sp>
        <p:nvSpPr>
          <p:cNvPr id="2051" name="Rectangle 3"/>
          <p:cNvSpPr>
            <a:spLocks noGrp="1" noChangeArrowheads="1"/>
          </p:cNvSpPr>
          <p:nvPr>
            <p:ph type="body" sz="quarter" idx="3"/>
          </p:nvPr>
        </p:nvSpPr>
        <p:spPr bwMode="auto">
          <a:xfrm>
            <a:off x="515938" y="4341813"/>
            <a:ext cx="5910262" cy="4114800"/>
          </a:xfrm>
          <a:prstGeom prst="rect">
            <a:avLst/>
          </a:prstGeom>
          <a:noFill/>
          <a:ln w="12700">
            <a:solidFill>
              <a:schemeClr val="tx1"/>
            </a:solidFill>
            <a:miter lim="800000"/>
            <a:headEnd/>
            <a:tailEnd/>
          </a:ln>
          <a:effectLst/>
        </p:spPr>
        <p:txBody>
          <a:bodyPr vert="horz" wrap="square" lIns="91993" tIns="45189" rIns="91993" bIns="45189" numCol="1" anchor="t" anchorCtr="0" compatLnSpc="1">
            <a:prstTxWarp prst="textNoShape">
              <a:avLst/>
            </a:prstTxWarp>
          </a:bodyPr>
          <a:lstStyle/>
          <a:p>
            <a:pPr lvl="0"/>
            <a:r>
              <a:rPr lang="en-US" noProof="0" smtClean="0"/>
              <a:t>we want this to be in font 11 and justify.</a:t>
            </a:r>
          </a:p>
        </p:txBody>
      </p:sp>
    </p:spTree>
    <p:extLst>
      <p:ext uri="{BB962C8B-B14F-4D97-AF65-F5344CB8AC3E}">
        <p14:creationId xmlns:p14="http://schemas.microsoft.com/office/powerpoint/2010/main" val="1996188377"/>
      </p:ext>
    </p:extLst>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w="9525">
            <a:noFill/>
          </a:ln>
        </p:spPr>
        <p:txBody>
          <a:bodyPr/>
          <a:lstStyle/>
          <a:p>
            <a:r>
              <a:rPr lang="en-US" dirty="0" smtClean="0"/>
              <a:t>Combinations to AV system, etc. 0808 (1988 in 113 IST)</a:t>
            </a:r>
          </a:p>
          <a:p>
            <a:r>
              <a:rPr lang="en-US" dirty="0" smtClean="0"/>
              <a:t>Call AV hot line at 8-777-0035</a:t>
            </a:r>
          </a:p>
        </p:txBody>
      </p:sp>
      <p:sp>
        <p:nvSpPr>
          <p:cNvPr id="56323" name="Rectangle 3"/>
          <p:cNvSpPr>
            <a:spLocks noGrp="1" noRot="1" noChangeAspect="1" noChangeArrowheads="1" noTextEdit="1"/>
          </p:cNvSpPr>
          <p:nvPr>
            <p:ph type="sldImg"/>
          </p:nvPr>
        </p:nvSpPr>
        <p:spPr/>
      </p:sp>
    </p:spTree>
    <p:extLst>
      <p:ext uri="{BB962C8B-B14F-4D97-AF65-F5344CB8AC3E}">
        <p14:creationId xmlns:p14="http://schemas.microsoft.com/office/powerpoint/2010/main" val="1543622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p:sp>
      <p:sp>
        <p:nvSpPr>
          <p:cNvPr id="70659" name="Rectangle 3"/>
          <p:cNvSpPr>
            <a:spLocks noGrp="1" noChangeArrowheads="1"/>
          </p:cNvSpPr>
          <p:nvPr>
            <p:ph type="body" idx="1"/>
          </p:nvPr>
        </p:nvSpPr>
        <p:spPr>
          <a:noFill/>
        </p:spPr>
        <p:txBody>
          <a:bodyPr/>
          <a:lstStyle/>
          <a:p>
            <a:r>
              <a:rPr lang="en-US" smtClean="0"/>
              <a:t>Increasing performance requires decreasing execution time</a:t>
            </a:r>
          </a:p>
        </p:txBody>
      </p:sp>
    </p:spTree>
    <p:extLst>
      <p:ext uri="{BB962C8B-B14F-4D97-AF65-F5344CB8AC3E}">
        <p14:creationId xmlns:p14="http://schemas.microsoft.com/office/powerpoint/2010/main" val="1175477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p:sp>
      <p:sp>
        <p:nvSpPr>
          <p:cNvPr id="71683" name="Rectangle 3"/>
          <p:cNvSpPr>
            <a:spLocks noGrp="1" noChangeArrowheads="1"/>
          </p:cNvSpPr>
          <p:nvPr>
            <p:ph type="body" idx="1"/>
          </p:nvPr>
        </p:nvSpPr>
        <p:spPr>
          <a:noFill/>
        </p:spPr>
        <p:txBody>
          <a:bodyPr/>
          <a:lstStyle/>
          <a:p>
            <a:r>
              <a:rPr lang="en-US" smtClean="0"/>
              <a:t>Many techniques that decrease the number of clock cycles also increase the clock cycle time</a:t>
            </a:r>
          </a:p>
        </p:txBody>
      </p:sp>
    </p:spTree>
    <p:extLst>
      <p:ext uri="{BB962C8B-B14F-4D97-AF65-F5344CB8AC3E}">
        <p14:creationId xmlns:p14="http://schemas.microsoft.com/office/powerpoint/2010/main" val="3208834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p:sp>
      <p:sp>
        <p:nvSpPr>
          <p:cNvPr id="72707" name="Rectangle 3"/>
          <p:cNvSpPr>
            <a:spLocks noGrp="1" noChangeArrowheads="1"/>
          </p:cNvSpPr>
          <p:nvPr>
            <p:ph type="body" idx="1"/>
          </p:nvPr>
        </p:nvSpPr>
        <p:spPr>
          <a:noFill/>
        </p:spPr>
        <p:txBody>
          <a:bodyPr/>
          <a:lstStyle/>
          <a:p>
            <a:r>
              <a:rPr lang="en-US" smtClean="0"/>
              <a:t>A clock cycle is the basic unit of time to execute one operation/pipeline stage/etc.</a:t>
            </a:r>
          </a:p>
        </p:txBody>
      </p:sp>
    </p:spTree>
    <p:extLst>
      <p:ext uri="{BB962C8B-B14F-4D97-AF65-F5344CB8AC3E}">
        <p14:creationId xmlns:p14="http://schemas.microsoft.com/office/powerpoint/2010/main" val="3787758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lecture</a:t>
            </a:r>
            <a:endParaRPr lang="en-US" dirty="0"/>
          </a:p>
        </p:txBody>
      </p:sp>
    </p:spTree>
    <p:extLst>
      <p:ext uri="{BB962C8B-B14F-4D97-AF65-F5344CB8AC3E}">
        <p14:creationId xmlns:p14="http://schemas.microsoft.com/office/powerpoint/2010/main" val="869066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lecture</a:t>
            </a:r>
            <a:endParaRPr lang="en-US" dirty="0"/>
          </a:p>
        </p:txBody>
      </p:sp>
    </p:spTree>
    <p:extLst>
      <p:ext uri="{BB962C8B-B14F-4D97-AF65-F5344CB8AC3E}">
        <p14:creationId xmlns:p14="http://schemas.microsoft.com/office/powerpoint/2010/main" val="2322517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p:sp>
      <p:sp>
        <p:nvSpPr>
          <p:cNvPr id="73731" name="Rectangle 3"/>
          <p:cNvSpPr>
            <a:spLocks noGrp="1" noChangeArrowheads="1"/>
          </p:cNvSpPr>
          <p:nvPr>
            <p:ph type="body" idx="1"/>
          </p:nvPr>
        </p:nvSpPr>
        <p:spPr>
          <a:noFill/>
        </p:spPr>
        <p:txBody>
          <a:bodyPr/>
          <a:lstStyle/>
          <a:p>
            <a:r>
              <a:rPr lang="en-US" smtClean="0"/>
              <a:t>Note that instruction count is dynamic – i.e., its not the number of lines in the code, but THE NUMBER OF INSTRUCTIONS EXECUTED</a:t>
            </a:r>
          </a:p>
        </p:txBody>
      </p:sp>
    </p:spTree>
    <p:extLst>
      <p:ext uri="{BB962C8B-B14F-4D97-AF65-F5344CB8AC3E}">
        <p14:creationId xmlns:p14="http://schemas.microsoft.com/office/powerpoint/2010/main" val="3801206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p:sp>
      <p:sp>
        <p:nvSpPr>
          <p:cNvPr id="75779" name="Rectangle 3"/>
          <p:cNvSpPr>
            <a:spLocks noGrp="1" noChangeArrowheads="1"/>
          </p:cNvSpPr>
          <p:nvPr>
            <p:ph type="body" idx="1"/>
          </p:nvPr>
        </p:nvSpPr>
        <p:spPr>
          <a:noFill/>
        </p:spPr>
        <p:txBody>
          <a:bodyPr/>
          <a:lstStyle/>
          <a:p>
            <a:r>
              <a:rPr lang="en-US" smtClean="0"/>
              <a:t>For lecture</a:t>
            </a:r>
          </a:p>
        </p:txBody>
      </p:sp>
    </p:spTree>
    <p:extLst>
      <p:ext uri="{BB962C8B-B14F-4D97-AF65-F5344CB8AC3E}">
        <p14:creationId xmlns:p14="http://schemas.microsoft.com/office/powerpoint/2010/main" val="2409888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p:sp>
      <p:sp>
        <p:nvSpPr>
          <p:cNvPr id="76803" name="Rectangle 3"/>
          <p:cNvSpPr>
            <a:spLocks noGrp="1" noChangeArrowheads="1"/>
          </p:cNvSpPr>
          <p:nvPr>
            <p:ph type="body" idx="1"/>
          </p:nvPr>
        </p:nvSpPr>
        <p:spPr>
          <a:noFill/>
        </p:spPr>
        <p:txBody>
          <a:bodyPr/>
          <a:lstStyle/>
          <a:p>
            <a:r>
              <a:rPr lang="en-US" smtClean="0"/>
              <a:t>For lecture</a:t>
            </a:r>
          </a:p>
        </p:txBody>
      </p:sp>
    </p:spTree>
    <p:extLst>
      <p:ext uri="{BB962C8B-B14F-4D97-AF65-F5344CB8AC3E}">
        <p14:creationId xmlns:p14="http://schemas.microsoft.com/office/powerpoint/2010/main" val="1319467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p:sp>
      <p:sp>
        <p:nvSpPr>
          <p:cNvPr id="77827" name="Notes Placeholder 2"/>
          <p:cNvSpPr>
            <a:spLocks noGrp="1"/>
          </p:cNvSpPr>
          <p:nvPr>
            <p:ph type="body" idx="1"/>
          </p:nvPr>
        </p:nvSpPr>
        <p:spPr>
          <a:noFill/>
        </p:spPr>
        <p:txBody>
          <a:bodyPr/>
          <a:lstStyle/>
          <a:p>
            <a:r>
              <a:rPr lang="en-US" smtClean="0"/>
              <a:t>Perl – interpreted string processing</a:t>
            </a:r>
          </a:p>
          <a:p>
            <a:r>
              <a:rPr lang="en-US" smtClean="0"/>
              <a:t>Bzip2 – block-sorting compression</a:t>
            </a:r>
          </a:p>
          <a:p>
            <a:r>
              <a:rPr lang="en-US" smtClean="0"/>
              <a:t>Gcc – GNU C compiler</a:t>
            </a:r>
          </a:p>
          <a:p>
            <a:r>
              <a:rPr lang="en-US" smtClean="0"/>
              <a:t>Mcf – combinatorial optimization</a:t>
            </a:r>
          </a:p>
          <a:p>
            <a:r>
              <a:rPr lang="en-US" smtClean="0"/>
              <a:t>Go – Go came (AI)</a:t>
            </a:r>
          </a:p>
          <a:p>
            <a:r>
              <a:rPr lang="en-US" smtClean="0"/>
              <a:t>Hmmer – search gene sequence</a:t>
            </a:r>
          </a:p>
          <a:p>
            <a:r>
              <a:rPr lang="en-US" smtClean="0"/>
              <a:t>Sjeng – chess game (AI)</a:t>
            </a:r>
          </a:p>
          <a:p>
            <a:r>
              <a:rPr lang="en-US" smtClean="0"/>
              <a:t>Libquantum – quantum computer simulation</a:t>
            </a:r>
          </a:p>
          <a:p>
            <a:r>
              <a:rPr lang="en-US" smtClean="0"/>
              <a:t>H264avc – video compression</a:t>
            </a:r>
          </a:p>
          <a:p>
            <a:r>
              <a:rPr lang="en-US" smtClean="0"/>
              <a:t>Omnetpp – discret event simulation library</a:t>
            </a:r>
          </a:p>
          <a:p>
            <a:r>
              <a:rPr lang="en-US" smtClean="0"/>
              <a:t>Astar – games/path finding</a:t>
            </a:r>
          </a:p>
          <a:p>
            <a:r>
              <a:rPr lang="en-US" smtClean="0"/>
              <a:t>Xalancbmk – XML parsing</a:t>
            </a:r>
          </a:p>
        </p:txBody>
      </p:sp>
    </p:spTree>
    <p:extLst>
      <p:ext uri="{BB962C8B-B14F-4D97-AF65-F5344CB8AC3E}">
        <p14:creationId xmlns:p14="http://schemas.microsoft.com/office/powerpoint/2010/main" val="3979108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From Version 3 of the book – probably</a:t>
            </a:r>
            <a:r>
              <a:rPr lang="en-US" baseline="0" dirty="0" smtClean="0"/>
              <a:t> needs replaced or dropped </a:t>
            </a:r>
            <a:r>
              <a:rPr lang="en-US" baseline="0" smtClean="0"/>
              <a:t>(based on SPEC2000)</a:t>
            </a:r>
            <a:endParaRPr lang="en-US" dirty="0"/>
          </a:p>
        </p:txBody>
      </p:sp>
    </p:spTree>
    <p:extLst>
      <p:ext uri="{BB962C8B-B14F-4D97-AF65-F5344CB8AC3E}">
        <p14:creationId xmlns:p14="http://schemas.microsoft.com/office/powerpoint/2010/main" val="2537773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p:sp>
      <p:sp>
        <p:nvSpPr>
          <p:cNvPr id="60419" name="Notes Placeholder 2"/>
          <p:cNvSpPr>
            <a:spLocks noGrp="1"/>
          </p:cNvSpPr>
          <p:nvPr>
            <p:ph type="body" idx="1"/>
          </p:nvPr>
        </p:nvSpPr>
        <p:spPr>
          <a:noFill/>
        </p:spPr>
        <p:txBody>
          <a:bodyPr/>
          <a:lstStyle/>
          <a:p>
            <a:r>
              <a:rPr lang="en-US" smtClean="0"/>
              <a:t>Cell phone sales exceeded PCs by only a factor of 1.4 in 1997, but the ratio grew to 4.5 in 2007.</a:t>
            </a:r>
          </a:p>
          <a:p>
            <a:r>
              <a:rPr lang="en-US" smtClean="0"/>
              <a:t>The total number in use in 2004 estimated to be about 2.0B televisions, 1.8B cell phones, and 0.8B PCs.  As the worlds population was about 6.4B in 2004, that makes about 1PC, 2.2 cell phones, and 2.5 televisions for every 8 people on the planet.</a:t>
            </a:r>
          </a:p>
        </p:txBody>
      </p:sp>
    </p:spTree>
    <p:extLst>
      <p:ext uri="{BB962C8B-B14F-4D97-AF65-F5344CB8AC3E}">
        <p14:creationId xmlns:p14="http://schemas.microsoft.com/office/powerpoint/2010/main" val="1064630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p:sp>
      <p:sp>
        <p:nvSpPr>
          <p:cNvPr id="61443" name="Rectangle 3"/>
          <p:cNvSpPr>
            <a:spLocks noGrp="1" noChangeArrowheads="1"/>
          </p:cNvSpPr>
          <p:nvPr>
            <p:ph type="body" idx="1"/>
          </p:nvPr>
        </p:nvSpPr>
        <p:spPr>
          <a:noFill/>
        </p:spPr>
        <p:txBody>
          <a:bodyPr/>
          <a:lstStyle/>
          <a:p>
            <a:r>
              <a:rPr lang="en-US" altLang="zh-CN" dirty="0" smtClean="0"/>
              <a:t>Computer only understands zeros and ones – instructions of 0’s and 1’s</a:t>
            </a:r>
          </a:p>
          <a:p>
            <a:endParaRPr lang="en-US" altLang="zh-CN" dirty="0" smtClean="0"/>
          </a:p>
          <a:p>
            <a:r>
              <a:rPr lang="en-US" altLang="zh-CN" dirty="0" smtClean="0"/>
              <a:t>Early programmers found representing machine instructions in a symbolic notation – assembly language</a:t>
            </a:r>
          </a:p>
          <a:p>
            <a:r>
              <a:rPr lang="en-US" altLang="zh-CN" dirty="0" smtClean="0"/>
              <a:t>And developed programs that translate from assembler to machine code</a:t>
            </a:r>
          </a:p>
          <a:p>
            <a:endParaRPr lang="en-US" altLang="zh-CN" dirty="0" smtClean="0"/>
          </a:p>
          <a:p>
            <a:r>
              <a:rPr lang="en-US" altLang="zh-CN" dirty="0" smtClean="0"/>
              <a:t>Eventually, programmers found working even in assembler too tedious so migrated to higher-level languages and developed compilers that would translate from the higher-level languages to assembler</a:t>
            </a:r>
          </a:p>
          <a:p>
            <a:endParaRPr lang="zh-CN" altLang="en-US" dirty="0" smtClean="0"/>
          </a:p>
        </p:txBody>
      </p:sp>
    </p:spTree>
    <p:extLst>
      <p:ext uri="{BB962C8B-B14F-4D97-AF65-F5344CB8AC3E}">
        <p14:creationId xmlns:p14="http://schemas.microsoft.com/office/powerpoint/2010/main" val="879922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p:sp>
      <p:sp>
        <p:nvSpPr>
          <p:cNvPr id="64515" name="Notes Placeholder 2"/>
          <p:cNvSpPr>
            <a:spLocks noGrp="1"/>
          </p:cNvSpPr>
          <p:nvPr>
            <p:ph type="body" idx="1"/>
          </p:nvPr>
        </p:nvSpPr>
        <p:spPr>
          <a:noFill/>
        </p:spPr>
        <p:txBody>
          <a:bodyPr/>
          <a:lstStyle/>
          <a:p>
            <a:endParaRPr lang="en-US" smtClean="0"/>
          </a:p>
        </p:txBody>
      </p:sp>
    </p:spTree>
    <p:extLst>
      <p:ext uri="{BB962C8B-B14F-4D97-AF65-F5344CB8AC3E}">
        <p14:creationId xmlns:p14="http://schemas.microsoft.com/office/powerpoint/2010/main" val="499622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4294967295"/>
          </p:nvPr>
        </p:nvSpPr>
        <p:spPr bwMode="auto">
          <a:xfrm>
            <a:off x="3884613" y="8685213"/>
            <a:ext cx="2971800" cy="457200"/>
          </a:xfrm>
          <a:prstGeom prst="rect">
            <a:avLst/>
          </a:prstGeom>
          <a:noFill/>
          <a:ln>
            <a:miter lim="800000"/>
            <a:headEnd/>
            <a:tailEnd/>
          </a:ln>
        </p:spPr>
        <p:txBody>
          <a:bodyPr lIns="91432" tIns="45716" rIns="91432" bIns="45716"/>
          <a:lstStyle/>
          <a:p>
            <a:fld id="{39E467A1-68FD-48AD-AAE1-362AE7E57548}" type="slidenum">
              <a:rPr lang="en-US"/>
              <a:pPr/>
              <a:t>15</a:t>
            </a:fld>
            <a:endParaRPr lang="en-US"/>
          </a:p>
        </p:txBody>
      </p:sp>
      <p:sp>
        <p:nvSpPr>
          <p:cNvPr id="65539" name="Rectangle 2"/>
          <p:cNvSpPr>
            <a:spLocks noGrp="1" noRot="1" noChangeAspect="1" noChangeArrowheads="1" noTextEdit="1"/>
          </p:cNvSpPr>
          <p:nvPr>
            <p:ph type="sldImg"/>
          </p:nvPr>
        </p:nvSpPr>
        <p:spPr/>
      </p:sp>
      <p:sp>
        <p:nvSpPr>
          <p:cNvPr id="65540" name="Rectangle 3"/>
          <p:cNvSpPr>
            <a:spLocks noGrp="1" noChangeArrowheads="1"/>
          </p:cNvSpPr>
          <p:nvPr>
            <p:ph type="body" idx="1"/>
          </p:nvPr>
        </p:nvSpPr>
        <p:spPr>
          <a:noFill/>
        </p:spPr>
        <p:txBody>
          <a:bodyPr/>
          <a:lstStyle/>
          <a:p>
            <a:r>
              <a:rPr lang="en-US" smtClean="0"/>
              <a:t>International Technology Roadmap for Semiconductors</a:t>
            </a:r>
          </a:p>
        </p:txBody>
      </p:sp>
    </p:spTree>
    <p:extLst>
      <p:ext uri="{BB962C8B-B14F-4D97-AF65-F5344CB8AC3E}">
        <p14:creationId xmlns:p14="http://schemas.microsoft.com/office/powerpoint/2010/main" val="1184545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p:sp>
      <p:sp>
        <p:nvSpPr>
          <p:cNvPr id="66563" name="Rectangle 3"/>
          <p:cNvSpPr>
            <a:spLocks noGrp="1" noChangeArrowheads="1"/>
          </p:cNvSpPr>
          <p:nvPr>
            <p:ph type="body" idx="1"/>
          </p:nvPr>
        </p:nvSpPr>
        <p:spPr>
          <a:noFill/>
        </p:spPr>
        <p:txBody>
          <a:bodyPr/>
          <a:lstStyle/>
          <a:p>
            <a:r>
              <a:rPr lang="en-US" smtClean="0"/>
              <a:t>Memories have quadrupled capacity every 3 years (up until 1996) – a 60% increase per year for 20 years.  Now is doubling in capacity every two to three years.</a:t>
            </a:r>
          </a:p>
        </p:txBody>
      </p:sp>
    </p:spTree>
    <p:extLst>
      <p:ext uri="{BB962C8B-B14F-4D97-AF65-F5344CB8AC3E}">
        <p14:creationId xmlns:p14="http://schemas.microsoft.com/office/powerpoint/2010/main" val="1940080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p:sp>
      <p:sp>
        <p:nvSpPr>
          <p:cNvPr id="67587" name="Notes Placeholder 2"/>
          <p:cNvSpPr>
            <a:spLocks noGrp="1"/>
          </p:cNvSpPr>
          <p:nvPr>
            <p:ph type="body" idx="1"/>
          </p:nvPr>
        </p:nvSpPr>
        <p:spPr>
          <a:noFill/>
        </p:spPr>
        <p:txBody>
          <a:bodyPr/>
          <a:lstStyle/>
          <a:p>
            <a:r>
              <a:rPr lang="en-US" smtClean="0"/>
              <a:t>Packaging issues for laptop and desktop PC set the “power” limit at 100 Watts.</a:t>
            </a:r>
          </a:p>
        </p:txBody>
      </p:sp>
    </p:spTree>
    <p:extLst>
      <p:ext uri="{BB962C8B-B14F-4D97-AF65-F5344CB8AC3E}">
        <p14:creationId xmlns:p14="http://schemas.microsoft.com/office/powerpoint/2010/main" val="4116611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p:sp>
      <p:sp>
        <p:nvSpPr>
          <p:cNvPr id="68611" name="Notes Placeholder 2"/>
          <p:cNvSpPr>
            <a:spLocks noGrp="1"/>
          </p:cNvSpPr>
          <p:nvPr>
            <p:ph type="body" idx="1"/>
          </p:nvPr>
        </p:nvSpPr>
        <p:spPr>
          <a:noFill/>
        </p:spPr>
        <p:txBody>
          <a:bodyPr/>
          <a:lstStyle/>
          <a:p>
            <a:r>
              <a:rPr lang="en-US" smtClean="0"/>
              <a:t>Multicore issues</a:t>
            </a:r>
          </a:p>
          <a:p>
            <a:r>
              <a:rPr lang="en-US" smtClean="0"/>
              <a:t>Hard for programmers to write explicitly parallel programs - task scheduling with load balancing and minimal communication and synchronization overhead.</a:t>
            </a:r>
          </a:p>
        </p:txBody>
      </p:sp>
    </p:spTree>
    <p:extLst>
      <p:ext uri="{BB962C8B-B14F-4D97-AF65-F5344CB8AC3E}">
        <p14:creationId xmlns:p14="http://schemas.microsoft.com/office/powerpoint/2010/main" val="875978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a:noFill/>
        </p:spPr>
        <p:txBody>
          <a:bodyPr/>
          <a:lstStyle/>
          <a:p>
            <a:r>
              <a:rPr lang="en-US" smtClean="0"/>
              <a:t>Or smallest/lightest</a:t>
            </a:r>
          </a:p>
          <a:p>
            <a:r>
              <a:rPr lang="en-US" smtClean="0"/>
              <a:t>Longest battery life</a:t>
            </a:r>
          </a:p>
          <a:p>
            <a:r>
              <a:rPr lang="en-US" smtClean="0"/>
              <a:t>Most reliable/durable (in space)</a:t>
            </a:r>
          </a:p>
        </p:txBody>
      </p:sp>
    </p:spTree>
    <p:extLst>
      <p:ext uri="{BB962C8B-B14F-4D97-AF65-F5344CB8AC3E}">
        <p14:creationId xmlns:p14="http://schemas.microsoft.com/office/powerpoint/2010/main" val="2853873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标题 3"/>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304800"/>
            <a:ext cx="2038350" cy="3003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04800"/>
            <a:ext cx="5962650" cy="3003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33400" y="914400"/>
            <a:ext cx="8153400" cy="2393950"/>
          </a:xfrm>
        </p:spPr>
        <p:txBody>
          <a:bodyPr/>
          <a:lstStyle/>
          <a:p>
            <a:pPr lvl="0"/>
            <a:endParaRPr lang="en-US" noProof="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914400"/>
            <a:ext cx="4000500" cy="2393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14400"/>
            <a:ext cx="4000500" cy="2393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533400" y="304800"/>
            <a:ext cx="8153400" cy="422275"/>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smtClean="0"/>
              <a:t>Title goes here</a:t>
            </a:r>
          </a:p>
        </p:txBody>
      </p:sp>
      <p:sp>
        <p:nvSpPr>
          <p:cNvPr id="1027" name="Rectangle 3"/>
          <p:cNvSpPr>
            <a:spLocks noChangeArrowheads="1"/>
          </p:cNvSpPr>
          <p:nvPr/>
        </p:nvSpPr>
        <p:spPr bwMode="auto">
          <a:xfrm>
            <a:off x="381000" y="6553200"/>
            <a:ext cx="1455738" cy="204788"/>
          </a:xfrm>
          <a:prstGeom prst="rect">
            <a:avLst/>
          </a:prstGeom>
          <a:noFill/>
          <a:ln w="12700">
            <a:noFill/>
            <a:miter lim="800000"/>
            <a:headEnd/>
            <a:tailEnd/>
          </a:ln>
          <a:effectLst/>
        </p:spPr>
        <p:txBody>
          <a:bodyPr wrap="none" lIns="63500" tIns="25400" rIns="63500" bIns="25400">
            <a:spAutoFit/>
          </a:bodyPr>
          <a:lstStyle/>
          <a:p>
            <a:pPr>
              <a:defRPr/>
            </a:pPr>
            <a:r>
              <a:rPr lang="en-US" sz="1000" b="1" dirty="0">
                <a:solidFill>
                  <a:schemeClr val="tx1"/>
                </a:solidFill>
              </a:rPr>
              <a:t>CSE431  Chapter 1.</a:t>
            </a:r>
            <a:fld id="{0915467B-C37D-4D40-AF00-15BB81BE187C}" type="slidenum">
              <a:rPr lang="en-US" sz="1000" b="1">
                <a:solidFill>
                  <a:schemeClr val="tx1"/>
                </a:solidFill>
              </a:rPr>
              <a:pPr>
                <a:defRPr/>
              </a:pPr>
              <a:t>‹#›</a:t>
            </a:fld>
            <a:endParaRPr lang="en-US" sz="1000" b="1" dirty="0">
              <a:solidFill>
                <a:schemeClr val="tx1"/>
              </a:solidFill>
            </a:endParaRPr>
          </a:p>
        </p:txBody>
      </p:sp>
      <p:sp>
        <p:nvSpPr>
          <p:cNvPr id="1028" name="Rectangle 4"/>
          <p:cNvSpPr>
            <a:spLocks noChangeArrowheads="1"/>
          </p:cNvSpPr>
          <p:nvPr/>
        </p:nvSpPr>
        <p:spPr bwMode="auto">
          <a:xfrm>
            <a:off x="7620000" y="6553200"/>
            <a:ext cx="1101725" cy="355600"/>
          </a:xfrm>
          <a:prstGeom prst="rect">
            <a:avLst/>
          </a:prstGeom>
          <a:noFill/>
          <a:ln w="12700">
            <a:noFill/>
            <a:miter lim="800000"/>
            <a:headEnd/>
            <a:tailEnd/>
          </a:ln>
          <a:effectLst/>
        </p:spPr>
        <p:txBody>
          <a:bodyPr wrap="none" lIns="63500" tIns="25400" rIns="63500" bIns="25400">
            <a:spAutoFit/>
          </a:bodyPr>
          <a:lstStyle/>
          <a:p>
            <a:pPr>
              <a:defRPr/>
            </a:pPr>
            <a:r>
              <a:rPr lang="en-US" sz="1000" b="1">
                <a:solidFill>
                  <a:schemeClr val="tx1"/>
                </a:solidFill>
              </a:rPr>
              <a:t>Irwin, PSU, 2008</a:t>
            </a:r>
          </a:p>
          <a:p>
            <a:pPr>
              <a:defRPr/>
            </a:pPr>
            <a:endParaRPr lang="en-US" sz="1000" b="1">
              <a:solidFill>
                <a:schemeClr val="tx1"/>
              </a:solidFill>
            </a:endParaRPr>
          </a:p>
        </p:txBody>
      </p:sp>
      <p:sp>
        <p:nvSpPr>
          <p:cNvPr id="5125" name="Rectangle 5"/>
          <p:cNvSpPr>
            <a:spLocks noGrp="1" noChangeArrowheads="1"/>
          </p:cNvSpPr>
          <p:nvPr>
            <p:ph type="body" idx="1"/>
          </p:nvPr>
        </p:nvSpPr>
        <p:spPr bwMode="auto">
          <a:xfrm>
            <a:off x="533400" y="914400"/>
            <a:ext cx="8153400" cy="239395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smtClean="0"/>
              <a:t>This is our 1st Level Bullet</a:t>
            </a:r>
          </a:p>
          <a:p>
            <a:pPr lvl="1"/>
            <a:r>
              <a:rPr lang="en-US" smtClean="0"/>
              <a:t>this is our 2nd level bullet</a:t>
            </a:r>
          </a:p>
          <a:p>
            <a:pPr lvl="2"/>
            <a:r>
              <a:rPr lang="en-US" smtClean="0"/>
              <a:t>this is our 3rd level bullet</a:t>
            </a:r>
          </a:p>
          <a:p>
            <a:pPr lvl="0"/>
            <a:r>
              <a:rPr lang="en-US" smtClean="0"/>
              <a:t>This is our next 1st Level Bullet</a:t>
            </a:r>
          </a:p>
          <a:p>
            <a:pPr lvl="1"/>
            <a:r>
              <a:rPr lang="en-US" smtClean="0"/>
              <a:t>this is our 2nd level bullet</a:t>
            </a:r>
          </a:p>
          <a:p>
            <a:pPr lvl="2"/>
            <a:r>
              <a:rPr lang="en-US" smtClean="0"/>
              <a:t>this is our 3rd level bullet</a:t>
            </a:r>
          </a:p>
        </p:txBody>
      </p:sp>
      <p:sp>
        <p:nvSpPr>
          <p:cNvPr id="1030" name="Line 6"/>
          <p:cNvSpPr>
            <a:spLocks noChangeShapeType="1"/>
          </p:cNvSpPr>
          <p:nvPr/>
        </p:nvSpPr>
        <p:spPr bwMode="auto">
          <a:xfrm>
            <a:off x="533400" y="685800"/>
            <a:ext cx="8153400" cy="0"/>
          </a:xfrm>
          <a:prstGeom prst="line">
            <a:avLst/>
          </a:prstGeom>
          <a:noFill/>
          <a:ln w="57150" cmpd="thickThin">
            <a:solidFill>
              <a:schemeClr val="accent2"/>
            </a:solidFill>
            <a:round/>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0" fontAlgn="base" hangingPunct="0">
        <a:lnSpc>
          <a:spcPct val="87000"/>
        </a:lnSpc>
        <a:spcBef>
          <a:spcPct val="0"/>
        </a:spcBef>
        <a:spcAft>
          <a:spcPct val="0"/>
        </a:spcAft>
        <a:defRPr sz="2800" b="1">
          <a:solidFill>
            <a:schemeClr val="accent2"/>
          </a:solidFill>
          <a:latin typeface="+mj-lt"/>
          <a:ea typeface="+mj-ea"/>
          <a:cs typeface="+mj-cs"/>
        </a:defRPr>
      </a:lvl1pPr>
      <a:lvl2pPr algn="l" rtl="0" eaLnBrk="0" fontAlgn="base" hangingPunct="0">
        <a:lnSpc>
          <a:spcPct val="87000"/>
        </a:lnSpc>
        <a:spcBef>
          <a:spcPct val="0"/>
        </a:spcBef>
        <a:spcAft>
          <a:spcPct val="0"/>
        </a:spcAft>
        <a:defRPr sz="2800" b="1">
          <a:solidFill>
            <a:schemeClr val="accent2"/>
          </a:solidFill>
          <a:latin typeface="Arial" charset="0"/>
        </a:defRPr>
      </a:lvl2pPr>
      <a:lvl3pPr algn="l" rtl="0" eaLnBrk="0" fontAlgn="base" hangingPunct="0">
        <a:lnSpc>
          <a:spcPct val="87000"/>
        </a:lnSpc>
        <a:spcBef>
          <a:spcPct val="0"/>
        </a:spcBef>
        <a:spcAft>
          <a:spcPct val="0"/>
        </a:spcAft>
        <a:defRPr sz="2800" b="1">
          <a:solidFill>
            <a:schemeClr val="accent2"/>
          </a:solidFill>
          <a:latin typeface="Arial" charset="0"/>
        </a:defRPr>
      </a:lvl3pPr>
      <a:lvl4pPr algn="l" rtl="0" eaLnBrk="0" fontAlgn="base" hangingPunct="0">
        <a:lnSpc>
          <a:spcPct val="87000"/>
        </a:lnSpc>
        <a:spcBef>
          <a:spcPct val="0"/>
        </a:spcBef>
        <a:spcAft>
          <a:spcPct val="0"/>
        </a:spcAft>
        <a:defRPr sz="2800" b="1">
          <a:solidFill>
            <a:schemeClr val="accent2"/>
          </a:solidFill>
          <a:latin typeface="Arial" charset="0"/>
        </a:defRPr>
      </a:lvl4pPr>
      <a:lvl5pPr algn="l" rtl="0" eaLnBrk="0" fontAlgn="base" hangingPunct="0">
        <a:lnSpc>
          <a:spcPct val="87000"/>
        </a:lnSpc>
        <a:spcBef>
          <a:spcPct val="0"/>
        </a:spcBef>
        <a:spcAft>
          <a:spcPct val="0"/>
        </a:spcAft>
        <a:defRPr sz="2800" b="1">
          <a:solidFill>
            <a:schemeClr val="accent2"/>
          </a:solidFill>
          <a:latin typeface="Arial" charset="0"/>
        </a:defRPr>
      </a:lvl5pPr>
      <a:lvl6pPr marL="457200" algn="l" rtl="0" eaLnBrk="0" fontAlgn="base" hangingPunct="0">
        <a:lnSpc>
          <a:spcPct val="87000"/>
        </a:lnSpc>
        <a:spcBef>
          <a:spcPct val="0"/>
        </a:spcBef>
        <a:spcAft>
          <a:spcPct val="0"/>
        </a:spcAft>
        <a:defRPr sz="2800" b="1">
          <a:solidFill>
            <a:schemeClr val="accent2"/>
          </a:solidFill>
          <a:latin typeface="Arial" charset="0"/>
        </a:defRPr>
      </a:lvl6pPr>
      <a:lvl7pPr marL="914400" algn="l" rtl="0" eaLnBrk="0" fontAlgn="base" hangingPunct="0">
        <a:lnSpc>
          <a:spcPct val="87000"/>
        </a:lnSpc>
        <a:spcBef>
          <a:spcPct val="0"/>
        </a:spcBef>
        <a:spcAft>
          <a:spcPct val="0"/>
        </a:spcAft>
        <a:defRPr sz="2800" b="1">
          <a:solidFill>
            <a:schemeClr val="accent2"/>
          </a:solidFill>
          <a:latin typeface="Arial" charset="0"/>
        </a:defRPr>
      </a:lvl7pPr>
      <a:lvl8pPr marL="1371600" algn="l" rtl="0" eaLnBrk="0" fontAlgn="base" hangingPunct="0">
        <a:lnSpc>
          <a:spcPct val="87000"/>
        </a:lnSpc>
        <a:spcBef>
          <a:spcPct val="0"/>
        </a:spcBef>
        <a:spcAft>
          <a:spcPct val="0"/>
        </a:spcAft>
        <a:defRPr sz="2800" b="1">
          <a:solidFill>
            <a:schemeClr val="accent2"/>
          </a:solidFill>
          <a:latin typeface="Arial" charset="0"/>
        </a:defRPr>
      </a:lvl8pPr>
      <a:lvl9pPr marL="1828800" algn="l" rtl="0" eaLnBrk="0" fontAlgn="base" hangingPunct="0">
        <a:lnSpc>
          <a:spcPct val="87000"/>
        </a:lnSpc>
        <a:spcBef>
          <a:spcPct val="0"/>
        </a:spcBef>
        <a:spcAft>
          <a:spcPct val="0"/>
        </a:spcAft>
        <a:defRPr sz="2800" b="1">
          <a:solidFill>
            <a:schemeClr val="accent2"/>
          </a:solidFill>
          <a:latin typeface="Arial" charset="0"/>
        </a:defRPr>
      </a:lvl9pPr>
    </p:titleStyle>
    <p:bodyStyle>
      <a:lvl1pPr marL="287338" indent="-287338" algn="l" rtl="0" eaLnBrk="0" fontAlgn="base" hangingPunct="0">
        <a:lnSpc>
          <a:spcPct val="90000"/>
        </a:lnSpc>
        <a:spcBef>
          <a:spcPct val="65000"/>
        </a:spcBef>
        <a:spcAft>
          <a:spcPct val="0"/>
        </a:spcAft>
        <a:buClr>
          <a:schemeClr val="accent1"/>
        </a:buClr>
        <a:buSzPct val="75000"/>
        <a:buFont typeface="Wingdings" pitchFamily="2" charset="2"/>
        <a:buChar char="q"/>
        <a:defRPr sz="2400">
          <a:solidFill>
            <a:schemeClr val="tx1"/>
          </a:solidFill>
          <a:latin typeface="+mn-lt"/>
          <a:ea typeface="+mn-ea"/>
          <a:cs typeface="+mn-cs"/>
        </a:defRPr>
      </a:lvl1pPr>
      <a:lvl2pPr marL="741363" indent="-246063" algn="l" rtl="0" eaLnBrk="0" fontAlgn="base" hangingPunct="0">
        <a:lnSpc>
          <a:spcPct val="85000"/>
        </a:lnSpc>
        <a:spcBef>
          <a:spcPct val="40000"/>
        </a:spcBef>
        <a:spcAft>
          <a:spcPct val="0"/>
        </a:spcAft>
        <a:buClr>
          <a:schemeClr val="accent1"/>
        </a:buClr>
        <a:buSzPct val="75000"/>
        <a:buFont typeface="Monotype Sorts" pitchFamily="2" charset="2"/>
        <a:buChar char="l"/>
        <a:defRPr sz="2000">
          <a:solidFill>
            <a:schemeClr val="tx1"/>
          </a:solidFill>
          <a:latin typeface="+mn-lt"/>
        </a:defRPr>
      </a:lvl2pPr>
      <a:lvl3pPr marL="1146175" indent="-176213" algn="l" rtl="0" eaLnBrk="0" fontAlgn="base" hangingPunct="0">
        <a:lnSpc>
          <a:spcPct val="85000"/>
        </a:lnSpc>
        <a:spcBef>
          <a:spcPct val="40000"/>
        </a:spcBef>
        <a:spcAft>
          <a:spcPct val="0"/>
        </a:spcAft>
        <a:buClr>
          <a:schemeClr val="accent1"/>
        </a:buClr>
        <a:buSzPct val="100000"/>
        <a:buChar char="-"/>
        <a:defRPr>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5.png"/><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chart" Target="../charts/chart1.xml"/><Relationship Id="rId5" Type="http://schemas.openxmlformats.org/officeDocument/2006/relationships/image" Target="../media/image6.png"/><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hyperlink" Target="http://www.spec.or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6" Type="http://schemas.openxmlformats.org/officeDocument/2006/relationships/notesSlide" Target="../notesSlides/notesSlide3.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2.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2233555" y="1495525"/>
            <a:ext cx="4772140" cy="1765099"/>
          </a:xfrm>
          <a:noFill/>
        </p:spPr>
        <p:txBody>
          <a:bodyPr wrap="none" anchor="ctr"/>
          <a:lstStyle/>
          <a:p>
            <a:pPr algn="ctr"/>
            <a:r>
              <a:rPr lang="en-US" sz="3200" dirty="0" smtClean="0"/>
              <a:t>Computer Architecture </a:t>
            </a:r>
            <a:br>
              <a:rPr lang="en-US" sz="3200" dirty="0" smtClean="0"/>
            </a:br>
            <a:r>
              <a:rPr lang="en-US" sz="3200" dirty="0" smtClean="0"/>
              <a:t/>
            </a:r>
            <a:br>
              <a:rPr lang="en-US" sz="3200" dirty="0" smtClean="0"/>
            </a:br>
            <a:r>
              <a:rPr lang="en-US" sz="3200" dirty="0" smtClean="0"/>
              <a:t>Chapter 1: Abstractions</a:t>
            </a:r>
            <a:br>
              <a:rPr lang="en-US" sz="3200" dirty="0" smtClean="0"/>
            </a:br>
            <a:r>
              <a:rPr lang="en-US" sz="3200" dirty="0" smtClean="0"/>
              <a:t>and Technology</a:t>
            </a:r>
          </a:p>
        </p:txBody>
      </p:sp>
      <p:sp>
        <p:nvSpPr>
          <p:cNvPr id="6147" name="Rectangle 3"/>
          <p:cNvSpPr>
            <a:spLocks noGrp="1" noChangeArrowheads="1"/>
          </p:cNvSpPr>
          <p:nvPr>
            <p:ph type="subTitle" idx="1"/>
          </p:nvPr>
        </p:nvSpPr>
        <p:spPr>
          <a:xfrm>
            <a:off x="685800" y="3886200"/>
            <a:ext cx="7848600" cy="1620957"/>
          </a:xfrm>
          <a:noFill/>
        </p:spPr>
        <p:txBody>
          <a:bodyPr/>
          <a:lstStyle/>
          <a:p>
            <a:pPr marL="203200" indent="-203200"/>
            <a:endParaRPr lang="en-US" dirty="0" smtClean="0"/>
          </a:p>
          <a:p>
            <a:pPr marL="203200" indent="-203200"/>
            <a:endParaRPr lang="en-US" dirty="0" smtClean="0"/>
          </a:p>
          <a:p>
            <a:pPr marL="203200" indent="-203200">
              <a:spcBef>
                <a:spcPct val="30000"/>
              </a:spcBef>
            </a:pPr>
            <a:r>
              <a:rPr lang="en-US" sz="1800" dirty="0" smtClean="0"/>
              <a:t>[Adapted from </a:t>
            </a:r>
            <a:r>
              <a:rPr lang="en-US" sz="1800" i="1" dirty="0" smtClean="0"/>
              <a:t>Computer Organization and Design, </a:t>
            </a:r>
            <a:endParaRPr lang="en-US" sz="1800" dirty="0" smtClean="0"/>
          </a:p>
          <a:p>
            <a:pPr marL="203200" indent="-203200">
              <a:spcBef>
                <a:spcPct val="30000"/>
              </a:spcBef>
            </a:pPr>
            <a:r>
              <a:rPr lang="en-US" sz="1800" dirty="0" smtClean="0"/>
              <a:t>Patterson &amp; Hennessy]</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title"/>
            <p:custDataLst>
              <p:tags r:id="rId1"/>
            </p:custDataLst>
          </p:nvPr>
        </p:nvSpPr>
        <p:spPr>
          <a:xfrm>
            <a:off x="685800" y="304800"/>
            <a:ext cx="7415213" cy="422275"/>
          </a:xfrm>
        </p:spPr>
        <p:txBody>
          <a:bodyPr/>
          <a:lstStyle/>
          <a:p>
            <a:r>
              <a:rPr lang="en-US" altLang="zh-CN" smtClean="0">
                <a:ea typeface="宋体" pitchFamily="2" charset="-122"/>
              </a:rPr>
              <a:t>Advantages of Higher-Level Languages ?</a:t>
            </a:r>
          </a:p>
        </p:txBody>
      </p:sp>
      <p:sp>
        <p:nvSpPr>
          <p:cNvPr id="5" name="Rectangle 3"/>
          <p:cNvSpPr txBox="1">
            <a:spLocks noChangeArrowheads="1"/>
          </p:cNvSpPr>
          <p:nvPr>
            <p:custDataLst>
              <p:tags r:id="rId2"/>
            </p:custDataLst>
          </p:nvPr>
        </p:nvSpPr>
        <p:spPr bwMode="auto">
          <a:xfrm>
            <a:off x="685800" y="914400"/>
            <a:ext cx="7848600" cy="5699125"/>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defRPr/>
            </a:pPr>
            <a:r>
              <a:rPr lang="en-US" altLang="zh-CN" sz="2400" kern="0" dirty="0">
                <a:solidFill>
                  <a:schemeClr val="tx1"/>
                </a:solidFill>
                <a:latin typeface="+mn-lt"/>
                <a:ea typeface="宋体"/>
                <a:cs typeface="宋体"/>
              </a:rPr>
              <a:t>Higher-level languages</a:t>
            </a:r>
          </a:p>
          <a:p>
            <a:pPr marL="741363" lvl="1" indent="-246063">
              <a:lnSpc>
                <a:spcPct val="85000"/>
              </a:lnSpc>
              <a:spcBef>
                <a:spcPct val="40000"/>
              </a:spcBef>
              <a:buClr>
                <a:schemeClr val="accent1"/>
              </a:buClr>
              <a:buSzPct val="75000"/>
              <a:buFont typeface="Monotype Sorts" pitchFamily="2" charset="2"/>
              <a:buChar char="l"/>
              <a:defRPr/>
            </a:pPr>
            <a:endParaRPr lang="en-US" altLang="zh-CN" sz="2000" kern="0" dirty="0">
              <a:solidFill>
                <a:schemeClr val="tx1"/>
              </a:solidFill>
              <a:latin typeface="+mn-lt"/>
              <a:ea typeface="宋体"/>
              <a:cs typeface="宋体"/>
            </a:endParaRPr>
          </a:p>
          <a:p>
            <a:pPr marL="741363" lvl="1" indent="-246063">
              <a:lnSpc>
                <a:spcPct val="85000"/>
              </a:lnSpc>
              <a:spcBef>
                <a:spcPct val="40000"/>
              </a:spcBef>
              <a:buClr>
                <a:schemeClr val="accent1"/>
              </a:buClr>
              <a:buSzPct val="75000"/>
              <a:buFont typeface="Monotype Sorts" pitchFamily="2" charset="2"/>
              <a:buChar char="l"/>
              <a:defRPr/>
            </a:pPr>
            <a:endParaRPr lang="en-US" altLang="zh-CN" sz="2000" kern="0" dirty="0">
              <a:solidFill>
                <a:schemeClr val="tx1"/>
              </a:solidFill>
              <a:latin typeface="+mn-lt"/>
              <a:ea typeface="宋体"/>
              <a:cs typeface="宋体"/>
            </a:endParaRPr>
          </a:p>
          <a:p>
            <a:pPr marL="741363" lvl="1" indent="-246063">
              <a:lnSpc>
                <a:spcPct val="85000"/>
              </a:lnSpc>
              <a:spcBef>
                <a:spcPct val="40000"/>
              </a:spcBef>
              <a:buClr>
                <a:schemeClr val="accent1"/>
              </a:buClr>
              <a:buSzPct val="75000"/>
              <a:buFont typeface="Monotype Sorts" pitchFamily="2" charset="2"/>
              <a:buChar char="l"/>
              <a:defRPr/>
            </a:pPr>
            <a:endParaRPr lang="en-US" altLang="zh-CN" sz="2000" kern="0" dirty="0">
              <a:solidFill>
                <a:schemeClr val="tx1"/>
              </a:solidFill>
              <a:latin typeface="+mn-lt"/>
              <a:ea typeface="宋体"/>
              <a:cs typeface="宋体"/>
            </a:endParaRPr>
          </a:p>
          <a:p>
            <a:pPr marL="741363" lvl="1" indent="-246063">
              <a:lnSpc>
                <a:spcPct val="85000"/>
              </a:lnSpc>
              <a:spcBef>
                <a:spcPct val="40000"/>
              </a:spcBef>
              <a:buClr>
                <a:schemeClr val="accent1"/>
              </a:buClr>
              <a:buSzPct val="75000"/>
              <a:buFont typeface="Monotype Sorts" pitchFamily="2" charset="2"/>
              <a:buChar char="l"/>
              <a:defRPr/>
            </a:pPr>
            <a:endParaRPr lang="en-US" altLang="zh-CN" sz="2000" kern="0" dirty="0">
              <a:solidFill>
                <a:schemeClr val="tx1"/>
              </a:solidFill>
              <a:latin typeface="+mn-lt"/>
              <a:ea typeface="宋体"/>
              <a:cs typeface="宋体"/>
            </a:endParaRPr>
          </a:p>
          <a:p>
            <a:pPr marL="741363" lvl="1" indent="-246063">
              <a:lnSpc>
                <a:spcPct val="85000"/>
              </a:lnSpc>
              <a:spcBef>
                <a:spcPct val="40000"/>
              </a:spcBef>
              <a:buClr>
                <a:schemeClr val="accent1"/>
              </a:buClr>
              <a:buSzPct val="75000"/>
              <a:buFont typeface="Monotype Sorts" pitchFamily="2" charset="2"/>
              <a:buChar char="l"/>
              <a:defRPr/>
            </a:pPr>
            <a:endParaRPr lang="en-US" altLang="zh-CN" sz="2000" kern="0" dirty="0">
              <a:solidFill>
                <a:schemeClr val="tx1"/>
              </a:solidFill>
              <a:latin typeface="+mn-lt"/>
              <a:ea typeface="宋体"/>
              <a:cs typeface="宋体"/>
            </a:endParaRPr>
          </a:p>
          <a:p>
            <a:pPr marL="741363" lvl="1" indent="-246063">
              <a:lnSpc>
                <a:spcPct val="85000"/>
              </a:lnSpc>
              <a:spcBef>
                <a:spcPct val="40000"/>
              </a:spcBef>
              <a:buClr>
                <a:schemeClr val="accent1"/>
              </a:buClr>
              <a:buSzPct val="75000"/>
              <a:buFont typeface="Monotype Sorts" pitchFamily="2" charset="2"/>
              <a:buChar char="l"/>
              <a:defRPr/>
            </a:pPr>
            <a:endParaRPr lang="en-US" altLang="zh-CN" sz="2000" kern="0" dirty="0">
              <a:solidFill>
                <a:schemeClr val="tx1"/>
              </a:solidFill>
              <a:latin typeface="+mn-lt"/>
              <a:ea typeface="宋体"/>
              <a:cs typeface="宋体"/>
            </a:endParaRPr>
          </a:p>
          <a:p>
            <a:pPr marL="741363" lvl="1" indent="-246063">
              <a:lnSpc>
                <a:spcPct val="85000"/>
              </a:lnSpc>
              <a:spcBef>
                <a:spcPct val="40000"/>
              </a:spcBef>
              <a:buClr>
                <a:schemeClr val="accent1"/>
              </a:buClr>
              <a:buSzPct val="75000"/>
              <a:buFont typeface="Monotype Sorts" pitchFamily="2" charset="2"/>
              <a:buChar char="l"/>
              <a:defRPr/>
            </a:pPr>
            <a:endParaRPr lang="en-US" altLang="zh-CN" sz="2000" kern="0" dirty="0">
              <a:solidFill>
                <a:schemeClr val="tx1"/>
              </a:solidFill>
              <a:latin typeface="+mn-lt"/>
              <a:ea typeface="宋体"/>
              <a:cs typeface="宋体"/>
            </a:endParaRPr>
          </a:p>
          <a:p>
            <a:pPr marL="741363" lvl="1" indent="-246063">
              <a:lnSpc>
                <a:spcPct val="85000"/>
              </a:lnSpc>
              <a:spcBef>
                <a:spcPct val="40000"/>
              </a:spcBef>
              <a:buClr>
                <a:schemeClr val="accent1"/>
              </a:buClr>
              <a:buSzPct val="75000"/>
              <a:buFont typeface="Monotype Sorts" pitchFamily="2" charset="2"/>
              <a:buChar char="l"/>
              <a:defRPr/>
            </a:pPr>
            <a:endParaRPr lang="en-US" altLang="zh-CN" sz="2000" kern="0" dirty="0">
              <a:solidFill>
                <a:schemeClr val="tx1"/>
              </a:solidFill>
              <a:latin typeface="+mn-lt"/>
              <a:ea typeface="宋体"/>
              <a:cs typeface="宋体"/>
            </a:endParaRPr>
          </a:p>
          <a:p>
            <a:pPr marL="741363" lvl="1" indent="-246063">
              <a:lnSpc>
                <a:spcPct val="85000"/>
              </a:lnSpc>
              <a:spcBef>
                <a:spcPct val="40000"/>
              </a:spcBef>
              <a:buClr>
                <a:schemeClr val="accent1"/>
              </a:buClr>
              <a:buSzPct val="75000"/>
              <a:buFont typeface="Monotype Sorts" pitchFamily="2" charset="2"/>
              <a:buChar char="l"/>
              <a:defRPr/>
            </a:pPr>
            <a:endParaRPr lang="en-US" altLang="zh-CN" sz="2000" kern="0" dirty="0">
              <a:solidFill>
                <a:schemeClr val="tx1"/>
              </a:solidFill>
              <a:latin typeface="+mn-lt"/>
              <a:ea typeface="宋体"/>
              <a:cs typeface="宋体"/>
            </a:endParaRPr>
          </a:p>
          <a:p>
            <a:pPr marL="287338" indent="-287338">
              <a:lnSpc>
                <a:spcPct val="90000"/>
              </a:lnSpc>
              <a:spcBef>
                <a:spcPct val="65000"/>
              </a:spcBef>
              <a:buClr>
                <a:schemeClr val="accent1"/>
              </a:buClr>
              <a:buSzPct val="75000"/>
              <a:buFont typeface="Wingdings" pitchFamily="2" charset="2"/>
              <a:buChar char="q"/>
              <a:defRPr/>
            </a:pPr>
            <a:endParaRPr lang="en-US" altLang="zh-CN" sz="2400" kern="0" dirty="0">
              <a:solidFill>
                <a:schemeClr val="tx1"/>
              </a:solidFill>
              <a:latin typeface="+mn-lt"/>
              <a:ea typeface="宋体"/>
              <a:cs typeface="宋体"/>
            </a:endParaRPr>
          </a:p>
          <a:p>
            <a:pPr marL="287338" indent="-287338">
              <a:lnSpc>
                <a:spcPct val="90000"/>
              </a:lnSpc>
              <a:spcBef>
                <a:spcPct val="65000"/>
              </a:spcBef>
              <a:buClr>
                <a:schemeClr val="accent1"/>
              </a:buClr>
              <a:buSzPct val="75000"/>
              <a:buFont typeface="Wingdings" pitchFamily="2" charset="2"/>
              <a:buChar char="q"/>
              <a:defRPr/>
            </a:pPr>
            <a:r>
              <a:rPr lang="en-US" altLang="zh-CN" sz="2400" kern="0" dirty="0">
                <a:solidFill>
                  <a:schemeClr val="tx1"/>
                </a:solidFill>
                <a:latin typeface="+mn-lt"/>
                <a:ea typeface="宋体"/>
                <a:cs typeface="宋体"/>
              </a:rPr>
              <a:t>As a result, very little programming is done today at the assembler level</a:t>
            </a:r>
          </a:p>
          <a:p>
            <a:pPr marL="741363" lvl="1" indent="-246063">
              <a:lnSpc>
                <a:spcPct val="85000"/>
              </a:lnSpc>
              <a:spcBef>
                <a:spcPct val="40000"/>
              </a:spcBef>
              <a:buClr>
                <a:schemeClr val="accent1"/>
              </a:buClr>
              <a:buSzPct val="75000"/>
              <a:buFont typeface="Monotype Sorts" pitchFamily="2" charset="2"/>
              <a:buChar char="l"/>
              <a:defRPr/>
            </a:pPr>
            <a:endParaRPr lang="zh-CN" altLang="en-US" sz="2000" kern="0" dirty="0">
              <a:solidFill>
                <a:schemeClr val="tx1"/>
              </a:solidFill>
              <a:latin typeface="+mn-lt"/>
              <a:ea typeface="宋体"/>
              <a:cs typeface="宋体"/>
            </a:endParaRPr>
          </a:p>
        </p:txBody>
      </p:sp>
    </p:spTree>
    <p:extLst>
      <p:ext uri="{BB962C8B-B14F-4D97-AF65-F5344CB8AC3E}">
        <p14:creationId xmlns:p14="http://schemas.microsoft.com/office/powerpoint/2010/main" val="1116380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1" end="11"/>
                                            </p:txEl>
                                          </p:spTgt>
                                        </p:tgtEl>
                                        <p:attrNameLst>
                                          <p:attrName>style.visibility</p:attrName>
                                        </p:attrNameLst>
                                      </p:cBhvr>
                                      <p:to>
                                        <p:strVal val="visible"/>
                                      </p:to>
                                    </p:set>
                                    <p:animEffect transition="in" filter="blinds(horizontal)">
                                      <p:cBhvr>
                                        <p:cTn id="7"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Under the Covers</a:t>
            </a:r>
          </a:p>
        </p:txBody>
      </p:sp>
      <p:sp>
        <p:nvSpPr>
          <p:cNvPr id="19459" name="Content Placeholder 2"/>
          <p:cNvSpPr>
            <a:spLocks noGrp="1"/>
          </p:cNvSpPr>
          <p:nvPr>
            <p:ph idx="1"/>
          </p:nvPr>
        </p:nvSpPr>
        <p:spPr>
          <a:xfrm>
            <a:off x="533400" y="914400"/>
            <a:ext cx="8153400" cy="715963"/>
          </a:xfrm>
        </p:spPr>
        <p:txBody>
          <a:bodyPr/>
          <a:lstStyle/>
          <a:p>
            <a:r>
              <a:rPr lang="en-US" smtClean="0"/>
              <a:t>Five classic components of a computer – input, output, memory, datapath, and control</a:t>
            </a:r>
          </a:p>
        </p:txBody>
      </p:sp>
      <p:pic>
        <p:nvPicPr>
          <p:cNvPr id="19460" name="Picture 4" descr="05~Figure_1"/>
          <p:cNvPicPr>
            <a:picLocks noChangeAspect="1" noChangeArrowheads="1"/>
          </p:cNvPicPr>
          <p:nvPr>
            <p:custDataLst>
              <p:tags r:id="rId1"/>
            </p:custDataLst>
          </p:nvPr>
        </p:nvPicPr>
        <p:blipFill>
          <a:blip r:embed="rId3"/>
          <a:srcRect/>
          <a:stretch>
            <a:fillRect/>
          </a:stretch>
        </p:blipFill>
        <p:spPr bwMode="auto">
          <a:xfrm>
            <a:off x="2560638" y="2209800"/>
            <a:ext cx="6262687" cy="3886200"/>
          </a:xfrm>
          <a:prstGeom prst="rect">
            <a:avLst/>
          </a:prstGeom>
          <a:noFill/>
          <a:ln w="9525">
            <a:noFill/>
            <a:miter lim="800000"/>
            <a:headEnd/>
            <a:tailEnd/>
          </a:ln>
        </p:spPr>
      </p:pic>
      <p:sp>
        <p:nvSpPr>
          <p:cNvPr id="5" name="Content Placeholder 2"/>
          <p:cNvSpPr txBox="1">
            <a:spLocks/>
          </p:cNvSpPr>
          <p:nvPr/>
        </p:nvSpPr>
        <p:spPr bwMode="auto">
          <a:xfrm>
            <a:off x="533400" y="3048000"/>
            <a:ext cx="1828800" cy="1712913"/>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defRPr/>
            </a:pPr>
            <a:r>
              <a:rPr lang="en-US" sz="2400" kern="0" dirty="0" err="1">
                <a:solidFill>
                  <a:schemeClr val="tx1"/>
                </a:solidFill>
                <a:latin typeface="+mn-lt"/>
              </a:rPr>
              <a:t>datapath</a:t>
            </a:r>
            <a:r>
              <a:rPr lang="en-US" sz="2400" kern="0" dirty="0">
                <a:solidFill>
                  <a:schemeClr val="tx1"/>
                </a:solidFill>
                <a:latin typeface="+mn-lt"/>
              </a:rPr>
              <a:t> + control  = processor (CPU)</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AMD’s Barcelona Multicore Chip</a:t>
            </a:r>
          </a:p>
        </p:txBody>
      </p:sp>
      <p:pic>
        <p:nvPicPr>
          <p:cNvPr id="20483" name="Picture 2"/>
          <p:cNvPicPr>
            <a:picLocks noGrp="1" noChangeAspect="1" noChangeArrowheads="1"/>
          </p:cNvPicPr>
          <p:nvPr>
            <p:ph idx="1"/>
          </p:nvPr>
        </p:nvPicPr>
        <p:blipFill>
          <a:blip r:embed="rId3"/>
          <a:srcRect/>
          <a:stretch>
            <a:fillRect/>
          </a:stretch>
        </p:blipFill>
        <p:spPr>
          <a:xfrm>
            <a:off x="609600" y="990600"/>
            <a:ext cx="5756275" cy="5486400"/>
          </a:xfrm>
          <a:noFill/>
        </p:spPr>
      </p:pic>
      <p:sp>
        <p:nvSpPr>
          <p:cNvPr id="20484" name="TextBox 4"/>
          <p:cNvSpPr txBox="1">
            <a:spLocks noChangeArrowheads="1"/>
          </p:cNvSpPr>
          <p:nvPr/>
        </p:nvSpPr>
        <p:spPr bwMode="auto">
          <a:xfrm>
            <a:off x="1828800" y="6488113"/>
            <a:ext cx="5670550" cy="339725"/>
          </a:xfrm>
          <a:prstGeom prst="rect">
            <a:avLst/>
          </a:prstGeom>
          <a:noFill/>
          <a:ln w="9525">
            <a:noFill/>
            <a:miter lim="800000"/>
            <a:headEnd/>
            <a:tailEnd/>
          </a:ln>
        </p:spPr>
        <p:txBody>
          <a:bodyPr wrap="none">
            <a:spAutoFit/>
          </a:bodyPr>
          <a:lstStyle/>
          <a:p>
            <a:r>
              <a:rPr lang="en-US" sz="1600"/>
              <a:t>http://www.techwarelabs.com/reviews/processors/barcelona/</a:t>
            </a:r>
          </a:p>
        </p:txBody>
      </p:sp>
      <p:sp>
        <p:nvSpPr>
          <p:cNvPr id="20485" name="Rectangle 5"/>
          <p:cNvSpPr>
            <a:spLocks noChangeArrowheads="1"/>
          </p:cNvSpPr>
          <p:nvPr/>
        </p:nvSpPr>
        <p:spPr bwMode="auto">
          <a:xfrm>
            <a:off x="4267200" y="1447800"/>
            <a:ext cx="1447800" cy="1905000"/>
          </a:xfrm>
          <a:prstGeom prst="rect">
            <a:avLst/>
          </a:prstGeom>
          <a:noFill/>
          <a:ln w="38100" algn="ctr">
            <a:solidFill>
              <a:srgbClr val="FFFF00"/>
            </a:solidFill>
            <a:round/>
            <a:headEnd/>
            <a:tailEnd/>
          </a:ln>
        </p:spPr>
        <p:txBody>
          <a:bodyPr/>
          <a:lstStyle/>
          <a:p>
            <a:endParaRPr lang="en-US" b="1">
              <a:solidFill>
                <a:srgbClr val="FFFF00"/>
              </a:solidFill>
            </a:endParaRPr>
          </a:p>
        </p:txBody>
      </p:sp>
      <p:sp>
        <p:nvSpPr>
          <p:cNvPr id="20486" name="Rectangle 6"/>
          <p:cNvSpPr>
            <a:spLocks noChangeArrowheads="1"/>
          </p:cNvSpPr>
          <p:nvPr/>
        </p:nvSpPr>
        <p:spPr bwMode="auto">
          <a:xfrm>
            <a:off x="4267200" y="4114800"/>
            <a:ext cx="1447800" cy="1905000"/>
          </a:xfrm>
          <a:prstGeom prst="rect">
            <a:avLst/>
          </a:prstGeom>
          <a:noFill/>
          <a:ln w="38100" algn="ctr">
            <a:solidFill>
              <a:srgbClr val="FFFF00"/>
            </a:solidFill>
            <a:round/>
            <a:headEnd/>
            <a:tailEnd/>
          </a:ln>
        </p:spPr>
        <p:txBody>
          <a:bodyPr/>
          <a:lstStyle/>
          <a:p>
            <a:endParaRPr lang="en-US" b="1">
              <a:solidFill>
                <a:srgbClr val="FFFF00"/>
              </a:solidFill>
            </a:endParaRPr>
          </a:p>
        </p:txBody>
      </p:sp>
      <p:sp>
        <p:nvSpPr>
          <p:cNvPr id="20487" name="Rectangle 7"/>
          <p:cNvSpPr>
            <a:spLocks noChangeArrowheads="1"/>
          </p:cNvSpPr>
          <p:nvPr/>
        </p:nvSpPr>
        <p:spPr bwMode="auto">
          <a:xfrm>
            <a:off x="1676400" y="4114800"/>
            <a:ext cx="1447800" cy="1905000"/>
          </a:xfrm>
          <a:prstGeom prst="rect">
            <a:avLst/>
          </a:prstGeom>
          <a:noFill/>
          <a:ln w="38100" algn="ctr">
            <a:solidFill>
              <a:srgbClr val="FFFF00"/>
            </a:solidFill>
            <a:round/>
            <a:headEnd/>
            <a:tailEnd/>
          </a:ln>
        </p:spPr>
        <p:txBody>
          <a:bodyPr/>
          <a:lstStyle/>
          <a:p>
            <a:endParaRPr lang="en-US" b="1">
              <a:solidFill>
                <a:srgbClr val="FFFF00"/>
              </a:solidFill>
            </a:endParaRPr>
          </a:p>
        </p:txBody>
      </p:sp>
      <p:sp>
        <p:nvSpPr>
          <p:cNvPr id="20488" name="Rectangle 9"/>
          <p:cNvSpPr>
            <a:spLocks noChangeArrowheads="1"/>
          </p:cNvSpPr>
          <p:nvPr/>
        </p:nvSpPr>
        <p:spPr bwMode="auto">
          <a:xfrm>
            <a:off x="1676400" y="1447800"/>
            <a:ext cx="1447800" cy="1905000"/>
          </a:xfrm>
          <a:prstGeom prst="rect">
            <a:avLst/>
          </a:prstGeom>
          <a:noFill/>
          <a:ln w="38100" algn="ctr">
            <a:solidFill>
              <a:srgbClr val="FFFF00"/>
            </a:solidFill>
            <a:round/>
            <a:headEnd/>
            <a:tailEnd/>
          </a:ln>
        </p:spPr>
        <p:txBody>
          <a:bodyPr/>
          <a:lstStyle/>
          <a:p>
            <a:endParaRPr lang="en-US" b="1">
              <a:solidFill>
                <a:srgbClr val="FFFF00"/>
              </a:solidFill>
            </a:endParaRPr>
          </a:p>
        </p:txBody>
      </p:sp>
      <p:sp>
        <p:nvSpPr>
          <p:cNvPr id="20489" name="Rectangle 10"/>
          <p:cNvSpPr>
            <a:spLocks noChangeArrowheads="1"/>
          </p:cNvSpPr>
          <p:nvPr/>
        </p:nvSpPr>
        <p:spPr bwMode="auto">
          <a:xfrm>
            <a:off x="1905000" y="3505200"/>
            <a:ext cx="3048000" cy="457200"/>
          </a:xfrm>
          <a:prstGeom prst="rect">
            <a:avLst/>
          </a:prstGeom>
          <a:noFill/>
          <a:ln w="38100" algn="ctr">
            <a:solidFill>
              <a:srgbClr val="FFFF00"/>
            </a:solidFill>
            <a:round/>
            <a:headEnd/>
            <a:tailEnd/>
          </a:ln>
        </p:spPr>
        <p:txBody>
          <a:bodyPr/>
          <a:lstStyle/>
          <a:p>
            <a:endParaRPr lang="en-US" b="1">
              <a:solidFill>
                <a:srgbClr val="FFFF00"/>
              </a:solidFill>
            </a:endParaRPr>
          </a:p>
        </p:txBody>
      </p:sp>
      <p:sp>
        <p:nvSpPr>
          <p:cNvPr id="20490" name="Rectangle 11"/>
          <p:cNvSpPr>
            <a:spLocks noChangeArrowheads="1"/>
          </p:cNvSpPr>
          <p:nvPr/>
        </p:nvSpPr>
        <p:spPr bwMode="auto">
          <a:xfrm>
            <a:off x="914400" y="1143000"/>
            <a:ext cx="685800" cy="5105400"/>
          </a:xfrm>
          <a:prstGeom prst="rect">
            <a:avLst/>
          </a:prstGeom>
          <a:noFill/>
          <a:ln w="38100" algn="ctr">
            <a:solidFill>
              <a:srgbClr val="FFFF00"/>
            </a:solidFill>
            <a:round/>
            <a:headEnd/>
            <a:tailEnd/>
          </a:ln>
        </p:spPr>
        <p:txBody>
          <a:bodyPr/>
          <a:lstStyle/>
          <a:p>
            <a:endParaRPr lang="en-US" b="1">
              <a:solidFill>
                <a:srgbClr val="FFFF00"/>
              </a:solidFill>
            </a:endParaRPr>
          </a:p>
        </p:txBody>
      </p:sp>
      <p:sp>
        <p:nvSpPr>
          <p:cNvPr id="20491" name="Rectangle 12"/>
          <p:cNvSpPr>
            <a:spLocks noChangeArrowheads="1"/>
          </p:cNvSpPr>
          <p:nvPr/>
        </p:nvSpPr>
        <p:spPr bwMode="auto">
          <a:xfrm>
            <a:off x="3733800" y="4114800"/>
            <a:ext cx="457200" cy="1752600"/>
          </a:xfrm>
          <a:prstGeom prst="rect">
            <a:avLst/>
          </a:prstGeom>
          <a:noFill/>
          <a:ln w="38100" algn="ctr">
            <a:solidFill>
              <a:srgbClr val="FFFF00"/>
            </a:solidFill>
            <a:round/>
            <a:headEnd/>
            <a:tailEnd/>
          </a:ln>
        </p:spPr>
        <p:txBody>
          <a:bodyPr/>
          <a:lstStyle/>
          <a:p>
            <a:endParaRPr lang="en-US" sz="2400" b="1">
              <a:solidFill>
                <a:srgbClr val="FFFF00"/>
              </a:solidFill>
            </a:endParaRPr>
          </a:p>
        </p:txBody>
      </p:sp>
      <p:sp>
        <p:nvSpPr>
          <p:cNvPr id="20492" name="Rectangle 14"/>
          <p:cNvSpPr>
            <a:spLocks noChangeArrowheads="1"/>
          </p:cNvSpPr>
          <p:nvPr/>
        </p:nvSpPr>
        <p:spPr bwMode="auto">
          <a:xfrm>
            <a:off x="3200400" y="4114800"/>
            <a:ext cx="457200" cy="1752600"/>
          </a:xfrm>
          <a:prstGeom prst="rect">
            <a:avLst/>
          </a:prstGeom>
          <a:noFill/>
          <a:ln w="38100" algn="ctr">
            <a:solidFill>
              <a:srgbClr val="FFFF00"/>
            </a:solidFill>
            <a:round/>
            <a:headEnd/>
            <a:tailEnd/>
          </a:ln>
        </p:spPr>
        <p:txBody>
          <a:bodyPr/>
          <a:lstStyle/>
          <a:p>
            <a:endParaRPr lang="en-US" sz="2400" b="1">
              <a:solidFill>
                <a:srgbClr val="FFFF00"/>
              </a:solidFill>
            </a:endParaRPr>
          </a:p>
        </p:txBody>
      </p:sp>
      <p:sp>
        <p:nvSpPr>
          <p:cNvPr id="20493" name="Rectangle 15"/>
          <p:cNvSpPr>
            <a:spLocks noChangeArrowheads="1"/>
          </p:cNvSpPr>
          <p:nvPr/>
        </p:nvSpPr>
        <p:spPr bwMode="auto">
          <a:xfrm>
            <a:off x="3200400" y="1600200"/>
            <a:ext cx="457200" cy="1752600"/>
          </a:xfrm>
          <a:prstGeom prst="rect">
            <a:avLst/>
          </a:prstGeom>
          <a:noFill/>
          <a:ln w="38100" algn="ctr">
            <a:solidFill>
              <a:srgbClr val="FFFF00"/>
            </a:solidFill>
            <a:round/>
            <a:headEnd/>
            <a:tailEnd/>
          </a:ln>
        </p:spPr>
        <p:txBody>
          <a:bodyPr/>
          <a:lstStyle/>
          <a:p>
            <a:endParaRPr lang="en-US" sz="2400" b="1">
              <a:solidFill>
                <a:srgbClr val="FFFF00"/>
              </a:solidFill>
            </a:endParaRPr>
          </a:p>
        </p:txBody>
      </p:sp>
      <p:sp>
        <p:nvSpPr>
          <p:cNvPr id="20494" name="Rectangle 16"/>
          <p:cNvSpPr>
            <a:spLocks noChangeArrowheads="1"/>
          </p:cNvSpPr>
          <p:nvPr/>
        </p:nvSpPr>
        <p:spPr bwMode="auto">
          <a:xfrm>
            <a:off x="3733800" y="1600200"/>
            <a:ext cx="457200" cy="1752600"/>
          </a:xfrm>
          <a:prstGeom prst="rect">
            <a:avLst/>
          </a:prstGeom>
          <a:noFill/>
          <a:ln w="38100" algn="ctr">
            <a:solidFill>
              <a:srgbClr val="FFFF00"/>
            </a:solidFill>
            <a:round/>
            <a:headEnd/>
            <a:tailEnd/>
          </a:ln>
        </p:spPr>
        <p:txBody>
          <a:bodyPr/>
          <a:lstStyle/>
          <a:p>
            <a:endParaRPr lang="en-US" sz="2400" b="1">
              <a:solidFill>
                <a:srgbClr val="FFFF00"/>
              </a:solidFill>
            </a:endParaRPr>
          </a:p>
        </p:txBody>
      </p:sp>
      <p:sp>
        <p:nvSpPr>
          <p:cNvPr id="20495" name="TextBox 17"/>
          <p:cNvSpPr txBox="1">
            <a:spLocks noChangeArrowheads="1"/>
          </p:cNvSpPr>
          <p:nvPr/>
        </p:nvSpPr>
        <p:spPr bwMode="auto">
          <a:xfrm>
            <a:off x="1981200" y="2209800"/>
            <a:ext cx="1128713" cy="461963"/>
          </a:xfrm>
          <a:prstGeom prst="rect">
            <a:avLst/>
          </a:prstGeom>
          <a:noFill/>
          <a:ln w="9525">
            <a:noFill/>
            <a:miter lim="800000"/>
            <a:headEnd/>
            <a:tailEnd/>
          </a:ln>
        </p:spPr>
        <p:txBody>
          <a:bodyPr wrap="none">
            <a:spAutoFit/>
          </a:bodyPr>
          <a:lstStyle/>
          <a:p>
            <a:r>
              <a:rPr lang="en-US" sz="2400" b="1">
                <a:solidFill>
                  <a:srgbClr val="FFFF00"/>
                </a:solidFill>
              </a:rPr>
              <a:t>Core</a:t>
            </a:r>
            <a:r>
              <a:rPr lang="en-US" sz="2000" b="1">
                <a:solidFill>
                  <a:srgbClr val="FFFF00"/>
                </a:solidFill>
              </a:rPr>
              <a:t> </a:t>
            </a:r>
            <a:r>
              <a:rPr lang="en-US" sz="2400" b="1">
                <a:solidFill>
                  <a:srgbClr val="FFFF00"/>
                </a:solidFill>
              </a:rPr>
              <a:t>1</a:t>
            </a:r>
          </a:p>
        </p:txBody>
      </p:sp>
      <p:sp>
        <p:nvSpPr>
          <p:cNvPr id="20496" name="TextBox 18"/>
          <p:cNvSpPr txBox="1">
            <a:spLocks noChangeArrowheads="1"/>
          </p:cNvSpPr>
          <p:nvPr/>
        </p:nvSpPr>
        <p:spPr bwMode="auto">
          <a:xfrm>
            <a:off x="4572000" y="2209800"/>
            <a:ext cx="1143000" cy="461963"/>
          </a:xfrm>
          <a:prstGeom prst="rect">
            <a:avLst/>
          </a:prstGeom>
          <a:noFill/>
          <a:ln w="9525">
            <a:noFill/>
            <a:miter lim="800000"/>
            <a:headEnd/>
            <a:tailEnd/>
          </a:ln>
        </p:spPr>
        <p:txBody>
          <a:bodyPr wrap="none">
            <a:spAutoFit/>
          </a:bodyPr>
          <a:lstStyle/>
          <a:p>
            <a:r>
              <a:rPr lang="en-US" sz="2400" b="1">
                <a:solidFill>
                  <a:srgbClr val="FFFF00"/>
                </a:solidFill>
              </a:rPr>
              <a:t>Core 2</a:t>
            </a:r>
          </a:p>
        </p:txBody>
      </p:sp>
      <p:sp>
        <p:nvSpPr>
          <p:cNvPr id="20497" name="TextBox 19"/>
          <p:cNvSpPr txBox="1">
            <a:spLocks noChangeArrowheads="1"/>
          </p:cNvSpPr>
          <p:nvPr/>
        </p:nvSpPr>
        <p:spPr bwMode="auto">
          <a:xfrm>
            <a:off x="1981200" y="4800600"/>
            <a:ext cx="1143000" cy="461963"/>
          </a:xfrm>
          <a:prstGeom prst="rect">
            <a:avLst/>
          </a:prstGeom>
          <a:noFill/>
          <a:ln w="9525">
            <a:noFill/>
            <a:miter lim="800000"/>
            <a:headEnd/>
            <a:tailEnd/>
          </a:ln>
        </p:spPr>
        <p:txBody>
          <a:bodyPr wrap="none">
            <a:spAutoFit/>
          </a:bodyPr>
          <a:lstStyle/>
          <a:p>
            <a:r>
              <a:rPr lang="en-US" sz="2400" b="1">
                <a:solidFill>
                  <a:srgbClr val="FFFF00"/>
                </a:solidFill>
              </a:rPr>
              <a:t>Core 3</a:t>
            </a:r>
          </a:p>
        </p:txBody>
      </p:sp>
      <p:sp>
        <p:nvSpPr>
          <p:cNvPr id="20498" name="TextBox 20"/>
          <p:cNvSpPr txBox="1">
            <a:spLocks noChangeArrowheads="1"/>
          </p:cNvSpPr>
          <p:nvPr/>
        </p:nvSpPr>
        <p:spPr bwMode="auto">
          <a:xfrm>
            <a:off x="4495800" y="4800600"/>
            <a:ext cx="1143000" cy="461963"/>
          </a:xfrm>
          <a:prstGeom prst="rect">
            <a:avLst/>
          </a:prstGeom>
          <a:noFill/>
          <a:ln w="9525">
            <a:noFill/>
            <a:miter lim="800000"/>
            <a:headEnd/>
            <a:tailEnd/>
          </a:ln>
        </p:spPr>
        <p:txBody>
          <a:bodyPr wrap="none">
            <a:spAutoFit/>
          </a:bodyPr>
          <a:lstStyle/>
          <a:p>
            <a:r>
              <a:rPr lang="en-US" sz="2400" b="1">
                <a:solidFill>
                  <a:srgbClr val="FFFF00"/>
                </a:solidFill>
              </a:rPr>
              <a:t>Core 4</a:t>
            </a:r>
          </a:p>
        </p:txBody>
      </p:sp>
      <p:sp>
        <p:nvSpPr>
          <p:cNvPr id="20499" name="TextBox 22"/>
          <p:cNvSpPr txBox="1">
            <a:spLocks noChangeArrowheads="1"/>
          </p:cNvSpPr>
          <p:nvPr/>
        </p:nvSpPr>
        <p:spPr bwMode="auto">
          <a:xfrm>
            <a:off x="2667000" y="3581400"/>
            <a:ext cx="1944688" cy="461963"/>
          </a:xfrm>
          <a:prstGeom prst="rect">
            <a:avLst/>
          </a:prstGeom>
          <a:noFill/>
          <a:ln w="9525">
            <a:noFill/>
            <a:miter lim="800000"/>
            <a:headEnd/>
            <a:tailEnd/>
          </a:ln>
        </p:spPr>
        <p:txBody>
          <a:bodyPr wrap="none">
            <a:spAutoFit/>
          </a:bodyPr>
          <a:lstStyle/>
          <a:p>
            <a:r>
              <a:rPr lang="en-US" sz="2400" b="1">
                <a:solidFill>
                  <a:srgbClr val="FFFF00"/>
                </a:solidFill>
              </a:rPr>
              <a:t>Northbridge</a:t>
            </a:r>
          </a:p>
        </p:txBody>
      </p:sp>
      <p:sp>
        <p:nvSpPr>
          <p:cNvPr id="20500" name="TextBox 23"/>
          <p:cNvSpPr txBox="1">
            <a:spLocks noChangeArrowheads="1"/>
          </p:cNvSpPr>
          <p:nvPr/>
        </p:nvSpPr>
        <p:spPr bwMode="auto">
          <a:xfrm rot="-5400000">
            <a:off x="2547144" y="2248694"/>
            <a:ext cx="1674813" cy="460375"/>
          </a:xfrm>
          <a:prstGeom prst="rect">
            <a:avLst/>
          </a:prstGeom>
          <a:noFill/>
          <a:ln w="9525">
            <a:noFill/>
            <a:miter lim="800000"/>
            <a:headEnd/>
            <a:tailEnd/>
          </a:ln>
        </p:spPr>
        <p:txBody>
          <a:bodyPr wrap="none">
            <a:spAutoFit/>
          </a:bodyPr>
          <a:lstStyle/>
          <a:p>
            <a:r>
              <a:rPr lang="en-US" sz="2400" b="1">
                <a:solidFill>
                  <a:srgbClr val="FFFF00"/>
                </a:solidFill>
              </a:rPr>
              <a:t>512KB L2 </a:t>
            </a:r>
          </a:p>
        </p:txBody>
      </p:sp>
      <p:sp>
        <p:nvSpPr>
          <p:cNvPr id="20501" name="TextBox 24"/>
          <p:cNvSpPr txBox="1">
            <a:spLocks noChangeArrowheads="1"/>
          </p:cNvSpPr>
          <p:nvPr/>
        </p:nvSpPr>
        <p:spPr bwMode="auto">
          <a:xfrm rot="-5400000">
            <a:off x="3080544" y="2248694"/>
            <a:ext cx="1674813" cy="460375"/>
          </a:xfrm>
          <a:prstGeom prst="rect">
            <a:avLst/>
          </a:prstGeom>
          <a:noFill/>
          <a:ln w="9525">
            <a:noFill/>
            <a:miter lim="800000"/>
            <a:headEnd/>
            <a:tailEnd/>
          </a:ln>
        </p:spPr>
        <p:txBody>
          <a:bodyPr wrap="none">
            <a:spAutoFit/>
          </a:bodyPr>
          <a:lstStyle/>
          <a:p>
            <a:r>
              <a:rPr lang="en-US" sz="2400" b="1">
                <a:solidFill>
                  <a:srgbClr val="FFFF00"/>
                </a:solidFill>
              </a:rPr>
              <a:t>512KB L2 </a:t>
            </a:r>
          </a:p>
        </p:txBody>
      </p:sp>
      <p:sp>
        <p:nvSpPr>
          <p:cNvPr id="20502" name="TextBox 25"/>
          <p:cNvSpPr txBox="1">
            <a:spLocks noChangeArrowheads="1"/>
          </p:cNvSpPr>
          <p:nvPr/>
        </p:nvSpPr>
        <p:spPr bwMode="auto">
          <a:xfrm rot="-5400000">
            <a:off x="3080544" y="4763294"/>
            <a:ext cx="1674813" cy="460375"/>
          </a:xfrm>
          <a:prstGeom prst="rect">
            <a:avLst/>
          </a:prstGeom>
          <a:noFill/>
          <a:ln w="9525">
            <a:noFill/>
            <a:miter lim="800000"/>
            <a:headEnd/>
            <a:tailEnd/>
          </a:ln>
        </p:spPr>
        <p:txBody>
          <a:bodyPr wrap="none">
            <a:spAutoFit/>
          </a:bodyPr>
          <a:lstStyle/>
          <a:p>
            <a:r>
              <a:rPr lang="en-US" sz="2400" b="1">
                <a:solidFill>
                  <a:srgbClr val="FFFF00"/>
                </a:solidFill>
              </a:rPr>
              <a:t>512KB L2 </a:t>
            </a:r>
          </a:p>
        </p:txBody>
      </p:sp>
      <p:sp>
        <p:nvSpPr>
          <p:cNvPr id="20503" name="TextBox 26"/>
          <p:cNvSpPr txBox="1">
            <a:spLocks noChangeArrowheads="1"/>
          </p:cNvSpPr>
          <p:nvPr/>
        </p:nvSpPr>
        <p:spPr bwMode="auto">
          <a:xfrm rot="-5400000">
            <a:off x="2547144" y="4763294"/>
            <a:ext cx="1674813" cy="460375"/>
          </a:xfrm>
          <a:prstGeom prst="rect">
            <a:avLst/>
          </a:prstGeom>
          <a:noFill/>
          <a:ln w="9525">
            <a:noFill/>
            <a:miter lim="800000"/>
            <a:headEnd/>
            <a:tailEnd/>
          </a:ln>
        </p:spPr>
        <p:txBody>
          <a:bodyPr wrap="none">
            <a:spAutoFit/>
          </a:bodyPr>
          <a:lstStyle/>
          <a:p>
            <a:r>
              <a:rPr lang="en-US" sz="2400" b="1">
                <a:solidFill>
                  <a:srgbClr val="FFFF00"/>
                </a:solidFill>
              </a:rPr>
              <a:t>512KB L2 </a:t>
            </a:r>
          </a:p>
        </p:txBody>
      </p:sp>
      <p:sp>
        <p:nvSpPr>
          <p:cNvPr id="20504" name="TextBox 27"/>
          <p:cNvSpPr txBox="1">
            <a:spLocks noChangeArrowheads="1"/>
          </p:cNvSpPr>
          <p:nvPr/>
        </p:nvSpPr>
        <p:spPr bwMode="auto">
          <a:xfrm rot="-5400000">
            <a:off x="-758825" y="3595688"/>
            <a:ext cx="4021137" cy="522288"/>
          </a:xfrm>
          <a:prstGeom prst="rect">
            <a:avLst/>
          </a:prstGeom>
          <a:noFill/>
          <a:ln w="9525">
            <a:noFill/>
            <a:miter lim="800000"/>
            <a:headEnd/>
            <a:tailEnd/>
          </a:ln>
        </p:spPr>
        <p:txBody>
          <a:bodyPr wrap="none">
            <a:spAutoFit/>
          </a:bodyPr>
          <a:lstStyle/>
          <a:p>
            <a:r>
              <a:rPr lang="en-US" sz="2800" b="1">
                <a:solidFill>
                  <a:srgbClr val="FFFF00"/>
                </a:solidFill>
              </a:rPr>
              <a:t>2MB shared L3 Cache </a:t>
            </a:r>
          </a:p>
        </p:txBody>
      </p:sp>
      <p:sp>
        <p:nvSpPr>
          <p:cNvPr id="29" name="Content Placeholder 2"/>
          <p:cNvSpPr txBox="1">
            <a:spLocks/>
          </p:cNvSpPr>
          <p:nvPr/>
        </p:nvSpPr>
        <p:spPr bwMode="auto">
          <a:xfrm>
            <a:off x="6629400" y="990600"/>
            <a:ext cx="2209800" cy="5905500"/>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defRPr/>
            </a:pPr>
            <a:r>
              <a:rPr lang="en-US" sz="2400" kern="0" dirty="0">
                <a:solidFill>
                  <a:schemeClr val="tx1"/>
                </a:solidFill>
                <a:latin typeface="+mn-lt"/>
              </a:rPr>
              <a:t>Four out-of-order cores on one chip</a:t>
            </a:r>
          </a:p>
          <a:p>
            <a:pPr marL="287338" indent="-287338">
              <a:lnSpc>
                <a:spcPct val="90000"/>
              </a:lnSpc>
              <a:spcBef>
                <a:spcPct val="65000"/>
              </a:spcBef>
              <a:buClr>
                <a:schemeClr val="accent1"/>
              </a:buClr>
              <a:buSzPct val="75000"/>
              <a:buFont typeface="Wingdings" pitchFamily="2" charset="2"/>
              <a:buChar char="q"/>
              <a:defRPr/>
            </a:pPr>
            <a:r>
              <a:rPr lang="en-US" sz="2400" kern="0" dirty="0">
                <a:solidFill>
                  <a:schemeClr val="tx1"/>
                </a:solidFill>
                <a:latin typeface="+mn-lt"/>
              </a:rPr>
              <a:t>1.9 GHz clock rate</a:t>
            </a:r>
          </a:p>
          <a:p>
            <a:pPr marL="287338" indent="-287338">
              <a:lnSpc>
                <a:spcPct val="90000"/>
              </a:lnSpc>
              <a:spcBef>
                <a:spcPct val="65000"/>
              </a:spcBef>
              <a:buClr>
                <a:schemeClr val="accent1"/>
              </a:buClr>
              <a:buSzPct val="75000"/>
              <a:buFont typeface="Wingdings" pitchFamily="2" charset="2"/>
              <a:buChar char="q"/>
              <a:defRPr/>
            </a:pPr>
            <a:r>
              <a:rPr lang="en-US" sz="2400" kern="0" dirty="0">
                <a:solidFill>
                  <a:schemeClr val="tx1"/>
                </a:solidFill>
                <a:latin typeface="+mn-lt"/>
              </a:rPr>
              <a:t>65nm technology</a:t>
            </a:r>
          </a:p>
          <a:p>
            <a:pPr marL="287338" indent="-287338">
              <a:lnSpc>
                <a:spcPct val="90000"/>
              </a:lnSpc>
              <a:spcBef>
                <a:spcPct val="65000"/>
              </a:spcBef>
              <a:buClr>
                <a:schemeClr val="accent1"/>
              </a:buClr>
              <a:buSzPct val="75000"/>
              <a:buFont typeface="Wingdings" pitchFamily="2" charset="2"/>
              <a:buChar char="q"/>
              <a:defRPr/>
            </a:pPr>
            <a:r>
              <a:rPr lang="en-US" sz="2400" kern="0" dirty="0">
                <a:solidFill>
                  <a:schemeClr val="tx1"/>
                </a:solidFill>
                <a:latin typeface="+mn-lt"/>
              </a:rPr>
              <a:t>Three levels of caches (L1, L2, L3) on chip</a:t>
            </a:r>
          </a:p>
          <a:p>
            <a:pPr marL="287338" indent="-287338">
              <a:lnSpc>
                <a:spcPct val="90000"/>
              </a:lnSpc>
              <a:spcBef>
                <a:spcPct val="65000"/>
              </a:spcBef>
              <a:buClr>
                <a:schemeClr val="accent1"/>
              </a:buClr>
              <a:buSzPct val="75000"/>
              <a:buFont typeface="Wingdings" pitchFamily="2" charset="2"/>
              <a:buChar char="q"/>
              <a:defRPr/>
            </a:pPr>
            <a:r>
              <a:rPr lang="en-US" sz="2400" kern="0" dirty="0">
                <a:solidFill>
                  <a:schemeClr val="tx1"/>
                </a:solidFill>
                <a:latin typeface="+mn-lt"/>
              </a:rPr>
              <a:t>Integrated Northbridge</a:t>
            </a:r>
          </a:p>
          <a:p>
            <a:pPr marL="287338" indent="-287338">
              <a:lnSpc>
                <a:spcPct val="90000"/>
              </a:lnSpc>
              <a:spcBef>
                <a:spcPct val="65000"/>
              </a:spcBef>
              <a:buClr>
                <a:schemeClr val="accent1"/>
              </a:buClr>
              <a:buSzPct val="75000"/>
              <a:buFont typeface="Wingdings" pitchFamily="2" charset="2"/>
              <a:buChar char="q"/>
              <a:defRPr/>
            </a:pPr>
            <a:endParaRPr lang="en-US" sz="2400" kern="0" dirty="0">
              <a:solidFill>
                <a:schemeClr val="tx1"/>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9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49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4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49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48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49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4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4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50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50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49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49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50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50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49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50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48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4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animBg="1"/>
      <p:bldP spid="20486" grpId="0" animBg="1"/>
      <p:bldP spid="20487" grpId="0" animBg="1"/>
      <p:bldP spid="20488" grpId="0" animBg="1"/>
      <p:bldP spid="20489" grpId="0" animBg="1"/>
      <p:bldP spid="20490" grpId="0" animBg="1"/>
      <p:bldP spid="20491" grpId="0" animBg="1"/>
      <p:bldP spid="20492" grpId="0" animBg="1"/>
      <p:bldP spid="20493" grpId="0" animBg="1"/>
      <p:bldP spid="20494" grpId="0" animBg="1"/>
      <p:bldP spid="20495" grpId="0"/>
      <p:bldP spid="20496" grpId="0"/>
      <p:bldP spid="20497" grpId="0"/>
      <p:bldP spid="20498" grpId="0"/>
      <p:bldP spid="20499" grpId="0"/>
      <p:bldP spid="20500" grpId="0"/>
      <p:bldP spid="20501" grpId="0"/>
      <p:bldP spid="20502" grpId="0"/>
      <p:bldP spid="20503" grpId="0"/>
      <p:bldP spid="2050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mtClean="0"/>
              <a:t>Instruction Set Architecture (ISA)</a:t>
            </a:r>
          </a:p>
        </p:txBody>
      </p:sp>
      <p:sp>
        <p:nvSpPr>
          <p:cNvPr id="539651" name="Rectangle 3"/>
          <p:cNvSpPr>
            <a:spLocks noGrp="1" noChangeArrowheads="1"/>
          </p:cNvSpPr>
          <p:nvPr>
            <p:ph type="body" idx="1"/>
          </p:nvPr>
        </p:nvSpPr>
        <p:spPr>
          <a:xfrm>
            <a:off x="533400" y="914400"/>
            <a:ext cx="8153400" cy="4889500"/>
          </a:xfrm>
        </p:spPr>
        <p:txBody>
          <a:bodyPr/>
          <a:lstStyle/>
          <a:p>
            <a:r>
              <a:rPr lang="en-US" smtClean="0"/>
              <a:t>ISA, or simply architecture – the abstract interface between the hardware and the lowest level software that encompasses all the information necessary to write a machine language program, including instructions, registers, memory access, I/O, …</a:t>
            </a:r>
          </a:p>
          <a:p>
            <a:pPr lvl="1"/>
            <a:r>
              <a:rPr lang="en-US" smtClean="0"/>
              <a:t>Enables </a:t>
            </a:r>
            <a:r>
              <a:rPr lang="en-US" smtClean="0">
                <a:solidFill>
                  <a:schemeClr val="accent1"/>
                </a:solidFill>
              </a:rPr>
              <a:t>implementations</a:t>
            </a:r>
            <a:r>
              <a:rPr lang="en-US" smtClean="0"/>
              <a:t> of varying cost and performance to run identical software</a:t>
            </a:r>
          </a:p>
          <a:p>
            <a:pPr lvl="1"/>
            <a:endParaRPr lang="en-US" smtClean="0"/>
          </a:p>
          <a:p>
            <a:r>
              <a:rPr lang="en-US" smtClean="0"/>
              <a:t>The combination of the basic instruction set (the ISA) and the operating system interface is called the application binary interface (ABI)</a:t>
            </a:r>
          </a:p>
          <a:p>
            <a:pPr lvl="1"/>
            <a:r>
              <a:rPr lang="en-US" smtClean="0"/>
              <a:t>ABI – The user portion of the instruction set plus the operating system interfaces used by application programmers.  Defines a standard for binary portability across computers.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396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96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965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9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processor_Chart"/>
          <p:cNvPicPr>
            <a:picLocks noChangeAspect="1" noChangeArrowheads="1"/>
          </p:cNvPicPr>
          <p:nvPr/>
        </p:nvPicPr>
        <p:blipFill>
          <a:blip r:embed="rId2"/>
          <a:srcRect/>
          <a:stretch>
            <a:fillRect/>
          </a:stretch>
        </p:blipFill>
        <p:spPr bwMode="auto">
          <a:xfrm>
            <a:off x="1306513" y="195263"/>
            <a:ext cx="7294562" cy="6291262"/>
          </a:xfrm>
          <a:prstGeom prst="rect">
            <a:avLst/>
          </a:prstGeom>
          <a:noFill/>
          <a:ln w="9525">
            <a:noFill/>
            <a:miter lim="800000"/>
            <a:headEnd/>
            <a:tailEnd/>
          </a:ln>
        </p:spPr>
      </p:pic>
      <p:sp>
        <p:nvSpPr>
          <p:cNvPr id="5" name="Text Box 5"/>
          <p:cNvSpPr txBox="1">
            <a:spLocks noChangeArrowheads="1"/>
          </p:cNvSpPr>
          <p:nvPr/>
        </p:nvSpPr>
        <p:spPr bwMode="auto">
          <a:xfrm>
            <a:off x="5681663" y="6302375"/>
            <a:ext cx="1720850" cy="366713"/>
          </a:xfrm>
          <a:prstGeom prst="rect">
            <a:avLst/>
          </a:prstGeom>
          <a:noFill/>
          <a:ln w="12700">
            <a:noFill/>
            <a:miter lim="800000"/>
            <a:headEnd/>
            <a:tailEnd/>
          </a:ln>
        </p:spPr>
        <p:txBody>
          <a:bodyPr wrap="none">
            <a:spAutoFit/>
          </a:bodyPr>
          <a:lstStyle/>
          <a:p>
            <a:r>
              <a:rPr lang="en-US" sz="1600">
                <a:solidFill>
                  <a:srgbClr val="FF0000"/>
                </a:solidFill>
              </a:rPr>
              <a:t>Courtesy, Intel </a:t>
            </a:r>
            <a:r>
              <a:rPr lang="en-US">
                <a:solidFill>
                  <a:srgbClr val="FF0000"/>
                </a:solidFill>
              </a:rPr>
              <a:t>®</a:t>
            </a:r>
          </a:p>
        </p:txBody>
      </p:sp>
      <p:sp>
        <p:nvSpPr>
          <p:cNvPr id="6" name="Text Box 7"/>
          <p:cNvSpPr txBox="1">
            <a:spLocks noChangeArrowheads="1"/>
          </p:cNvSpPr>
          <p:nvPr/>
        </p:nvSpPr>
        <p:spPr bwMode="auto">
          <a:xfrm>
            <a:off x="5964238" y="962025"/>
            <a:ext cx="2425700" cy="1187450"/>
          </a:xfrm>
          <a:prstGeom prst="rect">
            <a:avLst/>
          </a:prstGeom>
          <a:solidFill>
            <a:schemeClr val="bg1"/>
          </a:solidFill>
          <a:ln w="25400">
            <a:noFill/>
            <a:miter lim="800000"/>
            <a:headEnd type="none" w="sm" len="sm"/>
            <a:tailEnd type="none" w="sm" len="sm"/>
          </a:ln>
        </p:spPr>
        <p:txBody>
          <a:bodyPr>
            <a:spAutoFit/>
          </a:bodyPr>
          <a:lstStyle/>
          <a:p>
            <a:pPr algn="ctr"/>
            <a:r>
              <a:rPr lang="en-US" sz="2400"/>
              <a:t>Dual Core Itanium with 1.7B transistors</a:t>
            </a:r>
          </a:p>
        </p:txBody>
      </p:sp>
      <p:sp>
        <p:nvSpPr>
          <p:cNvPr id="22533" name="Title 1"/>
          <p:cNvSpPr>
            <a:spLocks noGrp="1"/>
          </p:cNvSpPr>
          <p:nvPr>
            <p:ph type="title"/>
          </p:nvPr>
        </p:nvSpPr>
        <p:spPr/>
        <p:txBody>
          <a:bodyPr/>
          <a:lstStyle/>
          <a:p>
            <a:r>
              <a:rPr lang="en-US" smtClean="0"/>
              <a:t>Moore’s Law</a:t>
            </a:r>
          </a:p>
        </p:txBody>
      </p:sp>
      <p:sp>
        <p:nvSpPr>
          <p:cNvPr id="7" name="AutoShape 6"/>
          <p:cNvSpPr>
            <a:spLocks noChangeArrowheads="1"/>
          </p:cNvSpPr>
          <p:nvPr/>
        </p:nvSpPr>
        <p:spPr bwMode="auto">
          <a:xfrm>
            <a:off x="914400" y="2971800"/>
            <a:ext cx="2974975" cy="1746250"/>
          </a:xfrm>
          <a:prstGeom prst="cloudCallout">
            <a:avLst>
              <a:gd name="adj1" fmla="val 97227"/>
              <a:gd name="adj2" fmla="val 25384"/>
            </a:avLst>
          </a:prstGeom>
          <a:solidFill>
            <a:schemeClr val="bg1"/>
          </a:solidFill>
          <a:ln w="12700">
            <a:solidFill>
              <a:schemeClr val="tx1"/>
            </a:solidFill>
            <a:round/>
            <a:headEnd/>
            <a:tailEnd/>
          </a:ln>
        </p:spPr>
        <p:txBody>
          <a:bodyPr/>
          <a:lstStyle/>
          <a:p>
            <a:pPr algn="ctr"/>
            <a:r>
              <a:rPr lang="en-US" sz="2600"/>
              <a:t>feature size</a:t>
            </a:r>
          </a:p>
          <a:p>
            <a:pPr algn="ctr"/>
            <a:r>
              <a:rPr lang="en-US" sz="2600"/>
              <a:t>&amp;</a:t>
            </a:r>
          </a:p>
          <a:p>
            <a:pPr algn="ctr"/>
            <a:r>
              <a:rPr lang="en-US" sz="2600"/>
              <a:t>die size</a:t>
            </a:r>
          </a:p>
        </p:txBody>
      </p:sp>
      <p:sp>
        <p:nvSpPr>
          <p:cNvPr id="9" name="Rectangle 33"/>
          <p:cNvSpPr txBox="1">
            <a:spLocks noChangeArrowheads="1"/>
          </p:cNvSpPr>
          <p:nvPr/>
        </p:nvSpPr>
        <p:spPr bwMode="auto">
          <a:xfrm>
            <a:off x="685800" y="914400"/>
            <a:ext cx="4648200" cy="1712913"/>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defRPr/>
            </a:pPr>
            <a:r>
              <a:rPr lang="en-US" sz="2400" kern="0" dirty="0">
                <a:solidFill>
                  <a:schemeClr val="tx1"/>
                </a:solidFill>
                <a:latin typeface="Arial" pitchFamily="34" charset="0"/>
              </a:rPr>
              <a:t>In 1965, Intel’s Gordon Moore predicted that the </a:t>
            </a:r>
            <a:r>
              <a:rPr lang="en-US" sz="2400" kern="0" dirty="0">
                <a:solidFill>
                  <a:srgbClr val="0000D0"/>
                </a:solidFill>
                <a:latin typeface="Arial" pitchFamily="34" charset="0"/>
              </a:rPr>
              <a:t>number of transistors that can be integrated on single chip would double about every two years</a:t>
            </a:r>
          </a:p>
        </p:txBody>
      </p:sp>
      <p:sp>
        <p:nvSpPr>
          <p:cNvPr id="8" name="TextBox 7"/>
          <p:cNvSpPr txBox="1"/>
          <p:nvPr/>
        </p:nvSpPr>
        <p:spPr>
          <a:xfrm>
            <a:off x="7848600" y="3124200"/>
            <a:ext cx="1210588" cy="369332"/>
          </a:xfrm>
          <a:prstGeom prst="rect">
            <a:avLst/>
          </a:prstGeom>
          <a:noFill/>
          <a:scene3d>
            <a:camera prst="orthographicFront">
              <a:rot lat="300000" lon="0" rev="0"/>
            </a:camera>
            <a:lightRig rig="threePt" dir="t"/>
          </a:scene3d>
        </p:spPr>
        <p:txBody>
          <a:bodyPr wrap="none">
            <a:spAutoFit/>
          </a:bodyPr>
          <a:lstStyle/>
          <a:p>
            <a:pPr>
              <a:defRPr/>
            </a:pPr>
            <a:r>
              <a:rPr lang="en-US" dirty="0">
                <a:latin typeface="Arial" pitchFamily="34" charset="0"/>
              </a:rPr>
              <a:t>Log Scale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strVal val="#ppt_w*0.70"/>
                                          </p:val>
                                        </p:tav>
                                        <p:tav tm="100000">
                                          <p:val>
                                            <p:strVal val="#ppt_w"/>
                                          </p:val>
                                        </p:tav>
                                      </p:tavLst>
                                    </p:anim>
                                    <p:anim calcmode="lin" valueType="num">
                                      <p:cBhvr>
                                        <p:cTn id="20" dur="1000" fill="hold"/>
                                        <p:tgtEl>
                                          <p:spTgt spid="7"/>
                                        </p:tgtEl>
                                        <p:attrNameLst>
                                          <p:attrName>ppt_h</p:attrName>
                                        </p:attrNameLst>
                                      </p:cBhvr>
                                      <p:tavLst>
                                        <p:tav tm="0">
                                          <p:val>
                                            <p:strVal val="#ppt_h"/>
                                          </p:val>
                                        </p:tav>
                                        <p:tav tm="100000">
                                          <p:val>
                                            <p:strVal val="#ppt_h"/>
                                          </p:val>
                                        </p:tav>
                                      </p:tavLst>
                                    </p:anim>
                                    <p:animEffect transition="in" filter="fade">
                                      <p:cBhvr>
                                        <p:cTn id="2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t>Technology Scaling Road Map (ITRS)</a:t>
            </a:r>
          </a:p>
        </p:txBody>
      </p:sp>
      <p:graphicFrame>
        <p:nvGraphicFramePr>
          <p:cNvPr id="336899" name="Group 3"/>
          <p:cNvGraphicFramePr>
            <a:graphicFrameLocks noGrp="1"/>
          </p:cNvGraphicFramePr>
          <p:nvPr>
            <p:ph sz="half" idx="2"/>
          </p:nvPr>
        </p:nvGraphicFramePr>
        <p:xfrm>
          <a:off x="457200" y="1635125"/>
          <a:ext cx="8305800" cy="1600200"/>
        </p:xfrm>
        <a:graphic>
          <a:graphicData uri="http://schemas.openxmlformats.org/drawingml/2006/table">
            <a:tbl>
              <a:tblPr/>
              <a:tblGrid>
                <a:gridCol w="2743200"/>
                <a:gridCol w="1066800"/>
                <a:gridCol w="1066800"/>
                <a:gridCol w="1066800"/>
                <a:gridCol w="1143000"/>
                <a:gridCol w="1219200"/>
              </a:tblGrid>
              <a:tr h="533400">
                <a:tc>
                  <a:txBody>
                    <a:bodyPr/>
                    <a:lstStyle/>
                    <a:p>
                      <a:pPr marL="0" marR="0" lvl="0" indent="0" algn="ctr" defTabSz="914400" rtl="0" eaLnBrk="1" fontAlgn="base" latinLnBrk="0" hangingPunct="1">
                        <a:lnSpc>
                          <a:spcPct val="100000"/>
                        </a:lnSpc>
                        <a:spcBef>
                          <a:spcPct val="20000"/>
                        </a:spcBef>
                        <a:spcAft>
                          <a:spcPct val="0"/>
                        </a:spcAft>
                        <a:buClr>
                          <a:srgbClr val="0000D0"/>
                        </a:buClr>
                        <a:buSzPct val="80000"/>
                        <a:buFont typeface="Wingdings" pitchFamily="2" charset="2"/>
                        <a:buNone/>
                        <a:tabLst/>
                      </a:pPr>
                      <a:r>
                        <a:rPr kumimoji="0" lang="en-US" sz="2400" b="1" i="0" u="none" strike="noStrike" cap="none" normalizeH="0" baseline="0" smtClean="0">
                          <a:ln>
                            <a:noFill/>
                          </a:ln>
                          <a:solidFill>
                            <a:schemeClr val="tx1"/>
                          </a:solidFill>
                          <a:effectLst/>
                          <a:latin typeface="Arial" pitchFamily="34" charset="0"/>
                        </a:rPr>
                        <a:t>Year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D0"/>
                        </a:buClr>
                        <a:buSzPct val="80000"/>
                        <a:buFont typeface="Wingdings" pitchFamily="2" charset="2"/>
                        <a:buNone/>
                        <a:tabLst/>
                      </a:pPr>
                      <a:r>
                        <a:rPr kumimoji="0" lang="en-US" sz="2400" b="1" i="0" u="none" strike="noStrike" cap="none" normalizeH="0" baseline="0" smtClean="0">
                          <a:ln>
                            <a:noFill/>
                          </a:ln>
                          <a:solidFill>
                            <a:schemeClr val="tx1"/>
                          </a:solidFill>
                          <a:effectLst/>
                          <a:latin typeface="Arial" pitchFamily="34" charset="0"/>
                        </a:rPr>
                        <a:t>2004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D0"/>
                        </a:buClr>
                        <a:buSzPct val="80000"/>
                        <a:buFont typeface="Wingdings" pitchFamily="2" charset="2"/>
                        <a:buNone/>
                        <a:tabLst/>
                      </a:pPr>
                      <a:r>
                        <a:rPr kumimoji="0" lang="en-US" sz="2400" b="1" i="0" u="none" strike="noStrike" cap="none" normalizeH="0" baseline="0" smtClean="0">
                          <a:ln>
                            <a:noFill/>
                          </a:ln>
                          <a:solidFill>
                            <a:schemeClr val="tx1"/>
                          </a:solidFill>
                          <a:effectLst/>
                          <a:latin typeface="Arial" pitchFamily="34" charset="0"/>
                        </a:rPr>
                        <a:t>2006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D0"/>
                        </a:buClr>
                        <a:buSzPct val="80000"/>
                        <a:buFont typeface="Wingdings" pitchFamily="2" charset="2"/>
                        <a:buNone/>
                        <a:tabLst/>
                      </a:pPr>
                      <a:r>
                        <a:rPr kumimoji="0" lang="en-US" sz="2400" b="1" i="0" u="none" strike="noStrike" cap="none" normalizeH="0" baseline="0" smtClean="0">
                          <a:ln>
                            <a:noFill/>
                          </a:ln>
                          <a:solidFill>
                            <a:schemeClr val="tx1"/>
                          </a:solidFill>
                          <a:effectLst/>
                          <a:latin typeface="Arial" pitchFamily="34" charset="0"/>
                        </a:rPr>
                        <a:t>2008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D0"/>
                        </a:buClr>
                        <a:buSzPct val="80000"/>
                        <a:buFont typeface="Wingdings" pitchFamily="2" charset="2"/>
                        <a:buNone/>
                        <a:tabLst/>
                      </a:pPr>
                      <a:r>
                        <a:rPr kumimoji="0" lang="en-US" sz="2400" b="1" i="0" u="none" strike="noStrike" cap="none" normalizeH="0" baseline="0" smtClean="0">
                          <a:ln>
                            <a:noFill/>
                          </a:ln>
                          <a:solidFill>
                            <a:schemeClr val="tx1"/>
                          </a:solidFill>
                          <a:effectLst/>
                          <a:latin typeface="Arial" pitchFamily="34" charset="0"/>
                        </a:rPr>
                        <a:t>2010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D0"/>
                        </a:buClr>
                        <a:buSzPct val="80000"/>
                        <a:buFont typeface="Wingdings" pitchFamily="2" charset="2"/>
                        <a:buNone/>
                        <a:tabLst/>
                      </a:pPr>
                      <a:r>
                        <a:rPr kumimoji="0" lang="en-US" sz="2400" b="1" i="0" u="none" strike="noStrike" cap="none" normalizeH="0" baseline="0" smtClean="0">
                          <a:ln>
                            <a:noFill/>
                          </a:ln>
                          <a:solidFill>
                            <a:schemeClr val="tx1"/>
                          </a:solidFill>
                          <a:effectLst/>
                          <a:latin typeface="Arial" pitchFamily="34" charset="0"/>
                        </a:rPr>
                        <a:t>2012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
                          <a:srgbClr val="0000D0"/>
                        </a:buClr>
                        <a:buSzPct val="80000"/>
                        <a:buFont typeface="Wingdings" pitchFamily="2" charset="2"/>
                        <a:buNone/>
                        <a:tabLst/>
                      </a:pPr>
                      <a:r>
                        <a:rPr kumimoji="0" lang="en-US" sz="2400" b="0" i="0" u="none" strike="noStrike" cap="none" normalizeH="0" baseline="0" smtClean="0">
                          <a:ln>
                            <a:noFill/>
                          </a:ln>
                          <a:solidFill>
                            <a:srgbClr val="0033CC"/>
                          </a:solidFill>
                          <a:effectLst/>
                          <a:latin typeface="Arial" pitchFamily="34" charset="0"/>
                        </a:rPr>
                        <a:t>Feature size (nm)</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D0"/>
                        </a:buClr>
                        <a:buSzPct val="80000"/>
                        <a:buFont typeface="Wingdings" pitchFamily="2" charset="2"/>
                        <a:buNone/>
                        <a:tabLst/>
                      </a:pPr>
                      <a:r>
                        <a:rPr kumimoji="0" lang="en-US" sz="2400" b="0" i="0" u="none" strike="noStrike" cap="none" normalizeH="0" baseline="0" smtClean="0">
                          <a:ln>
                            <a:noFill/>
                          </a:ln>
                          <a:solidFill>
                            <a:srgbClr val="0033CC"/>
                          </a:solidFill>
                          <a:effectLst/>
                          <a:latin typeface="Arial" pitchFamily="34" charset="0"/>
                        </a:rPr>
                        <a:t>90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D0"/>
                        </a:buClr>
                        <a:buSzPct val="80000"/>
                        <a:buFont typeface="Wingdings" pitchFamily="2" charset="2"/>
                        <a:buNone/>
                        <a:tabLst/>
                      </a:pPr>
                      <a:r>
                        <a:rPr kumimoji="0" lang="en-US" sz="2400" b="0" i="0" u="none" strike="noStrike" cap="none" normalizeH="0" baseline="0" smtClean="0">
                          <a:ln>
                            <a:noFill/>
                          </a:ln>
                          <a:solidFill>
                            <a:srgbClr val="0033CC"/>
                          </a:solidFill>
                          <a:effectLst/>
                          <a:latin typeface="Arial" pitchFamily="34"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D0"/>
                        </a:buClr>
                        <a:buSzPct val="80000"/>
                        <a:buFont typeface="Wingdings" pitchFamily="2" charset="2"/>
                        <a:buNone/>
                        <a:tabLst/>
                      </a:pPr>
                      <a:r>
                        <a:rPr kumimoji="0" lang="en-US" sz="2400" b="0" i="0" u="none" strike="noStrike" cap="none" normalizeH="0" baseline="0" smtClean="0">
                          <a:ln>
                            <a:noFill/>
                          </a:ln>
                          <a:solidFill>
                            <a:srgbClr val="0033CC"/>
                          </a:solidFill>
                          <a:effectLst/>
                          <a:latin typeface="Arial" pitchFamily="34" charset="0"/>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D0"/>
                        </a:buClr>
                        <a:buSzPct val="80000"/>
                        <a:buFont typeface="Wingdings" pitchFamily="2" charset="2"/>
                        <a:buNone/>
                        <a:tabLst/>
                      </a:pPr>
                      <a:r>
                        <a:rPr kumimoji="0" lang="en-US" sz="2400" b="0" i="0" u="none" strike="noStrike" cap="none" normalizeH="0" baseline="0" smtClean="0">
                          <a:ln>
                            <a:noFill/>
                          </a:ln>
                          <a:solidFill>
                            <a:srgbClr val="0033CC"/>
                          </a:solidFill>
                          <a:effectLst/>
                          <a:latin typeface="Arial"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D0"/>
                        </a:buClr>
                        <a:buSzPct val="80000"/>
                        <a:buFont typeface="Wingdings" pitchFamily="2" charset="2"/>
                        <a:buNone/>
                        <a:tabLst/>
                      </a:pPr>
                      <a:r>
                        <a:rPr kumimoji="0" lang="en-US" sz="2400" b="0" i="0" u="none" strike="noStrike" cap="none" normalizeH="0" baseline="0" smtClean="0">
                          <a:ln>
                            <a:noFill/>
                          </a:ln>
                          <a:solidFill>
                            <a:srgbClr val="0033CC"/>
                          </a:solidFill>
                          <a:effectLst/>
                          <a:latin typeface="Arial" pitchFamily="34" charset="0"/>
                        </a:rPr>
                        <a:t>22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
                          <a:srgbClr val="0000D0"/>
                        </a:buClr>
                        <a:buSzPct val="80000"/>
                        <a:buFont typeface="Wingdings" pitchFamily="2" charset="2"/>
                        <a:buNone/>
                        <a:tabLst/>
                      </a:pPr>
                      <a:r>
                        <a:rPr kumimoji="0" lang="en-US" sz="2400" b="0" i="0" u="none" strike="noStrike" cap="none" normalizeH="0" baseline="0" smtClean="0">
                          <a:ln>
                            <a:noFill/>
                          </a:ln>
                          <a:solidFill>
                            <a:schemeClr val="tx1"/>
                          </a:solidFill>
                          <a:effectLst/>
                          <a:latin typeface="Arial" pitchFamily="34" charset="0"/>
                        </a:rPr>
                        <a:t>Intg. Capacity (BT)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D0"/>
                        </a:buClr>
                        <a:buSzPct val="80000"/>
                        <a:buFont typeface="Wingdings" pitchFamily="2" charset="2"/>
                        <a:buNone/>
                        <a:tabLst/>
                      </a:pPr>
                      <a:r>
                        <a:rPr kumimoji="0" lang="en-US" sz="2400" b="0" i="0" u="none" strike="noStrike" cap="none" normalizeH="0" baseline="0" smtClean="0">
                          <a:ln>
                            <a:noFill/>
                          </a:ln>
                          <a:solidFill>
                            <a:schemeClr val="tx1"/>
                          </a:solidFill>
                          <a:effectLst/>
                          <a:latin typeface="Arial"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D0"/>
                        </a:buClr>
                        <a:buSzPct val="80000"/>
                        <a:buFont typeface="Wingdings" pitchFamily="2" charset="2"/>
                        <a:buNone/>
                        <a:tabLst/>
                      </a:pPr>
                      <a:r>
                        <a:rPr kumimoji="0" lang="en-US" sz="2400" b="0" i="0" u="none" strike="noStrike" cap="none" normalizeH="0" baseline="0" smtClean="0">
                          <a:ln>
                            <a:noFill/>
                          </a:ln>
                          <a:solidFill>
                            <a:schemeClr val="tx1"/>
                          </a:solidFill>
                          <a:effectLst/>
                          <a:latin typeface="Arial"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D0"/>
                        </a:buClr>
                        <a:buSzPct val="80000"/>
                        <a:buFont typeface="Wingdings" pitchFamily="2" charset="2"/>
                        <a:buNone/>
                        <a:tabLst/>
                      </a:pPr>
                      <a:r>
                        <a:rPr kumimoji="0" lang="en-US" sz="2400" b="0" i="0" u="none" strike="noStrike" cap="none" normalizeH="0" baseline="0" smtClean="0">
                          <a:ln>
                            <a:noFill/>
                          </a:ln>
                          <a:solidFill>
                            <a:schemeClr val="tx1"/>
                          </a:solidFill>
                          <a:effectLst/>
                          <a:latin typeface="Arial"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D0"/>
                        </a:buClr>
                        <a:buSzPct val="80000"/>
                        <a:buFont typeface="Wingdings" pitchFamily="2" charset="2"/>
                        <a:buNone/>
                        <a:tabLst/>
                      </a:pPr>
                      <a:r>
                        <a:rPr kumimoji="0" lang="en-US" sz="2400" b="0" i="0" u="none" strike="noStrike" cap="none" normalizeH="0" baseline="0" smtClean="0">
                          <a:ln>
                            <a:noFill/>
                          </a:ln>
                          <a:solidFill>
                            <a:schemeClr val="tx1"/>
                          </a:solidFill>
                          <a:effectLst/>
                          <a:latin typeface="Arial"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D0"/>
                        </a:buClr>
                        <a:buSzPct val="80000"/>
                        <a:buFont typeface="Wingdings" pitchFamily="2" charset="2"/>
                        <a:buNone/>
                        <a:tabLst/>
                      </a:pPr>
                      <a:r>
                        <a:rPr kumimoji="0" lang="en-US" sz="2400" b="0" i="0" u="none" strike="noStrike" cap="none" normalizeH="0" baseline="0" smtClean="0">
                          <a:ln>
                            <a:noFill/>
                          </a:ln>
                          <a:solidFill>
                            <a:schemeClr val="tx1"/>
                          </a:solidFill>
                          <a:effectLst/>
                          <a:latin typeface="Arial" pitchFamily="34" charset="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36929" name="Rectangle 33"/>
          <p:cNvSpPr>
            <a:spLocks noGrp="1" noChangeArrowheads="1"/>
          </p:cNvSpPr>
          <p:nvPr>
            <p:ph type="body" sz="half" idx="1"/>
          </p:nvPr>
        </p:nvSpPr>
        <p:spPr>
          <a:xfrm>
            <a:off x="762000" y="3602038"/>
            <a:ext cx="7772400" cy="2668587"/>
          </a:xfrm>
          <a:noFill/>
        </p:spPr>
        <p:txBody>
          <a:bodyPr/>
          <a:lstStyle/>
          <a:p>
            <a:r>
              <a:rPr lang="en-US" smtClean="0"/>
              <a:t>Fun facts about 45nm transistors</a:t>
            </a:r>
          </a:p>
          <a:p>
            <a:pPr lvl="1"/>
            <a:r>
              <a:rPr lang="en-US" smtClean="0"/>
              <a:t>30 million can fit on the head of a pin</a:t>
            </a:r>
          </a:p>
          <a:p>
            <a:pPr lvl="1"/>
            <a:r>
              <a:rPr lang="en-US" smtClean="0"/>
              <a:t>You could fit more than 2,000 across the width of a human hair</a:t>
            </a:r>
          </a:p>
          <a:p>
            <a:pPr lvl="1"/>
            <a:r>
              <a:rPr lang="en-US" smtClean="0"/>
              <a:t>If car prices had fallen at the same rate as the price of a single transistor has since 1968, a new car today would cost about 1 cent</a:t>
            </a:r>
          </a:p>
        </p:txBody>
      </p:sp>
      <p:sp>
        <p:nvSpPr>
          <p:cNvPr id="336930" name="Oval 34"/>
          <p:cNvSpPr>
            <a:spLocks noChangeArrowheads="1"/>
          </p:cNvSpPr>
          <p:nvPr/>
        </p:nvSpPr>
        <p:spPr bwMode="auto">
          <a:xfrm>
            <a:off x="5334000" y="1477963"/>
            <a:ext cx="1066800" cy="1871662"/>
          </a:xfrm>
          <a:prstGeom prst="ellipse">
            <a:avLst/>
          </a:prstGeom>
          <a:noFill/>
          <a:ln w="38100">
            <a:solidFill>
              <a:srgbClr val="FF00FF"/>
            </a:solidFill>
            <a:round/>
            <a:headEnd type="none" w="sm" len="sm"/>
            <a:tailEnd type="none" w="sm" len="sm"/>
          </a:ln>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36930"/>
                                        </p:tgtEl>
                                        <p:attrNameLst>
                                          <p:attrName>style.visibility</p:attrName>
                                        </p:attrNameLst>
                                      </p:cBhvr>
                                      <p:to>
                                        <p:strVal val="visible"/>
                                      </p:to>
                                    </p:set>
                                    <p:anim calcmode="lin" valueType="num">
                                      <p:cBhvr>
                                        <p:cTn id="7" dur="1000" fill="hold"/>
                                        <p:tgtEl>
                                          <p:spTgt spid="336930"/>
                                        </p:tgtEl>
                                        <p:attrNameLst>
                                          <p:attrName>ppt_w</p:attrName>
                                        </p:attrNameLst>
                                      </p:cBhvr>
                                      <p:tavLst>
                                        <p:tav tm="0">
                                          <p:val>
                                            <p:strVal val="#ppt_w*0.70"/>
                                          </p:val>
                                        </p:tav>
                                        <p:tav tm="100000">
                                          <p:val>
                                            <p:strVal val="#ppt_w"/>
                                          </p:val>
                                        </p:tav>
                                      </p:tavLst>
                                    </p:anim>
                                    <p:anim calcmode="lin" valueType="num">
                                      <p:cBhvr>
                                        <p:cTn id="8" dur="1000" fill="hold"/>
                                        <p:tgtEl>
                                          <p:spTgt spid="336930"/>
                                        </p:tgtEl>
                                        <p:attrNameLst>
                                          <p:attrName>ppt_h</p:attrName>
                                        </p:attrNameLst>
                                      </p:cBhvr>
                                      <p:tavLst>
                                        <p:tav tm="0">
                                          <p:val>
                                            <p:strVal val="#ppt_h"/>
                                          </p:val>
                                        </p:tav>
                                        <p:tav tm="100000">
                                          <p:val>
                                            <p:strVal val="#ppt_h"/>
                                          </p:val>
                                        </p:tav>
                                      </p:tavLst>
                                    </p:anim>
                                    <p:animEffect transition="in" filter="fade">
                                      <p:cBhvr>
                                        <p:cTn id="9" dur="1000"/>
                                        <p:tgtEl>
                                          <p:spTgt spid="336930"/>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36929">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36929">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36929">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3692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29" grpId="0" build="p" bldLvl="2"/>
      <p:bldP spid="33693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4"/>
          <p:cNvSpPr>
            <a:spLocks noGrp="1" noChangeArrowheads="1"/>
          </p:cNvSpPr>
          <p:nvPr>
            <p:ph type="title"/>
          </p:nvPr>
        </p:nvSpPr>
        <p:spPr/>
        <p:txBody>
          <a:bodyPr/>
          <a:lstStyle/>
          <a:p>
            <a:r>
              <a:rPr lang="en-US" smtClean="0"/>
              <a:t>Another Example of Moore’s Law Impact</a:t>
            </a:r>
          </a:p>
        </p:txBody>
      </p:sp>
      <p:graphicFrame>
        <p:nvGraphicFramePr>
          <p:cNvPr id="2050" name="Object 5"/>
          <p:cNvGraphicFramePr>
            <a:graphicFrameLocks noGrp="1" noChangeAspect="1"/>
          </p:cNvGraphicFramePr>
          <p:nvPr>
            <p:ph type="chart" idx="1"/>
          </p:nvPr>
        </p:nvGraphicFramePr>
        <p:xfrm>
          <a:off x="228600" y="1382713"/>
          <a:ext cx="8383588" cy="5246687"/>
        </p:xfrm>
        <a:graphic>
          <a:graphicData uri="http://schemas.openxmlformats.org/presentationml/2006/ole">
            <mc:AlternateContent xmlns:mc="http://schemas.openxmlformats.org/markup-compatibility/2006">
              <mc:Choice xmlns:v="urn:schemas-microsoft-com:vml" Requires="v">
                <p:oleObj spid="_x0000_s2055" r:id="rId4" imgW="8382727" imgH="5249111" progId="Excel.Sheet.8">
                  <p:embed/>
                </p:oleObj>
              </mc:Choice>
              <mc:Fallback>
                <p:oleObj r:id="rId4" imgW="8382727" imgH="5249111" progId="Excel.Sheet.8">
                  <p:embed/>
                  <p:pic>
                    <p:nvPicPr>
                      <p:cNvPr id="0" name="Object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382713"/>
                        <a:ext cx="8383588" cy="5246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 name="Rectangle 6"/>
          <p:cNvSpPr>
            <a:spLocks noChangeArrowheads="1"/>
          </p:cNvSpPr>
          <p:nvPr/>
        </p:nvSpPr>
        <p:spPr bwMode="auto">
          <a:xfrm>
            <a:off x="2324100" y="5334000"/>
            <a:ext cx="685800" cy="298450"/>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b="1">
                <a:solidFill>
                  <a:schemeClr val="tx1"/>
                </a:solidFill>
              </a:rPr>
              <a:t>16K</a:t>
            </a:r>
          </a:p>
        </p:txBody>
      </p:sp>
      <p:sp>
        <p:nvSpPr>
          <p:cNvPr id="2053" name="Rectangle 7"/>
          <p:cNvSpPr>
            <a:spLocks noChangeArrowheads="1"/>
          </p:cNvSpPr>
          <p:nvPr/>
        </p:nvSpPr>
        <p:spPr bwMode="auto">
          <a:xfrm>
            <a:off x="2476500" y="4724400"/>
            <a:ext cx="685800" cy="298450"/>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b="1">
                <a:solidFill>
                  <a:schemeClr val="tx1"/>
                </a:solidFill>
              </a:rPr>
              <a:t>64K</a:t>
            </a:r>
          </a:p>
        </p:txBody>
      </p:sp>
      <p:sp>
        <p:nvSpPr>
          <p:cNvPr id="2054" name="Rectangle 8"/>
          <p:cNvSpPr>
            <a:spLocks noChangeArrowheads="1"/>
          </p:cNvSpPr>
          <p:nvPr/>
        </p:nvSpPr>
        <p:spPr bwMode="auto">
          <a:xfrm>
            <a:off x="3314700" y="4800600"/>
            <a:ext cx="685800" cy="298450"/>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b="1">
                <a:solidFill>
                  <a:schemeClr val="tx1"/>
                </a:solidFill>
              </a:rPr>
              <a:t>256K</a:t>
            </a:r>
          </a:p>
        </p:txBody>
      </p:sp>
      <p:sp>
        <p:nvSpPr>
          <p:cNvPr id="2055" name="Rectangle 9"/>
          <p:cNvSpPr>
            <a:spLocks noChangeArrowheads="1"/>
          </p:cNvSpPr>
          <p:nvPr/>
        </p:nvSpPr>
        <p:spPr bwMode="auto">
          <a:xfrm>
            <a:off x="3543300" y="3962400"/>
            <a:ext cx="685800" cy="298450"/>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b="1">
                <a:solidFill>
                  <a:schemeClr val="tx1"/>
                </a:solidFill>
              </a:rPr>
              <a:t>1M</a:t>
            </a:r>
          </a:p>
        </p:txBody>
      </p:sp>
      <p:sp>
        <p:nvSpPr>
          <p:cNvPr id="2056" name="Rectangle 10"/>
          <p:cNvSpPr>
            <a:spLocks noChangeArrowheads="1"/>
          </p:cNvSpPr>
          <p:nvPr/>
        </p:nvSpPr>
        <p:spPr bwMode="auto">
          <a:xfrm>
            <a:off x="4152900" y="3581400"/>
            <a:ext cx="685800" cy="298450"/>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b="1">
                <a:solidFill>
                  <a:schemeClr val="tx1"/>
                </a:solidFill>
              </a:rPr>
              <a:t>4M</a:t>
            </a:r>
          </a:p>
        </p:txBody>
      </p:sp>
      <p:sp>
        <p:nvSpPr>
          <p:cNvPr id="2057" name="Rectangle 11"/>
          <p:cNvSpPr>
            <a:spLocks noChangeArrowheads="1"/>
          </p:cNvSpPr>
          <p:nvPr/>
        </p:nvSpPr>
        <p:spPr bwMode="auto">
          <a:xfrm>
            <a:off x="5067300" y="3733800"/>
            <a:ext cx="685800" cy="298450"/>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b="1">
                <a:solidFill>
                  <a:schemeClr val="tx1"/>
                </a:solidFill>
              </a:rPr>
              <a:t>16M</a:t>
            </a:r>
          </a:p>
        </p:txBody>
      </p:sp>
      <p:sp>
        <p:nvSpPr>
          <p:cNvPr id="2058" name="Rectangle 12"/>
          <p:cNvSpPr>
            <a:spLocks noChangeArrowheads="1"/>
          </p:cNvSpPr>
          <p:nvPr/>
        </p:nvSpPr>
        <p:spPr bwMode="auto">
          <a:xfrm>
            <a:off x="5524500" y="2743200"/>
            <a:ext cx="685800" cy="298450"/>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b="1">
                <a:solidFill>
                  <a:schemeClr val="tx1"/>
                </a:solidFill>
              </a:rPr>
              <a:t>64M</a:t>
            </a:r>
          </a:p>
        </p:txBody>
      </p:sp>
      <p:sp>
        <p:nvSpPr>
          <p:cNvPr id="2059" name="Rectangle 13"/>
          <p:cNvSpPr>
            <a:spLocks noChangeArrowheads="1"/>
          </p:cNvSpPr>
          <p:nvPr/>
        </p:nvSpPr>
        <p:spPr bwMode="auto">
          <a:xfrm>
            <a:off x="6286500" y="2971800"/>
            <a:ext cx="762000" cy="298450"/>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b="1">
                <a:solidFill>
                  <a:schemeClr val="tx1"/>
                </a:solidFill>
              </a:rPr>
              <a:t>128M</a:t>
            </a:r>
          </a:p>
        </p:txBody>
      </p:sp>
      <p:sp>
        <p:nvSpPr>
          <p:cNvPr id="2060" name="Rectangle 14"/>
          <p:cNvSpPr>
            <a:spLocks noChangeArrowheads="1"/>
          </p:cNvSpPr>
          <p:nvPr/>
        </p:nvSpPr>
        <p:spPr bwMode="auto">
          <a:xfrm>
            <a:off x="6286500" y="2362200"/>
            <a:ext cx="762000" cy="298450"/>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b="1">
                <a:solidFill>
                  <a:schemeClr val="tx1"/>
                </a:solidFill>
              </a:rPr>
              <a:t>256M</a:t>
            </a:r>
          </a:p>
        </p:txBody>
      </p:sp>
      <p:sp>
        <p:nvSpPr>
          <p:cNvPr id="2061" name="Rectangle 15"/>
          <p:cNvSpPr>
            <a:spLocks noChangeArrowheads="1"/>
          </p:cNvSpPr>
          <p:nvPr/>
        </p:nvSpPr>
        <p:spPr bwMode="auto">
          <a:xfrm>
            <a:off x="7277100" y="2667000"/>
            <a:ext cx="838200" cy="298450"/>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b="1">
                <a:solidFill>
                  <a:schemeClr val="tx1"/>
                </a:solidFill>
              </a:rPr>
              <a:t>512M</a:t>
            </a:r>
          </a:p>
        </p:txBody>
      </p:sp>
      <p:sp>
        <p:nvSpPr>
          <p:cNvPr id="536592" name="Line 16"/>
          <p:cNvSpPr>
            <a:spLocks noChangeShapeType="1"/>
          </p:cNvSpPr>
          <p:nvPr/>
        </p:nvSpPr>
        <p:spPr bwMode="auto">
          <a:xfrm flipV="1">
            <a:off x="2019300" y="1752600"/>
            <a:ext cx="6248400" cy="3886200"/>
          </a:xfrm>
          <a:prstGeom prst="line">
            <a:avLst/>
          </a:prstGeom>
          <a:noFill/>
          <a:ln w="28575">
            <a:solidFill>
              <a:schemeClr val="accent1"/>
            </a:solidFill>
            <a:round/>
            <a:headEnd/>
            <a:tailEnd/>
          </a:ln>
        </p:spPr>
        <p:txBody>
          <a:bodyPr/>
          <a:lstStyle/>
          <a:p>
            <a:endParaRPr lang="en-US"/>
          </a:p>
        </p:txBody>
      </p:sp>
      <p:sp>
        <p:nvSpPr>
          <p:cNvPr id="2063" name="Rectangle 15"/>
          <p:cNvSpPr>
            <a:spLocks noChangeArrowheads="1"/>
          </p:cNvSpPr>
          <p:nvPr/>
        </p:nvSpPr>
        <p:spPr bwMode="auto">
          <a:xfrm>
            <a:off x="7734300" y="1981200"/>
            <a:ext cx="838200" cy="298450"/>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b="1">
                <a:solidFill>
                  <a:schemeClr val="tx1"/>
                </a:solidFill>
              </a:rPr>
              <a:t>1G</a:t>
            </a:r>
          </a:p>
        </p:txBody>
      </p:sp>
      <p:sp>
        <p:nvSpPr>
          <p:cNvPr id="16" name="Content Placeholder 2"/>
          <p:cNvSpPr txBox="1">
            <a:spLocks/>
          </p:cNvSpPr>
          <p:nvPr/>
        </p:nvSpPr>
        <p:spPr bwMode="auto">
          <a:xfrm>
            <a:off x="1600200" y="1066801"/>
            <a:ext cx="7239000" cy="381000"/>
          </a:xfrm>
          <a:prstGeom prst="rect">
            <a:avLst/>
          </a:prstGeom>
          <a:noFill/>
          <a:ln w="12700">
            <a:noFill/>
            <a:miter lim="800000"/>
            <a:headEnd/>
            <a:tailEnd/>
          </a:ln>
        </p:spPr>
        <p:txBody>
          <a:bodyPr wrap="square" lIns="63500" tIns="25400" rIns="63500" bIns="25400">
            <a:spAutoFit/>
          </a:bodyPr>
          <a:lstStyle/>
          <a:p>
            <a:pPr marL="287338" indent="-287338" algn="ctr">
              <a:lnSpc>
                <a:spcPct val="90000"/>
              </a:lnSpc>
              <a:spcBef>
                <a:spcPct val="65000"/>
              </a:spcBef>
              <a:buClr>
                <a:schemeClr val="accent1"/>
              </a:buClr>
              <a:buSzPct val="75000"/>
              <a:defRPr/>
            </a:pPr>
            <a:r>
              <a:rPr lang="en-US" sz="2400" kern="0" dirty="0">
                <a:solidFill>
                  <a:schemeClr val="tx1"/>
                </a:solidFill>
                <a:latin typeface="+mn-lt"/>
              </a:rPr>
              <a:t>DRAM capacity growth over 3 decades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36592"/>
                                        </p:tgtEl>
                                        <p:attrNameLst>
                                          <p:attrName>style.visibility</p:attrName>
                                        </p:attrNameLst>
                                      </p:cBhvr>
                                      <p:to>
                                        <p:strVal val="visible"/>
                                      </p:to>
                                    </p:set>
                                    <p:animEffect transition="in" filter="wipe(down)">
                                      <p:cBhvr>
                                        <p:cTn id="7" dur="500"/>
                                        <p:tgtEl>
                                          <p:spTgt spid="536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9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r>
              <a:rPr lang="en-US" smtClean="0"/>
              <a:t>But What Happened to Clock Rates and Why?</a:t>
            </a:r>
          </a:p>
        </p:txBody>
      </p:sp>
      <p:graphicFrame>
        <p:nvGraphicFramePr>
          <p:cNvPr id="4098" name="Chart Placeholder 3"/>
          <p:cNvGraphicFramePr>
            <a:graphicFrameLocks noGrp="1"/>
          </p:cNvGraphicFramePr>
          <p:nvPr>
            <p:ph type="chart" idx="1"/>
          </p:nvPr>
        </p:nvGraphicFramePr>
        <p:xfrm>
          <a:off x="236538" y="917575"/>
          <a:ext cx="5076825" cy="5559425"/>
        </p:xfrm>
        <a:graphic>
          <a:graphicData uri="http://schemas.openxmlformats.org/presentationml/2006/ole">
            <mc:AlternateContent xmlns:mc="http://schemas.openxmlformats.org/markup-compatibility/2006">
              <mc:Choice xmlns:v="urn:schemas-microsoft-com:vml" Requires="v">
                <p:oleObj spid="_x0000_s4103" r:id="rId4" imgW="5078408" imgH="5560034" progId="Excel.Sheet.8">
                  <p:embed/>
                </p:oleObj>
              </mc:Choice>
              <mc:Fallback>
                <p:oleObj r:id="rId4" imgW="5078408" imgH="5560034" progId="Excel.Sheet.8">
                  <p:embed/>
                  <p:pic>
                    <p:nvPicPr>
                      <p:cNvPr id="0" name="Chart Placeholder 3"/>
                      <p:cNvPicPr>
                        <a:picLocks noGrp="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538" y="917575"/>
                        <a:ext cx="5076825" cy="555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Diagonal Stripe 7"/>
          <p:cNvSpPr/>
          <p:nvPr/>
        </p:nvSpPr>
        <p:spPr bwMode="auto">
          <a:xfrm>
            <a:off x="2819400" y="1143000"/>
            <a:ext cx="6324600" cy="5257800"/>
          </a:xfrm>
          <a:prstGeom prst="diagStripe">
            <a:avLst/>
          </a:prstGeom>
          <a:solidFill>
            <a:schemeClr val="bg1"/>
          </a:solidFill>
          <a:ln w="12700" cap="flat" cmpd="sng" algn="ctr">
            <a:solidFill>
              <a:schemeClr val="bg1"/>
            </a:solidFill>
            <a:prstDash val="solid"/>
            <a:round/>
            <a:headEnd type="none" w="med" len="med"/>
            <a:tailEnd type="none" w="med" len="med"/>
          </a:ln>
          <a:effectLst/>
        </p:spPr>
        <p:txBody>
          <a:bodyPr/>
          <a:lstStyle/>
          <a:p>
            <a:pPr>
              <a:defRPr/>
            </a:pPr>
            <a:endParaRPr lang="en-US"/>
          </a:p>
        </p:txBody>
      </p:sp>
      <p:graphicFrame>
        <p:nvGraphicFramePr>
          <p:cNvPr id="7" name="Chart Placeholder 3"/>
          <p:cNvGraphicFramePr>
            <a:graphicFrameLocks/>
          </p:cNvGraphicFramePr>
          <p:nvPr/>
        </p:nvGraphicFramePr>
        <p:xfrm>
          <a:off x="3352800" y="1981200"/>
          <a:ext cx="5562600" cy="4572000"/>
        </p:xfrm>
        <a:graphic>
          <a:graphicData uri="http://schemas.openxmlformats.org/drawingml/2006/chart">
            <c:chart xmlns:c="http://schemas.openxmlformats.org/drawingml/2006/chart" xmlns:r="http://schemas.openxmlformats.org/officeDocument/2006/relationships" r:id="rId6"/>
          </a:graphicData>
        </a:graphic>
      </p:graphicFrame>
      <p:sp>
        <p:nvSpPr>
          <p:cNvPr id="9" name="Rectangle 33"/>
          <p:cNvSpPr txBox="1">
            <a:spLocks noChangeArrowheads="1"/>
          </p:cNvSpPr>
          <p:nvPr/>
        </p:nvSpPr>
        <p:spPr bwMode="auto">
          <a:xfrm>
            <a:off x="5715000" y="1219200"/>
            <a:ext cx="2895600" cy="715963"/>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defRPr/>
            </a:pPr>
            <a:r>
              <a:rPr lang="en-US" sz="2400" kern="0" dirty="0">
                <a:solidFill>
                  <a:schemeClr val="tx1"/>
                </a:solidFill>
                <a:latin typeface="Arial" pitchFamily="34" charset="0"/>
              </a:rPr>
              <a:t>Clock rates hit a “power wall”</a:t>
            </a:r>
            <a:endParaRPr lang="en-US" sz="2400" kern="0" dirty="0">
              <a:solidFill>
                <a:srgbClr val="0000D0"/>
              </a:solidFill>
              <a:latin typeface="Arial" pitchFamily="34" charset="0"/>
            </a:endParaRPr>
          </a:p>
        </p:txBody>
      </p:sp>
      <p:cxnSp>
        <p:nvCxnSpPr>
          <p:cNvPr id="11" name="Straight Connector 10"/>
          <p:cNvCxnSpPr>
            <a:cxnSpLocks noChangeShapeType="1"/>
          </p:cNvCxnSpPr>
          <p:nvPr/>
        </p:nvCxnSpPr>
        <p:spPr bwMode="auto">
          <a:xfrm>
            <a:off x="4038600" y="2895600"/>
            <a:ext cx="4800600" cy="1588"/>
          </a:xfrm>
          <a:prstGeom prst="line">
            <a:avLst/>
          </a:prstGeom>
          <a:noFill/>
          <a:ln w="38100" algn="ctr">
            <a:solidFill>
              <a:srgbClr val="FFC000"/>
            </a:solidFill>
            <a:round/>
            <a:headEnd/>
            <a:tailEn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Graphic spid="7" grpId="0">
        <p:bldAsOne/>
      </p:bldGraphic>
      <p:bldP spid="9" grpId="0" build="p" bldLvl="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A Sea Change is at Hand</a:t>
            </a:r>
          </a:p>
        </p:txBody>
      </p:sp>
      <p:sp>
        <p:nvSpPr>
          <p:cNvPr id="24579" name="Content Placeholder 2"/>
          <p:cNvSpPr>
            <a:spLocks noGrp="1"/>
          </p:cNvSpPr>
          <p:nvPr>
            <p:ph idx="1"/>
          </p:nvPr>
        </p:nvSpPr>
        <p:spPr>
          <a:xfrm>
            <a:off x="533400" y="914400"/>
            <a:ext cx="8153400" cy="2860675"/>
          </a:xfrm>
        </p:spPr>
        <p:txBody>
          <a:bodyPr/>
          <a:lstStyle/>
          <a:p>
            <a:r>
              <a:rPr lang="en-US" smtClean="0"/>
              <a:t>The power challenge has forced a change in the design of microprocessors</a:t>
            </a:r>
          </a:p>
          <a:p>
            <a:pPr lvl="1"/>
            <a:r>
              <a:rPr lang="en-US" smtClean="0"/>
              <a:t>Since 2002 the rate of improvement in the response time of programs on desktop computers has slowed from a factor of 1.5 per year to less than a factor of 1.2 per year</a:t>
            </a:r>
          </a:p>
          <a:p>
            <a:r>
              <a:rPr lang="en-US" smtClean="0"/>
              <a:t>As of 2006 all desktop and server companies are shipping microprocessors with multiple processors – cores – per chip</a:t>
            </a:r>
          </a:p>
        </p:txBody>
      </p:sp>
      <p:graphicFrame>
        <p:nvGraphicFramePr>
          <p:cNvPr id="4" name="Table 3"/>
          <p:cNvGraphicFramePr>
            <a:graphicFrameLocks noGrp="1"/>
          </p:cNvGraphicFramePr>
          <p:nvPr/>
        </p:nvGraphicFramePr>
        <p:xfrm>
          <a:off x="914400" y="3810000"/>
          <a:ext cx="7467600" cy="1752600"/>
        </p:xfrm>
        <a:graphic>
          <a:graphicData uri="http://schemas.openxmlformats.org/drawingml/2006/table">
            <a:tbl>
              <a:tblPr firstRow="1" bandRow="1">
                <a:tableStyleId>{5940675A-B579-460E-94D1-54222C63F5DA}</a:tableStyleId>
              </a:tblPr>
              <a:tblGrid>
                <a:gridCol w="1676400"/>
                <a:gridCol w="1310640"/>
                <a:gridCol w="1493520"/>
                <a:gridCol w="1493520"/>
                <a:gridCol w="1493520"/>
              </a:tblGrid>
              <a:tr h="370840">
                <a:tc>
                  <a:txBody>
                    <a:bodyPr/>
                    <a:lstStyle/>
                    <a:p>
                      <a:r>
                        <a:rPr lang="en-US" dirty="0" smtClean="0"/>
                        <a:t>Product</a:t>
                      </a:r>
                      <a:endParaRPr lang="en-US" dirty="0"/>
                    </a:p>
                  </a:txBody>
                  <a:tcPr/>
                </a:tc>
                <a:tc>
                  <a:txBody>
                    <a:bodyPr/>
                    <a:lstStyle/>
                    <a:p>
                      <a:pPr algn="ctr"/>
                      <a:r>
                        <a:rPr lang="en-US" dirty="0" smtClean="0"/>
                        <a:t>AMD Barcelona</a:t>
                      </a:r>
                      <a:endParaRPr lang="en-US" dirty="0"/>
                    </a:p>
                  </a:txBody>
                  <a:tcPr/>
                </a:tc>
                <a:tc>
                  <a:txBody>
                    <a:bodyPr/>
                    <a:lstStyle/>
                    <a:p>
                      <a:pPr algn="ctr"/>
                      <a:r>
                        <a:rPr lang="en-US" dirty="0" smtClean="0"/>
                        <a:t>Intel Nehalem</a:t>
                      </a:r>
                      <a:endParaRPr lang="en-US" dirty="0"/>
                    </a:p>
                  </a:txBody>
                  <a:tcPr/>
                </a:tc>
                <a:tc>
                  <a:txBody>
                    <a:bodyPr/>
                    <a:lstStyle/>
                    <a:p>
                      <a:pPr algn="ctr"/>
                      <a:r>
                        <a:rPr lang="en-US" dirty="0" smtClean="0"/>
                        <a:t>IBM Power 6</a:t>
                      </a:r>
                      <a:endParaRPr lang="en-US" dirty="0"/>
                    </a:p>
                  </a:txBody>
                  <a:tcPr/>
                </a:tc>
                <a:tc>
                  <a:txBody>
                    <a:bodyPr/>
                    <a:lstStyle/>
                    <a:p>
                      <a:pPr algn="ctr"/>
                      <a:r>
                        <a:rPr lang="en-US" dirty="0" smtClean="0"/>
                        <a:t>Sun Niagara 2</a:t>
                      </a:r>
                      <a:endParaRPr lang="en-US" dirty="0"/>
                    </a:p>
                  </a:txBody>
                  <a:tcPr/>
                </a:tc>
              </a:tr>
              <a:tr h="370840">
                <a:tc>
                  <a:txBody>
                    <a:bodyPr/>
                    <a:lstStyle/>
                    <a:p>
                      <a:r>
                        <a:rPr lang="en-US" dirty="0" smtClean="0"/>
                        <a:t>Cores per chip</a:t>
                      </a:r>
                      <a:endParaRPr lang="en-US" dirty="0"/>
                    </a:p>
                  </a:txBody>
                  <a:tcPr/>
                </a:tc>
                <a:tc>
                  <a:txBody>
                    <a:bodyPr/>
                    <a:lstStyle/>
                    <a:p>
                      <a:pPr algn="ctr"/>
                      <a:r>
                        <a:rPr lang="en-US" dirty="0" smtClean="0"/>
                        <a:t>4</a:t>
                      </a:r>
                      <a:endParaRPr lang="en-US" dirty="0"/>
                    </a:p>
                  </a:txBody>
                  <a:tcPr/>
                </a:tc>
                <a:tc>
                  <a:txBody>
                    <a:bodyPr/>
                    <a:lstStyle/>
                    <a:p>
                      <a:pPr algn="ctr"/>
                      <a:r>
                        <a:rPr lang="en-US" dirty="0" smtClean="0"/>
                        <a:t>4</a:t>
                      </a:r>
                      <a:endParaRPr lang="en-US" dirty="0"/>
                    </a:p>
                  </a:txBody>
                  <a:tcPr/>
                </a:tc>
                <a:tc>
                  <a:txBody>
                    <a:bodyPr/>
                    <a:lstStyle/>
                    <a:p>
                      <a:pPr algn="ctr"/>
                      <a:r>
                        <a:rPr lang="en-US" dirty="0" smtClean="0"/>
                        <a:t>2</a:t>
                      </a:r>
                      <a:endParaRPr lang="en-US" dirty="0"/>
                    </a:p>
                  </a:txBody>
                  <a:tcPr/>
                </a:tc>
                <a:tc>
                  <a:txBody>
                    <a:bodyPr/>
                    <a:lstStyle/>
                    <a:p>
                      <a:pPr algn="ctr"/>
                      <a:r>
                        <a:rPr lang="en-US" dirty="0" smtClean="0"/>
                        <a:t>8</a:t>
                      </a:r>
                      <a:endParaRPr lang="en-US" dirty="0"/>
                    </a:p>
                  </a:txBody>
                  <a:tcPr/>
                </a:tc>
              </a:tr>
              <a:tr h="370840">
                <a:tc>
                  <a:txBody>
                    <a:bodyPr/>
                    <a:lstStyle/>
                    <a:p>
                      <a:r>
                        <a:rPr lang="en-US" dirty="0" smtClean="0"/>
                        <a:t>Clock rate</a:t>
                      </a:r>
                      <a:endParaRPr lang="en-US" dirty="0"/>
                    </a:p>
                  </a:txBody>
                  <a:tcPr/>
                </a:tc>
                <a:tc>
                  <a:txBody>
                    <a:bodyPr/>
                    <a:lstStyle/>
                    <a:p>
                      <a:pPr algn="ctr"/>
                      <a:r>
                        <a:rPr lang="en-US" dirty="0" smtClean="0"/>
                        <a:t>2.5 GHz</a:t>
                      </a:r>
                      <a:endParaRPr lang="en-US" dirty="0"/>
                    </a:p>
                  </a:txBody>
                  <a:tcPr/>
                </a:tc>
                <a:tc>
                  <a:txBody>
                    <a:bodyPr/>
                    <a:lstStyle/>
                    <a:p>
                      <a:pPr algn="ctr"/>
                      <a:r>
                        <a:rPr lang="en-US" dirty="0" smtClean="0"/>
                        <a:t>~2.5</a:t>
                      </a:r>
                      <a:r>
                        <a:rPr lang="en-US" baseline="0" dirty="0" smtClean="0"/>
                        <a:t> GHz?</a:t>
                      </a:r>
                      <a:endParaRPr lang="en-US" dirty="0"/>
                    </a:p>
                  </a:txBody>
                  <a:tcPr/>
                </a:tc>
                <a:tc>
                  <a:txBody>
                    <a:bodyPr/>
                    <a:lstStyle/>
                    <a:p>
                      <a:pPr algn="ctr"/>
                      <a:r>
                        <a:rPr lang="en-US" dirty="0" smtClean="0"/>
                        <a:t>4.7 GHz</a:t>
                      </a:r>
                      <a:endParaRPr lang="en-US" dirty="0"/>
                    </a:p>
                  </a:txBody>
                  <a:tcPr/>
                </a:tc>
                <a:tc>
                  <a:txBody>
                    <a:bodyPr/>
                    <a:lstStyle/>
                    <a:p>
                      <a:pPr algn="ctr"/>
                      <a:r>
                        <a:rPr lang="en-US" dirty="0" smtClean="0"/>
                        <a:t>1.4 GHz</a:t>
                      </a:r>
                      <a:endParaRPr lang="en-US" dirty="0"/>
                    </a:p>
                  </a:txBody>
                  <a:tcPr/>
                </a:tc>
              </a:tr>
              <a:tr h="370840">
                <a:tc>
                  <a:txBody>
                    <a:bodyPr/>
                    <a:lstStyle/>
                    <a:p>
                      <a:r>
                        <a:rPr lang="en-US" dirty="0" smtClean="0"/>
                        <a:t>Power</a:t>
                      </a:r>
                      <a:endParaRPr lang="en-US" dirty="0"/>
                    </a:p>
                  </a:txBody>
                  <a:tcPr/>
                </a:tc>
                <a:tc>
                  <a:txBody>
                    <a:bodyPr/>
                    <a:lstStyle/>
                    <a:p>
                      <a:pPr algn="ctr"/>
                      <a:r>
                        <a:rPr lang="en-US" dirty="0" smtClean="0"/>
                        <a:t>120 W</a:t>
                      </a:r>
                      <a:endParaRPr lang="en-US" dirty="0"/>
                    </a:p>
                  </a:txBody>
                  <a:tcPr/>
                </a:tc>
                <a:tc>
                  <a:txBody>
                    <a:bodyPr/>
                    <a:lstStyle/>
                    <a:p>
                      <a:pPr algn="ctr"/>
                      <a:r>
                        <a:rPr lang="en-US" dirty="0" smtClean="0"/>
                        <a:t>~100</a:t>
                      </a:r>
                      <a:r>
                        <a:rPr lang="en-US" baseline="0" dirty="0" smtClean="0"/>
                        <a:t> W?</a:t>
                      </a:r>
                      <a:endParaRPr lang="en-US" dirty="0"/>
                    </a:p>
                  </a:txBody>
                  <a:tcPr/>
                </a:tc>
                <a:tc>
                  <a:txBody>
                    <a:bodyPr/>
                    <a:lstStyle/>
                    <a:p>
                      <a:pPr algn="ctr"/>
                      <a:r>
                        <a:rPr lang="en-US" dirty="0" smtClean="0"/>
                        <a:t>~100 W?</a:t>
                      </a:r>
                      <a:endParaRPr lang="en-US" dirty="0"/>
                    </a:p>
                  </a:txBody>
                  <a:tcPr/>
                </a:tc>
                <a:tc>
                  <a:txBody>
                    <a:bodyPr/>
                    <a:lstStyle/>
                    <a:p>
                      <a:pPr algn="ctr"/>
                      <a:r>
                        <a:rPr lang="en-US" dirty="0" smtClean="0"/>
                        <a:t>94 W</a:t>
                      </a:r>
                      <a:endParaRPr lang="en-US" dirty="0"/>
                    </a:p>
                  </a:txBody>
                  <a:tcPr/>
                </a:tc>
              </a:tr>
            </a:tbl>
          </a:graphicData>
        </a:graphic>
      </p:graphicFrame>
      <p:sp>
        <p:nvSpPr>
          <p:cNvPr id="5" name="Content Placeholder 2"/>
          <p:cNvSpPr txBox="1">
            <a:spLocks/>
          </p:cNvSpPr>
          <p:nvPr/>
        </p:nvSpPr>
        <p:spPr bwMode="auto">
          <a:xfrm>
            <a:off x="609600" y="5715000"/>
            <a:ext cx="8153400" cy="715963"/>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defRPr/>
            </a:pPr>
            <a:r>
              <a:rPr lang="en-US" sz="2400" kern="0" dirty="0">
                <a:solidFill>
                  <a:schemeClr val="tx1"/>
                </a:solidFill>
                <a:latin typeface="+mn-lt"/>
              </a:rPr>
              <a:t>Plan of record is to double the number of cores per chip per generation (about every two years)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228600"/>
            <a:ext cx="3649663" cy="422275"/>
          </a:xfrm>
          <a:noFill/>
        </p:spPr>
        <p:txBody>
          <a:bodyPr wrap="none"/>
          <a:lstStyle/>
          <a:p>
            <a:r>
              <a:rPr lang="en-US" smtClean="0"/>
              <a:t>Performance Metrics</a:t>
            </a:r>
            <a:endParaRPr lang="en-US" sz="4800" smtClean="0"/>
          </a:p>
        </p:txBody>
      </p:sp>
      <p:sp>
        <p:nvSpPr>
          <p:cNvPr id="887811" name="Rectangle 3"/>
          <p:cNvSpPr>
            <a:spLocks noGrp="1" noChangeArrowheads="1"/>
          </p:cNvSpPr>
          <p:nvPr>
            <p:ph type="body" idx="1"/>
          </p:nvPr>
        </p:nvSpPr>
        <p:spPr>
          <a:xfrm>
            <a:off x="457200" y="685800"/>
            <a:ext cx="8305800" cy="5695950"/>
          </a:xfrm>
          <a:noFill/>
        </p:spPr>
        <p:txBody>
          <a:bodyPr/>
          <a:lstStyle/>
          <a:p>
            <a:pPr>
              <a:lnSpc>
                <a:spcPct val="100000"/>
              </a:lnSpc>
              <a:spcBef>
                <a:spcPct val="10000"/>
              </a:spcBef>
            </a:pPr>
            <a:r>
              <a:rPr lang="en-US" smtClean="0"/>
              <a:t>Purchasing perspective</a:t>
            </a:r>
            <a:r>
              <a:rPr lang="en-US" sz="2800" smtClean="0"/>
              <a:t> </a:t>
            </a:r>
          </a:p>
          <a:p>
            <a:pPr lvl="1">
              <a:lnSpc>
                <a:spcPct val="100000"/>
              </a:lnSpc>
              <a:spcBef>
                <a:spcPct val="10000"/>
              </a:spcBef>
            </a:pPr>
            <a:r>
              <a:rPr lang="en-US" smtClean="0"/>
              <a:t>given a collection of machines, which has the</a:t>
            </a:r>
            <a:r>
              <a:rPr lang="en-US" sz="2400" smtClean="0"/>
              <a:t> </a:t>
            </a:r>
          </a:p>
          <a:p>
            <a:pPr lvl="2">
              <a:lnSpc>
                <a:spcPct val="100000"/>
              </a:lnSpc>
              <a:spcBef>
                <a:spcPct val="10000"/>
              </a:spcBef>
            </a:pPr>
            <a:r>
              <a:rPr lang="en-US" smtClean="0"/>
              <a:t>best performance ?</a:t>
            </a:r>
          </a:p>
          <a:p>
            <a:pPr lvl="2">
              <a:lnSpc>
                <a:spcPct val="100000"/>
              </a:lnSpc>
              <a:spcBef>
                <a:spcPct val="10000"/>
              </a:spcBef>
            </a:pPr>
            <a:r>
              <a:rPr lang="en-US" smtClean="0"/>
              <a:t>least cost ?</a:t>
            </a:r>
          </a:p>
          <a:p>
            <a:pPr lvl="2">
              <a:lnSpc>
                <a:spcPct val="100000"/>
              </a:lnSpc>
              <a:spcBef>
                <a:spcPct val="10000"/>
              </a:spcBef>
            </a:pPr>
            <a:r>
              <a:rPr lang="en-US" smtClean="0"/>
              <a:t>best cost/performance?</a:t>
            </a:r>
            <a:endParaRPr lang="en-US" sz="2000" smtClean="0"/>
          </a:p>
          <a:p>
            <a:pPr>
              <a:lnSpc>
                <a:spcPct val="100000"/>
              </a:lnSpc>
              <a:spcBef>
                <a:spcPct val="10000"/>
              </a:spcBef>
            </a:pPr>
            <a:r>
              <a:rPr lang="en-US" smtClean="0"/>
              <a:t>Design perspective</a:t>
            </a:r>
            <a:endParaRPr lang="en-US" sz="2800" smtClean="0"/>
          </a:p>
          <a:p>
            <a:pPr lvl="1">
              <a:lnSpc>
                <a:spcPct val="100000"/>
              </a:lnSpc>
              <a:spcBef>
                <a:spcPct val="10000"/>
              </a:spcBef>
            </a:pPr>
            <a:r>
              <a:rPr lang="en-US" smtClean="0"/>
              <a:t>faced with design options, which has the</a:t>
            </a:r>
            <a:r>
              <a:rPr lang="en-US" sz="2400" smtClean="0"/>
              <a:t> </a:t>
            </a:r>
          </a:p>
          <a:p>
            <a:pPr lvl="2">
              <a:lnSpc>
                <a:spcPct val="100000"/>
              </a:lnSpc>
              <a:spcBef>
                <a:spcPct val="10000"/>
              </a:spcBef>
            </a:pPr>
            <a:r>
              <a:rPr lang="en-US" smtClean="0"/>
              <a:t>best performance improvement ?</a:t>
            </a:r>
          </a:p>
          <a:p>
            <a:pPr lvl="2">
              <a:lnSpc>
                <a:spcPct val="100000"/>
              </a:lnSpc>
              <a:spcBef>
                <a:spcPct val="10000"/>
              </a:spcBef>
            </a:pPr>
            <a:r>
              <a:rPr lang="en-US" smtClean="0"/>
              <a:t>least cost ?</a:t>
            </a:r>
          </a:p>
          <a:p>
            <a:pPr lvl="2">
              <a:lnSpc>
                <a:spcPct val="100000"/>
              </a:lnSpc>
              <a:spcBef>
                <a:spcPct val="10000"/>
              </a:spcBef>
            </a:pPr>
            <a:r>
              <a:rPr lang="en-US" smtClean="0"/>
              <a:t>best cost/performance?</a:t>
            </a:r>
            <a:endParaRPr lang="en-US" sz="2000" smtClean="0"/>
          </a:p>
          <a:p>
            <a:pPr>
              <a:lnSpc>
                <a:spcPct val="100000"/>
              </a:lnSpc>
              <a:spcBef>
                <a:spcPct val="10000"/>
              </a:spcBef>
            </a:pPr>
            <a:r>
              <a:rPr lang="en-US" smtClean="0"/>
              <a:t>Both require</a:t>
            </a:r>
            <a:endParaRPr lang="en-US" sz="2800" smtClean="0"/>
          </a:p>
          <a:p>
            <a:pPr lvl="1">
              <a:lnSpc>
                <a:spcPct val="100000"/>
              </a:lnSpc>
              <a:spcBef>
                <a:spcPct val="10000"/>
              </a:spcBef>
            </a:pPr>
            <a:r>
              <a:rPr lang="en-US" smtClean="0"/>
              <a:t>basis for comparison</a:t>
            </a:r>
          </a:p>
          <a:p>
            <a:pPr lvl="1">
              <a:lnSpc>
                <a:spcPct val="100000"/>
              </a:lnSpc>
              <a:spcBef>
                <a:spcPct val="10000"/>
              </a:spcBef>
            </a:pPr>
            <a:r>
              <a:rPr lang="en-US" smtClean="0"/>
              <a:t>metric for evaluation</a:t>
            </a:r>
            <a:endParaRPr lang="en-US" sz="2400" smtClean="0"/>
          </a:p>
          <a:p>
            <a:pPr>
              <a:lnSpc>
                <a:spcPct val="100000"/>
              </a:lnSpc>
              <a:spcBef>
                <a:spcPct val="10000"/>
              </a:spcBef>
            </a:pPr>
            <a:r>
              <a:rPr lang="en-US" smtClean="0"/>
              <a:t>Our goal is to understand what factors in the architecture contribute to overall system performance and the relative importance (and cost) of these factors</a:t>
            </a:r>
            <a:endParaRPr lang="en-US" sz="280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878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78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878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78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878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8781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8781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781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781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7811">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7811">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87811">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87811">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8781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78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Course Content</a:t>
            </a:r>
          </a:p>
        </p:txBody>
      </p:sp>
      <p:sp>
        <p:nvSpPr>
          <p:cNvPr id="406531" name="Rectangle 3"/>
          <p:cNvSpPr>
            <a:spLocks noGrp="1" noChangeArrowheads="1"/>
          </p:cNvSpPr>
          <p:nvPr>
            <p:ph type="body" idx="1"/>
          </p:nvPr>
        </p:nvSpPr>
        <p:spPr>
          <a:xfrm>
            <a:off x="533400" y="914400"/>
            <a:ext cx="8001000" cy="5397500"/>
          </a:xfrm>
        </p:spPr>
        <p:txBody>
          <a:bodyPr/>
          <a:lstStyle/>
          <a:p>
            <a:r>
              <a:rPr lang="en-US" dirty="0" smtClean="0"/>
              <a:t>Memory hierarchy and design, CPU design, pipelining, multiprocessor architecture.</a:t>
            </a:r>
          </a:p>
          <a:p>
            <a:pPr lvl="1"/>
            <a:r>
              <a:rPr lang="en-US" sz="1800" dirty="0" smtClean="0"/>
              <a:t>“This course will introduce students to the architecture-level design issues of a computer system. They will apply their knowledge of digital logic design to explore the high-level interaction of the individual computer system hardware components. Concepts of sequential and parallel architecture including the interaction of different memory components, their layout and placement, communication among multiple processors, effects of pipelining, and performance issues, will be covered. Students will apply these concepts by studying and evaluating the merits and demerits of selected computer system architectures.”</a:t>
            </a:r>
          </a:p>
          <a:p>
            <a:pPr lvl="2"/>
            <a:r>
              <a:rPr lang="en-US" sz="2000" dirty="0" smtClean="0"/>
              <a:t>To learn what determines the capabilities and performance of computer systems and to understand the interactions between the computer’s architecture and its software so that </a:t>
            </a:r>
            <a:r>
              <a:rPr lang="en-US" sz="2000" dirty="0" smtClean="0">
                <a:solidFill>
                  <a:schemeClr val="accent2"/>
                </a:solidFill>
              </a:rPr>
              <a:t>future software designers</a:t>
            </a:r>
            <a:r>
              <a:rPr lang="en-US" sz="2000" dirty="0" smtClean="0"/>
              <a:t> (compiler writers, operating system designers, database programmers, application programmers, …) can achieve the best cost-performance trade-offs and so that </a:t>
            </a:r>
            <a:r>
              <a:rPr lang="en-US" sz="2000" dirty="0" smtClean="0">
                <a:solidFill>
                  <a:schemeClr val="accent2"/>
                </a:solidFill>
              </a:rPr>
              <a:t>future architects</a:t>
            </a:r>
            <a:r>
              <a:rPr lang="en-US" sz="2000" dirty="0" smtClean="0"/>
              <a:t> understand the effects of their design choices on software.</a:t>
            </a:r>
          </a:p>
        </p:txBody>
      </p:sp>
      <p:sp>
        <p:nvSpPr>
          <p:cNvPr id="4" name="Rectangle 3"/>
          <p:cNvSpPr/>
          <p:nvPr/>
        </p:nvSpPr>
        <p:spPr bwMode="auto">
          <a:xfrm>
            <a:off x="1295400" y="4114800"/>
            <a:ext cx="7162800" cy="2133600"/>
          </a:xfrm>
          <a:prstGeom prst="rect">
            <a:avLst/>
          </a:prstGeom>
          <a:noFill/>
          <a:ln w="28575" cap="flat" cmpd="sng" algn="ctr">
            <a:solidFill>
              <a:schemeClr val="tx2">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065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65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65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t>Throughput versus Response Time</a:t>
            </a:r>
          </a:p>
        </p:txBody>
      </p:sp>
      <p:sp>
        <p:nvSpPr>
          <p:cNvPr id="29699" name="Content Placeholder 2"/>
          <p:cNvSpPr>
            <a:spLocks noGrp="1"/>
          </p:cNvSpPr>
          <p:nvPr>
            <p:ph idx="1"/>
          </p:nvPr>
        </p:nvSpPr>
        <p:spPr>
          <a:xfrm>
            <a:off x="533400" y="914400"/>
            <a:ext cx="8153400" cy="2390775"/>
          </a:xfrm>
          <a:ln>
            <a:solidFill>
              <a:schemeClr val="bg1"/>
            </a:solidFill>
          </a:ln>
        </p:spPr>
        <p:txBody>
          <a:bodyPr/>
          <a:lstStyle/>
          <a:p>
            <a:r>
              <a:rPr lang="en-US" smtClean="0"/>
              <a:t>Response time (execution time) – the time between the start and the completion of a task</a:t>
            </a:r>
          </a:p>
          <a:p>
            <a:pPr lvl="1"/>
            <a:r>
              <a:rPr lang="en-US" smtClean="0"/>
              <a:t>Important to individual users</a:t>
            </a:r>
          </a:p>
          <a:p>
            <a:r>
              <a:rPr lang="en-US" smtClean="0"/>
              <a:t>Throughput (bandwidth) – the total amount of work done in a given time</a:t>
            </a:r>
          </a:p>
          <a:p>
            <a:pPr lvl="1"/>
            <a:r>
              <a:rPr lang="en-US" smtClean="0"/>
              <a:t>Important to data center managers</a:t>
            </a:r>
          </a:p>
        </p:txBody>
      </p:sp>
      <p:sp>
        <p:nvSpPr>
          <p:cNvPr id="4" name="Content Placeholder 2"/>
          <p:cNvSpPr txBox="1">
            <a:spLocks/>
          </p:cNvSpPr>
          <p:nvPr/>
        </p:nvSpPr>
        <p:spPr bwMode="auto">
          <a:xfrm>
            <a:off x="533400" y="3581400"/>
            <a:ext cx="8153400" cy="2214563"/>
          </a:xfrm>
          <a:prstGeom prst="rect">
            <a:avLst/>
          </a:prstGeom>
          <a:noFill/>
          <a:ln w="12700">
            <a:solidFill>
              <a:schemeClr val="bg1"/>
            </a:solidFill>
            <a:miter lim="800000"/>
            <a:headEnd/>
            <a:tailEnd/>
          </a:ln>
        </p:spPr>
        <p:txBody>
          <a:bodyPr lIns="63500" tIns="25400" rIns="63500" bIns="25400">
            <a:spAutoFit/>
          </a:bodyPr>
          <a:lstStyle/>
          <a:p>
            <a:pPr marL="741363" lvl="1" indent="-246063">
              <a:lnSpc>
                <a:spcPct val="85000"/>
              </a:lnSpc>
              <a:spcBef>
                <a:spcPct val="40000"/>
              </a:spcBef>
              <a:buClr>
                <a:schemeClr val="accent1"/>
              </a:buClr>
              <a:buSzPct val="75000"/>
              <a:buFont typeface="Monotype Sorts" pitchFamily="2" charset="2"/>
              <a:buChar char="l"/>
              <a:defRPr/>
            </a:pPr>
            <a:endParaRPr lang="en-US" sz="2000" kern="0" dirty="0">
              <a:solidFill>
                <a:schemeClr val="tx1"/>
              </a:solidFill>
              <a:latin typeface="+mn-lt"/>
            </a:endParaRPr>
          </a:p>
          <a:p>
            <a:pPr marL="287338" indent="-287338">
              <a:lnSpc>
                <a:spcPct val="90000"/>
              </a:lnSpc>
              <a:spcBef>
                <a:spcPct val="65000"/>
              </a:spcBef>
              <a:buClr>
                <a:schemeClr val="accent1"/>
              </a:buClr>
              <a:buSzPct val="75000"/>
              <a:buFont typeface="Wingdings" pitchFamily="2" charset="2"/>
              <a:buChar char="q"/>
              <a:defRPr/>
            </a:pPr>
            <a:r>
              <a:rPr lang="en-US" sz="2400" kern="0" dirty="0">
                <a:solidFill>
                  <a:schemeClr val="tx1"/>
                </a:solidFill>
                <a:latin typeface="+mn-lt"/>
              </a:rPr>
              <a:t>Will need different performance metrics as well as a different set of applications to benchmark </a:t>
            </a:r>
            <a:r>
              <a:rPr lang="en-US" sz="2400" kern="0" dirty="0">
                <a:solidFill>
                  <a:srgbClr val="FF0000"/>
                </a:solidFill>
                <a:latin typeface="+mn-lt"/>
              </a:rPr>
              <a:t>embedded</a:t>
            </a:r>
            <a:r>
              <a:rPr lang="en-US" sz="2400" kern="0" dirty="0">
                <a:solidFill>
                  <a:schemeClr val="tx1"/>
                </a:solidFill>
                <a:latin typeface="+mn-lt"/>
              </a:rPr>
              <a:t> and </a:t>
            </a:r>
            <a:r>
              <a:rPr lang="en-US" sz="2400" kern="0" dirty="0">
                <a:solidFill>
                  <a:srgbClr val="FF0000"/>
                </a:solidFill>
                <a:latin typeface="+mn-lt"/>
              </a:rPr>
              <a:t>desktop</a:t>
            </a:r>
            <a:r>
              <a:rPr lang="en-US" sz="2400" kern="0" dirty="0">
                <a:solidFill>
                  <a:schemeClr val="tx1"/>
                </a:solidFill>
                <a:latin typeface="+mn-lt"/>
              </a:rPr>
              <a:t> computers, which are more focused on response time, versus </a:t>
            </a:r>
            <a:r>
              <a:rPr lang="en-US" sz="2400" kern="0" dirty="0">
                <a:solidFill>
                  <a:srgbClr val="FF0000"/>
                </a:solidFill>
                <a:latin typeface="+mn-lt"/>
              </a:rPr>
              <a:t>servers</a:t>
            </a:r>
            <a:r>
              <a:rPr lang="en-US" sz="2400" kern="0" dirty="0">
                <a:solidFill>
                  <a:schemeClr val="tx1"/>
                </a:solidFill>
                <a:latin typeface="+mn-lt"/>
              </a:rPr>
              <a:t>, which are more focused on throughput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mtClean="0"/>
              <a:t>Defining (Speed) Performance</a:t>
            </a:r>
          </a:p>
        </p:txBody>
      </p:sp>
      <p:sp>
        <p:nvSpPr>
          <p:cNvPr id="31747" name="Rectangle 3"/>
          <p:cNvSpPr>
            <a:spLocks noGrp="1" noChangeArrowheads="1"/>
          </p:cNvSpPr>
          <p:nvPr>
            <p:ph type="body" idx="1"/>
          </p:nvPr>
        </p:nvSpPr>
        <p:spPr>
          <a:xfrm>
            <a:off x="533400" y="914400"/>
            <a:ext cx="8382000" cy="715963"/>
          </a:xfrm>
        </p:spPr>
        <p:txBody>
          <a:bodyPr/>
          <a:lstStyle/>
          <a:p>
            <a:r>
              <a:rPr lang="en-US" smtClean="0"/>
              <a:t>To maximize performance, need to </a:t>
            </a:r>
            <a:r>
              <a:rPr lang="en-US" smtClean="0">
                <a:solidFill>
                  <a:schemeClr val="accent1"/>
                </a:solidFill>
              </a:rPr>
              <a:t>minimize</a:t>
            </a:r>
            <a:r>
              <a:rPr lang="en-US" smtClean="0"/>
              <a:t> execution time</a:t>
            </a:r>
          </a:p>
        </p:txBody>
      </p:sp>
      <p:sp>
        <p:nvSpPr>
          <p:cNvPr id="904197" name="Rectangle 5"/>
          <p:cNvSpPr>
            <a:spLocks noChangeArrowheads="1"/>
          </p:cNvSpPr>
          <p:nvPr/>
        </p:nvSpPr>
        <p:spPr bwMode="auto">
          <a:xfrm>
            <a:off x="457200" y="2057400"/>
            <a:ext cx="8153400" cy="379413"/>
          </a:xfrm>
          <a:prstGeom prst="rect">
            <a:avLst/>
          </a:prstGeom>
          <a:noFill/>
          <a:ln w="12700">
            <a:noFill/>
            <a:miter lim="800000"/>
            <a:headEnd/>
            <a:tailEnd/>
          </a:ln>
        </p:spPr>
        <p:txBody>
          <a:bodyPr lIns="63500" tIns="25400" rIns="63500" bIns="25400">
            <a:spAutoFit/>
          </a:bodyPr>
          <a:lstStyle/>
          <a:p>
            <a:pPr marL="287338" indent="-287338" algn="ctr">
              <a:lnSpc>
                <a:spcPct val="90000"/>
              </a:lnSpc>
              <a:spcBef>
                <a:spcPct val="65000"/>
              </a:spcBef>
              <a:buClr>
                <a:schemeClr val="accent1"/>
              </a:buClr>
              <a:buSzPct val="75000"/>
              <a:buFont typeface="Wingdings" pitchFamily="2" charset="2"/>
              <a:buNone/>
            </a:pPr>
            <a:r>
              <a:rPr lang="en-US" sz="2400">
                <a:solidFill>
                  <a:schemeClr val="tx1"/>
                </a:solidFill>
              </a:rPr>
              <a:t>performance</a:t>
            </a:r>
            <a:r>
              <a:rPr lang="en-US" sz="2400" baseline="-25000">
                <a:solidFill>
                  <a:schemeClr val="tx1"/>
                </a:solidFill>
              </a:rPr>
              <a:t>X</a:t>
            </a:r>
            <a:r>
              <a:rPr lang="en-US" sz="2400">
                <a:solidFill>
                  <a:schemeClr val="tx1"/>
                </a:solidFill>
              </a:rPr>
              <a:t> = 1 / execution_time</a:t>
            </a:r>
            <a:r>
              <a:rPr lang="en-US" sz="2400" baseline="-25000">
                <a:solidFill>
                  <a:schemeClr val="tx1"/>
                </a:solidFill>
              </a:rPr>
              <a:t>X</a:t>
            </a:r>
          </a:p>
        </p:txBody>
      </p:sp>
      <p:sp>
        <p:nvSpPr>
          <p:cNvPr id="904198" name="Rectangle 6"/>
          <p:cNvSpPr>
            <a:spLocks noChangeArrowheads="1"/>
          </p:cNvSpPr>
          <p:nvPr/>
        </p:nvSpPr>
        <p:spPr bwMode="auto">
          <a:xfrm>
            <a:off x="381000" y="2895600"/>
            <a:ext cx="8153400" cy="365125"/>
          </a:xfrm>
          <a:prstGeom prst="rect">
            <a:avLst/>
          </a:prstGeom>
          <a:noFill/>
          <a:ln w="12700">
            <a:noFill/>
            <a:miter lim="800000"/>
            <a:headEnd/>
            <a:tailEnd/>
          </a:ln>
        </p:spPr>
        <p:txBody>
          <a:bodyPr lIns="63500" tIns="25400" rIns="63500" bIns="25400">
            <a:spAutoFit/>
          </a:bodyPr>
          <a:lstStyle/>
          <a:p>
            <a:pPr marL="741363" lvl="1" indent="-246063">
              <a:lnSpc>
                <a:spcPct val="85000"/>
              </a:lnSpc>
              <a:spcBef>
                <a:spcPct val="40000"/>
              </a:spcBef>
              <a:buClr>
                <a:schemeClr val="accent1"/>
              </a:buClr>
              <a:buSzPct val="75000"/>
              <a:buFont typeface="Monotype Sorts" pitchFamily="2" charset="2"/>
              <a:buNone/>
            </a:pPr>
            <a:r>
              <a:rPr lang="en-US" sz="2400">
                <a:solidFill>
                  <a:schemeClr val="tx1"/>
                </a:solidFill>
              </a:rPr>
              <a:t>If X is n times faster than Y, then</a:t>
            </a:r>
            <a:endParaRPr lang="en-US" sz="2400" baseline="-25000">
              <a:solidFill>
                <a:schemeClr val="tx1"/>
              </a:solidFill>
            </a:endParaRPr>
          </a:p>
        </p:txBody>
      </p:sp>
      <p:grpSp>
        <p:nvGrpSpPr>
          <p:cNvPr id="2" name="Group 10"/>
          <p:cNvGrpSpPr>
            <a:grpSpLocks/>
          </p:cNvGrpSpPr>
          <p:nvPr/>
        </p:nvGrpSpPr>
        <p:grpSpPr bwMode="auto">
          <a:xfrm>
            <a:off x="381000" y="3733800"/>
            <a:ext cx="8229600" cy="836613"/>
            <a:chOff x="240" y="2448"/>
            <a:chExt cx="5184" cy="527"/>
          </a:xfrm>
        </p:grpSpPr>
        <p:sp>
          <p:nvSpPr>
            <p:cNvPr id="31752" name="Rectangle 7"/>
            <p:cNvSpPr>
              <a:spLocks noChangeArrowheads="1"/>
            </p:cNvSpPr>
            <p:nvPr/>
          </p:nvSpPr>
          <p:spPr bwMode="auto">
            <a:xfrm>
              <a:off x="240" y="2448"/>
              <a:ext cx="5136" cy="239"/>
            </a:xfrm>
            <a:prstGeom prst="rect">
              <a:avLst/>
            </a:prstGeom>
            <a:noFill/>
            <a:ln w="12700">
              <a:noFill/>
              <a:miter lim="800000"/>
              <a:headEnd/>
              <a:tailEnd/>
            </a:ln>
          </p:spPr>
          <p:txBody>
            <a:bodyPr lIns="63500" tIns="25400" rIns="63500" bIns="25400">
              <a:spAutoFit/>
            </a:bodyPr>
            <a:lstStyle/>
            <a:p>
              <a:pPr marL="287338" indent="-287338" algn="ctr">
                <a:lnSpc>
                  <a:spcPct val="90000"/>
                </a:lnSpc>
                <a:spcBef>
                  <a:spcPct val="65000"/>
                </a:spcBef>
                <a:buClr>
                  <a:schemeClr val="accent1"/>
                </a:buClr>
                <a:buSzPct val="75000"/>
                <a:buFont typeface="Wingdings" pitchFamily="2" charset="2"/>
                <a:buNone/>
              </a:pPr>
              <a:r>
                <a:rPr lang="en-US" sz="2400">
                  <a:solidFill>
                    <a:schemeClr val="tx1"/>
                  </a:solidFill>
                </a:rPr>
                <a:t>performance</a:t>
              </a:r>
              <a:r>
                <a:rPr lang="en-US" sz="2400" baseline="-25000">
                  <a:solidFill>
                    <a:schemeClr val="tx1"/>
                  </a:solidFill>
                </a:rPr>
                <a:t>X</a:t>
              </a:r>
              <a:r>
                <a:rPr lang="en-US" sz="2400">
                  <a:solidFill>
                    <a:schemeClr val="tx1"/>
                  </a:solidFill>
                </a:rPr>
                <a:t>         execution_time</a:t>
              </a:r>
              <a:r>
                <a:rPr lang="en-US" sz="2400" baseline="-25000">
                  <a:solidFill>
                    <a:schemeClr val="tx1"/>
                  </a:solidFill>
                </a:rPr>
                <a:t>Y </a:t>
              </a:r>
            </a:p>
          </p:txBody>
        </p:sp>
        <p:sp>
          <p:nvSpPr>
            <p:cNvPr id="31753" name="Rectangle 8"/>
            <p:cNvSpPr>
              <a:spLocks noChangeArrowheads="1"/>
            </p:cNvSpPr>
            <p:nvPr/>
          </p:nvSpPr>
          <p:spPr bwMode="auto">
            <a:xfrm>
              <a:off x="288" y="2592"/>
              <a:ext cx="5136" cy="239"/>
            </a:xfrm>
            <a:prstGeom prst="rect">
              <a:avLst/>
            </a:prstGeom>
            <a:noFill/>
            <a:ln w="12700">
              <a:noFill/>
              <a:miter lim="800000"/>
              <a:headEnd/>
              <a:tailEnd/>
            </a:ln>
          </p:spPr>
          <p:txBody>
            <a:bodyPr lIns="63500" tIns="25400" rIns="63500" bIns="25400">
              <a:spAutoFit/>
            </a:bodyPr>
            <a:lstStyle/>
            <a:p>
              <a:pPr marL="287338" indent="-287338" algn="ctr">
                <a:lnSpc>
                  <a:spcPct val="90000"/>
                </a:lnSpc>
                <a:spcBef>
                  <a:spcPct val="65000"/>
                </a:spcBef>
                <a:buClr>
                  <a:schemeClr val="accent1"/>
                </a:buClr>
                <a:buSzPct val="75000"/>
                <a:buFont typeface="Wingdings" pitchFamily="2" charset="2"/>
                <a:buNone/>
              </a:pPr>
              <a:r>
                <a:rPr lang="en-US" sz="2400">
                  <a:solidFill>
                    <a:schemeClr val="tx1"/>
                  </a:solidFill>
                </a:rPr>
                <a:t>    --------------------   =    ---------------------  = n</a:t>
              </a:r>
              <a:endParaRPr lang="en-US" sz="2400" baseline="-25000">
                <a:solidFill>
                  <a:schemeClr val="tx1"/>
                </a:solidFill>
              </a:endParaRPr>
            </a:p>
          </p:txBody>
        </p:sp>
        <p:sp>
          <p:nvSpPr>
            <p:cNvPr id="31754" name="Rectangle 9"/>
            <p:cNvSpPr>
              <a:spLocks noChangeArrowheads="1"/>
            </p:cNvSpPr>
            <p:nvPr/>
          </p:nvSpPr>
          <p:spPr bwMode="auto">
            <a:xfrm>
              <a:off x="240" y="2736"/>
              <a:ext cx="5136" cy="239"/>
            </a:xfrm>
            <a:prstGeom prst="rect">
              <a:avLst/>
            </a:prstGeom>
            <a:noFill/>
            <a:ln w="12700">
              <a:noFill/>
              <a:miter lim="800000"/>
              <a:headEnd/>
              <a:tailEnd/>
            </a:ln>
          </p:spPr>
          <p:txBody>
            <a:bodyPr lIns="63500" tIns="25400" rIns="63500" bIns="25400">
              <a:spAutoFit/>
            </a:bodyPr>
            <a:lstStyle/>
            <a:p>
              <a:pPr marL="287338" indent="-287338" algn="ctr">
                <a:lnSpc>
                  <a:spcPct val="90000"/>
                </a:lnSpc>
                <a:spcBef>
                  <a:spcPct val="65000"/>
                </a:spcBef>
                <a:buClr>
                  <a:schemeClr val="accent1"/>
                </a:buClr>
                <a:buSzPct val="75000"/>
                <a:buFont typeface="Wingdings" pitchFamily="2" charset="2"/>
                <a:buNone/>
              </a:pPr>
              <a:r>
                <a:rPr lang="en-US" sz="2400">
                  <a:solidFill>
                    <a:schemeClr val="tx1"/>
                  </a:solidFill>
                </a:rPr>
                <a:t>performance</a:t>
              </a:r>
              <a:r>
                <a:rPr lang="en-US" sz="2400" baseline="-25000">
                  <a:solidFill>
                    <a:schemeClr val="tx1"/>
                  </a:solidFill>
                </a:rPr>
                <a:t>Y</a:t>
              </a:r>
              <a:r>
                <a:rPr lang="en-US" sz="2400">
                  <a:solidFill>
                    <a:schemeClr val="tx1"/>
                  </a:solidFill>
                </a:rPr>
                <a:t>         execution_time</a:t>
              </a:r>
              <a:r>
                <a:rPr lang="en-US" sz="2400" baseline="-25000">
                  <a:solidFill>
                    <a:schemeClr val="tx1"/>
                  </a:solidFill>
                </a:rPr>
                <a:t>X </a:t>
              </a:r>
            </a:p>
          </p:txBody>
        </p:sp>
      </p:grpSp>
      <p:sp>
        <p:nvSpPr>
          <p:cNvPr id="11" name="Rectangle 3"/>
          <p:cNvSpPr txBox="1">
            <a:spLocks noChangeArrowheads="1"/>
          </p:cNvSpPr>
          <p:nvPr/>
        </p:nvSpPr>
        <p:spPr bwMode="auto">
          <a:xfrm>
            <a:off x="533400" y="5257800"/>
            <a:ext cx="8382000" cy="715963"/>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defRPr/>
            </a:pPr>
            <a:r>
              <a:rPr lang="en-US" sz="2400" kern="0" dirty="0">
                <a:solidFill>
                  <a:schemeClr val="tx1"/>
                </a:solidFill>
                <a:latin typeface="+mn-lt"/>
              </a:rPr>
              <a:t>Decreasing response time almost always improves throughput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41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419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4197" grpId="0"/>
      <p:bldP spid="904198"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mtClean="0"/>
              <a:t>Relative Performance Example</a:t>
            </a:r>
          </a:p>
        </p:txBody>
      </p:sp>
      <p:sp>
        <p:nvSpPr>
          <p:cNvPr id="33795" name="Content Placeholder 2"/>
          <p:cNvSpPr>
            <a:spLocks noGrp="1"/>
          </p:cNvSpPr>
          <p:nvPr>
            <p:ph idx="1"/>
          </p:nvPr>
        </p:nvSpPr>
        <p:spPr>
          <a:xfrm>
            <a:off x="533400" y="914400"/>
            <a:ext cx="8153400" cy="1047750"/>
          </a:xfrm>
        </p:spPr>
        <p:txBody>
          <a:bodyPr/>
          <a:lstStyle/>
          <a:p>
            <a:r>
              <a:rPr lang="en-US" smtClean="0"/>
              <a:t>If computer A runs a program in 10 seconds and computer B runs the same program in 15 seconds, how much faster is A than B?</a:t>
            </a:r>
          </a:p>
        </p:txBody>
      </p:sp>
      <p:sp>
        <p:nvSpPr>
          <p:cNvPr id="4" name="Content Placeholder 2"/>
          <p:cNvSpPr txBox="1">
            <a:spLocks/>
          </p:cNvSpPr>
          <p:nvPr/>
        </p:nvSpPr>
        <p:spPr bwMode="auto">
          <a:xfrm>
            <a:off x="533400" y="2133600"/>
            <a:ext cx="8153400" cy="384175"/>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defRPr/>
            </a:pPr>
            <a:r>
              <a:rPr lang="en-US" sz="2400" kern="0" dirty="0">
                <a:solidFill>
                  <a:schemeClr val="tx1"/>
                </a:solidFill>
                <a:latin typeface="+mn-lt"/>
              </a:rPr>
              <a:t>We know that A is n times faster than B if</a:t>
            </a:r>
          </a:p>
        </p:txBody>
      </p:sp>
      <p:grpSp>
        <p:nvGrpSpPr>
          <p:cNvPr id="2" name="Group 10"/>
          <p:cNvGrpSpPr>
            <a:grpSpLocks/>
          </p:cNvGrpSpPr>
          <p:nvPr/>
        </p:nvGrpSpPr>
        <p:grpSpPr bwMode="auto">
          <a:xfrm>
            <a:off x="304800" y="2895600"/>
            <a:ext cx="8229600" cy="841375"/>
            <a:chOff x="240" y="2448"/>
            <a:chExt cx="5184" cy="530"/>
          </a:xfrm>
        </p:grpSpPr>
        <p:sp>
          <p:nvSpPr>
            <p:cNvPr id="33804" name="Rectangle 7"/>
            <p:cNvSpPr>
              <a:spLocks noChangeArrowheads="1"/>
            </p:cNvSpPr>
            <p:nvPr/>
          </p:nvSpPr>
          <p:spPr bwMode="auto">
            <a:xfrm>
              <a:off x="240" y="2448"/>
              <a:ext cx="5136" cy="242"/>
            </a:xfrm>
            <a:prstGeom prst="rect">
              <a:avLst/>
            </a:prstGeom>
            <a:noFill/>
            <a:ln w="12700">
              <a:noFill/>
              <a:miter lim="800000"/>
              <a:headEnd/>
              <a:tailEnd/>
            </a:ln>
          </p:spPr>
          <p:txBody>
            <a:bodyPr lIns="63500" tIns="25400" rIns="63500" bIns="25400">
              <a:spAutoFit/>
            </a:bodyPr>
            <a:lstStyle/>
            <a:p>
              <a:pPr marL="287338" indent="-287338" algn="ctr">
                <a:lnSpc>
                  <a:spcPct val="90000"/>
                </a:lnSpc>
                <a:spcBef>
                  <a:spcPct val="65000"/>
                </a:spcBef>
                <a:buClr>
                  <a:schemeClr val="accent1"/>
                </a:buClr>
                <a:buSzPct val="75000"/>
                <a:buFont typeface="Wingdings" pitchFamily="2" charset="2"/>
                <a:buNone/>
              </a:pPr>
              <a:r>
                <a:rPr lang="en-US" sz="2400">
                  <a:solidFill>
                    <a:schemeClr val="tx1"/>
                  </a:solidFill>
                </a:rPr>
                <a:t>performance</a:t>
              </a:r>
              <a:r>
                <a:rPr lang="en-US" sz="2400" baseline="-25000">
                  <a:solidFill>
                    <a:schemeClr val="tx1"/>
                  </a:solidFill>
                </a:rPr>
                <a:t>A</a:t>
              </a:r>
              <a:r>
                <a:rPr lang="en-US" sz="2400">
                  <a:solidFill>
                    <a:schemeClr val="tx1"/>
                  </a:solidFill>
                </a:rPr>
                <a:t>         execution_time</a:t>
              </a:r>
              <a:r>
                <a:rPr lang="en-US" sz="2400" baseline="-25000">
                  <a:solidFill>
                    <a:schemeClr val="tx1"/>
                  </a:solidFill>
                </a:rPr>
                <a:t>B </a:t>
              </a:r>
            </a:p>
          </p:txBody>
        </p:sp>
        <p:sp>
          <p:nvSpPr>
            <p:cNvPr id="33805" name="Rectangle 8"/>
            <p:cNvSpPr>
              <a:spLocks noChangeArrowheads="1"/>
            </p:cNvSpPr>
            <p:nvPr/>
          </p:nvSpPr>
          <p:spPr bwMode="auto">
            <a:xfrm>
              <a:off x="288" y="2592"/>
              <a:ext cx="5136" cy="239"/>
            </a:xfrm>
            <a:prstGeom prst="rect">
              <a:avLst/>
            </a:prstGeom>
            <a:noFill/>
            <a:ln w="12700">
              <a:noFill/>
              <a:miter lim="800000"/>
              <a:headEnd/>
              <a:tailEnd/>
            </a:ln>
          </p:spPr>
          <p:txBody>
            <a:bodyPr lIns="63500" tIns="25400" rIns="63500" bIns="25400">
              <a:spAutoFit/>
            </a:bodyPr>
            <a:lstStyle/>
            <a:p>
              <a:pPr marL="287338" indent="-287338" algn="ctr">
                <a:lnSpc>
                  <a:spcPct val="90000"/>
                </a:lnSpc>
                <a:spcBef>
                  <a:spcPct val="65000"/>
                </a:spcBef>
                <a:buClr>
                  <a:schemeClr val="accent1"/>
                </a:buClr>
                <a:buSzPct val="75000"/>
                <a:buFont typeface="Wingdings" pitchFamily="2" charset="2"/>
                <a:buNone/>
              </a:pPr>
              <a:r>
                <a:rPr lang="en-US" sz="2400">
                  <a:solidFill>
                    <a:schemeClr val="tx1"/>
                  </a:solidFill>
                </a:rPr>
                <a:t>    --------------------   =    ---------------------  = n</a:t>
              </a:r>
              <a:endParaRPr lang="en-US" sz="2400" baseline="-25000">
                <a:solidFill>
                  <a:schemeClr val="tx1"/>
                </a:solidFill>
              </a:endParaRPr>
            </a:p>
          </p:txBody>
        </p:sp>
        <p:sp>
          <p:nvSpPr>
            <p:cNvPr id="33806" name="Rectangle 9"/>
            <p:cNvSpPr>
              <a:spLocks noChangeArrowheads="1"/>
            </p:cNvSpPr>
            <p:nvPr/>
          </p:nvSpPr>
          <p:spPr bwMode="auto">
            <a:xfrm>
              <a:off x="240" y="2736"/>
              <a:ext cx="5136" cy="242"/>
            </a:xfrm>
            <a:prstGeom prst="rect">
              <a:avLst/>
            </a:prstGeom>
            <a:noFill/>
            <a:ln w="12700">
              <a:noFill/>
              <a:miter lim="800000"/>
              <a:headEnd/>
              <a:tailEnd/>
            </a:ln>
          </p:spPr>
          <p:txBody>
            <a:bodyPr lIns="63500" tIns="25400" rIns="63500" bIns="25400">
              <a:spAutoFit/>
            </a:bodyPr>
            <a:lstStyle/>
            <a:p>
              <a:pPr marL="287338" indent="-287338" algn="ctr">
                <a:lnSpc>
                  <a:spcPct val="90000"/>
                </a:lnSpc>
                <a:spcBef>
                  <a:spcPct val="65000"/>
                </a:spcBef>
                <a:buClr>
                  <a:schemeClr val="accent1"/>
                </a:buClr>
                <a:buSzPct val="75000"/>
                <a:buFont typeface="Wingdings" pitchFamily="2" charset="2"/>
                <a:buNone/>
              </a:pPr>
              <a:r>
                <a:rPr lang="en-US" sz="2400">
                  <a:solidFill>
                    <a:schemeClr val="tx1"/>
                  </a:solidFill>
                </a:rPr>
                <a:t>performance</a:t>
              </a:r>
              <a:r>
                <a:rPr lang="en-US" sz="2400" baseline="-25000">
                  <a:solidFill>
                    <a:schemeClr val="tx1"/>
                  </a:solidFill>
                </a:rPr>
                <a:t>B</a:t>
              </a:r>
              <a:r>
                <a:rPr lang="en-US" sz="2400">
                  <a:solidFill>
                    <a:schemeClr val="tx1"/>
                  </a:solidFill>
                </a:rPr>
                <a:t>         execution_time</a:t>
              </a:r>
              <a:r>
                <a:rPr lang="en-US" sz="2400" baseline="-25000">
                  <a:solidFill>
                    <a:schemeClr val="tx1"/>
                  </a:solidFill>
                </a:rPr>
                <a:t>A </a:t>
              </a:r>
            </a:p>
          </p:txBody>
        </p:sp>
      </p:grpSp>
      <p:grpSp>
        <p:nvGrpSpPr>
          <p:cNvPr id="3" name="Group 10"/>
          <p:cNvGrpSpPr>
            <a:grpSpLocks/>
          </p:cNvGrpSpPr>
          <p:nvPr/>
        </p:nvGrpSpPr>
        <p:grpSpPr bwMode="auto">
          <a:xfrm>
            <a:off x="3429000" y="4267200"/>
            <a:ext cx="3733800" cy="841375"/>
            <a:chOff x="240" y="2448"/>
            <a:chExt cx="5184" cy="530"/>
          </a:xfrm>
        </p:grpSpPr>
        <p:sp>
          <p:nvSpPr>
            <p:cNvPr id="33801" name="Rectangle 7"/>
            <p:cNvSpPr>
              <a:spLocks noChangeArrowheads="1"/>
            </p:cNvSpPr>
            <p:nvPr/>
          </p:nvSpPr>
          <p:spPr bwMode="auto">
            <a:xfrm>
              <a:off x="240" y="2448"/>
              <a:ext cx="5136" cy="242"/>
            </a:xfrm>
            <a:prstGeom prst="rect">
              <a:avLst/>
            </a:prstGeom>
            <a:noFill/>
            <a:ln w="12700">
              <a:noFill/>
              <a:miter lim="800000"/>
              <a:headEnd/>
              <a:tailEnd/>
            </a:ln>
          </p:spPr>
          <p:txBody>
            <a:bodyPr lIns="63500" tIns="25400" rIns="63500" bIns="25400">
              <a:spAutoFit/>
            </a:bodyPr>
            <a:lstStyle/>
            <a:p>
              <a:pPr marL="287338" indent="-287338" algn="ctr">
                <a:lnSpc>
                  <a:spcPct val="90000"/>
                </a:lnSpc>
                <a:spcBef>
                  <a:spcPct val="65000"/>
                </a:spcBef>
                <a:buClr>
                  <a:schemeClr val="accent1"/>
                </a:buClr>
                <a:buSzPct val="75000"/>
                <a:buFont typeface="Wingdings" pitchFamily="2" charset="2"/>
                <a:buNone/>
              </a:pPr>
              <a:r>
                <a:rPr lang="en-US" sz="2400">
                  <a:solidFill>
                    <a:schemeClr val="tx1"/>
                  </a:solidFill>
                </a:rPr>
                <a:t>15        </a:t>
              </a:r>
              <a:r>
                <a:rPr lang="en-US" sz="2400" baseline="-25000">
                  <a:solidFill>
                    <a:schemeClr val="tx1"/>
                  </a:solidFill>
                </a:rPr>
                <a:t> </a:t>
              </a:r>
            </a:p>
          </p:txBody>
        </p:sp>
        <p:sp>
          <p:nvSpPr>
            <p:cNvPr id="33802" name="Rectangle 8"/>
            <p:cNvSpPr>
              <a:spLocks noChangeArrowheads="1"/>
            </p:cNvSpPr>
            <p:nvPr/>
          </p:nvSpPr>
          <p:spPr bwMode="auto">
            <a:xfrm>
              <a:off x="288" y="2592"/>
              <a:ext cx="5136" cy="242"/>
            </a:xfrm>
            <a:prstGeom prst="rect">
              <a:avLst/>
            </a:prstGeom>
            <a:noFill/>
            <a:ln w="12700">
              <a:noFill/>
              <a:miter lim="800000"/>
              <a:headEnd/>
              <a:tailEnd/>
            </a:ln>
          </p:spPr>
          <p:txBody>
            <a:bodyPr lIns="63500" tIns="25400" rIns="63500" bIns="25400">
              <a:spAutoFit/>
            </a:bodyPr>
            <a:lstStyle/>
            <a:p>
              <a:pPr marL="287338" indent="-287338" algn="ctr">
                <a:lnSpc>
                  <a:spcPct val="90000"/>
                </a:lnSpc>
                <a:spcBef>
                  <a:spcPct val="65000"/>
                </a:spcBef>
                <a:buClr>
                  <a:schemeClr val="accent1"/>
                </a:buClr>
                <a:buSzPct val="75000"/>
                <a:buFont typeface="Wingdings" pitchFamily="2" charset="2"/>
                <a:buNone/>
              </a:pPr>
              <a:r>
                <a:rPr lang="en-US" sz="2400">
                  <a:solidFill>
                    <a:schemeClr val="tx1"/>
                  </a:solidFill>
                </a:rPr>
                <a:t>         ------   = 1.5</a:t>
              </a:r>
              <a:endParaRPr lang="en-US" sz="2400" baseline="-25000">
                <a:solidFill>
                  <a:schemeClr val="tx1"/>
                </a:solidFill>
              </a:endParaRPr>
            </a:p>
          </p:txBody>
        </p:sp>
        <p:sp>
          <p:nvSpPr>
            <p:cNvPr id="33803" name="Rectangle 9"/>
            <p:cNvSpPr>
              <a:spLocks noChangeArrowheads="1"/>
            </p:cNvSpPr>
            <p:nvPr/>
          </p:nvSpPr>
          <p:spPr bwMode="auto">
            <a:xfrm>
              <a:off x="240" y="2736"/>
              <a:ext cx="5136" cy="242"/>
            </a:xfrm>
            <a:prstGeom prst="rect">
              <a:avLst/>
            </a:prstGeom>
            <a:noFill/>
            <a:ln w="12700">
              <a:noFill/>
              <a:miter lim="800000"/>
              <a:headEnd/>
              <a:tailEnd/>
            </a:ln>
          </p:spPr>
          <p:txBody>
            <a:bodyPr lIns="63500" tIns="25400" rIns="63500" bIns="25400">
              <a:spAutoFit/>
            </a:bodyPr>
            <a:lstStyle/>
            <a:p>
              <a:pPr marL="287338" indent="-287338" algn="ctr">
                <a:lnSpc>
                  <a:spcPct val="90000"/>
                </a:lnSpc>
                <a:spcBef>
                  <a:spcPct val="65000"/>
                </a:spcBef>
                <a:buClr>
                  <a:schemeClr val="accent1"/>
                </a:buClr>
                <a:buSzPct val="75000"/>
                <a:buFont typeface="Wingdings" pitchFamily="2" charset="2"/>
                <a:buNone/>
              </a:pPr>
              <a:r>
                <a:rPr lang="en-US" sz="2400">
                  <a:solidFill>
                    <a:schemeClr val="tx1"/>
                  </a:solidFill>
                </a:rPr>
                <a:t>10        </a:t>
              </a:r>
              <a:r>
                <a:rPr lang="en-US" sz="2400" baseline="-25000">
                  <a:solidFill>
                    <a:schemeClr val="tx1"/>
                  </a:solidFill>
                </a:rPr>
                <a:t> </a:t>
              </a:r>
            </a:p>
          </p:txBody>
        </p:sp>
      </p:grpSp>
      <p:sp>
        <p:nvSpPr>
          <p:cNvPr id="14" name="Content Placeholder 2"/>
          <p:cNvSpPr txBox="1">
            <a:spLocks/>
          </p:cNvSpPr>
          <p:nvPr/>
        </p:nvSpPr>
        <p:spPr bwMode="auto">
          <a:xfrm>
            <a:off x="609600" y="4267200"/>
            <a:ext cx="8153400" cy="384175"/>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defRPr/>
            </a:pPr>
            <a:r>
              <a:rPr lang="en-US" sz="2400" kern="0" dirty="0">
                <a:solidFill>
                  <a:schemeClr val="tx1"/>
                </a:solidFill>
                <a:latin typeface="+mn-lt"/>
              </a:rPr>
              <a:t>The performance ratio is</a:t>
            </a:r>
          </a:p>
        </p:txBody>
      </p:sp>
      <p:sp>
        <p:nvSpPr>
          <p:cNvPr id="15" name="Content Placeholder 2"/>
          <p:cNvSpPr txBox="1">
            <a:spLocks/>
          </p:cNvSpPr>
          <p:nvPr/>
        </p:nvSpPr>
        <p:spPr bwMode="auto">
          <a:xfrm>
            <a:off x="609600" y="5334000"/>
            <a:ext cx="8153400" cy="384175"/>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defRPr/>
            </a:pPr>
            <a:r>
              <a:rPr lang="en-US" sz="2400" kern="0" dirty="0">
                <a:solidFill>
                  <a:schemeClr val="tx1"/>
                </a:solidFill>
                <a:latin typeface="+mn-lt"/>
              </a:rPr>
              <a:t>So A is 1.5 times faster than B</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mtClean="0"/>
              <a:t>Performance Factors</a:t>
            </a:r>
          </a:p>
        </p:txBody>
      </p:sp>
      <p:sp>
        <p:nvSpPr>
          <p:cNvPr id="34819" name="Rectangle 3"/>
          <p:cNvSpPr>
            <a:spLocks noGrp="1" noChangeArrowheads="1"/>
          </p:cNvSpPr>
          <p:nvPr>
            <p:ph type="body" idx="1"/>
          </p:nvPr>
        </p:nvSpPr>
        <p:spPr>
          <a:xfrm>
            <a:off x="533400" y="762000"/>
            <a:ext cx="8153400" cy="1100138"/>
          </a:xfrm>
        </p:spPr>
        <p:txBody>
          <a:bodyPr/>
          <a:lstStyle/>
          <a:p>
            <a:r>
              <a:rPr lang="en-US" smtClean="0"/>
              <a:t>CPU execution time (CPU time) – time the CPU spends working on a task</a:t>
            </a:r>
          </a:p>
          <a:p>
            <a:pPr lvl="1"/>
            <a:r>
              <a:rPr lang="en-US" smtClean="0"/>
              <a:t>Does not include time waiting for I/O or running other programs</a:t>
            </a:r>
          </a:p>
        </p:txBody>
      </p:sp>
      <p:grpSp>
        <p:nvGrpSpPr>
          <p:cNvPr id="2" name="Group 8"/>
          <p:cNvGrpSpPr>
            <a:grpSpLocks/>
          </p:cNvGrpSpPr>
          <p:nvPr/>
        </p:nvGrpSpPr>
        <p:grpSpPr bwMode="auto">
          <a:xfrm>
            <a:off x="457200" y="2438400"/>
            <a:ext cx="8458200" cy="760413"/>
            <a:chOff x="288" y="2064"/>
            <a:chExt cx="5328" cy="479"/>
          </a:xfrm>
        </p:grpSpPr>
        <p:sp>
          <p:nvSpPr>
            <p:cNvPr id="34827" name="Rectangle 4"/>
            <p:cNvSpPr>
              <a:spLocks noChangeArrowheads="1"/>
            </p:cNvSpPr>
            <p:nvPr/>
          </p:nvSpPr>
          <p:spPr bwMode="auto">
            <a:xfrm>
              <a:off x="288" y="2064"/>
              <a:ext cx="3744" cy="239"/>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a:solidFill>
                    <a:schemeClr val="tx1"/>
                  </a:solidFill>
                </a:rPr>
                <a:t>CPU execution time      # CPU clock cycles</a:t>
              </a:r>
            </a:p>
          </p:txBody>
        </p:sp>
        <p:sp>
          <p:nvSpPr>
            <p:cNvPr id="34828" name="Rectangle 5"/>
            <p:cNvSpPr>
              <a:spLocks noChangeArrowheads="1"/>
            </p:cNvSpPr>
            <p:nvPr/>
          </p:nvSpPr>
          <p:spPr bwMode="auto">
            <a:xfrm>
              <a:off x="288" y="2304"/>
              <a:ext cx="3744" cy="239"/>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a:solidFill>
                    <a:schemeClr val="tx1"/>
                  </a:solidFill>
                </a:rPr>
                <a:t>     for a program               for a program</a:t>
              </a:r>
            </a:p>
          </p:txBody>
        </p:sp>
        <p:sp>
          <p:nvSpPr>
            <p:cNvPr id="34829" name="Rectangle 6"/>
            <p:cNvSpPr>
              <a:spLocks noChangeArrowheads="1"/>
            </p:cNvSpPr>
            <p:nvPr/>
          </p:nvSpPr>
          <p:spPr bwMode="auto">
            <a:xfrm>
              <a:off x="288" y="2160"/>
              <a:ext cx="5328" cy="239"/>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a:solidFill>
                    <a:schemeClr val="tx1"/>
                  </a:solidFill>
                </a:rPr>
                <a:t>                                  =                                 x  clock cycle time</a:t>
              </a:r>
            </a:p>
          </p:txBody>
        </p:sp>
      </p:grpSp>
      <p:grpSp>
        <p:nvGrpSpPr>
          <p:cNvPr id="3" name="Group 13"/>
          <p:cNvGrpSpPr>
            <a:grpSpLocks/>
          </p:cNvGrpSpPr>
          <p:nvPr/>
        </p:nvGrpSpPr>
        <p:grpSpPr bwMode="auto">
          <a:xfrm>
            <a:off x="609600" y="3886200"/>
            <a:ext cx="8458200" cy="760413"/>
            <a:chOff x="240" y="2736"/>
            <a:chExt cx="5328" cy="479"/>
          </a:xfrm>
        </p:grpSpPr>
        <p:sp>
          <p:nvSpPr>
            <p:cNvPr id="34824" name="Rectangle 10"/>
            <p:cNvSpPr>
              <a:spLocks noChangeArrowheads="1"/>
            </p:cNvSpPr>
            <p:nvPr/>
          </p:nvSpPr>
          <p:spPr bwMode="auto">
            <a:xfrm>
              <a:off x="240" y="2736"/>
              <a:ext cx="5280" cy="239"/>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a:solidFill>
                    <a:schemeClr val="tx1"/>
                  </a:solidFill>
                </a:rPr>
                <a:t>CPU execution time      # CPU clock cycles for a program</a:t>
              </a:r>
            </a:p>
          </p:txBody>
        </p:sp>
        <p:sp>
          <p:nvSpPr>
            <p:cNvPr id="34825" name="Rectangle 11"/>
            <p:cNvSpPr>
              <a:spLocks noChangeArrowheads="1"/>
            </p:cNvSpPr>
            <p:nvPr/>
          </p:nvSpPr>
          <p:spPr bwMode="auto">
            <a:xfrm>
              <a:off x="240" y="2976"/>
              <a:ext cx="4416" cy="239"/>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a:solidFill>
                    <a:schemeClr val="tx1"/>
                  </a:solidFill>
                </a:rPr>
                <a:t>     for a program                             clock rate   </a:t>
              </a:r>
            </a:p>
          </p:txBody>
        </p:sp>
        <p:sp>
          <p:nvSpPr>
            <p:cNvPr id="34826" name="Rectangle 12"/>
            <p:cNvSpPr>
              <a:spLocks noChangeArrowheads="1"/>
            </p:cNvSpPr>
            <p:nvPr/>
          </p:nvSpPr>
          <p:spPr bwMode="auto">
            <a:xfrm>
              <a:off x="240" y="2832"/>
              <a:ext cx="5328" cy="239"/>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a:solidFill>
                    <a:schemeClr val="tx1"/>
                  </a:solidFill>
                </a:rPr>
                <a:t>                                  =   -------------------------------------------</a:t>
              </a:r>
            </a:p>
          </p:txBody>
        </p:sp>
      </p:grpSp>
      <p:sp>
        <p:nvSpPr>
          <p:cNvPr id="906254" name="Rectangle 14"/>
          <p:cNvSpPr>
            <a:spLocks noChangeArrowheads="1"/>
          </p:cNvSpPr>
          <p:nvPr/>
        </p:nvSpPr>
        <p:spPr bwMode="auto">
          <a:xfrm>
            <a:off x="457200" y="5334000"/>
            <a:ext cx="8153400" cy="1036638"/>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en-US" sz="2400">
                <a:solidFill>
                  <a:schemeClr val="tx1"/>
                </a:solidFill>
              </a:rPr>
              <a:t>Can improve performance by reducing either the </a:t>
            </a:r>
            <a:r>
              <a:rPr lang="en-US" sz="2400"/>
              <a:t>length of the clock cycle</a:t>
            </a:r>
            <a:r>
              <a:rPr lang="en-US" sz="2400">
                <a:solidFill>
                  <a:schemeClr val="tx1"/>
                </a:solidFill>
              </a:rPr>
              <a:t> or the </a:t>
            </a:r>
            <a:r>
              <a:rPr lang="en-US" sz="2400"/>
              <a:t>number of clock cycles required for a program</a:t>
            </a:r>
          </a:p>
        </p:txBody>
      </p:sp>
      <p:sp>
        <p:nvSpPr>
          <p:cNvPr id="906255" name="Rectangle 15"/>
          <p:cNvSpPr>
            <a:spLocks noChangeArrowheads="1"/>
          </p:cNvSpPr>
          <p:nvPr/>
        </p:nvSpPr>
        <p:spPr bwMode="auto">
          <a:xfrm>
            <a:off x="533400" y="3429000"/>
            <a:ext cx="8153400" cy="325438"/>
          </a:xfrm>
          <a:prstGeom prst="rect">
            <a:avLst/>
          </a:prstGeom>
          <a:noFill/>
          <a:ln w="12700">
            <a:noFill/>
            <a:miter lim="800000"/>
            <a:headEnd/>
            <a:tailEnd/>
          </a:ln>
        </p:spPr>
        <p:txBody>
          <a:bodyPr lIns="63500" tIns="25400" rIns="63500" bIns="25400">
            <a:spAutoFit/>
          </a:bodyPr>
          <a:lstStyle/>
          <a:p>
            <a:pPr marL="287338" indent="-287338" algn="ctr">
              <a:lnSpc>
                <a:spcPct val="90000"/>
              </a:lnSpc>
              <a:spcBef>
                <a:spcPct val="65000"/>
              </a:spcBef>
              <a:buClr>
                <a:schemeClr val="accent1"/>
              </a:buClr>
              <a:buSzPct val="75000"/>
              <a:buFont typeface="Wingdings" pitchFamily="2" charset="2"/>
              <a:buNone/>
            </a:pPr>
            <a:r>
              <a:rPr lang="en-US" sz="2000">
                <a:solidFill>
                  <a:schemeClr val="tx1"/>
                </a:solidFill>
              </a:rPr>
              <a:t> or</a:t>
            </a:r>
            <a:endParaRPr 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90625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06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6254" grpId="0"/>
      <p:bldP spid="90625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33400" y="304800"/>
            <a:ext cx="6553200" cy="422275"/>
          </a:xfrm>
        </p:spPr>
        <p:txBody>
          <a:bodyPr/>
          <a:lstStyle/>
          <a:p>
            <a:r>
              <a:rPr lang="en-US" smtClean="0"/>
              <a:t>Review:  Machine Clock Rate</a:t>
            </a:r>
          </a:p>
        </p:txBody>
      </p:sp>
      <p:sp>
        <p:nvSpPr>
          <p:cNvPr id="35843" name="Rectangle 3"/>
          <p:cNvSpPr>
            <a:spLocks noGrp="1" noChangeArrowheads="1"/>
          </p:cNvSpPr>
          <p:nvPr>
            <p:ph type="body" idx="1"/>
          </p:nvPr>
        </p:nvSpPr>
        <p:spPr>
          <a:xfrm>
            <a:off x="533400" y="914400"/>
            <a:ext cx="8153400" cy="1289050"/>
          </a:xfrm>
        </p:spPr>
        <p:txBody>
          <a:bodyPr/>
          <a:lstStyle/>
          <a:p>
            <a:r>
              <a:rPr lang="en-US" smtClean="0"/>
              <a:t>Clock rate (clock cycles per second in MHz or GHz) is inverse of clock cycle time (clock period)</a:t>
            </a:r>
            <a:endParaRPr lang="en-US" sz="2000" smtClean="0"/>
          </a:p>
          <a:p>
            <a:pPr algn="ctr">
              <a:buFont typeface="Wingdings" pitchFamily="2" charset="2"/>
              <a:buNone/>
            </a:pPr>
            <a:r>
              <a:rPr lang="en-US" smtClean="0"/>
              <a:t>CC   =  1 / CR</a:t>
            </a:r>
          </a:p>
        </p:txBody>
      </p:sp>
      <p:sp>
        <p:nvSpPr>
          <p:cNvPr id="35844" name="Line 4"/>
          <p:cNvSpPr>
            <a:spLocks noChangeShapeType="1"/>
          </p:cNvSpPr>
          <p:nvPr/>
        </p:nvSpPr>
        <p:spPr bwMode="auto">
          <a:xfrm>
            <a:off x="1524000" y="2971800"/>
            <a:ext cx="914400" cy="0"/>
          </a:xfrm>
          <a:prstGeom prst="line">
            <a:avLst/>
          </a:prstGeom>
          <a:noFill/>
          <a:ln w="19050">
            <a:solidFill>
              <a:schemeClr val="tx1"/>
            </a:solidFill>
            <a:round/>
            <a:headEnd/>
            <a:tailEnd/>
          </a:ln>
        </p:spPr>
        <p:txBody>
          <a:bodyPr wrap="none" anchor="ctr"/>
          <a:lstStyle/>
          <a:p>
            <a:endParaRPr lang="en-US"/>
          </a:p>
        </p:txBody>
      </p:sp>
      <p:sp>
        <p:nvSpPr>
          <p:cNvPr id="35845" name="Line 5"/>
          <p:cNvSpPr>
            <a:spLocks noChangeShapeType="1"/>
          </p:cNvSpPr>
          <p:nvPr/>
        </p:nvSpPr>
        <p:spPr bwMode="auto">
          <a:xfrm flipV="1">
            <a:off x="4267200" y="2514600"/>
            <a:ext cx="0" cy="457200"/>
          </a:xfrm>
          <a:prstGeom prst="line">
            <a:avLst/>
          </a:prstGeom>
          <a:noFill/>
          <a:ln w="19050">
            <a:solidFill>
              <a:schemeClr val="tx1"/>
            </a:solidFill>
            <a:round/>
            <a:headEnd/>
            <a:tailEnd/>
          </a:ln>
        </p:spPr>
        <p:txBody>
          <a:bodyPr wrap="none" anchor="ctr"/>
          <a:lstStyle/>
          <a:p>
            <a:endParaRPr lang="en-US"/>
          </a:p>
        </p:txBody>
      </p:sp>
      <p:sp>
        <p:nvSpPr>
          <p:cNvPr id="35846" name="Line 6"/>
          <p:cNvSpPr>
            <a:spLocks noChangeShapeType="1"/>
          </p:cNvSpPr>
          <p:nvPr/>
        </p:nvSpPr>
        <p:spPr bwMode="auto">
          <a:xfrm>
            <a:off x="2438400" y="2514600"/>
            <a:ext cx="914400" cy="0"/>
          </a:xfrm>
          <a:prstGeom prst="line">
            <a:avLst/>
          </a:prstGeom>
          <a:noFill/>
          <a:ln w="19050">
            <a:solidFill>
              <a:schemeClr val="tx1"/>
            </a:solidFill>
            <a:round/>
            <a:headEnd/>
            <a:tailEnd/>
          </a:ln>
        </p:spPr>
        <p:txBody>
          <a:bodyPr wrap="none" anchor="ctr"/>
          <a:lstStyle/>
          <a:p>
            <a:endParaRPr lang="en-US"/>
          </a:p>
        </p:txBody>
      </p:sp>
      <p:sp>
        <p:nvSpPr>
          <p:cNvPr id="35847" name="Line 7"/>
          <p:cNvSpPr>
            <a:spLocks noChangeShapeType="1"/>
          </p:cNvSpPr>
          <p:nvPr/>
        </p:nvSpPr>
        <p:spPr bwMode="auto">
          <a:xfrm flipV="1">
            <a:off x="2438400" y="2514600"/>
            <a:ext cx="0" cy="457200"/>
          </a:xfrm>
          <a:prstGeom prst="line">
            <a:avLst/>
          </a:prstGeom>
          <a:noFill/>
          <a:ln w="19050">
            <a:solidFill>
              <a:schemeClr val="tx1"/>
            </a:solidFill>
            <a:round/>
            <a:headEnd/>
            <a:tailEnd/>
          </a:ln>
        </p:spPr>
        <p:txBody>
          <a:bodyPr wrap="none" anchor="ctr"/>
          <a:lstStyle/>
          <a:p>
            <a:endParaRPr lang="en-US"/>
          </a:p>
        </p:txBody>
      </p:sp>
      <p:sp>
        <p:nvSpPr>
          <p:cNvPr id="35848" name="Line 8"/>
          <p:cNvSpPr>
            <a:spLocks noChangeShapeType="1"/>
          </p:cNvSpPr>
          <p:nvPr/>
        </p:nvSpPr>
        <p:spPr bwMode="auto">
          <a:xfrm>
            <a:off x="3352800" y="2971800"/>
            <a:ext cx="914400" cy="0"/>
          </a:xfrm>
          <a:prstGeom prst="line">
            <a:avLst/>
          </a:prstGeom>
          <a:noFill/>
          <a:ln w="19050">
            <a:solidFill>
              <a:schemeClr val="tx1"/>
            </a:solidFill>
            <a:round/>
            <a:headEnd/>
            <a:tailEnd/>
          </a:ln>
        </p:spPr>
        <p:txBody>
          <a:bodyPr wrap="none" anchor="ctr"/>
          <a:lstStyle/>
          <a:p>
            <a:endParaRPr lang="en-US"/>
          </a:p>
        </p:txBody>
      </p:sp>
      <p:sp>
        <p:nvSpPr>
          <p:cNvPr id="35849" name="Line 9"/>
          <p:cNvSpPr>
            <a:spLocks noChangeShapeType="1"/>
          </p:cNvSpPr>
          <p:nvPr/>
        </p:nvSpPr>
        <p:spPr bwMode="auto">
          <a:xfrm flipV="1">
            <a:off x="3352800" y="2514600"/>
            <a:ext cx="0" cy="457200"/>
          </a:xfrm>
          <a:prstGeom prst="line">
            <a:avLst/>
          </a:prstGeom>
          <a:noFill/>
          <a:ln w="19050">
            <a:solidFill>
              <a:schemeClr val="tx1"/>
            </a:solidFill>
            <a:round/>
            <a:headEnd/>
            <a:tailEnd/>
          </a:ln>
        </p:spPr>
        <p:txBody>
          <a:bodyPr wrap="none" anchor="ctr"/>
          <a:lstStyle/>
          <a:p>
            <a:endParaRPr lang="en-US"/>
          </a:p>
        </p:txBody>
      </p:sp>
      <p:sp>
        <p:nvSpPr>
          <p:cNvPr id="35850" name="Line 10"/>
          <p:cNvSpPr>
            <a:spLocks noChangeShapeType="1"/>
          </p:cNvSpPr>
          <p:nvPr/>
        </p:nvSpPr>
        <p:spPr bwMode="auto">
          <a:xfrm>
            <a:off x="4267200" y="2514600"/>
            <a:ext cx="914400" cy="0"/>
          </a:xfrm>
          <a:prstGeom prst="line">
            <a:avLst/>
          </a:prstGeom>
          <a:noFill/>
          <a:ln w="19050">
            <a:solidFill>
              <a:schemeClr val="tx1"/>
            </a:solidFill>
            <a:round/>
            <a:headEnd/>
            <a:tailEnd/>
          </a:ln>
        </p:spPr>
        <p:txBody>
          <a:bodyPr wrap="none" anchor="ctr"/>
          <a:lstStyle/>
          <a:p>
            <a:endParaRPr lang="en-US"/>
          </a:p>
        </p:txBody>
      </p:sp>
      <p:sp>
        <p:nvSpPr>
          <p:cNvPr id="35851" name="Line 11"/>
          <p:cNvSpPr>
            <a:spLocks noChangeShapeType="1"/>
          </p:cNvSpPr>
          <p:nvPr/>
        </p:nvSpPr>
        <p:spPr bwMode="auto">
          <a:xfrm flipV="1">
            <a:off x="5181600" y="2514600"/>
            <a:ext cx="0" cy="457200"/>
          </a:xfrm>
          <a:prstGeom prst="line">
            <a:avLst/>
          </a:prstGeom>
          <a:noFill/>
          <a:ln w="19050">
            <a:solidFill>
              <a:schemeClr val="tx1"/>
            </a:solidFill>
            <a:round/>
            <a:headEnd/>
            <a:tailEnd/>
          </a:ln>
        </p:spPr>
        <p:txBody>
          <a:bodyPr wrap="none" anchor="ctr"/>
          <a:lstStyle/>
          <a:p>
            <a:endParaRPr lang="en-US"/>
          </a:p>
        </p:txBody>
      </p:sp>
      <p:sp>
        <p:nvSpPr>
          <p:cNvPr id="35852" name="Line 12"/>
          <p:cNvSpPr>
            <a:spLocks noChangeShapeType="1"/>
          </p:cNvSpPr>
          <p:nvPr/>
        </p:nvSpPr>
        <p:spPr bwMode="auto">
          <a:xfrm>
            <a:off x="5181600" y="2971800"/>
            <a:ext cx="914400" cy="0"/>
          </a:xfrm>
          <a:prstGeom prst="line">
            <a:avLst/>
          </a:prstGeom>
          <a:noFill/>
          <a:ln w="19050">
            <a:solidFill>
              <a:schemeClr val="tx1"/>
            </a:solidFill>
            <a:round/>
            <a:headEnd/>
            <a:tailEnd/>
          </a:ln>
        </p:spPr>
        <p:txBody>
          <a:bodyPr wrap="none" anchor="ctr"/>
          <a:lstStyle/>
          <a:p>
            <a:endParaRPr lang="en-US"/>
          </a:p>
        </p:txBody>
      </p:sp>
      <p:sp>
        <p:nvSpPr>
          <p:cNvPr id="35853" name="Line 13"/>
          <p:cNvSpPr>
            <a:spLocks noChangeShapeType="1"/>
          </p:cNvSpPr>
          <p:nvPr/>
        </p:nvSpPr>
        <p:spPr bwMode="auto">
          <a:xfrm flipV="1">
            <a:off x="6096000" y="2514600"/>
            <a:ext cx="0" cy="457200"/>
          </a:xfrm>
          <a:prstGeom prst="line">
            <a:avLst/>
          </a:prstGeom>
          <a:noFill/>
          <a:ln w="19050">
            <a:solidFill>
              <a:schemeClr val="tx1"/>
            </a:solidFill>
            <a:round/>
            <a:headEnd/>
            <a:tailEnd/>
          </a:ln>
        </p:spPr>
        <p:txBody>
          <a:bodyPr wrap="none" anchor="ctr"/>
          <a:lstStyle/>
          <a:p>
            <a:endParaRPr lang="en-US"/>
          </a:p>
        </p:txBody>
      </p:sp>
      <p:sp>
        <p:nvSpPr>
          <p:cNvPr id="35854" name="Line 14"/>
          <p:cNvSpPr>
            <a:spLocks noChangeShapeType="1"/>
          </p:cNvSpPr>
          <p:nvPr/>
        </p:nvSpPr>
        <p:spPr bwMode="auto">
          <a:xfrm>
            <a:off x="6096000" y="2514600"/>
            <a:ext cx="914400" cy="0"/>
          </a:xfrm>
          <a:prstGeom prst="line">
            <a:avLst/>
          </a:prstGeom>
          <a:noFill/>
          <a:ln w="19050">
            <a:solidFill>
              <a:schemeClr val="tx1"/>
            </a:solidFill>
            <a:round/>
            <a:headEnd/>
            <a:tailEnd/>
          </a:ln>
        </p:spPr>
        <p:txBody>
          <a:bodyPr wrap="none" anchor="ctr"/>
          <a:lstStyle/>
          <a:p>
            <a:endParaRPr lang="en-US"/>
          </a:p>
        </p:txBody>
      </p:sp>
      <p:sp>
        <p:nvSpPr>
          <p:cNvPr id="35855" name="Line 15"/>
          <p:cNvSpPr>
            <a:spLocks noChangeShapeType="1"/>
          </p:cNvSpPr>
          <p:nvPr/>
        </p:nvSpPr>
        <p:spPr bwMode="auto">
          <a:xfrm flipV="1">
            <a:off x="7010400" y="2514600"/>
            <a:ext cx="0" cy="457200"/>
          </a:xfrm>
          <a:prstGeom prst="line">
            <a:avLst/>
          </a:prstGeom>
          <a:noFill/>
          <a:ln w="19050">
            <a:solidFill>
              <a:schemeClr val="tx1"/>
            </a:solidFill>
            <a:round/>
            <a:headEnd/>
            <a:tailEnd/>
          </a:ln>
        </p:spPr>
        <p:txBody>
          <a:bodyPr wrap="none" anchor="ctr"/>
          <a:lstStyle/>
          <a:p>
            <a:endParaRPr lang="en-US"/>
          </a:p>
        </p:txBody>
      </p:sp>
      <p:sp>
        <p:nvSpPr>
          <p:cNvPr id="35856" name="Line 16"/>
          <p:cNvSpPr>
            <a:spLocks noChangeShapeType="1"/>
          </p:cNvSpPr>
          <p:nvPr/>
        </p:nvSpPr>
        <p:spPr bwMode="auto">
          <a:xfrm>
            <a:off x="7010400" y="2971800"/>
            <a:ext cx="914400" cy="0"/>
          </a:xfrm>
          <a:prstGeom prst="line">
            <a:avLst/>
          </a:prstGeom>
          <a:noFill/>
          <a:ln w="19050">
            <a:solidFill>
              <a:schemeClr val="tx1"/>
            </a:solidFill>
            <a:round/>
            <a:headEnd/>
            <a:tailEnd/>
          </a:ln>
        </p:spPr>
        <p:txBody>
          <a:bodyPr wrap="none" anchor="ctr"/>
          <a:lstStyle/>
          <a:p>
            <a:endParaRPr lang="en-US"/>
          </a:p>
        </p:txBody>
      </p:sp>
      <p:sp>
        <p:nvSpPr>
          <p:cNvPr id="35857" name="Line 17"/>
          <p:cNvSpPr>
            <a:spLocks noChangeShapeType="1"/>
          </p:cNvSpPr>
          <p:nvPr/>
        </p:nvSpPr>
        <p:spPr bwMode="auto">
          <a:xfrm>
            <a:off x="3352800" y="3124200"/>
            <a:ext cx="0" cy="228600"/>
          </a:xfrm>
          <a:prstGeom prst="line">
            <a:avLst/>
          </a:prstGeom>
          <a:noFill/>
          <a:ln w="12700">
            <a:solidFill>
              <a:schemeClr val="tx1"/>
            </a:solidFill>
            <a:round/>
            <a:headEnd/>
            <a:tailEnd/>
          </a:ln>
        </p:spPr>
        <p:txBody>
          <a:bodyPr wrap="none" anchor="ctr"/>
          <a:lstStyle/>
          <a:p>
            <a:endParaRPr lang="en-US"/>
          </a:p>
        </p:txBody>
      </p:sp>
      <p:sp>
        <p:nvSpPr>
          <p:cNvPr id="35858" name="Line 18"/>
          <p:cNvSpPr>
            <a:spLocks noChangeShapeType="1"/>
          </p:cNvSpPr>
          <p:nvPr/>
        </p:nvSpPr>
        <p:spPr bwMode="auto">
          <a:xfrm>
            <a:off x="5181600" y="3124200"/>
            <a:ext cx="0" cy="228600"/>
          </a:xfrm>
          <a:prstGeom prst="line">
            <a:avLst/>
          </a:prstGeom>
          <a:noFill/>
          <a:ln w="12700">
            <a:solidFill>
              <a:schemeClr val="tx1"/>
            </a:solidFill>
            <a:round/>
            <a:headEnd/>
            <a:tailEnd/>
          </a:ln>
        </p:spPr>
        <p:txBody>
          <a:bodyPr wrap="none" anchor="ctr"/>
          <a:lstStyle/>
          <a:p>
            <a:endParaRPr lang="en-US"/>
          </a:p>
        </p:txBody>
      </p:sp>
      <p:sp>
        <p:nvSpPr>
          <p:cNvPr id="35859" name="Text Box 19"/>
          <p:cNvSpPr txBox="1">
            <a:spLocks noChangeArrowheads="1"/>
          </p:cNvSpPr>
          <p:nvPr/>
        </p:nvSpPr>
        <p:spPr bwMode="auto">
          <a:xfrm>
            <a:off x="3505200" y="3124200"/>
            <a:ext cx="1600200" cy="304800"/>
          </a:xfrm>
          <a:prstGeom prst="rect">
            <a:avLst/>
          </a:prstGeom>
          <a:noFill/>
          <a:ln w="12700">
            <a:noFill/>
            <a:miter lim="800000"/>
            <a:headEnd/>
            <a:tailEnd/>
          </a:ln>
        </p:spPr>
        <p:txBody>
          <a:bodyPr>
            <a:spAutoFit/>
          </a:bodyPr>
          <a:lstStyle/>
          <a:p>
            <a:pPr>
              <a:spcBef>
                <a:spcPct val="50000"/>
              </a:spcBef>
            </a:pPr>
            <a:r>
              <a:rPr lang="en-US" sz="1400" b="1">
                <a:solidFill>
                  <a:schemeClr val="tx1"/>
                </a:solidFill>
              </a:rPr>
              <a:t>one clock period</a:t>
            </a:r>
          </a:p>
        </p:txBody>
      </p:sp>
      <p:sp>
        <p:nvSpPr>
          <p:cNvPr id="35860" name="Line 20"/>
          <p:cNvSpPr>
            <a:spLocks noChangeShapeType="1"/>
          </p:cNvSpPr>
          <p:nvPr/>
        </p:nvSpPr>
        <p:spPr bwMode="auto">
          <a:xfrm flipH="1">
            <a:off x="3352800" y="3276600"/>
            <a:ext cx="228600" cy="0"/>
          </a:xfrm>
          <a:prstGeom prst="line">
            <a:avLst/>
          </a:prstGeom>
          <a:noFill/>
          <a:ln w="12700">
            <a:solidFill>
              <a:schemeClr val="tx1"/>
            </a:solidFill>
            <a:round/>
            <a:headEnd/>
            <a:tailEnd type="triangle" w="med" len="med"/>
          </a:ln>
        </p:spPr>
        <p:txBody>
          <a:bodyPr wrap="none" anchor="ctr"/>
          <a:lstStyle/>
          <a:p>
            <a:endParaRPr lang="en-US"/>
          </a:p>
        </p:txBody>
      </p:sp>
      <p:sp>
        <p:nvSpPr>
          <p:cNvPr id="35861" name="Line 21"/>
          <p:cNvSpPr>
            <a:spLocks noChangeShapeType="1"/>
          </p:cNvSpPr>
          <p:nvPr/>
        </p:nvSpPr>
        <p:spPr bwMode="auto">
          <a:xfrm>
            <a:off x="4953000" y="3276600"/>
            <a:ext cx="228600" cy="0"/>
          </a:xfrm>
          <a:prstGeom prst="line">
            <a:avLst/>
          </a:prstGeom>
          <a:noFill/>
          <a:ln w="12700">
            <a:solidFill>
              <a:schemeClr val="tx1"/>
            </a:solidFill>
            <a:round/>
            <a:headEnd/>
            <a:tailEnd type="triangle" w="med" len="med"/>
          </a:ln>
        </p:spPr>
        <p:txBody>
          <a:bodyPr wrap="none" anchor="ctr"/>
          <a:lstStyle/>
          <a:p>
            <a:endParaRPr lang="en-US"/>
          </a:p>
        </p:txBody>
      </p:sp>
      <p:sp>
        <p:nvSpPr>
          <p:cNvPr id="893974" name="Text Box 22"/>
          <p:cNvSpPr txBox="1">
            <a:spLocks noChangeArrowheads="1"/>
          </p:cNvSpPr>
          <p:nvPr/>
        </p:nvSpPr>
        <p:spPr bwMode="auto">
          <a:xfrm>
            <a:off x="1676400" y="3657600"/>
            <a:ext cx="5943600" cy="2862263"/>
          </a:xfrm>
          <a:prstGeom prst="rect">
            <a:avLst/>
          </a:prstGeom>
          <a:noFill/>
          <a:ln w="12700">
            <a:noFill/>
            <a:miter lim="800000"/>
            <a:headEnd/>
            <a:tailEnd/>
          </a:ln>
        </p:spPr>
        <p:txBody>
          <a:bodyPr>
            <a:spAutoFit/>
          </a:bodyPr>
          <a:lstStyle/>
          <a:p>
            <a:pPr>
              <a:spcBef>
                <a:spcPct val="50000"/>
              </a:spcBef>
            </a:pPr>
            <a:r>
              <a:rPr lang="en-US">
                <a:solidFill>
                  <a:schemeClr val="tx1"/>
                </a:solidFill>
              </a:rPr>
              <a:t>          10 nsec clock cycle  =&gt;  100 MHz clock rate</a:t>
            </a:r>
          </a:p>
          <a:p>
            <a:pPr>
              <a:spcBef>
                <a:spcPct val="50000"/>
              </a:spcBef>
            </a:pPr>
            <a:r>
              <a:rPr lang="en-US">
                <a:solidFill>
                  <a:schemeClr val="tx1"/>
                </a:solidFill>
              </a:rPr>
              <a:t>            5 nsec clock cycle  =&gt;  200 MHz clock rate</a:t>
            </a:r>
          </a:p>
          <a:p>
            <a:pPr>
              <a:spcBef>
                <a:spcPct val="50000"/>
              </a:spcBef>
            </a:pPr>
            <a:r>
              <a:rPr lang="en-US">
                <a:solidFill>
                  <a:schemeClr val="tx1"/>
                </a:solidFill>
              </a:rPr>
              <a:t>            2 nsec clock cycle  =&gt;  500 MHz clock rate</a:t>
            </a:r>
          </a:p>
          <a:p>
            <a:pPr>
              <a:spcBef>
                <a:spcPct val="50000"/>
              </a:spcBef>
            </a:pPr>
            <a:r>
              <a:rPr lang="en-US">
                <a:solidFill>
                  <a:schemeClr val="tx1"/>
                </a:solidFill>
              </a:rPr>
              <a:t>  1 nsec (10</a:t>
            </a:r>
            <a:r>
              <a:rPr lang="en-US" baseline="30000">
                <a:solidFill>
                  <a:schemeClr val="tx1"/>
                </a:solidFill>
              </a:rPr>
              <a:t>-9</a:t>
            </a:r>
            <a:r>
              <a:rPr lang="en-US">
                <a:solidFill>
                  <a:schemeClr val="tx1"/>
                </a:solidFill>
              </a:rPr>
              <a:t>) clock cycle   =&gt;  1 GHz (10</a:t>
            </a:r>
            <a:r>
              <a:rPr lang="en-US" baseline="30000">
                <a:solidFill>
                  <a:schemeClr val="tx1"/>
                </a:solidFill>
              </a:rPr>
              <a:t>9</a:t>
            </a:r>
            <a:r>
              <a:rPr lang="en-US">
                <a:solidFill>
                  <a:schemeClr val="tx1"/>
                </a:solidFill>
              </a:rPr>
              <a:t>) clock rate</a:t>
            </a:r>
          </a:p>
          <a:p>
            <a:pPr>
              <a:spcBef>
                <a:spcPct val="50000"/>
              </a:spcBef>
            </a:pPr>
            <a:r>
              <a:rPr lang="en-US">
                <a:solidFill>
                  <a:schemeClr val="tx1"/>
                </a:solidFill>
              </a:rPr>
              <a:t>        500 psec clock cycle  =&gt;   2 GHz clock rate</a:t>
            </a:r>
          </a:p>
          <a:p>
            <a:pPr>
              <a:spcBef>
                <a:spcPct val="50000"/>
              </a:spcBef>
            </a:pPr>
            <a:r>
              <a:rPr lang="en-US">
                <a:solidFill>
                  <a:schemeClr val="tx1"/>
                </a:solidFill>
              </a:rPr>
              <a:t>        250 psec clock cycle  =&gt;   4 GHz clock rate</a:t>
            </a:r>
          </a:p>
          <a:p>
            <a:pPr>
              <a:spcBef>
                <a:spcPct val="50000"/>
              </a:spcBef>
            </a:pPr>
            <a:r>
              <a:rPr lang="en-US">
                <a:solidFill>
                  <a:schemeClr val="tx1"/>
                </a:solidFill>
              </a:rPr>
              <a:t>        200 psec clock cycle  =&gt;   5 GHz clock rate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39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397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mtClean="0"/>
              <a:t>Improving Performance Example</a:t>
            </a:r>
          </a:p>
        </p:txBody>
      </p:sp>
      <p:sp>
        <p:nvSpPr>
          <p:cNvPr id="37891" name="Content Placeholder 2"/>
          <p:cNvSpPr>
            <a:spLocks noGrp="1"/>
          </p:cNvSpPr>
          <p:nvPr>
            <p:ph idx="1"/>
          </p:nvPr>
        </p:nvSpPr>
        <p:spPr>
          <a:xfrm>
            <a:off x="533400" y="914400"/>
            <a:ext cx="8153400" cy="1712913"/>
          </a:xfrm>
        </p:spPr>
        <p:txBody>
          <a:bodyPr/>
          <a:lstStyle/>
          <a:p>
            <a:r>
              <a:rPr lang="en-US" smtClean="0"/>
              <a:t>A program runs on computer A with a 2 GHz clock in 10 seconds.  What clock rate must computer B run at to run this program in 6 seconds?  Unfortunately, to accomplish this, computer B will require 1.2 times as many clock cycles as computer A to run the program.</a:t>
            </a:r>
          </a:p>
        </p:txBody>
      </p:sp>
      <p:grpSp>
        <p:nvGrpSpPr>
          <p:cNvPr id="2" name="Group 13"/>
          <p:cNvGrpSpPr>
            <a:grpSpLocks/>
          </p:cNvGrpSpPr>
          <p:nvPr/>
        </p:nvGrpSpPr>
        <p:grpSpPr bwMode="auto">
          <a:xfrm>
            <a:off x="381000" y="2819400"/>
            <a:ext cx="8458200" cy="765175"/>
            <a:chOff x="240" y="2736"/>
            <a:chExt cx="5328" cy="482"/>
          </a:xfrm>
        </p:grpSpPr>
        <p:sp>
          <p:nvSpPr>
            <p:cNvPr id="37902" name="Rectangle 10"/>
            <p:cNvSpPr>
              <a:spLocks noChangeArrowheads="1"/>
            </p:cNvSpPr>
            <p:nvPr/>
          </p:nvSpPr>
          <p:spPr bwMode="auto">
            <a:xfrm>
              <a:off x="288" y="2736"/>
              <a:ext cx="5280" cy="242"/>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a:solidFill>
                    <a:schemeClr val="tx1"/>
                  </a:solidFill>
                </a:rPr>
                <a:t>               CPU time</a:t>
              </a:r>
              <a:r>
                <a:rPr lang="en-US" sz="2400" baseline="-25000">
                  <a:solidFill>
                    <a:schemeClr val="tx1"/>
                  </a:solidFill>
                </a:rPr>
                <a:t>A</a:t>
              </a:r>
              <a:r>
                <a:rPr lang="en-US" sz="2400">
                  <a:solidFill>
                    <a:schemeClr val="tx1"/>
                  </a:solidFill>
                </a:rPr>
                <a:t>         CPU clock cycles</a:t>
              </a:r>
              <a:r>
                <a:rPr lang="en-US" sz="2400" baseline="-25000">
                  <a:solidFill>
                    <a:schemeClr val="tx1"/>
                  </a:solidFill>
                </a:rPr>
                <a:t>A</a:t>
              </a:r>
            </a:p>
          </p:txBody>
        </p:sp>
        <p:sp>
          <p:nvSpPr>
            <p:cNvPr id="37903" name="Rectangle 11"/>
            <p:cNvSpPr>
              <a:spLocks noChangeArrowheads="1"/>
            </p:cNvSpPr>
            <p:nvPr/>
          </p:nvSpPr>
          <p:spPr bwMode="auto">
            <a:xfrm>
              <a:off x="240" y="2976"/>
              <a:ext cx="4416" cy="242"/>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a:solidFill>
                    <a:schemeClr val="tx1"/>
                  </a:solidFill>
                </a:rPr>
                <a:t>                                               clock rate</a:t>
              </a:r>
              <a:r>
                <a:rPr lang="en-US" sz="2400" baseline="-25000">
                  <a:solidFill>
                    <a:schemeClr val="tx1"/>
                  </a:solidFill>
                </a:rPr>
                <a:t>A</a:t>
              </a:r>
              <a:r>
                <a:rPr lang="en-US" sz="2400">
                  <a:solidFill>
                    <a:schemeClr val="tx1"/>
                  </a:solidFill>
                </a:rPr>
                <a:t>   </a:t>
              </a:r>
            </a:p>
          </p:txBody>
        </p:sp>
        <p:sp>
          <p:nvSpPr>
            <p:cNvPr id="37904" name="Rectangle 12"/>
            <p:cNvSpPr>
              <a:spLocks noChangeArrowheads="1"/>
            </p:cNvSpPr>
            <p:nvPr/>
          </p:nvSpPr>
          <p:spPr bwMode="auto">
            <a:xfrm>
              <a:off x="240" y="2832"/>
              <a:ext cx="5328" cy="242"/>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a:solidFill>
                    <a:schemeClr val="tx1"/>
                  </a:solidFill>
                </a:rPr>
                <a:t>                                   =   -------------------------------</a:t>
              </a:r>
            </a:p>
          </p:txBody>
        </p:sp>
      </p:grpSp>
      <p:sp>
        <p:nvSpPr>
          <p:cNvPr id="8" name="Rectangle 3"/>
          <p:cNvSpPr txBox="1">
            <a:spLocks noChangeArrowheads="1"/>
          </p:cNvSpPr>
          <p:nvPr/>
        </p:nvSpPr>
        <p:spPr bwMode="auto">
          <a:xfrm>
            <a:off x="609600" y="3810000"/>
            <a:ext cx="8153400" cy="715963"/>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defRPr/>
            </a:pPr>
            <a:r>
              <a:rPr lang="en-US" sz="2400" kern="0" dirty="0">
                <a:solidFill>
                  <a:schemeClr val="tx1"/>
                </a:solidFill>
                <a:latin typeface="+mn-lt"/>
              </a:rPr>
              <a:t>CPU clock </a:t>
            </a:r>
            <a:r>
              <a:rPr lang="en-US" sz="2400" kern="0" dirty="0" err="1">
                <a:solidFill>
                  <a:schemeClr val="tx1"/>
                </a:solidFill>
                <a:latin typeface="+mn-lt"/>
              </a:rPr>
              <a:t>cycles</a:t>
            </a:r>
            <a:r>
              <a:rPr lang="en-US" sz="2400" kern="0" baseline="-25000" dirty="0" err="1">
                <a:solidFill>
                  <a:schemeClr val="tx1"/>
                </a:solidFill>
                <a:latin typeface="+mn-lt"/>
              </a:rPr>
              <a:t>A</a:t>
            </a:r>
            <a:r>
              <a:rPr lang="en-US" sz="2400" kern="0" dirty="0">
                <a:solidFill>
                  <a:schemeClr val="tx1"/>
                </a:solidFill>
                <a:latin typeface="+mn-lt"/>
              </a:rPr>
              <a:t> = 10 sec x 2 x 10</a:t>
            </a:r>
            <a:r>
              <a:rPr lang="en-US" sz="2400" kern="0" baseline="30000" dirty="0">
                <a:solidFill>
                  <a:schemeClr val="tx1"/>
                </a:solidFill>
                <a:latin typeface="+mn-lt"/>
              </a:rPr>
              <a:t>9</a:t>
            </a:r>
            <a:r>
              <a:rPr lang="en-US" sz="2400" kern="0" dirty="0">
                <a:solidFill>
                  <a:schemeClr val="tx1"/>
                </a:solidFill>
                <a:latin typeface="+mn-lt"/>
              </a:rPr>
              <a:t> cycles/sec 							= 20 x 10</a:t>
            </a:r>
            <a:r>
              <a:rPr lang="en-US" sz="2400" kern="0" baseline="30000" dirty="0">
                <a:solidFill>
                  <a:schemeClr val="tx1"/>
                </a:solidFill>
                <a:latin typeface="+mn-lt"/>
              </a:rPr>
              <a:t>9</a:t>
            </a:r>
            <a:r>
              <a:rPr lang="en-US" sz="2400" kern="0" dirty="0">
                <a:solidFill>
                  <a:schemeClr val="tx1"/>
                </a:solidFill>
                <a:latin typeface="+mn-lt"/>
              </a:rPr>
              <a:t> cycles</a:t>
            </a:r>
          </a:p>
        </p:txBody>
      </p:sp>
      <p:grpSp>
        <p:nvGrpSpPr>
          <p:cNvPr id="3" name="Group 13"/>
          <p:cNvGrpSpPr>
            <a:grpSpLocks/>
          </p:cNvGrpSpPr>
          <p:nvPr/>
        </p:nvGrpSpPr>
        <p:grpSpPr bwMode="auto">
          <a:xfrm>
            <a:off x="457200" y="4724400"/>
            <a:ext cx="8458200" cy="765175"/>
            <a:chOff x="240" y="2736"/>
            <a:chExt cx="5328" cy="482"/>
          </a:xfrm>
        </p:grpSpPr>
        <p:sp>
          <p:nvSpPr>
            <p:cNvPr id="37899" name="Rectangle 10"/>
            <p:cNvSpPr>
              <a:spLocks noChangeArrowheads="1"/>
            </p:cNvSpPr>
            <p:nvPr/>
          </p:nvSpPr>
          <p:spPr bwMode="auto">
            <a:xfrm>
              <a:off x="288" y="2736"/>
              <a:ext cx="5280" cy="242"/>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a:solidFill>
                    <a:schemeClr val="tx1"/>
                  </a:solidFill>
                </a:rPr>
                <a:t>               CPU time</a:t>
              </a:r>
              <a:r>
                <a:rPr lang="en-US" sz="2400" baseline="-25000">
                  <a:solidFill>
                    <a:schemeClr val="tx1"/>
                  </a:solidFill>
                </a:rPr>
                <a:t>B</a:t>
              </a:r>
              <a:r>
                <a:rPr lang="en-US" sz="2400">
                  <a:solidFill>
                    <a:schemeClr val="tx1"/>
                  </a:solidFill>
                </a:rPr>
                <a:t>         1.2 x 20 x 10</a:t>
              </a:r>
              <a:r>
                <a:rPr lang="en-US" sz="2400" baseline="30000">
                  <a:solidFill>
                    <a:schemeClr val="tx1"/>
                  </a:solidFill>
                </a:rPr>
                <a:t>9</a:t>
              </a:r>
              <a:r>
                <a:rPr lang="en-US" sz="2400">
                  <a:solidFill>
                    <a:schemeClr val="tx1"/>
                  </a:solidFill>
                </a:rPr>
                <a:t> cycles</a:t>
              </a:r>
              <a:endParaRPr lang="en-US" sz="2400" baseline="-25000">
                <a:solidFill>
                  <a:schemeClr val="tx1"/>
                </a:solidFill>
              </a:endParaRPr>
            </a:p>
          </p:txBody>
        </p:sp>
        <p:sp>
          <p:nvSpPr>
            <p:cNvPr id="37900" name="Rectangle 11"/>
            <p:cNvSpPr>
              <a:spLocks noChangeArrowheads="1"/>
            </p:cNvSpPr>
            <p:nvPr/>
          </p:nvSpPr>
          <p:spPr bwMode="auto">
            <a:xfrm>
              <a:off x="240" y="2976"/>
              <a:ext cx="4416" cy="242"/>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a:solidFill>
                    <a:schemeClr val="tx1"/>
                  </a:solidFill>
                </a:rPr>
                <a:t>                                                clock rate</a:t>
              </a:r>
              <a:r>
                <a:rPr lang="en-US" sz="2400" baseline="-25000">
                  <a:solidFill>
                    <a:schemeClr val="tx1"/>
                  </a:solidFill>
                </a:rPr>
                <a:t>B</a:t>
              </a:r>
              <a:r>
                <a:rPr lang="en-US" sz="2400">
                  <a:solidFill>
                    <a:schemeClr val="tx1"/>
                  </a:solidFill>
                </a:rPr>
                <a:t>   </a:t>
              </a:r>
            </a:p>
          </p:txBody>
        </p:sp>
        <p:sp>
          <p:nvSpPr>
            <p:cNvPr id="37901" name="Rectangle 12"/>
            <p:cNvSpPr>
              <a:spLocks noChangeArrowheads="1"/>
            </p:cNvSpPr>
            <p:nvPr/>
          </p:nvSpPr>
          <p:spPr bwMode="auto">
            <a:xfrm>
              <a:off x="240" y="2832"/>
              <a:ext cx="5328" cy="242"/>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a:solidFill>
                    <a:schemeClr val="tx1"/>
                  </a:solidFill>
                </a:rPr>
                <a:t>                                   =   -------------------------------</a:t>
              </a:r>
            </a:p>
          </p:txBody>
        </p:sp>
      </p:grpSp>
      <p:grpSp>
        <p:nvGrpSpPr>
          <p:cNvPr id="4" name="Group 13"/>
          <p:cNvGrpSpPr>
            <a:grpSpLocks/>
          </p:cNvGrpSpPr>
          <p:nvPr/>
        </p:nvGrpSpPr>
        <p:grpSpPr bwMode="auto">
          <a:xfrm>
            <a:off x="457200" y="5638800"/>
            <a:ext cx="8458200" cy="765175"/>
            <a:chOff x="240" y="2736"/>
            <a:chExt cx="5328" cy="482"/>
          </a:xfrm>
        </p:grpSpPr>
        <p:sp>
          <p:nvSpPr>
            <p:cNvPr id="37896" name="Rectangle 10"/>
            <p:cNvSpPr>
              <a:spLocks noChangeArrowheads="1"/>
            </p:cNvSpPr>
            <p:nvPr/>
          </p:nvSpPr>
          <p:spPr bwMode="auto">
            <a:xfrm>
              <a:off x="288" y="2736"/>
              <a:ext cx="5280" cy="242"/>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a:solidFill>
                    <a:schemeClr val="tx1"/>
                  </a:solidFill>
                </a:rPr>
                <a:t>               clock rate</a:t>
              </a:r>
              <a:r>
                <a:rPr lang="en-US" sz="2400" baseline="-25000">
                  <a:solidFill>
                    <a:schemeClr val="tx1"/>
                  </a:solidFill>
                </a:rPr>
                <a:t>B</a:t>
              </a:r>
              <a:r>
                <a:rPr lang="en-US" sz="2400">
                  <a:solidFill>
                    <a:schemeClr val="tx1"/>
                  </a:solidFill>
                </a:rPr>
                <a:t>         1.2 x 20 x 10</a:t>
              </a:r>
              <a:r>
                <a:rPr lang="en-US" sz="2400" baseline="30000">
                  <a:solidFill>
                    <a:schemeClr val="tx1"/>
                  </a:solidFill>
                </a:rPr>
                <a:t>9</a:t>
              </a:r>
              <a:r>
                <a:rPr lang="en-US" sz="2400">
                  <a:solidFill>
                    <a:schemeClr val="tx1"/>
                  </a:solidFill>
                </a:rPr>
                <a:t> cycles</a:t>
              </a:r>
              <a:endParaRPr lang="en-US" sz="2400" baseline="-25000">
                <a:solidFill>
                  <a:schemeClr val="tx1"/>
                </a:solidFill>
              </a:endParaRPr>
            </a:p>
          </p:txBody>
        </p:sp>
        <p:sp>
          <p:nvSpPr>
            <p:cNvPr id="37897" name="Rectangle 11"/>
            <p:cNvSpPr>
              <a:spLocks noChangeArrowheads="1"/>
            </p:cNvSpPr>
            <p:nvPr/>
          </p:nvSpPr>
          <p:spPr bwMode="auto">
            <a:xfrm>
              <a:off x="240" y="2976"/>
              <a:ext cx="4416" cy="242"/>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a:solidFill>
                    <a:schemeClr val="tx1"/>
                  </a:solidFill>
                </a:rPr>
                <a:t>                                                 6 seconds</a:t>
              </a:r>
            </a:p>
          </p:txBody>
        </p:sp>
        <p:sp>
          <p:nvSpPr>
            <p:cNvPr id="37898" name="Rectangle 12"/>
            <p:cNvSpPr>
              <a:spLocks noChangeArrowheads="1"/>
            </p:cNvSpPr>
            <p:nvPr/>
          </p:nvSpPr>
          <p:spPr bwMode="auto">
            <a:xfrm>
              <a:off x="240" y="2832"/>
              <a:ext cx="5328" cy="242"/>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a:solidFill>
                    <a:schemeClr val="tx1"/>
                  </a:solidFill>
                </a:rPr>
                <a:t>                                   =   ------------------------------- = 4 GHz</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Clock Cycles per Instruction</a:t>
            </a:r>
          </a:p>
        </p:txBody>
      </p:sp>
      <p:sp>
        <p:nvSpPr>
          <p:cNvPr id="38915" name="Rectangle 3"/>
          <p:cNvSpPr>
            <a:spLocks noGrp="1" noChangeArrowheads="1"/>
          </p:cNvSpPr>
          <p:nvPr>
            <p:ph type="body" sz="half" idx="1"/>
          </p:nvPr>
        </p:nvSpPr>
        <p:spPr>
          <a:xfrm>
            <a:off x="533400" y="838200"/>
            <a:ext cx="8229600" cy="1624034"/>
          </a:xfrm>
        </p:spPr>
        <p:txBody>
          <a:bodyPr/>
          <a:lstStyle/>
          <a:p>
            <a:r>
              <a:rPr lang="en-US" dirty="0" smtClean="0"/>
              <a:t>Not all instructions take the same amount of time to execute</a:t>
            </a:r>
          </a:p>
          <a:p>
            <a:pPr lvl="1"/>
            <a:r>
              <a:rPr lang="en-US" dirty="0" smtClean="0"/>
              <a:t>One way to think about execution time is that it equals the number of instructions executed multiplied by the average time per instruction</a:t>
            </a:r>
          </a:p>
        </p:txBody>
      </p:sp>
      <p:sp>
        <p:nvSpPr>
          <p:cNvPr id="908293" name="Rectangle 5"/>
          <p:cNvSpPr>
            <a:spLocks noChangeArrowheads="1"/>
          </p:cNvSpPr>
          <p:nvPr/>
        </p:nvSpPr>
        <p:spPr bwMode="auto">
          <a:xfrm>
            <a:off x="457200" y="3733800"/>
            <a:ext cx="8153400" cy="1100814"/>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en-US" sz="2400" dirty="0"/>
              <a:t>Clock cycles per instruction</a:t>
            </a:r>
            <a:r>
              <a:rPr lang="en-US" sz="2400" dirty="0">
                <a:solidFill>
                  <a:schemeClr val="tx1"/>
                </a:solidFill>
              </a:rPr>
              <a:t> (CPI) – the </a:t>
            </a:r>
            <a:r>
              <a:rPr lang="en-US" sz="2400" dirty="0" smtClean="0">
                <a:solidFill>
                  <a:schemeClr val="tx1"/>
                </a:solidFill>
              </a:rPr>
              <a:t>average number </a:t>
            </a:r>
            <a:r>
              <a:rPr lang="en-US" sz="2400" dirty="0">
                <a:solidFill>
                  <a:schemeClr val="tx1"/>
                </a:solidFill>
              </a:rPr>
              <a:t>of clock cycles each instruction takes to execute</a:t>
            </a:r>
          </a:p>
          <a:p>
            <a:pPr marL="741363" lvl="1" indent="-246063">
              <a:lnSpc>
                <a:spcPct val="85000"/>
              </a:lnSpc>
              <a:spcBef>
                <a:spcPct val="40000"/>
              </a:spcBef>
              <a:buClr>
                <a:schemeClr val="accent1"/>
              </a:buClr>
              <a:buSzPct val="75000"/>
              <a:buFont typeface="Monotype Sorts" pitchFamily="2" charset="2"/>
              <a:buChar char="l"/>
            </a:pPr>
            <a:r>
              <a:rPr lang="en-US" sz="2000" dirty="0">
                <a:solidFill>
                  <a:schemeClr val="tx1"/>
                </a:solidFill>
              </a:rPr>
              <a:t>A way to compare two different implementations of the same ISA</a:t>
            </a:r>
          </a:p>
        </p:txBody>
      </p:sp>
      <p:grpSp>
        <p:nvGrpSpPr>
          <p:cNvPr id="2" name="Group 10"/>
          <p:cNvGrpSpPr>
            <a:grpSpLocks/>
          </p:cNvGrpSpPr>
          <p:nvPr/>
        </p:nvGrpSpPr>
        <p:grpSpPr bwMode="auto">
          <a:xfrm>
            <a:off x="381000" y="2590800"/>
            <a:ext cx="8534400" cy="762000"/>
            <a:chOff x="288" y="1776"/>
            <a:chExt cx="5376" cy="480"/>
          </a:xfrm>
        </p:grpSpPr>
        <p:sp>
          <p:nvSpPr>
            <p:cNvPr id="38937" name="Rectangle 7"/>
            <p:cNvSpPr>
              <a:spLocks noChangeArrowheads="1"/>
            </p:cNvSpPr>
            <p:nvPr/>
          </p:nvSpPr>
          <p:spPr bwMode="auto">
            <a:xfrm>
              <a:off x="384" y="1776"/>
              <a:ext cx="5280" cy="239"/>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dirty="0">
                  <a:solidFill>
                    <a:schemeClr val="tx1"/>
                  </a:solidFill>
                </a:rPr>
                <a:t># CPU clock cycles      # Instructions     Average clock cycles</a:t>
              </a:r>
            </a:p>
          </p:txBody>
        </p:sp>
        <p:sp>
          <p:nvSpPr>
            <p:cNvPr id="38938" name="Rectangle 8"/>
            <p:cNvSpPr>
              <a:spLocks noChangeArrowheads="1"/>
            </p:cNvSpPr>
            <p:nvPr/>
          </p:nvSpPr>
          <p:spPr bwMode="auto">
            <a:xfrm>
              <a:off x="336" y="2016"/>
              <a:ext cx="5136" cy="240"/>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a:solidFill>
                    <a:schemeClr val="tx1"/>
                  </a:solidFill>
                </a:rPr>
                <a:t>     for a program           for a program          per instruction   </a:t>
              </a:r>
            </a:p>
          </p:txBody>
        </p:sp>
        <p:sp>
          <p:nvSpPr>
            <p:cNvPr id="38939" name="Rectangle 9"/>
            <p:cNvSpPr>
              <a:spLocks noChangeArrowheads="1"/>
            </p:cNvSpPr>
            <p:nvPr/>
          </p:nvSpPr>
          <p:spPr bwMode="auto">
            <a:xfrm>
              <a:off x="288" y="1920"/>
              <a:ext cx="5328" cy="239"/>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a:solidFill>
                    <a:schemeClr val="tx1"/>
                  </a:solidFill>
                </a:rPr>
                <a:t>                                  =                          x</a:t>
              </a:r>
            </a:p>
          </p:txBody>
        </p:sp>
      </p:grpSp>
      <p:graphicFrame>
        <p:nvGraphicFramePr>
          <p:cNvPr id="908337" name="Group 49"/>
          <p:cNvGraphicFramePr>
            <a:graphicFrameLocks noGrp="1"/>
          </p:cNvGraphicFramePr>
          <p:nvPr>
            <p:ph sz="half" idx="2"/>
          </p:nvPr>
        </p:nvGraphicFramePr>
        <p:xfrm>
          <a:off x="2133600" y="5105400"/>
          <a:ext cx="4800600" cy="1179576"/>
        </p:xfrm>
        <a:graphic>
          <a:graphicData uri="http://schemas.openxmlformats.org/drawingml/2006/table">
            <a:tbl>
              <a:tblPr/>
              <a:tblGrid>
                <a:gridCol w="1000125"/>
                <a:gridCol w="1266825"/>
                <a:gridCol w="1266825"/>
                <a:gridCol w="1266825"/>
              </a:tblGrid>
              <a:tr h="381000">
                <a:tc rowSpan="2">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2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200" b="0" i="0" u="none" strike="noStrike" cap="none" normalizeH="0" baseline="0" smtClean="0">
                          <a:ln>
                            <a:noFill/>
                          </a:ln>
                          <a:solidFill>
                            <a:schemeClr val="tx1"/>
                          </a:solidFill>
                          <a:effectLst/>
                          <a:latin typeface="Arial" pitchFamily="34" charset="0"/>
                        </a:rPr>
                        <a:t>CPI for this instruction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293688">
                <a:tc vMerge="1">
                  <a:txBody>
                    <a:bodyPr/>
                    <a:lstStyle/>
                    <a:p>
                      <a:endParaRPr lang="en-US"/>
                    </a:p>
                  </a:txBody>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200" b="0" i="0" u="none" strike="noStrike" cap="none" normalizeH="0" baseline="0" smtClean="0">
                          <a:ln>
                            <a:noFill/>
                          </a:ln>
                          <a:solidFill>
                            <a:schemeClr val="tx1"/>
                          </a:solidFill>
                          <a:effectLst/>
                          <a:latin typeface="Arial"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200" b="0" i="0" u="none" strike="noStrike" cap="none" normalizeH="0" baseline="0" smtClean="0">
                          <a:ln>
                            <a:noFill/>
                          </a:ln>
                          <a:solidFill>
                            <a:schemeClr val="tx1"/>
                          </a:solidFill>
                          <a:effectLst/>
                          <a:latin typeface="Arial"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200" b="0" i="0" u="none" strike="noStrike" cap="none" normalizeH="0" baseline="0" smtClean="0">
                          <a:ln>
                            <a:noFill/>
                          </a:ln>
                          <a:solidFill>
                            <a:schemeClr val="tx1"/>
                          </a:solidFill>
                          <a:effectLst/>
                          <a:latin typeface="Arial" pitchFamily="34"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257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200" b="0" i="0" u="none" strike="noStrike" cap="none" normalizeH="0" baseline="0" smtClean="0">
                          <a:ln>
                            <a:noFill/>
                          </a:ln>
                          <a:solidFill>
                            <a:schemeClr val="tx1"/>
                          </a:solidFill>
                          <a:effectLst/>
                          <a:latin typeface="Arial" pitchFamily="34" charset="0"/>
                        </a:rPr>
                        <a:t>CPI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200" b="0" i="0" u="none" strike="noStrike" cap="none" normalizeH="0" baseline="0" smtClean="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200" b="0" i="0" u="none" strike="noStrike" cap="none" normalizeH="0" baseline="0" smtClean="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200" b="0" i="0" u="none" strike="noStrike" cap="none" normalizeH="0" baseline="0" smtClean="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829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083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29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Using the Performance Equation</a:t>
            </a:r>
          </a:p>
        </p:txBody>
      </p:sp>
      <p:sp>
        <p:nvSpPr>
          <p:cNvPr id="40963" name="Content Placeholder 2"/>
          <p:cNvSpPr>
            <a:spLocks noGrp="1"/>
          </p:cNvSpPr>
          <p:nvPr>
            <p:ph idx="1"/>
          </p:nvPr>
        </p:nvSpPr>
        <p:spPr>
          <a:xfrm>
            <a:off x="533400" y="914400"/>
            <a:ext cx="8305800" cy="1752600"/>
          </a:xfrm>
        </p:spPr>
        <p:txBody>
          <a:bodyPr/>
          <a:lstStyle/>
          <a:p>
            <a:r>
              <a:rPr lang="en-US" dirty="0" smtClean="0"/>
              <a:t>Computers A and B implement the same ISA.  Computer A has a clock cycle time of 250 </a:t>
            </a:r>
            <a:r>
              <a:rPr lang="en-US" dirty="0" err="1" smtClean="0"/>
              <a:t>ps</a:t>
            </a:r>
            <a:r>
              <a:rPr lang="en-US" dirty="0" smtClean="0"/>
              <a:t> and an effective CPI of 2.0 for some program and computer B has a clock cycle time of 500 </a:t>
            </a:r>
            <a:r>
              <a:rPr lang="en-US" dirty="0" err="1" smtClean="0"/>
              <a:t>ps</a:t>
            </a:r>
            <a:r>
              <a:rPr lang="en-US" dirty="0" smtClean="0"/>
              <a:t> and an effective CPI of 1.2 for the same program.  Which computer is faster and by how much?</a:t>
            </a:r>
          </a:p>
        </p:txBody>
      </p:sp>
      <p:sp>
        <p:nvSpPr>
          <p:cNvPr id="4" name="Content Placeholder 2"/>
          <p:cNvSpPr txBox="1">
            <a:spLocks/>
          </p:cNvSpPr>
          <p:nvPr/>
        </p:nvSpPr>
        <p:spPr bwMode="auto">
          <a:xfrm>
            <a:off x="533400" y="2743200"/>
            <a:ext cx="8305800" cy="715963"/>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defRPr/>
            </a:pPr>
            <a:r>
              <a:rPr lang="en-US" sz="2400" kern="0" dirty="0">
                <a:solidFill>
                  <a:schemeClr val="tx1"/>
                </a:solidFill>
                <a:latin typeface="+mn-lt"/>
              </a:rPr>
              <a:t>Each computer executes the same number of instructions, </a:t>
            </a:r>
            <a:r>
              <a:rPr lang="en-US" sz="2400" i="1" kern="0" dirty="0">
                <a:solidFill>
                  <a:schemeClr val="tx1"/>
                </a:solidFill>
                <a:latin typeface="+mn-lt"/>
              </a:rPr>
              <a:t>I</a:t>
            </a:r>
            <a:r>
              <a:rPr lang="en-US" sz="2400" kern="0" dirty="0">
                <a:solidFill>
                  <a:schemeClr val="tx1"/>
                </a:solidFill>
                <a:latin typeface="+mn-lt"/>
              </a:rPr>
              <a:t>, so</a:t>
            </a:r>
          </a:p>
        </p:txBody>
      </p:sp>
      <p:sp>
        <p:nvSpPr>
          <p:cNvPr id="5" name="Content Placeholder 2"/>
          <p:cNvSpPr txBox="1">
            <a:spLocks/>
          </p:cNvSpPr>
          <p:nvPr/>
        </p:nvSpPr>
        <p:spPr bwMode="auto">
          <a:xfrm>
            <a:off x="457200" y="3505200"/>
            <a:ext cx="8305800" cy="384175"/>
          </a:xfrm>
          <a:prstGeom prst="rect">
            <a:avLst/>
          </a:prstGeom>
          <a:noFill/>
          <a:ln w="12700">
            <a:noFill/>
            <a:miter lim="800000"/>
            <a:headEnd/>
            <a:tailEnd/>
          </a:ln>
        </p:spPr>
        <p:txBody>
          <a:bodyPr lIns="63500" tIns="25400" rIns="63500" bIns="25400">
            <a:spAutoFit/>
          </a:bodyPr>
          <a:lstStyle/>
          <a:p>
            <a:pPr marL="287338" indent="-287338" algn="ctr">
              <a:lnSpc>
                <a:spcPct val="90000"/>
              </a:lnSpc>
              <a:spcBef>
                <a:spcPct val="65000"/>
              </a:spcBef>
              <a:buClr>
                <a:schemeClr val="accent1"/>
              </a:buClr>
              <a:buSzPct val="75000"/>
              <a:defRPr/>
            </a:pPr>
            <a:r>
              <a:rPr lang="en-US" sz="2400" kern="0" dirty="0">
                <a:solidFill>
                  <a:schemeClr val="tx1"/>
                </a:solidFill>
                <a:latin typeface="+mn-lt"/>
              </a:rPr>
              <a:t>CPU </a:t>
            </a:r>
            <a:r>
              <a:rPr lang="en-US" sz="2400" kern="0" dirty="0" err="1">
                <a:solidFill>
                  <a:schemeClr val="tx1"/>
                </a:solidFill>
                <a:latin typeface="+mn-lt"/>
              </a:rPr>
              <a:t>time</a:t>
            </a:r>
            <a:r>
              <a:rPr lang="en-US" sz="2400" kern="0" baseline="-25000" dirty="0" err="1">
                <a:solidFill>
                  <a:schemeClr val="tx1"/>
                </a:solidFill>
                <a:latin typeface="+mn-lt"/>
              </a:rPr>
              <a:t>A</a:t>
            </a:r>
            <a:r>
              <a:rPr lang="en-US" sz="2400" kern="0" dirty="0">
                <a:solidFill>
                  <a:schemeClr val="tx1"/>
                </a:solidFill>
                <a:latin typeface="+mn-lt"/>
              </a:rPr>
              <a:t> = </a:t>
            </a:r>
            <a:r>
              <a:rPr lang="en-US" sz="2400" i="1" kern="0" dirty="0">
                <a:solidFill>
                  <a:schemeClr val="tx1"/>
                </a:solidFill>
                <a:latin typeface="+mn-lt"/>
              </a:rPr>
              <a:t>I</a:t>
            </a:r>
            <a:r>
              <a:rPr lang="en-US" sz="2400" kern="0" dirty="0">
                <a:solidFill>
                  <a:schemeClr val="tx1"/>
                </a:solidFill>
                <a:latin typeface="+mn-lt"/>
              </a:rPr>
              <a:t> x 2.0 x 250 </a:t>
            </a:r>
            <a:r>
              <a:rPr lang="en-US" sz="2400" kern="0" dirty="0" err="1">
                <a:solidFill>
                  <a:schemeClr val="tx1"/>
                </a:solidFill>
                <a:latin typeface="+mn-lt"/>
              </a:rPr>
              <a:t>ps</a:t>
            </a:r>
            <a:r>
              <a:rPr lang="en-US" sz="2400" kern="0" dirty="0">
                <a:solidFill>
                  <a:schemeClr val="tx1"/>
                </a:solidFill>
                <a:latin typeface="+mn-lt"/>
              </a:rPr>
              <a:t> = 500 x</a:t>
            </a:r>
            <a:r>
              <a:rPr lang="en-US" sz="2400" i="1" kern="0" dirty="0">
                <a:solidFill>
                  <a:schemeClr val="tx1"/>
                </a:solidFill>
                <a:latin typeface="+mn-lt"/>
              </a:rPr>
              <a:t> I </a:t>
            </a:r>
            <a:r>
              <a:rPr lang="en-US" sz="2400" kern="0" dirty="0" err="1">
                <a:solidFill>
                  <a:schemeClr val="tx1"/>
                </a:solidFill>
                <a:latin typeface="+mn-lt"/>
              </a:rPr>
              <a:t>ps</a:t>
            </a:r>
            <a:endParaRPr lang="en-US" sz="2400" kern="0" dirty="0">
              <a:solidFill>
                <a:schemeClr val="tx1"/>
              </a:solidFill>
              <a:latin typeface="+mn-lt"/>
            </a:endParaRPr>
          </a:p>
        </p:txBody>
      </p:sp>
      <p:sp>
        <p:nvSpPr>
          <p:cNvPr id="6" name="Content Placeholder 2"/>
          <p:cNvSpPr txBox="1">
            <a:spLocks/>
          </p:cNvSpPr>
          <p:nvPr/>
        </p:nvSpPr>
        <p:spPr bwMode="auto">
          <a:xfrm>
            <a:off x="457200" y="4038600"/>
            <a:ext cx="8305800" cy="384175"/>
          </a:xfrm>
          <a:prstGeom prst="rect">
            <a:avLst/>
          </a:prstGeom>
          <a:noFill/>
          <a:ln w="12700">
            <a:noFill/>
            <a:miter lim="800000"/>
            <a:headEnd/>
            <a:tailEnd/>
          </a:ln>
        </p:spPr>
        <p:txBody>
          <a:bodyPr lIns="63500" tIns="25400" rIns="63500" bIns="25400">
            <a:spAutoFit/>
          </a:bodyPr>
          <a:lstStyle/>
          <a:p>
            <a:pPr marL="287338" indent="-287338" algn="ctr">
              <a:lnSpc>
                <a:spcPct val="90000"/>
              </a:lnSpc>
              <a:spcBef>
                <a:spcPct val="65000"/>
              </a:spcBef>
              <a:buClr>
                <a:schemeClr val="accent1"/>
              </a:buClr>
              <a:buSzPct val="75000"/>
              <a:defRPr/>
            </a:pPr>
            <a:r>
              <a:rPr lang="en-US" sz="2400" kern="0" dirty="0">
                <a:solidFill>
                  <a:schemeClr val="tx1"/>
                </a:solidFill>
                <a:latin typeface="+mn-lt"/>
              </a:rPr>
              <a:t>CPU </a:t>
            </a:r>
            <a:r>
              <a:rPr lang="en-US" sz="2400" kern="0" dirty="0" err="1">
                <a:solidFill>
                  <a:schemeClr val="tx1"/>
                </a:solidFill>
                <a:latin typeface="+mn-lt"/>
              </a:rPr>
              <a:t>time</a:t>
            </a:r>
            <a:r>
              <a:rPr lang="en-US" sz="2400" kern="0" baseline="-25000" dirty="0" err="1">
                <a:solidFill>
                  <a:schemeClr val="tx1"/>
                </a:solidFill>
                <a:latin typeface="+mn-lt"/>
              </a:rPr>
              <a:t>B</a:t>
            </a:r>
            <a:r>
              <a:rPr lang="en-US" sz="2400" kern="0" dirty="0">
                <a:solidFill>
                  <a:schemeClr val="tx1"/>
                </a:solidFill>
                <a:latin typeface="+mn-lt"/>
              </a:rPr>
              <a:t> = </a:t>
            </a:r>
            <a:r>
              <a:rPr lang="en-US" sz="2400" i="1" kern="0" dirty="0">
                <a:solidFill>
                  <a:schemeClr val="tx1"/>
                </a:solidFill>
                <a:latin typeface="+mn-lt"/>
              </a:rPr>
              <a:t>I</a:t>
            </a:r>
            <a:r>
              <a:rPr lang="en-US" sz="2400" kern="0" dirty="0">
                <a:solidFill>
                  <a:schemeClr val="tx1"/>
                </a:solidFill>
                <a:latin typeface="+mn-lt"/>
              </a:rPr>
              <a:t> x 1.2 x 500 </a:t>
            </a:r>
            <a:r>
              <a:rPr lang="en-US" sz="2400" kern="0" dirty="0" err="1">
                <a:solidFill>
                  <a:schemeClr val="tx1"/>
                </a:solidFill>
                <a:latin typeface="+mn-lt"/>
              </a:rPr>
              <a:t>ps</a:t>
            </a:r>
            <a:r>
              <a:rPr lang="en-US" sz="2400" kern="0" dirty="0">
                <a:solidFill>
                  <a:schemeClr val="tx1"/>
                </a:solidFill>
                <a:latin typeface="+mn-lt"/>
              </a:rPr>
              <a:t> = 600 x</a:t>
            </a:r>
            <a:r>
              <a:rPr lang="en-US" sz="2400" i="1" kern="0" dirty="0">
                <a:solidFill>
                  <a:schemeClr val="tx1"/>
                </a:solidFill>
                <a:latin typeface="+mn-lt"/>
              </a:rPr>
              <a:t> I </a:t>
            </a:r>
            <a:r>
              <a:rPr lang="en-US" sz="2400" kern="0" dirty="0" err="1">
                <a:solidFill>
                  <a:schemeClr val="tx1"/>
                </a:solidFill>
                <a:latin typeface="+mn-lt"/>
              </a:rPr>
              <a:t>ps</a:t>
            </a:r>
            <a:endParaRPr lang="en-US" sz="2400" kern="0" dirty="0">
              <a:solidFill>
                <a:schemeClr val="tx1"/>
              </a:solidFill>
              <a:latin typeface="+mn-lt"/>
            </a:endParaRPr>
          </a:p>
        </p:txBody>
      </p:sp>
      <p:sp>
        <p:nvSpPr>
          <p:cNvPr id="7" name="Content Placeholder 2"/>
          <p:cNvSpPr txBox="1">
            <a:spLocks/>
          </p:cNvSpPr>
          <p:nvPr/>
        </p:nvSpPr>
        <p:spPr bwMode="auto">
          <a:xfrm>
            <a:off x="457200" y="4724400"/>
            <a:ext cx="8305800" cy="384175"/>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defRPr/>
            </a:pPr>
            <a:r>
              <a:rPr lang="en-US" sz="2400" kern="0" dirty="0">
                <a:solidFill>
                  <a:schemeClr val="tx1"/>
                </a:solidFill>
                <a:latin typeface="+mn-lt"/>
              </a:rPr>
              <a:t>Clearly, A is faster   … by the ratio of execution times</a:t>
            </a:r>
          </a:p>
        </p:txBody>
      </p:sp>
      <p:grpSp>
        <p:nvGrpSpPr>
          <p:cNvPr id="2" name="Group 10"/>
          <p:cNvGrpSpPr>
            <a:grpSpLocks/>
          </p:cNvGrpSpPr>
          <p:nvPr/>
        </p:nvGrpSpPr>
        <p:grpSpPr bwMode="auto">
          <a:xfrm>
            <a:off x="0" y="5334000"/>
            <a:ext cx="9144000" cy="841375"/>
            <a:chOff x="240" y="2448"/>
            <a:chExt cx="5184" cy="530"/>
          </a:xfrm>
        </p:grpSpPr>
        <p:sp>
          <p:nvSpPr>
            <p:cNvPr id="40969" name="Rectangle 7"/>
            <p:cNvSpPr>
              <a:spLocks noChangeArrowheads="1"/>
            </p:cNvSpPr>
            <p:nvPr/>
          </p:nvSpPr>
          <p:spPr bwMode="auto">
            <a:xfrm>
              <a:off x="240" y="2448"/>
              <a:ext cx="5136" cy="242"/>
            </a:xfrm>
            <a:prstGeom prst="rect">
              <a:avLst/>
            </a:prstGeom>
            <a:noFill/>
            <a:ln w="12700">
              <a:noFill/>
              <a:miter lim="800000"/>
              <a:headEnd/>
              <a:tailEnd/>
            </a:ln>
          </p:spPr>
          <p:txBody>
            <a:bodyPr lIns="63500" tIns="25400" rIns="63500" bIns="25400">
              <a:spAutoFit/>
            </a:bodyPr>
            <a:lstStyle/>
            <a:p>
              <a:pPr marL="287338" indent="-287338" algn="ctr">
                <a:lnSpc>
                  <a:spcPct val="90000"/>
                </a:lnSpc>
                <a:spcBef>
                  <a:spcPct val="65000"/>
                </a:spcBef>
                <a:buClr>
                  <a:schemeClr val="accent1"/>
                </a:buClr>
                <a:buSzPct val="75000"/>
                <a:buFont typeface="Wingdings" pitchFamily="2" charset="2"/>
                <a:buNone/>
              </a:pPr>
              <a:r>
                <a:rPr lang="en-US" sz="2400">
                  <a:solidFill>
                    <a:schemeClr val="tx1"/>
                  </a:solidFill>
                </a:rPr>
                <a:t>performance</a:t>
              </a:r>
              <a:r>
                <a:rPr lang="en-US" sz="2400" baseline="-25000">
                  <a:solidFill>
                    <a:schemeClr val="tx1"/>
                  </a:solidFill>
                </a:rPr>
                <a:t>A</a:t>
              </a:r>
              <a:r>
                <a:rPr lang="en-US" sz="2400">
                  <a:solidFill>
                    <a:schemeClr val="tx1"/>
                  </a:solidFill>
                </a:rPr>
                <a:t>       execution_time</a:t>
              </a:r>
              <a:r>
                <a:rPr lang="en-US" sz="2400" baseline="-25000">
                  <a:solidFill>
                    <a:schemeClr val="tx1"/>
                  </a:solidFill>
                </a:rPr>
                <a:t>B        </a:t>
              </a:r>
              <a:r>
                <a:rPr lang="en-US" sz="2400">
                  <a:solidFill>
                    <a:schemeClr val="tx1"/>
                  </a:solidFill>
                </a:rPr>
                <a:t>600 x</a:t>
              </a:r>
              <a:r>
                <a:rPr lang="en-US" sz="2400" i="1">
                  <a:solidFill>
                    <a:schemeClr val="tx1"/>
                  </a:solidFill>
                </a:rPr>
                <a:t> I </a:t>
              </a:r>
              <a:r>
                <a:rPr lang="en-US" sz="2400">
                  <a:solidFill>
                    <a:schemeClr val="tx1"/>
                  </a:solidFill>
                </a:rPr>
                <a:t>ps </a:t>
              </a:r>
            </a:p>
          </p:txBody>
        </p:sp>
        <p:sp>
          <p:nvSpPr>
            <p:cNvPr id="40970" name="Rectangle 8"/>
            <p:cNvSpPr>
              <a:spLocks noChangeArrowheads="1"/>
            </p:cNvSpPr>
            <p:nvPr/>
          </p:nvSpPr>
          <p:spPr bwMode="auto">
            <a:xfrm>
              <a:off x="288" y="2592"/>
              <a:ext cx="5136" cy="242"/>
            </a:xfrm>
            <a:prstGeom prst="rect">
              <a:avLst/>
            </a:prstGeom>
            <a:noFill/>
            <a:ln w="12700">
              <a:noFill/>
              <a:miter lim="800000"/>
              <a:headEnd/>
              <a:tailEnd/>
            </a:ln>
          </p:spPr>
          <p:txBody>
            <a:bodyPr lIns="63500" tIns="25400" rIns="63500" bIns="25400">
              <a:spAutoFit/>
            </a:bodyPr>
            <a:lstStyle/>
            <a:p>
              <a:pPr marL="287338" indent="-287338" algn="ctr">
                <a:lnSpc>
                  <a:spcPct val="90000"/>
                </a:lnSpc>
                <a:spcBef>
                  <a:spcPct val="65000"/>
                </a:spcBef>
                <a:buClr>
                  <a:schemeClr val="accent1"/>
                </a:buClr>
                <a:buSzPct val="75000"/>
                <a:buFont typeface="Wingdings" pitchFamily="2" charset="2"/>
                <a:buNone/>
              </a:pPr>
              <a:r>
                <a:rPr lang="en-US" sz="2400">
                  <a:solidFill>
                    <a:schemeClr val="tx1"/>
                  </a:solidFill>
                </a:rPr>
                <a:t>      -------------------  =  ---------------------  =   ---------------- = 1.2</a:t>
              </a:r>
              <a:endParaRPr lang="en-US" sz="2400" baseline="-25000">
                <a:solidFill>
                  <a:schemeClr val="tx1"/>
                </a:solidFill>
              </a:endParaRPr>
            </a:p>
          </p:txBody>
        </p:sp>
        <p:sp>
          <p:nvSpPr>
            <p:cNvPr id="40971" name="Rectangle 9"/>
            <p:cNvSpPr>
              <a:spLocks noChangeArrowheads="1"/>
            </p:cNvSpPr>
            <p:nvPr/>
          </p:nvSpPr>
          <p:spPr bwMode="auto">
            <a:xfrm>
              <a:off x="240" y="2736"/>
              <a:ext cx="5136" cy="242"/>
            </a:xfrm>
            <a:prstGeom prst="rect">
              <a:avLst/>
            </a:prstGeom>
            <a:noFill/>
            <a:ln w="12700">
              <a:noFill/>
              <a:miter lim="800000"/>
              <a:headEnd/>
              <a:tailEnd/>
            </a:ln>
          </p:spPr>
          <p:txBody>
            <a:bodyPr lIns="63500" tIns="25400" rIns="63500" bIns="25400">
              <a:spAutoFit/>
            </a:bodyPr>
            <a:lstStyle/>
            <a:p>
              <a:pPr marL="287338" indent="-287338" algn="ctr">
                <a:lnSpc>
                  <a:spcPct val="90000"/>
                </a:lnSpc>
                <a:spcBef>
                  <a:spcPct val="65000"/>
                </a:spcBef>
                <a:buClr>
                  <a:schemeClr val="accent1"/>
                </a:buClr>
                <a:buSzPct val="75000"/>
                <a:buFont typeface="Wingdings" pitchFamily="2" charset="2"/>
                <a:buNone/>
              </a:pPr>
              <a:r>
                <a:rPr lang="en-US" sz="2400">
                  <a:solidFill>
                    <a:schemeClr val="tx1"/>
                  </a:solidFill>
                </a:rPr>
                <a:t>performance</a:t>
              </a:r>
              <a:r>
                <a:rPr lang="en-US" sz="2400" baseline="-25000">
                  <a:solidFill>
                    <a:schemeClr val="tx1"/>
                  </a:solidFill>
                </a:rPr>
                <a:t>B</a:t>
              </a:r>
              <a:r>
                <a:rPr lang="en-US" sz="2400">
                  <a:solidFill>
                    <a:schemeClr val="tx1"/>
                  </a:solidFill>
                </a:rPr>
                <a:t>       execution_time</a:t>
              </a:r>
              <a:r>
                <a:rPr lang="en-US" sz="2400" baseline="-25000">
                  <a:solidFill>
                    <a:schemeClr val="tx1"/>
                  </a:solidFill>
                </a:rPr>
                <a:t>A         </a:t>
              </a:r>
              <a:r>
                <a:rPr lang="en-US" sz="2400">
                  <a:solidFill>
                    <a:schemeClr val="tx1"/>
                  </a:solidFill>
                </a:rPr>
                <a:t>500 x </a:t>
              </a:r>
              <a:r>
                <a:rPr lang="en-US" sz="2400" i="1">
                  <a:solidFill>
                    <a:schemeClr val="tx1"/>
                  </a:solidFill>
                </a:rPr>
                <a:t>I</a:t>
              </a:r>
              <a:r>
                <a:rPr lang="en-US" sz="2400">
                  <a:solidFill>
                    <a:schemeClr val="tx1"/>
                  </a:solidFill>
                </a:rPr>
                <a:t> ps </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mtClean="0"/>
              <a:t>Effective (Average) CPI</a:t>
            </a:r>
          </a:p>
        </p:txBody>
      </p:sp>
      <p:sp>
        <p:nvSpPr>
          <p:cNvPr id="41987" name="Rectangle 3"/>
          <p:cNvSpPr>
            <a:spLocks noGrp="1" noChangeArrowheads="1"/>
          </p:cNvSpPr>
          <p:nvPr>
            <p:ph type="body" idx="1"/>
          </p:nvPr>
        </p:nvSpPr>
        <p:spPr>
          <a:xfrm>
            <a:off x="533400" y="914400"/>
            <a:ext cx="8153400" cy="1048492"/>
          </a:xfrm>
        </p:spPr>
        <p:txBody>
          <a:bodyPr/>
          <a:lstStyle/>
          <a:p>
            <a:r>
              <a:rPr lang="en-US" dirty="0" smtClean="0"/>
              <a:t>Computing the overall effective CPI is done by looking at the different types of instructions and their individual cycle counts and averaging</a:t>
            </a:r>
          </a:p>
        </p:txBody>
      </p:sp>
      <p:sp>
        <p:nvSpPr>
          <p:cNvPr id="41988" name="Rectangle 7"/>
          <p:cNvSpPr>
            <a:spLocks noChangeArrowheads="1"/>
          </p:cNvSpPr>
          <p:nvPr/>
        </p:nvSpPr>
        <p:spPr bwMode="auto">
          <a:xfrm>
            <a:off x="1524000" y="2209800"/>
            <a:ext cx="6324600" cy="488950"/>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a:solidFill>
                  <a:schemeClr val="tx1"/>
                </a:solidFill>
              </a:rPr>
              <a:t>Overall effective CPI   =    </a:t>
            </a:r>
            <a:r>
              <a:rPr lang="en-US" sz="3200">
                <a:solidFill>
                  <a:schemeClr val="tx1"/>
                </a:solidFill>
                <a:sym typeface="Symbol" pitchFamily="18" charset="2"/>
              </a:rPr>
              <a:t></a:t>
            </a:r>
            <a:r>
              <a:rPr lang="en-US" sz="2400">
                <a:solidFill>
                  <a:schemeClr val="tx1"/>
                </a:solidFill>
                <a:sym typeface="Symbol" pitchFamily="18" charset="2"/>
              </a:rPr>
              <a:t>   (CPI</a:t>
            </a:r>
            <a:r>
              <a:rPr lang="en-US" sz="2400" baseline="-25000">
                <a:solidFill>
                  <a:schemeClr val="tx1"/>
                </a:solidFill>
                <a:sym typeface="Symbol" pitchFamily="18" charset="2"/>
              </a:rPr>
              <a:t>i</a:t>
            </a:r>
            <a:r>
              <a:rPr lang="en-US" sz="2400">
                <a:solidFill>
                  <a:schemeClr val="tx1"/>
                </a:solidFill>
                <a:sym typeface="Symbol" pitchFamily="18" charset="2"/>
              </a:rPr>
              <a:t>  x  IC</a:t>
            </a:r>
            <a:r>
              <a:rPr lang="en-US" sz="2400" baseline="-25000">
                <a:solidFill>
                  <a:schemeClr val="tx1"/>
                </a:solidFill>
                <a:sym typeface="Symbol" pitchFamily="18" charset="2"/>
              </a:rPr>
              <a:t>i</a:t>
            </a:r>
            <a:r>
              <a:rPr lang="en-US" sz="2400">
                <a:solidFill>
                  <a:schemeClr val="tx1"/>
                </a:solidFill>
                <a:sym typeface="Symbol" pitchFamily="18" charset="2"/>
              </a:rPr>
              <a:t>)</a:t>
            </a:r>
          </a:p>
        </p:txBody>
      </p:sp>
      <p:sp>
        <p:nvSpPr>
          <p:cNvPr id="41989" name="Rectangle 8"/>
          <p:cNvSpPr>
            <a:spLocks noChangeArrowheads="1"/>
          </p:cNvSpPr>
          <p:nvPr/>
        </p:nvSpPr>
        <p:spPr bwMode="auto">
          <a:xfrm>
            <a:off x="5029200" y="2667000"/>
            <a:ext cx="1219200" cy="298450"/>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a:solidFill>
                  <a:schemeClr val="tx1"/>
                </a:solidFill>
              </a:rPr>
              <a:t>i = 1</a:t>
            </a:r>
            <a:endParaRPr lang="en-US" baseline="-25000">
              <a:solidFill>
                <a:schemeClr val="tx1"/>
              </a:solidFill>
              <a:sym typeface="Symbol" pitchFamily="18" charset="2"/>
            </a:endParaRPr>
          </a:p>
        </p:txBody>
      </p:sp>
      <p:sp>
        <p:nvSpPr>
          <p:cNvPr id="41990" name="Rectangle 9"/>
          <p:cNvSpPr>
            <a:spLocks noChangeArrowheads="1"/>
          </p:cNvSpPr>
          <p:nvPr/>
        </p:nvSpPr>
        <p:spPr bwMode="auto">
          <a:xfrm>
            <a:off x="5181600" y="1981200"/>
            <a:ext cx="1219200" cy="298450"/>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a:solidFill>
                  <a:schemeClr val="tx1"/>
                </a:solidFill>
              </a:rPr>
              <a:t>n</a:t>
            </a:r>
            <a:endParaRPr lang="en-US" baseline="-25000">
              <a:solidFill>
                <a:schemeClr val="tx1"/>
              </a:solidFill>
              <a:sym typeface="Symbol" pitchFamily="18" charset="2"/>
            </a:endParaRPr>
          </a:p>
        </p:txBody>
      </p:sp>
      <p:sp>
        <p:nvSpPr>
          <p:cNvPr id="41991" name="Rectangle 11"/>
          <p:cNvSpPr>
            <a:spLocks noChangeArrowheads="1"/>
          </p:cNvSpPr>
          <p:nvPr/>
        </p:nvSpPr>
        <p:spPr bwMode="auto">
          <a:xfrm>
            <a:off x="533400" y="3048000"/>
            <a:ext cx="8153400" cy="1589088"/>
          </a:xfrm>
          <a:prstGeom prst="rect">
            <a:avLst/>
          </a:prstGeom>
          <a:noFill/>
          <a:ln w="12700">
            <a:noFill/>
            <a:miter lim="800000"/>
            <a:headEnd/>
            <a:tailEnd/>
          </a:ln>
        </p:spPr>
        <p:txBody>
          <a:bodyPr lIns="63500" tIns="25400" rIns="63500" bIns="25400">
            <a:spAutoFit/>
          </a:bodyPr>
          <a:lstStyle/>
          <a:p>
            <a:pPr marL="741363" lvl="1" indent="-246063">
              <a:lnSpc>
                <a:spcPct val="85000"/>
              </a:lnSpc>
              <a:spcBef>
                <a:spcPct val="40000"/>
              </a:spcBef>
              <a:buClr>
                <a:schemeClr val="accent1"/>
              </a:buClr>
              <a:buSzPct val="75000"/>
              <a:buFont typeface="Monotype Sorts" pitchFamily="2" charset="2"/>
              <a:buChar char="l"/>
            </a:pPr>
            <a:r>
              <a:rPr lang="en-US" sz="2000">
                <a:solidFill>
                  <a:schemeClr val="tx1"/>
                </a:solidFill>
              </a:rPr>
              <a:t>Where IC</a:t>
            </a:r>
            <a:r>
              <a:rPr lang="en-US" sz="2000" baseline="-25000">
                <a:solidFill>
                  <a:schemeClr val="tx1"/>
                </a:solidFill>
              </a:rPr>
              <a:t>i</a:t>
            </a:r>
            <a:r>
              <a:rPr lang="en-US" sz="2000">
                <a:solidFill>
                  <a:schemeClr val="tx1"/>
                </a:solidFill>
              </a:rPr>
              <a:t> is the count (percentage) of the number of instructions of class i executed</a:t>
            </a:r>
          </a:p>
          <a:p>
            <a:pPr marL="741363" lvl="1" indent="-246063">
              <a:lnSpc>
                <a:spcPct val="85000"/>
              </a:lnSpc>
              <a:spcBef>
                <a:spcPct val="40000"/>
              </a:spcBef>
              <a:buClr>
                <a:schemeClr val="accent1"/>
              </a:buClr>
              <a:buSzPct val="75000"/>
              <a:buFont typeface="Monotype Sorts" pitchFamily="2" charset="2"/>
              <a:buChar char="l"/>
            </a:pPr>
            <a:r>
              <a:rPr lang="en-US" sz="2000">
                <a:solidFill>
                  <a:schemeClr val="tx1"/>
                </a:solidFill>
              </a:rPr>
              <a:t>CPI</a:t>
            </a:r>
            <a:r>
              <a:rPr lang="en-US" sz="2000" baseline="-25000">
                <a:solidFill>
                  <a:schemeClr val="tx1"/>
                </a:solidFill>
              </a:rPr>
              <a:t>i</a:t>
            </a:r>
            <a:r>
              <a:rPr lang="en-US" sz="2000">
                <a:solidFill>
                  <a:schemeClr val="tx1"/>
                </a:solidFill>
              </a:rPr>
              <a:t> is the (average) number of clock cycles per instruction for that instruction class</a:t>
            </a:r>
          </a:p>
          <a:p>
            <a:pPr marL="741363" lvl="1" indent="-246063">
              <a:lnSpc>
                <a:spcPct val="85000"/>
              </a:lnSpc>
              <a:spcBef>
                <a:spcPct val="40000"/>
              </a:spcBef>
              <a:buClr>
                <a:schemeClr val="accent1"/>
              </a:buClr>
              <a:buSzPct val="75000"/>
              <a:buFont typeface="Monotype Sorts" pitchFamily="2" charset="2"/>
              <a:buChar char="l"/>
            </a:pPr>
            <a:r>
              <a:rPr lang="en-US" sz="2000">
                <a:solidFill>
                  <a:schemeClr val="tx1"/>
                </a:solidFill>
              </a:rPr>
              <a:t>n is the number of instruction classes</a:t>
            </a:r>
          </a:p>
        </p:txBody>
      </p:sp>
      <p:sp>
        <p:nvSpPr>
          <p:cNvPr id="917516" name="Rectangle 12"/>
          <p:cNvSpPr>
            <a:spLocks noChangeArrowheads="1"/>
          </p:cNvSpPr>
          <p:nvPr/>
        </p:nvSpPr>
        <p:spPr bwMode="auto">
          <a:xfrm>
            <a:off x="457200" y="5105400"/>
            <a:ext cx="8153400" cy="1036638"/>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en-US" sz="2400">
                <a:solidFill>
                  <a:schemeClr val="tx1"/>
                </a:solidFill>
              </a:rPr>
              <a:t>The overall effective CPI varies by instruction mix – a measure of the dynamic frequency of instructions across one or many programs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75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75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mtClean="0"/>
              <a:t>THE Performance Equation</a:t>
            </a:r>
          </a:p>
        </p:txBody>
      </p:sp>
      <p:sp>
        <p:nvSpPr>
          <p:cNvPr id="43011" name="Rectangle 3"/>
          <p:cNvSpPr>
            <a:spLocks noGrp="1" noChangeArrowheads="1"/>
          </p:cNvSpPr>
          <p:nvPr>
            <p:ph type="body" idx="1"/>
          </p:nvPr>
        </p:nvSpPr>
        <p:spPr>
          <a:xfrm>
            <a:off x="533400" y="763588"/>
            <a:ext cx="8153400" cy="379412"/>
          </a:xfrm>
        </p:spPr>
        <p:txBody>
          <a:bodyPr/>
          <a:lstStyle/>
          <a:p>
            <a:r>
              <a:rPr lang="en-US" smtClean="0"/>
              <a:t>Our basic performance equation is then</a:t>
            </a:r>
          </a:p>
        </p:txBody>
      </p:sp>
      <p:sp>
        <p:nvSpPr>
          <p:cNvPr id="43012" name="Rectangle 7"/>
          <p:cNvSpPr>
            <a:spLocks noChangeArrowheads="1"/>
          </p:cNvSpPr>
          <p:nvPr/>
        </p:nvSpPr>
        <p:spPr bwMode="auto">
          <a:xfrm>
            <a:off x="381000" y="1371600"/>
            <a:ext cx="8763000" cy="379413"/>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a:solidFill>
                  <a:schemeClr val="tx1"/>
                </a:solidFill>
              </a:rPr>
              <a:t>      CPU time      =  Instruction_count  x  CPI  x   clock_cycle</a:t>
            </a:r>
          </a:p>
        </p:txBody>
      </p:sp>
      <p:grpSp>
        <p:nvGrpSpPr>
          <p:cNvPr id="43013" name="Group 9"/>
          <p:cNvGrpSpPr>
            <a:grpSpLocks/>
          </p:cNvGrpSpPr>
          <p:nvPr/>
        </p:nvGrpSpPr>
        <p:grpSpPr bwMode="auto">
          <a:xfrm>
            <a:off x="381000" y="2362200"/>
            <a:ext cx="8458200" cy="990600"/>
            <a:chOff x="288" y="1152"/>
            <a:chExt cx="5328" cy="624"/>
          </a:xfrm>
        </p:grpSpPr>
        <p:sp>
          <p:nvSpPr>
            <p:cNvPr id="43016" name="Rectangle 10"/>
            <p:cNvSpPr>
              <a:spLocks noChangeArrowheads="1"/>
            </p:cNvSpPr>
            <p:nvPr/>
          </p:nvSpPr>
          <p:spPr bwMode="auto">
            <a:xfrm>
              <a:off x="336" y="1152"/>
              <a:ext cx="5280" cy="239"/>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a:solidFill>
                    <a:schemeClr val="tx1"/>
                  </a:solidFill>
                </a:rPr>
                <a:t>                                     Instruction_count    x      CPI</a:t>
              </a:r>
            </a:p>
          </p:txBody>
        </p:sp>
        <p:sp>
          <p:nvSpPr>
            <p:cNvPr id="43017" name="Rectangle 11"/>
            <p:cNvSpPr>
              <a:spLocks noChangeArrowheads="1"/>
            </p:cNvSpPr>
            <p:nvPr/>
          </p:nvSpPr>
          <p:spPr bwMode="auto">
            <a:xfrm>
              <a:off x="288" y="1536"/>
              <a:ext cx="5136" cy="240"/>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a:solidFill>
                    <a:schemeClr val="tx1"/>
                  </a:solidFill>
                </a:rPr>
                <a:t>                                                        clock_rate   </a:t>
              </a:r>
            </a:p>
          </p:txBody>
        </p:sp>
        <p:sp>
          <p:nvSpPr>
            <p:cNvPr id="43018" name="Rectangle 12"/>
            <p:cNvSpPr>
              <a:spLocks noChangeArrowheads="1"/>
            </p:cNvSpPr>
            <p:nvPr/>
          </p:nvSpPr>
          <p:spPr bwMode="auto">
            <a:xfrm>
              <a:off x="288" y="1344"/>
              <a:ext cx="5328" cy="239"/>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a:solidFill>
                    <a:schemeClr val="tx1"/>
                  </a:solidFill>
                </a:rPr>
                <a:t>      CPU time      =      -----------------------------------------------</a:t>
              </a:r>
            </a:p>
          </p:txBody>
        </p:sp>
      </p:grpSp>
      <p:sp>
        <p:nvSpPr>
          <p:cNvPr id="43014" name="Rectangle 13"/>
          <p:cNvSpPr>
            <a:spLocks noChangeArrowheads="1"/>
          </p:cNvSpPr>
          <p:nvPr/>
        </p:nvSpPr>
        <p:spPr bwMode="auto">
          <a:xfrm>
            <a:off x="533400" y="1905000"/>
            <a:ext cx="8153400" cy="325438"/>
          </a:xfrm>
          <a:prstGeom prst="rect">
            <a:avLst/>
          </a:prstGeom>
          <a:noFill/>
          <a:ln w="12700">
            <a:noFill/>
            <a:miter lim="800000"/>
            <a:headEnd/>
            <a:tailEnd/>
          </a:ln>
        </p:spPr>
        <p:txBody>
          <a:bodyPr lIns="63500" tIns="25400" rIns="63500" bIns="25400">
            <a:spAutoFit/>
          </a:bodyPr>
          <a:lstStyle/>
          <a:p>
            <a:pPr marL="287338" indent="-287338" algn="ctr">
              <a:lnSpc>
                <a:spcPct val="90000"/>
              </a:lnSpc>
              <a:spcBef>
                <a:spcPct val="65000"/>
              </a:spcBef>
              <a:buClr>
                <a:schemeClr val="accent1"/>
              </a:buClr>
              <a:buSzPct val="75000"/>
              <a:buFont typeface="Wingdings" pitchFamily="2" charset="2"/>
              <a:buNone/>
            </a:pPr>
            <a:r>
              <a:rPr lang="en-US" sz="2000">
                <a:solidFill>
                  <a:schemeClr val="tx1"/>
                </a:solidFill>
              </a:rPr>
              <a:t> or</a:t>
            </a:r>
            <a:endParaRPr lang="en-US" sz="2000"/>
          </a:p>
        </p:txBody>
      </p:sp>
      <p:sp>
        <p:nvSpPr>
          <p:cNvPr id="910350" name="Rectangle 14"/>
          <p:cNvSpPr>
            <a:spLocks noChangeArrowheads="1"/>
          </p:cNvSpPr>
          <p:nvPr/>
        </p:nvSpPr>
        <p:spPr bwMode="auto">
          <a:xfrm>
            <a:off x="533400" y="3657600"/>
            <a:ext cx="8153400" cy="2749550"/>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en-US" sz="2400">
                <a:solidFill>
                  <a:schemeClr val="tx1"/>
                </a:solidFill>
              </a:rPr>
              <a:t>These equations separate the </a:t>
            </a:r>
            <a:r>
              <a:rPr lang="en-US" sz="2400"/>
              <a:t>three</a:t>
            </a:r>
            <a:r>
              <a:rPr lang="en-US" sz="2400">
                <a:solidFill>
                  <a:schemeClr val="tx1"/>
                </a:solidFill>
              </a:rPr>
              <a:t> </a:t>
            </a:r>
            <a:r>
              <a:rPr lang="en-US" sz="2400"/>
              <a:t>key</a:t>
            </a:r>
            <a:r>
              <a:rPr lang="en-US" sz="2400">
                <a:solidFill>
                  <a:schemeClr val="tx1"/>
                </a:solidFill>
              </a:rPr>
              <a:t> factors that affect performance</a:t>
            </a:r>
          </a:p>
          <a:p>
            <a:pPr marL="741363" lvl="1" indent="-246063">
              <a:lnSpc>
                <a:spcPct val="85000"/>
              </a:lnSpc>
              <a:spcBef>
                <a:spcPct val="40000"/>
              </a:spcBef>
              <a:buClr>
                <a:schemeClr val="accent1"/>
              </a:buClr>
              <a:buSzPct val="75000"/>
              <a:buFont typeface="Monotype Sorts" pitchFamily="2" charset="2"/>
              <a:buChar char="l"/>
            </a:pPr>
            <a:r>
              <a:rPr lang="en-US" sz="2000">
                <a:solidFill>
                  <a:schemeClr val="tx1"/>
                </a:solidFill>
              </a:rPr>
              <a:t>Can measure the CPU execution time by running the program</a:t>
            </a:r>
          </a:p>
          <a:p>
            <a:pPr marL="741363" lvl="1" indent="-246063">
              <a:lnSpc>
                <a:spcPct val="85000"/>
              </a:lnSpc>
              <a:spcBef>
                <a:spcPct val="40000"/>
              </a:spcBef>
              <a:buClr>
                <a:schemeClr val="accent1"/>
              </a:buClr>
              <a:buSzPct val="75000"/>
              <a:buFont typeface="Monotype Sorts" pitchFamily="2" charset="2"/>
              <a:buChar char="l"/>
            </a:pPr>
            <a:r>
              <a:rPr lang="en-US" sz="2000">
                <a:solidFill>
                  <a:schemeClr val="tx1"/>
                </a:solidFill>
              </a:rPr>
              <a:t>The clock rate is usually given</a:t>
            </a:r>
          </a:p>
          <a:p>
            <a:pPr marL="741363" lvl="1" indent="-246063">
              <a:lnSpc>
                <a:spcPct val="85000"/>
              </a:lnSpc>
              <a:spcBef>
                <a:spcPct val="40000"/>
              </a:spcBef>
              <a:buClr>
                <a:schemeClr val="accent1"/>
              </a:buClr>
              <a:buSzPct val="75000"/>
              <a:buFont typeface="Monotype Sorts" pitchFamily="2" charset="2"/>
              <a:buChar char="l"/>
            </a:pPr>
            <a:r>
              <a:rPr lang="en-US" sz="2000">
                <a:solidFill>
                  <a:schemeClr val="tx1"/>
                </a:solidFill>
              </a:rPr>
              <a:t>Can measure overall instruction count by using profilers/ simulators without knowing all of the implementation details</a:t>
            </a:r>
          </a:p>
          <a:p>
            <a:pPr marL="741363" lvl="1" indent="-246063">
              <a:lnSpc>
                <a:spcPct val="85000"/>
              </a:lnSpc>
              <a:spcBef>
                <a:spcPct val="40000"/>
              </a:spcBef>
              <a:buClr>
                <a:schemeClr val="accent1"/>
              </a:buClr>
              <a:buSzPct val="75000"/>
              <a:buFont typeface="Monotype Sorts" pitchFamily="2" charset="2"/>
              <a:buChar char="l"/>
            </a:pPr>
            <a:r>
              <a:rPr lang="en-US" sz="2000">
                <a:solidFill>
                  <a:schemeClr val="tx1"/>
                </a:solidFill>
              </a:rPr>
              <a:t>CPI varies by instruction type and ISA implementation for which we must know the implementation details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03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0350"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09600" y="304800"/>
            <a:ext cx="4177426" cy="426142"/>
          </a:xfrm>
          <a:noFill/>
        </p:spPr>
        <p:txBody>
          <a:bodyPr wrap="none"/>
          <a:lstStyle/>
          <a:p>
            <a:r>
              <a:rPr lang="en-US" dirty="0" smtClean="0"/>
              <a:t>What You Should </a:t>
            </a:r>
            <a:r>
              <a:rPr lang="en-US" dirty="0" smtClean="0"/>
              <a:t>Know</a:t>
            </a:r>
            <a:endParaRPr lang="en-US" dirty="0" smtClean="0"/>
          </a:p>
        </p:txBody>
      </p:sp>
      <p:sp>
        <p:nvSpPr>
          <p:cNvPr id="508931" name="Rectangle 3"/>
          <p:cNvSpPr>
            <a:spLocks noGrp="1" noChangeArrowheads="1"/>
          </p:cNvSpPr>
          <p:nvPr>
            <p:ph type="body" idx="1"/>
          </p:nvPr>
        </p:nvSpPr>
        <p:spPr>
          <a:xfrm>
            <a:off x="685800" y="914400"/>
            <a:ext cx="7848600" cy="5156200"/>
          </a:xfrm>
          <a:noFill/>
        </p:spPr>
        <p:txBody>
          <a:bodyPr/>
          <a:lstStyle/>
          <a:p>
            <a:r>
              <a:rPr lang="en-US" smtClean="0"/>
              <a:t>Basic logic design &amp; machine organization</a:t>
            </a:r>
          </a:p>
          <a:p>
            <a:pPr lvl="1"/>
            <a:r>
              <a:rPr lang="en-US" smtClean="0"/>
              <a:t>logical minimization, FSMs, component design</a:t>
            </a:r>
          </a:p>
          <a:p>
            <a:pPr lvl="1"/>
            <a:r>
              <a:rPr lang="en-US" smtClean="0"/>
              <a:t>processor, memory, I/O</a:t>
            </a:r>
          </a:p>
          <a:p>
            <a:r>
              <a:rPr lang="en-US" smtClean="0"/>
              <a:t>Create, assemble, run, debug programs in an assembly language</a:t>
            </a:r>
          </a:p>
          <a:p>
            <a:pPr lvl="1"/>
            <a:r>
              <a:rPr lang="en-US" smtClean="0"/>
              <a:t>MIPS preferred</a:t>
            </a:r>
          </a:p>
          <a:p>
            <a:r>
              <a:rPr lang="en-US" smtClean="0"/>
              <a:t>Create, simulate, and debug hardware structures in a hardware description language</a:t>
            </a:r>
          </a:p>
          <a:p>
            <a:pPr lvl="1"/>
            <a:r>
              <a:rPr lang="en-US" smtClean="0"/>
              <a:t>VHDL or verilog </a:t>
            </a:r>
          </a:p>
          <a:p>
            <a:r>
              <a:rPr lang="en-US" smtClean="0"/>
              <a:t>Create, compile, and run C (C++, Java) programs</a:t>
            </a:r>
          </a:p>
          <a:p>
            <a:r>
              <a:rPr lang="en-US" smtClean="0"/>
              <a:t>Create, organize, and edit files and run programs on Unix/Linux</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089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89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89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893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893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0893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893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893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89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33400" y="304800"/>
            <a:ext cx="5943600" cy="422275"/>
          </a:xfrm>
          <a:noFill/>
        </p:spPr>
        <p:txBody>
          <a:bodyPr wrap="none"/>
          <a:lstStyle/>
          <a:p>
            <a:r>
              <a:rPr lang="en-US" smtClean="0"/>
              <a:t>Determinates of CPU Performance</a:t>
            </a:r>
          </a:p>
        </p:txBody>
      </p:sp>
      <p:sp>
        <p:nvSpPr>
          <p:cNvPr id="45059" name="Rectangle 3"/>
          <p:cNvSpPr>
            <a:spLocks noChangeArrowheads="1"/>
          </p:cNvSpPr>
          <p:nvPr/>
        </p:nvSpPr>
        <p:spPr bwMode="auto">
          <a:xfrm>
            <a:off x="0" y="914400"/>
            <a:ext cx="8763000" cy="379413"/>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a:solidFill>
                  <a:schemeClr val="tx1"/>
                </a:solidFill>
              </a:rPr>
              <a:t>      CPU time      =  Instruction_count  x  CPI  x   clock_cycle</a:t>
            </a:r>
          </a:p>
        </p:txBody>
      </p:sp>
      <p:graphicFrame>
        <p:nvGraphicFramePr>
          <p:cNvPr id="915460" name="Group 4"/>
          <p:cNvGraphicFramePr>
            <a:graphicFrameLocks noGrp="1"/>
          </p:cNvGraphicFramePr>
          <p:nvPr>
            <p:ph sz="half" idx="2"/>
          </p:nvPr>
        </p:nvGraphicFramePr>
        <p:xfrm>
          <a:off x="1447800" y="1600200"/>
          <a:ext cx="6477000" cy="4745041"/>
        </p:xfrm>
        <a:graphic>
          <a:graphicData uri="http://schemas.openxmlformats.org/drawingml/2006/table">
            <a:tbl>
              <a:tblPr/>
              <a:tblGrid>
                <a:gridCol w="1981200"/>
                <a:gridCol w="1498600"/>
                <a:gridCol w="1498600"/>
                <a:gridCol w="1498600"/>
              </a:tblGrid>
              <a:tr h="677863">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Instruction_count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CPI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clock_cycle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Algorithm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Programming language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Compiler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ISA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rPr>
                        <a:t>Core organization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Technology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15502" name="Text Box 46"/>
          <p:cNvSpPr txBox="1">
            <a:spLocks noChangeArrowheads="1"/>
          </p:cNvSpPr>
          <p:nvPr/>
        </p:nvSpPr>
        <p:spPr bwMode="auto">
          <a:xfrm>
            <a:off x="6934200" y="5791200"/>
            <a:ext cx="381000" cy="396875"/>
          </a:xfrm>
          <a:prstGeom prst="rect">
            <a:avLst/>
          </a:prstGeom>
          <a:noFill/>
          <a:ln w="12700">
            <a:noFill/>
            <a:miter lim="800000"/>
            <a:headEnd/>
            <a:tailEnd/>
          </a:ln>
        </p:spPr>
        <p:txBody>
          <a:bodyPr>
            <a:spAutoFit/>
          </a:bodyPr>
          <a:lstStyle/>
          <a:p>
            <a:pPr>
              <a:spcBef>
                <a:spcPct val="50000"/>
              </a:spcBef>
            </a:pPr>
            <a:r>
              <a:rPr lang="en-US" sz="2000" b="1"/>
              <a:t>X</a:t>
            </a:r>
            <a:endParaRPr lang="en-US" sz="2000">
              <a:latin typeface="Times New Roman" pitchFamily="18" charset="0"/>
            </a:endParaRPr>
          </a:p>
        </p:txBody>
      </p:sp>
      <p:sp>
        <p:nvSpPr>
          <p:cNvPr id="915503" name="Text Box 47"/>
          <p:cNvSpPr txBox="1">
            <a:spLocks noChangeArrowheads="1"/>
          </p:cNvSpPr>
          <p:nvPr/>
        </p:nvSpPr>
        <p:spPr bwMode="auto">
          <a:xfrm>
            <a:off x="6934200" y="5105400"/>
            <a:ext cx="381000" cy="396875"/>
          </a:xfrm>
          <a:prstGeom prst="rect">
            <a:avLst/>
          </a:prstGeom>
          <a:noFill/>
          <a:ln w="12700">
            <a:noFill/>
            <a:miter lim="800000"/>
            <a:headEnd/>
            <a:tailEnd/>
          </a:ln>
        </p:spPr>
        <p:txBody>
          <a:bodyPr>
            <a:spAutoFit/>
          </a:bodyPr>
          <a:lstStyle/>
          <a:p>
            <a:pPr>
              <a:spcBef>
                <a:spcPct val="50000"/>
              </a:spcBef>
            </a:pPr>
            <a:r>
              <a:rPr lang="en-US" sz="2000" b="1"/>
              <a:t>X</a:t>
            </a:r>
            <a:endParaRPr lang="en-US" sz="2000">
              <a:latin typeface="Times New Roman" pitchFamily="18" charset="0"/>
            </a:endParaRPr>
          </a:p>
        </p:txBody>
      </p:sp>
      <p:sp>
        <p:nvSpPr>
          <p:cNvPr id="915504" name="Text Box 48"/>
          <p:cNvSpPr txBox="1">
            <a:spLocks noChangeArrowheads="1"/>
          </p:cNvSpPr>
          <p:nvPr/>
        </p:nvSpPr>
        <p:spPr bwMode="auto">
          <a:xfrm>
            <a:off x="5486400" y="5105400"/>
            <a:ext cx="381000" cy="396875"/>
          </a:xfrm>
          <a:prstGeom prst="rect">
            <a:avLst/>
          </a:prstGeom>
          <a:noFill/>
          <a:ln w="12700">
            <a:noFill/>
            <a:miter lim="800000"/>
            <a:headEnd/>
            <a:tailEnd/>
          </a:ln>
        </p:spPr>
        <p:txBody>
          <a:bodyPr>
            <a:spAutoFit/>
          </a:bodyPr>
          <a:lstStyle/>
          <a:p>
            <a:pPr>
              <a:spcBef>
                <a:spcPct val="50000"/>
              </a:spcBef>
            </a:pPr>
            <a:r>
              <a:rPr lang="en-US" sz="2000" b="1"/>
              <a:t>X</a:t>
            </a:r>
            <a:endParaRPr lang="en-US" sz="2000">
              <a:latin typeface="Times New Roman" pitchFamily="18" charset="0"/>
            </a:endParaRPr>
          </a:p>
        </p:txBody>
      </p:sp>
      <p:sp>
        <p:nvSpPr>
          <p:cNvPr id="915505" name="Text Box 49"/>
          <p:cNvSpPr txBox="1">
            <a:spLocks noChangeArrowheads="1"/>
          </p:cNvSpPr>
          <p:nvPr/>
        </p:nvSpPr>
        <p:spPr bwMode="auto">
          <a:xfrm>
            <a:off x="5486400" y="4419600"/>
            <a:ext cx="381000" cy="396875"/>
          </a:xfrm>
          <a:prstGeom prst="rect">
            <a:avLst/>
          </a:prstGeom>
          <a:noFill/>
          <a:ln w="12700">
            <a:noFill/>
            <a:miter lim="800000"/>
            <a:headEnd/>
            <a:tailEnd/>
          </a:ln>
        </p:spPr>
        <p:txBody>
          <a:bodyPr>
            <a:spAutoFit/>
          </a:bodyPr>
          <a:lstStyle/>
          <a:p>
            <a:pPr>
              <a:spcBef>
                <a:spcPct val="50000"/>
              </a:spcBef>
            </a:pPr>
            <a:r>
              <a:rPr lang="en-US" sz="2000" b="1"/>
              <a:t>X</a:t>
            </a:r>
            <a:endParaRPr lang="en-US" sz="2000">
              <a:latin typeface="Times New Roman" pitchFamily="18" charset="0"/>
            </a:endParaRPr>
          </a:p>
        </p:txBody>
      </p:sp>
      <p:sp>
        <p:nvSpPr>
          <p:cNvPr id="915506" name="Text Box 50"/>
          <p:cNvSpPr txBox="1">
            <a:spLocks noChangeArrowheads="1"/>
          </p:cNvSpPr>
          <p:nvPr/>
        </p:nvSpPr>
        <p:spPr bwMode="auto">
          <a:xfrm>
            <a:off x="3962400" y="4419600"/>
            <a:ext cx="381000" cy="396875"/>
          </a:xfrm>
          <a:prstGeom prst="rect">
            <a:avLst/>
          </a:prstGeom>
          <a:noFill/>
          <a:ln w="12700">
            <a:noFill/>
            <a:miter lim="800000"/>
            <a:headEnd/>
            <a:tailEnd/>
          </a:ln>
        </p:spPr>
        <p:txBody>
          <a:bodyPr>
            <a:spAutoFit/>
          </a:bodyPr>
          <a:lstStyle/>
          <a:p>
            <a:pPr>
              <a:spcBef>
                <a:spcPct val="50000"/>
              </a:spcBef>
            </a:pPr>
            <a:r>
              <a:rPr lang="en-US" sz="2000" b="1"/>
              <a:t>X</a:t>
            </a:r>
            <a:endParaRPr lang="en-US" sz="2000">
              <a:latin typeface="Times New Roman" pitchFamily="18" charset="0"/>
            </a:endParaRPr>
          </a:p>
        </p:txBody>
      </p:sp>
      <p:sp>
        <p:nvSpPr>
          <p:cNvPr id="915507" name="Text Box 51"/>
          <p:cNvSpPr txBox="1">
            <a:spLocks noChangeArrowheads="1"/>
          </p:cNvSpPr>
          <p:nvPr/>
        </p:nvSpPr>
        <p:spPr bwMode="auto">
          <a:xfrm>
            <a:off x="3962400" y="3733800"/>
            <a:ext cx="381000" cy="396875"/>
          </a:xfrm>
          <a:prstGeom prst="rect">
            <a:avLst/>
          </a:prstGeom>
          <a:noFill/>
          <a:ln w="12700">
            <a:noFill/>
            <a:miter lim="800000"/>
            <a:headEnd/>
            <a:tailEnd/>
          </a:ln>
        </p:spPr>
        <p:txBody>
          <a:bodyPr>
            <a:spAutoFit/>
          </a:bodyPr>
          <a:lstStyle/>
          <a:p>
            <a:pPr>
              <a:spcBef>
                <a:spcPct val="50000"/>
              </a:spcBef>
            </a:pPr>
            <a:r>
              <a:rPr lang="en-US" sz="2000" b="1"/>
              <a:t>X</a:t>
            </a:r>
            <a:endParaRPr lang="en-US" sz="2000">
              <a:latin typeface="Times New Roman" pitchFamily="18" charset="0"/>
            </a:endParaRPr>
          </a:p>
        </p:txBody>
      </p:sp>
      <p:sp>
        <p:nvSpPr>
          <p:cNvPr id="915508" name="Text Box 52"/>
          <p:cNvSpPr txBox="1">
            <a:spLocks noChangeArrowheads="1"/>
          </p:cNvSpPr>
          <p:nvPr/>
        </p:nvSpPr>
        <p:spPr bwMode="auto">
          <a:xfrm>
            <a:off x="5486400" y="3733800"/>
            <a:ext cx="381000" cy="396875"/>
          </a:xfrm>
          <a:prstGeom prst="rect">
            <a:avLst/>
          </a:prstGeom>
          <a:noFill/>
          <a:ln w="12700">
            <a:noFill/>
            <a:miter lim="800000"/>
            <a:headEnd/>
            <a:tailEnd/>
          </a:ln>
        </p:spPr>
        <p:txBody>
          <a:bodyPr>
            <a:spAutoFit/>
          </a:bodyPr>
          <a:lstStyle/>
          <a:p>
            <a:pPr>
              <a:spcBef>
                <a:spcPct val="50000"/>
              </a:spcBef>
            </a:pPr>
            <a:r>
              <a:rPr lang="en-US" sz="2000" b="1"/>
              <a:t>X</a:t>
            </a:r>
            <a:endParaRPr lang="en-US" sz="2000">
              <a:latin typeface="Times New Roman" pitchFamily="18" charset="0"/>
            </a:endParaRPr>
          </a:p>
        </p:txBody>
      </p:sp>
      <p:sp>
        <p:nvSpPr>
          <p:cNvPr id="915509" name="Text Box 53"/>
          <p:cNvSpPr txBox="1">
            <a:spLocks noChangeArrowheads="1"/>
          </p:cNvSpPr>
          <p:nvPr/>
        </p:nvSpPr>
        <p:spPr bwMode="auto">
          <a:xfrm>
            <a:off x="3962400" y="3048000"/>
            <a:ext cx="381000" cy="396875"/>
          </a:xfrm>
          <a:prstGeom prst="rect">
            <a:avLst/>
          </a:prstGeom>
          <a:noFill/>
          <a:ln w="12700">
            <a:noFill/>
            <a:miter lim="800000"/>
            <a:headEnd/>
            <a:tailEnd/>
          </a:ln>
        </p:spPr>
        <p:txBody>
          <a:bodyPr>
            <a:spAutoFit/>
          </a:bodyPr>
          <a:lstStyle/>
          <a:p>
            <a:pPr>
              <a:spcBef>
                <a:spcPct val="50000"/>
              </a:spcBef>
            </a:pPr>
            <a:r>
              <a:rPr lang="en-US" sz="2000" b="1"/>
              <a:t>X</a:t>
            </a:r>
            <a:endParaRPr lang="en-US" sz="2000">
              <a:latin typeface="Times New Roman" pitchFamily="18" charset="0"/>
            </a:endParaRPr>
          </a:p>
        </p:txBody>
      </p:sp>
      <p:sp>
        <p:nvSpPr>
          <p:cNvPr id="915510" name="Text Box 54"/>
          <p:cNvSpPr txBox="1">
            <a:spLocks noChangeArrowheads="1"/>
          </p:cNvSpPr>
          <p:nvPr/>
        </p:nvSpPr>
        <p:spPr bwMode="auto">
          <a:xfrm>
            <a:off x="3962400" y="2422525"/>
            <a:ext cx="381000" cy="396875"/>
          </a:xfrm>
          <a:prstGeom prst="rect">
            <a:avLst/>
          </a:prstGeom>
          <a:noFill/>
          <a:ln w="12700">
            <a:noFill/>
            <a:miter lim="800000"/>
            <a:headEnd/>
            <a:tailEnd/>
          </a:ln>
        </p:spPr>
        <p:txBody>
          <a:bodyPr>
            <a:spAutoFit/>
          </a:bodyPr>
          <a:lstStyle/>
          <a:p>
            <a:pPr>
              <a:spcBef>
                <a:spcPct val="50000"/>
              </a:spcBef>
            </a:pPr>
            <a:r>
              <a:rPr lang="en-US" sz="2000" b="1"/>
              <a:t>X</a:t>
            </a:r>
            <a:endParaRPr lang="en-US" sz="2000">
              <a:latin typeface="Times New Roman" pitchFamily="18" charset="0"/>
            </a:endParaRPr>
          </a:p>
        </p:txBody>
      </p:sp>
      <p:sp>
        <p:nvSpPr>
          <p:cNvPr id="915511" name="Text Box 55"/>
          <p:cNvSpPr txBox="1">
            <a:spLocks noChangeArrowheads="1"/>
          </p:cNvSpPr>
          <p:nvPr/>
        </p:nvSpPr>
        <p:spPr bwMode="auto">
          <a:xfrm>
            <a:off x="5486400" y="3048000"/>
            <a:ext cx="381000" cy="396875"/>
          </a:xfrm>
          <a:prstGeom prst="rect">
            <a:avLst/>
          </a:prstGeom>
          <a:noFill/>
          <a:ln w="12700">
            <a:noFill/>
            <a:miter lim="800000"/>
            <a:headEnd/>
            <a:tailEnd/>
          </a:ln>
        </p:spPr>
        <p:txBody>
          <a:bodyPr>
            <a:spAutoFit/>
          </a:bodyPr>
          <a:lstStyle/>
          <a:p>
            <a:pPr>
              <a:spcBef>
                <a:spcPct val="50000"/>
              </a:spcBef>
            </a:pPr>
            <a:r>
              <a:rPr lang="en-US" sz="2000" b="1">
                <a:solidFill>
                  <a:srgbClr val="FF95A7"/>
                </a:solidFill>
              </a:rPr>
              <a:t>X</a:t>
            </a:r>
            <a:endParaRPr lang="en-US" sz="2000">
              <a:solidFill>
                <a:srgbClr val="FF95A7"/>
              </a:solidFill>
              <a:latin typeface="Times New Roman" pitchFamily="18" charset="0"/>
            </a:endParaRPr>
          </a:p>
        </p:txBody>
      </p:sp>
      <p:sp>
        <p:nvSpPr>
          <p:cNvPr id="915512" name="Text Box 56"/>
          <p:cNvSpPr txBox="1">
            <a:spLocks noChangeArrowheads="1"/>
          </p:cNvSpPr>
          <p:nvPr/>
        </p:nvSpPr>
        <p:spPr bwMode="auto">
          <a:xfrm>
            <a:off x="5486400" y="2422525"/>
            <a:ext cx="381000" cy="396875"/>
          </a:xfrm>
          <a:prstGeom prst="rect">
            <a:avLst/>
          </a:prstGeom>
          <a:noFill/>
          <a:ln w="12700">
            <a:noFill/>
            <a:miter lim="800000"/>
            <a:headEnd/>
            <a:tailEnd/>
          </a:ln>
        </p:spPr>
        <p:txBody>
          <a:bodyPr>
            <a:spAutoFit/>
          </a:bodyPr>
          <a:lstStyle/>
          <a:p>
            <a:pPr>
              <a:spcBef>
                <a:spcPct val="50000"/>
              </a:spcBef>
            </a:pPr>
            <a:r>
              <a:rPr lang="en-US" sz="2000" b="1">
                <a:solidFill>
                  <a:srgbClr val="FF95A7"/>
                </a:solidFill>
              </a:rPr>
              <a:t>X</a:t>
            </a:r>
            <a:endParaRPr lang="en-US" sz="2000">
              <a:solidFill>
                <a:srgbClr val="FF95A7"/>
              </a:solidFill>
              <a:latin typeface="Times New Roman" pitchFamily="18" charset="0"/>
            </a:endParaRPr>
          </a:p>
        </p:txBody>
      </p:sp>
      <p:sp>
        <p:nvSpPr>
          <p:cNvPr id="915513" name="Text Box 57"/>
          <p:cNvSpPr txBox="1">
            <a:spLocks noChangeArrowheads="1"/>
          </p:cNvSpPr>
          <p:nvPr/>
        </p:nvSpPr>
        <p:spPr bwMode="auto">
          <a:xfrm>
            <a:off x="6934200" y="4419600"/>
            <a:ext cx="381000" cy="396875"/>
          </a:xfrm>
          <a:prstGeom prst="rect">
            <a:avLst/>
          </a:prstGeom>
          <a:noFill/>
          <a:ln w="12700">
            <a:noFill/>
            <a:miter lim="800000"/>
            <a:headEnd/>
            <a:tailEnd/>
          </a:ln>
        </p:spPr>
        <p:txBody>
          <a:bodyPr>
            <a:spAutoFit/>
          </a:bodyPr>
          <a:lstStyle/>
          <a:p>
            <a:pPr>
              <a:spcBef>
                <a:spcPct val="50000"/>
              </a:spcBef>
            </a:pPr>
            <a:r>
              <a:rPr lang="en-US" sz="2000" b="1"/>
              <a:t>X</a:t>
            </a:r>
            <a:endParaRPr lang="en-US" sz="200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iterate type="wd">
                                    <p:tmPct val="100000"/>
                                  </p:iterate>
                                  <p:childTnLst>
                                    <p:set>
                                      <p:cBhvr>
                                        <p:cTn id="6" dur="1" fill="hold">
                                          <p:stCondLst>
                                            <p:cond delay="0"/>
                                          </p:stCondLst>
                                        </p:cTn>
                                        <p:tgtEl>
                                          <p:spTgt spid="915502">
                                            <p:txEl>
                                              <p:pRg st="0" end="0"/>
                                            </p:txEl>
                                          </p:spTgt>
                                        </p:tgtEl>
                                        <p:attrNameLst>
                                          <p:attrName>style.visibility</p:attrName>
                                        </p:attrNameLst>
                                      </p:cBhvr>
                                      <p:to>
                                        <p:strVal val="visible"/>
                                      </p:to>
                                    </p:set>
                                    <p:anim calcmode="lin" valueType="num">
                                      <p:cBhvr additive="base">
                                        <p:cTn id="7" dur="300" fill="hold"/>
                                        <p:tgtEl>
                                          <p:spTgt spid="915502">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91550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iterate type="wd">
                                    <p:tmPct val="100000"/>
                                  </p:iterate>
                                  <p:childTnLst>
                                    <p:set>
                                      <p:cBhvr>
                                        <p:cTn id="12" dur="1" fill="hold">
                                          <p:stCondLst>
                                            <p:cond delay="0"/>
                                          </p:stCondLst>
                                        </p:cTn>
                                        <p:tgtEl>
                                          <p:spTgt spid="915504">
                                            <p:txEl>
                                              <p:pRg st="0" end="0"/>
                                            </p:txEl>
                                          </p:spTgt>
                                        </p:tgtEl>
                                        <p:attrNameLst>
                                          <p:attrName>style.visibility</p:attrName>
                                        </p:attrNameLst>
                                      </p:cBhvr>
                                      <p:to>
                                        <p:strVal val="visible"/>
                                      </p:to>
                                    </p:set>
                                    <p:anim calcmode="lin" valueType="num">
                                      <p:cBhvr additive="base">
                                        <p:cTn id="13" dur="300" fill="hold"/>
                                        <p:tgtEl>
                                          <p:spTgt spid="915504">
                                            <p:txEl>
                                              <p:pRg st="0" end="0"/>
                                            </p:txEl>
                                          </p:spTgt>
                                        </p:tgtEl>
                                        <p:attrNameLst>
                                          <p:attrName>ppt_x</p:attrName>
                                        </p:attrNameLst>
                                      </p:cBhvr>
                                      <p:tavLst>
                                        <p:tav tm="0">
                                          <p:val>
                                            <p:strVal val="#ppt_x"/>
                                          </p:val>
                                        </p:tav>
                                        <p:tav tm="100000">
                                          <p:val>
                                            <p:strVal val="#ppt_x"/>
                                          </p:val>
                                        </p:tav>
                                      </p:tavLst>
                                    </p:anim>
                                    <p:anim calcmode="lin" valueType="num">
                                      <p:cBhvr additive="base">
                                        <p:cTn id="14" dur="300" fill="hold"/>
                                        <p:tgtEl>
                                          <p:spTgt spid="91550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iterate type="wd">
                                    <p:tmPct val="100000"/>
                                  </p:iterate>
                                  <p:childTnLst>
                                    <p:set>
                                      <p:cBhvr>
                                        <p:cTn id="18" dur="1" fill="hold">
                                          <p:stCondLst>
                                            <p:cond delay="0"/>
                                          </p:stCondLst>
                                        </p:cTn>
                                        <p:tgtEl>
                                          <p:spTgt spid="915503">
                                            <p:txEl>
                                              <p:pRg st="0" end="0"/>
                                            </p:txEl>
                                          </p:spTgt>
                                        </p:tgtEl>
                                        <p:attrNameLst>
                                          <p:attrName>style.visibility</p:attrName>
                                        </p:attrNameLst>
                                      </p:cBhvr>
                                      <p:to>
                                        <p:strVal val="visible"/>
                                      </p:to>
                                    </p:set>
                                    <p:anim calcmode="lin" valueType="num">
                                      <p:cBhvr additive="base">
                                        <p:cTn id="19" dur="300" fill="hold"/>
                                        <p:tgtEl>
                                          <p:spTgt spid="915503">
                                            <p:txEl>
                                              <p:pRg st="0" end="0"/>
                                            </p:txEl>
                                          </p:spTgt>
                                        </p:tgtEl>
                                        <p:attrNameLst>
                                          <p:attrName>ppt_x</p:attrName>
                                        </p:attrNameLst>
                                      </p:cBhvr>
                                      <p:tavLst>
                                        <p:tav tm="0">
                                          <p:val>
                                            <p:strVal val="#ppt_x"/>
                                          </p:val>
                                        </p:tav>
                                        <p:tav tm="100000">
                                          <p:val>
                                            <p:strVal val="#ppt_x"/>
                                          </p:val>
                                        </p:tav>
                                      </p:tavLst>
                                    </p:anim>
                                    <p:anim calcmode="lin" valueType="num">
                                      <p:cBhvr additive="base">
                                        <p:cTn id="20" dur="300" fill="hold"/>
                                        <p:tgtEl>
                                          <p:spTgt spid="91550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iterate type="wd">
                                    <p:tmPct val="100000"/>
                                  </p:iterate>
                                  <p:childTnLst>
                                    <p:set>
                                      <p:cBhvr>
                                        <p:cTn id="24" dur="1" fill="hold">
                                          <p:stCondLst>
                                            <p:cond delay="0"/>
                                          </p:stCondLst>
                                        </p:cTn>
                                        <p:tgtEl>
                                          <p:spTgt spid="915506">
                                            <p:txEl>
                                              <p:pRg st="0" end="0"/>
                                            </p:txEl>
                                          </p:spTgt>
                                        </p:tgtEl>
                                        <p:attrNameLst>
                                          <p:attrName>style.visibility</p:attrName>
                                        </p:attrNameLst>
                                      </p:cBhvr>
                                      <p:to>
                                        <p:strVal val="visible"/>
                                      </p:to>
                                    </p:set>
                                    <p:anim calcmode="lin" valueType="num">
                                      <p:cBhvr additive="base">
                                        <p:cTn id="25" dur="300" fill="hold"/>
                                        <p:tgtEl>
                                          <p:spTgt spid="915506">
                                            <p:txEl>
                                              <p:pRg st="0" end="0"/>
                                            </p:txEl>
                                          </p:spTgt>
                                        </p:tgtEl>
                                        <p:attrNameLst>
                                          <p:attrName>ppt_x</p:attrName>
                                        </p:attrNameLst>
                                      </p:cBhvr>
                                      <p:tavLst>
                                        <p:tav tm="0">
                                          <p:val>
                                            <p:strVal val="#ppt_x"/>
                                          </p:val>
                                        </p:tav>
                                        <p:tav tm="100000">
                                          <p:val>
                                            <p:strVal val="#ppt_x"/>
                                          </p:val>
                                        </p:tav>
                                      </p:tavLst>
                                    </p:anim>
                                    <p:anim calcmode="lin" valueType="num">
                                      <p:cBhvr additive="base">
                                        <p:cTn id="26" dur="300" fill="hold"/>
                                        <p:tgtEl>
                                          <p:spTgt spid="91550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iterate type="wd">
                                    <p:tmPct val="100000"/>
                                  </p:iterate>
                                  <p:childTnLst>
                                    <p:set>
                                      <p:cBhvr>
                                        <p:cTn id="30" dur="1" fill="hold">
                                          <p:stCondLst>
                                            <p:cond delay="0"/>
                                          </p:stCondLst>
                                        </p:cTn>
                                        <p:tgtEl>
                                          <p:spTgt spid="915505">
                                            <p:txEl>
                                              <p:pRg st="0" end="0"/>
                                            </p:txEl>
                                          </p:spTgt>
                                        </p:tgtEl>
                                        <p:attrNameLst>
                                          <p:attrName>style.visibility</p:attrName>
                                        </p:attrNameLst>
                                      </p:cBhvr>
                                      <p:to>
                                        <p:strVal val="visible"/>
                                      </p:to>
                                    </p:set>
                                    <p:anim calcmode="lin" valueType="num">
                                      <p:cBhvr additive="base">
                                        <p:cTn id="31" dur="300" fill="hold"/>
                                        <p:tgtEl>
                                          <p:spTgt spid="915505">
                                            <p:txEl>
                                              <p:pRg st="0" end="0"/>
                                            </p:txEl>
                                          </p:spTgt>
                                        </p:tgtEl>
                                        <p:attrNameLst>
                                          <p:attrName>ppt_x</p:attrName>
                                        </p:attrNameLst>
                                      </p:cBhvr>
                                      <p:tavLst>
                                        <p:tav tm="0">
                                          <p:val>
                                            <p:strVal val="#ppt_x"/>
                                          </p:val>
                                        </p:tav>
                                        <p:tav tm="100000">
                                          <p:val>
                                            <p:strVal val="#ppt_x"/>
                                          </p:val>
                                        </p:tav>
                                      </p:tavLst>
                                    </p:anim>
                                    <p:anim calcmode="lin" valueType="num">
                                      <p:cBhvr additive="base">
                                        <p:cTn id="32" dur="300" fill="hold"/>
                                        <p:tgtEl>
                                          <p:spTgt spid="91550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iterate type="wd">
                                    <p:tmPct val="100000"/>
                                  </p:iterate>
                                  <p:childTnLst>
                                    <p:set>
                                      <p:cBhvr>
                                        <p:cTn id="36" dur="1" fill="hold">
                                          <p:stCondLst>
                                            <p:cond delay="0"/>
                                          </p:stCondLst>
                                        </p:cTn>
                                        <p:tgtEl>
                                          <p:spTgt spid="915513">
                                            <p:txEl>
                                              <p:pRg st="0" end="0"/>
                                            </p:txEl>
                                          </p:spTgt>
                                        </p:tgtEl>
                                        <p:attrNameLst>
                                          <p:attrName>style.visibility</p:attrName>
                                        </p:attrNameLst>
                                      </p:cBhvr>
                                      <p:to>
                                        <p:strVal val="visible"/>
                                      </p:to>
                                    </p:set>
                                    <p:anim calcmode="lin" valueType="num">
                                      <p:cBhvr additive="base">
                                        <p:cTn id="37" dur="300" fill="hold"/>
                                        <p:tgtEl>
                                          <p:spTgt spid="915513">
                                            <p:txEl>
                                              <p:pRg st="0" end="0"/>
                                            </p:txEl>
                                          </p:spTgt>
                                        </p:tgtEl>
                                        <p:attrNameLst>
                                          <p:attrName>ppt_x</p:attrName>
                                        </p:attrNameLst>
                                      </p:cBhvr>
                                      <p:tavLst>
                                        <p:tav tm="0">
                                          <p:val>
                                            <p:strVal val="#ppt_x"/>
                                          </p:val>
                                        </p:tav>
                                        <p:tav tm="100000">
                                          <p:val>
                                            <p:strVal val="#ppt_x"/>
                                          </p:val>
                                        </p:tav>
                                      </p:tavLst>
                                    </p:anim>
                                    <p:anim calcmode="lin" valueType="num">
                                      <p:cBhvr additive="base">
                                        <p:cTn id="38" dur="300" fill="hold"/>
                                        <p:tgtEl>
                                          <p:spTgt spid="91551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iterate type="wd">
                                    <p:tmPct val="100000"/>
                                  </p:iterate>
                                  <p:childTnLst>
                                    <p:set>
                                      <p:cBhvr>
                                        <p:cTn id="42" dur="1" fill="hold">
                                          <p:stCondLst>
                                            <p:cond delay="0"/>
                                          </p:stCondLst>
                                        </p:cTn>
                                        <p:tgtEl>
                                          <p:spTgt spid="915507">
                                            <p:txEl>
                                              <p:pRg st="0" end="0"/>
                                            </p:txEl>
                                          </p:spTgt>
                                        </p:tgtEl>
                                        <p:attrNameLst>
                                          <p:attrName>style.visibility</p:attrName>
                                        </p:attrNameLst>
                                      </p:cBhvr>
                                      <p:to>
                                        <p:strVal val="visible"/>
                                      </p:to>
                                    </p:set>
                                    <p:anim calcmode="lin" valueType="num">
                                      <p:cBhvr additive="base">
                                        <p:cTn id="43" dur="300" fill="hold"/>
                                        <p:tgtEl>
                                          <p:spTgt spid="915507">
                                            <p:txEl>
                                              <p:pRg st="0" end="0"/>
                                            </p:txEl>
                                          </p:spTgt>
                                        </p:tgtEl>
                                        <p:attrNameLst>
                                          <p:attrName>ppt_x</p:attrName>
                                        </p:attrNameLst>
                                      </p:cBhvr>
                                      <p:tavLst>
                                        <p:tav tm="0">
                                          <p:val>
                                            <p:strVal val="#ppt_x"/>
                                          </p:val>
                                        </p:tav>
                                        <p:tav tm="100000">
                                          <p:val>
                                            <p:strVal val="#ppt_x"/>
                                          </p:val>
                                        </p:tav>
                                      </p:tavLst>
                                    </p:anim>
                                    <p:anim calcmode="lin" valueType="num">
                                      <p:cBhvr additive="base">
                                        <p:cTn id="44" dur="300" fill="hold"/>
                                        <p:tgtEl>
                                          <p:spTgt spid="91550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iterate type="wd">
                                    <p:tmPct val="100000"/>
                                  </p:iterate>
                                  <p:childTnLst>
                                    <p:set>
                                      <p:cBhvr>
                                        <p:cTn id="48" dur="1" fill="hold">
                                          <p:stCondLst>
                                            <p:cond delay="0"/>
                                          </p:stCondLst>
                                        </p:cTn>
                                        <p:tgtEl>
                                          <p:spTgt spid="915508">
                                            <p:txEl>
                                              <p:pRg st="0" end="0"/>
                                            </p:txEl>
                                          </p:spTgt>
                                        </p:tgtEl>
                                        <p:attrNameLst>
                                          <p:attrName>style.visibility</p:attrName>
                                        </p:attrNameLst>
                                      </p:cBhvr>
                                      <p:to>
                                        <p:strVal val="visible"/>
                                      </p:to>
                                    </p:set>
                                    <p:anim calcmode="lin" valueType="num">
                                      <p:cBhvr additive="base">
                                        <p:cTn id="49" dur="300" fill="hold"/>
                                        <p:tgtEl>
                                          <p:spTgt spid="915508">
                                            <p:txEl>
                                              <p:pRg st="0" end="0"/>
                                            </p:txEl>
                                          </p:spTgt>
                                        </p:tgtEl>
                                        <p:attrNameLst>
                                          <p:attrName>ppt_x</p:attrName>
                                        </p:attrNameLst>
                                      </p:cBhvr>
                                      <p:tavLst>
                                        <p:tav tm="0">
                                          <p:val>
                                            <p:strVal val="#ppt_x"/>
                                          </p:val>
                                        </p:tav>
                                        <p:tav tm="100000">
                                          <p:val>
                                            <p:strVal val="#ppt_x"/>
                                          </p:val>
                                        </p:tav>
                                      </p:tavLst>
                                    </p:anim>
                                    <p:anim calcmode="lin" valueType="num">
                                      <p:cBhvr additive="base">
                                        <p:cTn id="50" dur="300" fill="hold"/>
                                        <p:tgtEl>
                                          <p:spTgt spid="91550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grpId="0" nodeType="clickEffect">
                                  <p:stCondLst>
                                    <p:cond delay="0"/>
                                  </p:stCondLst>
                                  <p:iterate type="wd">
                                    <p:tmPct val="100000"/>
                                  </p:iterate>
                                  <p:childTnLst>
                                    <p:set>
                                      <p:cBhvr>
                                        <p:cTn id="54" dur="1" fill="hold">
                                          <p:stCondLst>
                                            <p:cond delay="0"/>
                                          </p:stCondLst>
                                        </p:cTn>
                                        <p:tgtEl>
                                          <p:spTgt spid="915509">
                                            <p:txEl>
                                              <p:pRg st="0" end="0"/>
                                            </p:txEl>
                                          </p:spTgt>
                                        </p:tgtEl>
                                        <p:attrNameLst>
                                          <p:attrName>style.visibility</p:attrName>
                                        </p:attrNameLst>
                                      </p:cBhvr>
                                      <p:to>
                                        <p:strVal val="visible"/>
                                      </p:to>
                                    </p:set>
                                    <p:anim calcmode="lin" valueType="num">
                                      <p:cBhvr additive="base">
                                        <p:cTn id="55" dur="300" fill="hold"/>
                                        <p:tgtEl>
                                          <p:spTgt spid="915509">
                                            <p:txEl>
                                              <p:pRg st="0" end="0"/>
                                            </p:txEl>
                                          </p:spTgt>
                                        </p:tgtEl>
                                        <p:attrNameLst>
                                          <p:attrName>ppt_x</p:attrName>
                                        </p:attrNameLst>
                                      </p:cBhvr>
                                      <p:tavLst>
                                        <p:tav tm="0">
                                          <p:val>
                                            <p:strVal val="#ppt_x"/>
                                          </p:val>
                                        </p:tav>
                                        <p:tav tm="100000">
                                          <p:val>
                                            <p:strVal val="#ppt_x"/>
                                          </p:val>
                                        </p:tav>
                                      </p:tavLst>
                                    </p:anim>
                                    <p:anim calcmode="lin" valueType="num">
                                      <p:cBhvr additive="base">
                                        <p:cTn id="56" dur="300" fill="hold"/>
                                        <p:tgtEl>
                                          <p:spTgt spid="91550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iterate type="wd">
                                    <p:tmPct val="100000"/>
                                  </p:iterate>
                                  <p:childTnLst>
                                    <p:set>
                                      <p:cBhvr>
                                        <p:cTn id="60" dur="1" fill="hold">
                                          <p:stCondLst>
                                            <p:cond delay="0"/>
                                          </p:stCondLst>
                                        </p:cTn>
                                        <p:tgtEl>
                                          <p:spTgt spid="915511">
                                            <p:txEl>
                                              <p:pRg st="0" end="0"/>
                                            </p:txEl>
                                          </p:spTgt>
                                        </p:tgtEl>
                                        <p:attrNameLst>
                                          <p:attrName>style.visibility</p:attrName>
                                        </p:attrNameLst>
                                      </p:cBhvr>
                                      <p:to>
                                        <p:strVal val="visible"/>
                                      </p:to>
                                    </p:set>
                                    <p:anim calcmode="lin" valueType="num">
                                      <p:cBhvr additive="base">
                                        <p:cTn id="61" dur="300" fill="hold"/>
                                        <p:tgtEl>
                                          <p:spTgt spid="915511">
                                            <p:txEl>
                                              <p:pRg st="0" end="0"/>
                                            </p:txEl>
                                          </p:spTgt>
                                        </p:tgtEl>
                                        <p:attrNameLst>
                                          <p:attrName>ppt_x</p:attrName>
                                        </p:attrNameLst>
                                      </p:cBhvr>
                                      <p:tavLst>
                                        <p:tav tm="0">
                                          <p:val>
                                            <p:strVal val="#ppt_x"/>
                                          </p:val>
                                        </p:tav>
                                        <p:tav tm="100000">
                                          <p:val>
                                            <p:strVal val="#ppt_x"/>
                                          </p:val>
                                        </p:tav>
                                      </p:tavLst>
                                    </p:anim>
                                    <p:anim calcmode="lin" valueType="num">
                                      <p:cBhvr additive="base">
                                        <p:cTn id="62" dur="300" fill="hold"/>
                                        <p:tgtEl>
                                          <p:spTgt spid="91551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grpId="0" nodeType="clickEffect">
                                  <p:stCondLst>
                                    <p:cond delay="0"/>
                                  </p:stCondLst>
                                  <p:iterate type="wd">
                                    <p:tmPct val="100000"/>
                                  </p:iterate>
                                  <p:childTnLst>
                                    <p:set>
                                      <p:cBhvr>
                                        <p:cTn id="66" dur="1" fill="hold">
                                          <p:stCondLst>
                                            <p:cond delay="0"/>
                                          </p:stCondLst>
                                        </p:cTn>
                                        <p:tgtEl>
                                          <p:spTgt spid="915510">
                                            <p:txEl>
                                              <p:pRg st="0" end="0"/>
                                            </p:txEl>
                                          </p:spTgt>
                                        </p:tgtEl>
                                        <p:attrNameLst>
                                          <p:attrName>style.visibility</p:attrName>
                                        </p:attrNameLst>
                                      </p:cBhvr>
                                      <p:to>
                                        <p:strVal val="visible"/>
                                      </p:to>
                                    </p:set>
                                    <p:anim calcmode="lin" valueType="num">
                                      <p:cBhvr additive="base">
                                        <p:cTn id="67" dur="300" fill="hold"/>
                                        <p:tgtEl>
                                          <p:spTgt spid="915510">
                                            <p:txEl>
                                              <p:pRg st="0" end="0"/>
                                            </p:txEl>
                                          </p:spTgt>
                                        </p:tgtEl>
                                        <p:attrNameLst>
                                          <p:attrName>ppt_x</p:attrName>
                                        </p:attrNameLst>
                                      </p:cBhvr>
                                      <p:tavLst>
                                        <p:tav tm="0">
                                          <p:val>
                                            <p:strVal val="#ppt_x"/>
                                          </p:val>
                                        </p:tav>
                                        <p:tav tm="100000">
                                          <p:val>
                                            <p:strVal val="#ppt_x"/>
                                          </p:val>
                                        </p:tav>
                                      </p:tavLst>
                                    </p:anim>
                                    <p:anim calcmode="lin" valueType="num">
                                      <p:cBhvr additive="base">
                                        <p:cTn id="68" dur="300" fill="hold"/>
                                        <p:tgtEl>
                                          <p:spTgt spid="915510">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1" fill="hold" grpId="0" nodeType="clickEffect">
                                  <p:stCondLst>
                                    <p:cond delay="0"/>
                                  </p:stCondLst>
                                  <p:iterate type="wd">
                                    <p:tmPct val="100000"/>
                                  </p:iterate>
                                  <p:childTnLst>
                                    <p:set>
                                      <p:cBhvr>
                                        <p:cTn id="72" dur="1" fill="hold">
                                          <p:stCondLst>
                                            <p:cond delay="0"/>
                                          </p:stCondLst>
                                        </p:cTn>
                                        <p:tgtEl>
                                          <p:spTgt spid="915512">
                                            <p:txEl>
                                              <p:pRg st="0" end="0"/>
                                            </p:txEl>
                                          </p:spTgt>
                                        </p:tgtEl>
                                        <p:attrNameLst>
                                          <p:attrName>style.visibility</p:attrName>
                                        </p:attrNameLst>
                                      </p:cBhvr>
                                      <p:to>
                                        <p:strVal val="visible"/>
                                      </p:to>
                                    </p:set>
                                    <p:anim calcmode="lin" valueType="num">
                                      <p:cBhvr additive="base">
                                        <p:cTn id="73" dur="300" fill="hold"/>
                                        <p:tgtEl>
                                          <p:spTgt spid="915512">
                                            <p:txEl>
                                              <p:pRg st="0" end="0"/>
                                            </p:txEl>
                                          </p:spTgt>
                                        </p:tgtEl>
                                        <p:attrNameLst>
                                          <p:attrName>ppt_x</p:attrName>
                                        </p:attrNameLst>
                                      </p:cBhvr>
                                      <p:tavLst>
                                        <p:tav tm="0">
                                          <p:val>
                                            <p:strVal val="#ppt_x"/>
                                          </p:val>
                                        </p:tav>
                                        <p:tav tm="100000">
                                          <p:val>
                                            <p:strVal val="#ppt_x"/>
                                          </p:val>
                                        </p:tav>
                                      </p:tavLst>
                                    </p:anim>
                                    <p:anim calcmode="lin" valueType="num">
                                      <p:cBhvr additive="base">
                                        <p:cTn id="74" dur="300" fill="hold"/>
                                        <p:tgtEl>
                                          <p:spTgt spid="915512">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5502" grpId="0" build="p" autoUpdateAnimBg="0"/>
      <p:bldP spid="915503" grpId="0" build="p" autoUpdateAnimBg="0"/>
      <p:bldP spid="915504" grpId="0" build="p" autoUpdateAnimBg="0"/>
      <p:bldP spid="915505" grpId="0" build="p" autoUpdateAnimBg="0"/>
      <p:bldP spid="915506" grpId="0" build="p" autoUpdateAnimBg="0"/>
      <p:bldP spid="915507" grpId="0" build="p" autoUpdateAnimBg="0"/>
      <p:bldP spid="915508" grpId="0" build="p" autoUpdateAnimBg="0"/>
      <p:bldP spid="915509" grpId="0" build="p" autoUpdateAnimBg="0"/>
      <p:bldP spid="915510" grpId="0" build="p" autoUpdateAnimBg="0"/>
      <p:bldP spid="915511" grpId="0" build="p" autoUpdateAnimBg="0"/>
      <p:bldP spid="915512" grpId="0" build="p" autoUpdateAnimBg="0"/>
      <p:bldP spid="915513"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smtClean="0"/>
              <a:t>A Simple Example</a:t>
            </a:r>
          </a:p>
        </p:txBody>
      </p:sp>
      <p:sp>
        <p:nvSpPr>
          <p:cNvPr id="47107" name="Rectangle 3"/>
          <p:cNvSpPr>
            <a:spLocks noGrp="1" noChangeArrowheads="1"/>
          </p:cNvSpPr>
          <p:nvPr>
            <p:ph type="body" sz="half" idx="1"/>
          </p:nvPr>
        </p:nvSpPr>
        <p:spPr>
          <a:xfrm>
            <a:off x="457200" y="3886200"/>
            <a:ext cx="8229600" cy="2228850"/>
          </a:xfrm>
        </p:spPr>
        <p:txBody>
          <a:bodyPr/>
          <a:lstStyle/>
          <a:p>
            <a:pPr>
              <a:spcBef>
                <a:spcPct val="100000"/>
              </a:spcBef>
            </a:pPr>
            <a:r>
              <a:rPr lang="en-US" sz="2200" smtClean="0"/>
              <a:t>How much faster would the machine be if a better data cache reduced the average load time to 2 cycles?</a:t>
            </a:r>
          </a:p>
          <a:p>
            <a:pPr>
              <a:spcBef>
                <a:spcPct val="100000"/>
              </a:spcBef>
            </a:pPr>
            <a:r>
              <a:rPr lang="en-US" sz="2200" smtClean="0"/>
              <a:t>How does this compare with using branch prediction to shave a cycle off the branch time?</a:t>
            </a:r>
          </a:p>
          <a:p>
            <a:pPr>
              <a:spcBef>
                <a:spcPct val="100000"/>
              </a:spcBef>
            </a:pPr>
            <a:r>
              <a:rPr lang="en-US" sz="2200" smtClean="0"/>
              <a:t>What if two ALU instructions could be executed at once?</a:t>
            </a:r>
          </a:p>
        </p:txBody>
      </p:sp>
      <p:graphicFrame>
        <p:nvGraphicFramePr>
          <p:cNvPr id="930820" name="Group 4"/>
          <p:cNvGraphicFramePr>
            <a:graphicFrameLocks noGrp="1"/>
          </p:cNvGraphicFramePr>
          <p:nvPr>
            <p:ph sz="half" idx="2"/>
          </p:nvPr>
        </p:nvGraphicFramePr>
        <p:xfrm>
          <a:off x="1143000" y="914400"/>
          <a:ext cx="4800600" cy="2873376"/>
        </p:xfrm>
        <a:graphic>
          <a:graphicData uri="http://schemas.openxmlformats.org/drawingml/2006/table">
            <a:tbl>
              <a:tblPr/>
              <a:tblGrid>
                <a:gridCol w="1416050"/>
                <a:gridCol w="946150"/>
                <a:gridCol w="914400"/>
                <a:gridCol w="1524000"/>
              </a:tblGrid>
              <a:tr h="477838">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Op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Freq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CPI</a:t>
                      </a:r>
                      <a:r>
                        <a:rPr kumimoji="0" lang="en-US" sz="2000" b="0" i="0" u="none" strike="noStrike" cap="none" normalizeH="0" baseline="-25000" smtClean="0">
                          <a:ln>
                            <a:noFill/>
                          </a:ln>
                          <a:solidFill>
                            <a:schemeClr val="tx1"/>
                          </a:solidFill>
                          <a:effectLst/>
                          <a:latin typeface="Arial" pitchFamily="34" charset="0"/>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Freq x CPI</a:t>
                      </a:r>
                      <a:r>
                        <a:rPr kumimoji="0" lang="en-US" sz="2000" b="0" i="0" u="none" strike="noStrike" cap="none" normalizeH="0" baseline="-25000" smtClean="0">
                          <a:ln>
                            <a:noFill/>
                          </a:ln>
                          <a:solidFill>
                            <a:schemeClr val="tx1"/>
                          </a:solidFill>
                          <a:effectLst/>
                          <a:latin typeface="Arial" pitchFamily="34" charset="0"/>
                        </a:rPr>
                        <a:t>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ALU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7838">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Load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Store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Branch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gridSpan="3">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pitchFamily="34" charset="0"/>
                          <a:sym typeface="Symbol" pitchFamily="18" charset="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30855" name="Text Box 39"/>
          <p:cNvSpPr txBox="1">
            <a:spLocks noChangeArrowheads="1"/>
          </p:cNvSpPr>
          <p:nvPr/>
        </p:nvSpPr>
        <p:spPr bwMode="auto">
          <a:xfrm>
            <a:off x="5334000" y="1295400"/>
            <a:ext cx="501650" cy="2016125"/>
          </a:xfrm>
          <a:prstGeom prst="rect">
            <a:avLst/>
          </a:prstGeom>
          <a:noFill/>
          <a:ln w="12700">
            <a:noFill/>
            <a:miter lim="800000"/>
            <a:headEnd/>
            <a:tailEnd/>
          </a:ln>
        </p:spPr>
        <p:txBody>
          <a:bodyPr wrap="none">
            <a:spAutoFit/>
          </a:bodyPr>
          <a:lstStyle/>
          <a:p>
            <a:pPr algn="r">
              <a:lnSpc>
                <a:spcPct val="175000"/>
              </a:lnSpc>
            </a:pPr>
            <a:r>
              <a:rPr lang="en-US"/>
              <a:t>.5</a:t>
            </a:r>
          </a:p>
          <a:p>
            <a:pPr algn="r">
              <a:lnSpc>
                <a:spcPct val="175000"/>
              </a:lnSpc>
            </a:pPr>
            <a:r>
              <a:rPr lang="en-US"/>
              <a:t>1.0</a:t>
            </a:r>
          </a:p>
          <a:p>
            <a:pPr algn="r">
              <a:lnSpc>
                <a:spcPct val="175000"/>
              </a:lnSpc>
            </a:pPr>
            <a:r>
              <a:rPr lang="en-US"/>
              <a:t>.3</a:t>
            </a:r>
          </a:p>
          <a:p>
            <a:pPr algn="r">
              <a:lnSpc>
                <a:spcPct val="175000"/>
              </a:lnSpc>
            </a:pPr>
            <a:r>
              <a:rPr lang="en-US"/>
              <a:t>.4</a:t>
            </a:r>
          </a:p>
        </p:txBody>
      </p:sp>
      <p:sp>
        <p:nvSpPr>
          <p:cNvPr id="930856" name="Text Box 40"/>
          <p:cNvSpPr txBox="1">
            <a:spLocks noChangeArrowheads="1"/>
          </p:cNvSpPr>
          <p:nvPr/>
        </p:nvSpPr>
        <p:spPr bwMode="auto">
          <a:xfrm>
            <a:off x="5365750" y="3200400"/>
            <a:ext cx="501650" cy="573088"/>
          </a:xfrm>
          <a:prstGeom prst="rect">
            <a:avLst/>
          </a:prstGeom>
          <a:noFill/>
          <a:ln w="12700">
            <a:noFill/>
            <a:miter lim="800000"/>
            <a:headEnd/>
            <a:tailEnd/>
          </a:ln>
        </p:spPr>
        <p:txBody>
          <a:bodyPr wrap="none">
            <a:spAutoFit/>
          </a:bodyPr>
          <a:lstStyle/>
          <a:p>
            <a:pPr algn="r">
              <a:lnSpc>
                <a:spcPct val="175000"/>
              </a:lnSpc>
            </a:pPr>
            <a:r>
              <a:rPr lang="en-US"/>
              <a:t>2.2</a:t>
            </a:r>
          </a:p>
        </p:txBody>
      </p:sp>
      <p:sp>
        <p:nvSpPr>
          <p:cNvPr id="930857" name="Text Box 41"/>
          <p:cNvSpPr txBox="1">
            <a:spLocks noChangeArrowheads="1"/>
          </p:cNvSpPr>
          <p:nvPr/>
        </p:nvSpPr>
        <p:spPr bwMode="auto">
          <a:xfrm>
            <a:off x="1371600" y="4343400"/>
            <a:ext cx="6743700" cy="573088"/>
          </a:xfrm>
          <a:prstGeom prst="rect">
            <a:avLst/>
          </a:prstGeom>
          <a:noFill/>
          <a:ln w="12700">
            <a:noFill/>
            <a:miter lim="800000"/>
            <a:headEnd/>
            <a:tailEnd/>
          </a:ln>
        </p:spPr>
        <p:txBody>
          <a:bodyPr wrap="none">
            <a:spAutoFit/>
          </a:bodyPr>
          <a:lstStyle/>
          <a:p>
            <a:pPr>
              <a:lnSpc>
                <a:spcPct val="175000"/>
              </a:lnSpc>
            </a:pPr>
            <a:r>
              <a:rPr lang="en-US"/>
              <a:t>CPU time new = 1.6 x IC x CC   so   2.2/1.6  means 37.5% faster</a:t>
            </a:r>
          </a:p>
        </p:txBody>
      </p:sp>
      <p:sp>
        <p:nvSpPr>
          <p:cNvPr id="930858" name="Text Box 42"/>
          <p:cNvSpPr txBox="1">
            <a:spLocks noChangeArrowheads="1"/>
          </p:cNvSpPr>
          <p:nvPr/>
        </p:nvSpPr>
        <p:spPr bwMode="auto">
          <a:xfrm>
            <a:off x="6172200" y="3200400"/>
            <a:ext cx="501650" cy="573088"/>
          </a:xfrm>
          <a:prstGeom prst="rect">
            <a:avLst/>
          </a:prstGeom>
          <a:noFill/>
          <a:ln w="12700">
            <a:noFill/>
            <a:miter lim="800000"/>
            <a:headEnd/>
            <a:tailEnd/>
          </a:ln>
        </p:spPr>
        <p:txBody>
          <a:bodyPr wrap="none">
            <a:spAutoFit/>
          </a:bodyPr>
          <a:lstStyle/>
          <a:p>
            <a:pPr algn="r">
              <a:lnSpc>
                <a:spcPct val="175000"/>
              </a:lnSpc>
            </a:pPr>
            <a:r>
              <a:rPr lang="en-US"/>
              <a:t>1.6</a:t>
            </a:r>
          </a:p>
        </p:txBody>
      </p:sp>
      <p:sp>
        <p:nvSpPr>
          <p:cNvPr id="930859" name="Text Box 43"/>
          <p:cNvSpPr txBox="1">
            <a:spLocks noChangeArrowheads="1"/>
          </p:cNvSpPr>
          <p:nvPr/>
        </p:nvSpPr>
        <p:spPr bwMode="auto">
          <a:xfrm>
            <a:off x="6235700" y="1295400"/>
            <a:ext cx="438150" cy="2016125"/>
          </a:xfrm>
          <a:prstGeom prst="rect">
            <a:avLst/>
          </a:prstGeom>
          <a:noFill/>
          <a:ln w="12700">
            <a:noFill/>
            <a:miter lim="800000"/>
            <a:headEnd/>
            <a:tailEnd/>
          </a:ln>
        </p:spPr>
        <p:txBody>
          <a:bodyPr wrap="none">
            <a:spAutoFit/>
          </a:bodyPr>
          <a:lstStyle/>
          <a:p>
            <a:pPr algn="r">
              <a:lnSpc>
                <a:spcPct val="175000"/>
              </a:lnSpc>
            </a:pPr>
            <a:r>
              <a:rPr lang="en-US"/>
              <a:t>.5</a:t>
            </a:r>
          </a:p>
          <a:p>
            <a:pPr algn="r">
              <a:lnSpc>
                <a:spcPct val="175000"/>
              </a:lnSpc>
            </a:pPr>
            <a:r>
              <a:rPr lang="en-US"/>
              <a:t> .4</a:t>
            </a:r>
          </a:p>
          <a:p>
            <a:pPr algn="r">
              <a:lnSpc>
                <a:spcPct val="175000"/>
              </a:lnSpc>
            </a:pPr>
            <a:r>
              <a:rPr lang="en-US"/>
              <a:t>.3</a:t>
            </a:r>
          </a:p>
          <a:p>
            <a:pPr algn="r">
              <a:lnSpc>
                <a:spcPct val="175000"/>
              </a:lnSpc>
            </a:pPr>
            <a:r>
              <a:rPr lang="en-US"/>
              <a:t>.4</a:t>
            </a:r>
          </a:p>
        </p:txBody>
      </p:sp>
      <p:sp>
        <p:nvSpPr>
          <p:cNvPr id="930860" name="Text Box 44"/>
          <p:cNvSpPr txBox="1">
            <a:spLocks noChangeArrowheads="1"/>
          </p:cNvSpPr>
          <p:nvPr/>
        </p:nvSpPr>
        <p:spPr bwMode="auto">
          <a:xfrm>
            <a:off x="6870700" y="1295400"/>
            <a:ext cx="501650" cy="2016125"/>
          </a:xfrm>
          <a:prstGeom prst="rect">
            <a:avLst/>
          </a:prstGeom>
          <a:noFill/>
          <a:ln w="12700">
            <a:noFill/>
            <a:miter lim="800000"/>
            <a:headEnd/>
            <a:tailEnd/>
          </a:ln>
        </p:spPr>
        <p:txBody>
          <a:bodyPr wrap="none">
            <a:spAutoFit/>
          </a:bodyPr>
          <a:lstStyle/>
          <a:p>
            <a:pPr algn="r">
              <a:lnSpc>
                <a:spcPct val="175000"/>
              </a:lnSpc>
            </a:pPr>
            <a:r>
              <a:rPr lang="en-US"/>
              <a:t>.5</a:t>
            </a:r>
          </a:p>
          <a:p>
            <a:pPr algn="r">
              <a:lnSpc>
                <a:spcPct val="175000"/>
              </a:lnSpc>
            </a:pPr>
            <a:r>
              <a:rPr lang="en-US"/>
              <a:t>1.0</a:t>
            </a:r>
          </a:p>
          <a:p>
            <a:pPr algn="r">
              <a:lnSpc>
                <a:spcPct val="175000"/>
              </a:lnSpc>
            </a:pPr>
            <a:r>
              <a:rPr lang="en-US"/>
              <a:t>.3</a:t>
            </a:r>
          </a:p>
          <a:p>
            <a:pPr algn="r">
              <a:lnSpc>
                <a:spcPct val="175000"/>
              </a:lnSpc>
            </a:pPr>
            <a:r>
              <a:rPr lang="en-US"/>
              <a:t>.2</a:t>
            </a:r>
          </a:p>
        </p:txBody>
      </p:sp>
      <p:sp>
        <p:nvSpPr>
          <p:cNvPr id="930861" name="Text Box 45"/>
          <p:cNvSpPr txBox="1">
            <a:spLocks noChangeArrowheads="1"/>
          </p:cNvSpPr>
          <p:nvPr/>
        </p:nvSpPr>
        <p:spPr bwMode="auto">
          <a:xfrm>
            <a:off x="6858000" y="3200400"/>
            <a:ext cx="501650" cy="573088"/>
          </a:xfrm>
          <a:prstGeom prst="rect">
            <a:avLst/>
          </a:prstGeom>
          <a:noFill/>
          <a:ln w="12700">
            <a:noFill/>
            <a:miter lim="800000"/>
            <a:headEnd/>
            <a:tailEnd/>
          </a:ln>
        </p:spPr>
        <p:txBody>
          <a:bodyPr wrap="none">
            <a:spAutoFit/>
          </a:bodyPr>
          <a:lstStyle/>
          <a:p>
            <a:pPr algn="r">
              <a:lnSpc>
                <a:spcPct val="175000"/>
              </a:lnSpc>
            </a:pPr>
            <a:r>
              <a:rPr lang="en-US"/>
              <a:t>2.0</a:t>
            </a:r>
          </a:p>
        </p:txBody>
      </p:sp>
      <p:sp>
        <p:nvSpPr>
          <p:cNvPr id="930862" name="Text Box 46"/>
          <p:cNvSpPr txBox="1">
            <a:spLocks noChangeArrowheads="1"/>
          </p:cNvSpPr>
          <p:nvPr/>
        </p:nvSpPr>
        <p:spPr bwMode="auto">
          <a:xfrm>
            <a:off x="1371600" y="5257800"/>
            <a:ext cx="6553200" cy="573088"/>
          </a:xfrm>
          <a:prstGeom prst="rect">
            <a:avLst/>
          </a:prstGeom>
          <a:noFill/>
          <a:ln w="12700">
            <a:noFill/>
            <a:miter lim="800000"/>
            <a:headEnd/>
            <a:tailEnd/>
          </a:ln>
        </p:spPr>
        <p:txBody>
          <a:bodyPr wrap="none">
            <a:spAutoFit/>
          </a:bodyPr>
          <a:lstStyle/>
          <a:p>
            <a:pPr>
              <a:lnSpc>
                <a:spcPct val="175000"/>
              </a:lnSpc>
            </a:pPr>
            <a:r>
              <a:rPr lang="en-US"/>
              <a:t>CPU time new = 2.0 x IC x CC   so   2.2/2.0  means 10% faster</a:t>
            </a:r>
          </a:p>
        </p:txBody>
      </p:sp>
      <p:sp>
        <p:nvSpPr>
          <p:cNvPr id="930863" name="Text Box 47"/>
          <p:cNvSpPr txBox="1">
            <a:spLocks noChangeArrowheads="1"/>
          </p:cNvSpPr>
          <p:nvPr/>
        </p:nvSpPr>
        <p:spPr bwMode="auto">
          <a:xfrm>
            <a:off x="7696200" y="1295400"/>
            <a:ext cx="501650" cy="2016125"/>
          </a:xfrm>
          <a:prstGeom prst="rect">
            <a:avLst/>
          </a:prstGeom>
          <a:noFill/>
          <a:ln w="12700">
            <a:noFill/>
            <a:miter lim="800000"/>
            <a:headEnd/>
            <a:tailEnd/>
          </a:ln>
        </p:spPr>
        <p:txBody>
          <a:bodyPr wrap="none">
            <a:spAutoFit/>
          </a:bodyPr>
          <a:lstStyle/>
          <a:p>
            <a:pPr algn="r">
              <a:lnSpc>
                <a:spcPct val="175000"/>
              </a:lnSpc>
            </a:pPr>
            <a:r>
              <a:rPr lang="en-US"/>
              <a:t>.25</a:t>
            </a:r>
          </a:p>
          <a:p>
            <a:pPr algn="r">
              <a:lnSpc>
                <a:spcPct val="175000"/>
              </a:lnSpc>
            </a:pPr>
            <a:r>
              <a:rPr lang="en-US"/>
              <a:t>1.0</a:t>
            </a:r>
          </a:p>
          <a:p>
            <a:pPr algn="r">
              <a:lnSpc>
                <a:spcPct val="175000"/>
              </a:lnSpc>
            </a:pPr>
            <a:r>
              <a:rPr lang="en-US"/>
              <a:t>.3</a:t>
            </a:r>
          </a:p>
          <a:p>
            <a:pPr algn="r">
              <a:lnSpc>
                <a:spcPct val="175000"/>
              </a:lnSpc>
            </a:pPr>
            <a:r>
              <a:rPr lang="en-US"/>
              <a:t>.4</a:t>
            </a:r>
          </a:p>
        </p:txBody>
      </p:sp>
      <p:sp>
        <p:nvSpPr>
          <p:cNvPr id="930864" name="Text Box 48"/>
          <p:cNvSpPr txBox="1">
            <a:spLocks noChangeArrowheads="1"/>
          </p:cNvSpPr>
          <p:nvPr/>
        </p:nvSpPr>
        <p:spPr bwMode="auto">
          <a:xfrm>
            <a:off x="7569200" y="3200400"/>
            <a:ext cx="628650" cy="573088"/>
          </a:xfrm>
          <a:prstGeom prst="rect">
            <a:avLst/>
          </a:prstGeom>
          <a:noFill/>
          <a:ln w="12700">
            <a:noFill/>
            <a:miter lim="800000"/>
            <a:headEnd/>
            <a:tailEnd/>
          </a:ln>
        </p:spPr>
        <p:txBody>
          <a:bodyPr wrap="none">
            <a:spAutoFit/>
          </a:bodyPr>
          <a:lstStyle/>
          <a:p>
            <a:pPr algn="r">
              <a:lnSpc>
                <a:spcPct val="175000"/>
              </a:lnSpc>
            </a:pPr>
            <a:r>
              <a:rPr lang="en-US"/>
              <a:t>1.95</a:t>
            </a:r>
          </a:p>
        </p:txBody>
      </p:sp>
      <p:sp>
        <p:nvSpPr>
          <p:cNvPr id="930865" name="Text Box 49"/>
          <p:cNvSpPr txBox="1">
            <a:spLocks noChangeArrowheads="1"/>
          </p:cNvSpPr>
          <p:nvPr/>
        </p:nvSpPr>
        <p:spPr bwMode="auto">
          <a:xfrm>
            <a:off x="1371600" y="5943600"/>
            <a:ext cx="6997700" cy="573088"/>
          </a:xfrm>
          <a:prstGeom prst="rect">
            <a:avLst/>
          </a:prstGeom>
          <a:noFill/>
          <a:ln w="12700">
            <a:noFill/>
            <a:miter lim="800000"/>
            <a:headEnd/>
            <a:tailEnd/>
          </a:ln>
        </p:spPr>
        <p:txBody>
          <a:bodyPr wrap="none">
            <a:spAutoFit/>
          </a:bodyPr>
          <a:lstStyle/>
          <a:p>
            <a:pPr>
              <a:lnSpc>
                <a:spcPct val="175000"/>
              </a:lnSpc>
            </a:pPr>
            <a:r>
              <a:rPr lang="en-US"/>
              <a:t>CPU time new = 1.95 x IC x CC   so   2.2/1.95  means 12.8% faster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085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93085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30859"/>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93085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308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30860"/>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93086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3086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930863"/>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9308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308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0855" grpId="0"/>
      <p:bldP spid="930856" grpId="0"/>
      <p:bldP spid="930857" grpId="0"/>
      <p:bldP spid="930858" grpId="0"/>
      <p:bldP spid="930859" grpId="0"/>
      <p:bldP spid="930860" grpId="0"/>
      <p:bldP spid="930861" grpId="0"/>
      <p:bldP spid="930862" grpId="0"/>
      <p:bldP spid="930863" grpId="0"/>
      <p:bldP spid="930864" grpId="0"/>
      <p:bldP spid="93086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mtClean="0"/>
              <a:t>Workloads and Benchmarks</a:t>
            </a:r>
          </a:p>
        </p:txBody>
      </p:sp>
      <p:sp>
        <p:nvSpPr>
          <p:cNvPr id="48131" name="Content Placeholder 2"/>
          <p:cNvSpPr>
            <a:spLocks noGrp="1"/>
          </p:cNvSpPr>
          <p:nvPr>
            <p:ph idx="1"/>
          </p:nvPr>
        </p:nvSpPr>
        <p:spPr>
          <a:xfrm>
            <a:off x="533400" y="914400"/>
            <a:ext cx="8153400" cy="5332413"/>
          </a:xfrm>
        </p:spPr>
        <p:txBody>
          <a:bodyPr/>
          <a:lstStyle/>
          <a:p>
            <a:r>
              <a:rPr lang="en-US" smtClean="0"/>
              <a:t>Benchmarks – a set of programs that form a “workload” specifically chosen to measure performance</a:t>
            </a:r>
          </a:p>
          <a:p>
            <a:r>
              <a:rPr lang="en-US" smtClean="0"/>
              <a:t>SPEC (System Performance Evaluation Cooperative) creates standard sets of benchmarks starting with SPEC89.  The latest is SPEC CPU2006 which consists of 12 integer benchmarks (CINT2006) and 17 floating-point benchmarks (CFP2006).</a:t>
            </a:r>
          </a:p>
          <a:p>
            <a:pPr algn="ctr">
              <a:buFont typeface="Wingdings" pitchFamily="2" charset="2"/>
              <a:buNone/>
            </a:pPr>
            <a:r>
              <a:rPr lang="en-US" smtClean="0">
                <a:hlinkClick r:id="rId2"/>
              </a:rPr>
              <a:t>www.spec.org</a:t>
            </a:r>
            <a:r>
              <a:rPr lang="en-US" smtClean="0"/>
              <a:t> </a:t>
            </a:r>
          </a:p>
          <a:p>
            <a:endParaRPr lang="en-US" smtClean="0"/>
          </a:p>
          <a:p>
            <a:r>
              <a:rPr lang="en-US" smtClean="0"/>
              <a:t>There are also benchmark collections for power workloads (SPECpower_ssj2008), for mail workloads (SPECmail2008), for multimedia workloads (mediabench),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533400" y="304800"/>
            <a:ext cx="8610600" cy="425450"/>
          </a:xfrm>
        </p:spPr>
        <p:txBody>
          <a:bodyPr/>
          <a:lstStyle/>
          <a:p>
            <a:r>
              <a:rPr lang="en-US" smtClean="0"/>
              <a:t>SPEC CINT2006 on Barcelona (CC = 0.4 x 10</a:t>
            </a:r>
            <a:r>
              <a:rPr lang="en-US" baseline="30000" smtClean="0"/>
              <a:t>9</a:t>
            </a:r>
            <a:r>
              <a:rPr lang="en-US" smtClean="0"/>
              <a:t>)</a:t>
            </a:r>
          </a:p>
        </p:txBody>
      </p:sp>
      <p:graphicFrame>
        <p:nvGraphicFramePr>
          <p:cNvPr id="4" name="Content Placeholder 3"/>
          <p:cNvGraphicFramePr>
            <a:graphicFrameLocks noGrp="1"/>
          </p:cNvGraphicFramePr>
          <p:nvPr>
            <p:ph idx="1"/>
          </p:nvPr>
        </p:nvGraphicFramePr>
        <p:xfrm>
          <a:off x="533400" y="914400"/>
          <a:ext cx="8077200" cy="5461000"/>
        </p:xfrm>
        <a:graphic>
          <a:graphicData uri="http://schemas.openxmlformats.org/drawingml/2006/table">
            <a:tbl>
              <a:tblPr firstRow="1" bandRow="1">
                <a:tableStyleId>{5940675A-B579-460E-94D1-54222C63F5DA}</a:tableStyleId>
              </a:tblPr>
              <a:tblGrid>
                <a:gridCol w="1346200"/>
                <a:gridCol w="1346200"/>
                <a:gridCol w="1346200"/>
                <a:gridCol w="1346200"/>
                <a:gridCol w="1346200"/>
                <a:gridCol w="1346200"/>
              </a:tblGrid>
              <a:tr h="370840">
                <a:tc>
                  <a:txBody>
                    <a:bodyPr/>
                    <a:lstStyle/>
                    <a:p>
                      <a:r>
                        <a:rPr lang="en-US" b="1" dirty="0" smtClean="0"/>
                        <a:t>Name</a:t>
                      </a:r>
                      <a:endParaRPr lang="en-US" b="1" dirty="0"/>
                    </a:p>
                  </a:txBody>
                  <a:tcPr/>
                </a:tc>
                <a:tc>
                  <a:txBody>
                    <a:bodyPr/>
                    <a:lstStyle/>
                    <a:p>
                      <a:pPr algn="ctr"/>
                      <a:r>
                        <a:rPr lang="en-US" b="1" dirty="0" smtClean="0"/>
                        <a:t>ICx10</a:t>
                      </a:r>
                      <a:r>
                        <a:rPr lang="en-US" b="1" baseline="30000" dirty="0" smtClean="0"/>
                        <a:t>9</a:t>
                      </a:r>
                      <a:endParaRPr lang="en-US" b="1" baseline="30000" dirty="0"/>
                    </a:p>
                  </a:txBody>
                  <a:tcPr/>
                </a:tc>
                <a:tc>
                  <a:txBody>
                    <a:bodyPr/>
                    <a:lstStyle/>
                    <a:p>
                      <a:pPr algn="ctr"/>
                      <a:r>
                        <a:rPr lang="en-US" b="1" dirty="0" smtClean="0"/>
                        <a:t>CPI</a:t>
                      </a:r>
                      <a:endParaRPr lang="en-US" b="1" dirty="0"/>
                    </a:p>
                  </a:txBody>
                  <a:tcPr/>
                </a:tc>
                <a:tc>
                  <a:txBody>
                    <a:bodyPr/>
                    <a:lstStyle/>
                    <a:p>
                      <a:pPr algn="ctr"/>
                      <a:r>
                        <a:rPr lang="en-US" b="1" dirty="0" err="1" smtClean="0"/>
                        <a:t>ExTime</a:t>
                      </a:r>
                      <a:endParaRPr lang="en-US" b="1" dirty="0"/>
                    </a:p>
                  </a:txBody>
                  <a:tcPr/>
                </a:tc>
                <a:tc>
                  <a:txBody>
                    <a:bodyPr/>
                    <a:lstStyle/>
                    <a:p>
                      <a:pPr algn="ctr"/>
                      <a:r>
                        <a:rPr lang="en-US" b="1" dirty="0" err="1" smtClean="0"/>
                        <a:t>RefTime</a:t>
                      </a:r>
                      <a:endParaRPr lang="en-US" b="1" dirty="0"/>
                    </a:p>
                  </a:txBody>
                  <a:tcPr/>
                </a:tc>
                <a:tc>
                  <a:txBody>
                    <a:bodyPr/>
                    <a:lstStyle/>
                    <a:p>
                      <a:pPr algn="ctr"/>
                      <a:r>
                        <a:rPr lang="en-US" b="1" dirty="0" smtClean="0"/>
                        <a:t>SPEC ratio</a:t>
                      </a:r>
                      <a:endParaRPr lang="en-US" b="1" dirty="0"/>
                    </a:p>
                  </a:txBody>
                  <a:tcPr/>
                </a:tc>
              </a:tr>
              <a:tr h="370840">
                <a:tc>
                  <a:txBody>
                    <a:bodyPr/>
                    <a:lstStyle/>
                    <a:p>
                      <a:r>
                        <a:rPr lang="en-US" dirty="0" err="1" smtClean="0"/>
                        <a:t>perl</a:t>
                      </a:r>
                      <a:endParaRPr lang="en-US" dirty="0"/>
                    </a:p>
                  </a:txBody>
                  <a:tcPr/>
                </a:tc>
                <a:tc>
                  <a:txBody>
                    <a:bodyPr/>
                    <a:lstStyle/>
                    <a:p>
                      <a:pPr algn="ctr"/>
                      <a:r>
                        <a:rPr lang="en-US" dirty="0" smtClean="0"/>
                        <a:t>2,1118</a:t>
                      </a:r>
                      <a:endParaRPr lang="en-US" dirty="0"/>
                    </a:p>
                  </a:txBody>
                  <a:tcPr/>
                </a:tc>
                <a:tc>
                  <a:txBody>
                    <a:bodyPr/>
                    <a:lstStyle/>
                    <a:p>
                      <a:pPr algn="ctr"/>
                      <a:r>
                        <a:rPr lang="en-US" dirty="0" smtClean="0"/>
                        <a:t>0.75</a:t>
                      </a:r>
                      <a:endParaRPr lang="en-US" dirty="0"/>
                    </a:p>
                  </a:txBody>
                  <a:tcPr/>
                </a:tc>
                <a:tc>
                  <a:txBody>
                    <a:bodyPr/>
                    <a:lstStyle/>
                    <a:p>
                      <a:pPr algn="ctr"/>
                      <a:r>
                        <a:rPr lang="en-US" dirty="0" smtClean="0"/>
                        <a:t>637</a:t>
                      </a:r>
                      <a:endParaRPr lang="en-US" dirty="0"/>
                    </a:p>
                  </a:txBody>
                  <a:tcPr/>
                </a:tc>
                <a:tc>
                  <a:txBody>
                    <a:bodyPr/>
                    <a:lstStyle/>
                    <a:p>
                      <a:pPr algn="ctr"/>
                      <a:r>
                        <a:rPr lang="en-US" dirty="0" smtClean="0"/>
                        <a:t>9,770</a:t>
                      </a:r>
                      <a:endParaRPr lang="en-US" dirty="0"/>
                    </a:p>
                  </a:txBody>
                  <a:tcPr/>
                </a:tc>
                <a:tc>
                  <a:txBody>
                    <a:bodyPr/>
                    <a:lstStyle/>
                    <a:p>
                      <a:pPr algn="ctr"/>
                      <a:r>
                        <a:rPr lang="en-US" dirty="0" smtClean="0"/>
                        <a:t>15.3</a:t>
                      </a:r>
                      <a:endParaRPr lang="en-US" dirty="0"/>
                    </a:p>
                  </a:txBody>
                  <a:tcPr/>
                </a:tc>
              </a:tr>
              <a:tr h="370840">
                <a:tc>
                  <a:txBody>
                    <a:bodyPr/>
                    <a:lstStyle/>
                    <a:p>
                      <a:r>
                        <a:rPr lang="en-US" dirty="0" smtClean="0"/>
                        <a:t>bzip2</a:t>
                      </a:r>
                      <a:endParaRPr lang="en-US" dirty="0"/>
                    </a:p>
                  </a:txBody>
                  <a:tcPr/>
                </a:tc>
                <a:tc>
                  <a:txBody>
                    <a:bodyPr/>
                    <a:lstStyle/>
                    <a:p>
                      <a:pPr algn="ctr"/>
                      <a:r>
                        <a:rPr lang="en-US" dirty="0" smtClean="0"/>
                        <a:t>2,389</a:t>
                      </a:r>
                      <a:endParaRPr lang="en-US" dirty="0"/>
                    </a:p>
                  </a:txBody>
                  <a:tcPr/>
                </a:tc>
                <a:tc>
                  <a:txBody>
                    <a:bodyPr/>
                    <a:lstStyle/>
                    <a:p>
                      <a:pPr algn="ctr"/>
                      <a:r>
                        <a:rPr lang="en-US" dirty="0" smtClean="0"/>
                        <a:t>0.85</a:t>
                      </a:r>
                      <a:endParaRPr lang="en-US" dirty="0"/>
                    </a:p>
                  </a:txBody>
                  <a:tcPr/>
                </a:tc>
                <a:tc>
                  <a:txBody>
                    <a:bodyPr/>
                    <a:lstStyle/>
                    <a:p>
                      <a:pPr algn="ctr"/>
                      <a:r>
                        <a:rPr lang="en-US" dirty="0" smtClean="0"/>
                        <a:t>817</a:t>
                      </a:r>
                      <a:endParaRPr lang="en-US" dirty="0"/>
                    </a:p>
                  </a:txBody>
                  <a:tcPr/>
                </a:tc>
                <a:tc>
                  <a:txBody>
                    <a:bodyPr/>
                    <a:lstStyle/>
                    <a:p>
                      <a:pPr algn="ctr"/>
                      <a:r>
                        <a:rPr lang="en-US" dirty="0" smtClean="0"/>
                        <a:t>9,650</a:t>
                      </a:r>
                      <a:endParaRPr lang="en-US" dirty="0"/>
                    </a:p>
                  </a:txBody>
                  <a:tcPr/>
                </a:tc>
                <a:tc>
                  <a:txBody>
                    <a:bodyPr/>
                    <a:lstStyle/>
                    <a:p>
                      <a:pPr algn="ctr"/>
                      <a:r>
                        <a:rPr lang="en-US" dirty="0" smtClean="0"/>
                        <a:t>11.8</a:t>
                      </a:r>
                      <a:endParaRPr lang="en-US" dirty="0"/>
                    </a:p>
                  </a:txBody>
                  <a:tcPr/>
                </a:tc>
              </a:tr>
              <a:tr h="370840">
                <a:tc>
                  <a:txBody>
                    <a:bodyPr/>
                    <a:lstStyle/>
                    <a:p>
                      <a:r>
                        <a:rPr lang="en-US" dirty="0" err="1" smtClean="0"/>
                        <a:t>gcc</a:t>
                      </a:r>
                      <a:endParaRPr lang="en-US" dirty="0"/>
                    </a:p>
                  </a:txBody>
                  <a:tcPr/>
                </a:tc>
                <a:tc>
                  <a:txBody>
                    <a:bodyPr/>
                    <a:lstStyle/>
                    <a:p>
                      <a:pPr algn="ctr"/>
                      <a:r>
                        <a:rPr lang="en-US" dirty="0" smtClean="0"/>
                        <a:t>1,050</a:t>
                      </a:r>
                      <a:endParaRPr lang="en-US" dirty="0"/>
                    </a:p>
                  </a:txBody>
                  <a:tcPr/>
                </a:tc>
                <a:tc>
                  <a:txBody>
                    <a:bodyPr/>
                    <a:lstStyle/>
                    <a:p>
                      <a:pPr algn="ctr"/>
                      <a:r>
                        <a:rPr lang="en-US" dirty="0" smtClean="0"/>
                        <a:t>1.72</a:t>
                      </a:r>
                      <a:endParaRPr lang="en-US" dirty="0"/>
                    </a:p>
                  </a:txBody>
                  <a:tcPr/>
                </a:tc>
                <a:tc>
                  <a:txBody>
                    <a:bodyPr/>
                    <a:lstStyle/>
                    <a:p>
                      <a:pPr algn="ctr"/>
                      <a:r>
                        <a:rPr lang="en-US" dirty="0" smtClean="0"/>
                        <a:t>724</a:t>
                      </a:r>
                      <a:endParaRPr lang="en-US" dirty="0"/>
                    </a:p>
                  </a:txBody>
                  <a:tcPr/>
                </a:tc>
                <a:tc>
                  <a:txBody>
                    <a:bodyPr/>
                    <a:lstStyle/>
                    <a:p>
                      <a:pPr algn="ctr"/>
                      <a:r>
                        <a:rPr lang="en-US" dirty="0" smtClean="0"/>
                        <a:t>8,050</a:t>
                      </a:r>
                      <a:endParaRPr lang="en-US" dirty="0"/>
                    </a:p>
                  </a:txBody>
                  <a:tcPr/>
                </a:tc>
                <a:tc>
                  <a:txBody>
                    <a:bodyPr/>
                    <a:lstStyle/>
                    <a:p>
                      <a:pPr algn="ctr"/>
                      <a:r>
                        <a:rPr lang="en-US" dirty="0" smtClean="0"/>
                        <a:t>11.1</a:t>
                      </a:r>
                      <a:endParaRPr lang="en-US" dirty="0"/>
                    </a:p>
                  </a:txBody>
                  <a:tcPr/>
                </a:tc>
              </a:tr>
              <a:tr h="370840">
                <a:tc>
                  <a:txBody>
                    <a:bodyPr/>
                    <a:lstStyle/>
                    <a:p>
                      <a:r>
                        <a:rPr lang="en-US" dirty="0" err="1" smtClean="0"/>
                        <a:t>mcf</a:t>
                      </a:r>
                      <a:endParaRPr lang="en-US" dirty="0"/>
                    </a:p>
                  </a:txBody>
                  <a:tcPr/>
                </a:tc>
                <a:tc>
                  <a:txBody>
                    <a:bodyPr/>
                    <a:lstStyle/>
                    <a:p>
                      <a:pPr algn="ctr"/>
                      <a:r>
                        <a:rPr lang="en-US" dirty="0" smtClean="0"/>
                        <a:t>336</a:t>
                      </a:r>
                      <a:endParaRPr lang="en-US" dirty="0"/>
                    </a:p>
                  </a:txBody>
                  <a:tcPr/>
                </a:tc>
                <a:tc>
                  <a:txBody>
                    <a:bodyPr/>
                    <a:lstStyle/>
                    <a:p>
                      <a:pPr algn="ctr"/>
                      <a:r>
                        <a:rPr lang="en-US" dirty="0" smtClean="0">
                          <a:solidFill>
                            <a:srgbClr val="FF0000"/>
                          </a:solidFill>
                        </a:rPr>
                        <a:t>10.00</a:t>
                      </a:r>
                      <a:endParaRPr lang="en-US" dirty="0">
                        <a:solidFill>
                          <a:srgbClr val="FF0000"/>
                        </a:solidFill>
                      </a:endParaRPr>
                    </a:p>
                  </a:txBody>
                  <a:tcPr/>
                </a:tc>
                <a:tc>
                  <a:txBody>
                    <a:bodyPr/>
                    <a:lstStyle/>
                    <a:p>
                      <a:pPr algn="ctr"/>
                      <a:r>
                        <a:rPr lang="en-US" dirty="0" smtClean="0"/>
                        <a:t>1,345</a:t>
                      </a:r>
                      <a:endParaRPr lang="en-US" dirty="0"/>
                    </a:p>
                  </a:txBody>
                  <a:tcPr/>
                </a:tc>
                <a:tc>
                  <a:txBody>
                    <a:bodyPr/>
                    <a:lstStyle/>
                    <a:p>
                      <a:pPr algn="ctr"/>
                      <a:r>
                        <a:rPr lang="en-US" dirty="0" smtClean="0"/>
                        <a:t>9,120</a:t>
                      </a:r>
                      <a:endParaRPr lang="en-US" dirty="0"/>
                    </a:p>
                  </a:txBody>
                  <a:tcPr/>
                </a:tc>
                <a:tc>
                  <a:txBody>
                    <a:bodyPr/>
                    <a:lstStyle/>
                    <a:p>
                      <a:pPr algn="ctr"/>
                      <a:r>
                        <a:rPr lang="en-US" dirty="0" smtClean="0"/>
                        <a:t>6.8</a:t>
                      </a:r>
                      <a:endParaRPr lang="en-US" dirty="0"/>
                    </a:p>
                  </a:txBody>
                  <a:tcPr/>
                </a:tc>
              </a:tr>
              <a:tr h="370840">
                <a:tc>
                  <a:txBody>
                    <a:bodyPr/>
                    <a:lstStyle/>
                    <a:p>
                      <a:r>
                        <a:rPr lang="en-US" dirty="0" smtClean="0"/>
                        <a:t>go</a:t>
                      </a:r>
                      <a:endParaRPr lang="en-US" dirty="0"/>
                    </a:p>
                  </a:txBody>
                  <a:tcPr/>
                </a:tc>
                <a:tc>
                  <a:txBody>
                    <a:bodyPr/>
                    <a:lstStyle/>
                    <a:p>
                      <a:pPr algn="ctr"/>
                      <a:r>
                        <a:rPr lang="en-US" dirty="0" smtClean="0"/>
                        <a:t>1,658</a:t>
                      </a:r>
                      <a:endParaRPr lang="en-US" dirty="0"/>
                    </a:p>
                  </a:txBody>
                  <a:tcPr/>
                </a:tc>
                <a:tc>
                  <a:txBody>
                    <a:bodyPr/>
                    <a:lstStyle/>
                    <a:p>
                      <a:pPr algn="ctr"/>
                      <a:r>
                        <a:rPr lang="en-US" dirty="0" smtClean="0"/>
                        <a:t>1.09</a:t>
                      </a:r>
                      <a:endParaRPr lang="en-US" dirty="0"/>
                    </a:p>
                  </a:txBody>
                  <a:tcPr/>
                </a:tc>
                <a:tc>
                  <a:txBody>
                    <a:bodyPr/>
                    <a:lstStyle/>
                    <a:p>
                      <a:pPr algn="ctr"/>
                      <a:r>
                        <a:rPr lang="en-US" dirty="0" smtClean="0"/>
                        <a:t>721</a:t>
                      </a:r>
                      <a:endParaRPr lang="en-US" dirty="0"/>
                    </a:p>
                  </a:txBody>
                  <a:tcPr/>
                </a:tc>
                <a:tc>
                  <a:txBody>
                    <a:bodyPr/>
                    <a:lstStyle/>
                    <a:p>
                      <a:pPr algn="ctr"/>
                      <a:r>
                        <a:rPr lang="en-US" dirty="0" smtClean="0"/>
                        <a:t>10,490</a:t>
                      </a:r>
                      <a:endParaRPr lang="en-US" dirty="0"/>
                    </a:p>
                  </a:txBody>
                  <a:tcPr/>
                </a:tc>
                <a:tc>
                  <a:txBody>
                    <a:bodyPr/>
                    <a:lstStyle/>
                    <a:p>
                      <a:pPr algn="ctr"/>
                      <a:r>
                        <a:rPr lang="en-US" dirty="0" smtClean="0"/>
                        <a:t>14.6</a:t>
                      </a:r>
                      <a:endParaRPr lang="en-US" dirty="0"/>
                    </a:p>
                  </a:txBody>
                  <a:tcPr/>
                </a:tc>
              </a:tr>
              <a:tr h="370840">
                <a:tc>
                  <a:txBody>
                    <a:bodyPr/>
                    <a:lstStyle/>
                    <a:p>
                      <a:r>
                        <a:rPr lang="en-US" dirty="0" err="1" smtClean="0"/>
                        <a:t>hmmer</a:t>
                      </a:r>
                      <a:endParaRPr lang="en-US" dirty="0"/>
                    </a:p>
                  </a:txBody>
                  <a:tcPr/>
                </a:tc>
                <a:tc>
                  <a:txBody>
                    <a:bodyPr/>
                    <a:lstStyle/>
                    <a:p>
                      <a:pPr algn="ctr"/>
                      <a:r>
                        <a:rPr lang="en-US" dirty="0" smtClean="0"/>
                        <a:t>2,783</a:t>
                      </a:r>
                      <a:endParaRPr lang="en-US" dirty="0"/>
                    </a:p>
                  </a:txBody>
                  <a:tcPr/>
                </a:tc>
                <a:tc>
                  <a:txBody>
                    <a:bodyPr/>
                    <a:lstStyle/>
                    <a:p>
                      <a:pPr algn="ctr"/>
                      <a:r>
                        <a:rPr lang="en-US" dirty="0" smtClean="0"/>
                        <a:t>0.80</a:t>
                      </a:r>
                      <a:endParaRPr lang="en-US" dirty="0"/>
                    </a:p>
                  </a:txBody>
                  <a:tcPr/>
                </a:tc>
                <a:tc>
                  <a:txBody>
                    <a:bodyPr/>
                    <a:lstStyle/>
                    <a:p>
                      <a:pPr algn="ctr"/>
                      <a:r>
                        <a:rPr lang="en-US" dirty="0" smtClean="0"/>
                        <a:t>890</a:t>
                      </a:r>
                      <a:endParaRPr lang="en-US" dirty="0"/>
                    </a:p>
                  </a:txBody>
                  <a:tcPr/>
                </a:tc>
                <a:tc>
                  <a:txBody>
                    <a:bodyPr/>
                    <a:lstStyle/>
                    <a:p>
                      <a:pPr algn="ctr"/>
                      <a:r>
                        <a:rPr lang="en-US" dirty="0" smtClean="0"/>
                        <a:t>9,330</a:t>
                      </a:r>
                      <a:endParaRPr lang="en-US" dirty="0"/>
                    </a:p>
                  </a:txBody>
                  <a:tcPr/>
                </a:tc>
                <a:tc>
                  <a:txBody>
                    <a:bodyPr/>
                    <a:lstStyle/>
                    <a:p>
                      <a:pPr algn="ctr"/>
                      <a:r>
                        <a:rPr lang="en-US" dirty="0" smtClean="0"/>
                        <a:t>10.5</a:t>
                      </a:r>
                      <a:endParaRPr lang="en-US" dirty="0"/>
                    </a:p>
                  </a:txBody>
                  <a:tcPr/>
                </a:tc>
              </a:tr>
              <a:tr h="370840">
                <a:tc>
                  <a:txBody>
                    <a:bodyPr/>
                    <a:lstStyle/>
                    <a:p>
                      <a:r>
                        <a:rPr lang="en-US" dirty="0" err="1" smtClean="0"/>
                        <a:t>sjeng</a:t>
                      </a:r>
                      <a:endParaRPr lang="en-US" dirty="0"/>
                    </a:p>
                  </a:txBody>
                  <a:tcPr/>
                </a:tc>
                <a:tc>
                  <a:txBody>
                    <a:bodyPr/>
                    <a:lstStyle/>
                    <a:p>
                      <a:pPr algn="ctr"/>
                      <a:r>
                        <a:rPr lang="en-US" dirty="0" smtClean="0"/>
                        <a:t>2,176</a:t>
                      </a:r>
                      <a:endParaRPr lang="en-US" dirty="0"/>
                    </a:p>
                  </a:txBody>
                  <a:tcPr/>
                </a:tc>
                <a:tc>
                  <a:txBody>
                    <a:bodyPr/>
                    <a:lstStyle/>
                    <a:p>
                      <a:pPr algn="ctr"/>
                      <a:r>
                        <a:rPr lang="en-US" dirty="0" smtClean="0"/>
                        <a:t>0.96</a:t>
                      </a:r>
                      <a:endParaRPr lang="en-US" dirty="0"/>
                    </a:p>
                  </a:txBody>
                  <a:tcPr/>
                </a:tc>
                <a:tc>
                  <a:txBody>
                    <a:bodyPr/>
                    <a:lstStyle/>
                    <a:p>
                      <a:pPr algn="ctr"/>
                      <a:r>
                        <a:rPr lang="en-US" dirty="0" smtClean="0"/>
                        <a:t>837</a:t>
                      </a:r>
                      <a:endParaRPr lang="en-US" dirty="0"/>
                    </a:p>
                  </a:txBody>
                  <a:tcPr/>
                </a:tc>
                <a:tc>
                  <a:txBody>
                    <a:bodyPr/>
                    <a:lstStyle/>
                    <a:p>
                      <a:pPr algn="ctr"/>
                      <a:r>
                        <a:rPr lang="en-US" dirty="0" smtClean="0"/>
                        <a:t>12,100</a:t>
                      </a:r>
                      <a:endParaRPr lang="en-US" dirty="0"/>
                    </a:p>
                  </a:txBody>
                  <a:tcPr/>
                </a:tc>
                <a:tc>
                  <a:txBody>
                    <a:bodyPr/>
                    <a:lstStyle/>
                    <a:p>
                      <a:pPr algn="ctr"/>
                      <a:r>
                        <a:rPr lang="en-US" dirty="0" smtClean="0"/>
                        <a:t>14.5</a:t>
                      </a:r>
                      <a:endParaRPr lang="en-US" dirty="0"/>
                    </a:p>
                  </a:txBody>
                  <a:tcPr/>
                </a:tc>
              </a:tr>
              <a:tr h="370840">
                <a:tc>
                  <a:txBody>
                    <a:bodyPr/>
                    <a:lstStyle/>
                    <a:p>
                      <a:r>
                        <a:rPr lang="en-US" dirty="0" err="1" smtClean="0"/>
                        <a:t>libquantum</a:t>
                      </a:r>
                      <a:endParaRPr lang="en-US" dirty="0"/>
                    </a:p>
                  </a:txBody>
                  <a:tcPr/>
                </a:tc>
                <a:tc>
                  <a:txBody>
                    <a:bodyPr/>
                    <a:lstStyle/>
                    <a:p>
                      <a:pPr algn="ctr"/>
                      <a:r>
                        <a:rPr lang="en-US" dirty="0" smtClean="0"/>
                        <a:t>1,623</a:t>
                      </a:r>
                      <a:endParaRPr lang="en-US" dirty="0"/>
                    </a:p>
                  </a:txBody>
                  <a:tcPr/>
                </a:tc>
                <a:tc>
                  <a:txBody>
                    <a:bodyPr/>
                    <a:lstStyle/>
                    <a:p>
                      <a:pPr algn="ctr"/>
                      <a:r>
                        <a:rPr lang="en-US" dirty="0" smtClean="0">
                          <a:solidFill>
                            <a:srgbClr val="FF0000"/>
                          </a:solidFill>
                        </a:rPr>
                        <a:t>1.61</a:t>
                      </a:r>
                      <a:endParaRPr lang="en-US" dirty="0">
                        <a:solidFill>
                          <a:srgbClr val="FF0000"/>
                        </a:solidFill>
                      </a:endParaRPr>
                    </a:p>
                  </a:txBody>
                  <a:tcPr/>
                </a:tc>
                <a:tc>
                  <a:txBody>
                    <a:bodyPr/>
                    <a:lstStyle/>
                    <a:p>
                      <a:pPr algn="ctr"/>
                      <a:r>
                        <a:rPr lang="en-US" dirty="0" smtClean="0"/>
                        <a:t>1,047</a:t>
                      </a:r>
                      <a:endParaRPr lang="en-US" dirty="0"/>
                    </a:p>
                  </a:txBody>
                  <a:tcPr/>
                </a:tc>
                <a:tc>
                  <a:txBody>
                    <a:bodyPr/>
                    <a:lstStyle/>
                    <a:p>
                      <a:pPr algn="ctr"/>
                      <a:r>
                        <a:rPr lang="en-US" dirty="0" smtClean="0"/>
                        <a:t>20,720</a:t>
                      </a:r>
                      <a:endParaRPr lang="en-US" dirty="0"/>
                    </a:p>
                  </a:txBody>
                  <a:tcPr/>
                </a:tc>
                <a:tc>
                  <a:txBody>
                    <a:bodyPr/>
                    <a:lstStyle/>
                    <a:p>
                      <a:pPr algn="ctr"/>
                      <a:r>
                        <a:rPr lang="en-US" dirty="0" smtClean="0"/>
                        <a:t>19.8</a:t>
                      </a:r>
                      <a:endParaRPr lang="en-US" dirty="0"/>
                    </a:p>
                  </a:txBody>
                  <a:tcPr/>
                </a:tc>
              </a:tr>
              <a:tr h="370840">
                <a:tc>
                  <a:txBody>
                    <a:bodyPr/>
                    <a:lstStyle/>
                    <a:p>
                      <a:r>
                        <a:rPr lang="en-US" dirty="0" smtClean="0"/>
                        <a:t>h264avc</a:t>
                      </a:r>
                      <a:endParaRPr lang="en-US" dirty="0"/>
                    </a:p>
                  </a:txBody>
                  <a:tcPr/>
                </a:tc>
                <a:tc>
                  <a:txBody>
                    <a:bodyPr/>
                    <a:lstStyle/>
                    <a:p>
                      <a:pPr algn="ctr"/>
                      <a:r>
                        <a:rPr lang="en-US" dirty="0" smtClean="0"/>
                        <a:t>3,102</a:t>
                      </a:r>
                      <a:endParaRPr lang="en-US" dirty="0"/>
                    </a:p>
                  </a:txBody>
                  <a:tcPr/>
                </a:tc>
                <a:tc>
                  <a:txBody>
                    <a:bodyPr/>
                    <a:lstStyle/>
                    <a:p>
                      <a:pPr algn="ctr"/>
                      <a:r>
                        <a:rPr lang="en-US" dirty="0" smtClean="0"/>
                        <a:t>0.80</a:t>
                      </a:r>
                      <a:endParaRPr lang="en-US" dirty="0"/>
                    </a:p>
                  </a:txBody>
                  <a:tcPr/>
                </a:tc>
                <a:tc>
                  <a:txBody>
                    <a:bodyPr/>
                    <a:lstStyle/>
                    <a:p>
                      <a:pPr algn="ctr"/>
                      <a:r>
                        <a:rPr lang="en-US" dirty="0" smtClean="0"/>
                        <a:t>993</a:t>
                      </a:r>
                      <a:endParaRPr lang="en-US" dirty="0"/>
                    </a:p>
                  </a:txBody>
                  <a:tcPr/>
                </a:tc>
                <a:tc>
                  <a:txBody>
                    <a:bodyPr/>
                    <a:lstStyle/>
                    <a:p>
                      <a:pPr algn="ctr"/>
                      <a:r>
                        <a:rPr lang="en-US" dirty="0" smtClean="0"/>
                        <a:t>22,130</a:t>
                      </a:r>
                      <a:endParaRPr lang="en-US" dirty="0"/>
                    </a:p>
                  </a:txBody>
                  <a:tcPr/>
                </a:tc>
                <a:tc>
                  <a:txBody>
                    <a:bodyPr/>
                    <a:lstStyle/>
                    <a:p>
                      <a:pPr algn="ctr"/>
                      <a:r>
                        <a:rPr lang="en-US" dirty="0" smtClean="0"/>
                        <a:t>22.3</a:t>
                      </a:r>
                      <a:endParaRPr lang="en-US" dirty="0"/>
                    </a:p>
                  </a:txBody>
                  <a:tcPr/>
                </a:tc>
              </a:tr>
              <a:tr h="370840">
                <a:tc>
                  <a:txBody>
                    <a:bodyPr/>
                    <a:lstStyle/>
                    <a:p>
                      <a:r>
                        <a:rPr lang="en-US" dirty="0" err="1" smtClean="0"/>
                        <a:t>omnetpp</a:t>
                      </a:r>
                      <a:endParaRPr lang="en-US" dirty="0"/>
                    </a:p>
                  </a:txBody>
                  <a:tcPr/>
                </a:tc>
                <a:tc>
                  <a:txBody>
                    <a:bodyPr/>
                    <a:lstStyle/>
                    <a:p>
                      <a:pPr algn="ctr"/>
                      <a:r>
                        <a:rPr lang="en-US" dirty="0" smtClean="0"/>
                        <a:t>587</a:t>
                      </a:r>
                      <a:endParaRPr lang="en-US" dirty="0"/>
                    </a:p>
                  </a:txBody>
                  <a:tcPr/>
                </a:tc>
                <a:tc>
                  <a:txBody>
                    <a:bodyPr/>
                    <a:lstStyle/>
                    <a:p>
                      <a:pPr algn="ctr"/>
                      <a:r>
                        <a:rPr lang="en-US" dirty="0" smtClean="0">
                          <a:solidFill>
                            <a:srgbClr val="FF0000"/>
                          </a:solidFill>
                        </a:rPr>
                        <a:t>2.94</a:t>
                      </a:r>
                      <a:endParaRPr lang="en-US" dirty="0">
                        <a:solidFill>
                          <a:srgbClr val="FF0000"/>
                        </a:solidFill>
                      </a:endParaRPr>
                    </a:p>
                  </a:txBody>
                  <a:tcPr/>
                </a:tc>
                <a:tc>
                  <a:txBody>
                    <a:bodyPr/>
                    <a:lstStyle/>
                    <a:p>
                      <a:pPr algn="ctr"/>
                      <a:r>
                        <a:rPr lang="en-US" dirty="0" smtClean="0"/>
                        <a:t>690</a:t>
                      </a:r>
                      <a:endParaRPr lang="en-US" dirty="0"/>
                    </a:p>
                  </a:txBody>
                  <a:tcPr/>
                </a:tc>
                <a:tc>
                  <a:txBody>
                    <a:bodyPr/>
                    <a:lstStyle/>
                    <a:p>
                      <a:pPr algn="ctr"/>
                      <a:r>
                        <a:rPr lang="en-US" dirty="0" smtClean="0"/>
                        <a:t>6,250</a:t>
                      </a:r>
                      <a:endParaRPr lang="en-US" dirty="0"/>
                    </a:p>
                  </a:txBody>
                  <a:tcPr/>
                </a:tc>
                <a:tc>
                  <a:txBody>
                    <a:bodyPr/>
                    <a:lstStyle/>
                    <a:p>
                      <a:pPr algn="ctr"/>
                      <a:r>
                        <a:rPr lang="en-US" dirty="0" smtClean="0"/>
                        <a:t>9.1</a:t>
                      </a:r>
                      <a:endParaRPr lang="en-US" dirty="0"/>
                    </a:p>
                  </a:txBody>
                  <a:tcPr/>
                </a:tc>
              </a:tr>
              <a:tr h="370840">
                <a:tc>
                  <a:txBody>
                    <a:bodyPr/>
                    <a:lstStyle/>
                    <a:p>
                      <a:r>
                        <a:rPr lang="en-US" dirty="0" err="1" smtClean="0"/>
                        <a:t>astar</a:t>
                      </a:r>
                      <a:endParaRPr lang="en-US" dirty="0"/>
                    </a:p>
                  </a:txBody>
                  <a:tcPr/>
                </a:tc>
                <a:tc>
                  <a:txBody>
                    <a:bodyPr/>
                    <a:lstStyle/>
                    <a:p>
                      <a:pPr algn="ctr"/>
                      <a:r>
                        <a:rPr lang="en-US" dirty="0" smtClean="0"/>
                        <a:t>1,082</a:t>
                      </a:r>
                      <a:endParaRPr lang="en-US" dirty="0"/>
                    </a:p>
                  </a:txBody>
                  <a:tcPr/>
                </a:tc>
                <a:tc>
                  <a:txBody>
                    <a:bodyPr/>
                    <a:lstStyle/>
                    <a:p>
                      <a:pPr algn="ctr"/>
                      <a:r>
                        <a:rPr lang="en-US" dirty="0" smtClean="0"/>
                        <a:t>1.79</a:t>
                      </a:r>
                      <a:endParaRPr lang="en-US" dirty="0"/>
                    </a:p>
                  </a:txBody>
                  <a:tcPr/>
                </a:tc>
                <a:tc>
                  <a:txBody>
                    <a:bodyPr/>
                    <a:lstStyle/>
                    <a:p>
                      <a:pPr algn="ctr"/>
                      <a:r>
                        <a:rPr lang="en-US" dirty="0" smtClean="0"/>
                        <a:t>773</a:t>
                      </a:r>
                      <a:endParaRPr lang="en-US" dirty="0"/>
                    </a:p>
                  </a:txBody>
                  <a:tcPr/>
                </a:tc>
                <a:tc>
                  <a:txBody>
                    <a:bodyPr/>
                    <a:lstStyle/>
                    <a:p>
                      <a:pPr algn="ctr"/>
                      <a:r>
                        <a:rPr lang="en-US" dirty="0" smtClean="0"/>
                        <a:t>7,020</a:t>
                      </a:r>
                      <a:endParaRPr lang="en-US" dirty="0"/>
                    </a:p>
                  </a:txBody>
                  <a:tcPr/>
                </a:tc>
                <a:tc>
                  <a:txBody>
                    <a:bodyPr/>
                    <a:lstStyle/>
                    <a:p>
                      <a:pPr algn="ctr"/>
                      <a:r>
                        <a:rPr lang="en-US" dirty="0" smtClean="0"/>
                        <a:t>9.1</a:t>
                      </a:r>
                      <a:endParaRPr lang="en-US" dirty="0"/>
                    </a:p>
                  </a:txBody>
                  <a:tcPr/>
                </a:tc>
              </a:tr>
              <a:tr h="370840">
                <a:tc>
                  <a:txBody>
                    <a:bodyPr/>
                    <a:lstStyle/>
                    <a:p>
                      <a:r>
                        <a:rPr lang="en-US" dirty="0" err="1" smtClean="0"/>
                        <a:t>xalancbmk</a:t>
                      </a:r>
                      <a:endParaRPr lang="en-US" dirty="0" smtClean="0"/>
                    </a:p>
                  </a:txBody>
                  <a:tcPr/>
                </a:tc>
                <a:tc>
                  <a:txBody>
                    <a:bodyPr/>
                    <a:lstStyle/>
                    <a:p>
                      <a:pPr algn="ctr"/>
                      <a:r>
                        <a:rPr lang="en-US" dirty="0" smtClean="0"/>
                        <a:t>1,058</a:t>
                      </a:r>
                      <a:endParaRPr lang="en-US" dirty="0"/>
                    </a:p>
                  </a:txBody>
                  <a:tcPr/>
                </a:tc>
                <a:tc>
                  <a:txBody>
                    <a:bodyPr/>
                    <a:lstStyle/>
                    <a:p>
                      <a:pPr algn="ctr"/>
                      <a:r>
                        <a:rPr lang="en-US" dirty="0" smtClean="0">
                          <a:solidFill>
                            <a:srgbClr val="FF0000"/>
                          </a:solidFill>
                        </a:rPr>
                        <a:t>2.70</a:t>
                      </a:r>
                      <a:endParaRPr lang="en-US" dirty="0">
                        <a:solidFill>
                          <a:srgbClr val="FF0000"/>
                        </a:solidFill>
                      </a:endParaRPr>
                    </a:p>
                  </a:txBody>
                  <a:tcPr/>
                </a:tc>
                <a:tc>
                  <a:txBody>
                    <a:bodyPr/>
                    <a:lstStyle/>
                    <a:p>
                      <a:pPr algn="ctr"/>
                      <a:r>
                        <a:rPr lang="en-US" dirty="0" smtClean="0"/>
                        <a:t>1,143</a:t>
                      </a:r>
                      <a:endParaRPr lang="en-US" dirty="0"/>
                    </a:p>
                  </a:txBody>
                  <a:tcPr/>
                </a:tc>
                <a:tc>
                  <a:txBody>
                    <a:bodyPr/>
                    <a:lstStyle/>
                    <a:p>
                      <a:pPr algn="ctr"/>
                      <a:r>
                        <a:rPr lang="en-US" dirty="0" smtClean="0"/>
                        <a:t>6,900</a:t>
                      </a:r>
                      <a:endParaRPr lang="en-US" dirty="0"/>
                    </a:p>
                  </a:txBody>
                  <a:tcPr/>
                </a:tc>
                <a:tc>
                  <a:txBody>
                    <a:bodyPr/>
                    <a:lstStyle/>
                    <a:p>
                      <a:pPr algn="ctr"/>
                      <a:r>
                        <a:rPr lang="en-US" dirty="0" smtClean="0"/>
                        <a:t>6.0</a:t>
                      </a:r>
                      <a:endParaRPr lang="en-US" dirty="0"/>
                    </a:p>
                  </a:txBody>
                  <a:tcPr/>
                </a:tc>
              </a:tr>
              <a:tr h="370840">
                <a:tc gridSpan="2">
                  <a:txBody>
                    <a:bodyPr/>
                    <a:lstStyle/>
                    <a:p>
                      <a:pPr algn="ctr"/>
                      <a:r>
                        <a:rPr lang="en-US" dirty="0" smtClean="0"/>
                        <a:t>Geometric Mean</a:t>
                      </a:r>
                      <a:endParaRPr lang="en-US" dirty="0"/>
                    </a:p>
                  </a:txBody>
                  <a:tcPr/>
                </a:tc>
                <a:tc hMerge="1">
                  <a:txBody>
                    <a:bodyPr/>
                    <a:lstStyle/>
                    <a:p>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b="1" dirty="0" smtClean="0">
                          <a:solidFill>
                            <a:schemeClr val="accent2"/>
                          </a:solidFill>
                        </a:rPr>
                        <a:t>11.7</a:t>
                      </a:r>
                      <a:endParaRPr lang="en-US" b="1" dirty="0">
                        <a:solidFill>
                          <a:schemeClr val="accent2"/>
                        </a:solidFill>
                      </a:endParaRPr>
                    </a:p>
                  </a:txBody>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mtClean="0"/>
              <a:t>Comparing and Summarizing Performance</a:t>
            </a:r>
          </a:p>
        </p:txBody>
      </p:sp>
      <p:sp>
        <p:nvSpPr>
          <p:cNvPr id="51204" name="Rectangle 4"/>
          <p:cNvSpPr>
            <a:spLocks noChangeArrowheads="1"/>
          </p:cNvSpPr>
          <p:nvPr/>
        </p:nvSpPr>
        <p:spPr bwMode="auto">
          <a:xfrm>
            <a:off x="381000" y="838200"/>
            <a:ext cx="8153400" cy="2008188"/>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en-US" sz="2400">
                <a:solidFill>
                  <a:schemeClr val="tx1"/>
                </a:solidFill>
              </a:rPr>
              <a:t>How do we summarize the performance for benchmark set with a </a:t>
            </a:r>
            <a:r>
              <a:rPr lang="en-US" sz="2400"/>
              <a:t>single</a:t>
            </a:r>
            <a:r>
              <a:rPr lang="en-US" sz="2400">
                <a:solidFill>
                  <a:schemeClr val="tx1"/>
                </a:solidFill>
              </a:rPr>
              <a:t> number?</a:t>
            </a:r>
          </a:p>
          <a:p>
            <a:pPr marL="741363" lvl="1" indent="-246063">
              <a:lnSpc>
                <a:spcPct val="85000"/>
              </a:lnSpc>
              <a:spcBef>
                <a:spcPct val="40000"/>
              </a:spcBef>
              <a:buClr>
                <a:schemeClr val="accent1"/>
              </a:buClr>
              <a:buSzPct val="75000"/>
              <a:buFont typeface="Monotype Sorts" pitchFamily="2" charset="2"/>
              <a:buChar char="l"/>
            </a:pPr>
            <a:r>
              <a:rPr lang="en-US" sz="2000">
                <a:solidFill>
                  <a:schemeClr val="tx1"/>
                </a:solidFill>
              </a:rPr>
              <a:t>First the execution times are normalized giving the “SPEC ratio” (bigger is faster, i.e., SPEC ratio is the inverse of execution time)</a:t>
            </a:r>
          </a:p>
          <a:p>
            <a:pPr marL="741363" lvl="1" indent="-246063">
              <a:lnSpc>
                <a:spcPct val="85000"/>
              </a:lnSpc>
              <a:spcBef>
                <a:spcPct val="40000"/>
              </a:spcBef>
              <a:buClr>
                <a:schemeClr val="accent1"/>
              </a:buClr>
              <a:buSzPct val="75000"/>
              <a:buFont typeface="Monotype Sorts" pitchFamily="2" charset="2"/>
              <a:buChar char="l"/>
            </a:pPr>
            <a:r>
              <a:rPr lang="en-US" sz="2000">
                <a:solidFill>
                  <a:schemeClr val="tx1"/>
                </a:solidFill>
              </a:rPr>
              <a:t>The SPEC ratios are then “averaged” using the </a:t>
            </a:r>
            <a:r>
              <a:rPr lang="en-US" sz="2000"/>
              <a:t>geometric mean</a:t>
            </a:r>
            <a:r>
              <a:rPr lang="en-US" sz="2000">
                <a:solidFill>
                  <a:schemeClr val="tx1"/>
                </a:solidFill>
              </a:rPr>
              <a:t> (GM)</a:t>
            </a:r>
          </a:p>
        </p:txBody>
      </p:sp>
      <p:grpSp>
        <p:nvGrpSpPr>
          <p:cNvPr id="51205" name="Group 10"/>
          <p:cNvGrpSpPr>
            <a:grpSpLocks/>
          </p:cNvGrpSpPr>
          <p:nvPr/>
        </p:nvGrpSpPr>
        <p:grpSpPr bwMode="auto">
          <a:xfrm>
            <a:off x="1752600" y="2901950"/>
            <a:ext cx="6324600" cy="984250"/>
            <a:chOff x="960" y="1392"/>
            <a:chExt cx="3984" cy="620"/>
          </a:xfrm>
        </p:grpSpPr>
        <p:sp>
          <p:nvSpPr>
            <p:cNvPr id="51210" name="Rectangle 7"/>
            <p:cNvSpPr>
              <a:spLocks noChangeArrowheads="1"/>
            </p:cNvSpPr>
            <p:nvPr/>
          </p:nvSpPr>
          <p:spPr bwMode="auto">
            <a:xfrm>
              <a:off x="960" y="1540"/>
              <a:ext cx="3984" cy="311"/>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400">
                  <a:solidFill>
                    <a:schemeClr val="tx1"/>
                  </a:solidFill>
                </a:rPr>
                <a:t>    GM   =     n     </a:t>
              </a:r>
              <a:r>
                <a:rPr lang="en-US" sz="3200">
                  <a:solidFill>
                    <a:schemeClr val="tx1"/>
                  </a:solidFill>
                  <a:sym typeface="Symbol" pitchFamily="18" charset="2"/>
                </a:rPr>
                <a:t></a:t>
              </a:r>
              <a:r>
                <a:rPr lang="en-US" sz="2400">
                  <a:solidFill>
                    <a:schemeClr val="tx1"/>
                  </a:solidFill>
                  <a:sym typeface="Symbol" pitchFamily="18" charset="2"/>
                </a:rPr>
                <a:t>   SPEC ratio</a:t>
              </a:r>
              <a:r>
                <a:rPr lang="en-US" sz="2400" baseline="-25000">
                  <a:solidFill>
                    <a:schemeClr val="tx1"/>
                  </a:solidFill>
                  <a:sym typeface="Symbol" pitchFamily="18" charset="2"/>
                </a:rPr>
                <a:t>i</a:t>
              </a:r>
            </a:p>
          </p:txBody>
        </p:sp>
        <p:sp>
          <p:nvSpPr>
            <p:cNvPr id="51211" name="Rectangle 8"/>
            <p:cNvSpPr>
              <a:spLocks noChangeArrowheads="1"/>
            </p:cNvSpPr>
            <p:nvPr/>
          </p:nvSpPr>
          <p:spPr bwMode="auto">
            <a:xfrm>
              <a:off x="2352" y="1824"/>
              <a:ext cx="768" cy="188"/>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a:solidFill>
                    <a:schemeClr val="tx1"/>
                  </a:solidFill>
                </a:rPr>
                <a:t> i = 1</a:t>
              </a:r>
              <a:endParaRPr lang="en-US" baseline="-25000">
                <a:solidFill>
                  <a:schemeClr val="tx1"/>
                </a:solidFill>
                <a:sym typeface="Symbol" pitchFamily="18" charset="2"/>
              </a:endParaRPr>
            </a:p>
          </p:txBody>
        </p:sp>
        <p:sp>
          <p:nvSpPr>
            <p:cNvPr id="51212" name="Rectangle 9"/>
            <p:cNvSpPr>
              <a:spLocks noChangeArrowheads="1"/>
            </p:cNvSpPr>
            <p:nvPr/>
          </p:nvSpPr>
          <p:spPr bwMode="auto">
            <a:xfrm>
              <a:off x="2400" y="1392"/>
              <a:ext cx="768" cy="188"/>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a:solidFill>
                    <a:schemeClr val="tx1"/>
                  </a:solidFill>
                </a:rPr>
                <a:t> n</a:t>
              </a:r>
              <a:endParaRPr lang="en-US" baseline="-25000">
                <a:solidFill>
                  <a:schemeClr val="tx1"/>
                </a:solidFill>
                <a:sym typeface="Symbol" pitchFamily="18" charset="2"/>
              </a:endParaRPr>
            </a:p>
          </p:txBody>
        </p:sp>
      </p:grpSp>
      <p:cxnSp>
        <p:nvCxnSpPr>
          <p:cNvPr id="51206" name="Straight Connector 10"/>
          <p:cNvCxnSpPr>
            <a:cxnSpLocks noChangeShapeType="1"/>
          </p:cNvCxnSpPr>
          <p:nvPr/>
        </p:nvCxnSpPr>
        <p:spPr bwMode="auto">
          <a:xfrm>
            <a:off x="3810000" y="2901950"/>
            <a:ext cx="2590800" cy="1588"/>
          </a:xfrm>
          <a:prstGeom prst="line">
            <a:avLst/>
          </a:prstGeom>
          <a:noFill/>
          <a:ln w="12700" algn="ctr">
            <a:solidFill>
              <a:schemeClr val="tx1"/>
            </a:solidFill>
            <a:round/>
            <a:headEnd/>
            <a:tailEnd/>
          </a:ln>
        </p:spPr>
      </p:cxnSp>
      <p:cxnSp>
        <p:nvCxnSpPr>
          <p:cNvPr id="51207" name="Straight Connector 13"/>
          <p:cNvCxnSpPr>
            <a:cxnSpLocks noChangeShapeType="1"/>
          </p:cNvCxnSpPr>
          <p:nvPr/>
        </p:nvCxnSpPr>
        <p:spPr bwMode="auto">
          <a:xfrm rot="5400000">
            <a:off x="3276600" y="3282950"/>
            <a:ext cx="914400" cy="152400"/>
          </a:xfrm>
          <a:prstGeom prst="line">
            <a:avLst/>
          </a:prstGeom>
          <a:noFill/>
          <a:ln w="12700" algn="ctr">
            <a:solidFill>
              <a:schemeClr val="tx1"/>
            </a:solidFill>
            <a:round/>
            <a:headEnd/>
            <a:tailEnd/>
          </a:ln>
        </p:spPr>
      </p:cxnSp>
      <p:cxnSp>
        <p:nvCxnSpPr>
          <p:cNvPr id="51208" name="Straight Connector 15"/>
          <p:cNvCxnSpPr>
            <a:cxnSpLocks noChangeShapeType="1"/>
          </p:cNvCxnSpPr>
          <p:nvPr/>
        </p:nvCxnSpPr>
        <p:spPr bwMode="auto">
          <a:xfrm rot="16200000" flipV="1">
            <a:off x="3429000" y="3587750"/>
            <a:ext cx="228600" cy="228600"/>
          </a:xfrm>
          <a:prstGeom prst="line">
            <a:avLst/>
          </a:prstGeom>
          <a:noFill/>
          <a:ln w="12700" algn="ctr">
            <a:solidFill>
              <a:schemeClr val="tx1"/>
            </a:solidFill>
            <a:round/>
            <a:headEnd/>
            <a:tailEnd/>
          </a:ln>
        </p:spPr>
      </p:cxnSp>
      <p:cxnSp>
        <p:nvCxnSpPr>
          <p:cNvPr id="51209" name="Straight Connector 17"/>
          <p:cNvCxnSpPr>
            <a:cxnSpLocks noChangeShapeType="1"/>
          </p:cNvCxnSpPr>
          <p:nvPr/>
        </p:nvCxnSpPr>
        <p:spPr bwMode="auto">
          <a:xfrm rot="5400000">
            <a:off x="3276600" y="3587750"/>
            <a:ext cx="153988" cy="153988"/>
          </a:xfrm>
          <a:prstGeom prst="line">
            <a:avLst/>
          </a:prstGeom>
          <a:noFill/>
          <a:ln w="12700" algn="ctr">
            <a:solidFill>
              <a:schemeClr val="tx1"/>
            </a:solidFill>
            <a:round/>
            <a:headEnd/>
            <a:tailEnd/>
          </a:ln>
        </p:spPr>
      </p:cxn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mtClean="0"/>
              <a:t>Other Performance Metrics</a:t>
            </a:r>
          </a:p>
        </p:txBody>
      </p:sp>
      <p:sp>
        <p:nvSpPr>
          <p:cNvPr id="52227" name="Rectangle 3"/>
          <p:cNvSpPr>
            <a:spLocks noGrp="1" noChangeArrowheads="1"/>
          </p:cNvSpPr>
          <p:nvPr>
            <p:ph type="body" sz="half" idx="1"/>
          </p:nvPr>
        </p:nvSpPr>
        <p:spPr>
          <a:xfrm>
            <a:off x="457200" y="762000"/>
            <a:ext cx="8229600" cy="1362075"/>
          </a:xfrm>
        </p:spPr>
        <p:txBody>
          <a:bodyPr/>
          <a:lstStyle/>
          <a:p>
            <a:r>
              <a:rPr lang="en-US" smtClean="0"/>
              <a:t>Power consumption – especially in the embedded market where battery life is important</a:t>
            </a:r>
          </a:p>
          <a:p>
            <a:pPr lvl="1"/>
            <a:r>
              <a:rPr lang="en-US" smtClean="0"/>
              <a:t>For power-limited applications, the most important metric is energy efficiency</a:t>
            </a:r>
          </a:p>
        </p:txBody>
      </p:sp>
      <p:pic>
        <p:nvPicPr>
          <p:cNvPr id="52228" name="Picture 4" descr="03~Figure_4"/>
          <p:cNvPicPr>
            <a:picLocks noGrp="1" noChangeAspect="1" noChangeArrowheads="1"/>
          </p:cNvPicPr>
          <p:nvPr>
            <p:ph sz="half" idx="2"/>
          </p:nvPr>
        </p:nvPicPr>
        <p:blipFill>
          <a:blip r:embed="rId3"/>
          <a:srcRect/>
          <a:stretch>
            <a:fillRect/>
          </a:stretch>
        </p:blipFill>
        <p:spPr>
          <a:xfrm>
            <a:off x="1143000" y="2362200"/>
            <a:ext cx="6858000" cy="4095750"/>
          </a:xfr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304800"/>
            <a:ext cx="4654550" cy="422275"/>
          </a:xfrm>
          <a:noFill/>
        </p:spPr>
        <p:txBody>
          <a:bodyPr wrap="none"/>
          <a:lstStyle/>
          <a:p>
            <a:r>
              <a:rPr lang="en-US" smtClean="0"/>
              <a:t>Summary: Evaluating ISAs</a:t>
            </a:r>
          </a:p>
        </p:txBody>
      </p:sp>
      <p:sp>
        <p:nvSpPr>
          <p:cNvPr id="903171" name="Rectangle 3"/>
          <p:cNvSpPr>
            <a:spLocks noGrp="1" noChangeArrowheads="1"/>
          </p:cNvSpPr>
          <p:nvPr>
            <p:ph type="body" idx="1"/>
          </p:nvPr>
        </p:nvSpPr>
        <p:spPr>
          <a:xfrm>
            <a:off x="419100" y="838200"/>
            <a:ext cx="8191500" cy="4276725"/>
          </a:xfrm>
          <a:noFill/>
        </p:spPr>
        <p:txBody>
          <a:bodyPr/>
          <a:lstStyle/>
          <a:p>
            <a:pPr marL="203200" indent="-203200"/>
            <a:r>
              <a:rPr lang="en-US" smtClean="0"/>
              <a:t> Design-time metrics:</a:t>
            </a:r>
          </a:p>
          <a:p>
            <a:pPr marL="685800" lvl="1" indent="-190500"/>
            <a:r>
              <a:rPr lang="en-US" sz="1800" smtClean="0"/>
              <a:t>Can it be implemented, in how long, at what cost?</a:t>
            </a:r>
          </a:p>
          <a:p>
            <a:pPr marL="685800" lvl="1" indent="-190500"/>
            <a:r>
              <a:rPr lang="en-US" sz="1800" smtClean="0"/>
              <a:t>Can it be programmed?  Ease of compilation?</a:t>
            </a:r>
          </a:p>
          <a:p>
            <a:pPr marL="203200" indent="-203200"/>
            <a:r>
              <a:rPr lang="en-US" smtClean="0"/>
              <a:t> Static Metrics:</a:t>
            </a:r>
          </a:p>
          <a:p>
            <a:pPr marL="685800" lvl="1" indent="-190500"/>
            <a:r>
              <a:rPr lang="en-US" sz="1800" smtClean="0"/>
              <a:t>How many bytes does the program occupy in memory?</a:t>
            </a:r>
            <a:endParaRPr lang="en-US" sz="1800" i="1" smtClean="0"/>
          </a:p>
          <a:p>
            <a:pPr marL="203200" indent="-203200"/>
            <a:r>
              <a:rPr lang="en-US" smtClean="0"/>
              <a:t> Dynamic Metrics:</a:t>
            </a:r>
          </a:p>
          <a:p>
            <a:pPr marL="685800" lvl="1" indent="-190500"/>
            <a:r>
              <a:rPr lang="en-US" sz="1800" smtClean="0"/>
              <a:t>How many instructions are executed?  How many bytes does the processor fetch to execute the program?</a:t>
            </a:r>
          </a:p>
          <a:p>
            <a:pPr marL="685800" lvl="1" indent="-190500"/>
            <a:r>
              <a:rPr lang="en-US" sz="1800" smtClean="0"/>
              <a:t>How many clocks are required per instruction?</a:t>
            </a:r>
          </a:p>
          <a:p>
            <a:pPr marL="685800" lvl="1" indent="-190500"/>
            <a:r>
              <a:rPr lang="en-US" sz="1800" smtClean="0"/>
              <a:t>How  "lean" a clock is practical?</a:t>
            </a:r>
          </a:p>
          <a:p>
            <a:pPr marL="203200" indent="-203200">
              <a:buFont typeface="Wingdings" pitchFamily="2" charset="2"/>
              <a:buNone/>
            </a:pPr>
            <a:r>
              <a:rPr lang="en-US" sz="2000" i="1" smtClean="0">
                <a:solidFill>
                  <a:schemeClr val="accent1"/>
                </a:solidFill>
              </a:rPr>
              <a:t>Best Metric</a:t>
            </a:r>
            <a:r>
              <a:rPr lang="en-US" sz="2000" smtClean="0">
                <a:solidFill>
                  <a:schemeClr val="accent1"/>
                </a:solidFill>
              </a:rPr>
              <a:t>:   </a:t>
            </a:r>
            <a:r>
              <a:rPr lang="en-US" sz="2000" u="sng" smtClean="0">
                <a:solidFill>
                  <a:schemeClr val="accent1"/>
                </a:solidFill>
              </a:rPr>
              <a:t>Time to execute the program!</a:t>
            </a:r>
            <a:r>
              <a:rPr lang="en-US" sz="2000" smtClean="0"/>
              <a:t> </a:t>
            </a:r>
          </a:p>
        </p:txBody>
      </p:sp>
      <p:grpSp>
        <p:nvGrpSpPr>
          <p:cNvPr id="2" name="Group 5"/>
          <p:cNvGrpSpPr>
            <a:grpSpLocks/>
          </p:cNvGrpSpPr>
          <p:nvPr/>
        </p:nvGrpSpPr>
        <p:grpSpPr bwMode="auto">
          <a:xfrm>
            <a:off x="5486400" y="3962400"/>
            <a:ext cx="3449638" cy="1836738"/>
            <a:chOff x="3492" y="2602"/>
            <a:chExt cx="2173" cy="1157"/>
          </a:xfrm>
        </p:grpSpPr>
        <p:sp>
          <p:nvSpPr>
            <p:cNvPr id="53254" name="Line 6"/>
            <p:cNvSpPr>
              <a:spLocks noChangeShapeType="1"/>
            </p:cNvSpPr>
            <p:nvPr/>
          </p:nvSpPr>
          <p:spPr bwMode="auto">
            <a:xfrm flipV="1">
              <a:off x="4087" y="2788"/>
              <a:ext cx="383" cy="759"/>
            </a:xfrm>
            <a:prstGeom prst="line">
              <a:avLst/>
            </a:prstGeom>
            <a:noFill/>
            <a:ln w="57150" cmpd="thinThick">
              <a:solidFill>
                <a:schemeClr val="tx1"/>
              </a:solidFill>
              <a:round/>
              <a:headEnd/>
              <a:tailEnd/>
            </a:ln>
          </p:spPr>
          <p:txBody>
            <a:bodyPr wrap="none" anchor="ctr"/>
            <a:lstStyle/>
            <a:p>
              <a:endParaRPr lang="en-US"/>
            </a:p>
          </p:txBody>
        </p:sp>
        <p:sp>
          <p:nvSpPr>
            <p:cNvPr id="53255" name="Line 7"/>
            <p:cNvSpPr>
              <a:spLocks noChangeShapeType="1"/>
            </p:cNvSpPr>
            <p:nvPr/>
          </p:nvSpPr>
          <p:spPr bwMode="auto">
            <a:xfrm>
              <a:off x="4506" y="2824"/>
              <a:ext cx="497" cy="687"/>
            </a:xfrm>
            <a:prstGeom prst="line">
              <a:avLst/>
            </a:prstGeom>
            <a:noFill/>
            <a:ln w="57150" cmpd="thinThick">
              <a:solidFill>
                <a:schemeClr val="tx1"/>
              </a:solidFill>
              <a:round/>
              <a:headEnd/>
              <a:tailEnd/>
            </a:ln>
          </p:spPr>
          <p:txBody>
            <a:bodyPr wrap="none" anchor="ctr"/>
            <a:lstStyle/>
            <a:p>
              <a:endParaRPr lang="en-US"/>
            </a:p>
          </p:txBody>
        </p:sp>
        <p:sp>
          <p:nvSpPr>
            <p:cNvPr id="53256" name="Line 8"/>
            <p:cNvSpPr>
              <a:spLocks noChangeShapeType="1"/>
            </p:cNvSpPr>
            <p:nvPr/>
          </p:nvSpPr>
          <p:spPr bwMode="auto">
            <a:xfrm flipH="1">
              <a:off x="4051" y="3529"/>
              <a:ext cx="950" cy="0"/>
            </a:xfrm>
            <a:prstGeom prst="line">
              <a:avLst/>
            </a:prstGeom>
            <a:noFill/>
            <a:ln w="57150" cmpd="thinThick">
              <a:solidFill>
                <a:schemeClr val="tx1"/>
              </a:solidFill>
              <a:round/>
              <a:headEnd/>
              <a:tailEnd/>
            </a:ln>
          </p:spPr>
          <p:txBody>
            <a:bodyPr wrap="none" anchor="ctr"/>
            <a:lstStyle/>
            <a:p>
              <a:endParaRPr lang="en-US"/>
            </a:p>
          </p:txBody>
        </p:sp>
        <p:sp>
          <p:nvSpPr>
            <p:cNvPr id="53257" name="Rectangle 9"/>
            <p:cNvSpPr>
              <a:spLocks noChangeArrowheads="1"/>
            </p:cNvSpPr>
            <p:nvPr/>
          </p:nvSpPr>
          <p:spPr bwMode="auto">
            <a:xfrm>
              <a:off x="4330" y="2602"/>
              <a:ext cx="320" cy="179"/>
            </a:xfrm>
            <a:prstGeom prst="rect">
              <a:avLst/>
            </a:prstGeom>
            <a:noFill/>
            <a:ln w="12700">
              <a:noFill/>
              <a:miter lim="800000"/>
              <a:headEnd/>
              <a:tailEnd/>
            </a:ln>
          </p:spPr>
          <p:txBody>
            <a:bodyPr wrap="none" lIns="63500" tIns="25400" rIns="63500" bIns="25400">
              <a:spAutoFit/>
            </a:bodyPr>
            <a:lstStyle/>
            <a:p>
              <a:pPr>
                <a:lnSpc>
                  <a:spcPct val="85000"/>
                </a:lnSpc>
              </a:pPr>
              <a:r>
                <a:rPr lang="en-US" b="1">
                  <a:solidFill>
                    <a:schemeClr val="accent2"/>
                  </a:solidFill>
                </a:rPr>
                <a:t>CPI</a:t>
              </a:r>
            </a:p>
          </p:txBody>
        </p:sp>
        <p:sp>
          <p:nvSpPr>
            <p:cNvPr id="53258" name="Rectangle 10"/>
            <p:cNvSpPr>
              <a:spLocks noChangeArrowheads="1"/>
            </p:cNvSpPr>
            <p:nvPr/>
          </p:nvSpPr>
          <p:spPr bwMode="auto">
            <a:xfrm>
              <a:off x="3492" y="3580"/>
              <a:ext cx="832" cy="179"/>
            </a:xfrm>
            <a:prstGeom prst="rect">
              <a:avLst/>
            </a:prstGeom>
            <a:noFill/>
            <a:ln w="12700">
              <a:noFill/>
              <a:miter lim="800000"/>
              <a:headEnd/>
              <a:tailEnd/>
            </a:ln>
          </p:spPr>
          <p:txBody>
            <a:bodyPr wrap="none" lIns="63500" tIns="25400" rIns="63500" bIns="25400">
              <a:spAutoFit/>
            </a:bodyPr>
            <a:lstStyle/>
            <a:p>
              <a:pPr>
                <a:lnSpc>
                  <a:spcPct val="85000"/>
                </a:lnSpc>
              </a:pPr>
              <a:r>
                <a:rPr lang="en-US" b="1">
                  <a:solidFill>
                    <a:schemeClr val="accent2"/>
                  </a:solidFill>
                </a:rPr>
                <a:t>Inst. Count</a:t>
              </a:r>
            </a:p>
          </p:txBody>
        </p:sp>
        <p:sp>
          <p:nvSpPr>
            <p:cNvPr id="53259" name="Rectangle 11"/>
            <p:cNvSpPr>
              <a:spLocks noChangeArrowheads="1"/>
            </p:cNvSpPr>
            <p:nvPr/>
          </p:nvSpPr>
          <p:spPr bwMode="auto">
            <a:xfrm>
              <a:off x="4825" y="3580"/>
              <a:ext cx="840" cy="179"/>
            </a:xfrm>
            <a:prstGeom prst="rect">
              <a:avLst/>
            </a:prstGeom>
            <a:noFill/>
            <a:ln w="12700">
              <a:noFill/>
              <a:miter lim="800000"/>
              <a:headEnd/>
              <a:tailEnd/>
            </a:ln>
          </p:spPr>
          <p:txBody>
            <a:bodyPr wrap="none" lIns="63500" tIns="25400" rIns="63500" bIns="25400">
              <a:spAutoFit/>
            </a:bodyPr>
            <a:lstStyle/>
            <a:p>
              <a:pPr>
                <a:lnSpc>
                  <a:spcPct val="85000"/>
                </a:lnSpc>
              </a:pPr>
              <a:r>
                <a:rPr lang="en-US" b="1">
                  <a:solidFill>
                    <a:schemeClr val="accent2"/>
                  </a:solidFill>
                </a:rPr>
                <a:t>Cycle Time</a:t>
              </a:r>
            </a:p>
          </p:txBody>
        </p:sp>
      </p:grpSp>
      <p:sp>
        <p:nvSpPr>
          <p:cNvPr id="903180" name="Rectangle 12"/>
          <p:cNvSpPr>
            <a:spLocks noChangeArrowheads="1"/>
          </p:cNvSpPr>
          <p:nvPr/>
        </p:nvSpPr>
        <p:spPr bwMode="auto">
          <a:xfrm>
            <a:off x="457200" y="5334000"/>
            <a:ext cx="5029200" cy="827088"/>
          </a:xfrm>
          <a:prstGeom prst="rect">
            <a:avLst/>
          </a:prstGeom>
          <a:noFill/>
          <a:ln w="12700">
            <a:noFill/>
            <a:miter lim="800000"/>
            <a:headEnd/>
            <a:tailEnd/>
          </a:ln>
        </p:spPr>
        <p:txBody>
          <a:bodyPr lIns="63500" tIns="25400" rIns="63500" bIns="25400">
            <a:spAutoFit/>
          </a:bodyPr>
          <a:lstStyle/>
          <a:p>
            <a:pPr>
              <a:lnSpc>
                <a:spcPct val="85000"/>
              </a:lnSpc>
            </a:pPr>
            <a:r>
              <a:rPr lang="en-US" sz="2000">
                <a:solidFill>
                  <a:schemeClr val="tx1"/>
                </a:solidFill>
              </a:rPr>
              <a:t>depends on the instructions set, the processor organization, and compilation techniques.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03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031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031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317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0317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0317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0317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0317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3171">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03171">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903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3171" grpId="0" build="p"/>
      <p:bldP spid="90318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Classes of Computers</a:t>
            </a:r>
          </a:p>
        </p:txBody>
      </p:sp>
      <p:sp>
        <p:nvSpPr>
          <p:cNvPr id="12291" name="Content Placeholder 2"/>
          <p:cNvSpPr>
            <a:spLocks noGrp="1"/>
          </p:cNvSpPr>
          <p:nvPr>
            <p:ph idx="1"/>
          </p:nvPr>
        </p:nvSpPr>
        <p:spPr>
          <a:xfrm>
            <a:off x="533400" y="914400"/>
            <a:ext cx="8153400" cy="5597525"/>
          </a:xfrm>
        </p:spPr>
        <p:txBody>
          <a:bodyPr/>
          <a:lstStyle/>
          <a:p>
            <a:pPr>
              <a:spcBef>
                <a:spcPts val="1200"/>
              </a:spcBef>
            </a:pPr>
            <a:r>
              <a:rPr lang="en-US" smtClean="0"/>
              <a:t>Desktop computers</a:t>
            </a:r>
          </a:p>
          <a:p>
            <a:pPr lvl="1">
              <a:spcBef>
                <a:spcPts val="1200"/>
              </a:spcBef>
            </a:pPr>
            <a:r>
              <a:rPr lang="en-US" smtClean="0"/>
              <a:t>Designed to deliver good performance to a single user at low cost usually executing 3</a:t>
            </a:r>
            <a:r>
              <a:rPr lang="en-US" baseline="30000" smtClean="0"/>
              <a:t>rd</a:t>
            </a:r>
            <a:r>
              <a:rPr lang="en-US" smtClean="0"/>
              <a:t> party software, usually incorporating a graphics display, a keyboard, and a mouse</a:t>
            </a:r>
          </a:p>
          <a:p>
            <a:pPr>
              <a:spcBef>
                <a:spcPts val="1200"/>
              </a:spcBef>
            </a:pPr>
            <a:r>
              <a:rPr lang="en-US" smtClean="0"/>
              <a:t>Servers</a:t>
            </a:r>
          </a:p>
          <a:p>
            <a:pPr lvl="1">
              <a:spcBef>
                <a:spcPts val="1200"/>
              </a:spcBef>
            </a:pPr>
            <a:r>
              <a:rPr lang="en-US" smtClean="0"/>
              <a:t>Used to run larger programs for multiple, simultaneous users typically accessed only via a network and that places a greater emphasis on dependability and (often) security</a:t>
            </a:r>
          </a:p>
          <a:p>
            <a:pPr>
              <a:spcBef>
                <a:spcPts val="1200"/>
              </a:spcBef>
            </a:pPr>
            <a:r>
              <a:rPr lang="en-US" smtClean="0"/>
              <a:t>Supercomputers</a:t>
            </a:r>
          </a:p>
          <a:p>
            <a:pPr lvl="1">
              <a:spcBef>
                <a:spcPts val="1200"/>
              </a:spcBef>
            </a:pPr>
            <a:r>
              <a:rPr lang="en-US" smtClean="0"/>
              <a:t>A high performance, high cost class of servers with hundreds to thousands of processors, </a:t>
            </a:r>
            <a:r>
              <a:rPr lang="en-US" smtClean="0">
                <a:solidFill>
                  <a:schemeClr val="accent1"/>
                </a:solidFill>
              </a:rPr>
              <a:t>terabytes</a:t>
            </a:r>
            <a:r>
              <a:rPr lang="en-US" smtClean="0"/>
              <a:t> of memory and </a:t>
            </a:r>
            <a:r>
              <a:rPr lang="en-US" smtClean="0">
                <a:solidFill>
                  <a:schemeClr val="accent1"/>
                </a:solidFill>
              </a:rPr>
              <a:t>petabytes</a:t>
            </a:r>
            <a:r>
              <a:rPr lang="en-US" smtClean="0"/>
              <a:t> of storage that are used for high-end scientific and engineering applications</a:t>
            </a:r>
          </a:p>
          <a:p>
            <a:pPr>
              <a:spcBef>
                <a:spcPts val="1200"/>
              </a:spcBef>
            </a:pPr>
            <a:r>
              <a:rPr lang="en-US" smtClean="0"/>
              <a:t>Embedded computers (processors)</a:t>
            </a:r>
          </a:p>
          <a:p>
            <a:pPr lvl="1">
              <a:spcBef>
                <a:spcPts val="1200"/>
              </a:spcBef>
            </a:pPr>
            <a:r>
              <a:rPr lang="en-US" smtClean="0"/>
              <a:t>A computer inside another device used for running one predetermined application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2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29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2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Review:  Some Basic Definitions</a:t>
            </a:r>
          </a:p>
        </p:txBody>
      </p:sp>
      <p:sp>
        <p:nvSpPr>
          <p:cNvPr id="13315" name="Content Placeholder 2"/>
          <p:cNvSpPr>
            <a:spLocks noGrp="1"/>
          </p:cNvSpPr>
          <p:nvPr>
            <p:ph idx="1"/>
          </p:nvPr>
        </p:nvSpPr>
        <p:spPr>
          <a:xfrm>
            <a:off x="533400" y="1143000"/>
            <a:ext cx="8153400" cy="5168900"/>
          </a:xfrm>
        </p:spPr>
        <p:txBody>
          <a:bodyPr/>
          <a:lstStyle/>
          <a:p>
            <a:r>
              <a:rPr lang="en-US" smtClean="0"/>
              <a:t>Kilobyte – 2</a:t>
            </a:r>
            <a:r>
              <a:rPr lang="en-US" baseline="30000" smtClean="0"/>
              <a:t>10</a:t>
            </a:r>
            <a:r>
              <a:rPr lang="en-US" smtClean="0"/>
              <a:t> or 1,024 bytes</a:t>
            </a:r>
          </a:p>
          <a:p>
            <a:r>
              <a:rPr lang="en-US" smtClean="0"/>
              <a:t>Megabyte– 2</a:t>
            </a:r>
            <a:r>
              <a:rPr lang="en-US" baseline="30000" smtClean="0"/>
              <a:t>20</a:t>
            </a:r>
            <a:r>
              <a:rPr lang="en-US" smtClean="0"/>
              <a:t> or 1,048,576 bytes</a:t>
            </a:r>
          </a:p>
          <a:p>
            <a:pPr lvl="1"/>
            <a:r>
              <a:rPr lang="en-US" smtClean="0"/>
              <a:t>sometimes “rounded” to 10</a:t>
            </a:r>
            <a:r>
              <a:rPr lang="en-US" baseline="30000" smtClean="0"/>
              <a:t>6</a:t>
            </a:r>
            <a:r>
              <a:rPr lang="en-US" smtClean="0"/>
              <a:t> or 1,000,000 bytes</a:t>
            </a:r>
          </a:p>
          <a:p>
            <a:r>
              <a:rPr lang="en-US" smtClean="0"/>
              <a:t>Gigabyte – 2</a:t>
            </a:r>
            <a:r>
              <a:rPr lang="en-US" baseline="30000" smtClean="0"/>
              <a:t>30</a:t>
            </a:r>
            <a:r>
              <a:rPr lang="en-US" smtClean="0"/>
              <a:t> or 1,073,741,824 bytes</a:t>
            </a:r>
          </a:p>
          <a:p>
            <a:pPr lvl="1"/>
            <a:r>
              <a:rPr lang="en-US" smtClean="0"/>
              <a:t>sometimes rounded to 10</a:t>
            </a:r>
            <a:r>
              <a:rPr lang="en-US" baseline="30000" smtClean="0"/>
              <a:t>9</a:t>
            </a:r>
            <a:r>
              <a:rPr lang="en-US" smtClean="0"/>
              <a:t> or 1,000,000,000 bytes</a:t>
            </a:r>
          </a:p>
          <a:p>
            <a:r>
              <a:rPr lang="en-US" smtClean="0"/>
              <a:t>Terabyte – 2</a:t>
            </a:r>
            <a:r>
              <a:rPr lang="en-US" baseline="30000" smtClean="0"/>
              <a:t>40</a:t>
            </a:r>
            <a:r>
              <a:rPr lang="en-US" smtClean="0"/>
              <a:t> or 1,099,511,627,776 bytes</a:t>
            </a:r>
          </a:p>
          <a:p>
            <a:pPr lvl="1"/>
            <a:r>
              <a:rPr lang="en-US" smtClean="0"/>
              <a:t>sometimes rounded to 10</a:t>
            </a:r>
            <a:r>
              <a:rPr lang="en-US" baseline="30000" smtClean="0"/>
              <a:t>12</a:t>
            </a:r>
            <a:r>
              <a:rPr lang="en-US" smtClean="0"/>
              <a:t> or 1,000,000,000,000 bytes</a:t>
            </a:r>
          </a:p>
          <a:p>
            <a:r>
              <a:rPr lang="en-US" smtClean="0"/>
              <a:t>Petabyte – 2</a:t>
            </a:r>
            <a:r>
              <a:rPr lang="en-US" baseline="30000" smtClean="0"/>
              <a:t>50</a:t>
            </a:r>
            <a:r>
              <a:rPr lang="en-US" smtClean="0"/>
              <a:t> or 1024 terabytes</a:t>
            </a:r>
          </a:p>
          <a:p>
            <a:pPr lvl="1"/>
            <a:r>
              <a:rPr lang="en-US" smtClean="0"/>
              <a:t>sometimes rounded to 10</a:t>
            </a:r>
            <a:r>
              <a:rPr lang="en-US" baseline="30000" smtClean="0"/>
              <a:t>15</a:t>
            </a:r>
            <a:r>
              <a:rPr lang="en-US" smtClean="0"/>
              <a:t> or 1,000,000,000,000,000 bytes</a:t>
            </a:r>
          </a:p>
          <a:p>
            <a:r>
              <a:rPr lang="en-US" smtClean="0"/>
              <a:t>Exabyte – 2</a:t>
            </a:r>
            <a:r>
              <a:rPr lang="en-US" baseline="30000" smtClean="0"/>
              <a:t>60</a:t>
            </a:r>
            <a:r>
              <a:rPr lang="en-US" smtClean="0"/>
              <a:t> or 1024 petabytes</a:t>
            </a:r>
          </a:p>
          <a:p>
            <a:pPr lvl="1"/>
            <a:r>
              <a:rPr lang="en-US" smtClean="0"/>
              <a:t>Sometimes rounded to 10</a:t>
            </a:r>
            <a:r>
              <a:rPr lang="en-US" baseline="30000" smtClean="0"/>
              <a:t>18</a:t>
            </a:r>
            <a:r>
              <a:rPr lang="en-US" smtClean="0"/>
              <a:t> or 1,000,000,000,000,000,000 bytes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a:xfrm>
            <a:off x="533400" y="304800"/>
            <a:ext cx="8153400" cy="425450"/>
          </a:xfrm>
        </p:spPr>
        <p:txBody>
          <a:bodyPr/>
          <a:lstStyle/>
          <a:p>
            <a:r>
              <a:rPr lang="en-US" smtClean="0"/>
              <a:t>Growth in Cell Phone Sales (Embedded)</a:t>
            </a:r>
          </a:p>
        </p:txBody>
      </p:sp>
      <p:graphicFrame>
        <p:nvGraphicFramePr>
          <p:cNvPr id="1026" name="Content Placeholder 3"/>
          <p:cNvGraphicFramePr>
            <a:graphicFrameLocks noGrp="1"/>
          </p:cNvGraphicFramePr>
          <p:nvPr>
            <p:ph idx="1"/>
          </p:nvPr>
        </p:nvGraphicFramePr>
        <p:xfrm>
          <a:off x="1408113" y="1295400"/>
          <a:ext cx="6402387" cy="4495800"/>
        </p:xfrm>
        <a:graphic>
          <a:graphicData uri="http://schemas.openxmlformats.org/presentationml/2006/ole">
            <mc:AlternateContent xmlns:mc="http://schemas.openxmlformats.org/markup-compatibility/2006">
              <mc:Choice xmlns:v="urn:schemas-microsoft-com:vml" Requires="v">
                <p:oleObj spid="_x0000_s1031" r:id="rId4" imgW="6401355" imgH="4493141" progId="Excel.Sheet.8">
                  <p:embed/>
                </p:oleObj>
              </mc:Choice>
              <mc:Fallback>
                <p:oleObj r:id="rId4" imgW="6401355" imgH="4493141" progId="Excel.Sheet.8">
                  <p:embed/>
                  <p:pic>
                    <p:nvPicPr>
                      <p:cNvPr id="0" name="Content Placeholder 3"/>
                      <p:cNvPicPr>
                        <a:picLocks noGrp="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8113" y="1295400"/>
                        <a:ext cx="6402387" cy="449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2"/>
          <p:cNvSpPr txBox="1">
            <a:spLocks/>
          </p:cNvSpPr>
          <p:nvPr/>
        </p:nvSpPr>
        <p:spPr bwMode="auto">
          <a:xfrm>
            <a:off x="533400" y="914400"/>
            <a:ext cx="8153400" cy="384175"/>
          </a:xfrm>
          <a:prstGeom prst="rect">
            <a:avLst/>
          </a:prstGeom>
          <a:noFill/>
          <a:ln w="12700">
            <a:noFill/>
            <a:miter lim="800000"/>
            <a:headEnd/>
            <a:tailEnd/>
          </a:ln>
        </p:spPr>
        <p:txBody>
          <a:bodyPr lIns="63500" tIns="25400" rIns="63500" bIns="25400">
            <a:spAutoFit/>
          </a:bodyPr>
          <a:lstStyle/>
          <a:p>
            <a:pPr marL="287338" indent="-287338" algn="ctr">
              <a:lnSpc>
                <a:spcPct val="90000"/>
              </a:lnSpc>
              <a:spcBef>
                <a:spcPct val="65000"/>
              </a:spcBef>
              <a:buClr>
                <a:schemeClr val="accent1"/>
              </a:buClr>
              <a:buSzPct val="75000"/>
              <a:defRPr/>
            </a:pPr>
            <a:r>
              <a:rPr lang="en-US" sz="2400" kern="0" dirty="0">
                <a:solidFill>
                  <a:schemeClr val="tx1"/>
                </a:solidFill>
                <a:latin typeface="+mn-lt"/>
              </a:rPr>
              <a:t>embedded growth &gt;&gt; desktop growth</a:t>
            </a:r>
            <a:endParaRPr lang="en-US" sz="2000" kern="0" dirty="0">
              <a:solidFill>
                <a:schemeClr val="tx1"/>
              </a:solidFill>
              <a:latin typeface="+mn-lt"/>
            </a:endParaRPr>
          </a:p>
        </p:txBody>
      </p:sp>
      <p:sp>
        <p:nvSpPr>
          <p:cNvPr id="6" name="Content Placeholder 2"/>
          <p:cNvSpPr txBox="1">
            <a:spLocks/>
          </p:cNvSpPr>
          <p:nvPr/>
        </p:nvSpPr>
        <p:spPr bwMode="auto">
          <a:xfrm>
            <a:off x="533400" y="5864225"/>
            <a:ext cx="8153400" cy="384175"/>
          </a:xfrm>
          <a:prstGeom prst="rect">
            <a:avLst/>
          </a:prstGeom>
          <a:noFill/>
          <a:ln w="12700">
            <a:noFill/>
            <a:miter lim="800000"/>
            <a:headEnd/>
            <a:tailEnd/>
          </a:ln>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defRPr/>
            </a:pPr>
            <a:r>
              <a:rPr lang="en-US" sz="2400" kern="0" dirty="0">
                <a:solidFill>
                  <a:schemeClr val="tx1"/>
                </a:solidFill>
                <a:latin typeface="+mn-lt"/>
              </a:rPr>
              <a:t>Where else are embedded processors found?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Embedded Processor Characteristics</a:t>
            </a:r>
          </a:p>
        </p:txBody>
      </p:sp>
      <p:sp>
        <p:nvSpPr>
          <p:cNvPr id="14339" name="Content Placeholder 2"/>
          <p:cNvSpPr>
            <a:spLocks noGrp="1"/>
          </p:cNvSpPr>
          <p:nvPr>
            <p:ph idx="1"/>
          </p:nvPr>
        </p:nvSpPr>
        <p:spPr>
          <a:xfrm>
            <a:off x="533400" y="914400"/>
            <a:ext cx="8153400" cy="4814888"/>
          </a:xfrm>
        </p:spPr>
        <p:txBody>
          <a:bodyPr/>
          <a:lstStyle/>
          <a:p>
            <a:pPr>
              <a:buFont typeface="Wingdings" pitchFamily="2" charset="2"/>
              <a:buNone/>
            </a:pPr>
            <a:r>
              <a:rPr lang="en-US" smtClean="0"/>
              <a:t>The largest class of computers spanning the widest range of applications and performance</a:t>
            </a:r>
          </a:p>
          <a:p>
            <a:pPr>
              <a:buFont typeface="Wingdings" pitchFamily="2" charset="2"/>
              <a:buNone/>
            </a:pPr>
            <a:endParaRPr lang="en-US" smtClean="0"/>
          </a:p>
          <a:p>
            <a:r>
              <a:rPr lang="en-US" smtClean="0"/>
              <a:t>Often have minimum performance requirements.  Example?</a:t>
            </a:r>
          </a:p>
          <a:p>
            <a:r>
              <a:rPr lang="en-US" smtClean="0"/>
              <a:t>Often have stringent limitations on cost. Example?</a:t>
            </a:r>
          </a:p>
          <a:p>
            <a:r>
              <a:rPr lang="en-US" smtClean="0"/>
              <a:t>Often have stringent limitations on power consumption.  Example?</a:t>
            </a:r>
          </a:p>
          <a:p>
            <a:r>
              <a:rPr lang="en-US" smtClean="0"/>
              <a:t>Often have low tolerance for failure.  Example?</a:t>
            </a:r>
          </a:p>
          <a:p>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Oval 6"/>
          <p:cNvSpPr>
            <a:spLocks noChangeArrowheads="1"/>
          </p:cNvSpPr>
          <p:nvPr/>
        </p:nvSpPr>
        <p:spPr bwMode="auto">
          <a:xfrm>
            <a:off x="2895600" y="838200"/>
            <a:ext cx="2819400" cy="2819400"/>
          </a:xfrm>
          <a:prstGeom prst="ellipse">
            <a:avLst/>
          </a:prstGeom>
          <a:solidFill>
            <a:schemeClr val="accent2"/>
          </a:solidFill>
          <a:ln w="12700" algn="ctr">
            <a:solidFill>
              <a:schemeClr val="tx1"/>
            </a:solidFill>
            <a:round/>
            <a:headEnd/>
            <a:tailEnd/>
          </a:ln>
        </p:spPr>
        <p:txBody>
          <a:bodyPr/>
          <a:lstStyle/>
          <a:p>
            <a:endParaRPr lang="en-US"/>
          </a:p>
        </p:txBody>
      </p:sp>
      <p:sp>
        <p:nvSpPr>
          <p:cNvPr id="15363" name="Title 1"/>
          <p:cNvSpPr>
            <a:spLocks noGrp="1"/>
          </p:cNvSpPr>
          <p:nvPr>
            <p:ph type="title"/>
          </p:nvPr>
        </p:nvSpPr>
        <p:spPr/>
        <p:txBody>
          <a:bodyPr/>
          <a:lstStyle/>
          <a:p>
            <a:r>
              <a:rPr lang="en-US" smtClean="0"/>
              <a:t>Below the Program</a:t>
            </a:r>
          </a:p>
        </p:txBody>
      </p:sp>
      <p:sp>
        <p:nvSpPr>
          <p:cNvPr id="15364" name="Content Placeholder 2"/>
          <p:cNvSpPr>
            <a:spLocks noGrp="1"/>
          </p:cNvSpPr>
          <p:nvPr>
            <p:ph idx="1"/>
          </p:nvPr>
        </p:nvSpPr>
        <p:spPr>
          <a:xfrm>
            <a:off x="533400" y="3581400"/>
            <a:ext cx="8153400" cy="2976563"/>
          </a:xfrm>
        </p:spPr>
        <p:txBody>
          <a:bodyPr/>
          <a:lstStyle/>
          <a:p>
            <a:r>
              <a:rPr lang="en-US" smtClean="0"/>
              <a:t>System software</a:t>
            </a:r>
          </a:p>
          <a:p>
            <a:pPr lvl="1"/>
            <a:r>
              <a:rPr lang="en-US" smtClean="0"/>
              <a:t>Operating system – supervising program that interfaces the user’s program with the hardware (e.g., Linux, MacOS, Windows)</a:t>
            </a:r>
          </a:p>
          <a:p>
            <a:pPr lvl="2"/>
            <a:r>
              <a:rPr lang="en-US" smtClean="0"/>
              <a:t>Handles basic input and output operations</a:t>
            </a:r>
          </a:p>
          <a:p>
            <a:pPr lvl="2"/>
            <a:r>
              <a:rPr lang="en-US" smtClean="0"/>
              <a:t>Allocates storage and memory</a:t>
            </a:r>
          </a:p>
          <a:p>
            <a:pPr lvl="2"/>
            <a:r>
              <a:rPr lang="en-US" smtClean="0"/>
              <a:t>Provides for protected sharing among multiple applications</a:t>
            </a:r>
          </a:p>
          <a:p>
            <a:pPr lvl="1"/>
            <a:r>
              <a:rPr lang="en-US" smtClean="0"/>
              <a:t>Compiler – translate programs written in a high-level language (e.g., C, Java) into instructions that the hardware can execute</a:t>
            </a:r>
          </a:p>
        </p:txBody>
      </p:sp>
      <p:sp>
        <p:nvSpPr>
          <p:cNvPr id="15365" name="Oval 5"/>
          <p:cNvSpPr>
            <a:spLocks noChangeArrowheads="1"/>
          </p:cNvSpPr>
          <p:nvPr/>
        </p:nvSpPr>
        <p:spPr bwMode="auto">
          <a:xfrm>
            <a:off x="3276600" y="1219200"/>
            <a:ext cx="2057400" cy="2057400"/>
          </a:xfrm>
          <a:prstGeom prst="ellipse">
            <a:avLst/>
          </a:prstGeom>
          <a:solidFill>
            <a:srgbClr val="00B050"/>
          </a:solidFill>
          <a:ln w="12700" algn="ctr">
            <a:solidFill>
              <a:schemeClr val="tx1"/>
            </a:solidFill>
            <a:round/>
            <a:headEnd/>
            <a:tailEnd/>
          </a:ln>
        </p:spPr>
        <p:txBody>
          <a:bodyPr/>
          <a:lstStyle/>
          <a:p>
            <a:endParaRPr lang="en-US"/>
          </a:p>
        </p:txBody>
      </p:sp>
      <p:sp>
        <p:nvSpPr>
          <p:cNvPr id="15366" name="TextBox 7"/>
          <p:cNvSpPr txBox="1">
            <a:spLocks noChangeArrowheads="1"/>
          </p:cNvSpPr>
          <p:nvPr/>
        </p:nvSpPr>
        <p:spPr bwMode="auto">
          <a:xfrm>
            <a:off x="5562600" y="1447800"/>
            <a:ext cx="2206625" cy="400050"/>
          </a:xfrm>
          <a:prstGeom prst="rect">
            <a:avLst/>
          </a:prstGeom>
          <a:noFill/>
          <a:ln w="9525">
            <a:noFill/>
            <a:miter lim="800000"/>
            <a:headEnd/>
            <a:tailEnd/>
          </a:ln>
        </p:spPr>
        <p:txBody>
          <a:bodyPr wrap="none">
            <a:spAutoFit/>
          </a:bodyPr>
          <a:lstStyle/>
          <a:p>
            <a:r>
              <a:rPr lang="en-US" sz="2000">
                <a:solidFill>
                  <a:srgbClr val="009900"/>
                </a:solidFill>
              </a:rPr>
              <a:t>Systems software</a:t>
            </a:r>
          </a:p>
        </p:txBody>
      </p:sp>
      <p:sp>
        <p:nvSpPr>
          <p:cNvPr id="15367" name="TextBox 8"/>
          <p:cNvSpPr txBox="1">
            <a:spLocks noChangeArrowheads="1"/>
          </p:cNvSpPr>
          <p:nvPr/>
        </p:nvSpPr>
        <p:spPr bwMode="auto">
          <a:xfrm>
            <a:off x="609600" y="990600"/>
            <a:ext cx="2608263" cy="400050"/>
          </a:xfrm>
          <a:prstGeom prst="rect">
            <a:avLst/>
          </a:prstGeom>
          <a:noFill/>
          <a:ln w="9525">
            <a:noFill/>
            <a:miter lim="800000"/>
            <a:headEnd/>
            <a:tailEnd/>
          </a:ln>
        </p:spPr>
        <p:txBody>
          <a:bodyPr wrap="none">
            <a:spAutoFit/>
          </a:bodyPr>
          <a:lstStyle/>
          <a:p>
            <a:r>
              <a:rPr lang="en-US" sz="2000">
                <a:solidFill>
                  <a:schemeClr val="accent2"/>
                </a:solidFill>
              </a:rPr>
              <a:t>Applications software</a:t>
            </a:r>
          </a:p>
        </p:txBody>
      </p:sp>
      <p:sp>
        <p:nvSpPr>
          <p:cNvPr id="15368" name="Oval 3"/>
          <p:cNvSpPr>
            <a:spLocks noChangeArrowheads="1"/>
          </p:cNvSpPr>
          <p:nvPr/>
        </p:nvSpPr>
        <p:spPr bwMode="auto">
          <a:xfrm>
            <a:off x="3657600" y="1600200"/>
            <a:ext cx="1295400" cy="1295400"/>
          </a:xfrm>
          <a:prstGeom prst="ellipse">
            <a:avLst/>
          </a:prstGeom>
          <a:solidFill>
            <a:schemeClr val="accent1"/>
          </a:solidFill>
          <a:ln w="12700" algn="ctr">
            <a:solidFill>
              <a:schemeClr val="accent1"/>
            </a:solidFill>
            <a:round/>
            <a:headEnd/>
            <a:tailEnd/>
          </a:ln>
        </p:spPr>
        <p:txBody>
          <a:bodyPr/>
          <a:lstStyle/>
          <a:p>
            <a:endParaRPr lang="en-US">
              <a:solidFill>
                <a:srgbClr val="FF0000"/>
              </a:solidFill>
            </a:endParaRPr>
          </a:p>
        </p:txBody>
      </p:sp>
      <p:sp>
        <p:nvSpPr>
          <p:cNvPr id="5" name="TextBox 4"/>
          <p:cNvSpPr txBox="1"/>
          <p:nvPr/>
        </p:nvSpPr>
        <p:spPr>
          <a:xfrm>
            <a:off x="3657600" y="2057400"/>
            <a:ext cx="1296988" cy="400050"/>
          </a:xfrm>
          <a:prstGeom prst="rect">
            <a:avLst/>
          </a:prstGeom>
          <a:noFill/>
        </p:spPr>
        <p:txBody>
          <a:bodyPr wrap="none">
            <a:spAutoFit/>
          </a:bodyPr>
          <a:lstStyle/>
          <a:p>
            <a:pPr>
              <a:defRPr/>
            </a:pPr>
            <a:r>
              <a:rPr lang="en-US" sz="2000" dirty="0">
                <a:solidFill>
                  <a:schemeClr val="accent3"/>
                </a:solidFill>
              </a:rPr>
              <a:t>Hardware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custDataLst>
              <p:tags r:id="rId1"/>
            </p:custDataLst>
          </p:nvPr>
        </p:nvSpPr>
        <p:spPr>
          <a:xfrm>
            <a:off x="685800" y="304800"/>
            <a:ext cx="5029200" cy="801688"/>
          </a:xfrm>
        </p:spPr>
        <p:txBody>
          <a:bodyPr/>
          <a:lstStyle/>
          <a:p>
            <a:r>
              <a:rPr lang="en-US" altLang="zh-CN" smtClean="0">
                <a:ea typeface="宋体" pitchFamily="2" charset="-122"/>
              </a:rPr>
              <a:t>Below the Program, Con’t</a:t>
            </a:r>
          </a:p>
        </p:txBody>
      </p:sp>
      <p:sp>
        <p:nvSpPr>
          <p:cNvPr id="321539" name="Rectangle 3"/>
          <p:cNvSpPr>
            <a:spLocks noGrp="1" noChangeArrowheads="1"/>
          </p:cNvSpPr>
          <p:nvPr>
            <p:ph type="body" idx="1"/>
            <p:custDataLst>
              <p:tags r:id="rId2"/>
            </p:custDataLst>
          </p:nvPr>
        </p:nvSpPr>
        <p:spPr>
          <a:xfrm>
            <a:off x="762000" y="838200"/>
            <a:ext cx="7848600" cy="5819775"/>
          </a:xfrm>
        </p:spPr>
        <p:txBody>
          <a:bodyPr/>
          <a:lstStyle/>
          <a:p>
            <a:r>
              <a:rPr lang="en-US" altLang="zh-CN" smtClean="0">
                <a:ea typeface="宋体" pitchFamily="2" charset="-122"/>
              </a:rPr>
              <a:t>High-level language program (in C)</a:t>
            </a:r>
          </a:p>
          <a:p>
            <a:pPr lvl="1">
              <a:lnSpc>
                <a:spcPct val="60000"/>
              </a:lnSpc>
              <a:buFont typeface="Monotype Sorts" pitchFamily="2" charset="2"/>
              <a:buNone/>
            </a:pPr>
            <a:r>
              <a:rPr lang="en-US" altLang="zh-CN" smtClean="0">
                <a:ea typeface="宋体" pitchFamily="2" charset="-122"/>
              </a:rPr>
              <a:t>		</a:t>
            </a:r>
            <a:r>
              <a:rPr lang="en-US" altLang="zh-CN" sz="1800" smtClean="0">
                <a:latin typeface="Courier New" pitchFamily="49" charset="0"/>
                <a:ea typeface="宋体" pitchFamily="2" charset="-122"/>
              </a:rPr>
              <a:t>swap (int v[], int k)</a:t>
            </a:r>
          </a:p>
          <a:p>
            <a:pPr lvl="1">
              <a:lnSpc>
                <a:spcPct val="60000"/>
              </a:lnSpc>
              <a:buFont typeface="Monotype Sorts" pitchFamily="2" charset="2"/>
              <a:buNone/>
            </a:pPr>
            <a:r>
              <a:rPr lang="en-US" altLang="zh-CN" sz="1800" smtClean="0">
                <a:latin typeface="Courier New" pitchFamily="49" charset="0"/>
                <a:ea typeface="宋体" pitchFamily="2" charset="-122"/>
              </a:rPr>
              <a:t>		(int temp;</a:t>
            </a:r>
          </a:p>
          <a:p>
            <a:pPr lvl="1">
              <a:lnSpc>
                <a:spcPct val="60000"/>
              </a:lnSpc>
              <a:buFont typeface="Monotype Sorts" pitchFamily="2" charset="2"/>
              <a:buNone/>
            </a:pPr>
            <a:r>
              <a:rPr lang="en-US" altLang="zh-CN" sz="1800" smtClean="0">
                <a:latin typeface="Courier New" pitchFamily="49" charset="0"/>
                <a:ea typeface="宋体" pitchFamily="2" charset="-122"/>
              </a:rPr>
              <a:t>			temp = v[k];</a:t>
            </a:r>
          </a:p>
          <a:p>
            <a:pPr lvl="1">
              <a:lnSpc>
                <a:spcPct val="60000"/>
              </a:lnSpc>
              <a:buFont typeface="Monotype Sorts" pitchFamily="2" charset="2"/>
              <a:buNone/>
            </a:pPr>
            <a:r>
              <a:rPr lang="en-US" altLang="zh-CN" sz="1800" smtClean="0">
                <a:latin typeface="Courier New" pitchFamily="49" charset="0"/>
                <a:ea typeface="宋体" pitchFamily="2" charset="-122"/>
              </a:rPr>
              <a:t>			v[k] = v[k+1];</a:t>
            </a:r>
          </a:p>
          <a:p>
            <a:pPr lvl="1">
              <a:lnSpc>
                <a:spcPct val="60000"/>
              </a:lnSpc>
              <a:buFont typeface="Monotype Sorts" pitchFamily="2" charset="2"/>
              <a:buNone/>
            </a:pPr>
            <a:r>
              <a:rPr lang="en-US" altLang="zh-CN" sz="1800" smtClean="0">
                <a:latin typeface="Courier New" pitchFamily="49" charset="0"/>
                <a:ea typeface="宋体" pitchFamily="2" charset="-122"/>
              </a:rPr>
              <a:t>			v[k+1] = temp;</a:t>
            </a:r>
          </a:p>
          <a:p>
            <a:pPr lvl="1">
              <a:lnSpc>
                <a:spcPct val="60000"/>
              </a:lnSpc>
              <a:buFont typeface="Monotype Sorts" pitchFamily="2" charset="2"/>
              <a:buNone/>
            </a:pPr>
            <a:r>
              <a:rPr lang="en-US" altLang="zh-CN" sz="1800" smtClean="0">
                <a:latin typeface="Courier New" pitchFamily="49" charset="0"/>
                <a:ea typeface="宋体" pitchFamily="2" charset="-122"/>
              </a:rPr>
              <a:t>		)</a:t>
            </a:r>
          </a:p>
          <a:p>
            <a:r>
              <a:rPr lang="en-US" altLang="zh-CN" smtClean="0">
                <a:ea typeface="宋体" pitchFamily="2" charset="-122"/>
              </a:rPr>
              <a:t>Assembly language program (for MIPS)</a:t>
            </a:r>
          </a:p>
          <a:p>
            <a:pPr lvl="1">
              <a:lnSpc>
                <a:spcPct val="60000"/>
              </a:lnSpc>
              <a:buFont typeface="Monotype Sorts" pitchFamily="2" charset="2"/>
              <a:buNone/>
            </a:pPr>
            <a:r>
              <a:rPr lang="en-US" altLang="zh-CN" smtClean="0">
                <a:latin typeface="Courier New" pitchFamily="49" charset="0"/>
                <a:ea typeface="宋体" pitchFamily="2" charset="-122"/>
              </a:rPr>
              <a:t>		</a:t>
            </a:r>
            <a:r>
              <a:rPr lang="en-US" altLang="zh-CN" sz="1800" smtClean="0">
                <a:latin typeface="Courier New" pitchFamily="49" charset="0"/>
                <a:ea typeface="宋体" pitchFamily="2" charset="-122"/>
              </a:rPr>
              <a:t>swap:	sll	$2, $5, 2</a:t>
            </a:r>
          </a:p>
          <a:p>
            <a:pPr lvl="1">
              <a:lnSpc>
                <a:spcPct val="60000"/>
              </a:lnSpc>
              <a:buFont typeface="Monotype Sorts" pitchFamily="2" charset="2"/>
              <a:buNone/>
            </a:pPr>
            <a:r>
              <a:rPr lang="en-US" altLang="zh-CN" sz="1800" smtClean="0">
                <a:latin typeface="Courier New" pitchFamily="49" charset="0"/>
                <a:ea typeface="宋体" pitchFamily="2" charset="-122"/>
              </a:rPr>
              <a:t>			add	$2, $4, $2</a:t>
            </a:r>
          </a:p>
          <a:p>
            <a:pPr lvl="1">
              <a:lnSpc>
                <a:spcPct val="60000"/>
              </a:lnSpc>
              <a:buFont typeface="Monotype Sorts" pitchFamily="2" charset="2"/>
              <a:buNone/>
            </a:pPr>
            <a:r>
              <a:rPr lang="en-US" altLang="zh-CN" sz="1800" smtClean="0">
                <a:latin typeface="Courier New" pitchFamily="49" charset="0"/>
                <a:ea typeface="宋体" pitchFamily="2" charset="-122"/>
              </a:rPr>
              <a:t>			lw	$15, 0($2)</a:t>
            </a:r>
          </a:p>
          <a:p>
            <a:pPr lvl="1">
              <a:lnSpc>
                <a:spcPct val="60000"/>
              </a:lnSpc>
              <a:buFont typeface="Monotype Sorts" pitchFamily="2" charset="2"/>
              <a:buNone/>
            </a:pPr>
            <a:r>
              <a:rPr lang="en-US" altLang="zh-CN" sz="1800" smtClean="0">
                <a:latin typeface="Courier New" pitchFamily="49" charset="0"/>
                <a:ea typeface="宋体" pitchFamily="2" charset="-122"/>
              </a:rPr>
              <a:t>			lw	$16, 4($2)</a:t>
            </a:r>
          </a:p>
          <a:p>
            <a:pPr lvl="1">
              <a:lnSpc>
                <a:spcPct val="60000"/>
              </a:lnSpc>
              <a:buFont typeface="Monotype Sorts" pitchFamily="2" charset="2"/>
              <a:buNone/>
            </a:pPr>
            <a:r>
              <a:rPr lang="en-US" altLang="zh-CN" sz="1800" smtClean="0">
                <a:latin typeface="Courier New" pitchFamily="49" charset="0"/>
                <a:ea typeface="宋体" pitchFamily="2" charset="-122"/>
              </a:rPr>
              <a:t>			sw	$16, 0($2)</a:t>
            </a:r>
          </a:p>
          <a:p>
            <a:pPr lvl="1">
              <a:lnSpc>
                <a:spcPct val="60000"/>
              </a:lnSpc>
              <a:buFont typeface="Monotype Sorts" pitchFamily="2" charset="2"/>
              <a:buNone/>
            </a:pPr>
            <a:r>
              <a:rPr lang="en-US" altLang="zh-CN" sz="1800" smtClean="0">
                <a:latin typeface="Courier New" pitchFamily="49" charset="0"/>
                <a:ea typeface="宋体" pitchFamily="2" charset="-122"/>
              </a:rPr>
              <a:t>			sw	$15, 4($2)</a:t>
            </a:r>
          </a:p>
          <a:p>
            <a:pPr lvl="1">
              <a:lnSpc>
                <a:spcPct val="60000"/>
              </a:lnSpc>
              <a:buFont typeface="Monotype Sorts" pitchFamily="2" charset="2"/>
              <a:buNone/>
            </a:pPr>
            <a:r>
              <a:rPr lang="en-US" altLang="zh-CN" sz="1800" smtClean="0">
                <a:latin typeface="Courier New" pitchFamily="49" charset="0"/>
                <a:ea typeface="宋体" pitchFamily="2" charset="-122"/>
              </a:rPr>
              <a:t>			jr	$31</a:t>
            </a:r>
          </a:p>
          <a:p>
            <a:r>
              <a:rPr lang="en-US" altLang="zh-CN" smtClean="0">
                <a:ea typeface="宋体" pitchFamily="2" charset="-122"/>
              </a:rPr>
              <a:t>Machine (object, binary) code (for MIPS)</a:t>
            </a:r>
          </a:p>
          <a:p>
            <a:pPr lvl="1">
              <a:spcBef>
                <a:spcPct val="0"/>
              </a:spcBef>
              <a:buClrTx/>
              <a:buSzTx/>
              <a:buFontTx/>
              <a:buNone/>
            </a:pPr>
            <a:r>
              <a:rPr lang="en-US" altLang="zh-CN" sz="1600" smtClean="0">
                <a:latin typeface="Courier New" pitchFamily="49" charset="0"/>
                <a:ea typeface="宋体" pitchFamily="2" charset="-122"/>
              </a:rPr>
              <a:t>   000000 00000 00101 0001000010000000</a:t>
            </a:r>
          </a:p>
          <a:p>
            <a:pPr lvl="1">
              <a:spcBef>
                <a:spcPct val="0"/>
              </a:spcBef>
              <a:buClrTx/>
              <a:buSzTx/>
              <a:buFontTx/>
              <a:buNone/>
            </a:pPr>
            <a:r>
              <a:rPr lang="en-US" altLang="zh-CN" sz="1600" smtClean="0">
                <a:latin typeface="Courier New" pitchFamily="49" charset="0"/>
                <a:ea typeface="宋体" pitchFamily="2" charset="-122"/>
              </a:rPr>
              <a:t>   000000 00100 00010 0001000000100000</a:t>
            </a:r>
            <a:endParaRPr lang="en-US" altLang="zh-CN" sz="1800" smtClean="0">
              <a:latin typeface="Courier New" pitchFamily="49" charset="0"/>
              <a:ea typeface="宋体" pitchFamily="2" charset="-122"/>
            </a:endParaRPr>
          </a:p>
          <a:p>
            <a:pPr lvl="2">
              <a:spcBef>
                <a:spcPct val="0"/>
              </a:spcBef>
              <a:buClrTx/>
              <a:buSzTx/>
              <a:buFontTx/>
              <a:buNone/>
            </a:pPr>
            <a:r>
              <a:rPr lang="en-US" altLang="zh-CN" sz="1600" smtClean="0">
                <a:latin typeface="Courier New" pitchFamily="49" charset="0"/>
                <a:ea typeface="宋体" pitchFamily="2" charset="-122"/>
              </a:rPr>
              <a:t>. . .</a:t>
            </a:r>
          </a:p>
        </p:txBody>
      </p:sp>
      <p:grpSp>
        <p:nvGrpSpPr>
          <p:cNvPr id="2" name="Group 4"/>
          <p:cNvGrpSpPr>
            <a:grpSpLocks/>
          </p:cNvGrpSpPr>
          <p:nvPr>
            <p:custDataLst>
              <p:tags r:id="rId3"/>
            </p:custDataLst>
          </p:nvPr>
        </p:nvGrpSpPr>
        <p:grpSpPr bwMode="auto">
          <a:xfrm>
            <a:off x="7019925" y="1773238"/>
            <a:ext cx="1600200" cy="1752600"/>
            <a:chOff x="4272" y="1488"/>
            <a:chExt cx="1008" cy="1104"/>
          </a:xfrm>
        </p:grpSpPr>
        <p:sp>
          <p:nvSpPr>
            <p:cNvPr id="16396" name="Oval 5"/>
            <p:cNvSpPr>
              <a:spLocks noChangeArrowheads="1"/>
            </p:cNvSpPr>
            <p:nvPr>
              <p:custDataLst>
                <p:tags r:id="rId11"/>
              </p:custDataLst>
            </p:nvPr>
          </p:nvSpPr>
          <p:spPr bwMode="auto">
            <a:xfrm>
              <a:off x="4272" y="1824"/>
              <a:ext cx="1008" cy="432"/>
            </a:xfrm>
            <a:prstGeom prst="ellipse">
              <a:avLst/>
            </a:prstGeom>
            <a:noFill/>
            <a:ln w="12700">
              <a:solidFill>
                <a:schemeClr val="accent1"/>
              </a:solidFill>
              <a:round/>
              <a:headEnd/>
              <a:tailEnd/>
            </a:ln>
          </p:spPr>
          <p:txBody>
            <a:bodyPr wrap="none" anchor="ctr"/>
            <a:lstStyle/>
            <a:p>
              <a:endParaRPr lang="en-US"/>
            </a:p>
          </p:txBody>
        </p:sp>
        <p:sp>
          <p:nvSpPr>
            <p:cNvPr id="16397" name="Text Box 6"/>
            <p:cNvSpPr txBox="1">
              <a:spLocks noChangeArrowheads="1"/>
            </p:cNvSpPr>
            <p:nvPr>
              <p:custDataLst>
                <p:tags r:id="rId12"/>
              </p:custDataLst>
            </p:nvPr>
          </p:nvSpPr>
          <p:spPr bwMode="auto">
            <a:xfrm>
              <a:off x="4368" y="1920"/>
              <a:ext cx="804" cy="231"/>
            </a:xfrm>
            <a:prstGeom prst="rect">
              <a:avLst/>
            </a:prstGeom>
            <a:noFill/>
            <a:ln w="12700">
              <a:noFill/>
              <a:miter lim="800000"/>
              <a:headEnd/>
              <a:tailEnd/>
            </a:ln>
          </p:spPr>
          <p:txBody>
            <a:bodyPr wrap="none">
              <a:spAutoFit/>
            </a:bodyPr>
            <a:lstStyle/>
            <a:p>
              <a:r>
                <a:rPr lang="en-US" altLang="zh-CN">
                  <a:ea typeface="宋体" pitchFamily="2" charset="-122"/>
                </a:rPr>
                <a:t>C compiler</a:t>
              </a:r>
            </a:p>
          </p:txBody>
        </p:sp>
        <p:sp>
          <p:nvSpPr>
            <p:cNvPr id="16398" name="Arc 7"/>
            <p:cNvSpPr>
              <a:spLocks/>
            </p:cNvSpPr>
            <p:nvPr>
              <p:custDataLst>
                <p:tags r:id="rId13"/>
              </p:custDataLst>
            </p:nvPr>
          </p:nvSpPr>
          <p:spPr bwMode="auto">
            <a:xfrm>
              <a:off x="4416" y="1488"/>
              <a:ext cx="43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accent1"/>
              </a:solidFill>
              <a:round/>
              <a:headEnd/>
              <a:tailEnd type="arrow" w="med" len="med"/>
            </a:ln>
          </p:spPr>
          <p:txBody>
            <a:bodyPr wrap="none" anchor="ctr"/>
            <a:lstStyle/>
            <a:p>
              <a:endParaRPr lang="en-US"/>
            </a:p>
          </p:txBody>
        </p:sp>
        <p:sp>
          <p:nvSpPr>
            <p:cNvPr id="16399" name="Arc 8"/>
            <p:cNvSpPr>
              <a:spLocks/>
            </p:cNvSpPr>
            <p:nvPr>
              <p:custDataLst>
                <p:tags r:id="rId14"/>
              </p:custDataLst>
            </p:nvPr>
          </p:nvSpPr>
          <p:spPr bwMode="auto">
            <a:xfrm flipV="1">
              <a:off x="4416" y="2256"/>
              <a:ext cx="43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accent1"/>
              </a:solidFill>
              <a:round/>
              <a:headEnd type="arrow" w="med" len="med"/>
              <a:tailEnd/>
            </a:ln>
          </p:spPr>
          <p:txBody>
            <a:bodyPr wrap="none" anchor="ctr"/>
            <a:lstStyle/>
            <a:p>
              <a:endParaRPr lang="en-US"/>
            </a:p>
          </p:txBody>
        </p:sp>
      </p:grpSp>
      <p:grpSp>
        <p:nvGrpSpPr>
          <p:cNvPr id="3" name="Group 9"/>
          <p:cNvGrpSpPr>
            <a:grpSpLocks/>
          </p:cNvGrpSpPr>
          <p:nvPr>
            <p:custDataLst>
              <p:tags r:id="rId4"/>
            </p:custDataLst>
          </p:nvPr>
        </p:nvGrpSpPr>
        <p:grpSpPr bwMode="auto">
          <a:xfrm>
            <a:off x="7019925" y="4292600"/>
            <a:ext cx="1600200" cy="1752600"/>
            <a:chOff x="4656" y="3024"/>
            <a:chExt cx="1008" cy="1104"/>
          </a:xfrm>
        </p:grpSpPr>
        <p:sp>
          <p:nvSpPr>
            <p:cNvPr id="16392" name="Oval 10"/>
            <p:cNvSpPr>
              <a:spLocks noChangeArrowheads="1"/>
            </p:cNvSpPr>
            <p:nvPr>
              <p:custDataLst>
                <p:tags r:id="rId7"/>
              </p:custDataLst>
            </p:nvPr>
          </p:nvSpPr>
          <p:spPr bwMode="auto">
            <a:xfrm>
              <a:off x="4656" y="3360"/>
              <a:ext cx="1008" cy="432"/>
            </a:xfrm>
            <a:prstGeom prst="ellipse">
              <a:avLst/>
            </a:prstGeom>
            <a:noFill/>
            <a:ln w="12700">
              <a:solidFill>
                <a:schemeClr val="accent1"/>
              </a:solidFill>
              <a:round/>
              <a:headEnd/>
              <a:tailEnd/>
            </a:ln>
          </p:spPr>
          <p:txBody>
            <a:bodyPr wrap="none" anchor="ctr"/>
            <a:lstStyle/>
            <a:p>
              <a:endParaRPr lang="en-US"/>
            </a:p>
          </p:txBody>
        </p:sp>
        <p:sp>
          <p:nvSpPr>
            <p:cNvPr id="16393" name="Text Box 11"/>
            <p:cNvSpPr txBox="1">
              <a:spLocks noChangeArrowheads="1"/>
            </p:cNvSpPr>
            <p:nvPr>
              <p:custDataLst>
                <p:tags r:id="rId8"/>
              </p:custDataLst>
            </p:nvPr>
          </p:nvSpPr>
          <p:spPr bwMode="auto">
            <a:xfrm>
              <a:off x="4752" y="3456"/>
              <a:ext cx="780" cy="231"/>
            </a:xfrm>
            <a:prstGeom prst="rect">
              <a:avLst/>
            </a:prstGeom>
            <a:noFill/>
            <a:ln w="12700">
              <a:noFill/>
              <a:miter lim="800000"/>
              <a:headEnd/>
              <a:tailEnd/>
            </a:ln>
          </p:spPr>
          <p:txBody>
            <a:bodyPr wrap="none">
              <a:spAutoFit/>
            </a:bodyPr>
            <a:lstStyle/>
            <a:p>
              <a:r>
                <a:rPr lang="en-US" altLang="zh-CN">
                  <a:ea typeface="宋体" pitchFamily="2" charset="-122"/>
                </a:rPr>
                <a:t>assembler</a:t>
              </a:r>
            </a:p>
          </p:txBody>
        </p:sp>
        <p:sp>
          <p:nvSpPr>
            <p:cNvPr id="16394" name="Arc 12"/>
            <p:cNvSpPr>
              <a:spLocks/>
            </p:cNvSpPr>
            <p:nvPr>
              <p:custDataLst>
                <p:tags r:id="rId9"/>
              </p:custDataLst>
            </p:nvPr>
          </p:nvSpPr>
          <p:spPr bwMode="auto">
            <a:xfrm>
              <a:off x="4800" y="3024"/>
              <a:ext cx="43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accent1"/>
              </a:solidFill>
              <a:round/>
              <a:headEnd/>
              <a:tailEnd type="arrow" w="med" len="med"/>
            </a:ln>
          </p:spPr>
          <p:txBody>
            <a:bodyPr wrap="none" anchor="ctr"/>
            <a:lstStyle/>
            <a:p>
              <a:endParaRPr lang="en-US"/>
            </a:p>
          </p:txBody>
        </p:sp>
        <p:sp>
          <p:nvSpPr>
            <p:cNvPr id="16395" name="Arc 13"/>
            <p:cNvSpPr>
              <a:spLocks/>
            </p:cNvSpPr>
            <p:nvPr>
              <p:custDataLst>
                <p:tags r:id="rId10"/>
              </p:custDataLst>
            </p:nvPr>
          </p:nvSpPr>
          <p:spPr bwMode="auto">
            <a:xfrm flipV="1">
              <a:off x="4800" y="3792"/>
              <a:ext cx="43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accent1"/>
              </a:solidFill>
              <a:round/>
              <a:headEnd type="arrow" w="med" len="med"/>
              <a:tailEnd/>
            </a:ln>
          </p:spPr>
          <p:txBody>
            <a:bodyPr wrap="none" anchor="ctr"/>
            <a:lstStyle/>
            <a:p>
              <a:endParaRPr lang="en-US"/>
            </a:p>
          </p:txBody>
        </p:sp>
      </p:grpSp>
      <p:sp>
        <p:nvSpPr>
          <p:cNvPr id="321550" name="Text Box 14"/>
          <p:cNvSpPr txBox="1">
            <a:spLocks noChangeArrowheads="1"/>
          </p:cNvSpPr>
          <p:nvPr>
            <p:custDataLst>
              <p:tags r:id="rId5"/>
            </p:custDataLst>
          </p:nvPr>
        </p:nvSpPr>
        <p:spPr bwMode="auto">
          <a:xfrm>
            <a:off x="5984875" y="1982788"/>
            <a:ext cx="1466850" cy="366712"/>
          </a:xfrm>
          <a:prstGeom prst="rect">
            <a:avLst/>
          </a:prstGeom>
          <a:noFill/>
          <a:ln w="12700">
            <a:noFill/>
            <a:miter lim="800000"/>
            <a:headEnd/>
            <a:tailEnd/>
          </a:ln>
        </p:spPr>
        <p:txBody>
          <a:bodyPr wrap="none">
            <a:spAutoFit/>
          </a:bodyPr>
          <a:lstStyle/>
          <a:p>
            <a:r>
              <a:rPr lang="en-US" altLang="zh-CN">
                <a:solidFill>
                  <a:srgbClr val="009900"/>
                </a:solidFill>
                <a:ea typeface="宋体" pitchFamily="2" charset="-122"/>
              </a:rPr>
              <a:t>one-to-many</a:t>
            </a:r>
          </a:p>
        </p:txBody>
      </p:sp>
      <p:sp>
        <p:nvSpPr>
          <p:cNvPr id="321551" name="Text Box 15"/>
          <p:cNvSpPr txBox="1">
            <a:spLocks noChangeArrowheads="1"/>
          </p:cNvSpPr>
          <p:nvPr>
            <p:custDataLst>
              <p:tags r:id="rId6"/>
            </p:custDataLst>
          </p:nvPr>
        </p:nvSpPr>
        <p:spPr bwMode="auto">
          <a:xfrm>
            <a:off x="6156325" y="4357688"/>
            <a:ext cx="1289050" cy="366712"/>
          </a:xfrm>
          <a:prstGeom prst="rect">
            <a:avLst/>
          </a:prstGeom>
          <a:noFill/>
          <a:ln w="12700">
            <a:noFill/>
            <a:miter lim="800000"/>
            <a:headEnd/>
            <a:tailEnd/>
          </a:ln>
        </p:spPr>
        <p:txBody>
          <a:bodyPr wrap="none">
            <a:spAutoFit/>
          </a:bodyPr>
          <a:lstStyle/>
          <a:p>
            <a:r>
              <a:rPr lang="en-US" altLang="zh-CN">
                <a:solidFill>
                  <a:srgbClr val="009900"/>
                </a:solidFill>
                <a:ea typeface="宋体" pitchFamily="2" charset="-122"/>
              </a:rPr>
              <a:t>one-to-one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1539">
                                            <p:txEl>
                                              <p:pRg st="18" end="18"/>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21539">
                                            <p:txEl>
                                              <p:pRg st="17" end="17"/>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21539">
                                            <p:txEl>
                                              <p:pRg st="16" end="1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21539">
                                            <p:txEl>
                                              <p:pRg st="15" end="1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21539">
                                            <p:txEl>
                                              <p:pRg st="14" end="1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21539">
                                            <p:txEl>
                                              <p:pRg st="13" end="1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21539">
                                            <p:txEl>
                                              <p:pRg st="12" end="1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321539">
                                            <p:txEl>
                                              <p:pRg st="11" end="1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321539">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32153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321539">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32153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21539">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321539">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321539">
                                            <p:txEl>
                                              <p:pRg st="4" end="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499"/>
                                          </p:stCondLst>
                                        </p:cTn>
                                        <p:tgtEl>
                                          <p:spTgt spid="321539">
                                            <p:txEl>
                                              <p:pRg st="3" end="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499"/>
                                          </p:stCondLst>
                                        </p:cTn>
                                        <p:tgtEl>
                                          <p:spTgt spid="321539">
                                            <p:txEl>
                                              <p:pRg st="2" end="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499"/>
                                          </p:stCondLst>
                                        </p:cTn>
                                        <p:tgtEl>
                                          <p:spTgt spid="321539">
                                            <p:txEl>
                                              <p:pRg st="1" end="1"/>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321539">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2155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21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39" grpId="0" build="p" autoUpdateAnimBg="0" rev="1"/>
      <p:bldP spid="321550" grpId="0"/>
      <p:bldP spid="321551" grpId="0"/>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mjicse43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mjicse43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lnDef>
  </a:objectDefaults>
  <a:extraClrSchemeLst>
    <a:extraClrScheme>
      <a:clrScheme name="mjicse43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jicse43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jicse43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jicse43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jicse43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jicse43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jicse43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2258</TotalTime>
  <Pages>47</Pages>
  <Words>3138</Words>
  <Application>Microsoft Office PowerPoint</Application>
  <PresentationFormat>信纸(8.5x11 英寸)</PresentationFormat>
  <Paragraphs>535</Paragraphs>
  <Slides>36</Slides>
  <Notes>19</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46" baseType="lpstr">
      <vt:lpstr>Monotype Sorts</vt:lpstr>
      <vt:lpstr>宋体</vt:lpstr>
      <vt:lpstr>Arial</vt:lpstr>
      <vt:lpstr>Calibri</vt:lpstr>
      <vt:lpstr>Courier New</vt:lpstr>
      <vt:lpstr>Symbol</vt:lpstr>
      <vt:lpstr>Times New Roman</vt:lpstr>
      <vt:lpstr>Wingdings</vt:lpstr>
      <vt:lpstr>mjicse431</vt:lpstr>
      <vt:lpstr>Microsoft Excel 97-2003 工作表</vt:lpstr>
      <vt:lpstr>Computer Architecture   Chapter 1: Abstractions and Technology</vt:lpstr>
      <vt:lpstr>Course Content</vt:lpstr>
      <vt:lpstr>What You Should Know</vt:lpstr>
      <vt:lpstr>Classes of Computers</vt:lpstr>
      <vt:lpstr>Review:  Some Basic Definitions</vt:lpstr>
      <vt:lpstr>Growth in Cell Phone Sales (Embedded)</vt:lpstr>
      <vt:lpstr>Embedded Processor Characteristics</vt:lpstr>
      <vt:lpstr>Below the Program</vt:lpstr>
      <vt:lpstr>Below the Program, Con’t</vt:lpstr>
      <vt:lpstr>Advantages of Higher-Level Languages ?</vt:lpstr>
      <vt:lpstr>Under the Covers</vt:lpstr>
      <vt:lpstr>AMD’s Barcelona Multicore Chip</vt:lpstr>
      <vt:lpstr>Instruction Set Architecture (ISA)</vt:lpstr>
      <vt:lpstr>Moore’s Law</vt:lpstr>
      <vt:lpstr>Technology Scaling Road Map (ITRS)</vt:lpstr>
      <vt:lpstr>Another Example of Moore’s Law Impact</vt:lpstr>
      <vt:lpstr>But What Happened to Clock Rates and Why?</vt:lpstr>
      <vt:lpstr>A Sea Change is at Hand</vt:lpstr>
      <vt:lpstr>Performance Metrics</vt:lpstr>
      <vt:lpstr>Throughput versus Response Time</vt:lpstr>
      <vt:lpstr>Defining (Speed) Performance</vt:lpstr>
      <vt:lpstr>Relative Performance Example</vt:lpstr>
      <vt:lpstr>Performance Factors</vt:lpstr>
      <vt:lpstr>Review:  Machine Clock Rate</vt:lpstr>
      <vt:lpstr>Improving Performance Example</vt:lpstr>
      <vt:lpstr>Clock Cycles per Instruction</vt:lpstr>
      <vt:lpstr>Using the Performance Equation</vt:lpstr>
      <vt:lpstr>Effective (Average) CPI</vt:lpstr>
      <vt:lpstr>THE Performance Equation</vt:lpstr>
      <vt:lpstr>Determinates of CPU Performance</vt:lpstr>
      <vt:lpstr>A Simple Example</vt:lpstr>
      <vt:lpstr>Workloads and Benchmarks</vt:lpstr>
      <vt:lpstr>SPEC CINT2006 on Barcelona (CC = 0.4 x 109)</vt:lpstr>
      <vt:lpstr>Comparing and Summarizing Performance</vt:lpstr>
      <vt:lpstr>Other Performance Metrics</vt:lpstr>
      <vt:lpstr>Summary: Evaluating ISAs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431. Computer Architecture</dc:title>
  <dc:subject>Lecture 01</dc:subject>
  <dc:creator>Janie Irwin</dc:creator>
  <cp:keywords/>
  <dc:description/>
  <cp:lastModifiedBy>Tongquan Wei</cp:lastModifiedBy>
  <cp:revision>307</cp:revision>
  <cp:lastPrinted>1997-08-27T08:28:34Z</cp:lastPrinted>
  <dcterms:created xsi:type="dcterms:W3CDTF">1997-08-19T16:58:46Z</dcterms:created>
  <dcterms:modified xsi:type="dcterms:W3CDTF">2019-02-19T01:36:02Z</dcterms:modified>
</cp:coreProperties>
</file>