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43"/>
  </p:handoutMasterIdLst>
  <p:sldIdLst>
    <p:sldId id="256" r:id="rId3"/>
    <p:sldId id="399" r:id="rId5"/>
    <p:sldId id="369" r:id="rId6"/>
    <p:sldId id="395" r:id="rId7"/>
    <p:sldId id="416" r:id="rId8"/>
    <p:sldId id="376" r:id="rId9"/>
    <p:sldId id="375" r:id="rId10"/>
    <p:sldId id="374" r:id="rId11"/>
    <p:sldId id="377" r:id="rId12"/>
    <p:sldId id="378" r:id="rId13"/>
    <p:sldId id="379" r:id="rId14"/>
    <p:sldId id="380" r:id="rId15"/>
    <p:sldId id="389" r:id="rId16"/>
    <p:sldId id="390" r:id="rId17"/>
    <p:sldId id="370" r:id="rId18"/>
    <p:sldId id="398" r:id="rId19"/>
    <p:sldId id="400" r:id="rId20"/>
    <p:sldId id="401" r:id="rId21"/>
    <p:sldId id="381" r:id="rId22"/>
    <p:sldId id="382" r:id="rId23"/>
    <p:sldId id="383" r:id="rId24"/>
    <p:sldId id="384" r:id="rId25"/>
    <p:sldId id="402" r:id="rId26"/>
    <p:sldId id="385" r:id="rId27"/>
    <p:sldId id="386" r:id="rId28"/>
    <p:sldId id="387" r:id="rId29"/>
    <p:sldId id="403" r:id="rId30"/>
    <p:sldId id="404" r:id="rId31"/>
    <p:sldId id="405" r:id="rId32"/>
    <p:sldId id="406" r:id="rId33"/>
    <p:sldId id="412" r:id="rId34"/>
    <p:sldId id="408" r:id="rId35"/>
    <p:sldId id="415" r:id="rId36"/>
    <p:sldId id="409" r:id="rId37"/>
    <p:sldId id="411" r:id="rId38"/>
    <p:sldId id="410" r:id="rId39"/>
    <p:sldId id="414" r:id="rId40"/>
    <p:sldId id="407" r:id="rId41"/>
    <p:sldId id="391" r:id="rId42"/>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mn-ea"/>
        <a:cs typeface="+mn-cs"/>
      </a:defRPr>
    </a:lvl5pPr>
    <a:lvl6pPr marL="2286000" algn="l" defTabSz="914400" rtl="0" eaLnBrk="1" latinLnBrk="0" hangingPunct="1">
      <a:defRPr kern="1200">
        <a:solidFill>
          <a:schemeClr val="accent1"/>
        </a:solidFill>
        <a:latin typeface="Arial" panose="020B0604020202020204" pitchFamily="34" charset="0"/>
        <a:ea typeface="+mn-ea"/>
        <a:cs typeface="+mn-cs"/>
      </a:defRPr>
    </a:lvl6pPr>
    <a:lvl7pPr marL="2743200" algn="l" defTabSz="914400" rtl="0" eaLnBrk="1" latinLnBrk="0" hangingPunct="1">
      <a:defRPr kern="1200">
        <a:solidFill>
          <a:schemeClr val="accent1"/>
        </a:solidFill>
        <a:latin typeface="Arial" panose="020B0604020202020204" pitchFamily="34" charset="0"/>
        <a:ea typeface="+mn-ea"/>
        <a:cs typeface="+mn-cs"/>
      </a:defRPr>
    </a:lvl7pPr>
    <a:lvl8pPr marL="3200400" algn="l" defTabSz="914400" rtl="0" eaLnBrk="1" latinLnBrk="0" hangingPunct="1">
      <a:defRPr kern="1200">
        <a:solidFill>
          <a:schemeClr val="accent1"/>
        </a:solidFill>
        <a:latin typeface="Arial" panose="020B0604020202020204" pitchFamily="34" charset="0"/>
        <a:ea typeface="+mn-ea"/>
        <a:cs typeface="+mn-cs"/>
      </a:defRPr>
    </a:lvl8pPr>
    <a:lvl9pPr marL="3657600" algn="l" defTabSz="914400" rtl="0" eaLnBrk="1" latinLnBrk="0" hangingPunct="1">
      <a:defRPr kern="1200">
        <a:solidFill>
          <a:schemeClr val="accent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autoAdjust="0"/>
    <p:restoredTop sz="82189" autoAdjust="0"/>
  </p:normalViewPr>
  <p:slideViewPr>
    <p:cSldViewPr>
      <p:cViewPr varScale="1">
        <p:scale>
          <a:sx n="63" d="100"/>
          <a:sy n="63" d="100"/>
        </p:scale>
        <p:origin x="1612" y="52"/>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60463" y="588963"/>
            <a:ext cx="4551362" cy="3414712"/>
          </a:xfrm>
          <a:prstGeom prst="rect">
            <a:avLst/>
          </a:prstGeom>
          <a:noFill/>
          <a:ln w="12700">
            <a:noFill/>
            <a:miter lim="800000"/>
          </a:ln>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ln>
          <a:effectLst/>
        </p:spPr>
        <p:txBody>
          <a:bodyPr vert="horz" wrap="square" lIns="91993" tIns="45189" rIns="91993" bIns="45189" numCol="1" anchor="t" anchorCtr="0" compatLnSpc="1"/>
          <a:lstStyle/>
          <a:p>
            <a:pPr lvl="0"/>
            <a:r>
              <a:rPr lang="en-US" noProof="0" smtClean="0"/>
              <a:t>we want this to be in font 11 and justify.</a:t>
            </a:r>
            <a:endParaRPr lang="en-US" noProof="0"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chapter</a:t>
            </a:r>
            <a:r>
              <a:rPr lang="en-US" baseline="0" dirty="0" smtClean="0"/>
              <a:t> is review for this class, so doesn’t go into detail.  If your students are learning assembly language programming for the first time, this set of slides needs to be expanded greatly.</a:t>
            </a:r>
            <a:endParaRPr lang="en-US" dirty="0" smtClean="0"/>
          </a:p>
          <a:p>
            <a:endParaRPr lang="en-US" dirty="0" smtClean="0"/>
          </a:p>
          <a:p>
            <a:r>
              <a:rPr lang="en-US" dirty="0" smtClean="0"/>
              <a:t>Combinations to AV system, etc. 0808 (1988 in 113 IST)</a:t>
            </a:r>
            <a:endParaRPr lang="en-US" dirty="0" smtClean="0"/>
          </a:p>
          <a:p>
            <a:r>
              <a:rPr lang="en-US" dirty="0" smtClean="0"/>
              <a:t>Call AV hot line at 8-777-0035</a:t>
            </a:r>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body" idx="1"/>
          </p:nvPr>
        </p:nvSpPr>
        <p:spPr>
          <a:xfrm>
            <a:off x="915988" y="4341813"/>
            <a:ext cx="5026025" cy="4114800"/>
          </a:xfrm>
          <a:noFill/>
          <a:ln>
            <a:noFill/>
          </a:ln>
        </p:spPr>
        <p:txBody>
          <a:bodyPr lIns="92003" tIns="45194" rIns="92003" bIns="45194"/>
          <a:lstStyle/>
          <a:p>
            <a:r>
              <a:rPr lang="en-US"/>
              <a:t>in gcc 52% of arithmetic operations involve constants – in spice its 69%</a:t>
            </a:r>
            <a:endParaRPr lang="en-US"/>
          </a:p>
          <a:p>
            <a:r>
              <a:rPr lang="en-US"/>
              <a:t>have the students answer why not – speed and limited number of registers</a:t>
            </a:r>
            <a:endParaRPr lang="en-US"/>
          </a:p>
          <a:p>
            <a:endParaRPr lang="en-US"/>
          </a:p>
          <a:p>
            <a:r>
              <a:rPr lang="en-US"/>
              <a:t>much faster than if loaded from memory</a:t>
            </a:r>
            <a:endParaRPr lang="en-US"/>
          </a:p>
          <a:p>
            <a:r>
              <a:rPr lang="en-US"/>
              <a:t>addi and slti do sign extend of immediate operand into the leftmost bits of the destination register (ie., copies the leftmost bit of the 16-bit immediate value into the upper 16 bits)</a:t>
            </a:r>
            <a:endParaRPr lang="en-US"/>
          </a:p>
          <a:p>
            <a:r>
              <a:rPr lang="en-US"/>
              <a:t>by contrast, ori and andi loads zero’s into the upper 16 bits and so is usually used (instead of the addi) to build 32 bit constants</a:t>
            </a:r>
            <a:endParaRPr lang="en-US"/>
          </a:p>
        </p:txBody>
      </p:sp>
      <p:sp>
        <p:nvSpPr>
          <p:cNvPr id="762883" name="Rectangle 3"/>
          <p:cNvSpPr>
            <a:spLocks noGrp="1" noRot="1" noChangeAspect="1" noChangeArrowheads="1" noTextEdit="1"/>
          </p:cNvSpPr>
          <p:nvPr>
            <p:ph type="sldImg"/>
          </p:nvPr>
        </p:nvSpPr>
        <p:spPr>
          <a:xfrm>
            <a:off x="1154113" y="693738"/>
            <a:ext cx="4552950" cy="3414712"/>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body" idx="1"/>
          </p:nvPr>
        </p:nvSpPr>
        <p:spPr>
          <a:xfrm>
            <a:off x="915988" y="4343400"/>
            <a:ext cx="5026025" cy="4114800"/>
          </a:xfrm>
          <a:noFill/>
          <a:ln>
            <a:noFill/>
          </a:ln>
        </p:spPr>
        <p:txBody>
          <a:bodyPr lIns="90473" tIns="44443" rIns="90473" bIns="44443"/>
          <a:lstStyle/>
          <a:p>
            <a:r>
              <a:rPr lang="en-US"/>
              <a:t>For lecture</a:t>
            </a:r>
            <a:endParaRPr lang="en-US"/>
          </a:p>
          <a:p>
            <a:endParaRPr lang="en-US"/>
          </a:p>
          <a:p>
            <a:r>
              <a:rPr lang="en-US"/>
              <a:t>sets the upper 16 bits of a constant in a register, allowing the next instruction to specify the lower 16 bits of the constant</a:t>
            </a:r>
            <a:endParaRPr lang="en-US"/>
          </a:p>
          <a:p>
            <a:endParaRPr lang="en-US"/>
          </a:p>
          <a:p>
            <a:r>
              <a:rPr lang="en-US"/>
              <a:t>note that lui fills the lower 16 bits of the register with zero’s</a:t>
            </a:r>
            <a:endParaRPr lang="en-US"/>
          </a:p>
          <a:p>
            <a:endParaRPr lang="en-US"/>
          </a:p>
          <a:p>
            <a:r>
              <a:rPr lang="en-US"/>
              <a:t>why can’t addi be used as the second instruction for this 32 bit constant?</a:t>
            </a:r>
            <a:endParaRPr lang="en-US"/>
          </a:p>
          <a:p>
            <a:endParaRPr lang="en-US"/>
          </a:p>
          <a:p>
            <a:r>
              <a:rPr lang="en-US"/>
              <a:t>also note – the assembler lets me specify constants larger than 16 bits in one instruction and then expands the code into two instructions (lui and ori) automatically</a:t>
            </a:r>
            <a:endParaRPr lang="en-US"/>
          </a:p>
        </p:txBody>
      </p:sp>
      <p:sp>
        <p:nvSpPr>
          <p:cNvPr id="766979" name="Rectangle 3"/>
          <p:cNvSpPr>
            <a:spLocks noGrp="1" noRot="1" noChangeAspect="1" noChangeArrowheads="1" noTextEdit="1"/>
          </p:cNvSpPr>
          <p:nvPr>
            <p:ph type="sldImg"/>
          </p:nvPr>
        </p:nvSpPr>
        <p:spPr>
          <a:xfrm>
            <a:off x="1152525" y="692150"/>
            <a:ext cx="4554538" cy="3416300"/>
          </a:xfrm>
          <a:ln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noTextEdit="1"/>
          </p:cNvSpPr>
          <p:nvPr>
            <p:ph type="sldImg"/>
          </p:nvPr>
        </p:nvSpPr>
        <p:spPr>
          <a:xfrm>
            <a:off x="1160463" y="587375"/>
            <a:ext cx="4554537" cy="3416300"/>
          </a:xfrm>
        </p:spPr>
      </p:sp>
      <p:sp>
        <p:nvSpPr>
          <p:cNvPr id="619523" name="Rectangle 3"/>
          <p:cNvSpPr>
            <a:spLocks noGrp="1" noChangeArrowheads="1"/>
          </p:cNvSpPr>
          <p:nvPr>
            <p:ph type="body" idx="1"/>
          </p:nvPr>
        </p:nvSpPr>
        <p:spPr>
          <a:xfrm>
            <a:off x="515938" y="4343400"/>
            <a:ext cx="5910262" cy="4114800"/>
          </a:xfrm>
        </p:spPr>
        <p:txBody>
          <a:bodyPr lIns="91416" tIns="45708" rIns="91416" bIns="45708"/>
          <a:lstStyle/>
          <a:p>
            <a:r>
              <a:rPr lang="en-US"/>
              <a:t>All positive numbers - no sign bit</a:t>
            </a:r>
            <a:endParaRPr lang="en-US"/>
          </a:p>
          <a:p>
            <a:endParaRPr lang="en-US"/>
          </a:p>
          <a:p>
            <a:r>
              <a:rPr lang="en-US"/>
              <a:t>last entry is most significant byte address</a:t>
            </a:r>
            <a:endParaRPr lang="en-US"/>
          </a:p>
          <a:p>
            <a:r>
              <a:rPr lang="en-US"/>
              <a:t>fourth from last entry is most significant word address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bwMode="auto">
          <a:xfrm>
            <a:off x="1158875" y="587375"/>
            <a:ext cx="4554538" cy="3416300"/>
          </a:xfrm>
          <a:prstGeom prst="rect">
            <a:avLst/>
          </a:prstGeom>
          <a:solidFill>
            <a:srgbClr val="FFFFFF"/>
          </a:solidFill>
          <a:ln>
            <a:solidFill>
              <a:srgbClr val="000000"/>
            </a:solidFill>
            <a:miter lim="800000"/>
          </a:ln>
        </p:spPr>
      </p:sp>
      <p:sp>
        <p:nvSpPr>
          <p:cNvPr id="289795" name="Rectangle 3"/>
          <p:cNvSpPr>
            <a:spLocks noGrp="1" noChangeArrowheads="1"/>
          </p:cNvSpPr>
          <p:nvPr>
            <p:ph type="body" idx="1"/>
          </p:nvPr>
        </p:nvSpPr>
        <p:spPr bwMode="auto">
          <a:xfrm>
            <a:off x="515938" y="4343400"/>
            <a:ext cx="5908675" cy="4113213"/>
          </a:xfrm>
          <a:prstGeom prst="rect">
            <a:avLst/>
          </a:prstGeom>
          <a:solidFill>
            <a:srgbClr val="FFFFFF"/>
          </a:solidFill>
          <a:ln>
            <a:solidFill>
              <a:srgbClr val="000000"/>
            </a:solidFill>
            <a:miter lim="800000"/>
          </a:ln>
        </p:spPr>
        <p:txBody>
          <a:bodyPr lIns="95263" tIns="47632" rIns="95263" bIns="47632"/>
          <a:lstStyle/>
          <a:p>
            <a:r>
              <a:rPr lang="en-US" altLang="zh-CN" dirty="0"/>
              <a:t>Signed numbers – assuming 2’s complement representation – for eight bits</a:t>
            </a:r>
            <a:endParaRPr lang="en-US" altLang="zh-CN" dirty="0"/>
          </a:p>
          <a:p>
            <a:endParaRPr lang="en-US" altLang="zh-CN" dirty="0"/>
          </a:p>
          <a:p>
            <a:r>
              <a:rPr lang="en-US" altLang="zh-CN" dirty="0"/>
              <a:t>Note that </a:t>
            </a:r>
            <a:r>
              <a:rPr lang="en-US" altLang="zh-CN" dirty="0" err="1"/>
              <a:t>msb</a:t>
            </a:r>
            <a:r>
              <a:rPr lang="en-US" altLang="zh-CN" dirty="0"/>
              <a:t> of 1 indicates a negative number, the bit string all 0’s is zero, that the largest positive number that can be represented is 7 (2**(n-1) –1 for n bits) whereas the largest negative number that can be represented is –8 (-2**(n-1) for n bits)</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xfrm>
            <a:off x="1162050" y="588963"/>
            <a:ext cx="4552950" cy="3414712"/>
          </a:xfrm>
        </p:spPr>
      </p:sp>
      <p:sp>
        <p:nvSpPr>
          <p:cNvPr id="436227" name="Rectangle 3"/>
          <p:cNvSpPr>
            <a:spLocks noGrp="1" noChangeArrowheads="1"/>
          </p:cNvSpPr>
          <p:nvPr>
            <p:ph type="body" idx="1"/>
          </p:nvPr>
        </p:nvSpPr>
        <p:spPr>
          <a:xfrm>
            <a:off x="516434" y="4342191"/>
            <a:ext cx="5909964" cy="4115405"/>
          </a:xfrm>
        </p:spPr>
        <p:txBody>
          <a:bodyPr/>
          <a:lstStyle/>
          <a:p>
            <a:r>
              <a:rPr lang="en-US"/>
              <a:t>also have sllv, srlv, and srav</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body" idx="1"/>
          </p:nvPr>
        </p:nvSpPr>
        <p:spPr>
          <a:xfrm>
            <a:off x="915988" y="4343400"/>
            <a:ext cx="5026025" cy="4113213"/>
          </a:xfrm>
          <a:ln>
            <a:noFill/>
          </a:ln>
        </p:spPr>
        <p:txBody>
          <a:bodyPr lIns="91994" tIns="45188" rIns="91994" bIns="45188"/>
          <a:lstStyle/>
          <a:p>
            <a:endParaRPr lang="en-US"/>
          </a:p>
        </p:txBody>
      </p:sp>
      <p:sp>
        <p:nvSpPr>
          <p:cNvPr id="671747"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Rot="1" noChangeAspect="1" noChangeArrowheads="1" noTextEdit="1"/>
          </p:cNvSpPr>
          <p:nvPr>
            <p:ph type="sldImg"/>
          </p:nvPr>
        </p:nvSpPr>
        <p:spPr>
          <a:xfrm>
            <a:off x="1160463" y="587375"/>
            <a:ext cx="4554537" cy="3416300"/>
          </a:xfrm>
        </p:spPr>
      </p:sp>
      <p:sp>
        <p:nvSpPr>
          <p:cNvPr id="675843" name="Rectangle 3"/>
          <p:cNvSpPr>
            <a:spLocks noGrp="1" noChangeArrowheads="1"/>
          </p:cNvSpPr>
          <p:nvPr>
            <p:ph type="body" idx="1"/>
          </p:nvPr>
        </p:nvSpPr>
        <p:spPr>
          <a:xfrm>
            <a:off x="515938" y="4343400"/>
            <a:ext cx="5910262" cy="4113213"/>
          </a:xfrm>
        </p:spPr>
        <p:txBody>
          <a:bodyPr/>
          <a:lstStyle/>
          <a:p>
            <a:r>
              <a:rPr lang="en-US"/>
              <a:t>Note that two low order 0’s are concatenated to the 16 bit field giving an eighteen bit address</a:t>
            </a:r>
            <a:endParaRPr lang="en-US"/>
          </a:p>
          <a:p>
            <a:r>
              <a:rPr lang="en-US"/>
              <a:t>	 0111111111111111 00  = 2**15 –1 words  (2**17 – 1 bytes)</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a:xfrm>
            <a:off x="1154113" y="693738"/>
            <a:ext cx="4551362" cy="3413125"/>
          </a:xfrm>
          <a:ln cap="flat">
            <a:solidFill>
              <a:schemeClr val="tx1"/>
            </a:solidFill>
          </a:ln>
        </p:spPr>
      </p:sp>
      <p:sp>
        <p:nvSpPr>
          <p:cNvPr id="698371" name="Rectangle 3"/>
          <p:cNvSpPr>
            <a:spLocks noGrp="1" noChangeArrowheads="1"/>
          </p:cNvSpPr>
          <p:nvPr>
            <p:ph type="body" idx="1"/>
          </p:nvPr>
        </p:nvSpPr>
        <p:spPr>
          <a:xfrm>
            <a:off x="431800" y="4849813"/>
            <a:ext cx="4648200" cy="484187"/>
          </a:xfrm>
          <a:ln>
            <a:noFill/>
          </a:ln>
        </p:spPr>
        <p:txBody>
          <a:bodyPr wrap="none" lIns="19367" tIns="27437" rIns="19367" bIns="27437"/>
          <a:lstStyle/>
          <a:p>
            <a:pPr>
              <a:lnSpc>
                <a:spcPts val="1800"/>
              </a:lnSpc>
              <a:spcBef>
                <a:spcPct val="0"/>
              </a:spcBef>
              <a:buClr>
                <a:srgbClr val="000000"/>
              </a:buClr>
              <a:buFont typeface="Arial" panose="020B0604020202020204" pitchFamily="34" charset="0"/>
              <a:buNone/>
              <a:tabLst>
                <a:tab pos="457200" algn="l"/>
                <a:tab pos="914400" algn="l"/>
                <a:tab pos="1371600" algn="l"/>
              </a:tabLst>
            </a:pPr>
            <a:r>
              <a:rPr lang="en-US" dirty="0" smtClean="0">
                <a:solidFill>
                  <a:srgbClr val="000000"/>
                </a:solidFill>
              </a:rPr>
              <a:t>Unsigned (u) versus signed integer</a:t>
            </a:r>
            <a:r>
              <a:rPr lang="en-US" baseline="0" dirty="0" smtClean="0">
                <a:solidFill>
                  <a:srgbClr val="000000"/>
                </a:solidFill>
              </a:rPr>
              <a:t> comparison</a:t>
            </a:r>
            <a:endParaRPr lang="en-US"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ChangeArrowheads="1" noTextEdit="1"/>
          </p:cNvSpPr>
          <p:nvPr>
            <p:ph type="sldImg"/>
          </p:nvPr>
        </p:nvSpPr>
        <p:spPr>
          <a:xfrm>
            <a:off x="1160463" y="587375"/>
            <a:ext cx="4554537" cy="3416300"/>
          </a:xfrm>
        </p:spPr>
      </p:sp>
      <p:sp>
        <p:nvSpPr>
          <p:cNvPr id="702467" name="Rectangle 3"/>
          <p:cNvSpPr>
            <a:spLocks noGrp="1" noChangeArrowheads="1"/>
          </p:cNvSpPr>
          <p:nvPr>
            <p:ph type="body" idx="1"/>
          </p:nvPr>
        </p:nvSpPr>
        <p:spPr>
          <a:xfrm>
            <a:off x="515938" y="4343400"/>
            <a:ext cx="5910262" cy="4113213"/>
          </a:xfrm>
        </p:spPr>
        <p:txBody>
          <a:bodyPr/>
          <a:lstStyle/>
          <a:p>
            <a:r>
              <a:rPr lang="en-US"/>
              <a:t>For lecture</a:t>
            </a:r>
            <a:endParaRPr lang="en-US"/>
          </a:p>
          <a:p>
            <a:endParaRPr lang="en-US"/>
          </a:p>
          <a:p>
            <a:r>
              <a:rPr lang="en-US"/>
              <a:t>blt	$s1,$s2 Label =</a:t>
            </a:r>
            <a:endParaRPr lang="en-US"/>
          </a:p>
          <a:p>
            <a:endParaRPr lang="en-US"/>
          </a:p>
          <a:p>
            <a:endParaRPr lang="en-US"/>
          </a:p>
          <a:p>
            <a:r>
              <a:rPr lang="en-US"/>
              <a:t>slt	$at,$s1,$s2		#at gets 1 if $s1 &lt; $s2</a:t>
            </a:r>
            <a:endParaRPr lang="en-US"/>
          </a:p>
          <a:p>
            <a:r>
              <a:rPr lang="en-US"/>
              <a:t>bne	$at,$zero,Label</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body" idx="1"/>
          </p:nvPr>
        </p:nvSpPr>
        <p:spPr>
          <a:xfrm>
            <a:off x="915988" y="4343400"/>
            <a:ext cx="5026025" cy="4113213"/>
          </a:xfrm>
          <a:noFill/>
          <a:ln>
            <a:noFill/>
          </a:ln>
        </p:spPr>
        <p:txBody>
          <a:bodyPr lIns="91994" tIns="45188" rIns="91994" bIns="45188"/>
          <a:lstStyle/>
          <a:p>
            <a:r>
              <a:rPr lang="en-US"/>
              <a:t>If-then-else code compilation</a:t>
            </a:r>
            <a:endParaRPr lang="en-US"/>
          </a:p>
        </p:txBody>
      </p:sp>
      <p:sp>
        <p:nvSpPr>
          <p:cNvPr id="685059"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515938" y="4343400"/>
            <a:ext cx="5910262" cy="4114800"/>
          </a:xfrm>
          <a:ln>
            <a:noFill/>
          </a:ln>
        </p:spPr>
        <p:txBody>
          <a:bodyPr lIns="90473" tIns="44443" rIns="90473" bIns="44443"/>
          <a:lstStyle/>
          <a:p>
            <a:endParaRPr lang="en-US"/>
          </a:p>
        </p:txBody>
      </p:sp>
      <p:sp>
        <p:nvSpPr>
          <p:cNvPr id="518147" name="Rectangle 3"/>
          <p:cNvSpPr>
            <a:spLocks noGrp="1" noRot="1" noChangeAspect="1" noChangeArrowheads="1" noTextEdit="1"/>
          </p:cNvSpPr>
          <p:nvPr>
            <p:ph type="sldImg"/>
          </p:nvPr>
        </p:nvSpPr>
        <p:spPr>
          <a:xfrm>
            <a:off x="1160463" y="587375"/>
            <a:ext cx="4554537" cy="341630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body" idx="1"/>
          </p:nvPr>
        </p:nvSpPr>
        <p:spPr>
          <a:xfrm>
            <a:off x="915988" y="4343400"/>
            <a:ext cx="5026025" cy="4113213"/>
          </a:xfrm>
          <a:noFill/>
          <a:ln>
            <a:noFill/>
          </a:ln>
        </p:spPr>
        <p:txBody>
          <a:bodyPr lIns="91994" tIns="45188" rIns="91994" bIns="45188"/>
          <a:lstStyle/>
          <a:p>
            <a:r>
              <a:rPr lang="en-US"/>
              <a:t>jr jumps to the address stored in the register – in this case $ra – which is just what we want.</a:t>
            </a:r>
            <a:endParaRPr lang="en-US"/>
          </a:p>
        </p:txBody>
      </p:sp>
      <p:sp>
        <p:nvSpPr>
          <p:cNvPr id="716803" name="Rectangle 3"/>
          <p:cNvSpPr>
            <a:spLocks noGrp="1" noRot="1" noChangeAspect="1" noChangeArrowheads="1" noTextEdit="1"/>
          </p:cNvSpPr>
          <p:nvPr>
            <p:ph type="sldImg"/>
          </p:nvPr>
        </p:nvSpPr>
        <p:spPr>
          <a:xfrm>
            <a:off x="1154113" y="693738"/>
            <a:ext cx="4551362" cy="3413125"/>
          </a:xfrm>
          <a:ln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a:xfrm>
            <a:off x="516434" y="4343703"/>
            <a:ext cx="5908477" cy="4112381"/>
          </a:xfrm>
        </p:spPr>
        <p:txBody>
          <a:bodyPr lIns="93679" tIns="46839" rIns="93679" bIns="46839"/>
          <a:lstStyle/>
          <a:p>
            <a:r>
              <a:rPr lang="en-US"/>
              <a:t>Note that temporary registers $t0 through $t9 can also be used as by MIPS convention they are not preserved by the callee (kept intact) across subroutine boundaries</a:t>
            </a:r>
            <a:endParaRPr lang="en-US"/>
          </a:p>
          <a:p>
            <a:endParaRPr lang="en-US"/>
          </a:p>
          <a:p>
            <a:r>
              <a:rPr lang="en-US"/>
              <a:t>However, saved registers $s0 through $s7 must be preserved by the calle - I.e., if the callee uses one, it must first save it and then restore it to its old value before returning control to the caller</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r>
              <a:rPr lang="en-US"/>
              <a:t>On the other hand, the stack pointer (sp) might change during the procedure (not the case for all of our examples) so references to a local variable in memory might have different offsets wrt the sp depending on where they are in the procedure.</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ChangeArrowheads="1" noTextEdit="1"/>
          </p:cNvSpPr>
          <p:nvPr>
            <p:ph type="sldImg"/>
          </p:nvPr>
        </p:nvSpPr>
        <p:spPr/>
      </p:sp>
      <p:sp>
        <p:nvSpPr>
          <p:cNvPr id="446467" name="Rectangle 3"/>
          <p:cNvSpPr>
            <a:spLocks noGrp="1" noChangeArrowheads="1"/>
          </p:cNvSpPr>
          <p:nvPr>
            <p:ph type="body" idx="1"/>
          </p:nvPr>
        </p:nvSpPr>
        <p:spPr/>
        <p:txBody>
          <a:bodyPr/>
          <a:lstStyle/>
          <a:p>
            <a:r>
              <a:rPr lang="en-US"/>
              <a:t>Stack and heap grow towards each other.</a:t>
            </a:r>
            <a:endParaRPr lang="en-US"/>
          </a:p>
          <a:p>
            <a:r>
              <a:rPr lang="en-US"/>
              <a:t>Malloc() allocates space on the heap and returns a pointer to it.  Memory allocation is controlled by programs (in C) and is the source of many common and difficult bugs.  Forgetting to free space leads to “memory leak” and the need for “garbage collection” and freeing space to early to “dangling pointers”.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care when inserting</a:t>
            </a:r>
            <a:r>
              <a:rPr lang="en-US" baseline="0" dirty="0" smtClean="0"/>
              <a:t> instructions between the </a:t>
            </a:r>
            <a:r>
              <a:rPr lang="en-US" baseline="0" dirty="0" err="1" smtClean="0"/>
              <a:t>ll</a:t>
            </a:r>
            <a:r>
              <a:rPr lang="en-US" baseline="0" dirty="0" smtClean="0"/>
              <a:t> and sc.  Only register-register instructions can be safely permitted, otherwise it is possible to create deadlock where the processor can never complete the sc because of repeated page faults.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p:sp>
      <p:sp>
        <p:nvSpPr>
          <p:cNvPr id="412675" name="Rectangle 3"/>
          <p:cNvSpPr>
            <a:spLocks noGrp="1" noChangeArrowheads="1"/>
          </p:cNvSpPr>
          <p:nvPr>
            <p:ph type="body" idx="1"/>
          </p:nvPr>
        </p:nvSpPr>
        <p:spPr/>
        <p:txBody>
          <a:bodyPr/>
          <a:lstStyle/>
          <a:p>
            <a:r>
              <a:rPr lang="en-US" dirty="0"/>
              <a:t>Four logical phases all programs go through</a:t>
            </a:r>
            <a:endParaRPr lang="en-US" dirty="0"/>
          </a:p>
          <a:p>
            <a:endParaRPr lang="en-US" dirty="0"/>
          </a:p>
          <a:p>
            <a:r>
              <a:rPr lang="en-US" dirty="0"/>
              <a:t>C code – </a:t>
            </a:r>
            <a:r>
              <a:rPr lang="en-US" dirty="0" err="1"/>
              <a:t>x.c</a:t>
            </a:r>
            <a:r>
              <a:rPr lang="en-US" dirty="0"/>
              <a:t> or .TXT</a:t>
            </a:r>
            <a:endParaRPr lang="en-US" dirty="0"/>
          </a:p>
          <a:p>
            <a:r>
              <a:rPr lang="en-US" dirty="0"/>
              <a:t>assembly code – </a:t>
            </a:r>
            <a:r>
              <a:rPr lang="en-US" dirty="0" err="1"/>
              <a:t>x.s</a:t>
            </a:r>
            <a:r>
              <a:rPr lang="en-US" dirty="0"/>
              <a:t> or .ASM</a:t>
            </a:r>
            <a:endParaRPr lang="en-US" dirty="0"/>
          </a:p>
          <a:p>
            <a:r>
              <a:rPr lang="en-US" dirty="0"/>
              <a:t>object code – </a:t>
            </a:r>
            <a:r>
              <a:rPr lang="en-US" dirty="0" err="1"/>
              <a:t>x.o</a:t>
            </a:r>
            <a:r>
              <a:rPr lang="en-US" dirty="0"/>
              <a:t> or .OBJ</a:t>
            </a:r>
            <a:endParaRPr lang="en-US" dirty="0"/>
          </a:p>
          <a:p>
            <a:r>
              <a:rPr lang="en-US" dirty="0"/>
              <a:t>executable – </a:t>
            </a:r>
            <a:r>
              <a:rPr lang="en-US" dirty="0" err="1"/>
              <a:t>a.out</a:t>
            </a:r>
            <a:r>
              <a:rPr lang="en-US" dirty="0"/>
              <a:t> or .EXE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p:sp>
      <p:sp>
        <p:nvSpPr>
          <p:cNvPr id="4126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Unoptimized</a:t>
            </a:r>
            <a:r>
              <a:rPr lang="en-US" baseline="0" dirty="0" smtClean="0"/>
              <a:t> C </a:t>
            </a:r>
            <a:r>
              <a:rPr lang="en-US" baseline="0" dirty="0" err="1" smtClean="0"/>
              <a:t>prgram</a:t>
            </a:r>
            <a:r>
              <a:rPr lang="en-US" baseline="0" dirty="0" smtClean="0"/>
              <a:t> is 8.3 times faster than the interpreted Java code for bubble.</a:t>
            </a:r>
            <a:endParaRPr lang="en-US" baseline="0" dirty="0" smtClean="0"/>
          </a:p>
          <a:p>
            <a:r>
              <a:rPr lang="en-US" baseline="0" dirty="0" smtClean="0"/>
              <a:t>Using JIT makes Java 2.1 times faster than the </a:t>
            </a:r>
            <a:r>
              <a:rPr lang="en-US" baseline="0" dirty="0" err="1" smtClean="0"/>
              <a:t>unoptimized</a:t>
            </a:r>
            <a:r>
              <a:rPr lang="en-US" baseline="0" dirty="0" smtClean="0"/>
              <a:t> C and within a factor of 1.13 of the highest optimized C code.</a:t>
            </a:r>
            <a:endParaRPr lang="en-US" baseline="0" dirty="0" smtClean="0"/>
          </a:p>
          <a:p>
            <a:r>
              <a:rPr lang="en-US" baseline="0" dirty="0" smtClean="0"/>
              <a:t>Ratio’s aren’t as close for quick, presumably because it is harder to amortize the cost of runtime compilation over the shorter execution time.</a:t>
            </a:r>
            <a:endParaRPr lang="en-US" baseline="0" dirty="0" smtClean="0"/>
          </a:p>
          <a:p>
            <a:r>
              <a:rPr lang="en-US" baseline="0" dirty="0" smtClean="0"/>
              <a:t>The last column demonstrates the impact of a better algorithm</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a:xfrm>
            <a:off x="1160463" y="587375"/>
            <a:ext cx="4554537" cy="3416300"/>
          </a:xfrm>
        </p:spPr>
      </p:sp>
      <p:sp>
        <p:nvSpPr>
          <p:cNvPr id="683011" name="Rectangle 3"/>
          <p:cNvSpPr>
            <a:spLocks noGrp="1" noChangeArrowheads="1"/>
          </p:cNvSpPr>
          <p:nvPr>
            <p:ph type="body" idx="1"/>
          </p:nvPr>
        </p:nvSpPr>
        <p:spPr>
          <a:xfrm>
            <a:off x="515938" y="4343400"/>
            <a:ext cx="5910262" cy="4113213"/>
          </a:xfrm>
        </p:spPr>
        <p:txBody>
          <a:bodyPr lIns="91416" tIns="45708" rIns="91416" bIns="4570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xfrm>
            <a:off x="1160463" y="587375"/>
            <a:ext cx="4554537" cy="3416300"/>
          </a:xfrm>
        </p:spPr>
      </p:sp>
      <p:sp>
        <p:nvSpPr>
          <p:cNvPr id="569347" name="Rectangle 3"/>
          <p:cNvSpPr>
            <a:spLocks noGrp="1" noChangeArrowheads="1"/>
          </p:cNvSpPr>
          <p:nvPr>
            <p:ph type="body" idx="1"/>
          </p:nvPr>
        </p:nvSpPr>
        <p:spPr>
          <a:xfrm>
            <a:off x="515938" y="4343400"/>
            <a:ext cx="5910262" cy="4114800"/>
          </a:xfrm>
        </p:spPr>
        <p:txBody>
          <a:bodyPr/>
          <a:lstStyle/>
          <a:p>
            <a:r>
              <a:rPr lang="en-US" dirty="0" smtClean="0"/>
              <a:t>Register designators</a:t>
            </a:r>
            <a:r>
              <a:rPr lang="en-US" baseline="0" dirty="0" smtClean="0"/>
              <a:t> (numbers) in decimal</a:t>
            </a:r>
            <a:endParaRPr lang="en-US" baseline="0" dirty="0" smtClean="0"/>
          </a:p>
          <a:p>
            <a:r>
              <a:rPr lang="en-US" baseline="0" dirty="0" smtClean="0"/>
              <a:t>Op codes and function fields in hex (0x designation)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spect="1" noChangeArrowheads="1" noTextEdit="1"/>
          </p:cNvSpPr>
          <p:nvPr>
            <p:ph type="sldImg"/>
          </p:nvPr>
        </p:nvSpPr>
        <p:spPr>
          <a:xfrm>
            <a:off x="1152525" y="692150"/>
            <a:ext cx="4554538" cy="3416300"/>
          </a:xfrm>
          <a:ln cap="flat">
            <a:solidFill>
              <a:schemeClr val="tx1"/>
            </a:solidFill>
          </a:ln>
        </p:spPr>
      </p:sp>
      <p:sp>
        <p:nvSpPr>
          <p:cNvPr id="625667" name="Rectangle 3"/>
          <p:cNvSpPr>
            <a:spLocks noGrp="1" noChangeArrowheads="1"/>
          </p:cNvSpPr>
          <p:nvPr>
            <p:ph type="body" idx="1"/>
          </p:nvPr>
        </p:nvSpPr>
        <p:spPr>
          <a:xfrm>
            <a:off x="431800" y="4849813"/>
            <a:ext cx="4648200" cy="484187"/>
          </a:xfrm>
          <a:ln>
            <a:noFill/>
          </a:ln>
        </p:spPr>
        <p:txBody>
          <a:bodyPr wrap="none" lIns="19043" tIns="26979" rIns="19043" bIns="26979"/>
          <a:lstStyle/>
          <a:p>
            <a:pPr>
              <a:lnSpc>
                <a:spcPts val="1800"/>
              </a:lnSpc>
              <a:spcBef>
                <a:spcPct val="0"/>
              </a:spcBef>
              <a:buClr>
                <a:srgbClr val="000000"/>
              </a:buClr>
              <a:buFont typeface="Arial" panose="020B0604020202020204" pitchFamily="34" charset="0"/>
              <a:buNone/>
              <a:tabLst>
                <a:tab pos="457200" algn="l"/>
                <a:tab pos="914400" algn="l"/>
                <a:tab pos="1371600" algn="l"/>
              </a:tabLst>
            </a:pPr>
            <a:endParaRPr 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xfrm>
            <a:off x="1160463" y="587375"/>
            <a:ext cx="4554537" cy="3416300"/>
          </a:xfrm>
        </p:spPr>
      </p:sp>
      <p:sp>
        <p:nvSpPr>
          <p:cNvPr id="579587" name="Rectangle 3"/>
          <p:cNvSpPr>
            <a:spLocks noGrp="1" noChangeArrowheads="1"/>
          </p:cNvSpPr>
          <p:nvPr>
            <p:ph type="body" idx="1"/>
          </p:nvPr>
        </p:nvSpPr>
        <p:spPr>
          <a:xfrm>
            <a:off x="515938" y="4343400"/>
            <a:ext cx="5910262" cy="4114800"/>
          </a:xfrm>
        </p:spPr>
        <p:txBody>
          <a:bodyPr/>
          <a:lstStyle/>
          <a:p>
            <a:r>
              <a:rPr lang="en-US" dirty="0"/>
              <a:t>All machines (since 1975) have used general purpose </a:t>
            </a:r>
            <a:r>
              <a:rPr lang="en-US" dirty="0" smtClean="0"/>
              <a:t>registers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xfrm>
            <a:off x="1160463" y="587375"/>
            <a:ext cx="4554537" cy="3416300"/>
          </a:xfrm>
        </p:spPr>
      </p:sp>
      <p:sp>
        <p:nvSpPr>
          <p:cNvPr id="586755" name="Rectangle 3"/>
          <p:cNvSpPr>
            <a:spLocks noGrp="1" noChangeArrowheads="1"/>
          </p:cNvSpPr>
          <p:nvPr>
            <p:ph type="body" idx="1"/>
          </p:nvPr>
        </p:nvSpPr>
        <p:spPr>
          <a:xfrm>
            <a:off x="515938" y="4343400"/>
            <a:ext cx="5910262" cy="4114800"/>
          </a:xfrm>
        </p:spPr>
        <p:txBody>
          <a:bodyPr/>
          <a:lstStyle/>
          <a:p>
            <a:r>
              <a:rPr lang="en-US" dirty="0" smtClean="0"/>
              <a:t>Note that the offset can be positive or negative.</a:t>
            </a:r>
            <a:endParaRPr lang="en-US" dirty="0" smtClean="0"/>
          </a:p>
          <a:p>
            <a:r>
              <a:rPr lang="en-US" dirty="0" smtClean="0"/>
              <a:t>Offsets must be able to access bytes as well, so word</a:t>
            </a:r>
            <a:r>
              <a:rPr lang="en-US" baseline="0" dirty="0" smtClean="0"/>
              <a:t> offsets will have two low-order zeros in them.</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body" idx="1"/>
          </p:nvPr>
        </p:nvSpPr>
        <p:spPr>
          <a:xfrm>
            <a:off x="915988" y="4343400"/>
            <a:ext cx="5026025" cy="4114800"/>
          </a:xfrm>
          <a:noFill/>
          <a:ln>
            <a:noFill/>
          </a:ln>
        </p:spPr>
        <p:txBody>
          <a:bodyPr lIns="90455" tIns="44434" rIns="90455" bIns="44434"/>
          <a:lstStyle/>
          <a:p>
            <a:r>
              <a:rPr lang="en-US"/>
              <a:t>destination address no longer in the rd field - now in the rt field</a:t>
            </a:r>
            <a:endParaRPr lang="en-US"/>
          </a:p>
          <a:p>
            <a:endParaRPr lang="en-US"/>
          </a:p>
          <a:p>
            <a:r>
              <a:rPr lang="en-US"/>
              <a:t>offset limited to 16 bits - so can’t get to every location in memory (with a fixed base address)</a:t>
            </a:r>
            <a:endParaRPr lang="en-US"/>
          </a:p>
        </p:txBody>
      </p:sp>
      <p:sp>
        <p:nvSpPr>
          <p:cNvPr id="633859" name="Rectangle 3"/>
          <p:cNvSpPr>
            <a:spLocks noGrp="1" noRot="1" noChangeAspect="1" noChangeArrowheads="1" noTextEdit="1"/>
          </p:cNvSpPr>
          <p:nvPr>
            <p:ph type="sldImg"/>
          </p:nvPr>
        </p:nvSpPr>
        <p:spPr>
          <a:xfrm>
            <a:off x="1152525" y="692150"/>
            <a:ext cx="4554538" cy="3416300"/>
          </a:xfrm>
          <a:ln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p:sp>
      <p:sp>
        <p:nvSpPr>
          <p:cNvPr id="800771" name="Rectangle 3"/>
          <p:cNvSpPr>
            <a:spLocks noGrp="1" noChangeArrowheads="1"/>
          </p:cNvSpPr>
          <p:nvPr>
            <p:ph type="body" idx="1"/>
          </p:nvPr>
        </p:nvSpPr>
        <p:spPr/>
        <p:txBody>
          <a:bodyPr/>
          <a:lstStyle/>
          <a:p>
            <a:r>
              <a:rPr lang="en-US"/>
              <a:t>Talk about the reasons (performance) for the word/byte alignment restriction</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60463" y="587375"/>
            <a:ext cx="4554537" cy="3416300"/>
          </a:xfrm>
        </p:spPr>
      </p:sp>
      <p:sp>
        <p:nvSpPr>
          <p:cNvPr id="651267" name="Rectangle 3"/>
          <p:cNvSpPr>
            <a:spLocks noGrp="1" noChangeArrowheads="1"/>
          </p:cNvSpPr>
          <p:nvPr>
            <p:ph type="body" idx="1"/>
          </p:nvPr>
        </p:nvSpPr>
        <p:spPr>
          <a:xfrm>
            <a:off x="515938" y="4343400"/>
            <a:ext cx="5910262" cy="4114800"/>
          </a:xfrm>
        </p:spPr>
        <p:txBody>
          <a:bodyPr lIns="91407" tIns="45705" rIns="91407" bIns="45705"/>
          <a:lstStyle/>
          <a:p>
            <a:pPr lvl="0"/>
            <a:r>
              <a:rPr lang="en-US" sz="1000" dirty="0">
                <a:latin typeface="Arial" panose="020B0604020202020204" pitchFamily="34" charset="0"/>
              </a:rPr>
              <a:t>load byte takes the contents of the byte at the memory address specified, zero-extends it, and loads it into the register</a:t>
            </a:r>
            <a:endParaRPr lang="en-US" sz="1000" dirty="0">
              <a:latin typeface="Arial" panose="020B0604020202020204" pitchFamily="34" charset="0"/>
            </a:endParaRPr>
          </a:p>
          <a:p>
            <a:pPr lvl="1"/>
            <a:endParaRPr lang="en-US" sz="1100" dirty="0">
              <a:latin typeface="Arial" panose="020B0604020202020204" pitchFamily="34" charset="0"/>
            </a:endParaRPr>
          </a:p>
          <a:p>
            <a:pPr lvl="0"/>
            <a:r>
              <a:rPr lang="en-US" sz="1000" dirty="0" smtClean="0">
                <a:latin typeface="Arial" panose="020B0604020202020204" pitchFamily="34" charset="0"/>
              </a:rPr>
              <a:t>Store</a:t>
            </a:r>
            <a:r>
              <a:rPr lang="en-US" sz="1000" baseline="0" dirty="0" smtClean="0">
                <a:latin typeface="Arial" panose="020B0604020202020204" pitchFamily="34" charset="0"/>
              </a:rPr>
              <a:t> byte</a:t>
            </a:r>
            <a:r>
              <a:rPr lang="en-US" sz="1000" dirty="0" smtClean="0">
                <a:latin typeface="Arial" panose="020B0604020202020204" pitchFamily="34" charset="0"/>
              </a:rPr>
              <a:t> </a:t>
            </a:r>
            <a:r>
              <a:rPr lang="en-US" sz="1000" dirty="0">
                <a:latin typeface="Arial" panose="020B0604020202020204" pitchFamily="34" charset="0"/>
              </a:rPr>
              <a:t>leaves the other bits in the memory word intact.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Title goes here</a:t>
            </a:r>
            <a:endParaRPr lang="en-US" smtClean="0"/>
          </a:p>
        </p:txBody>
      </p:sp>
      <p:sp>
        <p:nvSpPr>
          <p:cNvPr id="1027" name="Rectangle 3"/>
          <p:cNvSpPr>
            <a:spLocks noChangeArrowheads="1"/>
          </p:cNvSpPr>
          <p:nvPr/>
        </p:nvSpPr>
        <p:spPr bwMode="auto">
          <a:xfrm>
            <a:off x="381000" y="6553200"/>
            <a:ext cx="1455527" cy="205184"/>
          </a:xfrm>
          <a:prstGeom prst="rect">
            <a:avLst/>
          </a:prstGeom>
          <a:noFill/>
          <a:ln w="12700">
            <a:noFill/>
            <a:miter lim="800000"/>
          </a:ln>
          <a:effectLst/>
        </p:spPr>
        <p:txBody>
          <a:bodyPr wrap="none" lIns="63500" tIns="25400" rIns="63500" bIns="25400">
            <a:spAutoFit/>
          </a:bodyPr>
          <a:lstStyle/>
          <a:p>
            <a:pPr>
              <a:defRPr/>
            </a:pPr>
            <a:r>
              <a:rPr lang="en-US" sz="1000" b="1" dirty="0">
                <a:solidFill>
                  <a:schemeClr val="tx1"/>
                </a:solidFill>
              </a:rPr>
              <a:t>CSE431  Chapter </a:t>
            </a:r>
            <a:r>
              <a:rPr lang="en-US" sz="1000" b="1" dirty="0" smtClean="0">
                <a:solidFill>
                  <a:schemeClr val="tx1"/>
                </a:solidFill>
              </a:rPr>
              <a:t>2.</a:t>
            </a:r>
            <a:fld id="{327C39B5-FA07-4B49-B681-61EEE696D883}" type="slidenum">
              <a:rPr lang="en-US" sz="1000" b="1" dirty="0" smtClean="0">
                <a:solidFill>
                  <a:schemeClr val="tx1"/>
                </a:solidFill>
              </a:rPr>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ln>
          <a:effectLst/>
        </p:spPr>
        <p:txBody>
          <a:bodyPr wrap="none" lIns="63500" tIns="25400" rIns="63500" bIns="25400">
            <a:spAutoFit/>
          </a:bodyPr>
          <a:lstStyle/>
          <a:p>
            <a:pPr>
              <a:defRPr/>
            </a:pPr>
            <a:r>
              <a:rPr lang="en-US" sz="1000" b="1">
                <a:solidFill>
                  <a:schemeClr val="tx1"/>
                </a:solidFill>
              </a:rPr>
              <a:t>Irwin, PSU, 2008</a:t>
            </a:r>
            <a:endParaRPr lang="en-US" sz="1000" b="1">
              <a:solidFill>
                <a:schemeClr val="tx1"/>
              </a:solidFill>
            </a:endParaRP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ln>
        </p:spPr>
        <p:txBody>
          <a:bodyPr vert="horz" wrap="square" lIns="63500" tIns="25400" rIns="63500" bIns="25400" numCol="1" anchor="t" anchorCtr="0" compatLnSpc="1">
            <a:spAutoFit/>
          </a:bodyPr>
          <a:lstStyle/>
          <a:p>
            <a:pPr lvl="0"/>
            <a:r>
              <a:rPr lang="en-US" smtClean="0"/>
              <a:t>This is our 1st Level Bullet</a:t>
            </a:r>
            <a:endParaRPr lang="en-US" smtClean="0"/>
          </a:p>
          <a:p>
            <a:pPr lvl="1"/>
            <a:r>
              <a:rPr lang="en-US" smtClean="0"/>
              <a:t>this is our 2nd level bullet</a:t>
            </a:r>
            <a:endParaRPr lang="en-US" smtClean="0"/>
          </a:p>
          <a:p>
            <a:pPr lvl="2"/>
            <a:r>
              <a:rPr lang="en-US" smtClean="0"/>
              <a:t>this is our 3rd level bullet</a:t>
            </a:r>
            <a:endParaRPr lang="en-US" smtClean="0"/>
          </a:p>
          <a:p>
            <a:pPr lvl="0"/>
            <a:r>
              <a:rPr lang="en-US" smtClean="0"/>
              <a:t>This is our next 1st Level Bullet</a:t>
            </a:r>
            <a:endParaRPr lang="en-US" smtClean="0"/>
          </a:p>
          <a:p>
            <a:pPr lvl="1"/>
            <a:r>
              <a:rPr lang="en-US" smtClean="0"/>
              <a:t>this is our 2nd level bullet</a:t>
            </a:r>
            <a:endParaRPr lang="en-US" smtClean="0"/>
          </a:p>
          <a:p>
            <a:pPr lvl="2"/>
            <a:r>
              <a:rPr lang="en-US" smtClean="0"/>
              <a:t>this is our 3rd level bullet</a:t>
            </a:r>
            <a:endParaRPr lang="en-US" smtClean="0"/>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chemeClr val="accent2"/>
          </a:solidFill>
          <a:latin typeface="Arial" panose="020B0604020202020204" pitchFamily="34" charset="0"/>
        </a:defRPr>
      </a:lvl9pPr>
    </p:titleStyle>
    <p:bodyStyle>
      <a:lvl1pPr marL="287655" indent="-287655" algn="l" rtl="0" eaLnBrk="0" fontAlgn="base" hangingPunct="0">
        <a:lnSpc>
          <a:spcPct val="90000"/>
        </a:lnSpc>
        <a:spcBef>
          <a:spcPct val="65000"/>
        </a:spcBef>
        <a:spcAft>
          <a:spcPct val="0"/>
        </a:spcAft>
        <a:buClr>
          <a:schemeClr val="accent1"/>
        </a:buClr>
        <a:buSzPct val="75000"/>
        <a:buFont typeface="Wingdings" panose="05000000000000000000" pitchFamily="2" charset="2"/>
        <a:buChar char="q"/>
        <a:defRPr sz="2400">
          <a:solidFill>
            <a:schemeClr val="tx1"/>
          </a:solidFill>
          <a:latin typeface="+mn-lt"/>
          <a:ea typeface="+mn-ea"/>
          <a:cs typeface="+mn-cs"/>
        </a:defRPr>
      </a:lvl1pPr>
      <a:lvl2pPr marL="741680" indent="-246380"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530"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9" Type="http://schemas.openxmlformats.org/officeDocument/2006/relationships/notesSlide" Target="../notesSlides/notesSlide13.xml"/><Relationship Id="rId18" Type="http://schemas.openxmlformats.org/officeDocument/2006/relationships/slideLayout" Target="../slideLayouts/slideLayout1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495250"/>
            <a:ext cx="5339603" cy="1765099"/>
          </a:xfrm>
          <a:noFill/>
        </p:spPr>
        <p:txBody>
          <a:bodyPr wrap="none" anchor="ctr"/>
          <a:lstStyle/>
          <a:p>
            <a:pPr algn="ctr"/>
            <a:r>
              <a:rPr lang="en-US" sz="3200" dirty="0" smtClean="0"/>
              <a:t>Computer </a:t>
            </a:r>
            <a:r>
              <a:rPr lang="en-US" sz="3200" dirty="0" smtClean="0"/>
              <a:t>Architecture </a:t>
            </a:r>
            <a:br>
              <a:rPr lang="en-US" sz="3200" dirty="0" smtClean="0"/>
            </a:br>
            <a:br>
              <a:rPr lang="en-US" sz="3200" dirty="0" smtClean="0"/>
            </a:br>
            <a:r>
              <a:rPr lang="en-US" sz="3200" dirty="0" smtClean="0"/>
              <a:t>Chapter 2: Instructions:  </a:t>
            </a:r>
            <a:br>
              <a:rPr lang="en-US" sz="3200" dirty="0" smtClean="0"/>
            </a:br>
            <a:r>
              <a:rPr lang="en-US" sz="3200" dirty="0" smtClean="0"/>
              <a:t>Language of the Computer</a:t>
            </a:r>
            <a:endParaRPr lang="en-US" sz="3200" dirty="0" smtClean="0"/>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a:t>
            </a:r>
            <a:r>
              <a:rPr lang="en-US" sz="1800" i="1" dirty="0" smtClean="0"/>
              <a:t>Design</a:t>
            </a:r>
            <a:r>
              <a:rPr lang="en-US" sz="1800" dirty="0" smtClean="0"/>
              <a:t>,  </a:t>
            </a:r>
            <a:endParaRPr lang="en-US" sz="1800" dirty="0" smtClean="0"/>
          </a:p>
          <a:p>
            <a:pPr marL="203200" indent="-203200">
              <a:spcBef>
                <a:spcPct val="30000"/>
              </a:spcBef>
            </a:pPr>
            <a:r>
              <a:rPr lang="en-US" sz="1800" dirty="0" smtClean="0"/>
              <a:t>Patterson &amp; </a:t>
            </a:r>
            <a:r>
              <a:rPr lang="en-US" sz="1800" dirty="0" smtClean="0"/>
              <a:t>Hennessy</a:t>
            </a: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body" idx="1"/>
          </p:nvPr>
        </p:nvSpPr>
        <p:spPr>
          <a:xfrm>
            <a:off x="685800" y="838200"/>
            <a:ext cx="7848600" cy="1057982"/>
          </a:xfrm>
          <a:noFill/>
        </p:spPr>
        <p:txBody>
          <a:bodyPr lIns="90488" tIns="44450" rIns="90488" bIns="44450"/>
          <a:lstStyle/>
          <a:p>
            <a:pPr marL="342900" indent="-342900"/>
            <a:r>
              <a:rPr lang="en-US" dirty="0"/>
              <a:t>Load/Store Instruction Format (</a:t>
            </a:r>
            <a:r>
              <a:rPr lang="en-US" dirty="0">
                <a:solidFill>
                  <a:schemeClr val="accent1"/>
                </a:solidFill>
              </a:rPr>
              <a:t>I</a:t>
            </a:r>
            <a:r>
              <a:rPr lang="en-US" dirty="0"/>
              <a:t> format):</a:t>
            </a:r>
            <a:endParaRPr lang="en-US" dirty="0"/>
          </a:p>
          <a:p>
            <a:pPr marL="342900" indent="-342900">
              <a:lnSpc>
                <a:spcPct val="11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lw</a:t>
            </a:r>
            <a:r>
              <a:rPr lang="en-US" dirty="0">
                <a:latin typeface="Courier New" panose="02070309020205020404" pitchFamily="49" charset="0"/>
              </a:rPr>
              <a:t> $t0, 24($</a:t>
            </a:r>
            <a:r>
              <a:rPr lang="en-US" dirty="0" smtClean="0">
                <a:latin typeface="Courier New" panose="02070309020205020404" pitchFamily="49" charset="0"/>
              </a:rPr>
              <a:t>s3)</a:t>
            </a:r>
            <a:endParaRPr lang="en-US" dirty="0">
              <a:solidFill>
                <a:schemeClr val="accent1"/>
              </a:solidFill>
            </a:endParaRPr>
          </a:p>
        </p:txBody>
      </p:sp>
      <p:sp>
        <p:nvSpPr>
          <p:cNvPr id="632835" name="Rectangle 3"/>
          <p:cNvSpPr>
            <a:spLocks noChangeArrowheads="1"/>
          </p:cNvSpPr>
          <p:nvPr/>
        </p:nvSpPr>
        <p:spPr bwMode="auto">
          <a:xfrm>
            <a:off x="225425" y="312738"/>
            <a:ext cx="2817813" cy="477837"/>
          </a:xfrm>
          <a:prstGeom prst="rect">
            <a:avLst/>
          </a:prstGeom>
          <a:noFill/>
          <a:ln w="12700">
            <a:noFill/>
            <a:miter lim="800000"/>
          </a:ln>
          <a:effectLst/>
        </p:spPr>
        <p:txBody>
          <a:bodyPr wrap="none" anchor="ctr"/>
          <a:lstStyle/>
          <a:p>
            <a:endParaRPr lang="en-US"/>
          </a:p>
        </p:txBody>
      </p:sp>
      <p:sp>
        <p:nvSpPr>
          <p:cNvPr id="632836" name="Rectangle 4"/>
          <p:cNvSpPr>
            <a:spLocks noGrp="1" noChangeArrowheads="1"/>
          </p:cNvSpPr>
          <p:nvPr>
            <p:ph type="title"/>
          </p:nvPr>
        </p:nvSpPr>
        <p:spPr>
          <a:noFill/>
        </p:spPr>
        <p:txBody>
          <a:bodyPr lIns="90488" tIns="44450" rIns="90488" bIns="44450" anchor="ctr"/>
          <a:lstStyle/>
          <a:p>
            <a:r>
              <a:rPr lang="en-US"/>
              <a:t>Machine Language - Load Instruction</a:t>
            </a:r>
            <a:endParaRPr lang="en-US"/>
          </a:p>
        </p:txBody>
      </p:sp>
      <p:grpSp>
        <p:nvGrpSpPr>
          <p:cNvPr id="2" name="Group 5"/>
          <p:cNvGrpSpPr/>
          <p:nvPr/>
        </p:nvGrpSpPr>
        <p:grpSpPr bwMode="auto">
          <a:xfrm>
            <a:off x="1600200" y="2286000"/>
            <a:ext cx="5791200" cy="369888"/>
            <a:chOff x="1056" y="3024"/>
            <a:chExt cx="3648" cy="233"/>
          </a:xfrm>
        </p:grpSpPr>
        <p:sp>
          <p:nvSpPr>
            <p:cNvPr id="632838" name="Rectangle 6"/>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32839" name="Line 7"/>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0" name="Line 8"/>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1" name="Line 9"/>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32842" name="Text Box 10"/>
            <p:cNvSpPr txBox="1">
              <a:spLocks noChangeArrowheads="1"/>
            </p:cNvSpPr>
            <p:nvPr/>
          </p:nvSpPr>
          <p:spPr bwMode="auto">
            <a:xfrm>
              <a:off x="1200" y="3024"/>
              <a:ext cx="2782" cy="233"/>
            </a:xfrm>
            <a:prstGeom prst="rect">
              <a:avLst/>
            </a:prstGeom>
            <a:noFill/>
            <a:ln w="12700">
              <a:noFill/>
              <a:miter lim="800000"/>
            </a:ln>
            <a:effectLst/>
          </p:spPr>
          <p:txBody>
            <a:bodyPr wrap="none">
              <a:spAutoFit/>
            </a:bodyPr>
            <a:lstStyle/>
            <a:p>
              <a:r>
                <a:rPr lang="en-US" dirty="0" smtClean="0">
                  <a:solidFill>
                    <a:schemeClr val="tx1"/>
                  </a:solidFill>
                </a:rPr>
                <a:t>35            19             8                       24</a:t>
              </a:r>
              <a:r>
                <a:rPr lang="en-US" baseline="-25000" dirty="0" smtClean="0">
                  <a:solidFill>
                    <a:schemeClr val="tx1"/>
                  </a:solidFill>
                </a:rPr>
                <a:t>10</a:t>
              </a:r>
              <a:endParaRPr lang="en-US" baseline="-25000" dirty="0">
                <a:solidFill>
                  <a:schemeClr val="tx1"/>
                </a:solidFill>
              </a:endParaRPr>
            </a:p>
          </p:txBody>
        </p:sp>
      </p:grpSp>
      <p:grpSp>
        <p:nvGrpSpPr>
          <p:cNvPr id="3" name="Group 39"/>
          <p:cNvGrpSpPr/>
          <p:nvPr/>
        </p:nvGrpSpPr>
        <p:grpSpPr bwMode="auto">
          <a:xfrm>
            <a:off x="2057400" y="1524000"/>
            <a:ext cx="1981200" cy="762000"/>
            <a:chOff x="1296" y="1008"/>
            <a:chExt cx="1248" cy="480"/>
          </a:xfrm>
        </p:grpSpPr>
        <p:sp>
          <p:nvSpPr>
            <p:cNvPr id="632860" name="Oval 28"/>
            <p:cNvSpPr>
              <a:spLocks noChangeArrowheads="1"/>
            </p:cNvSpPr>
            <p:nvPr/>
          </p:nvSpPr>
          <p:spPr bwMode="auto">
            <a:xfrm>
              <a:off x="2112" y="1008"/>
              <a:ext cx="432" cy="192"/>
            </a:xfrm>
            <a:prstGeom prst="ellipse">
              <a:avLst/>
            </a:prstGeom>
            <a:noFill/>
            <a:ln w="12700">
              <a:solidFill>
                <a:schemeClr val="accent2"/>
              </a:solidFill>
              <a:round/>
            </a:ln>
            <a:effectLst/>
          </p:spPr>
          <p:txBody>
            <a:bodyPr wrap="none" anchor="ctr"/>
            <a:lstStyle/>
            <a:p>
              <a:endParaRPr lang="en-US"/>
            </a:p>
          </p:txBody>
        </p:sp>
        <p:sp>
          <p:nvSpPr>
            <p:cNvPr id="632861" name="Line 29"/>
            <p:cNvSpPr>
              <a:spLocks noChangeShapeType="1"/>
            </p:cNvSpPr>
            <p:nvPr/>
          </p:nvSpPr>
          <p:spPr bwMode="auto">
            <a:xfrm flipH="1">
              <a:off x="1296" y="1200"/>
              <a:ext cx="960" cy="288"/>
            </a:xfrm>
            <a:prstGeom prst="line">
              <a:avLst/>
            </a:prstGeom>
            <a:noFill/>
            <a:ln w="12700">
              <a:solidFill>
                <a:schemeClr val="accent2"/>
              </a:solidFill>
              <a:round/>
              <a:tailEnd type="triangle" w="med" len="med"/>
            </a:ln>
            <a:effectLst/>
          </p:spPr>
          <p:txBody>
            <a:bodyPr/>
            <a:lstStyle/>
            <a:p>
              <a:endParaRPr lang="en-US"/>
            </a:p>
          </p:txBody>
        </p:sp>
      </p:grpSp>
      <p:grpSp>
        <p:nvGrpSpPr>
          <p:cNvPr id="4" name="Group 41"/>
          <p:cNvGrpSpPr/>
          <p:nvPr/>
        </p:nvGrpSpPr>
        <p:grpSpPr bwMode="auto">
          <a:xfrm>
            <a:off x="4876800" y="1524000"/>
            <a:ext cx="914400" cy="762000"/>
            <a:chOff x="3072" y="1008"/>
            <a:chExt cx="576" cy="480"/>
          </a:xfrm>
        </p:grpSpPr>
        <p:sp>
          <p:nvSpPr>
            <p:cNvPr id="632863" name="Oval 31"/>
            <p:cNvSpPr>
              <a:spLocks noChangeArrowheads="1"/>
            </p:cNvSpPr>
            <p:nvPr/>
          </p:nvSpPr>
          <p:spPr bwMode="auto">
            <a:xfrm>
              <a:off x="3072" y="1008"/>
              <a:ext cx="384" cy="192"/>
            </a:xfrm>
            <a:prstGeom prst="ellipse">
              <a:avLst/>
            </a:prstGeom>
            <a:noFill/>
            <a:ln w="12700">
              <a:solidFill>
                <a:schemeClr val="accent2"/>
              </a:solidFill>
              <a:round/>
            </a:ln>
            <a:effectLst/>
          </p:spPr>
          <p:txBody>
            <a:bodyPr wrap="none" anchor="ctr"/>
            <a:lstStyle/>
            <a:p>
              <a:endParaRPr lang="en-US"/>
            </a:p>
          </p:txBody>
        </p:sp>
        <p:sp>
          <p:nvSpPr>
            <p:cNvPr id="632864" name="Line 32"/>
            <p:cNvSpPr>
              <a:spLocks noChangeShapeType="1"/>
            </p:cNvSpPr>
            <p:nvPr/>
          </p:nvSpPr>
          <p:spPr bwMode="auto">
            <a:xfrm>
              <a:off x="3312" y="1200"/>
              <a:ext cx="336" cy="288"/>
            </a:xfrm>
            <a:prstGeom prst="line">
              <a:avLst/>
            </a:prstGeom>
            <a:noFill/>
            <a:ln w="12700">
              <a:solidFill>
                <a:schemeClr val="accent2"/>
              </a:solidFill>
              <a:round/>
              <a:tailEnd type="triangle" w="med" len="med"/>
            </a:ln>
            <a:effectLst/>
          </p:spPr>
          <p:txBody>
            <a:bodyPr/>
            <a:lstStyle/>
            <a:p>
              <a:endParaRPr lang="en-US"/>
            </a:p>
          </p:txBody>
        </p:sp>
      </p:grpSp>
      <p:grpSp>
        <p:nvGrpSpPr>
          <p:cNvPr id="5" name="Group 42"/>
          <p:cNvGrpSpPr/>
          <p:nvPr/>
        </p:nvGrpSpPr>
        <p:grpSpPr bwMode="auto">
          <a:xfrm>
            <a:off x="3124200" y="1524000"/>
            <a:ext cx="3048000" cy="762000"/>
            <a:chOff x="1968" y="1008"/>
            <a:chExt cx="1920" cy="480"/>
          </a:xfrm>
        </p:grpSpPr>
        <p:sp>
          <p:nvSpPr>
            <p:cNvPr id="632866" name="Oval 34"/>
            <p:cNvSpPr>
              <a:spLocks noChangeArrowheads="1"/>
            </p:cNvSpPr>
            <p:nvPr/>
          </p:nvSpPr>
          <p:spPr bwMode="auto">
            <a:xfrm>
              <a:off x="3456" y="1008"/>
              <a:ext cx="432" cy="192"/>
            </a:xfrm>
            <a:prstGeom prst="ellipse">
              <a:avLst/>
            </a:prstGeom>
            <a:noFill/>
            <a:ln w="12700">
              <a:solidFill>
                <a:schemeClr val="accent2"/>
              </a:solidFill>
              <a:round/>
            </a:ln>
            <a:effectLst/>
          </p:spPr>
          <p:txBody>
            <a:bodyPr wrap="none" anchor="ctr"/>
            <a:lstStyle/>
            <a:p>
              <a:endParaRPr lang="en-US"/>
            </a:p>
          </p:txBody>
        </p:sp>
        <p:sp>
          <p:nvSpPr>
            <p:cNvPr id="632867" name="Line 35"/>
            <p:cNvSpPr>
              <a:spLocks noChangeShapeType="1"/>
            </p:cNvSpPr>
            <p:nvPr/>
          </p:nvSpPr>
          <p:spPr bwMode="auto">
            <a:xfrm flipH="1">
              <a:off x="1968" y="1200"/>
              <a:ext cx="1632" cy="288"/>
            </a:xfrm>
            <a:prstGeom prst="line">
              <a:avLst/>
            </a:prstGeom>
            <a:noFill/>
            <a:ln w="12700">
              <a:solidFill>
                <a:schemeClr val="accent2"/>
              </a:solidFill>
              <a:round/>
              <a:tailEnd type="triangle" w="med" len="med"/>
            </a:ln>
            <a:effectLst/>
          </p:spPr>
          <p:txBody>
            <a:bodyPr/>
            <a:lstStyle/>
            <a:p>
              <a:endParaRPr lang="en-US"/>
            </a:p>
          </p:txBody>
        </p:sp>
      </p:grpSp>
      <p:grpSp>
        <p:nvGrpSpPr>
          <p:cNvPr id="6" name="Group 40"/>
          <p:cNvGrpSpPr/>
          <p:nvPr/>
        </p:nvGrpSpPr>
        <p:grpSpPr bwMode="auto">
          <a:xfrm>
            <a:off x="4038600" y="1524000"/>
            <a:ext cx="685800" cy="762000"/>
            <a:chOff x="2544" y="1008"/>
            <a:chExt cx="432" cy="480"/>
          </a:xfrm>
        </p:grpSpPr>
        <p:sp>
          <p:nvSpPr>
            <p:cNvPr id="632869" name="Oval 37"/>
            <p:cNvSpPr>
              <a:spLocks noChangeArrowheads="1"/>
            </p:cNvSpPr>
            <p:nvPr/>
          </p:nvSpPr>
          <p:spPr bwMode="auto">
            <a:xfrm>
              <a:off x="2544" y="1008"/>
              <a:ext cx="432" cy="192"/>
            </a:xfrm>
            <a:prstGeom prst="ellipse">
              <a:avLst/>
            </a:prstGeom>
            <a:noFill/>
            <a:ln w="12700">
              <a:solidFill>
                <a:schemeClr val="accent2"/>
              </a:solidFill>
              <a:round/>
            </a:ln>
            <a:effectLst/>
          </p:spPr>
          <p:txBody>
            <a:bodyPr wrap="none" anchor="ctr"/>
            <a:lstStyle/>
            <a:p>
              <a:endParaRPr lang="en-US"/>
            </a:p>
          </p:txBody>
        </p:sp>
        <p:sp>
          <p:nvSpPr>
            <p:cNvPr id="632870" name="Line 38"/>
            <p:cNvSpPr>
              <a:spLocks noChangeShapeType="1"/>
            </p:cNvSpPr>
            <p:nvPr/>
          </p:nvSpPr>
          <p:spPr bwMode="auto">
            <a:xfrm flipH="1">
              <a:off x="2592" y="1200"/>
              <a:ext cx="192" cy="288"/>
            </a:xfrm>
            <a:prstGeom prst="line">
              <a:avLst/>
            </a:prstGeom>
            <a:noFill/>
            <a:ln w="12700">
              <a:solidFill>
                <a:schemeClr val="accent2"/>
              </a:solidFill>
              <a:round/>
              <a:tailEnd type="triangle" w="med" len="med"/>
            </a:ln>
            <a:effectLst/>
          </p:spPr>
          <p:txBody>
            <a:bodyPr/>
            <a:lstStyle/>
            <a:p>
              <a:endParaRPr lang="en-US"/>
            </a:p>
          </p:txBody>
        </p:sp>
      </p:grpSp>
      <p:grpSp>
        <p:nvGrpSpPr>
          <p:cNvPr id="7" name="Group 77"/>
          <p:cNvGrpSpPr/>
          <p:nvPr/>
        </p:nvGrpSpPr>
        <p:grpSpPr bwMode="auto">
          <a:xfrm>
            <a:off x="838200" y="2951163"/>
            <a:ext cx="8001000" cy="3678237"/>
            <a:chOff x="528" y="1859"/>
            <a:chExt cx="5040" cy="2317"/>
          </a:xfrm>
        </p:grpSpPr>
        <p:sp>
          <p:nvSpPr>
            <p:cNvPr id="632876" name="Rectangle 44"/>
            <p:cNvSpPr>
              <a:spLocks noChangeArrowheads="1"/>
            </p:cNvSpPr>
            <p:nvPr/>
          </p:nvSpPr>
          <p:spPr bwMode="auto">
            <a:xfrm>
              <a:off x="3248" y="2051"/>
              <a:ext cx="1008" cy="1920"/>
            </a:xfrm>
            <a:prstGeom prst="rect">
              <a:avLst/>
            </a:prstGeom>
            <a:noFill/>
            <a:ln w="12700">
              <a:solidFill>
                <a:schemeClr val="tx1"/>
              </a:solidFill>
              <a:miter lim="800000"/>
            </a:ln>
            <a:effectLst/>
          </p:spPr>
          <p:txBody>
            <a:bodyPr wrap="none" anchor="ctr"/>
            <a:lstStyle/>
            <a:p>
              <a:endParaRPr lang="en-US"/>
            </a:p>
          </p:txBody>
        </p:sp>
        <p:sp>
          <p:nvSpPr>
            <p:cNvPr id="632877" name="Rectangle 45"/>
            <p:cNvSpPr>
              <a:spLocks noChangeArrowheads="1"/>
            </p:cNvSpPr>
            <p:nvPr/>
          </p:nvSpPr>
          <p:spPr bwMode="auto">
            <a:xfrm>
              <a:off x="3440" y="1859"/>
              <a:ext cx="632" cy="205"/>
            </a:xfrm>
            <a:prstGeom prst="rect">
              <a:avLst/>
            </a:prstGeom>
            <a:noFill/>
            <a:ln w="12700">
              <a:noFill/>
              <a:miter lim="800000"/>
            </a:ln>
            <a:effectLst/>
          </p:spPr>
          <p:txBody>
            <a:bodyPr wrap="none" lIns="63500" tIns="25400" rIns="63500" bIns="25400">
              <a:spAutoFit/>
            </a:bodyPr>
            <a:lstStyle/>
            <a:p>
              <a:r>
                <a:rPr lang="en-US" b="1">
                  <a:solidFill>
                    <a:schemeClr val="tx1"/>
                  </a:solidFill>
                </a:rPr>
                <a:t>Memory</a:t>
              </a:r>
              <a:endParaRPr lang="en-US" b="1">
                <a:solidFill>
                  <a:schemeClr val="tx1"/>
                </a:solidFill>
              </a:endParaRPr>
            </a:p>
          </p:txBody>
        </p:sp>
        <p:sp>
          <p:nvSpPr>
            <p:cNvPr id="632878" name="Rectangle 46"/>
            <p:cNvSpPr>
              <a:spLocks noChangeArrowheads="1"/>
            </p:cNvSpPr>
            <p:nvPr/>
          </p:nvSpPr>
          <p:spPr bwMode="auto">
            <a:xfrm>
              <a:off x="3584" y="3971"/>
              <a:ext cx="360" cy="205"/>
            </a:xfrm>
            <a:prstGeom prst="rect">
              <a:avLst/>
            </a:prstGeom>
            <a:noFill/>
            <a:ln w="12700">
              <a:noFill/>
              <a:miter lim="800000"/>
            </a:ln>
            <a:effectLst/>
          </p:spPr>
          <p:txBody>
            <a:bodyPr wrap="none" lIns="63500" tIns="25400" rIns="63500" bIns="25400">
              <a:spAutoFit/>
            </a:bodyPr>
            <a:lstStyle/>
            <a:p>
              <a:r>
                <a:rPr lang="en-US">
                  <a:solidFill>
                    <a:schemeClr val="tx1"/>
                  </a:solidFill>
                </a:rPr>
                <a:t>data</a:t>
              </a:r>
              <a:endParaRPr lang="en-US">
                <a:solidFill>
                  <a:schemeClr val="tx1"/>
                </a:solidFill>
              </a:endParaRPr>
            </a:p>
          </p:txBody>
        </p:sp>
        <p:sp>
          <p:nvSpPr>
            <p:cNvPr id="632879" name="Rectangle 47"/>
            <p:cNvSpPr>
              <a:spLocks noChangeArrowheads="1"/>
            </p:cNvSpPr>
            <p:nvPr/>
          </p:nvSpPr>
          <p:spPr bwMode="auto">
            <a:xfrm>
              <a:off x="4256" y="3971"/>
              <a:ext cx="1312" cy="205"/>
            </a:xfrm>
            <a:prstGeom prst="rect">
              <a:avLst/>
            </a:prstGeom>
            <a:noFill/>
            <a:ln w="12700">
              <a:noFill/>
              <a:miter lim="800000"/>
            </a:ln>
            <a:effectLst/>
          </p:spPr>
          <p:txBody>
            <a:bodyPr wrap="none" lIns="63500" tIns="25400" rIns="63500" bIns="25400">
              <a:spAutoFit/>
            </a:bodyPr>
            <a:lstStyle/>
            <a:p>
              <a:r>
                <a:rPr lang="en-US">
                  <a:solidFill>
                    <a:schemeClr val="tx1"/>
                  </a:solidFill>
                </a:rPr>
                <a:t>word address (hex)</a:t>
              </a:r>
              <a:endParaRPr lang="en-US">
                <a:solidFill>
                  <a:schemeClr val="tx1"/>
                </a:solidFill>
              </a:endParaRPr>
            </a:p>
          </p:txBody>
        </p:sp>
        <p:sp>
          <p:nvSpPr>
            <p:cNvPr id="632880" name="Rectangle 48"/>
            <p:cNvSpPr>
              <a:spLocks noChangeArrowheads="1"/>
            </p:cNvSpPr>
            <p:nvPr/>
          </p:nvSpPr>
          <p:spPr bwMode="auto">
            <a:xfrm>
              <a:off x="4304" y="3779"/>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0x00000000</a:t>
              </a:r>
              <a:endParaRPr lang="en-US">
                <a:solidFill>
                  <a:schemeClr val="tx1"/>
                </a:solidFill>
              </a:endParaRPr>
            </a:p>
          </p:txBody>
        </p:sp>
        <p:sp>
          <p:nvSpPr>
            <p:cNvPr id="632881" name="Rectangle 49"/>
            <p:cNvSpPr>
              <a:spLocks noChangeArrowheads="1"/>
            </p:cNvSpPr>
            <p:nvPr/>
          </p:nvSpPr>
          <p:spPr bwMode="auto">
            <a:xfrm>
              <a:off x="4304" y="3635"/>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0x00000004</a:t>
              </a:r>
              <a:endParaRPr lang="en-US">
                <a:solidFill>
                  <a:schemeClr val="tx1"/>
                </a:solidFill>
              </a:endParaRPr>
            </a:p>
          </p:txBody>
        </p:sp>
        <p:sp>
          <p:nvSpPr>
            <p:cNvPr id="632882" name="Rectangle 50"/>
            <p:cNvSpPr>
              <a:spLocks noChangeArrowheads="1"/>
            </p:cNvSpPr>
            <p:nvPr/>
          </p:nvSpPr>
          <p:spPr bwMode="auto">
            <a:xfrm>
              <a:off x="4304" y="3491"/>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0x00000008</a:t>
              </a:r>
              <a:endParaRPr lang="en-US">
                <a:solidFill>
                  <a:schemeClr val="tx1"/>
                </a:solidFill>
              </a:endParaRPr>
            </a:p>
          </p:txBody>
        </p:sp>
        <p:sp>
          <p:nvSpPr>
            <p:cNvPr id="632883" name="Rectangle 51"/>
            <p:cNvSpPr>
              <a:spLocks noChangeArrowheads="1"/>
            </p:cNvSpPr>
            <p:nvPr/>
          </p:nvSpPr>
          <p:spPr bwMode="auto">
            <a:xfrm>
              <a:off x="4304" y="3347"/>
              <a:ext cx="864" cy="205"/>
            </a:xfrm>
            <a:prstGeom prst="rect">
              <a:avLst/>
            </a:prstGeom>
            <a:noFill/>
            <a:ln w="12700">
              <a:noFill/>
              <a:miter lim="800000"/>
            </a:ln>
            <a:effectLst/>
          </p:spPr>
          <p:txBody>
            <a:bodyPr wrap="none" lIns="63500" tIns="25400" rIns="63500" bIns="25400">
              <a:spAutoFit/>
            </a:bodyPr>
            <a:lstStyle/>
            <a:p>
              <a:r>
                <a:rPr lang="en-US">
                  <a:solidFill>
                    <a:schemeClr val="tx1"/>
                  </a:solidFill>
                </a:rPr>
                <a:t>0x0000000c</a:t>
              </a:r>
              <a:endParaRPr lang="en-US">
                <a:solidFill>
                  <a:schemeClr val="tx1"/>
                </a:solidFill>
              </a:endParaRPr>
            </a:p>
          </p:txBody>
        </p:sp>
        <p:sp>
          <p:nvSpPr>
            <p:cNvPr id="632884" name="Rectangle 52"/>
            <p:cNvSpPr>
              <a:spLocks noChangeArrowheads="1"/>
            </p:cNvSpPr>
            <p:nvPr/>
          </p:nvSpPr>
          <p:spPr bwMode="auto">
            <a:xfrm>
              <a:off x="4304" y="2038"/>
              <a:ext cx="832" cy="205"/>
            </a:xfrm>
            <a:prstGeom prst="rect">
              <a:avLst/>
            </a:prstGeom>
            <a:noFill/>
            <a:ln w="12700">
              <a:noFill/>
              <a:miter lim="800000"/>
            </a:ln>
            <a:effectLst/>
          </p:spPr>
          <p:txBody>
            <a:bodyPr wrap="none" lIns="63500" tIns="25400" rIns="63500" bIns="25400">
              <a:spAutoFit/>
            </a:bodyPr>
            <a:lstStyle/>
            <a:p>
              <a:r>
                <a:rPr lang="en-US">
                  <a:solidFill>
                    <a:schemeClr val="tx1"/>
                  </a:solidFill>
                </a:rPr>
                <a:t>0xf f f f f f f f</a:t>
              </a:r>
              <a:endParaRPr lang="en-US">
                <a:solidFill>
                  <a:schemeClr val="tx1"/>
                </a:solidFill>
              </a:endParaRPr>
            </a:p>
          </p:txBody>
        </p:sp>
        <p:sp>
          <p:nvSpPr>
            <p:cNvPr id="632885" name="Line 53"/>
            <p:cNvSpPr>
              <a:spLocks noChangeShapeType="1"/>
            </p:cNvSpPr>
            <p:nvPr/>
          </p:nvSpPr>
          <p:spPr bwMode="auto">
            <a:xfrm>
              <a:off x="2912" y="3040"/>
              <a:ext cx="336" cy="0"/>
            </a:xfrm>
            <a:prstGeom prst="line">
              <a:avLst/>
            </a:prstGeom>
            <a:noFill/>
            <a:ln w="12700">
              <a:solidFill>
                <a:schemeClr val="tx1"/>
              </a:solidFill>
              <a:round/>
              <a:tailEnd type="triangle" w="med" len="med"/>
            </a:ln>
            <a:effectLst/>
          </p:spPr>
          <p:txBody>
            <a:bodyPr/>
            <a:lstStyle/>
            <a:p>
              <a:endParaRPr lang="en-US"/>
            </a:p>
          </p:txBody>
        </p:sp>
        <p:sp>
          <p:nvSpPr>
            <p:cNvPr id="632886" name="Line 54"/>
            <p:cNvSpPr>
              <a:spLocks noChangeShapeType="1"/>
            </p:cNvSpPr>
            <p:nvPr/>
          </p:nvSpPr>
          <p:spPr bwMode="auto">
            <a:xfrm>
              <a:off x="3248" y="2944"/>
              <a:ext cx="1008" cy="0"/>
            </a:xfrm>
            <a:prstGeom prst="line">
              <a:avLst/>
            </a:prstGeom>
            <a:noFill/>
            <a:ln w="12700">
              <a:solidFill>
                <a:schemeClr val="tx1"/>
              </a:solidFill>
              <a:round/>
            </a:ln>
            <a:effectLst/>
          </p:spPr>
          <p:txBody>
            <a:bodyPr/>
            <a:lstStyle/>
            <a:p>
              <a:endParaRPr lang="en-US"/>
            </a:p>
          </p:txBody>
        </p:sp>
        <p:sp>
          <p:nvSpPr>
            <p:cNvPr id="632887" name="Line 55"/>
            <p:cNvSpPr>
              <a:spLocks noChangeShapeType="1"/>
            </p:cNvSpPr>
            <p:nvPr/>
          </p:nvSpPr>
          <p:spPr bwMode="auto">
            <a:xfrm>
              <a:off x="3248" y="3088"/>
              <a:ext cx="1008" cy="0"/>
            </a:xfrm>
            <a:prstGeom prst="line">
              <a:avLst/>
            </a:prstGeom>
            <a:noFill/>
            <a:ln w="12700">
              <a:solidFill>
                <a:schemeClr val="tx1"/>
              </a:solidFill>
              <a:round/>
            </a:ln>
            <a:effectLst/>
          </p:spPr>
          <p:txBody>
            <a:bodyPr/>
            <a:lstStyle/>
            <a:p>
              <a:endParaRPr lang="en-US"/>
            </a:p>
          </p:txBody>
        </p:sp>
        <p:sp>
          <p:nvSpPr>
            <p:cNvPr id="632888" name="Line 56"/>
            <p:cNvSpPr>
              <a:spLocks noChangeShapeType="1"/>
            </p:cNvSpPr>
            <p:nvPr/>
          </p:nvSpPr>
          <p:spPr bwMode="auto">
            <a:xfrm>
              <a:off x="3248" y="3827"/>
              <a:ext cx="1008" cy="0"/>
            </a:xfrm>
            <a:prstGeom prst="line">
              <a:avLst/>
            </a:prstGeom>
            <a:noFill/>
            <a:ln w="12700">
              <a:solidFill>
                <a:schemeClr val="tx1"/>
              </a:solidFill>
              <a:round/>
            </a:ln>
            <a:effectLst/>
          </p:spPr>
          <p:txBody>
            <a:bodyPr/>
            <a:lstStyle/>
            <a:p>
              <a:endParaRPr lang="en-US"/>
            </a:p>
          </p:txBody>
        </p:sp>
        <p:sp>
          <p:nvSpPr>
            <p:cNvPr id="632889" name="Line 57"/>
            <p:cNvSpPr>
              <a:spLocks noChangeShapeType="1"/>
            </p:cNvSpPr>
            <p:nvPr/>
          </p:nvSpPr>
          <p:spPr bwMode="auto">
            <a:xfrm>
              <a:off x="3248" y="3683"/>
              <a:ext cx="1008" cy="0"/>
            </a:xfrm>
            <a:prstGeom prst="line">
              <a:avLst/>
            </a:prstGeom>
            <a:noFill/>
            <a:ln w="12700">
              <a:solidFill>
                <a:schemeClr val="tx1"/>
              </a:solidFill>
              <a:round/>
            </a:ln>
            <a:effectLst/>
          </p:spPr>
          <p:txBody>
            <a:bodyPr/>
            <a:lstStyle/>
            <a:p>
              <a:endParaRPr lang="en-US"/>
            </a:p>
          </p:txBody>
        </p:sp>
        <p:sp>
          <p:nvSpPr>
            <p:cNvPr id="632890" name="Line 58"/>
            <p:cNvSpPr>
              <a:spLocks noChangeShapeType="1"/>
            </p:cNvSpPr>
            <p:nvPr/>
          </p:nvSpPr>
          <p:spPr bwMode="auto">
            <a:xfrm>
              <a:off x="3248" y="3539"/>
              <a:ext cx="1008" cy="0"/>
            </a:xfrm>
            <a:prstGeom prst="line">
              <a:avLst/>
            </a:prstGeom>
            <a:noFill/>
            <a:ln w="12700">
              <a:solidFill>
                <a:schemeClr val="tx1"/>
              </a:solidFill>
              <a:round/>
            </a:ln>
            <a:effectLst/>
          </p:spPr>
          <p:txBody>
            <a:bodyPr/>
            <a:lstStyle/>
            <a:p>
              <a:endParaRPr lang="en-US"/>
            </a:p>
          </p:txBody>
        </p:sp>
        <p:sp>
          <p:nvSpPr>
            <p:cNvPr id="632891" name="Line 59"/>
            <p:cNvSpPr>
              <a:spLocks noChangeShapeType="1"/>
            </p:cNvSpPr>
            <p:nvPr/>
          </p:nvSpPr>
          <p:spPr bwMode="auto">
            <a:xfrm>
              <a:off x="3248" y="3395"/>
              <a:ext cx="1008" cy="0"/>
            </a:xfrm>
            <a:prstGeom prst="line">
              <a:avLst/>
            </a:prstGeom>
            <a:noFill/>
            <a:ln w="12700">
              <a:solidFill>
                <a:schemeClr val="tx1"/>
              </a:solidFill>
              <a:round/>
            </a:ln>
            <a:effectLst/>
          </p:spPr>
          <p:txBody>
            <a:bodyPr/>
            <a:lstStyle/>
            <a:p>
              <a:endParaRPr lang="en-US"/>
            </a:p>
          </p:txBody>
        </p:sp>
        <p:sp>
          <p:nvSpPr>
            <p:cNvPr id="632892" name="Rectangle 60"/>
            <p:cNvSpPr>
              <a:spLocks noChangeArrowheads="1"/>
            </p:cNvSpPr>
            <p:nvPr/>
          </p:nvSpPr>
          <p:spPr bwMode="auto">
            <a:xfrm>
              <a:off x="2576" y="2944"/>
              <a:ext cx="368" cy="224"/>
            </a:xfrm>
            <a:prstGeom prst="rect">
              <a:avLst/>
            </a:prstGeom>
            <a:noFill/>
            <a:ln w="12700">
              <a:noFill/>
              <a:miter lim="800000"/>
            </a:ln>
            <a:effectLst/>
          </p:spPr>
          <p:txBody>
            <a:bodyPr wrap="none" lIns="63500" tIns="25400" rIns="63500" bIns="25400">
              <a:spAutoFit/>
            </a:bodyPr>
            <a:lstStyle/>
            <a:p>
              <a:r>
                <a:rPr lang="en-US" sz="2000" dirty="0">
                  <a:solidFill>
                    <a:schemeClr val="tx1"/>
                  </a:solidFill>
                  <a:latin typeface="Courier New" panose="02070309020205020404" pitchFamily="49" charset="0"/>
                </a:rPr>
                <a:t>$</a:t>
              </a:r>
              <a:r>
                <a:rPr lang="en-US" sz="2000" dirty="0" smtClean="0">
                  <a:solidFill>
                    <a:schemeClr val="tx1"/>
                  </a:solidFill>
                  <a:latin typeface="Courier New" panose="02070309020205020404" pitchFamily="49" charset="0"/>
                </a:rPr>
                <a:t>s3</a:t>
              </a:r>
              <a:endParaRPr lang="en-US" sz="2000" dirty="0">
                <a:solidFill>
                  <a:schemeClr val="tx1"/>
                </a:solidFill>
                <a:latin typeface="Courier New" panose="02070309020205020404" pitchFamily="49" charset="0"/>
              </a:endParaRPr>
            </a:p>
          </p:txBody>
        </p:sp>
        <p:sp>
          <p:nvSpPr>
            <p:cNvPr id="632893" name="Rectangle 61"/>
            <p:cNvSpPr>
              <a:spLocks noChangeArrowheads="1"/>
            </p:cNvSpPr>
            <p:nvPr/>
          </p:nvSpPr>
          <p:spPr bwMode="auto">
            <a:xfrm>
              <a:off x="4304" y="2896"/>
              <a:ext cx="872" cy="205"/>
            </a:xfrm>
            <a:prstGeom prst="rect">
              <a:avLst/>
            </a:prstGeom>
            <a:noFill/>
            <a:ln w="12700">
              <a:noFill/>
              <a:miter lim="800000"/>
            </a:ln>
            <a:effectLst/>
          </p:spPr>
          <p:txBody>
            <a:bodyPr wrap="none" lIns="63500" tIns="25400" rIns="63500" bIns="25400">
              <a:spAutoFit/>
            </a:bodyPr>
            <a:lstStyle/>
            <a:p>
              <a:r>
                <a:rPr lang="en-US">
                  <a:solidFill>
                    <a:schemeClr val="tx1"/>
                  </a:solidFill>
                </a:rPr>
                <a:t>0x12004094</a:t>
              </a:r>
              <a:endParaRPr lang="en-US">
                <a:solidFill>
                  <a:schemeClr val="tx1"/>
                </a:solidFill>
              </a:endParaRPr>
            </a:p>
          </p:txBody>
        </p:sp>
        <p:sp>
          <p:nvSpPr>
            <p:cNvPr id="632894" name="Line 62"/>
            <p:cNvSpPr>
              <a:spLocks noChangeShapeType="1"/>
            </p:cNvSpPr>
            <p:nvPr/>
          </p:nvSpPr>
          <p:spPr bwMode="auto">
            <a:xfrm>
              <a:off x="3248" y="2182"/>
              <a:ext cx="1008" cy="0"/>
            </a:xfrm>
            <a:prstGeom prst="line">
              <a:avLst/>
            </a:prstGeom>
            <a:noFill/>
            <a:ln w="12700">
              <a:solidFill>
                <a:schemeClr val="tx1"/>
              </a:solidFill>
              <a:round/>
            </a:ln>
            <a:effectLst/>
          </p:spPr>
          <p:txBody>
            <a:bodyPr/>
            <a:lstStyle/>
            <a:p>
              <a:endParaRPr lang="en-US"/>
            </a:p>
          </p:txBody>
        </p:sp>
        <p:sp>
          <p:nvSpPr>
            <p:cNvPr id="632895" name="Rectangle 63"/>
            <p:cNvSpPr>
              <a:spLocks noChangeArrowheads="1"/>
            </p:cNvSpPr>
            <p:nvPr/>
          </p:nvSpPr>
          <p:spPr bwMode="auto">
            <a:xfrm>
              <a:off x="528" y="2016"/>
              <a:ext cx="1179" cy="226"/>
            </a:xfrm>
            <a:prstGeom prst="rect">
              <a:avLst/>
            </a:prstGeom>
            <a:noFill/>
            <a:ln w="12700">
              <a:noFill/>
              <a:miter lim="800000"/>
            </a:ln>
            <a:effectLst/>
          </p:spPr>
          <p:txBody>
            <a:bodyPr wrap="none" lIns="63500" tIns="25400" rIns="63500" bIns="25400">
              <a:spAutoFit/>
            </a:bodyPr>
            <a:lstStyle/>
            <a:p>
              <a:r>
                <a:rPr lang="en-US" sz="2000" dirty="0">
                  <a:solidFill>
                    <a:schemeClr val="tx1"/>
                  </a:solidFill>
                  <a:latin typeface="Courier New" panose="02070309020205020404" pitchFamily="49" charset="0"/>
                </a:rPr>
                <a:t>24</a:t>
              </a:r>
              <a:r>
                <a:rPr lang="en-US" sz="2000" baseline="-25000" dirty="0">
                  <a:solidFill>
                    <a:schemeClr val="tx1"/>
                  </a:solidFill>
                  <a:latin typeface="Courier New" panose="02070309020205020404" pitchFamily="49" charset="0"/>
                </a:rPr>
                <a:t>10</a:t>
              </a:r>
              <a:r>
                <a:rPr lang="en-US" sz="2000" dirty="0">
                  <a:solidFill>
                    <a:schemeClr val="tx1"/>
                  </a:solidFill>
                  <a:latin typeface="Courier New" panose="02070309020205020404" pitchFamily="49" charset="0"/>
                </a:rPr>
                <a:t> + $</a:t>
              </a:r>
              <a:r>
                <a:rPr lang="en-US" sz="2000" dirty="0" smtClean="0">
                  <a:solidFill>
                    <a:schemeClr val="tx1"/>
                  </a:solidFill>
                  <a:latin typeface="Courier New" panose="02070309020205020404" pitchFamily="49" charset="0"/>
                </a:rPr>
                <a:t>s3 </a:t>
              </a:r>
              <a:r>
                <a:rPr lang="en-US" sz="2000" dirty="0">
                  <a:solidFill>
                    <a:schemeClr val="tx1"/>
                  </a:solidFill>
                  <a:latin typeface="Courier New" panose="02070309020205020404" pitchFamily="49" charset="0"/>
                </a:rPr>
                <a:t>=</a:t>
              </a:r>
              <a:endParaRPr lang="en-US" sz="2000" dirty="0">
                <a:solidFill>
                  <a:schemeClr val="tx1"/>
                </a:solidFill>
                <a:latin typeface="Courier New" panose="02070309020205020404" pitchFamily="49" charset="0"/>
              </a:endParaRPr>
            </a:p>
          </p:txBody>
        </p:sp>
      </p:grpSp>
      <p:grpSp>
        <p:nvGrpSpPr>
          <p:cNvPr id="8" name="Group 65"/>
          <p:cNvGrpSpPr/>
          <p:nvPr/>
        </p:nvGrpSpPr>
        <p:grpSpPr bwMode="auto">
          <a:xfrm>
            <a:off x="762000" y="3886200"/>
            <a:ext cx="3052763" cy="1511300"/>
            <a:chOff x="432" y="1920"/>
            <a:chExt cx="1923" cy="952"/>
          </a:xfrm>
        </p:grpSpPr>
        <p:sp>
          <p:nvSpPr>
            <p:cNvPr id="632898" name="Rectangle 66"/>
            <p:cNvSpPr>
              <a:spLocks noChangeArrowheads="1"/>
            </p:cNvSpPr>
            <p:nvPr/>
          </p:nvSpPr>
          <p:spPr bwMode="auto">
            <a:xfrm>
              <a:off x="432" y="1920"/>
              <a:ext cx="1923" cy="952"/>
            </a:xfrm>
            <a:prstGeom prst="rect">
              <a:avLst/>
            </a:prstGeom>
            <a:noFill/>
            <a:ln w="12700">
              <a:noFill/>
              <a:miter lim="800000"/>
            </a:ln>
            <a:effectLst/>
          </p:spPr>
          <p:txBody>
            <a:bodyPr wrap="none" lIns="63500" tIns="25400" rIns="63500" bIns="25400">
              <a:spAutoFit/>
            </a:bodyPr>
            <a:lstStyle/>
            <a:p>
              <a:r>
                <a:rPr lang="en-US" sz="2400">
                  <a:solidFill>
                    <a:schemeClr val="accent2"/>
                  </a:solidFill>
                </a:rPr>
                <a:t>   . . . 0001 1000</a:t>
              </a:r>
              <a:endParaRPr lang="en-US" sz="2400">
                <a:solidFill>
                  <a:schemeClr val="accent2"/>
                </a:solidFill>
              </a:endParaRPr>
            </a:p>
            <a:p>
              <a:r>
                <a:rPr lang="en-US" sz="2400">
                  <a:solidFill>
                    <a:schemeClr val="accent2"/>
                  </a:solidFill>
                </a:rPr>
                <a:t>+ . . . 1001 0100</a:t>
              </a:r>
              <a:endParaRPr lang="en-US" sz="2400">
                <a:solidFill>
                  <a:schemeClr val="accent2"/>
                </a:solidFill>
              </a:endParaRPr>
            </a:p>
            <a:p>
              <a:r>
                <a:rPr lang="en-US" sz="2400">
                  <a:solidFill>
                    <a:schemeClr val="accent2"/>
                  </a:solidFill>
                </a:rPr>
                <a:t>   . . . 1010 1100 =</a:t>
              </a:r>
              <a:endParaRPr lang="en-US" sz="2400">
                <a:solidFill>
                  <a:schemeClr val="accent2"/>
                </a:solidFill>
              </a:endParaRPr>
            </a:p>
            <a:p>
              <a:r>
                <a:rPr lang="en-US" sz="2400">
                  <a:solidFill>
                    <a:schemeClr val="accent2"/>
                  </a:solidFill>
                </a:rPr>
                <a:t>               0x120040ac</a:t>
              </a:r>
              <a:endParaRPr lang="en-US" sz="2400">
                <a:solidFill>
                  <a:schemeClr val="accent2"/>
                </a:solidFill>
              </a:endParaRPr>
            </a:p>
          </p:txBody>
        </p:sp>
        <p:sp>
          <p:nvSpPr>
            <p:cNvPr id="632899" name="Line 67"/>
            <p:cNvSpPr>
              <a:spLocks noChangeShapeType="1"/>
            </p:cNvSpPr>
            <p:nvPr/>
          </p:nvSpPr>
          <p:spPr bwMode="auto">
            <a:xfrm>
              <a:off x="672" y="2400"/>
              <a:ext cx="1200" cy="0"/>
            </a:xfrm>
            <a:prstGeom prst="line">
              <a:avLst/>
            </a:prstGeom>
            <a:noFill/>
            <a:ln w="28575">
              <a:solidFill>
                <a:schemeClr val="accent2"/>
              </a:solidFill>
              <a:round/>
            </a:ln>
            <a:effectLst/>
          </p:spPr>
          <p:txBody>
            <a:bodyPr/>
            <a:lstStyle/>
            <a:p>
              <a:endParaRPr lang="en-US"/>
            </a:p>
          </p:txBody>
        </p:sp>
      </p:grpSp>
      <p:grpSp>
        <p:nvGrpSpPr>
          <p:cNvPr id="9" name="Group 76"/>
          <p:cNvGrpSpPr/>
          <p:nvPr/>
        </p:nvGrpSpPr>
        <p:grpSpPr bwMode="auto">
          <a:xfrm>
            <a:off x="4114800" y="4038600"/>
            <a:ext cx="4114800" cy="431800"/>
            <a:chOff x="2592" y="2560"/>
            <a:chExt cx="2592" cy="272"/>
          </a:xfrm>
        </p:grpSpPr>
        <p:sp>
          <p:nvSpPr>
            <p:cNvPr id="632901" name="Line 69"/>
            <p:cNvSpPr>
              <a:spLocks noChangeShapeType="1"/>
            </p:cNvSpPr>
            <p:nvPr/>
          </p:nvSpPr>
          <p:spPr bwMode="auto">
            <a:xfrm>
              <a:off x="3120" y="2704"/>
              <a:ext cx="336" cy="0"/>
            </a:xfrm>
            <a:prstGeom prst="line">
              <a:avLst/>
            </a:prstGeom>
            <a:noFill/>
            <a:ln w="12700">
              <a:solidFill>
                <a:schemeClr val="tx1"/>
              </a:solidFill>
              <a:round/>
              <a:headEnd type="triangle" w="med" len="med"/>
            </a:ln>
            <a:effectLst/>
          </p:spPr>
          <p:txBody>
            <a:bodyPr/>
            <a:lstStyle/>
            <a:p>
              <a:endParaRPr lang="en-US"/>
            </a:p>
          </p:txBody>
        </p:sp>
        <p:sp>
          <p:nvSpPr>
            <p:cNvPr id="632902" name="Line 70"/>
            <p:cNvSpPr>
              <a:spLocks noChangeShapeType="1"/>
            </p:cNvSpPr>
            <p:nvPr/>
          </p:nvSpPr>
          <p:spPr bwMode="auto">
            <a:xfrm>
              <a:off x="3264" y="2608"/>
              <a:ext cx="1008" cy="0"/>
            </a:xfrm>
            <a:prstGeom prst="line">
              <a:avLst/>
            </a:prstGeom>
            <a:noFill/>
            <a:ln w="12700">
              <a:solidFill>
                <a:schemeClr val="tx1"/>
              </a:solidFill>
              <a:round/>
            </a:ln>
            <a:effectLst/>
          </p:spPr>
          <p:txBody>
            <a:bodyPr/>
            <a:lstStyle/>
            <a:p>
              <a:endParaRPr lang="en-US"/>
            </a:p>
          </p:txBody>
        </p:sp>
        <p:sp>
          <p:nvSpPr>
            <p:cNvPr id="632903" name="Line 71"/>
            <p:cNvSpPr>
              <a:spLocks noChangeShapeType="1"/>
            </p:cNvSpPr>
            <p:nvPr/>
          </p:nvSpPr>
          <p:spPr bwMode="auto">
            <a:xfrm>
              <a:off x="3264" y="2752"/>
              <a:ext cx="1008" cy="0"/>
            </a:xfrm>
            <a:prstGeom prst="line">
              <a:avLst/>
            </a:prstGeom>
            <a:noFill/>
            <a:ln w="12700">
              <a:solidFill>
                <a:schemeClr val="tx1"/>
              </a:solidFill>
              <a:round/>
            </a:ln>
            <a:effectLst/>
          </p:spPr>
          <p:txBody>
            <a:bodyPr/>
            <a:lstStyle/>
            <a:p>
              <a:endParaRPr lang="en-US"/>
            </a:p>
          </p:txBody>
        </p:sp>
        <p:sp>
          <p:nvSpPr>
            <p:cNvPr id="632905" name="Rectangle 73"/>
            <p:cNvSpPr>
              <a:spLocks noChangeArrowheads="1"/>
            </p:cNvSpPr>
            <p:nvPr/>
          </p:nvSpPr>
          <p:spPr bwMode="auto">
            <a:xfrm>
              <a:off x="4320" y="2560"/>
              <a:ext cx="864" cy="205"/>
            </a:xfrm>
            <a:prstGeom prst="rect">
              <a:avLst/>
            </a:prstGeom>
            <a:noFill/>
            <a:ln w="12700">
              <a:noFill/>
              <a:miter lim="800000"/>
            </a:ln>
            <a:effectLst/>
          </p:spPr>
          <p:txBody>
            <a:bodyPr wrap="none" lIns="63500" tIns="25400" rIns="63500" bIns="25400">
              <a:spAutoFit/>
            </a:bodyPr>
            <a:lstStyle/>
            <a:p>
              <a:r>
                <a:rPr lang="en-US">
                  <a:solidFill>
                    <a:schemeClr val="tx1"/>
                  </a:solidFill>
                </a:rPr>
                <a:t>0x120040ac</a:t>
              </a:r>
              <a:endParaRPr lang="en-US">
                <a:solidFill>
                  <a:schemeClr val="tx1"/>
                </a:solidFill>
              </a:endParaRPr>
            </a:p>
          </p:txBody>
        </p:sp>
        <p:sp>
          <p:nvSpPr>
            <p:cNvPr id="632906" name="Rectangle 74"/>
            <p:cNvSpPr>
              <a:spLocks noChangeArrowheads="1"/>
            </p:cNvSpPr>
            <p:nvPr/>
          </p:nvSpPr>
          <p:spPr bwMode="auto">
            <a:xfrm>
              <a:off x="2592" y="2608"/>
              <a:ext cx="560" cy="224"/>
            </a:xfrm>
            <a:prstGeom prst="rect">
              <a:avLst/>
            </a:prstGeom>
            <a:noFill/>
            <a:ln w="12700">
              <a:noFill/>
              <a:miter lim="800000"/>
            </a:ln>
            <a:effectLst/>
          </p:spPr>
          <p:txBody>
            <a:bodyPr wrap="none" lIns="63500" tIns="25400" rIns="63500" bIns="25400">
              <a:spAutoFit/>
            </a:bodyPr>
            <a:lstStyle/>
            <a:p>
              <a:r>
                <a:rPr lang="en-US" sz="2000">
                  <a:solidFill>
                    <a:schemeClr val="tx1"/>
                  </a:solidFill>
                  <a:latin typeface="Courier New" panose="02070309020205020404" pitchFamily="49" charset="0"/>
                </a:rPr>
                <a:t> $t0 </a:t>
              </a:r>
              <a:endParaRPr lang="en-US" sz="2000">
                <a:solidFill>
                  <a:schemeClr val="tx1"/>
                </a:solidFill>
                <a:latin typeface="Courier New" panose="02070309020205020404" pitchFamily="49" charset="0"/>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533400" y="304800"/>
            <a:ext cx="2930525" cy="422275"/>
          </a:xfrm>
        </p:spPr>
        <p:txBody>
          <a:bodyPr/>
          <a:lstStyle/>
          <a:p>
            <a:r>
              <a:rPr lang="en-US"/>
              <a:t>Byte Addresses</a:t>
            </a:r>
            <a:endParaRPr lang="en-US"/>
          </a:p>
        </p:txBody>
      </p:sp>
      <p:sp>
        <p:nvSpPr>
          <p:cNvPr id="594947" name="Rectangle 3"/>
          <p:cNvSpPr>
            <a:spLocks noGrp="1" noChangeArrowheads="1"/>
          </p:cNvSpPr>
          <p:nvPr>
            <p:ph type="body" idx="1"/>
          </p:nvPr>
        </p:nvSpPr>
        <p:spPr>
          <a:xfrm>
            <a:off x="685800" y="914400"/>
            <a:ext cx="7848600" cy="3238322"/>
          </a:xfrm>
        </p:spPr>
        <p:txBody>
          <a:bodyPr/>
          <a:lstStyle/>
          <a:p>
            <a:r>
              <a:rPr lang="en-US" dirty="0"/>
              <a:t>Since 8-bit bytes are so useful, most architectures address individual </a:t>
            </a:r>
            <a:r>
              <a:rPr lang="en-US" dirty="0">
                <a:solidFill>
                  <a:schemeClr val="accent1"/>
                </a:solidFill>
              </a:rPr>
              <a:t>bytes</a:t>
            </a:r>
            <a:r>
              <a:rPr lang="en-US" dirty="0"/>
              <a:t> in memory</a:t>
            </a:r>
            <a:endParaRPr lang="en-US" dirty="0"/>
          </a:p>
          <a:p>
            <a:pPr lvl="1"/>
            <a:r>
              <a:rPr lang="en-US" dirty="0" smtClean="0">
                <a:solidFill>
                  <a:schemeClr val="accent1"/>
                </a:solidFill>
              </a:rPr>
              <a:t>Alignment restriction </a:t>
            </a:r>
            <a:r>
              <a:rPr lang="en-US" dirty="0" smtClean="0"/>
              <a:t>- the </a:t>
            </a:r>
            <a:r>
              <a:rPr lang="en-US" dirty="0"/>
              <a:t>memory address of a </a:t>
            </a:r>
            <a:r>
              <a:rPr lang="en-US" dirty="0">
                <a:solidFill>
                  <a:schemeClr val="accent1"/>
                </a:solidFill>
              </a:rPr>
              <a:t>word</a:t>
            </a:r>
            <a:r>
              <a:rPr lang="en-US" dirty="0"/>
              <a:t> </a:t>
            </a:r>
            <a:r>
              <a:rPr lang="en-US" dirty="0" smtClean="0"/>
              <a:t>must be on natural word boundaries (a </a:t>
            </a:r>
            <a:r>
              <a:rPr lang="en-US" dirty="0"/>
              <a:t>multiple of 4 </a:t>
            </a:r>
            <a:r>
              <a:rPr lang="en-US" dirty="0" smtClean="0"/>
              <a:t>in MIPS-32)</a:t>
            </a:r>
            <a:endParaRPr lang="en-US" dirty="0"/>
          </a:p>
          <a:p>
            <a:r>
              <a:rPr lang="en-US" dirty="0">
                <a:solidFill>
                  <a:srgbClr val="00B7A5"/>
                </a:solidFill>
              </a:rPr>
              <a:t>Big </a:t>
            </a:r>
            <a:r>
              <a:rPr lang="en-US" dirty="0" err="1">
                <a:solidFill>
                  <a:srgbClr val="00B7A5"/>
                </a:solidFill>
              </a:rPr>
              <a:t>Endian</a:t>
            </a:r>
            <a:r>
              <a:rPr lang="en-US" dirty="0">
                <a:solidFill>
                  <a:srgbClr val="00B7A5"/>
                </a:solidFill>
              </a:rPr>
              <a:t>:</a:t>
            </a:r>
            <a:r>
              <a:rPr lang="en-US" dirty="0"/>
              <a:t>	 leftmost byte is word address</a:t>
            </a:r>
            <a:endParaRPr lang="en-US" dirty="0"/>
          </a:p>
          <a:p>
            <a:pPr lvl="2">
              <a:buFontTx/>
              <a:buNone/>
            </a:pPr>
            <a:r>
              <a:rPr lang="en-US" dirty="0"/>
              <a:t> IBM 360/370, Motorola 68k, </a:t>
            </a:r>
            <a:r>
              <a:rPr lang="en-US" dirty="0">
                <a:solidFill>
                  <a:schemeClr val="accent1"/>
                </a:solidFill>
              </a:rPr>
              <a:t>MIPS</a:t>
            </a:r>
            <a:r>
              <a:rPr lang="en-US" dirty="0"/>
              <a:t>, </a:t>
            </a:r>
            <a:r>
              <a:rPr lang="en-US" dirty="0" err="1"/>
              <a:t>Sparc</a:t>
            </a:r>
            <a:r>
              <a:rPr lang="en-US" dirty="0"/>
              <a:t>, HP PA</a:t>
            </a:r>
            <a:endParaRPr lang="en-US" sz="2000" dirty="0"/>
          </a:p>
          <a:p>
            <a:r>
              <a:rPr lang="en-US" dirty="0">
                <a:solidFill>
                  <a:schemeClr val="accent1"/>
                </a:solidFill>
              </a:rPr>
              <a:t>Little </a:t>
            </a:r>
            <a:r>
              <a:rPr lang="en-US" dirty="0" err="1">
                <a:solidFill>
                  <a:schemeClr val="accent1"/>
                </a:solidFill>
              </a:rPr>
              <a:t>Endian</a:t>
            </a:r>
            <a:r>
              <a:rPr lang="en-US" dirty="0"/>
              <a:t>:	rightmost byte is word address</a:t>
            </a:r>
            <a:endParaRPr lang="en-US" dirty="0"/>
          </a:p>
          <a:p>
            <a:pPr lvl="2">
              <a:buFontTx/>
              <a:buNone/>
            </a:pPr>
            <a:r>
              <a:rPr lang="en-US" dirty="0"/>
              <a:t>Intel 80x86, DEC </a:t>
            </a:r>
            <a:r>
              <a:rPr lang="en-US" dirty="0" err="1"/>
              <a:t>Vax</a:t>
            </a:r>
            <a:r>
              <a:rPr lang="en-US" dirty="0"/>
              <a:t>, DEC Alpha (Windows NT)</a:t>
            </a:r>
            <a:endParaRPr lang="en-US" dirty="0"/>
          </a:p>
        </p:txBody>
      </p:sp>
      <p:grpSp>
        <p:nvGrpSpPr>
          <p:cNvPr id="2" name="Group 4"/>
          <p:cNvGrpSpPr/>
          <p:nvPr/>
        </p:nvGrpSpPr>
        <p:grpSpPr bwMode="auto">
          <a:xfrm>
            <a:off x="1371600" y="4419600"/>
            <a:ext cx="5930900" cy="1579563"/>
            <a:chOff x="816" y="1632"/>
            <a:chExt cx="3736" cy="995"/>
          </a:xfrm>
        </p:grpSpPr>
        <p:sp>
          <p:nvSpPr>
            <p:cNvPr id="594949" name="Rectangle 5"/>
            <p:cNvSpPr>
              <a:spLocks noChangeArrowheads="1"/>
            </p:cNvSpPr>
            <p:nvPr/>
          </p:nvSpPr>
          <p:spPr bwMode="auto">
            <a:xfrm>
              <a:off x="1728" y="1968"/>
              <a:ext cx="1960" cy="280"/>
            </a:xfrm>
            <a:prstGeom prst="rect">
              <a:avLst/>
            </a:prstGeom>
            <a:noFill/>
            <a:ln w="12700">
              <a:solidFill>
                <a:schemeClr val="tx1"/>
              </a:solidFill>
              <a:miter lim="800000"/>
            </a:ln>
            <a:effectLst/>
          </p:spPr>
          <p:txBody>
            <a:bodyPr wrap="none" anchor="ctr"/>
            <a:lstStyle/>
            <a:p>
              <a:endParaRPr lang="en-US"/>
            </a:p>
          </p:txBody>
        </p:sp>
        <p:sp>
          <p:nvSpPr>
            <p:cNvPr id="594950" name="Line 6"/>
            <p:cNvSpPr>
              <a:spLocks noChangeShapeType="1"/>
            </p:cNvSpPr>
            <p:nvPr/>
          </p:nvSpPr>
          <p:spPr bwMode="auto">
            <a:xfrm>
              <a:off x="2688" y="1968"/>
              <a:ext cx="0" cy="280"/>
            </a:xfrm>
            <a:prstGeom prst="line">
              <a:avLst/>
            </a:prstGeom>
            <a:noFill/>
            <a:ln w="12700">
              <a:solidFill>
                <a:schemeClr val="tx1"/>
              </a:solidFill>
              <a:round/>
            </a:ln>
            <a:effectLst/>
          </p:spPr>
          <p:txBody>
            <a:bodyPr wrap="none" anchor="ctr"/>
            <a:lstStyle/>
            <a:p>
              <a:endParaRPr lang="en-US"/>
            </a:p>
          </p:txBody>
        </p:sp>
        <p:sp>
          <p:nvSpPr>
            <p:cNvPr id="594951" name="Line 7"/>
            <p:cNvSpPr>
              <a:spLocks noChangeShapeType="1"/>
            </p:cNvSpPr>
            <p:nvPr/>
          </p:nvSpPr>
          <p:spPr bwMode="auto">
            <a:xfrm>
              <a:off x="2208" y="1968"/>
              <a:ext cx="0" cy="280"/>
            </a:xfrm>
            <a:prstGeom prst="line">
              <a:avLst/>
            </a:prstGeom>
            <a:noFill/>
            <a:ln w="12700">
              <a:solidFill>
                <a:schemeClr val="tx1"/>
              </a:solidFill>
              <a:round/>
            </a:ln>
            <a:effectLst/>
          </p:spPr>
          <p:txBody>
            <a:bodyPr wrap="none" anchor="ctr"/>
            <a:lstStyle/>
            <a:p>
              <a:endParaRPr lang="en-US"/>
            </a:p>
          </p:txBody>
        </p:sp>
        <p:sp>
          <p:nvSpPr>
            <p:cNvPr id="594952" name="Line 8"/>
            <p:cNvSpPr>
              <a:spLocks noChangeShapeType="1"/>
            </p:cNvSpPr>
            <p:nvPr/>
          </p:nvSpPr>
          <p:spPr bwMode="auto">
            <a:xfrm>
              <a:off x="3168" y="1968"/>
              <a:ext cx="0" cy="280"/>
            </a:xfrm>
            <a:prstGeom prst="line">
              <a:avLst/>
            </a:prstGeom>
            <a:noFill/>
            <a:ln w="12700">
              <a:solidFill>
                <a:schemeClr val="tx1"/>
              </a:solidFill>
              <a:round/>
            </a:ln>
            <a:effectLst/>
          </p:spPr>
          <p:txBody>
            <a:bodyPr wrap="none" anchor="ctr"/>
            <a:lstStyle/>
            <a:p>
              <a:endParaRPr lang="en-US"/>
            </a:p>
          </p:txBody>
        </p:sp>
        <p:sp>
          <p:nvSpPr>
            <p:cNvPr id="594953" name="Rectangle 9"/>
            <p:cNvSpPr>
              <a:spLocks noChangeArrowheads="1"/>
            </p:cNvSpPr>
            <p:nvPr/>
          </p:nvSpPr>
          <p:spPr bwMode="auto">
            <a:xfrm>
              <a:off x="1248" y="2016"/>
              <a:ext cx="37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msb</a:t>
              </a:r>
              <a:endParaRPr lang="en-US" b="1">
                <a:solidFill>
                  <a:schemeClr val="tx1"/>
                </a:solidFill>
              </a:endParaRPr>
            </a:p>
          </p:txBody>
        </p:sp>
        <p:sp>
          <p:nvSpPr>
            <p:cNvPr id="594954" name="Rectangle 10"/>
            <p:cNvSpPr>
              <a:spLocks noChangeArrowheads="1"/>
            </p:cNvSpPr>
            <p:nvPr/>
          </p:nvSpPr>
          <p:spPr bwMode="auto">
            <a:xfrm>
              <a:off x="3792" y="2016"/>
              <a:ext cx="288"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lsb</a:t>
              </a:r>
              <a:endParaRPr lang="en-US" b="1">
                <a:solidFill>
                  <a:schemeClr val="tx1"/>
                </a:solidFill>
              </a:endParaRPr>
            </a:p>
          </p:txBody>
        </p:sp>
        <p:sp>
          <p:nvSpPr>
            <p:cNvPr id="594955" name="Rectangle 11"/>
            <p:cNvSpPr>
              <a:spLocks noChangeArrowheads="1"/>
            </p:cNvSpPr>
            <p:nvPr/>
          </p:nvSpPr>
          <p:spPr bwMode="auto">
            <a:xfrm>
              <a:off x="1920" y="1789"/>
              <a:ext cx="1640" cy="179"/>
            </a:xfrm>
            <a:prstGeom prst="rect">
              <a:avLst/>
            </a:prstGeom>
            <a:noFill/>
            <a:ln w="12700">
              <a:noFill/>
              <a:miter lim="800000"/>
            </a:ln>
            <a:effectLst/>
          </p:spPr>
          <p:txBody>
            <a:bodyPr wrap="none" lIns="63500" tIns="25400" rIns="63500" bIns="25400">
              <a:spAutoFit/>
            </a:bodyPr>
            <a:lstStyle/>
            <a:p>
              <a:pPr>
                <a:lnSpc>
                  <a:spcPct val="85000"/>
                </a:lnSpc>
              </a:pPr>
              <a:r>
                <a:rPr lang="en-US" b="1"/>
                <a:t>3          2          1           0</a:t>
              </a:r>
              <a:endParaRPr lang="en-US" b="1"/>
            </a:p>
          </p:txBody>
        </p:sp>
        <p:sp>
          <p:nvSpPr>
            <p:cNvPr id="594956" name="Rectangle 12"/>
            <p:cNvSpPr>
              <a:spLocks noChangeArrowheads="1"/>
            </p:cNvSpPr>
            <p:nvPr/>
          </p:nvSpPr>
          <p:spPr bwMode="auto">
            <a:xfrm>
              <a:off x="3216" y="1632"/>
              <a:ext cx="1336" cy="179"/>
            </a:xfrm>
            <a:prstGeom prst="rect">
              <a:avLst/>
            </a:prstGeom>
            <a:noFill/>
            <a:ln w="12700">
              <a:noFill/>
              <a:miter lim="800000"/>
            </a:ln>
            <a:effectLst/>
          </p:spPr>
          <p:txBody>
            <a:bodyPr wrap="none" lIns="63500" tIns="25400" rIns="63500" bIns="25400">
              <a:spAutoFit/>
            </a:bodyPr>
            <a:lstStyle/>
            <a:p>
              <a:pPr>
                <a:lnSpc>
                  <a:spcPct val="85000"/>
                </a:lnSpc>
              </a:pPr>
              <a:r>
                <a:rPr lang="en-US" b="1" i="1"/>
                <a:t>little endian byte 0</a:t>
              </a:r>
              <a:endParaRPr lang="en-US" b="1" i="1"/>
            </a:p>
          </p:txBody>
        </p:sp>
        <p:grpSp>
          <p:nvGrpSpPr>
            <p:cNvPr id="3" name="Group 13"/>
            <p:cNvGrpSpPr/>
            <p:nvPr/>
          </p:nvGrpSpPr>
          <p:grpSpPr bwMode="auto">
            <a:xfrm>
              <a:off x="816" y="2256"/>
              <a:ext cx="2696" cy="371"/>
              <a:chOff x="336" y="2688"/>
              <a:chExt cx="2696" cy="371"/>
            </a:xfrm>
          </p:grpSpPr>
          <p:sp>
            <p:nvSpPr>
              <p:cNvPr id="594958" name="Rectangle 14"/>
              <p:cNvSpPr>
                <a:spLocks noChangeArrowheads="1"/>
              </p:cNvSpPr>
              <p:nvPr/>
            </p:nvSpPr>
            <p:spPr bwMode="auto">
              <a:xfrm>
                <a:off x="1392" y="2688"/>
                <a:ext cx="1640"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rgbClr val="00B7A5"/>
                    </a:solidFill>
                  </a:rPr>
                  <a:t>0          1          2           3</a:t>
                </a:r>
                <a:endParaRPr lang="en-US" b="1">
                  <a:solidFill>
                    <a:srgbClr val="00B7A5"/>
                  </a:solidFill>
                </a:endParaRPr>
              </a:p>
            </p:txBody>
          </p:sp>
          <p:sp>
            <p:nvSpPr>
              <p:cNvPr id="594959" name="Rectangle 15"/>
              <p:cNvSpPr>
                <a:spLocks noChangeArrowheads="1"/>
              </p:cNvSpPr>
              <p:nvPr/>
            </p:nvSpPr>
            <p:spPr bwMode="auto">
              <a:xfrm>
                <a:off x="336" y="2880"/>
                <a:ext cx="1264" cy="179"/>
              </a:xfrm>
              <a:prstGeom prst="rect">
                <a:avLst/>
              </a:prstGeom>
              <a:noFill/>
              <a:ln w="12700">
                <a:noFill/>
                <a:miter lim="800000"/>
              </a:ln>
              <a:effectLst/>
            </p:spPr>
            <p:txBody>
              <a:bodyPr lIns="63500" tIns="25400" rIns="63500" bIns="25400">
                <a:spAutoFit/>
              </a:bodyPr>
              <a:lstStyle/>
              <a:p>
                <a:pPr>
                  <a:lnSpc>
                    <a:spcPct val="85000"/>
                  </a:lnSpc>
                </a:pPr>
                <a:r>
                  <a:rPr lang="en-US" b="1" i="1">
                    <a:solidFill>
                      <a:srgbClr val="00B7A5"/>
                    </a:solidFill>
                  </a:rPr>
                  <a:t>big endian byte 0</a:t>
                </a:r>
                <a:endParaRPr lang="en-US" b="1" i="1">
                  <a:solidFill>
                    <a:srgbClr val="00B7A5"/>
                  </a:solidFill>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533400" y="304800"/>
            <a:ext cx="7772400" cy="422275"/>
          </a:xfrm>
        </p:spPr>
        <p:txBody>
          <a:bodyPr/>
          <a:lstStyle/>
          <a:p>
            <a:r>
              <a:rPr lang="en-US"/>
              <a:t>Aside: Loading and Storing Bytes</a:t>
            </a:r>
            <a:endParaRPr lang="en-US"/>
          </a:p>
        </p:txBody>
      </p:sp>
      <p:sp>
        <p:nvSpPr>
          <p:cNvPr id="650243" name="Rectangle 3"/>
          <p:cNvSpPr>
            <a:spLocks noGrp="1" noChangeArrowheads="1"/>
          </p:cNvSpPr>
          <p:nvPr>
            <p:ph type="body" idx="1"/>
          </p:nvPr>
        </p:nvSpPr>
        <p:spPr>
          <a:xfrm>
            <a:off x="533400" y="914400"/>
            <a:ext cx="8229600" cy="1512888"/>
          </a:xfrm>
        </p:spPr>
        <p:txBody>
          <a:bodyPr/>
          <a:lstStyle/>
          <a:p>
            <a:r>
              <a:rPr lang="en-US"/>
              <a:t>MIPS provides special instructions to move bytes</a:t>
            </a:r>
            <a:endParaRPr lang="en-US"/>
          </a:p>
          <a:p>
            <a:pPr algn="ctr">
              <a:buFont typeface="Wingdings" panose="05000000000000000000" pitchFamily="2" charset="2"/>
              <a:buNone/>
            </a:pPr>
            <a:r>
              <a:rPr lang="en-US">
                <a:latin typeface="Courier New" panose="02070309020205020404" pitchFamily="49" charset="0"/>
              </a:rPr>
              <a:t>lb	$t0, 1($s3)  #load byte from memory</a:t>
            </a:r>
            <a:endParaRPr lang="en-US">
              <a:latin typeface="Courier New" panose="02070309020205020404" pitchFamily="49" charset="0"/>
            </a:endParaRPr>
          </a:p>
          <a:p>
            <a:pPr algn="ctr">
              <a:buFont typeface="Wingdings" panose="05000000000000000000" pitchFamily="2" charset="2"/>
              <a:buNone/>
            </a:pPr>
            <a:r>
              <a:rPr lang="en-US">
                <a:latin typeface="Courier New" panose="02070309020205020404" pitchFamily="49" charset="0"/>
              </a:rPr>
              <a:t>sb	$t0, 6($s3)  #store byte to  memory</a:t>
            </a:r>
            <a:endParaRPr lang="en-US">
              <a:latin typeface="Courier New" panose="02070309020205020404" pitchFamily="49" charset="0"/>
            </a:endParaRPr>
          </a:p>
        </p:txBody>
      </p:sp>
      <p:grpSp>
        <p:nvGrpSpPr>
          <p:cNvPr id="2" name="Group 4"/>
          <p:cNvGrpSpPr/>
          <p:nvPr/>
        </p:nvGrpSpPr>
        <p:grpSpPr bwMode="auto">
          <a:xfrm>
            <a:off x="1600200" y="2971800"/>
            <a:ext cx="5791200" cy="369888"/>
            <a:chOff x="1056" y="3024"/>
            <a:chExt cx="3648" cy="233"/>
          </a:xfrm>
        </p:grpSpPr>
        <p:sp>
          <p:nvSpPr>
            <p:cNvPr id="650245" name="Rectangle 5"/>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50246" name="Line 6"/>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7" name="Line 7"/>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8" name="Line 8"/>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50249" name="Text Box 9"/>
            <p:cNvSpPr txBox="1">
              <a:spLocks noChangeArrowheads="1"/>
            </p:cNvSpPr>
            <p:nvPr/>
          </p:nvSpPr>
          <p:spPr bwMode="auto">
            <a:xfrm>
              <a:off x="1152" y="3024"/>
              <a:ext cx="3046" cy="233"/>
            </a:xfrm>
            <a:prstGeom prst="rect">
              <a:avLst/>
            </a:prstGeom>
            <a:noFill/>
            <a:ln w="12700">
              <a:noFill/>
              <a:miter lim="800000"/>
            </a:ln>
            <a:effectLst/>
          </p:spPr>
          <p:txBody>
            <a:bodyPr wrap="none">
              <a:spAutoFit/>
            </a:bodyPr>
            <a:lstStyle/>
            <a:p>
              <a:r>
                <a:rPr lang="en-US" dirty="0" smtClean="0">
                  <a:solidFill>
                    <a:schemeClr val="tx1"/>
                  </a:solidFill>
                </a:rPr>
                <a:t>0x28          19             8                 </a:t>
              </a:r>
              <a:r>
                <a:rPr lang="en-US" dirty="0">
                  <a:solidFill>
                    <a:schemeClr val="tx1"/>
                  </a:solidFill>
                </a:rPr>
                <a:t>16 bit offset</a:t>
              </a:r>
              <a:endParaRPr lang="en-US" dirty="0">
                <a:solidFill>
                  <a:schemeClr val="tx1"/>
                </a:solidFill>
              </a:endParaRPr>
            </a:p>
          </p:txBody>
        </p:sp>
      </p:grpSp>
      <p:sp>
        <p:nvSpPr>
          <p:cNvPr id="650251" name="Rectangle 11"/>
          <p:cNvSpPr>
            <a:spLocks noChangeArrowheads="1"/>
          </p:cNvSpPr>
          <p:nvPr/>
        </p:nvSpPr>
        <p:spPr bwMode="auto">
          <a:xfrm>
            <a:off x="457200" y="3792538"/>
            <a:ext cx="8229600" cy="2611437"/>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en-US" sz="2400" dirty="0">
                <a:solidFill>
                  <a:schemeClr val="tx1"/>
                </a:solidFill>
              </a:rPr>
              <a:t>What 8 bits get loaded and stored?</a:t>
            </a:r>
            <a:endParaRPr lang="en-US" sz="2400" dirty="0">
              <a:solidFill>
                <a:schemeClr val="tx1"/>
              </a:solidFill>
            </a:endParaRPr>
          </a:p>
          <a:p>
            <a:pPr marL="741680" lvl="1" indent="-246380">
              <a:spcBef>
                <a:spcPct val="40000"/>
              </a:spcBef>
              <a:buClr>
                <a:schemeClr val="accent1"/>
              </a:buClr>
              <a:buSzPct val="75000"/>
              <a:buFont typeface="Monotype Sorts" pitchFamily="2" charset="2"/>
              <a:buChar char="l"/>
            </a:pPr>
            <a:r>
              <a:rPr lang="en-US" sz="2000" dirty="0">
                <a:solidFill>
                  <a:schemeClr val="tx1"/>
                </a:solidFill>
              </a:rPr>
              <a:t>load byte places the byte from memory in the rightmost 8 bits of the destination register</a:t>
            </a:r>
            <a:endParaRPr lang="en-US" sz="2000" dirty="0">
              <a:solidFill>
                <a:schemeClr val="tx1"/>
              </a:solidFill>
            </a:endParaRPr>
          </a:p>
          <a:p>
            <a:pPr marL="1146175" lvl="2" indent="-176530">
              <a:spcBef>
                <a:spcPct val="40000"/>
              </a:spcBef>
              <a:buClr>
                <a:schemeClr val="accent1"/>
              </a:buClr>
              <a:buSzPct val="100000"/>
              <a:buFontTx/>
              <a:buChar char="-"/>
            </a:pPr>
            <a:r>
              <a:rPr lang="en-US" dirty="0">
                <a:solidFill>
                  <a:schemeClr val="tx1"/>
                </a:solidFill>
              </a:rPr>
              <a:t>what happens to the other bits in the register?</a:t>
            </a:r>
            <a:endParaRPr lang="en-US" dirty="0">
              <a:solidFill>
                <a:schemeClr val="tx1"/>
              </a:solidFill>
            </a:endParaRPr>
          </a:p>
          <a:p>
            <a:pPr marL="741680" lvl="1" indent="-246380">
              <a:spcBef>
                <a:spcPct val="40000"/>
              </a:spcBef>
              <a:buClr>
                <a:schemeClr val="accent1"/>
              </a:buClr>
              <a:buSzPct val="75000"/>
              <a:buFont typeface="Monotype Sorts" pitchFamily="2" charset="2"/>
              <a:buChar char="l"/>
            </a:pPr>
            <a:r>
              <a:rPr lang="en-US" sz="2000" dirty="0">
                <a:solidFill>
                  <a:schemeClr val="tx1"/>
                </a:solidFill>
              </a:rPr>
              <a:t>store byte takes the byte from the rightmost 8 bits of a register and writes it to a byte in memory</a:t>
            </a:r>
            <a:endParaRPr lang="en-US" sz="2000" dirty="0">
              <a:solidFill>
                <a:schemeClr val="tx1"/>
              </a:solidFill>
            </a:endParaRPr>
          </a:p>
          <a:p>
            <a:pPr marL="1146175" lvl="2" indent="-176530">
              <a:spcBef>
                <a:spcPct val="40000"/>
              </a:spcBef>
              <a:buClr>
                <a:schemeClr val="accent1"/>
              </a:buClr>
              <a:buSzPct val="100000"/>
              <a:buFontTx/>
              <a:buChar char="-"/>
            </a:pPr>
            <a:r>
              <a:rPr lang="en-US" dirty="0">
                <a:solidFill>
                  <a:schemeClr val="tx1"/>
                </a:solidFill>
              </a:rPr>
              <a:t>what happens to the other bits in the memory word?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761859" name="Rectangle 3"/>
          <p:cNvSpPr>
            <a:spLocks noGrp="1" noChangeArrowheads="1"/>
          </p:cNvSpPr>
          <p:nvPr>
            <p:ph type="body" idx="1"/>
          </p:nvPr>
        </p:nvSpPr>
        <p:spPr>
          <a:xfrm>
            <a:off x="533400" y="3048000"/>
            <a:ext cx="8382000" cy="3124200"/>
          </a:xfrm>
          <a:noFill/>
        </p:spPr>
        <p:txBody>
          <a:bodyPr lIns="90488" tIns="44450" rIns="90488" bIns="44450"/>
          <a:lstStyle/>
          <a:p>
            <a:pPr marL="342900" indent="-342900">
              <a:buFont typeface="Wingdings" panose="05000000000000000000" pitchFamily="2" charset="2"/>
              <a:buNone/>
            </a:pPr>
            <a:r>
              <a:rPr lang="en-US" dirty="0"/>
              <a:t>	      </a:t>
            </a:r>
            <a:r>
              <a:rPr lang="en-US" dirty="0" err="1">
                <a:latin typeface="Courier New" panose="02070309020205020404" pitchFamily="49" charset="0"/>
              </a:rPr>
              <a:t>addi</a:t>
            </a:r>
            <a:r>
              <a:rPr lang="en-US" dirty="0">
                <a:latin typeface="Courier New" panose="02070309020205020404" pitchFamily="49" charset="0"/>
              </a:rPr>
              <a:t>	$sp, $sp, 4	#$sp = $sp + 4</a:t>
            </a:r>
            <a:endParaRPr lang="en-US" dirty="0">
              <a:latin typeface="Courier New" panose="02070309020205020404" pitchFamily="49" charset="0"/>
            </a:endParaRPr>
          </a:p>
          <a:p>
            <a:pPr marL="342900" indent="-342900">
              <a:buFont typeface="Wingdings" panose="05000000000000000000" pitchFamily="2" charset="2"/>
              <a:buNone/>
            </a:pPr>
            <a:r>
              <a:rPr lang="en-US" dirty="0">
                <a:latin typeface="Courier New" panose="02070309020205020404" pitchFamily="49" charset="0"/>
              </a:rPr>
              <a:t>    </a:t>
            </a:r>
            <a:r>
              <a:rPr lang="en-US" dirty="0"/>
              <a:t>  </a:t>
            </a:r>
            <a:r>
              <a:rPr lang="en-US" dirty="0" err="1">
                <a:latin typeface="Courier New" panose="02070309020205020404" pitchFamily="49" charset="0"/>
              </a:rPr>
              <a:t>slti</a:t>
            </a:r>
            <a:r>
              <a:rPr lang="en-US" dirty="0">
                <a:latin typeface="Courier New" panose="02070309020205020404" pitchFamily="49" charset="0"/>
              </a:rPr>
              <a:t> $t0, $s2, 15	#$t0 = 1 if $s2&lt;15</a:t>
            </a:r>
            <a:endParaRPr lang="en-US" dirty="0"/>
          </a:p>
          <a:p>
            <a:pPr marL="342900" indent="-342900"/>
            <a:r>
              <a:rPr lang="en-US" dirty="0"/>
              <a:t>Machine format (</a:t>
            </a:r>
            <a:r>
              <a:rPr lang="en-US" dirty="0">
                <a:solidFill>
                  <a:schemeClr val="accent1"/>
                </a:solidFill>
              </a:rPr>
              <a:t>I</a:t>
            </a:r>
            <a:r>
              <a:rPr lang="en-US" dirty="0"/>
              <a:t> format):</a:t>
            </a:r>
            <a:endParaRPr lang="en-US" dirty="0"/>
          </a:p>
        </p:txBody>
      </p:sp>
      <p:sp>
        <p:nvSpPr>
          <p:cNvPr id="761860" name="Rectangle 4"/>
          <p:cNvSpPr>
            <a:spLocks noGrp="1" noChangeArrowheads="1"/>
          </p:cNvSpPr>
          <p:nvPr>
            <p:ph type="title"/>
          </p:nvPr>
        </p:nvSpPr>
        <p:spPr>
          <a:noFill/>
        </p:spPr>
        <p:txBody>
          <a:bodyPr lIns="90488" tIns="44450" rIns="90488" bIns="44450" anchor="ctr"/>
          <a:lstStyle/>
          <a:p>
            <a:r>
              <a:rPr lang="en-US"/>
              <a:t>MIPS Immediate Instructions</a:t>
            </a:r>
            <a:endParaRPr lang="en-US"/>
          </a:p>
        </p:txBody>
      </p:sp>
      <p:grpSp>
        <p:nvGrpSpPr>
          <p:cNvPr id="2" name="Group 22"/>
          <p:cNvGrpSpPr/>
          <p:nvPr/>
        </p:nvGrpSpPr>
        <p:grpSpPr bwMode="auto">
          <a:xfrm>
            <a:off x="1371600" y="4800609"/>
            <a:ext cx="5791200" cy="369888"/>
            <a:chOff x="912" y="2304"/>
            <a:chExt cx="3648" cy="233"/>
          </a:xfrm>
        </p:grpSpPr>
        <p:sp>
          <p:nvSpPr>
            <p:cNvPr id="761861" name="Rectangle 5"/>
            <p:cNvSpPr>
              <a:spLocks noChangeArrowheads="1"/>
            </p:cNvSpPr>
            <p:nvPr/>
          </p:nvSpPr>
          <p:spPr bwMode="auto">
            <a:xfrm>
              <a:off x="912" y="2313"/>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61862" name="Line 6"/>
            <p:cNvSpPr>
              <a:spLocks noChangeShapeType="1"/>
            </p:cNvSpPr>
            <p:nvPr/>
          </p:nvSpPr>
          <p:spPr bwMode="auto">
            <a:xfrm>
              <a:off x="1584" y="2313"/>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761863" name="Text Box 7"/>
            <p:cNvSpPr txBox="1">
              <a:spLocks noChangeArrowheads="1"/>
            </p:cNvSpPr>
            <p:nvPr/>
          </p:nvSpPr>
          <p:spPr bwMode="auto">
            <a:xfrm>
              <a:off x="1104" y="2304"/>
              <a:ext cx="2661" cy="233"/>
            </a:xfrm>
            <a:prstGeom prst="rect">
              <a:avLst/>
            </a:prstGeom>
            <a:noFill/>
            <a:ln w="12700">
              <a:noFill/>
              <a:miter lim="800000"/>
            </a:ln>
            <a:effectLst/>
          </p:spPr>
          <p:txBody>
            <a:bodyPr wrap="none">
              <a:spAutoFit/>
            </a:bodyPr>
            <a:lstStyle/>
            <a:p>
              <a:r>
                <a:rPr lang="en-US" dirty="0" smtClean="0">
                  <a:solidFill>
                    <a:schemeClr val="tx1"/>
                  </a:solidFill>
                </a:rPr>
                <a:t>0x0A          18          8                     0x0F</a:t>
              </a:r>
              <a:endParaRPr lang="en-US" dirty="0">
                <a:solidFill>
                  <a:schemeClr val="tx1"/>
                </a:solidFill>
              </a:endParaRPr>
            </a:p>
          </p:txBody>
        </p:sp>
        <p:sp>
          <p:nvSpPr>
            <p:cNvPr id="761869" name="Line 13"/>
            <p:cNvSpPr>
              <a:spLocks noChangeShapeType="1"/>
            </p:cNvSpPr>
            <p:nvPr/>
          </p:nvSpPr>
          <p:spPr bwMode="auto">
            <a:xfrm>
              <a:off x="2160" y="2313"/>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761870" name="Line 14"/>
            <p:cNvSpPr>
              <a:spLocks noChangeShapeType="1"/>
            </p:cNvSpPr>
            <p:nvPr/>
          </p:nvSpPr>
          <p:spPr bwMode="auto">
            <a:xfrm>
              <a:off x="2736" y="2313"/>
              <a:ext cx="0" cy="183"/>
            </a:xfrm>
            <a:prstGeom prst="line">
              <a:avLst/>
            </a:prstGeom>
            <a:noFill/>
            <a:ln w="12700">
              <a:solidFill>
                <a:schemeClr val="tx1"/>
              </a:solidFill>
              <a:round/>
            </a:ln>
            <a:effectLst/>
          </p:spPr>
          <p:txBody>
            <a:bodyPr/>
            <a:lstStyle/>
            <a:p>
              <a:endParaRPr lang="en-US">
                <a:solidFill>
                  <a:schemeClr val="tx1"/>
                </a:solidFill>
              </a:endParaRPr>
            </a:p>
          </p:txBody>
        </p:sp>
      </p:grpSp>
      <p:sp>
        <p:nvSpPr>
          <p:cNvPr id="761879" name="Rectangle 23"/>
          <p:cNvSpPr>
            <a:spLocks noChangeArrowheads="1"/>
          </p:cNvSpPr>
          <p:nvPr/>
        </p:nvSpPr>
        <p:spPr bwMode="auto">
          <a:xfrm>
            <a:off x="533400" y="762000"/>
            <a:ext cx="7924800" cy="22098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Small constants are used often in typical code</a:t>
            </a:r>
            <a:endParaRPr lang="en-US" sz="2000">
              <a:solidFill>
                <a:schemeClr val="tx1"/>
              </a:solidFill>
            </a:endParaRPr>
          </a:p>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Possible approaches?</a:t>
            </a:r>
            <a:endParaRPr lang="en-US" sz="240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en-US" sz="2000">
                <a:solidFill>
                  <a:schemeClr val="tx1"/>
                </a:solidFill>
              </a:rPr>
              <a:t>put “typical constants” in memory and load them </a:t>
            </a:r>
            <a:endParaRPr lang="en-US" sz="200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en-US" sz="2000">
                <a:solidFill>
                  <a:schemeClr val="tx1"/>
                </a:solidFill>
              </a:rPr>
              <a:t>create hard-wired registers (like $zero) for constants like 1</a:t>
            </a:r>
            <a:endParaRPr lang="en-US" sz="200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en-US" sz="2000"/>
              <a:t>have special instructions that contain constants !</a:t>
            </a:r>
            <a:endParaRPr lang="en-US" sz="2000"/>
          </a:p>
        </p:txBody>
      </p:sp>
      <p:sp>
        <p:nvSpPr>
          <p:cNvPr id="761880" name="Rectangle 24"/>
          <p:cNvSpPr>
            <a:spLocks noChangeArrowheads="1"/>
          </p:cNvSpPr>
          <p:nvPr/>
        </p:nvSpPr>
        <p:spPr bwMode="auto">
          <a:xfrm>
            <a:off x="609600" y="5334000"/>
            <a:ext cx="8382000" cy="9144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The constant is kept </a:t>
            </a:r>
            <a:r>
              <a:rPr lang="en-US" sz="2400"/>
              <a:t>inside</a:t>
            </a:r>
            <a:r>
              <a:rPr lang="en-US" sz="2400">
                <a:solidFill>
                  <a:schemeClr val="tx1"/>
                </a:solidFill>
              </a:rPr>
              <a:t> the instruction itself!</a:t>
            </a:r>
            <a:endParaRPr lang="en-US" sz="2400">
              <a:solidFill>
                <a:schemeClr val="tx1"/>
              </a:solidFill>
            </a:endParaRPr>
          </a:p>
          <a:p>
            <a:pPr marL="742950" lvl="1" indent="-285750">
              <a:lnSpc>
                <a:spcPct val="85000"/>
              </a:lnSpc>
              <a:spcBef>
                <a:spcPct val="40000"/>
              </a:spcBef>
              <a:buClr>
                <a:schemeClr val="accent1"/>
              </a:buClr>
              <a:buSzPct val="75000"/>
              <a:buFont typeface="Monotype Sorts" pitchFamily="2" charset="2"/>
              <a:buChar char="l"/>
            </a:pPr>
            <a:r>
              <a:rPr lang="en-US" sz="2000">
                <a:solidFill>
                  <a:schemeClr val="tx1"/>
                </a:solidFill>
              </a:rPr>
              <a:t>Immediate format </a:t>
            </a:r>
            <a:r>
              <a:rPr lang="en-US" sz="2000"/>
              <a:t>limits </a:t>
            </a:r>
            <a:r>
              <a:rPr lang="en-US" sz="2000">
                <a:solidFill>
                  <a:schemeClr val="tx1"/>
                </a:solidFill>
              </a:rPr>
              <a:t>values to the range +2</a:t>
            </a:r>
            <a:r>
              <a:rPr lang="en-US" sz="2000" baseline="30000">
                <a:solidFill>
                  <a:schemeClr val="tx1"/>
                </a:solidFill>
              </a:rPr>
              <a:t>15</a:t>
            </a:r>
            <a:r>
              <a:rPr lang="en-US" sz="2000">
                <a:solidFill>
                  <a:schemeClr val="tx1"/>
                </a:solidFill>
              </a:rPr>
              <a:t>–1 to -2</a:t>
            </a:r>
            <a:r>
              <a:rPr lang="en-US" sz="2000" baseline="30000">
                <a:solidFill>
                  <a:schemeClr val="tx1"/>
                </a:solidFill>
              </a:rPr>
              <a:t>15</a:t>
            </a:r>
            <a:r>
              <a:rPr lang="en-US" sz="2000">
                <a:solidFill>
                  <a:schemeClr val="tx1"/>
                </a:solidFill>
              </a:rPr>
              <a:t>	</a:t>
            </a:r>
            <a:endParaRPr lang="en-US" sz="2000">
              <a:solidFill>
                <a:schemeClr val="tx1"/>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8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ChangeArrowheads="1"/>
          </p:cNvSpPr>
          <p:nvPr/>
        </p:nvSpPr>
        <p:spPr bwMode="auto">
          <a:xfrm>
            <a:off x="225425" y="312738"/>
            <a:ext cx="4259263" cy="477837"/>
          </a:xfrm>
          <a:prstGeom prst="rect">
            <a:avLst/>
          </a:prstGeom>
          <a:noFill/>
          <a:ln w="12700">
            <a:noFill/>
            <a:miter lim="800000"/>
          </a:ln>
          <a:effectLst/>
        </p:spPr>
        <p:txBody>
          <a:bodyPr wrap="none" anchor="ctr"/>
          <a:lstStyle/>
          <a:p>
            <a:endParaRPr lang="en-US"/>
          </a:p>
        </p:txBody>
      </p:sp>
      <p:sp>
        <p:nvSpPr>
          <p:cNvPr id="765955" name="Rectangle 3"/>
          <p:cNvSpPr>
            <a:spLocks noGrp="1" noChangeArrowheads="1"/>
          </p:cNvSpPr>
          <p:nvPr>
            <p:ph type="body" idx="1"/>
          </p:nvPr>
        </p:nvSpPr>
        <p:spPr>
          <a:xfrm>
            <a:off x="533400" y="838200"/>
            <a:ext cx="8153400" cy="5562600"/>
          </a:xfrm>
          <a:noFill/>
        </p:spPr>
        <p:txBody>
          <a:bodyPr lIns="90488" tIns="44450" rIns="90488" bIns="44450"/>
          <a:lstStyle/>
          <a:p>
            <a:pPr marL="342900" indent="-342900"/>
            <a:r>
              <a:rPr lang="en-US" dirty="0"/>
              <a:t>We'd also like to be able to load a 32 bit constant into a register, for this we must use two instructions</a:t>
            </a:r>
            <a:endParaRPr lang="en-US" dirty="0"/>
          </a:p>
          <a:p>
            <a:pPr marL="342900" indent="-342900">
              <a:lnSpc>
                <a:spcPct val="100000"/>
              </a:lnSpc>
            </a:pPr>
            <a:r>
              <a:rPr lang="en-US" dirty="0"/>
              <a:t>a new "load upper immediate" instruction</a:t>
            </a:r>
            <a:endParaRPr lang="en-US" dirty="0"/>
          </a:p>
          <a:p>
            <a:pPr marL="342900" indent="-342900">
              <a:lnSpc>
                <a:spcPct val="100000"/>
              </a:lnSpc>
              <a:buFont typeface="Wingdings" panose="05000000000000000000" pitchFamily="2" charset="2"/>
              <a:buNone/>
            </a:pPr>
            <a:r>
              <a:rPr lang="en-US" dirty="0">
                <a:latin typeface="Courier New" panose="02070309020205020404" pitchFamily="49" charset="0"/>
              </a:rPr>
              <a:t>		</a:t>
            </a:r>
            <a:r>
              <a:rPr lang="en-US" dirty="0" err="1">
                <a:latin typeface="Courier New" panose="02070309020205020404" pitchFamily="49" charset="0"/>
              </a:rPr>
              <a:t>lui</a:t>
            </a:r>
            <a:r>
              <a:rPr lang="en-US" dirty="0">
                <a:latin typeface="Courier New" panose="02070309020205020404" pitchFamily="49" charset="0"/>
              </a:rPr>
              <a:t> $t0, 1010101010101010</a:t>
            </a:r>
            <a:endParaRPr lang="en-US" dirty="0">
              <a:latin typeface="Courier New" panose="02070309020205020404" pitchFamily="49" charset="0"/>
            </a:endParaRPr>
          </a:p>
          <a:p>
            <a:pPr marL="342900" indent="-342900"/>
            <a:endParaRPr lang="en-US" dirty="0"/>
          </a:p>
          <a:p>
            <a:pPr marL="342900" indent="-342900">
              <a:lnSpc>
                <a:spcPct val="100000"/>
              </a:lnSpc>
            </a:pPr>
            <a:r>
              <a:rPr lang="en-US" dirty="0"/>
              <a:t>Then must get the lower order bits right, use                  	</a:t>
            </a:r>
            <a:r>
              <a:rPr lang="en-US" dirty="0" err="1">
                <a:latin typeface="Courier New" panose="02070309020205020404" pitchFamily="49" charset="0"/>
              </a:rPr>
              <a:t>ori</a:t>
            </a:r>
            <a:r>
              <a:rPr lang="en-US" dirty="0">
                <a:latin typeface="Courier New" panose="02070309020205020404" pitchFamily="49" charset="0"/>
              </a:rPr>
              <a:t> $t0, $t0, 1010101010101010</a:t>
            </a:r>
            <a:endParaRPr lang="en-US" dirty="0">
              <a:latin typeface="Courier New" panose="02070309020205020404" pitchFamily="49" charset="0"/>
            </a:endParaRPr>
          </a:p>
        </p:txBody>
      </p:sp>
      <p:sp>
        <p:nvSpPr>
          <p:cNvPr id="765956" name="Rectangle 4"/>
          <p:cNvSpPr>
            <a:spLocks noGrp="1" noChangeArrowheads="1"/>
          </p:cNvSpPr>
          <p:nvPr>
            <p:ph type="title"/>
          </p:nvPr>
        </p:nvSpPr>
        <p:spPr>
          <a:noFill/>
        </p:spPr>
        <p:txBody>
          <a:bodyPr lIns="90488" tIns="44450" rIns="90488" bIns="44450" anchor="ctr"/>
          <a:lstStyle/>
          <a:p>
            <a:r>
              <a:rPr lang="en-US"/>
              <a:t>Aside:  How About Larger Constants?</a:t>
            </a:r>
            <a:endParaRPr lang="en-US"/>
          </a:p>
        </p:txBody>
      </p:sp>
      <p:sp>
        <p:nvSpPr>
          <p:cNvPr id="765957" name="Rectangle 5"/>
          <p:cNvSpPr>
            <a:spLocks noChangeArrowheads="1"/>
          </p:cNvSpPr>
          <p:nvPr/>
        </p:nvSpPr>
        <p:spPr bwMode="auto">
          <a:xfrm>
            <a:off x="1524000" y="3048000"/>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65958" name="Line 6"/>
          <p:cNvSpPr>
            <a:spLocks noChangeShapeType="1"/>
          </p:cNvSpPr>
          <p:nvPr/>
        </p:nvSpPr>
        <p:spPr bwMode="auto">
          <a:xfrm>
            <a:off x="25908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59" name="Text Box 7"/>
          <p:cNvSpPr txBox="1">
            <a:spLocks noChangeArrowheads="1"/>
          </p:cNvSpPr>
          <p:nvPr/>
        </p:nvSpPr>
        <p:spPr bwMode="auto">
          <a:xfrm>
            <a:off x="1828800" y="3048000"/>
            <a:ext cx="5121915" cy="369332"/>
          </a:xfrm>
          <a:prstGeom prst="rect">
            <a:avLst/>
          </a:prstGeom>
          <a:noFill/>
          <a:ln w="12700">
            <a:noFill/>
            <a:miter lim="800000"/>
          </a:ln>
          <a:effectLst/>
        </p:spPr>
        <p:txBody>
          <a:bodyPr wrap="none">
            <a:spAutoFit/>
          </a:bodyPr>
          <a:lstStyle/>
          <a:p>
            <a:r>
              <a:rPr lang="en-US" dirty="0">
                <a:solidFill>
                  <a:schemeClr val="tx1"/>
                </a:solidFill>
              </a:rPr>
              <a:t>16             0           8           </a:t>
            </a:r>
            <a:r>
              <a:rPr lang="en-US" dirty="0" smtClean="0">
                <a:solidFill>
                  <a:schemeClr val="tx1"/>
                </a:solidFill>
              </a:rPr>
              <a:t>1010101010101010</a:t>
            </a:r>
            <a:r>
              <a:rPr lang="en-US" baseline="-25000" dirty="0" smtClean="0">
                <a:solidFill>
                  <a:schemeClr val="tx1"/>
                </a:solidFill>
              </a:rPr>
              <a:t>2</a:t>
            </a:r>
            <a:endParaRPr lang="en-US" baseline="-25000" dirty="0">
              <a:solidFill>
                <a:schemeClr val="tx1"/>
              </a:solidFill>
            </a:endParaRPr>
          </a:p>
        </p:txBody>
      </p:sp>
      <p:sp>
        <p:nvSpPr>
          <p:cNvPr id="765960" name="Line 8"/>
          <p:cNvSpPr>
            <a:spLocks noChangeShapeType="1"/>
          </p:cNvSpPr>
          <p:nvPr/>
        </p:nvSpPr>
        <p:spPr bwMode="auto">
          <a:xfrm>
            <a:off x="35052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61" name="Line 9"/>
          <p:cNvSpPr>
            <a:spLocks noChangeShapeType="1"/>
          </p:cNvSpPr>
          <p:nvPr/>
        </p:nvSpPr>
        <p:spPr bwMode="auto">
          <a:xfrm>
            <a:off x="4419600" y="3048000"/>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65962" name="Rectangle 10"/>
          <p:cNvSpPr>
            <a:spLocks noChangeArrowheads="1"/>
          </p:cNvSpPr>
          <p:nvPr/>
        </p:nvSpPr>
        <p:spPr bwMode="auto">
          <a:xfrm>
            <a:off x="1524000" y="4724400"/>
            <a:ext cx="5791200" cy="292100"/>
          </a:xfrm>
          <a:prstGeom prst="rect">
            <a:avLst/>
          </a:prstGeom>
          <a:noFill/>
          <a:ln w="12700">
            <a:solidFill>
              <a:schemeClr val="tx1"/>
            </a:solidFill>
            <a:miter lim="800000"/>
          </a:ln>
          <a:effectLst/>
        </p:spPr>
        <p:txBody>
          <a:bodyPr wrap="none" anchor="ctr"/>
          <a:lstStyle/>
          <a:p>
            <a:endParaRPr lang="en-US"/>
          </a:p>
        </p:txBody>
      </p:sp>
      <p:sp>
        <p:nvSpPr>
          <p:cNvPr id="765963" name="Rectangle 11"/>
          <p:cNvSpPr>
            <a:spLocks noChangeArrowheads="1"/>
          </p:cNvSpPr>
          <p:nvPr/>
        </p:nvSpPr>
        <p:spPr bwMode="auto">
          <a:xfrm>
            <a:off x="1524000" y="5257800"/>
            <a:ext cx="5791200" cy="292100"/>
          </a:xfrm>
          <a:prstGeom prst="rect">
            <a:avLst/>
          </a:prstGeom>
          <a:noFill/>
          <a:ln w="12700">
            <a:solidFill>
              <a:schemeClr val="tx1"/>
            </a:solidFill>
            <a:miter lim="800000"/>
          </a:ln>
          <a:effectLst/>
        </p:spPr>
        <p:txBody>
          <a:bodyPr wrap="none" anchor="ctr"/>
          <a:lstStyle/>
          <a:p>
            <a:endParaRPr lang="en-US"/>
          </a:p>
        </p:txBody>
      </p:sp>
      <p:sp>
        <p:nvSpPr>
          <p:cNvPr id="765964" name="Rectangle 12"/>
          <p:cNvSpPr>
            <a:spLocks noChangeArrowheads="1"/>
          </p:cNvSpPr>
          <p:nvPr/>
        </p:nvSpPr>
        <p:spPr bwMode="auto">
          <a:xfrm>
            <a:off x="1524000" y="6019800"/>
            <a:ext cx="5791200" cy="292100"/>
          </a:xfrm>
          <a:prstGeom prst="rect">
            <a:avLst/>
          </a:prstGeom>
          <a:noFill/>
          <a:ln w="12700">
            <a:solidFill>
              <a:schemeClr val="tx1"/>
            </a:solidFill>
            <a:miter lim="800000"/>
          </a:ln>
          <a:effectLst/>
        </p:spPr>
        <p:txBody>
          <a:bodyPr wrap="none" anchor="ctr"/>
          <a:lstStyle/>
          <a:p>
            <a:endParaRPr lang="en-US"/>
          </a:p>
        </p:txBody>
      </p:sp>
      <p:sp>
        <p:nvSpPr>
          <p:cNvPr id="765965" name="Text Box 13"/>
          <p:cNvSpPr txBox="1">
            <a:spLocks noChangeArrowheads="1"/>
          </p:cNvSpPr>
          <p:nvPr/>
        </p:nvSpPr>
        <p:spPr bwMode="auto">
          <a:xfrm>
            <a:off x="1828800" y="4724400"/>
            <a:ext cx="2216150" cy="366713"/>
          </a:xfrm>
          <a:prstGeom prst="rect">
            <a:avLst/>
          </a:prstGeom>
          <a:noFill/>
          <a:ln w="12700">
            <a:noFill/>
            <a:miter lim="800000"/>
          </a:ln>
          <a:effectLst/>
        </p:spPr>
        <p:txBody>
          <a:bodyPr wrap="none">
            <a:spAutoFit/>
          </a:bodyPr>
          <a:lstStyle/>
          <a:p>
            <a:r>
              <a:rPr lang="en-US">
                <a:solidFill>
                  <a:schemeClr val="tx1"/>
                </a:solidFill>
              </a:rPr>
              <a:t>1010101010101010</a:t>
            </a:r>
            <a:endParaRPr lang="en-US">
              <a:solidFill>
                <a:schemeClr val="tx1"/>
              </a:solidFill>
            </a:endParaRPr>
          </a:p>
        </p:txBody>
      </p:sp>
      <p:sp>
        <p:nvSpPr>
          <p:cNvPr id="765966" name="Line 14"/>
          <p:cNvSpPr>
            <a:spLocks noChangeShapeType="1"/>
          </p:cNvSpPr>
          <p:nvPr/>
        </p:nvSpPr>
        <p:spPr bwMode="auto">
          <a:xfrm>
            <a:off x="4419600" y="4724400"/>
            <a:ext cx="0" cy="290513"/>
          </a:xfrm>
          <a:prstGeom prst="line">
            <a:avLst/>
          </a:prstGeom>
          <a:noFill/>
          <a:ln w="12700">
            <a:solidFill>
              <a:schemeClr val="tx1"/>
            </a:solidFill>
            <a:round/>
          </a:ln>
          <a:effectLst/>
        </p:spPr>
        <p:txBody>
          <a:bodyPr/>
          <a:lstStyle/>
          <a:p>
            <a:endParaRPr lang="en-US"/>
          </a:p>
        </p:txBody>
      </p:sp>
      <p:sp>
        <p:nvSpPr>
          <p:cNvPr id="765967" name="Line 15"/>
          <p:cNvSpPr>
            <a:spLocks noChangeShapeType="1"/>
          </p:cNvSpPr>
          <p:nvPr/>
        </p:nvSpPr>
        <p:spPr bwMode="auto">
          <a:xfrm>
            <a:off x="4419600" y="5257800"/>
            <a:ext cx="0" cy="290513"/>
          </a:xfrm>
          <a:prstGeom prst="line">
            <a:avLst/>
          </a:prstGeom>
          <a:noFill/>
          <a:ln w="12700">
            <a:solidFill>
              <a:schemeClr val="tx1"/>
            </a:solidFill>
            <a:round/>
          </a:ln>
          <a:effectLst/>
        </p:spPr>
        <p:txBody>
          <a:bodyPr/>
          <a:lstStyle/>
          <a:p>
            <a:endParaRPr lang="en-US"/>
          </a:p>
        </p:txBody>
      </p:sp>
      <p:sp>
        <p:nvSpPr>
          <p:cNvPr id="765968" name="Line 16"/>
          <p:cNvSpPr>
            <a:spLocks noChangeShapeType="1"/>
          </p:cNvSpPr>
          <p:nvPr/>
        </p:nvSpPr>
        <p:spPr bwMode="auto">
          <a:xfrm>
            <a:off x="4419600" y="6019800"/>
            <a:ext cx="0" cy="290513"/>
          </a:xfrm>
          <a:prstGeom prst="line">
            <a:avLst/>
          </a:prstGeom>
          <a:noFill/>
          <a:ln w="12700">
            <a:solidFill>
              <a:schemeClr val="tx1"/>
            </a:solidFill>
            <a:round/>
          </a:ln>
          <a:effectLst/>
        </p:spPr>
        <p:txBody>
          <a:bodyPr/>
          <a:lstStyle/>
          <a:p>
            <a:endParaRPr lang="en-US"/>
          </a:p>
        </p:txBody>
      </p:sp>
      <p:sp>
        <p:nvSpPr>
          <p:cNvPr id="765969" name="Line 17"/>
          <p:cNvSpPr>
            <a:spLocks noChangeShapeType="1"/>
          </p:cNvSpPr>
          <p:nvPr/>
        </p:nvSpPr>
        <p:spPr bwMode="auto">
          <a:xfrm flipV="1">
            <a:off x="1219200" y="5791200"/>
            <a:ext cx="6553200" cy="0"/>
          </a:xfrm>
          <a:prstGeom prst="line">
            <a:avLst/>
          </a:prstGeom>
          <a:noFill/>
          <a:ln w="28575">
            <a:solidFill>
              <a:schemeClr val="tx1"/>
            </a:solidFill>
            <a:round/>
          </a:ln>
          <a:effectLst/>
        </p:spPr>
        <p:txBody>
          <a:bodyPr/>
          <a:lstStyle/>
          <a:p>
            <a:endParaRPr lang="en-US"/>
          </a:p>
        </p:txBody>
      </p:sp>
      <p:sp>
        <p:nvSpPr>
          <p:cNvPr id="765970" name="Text Box 18"/>
          <p:cNvSpPr txBox="1">
            <a:spLocks noChangeArrowheads="1"/>
          </p:cNvSpPr>
          <p:nvPr/>
        </p:nvSpPr>
        <p:spPr bwMode="auto">
          <a:xfrm>
            <a:off x="1828800" y="5257800"/>
            <a:ext cx="2216150" cy="366713"/>
          </a:xfrm>
          <a:prstGeom prst="rect">
            <a:avLst/>
          </a:prstGeom>
          <a:noFill/>
          <a:ln w="12700">
            <a:noFill/>
            <a:miter lim="800000"/>
          </a:ln>
          <a:effectLst/>
        </p:spPr>
        <p:txBody>
          <a:bodyPr wrap="none">
            <a:spAutoFit/>
          </a:bodyPr>
          <a:lstStyle/>
          <a:p>
            <a:r>
              <a:rPr lang="en-US">
                <a:solidFill>
                  <a:schemeClr val="tx1"/>
                </a:solidFill>
              </a:rPr>
              <a:t>0000000000000000</a:t>
            </a:r>
            <a:endParaRPr lang="en-US">
              <a:solidFill>
                <a:schemeClr val="tx1"/>
              </a:solidFill>
            </a:endParaRPr>
          </a:p>
        </p:txBody>
      </p:sp>
      <p:sp>
        <p:nvSpPr>
          <p:cNvPr id="765971" name="Line 19"/>
          <p:cNvSpPr>
            <a:spLocks noChangeShapeType="1"/>
          </p:cNvSpPr>
          <p:nvPr/>
        </p:nvSpPr>
        <p:spPr bwMode="auto">
          <a:xfrm flipH="1">
            <a:off x="2971800" y="3352800"/>
            <a:ext cx="2514600" cy="1447800"/>
          </a:xfrm>
          <a:prstGeom prst="line">
            <a:avLst/>
          </a:prstGeom>
          <a:noFill/>
          <a:ln w="28575">
            <a:solidFill>
              <a:schemeClr val="accent1"/>
            </a:solidFill>
            <a:round/>
            <a:tailEnd type="triangle" w="med" len="med"/>
          </a:ln>
          <a:effectLst/>
        </p:spPr>
        <p:txBody>
          <a:bodyPr/>
          <a:lstStyle/>
          <a:p>
            <a:endParaRPr lang="en-US"/>
          </a:p>
        </p:txBody>
      </p:sp>
      <p:sp>
        <p:nvSpPr>
          <p:cNvPr id="765972" name="Text Box 20"/>
          <p:cNvSpPr txBox="1">
            <a:spLocks noChangeArrowheads="1"/>
          </p:cNvSpPr>
          <p:nvPr/>
        </p:nvSpPr>
        <p:spPr bwMode="auto">
          <a:xfrm>
            <a:off x="4724400" y="5257800"/>
            <a:ext cx="2216150" cy="366713"/>
          </a:xfrm>
          <a:prstGeom prst="rect">
            <a:avLst/>
          </a:prstGeom>
          <a:noFill/>
          <a:ln w="12700">
            <a:noFill/>
            <a:miter lim="800000"/>
          </a:ln>
          <a:effectLst/>
        </p:spPr>
        <p:txBody>
          <a:bodyPr wrap="none">
            <a:spAutoFit/>
          </a:bodyPr>
          <a:lstStyle/>
          <a:p>
            <a:r>
              <a:rPr lang="en-US">
                <a:solidFill>
                  <a:schemeClr val="tx1"/>
                </a:solidFill>
              </a:rPr>
              <a:t>1010101010101010</a:t>
            </a:r>
            <a:endParaRPr lang="en-US">
              <a:solidFill>
                <a:schemeClr val="tx1"/>
              </a:solidFill>
            </a:endParaRPr>
          </a:p>
        </p:txBody>
      </p:sp>
      <p:sp>
        <p:nvSpPr>
          <p:cNvPr id="765973" name="Text Box 21"/>
          <p:cNvSpPr txBox="1">
            <a:spLocks noChangeArrowheads="1"/>
          </p:cNvSpPr>
          <p:nvPr/>
        </p:nvSpPr>
        <p:spPr bwMode="auto">
          <a:xfrm>
            <a:off x="4724400" y="4724400"/>
            <a:ext cx="2216150" cy="366713"/>
          </a:xfrm>
          <a:prstGeom prst="rect">
            <a:avLst/>
          </a:prstGeom>
          <a:noFill/>
          <a:ln w="12700">
            <a:noFill/>
            <a:miter lim="800000"/>
          </a:ln>
          <a:effectLst/>
        </p:spPr>
        <p:txBody>
          <a:bodyPr wrap="none">
            <a:spAutoFit/>
          </a:bodyPr>
          <a:lstStyle/>
          <a:p>
            <a:r>
              <a:rPr lang="en-US">
                <a:solidFill>
                  <a:schemeClr val="tx1"/>
                </a:solidFill>
              </a:rPr>
              <a:t>0000000000000000</a:t>
            </a:r>
            <a:endParaRPr lang="en-US">
              <a:solidFill>
                <a:schemeClr val="tx1"/>
              </a:solidFill>
            </a:endParaRPr>
          </a:p>
        </p:txBody>
      </p:sp>
      <p:sp>
        <p:nvSpPr>
          <p:cNvPr id="765974" name="Text Box 22"/>
          <p:cNvSpPr txBox="1">
            <a:spLocks noChangeArrowheads="1"/>
          </p:cNvSpPr>
          <p:nvPr/>
        </p:nvSpPr>
        <p:spPr bwMode="auto">
          <a:xfrm>
            <a:off x="1746250" y="6034088"/>
            <a:ext cx="5264150" cy="366712"/>
          </a:xfrm>
          <a:prstGeom prst="rect">
            <a:avLst/>
          </a:prstGeom>
          <a:noFill/>
          <a:ln w="12700">
            <a:noFill/>
            <a:miter lim="800000"/>
          </a:ln>
          <a:effectLst/>
        </p:spPr>
        <p:txBody>
          <a:bodyPr>
            <a:spAutoFit/>
          </a:bodyPr>
          <a:lstStyle/>
          <a:p>
            <a:r>
              <a:rPr lang="en-US">
                <a:solidFill>
                  <a:schemeClr val="accent2"/>
                </a:solidFill>
              </a:rPr>
              <a:t>1010101010101010               1010101010101010</a:t>
            </a:r>
            <a:endParaRPr lang="en-US">
              <a:solidFill>
                <a:schemeClr val="accent2"/>
              </a:solidFill>
            </a:endParaRPr>
          </a:p>
        </p:txBody>
      </p:sp>
      <p:sp>
        <p:nvSpPr>
          <p:cNvPr id="765975" name="Line 23"/>
          <p:cNvSpPr>
            <a:spLocks noChangeShapeType="1"/>
          </p:cNvSpPr>
          <p:nvPr/>
        </p:nvSpPr>
        <p:spPr bwMode="auto">
          <a:xfrm>
            <a:off x="5638800" y="4343400"/>
            <a:ext cx="152400" cy="914400"/>
          </a:xfrm>
          <a:prstGeom prst="line">
            <a:avLst/>
          </a:prstGeom>
          <a:noFill/>
          <a:ln w="28575">
            <a:solidFill>
              <a:schemeClr val="accent1"/>
            </a:solidFill>
            <a:round/>
            <a:tailEnd type="triangle" w="med" len="med"/>
          </a:ln>
          <a:effectLst/>
        </p:spPr>
        <p:txBody>
          <a:bodyPr/>
          <a:lstStyle/>
          <a:p>
            <a:endParaRPr lang="en-US"/>
          </a:p>
        </p:txBody>
      </p:sp>
    </p:spTree>
  </p:cSld>
  <p:clrMapOvr>
    <a:masterClrMapping/>
  </p:clrMapOvr>
  <p:transition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t>Review:  Unsigned Binary Representation</a:t>
            </a:r>
            <a:endParaRPr lang="en-US"/>
          </a:p>
        </p:txBody>
      </p:sp>
      <p:graphicFrame>
        <p:nvGraphicFramePr>
          <p:cNvPr id="618499" name="Group 3"/>
          <p:cNvGraphicFramePr>
            <a:graphicFrameLocks noGrp="1"/>
          </p:cNvGraphicFramePr>
          <p:nvPr>
            <p:ph type="tbl" idx="1"/>
          </p:nvPr>
        </p:nvGraphicFramePr>
        <p:xfrm>
          <a:off x="381000" y="990600"/>
          <a:ext cx="4038600" cy="5440680"/>
        </p:xfrm>
        <a:graphic>
          <a:graphicData uri="http://schemas.openxmlformats.org/drawingml/2006/table">
            <a:tbl>
              <a:tblPr/>
              <a:tblGrid>
                <a:gridCol w="1600200"/>
                <a:gridCol w="1295400"/>
                <a:gridCol w="1143000"/>
              </a:tblGrid>
              <a:tr h="3000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Hex</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Binary</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Decimal</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0x00000002</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0x00000003</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0…0011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3</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0x00000004</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4</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0x00000005</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5</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0x00000006</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6</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0x00000007</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0…0111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0x00000008</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0…1000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8</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0x00000009</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0…1001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9</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0xFFFFFFFC</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1…1100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0xFFFFFFFD</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1…1101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0xFFFFFFFE</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0xFFFFFFFF</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1…1111</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8569" name="Rectangle 73"/>
          <p:cNvSpPr>
            <a:spLocks noChangeArrowheads="1"/>
          </p:cNvSpPr>
          <p:nvPr/>
        </p:nvSpPr>
        <p:spPr bwMode="auto">
          <a:xfrm>
            <a:off x="3429000" y="60960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- 1</a:t>
            </a:r>
            <a:endParaRPr lang="en-US">
              <a:solidFill>
                <a:schemeClr val="tx1"/>
              </a:solidFill>
            </a:endParaRPr>
          </a:p>
        </p:txBody>
      </p:sp>
      <p:sp>
        <p:nvSpPr>
          <p:cNvPr id="618570" name="Rectangle 74"/>
          <p:cNvSpPr>
            <a:spLocks noChangeArrowheads="1"/>
          </p:cNvSpPr>
          <p:nvPr/>
        </p:nvSpPr>
        <p:spPr bwMode="auto">
          <a:xfrm>
            <a:off x="3429000" y="57912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- 2</a:t>
            </a:r>
            <a:endParaRPr lang="en-US" baseline="30000">
              <a:solidFill>
                <a:schemeClr val="tx1"/>
              </a:solidFill>
              <a:cs typeface="Arial" panose="020B0604020202020204" pitchFamily="34" charset="0"/>
            </a:endParaRPr>
          </a:p>
        </p:txBody>
      </p:sp>
      <p:sp>
        <p:nvSpPr>
          <p:cNvPr id="618571" name="Rectangle 75"/>
          <p:cNvSpPr>
            <a:spLocks noChangeArrowheads="1"/>
          </p:cNvSpPr>
          <p:nvPr/>
        </p:nvSpPr>
        <p:spPr bwMode="auto">
          <a:xfrm>
            <a:off x="3429000" y="54102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- 3</a:t>
            </a:r>
            <a:endParaRPr lang="en-US">
              <a:solidFill>
                <a:schemeClr val="tx1"/>
              </a:solidFill>
            </a:endParaRPr>
          </a:p>
        </p:txBody>
      </p:sp>
      <p:sp>
        <p:nvSpPr>
          <p:cNvPr id="618572" name="Rectangle 76"/>
          <p:cNvSpPr>
            <a:spLocks noChangeArrowheads="1"/>
          </p:cNvSpPr>
          <p:nvPr/>
        </p:nvSpPr>
        <p:spPr bwMode="auto">
          <a:xfrm>
            <a:off x="3429000" y="5105400"/>
            <a:ext cx="752475" cy="325438"/>
          </a:xfrm>
          <a:prstGeom prst="rect">
            <a:avLst/>
          </a:prstGeom>
          <a:noFill/>
          <a:ln w="12700">
            <a:noFill/>
            <a:miter lim="800000"/>
          </a:ln>
          <a:effectLst/>
        </p:spPr>
        <p:txBody>
          <a:bodyPr wrap="none" lIns="63500" tIns="25400" rIns="63500" bIns="25400">
            <a:spAutoFit/>
          </a:bodyPr>
          <a:lstStyle/>
          <a:p>
            <a:r>
              <a:rPr lang="en-US">
                <a:solidFill>
                  <a:schemeClr val="tx1"/>
                </a:solidFill>
              </a:rPr>
              <a:t>2</a:t>
            </a:r>
            <a:r>
              <a:rPr lang="en-US" baseline="30000">
                <a:solidFill>
                  <a:schemeClr val="tx1"/>
                </a:solidFill>
              </a:rPr>
              <a:t>32</a:t>
            </a:r>
            <a:r>
              <a:rPr lang="en-US">
                <a:solidFill>
                  <a:schemeClr val="tx1"/>
                </a:solidFill>
              </a:rPr>
              <a:t> - 4</a:t>
            </a:r>
            <a:endParaRPr lang="en-US" baseline="30000">
              <a:solidFill>
                <a:schemeClr val="tx1"/>
              </a:solidFill>
            </a:endParaRPr>
          </a:p>
        </p:txBody>
      </p:sp>
      <p:sp>
        <p:nvSpPr>
          <p:cNvPr id="618573" name="Rectangle 77"/>
          <p:cNvSpPr>
            <a:spLocks noChangeArrowheads="1"/>
          </p:cNvSpPr>
          <p:nvPr/>
        </p:nvSpPr>
        <p:spPr bwMode="auto">
          <a:xfrm>
            <a:off x="5867400" y="4648200"/>
            <a:ext cx="879475"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2</a:t>
            </a:r>
            <a:r>
              <a:rPr lang="en-US" b="1" baseline="30000">
                <a:solidFill>
                  <a:schemeClr val="tx1"/>
                </a:solidFill>
              </a:rPr>
              <a:t>32</a:t>
            </a:r>
            <a:r>
              <a:rPr lang="en-US" b="1">
                <a:solidFill>
                  <a:schemeClr val="tx1"/>
                </a:solidFill>
              </a:rPr>
              <a:t>  -  1</a:t>
            </a:r>
            <a:endParaRPr lang="en-US" b="1" baseline="30000">
              <a:solidFill>
                <a:schemeClr val="tx1"/>
              </a:solidFill>
            </a:endParaRPr>
          </a:p>
        </p:txBody>
      </p:sp>
      <p:sp>
        <p:nvSpPr>
          <p:cNvPr id="618574" name="Rectangle 78"/>
          <p:cNvSpPr>
            <a:spLocks noChangeArrowheads="1"/>
          </p:cNvSpPr>
          <p:nvPr/>
        </p:nvSpPr>
        <p:spPr bwMode="auto">
          <a:xfrm>
            <a:off x="4876800" y="2667000"/>
            <a:ext cx="35179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1   1   1      . . .     1   1   1   1    bit</a:t>
            </a:r>
            <a:endParaRPr lang="en-US" b="1" baseline="30000">
              <a:solidFill>
                <a:schemeClr val="tx1"/>
              </a:solidFill>
            </a:endParaRPr>
          </a:p>
        </p:txBody>
      </p:sp>
      <p:sp>
        <p:nvSpPr>
          <p:cNvPr id="618575" name="Rectangle 79"/>
          <p:cNvSpPr>
            <a:spLocks noChangeArrowheads="1"/>
          </p:cNvSpPr>
          <p:nvPr/>
        </p:nvSpPr>
        <p:spPr bwMode="auto">
          <a:xfrm>
            <a:off x="4876800" y="2209800"/>
            <a:ext cx="4075113" cy="263525"/>
          </a:xfrm>
          <a:prstGeom prst="rect">
            <a:avLst/>
          </a:prstGeom>
          <a:noFill/>
          <a:ln w="12700">
            <a:noFill/>
            <a:miter lim="800000"/>
          </a:ln>
          <a:effectLst/>
        </p:spPr>
        <p:txBody>
          <a:bodyPr wrap="none" lIns="63500" tIns="25400" rIns="63500" bIns="25400">
            <a:spAutoFit/>
          </a:bodyPr>
          <a:lstStyle/>
          <a:p>
            <a:r>
              <a:rPr lang="en-US" sz="1400"/>
              <a:t>31  30  29       . . .        3    2    1     0      bit position</a:t>
            </a:r>
            <a:endParaRPr lang="en-US" sz="1400" baseline="30000"/>
          </a:p>
        </p:txBody>
      </p:sp>
      <p:sp>
        <p:nvSpPr>
          <p:cNvPr id="618576" name="Rectangle 80"/>
          <p:cNvSpPr>
            <a:spLocks noChangeArrowheads="1"/>
          </p:cNvSpPr>
          <p:nvPr/>
        </p:nvSpPr>
        <p:spPr bwMode="auto">
          <a:xfrm>
            <a:off x="4876800" y="1752600"/>
            <a:ext cx="4021138" cy="263525"/>
          </a:xfrm>
          <a:prstGeom prst="rect">
            <a:avLst/>
          </a:prstGeom>
          <a:noFill/>
          <a:ln w="12700">
            <a:noFill/>
            <a:miter lim="800000"/>
          </a:ln>
          <a:effectLst/>
        </p:spPr>
        <p:txBody>
          <a:bodyPr wrap="none" lIns="63500" tIns="25400" rIns="63500" bIns="25400">
            <a:spAutoFit/>
          </a:bodyPr>
          <a:lstStyle/>
          <a:p>
            <a:r>
              <a:rPr lang="en-US" sz="1400">
                <a:solidFill>
                  <a:srgbClr val="009900"/>
                </a:solidFill>
                <a:cs typeface="Arial" panose="020B0604020202020204" pitchFamily="34" charset="0"/>
              </a:rPr>
              <a:t>2</a:t>
            </a:r>
            <a:r>
              <a:rPr lang="en-US" sz="1400" baseline="30000">
                <a:solidFill>
                  <a:srgbClr val="009900"/>
                </a:solidFill>
                <a:cs typeface="Arial" panose="020B0604020202020204" pitchFamily="34" charset="0"/>
              </a:rPr>
              <a:t>31</a:t>
            </a:r>
            <a:r>
              <a:rPr lang="en-US" sz="1400">
                <a:solidFill>
                  <a:srgbClr val="009900"/>
                </a:solidFill>
              </a:rPr>
              <a:t>  2</a:t>
            </a:r>
            <a:r>
              <a:rPr lang="en-US" sz="1400" baseline="30000">
                <a:solidFill>
                  <a:srgbClr val="009900"/>
                </a:solidFill>
                <a:cs typeface="Arial" panose="020B0604020202020204" pitchFamily="34" charset="0"/>
              </a:rPr>
              <a:t>30</a:t>
            </a:r>
            <a:r>
              <a:rPr lang="en-US" sz="1400">
                <a:solidFill>
                  <a:srgbClr val="009900"/>
                </a:solidFill>
              </a:rPr>
              <a:t>  2</a:t>
            </a:r>
            <a:r>
              <a:rPr lang="en-US" sz="1400" baseline="30000">
                <a:solidFill>
                  <a:srgbClr val="009900"/>
                </a:solidFill>
                <a:cs typeface="Arial" panose="020B0604020202020204" pitchFamily="34" charset="0"/>
              </a:rPr>
              <a:t>29</a:t>
            </a:r>
            <a:r>
              <a:rPr lang="en-US" sz="1400">
                <a:solidFill>
                  <a:srgbClr val="009900"/>
                </a:solidFill>
              </a:rPr>
              <a:t>     . . .       2</a:t>
            </a:r>
            <a:r>
              <a:rPr lang="en-US" sz="1400" baseline="30000">
                <a:solidFill>
                  <a:srgbClr val="009900"/>
                </a:solidFill>
                <a:cs typeface="Arial" panose="020B0604020202020204" pitchFamily="34" charset="0"/>
              </a:rPr>
              <a:t>3</a:t>
            </a:r>
            <a:r>
              <a:rPr lang="en-US" sz="1400">
                <a:solidFill>
                  <a:srgbClr val="009900"/>
                </a:solidFill>
              </a:rPr>
              <a:t>   2</a:t>
            </a:r>
            <a:r>
              <a:rPr lang="en-US" sz="1400" baseline="30000">
                <a:solidFill>
                  <a:srgbClr val="009900"/>
                </a:solidFill>
                <a:cs typeface="Arial" panose="020B0604020202020204" pitchFamily="34" charset="0"/>
              </a:rPr>
              <a:t>2</a:t>
            </a:r>
            <a:r>
              <a:rPr lang="en-US" sz="1400">
                <a:solidFill>
                  <a:srgbClr val="009900"/>
                </a:solidFill>
              </a:rPr>
              <a:t>   2</a:t>
            </a:r>
            <a:r>
              <a:rPr lang="en-US" sz="1400" baseline="30000">
                <a:solidFill>
                  <a:srgbClr val="009900"/>
                </a:solidFill>
                <a:cs typeface="Arial" panose="020B0604020202020204" pitchFamily="34" charset="0"/>
              </a:rPr>
              <a:t>1</a:t>
            </a:r>
            <a:r>
              <a:rPr lang="en-US" sz="1400">
                <a:solidFill>
                  <a:srgbClr val="009900"/>
                </a:solidFill>
              </a:rPr>
              <a:t>    2</a:t>
            </a:r>
            <a:r>
              <a:rPr lang="en-US" sz="1400" baseline="30000">
                <a:solidFill>
                  <a:srgbClr val="009900"/>
                </a:solidFill>
              </a:rPr>
              <a:t>0</a:t>
            </a:r>
            <a:r>
              <a:rPr lang="en-US" sz="1400">
                <a:solidFill>
                  <a:srgbClr val="009900"/>
                </a:solidFill>
              </a:rPr>
              <a:t>      bit weight</a:t>
            </a:r>
            <a:endParaRPr lang="en-US" sz="1400">
              <a:solidFill>
                <a:srgbClr val="009900"/>
              </a:solidFill>
            </a:endParaRPr>
          </a:p>
        </p:txBody>
      </p:sp>
      <p:sp>
        <p:nvSpPr>
          <p:cNvPr id="618577" name="Rectangle 81"/>
          <p:cNvSpPr>
            <a:spLocks noChangeArrowheads="1"/>
          </p:cNvSpPr>
          <p:nvPr/>
        </p:nvSpPr>
        <p:spPr bwMode="auto">
          <a:xfrm>
            <a:off x="4572000" y="3505200"/>
            <a:ext cx="40132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1   0   0   0      . . .     0   0   0   0    -    1</a:t>
            </a:r>
            <a:endParaRPr lang="en-US" b="1" baseline="30000">
              <a:solidFill>
                <a:schemeClr val="tx1"/>
              </a:solidFill>
            </a:endParaRPr>
          </a:p>
        </p:txBody>
      </p:sp>
      <p:sp>
        <p:nvSpPr>
          <p:cNvPr id="618578" name="AutoShape 82"/>
          <p:cNvSpPr>
            <a:spLocks noChangeArrowheads="1"/>
          </p:cNvSpPr>
          <p:nvPr/>
        </p:nvSpPr>
        <p:spPr bwMode="auto">
          <a:xfrm>
            <a:off x="6019800" y="3124200"/>
            <a:ext cx="457200" cy="228600"/>
          </a:xfrm>
          <a:prstGeom prst="downArrow">
            <a:avLst>
              <a:gd name="adj1" fmla="val 50000"/>
              <a:gd name="adj2" fmla="val 25000"/>
            </a:avLst>
          </a:prstGeom>
          <a:noFill/>
          <a:ln w="12700">
            <a:solidFill>
              <a:schemeClr val="tx1"/>
            </a:solidFill>
            <a:miter lim="800000"/>
          </a:ln>
          <a:effectLst/>
        </p:spPr>
        <p:txBody>
          <a:bodyPr wrap="none" anchor="ctr"/>
          <a:lstStyle/>
          <a:p>
            <a:endParaRPr lang="en-US"/>
          </a:p>
        </p:txBody>
      </p:sp>
      <p:sp>
        <p:nvSpPr>
          <p:cNvPr id="618579" name="AutoShape 83"/>
          <p:cNvSpPr>
            <a:spLocks noChangeArrowheads="1"/>
          </p:cNvSpPr>
          <p:nvPr/>
        </p:nvSpPr>
        <p:spPr bwMode="auto">
          <a:xfrm>
            <a:off x="6019800" y="4038600"/>
            <a:ext cx="457200" cy="228600"/>
          </a:xfrm>
          <a:prstGeom prst="downArrow">
            <a:avLst>
              <a:gd name="adj1" fmla="val 50000"/>
              <a:gd name="adj2" fmla="val 25000"/>
            </a:avLst>
          </a:prstGeom>
          <a:noFill/>
          <a:ln w="12700">
            <a:solidFill>
              <a:schemeClr val="tx1"/>
            </a:solidFill>
            <a:miter lim="800000"/>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8578"/>
                                        </p:tgtEl>
                                        <p:attrNameLst>
                                          <p:attrName>style.visibility</p:attrName>
                                        </p:attrNameLst>
                                      </p:cBhvr>
                                      <p:to>
                                        <p:strVal val="visible"/>
                                      </p:to>
                                    </p:set>
                                    <p:animEffect transition="in" filter="wipe(up)">
                                      <p:cBhvr>
                                        <p:cTn id="7" dur="500"/>
                                        <p:tgtEl>
                                          <p:spTgt spid="61857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18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18579"/>
                                        </p:tgtEl>
                                        <p:attrNameLst>
                                          <p:attrName>style.visibility</p:attrName>
                                        </p:attrNameLst>
                                      </p:cBhvr>
                                      <p:to>
                                        <p:strVal val="visible"/>
                                      </p:to>
                                    </p:set>
                                    <p:animEffect transition="in" filter="wipe(up)">
                                      <p:cBhvr>
                                        <p:cTn id="15" dur="500"/>
                                        <p:tgtEl>
                                          <p:spTgt spid="61857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18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73" grpId="0"/>
      <p:bldP spid="618577" grpId="0"/>
      <p:bldP spid="618578" grpId="0" animBg="1"/>
      <p:bldP spid="6185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Review:  Signed Binary Representation</a:t>
            </a:r>
            <a:endParaRPr lang="en-US" altLang="zh-CN">
              <a:ea typeface="宋体" panose="02010600030101010101" pitchFamily="2" charset="-122"/>
            </a:endParaRPr>
          </a:p>
        </p:txBody>
      </p:sp>
      <p:graphicFrame>
        <p:nvGraphicFramePr>
          <p:cNvPr id="288771" name="Group 3"/>
          <p:cNvGraphicFramePr>
            <a:graphicFrameLocks noGrp="1"/>
          </p:cNvGraphicFramePr>
          <p:nvPr>
            <p:ph type="tbl" idx="1"/>
            <p:custDataLst>
              <p:tags r:id="rId2"/>
            </p:custDataLst>
          </p:nvPr>
        </p:nvGraphicFramePr>
        <p:xfrm>
          <a:off x="4953000" y="762000"/>
          <a:ext cx="2819400" cy="6013704"/>
        </p:xfrm>
        <a:graphic>
          <a:graphicData uri="http://schemas.openxmlformats.org/drawingml/2006/table">
            <a:tbl>
              <a:tblPr/>
              <a:tblGrid>
                <a:gridCol w="1455738"/>
                <a:gridCol w="1363662"/>
              </a:tblGrid>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2’sc binary</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decimal</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1">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0111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8827" name="Rectangle 59"/>
          <p:cNvSpPr>
            <a:spLocks noChangeArrowheads="1"/>
          </p:cNvSpPr>
          <p:nvPr>
            <p:custDataLst>
              <p:tags r:id="rId3"/>
            </p:custDataLst>
          </p:nvPr>
        </p:nvSpPr>
        <p:spPr bwMode="auto">
          <a:xfrm>
            <a:off x="4011612" y="6532562"/>
            <a:ext cx="865188" cy="325438"/>
          </a:xfrm>
          <a:prstGeom prst="rect">
            <a:avLst/>
          </a:prstGeom>
          <a:noFill/>
          <a:ln w="12700">
            <a:noFill/>
            <a:miter lim="800000"/>
          </a:ln>
          <a:effectLst/>
        </p:spPr>
        <p:txBody>
          <a:bodyPr wrap="none" lIns="63500" tIns="25400" rIns="63500" bIns="25400">
            <a:spAutoFit/>
          </a:bodyPr>
          <a:lstStyle/>
          <a:p>
            <a:r>
              <a:rPr lang="en-US" altLang="zh-CN" dirty="0">
                <a:solidFill>
                  <a:schemeClr val="tx1"/>
                </a:solidFill>
                <a:ea typeface="宋体" panose="02010600030101010101" pitchFamily="2" charset="-122"/>
              </a:rPr>
              <a:t>2</a:t>
            </a:r>
            <a:r>
              <a:rPr lang="en-US" altLang="zh-CN" baseline="30000" dirty="0">
                <a:solidFill>
                  <a:schemeClr val="tx1"/>
                </a:solidFill>
                <a:ea typeface="宋体" panose="02010600030101010101" pitchFamily="2" charset="-122"/>
              </a:rPr>
              <a:t>3</a:t>
            </a:r>
            <a:r>
              <a:rPr lang="en-US" altLang="zh-CN" dirty="0">
                <a:solidFill>
                  <a:schemeClr val="tx1"/>
                </a:solidFill>
                <a:ea typeface="宋体" panose="02010600030101010101" pitchFamily="2" charset="-122"/>
              </a:rPr>
              <a:t> - 1 =</a:t>
            </a:r>
            <a:endParaRPr lang="en-US" altLang="zh-CN" dirty="0">
              <a:solidFill>
                <a:schemeClr val="tx1"/>
              </a:solidFill>
              <a:ea typeface="宋体" panose="02010600030101010101" pitchFamily="2" charset="-122"/>
            </a:endParaRPr>
          </a:p>
        </p:txBody>
      </p:sp>
      <p:sp>
        <p:nvSpPr>
          <p:cNvPr id="288831" name="Rectangle 63"/>
          <p:cNvSpPr>
            <a:spLocks noChangeArrowheads="1"/>
          </p:cNvSpPr>
          <p:nvPr>
            <p:custDataLst>
              <p:tags r:id="rId4"/>
            </p:custDataLst>
          </p:nvPr>
        </p:nvSpPr>
        <p:spPr bwMode="auto">
          <a:xfrm>
            <a:off x="3810000" y="1447800"/>
            <a:ext cx="1093788" cy="325438"/>
          </a:xfrm>
          <a:prstGeom prst="rect">
            <a:avLst/>
          </a:prstGeom>
          <a:noFill/>
          <a:ln w="12700">
            <a:noFill/>
            <a:miter lim="800000"/>
          </a:ln>
          <a:effectLst/>
        </p:spPr>
        <p:txBody>
          <a:bodyPr wrap="none" lIns="63500" tIns="25400" rIns="63500" bIns="25400">
            <a:spAutoFit/>
          </a:bodyPr>
          <a:lstStyle/>
          <a:p>
            <a:r>
              <a:rPr lang="en-US" altLang="zh-CN">
                <a:solidFill>
                  <a:schemeClr val="tx1"/>
                </a:solidFill>
                <a:ea typeface="宋体" panose="02010600030101010101" pitchFamily="2" charset="-122"/>
              </a:rPr>
              <a:t>-(2</a:t>
            </a:r>
            <a:r>
              <a:rPr lang="en-US" altLang="zh-CN" baseline="30000">
                <a:solidFill>
                  <a:schemeClr val="tx1"/>
                </a:solidFill>
                <a:ea typeface="宋体" panose="02010600030101010101" pitchFamily="2" charset="-122"/>
              </a:rPr>
              <a:t>3</a:t>
            </a:r>
            <a:r>
              <a:rPr lang="en-US" altLang="zh-CN">
                <a:solidFill>
                  <a:schemeClr val="tx1"/>
                </a:solidFill>
                <a:ea typeface="宋体" panose="02010600030101010101" pitchFamily="2" charset="-122"/>
              </a:rPr>
              <a:t> - 1) =</a:t>
            </a:r>
            <a:endParaRPr lang="en-US" altLang="zh-CN">
              <a:solidFill>
                <a:schemeClr val="tx1"/>
              </a:solidFill>
              <a:ea typeface="宋体" panose="02010600030101010101" pitchFamily="2" charset="-122"/>
            </a:endParaRPr>
          </a:p>
        </p:txBody>
      </p:sp>
      <p:sp>
        <p:nvSpPr>
          <p:cNvPr id="288832" name="Rectangle 64"/>
          <p:cNvSpPr>
            <a:spLocks noChangeArrowheads="1"/>
          </p:cNvSpPr>
          <p:nvPr>
            <p:custDataLst>
              <p:tags r:id="rId5"/>
            </p:custDataLst>
          </p:nvPr>
        </p:nvSpPr>
        <p:spPr bwMode="auto">
          <a:xfrm>
            <a:off x="4191000" y="1066800"/>
            <a:ext cx="674688" cy="325438"/>
          </a:xfrm>
          <a:prstGeom prst="rect">
            <a:avLst/>
          </a:prstGeom>
          <a:noFill/>
          <a:ln w="12700">
            <a:noFill/>
            <a:miter lim="800000"/>
          </a:ln>
          <a:effectLst/>
        </p:spPr>
        <p:txBody>
          <a:bodyPr wrap="none" lIns="63500" tIns="25400" rIns="63500" bIns="25400">
            <a:spAutoFit/>
          </a:bodyPr>
          <a:lstStyle/>
          <a:p>
            <a:r>
              <a:rPr lang="en-US" altLang="zh-CN">
                <a:solidFill>
                  <a:schemeClr val="tx1"/>
                </a:solidFill>
                <a:ea typeface="宋体" panose="02010600030101010101" pitchFamily="2" charset="-122"/>
              </a:rPr>
              <a:t>-2</a:t>
            </a:r>
            <a:r>
              <a:rPr lang="en-US" altLang="zh-CN" baseline="30000">
                <a:solidFill>
                  <a:schemeClr val="tx1"/>
                </a:solidFill>
                <a:ea typeface="宋体" panose="02010600030101010101" pitchFamily="2" charset="-122"/>
              </a:rPr>
              <a:t>3</a:t>
            </a:r>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p:txBody>
      </p:sp>
      <p:grpSp>
        <p:nvGrpSpPr>
          <p:cNvPr id="2" name="Group 77"/>
          <p:cNvGrpSpPr/>
          <p:nvPr/>
        </p:nvGrpSpPr>
        <p:grpSpPr bwMode="auto">
          <a:xfrm>
            <a:off x="2057400" y="4343400"/>
            <a:ext cx="4114800" cy="1752600"/>
            <a:chOff x="1392" y="2592"/>
            <a:chExt cx="2592" cy="1104"/>
          </a:xfrm>
        </p:grpSpPr>
        <p:sp>
          <p:nvSpPr>
            <p:cNvPr id="288828" name="Rectangle 60"/>
            <p:cNvSpPr>
              <a:spLocks noChangeArrowheads="1"/>
            </p:cNvSpPr>
            <p:nvPr>
              <p:custDataLst>
                <p:tags r:id="rId6"/>
              </p:custDataLst>
            </p:nvPr>
          </p:nvSpPr>
          <p:spPr bwMode="auto">
            <a:xfrm>
              <a:off x="1392" y="2592"/>
              <a:ext cx="1728" cy="608"/>
            </a:xfrm>
            <a:prstGeom prst="rect">
              <a:avLst/>
            </a:prstGeom>
            <a:noFill/>
            <a:ln w="12700">
              <a:noFill/>
              <a:miter lim="800000"/>
            </a:ln>
            <a:effectLst/>
          </p:spPr>
          <p:txBody>
            <a:bodyPr lIns="63500" tIns="25400" rIns="63500" bIns="25400">
              <a:spAutoFit/>
            </a:bodyPr>
            <a:lstStyle/>
            <a:p>
              <a:r>
                <a:rPr lang="en-US" altLang="zh-CN" sz="2000">
                  <a:ea typeface="宋体" panose="02010600030101010101" pitchFamily="2" charset="-122"/>
                </a:rPr>
                <a:t>1010</a:t>
              </a:r>
              <a:endParaRPr lang="en-US" altLang="zh-CN" sz="2000">
                <a:ea typeface="宋体" panose="02010600030101010101" pitchFamily="2" charset="-122"/>
              </a:endParaRPr>
            </a:p>
            <a:p>
              <a:endParaRPr lang="en-US" altLang="zh-CN" sz="2000">
                <a:solidFill>
                  <a:schemeClr val="tx1"/>
                </a:solidFill>
                <a:ea typeface="宋体" panose="02010600030101010101" pitchFamily="2" charset="-122"/>
              </a:endParaRPr>
            </a:p>
            <a:p>
              <a:r>
                <a:rPr lang="en-US" altLang="zh-CN" sz="2000">
                  <a:solidFill>
                    <a:schemeClr val="tx1"/>
                  </a:solidFill>
                  <a:ea typeface="宋体" panose="02010600030101010101" pitchFamily="2" charset="-122"/>
                </a:rPr>
                <a:t>complement all the bits</a:t>
              </a:r>
              <a:endParaRPr lang="en-US" altLang="zh-CN" sz="2000" baseline="30000">
                <a:solidFill>
                  <a:schemeClr val="tx1"/>
                </a:solidFill>
                <a:ea typeface="宋体" panose="02010600030101010101" pitchFamily="2" charset="-122"/>
                <a:cs typeface="Arial" panose="020B0604020202020204" pitchFamily="34" charset="0"/>
              </a:endParaRPr>
            </a:p>
          </p:txBody>
        </p:sp>
        <p:cxnSp>
          <p:nvCxnSpPr>
            <p:cNvPr id="288829" name="AutoShape 61"/>
            <p:cNvCxnSpPr>
              <a:cxnSpLocks noChangeShapeType="1"/>
              <a:stCxn id="288833" idx="2"/>
              <a:endCxn id="288828" idx="2"/>
            </p:cNvCxnSpPr>
            <p:nvPr>
              <p:custDataLst>
                <p:tags r:id="rId7"/>
              </p:custDataLst>
            </p:nvPr>
          </p:nvCxnSpPr>
          <p:spPr bwMode="auto">
            <a:xfrm rot="10800000">
              <a:off x="2256" y="3200"/>
              <a:ext cx="1058" cy="376"/>
            </a:xfrm>
            <a:prstGeom prst="curvedConnector2">
              <a:avLst/>
            </a:prstGeom>
            <a:noFill/>
            <a:ln w="12700">
              <a:solidFill>
                <a:schemeClr val="accent1"/>
              </a:solidFill>
              <a:round/>
              <a:tailEnd type="triangle" w="med" len="med"/>
            </a:ln>
            <a:effectLst/>
          </p:spPr>
        </p:cxnSp>
        <p:sp>
          <p:nvSpPr>
            <p:cNvPr id="288833" name="Oval 65"/>
            <p:cNvSpPr>
              <a:spLocks noChangeArrowheads="1"/>
            </p:cNvSpPr>
            <p:nvPr>
              <p:custDataLst>
                <p:tags r:id="rId8"/>
              </p:custDataLst>
            </p:nvPr>
          </p:nvSpPr>
          <p:spPr bwMode="auto">
            <a:xfrm>
              <a:off x="3314" y="3456"/>
              <a:ext cx="670" cy="240"/>
            </a:xfrm>
            <a:prstGeom prst="ellipse">
              <a:avLst/>
            </a:prstGeom>
            <a:noFill/>
            <a:ln w="12700">
              <a:solidFill>
                <a:schemeClr val="accent1"/>
              </a:solidFill>
              <a:round/>
            </a:ln>
            <a:effectLst/>
          </p:spPr>
          <p:txBody>
            <a:bodyPr wrap="none" anchor="ctr"/>
            <a:lstStyle/>
            <a:p>
              <a:endParaRPr lang="en-US"/>
            </a:p>
          </p:txBody>
        </p:sp>
      </p:grpSp>
      <p:grpSp>
        <p:nvGrpSpPr>
          <p:cNvPr id="3" name="Group 76"/>
          <p:cNvGrpSpPr/>
          <p:nvPr/>
        </p:nvGrpSpPr>
        <p:grpSpPr bwMode="auto">
          <a:xfrm>
            <a:off x="1981200" y="2214562"/>
            <a:ext cx="4267200" cy="1747838"/>
            <a:chOff x="1392" y="1344"/>
            <a:chExt cx="2544" cy="1096"/>
          </a:xfrm>
        </p:grpSpPr>
        <p:cxnSp>
          <p:nvCxnSpPr>
            <p:cNvPr id="288830" name="AutoShape 62"/>
            <p:cNvCxnSpPr>
              <a:cxnSpLocks noChangeShapeType="1"/>
              <a:stCxn id="288835" idx="0"/>
              <a:endCxn id="288834" idx="2"/>
            </p:cNvCxnSpPr>
            <p:nvPr>
              <p:custDataLst>
                <p:tags r:id="rId9"/>
              </p:custDataLst>
            </p:nvPr>
          </p:nvCxnSpPr>
          <p:spPr bwMode="auto">
            <a:xfrm rot="16200000">
              <a:off x="2440" y="995"/>
              <a:ext cx="368" cy="1311"/>
            </a:xfrm>
            <a:prstGeom prst="curvedConnector2">
              <a:avLst/>
            </a:prstGeom>
            <a:noFill/>
            <a:ln w="12700">
              <a:solidFill>
                <a:schemeClr val="accent1"/>
              </a:solidFill>
              <a:round/>
              <a:tailEnd type="triangle" w="med" len="med"/>
            </a:ln>
            <a:effectLst/>
          </p:spPr>
        </p:cxnSp>
        <p:sp>
          <p:nvSpPr>
            <p:cNvPr id="288834" name="Oval 66"/>
            <p:cNvSpPr>
              <a:spLocks noChangeArrowheads="1"/>
            </p:cNvSpPr>
            <p:nvPr>
              <p:custDataLst>
                <p:tags r:id="rId10"/>
              </p:custDataLst>
            </p:nvPr>
          </p:nvSpPr>
          <p:spPr bwMode="auto">
            <a:xfrm>
              <a:off x="3279" y="1344"/>
              <a:ext cx="657" cy="245"/>
            </a:xfrm>
            <a:prstGeom prst="ellipse">
              <a:avLst/>
            </a:prstGeom>
            <a:noFill/>
            <a:ln w="12700">
              <a:solidFill>
                <a:schemeClr val="accent1"/>
              </a:solidFill>
              <a:round/>
            </a:ln>
            <a:effectLst/>
          </p:spPr>
          <p:txBody>
            <a:bodyPr wrap="none" anchor="ctr"/>
            <a:lstStyle/>
            <a:p>
              <a:endParaRPr lang="en-US"/>
            </a:p>
          </p:txBody>
        </p:sp>
        <p:sp>
          <p:nvSpPr>
            <p:cNvPr id="288835" name="Rectangle 67"/>
            <p:cNvSpPr>
              <a:spLocks noChangeArrowheads="1"/>
            </p:cNvSpPr>
            <p:nvPr>
              <p:custDataLst>
                <p:tags r:id="rId11"/>
              </p:custDataLst>
            </p:nvPr>
          </p:nvSpPr>
          <p:spPr bwMode="auto">
            <a:xfrm>
              <a:off x="1392" y="1835"/>
              <a:ext cx="1152" cy="605"/>
            </a:xfrm>
            <a:prstGeom prst="rect">
              <a:avLst/>
            </a:prstGeom>
            <a:noFill/>
            <a:ln w="12700">
              <a:noFill/>
              <a:miter lim="800000"/>
            </a:ln>
            <a:effectLst/>
          </p:spPr>
          <p:txBody>
            <a:bodyPr lIns="63500" tIns="25400" rIns="63500" bIns="25400">
              <a:spAutoFit/>
            </a:bodyPr>
            <a:lstStyle/>
            <a:p>
              <a:r>
                <a:rPr lang="en-US" altLang="zh-CN" sz="2000">
                  <a:ea typeface="宋体" panose="02010600030101010101" pitchFamily="2" charset="-122"/>
                </a:rPr>
                <a:t>1011</a:t>
              </a:r>
              <a:endParaRPr lang="en-US" altLang="zh-CN" sz="2000">
                <a:ea typeface="宋体" panose="02010600030101010101" pitchFamily="2" charset="-122"/>
              </a:endParaRPr>
            </a:p>
            <a:p>
              <a:endParaRPr lang="en-US" altLang="zh-CN" sz="2000">
                <a:solidFill>
                  <a:schemeClr val="tx1"/>
                </a:solidFill>
                <a:ea typeface="宋体" panose="02010600030101010101" pitchFamily="2" charset="-122"/>
              </a:endParaRPr>
            </a:p>
            <a:p>
              <a:r>
                <a:rPr lang="en-US" altLang="zh-CN" sz="2000">
                  <a:solidFill>
                    <a:schemeClr val="tx1"/>
                  </a:solidFill>
                  <a:ea typeface="宋体" panose="02010600030101010101" pitchFamily="2" charset="-122"/>
                </a:rPr>
                <a:t>and add a 1</a:t>
              </a:r>
              <a:endParaRPr lang="en-US" altLang="zh-CN" sz="2000" baseline="30000">
                <a:solidFill>
                  <a:schemeClr val="tx1"/>
                </a:solidFill>
                <a:ea typeface="宋体" panose="02010600030101010101" pitchFamily="2" charset="-122"/>
                <a:cs typeface="Arial" panose="020B0604020202020204" pitchFamily="34" charset="0"/>
              </a:endParaRPr>
            </a:p>
          </p:txBody>
        </p:sp>
      </p:grpSp>
      <p:grpSp>
        <p:nvGrpSpPr>
          <p:cNvPr id="4" name="Group 78"/>
          <p:cNvGrpSpPr/>
          <p:nvPr/>
        </p:nvGrpSpPr>
        <p:grpSpPr bwMode="auto">
          <a:xfrm>
            <a:off x="381000" y="1778000"/>
            <a:ext cx="5843588" cy="1651000"/>
            <a:chOff x="240" y="1104"/>
            <a:chExt cx="3681" cy="1040"/>
          </a:xfrm>
        </p:grpSpPr>
        <p:sp>
          <p:nvSpPr>
            <p:cNvPr id="288838" name="Oval 70"/>
            <p:cNvSpPr>
              <a:spLocks noChangeArrowheads="1"/>
            </p:cNvSpPr>
            <p:nvPr>
              <p:custDataLst>
                <p:tags r:id="rId12"/>
              </p:custDataLst>
            </p:nvPr>
          </p:nvSpPr>
          <p:spPr bwMode="auto">
            <a:xfrm>
              <a:off x="3264" y="1104"/>
              <a:ext cx="657" cy="245"/>
            </a:xfrm>
            <a:prstGeom prst="ellipse">
              <a:avLst/>
            </a:prstGeom>
            <a:noFill/>
            <a:ln w="12700">
              <a:solidFill>
                <a:srgbClr val="009900"/>
              </a:solidFill>
              <a:round/>
            </a:ln>
            <a:effectLst/>
          </p:spPr>
          <p:txBody>
            <a:bodyPr wrap="none" anchor="ctr"/>
            <a:lstStyle/>
            <a:p>
              <a:endParaRPr lang="en-US"/>
            </a:p>
          </p:txBody>
        </p:sp>
        <p:sp>
          <p:nvSpPr>
            <p:cNvPr id="288840" name="Rectangle 72"/>
            <p:cNvSpPr>
              <a:spLocks noChangeArrowheads="1"/>
            </p:cNvSpPr>
            <p:nvPr>
              <p:custDataLst>
                <p:tags r:id="rId13"/>
              </p:custDataLst>
            </p:nvPr>
          </p:nvSpPr>
          <p:spPr bwMode="auto">
            <a:xfrm>
              <a:off x="240" y="1536"/>
              <a:ext cx="1776" cy="608"/>
            </a:xfrm>
            <a:prstGeom prst="rect">
              <a:avLst/>
            </a:prstGeom>
            <a:noFill/>
            <a:ln w="12700">
              <a:noFill/>
              <a:miter lim="800000"/>
            </a:ln>
            <a:effectLst/>
          </p:spPr>
          <p:txBody>
            <a:bodyPr lIns="63500" tIns="25400" rIns="63500" bIns="25400">
              <a:spAutoFit/>
            </a:bodyPr>
            <a:lstStyle/>
            <a:p>
              <a:r>
                <a:rPr lang="en-US" altLang="zh-CN" sz="2000">
                  <a:solidFill>
                    <a:schemeClr val="tx1"/>
                  </a:solidFill>
                  <a:ea typeface="宋体" panose="02010600030101010101" pitchFamily="2" charset="-122"/>
                </a:rPr>
                <a:t>complement all the bits</a:t>
              </a:r>
              <a:endParaRPr lang="en-US" altLang="zh-CN" sz="2000">
                <a:solidFill>
                  <a:schemeClr val="tx1"/>
                </a:solidFill>
                <a:ea typeface="宋体" panose="02010600030101010101" pitchFamily="2" charset="-122"/>
              </a:endParaRPr>
            </a:p>
            <a:p>
              <a:endParaRPr lang="en-US" altLang="zh-CN" sz="2000">
                <a:solidFill>
                  <a:schemeClr val="tx1"/>
                </a:solidFill>
                <a:ea typeface="宋体" panose="02010600030101010101" pitchFamily="2" charset="-122"/>
              </a:endParaRPr>
            </a:p>
            <a:p>
              <a:r>
                <a:rPr lang="en-US" altLang="zh-CN" sz="2000">
                  <a:solidFill>
                    <a:srgbClr val="009900"/>
                  </a:solidFill>
                  <a:ea typeface="宋体" panose="02010600030101010101" pitchFamily="2" charset="-122"/>
                </a:rPr>
                <a:t>0101</a:t>
              </a:r>
              <a:endParaRPr lang="en-US" altLang="zh-CN" sz="2000" baseline="30000">
                <a:solidFill>
                  <a:srgbClr val="009900"/>
                </a:solidFill>
                <a:ea typeface="宋体" panose="02010600030101010101" pitchFamily="2" charset="-122"/>
                <a:cs typeface="Arial" panose="020B0604020202020204" pitchFamily="34" charset="0"/>
              </a:endParaRPr>
            </a:p>
          </p:txBody>
        </p:sp>
        <p:cxnSp>
          <p:nvCxnSpPr>
            <p:cNvPr id="288842" name="AutoShape 74"/>
            <p:cNvCxnSpPr>
              <a:cxnSpLocks noChangeShapeType="1"/>
              <a:stCxn id="288840" idx="0"/>
              <a:endCxn id="288838" idx="2"/>
            </p:cNvCxnSpPr>
            <p:nvPr>
              <p:custDataLst>
                <p:tags r:id="rId14"/>
              </p:custDataLst>
            </p:nvPr>
          </p:nvCxnSpPr>
          <p:spPr bwMode="auto">
            <a:xfrm rot="16200000">
              <a:off x="2041" y="314"/>
              <a:ext cx="309" cy="2136"/>
            </a:xfrm>
            <a:prstGeom prst="curvedConnector2">
              <a:avLst/>
            </a:prstGeom>
            <a:noFill/>
            <a:ln w="12700">
              <a:solidFill>
                <a:srgbClr val="009900"/>
              </a:solidFill>
              <a:round/>
              <a:headEnd type="triangle" w="med" len="med"/>
            </a:ln>
            <a:effectLst/>
          </p:spPr>
        </p:cxnSp>
      </p:grpSp>
      <p:grpSp>
        <p:nvGrpSpPr>
          <p:cNvPr id="5" name="Group 79"/>
          <p:cNvGrpSpPr/>
          <p:nvPr/>
        </p:nvGrpSpPr>
        <p:grpSpPr bwMode="auto">
          <a:xfrm>
            <a:off x="381000" y="3802062"/>
            <a:ext cx="5843588" cy="2598738"/>
            <a:chOff x="240" y="2256"/>
            <a:chExt cx="3681" cy="1637"/>
          </a:xfrm>
        </p:grpSpPr>
        <p:sp>
          <p:nvSpPr>
            <p:cNvPr id="288839" name="Rectangle 71"/>
            <p:cNvSpPr>
              <a:spLocks noChangeArrowheads="1"/>
            </p:cNvSpPr>
            <p:nvPr>
              <p:custDataLst>
                <p:tags r:id="rId15"/>
              </p:custDataLst>
            </p:nvPr>
          </p:nvSpPr>
          <p:spPr bwMode="auto">
            <a:xfrm>
              <a:off x="240" y="2256"/>
              <a:ext cx="1152" cy="608"/>
            </a:xfrm>
            <a:prstGeom prst="rect">
              <a:avLst/>
            </a:prstGeom>
            <a:noFill/>
            <a:ln w="12700">
              <a:noFill/>
              <a:miter lim="800000"/>
            </a:ln>
            <a:effectLst/>
          </p:spPr>
          <p:txBody>
            <a:bodyPr lIns="63500" tIns="25400" rIns="63500" bIns="25400">
              <a:spAutoFit/>
            </a:bodyPr>
            <a:lstStyle/>
            <a:p>
              <a:r>
                <a:rPr lang="en-US" altLang="zh-CN" sz="2000">
                  <a:solidFill>
                    <a:schemeClr val="tx1"/>
                  </a:solidFill>
                  <a:ea typeface="宋体" panose="02010600030101010101" pitchFamily="2" charset="-122"/>
                </a:rPr>
                <a:t>and add a 1</a:t>
              </a:r>
              <a:endParaRPr lang="en-US" altLang="zh-CN" sz="2000">
                <a:solidFill>
                  <a:schemeClr val="tx1"/>
                </a:solidFill>
                <a:ea typeface="宋体" panose="02010600030101010101" pitchFamily="2" charset="-122"/>
              </a:endParaRPr>
            </a:p>
            <a:p>
              <a:endParaRPr lang="en-US" altLang="zh-CN" sz="2000">
                <a:solidFill>
                  <a:schemeClr val="tx1"/>
                </a:solidFill>
                <a:ea typeface="宋体" panose="02010600030101010101" pitchFamily="2" charset="-122"/>
              </a:endParaRPr>
            </a:p>
            <a:p>
              <a:r>
                <a:rPr lang="en-US" altLang="zh-CN" sz="2000">
                  <a:solidFill>
                    <a:srgbClr val="009900"/>
                  </a:solidFill>
                  <a:ea typeface="宋体" panose="02010600030101010101" pitchFamily="2" charset="-122"/>
                </a:rPr>
                <a:t>0110</a:t>
              </a:r>
              <a:endParaRPr lang="en-US" altLang="zh-CN" sz="2000">
                <a:solidFill>
                  <a:schemeClr val="tx1"/>
                </a:solidFill>
                <a:ea typeface="宋体" panose="02010600030101010101" pitchFamily="2" charset="-122"/>
              </a:endParaRPr>
            </a:p>
          </p:txBody>
        </p:sp>
        <p:sp>
          <p:nvSpPr>
            <p:cNvPr id="288841" name="Oval 73"/>
            <p:cNvSpPr>
              <a:spLocks noChangeArrowheads="1"/>
            </p:cNvSpPr>
            <p:nvPr>
              <p:custDataLst>
                <p:tags r:id="rId16"/>
              </p:custDataLst>
            </p:nvPr>
          </p:nvSpPr>
          <p:spPr bwMode="auto">
            <a:xfrm>
              <a:off x="3264" y="3648"/>
              <a:ext cx="657" cy="245"/>
            </a:xfrm>
            <a:prstGeom prst="ellipse">
              <a:avLst/>
            </a:prstGeom>
            <a:noFill/>
            <a:ln w="12700">
              <a:solidFill>
                <a:srgbClr val="009900"/>
              </a:solidFill>
              <a:round/>
            </a:ln>
            <a:effectLst/>
          </p:spPr>
          <p:txBody>
            <a:bodyPr wrap="none" anchor="ctr"/>
            <a:lstStyle/>
            <a:p>
              <a:endParaRPr lang="en-US"/>
            </a:p>
          </p:txBody>
        </p:sp>
        <p:cxnSp>
          <p:nvCxnSpPr>
            <p:cNvPr id="288843" name="AutoShape 75"/>
            <p:cNvCxnSpPr>
              <a:cxnSpLocks noChangeShapeType="1"/>
              <a:endCxn id="288839" idx="2"/>
            </p:cNvCxnSpPr>
            <p:nvPr>
              <p:custDataLst>
                <p:tags r:id="rId17"/>
              </p:custDataLst>
            </p:nvPr>
          </p:nvCxnSpPr>
          <p:spPr bwMode="auto">
            <a:xfrm rot="10800000">
              <a:off x="816" y="2864"/>
              <a:ext cx="2450" cy="920"/>
            </a:xfrm>
            <a:prstGeom prst="curvedConnector2">
              <a:avLst/>
            </a:prstGeom>
            <a:noFill/>
            <a:ln w="12700">
              <a:solidFill>
                <a:srgbClr val="009900"/>
              </a:solidFill>
              <a:round/>
              <a:head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dirty="0" smtClean="0"/>
              <a:t>MIPS Shift </a:t>
            </a:r>
            <a:r>
              <a:rPr lang="en-US" dirty="0"/>
              <a:t>Operations</a:t>
            </a:r>
            <a:endParaRPr lang="en-US" dirty="0"/>
          </a:p>
        </p:txBody>
      </p:sp>
      <p:sp>
        <p:nvSpPr>
          <p:cNvPr id="435203" name="Rectangle 3"/>
          <p:cNvSpPr>
            <a:spLocks noGrp="1" noChangeArrowheads="1"/>
          </p:cNvSpPr>
          <p:nvPr>
            <p:ph type="body" idx="1"/>
          </p:nvPr>
        </p:nvSpPr>
        <p:spPr>
          <a:xfrm>
            <a:off x="533400" y="838200"/>
            <a:ext cx="8229600" cy="3005951"/>
          </a:xfrm>
        </p:spPr>
        <p:txBody>
          <a:bodyPr/>
          <a:lstStyle/>
          <a:p>
            <a:r>
              <a:rPr lang="en-US" dirty="0"/>
              <a:t>Need operations to </a:t>
            </a:r>
            <a:r>
              <a:rPr lang="en-US" dirty="0">
                <a:solidFill>
                  <a:schemeClr val="accent1"/>
                </a:solidFill>
              </a:rPr>
              <a:t>pack</a:t>
            </a:r>
            <a:r>
              <a:rPr lang="en-US" dirty="0"/>
              <a:t> and </a:t>
            </a:r>
            <a:r>
              <a:rPr lang="en-US" dirty="0">
                <a:solidFill>
                  <a:schemeClr val="accent1"/>
                </a:solidFill>
              </a:rPr>
              <a:t>unpack</a:t>
            </a:r>
            <a:r>
              <a:rPr lang="en-US" dirty="0"/>
              <a:t> 8-bit characters into 32-bit words</a:t>
            </a:r>
            <a:endParaRPr lang="en-US" dirty="0"/>
          </a:p>
          <a:p>
            <a:r>
              <a:rPr lang="en-US" dirty="0"/>
              <a:t>Shifts move all the bits in a word left or right</a:t>
            </a:r>
            <a:endParaRPr lang="en-US" dirty="0"/>
          </a:p>
          <a:p>
            <a:pPr>
              <a:buFont typeface="Wingdings" panose="05000000000000000000" pitchFamily="2" charset="2"/>
              <a:buNone/>
            </a:pPr>
            <a:r>
              <a:rPr lang="en-US" dirty="0"/>
              <a:t>	</a:t>
            </a:r>
            <a:r>
              <a:rPr lang="en-US" sz="2400" dirty="0" err="1">
                <a:latin typeface="Courier New" panose="02070309020205020404" pitchFamily="49" charset="0"/>
              </a:rPr>
              <a:t>sll</a:t>
            </a:r>
            <a:r>
              <a:rPr lang="en-US" sz="2400" dirty="0">
                <a:latin typeface="Courier New" panose="02070309020205020404" pitchFamily="49" charset="0"/>
              </a:rPr>
              <a:t> $t2, $s0, 8	#$t2 = $s0 &lt;&lt; 8 bits</a:t>
            </a:r>
            <a:endParaRPr lang="en-US" sz="2400" dirty="0">
              <a:latin typeface="Courier New" panose="02070309020205020404" pitchFamily="49" charset="0"/>
            </a:endParaRPr>
          </a:p>
          <a:p>
            <a:pPr>
              <a:buFont typeface="Wingdings" panose="05000000000000000000" pitchFamily="2" charset="2"/>
              <a:buNone/>
            </a:pPr>
            <a:r>
              <a:rPr lang="en-US" sz="2400" dirty="0">
                <a:latin typeface="Courier New" panose="02070309020205020404" pitchFamily="49" charset="0"/>
              </a:rPr>
              <a:t>	</a:t>
            </a:r>
            <a:r>
              <a:rPr lang="en-US" sz="2400" dirty="0" err="1">
                <a:latin typeface="Courier New" panose="02070309020205020404" pitchFamily="49" charset="0"/>
              </a:rPr>
              <a:t>srl</a:t>
            </a:r>
            <a:r>
              <a:rPr lang="en-US" sz="2400" dirty="0">
                <a:latin typeface="Courier New" panose="02070309020205020404" pitchFamily="49" charset="0"/>
              </a:rPr>
              <a:t> $t2, $s0, 8	#$t2 = $s0 &gt;&gt; 8 </a:t>
            </a:r>
            <a:r>
              <a:rPr lang="en-US" sz="2400" dirty="0" smtClean="0">
                <a:latin typeface="Courier New" panose="02070309020205020404" pitchFamily="49" charset="0"/>
              </a:rPr>
              <a:t>bits</a:t>
            </a:r>
            <a:endParaRPr lang="en-US" sz="2400" dirty="0" smtClean="0">
              <a:latin typeface="Courier New" panose="02070309020205020404" pitchFamily="49" charset="0"/>
            </a:endParaRPr>
          </a:p>
          <a:p>
            <a:r>
              <a:rPr lang="en-US" dirty="0" smtClean="0">
                <a:latin typeface="+mj-lt"/>
              </a:rPr>
              <a:t>Instruction Format (</a:t>
            </a:r>
            <a:r>
              <a:rPr lang="en-US" dirty="0" smtClean="0">
                <a:solidFill>
                  <a:schemeClr val="accent1"/>
                </a:solidFill>
                <a:latin typeface="+mj-lt"/>
              </a:rPr>
              <a:t>R</a:t>
            </a:r>
            <a:r>
              <a:rPr lang="en-US" dirty="0" smtClean="0">
                <a:latin typeface="+mj-lt"/>
              </a:rPr>
              <a:t> format)</a:t>
            </a:r>
            <a:endParaRPr lang="en-US" sz="2400" dirty="0">
              <a:latin typeface="+mj-lt"/>
            </a:endParaRPr>
          </a:p>
        </p:txBody>
      </p:sp>
      <p:sp>
        <p:nvSpPr>
          <p:cNvPr id="435212" name="Rectangle 12"/>
          <p:cNvSpPr>
            <a:spLocks noChangeArrowheads="1"/>
          </p:cNvSpPr>
          <p:nvPr/>
        </p:nvSpPr>
        <p:spPr bwMode="auto">
          <a:xfrm>
            <a:off x="609600" y="4765943"/>
            <a:ext cx="7848600" cy="1482457"/>
          </a:xfrm>
          <a:prstGeom prst="rect">
            <a:avLst/>
          </a:prstGeom>
          <a:noFill/>
          <a:ln w="12700">
            <a:noFill/>
            <a:miter lim="800000"/>
          </a:ln>
          <a:effectLst/>
        </p:spPr>
        <p:txBody>
          <a:bodyPr lIns="63500" tIns="25400" rIns="63500" bIns="25400">
            <a:spAutoFit/>
          </a:bodyPr>
          <a:lstStyle/>
          <a:p>
            <a:pPr marL="287655" indent="-287655">
              <a:spcBef>
                <a:spcPct val="30000"/>
              </a:spcBef>
              <a:buClr>
                <a:schemeClr val="accent1"/>
              </a:buClr>
              <a:buSzPct val="75000"/>
              <a:buFont typeface="Wingdings" panose="05000000000000000000" pitchFamily="2" charset="2"/>
              <a:buChar char="q"/>
            </a:pPr>
            <a:r>
              <a:rPr lang="en-US" sz="2400" dirty="0">
                <a:solidFill>
                  <a:schemeClr val="tx1"/>
                </a:solidFill>
              </a:rPr>
              <a:t>Such shifts are called </a:t>
            </a:r>
            <a:r>
              <a:rPr lang="en-US" sz="2400" dirty="0"/>
              <a:t>logical</a:t>
            </a:r>
            <a:r>
              <a:rPr lang="en-US" sz="2400" dirty="0">
                <a:solidFill>
                  <a:schemeClr val="tx1"/>
                </a:solidFill>
              </a:rPr>
              <a:t> because they fill with </a:t>
            </a:r>
            <a:r>
              <a:rPr lang="en-US" sz="2400" dirty="0"/>
              <a:t>zeros</a:t>
            </a:r>
            <a:endParaRPr lang="en-US" sz="2400" dirty="0"/>
          </a:p>
          <a:p>
            <a:pPr marL="741680" lvl="1" indent="-246380">
              <a:spcBef>
                <a:spcPct val="25000"/>
              </a:spcBef>
              <a:buClr>
                <a:schemeClr val="accent1"/>
              </a:buClr>
              <a:buSzPct val="75000"/>
              <a:buFont typeface="Monotype Sorts" pitchFamily="2" charset="2"/>
              <a:buChar char="l"/>
            </a:pPr>
            <a:r>
              <a:rPr lang="en-US" sz="2000" dirty="0">
                <a:solidFill>
                  <a:schemeClr val="tx1"/>
                </a:solidFill>
              </a:rPr>
              <a:t>Notice that a 5-bit </a:t>
            </a:r>
            <a:r>
              <a:rPr lang="en-US" sz="2000" dirty="0" err="1">
                <a:solidFill>
                  <a:schemeClr val="tx1"/>
                </a:solidFill>
              </a:rPr>
              <a:t>shamt</a:t>
            </a:r>
            <a:r>
              <a:rPr lang="en-US" sz="2000" dirty="0">
                <a:solidFill>
                  <a:schemeClr val="tx1"/>
                </a:solidFill>
              </a:rPr>
              <a:t> field is enough to shift a 32-bit value 2</a:t>
            </a:r>
            <a:r>
              <a:rPr lang="en-US" sz="2000" baseline="30000" dirty="0">
                <a:solidFill>
                  <a:schemeClr val="tx1"/>
                </a:solidFill>
              </a:rPr>
              <a:t>5</a:t>
            </a:r>
            <a:r>
              <a:rPr lang="en-US" sz="2000" dirty="0">
                <a:solidFill>
                  <a:schemeClr val="tx1"/>
                </a:solidFill>
              </a:rPr>
              <a:t> – 1 or </a:t>
            </a:r>
            <a:r>
              <a:rPr lang="en-US" sz="2000" dirty="0"/>
              <a:t>31 bit positions</a:t>
            </a:r>
            <a:endParaRPr lang="en-US" sz="2000" dirty="0"/>
          </a:p>
        </p:txBody>
      </p:sp>
      <p:sp>
        <p:nvSpPr>
          <p:cNvPr id="435213" name="Rectangle 13"/>
          <p:cNvSpPr>
            <a:spLocks noChangeArrowheads="1"/>
          </p:cNvSpPr>
          <p:nvPr/>
        </p:nvSpPr>
        <p:spPr bwMode="auto">
          <a:xfrm>
            <a:off x="1371600" y="4080143"/>
            <a:ext cx="5791200" cy="292100"/>
          </a:xfrm>
          <a:prstGeom prst="rect">
            <a:avLst/>
          </a:prstGeom>
          <a:noFill/>
          <a:ln w="12700">
            <a:solidFill>
              <a:schemeClr val="tx1"/>
            </a:solidFill>
            <a:miter lim="800000"/>
          </a:ln>
          <a:effectLst/>
        </p:spPr>
        <p:txBody>
          <a:bodyPr wrap="none" anchor="ctr"/>
          <a:lstStyle/>
          <a:p>
            <a:endParaRPr lang="en-US"/>
          </a:p>
        </p:txBody>
      </p:sp>
      <p:sp>
        <p:nvSpPr>
          <p:cNvPr id="435214" name="Line 14"/>
          <p:cNvSpPr>
            <a:spLocks noChangeShapeType="1"/>
          </p:cNvSpPr>
          <p:nvPr/>
        </p:nvSpPr>
        <p:spPr bwMode="auto">
          <a:xfrm>
            <a:off x="2438400" y="4080143"/>
            <a:ext cx="0" cy="290513"/>
          </a:xfrm>
          <a:prstGeom prst="line">
            <a:avLst/>
          </a:prstGeom>
          <a:noFill/>
          <a:ln w="12700">
            <a:solidFill>
              <a:schemeClr val="tx1"/>
            </a:solidFill>
            <a:round/>
          </a:ln>
          <a:effectLst/>
        </p:spPr>
        <p:txBody>
          <a:bodyPr/>
          <a:lstStyle/>
          <a:p>
            <a:endParaRPr lang="en-US"/>
          </a:p>
        </p:txBody>
      </p:sp>
      <p:sp>
        <p:nvSpPr>
          <p:cNvPr id="435215" name="Line 15"/>
          <p:cNvSpPr>
            <a:spLocks noChangeShapeType="1"/>
          </p:cNvSpPr>
          <p:nvPr/>
        </p:nvSpPr>
        <p:spPr bwMode="auto">
          <a:xfrm>
            <a:off x="3346450" y="4081731"/>
            <a:ext cx="0" cy="290512"/>
          </a:xfrm>
          <a:prstGeom prst="line">
            <a:avLst/>
          </a:prstGeom>
          <a:noFill/>
          <a:ln w="12700">
            <a:solidFill>
              <a:schemeClr val="tx1"/>
            </a:solidFill>
            <a:round/>
          </a:ln>
          <a:effectLst/>
        </p:spPr>
        <p:txBody>
          <a:bodyPr/>
          <a:lstStyle/>
          <a:p>
            <a:endParaRPr lang="en-US"/>
          </a:p>
        </p:txBody>
      </p:sp>
      <p:sp>
        <p:nvSpPr>
          <p:cNvPr id="435216" name="Line 16"/>
          <p:cNvSpPr>
            <a:spLocks noChangeShapeType="1"/>
          </p:cNvSpPr>
          <p:nvPr/>
        </p:nvSpPr>
        <p:spPr bwMode="auto">
          <a:xfrm>
            <a:off x="4260850" y="4081731"/>
            <a:ext cx="0" cy="290512"/>
          </a:xfrm>
          <a:prstGeom prst="line">
            <a:avLst/>
          </a:prstGeom>
          <a:noFill/>
          <a:ln w="12700">
            <a:solidFill>
              <a:schemeClr val="tx1"/>
            </a:solidFill>
            <a:round/>
          </a:ln>
          <a:effectLst/>
        </p:spPr>
        <p:txBody>
          <a:bodyPr/>
          <a:lstStyle/>
          <a:p>
            <a:endParaRPr lang="en-US"/>
          </a:p>
        </p:txBody>
      </p:sp>
      <p:sp>
        <p:nvSpPr>
          <p:cNvPr id="435217" name="Text Box 17"/>
          <p:cNvSpPr txBox="1">
            <a:spLocks noChangeArrowheads="1"/>
          </p:cNvSpPr>
          <p:nvPr/>
        </p:nvSpPr>
        <p:spPr bwMode="auto">
          <a:xfrm>
            <a:off x="1600200" y="4080143"/>
            <a:ext cx="5251450" cy="366713"/>
          </a:xfrm>
          <a:prstGeom prst="rect">
            <a:avLst/>
          </a:prstGeom>
          <a:noFill/>
          <a:ln w="12700">
            <a:noFill/>
            <a:miter lim="800000"/>
          </a:ln>
          <a:effectLst/>
        </p:spPr>
        <p:txBody>
          <a:bodyPr wrap="none">
            <a:spAutoFit/>
          </a:bodyPr>
          <a:lstStyle/>
          <a:p>
            <a:r>
              <a:rPr lang="en-US">
                <a:solidFill>
                  <a:schemeClr val="tx1"/>
                </a:solidFill>
              </a:rPr>
              <a:t>  0                           16          10            8         0x00</a:t>
            </a:r>
            <a:endParaRPr lang="en-US">
              <a:solidFill>
                <a:schemeClr val="tx1"/>
              </a:solidFill>
            </a:endParaRPr>
          </a:p>
        </p:txBody>
      </p:sp>
      <p:sp>
        <p:nvSpPr>
          <p:cNvPr id="435218" name="Line 18"/>
          <p:cNvSpPr>
            <a:spLocks noChangeShapeType="1"/>
          </p:cNvSpPr>
          <p:nvPr/>
        </p:nvSpPr>
        <p:spPr bwMode="auto">
          <a:xfrm>
            <a:off x="5181600" y="4080143"/>
            <a:ext cx="0" cy="304800"/>
          </a:xfrm>
          <a:prstGeom prst="line">
            <a:avLst/>
          </a:prstGeom>
          <a:noFill/>
          <a:ln w="12700">
            <a:solidFill>
              <a:schemeClr val="tx1"/>
            </a:solidFill>
            <a:round/>
          </a:ln>
          <a:effectLst/>
        </p:spPr>
        <p:txBody>
          <a:bodyPr/>
          <a:lstStyle/>
          <a:p>
            <a:endParaRPr lang="en-US"/>
          </a:p>
        </p:txBody>
      </p:sp>
      <p:sp>
        <p:nvSpPr>
          <p:cNvPr id="435219" name="Line 19"/>
          <p:cNvSpPr>
            <a:spLocks noChangeShapeType="1"/>
          </p:cNvSpPr>
          <p:nvPr/>
        </p:nvSpPr>
        <p:spPr bwMode="auto">
          <a:xfrm>
            <a:off x="6096000" y="4080143"/>
            <a:ext cx="0" cy="304800"/>
          </a:xfrm>
          <a:prstGeom prst="line">
            <a:avLst/>
          </a:prstGeom>
          <a:noFill/>
          <a:ln w="12700">
            <a:solidFill>
              <a:schemeClr val="tx1"/>
            </a:solidFill>
            <a:rou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dirty="0" smtClean="0"/>
              <a:t>MIPS Logical </a:t>
            </a:r>
            <a:r>
              <a:rPr lang="en-US" dirty="0"/>
              <a:t>Operations</a:t>
            </a:r>
            <a:endParaRPr lang="en-US" dirty="0"/>
          </a:p>
        </p:txBody>
      </p:sp>
      <p:sp>
        <p:nvSpPr>
          <p:cNvPr id="422915" name="Rectangle 3"/>
          <p:cNvSpPr>
            <a:spLocks noGrp="1" noChangeArrowheads="1"/>
          </p:cNvSpPr>
          <p:nvPr>
            <p:ph type="body" idx="1"/>
          </p:nvPr>
        </p:nvSpPr>
        <p:spPr>
          <a:xfrm>
            <a:off x="457200" y="762000"/>
            <a:ext cx="8153400" cy="5509713"/>
          </a:xfrm>
        </p:spPr>
        <p:txBody>
          <a:bodyPr/>
          <a:lstStyle/>
          <a:p>
            <a:r>
              <a:rPr lang="en-US" dirty="0"/>
              <a:t>There are a number of </a:t>
            </a:r>
            <a:r>
              <a:rPr lang="en-US" dirty="0">
                <a:solidFill>
                  <a:schemeClr val="accent1"/>
                </a:solidFill>
              </a:rPr>
              <a:t>bit-wise</a:t>
            </a:r>
            <a:r>
              <a:rPr lang="en-US" dirty="0"/>
              <a:t> logical operations in the MIPS ISA</a:t>
            </a:r>
            <a:endParaRPr lang="en-US" dirty="0"/>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a:latin typeface="Courier New" panose="02070309020205020404" pitchFamily="49" charset="0"/>
              </a:rPr>
              <a:t>and $t0, $t1, $t2	#$t0 = $t1 &amp; $t2</a:t>
            </a:r>
            <a:endParaRPr lang="en-US" sz="2400" dirty="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a:latin typeface="Courier New" panose="02070309020205020404" pitchFamily="49" charset="0"/>
              </a:rPr>
              <a:t>or  $t0, $t1, $t2	#$t0 = $t1 | $t2</a:t>
            </a:r>
            <a:endParaRPr lang="en-US" sz="2400" dirty="0">
              <a:latin typeface="Courier New" panose="02070309020205020404" pitchFamily="49" charset="0"/>
            </a:endParaRPr>
          </a:p>
          <a:p>
            <a:pPr>
              <a:spcBef>
                <a:spcPts val="1200"/>
              </a:spcBef>
              <a:buFont typeface="Wingdings" panose="05000000000000000000" pitchFamily="2" charset="2"/>
              <a:buNone/>
            </a:pPr>
            <a:r>
              <a:rPr lang="en-US" sz="2400" dirty="0">
                <a:latin typeface="Courier New" panose="02070309020205020404" pitchFamily="49" charset="0"/>
              </a:rPr>
              <a:t>	nor $t0, $t1, $t2	#$t0 = not($t1 | $t2</a:t>
            </a:r>
            <a:r>
              <a:rPr lang="en-US" sz="2400" dirty="0" smtClean="0">
                <a:latin typeface="Courier New" panose="02070309020205020404" pitchFamily="49" charset="0"/>
              </a:rPr>
              <a:t>)</a:t>
            </a:r>
            <a:endParaRPr lang="en-US" sz="2400" dirty="0" smtClean="0">
              <a:latin typeface="Courier New" panose="02070309020205020404" pitchFamily="49" charset="0"/>
            </a:endParaRPr>
          </a:p>
          <a:p>
            <a:r>
              <a:rPr lang="en-US" dirty="0" smtClean="0">
                <a:latin typeface="+mj-lt"/>
              </a:rPr>
              <a:t>Instruction Format (</a:t>
            </a:r>
            <a:r>
              <a:rPr lang="en-US" dirty="0" smtClean="0">
                <a:solidFill>
                  <a:schemeClr val="accent1"/>
                </a:solidFill>
                <a:latin typeface="+mj-lt"/>
              </a:rPr>
              <a:t>R</a:t>
            </a:r>
            <a:r>
              <a:rPr lang="en-US" dirty="0" smtClean="0">
                <a:latin typeface="+mj-lt"/>
              </a:rPr>
              <a:t> format)</a:t>
            </a:r>
            <a:endParaRPr lang="en-US" sz="2400" dirty="0" smtClean="0">
              <a:latin typeface="+mj-lt"/>
            </a:endParaRPr>
          </a:p>
          <a:p>
            <a:pPr>
              <a:buFont typeface="Wingdings" panose="05000000000000000000" pitchFamily="2" charset="2"/>
              <a:buNone/>
            </a:pPr>
            <a:r>
              <a:rPr lang="en-US" sz="2600" dirty="0">
                <a:latin typeface="Courier New" panose="02070309020205020404" pitchFamily="49" charset="0"/>
              </a:rPr>
              <a:t>	</a:t>
            </a:r>
            <a:endParaRPr lang="en-US" sz="2000" dirty="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err="1">
                <a:latin typeface="Courier New" panose="02070309020205020404" pitchFamily="49" charset="0"/>
              </a:rPr>
              <a:t>andi</a:t>
            </a:r>
            <a:r>
              <a:rPr lang="en-US" sz="2400" dirty="0">
                <a:latin typeface="Courier New" panose="02070309020205020404" pitchFamily="49" charset="0"/>
              </a:rPr>
              <a:t> $t0, $t1, </a:t>
            </a:r>
            <a:r>
              <a:rPr lang="en-US" sz="2400" dirty="0" smtClean="0">
                <a:latin typeface="Courier New" panose="02070309020205020404" pitchFamily="49" charset="0"/>
              </a:rPr>
              <a:t>0xFF00</a:t>
            </a:r>
            <a:r>
              <a:rPr lang="en-US" sz="2400" dirty="0">
                <a:latin typeface="Courier New" panose="02070309020205020404" pitchFamily="49" charset="0"/>
              </a:rPr>
              <a:t>	#$t0 = $t1 &amp; ff00</a:t>
            </a:r>
            <a:endParaRPr lang="en-US" sz="2400" dirty="0">
              <a:latin typeface="Courier New" panose="02070309020205020404" pitchFamily="49" charset="0"/>
            </a:endParaRPr>
          </a:p>
          <a:p>
            <a:pPr>
              <a:spcBef>
                <a:spcPts val="1200"/>
              </a:spcBef>
              <a:buFont typeface="Wingdings" panose="05000000000000000000" pitchFamily="2" charset="2"/>
              <a:buNone/>
            </a:pPr>
            <a:r>
              <a:rPr lang="en-US" sz="2600" dirty="0">
                <a:latin typeface="Courier New" panose="02070309020205020404" pitchFamily="49" charset="0"/>
              </a:rPr>
              <a:t>	</a:t>
            </a:r>
            <a:r>
              <a:rPr lang="en-US" sz="2400" dirty="0" err="1">
                <a:latin typeface="Courier New" panose="02070309020205020404" pitchFamily="49" charset="0"/>
              </a:rPr>
              <a:t>ori</a:t>
            </a:r>
            <a:r>
              <a:rPr lang="en-US" sz="2400" dirty="0">
                <a:latin typeface="Courier New" panose="02070309020205020404" pitchFamily="49" charset="0"/>
              </a:rPr>
              <a:t>  $t0, $t1, </a:t>
            </a:r>
            <a:r>
              <a:rPr lang="en-US" sz="2400" dirty="0" smtClean="0">
                <a:latin typeface="Courier New" panose="02070309020205020404" pitchFamily="49" charset="0"/>
              </a:rPr>
              <a:t>0xFF00</a:t>
            </a:r>
            <a:r>
              <a:rPr lang="en-US" sz="2400" dirty="0">
                <a:latin typeface="Courier New" panose="02070309020205020404" pitchFamily="49" charset="0"/>
              </a:rPr>
              <a:t>	#$t0 = $t1 | </a:t>
            </a:r>
            <a:r>
              <a:rPr lang="en-US" sz="2400" dirty="0" smtClean="0">
                <a:latin typeface="Courier New" panose="02070309020205020404" pitchFamily="49" charset="0"/>
              </a:rPr>
              <a:t>ff00</a:t>
            </a:r>
            <a:endParaRPr lang="en-US" sz="2400" dirty="0" smtClean="0">
              <a:latin typeface="Courier New" panose="02070309020205020404" pitchFamily="49" charset="0"/>
            </a:endParaRPr>
          </a:p>
          <a:p>
            <a:pPr>
              <a:spcBef>
                <a:spcPts val="1200"/>
              </a:spcBef>
            </a:pPr>
            <a:r>
              <a:rPr lang="en-US" dirty="0" smtClean="0"/>
              <a:t>Instruction Format (</a:t>
            </a:r>
            <a:r>
              <a:rPr lang="en-US" dirty="0" smtClean="0">
                <a:solidFill>
                  <a:schemeClr val="accent1"/>
                </a:solidFill>
              </a:rPr>
              <a:t>I</a:t>
            </a:r>
            <a:r>
              <a:rPr lang="en-US" dirty="0" smtClean="0"/>
              <a:t> format)</a:t>
            </a:r>
            <a:endParaRPr lang="en-US" dirty="0" smtClean="0"/>
          </a:p>
          <a:p>
            <a:pPr>
              <a:spcBef>
                <a:spcPts val="1200"/>
              </a:spcBef>
              <a:buFont typeface="Wingdings" panose="05000000000000000000" pitchFamily="2" charset="2"/>
              <a:buNone/>
            </a:pPr>
            <a:endParaRPr lang="en-US" sz="2400" dirty="0">
              <a:latin typeface="Courier New" panose="02070309020205020404" pitchFamily="49" charset="0"/>
            </a:endParaRPr>
          </a:p>
        </p:txBody>
      </p:sp>
      <p:sp>
        <p:nvSpPr>
          <p:cNvPr id="422924" name="Rectangle 12"/>
          <p:cNvSpPr>
            <a:spLocks noChangeArrowheads="1"/>
          </p:cNvSpPr>
          <p:nvPr/>
        </p:nvSpPr>
        <p:spPr bwMode="auto">
          <a:xfrm>
            <a:off x="1447800" y="3657600"/>
            <a:ext cx="5791200" cy="292100"/>
          </a:xfrm>
          <a:prstGeom prst="rect">
            <a:avLst/>
          </a:prstGeom>
          <a:noFill/>
          <a:ln w="12700">
            <a:solidFill>
              <a:schemeClr val="tx1"/>
            </a:solidFill>
            <a:miter lim="800000"/>
          </a:ln>
          <a:effectLst/>
        </p:spPr>
        <p:txBody>
          <a:bodyPr wrap="none" anchor="ctr"/>
          <a:lstStyle/>
          <a:p>
            <a:endParaRPr lang="en-US"/>
          </a:p>
        </p:txBody>
      </p:sp>
      <p:sp>
        <p:nvSpPr>
          <p:cNvPr id="422925" name="Line 13"/>
          <p:cNvSpPr>
            <a:spLocks noChangeShapeType="1"/>
          </p:cNvSpPr>
          <p:nvPr/>
        </p:nvSpPr>
        <p:spPr bwMode="auto">
          <a:xfrm>
            <a:off x="2514600" y="3657600"/>
            <a:ext cx="0" cy="290512"/>
          </a:xfrm>
          <a:prstGeom prst="line">
            <a:avLst/>
          </a:prstGeom>
          <a:noFill/>
          <a:ln w="12700">
            <a:solidFill>
              <a:schemeClr val="tx1"/>
            </a:solidFill>
            <a:round/>
          </a:ln>
          <a:effectLst/>
        </p:spPr>
        <p:txBody>
          <a:bodyPr/>
          <a:lstStyle/>
          <a:p>
            <a:endParaRPr lang="en-US"/>
          </a:p>
        </p:txBody>
      </p:sp>
      <p:sp>
        <p:nvSpPr>
          <p:cNvPr id="422926" name="Line 14"/>
          <p:cNvSpPr>
            <a:spLocks noChangeShapeType="1"/>
          </p:cNvSpPr>
          <p:nvPr/>
        </p:nvSpPr>
        <p:spPr bwMode="auto">
          <a:xfrm>
            <a:off x="3422650" y="3659187"/>
            <a:ext cx="0" cy="290513"/>
          </a:xfrm>
          <a:prstGeom prst="line">
            <a:avLst/>
          </a:prstGeom>
          <a:noFill/>
          <a:ln w="12700">
            <a:solidFill>
              <a:schemeClr val="tx1"/>
            </a:solidFill>
            <a:round/>
          </a:ln>
          <a:effectLst/>
        </p:spPr>
        <p:txBody>
          <a:bodyPr/>
          <a:lstStyle/>
          <a:p>
            <a:endParaRPr lang="en-US"/>
          </a:p>
        </p:txBody>
      </p:sp>
      <p:sp>
        <p:nvSpPr>
          <p:cNvPr id="422927" name="Line 15"/>
          <p:cNvSpPr>
            <a:spLocks noChangeShapeType="1"/>
          </p:cNvSpPr>
          <p:nvPr/>
        </p:nvSpPr>
        <p:spPr bwMode="auto">
          <a:xfrm>
            <a:off x="4337050" y="3659187"/>
            <a:ext cx="0" cy="290513"/>
          </a:xfrm>
          <a:prstGeom prst="line">
            <a:avLst/>
          </a:prstGeom>
          <a:noFill/>
          <a:ln w="12700">
            <a:solidFill>
              <a:schemeClr val="tx1"/>
            </a:solidFill>
            <a:round/>
          </a:ln>
          <a:effectLst/>
        </p:spPr>
        <p:txBody>
          <a:bodyPr/>
          <a:lstStyle/>
          <a:p>
            <a:endParaRPr lang="en-US"/>
          </a:p>
        </p:txBody>
      </p:sp>
      <p:sp>
        <p:nvSpPr>
          <p:cNvPr id="422928" name="Text Box 16"/>
          <p:cNvSpPr txBox="1">
            <a:spLocks noChangeArrowheads="1"/>
          </p:cNvSpPr>
          <p:nvPr/>
        </p:nvSpPr>
        <p:spPr bwMode="auto">
          <a:xfrm>
            <a:off x="1600200" y="3657600"/>
            <a:ext cx="5814412" cy="369332"/>
          </a:xfrm>
          <a:prstGeom prst="rect">
            <a:avLst/>
          </a:prstGeom>
          <a:noFill/>
          <a:ln w="12700">
            <a:noFill/>
            <a:miter lim="800000"/>
          </a:ln>
          <a:effectLst/>
        </p:spPr>
        <p:txBody>
          <a:bodyPr wrap="none">
            <a:spAutoFit/>
          </a:bodyPr>
          <a:lstStyle/>
          <a:p>
            <a:r>
              <a:rPr lang="en-US" dirty="0">
                <a:solidFill>
                  <a:schemeClr val="tx1"/>
                </a:solidFill>
              </a:rPr>
              <a:t>  0               9           10          8             </a:t>
            </a:r>
            <a:r>
              <a:rPr lang="en-US" dirty="0" smtClean="0">
                <a:solidFill>
                  <a:schemeClr val="tx1"/>
                </a:solidFill>
              </a:rPr>
              <a:t> 0            </a:t>
            </a:r>
            <a:r>
              <a:rPr lang="en-US" dirty="0">
                <a:solidFill>
                  <a:schemeClr val="tx1"/>
                </a:solidFill>
              </a:rPr>
              <a:t>0x24  </a:t>
            </a:r>
            <a:endParaRPr lang="en-US" dirty="0">
              <a:solidFill>
                <a:schemeClr val="tx1"/>
              </a:solidFill>
            </a:endParaRPr>
          </a:p>
        </p:txBody>
      </p:sp>
      <p:sp>
        <p:nvSpPr>
          <p:cNvPr id="422929" name="Line 17"/>
          <p:cNvSpPr>
            <a:spLocks noChangeShapeType="1"/>
          </p:cNvSpPr>
          <p:nvPr/>
        </p:nvSpPr>
        <p:spPr bwMode="auto">
          <a:xfrm>
            <a:off x="5257800" y="3657600"/>
            <a:ext cx="0" cy="304800"/>
          </a:xfrm>
          <a:prstGeom prst="line">
            <a:avLst/>
          </a:prstGeom>
          <a:noFill/>
          <a:ln w="12700">
            <a:solidFill>
              <a:schemeClr val="tx1"/>
            </a:solidFill>
            <a:round/>
          </a:ln>
          <a:effectLst/>
        </p:spPr>
        <p:txBody>
          <a:bodyPr/>
          <a:lstStyle/>
          <a:p>
            <a:endParaRPr lang="en-US"/>
          </a:p>
        </p:txBody>
      </p:sp>
      <p:sp>
        <p:nvSpPr>
          <p:cNvPr id="422930" name="Line 18"/>
          <p:cNvSpPr>
            <a:spLocks noChangeShapeType="1"/>
          </p:cNvSpPr>
          <p:nvPr/>
        </p:nvSpPr>
        <p:spPr bwMode="auto">
          <a:xfrm>
            <a:off x="6172200" y="3657600"/>
            <a:ext cx="0" cy="304800"/>
          </a:xfrm>
          <a:prstGeom prst="line">
            <a:avLst/>
          </a:prstGeom>
          <a:noFill/>
          <a:ln w="12700">
            <a:solidFill>
              <a:schemeClr val="tx1"/>
            </a:solidFill>
            <a:round/>
          </a:ln>
          <a:effectLst/>
        </p:spPr>
        <p:txBody>
          <a:bodyPr/>
          <a:lstStyle/>
          <a:p>
            <a:endParaRPr lang="en-US"/>
          </a:p>
        </p:txBody>
      </p:sp>
      <p:sp>
        <p:nvSpPr>
          <p:cNvPr id="11" name="Rectangle 12"/>
          <p:cNvSpPr>
            <a:spLocks noChangeArrowheads="1"/>
          </p:cNvSpPr>
          <p:nvPr/>
        </p:nvSpPr>
        <p:spPr bwMode="auto">
          <a:xfrm>
            <a:off x="1524000" y="5867400"/>
            <a:ext cx="5791200" cy="292100"/>
          </a:xfrm>
          <a:prstGeom prst="rect">
            <a:avLst/>
          </a:prstGeom>
          <a:noFill/>
          <a:ln w="12700">
            <a:solidFill>
              <a:schemeClr val="tx1"/>
            </a:solidFill>
            <a:miter lim="800000"/>
          </a:ln>
          <a:effectLst/>
        </p:spPr>
        <p:txBody>
          <a:bodyPr wrap="none" anchor="ctr"/>
          <a:lstStyle/>
          <a:p>
            <a:endParaRPr lang="en-US"/>
          </a:p>
        </p:txBody>
      </p:sp>
      <p:sp>
        <p:nvSpPr>
          <p:cNvPr id="12" name="Line 13"/>
          <p:cNvSpPr>
            <a:spLocks noChangeShapeType="1"/>
          </p:cNvSpPr>
          <p:nvPr/>
        </p:nvSpPr>
        <p:spPr bwMode="auto">
          <a:xfrm>
            <a:off x="2590800" y="5867400"/>
            <a:ext cx="0" cy="290512"/>
          </a:xfrm>
          <a:prstGeom prst="line">
            <a:avLst/>
          </a:prstGeom>
          <a:noFill/>
          <a:ln w="12700">
            <a:solidFill>
              <a:schemeClr val="tx1"/>
            </a:solidFill>
            <a:round/>
          </a:ln>
          <a:effectLst/>
        </p:spPr>
        <p:txBody>
          <a:bodyPr/>
          <a:lstStyle/>
          <a:p>
            <a:endParaRPr lang="en-US"/>
          </a:p>
        </p:txBody>
      </p:sp>
      <p:sp>
        <p:nvSpPr>
          <p:cNvPr id="13" name="Line 14"/>
          <p:cNvSpPr>
            <a:spLocks noChangeShapeType="1"/>
          </p:cNvSpPr>
          <p:nvPr/>
        </p:nvSpPr>
        <p:spPr bwMode="auto">
          <a:xfrm>
            <a:off x="3498850" y="5868987"/>
            <a:ext cx="0" cy="290513"/>
          </a:xfrm>
          <a:prstGeom prst="line">
            <a:avLst/>
          </a:prstGeom>
          <a:noFill/>
          <a:ln w="12700">
            <a:solidFill>
              <a:schemeClr val="tx1"/>
            </a:solidFill>
            <a:round/>
          </a:ln>
          <a:effectLst/>
        </p:spPr>
        <p:txBody>
          <a:bodyPr/>
          <a:lstStyle/>
          <a:p>
            <a:endParaRPr lang="en-US"/>
          </a:p>
        </p:txBody>
      </p:sp>
      <p:sp>
        <p:nvSpPr>
          <p:cNvPr id="14" name="Line 15"/>
          <p:cNvSpPr>
            <a:spLocks noChangeShapeType="1"/>
          </p:cNvSpPr>
          <p:nvPr/>
        </p:nvSpPr>
        <p:spPr bwMode="auto">
          <a:xfrm>
            <a:off x="4413250" y="5868987"/>
            <a:ext cx="0" cy="290513"/>
          </a:xfrm>
          <a:prstGeom prst="line">
            <a:avLst/>
          </a:prstGeom>
          <a:noFill/>
          <a:ln w="12700">
            <a:solidFill>
              <a:schemeClr val="tx1"/>
            </a:solidFill>
            <a:round/>
          </a:ln>
          <a:effectLst/>
        </p:spPr>
        <p:txBody>
          <a:bodyPr/>
          <a:lstStyle/>
          <a:p>
            <a:endParaRPr lang="en-US"/>
          </a:p>
        </p:txBody>
      </p:sp>
      <p:sp>
        <p:nvSpPr>
          <p:cNvPr id="15" name="Text Box 16"/>
          <p:cNvSpPr txBox="1">
            <a:spLocks noChangeArrowheads="1"/>
          </p:cNvSpPr>
          <p:nvPr/>
        </p:nvSpPr>
        <p:spPr bwMode="auto">
          <a:xfrm>
            <a:off x="1676400" y="5867400"/>
            <a:ext cx="4647426" cy="369332"/>
          </a:xfrm>
          <a:prstGeom prst="rect">
            <a:avLst/>
          </a:prstGeom>
          <a:noFill/>
          <a:ln w="12700">
            <a:noFill/>
            <a:miter lim="800000"/>
          </a:ln>
          <a:effectLst/>
        </p:spPr>
        <p:txBody>
          <a:bodyPr wrap="none">
            <a:spAutoFit/>
          </a:bodyPr>
          <a:lstStyle/>
          <a:p>
            <a:r>
              <a:rPr lang="en-US" dirty="0">
                <a:solidFill>
                  <a:schemeClr val="tx1"/>
                </a:solidFill>
              </a:rPr>
              <a:t> </a:t>
            </a:r>
            <a:r>
              <a:rPr lang="en-US" dirty="0" smtClean="0">
                <a:solidFill>
                  <a:schemeClr val="tx1"/>
                </a:solidFill>
              </a:rPr>
              <a:t>0x0D          </a:t>
            </a:r>
            <a:r>
              <a:rPr lang="en-US" dirty="0">
                <a:solidFill>
                  <a:schemeClr val="tx1"/>
                </a:solidFill>
              </a:rPr>
              <a:t>9         </a:t>
            </a:r>
            <a:r>
              <a:rPr lang="en-US" dirty="0" smtClean="0">
                <a:solidFill>
                  <a:schemeClr val="tx1"/>
                </a:solidFill>
              </a:rPr>
              <a:t>   8                    0xFF00</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670723" name="Rectangle 3"/>
          <p:cNvSpPr>
            <a:spLocks noGrp="1" noChangeArrowheads="1"/>
          </p:cNvSpPr>
          <p:nvPr>
            <p:ph type="body" idx="1"/>
          </p:nvPr>
        </p:nvSpPr>
        <p:spPr>
          <a:xfrm>
            <a:off x="457200" y="762000"/>
            <a:ext cx="8382000" cy="3352800"/>
          </a:xfrm>
          <a:noFill/>
        </p:spPr>
        <p:txBody>
          <a:bodyPr lIns="90488" tIns="44450" rIns="90488" bIns="44450"/>
          <a:lstStyle/>
          <a:p>
            <a:pPr marL="342900" indent="-342900"/>
            <a:r>
              <a:rPr lang="en-US"/>
              <a:t>MIPS </a:t>
            </a:r>
            <a:r>
              <a:rPr lang="en-US">
                <a:solidFill>
                  <a:schemeClr val="accent1"/>
                </a:solidFill>
              </a:rPr>
              <a:t>conditional branch</a:t>
            </a:r>
            <a:r>
              <a:rPr lang="en-US"/>
              <a:t> instructions:</a:t>
            </a:r>
            <a:endParaRPr lang="en-US"/>
          </a:p>
          <a:p>
            <a:pPr marL="342900" indent="-342900">
              <a:buFont typeface="Wingdings" panose="05000000000000000000" pitchFamily="2" charset="2"/>
              <a:buNone/>
            </a:pPr>
            <a:r>
              <a:rPr lang="en-US">
                <a:latin typeface="Courier New" panose="02070309020205020404" pitchFamily="49" charset="0"/>
              </a:rPr>
              <a:t>	bne $s0, $s1, Lbl	#go to Lbl if $s0</a:t>
            </a:r>
            <a:r>
              <a:rPr lang="en-US">
                <a:latin typeface="Courier New" panose="02070309020205020404" pitchFamily="49" charset="0"/>
                <a:sym typeface="Symbol" panose="05050102010706020507" pitchFamily="18" charset="2"/>
              </a:rPr>
              <a:t></a:t>
            </a:r>
            <a:r>
              <a:rPr lang="en-US">
                <a:latin typeface="Courier New" panose="02070309020205020404" pitchFamily="49" charset="0"/>
              </a:rPr>
              <a:t>$s1 </a:t>
            </a:r>
            <a:br>
              <a:rPr lang="en-US">
                <a:latin typeface="Courier New" panose="02070309020205020404" pitchFamily="49" charset="0"/>
              </a:rPr>
            </a:br>
            <a:r>
              <a:rPr lang="en-US">
                <a:latin typeface="Courier New" panose="02070309020205020404" pitchFamily="49" charset="0"/>
              </a:rPr>
              <a:t>beq $s0, $s1, Lbl	#go to Lbl if $s0=$s1	</a:t>
            </a:r>
            <a:endParaRPr lang="en-US"/>
          </a:p>
          <a:p>
            <a:pPr marL="742950" lvl="1" indent="-285750"/>
            <a:r>
              <a:rPr lang="en-US"/>
              <a:t>Ex:	</a:t>
            </a:r>
            <a:r>
              <a:rPr lang="en-US">
                <a:latin typeface="Courier New" panose="02070309020205020404" pitchFamily="49" charset="0"/>
              </a:rPr>
              <a:t>if (i==j) h = i + j;</a:t>
            </a:r>
            <a:endParaRPr lang="en-US">
              <a:latin typeface="Courier New" panose="02070309020205020404" pitchFamily="49" charset="0"/>
            </a:endParaRPr>
          </a:p>
          <a:p>
            <a:pPr marL="342900" indent="-342900">
              <a:lnSpc>
                <a:spcPct val="100000"/>
              </a:lnSpc>
              <a:buFont typeface="Wingdings" panose="05000000000000000000" pitchFamily="2" charset="2"/>
              <a:buNone/>
            </a:pPr>
            <a:r>
              <a:rPr lang="en-US">
                <a:latin typeface="Courier New" panose="02070309020205020404" pitchFamily="49" charset="0"/>
              </a:rPr>
              <a:t>			</a:t>
            </a:r>
            <a:r>
              <a:rPr lang="en-US" sz="2000">
                <a:latin typeface="Courier New" panose="02070309020205020404" pitchFamily="49" charset="0"/>
              </a:rPr>
              <a:t>bne $s0, $s1, Lbl1</a:t>
            </a:r>
            <a:br>
              <a:rPr lang="en-US" sz="2000">
                <a:latin typeface="Courier New" panose="02070309020205020404" pitchFamily="49" charset="0"/>
              </a:rPr>
            </a:br>
            <a:r>
              <a:rPr lang="en-US" sz="2000">
                <a:latin typeface="Courier New" panose="02070309020205020404" pitchFamily="49" charset="0"/>
              </a:rPr>
              <a:t>		add $s3, $s0, $s1</a:t>
            </a:r>
            <a:br>
              <a:rPr lang="en-US" sz="2000">
                <a:latin typeface="Courier New" panose="02070309020205020404" pitchFamily="49" charset="0"/>
              </a:rPr>
            </a:br>
            <a:r>
              <a:rPr lang="en-US" sz="2000">
                <a:latin typeface="Courier New" panose="02070309020205020404" pitchFamily="49" charset="0"/>
              </a:rPr>
              <a:t>Lbl1:	...</a:t>
            </a:r>
            <a:endParaRPr lang="en-US" sz="2000">
              <a:latin typeface="Courier New" panose="02070309020205020404" pitchFamily="49" charset="0"/>
            </a:endParaRPr>
          </a:p>
        </p:txBody>
      </p:sp>
      <p:sp>
        <p:nvSpPr>
          <p:cNvPr id="670724" name="Rectangle 4"/>
          <p:cNvSpPr>
            <a:spLocks noGrp="1" noChangeArrowheads="1"/>
          </p:cNvSpPr>
          <p:nvPr>
            <p:ph type="title"/>
          </p:nvPr>
        </p:nvSpPr>
        <p:spPr>
          <a:noFill/>
        </p:spPr>
        <p:txBody>
          <a:bodyPr lIns="90488" tIns="44450" rIns="90488" bIns="44450" anchor="ctr"/>
          <a:lstStyle/>
          <a:p>
            <a:r>
              <a:rPr lang="en-US"/>
              <a:t>MIPS Control Flow Instructions</a:t>
            </a:r>
            <a:endParaRPr lang="en-US"/>
          </a:p>
        </p:txBody>
      </p:sp>
      <p:sp>
        <p:nvSpPr>
          <p:cNvPr id="670725" name="Rectangle 5"/>
          <p:cNvSpPr>
            <a:spLocks noChangeArrowheads="1"/>
          </p:cNvSpPr>
          <p:nvPr/>
        </p:nvSpPr>
        <p:spPr bwMode="auto">
          <a:xfrm>
            <a:off x="381000" y="4267200"/>
            <a:ext cx="8610600" cy="21336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Instruction Format (</a:t>
            </a:r>
            <a:r>
              <a:rPr lang="en-US" sz="2400"/>
              <a:t>I</a:t>
            </a:r>
            <a:r>
              <a:rPr lang="en-US" sz="2400">
                <a:solidFill>
                  <a:schemeClr val="tx1"/>
                </a:solidFill>
              </a:rPr>
              <a:t> format):</a:t>
            </a:r>
            <a:br>
              <a:rPr lang="en-US" sz="2400">
                <a:solidFill>
                  <a:schemeClr val="tx1"/>
                </a:solidFill>
              </a:rPr>
            </a:br>
            <a:endParaRPr lang="en-US" sz="2800">
              <a:solidFill>
                <a:schemeClr val="tx1"/>
              </a:solidFill>
            </a:endParaRPr>
          </a:p>
        </p:txBody>
      </p:sp>
      <p:grpSp>
        <p:nvGrpSpPr>
          <p:cNvPr id="2" name="Group 6"/>
          <p:cNvGrpSpPr/>
          <p:nvPr/>
        </p:nvGrpSpPr>
        <p:grpSpPr bwMode="auto">
          <a:xfrm>
            <a:off x="1371600" y="4876800"/>
            <a:ext cx="5791200" cy="369888"/>
            <a:chOff x="1056" y="3024"/>
            <a:chExt cx="3648" cy="233"/>
          </a:xfrm>
        </p:grpSpPr>
        <p:sp>
          <p:nvSpPr>
            <p:cNvPr id="670727" name="Rectangle 7"/>
            <p:cNvSpPr>
              <a:spLocks noChangeArrowheads="1"/>
            </p:cNvSpPr>
            <p:nvPr/>
          </p:nvSpPr>
          <p:spPr bwMode="auto">
            <a:xfrm>
              <a:off x="1056" y="3024"/>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70728" name="Line 8"/>
            <p:cNvSpPr>
              <a:spLocks noChangeShapeType="1"/>
            </p:cNvSpPr>
            <p:nvPr/>
          </p:nvSpPr>
          <p:spPr bwMode="auto">
            <a:xfrm>
              <a:off x="1728" y="3024"/>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29" name="Line 9"/>
            <p:cNvSpPr>
              <a:spLocks noChangeShapeType="1"/>
            </p:cNvSpPr>
            <p:nvPr/>
          </p:nvSpPr>
          <p:spPr bwMode="auto">
            <a:xfrm>
              <a:off x="2300"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30" name="Line 10"/>
            <p:cNvSpPr>
              <a:spLocks noChangeShapeType="1"/>
            </p:cNvSpPr>
            <p:nvPr/>
          </p:nvSpPr>
          <p:spPr bwMode="auto">
            <a:xfrm>
              <a:off x="2876" y="3025"/>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70731" name="Text Box 11"/>
            <p:cNvSpPr txBox="1">
              <a:spLocks noChangeArrowheads="1"/>
            </p:cNvSpPr>
            <p:nvPr/>
          </p:nvSpPr>
          <p:spPr bwMode="auto">
            <a:xfrm>
              <a:off x="1200" y="3024"/>
              <a:ext cx="2917" cy="233"/>
            </a:xfrm>
            <a:prstGeom prst="rect">
              <a:avLst/>
            </a:prstGeom>
            <a:noFill/>
            <a:ln w="12700">
              <a:noFill/>
              <a:miter lim="800000"/>
            </a:ln>
            <a:effectLst/>
          </p:spPr>
          <p:txBody>
            <a:bodyPr wrap="none">
              <a:spAutoFit/>
            </a:bodyPr>
            <a:lstStyle/>
            <a:p>
              <a:r>
                <a:rPr lang="en-US" dirty="0" smtClean="0">
                  <a:solidFill>
                    <a:schemeClr val="tx1"/>
                  </a:solidFill>
                </a:rPr>
                <a:t>0x05           16          17              </a:t>
              </a:r>
              <a:r>
                <a:rPr lang="en-US" dirty="0" smtClean="0"/>
                <a:t>16 </a:t>
              </a:r>
              <a:r>
                <a:rPr lang="en-US" dirty="0"/>
                <a:t>bit offset</a:t>
              </a:r>
              <a:endParaRPr lang="en-US" dirty="0"/>
            </a:p>
          </p:txBody>
        </p:sp>
      </p:grpSp>
      <p:sp>
        <p:nvSpPr>
          <p:cNvPr id="670733" name="Rectangle 13"/>
          <p:cNvSpPr>
            <a:spLocks noChangeArrowheads="1"/>
          </p:cNvSpPr>
          <p:nvPr/>
        </p:nvSpPr>
        <p:spPr bwMode="auto">
          <a:xfrm>
            <a:off x="381000" y="5562600"/>
            <a:ext cx="7848600" cy="609600"/>
          </a:xfrm>
          <a:prstGeom prst="rect">
            <a:avLst/>
          </a:prstGeom>
          <a:noFill/>
          <a:ln w="12700">
            <a:noFill/>
            <a:miter lim="800000"/>
          </a:ln>
          <a:effectLst/>
        </p:spPr>
        <p:txBody>
          <a:bodyPr lIns="90488" tIns="44450" rIns="90488" bIns="44450"/>
          <a:lstStyle/>
          <a:p>
            <a:pPr marL="342900" indent="-342900">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How is the branch destination address specified?</a:t>
            </a:r>
            <a:br>
              <a:rPr lang="en-US" sz="2800">
                <a:solidFill>
                  <a:schemeClr val="tx1"/>
                </a:solidFill>
              </a:rPr>
            </a:br>
            <a:endParaRPr lang="en-US" sz="280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0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Two Key Principles of Machine Design</a:t>
            </a:r>
            <a:endParaRPr lang="en-US"/>
          </a:p>
        </p:txBody>
      </p:sp>
      <p:sp>
        <p:nvSpPr>
          <p:cNvPr id="367619" name="Rectangle 3"/>
          <p:cNvSpPr>
            <a:spLocks noGrp="1" noChangeArrowheads="1"/>
          </p:cNvSpPr>
          <p:nvPr>
            <p:ph type="body" idx="1"/>
          </p:nvPr>
        </p:nvSpPr>
        <p:spPr>
          <a:xfrm>
            <a:off x="685800" y="914400"/>
            <a:ext cx="7848600" cy="1953355"/>
          </a:xfrm>
        </p:spPr>
        <p:txBody>
          <a:bodyPr/>
          <a:lstStyle/>
          <a:p>
            <a:pPr marL="533400" lvl="1" indent="-533400">
              <a:lnSpc>
                <a:spcPct val="90000"/>
              </a:lnSpc>
              <a:spcBef>
                <a:spcPct val="65000"/>
              </a:spcBef>
              <a:buFont typeface="Wingdings" panose="05000000000000000000" pitchFamily="2" charset="2"/>
              <a:buAutoNum type="arabicPeriod"/>
            </a:pPr>
            <a:r>
              <a:rPr lang="en-US" sz="2400" dirty="0" smtClean="0"/>
              <a:t>Instructions are represented as numbers and, as such, are indistinguishable from data</a:t>
            </a:r>
            <a:endParaRPr lang="en-US" sz="2400" dirty="0" smtClean="0"/>
          </a:p>
          <a:p>
            <a:pPr marL="533400" lvl="1" indent="-533400">
              <a:lnSpc>
                <a:spcPct val="90000"/>
              </a:lnSpc>
              <a:spcBef>
                <a:spcPct val="65000"/>
              </a:spcBef>
              <a:buFont typeface="Wingdings" panose="05000000000000000000" pitchFamily="2" charset="2"/>
              <a:buAutoNum type="arabicPeriod"/>
            </a:pPr>
            <a:r>
              <a:rPr lang="en-US" sz="2400" dirty="0" smtClean="0"/>
              <a:t>Programs </a:t>
            </a:r>
            <a:r>
              <a:rPr lang="en-US" sz="2400" dirty="0"/>
              <a:t>are stored in </a:t>
            </a:r>
            <a:r>
              <a:rPr lang="en-US" sz="2400" dirty="0" smtClean="0"/>
              <a:t>alterable memory (that can be read </a:t>
            </a:r>
            <a:r>
              <a:rPr lang="en-US" sz="2400" dirty="0"/>
              <a:t>or </a:t>
            </a:r>
            <a:r>
              <a:rPr lang="en-US" sz="2400" dirty="0" smtClean="0"/>
              <a:t>written to)					 </a:t>
            </a:r>
            <a:r>
              <a:rPr lang="en-US" sz="2400" dirty="0"/>
              <a:t>just like </a:t>
            </a:r>
            <a:r>
              <a:rPr lang="en-US" sz="2400" dirty="0" smtClean="0"/>
              <a:t>data</a:t>
            </a:r>
            <a:endParaRPr lang="en-US" sz="2400" dirty="0"/>
          </a:p>
        </p:txBody>
      </p:sp>
      <p:sp>
        <p:nvSpPr>
          <p:cNvPr id="367620" name="Rectangle 4"/>
          <p:cNvSpPr>
            <a:spLocks noChangeArrowheads="1"/>
          </p:cNvSpPr>
          <p:nvPr/>
        </p:nvSpPr>
        <p:spPr bwMode="auto">
          <a:xfrm>
            <a:off x="609600" y="3276600"/>
            <a:ext cx="4876800" cy="2895152"/>
          </a:xfrm>
          <a:prstGeom prst="rect">
            <a:avLst/>
          </a:prstGeom>
          <a:noFill/>
          <a:ln w="12700">
            <a:noFill/>
            <a:miter lim="800000"/>
          </a:ln>
          <a:effectLst/>
        </p:spPr>
        <p:txBody>
          <a:bodyPr lIns="63500" tIns="25400" rIns="63500" bIns="25400">
            <a:spAutoFit/>
          </a:bodyPr>
          <a:lstStyle/>
          <a:p>
            <a:pPr marL="287655" indent="-287655">
              <a:lnSpc>
                <a:spcPct val="95000"/>
              </a:lnSpc>
              <a:spcBef>
                <a:spcPct val="25000"/>
              </a:spcBef>
              <a:buClr>
                <a:schemeClr val="accent1"/>
              </a:buClr>
              <a:buSzPct val="75000"/>
              <a:buFont typeface="Wingdings" panose="05000000000000000000" pitchFamily="2" charset="2"/>
              <a:buChar char="q"/>
            </a:pPr>
            <a:r>
              <a:rPr lang="en-US" sz="2400" dirty="0">
                <a:solidFill>
                  <a:schemeClr val="tx1"/>
                </a:solidFill>
              </a:rPr>
              <a:t>Stored-program concept</a:t>
            </a:r>
            <a:endParaRPr lang="en-US" sz="2400" dirty="0">
              <a:solidFill>
                <a:schemeClr val="tx1"/>
              </a:solidFill>
            </a:endParaRPr>
          </a:p>
          <a:p>
            <a:pPr marL="741680" lvl="1" indent="-246380">
              <a:lnSpc>
                <a:spcPct val="95000"/>
              </a:lnSpc>
              <a:spcBef>
                <a:spcPct val="25000"/>
              </a:spcBef>
              <a:buClr>
                <a:schemeClr val="accent1"/>
              </a:buClr>
              <a:buSzPct val="75000"/>
              <a:buFont typeface="Monotype Sorts" pitchFamily="2" charset="2"/>
              <a:buChar char="l"/>
            </a:pPr>
            <a:r>
              <a:rPr lang="en-US" sz="2000" dirty="0">
                <a:solidFill>
                  <a:schemeClr val="tx1"/>
                </a:solidFill>
              </a:rPr>
              <a:t>Programs can be shipped as files of binary numbers – </a:t>
            </a:r>
            <a:r>
              <a:rPr lang="en-US" sz="2000" dirty="0"/>
              <a:t>binary compatibility</a:t>
            </a:r>
            <a:endParaRPr lang="en-US" sz="2000" dirty="0"/>
          </a:p>
          <a:p>
            <a:pPr marL="741680" lvl="1" indent="-246380">
              <a:lnSpc>
                <a:spcPct val="95000"/>
              </a:lnSpc>
              <a:spcBef>
                <a:spcPct val="25000"/>
              </a:spcBef>
              <a:buClr>
                <a:schemeClr val="accent1"/>
              </a:buClr>
              <a:buSzPct val="75000"/>
              <a:buFont typeface="Monotype Sorts" pitchFamily="2" charset="2"/>
              <a:buChar char="l"/>
            </a:pPr>
            <a:r>
              <a:rPr lang="en-US" sz="2000" dirty="0">
                <a:solidFill>
                  <a:schemeClr val="tx1"/>
                </a:solidFill>
              </a:rPr>
              <a:t>Computers can inherit ready-made software provided they are compatible with an existing ISA – leads industry to align around a small number of ISAs</a:t>
            </a:r>
            <a:endParaRPr lang="en-US" sz="2000" dirty="0">
              <a:solidFill>
                <a:schemeClr val="tx1"/>
              </a:solidFill>
            </a:endParaRPr>
          </a:p>
        </p:txBody>
      </p:sp>
      <p:grpSp>
        <p:nvGrpSpPr>
          <p:cNvPr id="2" name="Group 15"/>
          <p:cNvGrpSpPr/>
          <p:nvPr/>
        </p:nvGrpSpPr>
        <p:grpSpPr bwMode="auto">
          <a:xfrm>
            <a:off x="5943600" y="2189163"/>
            <a:ext cx="1981200" cy="4135437"/>
            <a:chOff x="3744" y="1331"/>
            <a:chExt cx="1248" cy="2605"/>
          </a:xfrm>
        </p:grpSpPr>
        <p:sp>
          <p:nvSpPr>
            <p:cNvPr id="367621" name="Rectangle 5"/>
            <p:cNvSpPr>
              <a:spLocks noChangeArrowheads="1"/>
            </p:cNvSpPr>
            <p:nvPr/>
          </p:nvSpPr>
          <p:spPr bwMode="auto">
            <a:xfrm>
              <a:off x="3744" y="1584"/>
              <a:ext cx="1248" cy="2352"/>
            </a:xfrm>
            <a:prstGeom prst="rect">
              <a:avLst/>
            </a:prstGeom>
            <a:noFill/>
            <a:ln w="12700">
              <a:solidFill>
                <a:schemeClr val="tx1"/>
              </a:solidFill>
              <a:miter lim="800000"/>
            </a:ln>
            <a:effectLst/>
          </p:spPr>
          <p:txBody>
            <a:bodyPr wrap="none" anchor="ctr"/>
            <a:lstStyle/>
            <a:p>
              <a:endParaRPr lang="en-US"/>
            </a:p>
          </p:txBody>
        </p:sp>
        <p:sp>
          <p:nvSpPr>
            <p:cNvPr id="367622" name="Rectangle 6"/>
            <p:cNvSpPr>
              <a:spLocks noChangeArrowheads="1"/>
            </p:cNvSpPr>
            <p:nvPr>
              <p:custDataLst>
                <p:tags r:id="rId1"/>
              </p:custDataLst>
            </p:nvPr>
          </p:nvSpPr>
          <p:spPr bwMode="auto">
            <a:xfrm>
              <a:off x="3792" y="1728"/>
              <a:ext cx="1152" cy="378"/>
            </a:xfrm>
            <a:prstGeom prst="rect">
              <a:avLst/>
            </a:prstGeom>
            <a:noFill/>
            <a:ln w="12700">
              <a:noFill/>
              <a:miter lim="800000"/>
            </a:ln>
            <a:effectLst/>
          </p:spPr>
          <p:txBody>
            <a:bodyPr lIns="63500" tIns="25400" rIns="63500" bIns="25400">
              <a:spAutoFit/>
            </a:bodyPr>
            <a:lstStyle/>
            <a:p>
              <a:pPr algn="ctr"/>
              <a:r>
                <a:rPr lang="en-US" altLang="zh-CN">
                  <a:solidFill>
                    <a:schemeClr val="tx1"/>
                  </a:solidFill>
                  <a:ea typeface="宋体" panose="02010600030101010101" pitchFamily="2" charset="-122"/>
                </a:rPr>
                <a:t>Accounting prg  (machine code)</a:t>
              </a:r>
              <a:endParaRPr lang="en-US" altLang="zh-CN">
                <a:solidFill>
                  <a:schemeClr val="tx1"/>
                </a:solidFill>
                <a:ea typeface="宋体" panose="02010600030101010101" pitchFamily="2" charset="-122"/>
              </a:endParaRPr>
            </a:p>
          </p:txBody>
        </p:sp>
        <p:sp>
          <p:nvSpPr>
            <p:cNvPr id="367623" name="Rectangle 7"/>
            <p:cNvSpPr>
              <a:spLocks noChangeArrowheads="1"/>
            </p:cNvSpPr>
            <p:nvPr>
              <p:custDataLst>
                <p:tags r:id="rId2"/>
              </p:custDataLst>
            </p:nvPr>
          </p:nvSpPr>
          <p:spPr bwMode="auto">
            <a:xfrm>
              <a:off x="3792" y="2208"/>
              <a:ext cx="1152" cy="378"/>
            </a:xfrm>
            <a:prstGeom prst="rect">
              <a:avLst/>
            </a:prstGeom>
            <a:noFill/>
            <a:ln w="12700">
              <a:noFill/>
              <a:miter lim="800000"/>
            </a:ln>
            <a:effectLst/>
          </p:spPr>
          <p:txBody>
            <a:bodyPr lIns="63500" tIns="25400" rIns="63500" bIns="25400">
              <a:spAutoFit/>
            </a:bodyPr>
            <a:lstStyle/>
            <a:p>
              <a:pPr algn="ctr"/>
              <a:r>
                <a:rPr lang="en-US" altLang="zh-CN">
                  <a:solidFill>
                    <a:schemeClr val="tx1"/>
                  </a:solidFill>
                  <a:ea typeface="宋体" panose="02010600030101010101" pitchFamily="2" charset="-122"/>
                </a:rPr>
                <a:t>C compiler  (machine code)</a:t>
              </a:r>
              <a:endParaRPr lang="en-US" altLang="zh-CN">
                <a:solidFill>
                  <a:schemeClr val="tx1"/>
                </a:solidFill>
                <a:ea typeface="宋体" panose="02010600030101010101" pitchFamily="2" charset="-122"/>
              </a:endParaRPr>
            </a:p>
          </p:txBody>
        </p:sp>
        <p:sp>
          <p:nvSpPr>
            <p:cNvPr id="367624" name="Rectangle 8"/>
            <p:cNvSpPr>
              <a:spLocks noChangeArrowheads="1"/>
            </p:cNvSpPr>
            <p:nvPr>
              <p:custDataLst>
                <p:tags r:id="rId3"/>
              </p:custDataLst>
            </p:nvPr>
          </p:nvSpPr>
          <p:spPr bwMode="auto">
            <a:xfrm>
              <a:off x="3792" y="2790"/>
              <a:ext cx="1152" cy="378"/>
            </a:xfrm>
            <a:prstGeom prst="rect">
              <a:avLst/>
            </a:prstGeom>
            <a:noFill/>
            <a:ln w="12700">
              <a:noFill/>
              <a:miter lim="800000"/>
            </a:ln>
            <a:effectLst/>
          </p:spPr>
          <p:txBody>
            <a:bodyPr lIns="63500" tIns="25400" rIns="63500" bIns="25400">
              <a:spAutoFit/>
            </a:bodyPr>
            <a:lstStyle/>
            <a:p>
              <a:pPr algn="ctr"/>
              <a:r>
                <a:rPr lang="en-US" altLang="zh-CN">
                  <a:solidFill>
                    <a:schemeClr val="tx1"/>
                  </a:solidFill>
                  <a:ea typeface="宋体" panose="02010600030101010101" pitchFamily="2" charset="-122"/>
                </a:rPr>
                <a:t>Payroll         data</a:t>
              </a:r>
              <a:endParaRPr lang="en-US" altLang="zh-CN">
                <a:solidFill>
                  <a:schemeClr val="tx1"/>
                </a:solidFill>
                <a:ea typeface="宋体" panose="02010600030101010101" pitchFamily="2" charset="-122"/>
              </a:endParaRPr>
            </a:p>
          </p:txBody>
        </p:sp>
        <p:sp>
          <p:nvSpPr>
            <p:cNvPr id="367625" name="Rectangle 9"/>
            <p:cNvSpPr>
              <a:spLocks noChangeArrowheads="1"/>
            </p:cNvSpPr>
            <p:nvPr>
              <p:custDataLst>
                <p:tags r:id="rId4"/>
              </p:custDataLst>
            </p:nvPr>
          </p:nvSpPr>
          <p:spPr bwMode="auto">
            <a:xfrm>
              <a:off x="3792" y="3312"/>
              <a:ext cx="1152" cy="378"/>
            </a:xfrm>
            <a:prstGeom prst="rect">
              <a:avLst/>
            </a:prstGeom>
            <a:noFill/>
            <a:ln w="12700">
              <a:noFill/>
              <a:miter lim="800000"/>
            </a:ln>
            <a:effectLst/>
          </p:spPr>
          <p:txBody>
            <a:bodyPr lIns="63500" tIns="25400" rIns="63500" bIns="25400">
              <a:spAutoFit/>
            </a:bodyPr>
            <a:lstStyle/>
            <a:p>
              <a:pPr algn="ctr"/>
              <a:r>
                <a:rPr lang="en-US" altLang="zh-CN">
                  <a:solidFill>
                    <a:schemeClr val="tx1"/>
                  </a:solidFill>
                  <a:ea typeface="宋体" panose="02010600030101010101" pitchFamily="2" charset="-122"/>
                </a:rPr>
                <a:t>Source code in C for Acct prg</a:t>
              </a:r>
              <a:endParaRPr lang="en-US" altLang="zh-CN">
                <a:solidFill>
                  <a:schemeClr val="tx1"/>
                </a:solidFill>
                <a:ea typeface="宋体" panose="02010600030101010101" pitchFamily="2" charset="-122"/>
              </a:endParaRPr>
            </a:p>
          </p:txBody>
        </p:sp>
        <p:sp>
          <p:nvSpPr>
            <p:cNvPr id="367626" name="Rectangle 10"/>
            <p:cNvSpPr>
              <a:spLocks noChangeArrowheads="1"/>
            </p:cNvSpPr>
            <p:nvPr>
              <p:custDataLst>
                <p:tags r:id="rId5"/>
              </p:custDataLst>
            </p:nvPr>
          </p:nvSpPr>
          <p:spPr bwMode="auto">
            <a:xfrm>
              <a:off x="3792" y="1331"/>
              <a:ext cx="1152" cy="205"/>
            </a:xfrm>
            <a:prstGeom prst="rect">
              <a:avLst/>
            </a:prstGeom>
            <a:noFill/>
            <a:ln w="12700">
              <a:noFill/>
              <a:miter lim="800000"/>
            </a:ln>
            <a:effectLst/>
          </p:spPr>
          <p:txBody>
            <a:bodyPr lIns="63500" tIns="25400" rIns="63500" bIns="25400">
              <a:spAutoFit/>
            </a:bodyPr>
            <a:lstStyle/>
            <a:p>
              <a:pPr algn="ctr"/>
              <a:r>
                <a:rPr lang="en-US" altLang="zh-CN" b="1" dirty="0">
                  <a:solidFill>
                    <a:schemeClr val="tx1"/>
                  </a:solidFill>
                  <a:ea typeface="宋体" panose="02010600030101010101" pitchFamily="2" charset="-122"/>
                </a:rPr>
                <a:t>Memory</a:t>
              </a:r>
              <a:endParaRPr lang="en-US" altLang="zh-CN" b="1" dirty="0">
                <a:solidFill>
                  <a:schemeClr val="tx1"/>
                </a:solidFill>
                <a:ea typeface="宋体" panose="02010600030101010101" pitchFamily="2" charset="-122"/>
              </a:endParaRPr>
            </a:p>
          </p:txBody>
        </p:sp>
        <p:sp>
          <p:nvSpPr>
            <p:cNvPr id="367627" name="Rectangle 11"/>
            <p:cNvSpPr>
              <a:spLocks noChangeArrowheads="1"/>
            </p:cNvSpPr>
            <p:nvPr/>
          </p:nvSpPr>
          <p:spPr bwMode="auto">
            <a:xfrm>
              <a:off x="3792" y="1632"/>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28" name="Rectangle 12"/>
            <p:cNvSpPr>
              <a:spLocks noChangeArrowheads="1"/>
            </p:cNvSpPr>
            <p:nvPr/>
          </p:nvSpPr>
          <p:spPr bwMode="auto">
            <a:xfrm>
              <a:off x="3792" y="2160"/>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29" name="Rectangle 13"/>
            <p:cNvSpPr>
              <a:spLocks noChangeArrowheads="1"/>
            </p:cNvSpPr>
            <p:nvPr/>
          </p:nvSpPr>
          <p:spPr bwMode="auto">
            <a:xfrm>
              <a:off x="3792" y="2736"/>
              <a:ext cx="1152" cy="480"/>
            </a:xfrm>
            <a:prstGeom prst="rect">
              <a:avLst/>
            </a:prstGeom>
            <a:noFill/>
            <a:ln w="12700">
              <a:solidFill>
                <a:schemeClr val="tx1"/>
              </a:solidFill>
              <a:prstDash val="dashDot"/>
              <a:miter lim="800000"/>
            </a:ln>
            <a:effectLst/>
          </p:spPr>
          <p:txBody>
            <a:bodyPr wrap="none" anchor="ctr"/>
            <a:lstStyle/>
            <a:p>
              <a:endParaRPr lang="en-US"/>
            </a:p>
          </p:txBody>
        </p:sp>
        <p:sp>
          <p:nvSpPr>
            <p:cNvPr id="367630" name="Rectangle 14"/>
            <p:cNvSpPr>
              <a:spLocks noChangeArrowheads="1"/>
            </p:cNvSpPr>
            <p:nvPr/>
          </p:nvSpPr>
          <p:spPr bwMode="auto">
            <a:xfrm>
              <a:off x="3792" y="3312"/>
              <a:ext cx="1152" cy="480"/>
            </a:xfrm>
            <a:prstGeom prst="rect">
              <a:avLst/>
            </a:prstGeom>
            <a:noFill/>
            <a:ln w="12700">
              <a:solidFill>
                <a:schemeClr val="tx1"/>
              </a:solidFill>
              <a:prstDash val="dashDot"/>
              <a:miter lim="800000"/>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76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Specifying Branch Destinations</a:t>
            </a:r>
            <a:endParaRPr lang="en-US"/>
          </a:p>
        </p:txBody>
      </p:sp>
      <p:sp>
        <p:nvSpPr>
          <p:cNvPr id="674819" name="Rectangle 3"/>
          <p:cNvSpPr>
            <a:spLocks noGrp="1" noChangeArrowheads="1"/>
          </p:cNvSpPr>
          <p:nvPr>
            <p:ph type="body" idx="1"/>
          </p:nvPr>
        </p:nvSpPr>
        <p:spPr>
          <a:xfrm>
            <a:off x="381000" y="838200"/>
            <a:ext cx="8382000" cy="2604303"/>
          </a:xfrm>
        </p:spPr>
        <p:txBody>
          <a:bodyPr/>
          <a:lstStyle/>
          <a:p>
            <a:r>
              <a:rPr lang="en-US" dirty="0"/>
              <a:t>Use a register (like in </a:t>
            </a:r>
            <a:r>
              <a:rPr lang="en-US" dirty="0" err="1"/>
              <a:t>lw</a:t>
            </a:r>
            <a:r>
              <a:rPr lang="en-US" dirty="0"/>
              <a:t> and </a:t>
            </a:r>
            <a:r>
              <a:rPr lang="en-US" dirty="0" err="1"/>
              <a:t>sw</a:t>
            </a:r>
            <a:r>
              <a:rPr lang="en-US" dirty="0"/>
              <a:t>) added to the 16-bit offset</a:t>
            </a:r>
            <a:endParaRPr lang="en-US" dirty="0"/>
          </a:p>
          <a:p>
            <a:pPr lvl="1"/>
            <a:r>
              <a:rPr lang="en-US" dirty="0"/>
              <a:t>which register?  Instruction Address Register  (the </a:t>
            </a:r>
            <a:r>
              <a:rPr lang="en-US" dirty="0">
                <a:solidFill>
                  <a:schemeClr val="accent1"/>
                </a:solidFill>
              </a:rPr>
              <a:t>PC</a:t>
            </a:r>
            <a:r>
              <a:rPr lang="en-US" dirty="0"/>
              <a:t>)</a:t>
            </a:r>
            <a:endParaRPr lang="en-US" dirty="0"/>
          </a:p>
          <a:p>
            <a:pPr lvl="2"/>
            <a:r>
              <a:rPr lang="en-US" dirty="0"/>
              <a:t>its use is automatically </a:t>
            </a:r>
            <a:r>
              <a:rPr lang="en-US" dirty="0">
                <a:solidFill>
                  <a:schemeClr val="accent1"/>
                </a:solidFill>
              </a:rPr>
              <a:t>implied</a:t>
            </a:r>
            <a:r>
              <a:rPr lang="en-US" dirty="0"/>
              <a:t> by instruction</a:t>
            </a:r>
            <a:endParaRPr lang="en-US" dirty="0"/>
          </a:p>
          <a:p>
            <a:pPr lvl="2"/>
            <a:r>
              <a:rPr lang="en-US" dirty="0"/>
              <a:t>PC gets updated (PC+4) during the </a:t>
            </a:r>
            <a:r>
              <a:rPr lang="en-US" dirty="0">
                <a:solidFill>
                  <a:schemeClr val="accent1"/>
                </a:solidFill>
              </a:rPr>
              <a:t>fetch</a:t>
            </a:r>
            <a:r>
              <a:rPr lang="en-US" dirty="0"/>
              <a:t> cycle so that it holds the address of the next instruction</a:t>
            </a:r>
            <a:endParaRPr lang="en-US" dirty="0"/>
          </a:p>
          <a:p>
            <a:pPr lvl="1"/>
            <a:r>
              <a:rPr lang="en-US" dirty="0"/>
              <a:t>limits the branch distance to </a:t>
            </a:r>
            <a:r>
              <a:rPr lang="en-US" dirty="0">
                <a:solidFill>
                  <a:schemeClr val="accent1"/>
                </a:solidFill>
              </a:rPr>
              <a:t>-2</a:t>
            </a:r>
            <a:r>
              <a:rPr lang="en-US" baseline="30000" dirty="0">
                <a:solidFill>
                  <a:schemeClr val="accent1"/>
                </a:solidFill>
              </a:rPr>
              <a:t>15</a:t>
            </a:r>
            <a:r>
              <a:rPr lang="en-US" dirty="0">
                <a:solidFill>
                  <a:schemeClr val="accent1"/>
                </a:solidFill>
              </a:rPr>
              <a:t> to +2</a:t>
            </a:r>
            <a:r>
              <a:rPr lang="en-US" baseline="30000" dirty="0">
                <a:solidFill>
                  <a:schemeClr val="accent1"/>
                </a:solidFill>
              </a:rPr>
              <a:t>15</a:t>
            </a:r>
            <a:r>
              <a:rPr lang="en-US" dirty="0">
                <a:solidFill>
                  <a:schemeClr val="accent1"/>
                </a:solidFill>
              </a:rPr>
              <a:t>-1</a:t>
            </a:r>
            <a:r>
              <a:rPr lang="en-US" dirty="0"/>
              <a:t> </a:t>
            </a:r>
            <a:r>
              <a:rPr lang="en-US" dirty="0" smtClean="0"/>
              <a:t>(word) instructions </a:t>
            </a:r>
            <a:r>
              <a:rPr lang="en-US" dirty="0"/>
              <a:t>from the (instruction after the) branch instruction, but most branches are local anyway</a:t>
            </a:r>
            <a:endParaRPr lang="en-US" dirty="0"/>
          </a:p>
        </p:txBody>
      </p:sp>
      <p:grpSp>
        <p:nvGrpSpPr>
          <p:cNvPr id="2" name="Group 17"/>
          <p:cNvGrpSpPr/>
          <p:nvPr/>
        </p:nvGrpSpPr>
        <p:grpSpPr bwMode="auto">
          <a:xfrm>
            <a:off x="1676400" y="3581400"/>
            <a:ext cx="6029325" cy="2819400"/>
            <a:chOff x="1200" y="2304"/>
            <a:chExt cx="3798" cy="1776"/>
          </a:xfrm>
        </p:grpSpPr>
        <p:sp>
          <p:nvSpPr>
            <p:cNvPr id="674834" name="Rectangle 18"/>
            <p:cNvSpPr>
              <a:spLocks noChangeArrowheads="1"/>
            </p:cNvSpPr>
            <p:nvPr/>
          </p:nvSpPr>
          <p:spPr bwMode="auto">
            <a:xfrm>
              <a:off x="1488" y="3552"/>
              <a:ext cx="1440" cy="144"/>
            </a:xfrm>
            <a:prstGeom prst="rect">
              <a:avLst/>
            </a:prstGeom>
            <a:noFill/>
            <a:ln w="12700">
              <a:solidFill>
                <a:schemeClr val="tx1"/>
              </a:solidFill>
              <a:miter lim="800000"/>
            </a:ln>
            <a:effectLst/>
          </p:spPr>
          <p:txBody>
            <a:bodyPr wrap="none" anchor="ctr"/>
            <a:lstStyle/>
            <a:p>
              <a:endParaRPr lang="en-US"/>
            </a:p>
          </p:txBody>
        </p:sp>
        <p:sp>
          <p:nvSpPr>
            <p:cNvPr id="674835" name="Rectangle 19"/>
            <p:cNvSpPr>
              <a:spLocks noChangeArrowheads="1"/>
            </p:cNvSpPr>
            <p:nvPr/>
          </p:nvSpPr>
          <p:spPr bwMode="auto">
            <a:xfrm>
              <a:off x="2095" y="3552"/>
              <a:ext cx="257"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PC</a:t>
              </a:r>
              <a:endParaRPr lang="en-US" sz="1600">
                <a:solidFill>
                  <a:schemeClr val="tx1"/>
                </a:solidFill>
              </a:endParaRPr>
            </a:p>
          </p:txBody>
        </p:sp>
        <p:grpSp>
          <p:nvGrpSpPr>
            <p:cNvPr id="3" name="Group 20"/>
            <p:cNvGrpSpPr/>
            <p:nvPr/>
          </p:nvGrpSpPr>
          <p:grpSpPr bwMode="auto">
            <a:xfrm>
              <a:off x="3840" y="3312"/>
              <a:ext cx="288" cy="480"/>
              <a:chOff x="1392" y="2880"/>
              <a:chExt cx="288" cy="480"/>
            </a:xfrm>
          </p:grpSpPr>
          <p:sp>
            <p:nvSpPr>
              <p:cNvPr id="674837" name="Line 21"/>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74838" name="Line 22"/>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74839" name="Line 23"/>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74840" name="Line 24"/>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74841" name="Line 25"/>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74842" name="Line 26"/>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74843" name="Line 27"/>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74844" name="Rectangle 28"/>
            <p:cNvSpPr>
              <a:spLocks noChangeArrowheads="1"/>
            </p:cNvSpPr>
            <p:nvPr/>
          </p:nvSpPr>
          <p:spPr bwMode="auto">
            <a:xfrm>
              <a:off x="3840" y="3456"/>
              <a:ext cx="279"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74845" name="Line 29"/>
            <p:cNvSpPr>
              <a:spLocks noChangeShapeType="1"/>
            </p:cNvSpPr>
            <p:nvPr/>
          </p:nvSpPr>
          <p:spPr bwMode="auto">
            <a:xfrm flipV="1">
              <a:off x="3216" y="3408"/>
              <a:ext cx="624" cy="0"/>
            </a:xfrm>
            <a:prstGeom prst="line">
              <a:avLst/>
            </a:prstGeom>
            <a:noFill/>
            <a:ln w="12700">
              <a:solidFill>
                <a:schemeClr val="tx1"/>
              </a:solidFill>
              <a:round/>
              <a:tailEnd type="triangle" w="med" len="med"/>
            </a:ln>
            <a:effectLst/>
          </p:spPr>
          <p:txBody>
            <a:bodyPr/>
            <a:lstStyle/>
            <a:p>
              <a:endParaRPr lang="en-US"/>
            </a:p>
          </p:txBody>
        </p:sp>
        <p:sp>
          <p:nvSpPr>
            <p:cNvPr id="674846" name="Line 30"/>
            <p:cNvSpPr>
              <a:spLocks noChangeShapeType="1"/>
            </p:cNvSpPr>
            <p:nvPr/>
          </p:nvSpPr>
          <p:spPr bwMode="auto">
            <a:xfrm flipV="1">
              <a:off x="3504" y="3696"/>
              <a:ext cx="336" cy="0"/>
            </a:xfrm>
            <a:prstGeom prst="line">
              <a:avLst/>
            </a:prstGeom>
            <a:noFill/>
            <a:ln w="12700">
              <a:solidFill>
                <a:schemeClr val="tx1"/>
              </a:solidFill>
              <a:round/>
              <a:tailEnd type="triangle" w="med" len="med"/>
            </a:ln>
            <a:effectLst/>
          </p:spPr>
          <p:txBody>
            <a:bodyPr/>
            <a:lstStyle/>
            <a:p>
              <a:endParaRPr lang="en-US"/>
            </a:p>
          </p:txBody>
        </p:sp>
        <p:sp>
          <p:nvSpPr>
            <p:cNvPr id="674847" name="Line 31"/>
            <p:cNvSpPr>
              <a:spLocks noChangeShapeType="1"/>
            </p:cNvSpPr>
            <p:nvPr/>
          </p:nvSpPr>
          <p:spPr bwMode="auto">
            <a:xfrm flipV="1">
              <a:off x="4128" y="3552"/>
              <a:ext cx="336" cy="0"/>
            </a:xfrm>
            <a:prstGeom prst="line">
              <a:avLst/>
            </a:prstGeom>
            <a:noFill/>
            <a:ln w="12700">
              <a:solidFill>
                <a:schemeClr val="tx1"/>
              </a:solidFill>
              <a:round/>
              <a:tailEnd type="triangle" w="med" len="med"/>
            </a:ln>
            <a:effectLst/>
          </p:spPr>
          <p:txBody>
            <a:bodyPr/>
            <a:lstStyle/>
            <a:p>
              <a:endParaRPr lang="en-US"/>
            </a:p>
          </p:txBody>
        </p:sp>
        <p:sp>
          <p:nvSpPr>
            <p:cNvPr id="674848" name="Line 32"/>
            <p:cNvSpPr>
              <a:spLocks noChangeShapeType="1"/>
            </p:cNvSpPr>
            <p:nvPr/>
          </p:nvSpPr>
          <p:spPr bwMode="auto">
            <a:xfrm flipV="1">
              <a:off x="2928" y="3600"/>
              <a:ext cx="288" cy="0"/>
            </a:xfrm>
            <a:prstGeom prst="line">
              <a:avLst/>
            </a:prstGeom>
            <a:noFill/>
            <a:ln w="12700">
              <a:solidFill>
                <a:schemeClr val="tx1"/>
              </a:solidFill>
              <a:round/>
              <a:tailEnd type="triangle" w="med" len="med"/>
            </a:ln>
            <a:effectLst/>
          </p:spPr>
          <p:txBody>
            <a:bodyPr/>
            <a:lstStyle/>
            <a:p>
              <a:endParaRPr lang="en-US"/>
            </a:p>
          </p:txBody>
        </p:sp>
        <p:sp>
          <p:nvSpPr>
            <p:cNvPr id="674849" name="Line 33"/>
            <p:cNvSpPr>
              <a:spLocks noChangeShapeType="1"/>
            </p:cNvSpPr>
            <p:nvPr/>
          </p:nvSpPr>
          <p:spPr bwMode="auto">
            <a:xfrm flipH="1">
              <a:off x="2160" y="3792"/>
              <a:ext cx="96" cy="96"/>
            </a:xfrm>
            <a:prstGeom prst="line">
              <a:avLst/>
            </a:prstGeom>
            <a:noFill/>
            <a:ln w="28575">
              <a:solidFill>
                <a:schemeClr val="accent1"/>
              </a:solidFill>
              <a:round/>
            </a:ln>
            <a:effectLst/>
          </p:spPr>
          <p:txBody>
            <a:bodyPr/>
            <a:lstStyle/>
            <a:p>
              <a:endParaRPr lang="en-US"/>
            </a:p>
          </p:txBody>
        </p:sp>
        <p:sp>
          <p:nvSpPr>
            <p:cNvPr id="674850" name="Line 34"/>
            <p:cNvSpPr>
              <a:spLocks noChangeShapeType="1"/>
            </p:cNvSpPr>
            <p:nvPr/>
          </p:nvSpPr>
          <p:spPr bwMode="auto">
            <a:xfrm flipH="1">
              <a:off x="2964" y="3552"/>
              <a:ext cx="96" cy="96"/>
            </a:xfrm>
            <a:prstGeom prst="line">
              <a:avLst/>
            </a:prstGeom>
            <a:noFill/>
            <a:ln w="28575">
              <a:solidFill>
                <a:schemeClr val="accent1"/>
              </a:solidFill>
              <a:round/>
            </a:ln>
            <a:effectLst/>
          </p:spPr>
          <p:txBody>
            <a:bodyPr/>
            <a:lstStyle/>
            <a:p>
              <a:endParaRPr lang="en-US"/>
            </a:p>
          </p:txBody>
        </p:sp>
        <p:sp>
          <p:nvSpPr>
            <p:cNvPr id="674851" name="Line 35"/>
            <p:cNvSpPr>
              <a:spLocks noChangeShapeType="1"/>
            </p:cNvSpPr>
            <p:nvPr/>
          </p:nvSpPr>
          <p:spPr bwMode="auto">
            <a:xfrm flipH="1">
              <a:off x="4128" y="3504"/>
              <a:ext cx="96" cy="96"/>
            </a:xfrm>
            <a:prstGeom prst="line">
              <a:avLst/>
            </a:prstGeom>
            <a:noFill/>
            <a:ln w="28575">
              <a:solidFill>
                <a:schemeClr val="accent1"/>
              </a:solidFill>
              <a:round/>
            </a:ln>
            <a:effectLst/>
          </p:spPr>
          <p:txBody>
            <a:bodyPr/>
            <a:lstStyle/>
            <a:p>
              <a:endParaRPr lang="en-US"/>
            </a:p>
          </p:txBody>
        </p:sp>
        <p:sp>
          <p:nvSpPr>
            <p:cNvPr id="674852" name="Line 36"/>
            <p:cNvSpPr>
              <a:spLocks noChangeShapeType="1"/>
            </p:cNvSpPr>
            <p:nvPr/>
          </p:nvSpPr>
          <p:spPr bwMode="auto">
            <a:xfrm flipH="1">
              <a:off x="3648" y="3360"/>
              <a:ext cx="96" cy="96"/>
            </a:xfrm>
            <a:prstGeom prst="line">
              <a:avLst/>
            </a:prstGeom>
            <a:noFill/>
            <a:ln w="28575">
              <a:solidFill>
                <a:schemeClr val="accent1"/>
              </a:solidFill>
              <a:round/>
            </a:ln>
            <a:effectLst/>
          </p:spPr>
          <p:txBody>
            <a:bodyPr/>
            <a:lstStyle/>
            <a:p>
              <a:endParaRPr lang="en-US"/>
            </a:p>
          </p:txBody>
        </p:sp>
        <p:sp>
          <p:nvSpPr>
            <p:cNvPr id="674853" name="Line 37"/>
            <p:cNvSpPr>
              <a:spLocks noChangeShapeType="1"/>
            </p:cNvSpPr>
            <p:nvPr/>
          </p:nvSpPr>
          <p:spPr bwMode="auto">
            <a:xfrm flipH="1">
              <a:off x="3648" y="3648"/>
              <a:ext cx="96" cy="96"/>
            </a:xfrm>
            <a:prstGeom prst="line">
              <a:avLst/>
            </a:prstGeom>
            <a:noFill/>
            <a:ln w="28575">
              <a:solidFill>
                <a:schemeClr val="accent1"/>
              </a:solidFill>
              <a:round/>
            </a:ln>
            <a:effectLst/>
          </p:spPr>
          <p:txBody>
            <a:bodyPr/>
            <a:lstStyle/>
            <a:p>
              <a:endParaRPr lang="en-US"/>
            </a:p>
          </p:txBody>
        </p:sp>
        <p:sp>
          <p:nvSpPr>
            <p:cNvPr id="674854" name="Rectangle 38"/>
            <p:cNvSpPr>
              <a:spLocks noChangeArrowheads="1"/>
            </p:cNvSpPr>
            <p:nvPr/>
          </p:nvSpPr>
          <p:spPr bwMode="auto">
            <a:xfrm>
              <a:off x="2208" y="379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5" name="Rectangle 39"/>
            <p:cNvSpPr>
              <a:spLocks noChangeArrowheads="1"/>
            </p:cNvSpPr>
            <p:nvPr/>
          </p:nvSpPr>
          <p:spPr bwMode="auto">
            <a:xfrm>
              <a:off x="2964" y="3600"/>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6" name="Rectangle 40"/>
            <p:cNvSpPr>
              <a:spLocks noChangeArrowheads="1"/>
            </p:cNvSpPr>
            <p:nvPr/>
          </p:nvSpPr>
          <p:spPr bwMode="auto">
            <a:xfrm>
              <a:off x="4128" y="355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7" name="Rectangle 41"/>
            <p:cNvSpPr>
              <a:spLocks noChangeArrowheads="1"/>
            </p:cNvSpPr>
            <p:nvPr/>
          </p:nvSpPr>
          <p:spPr bwMode="auto">
            <a:xfrm>
              <a:off x="3648" y="340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8" name="Rectangle 42"/>
            <p:cNvSpPr>
              <a:spLocks noChangeArrowheads="1"/>
            </p:cNvSpPr>
            <p:nvPr/>
          </p:nvSpPr>
          <p:spPr bwMode="auto">
            <a:xfrm>
              <a:off x="3648" y="3696"/>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59" name="Rectangle 43"/>
            <p:cNvSpPr>
              <a:spLocks noChangeArrowheads="1"/>
            </p:cNvSpPr>
            <p:nvPr/>
          </p:nvSpPr>
          <p:spPr bwMode="auto">
            <a:xfrm>
              <a:off x="2112" y="2688"/>
              <a:ext cx="672" cy="144"/>
            </a:xfrm>
            <a:prstGeom prst="rect">
              <a:avLst/>
            </a:prstGeom>
            <a:noFill/>
            <a:ln w="12700">
              <a:solidFill>
                <a:schemeClr val="tx1"/>
              </a:solidFill>
              <a:miter lim="800000"/>
            </a:ln>
            <a:effectLst/>
          </p:spPr>
          <p:txBody>
            <a:bodyPr wrap="none" anchor="ctr"/>
            <a:lstStyle/>
            <a:p>
              <a:endParaRPr lang="en-US"/>
            </a:p>
          </p:txBody>
        </p:sp>
        <p:sp>
          <p:nvSpPr>
            <p:cNvPr id="674860" name="Rectangle 44"/>
            <p:cNvSpPr>
              <a:spLocks noChangeArrowheads="1"/>
            </p:cNvSpPr>
            <p:nvPr/>
          </p:nvSpPr>
          <p:spPr bwMode="auto">
            <a:xfrm>
              <a:off x="2256" y="2688"/>
              <a:ext cx="394"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offset</a:t>
              </a:r>
              <a:endParaRPr lang="en-US" sz="1600">
                <a:solidFill>
                  <a:schemeClr val="tx1"/>
                </a:solidFill>
              </a:endParaRPr>
            </a:p>
          </p:txBody>
        </p:sp>
        <p:sp>
          <p:nvSpPr>
            <p:cNvPr id="674861" name="Line 45"/>
            <p:cNvSpPr>
              <a:spLocks noChangeShapeType="1"/>
            </p:cNvSpPr>
            <p:nvPr/>
          </p:nvSpPr>
          <p:spPr bwMode="auto">
            <a:xfrm flipH="1">
              <a:off x="2352" y="2544"/>
              <a:ext cx="96" cy="96"/>
            </a:xfrm>
            <a:prstGeom prst="line">
              <a:avLst/>
            </a:prstGeom>
            <a:noFill/>
            <a:ln w="28575">
              <a:solidFill>
                <a:schemeClr val="accent1"/>
              </a:solidFill>
              <a:round/>
            </a:ln>
            <a:effectLst/>
          </p:spPr>
          <p:txBody>
            <a:bodyPr/>
            <a:lstStyle/>
            <a:p>
              <a:endParaRPr lang="en-US"/>
            </a:p>
          </p:txBody>
        </p:sp>
        <p:sp>
          <p:nvSpPr>
            <p:cNvPr id="674862" name="Line 46"/>
            <p:cNvSpPr>
              <a:spLocks noChangeShapeType="1"/>
            </p:cNvSpPr>
            <p:nvPr/>
          </p:nvSpPr>
          <p:spPr bwMode="auto">
            <a:xfrm flipH="1">
              <a:off x="2496" y="3360"/>
              <a:ext cx="96" cy="96"/>
            </a:xfrm>
            <a:prstGeom prst="line">
              <a:avLst/>
            </a:prstGeom>
            <a:noFill/>
            <a:ln w="28575">
              <a:solidFill>
                <a:schemeClr val="accent1"/>
              </a:solidFill>
              <a:round/>
            </a:ln>
            <a:effectLst/>
          </p:spPr>
          <p:txBody>
            <a:bodyPr/>
            <a:lstStyle/>
            <a:p>
              <a:endParaRPr lang="en-US"/>
            </a:p>
          </p:txBody>
        </p:sp>
        <p:sp>
          <p:nvSpPr>
            <p:cNvPr id="674863" name="Rectangle 47"/>
            <p:cNvSpPr>
              <a:spLocks noChangeArrowheads="1"/>
            </p:cNvSpPr>
            <p:nvPr/>
          </p:nvSpPr>
          <p:spPr bwMode="auto">
            <a:xfrm>
              <a:off x="2400" y="2496"/>
              <a:ext cx="204" cy="166"/>
            </a:xfrm>
            <a:prstGeom prst="rect">
              <a:avLst/>
            </a:prstGeom>
            <a:noFill/>
            <a:ln w="12700">
              <a:noFill/>
              <a:miter lim="800000"/>
            </a:ln>
            <a:effectLst/>
          </p:spPr>
          <p:txBody>
            <a:bodyPr wrap="none" lIns="63500" tIns="25400" rIns="63500" bIns="25400">
              <a:spAutoFit/>
            </a:bodyPr>
            <a:lstStyle/>
            <a:p>
              <a:r>
                <a:rPr lang="en-US" sz="1400"/>
                <a:t>16</a:t>
              </a:r>
              <a:endParaRPr lang="en-US" sz="1400"/>
            </a:p>
          </p:txBody>
        </p:sp>
        <p:sp>
          <p:nvSpPr>
            <p:cNvPr id="674864" name="Rectangle 48"/>
            <p:cNvSpPr>
              <a:spLocks noChangeArrowheads="1"/>
            </p:cNvSpPr>
            <p:nvPr/>
          </p:nvSpPr>
          <p:spPr bwMode="auto">
            <a:xfrm>
              <a:off x="2496" y="340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74865" name="Line 49"/>
            <p:cNvSpPr>
              <a:spLocks noChangeShapeType="1"/>
            </p:cNvSpPr>
            <p:nvPr/>
          </p:nvSpPr>
          <p:spPr bwMode="auto">
            <a:xfrm>
              <a:off x="2400" y="2496"/>
              <a:ext cx="0" cy="192"/>
            </a:xfrm>
            <a:prstGeom prst="line">
              <a:avLst/>
            </a:prstGeom>
            <a:noFill/>
            <a:ln w="12700">
              <a:solidFill>
                <a:schemeClr val="tx1"/>
              </a:solidFill>
              <a:round/>
              <a:tailEnd type="triangle" w="med" len="med"/>
            </a:ln>
            <a:effectLst/>
          </p:spPr>
          <p:txBody>
            <a:bodyPr/>
            <a:lstStyle/>
            <a:p>
              <a:endParaRPr lang="en-US"/>
            </a:p>
          </p:txBody>
        </p:sp>
        <p:sp>
          <p:nvSpPr>
            <p:cNvPr id="674866" name="Line 50"/>
            <p:cNvSpPr>
              <a:spLocks noChangeShapeType="1"/>
            </p:cNvSpPr>
            <p:nvPr/>
          </p:nvSpPr>
          <p:spPr bwMode="auto">
            <a:xfrm>
              <a:off x="2208" y="2688"/>
              <a:ext cx="0" cy="144"/>
            </a:xfrm>
            <a:prstGeom prst="line">
              <a:avLst/>
            </a:prstGeom>
            <a:noFill/>
            <a:ln w="12700">
              <a:solidFill>
                <a:schemeClr val="tx1"/>
              </a:solidFill>
              <a:round/>
            </a:ln>
            <a:effectLst/>
          </p:spPr>
          <p:txBody>
            <a:bodyPr/>
            <a:lstStyle/>
            <a:p>
              <a:endParaRPr lang="en-US"/>
            </a:p>
          </p:txBody>
        </p:sp>
        <p:sp>
          <p:nvSpPr>
            <p:cNvPr id="674867" name="Rectangle 51"/>
            <p:cNvSpPr>
              <a:spLocks noChangeArrowheads="1"/>
            </p:cNvSpPr>
            <p:nvPr/>
          </p:nvSpPr>
          <p:spPr bwMode="auto">
            <a:xfrm>
              <a:off x="2772" y="3072"/>
              <a:ext cx="204"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00</a:t>
              </a:r>
              <a:endParaRPr lang="en-US" sz="1400">
                <a:solidFill>
                  <a:schemeClr val="tx1"/>
                </a:solidFill>
              </a:endParaRPr>
            </a:p>
          </p:txBody>
        </p:sp>
        <p:sp>
          <p:nvSpPr>
            <p:cNvPr id="674868" name="Rectangle 52"/>
            <p:cNvSpPr>
              <a:spLocks noChangeArrowheads="1"/>
            </p:cNvSpPr>
            <p:nvPr/>
          </p:nvSpPr>
          <p:spPr bwMode="auto">
            <a:xfrm>
              <a:off x="2208" y="3072"/>
              <a:ext cx="720" cy="144"/>
            </a:xfrm>
            <a:prstGeom prst="rect">
              <a:avLst/>
            </a:prstGeom>
            <a:noFill/>
            <a:ln w="12700">
              <a:solidFill>
                <a:schemeClr val="tx1"/>
              </a:solidFill>
              <a:miter lim="800000"/>
            </a:ln>
            <a:effectLst/>
          </p:spPr>
          <p:txBody>
            <a:bodyPr wrap="none" anchor="ctr"/>
            <a:lstStyle/>
            <a:p>
              <a:endParaRPr lang="en-US"/>
            </a:p>
          </p:txBody>
        </p:sp>
        <p:sp>
          <p:nvSpPr>
            <p:cNvPr id="674869" name="Line 53"/>
            <p:cNvSpPr>
              <a:spLocks noChangeShapeType="1"/>
            </p:cNvSpPr>
            <p:nvPr/>
          </p:nvSpPr>
          <p:spPr bwMode="auto">
            <a:xfrm>
              <a:off x="2112" y="3072"/>
              <a:ext cx="0" cy="144"/>
            </a:xfrm>
            <a:prstGeom prst="line">
              <a:avLst/>
            </a:prstGeom>
            <a:noFill/>
            <a:ln w="12700">
              <a:solidFill>
                <a:schemeClr val="tx1"/>
              </a:solidFill>
              <a:round/>
            </a:ln>
            <a:effectLst/>
          </p:spPr>
          <p:txBody>
            <a:bodyPr/>
            <a:lstStyle/>
            <a:p>
              <a:endParaRPr lang="en-US"/>
            </a:p>
          </p:txBody>
        </p:sp>
        <p:sp>
          <p:nvSpPr>
            <p:cNvPr id="674870" name="Rectangle 54"/>
            <p:cNvSpPr>
              <a:spLocks noChangeArrowheads="1"/>
            </p:cNvSpPr>
            <p:nvPr/>
          </p:nvSpPr>
          <p:spPr bwMode="auto">
            <a:xfrm>
              <a:off x="1488" y="3072"/>
              <a:ext cx="720" cy="144"/>
            </a:xfrm>
            <a:prstGeom prst="rect">
              <a:avLst/>
            </a:prstGeom>
            <a:noFill/>
            <a:ln w="12700">
              <a:solidFill>
                <a:schemeClr val="tx1"/>
              </a:solidFill>
              <a:miter lim="800000"/>
            </a:ln>
            <a:effectLst/>
          </p:spPr>
          <p:txBody>
            <a:bodyPr wrap="none" anchor="ctr"/>
            <a:lstStyle/>
            <a:p>
              <a:endParaRPr lang="en-US"/>
            </a:p>
          </p:txBody>
        </p:sp>
        <p:sp>
          <p:nvSpPr>
            <p:cNvPr id="674871" name="Line 55"/>
            <p:cNvSpPr>
              <a:spLocks noChangeShapeType="1"/>
            </p:cNvSpPr>
            <p:nvPr/>
          </p:nvSpPr>
          <p:spPr bwMode="auto">
            <a:xfrm>
              <a:off x="2400" y="2832"/>
              <a:ext cx="0" cy="240"/>
            </a:xfrm>
            <a:prstGeom prst="line">
              <a:avLst/>
            </a:prstGeom>
            <a:noFill/>
            <a:ln w="12700">
              <a:solidFill>
                <a:schemeClr val="tx1"/>
              </a:solidFill>
              <a:round/>
              <a:tailEnd type="triangle" w="med" len="med"/>
            </a:ln>
            <a:effectLst/>
          </p:spPr>
          <p:txBody>
            <a:bodyPr/>
            <a:lstStyle/>
            <a:p>
              <a:endParaRPr lang="en-US"/>
            </a:p>
          </p:txBody>
        </p:sp>
        <p:sp>
          <p:nvSpPr>
            <p:cNvPr id="674872" name="Oval 56"/>
            <p:cNvSpPr>
              <a:spLocks noChangeArrowheads="1"/>
            </p:cNvSpPr>
            <p:nvPr/>
          </p:nvSpPr>
          <p:spPr bwMode="auto">
            <a:xfrm>
              <a:off x="2160" y="3120"/>
              <a:ext cx="48" cy="48"/>
            </a:xfrm>
            <a:prstGeom prst="ellipse">
              <a:avLst/>
            </a:prstGeom>
            <a:noFill/>
            <a:ln w="12700">
              <a:noFill/>
              <a:round/>
            </a:ln>
            <a:effectLst/>
          </p:spPr>
          <p:txBody>
            <a:bodyPr wrap="none" anchor="ctr"/>
            <a:lstStyle/>
            <a:p>
              <a:endParaRPr lang="en-US"/>
            </a:p>
          </p:txBody>
        </p:sp>
        <p:cxnSp>
          <p:nvCxnSpPr>
            <p:cNvPr id="674873" name="AutoShape 57"/>
            <p:cNvCxnSpPr>
              <a:cxnSpLocks noChangeShapeType="1"/>
              <a:stCxn id="674872" idx="3"/>
              <a:endCxn id="674870" idx="0"/>
            </p:cNvCxnSpPr>
            <p:nvPr/>
          </p:nvCxnSpPr>
          <p:spPr bwMode="auto">
            <a:xfrm rot="16200000" flipV="1">
              <a:off x="1963" y="2957"/>
              <a:ext cx="89" cy="319"/>
            </a:xfrm>
            <a:prstGeom prst="curvedConnector5">
              <a:avLst>
                <a:gd name="adj1" fmla="val 315727"/>
                <a:gd name="adj2" fmla="val 84949"/>
                <a:gd name="adj3" fmla="val 261796"/>
              </a:avLst>
            </a:prstGeom>
            <a:noFill/>
            <a:ln w="12700">
              <a:solidFill>
                <a:schemeClr val="tx1"/>
              </a:solidFill>
              <a:round/>
              <a:tailEnd type="triangle" w="med" len="med"/>
            </a:ln>
            <a:effectLst/>
          </p:spPr>
        </p:cxnSp>
        <p:sp>
          <p:nvSpPr>
            <p:cNvPr id="674874" name="Rectangle 58"/>
            <p:cNvSpPr>
              <a:spLocks noChangeArrowheads="1"/>
            </p:cNvSpPr>
            <p:nvPr/>
          </p:nvSpPr>
          <p:spPr bwMode="auto">
            <a:xfrm>
              <a:off x="1200" y="2832"/>
              <a:ext cx="741"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sign-extend</a:t>
              </a:r>
              <a:endParaRPr lang="en-US" sz="1600">
                <a:solidFill>
                  <a:schemeClr val="tx1"/>
                </a:solidFill>
              </a:endParaRPr>
            </a:p>
          </p:txBody>
        </p:sp>
        <p:sp>
          <p:nvSpPr>
            <p:cNvPr id="674875" name="Line 59"/>
            <p:cNvSpPr>
              <a:spLocks noChangeShapeType="1"/>
            </p:cNvSpPr>
            <p:nvPr/>
          </p:nvSpPr>
          <p:spPr bwMode="auto">
            <a:xfrm>
              <a:off x="2160" y="3216"/>
              <a:ext cx="0" cy="192"/>
            </a:xfrm>
            <a:prstGeom prst="line">
              <a:avLst/>
            </a:prstGeom>
            <a:noFill/>
            <a:ln w="12700">
              <a:solidFill>
                <a:schemeClr val="tx1"/>
              </a:solidFill>
              <a:round/>
            </a:ln>
            <a:effectLst/>
          </p:spPr>
          <p:txBody>
            <a:bodyPr/>
            <a:lstStyle/>
            <a:p>
              <a:endParaRPr lang="en-US"/>
            </a:p>
          </p:txBody>
        </p:sp>
        <p:sp>
          <p:nvSpPr>
            <p:cNvPr id="674876" name="Line 60"/>
            <p:cNvSpPr>
              <a:spLocks noChangeShapeType="1"/>
            </p:cNvSpPr>
            <p:nvPr/>
          </p:nvSpPr>
          <p:spPr bwMode="auto">
            <a:xfrm>
              <a:off x="2160" y="3408"/>
              <a:ext cx="1056" cy="0"/>
            </a:xfrm>
            <a:prstGeom prst="line">
              <a:avLst/>
            </a:prstGeom>
            <a:noFill/>
            <a:ln w="12700">
              <a:solidFill>
                <a:schemeClr val="tx1"/>
              </a:solidFill>
              <a:round/>
              <a:tailEnd type="triangle" w="med" len="med"/>
            </a:ln>
            <a:effectLst/>
          </p:spPr>
          <p:txBody>
            <a:bodyPr/>
            <a:lstStyle/>
            <a:p>
              <a:endParaRPr lang="en-US"/>
            </a:p>
          </p:txBody>
        </p:sp>
        <p:sp>
          <p:nvSpPr>
            <p:cNvPr id="674877" name="Line 61"/>
            <p:cNvSpPr>
              <a:spLocks noChangeShapeType="1"/>
            </p:cNvSpPr>
            <p:nvPr/>
          </p:nvSpPr>
          <p:spPr bwMode="auto">
            <a:xfrm flipV="1">
              <a:off x="2208" y="3696"/>
              <a:ext cx="0" cy="384"/>
            </a:xfrm>
            <a:prstGeom prst="line">
              <a:avLst/>
            </a:prstGeom>
            <a:noFill/>
            <a:ln w="12700">
              <a:solidFill>
                <a:schemeClr val="tx1"/>
              </a:solidFill>
              <a:round/>
              <a:tailEnd type="triangle" w="med" len="med"/>
            </a:ln>
            <a:effectLst/>
          </p:spPr>
          <p:txBody>
            <a:bodyPr/>
            <a:lstStyle/>
            <a:p>
              <a:endParaRPr lang="en-US"/>
            </a:p>
          </p:txBody>
        </p:sp>
        <p:sp>
          <p:nvSpPr>
            <p:cNvPr id="674878" name="Line 62"/>
            <p:cNvSpPr>
              <a:spLocks noChangeShapeType="1"/>
            </p:cNvSpPr>
            <p:nvPr/>
          </p:nvSpPr>
          <p:spPr bwMode="auto">
            <a:xfrm>
              <a:off x="2208" y="4080"/>
              <a:ext cx="2256" cy="0"/>
            </a:xfrm>
            <a:prstGeom prst="line">
              <a:avLst/>
            </a:prstGeom>
            <a:noFill/>
            <a:ln w="12700">
              <a:solidFill>
                <a:schemeClr val="tx1"/>
              </a:solidFill>
              <a:round/>
            </a:ln>
            <a:effectLst/>
          </p:spPr>
          <p:txBody>
            <a:bodyPr/>
            <a:lstStyle/>
            <a:p>
              <a:endParaRPr lang="en-US"/>
            </a:p>
          </p:txBody>
        </p:sp>
        <p:sp>
          <p:nvSpPr>
            <p:cNvPr id="674879" name="Line 63"/>
            <p:cNvSpPr>
              <a:spLocks noChangeShapeType="1"/>
            </p:cNvSpPr>
            <p:nvPr/>
          </p:nvSpPr>
          <p:spPr bwMode="auto">
            <a:xfrm flipV="1">
              <a:off x="4464" y="3552"/>
              <a:ext cx="0" cy="144"/>
            </a:xfrm>
            <a:prstGeom prst="line">
              <a:avLst/>
            </a:prstGeom>
            <a:noFill/>
            <a:ln w="12700">
              <a:solidFill>
                <a:schemeClr val="tx1"/>
              </a:solidFill>
              <a:round/>
            </a:ln>
            <a:effectLst/>
          </p:spPr>
          <p:txBody>
            <a:bodyPr/>
            <a:lstStyle/>
            <a:p>
              <a:endParaRPr lang="en-US"/>
            </a:p>
          </p:txBody>
        </p:sp>
        <p:sp>
          <p:nvSpPr>
            <p:cNvPr id="674880" name="Rectangle 64"/>
            <p:cNvSpPr>
              <a:spLocks noChangeArrowheads="1"/>
            </p:cNvSpPr>
            <p:nvPr/>
          </p:nvSpPr>
          <p:spPr bwMode="auto">
            <a:xfrm>
              <a:off x="1200" y="2304"/>
              <a:ext cx="2929"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from the low order 16 bits of the branch instruction</a:t>
              </a:r>
              <a:endParaRPr lang="en-US" sz="1600">
                <a:solidFill>
                  <a:schemeClr val="tx1"/>
                </a:solidFill>
              </a:endParaRPr>
            </a:p>
          </p:txBody>
        </p:sp>
        <p:sp>
          <p:nvSpPr>
            <p:cNvPr id="674881" name="Line 65"/>
            <p:cNvSpPr>
              <a:spLocks noChangeShapeType="1"/>
            </p:cNvSpPr>
            <p:nvPr/>
          </p:nvSpPr>
          <p:spPr bwMode="auto">
            <a:xfrm>
              <a:off x="2784" y="3072"/>
              <a:ext cx="0" cy="144"/>
            </a:xfrm>
            <a:prstGeom prst="line">
              <a:avLst/>
            </a:prstGeom>
            <a:noFill/>
            <a:ln w="12700">
              <a:solidFill>
                <a:schemeClr val="tx1"/>
              </a:solidFill>
              <a:round/>
            </a:ln>
            <a:effectLst/>
          </p:spPr>
          <p:txBody>
            <a:bodyPr/>
            <a:lstStyle/>
            <a:p>
              <a:endParaRPr lang="en-US"/>
            </a:p>
          </p:txBody>
        </p:sp>
        <p:sp>
          <p:nvSpPr>
            <p:cNvPr id="674882" name="Rectangle 66"/>
            <p:cNvSpPr>
              <a:spLocks noChangeArrowheads="1"/>
            </p:cNvSpPr>
            <p:nvPr/>
          </p:nvSpPr>
          <p:spPr bwMode="auto">
            <a:xfrm>
              <a:off x="4320" y="3264"/>
              <a:ext cx="678" cy="340"/>
            </a:xfrm>
            <a:prstGeom prst="rect">
              <a:avLst/>
            </a:prstGeom>
            <a:noFill/>
            <a:ln w="12700">
              <a:noFill/>
              <a:miter lim="800000"/>
            </a:ln>
            <a:effectLst/>
          </p:spPr>
          <p:txBody>
            <a:bodyPr wrap="none" lIns="63500" tIns="25400" rIns="63500" bIns="25400">
              <a:spAutoFit/>
            </a:bodyPr>
            <a:lstStyle/>
            <a:p>
              <a:pPr algn="r"/>
              <a:r>
                <a:rPr lang="en-US" sz="1600">
                  <a:solidFill>
                    <a:schemeClr val="tx1"/>
                  </a:solidFill>
                </a:rPr>
                <a:t>branch dst</a:t>
              </a:r>
              <a:endParaRPr lang="en-US" sz="1600">
                <a:solidFill>
                  <a:schemeClr val="tx1"/>
                </a:solidFill>
              </a:endParaRPr>
            </a:p>
            <a:p>
              <a:pPr algn="r"/>
              <a:r>
                <a:rPr lang="en-US" sz="1600">
                  <a:solidFill>
                    <a:schemeClr val="tx1"/>
                  </a:solidFill>
                </a:rPr>
                <a:t>address</a:t>
              </a:r>
              <a:endParaRPr lang="en-US" sz="1600">
                <a:solidFill>
                  <a:schemeClr val="tx1"/>
                </a:solidFill>
              </a:endParaRPr>
            </a:p>
          </p:txBody>
        </p:sp>
        <p:grpSp>
          <p:nvGrpSpPr>
            <p:cNvPr id="4" name="Group 67"/>
            <p:cNvGrpSpPr/>
            <p:nvPr/>
          </p:nvGrpSpPr>
          <p:grpSpPr bwMode="auto">
            <a:xfrm>
              <a:off x="4320" y="3696"/>
              <a:ext cx="240" cy="254"/>
              <a:chOff x="4896" y="3696"/>
              <a:chExt cx="240" cy="254"/>
            </a:xfrm>
          </p:grpSpPr>
          <p:sp>
            <p:nvSpPr>
              <p:cNvPr id="674884" name="Oval 68"/>
              <p:cNvSpPr>
                <a:spLocks noChangeArrowheads="1"/>
              </p:cNvSpPr>
              <p:nvPr/>
            </p:nvSpPr>
            <p:spPr bwMode="auto">
              <a:xfrm>
                <a:off x="4896" y="3696"/>
                <a:ext cx="240" cy="240"/>
              </a:xfrm>
              <a:prstGeom prst="ellipse">
                <a:avLst/>
              </a:prstGeom>
              <a:noFill/>
              <a:ln w="12700">
                <a:solidFill>
                  <a:schemeClr val="tx1"/>
                </a:solidFill>
                <a:round/>
              </a:ln>
              <a:effectLst/>
            </p:spPr>
            <p:txBody>
              <a:bodyPr wrap="none" anchor="ctr"/>
              <a:lstStyle/>
              <a:p>
                <a:endParaRPr lang="en-US"/>
              </a:p>
            </p:txBody>
          </p:sp>
          <p:sp>
            <p:nvSpPr>
              <p:cNvPr id="674885" name="Text Box 69"/>
              <p:cNvSpPr txBox="1">
                <a:spLocks noChangeArrowheads="1"/>
              </p:cNvSpPr>
              <p:nvPr/>
            </p:nvSpPr>
            <p:spPr bwMode="auto">
              <a:xfrm>
                <a:off x="4896" y="3719"/>
                <a:ext cx="186" cy="231"/>
              </a:xfrm>
              <a:prstGeom prst="rect">
                <a:avLst/>
              </a:prstGeom>
              <a:noFill/>
              <a:ln w="12700">
                <a:noFill/>
                <a:miter lim="800000"/>
              </a:ln>
              <a:effectLst/>
            </p:spPr>
            <p:txBody>
              <a:bodyPr>
                <a:spAutoFit/>
              </a:bodyPr>
              <a:lstStyle/>
              <a:p>
                <a:r>
                  <a:rPr lang="en-US">
                    <a:solidFill>
                      <a:schemeClr val="tx1"/>
                    </a:solidFill>
                  </a:rPr>
                  <a:t>?</a:t>
                </a:r>
                <a:endParaRPr lang="en-US">
                  <a:solidFill>
                    <a:schemeClr val="tx1"/>
                  </a:solidFill>
                </a:endParaRPr>
              </a:p>
            </p:txBody>
          </p:sp>
        </p:grpSp>
        <p:sp>
          <p:nvSpPr>
            <p:cNvPr id="674886" name="Line 70"/>
            <p:cNvSpPr>
              <a:spLocks noChangeShapeType="1"/>
            </p:cNvSpPr>
            <p:nvPr/>
          </p:nvSpPr>
          <p:spPr bwMode="auto">
            <a:xfrm flipV="1">
              <a:off x="4464" y="3936"/>
              <a:ext cx="0" cy="144"/>
            </a:xfrm>
            <a:prstGeom prst="line">
              <a:avLst/>
            </a:prstGeom>
            <a:noFill/>
            <a:ln w="12700">
              <a:solidFill>
                <a:schemeClr val="tx1"/>
              </a:solidFill>
              <a:round/>
            </a:ln>
            <a:effectLst/>
          </p:spPr>
          <p:txBody>
            <a:bodyPr/>
            <a:lstStyle/>
            <a:p>
              <a:endParaRPr lang="en-US"/>
            </a:p>
          </p:txBody>
        </p:sp>
        <p:grpSp>
          <p:nvGrpSpPr>
            <p:cNvPr id="5" name="Group 71"/>
            <p:cNvGrpSpPr/>
            <p:nvPr/>
          </p:nvGrpSpPr>
          <p:grpSpPr bwMode="auto">
            <a:xfrm>
              <a:off x="3216" y="3456"/>
              <a:ext cx="288" cy="480"/>
              <a:chOff x="1392" y="2880"/>
              <a:chExt cx="288" cy="480"/>
            </a:xfrm>
          </p:grpSpPr>
          <p:sp>
            <p:nvSpPr>
              <p:cNvPr id="674888" name="Line 72"/>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74889" name="Line 73"/>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74890" name="Line 74"/>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74891" name="Line 75"/>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74892" name="Line 76"/>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74893" name="Line 77"/>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74894" name="Line 78"/>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74895" name="Rectangle 79"/>
            <p:cNvSpPr>
              <a:spLocks noChangeArrowheads="1"/>
            </p:cNvSpPr>
            <p:nvPr/>
          </p:nvSpPr>
          <p:spPr bwMode="auto">
            <a:xfrm>
              <a:off x="3216" y="3600"/>
              <a:ext cx="279"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74896" name="Line 80"/>
            <p:cNvSpPr>
              <a:spLocks noChangeShapeType="1"/>
            </p:cNvSpPr>
            <p:nvPr/>
          </p:nvSpPr>
          <p:spPr bwMode="auto">
            <a:xfrm flipV="1">
              <a:off x="2928" y="3840"/>
              <a:ext cx="288" cy="0"/>
            </a:xfrm>
            <a:prstGeom prst="line">
              <a:avLst/>
            </a:prstGeom>
            <a:noFill/>
            <a:ln w="12700">
              <a:solidFill>
                <a:schemeClr val="tx1"/>
              </a:solidFill>
              <a:round/>
              <a:tailEnd type="triangle" w="med" len="med"/>
            </a:ln>
            <a:effectLst/>
          </p:spPr>
          <p:txBody>
            <a:bodyPr/>
            <a:lstStyle/>
            <a:p>
              <a:endParaRPr lang="en-US"/>
            </a:p>
          </p:txBody>
        </p:sp>
        <p:sp>
          <p:nvSpPr>
            <p:cNvPr id="674897" name="Rectangle 81"/>
            <p:cNvSpPr>
              <a:spLocks noChangeArrowheads="1"/>
            </p:cNvSpPr>
            <p:nvPr/>
          </p:nvSpPr>
          <p:spPr bwMode="auto">
            <a:xfrm>
              <a:off x="2784" y="3744"/>
              <a:ext cx="142"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sp>
          <p:nvSpPr>
            <p:cNvPr id="674898" name="Line 82"/>
            <p:cNvSpPr>
              <a:spLocks noChangeShapeType="1"/>
            </p:cNvSpPr>
            <p:nvPr/>
          </p:nvSpPr>
          <p:spPr bwMode="auto">
            <a:xfrm flipH="1">
              <a:off x="2928" y="3792"/>
              <a:ext cx="96" cy="96"/>
            </a:xfrm>
            <a:prstGeom prst="line">
              <a:avLst/>
            </a:prstGeom>
            <a:noFill/>
            <a:ln w="28575">
              <a:solidFill>
                <a:schemeClr val="accent1"/>
              </a:solidFill>
              <a:round/>
            </a:ln>
            <a:effectLst/>
          </p:spPr>
          <p:txBody>
            <a:bodyPr/>
            <a:lstStyle/>
            <a:p>
              <a:endParaRPr lang="en-US"/>
            </a:p>
          </p:txBody>
        </p:sp>
        <p:sp>
          <p:nvSpPr>
            <p:cNvPr id="674899" name="Rectangle 83"/>
            <p:cNvSpPr>
              <a:spLocks noChangeArrowheads="1"/>
            </p:cNvSpPr>
            <p:nvPr/>
          </p:nvSpPr>
          <p:spPr bwMode="auto">
            <a:xfrm>
              <a:off x="2976" y="3792"/>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ldLvl="2"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body" idx="1"/>
          </p:nvPr>
        </p:nvSpPr>
        <p:spPr>
          <a:xfrm>
            <a:off x="457200" y="914400"/>
            <a:ext cx="8458200" cy="5371663"/>
          </a:xfrm>
          <a:noFill/>
        </p:spPr>
        <p:txBody>
          <a:bodyPr lIns="90488" tIns="44450" rIns="90488" bIns="44450"/>
          <a:lstStyle/>
          <a:p>
            <a:pPr marL="342900" indent="-342900">
              <a:spcBef>
                <a:spcPts val="1200"/>
              </a:spcBef>
            </a:pPr>
            <a:r>
              <a:rPr lang="en-US" dirty="0"/>
              <a:t>We have  </a:t>
            </a:r>
            <a:r>
              <a:rPr lang="en-US" dirty="0" err="1">
                <a:latin typeface="Courier New" panose="02070309020205020404" pitchFamily="49" charset="0"/>
              </a:rPr>
              <a:t>beq</a:t>
            </a:r>
            <a:r>
              <a:rPr lang="en-US" dirty="0"/>
              <a:t>, </a:t>
            </a:r>
            <a:r>
              <a:rPr lang="en-US" dirty="0" err="1">
                <a:latin typeface="Courier New" panose="02070309020205020404" pitchFamily="49" charset="0"/>
              </a:rPr>
              <a:t>bne</a:t>
            </a:r>
            <a:r>
              <a:rPr lang="en-US" dirty="0"/>
              <a:t>, but what about other kinds of </a:t>
            </a:r>
            <a:r>
              <a:rPr lang="en-US" dirty="0" smtClean="0"/>
              <a:t>branches </a:t>
            </a:r>
            <a:r>
              <a:rPr lang="en-US" dirty="0"/>
              <a:t>(e.g., branch-if-less-than)?  For this, we need yet another instruction, </a:t>
            </a:r>
            <a:r>
              <a:rPr lang="en-US" dirty="0" err="1">
                <a:latin typeface="Courier New" panose="02070309020205020404" pitchFamily="49" charset="0"/>
              </a:rPr>
              <a:t>slt</a:t>
            </a:r>
            <a:endParaRPr lang="en-US" dirty="0">
              <a:latin typeface="Courier New" panose="02070309020205020404" pitchFamily="49" charset="0"/>
            </a:endParaRPr>
          </a:p>
          <a:p>
            <a:pPr marL="342900" indent="-342900">
              <a:spcBef>
                <a:spcPts val="1200"/>
              </a:spcBef>
            </a:pPr>
            <a:r>
              <a:rPr lang="en-US" dirty="0"/>
              <a:t>Set on less than instruction:</a:t>
            </a:r>
            <a:endParaRPr lang="en-US" dirty="0"/>
          </a:p>
          <a:p>
            <a:pPr marL="342900" indent="-342900">
              <a:spcBef>
                <a:spcPts val="1200"/>
              </a:spcBef>
              <a:buFont typeface="Wingdings" panose="05000000000000000000" pitchFamily="2" charset="2"/>
              <a:buNone/>
            </a:pPr>
            <a:r>
              <a:rPr lang="en-US" dirty="0">
                <a:latin typeface="Courier New" panose="02070309020205020404" pitchFamily="49" charset="0"/>
              </a:rPr>
              <a:t>	</a:t>
            </a:r>
            <a:r>
              <a:rPr lang="en-US" sz="2000" dirty="0">
                <a:latin typeface="Courier New" panose="02070309020205020404" pitchFamily="49" charset="0"/>
              </a:rPr>
              <a:t> </a:t>
            </a:r>
            <a:r>
              <a:rPr lang="en-US" sz="2000" dirty="0" err="1">
                <a:latin typeface="Courier New" panose="02070309020205020404" pitchFamily="49" charset="0"/>
              </a:rPr>
              <a:t>slt</a:t>
            </a:r>
            <a:r>
              <a:rPr lang="en-US" sz="2000" dirty="0">
                <a:latin typeface="Courier New" panose="02070309020205020404" pitchFamily="49" charset="0"/>
              </a:rPr>
              <a:t> $t0, $s0, $s1 	# if $s0 &lt; $s1 	then</a:t>
            </a:r>
            <a:br>
              <a:rPr lang="en-US" sz="2000" dirty="0">
                <a:latin typeface="Courier New" panose="02070309020205020404" pitchFamily="49" charset="0"/>
              </a:rPr>
            </a:br>
            <a:r>
              <a:rPr lang="en-US" sz="2000" dirty="0">
                <a:latin typeface="Courier New" panose="02070309020205020404" pitchFamily="49" charset="0"/>
              </a:rPr>
              <a:t>				# $t0 = 1		else </a:t>
            </a:r>
            <a:br>
              <a:rPr lang="en-US" sz="2000" dirty="0">
                <a:latin typeface="Courier New" panose="02070309020205020404" pitchFamily="49" charset="0"/>
              </a:rPr>
            </a:br>
            <a:r>
              <a:rPr lang="en-US" sz="2000" dirty="0">
                <a:latin typeface="Courier New" panose="02070309020205020404" pitchFamily="49" charset="0"/>
              </a:rPr>
              <a:t>				# $t0 = 0</a:t>
            </a:r>
            <a:endParaRPr lang="en-US" sz="2000" dirty="0"/>
          </a:p>
          <a:p>
            <a:pPr marL="342900" indent="-342900">
              <a:spcBef>
                <a:spcPts val="1200"/>
              </a:spcBef>
            </a:pPr>
            <a:r>
              <a:rPr lang="en-US" dirty="0"/>
              <a:t>Instruction format (</a:t>
            </a:r>
            <a:r>
              <a:rPr lang="en-US" dirty="0">
                <a:solidFill>
                  <a:schemeClr val="accent1"/>
                </a:solidFill>
              </a:rPr>
              <a:t>R</a:t>
            </a:r>
            <a:r>
              <a:rPr lang="en-US" dirty="0"/>
              <a:t> format</a:t>
            </a:r>
            <a:r>
              <a:rPr lang="en-US" dirty="0" smtClean="0"/>
              <a:t>):</a:t>
            </a:r>
            <a:endParaRPr lang="en-US" dirty="0" smtClean="0"/>
          </a:p>
          <a:p>
            <a:pPr marL="342900" indent="-342900">
              <a:spcBef>
                <a:spcPts val="1200"/>
              </a:spcBef>
            </a:pPr>
            <a:endParaRPr lang="en-US" dirty="0" smtClean="0"/>
          </a:p>
          <a:p>
            <a:pPr marL="342900" indent="-342900">
              <a:spcBef>
                <a:spcPts val="1200"/>
              </a:spcBef>
            </a:pPr>
            <a:r>
              <a:rPr lang="en-US" dirty="0" smtClean="0"/>
              <a:t>Alternate versions of </a:t>
            </a:r>
            <a:r>
              <a:rPr lang="en-US" dirty="0" err="1" smtClean="0">
                <a:latin typeface="Courier New" panose="02070309020205020404" pitchFamily="49" charset="0"/>
                <a:cs typeface="Courier New" panose="02070309020205020404" pitchFamily="49" charset="0"/>
              </a:rPr>
              <a:t>slt</a:t>
            </a:r>
            <a:endParaRPr lang="en-US" dirty="0" smtClean="0">
              <a:latin typeface="Courier New" panose="02070309020205020404" pitchFamily="49" charset="0"/>
              <a:cs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slti</a:t>
            </a:r>
            <a:r>
              <a:rPr lang="en-US" sz="2000" dirty="0" smtClean="0">
                <a:latin typeface="Courier New" panose="02070309020205020404" pitchFamily="49" charset="0"/>
              </a:rPr>
              <a:t> $t0, $s0, 25	# if $s0 &lt; 25 then $t0=1 ...</a:t>
            </a:r>
            <a:endParaRPr lang="en-US" sz="2000" dirty="0" smtClean="0">
              <a:latin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sltu</a:t>
            </a:r>
            <a:r>
              <a:rPr lang="en-US" sz="2000" dirty="0" smtClean="0">
                <a:latin typeface="Courier New" panose="02070309020205020404" pitchFamily="49" charset="0"/>
              </a:rPr>
              <a:t> $t0, $s0, $s1	# if $s0 &lt; $s1 then $t0=1 ...</a:t>
            </a:r>
            <a:endParaRPr lang="en-US" sz="2000" dirty="0" smtClean="0">
              <a:latin typeface="Courier New" panose="02070309020205020404" pitchFamily="49" charset="0"/>
            </a:endParaRPr>
          </a:p>
          <a:p>
            <a:pPr marL="342900" indent="-342900">
              <a:spcBef>
                <a:spcPts val="1200"/>
              </a:spcBef>
              <a:buNone/>
            </a:pPr>
            <a:r>
              <a:rPr lang="en-US" sz="2000" dirty="0" smtClean="0">
                <a:latin typeface="Courier New" panose="02070309020205020404" pitchFamily="49" charset="0"/>
              </a:rPr>
              <a:t>   </a:t>
            </a:r>
            <a:r>
              <a:rPr lang="en-US" sz="2000" dirty="0" err="1" smtClean="0">
                <a:latin typeface="Courier New" panose="02070309020205020404" pitchFamily="49" charset="0"/>
              </a:rPr>
              <a:t>sltiu</a:t>
            </a:r>
            <a:r>
              <a:rPr lang="en-US" sz="2000" dirty="0" smtClean="0">
                <a:latin typeface="Courier New" panose="02070309020205020404" pitchFamily="49" charset="0"/>
              </a:rPr>
              <a:t> $t0, $s0, 25	# if $s0 &lt; 25 then $t0=1 ...	</a:t>
            </a:r>
            <a:endParaRPr lang="en-US" sz="2000" dirty="0" smtClean="0"/>
          </a:p>
        </p:txBody>
      </p:sp>
      <p:sp>
        <p:nvSpPr>
          <p:cNvPr id="697347" name="Rectangle 3"/>
          <p:cNvSpPr>
            <a:spLocks noChangeArrowheads="1"/>
          </p:cNvSpPr>
          <p:nvPr/>
        </p:nvSpPr>
        <p:spPr bwMode="auto">
          <a:xfrm>
            <a:off x="225425" y="312738"/>
            <a:ext cx="1954213" cy="477837"/>
          </a:xfrm>
          <a:prstGeom prst="rect">
            <a:avLst/>
          </a:prstGeom>
          <a:noFill/>
          <a:ln w="12700">
            <a:noFill/>
            <a:miter lim="800000"/>
          </a:ln>
          <a:effectLst/>
        </p:spPr>
        <p:txBody>
          <a:bodyPr wrap="none" anchor="ctr"/>
          <a:lstStyle/>
          <a:p>
            <a:endParaRPr lang="en-US"/>
          </a:p>
        </p:txBody>
      </p:sp>
      <p:sp>
        <p:nvSpPr>
          <p:cNvPr id="697348" name="Rectangle 4"/>
          <p:cNvSpPr>
            <a:spLocks noChangeArrowheads="1"/>
          </p:cNvSpPr>
          <p:nvPr/>
        </p:nvSpPr>
        <p:spPr bwMode="auto">
          <a:xfrm>
            <a:off x="8667750" y="6430963"/>
            <a:ext cx="250825" cy="388937"/>
          </a:xfrm>
          <a:prstGeom prst="rect">
            <a:avLst/>
          </a:prstGeom>
          <a:noFill/>
          <a:ln w="12700">
            <a:noFill/>
            <a:miter lim="800000"/>
          </a:ln>
          <a:effectLst/>
        </p:spPr>
        <p:txBody>
          <a:bodyPr wrap="none" lIns="19050" tIns="26988" rIns="19050" bIns="26988"/>
          <a:lstStyle/>
          <a:p>
            <a:pPr defTabSz="904875">
              <a:lnSpc>
                <a:spcPts val="2100"/>
              </a:lnSpc>
            </a:pPr>
            <a:r>
              <a:rPr lang="en-US">
                <a:solidFill>
                  <a:srgbClr val="000000"/>
                </a:solidFill>
              </a:rPr>
              <a:t>2</a:t>
            </a:r>
            <a:endParaRPr lang="en-US">
              <a:solidFill>
                <a:srgbClr val="000000"/>
              </a:solidFill>
            </a:endParaRPr>
          </a:p>
        </p:txBody>
      </p:sp>
      <p:sp>
        <p:nvSpPr>
          <p:cNvPr id="697349" name="Rectangle 5"/>
          <p:cNvSpPr>
            <a:spLocks noGrp="1" noChangeArrowheads="1"/>
          </p:cNvSpPr>
          <p:nvPr>
            <p:ph type="title"/>
          </p:nvPr>
        </p:nvSpPr>
        <p:spPr>
          <a:xfrm>
            <a:off x="533400" y="304800"/>
            <a:ext cx="8153400" cy="464614"/>
          </a:xfrm>
          <a:noFill/>
        </p:spPr>
        <p:txBody>
          <a:bodyPr lIns="90488" tIns="44450" rIns="90488" bIns="44450" anchor="ctr"/>
          <a:lstStyle/>
          <a:p>
            <a:r>
              <a:rPr lang="en-US" dirty="0" smtClean="0"/>
              <a:t>In Support of Branch Instructions</a:t>
            </a:r>
            <a:endParaRPr lang="en-US" dirty="0"/>
          </a:p>
        </p:txBody>
      </p:sp>
      <p:sp>
        <p:nvSpPr>
          <p:cNvPr id="697350" name="Rectangle 6"/>
          <p:cNvSpPr>
            <a:spLocks noChangeArrowheads="1"/>
          </p:cNvSpPr>
          <p:nvPr/>
        </p:nvSpPr>
        <p:spPr bwMode="auto">
          <a:xfrm>
            <a:off x="1371600" y="4114800"/>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97351" name="Line 7"/>
          <p:cNvSpPr>
            <a:spLocks noChangeShapeType="1"/>
          </p:cNvSpPr>
          <p:nvPr/>
        </p:nvSpPr>
        <p:spPr bwMode="auto">
          <a:xfrm>
            <a:off x="2438400" y="4114800"/>
            <a:ext cx="0" cy="290512"/>
          </a:xfrm>
          <a:prstGeom prst="line">
            <a:avLst/>
          </a:prstGeom>
          <a:noFill/>
          <a:ln w="12700">
            <a:solidFill>
              <a:schemeClr val="tx1"/>
            </a:solidFill>
            <a:round/>
          </a:ln>
          <a:effectLst/>
        </p:spPr>
        <p:txBody>
          <a:bodyPr/>
          <a:lstStyle/>
          <a:p>
            <a:endParaRPr lang="en-US">
              <a:solidFill>
                <a:schemeClr val="tx1"/>
              </a:solidFill>
            </a:endParaRPr>
          </a:p>
        </p:txBody>
      </p:sp>
      <p:sp>
        <p:nvSpPr>
          <p:cNvPr id="697352" name="Line 8"/>
          <p:cNvSpPr>
            <a:spLocks noChangeShapeType="1"/>
          </p:cNvSpPr>
          <p:nvPr/>
        </p:nvSpPr>
        <p:spPr bwMode="auto">
          <a:xfrm>
            <a:off x="3346450" y="4116387"/>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697353" name="Line 9"/>
          <p:cNvSpPr>
            <a:spLocks noChangeShapeType="1"/>
          </p:cNvSpPr>
          <p:nvPr/>
        </p:nvSpPr>
        <p:spPr bwMode="auto">
          <a:xfrm>
            <a:off x="4260850" y="4116387"/>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697354" name="Text Box 10"/>
          <p:cNvSpPr txBox="1">
            <a:spLocks noChangeArrowheads="1"/>
          </p:cNvSpPr>
          <p:nvPr/>
        </p:nvSpPr>
        <p:spPr bwMode="auto">
          <a:xfrm>
            <a:off x="1600200" y="4114800"/>
            <a:ext cx="5429692" cy="369332"/>
          </a:xfrm>
          <a:prstGeom prst="rect">
            <a:avLst/>
          </a:prstGeom>
          <a:noFill/>
          <a:ln w="12700">
            <a:noFill/>
            <a:miter lim="800000"/>
          </a:ln>
          <a:effectLst/>
        </p:spPr>
        <p:txBody>
          <a:bodyPr wrap="none">
            <a:spAutoFit/>
          </a:bodyPr>
          <a:lstStyle/>
          <a:p>
            <a:r>
              <a:rPr lang="en-US" dirty="0" smtClean="0">
                <a:solidFill>
                  <a:schemeClr val="tx1"/>
                </a:solidFill>
              </a:rPr>
              <a:t>  0            16             17           8                        0x24</a:t>
            </a:r>
            <a:endParaRPr lang="en-US" dirty="0">
              <a:solidFill>
                <a:schemeClr val="tx1"/>
              </a:solidFill>
            </a:endParaRPr>
          </a:p>
        </p:txBody>
      </p:sp>
      <p:sp>
        <p:nvSpPr>
          <p:cNvPr id="697355" name="Line 11"/>
          <p:cNvSpPr>
            <a:spLocks noChangeShapeType="1"/>
          </p:cNvSpPr>
          <p:nvPr/>
        </p:nvSpPr>
        <p:spPr bwMode="auto">
          <a:xfrm>
            <a:off x="5181600" y="4114800"/>
            <a:ext cx="0" cy="304800"/>
          </a:xfrm>
          <a:prstGeom prst="line">
            <a:avLst/>
          </a:prstGeom>
          <a:noFill/>
          <a:ln w="12700">
            <a:solidFill>
              <a:schemeClr val="tx1"/>
            </a:solidFill>
            <a:round/>
          </a:ln>
          <a:effectLst/>
        </p:spPr>
        <p:txBody>
          <a:bodyPr/>
          <a:lstStyle/>
          <a:p>
            <a:endParaRPr lang="en-US">
              <a:solidFill>
                <a:schemeClr val="tx1"/>
              </a:solidFill>
            </a:endParaRPr>
          </a:p>
        </p:txBody>
      </p:sp>
      <p:sp>
        <p:nvSpPr>
          <p:cNvPr id="697356" name="Line 12"/>
          <p:cNvSpPr>
            <a:spLocks noChangeShapeType="1"/>
          </p:cNvSpPr>
          <p:nvPr/>
        </p:nvSpPr>
        <p:spPr bwMode="auto">
          <a:xfrm>
            <a:off x="6096000" y="4114800"/>
            <a:ext cx="0" cy="304800"/>
          </a:xfrm>
          <a:prstGeom prst="line">
            <a:avLst/>
          </a:prstGeom>
          <a:noFill/>
          <a:ln w="12700">
            <a:solidFill>
              <a:schemeClr val="tx1"/>
            </a:solidFill>
            <a:round/>
          </a:ln>
          <a:effectLst/>
        </p:spPr>
        <p:txBody>
          <a:bodyPr/>
          <a:lstStyle/>
          <a:p>
            <a:endParaRPr lang="en-US">
              <a:solidFill>
                <a:schemeClr val="tx1"/>
              </a:solidFill>
            </a:endParaRPr>
          </a:p>
        </p:txBody>
      </p:sp>
    </p:spTree>
  </p:cSld>
  <p:clrMapOvr>
    <a:masterClrMapping/>
  </p:clrMapOvr>
  <p:transition advTm="2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dirty="0" smtClean="0"/>
              <a:t>Aside:  More </a:t>
            </a:r>
            <a:r>
              <a:rPr lang="en-US" dirty="0"/>
              <a:t>Branch </a:t>
            </a:r>
            <a:r>
              <a:rPr lang="en-US" dirty="0" smtClean="0"/>
              <a:t>Instructions</a:t>
            </a:r>
            <a:endParaRPr lang="en-US" dirty="0"/>
          </a:p>
        </p:txBody>
      </p:sp>
      <p:sp>
        <p:nvSpPr>
          <p:cNvPr id="701443" name="Rectangle 3"/>
          <p:cNvSpPr>
            <a:spLocks noGrp="1" noChangeArrowheads="1"/>
          </p:cNvSpPr>
          <p:nvPr>
            <p:ph type="body" idx="1"/>
          </p:nvPr>
        </p:nvSpPr>
        <p:spPr>
          <a:xfrm>
            <a:off x="609600" y="838200"/>
            <a:ext cx="8077200" cy="3756025"/>
          </a:xfrm>
        </p:spPr>
        <p:txBody>
          <a:bodyPr/>
          <a:lstStyle/>
          <a:p>
            <a:r>
              <a:rPr lang="en-US" dirty="0"/>
              <a:t>Can use </a:t>
            </a:r>
            <a:r>
              <a:rPr lang="en-US" dirty="0" err="1">
                <a:latin typeface="Courier New" panose="02070309020205020404" pitchFamily="49" charset="0"/>
              </a:rPr>
              <a:t>slt</a:t>
            </a:r>
            <a:r>
              <a:rPr lang="en-US" dirty="0"/>
              <a:t>,</a:t>
            </a:r>
            <a:r>
              <a:rPr lang="en-US" dirty="0">
                <a:latin typeface="Courier New" panose="02070309020205020404" pitchFamily="49" charset="0"/>
              </a:rPr>
              <a:t> </a:t>
            </a:r>
            <a:r>
              <a:rPr lang="en-US" dirty="0" err="1">
                <a:latin typeface="Courier New" panose="02070309020205020404" pitchFamily="49" charset="0"/>
              </a:rPr>
              <a:t>beq</a:t>
            </a:r>
            <a:r>
              <a:rPr lang="en-US" dirty="0"/>
              <a:t>,</a:t>
            </a:r>
            <a:r>
              <a:rPr lang="en-US" dirty="0">
                <a:latin typeface="Courier New" panose="02070309020205020404" pitchFamily="49" charset="0"/>
              </a:rPr>
              <a:t> </a:t>
            </a:r>
            <a:r>
              <a:rPr lang="en-US" dirty="0" err="1">
                <a:latin typeface="Courier New" panose="02070309020205020404" pitchFamily="49" charset="0"/>
              </a:rPr>
              <a:t>bne</a:t>
            </a:r>
            <a:r>
              <a:rPr lang="en-US" dirty="0"/>
              <a:t>, and the fixed value of 0 in register </a:t>
            </a:r>
            <a:r>
              <a:rPr lang="en-US" dirty="0">
                <a:latin typeface="Courier New" panose="02070309020205020404" pitchFamily="49" charset="0"/>
              </a:rPr>
              <a:t>$zero</a:t>
            </a:r>
            <a:r>
              <a:rPr lang="en-US" dirty="0"/>
              <a:t> to </a:t>
            </a:r>
            <a:r>
              <a:rPr lang="en-US" dirty="0">
                <a:solidFill>
                  <a:schemeClr val="accent1"/>
                </a:solidFill>
              </a:rPr>
              <a:t>create</a:t>
            </a:r>
            <a:r>
              <a:rPr lang="en-US" dirty="0"/>
              <a:t> other conditions</a:t>
            </a:r>
            <a:endParaRPr lang="en-US" dirty="0"/>
          </a:p>
          <a:p>
            <a:pPr lvl="1"/>
            <a:r>
              <a:rPr lang="en-US" dirty="0"/>
              <a:t>less than  		</a:t>
            </a:r>
            <a:r>
              <a:rPr lang="en-US" dirty="0" err="1">
                <a:latin typeface="Courier New" panose="02070309020205020404" pitchFamily="49" charset="0"/>
              </a:rPr>
              <a:t>blt</a:t>
            </a:r>
            <a:r>
              <a:rPr lang="en-US" dirty="0">
                <a:latin typeface="Courier New" panose="02070309020205020404" pitchFamily="49" charset="0"/>
              </a:rPr>
              <a:t> $s1, $s2, Label</a:t>
            </a:r>
            <a:endParaRPr lang="en-US" dirty="0">
              <a:latin typeface="Courier New" panose="02070309020205020404" pitchFamily="49" charset="0"/>
            </a:endParaRPr>
          </a:p>
          <a:p>
            <a:pPr lvl="1"/>
            <a:endParaRPr lang="en-US" dirty="0">
              <a:latin typeface="Courier New" panose="02070309020205020404" pitchFamily="49" charset="0"/>
            </a:endParaRPr>
          </a:p>
          <a:p>
            <a:pPr lvl="1"/>
            <a:endParaRPr lang="en-US" dirty="0"/>
          </a:p>
          <a:p>
            <a:pPr lvl="1"/>
            <a:endParaRPr lang="en-US" dirty="0"/>
          </a:p>
          <a:p>
            <a:pPr lvl="1"/>
            <a:r>
              <a:rPr lang="en-US" dirty="0"/>
              <a:t>less than or equal to 	</a:t>
            </a:r>
            <a:r>
              <a:rPr lang="en-US" dirty="0" err="1">
                <a:latin typeface="Courier New" panose="02070309020205020404" pitchFamily="49" charset="0"/>
              </a:rPr>
              <a:t>ble</a:t>
            </a:r>
            <a:r>
              <a:rPr lang="en-US" dirty="0">
                <a:latin typeface="Courier New" panose="02070309020205020404" pitchFamily="49" charset="0"/>
              </a:rPr>
              <a:t> $s1, $s2, Label</a:t>
            </a:r>
            <a:endParaRPr lang="en-US" dirty="0"/>
          </a:p>
          <a:p>
            <a:pPr lvl="1"/>
            <a:r>
              <a:rPr lang="en-US" dirty="0"/>
              <a:t>greater than  		</a:t>
            </a:r>
            <a:r>
              <a:rPr lang="en-US" dirty="0" err="1">
                <a:latin typeface="Courier New" panose="02070309020205020404" pitchFamily="49" charset="0"/>
              </a:rPr>
              <a:t>bgt</a:t>
            </a:r>
            <a:r>
              <a:rPr lang="en-US" dirty="0">
                <a:latin typeface="Courier New" panose="02070309020205020404" pitchFamily="49" charset="0"/>
              </a:rPr>
              <a:t> $s1, $s2, Label</a:t>
            </a:r>
            <a:endParaRPr lang="en-US" dirty="0"/>
          </a:p>
          <a:p>
            <a:pPr lvl="1"/>
            <a:r>
              <a:rPr lang="en-US" dirty="0"/>
              <a:t>great than or equal to  	</a:t>
            </a:r>
            <a:r>
              <a:rPr lang="en-US" dirty="0" err="1">
                <a:latin typeface="Courier New" panose="02070309020205020404" pitchFamily="49" charset="0"/>
              </a:rPr>
              <a:t>bge</a:t>
            </a:r>
            <a:r>
              <a:rPr lang="en-US" dirty="0">
                <a:latin typeface="Courier New" panose="02070309020205020404" pitchFamily="49" charset="0"/>
              </a:rPr>
              <a:t> $s1, $s2, Label</a:t>
            </a:r>
            <a:endParaRPr lang="en-US" dirty="0">
              <a:latin typeface="Courier New" panose="02070309020205020404" pitchFamily="49" charset="0"/>
            </a:endParaRPr>
          </a:p>
          <a:p>
            <a:pPr lvl="1"/>
            <a:endParaRPr lang="en-US" dirty="0"/>
          </a:p>
        </p:txBody>
      </p:sp>
      <p:sp>
        <p:nvSpPr>
          <p:cNvPr id="701444" name="Rectangle 4"/>
          <p:cNvSpPr>
            <a:spLocks noChangeArrowheads="1"/>
          </p:cNvSpPr>
          <p:nvPr/>
        </p:nvSpPr>
        <p:spPr bwMode="auto">
          <a:xfrm>
            <a:off x="1981200" y="2209800"/>
            <a:ext cx="6781800" cy="762000"/>
          </a:xfrm>
          <a:prstGeom prst="rect">
            <a:avLst/>
          </a:prstGeom>
          <a:noFill/>
          <a:ln w="12700">
            <a:noFill/>
            <a:miter lim="800000"/>
          </a:ln>
          <a:effectLst/>
        </p:spPr>
        <p:txBody>
          <a:bodyPr lIns="90488" tIns="44450" rIns="90488" bIns="44450"/>
          <a:lstStyle/>
          <a:p>
            <a:pPr marL="342900" indent="-342900">
              <a:lnSpc>
                <a:spcPct val="50000"/>
              </a:lnSpc>
              <a:spcBef>
                <a:spcPct val="65000"/>
              </a:spcBef>
              <a:buClr>
                <a:schemeClr val="accent1"/>
              </a:buClr>
              <a:buSzPct val="75000"/>
              <a:buFont typeface="Wingdings" panose="05000000000000000000" pitchFamily="2" charset="2"/>
              <a:buNone/>
            </a:pPr>
            <a:r>
              <a:rPr lang="en-US" sz="2000" dirty="0" err="1">
                <a:solidFill>
                  <a:schemeClr val="accent2"/>
                </a:solidFill>
                <a:latin typeface="Courier New" panose="02070309020205020404" pitchFamily="49" charset="0"/>
              </a:rPr>
              <a:t>slt</a:t>
            </a:r>
            <a:r>
              <a:rPr lang="en-US" sz="2000" dirty="0">
                <a:solidFill>
                  <a:schemeClr val="accent2"/>
                </a:solidFill>
                <a:latin typeface="Courier New" panose="02070309020205020404" pitchFamily="49" charset="0"/>
              </a:rPr>
              <a:t>  $at, $s1, $s2	#$at set to 1 if</a:t>
            </a:r>
            <a:endParaRPr lang="en-US" sz="2000" dirty="0">
              <a:solidFill>
                <a:schemeClr val="accent2"/>
              </a:solidFill>
              <a:latin typeface="Courier New" panose="02070309020205020404" pitchFamily="49" charset="0"/>
            </a:endParaRPr>
          </a:p>
          <a:p>
            <a:pPr marL="342900" indent="-342900">
              <a:lnSpc>
                <a:spcPct val="50000"/>
              </a:lnSpc>
              <a:spcBef>
                <a:spcPct val="65000"/>
              </a:spcBef>
              <a:buClr>
                <a:schemeClr val="accent1"/>
              </a:buClr>
              <a:buSzPct val="75000"/>
              <a:buFont typeface="Wingdings" panose="05000000000000000000" pitchFamily="2" charset="2"/>
              <a:buNone/>
            </a:pPr>
            <a:r>
              <a:rPr lang="en-US" sz="2000" dirty="0" err="1">
                <a:solidFill>
                  <a:schemeClr val="accent2"/>
                </a:solidFill>
                <a:latin typeface="Courier New" panose="02070309020205020404" pitchFamily="49" charset="0"/>
              </a:rPr>
              <a:t>bne</a:t>
            </a:r>
            <a:r>
              <a:rPr lang="en-US" sz="2000" dirty="0">
                <a:solidFill>
                  <a:schemeClr val="accent2"/>
                </a:solidFill>
                <a:latin typeface="Courier New" panose="02070309020205020404" pitchFamily="49" charset="0"/>
              </a:rPr>
              <a:t>  $at, $zero, Label	</a:t>
            </a:r>
            <a:r>
              <a:rPr lang="en-US" sz="2000" dirty="0" smtClean="0">
                <a:solidFill>
                  <a:schemeClr val="accent2"/>
                </a:solidFill>
                <a:latin typeface="Courier New" panose="02070309020205020404" pitchFamily="49" charset="0"/>
              </a:rPr>
              <a:t>#$</a:t>
            </a:r>
            <a:r>
              <a:rPr lang="en-US" sz="2000" dirty="0">
                <a:solidFill>
                  <a:schemeClr val="accent2"/>
                </a:solidFill>
                <a:latin typeface="Courier New" panose="02070309020205020404" pitchFamily="49" charset="0"/>
              </a:rPr>
              <a:t>s1 &lt; $s2</a:t>
            </a:r>
            <a:endParaRPr lang="en-US" sz="2000" dirty="0">
              <a:solidFill>
                <a:schemeClr val="accent2"/>
              </a:solidFill>
              <a:latin typeface="Courier New" panose="02070309020205020404" pitchFamily="49" charset="0"/>
            </a:endParaRPr>
          </a:p>
        </p:txBody>
      </p:sp>
      <p:sp>
        <p:nvSpPr>
          <p:cNvPr id="701445" name="Rectangle 5"/>
          <p:cNvSpPr>
            <a:spLocks noChangeArrowheads="1"/>
          </p:cNvSpPr>
          <p:nvPr/>
        </p:nvSpPr>
        <p:spPr bwMode="auto">
          <a:xfrm>
            <a:off x="457200" y="4724400"/>
            <a:ext cx="8077200" cy="1417638"/>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en-US" sz="2400">
                <a:solidFill>
                  <a:schemeClr val="tx1"/>
                </a:solidFill>
              </a:rPr>
              <a:t>Such branches are included in the instruction set as pseudo instructions - recognized (and expanded) by the assembler</a:t>
            </a:r>
            <a:endParaRPr lang="en-US" sz="2400">
              <a:solidFill>
                <a:schemeClr val="tx1"/>
              </a:solidFill>
            </a:endParaRPr>
          </a:p>
          <a:p>
            <a:pPr marL="741680" lvl="1" indent="-246380">
              <a:lnSpc>
                <a:spcPct val="85000"/>
              </a:lnSpc>
              <a:spcBef>
                <a:spcPct val="40000"/>
              </a:spcBef>
              <a:buClr>
                <a:schemeClr val="accent1"/>
              </a:buClr>
              <a:buSzPct val="75000"/>
              <a:buFont typeface="Monotype Sorts" pitchFamily="2" charset="2"/>
              <a:buChar char="l"/>
            </a:pPr>
            <a:r>
              <a:rPr lang="en-US" sz="2000">
                <a:solidFill>
                  <a:schemeClr val="tx1"/>
                </a:solidFill>
              </a:rPr>
              <a:t>Its why the assembler needs a reserved register (</a:t>
            </a:r>
            <a:r>
              <a:rPr lang="en-US" sz="2000">
                <a:solidFill>
                  <a:schemeClr val="tx1"/>
                </a:solidFill>
                <a:latin typeface="Courier New" panose="02070309020205020404" pitchFamily="49" charset="0"/>
              </a:rPr>
              <a:t>$at</a:t>
            </a:r>
            <a:r>
              <a:rPr lang="en-US" sz="2000">
                <a:solidFill>
                  <a:schemeClr val="tx1"/>
                </a:solidFill>
              </a:rPr>
              <a:t>)</a:t>
            </a:r>
            <a:endParaRPr lang="en-US" sz="2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1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4" grpId="0" autoUpdateAnimBg="0"/>
      <p:bldP spid="7014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 Shortcut</a:t>
            </a:r>
            <a:endParaRPr lang="en-US" dirty="0"/>
          </a:p>
        </p:txBody>
      </p:sp>
      <p:sp>
        <p:nvSpPr>
          <p:cNvPr id="3" name="Content Placeholder 2"/>
          <p:cNvSpPr>
            <a:spLocks noGrp="1"/>
          </p:cNvSpPr>
          <p:nvPr>
            <p:ph idx="1"/>
          </p:nvPr>
        </p:nvSpPr>
        <p:spPr>
          <a:xfrm>
            <a:off x="533400" y="914400"/>
            <a:ext cx="8153400" cy="5092676"/>
          </a:xfrm>
        </p:spPr>
        <p:txBody>
          <a:bodyPr/>
          <a:lstStyle/>
          <a:p>
            <a:r>
              <a:rPr lang="en-US" dirty="0" smtClean="0"/>
              <a:t>Treating signed numbers as if they were unsigned gives a low cost way of checking if 0 ≤ x &lt; y (index out of bounds for arrays)</a:t>
            </a:r>
            <a:endParaRPr lang="en-US" dirty="0" smtClean="0"/>
          </a:p>
          <a:p>
            <a:pPr>
              <a:buNone/>
            </a:pPr>
            <a:r>
              <a:rPr lang="en-US" dirty="0" smtClean="0">
                <a:latin typeface="Courier New" panose="02070309020205020404" pitchFamily="49" charset="0"/>
              </a:rPr>
              <a:t>  </a:t>
            </a:r>
            <a:r>
              <a:rPr lang="en-US" dirty="0" err="1" smtClean="0">
                <a:latin typeface="Courier New" panose="02070309020205020404" pitchFamily="49" charset="0"/>
              </a:rPr>
              <a:t>sltu</a:t>
            </a:r>
            <a:r>
              <a:rPr lang="en-US" dirty="0" smtClean="0">
                <a:latin typeface="Courier New" panose="02070309020205020404" pitchFamily="49" charset="0"/>
              </a:rPr>
              <a:t> $t0, $s1, $t2 	# $t0 = 0 if 						# $s1 &gt; $t2 (max)					# or $s1 &lt; 0 (min)</a:t>
            </a:r>
            <a:br>
              <a:rPr lang="en-US" dirty="0" smtClean="0">
                <a:latin typeface="Courier New" panose="02070309020205020404" pitchFamily="49" charset="0"/>
              </a:rPr>
            </a:br>
            <a:r>
              <a:rPr lang="en-US" dirty="0" err="1" smtClean="0">
                <a:latin typeface="Courier New" panose="02070309020205020404" pitchFamily="49" charset="0"/>
              </a:rPr>
              <a:t>beq</a:t>
            </a:r>
            <a:r>
              <a:rPr lang="en-US" dirty="0" smtClean="0">
                <a:latin typeface="Courier New" panose="02070309020205020404" pitchFamily="49" charset="0"/>
              </a:rPr>
              <a:t> $t0, $zero, IOOB	# go to IOOB if						# $t0 = 0</a:t>
            </a:r>
            <a:endParaRPr lang="en-US" dirty="0" smtClean="0">
              <a:latin typeface="Courier New" panose="02070309020205020404" pitchFamily="49" charset="0"/>
            </a:endParaRPr>
          </a:p>
          <a:p>
            <a:endParaRPr lang="en-US" dirty="0" smtClean="0"/>
          </a:p>
          <a:p>
            <a:r>
              <a:rPr lang="en-US" dirty="0" smtClean="0"/>
              <a:t>The key is that negative integers in two’s complement look like large numbers in unsigned notation.  Thus, an unsigned comparison of x &lt; y also checks if x is negative as well as if x is less than 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684035" name="Rectangle 3"/>
          <p:cNvSpPr>
            <a:spLocks noGrp="1" noChangeArrowheads="1"/>
          </p:cNvSpPr>
          <p:nvPr>
            <p:ph type="body" idx="1"/>
          </p:nvPr>
        </p:nvSpPr>
        <p:spPr>
          <a:xfrm>
            <a:off x="457200" y="762000"/>
            <a:ext cx="8305800" cy="1600200"/>
          </a:xfrm>
          <a:noFill/>
        </p:spPr>
        <p:txBody>
          <a:bodyPr lIns="90488" tIns="44450" rIns="90488" bIns="44450"/>
          <a:lstStyle/>
          <a:p>
            <a:pPr marL="342900" indent="-342900"/>
            <a:r>
              <a:rPr lang="en-US" dirty="0"/>
              <a:t>MIPS also has an unconditional branch instruction or </a:t>
            </a:r>
            <a:r>
              <a:rPr lang="en-US" dirty="0">
                <a:solidFill>
                  <a:schemeClr val="accent1"/>
                </a:solidFill>
              </a:rPr>
              <a:t>jump</a:t>
            </a:r>
            <a:r>
              <a:rPr lang="en-US" dirty="0"/>
              <a:t> instruction:</a:t>
            </a:r>
            <a:br>
              <a:rPr lang="en-US" dirty="0"/>
            </a:br>
            <a:br>
              <a:rPr lang="en-US" dirty="0"/>
            </a:br>
            <a:r>
              <a:rPr lang="en-US" dirty="0"/>
              <a:t>	 </a:t>
            </a:r>
            <a:r>
              <a:rPr lang="en-US" dirty="0">
                <a:latin typeface="Courier New" panose="02070309020205020404" pitchFamily="49" charset="0"/>
              </a:rPr>
              <a:t>j  label		#go to label	</a:t>
            </a:r>
            <a:endParaRPr lang="en-US" dirty="0">
              <a:latin typeface="Courier New" panose="02070309020205020404" pitchFamily="49" charset="0"/>
            </a:endParaRPr>
          </a:p>
        </p:txBody>
      </p:sp>
      <p:sp>
        <p:nvSpPr>
          <p:cNvPr id="684036" name="Rectangle 4"/>
          <p:cNvSpPr>
            <a:spLocks noGrp="1" noChangeArrowheads="1"/>
          </p:cNvSpPr>
          <p:nvPr>
            <p:ph type="title"/>
          </p:nvPr>
        </p:nvSpPr>
        <p:spPr>
          <a:noFill/>
        </p:spPr>
        <p:txBody>
          <a:bodyPr lIns="90488" tIns="44450" rIns="90488" bIns="44450" anchor="ctr"/>
          <a:lstStyle/>
          <a:p>
            <a:r>
              <a:rPr lang="en-US"/>
              <a:t>Other Control Flow Instructions</a:t>
            </a:r>
            <a:endParaRPr lang="en-US"/>
          </a:p>
        </p:txBody>
      </p:sp>
      <p:sp>
        <p:nvSpPr>
          <p:cNvPr id="684037" name="Rectangle 5"/>
          <p:cNvSpPr>
            <a:spLocks noChangeArrowheads="1"/>
          </p:cNvSpPr>
          <p:nvPr/>
        </p:nvSpPr>
        <p:spPr bwMode="auto">
          <a:xfrm>
            <a:off x="457200" y="2286000"/>
            <a:ext cx="8153400" cy="533400"/>
          </a:xfrm>
          <a:prstGeom prst="rect">
            <a:avLst/>
          </a:prstGeom>
          <a:noFill/>
          <a:ln w="12700">
            <a:noFill/>
            <a:miter lim="800000"/>
          </a:ln>
          <a:effectLst/>
        </p:spPr>
        <p:txBody>
          <a:bodyPr lIns="90488" tIns="44450" rIns="90488" bIns="44450"/>
          <a:lstStyle/>
          <a:p>
            <a:pPr marL="342900" indent="-342900">
              <a:lnSpc>
                <a:spcPct val="90000"/>
              </a:lnSpc>
              <a:spcAft>
                <a:spcPct val="40000"/>
              </a:spcAft>
              <a:buClr>
                <a:schemeClr val="accent1"/>
              </a:buClr>
              <a:buSzPct val="75000"/>
              <a:buFont typeface="Wingdings" panose="05000000000000000000" pitchFamily="2" charset="2"/>
              <a:buChar char="q"/>
            </a:pPr>
            <a:r>
              <a:rPr lang="en-US" sz="2400">
                <a:solidFill>
                  <a:schemeClr val="tx1"/>
                </a:solidFill>
              </a:rPr>
              <a:t>Instruction Format (</a:t>
            </a:r>
            <a:r>
              <a:rPr lang="en-US" sz="2400"/>
              <a:t>J</a:t>
            </a:r>
            <a:r>
              <a:rPr lang="en-US" sz="2400">
                <a:solidFill>
                  <a:schemeClr val="tx1"/>
                </a:solidFill>
              </a:rPr>
              <a:t> Format):</a:t>
            </a:r>
            <a:endParaRPr lang="en-US" sz="2800">
              <a:solidFill>
                <a:schemeClr val="tx1"/>
              </a:solidFill>
            </a:endParaRPr>
          </a:p>
        </p:txBody>
      </p:sp>
      <p:grpSp>
        <p:nvGrpSpPr>
          <p:cNvPr id="2" name="Group 10"/>
          <p:cNvGrpSpPr/>
          <p:nvPr/>
        </p:nvGrpSpPr>
        <p:grpSpPr bwMode="auto">
          <a:xfrm>
            <a:off x="1447800" y="2819400"/>
            <a:ext cx="5791200" cy="369888"/>
            <a:chOff x="912" y="2160"/>
            <a:chExt cx="3648" cy="233"/>
          </a:xfrm>
        </p:grpSpPr>
        <p:sp>
          <p:nvSpPr>
            <p:cNvPr id="684038" name="Rectangle 6"/>
            <p:cNvSpPr>
              <a:spLocks noChangeArrowheads="1"/>
            </p:cNvSpPr>
            <p:nvPr/>
          </p:nvSpPr>
          <p:spPr bwMode="auto">
            <a:xfrm>
              <a:off x="912" y="216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84039" name="Line 7"/>
            <p:cNvSpPr>
              <a:spLocks noChangeShapeType="1"/>
            </p:cNvSpPr>
            <p:nvPr/>
          </p:nvSpPr>
          <p:spPr bwMode="auto">
            <a:xfrm>
              <a:off x="1584" y="216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84040" name="Text Box 8"/>
            <p:cNvSpPr txBox="1">
              <a:spLocks noChangeArrowheads="1"/>
            </p:cNvSpPr>
            <p:nvPr/>
          </p:nvSpPr>
          <p:spPr bwMode="auto">
            <a:xfrm>
              <a:off x="1104" y="2160"/>
              <a:ext cx="2726" cy="233"/>
            </a:xfrm>
            <a:prstGeom prst="rect">
              <a:avLst/>
            </a:prstGeom>
            <a:noFill/>
            <a:ln w="12700">
              <a:noFill/>
              <a:miter lim="800000"/>
            </a:ln>
            <a:effectLst/>
          </p:spPr>
          <p:txBody>
            <a:bodyPr wrap="none">
              <a:spAutoFit/>
            </a:bodyPr>
            <a:lstStyle/>
            <a:p>
              <a:r>
                <a:rPr lang="en-US" dirty="0" smtClean="0">
                  <a:solidFill>
                    <a:schemeClr val="tx1"/>
                  </a:solidFill>
                </a:rPr>
                <a:t>0x02                                  </a:t>
              </a:r>
              <a:r>
                <a:rPr lang="en-US" dirty="0"/>
                <a:t>26-bit address</a:t>
              </a:r>
              <a:endParaRPr lang="en-US" dirty="0"/>
            </a:p>
          </p:txBody>
        </p:sp>
      </p:grpSp>
      <p:grpSp>
        <p:nvGrpSpPr>
          <p:cNvPr id="3" name="Group 11"/>
          <p:cNvGrpSpPr/>
          <p:nvPr/>
        </p:nvGrpSpPr>
        <p:grpSpPr bwMode="auto">
          <a:xfrm>
            <a:off x="2286000" y="3733800"/>
            <a:ext cx="4468813" cy="2743200"/>
            <a:chOff x="1440" y="2256"/>
            <a:chExt cx="2815" cy="1728"/>
          </a:xfrm>
        </p:grpSpPr>
        <p:sp>
          <p:nvSpPr>
            <p:cNvPr id="684044" name="Rectangle 12"/>
            <p:cNvSpPr>
              <a:spLocks noChangeArrowheads="1"/>
            </p:cNvSpPr>
            <p:nvPr/>
          </p:nvSpPr>
          <p:spPr bwMode="auto">
            <a:xfrm>
              <a:off x="1728" y="3600"/>
              <a:ext cx="1440" cy="144"/>
            </a:xfrm>
            <a:prstGeom prst="rect">
              <a:avLst/>
            </a:prstGeom>
            <a:noFill/>
            <a:ln w="12700">
              <a:solidFill>
                <a:schemeClr val="tx1"/>
              </a:solidFill>
              <a:miter lim="800000"/>
            </a:ln>
            <a:effectLst/>
          </p:spPr>
          <p:txBody>
            <a:bodyPr wrap="none" anchor="ctr"/>
            <a:lstStyle/>
            <a:p>
              <a:endParaRPr lang="en-US"/>
            </a:p>
          </p:txBody>
        </p:sp>
        <p:sp>
          <p:nvSpPr>
            <p:cNvPr id="684045" name="Rectangle 13"/>
            <p:cNvSpPr>
              <a:spLocks noChangeArrowheads="1"/>
            </p:cNvSpPr>
            <p:nvPr/>
          </p:nvSpPr>
          <p:spPr bwMode="auto">
            <a:xfrm>
              <a:off x="2304" y="3600"/>
              <a:ext cx="257"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PC</a:t>
              </a:r>
              <a:endParaRPr lang="en-US" sz="1600">
                <a:solidFill>
                  <a:schemeClr val="tx1"/>
                </a:solidFill>
              </a:endParaRPr>
            </a:p>
          </p:txBody>
        </p:sp>
        <p:sp>
          <p:nvSpPr>
            <p:cNvPr id="684046" name="Line 14"/>
            <p:cNvSpPr>
              <a:spLocks noChangeShapeType="1"/>
            </p:cNvSpPr>
            <p:nvPr/>
          </p:nvSpPr>
          <p:spPr bwMode="auto">
            <a:xfrm flipV="1">
              <a:off x="3168" y="3648"/>
              <a:ext cx="288" cy="0"/>
            </a:xfrm>
            <a:prstGeom prst="line">
              <a:avLst/>
            </a:prstGeom>
            <a:noFill/>
            <a:ln w="12700">
              <a:solidFill>
                <a:schemeClr val="tx1"/>
              </a:solidFill>
              <a:round/>
              <a:tailEnd type="triangle" w="med" len="med"/>
            </a:ln>
            <a:effectLst/>
          </p:spPr>
          <p:txBody>
            <a:bodyPr/>
            <a:lstStyle/>
            <a:p>
              <a:endParaRPr lang="en-US"/>
            </a:p>
          </p:txBody>
        </p:sp>
        <p:sp>
          <p:nvSpPr>
            <p:cNvPr id="684047" name="Line 15"/>
            <p:cNvSpPr>
              <a:spLocks noChangeShapeType="1"/>
            </p:cNvSpPr>
            <p:nvPr/>
          </p:nvSpPr>
          <p:spPr bwMode="auto">
            <a:xfrm flipH="1">
              <a:off x="1632" y="3408"/>
              <a:ext cx="96" cy="96"/>
            </a:xfrm>
            <a:prstGeom prst="line">
              <a:avLst/>
            </a:prstGeom>
            <a:noFill/>
            <a:ln w="28575">
              <a:solidFill>
                <a:schemeClr val="accent1"/>
              </a:solidFill>
              <a:round/>
            </a:ln>
            <a:effectLst/>
          </p:spPr>
          <p:txBody>
            <a:bodyPr/>
            <a:lstStyle/>
            <a:p>
              <a:endParaRPr lang="en-US"/>
            </a:p>
          </p:txBody>
        </p:sp>
        <p:sp>
          <p:nvSpPr>
            <p:cNvPr id="684048" name="Line 16"/>
            <p:cNvSpPr>
              <a:spLocks noChangeShapeType="1"/>
            </p:cNvSpPr>
            <p:nvPr/>
          </p:nvSpPr>
          <p:spPr bwMode="auto">
            <a:xfrm flipH="1">
              <a:off x="3168" y="3600"/>
              <a:ext cx="96" cy="96"/>
            </a:xfrm>
            <a:prstGeom prst="line">
              <a:avLst/>
            </a:prstGeom>
            <a:noFill/>
            <a:ln w="28575">
              <a:solidFill>
                <a:schemeClr val="accent1"/>
              </a:solidFill>
              <a:round/>
            </a:ln>
            <a:effectLst/>
          </p:spPr>
          <p:txBody>
            <a:bodyPr/>
            <a:lstStyle/>
            <a:p>
              <a:endParaRPr lang="en-US"/>
            </a:p>
          </p:txBody>
        </p:sp>
        <p:sp>
          <p:nvSpPr>
            <p:cNvPr id="684049" name="Rectangle 17"/>
            <p:cNvSpPr>
              <a:spLocks noChangeArrowheads="1"/>
            </p:cNvSpPr>
            <p:nvPr/>
          </p:nvSpPr>
          <p:spPr bwMode="auto">
            <a:xfrm>
              <a:off x="1632" y="3456"/>
              <a:ext cx="142" cy="166"/>
            </a:xfrm>
            <a:prstGeom prst="rect">
              <a:avLst/>
            </a:prstGeom>
            <a:noFill/>
            <a:ln w="12700">
              <a:noFill/>
              <a:miter lim="800000"/>
            </a:ln>
            <a:effectLst/>
          </p:spPr>
          <p:txBody>
            <a:bodyPr wrap="none" lIns="63500" tIns="25400" rIns="63500" bIns="25400">
              <a:spAutoFit/>
            </a:bodyPr>
            <a:lstStyle/>
            <a:p>
              <a:r>
                <a:rPr lang="en-US" sz="1400"/>
                <a:t>4</a:t>
              </a:r>
              <a:endParaRPr lang="en-US" sz="1400"/>
            </a:p>
          </p:txBody>
        </p:sp>
        <p:sp>
          <p:nvSpPr>
            <p:cNvPr id="684050" name="Rectangle 18"/>
            <p:cNvSpPr>
              <a:spLocks noChangeArrowheads="1"/>
            </p:cNvSpPr>
            <p:nvPr/>
          </p:nvSpPr>
          <p:spPr bwMode="auto">
            <a:xfrm>
              <a:off x="3168" y="3648"/>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4051" name="Rectangle 19"/>
            <p:cNvSpPr>
              <a:spLocks noChangeArrowheads="1"/>
            </p:cNvSpPr>
            <p:nvPr/>
          </p:nvSpPr>
          <p:spPr bwMode="auto">
            <a:xfrm>
              <a:off x="1920" y="2640"/>
              <a:ext cx="1104" cy="144"/>
            </a:xfrm>
            <a:prstGeom prst="rect">
              <a:avLst/>
            </a:prstGeom>
            <a:noFill/>
            <a:ln w="12700">
              <a:solidFill>
                <a:schemeClr val="tx1"/>
              </a:solidFill>
              <a:miter lim="800000"/>
            </a:ln>
            <a:effectLst/>
          </p:spPr>
          <p:txBody>
            <a:bodyPr wrap="none" anchor="ctr"/>
            <a:lstStyle/>
            <a:p>
              <a:endParaRPr lang="en-US"/>
            </a:p>
          </p:txBody>
        </p:sp>
        <p:sp>
          <p:nvSpPr>
            <p:cNvPr id="684052" name="Line 20"/>
            <p:cNvSpPr>
              <a:spLocks noChangeShapeType="1"/>
            </p:cNvSpPr>
            <p:nvPr/>
          </p:nvSpPr>
          <p:spPr bwMode="auto">
            <a:xfrm flipH="1">
              <a:off x="2400" y="2496"/>
              <a:ext cx="96" cy="96"/>
            </a:xfrm>
            <a:prstGeom prst="line">
              <a:avLst/>
            </a:prstGeom>
            <a:noFill/>
            <a:ln w="28575">
              <a:solidFill>
                <a:schemeClr val="accent1"/>
              </a:solidFill>
              <a:round/>
            </a:ln>
            <a:effectLst/>
          </p:spPr>
          <p:txBody>
            <a:bodyPr/>
            <a:lstStyle/>
            <a:p>
              <a:endParaRPr lang="en-US"/>
            </a:p>
          </p:txBody>
        </p:sp>
        <p:sp>
          <p:nvSpPr>
            <p:cNvPr id="684053" name="Line 21"/>
            <p:cNvSpPr>
              <a:spLocks noChangeShapeType="1"/>
            </p:cNvSpPr>
            <p:nvPr/>
          </p:nvSpPr>
          <p:spPr bwMode="auto">
            <a:xfrm flipH="1">
              <a:off x="2736" y="3312"/>
              <a:ext cx="96" cy="96"/>
            </a:xfrm>
            <a:prstGeom prst="line">
              <a:avLst/>
            </a:prstGeom>
            <a:noFill/>
            <a:ln w="28575">
              <a:solidFill>
                <a:schemeClr val="accent1"/>
              </a:solidFill>
              <a:round/>
            </a:ln>
            <a:effectLst/>
          </p:spPr>
          <p:txBody>
            <a:bodyPr/>
            <a:lstStyle/>
            <a:p>
              <a:endParaRPr lang="en-US"/>
            </a:p>
          </p:txBody>
        </p:sp>
        <p:sp>
          <p:nvSpPr>
            <p:cNvPr id="684054" name="Rectangle 22"/>
            <p:cNvSpPr>
              <a:spLocks noChangeArrowheads="1"/>
            </p:cNvSpPr>
            <p:nvPr/>
          </p:nvSpPr>
          <p:spPr bwMode="auto">
            <a:xfrm>
              <a:off x="2448" y="2448"/>
              <a:ext cx="204" cy="166"/>
            </a:xfrm>
            <a:prstGeom prst="rect">
              <a:avLst/>
            </a:prstGeom>
            <a:noFill/>
            <a:ln w="12700">
              <a:noFill/>
              <a:miter lim="800000"/>
            </a:ln>
            <a:effectLst/>
          </p:spPr>
          <p:txBody>
            <a:bodyPr wrap="none" lIns="63500" tIns="25400" rIns="63500" bIns="25400">
              <a:spAutoFit/>
            </a:bodyPr>
            <a:lstStyle/>
            <a:p>
              <a:r>
                <a:rPr lang="en-US" sz="1400"/>
                <a:t>26</a:t>
              </a:r>
              <a:endParaRPr lang="en-US" sz="1400"/>
            </a:p>
          </p:txBody>
        </p:sp>
        <p:sp>
          <p:nvSpPr>
            <p:cNvPr id="684055" name="Rectangle 23"/>
            <p:cNvSpPr>
              <a:spLocks noChangeArrowheads="1"/>
            </p:cNvSpPr>
            <p:nvPr/>
          </p:nvSpPr>
          <p:spPr bwMode="auto">
            <a:xfrm>
              <a:off x="2736" y="3360"/>
              <a:ext cx="204" cy="166"/>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4056" name="Line 24"/>
            <p:cNvSpPr>
              <a:spLocks noChangeShapeType="1"/>
            </p:cNvSpPr>
            <p:nvPr/>
          </p:nvSpPr>
          <p:spPr bwMode="auto">
            <a:xfrm>
              <a:off x="2448" y="2448"/>
              <a:ext cx="0" cy="192"/>
            </a:xfrm>
            <a:prstGeom prst="line">
              <a:avLst/>
            </a:prstGeom>
            <a:noFill/>
            <a:ln w="12700">
              <a:solidFill>
                <a:schemeClr val="tx1"/>
              </a:solidFill>
              <a:round/>
              <a:tailEnd type="triangle" w="med" len="med"/>
            </a:ln>
            <a:effectLst/>
          </p:spPr>
          <p:txBody>
            <a:bodyPr/>
            <a:lstStyle/>
            <a:p>
              <a:endParaRPr lang="en-US"/>
            </a:p>
          </p:txBody>
        </p:sp>
        <p:sp>
          <p:nvSpPr>
            <p:cNvPr id="684057" name="Rectangle 25"/>
            <p:cNvSpPr>
              <a:spLocks noChangeArrowheads="1"/>
            </p:cNvSpPr>
            <p:nvPr/>
          </p:nvSpPr>
          <p:spPr bwMode="auto">
            <a:xfrm>
              <a:off x="3012" y="3024"/>
              <a:ext cx="204" cy="166"/>
            </a:xfrm>
            <a:prstGeom prst="rect">
              <a:avLst/>
            </a:prstGeom>
            <a:noFill/>
            <a:ln w="12700">
              <a:noFill/>
              <a:miter lim="800000"/>
            </a:ln>
            <a:effectLst/>
          </p:spPr>
          <p:txBody>
            <a:bodyPr wrap="none" lIns="63500" tIns="25400" rIns="63500" bIns="25400">
              <a:spAutoFit/>
            </a:bodyPr>
            <a:lstStyle/>
            <a:p>
              <a:r>
                <a:rPr lang="en-US" sz="1400">
                  <a:solidFill>
                    <a:schemeClr val="tx1"/>
                  </a:solidFill>
                </a:rPr>
                <a:t>00</a:t>
              </a:r>
              <a:endParaRPr lang="en-US" sz="1400">
                <a:solidFill>
                  <a:schemeClr val="tx1"/>
                </a:solidFill>
              </a:endParaRPr>
            </a:p>
          </p:txBody>
        </p:sp>
        <p:sp>
          <p:nvSpPr>
            <p:cNvPr id="684058" name="Rectangle 26"/>
            <p:cNvSpPr>
              <a:spLocks noChangeArrowheads="1"/>
            </p:cNvSpPr>
            <p:nvPr/>
          </p:nvSpPr>
          <p:spPr bwMode="auto">
            <a:xfrm>
              <a:off x="3024" y="3024"/>
              <a:ext cx="144" cy="144"/>
            </a:xfrm>
            <a:prstGeom prst="rect">
              <a:avLst/>
            </a:prstGeom>
            <a:noFill/>
            <a:ln w="12700">
              <a:solidFill>
                <a:schemeClr val="tx1"/>
              </a:solidFill>
              <a:miter lim="800000"/>
            </a:ln>
            <a:effectLst/>
          </p:spPr>
          <p:txBody>
            <a:bodyPr wrap="none" anchor="ctr"/>
            <a:lstStyle/>
            <a:p>
              <a:endParaRPr lang="en-US"/>
            </a:p>
          </p:txBody>
        </p:sp>
        <p:sp>
          <p:nvSpPr>
            <p:cNvPr id="684059" name="Line 27"/>
            <p:cNvSpPr>
              <a:spLocks noChangeShapeType="1"/>
            </p:cNvSpPr>
            <p:nvPr/>
          </p:nvSpPr>
          <p:spPr bwMode="auto">
            <a:xfrm>
              <a:off x="1920" y="3024"/>
              <a:ext cx="0" cy="144"/>
            </a:xfrm>
            <a:prstGeom prst="line">
              <a:avLst/>
            </a:prstGeom>
            <a:noFill/>
            <a:ln w="12700">
              <a:solidFill>
                <a:schemeClr val="tx1"/>
              </a:solidFill>
              <a:round/>
            </a:ln>
            <a:effectLst/>
          </p:spPr>
          <p:txBody>
            <a:bodyPr/>
            <a:lstStyle/>
            <a:p>
              <a:endParaRPr lang="en-US"/>
            </a:p>
          </p:txBody>
        </p:sp>
        <p:sp>
          <p:nvSpPr>
            <p:cNvPr id="684060" name="Rectangle 28"/>
            <p:cNvSpPr>
              <a:spLocks noChangeArrowheads="1"/>
            </p:cNvSpPr>
            <p:nvPr/>
          </p:nvSpPr>
          <p:spPr bwMode="auto">
            <a:xfrm>
              <a:off x="1728" y="3024"/>
              <a:ext cx="1296" cy="144"/>
            </a:xfrm>
            <a:prstGeom prst="rect">
              <a:avLst/>
            </a:prstGeom>
            <a:noFill/>
            <a:ln w="12700">
              <a:solidFill>
                <a:schemeClr val="tx1"/>
              </a:solidFill>
              <a:miter lim="800000"/>
            </a:ln>
            <a:effectLst/>
          </p:spPr>
          <p:txBody>
            <a:bodyPr wrap="none" anchor="ctr"/>
            <a:lstStyle/>
            <a:p>
              <a:endParaRPr lang="en-US"/>
            </a:p>
          </p:txBody>
        </p:sp>
        <p:sp>
          <p:nvSpPr>
            <p:cNvPr id="684061" name="Line 29"/>
            <p:cNvSpPr>
              <a:spLocks noChangeShapeType="1"/>
            </p:cNvSpPr>
            <p:nvPr/>
          </p:nvSpPr>
          <p:spPr bwMode="auto">
            <a:xfrm>
              <a:off x="2448" y="2784"/>
              <a:ext cx="0" cy="240"/>
            </a:xfrm>
            <a:prstGeom prst="line">
              <a:avLst/>
            </a:prstGeom>
            <a:noFill/>
            <a:ln w="12700">
              <a:solidFill>
                <a:schemeClr val="tx1"/>
              </a:solidFill>
              <a:round/>
              <a:tailEnd type="triangle" w="med" len="med"/>
            </a:ln>
            <a:effectLst/>
          </p:spPr>
          <p:txBody>
            <a:bodyPr/>
            <a:lstStyle/>
            <a:p>
              <a:endParaRPr lang="en-US"/>
            </a:p>
          </p:txBody>
        </p:sp>
        <p:sp>
          <p:nvSpPr>
            <p:cNvPr id="684062" name="Oval 30"/>
            <p:cNvSpPr>
              <a:spLocks noChangeArrowheads="1"/>
            </p:cNvSpPr>
            <p:nvPr/>
          </p:nvSpPr>
          <p:spPr bwMode="auto">
            <a:xfrm>
              <a:off x="1776" y="3648"/>
              <a:ext cx="48" cy="48"/>
            </a:xfrm>
            <a:prstGeom prst="ellipse">
              <a:avLst/>
            </a:prstGeom>
            <a:noFill/>
            <a:ln w="12700">
              <a:noFill/>
              <a:round/>
            </a:ln>
            <a:effectLst/>
          </p:spPr>
          <p:txBody>
            <a:bodyPr wrap="none" anchor="ctr"/>
            <a:lstStyle/>
            <a:p>
              <a:endParaRPr lang="en-US"/>
            </a:p>
          </p:txBody>
        </p:sp>
        <p:cxnSp>
          <p:nvCxnSpPr>
            <p:cNvPr id="684063" name="AutoShape 31"/>
            <p:cNvCxnSpPr>
              <a:cxnSpLocks noChangeShapeType="1"/>
              <a:stCxn id="684062" idx="5"/>
              <a:endCxn id="684069" idx="4"/>
            </p:cNvCxnSpPr>
            <p:nvPr/>
          </p:nvCxnSpPr>
          <p:spPr bwMode="auto">
            <a:xfrm rot="5400000" flipH="1" flipV="1">
              <a:off x="1536" y="3401"/>
              <a:ext cx="569" cy="7"/>
            </a:xfrm>
            <a:prstGeom prst="curvedConnector5">
              <a:avLst>
                <a:gd name="adj1" fmla="val 30579"/>
                <a:gd name="adj2" fmla="val -2642856"/>
                <a:gd name="adj3" fmla="val 62037"/>
              </a:avLst>
            </a:prstGeom>
            <a:noFill/>
            <a:ln w="12700">
              <a:solidFill>
                <a:schemeClr val="tx1"/>
              </a:solidFill>
              <a:round/>
              <a:tailEnd type="triangle" w="med" len="med"/>
            </a:ln>
            <a:effectLst/>
          </p:spPr>
        </p:cxnSp>
        <p:sp>
          <p:nvSpPr>
            <p:cNvPr id="684064" name="Line 32"/>
            <p:cNvSpPr>
              <a:spLocks noChangeShapeType="1"/>
            </p:cNvSpPr>
            <p:nvPr/>
          </p:nvSpPr>
          <p:spPr bwMode="auto">
            <a:xfrm>
              <a:off x="2400" y="3168"/>
              <a:ext cx="0" cy="192"/>
            </a:xfrm>
            <a:prstGeom prst="line">
              <a:avLst/>
            </a:prstGeom>
            <a:noFill/>
            <a:ln w="12700">
              <a:solidFill>
                <a:schemeClr val="tx1"/>
              </a:solidFill>
              <a:round/>
            </a:ln>
            <a:effectLst/>
          </p:spPr>
          <p:txBody>
            <a:bodyPr/>
            <a:lstStyle/>
            <a:p>
              <a:endParaRPr lang="en-US"/>
            </a:p>
          </p:txBody>
        </p:sp>
        <p:sp>
          <p:nvSpPr>
            <p:cNvPr id="684065" name="Line 33"/>
            <p:cNvSpPr>
              <a:spLocks noChangeShapeType="1"/>
            </p:cNvSpPr>
            <p:nvPr/>
          </p:nvSpPr>
          <p:spPr bwMode="auto">
            <a:xfrm>
              <a:off x="2400" y="3360"/>
              <a:ext cx="1056" cy="0"/>
            </a:xfrm>
            <a:prstGeom prst="line">
              <a:avLst/>
            </a:prstGeom>
            <a:noFill/>
            <a:ln w="12700">
              <a:solidFill>
                <a:schemeClr val="tx1"/>
              </a:solidFill>
              <a:round/>
              <a:tailEnd type="triangle" w="med" len="med"/>
            </a:ln>
            <a:effectLst/>
          </p:spPr>
          <p:txBody>
            <a:bodyPr/>
            <a:lstStyle/>
            <a:p>
              <a:endParaRPr lang="en-US"/>
            </a:p>
          </p:txBody>
        </p:sp>
        <p:sp>
          <p:nvSpPr>
            <p:cNvPr id="684066" name="Line 34"/>
            <p:cNvSpPr>
              <a:spLocks noChangeShapeType="1"/>
            </p:cNvSpPr>
            <p:nvPr/>
          </p:nvSpPr>
          <p:spPr bwMode="auto">
            <a:xfrm flipV="1">
              <a:off x="2400" y="3744"/>
              <a:ext cx="0" cy="240"/>
            </a:xfrm>
            <a:prstGeom prst="line">
              <a:avLst/>
            </a:prstGeom>
            <a:noFill/>
            <a:ln w="12700">
              <a:solidFill>
                <a:schemeClr val="tx1"/>
              </a:solidFill>
              <a:round/>
              <a:tailEnd type="triangle" w="med" len="med"/>
            </a:ln>
            <a:effectLst/>
          </p:spPr>
          <p:txBody>
            <a:bodyPr/>
            <a:lstStyle/>
            <a:p>
              <a:endParaRPr lang="en-US"/>
            </a:p>
          </p:txBody>
        </p:sp>
        <p:sp>
          <p:nvSpPr>
            <p:cNvPr id="684067" name="Rectangle 35"/>
            <p:cNvSpPr>
              <a:spLocks noChangeArrowheads="1"/>
            </p:cNvSpPr>
            <p:nvPr/>
          </p:nvSpPr>
          <p:spPr bwMode="auto">
            <a:xfrm>
              <a:off x="1440" y="2256"/>
              <a:ext cx="2815" cy="186"/>
            </a:xfrm>
            <a:prstGeom prst="rect">
              <a:avLst/>
            </a:prstGeom>
            <a:noFill/>
            <a:ln w="12700">
              <a:noFill/>
              <a:miter lim="800000"/>
            </a:ln>
            <a:effectLst/>
          </p:spPr>
          <p:txBody>
            <a:bodyPr wrap="none" lIns="63500" tIns="25400" rIns="63500" bIns="25400">
              <a:spAutoFit/>
            </a:bodyPr>
            <a:lstStyle/>
            <a:p>
              <a:r>
                <a:rPr lang="en-US" sz="1600">
                  <a:solidFill>
                    <a:schemeClr val="tx1"/>
                  </a:solidFill>
                </a:rPr>
                <a:t>from the low order 26 bits of the jump instruction</a:t>
              </a:r>
              <a:endParaRPr lang="en-US" sz="1600">
                <a:solidFill>
                  <a:schemeClr val="tx1"/>
                </a:solidFill>
              </a:endParaRPr>
            </a:p>
          </p:txBody>
        </p:sp>
        <p:sp>
          <p:nvSpPr>
            <p:cNvPr id="684068" name="Line 36"/>
            <p:cNvSpPr>
              <a:spLocks noChangeShapeType="1"/>
            </p:cNvSpPr>
            <p:nvPr/>
          </p:nvSpPr>
          <p:spPr bwMode="auto">
            <a:xfrm>
              <a:off x="3024" y="3024"/>
              <a:ext cx="0" cy="144"/>
            </a:xfrm>
            <a:prstGeom prst="line">
              <a:avLst/>
            </a:prstGeom>
            <a:noFill/>
            <a:ln w="12700">
              <a:solidFill>
                <a:schemeClr val="tx1"/>
              </a:solidFill>
              <a:round/>
            </a:ln>
            <a:effectLst/>
          </p:spPr>
          <p:txBody>
            <a:bodyPr/>
            <a:lstStyle/>
            <a:p>
              <a:endParaRPr lang="en-US"/>
            </a:p>
          </p:txBody>
        </p:sp>
        <p:sp>
          <p:nvSpPr>
            <p:cNvPr id="684069" name="Oval 37"/>
            <p:cNvSpPr>
              <a:spLocks noChangeArrowheads="1"/>
            </p:cNvSpPr>
            <p:nvPr/>
          </p:nvSpPr>
          <p:spPr bwMode="auto">
            <a:xfrm>
              <a:off x="1776" y="3072"/>
              <a:ext cx="96" cy="48"/>
            </a:xfrm>
            <a:prstGeom prst="ellipse">
              <a:avLst/>
            </a:prstGeom>
            <a:noFill/>
            <a:ln w="12700">
              <a:noFill/>
              <a:round/>
            </a:ln>
            <a:effectLst/>
          </p:spPr>
          <p:txBody>
            <a:bodyPr wrap="none" anchor="ctr"/>
            <a:lstStyle/>
            <a:p>
              <a:endParaRPr lang="en-US"/>
            </a:p>
          </p:txBody>
        </p:sp>
        <p:sp>
          <p:nvSpPr>
            <p:cNvPr id="684070" name="Line 38"/>
            <p:cNvSpPr>
              <a:spLocks noChangeShapeType="1"/>
            </p:cNvSpPr>
            <p:nvPr/>
          </p:nvSpPr>
          <p:spPr bwMode="auto">
            <a:xfrm>
              <a:off x="4224" y="3360"/>
              <a:ext cx="0" cy="624"/>
            </a:xfrm>
            <a:prstGeom prst="line">
              <a:avLst/>
            </a:prstGeom>
            <a:noFill/>
            <a:ln w="12700">
              <a:solidFill>
                <a:schemeClr val="tx1"/>
              </a:solidFill>
              <a:round/>
            </a:ln>
            <a:effectLst/>
          </p:spPr>
          <p:txBody>
            <a:bodyPr/>
            <a:lstStyle/>
            <a:p>
              <a:endParaRPr lang="en-US"/>
            </a:p>
          </p:txBody>
        </p:sp>
        <p:sp>
          <p:nvSpPr>
            <p:cNvPr id="684071" name="Line 39"/>
            <p:cNvSpPr>
              <a:spLocks noChangeShapeType="1"/>
            </p:cNvSpPr>
            <p:nvPr/>
          </p:nvSpPr>
          <p:spPr bwMode="auto">
            <a:xfrm>
              <a:off x="2400" y="3984"/>
              <a:ext cx="1824" cy="0"/>
            </a:xfrm>
            <a:prstGeom prst="line">
              <a:avLst/>
            </a:prstGeom>
            <a:noFill/>
            <a:ln w="12700">
              <a:solidFill>
                <a:schemeClr val="tx1"/>
              </a:solidFill>
              <a:round/>
            </a:ln>
            <a:effectLst/>
          </p:spPr>
          <p:txBody>
            <a:bodyPr/>
            <a:lstStyle/>
            <a:p>
              <a:endParaRPr lang="en-US"/>
            </a:p>
          </p:txBody>
        </p:sp>
        <p:sp>
          <p:nvSpPr>
            <p:cNvPr id="684072" name="Line 40"/>
            <p:cNvSpPr>
              <a:spLocks noChangeShapeType="1"/>
            </p:cNvSpPr>
            <p:nvPr/>
          </p:nvSpPr>
          <p:spPr bwMode="auto">
            <a:xfrm>
              <a:off x="3456" y="3360"/>
              <a:ext cx="768" cy="0"/>
            </a:xfrm>
            <a:prstGeom prst="line">
              <a:avLst/>
            </a:prstGeom>
            <a:noFill/>
            <a:ln w="12700">
              <a:solidFill>
                <a:schemeClr val="tx1"/>
              </a:solidFill>
              <a:round/>
            </a:ln>
            <a:effectLst/>
          </p:spPr>
          <p:txBody>
            <a:bodyPr/>
            <a:lstStyle/>
            <a:p>
              <a:endParaRPr lang="en-US"/>
            </a:p>
          </p:txBody>
        </p:sp>
        <p:sp>
          <p:nvSpPr>
            <p:cNvPr id="684073" name="Line 41"/>
            <p:cNvSpPr>
              <a:spLocks noChangeShapeType="1"/>
            </p:cNvSpPr>
            <p:nvPr/>
          </p:nvSpPr>
          <p:spPr bwMode="auto">
            <a:xfrm>
              <a:off x="1920" y="3600"/>
              <a:ext cx="0" cy="144"/>
            </a:xfrm>
            <a:prstGeom prst="line">
              <a:avLst/>
            </a:prstGeom>
            <a:noFill/>
            <a:ln w="12700">
              <a:solidFill>
                <a:schemeClr val="tx1"/>
              </a:solidFill>
              <a:round/>
            </a:ln>
            <a:effectLst/>
          </p:spPr>
          <p:txBody>
            <a:bodyPr/>
            <a:lstStyle/>
            <a:p>
              <a:endParaRPr lang="en-US"/>
            </a:p>
          </p:txBody>
        </p:sp>
      </p:grpSp>
    </p:spTree>
  </p:cSld>
  <p:clrMapOvr>
    <a:masterClrMapping/>
  </p:clrMapOvr>
  <p:transition advTm="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US"/>
              <a:t>Aside:  Branching Far Away</a:t>
            </a:r>
            <a:endParaRPr lang="en-US"/>
          </a:p>
        </p:txBody>
      </p:sp>
      <p:sp>
        <p:nvSpPr>
          <p:cNvPr id="758787" name="Rectangle 3"/>
          <p:cNvSpPr>
            <a:spLocks noGrp="1" noChangeArrowheads="1"/>
          </p:cNvSpPr>
          <p:nvPr>
            <p:ph type="body" idx="1"/>
          </p:nvPr>
        </p:nvSpPr>
        <p:spPr>
          <a:xfrm>
            <a:off x="609600" y="914400"/>
            <a:ext cx="7848600" cy="708025"/>
          </a:xfrm>
        </p:spPr>
        <p:txBody>
          <a:bodyPr/>
          <a:lstStyle/>
          <a:p>
            <a:r>
              <a:rPr lang="en-US"/>
              <a:t>What if the branch destination is further away than can be captured in 16 bits?</a:t>
            </a:r>
            <a:endParaRPr lang="en-US">
              <a:latin typeface="Courier New" panose="02070309020205020404" pitchFamily="49" charset="0"/>
            </a:endParaRPr>
          </a:p>
        </p:txBody>
      </p:sp>
      <p:sp>
        <p:nvSpPr>
          <p:cNvPr id="758788" name="Rectangle 4"/>
          <p:cNvSpPr>
            <a:spLocks noChangeArrowheads="1"/>
          </p:cNvSpPr>
          <p:nvPr/>
        </p:nvSpPr>
        <p:spPr bwMode="auto">
          <a:xfrm>
            <a:off x="609600" y="2362200"/>
            <a:ext cx="7848600" cy="3397250"/>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en-US" sz="2400" dirty="0">
                <a:solidFill>
                  <a:schemeClr val="tx1"/>
                </a:solidFill>
              </a:rPr>
              <a:t>The assembler comes to the rescue – it inserts an unconditional jump to the branch target and inverts the condition</a:t>
            </a:r>
            <a:endParaRPr lang="en-US" sz="2400" dirty="0">
              <a:solidFill>
                <a:schemeClr val="tx1"/>
              </a:solidFill>
            </a:endParaRPr>
          </a:p>
          <a:p>
            <a:pPr marL="287655" indent="-287655">
              <a:lnSpc>
                <a:spcPct val="90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a:t>
            </a:r>
            <a:r>
              <a:rPr lang="en-US" sz="2400" dirty="0" err="1">
                <a:solidFill>
                  <a:schemeClr val="tx1"/>
                </a:solidFill>
                <a:latin typeface="Courier New" panose="02070309020205020404" pitchFamily="49" charset="0"/>
              </a:rPr>
              <a:t>beq</a:t>
            </a:r>
            <a:r>
              <a:rPr lang="en-US" sz="2400" dirty="0">
                <a:solidFill>
                  <a:schemeClr val="tx1"/>
                </a:solidFill>
                <a:latin typeface="Courier New" panose="02070309020205020404" pitchFamily="49" charset="0"/>
              </a:rPr>
              <a:t>	$s0, $s1, L1</a:t>
            </a:r>
            <a:endParaRPr lang="en-US" sz="2400" dirty="0">
              <a:solidFill>
                <a:schemeClr val="tx1"/>
              </a:solidFill>
              <a:latin typeface="Courier New" panose="02070309020205020404" pitchFamily="49" charset="0"/>
            </a:endParaRPr>
          </a:p>
          <a:p>
            <a:pPr marL="287655" indent="-287655">
              <a:lnSpc>
                <a:spcPct val="90000"/>
              </a:lnSpc>
              <a:spcBef>
                <a:spcPct val="65000"/>
              </a:spcBef>
              <a:buClr>
                <a:schemeClr val="accent1"/>
              </a:buClr>
              <a:buSzPct val="75000"/>
              <a:buFont typeface="Wingdings" panose="05000000000000000000" pitchFamily="2" charset="2"/>
              <a:buNone/>
            </a:pPr>
            <a:r>
              <a:rPr lang="en-US" sz="2400" dirty="0">
                <a:solidFill>
                  <a:schemeClr val="tx1"/>
                </a:solidFill>
              </a:rPr>
              <a:t>becomes</a:t>
            </a:r>
            <a:endParaRPr lang="en-US" sz="2400" dirty="0">
              <a:solidFill>
                <a:schemeClr val="tx1"/>
              </a:solidFill>
            </a:endParaRPr>
          </a:p>
          <a:p>
            <a:pPr marL="287655" indent="-287655">
              <a:lnSpc>
                <a:spcPct val="90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a:t>
            </a:r>
            <a:r>
              <a:rPr lang="en-US" sz="2400" dirty="0" err="1">
                <a:solidFill>
                  <a:schemeClr val="tx1"/>
                </a:solidFill>
                <a:latin typeface="Courier New" panose="02070309020205020404" pitchFamily="49" charset="0"/>
              </a:rPr>
              <a:t>bne</a:t>
            </a:r>
            <a:r>
              <a:rPr lang="en-US" sz="2400" dirty="0">
                <a:solidFill>
                  <a:schemeClr val="tx1"/>
                </a:solidFill>
                <a:latin typeface="Courier New" panose="02070309020205020404" pitchFamily="49" charset="0"/>
              </a:rPr>
              <a:t>	$s0, $s1, L2</a:t>
            </a:r>
            <a:endParaRPr lang="en-US" sz="2400" dirty="0">
              <a:solidFill>
                <a:schemeClr val="tx1"/>
              </a:solidFill>
              <a:latin typeface="Courier New" panose="02070309020205020404" pitchFamily="49" charset="0"/>
            </a:endParaRPr>
          </a:p>
          <a:p>
            <a:pPr marL="287655" indent="-287655">
              <a:lnSpc>
                <a:spcPct val="25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j	L1</a:t>
            </a:r>
            <a:endParaRPr lang="en-US" sz="2400" dirty="0">
              <a:solidFill>
                <a:schemeClr val="tx1"/>
              </a:solidFill>
              <a:latin typeface="Courier New" panose="02070309020205020404" pitchFamily="49" charset="0"/>
            </a:endParaRPr>
          </a:p>
          <a:p>
            <a:pPr marL="287655" indent="-287655">
              <a:lnSpc>
                <a:spcPct val="25000"/>
              </a:lnSpc>
              <a:spcBef>
                <a:spcPct val="65000"/>
              </a:spcBef>
              <a:buClr>
                <a:schemeClr val="accent1"/>
              </a:buClr>
              <a:buSzPct val="75000"/>
              <a:buFont typeface="Wingdings" panose="05000000000000000000" pitchFamily="2" charset="2"/>
              <a:buNone/>
            </a:pPr>
            <a:r>
              <a:rPr lang="en-US" sz="2400" dirty="0">
                <a:solidFill>
                  <a:schemeClr val="tx1"/>
                </a:solidFill>
                <a:latin typeface="Courier New" panose="02070309020205020404" pitchFamily="49" charset="0"/>
              </a:rPr>
              <a:t>		L2:</a:t>
            </a:r>
            <a:endParaRPr lang="en-US" sz="2400" dirty="0">
              <a:solidFill>
                <a:schemeClr val="tx1"/>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ChangeArrowheads="1"/>
          </p:cNvSpPr>
          <p:nvPr/>
        </p:nvSpPr>
        <p:spPr bwMode="auto">
          <a:xfrm>
            <a:off x="225425" y="312738"/>
            <a:ext cx="1190625" cy="477837"/>
          </a:xfrm>
          <a:prstGeom prst="rect">
            <a:avLst/>
          </a:prstGeom>
          <a:noFill/>
          <a:ln w="12700">
            <a:noFill/>
            <a:miter lim="800000"/>
          </a:ln>
          <a:effectLst/>
        </p:spPr>
        <p:txBody>
          <a:bodyPr wrap="none" anchor="ctr"/>
          <a:lstStyle/>
          <a:p>
            <a:endParaRPr lang="en-US"/>
          </a:p>
        </p:txBody>
      </p:sp>
      <p:sp>
        <p:nvSpPr>
          <p:cNvPr id="715779" name="Rectangle 3"/>
          <p:cNvSpPr>
            <a:spLocks noGrp="1" noChangeArrowheads="1"/>
          </p:cNvSpPr>
          <p:nvPr>
            <p:ph type="body" idx="1"/>
          </p:nvPr>
        </p:nvSpPr>
        <p:spPr>
          <a:xfrm>
            <a:off x="533400" y="762000"/>
            <a:ext cx="8382000" cy="5638800"/>
          </a:xfrm>
          <a:noFill/>
        </p:spPr>
        <p:txBody>
          <a:bodyPr lIns="90488" tIns="44450" rIns="90488" bIns="44450"/>
          <a:lstStyle/>
          <a:p>
            <a:pPr marL="342900" indent="-342900"/>
            <a:r>
              <a:rPr lang="en-US" dirty="0"/>
              <a:t>MIPS </a:t>
            </a:r>
            <a:r>
              <a:rPr lang="en-US" dirty="0">
                <a:solidFill>
                  <a:schemeClr val="accent1"/>
                </a:solidFill>
              </a:rPr>
              <a:t>procedure call</a:t>
            </a:r>
            <a:r>
              <a:rPr lang="en-US" dirty="0"/>
              <a:t> instruction:</a:t>
            </a:r>
            <a:br>
              <a:rPr lang="en-US" dirty="0"/>
            </a:br>
            <a:br>
              <a:rPr lang="en-US" dirty="0"/>
            </a:br>
            <a:r>
              <a:rPr lang="en-US" dirty="0"/>
              <a:t>	</a:t>
            </a:r>
            <a:r>
              <a:rPr lang="en-US" dirty="0" err="1">
                <a:latin typeface="Courier New" panose="02070309020205020404" pitchFamily="49" charset="0"/>
              </a:rPr>
              <a:t>jal</a:t>
            </a:r>
            <a:r>
              <a:rPr lang="en-US" dirty="0">
                <a:latin typeface="Courier New" panose="02070309020205020404" pitchFamily="49" charset="0"/>
              </a:rPr>
              <a:t>	</a:t>
            </a:r>
            <a:r>
              <a:rPr lang="en-US" dirty="0" err="1">
                <a:latin typeface="Courier New" panose="02070309020205020404" pitchFamily="49" charset="0"/>
              </a:rPr>
              <a:t>ProcedureAddress</a:t>
            </a:r>
            <a:r>
              <a:rPr lang="en-US" dirty="0">
                <a:latin typeface="Courier New" panose="02070309020205020404" pitchFamily="49" charset="0"/>
              </a:rPr>
              <a:t>	#jump and link</a:t>
            </a:r>
            <a:endParaRPr lang="en-US" dirty="0"/>
          </a:p>
          <a:p>
            <a:pPr marL="342900" indent="-342900"/>
            <a:r>
              <a:rPr lang="en-US" dirty="0"/>
              <a:t>Saves PC+4 in register $</a:t>
            </a:r>
            <a:r>
              <a:rPr lang="en-US" dirty="0" err="1"/>
              <a:t>ra</a:t>
            </a:r>
            <a:r>
              <a:rPr lang="en-US" dirty="0"/>
              <a:t> to have a link to the next instruction for the procedure return</a:t>
            </a:r>
            <a:endParaRPr lang="en-US" dirty="0"/>
          </a:p>
          <a:p>
            <a:pPr marL="342900" indent="-342900"/>
            <a:r>
              <a:rPr lang="en-US" dirty="0"/>
              <a:t>Machine format (</a:t>
            </a:r>
            <a:r>
              <a:rPr lang="en-US" dirty="0">
                <a:solidFill>
                  <a:schemeClr val="accent1"/>
                </a:solidFill>
              </a:rPr>
              <a:t>J </a:t>
            </a:r>
            <a:r>
              <a:rPr lang="en-US" dirty="0"/>
              <a:t>format):</a:t>
            </a:r>
            <a:endParaRPr lang="en-US" dirty="0"/>
          </a:p>
          <a:p>
            <a:pPr marL="742950" lvl="1" indent="-285750"/>
            <a:endParaRPr lang="en-US" dirty="0"/>
          </a:p>
          <a:p>
            <a:pPr marL="742950" lvl="1" indent="-285750"/>
            <a:endParaRPr lang="en-US" dirty="0"/>
          </a:p>
          <a:p>
            <a:pPr marL="342900" indent="-342900"/>
            <a:r>
              <a:rPr lang="en-US" dirty="0"/>
              <a:t>Then can do procedure </a:t>
            </a:r>
            <a:r>
              <a:rPr lang="en-US" dirty="0">
                <a:solidFill>
                  <a:schemeClr val="accent1"/>
                </a:solidFill>
              </a:rPr>
              <a:t>return</a:t>
            </a:r>
            <a:r>
              <a:rPr lang="en-US" dirty="0"/>
              <a:t> with a</a:t>
            </a:r>
            <a:endParaRPr lang="en-US" dirty="0"/>
          </a:p>
          <a:p>
            <a:pPr marL="342900" indent="-342900">
              <a:buFont typeface="Wingdings" panose="05000000000000000000" pitchFamily="2" charset="2"/>
              <a:buNone/>
            </a:pPr>
            <a:r>
              <a:rPr lang="en-US" dirty="0"/>
              <a:t>		</a:t>
            </a:r>
            <a:r>
              <a:rPr lang="en-US" dirty="0" err="1">
                <a:latin typeface="Courier New" panose="02070309020205020404" pitchFamily="49" charset="0"/>
              </a:rPr>
              <a:t>jr</a:t>
            </a:r>
            <a:r>
              <a:rPr lang="en-US" dirty="0">
                <a:latin typeface="Courier New" panose="02070309020205020404" pitchFamily="49" charset="0"/>
              </a:rPr>
              <a:t>	$</a:t>
            </a:r>
            <a:r>
              <a:rPr lang="en-US" dirty="0" err="1">
                <a:latin typeface="Courier New" panose="02070309020205020404" pitchFamily="49" charset="0"/>
              </a:rPr>
              <a:t>ra</a:t>
            </a:r>
            <a:r>
              <a:rPr lang="en-US" dirty="0">
                <a:latin typeface="Courier New" panose="02070309020205020404" pitchFamily="49" charset="0"/>
              </a:rPr>
              <a:t>			#return</a:t>
            </a:r>
            <a:endParaRPr lang="en-US" dirty="0">
              <a:latin typeface="Courier New" panose="02070309020205020404" pitchFamily="49" charset="0"/>
            </a:endParaRPr>
          </a:p>
          <a:p>
            <a:pPr marL="342900" indent="-342900"/>
            <a:r>
              <a:rPr lang="en-US" dirty="0"/>
              <a:t>Instruction format (</a:t>
            </a:r>
            <a:r>
              <a:rPr lang="en-US" dirty="0">
                <a:solidFill>
                  <a:schemeClr val="accent1"/>
                </a:solidFill>
              </a:rPr>
              <a:t>R</a:t>
            </a:r>
            <a:r>
              <a:rPr lang="en-US" dirty="0"/>
              <a:t> format):</a:t>
            </a:r>
            <a:endParaRPr lang="en-US" dirty="0"/>
          </a:p>
          <a:p>
            <a:pPr marL="342900" indent="-342900"/>
            <a:endParaRPr lang="en-US" dirty="0">
              <a:latin typeface="Courier New" panose="02070309020205020404" pitchFamily="49" charset="0"/>
            </a:endParaRPr>
          </a:p>
        </p:txBody>
      </p:sp>
      <p:sp>
        <p:nvSpPr>
          <p:cNvPr id="715780" name="Rectangle 4"/>
          <p:cNvSpPr>
            <a:spLocks noGrp="1" noChangeArrowheads="1"/>
          </p:cNvSpPr>
          <p:nvPr>
            <p:ph type="title"/>
          </p:nvPr>
        </p:nvSpPr>
        <p:spPr>
          <a:noFill/>
        </p:spPr>
        <p:txBody>
          <a:bodyPr lIns="90488" tIns="44450" rIns="90488" bIns="44450" anchor="ctr"/>
          <a:lstStyle/>
          <a:p>
            <a:r>
              <a:rPr lang="en-US"/>
              <a:t>Instructions for Accessing Procedures</a:t>
            </a:r>
            <a:endParaRPr lang="en-US"/>
          </a:p>
        </p:txBody>
      </p:sp>
      <p:sp>
        <p:nvSpPr>
          <p:cNvPr id="715781" name="Rectangle 5"/>
          <p:cNvSpPr>
            <a:spLocks noChangeArrowheads="1"/>
          </p:cNvSpPr>
          <p:nvPr/>
        </p:nvSpPr>
        <p:spPr bwMode="auto">
          <a:xfrm>
            <a:off x="1371600" y="3505200"/>
            <a:ext cx="5791200" cy="292100"/>
          </a:xfrm>
          <a:prstGeom prst="rect">
            <a:avLst/>
          </a:prstGeom>
          <a:noFill/>
          <a:ln w="12700">
            <a:solidFill>
              <a:schemeClr val="tx1"/>
            </a:solidFill>
            <a:miter lim="800000"/>
          </a:ln>
          <a:effectLst/>
        </p:spPr>
        <p:txBody>
          <a:bodyPr wrap="none" anchor="ctr"/>
          <a:lstStyle/>
          <a:p>
            <a:endParaRPr lang="en-US"/>
          </a:p>
        </p:txBody>
      </p:sp>
      <p:sp>
        <p:nvSpPr>
          <p:cNvPr id="715782" name="Line 6"/>
          <p:cNvSpPr>
            <a:spLocks noChangeShapeType="1"/>
          </p:cNvSpPr>
          <p:nvPr/>
        </p:nvSpPr>
        <p:spPr bwMode="auto">
          <a:xfrm>
            <a:off x="2438400" y="3505200"/>
            <a:ext cx="0" cy="290513"/>
          </a:xfrm>
          <a:prstGeom prst="line">
            <a:avLst/>
          </a:prstGeom>
          <a:noFill/>
          <a:ln w="12700">
            <a:solidFill>
              <a:schemeClr val="tx1"/>
            </a:solidFill>
            <a:round/>
          </a:ln>
          <a:effectLst/>
        </p:spPr>
        <p:txBody>
          <a:bodyPr/>
          <a:lstStyle/>
          <a:p>
            <a:endParaRPr lang="en-US"/>
          </a:p>
        </p:txBody>
      </p:sp>
      <p:sp>
        <p:nvSpPr>
          <p:cNvPr id="715783" name="Text Box 7"/>
          <p:cNvSpPr txBox="1">
            <a:spLocks noChangeArrowheads="1"/>
          </p:cNvSpPr>
          <p:nvPr/>
        </p:nvSpPr>
        <p:spPr bwMode="auto">
          <a:xfrm>
            <a:off x="1676400" y="3505200"/>
            <a:ext cx="3608680" cy="369332"/>
          </a:xfrm>
          <a:prstGeom prst="rect">
            <a:avLst/>
          </a:prstGeom>
          <a:noFill/>
          <a:ln w="12700">
            <a:noFill/>
            <a:miter lim="800000"/>
          </a:ln>
          <a:effectLst/>
        </p:spPr>
        <p:txBody>
          <a:bodyPr wrap="none">
            <a:spAutoFit/>
          </a:bodyPr>
          <a:lstStyle/>
          <a:p>
            <a:r>
              <a:rPr lang="en-US" dirty="0" smtClean="0">
                <a:solidFill>
                  <a:schemeClr val="tx1"/>
                </a:solidFill>
              </a:rPr>
              <a:t>0x03</a:t>
            </a:r>
            <a:r>
              <a:rPr lang="en-US" dirty="0" smtClean="0"/>
              <a:t>                       </a:t>
            </a:r>
            <a:r>
              <a:rPr lang="en-US" dirty="0"/>
              <a:t>26 bit address</a:t>
            </a:r>
            <a:endParaRPr lang="en-US" dirty="0"/>
          </a:p>
        </p:txBody>
      </p:sp>
      <p:sp>
        <p:nvSpPr>
          <p:cNvPr id="715789" name="Rectangle 13"/>
          <p:cNvSpPr>
            <a:spLocks noChangeArrowheads="1"/>
          </p:cNvSpPr>
          <p:nvPr/>
        </p:nvSpPr>
        <p:spPr bwMode="auto">
          <a:xfrm>
            <a:off x="1371600" y="5881688"/>
            <a:ext cx="5791200" cy="292100"/>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715790" name="Line 14"/>
          <p:cNvSpPr>
            <a:spLocks noChangeShapeType="1"/>
          </p:cNvSpPr>
          <p:nvPr/>
        </p:nvSpPr>
        <p:spPr bwMode="auto">
          <a:xfrm>
            <a:off x="2438400" y="5881688"/>
            <a:ext cx="0" cy="290512"/>
          </a:xfrm>
          <a:prstGeom prst="line">
            <a:avLst/>
          </a:prstGeom>
          <a:noFill/>
          <a:ln w="12700">
            <a:solidFill>
              <a:schemeClr val="tx1"/>
            </a:solidFill>
            <a:round/>
          </a:ln>
          <a:effectLst/>
        </p:spPr>
        <p:txBody>
          <a:bodyPr/>
          <a:lstStyle/>
          <a:p>
            <a:endParaRPr lang="en-US">
              <a:solidFill>
                <a:schemeClr val="tx1"/>
              </a:solidFill>
            </a:endParaRPr>
          </a:p>
        </p:txBody>
      </p:sp>
      <p:sp>
        <p:nvSpPr>
          <p:cNvPr id="715791" name="Line 15"/>
          <p:cNvSpPr>
            <a:spLocks noChangeShapeType="1"/>
          </p:cNvSpPr>
          <p:nvPr/>
        </p:nvSpPr>
        <p:spPr bwMode="auto">
          <a:xfrm>
            <a:off x="3346450" y="5883275"/>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15792" name="Line 16"/>
          <p:cNvSpPr>
            <a:spLocks noChangeShapeType="1"/>
          </p:cNvSpPr>
          <p:nvPr/>
        </p:nvSpPr>
        <p:spPr bwMode="auto">
          <a:xfrm>
            <a:off x="4260850" y="5883275"/>
            <a:ext cx="0" cy="290513"/>
          </a:xfrm>
          <a:prstGeom prst="line">
            <a:avLst/>
          </a:prstGeom>
          <a:noFill/>
          <a:ln w="12700">
            <a:solidFill>
              <a:schemeClr val="tx1"/>
            </a:solidFill>
            <a:round/>
          </a:ln>
          <a:effectLst/>
        </p:spPr>
        <p:txBody>
          <a:bodyPr/>
          <a:lstStyle/>
          <a:p>
            <a:endParaRPr lang="en-US">
              <a:solidFill>
                <a:schemeClr val="tx1"/>
              </a:solidFill>
            </a:endParaRPr>
          </a:p>
        </p:txBody>
      </p:sp>
      <p:sp>
        <p:nvSpPr>
          <p:cNvPr id="715793" name="Text Box 17"/>
          <p:cNvSpPr txBox="1">
            <a:spLocks noChangeArrowheads="1"/>
          </p:cNvSpPr>
          <p:nvPr/>
        </p:nvSpPr>
        <p:spPr bwMode="auto">
          <a:xfrm>
            <a:off x="1600200" y="5881688"/>
            <a:ext cx="5493812" cy="369332"/>
          </a:xfrm>
          <a:prstGeom prst="rect">
            <a:avLst/>
          </a:prstGeom>
          <a:noFill/>
          <a:ln w="12700">
            <a:noFill/>
            <a:miter lim="800000"/>
          </a:ln>
          <a:effectLst/>
        </p:spPr>
        <p:txBody>
          <a:bodyPr wrap="none">
            <a:spAutoFit/>
          </a:bodyPr>
          <a:lstStyle/>
          <a:p>
            <a:r>
              <a:rPr lang="en-US" dirty="0" smtClean="0">
                <a:solidFill>
                  <a:schemeClr val="tx1"/>
                </a:solidFill>
              </a:rPr>
              <a:t> 0              31                                                      0x08</a:t>
            </a:r>
            <a:endParaRPr lang="en-US" dirty="0">
              <a:solidFill>
                <a:schemeClr val="tx1"/>
              </a:solidFill>
            </a:endParaRPr>
          </a:p>
        </p:txBody>
      </p:sp>
      <p:sp>
        <p:nvSpPr>
          <p:cNvPr id="715794" name="Line 18"/>
          <p:cNvSpPr>
            <a:spLocks noChangeShapeType="1"/>
          </p:cNvSpPr>
          <p:nvPr/>
        </p:nvSpPr>
        <p:spPr bwMode="auto">
          <a:xfrm>
            <a:off x="5181600" y="5881688"/>
            <a:ext cx="0" cy="304800"/>
          </a:xfrm>
          <a:prstGeom prst="line">
            <a:avLst/>
          </a:prstGeom>
          <a:noFill/>
          <a:ln w="12700">
            <a:solidFill>
              <a:schemeClr val="tx1"/>
            </a:solidFill>
            <a:round/>
          </a:ln>
          <a:effectLst/>
        </p:spPr>
        <p:txBody>
          <a:bodyPr/>
          <a:lstStyle/>
          <a:p>
            <a:endParaRPr lang="en-US">
              <a:solidFill>
                <a:schemeClr val="tx1"/>
              </a:solidFill>
            </a:endParaRPr>
          </a:p>
        </p:txBody>
      </p:sp>
      <p:sp>
        <p:nvSpPr>
          <p:cNvPr id="715795" name="Line 19"/>
          <p:cNvSpPr>
            <a:spLocks noChangeShapeType="1"/>
          </p:cNvSpPr>
          <p:nvPr/>
        </p:nvSpPr>
        <p:spPr bwMode="auto">
          <a:xfrm>
            <a:off x="6096000" y="5881688"/>
            <a:ext cx="0" cy="304800"/>
          </a:xfrm>
          <a:prstGeom prst="line">
            <a:avLst/>
          </a:prstGeom>
          <a:noFill/>
          <a:ln w="12700">
            <a:solidFill>
              <a:schemeClr val="tx1"/>
            </a:solidFill>
            <a:round/>
          </a:ln>
          <a:effectLst/>
        </p:spPr>
        <p:txBody>
          <a:bodyPr/>
          <a:lstStyle/>
          <a:p>
            <a:endParaRPr lang="en-US">
              <a:solidFill>
                <a:schemeClr val="tx1"/>
              </a:solidFill>
            </a:endParaRPr>
          </a:p>
        </p:txBody>
      </p:sp>
    </p:spTree>
  </p:cSld>
  <p:clrMapOvr>
    <a:masterClrMapping/>
  </p:clrMapOvr>
  <p:transition advTm="2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Six Steps in Execution of a Procedure</a:t>
            </a:r>
            <a:endParaRPr lang="en-US"/>
          </a:p>
        </p:txBody>
      </p:sp>
      <p:sp>
        <p:nvSpPr>
          <p:cNvPr id="378883" name="Rectangle 3"/>
          <p:cNvSpPr>
            <a:spLocks noGrp="1" noChangeArrowheads="1"/>
          </p:cNvSpPr>
          <p:nvPr>
            <p:ph type="body" idx="1"/>
          </p:nvPr>
        </p:nvSpPr>
        <p:spPr>
          <a:xfrm>
            <a:off x="533400" y="762000"/>
            <a:ext cx="8229600" cy="5907088"/>
          </a:xfrm>
        </p:spPr>
        <p:txBody>
          <a:bodyPr/>
          <a:lstStyle/>
          <a:p>
            <a:pPr marL="533400" indent="-533400">
              <a:buFont typeface="Wingdings" panose="05000000000000000000" pitchFamily="2" charset="2"/>
              <a:buAutoNum type="arabicPeriod"/>
            </a:pPr>
            <a:r>
              <a:rPr lang="en-US" dirty="0"/>
              <a:t>Main routine (</a:t>
            </a:r>
            <a:r>
              <a:rPr lang="en-US" dirty="0">
                <a:solidFill>
                  <a:srgbClr val="009900"/>
                </a:solidFill>
              </a:rPr>
              <a:t>caller</a:t>
            </a:r>
            <a:r>
              <a:rPr lang="en-US" dirty="0"/>
              <a:t>) places parameters in a place where the procedure (</a:t>
            </a:r>
            <a:r>
              <a:rPr lang="en-US" dirty="0" err="1">
                <a:solidFill>
                  <a:schemeClr val="accent2"/>
                </a:solidFill>
              </a:rPr>
              <a:t>callee</a:t>
            </a:r>
            <a:r>
              <a:rPr lang="en-US" dirty="0"/>
              <a:t>) can access them</a:t>
            </a:r>
            <a:endParaRPr lang="en-US" dirty="0"/>
          </a:p>
          <a:p>
            <a:pPr marL="952500" lvl="1" indent="-457200"/>
            <a:r>
              <a:rPr lang="en-US" dirty="0">
                <a:latin typeface="Courier New" panose="02070309020205020404" pitchFamily="49" charset="0"/>
              </a:rPr>
              <a:t>$a0</a:t>
            </a:r>
            <a:r>
              <a:rPr lang="en-US" dirty="0"/>
              <a:t> - </a:t>
            </a:r>
            <a:r>
              <a:rPr lang="en-US" dirty="0">
                <a:latin typeface="Courier New" panose="02070309020205020404" pitchFamily="49" charset="0"/>
              </a:rPr>
              <a:t>$a3</a:t>
            </a:r>
            <a:r>
              <a:rPr lang="en-US" dirty="0"/>
              <a:t>: four </a:t>
            </a:r>
            <a:r>
              <a:rPr lang="en-US" dirty="0">
                <a:solidFill>
                  <a:schemeClr val="accent1"/>
                </a:solidFill>
              </a:rPr>
              <a:t>argument</a:t>
            </a:r>
            <a:r>
              <a:rPr lang="en-US" dirty="0"/>
              <a:t> registers</a:t>
            </a:r>
            <a:endParaRPr lang="en-US" dirty="0"/>
          </a:p>
          <a:p>
            <a:pPr marL="533400" indent="-533400">
              <a:buFont typeface="Wingdings" panose="05000000000000000000" pitchFamily="2" charset="2"/>
              <a:buAutoNum type="arabicPeriod"/>
            </a:pPr>
            <a:r>
              <a:rPr lang="en-US" dirty="0">
                <a:solidFill>
                  <a:srgbClr val="009900"/>
                </a:solidFill>
              </a:rPr>
              <a:t>Caller</a:t>
            </a:r>
            <a:r>
              <a:rPr lang="en-US" dirty="0"/>
              <a:t> transfers control to the </a:t>
            </a:r>
            <a:r>
              <a:rPr lang="en-US" dirty="0" err="1">
                <a:solidFill>
                  <a:schemeClr val="accent2"/>
                </a:solidFill>
              </a:rPr>
              <a:t>callee</a:t>
            </a:r>
            <a:endParaRPr lang="en-US" dirty="0">
              <a:solidFill>
                <a:schemeClr val="accent2"/>
              </a:solidFill>
            </a:endParaRPr>
          </a:p>
          <a:p>
            <a:pPr marL="533400" indent="-533400">
              <a:buFont typeface="Wingdings" panose="05000000000000000000" pitchFamily="2" charset="2"/>
              <a:buAutoNum type="arabicPeriod"/>
            </a:pPr>
            <a:r>
              <a:rPr lang="en-US" dirty="0" err="1">
                <a:solidFill>
                  <a:schemeClr val="accent2"/>
                </a:solidFill>
              </a:rPr>
              <a:t>Callee</a:t>
            </a:r>
            <a:r>
              <a:rPr lang="en-US" dirty="0"/>
              <a:t> acquires the storage resources needed</a:t>
            </a:r>
            <a:endParaRPr lang="en-US" dirty="0"/>
          </a:p>
          <a:p>
            <a:pPr marL="533400" indent="-533400">
              <a:buFont typeface="Wingdings" panose="05000000000000000000" pitchFamily="2" charset="2"/>
              <a:buAutoNum type="arabicPeriod"/>
            </a:pPr>
            <a:r>
              <a:rPr lang="en-US" dirty="0" err="1">
                <a:solidFill>
                  <a:schemeClr val="accent2"/>
                </a:solidFill>
              </a:rPr>
              <a:t>Callee</a:t>
            </a:r>
            <a:r>
              <a:rPr lang="en-US" dirty="0"/>
              <a:t> performs the desired task</a:t>
            </a:r>
            <a:endParaRPr lang="en-US" dirty="0"/>
          </a:p>
          <a:p>
            <a:pPr marL="533400" indent="-533400">
              <a:buFont typeface="Wingdings" panose="05000000000000000000" pitchFamily="2" charset="2"/>
              <a:buAutoNum type="arabicPeriod"/>
            </a:pPr>
            <a:r>
              <a:rPr lang="en-US" dirty="0" err="1">
                <a:solidFill>
                  <a:schemeClr val="accent2"/>
                </a:solidFill>
              </a:rPr>
              <a:t>Callee</a:t>
            </a:r>
            <a:r>
              <a:rPr lang="en-US" dirty="0"/>
              <a:t> places the result value in a place where the </a:t>
            </a:r>
            <a:r>
              <a:rPr lang="en-US" dirty="0">
                <a:solidFill>
                  <a:srgbClr val="009900"/>
                </a:solidFill>
              </a:rPr>
              <a:t>caller</a:t>
            </a:r>
            <a:r>
              <a:rPr lang="en-US" dirty="0"/>
              <a:t> can access it</a:t>
            </a:r>
            <a:endParaRPr lang="en-US" dirty="0"/>
          </a:p>
          <a:p>
            <a:pPr marL="952500" lvl="1" indent="-457200"/>
            <a:r>
              <a:rPr lang="en-US" dirty="0">
                <a:latin typeface="Courier New" panose="02070309020205020404" pitchFamily="49" charset="0"/>
              </a:rPr>
              <a:t>$v0</a:t>
            </a:r>
            <a:r>
              <a:rPr lang="en-US" dirty="0"/>
              <a:t> - </a:t>
            </a:r>
            <a:r>
              <a:rPr lang="en-US" dirty="0">
                <a:latin typeface="Courier New" panose="02070309020205020404" pitchFamily="49" charset="0"/>
              </a:rPr>
              <a:t>$v1</a:t>
            </a:r>
            <a:r>
              <a:rPr lang="en-US" dirty="0"/>
              <a:t>:  two </a:t>
            </a:r>
            <a:r>
              <a:rPr lang="en-US" dirty="0">
                <a:solidFill>
                  <a:schemeClr val="accent1"/>
                </a:solidFill>
              </a:rPr>
              <a:t>value</a:t>
            </a:r>
            <a:r>
              <a:rPr lang="en-US" dirty="0"/>
              <a:t> registers for result values</a:t>
            </a:r>
            <a:endParaRPr lang="en-US" dirty="0"/>
          </a:p>
          <a:p>
            <a:pPr marL="533400" indent="-533400">
              <a:buFont typeface="Wingdings" panose="05000000000000000000" pitchFamily="2" charset="2"/>
              <a:buAutoNum type="arabicPeriod"/>
            </a:pPr>
            <a:r>
              <a:rPr lang="en-US" dirty="0" err="1">
                <a:solidFill>
                  <a:schemeClr val="accent2"/>
                </a:solidFill>
              </a:rPr>
              <a:t>Callee</a:t>
            </a:r>
            <a:r>
              <a:rPr lang="en-US" dirty="0"/>
              <a:t> returns control to the </a:t>
            </a:r>
            <a:r>
              <a:rPr lang="en-US" dirty="0">
                <a:solidFill>
                  <a:srgbClr val="009900"/>
                </a:solidFill>
              </a:rPr>
              <a:t>caller</a:t>
            </a:r>
            <a:endParaRPr lang="en-US" dirty="0">
              <a:solidFill>
                <a:srgbClr val="009900"/>
              </a:solidFill>
            </a:endParaRPr>
          </a:p>
          <a:p>
            <a:pPr marL="952500" lvl="1" indent="-457200"/>
            <a:r>
              <a:rPr lang="en-US" dirty="0">
                <a:latin typeface="Courier New" panose="02070309020205020404" pitchFamily="49" charset="0"/>
              </a:rPr>
              <a:t>$</a:t>
            </a:r>
            <a:r>
              <a:rPr lang="en-US" dirty="0" err="1">
                <a:latin typeface="Courier New" panose="02070309020205020404" pitchFamily="49" charset="0"/>
              </a:rPr>
              <a:t>ra</a:t>
            </a:r>
            <a:r>
              <a:rPr lang="en-US" dirty="0"/>
              <a:t>: one </a:t>
            </a:r>
            <a:r>
              <a:rPr lang="en-US" dirty="0">
                <a:solidFill>
                  <a:schemeClr val="accent1"/>
                </a:solidFill>
              </a:rPr>
              <a:t>return</a:t>
            </a:r>
            <a:r>
              <a:rPr lang="en-US" dirty="0"/>
              <a:t> </a:t>
            </a:r>
            <a:r>
              <a:rPr lang="en-US" dirty="0">
                <a:solidFill>
                  <a:schemeClr val="accent1"/>
                </a:solidFill>
              </a:rPr>
              <a:t>address</a:t>
            </a:r>
            <a:r>
              <a:rPr lang="en-US" dirty="0"/>
              <a:t> register to return to the point of origin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dirty="0" smtClean="0"/>
              <a:t>Aside:  Spilling </a:t>
            </a:r>
            <a:r>
              <a:rPr lang="en-US" dirty="0"/>
              <a:t>Registers</a:t>
            </a:r>
            <a:endParaRPr lang="en-US" dirty="0"/>
          </a:p>
        </p:txBody>
      </p:sp>
      <p:sp>
        <p:nvSpPr>
          <p:cNvPr id="381955" name="Rectangle 3"/>
          <p:cNvSpPr>
            <a:spLocks noGrp="1" noChangeArrowheads="1"/>
          </p:cNvSpPr>
          <p:nvPr>
            <p:ph type="body" idx="1"/>
          </p:nvPr>
        </p:nvSpPr>
        <p:spPr>
          <a:xfrm>
            <a:off x="685800" y="838200"/>
            <a:ext cx="7848600" cy="1303338"/>
          </a:xfrm>
        </p:spPr>
        <p:txBody>
          <a:bodyPr/>
          <a:lstStyle/>
          <a:p>
            <a:r>
              <a:rPr lang="en-US"/>
              <a:t>What if the </a:t>
            </a:r>
            <a:r>
              <a:rPr lang="en-US">
                <a:solidFill>
                  <a:schemeClr val="accent2"/>
                </a:solidFill>
              </a:rPr>
              <a:t>callee</a:t>
            </a:r>
            <a:r>
              <a:rPr lang="en-US"/>
              <a:t> needs to use more registers than allocated to argument and return values?</a:t>
            </a:r>
            <a:endParaRPr lang="en-US"/>
          </a:p>
          <a:p>
            <a:pPr lvl="1"/>
            <a:r>
              <a:rPr lang="en-US">
                <a:solidFill>
                  <a:schemeClr val="accent2"/>
                </a:solidFill>
              </a:rPr>
              <a:t>callee</a:t>
            </a:r>
            <a:r>
              <a:rPr lang="en-US"/>
              <a:t> uses a </a:t>
            </a:r>
            <a:r>
              <a:rPr lang="en-US">
                <a:solidFill>
                  <a:schemeClr val="accent1"/>
                </a:solidFill>
              </a:rPr>
              <a:t>stack</a:t>
            </a:r>
            <a:r>
              <a:rPr lang="en-US"/>
              <a:t> – a last-in-first-out queue</a:t>
            </a:r>
            <a:endParaRPr lang="en-US"/>
          </a:p>
        </p:txBody>
      </p:sp>
      <p:sp>
        <p:nvSpPr>
          <p:cNvPr id="381956" name="Line 4"/>
          <p:cNvSpPr>
            <a:spLocks noChangeShapeType="1"/>
          </p:cNvSpPr>
          <p:nvPr/>
        </p:nvSpPr>
        <p:spPr bwMode="auto">
          <a:xfrm>
            <a:off x="1219200" y="2635250"/>
            <a:ext cx="0" cy="3276600"/>
          </a:xfrm>
          <a:prstGeom prst="line">
            <a:avLst/>
          </a:prstGeom>
          <a:noFill/>
          <a:ln w="12700">
            <a:solidFill>
              <a:schemeClr val="tx1"/>
            </a:solidFill>
            <a:round/>
          </a:ln>
          <a:effectLst/>
        </p:spPr>
        <p:txBody>
          <a:bodyPr/>
          <a:lstStyle/>
          <a:p>
            <a:endParaRPr lang="en-US"/>
          </a:p>
        </p:txBody>
      </p:sp>
      <p:sp>
        <p:nvSpPr>
          <p:cNvPr id="381957" name="Line 5"/>
          <p:cNvSpPr>
            <a:spLocks noChangeShapeType="1"/>
          </p:cNvSpPr>
          <p:nvPr/>
        </p:nvSpPr>
        <p:spPr bwMode="auto">
          <a:xfrm>
            <a:off x="3200400" y="2635250"/>
            <a:ext cx="0" cy="3276600"/>
          </a:xfrm>
          <a:prstGeom prst="line">
            <a:avLst/>
          </a:prstGeom>
          <a:noFill/>
          <a:ln w="12700">
            <a:solidFill>
              <a:schemeClr val="tx1"/>
            </a:solidFill>
            <a:round/>
          </a:ln>
          <a:effectLst/>
        </p:spPr>
        <p:txBody>
          <a:bodyPr/>
          <a:lstStyle/>
          <a:p>
            <a:endParaRPr lang="en-US"/>
          </a:p>
        </p:txBody>
      </p:sp>
      <p:sp>
        <p:nvSpPr>
          <p:cNvPr id="381958" name="Line 6"/>
          <p:cNvSpPr>
            <a:spLocks noChangeShapeType="1"/>
          </p:cNvSpPr>
          <p:nvPr/>
        </p:nvSpPr>
        <p:spPr bwMode="auto">
          <a:xfrm>
            <a:off x="1219200" y="3778250"/>
            <a:ext cx="1981200" cy="0"/>
          </a:xfrm>
          <a:prstGeom prst="line">
            <a:avLst/>
          </a:prstGeom>
          <a:noFill/>
          <a:ln w="12700">
            <a:solidFill>
              <a:schemeClr val="tx1"/>
            </a:solidFill>
            <a:round/>
          </a:ln>
          <a:effectLst/>
        </p:spPr>
        <p:txBody>
          <a:bodyPr/>
          <a:lstStyle/>
          <a:p>
            <a:endParaRPr lang="en-US"/>
          </a:p>
        </p:txBody>
      </p:sp>
      <p:sp>
        <p:nvSpPr>
          <p:cNvPr id="381959" name="Text Box 7"/>
          <p:cNvSpPr txBox="1">
            <a:spLocks noChangeArrowheads="1"/>
          </p:cNvSpPr>
          <p:nvPr/>
        </p:nvSpPr>
        <p:spPr bwMode="auto">
          <a:xfrm>
            <a:off x="381000" y="5835650"/>
            <a:ext cx="1162050" cy="336550"/>
          </a:xfrm>
          <a:prstGeom prst="rect">
            <a:avLst/>
          </a:prstGeom>
          <a:noFill/>
          <a:ln w="12700">
            <a:noFill/>
            <a:miter lim="800000"/>
          </a:ln>
          <a:effectLst/>
        </p:spPr>
        <p:txBody>
          <a:bodyPr wrap="none">
            <a:spAutoFit/>
          </a:bodyPr>
          <a:lstStyle/>
          <a:p>
            <a:r>
              <a:rPr lang="en-US" sz="1600">
                <a:solidFill>
                  <a:schemeClr val="tx1"/>
                </a:solidFill>
                <a:latin typeface="Courier New" panose="02070309020205020404" pitchFamily="49" charset="0"/>
              </a:rPr>
              <a:t>low addr</a:t>
            </a:r>
            <a:endParaRPr lang="en-US" sz="1600">
              <a:solidFill>
                <a:schemeClr val="tx1"/>
              </a:solidFill>
              <a:latin typeface="Courier New" panose="02070309020205020404" pitchFamily="49" charset="0"/>
            </a:endParaRPr>
          </a:p>
        </p:txBody>
      </p:sp>
      <p:sp>
        <p:nvSpPr>
          <p:cNvPr id="381960" name="Text Box 8"/>
          <p:cNvSpPr txBox="1">
            <a:spLocks noChangeArrowheads="1"/>
          </p:cNvSpPr>
          <p:nvPr/>
        </p:nvSpPr>
        <p:spPr bwMode="auto">
          <a:xfrm>
            <a:off x="228600" y="2406650"/>
            <a:ext cx="1284288" cy="336550"/>
          </a:xfrm>
          <a:prstGeom prst="rect">
            <a:avLst/>
          </a:prstGeom>
          <a:noFill/>
          <a:ln w="12700">
            <a:noFill/>
            <a:miter lim="800000"/>
          </a:ln>
          <a:effectLst/>
        </p:spPr>
        <p:txBody>
          <a:bodyPr wrap="none">
            <a:spAutoFit/>
          </a:bodyPr>
          <a:lstStyle/>
          <a:p>
            <a:r>
              <a:rPr lang="en-US" sz="1600">
                <a:solidFill>
                  <a:schemeClr val="tx1"/>
                </a:solidFill>
                <a:latin typeface="Courier New" panose="02070309020205020404" pitchFamily="49" charset="0"/>
              </a:rPr>
              <a:t>high addr</a:t>
            </a:r>
            <a:endParaRPr lang="en-US" sz="1600">
              <a:solidFill>
                <a:schemeClr val="tx1"/>
              </a:solidFill>
              <a:latin typeface="Courier New" panose="02070309020205020404" pitchFamily="49" charset="0"/>
            </a:endParaRPr>
          </a:p>
        </p:txBody>
      </p:sp>
      <p:sp>
        <p:nvSpPr>
          <p:cNvPr id="381961" name="Text Box 9"/>
          <p:cNvSpPr txBox="1">
            <a:spLocks noChangeArrowheads="1"/>
          </p:cNvSpPr>
          <p:nvPr/>
        </p:nvSpPr>
        <p:spPr bwMode="auto">
          <a:xfrm>
            <a:off x="3352800" y="345281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$sp</a:t>
            </a:r>
            <a:endParaRPr lang="en-US">
              <a:solidFill>
                <a:schemeClr val="tx1"/>
              </a:solidFill>
              <a:latin typeface="Courier New" panose="02070309020205020404" pitchFamily="49" charset="0"/>
            </a:endParaRPr>
          </a:p>
        </p:txBody>
      </p:sp>
      <p:sp>
        <p:nvSpPr>
          <p:cNvPr id="381962" name="Line 10"/>
          <p:cNvSpPr>
            <a:spLocks noChangeShapeType="1"/>
          </p:cNvSpPr>
          <p:nvPr/>
        </p:nvSpPr>
        <p:spPr bwMode="auto">
          <a:xfrm flipH="1">
            <a:off x="3200400" y="3625850"/>
            <a:ext cx="228600" cy="0"/>
          </a:xfrm>
          <a:prstGeom prst="line">
            <a:avLst/>
          </a:prstGeom>
          <a:noFill/>
          <a:ln w="12700">
            <a:solidFill>
              <a:schemeClr val="tx1"/>
            </a:solidFill>
            <a:round/>
            <a:tailEnd type="triangle" w="med" len="med"/>
          </a:ln>
          <a:effectLst/>
        </p:spPr>
        <p:txBody>
          <a:bodyPr/>
          <a:lstStyle/>
          <a:p>
            <a:endParaRPr lang="en-US"/>
          </a:p>
        </p:txBody>
      </p:sp>
      <p:sp>
        <p:nvSpPr>
          <p:cNvPr id="381963" name="Line 11"/>
          <p:cNvSpPr>
            <a:spLocks noChangeShapeType="1"/>
          </p:cNvSpPr>
          <p:nvPr/>
        </p:nvSpPr>
        <p:spPr bwMode="auto">
          <a:xfrm>
            <a:off x="1219200" y="2863850"/>
            <a:ext cx="1981200" cy="0"/>
          </a:xfrm>
          <a:prstGeom prst="line">
            <a:avLst/>
          </a:prstGeom>
          <a:noFill/>
          <a:ln w="12700">
            <a:solidFill>
              <a:schemeClr val="tx1"/>
            </a:solidFill>
            <a:round/>
          </a:ln>
          <a:effectLst/>
        </p:spPr>
        <p:txBody>
          <a:bodyPr/>
          <a:lstStyle/>
          <a:p>
            <a:endParaRPr lang="en-US"/>
          </a:p>
        </p:txBody>
      </p:sp>
      <p:sp>
        <p:nvSpPr>
          <p:cNvPr id="381964" name="Line 12"/>
          <p:cNvSpPr>
            <a:spLocks noChangeShapeType="1"/>
          </p:cNvSpPr>
          <p:nvPr/>
        </p:nvSpPr>
        <p:spPr bwMode="auto">
          <a:xfrm>
            <a:off x="1219200" y="3168650"/>
            <a:ext cx="1981200" cy="0"/>
          </a:xfrm>
          <a:prstGeom prst="line">
            <a:avLst/>
          </a:prstGeom>
          <a:noFill/>
          <a:ln w="12700">
            <a:solidFill>
              <a:schemeClr val="tx1"/>
            </a:solidFill>
            <a:round/>
          </a:ln>
          <a:effectLst/>
        </p:spPr>
        <p:txBody>
          <a:bodyPr/>
          <a:lstStyle/>
          <a:p>
            <a:endParaRPr lang="en-US"/>
          </a:p>
        </p:txBody>
      </p:sp>
      <p:sp>
        <p:nvSpPr>
          <p:cNvPr id="381965" name="Line 13"/>
          <p:cNvSpPr>
            <a:spLocks noChangeShapeType="1"/>
          </p:cNvSpPr>
          <p:nvPr/>
        </p:nvSpPr>
        <p:spPr bwMode="auto">
          <a:xfrm>
            <a:off x="1219200" y="3473450"/>
            <a:ext cx="1981200" cy="0"/>
          </a:xfrm>
          <a:prstGeom prst="line">
            <a:avLst/>
          </a:prstGeom>
          <a:noFill/>
          <a:ln w="12700">
            <a:solidFill>
              <a:schemeClr val="tx1"/>
            </a:solidFill>
            <a:round/>
          </a:ln>
          <a:effectLst/>
        </p:spPr>
        <p:txBody>
          <a:bodyPr/>
          <a:lstStyle/>
          <a:p>
            <a:endParaRPr lang="en-US"/>
          </a:p>
        </p:txBody>
      </p:sp>
      <p:sp>
        <p:nvSpPr>
          <p:cNvPr id="381966" name="Rectangle 14"/>
          <p:cNvSpPr>
            <a:spLocks noChangeArrowheads="1"/>
          </p:cNvSpPr>
          <p:nvPr/>
        </p:nvSpPr>
        <p:spPr bwMode="auto">
          <a:xfrm>
            <a:off x="3733800" y="2289175"/>
            <a:ext cx="5181600" cy="3898900"/>
          </a:xfrm>
          <a:prstGeom prst="rect">
            <a:avLst/>
          </a:prstGeom>
          <a:noFill/>
          <a:ln w="12700">
            <a:noFill/>
            <a:miter lim="800000"/>
          </a:ln>
          <a:effectLst/>
        </p:spPr>
        <p:txBody>
          <a:bodyPr lIns="63500" tIns="25400" rIns="63500" bIns="25400">
            <a:spAutoFit/>
          </a:bodyPr>
          <a:lstStyle/>
          <a:p>
            <a:pPr marL="287655" indent="-287655">
              <a:lnSpc>
                <a:spcPct val="90000"/>
              </a:lnSpc>
              <a:spcBef>
                <a:spcPct val="65000"/>
              </a:spcBef>
              <a:buClr>
                <a:schemeClr val="accent1"/>
              </a:buClr>
              <a:buSzPct val="75000"/>
              <a:buFont typeface="Wingdings" panose="05000000000000000000" pitchFamily="2" charset="2"/>
              <a:buChar char="q"/>
            </a:pPr>
            <a:r>
              <a:rPr lang="en-US" sz="2400" dirty="0">
                <a:solidFill>
                  <a:schemeClr val="tx1"/>
                </a:solidFill>
              </a:rPr>
              <a:t>One of the general registers, </a:t>
            </a:r>
            <a:r>
              <a:rPr lang="en-US" sz="2400" dirty="0">
                <a:solidFill>
                  <a:schemeClr val="tx1"/>
                </a:solidFill>
                <a:latin typeface="Courier New" panose="02070309020205020404" pitchFamily="49" charset="0"/>
              </a:rPr>
              <a:t>$sp</a:t>
            </a:r>
            <a:r>
              <a:rPr lang="en-US" sz="2400" dirty="0">
                <a:solidFill>
                  <a:schemeClr val="tx1"/>
                </a:solidFill>
              </a:rPr>
              <a:t> (</a:t>
            </a:r>
            <a:r>
              <a:rPr lang="en-US" sz="2400" dirty="0">
                <a:solidFill>
                  <a:schemeClr val="tx1"/>
                </a:solidFill>
                <a:latin typeface="Courier New" panose="02070309020205020404" pitchFamily="49" charset="0"/>
              </a:rPr>
              <a:t>$29</a:t>
            </a:r>
            <a:r>
              <a:rPr lang="en-US" sz="2400" dirty="0">
                <a:solidFill>
                  <a:schemeClr val="tx1"/>
                </a:solidFill>
              </a:rPr>
              <a:t>), is used to address the stack (which “grows” from high address to low address)</a:t>
            </a:r>
            <a:endParaRPr lang="en-US" sz="2400" dirty="0">
              <a:solidFill>
                <a:schemeClr val="tx1"/>
              </a:solidFill>
            </a:endParaRPr>
          </a:p>
          <a:p>
            <a:pPr marL="741680" lvl="1" indent="-246380">
              <a:lnSpc>
                <a:spcPct val="90000"/>
              </a:lnSpc>
              <a:spcBef>
                <a:spcPct val="65000"/>
              </a:spcBef>
              <a:buClr>
                <a:schemeClr val="accent1"/>
              </a:buClr>
              <a:buSzPct val="75000"/>
              <a:buFont typeface="Monotype Sorts" pitchFamily="2" charset="2"/>
              <a:buChar char="l"/>
            </a:pPr>
            <a:r>
              <a:rPr lang="en-US" sz="2200" dirty="0">
                <a:solidFill>
                  <a:schemeClr val="tx1"/>
                </a:solidFill>
              </a:rPr>
              <a:t>add data onto the stack – </a:t>
            </a:r>
            <a:r>
              <a:rPr lang="en-US" sz="2200" dirty="0"/>
              <a:t>push</a:t>
            </a:r>
            <a:endParaRPr lang="en-US" sz="2200" dirty="0"/>
          </a:p>
          <a:p>
            <a:pPr marL="1146175" lvl="2" indent="-176530">
              <a:lnSpc>
                <a:spcPct val="90000"/>
              </a:lnSpc>
              <a:spcBef>
                <a:spcPct val="65000"/>
              </a:spcBef>
              <a:buClr>
                <a:schemeClr val="accent1"/>
              </a:buClr>
            </a:pPr>
            <a:r>
              <a:rPr lang="en-US" sz="2000" dirty="0">
                <a:solidFill>
                  <a:schemeClr val="tx1"/>
                </a:solidFill>
              </a:rPr>
              <a:t>  </a:t>
            </a:r>
            <a:r>
              <a:rPr lang="en-US" sz="2000" dirty="0">
                <a:solidFill>
                  <a:schemeClr val="tx1"/>
                </a:solidFill>
                <a:latin typeface="Courier New" panose="02070309020205020404" pitchFamily="49" charset="0"/>
              </a:rPr>
              <a:t>$sp</a:t>
            </a:r>
            <a:r>
              <a:rPr lang="en-US" sz="2000" dirty="0">
                <a:solidFill>
                  <a:schemeClr val="tx1"/>
                </a:solidFill>
              </a:rPr>
              <a:t> = </a:t>
            </a:r>
            <a:r>
              <a:rPr lang="en-US" sz="2000" dirty="0">
                <a:solidFill>
                  <a:schemeClr val="tx1"/>
                </a:solidFill>
                <a:latin typeface="Courier New" panose="02070309020205020404" pitchFamily="49" charset="0"/>
              </a:rPr>
              <a:t>$sp</a:t>
            </a:r>
            <a:r>
              <a:rPr lang="en-US" sz="2000" dirty="0">
                <a:solidFill>
                  <a:schemeClr val="tx1"/>
                </a:solidFill>
              </a:rPr>
              <a:t> – 4	 		        data </a:t>
            </a:r>
            <a:r>
              <a:rPr lang="en-US" sz="2000" dirty="0"/>
              <a:t>on</a:t>
            </a:r>
            <a:r>
              <a:rPr lang="en-US" sz="2000" dirty="0">
                <a:solidFill>
                  <a:schemeClr val="tx1"/>
                </a:solidFill>
              </a:rPr>
              <a:t> stack at new $sp</a:t>
            </a:r>
            <a:endParaRPr lang="en-US" sz="2000" dirty="0">
              <a:solidFill>
                <a:schemeClr val="tx1"/>
              </a:solidFill>
            </a:endParaRPr>
          </a:p>
          <a:p>
            <a:pPr marL="741680" lvl="1" indent="-246380">
              <a:lnSpc>
                <a:spcPct val="90000"/>
              </a:lnSpc>
              <a:spcBef>
                <a:spcPct val="65000"/>
              </a:spcBef>
              <a:buClr>
                <a:schemeClr val="accent1"/>
              </a:buClr>
              <a:buSzPct val="75000"/>
              <a:buFont typeface="Monotype Sorts" pitchFamily="2" charset="2"/>
              <a:buChar char="l"/>
            </a:pPr>
            <a:r>
              <a:rPr lang="en-US" sz="2200" dirty="0">
                <a:solidFill>
                  <a:schemeClr val="tx1"/>
                </a:solidFill>
              </a:rPr>
              <a:t>remove data from the stack – </a:t>
            </a:r>
            <a:r>
              <a:rPr lang="en-US" sz="2200" dirty="0"/>
              <a:t>pop</a:t>
            </a:r>
            <a:endParaRPr lang="en-US" sz="2200" dirty="0"/>
          </a:p>
          <a:p>
            <a:pPr marL="1146175" lvl="2" indent="-176530">
              <a:lnSpc>
                <a:spcPct val="90000"/>
              </a:lnSpc>
              <a:spcBef>
                <a:spcPct val="65000"/>
              </a:spcBef>
              <a:buClr>
                <a:schemeClr val="accent1"/>
              </a:buClr>
            </a:pPr>
            <a:r>
              <a:rPr lang="en-US" sz="2000" dirty="0">
                <a:solidFill>
                  <a:schemeClr val="tx1"/>
                </a:solidFill>
              </a:rPr>
              <a:t>   data </a:t>
            </a:r>
            <a:r>
              <a:rPr lang="en-US" sz="2000" dirty="0"/>
              <a:t>from</a:t>
            </a:r>
            <a:r>
              <a:rPr lang="en-US" sz="2000" dirty="0">
                <a:solidFill>
                  <a:schemeClr val="tx1"/>
                </a:solidFill>
              </a:rPr>
              <a:t> stack at $sp 	         </a:t>
            </a:r>
            <a:r>
              <a:rPr lang="en-US" sz="2000" dirty="0">
                <a:solidFill>
                  <a:schemeClr val="tx1"/>
                </a:solidFill>
                <a:latin typeface="Courier New" panose="02070309020205020404" pitchFamily="49" charset="0"/>
              </a:rPr>
              <a:t>$sp</a:t>
            </a:r>
            <a:r>
              <a:rPr lang="en-US" sz="2000" dirty="0">
                <a:solidFill>
                  <a:schemeClr val="tx1"/>
                </a:solidFill>
              </a:rPr>
              <a:t> = </a:t>
            </a:r>
            <a:r>
              <a:rPr lang="en-US" sz="2000" dirty="0">
                <a:solidFill>
                  <a:schemeClr val="tx1"/>
                </a:solidFill>
                <a:latin typeface="Courier New" panose="02070309020205020404" pitchFamily="49" charset="0"/>
              </a:rPr>
              <a:t>$sp</a:t>
            </a:r>
            <a:r>
              <a:rPr lang="en-US" sz="2000" dirty="0">
                <a:solidFill>
                  <a:schemeClr val="tx1"/>
                </a:solidFill>
              </a:rPr>
              <a:t> + 4</a:t>
            </a:r>
            <a:endParaRPr lang="en-US" sz="2000" dirty="0">
              <a:solidFill>
                <a:schemeClr val="tx1"/>
              </a:solidFill>
            </a:endParaRPr>
          </a:p>
        </p:txBody>
      </p:sp>
      <p:sp>
        <p:nvSpPr>
          <p:cNvPr id="381967" name="Text Box 15"/>
          <p:cNvSpPr txBox="1">
            <a:spLocks noChangeArrowheads="1"/>
          </p:cNvSpPr>
          <p:nvPr/>
        </p:nvSpPr>
        <p:spPr bwMode="auto">
          <a:xfrm>
            <a:off x="1295400" y="3452813"/>
            <a:ext cx="1822450"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top of stack</a:t>
            </a:r>
            <a:endParaRPr lang="en-US">
              <a:solidFill>
                <a:schemeClr val="tx1"/>
              </a:solidFill>
              <a:latin typeface="Courier New" panose="02070309020205020404" pitchFamily="49" charset="0"/>
            </a:endParaRPr>
          </a:p>
        </p:txBody>
      </p:sp>
      <p:sp>
        <p:nvSpPr>
          <p:cNvPr id="381968" name="AutoShape 16"/>
          <p:cNvSpPr>
            <a:spLocks noChangeArrowheads="1"/>
          </p:cNvSpPr>
          <p:nvPr/>
        </p:nvSpPr>
        <p:spPr bwMode="auto">
          <a:xfrm>
            <a:off x="1981200" y="3854450"/>
            <a:ext cx="533400" cy="685800"/>
          </a:xfrm>
          <a:prstGeom prst="downArrow">
            <a:avLst>
              <a:gd name="adj1" fmla="val 50000"/>
              <a:gd name="adj2" fmla="val 32143"/>
            </a:avLst>
          </a:prstGeom>
          <a:noFill/>
          <a:ln w="12700">
            <a:solidFill>
              <a:schemeClr val="tx1"/>
            </a:solidFill>
            <a:miter lim="800000"/>
          </a:ln>
          <a:effectLst/>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dirty="0" smtClean="0"/>
              <a:t>Aside:  Allocating </a:t>
            </a:r>
            <a:r>
              <a:rPr lang="en-US" dirty="0"/>
              <a:t>Space on the Stack</a:t>
            </a:r>
            <a:endParaRPr lang="en-US" dirty="0"/>
          </a:p>
        </p:txBody>
      </p:sp>
      <p:sp>
        <p:nvSpPr>
          <p:cNvPr id="440323" name="Rectangle 3"/>
          <p:cNvSpPr>
            <a:spLocks noGrp="1" noChangeArrowheads="1"/>
          </p:cNvSpPr>
          <p:nvPr>
            <p:ph type="body" idx="1"/>
          </p:nvPr>
        </p:nvSpPr>
        <p:spPr>
          <a:xfrm>
            <a:off x="4191000" y="838200"/>
            <a:ext cx="4572000" cy="5262563"/>
          </a:xfrm>
        </p:spPr>
        <p:txBody>
          <a:bodyPr/>
          <a:lstStyle/>
          <a:p>
            <a:r>
              <a:rPr lang="en-US"/>
              <a:t>The segment of the stack containing a procedure’s saved registers and local variables is its </a:t>
            </a:r>
            <a:r>
              <a:rPr lang="en-US">
                <a:solidFill>
                  <a:schemeClr val="accent1"/>
                </a:solidFill>
              </a:rPr>
              <a:t>procedure frame</a:t>
            </a:r>
            <a:r>
              <a:rPr lang="en-US"/>
              <a:t> (aka </a:t>
            </a:r>
            <a:r>
              <a:rPr lang="en-US">
                <a:solidFill>
                  <a:schemeClr val="accent1"/>
                </a:solidFill>
              </a:rPr>
              <a:t>activation record</a:t>
            </a:r>
            <a:r>
              <a:rPr lang="en-US"/>
              <a:t>)</a:t>
            </a:r>
            <a:endParaRPr lang="en-US"/>
          </a:p>
          <a:p>
            <a:pPr lvl="1"/>
            <a:r>
              <a:rPr lang="en-US"/>
              <a:t>The frame pointer (</a:t>
            </a:r>
            <a:r>
              <a:rPr lang="en-US">
                <a:latin typeface="Courier New" panose="02070309020205020404" pitchFamily="49" charset="0"/>
              </a:rPr>
              <a:t>$fp</a:t>
            </a:r>
            <a:r>
              <a:rPr lang="en-US"/>
              <a:t>) points to the first word of the frame of a procedure – providing a stable “base” register for the procedure</a:t>
            </a:r>
            <a:endParaRPr lang="en-US"/>
          </a:p>
          <a:p>
            <a:pPr lvl="2"/>
            <a:r>
              <a:rPr lang="en-US">
                <a:latin typeface="Courier New" panose="02070309020205020404" pitchFamily="49" charset="0"/>
              </a:rPr>
              <a:t>$fp</a:t>
            </a:r>
            <a:r>
              <a:rPr lang="en-US"/>
              <a:t> is initialized using </a:t>
            </a:r>
            <a:r>
              <a:rPr lang="en-US">
                <a:latin typeface="Courier New" panose="02070309020205020404" pitchFamily="49" charset="0"/>
              </a:rPr>
              <a:t>$sp</a:t>
            </a:r>
            <a:r>
              <a:rPr lang="en-US"/>
              <a:t> on a call and </a:t>
            </a:r>
            <a:r>
              <a:rPr lang="en-US">
                <a:latin typeface="Courier New" panose="02070309020205020404" pitchFamily="49" charset="0"/>
              </a:rPr>
              <a:t>$sp</a:t>
            </a:r>
            <a:r>
              <a:rPr lang="en-US"/>
              <a:t> is restored using </a:t>
            </a:r>
            <a:r>
              <a:rPr lang="en-US">
                <a:latin typeface="Courier New" panose="02070309020205020404" pitchFamily="49" charset="0"/>
              </a:rPr>
              <a:t>$fp</a:t>
            </a:r>
            <a:r>
              <a:rPr lang="en-US"/>
              <a:t> on a return</a:t>
            </a:r>
            <a:endParaRPr lang="en-US"/>
          </a:p>
        </p:txBody>
      </p:sp>
      <p:sp>
        <p:nvSpPr>
          <p:cNvPr id="440324" name="Line 4"/>
          <p:cNvSpPr>
            <a:spLocks noChangeShapeType="1"/>
          </p:cNvSpPr>
          <p:nvPr/>
        </p:nvSpPr>
        <p:spPr bwMode="auto">
          <a:xfrm>
            <a:off x="1295400" y="1676400"/>
            <a:ext cx="0" cy="3276600"/>
          </a:xfrm>
          <a:prstGeom prst="line">
            <a:avLst/>
          </a:prstGeom>
          <a:noFill/>
          <a:ln w="12700">
            <a:solidFill>
              <a:schemeClr val="tx1"/>
            </a:solidFill>
            <a:round/>
          </a:ln>
          <a:effectLst/>
        </p:spPr>
        <p:txBody>
          <a:bodyPr/>
          <a:lstStyle/>
          <a:p>
            <a:endParaRPr lang="en-US"/>
          </a:p>
        </p:txBody>
      </p:sp>
      <p:sp>
        <p:nvSpPr>
          <p:cNvPr id="440325" name="Line 5"/>
          <p:cNvSpPr>
            <a:spLocks noChangeShapeType="1"/>
          </p:cNvSpPr>
          <p:nvPr/>
        </p:nvSpPr>
        <p:spPr bwMode="auto">
          <a:xfrm>
            <a:off x="3581400" y="1676400"/>
            <a:ext cx="0" cy="3276600"/>
          </a:xfrm>
          <a:prstGeom prst="line">
            <a:avLst/>
          </a:prstGeom>
          <a:noFill/>
          <a:ln w="12700">
            <a:solidFill>
              <a:schemeClr val="tx1"/>
            </a:solidFill>
            <a:round/>
          </a:ln>
          <a:effectLst/>
        </p:spPr>
        <p:txBody>
          <a:bodyPr/>
          <a:lstStyle/>
          <a:p>
            <a:endParaRPr lang="en-US"/>
          </a:p>
        </p:txBody>
      </p:sp>
      <p:sp>
        <p:nvSpPr>
          <p:cNvPr id="440327" name="Text Box 7"/>
          <p:cNvSpPr txBox="1">
            <a:spLocks noChangeArrowheads="1"/>
          </p:cNvSpPr>
          <p:nvPr/>
        </p:nvSpPr>
        <p:spPr bwMode="auto">
          <a:xfrm>
            <a:off x="457200" y="4876800"/>
            <a:ext cx="1162050" cy="336550"/>
          </a:xfrm>
          <a:prstGeom prst="rect">
            <a:avLst/>
          </a:prstGeom>
          <a:noFill/>
          <a:ln w="12700">
            <a:noFill/>
            <a:miter lim="800000"/>
          </a:ln>
          <a:effectLst/>
        </p:spPr>
        <p:txBody>
          <a:bodyPr wrap="none">
            <a:spAutoFit/>
          </a:bodyPr>
          <a:lstStyle/>
          <a:p>
            <a:r>
              <a:rPr lang="en-US" sz="1600">
                <a:solidFill>
                  <a:schemeClr val="tx1"/>
                </a:solidFill>
                <a:latin typeface="Courier New" panose="02070309020205020404" pitchFamily="49" charset="0"/>
              </a:rPr>
              <a:t>low addr</a:t>
            </a:r>
            <a:endParaRPr lang="en-US" sz="1600">
              <a:solidFill>
                <a:schemeClr val="tx1"/>
              </a:solidFill>
              <a:latin typeface="Courier New" panose="02070309020205020404" pitchFamily="49" charset="0"/>
            </a:endParaRPr>
          </a:p>
        </p:txBody>
      </p:sp>
      <p:sp>
        <p:nvSpPr>
          <p:cNvPr id="440328" name="Text Box 8"/>
          <p:cNvSpPr txBox="1">
            <a:spLocks noChangeArrowheads="1"/>
          </p:cNvSpPr>
          <p:nvPr/>
        </p:nvSpPr>
        <p:spPr bwMode="auto">
          <a:xfrm>
            <a:off x="304800" y="1447800"/>
            <a:ext cx="1284288" cy="336550"/>
          </a:xfrm>
          <a:prstGeom prst="rect">
            <a:avLst/>
          </a:prstGeom>
          <a:noFill/>
          <a:ln w="12700">
            <a:noFill/>
            <a:miter lim="800000"/>
          </a:ln>
          <a:effectLst/>
        </p:spPr>
        <p:txBody>
          <a:bodyPr wrap="none">
            <a:spAutoFit/>
          </a:bodyPr>
          <a:lstStyle/>
          <a:p>
            <a:r>
              <a:rPr lang="en-US" sz="1600">
                <a:solidFill>
                  <a:schemeClr val="tx1"/>
                </a:solidFill>
                <a:latin typeface="Courier New" panose="02070309020205020404" pitchFamily="49" charset="0"/>
              </a:rPr>
              <a:t>high addr</a:t>
            </a:r>
            <a:endParaRPr lang="en-US" sz="1600">
              <a:solidFill>
                <a:schemeClr val="tx1"/>
              </a:solidFill>
              <a:latin typeface="Courier New" panose="02070309020205020404" pitchFamily="49" charset="0"/>
            </a:endParaRPr>
          </a:p>
        </p:txBody>
      </p:sp>
      <p:sp>
        <p:nvSpPr>
          <p:cNvPr id="440329" name="Text Box 9"/>
          <p:cNvSpPr txBox="1">
            <a:spLocks noChangeArrowheads="1"/>
          </p:cNvSpPr>
          <p:nvPr/>
        </p:nvSpPr>
        <p:spPr bwMode="auto">
          <a:xfrm>
            <a:off x="3733800" y="429101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$sp</a:t>
            </a:r>
            <a:endParaRPr lang="en-US">
              <a:solidFill>
                <a:schemeClr val="tx1"/>
              </a:solidFill>
              <a:latin typeface="Courier New" panose="02070309020205020404" pitchFamily="49" charset="0"/>
            </a:endParaRPr>
          </a:p>
        </p:txBody>
      </p:sp>
      <p:sp>
        <p:nvSpPr>
          <p:cNvPr id="440330" name="Line 10"/>
          <p:cNvSpPr>
            <a:spLocks noChangeShapeType="1"/>
          </p:cNvSpPr>
          <p:nvPr/>
        </p:nvSpPr>
        <p:spPr bwMode="auto">
          <a:xfrm flipH="1">
            <a:off x="3581400" y="4464050"/>
            <a:ext cx="228600" cy="0"/>
          </a:xfrm>
          <a:prstGeom prst="line">
            <a:avLst/>
          </a:prstGeom>
          <a:noFill/>
          <a:ln w="12700">
            <a:solidFill>
              <a:schemeClr val="tx1"/>
            </a:solidFill>
            <a:round/>
            <a:tailEnd type="triangle" w="med" len="med"/>
          </a:ln>
          <a:effectLst/>
        </p:spPr>
        <p:txBody>
          <a:bodyPr/>
          <a:lstStyle/>
          <a:p>
            <a:endParaRPr lang="en-US"/>
          </a:p>
        </p:txBody>
      </p:sp>
      <p:sp>
        <p:nvSpPr>
          <p:cNvPr id="440334" name="Text Box 14"/>
          <p:cNvSpPr txBox="1">
            <a:spLocks noChangeArrowheads="1"/>
          </p:cNvSpPr>
          <p:nvPr/>
        </p:nvSpPr>
        <p:spPr bwMode="auto">
          <a:xfrm>
            <a:off x="1295400" y="2149475"/>
            <a:ext cx="2286000" cy="593725"/>
          </a:xfrm>
          <a:prstGeom prst="rect">
            <a:avLst/>
          </a:prstGeom>
          <a:solidFill>
            <a:schemeClr val="folHlink"/>
          </a:solidFill>
          <a:ln w="12700">
            <a:solidFill>
              <a:schemeClr val="tx1"/>
            </a:solidFill>
            <a:miter lim="800000"/>
          </a:ln>
          <a:effectLst/>
        </p:spPr>
        <p:txBody>
          <a:bodyPr>
            <a:spAutoFit/>
          </a:bodyPr>
          <a:lstStyle/>
          <a:p>
            <a:r>
              <a:rPr lang="en-US" sz="1600">
                <a:solidFill>
                  <a:schemeClr val="tx1"/>
                </a:solidFill>
                <a:latin typeface="Courier New" panose="02070309020205020404" pitchFamily="49" charset="0"/>
              </a:rPr>
              <a:t>Saved argument regs (if any)</a:t>
            </a:r>
            <a:endParaRPr lang="en-US" sz="1600">
              <a:solidFill>
                <a:schemeClr val="tx1"/>
              </a:solidFill>
              <a:latin typeface="Courier New" panose="02070309020205020404" pitchFamily="49" charset="0"/>
            </a:endParaRPr>
          </a:p>
        </p:txBody>
      </p:sp>
      <p:sp>
        <p:nvSpPr>
          <p:cNvPr id="440336" name="Text Box 16"/>
          <p:cNvSpPr txBox="1">
            <a:spLocks noChangeArrowheads="1"/>
          </p:cNvSpPr>
          <p:nvPr/>
        </p:nvSpPr>
        <p:spPr bwMode="auto">
          <a:xfrm>
            <a:off x="1295400" y="2743200"/>
            <a:ext cx="2286000" cy="349250"/>
          </a:xfrm>
          <a:prstGeom prst="rect">
            <a:avLst/>
          </a:prstGeom>
          <a:solidFill>
            <a:srgbClr val="CCFFFF"/>
          </a:solidFill>
          <a:ln w="12700">
            <a:solidFill>
              <a:schemeClr val="tx1"/>
            </a:solidFill>
            <a:miter lim="800000"/>
          </a:ln>
          <a:effectLst/>
        </p:spPr>
        <p:txBody>
          <a:bodyPr>
            <a:spAutoFit/>
          </a:bodyPr>
          <a:lstStyle/>
          <a:p>
            <a:r>
              <a:rPr lang="en-US" sz="1600">
                <a:solidFill>
                  <a:schemeClr val="tx1"/>
                </a:solidFill>
                <a:latin typeface="Courier New" panose="02070309020205020404" pitchFamily="49" charset="0"/>
              </a:rPr>
              <a:t>Saved return addr</a:t>
            </a:r>
            <a:endParaRPr lang="en-US" sz="1600">
              <a:solidFill>
                <a:schemeClr val="tx1"/>
              </a:solidFill>
              <a:latin typeface="Courier New" panose="02070309020205020404" pitchFamily="49" charset="0"/>
            </a:endParaRPr>
          </a:p>
        </p:txBody>
      </p:sp>
      <p:sp>
        <p:nvSpPr>
          <p:cNvPr id="440337" name="Text Box 17"/>
          <p:cNvSpPr txBox="1">
            <a:spLocks noChangeArrowheads="1"/>
          </p:cNvSpPr>
          <p:nvPr/>
        </p:nvSpPr>
        <p:spPr bwMode="auto">
          <a:xfrm>
            <a:off x="1295400" y="3079750"/>
            <a:ext cx="2286000" cy="593725"/>
          </a:xfrm>
          <a:prstGeom prst="rect">
            <a:avLst/>
          </a:prstGeom>
          <a:solidFill>
            <a:srgbClr val="FFCCFF"/>
          </a:solidFill>
          <a:ln w="12700">
            <a:solidFill>
              <a:schemeClr val="tx1"/>
            </a:solidFill>
            <a:miter lim="800000"/>
          </a:ln>
          <a:effectLst/>
        </p:spPr>
        <p:txBody>
          <a:bodyPr>
            <a:spAutoFit/>
          </a:bodyPr>
          <a:lstStyle/>
          <a:p>
            <a:r>
              <a:rPr lang="en-US" sz="1600">
                <a:solidFill>
                  <a:schemeClr val="tx1"/>
                </a:solidFill>
                <a:latin typeface="Courier New" panose="02070309020205020404" pitchFamily="49" charset="0"/>
              </a:rPr>
              <a:t>Saved local regs (if any)</a:t>
            </a:r>
            <a:endParaRPr lang="en-US" sz="1600">
              <a:solidFill>
                <a:schemeClr val="tx1"/>
              </a:solidFill>
              <a:latin typeface="Courier New" panose="02070309020205020404" pitchFamily="49" charset="0"/>
            </a:endParaRPr>
          </a:p>
        </p:txBody>
      </p:sp>
      <p:sp>
        <p:nvSpPr>
          <p:cNvPr id="440338" name="Text Box 18"/>
          <p:cNvSpPr txBox="1">
            <a:spLocks noChangeArrowheads="1"/>
          </p:cNvSpPr>
          <p:nvPr/>
        </p:nvSpPr>
        <p:spPr bwMode="auto">
          <a:xfrm>
            <a:off x="1295400" y="3657600"/>
            <a:ext cx="2286000" cy="838200"/>
          </a:xfrm>
          <a:prstGeom prst="rect">
            <a:avLst/>
          </a:prstGeom>
          <a:solidFill>
            <a:srgbClr val="FFFF99"/>
          </a:solidFill>
          <a:ln w="12700">
            <a:solidFill>
              <a:schemeClr val="tx1"/>
            </a:solidFill>
            <a:miter lim="800000"/>
          </a:ln>
          <a:effectLst/>
        </p:spPr>
        <p:txBody>
          <a:bodyPr>
            <a:spAutoFit/>
          </a:bodyPr>
          <a:lstStyle/>
          <a:p>
            <a:r>
              <a:rPr lang="en-US" sz="1600">
                <a:solidFill>
                  <a:schemeClr val="tx1"/>
                </a:solidFill>
                <a:latin typeface="Courier New" panose="02070309020205020404" pitchFamily="49" charset="0"/>
              </a:rPr>
              <a:t>Local arrays &amp; structures (if any)</a:t>
            </a:r>
            <a:endParaRPr lang="en-US" sz="1600">
              <a:solidFill>
                <a:schemeClr val="tx1"/>
              </a:solidFill>
              <a:latin typeface="Courier New" panose="02070309020205020404" pitchFamily="49" charset="0"/>
            </a:endParaRPr>
          </a:p>
        </p:txBody>
      </p:sp>
      <p:sp>
        <p:nvSpPr>
          <p:cNvPr id="440339" name="Text Box 19"/>
          <p:cNvSpPr txBox="1">
            <a:spLocks noChangeArrowheads="1"/>
          </p:cNvSpPr>
          <p:nvPr/>
        </p:nvSpPr>
        <p:spPr bwMode="auto">
          <a:xfrm>
            <a:off x="3733800" y="2036763"/>
            <a:ext cx="593725" cy="366712"/>
          </a:xfrm>
          <a:prstGeom prst="rect">
            <a:avLst/>
          </a:prstGeom>
          <a:noFill/>
          <a:ln w="12700">
            <a:noFill/>
            <a:miter lim="800000"/>
          </a:ln>
          <a:effectLst/>
        </p:spPr>
        <p:txBody>
          <a:bodyPr wrap="none">
            <a:spAutoFit/>
          </a:bodyPr>
          <a:lstStyle/>
          <a:p>
            <a:r>
              <a:rPr lang="en-US">
                <a:solidFill>
                  <a:schemeClr val="tx1"/>
                </a:solidFill>
                <a:latin typeface="Courier New" panose="02070309020205020404" pitchFamily="49" charset="0"/>
              </a:rPr>
              <a:t>$fp</a:t>
            </a:r>
            <a:endParaRPr lang="en-US">
              <a:solidFill>
                <a:schemeClr val="tx1"/>
              </a:solidFill>
              <a:latin typeface="Courier New" panose="02070309020205020404" pitchFamily="49" charset="0"/>
            </a:endParaRPr>
          </a:p>
        </p:txBody>
      </p:sp>
      <p:sp>
        <p:nvSpPr>
          <p:cNvPr id="440340" name="Line 20"/>
          <p:cNvSpPr>
            <a:spLocks noChangeShapeType="1"/>
          </p:cNvSpPr>
          <p:nvPr/>
        </p:nvSpPr>
        <p:spPr bwMode="auto">
          <a:xfrm flipH="1">
            <a:off x="3581400" y="2209800"/>
            <a:ext cx="228600" cy="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533400" y="304800"/>
            <a:ext cx="2223366" cy="426142"/>
          </a:xfrm>
          <a:noFill/>
        </p:spPr>
        <p:txBody>
          <a:bodyPr wrap="none"/>
          <a:lstStyle/>
          <a:p>
            <a:r>
              <a:rPr lang="en-US" dirty="0" smtClean="0"/>
              <a:t>MIPS-32 ISA</a:t>
            </a:r>
            <a:endParaRPr lang="en-US" dirty="0"/>
          </a:p>
        </p:txBody>
      </p:sp>
      <p:sp>
        <p:nvSpPr>
          <p:cNvPr id="517123" name="Rectangle 3"/>
          <p:cNvSpPr>
            <a:spLocks noGrp="1" noChangeArrowheads="1"/>
          </p:cNvSpPr>
          <p:nvPr>
            <p:ph type="body" idx="1"/>
          </p:nvPr>
        </p:nvSpPr>
        <p:spPr>
          <a:xfrm>
            <a:off x="774700" y="1028700"/>
            <a:ext cx="5448300" cy="3023520"/>
          </a:xfrm>
          <a:noFill/>
        </p:spPr>
        <p:txBody>
          <a:bodyPr/>
          <a:lstStyle/>
          <a:p>
            <a:pPr marL="342900" indent="-342900">
              <a:lnSpc>
                <a:spcPct val="86000"/>
              </a:lnSpc>
            </a:pPr>
            <a:r>
              <a:rPr lang="en-US" dirty="0"/>
              <a:t>Instruction Categories</a:t>
            </a:r>
            <a:endParaRPr lang="en-US" dirty="0"/>
          </a:p>
          <a:p>
            <a:pPr marL="800100" lvl="1" indent="-342900"/>
            <a:r>
              <a:rPr lang="en-US" dirty="0"/>
              <a:t>Computational </a:t>
            </a:r>
            <a:endParaRPr lang="en-US" dirty="0"/>
          </a:p>
          <a:p>
            <a:pPr marL="800100" lvl="1" indent="-342900"/>
            <a:r>
              <a:rPr lang="en-US" dirty="0"/>
              <a:t>Load/Store</a:t>
            </a:r>
            <a:endParaRPr lang="en-US" dirty="0"/>
          </a:p>
          <a:p>
            <a:pPr marL="800100" lvl="1" indent="-342900"/>
            <a:r>
              <a:rPr lang="en-US" dirty="0"/>
              <a:t>Jump and Branch</a:t>
            </a:r>
            <a:endParaRPr lang="en-US" dirty="0"/>
          </a:p>
          <a:p>
            <a:pPr marL="800100" lvl="1" indent="-342900"/>
            <a:r>
              <a:rPr lang="en-US" dirty="0"/>
              <a:t>Floating Point</a:t>
            </a:r>
            <a:endParaRPr lang="en-US" dirty="0"/>
          </a:p>
          <a:p>
            <a:pPr marL="1257300" lvl="2" indent="-342900"/>
            <a:r>
              <a:rPr lang="en-US" dirty="0"/>
              <a:t>coprocessor</a:t>
            </a:r>
            <a:endParaRPr lang="en-US" dirty="0"/>
          </a:p>
          <a:p>
            <a:pPr marL="800100" lvl="1" indent="-342900"/>
            <a:r>
              <a:rPr lang="en-US" dirty="0"/>
              <a:t>Memory Management</a:t>
            </a:r>
            <a:endParaRPr lang="en-US" dirty="0"/>
          </a:p>
          <a:p>
            <a:pPr marL="800100" lvl="1" indent="-342900"/>
            <a:r>
              <a:rPr lang="en-US" dirty="0"/>
              <a:t>Special</a:t>
            </a:r>
            <a:endParaRPr lang="en-US" dirty="0"/>
          </a:p>
        </p:txBody>
      </p:sp>
      <p:sp>
        <p:nvSpPr>
          <p:cNvPr id="517124" name="Rectangle 4"/>
          <p:cNvSpPr>
            <a:spLocks noChangeArrowheads="1"/>
          </p:cNvSpPr>
          <p:nvPr/>
        </p:nvSpPr>
        <p:spPr bwMode="auto">
          <a:xfrm>
            <a:off x="5518150" y="1301750"/>
            <a:ext cx="1993900" cy="1638300"/>
          </a:xfrm>
          <a:prstGeom prst="rect">
            <a:avLst/>
          </a:prstGeom>
          <a:noFill/>
          <a:ln w="12700">
            <a:solidFill>
              <a:schemeClr val="tx1"/>
            </a:solidFill>
            <a:miter lim="800000"/>
          </a:ln>
          <a:effectLst/>
        </p:spPr>
        <p:txBody>
          <a:bodyPr wrap="none" anchor="ctr"/>
          <a:lstStyle/>
          <a:p>
            <a:endParaRPr lang="en-US"/>
          </a:p>
        </p:txBody>
      </p:sp>
      <p:sp>
        <p:nvSpPr>
          <p:cNvPr id="517125" name="Rectangle 5"/>
          <p:cNvSpPr>
            <a:spLocks noChangeArrowheads="1"/>
          </p:cNvSpPr>
          <p:nvPr/>
        </p:nvSpPr>
        <p:spPr bwMode="auto">
          <a:xfrm>
            <a:off x="5892800" y="1670050"/>
            <a:ext cx="1041400" cy="2841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R0 - R31</a:t>
            </a:r>
            <a:endParaRPr lang="en-US" b="1">
              <a:solidFill>
                <a:schemeClr val="tx1"/>
              </a:solidFill>
            </a:endParaRPr>
          </a:p>
        </p:txBody>
      </p:sp>
      <p:sp>
        <p:nvSpPr>
          <p:cNvPr id="517126" name="Rectangle 6"/>
          <p:cNvSpPr>
            <a:spLocks noChangeArrowheads="1"/>
          </p:cNvSpPr>
          <p:nvPr/>
        </p:nvSpPr>
        <p:spPr bwMode="auto">
          <a:xfrm>
            <a:off x="5518150" y="3028950"/>
            <a:ext cx="1993900" cy="241300"/>
          </a:xfrm>
          <a:prstGeom prst="rect">
            <a:avLst/>
          </a:prstGeom>
          <a:noFill/>
          <a:ln w="12700">
            <a:solidFill>
              <a:schemeClr val="tx1"/>
            </a:solidFill>
            <a:miter lim="800000"/>
          </a:ln>
          <a:effectLst/>
        </p:spPr>
        <p:txBody>
          <a:bodyPr wrap="none" anchor="ctr"/>
          <a:lstStyle/>
          <a:p>
            <a:endParaRPr lang="en-US"/>
          </a:p>
        </p:txBody>
      </p:sp>
      <p:sp>
        <p:nvSpPr>
          <p:cNvPr id="517127" name="Rectangle 7"/>
          <p:cNvSpPr>
            <a:spLocks noChangeArrowheads="1"/>
          </p:cNvSpPr>
          <p:nvPr/>
        </p:nvSpPr>
        <p:spPr bwMode="auto">
          <a:xfrm>
            <a:off x="5518150" y="3333750"/>
            <a:ext cx="1993900" cy="241300"/>
          </a:xfrm>
          <a:prstGeom prst="rect">
            <a:avLst/>
          </a:prstGeom>
          <a:noFill/>
          <a:ln w="12700">
            <a:solidFill>
              <a:schemeClr val="tx1"/>
            </a:solidFill>
            <a:miter lim="800000"/>
          </a:ln>
          <a:effectLst/>
        </p:spPr>
        <p:txBody>
          <a:bodyPr wrap="none" anchor="ctr"/>
          <a:lstStyle/>
          <a:p>
            <a:endParaRPr lang="en-US"/>
          </a:p>
        </p:txBody>
      </p:sp>
      <p:sp>
        <p:nvSpPr>
          <p:cNvPr id="517128" name="Rectangle 8"/>
          <p:cNvSpPr>
            <a:spLocks noChangeArrowheads="1"/>
          </p:cNvSpPr>
          <p:nvPr/>
        </p:nvSpPr>
        <p:spPr bwMode="auto">
          <a:xfrm>
            <a:off x="5518150" y="3663950"/>
            <a:ext cx="1993900" cy="241300"/>
          </a:xfrm>
          <a:prstGeom prst="rect">
            <a:avLst/>
          </a:prstGeom>
          <a:noFill/>
          <a:ln w="12700">
            <a:solidFill>
              <a:schemeClr val="tx1"/>
            </a:solidFill>
            <a:miter lim="800000"/>
          </a:ln>
          <a:effectLst/>
        </p:spPr>
        <p:txBody>
          <a:bodyPr wrap="none" anchor="ctr"/>
          <a:lstStyle/>
          <a:p>
            <a:endParaRPr lang="en-US"/>
          </a:p>
        </p:txBody>
      </p:sp>
      <p:sp>
        <p:nvSpPr>
          <p:cNvPr id="517129" name="Rectangle 9"/>
          <p:cNvSpPr>
            <a:spLocks noChangeArrowheads="1"/>
          </p:cNvSpPr>
          <p:nvPr/>
        </p:nvSpPr>
        <p:spPr bwMode="auto">
          <a:xfrm>
            <a:off x="6229350" y="3016250"/>
            <a:ext cx="457200" cy="2968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PC</a:t>
            </a:r>
            <a:endParaRPr lang="en-US" b="1">
              <a:solidFill>
                <a:schemeClr val="tx1"/>
              </a:solidFill>
            </a:endParaRPr>
          </a:p>
        </p:txBody>
      </p:sp>
      <p:sp>
        <p:nvSpPr>
          <p:cNvPr id="517130" name="Rectangle 10"/>
          <p:cNvSpPr>
            <a:spLocks noChangeArrowheads="1"/>
          </p:cNvSpPr>
          <p:nvPr/>
        </p:nvSpPr>
        <p:spPr bwMode="auto">
          <a:xfrm>
            <a:off x="6229350" y="3321050"/>
            <a:ext cx="368300" cy="2968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HI</a:t>
            </a:r>
            <a:endParaRPr lang="en-US" b="1">
              <a:solidFill>
                <a:schemeClr val="tx1"/>
              </a:solidFill>
            </a:endParaRPr>
          </a:p>
        </p:txBody>
      </p:sp>
      <p:sp>
        <p:nvSpPr>
          <p:cNvPr id="517131" name="Rectangle 11"/>
          <p:cNvSpPr>
            <a:spLocks noChangeArrowheads="1"/>
          </p:cNvSpPr>
          <p:nvPr/>
        </p:nvSpPr>
        <p:spPr bwMode="auto">
          <a:xfrm>
            <a:off x="6229350" y="3676650"/>
            <a:ext cx="457200" cy="296863"/>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LO</a:t>
            </a:r>
            <a:endParaRPr lang="en-US" b="1">
              <a:solidFill>
                <a:schemeClr val="tx1"/>
              </a:solidFill>
            </a:endParaRPr>
          </a:p>
        </p:txBody>
      </p:sp>
      <p:sp>
        <p:nvSpPr>
          <p:cNvPr id="517157" name="Rectangle 37"/>
          <p:cNvSpPr>
            <a:spLocks noChangeArrowheads="1"/>
          </p:cNvSpPr>
          <p:nvPr/>
        </p:nvSpPr>
        <p:spPr bwMode="auto">
          <a:xfrm>
            <a:off x="5867400" y="914400"/>
            <a:ext cx="1146175" cy="363538"/>
          </a:xfrm>
          <a:prstGeom prst="rect">
            <a:avLst/>
          </a:prstGeom>
          <a:noFill/>
          <a:ln w="12700">
            <a:noFill/>
            <a:miter lim="800000"/>
          </a:ln>
          <a:effectLst/>
        </p:spPr>
        <p:txBody>
          <a:bodyPr wrap="none" lIns="90488" tIns="44450" rIns="90488" bIns="44450">
            <a:spAutoFit/>
          </a:bodyPr>
          <a:lstStyle/>
          <a:p>
            <a:r>
              <a:rPr lang="en-US">
                <a:solidFill>
                  <a:schemeClr val="tx1"/>
                </a:solidFill>
              </a:rPr>
              <a:t>Registers</a:t>
            </a:r>
            <a:endParaRPr lang="en-US">
              <a:solidFill>
                <a:schemeClr val="tx1"/>
              </a:solidFill>
            </a:endParaRPr>
          </a:p>
        </p:txBody>
      </p:sp>
      <p:grpSp>
        <p:nvGrpSpPr>
          <p:cNvPr id="2" name="Group 42"/>
          <p:cNvGrpSpPr/>
          <p:nvPr/>
        </p:nvGrpSpPr>
        <p:grpSpPr bwMode="auto">
          <a:xfrm>
            <a:off x="819150" y="4362450"/>
            <a:ext cx="7553325" cy="1885950"/>
            <a:chOff x="516" y="2748"/>
            <a:chExt cx="4758" cy="1188"/>
          </a:xfrm>
        </p:grpSpPr>
        <p:sp>
          <p:nvSpPr>
            <p:cNvPr id="517132" name="Rectangle 12"/>
            <p:cNvSpPr>
              <a:spLocks noChangeArrowheads="1"/>
            </p:cNvSpPr>
            <p:nvPr/>
          </p:nvSpPr>
          <p:spPr bwMode="auto">
            <a:xfrm>
              <a:off x="672" y="3061"/>
              <a:ext cx="792" cy="216"/>
            </a:xfrm>
            <a:prstGeom prst="rect">
              <a:avLst/>
            </a:prstGeom>
            <a:noFill/>
            <a:ln w="12700">
              <a:solidFill>
                <a:schemeClr val="tx1"/>
              </a:solidFill>
              <a:miter lim="800000"/>
            </a:ln>
            <a:effectLst/>
          </p:spPr>
          <p:txBody>
            <a:bodyPr wrap="none" anchor="ctr"/>
            <a:lstStyle/>
            <a:p>
              <a:endParaRPr lang="en-US"/>
            </a:p>
          </p:txBody>
        </p:sp>
        <p:sp>
          <p:nvSpPr>
            <p:cNvPr id="517133" name="Rectangle 13"/>
            <p:cNvSpPr>
              <a:spLocks noChangeArrowheads="1"/>
            </p:cNvSpPr>
            <p:nvPr/>
          </p:nvSpPr>
          <p:spPr bwMode="auto">
            <a:xfrm>
              <a:off x="864" y="3085"/>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34" name="Rectangle 14"/>
            <p:cNvSpPr>
              <a:spLocks noChangeArrowheads="1"/>
            </p:cNvSpPr>
            <p:nvPr/>
          </p:nvSpPr>
          <p:spPr bwMode="auto">
            <a:xfrm>
              <a:off x="1472" y="3061"/>
              <a:ext cx="600" cy="216"/>
            </a:xfrm>
            <a:prstGeom prst="rect">
              <a:avLst/>
            </a:prstGeom>
            <a:noFill/>
            <a:ln w="12700">
              <a:solidFill>
                <a:schemeClr val="tx1"/>
              </a:solidFill>
              <a:miter lim="800000"/>
            </a:ln>
            <a:effectLst/>
          </p:spPr>
          <p:txBody>
            <a:bodyPr wrap="none" anchor="ctr"/>
            <a:lstStyle/>
            <a:p>
              <a:endParaRPr lang="en-US"/>
            </a:p>
          </p:txBody>
        </p:sp>
        <p:sp>
          <p:nvSpPr>
            <p:cNvPr id="517135" name="Rectangle 15"/>
            <p:cNvSpPr>
              <a:spLocks noChangeArrowheads="1"/>
            </p:cNvSpPr>
            <p:nvPr/>
          </p:nvSpPr>
          <p:spPr bwMode="auto">
            <a:xfrm>
              <a:off x="2080" y="3061"/>
              <a:ext cx="600" cy="216"/>
            </a:xfrm>
            <a:prstGeom prst="rect">
              <a:avLst/>
            </a:prstGeom>
            <a:noFill/>
            <a:ln w="12700">
              <a:solidFill>
                <a:schemeClr val="tx1"/>
              </a:solidFill>
              <a:miter lim="800000"/>
            </a:ln>
            <a:effectLst/>
          </p:spPr>
          <p:txBody>
            <a:bodyPr wrap="none" anchor="ctr"/>
            <a:lstStyle/>
            <a:p>
              <a:endParaRPr lang="en-US"/>
            </a:p>
          </p:txBody>
        </p:sp>
        <p:sp>
          <p:nvSpPr>
            <p:cNvPr id="517136" name="Rectangle 16"/>
            <p:cNvSpPr>
              <a:spLocks noChangeArrowheads="1"/>
            </p:cNvSpPr>
            <p:nvPr/>
          </p:nvSpPr>
          <p:spPr bwMode="auto">
            <a:xfrm>
              <a:off x="672" y="3365"/>
              <a:ext cx="792" cy="216"/>
            </a:xfrm>
            <a:prstGeom prst="rect">
              <a:avLst/>
            </a:prstGeom>
            <a:noFill/>
            <a:ln w="12700">
              <a:solidFill>
                <a:schemeClr val="tx1"/>
              </a:solidFill>
              <a:miter lim="800000"/>
            </a:ln>
            <a:effectLst/>
          </p:spPr>
          <p:txBody>
            <a:bodyPr wrap="none" anchor="ctr"/>
            <a:lstStyle/>
            <a:p>
              <a:endParaRPr lang="en-US"/>
            </a:p>
          </p:txBody>
        </p:sp>
        <p:sp>
          <p:nvSpPr>
            <p:cNvPr id="517137" name="Rectangle 17"/>
            <p:cNvSpPr>
              <a:spLocks noChangeArrowheads="1"/>
            </p:cNvSpPr>
            <p:nvPr/>
          </p:nvSpPr>
          <p:spPr bwMode="auto">
            <a:xfrm>
              <a:off x="864" y="3389"/>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38" name="Rectangle 18"/>
            <p:cNvSpPr>
              <a:spLocks noChangeArrowheads="1"/>
            </p:cNvSpPr>
            <p:nvPr/>
          </p:nvSpPr>
          <p:spPr bwMode="auto">
            <a:xfrm>
              <a:off x="1472" y="3365"/>
              <a:ext cx="600" cy="216"/>
            </a:xfrm>
            <a:prstGeom prst="rect">
              <a:avLst/>
            </a:prstGeom>
            <a:noFill/>
            <a:ln w="12700">
              <a:solidFill>
                <a:schemeClr val="tx1"/>
              </a:solidFill>
              <a:miter lim="800000"/>
            </a:ln>
            <a:effectLst/>
          </p:spPr>
          <p:txBody>
            <a:bodyPr wrap="none" anchor="ctr"/>
            <a:lstStyle/>
            <a:p>
              <a:endParaRPr lang="en-US"/>
            </a:p>
          </p:txBody>
        </p:sp>
        <p:sp>
          <p:nvSpPr>
            <p:cNvPr id="517139" name="Rectangle 19"/>
            <p:cNvSpPr>
              <a:spLocks noChangeArrowheads="1"/>
            </p:cNvSpPr>
            <p:nvPr/>
          </p:nvSpPr>
          <p:spPr bwMode="auto">
            <a:xfrm>
              <a:off x="2080" y="3365"/>
              <a:ext cx="600" cy="216"/>
            </a:xfrm>
            <a:prstGeom prst="rect">
              <a:avLst/>
            </a:prstGeom>
            <a:noFill/>
            <a:ln w="12700">
              <a:solidFill>
                <a:schemeClr val="tx1"/>
              </a:solidFill>
              <a:miter lim="800000"/>
            </a:ln>
            <a:effectLst/>
          </p:spPr>
          <p:txBody>
            <a:bodyPr wrap="none" anchor="ctr"/>
            <a:lstStyle/>
            <a:p>
              <a:endParaRPr lang="en-US"/>
            </a:p>
          </p:txBody>
        </p:sp>
        <p:sp>
          <p:nvSpPr>
            <p:cNvPr id="517140" name="Rectangle 20"/>
            <p:cNvSpPr>
              <a:spLocks noChangeArrowheads="1"/>
            </p:cNvSpPr>
            <p:nvPr/>
          </p:nvSpPr>
          <p:spPr bwMode="auto">
            <a:xfrm>
              <a:off x="2688" y="3365"/>
              <a:ext cx="1880" cy="216"/>
            </a:xfrm>
            <a:prstGeom prst="rect">
              <a:avLst/>
            </a:prstGeom>
            <a:noFill/>
            <a:ln w="12700">
              <a:solidFill>
                <a:schemeClr val="tx1"/>
              </a:solidFill>
              <a:miter lim="800000"/>
            </a:ln>
            <a:effectLst/>
          </p:spPr>
          <p:txBody>
            <a:bodyPr wrap="none" anchor="ctr"/>
            <a:lstStyle/>
            <a:p>
              <a:endParaRPr lang="en-US"/>
            </a:p>
          </p:txBody>
        </p:sp>
        <p:sp>
          <p:nvSpPr>
            <p:cNvPr id="517141" name="Rectangle 21"/>
            <p:cNvSpPr>
              <a:spLocks noChangeArrowheads="1"/>
            </p:cNvSpPr>
            <p:nvPr/>
          </p:nvSpPr>
          <p:spPr bwMode="auto">
            <a:xfrm>
              <a:off x="672" y="3685"/>
              <a:ext cx="792" cy="216"/>
            </a:xfrm>
            <a:prstGeom prst="rect">
              <a:avLst/>
            </a:prstGeom>
            <a:noFill/>
            <a:ln w="12700">
              <a:solidFill>
                <a:schemeClr val="tx1"/>
              </a:solidFill>
              <a:miter lim="800000"/>
            </a:ln>
            <a:effectLst/>
          </p:spPr>
          <p:txBody>
            <a:bodyPr wrap="none" anchor="ctr"/>
            <a:lstStyle/>
            <a:p>
              <a:endParaRPr lang="en-US"/>
            </a:p>
          </p:txBody>
        </p:sp>
        <p:sp>
          <p:nvSpPr>
            <p:cNvPr id="517142" name="Rectangle 22"/>
            <p:cNvSpPr>
              <a:spLocks noChangeArrowheads="1"/>
            </p:cNvSpPr>
            <p:nvPr/>
          </p:nvSpPr>
          <p:spPr bwMode="auto">
            <a:xfrm>
              <a:off x="864" y="3709"/>
              <a:ext cx="259" cy="181"/>
            </a:xfrm>
            <a:prstGeom prst="rect">
              <a:avLst/>
            </a:prstGeom>
            <a:noFill/>
            <a:ln w="12700">
              <a:noFill/>
              <a:miter lim="800000"/>
            </a:ln>
            <a:effectLst/>
          </p:spPr>
          <p:txBody>
            <a:bodyPr wrap="none" lIns="63500" tIns="25400" rIns="63500" bIns="25400">
              <a:spAutoFit/>
            </a:bodyPr>
            <a:lstStyle/>
            <a:p>
              <a:pPr>
                <a:lnSpc>
                  <a:spcPct val="85000"/>
                </a:lnSpc>
              </a:pPr>
              <a:r>
                <a:rPr lang="en-US" b="1" dirty="0" smtClean="0">
                  <a:solidFill>
                    <a:schemeClr val="tx1"/>
                  </a:solidFill>
                </a:rPr>
                <a:t>op</a:t>
              </a:r>
              <a:endParaRPr lang="en-US" b="1" dirty="0">
                <a:solidFill>
                  <a:schemeClr val="tx1"/>
                </a:solidFill>
              </a:endParaRPr>
            </a:p>
          </p:txBody>
        </p:sp>
        <p:sp>
          <p:nvSpPr>
            <p:cNvPr id="517143" name="Rectangle 23"/>
            <p:cNvSpPr>
              <a:spLocks noChangeArrowheads="1"/>
            </p:cNvSpPr>
            <p:nvPr/>
          </p:nvSpPr>
          <p:spPr bwMode="auto">
            <a:xfrm>
              <a:off x="1472" y="3685"/>
              <a:ext cx="3096" cy="216"/>
            </a:xfrm>
            <a:prstGeom prst="rect">
              <a:avLst/>
            </a:prstGeom>
            <a:noFill/>
            <a:ln w="12700">
              <a:solidFill>
                <a:schemeClr val="tx1"/>
              </a:solidFill>
              <a:miter lim="800000"/>
            </a:ln>
            <a:effectLst/>
          </p:spPr>
          <p:txBody>
            <a:bodyPr wrap="none" anchor="ctr"/>
            <a:lstStyle/>
            <a:p>
              <a:endParaRPr lang="en-US"/>
            </a:p>
          </p:txBody>
        </p:sp>
        <p:sp>
          <p:nvSpPr>
            <p:cNvPr id="517144" name="Rectangle 24"/>
            <p:cNvSpPr>
              <a:spLocks noChangeArrowheads="1"/>
            </p:cNvSpPr>
            <p:nvPr/>
          </p:nvSpPr>
          <p:spPr bwMode="auto">
            <a:xfrm>
              <a:off x="2688" y="3061"/>
              <a:ext cx="600" cy="216"/>
            </a:xfrm>
            <a:prstGeom prst="rect">
              <a:avLst/>
            </a:prstGeom>
            <a:noFill/>
            <a:ln w="12700">
              <a:solidFill>
                <a:schemeClr val="tx1"/>
              </a:solidFill>
              <a:miter lim="800000"/>
            </a:ln>
            <a:effectLst/>
          </p:spPr>
          <p:txBody>
            <a:bodyPr wrap="none" anchor="ctr"/>
            <a:lstStyle/>
            <a:p>
              <a:endParaRPr lang="en-US"/>
            </a:p>
          </p:txBody>
        </p:sp>
        <p:sp>
          <p:nvSpPr>
            <p:cNvPr id="517145" name="Rectangle 25"/>
            <p:cNvSpPr>
              <a:spLocks noChangeArrowheads="1"/>
            </p:cNvSpPr>
            <p:nvPr/>
          </p:nvSpPr>
          <p:spPr bwMode="auto">
            <a:xfrm>
              <a:off x="3296" y="3061"/>
              <a:ext cx="600" cy="216"/>
            </a:xfrm>
            <a:prstGeom prst="rect">
              <a:avLst/>
            </a:prstGeom>
            <a:noFill/>
            <a:ln w="12700">
              <a:solidFill>
                <a:schemeClr val="tx1"/>
              </a:solidFill>
              <a:miter lim="800000"/>
            </a:ln>
            <a:effectLst/>
          </p:spPr>
          <p:txBody>
            <a:bodyPr wrap="none" anchor="ctr"/>
            <a:lstStyle/>
            <a:p>
              <a:endParaRPr lang="en-US"/>
            </a:p>
          </p:txBody>
        </p:sp>
        <p:sp>
          <p:nvSpPr>
            <p:cNvPr id="517146" name="Rectangle 26"/>
            <p:cNvSpPr>
              <a:spLocks noChangeArrowheads="1"/>
            </p:cNvSpPr>
            <p:nvPr/>
          </p:nvSpPr>
          <p:spPr bwMode="auto">
            <a:xfrm>
              <a:off x="3904" y="3061"/>
              <a:ext cx="664" cy="216"/>
            </a:xfrm>
            <a:prstGeom prst="rect">
              <a:avLst/>
            </a:prstGeom>
            <a:noFill/>
            <a:ln w="12700">
              <a:solidFill>
                <a:schemeClr val="tx1"/>
              </a:solidFill>
              <a:miter lim="800000"/>
            </a:ln>
            <a:effectLst/>
          </p:spPr>
          <p:txBody>
            <a:bodyPr wrap="none" anchor="ctr"/>
            <a:lstStyle/>
            <a:p>
              <a:endParaRPr lang="en-US"/>
            </a:p>
          </p:txBody>
        </p:sp>
        <p:sp>
          <p:nvSpPr>
            <p:cNvPr id="517147" name="Rectangle 27"/>
            <p:cNvSpPr>
              <a:spLocks noChangeArrowheads="1"/>
            </p:cNvSpPr>
            <p:nvPr/>
          </p:nvSpPr>
          <p:spPr bwMode="auto">
            <a:xfrm>
              <a:off x="1552" y="3085"/>
              <a:ext cx="21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rs</a:t>
              </a:r>
              <a:endParaRPr lang="en-US" b="1">
                <a:solidFill>
                  <a:schemeClr val="tx1"/>
                </a:solidFill>
              </a:endParaRPr>
            </a:p>
          </p:txBody>
        </p:sp>
        <p:sp>
          <p:nvSpPr>
            <p:cNvPr id="517148" name="Rectangle 28"/>
            <p:cNvSpPr>
              <a:spLocks noChangeArrowheads="1"/>
            </p:cNvSpPr>
            <p:nvPr/>
          </p:nvSpPr>
          <p:spPr bwMode="auto">
            <a:xfrm>
              <a:off x="2208" y="3101"/>
              <a:ext cx="18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rt</a:t>
              </a:r>
              <a:endParaRPr lang="en-US" b="1">
                <a:solidFill>
                  <a:schemeClr val="tx1"/>
                </a:solidFill>
              </a:endParaRPr>
            </a:p>
          </p:txBody>
        </p:sp>
        <p:sp>
          <p:nvSpPr>
            <p:cNvPr id="517149" name="Rectangle 29"/>
            <p:cNvSpPr>
              <a:spLocks noChangeArrowheads="1"/>
            </p:cNvSpPr>
            <p:nvPr/>
          </p:nvSpPr>
          <p:spPr bwMode="auto">
            <a:xfrm>
              <a:off x="2832" y="3085"/>
              <a:ext cx="22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rd</a:t>
              </a:r>
              <a:endParaRPr lang="en-US" b="1">
                <a:solidFill>
                  <a:schemeClr val="tx1"/>
                </a:solidFill>
              </a:endParaRPr>
            </a:p>
          </p:txBody>
        </p:sp>
        <p:sp>
          <p:nvSpPr>
            <p:cNvPr id="517150" name="Rectangle 30"/>
            <p:cNvSpPr>
              <a:spLocks noChangeArrowheads="1"/>
            </p:cNvSpPr>
            <p:nvPr/>
          </p:nvSpPr>
          <p:spPr bwMode="auto">
            <a:xfrm>
              <a:off x="3408" y="3085"/>
              <a:ext cx="240"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sa</a:t>
              </a:r>
              <a:endParaRPr lang="en-US" b="1">
                <a:solidFill>
                  <a:schemeClr val="tx1"/>
                </a:solidFill>
              </a:endParaRPr>
            </a:p>
          </p:txBody>
        </p:sp>
        <p:sp>
          <p:nvSpPr>
            <p:cNvPr id="517151" name="Rectangle 31"/>
            <p:cNvSpPr>
              <a:spLocks noChangeArrowheads="1"/>
            </p:cNvSpPr>
            <p:nvPr/>
          </p:nvSpPr>
          <p:spPr bwMode="auto">
            <a:xfrm>
              <a:off x="3984" y="3085"/>
              <a:ext cx="432"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funct</a:t>
              </a:r>
              <a:endParaRPr lang="en-US" b="1">
                <a:solidFill>
                  <a:schemeClr val="tx1"/>
                </a:solidFill>
              </a:endParaRPr>
            </a:p>
          </p:txBody>
        </p:sp>
        <p:sp>
          <p:nvSpPr>
            <p:cNvPr id="517152" name="Rectangle 32"/>
            <p:cNvSpPr>
              <a:spLocks noChangeArrowheads="1"/>
            </p:cNvSpPr>
            <p:nvPr/>
          </p:nvSpPr>
          <p:spPr bwMode="auto">
            <a:xfrm>
              <a:off x="1568" y="3389"/>
              <a:ext cx="21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rs</a:t>
              </a:r>
              <a:endParaRPr lang="en-US" b="1">
                <a:solidFill>
                  <a:schemeClr val="tx1"/>
                </a:solidFill>
              </a:endParaRPr>
            </a:p>
          </p:txBody>
        </p:sp>
        <p:sp>
          <p:nvSpPr>
            <p:cNvPr id="517153" name="Rectangle 33"/>
            <p:cNvSpPr>
              <a:spLocks noChangeArrowheads="1"/>
            </p:cNvSpPr>
            <p:nvPr/>
          </p:nvSpPr>
          <p:spPr bwMode="auto">
            <a:xfrm>
              <a:off x="2224" y="3405"/>
              <a:ext cx="18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rt</a:t>
              </a:r>
              <a:endParaRPr lang="en-US" b="1">
                <a:solidFill>
                  <a:schemeClr val="tx1"/>
                </a:solidFill>
              </a:endParaRPr>
            </a:p>
          </p:txBody>
        </p:sp>
        <p:sp>
          <p:nvSpPr>
            <p:cNvPr id="517154" name="Rectangle 34"/>
            <p:cNvSpPr>
              <a:spLocks noChangeArrowheads="1"/>
            </p:cNvSpPr>
            <p:nvPr/>
          </p:nvSpPr>
          <p:spPr bwMode="auto">
            <a:xfrm>
              <a:off x="2928" y="3421"/>
              <a:ext cx="792"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immediate</a:t>
              </a:r>
              <a:endParaRPr lang="en-US" b="1">
                <a:solidFill>
                  <a:schemeClr val="tx1"/>
                </a:solidFill>
              </a:endParaRPr>
            </a:p>
          </p:txBody>
        </p:sp>
        <p:sp>
          <p:nvSpPr>
            <p:cNvPr id="517155" name="Rectangle 35"/>
            <p:cNvSpPr>
              <a:spLocks noChangeArrowheads="1"/>
            </p:cNvSpPr>
            <p:nvPr/>
          </p:nvSpPr>
          <p:spPr bwMode="auto">
            <a:xfrm>
              <a:off x="2288" y="3757"/>
              <a:ext cx="864"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jump target</a:t>
              </a:r>
              <a:endParaRPr lang="en-US" b="1">
                <a:solidFill>
                  <a:schemeClr val="tx1"/>
                </a:solidFill>
              </a:endParaRPr>
            </a:p>
          </p:txBody>
        </p:sp>
        <p:sp>
          <p:nvSpPr>
            <p:cNvPr id="517156" name="Rectangle 36"/>
            <p:cNvSpPr>
              <a:spLocks noChangeArrowheads="1"/>
            </p:cNvSpPr>
            <p:nvPr/>
          </p:nvSpPr>
          <p:spPr bwMode="auto">
            <a:xfrm>
              <a:off x="516" y="2748"/>
              <a:ext cx="2656" cy="179"/>
            </a:xfrm>
            <a:prstGeom prst="rect">
              <a:avLst/>
            </a:prstGeom>
            <a:noFill/>
            <a:ln w="12700">
              <a:noFill/>
              <a:miter lim="800000"/>
            </a:ln>
            <a:effectLst/>
          </p:spPr>
          <p:txBody>
            <a:bodyPr wrap="none" lIns="63500" tIns="25400" rIns="63500" bIns="25400">
              <a:spAutoFit/>
            </a:bodyPr>
            <a:lstStyle/>
            <a:p>
              <a:pPr>
                <a:lnSpc>
                  <a:spcPct val="85000"/>
                </a:lnSpc>
              </a:pPr>
              <a:r>
                <a:rPr lang="en-US" b="1">
                  <a:solidFill>
                    <a:schemeClr val="tx1"/>
                  </a:solidFill>
                </a:rPr>
                <a:t>3 Instruction Formats: </a:t>
              </a:r>
              <a:r>
                <a:rPr lang="en-US" b="1"/>
                <a:t>all 32 bits wide</a:t>
              </a:r>
              <a:endParaRPr lang="en-US" b="1"/>
            </a:p>
          </p:txBody>
        </p:sp>
        <p:sp>
          <p:nvSpPr>
            <p:cNvPr id="517159" name="Rectangle 39"/>
            <p:cNvSpPr>
              <a:spLocks noChangeArrowheads="1"/>
            </p:cNvSpPr>
            <p:nvPr/>
          </p:nvSpPr>
          <p:spPr bwMode="auto">
            <a:xfrm>
              <a:off x="4608" y="3057"/>
              <a:ext cx="666" cy="229"/>
            </a:xfrm>
            <a:prstGeom prst="rect">
              <a:avLst/>
            </a:prstGeom>
            <a:noFill/>
            <a:ln w="12700">
              <a:noFill/>
              <a:miter lim="800000"/>
            </a:ln>
            <a:effectLst/>
          </p:spPr>
          <p:txBody>
            <a:bodyPr wrap="none" lIns="90488" tIns="44450" rIns="90488" bIns="44450">
              <a:spAutoFit/>
            </a:bodyPr>
            <a:lstStyle/>
            <a:p>
              <a:r>
                <a:rPr lang="en-US">
                  <a:solidFill>
                    <a:schemeClr val="tx1"/>
                  </a:solidFill>
                </a:rPr>
                <a:t>R format</a:t>
              </a:r>
              <a:endParaRPr lang="en-US">
                <a:solidFill>
                  <a:schemeClr val="tx1"/>
                </a:solidFill>
              </a:endParaRPr>
            </a:p>
          </p:txBody>
        </p:sp>
        <p:sp>
          <p:nvSpPr>
            <p:cNvPr id="517160" name="Rectangle 40"/>
            <p:cNvSpPr>
              <a:spLocks noChangeArrowheads="1"/>
            </p:cNvSpPr>
            <p:nvPr/>
          </p:nvSpPr>
          <p:spPr bwMode="auto">
            <a:xfrm>
              <a:off x="4608" y="3345"/>
              <a:ext cx="602" cy="229"/>
            </a:xfrm>
            <a:prstGeom prst="rect">
              <a:avLst/>
            </a:prstGeom>
            <a:noFill/>
            <a:ln w="12700">
              <a:noFill/>
              <a:miter lim="800000"/>
            </a:ln>
            <a:effectLst/>
          </p:spPr>
          <p:txBody>
            <a:bodyPr wrap="none" lIns="90488" tIns="44450" rIns="90488" bIns="44450">
              <a:spAutoFit/>
            </a:bodyPr>
            <a:lstStyle/>
            <a:p>
              <a:r>
                <a:rPr lang="en-US">
                  <a:solidFill>
                    <a:schemeClr val="tx1"/>
                  </a:solidFill>
                </a:rPr>
                <a:t>I format</a:t>
              </a:r>
              <a:endParaRPr lang="en-US">
                <a:solidFill>
                  <a:schemeClr val="tx1"/>
                </a:solidFill>
              </a:endParaRPr>
            </a:p>
          </p:txBody>
        </p:sp>
        <p:sp>
          <p:nvSpPr>
            <p:cNvPr id="517161" name="Rectangle 41"/>
            <p:cNvSpPr>
              <a:spLocks noChangeArrowheads="1"/>
            </p:cNvSpPr>
            <p:nvPr/>
          </p:nvSpPr>
          <p:spPr bwMode="auto">
            <a:xfrm>
              <a:off x="4608" y="3681"/>
              <a:ext cx="634" cy="229"/>
            </a:xfrm>
            <a:prstGeom prst="rect">
              <a:avLst/>
            </a:prstGeom>
            <a:noFill/>
            <a:ln w="12700">
              <a:noFill/>
              <a:miter lim="800000"/>
            </a:ln>
            <a:effectLst/>
          </p:spPr>
          <p:txBody>
            <a:bodyPr wrap="none" lIns="90488" tIns="44450" rIns="90488" bIns="44450">
              <a:spAutoFit/>
            </a:bodyPr>
            <a:lstStyle/>
            <a:p>
              <a:r>
                <a:rPr lang="en-US">
                  <a:solidFill>
                    <a:schemeClr val="tx1"/>
                  </a:solidFill>
                </a:rPr>
                <a:t>J format</a:t>
              </a:r>
              <a:endParaRPr 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dirty="0" smtClean="0"/>
              <a:t>Aside:  Allocating </a:t>
            </a:r>
            <a:r>
              <a:rPr lang="en-US" dirty="0"/>
              <a:t>Space on the Heap</a:t>
            </a:r>
            <a:endParaRPr lang="en-US" dirty="0"/>
          </a:p>
        </p:txBody>
      </p:sp>
      <p:sp>
        <p:nvSpPr>
          <p:cNvPr id="441347" name="Rectangle 3"/>
          <p:cNvSpPr>
            <a:spLocks noGrp="1" noChangeArrowheads="1"/>
          </p:cNvSpPr>
          <p:nvPr>
            <p:ph type="body" idx="1"/>
          </p:nvPr>
        </p:nvSpPr>
        <p:spPr>
          <a:xfrm>
            <a:off x="685800" y="914400"/>
            <a:ext cx="3962400" cy="3536546"/>
          </a:xfrm>
        </p:spPr>
        <p:txBody>
          <a:bodyPr/>
          <a:lstStyle/>
          <a:p>
            <a:r>
              <a:rPr lang="en-US" dirty="0"/>
              <a:t>Static data segment for constants and other static variables (e.g., arrays)</a:t>
            </a:r>
            <a:endParaRPr lang="en-US" dirty="0"/>
          </a:p>
          <a:p>
            <a:r>
              <a:rPr lang="en-US" dirty="0"/>
              <a:t>Dynamic data segment (aka </a:t>
            </a:r>
            <a:r>
              <a:rPr lang="en-US" dirty="0">
                <a:solidFill>
                  <a:schemeClr val="accent1"/>
                </a:solidFill>
              </a:rPr>
              <a:t>heap</a:t>
            </a:r>
            <a:r>
              <a:rPr lang="en-US" dirty="0"/>
              <a:t>) for structures that grow and shrink (e.g., linked lists)</a:t>
            </a:r>
            <a:endParaRPr lang="en-US" dirty="0"/>
          </a:p>
          <a:p>
            <a:pPr lvl="1"/>
            <a:r>
              <a:rPr lang="en-US" dirty="0"/>
              <a:t>Allocate space on the heap with </a:t>
            </a:r>
            <a:r>
              <a:rPr lang="en-US" dirty="0" err="1">
                <a:latin typeface="Courier New" panose="02070309020205020404" pitchFamily="49" charset="0"/>
              </a:rPr>
              <a:t>malloc</a:t>
            </a:r>
            <a:r>
              <a:rPr lang="en-US" dirty="0">
                <a:latin typeface="Courier New" panose="02070309020205020404" pitchFamily="49" charset="0"/>
              </a:rPr>
              <a:t>()</a:t>
            </a:r>
            <a:r>
              <a:rPr lang="en-US" dirty="0"/>
              <a:t> and free it with </a:t>
            </a:r>
            <a:r>
              <a:rPr lang="en-US" dirty="0">
                <a:latin typeface="Courier New" panose="02070309020205020404" pitchFamily="49" charset="0"/>
              </a:rPr>
              <a:t>free</a:t>
            </a:r>
            <a:r>
              <a:rPr lang="en-US" dirty="0" smtClean="0">
                <a:latin typeface="Courier New" panose="02070309020205020404" pitchFamily="49" charset="0"/>
              </a:rPr>
              <a:t>() </a:t>
            </a:r>
            <a:r>
              <a:rPr lang="en-US" dirty="0" smtClean="0"/>
              <a:t>in C</a:t>
            </a:r>
            <a:endParaRPr lang="en-US" dirty="0"/>
          </a:p>
        </p:txBody>
      </p:sp>
      <p:sp>
        <p:nvSpPr>
          <p:cNvPr id="441348" name="Rectangle 4"/>
          <p:cNvSpPr>
            <a:spLocks noChangeArrowheads="1"/>
          </p:cNvSpPr>
          <p:nvPr/>
        </p:nvSpPr>
        <p:spPr bwMode="auto">
          <a:xfrm>
            <a:off x="5695950" y="1600200"/>
            <a:ext cx="1600200" cy="4114800"/>
          </a:xfrm>
          <a:prstGeom prst="rect">
            <a:avLst/>
          </a:prstGeom>
          <a:noFill/>
          <a:ln w="12700">
            <a:solidFill>
              <a:schemeClr val="tx1"/>
            </a:solidFill>
            <a:miter lim="800000"/>
          </a:ln>
          <a:effectLst/>
        </p:spPr>
        <p:txBody>
          <a:bodyPr wrap="none" anchor="ctr"/>
          <a:lstStyle/>
          <a:p>
            <a:endParaRPr lang="en-US"/>
          </a:p>
        </p:txBody>
      </p:sp>
      <p:sp>
        <p:nvSpPr>
          <p:cNvPr id="441349" name="Rectangle 5"/>
          <p:cNvSpPr>
            <a:spLocks noChangeArrowheads="1"/>
          </p:cNvSpPr>
          <p:nvPr/>
        </p:nvSpPr>
        <p:spPr bwMode="auto">
          <a:xfrm>
            <a:off x="5924550" y="1295400"/>
            <a:ext cx="10033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Memory</a:t>
            </a:r>
            <a:endParaRPr lang="en-US" b="1">
              <a:solidFill>
                <a:schemeClr val="tx1"/>
              </a:solidFill>
            </a:endParaRPr>
          </a:p>
        </p:txBody>
      </p:sp>
      <p:sp>
        <p:nvSpPr>
          <p:cNvPr id="441351" name="Rectangle 7"/>
          <p:cNvSpPr>
            <a:spLocks noChangeArrowheads="1"/>
          </p:cNvSpPr>
          <p:nvPr/>
        </p:nvSpPr>
        <p:spPr bwMode="auto">
          <a:xfrm>
            <a:off x="7296150" y="54864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0000 0000</a:t>
            </a:r>
            <a:endParaRPr lang="en-US" sz="1600">
              <a:solidFill>
                <a:schemeClr val="tx1"/>
              </a:solidFill>
            </a:endParaRPr>
          </a:p>
        </p:txBody>
      </p:sp>
      <p:sp>
        <p:nvSpPr>
          <p:cNvPr id="441353" name="Rectangle 9" descr="20%"/>
          <p:cNvSpPr>
            <a:spLocks noChangeArrowheads="1"/>
          </p:cNvSpPr>
          <p:nvPr/>
        </p:nvSpPr>
        <p:spPr bwMode="auto">
          <a:xfrm>
            <a:off x="5695950" y="5257800"/>
            <a:ext cx="1600200" cy="457200"/>
          </a:xfrm>
          <a:prstGeom prst="rect">
            <a:avLst/>
          </a:prstGeom>
          <a:pattFill prst="pct20">
            <a:fgClr>
              <a:schemeClr val="accent1"/>
            </a:fgClr>
            <a:bgClr>
              <a:srgbClr val="FFFFFF"/>
            </a:bgClr>
          </a:pattFill>
          <a:ln w="12700">
            <a:solidFill>
              <a:schemeClr val="tx1"/>
            </a:solidFill>
            <a:miter lim="800000"/>
          </a:ln>
          <a:effectLst/>
        </p:spPr>
        <p:txBody>
          <a:bodyPr wrap="none" anchor="ctr"/>
          <a:lstStyle/>
          <a:p>
            <a:endParaRPr lang="en-US"/>
          </a:p>
        </p:txBody>
      </p:sp>
      <p:sp>
        <p:nvSpPr>
          <p:cNvPr id="441354" name="Rectangle 10" descr="20%"/>
          <p:cNvSpPr>
            <a:spLocks noChangeArrowheads="1"/>
          </p:cNvSpPr>
          <p:nvPr/>
        </p:nvSpPr>
        <p:spPr bwMode="auto">
          <a:xfrm>
            <a:off x="5695950" y="4191000"/>
            <a:ext cx="1600200" cy="1066800"/>
          </a:xfrm>
          <a:prstGeom prst="rect">
            <a:avLst/>
          </a:prstGeom>
          <a:pattFill prst="pct20">
            <a:fgClr>
              <a:schemeClr val="folHlink"/>
            </a:fgClr>
            <a:bgClr>
              <a:srgbClr val="FFFFFF"/>
            </a:bgClr>
          </a:pattFill>
          <a:ln w="12700">
            <a:solidFill>
              <a:schemeClr val="tx1"/>
            </a:solidFill>
            <a:miter lim="800000"/>
          </a:ln>
          <a:effectLst/>
        </p:spPr>
        <p:txBody>
          <a:bodyPr wrap="none" anchor="ctr"/>
          <a:lstStyle/>
          <a:p>
            <a:endParaRPr lang="en-US"/>
          </a:p>
        </p:txBody>
      </p:sp>
      <p:sp>
        <p:nvSpPr>
          <p:cNvPr id="441355" name="Rectangle 11"/>
          <p:cNvSpPr>
            <a:spLocks noChangeArrowheads="1"/>
          </p:cNvSpPr>
          <p:nvPr/>
        </p:nvSpPr>
        <p:spPr bwMode="auto">
          <a:xfrm>
            <a:off x="5810250" y="4419600"/>
            <a:ext cx="1397000" cy="600075"/>
          </a:xfrm>
          <a:prstGeom prst="rect">
            <a:avLst/>
          </a:prstGeom>
          <a:noFill/>
          <a:ln w="12700">
            <a:noFill/>
            <a:miter lim="800000"/>
          </a:ln>
          <a:effectLst/>
        </p:spPr>
        <p:txBody>
          <a:bodyPr wrap="none" lIns="63500" tIns="25400" rIns="63500" bIns="25400">
            <a:spAutoFit/>
          </a:bodyPr>
          <a:lstStyle/>
          <a:p>
            <a:pPr algn="ctr"/>
            <a:r>
              <a:rPr lang="en-US" b="1">
                <a:solidFill>
                  <a:schemeClr val="tx1"/>
                </a:solidFill>
              </a:rPr>
              <a:t>Text</a:t>
            </a:r>
            <a:endParaRPr lang="en-US" b="1">
              <a:solidFill>
                <a:schemeClr val="tx1"/>
              </a:solidFill>
            </a:endParaRPr>
          </a:p>
          <a:p>
            <a:pPr algn="ctr"/>
            <a:r>
              <a:rPr lang="en-US" b="1">
                <a:solidFill>
                  <a:schemeClr val="tx1"/>
                </a:solidFill>
              </a:rPr>
              <a:t>(Your code)</a:t>
            </a:r>
            <a:endParaRPr lang="en-US" b="1">
              <a:solidFill>
                <a:schemeClr val="tx1"/>
              </a:solidFill>
            </a:endParaRPr>
          </a:p>
        </p:txBody>
      </p:sp>
      <p:sp>
        <p:nvSpPr>
          <p:cNvPr id="441356" name="Rectangle 12"/>
          <p:cNvSpPr>
            <a:spLocks noChangeArrowheads="1"/>
          </p:cNvSpPr>
          <p:nvPr/>
        </p:nvSpPr>
        <p:spPr bwMode="auto">
          <a:xfrm>
            <a:off x="5924550" y="5313363"/>
            <a:ext cx="1155700" cy="325437"/>
          </a:xfrm>
          <a:prstGeom prst="rect">
            <a:avLst/>
          </a:prstGeom>
          <a:noFill/>
          <a:ln w="12700">
            <a:noFill/>
            <a:miter lim="800000"/>
          </a:ln>
          <a:effectLst/>
        </p:spPr>
        <p:txBody>
          <a:bodyPr wrap="none" lIns="63500" tIns="25400" rIns="63500" bIns="25400">
            <a:spAutoFit/>
          </a:bodyPr>
          <a:lstStyle/>
          <a:p>
            <a:pPr algn="ctr"/>
            <a:r>
              <a:rPr lang="en-US" b="1">
                <a:solidFill>
                  <a:schemeClr val="tx1"/>
                </a:solidFill>
              </a:rPr>
              <a:t>Reserved</a:t>
            </a:r>
            <a:endParaRPr lang="en-US" sz="1600" b="1">
              <a:solidFill>
                <a:schemeClr val="tx1"/>
              </a:solidFill>
            </a:endParaRPr>
          </a:p>
        </p:txBody>
      </p:sp>
      <p:sp>
        <p:nvSpPr>
          <p:cNvPr id="441357" name="Rectangle 13" descr="10%"/>
          <p:cNvSpPr>
            <a:spLocks noChangeArrowheads="1"/>
          </p:cNvSpPr>
          <p:nvPr/>
        </p:nvSpPr>
        <p:spPr bwMode="auto">
          <a:xfrm>
            <a:off x="5695950" y="3962400"/>
            <a:ext cx="1600200" cy="2286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58" name="Rectangle 14"/>
          <p:cNvSpPr>
            <a:spLocks noChangeArrowheads="1"/>
          </p:cNvSpPr>
          <p:nvPr/>
        </p:nvSpPr>
        <p:spPr bwMode="auto">
          <a:xfrm>
            <a:off x="5848350" y="3941763"/>
            <a:ext cx="1282700" cy="325437"/>
          </a:xfrm>
          <a:prstGeom prst="rect">
            <a:avLst/>
          </a:prstGeom>
          <a:noFill/>
          <a:ln w="12700">
            <a:noFill/>
            <a:miter lim="800000"/>
          </a:ln>
          <a:effectLst/>
        </p:spPr>
        <p:txBody>
          <a:bodyPr wrap="none" lIns="63500" tIns="25400" rIns="63500" bIns="25400">
            <a:spAutoFit/>
          </a:bodyPr>
          <a:lstStyle/>
          <a:p>
            <a:r>
              <a:rPr lang="en-US" b="1">
                <a:solidFill>
                  <a:schemeClr val="tx1"/>
                </a:solidFill>
              </a:rPr>
              <a:t>Static data</a:t>
            </a:r>
            <a:endParaRPr lang="en-US" b="1">
              <a:solidFill>
                <a:schemeClr val="tx1"/>
              </a:solidFill>
            </a:endParaRPr>
          </a:p>
        </p:txBody>
      </p:sp>
      <p:sp>
        <p:nvSpPr>
          <p:cNvPr id="441361" name="Rectangle 17"/>
          <p:cNvSpPr>
            <a:spLocks noChangeArrowheads="1"/>
          </p:cNvSpPr>
          <p:nvPr/>
        </p:nvSpPr>
        <p:spPr bwMode="auto">
          <a:xfrm>
            <a:off x="7296150" y="51054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0040 0000</a:t>
            </a:r>
            <a:endParaRPr lang="en-US" sz="1600">
              <a:solidFill>
                <a:schemeClr val="tx1"/>
              </a:solidFill>
            </a:endParaRPr>
          </a:p>
        </p:txBody>
      </p:sp>
      <p:sp>
        <p:nvSpPr>
          <p:cNvPr id="441362" name="Rectangle 18"/>
          <p:cNvSpPr>
            <a:spLocks noChangeArrowheads="1"/>
          </p:cNvSpPr>
          <p:nvPr/>
        </p:nvSpPr>
        <p:spPr bwMode="auto">
          <a:xfrm>
            <a:off x="7296150" y="4048125"/>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1000 0000</a:t>
            </a:r>
            <a:endParaRPr lang="en-US" sz="1600">
              <a:solidFill>
                <a:schemeClr val="tx1"/>
              </a:solidFill>
            </a:endParaRPr>
          </a:p>
        </p:txBody>
      </p:sp>
      <p:sp>
        <p:nvSpPr>
          <p:cNvPr id="441363" name="Rectangle 19"/>
          <p:cNvSpPr>
            <a:spLocks noChangeArrowheads="1"/>
          </p:cNvSpPr>
          <p:nvPr/>
        </p:nvSpPr>
        <p:spPr bwMode="auto">
          <a:xfrm>
            <a:off x="7296150" y="3810000"/>
            <a:ext cx="135731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1000 8000</a:t>
            </a:r>
            <a:endParaRPr lang="en-US" sz="1600">
              <a:solidFill>
                <a:schemeClr val="tx1"/>
              </a:solidFill>
            </a:endParaRPr>
          </a:p>
        </p:txBody>
      </p:sp>
      <p:sp>
        <p:nvSpPr>
          <p:cNvPr id="441364" name="Rectangle 20"/>
          <p:cNvSpPr>
            <a:spLocks noChangeArrowheads="1"/>
          </p:cNvSpPr>
          <p:nvPr/>
        </p:nvSpPr>
        <p:spPr bwMode="auto">
          <a:xfrm>
            <a:off x="7296150" y="1524000"/>
            <a:ext cx="1298575"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0x 7f f f f f f c</a:t>
            </a:r>
            <a:endParaRPr lang="en-US" sz="1600">
              <a:solidFill>
                <a:schemeClr val="tx1"/>
              </a:solidFill>
            </a:endParaRPr>
          </a:p>
        </p:txBody>
      </p:sp>
      <p:sp>
        <p:nvSpPr>
          <p:cNvPr id="441365" name="Rectangle 21" descr="10%"/>
          <p:cNvSpPr>
            <a:spLocks noChangeArrowheads="1"/>
          </p:cNvSpPr>
          <p:nvPr/>
        </p:nvSpPr>
        <p:spPr bwMode="auto">
          <a:xfrm>
            <a:off x="5695950" y="1600200"/>
            <a:ext cx="1600200" cy="8382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66" name="Rectangle 22"/>
          <p:cNvSpPr>
            <a:spLocks noChangeArrowheads="1"/>
          </p:cNvSpPr>
          <p:nvPr/>
        </p:nvSpPr>
        <p:spPr bwMode="auto">
          <a:xfrm>
            <a:off x="6076950" y="1752600"/>
            <a:ext cx="7366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Stack</a:t>
            </a:r>
            <a:endParaRPr lang="en-US" b="1">
              <a:solidFill>
                <a:schemeClr val="tx1"/>
              </a:solidFill>
            </a:endParaRPr>
          </a:p>
        </p:txBody>
      </p:sp>
      <p:sp>
        <p:nvSpPr>
          <p:cNvPr id="441367" name="Rectangle 23" descr="10%"/>
          <p:cNvSpPr>
            <a:spLocks noChangeArrowheads="1"/>
          </p:cNvSpPr>
          <p:nvPr/>
        </p:nvSpPr>
        <p:spPr bwMode="auto">
          <a:xfrm>
            <a:off x="5695950" y="3124200"/>
            <a:ext cx="1600200" cy="838200"/>
          </a:xfrm>
          <a:prstGeom prst="rect">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68" name="Rectangle 24"/>
          <p:cNvSpPr>
            <a:spLocks noChangeArrowheads="1"/>
          </p:cNvSpPr>
          <p:nvPr/>
        </p:nvSpPr>
        <p:spPr bwMode="auto">
          <a:xfrm>
            <a:off x="5695950" y="3276600"/>
            <a:ext cx="1612900" cy="600075"/>
          </a:xfrm>
          <a:prstGeom prst="rect">
            <a:avLst/>
          </a:prstGeom>
          <a:noFill/>
          <a:ln w="12700">
            <a:noFill/>
            <a:miter lim="800000"/>
          </a:ln>
          <a:effectLst/>
        </p:spPr>
        <p:txBody>
          <a:bodyPr wrap="none" lIns="63500" tIns="25400" rIns="63500" bIns="25400">
            <a:spAutoFit/>
          </a:bodyPr>
          <a:lstStyle/>
          <a:p>
            <a:pPr algn="ctr"/>
            <a:r>
              <a:rPr lang="en-US" b="1">
                <a:solidFill>
                  <a:schemeClr val="tx1"/>
                </a:solidFill>
              </a:rPr>
              <a:t>Dynamic data</a:t>
            </a:r>
            <a:endParaRPr lang="en-US" b="1">
              <a:solidFill>
                <a:schemeClr val="tx1"/>
              </a:solidFill>
            </a:endParaRPr>
          </a:p>
          <a:p>
            <a:pPr algn="ctr"/>
            <a:r>
              <a:rPr lang="en-US" b="1">
                <a:solidFill>
                  <a:schemeClr val="tx1"/>
                </a:solidFill>
              </a:rPr>
              <a:t>(heap)</a:t>
            </a:r>
            <a:endParaRPr lang="en-US" b="1">
              <a:solidFill>
                <a:schemeClr val="tx1"/>
              </a:solidFill>
            </a:endParaRPr>
          </a:p>
        </p:txBody>
      </p:sp>
      <p:sp>
        <p:nvSpPr>
          <p:cNvPr id="441369" name="AutoShape 25" descr="10%"/>
          <p:cNvSpPr>
            <a:spLocks noChangeArrowheads="1"/>
          </p:cNvSpPr>
          <p:nvPr/>
        </p:nvSpPr>
        <p:spPr bwMode="auto">
          <a:xfrm>
            <a:off x="6381750" y="2286000"/>
            <a:ext cx="228600" cy="457200"/>
          </a:xfrm>
          <a:prstGeom prst="downArrow">
            <a:avLst>
              <a:gd name="adj1" fmla="val 50000"/>
              <a:gd name="adj2" fmla="val 50000"/>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70" name="AutoShape 26" descr="10%"/>
          <p:cNvSpPr>
            <a:spLocks noChangeArrowheads="1"/>
          </p:cNvSpPr>
          <p:nvPr/>
        </p:nvSpPr>
        <p:spPr bwMode="auto">
          <a:xfrm>
            <a:off x="6381750" y="2895600"/>
            <a:ext cx="228600" cy="457200"/>
          </a:xfrm>
          <a:prstGeom prst="upArrow">
            <a:avLst>
              <a:gd name="adj1" fmla="val 50000"/>
              <a:gd name="adj2" fmla="val 50000"/>
            </a:avLst>
          </a:prstGeom>
          <a:pattFill prst="pct10">
            <a:fgClr>
              <a:srgbClr val="009900"/>
            </a:fgClr>
            <a:bgClr>
              <a:srgbClr val="FFFFFF"/>
            </a:bgClr>
          </a:pattFill>
          <a:ln w="12700">
            <a:solidFill>
              <a:schemeClr val="tx1"/>
            </a:solidFill>
            <a:miter lim="800000"/>
          </a:ln>
          <a:effectLst/>
        </p:spPr>
        <p:txBody>
          <a:bodyPr wrap="none" anchor="ctr"/>
          <a:lstStyle/>
          <a:p>
            <a:endParaRPr lang="en-US"/>
          </a:p>
        </p:txBody>
      </p:sp>
      <p:sp>
        <p:nvSpPr>
          <p:cNvPr id="441371" name="Rectangle 27"/>
          <p:cNvSpPr>
            <a:spLocks noChangeArrowheads="1"/>
          </p:cNvSpPr>
          <p:nvPr/>
        </p:nvSpPr>
        <p:spPr bwMode="auto">
          <a:xfrm>
            <a:off x="4933950" y="1447800"/>
            <a:ext cx="558800" cy="325438"/>
          </a:xfrm>
          <a:prstGeom prst="rect">
            <a:avLst/>
          </a:prstGeom>
          <a:noFill/>
          <a:ln w="12700">
            <a:noFill/>
            <a:miter lim="800000"/>
          </a:ln>
          <a:effectLst/>
        </p:spPr>
        <p:txBody>
          <a:bodyPr wrap="none" lIns="63500" tIns="25400" rIns="63500" bIns="25400">
            <a:spAutoFit/>
          </a:bodyPr>
          <a:lstStyle/>
          <a:p>
            <a:r>
              <a:rPr lang="en-US">
                <a:solidFill>
                  <a:schemeClr val="tx1"/>
                </a:solidFill>
              </a:rPr>
              <a:t>$sp </a:t>
            </a:r>
            <a:endParaRPr lang="en-US">
              <a:solidFill>
                <a:schemeClr val="tx1"/>
              </a:solidFill>
            </a:endParaRPr>
          </a:p>
        </p:txBody>
      </p:sp>
      <p:sp>
        <p:nvSpPr>
          <p:cNvPr id="441372" name="Rectangle 28"/>
          <p:cNvSpPr>
            <a:spLocks noChangeArrowheads="1"/>
          </p:cNvSpPr>
          <p:nvPr/>
        </p:nvSpPr>
        <p:spPr bwMode="auto">
          <a:xfrm>
            <a:off x="4883150" y="3789363"/>
            <a:ext cx="571500" cy="325437"/>
          </a:xfrm>
          <a:prstGeom prst="rect">
            <a:avLst/>
          </a:prstGeom>
          <a:noFill/>
          <a:ln w="12700">
            <a:noFill/>
            <a:miter lim="800000"/>
          </a:ln>
          <a:effectLst/>
        </p:spPr>
        <p:txBody>
          <a:bodyPr wrap="none" lIns="63500" tIns="25400" rIns="63500" bIns="25400">
            <a:spAutoFit/>
          </a:bodyPr>
          <a:lstStyle/>
          <a:p>
            <a:r>
              <a:rPr lang="en-US">
                <a:solidFill>
                  <a:schemeClr val="tx1"/>
                </a:solidFill>
              </a:rPr>
              <a:t>$gp </a:t>
            </a:r>
            <a:endParaRPr lang="en-US">
              <a:solidFill>
                <a:schemeClr val="tx1"/>
              </a:solidFill>
            </a:endParaRPr>
          </a:p>
        </p:txBody>
      </p:sp>
      <p:sp>
        <p:nvSpPr>
          <p:cNvPr id="441373" name="Rectangle 29"/>
          <p:cNvSpPr>
            <a:spLocks noChangeArrowheads="1"/>
          </p:cNvSpPr>
          <p:nvPr/>
        </p:nvSpPr>
        <p:spPr bwMode="auto">
          <a:xfrm>
            <a:off x="4959350" y="5105400"/>
            <a:ext cx="508000" cy="325438"/>
          </a:xfrm>
          <a:prstGeom prst="rect">
            <a:avLst/>
          </a:prstGeom>
          <a:noFill/>
          <a:ln w="12700">
            <a:noFill/>
            <a:miter lim="800000"/>
          </a:ln>
          <a:effectLst/>
        </p:spPr>
        <p:txBody>
          <a:bodyPr wrap="none" lIns="63500" tIns="25400" rIns="63500" bIns="25400">
            <a:spAutoFit/>
          </a:bodyPr>
          <a:lstStyle/>
          <a:p>
            <a:r>
              <a:rPr lang="en-US">
                <a:solidFill>
                  <a:schemeClr val="tx1"/>
                </a:solidFill>
              </a:rPr>
              <a:t>PC </a:t>
            </a:r>
            <a:endParaRPr lang="en-US">
              <a:solidFill>
                <a:schemeClr val="tx1"/>
              </a:solidFill>
            </a:endParaRPr>
          </a:p>
        </p:txBody>
      </p:sp>
      <p:sp>
        <p:nvSpPr>
          <p:cNvPr id="441374" name="Line 30"/>
          <p:cNvSpPr>
            <a:spLocks noChangeShapeType="1"/>
          </p:cNvSpPr>
          <p:nvPr/>
        </p:nvSpPr>
        <p:spPr bwMode="auto">
          <a:xfrm>
            <a:off x="5391150" y="1600200"/>
            <a:ext cx="304800" cy="0"/>
          </a:xfrm>
          <a:prstGeom prst="line">
            <a:avLst/>
          </a:prstGeom>
          <a:noFill/>
          <a:ln w="12700">
            <a:solidFill>
              <a:schemeClr val="tx1"/>
            </a:solidFill>
            <a:round/>
            <a:tailEnd type="triangle" w="med" len="med"/>
          </a:ln>
          <a:effectLst/>
        </p:spPr>
        <p:txBody>
          <a:bodyPr/>
          <a:lstStyle/>
          <a:p>
            <a:endParaRPr lang="en-US"/>
          </a:p>
        </p:txBody>
      </p:sp>
      <p:sp>
        <p:nvSpPr>
          <p:cNvPr id="441379" name="Line 35"/>
          <p:cNvSpPr>
            <a:spLocks noChangeShapeType="1"/>
          </p:cNvSpPr>
          <p:nvPr/>
        </p:nvSpPr>
        <p:spPr bwMode="auto">
          <a:xfrm>
            <a:off x="5391150" y="3962400"/>
            <a:ext cx="304800" cy="0"/>
          </a:xfrm>
          <a:prstGeom prst="line">
            <a:avLst/>
          </a:prstGeom>
          <a:noFill/>
          <a:ln w="12700">
            <a:solidFill>
              <a:schemeClr val="tx1"/>
            </a:solidFill>
            <a:round/>
            <a:tailEnd type="triangle" w="med" len="med"/>
          </a:ln>
          <a:effectLst/>
        </p:spPr>
        <p:txBody>
          <a:bodyPr/>
          <a:lstStyle/>
          <a:p>
            <a:endParaRPr lang="en-US"/>
          </a:p>
        </p:txBody>
      </p:sp>
      <p:sp>
        <p:nvSpPr>
          <p:cNvPr id="441380" name="Line 36"/>
          <p:cNvSpPr>
            <a:spLocks noChangeShapeType="1"/>
          </p:cNvSpPr>
          <p:nvPr/>
        </p:nvSpPr>
        <p:spPr bwMode="auto">
          <a:xfrm>
            <a:off x="5391150" y="5257800"/>
            <a:ext cx="304800" cy="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Instruction Classes Distribution</a:t>
            </a:r>
            <a:endParaRPr lang="en-US" dirty="0"/>
          </a:p>
        </p:txBody>
      </p:sp>
      <p:sp>
        <p:nvSpPr>
          <p:cNvPr id="3" name="Content Placeholder 2"/>
          <p:cNvSpPr>
            <a:spLocks noGrp="1"/>
          </p:cNvSpPr>
          <p:nvPr>
            <p:ph idx="1"/>
          </p:nvPr>
        </p:nvSpPr>
        <p:spPr>
          <a:xfrm>
            <a:off x="533400" y="914400"/>
            <a:ext cx="8153400" cy="383695"/>
          </a:xfrm>
        </p:spPr>
        <p:txBody>
          <a:bodyPr/>
          <a:lstStyle/>
          <a:p>
            <a:r>
              <a:rPr lang="en-US" dirty="0" smtClean="0"/>
              <a:t>Frequency of MIPS instruction classes for SPEC2006</a:t>
            </a:r>
            <a:endParaRPr lang="en-US" dirty="0"/>
          </a:p>
        </p:txBody>
      </p:sp>
      <p:graphicFrame>
        <p:nvGraphicFramePr>
          <p:cNvPr id="4" name="Table 3"/>
          <p:cNvGraphicFramePr>
            <a:graphicFrameLocks noGrp="1"/>
          </p:cNvGraphicFramePr>
          <p:nvPr/>
        </p:nvGraphicFramePr>
        <p:xfrm>
          <a:off x="1447800" y="2133600"/>
          <a:ext cx="6096000" cy="2595880"/>
        </p:xfrm>
        <a:graphic>
          <a:graphicData uri="http://schemas.openxmlformats.org/drawingml/2006/table">
            <a:tbl>
              <a:tblPr firstRow="1" bandRow="1">
                <a:tableStyleId>{F5AB1C69-6EDB-4FF4-983F-18BD219EF322}</a:tableStyleId>
              </a:tblPr>
              <a:tblGrid>
                <a:gridCol w="2032000"/>
                <a:gridCol w="2032000"/>
                <a:gridCol w="2032000"/>
              </a:tblGrid>
              <a:tr h="370840">
                <a:tc rowSpan="2">
                  <a:txBody>
                    <a:bodyPr/>
                    <a:lstStyle/>
                    <a:p>
                      <a:r>
                        <a:rPr lang="en-US" dirty="0" smtClean="0">
                          <a:solidFill>
                            <a:schemeClr val="tx1"/>
                          </a:solidFill>
                        </a:rPr>
                        <a:t>Instruction</a:t>
                      </a:r>
                      <a:r>
                        <a:rPr lang="en-US" baseline="0" dirty="0" smtClean="0">
                          <a:solidFill>
                            <a:schemeClr val="tx1"/>
                          </a:solidFill>
                        </a:rPr>
                        <a:t> </a:t>
                      </a:r>
                      <a:r>
                        <a:rPr lang="en-US" dirty="0" smtClean="0">
                          <a:solidFill>
                            <a:schemeClr val="tx1"/>
                          </a:solidFill>
                        </a:rPr>
                        <a:t>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smtClean="0">
                          <a:solidFill>
                            <a:schemeClr val="tx1"/>
                          </a:solidFill>
                        </a:rPr>
                        <a:t>Frequency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Integer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Ft. Pt.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Arithmetic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Data transfer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Logical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Cond. Branch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34%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rPr>
                        <a:t>Jump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Exchange Support</a:t>
            </a:r>
            <a:endParaRPr lang="en-US" dirty="0"/>
          </a:p>
        </p:txBody>
      </p:sp>
      <p:sp>
        <p:nvSpPr>
          <p:cNvPr id="3" name="Content Placeholder 2"/>
          <p:cNvSpPr>
            <a:spLocks noGrp="1"/>
          </p:cNvSpPr>
          <p:nvPr>
            <p:ph idx="1"/>
          </p:nvPr>
        </p:nvSpPr>
        <p:spPr>
          <a:xfrm>
            <a:off x="533400" y="914400"/>
            <a:ext cx="8153400" cy="4101636"/>
          </a:xfrm>
        </p:spPr>
        <p:txBody>
          <a:bodyPr/>
          <a:lstStyle/>
          <a:p>
            <a:r>
              <a:rPr lang="en-US" dirty="0" smtClean="0"/>
              <a:t>Need hardware support for synchronization mechanisms to avoid </a:t>
            </a:r>
            <a:r>
              <a:rPr lang="en-US" dirty="0" smtClean="0">
                <a:solidFill>
                  <a:schemeClr val="accent1"/>
                </a:solidFill>
              </a:rPr>
              <a:t>data races </a:t>
            </a:r>
            <a:r>
              <a:rPr lang="en-US" dirty="0" smtClean="0"/>
              <a:t>where the results of the program can change depending on how events happen to occur</a:t>
            </a:r>
            <a:endParaRPr lang="en-US" dirty="0" smtClean="0"/>
          </a:p>
          <a:p>
            <a:pPr lvl="1"/>
            <a:r>
              <a:rPr lang="en-US" dirty="0" smtClean="0"/>
              <a:t>Two memory accesses from different threads to the same location, and at least one is a write</a:t>
            </a:r>
            <a:endParaRPr lang="en-US" dirty="0" smtClean="0"/>
          </a:p>
          <a:p>
            <a:r>
              <a:rPr lang="en-US" dirty="0" smtClean="0">
                <a:solidFill>
                  <a:schemeClr val="accent1"/>
                </a:solidFill>
              </a:rPr>
              <a:t>Atomic exchange </a:t>
            </a:r>
            <a:r>
              <a:rPr lang="en-US" dirty="0" smtClean="0"/>
              <a:t>(atomic swap) – interchanges a value in a register for a value in memory atomically, i.e., as one operation (instruction)</a:t>
            </a:r>
            <a:endParaRPr lang="en-US" dirty="0" smtClean="0"/>
          </a:p>
          <a:p>
            <a:pPr lvl="1"/>
            <a:r>
              <a:rPr lang="en-US" dirty="0" smtClean="0"/>
              <a:t>Implementing an atomic exchange would require both a memory read and a memory write in a single, uninterruptable instruction.  An alternative is to have a pair of specially configured instructions</a:t>
            </a:r>
            <a:endParaRPr lang="en-US" dirty="0"/>
          </a:p>
        </p:txBody>
      </p:sp>
      <p:sp>
        <p:nvSpPr>
          <p:cNvPr id="4" name="Rectangle 3"/>
          <p:cNvSpPr txBox="1">
            <a:spLocks noChangeArrowheads="1"/>
          </p:cNvSpPr>
          <p:nvPr/>
        </p:nvSpPr>
        <p:spPr bwMode="auto">
          <a:xfrm>
            <a:off x="381000" y="4942373"/>
            <a:ext cx="8458200" cy="1327030"/>
          </a:xfrm>
          <a:prstGeom prst="rect">
            <a:avLst/>
          </a:prstGeom>
          <a:noFill/>
          <a:ln w="12700">
            <a:noFill/>
            <a:miter lim="800000"/>
          </a:ln>
        </p:spPr>
        <p:txBody>
          <a:bodyPr vert="horz" wrap="square" lIns="90488" tIns="44450" rIns="90488" bIns="44450" numCol="1" anchor="t" anchorCtr="0" compatLnSpc="1">
            <a:spAutoFit/>
          </a:bodyPr>
          <a:lstStyle/>
          <a:p>
            <a:pPr marL="342900" marR="0" lvl="0" indent="-342900" algn="l" defTabSz="914400" rtl="0" eaLnBrk="0" fontAlgn="base" latinLnBrk="0" hangingPunct="0">
              <a:lnSpc>
                <a:spcPct val="90000"/>
              </a:lnSpc>
              <a:spcBef>
                <a:spcPct val="65000"/>
              </a:spcBef>
              <a:spcAft>
                <a:spcPct val="0"/>
              </a:spcAft>
              <a:buClr>
                <a:schemeClr val="accent1"/>
              </a:buClr>
              <a:buSzPct val="75000"/>
              <a:defRPr/>
            </a:pP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lang="en-US" sz="2400" kern="0" dirty="0" smtClean="0">
                <a:solidFill>
                  <a:schemeClr val="tx1"/>
                </a:solidFill>
                <a:latin typeface="+mn-lt"/>
              </a:rPr>
              <a:t>	</a:t>
            </a:r>
            <a:r>
              <a:rPr kumimoji="0" lang="en-US" sz="2400" b="0" i="0" u="none" strike="noStrike" kern="0" cap="none" spc="0" normalizeH="0" baseline="0" noProof="0" dirty="0" err="1" smtClean="0">
                <a:ln>
                  <a:noFill/>
                </a:ln>
                <a:solidFill>
                  <a:schemeClr val="tx1"/>
                </a:solidFill>
                <a:effectLst/>
                <a:uLnTx/>
                <a:uFillTx/>
                <a:latin typeface="Courier New" panose="02070309020205020404" pitchFamily="49" charset="0"/>
                <a:ea typeface="+mn-ea"/>
                <a:cs typeface="+mn-cs"/>
              </a:rPr>
              <a:t>ll</a:t>
            </a:r>
            <a:r>
              <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rPr>
              <a:t>  $t1, 0($s1)		#load linked</a:t>
            </a:r>
            <a:endPar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endParaRPr>
          </a:p>
          <a:p>
            <a:pPr marL="342900" marR="0" lvl="0" indent="-342900" algn="l" defTabSz="914400" rtl="0" eaLnBrk="0" fontAlgn="base" latinLnBrk="0" hangingPunct="0">
              <a:lnSpc>
                <a:spcPct val="90000"/>
              </a:lnSpc>
              <a:spcBef>
                <a:spcPct val="65000"/>
              </a:spcBef>
              <a:spcAft>
                <a:spcPct val="0"/>
              </a:spcAft>
              <a:buClr>
                <a:schemeClr val="accent1"/>
              </a:buClr>
              <a:buSzPct val="75000"/>
              <a:defRPr/>
            </a:pPr>
            <a:r>
              <a:rPr lang="en-US" sz="2400" kern="0" dirty="0" smtClean="0">
                <a:solidFill>
                  <a:schemeClr val="tx1"/>
                </a:solidFill>
                <a:latin typeface="Courier New" panose="02070309020205020404" pitchFamily="49" charset="0"/>
              </a:rPr>
              <a:t>     sc  $t0, 0($s1)		#store conditional</a:t>
            </a:r>
            <a:r>
              <a:rPr kumimoji="0" lang="en-US" sz="2400" b="0" i="0" u="none" strike="noStrike" kern="0" cap="none" spc="0" normalizeH="0" baseline="0" noProof="0" dirty="0" smtClean="0">
                <a:ln>
                  <a:noFill/>
                </a:ln>
                <a:solidFill>
                  <a:schemeClr val="tx1"/>
                </a:solidFill>
                <a:effectLst/>
                <a:uLnTx/>
                <a:uFillTx/>
                <a:latin typeface="Courier New" panose="02070309020205020404" pitchFamily="49" charset="0"/>
                <a:ea typeface="+mn-ea"/>
                <a:cs typeface="+mn-cs"/>
              </a:rPr>
              <a:t>	</a:t>
            </a:r>
            <a:endParaRPr kumimoji="0" lang="en-US" sz="2400" b="0" i="0" u="none" strike="noStrike" kern="0" cap="none" spc="0" normalizeH="0" baseline="0" noProof="0" dirty="0">
              <a:ln>
                <a:noFill/>
              </a:ln>
              <a:solidFill>
                <a:schemeClr val="tx1"/>
              </a:solidFill>
              <a:effectLst/>
              <a:uLnTx/>
              <a:uFillTx/>
              <a:latin typeface="Courier New" panose="02070309020205020404" pitchFamily="49"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38710"/>
          </a:xfrm>
        </p:spPr>
        <p:txBody>
          <a:bodyPr/>
          <a:lstStyle/>
          <a:p>
            <a:r>
              <a:rPr lang="en-US" dirty="0" err="1" smtClean="0"/>
              <a:t>Automic</a:t>
            </a:r>
            <a:r>
              <a:rPr lang="en-US" dirty="0" smtClean="0"/>
              <a:t> Exchange with </a:t>
            </a:r>
            <a:r>
              <a:rPr lang="en-US" dirty="0" err="1" smtClean="0">
                <a:latin typeface="Courier New" panose="02070309020205020404" pitchFamily="49" charset="0"/>
                <a:cs typeface="Courier New" panose="02070309020205020404" pitchFamily="49" charset="0"/>
              </a:rPr>
              <a:t>ll</a:t>
            </a:r>
            <a:r>
              <a:rPr lang="en-US" dirty="0" smtClean="0"/>
              <a:t> and </a:t>
            </a:r>
            <a:r>
              <a:rPr lang="en-US" dirty="0" smtClean="0">
                <a:latin typeface="Courier New" panose="02070309020205020404" pitchFamily="49" charset="0"/>
                <a:cs typeface="Courier New" panose="02070309020205020404" pitchFamily="49" charset="0"/>
              </a:rPr>
              <a:t>sc</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3400" y="914400"/>
            <a:ext cx="8153400" cy="1048492"/>
          </a:xfrm>
        </p:spPr>
        <p:txBody>
          <a:bodyPr/>
          <a:lstStyle/>
          <a:p>
            <a:r>
              <a:rPr lang="en-US" dirty="0" smtClean="0"/>
              <a:t>If the contents of the memory location specified by the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ll</a:t>
            </a:r>
            <a:r>
              <a:rPr lang="en-US" dirty="0" smtClean="0">
                <a:latin typeface="Courier New" panose="02070309020205020404" pitchFamily="49" charset="0"/>
                <a:cs typeface="Courier New" panose="02070309020205020404" pitchFamily="49" charset="0"/>
              </a:rPr>
              <a:t> </a:t>
            </a:r>
            <a:r>
              <a:rPr lang="en-US" dirty="0" smtClean="0"/>
              <a:t>are changed before the</a:t>
            </a:r>
            <a:r>
              <a:rPr lang="en-US" dirty="0" smtClean="0">
                <a:latin typeface="Courier New" panose="02070309020205020404" pitchFamily="49" charset="0"/>
                <a:cs typeface="Courier New" panose="02070309020205020404" pitchFamily="49" charset="0"/>
              </a:rPr>
              <a:t> sc </a:t>
            </a:r>
            <a:r>
              <a:rPr lang="en-US" dirty="0" smtClean="0"/>
              <a:t>to the same address occurs, the </a:t>
            </a:r>
            <a:r>
              <a:rPr lang="en-US" dirty="0" smtClean="0">
                <a:latin typeface="Courier New" panose="02070309020205020404" pitchFamily="49" charset="0"/>
                <a:cs typeface="Courier New" panose="02070309020205020404" pitchFamily="49" charset="0"/>
              </a:rPr>
              <a:t>sc</a:t>
            </a:r>
            <a:r>
              <a:rPr lang="en-US" dirty="0" smtClean="0"/>
              <a:t> fails (returns a zero)</a:t>
            </a:r>
            <a:endParaRPr lang="en-US" dirty="0"/>
          </a:p>
        </p:txBody>
      </p:sp>
      <p:sp>
        <p:nvSpPr>
          <p:cNvPr id="4" name="Content Placeholder 2"/>
          <p:cNvSpPr txBox="1"/>
          <p:nvPr/>
        </p:nvSpPr>
        <p:spPr bwMode="auto">
          <a:xfrm>
            <a:off x="304800" y="2209800"/>
            <a:ext cx="8610600" cy="265970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try:  add $t0, $zero, $s4	#$t0=$s4 (exchange value)</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t>
            </a:r>
            <a:r>
              <a:rPr lang="en-US" sz="2000" kern="0" dirty="0" err="1" smtClean="0">
                <a:solidFill>
                  <a:schemeClr val="tx1"/>
                </a:solidFill>
                <a:latin typeface="Courier New" panose="02070309020205020404" pitchFamily="49" charset="0"/>
                <a:cs typeface="Courier New" panose="02070309020205020404" pitchFamily="49" charset="0"/>
              </a:rPr>
              <a:t>ll</a:t>
            </a:r>
            <a:r>
              <a:rPr lang="en-US" sz="2000" kern="0" dirty="0" smtClean="0">
                <a:solidFill>
                  <a:schemeClr val="tx1"/>
                </a:solidFill>
                <a:latin typeface="Courier New" panose="02070309020205020404" pitchFamily="49" charset="0"/>
                <a:cs typeface="Courier New" panose="02070309020205020404" pitchFamily="49" charset="0"/>
              </a:rPr>
              <a:t>  $t1, 0($s1)		#load memory value to $t1</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sc  $t0, 0($s1)		#try to store exchange						#value to memory, if fail					#$t0 will be 0</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t>
            </a:r>
            <a:r>
              <a:rPr lang="en-US" sz="2000" kern="0" dirty="0" err="1" smtClean="0">
                <a:solidFill>
                  <a:schemeClr val="tx1"/>
                </a:solidFill>
                <a:latin typeface="Courier New" panose="02070309020205020404" pitchFamily="49" charset="0"/>
                <a:cs typeface="Courier New" panose="02070309020205020404" pitchFamily="49" charset="0"/>
              </a:rPr>
              <a:t>beq</a:t>
            </a:r>
            <a:r>
              <a:rPr lang="en-US" sz="2000" kern="0" dirty="0" smtClean="0">
                <a:solidFill>
                  <a:schemeClr val="tx1"/>
                </a:solidFill>
                <a:latin typeface="Courier New" panose="02070309020205020404" pitchFamily="49" charset="0"/>
                <a:cs typeface="Courier New" panose="02070309020205020404" pitchFamily="49" charset="0"/>
              </a:rPr>
              <a:t> $t0, $zero, try	#try again on failure</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r>
              <a:rPr lang="en-US" sz="2000" kern="0" dirty="0" smtClean="0">
                <a:solidFill>
                  <a:schemeClr val="tx1"/>
                </a:solidFill>
                <a:latin typeface="Courier New" panose="02070309020205020404" pitchFamily="49" charset="0"/>
                <a:cs typeface="Courier New" panose="02070309020205020404" pitchFamily="49" charset="0"/>
              </a:rPr>
              <a:t>		add $s4, $zero, $t1	#load value in $s4</a:t>
            </a:r>
            <a:endParaRPr lang="en-US" sz="2000" kern="0" dirty="0" smtClean="0">
              <a:solidFill>
                <a:schemeClr val="tx1"/>
              </a:solidFill>
              <a:latin typeface="Courier New" panose="02070309020205020404" pitchFamily="49" charset="0"/>
              <a:cs typeface="Courier New" panose="02070309020205020404" pitchFamily="49" charset="0"/>
            </a:endParaRPr>
          </a:p>
          <a:p>
            <a:pPr marL="287655" marR="0" lvl="0" indent="-287655" algn="l" defTabSz="914400" rtl="0" eaLnBrk="0" fontAlgn="base" latinLnBrk="0" hangingPunct="0">
              <a:lnSpc>
                <a:spcPct val="90000"/>
              </a:lnSpc>
              <a:spcBef>
                <a:spcPts val="600"/>
              </a:spcBef>
              <a:spcAft>
                <a:spcPct val="0"/>
              </a:spcAft>
              <a:buClr>
                <a:schemeClr val="accent1"/>
              </a:buClr>
              <a:buSzPct val="75000"/>
              <a:defRPr/>
            </a:pPr>
            <a:endParaRPr kumimoji="0" lang="en-US" sz="2000" b="0"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endParaRPr>
          </a:p>
        </p:txBody>
      </p:sp>
      <p:sp>
        <p:nvSpPr>
          <p:cNvPr id="5" name="Content Placeholder 2"/>
          <p:cNvSpPr txBox="1"/>
          <p:nvPr/>
        </p:nvSpPr>
        <p:spPr bwMode="auto">
          <a:xfrm>
            <a:off x="457200" y="5105400"/>
            <a:ext cx="8153400" cy="104849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If the</a:t>
            </a:r>
            <a:r>
              <a:rPr kumimoji="0" lang="en-US" sz="2400" b="0" i="0" u="none" strike="noStrike" kern="0" cap="none" spc="0" normalizeH="0" noProof="0" dirty="0" smtClean="0">
                <a:ln>
                  <a:noFill/>
                </a:ln>
                <a:solidFill>
                  <a:schemeClr val="tx1"/>
                </a:solidFill>
                <a:effectLst/>
                <a:uLnTx/>
                <a:uFillTx/>
                <a:latin typeface="+mn-lt"/>
                <a:ea typeface="+mn-ea"/>
                <a:cs typeface="+mn-cs"/>
              </a:rPr>
              <a:t> value in memory between the</a:t>
            </a:r>
            <a:r>
              <a:rPr kumimoji="0" lang="en-US" sz="2400" b="0" i="0" u="none" strike="noStrike" kern="0" cap="none" spc="0" normalizeH="0" noProof="0" dirty="0" smtClean="0">
                <a:ln>
                  <a:noFill/>
                </a:ln>
                <a:solidFill>
                  <a:schemeClr val="tx1"/>
                </a:solidFill>
                <a:effectLst/>
                <a:uLnTx/>
                <a:uFillTx/>
                <a:latin typeface="Courier New" panose="02070309020205020404" pitchFamily="49" charset="0"/>
                <a:cs typeface="Courier New" panose="02070309020205020404" pitchFamily="49" charset="0"/>
              </a:rPr>
              <a:t> </a:t>
            </a:r>
            <a:r>
              <a:rPr kumimoji="0" lang="en-US" sz="2400" b="0" i="0" u="none" strike="noStrike" kern="0" cap="none" spc="0" normalizeH="0" noProof="0" dirty="0" err="1" smtClean="0">
                <a:ln>
                  <a:noFill/>
                </a:ln>
                <a:solidFill>
                  <a:schemeClr val="tx1"/>
                </a:solidFill>
                <a:effectLst/>
                <a:uLnTx/>
                <a:uFillTx/>
                <a:latin typeface="Courier New" panose="02070309020205020404" pitchFamily="49" charset="0"/>
                <a:cs typeface="Courier New" panose="02070309020205020404" pitchFamily="49" charset="0"/>
              </a:rPr>
              <a:t>ll</a:t>
            </a:r>
            <a:r>
              <a:rPr kumimoji="0" lang="en-US" sz="2400" b="0" i="0" u="none" strike="noStrike" kern="0" cap="none" spc="0" normalizeH="0" noProof="0" dirty="0" smtClean="0">
                <a:ln>
                  <a:noFill/>
                </a:ln>
                <a:solidFill>
                  <a:schemeClr val="tx1"/>
                </a:solidFill>
                <a:effectLst/>
                <a:uLnTx/>
                <a:uFillTx/>
                <a:latin typeface="Courier New" panose="02070309020205020404" pitchFamily="49" charset="0"/>
                <a:cs typeface="Courier New" panose="02070309020205020404" pitchFamily="49" charset="0"/>
              </a:rPr>
              <a:t> </a:t>
            </a:r>
            <a:r>
              <a:rPr kumimoji="0" lang="en-US" sz="2400" b="0" i="0" u="none" strike="noStrike" kern="0" cap="none" spc="0" normalizeH="0" noProof="0" dirty="0" smtClean="0">
                <a:ln>
                  <a:noFill/>
                </a:ln>
                <a:solidFill>
                  <a:schemeClr val="tx1"/>
                </a:solidFill>
                <a:effectLst/>
                <a:uLnTx/>
                <a:uFillTx/>
                <a:latin typeface="+mn-lt"/>
                <a:ea typeface="+mn-ea"/>
                <a:cs typeface="+mn-cs"/>
              </a:rPr>
              <a:t>and the </a:t>
            </a:r>
            <a:r>
              <a:rPr kumimoji="0" lang="en-US" sz="2400" b="0" i="0" u="none" strike="noStrike" kern="0" cap="none" spc="0" normalizeH="0" noProof="0" dirty="0" smtClean="0">
                <a:ln>
                  <a:noFill/>
                </a:ln>
                <a:solidFill>
                  <a:schemeClr val="tx1"/>
                </a:solidFill>
                <a:effectLst/>
                <a:uLnTx/>
                <a:uFillTx/>
                <a:latin typeface="Courier New" panose="02070309020205020404" pitchFamily="49" charset="0"/>
                <a:cs typeface="Courier New" panose="02070309020205020404" pitchFamily="49" charset="0"/>
              </a:rPr>
              <a:t>sc</a:t>
            </a:r>
            <a:r>
              <a:rPr kumimoji="0" lang="en-US" sz="2400" b="0" i="0" u="none" strike="noStrike" kern="0" cap="none" spc="0" normalizeH="0" noProof="0" dirty="0" smtClean="0">
                <a:ln>
                  <a:noFill/>
                </a:ln>
                <a:solidFill>
                  <a:schemeClr val="tx1"/>
                </a:solidFill>
                <a:effectLst/>
                <a:uLnTx/>
                <a:uFillTx/>
                <a:latin typeface="+mn-lt"/>
                <a:ea typeface="+mn-ea"/>
                <a:cs typeface="+mn-cs"/>
              </a:rPr>
              <a:t> instructions changes, then </a:t>
            </a:r>
            <a:r>
              <a:rPr kumimoji="0" lang="en-US" sz="2400" b="0" i="0" u="none" strike="noStrike" kern="0" cap="none" spc="0" normalizeH="0" noProof="0" dirty="0" smtClean="0">
                <a:ln>
                  <a:noFill/>
                </a:ln>
                <a:solidFill>
                  <a:schemeClr val="tx1"/>
                </a:solidFill>
                <a:effectLst/>
                <a:uLnTx/>
                <a:uFillTx/>
                <a:latin typeface="Courier New" panose="02070309020205020404" pitchFamily="49" charset="0"/>
                <a:cs typeface="Courier New" panose="02070309020205020404" pitchFamily="49" charset="0"/>
              </a:rPr>
              <a:t>sc</a:t>
            </a:r>
            <a:r>
              <a:rPr kumimoji="0" lang="en-US" sz="2400" b="0" i="0" u="none" strike="noStrike" kern="0" cap="none" spc="0" normalizeH="0" noProof="0" dirty="0" smtClean="0">
                <a:ln>
                  <a:noFill/>
                </a:ln>
                <a:solidFill>
                  <a:schemeClr val="tx1"/>
                </a:solidFill>
                <a:effectLst/>
                <a:uLnTx/>
                <a:uFillTx/>
                <a:latin typeface="+mn-lt"/>
                <a:ea typeface="+mn-ea"/>
                <a:cs typeface="+mn-cs"/>
              </a:rPr>
              <a:t> returns a 0 in </a:t>
            </a:r>
            <a:r>
              <a:rPr kumimoji="0" lang="en-US" sz="2400" b="0" i="0" u="none" strike="noStrike" kern="0" cap="none" spc="0" normalizeH="0" noProof="0" dirty="0" smtClean="0">
                <a:ln>
                  <a:noFill/>
                </a:ln>
                <a:solidFill>
                  <a:schemeClr val="tx1"/>
                </a:solidFill>
                <a:effectLst/>
                <a:uLnTx/>
                <a:uFillTx/>
                <a:latin typeface="Courier New" panose="02070309020205020404" pitchFamily="49" charset="0"/>
                <a:cs typeface="Courier New" panose="02070309020205020404" pitchFamily="49" charset="0"/>
              </a:rPr>
              <a:t>$t0 </a:t>
            </a:r>
            <a:r>
              <a:rPr kumimoji="0" lang="en-US" sz="2400" b="0" i="0" u="none" strike="noStrike" kern="0" cap="none" spc="0" normalizeH="0" noProof="0" dirty="0" smtClean="0">
                <a:ln>
                  <a:noFill/>
                </a:ln>
                <a:solidFill>
                  <a:schemeClr val="tx1"/>
                </a:solidFill>
                <a:effectLst/>
                <a:uLnTx/>
                <a:uFillTx/>
                <a:latin typeface="+mn-lt"/>
                <a:ea typeface="+mn-ea"/>
                <a:cs typeface="+mn-cs"/>
              </a:rPr>
              <a:t>causing the code sequence to try again.</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dirty="0"/>
              <a:t>The </a:t>
            </a:r>
            <a:r>
              <a:rPr lang="en-US" dirty="0" smtClean="0"/>
              <a:t>C Code </a:t>
            </a:r>
            <a:r>
              <a:rPr lang="en-US" dirty="0"/>
              <a:t>Translation Hierarchy</a:t>
            </a:r>
            <a:endParaRPr lang="en-US" dirty="0"/>
          </a:p>
        </p:txBody>
      </p:sp>
      <p:sp>
        <p:nvSpPr>
          <p:cNvPr id="411651" name="Rectangle 3"/>
          <p:cNvSpPr>
            <a:spLocks noChangeArrowheads="1"/>
          </p:cNvSpPr>
          <p:nvPr/>
        </p:nvSpPr>
        <p:spPr bwMode="auto">
          <a:xfrm>
            <a:off x="990600" y="914400"/>
            <a:ext cx="1828800" cy="381000"/>
          </a:xfrm>
          <a:prstGeom prst="rect">
            <a:avLst/>
          </a:prstGeom>
          <a:noFill/>
          <a:ln w="12700">
            <a:solidFill>
              <a:schemeClr val="tx1"/>
            </a:solidFill>
            <a:miter lim="800000"/>
          </a:ln>
          <a:effectLst/>
        </p:spPr>
        <p:txBody>
          <a:bodyPr wrap="none" anchor="ctr"/>
          <a:lstStyle/>
          <a:p>
            <a:endParaRPr lang="en-US"/>
          </a:p>
        </p:txBody>
      </p:sp>
      <p:sp>
        <p:nvSpPr>
          <p:cNvPr id="411652" name="Text Box 4"/>
          <p:cNvSpPr txBox="1">
            <a:spLocks noChangeArrowheads="1"/>
          </p:cNvSpPr>
          <p:nvPr/>
        </p:nvSpPr>
        <p:spPr bwMode="auto">
          <a:xfrm>
            <a:off x="1295400" y="914400"/>
            <a:ext cx="1274708" cy="369332"/>
          </a:xfrm>
          <a:prstGeom prst="rect">
            <a:avLst/>
          </a:prstGeom>
          <a:noFill/>
          <a:ln w="12700">
            <a:noFill/>
            <a:miter lim="800000"/>
          </a:ln>
          <a:effectLst/>
        </p:spPr>
        <p:txBody>
          <a:bodyPr wrap="none">
            <a:spAutoFit/>
          </a:bodyPr>
          <a:lstStyle/>
          <a:p>
            <a:r>
              <a:rPr lang="en-US" dirty="0" smtClean="0">
                <a:solidFill>
                  <a:schemeClr val="tx1"/>
                </a:solidFill>
              </a:rPr>
              <a:t>C program</a:t>
            </a:r>
            <a:endParaRPr lang="en-US" dirty="0">
              <a:solidFill>
                <a:schemeClr val="tx1"/>
              </a:solidFill>
            </a:endParaRPr>
          </a:p>
        </p:txBody>
      </p:sp>
      <p:grpSp>
        <p:nvGrpSpPr>
          <p:cNvPr id="2" name="Group 5"/>
          <p:cNvGrpSpPr/>
          <p:nvPr/>
        </p:nvGrpSpPr>
        <p:grpSpPr bwMode="auto">
          <a:xfrm>
            <a:off x="1600200" y="1295400"/>
            <a:ext cx="2286000" cy="1295400"/>
            <a:chOff x="1008" y="816"/>
            <a:chExt cx="1440" cy="816"/>
          </a:xfrm>
        </p:grpSpPr>
        <p:sp>
          <p:nvSpPr>
            <p:cNvPr id="411654" name="Oval 6"/>
            <p:cNvSpPr>
              <a:spLocks noChangeArrowheads="1"/>
            </p:cNvSpPr>
            <p:nvPr/>
          </p:nvSpPr>
          <p:spPr bwMode="auto">
            <a:xfrm>
              <a:off x="1008" y="960"/>
              <a:ext cx="960" cy="288"/>
            </a:xfrm>
            <a:prstGeom prst="ellipse">
              <a:avLst/>
            </a:prstGeom>
            <a:noFill/>
            <a:ln w="12700">
              <a:solidFill>
                <a:schemeClr val="tx1"/>
              </a:solidFill>
              <a:round/>
            </a:ln>
            <a:effectLst/>
          </p:spPr>
          <p:txBody>
            <a:bodyPr wrap="none" anchor="ctr"/>
            <a:lstStyle/>
            <a:p>
              <a:endParaRPr lang="en-US"/>
            </a:p>
          </p:txBody>
        </p:sp>
        <p:sp>
          <p:nvSpPr>
            <p:cNvPr id="411655" name="Text Box 7"/>
            <p:cNvSpPr txBox="1">
              <a:spLocks noChangeArrowheads="1"/>
            </p:cNvSpPr>
            <p:nvPr/>
          </p:nvSpPr>
          <p:spPr bwMode="auto">
            <a:xfrm>
              <a:off x="1152" y="1008"/>
              <a:ext cx="660" cy="231"/>
            </a:xfrm>
            <a:prstGeom prst="rect">
              <a:avLst/>
            </a:prstGeom>
            <a:noFill/>
            <a:ln w="12700">
              <a:noFill/>
              <a:miter lim="800000"/>
            </a:ln>
            <a:effectLst/>
          </p:spPr>
          <p:txBody>
            <a:bodyPr wrap="none">
              <a:spAutoFit/>
            </a:bodyPr>
            <a:lstStyle/>
            <a:p>
              <a:r>
                <a:rPr lang="en-US">
                  <a:solidFill>
                    <a:schemeClr val="tx1"/>
                  </a:solidFill>
                </a:rPr>
                <a:t>compiler</a:t>
              </a:r>
              <a:endParaRPr lang="en-US">
                <a:solidFill>
                  <a:schemeClr val="tx1"/>
                </a:solidFill>
              </a:endParaRPr>
            </a:p>
          </p:txBody>
        </p:sp>
        <p:sp>
          <p:nvSpPr>
            <p:cNvPr id="411656" name="Line 8"/>
            <p:cNvSpPr>
              <a:spLocks noChangeShapeType="1"/>
            </p:cNvSpPr>
            <p:nvPr/>
          </p:nvSpPr>
          <p:spPr bwMode="auto">
            <a:xfrm>
              <a:off x="1152" y="816"/>
              <a:ext cx="144" cy="144"/>
            </a:xfrm>
            <a:prstGeom prst="line">
              <a:avLst/>
            </a:prstGeom>
            <a:noFill/>
            <a:ln w="12700">
              <a:solidFill>
                <a:schemeClr val="tx1"/>
              </a:solidFill>
              <a:round/>
              <a:tailEnd type="triangle" w="med" len="med"/>
            </a:ln>
            <a:effectLst/>
          </p:spPr>
          <p:txBody>
            <a:bodyPr/>
            <a:lstStyle/>
            <a:p>
              <a:endParaRPr lang="en-US"/>
            </a:p>
          </p:txBody>
        </p:sp>
        <p:sp>
          <p:nvSpPr>
            <p:cNvPr id="411657" name="Line 9"/>
            <p:cNvSpPr>
              <a:spLocks noChangeShapeType="1"/>
            </p:cNvSpPr>
            <p:nvPr/>
          </p:nvSpPr>
          <p:spPr bwMode="auto">
            <a:xfrm>
              <a:off x="1536" y="1248"/>
              <a:ext cx="144" cy="144"/>
            </a:xfrm>
            <a:prstGeom prst="line">
              <a:avLst/>
            </a:prstGeom>
            <a:noFill/>
            <a:ln w="12700">
              <a:solidFill>
                <a:schemeClr val="tx1"/>
              </a:solidFill>
              <a:round/>
              <a:tailEnd type="triangle" w="med" len="med"/>
            </a:ln>
            <a:effectLst/>
          </p:spPr>
          <p:txBody>
            <a:bodyPr/>
            <a:lstStyle/>
            <a:p>
              <a:endParaRPr lang="en-US"/>
            </a:p>
          </p:txBody>
        </p:sp>
        <p:grpSp>
          <p:nvGrpSpPr>
            <p:cNvPr id="3" name="Group 10"/>
            <p:cNvGrpSpPr/>
            <p:nvPr/>
          </p:nvGrpSpPr>
          <p:grpSpPr bwMode="auto">
            <a:xfrm>
              <a:off x="1296" y="1392"/>
              <a:ext cx="1152" cy="240"/>
              <a:chOff x="1296" y="1392"/>
              <a:chExt cx="1152" cy="240"/>
            </a:xfrm>
          </p:grpSpPr>
          <p:sp>
            <p:nvSpPr>
              <p:cNvPr id="411659" name="Rectangle 11"/>
              <p:cNvSpPr>
                <a:spLocks noChangeArrowheads="1"/>
              </p:cNvSpPr>
              <p:nvPr/>
            </p:nvSpPr>
            <p:spPr bwMode="auto">
              <a:xfrm>
                <a:off x="1296" y="1392"/>
                <a:ext cx="1152" cy="240"/>
              </a:xfrm>
              <a:prstGeom prst="rect">
                <a:avLst/>
              </a:prstGeom>
              <a:noFill/>
              <a:ln w="12700">
                <a:solidFill>
                  <a:schemeClr val="tx1"/>
                </a:solidFill>
                <a:miter lim="800000"/>
              </a:ln>
              <a:effectLst/>
            </p:spPr>
            <p:txBody>
              <a:bodyPr wrap="none" anchor="ctr"/>
              <a:lstStyle/>
              <a:p>
                <a:endParaRPr lang="en-US"/>
              </a:p>
            </p:txBody>
          </p:sp>
          <p:sp>
            <p:nvSpPr>
              <p:cNvPr id="411660" name="Text Box 12"/>
              <p:cNvSpPr txBox="1">
                <a:spLocks noChangeArrowheads="1"/>
              </p:cNvSpPr>
              <p:nvPr/>
            </p:nvSpPr>
            <p:spPr bwMode="auto">
              <a:xfrm>
                <a:off x="1296" y="1392"/>
                <a:ext cx="1076" cy="231"/>
              </a:xfrm>
              <a:prstGeom prst="rect">
                <a:avLst/>
              </a:prstGeom>
              <a:noFill/>
              <a:ln w="12700">
                <a:noFill/>
                <a:miter lim="800000"/>
              </a:ln>
              <a:effectLst/>
            </p:spPr>
            <p:txBody>
              <a:bodyPr wrap="none">
                <a:spAutoFit/>
              </a:bodyPr>
              <a:lstStyle/>
              <a:p>
                <a:r>
                  <a:rPr lang="en-US">
                    <a:solidFill>
                      <a:schemeClr val="tx1"/>
                    </a:solidFill>
                  </a:rPr>
                  <a:t>assembly code</a:t>
                </a:r>
                <a:endParaRPr lang="en-US">
                  <a:solidFill>
                    <a:schemeClr val="tx1"/>
                  </a:solidFill>
                </a:endParaRPr>
              </a:p>
            </p:txBody>
          </p:sp>
        </p:grpSp>
      </p:grpSp>
      <p:grpSp>
        <p:nvGrpSpPr>
          <p:cNvPr id="4" name="Group 13"/>
          <p:cNvGrpSpPr/>
          <p:nvPr/>
        </p:nvGrpSpPr>
        <p:grpSpPr bwMode="auto">
          <a:xfrm>
            <a:off x="2667000" y="2590800"/>
            <a:ext cx="2286000" cy="1295400"/>
            <a:chOff x="1680" y="1632"/>
            <a:chExt cx="1440" cy="816"/>
          </a:xfrm>
        </p:grpSpPr>
        <p:grpSp>
          <p:nvGrpSpPr>
            <p:cNvPr id="5" name="Group 14"/>
            <p:cNvGrpSpPr/>
            <p:nvPr/>
          </p:nvGrpSpPr>
          <p:grpSpPr bwMode="auto">
            <a:xfrm>
              <a:off x="1680" y="1632"/>
              <a:ext cx="960" cy="576"/>
              <a:chOff x="1680" y="1632"/>
              <a:chExt cx="960" cy="576"/>
            </a:xfrm>
          </p:grpSpPr>
          <p:sp>
            <p:nvSpPr>
              <p:cNvPr id="411663" name="Oval 15"/>
              <p:cNvSpPr>
                <a:spLocks noChangeArrowheads="1"/>
              </p:cNvSpPr>
              <p:nvPr/>
            </p:nvSpPr>
            <p:spPr bwMode="auto">
              <a:xfrm>
                <a:off x="1680" y="1776"/>
                <a:ext cx="960" cy="288"/>
              </a:xfrm>
              <a:prstGeom prst="ellipse">
                <a:avLst/>
              </a:prstGeom>
              <a:noFill/>
              <a:ln w="12700">
                <a:solidFill>
                  <a:schemeClr val="tx1"/>
                </a:solidFill>
                <a:round/>
              </a:ln>
              <a:effectLst/>
            </p:spPr>
            <p:txBody>
              <a:bodyPr wrap="none" anchor="ctr"/>
              <a:lstStyle/>
              <a:p>
                <a:endParaRPr lang="en-US"/>
              </a:p>
            </p:txBody>
          </p:sp>
          <p:sp>
            <p:nvSpPr>
              <p:cNvPr id="411664" name="Text Box 16"/>
              <p:cNvSpPr txBox="1">
                <a:spLocks noChangeArrowheads="1"/>
              </p:cNvSpPr>
              <p:nvPr/>
            </p:nvSpPr>
            <p:spPr bwMode="auto">
              <a:xfrm>
                <a:off x="1824" y="1824"/>
                <a:ext cx="780" cy="231"/>
              </a:xfrm>
              <a:prstGeom prst="rect">
                <a:avLst/>
              </a:prstGeom>
              <a:noFill/>
              <a:ln w="12700">
                <a:noFill/>
                <a:miter lim="800000"/>
              </a:ln>
              <a:effectLst/>
            </p:spPr>
            <p:txBody>
              <a:bodyPr wrap="none">
                <a:spAutoFit/>
              </a:bodyPr>
              <a:lstStyle/>
              <a:p>
                <a:r>
                  <a:rPr lang="en-US">
                    <a:solidFill>
                      <a:schemeClr val="tx1"/>
                    </a:solidFill>
                  </a:rPr>
                  <a:t>assembler</a:t>
                </a:r>
                <a:endParaRPr lang="en-US">
                  <a:solidFill>
                    <a:schemeClr val="tx1"/>
                  </a:solidFill>
                </a:endParaRPr>
              </a:p>
            </p:txBody>
          </p:sp>
          <p:sp>
            <p:nvSpPr>
              <p:cNvPr id="411665" name="Line 17"/>
              <p:cNvSpPr>
                <a:spLocks noChangeShapeType="1"/>
              </p:cNvSpPr>
              <p:nvPr/>
            </p:nvSpPr>
            <p:spPr bwMode="auto">
              <a:xfrm>
                <a:off x="1824" y="1632"/>
                <a:ext cx="144" cy="144"/>
              </a:xfrm>
              <a:prstGeom prst="line">
                <a:avLst/>
              </a:prstGeom>
              <a:noFill/>
              <a:ln w="12700">
                <a:solidFill>
                  <a:schemeClr val="tx1"/>
                </a:solidFill>
                <a:round/>
                <a:tailEnd type="triangle" w="med" len="med"/>
              </a:ln>
              <a:effectLst/>
            </p:spPr>
            <p:txBody>
              <a:bodyPr/>
              <a:lstStyle/>
              <a:p>
                <a:endParaRPr lang="en-US"/>
              </a:p>
            </p:txBody>
          </p:sp>
          <p:sp>
            <p:nvSpPr>
              <p:cNvPr id="411666" name="Line 18"/>
              <p:cNvSpPr>
                <a:spLocks noChangeShapeType="1"/>
              </p:cNvSpPr>
              <p:nvPr/>
            </p:nvSpPr>
            <p:spPr bwMode="auto">
              <a:xfrm>
                <a:off x="2208" y="2064"/>
                <a:ext cx="144" cy="144"/>
              </a:xfrm>
              <a:prstGeom prst="line">
                <a:avLst/>
              </a:prstGeom>
              <a:noFill/>
              <a:ln w="12700">
                <a:solidFill>
                  <a:schemeClr val="tx1"/>
                </a:solidFill>
                <a:round/>
                <a:tailEnd type="triangle" w="med" len="med"/>
              </a:ln>
              <a:effectLst/>
            </p:spPr>
            <p:txBody>
              <a:bodyPr/>
              <a:lstStyle/>
              <a:p>
                <a:endParaRPr lang="en-US"/>
              </a:p>
            </p:txBody>
          </p:sp>
        </p:grpSp>
        <p:sp>
          <p:nvSpPr>
            <p:cNvPr id="411667" name="Rectangle 19"/>
            <p:cNvSpPr>
              <a:spLocks noChangeArrowheads="1"/>
            </p:cNvSpPr>
            <p:nvPr/>
          </p:nvSpPr>
          <p:spPr bwMode="auto">
            <a:xfrm>
              <a:off x="1968" y="2208"/>
              <a:ext cx="1152" cy="240"/>
            </a:xfrm>
            <a:prstGeom prst="rect">
              <a:avLst/>
            </a:prstGeom>
            <a:noFill/>
            <a:ln w="12700">
              <a:solidFill>
                <a:schemeClr val="tx1"/>
              </a:solidFill>
              <a:miter lim="800000"/>
            </a:ln>
            <a:effectLst/>
          </p:spPr>
          <p:txBody>
            <a:bodyPr wrap="none" anchor="ctr"/>
            <a:lstStyle/>
            <a:p>
              <a:endParaRPr lang="en-US"/>
            </a:p>
          </p:txBody>
        </p:sp>
        <p:sp>
          <p:nvSpPr>
            <p:cNvPr id="411668" name="Text Box 20"/>
            <p:cNvSpPr txBox="1">
              <a:spLocks noChangeArrowheads="1"/>
            </p:cNvSpPr>
            <p:nvPr/>
          </p:nvSpPr>
          <p:spPr bwMode="auto">
            <a:xfrm>
              <a:off x="2064" y="2208"/>
              <a:ext cx="852" cy="231"/>
            </a:xfrm>
            <a:prstGeom prst="rect">
              <a:avLst/>
            </a:prstGeom>
            <a:noFill/>
            <a:ln w="12700">
              <a:noFill/>
              <a:miter lim="800000"/>
            </a:ln>
            <a:effectLst/>
          </p:spPr>
          <p:txBody>
            <a:bodyPr wrap="none">
              <a:spAutoFit/>
            </a:bodyPr>
            <a:lstStyle/>
            <a:p>
              <a:r>
                <a:rPr lang="en-US">
                  <a:solidFill>
                    <a:schemeClr val="tx1"/>
                  </a:solidFill>
                </a:rPr>
                <a:t>object code</a:t>
              </a:r>
              <a:endParaRPr lang="en-US">
                <a:solidFill>
                  <a:schemeClr val="tx1"/>
                </a:solidFill>
              </a:endParaRPr>
            </a:p>
          </p:txBody>
        </p:sp>
      </p:grpSp>
      <p:grpSp>
        <p:nvGrpSpPr>
          <p:cNvPr id="6" name="Group 21"/>
          <p:cNvGrpSpPr/>
          <p:nvPr/>
        </p:nvGrpSpPr>
        <p:grpSpPr bwMode="auto">
          <a:xfrm>
            <a:off x="5334000" y="3505200"/>
            <a:ext cx="1828800" cy="381000"/>
            <a:chOff x="3360" y="2208"/>
            <a:chExt cx="1152" cy="240"/>
          </a:xfrm>
        </p:grpSpPr>
        <p:sp>
          <p:nvSpPr>
            <p:cNvPr id="411670" name="Rectangle 22"/>
            <p:cNvSpPr>
              <a:spLocks noChangeArrowheads="1"/>
            </p:cNvSpPr>
            <p:nvPr/>
          </p:nvSpPr>
          <p:spPr bwMode="auto">
            <a:xfrm>
              <a:off x="3360" y="2208"/>
              <a:ext cx="1152" cy="240"/>
            </a:xfrm>
            <a:prstGeom prst="rect">
              <a:avLst/>
            </a:prstGeom>
            <a:noFill/>
            <a:ln w="12700">
              <a:solidFill>
                <a:schemeClr val="tx1"/>
              </a:solidFill>
              <a:miter lim="800000"/>
            </a:ln>
            <a:effectLst/>
          </p:spPr>
          <p:txBody>
            <a:bodyPr wrap="none" anchor="ctr"/>
            <a:lstStyle/>
            <a:p>
              <a:endParaRPr lang="en-US"/>
            </a:p>
          </p:txBody>
        </p:sp>
        <p:sp>
          <p:nvSpPr>
            <p:cNvPr id="411671" name="Text Box 23"/>
            <p:cNvSpPr txBox="1">
              <a:spLocks noChangeArrowheads="1"/>
            </p:cNvSpPr>
            <p:nvPr/>
          </p:nvSpPr>
          <p:spPr bwMode="auto">
            <a:xfrm>
              <a:off x="3408" y="2208"/>
              <a:ext cx="1060" cy="231"/>
            </a:xfrm>
            <a:prstGeom prst="rect">
              <a:avLst/>
            </a:prstGeom>
            <a:noFill/>
            <a:ln w="12700">
              <a:noFill/>
              <a:miter lim="800000"/>
            </a:ln>
            <a:effectLst/>
          </p:spPr>
          <p:txBody>
            <a:bodyPr wrap="none">
              <a:spAutoFit/>
            </a:bodyPr>
            <a:lstStyle/>
            <a:p>
              <a:r>
                <a:rPr lang="en-US">
                  <a:solidFill>
                    <a:schemeClr val="tx1"/>
                  </a:solidFill>
                </a:rPr>
                <a:t>library routines</a:t>
              </a:r>
              <a:endParaRPr lang="en-US">
                <a:solidFill>
                  <a:schemeClr val="tx1"/>
                </a:solidFill>
              </a:endParaRPr>
            </a:p>
          </p:txBody>
        </p:sp>
      </p:grpSp>
      <p:grpSp>
        <p:nvGrpSpPr>
          <p:cNvPr id="7" name="Group 24"/>
          <p:cNvGrpSpPr/>
          <p:nvPr/>
        </p:nvGrpSpPr>
        <p:grpSpPr bwMode="auto">
          <a:xfrm>
            <a:off x="3733800" y="3886200"/>
            <a:ext cx="2286000" cy="1295400"/>
            <a:chOff x="2352" y="2448"/>
            <a:chExt cx="1440" cy="816"/>
          </a:xfrm>
        </p:grpSpPr>
        <p:sp>
          <p:nvSpPr>
            <p:cNvPr id="411673" name="Rectangle 25"/>
            <p:cNvSpPr>
              <a:spLocks noChangeArrowheads="1"/>
            </p:cNvSpPr>
            <p:nvPr/>
          </p:nvSpPr>
          <p:spPr bwMode="auto">
            <a:xfrm>
              <a:off x="2640" y="3024"/>
              <a:ext cx="1152" cy="240"/>
            </a:xfrm>
            <a:prstGeom prst="rect">
              <a:avLst/>
            </a:prstGeom>
            <a:noFill/>
            <a:ln w="12700">
              <a:solidFill>
                <a:schemeClr val="tx1"/>
              </a:solidFill>
              <a:miter lim="800000"/>
            </a:ln>
            <a:effectLst/>
          </p:spPr>
          <p:txBody>
            <a:bodyPr wrap="none" anchor="ctr"/>
            <a:lstStyle/>
            <a:p>
              <a:endParaRPr lang="en-US"/>
            </a:p>
          </p:txBody>
        </p:sp>
        <p:sp>
          <p:nvSpPr>
            <p:cNvPr id="411674" name="Text Box 26"/>
            <p:cNvSpPr txBox="1">
              <a:spLocks noChangeArrowheads="1"/>
            </p:cNvSpPr>
            <p:nvPr/>
          </p:nvSpPr>
          <p:spPr bwMode="auto">
            <a:xfrm>
              <a:off x="2832" y="3024"/>
              <a:ext cx="812" cy="231"/>
            </a:xfrm>
            <a:prstGeom prst="rect">
              <a:avLst/>
            </a:prstGeom>
            <a:noFill/>
            <a:ln w="12700">
              <a:noFill/>
              <a:miter lim="800000"/>
            </a:ln>
            <a:effectLst/>
          </p:spPr>
          <p:txBody>
            <a:bodyPr wrap="none">
              <a:spAutoFit/>
            </a:bodyPr>
            <a:lstStyle/>
            <a:p>
              <a:r>
                <a:rPr lang="en-US">
                  <a:solidFill>
                    <a:schemeClr val="tx1"/>
                  </a:solidFill>
                </a:rPr>
                <a:t>executable</a:t>
              </a:r>
              <a:endParaRPr lang="en-US">
                <a:solidFill>
                  <a:schemeClr val="tx1"/>
                </a:solidFill>
              </a:endParaRPr>
            </a:p>
          </p:txBody>
        </p:sp>
        <p:sp>
          <p:nvSpPr>
            <p:cNvPr id="411675" name="Oval 27"/>
            <p:cNvSpPr>
              <a:spLocks noChangeArrowheads="1"/>
            </p:cNvSpPr>
            <p:nvPr/>
          </p:nvSpPr>
          <p:spPr bwMode="auto">
            <a:xfrm>
              <a:off x="2352" y="2592"/>
              <a:ext cx="960" cy="288"/>
            </a:xfrm>
            <a:prstGeom prst="ellipse">
              <a:avLst/>
            </a:prstGeom>
            <a:noFill/>
            <a:ln w="12700">
              <a:solidFill>
                <a:schemeClr val="tx1"/>
              </a:solidFill>
              <a:round/>
            </a:ln>
            <a:effectLst/>
          </p:spPr>
          <p:txBody>
            <a:bodyPr wrap="none" anchor="ctr"/>
            <a:lstStyle/>
            <a:p>
              <a:endParaRPr lang="en-US"/>
            </a:p>
          </p:txBody>
        </p:sp>
        <p:sp>
          <p:nvSpPr>
            <p:cNvPr id="411676" name="Text Box 28"/>
            <p:cNvSpPr txBox="1">
              <a:spLocks noChangeArrowheads="1"/>
            </p:cNvSpPr>
            <p:nvPr/>
          </p:nvSpPr>
          <p:spPr bwMode="auto">
            <a:xfrm>
              <a:off x="2592" y="2640"/>
              <a:ext cx="460" cy="231"/>
            </a:xfrm>
            <a:prstGeom prst="rect">
              <a:avLst/>
            </a:prstGeom>
            <a:noFill/>
            <a:ln w="12700">
              <a:noFill/>
              <a:miter lim="800000"/>
            </a:ln>
            <a:effectLst/>
          </p:spPr>
          <p:txBody>
            <a:bodyPr wrap="none">
              <a:spAutoFit/>
            </a:bodyPr>
            <a:lstStyle/>
            <a:p>
              <a:r>
                <a:rPr lang="en-US">
                  <a:solidFill>
                    <a:schemeClr val="tx1"/>
                  </a:solidFill>
                </a:rPr>
                <a:t>linker</a:t>
              </a:r>
              <a:endParaRPr lang="en-US">
                <a:solidFill>
                  <a:schemeClr val="tx1"/>
                </a:solidFill>
              </a:endParaRPr>
            </a:p>
          </p:txBody>
        </p:sp>
        <p:sp>
          <p:nvSpPr>
            <p:cNvPr id="411677" name="Line 29"/>
            <p:cNvSpPr>
              <a:spLocks noChangeShapeType="1"/>
            </p:cNvSpPr>
            <p:nvPr/>
          </p:nvSpPr>
          <p:spPr bwMode="auto">
            <a:xfrm>
              <a:off x="2496" y="2448"/>
              <a:ext cx="144" cy="144"/>
            </a:xfrm>
            <a:prstGeom prst="line">
              <a:avLst/>
            </a:prstGeom>
            <a:noFill/>
            <a:ln w="12700">
              <a:solidFill>
                <a:schemeClr val="tx1"/>
              </a:solidFill>
              <a:round/>
              <a:tailEnd type="triangle" w="med" len="med"/>
            </a:ln>
            <a:effectLst/>
          </p:spPr>
          <p:txBody>
            <a:bodyPr/>
            <a:lstStyle/>
            <a:p>
              <a:endParaRPr lang="en-US"/>
            </a:p>
          </p:txBody>
        </p:sp>
        <p:sp>
          <p:nvSpPr>
            <p:cNvPr id="411678" name="Line 30"/>
            <p:cNvSpPr>
              <a:spLocks noChangeShapeType="1"/>
            </p:cNvSpPr>
            <p:nvPr/>
          </p:nvSpPr>
          <p:spPr bwMode="auto">
            <a:xfrm>
              <a:off x="2880" y="2880"/>
              <a:ext cx="144" cy="144"/>
            </a:xfrm>
            <a:prstGeom prst="line">
              <a:avLst/>
            </a:prstGeom>
            <a:noFill/>
            <a:ln w="12700">
              <a:solidFill>
                <a:schemeClr val="tx1"/>
              </a:solidFill>
              <a:round/>
              <a:tailEnd type="triangle" w="med" len="med"/>
            </a:ln>
            <a:effectLst/>
          </p:spPr>
          <p:txBody>
            <a:bodyPr/>
            <a:lstStyle/>
            <a:p>
              <a:endParaRPr lang="en-US"/>
            </a:p>
          </p:txBody>
        </p:sp>
        <p:sp>
          <p:nvSpPr>
            <p:cNvPr id="411679" name="Line 31"/>
            <p:cNvSpPr>
              <a:spLocks noChangeShapeType="1"/>
            </p:cNvSpPr>
            <p:nvPr/>
          </p:nvSpPr>
          <p:spPr bwMode="auto">
            <a:xfrm flipH="1">
              <a:off x="3216" y="2448"/>
              <a:ext cx="240" cy="192"/>
            </a:xfrm>
            <a:prstGeom prst="line">
              <a:avLst/>
            </a:prstGeom>
            <a:noFill/>
            <a:ln w="12700">
              <a:solidFill>
                <a:schemeClr val="tx1"/>
              </a:solidFill>
              <a:round/>
              <a:tailEnd type="triangle" w="med" len="med"/>
            </a:ln>
            <a:effectLst/>
          </p:spPr>
          <p:txBody>
            <a:bodyPr/>
            <a:lstStyle/>
            <a:p>
              <a:endParaRPr lang="en-US"/>
            </a:p>
          </p:txBody>
        </p:sp>
      </p:grpSp>
      <p:grpSp>
        <p:nvGrpSpPr>
          <p:cNvPr id="8" name="Group 32"/>
          <p:cNvGrpSpPr/>
          <p:nvPr/>
        </p:nvGrpSpPr>
        <p:grpSpPr bwMode="auto">
          <a:xfrm>
            <a:off x="4800600" y="5181600"/>
            <a:ext cx="2286000" cy="1371600"/>
            <a:chOff x="3024" y="3264"/>
            <a:chExt cx="1440" cy="864"/>
          </a:xfrm>
        </p:grpSpPr>
        <p:sp>
          <p:nvSpPr>
            <p:cNvPr id="411681" name="Oval 33"/>
            <p:cNvSpPr>
              <a:spLocks noChangeArrowheads="1"/>
            </p:cNvSpPr>
            <p:nvPr/>
          </p:nvSpPr>
          <p:spPr bwMode="auto">
            <a:xfrm>
              <a:off x="3024" y="3408"/>
              <a:ext cx="960" cy="288"/>
            </a:xfrm>
            <a:prstGeom prst="ellipse">
              <a:avLst/>
            </a:prstGeom>
            <a:noFill/>
            <a:ln w="12700">
              <a:solidFill>
                <a:schemeClr val="tx1"/>
              </a:solidFill>
              <a:round/>
            </a:ln>
            <a:effectLst/>
          </p:spPr>
          <p:txBody>
            <a:bodyPr wrap="none" anchor="ctr"/>
            <a:lstStyle/>
            <a:p>
              <a:endParaRPr lang="en-US"/>
            </a:p>
          </p:txBody>
        </p:sp>
        <p:sp>
          <p:nvSpPr>
            <p:cNvPr id="411682" name="Text Box 34"/>
            <p:cNvSpPr txBox="1">
              <a:spLocks noChangeArrowheads="1"/>
            </p:cNvSpPr>
            <p:nvPr/>
          </p:nvSpPr>
          <p:spPr bwMode="auto">
            <a:xfrm>
              <a:off x="3168" y="3456"/>
              <a:ext cx="516" cy="231"/>
            </a:xfrm>
            <a:prstGeom prst="rect">
              <a:avLst/>
            </a:prstGeom>
            <a:noFill/>
            <a:ln w="12700">
              <a:noFill/>
              <a:miter lim="800000"/>
            </a:ln>
            <a:effectLst/>
          </p:spPr>
          <p:txBody>
            <a:bodyPr wrap="none">
              <a:spAutoFit/>
            </a:bodyPr>
            <a:lstStyle/>
            <a:p>
              <a:r>
                <a:rPr lang="en-US" dirty="0">
                  <a:solidFill>
                    <a:schemeClr val="tx1"/>
                  </a:solidFill>
                </a:rPr>
                <a:t>loader</a:t>
              </a:r>
              <a:endParaRPr lang="en-US" dirty="0">
                <a:solidFill>
                  <a:schemeClr val="tx1"/>
                </a:solidFill>
              </a:endParaRPr>
            </a:p>
          </p:txBody>
        </p:sp>
        <p:sp>
          <p:nvSpPr>
            <p:cNvPr id="411683" name="Line 35"/>
            <p:cNvSpPr>
              <a:spLocks noChangeShapeType="1"/>
            </p:cNvSpPr>
            <p:nvPr/>
          </p:nvSpPr>
          <p:spPr bwMode="auto">
            <a:xfrm>
              <a:off x="3168" y="3264"/>
              <a:ext cx="144" cy="144"/>
            </a:xfrm>
            <a:prstGeom prst="line">
              <a:avLst/>
            </a:prstGeom>
            <a:noFill/>
            <a:ln w="12700">
              <a:solidFill>
                <a:schemeClr val="tx1"/>
              </a:solidFill>
              <a:round/>
              <a:tailEnd type="triangle" w="med" len="med"/>
            </a:ln>
            <a:effectLst/>
          </p:spPr>
          <p:txBody>
            <a:bodyPr/>
            <a:lstStyle/>
            <a:p>
              <a:endParaRPr lang="en-US"/>
            </a:p>
          </p:txBody>
        </p:sp>
        <p:sp>
          <p:nvSpPr>
            <p:cNvPr id="411684" name="Line 36"/>
            <p:cNvSpPr>
              <a:spLocks noChangeShapeType="1"/>
            </p:cNvSpPr>
            <p:nvPr/>
          </p:nvSpPr>
          <p:spPr bwMode="auto">
            <a:xfrm>
              <a:off x="3552" y="3696"/>
              <a:ext cx="144" cy="144"/>
            </a:xfrm>
            <a:prstGeom prst="line">
              <a:avLst/>
            </a:prstGeom>
            <a:noFill/>
            <a:ln w="12700">
              <a:solidFill>
                <a:schemeClr val="tx1"/>
              </a:solidFill>
              <a:round/>
              <a:tailEnd type="triangle" w="med" len="med"/>
            </a:ln>
            <a:effectLst/>
          </p:spPr>
          <p:txBody>
            <a:bodyPr/>
            <a:lstStyle/>
            <a:p>
              <a:endParaRPr lang="en-US"/>
            </a:p>
          </p:txBody>
        </p:sp>
        <p:grpSp>
          <p:nvGrpSpPr>
            <p:cNvPr id="9" name="Group 37"/>
            <p:cNvGrpSpPr/>
            <p:nvPr/>
          </p:nvGrpSpPr>
          <p:grpSpPr bwMode="auto">
            <a:xfrm>
              <a:off x="3312" y="3888"/>
              <a:ext cx="1152" cy="240"/>
              <a:chOff x="3312" y="3888"/>
              <a:chExt cx="1152" cy="240"/>
            </a:xfrm>
          </p:grpSpPr>
          <p:sp>
            <p:nvSpPr>
              <p:cNvPr id="411686" name="Rectangle 38"/>
              <p:cNvSpPr>
                <a:spLocks noChangeArrowheads="1"/>
              </p:cNvSpPr>
              <p:nvPr/>
            </p:nvSpPr>
            <p:spPr bwMode="auto">
              <a:xfrm>
                <a:off x="3312" y="3888"/>
                <a:ext cx="1152" cy="240"/>
              </a:xfrm>
              <a:prstGeom prst="rect">
                <a:avLst/>
              </a:prstGeom>
              <a:noFill/>
              <a:ln w="12700">
                <a:solidFill>
                  <a:schemeClr val="tx1"/>
                </a:solidFill>
                <a:miter lim="800000"/>
              </a:ln>
              <a:effectLst/>
            </p:spPr>
            <p:txBody>
              <a:bodyPr wrap="none" anchor="ctr"/>
              <a:lstStyle/>
              <a:p>
                <a:endParaRPr lang="en-US"/>
              </a:p>
            </p:txBody>
          </p:sp>
          <p:sp>
            <p:nvSpPr>
              <p:cNvPr id="411687" name="Text Box 39"/>
              <p:cNvSpPr txBox="1">
                <a:spLocks noChangeArrowheads="1"/>
              </p:cNvSpPr>
              <p:nvPr/>
            </p:nvSpPr>
            <p:spPr bwMode="auto">
              <a:xfrm>
                <a:off x="3504" y="3888"/>
                <a:ext cx="636" cy="231"/>
              </a:xfrm>
              <a:prstGeom prst="rect">
                <a:avLst/>
              </a:prstGeom>
              <a:noFill/>
              <a:ln w="12700">
                <a:noFill/>
                <a:miter lim="800000"/>
              </a:ln>
              <a:effectLst/>
            </p:spPr>
            <p:txBody>
              <a:bodyPr wrap="none">
                <a:spAutoFit/>
              </a:bodyPr>
              <a:lstStyle/>
              <a:p>
                <a:r>
                  <a:rPr lang="en-US">
                    <a:solidFill>
                      <a:schemeClr val="tx1"/>
                    </a:solidFill>
                  </a:rPr>
                  <a:t>memory</a:t>
                </a:r>
                <a:endParaRPr lang="en-US">
                  <a:solidFill>
                    <a:schemeClr val="tx1"/>
                  </a:solidFill>
                </a:endParaRPr>
              </a:p>
            </p:txBody>
          </p:sp>
        </p:grpSp>
      </p:grpSp>
      <p:sp>
        <p:nvSpPr>
          <p:cNvPr id="411688" name="Text Box 40"/>
          <p:cNvSpPr txBox="1">
            <a:spLocks noChangeArrowheads="1"/>
          </p:cNvSpPr>
          <p:nvPr/>
        </p:nvSpPr>
        <p:spPr bwMode="auto">
          <a:xfrm>
            <a:off x="990600" y="4845050"/>
            <a:ext cx="1606550" cy="366713"/>
          </a:xfrm>
          <a:prstGeom prst="rect">
            <a:avLst/>
          </a:prstGeom>
          <a:noFill/>
          <a:ln w="12700">
            <a:noFill/>
            <a:miter lim="800000"/>
          </a:ln>
          <a:effectLst/>
        </p:spPr>
        <p:txBody>
          <a:bodyPr wrap="none">
            <a:spAutoFit/>
          </a:bodyPr>
          <a:lstStyle/>
          <a:p>
            <a:r>
              <a:rPr lang="en-US">
                <a:solidFill>
                  <a:schemeClr val="tx1"/>
                </a:solidFill>
              </a:rPr>
              <a:t>machine code</a:t>
            </a:r>
            <a:endParaRPr lang="en-US">
              <a:solidFill>
                <a:schemeClr val="tx1"/>
              </a:solidFill>
            </a:endParaRPr>
          </a:p>
        </p:txBody>
      </p:sp>
      <p:cxnSp>
        <p:nvCxnSpPr>
          <p:cNvPr id="411689" name="AutoShape 41"/>
          <p:cNvCxnSpPr>
            <a:cxnSpLocks noChangeShapeType="1"/>
            <a:endCxn id="411667" idx="1"/>
          </p:cNvCxnSpPr>
          <p:nvPr/>
        </p:nvCxnSpPr>
        <p:spPr bwMode="auto">
          <a:xfrm flipV="1">
            <a:off x="1828800" y="3695700"/>
            <a:ext cx="1295400" cy="1073150"/>
          </a:xfrm>
          <a:prstGeom prst="curvedConnector3">
            <a:avLst>
              <a:gd name="adj1" fmla="val 50000"/>
            </a:avLst>
          </a:prstGeom>
          <a:noFill/>
          <a:ln w="12700">
            <a:solidFill>
              <a:schemeClr val="accent1"/>
            </a:solidFill>
            <a:round/>
            <a:tailEnd type="triangle" w="med" len="med"/>
          </a:ln>
          <a:effectLst/>
        </p:spPr>
      </p:cxnSp>
      <p:cxnSp>
        <p:nvCxnSpPr>
          <p:cNvPr id="411690" name="AutoShape 42"/>
          <p:cNvCxnSpPr>
            <a:cxnSpLocks noChangeShapeType="1"/>
            <a:stCxn id="411688" idx="3"/>
            <a:endCxn id="411673" idx="1"/>
          </p:cNvCxnSpPr>
          <p:nvPr/>
        </p:nvCxnSpPr>
        <p:spPr bwMode="auto">
          <a:xfrm flipV="1">
            <a:off x="2597150" y="4991100"/>
            <a:ext cx="1593850" cy="38100"/>
          </a:xfrm>
          <a:prstGeom prst="curvedConnector3">
            <a:avLst>
              <a:gd name="adj1" fmla="val 50000"/>
            </a:avLst>
          </a:prstGeom>
          <a:noFill/>
          <a:ln w="12700">
            <a:solidFill>
              <a:schemeClr val="accent1"/>
            </a:solidFill>
            <a:round/>
            <a:tailEnd type="triangle" w="med" len="med"/>
          </a:ln>
          <a:effectLst/>
        </p:spPr>
      </p:cxnSp>
      <p:cxnSp>
        <p:nvCxnSpPr>
          <p:cNvPr id="411691" name="AutoShape 43"/>
          <p:cNvCxnSpPr>
            <a:cxnSpLocks noChangeShapeType="1"/>
          </p:cNvCxnSpPr>
          <p:nvPr/>
        </p:nvCxnSpPr>
        <p:spPr bwMode="auto">
          <a:xfrm>
            <a:off x="2133600" y="5226050"/>
            <a:ext cx="3124200" cy="1174750"/>
          </a:xfrm>
          <a:prstGeom prst="curvedConnector3">
            <a:avLst>
              <a:gd name="adj1" fmla="val 50000"/>
            </a:avLst>
          </a:prstGeom>
          <a:noFill/>
          <a:ln w="12700">
            <a:solidFill>
              <a:schemeClr val="accent1"/>
            </a:solidFill>
            <a:round/>
            <a:tailEnd type="triangle" w="med" len="med"/>
          </a:ln>
          <a:effectLst/>
        </p:spPr>
      </p:cxnSp>
      <p:cxnSp>
        <p:nvCxnSpPr>
          <p:cNvPr id="411692" name="AutoShape 44"/>
          <p:cNvCxnSpPr>
            <a:cxnSpLocks noChangeShapeType="1"/>
            <a:stCxn id="411688" idx="0"/>
            <a:endCxn id="411671" idx="2"/>
          </p:cNvCxnSpPr>
          <p:nvPr/>
        </p:nvCxnSpPr>
        <p:spPr bwMode="auto">
          <a:xfrm rot="16200000">
            <a:off x="3536156" y="2129632"/>
            <a:ext cx="973137" cy="4457700"/>
          </a:xfrm>
          <a:prstGeom prst="curvedConnector3">
            <a:avLst>
              <a:gd name="adj1" fmla="val 50083"/>
            </a:avLst>
          </a:prstGeom>
          <a:noFill/>
          <a:ln w="12700">
            <a:solidFill>
              <a:schemeClr val="accent1"/>
            </a:solidFill>
            <a:rou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Benefits</a:t>
            </a:r>
            <a:endParaRPr lang="en-US" dirty="0"/>
          </a:p>
        </p:txBody>
      </p:sp>
      <p:sp>
        <p:nvSpPr>
          <p:cNvPr id="3" name="Content Placeholder 2"/>
          <p:cNvSpPr>
            <a:spLocks noGrp="1"/>
          </p:cNvSpPr>
          <p:nvPr>
            <p:ph idx="1"/>
          </p:nvPr>
        </p:nvSpPr>
        <p:spPr>
          <a:xfrm>
            <a:off x="533400" y="914400"/>
            <a:ext cx="8153400" cy="1291636"/>
          </a:xfrm>
        </p:spPr>
        <p:txBody>
          <a:bodyPr/>
          <a:lstStyle/>
          <a:p>
            <a:r>
              <a:rPr lang="en-US" dirty="0" smtClean="0"/>
              <a:t>Comparing performance for bubble (exchange) sort</a:t>
            </a:r>
            <a:endParaRPr lang="en-US" dirty="0" smtClean="0"/>
          </a:p>
          <a:p>
            <a:pPr lvl="1"/>
            <a:r>
              <a:rPr lang="en-US" dirty="0" smtClean="0"/>
              <a:t>To sort 100,000 words with the array initialized to random values on a Pentium 4 with a 3.06 clock rate, a 533 MHz system bus, with 2 GB of DDR SDRAM, using Linux version 2.4.20</a:t>
            </a:r>
            <a:endParaRPr lang="en-US" dirty="0"/>
          </a:p>
        </p:txBody>
      </p:sp>
      <p:graphicFrame>
        <p:nvGraphicFramePr>
          <p:cNvPr id="5" name="Table 4"/>
          <p:cNvGraphicFramePr>
            <a:graphicFrameLocks noGrp="1"/>
          </p:cNvGraphicFramePr>
          <p:nvPr/>
        </p:nvGraphicFramePr>
        <p:xfrm>
          <a:off x="1066800" y="2438400"/>
          <a:ext cx="7010400" cy="2123440"/>
        </p:xfrm>
        <a:graphic>
          <a:graphicData uri="http://schemas.openxmlformats.org/drawingml/2006/table">
            <a:tbl>
              <a:tblPr firstRow="1" bandRow="1">
                <a:tableStyleId>{5940675A-B579-460E-94D1-54222C63F5DA}</a:tableStyleId>
              </a:tblPr>
              <a:tblGrid>
                <a:gridCol w="1676400"/>
                <a:gridCol w="1524000"/>
                <a:gridCol w="1295400"/>
                <a:gridCol w="1295400"/>
                <a:gridCol w="1219200"/>
              </a:tblGrid>
              <a:tr h="370840">
                <a:tc>
                  <a:txBody>
                    <a:bodyPr/>
                    <a:lstStyle/>
                    <a:p>
                      <a:r>
                        <a:rPr lang="en-US" dirty="0" err="1" smtClean="0"/>
                        <a:t>gcc</a:t>
                      </a:r>
                      <a:r>
                        <a:rPr lang="en-US" baseline="0" dirty="0" smtClean="0"/>
                        <a:t> opt</a:t>
                      </a:r>
                      <a:endParaRPr lang="en-US" dirty="0"/>
                    </a:p>
                  </a:txBody>
                  <a:tcPr/>
                </a:tc>
                <a:tc>
                  <a:txBody>
                    <a:bodyPr/>
                    <a:lstStyle/>
                    <a:p>
                      <a:pPr algn="ctr"/>
                      <a:r>
                        <a:rPr lang="en-US" dirty="0" smtClean="0"/>
                        <a:t>Relative performance</a:t>
                      </a:r>
                      <a:endParaRPr lang="en-US" dirty="0"/>
                    </a:p>
                  </a:txBody>
                  <a:tcPr/>
                </a:tc>
                <a:tc>
                  <a:txBody>
                    <a:bodyPr/>
                    <a:lstStyle/>
                    <a:p>
                      <a:pPr algn="ctr"/>
                      <a:r>
                        <a:rPr lang="en-US" dirty="0" smtClean="0"/>
                        <a:t>Clock cycles (M)</a:t>
                      </a:r>
                      <a:endParaRPr lang="en-US" dirty="0"/>
                    </a:p>
                  </a:txBody>
                  <a:tcPr/>
                </a:tc>
                <a:tc>
                  <a:txBody>
                    <a:bodyPr/>
                    <a:lstStyle/>
                    <a:p>
                      <a:pPr algn="ctr"/>
                      <a:r>
                        <a:rPr lang="en-US" dirty="0" err="1" smtClean="0"/>
                        <a:t>Instr</a:t>
                      </a:r>
                      <a:r>
                        <a:rPr lang="en-US" dirty="0" smtClean="0"/>
                        <a:t> count</a:t>
                      </a:r>
                      <a:r>
                        <a:rPr lang="en-US" baseline="0" dirty="0" smtClean="0"/>
                        <a:t> (M)</a:t>
                      </a:r>
                      <a:endParaRPr lang="en-US" dirty="0"/>
                    </a:p>
                  </a:txBody>
                  <a:tcPr/>
                </a:tc>
                <a:tc>
                  <a:txBody>
                    <a:bodyPr/>
                    <a:lstStyle/>
                    <a:p>
                      <a:pPr algn="ctr"/>
                      <a:r>
                        <a:rPr lang="en-US" dirty="0" smtClean="0"/>
                        <a:t>CPI</a:t>
                      </a:r>
                      <a:endParaRPr lang="en-US" dirty="0"/>
                    </a:p>
                  </a:txBody>
                  <a:tcPr/>
                </a:tc>
              </a:tr>
              <a:tr h="370840">
                <a:tc>
                  <a:txBody>
                    <a:bodyPr/>
                    <a:lstStyle/>
                    <a:p>
                      <a:r>
                        <a:rPr lang="en-US" dirty="0" smtClean="0"/>
                        <a:t>None</a:t>
                      </a:r>
                      <a:endParaRPr lang="en-US" dirty="0"/>
                    </a:p>
                  </a:txBody>
                  <a:tcPr/>
                </a:tc>
                <a:tc>
                  <a:txBody>
                    <a:bodyPr/>
                    <a:lstStyle/>
                    <a:p>
                      <a:pPr algn="ctr"/>
                      <a:r>
                        <a:rPr lang="en-US" dirty="0" smtClean="0"/>
                        <a:t>1.00</a:t>
                      </a:r>
                      <a:endParaRPr lang="en-US" dirty="0"/>
                    </a:p>
                  </a:txBody>
                  <a:tcPr/>
                </a:tc>
                <a:tc>
                  <a:txBody>
                    <a:bodyPr/>
                    <a:lstStyle/>
                    <a:p>
                      <a:pPr algn="ctr"/>
                      <a:r>
                        <a:rPr lang="en-US" dirty="0" smtClean="0"/>
                        <a:t>158,615</a:t>
                      </a:r>
                      <a:endParaRPr lang="en-US" dirty="0"/>
                    </a:p>
                  </a:txBody>
                  <a:tcPr/>
                </a:tc>
                <a:tc>
                  <a:txBody>
                    <a:bodyPr/>
                    <a:lstStyle/>
                    <a:p>
                      <a:pPr algn="ctr"/>
                      <a:r>
                        <a:rPr lang="en-US" dirty="0" smtClean="0"/>
                        <a:t>114,938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t>1.38</a:t>
                      </a:r>
                      <a:endParaRPr lang="en-US" dirty="0" smtClean="0"/>
                    </a:p>
                  </a:txBody>
                  <a:tcPr/>
                </a:tc>
              </a:tr>
              <a:tr h="370840">
                <a:tc>
                  <a:txBody>
                    <a:bodyPr/>
                    <a:lstStyle/>
                    <a:p>
                      <a:r>
                        <a:rPr lang="en-US" dirty="0" smtClean="0"/>
                        <a:t>O1 (medium)</a:t>
                      </a:r>
                      <a:endParaRPr lang="en-US" dirty="0"/>
                    </a:p>
                  </a:txBody>
                  <a:tcPr/>
                </a:tc>
                <a:tc>
                  <a:txBody>
                    <a:bodyPr/>
                    <a:lstStyle/>
                    <a:p>
                      <a:pPr algn="ctr"/>
                      <a:r>
                        <a:rPr lang="en-US" dirty="0" smtClean="0"/>
                        <a:t>2.37</a:t>
                      </a:r>
                      <a:endParaRPr lang="en-US" dirty="0"/>
                    </a:p>
                  </a:txBody>
                  <a:tcPr/>
                </a:tc>
                <a:tc>
                  <a:txBody>
                    <a:bodyPr/>
                    <a:lstStyle/>
                    <a:p>
                      <a:pPr algn="ctr"/>
                      <a:r>
                        <a:rPr lang="en-US" dirty="0" smtClean="0"/>
                        <a:t>66,990</a:t>
                      </a:r>
                      <a:endParaRPr lang="en-US" dirty="0"/>
                    </a:p>
                  </a:txBody>
                  <a:tcPr/>
                </a:tc>
                <a:tc>
                  <a:txBody>
                    <a:bodyPr/>
                    <a:lstStyle/>
                    <a:p>
                      <a:pPr algn="ctr"/>
                      <a:r>
                        <a:rPr lang="en-US" dirty="0" smtClean="0"/>
                        <a:t>37,470</a:t>
                      </a:r>
                      <a:endParaRPr lang="en-US" dirty="0"/>
                    </a:p>
                  </a:txBody>
                  <a:tcPr/>
                </a:tc>
                <a:tc>
                  <a:txBody>
                    <a:bodyPr/>
                    <a:lstStyle/>
                    <a:p>
                      <a:pPr algn="ctr"/>
                      <a:r>
                        <a:rPr lang="en-US" dirty="0" smtClean="0"/>
                        <a:t>1.79</a:t>
                      </a:r>
                      <a:endParaRPr lang="en-US" dirty="0"/>
                    </a:p>
                  </a:txBody>
                  <a:tcPr/>
                </a:tc>
              </a:tr>
              <a:tr h="370840">
                <a:tc>
                  <a:txBody>
                    <a:bodyPr/>
                    <a:lstStyle/>
                    <a:p>
                      <a:r>
                        <a:rPr lang="en-US" dirty="0" smtClean="0"/>
                        <a:t>O2 (full)</a:t>
                      </a:r>
                      <a:endParaRPr lang="en-US" dirty="0"/>
                    </a:p>
                  </a:txBody>
                  <a:tcPr/>
                </a:tc>
                <a:tc>
                  <a:txBody>
                    <a:bodyPr/>
                    <a:lstStyle/>
                    <a:p>
                      <a:pPr algn="ctr"/>
                      <a:r>
                        <a:rPr lang="en-US" dirty="0" smtClean="0"/>
                        <a:t>2.38</a:t>
                      </a:r>
                      <a:endParaRPr lang="en-US" dirty="0"/>
                    </a:p>
                  </a:txBody>
                  <a:tcPr/>
                </a:tc>
                <a:tc>
                  <a:txBody>
                    <a:bodyPr/>
                    <a:lstStyle/>
                    <a:p>
                      <a:pPr algn="ctr"/>
                      <a:r>
                        <a:rPr lang="en-US" dirty="0" smtClean="0"/>
                        <a:t>66,521</a:t>
                      </a:r>
                      <a:endParaRPr lang="en-US" dirty="0"/>
                    </a:p>
                  </a:txBody>
                  <a:tcPr/>
                </a:tc>
                <a:tc>
                  <a:txBody>
                    <a:bodyPr/>
                    <a:lstStyle/>
                    <a:p>
                      <a:pPr algn="ctr"/>
                      <a:r>
                        <a:rPr lang="en-US" dirty="0" smtClean="0"/>
                        <a:t>39,993</a:t>
                      </a:r>
                      <a:endParaRPr lang="en-US" dirty="0"/>
                    </a:p>
                  </a:txBody>
                  <a:tcPr/>
                </a:tc>
                <a:tc>
                  <a:txBody>
                    <a:bodyPr/>
                    <a:lstStyle/>
                    <a:p>
                      <a:pPr algn="ctr"/>
                      <a:r>
                        <a:rPr lang="en-US" dirty="0" smtClean="0"/>
                        <a:t>1.66</a:t>
                      </a:r>
                      <a:endParaRPr lang="en-US" dirty="0"/>
                    </a:p>
                  </a:txBody>
                  <a:tcPr/>
                </a:tc>
              </a:tr>
              <a:tr h="370840">
                <a:tc>
                  <a:txBody>
                    <a:bodyPr/>
                    <a:lstStyle/>
                    <a:p>
                      <a:r>
                        <a:rPr lang="en-US" dirty="0" smtClean="0"/>
                        <a:t>O3 (proc</a:t>
                      </a:r>
                      <a:r>
                        <a:rPr lang="en-US" baseline="0" dirty="0" smtClean="0"/>
                        <a:t> </a:t>
                      </a:r>
                      <a:r>
                        <a:rPr lang="en-US" baseline="0" dirty="0" err="1" smtClean="0"/>
                        <a:t>mig</a:t>
                      </a:r>
                      <a:r>
                        <a:rPr lang="en-US" baseline="0" dirty="0" smtClean="0"/>
                        <a:t>)</a:t>
                      </a:r>
                      <a:endParaRPr lang="en-US" dirty="0"/>
                    </a:p>
                  </a:txBody>
                  <a:tcPr/>
                </a:tc>
                <a:tc>
                  <a:txBody>
                    <a:bodyPr/>
                    <a:lstStyle/>
                    <a:p>
                      <a:pPr algn="ctr"/>
                      <a:r>
                        <a:rPr lang="en-US" dirty="0" smtClean="0"/>
                        <a:t>2.41</a:t>
                      </a:r>
                      <a:endParaRPr lang="en-US" dirty="0"/>
                    </a:p>
                  </a:txBody>
                  <a:tcPr/>
                </a:tc>
                <a:tc>
                  <a:txBody>
                    <a:bodyPr/>
                    <a:lstStyle/>
                    <a:p>
                      <a:pPr algn="ctr"/>
                      <a:r>
                        <a:rPr lang="en-US" dirty="0" smtClean="0"/>
                        <a:t>65,747</a:t>
                      </a:r>
                      <a:endParaRPr lang="en-US" dirty="0"/>
                    </a:p>
                  </a:txBody>
                  <a:tcPr/>
                </a:tc>
                <a:tc>
                  <a:txBody>
                    <a:bodyPr/>
                    <a:lstStyle/>
                    <a:p>
                      <a:pPr algn="ctr"/>
                      <a:r>
                        <a:rPr lang="en-US" dirty="0" smtClean="0"/>
                        <a:t>44,993</a:t>
                      </a:r>
                      <a:endParaRPr lang="en-US" dirty="0"/>
                    </a:p>
                  </a:txBody>
                  <a:tcPr/>
                </a:tc>
                <a:tc>
                  <a:txBody>
                    <a:bodyPr/>
                    <a:lstStyle/>
                    <a:p>
                      <a:pPr algn="ctr"/>
                      <a:r>
                        <a:rPr lang="en-US" dirty="0" smtClean="0"/>
                        <a:t>1.46</a:t>
                      </a:r>
                      <a:endParaRPr lang="en-US" dirty="0"/>
                    </a:p>
                  </a:txBody>
                  <a:tcPr/>
                </a:tc>
              </a:tr>
            </a:tbl>
          </a:graphicData>
        </a:graphic>
      </p:graphicFrame>
      <p:sp>
        <p:nvSpPr>
          <p:cNvPr id="6" name="Content Placeholder 2"/>
          <p:cNvSpPr txBox="1"/>
          <p:nvPr/>
        </p:nvSpPr>
        <p:spPr bwMode="auto">
          <a:xfrm>
            <a:off x="533400" y="4876800"/>
            <a:ext cx="8153400" cy="1048492"/>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unoptimized</a:t>
            </a:r>
            <a:r>
              <a:rPr kumimoji="0" lang="en-US" sz="2400" b="0" i="0" u="none" strike="noStrike" kern="0" cap="none" spc="0" normalizeH="0" noProof="0" dirty="0" smtClean="0">
                <a:ln>
                  <a:noFill/>
                </a:ln>
                <a:solidFill>
                  <a:schemeClr val="tx1"/>
                </a:solidFill>
                <a:effectLst/>
                <a:uLnTx/>
                <a:uFillTx/>
                <a:latin typeface="+mn-lt"/>
                <a:ea typeface="+mn-ea"/>
                <a:cs typeface="+mn-cs"/>
              </a:rPr>
              <a:t> code has the best CPI, the </a:t>
            </a:r>
            <a:r>
              <a:rPr kumimoji="0" lang="en-US" sz="2400" b="0" i="0" u="none" strike="noStrike" kern="0" cap="none" spc="0" normalizeH="0" baseline="0" noProof="0" dirty="0" smtClean="0">
                <a:ln>
                  <a:noFill/>
                </a:ln>
                <a:solidFill>
                  <a:schemeClr val="tx1"/>
                </a:solidFill>
                <a:effectLst/>
                <a:uLnTx/>
                <a:uFillTx/>
                <a:latin typeface="+mn-lt"/>
                <a:ea typeface="+mn-ea"/>
                <a:cs typeface="+mn-cs"/>
              </a:rPr>
              <a:t>O1 version has the lowest instruction</a:t>
            </a:r>
            <a:r>
              <a:rPr kumimoji="0" lang="en-US" sz="2400" b="0" i="0" u="none" strike="noStrike" kern="0" cap="none" spc="0" normalizeH="0" noProof="0" dirty="0" smtClean="0">
                <a:ln>
                  <a:noFill/>
                </a:ln>
                <a:solidFill>
                  <a:schemeClr val="tx1"/>
                </a:solidFill>
                <a:effectLst/>
                <a:uLnTx/>
                <a:uFillTx/>
                <a:latin typeface="+mn-lt"/>
                <a:ea typeface="+mn-ea"/>
                <a:cs typeface="+mn-cs"/>
              </a:rPr>
              <a:t> count, but the O3 version is the fastest.  Why?</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dirty="0"/>
              <a:t>The </a:t>
            </a:r>
            <a:r>
              <a:rPr lang="en-US" dirty="0" smtClean="0"/>
              <a:t>Java Code </a:t>
            </a:r>
            <a:r>
              <a:rPr lang="en-US" dirty="0"/>
              <a:t>Translation Hierarchy</a:t>
            </a:r>
            <a:endParaRPr lang="en-US" dirty="0"/>
          </a:p>
        </p:txBody>
      </p:sp>
      <p:sp>
        <p:nvSpPr>
          <p:cNvPr id="411651" name="Rectangle 3"/>
          <p:cNvSpPr>
            <a:spLocks noChangeArrowheads="1"/>
          </p:cNvSpPr>
          <p:nvPr/>
        </p:nvSpPr>
        <p:spPr bwMode="auto">
          <a:xfrm>
            <a:off x="685800" y="1447800"/>
            <a:ext cx="1828800" cy="381000"/>
          </a:xfrm>
          <a:prstGeom prst="rect">
            <a:avLst/>
          </a:prstGeom>
          <a:noFill/>
          <a:ln w="12700">
            <a:solidFill>
              <a:schemeClr val="tx1"/>
            </a:solidFill>
            <a:miter lim="800000"/>
          </a:ln>
          <a:effectLst/>
        </p:spPr>
        <p:txBody>
          <a:bodyPr wrap="none" anchor="ctr"/>
          <a:lstStyle/>
          <a:p>
            <a:endParaRPr lang="en-US"/>
          </a:p>
        </p:txBody>
      </p:sp>
      <p:sp>
        <p:nvSpPr>
          <p:cNvPr id="411652" name="Text Box 4"/>
          <p:cNvSpPr txBox="1">
            <a:spLocks noChangeArrowheads="1"/>
          </p:cNvSpPr>
          <p:nvPr/>
        </p:nvSpPr>
        <p:spPr bwMode="auto">
          <a:xfrm>
            <a:off x="843091" y="1447800"/>
            <a:ext cx="1595309" cy="369332"/>
          </a:xfrm>
          <a:prstGeom prst="rect">
            <a:avLst/>
          </a:prstGeom>
          <a:noFill/>
          <a:ln w="12700">
            <a:noFill/>
            <a:miter lim="800000"/>
          </a:ln>
          <a:effectLst/>
        </p:spPr>
        <p:txBody>
          <a:bodyPr wrap="none">
            <a:spAutoFit/>
          </a:bodyPr>
          <a:lstStyle/>
          <a:p>
            <a:r>
              <a:rPr lang="en-US" dirty="0" smtClean="0">
                <a:solidFill>
                  <a:schemeClr val="tx1"/>
                </a:solidFill>
              </a:rPr>
              <a:t>Java </a:t>
            </a:r>
            <a:r>
              <a:rPr lang="en-US" dirty="0">
                <a:solidFill>
                  <a:schemeClr val="tx1"/>
                </a:solidFill>
              </a:rPr>
              <a:t>program</a:t>
            </a:r>
            <a:endParaRPr lang="en-US" dirty="0">
              <a:solidFill>
                <a:schemeClr val="tx1"/>
              </a:solidFill>
            </a:endParaRPr>
          </a:p>
        </p:txBody>
      </p:sp>
      <p:sp>
        <p:nvSpPr>
          <p:cNvPr id="411654" name="Oval 6"/>
          <p:cNvSpPr>
            <a:spLocks noChangeArrowheads="1"/>
          </p:cNvSpPr>
          <p:nvPr/>
        </p:nvSpPr>
        <p:spPr bwMode="auto">
          <a:xfrm>
            <a:off x="1295400" y="2057400"/>
            <a:ext cx="1524000" cy="457200"/>
          </a:xfrm>
          <a:prstGeom prst="ellipse">
            <a:avLst/>
          </a:prstGeom>
          <a:noFill/>
          <a:ln w="12700">
            <a:solidFill>
              <a:schemeClr val="tx1"/>
            </a:solidFill>
            <a:round/>
          </a:ln>
          <a:effectLst/>
        </p:spPr>
        <p:txBody>
          <a:bodyPr wrap="none" anchor="ctr"/>
          <a:lstStyle/>
          <a:p>
            <a:endParaRPr lang="en-US"/>
          </a:p>
        </p:txBody>
      </p:sp>
      <p:sp>
        <p:nvSpPr>
          <p:cNvPr id="411655" name="Text Box 7"/>
          <p:cNvSpPr txBox="1">
            <a:spLocks noChangeArrowheads="1"/>
          </p:cNvSpPr>
          <p:nvPr/>
        </p:nvSpPr>
        <p:spPr bwMode="auto">
          <a:xfrm>
            <a:off x="1524000" y="2133600"/>
            <a:ext cx="1047750" cy="366713"/>
          </a:xfrm>
          <a:prstGeom prst="rect">
            <a:avLst/>
          </a:prstGeom>
          <a:noFill/>
          <a:ln w="12700">
            <a:noFill/>
            <a:miter lim="800000"/>
          </a:ln>
          <a:effectLst/>
        </p:spPr>
        <p:txBody>
          <a:bodyPr wrap="none">
            <a:spAutoFit/>
          </a:bodyPr>
          <a:lstStyle/>
          <a:p>
            <a:r>
              <a:rPr lang="en-US" dirty="0">
                <a:solidFill>
                  <a:schemeClr val="tx1"/>
                </a:solidFill>
              </a:rPr>
              <a:t>compiler</a:t>
            </a:r>
            <a:endParaRPr lang="en-US" dirty="0">
              <a:solidFill>
                <a:schemeClr val="tx1"/>
              </a:solidFill>
            </a:endParaRPr>
          </a:p>
        </p:txBody>
      </p:sp>
      <p:sp>
        <p:nvSpPr>
          <p:cNvPr id="411656" name="Line 8"/>
          <p:cNvSpPr>
            <a:spLocks noChangeShapeType="1"/>
          </p:cNvSpPr>
          <p:nvPr/>
        </p:nvSpPr>
        <p:spPr bwMode="auto">
          <a:xfrm>
            <a:off x="1524000" y="1828800"/>
            <a:ext cx="228600" cy="228600"/>
          </a:xfrm>
          <a:prstGeom prst="line">
            <a:avLst/>
          </a:prstGeom>
          <a:noFill/>
          <a:ln w="12700">
            <a:solidFill>
              <a:schemeClr val="tx1"/>
            </a:solidFill>
            <a:round/>
            <a:tailEnd type="triangle" w="med" len="med"/>
          </a:ln>
          <a:effectLst/>
        </p:spPr>
        <p:txBody>
          <a:bodyPr/>
          <a:lstStyle/>
          <a:p>
            <a:endParaRPr lang="en-US"/>
          </a:p>
        </p:txBody>
      </p:sp>
      <p:sp>
        <p:nvSpPr>
          <p:cNvPr id="411657" name="Line 9"/>
          <p:cNvSpPr>
            <a:spLocks noChangeShapeType="1"/>
          </p:cNvSpPr>
          <p:nvPr/>
        </p:nvSpPr>
        <p:spPr bwMode="auto">
          <a:xfrm>
            <a:off x="2133600" y="2514600"/>
            <a:ext cx="228600" cy="228600"/>
          </a:xfrm>
          <a:prstGeom prst="line">
            <a:avLst/>
          </a:prstGeom>
          <a:noFill/>
          <a:ln w="12700">
            <a:solidFill>
              <a:schemeClr val="tx1"/>
            </a:solidFill>
            <a:round/>
            <a:tailEnd type="triangle" w="med" len="med"/>
          </a:ln>
          <a:effectLst/>
        </p:spPr>
        <p:txBody>
          <a:bodyPr/>
          <a:lstStyle/>
          <a:p>
            <a:endParaRPr lang="en-US"/>
          </a:p>
        </p:txBody>
      </p:sp>
      <p:grpSp>
        <p:nvGrpSpPr>
          <p:cNvPr id="3" name="Group 10"/>
          <p:cNvGrpSpPr/>
          <p:nvPr/>
        </p:nvGrpSpPr>
        <p:grpSpPr bwMode="auto">
          <a:xfrm>
            <a:off x="685800" y="2743206"/>
            <a:ext cx="3809999" cy="533401"/>
            <a:chOff x="1296" y="1392"/>
            <a:chExt cx="2010" cy="240"/>
          </a:xfrm>
        </p:grpSpPr>
        <p:sp>
          <p:nvSpPr>
            <p:cNvPr id="411659" name="Rectangle 11"/>
            <p:cNvSpPr>
              <a:spLocks noChangeArrowheads="1"/>
            </p:cNvSpPr>
            <p:nvPr/>
          </p:nvSpPr>
          <p:spPr bwMode="auto">
            <a:xfrm>
              <a:off x="1296" y="1392"/>
              <a:ext cx="1839" cy="171"/>
            </a:xfrm>
            <a:prstGeom prst="rect">
              <a:avLst/>
            </a:prstGeom>
            <a:noFill/>
            <a:ln w="12700">
              <a:solidFill>
                <a:schemeClr val="tx1"/>
              </a:solidFill>
              <a:miter lim="800000"/>
            </a:ln>
            <a:effectLst/>
          </p:spPr>
          <p:txBody>
            <a:bodyPr wrap="none" anchor="ctr"/>
            <a:lstStyle/>
            <a:p>
              <a:endParaRPr lang="en-US"/>
            </a:p>
          </p:txBody>
        </p:sp>
        <p:sp>
          <p:nvSpPr>
            <p:cNvPr id="411660" name="Text Box 12"/>
            <p:cNvSpPr txBox="1">
              <a:spLocks noChangeArrowheads="1"/>
            </p:cNvSpPr>
            <p:nvPr/>
          </p:nvSpPr>
          <p:spPr bwMode="auto">
            <a:xfrm>
              <a:off x="1380" y="1399"/>
              <a:ext cx="1926" cy="233"/>
            </a:xfrm>
            <a:prstGeom prst="rect">
              <a:avLst/>
            </a:prstGeom>
            <a:noFill/>
            <a:ln w="12700">
              <a:noFill/>
              <a:miter lim="800000"/>
            </a:ln>
            <a:effectLst/>
          </p:spPr>
          <p:txBody>
            <a:bodyPr wrap="none">
              <a:spAutoFit/>
            </a:bodyPr>
            <a:lstStyle/>
            <a:p>
              <a:r>
                <a:rPr lang="en-US" dirty="0" smtClean="0">
                  <a:solidFill>
                    <a:schemeClr val="tx1"/>
                  </a:solidFill>
                </a:rPr>
                <a:t>Class files (Java </a:t>
              </a:r>
              <a:r>
                <a:rPr lang="en-US" dirty="0" err="1" smtClean="0">
                  <a:solidFill>
                    <a:schemeClr val="tx1"/>
                  </a:solidFill>
                </a:rPr>
                <a:t>bytecodes</a:t>
              </a:r>
              <a:r>
                <a:rPr lang="en-US" dirty="0" smtClean="0">
                  <a:solidFill>
                    <a:schemeClr val="tx1"/>
                  </a:solidFill>
                </a:rPr>
                <a:t>)</a:t>
              </a:r>
              <a:endParaRPr lang="en-US" dirty="0">
                <a:solidFill>
                  <a:schemeClr val="tx1"/>
                </a:solidFill>
              </a:endParaRPr>
            </a:p>
          </p:txBody>
        </p:sp>
      </p:grpSp>
      <p:sp>
        <p:nvSpPr>
          <p:cNvPr id="411663" name="Oval 15"/>
          <p:cNvSpPr>
            <a:spLocks noChangeArrowheads="1"/>
          </p:cNvSpPr>
          <p:nvPr/>
        </p:nvSpPr>
        <p:spPr bwMode="auto">
          <a:xfrm>
            <a:off x="1828800" y="3657600"/>
            <a:ext cx="2286000" cy="762000"/>
          </a:xfrm>
          <a:prstGeom prst="ellipse">
            <a:avLst/>
          </a:prstGeom>
          <a:noFill/>
          <a:ln w="12700">
            <a:solidFill>
              <a:schemeClr val="tx1"/>
            </a:solidFill>
            <a:round/>
          </a:ln>
          <a:effectLst/>
        </p:spPr>
        <p:txBody>
          <a:bodyPr wrap="none" anchor="ctr"/>
          <a:lstStyle/>
          <a:p>
            <a:endParaRPr lang="en-US"/>
          </a:p>
        </p:txBody>
      </p:sp>
      <p:sp>
        <p:nvSpPr>
          <p:cNvPr id="411664" name="Text Box 16"/>
          <p:cNvSpPr txBox="1">
            <a:spLocks noChangeArrowheads="1"/>
          </p:cNvSpPr>
          <p:nvPr/>
        </p:nvSpPr>
        <p:spPr bwMode="auto">
          <a:xfrm>
            <a:off x="1981200" y="3733800"/>
            <a:ext cx="1981202" cy="646113"/>
          </a:xfrm>
          <a:prstGeom prst="rect">
            <a:avLst/>
          </a:prstGeom>
          <a:noFill/>
          <a:ln w="12700">
            <a:noFill/>
            <a:miter lim="800000"/>
          </a:ln>
          <a:effectLst/>
        </p:spPr>
        <p:txBody>
          <a:bodyPr wrap="square">
            <a:spAutoFit/>
          </a:bodyPr>
          <a:lstStyle/>
          <a:p>
            <a:pPr algn="ctr"/>
            <a:r>
              <a:rPr lang="en-US" dirty="0" smtClean="0">
                <a:solidFill>
                  <a:schemeClr val="tx1"/>
                </a:solidFill>
              </a:rPr>
              <a:t>Just In Time (JIT) compiler</a:t>
            </a:r>
            <a:endParaRPr lang="en-US" dirty="0">
              <a:solidFill>
                <a:schemeClr val="tx1"/>
              </a:solidFill>
            </a:endParaRPr>
          </a:p>
        </p:txBody>
      </p:sp>
      <p:sp>
        <p:nvSpPr>
          <p:cNvPr id="411665" name="Line 17"/>
          <p:cNvSpPr>
            <a:spLocks noChangeShapeType="1"/>
          </p:cNvSpPr>
          <p:nvPr/>
        </p:nvSpPr>
        <p:spPr bwMode="auto">
          <a:xfrm flipH="1">
            <a:off x="2895600" y="3124200"/>
            <a:ext cx="228600" cy="533400"/>
          </a:xfrm>
          <a:prstGeom prst="line">
            <a:avLst/>
          </a:prstGeom>
          <a:noFill/>
          <a:ln w="12700">
            <a:solidFill>
              <a:schemeClr val="tx1"/>
            </a:solidFill>
            <a:round/>
            <a:tailEnd type="triangle" w="med" len="med"/>
          </a:ln>
          <a:effectLst/>
        </p:spPr>
        <p:txBody>
          <a:bodyPr/>
          <a:lstStyle/>
          <a:p>
            <a:endParaRPr lang="en-US"/>
          </a:p>
        </p:txBody>
      </p:sp>
      <p:sp>
        <p:nvSpPr>
          <p:cNvPr id="411666" name="Line 18"/>
          <p:cNvSpPr>
            <a:spLocks noChangeShapeType="1"/>
          </p:cNvSpPr>
          <p:nvPr/>
        </p:nvSpPr>
        <p:spPr bwMode="auto">
          <a:xfrm>
            <a:off x="3276600" y="4419600"/>
            <a:ext cx="381000" cy="533400"/>
          </a:xfrm>
          <a:prstGeom prst="line">
            <a:avLst/>
          </a:prstGeom>
          <a:noFill/>
          <a:ln w="12700">
            <a:solidFill>
              <a:schemeClr val="tx1"/>
            </a:solidFill>
            <a:round/>
            <a:tailEnd type="triangle" w="med" len="med"/>
          </a:ln>
          <a:effectLst/>
        </p:spPr>
        <p:txBody>
          <a:bodyPr/>
          <a:lstStyle/>
          <a:p>
            <a:endParaRPr lang="en-US"/>
          </a:p>
        </p:txBody>
      </p:sp>
      <p:sp>
        <p:nvSpPr>
          <p:cNvPr id="411667" name="Rectangle 19"/>
          <p:cNvSpPr>
            <a:spLocks noChangeArrowheads="1"/>
          </p:cNvSpPr>
          <p:nvPr/>
        </p:nvSpPr>
        <p:spPr bwMode="auto">
          <a:xfrm>
            <a:off x="2819400" y="5029200"/>
            <a:ext cx="4495800" cy="381000"/>
          </a:xfrm>
          <a:prstGeom prst="rect">
            <a:avLst/>
          </a:prstGeom>
          <a:noFill/>
          <a:ln w="12700">
            <a:solidFill>
              <a:schemeClr val="tx1"/>
            </a:solidFill>
            <a:miter lim="800000"/>
          </a:ln>
          <a:effectLst/>
        </p:spPr>
        <p:txBody>
          <a:bodyPr wrap="none" anchor="ctr"/>
          <a:lstStyle/>
          <a:p>
            <a:endParaRPr lang="en-US"/>
          </a:p>
        </p:txBody>
      </p:sp>
      <p:sp>
        <p:nvSpPr>
          <p:cNvPr id="411668" name="Text Box 20"/>
          <p:cNvSpPr txBox="1">
            <a:spLocks noChangeArrowheads="1"/>
          </p:cNvSpPr>
          <p:nvPr/>
        </p:nvSpPr>
        <p:spPr bwMode="auto">
          <a:xfrm>
            <a:off x="2971800" y="5029200"/>
            <a:ext cx="4314001" cy="369332"/>
          </a:xfrm>
          <a:prstGeom prst="rect">
            <a:avLst/>
          </a:prstGeom>
          <a:noFill/>
          <a:ln w="12700">
            <a:noFill/>
            <a:miter lim="800000"/>
          </a:ln>
          <a:effectLst/>
        </p:spPr>
        <p:txBody>
          <a:bodyPr wrap="none">
            <a:spAutoFit/>
          </a:bodyPr>
          <a:lstStyle/>
          <a:p>
            <a:r>
              <a:rPr lang="en-US" dirty="0" smtClean="0">
                <a:solidFill>
                  <a:schemeClr val="tx1"/>
                </a:solidFill>
              </a:rPr>
              <a:t>Compiled Java methods (machine code)</a:t>
            </a:r>
            <a:endParaRPr lang="en-US" dirty="0">
              <a:solidFill>
                <a:schemeClr val="tx1"/>
              </a:solidFill>
            </a:endParaRPr>
          </a:p>
        </p:txBody>
      </p:sp>
      <p:grpSp>
        <p:nvGrpSpPr>
          <p:cNvPr id="45" name="Group 10"/>
          <p:cNvGrpSpPr/>
          <p:nvPr/>
        </p:nvGrpSpPr>
        <p:grpSpPr bwMode="auto">
          <a:xfrm>
            <a:off x="4343400" y="2743198"/>
            <a:ext cx="4953000" cy="381002"/>
            <a:chOff x="1296" y="1392"/>
            <a:chExt cx="2143" cy="173"/>
          </a:xfrm>
        </p:grpSpPr>
        <p:sp>
          <p:nvSpPr>
            <p:cNvPr id="46" name="Rectangle 11"/>
            <p:cNvSpPr>
              <a:spLocks noChangeArrowheads="1"/>
            </p:cNvSpPr>
            <p:nvPr/>
          </p:nvSpPr>
          <p:spPr bwMode="auto">
            <a:xfrm>
              <a:off x="1296" y="1392"/>
              <a:ext cx="1839" cy="171"/>
            </a:xfrm>
            <a:prstGeom prst="rect">
              <a:avLst/>
            </a:prstGeom>
            <a:noFill/>
            <a:ln w="12700">
              <a:solidFill>
                <a:schemeClr val="tx1"/>
              </a:solidFill>
              <a:miter lim="800000"/>
            </a:ln>
            <a:effectLst/>
          </p:spPr>
          <p:txBody>
            <a:bodyPr wrap="none" anchor="ctr"/>
            <a:lstStyle/>
            <a:p>
              <a:endParaRPr lang="en-US"/>
            </a:p>
          </p:txBody>
        </p:sp>
        <p:sp>
          <p:nvSpPr>
            <p:cNvPr id="47" name="Text Box 12"/>
            <p:cNvSpPr txBox="1">
              <a:spLocks noChangeArrowheads="1"/>
            </p:cNvSpPr>
            <p:nvPr/>
          </p:nvSpPr>
          <p:spPr bwMode="auto">
            <a:xfrm>
              <a:off x="1380" y="1399"/>
              <a:ext cx="2059" cy="166"/>
            </a:xfrm>
            <a:prstGeom prst="rect">
              <a:avLst/>
            </a:prstGeom>
            <a:noFill/>
            <a:ln w="12700">
              <a:noFill/>
              <a:miter lim="800000"/>
            </a:ln>
            <a:effectLst/>
          </p:spPr>
          <p:txBody>
            <a:bodyPr wrap="none">
              <a:spAutoFit/>
            </a:bodyPr>
            <a:lstStyle/>
            <a:p>
              <a:r>
                <a:rPr lang="en-US" dirty="0" smtClean="0">
                  <a:solidFill>
                    <a:schemeClr val="tx1"/>
                  </a:solidFill>
                </a:rPr>
                <a:t>Java library routines (machine code)</a:t>
              </a:r>
              <a:endParaRPr lang="en-US" dirty="0">
                <a:solidFill>
                  <a:schemeClr val="tx1"/>
                </a:solidFill>
              </a:endParaRPr>
            </a:p>
          </p:txBody>
        </p:sp>
      </p:grpSp>
      <p:sp>
        <p:nvSpPr>
          <p:cNvPr id="48" name="Oval 15"/>
          <p:cNvSpPr>
            <a:spLocks noChangeArrowheads="1"/>
          </p:cNvSpPr>
          <p:nvPr/>
        </p:nvSpPr>
        <p:spPr bwMode="auto">
          <a:xfrm>
            <a:off x="4953000" y="3657600"/>
            <a:ext cx="2286000" cy="762000"/>
          </a:xfrm>
          <a:prstGeom prst="ellipse">
            <a:avLst/>
          </a:prstGeom>
          <a:noFill/>
          <a:ln w="12700">
            <a:solidFill>
              <a:schemeClr val="tx1"/>
            </a:solidFill>
            <a:round/>
          </a:ln>
          <a:effectLst/>
        </p:spPr>
        <p:txBody>
          <a:bodyPr wrap="none" anchor="ctr"/>
          <a:lstStyle/>
          <a:p>
            <a:endParaRPr lang="en-US"/>
          </a:p>
        </p:txBody>
      </p:sp>
      <p:sp>
        <p:nvSpPr>
          <p:cNvPr id="49" name="Text Box 16"/>
          <p:cNvSpPr txBox="1">
            <a:spLocks noChangeArrowheads="1"/>
          </p:cNvSpPr>
          <p:nvPr/>
        </p:nvSpPr>
        <p:spPr bwMode="auto">
          <a:xfrm>
            <a:off x="5105400" y="3733800"/>
            <a:ext cx="1981202" cy="646331"/>
          </a:xfrm>
          <a:prstGeom prst="rect">
            <a:avLst/>
          </a:prstGeom>
          <a:noFill/>
          <a:ln w="12700">
            <a:noFill/>
            <a:miter lim="800000"/>
          </a:ln>
          <a:effectLst/>
        </p:spPr>
        <p:txBody>
          <a:bodyPr wrap="square">
            <a:spAutoFit/>
          </a:bodyPr>
          <a:lstStyle/>
          <a:p>
            <a:pPr algn="ctr"/>
            <a:r>
              <a:rPr lang="en-US" dirty="0" smtClean="0">
                <a:solidFill>
                  <a:schemeClr val="tx1"/>
                </a:solidFill>
              </a:rPr>
              <a:t>Java Virtual Machine</a:t>
            </a:r>
            <a:endParaRPr lang="en-US" dirty="0">
              <a:solidFill>
                <a:schemeClr val="tx1"/>
              </a:solidFill>
            </a:endParaRPr>
          </a:p>
        </p:txBody>
      </p:sp>
      <p:sp>
        <p:nvSpPr>
          <p:cNvPr id="50" name="Line 17"/>
          <p:cNvSpPr>
            <a:spLocks noChangeShapeType="1"/>
          </p:cNvSpPr>
          <p:nvPr/>
        </p:nvSpPr>
        <p:spPr bwMode="auto">
          <a:xfrm>
            <a:off x="3886200" y="3124200"/>
            <a:ext cx="1828800" cy="533400"/>
          </a:xfrm>
          <a:prstGeom prst="line">
            <a:avLst/>
          </a:prstGeom>
          <a:noFill/>
          <a:ln w="12700">
            <a:solidFill>
              <a:schemeClr val="tx1"/>
            </a:solidFill>
            <a:round/>
            <a:tailEnd type="triangle" w="med" len="med"/>
          </a:ln>
          <a:effectLst/>
        </p:spPr>
        <p:txBody>
          <a:bodyPr/>
          <a:lstStyle/>
          <a:p>
            <a:endParaRPr lang="en-US"/>
          </a:p>
        </p:txBody>
      </p:sp>
      <p:sp>
        <p:nvSpPr>
          <p:cNvPr id="51" name="Line 17"/>
          <p:cNvSpPr>
            <a:spLocks noChangeShapeType="1"/>
          </p:cNvSpPr>
          <p:nvPr/>
        </p:nvSpPr>
        <p:spPr bwMode="auto">
          <a:xfrm flipH="1">
            <a:off x="6553200" y="3124200"/>
            <a:ext cx="228600" cy="533400"/>
          </a:xfrm>
          <a:prstGeom prst="line">
            <a:avLst/>
          </a:prstGeom>
          <a:noFill/>
          <a:ln w="12700">
            <a:solidFill>
              <a:schemeClr val="tx1"/>
            </a:solidFill>
            <a:round/>
            <a:tailEnd type="triangle" w="med" len="med"/>
          </a:ln>
          <a:effectLst/>
        </p:spPr>
        <p:txBody>
          <a:bodyPr/>
          <a:lstStyle/>
          <a:p>
            <a:endParaRPr lang="en-US"/>
          </a:p>
        </p:txBody>
      </p:sp>
      <p:sp>
        <p:nvSpPr>
          <p:cNvPr id="52" name="Line 17"/>
          <p:cNvSpPr>
            <a:spLocks noChangeShapeType="1"/>
          </p:cNvSpPr>
          <p:nvPr/>
        </p:nvSpPr>
        <p:spPr bwMode="auto">
          <a:xfrm flipH="1">
            <a:off x="5715000" y="4419600"/>
            <a:ext cx="228600" cy="53340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C versus Java</a:t>
            </a:r>
            <a:endParaRPr lang="en-US" dirty="0"/>
          </a:p>
        </p:txBody>
      </p:sp>
      <p:sp>
        <p:nvSpPr>
          <p:cNvPr id="3" name="Content Placeholder 2"/>
          <p:cNvSpPr>
            <a:spLocks noGrp="1"/>
          </p:cNvSpPr>
          <p:nvPr>
            <p:ph idx="1"/>
          </p:nvPr>
        </p:nvSpPr>
        <p:spPr>
          <a:xfrm>
            <a:off x="533400" y="914400"/>
            <a:ext cx="8153400" cy="1100814"/>
          </a:xfrm>
        </p:spPr>
        <p:txBody>
          <a:bodyPr/>
          <a:lstStyle/>
          <a:p>
            <a:r>
              <a:rPr lang="en-US" dirty="0" smtClean="0"/>
              <a:t>Comparing performance for two sort algorithms in C and Java</a:t>
            </a:r>
            <a:endParaRPr lang="en-US" dirty="0" smtClean="0"/>
          </a:p>
          <a:p>
            <a:pPr lvl="1"/>
            <a:r>
              <a:rPr lang="en-US" dirty="0" smtClean="0"/>
              <a:t>The JVM/JIT is Sun/Hotspot version 1.3.1/1.3.1</a:t>
            </a:r>
            <a:endParaRPr lang="en-US" dirty="0"/>
          </a:p>
        </p:txBody>
      </p:sp>
      <p:graphicFrame>
        <p:nvGraphicFramePr>
          <p:cNvPr id="4" name="Table 3"/>
          <p:cNvGraphicFramePr>
            <a:graphicFrameLocks noGrp="1"/>
          </p:cNvGraphicFramePr>
          <p:nvPr/>
        </p:nvGraphicFramePr>
        <p:xfrm>
          <a:off x="990600" y="2362200"/>
          <a:ext cx="6781800" cy="3235960"/>
        </p:xfrm>
        <a:graphic>
          <a:graphicData uri="http://schemas.openxmlformats.org/drawingml/2006/table">
            <a:tbl>
              <a:tblPr firstRow="1" bandRow="1">
                <a:tableStyleId>{5940675A-B579-460E-94D1-54222C63F5DA}</a:tableStyleId>
              </a:tblPr>
              <a:tblGrid>
                <a:gridCol w="762000"/>
                <a:gridCol w="1498600"/>
                <a:gridCol w="1130300"/>
                <a:gridCol w="1130300"/>
                <a:gridCol w="1130300"/>
                <a:gridCol w="1130300"/>
              </a:tblGrid>
              <a:tr h="370840">
                <a:tc>
                  <a:txBody>
                    <a:bodyPr/>
                    <a:lstStyle/>
                    <a:p>
                      <a:endParaRPr lang="en-US" dirty="0"/>
                    </a:p>
                  </a:txBody>
                  <a:tcPr/>
                </a:tc>
                <a:tc>
                  <a:txBody>
                    <a:bodyPr/>
                    <a:lstStyle/>
                    <a:p>
                      <a:pPr algn="ctr"/>
                      <a:r>
                        <a:rPr lang="en-US" dirty="0" smtClean="0"/>
                        <a:t>Method</a:t>
                      </a:r>
                      <a:endParaRPr lang="en-US" dirty="0"/>
                    </a:p>
                  </a:txBody>
                  <a:tcPr/>
                </a:tc>
                <a:tc>
                  <a:txBody>
                    <a:bodyPr/>
                    <a:lstStyle/>
                    <a:p>
                      <a:pPr algn="ctr"/>
                      <a:r>
                        <a:rPr lang="en-US" dirty="0" smtClean="0"/>
                        <a:t>Opt</a:t>
                      </a:r>
                      <a:endParaRPr lang="en-US" dirty="0"/>
                    </a:p>
                  </a:txBody>
                  <a:tcPr/>
                </a:tc>
                <a:tc>
                  <a:txBody>
                    <a:bodyPr/>
                    <a:lstStyle/>
                    <a:p>
                      <a:pPr algn="ctr"/>
                      <a:r>
                        <a:rPr lang="en-US" dirty="0" smtClean="0"/>
                        <a:t>Bubble</a:t>
                      </a:r>
                      <a:endParaRPr lang="en-US" dirty="0"/>
                    </a:p>
                  </a:txBody>
                  <a:tcPr/>
                </a:tc>
                <a:tc>
                  <a:txBody>
                    <a:bodyPr/>
                    <a:lstStyle/>
                    <a:p>
                      <a:pPr algn="ctr"/>
                      <a:r>
                        <a:rPr lang="en-US" dirty="0" smtClean="0"/>
                        <a:t>Quick</a:t>
                      </a:r>
                      <a:endParaRPr lang="en-US" dirty="0"/>
                    </a:p>
                  </a:txBody>
                  <a:tcPr/>
                </a:tc>
                <a:tc rowSpan="2">
                  <a:txBody>
                    <a:bodyPr/>
                    <a:lstStyle/>
                    <a:p>
                      <a:pPr algn="ctr"/>
                      <a:r>
                        <a:rPr lang="en-US" dirty="0" smtClean="0"/>
                        <a:t>Speedup quick </a:t>
                      </a:r>
                      <a:r>
                        <a:rPr lang="en-US" dirty="0" err="1" smtClean="0"/>
                        <a:t>vs</a:t>
                      </a:r>
                      <a:r>
                        <a:rPr lang="en-US" dirty="0" smtClean="0"/>
                        <a:t> bubble</a:t>
                      </a:r>
                      <a:endParaRPr lang="en-US" dirty="0"/>
                    </a:p>
                  </a:txBody>
                  <a:tcPr/>
                </a:tc>
              </a:tr>
              <a:tr h="370840">
                <a:tc>
                  <a:txBody>
                    <a:bodyPr/>
                    <a:lstStyle/>
                    <a:p>
                      <a:endParaRPr lang="en-US" dirty="0"/>
                    </a:p>
                  </a:txBody>
                  <a:tcPr/>
                </a:tc>
                <a:tc>
                  <a:txBody>
                    <a:bodyPr/>
                    <a:lstStyle/>
                    <a:p>
                      <a:pPr algn="ctr"/>
                      <a:endParaRPr lang="en-US" dirty="0"/>
                    </a:p>
                  </a:txBody>
                  <a:tcPr/>
                </a:tc>
                <a:tc>
                  <a:txBody>
                    <a:bodyPr/>
                    <a:lstStyle/>
                    <a:p>
                      <a:pPr algn="ctr"/>
                      <a:endParaRPr lang="en-US" dirty="0"/>
                    </a:p>
                  </a:txBody>
                  <a:tcPr/>
                </a:tc>
                <a:tc gridSpan="2">
                  <a:txBody>
                    <a:bodyPr/>
                    <a:lstStyle/>
                    <a:p>
                      <a:pPr algn="ctr"/>
                      <a:r>
                        <a:rPr lang="en-US" dirty="0" smtClean="0"/>
                        <a:t>Relative performance</a:t>
                      </a:r>
                      <a:endParaRPr lang="en-US" dirty="0"/>
                    </a:p>
                  </a:txBody>
                  <a:tcPr/>
                </a:tc>
                <a:tc hMerge="1">
                  <a:tcPr/>
                </a:tc>
                <a:tc vMerge="1">
                  <a:tcPr/>
                </a:tc>
              </a:tr>
              <a:tr h="370840">
                <a:tc>
                  <a:txBody>
                    <a:bodyPr/>
                    <a:lstStyle/>
                    <a:p>
                      <a:r>
                        <a:rPr lang="en-US" dirty="0" smtClean="0"/>
                        <a:t>C</a:t>
                      </a:r>
                      <a:endParaRPr lang="en-US" dirty="0"/>
                    </a:p>
                  </a:txBody>
                  <a:tcPr/>
                </a:tc>
                <a:tc>
                  <a:txBody>
                    <a:bodyPr/>
                    <a:lstStyle/>
                    <a:p>
                      <a:r>
                        <a:rPr lang="en-US" dirty="0" smtClean="0"/>
                        <a:t>Compiler</a:t>
                      </a:r>
                      <a:endParaRPr lang="en-US" dirty="0"/>
                    </a:p>
                  </a:txBody>
                  <a:tcPr/>
                </a:tc>
                <a:tc>
                  <a:txBody>
                    <a:bodyPr/>
                    <a:lstStyle/>
                    <a:p>
                      <a:r>
                        <a:rPr lang="en-US" dirty="0" smtClean="0"/>
                        <a:t>None</a:t>
                      </a:r>
                      <a:endParaRPr lang="en-US" dirty="0"/>
                    </a:p>
                  </a:txBody>
                  <a:tcPr/>
                </a:tc>
                <a:tc>
                  <a:txBody>
                    <a:bodyPr/>
                    <a:lstStyle/>
                    <a:p>
                      <a:pPr algn="ctr"/>
                      <a:r>
                        <a:rPr lang="en-US" dirty="0" smtClean="0"/>
                        <a:t>1.00</a:t>
                      </a:r>
                      <a:endParaRPr lang="en-US" dirty="0"/>
                    </a:p>
                  </a:txBody>
                  <a:tcPr/>
                </a:tc>
                <a:tc>
                  <a:txBody>
                    <a:bodyPr/>
                    <a:lstStyle/>
                    <a:p>
                      <a:pPr algn="ctr"/>
                      <a:r>
                        <a:rPr lang="en-US" dirty="0" smtClean="0"/>
                        <a:t>1.00</a:t>
                      </a:r>
                      <a:endParaRPr lang="en-US" dirty="0"/>
                    </a:p>
                  </a:txBody>
                  <a:tcPr/>
                </a:tc>
                <a:tc>
                  <a:txBody>
                    <a:bodyPr/>
                    <a:lstStyle/>
                    <a:p>
                      <a:pPr algn="ctr"/>
                      <a:r>
                        <a:rPr lang="en-US" dirty="0" smtClean="0"/>
                        <a:t>2468</a:t>
                      </a:r>
                      <a:endParaRPr lang="en-US" dirty="0"/>
                    </a:p>
                  </a:txBody>
                  <a:tcPr/>
                </a:tc>
              </a:tr>
              <a:tr h="370840">
                <a:tc>
                  <a:txBody>
                    <a:bodyPr/>
                    <a:lstStyle/>
                    <a:p>
                      <a:r>
                        <a:rPr lang="en-US" dirty="0" smtClean="0"/>
                        <a:t>C</a:t>
                      </a:r>
                      <a:endParaRPr lang="en-US" dirty="0"/>
                    </a:p>
                  </a:txBody>
                  <a:tcPr/>
                </a:tc>
                <a:tc>
                  <a:txBody>
                    <a:bodyPr/>
                    <a:lstStyle/>
                    <a:p>
                      <a:r>
                        <a:rPr lang="en-US" dirty="0" smtClean="0"/>
                        <a:t>Compiler</a:t>
                      </a:r>
                      <a:endParaRPr lang="en-US" dirty="0"/>
                    </a:p>
                  </a:txBody>
                  <a:tcPr/>
                </a:tc>
                <a:tc>
                  <a:txBody>
                    <a:bodyPr/>
                    <a:lstStyle/>
                    <a:p>
                      <a:r>
                        <a:rPr lang="en-US" dirty="0" smtClean="0"/>
                        <a:t>O1</a:t>
                      </a:r>
                      <a:endParaRPr lang="en-US" dirty="0"/>
                    </a:p>
                  </a:txBody>
                  <a:tcPr/>
                </a:tc>
                <a:tc>
                  <a:txBody>
                    <a:bodyPr/>
                    <a:lstStyle/>
                    <a:p>
                      <a:pPr algn="ctr"/>
                      <a:r>
                        <a:rPr lang="en-US" dirty="0" smtClean="0"/>
                        <a:t>2.37</a:t>
                      </a:r>
                      <a:endParaRPr lang="en-US" dirty="0"/>
                    </a:p>
                  </a:txBody>
                  <a:tcPr/>
                </a:tc>
                <a:tc>
                  <a:txBody>
                    <a:bodyPr/>
                    <a:lstStyle/>
                    <a:p>
                      <a:pPr algn="ctr"/>
                      <a:r>
                        <a:rPr lang="en-US" dirty="0" smtClean="0"/>
                        <a:t>1.50</a:t>
                      </a:r>
                      <a:endParaRPr lang="en-US" dirty="0"/>
                    </a:p>
                  </a:txBody>
                  <a:tcPr/>
                </a:tc>
                <a:tc>
                  <a:txBody>
                    <a:bodyPr/>
                    <a:lstStyle/>
                    <a:p>
                      <a:pPr algn="ctr"/>
                      <a:r>
                        <a:rPr lang="en-US" dirty="0" smtClean="0"/>
                        <a:t>1562</a:t>
                      </a:r>
                      <a:endParaRPr lang="en-US" dirty="0"/>
                    </a:p>
                  </a:txBody>
                  <a:tcPr/>
                </a:tc>
              </a:tr>
              <a:tr h="370840">
                <a:tc>
                  <a:txBody>
                    <a:bodyPr/>
                    <a:lstStyle/>
                    <a:p>
                      <a:r>
                        <a:rPr lang="en-US" dirty="0" smtClean="0"/>
                        <a:t>C</a:t>
                      </a:r>
                      <a:endParaRPr lang="en-US" dirty="0"/>
                    </a:p>
                  </a:txBody>
                  <a:tcPr/>
                </a:tc>
                <a:tc>
                  <a:txBody>
                    <a:bodyPr/>
                    <a:lstStyle/>
                    <a:p>
                      <a:r>
                        <a:rPr lang="en-US" dirty="0" smtClean="0"/>
                        <a:t>Compiler</a:t>
                      </a:r>
                      <a:endParaRPr lang="en-US" dirty="0"/>
                    </a:p>
                  </a:txBody>
                  <a:tcPr/>
                </a:tc>
                <a:tc>
                  <a:txBody>
                    <a:bodyPr/>
                    <a:lstStyle/>
                    <a:p>
                      <a:r>
                        <a:rPr lang="en-US" dirty="0" smtClean="0"/>
                        <a:t>O2</a:t>
                      </a:r>
                      <a:endParaRPr lang="en-US" dirty="0"/>
                    </a:p>
                  </a:txBody>
                  <a:tcPr/>
                </a:tc>
                <a:tc>
                  <a:txBody>
                    <a:bodyPr/>
                    <a:lstStyle/>
                    <a:p>
                      <a:pPr algn="ctr"/>
                      <a:r>
                        <a:rPr lang="en-US" dirty="0" smtClean="0"/>
                        <a:t>2.38</a:t>
                      </a:r>
                      <a:endParaRPr lang="en-US" dirty="0"/>
                    </a:p>
                  </a:txBody>
                  <a:tcPr/>
                </a:tc>
                <a:tc>
                  <a:txBody>
                    <a:bodyPr/>
                    <a:lstStyle/>
                    <a:p>
                      <a:pPr algn="ctr"/>
                      <a:r>
                        <a:rPr lang="en-US" dirty="0" smtClean="0"/>
                        <a:t>1.50</a:t>
                      </a:r>
                      <a:endParaRPr lang="en-US" dirty="0"/>
                    </a:p>
                  </a:txBody>
                  <a:tcPr/>
                </a:tc>
                <a:tc>
                  <a:txBody>
                    <a:bodyPr/>
                    <a:lstStyle/>
                    <a:p>
                      <a:pPr algn="ctr"/>
                      <a:r>
                        <a:rPr lang="en-US" dirty="0" smtClean="0"/>
                        <a:t>1555</a:t>
                      </a:r>
                      <a:endParaRPr lang="en-US" dirty="0"/>
                    </a:p>
                  </a:txBody>
                  <a:tcPr/>
                </a:tc>
              </a:tr>
              <a:tr h="370840">
                <a:tc>
                  <a:txBody>
                    <a:bodyPr/>
                    <a:lstStyle/>
                    <a:p>
                      <a:r>
                        <a:rPr lang="en-US" dirty="0" smtClean="0"/>
                        <a:t>C</a:t>
                      </a:r>
                      <a:endParaRPr lang="en-US" dirty="0"/>
                    </a:p>
                  </a:txBody>
                  <a:tcPr/>
                </a:tc>
                <a:tc>
                  <a:txBody>
                    <a:bodyPr/>
                    <a:lstStyle/>
                    <a:p>
                      <a:r>
                        <a:rPr lang="en-US" dirty="0" smtClean="0"/>
                        <a:t>Compiler</a:t>
                      </a:r>
                      <a:endParaRPr lang="en-US" dirty="0"/>
                    </a:p>
                  </a:txBody>
                  <a:tcPr/>
                </a:tc>
                <a:tc>
                  <a:txBody>
                    <a:bodyPr/>
                    <a:lstStyle/>
                    <a:p>
                      <a:r>
                        <a:rPr lang="en-US" dirty="0" smtClean="0"/>
                        <a:t>O3</a:t>
                      </a:r>
                      <a:endParaRPr lang="en-US" dirty="0"/>
                    </a:p>
                  </a:txBody>
                  <a:tcPr/>
                </a:tc>
                <a:tc>
                  <a:txBody>
                    <a:bodyPr/>
                    <a:lstStyle/>
                    <a:p>
                      <a:pPr algn="ctr"/>
                      <a:r>
                        <a:rPr lang="en-US" dirty="0" smtClean="0"/>
                        <a:t>2.41</a:t>
                      </a:r>
                      <a:endParaRPr lang="en-US" dirty="0"/>
                    </a:p>
                  </a:txBody>
                  <a:tcPr/>
                </a:tc>
                <a:tc>
                  <a:txBody>
                    <a:bodyPr/>
                    <a:lstStyle/>
                    <a:p>
                      <a:pPr algn="ctr"/>
                      <a:r>
                        <a:rPr lang="en-US" dirty="0" smtClean="0"/>
                        <a:t>1.91</a:t>
                      </a:r>
                      <a:endParaRPr lang="en-US" dirty="0"/>
                    </a:p>
                  </a:txBody>
                  <a:tcPr/>
                </a:tc>
                <a:tc>
                  <a:txBody>
                    <a:bodyPr/>
                    <a:lstStyle/>
                    <a:p>
                      <a:pPr algn="ctr"/>
                      <a:r>
                        <a:rPr lang="en-US" dirty="0" smtClean="0"/>
                        <a:t>1955</a:t>
                      </a:r>
                      <a:endParaRPr lang="en-US" dirty="0"/>
                    </a:p>
                  </a:txBody>
                  <a:tcPr/>
                </a:tc>
              </a:tr>
              <a:tr h="370840">
                <a:tc>
                  <a:txBody>
                    <a:bodyPr/>
                    <a:lstStyle/>
                    <a:p>
                      <a:r>
                        <a:rPr lang="en-US" dirty="0" smtClean="0"/>
                        <a:t>Java</a:t>
                      </a:r>
                      <a:endParaRPr lang="en-US" dirty="0"/>
                    </a:p>
                  </a:txBody>
                  <a:tcPr/>
                </a:tc>
                <a:tc>
                  <a:txBody>
                    <a:bodyPr/>
                    <a:lstStyle/>
                    <a:p>
                      <a:r>
                        <a:rPr lang="en-US" dirty="0" smtClean="0"/>
                        <a:t>Interpreted</a:t>
                      </a:r>
                      <a:endParaRPr lang="en-US" dirty="0"/>
                    </a:p>
                  </a:txBody>
                  <a:tcPr/>
                </a:tc>
                <a:tc>
                  <a:txBody>
                    <a:bodyPr/>
                    <a:lstStyle/>
                    <a:p>
                      <a:endParaRPr lang="en-US" dirty="0"/>
                    </a:p>
                  </a:txBody>
                  <a:tcPr/>
                </a:tc>
                <a:tc>
                  <a:txBody>
                    <a:bodyPr/>
                    <a:lstStyle/>
                    <a:p>
                      <a:pPr algn="ctr"/>
                      <a:r>
                        <a:rPr lang="en-US" dirty="0" smtClean="0"/>
                        <a:t>0.12</a:t>
                      </a:r>
                      <a:endParaRPr lang="en-US" dirty="0"/>
                    </a:p>
                  </a:txBody>
                  <a:tcPr/>
                </a:tc>
                <a:tc>
                  <a:txBody>
                    <a:bodyPr/>
                    <a:lstStyle/>
                    <a:p>
                      <a:pPr algn="ctr"/>
                      <a:r>
                        <a:rPr lang="en-US" dirty="0" smtClean="0"/>
                        <a:t>0.05</a:t>
                      </a:r>
                      <a:endParaRPr lang="en-US" dirty="0"/>
                    </a:p>
                  </a:txBody>
                  <a:tcPr/>
                </a:tc>
                <a:tc>
                  <a:txBody>
                    <a:bodyPr/>
                    <a:lstStyle/>
                    <a:p>
                      <a:pPr algn="ctr"/>
                      <a:r>
                        <a:rPr lang="en-US" dirty="0" smtClean="0"/>
                        <a:t>1050</a:t>
                      </a:r>
                      <a:endParaRPr lang="en-US" dirty="0"/>
                    </a:p>
                  </a:txBody>
                  <a:tcPr/>
                </a:tc>
              </a:tr>
              <a:tr h="370840">
                <a:tc>
                  <a:txBody>
                    <a:bodyPr/>
                    <a:lstStyle/>
                    <a:p>
                      <a:r>
                        <a:rPr lang="en-US" dirty="0" smtClean="0"/>
                        <a:t>Java</a:t>
                      </a:r>
                      <a:endParaRPr lang="en-US" dirty="0"/>
                    </a:p>
                  </a:txBody>
                  <a:tcPr/>
                </a:tc>
                <a:tc>
                  <a:txBody>
                    <a:bodyPr/>
                    <a:lstStyle/>
                    <a:p>
                      <a:r>
                        <a:rPr lang="en-US" dirty="0" smtClean="0"/>
                        <a:t>JIT compiler</a:t>
                      </a:r>
                      <a:endParaRPr lang="en-US" dirty="0"/>
                    </a:p>
                  </a:txBody>
                  <a:tcPr/>
                </a:tc>
                <a:tc>
                  <a:txBody>
                    <a:bodyPr/>
                    <a:lstStyle/>
                    <a:p>
                      <a:endParaRPr lang="en-US" dirty="0"/>
                    </a:p>
                  </a:txBody>
                  <a:tcPr/>
                </a:tc>
                <a:tc>
                  <a:txBody>
                    <a:bodyPr/>
                    <a:lstStyle/>
                    <a:p>
                      <a:pPr algn="ctr"/>
                      <a:r>
                        <a:rPr lang="en-US" dirty="0" smtClean="0"/>
                        <a:t>2.13</a:t>
                      </a:r>
                      <a:endParaRPr lang="en-US" dirty="0"/>
                    </a:p>
                  </a:txBody>
                  <a:tcPr/>
                </a:tc>
                <a:tc>
                  <a:txBody>
                    <a:bodyPr/>
                    <a:lstStyle/>
                    <a:p>
                      <a:pPr algn="ctr"/>
                      <a:r>
                        <a:rPr lang="en-US" dirty="0" smtClean="0"/>
                        <a:t>0.29</a:t>
                      </a:r>
                      <a:endParaRPr lang="en-US" dirty="0"/>
                    </a:p>
                  </a:txBody>
                  <a:tcPr/>
                </a:tc>
                <a:tc>
                  <a:txBody>
                    <a:bodyPr/>
                    <a:lstStyle/>
                    <a:p>
                      <a:pPr algn="ctr"/>
                      <a:r>
                        <a:rPr lang="en-US" dirty="0" smtClean="0"/>
                        <a:t>338</a:t>
                      </a:r>
                      <a:endParaRPr lang="en-US" dirty="0"/>
                    </a:p>
                  </a:txBody>
                  <a:tcPr/>
                </a:tc>
              </a:tr>
            </a:tbl>
          </a:graphicData>
        </a:graphic>
      </p:graphicFrame>
      <p:sp>
        <p:nvSpPr>
          <p:cNvPr id="5" name="Content Placeholder 2"/>
          <p:cNvSpPr txBox="1"/>
          <p:nvPr/>
        </p:nvSpPr>
        <p:spPr bwMode="auto">
          <a:xfrm>
            <a:off x="533400" y="5940905"/>
            <a:ext cx="8153400" cy="383695"/>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Observations?</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Addressing Modes Illustrated</a:t>
            </a:r>
            <a:endParaRPr lang="en-US"/>
          </a:p>
        </p:txBody>
      </p:sp>
      <p:grpSp>
        <p:nvGrpSpPr>
          <p:cNvPr id="2" name="Group 3"/>
          <p:cNvGrpSpPr/>
          <p:nvPr/>
        </p:nvGrpSpPr>
        <p:grpSpPr bwMode="auto">
          <a:xfrm>
            <a:off x="304800" y="609600"/>
            <a:ext cx="8610600" cy="1128713"/>
            <a:chOff x="192" y="384"/>
            <a:chExt cx="5424" cy="711"/>
          </a:xfrm>
        </p:grpSpPr>
        <p:sp>
          <p:nvSpPr>
            <p:cNvPr id="420868" name="Rectangle 4"/>
            <p:cNvSpPr>
              <a:spLocks noChangeArrowheads="1"/>
            </p:cNvSpPr>
            <p:nvPr/>
          </p:nvSpPr>
          <p:spPr bwMode="auto">
            <a:xfrm>
              <a:off x="336" y="624"/>
              <a:ext cx="2448" cy="192"/>
            </a:xfrm>
            <a:prstGeom prst="rect">
              <a:avLst/>
            </a:prstGeom>
            <a:noFill/>
            <a:ln w="12700">
              <a:solidFill>
                <a:schemeClr val="tx1"/>
              </a:solidFill>
              <a:miter lim="800000"/>
            </a:ln>
            <a:effectLst/>
          </p:spPr>
          <p:txBody>
            <a:bodyPr wrap="none" anchor="ctr"/>
            <a:lstStyle/>
            <a:p>
              <a:endParaRPr lang="en-US"/>
            </a:p>
          </p:txBody>
        </p:sp>
        <p:sp>
          <p:nvSpPr>
            <p:cNvPr id="420869" name="Line 5"/>
            <p:cNvSpPr>
              <a:spLocks noChangeShapeType="1"/>
            </p:cNvSpPr>
            <p:nvPr/>
          </p:nvSpPr>
          <p:spPr bwMode="auto">
            <a:xfrm>
              <a:off x="816" y="624"/>
              <a:ext cx="0" cy="183"/>
            </a:xfrm>
            <a:prstGeom prst="line">
              <a:avLst/>
            </a:prstGeom>
            <a:noFill/>
            <a:ln w="12700">
              <a:solidFill>
                <a:schemeClr val="tx1"/>
              </a:solidFill>
              <a:round/>
            </a:ln>
            <a:effectLst/>
          </p:spPr>
          <p:txBody>
            <a:bodyPr/>
            <a:lstStyle/>
            <a:p>
              <a:endParaRPr lang="en-US"/>
            </a:p>
          </p:txBody>
        </p:sp>
        <p:sp>
          <p:nvSpPr>
            <p:cNvPr id="420870" name="Line 6"/>
            <p:cNvSpPr>
              <a:spLocks noChangeShapeType="1"/>
            </p:cNvSpPr>
            <p:nvPr/>
          </p:nvSpPr>
          <p:spPr bwMode="auto">
            <a:xfrm>
              <a:off x="1200" y="624"/>
              <a:ext cx="0" cy="183"/>
            </a:xfrm>
            <a:prstGeom prst="line">
              <a:avLst/>
            </a:prstGeom>
            <a:noFill/>
            <a:ln w="12700">
              <a:solidFill>
                <a:schemeClr val="tx1"/>
              </a:solidFill>
              <a:round/>
            </a:ln>
            <a:effectLst/>
          </p:spPr>
          <p:txBody>
            <a:bodyPr/>
            <a:lstStyle/>
            <a:p>
              <a:endParaRPr lang="en-US"/>
            </a:p>
          </p:txBody>
        </p:sp>
        <p:sp>
          <p:nvSpPr>
            <p:cNvPr id="420871" name="Line 7"/>
            <p:cNvSpPr>
              <a:spLocks noChangeShapeType="1"/>
            </p:cNvSpPr>
            <p:nvPr/>
          </p:nvSpPr>
          <p:spPr bwMode="auto">
            <a:xfrm>
              <a:off x="1584" y="624"/>
              <a:ext cx="0" cy="183"/>
            </a:xfrm>
            <a:prstGeom prst="line">
              <a:avLst/>
            </a:prstGeom>
            <a:noFill/>
            <a:ln w="12700">
              <a:solidFill>
                <a:schemeClr val="tx1"/>
              </a:solidFill>
              <a:round/>
            </a:ln>
            <a:effectLst/>
          </p:spPr>
          <p:txBody>
            <a:bodyPr/>
            <a:lstStyle/>
            <a:p>
              <a:endParaRPr lang="en-US"/>
            </a:p>
          </p:txBody>
        </p:sp>
        <p:sp>
          <p:nvSpPr>
            <p:cNvPr id="420872" name="Line 8"/>
            <p:cNvSpPr>
              <a:spLocks noChangeShapeType="1"/>
            </p:cNvSpPr>
            <p:nvPr/>
          </p:nvSpPr>
          <p:spPr bwMode="auto">
            <a:xfrm>
              <a:off x="1920" y="624"/>
              <a:ext cx="0" cy="183"/>
            </a:xfrm>
            <a:prstGeom prst="line">
              <a:avLst/>
            </a:prstGeom>
            <a:noFill/>
            <a:ln w="12700">
              <a:solidFill>
                <a:schemeClr val="tx1"/>
              </a:solidFill>
              <a:round/>
            </a:ln>
            <a:effectLst/>
          </p:spPr>
          <p:txBody>
            <a:bodyPr/>
            <a:lstStyle/>
            <a:p>
              <a:endParaRPr lang="en-US"/>
            </a:p>
          </p:txBody>
        </p:sp>
        <p:sp>
          <p:nvSpPr>
            <p:cNvPr id="420873" name="Line 9"/>
            <p:cNvSpPr>
              <a:spLocks noChangeShapeType="1"/>
            </p:cNvSpPr>
            <p:nvPr/>
          </p:nvSpPr>
          <p:spPr bwMode="auto">
            <a:xfrm>
              <a:off x="2304" y="624"/>
              <a:ext cx="0" cy="183"/>
            </a:xfrm>
            <a:prstGeom prst="line">
              <a:avLst/>
            </a:prstGeom>
            <a:noFill/>
            <a:ln w="12700">
              <a:solidFill>
                <a:schemeClr val="tx1"/>
              </a:solidFill>
              <a:round/>
            </a:ln>
            <a:effectLst/>
          </p:spPr>
          <p:txBody>
            <a:bodyPr/>
            <a:lstStyle/>
            <a:p>
              <a:endParaRPr lang="en-US"/>
            </a:p>
          </p:txBody>
        </p:sp>
        <p:sp>
          <p:nvSpPr>
            <p:cNvPr id="420874" name="Rectangle 10"/>
            <p:cNvSpPr>
              <a:spLocks noChangeArrowheads="1"/>
            </p:cNvSpPr>
            <p:nvPr/>
          </p:nvSpPr>
          <p:spPr bwMode="auto">
            <a:xfrm>
              <a:off x="192" y="384"/>
              <a:ext cx="2208" cy="250"/>
            </a:xfrm>
            <a:prstGeom prst="rect">
              <a:avLst/>
            </a:prstGeom>
            <a:noFill/>
            <a:ln w="12700">
              <a:noFill/>
              <a:miter lim="800000"/>
            </a:ln>
            <a:effectLst/>
          </p:spPr>
          <p:txBody>
            <a:bodyPr>
              <a:spAutoFit/>
            </a:bodyPr>
            <a:lstStyle/>
            <a:p>
              <a:r>
                <a:rPr lang="en-US" sz="2000">
                  <a:solidFill>
                    <a:schemeClr val="tx1"/>
                  </a:solidFill>
                </a:rPr>
                <a:t>1. Register addressing</a:t>
              </a:r>
              <a:endParaRPr lang="en-US" sz="2000">
                <a:solidFill>
                  <a:schemeClr val="tx1"/>
                </a:solidFill>
              </a:endParaRPr>
            </a:p>
          </p:txBody>
        </p:sp>
        <p:sp>
          <p:nvSpPr>
            <p:cNvPr id="420875" name="Rectangle 11"/>
            <p:cNvSpPr>
              <a:spLocks noChangeArrowheads="1"/>
            </p:cNvSpPr>
            <p:nvPr/>
          </p:nvSpPr>
          <p:spPr bwMode="auto">
            <a:xfrm>
              <a:off x="3168" y="864"/>
              <a:ext cx="2448" cy="192"/>
            </a:xfrm>
            <a:prstGeom prst="rect">
              <a:avLst/>
            </a:prstGeom>
            <a:noFill/>
            <a:ln w="12700">
              <a:solidFill>
                <a:schemeClr val="tx1"/>
              </a:solidFill>
              <a:miter lim="800000"/>
            </a:ln>
            <a:effectLst/>
          </p:spPr>
          <p:txBody>
            <a:bodyPr wrap="none" anchor="ctr"/>
            <a:lstStyle/>
            <a:p>
              <a:endParaRPr lang="en-US"/>
            </a:p>
          </p:txBody>
        </p:sp>
        <p:sp>
          <p:nvSpPr>
            <p:cNvPr id="420876" name="Text Box 12"/>
            <p:cNvSpPr txBox="1">
              <a:spLocks noChangeArrowheads="1"/>
            </p:cNvSpPr>
            <p:nvPr/>
          </p:nvSpPr>
          <p:spPr bwMode="auto">
            <a:xfrm>
              <a:off x="432" y="624"/>
              <a:ext cx="2284" cy="231"/>
            </a:xfrm>
            <a:prstGeom prst="rect">
              <a:avLst/>
            </a:prstGeom>
            <a:noFill/>
            <a:ln w="12700">
              <a:noFill/>
              <a:miter lim="800000"/>
            </a:ln>
            <a:effectLst/>
          </p:spPr>
          <p:txBody>
            <a:bodyPr wrap="none">
              <a:spAutoFit/>
            </a:bodyPr>
            <a:lstStyle/>
            <a:p>
              <a:r>
                <a:rPr lang="en-US">
                  <a:solidFill>
                    <a:schemeClr val="tx1"/>
                  </a:solidFill>
                </a:rPr>
                <a:t>op         rs      rt      rd             funct</a:t>
              </a:r>
              <a:endParaRPr lang="en-US">
                <a:solidFill>
                  <a:schemeClr val="tx1"/>
                </a:solidFill>
              </a:endParaRPr>
            </a:p>
          </p:txBody>
        </p:sp>
        <p:sp>
          <p:nvSpPr>
            <p:cNvPr id="420877" name="Line 13"/>
            <p:cNvSpPr>
              <a:spLocks noChangeShapeType="1"/>
            </p:cNvSpPr>
            <p:nvPr/>
          </p:nvSpPr>
          <p:spPr bwMode="auto">
            <a:xfrm>
              <a:off x="1056" y="816"/>
              <a:ext cx="0" cy="144"/>
            </a:xfrm>
            <a:prstGeom prst="line">
              <a:avLst/>
            </a:prstGeom>
            <a:noFill/>
            <a:ln w="12700">
              <a:solidFill>
                <a:schemeClr val="tx1"/>
              </a:solidFill>
              <a:round/>
            </a:ln>
            <a:effectLst/>
          </p:spPr>
          <p:txBody>
            <a:bodyPr/>
            <a:lstStyle/>
            <a:p>
              <a:endParaRPr lang="en-US"/>
            </a:p>
          </p:txBody>
        </p:sp>
        <p:sp>
          <p:nvSpPr>
            <p:cNvPr id="420878" name="Line 14"/>
            <p:cNvSpPr>
              <a:spLocks noChangeShapeType="1"/>
            </p:cNvSpPr>
            <p:nvPr/>
          </p:nvSpPr>
          <p:spPr bwMode="auto">
            <a:xfrm>
              <a:off x="1056" y="960"/>
              <a:ext cx="2112" cy="0"/>
            </a:xfrm>
            <a:prstGeom prst="line">
              <a:avLst/>
            </a:prstGeom>
            <a:noFill/>
            <a:ln w="12700">
              <a:solidFill>
                <a:schemeClr val="tx1"/>
              </a:solidFill>
              <a:round/>
              <a:tailEnd type="triangle" w="med" len="med"/>
            </a:ln>
            <a:effectLst/>
          </p:spPr>
          <p:txBody>
            <a:bodyPr/>
            <a:lstStyle/>
            <a:p>
              <a:endParaRPr lang="en-US"/>
            </a:p>
          </p:txBody>
        </p:sp>
        <p:sp>
          <p:nvSpPr>
            <p:cNvPr id="420879" name="Rectangle 15"/>
            <p:cNvSpPr>
              <a:spLocks noChangeArrowheads="1"/>
            </p:cNvSpPr>
            <p:nvPr/>
          </p:nvSpPr>
          <p:spPr bwMode="auto">
            <a:xfrm>
              <a:off x="3888" y="624"/>
              <a:ext cx="912" cy="250"/>
            </a:xfrm>
            <a:prstGeom prst="rect">
              <a:avLst/>
            </a:prstGeom>
            <a:noFill/>
            <a:ln w="12700">
              <a:noFill/>
              <a:miter lim="800000"/>
            </a:ln>
            <a:effectLst/>
          </p:spPr>
          <p:txBody>
            <a:bodyPr>
              <a:spAutoFit/>
            </a:bodyPr>
            <a:lstStyle/>
            <a:p>
              <a:r>
                <a:rPr lang="en-US" sz="2000">
                  <a:solidFill>
                    <a:schemeClr val="tx1"/>
                  </a:solidFill>
                </a:rPr>
                <a:t>Register</a:t>
              </a:r>
              <a:endParaRPr lang="en-US" sz="2000">
                <a:solidFill>
                  <a:schemeClr val="tx1"/>
                </a:solidFill>
              </a:endParaRPr>
            </a:p>
          </p:txBody>
        </p:sp>
        <p:sp>
          <p:nvSpPr>
            <p:cNvPr id="420880" name="Text Box 16"/>
            <p:cNvSpPr txBox="1">
              <a:spLocks noChangeArrowheads="1"/>
            </p:cNvSpPr>
            <p:nvPr/>
          </p:nvSpPr>
          <p:spPr bwMode="auto">
            <a:xfrm>
              <a:off x="3744" y="864"/>
              <a:ext cx="996" cy="231"/>
            </a:xfrm>
            <a:prstGeom prst="rect">
              <a:avLst/>
            </a:prstGeom>
            <a:noFill/>
            <a:ln w="12700">
              <a:noFill/>
              <a:miter lim="800000"/>
            </a:ln>
            <a:effectLst/>
          </p:spPr>
          <p:txBody>
            <a:bodyPr wrap="none">
              <a:spAutoFit/>
            </a:bodyPr>
            <a:lstStyle/>
            <a:p>
              <a:r>
                <a:rPr lang="en-US">
                  <a:solidFill>
                    <a:schemeClr val="tx1"/>
                  </a:solidFill>
                </a:rPr>
                <a:t>word </a:t>
              </a:r>
              <a:r>
                <a:rPr lang="en-US"/>
                <a:t>operand</a:t>
              </a:r>
              <a:endParaRPr lang="en-US"/>
            </a:p>
          </p:txBody>
        </p:sp>
      </p:grpSp>
      <p:grpSp>
        <p:nvGrpSpPr>
          <p:cNvPr id="3" name="Group 17"/>
          <p:cNvGrpSpPr/>
          <p:nvPr/>
        </p:nvGrpSpPr>
        <p:grpSpPr bwMode="auto">
          <a:xfrm>
            <a:off x="304800" y="1524000"/>
            <a:ext cx="8610600" cy="1509713"/>
            <a:chOff x="192" y="960"/>
            <a:chExt cx="5424" cy="951"/>
          </a:xfrm>
        </p:grpSpPr>
        <p:sp>
          <p:nvSpPr>
            <p:cNvPr id="420882" name="Text Box 18"/>
            <p:cNvSpPr txBox="1">
              <a:spLocks noChangeArrowheads="1"/>
            </p:cNvSpPr>
            <p:nvPr/>
          </p:nvSpPr>
          <p:spPr bwMode="auto">
            <a:xfrm>
              <a:off x="432" y="1200"/>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883" name="Rectangle 19"/>
            <p:cNvSpPr>
              <a:spLocks noChangeArrowheads="1"/>
            </p:cNvSpPr>
            <p:nvPr/>
          </p:nvSpPr>
          <p:spPr bwMode="auto">
            <a:xfrm>
              <a:off x="336" y="1200"/>
              <a:ext cx="2448" cy="192"/>
            </a:xfrm>
            <a:prstGeom prst="rect">
              <a:avLst/>
            </a:prstGeom>
            <a:noFill/>
            <a:ln w="12700">
              <a:solidFill>
                <a:schemeClr val="tx1"/>
              </a:solidFill>
              <a:miter lim="800000"/>
            </a:ln>
            <a:effectLst/>
          </p:spPr>
          <p:txBody>
            <a:bodyPr wrap="none" anchor="ctr"/>
            <a:lstStyle/>
            <a:p>
              <a:endParaRPr lang="en-US"/>
            </a:p>
          </p:txBody>
        </p:sp>
        <p:sp>
          <p:nvSpPr>
            <p:cNvPr id="420884" name="Line 20"/>
            <p:cNvSpPr>
              <a:spLocks noChangeShapeType="1"/>
            </p:cNvSpPr>
            <p:nvPr/>
          </p:nvSpPr>
          <p:spPr bwMode="auto">
            <a:xfrm>
              <a:off x="816" y="1200"/>
              <a:ext cx="0" cy="183"/>
            </a:xfrm>
            <a:prstGeom prst="line">
              <a:avLst/>
            </a:prstGeom>
            <a:noFill/>
            <a:ln w="12700">
              <a:solidFill>
                <a:schemeClr val="tx1"/>
              </a:solidFill>
              <a:round/>
            </a:ln>
            <a:effectLst/>
          </p:spPr>
          <p:txBody>
            <a:bodyPr/>
            <a:lstStyle/>
            <a:p>
              <a:endParaRPr lang="en-US"/>
            </a:p>
          </p:txBody>
        </p:sp>
        <p:sp>
          <p:nvSpPr>
            <p:cNvPr id="420885" name="Line 21"/>
            <p:cNvSpPr>
              <a:spLocks noChangeShapeType="1"/>
            </p:cNvSpPr>
            <p:nvPr/>
          </p:nvSpPr>
          <p:spPr bwMode="auto">
            <a:xfrm>
              <a:off x="1200" y="1200"/>
              <a:ext cx="0" cy="183"/>
            </a:xfrm>
            <a:prstGeom prst="line">
              <a:avLst/>
            </a:prstGeom>
            <a:noFill/>
            <a:ln w="12700">
              <a:solidFill>
                <a:schemeClr val="tx1"/>
              </a:solidFill>
              <a:round/>
            </a:ln>
            <a:effectLst/>
          </p:spPr>
          <p:txBody>
            <a:bodyPr/>
            <a:lstStyle/>
            <a:p>
              <a:endParaRPr lang="en-US"/>
            </a:p>
          </p:txBody>
        </p:sp>
        <p:sp>
          <p:nvSpPr>
            <p:cNvPr id="420886" name="Line 22"/>
            <p:cNvSpPr>
              <a:spLocks noChangeShapeType="1"/>
            </p:cNvSpPr>
            <p:nvPr/>
          </p:nvSpPr>
          <p:spPr bwMode="auto">
            <a:xfrm>
              <a:off x="1584" y="1200"/>
              <a:ext cx="0" cy="183"/>
            </a:xfrm>
            <a:prstGeom prst="line">
              <a:avLst/>
            </a:prstGeom>
            <a:noFill/>
            <a:ln w="12700">
              <a:solidFill>
                <a:schemeClr val="tx1"/>
              </a:solidFill>
              <a:round/>
            </a:ln>
            <a:effectLst/>
          </p:spPr>
          <p:txBody>
            <a:bodyPr/>
            <a:lstStyle/>
            <a:p>
              <a:endParaRPr lang="en-US"/>
            </a:p>
          </p:txBody>
        </p:sp>
        <p:sp>
          <p:nvSpPr>
            <p:cNvPr id="420887" name="Rectangle 23"/>
            <p:cNvSpPr>
              <a:spLocks noChangeArrowheads="1"/>
            </p:cNvSpPr>
            <p:nvPr/>
          </p:nvSpPr>
          <p:spPr bwMode="auto">
            <a:xfrm>
              <a:off x="192" y="960"/>
              <a:ext cx="2832" cy="252"/>
            </a:xfrm>
            <a:prstGeom prst="rect">
              <a:avLst/>
            </a:prstGeom>
            <a:noFill/>
            <a:ln w="12700">
              <a:noFill/>
              <a:miter lim="800000"/>
            </a:ln>
            <a:effectLst/>
          </p:spPr>
          <p:txBody>
            <a:bodyPr wrap="square">
              <a:spAutoFit/>
            </a:bodyPr>
            <a:lstStyle/>
            <a:p>
              <a:r>
                <a:rPr lang="en-US" sz="2000" dirty="0">
                  <a:solidFill>
                    <a:schemeClr val="tx1"/>
                  </a:solidFill>
                </a:rPr>
                <a:t>2. Base </a:t>
              </a:r>
              <a:r>
                <a:rPr lang="en-US" sz="2000" dirty="0" smtClean="0">
                  <a:solidFill>
                    <a:schemeClr val="tx1"/>
                  </a:solidFill>
                </a:rPr>
                <a:t>(displacement) addressing</a:t>
              </a:r>
              <a:endParaRPr lang="en-US" sz="2000" dirty="0">
                <a:solidFill>
                  <a:schemeClr val="tx1"/>
                </a:solidFill>
              </a:endParaRPr>
            </a:p>
          </p:txBody>
        </p:sp>
        <p:sp>
          <p:nvSpPr>
            <p:cNvPr id="420888" name="Rectangle 24"/>
            <p:cNvSpPr>
              <a:spLocks noChangeArrowheads="1"/>
            </p:cNvSpPr>
            <p:nvPr/>
          </p:nvSpPr>
          <p:spPr bwMode="auto">
            <a:xfrm>
              <a:off x="336" y="1680"/>
              <a:ext cx="2448" cy="192"/>
            </a:xfrm>
            <a:prstGeom prst="rect">
              <a:avLst/>
            </a:prstGeom>
            <a:noFill/>
            <a:ln w="12700">
              <a:solidFill>
                <a:schemeClr val="tx1"/>
              </a:solidFill>
              <a:miter lim="800000"/>
            </a:ln>
            <a:effectLst/>
          </p:spPr>
          <p:txBody>
            <a:bodyPr wrap="none" anchor="ctr"/>
            <a:lstStyle/>
            <a:p>
              <a:endParaRPr lang="en-US"/>
            </a:p>
          </p:txBody>
        </p:sp>
        <p:sp>
          <p:nvSpPr>
            <p:cNvPr id="420889" name="Text Box 25"/>
            <p:cNvSpPr txBox="1">
              <a:spLocks noChangeArrowheads="1"/>
            </p:cNvSpPr>
            <p:nvPr/>
          </p:nvSpPr>
          <p:spPr bwMode="auto">
            <a:xfrm>
              <a:off x="1008" y="1680"/>
              <a:ext cx="948" cy="231"/>
            </a:xfrm>
            <a:prstGeom prst="rect">
              <a:avLst/>
            </a:prstGeom>
            <a:noFill/>
            <a:ln w="12700">
              <a:noFill/>
              <a:miter lim="800000"/>
            </a:ln>
            <a:effectLst/>
          </p:spPr>
          <p:txBody>
            <a:bodyPr wrap="none">
              <a:spAutoFit/>
            </a:bodyPr>
            <a:lstStyle/>
            <a:p>
              <a:r>
                <a:rPr lang="en-US">
                  <a:solidFill>
                    <a:schemeClr val="tx1"/>
                  </a:solidFill>
                </a:rPr>
                <a:t>base register</a:t>
              </a:r>
              <a:endParaRPr lang="en-US">
                <a:solidFill>
                  <a:schemeClr val="tx1"/>
                </a:solidFill>
              </a:endParaRPr>
            </a:p>
          </p:txBody>
        </p:sp>
        <p:grpSp>
          <p:nvGrpSpPr>
            <p:cNvPr id="4" name="Group 26"/>
            <p:cNvGrpSpPr/>
            <p:nvPr/>
          </p:nvGrpSpPr>
          <p:grpSpPr bwMode="auto">
            <a:xfrm>
              <a:off x="2880" y="1392"/>
              <a:ext cx="192" cy="336"/>
              <a:chOff x="1392" y="2880"/>
              <a:chExt cx="288" cy="480"/>
            </a:xfrm>
          </p:grpSpPr>
          <p:sp>
            <p:nvSpPr>
              <p:cNvPr id="420891" name="Line 27"/>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892" name="Line 28"/>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893" name="Line 29"/>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894" name="Line 30"/>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895" name="Line 31"/>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896" name="Line 32"/>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897" name="Line 33"/>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898" name="Line 34"/>
            <p:cNvSpPr>
              <a:spLocks noChangeShapeType="1"/>
            </p:cNvSpPr>
            <p:nvPr/>
          </p:nvSpPr>
          <p:spPr bwMode="auto">
            <a:xfrm>
              <a:off x="2160" y="1392"/>
              <a:ext cx="0" cy="48"/>
            </a:xfrm>
            <a:prstGeom prst="line">
              <a:avLst/>
            </a:prstGeom>
            <a:noFill/>
            <a:ln w="12700">
              <a:solidFill>
                <a:schemeClr val="tx1"/>
              </a:solidFill>
              <a:round/>
            </a:ln>
            <a:effectLst/>
          </p:spPr>
          <p:txBody>
            <a:bodyPr/>
            <a:lstStyle/>
            <a:p>
              <a:endParaRPr lang="en-US"/>
            </a:p>
          </p:txBody>
        </p:sp>
        <p:sp>
          <p:nvSpPr>
            <p:cNvPr id="420899" name="Line 35"/>
            <p:cNvSpPr>
              <a:spLocks noChangeShapeType="1"/>
            </p:cNvSpPr>
            <p:nvPr/>
          </p:nvSpPr>
          <p:spPr bwMode="auto">
            <a:xfrm>
              <a:off x="2160" y="1440"/>
              <a:ext cx="720" cy="0"/>
            </a:xfrm>
            <a:prstGeom prst="line">
              <a:avLst/>
            </a:prstGeom>
            <a:noFill/>
            <a:ln w="12700">
              <a:solidFill>
                <a:schemeClr val="tx1"/>
              </a:solidFill>
              <a:round/>
              <a:tailEnd type="triangle" w="med" len="med"/>
            </a:ln>
            <a:effectLst/>
          </p:spPr>
          <p:txBody>
            <a:bodyPr/>
            <a:lstStyle/>
            <a:p>
              <a:endParaRPr lang="en-US"/>
            </a:p>
          </p:txBody>
        </p:sp>
        <p:sp>
          <p:nvSpPr>
            <p:cNvPr id="420900" name="Line 36"/>
            <p:cNvSpPr>
              <a:spLocks noChangeShapeType="1"/>
            </p:cNvSpPr>
            <p:nvPr/>
          </p:nvSpPr>
          <p:spPr bwMode="auto">
            <a:xfrm>
              <a:off x="1584" y="1632"/>
              <a:ext cx="1296" cy="0"/>
            </a:xfrm>
            <a:prstGeom prst="line">
              <a:avLst/>
            </a:prstGeom>
            <a:noFill/>
            <a:ln w="12700">
              <a:solidFill>
                <a:schemeClr val="tx1"/>
              </a:solidFill>
              <a:round/>
              <a:tailEnd type="triangle" w="med" len="med"/>
            </a:ln>
            <a:effectLst/>
          </p:spPr>
          <p:txBody>
            <a:bodyPr/>
            <a:lstStyle/>
            <a:p>
              <a:endParaRPr lang="en-US"/>
            </a:p>
          </p:txBody>
        </p:sp>
        <p:sp>
          <p:nvSpPr>
            <p:cNvPr id="420901" name="Line 37"/>
            <p:cNvSpPr>
              <a:spLocks noChangeShapeType="1"/>
            </p:cNvSpPr>
            <p:nvPr/>
          </p:nvSpPr>
          <p:spPr bwMode="auto">
            <a:xfrm>
              <a:off x="1584" y="1632"/>
              <a:ext cx="0" cy="48"/>
            </a:xfrm>
            <a:prstGeom prst="line">
              <a:avLst/>
            </a:prstGeom>
            <a:noFill/>
            <a:ln w="12700">
              <a:solidFill>
                <a:schemeClr val="tx1"/>
              </a:solidFill>
              <a:round/>
            </a:ln>
            <a:effectLst/>
          </p:spPr>
          <p:txBody>
            <a:bodyPr/>
            <a:lstStyle/>
            <a:p>
              <a:endParaRPr lang="en-US"/>
            </a:p>
          </p:txBody>
        </p:sp>
        <p:sp>
          <p:nvSpPr>
            <p:cNvPr id="420902" name="Rectangle 38"/>
            <p:cNvSpPr>
              <a:spLocks noChangeArrowheads="1"/>
            </p:cNvSpPr>
            <p:nvPr/>
          </p:nvSpPr>
          <p:spPr bwMode="auto">
            <a:xfrm>
              <a:off x="3168" y="1440"/>
              <a:ext cx="2448" cy="192"/>
            </a:xfrm>
            <a:prstGeom prst="rect">
              <a:avLst/>
            </a:prstGeom>
            <a:noFill/>
            <a:ln w="12700">
              <a:solidFill>
                <a:schemeClr val="tx1"/>
              </a:solidFill>
              <a:miter lim="800000"/>
            </a:ln>
            <a:effectLst/>
          </p:spPr>
          <p:txBody>
            <a:bodyPr wrap="none" anchor="ctr"/>
            <a:lstStyle/>
            <a:p>
              <a:endParaRPr lang="en-US"/>
            </a:p>
          </p:txBody>
        </p:sp>
        <p:sp>
          <p:nvSpPr>
            <p:cNvPr id="420903" name="Rectangle 39"/>
            <p:cNvSpPr>
              <a:spLocks noChangeArrowheads="1"/>
            </p:cNvSpPr>
            <p:nvPr/>
          </p:nvSpPr>
          <p:spPr bwMode="auto">
            <a:xfrm>
              <a:off x="3888" y="1200"/>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04" name="Text Box 40"/>
            <p:cNvSpPr txBox="1">
              <a:spLocks noChangeArrowheads="1"/>
            </p:cNvSpPr>
            <p:nvPr/>
          </p:nvSpPr>
          <p:spPr bwMode="auto">
            <a:xfrm>
              <a:off x="3552" y="1440"/>
              <a:ext cx="1476" cy="231"/>
            </a:xfrm>
            <a:prstGeom prst="rect">
              <a:avLst/>
            </a:prstGeom>
            <a:noFill/>
            <a:ln w="12700">
              <a:noFill/>
              <a:miter lim="800000"/>
            </a:ln>
            <a:effectLst/>
          </p:spPr>
          <p:txBody>
            <a:bodyPr wrap="none">
              <a:spAutoFit/>
            </a:bodyPr>
            <a:lstStyle/>
            <a:p>
              <a:r>
                <a:rPr lang="en-US">
                  <a:solidFill>
                    <a:schemeClr val="tx1"/>
                  </a:solidFill>
                </a:rPr>
                <a:t>word or byte </a:t>
              </a:r>
              <a:r>
                <a:rPr lang="en-US"/>
                <a:t>operand</a:t>
              </a:r>
              <a:endParaRPr lang="en-US"/>
            </a:p>
          </p:txBody>
        </p:sp>
        <p:sp>
          <p:nvSpPr>
            <p:cNvPr id="420905" name="Line 41"/>
            <p:cNvSpPr>
              <a:spLocks noChangeShapeType="1"/>
            </p:cNvSpPr>
            <p:nvPr/>
          </p:nvSpPr>
          <p:spPr bwMode="auto">
            <a:xfrm>
              <a:off x="3072" y="1584"/>
              <a:ext cx="96" cy="0"/>
            </a:xfrm>
            <a:prstGeom prst="line">
              <a:avLst/>
            </a:prstGeom>
            <a:noFill/>
            <a:ln w="12700">
              <a:solidFill>
                <a:schemeClr val="tx1"/>
              </a:solidFill>
              <a:round/>
              <a:tailEnd type="triangle" w="med" len="med"/>
            </a:ln>
            <a:effectLst/>
          </p:spPr>
          <p:txBody>
            <a:bodyPr/>
            <a:lstStyle/>
            <a:p>
              <a:endParaRPr lang="en-US"/>
            </a:p>
          </p:txBody>
        </p:sp>
      </p:grpSp>
      <p:grpSp>
        <p:nvGrpSpPr>
          <p:cNvPr id="5" name="Group 42"/>
          <p:cNvGrpSpPr/>
          <p:nvPr/>
        </p:nvGrpSpPr>
        <p:grpSpPr bwMode="auto">
          <a:xfrm>
            <a:off x="304800" y="2971800"/>
            <a:ext cx="4114800" cy="747713"/>
            <a:chOff x="192" y="1872"/>
            <a:chExt cx="2592" cy="471"/>
          </a:xfrm>
        </p:grpSpPr>
        <p:sp>
          <p:nvSpPr>
            <p:cNvPr id="420907" name="Rectangle 43"/>
            <p:cNvSpPr>
              <a:spLocks noChangeArrowheads="1"/>
            </p:cNvSpPr>
            <p:nvPr/>
          </p:nvSpPr>
          <p:spPr bwMode="auto">
            <a:xfrm>
              <a:off x="192" y="1872"/>
              <a:ext cx="2208" cy="250"/>
            </a:xfrm>
            <a:prstGeom prst="rect">
              <a:avLst/>
            </a:prstGeom>
            <a:noFill/>
            <a:ln w="12700">
              <a:noFill/>
              <a:miter lim="800000"/>
            </a:ln>
            <a:effectLst/>
          </p:spPr>
          <p:txBody>
            <a:bodyPr>
              <a:spAutoFit/>
            </a:bodyPr>
            <a:lstStyle/>
            <a:p>
              <a:r>
                <a:rPr lang="en-US" sz="2000">
                  <a:solidFill>
                    <a:schemeClr val="tx1"/>
                  </a:solidFill>
                </a:rPr>
                <a:t>3. Immediate addressing</a:t>
              </a:r>
              <a:endParaRPr lang="en-US" sz="2000">
                <a:solidFill>
                  <a:schemeClr val="tx1"/>
                </a:solidFill>
              </a:endParaRPr>
            </a:p>
          </p:txBody>
        </p:sp>
        <p:sp>
          <p:nvSpPr>
            <p:cNvPr id="420908" name="Text Box 44"/>
            <p:cNvSpPr txBox="1">
              <a:spLocks noChangeArrowheads="1"/>
            </p:cNvSpPr>
            <p:nvPr/>
          </p:nvSpPr>
          <p:spPr bwMode="auto">
            <a:xfrm>
              <a:off x="432" y="2112"/>
              <a:ext cx="1892" cy="231"/>
            </a:xfrm>
            <a:prstGeom prst="rect">
              <a:avLst/>
            </a:prstGeom>
            <a:noFill/>
            <a:ln w="12700">
              <a:noFill/>
              <a:miter lim="800000"/>
            </a:ln>
            <a:effectLst/>
          </p:spPr>
          <p:txBody>
            <a:bodyPr wrap="none">
              <a:spAutoFit/>
            </a:bodyPr>
            <a:lstStyle/>
            <a:p>
              <a:r>
                <a:rPr lang="en-US">
                  <a:solidFill>
                    <a:schemeClr val="tx1"/>
                  </a:solidFill>
                </a:rPr>
                <a:t>op         rs      rt       </a:t>
              </a:r>
              <a:r>
                <a:rPr lang="en-US"/>
                <a:t>operand</a:t>
              </a:r>
              <a:endParaRPr lang="en-US"/>
            </a:p>
          </p:txBody>
        </p:sp>
        <p:sp>
          <p:nvSpPr>
            <p:cNvPr id="420909" name="Rectangle 45"/>
            <p:cNvSpPr>
              <a:spLocks noChangeArrowheads="1"/>
            </p:cNvSpPr>
            <p:nvPr/>
          </p:nvSpPr>
          <p:spPr bwMode="auto">
            <a:xfrm>
              <a:off x="336" y="2112"/>
              <a:ext cx="2448" cy="192"/>
            </a:xfrm>
            <a:prstGeom prst="rect">
              <a:avLst/>
            </a:prstGeom>
            <a:noFill/>
            <a:ln w="12700">
              <a:solidFill>
                <a:schemeClr val="tx1"/>
              </a:solidFill>
              <a:miter lim="800000"/>
            </a:ln>
            <a:effectLst/>
          </p:spPr>
          <p:txBody>
            <a:bodyPr wrap="none" anchor="ctr"/>
            <a:lstStyle/>
            <a:p>
              <a:endParaRPr lang="en-US"/>
            </a:p>
          </p:txBody>
        </p:sp>
        <p:sp>
          <p:nvSpPr>
            <p:cNvPr id="420910" name="Line 46"/>
            <p:cNvSpPr>
              <a:spLocks noChangeShapeType="1"/>
            </p:cNvSpPr>
            <p:nvPr/>
          </p:nvSpPr>
          <p:spPr bwMode="auto">
            <a:xfrm>
              <a:off x="816" y="2112"/>
              <a:ext cx="0" cy="183"/>
            </a:xfrm>
            <a:prstGeom prst="line">
              <a:avLst/>
            </a:prstGeom>
            <a:noFill/>
            <a:ln w="12700">
              <a:solidFill>
                <a:schemeClr val="tx1"/>
              </a:solidFill>
              <a:round/>
            </a:ln>
            <a:effectLst/>
          </p:spPr>
          <p:txBody>
            <a:bodyPr/>
            <a:lstStyle/>
            <a:p>
              <a:endParaRPr lang="en-US"/>
            </a:p>
          </p:txBody>
        </p:sp>
        <p:sp>
          <p:nvSpPr>
            <p:cNvPr id="420911" name="Line 47"/>
            <p:cNvSpPr>
              <a:spLocks noChangeShapeType="1"/>
            </p:cNvSpPr>
            <p:nvPr/>
          </p:nvSpPr>
          <p:spPr bwMode="auto">
            <a:xfrm>
              <a:off x="1200" y="2112"/>
              <a:ext cx="0" cy="183"/>
            </a:xfrm>
            <a:prstGeom prst="line">
              <a:avLst/>
            </a:prstGeom>
            <a:noFill/>
            <a:ln w="12700">
              <a:solidFill>
                <a:schemeClr val="tx1"/>
              </a:solidFill>
              <a:round/>
            </a:ln>
            <a:effectLst/>
          </p:spPr>
          <p:txBody>
            <a:bodyPr/>
            <a:lstStyle/>
            <a:p>
              <a:endParaRPr lang="en-US"/>
            </a:p>
          </p:txBody>
        </p:sp>
        <p:sp>
          <p:nvSpPr>
            <p:cNvPr id="420912" name="Line 48"/>
            <p:cNvSpPr>
              <a:spLocks noChangeShapeType="1"/>
            </p:cNvSpPr>
            <p:nvPr/>
          </p:nvSpPr>
          <p:spPr bwMode="auto">
            <a:xfrm>
              <a:off x="1584" y="2112"/>
              <a:ext cx="0" cy="183"/>
            </a:xfrm>
            <a:prstGeom prst="line">
              <a:avLst/>
            </a:prstGeom>
            <a:noFill/>
            <a:ln w="12700">
              <a:solidFill>
                <a:schemeClr val="tx1"/>
              </a:solidFill>
              <a:round/>
            </a:ln>
            <a:effectLst/>
          </p:spPr>
          <p:txBody>
            <a:bodyPr/>
            <a:lstStyle/>
            <a:p>
              <a:endParaRPr lang="en-US"/>
            </a:p>
          </p:txBody>
        </p:sp>
      </p:grpSp>
      <p:grpSp>
        <p:nvGrpSpPr>
          <p:cNvPr id="6" name="Group 49"/>
          <p:cNvGrpSpPr/>
          <p:nvPr/>
        </p:nvGrpSpPr>
        <p:grpSpPr bwMode="auto">
          <a:xfrm>
            <a:off x="304800" y="3657600"/>
            <a:ext cx="8610600" cy="1509713"/>
            <a:chOff x="192" y="2304"/>
            <a:chExt cx="5424" cy="951"/>
          </a:xfrm>
        </p:grpSpPr>
        <p:sp>
          <p:nvSpPr>
            <p:cNvPr id="420914" name="Rectangle 50"/>
            <p:cNvSpPr>
              <a:spLocks noChangeArrowheads="1"/>
            </p:cNvSpPr>
            <p:nvPr/>
          </p:nvSpPr>
          <p:spPr bwMode="auto">
            <a:xfrm>
              <a:off x="192" y="2304"/>
              <a:ext cx="2208" cy="250"/>
            </a:xfrm>
            <a:prstGeom prst="rect">
              <a:avLst/>
            </a:prstGeom>
            <a:noFill/>
            <a:ln w="12700">
              <a:noFill/>
              <a:miter lim="800000"/>
            </a:ln>
            <a:effectLst/>
          </p:spPr>
          <p:txBody>
            <a:bodyPr>
              <a:spAutoFit/>
            </a:bodyPr>
            <a:lstStyle/>
            <a:p>
              <a:r>
                <a:rPr lang="en-US" sz="2000">
                  <a:solidFill>
                    <a:schemeClr val="tx1"/>
                  </a:solidFill>
                </a:rPr>
                <a:t>4. PC-relative addressing</a:t>
              </a:r>
              <a:endParaRPr lang="en-US" sz="2000">
                <a:solidFill>
                  <a:schemeClr val="tx1"/>
                </a:solidFill>
              </a:endParaRPr>
            </a:p>
          </p:txBody>
        </p:sp>
        <p:sp>
          <p:nvSpPr>
            <p:cNvPr id="420915" name="Text Box 51"/>
            <p:cNvSpPr txBox="1">
              <a:spLocks noChangeArrowheads="1"/>
            </p:cNvSpPr>
            <p:nvPr/>
          </p:nvSpPr>
          <p:spPr bwMode="auto">
            <a:xfrm>
              <a:off x="432" y="2544"/>
              <a:ext cx="1916" cy="231"/>
            </a:xfrm>
            <a:prstGeom prst="rect">
              <a:avLst/>
            </a:prstGeom>
            <a:noFill/>
            <a:ln w="12700">
              <a:noFill/>
              <a:miter lim="800000"/>
            </a:ln>
            <a:effectLst/>
          </p:spPr>
          <p:txBody>
            <a:bodyPr wrap="none">
              <a:spAutoFit/>
            </a:bodyPr>
            <a:lstStyle/>
            <a:p>
              <a:r>
                <a:rPr lang="en-US">
                  <a:solidFill>
                    <a:schemeClr val="tx1"/>
                  </a:solidFill>
                </a:rPr>
                <a:t>op         rs       rt           offset</a:t>
              </a:r>
              <a:endParaRPr lang="en-US">
                <a:solidFill>
                  <a:schemeClr val="tx1"/>
                </a:solidFill>
              </a:endParaRPr>
            </a:p>
          </p:txBody>
        </p:sp>
        <p:sp>
          <p:nvSpPr>
            <p:cNvPr id="420916" name="Rectangle 52"/>
            <p:cNvSpPr>
              <a:spLocks noChangeArrowheads="1"/>
            </p:cNvSpPr>
            <p:nvPr/>
          </p:nvSpPr>
          <p:spPr bwMode="auto">
            <a:xfrm>
              <a:off x="336" y="2544"/>
              <a:ext cx="2448" cy="192"/>
            </a:xfrm>
            <a:prstGeom prst="rect">
              <a:avLst/>
            </a:prstGeom>
            <a:noFill/>
            <a:ln w="12700">
              <a:solidFill>
                <a:schemeClr val="tx1"/>
              </a:solidFill>
              <a:miter lim="800000"/>
            </a:ln>
            <a:effectLst/>
          </p:spPr>
          <p:txBody>
            <a:bodyPr wrap="none" anchor="ctr"/>
            <a:lstStyle/>
            <a:p>
              <a:endParaRPr lang="en-US"/>
            </a:p>
          </p:txBody>
        </p:sp>
        <p:sp>
          <p:nvSpPr>
            <p:cNvPr id="420917" name="Line 53"/>
            <p:cNvSpPr>
              <a:spLocks noChangeShapeType="1"/>
            </p:cNvSpPr>
            <p:nvPr/>
          </p:nvSpPr>
          <p:spPr bwMode="auto">
            <a:xfrm>
              <a:off x="816" y="2544"/>
              <a:ext cx="0" cy="183"/>
            </a:xfrm>
            <a:prstGeom prst="line">
              <a:avLst/>
            </a:prstGeom>
            <a:noFill/>
            <a:ln w="12700">
              <a:solidFill>
                <a:schemeClr val="tx1"/>
              </a:solidFill>
              <a:round/>
            </a:ln>
            <a:effectLst/>
          </p:spPr>
          <p:txBody>
            <a:bodyPr/>
            <a:lstStyle/>
            <a:p>
              <a:endParaRPr lang="en-US"/>
            </a:p>
          </p:txBody>
        </p:sp>
        <p:sp>
          <p:nvSpPr>
            <p:cNvPr id="420918" name="Line 54"/>
            <p:cNvSpPr>
              <a:spLocks noChangeShapeType="1"/>
            </p:cNvSpPr>
            <p:nvPr/>
          </p:nvSpPr>
          <p:spPr bwMode="auto">
            <a:xfrm>
              <a:off x="1200" y="2544"/>
              <a:ext cx="0" cy="183"/>
            </a:xfrm>
            <a:prstGeom prst="line">
              <a:avLst/>
            </a:prstGeom>
            <a:noFill/>
            <a:ln w="12700">
              <a:solidFill>
                <a:schemeClr val="tx1"/>
              </a:solidFill>
              <a:round/>
            </a:ln>
            <a:effectLst/>
          </p:spPr>
          <p:txBody>
            <a:bodyPr/>
            <a:lstStyle/>
            <a:p>
              <a:endParaRPr lang="en-US"/>
            </a:p>
          </p:txBody>
        </p:sp>
        <p:sp>
          <p:nvSpPr>
            <p:cNvPr id="420919" name="Line 55"/>
            <p:cNvSpPr>
              <a:spLocks noChangeShapeType="1"/>
            </p:cNvSpPr>
            <p:nvPr/>
          </p:nvSpPr>
          <p:spPr bwMode="auto">
            <a:xfrm>
              <a:off x="1584" y="2544"/>
              <a:ext cx="0" cy="183"/>
            </a:xfrm>
            <a:prstGeom prst="line">
              <a:avLst/>
            </a:prstGeom>
            <a:noFill/>
            <a:ln w="12700">
              <a:solidFill>
                <a:schemeClr val="tx1"/>
              </a:solidFill>
              <a:round/>
            </a:ln>
            <a:effectLst/>
          </p:spPr>
          <p:txBody>
            <a:bodyPr/>
            <a:lstStyle/>
            <a:p>
              <a:endParaRPr lang="en-US"/>
            </a:p>
          </p:txBody>
        </p:sp>
        <p:sp>
          <p:nvSpPr>
            <p:cNvPr id="420920" name="Rectangle 56"/>
            <p:cNvSpPr>
              <a:spLocks noChangeArrowheads="1"/>
            </p:cNvSpPr>
            <p:nvPr/>
          </p:nvSpPr>
          <p:spPr bwMode="auto">
            <a:xfrm>
              <a:off x="336" y="3024"/>
              <a:ext cx="2448" cy="192"/>
            </a:xfrm>
            <a:prstGeom prst="rect">
              <a:avLst/>
            </a:prstGeom>
            <a:noFill/>
            <a:ln w="12700">
              <a:solidFill>
                <a:schemeClr val="tx1"/>
              </a:solidFill>
              <a:miter lim="800000"/>
            </a:ln>
            <a:effectLst/>
          </p:spPr>
          <p:txBody>
            <a:bodyPr wrap="none" anchor="ctr"/>
            <a:lstStyle/>
            <a:p>
              <a:endParaRPr lang="en-US"/>
            </a:p>
          </p:txBody>
        </p:sp>
        <p:sp>
          <p:nvSpPr>
            <p:cNvPr id="420921" name="Text Box 57"/>
            <p:cNvSpPr txBox="1">
              <a:spLocks noChangeArrowheads="1"/>
            </p:cNvSpPr>
            <p:nvPr/>
          </p:nvSpPr>
          <p:spPr bwMode="auto">
            <a:xfrm>
              <a:off x="816" y="3024"/>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grpSp>
          <p:nvGrpSpPr>
            <p:cNvPr id="7" name="Group 58"/>
            <p:cNvGrpSpPr/>
            <p:nvPr/>
          </p:nvGrpSpPr>
          <p:grpSpPr bwMode="auto">
            <a:xfrm>
              <a:off x="2880" y="2736"/>
              <a:ext cx="192" cy="336"/>
              <a:chOff x="1392" y="2880"/>
              <a:chExt cx="288" cy="480"/>
            </a:xfrm>
          </p:grpSpPr>
          <p:sp>
            <p:nvSpPr>
              <p:cNvPr id="420923" name="Line 59"/>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420924" name="Line 60"/>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420925" name="Line 61"/>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420926" name="Line 62"/>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420927" name="Line 63"/>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420928" name="Line 64"/>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420929" name="Line 65"/>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420930" name="Line 66"/>
            <p:cNvSpPr>
              <a:spLocks noChangeShapeType="1"/>
            </p:cNvSpPr>
            <p:nvPr/>
          </p:nvSpPr>
          <p:spPr bwMode="auto">
            <a:xfrm>
              <a:off x="2160" y="2736"/>
              <a:ext cx="0" cy="48"/>
            </a:xfrm>
            <a:prstGeom prst="line">
              <a:avLst/>
            </a:prstGeom>
            <a:noFill/>
            <a:ln w="12700">
              <a:solidFill>
                <a:schemeClr val="tx1"/>
              </a:solidFill>
              <a:round/>
            </a:ln>
            <a:effectLst/>
          </p:spPr>
          <p:txBody>
            <a:bodyPr/>
            <a:lstStyle/>
            <a:p>
              <a:endParaRPr lang="en-US"/>
            </a:p>
          </p:txBody>
        </p:sp>
        <p:sp>
          <p:nvSpPr>
            <p:cNvPr id="420931" name="Line 67"/>
            <p:cNvSpPr>
              <a:spLocks noChangeShapeType="1"/>
            </p:cNvSpPr>
            <p:nvPr/>
          </p:nvSpPr>
          <p:spPr bwMode="auto">
            <a:xfrm>
              <a:off x="2160" y="2784"/>
              <a:ext cx="720" cy="0"/>
            </a:xfrm>
            <a:prstGeom prst="line">
              <a:avLst/>
            </a:prstGeom>
            <a:noFill/>
            <a:ln w="12700">
              <a:solidFill>
                <a:schemeClr val="tx1"/>
              </a:solidFill>
              <a:round/>
              <a:tailEnd type="triangle" w="med" len="med"/>
            </a:ln>
            <a:effectLst/>
          </p:spPr>
          <p:txBody>
            <a:bodyPr/>
            <a:lstStyle/>
            <a:p>
              <a:endParaRPr lang="en-US"/>
            </a:p>
          </p:txBody>
        </p:sp>
        <p:sp>
          <p:nvSpPr>
            <p:cNvPr id="420932" name="Line 68"/>
            <p:cNvSpPr>
              <a:spLocks noChangeShapeType="1"/>
            </p:cNvSpPr>
            <p:nvPr/>
          </p:nvSpPr>
          <p:spPr bwMode="auto">
            <a:xfrm>
              <a:off x="1584" y="2976"/>
              <a:ext cx="1296" cy="0"/>
            </a:xfrm>
            <a:prstGeom prst="line">
              <a:avLst/>
            </a:prstGeom>
            <a:noFill/>
            <a:ln w="12700">
              <a:solidFill>
                <a:schemeClr val="tx1"/>
              </a:solidFill>
              <a:round/>
              <a:tailEnd type="triangle" w="med" len="med"/>
            </a:ln>
            <a:effectLst/>
          </p:spPr>
          <p:txBody>
            <a:bodyPr/>
            <a:lstStyle/>
            <a:p>
              <a:endParaRPr lang="en-US"/>
            </a:p>
          </p:txBody>
        </p:sp>
        <p:sp>
          <p:nvSpPr>
            <p:cNvPr id="420933" name="Line 69"/>
            <p:cNvSpPr>
              <a:spLocks noChangeShapeType="1"/>
            </p:cNvSpPr>
            <p:nvPr/>
          </p:nvSpPr>
          <p:spPr bwMode="auto">
            <a:xfrm>
              <a:off x="1584" y="2976"/>
              <a:ext cx="0" cy="48"/>
            </a:xfrm>
            <a:prstGeom prst="line">
              <a:avLst/>
            </a:prstGeom>
            <a:noFill/>
            <a:ln w="12700">
              <a:solidFill>
                <a:schemeClr val="tx1"/>
              </a:solidFill>
              <a:round/>
            </a:ln>
            <a:effectLst/>
          </p:spPr>
          <p:txBody>
            <a:bodyPr/>
            <a:lstStyle/>
            <a:p>
              <a:endParaRPr lang="en-US"/>
            </a:p>
          </p:txBody>
        </p:sp>
        <p:sp>
          <p:nvSpPr>
            <p:cNvPr id="420934" name="Rectangle 70"/>
            <p:cNvSpPr>
              <a:spLocks noChangeArrowheads="1"/>
            </p:cNvSpPr>
            <p:nvPr/>
          </p:nvSpPr>
          <p:spPr bwMode="auto">
            <a:xfrm>
              <a:off x="3168" y="2784"/>
              <a:ext cx="2448" cy="192"/>
            </a:xfrm>
            <a:prstGeom prst="rect">
              <a:avLst/>
            </a:prstGeom>
            <a:noFill/>
            <a:ln w="12700">
              <a:solidFill>
                <a:schemeClr val="tx1"/>
              </a:solidFill>
              <a:miter lim="800000"/>
            </a:ln>
            <a:effectLst/>
          </p:spPr>
          <p:txBody>
            <a:bodyPr wrap="none" anchor="ctr"/>
            <a:lstStyle/>
            <a:p>
              <a:endParaRPr lang="en-US"/>
            </a:p>
          </p:txBody>
        </p:sp>
        <p:sp>
          <p:nvSpPr>
            <p:cNvPr id="420935" name="Rectangle 71"/>
            <p:cNvSpPr>
              <a:spLocks noChangeArrowheads="1"/>
            </p:cNvSpPr>
            <p:nvPr/>
          </p:nvSpPr>
          <p:spPr bwMode="auto">
            <a:xfrm>
              <a:off x="3888" y="2544"/>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36" name="Text Box 72"/>
            <p:cNvSpPr txBox="1">
              <a:spLocks noChangeArrowheads="1"/>
            </p:cNvSpPr>
            <p:nvPr/>
          </p:nvSpPr>
          <p:spPr bwMode="auto">
            <a:xfrm>
              <a:off x="3312" y="2784"/>
              <a:ext cx="1988" cy="231"/>
            </a:xfrm>
            <a:prstGeom prst="rect">
              <a:avLst/>
            </a:prstGeom>
            <a:noFill/>
            <a:ln w="12700">
              <a:noFill/>
              <a:miter lim="800000"/>
            </a:ln>
            <a:effectLst/>
          </p:spPr>
          <p:txBody>
            <a:bodyPr wrap="none">
              <a:spAutoFit/>
            </a:bodyPr>
            <a:lstStyle/>
            <a:p>
              <a:r>
                <a:rPr lang="en-US">
                  <a:solidFill>
                    <a:schemeClr val="tx1"/>
                  </a:solidFill>
                </a:rPr>
                <a:t>branch destination </a:t>
              </a:r>
              <a:r>
                <a:rPr lang="en-US"/>
                <a:t>instruction</a:t>
              </a:r>
              <a:endParaRPr lang="en-US"/>
            </a:p>
          </p:txBody>
        </p:sp>
        <p:sp>
          <p:nvSpPr>
            <p:cNvPr id="420937" name="Line 73"/>
            <p:cNvSpPr>
              <a:spLocks noChangeShapeType="1"/>
            </p:cNvSpPr>
            <p:nvPr/>
          </p:nvSpPr>
          <p:spPr bwMode="auto">
            <a:xfrm>
              <a:off x="3072" y="2928"/>
              <a:ext cx="96" cy="0"/>
            </a:xfrm>
            <a:prstGeom prst="line">
              <a:avLst/>
            </a:prstGeom>
            <a:noFill/>
            <a:ln w="12700">
              <a:solidFill>
                <a:schemeClr val="tx1"/>
              </a:solidFill>
              <a:round/>
              <a:tailEnd type="triangle" w="med" len="med"/>
            </a:ln>
            <a:effectLst/>
          </p:spPr>
          <p:txBody>
            <a:bodyPr/>
            <a:lstStyle/>
            <a:p>
              <a:endParaRPr lang="en-US"/>
            </a:p>
          </p:txBody>
        </p:sp>
      </p:grpSp>
      <p:grpSp>
        <p:nvGrpSpPr>
          <p:cNvPr id="8" name="Group 74"/>
          <p:cNvGrpSpPr/>
          <p:nvPr/>
        </p:nvGrpSpPr>
        <p:grpSpPr bwMode="auto">
          <a:xfrm>
            <a:off x="304800" y="5105400"/>
            <a:ext cx="8610600" cy="1433513"/>
            <a:chOff x="192" y="3216"/>
            <a:chExt cx="5424" cy="903"/>
          </a:xfrm>
        </p:grpSpPr>
        <p:sp>
          <p:nvSpPr>
            <p:cNvPr id="420939" name="Rectangle 75"/>
            <p:cNvSpPr>
              <a:spLocks noChangeArrowheads="1"/>
            </p:cNvSpPr>
            <p:nvPr/>
          </p:nvSpPr>
          <p:spPr bwMode="auto">
            <a:xfrm>
              <a:off x="192" y="3216"/>
              <a:ext cx="2208" cy="250"/>
            </a:xfrm>
            <a:prstGeom prst="rect">
              <a:avLst/>
            </a:prstGeom>
            <a:noFill/>
            <a:ln w="12700">
              <a:noFill/>
              <a:miter lim="800000"/>
            </a:ln>
            <a:effectLst/>
          </p:spPr>
          <p:txBody>
            <a:bodyPr>
              <a:spAutoFit/>
            </a:bodyPr>
            <a:lstStyle/>
            <a:p>
              <a:r>
                <a:rPr lang="en-US" sz="2000">
                  <a:solidFill>
                    <a:schemeClr val="tx1"/>
                  </a:solidFill>
                </a:rPr>
                <a:t>5. Pseudo-direct addressing</a:t>
              </a:r>
              <a:endParaRPr lang="en-US" sz="2000">
                <a:solidFill>
                  <a:schemeClr val="tx1"/>
                </a:solidFill>
              </a:endParaRPr>
            </a:p>
          </p:txBody>
        </p:sp>
        <p:sp>
          <p:nvSpPr>
            <p:cNvPr id="420940" name="Text Box 76"/>
            <p:cNvSpPr txBox="1">
              <a:spLocks noChangeArrowheads="1"/>
            </p:cNvSpPr>
            <p:nvPr/>
          </p:nvSpPr>
          <p:spPr bwMode="auto">
            <a:xfrm>
              <a:off x="432" y="3456"/>
              <a:ext cx="1740" cy="231"/>
            </a:xfrm>
            <a:prstGeom prst="rect">
              <a:avLst/>
            </a:prstGeom>
            <a:noFill/>
            <a:ln w="12700">
              <a:noFill/>
              <a:miter lim="800000"/>
            </a:ln>
            <a:effectLst/>
          </p:spPr>
          <p:txBody>
            <a:bodyPr wrap="none">
              <a:spAutoFit/>
            </a:bodyPr>
            <a:lstStyle/>
            <a:p>
              <a:r>
                <a:rPr lang="en-US">
                  <a:solidFill>
                    <a:schemeClr val="tx1"/>
                  </a:solidFill>
                </a:rPr>
                <a:t>op               jump address</a:t>
              </a:r>
              <a:endParaRPr lang="en-US">
                <a:solidFill>
                  <a:schemeClr val="tx1"/>
                </a:solidFill>
              </a:endParaRPr>
            </a:p>
          </p:txBody>
        </p:sp>
        <p:sp>
          <p:nvSpPr>
            <p:cNvPr id="420941" name="Rectangle 77"/>
            <p:cNvSpPr>
              <a:spLocks noChangeArrowheads="1"/>
            </p:cNvSpPr>
            <p:nvPr/>
          </p:nvSpPr>
          <p:spPr bwMode="auto">
            <a:xfrm>
              <a:off x="336" y="3456"/>
              <a:ext cx="2448" cy="192"/>
            </a:xfrm>
            <a:prstGeom prst="rect">
              <a:avLst/>
            </a:prstGeom>
            <a:noFill/>
            <a:ln w="12700">
              <a:solidFill>
                <a:schemeClr val="tx1"/>
              </a:solidFill>
              <a:miter lim="800000"/>
            </a:ln>
            <a:effectLst/>
          </p:spPr>
          <p:txBody>
            <a:bodyPr wrap="none" anchor="ctr"/>
            <a:lstStyle/>
            <a:p>
              <a:endParaRPr lang="en-US"/>
            </a:p>
          </p:txBody>
        </p:sp>
        <p:sp>
          <p:nvSpPr>
            <p:cNvPr id="420942" name="Line 78"/>
            <p:cNvSpPr>
              <a:spLocks noChangeShapeType="1"/>
            </p:cNvSpPr>
            <p:nvPr/>
          </p:nvSpPr>
          <p:spPr bwMode="auto">
            <a:xfrm>
              <a:off x="816" y="3456"/>
              <a:ext cx="0" cy="183"/>
            </a:xfrm>
            <a:prstGeom prst="line">
              <a:avLst/>
            </a:prstGeom>
            <a:noFill/>
            <a:ln w="12700">
              <a:solidFill>
                <a:schemeClr val="tx1"/>
              </a:solidFill>
              <a:round/>
            </a:ln>
            <a:effectLst/>
          </p:spPr>
          <p:txBody>
            <a:bodyPr/>
            <a:lstStyle/>
            <a:p>
              <a:endParaRPr lang="en-US"/>
            </a:p>
          </p:txBody>
        </p:sp>
        <p:sp>
          <p:nvSpPr>
            <p:cNvPr id="420943" name="Rectangle 79"/>
            <p:cNvSpPr>
              <a:spLocks noChangeArrowheads="1"/>
            </p:cNvSpPr>
            <p:nvPr/>
          </p:nvSpPr>
          <p:spPr bwMode="auto">
            <a:xfrm>
              <a:off x="336" y="3888"/>
              <a:ext cx="2448" cy="192"/>
            </a:xfrm>
            <a:prstGeom prst="rect">
              <a:avLst/>
            </a:prstGeom>
            <a:noFill/>
            <a:ln w="12700">
              <a:solidFill>
                <a:schemeClr val="tx1"/>
              </a:solidFill>
              <a:miter lim="800000"/>
            </a:ln>
            <a:effectLst/>
          </p:spPr>
          <p:txBody>
            <a:bodyPr wrap="none" anchor="ctr"/>
            <a:lstStyle/>
            <a:p>
              <a:endParaRPr lang="en-US"/>
            </a:p>
          </p:txBody>
        </p:sp>
        <p:sp>
          <p:nvSpPr>
            <p:cNvPr id="420944" name="Text Box 80"/>
            <p:cNvSpPr txBox="1">
              <a:spLocks noChangeArrowheads="1"/>
            </p:cNvSpPr>
            <p:nvPr/>
          </p:nvSpPr>
          <p:spPr bwMode="auto">
            <a:xfrm>
              <a:off x="816" y="3888"/>
              <a:ext cx="1556" cy="231"/>
            </a:xfrm>
            <a:prstGeom prst="rect">
              <a:avLst/>
            </a:prstGeom>
            <a:noFill/>
            <a:ln w="12700">
              <a:noFill/>
              <a:miter lim="800000"/>
            </a:ln>
            <a:effectLst/>
          </p:spPr>
          <p:txBody>
            <a:bodyPr wrap="none">
              <a:spAutoFit/>
            </a:bodyPr>
            <a:lstStyle/>
            <a:p>
              <a:r>
                <a:rPr lang="en-US">
                  <a:solidFill>
                    <a:schemeClr val="tx1"/>
                  </a:solidFill>
                </a:rPr>
                <a:t>Program Counter (PC)</a:t>
              </a:r>
              <a:endParaRPr lang="en-US">
                <a:solidFill>
                  <a:schemeClr val="tx1"/>
                </a:solidFill>
              </a:endParaRPr>
            </a:p>
          </p:txBody>
        </p:sp>
        <p:sp>
          <p:nvSpPr>
            <p:cNvPr id="420945" name="Line 81"/>
            <p:cNvSpPr>
              <a:spLocks noChangeShapeType="1"/>
            </p:cNvSpPr>
            <p:nvPr/>
          </p:nvSpPr>
          <p:spPr bwMode="auto">
            <a:xfrm>
              <a:off x="1632" y="3648"/>
              <a:ext cx="0" cy="48"/>
            </a:xfrm>
            <a:prstGeom prst="line">
              <a:avLst/>
            </a:prstGeom>
            <a:noFill/>
            <a:ln w="12700">
              <a:solidFill>
                <a:schemeClr val="tx1"/>
              </a:solidFill>
              <a:round/>
            </a:ln>
            <a:effectLst/>
          </p:spPr>
          <p:txBody>
            <a:bodyPr/>
            <a:lstStyle/>
            <a:p>
              <a:endParaRPr lang="en-US"/>
            </a:p>
          </p:txBody>
        </p:sp>
        <p:sp>
          <p:nvSpPr>
            <p:cNvPr id="420946" name="Line 82"/>
            <p:cNvSpPr>
              <a:spLocks noChangeShapeType="1"/>
            </p:cNvSpPr>
            <p:nvPr/>
          </p:nvSpPr>
          <p:spPr bwMode="auto">
            <a:xfrm>
              <a:off x="1632" y="3696"/>
              <a:ext cx="1248" cy="0"/>
            </a:xfrm>
            <a:prstGeom prst="line">
              <a:avLst/>
            </a:prstGeom>
            <a:noFill/>
            <a:ln w="12700">
              <a:solidFill>
                <a:schemeClr val="tx1"/>
              </a:solidFill>
              <a:round/>
              <a:tailEnd type="triangle" w="med" len="med"/>
            </a:ln>
            <a:effectLst/>
          </p:spPr>
          <p:txBody>
            <a:bodyPr/>
            <a:lstStyle/>
            <a:p>
              <a:endParaRPr lang="en-US"/>
            </a:p>
          </p:txBody>
        </p:sp>
        <p:sp>
          <p:nvSpPr>
            <p:cNvPr id="420947" name="Line 83"/>
            <p:cNvSpPr>
              <a:spLocks noChangeShapeType="1"/>
            </p:cNvSpPr>
            <p:nvPr/>
          </p:nvSpPr>
          <p:spPr bwMode="auto">
            <a:xfrm>
              <a:off x="480" y="3840"/>
              <a:ext cx="2400" cy="0"/>
            </a:xfrm>
            <a:prstGeom prst="line">
              <a:avLst/>
            </a:prstGeom>
            <a:noFill/>
            <a:ln w="12700">
              <a:solidFill>
                <a:schemeClr val="tx1"/>
              </a:solidFill>
              <a:round/>
              <a:tailEnd type="triangle" w="med" len="med"/>
            </a:ln>
            <a:effectLst/>
          </p:spPr>
          <p:txBody>
            <a:bodyPr/>
            <a:lstStyle/>
            <a:p>
              <a:endParaRPr lang="en-US"/>
            </a:p>
          </p:txBody>
        </p:sp>
        <p:sp>
          <p:nvSpPr>
            <p:cNvPr id="420948" name="Line 84"/>
            <p:cNvSpPr>
              <a:spLocks noChangeShapeType="1"/>
            </p:cNvSpPr>
            <p:nvPr/>
          </p:nvSpPr>
          <p:spPr bwMode="auto">
            <a:xfrm>
              <a:off x="480" y="3840"/>
              <a:ext cx="0" cy="48"/>
            </a:xfrm>
            <a:prstGeom prst="line">
              <a:avLst/>
            </a:prstGeom>
            <a:noFill/>
            <a:ln w="12700">
              <a:solidFill>
                <a:schemeClr val="tx1"/>
              </a:solidFill>
              <a:round/>
            </a:ln>
            <a:effectLst/>
          </p:spPr>
          <p:txBody>
            <a:bodyPr/>
            <a:lstStyle/>
            <a:p>
              <a:endParaRPr lang="en-US"/>
            </a:p>
          </p:txBody>
        </p:sp>
        <p:sp>
          <p:nvSpPr>
            <p:cNvPr id="420949" name="Rectangle 85"/>
            <p:cNvSpPr>
              <a:spLocks noChangeArrowheads="1"/>
            </p:cNvSpPr>
            <p:nvPr/>
          </p:nvSpPr>
          <p:spPr bwMode="auto">
            <a:xfrm>
              <a:off x="3168" y="3648"/>
              <a:ext cx="2448" cy="192"/>
            </a:xfrm>
            <a:prstGeom prst="rect">
              <a:avLst/>
            </a:prstGeom>
            <a:noFill/>
            <a:ln w="12700">
              <a:solidFill>
                <a:schemeClr val="tx1"/>
              </a:solidFill>
              <a:miter lim="800000"/>
            </a:ln>
            <a:effectLst/>
          </p:spPr>
          <p:txBody>
            <a:bodyPr wrap="none" anchor="ctr"/>
            <a:lstStyle/>
            <a:p>
              <a:endParaRPr lang="en-US"/>
            </a:p>
          </p:txBody>
        </p:sp>
        <p:sp>
          <p:nvSpPr>
            <p:cNvPr id="420950" name="Rectangle 86"/>
            <p:cNvSpPr>
              <a:spLocks noChangeArrowheads="1"/>
            </p:cNvSpPr>
            <p:nvPr/>
          </p:nvSpPr>
          <p:spPr bwMode="auto">
            <a:xfrm>
              <a:off x="3888" y="3408"/>
              <a:ext cx="912" cy="250"/>
            </a:xfrm>
            <a:prstGeom prst="rect">
              <a:avLst/>
            </a:prstGeom>
            <a:noFill/>
            <a:ln w="12700">
              <a:noFill/>
              <a:miter lim="800000"/>
            </a:ln>
            <a:effectLst/>
          </p:spPr>
          <p:txBody>
            <a:bodyPr>
              <a:spAutoFit/>
            </a:bodyPr>
            <a:lstStyle/>
            <a:p>
              <a:r>
                <a:rPr lang="en-US" sz="2000">
                  <a:solidFill>
                    <a:schemeClr val="tx1"/>
                  </a:solidFill>
                </a:rPr>
                <a:t>Memory</a:t>
              </a:r>
              <a:endParaRPr lang="en-US" sz="2000">
                <a:solidFill>
                  <a:schemeClr val="tx1"/>
                </a:solidFill>
              </a:endParaRPr>
            </a:p>
          </p:txBody>
        </p:sp>
        <p:sp>
          <p:nvSpPr>
            <p:cNvPr id="420951" name="Text Box 87"/>
            <p:cNvSpPr txBox="1">
              <a:spLocks noChangeArrowheads="1"/>
            </p:cNvSpPr>
            <p:nvPr/>
          </p:nvSpPr>
          <p:spPr bwMode="auto">
            <a:xfrm>
              <a:off x="3456" y="3648"/>
              <a:ext cx="1860" cy="231"/>
            </a:xfrm>
            <a:prstGeom prst="rect">
              <a:avLst/>
            </a:prstGeom>
            <a:noFill/>
            <a:ln w="12700">
              <a:noFill/>
              <a:miter lim="800000"/>
            </a:ln>
            <a:effectLst/>
          </p:spPr>
          <p:txBody>
            <a:bodyPr wrap="none">
              <a:spAutoFit/>
            </a:bodyPr>
            <a:lstStyle/>
            <a:p>
              <a:r>
                <a:rPr lang="en-US">
                  <a:solidFill>
                    <a:schemeClr val="tx1"/>
                  </a:solidFill>
                </a:rPr>
                <a:t>jump destination </a:t>
              </a:r>
              <a:r>
                <a:rPr lang="en-US"/>
                <a:t>instruction</a:t>
              </a:r>
              <a:endParaRPr lang="en-US"/>
            </a:p>
          </p:txBody>
        </p:sp>
        <p:sp>
          <p:nvSpPr>
            <p:cNvPr id="420952" name="Line 88"/>
            <p:cNvSpPr>
              <a:spLocks noChangeShapeType="1"/>
            </p:cNvSpPr>
            <p:nvPr/>
          </p:nvSpPr>
          <p:spPr bwMode="auto">
            <a:xfrm>
              <a:off x="3072" y="3792"/>
              <a:ext cx="96" cy="0"/>
            </a:xfrm>
            <a:prstGeom prst="line">
              <a:avLst/>
            </a:prstGeom>
            <a:noFill/>
            <a:ln w="12700">
              <a:solidFill>
                <a:schemeClr val="tx1"/>
              </a:solidFill>
              <a:round/>
              <a:tailEnd type="triangle" w="med" len="med"/>
            </a:ln>
            <a:effectLst/>
          </p:spPr>
          <p:txBody>
            <a:bodyPr/>
            <a:lstStyle/>
            <a:p>
              <a:endParaRPr lang="en-US"/>
            </a:p>
          </p:txBody>
        </p:sp>
        <p:sp>
          <p:nvSpPr>
            <p:cNvPr id="420953" name="Line 89"/>
            <p:cNvSpPr>
              <a:spLocks noChangeShapeType="1"/>
            </p:cNvSpPr>
            <p:nvPr/>
          </p:nvSpPr>
          <p:spPr bwMode="auto">
            <a:xfrm>
              <a:off x="672" y="3888"/>
              <a:ext cx="0" cy="183"/>
            </a:xfrm>
            <a:prstGeom prst="line">
              <a:avLst/>
            </a:prstGeom>
            <a:noFill/>
            <a:ln w="12700">
              <a:solidFill>
                <a:schemeClr val="tx1"/>
              </a:solidFill>
              <a:round/>
            </a:ln>
            <a:effectLst/>
          </p:spPr>
          <p:txBody>
            <a:bodyPr/>
            <a:lstStyle/>
            <a:p>
              <a:endParaRPr lang="en-US"/>
            </a:p>
          </p:txBody>
        </p:sp>
        <p:sp>
          <p:nvSpPr>
            <p:cNvPr id="420954" name="Oval 90"/>
            <p:cNvSpPr>
              <a:spLocks noChangeArrowheads="1"/>
            </p:cNvSpPr>
            <p:nvPr/>
          </p:nvSpPr>
          <p:spPr bwMode="auto">
            <a:xfrm>
              <a:off x="2880" y="3600"/>
              <a:ext cx="192" cy="384"/>
            </a:xfrm>
            <a:prstGeom prst="ellipse">
              <a:avLst/>
            </a:prstGeom>
            <a:noFill/>
            <a:ln w="12700">
              <a:solidFill>
                <a:schemeClr val="tx1"/>
              </a:solidFill>
              <a:round/>
            </a:ln>
            <a:effectLst/>
          </p:spPr>
          <p:txBody>
            <a:bodyPr wrap="none" anchor="ctr"/>
            <a:lstStyle/>
            <a:p>
              <a:endParaRPr lang="en-US"/>
            </a:p>
          </p:txBody>
        </p:sp>
        <p:sp>
          <p:nvSpPr>
            <p:cNvPr id="420955" name="Text Box 91"/>
            <p:cNvSpPr txBox="1">
              <a:spLocks noChangeArrowheads="1"/>
            </p:cNvSpPr>
            <p:nvPr/>
          </p:nvSpPr>
          <p:spPr bwMode="auto">
            <a:xfrm>
              <a:off x="2880" y="3648"/>
              <a:ext cx="190" cy="231"/>
            </a:xfrm>
            <a:prstGeom prst="rect">
              <a:avLst/>
            </a:prstGeom>
            <a:noFill/>
            <a:ln w="12700">
              <a:noFill/>
              <a:miter lim="800000"/>
            </a:ln>
            <a:effectLst/>
          </p:spPr>
          <p:txBody>
            <a:bodyPr>
              <a:spAutoFit/>
            </a:bodyPr>
            <a:lstStyle/>
            <a:p>
              <a:r>
                <a:rPr lang="en-US">
                  <a:solidFill>
                    <a:schemeClr val="tx1"/>
                  </a:solidFill>
                </a:rPr>
                <a:t>||</a:t>
              </a:r>
              <a:endParaRPr lang="en-US">
                <a:solidFill>
                  <a:schemeClr val="tx1"/>
                </a:solidFill>
              </a:endParaRPr>
            </a:p>
          </p:txBody>
        </p:sp>
      </p:grpSp>
      <p:cxnSp>
        <p:nvCxnSpPr>
          <p:cNvPr id="93" name="Straight Arrow Connector 92"/>
          <p:cNvCxnSpPr/>
          <p:nvPr/>
        </p:nvCxnSpPr>
        <p:spPr bwMode="auto">
          <a:xfrm rot="5400000">
            <a:off x="1372394" y="2437606"/>
            <a:ext cx="457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85800" y="228600"/>
            <a:ext cx="7848600" cy="477838"/>
          </a:xfrm>
          <a:noFill/>
        </p:spPr>
        <p:txBody>
          <a:bodyPr/>
          <a:lstStyle/>
          <a:p>
            <a:pPr>
              <a:lnSpc>
                <a:spcPct val="100000"/>
              </a:lnSpc>
            </a:pPr>
            <a:r>
              <a:rPr lang="en-US"/>
              <a:t>MIPS Organization So Far</a:t>
            </a:r>
            <a:endParaRPr lang="en-US"/>
          </a:p>
        </p:txBody>
      </p:sp>
      <p:sp>
        <p:nvSpPr>
          <p:cNvPr id="681987" name="Rectangle 3"/>
          <p:cNvSpPr>
            <a:spLocks noChangeArrowheads="1"/>
          </p:cNvSpPr>
          <p:nvPr/>
        </p:nvSpPr>
        <p:spPr bwMode="auto">
          <a:xfrm>
            <a:off x="685800" y="1295400"/>
            <a:ext cx="3810000" cy="4419600"/>
          </a:xfrm>
          <a:prstGeom prst="rect">
            <a:avLst/>
          </a:prstGeom>
          <a:noFill/>
          <a:ln w="12700">
            <a:solidFill>
              <a:schemeClr val="tx1"/>
            </a:solidFill>
            <a:miter lim="800000"/>
          </a:ln>
          <a:effectLst/>
        </p:spPr>
        <p:txBody>
          <a:bodyPr wrap="none" anchor="ctr"/>
          <a:lstStyle/>
          <a:p>
            <a:endParaRPr lang="en-US"/>
          </a:p>
        </p:txBody>
      </p:sp>
      <p:sp>
        <p:nvSpPr>
          <p:cNvPr id="681988" name="Rectangle 4"/>
          <p:cNvSpPr>
            <a:spLocks noChangeArrowheads="1"/>
          </p:cNvSpPr>
          <p:nvPr/>
        </p:nvSpPr>
        <p:spPr bwMode="auto">
          <a:xfrm>
            <a:off x="5562600" y="1447800"/>
            <a:ext cx="1600200" cy="3733800"/>
          </a:xfrm>
          <a:prstGeom prst="rect">
            <a:avLst/>
          </a:prstGeom>
          <a:noFill/>
          <a:ln w="12700">
            <a:solidFill>
              <a:schemeClr val="tx1"/>
            </a:solidFill>
            <a:miter lim="800000"/>
          </a:ln>
          <a:effectLst/>
        </p:spPr>
        <p:txBody>
          <a:bodyPr wrap="none" anchor="ctr"/>
          <a:lstStyle/>
          <a:p>
            <a:endParaRPr lang="en-US"/>
          </a:p>
        </p:txBody>
      </p:sp>
      <p:sp>
        <p:nvSpPr>
          <p:cNvPr id="681989" name="Rectangle 5"/>
          <p:cNvSpPr>
            <a:spLocks noChangeArrowheads="1"/>
          </p:cNvSpPr>
          <p:nvPr/>
        </p:nvSpPr>
        <p:spPr bwMode="auto">
          <a:xfrm>
            <a:off x="1905000" y="914400"/>
            <a:ext cx="12446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Processor</a:t>
            </a:r>
            <a:endParaRPr lang="en-US" b="1">
              <a:solidFill>
                <a:schemeClr val="tx1"/>
              </a:solidFill>
            </a:endParaRPr>
          </a:p>
        </p:txBody>
      </p:sp>
      <p:sp>
        <p:nvSpPr>
          <p:cNvPr id="681990" name="Rectangle 6"/>
          <p:cNvSpPr>
            <a:spLocks noChangeArrowheads="1"/>
          </p:cNvSpPr>
          <p:nvPr/>
        </p:nvSpPr>
        <p:spPr bwMode="auto">
          <a:xfrm>
            <a:off x="5867400" y="1066800"/>
            <a:ext cx="1003300" cy="325438"/>
          </a:xfrm>
          <a:prstGeom prst="rect">
            <a:avLst/>
          </a:prstGeom>
          <a:noFill/>
          <a:ln w="12700">
            <a:noFill/>
            <a:miter lim="800000"/>
          </a:ln>
          <a:effectLst/>
        </p:spPr>
        <p:txBody>
          <a:bodyPr wrap="none" lIns="63500" tIns="25400" rIns="63500" bIns="25400">
            <a:spAutoFit/>
          </a:bodyPr>
          <a:lstStyle/>
          <a:p>
            <a:r>
              <a:rPr lang="en-US" b="1">
                <a:solidFill>
                  <a:schemeClr val="tx1"/>
                </a:solidFill>
              </a:rPr>
              <a:t>Memory</a:t>
            </a:r>
            <a:endParaRPr lang="en-US" b="1">
              <a:solidFill>
                <a:schemeClr val="tx1"/>
              </a:solidFill>
            </a:endParaRPr>
          </a:p>
        </p:txBody>
      </p:sp>
      <p:sp>
        <p:nvSpPr>
          <p:cNvPr id="681991" name="Line 7"/>
          <p:cNvSpPr>
            <a:spLocks noChangeShapeType="1"/>
          </p:cNvSpPr>
          <p:nvPr/>
        </p:nvSpPr>
        <p:spPr bwMode="auto">
          <a:xfrm>
            <a:off x="5562600" y="52578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2" name="Rectangle 8"/>
          <p:cNvSpPr>
            <a:spLocks noChangeArrowheads="1"/>
          </p:cNvSpPr>
          <p:nvPr/>
        </p:nvSpPr>
        <p:spPr bwMode="auto">
          <a:xfrm>
            <a:off x="6096000" y="5257800"/>
            <a:ext cx="649288"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32 bits</a:t>
            </a:r>
            <a:endParaRPr lang="en-US" sz="1400">
              <a:solidFill>
                <a:schemeClr val="tx1"/>
              </a:solidFill>
            </a:endParaRPr>
          </a:p>
        </p:txBody>
      </p:sp>
      <p:sp>
        <p:nvSpPr>
          <p:cNvPr id="681993" name="Line 9"/>
          <p:cNvSpPr>
            <a:spLocks noChangeShapeType="1"/>
          </p:cNvSpPr>
          <p:nvPr/>
        </p:nvSpPr>
        <p:spPr bwMode="auto">
          <a:xfrm>
            <a:off x="8153400" y="1524000"/>
            <a:ext cx="0" cy="36576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4" name="Rectangle 10"/>
          <p:cNvSpPr>
            <a:spLocks noChangeArrowheads="1"/>
          </p:cNvSpPr>
          <p:nvPr/>
        </p:nvSpPr>
        <p:spPr bwMode="auto">
          <a:xfrm>
            <a:off x="8153400" y="2819400"/>
            <a:ext cx="668338" cy="539750"/>
          </a:xfrm>
          <a:prstGeom prst="rect">
            <a:avLst/>
          </a:prstGeom>
          <a:noFill/>
          <a:ln w="12700">
            <a:noFill/>
            <a:miter lim="800000"/>
          </a:ln>
          <a:effectLst/>
        </p:spPr>
        <p:txBody>
          <a:bodyPr lIns="63500" tIns="25400" rIns="63500" bIns="25400">
            <a:spAutoFit/>
          </a:bodyPr>
          <a:lstStyle/>
          <a:p>
            <a:r>
              <a:rPr lang="en-US" sz="1600">
                <a:solidFill>
                  <a:schemeClr val="tx1"/>
                </a:solidFill>
              </a:rPr>
              <a:t>2</a:t>
            </a:r>
            <a:r>
              <a:rPr lang="en-US" sz="1600" baseline="30000">
                <a:solidFill>
                  <a:schemeClr val="tx1"/>
                </a:solidFill>
              </a:rPr>
              <a:t>30</a:t>
            </a:r>
            <a:endParaRPr lang="en-US" sz="1600" baseline="30000">
              <a:solidFill>
                <a:schemeClr val="tx1"/>
              </a:solidFill>
            </a:endParaRPr>
          </a:p>
          <a:p>
            <a:r>
              <a:rPr lang="en-US" sz="1600">
                <a:solidFill>
                  <a:schemeClr val="tx1"/>
                </a:solidFill>
              </a:rPr>
              <a:t>words</a:t>
            </a:r>
            <a:endParaRPr lang="en-US" sz="1600">
              <a:solidFill>
                <a:schemeClr val="tx1"/>
              </a:solidFill>
            </a:endParaRPr>
          </a:p>
        </p:txBody>
      </p:sp>
      <p:sp>
        <p:nvSpPr>
          <p:cNvPr id="681995" name="Line 11"/>
          <p:cNvSpPr>
            <a:spLocks noChangeShapeType="1"/>
          </p:cNvSpPr>
          <p:nvPr/>
        </p:nvSpPr>
        <p:spPr bwMode="auto">
          <a:xfrm>
            <a:off x="4495800" y="3048000"/>
            <a:ext cx="1066800" cy="0"/>
          </a:xfrm>
          <a:prstGeom prst="line">
            <a:avLst/>
          </a:prstGeom>
          <a:noFill/>
          <a:ln w="28575">
            <a:solidFill>
              <a:schemeClr val="tx1"/>
            </a:solidFill>
            <a:round/>
            <a:tailEnd type="triangle" w="med" len="med"/>
          </a:ln>
          <a:effectLst/>
        </p:spPr>
        <p:txBody>
          <a:bodyPr/>
          <a:lstStyle/>
          <a:p>
            <a:endParaRPr lang="en-US"/>
          </a:p>
        </p:txBody>
      </p:sp>
      <p:sp>
        <p:nvSpPr>
          <p:cNvPr id="681996" name="Rectangle 12"/>
          <p:cNvSpPr>
            <a:spLocks noChangeArrowheads="1"/>
          </p:cNvSpPr>
          <p:nvPr/>
        </p:nvSpPr>
        <p:spPr bwMode="auto">
          <a:xfrm>
            <a:off x="4572000" y="2438400"/>
            <a:ext cx="1019175" cy="539750"/>
          </a:xfrm>
          <a:prstGeom prst="rect">
            <a:avLst/>
          </a:prstGeom>
          <a:noFill/>
          <a:ln w="12700">
            <a:noFill/>
            <a:miter lim="800000"/>
          </a:ln>
          <a:effectLst/>
        </p:spPr>
        <p:txBody>
          <a:bodyPr wrap="none" lIns="63500" tIns="25400" rIns="63500" bIns="25400">
            <a:spAutoFit/>
          </a:bodyPr>
          <a:lstStyle/>
          <a:p>
            <a:r>
              <a:rPr lang="en-US" sz="1600">
                <a:solidFill>
                  <a:schemeClr val="tx1"/>
                </a:solidFill>
              </a:rPr>
              <a:t>read/write</a:t>
            </a:r>
            <a:endParaRPr lang="en-US" sz="1600">
              <a:solidFill>
                <a:schemeClr val="tx1"/>
              </a:solidFill>
            </a:endParaRPr>
          </a:p>
          <a:p>
            <a:r>
              <a:rPr lang="en-US" sz="1600">
                <a:solidFill>
                  <a:schemeClr val="tx1"/>
                </a:solidFill>
              </a:rPr>
              <a:t> addr</a:t>
            </a:r>
            <a:endParaRPr lang="en-US" sz="1600">
              <a:solidFill>
                <a:schemeClr val="tx1"/>
              </a:solidFill>
            </a:endParaRPr>
          </a:p>
        </p:txBody>
      </p:sp>
      <p:sp>
        <p:nvSpPr>
          <p:cNvPr id="681997" name="Line 13"/>
          <p:cNvSpPr>
            <a:spLocks noChangeShapeType="1"/>
          </p:cNvSpPr>
          <p:nvPr/>
        </p:nvSpPr>
        <p:spPr bwMode="auto">
          <a:xfrm>
            <a:off x="4495800" y="3886200"/>
            <a:ext cx="1066800" cy="0"/>
          </a:xfrm>
          <a:prstGeom prst="line">
            <a:avLst/>
          </a:prstGeom>
          <a:noFill/>
          <a:ln w="28575">
            <a:solidFill>
              <a:schemeClr val="tx1"/>
            </a:solidFill>
            <a:round/>
            <a:headEnd type="triangle" w="med" len="med"/>
          </a:ln>
          <a:effectLst/>
        </p:spPr>
        <p:txBody>
          <a:bodyPr/>
          <a:lstStyle/>
          <a:p>
            <a:endParaRPr lang="en-US"/>
          </a:p>
        </p:txBody>
      </p:sp>
      <p:sp>
        <p:nvSpPr>
          <p:cNvPr id="681998" name="Rectangle 14"/>
          <p:cNvSpPr>
            <a:spLocks noChangeArrowheads="1"/>
          </p:cNvSpPr>
          <p:nvPr/>
        </p:nvSpPr>
        <p:spPr bwMode="auto">
          <a:xfrm>
            <a:off x="4495800" y="3581400"/>
            <a:ext cx="985838"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read data</a:t>
            </a:r>
            <a:endParaRPr lang="en-US" sz="1600">
              <a:solidFill>
                <a:schemeClr val="tx1"/>
              </a:solidFill>
            </a:endParaRPr>
          </a:p>
        </p:txBody>
      </p:sp>
      <p:sp>
        <p:nvSpPr>
          <p:cNvPr id="681999" name="Rectangle 15"/>
          <p:cNvSpPr>
            <a:spLocks noChangeArrowheads="1"/>
          </p:cNvSpPr>
          <p:nvPr/>
        </p:nvSpPr>
        <p:spPr bwMode="auto">
          <a:xfrm>
            <a:off x="4495800" y="4267200"/>
            <a:ext cx="10080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write data</a:t>
            </a:r>
            <a:endParaRPr lang="en-US" sz="1600">
              <a:solidFill>
                <a:schemeClr val="tx1"/>
              </a:solidFill>
            </a:endParaRPr>
          </a:p>
        </p:txBody>
      </p:sp>
      <p:sp>
        <p:nvSpPr>
          <p:cNvPr id="682000" name="Line 16"/>
          <p:cNvSpPr>
            <a:spLocks noChangeShapeType="1"/>
          </p:cNvSpPr>
          <p:nvPr/>
        </p:nvSpPr>
        <p:spPr bwMode="auto">
          <a:xfrm>
            <a:off x="4495800" y="4572000"/>
            <a:ext cx="1066800" cy="0"/>
          </a:xfrm>
          <a:prstGeom prst="line">
            <a:avLst/>
          </a:prstGeom>
          <a:noFill/>
          <a:ln w="28575">
            <a:solidFill>
              <a:schemeClr val="tx1"/>
            </a:solidFill>
            <a:round/>
            <a:tailEnd type="triangle" w="med" len="med"/>
          </a:ln>
          <a:effectLst/>
        </p:spPr>
        <p:txBody>
          <a:bodyPr/>
          <a:lstStyle/>
          <a:p>
            <a:endParaRPr lang="en-US"/>
          </a:p>
        </p:txBody>
      </p:sp>
      <p:sp>
        <p:nvSpPr>
          <p:cNvPr id="682001" name="Rectangle 17"/>
          <p:cNvSpPr>
            <a:spLocks noChangeArrowheads="1"/>
          </p:cNvSpPr>
          <p:nvPr/>
        </p:nvSpPr>
        <p:spPr bwMode="auto">
          <a:xfrm>
            <a:off x="7239000" y="5181600"/>
            <a:ext cx="1346200" cy="539750"/>
          </a:xfrm>
          <a:prstGeom prst="rect">
            <a:avLst/>
          </a:prstGeom>
          <a:noFill/>
          <a:ln w="12700">
            <a:noFill/>
            <a:miter lim="800000"/>
          </a:ln>
          <a:effectLst/>
        </p:spPr>
        <p:txBody>
          <a:bodyPr wrap="none" lIns="63500" tIns="25400" rIns="63500" bIns="25400">
            <a:spAutoFit/>
          </a:bodyPr>
          <a:lstStyle/>
          <a:p>
            <a:r>
              <a:rPr lang="en-US" sz="1600">
                <a:solidFill>
                  <a:schemeClr val="tx1"/>
                </a:solidFill>
              </a:rPr>
              <a:t>word address</a:t>
            </a:r>
            <a:endParaRPr lang="en-US" sz="1600">
              <a:solidFill>
                <a:schemeClr val="tx1"/>
              </a:solidFill>
            </a:endParaRPr>
          </a:p>
          <a:p>
            <a:r>
              <a:rPr lang="en-US" sz="1600">
                <a:solidFill>
                  <a:schemeClr val="tx1"/>
                </a:solidFill>
              </a:rPr>
              <a:t>(binary)</a:t>
            </a:r>
            <a:endParaRPr lang="en-US" sz="1600">
              <a:solidFill>
                <a:schemeClr val="tx1"/>
              </a:solidFill>
            </a:endParaRPr>
          </a:p>
        </p:txBody>
      </p:sp>
      <p:sp>
        <p:nvSpPr>
          <p:cNvPr id="682002" name="Rectangle 18"/>
          <p:cNvSpPr>
            <a:spLocks noChangeArrowheads="1"/>
          </p:cNvSpPr>
          <p:nvPr/>
        </p:nvSpPr>
        <p:spPr bwMode="auto">
          <a:xfrm>
            <a:off x="7162800" y="49530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0…0000</a:t>
            </a:r>
            <a:endParaRPr lang="en-US" sz="1600">
              <a:solidFill>
                <a:schemeClr val="tx1"/>
              </a:solidFill>
            </a:endParaRPr>
          </a:p>
        </p:txBody>
      </p:sp>
      <p:sp>
        <p:nvSpPr>
          <p:cNvPr id="682003" name="Rectangle 19"/>
          <p:cNvSpPr>
            <a:spLocks noChangeArrowheads="1"/>
          </p:cNvSpPr>
          <p:nvPr/>
        </p:nvSpPr>
        <p:spPr bwMode="auto">
          <a:xfrm>
            <a:off x="7162800" y="47244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0…0100</a:t>
            </a:r>
            <a:endParaRPr lang="en-US" sz="1600">
              <a:solidFill>
                <a:schemeClr val="tx1"/>
              </a:solidFill>
            </a:endParaRPr>
          </a:p>
        </p:txBody>
      </p:sp>
      <p:sp>
        <p:nvSpPr>
          <p:cNvPr id="682004" name="Rectangle 20"/>
          <p:cNvSpPr>
            <a:spLocks noChangeArrowheads="1"/>
          </p:cNvSpPr>
          <p:nvPr/>
        </p:nvSpPr>
        <p:spPr bwMode="auto">
          <a:xfrm>
            <a:off x="7162800" y="44958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0…1000</a:t>
            </a:r>
            <a:endParaRPr lang="en-US" sz="1600">
              <a:solidFill>
                <a:schemeClr val="tx1"/>
              </a:solidFill>
            </a:endParaRPr>
          </a:p>
        </p:txBody>
      </p:sp>
      <p:sp>
        <p:nvSpPr>
          <p:cNvPr id="682005" name="Rectangle 21"/>
          <p:cNvSpPr>
            <a:spLocks noChangeArrowheads="1"/>
          </p:cNvSpPr>
          <p:nvPr/>
        </p:nvSpPr>
        <p:spPr bwMode="auto">
          <a:xfrm>
            <a:off x="7162800" y="42672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0…1100</a:t>
            </a:r>
            <a:endParaRPr lang="en-US" sz="1600">
              <a:solidFill>
                <a:schemeClr val="tx1"/>
              </a:solidFill>
            </a:endParaRPr>
          </a:p>
        </p:txBody>
      </p:sp>
      <p:sp>
        <p:nvSpPr>
          <p:cNvPr id="682006" name="Rectangle 22"/>
          <p:cNvSpPr>
            <a:spLocks noChangeArrowheads="1"/>
          </p:cNvSpPr>
          <p:nvPr/>
        </p:nvSpPr>
        <p:spPr bwMode="auto">
          <a:xfrm>
            <a:off x="7162800" y="1524000"/>
            <a:ext cx="893763" cy="295275"/>
          </a:xfrm>
          <a:prstGeom prst="rect">
            <a:avLst/>
          </a:prstGeom>
          <a:noFill/>
          <a:ln w="12700">
            <a:noFill/>
            <a:miter lim="800000"/>
          </a:ln>
          <a:effectLst/>
        </p:spPr>
        <p:txBody>
          <a:bodyPr wrap="none" lIns="63500" tIns="25400" rIns="63500" bIns="25400">
            <a:spAutoFit/>
          </a:bodyPr>
          <a:lstStyle/>
          <a:p>
            <a:r>
              <a:rPr lang="en-US" sz="1600">
                <a:solidFill>
                  <a:schemeClr val="tx1"/>
                </a:solidFill>
              </a:rPr>
              <a:t>1…1100</a:t>
            </a:r>
            <a:endParaRPr lang="en-US" sz="1600">
              <a:solidFill>
                <a:schemeClr val="tx1"/>
              </a:solidFill>
            </a:endParaRPr>
          </a:p>
        </p:txBody>
      </p:sp>
      <p:sp>
        <p:nvSpPr>
          <p:cNvPr id="682007" name="Rectangle 23"/>
          <p:cNvSpPr>
            <a:spLocks noChangeArrowheads="1"/>
          </p:cNvSpPr>
          <p:nvPr/>
        </p:nvSpPr>
        <p:spPr bwMode="auto">
          <a:xfrm>
            <a:off x="2103438" y="1606550"/>
            <a:ext cx="1136650" cy="1463675"/>
          </a:xfrm>
          <a:prstGeom prst="rect">
            <a:avLst/>
          </a:prstGeom>
          <a:noFill/>
          <a:ln w="12700">
            <a:solidFill>
              <a:schemeClr val="tx1"/>
            </a:solidFill>
            <a:miter lim="800000"/>
          </a:ln>
          <a:effectLst/>
        </p:spPr>
        <p:txBody>
          <a:bodyPr wrap="none" anchor="ctr"/>
          <a:lstStyle/>
          <a:p>
            <a:endParaRPr lang="en-US"/>
          </a:p>
        </p:txBody>
      </p:sp>
      <p:sp>
        <p:nvSpPr>
          <p:cNvPr id="682008" name="Rectangle 24"/>
          <p:cNvSpPr>
            <a:spLocks noChangeArrowheads="1"/>
          </p:cNvSpPr>
          <p:nvPr/>
        </p:nvSpPr>
        <p:spPr bwMode="auto">
          <a:xfrm>
            <a:off x="2103438" y="1371600"/>
            <a:ext cx="1136650"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Register File</a:t>
            </a:r>
            <a:endParaRPr lang="en-US" sz="1400">
              <a:solidFill>
                <a:schemeClr val="tx1"/>
              </a:solidFill>
            </a:endParaRPr>
          </a:p>
        </p:txBody>
      </p:sp>
      <p:sp>
        <p:nvSpPr>
          <p:cNvPr id="682009" name="Rectangle 25"/>
          <p:cNvSpPr>
            <a:spLocks noChangeArrowheads="1"/>
          </p:cNvSpPr>
          <p:nvPr/>
        </p:nvSpPr>
        <p:spPr bwMode="auto">
          <a:xfrm>
            <a:off x="973138" y="1722438"/>
            <a:ext cx="865187"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src1 addr</a:t>
            </a:r>
            <a:endParaRPr lang="en-US" sz="1400">
              <a:solidFill>
                <a:schemeClr val="tx1"/>
              </a:solidFill>
            </a:endParaRPr>
          </a:p>
        </p:txBody>
      </p:sp>
      <p:sp>
        <p:nvSpPr>
          <p:cNvPr id="682010" name="Rectangle 26"/>
          <p:cNvSpPr>
            <a:spLocks noChangeArrowheads="1"/>
          </p:cNvSpPr>
          <p:nvPr/>
        </p:nvSpPr>
        <p:spPr bwMode="auto">
          <a:xfrm>
            <a:off x="969963" y="2074863"/>
            <a:ext cx="866775"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src2 addr</a:t>
            </a:r>
            <a:endParaRPr lang="en-US" sz="1400">
              <a:solidFill>
                <a:schemeClr val="tx1"/>
              </a:solidFill>
            </a:endParaRPr>
          </a:p>
        </p:txBody>
      </p:sp>
      <p:sp>
        <p:nvSpPr>
          <p:cNvPr id="682011" name="Rectangle 27"/>
          <p:cNvSpPr>
            <a:spLocks noChangeArrowheads="1"/>
          </p:cNvSpPr>
          <p:nvPr/>
        </p:nvSpPr>
        <p:spPr bwMode="auto">
          <a:xfrm>
            <a:off x="1031875" y="2425700"/>
            <a:ext cx="766763" cy="231775"/>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dst addr</a:t>
            </a:r>
            <a:endParaRPr lang="en-US" sz="1400">
              <a:solidFill>
                <a:schemeClr val="tx1"/>
              </a:solidFill>
            </a:endParaRPr>
          </a:p>
        </p:txBody>
      </p:sp>
      <p:sp>
        <p:nvSpPr>
          <p:cNvPr id="682012" name="Line 28"/>
          <p:cNvSpPr>
            <a:spLocks noChangeShapeType="1"/>
          </p:cNvSpPr>
          <p:nvPr/>
        </p:nvSpPr>
        <p:spPr bwMode="auto">
          <a:xfrm>
            <a:off x="1779588" y="2543175"/>
            <a:ext cx="323850" cy="0"/>
          </a:xfrm>
          <a:prstGeom prst="line">
            <a:avLst/>
          </a:prstGeom>
          <a:noFill/>
          <a:ln w="12700">
            <a:solidFill>
              <a:schemeClr val="tx1"/>
            </a:solidFill>
            <a:round/>
            <a:tailEnd type="triangle" w="med" len="med"/>
          </a:ln>
          <a:effectLst/>
        </p:spPr>
        <p:txBody>
          <a:bodyPr/>
          <a:lstStyle/>
          <a:p>
            <a:endParaRPr lang="en-US"/>
          </a:p>
        </p:txBody>
      </p:sp>
      <p:sp>
        <p:nvSpPr>
          <p:cNvPr id="682013" name="Line 29"/>
          <p:cNvSpPr>
            <a:spLocks noChangeShapeType="1"/>
          </p:cNvSpPr>
          <p:nvPr/>
        </p:nvSpPr>
        <p:spPr bwMode="auto">
          <a:xfrm>
            <a:off x="1779588" y="1839913"/>
            <a:ext cx="323850" cy="0"/>
          </a:xfrm>
          <a:prstGeom prst="line">
            <a:avLst/>
          </a:prstGeom>
          <a:noFill/>
          <a:ln w="12700">
            <a:solidFill>
              <a:schemeClr val="tx1"/>
            </a:solidFill>
            <a:round/>
            <a:tailEnd type="triangle" w="med" len="med"/>
          </a:ln>
          <a:effectLst/>
        </p:spPr>
        <p:txBody>
          <a:bodyPr/>
          <a:lstStyle/>
          <a:p>
            <a:endParaRPr lang="en-US"/>
          </a:p>
        </p:txBody>
      </p:sp>
      <p:sp>
        <p:nvSpPr>
          <p:cNvPr id="682014" name="Line 30"/>
          <p:cNvSpPr>
            <a:spLocks noChangeShapeType="1"/>
          </p:cNvSpPr>
          <p:nvPr/>
        </p:nvSpPr>
        <p:spPr bwMode="auto">
          <a:xfrm>
            <a:off x="1779588" y="2192338"/>
            <a:ext cx="323850" cy="0"/>
          </a:xfrm>
          <a:prstGeom prst="line">
            <a:avLst/>
          </a:prstGeom>
          <a:noFill/>
          <a:ln w="12700">
            <a:solidFill>
              <a:schemeClr val="tx1"/>
            </a:solidFill>
            <a:round/>
            <a:tailEnd type="triangle" w="med" len="med"/>
          </a:ln>
          <a:effectLst/>
        </p:spPr>
        <p:txBody>
          <a:bodyPr/>
          <a:lstStyle/>
          <a:p>
            <a:endParaRPr lang="en-US"/>
          </a:p>
        </p:txBody>
      </p:sp>
      <p:sp>
        <p:nvSpPr>
          <p:cNvPr id="682015" name="Line 31"/>
          <p:cNvSpPr>
            <a:spLocks noChangeShapeType="1"/>
          </p:cNvSpPr>
          <p:nvPr/>
        </p:nvSpPr>
        <p:spPr bwMode="auto">
          <a:xfrm>
            <a:off x="1779588" y="2894013"/>
            <a:ext cx="323850" cy="0"/>
          </a:xfrm>
          <a:prstGeom prst="line">
            <a:avLst/>
          </a:prstGeom>
          <a:noFill/>
          <a:ln w="12700">
            <a:solidFill>
              <a:schemeClr val="tx1"/>
            </a:solidFill>
            <a:round/>
            <a:tailEnd type="triangle" w="med" len="med"/>
          </a:ln>
          <a:effectLst/>
        </p:spPr>
        <p:txBody>
          <a:bodyPr/>
          <a:lstStyle/>
          <a:p>
            <a:endParaRPr lang="en-US"/>
          </a:p>
        </p:txBody>
      </p:sp>
      <p:sp>
        <p:nvSpPr>
          <p:cNvPr id="682016" name="Rectangle 32"/>
          <p:cNvSpPr>
            <a:spLocks noChangeArrowheads="1"/>
          </p:cNvSpPr>
          <p:nvPr/>
        </p:nvSpPr>
        <p:spPr bwMode="auto">
          <a:xfrm>
            <a:off x="914400" y="2776538"/>
            <a:ext cx="919163"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write data</a:t>
            </a:r>
            <a:endParaRPr lang="en-US" sz="1400">
              <a:solidFill>
                <a:schemeClr val="tx1"/>
              </a:solidFill>
            </a:endParaRPr>
          </a:p>
        </p:txBody>
      </p:sp>
      <p:sp>
        <p:nvSpPr>
          <p:cNvPr id="682017" name="Line 33"/>
          <p:cNvSpPr>
            <a:spLocks noChangeShapeType="1"/>
          </p:cNvSpPr>
          <p:nvPr/>
        </p:nvSpPr>
        <p:spPr bwMode="auto">
          <a:xfrm>
            <a:off x="2103438" y="3187700"/>
            <a:ext cx="113665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18" name="Rectangle 34"/>
          <p:cNvSpPr>
            <a:spLocks noChangeArrowheads="1"/>
          </p:cNvSpPr>
          <p:nvPr/>
        </p:nvSpPr>
        <p:spPr bwMode="auto">
          <a:xfrm>
            <a:off x="2266950" y="3187700"/>
            <a:ext cx="919163" cy="231775"/>
          </a:xfrm>
          <a:prstGeom prst="rect">
            <a:avLst/>
          </a:prstGeom>
          <a:noFill/>
          <a:ln w="12700">
            <a:noFill/>
            <a:miter lim="800000"/>
          </a:ln>
          <a:effectLst/>
        </p:spPr>
        <p:txBody>
          <a:bodyPr lIns="63500" tIns="25400" rIns="63500" bIns="25400">
            <a:spAutoFit/>
          </a:bodyPr>
          <a:lstStyle/>
          <a:p>
            <a:pPr algn="ctr">
              <a:lnSpc>
                <a:spcPct val="85000"/>
              </a:lnSpc>
            </a:pPr>
            <a:r>
              <a:rPr lang="en-US" sz="1400">
                <a:solidFill>
                  <a:schemeClr val="tx1"/>
                </a:solidFill>
              </a:rPr>
              <a:t>32 bits</a:t>
            </a:r>
            <a:endParaRPr lang="en-US" sz="1400">
              <a:solidFill>
                <a:schemeClr val="tx1"/>
              </a:solidFill>
            </a:endParaRPr>
          </a:p>
        </p:txBody>
      </p:sp>
      <p:sp>
        <p:nvSpPr>
          <p:cNvPr id="682019" name="Line 35"/>
          <p:cNvSpPr>
            <a:spLocks noChangeShapeType="1"/>
          </p:cNvSpPr>
          <p:nvPr/>
        </p:nvSpPr>
        <p:spPr bwMode="auto">
          <a:xfrm>
            <a:off x="3240088" y="1898650"/>
            <a:ext cx="323850" cy="0"/>
          </a:xfrm>
          <a:prstGeom prst="line">
            <a:avLst/>
          </a:prstGeom>
          <a:noFill/>
          <a:ln w="12700">
            <a:solidFill>
              <a:schemeClr val="tx1"/>
            </a:solidFill>
            <a:round/>
            <a:tailEnd type="triangle" w="med" len="med"/>
          </a:ln>
          <a:effectLst/>
        </p:spPr>
        <p:txBody>
          <a:bodyPr/>
          <a:lstStyle/>
          <a:p>
            <a:endParaRPr lang="en-US"/>
          </a:p>
        </p:txBody>
      </p:sp>
      <p:sp>
        <p:nvSpPr>
          <p:cNvPr id="682020" name="Line 36"/>
          <p:cNvSpPr>
            <a:spLocks noChangeShapeType="1"/>
          </p:cNvSpPr>
          <p:nvPr/>
        </p:nvSpPr>
        <p:spPr bwMode="auto">
          <a:xfrm>
            <a:off x="3240088" y="2778125"/>
            <a:ext cx="323850" cy="0"/>
          </a:xfrm>
          <a:prstGeom prst="line">
            <a:avLst/>
          </a:prstGeom>
          <a:noFill/>
          <a:ln w="12700">
            <a:solidFill>
              <a:schemeClr val="tx1"/>
            </a:solidFill>
            <a:round/>
            <a:tailEnd type="triangle" w="med" len="med"/>
          </a:ln>
          <a:effectLst/>
        </p:spPr>
        <p:txBody>
          <a:bodyPr/>
          <a:lstStyle/>
          <a:p>
            <a:endParaRPr lang="en-US"/>
          </a:p>
        </p:txBody>
      </p:sp>
      <p:sp>
        <p:nvSpPr>
          <p:cNvPr id="682021" name="Rectangle 37"/>
          <p:cNvSpPr>
            <a:spLocks noChangeArrowheads="1"/>
          </p:cNvSpPr>
          <p:nvPr/>
        </p:nvSpPr>
        <p:spPr bwMode="auto">
          <a:xfrm>
            <a:off x="3530600" y="1724025"/>
            <a:ext cx="471488" cy="412750"/>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src1</a:t>
            </a:r>
            <a:endParaRPr lang="en-US" sz="1400">
              <a:solidFill>
                <a:schemeClr val="tx1"/>
              </a:solidFill>
            </a:endParaRPr>
          </a:p>
          <a:p>
            <a:pPr algn="ctr">
              <a:lnSpc>
                <a:spcPct val="85000"/>
              </a:lnSpc>
            </a:pPr>
            <a:r>
              <a:rPr lang="en-US" sz="1400">
                <a:solidFill>
                  <a:schemeClr val="tx1"/>
                </a:solidFill>
              </a:rPr>
              <a:t>data</a:t>
            </a:r>
            <a:endParaRPr lang="en-US" sz="1400">
              <a:solidFill>
                <a:schemeClr val="tx1"/>
              </a:solidFill>
            </a:endParaRPr>
          </a:p>
        </p:txBody>
      </p:sp>
      <p:sp>
        <p:nvSpPr>
          <p:cNvPr id="682022" name="Rectangle 38"/>
          <p:cNvSpPr>
            <a:spLocks noChangeArrowheads="1"/>
          </p:cNvSpPr>
          <p:nvPr/>
        </p:nvSpPr>
        <p:spPr bwMode="auto">
          <a:xfrm>
            <a:off x="3530600" y="2600325"/>
            <a:ext cx="471488" cy="412750"/>
          </a:xfrm>
          <a:prstGeom prst="rect">
            <a:avLst/>
          </a:prstGeom>
          <a:noFill/>
          <a:ln w="12700">
            <a:noFill/>
            <a:miter lim="800000"/>
          </a:ln>
          <a:effectLst/>
        </p:spPr>
        <p:txBody>
          <a:bodyPr wrap="none" lIns="63500" tIns="25400" rIns="63500" bIns="25400">
            <a:spAutoFit/>
          </a:bodyPr>
          <a:lstStyle/>
          <a:p>
            <a:pPr algn="ctr">
              <a:lnSpc>
                <a:spcPct val="85000"/>
              </a:lnSpc>
            </a:pPr>
            <a:r>
              <a:rPr lang="en-US" sz="1400">
                <a:solidFill>
                  <a:schemeClr val="tx1"/>
                </a:solidFill>
              </a:rPr>
              <a:t>src2</a:t>
            </a:r>
            <a:endParaRPr lang="en-US" sz="1400">
              <a:solidFill>
                <a:schemeClr val="tx1"/>
              </a:solidFill>
            </a:endParaRPr>
          </a:p>
          <a:p>
            <a:pPr algn="ctr">
              <a:lnSpc>
                <a:spcPct val="85000"/>
              </a:lnSpc>
            </a:pPr>
            <a:r>
              <a:rPr lang="en-US" sz="1400">
                <a:solidFill>
                  <a:schemeClr val="tx1"/>
                </a:solidFill>
              </a:rPr>
              <a:t>data</a:t>
            </a:r>
            <a:endParaRPr lang="en-US" sz="1400">
              <a:solidFill>
                <a:schemeClr val="tx1"/>
              </a:solidFill>
            </a:endParaRPr>
          </a:p>
        </p:txBody>
      </p:sp>
      <p:sp>
        <p:nvSpPr>
          <p:cNvPr id="682023" name="Line 39"/>
          <p:cNvSpPr>
            <a:spLocks noChangeShapeType="1"/>
          </p:cNvSpPr>
          <p:nvPr/>
        </p:nvSpPr>
        <p:spPr bwMode="auto">
          <a:xfrm>
            <a:off x="3124200" y="1600200"/>
            <a:ext cx="0" cy="1463675"/>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24" name="Rectangle 40"/>
          <p:cNvSpPr>
            <a:spLocks noChangeArrowheads="1"/>
          </p:cNvSpPr>
          <p:nvPr/>
        </p:nvSpPr>
        <p:spPr bwMode="auto">
          <a:xfrm>
            <a:off x="1905000" y="2133600"/>
            <a:ext cx="1247775" cy="593725"/>
          </a:xfrm>
          <a:prstGeom prst="rect">
            <a:avLst/>
          </a:prstGeom>
          <a:noFill/>
          <a:ln w="12700">
            <a:noFill/>
            <a:miter lim="800000"/>
          </a:ln>
          <a:effectLst/>
        </p:spPr>
        <p:txBody>
          <a:bodyPr lIns="63500" tIns="25400" rIns="63500" bIns="25400">
            <a:spAutoFit/>
          </a:bodyPr>
          <a:lstStyle/>
          <a:p>
            <a:pPr algn="r">
              <a:lnSpc>
                <a:spcPct val="85000"/>
              </a:lnSpc>
            </a:pPr>
            <a:r>
              <a:rPr lang="en-US" sz="1400">
                <a:solidFill>
                  <a:schemeClr val="tx1"/>
                </a:solidFill>
              </a:rPr>
              <a:t>32</a:t>
            </a:r>
            <a:endParaRPr lang="en-US" sz="1400">
              <a:solidFill>
                <a:schemeClr val="tx1"/>
              </a:solidFill>
            </a:endParaRPr>
          </a:p>
          <a:p>
            <a:pPr algn="r">
              <a:lnSpc>
                <a:spcPct val="85000"/>
              </a:lnSpc>
            </a:pPr>
            <a:r>
              <a:rPr lang="en-US" sz="1400">
                <a:solidFill>
                  <a:schemeClr val="tx1"/>
                </a:solidFill>
              </a:rPr>
              <a:t>registers</a:t>
            </a:r>
            <a:endParaRPr lang="en-US" sz="1400">
              <a:solidFill>
                <a:schemeClr val="tx1"/>
              </a:solidFill>
            </a:endParaRPr>
          </a:p>
          <a:p>
            <a:pPr algn="r">
              <a:lnSpc>
                <a:spcPct val="85000"/>
              </a:lnSpc>
            </a:pPr>
            <a:r>
              <a:rPr lang="en-US" sz="1400">
                <a:solidFill>
                  <a:schemeClr val="tx1"/>
                </a:solidFill>
              </a:rPr>
              <a:t>($zero - $ra)</a:t>
            </a:r>
            <a:endParaRPr lang="en-US" sz="1400">
              <a:solidFill>
                <a:schemeClr val="tx1"/>
              </a:solidFill>
            </a:endParaRPr>
          </a:p>
        </p:txBody>
      </p:sp>
      <p:sp>
        <p:nvSpPr>
          <p:cNvPr id="682025" name="Rectangle 41"/>
          <p:cNvSpPr>
            <a:spLocks noChangeArrowheads="1"/>
          </p:cNvSpPr>
          <p:nvPr/>
        </p:nvSpPr>
        <p:spPr bwMode="auto">
          <a:xfrm>
            <a:off x="4572000" y="4572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6" name="Rectangle 42"/>
          <p:cNvSpPr>
            <a:spLocks noChangeArrowheads="1"/>
          </p:cNvSpPr>
          <p:nvPr/>
        </p:nvSpPr>
        <p:spPr bwMode="auto">
          <a:xfrm>
            <a:off x="5181600" y="38862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7" name="Rectangle 43"/>
          <p:cNvSpPr>
            <a:spLocks noChangeArrowheads="1"/>
          </p:cNvSpPr>
          <p:nvPr/>
        </p:nvSpPr>
        <p:spPr bwMode="auto">
          <a:xfrm>
            <a:off x="4572000" y="3048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8" name="Rectangle 44"/>
          <p:cNvSpPr>
            <a:spLocks noChangeArrowheads="1"/>
          </p:cNvSpPr>
          <p:nvPr/>
        </p:nvSpPr>
        <p:spPr bwMode="auto">
          <a:xfrm>
            <a:off x="3200400" y="28194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29" name="Rectangle 45"/>
          <p:cNvSpPr>
            <a:spLocks noChangeArrowheads="1"/>
          </p:cNvSpPr>
          <p:nvPr/>
        </p:nvSpPr>
        <p:spPr bwMode="auto">
          <a:xfrm>
            <a:off x="3200400" y="1905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30" name="Rectangle 46"/>
          <p:cNvSpPr>
            <a:spLocks noChangeArrowheads="1"/>
          </p:cNvSpPr>
          <p:nvPr/>
        </p:nvSpPr>
        <p:spPr bwMode="auto">
          <a:xfrm>
            <a:off x="1752600" y="28956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31" name="Rectangle 47"/>
          <p:cNvSpPr>
            <a:spLocks noChangeArrowheads="1"/>
          </p:cNvSpPr>
          <p:nvPr/>
        </p:nvSpPr>
        <p:spPr bwMode="auto">
          <a:xfrm>
            <a:off x="1828800" y="2590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2" name="Rectangle 48"/>
          <p:cNvSpPr>
            <a:spLocks noChangeArrowheads="1"/>
          </p:cNvSpPr>
          <p:nvPr/>
        </p:nvSpPr>
        <p:spPr bwMode="auto">
          <a:xfrm>
            <a:off x="1828800" y="2209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3" name="Rectangle 49"/>
          <p:cNvSpPr>
            <a:spLocks noChangeArrowheads="1"/>
          </p:cNvSpPr>
          <p:nvPr/>
        </p:nvSpPr>
        <p:spPr bwMode="auto">
          <a:xfrm>
            <a:off x="1828800" y="1828800"/>
            <a:ext cx="225425" cy="263525"/>
          </a:xfrm>
          <a:prstGeom prst="rect">
            <a:avLst/>
          </a:prstGeom>
          <a:noFill/>
          <a:ln w="12700">
            <a:noFill/>
            <a:miter lim="800000"/>
          </a:ln>
          <a:effectLst/>
        </p:spPr>
        <p:txBody>
          <a:bodyPr wrap="none" lIns="63500" tIns="25400" rIns="63500" bIns="25400">
            <a:spAutoFit/>
          </a:bodyPr>
          <a:lstStyle/>
          <a:p>
            <a:r>
              <a:rPr lang="en-US" sz="1400"/>
              <a:t>5</a:t>
            </a:r>
            <a:endParaRPr lang="en-US" sz="1400"/>
          </a:p>
        </p:txBody>
      </p:sp>
      <p:sp>
        <p:nvSpPr>
          <p:cNvPr id="682034" name="Line 50"/>
          <p:cNvSpPr>
            <a:spLocks noChangeShapeType="1"/>
          </p:cNvSpPr>
          <p:nvPr/>
        </p:nvSpPr>
        <p:spPr bwMode="auto">
          <a:xfrm flipH="1">
            <a:off x="4572000" y="4495800"/>
            <a:ext cx="152400" cy="152400"/>
          </a:xfrm>
          <a:prstGeom prst="line">
            <a:avLst/>
          </a:prstGeom>
          <a:noFill/>
          <a:ln w="28575">
            <a:solidFill>
              <a:schemeClr val="accent1"/>
            </a:solidFill>
            <a:round/>
          </a:ln>
          <a:effectLst/>
        </p:spPr>
        <p:txBody>
          <a:bodyPr/>
          <a:lstStyle/>
          <a:p>
            <a:endParaRPr lang="en-US"/>
          </a:p>
        </p:txBody>
      </p:sp>
      <p:sp>
        <p:nvSpPr>
          <p:cNvPr id="682035" name="Line 51"/>
          <p:cNvSpPr>
            <a:spLocks noChangeShapeType="1"/>
          </p:cNvSpPr>
          <p:nvPr/>
        </p:nvSpPr>
        <p:spPr bwMode="auto">
          <a:xfrm flipH="1">
            <a:off x="5257800" y="3810000"/>
            <a:ext cx="152400" cy="152400"/>
          </a:xfrm>
          <a:prstGeom prst="line">
            <a:avLst/>
          </a:prstGeom>
          <a:noFill/>
          <a:ln w="28575">
            <a:solidFill>
              <a:schemeClr val="accent1"/>
            </a:solidFill>
            <a:round/>
          </a:ln>
          <a:effectLst/>
        </p:spPr>
        <p:txBody>
          <a:bodyPr/>
          <a:lstStyle/>
          <a:p>
            <a:endParaRPr lang="en-US"/>
          </a:p>
        </p:txBody>
      </p:sp>
      <p:sp>
        <p:nvSpPr>
          <p:cNvPr id="682036" name="Line 52"/>
          <p:cNvSpPr>
            <a:spLocks noChangeShapeType="1"/>
          </p:cNvSpPr>
          <p:nvPr/>
        </p:nvSpPr>
        <p:spPr bwMode="auto">
          <a:xfrm flipH="1">
            <a:off x="4572000" y="2971800"/>
            <a:ext cx="152400" cy="152400"/>
          </a:xfrm>
          <a:prstGeom prst="line">
            <a:avLst/>
          </a:prstGeom>
          <a:noFill/>
          <a:ln w="28575">
            <a:solidFill>
              <a:schemeClr val="accent1"/>
            </a:solidFill>
            <a:round/>
          </a:ln>
          <a:effectLst/>
        </p:spPr>
        <p:txBody>
          <a:bodyPr/>
          <a:lstStyle/>
          <a:p>
            <a:endParaRPr lang="en-US"/>
          </a:p>
        </p:txBody>
      </p:sp>
      <p:sp>
        <p:nvSpPr>
          <p:cNvPr id="682037" name="Line 53"/>
          <p:cNvSpPr>
            <a:spLocks noChangeShapeType="1"/>
          </p:cNvSpPr>
          <p:nvPr/>
        </p:nvSpPr>
        <p:spPr bwMode="auto">
          <a:xfrm flipH="1">
            <a:off x="3276600" y="1828800"/>
            <a:ext cx="152400" cy="152400"/>
          </a:xfrm>
          <a:prstGeom prst="line">
            <a:avLst/>
          </a:prstGeom>
          <a:noFill/>
          <a:ln w="28575">
            <a:solidFill>
              <a:schemeClr val="accent1"/>
            </a:solidFill>
            <a:round/>
          </a:ln>
          <a:effectLst/>
        </p:spPr>
        <p:txBody>
          <a:bodyPr/>
          <a:lstStyle/>
          <a:p>
            <a:endParaRPr lang="en-US"/>
          </a:p>
        </p:txBody>
      </p:sp>
      <p:sp>
        <p:nvSpPr>
          <p:cNvPr id="682038" name="Line 54"/>
          <p:cNvSpPr>
            <a:spLocks noChangeShapeType="1"/>
          </p:cNvSpPr>
          <p:nvPr/>
        </p:nvSpPr>
        <p:spPr bwMode="auto">
          <a:xfrm flipH="1">
            <a:off x="3276600" y="2743200"/>
            <a:ext cx="152400" cy="152400"/>
          </a:xfrm>
          <a:prstGeom prst="line">
            <a:avLst/>
          </a:prstGeom>
          <a:noFill/>
          <a:ln w="28575">
            <a:solidFill>
              <a:schemeClr val="accent1"/>
            </a:solidFill>
            <a:round/>
          </a:ln>
          <a:effectLst/>
        </p:spPr>
        <p:txBody>
          <a:bodyPr/>
          <a:lstStyle/>
          <a:p>
            <a:endParaRPr lang="en-US"/>
          </a:p>
        </p:txBody>
      </p:sp>
      <p:sp>
        <p:nvSpPr>
          <p:cNvPr id="682039" name="Line 55"/>
          <p:cNvSpPr>
            <a:spLocks noChangeShapeType="1"/>
          </p:cNvSpPr>
          <p:nvPr/>
        </p:nvSpPr>
        <p:spPr bwMode="auto">
          <a:xfrm flipH="1">
            <a:off x="1828800" y="2819400"/>
            <a:ext cx="152400" cy="152400"/>
          </a:xfrm>
          <a:prstGeom prst="line">
            <a:avLst/>
          </a:prstGeom>
          <a:noFill/>
          <a:ln w="28575">
            <a:solidFill>
              <a:schemeClr val="accent1"/>
            </a:solidFill>
            <a:round/>
          </a:ln>
          <a:effectLst/>
        </p:spPr>
        <p:txBody>
          <a:bodyPr/>
          <a:lstStyle/>
          <a:p>
            <a:endParaRPr lang="en-US"/>
          </a:p>
        </p:txBody>
      </p:sp>
      <p:sp>
        <p:nvSpPr>
          <p:cNvPr id="682040" name="Line 56"/>
          <p:cNvSpPr>
            <a:spLocks noChangeShapeType="1"/>
          </p:cNvSpPr>
          <p:nvPr/>
        </p:nvSpPr>
        <p:spPr bwMode="auto">
          <a:xfrm flipH="1">
            <a:off x="1828800" y="2514600"/>
            <a:ext cx="152400" cy="152400"/>
          </a:xfrm>
          <a:prstGeom prst="line">
            <a:avLst/>
          </a:prstGeom>
          <a:noFill/>
          <a:ln w="28575">
            <a:solidFill>
              <a:schemeClr val="accent1"/>
            </a:solidFill>
            <a:round/>
          </a:ln>
          <a:effectLst/>
        </p:spPr>
        <p:txBody>
          <a:bodyPr/>
          <a:lstStyle/>
          <a:p>
            <a:endParaRPr lang="en-US"/>
          </a:p>
        </p:txBody>
      </p:sp>
      <p:sp>
        <p:nvSpPr>
          <p:cNvPr id="682041" name="Line 57"/>
          <p:cNvSpPr>
            <a:spLocks noChangeShapeType="1"/>
          </p:cNvSpPr>
          <p:nvPr/>
        </p:nvSpPr>
        <p:spPr bwMode="auto">
          <a:xfrm flipH="1">
            <a:off x="1828800" y="2133600"/>
            <a:ext cx="152400" cy="152400"/>
          </a:xfrm>
          <a:prstGeom prst="line">
            <a:avLst/>
          </a:prstGeom>
          <a:noFill/>
          <a:ln w="28575">
            <a:solidFill>
              <a:schemeClr val="accent1"/>
            </a:solidFill>
            <a:round/>
          </a:ln>
          <a:effectLst/>
        </p:spPr>
        <p:txBody>
          <a:bodyPr/>
          <a:lstStyle/>
          <a:p>
            <a:endParaRPr lang="en-US"/>
          </a:p>
        </p:txBody>
      </p:sp>
      <p:sp>
        <p:nvSpPr>
          <p:cNvPr id="682042" name="Line 58"/>
          <p:cNvSpPr>
            <a:spLocks noChangeShapeType="1"/>
          </p:cNvSpPr>
          <p:nvPr/>
        </p:nvSpPr>
        <p:spPr bwMode="auto">
          <a:xfrm flipH="1">
            <a:off x="1828800" y="1752600"/>
            <a:ext cx="152400" cy="152400"/>
          </a:xfrm>
          <a:prstGeom prst="line">
            <a:avLst/>
          </a:prstGeom>
          <a:noFill/>
          <a:ln w="28575">
            <a:solidFill>
              <a:schemeClr val="accent1"/>
            </a:solidFill>
            <a:round/>
          </a:ln>
          <a:effectLst/>
        </p:spPr>
        <p:txBody>
          <a:bodyPr/>
          <a:lstStyle/>
          <a:p>
            <a:endParaRPr lang="en-US"/>
          </a:p>
        </p:txBody>
      </p:sp>
      <p:sp>
        <p:nvSpPr>
          <p:cNvPr id="682043" name="Rectangle 59"/>
          <p:cNvSpPr>
            <a:spLocks noGrp="1" noChangeArrowheads="1"/>
          </p:cNvSpPr>
          <p:nvPr>
            <p:ph type="body" idx="1"/>
          </p:nvPr>
        </p:nvSpPr>
        <p:spPr>
          <a:xfrm>
            <a:off x="533400" y="914400"/>
            <a:ext cx="8153400" cy="379413"/>
          </a:xfrm>
        </p:spPr>
        <p:txBody>
          <a:bodyPr/>
          <a:lstStyle/>
          <a:p>
            <a:pPr>
              <a:buFont typeface="Wingdings" panose="05000000000000000000" pitchFamily="2" charset="2"/>
              <a:buNone/>
            </a:pPr>
            <a:r>
              <a:rPr lang="en-US"/>
              <a:t> </a:t>
            </a:r>
            <a:endParaRPr lang="en-US"/>
          </a:p>
        </p:txBody>
      </p:sp>
      <p:sp>
        <p:nvSpPr>
          <p:cNvPr id="682044" name="Rectangle 60"/>
          <p:cNvSpPr>
            <a:spLocks noChangeArrowheads="1"/>
          </p:cNvSpPr>
          <p:nvPr/>
        </p:nvSpPr>
        <p:spPr bwMode="auto">
          <a:xfrm>
            <a:off x="1371600" y="3851275"/>
            <a:ext cx="1066800" cy="228600"/>
          </a:xfrm>
          <a:prstGeom prst="rect">
            <a:avLst/>
          </a:prstGeom>
          <a:noFill/>
          <a:ln w="12700">
            <a:solidFill>
              <a:schemeClr val="tx1"/>
            </a:solidFill>
            <a:miter lim="800000"/>
          </a:ln>
          <a:effectLst/>
        </p:spPr>
        <p:txBody>
          <a:bodyPr wrap="none" anchor="ctr"/>
          <a:lstStyle/>
          <a:p>
            <a:endParaRPr lang="en-US"/>
          </a:p>
        </p:txBody>
      </p:sp>
      <p:sp>
        <p:nvSpPr>
          <p:cNvPr id="682045" name="Rectangle 61"/>
          <p:cNvSpPr>
            <a:spLocks noChangeArrowheads="1"/>
          </p:cNvSpPr>
          <p:nvPr/>
        </p:nvSpPr>
        <p:spPr bwMode="auto">
          <a:xfrm>
            <a:off x="1752600" y="3851275"/>
            <a:ext cx="374650"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PC</a:t>
            </a:r>
            <a:endParaRPr lang="en-US" sz="1400">
              <a:solidFill>
                <a:schemeClr val="tx1"/>
              </a:solidFill>
            </a:endParaRPr>
          </a:p>
        </p:txBody>
      </p:sp>
      <p:grpSp>
        <p:nvGrpSpPr>
          <p:cNvPr id="2" name="Group 62"/>
          <p:cNvGrpSpPr/>
          <p:nvPr/>
        </p:nvGrpSpPr>
        <p:grpSpPr bwMode="auto">
          <a:xfrm>
            <a:off x="3352800" y="4724400"/>
            <a:ext cx="457200" cy="762000"/>
            <a:chOff x="1392" y="2880"/>
            <a:chExt cx="288" cy="480"/>
          </a:xfrm>
        </p:grpSpPr>
        <p:sp>
          <p:nvSpPr>
            <p:cNvPr id="682047" name="Line 63"/>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048" name="Line 64"/>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049" name="Line 65"/>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050" name="Line 66"/>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051" name="Line 67"/>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052" name="Line 68"/>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053" name="Line 69"/>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054" name="Rectangle 70"/>
          <p:cNvSpPr>
            <a:spLocks noChangeArrowheads="1"/>
          </p:cNvSpPr>
          <p:nvPr/>
        </p:nvSpPr>
        <p:spPr bwMode="auto">
          <a:xfrm>
            <a:off x="3352800" y="4953000"/>
            <a:ext cx="47307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ALU</a:t>
            </a:r>
            <a:endParaRPr lang="en-US" sz="1400">
              <a:solidFill>
                <a:schemeClr val="tx1"/>
              </a:solidFill>
            </a:endParaRPr>
          </a:p>
        </p:txBody>
      </p:sp>
      <p:sp>
        <p:nvSpPr>
          <p:cNvPr id="682055" name="Line 71"/>
          <p:cNvSpPr>
            <a:spLocks noChangeShapeType="1"/>
          </p:cNvSpPr>
          <p:nvPr/>
        </p:nvSpPr>
        <p:spPr bwMode="auto">
          <a:xfrm flipV="1">
            <a:off x="3048000" y="4876800"/>
            <a:ext cx="304800" cy="0"/>
          </a:xfrm>
          <a:prstGeom prst="line">
            <a:avLst/>
          </a:prstGeom>
          <a:noFill/>
          <a:ln w="12700">
            <a:solidFill>
              <a:schemeClr val="tx1"/>
            </a:solidFill>
            <a:round/>
            <a:tailEnd type="triangle" w="med" len="med"/>
          </a:ln>
          <a:effectLst/>
        </p:spPr>
        <p:txBody>
          <a:bodyPr/>
          <a:lstStyle/>
          <a:p>
            <a:endParaRPr lang="en-US"/>
          </a:p>
        </p:txBody>
      </p:sp>
      <p:sp>
        <p:nvSpPr>
          <p:cNvPr id="682056" name="Line 72"/>
          <p:cNvSpPr>
            <a:spLocks noChangeShapeType="1"/>
          </p:cNvSpPr>
          <p:nvPr/>
        </p:nvSpPr>
        <p:spPr bwMode="auto">
          <a:xfrm flipV="1">
            <a:off x="3048000" y="5334000"/>
            <a:ext cx="304800" cy="0"/>
          </a:xfrm>
          <a:prstGeom prst="line">
            <a:avLst/>
          </a:prstGeom>
          <a:noFill/>
          <a:ln w="12700">
            <a:solidFill>
              <a:schemeClr val="tx1"/>
            </a:solidFill>
            <a:round/>
            <a:tailEnd type="triangle" w="med" len="med"/>
          </a:ln>
          <a:effectLst/>
        </p:spPr>
        <p:txBody>
          <a:bodyPr/>
          <a:lstStyle/>
          <a:p>
            <a:endParaRPr lang="en-US"/>
          </a:p>
        </p:txBody>
      </p:sp>
      <p:sp>
        <p:nvSpPr>
          <p:cNvPr id="682057" name="Line 73"/>
          <p:cNvSpPr>
            <a:spLocks noChangeShapeType="1"/>
          </p:cNvSpPr>
          <p:nvPr/>
        </p:nvSpPr>
        <p:spPr bwMode="auto">
          <a:xfrm flipV="1">
            <a:off x="3810000" y="5105400"/>
            <a:ext cx="304800" cy="0"/>
          </a:xfrm>
          <a:prstGeom prst="line">
            <a:avLst/>
          </a:prstGeom>
          <a:noFill/>
          <a:ln w="12700">
            <a:solidFill>
              <a:schemeClr val="tx1"/>
            </a:solidFill>
            <a:round/>
            <a:tailEnd type="triangle" w="med" len="med"/>
          </a:ln>
          <a:effectLst/>
        </p:spPr>
        <p:txBody>
          <a:bodyPr/>
          <a:lstStyle/>
          <a:p>
            <a:endParaRPr lang="en-US"/>
          </a:p>
        </p:txBody>
      </p:sp>
      <p:sp>
        <p:nvSpPr>
          <p:cNvPr id="682058" name="Line 74"/>
          <p:cNvSpPr>
            <a:spLocks noChangeShapeType="1"/>
          </p:cNvSpPr>
          <p:nvPr/>
        </p:nvSpPr>
        <p:spPr bwMode="auto">
          <a:xfrm flipV="1">
            <a:off x="1066800" y="3927475"/>
            <a:ext cx="304800" cy="0"/>
          </a:xfrm>
          <a:prstGeom prst="line">
            <a:avLst/>
          </a:prstGeom>
          <a:noFill/>
          <a:ln w="12700">
            <a:solidFill>
              <a:schemeClr val="tx1"/>
            </a:solidFill>
            <a:round/>
            <a:tailEnd type="triangle" w="med" len="med"/>
          </a:ln>
          <a:effectLst/>
        </p:spPr>
        <p:txBody>
          <a:bodyPr/>
          <a:lstStyle/>
          <a:p>
            <a:endParaRPr lang="en-US"/>
          </a:p>
        </p:txBody>
      </p:sp>
      <p:sp>
        <p:nvSpPr>
          <p:cNvPr id="682059" name="Line 75"/>
          <p:cNvSpPr>
            <a:spLocks noChangeShapeType="1"/>
          </p:cNvSpPr>
          <p:nvPr/>
        </p:nvSpPr>
        <p:spPr bwMode="auto">
          <a:xfrm flipV="1">
            <a:off x="2438400" y="3927475"/>
            <a:ext cx="304800" cy="0"/>
          </a:xfrm>
          <a:prstGeom prst="line">
            <a:avLst/>
          </a:prstGeom>
          <a:noFill/>
          <a:ln w="12700">
            <a:solidFill>
              <a:schemeClr val="tx1"/>
            </a:solidFill>
            <a:round/>
            <a:tailEnd type="triangle" w="med" len="med"/>
          </a:ln>
          <a:effectLst/>
        </p:spPr>
        <p:txBody>
          <a:bodyPr/>
          <a:lstStyle/>
          <a:p>
            <a:endParaRPr lang="en-US"/>
          </a:p>
        </p:txBody>
      </p:sp>
      <p:sp>
        <p:nvSpPr>
          <p:cNvPr id="682060" name="Line 76"/>
          <p:cNvSpPr>
            <a:spLocks noChangeShapeType="1"/>
          </p:cNvSpPr>
          <p:nvPr/>
        </p:nvSpPr>
        <p:spPr bwMode="auto">
          <a:xfrm flipH="1">
            <a:off x="1066800" y="3851275"/>
            <a:ext cx="152400" cy="152400"/>
          </a:xfrm>
          <a:prstGeom prst="line">
            <a:avLst/>
          </a:prstGeom>
          <a:noFill/>
          <a:ln w="28575">
            <a:solidFill>
              <a:schemeClr val="accent1"/>
            </a:solidFill>
            <a:round/>
          </a:ln>
          <a:effectLst/>
        </p:spPr>
        <p:txBody>
          <a:bodyPr/>
          <a:lstStyle/>
          <a:p>
            <a:endParaRPr lang="en-US"/>
          </a:p>
        </p:txBody>
      </p:sp>
      <p:sp>
        <p:nvSpPr>
          <p:cNvPr id="682061" name="Line 77"/>
          <p:cNvSpPr>
            <a:spLocks noChangeShapeType="1"/>
          </p:cNvSpPr>
          <p:nvPr/>
        </p:nvSpPr>
        <p:spPr bwMode="auto">
          <a:xfrm flipH="1">
            <a:off x="2514600" y="3851275"/>
            <a:ext cx="152400" cy="152400"/>
          </a:xfrm>
          <a:prstGeom prst="line">
            <a:avLst/>
          </a:prstGeom>
          <a:noFill/>
          <a:ln w="28575">
            <a:solidFill>
              <a:schemeClr val="accent1"/>
            </a:solidFill>
            <a:round/>
          </a:ln>
          <a:effectLst/>
        </p:spPr>
        <p:txBody>
          <a:bodyPr/>
          <a:lstStyle/>
          <a:p>
            <a:endParaRPr lang="en-US"/>
          </a:p>
        </p:txBody>
      </p:sp>
      <p:sp>
        <p:nvSpPr>
          <p:cNvPr id="682062" name="Line 78"/>
          <p:cNvSpPr>
            <a:spLocks noChangeShapeType="1"/>
          </p:cNvSpPr>
          <p:nvPr/>
        </p:nvSpPr>
        <p:spPr bwMode="auto">
          <a:xfrm flipH="1">
            <a:off x="3810000" y="5029200"/>
            <a:ext cx="152400" cy="152400"/>
          </a:xfrm>
          <a:prstGeom prst="line">
            <a:avLst/>
          </a:prstGeom>
          <a:noFill/>
          <a:ln w="28575">
            <a:solidFill>
              <a:schemeClr val="accent1"/>
            </a:solidFill>
            <a:round/>
          </a:ln>
          <a:effectLst/>
        </p:spPr>
        <p:txBody>
          <a:bodyPr/>
          <a:lstStyle/>
          <a:p>
            <a:endParaRPr lang="en-US"/>
          </a:p>
        </p:txBody>
      </p:sp>
      <p:sp>
        <p:nvSpPr>
          <p:cNvPr id="682063" name="Line 79"/>
          <p:cNvSpPr>
            <a:spLocks noChangeShapeType="1"/>
          </p:cNvSpPr>
          <p:nvPr/>
        </p:nvSpPr>
        <p:spPr bwMode="auto">
          <a:xfrm flipH="1">
            <a:off x="3048000" y="4800600"/>
            <a:ext cx="152400" cy="152400"/>
          </a:xfrm>
          <a:prstGeom prst="line">
            <a:avLst/>
          </a:prstGeom>
          <a:noFill/>
          <a:ln w="28575">
            <a:solidFill>
              <a:schemeClr val="accent1"/>
            </a:solidFill>
            <a:round/>
          </a:ln>
          <a:effectLst/>
        </p:spPr>
        <p:txBody>
          <a:bodyPr/>
          <a:lstStyle/>
          <a:p>
            <a:endParaRPr lang="en-US"/>
          </a:p>
        </p:txBody>
      </p:sp>
      <p:sp>
        <p:nvSpPr>
          <p:cNvPr id="682064" name="Line 80"/>
          <p:cNvSpPr>
            <a:spLocks noChangeShapeType="1"/>
          </p:cNvSpPr>
          <p:nvPr/>
        </p:nvSpPr>
        <p:spPr bwMode="auto">
          <a:xfrm flipH="1">
            <a:off x="3048000" y="5257800"/>
            <a:ext cx="152400" cy="152400"/>
          </a:xfrm>
          <a:prstGeom prst="line">
            <a:avLst/>
          </a:prstGeom>
          <a:noFill/>
          <a:ln w="28575">
            <a:solidFill>
              <a:schemeClr val="accent1"/>
            </a:solidFill>
            <a:round/>
          </a:ln>
          <a:effectLst/>
        </p:spPr>
        <p:txBody>
          <a:bodyPr/>
          <a:lstStyle/>
          <a:p>
            <a:endParaRPr lang="en-US"/>
          </a:p>
        </p:txBody>
      </p:sp>
      <p:sp>
        <p:nvSpPr>
          <p:cNvPr id="682065" name="Rectangle 81"/>
          <p:cNvSpPr>
            <a:spLocks noChangeArrowheads="1"/>
          </p:cNvSpPr>
          <p:nvPr/>
        </p:nvSpPr>
        <p:spPr bwMode="auto">
          <a:xfrm>
            <a:off x="1066800" y="39274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6" name="Rectangle 82"/>
          <p:cNvSpPr>
            <a:spLocks noChangeArrowheads="1"/>
          </p:cNvSpPr>
          <p:nvPr/>
        </p:nvSpPr>
        <p:spPr bwMode="auto">
          <a:xfrm>
            <a:off x="2514600" y="39274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7" name="Rectangle 83"/>
          <p:cNvSpPr>
            <a:spLocks noChangeArrowheads="1"/>
          </p:cNvSpPr>
          <p:nvPr/>
        </p:nvSpPr>
        <p:spPr bwMode="auto">
          <a:xfrm>
            <a:off x="3810000" y="51054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8" name="Rectangle 84"/>
          <p:cNvSpPr>
            <a:spLocks noChangeArrowheads="1"/>
          </p:cNvSpPr>
          <p:nvPr/>
        </p:nvSpPr>
        <p:spPr bwMode="auto">
          <a:xfrm>
            <a:off x="3048000" y="48768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69" name="Rectangle 85"/>
          <p:cNvSpPr>
            <a:spLocks noChangeArrowheads="1"/>
          </p:cNvSpPr>
          <p:nvPr/>
        </p:nvSpPr>
        <p:spPr bwMode="auto">
          <a:xfrm>
            <a:off x="3048000" y="53340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070" name="Line 86"/>
          <p:cNvSpPr>
            <a:spLocks noChangeShapeType="1"/>
          </p:cNvSpPr>
          <p:nvPr/>
        </p:nvSpPr>
        <p:spPr bwMode="auto">
          <a:xfrm>
            <a:off x="5562600" y="4953000"/>
            <a:ext cx="1600200" cy="0"/>
          </a:xfrm>
          <a:prstGeom prst="line">
            <a:avLst/>
          </a:prstGeom>
          <a:noFill/>
          <a:ln w="12700">
            <a:solidFill>
              <a:schemeClr val="tx1"/>
            </a:solidFill>
            <a:round/>
          </a:ln>
          <a:effectLst/>
        </p:spPr>
        <p:txBody>
          <a:bodyPr/>
          <a:lstStyle/>
          <a:p>
            <a:endParaRPr lang="en-US"/>
          </a:p>
        </p:txBody>
      </p:sp>
      <p:sp>
        <p:nvSpPr>
          <p:cNvPr id="682071" name="Line 87"/>
          <p:cNvSpPr>
            <a:spLocks noChangeShapeType="1"/>
          </p:cNvSpPr>
          <p:nvPr/>
        </p:nvSpPr>
        <p:spPr bwMode="auto">
          <a:xfrm>
            <a:off x="5562600" y="4724400"/>
            <a:ext cx="1600200" cy="0"/>
          </a:xfrm>
          <a:prstGeom prst="line">
            <a:avLst/>
          </a:prstGeom>
          <a:noFill/>
          <a:ln w="12700">
            <a:solidFill>
              <a:schemeClr val="tx1"/>
            </a:solidFill>
            <a:round/>
          </a:ln>
          <a:effectLst/>
        </p:spPr>
        <p:txBody>
          <a:bodyPr/>
          <a:lstStyle/>
          <a:p>
            <a:endParaRPr lang="en-US"/>
          </a:p>
        </p:txBody>
      </p:sp>
      <p:sp>
        <p:nvSpPr>
          <p:cNvPr id="682072" name="Line 88"/>
          <p:cNvSpPr>
            <a:spLocks noChangeShapeType="1"/>
          </p:cNvSpPr>
          <p:nvPr/>
        </p:nvSpPr>
        <p:spPr bwMode="auto">
          <a:xfrm flipV="1">
            <a:off x="6324600" y="4495800"/>
            <a:ext cx="0" cy="685800"/>
          </a:xfrm>
          <a:prstGeom prst="line">
            <a:avLst/>
          </a:prstGeom>
          <a:noFill/>
          <a:ln w="12700">
            <a:solidFill>
              <a:schemeClr val="tx1"/>
            </a:solidFill>
            <a:round/>
          </a:ln>
          <a:effectLst/>
        </p:spPr>
        <p:txBody>
          <a:bodyPr/>
          <a:lstStyle/>
          <a:p>
            <a:endParaRPr lang="en-US"/>
          </a:p>
        </p:txBody>
      </p:sp>
      <p:sp>
        <p:nvSpPr>
          <p:cNvPr id="682073" name="Line 89"/>
          <p:cNvSpPr>
            <a:spLocks noChangeShapeType="1"/>
          </p:cNvSpPr>
          <p:nvPr/>
        </p:nvSpPr>
        <p:spPr bwMode="auto">
          <a:xfrm flipV="1">
            <a:off x="6705600" y="4495800"/>
            <a:ext cx="0" cy="685800"/>
          </a:xfrm>
          <a:prstGeom prst="line">
            <a:avLst/>
          </a:prstGeom>
          <a:noFill/>
          <a:ln w="12700">
            <a:solidFill>
              <a:schemeClr val="tx1"/>
            </a:solidFill>
            <a:round/>
          </a:ln>
          <a:effectLst/>
        </p:spPr>
        <p:txBody>
          <a:bodyPr/>
          <a:lstStyle/>
          <a:p>
            <a:endParaRPr lang="en-US"/>
          </a:p>
        </p:txBody>
      </p:sp>
      <p:sp>
        <p:nvSpPr>
          <p:cNvPr id="682074" name="Line 90"/>
          <p:cNvSpPr>
            <a:spLocks noChangeShapeType="1"/>
          </p:cNvSpPr>
          <p:nvPr/>
        </p:nvSpPr>
        <p:spPr bwMode="auto">
          <a:xfrm flipV="1">
            <a:off x="5943600" y="4495800"/>
            <a:ext cx="0" cy="685800"/>
          </a:xfrm>
          <a:prstGeom prst="line">
            <a:avLst/>
          </a:prstGeom>
          <a:noFill/>
          <a:ln w="12700">
            <a:solidFill>
              <a:schemeClr val="tx1"/>
            </a:solidFill>
            <a:round/>
          </a:ln>
          <a:effectLst/>
        </p:spPr>
        <p:txBody>
          <a:bodyPr/>
          <a:lstStyle/>
          <a:p>
            <a:endParaRPr lang="en-US"/>
          </a:p>
        </p:txBody>
      </p:sp>
      <p:sp>
        <p:nvSpPr>
          <p:cNvPr id="682075" name="Line 91"/>
          <p:cNvSpPr>
            <a:spLocks noChangeShapeType="1"/>
          </p:cNvSpPr>
          <p:nvPr/>
        </p:nvSpPr>
        <p:spPr bwMode="auto">
          <a:xfrm flipV="1">
            <a:off x="5943600" y="4191000"/>
            <a:ext cx="0" cy="304800"/>
          </a:xfrm>
          <a:prstGeom prst="line">
            <a:avLst/>
          </a:prstGeom>
          <a:noFill/>
          <a:ln w="12700" cap="rnd">
            <a:solidFill>
              <a:schemeClr val="tx1"/>
            </a:solidFill>
            <a:prstDash val="sysDot"/>
            <a:round/>
          </a:ln>
          <a:effectLst/>
        </p:spPr>
        <p:txBody>
          <a:bodyPr/>
          <a:lstStyle/>
          <a:p>
            <a:endParaRPr lang="en-US"/>
          </a:p>
        </p:txBody>
      </p:sp>
      <p:sp>
        <p:nvSpPr>
          <p:cNvPr id="682076" name="Line 92"/>
          <p:cNvSpPr>
            <a:spLocks noChangeShapeType="1"/>
          </p:cNvSpPr>
          <p:nvPr/>
        </p:nvSpPr>
        <p:spPr bwMode="auto">
          <a:xfrm flipV="1">
            <a:off x="6324600" y="4191000"/>
            <a:ext cx="0" cy="304800"/>
          </a:xfrm>
          <a:prstGeom prst="line">
            <a:avLst/>
          </a:prstGeom>
          <a:noFill/>
          <a:ln w="12700" cap="rnd">
            <a:solidFill>
              <a:schemeClr val="tx1"/>
            </a:solidFill>
            <a:prstDash val="sysDot"/>
            <a:round/>
          </a:ln>
          <a:effectLst/>
        </p:spPr>
        <p:txBody>
          <a:bodyPr/>
          <a:lstStyle/>
          <a:p>
            <a:endParaRPr lang="en-US"/>
          </a:p>
        </p:txBody>
      </p:sp>
      <p:sp>
        <p:nvSpPr>
          <p:cNvPr id="682077" name="Line 93"/>
          <p:cNvSpPr>
            <a:spLocks noChangeShapeType="1"/>
          </p:cNvSpPr>
          <p:nvPr/>
        </p:nvSpPr>
        <p:spPr bwMode="auto">
          <a:xfrm flipV="1">
            <a:off x="6705600" y="4191000"/>
            <a:ext cx="0" cy="304800"/>
          </a:xfrm>
          <a:prstGeom prst="line">
            <a:avLst/>
          </a:prstGeom>
          <a:noFill/>
          <a:ln w="12700" cap="rnd">
            <a:solidFill>
              <a:schemeClr val="tx1"/>
            </a:solidFill>
            <a:prstDash val="sysDot"/>
            <a:round/>
          </a:ln>
          <a:effectLst/>
        </p:spPr>
        <p:txBody>
          <a:bodyPr/>
          <a:lstStyle/>
          <a:p>
            <a:endParaRPr lang="en-US"/>
          </a:p>
        </p:txBody>
      </p:sp>
      <p:sp>
        <p:nvSpPr>
          <p:cNvPr id="682078" name="Rectangle 94"/>
          <p:cNvSpPr>
            <a:spLocks noChangeArrowheads="1"/>
          </p:cNvSpPr>
          <p:nvPr/>
        </p:nvSpPr>
        <p:spPr bwMode="auto">
          <a:xfrm>
            <a:off x="5638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0</a:t>
            </a:r>
            <a:endParaRPr lang="en-US" sz="1400">
              <a:solidFill>
                <a:schemeClr val="tx1"/>
              </a:solidFill>
            </a:endParaRPr>
          </a:p>
        </p:txBody>
      </p:sp>
      <p:sp>
        <p:nvSpPr>
          <p:cNvPr id="682079" name="Rectangle 95"/>
          <p:cNvSpPr>
            <a:spLocks noChangeArrowheads="1"/>
          </p:cNvSpPr>
          <p:nvPr/>
        </p:nvSpPr>
        <p:spPr bwMode="auto">
          <a:xfrm>
            <a:off x="6019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1</a:t>
            </a:r>
            <a:endParaRPr lang="en-US" sz="1400">
              <a:solidFill>
                <a:schemeClr val="tx1"/>
              </a:solidFill>
            </a:endParaRPr>
          </a:p>
        </p:txBody>
      </p:sp>
      <p:sp>
        <p:nvSpPr>
          <p:cNvPr id="682080" name="Rectangle 96"/>
          <p:cNvSpPr>
            <a:spLocks noChangeArrowheads="1"/>
          </p:cNvSpPr>
          <p:nvPr/>
        </p:nvSpPr>
        <p:spPr bwMode="auto">
          <a:xfrm>
            <a:off x="6400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2</a:t>
            </a:r>
            <a:endParaRPr lang="en-US" sz="1400">
              <a:solidFill>
                <a:schemeClr val="tx1"/>
              </a:solidFill>
            </a:endParaRPr>
          </a:p>
        </p:txBody>
      </p:sp>
      <p:sp>
        <p:nvSpPr>
          <p:cNvPr id="682081" name="Rectangle 97"/>
          <p:cNvSpPr>
            <a:spLocks noChangeArrowheads="1"/>
          </p:cNvSpPr>
          <p:nvPr/>
        </p:nvSpPr>
        <p:spPr bwMode="auto">
          <a:xfrm>
            <a:off x="6781800" y="49530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3</a:t>
            </a:r>
            <a:endParaRPr lang="en-US" sz="1400">
              <a:solidFill>
                <a:schemeClr val="tx1"/>
              </a:solidFill>
            </a:endParaRPr>
          </a:p>
        </p:txBody>
      </p:sp>
      <p:sp>
        <p:nvSpPr>
          <p:cNvPr id="682082" name="Rectangle 98"/>
          <p:cNvSpPr>
            <a:spLocks noChangeArrowheads="1"/>
          </p:cNvSpPr>
          <p:nvPr/>
        </p:nvSpPr>
        <p:spPr bwMode="auto">
          <a:xfrm>
            <a:off x="6781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7</a:t>
            </a:r>
            <a:endParaRPr lang="en-US" sz="1400">
              <a:solidFill>
                <a:schemeClr val="tx1"/>
              </a:solidFill>
            </a:endParaRPr>
          </a:p>
        </p:txBody>
      </p:sp>
      <p:sp>
        <p:nvSpPr>
          <p:cNvPr id="682083" name="Rectangle 99"/>
          <p:cNvSpPr>
            <a:spLocks noChangeArrowheads="1"/>
          </p:cNvSpPr>
          <p:nvPr/>
        </p:nvSpPr>
        <p:spPr bwMode="auto">
          <a:xfrm>
            <a:off x="6400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6</a:t>
            </a:r>
            <a:endParaRPr lang="en-US" sz="1400">
              <a:solidFill>
                <a:schemeClr val="tx1"/>
              </a:solidFill>
            </a:endParaRPr>
          </a:p>
        </p:txBody>
      </p:sp>
      <p:sp>
        <p:nvSpPr>
          <p:cNvPr id="682084" name="Rectangle 100"/>
          <p:cNvSpPr>
            <a:spLocks noChangeArrowheads="1"/>
          </p:cNvSpPr>
          <p:nvPr/>
        </p:nvSpPr>
        <p:spPr bwMode="auto">
          <a:xfrm>
            <a:off x="6019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5</a:t>
            </a:r>
            <a:endParaRPr lang="en-US" sz="1400">
              <a:solidFill>
                <a:schemeClr val="tx1"/>
              </a:solidFill>
            </a:endParaRPr>
          </a:p>
        </p:txBody>
      </p:sp>
      <p:sp>
        <p:nvSpPr>
          <p:cNvPr id="682085" name="Rectangle 101"/>
          <p:cNvSpPr>
            <a:spLocks noChangeArrowheads="1"/>
          </p:cNvSpPr>
          <p:nvPr/>
        </p:nvSpPr>
        <p:spPr bwMode="auto">
          <a:xfrm>
            <a:off x="5638800" y="4724400"/>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sp>
        <p:nvSpPr>
          <p:cNvPr id="682086" name="Rectangle 102"/>
          <p:cNvSpPr>
            <a:spLocks noChangeArrowheads="1"/>
          </p:cNvSpPr>
          <p:nvPr/>
        </p:nvSpPr>
        <p:spPr bwMode="auto">
          <a:xfrm>
            <a:off x="5257800" y="5638800"/>
            <a:ext cx="1141413" cy="476250"/>
          </a:xfrm>
          <a:prstGeom prst="rect">
            <a:avLst/>
          </a:prstGeom>
          <a:noFill/>
          <a:ln w="12700">
            <a:noFill/>
            <a:miter lim="800000"/>
          </a:ln>
          <a:effectLst/>
        </p:spPr>
        <p:txBody>
          <a:bodyPr wrap="none" lIns="63500" tIns="25400" rIns="63500" bIns="25400">
            <a:spAutoFit/>
          </a:bodyPr>
          <a:lstStyle/>
          <a:p>
            <a:r>
              <a:rPr lang="en-US" sz="1400">
                <a:solidFill>
                  <a:schemeClr val="tx1"/>
                </a:solidFill>
              </a:rPr>
              <a:t>byte address</a:t>
            </a:r>
            <a:endParaRPr lang="en-US" sz="1400">
              <a:solidFill>
                <a:schemeClr val="tx1"/>
              </a:solidFill>
            </a:endParaRPr>
          </a:p>
          <a:p>
            <a:r>
              <a:rPr lang="en-US" sz="1400">
                <a:solidFill>
                  <a:schemeClr val="tx1"/>
                </a:solidFill>
              </a:rPr>
              <a:t>(big Endian)</a:t>
            </a:r>
            <a:endParaRPr lang="en-US" sz="1400">
              <a:solidFill>
                <a:schemeClr val="tx1"/>
              </a:solidFill>
            </a:endParaRPr>
          </a:p>
        </p:txBody>
      </p:sp>
      <p:cxnSp>
        <p:nvCxnSpPr>
          <p:cNvPr id="682087" name="AutoShape 103"/>
          <p:cNvCxnSpPr>
            <a:cxnSpLocks noChangeShapeType="1"/>
            <a:stCxn id="682086" idx="0"/>
            <a:endCxn id="682079" idx="1"/>
          </p:cNvCxnSpPr>
          <p:nvPr/>
        </p:nvCxnSpPr>
        <p:spPr bwMode="auto">
          <a:xfrm rot="16200000">
            <a:off x="5647531" y="5266532"/>
            <a:ext cx="554037" cy="190500"/>
          </a:xfrm>
          <a:prstGeom prst="curvedConnector2">
            <a:avLst/>
          </a:prstGeom>
          <a:noFill/>
          <a:ln w="12700">
            <a:solidFill>
              <a:schemeClr val="accent1"/>
            </a:solidFill>
            <a:round/>
            <a:tailEnd type="triangle" w="med" len="med"/>
          </a:ln>
          <a:effectLst/>
        </p:spPr>
      </p:cxnSp>
      <p:grpSp>
        <p:nvGrpSpPr>
          <p:cNvPr id="3" name="Group 104"/>
          <p:cNvGrpSpPr/>
          <p:nvPr/>
        </p:nvGrpSpPr>
        <p:grpSpPr bwMode="auto">
          <a:xfrm>
            <a:off x="685800" y="4343400"/>
            <a:ext cx="1938338" cy="992188"/>
            <a:chOff x="432" y="2736"/>
            <a:chExt cx="1221" cy="625"/>
          </a:xfrm>
        </p:grpSpPr>
        <p:sp>
          <p:nvSpPr>
            <p:cNvPr id="682089" name="Oval 105"/>
            <p:cNvSpPr>
              <a:spLocks noChangeArrowheads="1"/>
            </p:cNvSpPr>
            <p:nvPr/>
          </p:nvSpPr>
          <p:spPr bwMode="auto">
            <a:xfrm>
              <a:off x="672" y="2736"/>
              <a:ext cx="624" cy="288"/>
            </a:xfrm>
            <a:prstGeom prst="ellipse">
              <a:avLst/>
            </a:prstGeom>
            <a:noFill/>
            <a:ln w="12700">
              <a:solidFill>
                <a:schemeClr val="tx1"/>
              </a:solidFill>
              <a:round/>
            </a:ln>
            <a:effectLst/>
          </p:spPr>
          <p:txBody>
            <a:bodyPr wrap="none" anchor="ctr"/>
            <a:lstStyle/>
            <a:p>
              <a:endParaRPr lang="en-US"/>
            </a:p>
          </p:txBody>
        </p:sp>
        <p:sp>
          <p:nvSpPr>
            <p:cNvPr id="682090" name="Text Box 106"/>
            <p:cNvSpPr txBox="1">
              <a:spLocks noChangeArrowheads="1"/>
            </p:cNvSpPr>
            <p:nvPr/>
          </p:nvSpPr>
          <p:spPr bwMode="auto">
            <a:xfrm>
              <a:off x="624" y="2736"/>
              <a:ext cx="720" cy="326"/>
            </a:xfrm>
            <a:prstGeom prst="rect">
              <a:avLst/>
            </a:prstGeom>
            <a:noFill/>
            <a:ln w="12700">
              <a:noFill/>
              <a:miter lim="800000"/>
            </a:ln>
            <a:effectLst/>
          </p:spPr>
          <p:txBody>
            <a:bodyPr>
              <a:spAutoFit/>
            </a:bodyPr>
            <a:lstStyle/>
            <a:p>
              <a:pPr algn="ctr"/>
              <a:r>
                <a:rPr lang="en-US" sz="1400"/>
                <a:t>Fetch</a:t>
              </a:r>
              <a:endParaRPr lang="en-US" sz="1400"/>
            </a:p>
            <a:p>
              <a:pPr algn="ctr"/>
              <a:r>
                <a:rPr lang="en-US" sz="1400"/>
                <a:t>PC = PC+4</a:t>
              </a:r>
              <a:endParaRPr lang="en-US" sz="1400"/>
            </a:p>
          </p:txBody>
        </p:sp>
        <p:sp>
          <p:nvSpPr>
            <p:cNvPr id="682091" name="Oval 107"/>
            <p:cNvSpPr>
              <a:spLocks noChangeArrowheads="1"/>
            </p:cNvSpPr>
            <p:nvPr/>
          </p:nvSpPr>
          <p:spPr bwMode="auto">
            <a:xfrm>
              <a:off x="1196" y="3148"/>
              <a:ext cx="364" cy="212"/>
            </a:xfrm>
            <a:prstGeom prst="ellipse">
              <a:avLst/>
            </a:prstGeom>
            <a:noFill/>
            <a:ln w="12700">
              <a:solidFill>
                <a:schemeClr val="tx1"/>
              </a:solidFill>
              <a:round/>
            </a:ln>
            <a:effectLst/>
          </p:spPr>
          <p:txBody>
            <a:bodyPr wrap="none" anchor="ctr"/>
            <a:lstStyle/>
            <a:p>
              <a:endParaRPr lang="en-US"/>
            </a:p>
          </p:txBody>
        </p:sp>
        <p:sp>
          <p:nvSpPr>
            <p:cNvPr id="682092" name="Text Box 108"/>
            <p:cNvSpPr txBox="1">
              <a:spLocks noChangeArrowheads="1"/>
            </p:cNvSpPr>
            <p:nvPr/>
          </p:nvSpPr>
          <p:spPr bwMode="auto">
            <a:xfrm>
              <a:off x="1152" y="3168"/>
              <a:ext cx="501" cy="192"/>
            </a:xfrm>
            <a:prstGeom prst="rect">
              <a:avLst/>
            </a:prstGeom>
            <a:noFill/>
            <a:ln w="12700">
              <a:noFill/>
              <a:miter lim="800000"/>
            </a:ln>
            <a:effectLst/>
          </p:spPr>
          <p:txBody>
            <a:bodyPr wrap="none">
              <a:spAutoFit/>
            </a:bodyPr>
            <a:lstStyle/>
            <a:p>
              <a:r>
                <a:rPr lang="en-US" sz="1400"/>
                <a:t>Decode</a:t>
              </a:r>
              <a:endParaRPr lang="en-US" sz="1400"/>
            </a:p>
          </p:txBody>
        </p:sp>
        <p:sp>
          <p:nvSpPr>
            <p:cNvPr id="682093" name="Oval 109"/>
            <p:cNvSpPr>
              <a:spLocks noChangeArrowheads="1"/>
            </p:cNvSpPr>
            <p:nvPr/>
          </p:nvSpPr>
          <p:spPr bwMode="auto">
            <a:xfrm>
              <a:off x="480" y="3148"/>
              <a:ext cx="338" cy="212"/>
            </a:xfrm>
            <a:prstGeom prst="ellipse">
              <a:avLst/>
            </a:prstGeom>
            <a:noFill/>
            <a:ln w="12700">
              <a:solidFill>
                <a:schemeClr val="tx1"/>
              </a:solidFill>
              <a:round/>
            </a:ln>
            <a:effectLst/>
          </p:spPr>
          <p:txBody>
            <a:bodyPr wrap="none" anchor="ctr"/>
            <a:lstStyle/>
            <a:p>
              <a:endParaRPr lang="en-US"/>
            </a:p>
          </p:txBody>
        </p:sp>
        <p:sp>
          <p:nvSpPr>
            <p:cNvPr id="682094" name="Text Box 110"/>
            <p:cNvSpPr txBox="1">
              <a:spLocks noChangeArrowheads="1"/>
            </p:cNvSpPr>
            <p:nvPr/>
          </p:nvSpPr>
          <p:spPr bwMode="auto">
            <a:xfrm>
              <a:off x="432" y="3168"/>
              <a:ext cx="365" cy="192"/>
            </a:xfrm>
            <a:prstGeom prst="rect">
              <a:avLst/>
            </a:prstGeom>
            <a:noFill/>
            <a:ln w="12700">
              <a:noFill/>
              <a:miter lim="800000"/>
            </a:ln>
            <a:effectLst/>
          </p:spPr>
          <p:txBody>
            <a:bodyPr wrap="none">
              <a:spAutoFit/>
            </a:bodyPr>
            <a:lstStyle/>
            <a:p>
              <a:r>
                <a:rPr lang="en-US" sz="1400"/>
                <a:t>Exec</a:t>
              </a:r>
              <a:endParaRPr lang="en-US" sz="1400"/>
            </a:p>
          </p:txBody>
        </p:sp>
        <p:cxnSp>
          <p:nvCxnSpPr>
            <p:cNvPr id="682095" name="AutoShape 111"/>
            <p:cNvCxnSpPr>
              <a:cxnSpLocks noChangeShapeType="1"/>
              <a:stCxn id="682089" idx="6"/>
              <a:endCxn id="682091" idx="0"/>
            </p:cNvCxnSpPr>
            <p:nvPr/>
          </p:nvCxnSpPr>
          <p:spPr bwMode="auto">
            <a:xfrm>
              <a:off x="1296" y="2880"/>
              <a:ext cx="82" cy="268"/>
            </a:xfrm>
            <a:prstGeom prst="curvedConnector2">
              <a:avLst/>
            </a:prstGeom>
            <a:noFill/>
            <a:ln w="12700">
              <a:solidFill>
                <a:schemeClr val="tx1"/>
              </a:solidFill>
              <a:round/>
              <a:tailEnd type="triangle" w="med" len="med"/>
            </a:ln>
            <a:effectLst/>
          </p:spPr>
        </p:cxnSp>
        <p:cxnSp>
          <p:nvCxnSpPr>
            <p:cNvPr id="682096" name="AutoShape 112"/>
            <p:cNvCxnSpPr>
              <a:cxnSpLocks noChangeShapeType="1"/>
              <a:stCxn id="682091" idx="4"/>
              <a:endCxn id="682093" idx="4"/>
            </p:cNvCxnSpPr>
            <p:nvPr/>
          </p:nvCxnSpPr>
          <p:spPr bwMode="auto">
            <a:xfrm rot="5400000">
              <a:off x="1013" y="2996"/>
              <a:ext cx="1" cy="729"/>
            </a:xfrm>
            <a:prstGeom prst="curvedConnector3">
              <a:avLst>
                <a:gd name="adj1" fmla="val 14400000"/>
              </a:avLst>
            </a:prstGeom>
            <a:noFill/>
            <a:ln w="12700">
              <a:solidFill>
                <a:schemeClr val="tx1"/>
              </a:solidFill>
              <a:round/>
              <a:tailEnd type="triangle" w="med" len="med"/>
            </a:ln>
            <a:effectLst/>
          </p:spPr>
        </p:cxnSp>
        <p:cxnSp>
          <p:nvCxnSpPr>
            <p:cNvPr id="682097" name="AutoShape 113"/>
            <p:cNvCxnSpPr>
              <a:cxnSpLocks noChangeShapeType="1"/>
              <a:stCxn id="682093" idx="0"/>
              <a:endCxn id="682089" idx="2"/>
            </p:cNvCxnSpPr>
            <p:nvPr/>
          </p:nvCxnSpPr>
          <p:spPr bwMode="auto">
            <a:xfrm rot="16200000">
              <a:off x="527" y="3002"/>
              <a:ext cx="268" cy="23"/>
            </a:xfrm>
            <a:prstGeom prst="curvedConnector2">
              <a:avLst/>
            </a:prstGeom>
            <a:noFill/>
            <a:ln w="12700">
              <a:solidFill>
                <a:schemeClr val="tx1"/>
              </a:solidFill>
              <a:round/>
              <a:tailEnd type="triangle" w="med" len="med"/>
            </a:ln>
            <a:effectLst/>
          </p:spPr>
        </p:cxnSp>
      </p:grpSp>
      <p:grpSp>
        <p:nvGrpSpPr>
          <p:cNvPr id="4" name="Group 114"/>
          <p:cNvGrpSpPr/>
          <p:nvPr/>
        </p:nvGrpSpPr>
        <p:grpSpPr bwMode="auto">
          <a:xfrm>
            <a:off x="2743200" y="3733800"/>
            <a:ext cx="457200" cy="762000"/>
            <a:chOff x="1392" y="2880"/>
            <a:chExt cx="288" cy="480"/>
          </a:xfrm>
        </p:grpSpPr>
        <p:sp>
          <p:nvSpPr>
            <p:cNvPr id="682099" name="Line 115"/>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100" name="Line 116"/>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101" name="Line 117"/>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102" name="Line 118"/>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103" name="Line 119"/>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104" name="Line 120"/>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105" name="Line 121"/>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106" name="Rectangle 122"/>
          <p:cNvSpPr>
            <a:spLocks noChangeArrowheads="1"/>
          </p:cNvSpPr>
          <p:nvPr/>
        </p:nvSpPr>
        <p:spPr bwMode="auto">
          <a:xfrm>
            <a:off x="2743200" y="3962400"/>
            <a:ext cx="442913"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82107" name="Line 123"/>
          <p:cNvSpPr>
            <a:spLocks noChangeShapeType="1"/>
          </p:cNvSpPr>
          <p:nvPr/>
        </p:nvSpPr>
        <p:spPr bwMode="auto">
          <a:xfrm flipV="1">
            <a:off x="2438400" y="4384675"/>
            <a:ext cx="304800" cy="0"/>
          </a:xfrm>
          <a:prstGeom prst="line">
            <a:avLst/>
          </a:prstGeom>
          <a:noFill/>
          <a:ln w="12700">
            <a:solidFill>
              <a:schemeClr val="tx1"/>
            </a:solidFill>
            <a:round/>
            <a:tailEnd type="triangle" w="med" len="med"/>
          </a:ln>
          <a:effectLst/>
        </p:spPr>
        <p:txBody>
          <a:bodyPr/>
          <a:lstStyle/>
          <a:p>
            <a:endParaRPr lang="en-US"/>
          </a:p>
        </p:txBody>
      </p:sp>
      <p:sp>
        <p:nvSpPr>
          <p:cNvPr id="682108" name="Line 124"/>
          <p:cNvSpPr>
            <a:spLocks noChangeShapeType="1"/>
          </p:cNvSpPr>
          <p:nvPr/>
        </p:nvSpPr>
        <p:spPr bwMode="auto">
          <a:xfrm flipV="1">
            <a:off x="3200400" y="4114800"/>
            <a:ext cx="304800" cy="0"/>
          </a:xfrm>
          <a:prstGeom prst="line">
            <a:avLst/>
          </a:prstGeom>
          <a:noFill/>
          <a:ln w="12700">
            <a:solidFill>
              <a:schemeClr val="tx1"/>
            </a:solidFill>
            <a:round/>
            <a:tailEnd type="triangle" w="med" len="med"/>
          </a:ln>
          <a:effectLst/>
        </p:spPr>
        <p:txBody>
          <a:bodyPr/>
          <a:lstStyle/>
          <a:p>
            <a:endParaRPr lang="en-US"/>
          </a:p>
        </p:txBody>
      </p:sp>
      <p:sp>
        <p:nvSpPr>
          <p:cNvPr id="682109" name="Line 125"/>
          <p:cNvSpPr>
            <a:spLocks noChangeShapeType="1"/>
          </p:cNvSpPr>
          <p:nvPr/>
        </p:nvSpPr>
        <p:spPr bwMode="auto">
          <a:xfrm flipH="1">
            <a:off x="3200400" y="4038600"/>
            <a:ext cx="152400" cy="152400"/>
          </a:xfrm>
          <a:prstGeom prst="line">
            <a:avLst/>
          </a:prstGeom>
          <a:noFill/>
          <a:ln w="28575">
            <a:solidFill>
              <a:schemeClr val="accent1"/>
            </a:solidFill>
            <a:round/>
          </a:ln>
          <a:effectLst/>
        </p:spPr>
        <p:txBody>
          <a:bodyPr/>
          <a:lstStyle/>
          <a:p>
            <a:endParaRPr lang="en-US"/>
          </a:p>
        </p:txBody>
      </p:sp>
      <p:sp>
        <p:nvSpPr>
          <p:cNvPr id="682110" name="Line 126"/>
          <p:cNvSpPr>
            <a:spLocks noChangeShapeType="1"/>
          </p:cNvSpPr>
          <p:nvPr/>
        </p:nvSpPr>
        <p:spPr bwMode="auto">
          <a:xfrm flipH="1">
            <a:off x="2438400" y="4308475"/>
            <a:ext cx="152400" cy="152400"/>
          </a:xfrm>
          <a:prstGeom prst="line">
            <a:avLst/>
          </a:prstGeom>
          <a:noFill/>
          <a:ln w="28575">
            <a:solidFill>
              <a:schemeClr val="accent1"/>
            </a:solidFill>
            <a:round/>
          </a:ln>
          <a:effectLst/>
        </p:spPr>
        <p:txBody>
          <a:bodyPr/>
          <a:lstStyle/>
          <a:p>
            <a:endParaRPr lang="en-US"/>
          </a:p>
        </p:txBody>
      </p:sp>
      <p:sp>
        <p:nvSpPr>
          <p:cNvPr id="682111" name="Rectangle 127"/>
          <p:cNvSpPr>
            <a:spLocks noChangeArrowheads="1"/>
          </p:cNvSpPr>
          <p:nvPr/>
        </p:nvSpPr>
        <p:spPr bwMode="auto">
          <a:xfrm>
            <a:off x="3200400" y="41148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12" name="Rectangle 128"/>
          <p:cNvSpPr>
            <a:spLocks noChangeArrowheads="1"/>
          </p:cNvSpPr>
          <p:nvPr/>
        </p:nvSpPr>
        <p:spPr bwMode="auto">
          <a:xfrm>
            <a:off x="2438400" y="43846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13" name="Rectangle 129"/>
          <p:cNvSpPr>
            <a:spLocks noChangeArrowheads="1"/>
          </p:cNvSpPr>
          <p:nvPr/>
        </p:nvSpPr>
        <p:spPr bwMode="auto">
          <a:xfrm>
            <a:off x="2209800" y="4232275"/>
            <a:ext cx="225425"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4</a:t>
            </a:r>
            <a:endParaRPr lang="en-US" sz="1400">
              <a:solidFill>
                <a:schemeClr val="tx1"/>
              </a:solidFill>
            </a:endParaRPr>
          </a:p>
        </p:txBody>
      </p:sp>
      <p:grpSp>
        <p:nvGrpSpPr>
          <p:cNvPr id="5" name="Group 130"/>
          <p:cNvGrpSpPr/>
          <p:nvPr/>
        </p:nvGrpSpPr>
        <p:grpSpPr bwMode="auto">
          <a:xfrm>
            <a:off x="3505200" y="3505200"/>
            <a:ext cx="457200" cy="762000"/>
            <a:chOff x="1392" y="2880"/>
            <a:chExt cx="288" cy="480"/>
          </a:xfrm>
        </p:grpSpPr>
        <p:sp>
          <p:nvSpPr>
            <p:cNvPr id="682115" name="Line 131"/>
            <p:cNvSpPr>
              <a:spLocks noChangeShapeType="1"/>
            </p:cNvSpPr>
            <p:nvPr/>
          </p:nvSpPr>
          <p:spPr bwMode="auto">
            <a:xfrm>
              <a:off x="1392" y="3072"/>
              <a:ext cx="48" cy="48"/>
            </a:xfrm>
            <a:prstGeom prst="line">
              <a:avLst/>
            </a:prstGeom>
            <a:noFill/>
            <a:ln w="12700">
              <a:solidFill>
                <a:schemeClr val="tx1"/>
              </a:solidFill>
              <a:round/>
            </a:ln>
            <a:effectLst/>
          </p:spPr>
          <p:txBody>
            <a:bodyPr/>
            <a:lstStyle/>
            <a:p>
              <a:endParaRPr lang="en-US"/>
            </a:p>
          </p:txBody>
        </p:sp>
        <p:sp>
          <p:nvSpPr>
            <p:cNvPr id="682116" name="Line 132"/>
            <p:cNvSpPr>
              <a:spLocks noChangeShapeType="1"/>
            </p:cNvSpPr>
            <p:nvPr/>
          </p:nvSpPr>
          <p:spPr bwMode="auto">
            <a:xfrm flipH="1">
              <a:off x="1392" y="3120"/>
              <a:ext cx="48" cy="48"/>
            </a:xfrm>
            <a:prstGeom prst="line">
              <a:avLst/>
            </a:prstGeom>
            <a:noFill/>
            <a:ln w="12700">
              <a:solidFill>
                <a:schemeClr val="tx1"/>
              </a:solidFill>
              <a:round/>
            </a:ln>
            <a:effectLst/>
          </p:spPr>
          <p:txBody>
            <a:bodyPr/>
            <a:lstStyle/>
            <a:p>
              <a:endParaRPr lang="en-US"/>
            </a:p>
          </p:txBody>
        </p:sp>
        <p:sp>
          <p:nvSpPr>
            <p:cNvPr id="682117" name="Line 133"/>
            <p:cNvSpPr>
              <a:spLocks noChangeShapeType="1"/>
            </p:cNvSpPr>
            <p:nvPr/>
          </p:nvSpPr>
          <p:spPr bwMode="auto">
            <a:xfrm flipV="1">
              <a:off x="1392" y="2880"/>
              <a:ext cx="0" cy="192"/>
            </a:xfrm>
            <a:prstGeom prst="line">
              <a:avLst/>
            </a:prstGeom>
            <a:noFill/>
            <a:ln w="12700">
              <a:solidFill>
                <a:schemeClr val="tx1"/>
              </a:solidFill>
              <a:round/>
            </a:ln>
            <a:effectLst/>
          </p:spPr>
          <p:txBody>
            <a:bodyPr/>
            <a:lstStyle/>
            <a:p>
              <a:endParaRPr lang="en-US"/>
            </a:p>
          </p:txBody>
        </p:sp>
        <p:sp>
          <p:nvSpPr>
            <p:cNvPr id="682118" name="Line 134"/>
            <p:cNvSpPr>
              <a:spLocks noChangeShapeType="1"/>
            </p:cNvSpPr>
            <p:nvPr/>
          </p:nvSpPr>
          <p:spPr bwMode="auto">
            <a:xfrm flipV="1">
              <a:off x="1392" y="3168"/>
              <a:ext cx="0" cy="192"/>
            </a:xfrm>
            <a:prstGeom prst="line">
              <a:avLst/>
            </a:prstGeom>
            <a:noFill/>
            <a:ln w="12700">
              <a:solidFill>
                <a:schemeClr val="tx1"/>
              </a:solidFill>
              <a:round/>
            </a:ln>
            <a:effectLst/>
          </p:spPr>
          <p:txBody>
            <a:bodyPr/>
            <a:lstStyle/>
            <a:p>
              <a:endParaRPr lang="en-US"/>
            </a:p>
          </p:txBody>
        </p:sp>
        <p:sp>
          <p:nvSpPr>
            <p:cNvPr id="682119" name="Line 135"/>
            <p:cNvSpPr>
              <a:spLocks noChangeShapeType="1"/>
            </p:cNvSpPr>
            <p:nvPr/>
          </p:nvSpPr>
          <p:spPr bwMode="auto">
            <a:xfrm flipV="1">
              <a:off x="1392" y="3216"/>
              <a:ext cx="288" cy="144"/>
            </a:xfrm>
            <a:prstGeom prst="line">
              <a:avLst/>
            </a:prstGeom>
            <a:noFill/>
            <a:ln w="12700">
              <a:solidFill>
                <a:schemeClr val="tx1"/>
              </a:solidFill>
              <a:round/>
            </a:ln>
            <a:effectLst/>
          </p:spPr>
          <p:txBody>
            <a:bodyPr/>
            <a:lstStyle/>
            <a:p>
              <a:endParaRPr lang="en-US"/>
            </a:p>
          </p:txBody>
        </p:sp>
        <p:sp>
          <p:nvSpPr>
            <p:cNvPr id="682120" name="Line 136"/>
            <p:cNvSpPr>
              <a:spLocks noChangeShapeType="1"/>
            </p:cNvSpPr>
            <p:nvPr/>
          </p:nvSpPr>
          <p:spPr bwMode="auto">
            <a:xfrm flipV="1">
              <a:off x="1680" y="3024"/>
              <a:ext cx="0" cy="192"/>
            </a:xfrm>
            <a:prstGeom prst="line">
              <a:avLst/>
            </a:prstGeom>
            <a:noFill/>
            <a:ln w="12700">
              <a:solidFill>
                <a:schemeClr val="tx1"/>
              </a:solidFill>
              <a:round/>
            </a:ln>
            <a:effectLst/>
          </p:spPr>
          <p:txBody>
            <a:bodyPr/>
            <a:lstStyle/>
            <a:p>
              <a:endParaRPr lang="en-US"/>
            </a:p>
          </p:txBody>
        </p:sp>
        <p:sp>
          <p:nvSpPr>
            <p:cNvPr id="682121" name="Line 137"/>
            <p:cNvSpPr>
              <a:spLocks noChangeShapeType="1"/>
            </p:cNvSpPr>
            <p:nvPr/>
          </p:nvSpPr>
          <p:spPr bwMode="auto">
            <a:xfrm>
              <a:off x="1392" y="2880"/>
              <a:ext cx="288" cy="144"/>
            </a:xfrm>
            <a:prstGeom prst="line">
              <a:avLst/>
            </a:prstGeom>
            <a:noFill/>
            <a:ln w="12700">
              <a:solidFill>
                <a:schemeClr val="tx1"/>
              </a:solidFill>
              <a:round/>
            </a:ln>
            <a:effectLst/>
          </p:spPr>
          <p:txBody>
            <a:bodyPr/>
            <a:lstStyle/>
            <a:p>
              <a:endParaRPr lang="en-US"/>
            </a:p>
          </p:txBody>
        </p:sp>
      </p:grpSp>
      <p:sp>
        <p:nvSpPr>
          <p:cNvPr id="682122" name="Rectangle 138"/>
          <p:cNvSpPr>
            <a:spLocks noChangeArrowheads="1"/>
          </p:cNvSpPr>
          <p:nvPr/>
        </p:nvSpPr>
        <p:spPr bwMode="auto">
          <a:xfrm>
            <a:off x="3505200" y="3733800"/>
            <a:ext cx="442913"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Add</a:t>
            </a:r>
            <a:endParaRPr lang="en-US" sz="1400">
              <a:solidFill>
                <a:schemeClr val="tx1"/>
              </a:solidFill>
            </a:endParaRPr>
          </a:p>
        </p:txBody>
      </p:sp>
      <p:sp>
        <p:nvSpPr>
          <p:cNvPr id="682123" name="Line 139"/>
          <p:cNvSpPr>
            <a:spLocks noChangeShapeType="1"/>
          </p:cNvSpPr>
          <p:nvPr/>
        </p:nvSpPr>
        <p:spPr bwMode="auto">
          <a:xfrm flipV="1">
            <a:off x="3962400" y="3886200"/>
            <a:ext cx="304800" cy="0"/>
          </a:xfrm>
          <a:prstGeom prst="line">
            <a:avLst/>
          </a:prstGeom>
          <a:noFill/>
          <a:ln w="12700">
            <a:solidFill>
              <a:schemeClr val="tx1"/>
            </a:solidFill>
            <a:round/>
            <a:tailEnd type="triangle" w="med" len="med"/>
          </a:ln>
          <a:effectLst/>
        </p:spPr>
        <p:txBody>
          <a:bodyPr/>
          <a:lstStyle/>
          <a:p>
            <a:endParaRPr lang="en-US"/>
          </a:p>
        </p:txBody>
      </p:sp>
      <p:sp>
        <p:nvSpPr>
          <p:cNvPr id="682124" name="Line 140"/>
          <p:cNvSpPr>
            <a:spLocks noChangeShapeType="1"/>
          </p:cNvSpPr>
          <p:nvPr/>
        </p:nvSpPr>
        <p:spPr bwMode="auto">
          <a:xfrm flipH="1">
            <a:off x="3962400" y="3810000"/>
            <a:ext cx="152400" cy="152400"/>
          </a:xfrm>
          <a:prstGeom prst="line">
            <a:avLst/>
          </a:prstGeom>
          <a:noFill/>
          <a:ln w="28575">
            <a:solidFill>
              <a:schemeClr val="accent1"/>
            </a:solidFill>
            <a:round/>
          </a:ln>
          <a:effectLst/>
        </p:spPr>
        <p:txBody>
          <a:bodyPr/>
          <a:lstStyle/>
          <a:p>
            <a:endParaRPr lang="en-US"/>
          </a:p>
        </p:txBody>
      </p:sp>
      <p:sp>
        <p:nvSpPr>
          <p:cNvPr id="682125" name="Rectangle 141"/>
          <p:cNvSpPr>
            <a:spLocks noChangeArrowheads="1"/>
          </p:cNvSpPr>
          <p:nvPr/>
        </p:nvSpPr>
        <p:spPr bwMode="auto">
          <a:xfrm>
            <a:off x="3962400" y="3886200"/>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26" name="Line 142"/>
          <p:cNvSpPr>
            <a:spLocks noChangeShapeType="1"/>
          </p:cNvSpPr>
          <p:nvPr/>
        </p:nvSpPr>
        <p:spPr bwMode="auto">
          <a:xfrm flipV="1">
            <a:off x="3200400" y="3657600"/>
            <a:ext cx="304800" cy="0"/>
          </a:xfrm>
          <a:prstGeom prst="line">
            <a:avLst/>
          </a:prstGeom>
          <a:noFill/>
          <a:ln w="12700">
            <a:solidFill>
              <a:schemeClr val="tx1"/>
            </a:solidFill>
            <a:round/>
            <a:tailEnd type="triangle" w="med" len="med"/>
          </a:ln>
          <a:effectLst/>
        </p:spPr>
        <p:txBody>
          <a:bodyPr/>
          <a:lstStyle/>
          <a:p>
            <a:endParaRPr lang="en-US"/>
          </a:p>
        </p:txBody>
      </p:sp>
      <p:sp>
        <p:nvSpPr>
          <p:cNvPr id="682127" name="Line 143"/>
          <p:cNvSpPr>
            <a:spLocks noChangeShapeType="1"/>
          </p:cNvSpPr>
          <p:nvPr/>
        </p:nvSpPr>
        <p:spPr bwMode="auto">
          <a:xfrm flipH="1">
            <a:off x="3200400" y="3622675"/>
            <a:ext cx="152400" cy="152400"/>
          </a:xfrm>
          <a:prstGeom prst="line">
            <a:avLst/>
          </a:prstGeom>
          <a:noFill/>
          <a:ln w="28575">
            <a:solidFill>
              <a:schemeClr val="accent1"/>
            </a:solidFill>
            <a:round/>
          </a:ln>
          <a:effectLst/>
        </p:spPr>
        <p:txBody>
          <a:bodyPr/>
          <a:lstStyle/>
          <a:p>
            <a:endParaRPr lang="en-US"/>
          </a:p>
        </p:txBody>
      </p:sp>
      <p:sp>
        <p:nvSpPr>
          <p:cNvPr id="682128" name="Rectangle 144"/>
          <p:cNvSpPr>
            <a:spLocks noChangeArrowheads="1"/>
          </p:cNvSpPr>
          <p:nvPr/>
        </p:nvSpPr>
        <p:spPr bwMode="auto">
          <a:xfrm>
            <a:off x="3200400" y="3698875"/>
            <a:ext cx="323850" cy="263525"/>
          </a:xfrm>
          <a:prstGeom prst="rect">
            <a:avLst/>
          </a:prstGeom>
          <a:noFill/>
          <a:ln w="12700">
            <a:noFill/>
            <a:miter lim="800000"/>
          </a:ln>
          <a:effectLst/>
        </p:spPr>
        <p:txBody>
          <a:bodyPr wrap="none" lIns="63500" tIns="25400" rIns="63500" bIns="25400">
            <a:spAutoFit/>
          </a:bodyPr>
          <a:lstStyle/>
          <a:p>
            <a:r>
              <a:rPr lang="en-US" sz="1400"/>
              <a:t>32</a:t>
            </a:r>
            <a:endParaRPr lang="en-US" sz="1400"/>
          </a:p>
        </p:txBody>
      </p:sp>
      <p:sp>
        <p:nvSpPr>
          <p:cNvPr id="682129" name="Rectangle 145"/>
          <p:cNvSpPr>
            <a:spLocks noChangeArrowheads="1"/>
          </p:cNvSpPr>
          <p:nvPr/>
        </p:nvSpPr>
        <p:spPr bwMode="auto">
          <a:xfrm>
            <a:off x="2057400" y="3505200"/>
            <a:ext cx="1150938" cy="263525"/>
          </a:xfrm>
          <a:prstGeom prst="rect">
            <a:avLst/>
          </a:prstGeom>
          <a:noFill/>
          <a:ln w="12700">
            <a:noFill/>
            <a:miter lim="800000"/>
          </a:ln>
          <a:effectLst/>
        </p:spPr>
        <p:txBody>
          <a:bodyPr wrap="none" lIns="63500" tIns="25400" rIns="63500" bIns="25400">
            <a:spAutoFit/>
          </a:bodyPr>
          <a:lstStyle/>
          <a:p>
            <a:r>
              <a:rPr lang="en-US" sz="1400">
                <a:solidFill>
                  <a:schemeClr val="tx1"/>
                </a:solidFill>
              </a:rPr>
              <a:t>branch offset</a:t>
            </a:r>
            <a:endParaRPr lang="en-US" sz="14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a:t>MIPS (RISC) Design Principles</a:t>
            </a:r>
            <a:endParaRPr lang="en-US"/>
          </a:p>
        </p:txBody>
      </p:sp>
      <p:sp>
        <p:nvSpPr>
          <p:cNvPr id="770051" name="Rectangle 3"/>
          <p:cNvSpPr>
            <a:spLocks noGrp="1" noChangeArrowheads="1"/>
          </p:cNvSpPr>
          <p:nvPr>
            <p:ph type="body" idx="1"/>
          </p:nvPr>
        </p:nvSpPr>
        <p:spPr>
          <a:xfrm>
            <a:off x="685800" y="914400"/>
            <a:ext cx="7848600" cy="5563574"/>
          </a:xfrm>
        </p:spPr>
        <p:txBody>
          <a:bodyPr/>
          <a:lstStyle/>
          <a:p>
            <a:r>
              <a:rPr lang="en-US" dirty="0">
                <a:solidFill>
                  <a:schemeClr val="accent1"/>
                </a:solidFill>
              </a:rPr>
              <a:t>Simplicity favors regularity</a:t>
            </a:r>
            <a:endParaRPr lang="en-US" dirty="0">
              <a:solidFill>
                <a:schemeClr val="accent1"/>
              </a:solidFill>
            </a:endParaRPr>
          </a:p>
          <a:p>
            <a:pPr lvl="1"/>
            <a:r>
              <a:rPr lang="en-US" dirty="0"/>
              <a:t>fixed size </a:t>
            </a:r>
            <a:r>
              <a:rPr lang="en-US" dirty="0" smtClean="0"/>
              <a:t>instructions</a:t>
            </a:r>
            <a:endParaRPr lang="en-US" dirty="0"/>
          </a:p>
          <a:p>
            <a:pPr lvl="1"/>
            <a:r>
              <a:rPr lang="en-US" dirty="0"/>
              <a:t>small number of instruction formats</a:t>
            </a:r>
            <a:endParaRPr lang="en-US" dirty="0"/>
          </a:p>
          <a:p>
            <a:pPr lvl="1"/>
            <a:r>
              <a:rPr lang="en-US" dirty="0" err="1"/>
              <a:t>opcode</a:t>
            </a:r>
            <a:r>
              <a:rPr lang="en-US" dirty="0"/>
              <a:t> always the first 6 bits</a:t>
            </a:r>
            <a:endParaRPr lang="en-US" dirty="0"/>
          </a:p>
          <a:p>
            <a:r>
              <a:rPr lang="en-US" dirty="0" smtClean="0">
                <a:solidFill>
                  <a:schemeClr val="accent1"/>
                </a:solidFill>
              </a:rPr>
              <a:t>Smaller is faster</a:t>
            </a:r>
            <a:endParaRPr lang="en-US" dirty="0" smtClean="0">
              <a:solidFill>
                <a:schemeClr val="accent1"/>
              </a:solidFill>
            </a:endParaRPr>
          </a:p>
          <a:p>
            <a:pPr lvl="1"/>
            <a:r>
              <a:rPr lang="en-US" dirty="0" smtClean="0"/>
              <a:t>limited instruction set</a:t>
            </a:r>
            <a:endParaRPr lang="en-US" dirty="0" smtClean="0"/>
          </a:p>
          <a:p>
            <a:pPr lvl="1"/>
            <a:r>
              <a:rPr lang="en-US" dirty="0" smtClean="0"/>
              <a:t>limited number of registers in register file</a:t>
            </a:r>
            <a:endParaRPr lang="en-US" dirty="0" smtClean="0"/>
          </a:p>
          <a:p>
            <a:pPr lvl="1"/>
            <a:r>
              <a:rPr lang="en-US" dirty="0" smtClean="0"/>
              <a:t>limited number of addressing modes</a:t>
            </a:r>
            <a:endParaRPr lang="en-US" dirty="0" smtClean="0"/>
          </a:p>
          <a:p>
            <a:r>
              <a:rPr lang="en-US" dirty="0" smtClean="0">
                <a:solidFill>
                  <a:schemeClr val="accent1"/>
                </a:solidFill>
              </a:rPr>
              <a:t>Make </a:t>
            </a:r>
            <a:r>
              <a:rPr lang="en-US" dirty="0">
                <a:solidFill>
                  <a:schemeClr val="accent1"/>
                </a:solidFill>
              </a:rPr>
              <a:t>the common case fast</a:t>
            </a:r>
            <a:endParaRPr lang="en-US" dirty="0">
              <a:solidFill>
                <a:schemeClr val="accent1"/>
              </a:solidFill>
            </a:endParaRPr>
          </a:p>
          <a:p>
            <a:pPr lvl="1"/>
            <a:r>
              <a:rPr lang="en-US" dirty="0"/>
              <a:t>arithmetic operands from the </a:t>
            </a:r>
            <a:r>
              <a:rPr lang="en-US" dirty="0" smtClean="0"/>
              <a:t>register file </a:t>
            </a:r>
            <a:r>
              <a:rPr lang="en-US" dirty="0"/>
              <a:t>(load-store machine)</a:t>
            </a:r>
            <a:endParaRPr lang="en-US" dirty="0"/>
          </a:p>
          <a:p>
            <a:pPr lvl="1"/>
            <a:r>
              <a:rPr lang="en-US" dirty="0"/>
              <a:t>allow instructions to contain immediate </a:t>
            </a:r>
            <a:r>
              <a:rPr lang="en-US" dirty="0" smtClean="0"/>
              <a:t>operands</a:t>
            </a:r>
            <a:endParaRPr lang="en-US" dirty="0" smtClean="0"/>
          </a:p>
          <a:p>
            <a:r>
              <a:rPr lang="en-US" dirty="0" smtClean="0">
                <a:solidFill>
                  <a:schemeClr val="accent1"/>
                </a:solidFill>
              </a:rPr>
              <a:t>Good design demands good compromises</a:t>
            </a:r>
            <a:endParaRPr lang="en-US" dirty="0" smtClean="0">
              <a:solidFill>
                <a:schemeClr val="accent1"/>
              </a:solidFill>
            </a:endParaRPr>
          </a:p>
          <a:p>
            <a:pPr lvl="1"/>
            <a:r>
              <a:rPr lang="en-US" dirty="0" smtClean="0"/>
              <a:t>three instruction formats</a:t>
            </a:r>
            <a:r>
              <a:rPr lang="en-US" dirty="0" smtClean="0">
                <a:solidFill>
                  <a:schemeClr val="accent1"/>
                </a:solidFill>
              </a:rPr>
              <a:t> </a:t>
            </a:r>
            <a:endParaRPr lang="en-US" dirty="0" smtClean="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0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0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0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0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0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0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0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0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005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00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0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3400" y="304800"/>
            <a:ext cx="5562600" cy="422275"/>
          </a:xfrm>
        </p:spPr>
        <p:txBody>
          <a:bodyPr/>
          <a:lstStyle/>
          <a:p>
            <a:r>
              <a:rPr lang="en-US"/>
              <a:t>MIPS Arithmetic Instructions</a:t>
            </a:r>
            <a:endParaRPr lang="en-US"/>
          </a:p>
        </p:txBody>
      </p:sp>
      <p:sp>
        <p:nvSpPr>
          <p:cNvPr id="568323" name="Rectangle 3"/>
          <p:cNvSpPr>
            <a:spLocks noGrp="1" noChangeArrowheads="1"/>
          </p:cNvSpPr>
          <p:nvPr>
            <p:ph type="body" idx="1"/>
          </p:nvPr>
        </p:nvSpPr>
        <p:spPr>
          <a:xfrm>
            <a:off x="685800" y="914400"/>
            <a:ext cx="7848600" cy="1512888"/>
          </a:xfrm>
        </p:spPr>
        <p:txBody>
          <a:bodyPr/>
          <a:lstStyle/>
          <a:p>
            <a:r>
              <a:rPr lang="en-US" dirty="0"/>
              <a:t>MIPS assembly language arithmetic statement</a:t>
            </a:r>
            <a:endParaRPr lang="en-US" dirty="0"/>
          </a:p>
          <a:p>
            <a:pPr algn="ctr">
              <a:buFont typeface="Wingdings" panose="05000000000000000000" pitchFamily="2" charset="2"/>
              <a:buNone/>
            </a:pPr>
            <a:r>
              <a:rPr lang="en-US" dirty="0">
                <a:latin typeface="Courier New" panose="02070309020205020404" pitchFamily="49" charset="0"/>
              </a:rPr>
              <a:t>add	$t0, $s1, $s2</a:t>
            </a:r>
            <a:endParaRPr lang="en-US" dirty="0">
              <a:latin typeface="Courier New" panose="02070309020205020404" pitchFamily="49" charset="0"/>
            </a:endParaRPr>
          </a:p>
          <a:p>
            <a:pPr algn="ctr">
              <a:buFont typeface="Wingdings" panose="05000000000000000000" pitchFamily="2" charset="2"/>
              <a:buNone/>
            </a:pPr>
            <a:r>
              <a:rPr lang="en-US" dirty="0">
                <a:latin typeface="Courier New" panose="02070309020205020404" pitchFamily="49" charset="0"/>
              </a:rPr>
              <a:t>sub	$t0, $s1, $s2</a:t>
            </a:r>
            <a:endParaRPr lang="en-US" dirty="0">
              <a:latin typeface="Courier New" panose="02070309020205020404" pitchFamily="49" charset="0"/>
            </a:endParaRPr>
          </a:p>
        </p:txBody>
      </p:sp>
      <p:sp>
        <p:nvSpPr>
          <p:cNvPr id="568324" name="Rectangle 4"/>
          <p:cNvSpPr>
            <a:spLocks noChangeArrowheads="1"/>
          </p:cNvSpPr>
          <p:nvPr/>
        </p:nvSpPr>
        <p:spPr bwMode="auto">
          <a:xfrm>
            <a:off x="685800" y="2590800"/>
            <a:ext cx="8077200" cy="2439642"/>
          </a:xfrm>
          <a:prstGeom prst="rect">
            <a:avLst/>
          </a:prstGeom>
          <a:noFill/>
          <a:ln w="12700">
            <a:noFill/>
            <a:miter lim="800000"/>
          </a:ln>
          <a:effectLst/>
        </p:spPr>
        <p:txBody>
          <a:bodyPr wrap="square" lIns="63500" tIns="25400" rIns="63500" bIns="25400">
            <a:spAutoFit/>
          </a:bodyPr>
          <a:lstStyle/>
          <a:p>
            <a:pPr marL="287655" indent="-287655">
              <a:spcBef>
                <a:spcPct val="65000"/>
              </a:spcBef>
              <a:buClr>
                <a:schemeClr val="accent1"/>
              </a:buClr>
              <a:buSzPct val="75000"/>
              <a:buFont typeface="Wingdings" panose="05000000000000000000" pitchFamily="2" charset="2"/>
              <a:buChar char="q"/>
            </a:pPr>
            <a:r>
              <a:rPr lang="en-US" sz="2400" dirty="0">
                <a:solidFill>
                  <a:schemeClr val="tx1"/>
                </a:solidFill>
              </a:rPr>
              <a:t>Each arithmetic instruction performs </a:t>
            </a:r>
            <a:r>
              <a:rPr lang="en-US" sz="2400" dirty="0" smtClean="0"/>
              <a:t>one</a:t>
            </a:r>
            <a:r>
              <a:rPr lang="en-US" sz="2400" dirty="0" smtClean="0">
                <a:solidFill>
                  <a:schemeClr val="tx1"/>
                </a:solidFill>
              </a:rPr>
              <a:t> </a:t>
            </a:r>
            <a:r>
              <a:rPr lang="en-US" sz="2400" dirty="0">
                <a:solidFill>
                  <a:schemeClr val="tx1"/>
                </a:solidFill>
              </a:rPr>
              <a:t>operation</a:t>
            </a:r>
            <a:endParaRPr lang="en-US" sz="2400" dirty="0">
              <a:solidFill>
                <a:schemeClr val="tx1"/>
              </a:solidFill>
            </a:endParaRPr>
          </a:p>
          <a:p>
            <a:pPr marL="287655" indent="-287655">
              <a:spcBef>
                <a:spcPct val="65000"/>
              </a:spcBef>
              <a:buClr>
                <a:schemeClr val="accent1"/>
              </a:buClr>
              <a:buSzPct val="75000"/>
              <a:buFont typeface="Wingdings" panose="05000000000000000000" pitchFamily="2" charset="2"/>
              <a:buChar char="q"/>
            </a:pPr>
            <a:r>
              <a:rPr lang="en-US" sz="2400" dirty="0">
                <a:solidFill>
                  <a:schemeClr val="tx1"/>
                </a:solidFill>
              </a:rPr>
              <a:t>Each </a:t>
            </a:r>
            <a:r>
              <a:rPr lang="en-US" sz="2400" dirty="0" smtClean="0">
                <a:solidFill>
                  <a:schemeClr val="tx1"/>
                </a:solidFill>
              </a:rPr>
              <a:t>specifies </a:t>
            </a:r>
            <a:r>
              <a:rPr lang="en-US" sz="2400" dirty="0">
                <a:solidFill>
                  <a:schemeClr val="tx1"/>
                </a:solidFill>
              </a:rPr>
              <a:t>exactly </a:t>
            </a:r>
            <a:r>
              <a:rPr lang="en-US" sz="2400" dirty="0"/>
              <a:t>three</a:t>
            </a:r>
            <a:r>
              <a:rPr lang="en-US" sz="2400" dirty="0">
                <a:solidFill>
                  <a:schemeClr val="tx1"/>
                </a:solidFill>
              </a:rPr>
              <a:t> </a:t>
            </a:r>
            <a:r>
              <a:rPr lang="en-US" sz="2400" dirty="0" smtClean="0">
                <a:solidFill>
                  <a:schemeClr val="tx1"/>
                </a:solidFill>
              </a:rPr>
              <a:t>operands that are all contained in the </a:t>
            </a:r>
            <a:r>
              <a:rPr lang="en-US" sz="2400" dirty="0" err="1" smtClean="0">
                <a:solidFill>
                  <a:schemeClr val="tx1"/>
                </a:solidFill>
              </a:rPr>
              <a:t>datapath’s</a:t>
            </a:r>
            <a:r>
              <a:rPr lang="en-US" sz="2400" dirty="0" smtClean="0">
                <a:solidFill>
                  <a:schemeClr val="tx1"/>
                </a:solidFill>
              </a:rPr>
              <a:t> register file </a:t>
            </a:r>
            <a:r>
              <a:rPr lang="en-US" sz="2400" dirty="0" smtClean="0">
                <a:solidFill>
                  <a:schemeClr val="tx1"/>
                </a:solidFill>
                <a:sym typeface="Symbol" panose="05050102010706020507" pitchFamily="18" charset="2"/>
              </a:rPr>
              <a:t>(</a:t>
            </a:r>
            <a:r>
              <a:rPr lang="en-US" sz="2400" dirty="0" smtClean="0">
                <a:solidFill>
                  <a:schemeClr val="tx1"/>
                </a:solidFill>
                <a:latin typeface="Courier New" panose="02070309020205020404" pitchFamily="49" charset="0"/>
                <a:sym typeface="Symbol" panose="05050102010706020507" pitchFamily="18" charset="2"/>
              </a:rPr>
              <a:t>$t0,$s1,$s2</a:t>
            </a:r>
            <a:r>
              <a:rPr lang="en-US" sz="2400" dirty="0" smtClean="0">
                <a:solidFill>
                  <a:schemeClr val="tx1"/>
                </a:solidFill>
                <a:sym typeface="Symbol" panose="05050102010706020507" pitchFamily="18" charset="2"/>
              </a:rPr>
              <a:t>) </a:t>
            </a:r>
            <a:endParaRPr lang="en-US" sz="2400" dirty="0">
              <a:solidFill>
                <a:schemeClr val="tx1"/>
              </a:solidFill>
            </a:endParaRPr>
          </a:p>
          <a:p>
            <a:pPr marL="741680" lvl="1" indent="-246380" algn="ctr">
              <a:spcBef>
                <a:spcPct val="40000"/>
              </a:spcBef>
              <a:buClr>
                <a:schemeClr val="accent1"/>
              </a:buClr>
              <a:buSzPct val="75000"/>
              <a:buFont typeface="Monotype Sorts" pitchFamily="2" charset="2"/>
              <a:buNone/>
            </a:pPr>
            <a:r>
              <a:rPr lang="en-US" sz="2000" dirty="0">
                <a:solidFill>
                  <a:schemeClr val="tx1"/>
                </a:solidFill>
              </a:rPr>
              <a:t>destination  </a:t>
            </a:r>
            <a:r>
              <a:rPr lang="en-US" sz="2000" dirty="0">
                <a:solidFill>
                  <a:schemeClr val="tx1"/>
                </a:solidFill>
                <a:sym typeface="Symbol" panose="05050102010706020507" pitchFamily="18" charset="2"/>
              </a:rPr>
              <a:t> source1    </a:t>
            </a:r>
            <a:r>
              <a:rPr lang="en-US" sz="2000" dirty="0">
                <a:solidFill>
                  <a:schemeClr val="accent2"/>
                </a:solidFill>
                <a:sym typeface="Symbol" panose="05050102010706020507" pitchFamily="18" charset="2"/>
              </a:rPr>
              <a:t>op</a:t>
            </a:r>
            <a:r>
              <a:rPr lang="en-US" sz="2000" dirty="0">
                <a:solidFill>
                  <a:schemeClr val="tx1"/>
                </a:solidFill>
                <a:sym typeface="Symbol" panose="05050102010706020507" pitchFamily="18" charset="2"/>
              </a:rPr>
              <a:t>    source2</a:t>
            </a:r>
            <a:endParaRPr lang="en-US" sz="2000" dirty="0">
              <a:solidFill>
                <a:schemeClr val="tx1"/>
              </a:solidFill>
              <a:sym typeface="Symbol" panose="05050102010706020507" pitchFamily="18" charset="2"/>
            </a:endParaRPr>
          </a:p>
          <a:p>
            <a:pPr marL="287655" indent="-287655">
              <a:spcBef>
                <a:spcPct val="65000"/>
              </a:spcBef>
              <a:buClr>
                <a:schemeClr val="accent1"/>
              </a:buClr>
              <a:buSzPct val="75000"/>
              <a:buFont typeface="Wingdings" panose="05000000000000000000" pitchFamily="2" charset="2"/>
              <a:buChar char="q"/>
            </a:pPr>
            <a:r>
              <a:rPr lang="en-US" sz="2400" dirty="0" smtClean="0">
                <a:solidFill>
                  <a:schemeClr val="tx1"/>
                </a:solidFill>
              </a:rPr>
              <a:t>Instruction Format (</a:t>
            </a:r>
            <a:r>
              <a:rPr lang="en-US" sz="2400" dirty="0" smtClean="0"/>
              <a:t>R</a:t>
            </a:r>
            <a:r>
              <a:rPr lang="en-US" sz="2400" dirty="0" smtClean="0">
                <a:solidFill>
                  <a:schemeClr val="tx1"/>
                </a:solidFill>
              </a:rPr>
              <a:t> format)</a:t>
            </a:r>
            <a:endParaRPr lang="en-US" sz="2400" dirty="0">
              <a:solidFill>
                <a:schemeClr val="tx1"/>
              </a:solidFill>
            </a:endParaRPr>
          </a:p>
        </p:txBody>
      </p:sp>
      <p:sp>
        <p:nvSpPr>
          <p:cNvPr id="5" name="Line 5"/>
          <p:cNvSpPr>
            <a:spLocks noChangeShapeType="1"/>
          </p:cNvSpPr>
          <p:nvPr/>
        </p:nvSpPr>
        <p:spPr bwMode="auto">
          <a:xfrm flipV="1">
            <a:off x="3352800" y="2438400"/>
            <a:ext cx="685800" cy="1600200"/>
          </a:xfrm>
          <a:prstGeom prst="line">
            <a:avLst/>
          </a:prstGeom>
          <a:noFill/>
          <a:ln w="28575">
            <a:solidFill>
              <a:schemeClr val="accent1"/>
            </a:solidFill>
            <a:round/>
            <a:tailEnd type="triangle" w="med" len="med"/>
          </a:ln>
          <a:effectLst/>
        </p:spPr>
        <p:txBody>
          <a:bodyPr/>
          <a:lstStyle/>
          <a:p>
            <a:endParaRPr lang="en-US"/>
          </a:p>
        </p:txBody>
      </p:sp>
      <p:sp>
        <p:nvSpPr>
          <p:cNvPr id="6" name="Line 6"/>
          <p:cNvSpPr>
            <a:spLocks noChangeShapeType="1"/>
          </p:cNvSpPr>
          <p:nvPr/>
        </p:nvSpPr>
        <p:spPr bwMode="auto">
          <a:xfrm flipV="1">
            <a:off x="4876800" y="2438400"/>
            <a:ext cx="228600" cy="1676400"/>
          </a:xfrm>
          <a:prstGeom prst="line">
            <a:avLst/>
          </a:prstGeom>
          <a:noFill/>
          <a:ln w="28575">
            <a:solidFill>
              <a:schemeClr val="accent1"/>
            </a:solidFill>
            <a:round/>
            <a:tailEnd type="triangle" w="med" len="med"/>
          </a:ln>
          <a:effectLst/>
        </p:spPr>
        <p:txBody>
          <a:bodyPr/>
          <a:lstStyle/>
          <a:p>
            <a:endParaRPr lang="en-US"/>
          </a:p>
        </p:txBody>
      </p:sp>
      <p:sp>
        <p:nvSpPr>
          <p:cNvPr id="7" name="Line 7"/>
          <p:cNvSpPr>
            <a:spLocks noChangeShapeType="1"/>
          </p:cNvSpPr>
          <p:nvPr/>
        </p:nvSpPr>
        <p:spPr bwMode="auto">
          <a:xfrm flipH="1" flipV="1">
            <a:off x="6019800" y="2438400"/>
            <a:ext cx="533400" cy="1600200"/>
          </a:xfrm>
          <a:prstGeom prst="line">
            <a:avLst/>
          </a:prstGeom>
          <a:noFill/>
          <a:ln w="28575">
            <a:solidFill>
              <a:schemeClr val="accent1"/>
            </a:solidFill>
            <a:round/>
            <a:tailEnd type="triangle" w="med" len="med"/>
          </a:ln>
          <a:effectLst/>
        </p:spPr>
        <p:txBody>
          <a:bodyPr/>
          <a:lstStyle/>
          <a:p>
            <a:endParaRPr lang="en-US"/>
          </a:p>
        </p:txBody>
      </p:sp>
      <p:grpSp>
        <p:nvGrpSpPr>
          <p:cNvPr id="2" name="Group 8"/>
          <p:cNvGrpSpPr/>
          <p:nvPr/>
        </p:nvGrpSpPr>
        <p:grpSpPr bwMode="auto">
          <a:xfrm>
            <a:off x="3429000" y="2133600"/>
            <a:ext cx="2590800" cy="2286000"/>
            <a:chOff x="2160" y="1344"/>
            <a:chExt cx="1632" cy="1584"/>
          </a:xfrm>
        </p:grpSpPr>
        <p:sp>
          <p:nvSpPr>
            <p:cNvPr id="9" name="Oval 9"/>
            <p:cNvSpPr>
              <a:spLocks noChangeArrowheads="1"/>
            </p:cNvSpPr>
            <p:nvPr/>
          </p:nvSpPr>
          <p:spPr bwMode="auto">
            <a:xfrm>
              <a:off x="3408" y="2640"/>
              <a:ext cx="384" cy="288"/>
            </a:xfrm>
            <a:prstGeom prst="ellipse">
              <a:avLst/>
            </a:prstGeom>
            <a:noFill/>
            <a:ln w="28575">
              <a:solidFill>
                <a:schemeClr val="accent1"/>
              </a:solidFill>
              <a:round/>
            </a:ln>
            <a:effectLst/>
          </p:spPr>
          <p:txBody>
            <a:bodyPr wrap="none" anchor="ctr"/>
            <a:lstStyle/>
            <a:p>
              <a:endParaRPr lang="en-US"/>
            </a:p>
          </p:txBody>
        </p:sp>
        <p:cxnSp>
          <p:nvCxnSpPr>
            <p:cNvPr id="10" name="AutoShape 10"/>
            <p:cNvCxnSpPr>
              <a:cxnSpLocks noChangeShapeType="1"/>
              <a:stCxn id="9" idx="0"/>
              <a:endCxn id="11" idx="7"/>
            </p:cNvCxnSpPr>
            <p:nvPr/>
          </p:nvCxnSpPr>
          <p:spPr bwMode="auto">
            <a:xfrm rot="5400000" flipH="1">
              <a:off x="2261" y="1291"/>
              <a:ext cx="1280" cy="1399"/>
            </a:xfrm>
            <a:prstGeom prst="curvedConnector3">
              <a:avLst>
                <a:gd name="adj1" fmla="val 111796"/>
              </a:avLst>
            </a:prstGeom>
            <a:noFill/>
            <a:ln w="28575">
              <a:solidFill>
                <a:schemeClr val="accent1"/>
              </a:solidFill>
              <a:round/>
              <a:tailEnd type="triangle" w="med" len="med"/>
            </a:ln>
            <a:effectLst/>
          </p:spPr>
        </p:cxnSp>
        <p:sp>
          <p:nvSpPr>
            <p:cNvPr id="11" name="Oval 11"/>
            <p:cNvSpPr>
              <a:spLocks noChangeArrowheads="1"/>
            </p:cNvSpPr>
            <p:nvPr/>
          </p:nvSpPr>
          <p:spPr bwMode="auto">
            <a:xfrm>
              <a:off x="2160" y="1344"/>
              <a:ext cx="48" cy="48"/>
            </a:xfrm>
            <a:prstGeom prst="ellipse">
              <a:avLst/>
            </a:prstGeom>
            <a:noFill/>
            <a:ln w="12700">
              <a:noFill/>
              <a:round/>
            </a:ln>
            <a:effectLst/>
          </p:spPr>
          <p:txBody>
            <a:bodyPr wrap="none" anchor="ctr"/>
            <a:lstStyle/>
            <a:p>
              <a:endParaRPr lang="en-US"/>
            </a:p>
          </p:txBody>
        </p:sp>
      </p:grpSp>
      <p:grpSp>
        <p:nvGrpSpPr>
          <p:cNvPr id="3" name="Group 5"/>
          <p:cNvGrpSpPr/>
          <p:nvPr/>
        </p:nvGrpSpPr>
        <p:grpSpPr bwMode="auto">
          <a:xfrm>
            <a:off x="1676400" y="5424487"/>
            <a:ext cx="5791200" cy="369888"/>
            <a:chOff x="1056" y="2640"/>
            <a:chExt cx="3648" cy="233"/>
          </a:xfrm>
        </p:grpSpPr>
        <p:sp>
          <p:nvSpPr>
            <p:cNvPr id="13" name="Rectangle 6"/>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14" name="Line 7"/>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5" name="Line 8"/>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6" name="Line 9"/>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7" name="Line 10"/>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8" name="Line 11"/>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19" name="Text Box 12"/>
            <p:cNvSpPr txBox="1">
              <a:spLocks noChangeArrowheads="1"/>
            </p:cNvSpPr>
            <p:nvPr/>
          </p:nvSpPr>
          <p:spPr bwMode="auto">
            <a:xfrm>
              <a:off x="1248" y="2640"/>
              <a:ext cx="3380" cy="233"/>
            </a:xfrm>
            <a:prstGeom prst="rect">
              <a:avLst/>
            </a:prstGeom>
            <a:noFill/>
            <a:ln w="12700">
              <a:noFill/>
              <a:miter lim="800000"/>
            </a:ln>
            <a:effectLst/>
          </p:spPr>
          <p:txBody>
            <a:bodyPr wrap="none">
              <a:spAutoFit/>
            </a:bodyPr>
            <a:lstStyle/>
            <a:p>
              <a:r>
                <a:rPr lang="en-US" dirty="0" smtClean="0">
                  <a:solidFill>
                    <a:schemeClr val="tx1"/>
                  </a:solidFill>
                </a:rPr>
                <a:t>0             17           18           8             0           0x22</a:t>
              </a:r>
              <a:endParaRPr lang="en-US" dirty="0">
                <a:solidFill>
                  <a:schemeClr val="tx1"/>
                </a:solidFill>
              </a:endParaRPr>
            </a:p>
          </p:txBody>
        </p:sp>
      </p:grpSp>
      <p:grpSp>
        <p:nvGrpSpPr>
          <p:cNvPr id="4" name="Group 36"/>
          <p:cNvGrpSpPr/>
          <p:nvPr/>
        </p:nvGrpSpPr>
        <p:grpSpPr bwMode="auto">
          <a:xfrm>
            <a:off x="2362200" y="1979752"/>
            <a:ext cx="4495800" cy="3430679"/>
            <a:chOff x="1488" y="1558"/>
            <a:chExt cx="2832" cy="500"/>
          </a:xfrm>
        </p:grpSpPr>
        <p:sp>
          <p:nvSpPr>
            <p:cNvPr id="21" name="Oval 23"/>
            <p:cNvSpPr>
              <a:spLocks noChangeArrowheads="1"/>
            </p:cNvSpPr>
            <p:nvPr/>
          </p:nvSpPr>
          <p:spPr bwMode="auto">
            <a:xfrm>
              <a:off x="1824" y="1558"/>
              <a:ext cx="384" cy="67"/>
            </a:xfrm>
            <a:prstGeom prst="ellipse">
              <a:avLst/>
            </a:prstGeom>
            <a:noFill/>
            <a:ln w="12700">
              <a:solidFill>
                <a:schemeClr val="accent2"/>
              </a:solidFill>
              <a:round/>
            </a:ln>
            <a:effectLst/>
          </p:spPr>
          <p:txBody>
            <a:bodyPr wrap="none" anchor="ctr"/>
            <a:lstStyle/>
            <a:p>
              <a:endParaRPr lang="en-US">
                <a:solidFill>
                  <a:schemeClr val="accent2"/>
                </a:solidFill>
              </a:endParaRPr>
            </a:p>
          </p:txBody>
        </p:sp>
        <p:sp>
          <p:nvSpPr>
            <p:cNvPr id="22" name="Line 24"/>
            <p:cNvSpPr>
              <a:spLocks noChangeShapeType="1"/>
            </p:cNvSpPr>
            <p:nvPr/>
          </p:nvSpPr>
          <p:spPr bwMode="auto">
            <a:xfrm flipH="1">
              <a:off x="1488" y="1625"/>
              <a:ext cx="480" cy="43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sp>
          <p:nvSpPr>
            <p:cNvPr id="23" name="Line 25"/>
            <p:cNvSpPr>
              <a:spLocks noChangeShapeType="1"/>
            </p:cNvSpPr>
            <p:nvPr/>
          </p:nvSpPr>
          <p:spPr bwMode="auto">
            <a:xfrm>
              <a:off x="2064" y="1625"/>
              <a:ext cx="2256" cy="433"/>
            </a:xfrm>
            <a:prstGeom prst="line">
              <a:avLst/>
            </a:prstGeom>
            <a:noFill/>
            <a:ln w="12700">
              <a:solidFill>
                <a:schemeClr val="accent2"/>
              </a:solidFill>
              <a:round/>
              <a:tailEnd type="triangle" w="med" len="med"/>
            </a:ln>
            <a:effectLst/>
          </p:spPr>
          <p:txBody>
            <a:bodyPr/>
            <a:lstStyle/>
            <a:p>
              <a:endParaRPr lang="en-US">
                <a:solidFill>
                  <a:schemeClr val="accent2"/>
                </a:solidFill>
              </a:endParaRPr>
            </a:p>
          </p:txBody>
        </p:sp>
      </p:grpSp>
      <p:grpSp>
        <p:nvGrpSpPr>
          <p:cNvPr id="8" name="Group 38"/>
          <p:cNvGrpSpPr/>
          <p:nvPr/>
        </p:nvGrpSpPr>
        <p:grpSpPr bwMode="auto">
          <a:xfrm>
            <a:off x="3276600" y="1978140"/>
            <a:ext cx="2133600" cy="3437375"/>
            <a:chOff x="2064" y="1594"/>
            <a:chExt cx="1344" cy="439"/>
          </a:xfrm>
        </p:grpSpPr>
        <p:sp>
          <p:nvSpPr>
            <p:cNvPr id="25" name="Oval 27"/>
            <p:cNvSpPr>
              <a:spLocks noChangeArrowheads="1"/>
            </p:cNvSpPr>
            <p:nvPr/>
          </p:nvSpPr>
          <p:spPr bwMode="auto">
            <a:xfrm>
              <a:off x="2976" y="1594"/>
              <a:ext cx="432" cy="58"/>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26" name="Line 28"/>
            <p:cNvSpPr>
              <a:spLocks noChangeShapeType="1"/>
            </p:cNvSpPr>
            <p:nvPr/>
          </p:nvSpPr>
          <p:spPr bwMode="auto">
            <a:xfrm flipH="1">
              <a:off x="2064" y="1653"/>
              <a:ext cx="1008" cy="380"/>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grpSp>
        <p:nvGrpSpPr>
          <p:cNvPr id="12" name="Group 39"/>
          <p:cNvGrpSpPr/>
          <p:nvPr/>
        </p:nvGrpSpPr>
        <p:grpSpPr bwMode="auto">
          <a:xfrm>
            <a:off x="4191000" y="1976735"/>
            <a:ext cx="2133600" cy="3434193"/>
            <a:chOff x="2880" y="1668"/>
            <a:chExt cx="1344" cy="383"/>
          </a:xfrm>
        </p:grpSpPr>
        <p:sp>
          <p:nvSpPr>
            <p:cNvPr id="28" name="Oval 30"/>
            <p:cNvSpPr>
              <a:spLocks noChangeArrowheads="1"/>
            </p:cNvSpPr>
            <p:nvPr/>
          </p:nvSpPr>
          <p:spPr bwMode="auto">
            <a:xfrm>
              <a:off x="3792" y="1668"/>
              <a:ext cx="432" cy="60"/>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29" name="Line 31"/>
            <p:cNvSpPr>
              <a:spLocks noChangeShapeType="1"/>
            </p:cNvSpPr>
            <p:nvPr/>
          </p:nvSpPr>
          <p:spPr bwMode="auto">
            <a:xfrm flipH="1">
              <a:off x="2880" y="1728"/>
              <a:ext cx="1104" cy="32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grpSp>
        <p:nvGrpSpPr>
          <p:cNvPr id="20" name="Group 37"/>
          <p:cNvGrpSpPr/>
          <p:nvPr/>
        </p:nvGrpSpPr>
        <p:grpSpPr bwMode="auto">
          <a:xfrm>
            <a:off x="3810000" y="1981275"/>
            <a:ext cx="1219200" cy="3423791"/>
            <a:chOff x="2448" y="1603"/>
            <a:chExt cx="768" cy="430"/>
          </a:xfrm>
        </p:grpSpPr>
        <p:sp>
          <p:nvSpPr>
            <p:cNvPr id="31" name="Oval 33"/>
            <p:cNvSpPr>
              <a:spLocks noChangeArrowheads="1"/>
            </p:cNvSpPr>
            <p:nvPr/>
          </p:nvSpPr>
          <p:spPr bwMode="auto">
            <a:xfrm>
              <a:off x="2448" y="1603"/>
              <a:ext cx="432" cy="57"/>
            </a:xfrm>
            <a:prstGeom prst="ellipse">
              <a:avLst/>
            </a:prstGeom>
            <a:noFill/>
            <a:ln w="12700">
              <a:solidFill>
                <a:schemeClr val="accent2"/>
              </a:solidFill>
              <a:round/>
            </a:ln>
            <a:effectLst/>
          </p:spPr>
          <p:txBody>
            <a:bodyPr wrap="none" anchor="ctr"/>
            <a:lstStyle/>
            <a:p>
              <a:endParaRPr lang="en-US">
                <a:ln>
                  <a:solidFill>
                    <a:schemeClr val="accent2"/>
                  </a:solidFill>
                </a:ln>
                <a:solidFill>
                  <a:schemeClr val="accent2"/>
                </a:solidFill>
              </a:endParaRPr>
            </a:p>
          </p:txBody>
        </p:sp>
        <p:sp>
          <p:nvSpPr>
            <p:cNvPr id="32" name="Line 34"/>
            <p:cNvSpPr>
              <a:spLocks noChangeShapeType="1"/>
            </p:cNvSpPr>
            <p:nvPr/>
          </p:nvSpPr>
          <p:spPr bwMode="auto">
            <a:xfrm>
              <a:off x="2736" y="1660"/>
              <a:ext cx="480" cy="373"/>
            </a:xfrm>
            <a:prstGeom prst="line">
              <a:avLst/>
            </a:prstGeom>
            <a:noFill/>
            <a:ln w="12700">
              <a:solidFill>
                <a:schemeClr val="accent2"/>
              </a:solidFill>
              <a:round/>
              <a:tailEnd type="triangle" w="med" len="med"/>
            </a:ln>
            <a:effectLst/>
          </p:spPr>
          <p:txBody>
            <a:bodyPr/>
            <a:lstStyle/>
            <a:p>
              <a:endParaRPr lang="en-US">
                <a:ln>
                  <a:solidFill>
                    <a:schemeClr val="accent2"/>
                  </a:solidFill>
                </a:ln>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body" idx="1"/>
          </p:nvPr>
        </p:nvSpPr>
        <p:spPr>
          <a:xfrm>
            <a:off x="685800" y="914400"/>
            <a:ext cx="8077200" cy="3235245"/>
          </a:xfrm>
          <a:noFill/>
        </p:spPr>
        <p:txBody>
          <a:bodyPr lIns="90488" tIns="44450" rIns="90488" bIns="44450"/>
          <a:lstStyle/>
          <a:p>
            <a:pPr marL="342900" indent="-342900"/>
            <a:r>
              <a:rPr lang="en-US" dirty="0" smtClean="0"/>
              <a:t>MIPS fields are given names to make them easier to refer to</a:t>
            </a:r>
            <a:endParaRPr lang="en-US" sz="2000" dirty="0">
              <a:latin typeface="Courier New" panose="02070309020205020404" pitchFamily="49" charset="0"/>
            </a:endParaRPr>
          </a:p>
          <a:p>
            <a:pPr marL="342900" indent="-342900">
              <a:buFont typeface="Wingdings" panose="05000000000000000000" pitchFamily="2" charset="2"/>
              <a:buNone/>
            </a:pPr>
            <a:r>
              <a:rPr lang="en-US" dirty="0">
                <a:latin typeface="Courier New" panose="02070309020205020404" pitchFamily="49" charset="0"/>
              </a:rPr>
              <a:t>				</a:t>
            </a: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a:p>
            <a:pPr marL="342900" indent="-342900">
              <a:buFont typeface="Wingdings" panose="05000000000000000000" pitchFamily="2" charset="2"/>
              <a:buNone/>
            </a:pPr>
            <a:endParaRPr lang="en-US" sz="2000" dirty="0">
              <a:latin typeface="Courier New" panose="02070309020205020404" pitchFamily="49" charset="0"/>
            </a:endParaRPr>
          </a:p>
        </p:txBody>
      </p:sp>
      <p:sp>
        <p:nvSpPr>
          <p:cNvPr id="624643" name="Rectangle 3"/>
          <p:cNvSpPr>
            <a:spLocks noChangeArrowheads="1"/>
          </p:cNvSpPr>
          <p:nvPr/>
        </p:nvSpPr>
        <p:spPr bwMode="auto">
          <a:xfrm>
            <a:off x="225425" y="312738"/>
            <a:ext cx="2817813" cy="477837"/>
          </a:xfrm>
          <a:prstGeom prst="rect">
            <a:avLst/>
          </a:prstGeom>
          <a:noFill/>
          <a:ln w="12700">
            <a:noFill/>
            <a:miter lim="800000"/>
          </a:ln>
          <a:effectLst/>
        </p:spPr>
        <p:txBody>
          <a:bodyPr wrap="none" anchor="ctr"/>
          <a:lstStyle/>
          <a:p>
            <a:endParaRPr lang="en-US"/>
          </a:p>
        </p:txBody>
      </p:sp>
      <p:sp>
        <p:nvSpPr>
          <p:cNvPr id="624644" name="Rectangle 4"/>
          <p:cNvSpPr>
            <a:spLocks noGrp="1" noChangeArrowheads="1"/>
          </p:cNvSpPr>
          <p:nvPr>
            <p:ph type="title"/>
          </p:nvPr>
        </p:nvSpPr>
        <p:spPr>
          <a:xfrm>
            <a:off x="533400" y="304800"/>
            <a:ext cx="8153400" cy="464614"/>
          </a:xfrm>
          <a:noFill/>
        </p:spPr>
        <p:txBody>
          <a:bodyPr lIns="90488" tIns="44450" rIns="90488" bIns="44450" anchor="ctr"/>
          <a:lstStyle/>
          <a:p>
            <a:r>
              <a:rPr lang="en-US" dirty="0" smtClean="0"/>
              <a:t>MIPS Instruction Fields</a:t>
            </a:r>
            <a:endParaRPr lang="en-US" dirty="0"/>
          </a:p>
        </p:txBody>
      </p:sp>
      <p:grpSp>
        <p:nvGrpSpPr>
          <p:cNvPr id="2" name="Group 5"/>
          <p:cNvGrpSpPr/>
          <p:nvPr/>
        </p:nvGrpSpPr>
        <p:grpSpPr bwMode="auto">
          <a:xfrm>
            <a:off x="1676400" y="2057400"/>
            <a:ext cx="5791200" cy="366713"/>
            <a:chOff x="1056" y="2640"/>
            <a:chExt cx="3648" cy="231"/>
          </a:xfrm>
        </p:grpSpPr>
        <p:sp>
          <p:nvSpPr>
            <p:cNvPr id="624646" name="Rectangle 6"/>
            <p:cNvSpPr>
              <a:spLocks noChangeArrowheads="1"/>
            </p:cNvSpPr>
            <p:nvPr/>
          </p:nvSpPr>
          <p:spPr bwMode="auto">
            <a:xfrm>
              <a:off x="1056" y="2640"/>
              <a:ext cx="3648" cy="184"/>
            </a:xfrm>
            <a:prstGeom prst="rect">
              <a:avLst/>
            </a:prstGeom>
            <a:noFill/>
            <a:ln w="12700">
              <a:solidFill>
                <a:schemeClr val="tx1"/>
              </a:solidFill>
              <a:miter lim="800000"/>
            </a:ln>
            <a:effectLst/>
          </p:spPr>
          <p:txBody>
            <a:bodyPr wrap="none" anchor="ctr"/>
            <a:lstStyle/>
            <a:p>
              <a:endParaRPr lang="en-US">
                <a:solidFill>
                  <a:schemeClr val="tx1"/>
                </a:solidFill>
              </a:endParaRPr>
            </a:p>
          </p:txBody>
        </p:sp>
        <p:sp>
          <p:nvSpPr>
            <p:cNvPr id="624647" name="Line 7"/>
            <p:cNvSpPr>
              <a:spLocks noChangeShapeType="1"/>
            </p:cNvSpPr>
            <p:nvPr/>
          </p:nvSpPr>
          <p:spPr bwMode="auto">
            <a:xfrm>
              <a:off x="1728" y="2640"/>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48" name="Line 8"/>
            <p:cNvSpPr>
              <a:spLocks noChangeShapeType="1"/>
            </p:cNvSpPr>
            <p:nvPr/>
          </p:nvSpPr>
          <p:spPr bwMode="auto">
            <a:xfrm>
              <a:off x="2300"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49" name="Line 9"/>
            <p:cNvSpPr>
              <a:spLocks noChangeShapeType="1"/>
            </p:cNvSpPr>
            <p:nvPr/>
          </p:nvSpPr>
          <p:spPr bwMode="auto">
            <a:xfrm>
              <a:off x="2876"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0" name="Line 10"/>
            <p:cNvSpPr>
              <a:spLocks noChangeShapeType="1"/>
            </p:cNvSpPr>
            <p:nvPr/>
          </p:nvSpPr>
          <p:spPr bwMode="auto">
            <a:xfrm>
              <a:off x="3452"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1" name="Line 11"/>
            <p:cNvSpPr>
              <a:spLocks noChangeShapeType="1"/>
            </p:cNvSpPr>
            <p:nvPr/>
          </p:nvSpPr>
          <p:spPr bwMode="auto">
            <a:xfrm>
              <a:off x="4028" y="2641"/>
              <a:ext cx="0" cy="183"/>
            </a:xfrm>
            <a:prstGeom prst="line">
              <a:avLst/>
            </a:prstGeom>
            <a:noFill/>
            <a:ln w="12700">
              <a:solidFill>
                <a:schemeClr val="tx1"/>
              </a:solidFill>
              <a:round/>
            </a:ln>
            <a:effectLst/>
          </p:spPr>
          <p:txBody>
            <a:bodyPr/>
            <a:lstStyle/>
            <a:p>
              <a:endParaRPr lang="en-US">
                <a:solidFill>
                  <a:schemeClr val="tx1"/>
                </a:solidFill>
              </a:endParaRPr>
            </a:p>
          </p:txBody>
        </p:sp>
        <p:sp>
          <p:nvSpPr>
            <p:cNvPr id="624652" name="Text Box 12"/>
            <p:cNvSpPr txBox="1">
              <a:spLocks noChangeArrowheads="1"/>
            </p:cNvSpPr>
            <p:nvPr/>
          </p:nvSpPr>
          <p:spPr bwMode="auto">
            <a:xfrm>
              <a:off x="1248" y="2640"/>
              <a:ext cx="3316" cy="231"/>
            </a:xfrm>
            <a:prstGeom prst="rect">
              <a:avLst/>
            </a:prstGeom>
            <a:noFill/>
            <a:ln w="12700">
              <a:noFill/>
              <a:miter lim="800000"/>
            </a:ln>
            <a:effectLst/>
          </p:spPr>
          <p:txBody>
            <a:bodyPr wrap="none">
              <a:spAutoFit/>
            </a:bodyPr>
            <a:lstStyle/>
            <a:p>
              <a:r>
                <a:rPr lang="en-US">
                  <a:solidFill>
                    <a:schemeClr val="tx1"/>
                  </a:solidFill>
                </a:rPr>
                <a:t>op           rs            rt            rd        shamt       funct</a:t>
              </a:r>
              <a:endParaRPr lang="en-US">
                <a:solidFill>
                  <a:schemeClr val="tx1"/>
                </a:solidFill>
              </a:endParaRPr>
            </a:p>
          </p:txBody>
        </p:sp>
      </p:grpSp>
      <p:sp>
        <p:nvSpPr>
          <p:cNvPr id="624675" name="Rectangle 35"/>
          <p:cNvSpPr>
            <a:spLocks noChangeArrowheads="1"/>
          </p:cNvSpPr>
          <p:nvPr/>
        </p:nvSpPr>
        <p:spPr bwMode="auto">
          <a:xfrm>
            <a:off x="838200" y="2971800"/>
            <a:ext cx="7620000" cy="2309813"/>
          </a:xfrm>
          <a:prstGeom prst="rect">
            <a:avLst/>
          </a:prstGeom>
          <a:noFill/>
          <a:ln w="12700">
            <a:noFill/>
            <a:miter lim="800000"/>
          </a:ln>
          <a:effectLst/>
        </p:spPr>
        <p:txBody>
          <a:bodyPr lIns="63500" tIns="25400" rIns="63500" bIns="25400">
            <a:spAutoFit/>
          </a:bodyPr>
          <a:lstStyle/>
          <a:p>
            <a:pPr marL="287655" indent="-287655">
              <a:lnSpc>
                <a:spcPct val="90000"/>
              </a:lnSpc>
              <a:spcBef>
                <a:spcPct val="40000"/>
              </a:spcBef>
              <a:buClr>
                <a:schemeClr val="accent1"/>
              </a:buClr>
              <a:buSzPct val="75000"/>
              <a:buFont typeface="Wingdings" panose="05000000000000000000" pitchFamily="2" charset="2"/>
              <a:buNone/>
            </a:pPr>
            <a:r>
              <a:rPr lang="en-US" sz="2000" dirty="0">
                <a:solidFill>
                  <a:schemeClr val="tx1"/>
                </a:solidFill>
              </a:rPr>
              <a:t>op		6-bits	</a:t>
            </a:r>
            <a:r>
              <a:rPr lang="en-US" sz="2000" dirty="0" err="1"/>
              <a:t>op</a:t>
            </a:r>
            <a:r>
              <a:rPr lang="en-US" sz="2000" dirty="0" err="1">
                <a:solidFill>
                  <a:schemeClr val="tx1"/>
                </a:solidFill>
              </a:rPr>
              <a:t>code</a:t>
            </a:r>
            <a:r>
              <a:rPr lang="en-US" sz="2000" dirty="0">
                <a:solidFill>
                  <a:schemeClr val="tx1"/>
                </a:solidFill>
              </a:rPr>
              <a:t> that specifies the operation</a:t>
            </a:r>
            <a:endParaRPr lang="en-US" sz="2000" dirty="0">
              <a:solidFill>
                <a:schemeClr val="tx1"/>
              </a:solidFill>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rPr>
              <a:t>rs</a:t>
            </a:r>
            <a:r>
              <a:rPr lang="en-US" sz="2000" dirty="0">
                <a:solidFill>
                  <a:schemeClr val="tx1"/>
                </a:solidFill>
              </a:rPr>
              <a:t>		5-bits	</a:t>
            </a:r>
            <a:r>
              <a:rPr lang="en-US" sz="2000" dirty="0"/>
              <a:t>r</a:t>
            </a:r>
            <a:r>
              <a:rPr lang="en-US" sz="2000" dirty="0">
                <a:solidFill>
                  <a:schemeClr val="tx1"/>
                </a:solidFill>
              </a:rPr>
              <a:t>egister file address of the first </a:t>
            </a:r>
            <a:r>
              <a:rPr lang="en-US" sz="2000" dirty="0"/>
              <a:t>s</a:t>
            </a:r>
            <a:r>
              <a:rPr lang="en-US" sz="2000" dirty="0">
                <a:solidFill>
                  <a:schemeClr val="tx1"/>
                </a:solidFill>
              </a:rPr>
              <a:t>ource operand</a:t>
            </a:r>
            <a:endParaRPr lang="en-US" sz="2000" dirty="0">
              <a:solidFill>
                <a:schemeClr val="tx1"/>
              </a:solidFill>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rPr>
              <a:t>rt</a:t>
            </a:r>
            <a:r>
              <a:rPr lang="en-US" sz="2000" dirty="0">
                <a:solidFill>
                  <a:schemeClr val="tx1"/>
                </a:solidFill>
              </a:rPr>
              <a:t>		5-bits	</a:t>
            </a:r>
            <a:r>
              <a:rPr lang="en-US" sz="2000" dirty="0"/>
              <a:t>r</a:t>
            </a:r>
            <a:r>
              <a:rPr lang="en-US" sz="2000" dirty="0">
                <a:solidFill>
                  <a:schemeClr val="tx1"/>
                </a:solidFill>
              </a:rPr>
              <a:t>egister file address of the second source operand</a:t>
            </a:r>
            <a:endParaRPr lang="en-US" sz="2000" dirty="0">
              <a:solidFill>
                <a:schemeClr val="tx1"/>
              </a:solidFill>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a:solidFill>
                  <a:schemeClr val="tx1"/>
                </a:solidFill>
              </a:rPr>
              <a:t>rd		5-bits	</a:t>
            </a:r>
            <a:r>
              <a:rPr lang="en-US" sz="2000" dirty="0"/>
              <a:t>r</a:t>
            </a:r>
            <a:r>
              <a:rPr lang="en-US" sz="2000" dirty="0">
                <a:solidFill>
                  <a:schemeClr val="tx1"/>
                </a:solidFill>
              </a:rPr>
              <a:t>egister file address of the result’s </a:t>
            </a:r>
            <a:r>
              <a:rPr lang="en-US" sz="2000" dirty="0"/>
              <a:t>d</a:t>
            </a:r>
            <a:r>
              <a:rPr lang="en-US" sz="2000" dirty="0">
                <a:solidFill>
                  <a:schemeClr val="tx1"/>
                </a:solidFill>
              </a:rPr>
              <a:t>estination</a:t>
            </a:r>
            <a:endParaRPr lang="en-US" sz="2000" dirty="0">
              <a:solidFill>
                <a:schemeClr val="tx1"/>
              </a:solidFill>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rPr>
              <a:t>shamt</a:t>
            </a:r>
            <a:r>
              <a:rPr lang="en-US" sz="2000" dirty="0">
                <a:solidFill>
                  <a:schemeClr val="tx1"/>
                </a:solidFill>
              </a:rPr>
              <a:t>	5-bits	</a:t>
            </a:r>
            <a:r>
              <a:rPr lang="en-US" sz="2000" dirty="0"/>
              <a:t>sh</a:t>
            </a:r>
            <a:r>
              <a:rPr lang="en-US" sz="2000" dirty="0">
                <a:solidFill>
                  <a:schemeClr val="tx1"/>
                </a:solidFill>
              </a:rPr>
              <a:t>ift </a:t>
            </a:r>
            <a:r>
              <a:rPr lang="en-US" sz="2000" dirty="0"/>
              <a:t>am</a:t>
            </a:r>
            <a:r>
              <a:rPr lang="en-US" sz="2000" dirty="0">
                <a:solidFill>
                  <a:schemeClr val="tx1"/>
                </a:solidFill>
              </a:rPr>
              <a:t>oun</a:t>
            </a:r>
            <a:r>
              <a:rPr lang="en-US" sz="2000" dirty="0"/>
              <a:t>t</a:t>
            </a:r>
            <a:r>
              <a:rPr lang="en-US" sz="2000" dirty="0">
                <a:solidFill>
                  <a:schemeClr val="tx1"/>
                </a:solidFill>
              </a:rPr>
              <a:t> (for shift instructions)</a:t>
            </a:r>
            <a:endParaRPr lang="en-US" sz="2000" dirty="0">
              <a:solidFill>
                <a:schemeClr val="tx1"/>
              </a:solidFill>
            </a:endParaRPr>
          </a:p>
          <a:p>
            <a:pPr marL="287655" indent="-287655">
              <a:lnSpc>
                <a:spcPct val="90000"/>
              </a:lnSpc>
              <a:spcBef>
                <a:spcPct val="40000"/>
              </a:spcBef>
              <a:buClr>
                <a:schemeClr val="accent1"/>
              </a:buClr>
              <a:buSzPct val="75000"/>
              <a:buFont typeface="Wingdings" panose="05000000000000000000" pitchFamily="2" charset="2"/>
              <a:buNone/>
            </a:pPr>
            <a:r>
              <a:rPr lang="en-US" sz="2000" dirty="0" err="1">
                <a:solidFill>
                  <a:schemeClr val="tx1"/>
                </a:solidFill>
              </a:rPr>
              <a:t>funct</a:t>
            </a:r>
            <a:r>
              <a:rPr lang="en-US" sz="2000" dirty="0">
                <a:solidFill>
                  <a:schemeClr val="tx1"/>
                </a:solidFill>
              </a:rPr>
              <a:t>	6-bits	</a:t>
            </a:r>
            <a:r>
              <a:rPr lang="en-US" sz="2000" dirty="0"/>
              <a:t>funct</a:t>
            </a:r>
            <a:r>
              <a:rPr lang="en-US" sz="2000" dirty="0">
                <a:solidFill>
                  <a:schemeClr val="tx1"/>
                </a:solidFill>
              </a:rPr>
              <a:t>ion code augmenting the </a:t>
            </a:r>
            <a:r>
              <a:rPr lang="en-US" sz="2000" dirty="0" err="1">
                <a:solidFill>
                  <a:schemeClr val="tx1"/>
                </a:solidFill>
              </a:rPr>
              <a:t>opcode</a:t>
            </a:r>
            <a:endParaRPr lang="en-US" sz="2000" dirty="0">
              <a:solidFill>
                <a:schemeClr val="tx1"/>
              </a:solidFill>
            </a:endParaRPr>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3400" y="304800"/>
            <a:ext cx="3355975" cy="422275"/>
          </a:xfrm>
        </p:spPr>
        <p:txBody>
          <a:bodyPr/>
          <a:lstStyle/>
          <a:p>
            <a:r>
              <a:rPr lang="en-US"/>
              <a:t>MIPS Register File</a:t>
            </a:r>
            <a:endParaRPr lang="en-US"/>
          </a:p>
        </p:txBody>
      </p:sp>
      <p:sp>
        <p:nvSpPr>
          <p:cNvPr id="578565" name="Rectangle 5"/>
          <p:cNvSpPr>
            <a:spLocks noChangeArrowheads="1"/>
          </p:cNvSpPr>
          <p:nvPr/>
        </p:nvSpPr>
        <p:spPr bwMode="auto">
          <a:xfrm>
            <a:off x="6172200" y="1295400"/>
            <a:ext cx="1600200" cy="1905000"/>
          </a:xfrm>
          <a:prstGeom prst="rect">
            <a:avLst/>
          </a:prstGeom>
          <a:noFill/>
          <a:ln w="12700">
            <a:solidFill>
              <a:schemeClr val="tx1"/>
            </a:solidFill>
            <a:miter lim="800000"/>
          </a:ln>
          <a:effectLst/>
        </p:spPr>
        <p:txBody>
          <a:bodyPr wrap="none" anchor="ctr"/>
          <a:lstStyle/>
          <a:p>
            <a:endParaRPr lang="en-US"/>
          </a:p>
        </p:txBody>
      </p:sp>
      <p:sp>
        <p:nvSpPr>
          <p:cNvPr id="578566" name="Rectangle 6"/>
          <p:cNvSpPr>
            <a:spLocks noChangeArrowheads="1"/>
          </p:cNvSpPr>
          <p:nvPr/>
        </p:nvSpPr>
        <p:spPr bwMode="auto">
          <a:xfrm>
            <a:off x="6172200" y="762000"/>
            <a:ext cx="1600200" cy="284163"/>
          </a:xfrm>
          <a:prstGeom prst="rect">
            <a:avLst/>
          </a:prstGeom>
          <a:noFill/>
          <a:ln w="12700">
            <a:noFill/>
            <a:miter lim="800000"/>
          </a:ln>
          <a:effectLst/>
        </p:spPr>
        <p:txBody>
          <a:bodyPr lIns="63500" tIns="25400" rIns="63500" bIns="25400">
            <a:spAutoFit/>
          </a:bodyPr>
          <a:lstStyle/>
          <a:p>
            <a:pPr algn="ctr">
              <a:lnSpc>
                <a:spcPct val="85000"/>
              </a:lnSpc>
            </a:pPr>
            <a:r>
              <a:rPr lang="en-US">
                <a:solidFill>
                  <a:schemeClr val="tx1"/>
                </a:solidFill>
              </a:rPr>
              <a:t>Register File</a:t>
            </a:r>
            <a:endParaRPr lang="en-US">
              <a:solidFill>
                <a:schemeClr val="tx1"/>
              </a:solidFill>
            </a:endParaRPr>
          </a:p>
        </p:txBody>
      </p:sp>
      <p:sp>
        <p:nvSpPr>
          <p:cNvPr id="578567" name="Rectangle 7"/>
          <p:cNvSpPr>
            <a:spLocks noChangeArrowheads="1"/>
          </p:cNvSpPr>
          <p:nvPr/>
        </p:nvSpPr>
        <p:spPr bwMode="auto">
          <a:xfrm>
            <a:off x="4648200" y="1447800"/>
            <a:ext cx="1079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src1 addr</a:t>
            </a:r>
            <a:endParaRPr lang="en-US">
              <a:solidFill>
                <a:schemeClr val="tx1"/>
              </a:solidFill>
            </a:endParaRPr>
          </a:p>
        </p:txBody>
      </p:sp>
      <p:sp>
        <p:nvSpPr>
          <p:cNvPr id="578568" name="Rectangle 8"/>
          <p:cNvSpPr>
            <a:spLocks noChangeArrowheads="1"/>
          </p:cNvSpPr>
          <p:nvPr/>
        </p:nvSpPr>
        <p:spPr bwMode="auto">
          <a:xfrm>
            <a:off x="4648200" y="1905000"/>
            <a:ext cx="1079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src2 addr</a:t>
            </a:r>
            <a:endParaRPr lang="en-US">
              <a:solidFill>
                <a:schemeClr val="tx1"/>
              </a:solidFill>
            </a:endParaRPr>
          </a:p>
        </p:txBody>
      </p:sp>
      <p:sp>
        <p:nvSpPr>
          <p:cNvPr id="578569" name="Rectangle 9"/>
          <p:cNvSpPr>
            <a:spLocks noChangeArrowheads="1"/>
          </p:cNvSpPr>
          <p:nvPr/>
        </p:nvSpPr>
        <p:spPr bwMode="auto">
          <a:xfrm>
            <a:off x="4724400" y="2362200"/>
            <a:ext cx="952500" cy="284163"/>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dst addr</a:t>
            </a:r>
            <a:endParaRPr lang="en-US">
              <a:solidFill>
                <a:schemeClr val="tx1"/>
              </a:solidFill>
            </a:endParaRPr>
          </a:p>
        </p:txBody>
      </p:sp>
      <p:sp>
        <p:nvSpPr>
          <p:cNvPr id="578570" name="Line 10"/>
          <p:cNvSpPr>
            <a:spLocks noChangeShapeType="1"/>
          </p:cNvSpPr>
          <p:nvPr/>
        </p:nvSpPr>
        <p:spPr bwMode="auto">
          <a:xfrm>
            <a:off x="5715000" y="2514600"/>
            <a:ext cx="457200" cy="0"/>
          </a:xfrm>
          <a:prstGeom prst="line">
            <a:avLst/>
          </a:prstGeom>
          <a:noFill/>
          <a:ln w="12700">
            <a:solidFill>
              <a:schemeClr val="tx1"/>
            </a:solidFill>
            <a:round/>
            <a:tailEnd type="triangle" w="med" len="med"/>
          </a:ln>
          <a:effectLst/>
        </p:spPr>
        <p:txBody>
          <a:bodyPr/>
          <a:lstStyle/>
          <a:p>
            <a:endParaRPr lang="en-US"/>
          </a:p>
        </p:txBody>
      </p:sp>
      <p:sp>
        <p:nvSpPr>
          <p:cNvPr id="578571" name="Line 11"/>
          <p:cNvSpPr>
            <a:spLocks noChangeShapeType="1"/>
          </p:cNvSpPr>
          <p:nvPr/>
        </p:nvSpPr>
        <p:spPr bwMode="auto">
          <a:xfrm>
            <a:off x="5715000" y="1600200"/>
            <a:ext cx="457200" cy="0"/>
          </a:xfrm>
          <a:prstGeom prst="line">
            <a:avLst/>
          </a:prstGeom>
          <a:noFill/>
          <a:ln w="12700">
            <a:solidFill>
              <a:schemeClr val="tx1"/>
            </a:solidFill>
            <a:round/>
            <a:tailEnd type="triangle" w="med" len="med"/>
          </a:ln>
          <a:effectLst/>
        </p:spPr>
        <p:txBody>
          <a:bodyPr/>
          <a:lstStyle/>
          <a:p>
            <a:endParaRPr lang="en-US"/>
          </a:p>
        </p:txBody>
      </p:sp>
      <p:sp>
        <p:nvSpPr>
          <p:cNvPr id="578572" name="Line 12"/>
          <p:cNvSpPr>
            <a:spLocks noChangeShapeType="1"/>
          </p:cNvSpPr>
          <p:nvPr/>
        </p:nvSpPr>
        <p:spPr bwMode="auto">
          <a:xfrm>
            <a:off x="5715000" y="2057400"/>
            <a:ext cx="457200" cy="0"/>
          </a:xfrm>
          <a:prstGeom prst="line">
            <a:avLst/>
          </a:prstGeom>
          <a:noFill/>
          <a:ln w="12700">
            <a:solidFill>
              <a:schemeClr val="tx1"/>
            </a:solidFill>
            <a:round/>
            <a:tailEnd type="triangle" w="med" len="med"/>
          </a:ln>
          <a:effectLst/>
        </p:spPr>
        <p:txBody>
          <a:bodyPr/>
          <a:lstStyle/>
          <a:p>
            <a:endParaRPr lang="en-US"/>
          </a:p>
        </p:txBody>
      </p:sp>
      <p:sp>
        <p:nvSpPr>
          <p:cNvPr id="578573" name="Line 13"/>
          <p:cNvSpPr>
            <a:spLocks noChangeShapeType="1"/>
          </p:cNvSpPr>
          <p:nvPr/>
        </p:nvSpPr>
        <p:spPr bwMode="auto">
          <a:xfrm>
            <a:off x="5715000" y="2971800"/>
            <a:ext cx="457200" cy="0"/>
          </a:xfrm>
          <a:prstGeom prst="line">
            <a:avLst/>
          </a:prstGeom>
          <a:noFill/>
          <a:ln w="12700">
            <a:solidFill>
              <a:schemeClr val="tx1"/>
            </a:solidFill>
            <a:round/>
            <a:tailEnd type="triangle" w="med" len="med"/>
          </a:ln>
          <a:effectLst/>
        </p:spPr>
        <p:txBody>
          <a:bodyPr/>
          <a:lstStyle/>
          <a:p>
            <a:endParaRPr lang="en-US"/>
          </a:p>
        </p:txBody>
      </p:sp>
      <p:sp>
        <p:nvSpPr>
          <p:cNvPr id="578574" name="Rectangle 14"/>
          <p:cNvSpPr>
            <a:spLocks noChangeArrowheads="1"/>
          </p:cNvSpPr>
          <p:nvPr/>
        </p:nvSpPr>
        <p:spPr bwMode="auto">
          <a:xfrm>
            <a:off x="4495800" y="2819400"/>
            <a:ext cx="1295400" cy="284163"/>
          </a:xfrm>
          <a:prstGeom prst="rect">
            <a:avLst/>
          </a:prstGeom>
          <a:noFill/>
          <a:ln w="12700">
            <a:noFill/>
            <a:miter lim="800000"/>
          </a:ln>
          <a:effectLst/>
        </p:spPr>
        <p:txBody>
          <a:bodyPr lIns="63500" tIns="25400" rIns="63500" bIns="25400">
            <a:spAutoFit/>
          </a:bodyPr>
          <a:lstStyle/>
          <a:p>
            <a:pPr algn="ctr">
              <a:lnSpc>
                <a:spcPct val="85000"/>
              </a:lnSpc>
            </a:pPr>
            <a:r>
              <a:rPr lang="en-US">
                <a:solidFill>
                  <a:schemeClr val="tx1"/>
                </a:solidFill>
              </a:rPr>
              <a:t>write data</a:t>
            </a:r>
            <a:endParaRPr lang="en-US">
              <a:solidFill>
                <a:schemeClr val="tx1"/>
              </a:solidFill>
            </a:endParaRPr>
          </a:p>
        </p:txBody>
      </p:sp>
      <p:sp>
        <p:nvSpPr>
          <p:cNvPr id="578575" name="Line 15"/>
          <p:cNvSpPr>
            <a:spLocks noChangeShapeType="1"/>
          </p:cNvSpPr>
          <p:nvPr/>
        </p:nvSpPr>
        <p:spPr bwMode="auto">
          <a:xfrm>
            <a:off x="6172200" y="12192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8576" name="Rectangle 16"/>
          <p:cNvSpPr>
            <a:spLocks noChangeArrowheads="1"/>
          </p:cNvSpPr>
          <p:nvPr/>
        </p:nvSpPr>
        <p:spPr bwMode="auto">
          <a:xfrm>
            <a:off x="6400800" y="990600"/>
            <a:ext cx="1295400" cy="258763"/>
          </a:xfrm>
          <a:prstGeom prst="rect">
            <a:avLst/>
          </a:prstGeom>
          <a:noFill/>
          <a:ln w="12700">
            <a:noFill/>
            <a:miter lim="800000"/>
          </a:ln>
          <a:effectLst/>
        </p:spPr>
        <p:txBody>
          <a:bodyPr lIns="63500" tIns="25400" rIns="63500" bIns="25400">
            <a:spAutoFit/>
          </a:bodyPr>
          <a:lstStyle/>
          <a:p>
            <a:pPr algn="ctr">
              <a:lnSpc>
                <a:spcPct val="85000"/>
              </a:lnSpc>
            </a:pPr>
            <a:r>
              <a:rPr lang="en-US" sz="1600">
                <a:solidFill>
                  <a:schemeClr val="tx1"/>
                </a:solidFill>
              </a:rPr>
              <a:t>32 bits</a:t>
            </a:r>
            <a:endParaRPr lang="en-US" sz="1600">
              <a:solidFill>
                <a:schemeClr val="tx1"/>
              </a:solidFill>
            </a:endParaRPr>
          </a:p>
        </p:txBody>
      </p:sp>
      <p:sp>
        <p:nvSpPr>
          <p:cNvPr id="578577" name="Line 17"/>
          <p:cNvSpPr>
            <a:spLocks noChangeShapeType="1"/>
          </p:cNvSpPr>
          <p:nvPr/>
        </p:nvSpPr>
        <p:spPr bwMode="auto">
          <a:xfrm>
            <a:off x="7772400" y="1676400"/>
            <a:ext cx="457200" cy="0"/>
          </a:xfrm>
          <a:prstGeom prst="line">
            <a:avLst/>
          </a:prstGeom>
          <a:noFill/>
          <a:ln w="12700">
            <a:solidFill>
              <a:schemeClr val="tx1"/>
            </a:solidFill>
            <a:round/>
            <a:tailEnd type="triangle" w="med" len="med"/>
          </a:ln>
          <a:effectLst/>
        </p:spPr>
        <p:txBody>
          <a:bodyPr/>
          <a:lstStyle/>
          <a:p>
            <a:endParaRPr lang="en-US"/>
          </a:p>
        </p:txBody>
      </p:sp>
      <p:sp>
        <p:nvSpPr>
          <p:cNvPr id="578578" name="Line 18"/>
          <p:cNvSpPr>
            <a:spLocks noChangeShapeType="1"/>
          </p:cNvSpPr>
          <p:nvPr/>
        </p:nvSpPr>
        <p:spPr bwMode="auto">
          <a:xfrm>
            <a:off x="7772400" y="2819400"/>
            <a:ext cx="457200" cy="0"/>
          </a:xfrm>
          <a:prstGeom prst="line">
            <a:avLst/>
          </a:prstGeom>
          <a:noFill/>
          <a:ln w="12700">
            <a:solidFill>
              <a:schemeClr val="tx1"/>
            </a:solidFill>
            <a:round/>
            <a:tailEnd type="triangle" w="med" len="med"/>
          </a:ln>
          <a:effectLst/>
        </p:spPr>
        <p:txBody>
          <a:bodyPr/>
          <a:lstStyle/>
          <a:p>
            <a:endParaRPr lang="en-US"/>
          </a:p>
        </p:txBody>
      </p:sp>
      <p:sp>
        <p:nvSpPr>
          <p:cNvPr id="578579" name="Rectangle 19"/>
          <p:cNvSpPr>
            <a:spLocks noChangeArrowheads="1"/>
          </p:cNvSpPr>
          <p:nvPr/>
        </p:nvSpPr>
        <p:spPr bwMode="auto">
          <a:xfrm>
            <a:off x="8229600" y="1447800"/>
            <a:ext cx="571500" cy="517525"/>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src1</a:t>
            </a:r>
            <a:endParaRPr lang="en-US">
              <a:solidFill>
                <a:schemeClr val="tx1"/>
              </a:solidFill>
            </a:endParaRPr>
          </a:p>
          <a:p>
            <a:pPr algn="ctr">
              <a:lnSpc>
                <a:spcPct val="85000"/>
              </a:lnSpc>
            </a:pPr>
            <a:r>
              <a:rPr lang="en-US">
                <a:solidFill>
                  <a:schemeClr val="tx1"/>
                </a:solidFill>
              </a:rPr>
              <a:t>data</a:t>
            </a:r>
            <a:endParaRPr lang="en-US">
              <a:solidFill>
                <a:schemeClr val="tx1"/>
              </a:solidFill>
            </a:endParaRPr>
          </a:p>
        </p:txBody>
      </p:sp>
      <p:sp>
        <p:nvSpPr>
          <p:cNvPr id="578580" name="Rectangle 20"/>
          <p:cNvSpPr>
            <a:spLocks noChangeArrowheads="1"/>
          </p:cNvSpPr>
          <p:nvPr/>
        </p:nvSpPr>
        <p:spPr bwMode="auto">
          <a:xfrm>
            <a:off x="8229600" y="2590800"/>
            <a:ext cx="571500" cy="517525"/>
          </a:xfrm>
          <a:prstGeom prst="rect">
            <a:avLst/>
          </a:prstGeom>
          <a:noFill/>
          <a:ln w="12700">
            <a:noFill/>
            <a:miter lim="800000"/>
          </a:ln>
          <a:effectLst/>
        </p:spPr>
        <p:txBody>
          <a:bodyPr wrap="none" lIns="63500" tIns="25400" rIns="63500" bIns="25400">
            <a:spAutoFit/>
          </a:bodyPr>
          <a:lstStyle/>
          <a:p>
            <a:pPr algn="ctr">
              <a:lnSpc>
                <a:spcPct val="85000"/>
              </a:lnSpc>
            </a:pPr>
            <a:r>
              <a:rPr lang="en-US">
                <a:solidFill>
                  <a:schemeClr val="tx1"/>
                </a:solidFill>
              </a:rPr>
              <a:t>src2</a:t>
            </a:r>
            <a:endParaRPr lang="en-US">
              <a:solidFill>
                <a:schemeClr val="tx1"/>
              </a:solidFill>
            </a:endParaRPr>
          </a:p>
          <a:p>
            <a:pPr algn="ctr">
              <a:lnSpc>
                <a:spcPct val="85000"/>
              </a:lnSpc>
            </a:pPr>
            <a:r>
              <a:rPr lang="en-US">
                <a:solidFill>
                  <a:schemeClr val="tx1"/>
                </a:solidFill>
              </a:rPr>
              <a:t>data</a:t>
            </a:r>
            <a:endParaRPr lang="en-US">
              <a:solidFill>
                <a:schemeClr val="tx1"/>
              </a:solidFill>
            </a:endParaRPr>
          </a:p>
        </p:txBody>
      </p:sp>
      <p:sp>
        <p:nvSpPr>
          <p:cNvPr id="578581" name="Line 21"/>
          <p:cNvSpPr>
            <a:spLocks noChangeShapeType="1"/>
          </p:cNvSpPr>
          <p:nvPr/>
        </p:nvSpPr>
        <p:spPr bwMode="auto">
          <a:xfrm>
            <a:off x="7543800" y="1295400"/>
            <a:ext cx="0" cy="19050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8582" name="Rectangle 22"/>
          <p:cNvSpPr>
            <a:spLocks noChangeArrowheads="1"/>
          </p:cNvSpPr>
          <p:nvPr/>
        </p:nvSpPr>
        <p:spPr bwMode="auto">
          <a:xfrm>
            <a:off x="6477000" y="1981200"/>
            <a:ext cx="1066800" cy="466725"/>
          </a:xfrm>
          <a:prstGeom prst="rect">
            <a:avLst/>
          </a:prstGeom>
          <a:noFill/>
          <a:ln w="12700">
            <a:noFill/>
            <a:miter lim="800000"/>
          </a:ln>
          <a:effectLst/>
        </p:spPr>
        <p:txBody>
          <a:bodyPr lIns="63500" tIns="25400" rIns="63500" bIns="25400">
            <a:spAutoFit/>
          </a:bodyPr>
          <a:lstStyle/>
          <a:p>
            <a:pPr algn="r">
              <a:lnSpc>
                <a:spcPct val="85000"/>
              </a:lnSpc>
            </a:pPr>
            <a:r>
              <a:rPr lang="en-US" sz="1600">
                <a:solidFill>
                  <a:schemeClr val="tx1"/>
                </a:solidFill>
              </a:rPr>
              <a:t>32</a:t>
            </a:r>
            <a:endParaRPr lang="en-US" sz="1600">
              <a:solidFill>
                <a:schemeClr val="tx1"/>
              </a:solidFill>
            </a:endParaRPr>
          </a:p>
          <a:p>
            <a:pPr algn="r">
              <a:lnSpc>
                <a:spcPct val="85000"/>
              </a:lnSpc>
            </a:pPr>
            <a:r>
              <a:rPr lang="en-US" sz="1600">
                <a:solidFill>
                  <a:schemeClr val="tx1"/>
                </a:solidFill>
              </a:rPr>
              <a:t>locations</a:t>
            </a:r>
            <a:endParaRPr lang="en-US" sz="1600">
              <a:solidFill>
                <a:schemeClr val="tx1"/>
              </a:solidFill>
            </a:endParaRPr>
          </a:p>
        </p:txBody>
      </p:sp>
      <p:grpSp>
        <p:nvGrpSpPr>
          <p:cNvPr id="2" name="Group 23"/>
          <p:cNvGrpSpPr/>
          <p:nvPr/>
        </p:nvGrpSpPr>
        <p:grpSpPr bwMode="auto">
          <a:xfrm>
            <a:off x="7772400" y="1371600"/>
            <a:ext cx="533400" cy="457200"/>
            <a:chOff x="4896" y="1200"/>
            <a:chExt cx="336" cy="288"/>
          </a:xfrm>
        </p:grpSpPr>
        <p:sp>
          <p:nvSpPr>
            <p:cNvPr id="578584" name="Line 24"/>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585" name="Rectangle 25"/>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grpSp>
        <p:nvGrpSpPr>
          <p:cNvPr id="3" name="Group 26"/>
          <p:cNvGrpSpPr/>
          <p:nvPr/>
        </p:nvGrpSpPr>
        <p:grpSpPr bwMode="auto">
          <a:xfrm>
            <a:off x="5715000" y="1295400"/>
            <a:ext cx="533400" cy="457200"/>
            <a:chOff x="3600" y="1152"/>
            <a:chExt cx="336" cy="288"/>
          </a:xfrm>
        </p:grpSpPr>
        <p:sp>
          <p:nvSpPr>
            <p:cNvPr id="578587" name="Line 27"/>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88" name="Rectangle 28"/>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4" name="Group 29"/>
          <p:cNvGrpSpPr/>
          <p:nvPr/>
        </p:nvGrpSpPr>
        <p:grpSpPr bwMode="auto">
          <a:xfrm>
            <a:off x="7772400" y="2514600"/>
            <a:ext cx="533400" cy="457200"/>
            <a:chOff x="4896" y="1200"/>
            <a:chExt cx="336" cy="288"/>
          </a:xfrm>
        </p:grpSpPr>
        <p:sp>
          <p:nvSpPr>
            <p:cNvPr id="578590" name="Line 30"/>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591" name="Rectangle 31"/>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grpSp>
        <p:nvGrpSpPr>
          <p:cNvPr id="5" name="Group 32"/>
          <p:cNvGrpSpPr/>
          <p:nvPr/>
        </p:nvGrpSpPr>
        <p:grpSpPr bwMode="auto">
          <a:xfrm>
            <a:off x="5715000" y="1752600"/>
            <a:ext cx="533400" cy="457200"/>
            <a:chOff x="3600" y="1152"/>
            <a:chExt cx="336" cy="288"/>
          </a:xfrm>
        </p:grpSpPr>
        <p:sp>
          <p:nvSpPr>
            <p:cNvPr id="578593" name="Line 33"/>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94" name="Rectangle 34"/>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6" name="Group 35"/>
          <p:cNvGrpSpPr/>
          <p:nvPr/>
        </p:nvGrpSpPr>
        <p:grpSpPr bwMode="auto">
          <a:xfrm>
            <a:off x="5715000" y="2209800"/>
            <a:ext cx="533400" cy="457200"/>
            <a:chOff x="3600" y="1152"/>
            <a:chExt cx="336" cy="288"/>
          </a:xfrm>
        </p:grpSpPr>
        <p:sp>
          <p:nvSpPr>
            <p:cNvPr id="578596" name="Line 36"/>
            <p:cNvSpPr>
              <a:spLocks noChangeShapeType="1"/>
            </p:cNvSpPr>
            <p:nvPr/>
          </p:nvSpPr>
          <p:spPr bwMode="auto">
            <a:xfrm flipH="1">
              <a:off x="3696" y="1296"/>
              <a:ext cx="48" cy="144"/>
            </a:xfrm>
            <a:prstGeom prst="line">
              <a:avLst/>
            </a:prstGeom>
            <a:noFill/>
            <a:ln w="28575">
              <a:solidFill>
                <a:schemeClr val="accent1"/>
              </a:solidFill>
              <a:round/>
            </a:ln>
            <a:effectLst/>
          </p:spPr>
          <p:txBody>
            <a:bodyPr/>
            <a:lstStyle/>
            <a:p>
              <a:endParaRPr lang="en-US"/>
            </a:p>
          </p:txBody>
        </p:sp>
        <p:sp>
          <p:nvSpPr>
            <p:cNvPr id="578597" name="Rectangle 37"/>
            <p:cNvSpPr>
              <a:spLocks noChangeArrowheads="1"/>
            </p:cNvSpPr>
            <p:nvPr/>
          </p:nvSpPr>
          <p:spPr bwMode="auto">
            <a:xfrm>
              <a:off x="3600" y="1152"/>
              <a:ext cx="336" cy="186"/>
            </a:xfrm>
            <a:prstGeom prst="rect">
              <a:avLst/>
            </a:prstGeom>
            <a:noFill/>
            <a:ln w="12700">
              <a:noFill/>
              <a:miter lim="800000"/>
            </a:ln>
            <a:effectLst/>
          </p:spPr>
          <p:txBody>
            <a:bodyPr lIns="63500" tIns="25400" rIns="63500" bIns="25400">
              <a:spAutoFit/>
            </a:bodyPr>
            <a:lstStyle/>
            <a:p>
              <a:pPr algn="ctr"/>
              <a:r>
                <a:rPr lang="en-US" sz="1600"/>
                <a:t>5</a:t>
              </a:r>
              <a:endParaRPr lang="en-US" sz="1600"/>
            </a:p>
          </p:txBody>
        </p:sp>
      </p:grpSp>
      <p:grpSp>
        <p:nvGrpSpPr>
          <p:cNvPr id="7" name="Group 38"/>
          <p:cNvGrpSpPr/>
          <p:nvPr/>
        </p:nvGrpSpPr>
        <p:grpSpPr bwMode="auto">
          <a:xfrm>
            <a:off x="5715000" y="2667000"/>
            <a:ext cx="533400" cy="457200"/>
            <a:chOff x="4896" y="1200"/>
            <a:chExt cx="336" cy="288"/>
          </a:xfrm>
        </p:grpSpPr>
        <p:sp>
          <p:nvSpPr>
            <p:cNvPr id="578599" name="Line 39"/>
            <p:cNvSpPr>
              <a:spLocks noChangeShapeType="1"/>
            </p:cNvSpPr>
            <p:nvPr/>
          </p:nvSpPr>
          <p:spPr bwMode="auto">
            <a:xfrm flipH="1">
              <a:off x="4992" y="1344"/>
              <a:ext cx="48" cy="144"/>
            </a:xfrm>
            <a:prstGeom prst="line">
              <a:avLst/>
            </a:prstGeom>
            <a:noFill/>
            <a:ln w="28575">
              <a:solidFill>
                <a:schemeClr val="accent1"/>
              </a:solidFill>
              <a:round/>
            </a:ln>
            <a:effectLst/>
          </p:spPr>
          <p:txBody>
            <a:bodyPr/>
            <a:lstStyle/>
            <a:p>
              <a:endParaRPr lang="en-US"/>
            </a:p>
          </p:txBody>
        </p:sp>
        <p:sp>
          <p:nvSpPr>
            <p:cNvPr id="578600" name="Rectangle 40"/>
            <p:cNvSpPr>
              <a:spLocks noChangeArrowheads="1"/>
            </p:cNvSpPr>
            <p:nvPr/>
          </p:nvSpPr>
          <p:spPr bwMode="auto">
            <a:xfrm>
              <a:off x="4896" y="1200"/>
              <a:ext cx="336" cy="186"/>
            </a:xfrm>
            <a:prstGeom prst="rect">
              <a:avLst/>
            </a:prstGeom>
            <a:noFill/>
            <a:ln w="12700">
              <a:noFill/>
              <a:miter lim="800000"/>
            </a:ln>
            <a:effectLst/>
          </p:spPr>
          <p:txBody>
            <a:bodyPr lIns="63500" tIns="25400" rIns="63500" bIns="25400">
              <a:spAutoFit/>
            </a:bodyPr>
            <a:lstStyle/>
            <a:p>
              <a:pPr algn="ctr"/>
              <a:r>
                <a:rPr lang="en-US" sz="1600"/>
                <a:t>32</a:t>
              </a:r>
              <a:endParaRPr lang="en-US" sz="1600"/>
            </a:p>
          </p:txBody>
        </p:sp>
      </p:grpSp>
      <p:sp>
        <p:nvSpPr>
          <p:cNvPr id="578602" name="Rectangle 42"/>
          <p:cNvSpPr>
            <a:spLocks noGrp="1" noChangeArrowheads="1"/>
          </p:cNvSpPr>
          <p:nvPr>
            <p:ph type="body" idx="1"/>
          </p:nvPr>
        </p:nvSpPr>
        <p:spPr>
          <a:xfrm>
            <a:off x="381000" y="892175"/>
            <a:ext cx="7848600" cy="1141413"/>
          </a:xfrm>
          <a:noFill/>
        </p:spPr>
        <p:txBody>
          <a:bodyPr/>
          <a:lstStyle/>
          <a:p>
            <a:pPr marL="342900" indent="-342900"/>
            <a:r>
              <a:rPr lang="en-US"/>
              <a:t>Holds thirty-two 32-bit registers</a:t>
            </a:r>
            <a:endParaRPr lang="en-US"/>
          </a:p>
          <a:p>
            <a:pPr marL="742950" lvl="1" indent="-285750"/>
            <a:r>
              <a:rPr lang="en-US"/>
              <a:t>Two read ports and</a:t>
            </a:r>
            <a:endParaRPr lang="en-US"/>
          </a:p>
          <a:p>
            <a:pPr marL="742950" lvl="1" indent="-285750"/>
            <a:r>
              <a:rPr lang="en-US"/>
              <a:t>One write port</a:t>
            </a:r>
            <a:endParaRPr lang="en-US"/>
          </a:p>
        </p:txBody>
      </p:sp>
      <p:sp>
        <p:nvSpPr>
          <p:cNvPr id="578603" name="Rectangle 43"/>
          <p:cNvSpPr>
            <a:spLocks noChangeArrowheads="1"/>
          </p:cNvSpPr>
          <p:nvPr/>
        </p:nvSpPr>
        <p:spPr bwMode="auto">
          <a:xfrm>
            <a:off x="533400" y="2514600"/>
            <a:ext cx="7848600" cy="3954463"/>
          </a:xfrm>
          <a:prstGeom prst="rect">
            <a:avLst/>
          </a:prstGeom>
          <a:noFill/>
          <a:ln w="12700">
            <a:noFill/>
            <a:miter lim="800000"/>
          </a:ln>
          <a:effectLst/>
        </p:spPr>
        <p:txBody>
          <a:bodyPr lIns="63500" tIns="25400" rIns="63500" bIns="25400">
            <a:spAutoFit/>
          </a:bodyPr>
          <a:lstStyle/>
          <a:p>
            <a:pPr marL="342900" indent="-342900">
              <a:lnSpc>
                <a:spcPct val="95000"/>
              </a:lnSpc>
              <a:spcBef>
                <a:spcPct val="30000"/>
              </a:spcBef>
              <a:buClr>
                <a:schemeClr val="accent1"/>
              </a:buClr>
              <a:buSzPct val="75000"/>
              <a:buFont typeface="Wingdings" panose="05000000000000000000" pitchFamily="2" charset="2"/>
              <a:buChar char="q"/>
            </a:pPr>
            <a:r>
              <a:rPr lang="en-US" sz="2400">
                <a:solidFill>
                  <a:schemeClr val="tx1"/>
                </a:solidFill>
              </a:rPr>
              <a:t>Registers are</a:t>
            </a:r>
            <a:endParaRPr lang="en-US" sz="2400">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en-US" sz="2000"/>
              <a:t>Faster</a:t>
            </a:r>
            <a:r>
              <a:rPr lang="en-US" sz="2000">
                <a:solidFill>
                  <a:schemeClr val="tx1"/>
                </a:solidFill>
              </a:rPr>
              <a:t> than main memory</a:t>
            </a:r>
            <a:endParaRPr lang="en-US" sz="2000">
              <a:solidFill>
                <a:schemeClr val="tx1"/>
              </a:solidFill>
            </a:endParaRPr>
          </a:p>
          <a:p>
            <a:pPr marL="1143000" lvl="2" indent="-228600">
              <a:lnSpc>
                <a:spcPct val="95000"/>
              </a:lnSpc>
              <a:spcBef>
                <a:spcPct val="30000"/>
              </a:spcBef>
              <a:buClr>
                <a:schemeClr val="accent1"/>
              </a:buClr>
              <a:buSzPct val="100000"/>
              <a:buFontTx/>
              <a:buChar char="-"/>
            </a:pPr>
            <a:r>
              <a:rPr lang="en-US">
                <a:solidFill>
                  <a:schemeClr val="tx1"/>
                </a:solidFill>
              </a:rPr>
              <a:t>But register files with more locations                                            are slower (e.g., a 64 word file could                                              be as much as 50% slower than a 32 word file)</a:t>
            </a:r>
            <a:endParaRPr lang="en-US">
              <a:solidFill>
                <a:schemeClr val="tx1"/>
              </a:solidFill>
            </a:endParaRPr>
          </a:p>
          <a:p>
            <a:pPr marL="1143000" lvl="2" indent="-228600">
              <a:lnSpc>
                <a:spcPct val="95000"/>
              </a:lnSpc>
              <a:spcBef>
                <a:spcPct val="30000"/>
              </a:spcBef>
              <a:buClr>
                <a:schemeClr val="accent1"/>
              </a:buClr>
              <a:buSzPct val="100000"/>
              <a:buFontTx/>
              <a:buChar char="-"/>
            </a:pPr>
            <a:r>
              <a:rPr lang="en-US">
                <a:solidFill>
                  <a:schemeClr val="tx1"/>
                </a:solidFill>
              </a:rPr>
              <a:t>Read/write port increase impacts speed quadratically</a:t>
            </a:r>
            <a:endParaRPr lang="en-US">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en-US" sz="2000">
                <a:solidFill>
                  <a:schemeClr val="tx1"/>
                </a:solidFill>
              </a:rPr>
              <a:t>Easier for a compiler to use</a:t>
            </a:r>
            <a:endParaRPr lang="en-US" sz="2000">
              <a:solidFill>
                <a:schemeClr val="tx1"/>
              </a:solidFill>
            </a:endParaRPr>
          </a:p>
          <a:p>
            <a:pPr marL="1143000" lvl="2" indent="-228600">
              <a:lnSpc>
                <a:spcPct val="95000"/>
              </a:lnSpc>
              <a:spcBef>
                <a:spcPct val="30000"/>
              </a:spcBef>
              <a:buClr>
                <a:schemeClr val="accent1"/>
              </a:buClr>
              <a:buSzPct val="100000"/>
              <a:buFontTx/>
              <a:buChar char="-"/>
            </a:pPr>
            <a:r>
              <a:rPr lang="en-US">
                <a:solidFill>
                  <a:schemeClr val="tx1"/>
                </a:solidFill>
              </a:rPr>
              <a:t>e.g., (A*B) – (C*D) – (E*F) can do multiplies in any order vs. stack</a:t>
            </a:r>
            <a:endParaRPr lang="en-US">
              <a:solidFill>
                <a:schemeClr val="tx1"/>
              </a:solidFill>
            </a:endParaRPr>
          </a:p>
          <a:p>
            <a:pPr marL="742950" lvl="1" indent="-285750">
              <a:lnSpc>
                <a:spcPct val="95000"/>
              </a:lnSpc>
              <a:spcBef>
                <a:spcPct val="30000"/>
              </a:spcBef>
              <a:buClr>
                <a:schemeClr val="accent1"/>
              </a:buClr>
              <a:buSzPct val="75000"/>
              <a:buFont typeface="Monotype Sorts" pitchFamily="2" charset="2"/>
              <a:buChar char="l"/>
            </a:pPr>
            <a:r>
              <a:rPr lang="en-US" sz="2000">
                <a:solidFill>
                  <a:schemeClr val="tx1"/>
                </a:solidFill>
              </a:rPr>
              <a:t>Can hold variables so that</a:t>
            </a:r>
            <a:endParaRPr lang="en-US" sz="2000" b="1">
              <a:solidFill>
                <a:schemeClr val="tx1"/>
              </a:solidFill>
            </a:endParaRPr>
          </a:p>
          <a:p>
            <a:pPr marL="1143000" lvl="2" indent="-228600">
              <a:lnSpc>
                <a:spcPct val="95000"/>
              </a:lnSpc>
              <a:spcBef>
                <a:spcPct val="30000"/>
              </a:spcBef>
              <a:buClr>
                <a:schemeClr val="accent1"/>
              </a:buClr>
              <a:buSzPct val="100000"/>
              <a:buFontTx/>
              <a:buChar char="-"/>
            </a:pPr>
            <a:r>
              <a:rPr lang="en-US">
                <a:solidFill>
                  <a:schemeClr val="tx1"/>
                </a:solidFill>
              </a:rPr>
              <a:t>code density improves (since register are named with fewer bits than a memory location)</a:t>
            </a:r>
            <a:r>
              <a:rPr lang="en-US" b="1">
                <a:solidFill>
                  <a:schemeClr val="tx1"/>
                </a:solidFill>
              </a:rPr>
              <a:t> </a:t>
            </a:r>
            <a:endParaRPr lang="en-US">
              <a:solidFill>
                <a:schemeClr val="tx1"/>
              </a:solidFill>
            </a:endParaRPr>
          </a:p>
        </p:txBody>
      </p:sp>
      <p:sp>
        <p:nvSpPr>
          <p:cNvPr id="578604" name="Rectangle 44"/>
          <p:cNvSpPr>
            <a:spLocks noChangeArrowheads="1"/>
          </p:cNvSpPr>
          <p:nvPr/>
        </p:nvSpPr>
        <p:spPr bwMode="auto">
          <a:xfrm>
            <a:off x="6705600" y="3505200"/>
            <a:ext cx="1600200" cy="284163"/>
          </a:xfrm>
          <a:prstGeom prst="rect">
            <a:avLst/>
          </a:prstGeom>
          <a:noFill/>
          <a:ln w="12700">
            <a:noFill/>
            <a:miter lim="800000"/>
          </a:ln>
          <a:effectLst/>
        </p:spPr>
        <p:txBody>
          <a:bodyPr lIns="63500" tIns="25400" rIns="63500" bIns="25400">
            <a:spAutoFit/>
          </a:bodyPr>
          <a:lstStyle/>
          <a:p>
            <a:pPr algn="ctr">
              <a:lnSpc>
                <a:spcPct val="85000"/>
              </a:lnSpc>
            </a:pPr>
            <a:r>
              <a:rPr lang="en-US">
                <a:solidFill>
                  <a:schemeClr val="tx1"/>
                </a:solidFill>
              </a:rPr>
              <a:t>write control</a:t>
            </a:r>
            <a:endParaRPr lang="en-US">
              <a:solidFill>
                <a:schemeClr val="tx1"/>
              </a:solidFill>
            </a:endParaRPr>
          </a:p>
        </p:txBody>
      </p:sp>
      <p:sp>
        <p:nvSpPr>
          <p:cNvPr id="578605" name="Line 45"/>
          <p:cNvSpPr>
            <a:spLocks noChangeShapeType="1"/>
          </p:cNvSpPr>
          <p:nvPr/>
        </p:nvSpPr>
        <p:spPr bwMode="auto">
          <a:xfrm flipV="1">
            <a:off x="7162800" y="3200400"/>
            <a:ext cx="0" cy="304800"/>
          </a:xfrm>
          <a:prstGeom prst="line">
            <a:avLst/>
          </a:prstGeom>
          <a:noFill/>
          <a:ln w="12700">
            <a:solidFill>
              <a:schemeClr val="tx1"/>
            </a:solidFill>
            <a:rou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8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t>Aside:  MIPS Register Convention</a:t>
            </a:r>
            <a:endParaRPr lang="en-US"/>
          </a:p>
        </p:txBody>
      </p:sp>
      <p:graphicFrame>
        <p:nvGraphicFramePr>
          <p:cNvPr id="747611" name="Group 91"/>
          <p:cNvGraphicFramePr>
            <a:graphicFrameLocks noGrp="1"/>
          </p:cNvGraphicFramePr>
          <p:nvPr>
            <p:ph type="tbl" idx="1"/>
          </p:nvPr>
        </p:nvGraphicFramePr>
        <p:xfrm>
          <a:off x="685800" y="990600"/>
          <a:ext cx="7848600" cy="5376672"/>
        </p:xfrm>
        <a:graphic>
          <a:graphicData uri="http://schemas.openxmlformats.org/drawingml/2006/table">
            <a:tbl>
              <a:tblPr/>
              <a:tblGrid>
                <a:gridCol w="1524000"/>
                <a:gridCol w="1447800"/>
                <a:gridCol w="3352800"/>
                <a:gridCol w="1524000"/>
              </a:tblGrid>
              <a:tr h="2174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rPr>
                        <a:t>Name</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rPr>
                        <a:t>Register Number</a:t>
                      </a:r>
                      <a:endParaRPr kumimoji="0" lang="en-US" sz="2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rPr>
                        <a:t>Usage</a:t>
                      </a:r>
                      <a:endParaRPr kumimoji="0" lang="en-US" sz="2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rPr>
                        <a:t>Preserve on call?</a:t>
                      </a:r>
                      <a:endParaRPr kumimoji="0" lang="en-US" sz="2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$zero</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constant 0 (</a:t>
                      </a:r>
                      <a:r>
                        <a:rPr kumimoji="0" lang="en-US" sz="2400" b="0" i="0" u="none" strike="noStrike" cap="none" normalizeH="0" baseline="0" smtClean="0">
                          <a:ln>
                            <a:noFill/>
                          </a:ln>
                          <a:solidFill>
                            <a:schemeClr val="accent2"/>
                          </a:solidFill>
                          <a:effectLst/>
                          <a:latin typeface="Arial" panose="020B0604020202020204" pitchFamily="34" charset="0"/>
                        </a:rPr>
                        <a:t>hardware</a:t>
                      </a:r>
                      <a:r>
                        <a:rPr kumimoji="0" lang="en-US" sz="2400" b="0" i="0" u="none" strike="noStrike" cap="none" normalizeH="0" baseline="0" smtClean="0">
                          <a:ln>
                            <a:noFill/>
                          </a:ln>
                          <a:solidFill>
                            <a:schemeClr val="tx1"/>
                          </a:solidFill>
                          <a:effectLst/>
                          <a:latin typeface="Arial" panose="020B0604020202020204" pitchFamily="34"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n.a.</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$at</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reserved</a:t>
                      </a:r>
                      <a:r>
                        <a:rPr kumimoji="0" lang="en-US" sz="2400" b="0" i="0" u="none" strike="noStrike" cap="none" normalizeH="0" baseline="0" smtClean="0">
                          <a:ln>
                            <a:noFill/>
                          </a:ln>
                          <a:solidFill>
                            <a:schemeClr val="tx1"/>
                          </a:solidFill>
                          <a:effectLst/>
                          <a:latin typeface="Arial" panose="020B0604020202020204" pitchFamily="34" charset="0"/>
                        </a:rPr>
                        <a:t> for assembler</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n.a.</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$v0 - $v1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returned values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no</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$a0 - $a3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arguments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$t0 - $t7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8-15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temporaries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no</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$s0 - $s7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16-23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saved values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$t8 - $t9</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24-25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temporaries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no</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$gp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28</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global pointer</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$sp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29</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stack pointer</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$fp</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frame pointer</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$ra</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return addr (</a:t>
                      </a:r>
                      <a:r>
                        <a:rPr kumimoji="0" lang="en-US" sz="2400" b="0" i="0" u="none" strike="noStrike" cap="none" normalizeH="0" baseline="0" smtClean="0">
                          <a:ln>
                            <a:noFill/>
                          </a:ln>
                          <a:solidFill>
                            <a:schemeClr val="accent2"/>
                          </a:solidFill>
                          <a:effectLst/>
                          <a:latin typeface="Arial" panose="020B0604020202020204" pitchFamily="34" charset="0"/>
                        </a:rPr>
                        <a:t>hardware</a:t>
                      </a:r>
                      <a:r>
                        <a:rPr kumimoji="0" lang="en-US" sz="2400" b="0" i="0" u="none" strike="noStrike" cap="none" normalizeH="0" baseline="0" smtClean="0">
                          <a:ln>
                            <a:noFill/>
                          </a:ln>
                          <a:solidFill>
                            <a:schemeClr val="tx1"/>
                          </a:solidFill>
                          <a:effectLst/>
                          <a:latin typeface="Arial" panose="020B0604020202020204" pitchFamily="34"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sz="2400" b="0" i="0" u="none" strike="noStrike" cap="none" normalizeH="0" baseline="0" smtClean="0">
                          <a:ln>
                            <a:noFill/>
                          </a:ln>
                          <a:solidFill>
                            <a:schemeClr val="accent1"/>
                          </a:solidFill>
                          <a:effectLst/>
                          <a:latin typeface="Arial" panose="020B0604020202020204" pitchFamily="34" charset="0"/>
                        </a:rPr>
                        <a:t>yes</a:t>
                      </a:r>
                      <a:endParaRPr kumimoji="0" lang="en-US" sz="2400" b="0" i="0" u="none" strike="noStrike" cap="none" normalizeH="0" baseline="0" smtClean="0">
                        <a:ln>
                          <a:noFill/>
                        </a:ln>
                        <a:solidFill>
                          <a:schemeClr val="accent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533400" y="304800"/>
            <a:ext cx="7924800" cy="422275"/>
          </a:xfrm>
        </p:spPr>
        <p:txBody>
          <a:bodyPr/>
          <a:lstStyle/>
          <a:p>
            <a:r>
              <a:rPr lang="en-US"/>
              <a:t>MIPS Memory Access Instructions</a:t>
            </a:r>
            <a:endParaRPr lang="en-US"/>
          </a:p>
        </p:txBody>
      </p:sp>
      <p:sp>
        <p:nvSpPr>
          <p:cNvPr id="585731" name="Rectangle 3"/>
          <p:cNvSpPr>
            <a:spLocks noGrp="1" noChangeArrowheads="1"/>
          </p:cNvSpPr>
          <p:nvPr>
            <p:ph type="body" idx="1"/>
          </p:nvPr>
        </p:nvSpPr>
        <p:spPr>
          <a:xfrm>
            <a:off x="533400" y="914400"/>
            <a:ext cx="8229600" cy="2765885"/>
          </a:xfrm>
        </p:spPr>
        <p:txBody>
          <a:bodyPr/>
          <a:lstStyle/>
          <a:p>
            <a:r>
              <a:rPr lang="en-US" dirty="0"/>
              <a:t>MIPS has two basic </a:t>
            </a:r>
            <a:r>
              <a:rPr lang="en-US" dirty="0">
                <a:solidFill>
                  <a:schemeClr val="accent1"/>
                </a:solidFill>
              </a:rPr>
              <a:t>data transfer</a:t>
            </a:r>
            <a:r>
              <a:rPr lang="en-US" dirty="0"/>
              <a:t> instructions for accessing memory</a:t>
            </a:r>
            <a:endParaRPr lang="en-US" dirty="0"/>
          </a:p>
          <a:p>
            <a:pPr algn="ctr">
              <a:buFont typeface="Wingdings" panose="05000000000000000000" pitchFamily="2" charset="2"/>
              <a:buNone/>
            </a:pPr>
            <a:r>
              <a:rPr lang="en-US" dirty="0" err="1" smtClean="0">
                <a:latin typeface="Courier New" panose="02070309020205020404" pitchFamily="49" charset="0"/>
              </a:rPr>
              <a:t>lw</a:t>
            </a:r>
            <a:r>
              <a:rPr lang="en-US" dirty="0">
                <a:latin typeface="Courier New" panose="02070309020205020404" pitchFamily="49" charset="0"/>
              </a:rPr>
              <a:t>	$t0, 4($s3)  #load word from </a:t>
            </a:r>
            <a:r>
              <a:rPr lang="en-US" dirty="0" smtClean="0">
                <a:latin typeface="Courier New" panose="02070309020205020404" pitchFamily="49" charset="0"/>
              </a:rPr>
              <a:t>memory</a:t>
            </a:r>
            <a:endParaRPr lang="en-US" dirty="0" smtClean="0">
              <a:latin typeface="Courier New" panose="02070309020205020404" pitchFamily="49" charset="0"/>
            </a:endParaRPr>
          </a:p>
          <a:p>
            <a:pPr algn="ctr">
              <a:buFont typeface="Wingdings" panose="05000000000000000000" pitchFamily="2" charset="2"/>
              <a:buNone/>
            </a:pPr>
            <a:r>
              <a:rPr lang="en-US" dirty="0" err="1" smtClean="0">
                <a:latin typeface="Courier New" panose="02070309020205020404" pitchFamily="49" charset="0"/>
              </a:rPr>
              <a:t>sw</a:t>
            </a:r>
            <a:r>
              <a:rPr lang="en-US" dirty="0">
                <a:latin typeface="Courier New" panose="02070309020205020404" pitchFamily="49" charset="0"/>
              </a:rPr>
              <a:t>	$t0, 8($s3)  #store word to memory</a:t>
            </a:r>
            <a:endParaRPr lang="en-US" dirty="0">
              <a:latin typeface="Courier New" panose="02070309020205020404" pitchFamily="49" charset="0"/>
            </a:endParaRPr>
          </a:p>
          <a:p>
            <a:r>
              <a:rPr lang="en-US" dirty="0"/>
              <a:t>The data is loaded into (</a:t>
            </a:r>
            <a:r>
              <a:rPr lang="en-US" dirty="0" err="1"/>
              <a:t>lw</a:t>
            </a:r>
            <a:r>
              <a:rPr lang="en-US" dirty="0"/>
              <a:t>) or stored from (</a:t>
            </a:r>
            <a:r>
              <a:rPr lang="en-US" dirty="0" err="1"/>
              <a:t>sw</a:t>
            </a:r>
            <a:r>
              <a:rPr lang="en-US" dirty="0"/>
              <a:t>) a register in the register file – a 5 bit </a:t>
            </a:r>
            <a:r>
              <a:rPr lang="en-US" dirty="0" smtClean="0"/>
              <a:t>address</a:t>
            </a:r>
            <a:endParaRPr lang="en-US" dirty="0"/>
          </a:p>
        </p:txBody>
      </p:sp>
      <p:sp>
        <p:nvSpPr>
          <p:cNvPr id="4" name="Rectangle 3"/>
          <p:cNvSpPr txBox="1">
            <a:spLocks noChangeArrowheads="1"/>
          </p:cNvSpPr>
          <p:nvPr/>
        </p:nvSpPr>
        <p:spPr bwMode="auto">
          <a:xfrm>
            <a:off x="457200" y="4114800"/>
            <a:ext cx="8229600" cy="1956433"/>
          </a:xfrm>
          <a:prstGeom prst="rect">
            <a:avLst/>
          </a:prstGeom>
          <a:noFill/>
          <a:ln w="12700">
            <a:noFill/>
            <a:miter lim="800000"/>
          </a:ln>
        </p:spPr>
        <p:txBody>
          <a:bodyPr vert="horz" wrap="square" lIns="63500" tIns="25400" rIns="63500" bIns="25400" numCol="1" anchor="t" anchorCtr="0" compatLnSpc="1">
            <a:spAutoFit/>
          </a:bodyPr>
          <a:lstStyle/>
          <a:p>
            <a:pPr marL="287655" marR="0" lvl="0" indent="-287655"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memory address – a 32 bit address – is formed by adding the contents of the </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base address</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register</a:t>
            </a:r>
            <a:r>
              <a:rPr kumimoji="0" lang="en-US" sz="2400" b="0" i="0" u="none" strike="noStrike" kern="0" cap="none" spc="0" normalizeH="0" baseline="0" noProof="0" dirty="0" smtClean="0">
                <a:ln>
                  <a:noFill/>
                </a:ln>
                <a:solidFill>
                  <a:schemeClr val="tx1"/>
                </a:solidFill>
                <a:effectLst/>
                <a:uLnTx/>
                <a:uFillTx/>
                <a:latin typeface="+mn-lt"/>
                <a:ea typeface="+mn-ea"/>
                <a:cs typeface="+mn-cs"/>
              </a:rPr>
              <a:t> to the </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offset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value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680" marR="0" lvl="1" indent="-246380"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defRPr/>
            </a:pPr>
            <a:r>
              <a:rPr kumimoji="0" lang="en-US" sz="2000" b="0" i="0" u="none" strike="noStrike" kern="0" cap="none" spc="0" normalizeH="0" baseline="0" noProof="0" dirty="0" smtClean="0">
                <a:ln>
                  <a:noFill/>
                </a:ln>
                <a:solidFill>
                  <a:schemeClr val="tx1"/>
                </a:solidFill>
                <a:effectLst/>
                <a:uLnTx/>
                <a:uFillTx/>
                <a:latin typeface="+mn-lt"/>
              </a:rPr>
              <a:t>A 16-bit field meaning access is limited to memory locations within a region of </a:t>
            </a:r>
            <a:r>
              <a:rPr kumimoji="0" lang="en-US" sz="2000" b="0" i="0" u="none" strike="noStrike" kern="0" cap="none" spc="0" normalizeH="0" baseline="0" noProof="0" dirty="0" smtClean="0">
                <a:ln>
                  <a:noFill/>
                </a:ln>
                <a:solidFill>
                  <a:schemeClr val="tx1"/>
                </a:solidFill>
                <a:effectLst/>
                <a:uLnTx/>
                <a:uFillTx/>
                <a:latin typeface="+mn-lt"/>
                <a:sym typeface="Symbol" panose="05050102010706020507" pitchFamily="18" charset="2"/>
              </a:rPr>
              <a:t></a:t>
            </a:r>
            <a:r>
              <a:rPr kumimoji="0" lang="en-US" sz="2000" b="0" i="0" u="none" strike="noStrike" kern="0" cap="none" spc="0" normalizeH="0" baseline="0" noProof="0" dirty="0" smtClean="0">
                <a:ln>
                  <a:noFill/>
                </a:ln>
                <a:solidFill>
                  <a:schemeClr val="tx1"/>
                </a:solidFill>
                <a:effectLst/>
                <a:uLnTx/>
                <a:uFillTx/>
                <a:latin typeface="+mn-lt"/>
              </a:rPr>
              <a:t>2</a:t>
            </a:r>
            <a:r>
              <a:rPr kumimoji="0" lang="en-US" sz="2000" b="0" i="0" u="none" strike="noStrike" kern="0" cap="none" spc="0" normalizeH="0" baseline="30000" noProof="0" dirty="0" smtClean="0">
                <a:ln>
                  <a:noFill/>
                </a:ln>
                <a:solidFill>
                  <a:schemeClr val="tx1"/>
                </a:solidFill>
                <a:effectLst/>
                <a:uLnTx/>
                <a:uFillTx/>
                <a:latin typeface="+mn-lt"/>
              </a:rPr>
              <a:t>13</a:t>
            </a:r>
            <a:r>
              <a:rPr kumimoji="0" lang="en-US" sz="2000" b="0" i="0" u="none" strike="noStrike" kern="0" cap="none" spc="0" normalizeH="0" baseline="0" noProof="0" dirty="0" smtClean="0">
                <a:ln>
                  <a:noFill/>
                </a:ln>
                <a:solidFill>
                  <a:schemeClr val="tx1"/>
                </a:solidFill>
                <a:effectLst/>
                <a:uLnTx/>
                <a:uFillTx/>
                <a:latin typeface="+mn-lt"/>
              </a:rPr>
              <a:t> or 8,192 words (</a:t>
            </a:r>
            <a:r>
              <a:rPr kumimoji="0" lang="en-US" sz="2000" b="0" i="0" u="none" strike="noStrike" kern="0" cap="none" spc="0" normalizeH="0" baseline="0" noProof="0" dirty="0" smtClean="0">
                <a:ln>
                  <a:noFill/>
                </a:ln>
                <a:solidFill>
                  <a:schemeClr val="tx1"/>
                </a:solidFill>
                <a:effectLst/>
                <a:uLnTx/>
                <a:uFillTx/>
                <a:latin typeface="+mn-lt"/>
                <a:sym typeface="Symbol" panose="05050102010706020507" pitchFamily="18" charset="2"/>
              </a:rPr>
              <a:t></a:t>
            </a:r>
            <a:r>
              <a:rPr kumimoji="0" lang="en-US" sz="2000" b="0" i="0" u="none" strike="noStrike" kern="0" cap="none" spc="0" normalizeH="0" baseline="0" noProof="0" dirty="0" smtClean="0">
                <a:ln>
                  <a:noFill/>
                </a:ln>
                <a:solidFill>
                  <a:schemeClr val="tx1"/>
                </a:solidFill>
                <a:effectLst/>
                <a:uLnTx/>
                <a:uFillTx/>
                <a:latin typeface="+mn-lt"/>
              </a:rPr>
              <a:t>2</a:t>
            </a:r>
            <a:r>
              <a:rPr kumimoji="0" lang="en-US" sz="2000" b="0" i="0" u="none" strike="noStrike" kern="0" cap="none" spc="0" normalizeH="0" baseline="30000" noProof="0" dirty="0" smtClean="0">
                <a:ln>
                  <a:noFill/>
                </a:ln>
                <a:solidFill>
                  <a:schemeClr val="tx1"/>
                </a:solidFill>
                <a:effectLst/>
                <a:uLnTx/>
                <a:uFillTx/>
                <a:latin typeface="+mn-lt"/>
              </a:rPr>
              <a:t>15</a:t>
            </a:r>
            <a:r>
              <a:rPr kumimoji="0" lang="en-US" sz="2000" b="0" i="0" u="none" strike="noStrike" kern="0" cap="none" spc="0" normalizeH="0" baseline="0" noProof="0" dirty="0" smtClean="0">
                <a:ln>
                  <a:noFill/>
                </a:ln>
                <a:solidFill>
                  <a:schemeClr val="tx1"/>
                </a:solidFill>
                <a:effectLst/>
                <a:uLnTx/>
                <a:uFillTx/>
                <a:latin typeface="+mn-lt"/>
              </a:rPr>
              <a:t> or 32,768 bytes) of the address in the base register</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p="http://schemas.openxmlformats.org/presentationml/2006/main">
  <p:tag name="_INSTRUCTOR VIEW19C14C36-AC8E-43BC-9DB6-C2AAF774C7DC|PANE__TAG" val="_"/>
</p:tagLst>
</file>

<file path=ppt/tags/tag10.xml><?xml version="1.0" encoding="utf-8"?>
<p:tagLst xmlns:p="http://schemas.openxmlformats.org/presentationml/2006/main">
  <p:tag name="_INSTRUCTOR VIEW19C14C36-AC8E-43BC-9DB6-C2AAF774C7DC|PANE__TAG" val="_"/>
</p:tagLst>
</file>

<file path=ppt/tags/tag11.xml><?xml version="1.0" encoding="utf-8"?>
<p:tagLst xmlns:p="http://schemas.openxmlformats.org/presentationml/2006/main">
  <p:tag name="_INSTRUCTOR VIEW19C14C36-AC8E-43BC-9DB6-C2AAF774C7DC|PANE__TAG" val="_"/>
</p:tagLst>
</file>

<file path=ppt/tags/tag12.xml><?xml version="1.0" encoding="utf-8"?>
<p:tagLst xmlns:p="http://schemas.openxmlformats.org/presentationml/2006/main">
  <p:tag name="_INSTRUCTOR VIEW19C14C36-AC8E-43BC-9DB6-C2AAF774C7DC|PANE__TAG" val="_"/>
</p:tagLst>
</file>

<file path=ppt/tags/tag13.xml><?xml version="1.0" encoding="utf-8"?>
<p:tagLst xmlns:p="http://schemas.openxmlformats.org/presentationml/2006/main">
  <p:tag name="_INSTRUCTOR VIEW19C14C36-AC8E-43BC-9DB6-C2AAF774C7DC|PANE__TAG" val="_"/>
</p:tagLst>
</file>

<file path=ppt/tags/tag14.xml><?xml version="1.0" encoding="utf-8"?>
<p:tagLst xmlns:p="http://schemas.openxmlformats.org/presentationml/2006/main">
  <p:tag name="_INSTRUCTOR VIEW19C14C36-AC8E-43BC-9DB6-C2AAF774C7DC|PANE__TAG" val="_"/>
</p:tagLst>
</file>

<file path=ppt/tags/tag15.xml><?xml version="1.0" encoding="utf-8"?>
<p:tagLst xmlns:p="http://schemas.openxmlformats.org/presentationml/2006/main">
  <p:tag name="_INSTRUCTOR VIEW19C14C36-AC8E-43BC-9DB6-C2AAF774C7DC|PANE__TAG" val="_"/>
</p:tagLst>
</file>

<file path=ppt/tags/tag16.xml><?xml version="1.0" encoding="utf-8"?>
<p:tagLst xmlns:p="http://schemas.openxmlformats.org/presentationml/2006/main">
  <p:tag name="_INSTRUCTOR VIEW19C14C36-AC8E-43BC-9DB6-C2AAF774C7DC|PANE__TAG" val="_"/>
</p:tagLst>
</file>

<file path=ppt/tags/tag17.xml><?xml version="1.0" encoding="utf-8"?>
<p:tagLst xmlns:p="http://schemas.openxmlformats.org/presentationml/2006/main">
  <p:tag name="_INSTRUCTOR VIEW19C14C36-AC8E-43BC-9DB6-C2AAF774C7DC|PANE__TAG" val="_"/>
</p:tagLst>
</file>

<file path=ppt/tags/tag18.xml><?xml version="1.0" encoding="utf-8"?>
<p:tagLst xmlns:p="http://schemas.openxmlformats.org/presentationml/2006/main">
  <p:tag name="_INSTRUCTOR VIEW19C14C36-AC8E-43BC-9DB6-C2AAF774C7DC|PANE__TAG" val="_"/>
</p:tagLst>
</file>

<file path=ppt/tags/tag19.xml><?xml version="1.0" encoding="utf-8"?>
<p:tagLst xmlns:p="http://schemas.openxmlformats.org/presentationml/2006/main">
  <p:tag name="_INSTRUCTOR VIEW19C14C36-AC8E-43BC-9DB6-C2AAF774C7DC|PANE__TAG" val="_"/>
</p:tagLst>
</file>

<file path=ppt/tags/tag2.xml><?xml version="1.0" encoding="utf-8"?>
<p:tagLst xmlns:p="http://schemas.openxmlformats.org/presentationml/2006/main">
  <p:tag name="_INSTRUCTOR VIEW19C14C36-AC8E-43BC-9DB6-C2AAF774C7DC|PANE__TAG" val="_"/>
</p:tagLst>
</file>

<file path=ppt/tags/tag20.xml><?xml version="1.0" encoding="utf-8"?>
<p:tagLst xmlns:p="http://schemas.openxmlformats.org/presentationml/2006/main">
  <p:tag name="_INSTRUCTOR VIEW19C14C36-AC8E-43BC-9DB6-C2AAF774C7DC|PANE__TAG" val="_"/>
</p:tagLst>
</file>

<file path=ppt/tags/tag21.xml><?xml version="1.0" encoding="utf-8"?>
<p:tagLst xmlns:p="http://schemas.openxmlformats.org/presentationml/2006/main">
  <p:tag name="_INSTRUCTOR VIEW19C14C36-AC8E-43BC-9DB6-C2AAF774C7DC|PANE__TAG" val="_"/>
</p:tagLst>
</file>

<file path=ppt/tags/tag22.xml><?xml version="1.0" encoding="utf-8"?>
<p:tagLst xmlns:p="http://schemas.openxmlformats.org/presentationml/2006/main">
  <p:tag name="_INSTRUCTOR VIEW19C14C36-AC8E-43BC-9DB6-C2AAF774C7DC|PANE__TAG" val="_"/>
</p:tagLst>
</file>

<file path=ppt/tags/tag3.xml><?xml version="1.0" encoding="utf-8"?>
<p:tagLst xmlns:p="http://schemas.openxmlformats.org/presentationml/2006/main">
  <p:tag name="_INSTRUCTOR VIEW19C14C36-AC8E-43BC-9DB6-C2AAF774C7DC|PANE__TAG" val="_"/>
</p:tagLst>
</file>

<file path=ppt/tags/tag4.xml><?xml version="1.0" encoding="utf-8"?>
<p:tagLst xmlns:p="http://schemas.openxmlformats.org/presentationml/2006/main">
  <p:tag name="_INSTRUCTOR VIEW19C14C36-AC8E-43BC-9DB6-C2AAF774C7DC|PANE__TAG" val="_"/>
</p:tagLst>
</file>

<file path=ppt/tags/tag5.xml><?xml version="1.0" encoding="utf-8"?>
<p:tagLst xmlns:p="http://schemas.openxmlformats.org/presentationml/2006/main">
  <p:tag name="_INSTRUCTOR VIEW19C14C36-AC8E-43BC-9DB6-C2AAF774C7DC|PANE__TAG" val="_"/>
</p:tagLst>
</file>

<file path=ppt/tags/tag6.xml><?xml version="1.0" encoding="utf-8"?>
<p:tagLst xmlns:p="http://schemas.openxmlformats.org/presentationml/2006/main">
  <p:tag name="_INSTRUCTOR VIEW19C14C36-AC8E-43BC-9DB6-C2AAF774C7DC|PANE__TAG" val="_"/>
</p:tagLst>
</file>

<file path=ppt/tags/tag7.xml><?xml version="1.0" encoding="utf-8"?>
<p:tagLst xmlns:p="http://schemas.openxmlformats.org/presentationml/2006/main">
  <p:tag name="_INSTRUCTOR VIEW19C14C36-AC8E-43BC-9DB6-C2AAF774C7DC|PANE__TAG" val="_"/>
</p:tagLst>
</file>

<file path=ppt/tags/tag8.xml><?xml version="1.0" encoding="utf-8"?>
<p:tagLst xmlns:p="http://schemas.openxmlformats.org/presentationml/2006/main">
  <p:tag name="_INSTRUCTOR VIEW19C14C36-AC8E-43BC-9DB6-C2AAF774C7DC|PANE__TAG" val="_"/>
</p:tagLst>
</file>

<file path=ppt/tags/tag9.xml><?xml version="1.0" encoding="utf-8"?>
<p:tagLst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16992</Words>
  <Application>WPS 演示</Application>
  <PresentationFormat>信纸(8.5x11 英寸)</PresentationFormat>
  <Paragraphs>1288</Paragraphs>
  <Slides>39</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宋体</vt:lpstr>
      <vt:lpstr>Wingdings</vt:lpstr>
      <vt:lpstr>Monotype Sorts</vt:lpstr>
      <vt:lpstr>Times New Roman</vt:lpstr>
      <vt:lpstr>Wingdings</vt:lpstr>
      <vt:lpstr>Courier New</vt:lpstr>
      <vt:lpstr>Symbol</vt:lpstr>
      <vt:lpstr>微软雅黑</vt:lpstr>
      <vt:lpstr>Arial Unicode MS</vt:lpstr>
      <vt:lpstr>Calibri</vt:lpstr>
      <vt:lpstr>mjicse431</vt:lpstr>
      <vt:lpstr>Computer Architecture   Chapter 2: Instructions:   Language of the Computer</vt:lpstr>
      <vt:lpstr>Two Key Principles of Machine Design</vt:lpstr>
      <vt:lpstr>MIPS-32 ISA</vt:lpstr>
      <vt:lpstr>MIPS (RISC) Design Principles</vt:lpstr>
      <vt:lpstr>MIPS Arithmetic Instructions</vt:lpstr>
      <vt:lpstr>MIPS Instruction Fields</vt:lpstr>
      <vt:lpstr>MIPS Register File</vt:lpstr>
      <vt:lpstr>Aside:  MIPS Register Convention</vt:lpstr>
      <vt:lpstr>MIPS Memory Access Instructions</vt:lpstr>
      <vt:lpstr>Machine Language - Load Instruction</vt:lpstr>
      <vt:lpstr>Byte Addresses</vt:lpstr>
      <vt:lpstr>Aside: Loading and Storing Bytes</vt:lpstr>
      <vt:lpstr>MIPS Immediate Instructions</vt:lpstr>
      <vt:lpstr>Aside:  How About Larger Constants?</vt:lpstr>
      <vt:lpstr>Review:  Unsigned Binary Representation</vt:lpstr>
      <vt:lpstr>Review:  Signed Binary Representation</vt:lpstr>
      <vt:lpstr>MIPS Shift Operations</vt:lpstr>
      <vt:lpstr>MIPS Logical Operations</vt:lpstr>
      <vt:lpstr>MIPS Control Flow Instructions</vt:lpstr>
      <vt:lpstr>Specifying Branch Destinations</vt:lpstr>
      <vt:lpstr>In Support of Branch Instructions</vt:lpstr>
      <vt:lpstr>Aside:  More Branch Instructions</vt:lpstr>
      <vt:lpstr>Bounds Check Shortcut</vt:lpstr>
      <vt:lpstr>Other Control Flow Instructions</vt:lpstr>
      <vt:lpstr>Aside:  Branching Far Away</vt:lpstr>
      <vt:lpstr>Instructions for Accessing Procedures</vt:lpstr>
      <vt:lpstr>Six Steps in Execution of a Procedure</vt:lpstr>
      <vt:lpstr>Aside:  Spilling Registers</vt:lpstr>
      <vt:lpstr>Aside:  Allocating Space on the Stack</vt:lpstr>
      <vt:lpstr>Aside:  Allocating Space on the Heap</vt:lpstr>
      <vt:lpstr>MIPS Instruction Classes Distribution</vt:lpstr>
      <vt:lpstr>Atomic Exchange Support</vt:lpstr>
      <vt:lpstr>Automic Exchange with ll and sc</vt:lpstr>
      <vt:lpstr>The C Code Translation Hierarchy</vt:lpstr>
      <vt:lpstr>Compiler Benefits</vt:lpstr>
      <vt:lpstr>The Java Code Translation Hierarchy</vt:lpstr>
      <vt:lpstr>Sorting in C versus Java</vt:lpstr>
      <vt:lpstr>Addressing Modes Illustrated</vt:lpstr>
      <vt:lpstr>MIPS Organization So Far</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creator>Janie Irwin</dc:creator>
  <dc:subject>Lecture 01</dc:subject>
  <cp:lastModifiedBy>汪子凡</cp:lastModifiedBy>
  <cp:revision>327</cp:revision>
  <cp:lastPrinted>1997-08-27T08:28:00Z</cp:lastPrinted>
  <dcterms:created xsi:type="dcterms:W3CDTF">1997-08-19T16:58:00Z</dcterms:created>
  <dcterms:modified xsi:type="dcterms:W3CDTF">2020-04-02T03:27:55Z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