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31"/>
  </p:handoutMasterIdLst>
  <p:sldIdLst>
    <p:sldId id="256" r:id="rId3"/>
    <p:sldId id="395" r:id="rId5"/>
    <p:sldId id="407" r:id="rId6"/>
    <p:sldId id="408" r:id="rId7"/>
    <p:sldId id="409" r:id="rId8"/>
    <p:sldId id="421" r:id="rId9"/>
    <p:sldId id="422" r:id="rId10"/>
    <p:sldId id="423" r:id="rId11"/>
    <p:sldId id="412" r:id="rId12"/>
    <p:sldId id="430" r:id="rId13"/>
    <p:sldId id="413" r:id="rId14"/>
    <p:sldId id="425" r:id="rId15"/>
    <p:sldId id="414" r:id="rId16"/>
    <p:sldId id="432" r:id="rId17"/>
    <p:sldId id="415" r:id="rId18"/>
    <p:sldId id="416" r:id="rId19"/>
    <p:sldId id="427" r:id="rId20"/>
    <p:sldId id="440" r:id="rId21"/>
    <p:sldId id="428" r:id="rId22"/>
    <p:sldId id="436" r:id="rId23"/>
    <p:sldId id="418" r:id="rId24"/>
    <p:sldId id="438" r:id="rId25"/>
    <p:sldId id="429" r:id="rId26"/>
    <p:sldId id="439" r:id="rId27"/>
    <p:sldId id="419" r:id="rId28"/>
    <p:sldId id="420" r:id="rId29"/>
    <p:sldId id="437" r:id="rId30"/>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5pPr>
    <a:lvl6pPr marL="2286000" algn="l" defTabSz="914400" rtl="0" eaLnBrk="1" latinLnBrk="0" hangingPunct="1">
      <a:defRPr kern="1200">
        <a:solidFill>
          <a:schemeClr val="accent1"/>
        </a:solidFill>
        <a:latin typeface="Arial" panose="020B0604020202020204" pitchFamily="34" charset="0"/>
        <a:ea typeface="+mn-ea"/>
        <a:cs typeface="+mn-cs"/>
      </a:defRPr>
    </a:lvl6pPr>
    <a:lvl7pPr marL="2743200" algn="l" defTabSz="914400" rtl="0" eaLnBrk="1" latinLnBrk="0" hangingPunct="1">
      <a:defRPr kern="1200">
        <a:solidFill>
          <a:schemeClr val="accent1"/>
        </a:solidFill>
        <a:latin typeface="Arial" panose="020B0604020202020204" pitchFamily="34" charset="0"/>
        <a:ea typeface="+mn-ea"/>
        <a:cs typeface="+mn-cs"/>
      </a:defRPr>
    </a:lvl7pPr>
    <a:lvl8pPr marL="3200400" algn="l" defTabSz="914400" rtl="0" eaLnBrk="1" latinLnBrk="0" hangingPunct="1">
      <a:defRPr kern="1200">
        <a:solidFill>
          <a:schemeClr val="accent1"/>
        </a:solidFill>
        <a:latin typeface="Arial" panose="020B0604020202020204" pitchFamily="34" charset="0"/>
        <a:ea typeface="+mn-ea"/>
        <a:cs typeface="+mn-cs"/>
      </a:defRPr>
    </a:lvl8pPr>
    <a:lvl9pPr marL="3657600" algn="l" defTabSz="914400" rtl="0" eaLnBrk="1" latinLnBrk="0" hangingPunct="1">
      <a:defRPr kern="1200">
        <a:solidFill>
          <a:schemeClr val="accent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2189" autoAdjust="0"/>
  </p:normalViewPr>
  <p:slideViewPr>
    <p:cSldViewPr>
      <p:cViewPr varScale="1">
        <p:scale>
          <a:sx n="60" d="100"/>
          <a:sy n="60" d="100"/>
        </p:scale>
        <p:origin x="1629" y="47"/>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6350" y="619125"/>
            <a:ext cx="4779963" cy="3584575"/>
          </a:xfrm>
          <a:prstGeom prst="rect">
            <a:avLst/>
          </a:prstGeom>
          <a:noFill/>
          <a:ln w="12700">
            <a:noFill/>
            <a:miter lim="800000"/>
          </a:ln>
        </p:spPr>
      </p:sp>
      <p:sp>
        <p:nvSpPr>
          <p:cNvPr id="2051" name="Rectangle 3"/>
          <p:cNvSpPr>
            <a:spLocks noGrp="1" noChangeArrowheads="1"/>
          </p:cNvSpPr>
          <p:nvPr>
            <p:ph type="body" sz="quarter" idx="3"/>
          </p:nvPr>
        </p:nvSpPr>
        <p:spPr bwMode="auto">
          <a:xfrm>
            <a:off x="550334" y="4558904"/>
            <a:ext cx="6304279" cy="4320540"/>
          </a:xfrm>
          <a:prstGeom prst="rect">
            <a:avLst/>
          </a:prstGeom>
          <a:noFill/>
          <a:ln w="12700">
            <a:solidFill>
              <a:schemeClr val="tx1"/>
            </a:solidFill>
            <a:miter lim="800000"/>
          </a:ln>
          <a:effectLst/>
        </p:spPr>
        <p:txBody>
          <a:bodyPr vert="horz" wrap="square" lIns="97237" tIns="47765" rIns="97237" bIns="47765" numCol="1" anchor="t" anchorCtr="0" compatLnSpc="1"/>
          <a:lstStyle/>
          <a:p>
            <a:pPr lvl="0"/>
            <a:r>
              <a:rPr lang="en-US" noProof="0" smtClean="0"/>
              <a:t>we want this to be in font 11 and justify.</a:t>
            </a:r>
            <a:endParaRPr lang="en-US" noProof="0" smtClean="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body" idx="1"/>
          </p:nvPr>
        </p:nvSpPr>
        <p:spPr>
          <a:xfrm>
            <a:off x="974726" y="4560890"/>
            <a:ext cx="5365750" cy="4321175"/>
          </a:xfrm>
          <a:noFill/>
          <a:ln>
            <a:noFill/>
          </a:ln>
        </p:spPr>
        <p:txBody>
          <a:bodyPr lIns="98217" tIns="48247" rIns="98217" bIns="48247"/>
          <a:lstStyle/>
          <a:p>
            <a:r>
              <a:rPr lang="en-US"/>
              <a:t>Seems odd to me that the machine doesn’t support a double precision dividend in hi || lo but it looks like it doesn’t</a:t>
            </a:r>
            <a:endParaRPr lang="en-US"/>
          </a:p>
        </p:txBody>
      </p:sp>
      <p:sp>
        <p:nvSpPr>
          <p:cNvPr id="924675" name="Rectangle 3"/>
          <p:cNvSpPr>
            <a:spLocks noGrp="1" noRot="1" noChangeAspect="1" noChangeArrowheads="1" noTextEdit="1"/>
          </p:cNvSpPr>
          <p:nvPr>
            <p:ph type="sldImg"/>
          </p:nvPr>
        </p:nvSpPr>
        <p:spPr>
          <a:xfrm>
            <a:off x="1265238" y="727075"/>
            <a:ext cx="4784725" cy="3587750"/>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r>
              <a:rPr lang="en-US"/>
              <a:t>Notice that in scientific notation the mantissa is represented in normalized form (no leading zeros)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p:txBody>
          <a:bodyPr/>
          <a:lstStyle/>
          <a:p>
            <a:r>
              <a:rPr lang="en-US" dirty="0"/>
              <a:t>Book distinguishes between the representation with the hidden bit there – </a:t>
            </a:r>
            <a:r>
              <a:rPr lang="en-US" dirty="0" err="1"/>
              <a:t>significand</a:t>
            </a:r>
            <a:r>
              <a:rPr lang="en-US" dirty="0"/>
              <a:t> (the 24 bit version) , and the one with the hidden bit removed – fraction (the 23 bit version</a:t>
            </a:r>
            <a:r>
              <a:rPr lang="en-US" dirty="0" smtClean="0"/>
              <a:t>)</a:t>
            </a:r>
            <a:endParaRPr lang="en-US" dirty="0" smtClean="0"/>
          </a:p>
          <a:p>
            <a:endParaRPr lang="en-US" dirty="0" smtClean="0"/>
          </a:p>
          <a:p>
            <a:r>
              <a:rPr lang="en-US" dirty="0" smtClean="0"/>
              <a:t>.75 = 0.11</a:t>
            </a:r>
            <a:r>
              <a:rPr lang="en-US" baseline="0" dirty="0" smtClean="0"/>
              <a:t> base 2 = 1.1 and decrement the exponent base 2</a:t>
            </a:r>
            <a:endParaRPr lang="en-US" dirty="0" smtClean="0"/>
          </a:p>
          <a:p>
            <a:endParaRPr lang="en-US" dirty="0" smtClean="0"/>
          </a:p>
          <a:p>
            <a:r>
              <a:rPr lang="en-US" dirty="0" smtClean="0"/>
              <a:t>Excess</a:t>
            </a:r>
            <a:r>
              <a:rPr lang="en-US" baseline="0" dirty="0" smtClean="0"/>
              <a:t> exponents (128 64 32 16   8 4 2 1)</a:t>
            </a:r>
            <a:endParaRPr lang="en-US" baseline="0" dirty="0" smtClean="0"/>
          </a:p>
          <a:p>
            <a:r>
              <a:rPr lang="en-US" baseline="0" dirty="0" smtClean="0"/>
              <a:t>0000 0000  reserved for true zero (with F=0) or </a:t>
            </a:r>
            <a:r>
              <a:rPr lang="en-US" baseline="0" dirty="0" err="1" smtClean="0"/>
              <a:t>denorms</a:t>
            </a:r>
            <a:r>
              <a:rPr lang="en-US" baseline="0" dirty="0" smtClean="0"/>
              <a:t> (with F != 0)</a:t>
            </a:r>
            <a:endParaRPr lang="en-US" baseline="0" dirty="0" smtClean="0"/>
          </a:p>
          <a:p>
            <a:r>
              <a:rPr lang="en-US" baseline="0" dirty="0" smtClean="0"/>
              <a:t>0000 0001  1-127 so -126</a:t>
            </a:r>
            <a:endParaRPr lang="en-US" baseline="0" dirty="0" smtClean="0"/>
          </a:p>
          <a:p>
            <a:r>
              <a:rPr lang="en-US" baseline="0" dirty="0" smtClean="0"/>
              <a:t>0000 0010  2-127 so -125</a:t>
            </a:r>
            <a:endParaRPr lang="en-US" baseline="0" dirty="0" smtClean="0"/>
          </a:p>
          <a:p>
            <a:r>
              <a:rPr lang="en-US" baseline="0" dirty="0" smtClean="0"/>
              <a:t>…</a:t>
            </a:r>
            <a:endParaRPr lang="en-US" baseline="0" dirty="0" smtClean="0"/>
          </a:p>
          <a:p>
            <a:r>
              <a:rPr lang="en-US" baseline="0" dirty="0" smtClean="0"/>
              <a:t>0111 1101  125-127 so -2</a:t>
            </a:r>
            <a:endParaRPr lang="en-US" baseline="0" dirty="0" smtClean="0"/>
          </a:p>
          <a:p>
            <a:r>
              <a:rPr lang="en-US" baseline="0" dirty="0" smtClean="0"/>
              <a:t>0111 1110  126-127 so -1</a:t>
            </a:r>
            <a:endParaRPr lang="en-US" baseline="0" dirty="0" smtClean="0"/>
          </a:p>
          <a:p>
            <a:r>
              <a:rPr lang="en-US" baseline="0" dirty="0" smtClean="0"/>
              <a:t>0111 1111  127-127 so 0 (e.g., so can represent 1 x 2^0 )</a:t>
            </a:r>
            <a:endParaRPr lang="en-US" baseline="0" dirty="0" smtClean="0"/>
          </a:p>
          <a:p>
            <a:r>
              <a:rPr lang="en-US" baseline="0" dirty="0" smtClean="0"/>
              <a:t>1000 0000  128-127 so +1</a:t>
            </a:r>
            <a:endParaRPr lang="en-US" baseline="0" dirty="0" smtClean="0"/>
          </a:p>
          <a:p>
            <a:r>
              <a:rPr lang="en-US" baseline="0" dirty="0" smtClean="0"/>
              <a:t>1000 0001  129-127 so +2</a:t>
            </a:r>
            <a:endParaRPr lang="en-US" baseline="0" dirty="0" smtClean="0"/>
          </a:p>
          <a:p>
            <a:r>
              <a:rPr lang="en-US" baseline="0" dirty="0" smtClean="0"/>
              <a:t>1000 0010  130-127 so +3</a:t>
            </a:r>
            <a:endParaRPr lang="en-US" baseline="0" dirty="0" smtClean="0"/>
          </a:p>
          <a:p>
            <a:r>
              <a:rPr lang="en-US" baseline="0" dirty="0" smtClean="0"/>
              <a:t>…</a:t>
            </a:r>
            <a:endParaRPr lang="en-US" baseline="0" dirty="0" smtClean="0"/>
          </a:p>
          <a:p>
            <a:r>
              <a:rPr lang="en-US" baseline="0" dirty="0" smtClean="0"/>
              <a:t>1111 1110  254-127 so +127</a:t>
            </a:r>
            <a:endParaRPr lang="en-US" baseline="0" dirty="0" smtClean="0"/>
          </a:p>
          <a:p>
            <a:r>
              <a:rPr lang="en-US" baseline="0" dirty="0" smtClean="0"/>
              <a:t>1111 1111  255-127 so +128, but reserved for infinity with F = 0 and NAN with F != 0</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p:txBody>
          <a:bodyPr/>
          <a:lstStyle/>
          <a:p>
            <a:r>
              <a:rPr lang="en-US" dirty="0" smtClean="0"/>
              <a:t>The E notations</a:t>
            </a:r>
            <a:r>
              <a:rPr lang="en-US" baseline="0" dirty="0" smtClean="0"/>
              <a:t> must not be given in bias, but in unsigned binary form in the book?  I decided it was less confusing to give the bias representations (i.e., the unsigned number minus the bias).</a:t>
            </a:r>
            <a:endParaRPr lang="en-US" baseline="0" dirty="0" smtClean="0"/>
          </a:p>
          <a:p>
            <a:endParaRPr lang="en-US" baseline="0" dirty="0" smtClean="0"/>
          </a:p>
          <a:p>
            <a:r>
              <a:rPr lang="en-US" baseline="0" dirty="0" smtClean="0"/>
              <a:t>Note that the # value for </a:t>
            </a:r>
            <a:r>
              <a:rPr lang="en-US" baseline="0" dirty="0" err="1" smtClean="0"/>
              <a:t>denorms</a:t>
            </a:r>
            <a:r>
              <a:rPr lang="en-US" baseline="0" dirty="0" smtClean="0"/>
              <a:t> is interpreted to be -126 to give a smooth </a:t>
            </a:r>
            <a:r>
              <a:rPr lang="en-US" baseline="0" dirty="0" err="1" smtClean="0"/>
              <a:t>transistion</a:t>
            </a:r>
            <a:r>
              <a:rPr lang="en-US" baseline="0" dirty="0" smtClean="0"/>
              <a:t> into the </a:t>
            </a:r>
            <a:r>
              <a:rPr lang="en-US" baseline="0" dirty="0" err="1" smtClean="0"/>
              <a:t>denorm</a:t>
            </a:r>
            <a:r>
              <a:rPr lang="en-US" baseline="0" dirty="0" smtClean="0"/>
              <a:t> space (not as -127)</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p:spPr>
        <p:txBody>
          <a:bodyPr/>
          <a:lstStyle/>
          <a:p>
            <a:r>
              <a:rPr lang="en-US" dirty="0" smtClean="0"/>
              <a:t>Note that the smaller fraction</a:t>
            </a:r>
            <a:r>
              <a:rPr lang="en-US" baseline="0" dirty="0" smtClean="0"/>
              <a:t> is the one shifted (while increasing its exponent until it is equal to the larger exponent)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p:spPr>
        <p:txBody>
          <a:bodyPr/>
          <a:lstStyle/>
          <a:p>
            <a:r>
              <a:rPr lang="en-US" dirty="0" smtClean="0"/>
              <a:t>For lecture</a:t>
            </a:r>
            <a:endParaRPr lang="en-US" dirty="0" smtClean="0"/>
          </a:p>
          <a:p>
            <a:r>
              <a:rPr lang="en-US" dirty="0" smtClean="0"/>
              <a:t>Note that these</a:t>
            </a:r>
            <a:r>
              <a:rPr lang="en-US" baseline="0" dirty="0" smtClean="0"/>
              <a:t> are the same examples as used in the book.  Would be good to use a different example, but I ran out of energy/time to do that.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p:spPr>
        <p:txBody>
          <a:bodyPr/>
          <a:lstStyle/>
          <a:p>
            <a:r>
              <a:rPr lang="en-US" dirty="0" smtClean="0"/>
              <a:t>For lecture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benefits of separate floating point registers are having twice as many registers without using up more bits in</a:t>
            </a:r>
            <a:r>
              <a:rPr lang="en-US" baseline="0" dirty="0" smtClean="0"/>
              <a:t> the instruction format, having twice the registers bandwidth by having separate integer and floating point register sets, and being able to customize registers for floating point.</a:t>
            </a:r>
            <a:endParaRPr lang="en-US" baseline="0" dirty="0" smtClean="0"/>
          </a:p>
          <a:p>
            <a:r>
              <a:rPr lang="en-US" baseline="0" dirty="0" smtClean="0"/>
              <a:t>The major impact is having to create a separate set of data transfer instructions to move data between the floating point registers and memory</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body" idx="1"/>
          </p:nvPr>
        </p:nvSpPr>
        <p:spPr>
          <a:xfrm>
            <a:off x="974726" y="4562475"/>
            <a:ext cx="5365750" cy="4319588"/>
          </a:xfrm>
          <a:ln>
            <a:noFill/>
          </a:ln>
        </p:spPr>
        <p:txBody>
          <a:bodyPr lIns="94025" tIns="46187" rIns="94025" bIns="46187"/>
          <a:lstStyle/>
          <a:p>
            <a:endParaRPr lang="en-US"/>
          </a:p>
        </p:txBody>
      </p:sp>
      <p:sp>
        <p:nvSpPr>
          <p:cNvPr id="811011" name="Rectangle 3"/>
          <p:cNvSpPr>
            <a:spLocks noGrp="1" noRot="1" noChangeAspect="1" noChangeArrowheads="1" noTextEdit="1"/>
          </p:cNvSpPr>
          <p:nvPr>
            <p:ph type="sldImg"/>
          </p:nvPr>
        </p:nvSpPr>
        <p:spPr>
          <a:xfrm>
            <a:off x="1266825" y="725488"/>
            <a:ext cx="4781550" cy="3586162"/>
          </a:xfrm>
          <a:ln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body" idx="1"/>
          </p:nvPr>
        </p:nvSpPr>
        <p:spPr>
          <a:xfrm>
            <a:off x="550863" y="4562475"/>
            <a:ext cx="6303962" cy="4319588"/>
          </a:xfrm>
          <a:ln>
            <a:noFill/>
          </a:ln>
        </p:spPr>
        <p:txBody>
          <a:bodyPr lIns="95810" tIns="47065" rIns="95810" bIns="47065"/>
          <a:lstStyle/>
          <a:p>
            <a:endParaRPr lang="en-US"/>
          </a:p>
        </p:txBody>
      </p:sp>
      <p:sp>
        <p:nvSpPr>
          <p:cNvPr id="817155" name="Rectangle 3"/>
          <p:cNvSpPr>
            <a:spLocks noGrp="1" noRot="1" noChangeAspect="1" noChangeArrowheads="1" noTextEdit="1"/>
          </p:cNvSpPr>
          <p:nvPr>
            <p:ph type="sldImg"/>
          </p:nvPr>
        </p:nvSpPr>
        <p:spPr>
          <a:xfrm>
            <a:off x="1273175" y="614363"/>
            <a:ext cx="4786313" cy="3589337"/>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r>
              <a:rPr lang="en-US" dirty="0"/>
              <a:t>For </a:t>
            </a:r>
            <a:r>
              <a:rPr lang="en-US" dirty="0" err="1"/>
              <a:t>slt</a:t>
            </a:r>
            <a:r>
              <a:rPr lang="en-US" dirty="0"/>
              <a:t> (and </a:t>
            </a:r>
            <a:r>
              <a:rPr lang="en-US" dirty="0" err="1"/>
              <a:t>slti</a:t>
            </a:r>
            <a:r>
              <a:rPr lang="en-US" dirty="0"/>
              <a:t> and </a:t>
            </a:r>
            <a:r>
              <a:rPr lang="en-US" dirty="0" err="1"/>
              <a:t>sltiu</a:t>
            </a:r>
            <a:r>
              <a:rPr lang="en-US" dirty="0"/>
              <a:t> and </a:t>
            </a:r>
            <a:r>
              <a:rPr lang="en-US" dirty="0" err="1"/>
              <a:t>sltu</a:t>
            </a:r>
            <a:r>
              <a:rPr lang="en-US" dirty="0"/>
              <a:t>)</a:t>
            </a:r>
            <a:endParaRPr lang="en-US" dirty="0"/>
          </a:p>
          <a:p>
            <a:r>
              <a:rPr lang="en-US" dirty="0"/>
              <a:t>“No integer overflow exception occurs under any circumstances.  The comparison is valid even if the subtraction used during the comparison overflows.”</a:t>
            </a:r>
            <a:endParaRPr lang="en-US" dirty="0"/>
          </a:p>
          <a:p>
            <a:endParaRPr lang="en-US" dirty="0"/>
          </a:p>
          <a:p>
            <a:r>
              <a:rPr lang="en-US" dirty="0"/>
              <a:t>The way I read this is that if the result overflows during the subtraction, no attempt is made to correct the set line to reflect that!</a:t>
            </a:r>
            <a:endParaRPr lang="en-US" dirty="0"/>
          </a:p>
          <a:p>
            <a:endParaRPr lang="en-US" dirty="0"/>
          </a:p>
          <a:p>
            <a:r>
              <a:rPr lang="en-US" dirty="0"/>
              <a:t>Otherwise, you would need to add additional logic in front of the set line to do the correction in case of overflow.  Like </a:t>
            </a:r>
            <a:r>
              <a:rPr lang="en-US" dirty="0" err="1"/>
              <a:t>exoring</a:t>
            </a:r>
            <a:r>
              <a:rPr lang="en-US" dirty="0"/>
              <a:t> the overflow bit with the sign bit.</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550863" y="4562475"/>
            <a:ext cx="6303962" cy="4318000"/>
          </a:xfrm>
          <a:ln>
            <a:noFill/>
          </a:ln>
        </p:spPr>
        <p:txBody>
          <a:bodyPr lIns="97438" tIns="47864" rIns="97438" bIns="47864"/>
          <a:lstStyle/>
          <a:p>
            <a:endParaRPr lang="en-US"/>
          </a:p>
        </p:txBody>
      </p:sp>
      <p:sp>
        <p:nvSpPr>
          <p:cNvPr id="591875" name="Rectangle 3"/>
          <p:cNvSpPr>
            <a:spLocks noGrp="1" noRot="1" noChangeAspect="1" noChangeArrowheads="1" noTextEdit="1"/>
          </p:cNvSpPr>
          <p:nvPr>
            <p:ph type="sldImg"/>
          </p:nvPr>
        </p:nvSpPr>
        <p:spPr>
          <a:xfrm>
            <a:off x="1273175" y="614363"/>
            <a:ext cx="4786313" cy="3589337"/>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body" idx="1"/>
          </p:nvPr>
        </p:nvSpPr>
        <p:spPr>
          <a:xfrm>
            <a:off x="974726" y="4560890"/>
            <a:ext cx="5365750" cy="4321175"/>
          </a:xfrm>
          <a:noFill/>
          <a:ln>
            <a:noFill/>
          </a:ln>
        </p:spPr>
        <p:txBody>
          <a:bodyPr lIns="98217" tIns="48247" rIns="98217" bIns="48247"/>
          <a:lstStyle/>
          <a:p>
            <a:r>
              <a:rPr lang="en-US" dirty="0" err="1"/>
              <a:t>multu</a:t>
            </a:r>
            <a:r>
              <a:rPr lang="en-US" dirty="0"/>
              <a:t> – does multiply unsigned</a:t>
            </a:r>
            <a:endParaRPr lang="en-US" dirty="0"/>
          </a:p>
          <a:p>
            <a:endParaRPr lang="en-US" dirty="0"/>
          </a:p>
          <a:p>
            <a:r>
              <a:rPr lang="en-US" dirty="0"/>
              <a:t>Both multiplies ignore overflow, so its up to the software to check to see if the product is too big to fit into 32 bits.  There is no overflow if hi is 0 for </a:t>
            </a:r>
            <a:r>
              <a:rPr lang="en-US" dirty="0" err="1"/>
              <a:t>multu</a:t>
            </a:r>
            <a:r>
              <a:rPr lang="en-US" dirty="0"/>
              <a:t> or the replicated sign of lo for </a:t>
            </a:r>
            <a:r>
              <a:rPr lang="en-US" dirty="0" err="1"/>
              <a:t>mult</a:t>
            </a:r>
            <a:r>
              <a:rPr lang="en-US" dirty="0"/>
              <a:t>.</a:t>
            </a:r>
            <a:endParaRPr lang="en-US" dirty="0"/>
          </a:p>
        </p:txBody>
      </p:sp>
      <p:sp>
        <p:nvSpPr>
          <p:cNvPr id="874499" name="Rectangle 3"/>
          <p:cNvSpPr>
            <a:spLocks noGrp="1" noRot="1" noChangeAspect="1" noChangeArrowheads="1" noTextEdit="1"/>
          </p:cNvSpPr>
          <p:nvPr>
            <p:ph type="sldImg"/>
          </p:nvPr>
        </p:nvSpPr>
        <p:spPr>
          <a:xfrm>
            <a:off x="1265238" y="727075"/>
            <a:ext cx="4784725" cy="3587750"/>
          </a:xfrm>
          <a:ln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noTextEdit="1"/>
          </p:cNvSpPr>
          <p:nvPr>
            <p:ph type="sldImg"/>
          </p:nvPr>
        </p:nvSpPr>
        <p:spPr>
          <a:xfrm>
            <a:off x="1222375" y="712788"/>
            <a:ext cx="4862513" cy="3646487"/>
          </a:xfrm>
        </p:spPr>
      </p:sp>
      <p:sp>
        <p:nvSpPr>
          <p:cNvPr id="922627" name="Rectangle 3"/>
          <p:cNvSpPr>
            <a:spLocks noGrp="1" noChangeArrowheads="1"/>
          </p:cNvSpPr>
          <p:nvPr>
            <p:ph type="body" idx="1"/>
          </p:nvPr>
        </p:nvSpPr>
        <p:spPr>
          <a:xfrm>
            <a:off x="963613" y="4595815"/>
            <a:ext cx="5376862" cy="4278312"/>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showMasterSp="0">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4542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6300" y="914400"/>
            <a:ext cx="4000500" cy="24542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ln>
        </p:spPr>
        <p:txBody>
          <a:bodyPr vert="horz" wrap="square" lIns="63500" tIns="25400" rIns="63500" bIns="25400" numCol="1" anchor="t" anchorCtr="0" compatLnSpc="1">
            <a:spAutoFit/>
          </a:bodyPr>
          <a:lstStyle/>
          <a:p>
            <a:pPr lvl="0"/>
            <a:r>
              <a:rPr lang="en-US" smtClean="0"/>
              <a:t>Title goes here</a:t>
            </a:r>
            <a:endParaRPr lang="en-US" smtClean="0"/>
          </a:p>
        </p:txBody>
      </p:sp>
      <p:sp>
        <p:nvSpPr>
          <p:cNvPr id="1027" name="Rectangle 3"/>
          <p:cNvSpPr>
            <a:spLocks noChangeArrowheads="1"/>
          </p:cNvSpPr>
          <p:nvPr/>
        </p:nvSpPr>
        <p:spPr bwMode="auto">
          <a:xfrm>
            <a:off x="381000" y="6553200"/>
            <a:ext cx="1455527" cy="205184"/>
          </a:xfrm>
          <a:prstGeom prst="rect">
            <a:avLst/>
          </a:prstGeom>
          <a:noFill/>
          <a:ln w="12700">
            <a:noFill/>
            <a:miter lim="800000"/>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3.</a:t>
            </a:r>
            <a:fld id="{327C39B5-FA07-4B49-B681-61EEE696D883}" type="slidenum">
              <a:rPr lang="en-US" sz="1000" b="1" dirty="0" smtClean="0">
                <a:solidFill>
                  <a:schemeClr val="tx1"/>
                </a:solidFill>
              </a:rPr>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ln>
          <a:effectLst/>
        </p:spPr>
        <p:txBody>
          <a:bodyPr wrap="none" lIns="63500" tIns="25400" rIns="63500" bIns="25400">
            <a:spAutoFit/>
          </a:bodyPr>
          <a:lstStyle/>
          <a:p>
            <a:pPr>
              <a:defRPr/>
            </a:pPr>
            <a:r>
              <a:rPr lang="en-US" sz="1000" b="1">
                <a:solidFill>
                  <a:schemeClr val="tx1"/>
                </a:solidFill>
              </a:rPr>
              <a:t>Irwin, PSU, 2008</a:t>
            </a:r>
            <a:endParaRPr lang="en-US" sz="1000" b="1">
              <a:solidFill>
                <a:schemeClr val="tx1"/>
              </a:solidFill>
            </a:endParaRP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ln>
        </p:spPr>
        <p:txBody>
          <a:bodyPr vert="horz" wrap="square" lIns="63500" tIns="25400" rIns="63500" bIns="25400" numCol="1" anchor="t" anchorCtr="0" compatLnSpc="1">
            <a:spAutoFit/>
          </a:bodyPr>
          <a:lstStyle/>
          <a:p>
            <a:pPr lvl="0"/>
            <a:r>
              <a:rPr lang="en-US" smtClean="0"/>
              <a:t>This is our 1st Level Bullet</a:t>
            </a:r>
            <a:endParaRPr lang="en-US" smtClean="0"/>
          </a:p>
          <a:p>
            <a:pPr lvl="1"/>
            <a:r>
              <a:rPr lang="en-US" smtClean="0"/>
              <a:t>this is our 2nd level bullet</a:t>
            </a:r>
            <a:endParaRPr lang="en-US" smtClean="0"/>
          </a:p>
          <a:p>
            <a:pPr lvl="2"/>
            <a:r>
              <a:rPr lang="en-US" smtClean="0"/>
              <a:t>this is our 3rd level bullet</a:t>
            </a:r>
            <a:endParaRPr lang="en-US" smtClean="0"/>
          </a:p>
          <a:p>
            <a:pPr lvl="0"/>
            <a:r>
              <a:rPr lang="en-US" smtClean="0"/>
              <a:t>This is our next 1st Level Bullet</a:t>
            </a:r>
            <a:endParaRPr lang="en-US" smtClean="0"/>
          </a:p>
          <a:p>
            <a:pPr lvl="1"/>
            <a:r>
              <a:rPr lang="en-US" smtClean="0"/>
              <a:t>this is our 2nd level bullet</a:t>
            </a:r>
            <a:endParaRPr lang="en-US" smtClean="0"/>
          </a:p>
          <a:p>
            <a:pPr lvl="2"/>
            <a:r>
              <a:rPr lang="en-US" smtClean="0"/>
              <a:t>this is our 3rd level bullet</a:t>
            </a:r>
            <a:endParaRPr lang="en-US" smtClean="0"/>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9pPr>
    </p:titleStyle>
    <p:bodyStyle>
      <a:lvl1pPr marL="287655" indent="-287655" algn="l" rtl="0" eaLnBrk="0" fontAlgn="base" hangingPunct="0">
        <a:lnSpc>
          <a:spcPct val="90000"/>
        </a:lnSpc>
        <a:spcBef>
          <a:spcPct val="65000"/>
        </a:spcBef>
        <a:spcAft>
          <a:spcPct val="0"/>
        </a:spcAft>
        <a:buClr>
          <a:schemeClr val="accent1"/>
        </a:buClr>
        <a:buSzPct val="75000"/>
        <a:buFont typeface="Wingdings" panose="05000000000000000000" pitchFamily="2" charset="2"/>
        <a:buChar char="q"/>
        <a:defRPr sz="2400">
          <a:solidFill>
            <a:schemeClr val="tx1"/>
          </a:solidFill>
          <a:latin typeface="+mn-lt"/>
          <a:ea typeface="+mn-ea"/>
          <a:cs typeface="+mn-cs"/>
        </a:defRPr>
      </a:lvl1pPr>
      <a:lvl2pPr marL="741680" indent="-246380"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53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495250"/>
            <a:ext cx="4956485" cy="1765099"/>
          </a:xfrm>
          <a:noFill/>
        </p:spPr>
        <p:txBody>
          <a:bodyPr wrap="none" anchor="ctr"/>
          <a:lstStyle/>
          <a:p>
            <a:pPr algn="ctr"/>
            <a:r>
              <a:rPr lang="en-US" sz="3200" dirty="0" smtClean="0"/>
              <a:t>Computer Architecture </a:t>
            </a:r>
            <a:br>
              <a:rPr lang="en-US" sz="3200" dirty="0" smtClean="0"/>
            </a:br>
            <a:br>
              <a:rPr lang="en-US" sz="3200" dirty="0" smtClean="0"/>
            </a:br>
            <a:r>
              <a:rPr lang="en-US" sz="3200" dirty="0" smtClean="0"/>
              <a:t>Chapter 3: Arithmetic for</a:t>
            </a:r>
            <a:br>
              <a:rPr lang="en-US" sz="3200" dirty="0" smtClean="0"/>
            </a:br>
            <a:r>
              <a:rPr lang="en-US" sz="3200" dirty="0" smtClean="0"/>
              <a:t>Computers</a:t>
            </a:r>
            <a:endParaRPr lang="en-US" sz="3200" dirty="0" smtClean="0"/>
          </a:p>
        </p:txBody>
      </p:sp>
      <p:sp>
        <p:nvSpPr>
          <p:cNvPr id="5123" name="Rectangle 3"/>
          <p:cNvSpPr>
            <a:spLocks noGrp="1" noChangeArrowheads="1"/>
          </p:cNvSpPr>
          <p:nvPr>
            <p:ph type="subTitle" idx="1"/>
          </p:nvPr>
        </p:nvSpPr>
        <p:spPr>
          <a:xfrm>
            <a:off x="685800" y="3886200"/>
            <a:ext cx="7848600" cy="1620957"/>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Design</a:t>
            </a:r>
            <a:r>
              <a:rPr lang="en-US" sz="1800" dirty="0" smtClean="0"/>
              <a:t>,  </a:t>
            </a:r>
            <a:endParaRPr lang="en-US" sz="1800" dirty="0" smtClean="0"/>
          </a:p>
          <a:p>
            <a:pPr marL="203200" indent="-203200">
              <a:spcBef>
                <a:spcPct val="30000"/>
              </a:spcBef>
            </a:pPr>
            <a:r>
              <a:rPr lang="en-US" sz="1800" dirty="0" smtClean="0"/>
              <a:t>Patterson &amp; Hennessy]</a:t>
            </a:r>
            <a:endParaRPr lang="en-US" sz="1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and Right Shift Multiplier Hardware</a:t>
            </a:r>
            <a:endParaRPr lang="en-US" dirty="0"/>
          </a:p>
        </p:txBody>
      </p:sp>
      <p:sp>
        <p:nvSpPr>
          <p:cNvPr id="4" name="Freeform 4"/>
          <p:cNvSpPr/>
          <p:nvPr/>
        </p:nvSpPr>
        <p:spPr bwMode="auto">
          <a:xfrm>
            <a:off x="3048000" y="1608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5" name="TextBox 4"/>
          <p:cNvSpPr txBox="1"/>
          <p:nvPr/>
        </p:nvSpPr>
        <p:spPr>
          <a:xfrm>
            <a:off x="3505200" y="1295400"/>
            <a:ext cx="1402948" cy="369332"/>
          </a:xfrm>
          <a:prstGeom prst="rect">
            <a:avLst/>
          </a:prstGeom>
          <a:noFill/>
          <a:ln>
            <a:solidFill>
              <a:schemeClr val="tx1"/>
            </a:solidFill>
          </a:ln>
        </p:spPr>
        <p:txBody>
          <a:bodyPr wrap="none" rtlCol="0">
            <a:spAutoFit/>
          </a:bodyPr>
          <a:lstStyle/>
          <a:p>
            <a:r>
              <a:rPr lang="en-US" dirty="0" smtClean="0">
                <a:solidFill>
                  <a:schemeClr val="tx1"/>
                </a:solidFill>
              </a:rPr>
              <a:t>multiplicand</a:t>
            </a:r>
            <a:endParaRPr lang="en-US" dirty="0">
              <a:solidFill>
                <a:schemeClr val="tx1"/>
              </a:solidFill>
            </a:endParaRPr>
          </a:p>
        </p:txBody>
      </p:sp>
      <p:sp>
        <p:nvSpPr>
          <p:cNvPr id="6" name="TextBox 5"/>
          <p:cNvSpPr txBox="1"/>
          <p:nvPr/>
        </p:nvSpPr>
        <p:spPr>
          <a:xfrm>
            <a:off x="2700451" y="2211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sp>
        <p:nvSpPr>
          <p:cNvPr id="7" name="TextBox 6"/>
          <p:cNvSpPr txBox="1"/>
          <p:nvPr/>
        </p:nvSpPr>
        <p:spPr>
          <a:xfrm>
            <a:off x="2590800" y="3278188"/>
            <a:ext cx="1338828" cy="369332"/>
          </a:xfrm>
          <a:prstGeom prst="rect">
            <a:avLst/>
          </a:prstGeom>
          <a:noFill/>
          <a:ln>
            <a:solidFill>
              <a:schemeClr val="tx1"/>
            </a:solidFill>
          </a:ln>
        </p:spPr>
        <p:txBody>
          <a:bodyPr wrap="none" rtlCol="0">
            <a:spAutoFit/>
          </a:bodyPr>
          <a:lstStyle/>
          <a:p>
            <a:r>
              <a:rPr lang="en-US" dirty="0" smtClean="0">
                <a:solidFill>
                  <a:schemeClr val="tx1"/>
                </a:solidFill>
              </a:rPr>
              <a:t>                  </a:t>
            </a:r>
            <a:endParaRPr lang="en-US" dirty="0">
              <a:solidFill>
                <a:schemeClr val="tx1"/>
              </a:solidFill>
            </a:endParaRPr>
          </a:p>
        </p:txBody>
      </p:sp>
      <p:sp>
        <p:nvSpPr>
          <p:cNvPr id="8" name="TextBox 7"/>
          <p:cNvSpPr txBox="1"/>
          <p:nvPr/>
        </p:nvSpPr>
        <p:spPr>
          <a:xfrm>
            <a:off x="3945364" y="3278188"/>
            <a:ext cx="1236236" cy="369332"/>
          </a:xfrm>
          <a:prstGeom prst="rect">
            <a:avLst/>
          </a:prstGeom>
          <a:noFill/>
          <a:ln>
            <a:solidFill>
              <a:schemeClr val="tx1"/>
            </a:solidFill>
          </a:ln>
        </p:spPr>
        <p:txBody>
          <a:bodyPr wrap="none" rtlCol="0">
            <a:spAutoFit/>
          </a:bodyPr>
          <a:lstStyle/>
          <a:p>
            <a:r>
              <a:rPr lang="en-US" dirty="0" smtClean="0">
                <a:solidFill>
                  <a:schemeClr val="tx1"/>
                </a:solidFill>
              </a:rPr>
              <a:t> multiplier </a:t>
            </a:r>
            <a:endParaRPr lang="en-US" dirty="0">
              <a:solidFill>
                <a:schemeClr val="tx1"/>
              </a:solidFill>
            </a:endParaRPr>
          </a:p>
        </p:txBody>
      </p:sp>
      <p:cxnSp>
        <p:nvCxnSpPr>
          <p:cNvPr id="10" name="Straight Arrow Connector 9"/>
          <p:cNvCxnSpPr/>
          <p:nvPr/>
        </p:nvCxnSpPr>
        <p:spPr bwMode="auto">
          <a:xfrm rot="5400000">
            <a:off x="3086100" y="3010694"/>
            <a:ext cx="534194" cy="794"/>
          </a:xfrm>
          <a:prstGeom prst="straightConnector1">
            <a:avLst/>
          </a:prstGeom>
          <a:noFill/>
          <a:ln w="127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5400000">
            <a:off x="3576360" y="1898372"/>
            <a:ext cx="468868" cy="1588"/>
          </a:xfrm>
          <a:prstGeom prst="straightConnector1">
            <a:avLst/>
          </a:prstGeom>
          <a:noFill/>
          <a:ln w="127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a:off x="3200400" y="3865502"/>
            <a:ext cx="306388" cy="1588"/>
          </a:xfrm>
          <a:prstGeom prst="straightConnector1">
            <a:avLst/>
          </a:prstGeom>
          <a:noFill/>
          <a:ln w="12700" cap="flat" cmpd="sng" algn="ctr">
            <a:solidFill>
              <a:schemeClr val="tx1"/>
            </a:solidFill>
            <a:prstDash val="solid"/>
            <a:round/>
            <a:headEnd type="none" w="med" len="med"/>
            <a:tailEnd type="arrow"/>
          </a:ln>
          <a:effectLst/>
        </p:spPr>
      </p:cxnSp>
      <p:cxnSp>
        <p:nvCxnSpPr>
          <p:cNvPr id="16" name="Straight Connector 15"/>
          <p:cNvCxnSpPr/>
          <p:nvPr/>
        </p:nvCxnSpPr>
        <p:spPr bwMode="auto">
          <a:xfrm rot="10800000">
            <a:off x="1371600" y="4022666"/>
            <a:ext cx="1981200" cy="1588"/>
          </a:xfrm>
          <a:prstGeom prst="line">
            <a:avLst/>
          </a:prstGeom>
          <a:noFill/>
          <a:ln w="1270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185460" y="2775466"/>
            <a:ext cx="2373074" cy="794"/>
          </a:xfrm>
          <a:prstGeom prst="line">
            <a:avLst/>
          </a:prstGeom>
          <a:noFill/>
          <a:ln w="12700"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rot="5400000">
            <a:off x="2623860" y="1861066"/>
            <a:ext cx="544274" cy="794"/>
          </a:xfrm>
          <a:prstGeom prst="straightConnector1">
            <a:avLst/>
          </a:prstGeom>
          <a:noFill/>
          <a:ln w="12700" cap="flat" cmpd="sng" algn="ctr">
            <a:solidFill>
              <a:schemeClr val="tx1"/>
            </a:solidFill>
            <a:prstDash val="solid"/>
            <a:round/>
            <a:headEnd type="none" w="med" len="med"/>
            <a:tailEnd type="arrow"/>
          </a:ln>
          <a:effectLst/>
        </p:spPr>
      </p:cxnSp>
      <p:cxnSp>
        <p:nvCxnSpPr>
          <p:cNvPr id="24" name="Straight Connector 23"/>
          <p:cNvCxnSpPr/>
          <p:nvPr/>
        </p:nvCxnSpPr>
        <p:spPr bwMode="auto">
          <a:xfrm>
            <a:off x="1371600" y="1588532"/>
            <a:ext cx="1524000" cy="1588"/>
          </a:xfrm>
          <a:prstGeom prst="line">
            <a:avLst/>
          </a:prstGeom>
          <a:noFill/>
          <a:ln w="12700"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5181600" y="3430588"/>
            <a:ext cx="1143000" cy="1588"/>
          </a:xfrm>
          <a:prstGeom prst="straightConnector1">
            <a:avLst/>
          </a:prstGeom>
          <a:noFill/>
          <a:ln w="12700" cap="flat" cmpd="sng" algn="ctr">
            <a:solidFill>
              <a:schemeClr val="tx1"/>
            </a:solidFill>
            <a:prstDash val="solid"/>
            <a:round/>
            <a:headEnd type="none" w="med" len="med"/>
            <a:tailEnd type="arrow"/>
          </a:ln>
          <a:effectLst/>
        </p:spPr>
      </p:cxnSp>
      <p:sp>
        <p:nvSpPr>
          <p:cNvPr id="34" name="Oval 33"/>
          <p:cNvSpPr/>
          <p:nvPr/>
        </p:nvSpPr>
        <p:spPr bwMode="auto">
          <a:xfrm>
            <a:off x="6324600" y="3049588"/>
            <a:ext cx="1447800" cy="76200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35" name="TextBox 34"/>
          <p:cNvSpPr txBox="1"/>
          <p:nvPr/>
        </p:nvSpPr>
        <p:spPr>
          <a:xfrm>
            <a:off x="6553200" y="3278188"/>
            <a:ext cx="928459" cy="369332"/>
          </a:xfrm>
          <a:prstGeom prst="rect">
            <a:avLst/>
          </a:prstGeom>
          <a:noFill/>
        </p:spPr>
        <p:txBody>
          <a:bodyPr wrap="none" rtlCol="0">
            <a:spAutoFit/>
          </a:bodyPr>
          <a:lstStyle/>
          <a:p>
            <a:r>
              <a:rPr lang="en-US" dirty="0" smtClean="0"/>
              <a:t>Control</a:t>
            </a:r>
            <a:endParaRPr lang="en-US" dirty="0"/>
          </a:p>
        </p:txBody>
      </p:sp>
      <p:cxnSp>
        <p:nvCxnSpPr>
          <p:cNvPr id="39" name="Straight Arrow Connector 38"/>
          <p:cNvCxnSpPr/>
          <p:nvPr/>
        </p:nvCxnSpPr>
        <p:spPr bwMode="auto">
          <a:xfrm rot="10800000">
            <a:off x="3962400" y="2438400"/>
            <a:ext cx="3048000" cy="1588"/>
          </a:xfrm>
          <a:prstGeom prst="straightConnector1">
            <a:avLst/>
          </a:prstGeom>
          <a:noFill/>
          <a:ln w="12700" cap="flat" cmpd="sng" algn="ctr">
            <a:solidFill>
              <a:schemeClr val="accent1"/>
            </a:solidFill>
            <a:prstDash val="solid"/>
            <a:round/>
            <a:headEnd type="none" w="med" len="med"/>
            <a:tailEnd type="arrow"/>
          </a:ln>
          <a:effectLst/>
        </p:spPr>
      </p:cxnSp>
      <p:sp>
        <p:nvSpPr>
          <p:cNvPr id="43" name="TextBox 42"/>
          <p:cNvSpPr txBox="1"/>
          <p:nvPr/>
        </p:nvSpPr>
        <p:spPr>
          <a:xfrm>
            <a:off x="5867400" y="2133600"/>
            <a:ext cx="569387" cy="369332"/>
          </a:xfrm>
          <a:prstGeom prst="rect">
            <a:avLst/>
          </a:prstGeom>
          <a:noFill/>
        </p:spPr>
        <p:txBody>
          <a:bodyPr wrap="none" rtlCol="0">
            <a:spAutoFit/>
          </a:bodyPr>
          <a:lstStyle/>
          <a:p>
            <a:r>
              <a:rPr lang="en-US" dirty="0" smtClean="0"/>
              <a:t>add</a:t>
            </a:r>
            <a:endParaRPr lang="en-US" dirty="0"/>
          </a:p>
        </p:txBody>
      </p:sp>
      <p:cxnSp>
        <p:nvCxnSpPr>
          <p:cNvPr id="50" name="Straight Connector 49"/>
          <p:cNvCxnSpPr/>
          <p:nvPr/>
        </p:nvCxnSpPr>
        <p:spPr bwMode="auto">
          <a:xfrm rot="5400000">
            <a:off x="6667500" y="2781300"/>
            <a:ext cx="687388" cy="1588"/>
          </a:xfrm>
          <a:prstGeom prst="line">
            <a:avLst/>
          </a:prstGeom>
          <a:noFill/>
          <a:ln w="12700" cap="flat" cmpd="sng" algn="ctr">
            <a:solidFill>
              <a:schemeClr val="accent1"/>
            </a:solidFill>
            <a:prstDash val="solid"/>
            <a:round/>
            <a:headEnd type="none" w="med" len="med"/>
            <a:tailEnd type="none" w="med" len="med"/>
          </a:ln>
          <a:effectLst/>
        </p:spPr>
      </p:cxnSp>
      <p:cxnSp>
        <p:nvCxnSpPr>
          <p:cNvPr id="52" name="Straight Connector 51"/>
          <p:cNvCxnSpPr>
            <a:stCxn id="34" idx="1"/>
          </p:cNvCxnSpPr>
          <p:nvPr/>
        </p:nvCxnSpPr>
        <p:spPr bwMode="auto">
          <a:xfrm rot="16200000" flipV="1">
            <a:off x="6031917" y="2656471"/>
            <a:ext cx="492592" cy="516826"/>
          </a:xfrm>
          <a:prstGeom prst="line">
            <a:avLst/>
          </a:prstGeom>
          <a:noFill/>
          <a:ln w="12700" cap="flat" cmpd="sng" algn="ctr">
            <a:solidFill>
              <a:schemeClr val="accent1"/>
            </a:solidFill>
            <a:prstDash val="solid"/>
            <a:round/>
            <a:headEnd type="none" w="med" len="med"/>
            <a:tailEnd type="none" w="med" len="med"/>
          </a:ln>
          <a:effectLst/>
        </p:spPr>
      </p:cxnSp>
      <p:cxnSp>
        <p:nvCxnSpPr>
          <p:cNvPr id="54" name="Straight Connector 53"/>
          <p:cNvCxnSpPr/>
          <p:nvPr/>
        </p:nvCxnSpPr>
        <p:spPr bwMode="auto">
          <a:xfrm rot="10800000" flipV="1">
            <a:off x="5181600" y="2668588"/>
            <a:ext cx="838200" cy="609600"/>
          </a:xfrm>
          <a:prstGeom prst="line">
            <a:avLst/>
          </a:prstGeom>
          <a:noFill/>
          <a:ln w="12700" cap="flat" cmpd="sng" algn="ctr">
            <a:solidFill>
              <a:schemeClr val="accent1"/>
            </a:solidFill>
            <a:prstDash val="solid"/>
            <a:round/>
            <a:headEnd type="none" w="med" len="med"/>
            <a:tailEnd type="arrow" w="med" len="med"/>
          </a:ln>
          <a:effectLst/>
        </p:spPr>
      </p:cxnSp>
      <p:sp>
        <p:nvSpPr>
          <p:cNvPr id="55" name="TextBox 54"/>
          <p:cNvSpPr txBox="1"/>
          <p:nvPr/>
        </p:nvSpPr>
        <p:spPr>
          <a:xfrm>
            <a:off x="5029200" y="2439988"/>
            <a:ext cx="646331" cy="646331"/>
          </a:xfrm>
          <a:prstGeom prst="rect">
            <a:avLst/>
          </a:prstGeom>
          <a:noFill/>
        </p:spPr>
        <p:txBody>
          <a:bodyPr wrap="none" rtlCol="0">
            <a:spAutoFit/>
          </a:bodyPr>
          <a:lstStyle/>
          <a:p>
            <a:r>
              <a:rPr lang="en-US" dirty="0" smtClean="0"/>
              <a:t>shift</a:t>
            </a:r>
            <a:endParaRPr lang="en-US" dirty="0" smtClean="0"/>
          </a:p>
          <a:p>
            <a:r>
              <a:rPr lang="en-US" dirty="0" smtClean="0"/>
              <a:t>right</a:t>
            </a:r>
            <a:endParaRPr lang="en-US" dirty="0"/>
          </a:p>
        </p:txBody>
      </p:sp>
      <p:sp>
        <p:nvSpPr>
          <p:cNvPr id="57" name="TextBox 56"/>
          <p:cNvSpPr txBox="1"/>
          <p:nvPr/>
        </p:nvSpPr>
        <p:spPr>
          <a:xfrm>
            <a:off x="3505200" y="2908856"/>
            <a:ext cx="954107" cy="369332"/>
          </a:xfrm>
          <a:prstGeom prst="rect">
            <a:avLst/>
          </a:prstGeom>
          <a:noFill/>
        </p:spPr>
        <p:txBody>
          <a:bodyPr wrap="none" rtlCol="0">
            <a:spAutoFit/>
          </a:bodyPr>
          <a:lstStyle/>
          <a:p>
            <a:r>
              <a:rPr lang="en-US" dirty="0" smtClean="0">
                <a:solidFill>
                  <a:schemeClr val="tx1"/>
                </a:solidFill>
              </a:rPr>
              <a:t>product</a:t>
            </a:r>
            <a:endParaRPr lang="en-US" dirty="0">
              <a:solidFill>
                <a:schemeClr val="tx1"/>
              </a:solidFill>
            </a:endParaRPr>
          </a:p>
        </p:txBody>
      </p:sp>
      <p:sp>
        <p:nvSpPr>
          <p:cNvPr id="26" name="TextBox 25"/>
          <p:cNvSpPr txBox="1"/>
          <p:nvPr/>
        </p:nvSpPr>
        <p:spPr>
          <a:xfrm>
            <a:off x="3810000" y="914400"/>
            <a:ext cx="1822935" cy="400110"/>
          </a:xfrm>
          <a:prstGeom prst="rect">
            <a:avLst/>
          </a:prstGeom>
          <a:noFill/>
        </p:spPr>
        <p:txBody>
          <a:bodyPr wrap="none" rtlCol="0">
            <a:spAutoFit/>
          </a:bodyPr>
          <a:lstStyle/>
          <a:p>
            <a:r>
              <a:rPr lang="en-US" sz="2000" dirty="0" smtClean="0">
                <a:solidFill>
                  <a:schemeClr val="accent2"/>
                </a:solidFill>
              </a:rPr>
              <a:t>0 1 1 0       = 6</a:t>
            </a:r>
            <a:endParaRPr lang="en-US" sz="2000" dirty="0">
              <a:solidFill>
                <a:schemeClr val="accent2"/>
              </a:solidFill>
            </a:endParaRPr>
          </a:p>
        </p:txBody>
      </p:sp>
      <p:sp>
        <p:nvSpPr>
          <p:cNvPr id="29" name="TextBox 28"/>
          <p:cNvSpPr txBox="1"/>
          <p:nvPr/>
        </p:nvSpPr>
        <p:spPr>
          <a:xfrm>
            <a:off x="2819400" y="3638490"/>
            <a:ext cx="3239990" cy="400110"/>
          </a:xfrm>
          <a:prstGeom prst="rect">
            <a:avLst/>
          </a:prstGeom>
          <a:noFill/>
        </p:spPr>
        <p:txBody>
          <a:bodyPr wrap="none" rtlCol="0">
            <a:spAutoFit/>
          </a:bodyPr>
          <a:lstStyle/>
          <a:p>
            <a:r>
              <a:rPr lang="en-US" sz="2000" dirty="0" smtClean="0">
                <a:solidFill>
                  <a:schemeClr val="accent2"/>
                </a:solidFill>
              </a:rPr>
              <a:t>0 0 0 0         0 1 0 1       = 5</a:t>
            </a:r>
            <a:endParaRPr lang="en-US" sz="2000" dirty="0">
              <a:solidFill>
                <a:schemeClr val="accent2"/>
              </a:solidFill>
            </a:endParaRPr>
          </a:p>
        </p:txBody>
      </p:sp>
      <p:sp>
        <p:nvSpPr>
          <p:cNvPr id="30" name="Oval 29"/>
          <p:cNvSpPr/>
          <p:nvPr/>
        </p:nvSpPr>
        <p:spPr bwMode="auto">
          <a:xfrm>
            <a:off x="4876800" y="371469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31" name="TextBox 30"/>
          <p:cNvSpPr txBox="1"/>
          <p:nvPr/>
        </p:nvSpPr>
        <p:spPr>
          <a:xfrm>
            <a:off x="2275893" y="3943290"/>
            <a:ext cx="2981907" cy="400110"/>
          </a:xfrm>
          <a:prstGeom prst="rect">
            <a:avLst/>
          </a:prstGeom>
          <a:noFill/>
        </p:spPr>
        <p:txBody>
          <a:bodyPr wrap="none" rtlCol="0">
            <a:spAutoFit/>
          </a:bodyPr>
          <a:lstStyle/>
          <a:p>
            <a:r>
              <a:rPr lang="en-US" sz="2000" dirty="0" smtClean="0">
                <a:solidFill>
                  <a:schemeClr val="accent2"/>
                </a:solidFill>
              </a:rPr>
              <a:t>add  0 1 1 0         0 1 0 1</a:t>
            </a:r>
            <a:endParaRPr lang="en-US" sz="2000" dirty="0">
              <a:solidFill>
                <a:schemeClr val="accent2"/>
              </a:solidFill>
            </a:endParaRPr>
          </a:p>
        </p:txBody>
      </p:sp>
      <p:grpSp>
        <p:nvGrpSpPr>
          <p:cNvPr id="59" name="Group 58"/>
          <p:cNvGrpSpPr/>
          <p:nvPr/>
        </p:nvGrpSpPr>
        <p:grpSpPr>
          <a:xfrm>
            <a:off x="2819400" y="4248090"/>
            <a:ext cx="2383986" cy="400110"/>
            <a:chOff x="2819400" y="4572000"/>
            <a:chExt cx="2383986" cy="400110"/>
          </a:xfrm>
        </p:grpSpPr>
        <p:cxnSp>
          <p:nvCxnSpPr>
            <p:cNvPr id="33" name="Straight Arrow Connector 32"/>
            <p:cNvCxnSpPr/>
            <p:nvPr/>
          </p:nvCxnSpPr>
          <p:spPr bwMode="auto">
            <a:xfrm>
              <a:off x="3733800" y="4800600"/>
              <a:ext cx="381000" cy="1588"/>
            </a:xfrm>
            <a:prstGeom prst="straightConnector1">
              <a:avLst/>
            </a:prstGeom>
            <a:noFill/>
            <a:ln w="12700" cap="flat" cmpd="sng" algn="ctr">
              <a:solidFill>
                <a:schemeClr val="tx1"/>
              </a:solidFill>
              <a:prstDash val="solid"/>
              <a:round/>
              <a:headEnd type="none" w="med" len="med"/>
              <a:tailEnd type="arrow"/>
            </a:ln>
            <a:effectLst/>
          </p:spPr>
        </p:cxnSp>
        <p:sp>
          <p:nvSpPr>
            <p:cNvPr id="36" name="TextBox 35"/>
            <p:cNvSpPr txBox="1"/>
            <p:nvPr/>
          </p:nvSpPr>
          <p:spPr>
            <a:xfrm>
              <a:off x="2819400" y="4572000"/>
              <a:ext cx="2383986" cy="400110"/>
            </a:xfrm>
            <a:prstGeom prst="rect">
              <a:avLst/>
            </a:prstGeom>
            <a:noFill/>
          </p:spPr>
          <p:txBody>
            <a:bodyPr wrap="none" rtlCol="0">
              <a:spAutoFit/>
            </a:bodyPr>
            <a:lstStyle/>
            <a:p>
              <a:r>
                <a:rPr lang="en-US" sz="2000" dirty="0" smtClean="0">
                  <a:solidFill>
                    <a:schemeClr val="accent2"/>
                  </a:solidFill>
                </a:rPr>
                <a:t>0 0 1 1         0 0 1 0</a:t>
              </a:r>
              <a:endParaRPr lang="en-US" sz="2000" dirty="0">
                <a:solidFill>
                  <a:schemeClr val="accent2"/>
                </a:solidFill>
              </a:endParaRPr>
            </a:p>
          </p:txBody>
        </p:sp>
      </p:grpSp>
      <p:sp>
        <p:nvSpPr>
          <p:cNvPr id="37" name="Oval 36"/>
          <p:cNvSpPr/>
          <p:nvPr/>
        </p:nvSpPr>
        <p:spPr bwMode="auto">
          <a:xfrm>
            <a:off x="4876800" y="432429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41" name="TextBox 40"/>
          <p:cNvSpPr txBox="1"/>
          <p:nvPr/>
        </p:nvSpPr>
        <p:spPr>
          <a:xfrm>
            <a:off x="2286000" y="4552890"/>
            <a:ext cx="2981907" cy="400110"/>
          </a:xfrm>
          <a:prstGeom prst="rect">
            <a:avLst/>
          </a:prstGeom>
          <a:noFill/>
        </p:spPr>
        <p:txBody>
          <a:bodyPr wrap="none" rtlCol="0">
            <a:spAutoFit/>
          </a:bodyPr>
          <a:lstStyle/>
          <a:p>
            <a:r>
              <a:rPr lang="en-US" sz="2000" dirty="0" smtClean="0">
                <a:solidFill>
                  <a:schemeClr val="accent2"/>
                </a:solidFill>
              </a:rPr>
              <a:t>add  0 0 1 1         0 0 1 0</a:t>
            </a:r>
            <a:endParaRPr lang="en-US" sz="2000" dirty="0">
              <a:solidFill>
                <a:schemeClr val="accent2"/>
              </a:solidFill>
            </a:endParaRPr>
          </a:p>
        </p:txBody>
      </p:sp>
      <p:grpSp>
        <p:nvGrpSpPr>
          <p:cNvPr id="60" name="Group 59"/>
          <p:cNvGrpSpPr/>
          <p:nvPr/>
        </p:nvGrpSpPr>
        <p:grpSpPr>
          <a:xfrm>
            <a:off x="2819400" y="4857690"/>
            <a:ext cx="2454518" cy="400110"/>
            <a:chOff x="2819400" y="5181600"/>
            <a:chExt cx="2454518" cy="400110"/>
          </a:xfrm>
        </p:grpSpPr>
        <p:sp>
          <p:nvSpPr>
            <p:cNvPr id="42" name="TextBox 41"/>
            <p:cNvSpPr txBox="1"/>
            <p:nvPr/>
          </p:nvSpPr>
          <p:spPr>
            <a:xfrm>
              <a:off x="2819400" y="5181600"/>
              <a:ext cx="2454518" cy="400110"/>
            </a:xfrm>
            <a:prstGeom prst="rect">
              <a:avLst/>
            </a:prstGeom>
            <a:noFill/>
          </p:spPr>
          <p:txBody>
            <a:bodyPr wrap="none" rtlCol="0">
              <a:spAutoFit/>
            </a:bodyPr>
            <a:lstStyle/>
            <a:p>
              <a:r>
                <a:rPr lang="en-US" sz="2000" dirty="0" smtClean="0">
                  <a:solidFill>
                    <a:schemeClr val="accent2"/>
                  </a:solidFill>
                </a:rPr>
                <a:t>0 0 0 1         1 0 0 1 </a:t>
              </a:r>
              <a:endParaRPr lang="en-US" sz="2000" dirty="0">
                <a:solidFill>
                  <a:schemeClr val="accent2"/>
                </a:solidFill>
              </a:endParaRPr>
            </a:p>
          </p:txBody>
        </p:sp>
        <p:cxnSp>
          <p:nvCxnSpPr>
            <p:cNvPr id="45" name="Straight Arrow Connector 44"/>
            <p:cNvCxnSpPr/>
            <p:nvPr/>
          </p:nvCxnSpPr>
          <p:spPr bwMode="auto">
            <a:xfrm>
              <a:off x="3733800" y="5334000"/>
              <a:ext cx="381000" cy="1588"/>
            </a:xfrm>
            <a:prstGeom prst="straightConnector1">
              <a:avLst/>
            </a:prstGeom>
            <a:noFill/>
            <a:ln w="12700" cap="flat" cmpd="sng" algn="ctr">
              <a:solidFill>
                <a:schemeClr val="tx1"/>
              </a:solidFill>
              <a:prstDash val="solid"/>
              <a:round/>
              <a:headEnd type="none" w="med" len="med"/>
              <a:tailEnd type="arrow"/>
            </a:ln>
            <a:effectLst/>
          </p:spPr>
        </p:cxnSp>
      </p:grpSp>
      <p:sp>
        <p:nvSpPr>
          <p:cNvPr id="46" name="Oval 45"/>
          <p:cNvSpPr/>
          <p:nvPr/>
        </p:nvSpPr>
        <p:spPr bwMode="auto">
          <a:xfrm>
            <a:off x="4876800" y="493389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47" name="TextBox 46"/>
          <p:cNvSpPr txBox="1"/>
          <p:nvPr/>
        </p:nvSpPr>
        <p:spPr>
          <a:xfrm>
            <a:off x="2286000" y="5164078"/>
            <a:ext cx="2953053" cy="400110"/>
          </a:xfrm>
          <a:prstGeom prst="rect">
            <a:avLst/>
          </a:prstGeom>
          <a:noFill/>
        </p:spPr>
        <p:txBody>
          <a:bodyPr wrap="none" rtlCol="0">
            <a:spAutoFit/>
          </a:bodyPr>
          <a:lstStyle/>
          <a:p>
            <a:r>
              <a:rPr lang="en-US" sz="2000" dirty="0" smtClean="0">
                <a:solidFill>
                  <a:schemeClr val="accent2"/>
                </a:solidFill>
              </a:rPr>
              <a:t>add  0 1 1 1         1 0 0 1</a:t>
            </a:r>
            <a:endParaRPr lang="en-US" sz="2000" dirty="0">
              <a:solidFill>
                <a:schemeClr val="accent2"/>
              </a:solidFill>
            </a:endParaRPr>
          </a:p>
        </p:txBody>
      </p:sp>
      <p:grpSp>
        <p:nvGrpSpPr>
          <p:cNvPr id="63" name="Group 62"/>
          <p:cNvGrpSpPr/>
          <p:nvPr/>
        </p:nvGrpSpPr>
        <p:grpSpPr>
          <a:xfrm>
            <a:off x="2854407" y="6076890"/>
            <a:ext cx="2454518" cy="400110"/>
            <a:chOff x="2854407" y="6400800"/>
            <a:chExt cx="2454518" cy="400110"/>
          </a:xfrm>
        </p:grpSpPr>
        <p:cxnSp>
          <p:nvCxnSpPr>
            <p:cNvPr id="44" name="Straight Arrow Connector 43"/>
            <p:cNvCxnSpPr/>
            <p:nvPr/>
          </p:nvCxnSpPr>
          <p:spPr bwMode="auto">
            <a:xfrm>
              <a:off x="3733800" y="6629400"/>
              <a:ext cx="381000" cy="1588"/>
            </a:xfrm>
            <a:prstGeom prst="straightConnector1">
              <a:avLst/>
            </a:prstGeom>
            <a:noFill/>
            <a:ln w="12700" cap="flat" cmpd="sng" algn="ctr">
              <a:solidFill>
                <a:schemeClr val="tx1"/>
              </a:solidFill>
              <a:prstDash val="solid"/>
              <a:round/>
              <a:headEnd type="none" w="med" len="med"/>
              <a:tailEnd type="arrow"/>
            </a:ln>
            <a:effectLst/>
          </p:spPr>
        </p:cxnSp>
        <p:sp>
          <p:nvSpPr>
            <p:cNvPr id="49" name="TextBox 48"/>
            <p:cNvSpPr txBox="1"/>
            <p:nvPr/>
          </p:nvSpPr>
          <p:spPr>
            <a:xfrm>
              <a:off x="2854407" y="6400800"/>
              <a:ext cx="2454518" cy="400110"/>
            </a:xfrm>
            <a:prstGeom prst="rect">
              <a:avLst/>
            </a:prstGeom>
            <a:noFill/>
          </p:spPr>
          <p:txBody>
            <a:bodyPr wrap="none" rtlCol="0">
              <a:spAutoFit/>
            </a:bodyPr>
            <a:lstStyle/>
            <a:p>
              <a:r>
                <a:rPr lang="en-US" sz="2000" dirty="0" smtClean="0">
                  <a:solidFill>
                    <a:schemeClr val="accent2"/>
                  </a:solidFill>
                </a:rPr>
                <a:t>0 0 0 1         1 1 1 0</a:t>
              </a:r>
              <a:endParaRPr lang="en-US" sz="2000" dirty="0">
                <a:solidFill>
                  <a:schemeClr val="accent2"/>
                </a:solidFill>
              </a:endParaRPr>
            </a:p>
          </p:txBody>
        </p:sp>
      </p:grpSp>
      <p:sp>
        <p:nvSpPr>
          <p:cNvPr id="53" name="Oval 52"/>
          <p:cNvSpPr/>
          <p:nvPr/>
        </p:nvSpPr>
        <p:spPr bwMode="auto">
          <a:xfrm>
            <a:off x="4876800" y="5545078"/>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56" name="TextBox 55"/>
          <p:cNvSpPr txBox="1"/>
          <p:nvPr/>
        </p:nvSpPr>
        <p:spPr>
          <a:xfrm>
            <a:off x="2286000" y="5772090"/>
            <a:ext cx="2953053" cy="400110"/>
          </a:xfrm>
          <a:prstGeom prst="rect">
            <a:avLst/>
          </a:prstGeom>
          <a:noFill/>
        </p:spPr>
        <p:txBody>
          <a:bodyPr wrap="none" rtlCol="0">
            <a:spAutoFit/>
          </a:bodyPr>
          <a:lstStyle/>
          <a:p>
            <a:r>
              <a:rPr lang="en-US" sz="2000" dirty="0" smtClean="0">
                <a:solidFill>
                  <a:schemeClr val="accent2"/>
                </a:solidFill>
              </a:rPr>
              <a:t>add  0 0 1 1         1 1 0 0</a:t>
            </a:r>
            <a:endParaRPr lang="en-US" sz="2000" dirty="0">
              <a:solidFill>
                <a:schemeClr val="accent2"/>
              </a:solidFill>
            </a:endParaRPr>
          </a:p>
        </p:txBody>
      </p:sp>
      <p:grpSp>
        <p:nvGrpSpPr>
          <p:cNvPr id="61" name="Group 60"/>
          <p:cNvGrpSpPr/>
          <p:nvPr/>
        </p:nvGrpSpPr>
        <p:grpSpPr>
          <a:xfrm>
            <a:off x="2819400" y="5449768"/>
            <a:ext cx="2454518" cy="400110"/>
            <a:chOff x="2819400" y="5773678"/>
            <a:chExt cx="2454518" cy="400110"/>
          </a:xfrm>
        </p:grpSpPr>
        <p:sp>
          <p:nvSpPr>
            <p:cNvPr id="51" name="TextBox 50"/>
            <p:cNvSpPr txBox="1"/>
            <p:nvPr/>
          </p:nvSpPr>
          <p:spPr>
            <a:xfrm>
              <a:off x="2819400" y="5773678"/>
              <a:ext cx="2454518" cy="400110"/>
            </a:xfrm>
            <a:prstGeom prst="rect">
              <a:avLst/>
            </a:prstGeom>
            <a:noFill/>
          </p:spPr>
          <p:txBody>
            <a:bodyPr wrap="none" rtlCol="0">
              <a:spAutoFit/>
            </a:bodyPr>
            <a:lstStyle/>
            <a:p>
              <a:r>
                <a:rPr lang="en-US" sz="2000" dirty="0" smtClean="0">
                  <a:solidFill>
                    <a:schemeClr val="accent2"/>
                  </a:solidFill>
                </a:rPr>
                <a:t>0 0 1 1         1 1 0 0</a:t>
              </a:r>
              <a:endParaRPr lang="en-US" sz="2000" dirty="0">
                <a:solidFill>
                  <a:schemeClr val="accent2"/>
                </a:solidFill>
              </a:endParaRPr>
            </a:p>
          </p:txBody>
        </p:sp>
        <p:cxnSp>
          <p:nvCxnSpPr>
            <p:cNvPr id="58" name="Straight Arrow Connector 57"/>
            <p:cNvCxnSpPr/>
            <p:nvPr/>
          </p:nvCxnSpPr>
          <p:spPr bwMode="auto">
            <a:xfrm>
              <a:off x="3733800" y="6019800"/>
              <a:ext cx="381000" cy="1588"/>
            </a:xfrm>
            <a:prstGeom prst="straightConnector1">
              <a:avLst/>
            </a:prstGeom>
            <a:noFill/>
            <a:ln w="12700" cap="flat" cmpd="sng" algn="ctr">
              <a:solidFill>
                <a:schemeClr val="tx1"/>
              </a:solidFill>
              <a:prstDash val="solid"/>
              <a:round/>
              <a:headEnd type="none" w="med" len="med"/>
              <a:tailEnd type="arrow"/>
            </a:ln>
            <a:effectLst/>
          </p:spPr>
        </p:cxnSp>
      </p:grpSp>
      <p:sp>
        <p:nvSpPr>
          <p:cNvPr id="62" name="TextBox 61"/>
          <p:cNvSpPr txBox="1"/>
          <p:nvPr/>
        </p:nvSpPr>
        <p:spPr>
          <a:xfrm>
            <a:off x="5410200" y="6076890"/>
            <a:ext cx="689612" cy="400110"/>
          </a:xfrm>
          <a:prstGeom prst="rect">
            <a:avLst/>
          </a:prstGeom>
          <a:noFill/>
        </p:spPr>
        <p:txBody>
          <a:bodyPr wrap="none" rtlCol="0">
            <a:spAutoFit/>
          </a:bodyPr>
          <a:lstStyle/>
          <a:p>
            <a:r>
              <a:rPr lang="en-US" sz="2000" dirty="0" smtClean="0">
                <a:solidFill>
                  <a:schemeClr val="accent2"/>
                </a:solidFill>
              </a:rPr>
              <a:t>= 30</a:t>
            </a:r>
            <a:endParaRPr lang="en-US" sz="20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0" grpId="0" animBg="1"/>
      <p:bldP spid="31" grpId="0"/>
      <p:bldP spid="37" grpId="0" animBg="1"/>
      <p:bldP spid="41" grpId="0"/>
      <p:bldP spid="46" grpId="0" animBg="1"/>
      <p:bldP spid="47" grpId="0"/>
      <p:bldP spid="53" grpId="0" animBg="1"/>
      <p:bldP spid="56" grpId="0"/>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ChangeArrowheads="1"/>
          </p:cNvSpPr>
          <p:nvPr/>
        </p:nvSpPr>
        <p:spPr bwMode="auto">
          <a:xfrm>
            <a:off x="225425" y="312738"/>
            <a:ext cx="2054225" cy="477837"/>
          </a:xfrm>
          <a:prstGeom prst="rect">
            <a:avLst/>
          </a:prstGeom>
          <a:noFill/>
          <a:ln w="12700">
            <a:noFill/>
            <a:miter lim="800000"/>
          </a:ln>
          <a:effectLst/>
        </p:spPr>
        <p:txBody>
          <a:bodyPr wrap="none" anchor="ctr"/>
          <a:lstStyle/>
          <a:p>
            <a:endParaRPr lang="en-US"/>
          </a:p>
        </p:txBody>
      </p:sp>
      <p:sp>
        <p:nvSpPr>
          <p:cNvPr id="873475" name="Rectangle 3"/>
          <p:cNvSpPr>
            <a:spLocks noGrp="1" noChangeArrowheads="1"/>
          </p:cNvSpPr>
          <p:nvPr>
            <p:ph type="body" idx="1"/>
          </p:nvPr>
        </p:nvSpPr>
        <p:spPr>
          <a:xfrm>
            <a:off x="685800" y="914400"/>
            <a:ext cx="7924800" cy="3764620"/>
          </a:xfrm>
          <a:noFill/>
        </p:spPr>
        <p:txBody>
          <a:bodyPr lIns="90488" tIns="44450" rIns="90488" bIns="44450"/>
          <a:lstStyle/>
          <a:p>
            <a:pPr marL="342900" indent="-342900"/>
            <a:r>
              <a:rPr lang="en-US" dirty="0"/>
              <a:t>Multiply </a:t>
            </a:r>
            <a:r>
              <a:rPr lang="en-US" dirty="0" smtClean="0"/>
              <a:t>(</a:t>
            </a:r>
            <a:r>
              <a:rPr lang="en-US" dirty="0" err="1" smtClean="0">
                <a:latin typeface="Courier New" panose="02070309020205020404" pitchFamily="49" charset="0"/>
                <a:cs typeface="Courier New" panose="02070309020205020404" pitchFamily="49" charset="0"/>
              </a:rPr>
              <a:t>mult</a:t>
            </a:r>
            <a:r>
              <a:rPr lang="en-US" dirty="0" smtClean="0"/>
              <a:t> and </a:t>
            </a:r>
            <a:r>
              <a:rPr lang="en-US" dirty="0" err="1" smtClean="0">
                <a:latin typeface="Courier New" panose="02070309020205020404" pitchFamily="49" charset="0"/>
                <a:cs typeface="Courier New" panose="02070309020205020404" pitchFamily="49" charset="0"/>
              </a:rPr>
              <a:t>multu</a:t>
            </a:r>
            <a:r>
              <a:rPr lang="en-US" dirty="0" smtClean="0"/>
              <a:t>) produces </a:t>
            </a:r>
            <a:r>
              <a:rPr lang="en-US" dirty="0"/>
              <a:t>a double precision product</a:t>
            </a:r>
            <a:endParaRPr lang="en-US" dirty="0"/>
          </a:p>
          <a:p>
            <a:pPr marL="342900" indent="-342900">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mult</a:t>
            </a:r>
            <a:r>
              <a:rPr lang="en-US" dirty="0">
                <a:latin typeface="Courier New" panose="02070309020205020404" pitchFamily="49" charset="0"/>
              </a:rPr>
              <a:t>   $s0, $s1	  # hi||lo = $s0 * $s1</a:t>
            </a:r>
            <a:endParaRPr lang="en-US" dirty="0">
              <a:latin typeface="Courier New" panose="02070309020205020404" pitchFamily="49" charset="0"/>
            </a:endParaRPr>
          </a:p>
          <a:p>
            <a:pPr marL="342900" indent="-342900">
              <a:buFont typeface="Wingdings" panose="05000000000000000000" pitchFamily="2" charset="2"/>
              <a:buNone/>
            </a:pPr>
            <a:endParaRPr lang="en-US" dirty="0">
              <a:latin typeface="Courier New" panose="02070309020205020404" pitchFamily="49" charset="0"/>
            </a:endParaRPr>
          </a:p>
          <a:p>
            <a:pPr marL="342900" indent="-342900">
              <a:buFont typeface="Wingdings" panose="05000000000000000000" pitchFamily="2" charset="2"/>
              <a:buNone/>
            </a:pPr>
            <a:endParaRPr lang="en-US" dirty="0"/>
          </a:p>
          <a:p>
            <a:pPr marL="742950" lvl="1" indent="-285750"/>
            <a:r>
              <a:rPr lang="en-US" dirty="0"/>
              <a:t>Low-order word of the product is left in processor register  </a:t>
            </a:r>
            <a:r>
              <a:rPr lang="en-US" dirty="0">
                <a:latin typeface="Courier New" panose="02070309020205020404" pitchFamily="49" charset="0"/>
              </a:rPr>
              <a:t>lo</a:t>
            </a:r>
            <a:r>
              <a:rPr lang="en-US" dirty="0"/>
              <a:t> and the high-order word is left in register</a:t>
            </a:r>
            <a:r>
              <a:rPr lang="en-US" dirty="0">
                <a:latin typeface="Courier New" panose="02070309020205020404" pitchFamily="49" charset="0"/>
              </a:rPr>
              <a:t> hi</a:t>
            </a:r>
            <a:endParaRPr lang="en-US" dirty="0">
              <a:latin typeface="Courier New" panose="02070309020205020404" pitchFamily="49" charset="0"/>
            </a:endParaRPr>
          </a:p>
          <a:p>
            <a:pPr marL="742950" lvl="1" indent="-285750"/>
            <a:r>
              <a:rPr lang="en-US" dirty="0"/>
              <a:t>Instructions</a:t>
            </a:r>
            <a:r>
              <a:rPr lang="en-US" dirty="0">
                <a:latin typeface="Courier New" panose="02070309020205020404" pitchFamily="49" charset="0"/>
              </a:rPr>
              <a:t> </a:t>
            </a:r>
            <a:r>
              <a:rPr lang="en-US" dirty="0" err="1">
                <a:latin typeface="Courier New" panose="02070309020205020404" pitchFamily="49" charset="0"/>
              </a:rPr>
              <a:t>mfhi</a:t>
            </a:r>
            <a:r>
              <a:rPr lang="en-US" dirty="0">
                <a:latin typeface="Courier New" panose="02070309020205020404" pitchFamily="49" charset="0"/>
              </a:rPr>
              <a:t> rd </a:t>
            </a:r>
            <a:r>
              <a:rPr lang="en-US" dirty="0"/>
              <a:t>and</a:t>
            </a:r>
            <a:r>
              <a:rPr lang="en-US" dirty="0">
                <a:latin typeface="Courier New" panose="02070309020205020404" pitchFamily="49" charset="0"/>
              </a:rPr>
              <a:t> </a:t>
            </a:r>
            <a:r>
              <a:rPr lang="en-US" dirty="0" err="1">
                <a:latin typeface="Courier New" panose="02070309020205020404" pitchFamily="49" charset="0"/>
              </a:rPr>
              <a:t>mflo</a:t>
            </a:r>
            <a:r>
              <a:rPr lang="en-US" dirty="0">
                <a:latin typeface="Courier New" panose="02070309020205020404" pitchFamily="49" charset="0"/>
              </a:rPr>
              <a:t> rd </a:t>
            </a:r>
            <a:r>
              <a:rPr lang="en-US" dirty="0"/>
              <a:t>are provided to move the product to (user accessible) registers in the register file</a:t>
            </a:r>
            <a:endParaRPr lang="en-US" dirty="0"/>
          </a:p>
        </p:txBody>
      </p:sp>
      <p:sp>
        <p:nvSpPr>
          <p:cNvPr id="873476" name="Rectangle 4"/>
          <p:cNvSpPr>
            <a:spLocks noGrp="1" noChangeArrowheads="1"/>
          </p:cNvSpPr>
          <p:nvPr>
            <p:ph type="title"/>
          </p:nvPr>
        </p:nvSpPr>
        <p:spPr>
          <a:noFill/>
        </p:spPr>
        <p:txBody>
          <a:bodyPr lIns="90488" tIns="44450" rIns="90488" bIns="44450" anchor="ctr"/>
          <a:lstStyle/>
          <a:p>
            <a:r>
              <a:rPr lang="en-US"/>
              <a:t>MIPS Multiply Instruction</a:t>
            </a:r>
            <a:endParaRPr lang="en-US"/>
          </a:p>
        </p:txBody>
      </p:sp>
      <p:grpSp>
        <p:nvGrpSpPr>
          <p:cNvPr id="2" name="Group 5"/>
          <p:cNvGrpSpPr/>
          <p:nvPr/>
        </p:nvGrpSpPr>
        <p:grpSpPr bwMode="auto">
          <a:xfrm>
            <a:off x="1676400" y="2667000"/>
            <a:ext cx="5791200" cy="369888"/>
            <a:chOff x="1056" y="2640"/>
            <a:chExt cx="3648" cy="233"/>
          </a:xfrm>
        </p:grpSpPr>
        <p:sp>
          <p:nvSpPr>
            <p:cNvPr id="873478" name="Rectangle 6"/>
            <p:cNvSpPr>
              <a:spLocks noChangeArrowheads="1"/>
            </p:cNvSpPr>
            <p:nvPr/>
          </p:nvSpPr>
          <p:spPr bwMode="auto">
            <a:xfrm>
              <a:off x="1056" y="264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873479" name="Line 7"/>
            <p:cNvSpPr>
              <a:spLocks noChangeShapeType="1"/>
            </p:cNvSpPr>
            <p:nvPr/>
          </p:nvSpPr>
          <p:spPr bwMode="auto">
            <a:xfrm>
              <a:off x="1728" y="264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873480" name="Line 8"/>
            <p:cNvSpPr>
              <a:spLocks noChangeShapeType="1"/>
            </p:cNvSpPr>
            <p:nvPr/>
          </p:nvSpPr>
          <p:spPr bwMode="auto">
            <a:xfrm>
              <a:off x="2300"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873481" name="Line 9"/>
            <p:cNvSpPr>
              <a:spLocks noChangeShapeType="1"/>
            </p:cNvSpPr>
            <p:nvPr/>
          </p:nvSpPr>
          <p:spPr bwMode="auto">
            <a:xfrm>
              <a:off x="2876"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873482" name="Line 10"/>
            <p:cNvSpPr>
              <a:spLocks noChangeShapeType="1"/>
            </p:cNvSpPr>
            <p:nvPr/>
          </p:nvSpPr>
          <p:spPr bwMode="auto">
            <a:xfrm>
              <a:off x="3452"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873483" name="Line 11"/>
            <p:cNvSpPr>
              <a:spLocks noChangeShapeType="1"/>
            </p:cNvSpPr>
            <p:nvPr/>
          </p:nvSpPr>
          <p:spPr bwMode="auto">
            <a:xfrm>
              <a:off x="4028"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873484" name="Text Box 12"/>
            <p:cNvSpPr txBox="1">
              <a:spLocks noChangeArrowheads="1"/>
            </p:cNvSpPr>
            <p:nvPr/>
          </p:nvSpPr>
          <p:spPr bwMode="auto">
            <a:xfrm>
              <a:off x="1248" y="2640"/>
              <a:ext cx="3420" cy="233"/>
            </a:xfrm>
            <a:prstGeom prst="rect">
              <a:avLst/>
            </a:prstGeom>
            <a:noFill/>
            <a:ln w="12700">
              <a:noFill/>
              <a:miter lim="800000"/>
            </a:ln>
            <a:effectLst/>
          </p:spPr>
          <p:txBody>
            <a:bodyPr wrap="none">
              <a:spAutoFit/>
            </a:bodyPr>
            <a:lstStyle/>
            <a:p>
              <a:r>
                <a:rPr lang="en-US" dirty="0" smtClean="0">
                  <a:solidFill>
                    <a:schemeClr val="tx1"/>
                  </a:solidFill>
                </a:rPr>
                <a:t>0              16           17           0            0            0x18</a:t>
              </a:r>
              <a:endParaRPr lang="en-US" dirty="0">
                <a:solidFill>
                  <a:schemeClr val="tx1"/>
                </a:solidFill>
              </a:endParaRPr>
            </a:p>
          </p:txBody>
        </p:sp>
      </p:grpSp>
      <p:sp>
        <p:nvSpPr>
          <p:cNvPr id="873494" name="Rectangle 22"/>
          <p:cNvSpPr>
            <a:spLocks noChangeArrowheads="1"/>
          </p:cNvSpPr>
          <p:nvPr/>
        </p:nvSpPr>
        <p:spPr bwMode="auto">
          <a:xfrm>
            <a:off x="762000" y="5105400"/>
            <a:ext cx="7924800" cy="11430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en-US" sz="2400" dirty="0" smtClean="0">
                <a:solidFill>
                  <a:schemeClr val="tx1"/>
                </a:solidFill>
              </a:rPr>
              <a:t>Multiplies are usually done by fast, dedicated hardware and are much more complex (and slower) than adders</a:t>
            </a:r>
            <a:endParaRPr lang="en-US" sz="2400" dirty="0" smtClean="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34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Multiplication Hardware</a:t>
            </a:r>
            <a:endParaRPr lang="en-US" dirty="0"/>
          </a:p>
        </p:txBody>
      </p:sp>
      <p:sp>
        <p:nvSpPr>
          <p:cNvPr id="3" name="Content Placeholder 2"/>
          <p:cNvSpPr>
            <a:spLocks noGrp="1"/>
          </p:cNvSpPr>
          <p:nvPr>
            <p:ph idx="1"/>
          </p:nvPr>
        </p:nvSpPr>
        <p:spPr>
          <a:xfrm>
            <a:off x="533400" y="780308"/>
            <a:ext cx="8382000" cy="1048492"/>
          </a:xfrm>
        </p:spPr>
        <p:txBody>
          <a:bodyPr/>
          <a:lstStyle/>
          <a:p>
            <a:r>
              <a:rPr lang="en-US" dirty="0" smtClean="0"/>
              <a:t>Can build a faster multiplier by using a parallel tree of adders with one 32-bit adder for each bit of the multiplier at the base</a:t>
            </a:r>
            <a:endParaRPr lang="en-US" dirty="0"/>
          </a:p>
        </p:txBody>
      </p:sp>
      <p:grpSp>
        <p:nvGrpSpPr>
          <p:cNvPr id="13" name="Group 12"/>
          <p:cNvGrpSpPr/>
          <p:nvPr/>
        </p:nvGrpSpPr>
        <p:grpSpPr>
          <a:xfrm>
            <a:off x="2514600" y="1981201"/>
            <a:ext cx="1109549" cy="1524000"/>
            <a:chOff x="2700451" y="1989137"/>
            <a:chExt cx="1261949" cy="1744663"/>
          </a:xfrm>
        </p:grpSpPr>
        <p:sp>
          <p:nvSpPr>
            <p:cNvPr id="14"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15" name="TextBox 14"/>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16" name="Group 15"/>
          <p:cNvGrpSpPr/>
          <p:nvPr/>
        </p:nvGrpSpPr>
        <p:grpSpPr>
          <a:xfrm>
            <a:off x="4148251" y="1981200"/>
            <a:ext cx="1109549" cy="1524000"/>
            <a:chOff x="2700451" y="1989137"/>
            <a:chExt cx="1261949" cy="1744663"/>
          </a:xfrm>
        </p:grpSpPr>
        <p:sp>
          <p:nvSpPr>
            <p:cNvPr id="17"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18" name="TextBox 17"/>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19" name="Group 18"/>
          <p:cNvGrpSpPr/>
          <p:nvPr/>
        </p:nvGrpSpPr>
        <p:grpSpPr>
          <a:xfrm>
            <a:off x="5748451" y="1981200"/>
            <a:ext cx="1109549" cy="1524000"/>
            <a:chOff x="2700451" y="1989137"/>
            <a:chExt cx="1261949" cy="1744663"/>
          </a:xfrm>
        </p:grpSpPr>
        <p:sp>
          <p:nvSpPr>
            <p:cNvPr id="20"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21" name="TextBox 20"/>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22" name="Group 21"/>
          <p:cNvGrpSpPr/>
          <p:nvPr/>
        </p:nvGrpSpPr>
        <p:grpSpPr>
          <a:xfrm>
            <a:off x="7348651" y="1981200"/>
            <a:ext cx="1109549" cy="1524000"/>
            <a:chOff x="2700451" y="1989137"/>
            <a:chExt cx="1261949" cy="1744663"/>
          </a:xfrm>
        </p:grpSpPr>
        <p:sp>
          <p:nvSpPr>
            <p:cNvPr id="23"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24" name="TextBox 23"/>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25" name="Group 24"/>
          <p:cNvGrpSpPr/>
          <p:nvPr/>
        </p:nvGrpSpPr>
        <p:grpSpPr>
          <a:xfrm>
            <a:off x="381000" y="1981200"/>
            <a:ext cx="1109549" cy="1524000"/>
            <a:chOff x="2700451" y="1989137"/>
            <a:chExt cx="1261949" cy="1744663"/>
          </a:xfrm>
        </p:grpSpPr>
        <p:sp>
          <p:nvSpPr>
            <p:cNvPr id="26"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27" name="TextBox 26"/>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28" name="Group 27"/>
          <p:cNvGrpSpPr/>
          <p:nvPr/>
        </p:nvGrpSpPr>
        <p:grpSpPr>
          <a:xfrm>
            <a:off x="6629402" y="2895600"/>
            <a:ext cx="1261949" cy="1524000"/>
            <a:chOff x="2700453" y="1989137"/>
            <a:chExt cx="1435282" cy="1744663"/>
          </a:xfrm>
        </p:grpSpPr>
        <p:sp>
          <p:nvSpPr>
            <p:cNvPr id="29"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0" name="TextBox 29"/>
            <p:cNvSpPr txBox="1"/>
            <p:nvPr/>
          </p:nvSpPr>
          <p:spPr>
            <a:xfrm>
              <a:off x="2700453" y="2592387"/>
              <a:ext cx="1435282" cy="422808"/>
            </a:xfrm>
            <a:prstGeom prst="rect">
              <a:avLst/>
            </a:prstGeom>
            <a:noFill/>
          </p:spPr>
          <p:txBody>
            <a:bodyPr wrap="none" rtlCol="0">
              <a:spAutoFit/>
            </a:bodyPr>
            <a:lstStyle/>
            <a:p>
              <a:r>
                <a:rPr lang="en-US" dirty="0" smtClean="0">
                  <a:solidFill>
                    <a:schemeClr val="tx1"/>
                  </a:solidFill>
                </a:rPr>
                <a:t>33-bit ALU</a:t>
              </a:r>
              <a:endParaRPr lang="en-US" dirty="0">
                <a:solidFill>
                  <a:schemeClr val="tx1"/>
                </a:solidFill>
              </a:endParaRPr>
            </a:p>
          </p:txBody>
        </p:sp>
      </p:grpSp>
      <p:grpSp>
        <p:nvGrpSpPr>
          <p:cNvPr id="31" name="Group 30"/>
          <p:cNvGrpSpPr/>
          <p:nvPr/>
        </p:nvGrpSpPr>
        <p:grpSpPr>
          <a:xfrm>
            <a:off x="3429001" y="2895600"/>
            <a:ext cx="1261949" cy="1524000"/>
            <a:chOff x="2700452" y="1989137"/>
            <a:chExt cx="1435282" cy="1744663"/>
          </a:xfrm>
        </p:grpSpPr>
        <p:sp>
          <p:nvSpPr>
            <p:cNvPr id="32"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3" name="TextBox 32"/>
            <p:cNvSpPr txBox="1"/>
            <p:nvPr/>
          </p:nvSpPr>
          <p:spPr>
            <a:xfrm>
              <a:off x="2700452" y="2592387"/>
              <a:ext cx="1435282" cy="422808"/>
            </a:xfrm>
            <a:prstGeom prst="rect">
              <a:avLst/>
            </a:prstGeom>
            <a:noFill/>
          </p:spPr>
          <p:txBody>
            <a:bodyPr wrap="none" rtlCol="0">
              <a:spAutoFit/>
            </a:bodyPr>
            <a:lstStyle/>
            <a:p>
              <a:r>
                <a:rPr lang="en-US" dirty="0" smtClean="0">
                  <a:solidFill>
                    <a:schemeClr val="tx1"/>
                  </a:solidFill>
                </a:rPr>
                <a:t>33-bit ALU</a:t>
              </a:r>
              <a:endParaRPr lang="en-US" dirty="0">
                <a:solidFill>
                  <a:schemeClr val="tx1"/>
                </a:solidFill>
              </a:endParaRPr>
            </a:p>
          </p:txBody>
        </p:sp>
      </p:grpSp>
      <p:grpSp>
        <p:nvGrpSpPr>
          <p:cNvPr id="34" name="Group 33"/>
          <p:cNvGrpSpPr/>
          <p:nvPr/>
        </p:nvGrpSpPr>
        <p:grpSpPr>
          <a:xfrm>
            <a:off x="1295401" y="2895600"/>
            <a:ext cx="1261949" cy="1524000"/>
            <a:chOff x="2700452" y="1989137"/>
            <a:chExt cx="1435282" cy="1744663"/>
          </a:xfrm>
        </p:grpSpPr>
        <p:sp>
          <p:nvSpPr>
            <p:cNvPr id="35"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6" name="TextBox 35"/>
            <p:cNvSpPr txBox="1"/>
            <p:nvPr/>
          </p:nvSpPr>
          <p:spPr>
            <a:xfrm>
              <a:off x="2700452" y="2592387"/>
              <a:ext cx="1435282" cy="422808"/>
            </a:xfrm>
            <a:prstGeom prst="rect">
              <a:avLst/>
            </a:prstGeom>
            <a:noFill/>
          </p:spPr>
          <p:txBody>
            <a:bodyPr wrap="none" rtlCol="0">
              <a:spAutoFit/>
            </a:bodyPr>
            <a:lstStyle/>
            <a:p>
              <a:r>
                <a:rPr lang="en-US" dirty="0" smtClean="0">
                  <a:solidFill>
                    <a:schemeClr val="tx1"/>
                  </a:solidFill>
                </a:rPr>
                <a:t>33-bit ALU</a:t>
              </a:r>
              <a:endParaRPr lang="en-US" dirty="0">
                <a:solidFill>
                  <a:schemeClr val="tx1"/>
                </a:solidFill>
              </a:endParaRPr>
            </a:p>
          </p:txBody>
        </p:sp>
      </p:grpSp>
      <p:grpSp>
        <p:nvGrpSpPr>
          <p:cNvPr id="37" name="Group 36"/>
          <p:cNvGrpSpPr/>
          <p:nvPr/>
        </p:nvGrpSpPr>
        <p:grpSpPr>
          <a:xfrm>
            <a:off x="5105401" y="3733800"/>
            <a:ext cx="1261949" cy="1524000"/>
            <a:chOff x="2700452" y="1989137"/>
            <a:chExt cx="1435282" cy="1744663"/>
          </a:xfrm>
        </p:grpSpPr>
        <p:sp>
          <p:nvSpPr>
            <p:cNvPr id="38"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9" name="TextBox 38"/>
            <p:cNvSpPr txBox="1"/>
            <p:nvPr/>
          </p:nvSpPr>
          <p:spPr>
            <a:xfrm>
              <a:off x="2700452" y="2592387"/>
              <a:ext cx="1435282" cy="422808"/>
            </a:xfrm>
            <a:prstGeom prst="rect">
              <a:avLst/>
            </a:prstGeom>
            <a:noFill/>
          </p:spPr>
          <p:txBody>
            <a:bodyPr wrap="none" rtlCol="0">
              <a:spAutoFit/>
            </a:bodyPr>
            <a:lstStyle/>
            <a:p>
              <a:r>
                <a:rPr lang="en-US" dirty="0" smtClean="0">
                  <a:solidFill>
                    <a:schemeClr val="tx1"/>
                  </a:solidFill>
                </a:rPr>
                <a:t>36-bit ALU</a:t>
              </a:r>
              <a:endParaRPr lang="en-US" dirty="0">
                <a:solidFill>
                  <a:schemeClr val="tx1"/>
                </a:solidFill>
              </a:endParaRPr>
            </a:p>
          </p:txBody>
        </p:sp>
      </p:grpSp>
      <p:grpSp>
        <p:nvGrpSpPr>
          <p:cNvPr id="40" name="Group 39"/>
          <p:cNvGrpSpPr/>
          <p:nvPr/>
        </p:nvGrpSpPr>
        <p:grpSpPr>
          <a:xfrm>
            <a:off x="3657602" y="4572000"/>
            <a:ext cx="1261949" cy="1524000"/>
            <a:chOff x="2700455" y="1989137"/>
            <a:chExt cx="1435282" cy="1744663"/>
          </a:xfrm>
        </p:grpSpPr>
        <p:sp>
          <p:nvSpPr>
            <p:cNvPr id="41"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42" name="TextBox 41"/>
            <p:cNvSpPr txBox="1"/>
            <p:nvPr/>
          </p:nvSpPr>
          <p:spPr>
            <a:xfrm>
              <a:off x="2700455" y="2592387"/>
              <a:ext cx="1435282" cy="422808"/>
            </a:xfrm>
            <a:prstGeom prst="rect">
              <a:avLst/>
            </a:prstGeom>
            <a:noFill/>
          </p:spPr>
          <p:txBody>
            <a:bodyPr wrap="none" rtlCol="0">
              <a:spAutoFit/>
            </a:bodyPr>
            <a:lstStyle/>
            <a:p>
              <a:r>
                <a:rPr lang="en-US" dirty="0" smtClean="0">
                  <a:solidFill>
                    <a:schemeClr val="tx1"/>
                  </a:solidFill>
                </a:rPr>
                <a:t>43-bit ALU</a:t>
              </a:r>
              <a:endParaRPr lang="en-US" dirty="0">
                <a:solidFill>
                  <a:schemeClr val="tx1"/>
                </a:solidFill>
              </a:endParaRPr>
            </a:p>
          </p:txBody>
        </p:sp>
      </p:grpSp>
      <p:grpSp>
        <p:nvGrpSpPr>
          <p:cNvPr id="43" name="Group 42"/>
          <p:cNvGrpSpPr/>
          <p:nvPr/>
        </p:nvGrpSpPr>
        <p:grpSpPr>
          <a:xfrm>
            <a:off x="2057402" y="5410200"/>
            <a:ext cx="1261949" cy="1524000"/>
            <a:chOff x="2700453" y="1989137"/>
            <a:chExt cx="1435282" cy="1744663"/>
          </a:xfrm>
        </p:grpSpPr>
        <p:sp>
          <p:nvSpPr>
            <p:cNvPr id="44" name="Freeform 4"/>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45" name="TextBox 44"/>
            <p:cNvSpPr txBox="1"/>
            <p:nvPr/>
          </p:nvSpPr>
          <p:spPr>
            <a:xfrm>
              <a:off x="2700453" y="2592387"/>
              <a:ext cx="1435282" cy="422808"/>
            </a:xfrm>
            <a:prstGeom prst="rect">
              <a:avLst/>
            </a:prstGeom>
            <a:noFill/>
          </p:spPr>
          <p:txBody>
            <a:bodyPr wrap="none" rtlCol="0">
              <a:spAutoFit/>
            </a:bodyPr>
            <a:lstStyle/>
            <a:p>
              <a:r>
                <a:rPr lang="en-US" dirty="0" smtClean="0">
                  <a:solidFill>
                    <a:schemeClr val="tx1"/>
                  </a:solidFill>
                </a:rPr>
                <a:t>59-bit ALU</a:t>
              </a:r>
              <a:endParaRPr lang="en-US" dirty="0">
                <a:solidFill>
                  <a:schemeClr val="tx1"/>
                </a:solidFill>
              </a:endParaRPr>
            </a:p>
          </p:txBody>
        </p:sp>
      </p:grpSp>
      <p:cxnSp>
        <p:nvCxnSpPr>
          <p:cNvPr id="47" name="Straight Arrow Connector 46"/>
          <p:cNvCxnSpPr/>
          <p:nvPr/>
        </p:nvCxnSpPr>
        <p:spPr bwMode="auto">
          <a:xfrm rot="5400000">
            <a:off x="7238603" y="2210197"/>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48" name="Straight Arrow Connector 47"/>
          <p:cNvCxnSpPr/>
          <p:nvPr/>
        </p:nvCxnSpPr>
        <p:spPr bwMode="auto">
          <a:xfrm rot="5400000">
            <a:off x="8230394"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rot="5400000">
            <a:off x="6630194"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rot="5400000">
            <a:off x="5028406"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rot="5400000">
            <a:off x="3429794"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1296194" y="2285206"/>
            <a:ext cx="304800" cy="1588"/>
          </a:xfrm>
          <a:prstGeom prst="straightConnector1">
            <a:avLst/>
          </a:prstGeom>
          <a:noFill/>
          <a:ln w="12700" cap="flat" cmpd="sng" algn="ctr">
            <a:solidFill>
              <a:schemeClr val="tx1"/>
            </a:solidFill>
            <a:prstDash val="solid"/>
            <a:round/>
            <a:headEnd type="none" w="med" len="med"/>
            <a:tailEnd type="arrow"/>
          </a:ln>
          <a:effectLst/>
        </p:spPr>
      </p:cxnSp>
      <p:sp>
        <p:nvSpPr>
          <p:cNvPr id="57" name="TextBox 56"/>
          <p:cNvSpPr txBox="1"/>
          <p:nvPr/>
        </p:nvSpPr>
        <p:spPr>
          <a:xfrm>
            <a:off x="7924800" y="6324600"/>
            <a:ext cx="1066800" cy="307777"/>
          </a:xfrm>
          <a:prstGeom prst="rect">
            <a:avLst/>
          </a:prstGeom>
          <a:noFill/>
        </p:spPr>
        <p:txBody>
          <a:bodyPr wrap="square" rtlCol="0">
            <a:spAutoFit/>
          </a:bodyPr>
          <a:lstStyle/>
          <a:p>
            <a:pPr algn="r"/>
            <a:r>
              <a:rPr lang="en-US" sz="1400" dirty="0" smtClean="0">
                <a:solidFill>
                  <a:schemeClr val="accent2"/>
                </a:solidFill>
              </a:rPr>
              <a:t>product</a:t>
            </a:r>
            <a:r>
              <a:rPr lang="en-US" sz="1400" baseline="-25000" dirty="0" smtClean="0">
                <a:solidFill>
                  <a:schemeClr val="accent2"/>
                </a:solidFill>
              </a:rPr>
              <a:t>0</a:t>
            </a:r>
            <a:endParaRPr lang="en-US" sz="1400" baseline="-25000" dirty="0">
              <a:solidFill>
                <a:schemeClr val="accent2"/>
              </a:solidFill>
            </a:endParaRPr>
          </a:p>
        </p:txBody>
      </p:sp>
      <p:sp>
        <p:nvSpPr>
          <p:cNvPr id="58" name="TextBox 57"/>
          <p:cNvSpPr txBox="1"/>
          <p:nvPr/>
        </p:nvSpPr>
        <p:spPr>
          <a:xfrm>
            <a:off x="7962151"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0</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60" name="TextBox 59"/>
          <p:cNvSpPr txBox="1"/>
          <p:nvPr/>
        </p:nvSpPr>
        <p:spPr>
          <a:xfrm>
            <a:off x="7010400" y="1600200"/>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1</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61" name="TextBox 60"/>
          <p:cNvSpPr txBox="1"/>
          <p:nvPr/>
        </p:nvSpPr>
        <p:spPr>
          <a:xfrm>
            <a:off x="6248400"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2</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63" name="TextBox 62"/>
          <p:cNvSpPr txBox="1"/>
          <p:nvPr/>
        </p:nvSpPr>
        <p:spPr>
          <a:xfrm>
            <a:off x="5410200" y="16734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3</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cxnSp>
        <p:nvCxnSpPr>
          <p:cNvPr id="64" name="Straight Arrow Connector 63"/>
          <p:cNvCxnSpPr/>
          <p:nvPr/>
        </p:nvCxnSpPr>
        <p:spPr bwMode="auto">
          <a:xfrm rot="5400000">
            <a:off x="5639197" y="2209403"/>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rot="5400000">
            <a:off x="4037409" y="2208609"/>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rot="5400000">
            <a:off x="2437209" y="2209403"/>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rot="5400000">
            <a:off x="228997" y="2209403"/>
            <a:ext cx="457994" cy="1588"/>
          </a:xfrm>
          <a:prstGeom prst="straightConnector1">
            <a:avLst/>
          </a:prstGeom>
          <a:noFill/>
          <a:ln w="12700" cap="flat" cmpd="sng" algn="ctr">
            <a:solidFill>
              <a:schemeClr val="tx1"/>
            </a:solidFill>
            <a:prstDash val="solid"/>
            <a:round/>
            <a:headEnd type="none" w="med" len="med"/>
            <a:tailEnd type="arrow"/>
          </a:ln>
          <a:effectLst/>
        </p:spPr>
      </p:cxnSp>
      <p:sp>
        <p:nvSpPr>
          <p:cNvPr id="69" name="TextBox 68"/>
          <p:cNvSpPr txBox="1"/>
          <p:nvPr/>
        </p:nvSpPr>
        <p:spPr>
          <a:xfrm>
            <a:off x="4724400"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4</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0" name="TextBox 69"/>
          <p:cNvSpPr txBox="1"/>
          <p:nvPr/>
        </p:nvSpPr>
        <p:spPr>
          <a:xfrm>
            <a:off x="3810000" y="16734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5</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1" name="TextBox 70"/>
          <p:cNvSpPr txBox="1"/>
          <p:nvPr/>
        </p:nvSpPr>
        <p:spPr>
          <a:xfrm>
            <a:off x="3124200"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6</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2" name="TextBox 71"/>
          <p:cNvSpPr txBox="1"/>
          <p:nvPr/>
        </p:nvSpPr>
        <p:spPr>
          <a:xfrm>
            <a:off x="2247151" y="1676400"/>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7</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3" name="TextBox 72"/>
          <p:cNvSpPr txBox="1"/>
          <p:nvPr/>
        </p:nvSpPr>
        <p:spPr>
          <a:xfrm>
            <a:off x="990600" y="1905000"/>
            <a:ext cx="1096775"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30</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4" name="TextBox 73"/>
          <p:cNvSpPr txBox="1"/>
          <p:nvPr/>
        </p:nvSpPr>
        <p:spPr>
          <a:xfrm>
            <a:off x="1752600" y="2514600"/>
            <a:ext cx="609462" cy="461665"/>
          </a:xfrm>
          <a:prstGeom prst="rect">
            <a:avLst/>
          </a:prstGeom>
          <a:noFill/>
        </p:spPr>
        <p:txBody>
          <a:bodyPr wrap="none" rtlCol="0">
            <a:spAutoFit/>
          </a:bodyPr>
          <a:lstStyle/>
          <a:p>
            <a:r>
              <a:rPr lang="en-US" sz="2400" b="1" dirty="0" smtClean="0">
                <a:solidFill>
                  <a:schemeClr val="tx1"/>
                </a:solidFill>
              </a:rPr>
              <a:t>. . .</a:t>
            </a:r>
            <a:endParaRPr lang="en-US" sz="2400" b="1" dirty="0">
              <a:solidFill>
                <a:schemeClr val="tx1"/>
              </a:solidFill>
            </a:endParaRPr>
          </a:p>
        </p:txBody>
      </p:sp>
      <p:sp>
        <p:nvSpPr>
          <p:cNvPr id="75" name="TextBox 74"/>
          <p:cNvSpPr txBox="1"/>
          <p:nvPr/>
        </p:nvSpPr>
        <p:spPr>
          <a:xfrm>
            <a:off x="2667000" y="3505200"/>
            <a:ext cx="609462" cy="461665"/>
          </a:xfrm>
          <a:prstGeom prst="rect">
            <a:avLst/>
          </a:prstGeom>
          <a:noFill/>
        </p:spPr>
        <p:txBody>
          <a:bodyPr wrap="none" rtlCol="0">
            <a:spAutoFit/>
          </a:bodyPr>
          <a:lstStyle/>
          <a:p>
            <a:r>
              <a:rPr lang="en-US" sz="2400" b="1" dirty="0" smtClean="0">
                <a:solidFill>
                  <a:schemeClr val="tx1"/>
                </a:solidFill>
              </a:rPr>
              <a:t>. . .</a:t>
            </a:r>
            <a:endParaRPr lang="en-US" sz="2400" b="1" dirty="0">
              <a:solidFill>
                <a:schemeClr val="tx1"/>
              </a:solidFill>
            </a:endParaRPr>
          </a:p>
        </p:txBody>
      </p:sp>
      <p:sp>
        <p:nvSpPr>
          <p:cNvPr id="76" name="TextBox 75"/>
          <p:cNvSpPr txBox="1"/>
          <p:nvPr/>
        </p:nvSpPr>
        <p:spPr>
          <a:xfrm>
            <a:off x="2667000" y="4191000"/>
            <a:ext cx="609462" cy="461665"/>
          </a:xfrm>
          <a:prstGeom prst="rect">
            <a:avLst/>
          </a:prstGeom>
          <a:noFill/>
        </p:spPr>
        <p:txBody>
          <a:bodyPr wrap="none" rtlCol="0">
            <a:spAutoFit/>
          </a:bodyPr>
          <a:lstStyle/>
          <a:p>
            <a:r>
              <a:rPr lang="en-US" sz="2400" b="1" dirty="0" smtClean="0">
                <a:solidFill>
                  <a:schemeClr val="tx1"/>
                </a:solidFill>
              </a:rPr>
              <a:t>. . .</a:t>
            </a:r>
            <a:endParaRPr lang="en-US" sz="2400" b="1" dirty="0">
              <a:solidFill>
                <a:schemeClr val="tx1"/>
              </a:solidFill>
            </a:endParaRPr>
          </a:p>
        </p:txBody>
      </p:sp>
      <p:cxnSp>
        <p:nvCxnSpPr>
          <p:cNvPr id="78" name="Straight Arrow Connector 77"/>
          <p:cNvCxnSpPr/>
          <p:nvPr/>
        </p:nvCxnSpPr>
        <p:spPr bwMode="auto">
          <a:xfrm rot="5400000">
            <a:off x="7581900" y="3009900"/>
            <a:ext cx="3810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79" name="Straight Arrow Connector 78"/>
          <p:cNvCxnSpPr/>
          <p:nvPr/>
        </p:nvCxnSpPr>
        <p:spPr bwMode="auto">
          <a:xfrm rot="5400000">
            <a:off x="4381500" y="3009900"/>
            <a:ext cx="3810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rot="10800000" flipV="1">
            <a:off x="4648200" y="4724400"/>
            <a:ext cx="10668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rot="16200000" flipH="1">
            <a:off x="6324600" y="2971800"/>
            <a:ext cx="381000" cy="381000"/>
          </a:xfrm>
          <a:prstGeom prst="straightConnector1">
            <a:avLst/>
          </a:prstGeom>
          <a:noFill/>
          <a:ln w="12700" cap="flat" cmpd="sng" algn="ctr">
            <a:solidFill>
              <a:schemeClr val="tx1"/>
            </a:solidFill>
            <a:prstDash val="solid"/>
            <a:round/>
            <a:headEnd type="none" w="med" len="med"/>
            <a:tailEnd type="arrow"/>
          </a:ln>
          <a:effectLst/>
        </p:spPr>
      </p:cxnSp>
      <p:cxnSp>
        <p:nvCxnSpPr>
          <p:cNvPr id="85" name="Straight Arrow Connector 84"/>
          <p:cNvCxnSpPr/>
          <p:nvPr/>
        </p:nvCxnSpPr>
        <p:spPr bwMode="auto">
          <a:xfrm rot="16200000" flipH="1">
            <a:off x="3124200" y="2971800"/>
            <a:ext cx="381000" cy="381000"/>
          </a:xfrm>
          <a:prstGeom prst="straightConnector1">
            <a:avLst/>
          </a:prstGeom>
          <a:noFill/>
          <a:ln w="1270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rot="16200000" flipH="1">
            <a:off x="990600" y="2971800"/>
            <a:ext cx="381000" cy="381000"/>
          </a:xfrm>
          <a:prstGeom prst="straightConnector1">
            <a:avLst/>
          </a:prstGeom>
          <a:noFill/>
          <a:ln w="127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rot="16200000" flipH="1">
            <a:off x="1905000" y="5638800"/>
            <a:ext cx="2286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16200000" flipH="1">
            <a:off x="3505200" y="4800600"/>
            <a:ext cx="2286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10800000" flipV="1">
            <a:off x="2971800" y="5562600"/>
            <a:ext cx="12954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16200000" flipH="1">
            <a:off x="1828800" y="3886200"/>
            <a:ext cx="2286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a:off x="3962400" y="3886200"/>
            <a:ext cx="12192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10800000" flipV="1">
            <a:off x="6096000" y="3886200"/>
            <a:ext cx="10668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102" name="Straight Arrow Connector 101"/>
          <p:cNvCxnSpPr/>
          <p:nvPr/>
        </p:nvCxnSpPr>
        <p:spPr bwMode="auto">
          <a:xfrm rot="5400000">
            <a:off x="2439194" y="65524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80" name="Straight Connector 79"/>
          <p:cNvCxnSpPr/>
          <p:nvPr/>
        </p:nvCxnSpPr>
        <p:spPr bwMode="auto">
          <a:xfrm>
            <a:off x="8382000" y="22860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7772400" y="32004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89" name="Straight Connector 88"/>
          <p:cNvCxnSpPr/>
          <p:nvPr/>
        </p:nvCxnSpPr>
        <p:spPr bwMode="auto">
          <a:xfrm>
            <a:off x="6553200" y="41148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5105400" y="49530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3429000" y="57912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97" name="Straight Arrow Connector 96"/>
          <p:cNvCxnSpPr/>
          <p:nvPr/>
        </p:nvCxnSpPr>
        <p:spPr bwMode="auto">
          <a:xfrm rot="5400000">
            <a:off x="3658394" y="59428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rot="5400000">
            <a:off x="4991894" y="5447506"/>
            <a:ext cx="9906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rot="5400000">
            <a:off x="6020594" y="5028406"/>
            <a:ext cx="1828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05" name="Straight Arrow Connector 104"/>
          <p:cNvCxnSpPr/>
          <p:nvPr/>
        </p:nvCxnSpPr>
        <p:spPr bwMode="auto">
          <a:xfrm rot="5400000">
            <a:off x="6781800" y="4572000"/>
            <a:ext cx="27432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11" name="Straight Arrow Connector 110"/>
          <p:cNvCxnSpPr/>
          <p:nvPr/>
        </p:nvCxnSpPr>
        <p:spPr bwMode="auto">
          <a:xfrm rot="5400000">
            <a:off x="6744494" y="4305300"/>
            <a:ext cx="4037806" cy="794"/>
          </a:xfrm>
          <a:prstGeom prst="straightConnector1">
            <a:avLst/>
          </a:prstGeom>
          <a:noFill/>
          <a:ln w="12700" cap="flat" cmpd="sng" algn="ctr">
            <a:solidFill>
              <a:schemeClr val="tx1"/>
            </a:solidFill>
            <a:prstDash val="solid"/>
            <a:round/>
            <a:headEnd type="none" w="med" len="med"/>
            <a:tailEnd type="arrow"/>
          </a:ln>
          <a:effectLst/>
        </p:spPr>
      </p:cxnSp>
      <p:sp>
        <p:nvSpPr>
          <p:cNvPr id="113" name="TextBox 112"/>
          <p:cNvSpPr txBox="1"/>
          <p:nvPr/>
        </p:nvSpPr>
        <p:spPr>
          <a:xfrm>
            <a:off x="7620000" y="59436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1</a:t>
            </a:r>
            <a:endParaRPr lang="en-US" sz="1400" baseline="-25000" dirty="0">
              <a:solidFill>
                <a:schemeClr val="accent2"/>
              </a:solidFill>
            </a:endParaRPr>
          </a:p>
        </p:txBody>
      </p:sp>
      <p:sp>
        <p:nvSpPr>
          <p:cNvPr id="115" name="TextBox 114"/>
          <p:cNvSpPr txBox="1"/>
          <p:nvPr/>
        </p:nvSpPr>
        <p:spPr>
          <a:xfrm>
            <a:off x="6477000" y="59436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2</a:t>
            </a:r>
            <a:endParaRPr lang="en-US" sz="1400" baseline="-25000" dirty="0">
              <a:solidFill>
                <a:schemeClr val="accent2"/>
              </a:solidFill>
            </a:endParaRPr>
          </a:p>
        </p:txBody>
      </p:sp>
      <p:sp>
        <p:nvSpPr>
          <p:cNvPr id="116" name="TextBox 115"/>
          <p:cNvSpPr txBox="1"/>
          <p:nvPr/>
        </p:nvSpPr>
        <p:spPr>
          <a:xfrm>
            <a:off x="5029200" y="59436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3</a:t>
            </a:r>
            <a:endParaRPr lang="en-US" sz="1400" baseline="-25000" dirty="0">
              <a:solidFill>
                <a:schemeClr val="accent2"/>
              </a:solidFill>
            </a:endParaRPr>
          </a:p>
        </p:txBody>
      </p:sp>
      <p:sp>
        <p:nvSpPr>
          <p:cNvPr id="117" name="TextBox 116"/>
          <p:cNvSpPr txBox="1"/>
          <p:nvPr/>
        </p:nvSpPr>
        <p:spPr>
          <a:xfrm>
            <a:off x="2667000" y="6550223"/>
            <a:ext cx="2971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63</a:t>
            </a:r>
            <a:r>
              <a:rPr lang="en-US" sz="1400" dirty="0" smtClean="0">
                <a:solidFill>
                  <a:schemeClr val="accent2"/>
                </a:solidFill>
              </a:rPr>
              <a:t> </a:t>
            </a:r>
            <a:r>
              <a:rPr lang="en-US" sz="1400" baseline="-25000" dirty="0" smtClean="0">
                <a:solidFill>
                  <a:schemeClr val="accent2"/>
                </a:solidFill>
              </a:rPr>
              <a:t>  </a:t>
            </a:r>
            <a:r>
              <a:rPr lang="en-US" sz="1400" dirty="0" smtClean="0">
                <a:solidFill>
                  <a:schemeClr val="accent2"/>
                </a:solidFill>
              </a:rPr>
              <a:t>. . .  product</a:t>
            </a:r>
            <a:r>
              <a:rPr lang="en-US" sz="1400" baseline="-25000" dirty="0" smtClean="0">
                <a:solidFill>
                  <a:schemeClr val="accent2"/>
                </a:solidFill>
              </a:rPr>
              <a:t>5</a:t>
            </a:r>
            <a:endParaRPr lang="en-US" sz="1400" baseline="-25000" dirty="0">
              <a:solidFill>
                <a:schemeClr val="accent2"/>
              </a:solidFill>
            </a:endParaRPr>
          </a:p>
        </p:txBody>
      </p:sp>
      <p:sp>
        <p:nvSpPr>
          <p:cNvPr id="118" name="TextBox 117"/>
          <p:cNvSpPr txBox="1"/>
          <p:nvPr/>
        </p:nvSpPr>
        <p:spPr>
          <a:xfrm>
            <a:off x="3352800" y="60198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4</a:t>
            </a:r>
            <a:endParaRPr lang="en-US" sz="1400" baseline="-25000" dirty="0">
              <a:solidFill>
                <a:schemeClr val="accent2"/>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Division</a:t>
            </a:r>
            <a:endParaRPr lang="en-US"/>
          </a:p>
        </p:txBody>
      </p:sp>
      <p:sp>
        <p:nvSpPr>
          <p:cNvPr id="921603" name="Rectangle 3"/>
          <p:cNvSpPr>
            <a:spLocks noGrp="1" noChangeArrowheads="1"/>
          </p:cNvSpPr>
          <p:nvPr>
            <p:ph type="body" idx="1"/>
          </p:nvPr>
        </p:nvSpPr>
        <p:spPr>
          <a:xfrm>
            <a:off x="608013" y="914400"/>
            <a:ext cx="8078787" cy="1288558"/>
          </a:xfrm>
        </p:spPr>
        <p:txBody>
          <a:bodyPr/>
          <a:lstStyle/>
          <a:p>
            <a:r>
              <a:rPr lang="en-US" dirty="0"/>
              <a:t>Division is just a </a:t>
            </a:r>
            <a:r>
              <a:rPr lang="en-US" i="1" dirty="0"/>
              <a:t>bunch</a:t>
            </a:r>
            <a:r>
              <a:rPr lang="en-US" dirty="0"/>
              <a:t> of quotient digit guesses and left shifts and </a:t>
            </a:r>
            <a:r>
              <a:rPr lang="en-US" dirty="0" smtClean="0"/>
              <a:t>subtracts</a:t>
            </a:r>
            <a:endParaRPr lang="en-US" dirty="0" smtClean="0"/>
          </a:p>
          <a:p>
            <a:pPr algn="ctr">
              <a:buNone/>
            </a:pPr>
            <a:r>
              <a:rPr lang="en-US" dirty="0" smtClean="0"/>
              <a:t>dividend = quotient x divisor  +  remainder</a:t>
            </a:r>
            <a:endParaRPr lang="en-US" dirty="0"/>
          </a:p>
        </p:txBody>
      </p:sp>
      <p:sp>
        <p:nvSpPr>
          <p:cNvPr id="921604" name="Oval 4"/>
          <p:cNvSpPr>
            <a:spLocks noChangeArrowheads="1"/>
          </p:cNvSpPr>
          <p:nvPr/>
        </p:nvSpPr>
        <p:spPr bwMode="auto">
          <a:xfrm>
            <a:off x="36576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05" name="Oval 5"/>
          <p:cNvSpPr>
            <a:spLocks noChangeArrowheads="1"/>
          </p:cNvSpPr>
          <p:nvPr/>
        </p:nvSpPr>
        <p:spPr bwMode="auto">
          <a:xfrm>
            <a:off x="33528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06" name="Oval 6"/>
          <p:cNvSpPr>
            <a:spLocks noChangeArrowheads="1"/>
          </p:cNvSpPr>
          <p:nvPr/>
        </p:nvSpPr>
        <p:spPr bwMode="auto">
          <a:xfrm>
            <a:off x="30480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07" name="Oval 7"/>
          <p:cNvSpPr>
            <a:spLocks noChangeArrowheads="1"/>
          </p:cNvSpPr>
          <p:nvPr/>
        </p:nvSpPr>
        <p:spPr bwMode="auto">
          <a:xfrm>
            <a:off x="27432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08" name="Oval 8"/>
          <p:cNvSpPr>
            <a:spLocks noChangeArrowheads="1"/>
          </p:cNvSpPr>
          <p:nvPr/>
        </p:nvSpPr>
        <p:spPr bwMode="auto">
          <a:xfrm>
            <a:off x="2743200" y="3657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09" name="Oval 9"/>
          <p:cNvSpPr>
            <a:spLocks noChangeArrowheads="1"/>
          </p:cNvSpPr>
          <p:nvPr/>
        </p:nvSpPr>
        <p:spPr bwMode="auto">
          <a:xfrm>
            <a:off x="3048000" y="3657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0" name="Oval 10"/>
          <p:cNvSpPr>
            <a:spLocks noChangeArrowheads="1"/>
          </p:cNvSpPr>
          <p:nvPr/>
        </p:nvSpPr>
        <p:spPr bwMode="auto">
          <a:xfrm>
            <a:off x="3352800" y="3657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1" name="Oval 11"/>
          <p:cNvSpPr>
            <a:spLocks noChangeArrowheads="1"/>
          </p:cNvSpPr>
          <p:nvPr/>
        </p:nvSpPr>
        <p:spPr bwMode="auto">
          <a:xfrm>
            <a:off x="3657600" y="3657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2" name="Line 12"/>
          <p:cNvSpPr>
            <a:spLocks noChangeShapeType="1"/>
          </p:cNvSpPr>
          <p:nvPr/>
        </p:nvSpPr>
        <p:spPr bwMode="auto">
          <a:xfrm>
            <a:off x="2514600" y="3886200"/>
            <a:ext cx="1295400" cy="0"/>
          </a:xfrm>
          <a:prstGeom prst="line">
            <a:avLst/>
          </a:prstGeom>
          <a:noFill/>
          <a:ln w="28575">
            <a:solidFill>
              <a:schemeClr val="tx1"/>
            </a:solidFill>
            <a:round/>
          </a:ln>
          <a:effectLst/>
        </p:spPr>
        <p:txBody>
          <a:bodyPr wrap="none" anchor="ctr"/>
          <a:lstStyle/>
          <a:p>
            <a:endParaRPr lang="en-US"/>
          </a:p>
        </p:txBody>
      </p:sp>
      <p:sp>
        <p:nvSpPr>
          <p:cNvPr id="921613" name="Oval 13"/>
          <p:cNvSpPr>
            <a:spLocks noChangeArrowheads="1"/>
          </p:cNvSpPr>
          <p:nvPr/>
        </p:nvSpPr>
        <p:spPr bwMode="auto">
          <a:xfrm>
            <a:off x="3657600" y="4038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4" name="Oval 14"/>
          <p:cNvSpPr>
            <a:spLocks noChangeArrowheads="1"/>
          </p:cNvSpPr>
          <p:nvPr/>
        </p:nvSpPr>
        <p:spPr bwMode="auto">
          <a:xfrm>
            <a:off x="3352800" y="4038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5" name="Oval 15"/>
          <p:cNvSpPr>
            <a:spLocks noChangeArrowheads="1"/>
          </p:cNvSpPr>
          <p:nvPr/>
        </p:nvSpPr>
        <p:spPr bwMode="auto">
          <a:xfrm>
            <a:off x="3048000" y="4038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6" name="Oval 16"/>
          <p:cNvSpPr>
            <a:spLocks noChangeArrowheads="1"/>
          </p:cNvSpPr>
          <p:nvPr/>
        </p:nvSpPr>
        <p:spPr bwMode="auto">
          <a:xfrm>
            <a:off x="39624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7" name="Oval 17"/>
          <p:cNvSpPr>
            <a:spLocks noChangeArrowheads="1"/>
          </p:cNvSpPr>
          <p:nvPr/>
        </p:nvSpPr>
        <p:spPr bwMode="auto">
          <a:xfrm>
            <a:off x="36576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8" name="Oval 18"/>
          <p:cNvSpPr>
            <a:spLocks noChangeArrowheads="1"/>
          </p:cNvSpPr>
          <p:nvPr/>
        </p:nvSpPr>
        <p:spPr bwMode="auto">
          <a:xfrm>
            <a:off x="33528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19" name="Oval 19"/>
          <p:cNvSpPr>
            <a:spLocks noChangeArrowheads="1"/>
          </p:cNvSpPr>
          <p:nvPr/>
        </p:nvSpPr>
        <p:spPr bwMode="auto">
          <a:xfrm>
            <a:off x="30480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0" name="Oval 20"/>
          <p:cNvSpPr>
            <a:spLocks noChangeArrowheads="1"/>
          </p:cNvSpPr>
          <p:nvPr/>
        </p:nvSpPr>
        <p:spPr bwMode="auto">
          <a:xfrm>
            <a:off x="3962400" y="46482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1" name="Oval 21"/>
          <p:cNvSpPr>
            <a:spLocks noChangeArrowheads="1"/>
          </p:cNvSpPr>
          <p:nvPr/>
        </p:nvSpPr>
        <p:spPr bwMode="auto">
          <a:xfrm>
            <a:off x="3657600" y="46482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2" name="Oval 22"/>
          <p:cNvSpPr>
            <a:spLocks noChangeArrowheads="1"/>
          </p:cNvSpPr>
          <p:nvPr/>
        </p:nvSpPr>
        <p:spPr bwMode="auto">
          <a:xfrm>
            <a:off x="3352800" y="46482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4" name="Oval 24"/>
          <p:cNvSpPr>
            <a:spLocks noChangeArrowheads="1"/>
          </p:cNvSpPr>
          <p:nvPr/>
        </p:nvSpPr>
        <p:spPr bwMode="auto">
          <a:xfrm>
            <a:off x="4267200" y="4953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5" name="Oval 25"/>
          <p:cNvSpPr>
            <a:spLocks noChangeArrowheads="1"/>
          </p:cNvSpPr>
          <p:nvPr/>
        </p:nvSpPr>
        <p:spPr bwMode="auto">
          <a:xfrm>
            <a:off x="3962400" y="4953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6" name="Oval 26"/>
          <p:cNvSpPr>
            <a:spLocks noChangeArrowheads="1"/>
          </p:cNvSpPr>
          <p:nvPr/>
        </p:nvSpPr>
        <p:spPr bwMode="auto">
          <a:xfrm>
            <a:off x="3657600" y="4953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7" name="Oval 27"/>
          <p:cNvSpPr>
            <a:spLocks noChangeArrowheads="1"/>
          </p:cNvSpPr>
          <p:nvPr/>
        </p:nvSpPr>
        <p:spPr bwMode="auto">
          <a:xfrm>
            <a:off x="3352800" y="4953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28" name="Line 28"/>
          <p:cNvSpPr>
            <a:spLocks noChangeShapeType="1"/>
          </p:cNvSpPr>
          <p:nvPr/>
        </p:nvSpPr>
        <p:spPr bwMode="auto">
          <a:xfrm>
            <a:off x="3048000" y="5181600"/>
            <a:ext cx="1371600" cy="0"/>
          </a:xfrm>
          <a:prstGeom prst="line">
            <a:avLst/>
          </a:prstGeom>
          <a:noFill/>
          <a:ln w="28575">
            <a:solidFill>
              <a:schemeClr val="tx1"/>
            </a:solidFill>
            <a:round/>
          </a:ln>
          <a:effectLst/>
        </p:spPr>
        <p:txBody>
          <a:bodyPr wrap="none" anchor="ctr"/>
          <a:lstStyle/>
          <a:p>
            <a:endParaRPr lang="en-US"/>
          </a:p>
        </p:txBody>
      </p:sp>
      <p:sp>
        <p:nvSpPr>
          <p:cNvPr id="921630" name="Oval 30"/>
          <p:cNvSpPr>
            <a:spLocks noChangeArrowheads="1"/>
          </p:cNvSpPr>
          <p:nvPr/>
        </p:nvSpPr>
        <p:spPr bwMode="auto">
          <a:xfrm>
            <a:off x="4267200" y="5562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31" name="Oval 31"/>
          <p:cNvSpPr>
            <a:spLocks noChangeArrowheads="1"/>
          </p:cNvSpPr>
          <p:nvPr/>
        </p:nvSpPr>
        <p:spPr bwMode="auto">
          <a:xfrm>
            <a:off x="3657600" y="5562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32" name="Oval 32"/>
          <p:cNvSpPr>
            <a:spLocks noChangeArrowheads="1"/>
          </p:cNvSpPr>
          <p:nvPr/>
        </p:nvSpPr>
        <p:spPr bwMode="auto">
          <a:xfrm>
            <a:off x="3962400" y="5562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33" name="Oval 33"/>
          <p:cNvSpPr>
            <a:spLocks noChangeArrowheads="1"/>
          </p:cNvSpPr>
          <p:nvPr/>
        </p:nvSpPr>
        <p:spPr bwMode="auto">
          <a:xfrm>
            <a:off x="4267200" y="5257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34" name="Oval 34"/>
          <p:cNvSpPr>
            <a:spLocks noChangeArrowheads="1"/>
          </p:cNvSpPr>
          <p:nvPr/>
        </p:nvSpPr>
        <p:spPr bwMode="auto">
          <a:xfrm>
            <a:off x="3962400" y="5257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35" name="Oval 35"/>
          <p:cNvSpPr>
            <a:spLocks noChangeArrowheads="1"/>
          </p:cNvSpPr>
          <p:nvPr/>
        </p:nvSpPr>
        <p:spPr bwMode="auto">
          <a:xfrm>
            <a:off x="3657600" y="5257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36" name="Oval 36"/>
          <p:cNvSpPr>
            <a:spLocks noChangeArrowheads="1"/>
          </p:cNvSpPr>
          <p:nvPr/>
        </p:nvSpPr>
        <p:spPr bwMode="auto">
          <a:xfrm>
            <a:off x="4572000" y="5562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37" name="Text Box 37"/>
          <p:cNvSpPr txBox="1">
            <a:spLocks noChangeArrowheads="1"/>
          </p:cNvSpPr>
          <p:nvPr/>
        </p:nvSpPr>
        <p:spPr bwMode="auto">
          <a:xfrm>
            <a:off x="5562600" y="3200400"/>
            <a:ext cx="1600200" cy="396875"/>
          </a:xfrm>
          <a:prstGeom prst="rect">
            <a:avLst/>
          </a:prstGeom>
          <a:noFill/>
          <a:ln w="28575">
            <a:noFill/>
            <a:miter lim="800000"/>
          </a:ln>
          <a:effectLst/>
        </p:spPr>
        <p:txBody>
          <a:bodyPr>
            <a:spAutoFit/>
          </a:bodyPr>
          <a:lstStyle/>
          <a:p>
            <a:r>
              <a:rPr lang="en-US" sz="2000">
                <a:solidFill>
                  <a:schemeClr val="tx1"/>
                </a:solidFill>
              </a:rPr>
              <a:t>dividend</a:t>
            </a:r>
            <a:endParaRPr lang="en-US" sz="2000" baseline="30000">
              <a:solidFill>
                <a:schemeClr val="tx1"/>
              </a:solidFill>
            </a:endParaRPr>
          </a:p>
        </p:txBody>
      </p:sp>
      <p:sp>
        <p:nvSpPr>
          <p:cNvPr id="921638" name="Text Box 38"/>
          <p:cNvSpPr txBox="1">
            <a:spLocks noChangeArrowheads="1"/>
          </p:cNvSpPr>
          <p:nvPr/>
        </p:nvSpPr>
        <p:spPr bwMode="auto">
          <a:xfrm>
            <a:off x="381000" y="3505200"/>
            <a:ext cx="1600200" cy="396875"/>
          </a:xfrm>
          <a:prstGeom prst="rect">
            <a:avLst/>
          </a:prstGeom>
          <a:noFill/>
          <a:ln w="28575">
            <a:noFill/>
            <a:miter lim="800000"/>
          </a:ln>
          <a:effectLst/>
        </p:spPr>
        <p:txBody>
          <a:bodyPr>
            <a:spAutoFit/>
          </a:bodyPr>
          <a:lstStyle/>
          <a:p>
            <a:r>
              <a:rPr lang="en-US" sz="2000">
                <a:solidFill>
                  <a:schemeClr val="tx1"/>
                </a:solidFill>
              </a:rPr>
              <a:t>divisor</a:t>
            </a:r>
            <a:endParaRPr lang="en-US" sz="2000" baseline="30000">
              <a:solidFill>
                <a:schemeClr val="tx1"/>
              </a:solidFill>
            </a:endParaRPr>
          </a:p>
        </p:txBody>
      </p:sp>
      <p:sp>
        <p:nvSpPr>
          <p:cNvPr id="921639" name="Text Box 39"/>
          <p:cNvSpPr txBox="1">
            <a:spLocks noChangeArrowheads="1"/>
          </p:cNvSpPr>
          <p:nvPr/>
        </p:nvSpPr>
        <p:spPr bwMode="auto">
          <a:xfrm>
            <a:off x="5638800" y="4191000"/>
            <a:ext cx="1600200" cy="1006475"/>
          </a:xfrm>
          <a:prstGeom prst="rect">
            <a:avLst/>
          </a:prstGeom>
          <a:noFill/>
          <a:ln w="28575">
            <a:noFill/>
            <a:miter lim="800000"/>
          </a:ln>
          <a:effectLst/>
        </p:spPr>
        <p:txBody>
          <a:bodyPr>
            <a:spAutoFit/>
          </a:bodyPr>
          <a:lstStyle/>
          <a:p>
            <a:r>
              <a:rPr lang="en-US" sz="2000" dirty="0">
                <a:solidFill>
                  <a:srgbClr val="FF0000"/>
                </a:solidFill>
              </a:rPr>
              <a:t>partial</a:t>
            </a:r>
            <a:endParaRPr lang="en-US" sz="2000" dirty="0">
              <a:solidFill>
                <a:srgbClr val="FF0000"/>
              </a:solidFill>
            </a:endParaRPr>
          </a:p>
          <a:p>
            <a:r>
              <a:rPr lang="en-US" sz="2000" dirty="0">
                <a:solidFill>
                  <a:srgbClr val="FF0000"/>
                </a:solidFill>
              </a:rPr>
              <a:t>remainder</a:t>
            </a:r>
            <a:endParaRPr lang="en-US" sz="2000" dirty="0">
              <a:solidFill>
                <a:srgbClr val="FF0000"/>
              </a:solidFill>
            </a:endParaRPr>
          </a:p>
          <a:p>
            <a:r>
              <a:rPr lang="en-US" sz="2000" dirty="0">
                <a:solidFill>
                  <a:srgbClr val="FF0000"/>
                </a:solidFill>
              </a:rPr>
              <a:t>array</a:t>
            </a:r>
            <a:endParaRPr lang="en-US" sz="2000" baseline="30000" dirty="0">
              <a:solidFill>
                <a:srgbClr val="FF0000"/>
              </a:solidFill>
            </a:endParaRPr>
          </a:p>
        </p:txBody>
      </p:sp>
      <p:sp>
        <p:nvSpPr>
          <p:cNvPr id="921640" name="Text Box 40"/>
          <p:cNvSpPr txBox="1">
            <a:spLocks noChangeArrowheads="1"/>
          </p:cNvSpPr>
          <p:nvPr/>
        </p:nvSpPr>
        <p:spPr bwMode="auto">
          <a:xfrm>
            <a:off x="5562600" y="2743200"/>
            <a:ext cx="1676400" cy="396875"/>
          </a:xfrm>
          <a:prstGeom prst="rect">
            <a:avLst/>
          </a:prstGeom>
          <a:noFill/>
          <a:ln w="28575">
            <a:noFill/>
            <a:miter lim="800000"/>
          </a:ln>
          <a:effectLst/>
        </p:spPr>
        <p:txBody>
          <a:bodyPr>
            <a:spAutoFit/>
          </a:bodyPr>
          <a:lstStyle/>
          <a:p>
            <a:r>
              <a:rPr lang="en-US" sz="2000">
                <a:solidFill>
                  <a:schemeClr val="tx1"/>
                </a:solidFill>
              </a:rPr>
              <a:t>quotient</a:t>
            </a:r>
            <a:endParaRPr lang="en-US" sz="2000" baseline="30000">
              <a:solidFill>
                <a:schemeClr val="tx1"/>
              </a:solidFill>
            </a:endParaRPr>
          </a:p>
        </p:txBody>
      </p:sp>
      <p:sp>
        <p:nvSpPr>
          <p:cNvPr id="921641" name="Line 41"/>
          <p:cNvSpPr>
            <a:spLocks noChangeShapeType="1"/>
          </p:cNvSpPr>
          <p:nvPr/>
        </p:nvSpPr>
        <p:spPr bwMode="auto">
          <a:xfrm>
            <a:off x="1219200" y="32004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42" name="Text Box 42"/>
          <p:cNvSpPr txBox="1">
            <a:spLocks noChangeArrowheads="1"/>
          </p:cNvSpPr>
          <p:nvPr/>
        </p:nvSpPr>
        <p:spPr bwMode="auto">
          <a:xfrm>
            <a:off x="1524000" y="2743200"/>
            <a:ext cx="533400" cy="457200"/>
          </a:xfrm>
          <a:prstGeom prst="rect">
            <a:avLst/>
          </a:prstGeom>
          <a:noFill/>
          <a:ln w="28575">
            <a:noFill/>
            <a:miter lim="800000"/>
          </a:ln>
          <a:effectLst/>
        </p:spPr>
        <p:txBody>
          <a:bodyPr>
            <a:spAutoFit/>
          </a:bodyPr>
          <a:lstStyle/>
          <a:p>
            <a:r>
              <a:rPr lang="en-US" sz="2400"/>
              <a:t>n</a:t>
            </a:r>
            <a:endParaRPr lang="en-US" sz="2400" baseline="30000"/>
          </a:p>
        </p:txBody>
      </p:sp>
      <p:sp>
        <p:nvSpPr>
          <p:cNvPr id="921645" name="Oval 45"/>
          <p:cNvSpPr>
            <a:spLocks noChangeArrowheads="1"/>
          </p:cNvSpPr>
          <p:nvPr/>
        </p:nvSpPr>
        <p:spPr bwMode="auto">
          <a:xfrm>
            <a:off x="22098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46" name="Oval 46"/>
          <p:cNvSpPr>
            <a:spLocks noChangeArrowheads="1"/>
          </p:cNvSpPr>
          <p:nvPr/>
        </p:nvSpPr>
        <p:spPr bwMode="auto">
          <a:xfrm>
            <a:off x="19050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47" name="Oval 47"/>
          <p:cNvSpPr>
            <a:spLocks noChangeArrowheads="1"/>
          </p:cNvSpPr>
          <p:nvPr/>
        </p:nvSpPr>
        <p:spPr bwMode="auto">
          <a:xfrm>
            <a:off x="16002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48" name="Oval 48"/>
          <p:cNvSpPr>
            <a:spLocks noChangeArrowheads="1"/>
          </p:cNvSpPr>
          <p:nvPr/>
        </p:nvSpPr>
        <p:spPr bwMode="auto">
          <a:xfrm>
            <a:off x="1295400" y="3352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53" name="Line 53"/>
          <p:cNvSpPr>
            <a:spLocks noChangeShapeType="1"/>
          </p:cNvSpPr>
          <p:nvPr/>
        </p:nvSpPr>
        <p:spPr bwMode="auto">
          <a:xfrm>
            <a:off x="2514600" y="3200400"/>
            <a:ext cx="2590800" cy="0"/>
          </a:xfrm>
          <a:prstGeom prst="line">
            <a:avLst/>
          </a:prstGeom>
          <a:noFill/>
          <a:ln w="28575">
            <a:solidFill>
              <a:schemeClr val="tx1"/>
            </a:solidFill>
            <a:round/>
          </a:ln>
          <a:effectLst/>
        </p:spPr>
        <p:txBody>
          <a:bodyPr wrap="none" anchor="ctr"/>
          <a:lstStyle/>
          <a:p>
            <a:endParaRPr lang="en-US"/>
          </a:p>
        </p:txBody>
      </p:sp>
      <p:sp>
        <p:nvSpPr>
          <p:cNvPr id="921654" name="Line 54"/>
          <p:cNvSpPr>
            <a:spLocks noChangeShapeType="1"/>
          </p:cNvSpPr>
          <p:nvPr/>
        </p:nvSpPr>
        <p:spPr bwMode="auto">
          <a:xfrm>
            <a:off x="2514600" y="3200400"/>
            <a:ext cx="0" cy="228600"/>
          </a:xfrm>
          <a:prstGeom prst="line">
            <a:avLst/>
          </a:prstGeom>
          <a:noFill/>
          <a:ln w="28575">
            <a:solidFill>
              <a:schemeClr val="tx1"/>
            </a:solidFill>
            <a:round/>
          </a:ln>
          <a:effectLst/>
        </p:spPr>
        <p:txBody>
          <a:bodyPr wrap="none" anchor="ctr"/>
          <a:lstStyle/>
          <a:p>
            <a:endParaRPr lang="en-US"/>
          </a:p>
        </p:txBody>
      </p:sp>
      <p:sp>
        <p:nvSpPr>
          <p:cNvPr id="921655" name="Oval 55"/>
          <p:cNvSpPr>
            <a:spLocks noChangeArrowheads="1"/>
          </p:cNvSpPr>
          <p:nvPr/>
        </p:nvSpPr>
        <p:spPr bwMode="auto">
          <a:xfrm>
            <a:off x="3657600" y="2971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56" name="Oval 56"/>
          <p:cNvSpPr>
            <a:spLocks noChangeArrowheads="1"/>
          </p:cNvSpPr>
          <p:nvPr/>
        </p:nvSpPr>
        <p:spPr bwMode="auto">
          <a:xfrm>
            <a:off x="3962400" y="2971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57" name="Oval 57"/>
          <p:cNvSpPr>
            <a:spLocks noChangeArrowheads="1"/>
          </p:cNvSpPr>
          <p:nvPr/>
        </p:nvSpPr>
        <p:spPr bwMode="auto">
          <a:xfrm>
            <a:off x="4267200" y="2971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58" name="Oval 58"/>
          <p:cNvSpPr>
            <a:spLocks noChangeArrowheads="1"/>
          </p:cNvSpPr>
          <p:nvPr/>
        </p:nvSpPr>
        <p:spPr bwMode="auto">
          <a:xfrm>
            <a:off x="4572000" y="2971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60" name="Line 60"/>
          <p:cNvSpPr>
            <a:spLocks noChangeShapeType="1"/>
          </p:cNvSpPr>
          <p:nvPr/>
        </p:nvSpPr>
        <p:spPr bwMode="auto">
          <a:xfrm>
            <a:off x="2819400" y="4572000"/>
            <a:ext cx="1295400" cy="0"/>
          </a:xfrm>
          <a:prstGeom prst="line">
            <a:avLst/>
          </a:prstGeom>
          <a:noFill/>
          <a:ln w="28575">
            <a:solidFill>
              <a:schemeClr val="tx1"/>
            </a:solidFill>
            <a:round/>
          </a:ln>
          <a:effectLst/>
        </p:spPr>
        <p:txBody>
          <a:bodyPr wrap="none" anchor="ctr"/>
          <a:lstStyle/>
          <a:p>
            <a:endParaRPr lang="en-US"/>
          </a:p>
        </p:txBody>
      </p:sp>
      <p:sp>
        <p:nvSpPr>
          <p:cNvPr id="921662" name="Line 62"/>
          <p:cNvSpPr>
            <a:spLocks noChangeShapeType="1"/>
          </p:cNvSpPr>
          <p:nvPr/>
        </p:nvSpPr>
        <p:spPr bwMode="auto">
          <a:xfrm>
            <a:off x="3581400" y="28194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63" name="Text Box 63"/>
          <p:cNvSpPr txBox="1">
            <a:spLocks noChangeArrowheads="1"/>
          </p:cNvSpPr>
          <p:nvPr/>
        </p:nvSpPr>
        <p:spPr bwMode="auto">
          <a:xfrm>
            <a:off x="3962400" y="2362200"/>
            <a:ext cx="533400" cy="457200"/>
          </a:xfrm>
          <a:prstGeom prst="rect">
            <a:avLst/>
          </a:prstGeom>
          <a:noFill/>
          <a:ln w="28575">
            <a:noFill/>
            <a:miter lim="800000"/>
          </a:ln>
          <a:effectLst/>
        </p:spPr>
        <p:txBody>
          <a:bodyPr>
            <a:spAutoFit/>
          </a:bodyPr>
          <a:lstStyle/>
          <a:p>
            <a:r>
              <a:rPr lang="en-US" sz="2400"/>
              <a:t>n</a:t>
            </a:r>
            <a:endParaRPr lang="en-US" sz="2400" baseline="30000"/>
          </a:p>
        </p:txBody>
      </p:sp>
      <p:sp>
        <p:nvSpPr>
          <p:cNvPr id="921665" name="Line 65"/>
          <p:cNvSpPr>
            <a:spLocks noChangeShapeType="1"/>
          </p:cNvSpPr>
          <p:nvPr/>
        </p:nvSpPr>
        <p:spPr bwMode="auto">
          <a:xfrm>
            <a:off x="3276600" y="5791200"/>
            <a:ext cx="1447800" cy="0"/>
          </a:xfrm>
          <a:prstGeom prst="line">
            <a:avLst/>
          </a:prstGeom>
          <a:noFill/>
          <a:ln w="28575">
            <a:solidFill>
              <a:schemeClr val="tx1"/>
            </a:solidFill>
            <a:round/>
          </a:ln>
          <a:effectLst/>
        </p:spPr>
        <p:txBody>
          <a:bodyPr wrap="none" anchor="ctr"/>
          <a:lstStyle/>
          <a:p>
            <a:endParaRPr lang="en-US"/>
          </a:p>
        </p:txBody>
      </p:sp>
      <p:sp>
        <p:nvSpPr>
          <p:cNvPr id="921666" name="Oval 66"/>
          <p:cNvSpPr>
            <a:spLocks noChangeArrowheads="1"/>
          </p:cNvSpPr>
          <p:nvPr/>
        </p:nvSpPr>
        <p:spPr bwMode="auto">
          <a:xfrm>
            <a:off x="3962400" y="5867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67" name="Oval 67"/>
          <p:cNvSpPr>
            <a:spLocks noChangeArrowheads="1"/>
          </p:cNvSpPr>
          <p:nvPr/>
        </p:nvSpPr>
        <p:spPr bwMode="auto">
          <a:xfrm>
            <a:off x="3657600" y="5867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68" name="Oval 68"/>
          <p:cNvSpPr>
            <a:spLocks noChangeArrowheads="1"/>
          </p:cNvSpPr>
          <p:nvPr/>
        </p:nvSpPr>
        <p:spPr bwMode="auto">
          <a:xfrm>
            <a:off x="4267200" y="5867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69" name="Oval 69"/>
          <p:cNvSpPr>
            <a:spLocks noChangeArrowheads="1"/>
          </p:cNvSpPr>
          <p:nvPr/>
        </p:nvSpPr>
        <p:spPr bwMode="auto">
          <a:xfrm>
            <a:off x="4572000" y="5867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1674" name="Text Box 74"/>
          <p:cNvSpPr txBox="1">
            <a:spLocks noChangeArrowheads="1"/>
          </p:cNvSpPr>
          <p:nvPr/>
        </p:nvSpPr>
        <p:spPr bwMode="auto">
          <a:xfrm>
            <a:off x="5638800" y="5715000"/>
            <a:ext cx="1981200" cy="396875"/>
          </a:xfrm>
          <a:prstGeom prst="rect">
            <a:avLst/>
          </a:prstGeom>
          <a:noFill/>
          <a:ln w="28575">
            <a:noFill/>
            <a:miter lim="800000"/>
          </a:ln>
          <a:effectLst/>
        </p:spPr>
        <p:txBody>
          <a:bodyPr>
            <a:spAutoFit/>
          </a:bodyPr>
          <a:lstStyle/>
          <a:p>
            <a:r>
              <a:rPr lang="en-US" sz="2000">
                <a:solidFill>
                  <a:schemeClr val="tx1"/>
                </a:solidFill>
              </a:rPr>
              <a:t>remainder</a:t>
            </a:r>
            <a:endParaRPr lang="en-US" sz="2000" baseline="30000">
              <a:solidFill>
                <a:schemeClr val="tx1"/>
              </a:solidFill>
            </a:endParaRPr>
          </a:p>
        </p:txBody>
      </p:sp>
      <p:sp>
        <p:nvSpPr>
          <p:cNvPr id="921676" name="Line 76"/>
          <p:cNvSpPr>
            <a:spLocks noChangeShapeType="1"/>
          </p:cNvSpPr>
          <p:nvPr/>
        </p:nvSpPr>
        <p:spPr bwMode="auto">
          <a:xfrm>
            <a:off x="2286000" y="3733800"/>
            <a:ext cx="152400" cy="0"/>
          </a:xfrm>
          <a:prstGeom prst="line">
            <a:avLst/>
          </a:prstGeom>
          <a:noFill/>
          <a:ln w="28575">
            <a:solidFill>
              <a:schemeClr val="tx1"/>
            </a:solidFill>
            <a:round/>
          </a:ln>
          <a:effectLst/>
        </p:spPr>
        <p:txBody>
          <a:bodyPr wrap="none" anchor="ctr"/>
          <a:lstStyle/>
          <a:p>
            <a:endParaRPr lang="en-US"/>
          </a:p>
        </p:txBody>
      </p:sp>
      <p:sp>
        <p:nvSpPr>
          <p:cNvPr id="921677" name="Line 77"/>
          <p:cNvSpPr>
            <a:spLocks noChangeShapeType="1"/>
          </p:cNvSpPr>
          <p:nvPr/>
        </p:nvSpPr>
        <p:spPr bwMode="auto">
          <a:xfrm>
            <a:off x="2514600" y="4343400"/>
            <a:ext cx="152400" cy="0"/>
          </a:xfrm>
          <a:prstGeom prst="line">
            <a:avLst/>
          </a:prstGeom>
          <a:noFill/>
          <a:ln w="28575">
            <a:solidFill>
              <a:schemeClr val="tx1"/>
            </a:solidFill>
            <a:round/>
          </a:ln>
          <a:effectLst/>
        </p:spPr>
        <p:txBody>
          <a:bodyPr wrap="none" anchor="ctr"/>
          <a:lstStyle/>
          <a:p>
            <a:endParaRPr lang="en-US"/>
          </a:p>
        </p:txBody>
      </p:sp>
      <p:sp>
        <p:nvSpPr>
          <p:cNvPr id="921678" name="Line 78"/>
          <p:cNvSpPr>
            <a:spLocks noChangeShapeType="1"/>
          </p:cNvSpPr>
          <p:nvPr/>
        </p:nvSpPr>
        <p:spPr bwMode="auto">
          <a:xfrm>
            <a:off x="2743200" y="4953000"/>
            <a:ext cx="152400" cy="0"/>
          </a:xfrm>
          <a:prstGeom prst="line">
            <a:avLst/>
          </a:prstGeom>
          <a:noFill/>
          <a:ln w="28575">
            <a:solidFill>
              <a:schemeClr val="tx1"/>
            </a:solidFill>
            <a:round/>
          </a:ln>
          <a:effectLst/>
        </p:spPr>
        <p:txBody>
          <a:bodyPr wrap="none" anchor="ctr"/>
          <a:lstStyle/>
          <a:p>
            <a:endParaRPr lang="en-US"/>
          </a:p>
        </p:txBody>
      </p:sp>
      <p:sp>
        <p:nvSpPr>
          <p:cNvPr id="921679" name="Line 79"/>
          <p:cNvSpPr>
            <a:spLocks noChangeShapeType="1"/>
          </p:cNvSpPr>
          <p:nvPr/>
        </p:nvSpPr>
        <p:spPr bwMode="auto">
          <a:xfrm>
            <a:off x="2971800" y="5562600"/>
            <a:ext cx="152400" cy="0"/>
          </a:xfrm>
          <a:prstGeom prst="line">
            <a:avLst/>
          </a:prstGeom>
          <a:noFill/>
          <a:ln w="28575">
            <a:solidFill>
              <a:schemeClr val="tx1"/>
            </a:solidFill>
            <a:round/>
          </a:ln>
          <a:effectLst/>
        </p:spPr>
        <p:txBody>
          <a:bodyPr wrap="none" anchor="ctr"/>
          <a:lstStyle/>
          <a:p>
            <a:endParaRPr lang="en-US"/>
          </a:p>
        </p:txBody>
      </p:sp>
      <p:sp>
        <p:nvSpPr>
          <p:cNvPr id="921680" name="Text Box 80"/>
          <p:cNvSpPr txBox="1">
            <a:spLocks noChangeArrowheads="1"/>
          </p:cNvSpPr>
          <p:nvPr/>
        </p:nvSpPr>
        <p:spPr bwMode="auto">
          <a:xfrm>
            <a:off x="3962400" y="6019800"/>
            <a:ext cx="533400" cy="457200"/>
          </a:xfrm>
          <a:prstGeom prst="rect">
            <a:avLst/>
          </a:prstGeom>
          <a:noFill/>
          <a:ln w="28575">
            <a:noFill/>
            <a:miter lim="800000"/>
          </a:ln>
          <a:effectLst/>
        </p:spPr>
        <p:txBody>
          <a:bodyPr>
            <a:spAutoFit/>
          </a:bodyPr>
          <a:lstStyle/>
          <a:p>
            <a:r>
              <a:rPr lang="en-US" sz="2400"/>
              <a:t>n</a:t>
            </a:r>
            <a:endParaRPr lang="en-US" sz="2400" baseline="30000"/>
          </a:p>
        </p:txBody>
      </p:sp>
      <p:sp>
        <p:nvSpPr>
          <p:cNvPr id="921681" name="Line 81"/>
          <p:cNvSpPr>
            <a:spLocks noChangeShapeType="1"/>
          </p:cNvSpPr>
          <p:nvPr/>
        </p:nvSpPr>
        <p:spPr bwMode="auto">
          <a:xfrm>
            <a:off x="3581400" y="60960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88" name="AutoShape 88"/>
          <p:cNvSpPr/>
          <p:nvPr/>
        </p:nvSpPr>
        <p:spPr bwMode="auto">
          <a:xfrm>
            <a:off x="5181600" y="3657600"/>
            <a:ext cx="228600" cy="2286000"/>
          </a:xfrm>
          <a:prstGeom prst="rightBrace">
            <a:avLst>
              <a:gd name="adj1" fmla="val 83333"/>
              <a:gd name="adj2" fmla="val 50000"/>
            </a:avLst>
          </a:prstGeom>
          <a:noFill/>
          <a:ln w="28575">
            <a:solidFill>
              <a:schemeClr val="accent1"/>
            </a:solidFill>
            <a:round/>
          </a:ln>
          <a:effectLst/>
        </p:spPr>
        <p:txBody>
          <a:bodyPr wrap="none" anchor="ctr"/>
          <a:lstStyle/>
          <a:p>
            <a:endParaRPr lang="en-US"/>
          </a:p>
        </p:txBody>
      </p:sp>
      <p:sp>
        <p:nvSpPr>
          <p:cNvPr id="921690" name="Text Box 90"/>
          <p:cNvSpPr txBox="1">
            <a:spLocks noChangeArrowheads="1"/>
          </p:cNvSpPr>
          <p:nvPr/>
        </p:nvSpPr>
        <p:spPr bwMode="auto">
          <a:xfrm>
            <a:off x="3810000" y="3184525"/>
            <a:ext cx="304800" cy="396875"/>
          </a:xfrm>
          <a:prstGeom prst="rect">
            <a:avLst/>
          </a:prstGeom>
          <a:noFill/>
          <a:ln w="28575">
            <a:noFill/>
            <a:miter lim="800000"/>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1" name="Text Box 91"/>
          <p:cNvSpPr txBox="1">
            <a:spLocks noChangeArrowheads="1"/>
          </p:cNvSpPr>
          <p:nvPr/>
        </p:nvSpPr>
        <p:spPr bwMode="auto">
          <a:xfrm>
            <a:off x="4114800" y="3184525"/>
            <a:ext cx="304800" cy="396875"/>
          </a:xfrm>
          <a:prstGeom prst="rect">
            <a:avLst/>
          </a:prstGeom>
          <a:noFill/>
          <a:ln w="28575">
            <a:noFill/>
            <a:miter lim="800000"/>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2" name="Text Box 92"/>
          <p:cNvSpPr txBox="1">
            <a:spLocks noChangeArrowheads="1"/>
          </p:cNvSpPr>
          <p:nvPr/>
        </p:nvSpPr>
        <p:spPr bwMode="auto">
          <a:xfrm>
            <a:off x="4419600" y="3184525"/>
            <a:ext cx="304800" cy="396875"/>
          </a:xfrm>
          <a:prstGeom prst="rect">
            <a:avLst/>
          </a:prstGeom>
          <a:noFill/>
          <a:ln w="28575">
            <a:noFill/>
            <a:miter lim="800000"/>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3" name="Text Box 93"/>
          <p:cNvSpPr txBox="1">
            <a:spLocks noChangeArrowheads="1"/>
          </p:cNvSpPr>
          <p:nvPr/>
        </p:nvSpPr>
        <p:spPr bwMode="auto">
          <a:xfrm>
            <a:off x="3810000" y="3870325"/>
            <a:ext cx="304800" cy="396875"/>
          </a:xfrm>
          <a:prstGeom prst="rect">
            <a:avLst/>
          </a:prstGeom>
          <a:noFill/>
          <a:ln w="28575">
            <a:noFill/>
            <a:miter lim="800000"/>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4" name="Text Box 94"/>
          <p:cNvSpPr txBox="1">
            <a:spLocks noChangeArrowheads="1"/>
          </p:cNvSpPr>
          <p:nvPr/>
        </p:nvSpPr>
        <p:spPr bwMode="auto">
          <a:xfrm>
            <a:off x="4114800" y="4495800"/>
            <a:ext cx="304800" cy="396875"/>
          </a:xfrm>
          <a:prstGeom prst="rect">
            <a:avLst/>
          </a:prstGeom>
          <a:noFill/>
          <a:ln w="28575">
            <a:noFill/>
            <a:miter lim="800000"/>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5" name="Text Box 95"/>
          <p:cNvSpPr txBox="1">
            <a:spLocks noChangeArrowheads="1"/>
          </p:cNvSpPr>
          <p:nvPr/>
        </p:nvSpPr>
        <p:spPr bwMode="auto">
          <a:xfrm>
            <a:off x="4419600" y="5105400"/>
            <a:ext cx="304800" cy="396875"/>
          </a:xfrm>
          <a:prstGeom prst="rect">
            <a:avLst/>
          </a:prstGeom>
          <a:noFill/>
          <a:ln w="28575">
            <a:noFill/>
            <a:miter lim="800000"/>
          </a:ln>
          <a:effectLst/>
        </p:spPr>
        <p:txBody>
          <a:bodyPr>
            <a:spAutoFit/>
          </a:bodyPr>
          <a:lstStyle/>
          <a:p>
            <a:r>
              <a:rPr lang="en-US" sz="2000">
                <a:solidFill>
                  <a:srgbClr val="7A7A7A"/>
                </a:solidFill>
              </a:rPr>
              <a:t>0</a:t>
            </a:r>
            <a:endParaRPr lang="en-US" sz="2000" baseline="30000">
              <a:solidFill>
                <a:srgbClr val="7A7A7A"/>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Shift and Subtract Division Hardware</a:t>
            </a:r>
            <a:endParaRPr lang="en-US" dirty="0"/>
          </a:p>
        </p:txBody>
      </p:sp>
      <p:sp>
        <p:nvSpPr>
          <p:cNvPr id="4" name="Freeform 4"/>
          <p:cNvSpPr/>
          <p:nvPr/>
        </p:nvSpPr>
        <p:spPr bwMode="auto">
          <a:xfrm>
            <a:off x="3048000" y="15319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5" name="TextBox 4"/>
          <p:cNvSpPr txBox="1"/>
          <p:nvPr/>
        </p:nvSpPr>
        <p:spPr>
          <a:xfrm>
            <a:off x="3505200" y="1219200"/>
            <a:ext cx="1236236" cy="369332"/>
          </a:xfrm>
          <a:prstGeom prst="rect">
            <a:avLst/>
          </a:prstGeom>
          <a:noFill/>
          <a:ln>
            <a:solidFill>
              <a:schemeClr val="tx1"/>
            </a:solidFill>
          </a:ln>
        </p:spPr>
        <p:txBody>
          <a:bodyPr wrap="none" rtlCol="0">
            <a:spAutoFit/>
          </a:bodyPr>
          <a:lstStyle/>
          <a:p>
            <a:r>
              <a:rPr lang="en-US" dirty="0" smtClean="0">
                <a:solidFill>
                  <a:schemeClr val="tx1"/>
                </a:solidFill>
              </a:rPr>
              <a:t>   divisor   </a:t>
            </a:r>
            <a:endParaRPr lang="en-US" dirty="0">
              <a:solidFill>
                <a:schemeClr val="tx1"/>
              </a:solidFill>
            </a:endParaRPr>
          </a:p>
        </p:txBody>
      </p:sp>
      <p:sp>
        <p:nvSpPr>
          <p:cNvPr id="6" name="TextBox 5"/>
          <p:cNvSpPr txBox="1"/>
          <p:nvPr/>
        </p:nvSpPr>
        <p:spPr>
          <a:xfrm>
            <a:off x="2700451" y="21351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sp>
        <p:nvSpPr>
          <p:cNvPr id="7" name="TextBox 6"/>
          <p:cNvSpPr txBox="1"/>
          <p:nvPr/>
        </p:nvSpPr>
        <p:spPr>
          <a:xfrm>
            <a:off x="2590800" y="3201988"/>
            <a:ext cx="1338828" cy="369332"/>
          </a:xfrm>
          <a:prstGeom prst="rect">
            <a:avLst/>
          </a:prstGeom>
          <a:noFill/>
          <a:ln>
            <a:solidFill>
              <a:schemeClr val="tx1"/>
            </a:solidFill>
          </a:ln>
        </p:spPr>
        <p:txBody>
          <a:bodyPr wrap="none" rtlCol="0">
            <a:spAutoFit/>
          </a:bodyPr>
          <a:lstStyle/>
          <a:p>
            <a:r>
              <a:rPr lang="en-US" dirty="0" smtClean="0">
                <a:solidFill>
                  <a:schemeClr val="tx1"/>
                </a:solidFill>
              </a:rPr>
              <a:t>                  </a:t>
            </a:r>
            <a:endParaRPr lang="en-US" dirty="0">
              <a:solidFill>
                <a:schemeClr val="tx1"/>
              </a:solidFill>
            </a:endParaRPr>
          </a:p>
        </p:txBody>
      </p:sp>
      <p:sp>
        <p:nvSpPr>
          <p:cNvPr id="8" name="TextBox 7"/>
          <p:cNvSpPr txBox="1"/>
          <p:nvPr/>
        </p:nvSpPr>
        <p:spPr>
          <a:xfrm>
            <a:off x="3945364" y="3201988"/>
            <a:ext cx="1261884" cy="369332"/>
          </a:xfrm>
          <a:prstGeom prst="rect">
            <a:avLst/>
          </a:prstGeom>
          <a:noFill/>
          <a:ln>
            <a:solidFill>
              <a:schemeClr val="tx1"/>
            </a:solidFill>
          </a:ln>
        </p:spPr>
        <p:txBody>
          <a:bodyPr wrap="none" rtlCol="0">
            <a:spAutoFit/>
          </a:bodyPr>
          <a:lstStyle/>
          <a:p>
            <a:r>
              <a:rPr lang="en-US" dirty="0" smtClean="0">
                <a:solidFill>
                  <a:schemeClr val="tx1"/>
                </a:solidFill>
              </a:rPr>
              <a:t>  quotient  </a:t>
            </a:r>
            <a:endParaRPr lang="en-US" dirty="0">
              <a:solidFill>
                <a:schemeClr val="tx1"/>
              </a:solidFill>
            </a:endParaRPr>
          </a:p>
        </p:txBody>
      </p:sp>
      <p:cxnSp>
        <p:nvCxnSpPr>
          <p:cNvPr id="10" name="Straight Arrow Connector 9"/>
          <p:cNvCxnSpPr/>
          <p:nvPr/>
        </p:nvCxnSpPr>
        <p:spPr bwMode="auto">
          <a:xfrm rot="5400000">
            <a:off x="3086100" y="2934494"/>
            <a:ext cx="534194" cy="794"/>
          </a:xfrm>
          <a:prstGeom prst="straightConnector1">
            <a:avLst/>
          </a:prstGeom>
          <a:noFill/>
          <a:ln w="127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5400000">
            <a:off x="3576360" y="1822172"/>
            <a:ext cx="468868" cy="1588"/>
          </a:xfrm>
          <a:prstGeom prst="straightConnector1">
            <a:avLst/>
          </a:prstGeom>
          <a:noFill/>
          <a:ln w="127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a:off x="3200400" y="3811588"/>
            <a:ext cx="306388" cy="1588"/>
          </a:xfrm>
          <a:prstGeom prst="straightConnector1">
            <a:avLst/>
          </a:prstGeom>
          <a:noFill/>
          <a:ln w="12700" cap="flat" cmpd="sng" algn="ctr">
            <a:solidFill>
              <a:schemeClr val="tx1"/>
            </a:solidFill>
            <a:prstDash val="solid"/>
            <a:round/>
            <a:headEnd type="none" w="med" len="med"/>
            <a:tailEnd type="arrow"/>
          </a:ln>
          <a:effectLst/>
        </p:spPr>
      </p:cxnSp>
      <p:cxnSp>
        <p:nvCxnSpPr>
          <p:cNvPr id="16" name="Straight Connector 15"/>
          <p:cNvCxnSpPr/>
          <p:nvPr/>
        </p:nvCxnSpPr>
        <p:spPr bwMode="auto">
          <a:xfrm rot="10800000">
            <a:off x="1371600" y="3965576"/>
            <a:ext cx="1981200" cy="1588"/>
          </a:xfrm>
          <a:prstGeom prst="line">
            <a:avLst/>
          </a:prstGeom>
          <a:noFill/>
          <a:ln w="1270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185460" y="2699266"/>
            <a:ext cx="2373074" cy="794"/>
          </a:xfrm>
          <a:prstGeom prst="line">
            <a:avLst/>
          </a:prstGeom>
          <a:noFill/>
          <a:ln w="12700"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rot="5400000">
            <a:off x="2623860" y="1784866"/>
            <a:ext cx="544274" cy="794"/>
          </a:xfrm>
          <a:prstGeom prst="straightConnector1">
            <a:avLst/>
          </a:prstGeom>
          <a:noFill/>
          <a:ln w="12700" cap="flat" cmpd="sng" algn="ctr">
            <a:solidFill>
              <a:schemeClr val="tx1"/>
            </a:solidFill>
            <a:prstDash val="solid"/>
            <a:round/>
            <a:headEnd type="none" w="med" len="med"/>
            <a:tailEnd type="arrow"/>
          </a:ln>
          <a:effectLst/>
        </p:spPr>
      </p:cxnSp>
      <p:cxnSp>
        <p:nvCxnSpPr>
          <p:cNvPr id="24" name="Straight Connector 23"/>
          <p:cNvCxnSpPr/>
          <p:nvPr/>
        </p:nvCxnSpPr>
        <p:spPr bwMode="auto">
          <a:xfrm>
            <a:off x="1371600" y="1512332"/>
            <a:ext cx="1524000" cy="1588"/>
          </a:xfrm>
          <a:prstGeom prst="line">
            <a:avLst/>
          </a:prstGeom>
          <a:noFill/>
          <a:ln w="12700"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5181600" y="3354388"/>
            <a:ext cx="1143000" cy="1588"/>
          </a:xfrm>
          <a:prstGeom prst="straightConnector1">
            <a:avLst/>
          </a:prstGeom>
          <a:noFill/>
          <a:ln w="12700" cap="flat" cmpd="sng" algn="ctr">
            <a:solidFill>
              <a:schemeClr val="tx1"/>
            </a:solidFill>
            <a:prstDash val="solid"/>
            <a:round/>
            <a:headEnd type="arrow" w="med" len="med"/>
            <a:tailEnd type="none" w="med" len="med"/>
          </a:ln>
          <a:effectLst/>
        </p:spPr>
      </p:cxnSp>
      <p:sp>
        <p:nvSpPr>
          <p:cNvPr id="34" name="Oval 33"/>
          <p:cNvSpPr/>
          <p:nvPr/>
        </p:nvSpPr>
        <p:spPr bwMode="auto">
          <a:xfrm>
            <a:off x="6324600" y="2973388"/>
            <a:ext cx="1447800" cy="76200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35" name="TextBox 34"/>
          <p:cNvSpPr txBox="1"/>
          <p:nvPr/>
        </p:nvSpPr>
        <p:spPr>
          <a:xfrm>
            <a:off x="6553200" y="3201988"/>
            <a:ext cx="928459" cy="369332"/>
          </a:xfrm>
          <a:prstGeom prst="rect">
            <a:avLst/>
          </a:prstGeom>
          <a:noFill/>
        </p:spPr>
        <p:txBody>
          <a:bodyPr wrap="none" rtlCol="0">
            <a:spAutoFit/>
          </a:bodyPr>
          <a:lstStyle/>
          <a:p>
            <a:r>
              <a:rPr lang="en-US" dirty="0" smtClean="0"/>
              <a:t>Control</a:t>
            </a:r>
            <a:endParaRPr lang="en-US" dirty="0"/>
          </a:p>
        </p:txBody>
      </p:sp>
      <p:cxnSp>
        <p:nvCxnSpPr>
          <p:cNvPr id="39" name="Straight Arrow Connector 38"/>
          <p:cNvCxnSpPr/>
          <p:nvPr/>
        </p:nvCxnSpPr>
        <p:spPr bwMode="auto">
          <a:xfrm rot="10800000">
            <a:off x="3962400" y="2362200"/>
            <a:ext cx="3048000" cy="1588"/>
          </a:xfrm>
          <a:prstGeom prst="straightConnector1">
            <a:avLst/>
          </a:prstGeom>
          <a:noFill/>
          <a:ln w="12700" cap="flat" cmpd="sng" algn="ctr">
            <a:solidFill>
              <a:schemeClr val="accent1"/>
            </a:solidFill>
            <a:prstDash val="solid"/>
            <a:round/>
            <a:headEnd type="none" w="med" len="med"/>
            <a:tailEnd type="arrow"/>
          </a:ln>
          <a:effectLst/>
        </p:spPr>
      </p:cxnSp>
      <p:sp>
        <p:nvSpPr>
          <p:cNvPr id="43" name="TextBox 42"/>
          <p:cNvSpPr txBox="1"/>
          <p:nvPr/>
        </p:nvSpPr>
        <p:spPr>
          <a:xfrm>
            <a:off x="5867400" y="2057400"/>
            <a:ext cx="1005403" cy="369332"/>
          </a:xfrm>
          <a:prstGeom prst="rect">
            <a:avLst/>
          </a:prstGeom>
          <a:noFill/>
        </p:spPr>
        <p:txBody>
          <a:bodyPr wrap="none" rtlCol="0">
            <a:spAutoFit/>
          </a:bodyPr>
          <a:lstStyle/>
          <a:p>
            <a:r>
              <a:rPr lang="en-US" dirty="0" smtClean="0"/>
              <a:t>subtract</a:t>
            </a:r>
            <a:endParaRPr lang="en-US" dirty="0"/>
          </a:p>
        </p:txBody>
      </p:sp>
      <p:cxnSp>
        <p:nvCxnSpPr>
          <p:cNvPr id="50" name="Straight Connector 49"/>
          <p:cNvCxnSpPr/>
          <p:nvPr/>
        </p:nvCxnSpPr>
        <p:spPr bwMode="auto">
          <a:xfrm rot="5400000">
            <a:off x="6667500" y="2705100"/>
            <a:ext cx="687388" cy="1588"/>
          </a:xfrm>
          <a:prstGeom prst="line">
            <a:avLst/>
          </a:prstGeom>
          <a:noFill/>
          <a:ln w="12700" cap="flat" cmpd="sng" algn="ctr">
            <a:solidFill>
              <a:schemeClr val="accent1"/>
            </a:solidFill>
            <a:prstDash val="solid"/>
            <a:round/>
            <a:headEnd type="none" w="med" len="med"/>
            <a:tailEnd type="none" w="med" len="med"/>
          </a:ln>
          <a:effectLst/>
        </p:spPr>
      </p:cxnSp>
      <p:cxnSp>
        <p:nvCxnSpPr>
          <p:cNvPr id="52" name="Straight Connector 51"/>
          <p:cNvCxnSpPr>
            <a:stCxn id="34" idx="1"/>
          </p:cNvCxnSpPr>
          <p:nvPr/>
        </p:nvCxnSpPr>
        <p:spPr bwMode="auto">
          <a:xfrm rot="16200000" flipV="1">
            <a:off x="6031917" y="2580271"/>
            <a:ext cx="492592" cy="516826"/>
          </a:xfrm>
          <a:prstGeom prst="line">
            <a:avLst/>
          </a:prstGeom>
          <a:noFill/>
          <a:ln w="12700" cap="flat" cmpd="sng" algn="ctr">
            <a:solidFill>
              <a:schemeClr val="accent1"/>
            </a:solidFill>
            <a:prstDash val="solid"/>
            <a:round/>
            <a:headEnd type="none" w="med" len="med"/>
            <a:tailEnd type="none" w="med" len="med"/>
          </a:ln>
          <a:effectLst/>
        </p:spPr>
      </p:cxnSp>
      <p:cxnSp>
        <p:nvCxnSpPr>
          <p:cNvPr id="54" name="Straight Connector 53"/>
          <p:cNvCxnSpPr/>
          <p:nvPr/>
        </p:nvCxnSpPr>
        <p:spPr bwMode="auto">
          <a:xfrm rot="10800000" flipV="1">
            <a:off x="5181600" y="2592388"/>
            <a:ext cx="838200" cy="609600"/>
          </a:xfrm>
          <a:prstGeom prst="line">
            <a:avLst/>
          </a:prstGeom>
          <a:noFill/>
          <a:ln w="12700" cap="flat" cmpd="sng" algn="ctr">
            <a:solidFill>
              <a:schemeClr val="accent1"/>
            </a:solidFill>
            <a:prstDash val="solid"/>
            <a:round/>
            <a:headEnd type="none" w="med" len="med"/>
            <a:tailEnd type="arrow" w="med" len="med"/>
          </a:ln>
          <a:effectLst/>
        </p:spPr>
      </p:cxnSp>
      <p:sp>
        <p:nvSpPr>
          <p:cNvPr id="55" name="TextBox 54"/>
          <p:cNvSpPr txBox="1"/>
          <p:nvPr/>
        </p:nvSpPr>
        <p:spPr>
          <a:xfrm>
            <a:off x="5029200" y="2363788"/>
            <a:ext cx="607859" cy="646331"/>
          </a:xfrm>
          <a:prstGeom prst="rect">
            <a:avLst/>
          </a:prstGeom>
          <a:noFill/>
        </p:spPr>
        <p:txBody>
          <a:bodyPr wrap="none" rtlCol="0">
            <a:spAutoFit/>
          </a:bodyPr>
          <a:lstStyle/>
          <a:p>
            <a:r>
              <a:rPr lang="en-US" dirty="0" smtClean="0"/>
              <a:t>shift</a:t>
            </a:r>
            <a:endParaRPr lang="en-US" dirty="0" smtClean="0"/>
          </a:p>
          <a:p>
            <a:r>
              <a:rPr lang="en-US" dirty="0" smtClean="0"/>
              <a:t>left</a:t>
            </a:r>
            <a:endParaRPr lang="en-US" dirty="0"/>
          </a:p>
        </p:txBody>
      </p:sp>
      <p:sp>
        <p:nvSpPr>
          <p:cNvPr id="57" name="TextBox 56"/>
          <p:cNvSpPr txBox="1"/>
          <p:nvPr/>
        </p:nvSpPr>
        <p:spPr>
          <a:xfrm>
            <a:off x="3505200" y="2832656"/>
            <a:ext cx="1043876" cy="369332"/>
          </a:xfrm>
          <a:prstGeom prst="rect">
            <a:avLst/>
          </a:prstGeom>
          <a:noFill/>
        </p:spPr>
        <p:txBody>
          <a:bodyPr wrap="none" rtlCol="0">
            <a:spAutoFit/>
          </a:bodyPr>
          <a:lstStyle/>
          <a:p>
            <a:r>
              <a:rPr lang="en-US" dirty="0" smtClean="0">
                <a:solidFill>
                  <a:schemeClr val="tx1"/>
                </a:solidFill>
              </a:rPr>
              <a:t>dividend</a:t>
            </a:r>
            <a:endParaRPr lang="en-US" dirty="0">
              <a:solidFill>
                <a:schemeClr val="tx1"/>
              </a:solidFill>
            </a:endParaRPr>
          </a:p>
        </p:txBody>
      </p:sp>
      <p:sp>
        <p:nvSpPr>
          <p:cNvPr id="26" name="TextBox 25"/>
          <p:cNvSpPr txBox="1"/>
          <p:nvPr/>
        </p:nvSpPr>
        <p:spPr>
          <a:xfrm>
            <a:off x="2667000" y="3200400"/>
            <a:ext cx="1223412" cy="369332"/>
          </a:xfrm>
          <a:prstGeom prst="rect">
            <a:avLst/>
          </a:prstGeom>
          <a:noFill/>
        </p:spPr>
        <p:txBody>
          <a:bodyPr wrap="none" rtlCol="0">
            <a:spAutoFit/>
          </a:bodyPr>
          <a:lstStyle/>
          <a:p>
            <a:r>
              <a:rPr lang="en-US" dirty="0" smtClean="0">
                <a:solidFill>
                  <a:schemeClr val="tx1"/>
                </a:solidFill>
              </a:rPr>
              <a:t>remainder</a:t>
            </a:r>
            <a:endParaRPr lang="en-US" dirty="0">
              <a:solidFill>
                <a:schemeClr val="tx1"/>
              </a:solidFill>
            </a:endParaRPr>
          </a:p>
        </p:txBody>
      </p:sp>
      <p:sp>
        <p:nvSpPr>
          <p:cNvPr id="27" name="TextBox 26"/>
          <p:cNvSpPr txBox="1"/>
          <p:nvPr/>
        </p:nvSpPr>
        <p:spPr>
          <a:xfrm>
            <a:off x="3657600" y="838200"/>
            <a:ext cx="1822935" cy="400110"/>
          </a:xfrm>
          <a:prstGeom prst="rect">
            <a:avLst/>
          </a:prstGeom>
          <a:noFill/>
        </p:spPr>
        <p:txBody>
          <a:bodyPr wrap="none" rtlCol="0">
            <a:spAutoFit/>
          </a:bodyPr>
          <a:lstStyle/>
          <a:p>
            <a:r>
              <a:rPr lang="en-US" sz="2000" dirty="0" smtClean="0">
                <a:solidFill>
                  <a:schemeClr val="accent2"/>
                </a:solidFill>
              </a:rPr>
              <a:t>0 0 1 0       = 2</a:t>
            </a:r>
            <a:endParaRPr lang="en-US" sz="2000" dirty="0">
              <a:solidFill>
                <a:schemeClr val="accent2"/>
              </a:solidFill>
            </a:endParaRPr>
          </a:p>
        </p:txBody>
      </p:sp>
      <p:sp>
        <p:nvSpPr>
          <p:cNvPr id="29" name="TextBox 28"/>
          <p:cNvSpPr txBox="1"/>
          <p:nvPr/>
        </p:nvSpPr>
        <p:spPr>
          <a:xfrm>
            <a:off x="2819400" y="3581400"/>
            <a:ext cx="3098925" cy="400110"/>
          </a:xfrm>
          <a:prstGeom prst="rect">
            <a:avLst/>
          </a:prstGeom>
          <a:noFill/>
        </p:spPr>
        <p:txBody>
          <a:bodyPr wrap="none" rtlCol="0">
            <a:spAutoFit/>
          </a:bodyPr>
          <a:lstStyle/>
          <a:p>
            <a:r>
              <a:rPr lang="en-US" sz="2000" dirty="0" smtClean="0">
                <a:solidFill>
                  <a:schemeClr val="accent2"/>
                </a:solidFill>
              </a:rPr>
              <a:t>0 0 0 0         0 1 1 0     = 6</a:t>
            </a:r>
            <a:endParaRPr lang="en-US" sz="2000" dirty="0">
              <a:solidFill>
                <a:schemeClr val="accent2"/>
              </a:solidFill>
            </a:endParaRPr>
          </a:p>
        </p:txBody>
      </p:sp>
      <p:sp>
        <p:nvSpPr>
          <p:cNvPr id="30" name="TextBox 29"/>
          <p:cNvSpPr txBox="1"/>
          <p:nvPr/>
        </p:nvSpPr>
        <p:spPr>
          <a:xfrm>
            <a:off x="2819400" y="3810000"/>
            <a:ext cx="2383986" cy="400110"/>
          </a:xfrm>
          <a:prstGeom prst="rect">
            <a:avLst/>
          </a:prstGeom>
          <a:noFill/>
        </p:spPr>
        <p:txBody>
          <a:bodyPr wrap="none" rtlCol="0">
            <a:spAutoFit/>
          </a:bodyPr>
          <a:lstStyle/>
          <a:p>
            <a:r>
              <a:rPr lang="en-US" sz="2000" dirty="0" smtClean="0">
                <a:solidFill>
                  <a:schemeClr val="accent2"/>
                </a:solidFill>
              </a:rPr>
              <a:t>0 0 0 0         1 1 0 0</a:t>
            </a:r>
            <a:endParaRPr lang="en-US" sz="2000" dirty="0">
              <a:solidFill>
                <a:schemeClr val="accent2"/>
              </a:solidFill>
            </a:endParaRPr>
          </a:p>
        </p:txBody>
      </p:sp>
      <p:sp>
        <p:nvSpPr>
          <p:cNvPr id="32" name="TextBox 31"/>
          <p:cNvSpPr txBox="1"/>
          <p:nvPr/>
        </p:nvSpPr>
        <p:spPr>
          <a:xfrm>
            <a:off x="2286000" y="4038600"/>
            <a:ext cx="2938625" cy="400110"/>
          </a:xfrm>
          <a:prstGeom prst="rect">
            <a:avLst/>
          </a:prstGeom>
          <a:noFill/>
        </p:spPr>
        <p:txBody>
          <a:bodyPr wrap="none" rtlCol="0">
            <a:spAutoFit/>
          </a:bodyPr>
          <a:lstStyle/>
          <a:p>
            <a:r>
              <a:rPr lang="en-US" sz="2000" dirty="0" smtClean="0">
                <a:solidFill>
                  <a:schemeClr val="accent2"/>
                </a:solidFill>
              </a:rPr>
              <a:t>sub  1 1 1 0         1 1 0 0</a:t>
            </a:r>
            <a:endParaRPr lang="en-US" sz="2000" dirty="0">
              <a:solidFill>
                <a:schemeClr val="accent2"/>
              </a:solidFill>
            </a:endParaRPr>
          </a:p>
        </p:txBody>
      </p:sp>
      <p:sp>
        <p:nvSpPr>
          <p:cNvPr id="33" name="TextBox 32"/>
          <p:cNvSpPr txBox="1"/>
          <p:nvPr/>
        </p:nvSpPr>
        <p:spPr>
          <a:xfrm>
            <a:off x="5410200" y="4038600"/>
            <a:ext cx="2852063" cy="400110"/>
          </a:xfrm>
          <a:prstGeom prst="rect">
            <a:avLst/>
          </a:prstGeom>
          <a:noFill/>
        </p:spPr>
        <p:txBody>
          <a:bodyPr wrap="none" rtlCol="0">
            <a:spAutoFit/>
          </a:bodyPr>
          <a:lstStyle/>
          <a:p>
            <a:r>
              <a:rPr lang="en-US" sz="2000" dirty="0" err="1" smtClean="0">
                <a:solidFill>
                  <a:schemeClr val="accent2"/>
                </a:solidFill>
              </a:rPr>
              <a:t>rem</a:t>
            </a:r>
            <a:r>
              <a:rPr lang="en-US" sz="2000" dirty="0" smtClean="0">
                <a:solidFill>
                  <a:schemeClr val="accent2"/>
                </a:solidFill>
              </a:rPr>
              <a:t> </a:t>
            </a:r>
            <a:r>
              <a:rPr lang="en-US" sz="2000" dirty="0" err="1" smtClean="0">
                <a:solidFill>
                  <a:schemeClr val="accent2"/>
                </a:solidFill>
              </a:rPr>
              <a:t>neg</a:t>
            </a:r>
            <a:r>
              <a:rPr lang="en-US" sz="2000" dirty="0" smtClean="0">
                <a:solidFill>
                  <a:schemeClr val="accent2"/>
                </a:solidFill>
              </a:rPr>
              <a:t>, so ‘</a:t>
            </a:r>
            <a:r>
              <a:rPr lang="en-US" sz="2000" dirty="0" err="1" smtClean="0">
                <a:solidFill>
                  <a:schemeClr val="accent2"/>
                </a:solidFill>
              </a:rPr>
              <a:t>ient</a:t>
            </a:r>
            <a:r>
              <a:rPr lang="en-US" sz="2000" dirty="0" smtClean="0">
                <a:solidFill>
                  <a:schemeClr val="accent2"/>
                </a:solidFill>
              </a:rPr>
              <a:t> bit = 0</a:t>
            </a:r>
            <a:endParaRPr lang="en-US" sz="2000" dirty="0">
              <a:solidFill>
                <a:schemeClr val="accent2"/>
              </a:solidFill>
            </a:endParaRPr>
          </a:p>
        </p:txBody>
      </p:sp>
      <p:sp>
        <p:nvSpPr>
          <p:cNvPr id="36" name="TextBox 35"/>
          <p:cNvSpPr txBox="1"/>
          <p:nvPr/>
        </p:nvSpPr>
        <p:spPr>
          <a:xfrm>
            <a:off x="2819400" y="4267200"/>
            <a:ext cx="2383986" cy="400110"/>
          </a:xfrm>
          <a:prstGeom prst="rect">
            <a:avLst/>
          </a:prstGeom>
          <a:noFill/>
        </p:spPr>
        <p:txBody>
          <a:bodyPr wrap="none" rtlCol="0">
            <a:spAutoFit/>
          </a:bodyPr>
          <a:lstStyle/>
          <a:p>
            <a:r>
              <a:rPr lang="en-US" sz="2000" dirty="0" smtClean="0">
                <a:solidFill>
                  <a:schemeClr val="accent2"/>
                </a:solidFill>
              </a:rPr>
              <a:t>0 0 0 0         1 1 0 0</a:t>
            </a:r>
            <a:endParaRPr lang="en-US" sz="2000" dirty="0">
              <a:solidFill>
                <a:schemeClr val="accent2"/>
              </a:solidFill>
            </a:endParaRPr>
          </a:p>
        </p:txBody>
      </p:sp>
      <p:sp>
        <p:nvSpPr>
          <p:cNvPr id="37" name="TextBox 36"/>
          <p:cNvSpPr txBox="1"/>
          <p:nvPr/>
        </p:nvSpPr>
        <p:spPr>
          <a:xfrm>
            <a:off x="5410200" y="4267200"/>
            <a:ext cx="2206053" cy="400110"/>
          </a:xfrm>
          <a:prstGeom prst="rect">
            <a:avLst/>
          </a:prstGeom>
          <a:noFill/>
        </p:spPr>
        <p:txBody>
          <a:bodyPr wrap="none" rtlCol="0">
            <a:spAutoFit/>
          </a:bodyPr>
          <a:lstStyle/>
          <a:p>
            <a:r>
              <a:rPr lang="en-US" sz="2000" dirty="0" smtClean="0">
                <a:solidFill>
                  <a:schemeClr val="accent2"/>
                </a:solidFill>
              </a:rPr>
              <a:t>restore remainder</a:t>
            </a:r>
            <a:endParaRPr lang="en-US" sz="2000" dirty="0">
              <a:solidFill>
                <a:schemeClr val="accent2"/>
              </a:solidFill>
            </a:endParaRPr>
          </a:p>
        </p:txBody>
      </p:sp>
      <p:sp>
        <p:nvSpPr>
          <p:cNvPr id="38" name="TextBox 37"/>
          <p:cNvSpPr txBox="1"/>
          <p:nvPr/>
        </p:nvSpPr>
        <p:spPr>
          <a:xfrm>
            <a:off x="2819400" y="4495800"/>
            <a:ext cx="2383986" cy="400110"/>
          </a:xfrm>
          <a:prstGeom prst="rect">
            <a:avLst/>
          </a:prstGeom>
          <a:noFill/>
        </p:spPr>
        <p:txBody>
          <a:bodyPr wrap="none" rtlCol="0">
            <a:spAutoFit/>
          </a:bodyPr>
          <a:lstStyle/>
          <a:p>
            <a:r>
              <a:rPr lang="en-US" sz="2000" dirty="0" smtClean="0">
                <a:solidFill>
                  <a:schemeClr val="accent2"/>
                </a:solidFill>
              </a:rPr>
              <a:t>0 0 0 1         1 0 0 0</a:t>
            </a:r>
            <a:endParaRPr lang="en-US" sz="2000" dirty="0">
              <a:solidFill>
                <a:schemeClr val="accent2"/>
              </a:solidFill>
            </a:endParaRPr>
          </a:p>
        </p:txBody>
      </p:sp>
      <p:sp>
        <p:nvSpPr>
          <p:cNvPr id="40" name="TextBox 39"/>
          <p:cNvSpPr txBox="1"/>
          <p:nvPr/>
        </p:nvSpPr>
        <p:spPr>
          <a:xfrm>
            <a:off x="2286000" y="4724400"/>
            <a:ext cx="2938625" cy="400110"/>
          </a:xfrm>
          <a:prstGeom prst="rect">
            <a:avLst/>
          </a:prstGeom>
          <a:noFill/>
        </p:spPr>
        <p:txBody>
          <a:bodyPr wrap="none" rtlCol="0">
            <a:spAutoFit/>
          </a:bodyPr>
          <a:lstStyle/>
          <a:p>
            <a:r>
              <a:rPr lang="en-US" sz="2000" dirty="0" smtClean="0">
                <a:solidFill>
                  <a:schemeClr val="accent2"/>
                </a:solidFill>
              </a:rPr>
              <a:t>sub  1 1 1 1         1 1 0 0</a:t>
            </a:r>
            <a:endParaRPr lang="en-US" sz="2000" dirty="0">
              <a:solidFill>
                <a:schemeClr val="accent2"/>
              </a:solidFill>
            </a:endParaRPr>
          </a:p>
        </p:txBody>
      </p:sp>
      <p:sp>
        <p:nvSpPr>
          <p:cNvPr id="41" name="TextBox 40"/>
          <p:cNvSpPr txBox="1"/>
          <p:nvPr/>
        </p:nvSpPr>
        <p:spPr>
          <a:xfrm>
            <a:off x="5410200" y="4724400"/>
            <a:ext cx="2852063" cy="400110"/>
          </a:xfrm>
          <a:prstGeom prst="rect">
            <a:avLst/>
          </a:prstGeom>
          <a:noFill/>
        </p:spPr>
        <p:txBody>
          <a:bodyPr wrap="none" rtlCol="0">
            <a:spAutoFit/>
          </a:bodyPr>
          <a:lstStyle/>
          <a:p>
            <a:r>
              <a:rPr lang="en-US" sz="2000" dirty="0" err="1" smtClean="0">
                <a:solidFill>
                  <a:schemeClr val="accent2"/>
                </a:solidFill>
              </a:rPr>
              <a:t>rem</a:t>
            </a:r>
            <a:r>
              <a:rPr lang="en-US" sz="2000" dirty="0" smtClean="0">
                <a:solidFill>
                  <a:schemeClr val="accent2"/>
                </a:solidFill>
              </a:rPr>
              <a:t> </a:t>
            </a:r>
            <a:r>
              <a:rPr lang="en-US" sz="2000" dirty="0" err="1" smtClean="0">
                <a:solidFill>
                  <a:schemeClr val="accent2"/>
                </a:solidFill>
              </a:rPr>
              <a:t>neg</a:t>
            </a:r>
            <a:r>
              <a:rPr lang="en-US" sz="2000" dirty="0" smtClean="0">
                <a:solidFill>
                  <a:schemeClr val="accent2"/>
                </a:solidFill>
              </a:rPr>
              <a:t>, so ‘</a:t>
            </a:r>
            <a:r>
              <a:rPr lang="en-US" sz="2000" dirty="0" err="1" smtClean="0">
                <a:solidFill>
                  <a:schemeClr val="accent2"/>
                </a:solidFill>
              </a:rPr>
              <a:t>ient</a:t>
            </a:r>
            <a:r>
              <a:rPr lang="en-US" sz="2000" dirty="0" smtClean="0">
                <a:solidFill>
                  <a:schemeClr val="accent2"/>
                </a:solidFill>
              </a:rPr>
              <a:t> bit = 0</a:t>
            </a:r>
            <a:endParaRPr lang="en-US" sz="2000" dirty="0">
              <a:solidFill>
                <a:schemeClr val="accent2"/>
              </a:solidFill>
            </a:endParaRPr>
          </a:p>
        </p:txBody>
      </p:sp>
      <p:sp>
        <p:nvSpPr>
          <p:cNvPr id="42" name="TextBox 41"/>
          <p:cNvSpPr txBox="1"/>
          <p:nvPr/>
        </p:nvSpPr>
        <p:spPr>
          <a:xfrm>
            <a:off x="2819400" y="4953000"/>
            <a:ext cx="2383986" cy="400110"/>
          </a:xfrm>
          <a:prstGeom prst="rect">
            <a:avLst/>
          </a:prstGeom>
          <a:noFill/>
        </p:spPr>
        <p:txBody>
          <a:bodyPr wrap="none" rtlCol="0">
            <a:spAutoFit/>
          </a:bodyPr>
          <a:lstStyle/>
          <a:p>
            <a:r>
              <a:rPr lang="en-US" sz="2000" dirty="0" smtClean="0">
                <a:solidFill>
                  <a:schemeClr val="accent2"/>
                </a:solidFill>
              </a:rPr>
              <a:t>0 0 0 1         1 0 0 0</a:t>
            </a:r>
            <a:endParaRPr lang="en-US" sz="2000" dirty="0">
              <a:solidFill>
                <a:schemeClr val="accent2"/>
              </a:solidFill>
            </a:endParaRPr>
          </a:p>
        </p:txBody>
      </p:sp>
      <p:sp>
        <p:nvSpPr>
          <p:cNvPr id="44" name="TextBox 43"/>
          <p:cNvSpPr txBox="1"/>
          <p:nvPr/>
        </p:nvSpPr>
        <p:spPr>
          <a:xfrm>
            <a:off x="5410200" y="4953000"/>
            <a:ext cx="2206053" cy="400110"/>
          </a:xfrm>
          <a:prstGeom prst="rect">
            <a:avLst/>
          </a:prstGeom>
          <a:noFill/>
        </p:spPr>
        <p:txBody>
          <a:bodyPr wrap="none" rtlCol="0">
            <a:spAutoFit/>
          </a:bodyPr>
          <a:lstStyle/>
          <a:p>
            <a:r>
              <a:rPr lang="en-US" sz="2000" dirty="0" smtClean="0">
                <a:solidFill>
                  <a:schemeClr val="accent2"/>
                </a:solidFill>
              </a:rPr>
              <a:t>restore remainder</a:t>
            </a:r>
            <a:endParaRPr lang="en-US" sz="2000" dirty="0">
              <a:solidFill>
                <a:schemeClr val="accent2"/>
              </a:solidFill>
            </a:endParaRPr>
          </a:p>
        </p:txBody>
      </p:sp>
      <p:sp>
        <p:nvSpPr>
          <p:cNvPr id="45" name="TextBox 44"/>
          <p:cNvSpPr txBox="1"/>
          <p:nvPr/>
        </p:nvSpPr>
        <p:spPr>
          <a:xfrm>
            <a:off x="2819400" y="5181600"/>
            <a:ext cx="2383986" cy="400110"/>
          </a:xfrm>
          <a:prstGeom prst="rect">
            <a:avLst/>
          </a:prstGeom>
          <a:noFill/>
        </p:spPr>
        <p:txBody>
          <a:bodyPr wrap="none" rtlCol="0">
            <a:spAutoFit/>
          </a:bodyPr>
          <a:lstStyle/>
          <a:p>
            <a:r>
              <a:rPr lang="en-US" sz="2000" dirty="0" smtClean="0">
                <a:solidFill>
                  <a:schemeClr val="accent2"/>
                </a:solidFill>
              </a:rPr>
              <a:t>0 0 1 1         0 0 0 0</a:t>
            </a:r>
            <a:endParaRPr lang="en-US" sz="2000" dirty="0">
              <a:solidFill>
                <a:schemeClr val="accent2"/>
              </a:solidFill>
            </a:endParaRPr>
          </a:p>
        </p:txBody>
      </p:sp>
      <p:sp>
        <p:nvSpPr>
          <p:cNvPr id="46" name="TextBox 45"/>
          <p:cNvSpPr txBox="1"/>
          <p:nvPr/>
        </p:nvSpPr>
        <p:spPr>
          <a:xfrm>
            <a:off x="2286000" y="5410200"/>
            <a:ext cx="2938625" cy="400110"/>
          </a:xfrm>
          <a:prstGeom prst="rect">
            <a:avLst/>
          </a:prstGeom>
          <a:noFill/>
        </p:spPr>
        <p:txBody>
          <a:bodyPr wrap="none" rtlCol="0">
            <a:spAutoFit/>
          </a:bodyPr>
          <a:lstStyle/>
          <a:p>
            <a:r>
              <a:rPr lang="en-US" sz="2000" dirty="0" smtClean="0">
                <a:solidFill>
                  <a:schemeClr val="accent2"/>
                </a:solidFill>
              </a:rPr>
              <a:t>sub  0 0 0 1         0 0 0 1</a:t>
            </a:r>
            <a:endParaRPr lang="en-US" sz="2000" dirty="0">
              <a:solidFill>
                <a:schemeClr val="accent2"/>
              </a:solidFill>
            </a:endParaRPr>
          </a:p>
        </p:txBody>
      </p:sp>
      <p:sp>
        <p:nvSpPr>
          <p:cNvPr id="47" name="TextBox 46"/>
          <p:cNvSpPr txBox="1"/>
          <p:nvPr/>
        </p:nvSpPr>
        <p:spPr>
          <a:xfrm>
            <a:off x="5410200" y="5391090"/>
            <a:ext cx="2837636" cy="400110"/>
          </a:xfrm>
          <a:prstGeom prst="rect">
            <a:avLst/>
          </a:prstGeom>
          <a:noFill/>
        </p:spPr>
        <p:txBody>
          <a:bodyPr wrap="none" rtlCol="0">
            <a:spAutoFit/>
          </a:bodyPr>
          <a:lstStyle/>
          <a:p>
            <a:r>
              <a:rPr lang="en-US" sz="2000" dirty="0" err="1" smtClean="0">
                <a:solidFill>
                  <a:schemeClr val="accent2"/>
                </a:solidFill>
              </a:rPr>
              <a:t>rem</a:t>
            </a:r>
            <a:r>
              <a:rPr lang="en-US" sz="2000" dirty="0" smtClean="0">
                <a:solidFill>
                  <a:schemeClr val="accent2"/>
                </a:solidFill>
              </a:rPr>
              <a:t> pos, so ‘</a:t>
            </a:r>
            <a:r>
              <a:rPr lang="en-US" sz="2000" dirty="0" err="1" smtClean="0">
                <a:solidFill>
                  <a:schemeClr val="accent2"/>
                </a:solidFill>
              </a:rPr>
              <a:t>ient</a:t>
            </a:r>
            <a:r>
              <a:rPr lang="en-US" sz="2000" dirty="0" smtClean="0">
                <a:solidFill>
                  <a:schemeClr val="accent2"/>
                </a:solidFill>
              </a:rPr>
              <a:t> bit = 1</a:t>
            </a:r>
            <a:endParaRPr lang="en-US" sz="2000" dirty="0">
              <a:solidFill>
                <a:schemeClr val="accent2"/>
              </a:solidFill>
            </a:endParaRPr>
          </a:p>
        </p:txBody>
      </p:sp>
      <p:sp>
        <p:nvSpPr>
          <p:cNvPr id="48" name="TextBox 47"/>
          <p:cNvSpPr txBox="1"/>
          <p:nvPr/>
        </p:nvSpPr>
        <p:spPr>
          <a:xfrm>
            <a:off x="2819400" y="5638800"/>
            <a:ext cx="2383986" cy="400110"/>
          </a:xfrm>
          <a:prstGeom prst="rect">
            <a:avLst/>
          </a:prstGeom>
          <a:noFill/>
        </p:spPr>
        <p:txBody>
          <a:bodyPr wrap="none" rtlCol="0">
            <a:spAutoFit/>
          </a:bodyPr>
          <a:lstStyle/>
          <a:p>
            <a:r>
              <a:rPr lang="en-US" sz="2000" dirty="0" smtClean="0">
                <a:solidFill>
                  <a:schemeClr val="accent2"/>
                </a:solidFill>
              </a:rPr>
              <a:t>0 0 1 0         0 0 1 0</a:t>
            </a:r>
            <a:endParaRPr lang="en-US" sz="2000" dirty="0">
              <a:solidFill>
                <a:schemeClr val="accent2"/>
              </a:solidFill>
            </a:endParaRPr>
          </a:p>
        </p:txBody>
      </p:sp>
      <p:sp>
        <p:nvSpPr>
          <p:cNvPr id="49" name="TextBox 48"/>
          <p:cNvSpPr txBox="1"/>
          <p:nvPr/>
        </p:nvSpPr>
        <p:spPr>
          <a:xfrm>
            <a:off x="2286000" y="5867400"/>
            <a:ext cx="2938625" cy="400110"/>
          </a:xfrm>
          <a:prstGeom prst="rect">
            <a:avLst/>
          </a:prstGeom>
          <a:noFill/>
        </p:spPr>
        <p:txBody>
          <a:bodyPr wrap="none" rtlCol="0">
            <a:spAutoFit/>
          </a:bodyPr>
          <a:lstStyle/>
          <a:p>
            <a:r>
              <a:rPr lang="en-US" sz="2000" dirty="0" smtClean="0">
                <a:solidFill>
                  <a:schemeClr val="accent2"/>
                </a:solidFill>
              </a:rPr>
              <a:t>sub  0 0 0 0         0 0 1 1</a:t>
            </a:r>
            <a:endParaRPr lang="en-US" sz="2000" dirty="0">
              <a:solidFill>
                <a:schemeClr val="accent2"/>
              </a:solidFill>
            </a:endParaRPr>
          </a:p>
        </p:txBody>
      </p:sp>
      <p:sp>
        <p:nvSpPr>
          <p:cNvPr id="51" name="TextBox 50"/>
          <p:cNvSpPr txBox="1"/>
          <p:nvPr/>
        </p:nvSpPr>
        <p:spPr>
          <a:xfrm>
            <a:off x="5410200" y="5848290"/>
            <a:ext cx="2837636" cy="400110"/>
          </a:xfrm>
          <a:prstGeom prst="rect">
            <a:avLst/>
          </a:prstGeom>
          <a:noFill/>
        </p:spPr>
        <p:txBody>
          <a:bodyPr wrap="none" rtlCol="0">
            <a:spAutoFit/>
          </a:bodyPr>
          <a:lstStyle/>
          <a:p>
            <a:r>
              <a:rPr lang="en-US" sz="2000" dirty="0" err="1" smtClean="0">
                <a:solidFill>
                  <a:schemeClr val="accent2"/>
                </a:solidFill>
              </a:rPr>
              <a:t>rem</a:t>
            </a:r>
            <a:r>
              <a:rPr lang="en-US" sz="2000" dirty="0" smtClean="0">
                <a:solidFill>
                  <a:schemeClr val="accent2"/>
                </a:solidFill>
              </a:rPr>
              <a:t> pos, so ‘</a:t>
            </a:r>
            <a:r>
              <a:rPr lang="en-US" sz="2000" dirty="0" err="1" smtClean="0">
                <a:solidFill>
                  <a:schemeClr val="accent2"/>
                </a:solidFill>
              </a:rPr>
              <a:t>ient</a:t>
            </a:r>
            <a:r>
              <a:rPr lang="en-US" sz="2000" dirty="0" smtClean="0">
                <a:solidFill>
                  <a:schemeClr val="accent2"/>
                </a:solidFill>
              </a:rPr>
              <a:t> bit = 1</a:t>
            </a:r>
            <a:endParaRPr lang="en-US" sz="2000" dirty="0">
              <a:solidFill>
                <a:schemeClr val="accent2"/>
              </a:solidFill>
            </a:endParaRPr>
          </a:p>
        </p:txBody>
      </p:sp>
      <p:sp>
        <p:nvSpPr>
          <p:cNvPr id="53" name="TextBox 52"/>
          <p:cNvSpPr txBox="1"/>
          <p:nvPr/>
        </p:nvSpPr>
        <p:spPr>
          <a:xfrm>
            <a:off x="4953000" y="6153090"/>
            <a:ext cx="2512226" cy="400110"/>
          </a:xfrm>
          <a:prstGeom prst="rect">
            <a:avLst/>
          </a:prstGeom>
          <a:noFill/>
        </p:spPr>
        <p:txBody>
          <a:bodyPr wrap="none" rtlCol="0">
            <a:spAutoFit/>
          </a:bodyPr>
          <a:lstStyle/>
          <a:p>
            <a:r>
              <a:rPr lang="en-US" sz="2000" dirty="0" smtClean="0">
                <a:solidFill>
                  <a:schemeClr val="accent2"/>
                </a:solidFill>
              </a:rPr>
              <a:t>= 3 with 0 remainder</a:t>
            </a:r>
            <a:endParaRPr lang="en-US" sz="2000" dirty="0">
              <a:solidFill>
                <a:schemeClr val="accent2"/>
              </a:solidFill>
            </a:endParaRPr>
          </a:p>
        </p:txBody>
      </p:sp>
      <p:cxnSp>
        <p:nvCxnSpPr>
          <p:cNvPr id="58" name="Straight Arrow Connector 57"/>
          <p:cNvCxnSpPr/>
          <p:nvPr/>
        </p:nvCxnSpPr>
        <p:spPr bwMode="auto">
          <a:xfrm rot="10800000">
            <a:off x="3733800" y="4037011"/>
            <a:ext cx="533400" cy="1588"/>
          </a:xfrm>
          <a:prstGeom prst="straightConnector1">
            <a:avLst/>
          </a:prstGeom>
          <a:noFill/>
          <a:ln w="12700"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rot="10800000">
            <a:off x="3734596" y="4723605"/>
            <a:ext cx="532605" cy="794"/>
          </a:xfrm>
          <a:prstGeom prst="straightConnector1">
            <a:avLst/>
          </a:prstGeom>
          <a:noFill/>
          <a:ln w="12700"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rot="10800000">
            <a:off x="3734595" y="5409405"/>
            <a:ext cx="532605" cy="794"/>
          </a:xfrm>
          <a:prstGeom prst="straightConnector1">
            <a:avLst/>
          </a:prstGeom>
          <a:noFill/>
          <a:ln w="12700"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rot="10800000">
            <a:off x="3734595" y="5867400"/>
            <a:ext cx="532605" cy="794"/>
          </a:xfrm>
          <a:prstGeom prst="straightConnector1">
            <a:avLst/>
          </a:prstGeom>
          <a:noFill/>
          <a:ln w="12700" cap="flat" cmpd="sng" algn="ctr">
            <a:solidFill>
              <a:schemeClr val="tx1"/>
            </a:solidFill>
            <a:prstDash val="solid"/>
            <a:round/>
            <a:headEnd type="none" w="med" len="med"/>
            <a:tailEnd type="arrow"/>
          </a:ln>
          <a:effectLst/>
        </p:spPr>
      </p:cxnSp>
      <p:sp>
        <p:nvSpPr>
          <p:cNvPr id="56" name="Oval 55"/>
          <p:cNvSpPr/>
          <p:nvPr/>
        </p:nvSpPr>
        <p:spPr bwMode="auto">
          <a:xfrm>
            <a:off x="4876800" y="411480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59" name="Oval 58"/>
          <p:cNvSpPr/>
          <p:nvPr/>
        </p:nvSpPr>
        <p:spPr bwMode="auto">
          <a:xfrm>
            <a:off x="4876800" y="480060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61" name="Oval 60"/>
          <p:cNvSpPr/>
          <p:nvPr/>
        </p:nvSpPr>
        <p:spPr bwMode="auto">
          <a:xfrm>
            <a:off x="4876800" y="5487988"/>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
        <p:nvSpPr>
          <p:cNvPr id="62" name="Oval 61"/>
          <p:cNvSpPr/>
          <p:nvPr/>
        </p:nvSpPr>
        <p:spPr bwMode="auto">
          <a:xfrm>
            <a:off x="4876800" y="594360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accent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2" grpId="0"/>
      <p:bldP spid="33" grpId="0"/>
      <p:bldP spid="36" grpId="0"/>
      <p:bldP spid="37" grpId="0"/>
      <p:bldP spid="38" grpId="0"/>
      <p:bldP spid="40" grpId="0"/>
      <p:bldP spid="41" grpId="0"/>
      <p:bldP spid="42" grpId="0"/>
      <p:bldP spid="44" grpId="0"/>
      <p:bldP spid="45" grpId="0"/>
      <p:bldP spid="46" grpId="0"/>
      <p:bldP spid="47" grpId="0"/>
      <p:bldP spid="48" grpId="0"/>
      <p:bldP spid="49" grpId="0"/>
      <p:bldP spid="51" grpId="0"/>
      <p:bldP spid="53" grpId="0"/>
      <p:bldP spid="56" grpId="0" animBg="1"/>
      <p:bldP spid="59" grpId="0" animBg="1"/>
      <p:bldP spid="61"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ChangeArrowheads="1"/>
          </p:cNvSpPr>
          <p:nvPr/>
        </p:nvSpPr>
        <p:spPr bwMode="auto">
          <a:xfrm>
            <a:off x="225425" y="312738"/>
            <a:ext cx="2054225" cy="477837"/>
          </a:xfrm>
          <a:prstGeom prst="rect">
            <a:avLst/>
          </a:prstGeom>
          <a:noFill/>
          <a:ln w="12700">
            <a:noFill/>
            <a:miter lim="800000"/>
          </a:ln>
          <a:effectLst/>
        </p:spPr>
        <p:txBody>
          <a:bodyPr wrap="none" anchor="ctr"/>
          <a:lstStyle/>
          <a:p>
            <a:endParaRPr lang="en-US"/>
          </a:p>
        </p:txBody>
      </p:sp>
      <p:sp>
        <p:nvSpPr>
          <p:cNvPr id="923651" name="Rectangle 3"/>
          <p:cNvSpPr>
            <a:spLocks noGrp="1" noChangeArrowheads="1"/>
          </p:cNvSpPr>
          <p:nvPr>
            <p:ph type="body" idx="1"/>
          </p:nvPr>
        </p:nvSpPr>
        <p:spPr>
          <a:xfrm>
            <a:off x="685800" y="914400"/>
            <a:ext cx="7924800" cy="3952364"/>
          </a:xfrm>
          <a:noFill/>
        </p:spPr>
        <p:txBody>
          <a:bodyPr lIns="90488" tIns="44450" rIns="90488" bIns="44450"/>
          <a:lstStyle/>
          <a:p>
            <a:pPr marL="342900" indent="-342900"/>
            <a:r>
              <a:rPr lang="en-US" dirty="0"/>
              <a:t>Divide </a:t>
            </a:r>
            <a:r>
              <a:rPr lang="en-US" dirty="0" smtClean="0"/>
              <a:t>(</a:t>
            </a:r>
            <a:r>
              <a:rPr lang="en-US" dirty="0" smtClean="0">
                <a:latin typeface="Courier New" panose="02070309020205020404" pitchFamily="49" charset="0"/>
                <a:cs typeface="Courier New" panose="02070309020205020404" pitchFamily="49" charset="0"/>
              </a:rPr>
              <a:t>div</a:t>
            </a:r>
            <a:r>
              <a:rPr lang="en-US" dirty="0" smtClean="0"/>
              <a:t> and </a:t>
            </a:r>
            <a:r>
              <a:rPr lang="en-US" dirty="0" err="1" smtClean="0">
                <a:latin typeface="Courier New" panose="02070309020205020404" pitchFamily="49" charset="0"/>
                <a:cs typeface="Courier New" panose="02070309020205020404" pitchFamily="49" charset="0"/>
              </a:rPr>
              <a:t>divu</a:t>
            </a:r>
            <a:r>
              <a:rPr lang="en-US" dirty="0" smtClean="0"/>
              <a:t>) generates </a:t>
            </a:r>
            <a:r>
              <a:rPr lang="en-US" dirty="0"/>
              <a:t>the reminder in </a:t>
            </a:r>
            <a:r>
              <a:rPr lang="en-US" dirty="0">
                <a:latin typeface="Courier New" panose="02070309020205020404" pitchFamily="49" charset="0"/>
              </a:rPr>
              <a:t>hi</a:t>
            </a:r>
            <a:r>
              <a:rPr lang="en-US" dirty="0"/>
              <a:t> and the quotient in </a:t>
            </a:r>
            <a:r>
              <a:rPr lang="en-US" dirty="0">
                <a:latin typeface="Courier New" panose="02070309020205020404" pitchFamily="49" charset="0"/>
              </a:rPr>
              <a:t>lo</a:t>
            </a:r>
            <a:endParaRPr lang="en-US" dirty="0"/>
          </a:p>
          <a:p>
            <a:pPr marL="342900" indent="-342900">
              <a:buFont typeface="Wingdings" panose="05000000000000000000" pitchFamily="2" charset="2"/>
              <a:buNone/>
            </a:pPr>
            <a:r>
              <a:rPr lang="en-US" dirty="0">
                <a:latin typeface="Courier New" panose="02070309020205020404" pitchFamily="49" charset="0"/>
              </a:rPr>
              <a:t>	div	   $s0, $s1	  # lo = $s0 / $s1</a:t>
            </a:r>
            <a:endParaRPr lang="en-US" dirty="0">
              <a:latin typeface="Courier New" panose="02070309020205020404" pitchFamily="49" charset="0"/>
            </a:endParaRPr>
          </a:p>
          <a:p>
            <a:pPr marL="342900" indent="-342900">
              <a:buFont typeface="Wingdings" panose="05000000000000000000" pitchFamily="2" charset="2"/>
              <a:buNone/>
            </a:pPr>
            <a:r>
              <a:rPr lang="en-US" dirty="0">
                <a:latin typeface="Courier New" panose="02070309020205020404" pitchFamily="49" charset="0"/>
              </a:rPr>
              <a:t>					  # hi = $s0 mod $s1</a:t>
            </a:r>
            <a:endParaRPr lang="en-US" dirty="0">
              <a:latin typeface="Courier New" panose="02070309020205020404" pitchFamily="49" charset="0"/>
            </a:endParaRPr>
          </a:p>
          <a:p>
            <a:pPr marL="342900" indent="-342900">
              <a:buFont typeface="Wingdings" panose="05000000000000000000" pitchFamily="2" charset="2"/>
              <a:buNone/>
            </a:pPr>
            <a:endParaRPr lang="en-US" dirty="0"/>
          </a:p>
          <a:p>
            <a:pPr marL="342900" indent="-342900">
              <a:buFont typeface="Wingdings" panose="05000000000000000000" pitchFamily="2" charset="2"/>
              <a:buNone/>
            </a:pPr>
            <a:endParaRPr lang="en-US" dirty="0"/>
          </a:p>
          <a:p>
            <a:pPr marL="742950" lvl="1" indent="-285750"/>
            <a:r>
              <a:rPr lang="en-US" dirty="0"/>
              <a:t>Instructions</a:t>
            </a:r>
            <a:r>
              <a:rPr lang="en-US" dirty="0">
                <a:latin typeface="Courier New" panose="02070309020205020404" pitchFamily="49" charset="0"/>
              </a:rPr>
              <a:t> </a:t>
            </a:r>
            <a:r>
              <a:rPr lang="en-US" dirty="0" err="1">
                <a:latin typeface="Courier New" panose="02070309020205020404" pitchFamily="49" charset="0"/>
              </a:rPr>
              <a:t>mfhi</a:t>
            </a:r>
            <a:r>
              <a:rPr lang="en-US" dirty="0">
                <a:latin typeface="Courier New" panose="02070309020205020404" pitchFamily="49" charset="0"/>
              </a:rPr>
              <a:t> rd </a:t>
            </a:r>
            <a:r>
              <a:rPr lang="en-US" dirty="0"/>
              <a:t>and</a:t>
            </a:r>
            <a:r>
              <a:rPr lang="en-US" dirty="0">
                <a:latin typeface="Courier New" panose="02070309020205020404" pitchFamily="49" charset="0"/>
              </a:rPr>
              <a:t> </a:t>
            </a:r>
            <a:r>
              <a:rPr lang="en-US" dirty="0" err="1">
                <a:latin typeface="Courier New" panose="02070309020205020404" pitchFamily="49" charset="0"/>
              </a:rPr>
              <a:t>mflo</a:t>
            </a:r>
            <a:r>
              <a:rPr lang="en-US" dirty="0">
                <a:latin typeface="Courier New" panose="02070309020205020404" pitchFamily="49" charset="0"/>
              </a:rPr>
              <a:t> rd </a:t>
            </a:r>
            <a:r>
              <a:rPr lang="en-US" dirty="0"/>
              <a:t>are provided to move the quotient and reminder to (user accessible) registers in the register file</a:t>
            </a:r>
            <a:endParaRPr lang="en-US" dirty="0"/>
          </a:p>
        </p:txBody>
      </p:sp>
      <p:sp>
        <p:nvSpPr>
          <p:cNvPr id="923652" name="Rectangle 4"/>
          <p:cNvSpPr>
            <a:spLocks noGrp="1" noChangeArrowheads="1"/>
          </p:cNvSpPr>
          <p:nvPr>
            <p:ph type="title"/>
          </p:nvPr>
        </p:nvSpPr>
        <p:spPr>
          <a:noFill/>
        </p:spPr>
        <p:txBody>
          <a:bodyPr lIns="90488" tIns="44450" rIns="90488" bIns="44450" anchor="ctr"/>
          <a:lstStyle/>
          <a:p>
            <a:r>
              <a:rPr lang="en-US"/>
              <a:t>MIPS Divide Instruction</a:t>
            </a:r>
            <a:endParaRPr lang="en-US"/>
          </a:p>
        </p:txBody>
      </p:sp>
      <p:sp>
        <p:nvSpPr>
          <p:cNvPr id="923661" name="Rectangle 13"/>
          <p:cNvSpPr>
            <a:spLocks noChangeArrowheads="1"/>
          </p:cNvSpPr>
          <p:nvPr/>
        </p:nvSpPr>
        <p:spPr bwMode="auto">
          <a:xfrm>
            <a:off x="609600" y="5029200"/>
            <a:ext cx="7924800" cy="12192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en-US" sz="2400">
                <a:solidFill>
                  <a:schemeClr val="tx1"/>
                </a:solidFill>
              </a:rPr>
              <a:t>As with multiply, divide ignores overflow so software must determine if the quotient is too large.  Software must also check the divisor to avoid division by 0.</a:t>
            </a:r>
            <a:endParaRPr lang="en-US" sz="2400">
              <a:solidFill>
                <a:schemeClr val="tx1"/>
              </a:solidFill>
            </a:endParaRPr>
          </a:p>
        </p:txBody>
      </p:sp>
      <p:grpSp>
        <p:nvGrpSpPr>
          <p:cNvPr id="2" name="Group 14"/>
          <p:cNvGrpSpPr/>
          <p:nvPr/>
        </p:nvGrpSpPr>
        <p:grpSpPr bwMode="auto">
          <a:xfrm>
            <a:off x="1524000" y="3138488"/>
            <a:ext cx="5791200" cy="369887"/>
            <a:chOff x="1056" y="2640"/>
            <a:chExt cx="3648" cy="233"/>
          </a:xfrm>
        </p:grpSpPr>
        <p:sp>
          <p:nvSpPr>
            <p:cNvPr id="923663" name="Rectangle 15"/>
            <p:cNvSpPr>
              <a:spLocks noChangeArrowheads="1"/>
            </p:cNvSpPr>
            <p:nvPr/>
          </p:nvSpPr>
          <p:spPr bwMode="auto">
            <a:xfrm>
              <a:off x="1056" y="264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923664" name="Line 16"/>
            <p:cNvSpPr>
              <a:spLocks noChangeShapeType="1"/>
            </p:cNvSpPr>
            <p:nvPr/>
          </p:nvSpPr>
          <p:spPr bwMode="auto">
            <a:xfrm>
              <a:off x="1728" y="264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923665" name="Line 17"/>
            <p:cNvSpPr>
              <a:spLocks noChangeShapeType="1"/>
            </p:cNvSpPr>
            <p:nvPr/>
          </p:nvSpPr>
          <p:spPr bwMode="auto">
            <a:xfrm>
              <a:off x="2300"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923666" name="Line 18"/>
            <p:cNvSpPr>
              <a:spLocks noChangeShapeType="1"/>
            </p:cNvSpPr>
            <p:nvPr/>
          </p:nvSpPr>
          <p:spPr bwMode="auto">
            <a:xfrm>
              <a:off x="2876"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923667" name="Line 19"/>
            <p:cNvSpPr>
              <a:spLocks noChangeShapeType="1"/>
            </p:cNvSpPr>
            <p:nvPr/>
          </p:nvSpPr>
          <p:spPr bwMode="auto">
            <a:xfrm>
              <a:off x="3452"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923668" name="Line 20"/>
            <p:cNvSpPr>
              <a:spLocks noChangeShapeType="1"/>
            </p:cNvSpPr>
            <p:nvPr/>
          </p:nvSpPr>
          <p:spPr bwMode="auto">
            <a:xfrm>
              <a:off x="4028"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923669" name="Text Box 21"/>
            <p:cNvSpPr txBox="1">
              <a:spLocks noChangeArrowheads="1"/>
            </p:cNvSpPr>
            <p:nvPr/>
          </p:nvSpPr>
          <p:spPr bwMode="auto">
            <a:xfrm>
              <a:off x="1248" y="2640"/>
              <a:ext cx="3315" cy="233"/>
            </a:xfrm>
            <a:prstGeom prst="rect">
              <a:avLst/>
            </a:prstGeom>
            <a:noFill/>
            <a:ln w="12700">
              <a:noFill/>
              <a:miter lim="800000"/>
            </a:ln>
            <a:effectLst/>
          </p:spPr>
          <p:txBody>
            <a:bodyPr wrap="none">
              <a:spAutoFit/>
            </a:bodyPr>
            <a:lstStyle/>
            <a:p>
              <a:r>
                <a:rPr lang="en-US" dirty="0" smtClean="0">
                  <a:solidFill>
                    <a:schemeClr val="tx1"/>
                  </a:solidFill>
                </a:rPr>
                <a:t>     0        16           17           0              0        0x1A</a:t>
              </a:r>
              <a:endParaRPr lang="en-US" dirty="0">
                <a:solidFill>
                  <a:schemeClr val="tx1"/>
                </a:solidFill>
              </a:endParaRP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6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t>Representing Big (and Small) Numbers</a:t>
            </a:r>
            <a:endParaRPr lang="en-US"/>
          </a:p>
        </p:txBody>
      </p:sp>
      <p:sp>
        <p:nvSpPr>
          <p:cNvPr id="926723" name="Rectangle 3"/>
          <p:cNvSpPr>
            <a:spLocks noGrp="1" noChangeArrowheads="1"/>
          </p:cNvSpPr>
          <p:nvPr>
            <p:ph type="body" idx="1"/>
          </p:nvPr>
        </p:nvSpPr>
        <p:spPr>
          <a:xfrm>
            <a:off x="533400" y="838200"/>
            <a:ext cx="8153400" cy="2532063"/>
          </a:xfrm>
        </p:spPr>
        <p:txBody>
          <a:bodyPr/>
          <a:lstStyle/>
          <a:p>
            <a:pPr>
              <a:spcBef>
                <a:spcPct val="40000"/>
              </a:spcBef>
            </a:pPr>
            <a:r>
              <a:rPr lang="en-US"/>
              <a:t>What if we want to encode the approx. age of the earth?</a:t>
            </a:r>
            <a:endParaRPr lang="en-US"/>
          </a:p>
          <a:p>
            <a:pPr lvl="1">
              <a:buFont typeface="Monotype Sorts" pitchFamily="2" charset="2"/>
              <a:buNone/>
            </a:pPr>
            <a:r>
              <a:rPr lang="en-US"/>
              <a:t>             4,600,000,000     or    4.6 x 10</a:t>
            </a:r>
            <a:r>
              <a:rPr lang="en-US" baseline="30000"/>
              <a:t>9</a:t>
            </a:r>
            <a:endParaRPr lang="en-US" baseline="30000"/>
          </a:p>
          <a:p>
            <a:pPr>
              <a:spcBef>
                <a:spcPct val="40000"/>
              </a:spcBef>
              <a:buFont typeface="Wingdings" panose="05000000000000000000" pitchFamily="2" charset="2"/>
              <a:buNone/>
            </a:pPr>
            <a:r>
              <a:rPr lang="en-US" baseline="30000"/>
              <a:t>    </a:t>
            </a:r>
            <a:r>
              <a:rPr lang="en-US"/>
              <a:t>or the weight in kg of one a.m.u. (atomic mass unit)</a:t>
            </a:r>
            <a:endParaRPr lang="en-US"/>
          </a:p>
          <a:p>
            <a:pPr lvl="1">
              <a:buFont typeface="Monotype Sorts" pitchFamily="2" charset="2"/>
              <a:buNone/>
            </a:pPr>
            <a:r>
              <a:rPr lang="en-US"/>
              <a:t>             0.0000000000000000000000000166    or   1.6 x 10</a:t>
            </a:r>
            <a:r>
              <a:rPr lang="en-US" baseline="30000"/>
              <a:t>-27</a:t>
            </a:r>
            <a:endParaRPr lang="en-US" baseline="30000"/>
          </a:p>
          <a:p>
            <a:pPr>
              <a:spcBef>
                <a:spcPct val="40000"/>
              </a:spcBef>
              <a:buFont typeface="Wingdings" panose="05000000000000000000" pitchFamily="2" charset="2"/>
              <a:buNone/>
            </a:pPr>
            <a:r>
              <a:rPr lang="en-US" sz="2800"/>
              <a:t>   </a:t>
            </a:r>
            <a:r>
              <a:rPr lang="en-US"/>
              <a:t>There is no way we can encode either of the above in a 32-bit integer.</a:t>
            </a:r>
            <a:endParaRPr lang="en-US"/>
          </a:p>
        </p:txBody>
      </p:sp>
      <p:sp>
        <p:nvSpPr>
          <p:cNvPr id="926724" name="Rectangle 4"/>
          <p:cNvSpPr>
            <a:spLocks noChangeArrowheads="1"/>
          </p:cNvSpPr>
          <p:nvPr/>
        </p:nvSpPr>
        <p:spPr bwMode="auto">
          <a:xfrm>
            <a:off x="609600" y="3581400"/>
            <a:ext cx="8153400" cy="776288"/>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en-US" sz="2400" dirty="0">
                <a:solidFill>
                  <a:schemeClr val="tx1"/>
                </a:solidFill>
              </a:rPr>
              <a:t>Floating point representation      (-1)</a:t>
            </a:r>
            <a:r>
              <a:rPr lang="en-US" sz="2400" baseline="30000" dirty="0">
                <a:solidFill>
                  <a:schemeClr val="tx1"/>
                </a:solidFill>
              </a:rPr>
              <a:t>sign</a:t>
            </a:r>
            <a:r>
              <a:rPr lang="en-US" sz="2400" dirty="0">
                <a:solidFill>
                  <a:schemeClr val="tx1"/>
                </a:solidFill>
              </a:rPr>
              <a:t> x </a:t>
            </a:r>
            <a:r>
              <a:rPr lang="en-US" sz="2400" dirty="0" smtClean="0">
                <a:solidFill>
                  <a:schemeClr val="tx1"/>
                </a:solidFill>
              </a:rPr>
              <a:t> F </a:t>
            </a:r>
            <a:r>
              <a:rPr lang="en-US" sz="2400" dirty="0">
                <a:solidFill>
                  <a:schemeClr val="tx1"/>
                </a:solidFill>
              </a:rPr>
              <a:t>x 2</a:t>
            </a:r>
            <a:r>
              <a:rPr lang="en-US" sz="2400" baseline="30000" dirty="0">
                <a:solidFill>
                  <a:schemeClr val="tx1"/>
                </a:solidFill>
              </a:rPr>
              <a:t>E</a:t>
            </a:r>
            <a:endParaRPr lang="en-US" sz="2400" baseline="30000" dirty="0">
              <a:solidFill>
                <a:schemeClr val="tx1"/>
              </a:solidFill>
            </a:endParaRPr>
          </a:p>
          <a:p>
            <a:pPr marL="741680" lvl="1" indent="-246380">
              <a:lnSpc>
                <a:spcPct val="90000"/>
              </a:lnSpc>
              <a:spcBef>
                <a:spcPct val="40000"/>
              </a:spcBef>
              <a:buClr>
                <a:schemeClr val="accent1"/>
              </a:buClr>
              <a:buSzPct val="75000"/>
              <a:buFont typeface="Monotype Sorts" pitchFamily="2" charset="2"/>
              <a:buChar char="l"/>
            </a:pPr>
            <a:r>
              <a:rPr lang="en-US" sz="2000" dirty="0">
                <a:solidFill>
                  <a:schemeClr val="tx1"/>
                </a:solidFill>
              </a:rPr>
              <a:t>Still have to fit everything in 32 bits (single precision)</a:t>
            </a:r>
            <a:endParaRPr lang="en-US" sz="2000" dirty="0">
              <a:solidFill>
                <a:schemeClr val="tx1"/>
              </a:solidFill>
            </a:endParaRPr>
          </a:p>
        </p:txBody>
      </p:sp>
      <p:grpSp>
        <p:nvGrpSpPr>
          <p:cNvPr id="2" name="Group 14"/>
          <p:cNvGrpSpPr/>
          <p:nvPr/>
        </p:nvGrpSpPr>
        <p:grpSpPr bwMode="auto">
          <a:xfrm>
            <a:off x="1295400" y="4495800"/>
            <a:ext cx="6019800" cy="641350"/>
            <a:chOff x="816" y="2880"/>
            <a:chExt cx="3792" cy="404"/>
          </a:xfrm>
        </p:grpSpPr>
        <p:sp>
          <p:nvSpPr>
            <p:cNvPr id="926726" name="Rectangle 6"/>
            <p:cNvSpPr>
              <a:spLocks noChangeArrowheads="1"/>
            </p:cNvSpPr>
            <p:nvPr/>
          </p:nvSpPr>
          <p:spPr bwMode="auto">
            <a:xfrm>
              <a:off x="960" y="2880"/>
              <a:ext cx="3648" cy="184"/>
            </a:xfrm>
            <a:prstGeom prst="rect">
              <a:avLst/>
            </a:prstGeom>
            <a:noFill/>
            <a:ln w="12700">
              <a:solidFill>
                <a:schemeClr val="tx1"/>
              </a:solidFill>
              <a:miter lim="800000"/>
            </a:ln>
            <a:effectLst/>
          </p:spPr>
          <p:txBody>
            <a:bodyPr wrap="none" anchor="ctr"/>
            <a:lstStyle/>
            <a:p>
              <a:endParaRPr lang="en-US"/>
            </a:p>
          </p:txBody>
        </p:sp>
        <p:sp>
          <p:nvSpPr>
            <p:cNvPr id="926727" name="Line 7"/>
            <p:cNvSpPr>
              <a:spLocks noChangeShapeType="1"/>
            </p:cNvSpPr>
            <p:nvPr/>
          </p:nvSpPr>
          <p:spPr bwMode="auto">
            <a:xfrm>
              <a:off x="1104" y="2880"/>
              <a:ext cx="0" cy="183"/>
            </a:xfrm>
            <a:prstGeom prst="line">
              <a:avLst/>
            </a:prstGeom>
            <a:noFill/>
            <a:ln w="12700">
              <a:solidFill>
                <a:schemeClr val="tx1"/>
              </a:solidFill>
              <a:round/>
            </a:ln>
            <a:effectLst/>
          </p:spPr>
          <p:txBody>
            <a:bodyPr/>
            <a:lstStyle/>
            <a:p>
              <a:endParaRPr lang="en-US"/>
            </a:p>
          </p:txBody>
        </p:sp>
        <p:sp>
          <p:nvSpPr>
            <p:cNvPr id="926729" name="Line 9"/>
            <p:cNvSpPr>
              <a:spLocks noChangeShapeType="1"/>
            </p:cNvSpPr>
            <p:nvPr/>
          </p:nvSpPr>
          <p:spPr bwMode="auto">
            <a:xfrm>
              <a:off x="2064" y="2881"/>
              <a:ext cx="0" cy="183"/>
            </a:xfrm>
            <a:prstGeom prst="line">
              <a:avLst/>
            </a:prstGeom>
            <a:noFill/>
            <a:ln w="12700">
              <a:solidFill>
                <a:schemeClr val="tx1"/>
              </a:solidFill>
              <a:round/>
            </a:ln>
            <a:effectLst/>
          </p:spPr>
          <p:txBody>
            <a:bodyPr/>
            <a:lstStyle/>
            <a:p>
              <a:endParaRPr lang="en-US"/>
            </a:p>
          </p:txBody>
        </p:sp>
        <p:sp>
          <p:nvSpPr>
            <p:cNvPr id="926732" name="Text Box 12"/>
            <p:cNvSpPr txBox="1">
              <a:spLocks noChangeArrowheads="1"/>
            </p:cNvSpPr>
            <p:nvPr/>
          </p:nvSpPr>
          <p:spPr bwMode="auto">
            <a:xfrm>
              <a:off x="960" y="2880"/>
              <a:ext cx="3028" cy="231"/>
            </a:xfrm>
            <a:prstGeom prst="rect">
              <a:avLst/>
            </a:prstGeom>
            <a:noFill/>
            <a:ln w="12700">
              <a:noFill/>
              <a:miter lim="800000"/>
            </a:ln>
            <a:effectLst/>
          </p:spPr>
          <p:txBody>
            <a:bodyPr wrap="none">
              <a:spAutoFit/>
            </a:bodyPr>
            <a:lstStyle/>
            <a:p>
              <a:r>
                <a:rPr lang="en-US"/>
                <a:t>s  E (exponent)                               F (fraction)</a:t>
              </a:r>
              <a:endParaRPr lang="en-US"/>
            </a:p>
          </p:txBody>
        </p:sp>
        <p:sp>
          <p:nvSpPr>
            <p:cNvPr id="926733" name="Text Box 13"/>
            <p:cNvSpPr txBox="1">
              <a:spLocks noChangeArrowheads="1"/>
            </p:cNvSpPr>
            <p:nvPr/>
          </p:nvSpPr>
          <p:spPr bwMode="auto">
            <a:xfrm>
              <a:off x="816" y="3072"/>
              <a:ext cx="2877" cy="212"/>
            </a:xfrm>
            <a:prstGeom prst="rect">
              <a:avLst/>
            </a:prstGeom>
            <a:noFill/>
            <a:ln w="12700">
              <a:noFill/>
              <a:miter lim="800000"/>
            </a:ln>
            <a:effectLst/>
          </p:spPr>
          <p:txBody>
            <a:bodyPr wrap="none">
              <a:spAutoFit/>
            </a:bodyPr>
            <a:lstStyle/>
            <a:p>
              <a:r>
                <a:rPr lang="en-US" sz="1600">
                  <a:solidFill>
                    <a:schemeClr val="tx1"/>
                  </a:solidFill>
                </a:rPr>
                <a:t>1 bit         8 bits                                          23 bits</a:t>
              </a:r>
              <a:endParaRPr lang="en-US" sz="1600">
                <a:solidFill>
                  <a:schemeClr val="tx1"/>
                </a:solidFill>
              </a:endParaRPr>
            </a:p>
          </p:txBody>
        </p:sp>
      </p:grpSp>
      <p:sp>
        <p:nvSpPr>
          <p:cNvPr id="926735" name="Rectangle 15"/>
          <p:cNvSpPr>
            <a:spLocks noChangeArrowheads="1"/>
          </p:cNvSpPr>
          <p:nvPr/>
        </p:nvSpPr>
        <p:spPr bwMode="auto">
          <a:xfrm>
            <a:off x="609600" y="5205413"/>
            <a:ext cx="8153400" cy="1271587"/>
          </a:xfrm>
          <a:prstGeom prst="rect">
            <a:avLst/>
          </a:prstGeom>
          <a:noFill/>
          <a:ln w="12700">
            <a:noFill/>
            <a:miter lim="800000"/>
          </a:ln>
          <a:effectLst/>
        </p:spPr>
        <p:txBody>
          <a:bodyPr lIns="63500" tIns="25400" rIns="63500" bIns="25400">
            <a:spAutoFit/>
          </a:bodyPr>
          <a:lstStyle/>
          <a:p>
            <a:pPr marL="741680" lvl="1" indent="-246380">
              <a:lnSpc>
                <a:spcPct val="90000"/>
              </a:lnSpc>
              <a:spcBef>
                <a:spcPct val="40000"/>
              </a:spcBef>
              <a:buClr>
                <a:schemeClr val="accent1"/>
              </a:buClr>
              <a:buSzPct val="75000"/>
              <a:buFont typeface="Monotype Sorts" pitchFamily="2" charset="2"/>
              <a:buChar char="l"/>
            </a:pPr>
            <a:r>
              <a:rPr lang="en-US" sz="2000">
                <a:solidFill>
                  <a:schemeClr val="tx1"/>
                </a:solidFill>
              </a:rPr>
              <a:t>The base (2, </a:t>
            </a:r>
            <a:r>
              <a:rPr lang="en-US" sz="2000" i="1">
                <a:solidFill>
                  <a:schemeClr val="tx1"/>
                </a:solidFill>
              </a:rPr>
              <a:t>not</a:t>
            </a:r>
            <a:r>
              <a:rPr lang="en-US" sz="2000">
                <a:solidFill>
                  <a:schemeClr val="tx1"/>
                </a:solidFill>
              </a:rPr>
              <a:t> 10) is hardwired in the design of the FPALU</a:t>
            </a:r>
            <a:endParaRPr lang="en-US" sz="2000">
              <a:solidFill>
                <a:schemeClr val="tx1"/>
              </a:solidFill>
            </a:endParaRPr>
          </a:p>
          <a:p>
            <a:pPr marL="741680" lvl="1" indent="-246380">
              <a:lnSpc>
                <a:spcPct val="90000"/>
              </a:lnSpc>
              <a:spcBef>
                <a:spcPct val="40000"/>
              </a:spcBef>
              <a:buClr>
                <a:schemeClr val="accent1"/>
              </a:buClr>
              <a:buSzPct val="75000"/>
              <a:buFont typeface="Monotype Sorts" pitchFamily="2" charset="2"/>
              <a:buChar char="l"/>
            </a:pPr>
            <a:r>
              <a:rPr lang="en-US" sz="2000">
                <a:solidFill>
                  <a:schemeClr val="tx1"/>
                </a:solidFill>
              </a:rPr>
              <a:t>More bits in the fraction (F) or the exponent (E) is a trade-off between </a:t>
            </a:r>
            <a:r>
              <a:rPr lang="en-US" sz="2000"/>
              <a:t>precision</a:t>
            </a:r>
            <a:r>
              <a:rPr lang="en-US" sz="2000">
                <a:solidFill>
                  <a:schemeClr val="tx1"/>
                </a:solidFill>
              </a:rPr>
              <a:t> (accuracy of the number) and </a:t>
            </a:r>
            <a:r>
              <a:rPr lang="en-US" sz="2000"/>
              <a:t>range</a:t>
            </a:r>
            <a:r>
              <a:rPr lang="en-US" sz="2000">
                <a:solidFill>
                  <a:schemeClr val="tx1"/>
                </a:solidFill>
              </a:rPr>
              <a:t> (size of the number)</a:t>
            </a:r>
            <a:endParaRPr lang="en-US"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7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26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Events in Floating Point</a:t>
            </a:r>
            <a:endParaRPr lang="en-US" dirty="0"/>
          </a:p>
        </p:txBody>
      </p:sp>
      <p:sp>
        <p:nvSpPr>
          <p:cNvPr id="3" name="Content Placeholder 2"/>
          <p:cNvSpPr>
            <a:spLocks noGrp="1"/>
          </p:cNvSpPr>
          <p:nvPr>
            <p:ph idx="1"/>
          </p:nvPr>
        </p:nvSpPr>
        <p:spPr>
          <a:xfrm>
            <a:off x="533400" y="838200"/>
            <a:ext cx="8153400" cy="1620957"/>
          </a:xfrm>
        </p:spPr>
        <p:txBody>
          <a:bodyPr/>
          <a:lstStyle/>
          <a:p>
            <a:r>
              <a:rPr lang="en-US" dirty="0" smtClean="0">
                <a:solidFill>
                  <a:schemeClr val="accent1"/>
                </a:solidFill>
              </a:rPr>
              <a:t>Overflow</a:t>
            </a:r>
            <a:r>
              <a:rPr lang="en-US" dirty="0" smtClean="0"/>
              <a:t> (floating point) happens when a positive exponent becomes too large to fit in the exponent field</a:t>
            </a:r>
            <a:endParaRPr lang="en-US" dirty="0" smtClean="0"/>
          </a:p>
          <a:p>
            <a:r>
              <a:rPr lang="en-US" dirty="0" smtClean="0">
                <a:solidFill>
                  <a:schemeClr val="accent2"/>
                </a:solidFill>
              </a:rPr>
              <a:t>Underflow</a:t>
            </a:r>
            <a:r>
              <a:rPr lang="en-US" dirty="0" smtClean="0"/>
              <a:t> (floating point) happens when a negative exponent becomes too large to fit in the exponent field</a:t>
            </a:r>
            <a:endParaRPr lang="en-US" dirty="0" smtClean="0"/>
          </a:p>
        </p:txBody>
      </p:sp>
      <p:grpSp>
        <p:nvGrpSpPr>
          <p:cNvPr id="4" name="Group 14"/>
          <p:cNvGrpSpPr/>
          <p:nvPr/>
        </p:nvGrpSpPr>
        <p:grpSpPr bwMode="auto">
          <a:xfrm>
            <a:off x="1600200" y="5257799"/>
            <a:ext cx="5867400" cy="685801"/>
            <a:chOff x="912" y="2880"/>
            <a:chExt cx="3696" cy="432"/>
          </a:xfrm>
        </p:grpSpPr>
        <p:sp>
          <p:nvSpPr>
            <p:cNvPr id="5" name="Rectangle 6"/>
            <p:cNvSpPr>
              <a:spLocks noChangeArrowheads="1"/>
            </p:cNvSpPr>
            <p:nvPr/>
          </p:nvSpPr>
          <p:spPr bwMode="auto">
            <a:xfrm>
              <a:off x="960" y="2880"/>
              <a:ext cx="3648" cy="184"/>
            </a:xfrm>
            <a:prstGeom prst="rect">
              <a:avLst/>
            </a:prstGeom>
            <a:noFill/>
            <a:ln w="12700">
              <a:solidFill>
                <a:schemeClr val="tx1"/>
              </a:solidFill>
              <a:miter lim="800000"/>
            </a:ln>
            <a:effectLst/>
          </p:spPr>
          <p:txBody>
            <a:bodyPr wrap="none" anchor="ctr"/>
            <a:lstStyle/>
            <a:p>
              <a:endParaRPr lang="en-US"/>
            </a:p>
          </p:txBody>
        </p:sp>
        <p:sp>
          <p:nvSpPr>
            <p:cNvPr id="6" name="Line 7"/>
            <p:cNvSpPr>
              <a:spLocks noChangeShapeType="1"/>
            </p:cNvSpPr>
            <p:nvPr/>
          </p:nvSpPr>
          <p:spPr bwMode="auto">
            <a:xfrm>
              <a:off x="1104" y="2880"/>
              <a:ext cx="0" cy="183"/>
            </a:xfrm>
            <a:prstGeom prst="line">
              <a:avLst/>
            </a:prstGeom>
            <a:noFill/>
            <a:ln w="12700">
              <a:solidFill>
                <a:schemeClr val="tx1"/>
              </a:solidFill>
              <a:round/>
            </a:ln>
            <a:effectLst/>
          </p:spPr>
          <p:txBody>
            <a:bodyPr/>
            <a:lstStyle/>
            <a:p>
              <a:endParaRPr lang="en-US"/>
            </a:p>
          </p:txBody>
        </p:sp>
        <p:sp>
          <p:nvSpPr>
            <p:cNvPr id="7" name="Line 9"/>
            <p:cNvSpPr>
              <a:spLocks noChangeShapeType="1"/>
            </p:cNvSpPr>
            <p:nvPr/>
          </p:nvSpPr>
          <p:spPr bwMode="auto">
            <a:xfrm>
              <a:off x="2304" y="2880"/>
              <a:ext cx="0" cy="183"/>
            </a:xfrm>
            <a:prstGeom prst="line">
              <a:avLst/>
            </a:prstGeom>
            <a:noFill/>
            <a:ln w="12700">
              <a:solidFill>
                <a:schemeClr val="tx1"/>
              </a:solidFill>
              <a:round/>
            </a:ln>
            <a:effectLst/>
          </p:spPr>
          <p:txBody>
            <a:bodyPr/>
            <a:lstStyle/>
            <a:p>
              <a:endParaRPr lang="en-US"/>
            </a:p>
          </p:txBody>
        </p:sp>
        <p:sp>
          <p:nvSpPr>
            <p:cNvPr id="8" name="Text Box 12"/>
            <p:cNvSpPr txBox="1">
              <a:spLocks noChangeArrowheads="1"/>
            </p:cNvSpPr>
            <p:nvPr/>
          </p:nvSpPr>
          <p:spPr bwMode="auto">
            <a:xfrm>
              <a:off x="960" y="2880"/>
              <a:ext cx="3028" cy="231"/>
            </a:xfrm>
            <a:prstGeom prst="rect">
              <a:avLst/>
            </a:prstGeom>
            <a:noFill/>
            <a:ln w="12700">
              <a:noFill/>
              <a:miter lim="800000"/>
            </a:ln>
            <a:effectLst/>
          </p:spPr>
          <p:txBody>
            <a:bodyPr wrap="none">
              <a:spAutoFit/>
            </a:bodyPr>
            <a:lstStyle/>
            <a:p>
              <a:r>
                <a:rPr lang="en-US" dirty="0"/>
                <a:t>s  E (exponent)                               F (fraction)</a:t>
              </a:r>
              <a:endParaRPr lang="en-US" dirty="0"/>
            </a:p>
          </p:txBody>
        </p:sp>
        <p:sp>
          <p:nvSpPr>
            <p:cNvPr id="9" name="Text Box 13"/>
            <p:cNvSpPr txBox="1">
              <a:spLocks noChangeArrowheads="1"/>
            </p:cNvSpPr>
            <p:nvPr/>
          </p:nvSpPr>
          <p:spPr bwMode="auto">
            <a:xfrm>
              <a:off x="912" y="3099"/>
              <a:ext cx="2966" cy="213"/>
            </a:xfrm>
            <a:prstGeom prst="rect">
              <a:avLst/>
            </a:prstGeom>
            <a:noFill/>
            <a:ln w="12700">
              <a:noFill/>
              <a:miter lim="800000"/>
            </a:ln>
            <a:effectLst/>
          </p:spPr>
          <p:txBody>
            <a:bodyPr wrap="none">
              <a:spAutoFit/>
            </a:bodyPr>
            <a:lstStyle/>
            <a:p>
              <a:r>
                <a:rPr lang="en-US" sz="1600" dirty="0">
                  <a:solidFill>
                    <a:schemeClr val="tx1"/>
                  </a:solidFill>
                </a:rPr>
                <a:t>1 bit         </a:t>
              </a:r>
              <a:r>
                <a:rPr lang="en-US" sz="1600" dirty="0" smtClean="0">
                  <a:solidFill>
                    <a:schemeClr val="tx1"/>
                  </a:solidFill>
                </a:rPr>
                <a:t>11 </a:t>
              </a:r>
              <a:r>
                <a:rPr lang="en-US" sz="1600" dirty="0">
                  <a:solidFill>
                    <a:schemeClr val="tx1"/>
                  </a:solidFill>
                </a:rPr>
                <a:t>bits                                          </a:t>
              </a:r>
              <a:r>
                <a:rPr lang="en-US" sz="1600" dirty="0" smtClean="0">
                  <a:solidFill>
                    <a:schemeClr val="tx1"/>
                  </a:solidFill>
                </a:rPr>
                <a:t>20 </a:t>
              </a:r>
              <a:r>
                <a:rPr lang="en-US" sz="1600" dirty="0">
                  <a:solidFill>
                    <a:schemeClr val="tx1"/>
                  </a:solidFill>
                </a:rPr>
                <a:t>bits</a:t>
              </a:r>
              <a:endParaRPr lang="en-US" sz="1600" dirty="0">
                <a:solidFill>
                  <a:schemeClr val="tx1"/>
                </a:solidFill>
              </a:endParaRPr>
            </a:p>
          </p:txBody>
        </p:sp>
      </p:grpSp>
      <p:grpSp>
        <p:nvGrpSpPr>
          <p:cNvPr id="10" name="Group 14"/>
          <p:cNvGrpSpPr/>
          <p:nvPr/>
        </p:nvGrpSpPr>
        <p:grpSpPr bwMode="auto">
          <a:xfrm>
            <a:off x="1676400" y="5986462"/>
            <a:ext cx="5791200" cy="642938"/>
            <a:chOff x="960" y="2880"/>
            <a:chExt cx="3648" cy="405"/>
          </a:xfrm>
        </p:grpSpPr>
        <p:sp>
          <p:nvSpPr>
            <p:cNvPr id="11" name="Rectangle 6"/>
            <p:cNvSpPr>
              <a:spLocks noChangeArrowheads="1"/>
            </p:cNvSpPr>
            <p:nvPr/>
          </p:nvSpPr>
          <p:spPr bwMode="auto">
            <a:xfrm>
              <a:off x="960" y="2880"/>
              <a:ext cx="3648" cy="184"/>
            </a:xfrm>
            <a:prstGeom prst="rect">
              <a:avLst/>
            </a:prstGeom>
            <a:noFill/>
            <a:ln w="12700">
              <a:solidFill>
                <a:schemeClr val="tx1"/>
              </a:solidFill>
              <a:miter lim="800000"/>
            </a:ln>
            <a:effectLst/>
          </p:spPr>
          <p:txBody>
            <a:bodyPr wrap="none" anchor="ctr"/>
            <a:lstStyle/>
            <a:p>
              <a:endParaRPr lang="en-US"/>
            </a:p>
          </p:txBody>
        </p:sp>
        <p:sp>
          <p:nvSpPr>
            <p:cNvPr id="14" name="Text Box 12"/>
            <p:cNvSpPr txBox="1">
              <a:spLocks noChangeArrowheads="1"/>
            </p:cNvSpPr>
            <p:nvPr/>
          </p:nvSpPr>
          <p:spPr bwMode="auto">
            <a:xfrm>
              <a:off x="1776" y="2880"/>
              <a:ext cx="1490" cy="233"/>
            </a:xfrm>
            <a:prstGeom prst="rect">
              <a:avLst/>
            </a:prstGeom>
            <a:noFill/>
            <a:ln w="12700">
              <a:noFill/>
              <a:miter lim="800000"/>
            </a:ln>
            <a:effectLst/>
          </p:spPr>
          <p:txBody>
            <a:bodyPr wrap="none">
              <a:spAutoFit/>
            </a:bodyPr>
            <a:lstStyle/>
            <a:p>
              <a:r>
                <a:rPr lang="en-US" dirty="0" smtClean="0"/>
                <a:t>F </a:t>
              </a:r>
              <a:r>
                <a:rPr lang="en-US" dirty="0"/>
                <a:t>(</a:t>
              </a:r>
              <a:r>
                <a:rPr lang="en-US" dirty="0" smtClean="0"/>
                <a:t>fraction continued)</a:t>
              </a:r>
              <a:endParaRPr lang="en-US" dirty="0"/>
            </a:p>
          </p:txBody>
        </p:sp>
        <p:sp>
          <p:nvSpPr>
            <p:cNvPr id="15" name="Text Box 13"/>
            <p:cNvSpPr txBox="1">
              <a:spLocks noChangeArrowheads="1"/>
            </p:cNvSpPr>
            <p:nvPr/>
          </p:nvSpPr>
          <p:spPr bwMode="auto">
            <a:xfrm>
              <a:off x="2400" y="3072"/>
              <a:ext cx="497" cy="213"/>
            </a:xfrm>
            <a:prstGeom prst="rect">
              <a:avLst/>
            </a:prstGeom>
            <a:noFill/>
            <a:ln w="12700">
              <a:noFill/>
              <a:miter lim="800000"/>
            </a:ln>
            <a:effectLst/>
          </p:spPr>
          <p:txBody>
            <a:bodyPr wrap="none">
              <a:spAutoFit/>
            </a:bodyPr>
            <a:lstStyle/>
            <a:p>
              <a:r>
                <a:rPr lang="en-US" sz="1600" dirty="0" smtClean="0">
                  <a:solidFill>
                    <a:schemeClr val="tx1"/>
                  </a:solidFill>
                </a:rPr>
                <a:t>32 bits</a:t>
              </a:r>
              <a:endParaRPr lang="en-US" sz="1600" dirty="0">
                <a:solidFill>
                  <a:schemeClr val="tx1"/>
                </a:solidFill>
              </a:endParaRPr>
            </a:p>
          </p:txBody>
        </p:sp>
      </p:grpSp>
      <p:sp>
        <p:nvSpPr>
          <p:cNvPr id="16" name="Content Placeholder 2"/>
          <p:cNvSpPr txBox="1"/>
          <p:nvPr/>
        </p:nvSpPr>
        <p:spPr bwMode="auto">
          <a:xfrm>
            <a:off x="533400" y="3508321"/>
            <a:ext cx="8153400" cy="1673279"/>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One way to reduce the chance of underflow or overflow is to offer another format that has a larger exponent field</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741680" marR="0" lvl="1" indent="-246380"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defRPr/>
            </a:pPr>
            <a:r>
              <a:rPr kumimoji="0" lang="en-US" sz="2000" b="0" i="0" u="none" strike="noStrike" kern="0" cap="none" spc="0" normalizeH="0" baseline="0" noProof="0" dirty="0" smtClean="0">
                <a:ln>
                  <a:noFill/>
                </a:ln>
                <a:solidFill>
                  <a:schemeClr val="tx1"/>
                </a:solidFill>
                <a:effectLst/>
                <a:uLnTx/>
                <a:uFillTx/>
                <a:latin typeface="+mn-lt"/>
              </a:rPr>
              <a:t>Double precision – takes two MIPS words</a:t>
            </a:r>
            <a:endParaRPr kumimoji="0" lang="en-US" sz="2000" b="0" i="0" u="none" strike="noStrike" kern="0" cap="none" spc="0" normalizeH="0" baseline="0" noProof="0" dirty="0" smtClean="0">
              <a:ln>
                <a:noFill/>
              </a:ln>
              <a:solidFill>
                <a:schemeClr val="tx1"/>
              </a:solidFill>
              <a:effectLst/>
              <a:uLnTx/>
              <a:uFillTx/>
              <a:latin typeface="+mn-lt"/>
            </a:endParaRPr>
          </a:p>
        </p:txBody>
      </p:sp>
      <p:cxnSp>
        <p:nvCxnSpPr>
          <p:cNvPr id="18" name="Straight Arrow Connector 17"/>
          <p:cNvCxnSpPr/>
          <p:nvPr/>
        </p:nvCxnSpPr>
        <p:spPr bwMode="auto">
          <a:xfrm>
            <a:off x="685800" y="2819400"/>
            <a:ext cx="7772400" cy="1588"/>
          </a:xfrm>
          <a:prstGeom prst="straightConnector1">
            <a:avLst/>
          </a:prstGeom>
          <a:noFill/>
          <a:ln w="12700" cap="flat" cmpd="sng" algn="ctr">
            <a:solidFill>
              <a:schemeClr val="tx1"/>
            </a:solidFill>
            <a:prstDash val="solid"/>
            <a:round/>
            <a:headEnd type="arrow"/>
            <a:tailEnd type="arrow"/>
          </a:ln>
          <a:effectLst/>
        </p:spPr>
      </p:cxnSp>
      <p:cxnSp>
        <p:nvCxnSpPr>
          <p:cNvPr id="21" name="Straight Connector 20"/>
          <p:cNvCxnSpPr/>
          <p:nvPr/>
        </p:nvCxnSpPr>
        <p:spPr bwMode="auto">
          <a:xfrm rot="5400000">
            <a:off x="4038600" y="2819400"/>
            <a:ext cx="609600" cy="1588"/>
          </a:xfrm>
          <a:prstGeom prst="line">
            <a:avLst/>
          </a:prstGeom>
          <a:noFill/>
          <a:ln w="285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5400000">
            <a:off x="7695406" y="2818606"/>
            <a:ext cx="304800" cy="1588"/>
          </a:xfrm>
          <a:prstGeom prst="line">
            <a:avLst/>
          </a:prstGeom>
          <a:noFill/>
          <a:ln w="2857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1067594" y="2818606"/>
            <a:ext cx="304800" cy="1588"/>
          </a:xfrm>
          <a:prstGeom prst="line">
            <a:avLst/>
          </a:prstGeom>
          <a:noFill/>
          <a:ln w="28575" cap="flat" cmpd="sng" algn="ctr">
            <a:solidFill>
              <a:schemeClr val="tx1"/>
            </a:solidFill>
            <a:prstDash val="solid"/>
            <a:round/>
            <a:headEnd type="none" w="med" len="med"/>
            <a:tailEnd type="none" w="med" len="med"/>
          </a:ln>
          <a:effectLst/>
        </p:spPr>
      </p:cxnSp>
      <p:sp>
        <p:nvSpPr>
          <p:cNvPr id="24" name="TextBox 23"/>
          <p:cNvSpPr txBox="1"/>
          <p:nvPr/>
        </p:nvSpPr>
        <p:spPr>
          <a:xfrm>
            <a:off x="8458200" y="2514600"/>
            <a:ext cx="590226" cy="523220"/>
          </a:xfrm>
          <a:prstGeom prst="rect">
            <a:avLst/>
          </a:prstGeom>
          <a:noFill/>
        </p:spPr>
        <p:txBody>
          <a:bodyPr wrap="none" rtlCol="0">
            <a:spAutoFit/>
          </a:bodyPr>
          <a:lstStyle/>
          <a:p>
            <a:r>
              <a:rPr lang="en-US" sz="2000" dirty="0" smtClean="0">
                <a:solidFill>
                  <a:schemeClr val="tx1"/>
                </a:solidFill>
              </a:rPr>
              <a:t>+</a:t>
            </a:r>
            <a:r>
              <a:rPr lang="en-US" sz="2800" dirty="0" smtClean="0">
                <a:solidFill>
                  <a:schemeClr val="tx1"/>
                </a:solidFill>
              </a:rPr>
              <a:t>∞</a:t>
            </a:r>
            <a:endParaRPr lang="en-US" sz="2800" dirty="0">
              <a:solidFill>
                <a:schemeClr val="tx1"/>
              </a:solidFill>
            </a:endParaRPr>
          </a:p>
        </p:txBody>
      </p:sp>
      <p:sp>
        <p:nvSpPr>
          <p:cNvPr id="25" name="TextBox 24"/>
          <p:cNvSpPr txBox="1"/>
          <p:nvPr/>
        </p:nvSpPr>
        <p:spPr>
          <a:xfrm>
            <a:off x="152400" y="2514600"/>
            <a:ext cx="526106" cy="523220"/>
          </a:xfrm>
          <a:prstGeom prst="rect">
            <a:avLst/>
          </a:prstGeom>
          <a:noFill/>
        </p:spPr>
        <p:txBody>
          <a:bodyPr wrap="none" rtlCol="0">
            <a:spAutoFit/>
          </a:bodyPr>
          <a:lstStyle/>
          <a:p>
            <a:r>
              <a:rPr lang="en-US" sz="2000" b="1" dirty="0" smtClean="0">
                <a:solidFill>
                  <a:schemeClr val="tx1"/>
                </a:solidFill>
              </a:rPr>
              <a:t>-</a:t>
            </a:r>
            <a:r>
              <a:rPr lang="en-US" sz="2800" dirty="0" smtClean="0">
                <a:solidFill>
                  <a:schemeClr val="tx1"/>
                </a:solidFill>
              </a:rPr>
              <a:t>∞</a:t>
            </a:r>
            <a:endParaRPr lang="en-US" sz="2800" dirty="0">
              <a:solidFill>
                <a:schemeClr val="tx1"/>
              </a:solidFill>
            </a:endParaRPr>
          </a:p>
        </p:txBody>
      </p:sp>
      <p:cxnSp>
        <p:nvCxnSpPr>
          <p:cNvPr id="33" name="Straight Connector 32"/>
          <p:cNvCxnSpPr/>
          <p:nvPr/>
        </p:nvCxnSpPr>
        <p:spPr bwMode="auto">
          <a:xfrm rot="5400000">
            <a:off x="4572794" y="2818606"/>
            <a:ext cx="304800" cy="1588"/>
          </a:xfrm>
          <a:prstGeom prst="line">
            <a:avLst/>
          </a:prstGeom>
          <a:noFill/>
          <a:ln w="285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5400000">
            <a:off x="3810794" y="2818606"/>
            <a:ext cx="304800" cy="1588"/>
          </a:xfrm>
          <a:prstGeom prst="line">
            <a:avLst/>
          </a:prstGeom>
          <a:noFill/>
          <a:ln w="28575" cap="flat" cmpd="sng" algn="ctr">
            <a:solidFill>
              <a:schemeClr val="tx1"/>
            </a:solidFill>
            <a:prstDash val="solid"/>
            <a:round/>
            <a:headEnd type="none" w="med" len="med"/>
            <a:tailEnd type="none" w="med" len="med"/>
          </a:ln>
          <a:effectLst/>
        </p:spPr>
      </p:cxnSp>
      <p:grpSp>
        <p:nvGrpSpPr>
          <p:cNvPr id="36" name="Group 35"/>
          <p:cNvGrpSpPr/>
          <p:nvPr/>
        </p:nvGrpSpPr>
        <p:grpSpPr>
          <a:xfrm>
            <a:off x="6424642" y="2970212"/>
            <a:ext cx="2262158" cy="915988"/>
            <a:chOff x="6424642" y="2970212"/>
            <a:chExt cx="2262158" cy="915988"/>
          </a:xfrm>
        </p:grpSpPr>
        <p:cxnSp>
          <p:nvCxnSpPr>
            <p:cNvPr id="27" name="Straight Connector 26"/>
            <p:cNvCxnSpPr/>
            <p:nvPr/>
          </p:nvCxnSpPr>
          <p:spPr bwMode="auto">
            <a:xfrm>
              <a:off x="7848600" y="2970212"/>
              <a:ext cx="457200" cy="1588"/>
            </a:xfrm>
            <a:prstGeom prst="line">
              <a:avLst/>
            </a:prstGeom>
            <a:noFill/>
            <a:ln w="38100" cap="flat" cmpd="sng" algn="ctr">
              <a:solidFill>
                <a:srgbClr val="FF0000"/>
              </a:solidFill>
              <a:prstDash val="lgDash"/>
              <a:round/>
              <a:headEnd type="none" w="med" len="med"/>
              <a:tailEnd type="none" w="med" len="med"/>
            </a:ln>
            <a:effectLst/>
          </p:spPr>
        </p:cxnSp>
        <p:sp>
          <p:nvSpPr>
            <p:cNvPr id="29" name="TextBox 28"/>
            <p:cNvSpPr txBox="1"/>
            <p:nvPr/>
          </p:nvSpPr>
          <p:spPr>
            <a:xfrm>
              <a:off x="6424642" y="3516868"/>
              <a:ext cx="2262158"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largestF</a:t>
              </a:r>
              <a:endParaRPr lang="en-US" dirty="0">
                <a:solidFill>
                  <a:schemeClr val="tx1"/>
                </a:solidFill>
              </a:endParaRPr>
            </a:p>
          </p:txBody>
        </p:sp>
        <p:cxnSp>
          <p:nvCxnSpPr>
            <p:cNvPr id="40" name="Straight Arrow Connector 39"/>
            <p:cNvCxnSpPr/>
            <p:nvPr/>
          </p:nvCxnSpPr>
          <p:spPr bwMode="auto">
            <a:xfrm rot="16200000" flipV="1">
              <a:off x="7772400" y="3124200"/>
              <a:ext cx="381000" cy="228600"/>
            </a:xfrm>
            <a:prstGeom prst="straightConnector1">
              <a:avLst/>
            </a:prstGeom>
            <a:noFill/>
            <a:ln w="12700" cap="flat" cmpd="sng" algn="ctr">
              <a:solidFill>
                <a:schemeClr val="tx1"/>
              </a:solidFill>
              <a:prstDash val="solid"/>
              <a:round/>
              <a:headEnd type="none" w="med" len="med"/>
              <a:tailEnd type="arrow"/>
            </a:ln>
            <a:effectLst/>
          </p:spPr>
        </p:cxnSp>
      </p:grpSp>
      <p:grpSp>
        <p:nvGrpSpPr>
          <p:cNvPr id="38" name="Group 37"/>
          <p:cNvGrpSpPr/>
          <p:nvPr/>
        </p:nvGrpSpPr>
        <p:grpSpPr>
          <a:xfrm>
            <a:off x="304800" y="2970212"/>
            <a:ext cx="2204450" cy="915988"/>
            <a:chOff x="304800" y="2970212"/>
            <a:chExt cx="2204450" cy="915988"/>
          </a:xfrm>
        </p:grpSpPr>
        <p:cxnSp>
          <p:nvCxnSpPr>
            <p:cNvPr id="28" name="Straight Connector 27"/>
            <p:cNvCxnSpPr/>
            <p:nvPr/>
          </p:nvCxnSpPr>
          <p:spPr bwMode="auto">
            <a:xfrm>
              <a:off x="685800" y="2970212"/>
              <a:ext cx="457200" cy="1588"/>
            </a:xfrm>
            <a:prstGeom prst="line">
              <a:avLst/>
            </a:prstGeom>
            <a:noFill/>
            <a:ln w="38100" cap="flat" cmpd="sng" algn="ctr">
              <a:solidFill>
                <a:srgbClr val="FF0000"/>
              </a:solidFill>
              <a:prstDash val="lgDash"/>
              <a:round/>
              <a:headEnd type="none" w="med" len="med"/>
              <a:tailEnd type="none" w="med" len="med"/>
            </a:ln>
            <a:effectLst/>
          </p:spPr>
        </p:cxnSp>
        <p:sp>
          <p:nvSpPr>
            <p:cNvPr id="30" name="TextBox 29"/>
            <p:cNvSpPr txBox="1"/>
            <p:nvPr/>
          </p:nvSpPr>
          <p:spPr>
            <a:xfrm>
              <a:off x="304800" y="3516868"/>
              <a:ext cx="2204450"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largestF</a:t>
              </a:r>
              <a:endParaRPr lang="en-US" dirty="0">
                <a:solidFill>
                  <a:schemeClr val="tx1"/>
                </a:solidFill>
              </a:endParaRPr>
            </a:p>
          </p:txBody>
        </p:sp>
        <p:cxnSp>
          <p:nvCxnSpPr>
            <p:cNvPr id="42" name="Straight Arrow Connector 41"/>
            <p:cNvCxnSpPr/>
            <p:nvPr/>
          </p:nvCxnSpPr>
          <p:spPr bwMode="auto">
            <a:xfrm rot="5400000" flipH="1" flipV="1">
              <a:off x="838200" y="3124200"/>
              <a:ext cx="533400" cy="228600"/>
            </a:xfrm>
            <a:prstGeom prst="straightConnector1">
              <a:avLst/>
            </a:prstGeom>
            <a:noFill/>
            <a:ln w="12700" cap="flat" cmpd="sng" algn="ctr">
              <a:solidFill>
                <a:schemeClr val="tx1"/>
              </a:solidFill>
              <a:prstDash val="solid"/>
              <a:round/>
              <a:headEnd type="none" w="med" len="med"/>
              <a:tailEnd type="arrow"/>
            </a:ln>
            <a:effectLst/>
          </p:spPr>
        </p:cxnSp>
      </p:grpSp>
      <p:grpSp>
        <p:nvGrpSpPr>
          <p:cNvPr id="39" name="Group 38"/>
          <p:cNvGrpSpPr/>
          <p:nvPr/>
        </p:nvGrpSpPr>
        <p:grpSpPr>
          <a:xfrm>
            <a:off x="1905000" y="2971800"/>
            <a:ext cx="4800600" cy="609600"/>
            <a:chOff x="1905000" y="2971800"/>
            <a:chExt cx="4800600" cy="609600"/>
          </a:xfrm>
        </p:grpSpPr>
        <p:sp>
          <p:nvSpPr>
            <p:cNvPr id="31" name="TextBox 30"/>
            <p:cNvSpPr txBox="1"/>
            <p:nvPr/>
          </p:nvSpPr>
          <p:spPr>
            <a:xfrm>
              <a:off x="4347262" y="3212068"/>
              <a:ext cx="2358338"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smallestF</a:t>
              </a:r>
              <a:endParaRPr lang="en-US" dirty="0">
                <a:solidFill>
                  <a:schemeClr val="tx1"/>
                </a:solidFill>
              </a:endParaRPr>
            </a:p>
          </p:txBody>
        </p:sp>
        <p:sp>
          <p:nvSpPr>
            <p:cNvPr id="32" name="TextBox 31"/>
            <p:cNvSpPr txBox="1"/>
            <p:nvPr/>
          </p:nvSpPr>
          <p:spPr>
            <a:xfrm>
              <a:off x="1905000" y="3212068"/>
              <a:ext cx="2364750"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smallestF</a:t>
              </a:r>
              <a:endParaRPr lang="en-US" dirty="0">
                <a:solidFill>
                  <a:schemeClr val="tx1"/>
                </a:solidFill>
              </a:endParaRPr>
            </a:p>
          </p:txBody>
        </p:sp>
        <p:cxnSp>
          <p:nvCxnSpPr>
            <p:cNvPr id="37" name="Straight Connector 36"/>
            <p:cNvCxnSpPr/>
            <p:nvPr/>
          </p:nvCxnSpPr>
          <p:spPr bwMode="auto">
            <a:xfrm>
              <a:off x="3962400" y="2971800"/>
              <a:ext cx="762000" cy="1588"/>
            </a:xfrm>
            <a:prstGeom prst="line">
              <a:avLst/>
            </a:prstGeom>
            <a:noFill/>
            <a:ln w="38100" cap="flat" cmpd="sng" algn="ctr">
              <a:solidFill>
                <a:schemeClr val="accent2"/>
              </a:solidFill>
              <a:prstDash val="lgDash"/>
              <a:round/>
              <a:headEnd type="none" w="med" len="med"/>
              <a:tailEnd type="none" w="med" len="med"/>
            </a:ln>
            <a:effectLst/>
          </p:spPr>
        </p:cxnSp>
        <p:cxnSp>
          <p:nvCxnSpPr>
            <p:cNvPr id="44" name="Straight Arrow Connector 43"/>
            <p:cNvCxnSpPr/>
            <p:nvPr/>
          </p:nvCxnSpPr>
          <p:spPr bwMode="auto">
            <a:xfrm flipV="1">
              <a:off x="3505200" y="2971800"/>
              <a:ext cx="3810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46" name="Straight Arrow Connector 45"/>
            <p:cNvCxnSpPr/>
            <p:nvPr/>
          </p:nvCxnSpPr>
          <p:spPr bwMode="auto">
            <a:xfrm rot="10800000">
              <a:off x="4724400" y="2971800"/>
              <a:ext cx="381000" cy="228600"/>
            </a:xfrm>
            <a:prstGeom prst="straightConnector1">
              <a:avLst/>
            </a:prstGeom>
            <a:noFill/>
            <a:ln w="1270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IEEE 754 FP </a:t>
            </a:r>
            <a:r>
              <a:rPr lang="en-US" dirty="0" smtClean="0"/>
              <a:t>Standard</a:t>
            </a:r>
            <a:endParaRPr lang="en-US" dirty="0"/>
          </a:p>
        </p:txBody>
      </p:sp>
      <p:sp>
        <p:nvSpPr>
          <p:cNvPr id="915459" name="Rectangle 3"/>
          <p:cNvSpPr>
            <a:spLocks noGrp="1" noChangeArrowheads="1"/>
          </p:cNvSpPr>
          <p:nvPr>
            <p:ph type="body" sz="half" idx="1"/>
          </p:nvPr>
        </p:nvSpPr>
        <p:spPr>
          <a:xfrm>
            <a:off x="533400" y="914400"/>
            <a:ext cx="8382000" cy="5674374"/>
          </a:xfrm>
        </p:spPr>
        <p:txBody>
          <a:bodyPr/>
          <a:lstStyle/>
          <a:p>
            <a:r>
              <a:rPr lang="en-US" dirty="0"/>
              <a:t>Most (all?) computers these days conform to the IEEE 754 floating point standard        (-1)</a:t>
            </a:r>
            <a:r>
              <a:rPr lang="en-US" baseline="30000" dirty="0"/>
              <a:t>sign</a:t>
            </a:r>
            <a:r>
              <a:rPr lang="en-US" dirty="0"/>
              <a:t>  x  (</a:t>
            </a:r>
            <a:r>
              <a:rPr lang="en-US" dirty="0">
                <a:solidFill>
                  <a:schemeClr val="accent2"/>
                </a:solidFill>
              </a:rPr>
              <a:t>1</a:t>
            </a:r>
            <a:r>
              <a:rPr lang="en-US" dirty="0"/>
              <a:t>+F)  x  2</a:t>
            </a:r>
            <a:r>
              <a:rPr lang="en-US" baseline="30000" dirty="0"/>
              <a:t>E-bias</a:t>
            </a:r>
            <a:endParaRPr lang="en-US" dirty="0"/>
          </a:p>
          <a:p>
            <a:pPr lvl="1"/>
            <a:r>
              <a:rPr lang="en-US" dirty="0"/>
              <a:t>Formats for both single and double precision</a:t>
            </a:r>
            <a:endParaRPr lang="en-US" dirty="0"/>
          </a:p>
          <a:p>
            <a:pPr lvl="1"/>
            <a:r>
              <a:rPr lang="en-US" dirty="0"/>
              <a:t>F is stored in </a:t>
            </a:r>
            <a:r>
              <a:rPr lang="en-US" dirty="0">
                <a:solidFill>
                  <a:schemeClr val="accent1"/>
                </a:solidFill>
              </a:rPr>
              <a:t>normalized</a:t>
            </a:r>
            <a:r>
              <a:rPr lang="en-US" dirty="0"/>
              <a:t> </a:t>
            </a:r>
            <a:r>
              <a:rPr lang="en-US" dirty="0" smtClean="0"/>
              <a:t>format </a:t>
            </a:r>
            <a:r>
              <a:rPr lang="en-US" dirty="0"/>
              <a:t>where the </a:t>
            </a:r>
            <a:r>
              <a:rPr lang="en-US" dirty="0" err="1"/>
              <a:t>msb</a:t>
            </a:r>
            <a:r>
              <a:rPr lang="en-US" dirty="0"/>
              <a:t> in </a:t>
            </a:r>
            <a:r>
              <a:rPr lang="en-US" dirty="0" smtClean="0"/>
              <a:t>F is </a:t>
            </a:r>
            <a:r>
              <a:rPr lang="en-US" dirty="0"/>
              <a:t>1 (so there is no need to store it!) – called the </a:t>
            </a:r>
            <a:r>
              <a:rPr lang="en-US" dirty="0">
                <a:solidFill>
                  <a:schemeClr val="accent2"/>
                </a:solidFill>
              </a:rPr>
              <a:t>hidden</a:t>
            </a:r>
            <a:r>
              <a:rPr lang="en-US" dirty="0"/>
              <a:t> bit </a:t>
            </a:r>
            <a:endParaRPr lang="en-US" dirty="0"/>
          </a:p>
          <a:p>
            <a:pPr lvl="1"/>
            <a:r>
              <a:rPr lang="en-US" dirty="0"/>
              <a:t>To simplify sorting FP numbers, E comes before F in the word and E is represented in </a:t>
            </a:r>
            <a:r>
              <a:rPr lang="en-US" dirty="0">
                <a:solidFill>
                  <a:schemeClr val="accent1"/>
                </a:solidFill>
              </a:rPr>
              <a:t>excess</a:t>
            </a:r>
            <a:r>
              <a:rPr lang="en-US" dirty="0"/>
              <a:t> (biased) </a:t>
            </a:r>
            <a:r>
              <a:rPr lang="en-US" dirty="0" smtClean="0"/>
              <a:t>notation where the bias is -127 (-1023 for double precision) so the most negative is 00000001 = 2</a:t>
            </a:r>
            <a:r>
              <a:rPr lang="en-US" baseline="30000" dirty="0" smtClean="0"/>
              <a:t>1-127</a:t>
            </a:r>
            <a:r>
              <a:rPr lang="en-US" dirty="0" smtClean="0"/>
              <a:t>  = 2</a:t>
            </a:r>
            <a:r>
              <a:rPr lang="en-US" baseline="30000" dirty="0" smtClean="0"/>
              <a:t>-126</a:t>
            </a:r>
            <a:r>
              <a:rPr lang="en-US" dirty="0" smtClean="0"/>
              <a:t> and the most positive is 11111110 = 2</a:t>
            </a:r>
            <a:r>
              <a:rPr lang="en-US" baseline="30000" dirty="0" smtClean="0"/>
              <a:t>254-127</a:t>
            </a:r>
            <a:r>
              <a:rPr lang="en-US" dirty="0" smtClean="0"/>
              <a:t> = 2</a:t>
            </a:r>
            <a:r>
              <a:rPr lang="en-US" baseline="30000" dirty="0" smtClean="0"/>
              <a:t>+127</a:t>
            </a:r>
            <a:endParaRPr lang="en-US" dirty="0" smtClean="0"/>
          </a:p>
          <a:p>
            <a:r>
              <a:rPr lang="en-US" dirty="0" smtClean="0"/>
              <a:t>Examples (in normalized format)</a:t>
            </a:r>
            <a:endParaRPr lang="en-US" dirty="0" smtClean="0"/>
          </a:p>
          <a:p>
            <a:pPr lvl="1"/>
            <a:r>
              <a:rPr lang="en-US" dirty="0" smtClean="0"/>
              <a:t>Smallest+: 0 00000001 </a:t>
            </a:r>
            <a:r>
              <a:rPr lang="en-US" dirty="0" smtClean="0">
                <a:solidFill>
                  <a:schemeClr val="accent2"/>
                </a:solidFill>
              </a:rPr>
              <a:t>1</a:t>
            </a:r>
            <a:r>
              <a:rPr lang="en-US" b="1" dirty="0" smtClean="0">
                <a:solidFill>
                  <a:schemeClr val="accent2"/>
                </a:solidFill>
              </a:rPr>
              <a:t>.</a:t>
            </a:r>
            <a:r>
              <a:rPr lang="en-US" dirty="0" smtClean="0"/>
              <a:t>00000000000000000000000 = 1 x 2</a:t>
            </a:r>
            <a:r>
              <a:rPr lang="en-US" baseline="30000" dirty="0" smtClean="0"/>
              <a:t>1-127</a:t>
            </a:r>
            <a:endParaRPr lang="en-US" baseline="30000" dirty="0" smtClean="0"/>
          </a:p>
          <a:p>
            <a:pPr lvl="1"/>
            <a:r>
              <a:rPr lang="en-US" dirty="0" smtClean="0"/>
              <a:t>Zero:          0 00000000 00000000000000000000000 = true 0</a:t>
            </a:r>
            <a:endParaRPr lang="en-US" dirty="0" smtClean="0"/>
          </a:p>
          <a:p>
            <a:pPr lvl="1"/>
            <a:r>
              <a:rPr lang="en-US" dirty="0" smtClean="0"/>
              <a:t>Largest+:   0 11111110 </a:t>
            </a:r>
            <a:r>
              <a:rPr lang="en-US" dirty="0" smtClean="0">
                <a:solidFill>
                  <a:schemeClr val="accent2"/>
                </a:solidFill>
              </a:rPr>
              <a:t>1</a:t>
            </a:r>
            <a:r>
              <a:rPr lang="en-US" b="1" dirty="0" smtClean="0">
                <a:solidFill>
                  <a:schemeClr val="accent2"/>
                </a:solidFill>
              </a:rPr>
              <a:t>.</a:t>
            </a:r>
            <a:r>
              <a:rPr lang="en-US" dirty="0" smtClean="0"/>
              <a:t>11111111111111111111111 =  									2-2</a:t>
            </a:r>
            <a:r>
              <a:rPr lang="en-US" baseline="30000" dirty="0" smtClean="0"/>
              <a:t>-23</a:t>
            </a:r>
            <a:r>
              <a:rPr lang="en-US" dirty="0" smtClean="0"/>
              <a:t> x 2</a:t>
            </a:r>
            <a:r>
              <a:rPr lang="en-US" baseline="30000" dirty="0" smtClean="0"/>
              <a:t>254-127</a:t>
            </a:r>
            <a:endParaRPr lang="en-US" baseline="30000" dirty="0" smtClean="0"/>
          </a:p>
          <a:p>
            <a:pPr lvl="1"/>
            <a:r>
              <a:rPr lang="en-US" dirty="0" smtClean="0"/>
              <a:t>1.0</a:t>
            </a:r>
            <a:r>
              <a:rPr lang="en-US" baseline="-25000" dirty="0" smtClean="0"/>
              <a:t>2</a:t>
            </a:r>
            <a:r>
              <a:rPr lang="en-US" dirty="0" smtClean="0"/>
              <a:t> x 2</a:t>
            </a:r>
            <a:r>
              <a:rPr lang="en-US" baseline="30000" dirty="0" smtClean="0"/>
              <a:t>-1</a:t>
            </a:r>
            <a:r>
              <a:rPr lang="en-US" dirty="0" smtClean="0"/>
              <a:t> =</a:t>
            </a:r>
            <a:endParaRPr lang="en-US" dirty="0" smtClean="0"/>
          </a:p>
          <a:p>
            <a:pPr lvl="1"/>
            <a:r>
              <a:rPr lang="en-US" dirty="0" smtClean="0"/>
              <a:t>0.75</a:t>
            </a:r>
            <a:r>
              <a:rPr lang="en-US" baseline="-25000" dirty="0" smtClean="0"/>
              <a:t>10</a:t>
            </a:r>
            <a:r>
              <a:rPr lang="en-US" dirty="0" smtClean="0"/>
              <a:t> x 2</a:t>
            </a:r>
            <a:r>
              <a:rPr lang="en-US" baseline="30000" dirty="0" smtClean="0"/>
              <a:t>4</a:t>
            </a:r>
            <a:r>
              <a:rPr lang="en-US" dirty="0" smtClean="0"/>
              <a:t> =</a:t>
            </a:r>
            <a:endParaRPr lang="en-US" dirty="0" smtClean="0"/>
          </a:p>
        </p:txBody>
      </p:sp>
      <p:sp>
        <p:nvSpPr>
          <p:cNvPr id="5" name="TextBox 4"/>
          <p:cNvSpPr txBox="1"/>
          <p:nvPr/>
        </p:nvSpPr>
        <p:spPr>
          <a:xfrm>
            <a:off x="2819400" y="5715000"/>
            <a:ext cx="5079596" cy="400110"/>
          </a:xfrm>
          <a:prstGeom prst="rect">
            <a:avLst/>
          </a:prstGeom>
          <a:noFill/>
        </p:spPr>
        <p:txBody>
          <a:bodyPr wrap="none" rtlCol="0">
            <a:spAutoFit/>
          </a:bodyPr>
          <a:lstStyle/>
          <a:p>
            <a:r>
              <a:rPr lang="en-US" sz="2000" dirty="0" smtClean="0">
                <a:solidFill>
                  <a:schemeClr val="tx1"/>
                </a:solidFill>
              </a:rPr>
              <a:t>0 01111110 </a:t>
            </a:r>
            <a:r>
              <a:rPr lang="en-US" sz="2000" dirty="0" smtClean="0">
                <a:solidFill>
                  <a:schemeClr val="accent2"/>
                </a:solidFill>
              </a:rPr>
              <a:t>1</a:t>
            </a:r>
            <a:r>
              <a:rPr lang="en-US" sz="2000" b="1" dirty="0" smtClean="0">
                <a:solidFill>
                  <a:schemeClr val="accent2"/>
                </a:solidFill>
              </a:rPr>
              <a:t>.</a:t>
            </a:r>
            <a:r>
              <a:rPr lang="en-US" sz="2000" dirty="0" smtClean="0">
                <a:solidFill>
                  <a:schemeClr val="tx1"/>
                </a:solidFill>
              </a:rPr>
              <a:t>00000000000000000000000 </a:t>
            </a:r>
            <a:endParaRPr lang="en-US" sz="2000" dirty="0">
              <a:solidFill>
                <a:schemeClr val="tx1"/>
              </a:solidFill>
            </a:endParaRPr>
          </a:p>
        </p:txBody>
      </p:sp>
      <p:sp>
        <p:nvSpPr>
          <p:cNvPr id="6" name="TextBox 5"/>
          <p:cNvSpPr txBox="1"/>
          <p:nvPr/>
        </p:nvSpPr>
        <p:spPr>
          <a:xfrm>
            <a:off x="2819400" y="6096000"/>
            <a:ext cx="5174815" cy="400110"/>
          </a:xfrm>
          <a:prstGeom prst="rect">
            <a:avLst/>
          </a:prstGeom>
          <a:noFill/>
        </p:spPr>
        <p:txBody>
          <a:bodyPr wrap="none" rtlCol="0">
            <a:spAutoFit/>
          </a:bodyPr>
          <a:lstStyle/>
          <a:p>
            <a:r>
              <a:rPr lang="en-US" sz="2000" dirty="0" smtClean="0">
                <a:solidFill>
                  <a:schemeClr val="tx1"/>
                </a:solidFill>
              </a:rPr>
              <a:t>0 10000010 </a:t>
            </a:r>
            <a:r>
              <a:rPr lang="en-US" sz="2000" dirty="0" smtClean="0">
                <a:solidFill>
                  <a:schemeClr val="accent2"/>
                </a:solidFill>
              </a:rPr>
              <a:t>1</a:t>
            </a:r>
            <a:r>
              <a:rPr lang="en-US" sz="2000" b="1" dirty="0" smtClean="0">
                <a:solidFill>
                  <a:schemeClr val="accent2"/>
                </a:solidFill>
              </a:rPr>
              <a:t>.</a:t>
            </a:r>
            <a:r>
              <a:rPr lang="en-US" sz="2000" dirty="0" smtClean="0">
                <a:solidFill>
                  <a:schemeClr val="tx1"/>
                </a:solidFill>
              </a:rPr>
              <a:t>10000000000000000000000 </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15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5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5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5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5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15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15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154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1545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1545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9" grpId="0" bldLvl="2" autoUpdateAnimBg="0" build="p"/>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a:t>IEEE 754 FP Standard Encoding</a:t>
            </a:r>
            <a:endParaRPr lang="en-US"/>
          </a:p>
        </p:txBody>
      </p:sp>
      <p:sp>
        <p:nvSpPr>
          <p:cNvPr id="915459" name="Rectangle 3"/>
          <p:cNvSpPr>
            <a:spLocks noGrp="1" noChangeArrowheads="1"/>
          </p:cNvSpPr>
          <p:nvPr>
            <p:ph type="body" sz="half" idx="1"/>
          </p:nvPr>
        </p:nvSpPr>
        <p:spPr>
          <a:xfrm>
            <a:off x="762000" y="838200"/>
            <a:ext cx="8153400" cy="1905000"/>
          </a:xfrm>
        </p:spPr>
        <p:txBody>
          <a:bodyPr/>
          <a:lstStyle/>
          <a:p>
            <a:r>
              <a:rPr lang="en-US" dirty="0" smtClean="0"/>
              <a:t>Special encodings are used to represent unusual events</a:t>
            </a:r>
            <a:endParaRPr lang="en-US" dirty="0" smtClean="0"/>
          </a:p>
          <a:p>
            <a:pPr lvl="1"/>
            <a:r>
              <a:rPr lang="en-US" dirty="0" smtClean="0">
                <a:latin typeface="Arial" panose="020B0604020202020204" pitchFamily="34" charset="0"/>
                <a:cs typeface="Arial" panose="020B0604020202020204" pitchFamily="34" charset="0"/>
              </a:rPr>
              <a:t>± infinity for division by zero</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NAN (not a number) for the results of invalid operations such as 0/0</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True zero is the bit string all zero</a:t>
            </a:r>
            <a:endParaRPr lang="en-US" dirty="0" smtClean="0">
              <a:latin typeface="Arial" panose="020B0604020202020204" pitchFamily="34" charset="0"/>
              <a:cs typeface="Arial" panose="020B0604020202020204" pitchFamily="34" charset="0"/>
            </a:endParaRPr>
          </a:p>
          <a:p>
            <a:pPr lvl="1"/>
            <a:endParaRPr lang="en-US" dirty="0"/>
          </a:p>
        </p:txBody>
      </p:sp>
      <p:graphicFrame>
        <p:nvGraphicFramePr>
          <p:cNvPr id="915569" name="Group 113"/>
          <p:cNvGraphicFramePr>
            <a:graphicFrameLocks noGrp="1"/>
          </p:cNvGraphicFramePr>
          <p:nvPr>
            <p:ph sz="half" idx="2"/>
          </p:nvPr>
        </p:nvGraphicFramePr>
        <p:xfrm>
          <a:off x="381000" y="2819400"/>
          <a:ext cx="8381999" cy="3383280"/>
        </p:xfrm>
        <a:graphic>
          <a:graphicData uri="http://schemas.openxmlformats.org/drawingml/2006/table">
            <a:tbl>
              <a:tblPr/>
              <a:tblGrid>
                <a:gridCol w="1676399"/>
                <a:gridCol w="1219200"/>
                <a:gridCol w="1981200"/>
                <a:gridCol w="1219200"/>
                <a:gridCol w="2286000"/>
              </a:tblGrid>
              <a:tr h="350838">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Single Precision</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Double Precision</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Object Represented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E (8)</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F (23)</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E (11)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F (52)</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0000 0000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0000 … 0000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true zero (0)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0000 0000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nonzero</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0000 … 0000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nonzero</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rPr>
                        <a:t>denormalized</a:t>
                      </a:r>
                      <a:r>
                        <a:rPr kumimoji="0" lang="en-US" sz="2000" b="0" i="0" u="none" strike="noStrike" cap="none" normalizeH="0" baseline="0" dirty="0" smtClean="0">
                          <a:ln>
                            <a:noFill/>
                          </a:ln>
                          <a:solidFill>
                            <a:schemeClr val="tx1"/>
                          </a:solidFill>
                          <a:effectLst/>
                          <a:latin typeface="Arial" panose="020B0604020202020204" pitchFamily="34" charset="0"/>
                        </a:rPr>
                        <a:t> number</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1-254</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anything</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0111 …1111  </a:t>
                      </a:r>
                      <a:r>
                        <a:rPr kumimoji="0" lang="en-US" sz="2000" b="0" i="0" u="none" strike="noStrike" cap="none" normalizeH="0" baseline="0" dirty="0" smtClean="0">
                          <a:ln>
                            <a:noFill/>
                          </a:ln>
                          <a:solidFill>
                            <a:schemeClr val="tx1"/>
                          </a:solidFill>
                          <a:effectLst/>
                          <a:latin typeface="Arial" panose="020B0604020202020204" pitchFamily="34" charset="0"/>
                        </a:rPr>
                        <a:t>to         +1023,-1022</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anything</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floating point number</a:t>
                      </a:r>
                      <a:endPar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255</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 </a:t>
                      </a:r>
                      <a:r>
                        <a:rPr kumimoji="0" lang="en-US" sz="2000" b="0" i="0" u="none" strike="noStrike" cap="none" normalizeH="0" baseline="0" dirty="0" smtClean="0">
                          <a:ln>
                            <a:noFill/>
                          </a:ln>
                          <a:solidFill>
                            <a:schemeClr val="tx1"/>
                          </a:solidFill>
                          <a:effectLst/>
                          <a:latin typeface="Arial" panose="020B0604020202020204" pitchFamily="34" charset="0"/>
                        </a:rPr>
                        <a:t>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1111 … 1111</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infinity</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rPr>
                        <a:t>255</a:t>
                      </a:r>
                      <a:endParaRPr kumimoji="0" lang="en-US" altLang="zh-CN"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nonzero</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1111 … 1111</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nonzero</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not a number (</a:t>
                      </a:r>
                      <a:r>
                        <a:rPr kumimoji="0" lang="en-US" sz="2000" b="0" i="0" u="none" strike="noStrike" cap="none" normalizeH="0" baseline="0" dirty="0" err="1" smtClean="0">
                          <a:ln>
                            <a:noFill/>
                          </a:ln>
                          <a:solidFill>
                            <a:schemeClr val="tx1"/>
                          </a:solidFill>
                          <a:effectLst/>
                          <a:latin typeface="Arial" panose="020B0604020202020204" pitchFamily="34" charset="0"/>
                        </a:rPr>
                        <a:t>NaN</a:t>
                      </a:r>
                      <a:r>
                        <a:rPr kumimoji="0" lang="en-US" sz="2000" b="0" i="0" u="none" strike="noStrike" cap="none" normalizeH="0" baseline="0" dirty="0" smtClean="0">
                          <a:ln>
                            <a:noFill/>
                          </a:ln>
                          <a:solidFill>
                            <a:schemeClr val="tx1"/>
                          </a:solidFill>
                          <a:effectLst/>
                          <a:latin typeface="Arial" panose="020B0604020202020204" pitchFamily="34"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dirty="0" smtClean="0"/>
              <a:t>Review:  MIPS </a:t>
            </a:r>
            <a:r>
              <a:rPr lang="en-US" dirty="0"/>
              <a:t>(RISC) Design Principles</a:t>
            </a:r>
            <a:endParaRPr lang="en-US" dirty="0"/>
          </a:p>
        </p:txBody>
      </p:sp>
      <p:sp>
        <p:nvSpPr>
          <p:cNvPr id="770051" name="Rectangle 3"/>
          <p:cNvSpPr>
            <a:spLocks noGrp="1" noChangeArrowheads="1"/>
          </p:cNvSpPr>
          <p:nvPr>
            <p:ph type="body" idx="1"/>
          </p:nvPr>
        </p:nvSpPr>
        <p:spPr>
          <a:xfrm>
            <a:off x="685800" y="989626"/>
            <a:ext cx="7848600" cy="5563574"/>
          </a:xfrm>
        </p:spPr>
        <p:txBody>
          <a:bodyPr/>
          <a:lstStyle/>
          <a:p>
            <a:r>
              <a:rPr lang="en-US" dirty="0">
                <a:solidFill>
                  <a:schemeClr val="accent1"/>
                </a:solidFill>
              </a:rPr>
              <a:t>Simplicity favors regularity</a:t>
            </a:r>
            <a:endParaRPr lang="en-US" dirty="0">
              <a:solidFill>
                <a:schemeClr val="accent1"/>
              </a:solidFill>
            </a:endParaRPr>
          </a:p>
          <a:p>
            <a:pPr lvl="1"/>
            <a:r>
              <a:rPr lang="en-US" dirty="0"/>
              <a:t>fixed size </a:t>
            </a:r>
            <a:r>
              <a:rPr lang="en-US" dirty="0" smtClean="0"/>
              <a:t>instructions</a:t>
            </a:r>
            <a:endParaRPr lang="en-US" dirty="0"/>
          </a:p>
          <a:p>
            <a:pPr lvl="1"/>
            <a:r>
              <a:rPr lang="en-US" dirty="0"/>
              <a:t>small number of instruction formats</a:t>
            </a:r>
            <a:endParaRPr lang="en-US" dirty="0"/>
          </a:p>
          <a:p>
            <a:pPr lvl="1"/>
            <a:r>
              <a:rPr lang="en-US" dirty="0" err="1"/>
              <a:t>opcode</a:t>
            </a:r>
            <a:r>
              <a:rPr lang="en-US" dirty="0"/>
              <a:t> always the first 6 bits</a:t>
            </a:r>
            <a:endParaRPr lang="en-US" dirty="0"/>
          </a:p>
          <a:p>
            <a:r>
              <a:rPr lang="en-US" dirty="0" smtClean="0">
                <a:solidFill>
                  <a:schemeClr val="accent1"/>
                </a:solidFill>
              </a:rPr>
              <a:t>Smaller is faster</a:t>
            </a:r>
            <a:endParaRPr lang="en-US" dirty="0" smtClean="0">
              <a:solidFill>
                <a:schemeClr val="accent1"/>
              </a:solidFill>
            </a:endParaRPr>
          </a:p>
          <a:p>
            <a:pPr lvl="1"/>
            <a:r>
              <a:rPr lang="en-US" dirty="0" smtClean="0"/>
              <a:t>limited instruction set</a:t>
            </a:r>
            <a:endParaRPr lang="en-US" dirty="0" smtClean="0"/>
          </a:p>
          <a:p>
            <a:pPr lvl="1"/>
            <a:r>
              <a:rPr lang="en-US" dirty="0" smtClean="0"/>
              <a:t>limited number of registers in register file</a:t>
            </a:r>
            <a:endParaRPr lang="en-US" dirty="0" smtClean="0"/>
          </a:p>
          <a:p>
            <a:pPr lvl="1"/>
            <a:r>
              <a:rPr lang="en-US" dirty="0" smtClean="0"/>
              <a:t>limited number of addressing modes</a:t>
            </a:r>
            <a:endParaRPr lang="en-US" dirty="0" smtClean="0"/>
          </a:p>
          <a:p>
            <a:r>
              <a:rPr lang="en-US" dirty="0" smtClean="0">
                <a:solidFill>
                  <a:schemeClr val="accent1"/>
                </a:solidFill>
              </a:rPr>
              <a:t>Make </a:t>
            </a:r>
            <a:r>
              <a:rPr lang="en-US" dirty="0">
                <a:solidFill>
                  <a:schemeClr val="accent1"/>
                </a:solidFill>
              </a:rPr>
              <a:t>the common case fast</a:t>
            </a:r>
            <a:endParaRPr lang="en-US" dirty="0">
              <a:solidFill>
                <a:schemeClr val="accent1"/>
              </a:solidFill>
            </a:endParaRPr>
          </a:p>
          <a:p>
            <a:pPr lvl="1"/>
            <a:r>
              <a:rPr lang="en-US" dirty="0"/>
              <a:t>arithmetic operands from the </a:t>
            </a:r>
            <a:r>
              <a:rPr lang="en-US" dirty="0" smtClean="0"/>
              <a:t>register file </a:t>
            </a:r>
            <a:r>
              <a:rPr lang="en-US" dirty="0"/>
              <a:t>(load-store machine)</a:t>
            </a:r>
            <a:endParaRPr lang="en-US" dirty="0"/>
          </a:p>
          <a:p>
            <a:pPr lvl="1"/>
            <a:r>
              <a:rPr lang="en-US" dirty="0"/>
              <a:t>allow instructions to contain immediate </a:t>
            </a:r>
            <a:r>
              <a:rPr lang="en-US" dirty="0" smtClean="0"/>
              <a:t>operands</a:t>
            </a:r>
            <a:endParaRPr lang="en-US" dirty="0" smtClean="0"/>
          </a:p>
          <a:p>
            <a:r>
              <a:rPr lang="en-US" dirty="0" smtClean="0">
                <a:solidFill>
                  <a:schemeClr val="accent1"/>
                </a:solidFill>
              </a:rPr>
              <a:t>Good design demands good compromises</a:t>
            </a:r>
            <a:endParaRPr lang="en-US" dirty="0" smtClean="0">
              <a:solidFill>
                <a:schemeClr val="accent1"/>
              </a:solidFill>
            </a:endParaRPr>
          </a:p>
          <a:p>
            <a:pPr lvl="1"/>
            <a:r>
              <a:rPr lang="en-US" dirty="0" smtClean="0"/>
              <a:t>three instruction formats</a:t>
            </a:r>
            <a:r>
              <a:rPr lang="en-US" dirty="0" smtClean="0">
                <a:solidFill>
                  <a:schemeClr val="accent1"/>
                </a:solidFill>
              </a:rPr>
              <a:t> </a:t>
            </a:r>
            <a:endParaRPr lang="en-US" dirty="0" smtClean="0">
              <a:solidFill>
                <a:schemeClr val="accent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Accurate Arithmetic</a:t>
            </a:r>
            <a:endParaRPr lang="en-US" dirty="0"/>
          </a:p>
        </p:txBody>
      </p:sp>
      <p:sp>
        <p:nvSpPr>
          <p:cNvPr id="3" name="Content Placeholder 2"/>
          <p:cNvSpPr>
            <a:spLocks noGrp="1"/>
          </p:cNvSpPr>
          <p:nvPr>
            <p:ph idx="1"/>
          </p:nvPr>
        </p:nvSpPr>
        <p:spPr>
          <a:xfrm>
            <a:off x="457200" y="3276600"/>
            <a:ext cx="8610600" cy="2655086"/>
          </a:xfrm>
        </p:spPr>
        <p:txBody>
          <a:bodyPr/>
          <a:lstStyle/>
          <a:p>
            <a:r>
              <a:rPr lang="en-US" dirty="0" smtClean="0"/>
              <a:t>Rounding (except for truncation) requires the hardware to include extra F bits during calculations</a:t>
            </a:r>
            <a:endParaRPr lang="en-US" dirty="0" smtClean="0"/>
          </a:p>
          <a:p>
            <a:pPr lvl="1"/>
            <a:r>
              <a:rPr lang="en-US" dirty="0" smtClean="0"/>
              <a:t>Guard bit – used to provide one F bit when shifting left to normalize  a result (e.g., when normalizing F after division or subtraction)</a:t>
            </a:r>
            <a:endParaRPr lang="en-US" dirty="0" smtClean="0"/>
          </a:p>
          <a:p>
            <a:pPr lvl="1"/>
            <a:r>
              <a:rPr lang="en-US" dirty="0" smtClean="0"/>
              <a:t>Round bit – used to improve rounding accuracy</a:t>
            </a:r>
            <a:endParaRPr lang="en-US" dirty="0" smtClean="0"/>
          </a:p>
          <a:p>
            <a:pPr lvl="1"/>
            <a:r>
              <a:rPr lang="en-US" dirty="0" smtClean="0"/>
              <a:t>Sticky bit – used to support </a:t>
            </a:r>
            <a:r>
              <a:rPr lang="en-US" dirty="0" smtClean="0">
                <a:solidFill>
                  <a:schemeClr val="accent1"/>
                </a:solidFill>
              </a:rPr>
              <a:t>Round to nearest even</a:t>
            </a:r>
            <a:r>
              <a:rPr lang="en-US" dirty="0" smtClean="0"/>
              <a:t>; is set to a 1 whenever a 1 bit shifts (right) through it (e.g., when aligning F   during addition/subtraction)</a:t>
            </a:r>
            <a:endParaRPr lang="en-US" dirty="0"/>
          </a:p>
        </p:txBody>
      </p:sp>
      <p:sp>
        <p:nvSpPr>
          <p:cNvPr id="4" name="Content Placeholder 2"/>
          <p:cNvSpPr txBox="1"/>
          <p:nvPr/>
        </p:nvSpPr>
        <p:spPr bwMode="auto">
          <a:xfrm>
            <a:off x="533400" y="914400"/>
            <a:ext cx="8153400" cy="2184188"/>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IEEE 754 FP rounding modes</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741680" marR="0" lvl="1" indent="-246380"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defRPr/>
            </a:pPr>
            <a:r>
              <a:rPr kumimoji="0" lang="en-US" sz="2000" b="0" i="0" u="none" strike="noStrike" kern="0" cap="none" spc="0" normalizeH="0" baseline="0" noProof="0" dirty="0" smtClean="0">
                <a:ln>
                  <a:noFill/>
                </a:ln>
                <a:solidFill>
                  <a:schemeClr val="tx1"/>
                </a:solidFill>
                <a:effectLst/>
                <a:uLnTx/>
                <a:uFillTx/>
                <a:latin typeface="+mn-lt"/>
              </a:rPr>
              <a:t>Always round</a:t>
            </a:r>
            <a:r>
              <a:rPr kumimoji="0" lang="en-US" sz="2000" b="0" i="0" u="none" strike="noStrike" kern="0" cap="none" spc="0" normalizeH="0" noProof="0" dirty="0" smtClean="0">
                <a:ln>
                  <a:noFill/>
                </a:ln>
                <a:solidFill>
                  <a:schemeClr val="tx1"/>
                </a:solidFill>
                <a:effectLst/>
                <a:uLnTx/>
                <a:uFillTx/>
                <a:latin typeface="+mn-lt"/>
              </a:rPr>
              <a:t> up (toward +∞)</a:t>
            </a:r>
            <a:endParaRPr kumimoji="0" lang="en-US" sz="2000" b="0" i="0" u="none" strike="noStrike" kern="0" cap="none" spc="0" normalizeH="0" noProof="0" dirty="0" smtClean="0">
              <a:ln>
                <a:noFill/>
              </a:ln>
              <a:solidFill>
                <a:schemeClr val="tx1"/>
              </a:solidFill>
              <a:effectLst/>
              <a:uLnTx/>
              <a:uFillTx/>
              <a:latin typeface="+mn-lt"/>
            </a:endParaRPr>
          </a:p>
          <a:p>
            <a:pPr marL="741680" lvl="1" indent="-246380">
              <a:lnSpc>
                <a:spcPct val="85000"/>
              </a:lnSpc>
              <a:spcBef>
                <a:spcPct val="40000"/>
              </a:spcBef>
              <a:buClr>
                <a:schemeClr val="accent1"/>
              </a:buClr>
              <a:buSzPct val="75000"/>
              <a:buFont typeface="Monotype Sorts" pitchFamily="2" charset="2"/>
              <a:buChar char="l"/>
            </a:pPr>
            <a:r>
              <a:rPr lang="en-US" sz="2000" kern="0" baseline="0" dirty="0" smtClean="0">
                <a:solidFill>
                  <a:schemeClr val="tx1"/>
                </a:solidFill>
                <a:latin typeface="+mn-lt"/>
              </a:rPr>
              <a:t>Always</a:t>
            </a:r>
            <a:r>
              <a:rPr lang="en-US" sz="2000" kern="0" dirty="0" smtClean="0">
                <a:solidFill>
                  <a:schemeClr val="tx1"/>
                </a:solidFill>
                <a:latin typeface="+mn-lt"/>
              </a:rPr>
              <a:t> round down (toward -</a:t>
            </a:r>
            <a:r>
              <a:rPr lang="en-US" sz="2000" kern="0" dirty="0" smtClean="0">
                <a:solidFill>
                  <a:schemeClr val="tx1"/>
                </a:solidFill>
              </a:rPr>
              <a:t>∞)</a:t>
            </a:r>
            <a:endParaRPr lang="en-US" sz="2000" kern="0" dirty="0" smtClean="0">
              <a:solidFill>
                <a:schemeClr val="tx1"/>
              </a:solidFill>
            </a:endParaRPr>
          </a:p>
          <a:p>
            <a:pPr marL="741680" lvl="1" indent="-246380">
              <a:lnSpc>
                <a:spcPct val="85000"/>
              </a:lnSpc>
              <a:spcBef>
                <a:spcPct val="40000"/>
              </a:spcBef>
              <a:buClr>
                <a:schemeClr val="accent1"/>
              </a:buClr>
              <a:buSzPct val="75000"/>
              <a:buFont typeface="Monotype Sorts" pitchFamily="2" charset="2"/>
              <a:buChar char="l"/>
            </a:pPr>
            <a:r>
              <a:rPr kumimoji="0" lang="en-US" sz="2000" b="0" i="0" u="none" strike="noStrike" kern="0" cap="none" spc="0" normalizeH="0" baseline="0" noProof="0" dirty="0" smtClean="0">
                <a:ln>
                  <a:noFill/>
                </a:ln>
                <a:solidFill>
                  <a:schemeClr val="tx1"/>
                </a:solidFill>
                <a:effectLst/>
                <a:uLnTx/>
                <a:uFillTx/>
                <a:latin typeface="+mn-lt"/>
              </a:rPr>
              <a:t>Truncate</a:t>
            </a:r>
            <a:endParaRPr kumimoji="0" lang="en-US" sz="2000" b="0" i="0" u="none" strike="noStrike" kern="0" cap="none" spc="0" normalizeH="0" baseline="0" noProof="0" dirty="0" smtClean="0">
              <a:ln>
                <a:noFill/>
              </a:ln>
              <a:solidFill>
                <a:schemeClr val="tx1"/>
              </a:solidFill>
              <a:effectLst/>
              <a:uLnTx/>
              <a:uFillTx/>
              <a:latin typeface="+mn-lt"/>
            </a:endParaRPr>
          </a:p>
          <a:p>
            <a:pPr marL="741680" lvl="1" indent="-246380">
              <a:lnSpc>
                <a:spcPct val="85000"/>
              </a:lnSpc>
              <a:spcBef>
                <a:spcPct val="40000"/>
              </a:spcBef>
              <a:buClr>
                <a:schemeClr val="accent1"/>
              </a:buClr>
              <a:buSzPct val="75000"/>
              <a:buFont typeface="Monotype Sorts" pitchFamily="2" charset="2"/>
              <a:buChar char="l"/>
            </a:pPr>
            <a:r>
              <a:rPr lang="en-US" sz="2000" kern="0" dirty="0" smtClean="0">
                <a:solidFill>
                  <a:srgbClr val="FF0000"/>
                </a:solidFill>
                <a:latin typeface="+mn-lt"/>
              </a:rPr>
              <a:t>Round to nearest even </a:t>
            </a:r>
            <a:r>
              <a:rPr lang="en-US" sz="2000" kern="0" dirty="0" smtClean="0">
                <a:solidFill>
                  <a:schemeClr val="tx1"/>
                </a:solidFill>
                <a:latin typeface="+mn-lt"/>
              </a:rPr>
              <a:t>(when the Guard || Round || Sticky are 100) – always creates a 0 in the least significant (kept) bit of F</a:t>
            </a:r>
            <a:endParaRPr kumimoji="0" lang="en-US" sz="2000" b="0" i="0" u="none" strike="noStrike" kern="0" cap="none" spc="0" normalizeH="0" baseline="0" noProof="0" dirty="0">
              <a:ln>
                <a:noFill/>
              </a:ln>
              <a:solidFill>
                <a:schemeClr val="tx1"/>
              </a:solidFill>
              <a:effectLst/>
              <a:uLnTx/>
              <a:uFillTx/>
              <a:latin typeface="+mn-lt"/>
            </a:endParaRPr>
          </a:p>
        </p:txBody>
      </p:sp>
      <p:sp>
        <p:nvSpPr>
          <p:cNvPr id="5" name="TextBox 4"/>
          <p:cNvSpPr txBox="1"/>
          <p:nvPr/>
        </p:nvSpPr>
        <p:spPr>
          <a:xfrm>
            <a:off x="1600200" y="5943600"/>
            <a:ext cx="5915402" cy="461665"/>
          </a:xfrm>
          <a:prstGeom prst="rect">
            <a:avLst/>
          </a:prstGeom>
          <a:noFill/>
        </p:spPr>
        <p:txBody>
          <a:bodyPr wrap="none" rtlCol="0">
            <a:spAutoFit/>
          </a:bodyPr>
          <a:lstStyle/>
          <a:p>
            <a:r>
              <a:rPr lang="en-US" sz="2400" dirty="0" smtClean="0">
                <a:solidFill>
                  <a:schemeClr val="accent2"/>
                </a:solidFill>
              </a:rPr>
              <a:t>F  =  1 . </a:t>
            </a:r>
            <a:r>
              <a:rPr lang="en-US" sz="2400" dirty="0" err="1" smtClean="0">
                <a:solidFill>
                  <a:schemeClr val="tx1"/>
                </a:solidFill>
              </a:rPr>
              <a:t>xxxxxxxxxxxxxxxxxxxxxxx</a:t>
            </a:r>
            <a:r>
              <a:rPr lang="en-US" sz="2400" dirty="0" smtClean="0">
                <a:solidFill>
                  <a:schemeClr val="accent2"/>
                </a:solidFill>
              </a:rPr>
              <a:t> G R S</a:t>
            </a:r>
            <a:endParaRPr lang="en-US" sz="2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en-US"/>
              <a:t>Floating Point Addition</a:t>
            </a:r>
            <a:endParaRPr lang="en-US"/>
          </a:p>
        </p:txBody>
      </p:sp>
      <p:sp>
        <p:nvSpPr>
          <p:cNvPr id="929795" name="Rectangle 3"/>
          <p:cNvSpPr>
            <a:spLocks noGrp="1" noChangeArrowheads="1"/>
          </p:cNvSpPr>
          <p:nvPr>
            <p:ph type="body" idx="1"/>
          </p:nvPr>
        </p:nvSpPr>
        <p:spPr>
          <a:xfrm>
            <a:off x="533400" y="914400"/>
            <a:ext cx="8229600" cy="854075"/>
          </a:xfrm>
        </p:spPr>
        <p:txBody>
          <a:bodyPr/>
          <a:lstStyle/>
          <a:p>
            <a:pPr marL="342900" indent="-342900">
              <a:spcBef>
                <a:spcPct val="40000"/>
              </a:spcBef>
            </a:pPr>
            <a:r>
              <a:rPr lang="en-US"/>
              <a:t>Addition (and subtraction)</a:t>
            </a:r>
            <a:endParaRPr lang="en-US"/>
          </a:p>
          <a:p>
            <a:pPr marL="342900" indent="-342900" algn="ctr">
              <a:spcBef>
                <a:spcPct val="40000"/>
              </a:spcBef>
              <a:buFont typeface="Wingdings" panose="05000000000000000000" pitchFamily="2" charset="2"/>
              <a:buNone/>
            </a:pPr>
            <a:r>
              <a:rPr lang="en-US">
                <a:sym typeface="Symbol" panose="05050102010706020507" pitchFamily="18" charset="2"/>
              </a:rPr>
              <a:t>(</a:t>
            </a:r>
            <a:r>
              <a:rPr lang="en-US" b="1">
                <a:sym typeface="Symbol" panose="05050102010706020507" pitchFamily="18" charset="2"/>
              </a:rPr>
              <a:t></a:t>
            </a:r>
            <a:r>
              <a:rPr lang="en-US">
                <a:sym typeface="Symbol" panose="05050102010706020507" pitchFamily="18" charset="2"/>
              </a:rPr>
              <a:t>F1 </a:t>
            </a:r>
            <a:r>
              <a:rPr lang="en-US" b="1">
                <a:sym typeface="Symbol" panose="05050102010706020507" pitchFamily="18" charset="2"/>
              </a:rPr>
              <a:t></a:t>
            </a:r>
            <a:r>
              <a:rPr lang="en-US">
                <a:sym typeface="Symbol" panose="05050102010706020507" pitchFamily="18" charset="2"/>
              </a:rPr>
              <a:t> 2</a:t>
            </a:r>
            <a:r>
              <a:rPr lang="en-US" baseline="30000">
                <a:sym typeface="Symbol" panose="05050102010706020507" pitchFamily="18" charset="2"/>
              </a:rPr>
              <a:t>E1</a:t>
            </a:r>
            <a:r>
              <a:rPr lang="en-US">
                <a:sym typeface="Symbol" panose="05050102010706020507" pitchFamily="18" charset="2"/>
              </a:rPr>
              <a:t>) + (</a:t>
            </a:r>
            <a:r>
              <a:rPr lang="en-US" b="1">
                <a:sym typeface="Symbol" panose="05050102010706020507" pitchFamily="18" charset="2"/>
              </a:rPr>
              <a:t></a:t>
            </a:r>
            <a:r>
              <a:rPr lang="en-US">
                <a:sym typeface="Symbol" panose="05050102010706020507" pitchFamily="18" charset="2"/>
              </a:rPr>
              <a:t>F2 </a:t>
            </a:r>
            <a:r>
              <a:rPr lang="en-US" b="1">
                <a:sym typeface="Symbol" panose="05050102010706020507" pitchFamily="18" charset="2"/>
              </a:rPr>
              <a:t></a:t>
            </a:r>
            <a:r>
              <a:rPr lang="en-US">
                <a:sym typeface="Symbol" panose="05050102010706020507" pitchFamily="18" charset="2"/>
              </a:rPr>
              <a:t> 2</a:t>
            </a:r>
            <a:r>
              <a:rPr lang="en-US" baseline="30000">
                <a:sym typeface="Symbol" panose="05050102010706020507" pitchFamily="18" charset="2"/>
              </a:rPr>
              <a:t>E2</a:t>
            </a:r>
            <a:r>
              <a:rPr lang="en-US">
                <a:sym typeface="Symbol" panose="05050102010706020507" pitchFamily="18" charset="2"/>
              </a:rPr>
              <a:t>) = </a:t>
            </a:r>
            <a:r>
              <a:rPr lang="en-US" b="1">
                <a:sym typeface="Symbol" panose="05050102010706020507" pitchFamily="18" charset="2"/>
              </a:rPr>
              <a:t></a:t>
            </a:r>
            <a:r>
              <a:rPr lang="en-US">
                <a:sym typeface="Symbol" panose="05050102010706020507" pitchFamily="18" charset="2"/>
              </a:rPr>
              <a:t>F3 </a:t>
            </a:r>
            <a:r>
              <a:rPr lang="en-US" b="1">
                <a:sym typeface="Symbol" panose="05050102010706020507" pitchFamily="18" charset="2"/>
              </a:rPr>
              <a:t></a:t>
            </a:r>
            <a:r>
              <a:rPr lang="en-US">
                <a:sym typeface="Symbol" panose="05050102010706020507" pitchFamily="18" charset="2"/>
              </a:rPr>
              <a:t> 2</a:t>
            </a:r>
            <a:r>
              <a:rPr lang="en-US" baseline="30000">
                <a:sym typeface="Symbol" panose="05050102010706020507" pitchFamily="18" charset="2"/>
              </a:rPr>
              <a:t>E3</a:t>
            </a:r>
            <a:endParaRPr lang="en-US">
              <a:sym typeface="Symbol" panose="05050102010706020507" pitchFamily="18" charset="2"/>
            </a:endParaRPr>
          </a:p>
        </p:txBody>
      </p:sp>
      <p:sp>
        <p:nvSpPr>
          <p:cNvPr id="929796" name="Rectangle 4"/>
          <p:cNvSpPr>
            <a:spLocks noChangeArrowheads="1"/>
          </p:cNvSpPr>
          <p:nvPr/>
        </p:nvSpPr>
        <p:spPr bwMode="auto">
          <a:xfrm>
            <a:off x="533400" y="1905000"/>
            <a:ext cx="8229600" cy="4529445"/>
          </a:xfrm>
          <a:prstGeom prst="rect">
            <a:avLst/>
          </a:prstGeom>
          <a:noFill/>
          <a:ln w="12700">
            <a:noFill/>
            <a:miter lim="800000"/>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0: Restore the hidden bit in F1 and in F2</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1: </a:t>
            </a:r>
            <a:r>
              <a:rPr lang="en-US" sz="2000" dirty="0" smtClean="0">
                <a:sym typeface="Symbol" panose="05050102010706020507" pitchFamily="18" charset="2"/>
              </a:rPr>
              <a:t>Align</a:t>
            </a:r>
            <a:r>
              <a:rPr lang="en-US" sz="2000" dirty="0" smtClean="0">
                <a:solidFill>
                  <a:schemeClr val="tx1"/>
                </a:solidFill>
                <a:sym typeface="Symbol" panose="05050102010706020507" pitchFamily="18" charset="2"/>
              </a:rPr>
              <a:t> fractions by right shifting F2 by E1 - E2 positions (assuming E1  E2) keeping track of (three of) the bits shifted out in G R and S</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2: </a:t>
            </a:r>
            <a:r>
              <a:rPr lang="en-US" sz="2000" dirty="0" smtClean="0">
                <a:sym typeface="Symbol" panose="05050102010706020507" pitchFamily="18" charset="2"/>
              </a:rPr>
              <a:t>Add </a:t>
            </a:r>
            <a:r>
              <a:rPr lang="en-US" sz="2000" dirty="0" smtClean="0">
                <a:solidFill>
                  <a:schemeClr val="tx1"/>
                </a:solidFill>
                <a:sym typeface="Symbol" panose="05050102010706020507" pitchFamily="18" charset="2"/>
              </a:rPr>
              <a:t>the resulting F2 to F1 to form F3</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3: </a:t>
            </a:r>
            <a:r>
              <a:rPr lang="en-US" sz="2000" dirty="0" smtClean="0">
                <a:sym typeface="Symbol" panose="05050102010706020507" pitchFamily="18" charset="2"/>
              </a:rPr>
              <a:t>Normalize </a:t>
            </a:r>
            <a:r>
              <a:rPr lang="en-US" sz="2000" dirty="0" smtClean="0">
                <a:solidFill>
                  <a:schemeClr val="tx1"/>
                </a:solidFill>
                <a:sym typeface="Symbol" panose="05050102010706020507" pitchFamily="18" charset="2"/>
              </a:rPr>
              <a:t>F3 (so it is in the form 1.XXXXX …)</a:t>
            </a:r>
            <a:endParaRPr lang="en-US" sz="2000" dirty="0" smtClean="0">
              <a:solidFill>
                <a:schemeClr val="tx1"/>
              </a:solidFill>
              <a:sym typeface="Symbol" panose="05050102010706020507" pitchFamily="18" charset="2"/>
            </a:endParaRPr>
          </a:p>
          <a:p>
            <a:pPr marL="1143000" lvl="2" indent="-228600">
              <a:lnSpc>
                <a:spcPct val="90000"/>
              </a:lnSpc>
              <a:spcBef>
                <a:spcPct val="40000"/>
              </a:spcBef>
              <a:buClr>
                <a:schemeClr val="accent1"/>
              </a:buClr>
              <a:buSzPct val="100000"/>
              <a:buFontTx/>
              <a:buChar char="-"/>
            </a:pPr>
            <a:r>
              <a:rPr lang="en-US" dirty="0" smtClean="0">
                <a:solidFill>
                  <a:schemeClr val="tx1"/>
                </a:solidFill>
                <a:sym typeface="Symbol" panose="05050102010706020507" pitchFamily="18" charset="2"/>
              </a:rPr>
              <a:t>If F1 and F2 have the same sign  F3 [1,4)  1 bit right shift F3 and increment E3 (check for overflow)</a:t>
            </a:r>
            <a:endParaRPr lang="en-US" dirty="0" smtClean="0">
              <a:solidFill>
                <a:schemeClr val="tx1"/>
              </a:solidFill>
              <a:sym typeface="Symbol" panose="05050102010706020507" pitchFamily="18" charset="2"/>
            </a:endParaRPr>
          </a:p>
          <a:p>
            <a:pPr marL="1143000" lvl="2" indent="-228600">
              <a:lnSpc>
                <a:spcPct val="90000"/>
              </a:lnSpc>
              <a:spcBef>
                <a:spcPct val="40000"/>
              </a:spcBef>
              <a:buClr>
                <a:schemeClr val="accent1"/>
              </a:buClr>
              <a:buSzPct val="100000"/>
              <a:buFontTx/>
              <a:buChar char="-"/>
            </a:pPr>
            <a:r>
              <a:rPr lang="en-US" dirty="0" smtClean="0">
                <a:solidFill>
                  <a:schemeClr val="tx1"/>
                </a:solidFill>
                <a:sym typeface="Symbol" panose="05050102010706020507" pitchFamily="18" charset="2"/>
              </a:rPr>
              <a:t>If F1 and F2 have different signs  F3 may require </a:t>
            </a:r>
            <a:r>
              <a:rPr lang="en-US" i="1" dirty="0" smtClean="0">
                <a:sym typeface="Symbol" panose="05050102010706020507" pitchFamily="18" charset="2"/>
              </a:rPr>
              <a:t>many</a:t>
            </a:r>
            <a:r>
              <a:rPr lang="en-US" dirty="0" smtClean="0">
                <a:solidFill>
                  <a:schemeClr val="tx1"/>
                </a:solidFill>
                <a:sym typeface="Symbol" panose="05050102010706020507" pitchFamily="18" charset="2"/>
              </a:rPr>
              <a:t> left shifts each time decrementing E3 (check for underflow)</a:t>
            </a:r>
            <a:endParaRPr lang="en-US"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4: </a:t>
            </a:r>
            <a:r>
              <a:rPr lang="en-US" sz="2000" dirty="0" smtClean="0">
                <a:sym typeface="Symbol" panose="05050102010706020507" pitchFamily="18" charset="2"/>
              </a:rPr>
              <a:t>Round</a:t>
            </a:r>
            <a:r>
              <a:rPr lang="en-US" sz="2000" dirty="0" smtClean="0">
                <a:solidFill>
                  <a:schemeClr val="tx1"/>
                </a:solidFill>
                <a:sym typeface="Symbol" panose="05050102010706020507" pitchFamily="18" charset="2"/>
              </a:rPr>
              <a:t> F3 and possibly </a:t>
            </a:r>
            <a:r>
              <a:rPr lang="en-US" sz="2000" dirty="0" smtClean="0">
                <a:sym typeface="Symbol" panose="05050102010706020507" pitchFamily="18" charset="2"/>
              </a:rPr>
              <a:t>normalize </a:t>
            </a:r>
            <a:r>
              <a:rPr lang="en-US" sz="2000" dirty="0" smtClean="0">
                <a:solidFill>
                  <a:schemeClr val="tx1"/>
                </a:solidFill>
                <a:sym typeface="Symbol" panose="05050102010706020507" pitchFamily="18" charset="2"/>
              </a:rPr>
              <a:t>F3 again</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5: </a:t>
            </a:r>
            <a:r>
              <a:rPr lang="en-US" sz="2000" dirty="0" err="1" smtClean="0">
                <a:solidFill>
                  <a:schemeClr val="tx1"/>
                </a:solidFill>
                <a:sym typeface="Symbol" panose="05050102010706020507" pitchFamily="18" charset="2"/>
              </a:rPr>
              <a:t>Rehide</a:t>
            </a:r>
            <a:r>
              <a:rPr lang="en-US" sz="2000" dirty="0" smtClean="0">
                <a:solidFill>
                  <a:schemeClr val="tx1"/>
                </a:solidFill>
                <a:sym typeface="Symbol" panose="05050102010706020507" pitchFamily="18" charset="2"/>
              </a:rPr>
              <a:t> the most significant bit of F3 before storing the result </a:t>
            </a:r>
            <a:endParaRPr lang="en-US" sz="2000" dirty="0">
              <a:solidFill>
                <a:schemeClr val="tx1"/>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9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979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979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97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97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9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bldLvl="2"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en-US" dirty="0"/>
              <a:t>Floating Point </a:t>
            </a:r>
            <a:r>
              <a:rPr lang="en-US" dirty="0" smtClean="0"/>
              <a:t>Addition Example</a:t>
            </a:r>
            <a:endParaRPr lang="en-US" dirty="0"/>
          </a:p>
        </p:txBody>
      </p:sp>
      <p:sp>
        <p:nvSpPr>
          <p:cNvPr id="929795" name="Rectangle 3"/>
          <p:cNvSpPr>
            <a:spLocks noGrp="1" noChangeArrowheads="1"/>
          </p:cNvSpPr>
          <p:nvPr>
            <p:ph type="body" idx="1"/>
          </p:nvPr>
        </p:nvSpPr>
        <p:spPr>
          <a:xfrm>
            <a:off x="533400" y="914400"/>
            <a:ext cx="8229600" cy="863826"/>
          </a:xfrm>
        </p:spPr>
        <p:txBody>
          <a:bodyPr/>
          <a:lstStyle/>
          <a:p>
            <a:pPr marL="342900" indent="-342900">
              <a:spcBef>
                <a:spcPct val="40000"/>
              </a:spcBef>
            </a:pPr>
            <a:r>
              <a:rPr lang="en-US" dirty="0" smtClean="0"/>
              <a:t>Add</a:t>
            </a:r>
            <a:endParaRPr lang="en-US" dirty="0"/>
          </a:p>
          <a:p>
            <a:pPr marL="342900" indent="-342900" algn="ctr">
              <a:spcBef>
                <a:spcPct val="40000"/>
              </a:spcBef>
              <a:buFont typeface="Wingdings" panose="05000000000000000000" pitchFamily="2" charset="2"/>
              <a:buNone/>
            </a:pPr>
            <a:r>
              <a:rPr lang="en-US" dirty="0" smtClean="0">
                <a:sym typeface="Symbol" panose="05050102010706020507" pitchFamily="18" charset="2"/>
              </a:rPr>
              <a:t>(0.5 = 1.0000  2</a:t>
            </a:r>
            <a:r>
              <a:rPr lang="en-US" baseline="30000" dirty="0" smtClean="0">
                <a:sym typeface="Symbol" panose="05050102010706020507" pitchFamily="18" charset="2"/>
              </a:rPr>
              <a:t>-1</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(-0.4375 = -1.1100 2</a:t>
            </a:r>
            <a:r>
              <a:rPr lang="en-US" baseline="30000" dirty="0" smtClean="0">
                <a:sym typeface="Symbol" panose="05050102010706020507" pitchFamily="18" charset="2"/>
              </a:rPr>
              <a:t>-2</a:t>
            </a:r>
            <a:r>
              <a:rPr lang="en-US" dirty="0" smtClean="0">
                <a:sym typeface="Symbol" panose="05050102010706020507" pitchFamily="18" charset="2"/>
              </a:rPr>
              <a:t>) </a:t>
            </a:r>
            <a:endParaRPr lang="en-US" dirty="0">
              <a:sym typeface="Symbol" panose="05050102010706020507" pitchFamily="18" charset="2"/>
            </a:endParaRPr>
          </a:p>
        </p:txBody>
      </p:sp>
      <p:sp>
        <p:nvSpPr>
          <p:cNvPr id="929796" name="Rectangle 4"/>
          <p:cNvSpPr>
            <a:spLocks noChangeArrowheads="1"/>
          </p:cNvSpPr>
          <p:nvPr/>
        </p:nvSpPr>
        <p:spPr bwMode="auto">
          <a:xfrm>
            <a:off x="533400" y="1905000"/>
            <a:ext cx="8229600" cy="4329390"/>
          </a:xfrm>
          <a:prstGeom prst="rect">
            <a:avLst/>
          </a:prstGeom>
          <a:noFill/>
          <a:ln w="12700">
            <a:noFill/>
            <a:miter lim="800000"/>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0: </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1:</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r>
              <a:rPr lang="en-US" sz="2000" dirty="0" smtClean="0">
                <a:solidFill>
                  <a:schemeClr val="tx1"/>
                </a:solidFill>
                <a:sym typeface="Symbol" panose="05050102010706020507" pitchFamily="18" charset="2"/>
              </a:rPr>
              <a:t> </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2:</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r>
              <a:rPr lang="en-US" sz="2000" dirty="0" smtClean="0">
                <a:solidFill>
                  <a:schemeClr val="tx1"/>
                </a:solidFill>
                <a:sym typeface="Symbol" panose="05050102010706020507" pitchFamily="18" charset="2"/>
              </a:rPr>
              <a:t> </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3:</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r>
              <a:rPr lang="en-US" sz="2000" dirty="0" smtClean="0">
                <a:solidFill>
                  <a:schemeClr val="tx1"/>
                </a:solidFill>
                <a:sym typeface="Symbol" panose="05050102010706020507" pitchFamily="18" charset="2"/>
              </a:rPr>
              <a:t> </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4:</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5:</a:t>
            </a:r>
            <a:endParaRPr lang="en-US" sz="2000" dirty="0">
              <a:solidFill>
                <a:schemeClr val="tx1"/>
              </a:solidFill>
              <a:sym typeface="Symbol" panose="05050102010706020507" pitchFamily="18" charset="2"/>
            </a:endParaRPr>
          </a:p>
        </p:txBody>
      </p:sp>
      <p:sp>
        <p:nvSpPr>
          <p:cNvPr id="5" name="TextBox 4"/>
          <p:cNvSpPr txBox="1"/>
          <p:nvPr/>
        </p:nvSpPr>
        <p:spPr>
          <a:xfrm>
            <a:off x="2362200" y="1828800"/>
            <a:ext cx="5654112" cy="400110"/>
          </a:xfrm>
          <a:prstGeom prst="rect">
            <a:avLst/>
          </a:prstGeom>
          <a:noFill/>
        </p:spPr>
        <p:txBody>
          <a:bodyPr wrap="none" rtlCol="0">
            <a:spAutoFit/>
          </a:bodyPr>
          <a:lstStyle/>
          <a:p>
            <a:r>
              <a:rPr lang="en-US" sz="2000" dirty="0" smtClean="0">
                <a:solidFill>
                  <a:schemeClr val="accent2"/>
                </a:solidFill>
              </a:rPr>
              <a:t>Hidden bits restored in the representation above</a:t>
            </a:r>
            <a:endParaRPr lang="en-US" sz="2000" dirty="0">
              <a:solidFill>
                <a:schemeClr val="accent2"/>
              </a:solidFill>
            </a:endParaRPr>
          </a:p>
        </p:txBody>
      </p:sp>
      <p:sp>
        <p:nvSpPr>
          <p:cNvPr id="6" name="TextBox 5"/>
          <p:cNvSpPr txBox="1"/>
          <p:nvPr/>
        </p:nvSpPr>
        <p:spPr>
          <a:xfrm>
            <a:off x="2362201" y="2209800"/>
            <a:ext cx="6553200" cy="707886"/>
          </a:xfrm>
          <a:prstGeom prst="rect">
            <a:avLst/>
          </a:prstGeom>
          <a:noFill/>
        </p:spPr>
        <p:txBody>
          <a:bodyPr wrap="square" rtlCol="0">
            <a:spAutoFit/>
          </a:bodyPr>
          <a:lstStyle/>
          <a:p>
            <a:r>
              <a:rPr lang="en-US" sz="2000" dirty="0" smtClean="0">
                <a:solidFill>
                  <a:schemeClr val="accent2"/>
                </a:solidFill>
              </a:rPr>
              <a:t>Shift </a:t>
            </a:r>
            <a:r>
              <a:rPr lang="en-US" sz="2000" dirty="0" err="1" smtClean="0">
                <a:solidFill>
                  <a:schemeClr val="accent2"/>
                </a:solidFill>
              </a:rPr>
              <a:t>significand</a:t>
            </a:r>
            <a:r>
              <a:rPr lang="en-US" sz="2000" dirty="0" smtClean="0">
                <a:solidFill>
                  <a:schemeClr val="accent2"/>
                </a:solidFill>
              </a:rPr>
              <a:t> with the smaller exponent (1.1100) right until its exponent matches the larger exponent (so once)</a:t>
            </a:r>
            <a:endParaRPr lang="en-US" sz="2000" dirty="0">
              <a:solidFill>
                <a:schemeClr val="accent2"/>
              </a:solidFill>
            </a:endParaRPr>
          </a:p>
        </p:txBody>
      </p:sp>
      <p:sp>
        <p:nvSpPr>
          <p:cNvPr id="7" name="TextBox 6"/>
          <p:cNvSpPr txBox="1"/>
          <p:nvPr/>
        </p:nvSpPr>
        <p:spPr>
          <a:xfrm>
            <a:off x="2362200" y="3048000"/>
            <a:ext cx="6553200" cy="1015663"/>
          </a:xfrm>
          <a:prstGeom prst="rect">
            <a:avLst/>
          </a:prstGeom>
          <a:noFill/>
        </p:spPr>
        <p:txBody>
          <a:bodyPr wrap="square" rtlCol="0">
            <a:spAutoFit/>
          </a:bodyPr>
          <a:lstStyle/>
          <a:p>
            <a:r>
              <a:rPr lang="en-US" sz="2000" dirty="0" smtClean="0">
                <a:solidFill>
                  <a:schemeClr val="accent2"/>
                </a:solidFill>
              </a:rPr>
              <a:t>Add </a:t>
            </a:r>
            <a:r>
              <a:rPr lang="en-US" sz="2000" dirty="0" err="1" smtClean="0">
                <a:solidFill>
                  <a:schemeClr val="accent2"/>
                </a:solidFill>
              </a:rPr>
              <a:t>significands</a:t>
            </a:r>
            <a:endParaRPr lang="en-US" sz="2000" dirty="0" smtClean="0">
              <a:solidFill>
                <a:schemeClr val="accent2"/>
              </a:solidFill>
            </a:endParaRPr>
          </a:p>
          <a:p>
            <a:r>
              <a:rPr lang="en-US" sz="2000" dirty="0" smtClean="0">
                <a:solidFill>
                  <a:schemeClr val="accent2"/>
                </a:solidFill>
              </a:rPr>
              <a:t>	1.0000 + (-0.111) = 1.0000 – 0.111 = 0.001</a:t>
            </a:r>
            <a:endParaRPr lang="en-US" sz="2000" dirty="0" smtClean="0">
              <a:solidFill>
                <a:schemeClr val="accent2"/>
              </a:solidFill>
            </a:endParaRPr>
          </a:p>
          <a:p>
            <a:endParaRPr lang="en-US" sz="2000" dirty="0">
              <a:solidFill>
                <a:schemeClr val="accent2"/>
              </a:solidFill>
            </a:endParaRPr>
          </a:p>
        </p:txBody>
      </p:sp>
      <p:sp>
        <p:nvSpPr>
          <p:cNvPr id="8" name="TextBox 7"/>
          <p:cNvSpPr txBox="1"/>
          <p:nvPr/>
        </p:nvSpPr>
        <p:spPr>
          <a:xfrm>
            <a:off x="2286000" y="4191000"/>
            <a:ext cx="6858000" cy="707886"/>
          </a:xfrm>
          <a:prstGeom prst="rect">
            <a:avLst/>
          </a:prstGeom>
          <a:noFill/>
        </p:spPr>
        <p:txBody>
          <a:bodyPr wrap="square" rtlCol="0">
            <a:spAutoFit/>
          </a:bodyPr>
          <a:lstStyle/>
          <a:p>
            <a:r>
              <a:rPr lang="en-US" sz="2000" dirty="0" smtClean="0">
                <a:solidFill>
                  <a:schemeClr val="accent2"/>
                </a:solidFill>
              </a:rPr>
              <a:t>Normalize the sum, checking for exponent over/underflow</a:t>
            </a:r>
            <a:endParaRPr lang="en-US" sz="2000" dirty="0" smtClean="0">
              <a:solidFill>
                <a:schemeClr val="accent2"/>
              </a:solidFill>
            </a:endParaRPr>
          </a:p>
          <a:p>
            <a:r>
              <a:rPr lang="en-US" sz="2000" dirty="0" smtClean="0">
                <a:solidFill>
                  <a:schemeClr val="accent2"/>
                </a:solidFill>
              </a:rPr>
              <a:t>	0.001 x 2</a:t>
            </a:r>
            <a:r>
              <a:rPr lang="en-US" sz="2000" baseline="30000" dirty="0" smtClean="0">
                <a:solidFill>
                  <a:schemeClr val="accent2"/>
                </a:solidFill>
              </a:rPr>
              <a:t>-1</a:t>
            </a:r>
            <a:r>
              <a:rPr lang="en-US" sz="2000" dirty="0" smtClean="0">
                <a:solidFill>
                  <a:schemeClr val="accent2"/>
                </a:solidFill>
              </a:rPr>
              <a:t> = 0.010 x 2</a:t>
            </a:r>
            <a:r>
              <a:rPr lang="en-US" sz="2000" baseline="30000" dirty="0" smtClean="0">
                <a:solidFill>
                  <a:schemeClr val="accent2"/>
                </a:solidFill>
              </a:rPr>
              <a:t>-2</a:t>
            </a:r>
            <a:r>
              <a:rPr lang="en-US" sz="2000" dirty="0" smtClean="0">
                <a:solidFill>
                  <a:schemeClr val="accent2"/>
                </a:solidFill>
              </a:rPr>
              <a:t> = .. =  1.000 x 2</a:t>
            </a:r>
            <a:r>
              <a:rPr lang="en-US" sz="2000" baseline="30000" dirty="0" smtClean="0">
                <a:solidFill>
                  <a:schemeClr val="accent2"/>
                </a:solidFill>
              </a:rPr>
              <a:t>-4</a:t>
            </a:r>
            <a:endParaRPr lang="en-US" sz="2000" baseline="30000" dirty="0">
              <a:solidFill>
                <a:schemeClr val="accent2"/>
              </a:solidFill>
            </a:endParaRPr>
          </a:p>
        </p:txBody>
      </p:sp>
      <p:sp>
        <p:nvSpPr>
          <p:cNvPr id="9" name="TextBox 8"/>
          <p:cNvSpPr txBox="1"/>
          <p:nvPr/>
        </p:nvSpPr>
        <p:spPr>
          <a:xfrm>
            <a:off x="2286000" y="5029200"/>
            <a:ext cx="6553200" cy="400110"/>
          </a:xfrm>
          <a:prstGeom prst="rect">
            <a:avLst/>
          </a:prstGeom>
          <a:noFill/>
        </p:spPr>
        <p:txBody>
          <a:bodyPr wrap="square" rtlCol="0">
            <a:spAutoFit/>
          </a:bodyPr>
          <a:lstStyle/>
          <a:p>
            <a:r>
              <a:rPr lang="en-US" sz="2000" dirty="0" smtClean="0">
                <a:solidFill>
                  <a:schemeClr val="accent2"/>
                </a:solidFill>
              </a:rPr>
              <a:t>The sum is already rounded, so we’re done</a:t>
            </a:r>
            <a:endParaRPr lang="en-US" sz="2000" dirty="0" smtClean="0">
              <a:solidFill>
                <a:schemeClr val="accent2"/>
              </a:solidFill>
            </a:endParaRPr>
          </a:p>
        </p:txBody>
      </p:sp>
      <p:sp>
        <p:nvSpPr>
          <p:cNvPr id="10" name="TextBox 9"/>
          <p:cNvSpPr txBox="1"/>
          <p:nvPr/>
        </p:nvSpPr>
        <p:spPr>
          <a:xfrm>
            <a:off x="2286000" y="5791200"/>
            <a:ext cx="6553200" cy="400110"/>
          </a:xfrm>
          <a:prstGeom prst="rect">
            <a:avLst/>
          </a:prstGeom>
          <a:noFill/>
        </p:spPr>
        <p:txBody>
          <a:bodyPr wrap="square" rtlCol="0">
            <a:spAutoFit/>
          </a:bodyPr>
          <a:lstStyle/>
          <a:p>
            <a:r>
              <a:rPr lang="en-US" sz="2000" dirty="0" err="1" smtClean="0">
                <a:solidFill>
                  <a:schemeClr val="accent2"/>
                </a:solidFill>
              </a:rPr>
              <a:t>Rehide</a:t>
            </a:r>
            <a:r>
              <a:rPr lang="en-US" sz="2000" dirty="0" smtClean="0">
                <a:solidFill>
                  <a:schemeClr val="accent2"/>
                </a:solidFill>
              </a:rPr>
              <a:t> the hidden bit before storing</a:t>
            </a:r>
            <a:endParaRPr lang="en-US" sz="2000" dirty="0" smtClean="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en-US" dirty="0"/>
              <a:t>Floating Point </a:t>
            </a:r>
            <a:r>
              <a:rPr lang="en-US" dirty="0" smtClean="0"/>
              <a:t>Multiplication</a:t>
            </a:r>
            <a:endParaRPr lang="en-US" dirty="0"/>
          </a:p>
        </p:txBody>
      </p:sp>
      <p:sp>
        <p:nvSpPr>
          <p:cNvPr id="929795" name="Rectangle 3"/>
          <p:cNvSpPr>
            <a:spLocks noGrp="1" noChangeArrowheads="1"/>
          </p:cNvSpPr>
          <p:nvPr>
            <p:ph type="body" idx="1"/>
          </p:nvPr>
        </p:nvSpPr>
        <p:spPr>
          <a:xfrm>
            <a:off x="533400" y="914400"/>
            <a:ext cx="8229600" cy="863826"/>
          </a:xfrm>
        </p:spPr>
        <p:txBody>
          <a:bodyPr/>
          <a:lstStyle/>
          <a:p>
            <a:pPr marL="342900" indent="-342900">
              <a:spcBef>
                <a:spcPct val="40000"/>
              </a:spcBef>
            </a:pPr>
            <a:r>
              <a:rPr lang="en-US" dirty="0" smtClean="0"/>
              <a:t>Multiplication</a:t>
            </a:r>
            <a:endParaRPr lang="en-US" dirty="0"/>
          </a:p>
          <a:p>
            <a:pPr marL="342900" indent="-342900" algn="ctr">
              <a:spcBef>
                <a:spcPct val="40000"/>
              </a:spcBef>
              <a:buFont typeface="Wingdings" panose="05000000000000000000" pitchFamily="2" charset="2"/>
              <a:buNone/>
            </a:pPr>
            <a:r>
              <a:rPr lang="en-US" dirty="0">
                <a:sym typeface="Symbol" panose="05050102010706020507" pitchFamily="18" charset="2"/>
              </a:rPr>
              <a:t>(</a:t>
            </a:r>
            <a:r>
              <a:rPr lang="en-US" b="1" dirty="0">
                <a:sym typeface="Symbol" panose="05050102010706020507" pitchFamily="18" charset="2"/>
              </a:rPr>
              <a:t></a:t>
            </a:r>
            <a:r>
              <a:rPr lang="en-US" dirty="0">
                <a:sym typeface="Symbol" panose="05050102010706020507" pitchFamily="18" charset="2"/>
              </a:rPr>
              <a:t>F1 </a:t>
            </a:r>
            <a:r>
              <a:rPr lang="en-US" b="1" dirty="0">
                <a:sym typeface="Symbol" panose="05050102010706020507" pitchFamily="18" charset="2"/>
              </a:rPr>
              <a:t></a:t>
            </a:r>
            <a:r>
              <a:rPr lang="en-US" dirty="0">
                <a:sym typeface="Symbol" panose="05050102010706020507" pitchFamily="18" charset="2"/>
              </a:rPr>
              <a:t> 2</a:t>
            </a:r>
            <a:r>
              <a:rPr lang="en-US" baseline="30000" dirty="0">
                <a:sym typeface="Symbol" panose="05050102010706020507" pitchFamily="18" charset="2"/>
              </a:rPr>
              <a:t>E1</a:t>
            </a:r>
            <a:r>
              <a:rPr lang="en-US" dirty="0">
                <a:sym typeface="Symbol" panose="05050102010706020507" pitchFamily="18" charset="2"/>
              </a:rPr>
              <a:t>) </a:t>
            </a:r>
            <a:r>
              <a:rPr lang="en-US" dirty="0" smtClean="0">
                <a:sym typeface="Symbol" panose="05050102010706020507" pitchFamily="18" charset="2"/>
              </a:rPr>
              <a:t>x </a:t>
            </a:r>
            <a:r>
              <a:rPr lang="en-US" dirty="0">
                <a:sym typeface="Symbol" panose="05050102010706020507" pitchFamily="18" charset="2"/>
              </a:rPr>
              <a:t>(</a:t>
            </a:r>
            <a:r>
              <a:rPr lang="en-US" b="1" dirty="0">
                <a:sym typeface="Symbol" panose="05050102010706020507" pitchFamily="18" charset="2"/>
              </a:rPr>
              <a:t></a:t>
            </a:r>
            <a:r>
              <a:rPr lang="en-US" dirty="0">
                <a:sym typeface="Symbol" panose="05050102010706020507" pitchFamily="18" charset="2"/>
              </a:rPr>
              <a:t>F2 </a:t>
            </a:r>
            <a:r>
              <a:rPr lang="en-US" b="1" dirty="0">
                <a:sym typeface="Symbol" panose="05050102010706020507" pitchFamily="18" charset="2"/>
              </a:rPr>
              <a:t></a:t>
            </a:r>
            <a:r>
              <a:rPr lang="en-US" dirty="0">
                <a:sym typeface="Symbol" panose="05050102010706020507" pitchFamily="18" charset="2"/>
              </a:rPr>
              <a:t> 2</a:t>
            </a:r>
            <a:r>
              <a:rPr lang="en-US" baseline="30000" dirty="0">
                <a:sym typeface="Symbol" panose="05050102010706020507" pitchFamily="18" charset="2"/>
              </a:rPr>
              <a:t>E2</a:t>
            </a:r>
            <a:r>
              <a:rPr lang="en-US" dirty="0">
                <a:sym typeface="Symbol" panose="05050102010706020507" pitchFamily="18" charset="2"/>
              </a:rPr>
              <a:t>) = </a:t>
            </a:r>
            <a:r>
              <a:rPr lang="en-US" b="1" dirty="0">
                <a:sym typeface="Symbol" panose="05050102010706020507" pitchFamily="18" charset="2"/>
              </a:rPr>
              <a:t></a:t>
            </a:r>
            <a:r>
              <a:rPr lang="en-US" dirty="0">
                <a:sym typeface="Symbol" panose="05050102010706020507" pitchFamily="18" charset="2"/>
              </a:rPr>
              <a:t>F3 </a:t>
            </a:r>
            <a:r>
              <a:rPr lang="en-US" b="1" dirty="0">
                <a:sym typeface="Symbol" panose="05050102010706020507" pitchFamily="18" charset="2"/>
              </a:rPr>
              <a:t></a:t>
            </a:r>
            <a:r>
              <a:rPr lang="en-US" dirty="0">
                <a:sym typeface="Symbol" panose="05050102010706020507" pitchFamily="18" charset="2"/>
              </a:rPr>
              <a:t> 2</a:t>
            </a:r>
            <a:r>
              <a:rPr lang="en-US" baseline="30000" dirty="0">
                <a:sym typeface="Symbol" panose="05050102010706020507" pitchFamily="18" charset="2"/>
              </a:rPr>
              <a:t>E3</a:t>
            </a:r>
            <a:endParaRPr lang="en-US" dirty="0">
              <a:sym typeface="Symbol" panose="05050102010706020507" pitchFamily="18" charset="2"/>
            </a:endParaRPr>
          </a:p>
        </p:txBody>
      </p:sp>
      <p:sp>
        <p:nvSpPr>
          <p:cNvPr id="929796" name="Rectangle 4"/>
          <p:cNvSpPr>
            <a:spLocks noChangeArrowheads="1"/>
          </p:cNvSpPr>
          <p:nvPr/>
        </p:nvSpPr>
        <p:spPr bwMode="auto">
          <a:xfrm>
            <a:off x="533400" y="1905000"/>
            <a:ext cx="8229600" cy="4529445"/>
          </a:xfrm>
          <a:prstGeom prst="rect">
            <a:avLst/>
          </a:prstGeom>
          <a:noFill/>
          <a:ln w="12700">
            <a:noFill/>
            <a:miter lim="800000"/>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0: Restore the hidden bit in F1 and in F2</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1: </a:t>
            </a:r>
            <a:r>
              <a:rPr lang="en-US" sz="2000" dirty="0" smtClean="0">
                <a:sym typeface="Symbol" panose="05050102010706020507" pitchFamily="18" charset="2"/>
              </a:rPr>
              <a:t>Add</a:t>
            </a:r>
            <a:r>
              <a:rPr lang="en-US" sz="2000" dirty="0" smtClean="0">
                <a:solidFill>
                  <a:schemeClr val="tx1"/>
                </a:solidFill>
                <a:sym typeface="Symbol" panose="05050102010706020507" pitchFamily="18" charset="2"/>
              </a:rPr>
              <a:t> the two (biased) exponents and subtract the bias from the sum, so E1 + E2 – 127 = E3</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r>
              <a:rPr lang="en-US" sz="2000" dirty="0" smtClean="0">
                <a:solidFill>
                  <a:schemeClr val="tx1"/>
                </a:solidFill>
                <a:sym typeface="Symbol" panose="05050102010706020507" pitchFamily="18" charset="2"/>
              </a:rPr>
              <a:t>    also determine the sign of the product (which depends on the sign of the operands (most significant bits))</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2: </a:t>
            </a:r>
            <a:r>
              <a:rPr lang="en-US" sz="2000" dirty="0" smtClean="0">
                <a:sym typeface="Symbol" panose="05050102010706020507" pitchFamily="18" charset="2"/>
              </a:rPr>
              <a:t>Multiply </a:t>
            </a:r>
            <a:r>
              <a:rPr lang="en-US" sz="2000" dirty="0" smtClean="0">
                <a:solidFill>
                  <a:schemeClr val="tx1"/>
                </a:solidFill>
                <a:sym typeface="Symbol" panose="05050102010706020507" pitchFamily="18" charset="2"/>
              </a:rPr>
              <a:t>F1 by F2 to form a double precision F3</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3: </a:t>
            </a:r>
            <a:r>
              <a:rPr lang="en-US" sz="2000" dirty="0" smtClean="0">
                <a:sym typeface="Symbol" panose="05050102010706020507" pitchFamily="18" charset="2"/>
              </a:rPr>
              <a:t>Normalize </a:t>
            </a:r>
            <a:r>
              <a:rPr lang="en-US" sz="2000" dirty="0" smtClean="0">
                <a:solidFill>
                  <a:schemeClr val="tx1"/>
                </a:solidFill>
                <a:sym typeface="Symbol" panose="05050102010706020507" pitchFamily="18" charset="2"/>
              </a:rPr>
              <a:t>F3 (so it is in the form 1.XXXXX …)</a:t>
            </a:r>
            <a:endParaRPr lang="en-US" sz="2000" dirty="0" smtClean="0">
              <a:solidFill>
                <a:schemeClr val="tx1"/>
              </a:solidFill>
              <a:sym typeface="Symbol" panose="05050102010706020507" pitchFamily="18" charset="2"/>
            </a:endParaRPr>
          </a:p>
          <a:p>
            <a:pPr marL="1143000" lvl="2" indent="-228600">
              <a:lnSpc>
                <a:spcPct val="90000"/>
              </a:lnSpc>
              <a:spcBef>
                <a:spcPct val="40000"/>
              </a:spcBef>
              <a:buClr>
                <a:schemeClr val="accent1"/>
              </a:buClr>
              <a:buSzPct val="100000"/>
              <a:buFontTx/>
              <a:buChar char="-"/>
            </a:pPr>
            <a:r>
              <a:rPr lang="en-US" dirty="0" smtClean="0">
                <a:solidFill>
                  <a:schemeClr val="tx1"/>
                </a:solidFill>
                <a:sym typeface="Symbol" panose="05050102010706020507" pitchFamily="18" charset="2"/>
              </a:rPr>
              <a:t>Since F1 and F2 come in normalized  F3 [1,4)  1 bit right shift F3 and increment E3</a:t>
            </a:r>
            <a:endParaRPr lang="en-US" dirty="0" smtClean="0">
              <a:solidFill>
                <a:schemeClr val="tx1"/>
              </a:solidFill>
              <a:sym typeface="Symbol" panose="05050102010706020507" pitchFamily="18" charset="2"/>
            </a:endParaRPr>
          </a:p>
          <a:p>
            <a:pPr marL="1143000" lvl="2" indent="-228600">
              <a:lnSpc>
                <a:spcPct val="90000"/>
              </a:lnSpc>
              <a:spcBef>
                <a:spcPct val="40000"/>
              </a:spcBef>
              <a:buClr>
                <a:schemeClr val="accent1"/>
              </a:buClr>
              <a:buSzPct val="100000"/>
              <a:buFontTx/>
              <a:buChar char="-"/>
            </a:pPr>
            <a:r>
              <a:rPr lang="en-US" dirty="0" smtClean="0">
                <a:solidFill>
                  <a:schemeClr val="tx1"/>
                </a:solidFill>
                <a:sym typeface="Symbol" panose="05050102010706020507" pitchFamily="18" charset="2"/>
              </a:rPr>
              <a:t>Check for overflow/underflow</a:t>
            </a:r>
            <a:endParaRPr lang="en-US"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4: </a:t>
            </a:r>
            <a:r>
              <a:rPr lang="en-US" sz="2000" dirty="0" smtClean="0">
                <a:sym typeface="Symbol" panose="05050102010706020507" pitchFamily="18" charset="2"/>
              </a:rPr>
              <a:t>Round</a:t>
            </a:r>
            <a:r>
              <a:rPr lang="en-US" sz="2000" dirty="0" smtClean="0">
                <a:solidFill>
                  <a:schemeClr val="tx1"/>
                </a:solidFill>
                <a:sym typeface="Symbol" panose="05050102010706020507" pitchFamily="18" charset="2"/>
              </a:rPr>
              <a:t> F3 and possibly </a:t>
            </a:r>
            <a:r>
              <a:rPr lang="en-US" sz="2000" dirty="0" smtClean="0">
                <a:sym typeface="Symbol" panose="05050102010706020507" pitchFamily="18" charset="2"/>
              </a:rPr>
              <a:t>normalize </a:t>
            </a:r>
            <a:r>
              <a:rPr lang="en-US" sz="2000" dirty="0" smtClean="0">
                <a:solidFill>
                  <a:schemeClr val="tx1"/>
                </a:solidFill>
                <a:sym typeface="Symbol" panose="05050102010706020507" pitchFamily="18" charset="2"/>
              </a:rPr>
              <a:t>F3 again</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5: </a:t>
            </a:r>
            <a:r>
              <a:rPr lang="en-US" sz="2000" dirty="0" err="1" smtClean="0">
                <a:solidFill>
                  <a:schemeClr val="tx1"/>
                </a:solidFill>
                <a:sym typeface="Symbol" panose="05050102010706020507" pitchFamily="18" charset="2"/>
              </a:rPr>
              <a:t>Rehide</a:t>
            </a:r>
            <a:r>
              <a:rPr lang="en-US" sz="2000" dirty="0" smtClean="0">
                <a:solidFill>
                  <a:schemeClr val="tx1"/>
                </a:solidFill>
                <a:sym typeface="Symbol" panose="05050102010706020507" pitchFamily="18" charset="2"/>
              </a:rPr>
              <a:t> the most significant bit of F3 before storing the result </a:t>
            </a:r>
            <a:endParaRPr lang="en-US" sz="2000" dirty="0">
              <a:solidFill>
                <a:schemeClr val="tx1"/>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9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97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979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979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97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979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9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bldLvl="2"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en-US" dirty="0"/>
              <a:t>Floating Point </a:t>
            </a:r>
            <a:r>
              <a:rPr lang="en-US" dirty="0" smtClean="0"/>
              <a:t>Multiplication Example</a:t>
            </a:r>
            <a:endParaRPr lang="en-US" dirty="0"/>
          </a:p>
        </p:txBody>
      </p:sp>
      <p:sp>
        <p:nvSpPr>
          <p:cNvPr id="929795" name="Rectangle 3"/>
          <p:cNvSpPr>
            <a:spLocks noGrp="1" noChangeArrowheads="1"/>
          </p:cNvSpPr>
          <p:nvPr>
            <p:ph type="body" idx="1"/>
          </p:nvPr>
        </p:nvSpPr>
        <p:spPr>
          <a:xfrm>
            <a:off x="533400" y="914400"/>
            <a:ext cx="8229600" cy="863826"/>
          </a:xfrm>
        </p:spPr>
        <p:txBody>
          <a:bodyPr/>
          <a:lstStyle/>
          <a:p>
            <a:pPr marL="342900" indent="-342900">
              <a:spcBef>
                <a:spcPct val="40000"/>
              </a:spcBef>
            </a:pPr>
            <a:r>
              <a:rPr lang="en-US" dirty="0" smtClean="0"/>
              <a:t>Multiply</a:t>
            </a:r>
            <a:endParaRPr lang="en-US" dirty="0"/>
          </a:p>
          <a:p>
            <a:pPr marL="342900" indent="-342900" algn="ctr">
              <a:spcBef>
                <a:spcPct val="40000"/>
              </a:spcBef>
              <a:buFont typeface="Wingdings" panose="05000000000000000000" pitchFamily="2" charset="2"/>
              <a:buNone/>
            </a:pPr>
            <a:r>
              <a:rPr lang="en-US" dirty="0" smtClean="0">
                <a:sym typeface="Symbol" panose="05050102010706020507" pitchFamily="18" charset="2"/>
              </a:rPr>
              <a:t>(0.5 = 1.0000  2</a:t>
            </a:r>
            <a:r>
              <a:rPr lang="en-US" baseline="30000" dirty="0" smtClean="0">
                <a:sym typeface="Symbol" panose="05050102010706020507" pitchFamily="18" charset="2"/>
              </a:rPr>
              <a:t>-1</a:t>
            </a:r>
            <a:r>
              <a:rPr lang="en-US" dirty="0" smtClean="0">
                <a:sym typeface="Symbol" panose="05050102010706020507" pitchFamily="18" charset="2"/>
              </a:rPr>
              <a:t>) x (-0.4375 = -1.1100 2</a:t>
            </a:r>
            <a:r>
              <a:rPr lang="en-US" baseline="30000" dirty="0" smtClean="0">
                <a:sym typeface="Symbol" panose="05050102010706020507" pitchFamily="18" charset="2"/>
              </a:rPr>
              <a:t>-2</a:t>
            </a:r>
            <a:r>
              <a:rPr lang="en-US" dirty="0" smtClean="0">
                <a:sym typeface="Symbol" panose="05050102010706020507" pitchFamily="18" charset="2"/>
              </a:rPr>
              <a:t>) </a:t>
            </a:r>
            <a:endParaRPr lang="en-US" dirty="0">
              <a:sym typeface="Symbol" panose="05050102010706020507" pitchFamily="18" charset="2"/>
            </a:endParaRPr>
          </a:p>
        </p:txBody>
      </p:sp>
      <p:sp>
        <p:nvSpPr>
          <p:cNvPr id="929796" name="Rectangle 4"/>
          <p:cNvSpPr>
            <a:spLocks noChangeArrowheads="1"/>
          </p:cNvSpPr>
          <p:nvPr/>
        </p:nvSpPr>
        <p:spPr bwMode="auto">
          <a:xfrm>
            <a:off x="533400" y="1905000"/>
            <a:ext cx="8229600" cy="4329390"/>
          </a:xfrm>
          <a:prstGeom prst="rect">
            <a:avLst/>
          </a:prstGeom>
          <a:noFill/>
          <a:ln w="12700">
            <a:noFill/>
            <a:miter lim="800000"/>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0: </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1:</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r>
              <a:rPr lang="en-US" sz="2000" dirty="0" smtClean="0">
                <a:solidFill>
                  <a:schemeClr val="tx1"/>
                </a:solidFill>
                <a:sym typeface="Symbol" panose="05050102010706020507" pitchFamily="18" charset="2"/>
              </a:rPr>
              <a:t> </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2:</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3:</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r>
              <a:rPr lang="en-US" sz="2000" dirty="0" smtClean="0">
                <a:solidFill>
                  <a:schemeClr val="tx1"/>
                </a:solidFill>
                <a:sym typeface="Symbol" panose="05050102010706020507" pitchFamily="18" charset="2"/>
              </a:rPr>
              <a:t> </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4:</a:t>
            </a: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pPr>
            <a:endParaRPr lang="en-US" sz="2000" dirty="0" smtClean="0">
              <a:solidFill>
                <a:schemeClr val="tx1"/>
              </a:solidFill>
              <a:sym typeface="Symbol" panose="05050102010706020507"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anose="05050102010706020507" pitchFamily="18" charset="2"/>
              </a:rPr>
              <a:t>Step 5:</a:t>
            </a:r>
            <a:endParaRPr lang="en-US" sz="2000" dirty="0">
              <a:solidFill>
                <a:schemeClr val="tx1"/>
              </a:solidFill>
              <a:sym typeface="Symbol" panose="05050102010706020507" pitchFamily="18" charset="2"/>
            </a:endParaRPr>
          </a:p>
        </p:txBody>
      </p:sp>
      <p:sp>
        <p:nvSpPr>
          <p:cNvPr id="5" name="TextBox 4"/>
          <p:cNvSpPr txBox="1"/>
          <p:nvPr/>
        </p:nvSpPr>
        <p:spPr>
          <a:xfrm>
            <a:off x="2286000" y="1828800"/>
            <a:ext cx="5654112" cy="400110"/>
          </a:xfrm>
          <a:prstGeom prst="rect">
            <a:avLst/>
          </a:prstGeom>
          <a:noFill/>
        </p:spPr>
        <p:txBody>
          <a:bodyPr wrap="none" rtlCol="0">
            <a:spAutoFit/>
          </a:bodyPr>
          <a:lstStyle/>
          <a:p>
            <a:r>
              <a:rPr lang="en-US" sz="2000" dirty="0" smtClean="0">
                <a:solidFill>
                  <a:schemeClr val="accent2"/>
                </a:solidFill>
              </a:rPr>
              <a:t>Hidden bits restored in the representation above</a:t>
            </a:r>
            <a:endParaRPr lang="en-US" sz="2000" dirty="0">
              <a:solidFill>
                <a:schemeClr val="accent2"/>
              </a:solidFill>
            </a:endParaRPr>
          </a:p>
        </p:txBody>
      </p:sp>
      <p:sp>
        <p:nvSpPr>
          <p:cNvPr id="6" name="TextBox 5"/>
          <p:cNvSpPr txBox="1"/>
          <p:nvPr/>
        </p:nvSpPr>
        <p:spPr>
          <a:xfrm>
            <a:off x="2286000" y="2266890"/>
            <a:ext cx="6477000" cy="1015663"/>
          </a:xfrm>
          <a:prstGeom prst="rect">
            <a:avLst/>
          </a:prstGeom>
          <a:noFill/>
        </p:spPr>
        <p:txBody>
          <a:bodyPr wrap="square" rtlCol="0">
            <a:spAutoFit/>
          </a:bodyPr>
          <a:lstStyle/>
          <a:p>
            <a:r>
              <a:rPr lang="en-US" sz="2000" dirty="0" smtClean="0">
                <a:solidFill>
                  <a:schemeClr val="accent2"/>
                </a:solidFill>
              </a:rPr>
              <a:t>Add the exponents (not in bias would be -1 + (-2) = -3 and in bias would be (-1+127) + (-2+127) – 127 =     (-1 -2) + (127+127-127) = -3 + 127 = 124</a:t>
            </a:r>
            <a:endParaRPr lang="en-US" sz="2000" dirty="0">
              <a:solidFill>
                <a:schemeClr val="accent2"/>
              </a:solidFill>
            </a:endParaRPr>
          </a:p>
        </p:txBody>
      </p:sp>
      <p:sp>
        <p:nvSpPr>
          <p:cNvPr id="7" name="TextBox 6"/>
          <p:cNvSpPr txBox="1"/>
          <p:nvPr/>
        </p:nvSpPr>
        <p:spPr>
          <a:xfrm>
            <a:off x="2286000" y="3429000"/>
            <a:ext cx="6477000" cy="707886"/>
          </a:xfrm>
          <a:prstGeom prst="rect">
            <a:avLst/>
          </a:prstGeom>
          <a:noFill/>
        </p:spPr>
        <p:txBody>
          <a:bodyPr wrap="square" rtlCol="0">
            <a:spAutoFit/>
          </a:bodyPr>
          <a:lstStyle/>
          <a:p>
            <a:r>
              <a:rPr lang="en-US" sz="2000" dirty="0" smtClean="0">
                <a:solidFill>
                  <a:schemeClr val="accent2"/>
                </a:solidFill>
              </a:rPr>
              <a:t>Multiply the </a:t>
            </a:r>
            <a:r>
              <a:rPr lang="en-US" sz="2000" dirty="0" err="1" smtClean="0">
                <a:solidFill>
                  <a:schemeClr val="accent2"/>
                </a:solidFill>
              </a:rPr>
              <a:t>significands</a:t>
            </a:r>
            <a:endParaRPr lang="en-US" sz="2000" dirty="0" smtClean="0">
              <a:solidFill>
                <a:schemeClr val="accent2"/>
              </a:solidFill>
            </a:endParaRPr>
          </a:p>
          <a:p>
            <a:r>
              <a:rPr lang="en-US" sz="2000" dirty="0" smtClean="0">
                <a:solidFill>
                  <a:schemeClr val="accent2"/>
                </a:solidFill>
              </a:rPr>
              <a:t>	1.0000 x 1.110 = 1.110000</a:t>
            </a:r>
            <a:endParaRPr lang="en-US" sz="2000" dirty="0">
              <a:solidFill>
                <a:schemeClr val="accent2"/>
              </a:solidFill>
            </a:endParaRPr>
          </a:p>
        </p:txBody>
      </p:sp>
      <p:sp>
        <p:nvSpPr>
          <p:cNvPr id="8" name="TextBox 7"/>
          <p:cNvSpPr txBox="1"/>
          <p:nvPr/>
        </p:nvSpPr>
        <p:spPr>
          <a:xfrm>
            <a:off x="2286000" y="4191000"/>
            <a:ext cx="7239000" cy="707886"/>
          </a:xfrm>
          <a:prstGeom prst="rect">
            <a:avLst/>
          </a:prstGeom>
          <a:noFill/>
        </p:spPr>
        <p:txBody>
          <a:bodyPr wrap="square" rtlCol="0">
            <a:spAutoFit/>
          </a:bodyPr>
          <a:lstStyle/>
          <a:p>
            <a:r>
              <a:rPr lang="en-US" sz="2000" dirty="0" smtClean="0">
                <a:solidFill>
                  <a:schemeClr val="accent2"/>
                </a:solidFill>
              </a:rPr>
              <a:t>Normalized the product, checking for exp over/underflow</a:t>
            </a:r>
            <a:endParaRPr lang="en-US" sz="2000" dirty="0" smtClean="0">
              <a:solidFill>
                <a:schemeClr val="accent2"/>
              </a:solidFill>
            </a:endParaRPr>
          </a:p>
          <a:p>
            <a:r>
              <a:rPr lang="en-US" sz="2000" dirty="0" smtClean="0">
                <a:solidFill>
                  <a:schemeClr val="accent2"/>
                </a:solidFill>
              </a:rPr>
              <a:t>	1.110000 x 2</a:t>
            </a:r>
            <a:r>
              <a:rPr lang="en-US" sz="2000" baseline="30000" dirty="0" smtClean="0">
                <a:solidFill>
                  <a:schemeClr val="accent2"/>
                </a:solidFill>
              </a:rPr>
              <a:t>-3</a:t>
            </a:r>
            <a:r>
              <a:rPr lang="en-US" sz="2000" dirty="0" smtClean="0">
                <a:solidFill>
                  <a:schemeClr val="accent2"/>
                </a:solidFill>
              </a:rPr>
              <a:t> is already normalized</a:t>
            </a:r>
            <a:endParaRPr lang="en-US" sz="2000" dirty="0">
              <a:solidFill>
                <a:schemeClr val="accent2"/>
              </a:solidFill>
            </a:endParaRPr>
          </a:p>
        </p:txBody>
      </p:sp>
      <p:sp>
        <p:nvSpPr>
          <p:cNvPr id="9" name="TextBox 8"/>
          <p:cNvSpPr txBox="1"/>
          <p:nvPr/>
        </p:nvSpPr>
        <p:spPr>
          <a:xfrm>
            <a:off x="2286000" y="5029200"/>
            <a:ext cx="7239000" cy="400110"/>
          </a:xfrm>
          <a:prstGeom prst="rect">
            <a:avLst/>
          </a:prstGeom>
          <a:noFill/>
        </p:spPr>
        <p:txBody>
          <a:bodyPr wrap="square" rtlCol="0">
            <a:spAutoFit/>
          </a:bodyPr>
          <a:lstStyle/>
          <a:p>
            <a:r>
              <a:rPr lang="en-US" sz="2000" dirty="0" smtClean="0">
                <a:solidFill>
                  <a:schemeClr val="accent2"/>
                </a:solidFill>
              </a:rPr>
              <a:t>The product is already rounded, so we’re done</a:t>
            </a:r>
            <a:endParaRPr lang="en-US" sz="2000" dirty="0">
              <a:solidFill>
                <a:schemeClr val="accent2"/>
              </a:solidFill>
            </a:endParaRPr>
          </a:p>
        </p:txBody>
      </p:sp>
      <p:sp>
        <p:nvSpPr>
          <p:cNvPr id="10" name="TextBox 9"/>
          <p:cNvSpPr txBox="1"/>
          <p:nvPr/>
        </p:nvSpPr>
        <p:spPr>
          <a:xfrm>
            <a:off x="2286000" y="5791200"/>
            <a:ext cx="6553200" cy="400110"/>
          </a:xfrm>
          <a:prstGeom prst="rect">
            <a:avLst/>
          </a:prstGeom>
          <a:noFill/>
        </p:spPr>
        <p:txBody>
          <a:bodyPr wrap="square" rtlCol="0">
            <a:spAutoFit/>
          </a:bodyPr>
          <a:lstStyle/>
          <a:p>
            <a:r>
              <a:rPr lang="en-US" sz="2000" dirty="0" err="1" smtClean="0">
                <a:solidFill>
                  <a:schemeClr val="accent2"/>
                </a:solidFill>
              </a:rPr>
              <a:t>Rehide</a:t>
            </a:r>
            <a:r>
              <a:rPr lang="en-US" sz="2000" dirty="0" smtClean="0">
                <a:solidFill>
                  <a:schemeClr val="accent2"/>
                </a:solidFill>
              </a:rPr>
              <a:t> the hidden bit before storing</a:t>
            </a:r>
            <a:endParaRPr lang="en-US" sz="2000" dirty="0" smtClean="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p:txBody>
          <a:bodyPr/>
          <a:lstStyle/>
          <a:p>
            <a:r>
              <a:rPr lang="en-US"/>
              <a:t>MIPS Floating Point Instructions</a:t>
            </a:r>
            <a:endParaRPr lang="en-US"/>
          </a:p>
        </p:txBody>
      </p:sp>
      <p:sp>
        <p:nvSpPr>
          <p:cNvPr id="933891" name="Rectangle 3"/>
          <p:cNvSpPr>
            <a:spLocks noGrp="1" noChangeArrowheads="1"/>
          </p:cNvSpPr>
          <p:nvPr>
            <p:ph type="body" idx="1"/>
          </p:nvPr>
        </p:nvSpPr>
        <p:spPr>
          <a:xfrm>
            <a:off x="533400" y="914400"/>
            <a:ext cx="8382000" cy="5618974"/>
          </a:xfrm>
        </p:spPr>
        <p:txBody>
          <a:bodyPr/>
          <a:lstStyle/>
          <a:p>
            <a:r>
              <a:rPr lang="en-US" dirty="0"/>
              <a:t>MIPS has a separate Floating Point Register File          (</a:t>
            </a:r>
            <a:r>
              <a:rPr lang="en-US" dirty="0">
                <a:latin typeface="Courier New" panose="02070309020205020404" pitchFamily="49" charset="0"/>
              </a:rPr>
              <a:t>$f0, $f1, …, $f31</a:t>
            </a:r>
            <a:r>
              <a:rPr lang="en-US" dirty="0"/>
              <a:t>) (whose registers are used in </a:t>
            </a:r>
            <a:r>
              <a:rPr lang="en-US" i="1" dirty="0"/>
              <a:t>pairs</a:t>
            </a:r>
            <a:r>
              <a:rPr lang="en-US" dirty="0"/>
              <a:t> for double precision values) with special instructions to load to and store from them</a:t>
            </a:r>
            <a:endParaRPr lang="en-US" dirty="0"/>
          </a:p>
          <a:p>
            <a:pPr>
              <a:spcBef>
                <a:spcPct val="40000"/>
              </a:spcBef>
              <a:buFont typeface="Wingdings" panose="05000000000000000000" pitchFamily="2" charset="2"/>
              <a:buNone/>
            </a:pPr>
            <a:r>
              <a:rPr lang="en-US" dirty="0"/>
              <a:t>    </a:t>
            </a:r>
            <a:r>
              <a:rPr lang="en-US" dirty="0" err="1">
                <a:latin typeface="Courier New" panose="02070309020205020404" pitchFamily="49" charset="0"/>
              </a:rPr>
              <a:t>lwcl</a:t>
            </a:r>
            <a:r>
              <a:rPr lang="en-US" dirty="0">
                <a:latin typeface="Courier New" panose="02070309020205020404" pitchFamily="49" charset="0"/>
              </a:rPr>
              <a:t>  $f1,54($s2)	 #$f1 = Memory[$s2+54]</a:t>
            </a:r>
            <a:endParaRPr lang="en-US" dirty="0">
              <a:latin typeface="Courier New" panose="02070309020205020404" pitchFamily="49" charset="0"/>
            </a:endParaRPr>
          </a:p>
          <a:p>
            <a:pPr>
              <a:spcBef>
                <a:spcPct val="40000"/>
              </a:spcBef>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swcl</a:t>
            </a:r>
            <a:r>
              <a:rPr lang="en-US" dirty="0">
                <a:latin typeface="Courier New" panose="02070309020205020404" pitchFamily="49" charset="0"/>
              </a:rPr>
              <a:t>  $f1,58($s4)	 #Memory[$s4+58] = $f1</a:t>
            </a:r>
            <a:endParaRPr lang="en-US" dirty="0">
              <a:latin typeface="Courier New" panose="02070309020205020404" pitchFamily="49" charset="0"/>
            </a:endParaRPr>
          </a:p>
          <a:p>
            <a:r>
              <a:rPr lang="en-US" dirty="0"/>
              <a:t>And supports IEEE 754 single</a:t>
            </a:r>
            <a:endParaRPr lang="en-US" dirty="0"/>
          </a:p>
          <a:p>
            <a:pPr>
              <a:spcBef>
                <a:spcPct val="30000"/>
              </a:spcBef>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add.s</a:t>
            </a:r>
            <a:r>
              <a:rPr lang="en-US" dirty="0">
                <a:latin typeface="Courier New" panose="02070309020205020404" pitchFamily="49" charset="0"/>
              </a:rPr>
              <a:t> $f2,$f4,$f6	 #$f2 = $f4 + $f6</a:t>
            </a:r>
            <a:endParaRPr lang="en-US" dirty="0">
              <a:latin typeface="Courier New" panose="02070309020205020404" pitchFamily="49" charset="0"/>
            </a:endParaRPr>
          </a:p>
          <a:p>
            <a:pPr>
              <a:buFont typeface="Wingdings" panose="05000000000000000000" pitchFamily="2" charset="2"/>
              <a:buNone/>
            </a:pPr>
            <a:r>
              <a:rPr lang="en-US" dirty="0"/>
              <a:t>   and double precision operations</a:t>
            </a:r>
            <a:endParaRPr lang="en-US" dirty="0">
              <a:latin typeface="Courier New" panose="02070309020205020404" pitchFamily="49" charset="0"/>
            </a:endParaRPr>
          </a:p>
          <a:p>
            <a:pPr>
              <a:spcBef>
                <a:spcPct val="30000"/>
              </a:spcBef>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add.d</a:t>
            </a:r>
            <a:r>
              <a:rPr lang="en-US" dirty="0">
                <a:latin typeface="Courier New" panose="02070309020205020404" pitchFamily="49" charset="0"/>
              </a:rPr>
              <a:t> $f2,$f4,$f6  </a:t>
            </a:r>
            <a:r>
              <a:rPr lang="en-US" dirty="0" smtClean="0">
                <a:latin typeface="Courier New" panose="02070309020205020404" pitchFamily="49" charset="0"/>
              </a:rPr>
              <a:t>#$</a:t>
            </a:r>
            <a:r>
              <a:rPr lang="en-US" dirty="0">
                <a:latin typeface="Courier New" panose="02070309020205020404" pitchFamily="49" charset="0"/>
              </a:rPr>
              <a:t>f2||$f3 =								$f4||$f5 + $f6||$f7</a:t>
            </a:r>
            <a:endParaRPr lang="en-US" dirty="0">
              <a:latin typeface="Courier New" panose="02070309020205020404" pitchFamily="49" charset="0"/>
            </a:endParaRPr>
          </a:p>
          <a:p>
            <a:pPr>
              <a:buFont typeface="Wingdings" panose="05000000000000000000" pitchFamily="2" charset="2"/>
              <a:buNone/>
            </a:pPr>
            <a:r>
              <a:rPr lang="en-US" dirty="0"/>
              <a:t>   similarly for</a:t>
            </a:r>
            <a:r>
              <a:rPr lang="en-US" dirty="0">
                <a:latin typeface="Courier New" panose="02070309020205020404" pitchFamily="49" charset="0"/>
              </a:rPr>
              <a:t> </a:t>
            </a:r>
            <a:r>
              <a:rPr lang="en-US" dirty="0" err="1">
                <a:latin typeface="Courier New" panose="02070309020205020404" pitchFamily="49" charset="0"/>
              </a:rPr>
              <a:t>sub.s</a:t>
            </a:r>
            <a:r>
              <a:rPr lang="en-US" dirty="0">
                <a:latin typeface="Courier New" panose="02070309020205020404" pitchFamily="49" charset="0"/>
              </a:rPr>
              <a:t>, </a:t>
            </a:r>
            <a:r>
              <a:rPr lang="en-US" dirty="0" err="1">
                <a:latin typeface="Courier New" panose="02070309020205020404" pitchFamily="49" charset="0"/>
              </a:rPr>
              <a:t>sub.d</a:t>
            </a:r>
            <a:r>
              <a:rPr lang="en-US" dirty="0">
                <a:latin typeface="Courier New" panose="02070309020205020404" pitchFamily="49" charset="0"/>
              </a:rPr>
              <a:t>, </a:t>
            </a:r>
            <a:r>
              <a:rPr lang="en-US" dirty="0" err="1">
                <a:latin typeface="Courier New" panose="02070309020205020404" pitchFamily="49" charset="0"/>
              </a:rPr>
              <a:t>mul.s</a:t>
            </a:r>
            <a:r>
              <a:rPr lang="en-US" dirty="0">
                <a:latin typeface="Courier New" panose="02070309020205020404" pitchFamily="49" charset="0"/>
              </a:rPr>
              <a:t>, </a:t>
            </a:r>
            <a:r>
              <a:rPr lang="en-US" dirty="0" err="1">
                <a:latin typeface="Courier New" panose="02070309020205020404" pitchFamily="49" charset="0"/>
              </a:rPr>
              <a:t>mul.d</a:t>
            </a:r>
            <a:r>
              <a:rPr lang="en-US" dirty="0">
                <a:latin typeface="Courier New" panose="02070309020205020404" pitchFamily="49" charset="0"/>
              </a:rPr>
              <a:t>, </a:t>
            </a:r>
            <a:r>
              <a:rPr lang="en-US" dirty="0" err="1">
                <a:latin typeface="Courier New" panose="02070309020205020404" pitchFamily="49" charset="0"/>
              </a:rPr>
              <a:t>div.s</a:t>
            </a:r>
            <a:r>
              <a:rPr lang="en-US" dirty="0">
                <a:latin typeface="Courier New" panose="02070309020205020404" pitchFamily="49" charset="0"/>
              </a:rPr>
              <a:t>, </a:t>
            </a:r>
            <a:r>
              <a:rPr lang="en-US" dirty="0" err="1">
                <a:latin typeface="Courier New" panose="02070309020205020404" pitchFamily="49" charset="0"/>
              </a:rPr>
              <a:t>div.d</a:t>
            </a:r>
            <a:endParaRPr lang="en-US"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a:t>MIPS Floating Point Instructions, Con’t</a:t>
            </a:r>
            <a:endParaRPr lang="en-US"/>
          </a:p>
        </p:txBody>
      </p:sp>
      <p:sp>
        <p:nvSpPr>
          <p:cNvPr id="935939" name="Rectangle 3"/>
          <p:cNvSpPr>
            <a:spLocks noGrp="1" noChangeArrowheads="1"/>
          </p:cNvSpPr>
          <p:nvPr>
            <p:ph type="body" idx="1"/>
          </p:nvPr>
        </p:nvSpPr>
        <p:spPr>
          <a:xfrm>
            <a:off x="533400" y="914400"/>
            <a:ext cx="8382000" cy="5462008"/>
          </a:xfrm>
        </p:spPr>
        <p:txBody>
          <a:bodyPr/>
          <a:lstStyle/>
          <a:p>
            <a:r>
              <a:rPr lang="en-US" dirty="0"/>
              <a:t>And floating point single precision comparison operations</a:t>
            </a:r>
            <a:endParaRPr lang="en-US" dirty="0"/>
          </a:p>
          <a:p>
            <a:pPr>
              <a:spcBef>
                <a:spcPct val="30000"/>
              </a:spcBef>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c.x.s</a:t>
            </a:r>
            <a:r>
              <a:rPr lang="en-US" dirty="0">
                <a:latin typeface="Courier New" panose="02070309020205020404" pitchFamily="49" charset="0"/>
              </a:rPr>
              <a:t> $f2,$f4  	 #if($f2 &lt; $f4) </a:t>
            </a:r>
            <a:r>
              <a:rPr lang="en-US" dirty="0" err="1">
                <a:latin typeface="Courier New" panose="02070309020205020404" pitchFamily="49" charset="0"/>
              </a:rPr>
              <a:t>cond</a:t>
            </a:r>
            <a:r>
              <a:rPr lang="en-US" dirty="0">
                <a:latin typeface="Courier New" panose="02070309020205020404" pitchFamily="49" charset="0"/>
              </a:rPr>
              <a:t>=1;						else </a:t>
            </a:r>
            <a:r>
              <a:rPr lang="en-US" dirty="0" err="1">
                <a:latin typeface="Courier New" panose="02070309020205020404" pitchFamily="49" charset="0"/>
              </a:rPr>
              <a:t>cond</a:t>
            </a:r>
            <a:r>
              <a:rPr lang="en-US" dirty="0">
                <a:latin typeface="Courier New" panose="02070309020205020404" pitchFamily="49" charset="0"/>
              </a:rPr>
              <a:t>=0</a:t>
            </a:r>
            <a:endParaRPr lang="en-US" dirty="0">
              <a:latin typeface="Courier New" panose="02070309020205020404" pitchFamily="49" charset="0"/>
            </a:endParaRPr>
          </a:p>
          <a:p>
            <a:pPr>
              <a:buFont typeface="Wingdings" panose="05000000000000000000" pitchFamily="2" charset="2"/>
              <a:buNone/>
            </a:pPr>
            <a:r>
              <a:rPr lang="en-US" dirty="0"/>
              <a:t>   where </a:t>
            </a:r>
            <a:r>
              <a:rPr lang="en-US" dirty="0">
                <a:latin typeface="Courier New" panose="02070309020205020404" pitchFamily="49" charset="0"/>
              </a:rPr>
              <a:t>x</a:t>
            </a:r>
            <a:r>
              <a:rPr lang="en-US" dirty="0"/>
              <a:t> may be</a:t>
            </a:r>
            <a:r>
              <a:rPr lang="en-US" dirty="0">
                <a:latin typeface="Courier New" panose="02070309020205020404" pitchFamily="49" charset="0"/>
              </a:rPr>
              <a:t> </a:t>
            </a:r>
            <a:r>
              <a:rPr lang="en-US" dirty="0" err="1">
                <a:latin typeface="Courier New" panose="02070309020205020404" pitchFamily="49" charset="0"/>
              </a:rPr>
              <a:t>eq</a:t>
            </a:r>
            <a:r>
              <a:rPr lang="en-US" dirty="0">
                <a:latin typeface="Courier New" panose="02070309020205020404" pitchFamily="49" charset="0"/>
              </a:rPr>
              <a:t>, </a:t>
            </a:r>
            <a:r>
              <a:rPr lang="en-US" dirty="0" err="1">
                <a:latin typeface="Courier New" panose="02070309020205020404" pitchFamily="49" charset="0"/>
              </a:rPr>
              <a:t>neq</a:t>
            </a:r>
            <a:r>
              <a:rPr lang="en-US" dirty="0">
                <a:latin typeface="Courier New" panose="02070309020205020404" pitchFamily="49" charset="0"/>
              </a:rPr>
              <a:t>, </a:t>
            </a:r>
            <a:r>
              <a:rPr lang="en-US" dirty="0" err="1">
                <a:latin typeface="Courier New" panose="02070309020205020404" pitchFamily="49" charset="0"/>
              </a:rPr>
              <a:t>lt</a:t>
            </a:r>
            <a:r>
              <a:rPr lang="en-US" dirty="0">
                <a:latin typeface="Courier New" panose="02070309020205020404" pitchFamily="49" charset="0"/>
              </a:rPr>
              <a:t>, le, </a:t>
            </a:r>
            <a:r>
              <a:rPr lang="en-US" dirty="0" err="1">
                <a:latin typeface="Courier New" panose="02070309020205020404" pitchFamily="49" charset="0"/>
              </a:rPr>
              <a:t>gt</a:t>
            </a:r>
            <a:r>
              <a:rPr lang="en-US" dirty="0">
                <a:latin typeface="Courier New" panose="02070309020205020404" pitchFamily="49" charset="0"/>
              </a:rPr>
              <a:t>, </a:t>
            </a:r>
            <a:r>
              <a:rPr lang="en-US" dirty="0" err="1">
                <a:latin typeface="Courier New" panose="02070309020205020404" pitchFamily="49" charset="0"/>
              </a:rPr>
              <a:t>ge</a:t>
            </a:r>
            <a:r>
              <a:rPr lang="en-US" dirty="0"/>
              <a:t> </a:t>
            </a:r>
            <a:endParaRPr lang="en-US" dirty="0"/>
          </a:p>
          <a:p>
            <a:pPr>
              <a:buNone/>
            </a:pPr>
            <a:r>
              <a:rPr lang="en-US" dirty="0"/>
              <a:t>  </a:t>
            </a:r>
            <a:r>
              <a:rPr lang="en-US" dirty="0" smtClean="0"/>
              <a:t> and double precision comparison operations</a:t>
            </a:r>
            <a:endParaRPr lang="en-US" dirty="0" smtClean="0">
              <a:latin typeface="Courier New" panose="02070309020205020404" pitchFamily="49" charset="0"/>
            </a:endParaRPr>
          </a:p>
          <a:p>
            <a:pPr>
              <a:spcBef>
                <a:spcPct val="30000"/>
              </a:spcBef>
              <a:buNone/>
            </a:pPr>
            <a:r>
              <a:rPr lang="en-US" dirty="0" smtClean="0">
                <a:latin typeface="Courier New" panose="02070309020205020404" pitchFamily="49" charset="0"/>
              </a:rPr>
              <a:t>  </a:t>
            </a:r>
            <a:r>
              <a:rPr lang="en-US" dirty="0" err="1" smtClean="0">
                <a:latin typeface="Courier New" panose="02070309020205020404" pitchFamily="49" charset="0"/>
              </a:rPr>
              <a:t>c.x.d</a:t>
            </a:r>
            <a:r>
              <a:rPr lang="en-US" dirty="0" smtClean="0">
                <a:latin typeface="Courier New" panose="02070309020205020404" pitchFamily="49" charset="0"/>
              </a:rPr>
              <a:t> $f2,$f4      #$f2||$f3 &lt; $f4||$f5 						</a:t>
            </a:r>
            <a:r>
              <a:rPr lang="en-US" dirty="0" err="1" smtClean="0">
                <a:latin typeface="Courier New" panose="02070309020205020404" pitchFamily="49" charset="0"/>
              </a:rPr>
              <a:t>cond</a:t>
            </a:r>
            <a:r>
              <a:rPr lang="en-US" dirty="0" smtClean="0">
                <a:latin typeface="Courier New" panose="02070309020205020404" pitchFamily="49" charset="0"/>
              </a:rPr>
              <a:t>=1; else </a:t>
            </a:r>
            <a:r>
              <a:rPr lang="en-US" dirty="0" err="1" smtClean="0">
                <a:latin typeface="Courier New" panose="02070309020205020404" pitchFamily="49" charset="0"/>
              </a:rPr>
              <a:t>cond</a:t>
            </a:r>
            <a:r>
              <a:rPr lang="en-US" dirty="0" smtClean="0">
                <a:latin typeface="Courier New" panose="02070309020205020404" pitchFamily="49" charset="0"/>
              </a:rPr>
              <a:t>=0</a:t>
            </a:r>
            <a:endParaRPr lang="en-US" dirty="0" smtClean="0">
              <a:latin typeface="Courier New" panose="02070309020205020404" pitchFamily="49" charset="0"/>
            </a:endParaRPr>
          </a:p>
          <a:p>
            <a:r>
              <a:rPr lang="en-US" dirty="0" smtClean="0"/>
              <a:t>And floating point branch operations</a:t>
            </a:r>
            <a:endParaRPr lang="en-US" dirty="0" smtClean="0"/>
          </a:p>
          <a:p>
            <a:pPr>
              <a:buNone/>
            </a:pPr>
            <a:r>
              <a:rPr lang="en-US" dirty="0" smtClean="0"/>
              <a:t>    </a:t>
            </a:r>
            <a:r>
              <a:rPr lang="en-US" dirty="0" err="1" smtClean="0">
                <a:latin typeface="Courier New" panose="02070309020205020404" pitchFamily="49" charset="0"/>
              </a:rPr>
              <a:t>bclt</a:t>
            </a:r>
            <a:r>
              <a:rPr lang="en-US" dirty="0" smtClean="0">
                <a:latin typeface="Courier New" panose="02070309020205020404" pitchFamily="49" charset="0"/>
              </a:rPr>
              <a:t>  25			 #if(</a:t>
            </a:r>
            <a:r>
              <a:rPr lang="en-US" dirty="0" err="1" smtClean="0">
                <a:latin typeface="Courier New" panose="02070309020205020404" pitchFamily="49" charset="0"/>
              </a:rPr>
              <a:t>cond</a:t>
            </a:r>
            <a:r>
              <a:rPr lang="en-US" dirty="0" smtClean="0">
                <a:latin typeface="Courier New" panose="02070309020205020404" pitchFamily="49" charset="0"/>
              </a:rPr>
              <a:t>==1)								go to PC+4+25</a:t>
            </a:r>
            <a:endParaRPr lang="en-US" dirty="0" smtClean="0">
              <a:latin typeface="Courier New" panose="02070309020205020404" pitchFamily="49" charset="0"/>
            </a:endParaRPr>
          </a:p>
          <a:p>
            <a:pPr>
              <a:buNone/>
            </a:pPr>
            <a:r>
              <a:rPr lang="en-US" dirty="0" smtClean="0">
                <a:latin typeface="Courier New" panose="02070309020205020404" pitchFamily="49" charset="0"/>
              </a:rPr>
              <a:t>  </a:t>
            </a:r>
            <a:r>
              <a:rPr lang="en-US" dirty="0" err="1" smtClean="0">
                <a:latin typeface="Courier New" panose="02070309020205020404" pitchFamily="49" charset="0"/>
              </a:rPr>
              <a:t>bclf</a:t>
            </a:r>
            <a:r>
              <a:rPr lang="en-US" dirty="0" smtClean="0">
                <a:latin typeface="Courier New" panose="02070309020205020404" pitchFamily="49" charset="0"/>
              </a:rPr>
              <a:t>  25			 #if(</a:t>
            </a:r>
            <a:r>
              <a:rPr lang="en-US" dirty="0" err="1" smtClean="0">
                <a:latin typeface="Courier New" panose="02070309020205020404" pitchFamily="49" charset="0"/>
              </a:rPr>
              <a:t>cond</a:t>
            </a:r>
            <a:r>
              <a:rPr lang="en-US" dirty="0" smtClean="0">
                <a:latin typeface="Courier New" panose="02070309020205020404" pitchFamily="49" charset="0"/>
              </a:rPr>
              <a:t>==0)								go to PC+4+25</a:t>
            </a:r>
            <a:endParaRPr lang="en-US"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of Common MIPS Instructions</a:t>
            </a:r>
            <a:endParaRPr lang="en-US" dirty="0"/>
          </a:p>
        </p:txBody>
      </p:sp>
      <p:sp>
        <p:nvSpPr>
          <p:cNvPr id="3" name="Content Placeholder 2"/>
          <p:cNvSpPr>
            <a:spLocks noGrp="1"/>
          </p:cNvSpPr>
          <p:nvPr>
            <p:ph idx="1"/>
          </p:nvPr>
        </p:nvSpPr>
        <p:spPr>
          <a:xfrm>
            <a:off x="533400" y="838200"/>
            <a:ext cx="8153400" cy="383695"/>
          </a:xfrm>
        </p:spPr>
        <p:txBody>
          <a:bodyPr/>
          <a:lstStyle/>
          <a:p>
            <a:r>
              <a:rPr lang="en-US" dirty="0" smtClean="0"/>
              <a:t>Only included those with &gt;3%  and  &gt;1%</a:t>
            </a:r>
            <a:endParaRPr lang="en-US" dirty="0"/>
          </a:p>
        </p:txBody>
      </p:sp>
      <p:graphicFrame>
        <p:nvGraphicFramePr>
          <p:cNvPr id="4" name="Table 3"/>
          <p:cNvGraphicFramePr>
            <a:graphicFrameLocks noGrp="1"/>
          </p:cNvGraphicFramePr>
          <p:nvPr/>
        </p:nvGraphicFramePr>
        <p:xfrm>
          <a:off x="838200" y="1371600"/>
          <a:ext cx="3886200" cy="5191760"/>
        </p:xfrm>
        <a:graphic>
          <a:graphicData uri="http://schemas.openxmlformats.org/drawingml/2006/table">
            <a:tbl>
              <a:tblPr firstRow="1" bandRow="1">
                <a:tableStyleId>{5940675A-B579-460E-94D1-54222C63F5DA}</a:tableStyleId>
              </a:tblPr>
              <a:tblGrid>
                <a:gridCol w="1143000"/>
                <a:gridCol w="1447800"/>
                <a:gridCol w="1295400"/>
              </a:tblGrid>
              <a:tr h="370840">
                <a:tc>
                  <a:txBody>
                    <a:bodyPr/>
                    <a:lstStyle/>
                    <a:p>
                      <a:endParaRPr lang="en-US" dirty="0"/>
                    </a:p>
                  </a:txBody>
                  <a:tcPr/>
                </a:tc>
                <a:tc>
                  <a:txBody>
                    <a:bodyPr/>
                    <a:lstStyle/>
                    <a:p>
                      <a:pPr algn="ctr"/>
                      <a:r>
                        <a:rPr lang="en-US" b="1" dirty="0" err="1" smtClean="0"/>
                        <a:t>SPEC</a:t>
                      </a:r>
                      <a:r>
                        <a:rPr lang="en-US" b="1" baseline="0" dirty="0" err="1" smtClean="0"/>
                        <a:t>int</a:t>
                      </a:r>
                      <a:endParaRPr lang="en-US" b="1" dirty="0"/>
                    </a:p>
                  </a:txBody>
                  <a:tcPr/>
                </a:tc>
                <a:tc>
                  <a:txBody>
                    <a:bodyPr/>
                    <a:lstStyle/>
                    <a:p>
                      <a:pPr algn="ctr"/>
                      <a:r>
                        <a:rPr lang="en-US" b="1" dirty="0" err="1" smtClean="0"/>
                        <a:t>SPECfp</a:t>
                      </a:r>
                      <a:endParaRPr lang="en-US" b="1" dirty="0"/>
                    </a:p>
                  </a:txBody>
                  <a:tcPr/>
                </a:tc>
              </a:tr>
              <a:tr h="370840">
                <a:tc>
                  <a:txBody>
                    <a:bodyPr/>
                    <a:lstStyle/>
                    <a:p>
                      <a:r>
                        <a:rPr lang="en-US" dirty="0" err="1" smtClean="0">
                          <a:latin typeface="Courier New" panose="02070309020205020404" pitchFamily="49" charset="0"/>
                          <a:cs typeface="Courier New" panose="02070309020205020404" pitchFamily="49" charset="0"/>
                        </a:rPr>
                        <a:t>addu</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5.2%</a:t>
                      </a:r>
                      <a:endParaRPr lang="en-US" dirty="0"/>
                    </a:p>
                  </a:txBody>
                  <a:tcPr/>
                </a:tc>
                <a:tc>
                  <a:txBody>
                    <a:bodyPr/>
                    <a:lstStyle/>
                    <a:p>
                      <a:pPr algn="ctr"/>
                      <a:r>
                        <a:rPr lang="en-US" dirty="0" smtClean="0"/>
                        <a:t>3.5%</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addiu</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9.0%</a:t>
                      </a:r>
                      <a:endParaRPr lang="en-US" dirty="0"/>
                    </a:p>
                  </a:txBody>
                  <a:tcPr/>
                </a:tc>
                <a:tc>
                  <a:txBody>
                    <a:bodyPr/>
                    <a:lstStyle/>
                    <a:p>
                      <a:pPr algn="ctr"/>
                      <a:r>
                        <a:rPr lang="en-US" dirty="0" smtClean="0"/>
                        <a:t>7.2%</a:t>
                      </a:r>
                      <a:endParaRPr lang="en-US" dirty="0" smtClean="0"/>
                    </a:p>
                  </a:txBody>
                  <a:tcPr/>
                </a:tc>
              </a:tr>
              <a:tr h="370840">
                <a:tc>
                  <a:txBody>
                    <a:bodyPr/>
                    <a:lstStyle/>
                    <a:p>
                      <a:r>
                        <a:rPr lang="en-US" dirty="0" smtClean="0">
                          <a:latin typeface="Courier New" panose="02070309020205020404" pitchFamily="49" charset="0"/>
                          <a:cs typeface="Courier New" panose="02070309020205020404" pitchFamily="49" charset="0"/>
                        </a:rPr>
                        <a:t>or</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4.0%</a:t>
                      </a:r>
                      <a:endParaRPr lang="en-US" dirty="0"/>
                    </a:p>
                  </a:txBody>
                  <a:tcPr/>
                </a:tc>
                <a:tc>
                  <a:txBody>
                    <a:bodyPr/>
                    <a:lstStyle/>
                    <a:p>
                      <a:pPr algn="ctr"/>
                      <a:r>
                        <a:rPr lang="en-US" dirty="0" smtClean="0"/>
                        <a:t>1.2%</a:t>
                      </a:r>
                      <a:endParaRPr lang="en-US" dirty="0" smtClean="0"/>
                    </a:p>
                  </a:txBody>
                  <a:tcPr/>
                </a:tc>
              </a:tr>
              <a:tr h="370840">
                <a:tc>
                  <a:txBody>
                    <a:bodyPr/>
                    <a:lstStyle/>
                    <a:p>
                      <a:r>
                        <a:rPr lang="en-US" dirty="0" err="1" smtClean="0">
                          <a:latin typeface="Courier New" panose="02070309020205020404" pitchFamily="49" charset="0"/>
                          <a:cs typeface="Courier New" panose="02070309020205020404" pitchFamily="49" charset="0"/>
                        </a:rPr>
                        <a:t>sll</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4.4%</a:t>
                      </a:r>
                      <a:endParaRPr lang="en-US" dirty="0"/>
                    </a:p>
                  </a:txBody>
                  <a:tcPr/>
                </a:tc>
                <a:tc>
                  <a:txBody>
                    <a:bodyPr/>
                    <a:lstStyle/>
                    <a:p>
                      <a:pPr algn="ctr"/>
                      <a:r>
                        <a:rPr lang="en-US" dirty="0" smtClean="0"/>
                        <a:t>1.9%</a:t>
                      </a:r>
                      <a:endParaRPr lang="en-US" dirty="0" smtClean="0"/>
                    </a:p>
                  </a:txBody>
                  <a:tcPr/>
                </a:tc>
              </a:tr>
              <a:tr h="370840">
                <a:tc>
                  <a:txBody>
                    <a:bodyPr/>
                    <a:lstStyle/>
                    <a:p>
                      <a:r>
                        <a:rPr lang="en-US" dirty="0" err="1" smtClean="0">
                          <a:latin typeface="Courier New" panose="02070309020205020404" pitchFamily="49" charset="0"/>
                          <a:cs typeface="Courier New" panose="02070309020205020404" pitchFamily="49" charset="0"/>
                        </a:rPr>
                        <a:t>lui</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3.3%</a:t>
                      </a:r>
                      <a:endParaRPr lang="en-US" dirty="0"/>
                    </a:p>
                  </a:txBody>
                  <a:tcPr/>
                </a:tc>
                <a:tc>
                  <a:txBody>
                    <a:bodyPr/>
                    <a:lstStyle/>
                    <a:p>
                      <a:pPr algn="ctr"/>
                      <a:r>
                        <a:rPr lang="en-US" dirty="0" smtClean="0"/>
                        <a:t>0.5%</a:t>
                      </a:r>
                      <a:endParaRPr lang="en-US" dirty="0" smtClean="0"/>
                    </a:p>
                  </a:txBody>
                  <a:tcPr/>
                </a:tc>
              </a:tr>
              <a:tr h="370840">
                <a:tc>
                  <a:txBody>
                    <a:bodyPr/>
                    <a:lstStyle/>
                    <a:p>
                      <a:r>
                        <a:rPr lang="en-US" dirty="0" err="1" smtClean="0">
                          <a:latin typeface="Courier New" panose="02070309020205020404" pitchFamily="49" charset="0"/>
                          <a:cs typeface="Courier New" panose="02070309020205020404" pitchFamily="49" charset="0"/>
                        </a:rPr>
                        <a:t>lw</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18.6%</a:t>
                      </a:r>
                      <a:endParaRPr lang="en-US" dirty="0"/>
                    </a:p>
                  </a:txBody>
                  <a:tcPr/>
                </a:tc>
                <a:tc>
                  <a:txBody>
                    <a:bodyPr/>
                    <a:lstStyle/>
                    <a:p>
                      <a:pPr algn="ctr"/>
                      <a:r>
                        <a:rPr lang="en-US" dirty="0" smtClean="0"/>
                        <a:t>5.8%</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sw</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7.6%</a:t>
                      </a:r>
                      <a:endParaRPr lang="en-US" dirty="0"/>
                    </a:p>
                  </a:txBody>
                  <a:tcPr/>
                </a:tc>
                <a:tc>
                  <a:txBody>
                    <a:bodyPr/>
                    <a:lstStyle/>
                    <a:p>
                      <a:pPr algn="ctr"/>
                      <a:r>
                        <a:rPr lang="en-US" dirty="0" smtClean="0"/>
                        <a:t>2.0%</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lbu</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3.7%</a:t>
                      </a:r>
                      <a:endParaRPr lang="en-US" dirty="0"/>
                    </a:p>
                  </a:txBody>
                  <a:tcPr/>
                </a:tc>
                <a:tc>
                  <a:txBody>
                    <a:bodyPr/>
                    <a:lstStyle/>
                    <a:p>
                      <a:pPr algn="ctr"/>
                      <a:r>
                        <a:rPr lang="en-US" dirty="0" smtClean="0"/>
                        <a:t>0.1%</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beq</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8.6%</a:t>
                      </a:r>
                      <a:endParaRPr lang="en-US" dirty="0"/>
                    </a:p>
                  </a:txBody>
                  <a:tcPr/>
                </a:tc>
                <a:tc>
                  <a:txBody>
                    <a:bodyPr/>
                    <a:lstStyle/>
                    <a:p>
                      <a:pPr algn="ctr"/>
                      <a:r>
                        <a:rPr lang="en-US" dirty="0" smtClean="0"/>
                        <a:t>2.2%</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bne</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8.4%</a:t>
                      </a:r>
                      <a:endParaRPr lang="en-US" dirty="0"/>
                    </a:p>
                  </a:txBody>
                  <a:tcPr/>
                </a:tc>
                <a:tc>
                  <a:txBody>
                    <a:bodyPr/>
                    <a:lstStyle/>
                    <a:p>
                      <a:pPr algn="ctr"/>
                      <a:r>
                        <a:rPr lang="en-US" dirty="0" smtClean="0"/>
                        <a:t>1.4%</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slt</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9.9%</a:t>
                      </a:r>
                      <a:endParaRPr lang="en-US" dirty="0"/>
                    </a:p>
                  </a:txBody>
                  <a:tcPr/>
                </a:tc>
                <a:tc>
                  <a:txBody>
                    <a:bodyPr/>
                    <a:lstStyle/>
                    <a:p>
                      <a:pPr algn="ctr"/>
                      <a:r>
                        <a:rPr lang="en-US" dirty="0" smtClean="0"/>
                        <a:t>2.3%</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slti</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3.1%</a:t>
                      </a:r>
                      <a:endParaRPr lang="en-US" dirty="0"/>
                    </a:p>
                  </a:txBody>
                  <a:tcPr/>
                </a:tc>
                <a:tc>
                  <a:txBody>
                    <a:bodyPr/>
                    <a:lstStyle/>
                    <a:p>
                      <a:pPr algn="ctr"/>
                      <a:r>
                        <a:rPr lang="en-US" dirty="0" smtClean="0"/>
                        <a:t>0.3%</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sltu</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3.4%</a:t>
                      </a:r>
                      <a:endParaRPr lang="en-US" dirty="0"/>
                    </a:p>
                  </a:txBody>
                  <a:tcPr/>
                </a:tc>
                <a:tc>
                  <a:txBody>
                    <a:bodyPr/>
                    <a:lstStyle/>
                    <a:p>
                      <a:pPr algn="ctr"/>
                      <a:r>
                        <a:rPr lang="en-US" dirty="0" smtClean="0"/>
                        <a:t>0.8%</a:t>
                      </a:r>
                      <a:endParaRPr lang="en-US" dirty="0"/>
                    </a:p>
                  </a:txBody>
                  <a:tcPr/>
                </a:tc>
              </a:tr>
            </a:tbl>
          </a:graphicData>
        </a:graphic>
      </p:graphicFrame>
      <p:graphicFrame>
        <p:nvGraphicFramePr>
          <p:cNvPr id="5" name="Table 4"/>
          <p:cNvGraphicFramePr>
            <a:graphicFrameLocks noGrp="1"/>
          </p:cNvGraphicFramePr>
          <p:nvPr/>
        </p:nvGraphicFramePr>
        <p:xfrm>
          <a:off x="5029200" y="1371600"/>
          <a:ext cx="3886200" cy="4450080"/>
        </p:xfrm>
        <a:graphic>
          <a:graphicData uri="http://schemas.openxmlformats.org/drawingml/2006/table">
            <a:tbl>
              <a:tblPr firstRow="1" bandRow="1">
                <a:tableStyleId>{5940675A-B579-460E-94D1-54222C63F5DA}</a:tableStyleId>
              </a:tblPr>
              <a:tblGrid>
                <a:gridCol w="1143000"/>
                <a:gridCol w="1447800"/>
                <a:gridCol w="1295400"/>
              </a:tblGrid>
              <a:tr h="370840">
                <a:tc>
                  <a:txBody>
                    <a:bodyPr/>
                    <a:lstStyle/>
                    <a:p>
                      <a:endParaRPr lang="en-US" dirty="0"/>
                    </a:p>
                  </a:txBody>
                  <a:tcPr/>
                </a:tc>
                <a:tc>
                  <a:txBody>
                    <a:bodyPr/>
                    <a:lstStyle/>
                    <a:p>
                      <a:pPr algn="ctr"/>
                      <a:r>
                        <a:rPr lang="en-US" b="1" dirty="0" err="1" smtClean="0"/>
                        <a:t>SPEC</a:t>
                      </a:r>
                      <a:r>
                        <a:rPr lang="en-US" b="1" baseline="0" dirty="0" err="1" smtClean="0"/>
                        <a:t>int</a:t>
                      </a:r>
                      <a:endParaRPr lang="en-US" b="1" dirty="0"/>
                    </a:p>
                  </a:txBody>
                  <a:tcPr/>
                </a:tc>
                <a:tc>
                  <a:txBody>
                    <a:bodyPr/>
                    <a:lstStyle/>
                    <a:p>
                      <a:pPr algn="ctr"/>
                      <a:r>
                        <a:rPr lang="en-US" b="1" dirty="0" err="1" smtClean="0"/>
                        <a:t>SPECfp</a:t>
                      </a:r>
                      <a:endParaRPr lang="en-US" b="1" dirty="0"/>
                    </a:p>
                  </a:txBody>
                  <a:tcPr/>
                </a:tc>
              </a:tr>
              <a:tr h="370840">
                <a:tc>
                  <a:txBody>
                    <a:bodyPr/>
                    <a:lstStyle/>
                    <a:p>
                      <a:r>
                        <a:rPr lang="en-US" dirty="0" err="1" smtClean="0">
                          <a:latin typeface="Courier New" panose="02070309020205020404" pitchFamily="49" charset="0"/>
                          <a:cs typeface="Courier New" panose="02070309020205020404" pitchFamily="49" charset="0"/>
                        </a:rPr>
                        <a:t>add.d</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10.6%</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sub.d</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4.9%</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mul.d</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15.0%</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add.s</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1.5%</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sub.s</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1.8%</a:t>
                      </a:r>
                      <a:endParaRPr lang="en-US" dirty="0" smtClean="0"/>
                    </a:p>
                  </a:txBody>
                  <a:tcPr/>
                </a:tc>
              </a:tr>
              <a:tr h="370840">
                <a:tc>
                  <a:txBody>
                    <a:bodyPr/>
                    <a:lstStyle/>
                    <a:p>
                      <a:r>
                        <a:rPr lang="en-US" dirty="0" err="1" smtClean="0">
                          <a:latin typeface="Courier New" panose="02070309020205020404" pitchFamily="49" charset="0"/>
                          <a:cs typeface="Courier New" panose="02070309020205020404" pitchFamily="49" charset="0"/>
                        </a:rPr>
                        <a:t>mul.s</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2.4%</a:t>
                      </a:r>
                      <a:endParaRPr lang="en-US" dirty="0" smtClean="0"/>
                    </a:p>
                  </a:txBody>
                  <a:tcPr/>
                </a:tc>
              </a:tr>
              <a:tr h="370840">
                <a:tc>
                  <a:txBody>
                    <a:bodyPr/>
                    <a:lstStyle/>
                    <a:p>
                      <a:r>
                        <a:rPr lang="en-US" dirty="0" err="1" smtClean="0">
                          <a:latin typeface="Courier New" panose="02070309020205020404" pitchFamily="49" charset="0"/>
                          <a:cs typeface="Courier New" panose="02070309020205020404" pitchFamily="49" charset="0"/>
                        </a:rPr>
                        <a:t>l.d</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17.5%</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s.d</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4.9%</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l.s</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4.2%</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s.s</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0.0%</a:t>
                      </a:r>
                      <a:endParaRPr lang="en-US" dirty="0"/>
                    </a:p>
                  </a:txBody>
                  <a:tcPr/>
                </a:tc>
                <a:tc>
                  <a:txBody>
                    <a:bodyPr/>
                    <a:lstStyle/>
                    <a:p>
                      <a:pPr algn="ctr"/>
                      <a:r>
                        <a:rPr lang="en-US" dirty="0" smtClean="0"/>
                        <a:t>1.1%</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lhu</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smtClean="0"/>
                        <a:t>1.3%</a:t>
                      </a:r>
                      <a:endParaRPr lang="en-US" dirty="0"/>
                    </a:p>
                  </a:txBody>
                  <a:tcPr/>
                </a:tc>
                <a:tc>
                  <a:txBody>
                    <a:bodyPr/>
                    <a:lstStyle/>
                    <a:p>
                      <a:pPr algn="ctr"/>
                      <a:r>
                        <a:rPr lang="en-US" dirty="0" smtClean="0"/>
                        <a:t>0.0%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dirty="0" smtClean="0"/>
              <a:t>Review:  MIPS Addressing </a:t>
            </a:r>
            <a:r>
              <a:rPr lang="en-US" dirty="0"/>
              <a:t>Modes Illustrated</a:t>
            </a:r>
            <a:endParaRPr lang="en-US" dirty="0"/>
          </a:p>
        </p:txBody>
      </p:sp>
      <p:grpSp>
        <p:nvGrpSpPr>
          <p:cNvPr id="2" name="Group 3"/>
          <p:cNvGrpSpPr/>
          <p:nvPr/>
        </p:nvGrpSpPr>
        <p:grpSpPr bwMode="auto">
          <a:xfrm>
            <a:off x="304800" y="609600"/>
            <a:ext cx="8610600" cy="1128713"/>
            <a:chOff x="192" y="384"/>
            <a:chExt cx="5424" cy="711"/>
          </a:xfrm>
        </p:grpSpPr>
        <p:sp>
          <p:nvSpPr>
            <p:cNvPr id="420868" name="Rectangle 4"/>
            <p:cNvSpPr>
              <a:spLocks noChangeArrowheads="1"/>
            </p:cNvSpPr>
            <p:nvPr/>
          </p:nvSpPr>
          <p:spPr bwMode="auto">
            <a:xfrm>
              <a:off x="336" y="624"/>
              <a:ext cx="2448" cy="192"/>
            </a:xfrm>
            <a:prstGeom prst="rect">
              <a:avLst/>
            </a:prstGeom>
            <a:noFill/>
            <a:ln w="12700">
              <a:solidFill>
                <a:schemeClr val="tx1"/>
              </a:solidFill>
              <a:miter lim="800000"/>
            </a:ln>
            <a:effectLst/>
          </p:spPr>
          <p:txBody>
            <a:bodyPr wrap="none" anchor="ctr"/>
            <a:lstStyle/>
            <a:p>
              <a:endParaRPr lang="en-US"/>
            </a:p>
          </p:txBody>
        </p:sp>
        <p:sp>
          <p:nvSpPr>
            <p:cNvPr id="420869" name="Line 5"/>
            <p:cNvSpPr>
              <a:spLocks noChangeShapeType="1"/>
            </p:cNvSpPr>
            <p:nvPr/>
          </p:nvSpPr>
          <p:spPr bwMode="auto">
            <a:xfrm>
              <a:off x="816" y="624"/>
              <a:ext cx="0" cy="183"/>
            </a:xfrm>
            <a:prstGeom prst="line">
              <a:avLst/>
            </a:prstGeom>
            <a:noFill/>
            <a:ln w="12700">
              <a:solidFill>
                <a:schemeClr val="tx1"/>
              </a:solidFill>
              <a:round/>
            </a:ln>
            <a:effectLst/>
          </p:spPr>
          <p:txBody>
            <a:bodyPr/>
            <a:lstStyle/>
            <a:p>
              <a:endParaRPr lang="en-US"/>
            </a:p>
          </p:txBody>
        </p:sp>
        <p:sp>
          <p:nvSpPr>
            <p:cNvPr id="420870" name="Line 6"/>
            <p:cNvSpPr>
              <a:spLocks noChangeShapeType="1"/>
            </p:cNvSpPr>
            <p:nvPr/>
          </p:nvSpPr>
          <p:spPr bwMode="auto">
            <a:xfrm>
              <a:off x="1200" y="624"/>
              <a:ext cx="0" cy="183"/>
            </a:xfrm>
            <a:prstGeom prst="line">
              <a:avLst/>
            </a:prstGeom>
            <a:noFill/>
            <a:ln w="12700">
              <a:solidFill>
                <a:schemeClr val="tx1"/>
              </a:solidFill>
              <a:round/>
            </a:ln>
            <a:effectLst/>
          </p:spPr>
          <p:txBody>
            <a:bodyPr/>
            <a:lstStyle/>
            <a:p>
              <a:endParaRPr lang="en-US"/>
            </a:p>
          </p:txBody>
        </p:sp>
        <p:sp>
          <p:nvSpPr>
            <p:cNvPr id="420871" name="Line 7"/>
            <p:cNvSpPr>
              <a:spLocks noChangeShapeType="1"/>
            </p:cNvSpPr>
            <p:nvPr/>
          </p:nvSpPr>
          <p:spPr bwMode="auto">
            <a:xfrm>
              <a:off x="1584" y="624"/>
              <a:ext cx="0" cy="183"/>
            </a:xfrm>
            <a:prstGeom prst="line">
              <a:avLst/>
            </a:prstGeom>
            <a:noFill/>
            <a:ln w="12700">
              <a:solidFill>
                <a:schemeClr val="tx1"/>
              </a:solidFill>
              <a:round/>
            </a:ln>
            <a:effectLst/>
          </p:spPr>
          <p:txBody>
            <a:bodyPr/>
            <a:lstStyle/>
            <a:p>
              <a:endParaRPr lang="en-US"/>
            </a:p>
          </p:txBody>
        </p:sp>
        <p:sp>
          <p:nvSpPr>
            <p:cNvPr id="420872" name="Line 8"/>
            <p:cNvSpPr>
              <a:spLocks noChangeShapeType="1"/>
            </p:cNvSpPr>
            <p:nvPr/>
          </p:nvSpPr>
          <p:spPr bwMode="auto">
            <a:xfrm>
              <a:off x="1920" y="624"/>
              <a:ext cx="0" cy="183"/>
            </a:xfrm>
            <a:prstGeom prst="line">
              <a:avLst/>
            </a:prstGeom>
            <a:noFill/>
            <a:ln w="12700">
              <a:solidFill>
                <a:schemeClr val="tx1"/>
              </a:solidFill>
              <a:round/>
            </a:ln>
            <a:effectLst/>
          </p:spPr>
          <p:txBody>
            <a:bodyPr/>
            <a:lstStyle/>
            <a:p>
              <a:endParaRPr lang="en-US"/>
            </a:p>
          </p:txBody>
        </p:sp>
        <p:sp>
          <p:nvSpPr>
            <p:cNvPr id="420873" name="Line 9"/>
            <p:cNvSpPr>
              <a:spLocks noChangeShapeType="1"/>
            </p:cNvSpPr>
            <p:nvPr/>
          </p:nvSpPr>
          <p:spPr bwMode="auto">
            <a:xfrm>
              <a:off x="2304" y="624"/>
              <a:ext cx="0" cy="183"/>
            </a:xfrm>
            <a:prstGeom prst="line">
              <a:avLst/>
            </a:prstGeom>
            <a:noFill/>
            <a:ln w="12700">
              <a:solidFill>
                <a:schemeClr val="tx1"/>
              </a:solidFill>
              <a:round/>
            </a:ln>
            <a:effectLst/>
          </p:spPr>
          <p:txBody>
            <a:bodyPr/>
            <a:lstStyle/>
            <a:p>
              <a:endParaRPr lang="en-US"/>
            </a:p>
          </p:txBody>
        </p:sp>
        <p:sp>
          <p:nvSpPr>
            <p:cNvPr id="420874" name="Rectangle 10"/>
            <p:cNvSpPr>
              <a:spLocks noChangeArrowheads="1"/>
            </p:cNvSpPr>
            <p:nvPr/>
          </p:nvSpPr>
          <p:spPr bwMode="auto">
            <a:xfrm>
              <a:off x="192" y="384"/>
              <a:ext cx="2208" cy="250"/>
            </a:xfrm>
            <a:prstGeom prst="rect">
              <a:avLst/>
            </a:prstGeom>
            <a:noFill/>
            <a:ln w="12700">
              <a:noFill/>
              <a:miter lim="800000"/>
            </a:ln>
            <a:effectLst/>
          </p:spPr>
          <p:txBody>
            <a:bodyPr>
              <a:spAutoFit/>
            </a:bodyPr>
            <a:lstStyle/>
            <a:p>
              <a:r>
                <a:rPr lang="en-US" sz="2000">
                  <a:solidFill>
                    <a:schemeClr val="tx1"/>
                  </a:solidFill>
                </a:rPr>
                <a:t>1. Register addressing</a:t>
              </a:r>
              <a:endParaRPr lang="en-US" sz="2000">
                <a:solidFill>
                  <a:schemeClr val="tx1"/>
                </a:solidFill>
              </a:endParaRPr>
            </a:p>
          </p:txBody>
        </p:sp>
        <p:sp>
          <p:nvSpPr>
            <p:cNvPr id="420875" name="Rectangle 11"/>
            <p:cNvSpPr>
              <a:spLocks noChangeArrowheads="1"/>
            </p:cNvSpPr>
            <p:nvPr/>
          </p:nvSpPr>
          <p:spPr bwMode="auto">
            <a:xfrm>
              <a:off x="3168" y="864"/>
              <a:ext cx="2448" cy="192"/>
            </a:xfrm>
            <a:prstGeom prst="rect">
              <a:avLst/>
            </a:prstGeom>
            <a:noFill/>
            <a:ln w="12700">
              <a:solidFill>
                <a:schemeClr val="tx1"/>
              </a:solidFill>
              <a:miter lim="800000"/>
            </a:ln>
            <a:effectLst/>
          </p:spPr>
          <p:txBody>
            <a:bodyPr wrap="none" anchor="ctr"/>
            <a:lstStyle/>
            <a:p>
              <a:endParaRPr lang="en-US"/>
            </a:p>
          </p:txBody>
        </p:sp>
        <p:sp>
          <p:nvSpPr>
            <p:cNvPr id="420876" name="Text Box 12"/>
            <p:cNvSpPr txBox="1">
              <a:spLocks noChangeArrowheads="1"/>
            </p:cNvSpPr>
            <p:nvPr/>
          </p:nvSpPr>
          <p:spPr bwMode="auto">
            <a:xfrm>
              <a:off x="432" y="624"/>
              <a:ext cx="2284" cy="231"/>
            </a:xfrm>
            <a:prstGeom prst="rect">
              <a:avLst/>
            </a:prstGeom>
            <a:noFill/>
            <a:ln w="12700">
              <a:noFill/>
              <a:miter lim="800000"/>
            </a:ln>
            <a:effectLst/>
          </p:spPr>
          <p:txBody>
            <a:bodyPr wrap="none">
              <a:spAutoFit/>
            </a:bodyPr>
            <a:lstStyle/>
            <a:p>
              <a:r>
                <a:rPr lang="en-US">
                  <a:solidFill>
                    <a:schemeClr val="tx1"/>
                  </a:solidFill>
                </a:rPr>
                <a:t>op         rs      rt      rd             funct</a:t>
              </a:r>
              <a:endParaRPr lang="en-US">
                <a:solidFill>
                  <a:schemeClr val="tx1"/>
                </a:solidFill>
              </a:endParaRPr>
            </a:p>
          </p:txBody>
        </p:sp>
        <p:sp>
          <p:nvSpPr>
            <p:cNvPr id="420877" name="Line 13"/>
            <p:cNvSpPr>
              <a:spLocks noChangeShapeType="1"/>
            </p:cNvSpPr>
            <p:nvPr/>
          </p:nvSpPr>
          <p:spPr bwMode="auto">
            <a:xfrm>
              <a:off x="1056" y="816"/>
              <a:ext cx="0" cy="144"/>
            </a:xfrm>
            <a:prstGeom prst="line">
              <a:avLst/>
            </a:prstGeom>
            <a:noFill/>
            <a:ln w="12700">
              <a:solidFill>
                <a:schemeClr val="tx1"/>
              </a:solidFill>
              <a:round/>
            </a:ln>
            <a:effectLst/>
          </p:spPr>
          <p:txBody>
            <a:bodyPr/>
            <a:lstStyle/>
            <a:p>
              <a:endParaRPr lang="en-US"/>
            </a:p>
          </p:txBody>
        </p:sp>
        <p:sp>
          <p:nvSpPr>
            <p:cNvPr id="420878" name="Line 14"/>
            <p:cNvSpPr>
              <a:spLocks noChangeShapeType="1"/>
            </p:cNvSpPr>
            <p:nvPr/>
          </p:nvSpPr>
          <p:spPr bwMode="auto">
            <a:xfrm>
              <a:off x="1056" y="960"/>
              <a:ext cx="2112" cy="0"/>
            </a:xfrm>
            <a:prstGeom prst="line">
              <a:avLst/>
            </a:prstGeom>
            <a:noFill/>
            <a:ln w="12700">
              <a:solidFill>
                <a:schemeClr val="tx1"/>
              </a:solidFill>
              <a:round/>
              <a:tailEnd type="triangle" w="med" len="med"/>
            </a:ln>
            <a:effectLst/>
          </p:spPr>
          <p:txBody>
            <a:bodyPr/>
            <a:lstStyle/>
            <a:p>
              <a:endParaRPr lang="en-US"/>
            </a:p>
          </p:txBody>
        </p:sp>
        <p:sp>
          <p:nvSpPr>
            <p:cNvPr id="420879" name="Rectangle 15"/>
            <p:cNvSpPr>
              <a:spLocks noChangeArrowheads="1"/>
            </p:cNvSpPr>
            <p:nvPr/>
          </p:nvSpPr>
          <p:spPr bwMode="auto">
            <a:xfrm>
              <a:off x="3888" y="624"/>
              <a:ext cx="912" cy="250"/>
            </a:xfrm>
            <a:prstGeom prst="rect">
              <a:avLst/>
            </a:prstGeom>
            <a:noFill/>
            <a:ln w="12700">
              <a:noFill/>
              <a:miter lim="800000"/>
            </a:ln>
            <a:effectLst/>
          </p:spPr>
          <p:txBody>
            <a:bodyPr>
              <a:spAutoFit/>
            </a:bodyPr>
            <a:lstStyle/>
            <a:p>
              <a:r>
                <a:rPr lang="en-US" sz="2000">
                  <a:solidFill>
                    <a:schemeClr val="tx1"/>
                  </a:solidFill>
                </a:rPr>
                <a:t>Register</a:t>
              </a:r>
              <a:endParaRPr lang="en-US" sz="2000">
                <a:solidFill>
                  <a:schemeClr val="tx1"/>
                </a:solidFill>
              </a:endParaRPr>
            </a:p>
          </p:txBody>
        </p:sp>
        <p:sp>
          <p:nvSpPr>
            <p:cNvPr id="420880" name="Text Box 16"/>
            <p:cNvSpPr txBox="1">
              <a:spLocks noChangeArrowheads="1"/>
            </p:cNvSpPr>
            <p:nvPr/>
          </p:nvSpPr>
          <p:spPr bwMode="auto">
            <a:xfrm>
              <a:off x="3744" y="864"/>
              <a:ext cx="996" cy="231"/>
            </a:xfrm>
            <a:prstGeom prst="rect">
              <a:avLst/>
            </a:prstGeom>
            <a:noFill/>
            <a:ln w="12700">
              <a:noFill/>
              <a:miter lim="800000"/>
            </a:ln>
            <a:effectLst/>
          </p:spPr>
          <p:txBody>
            <a:bodyPr wrap="none">
              <a:spAutoFit/>
            </a:bodyPr>
            <a:lstStyle/>
            <a:p>
              <a:r>
                <a:rPr lang="en-US">
                  <a:solidFill>
                    <a:schemeClr val="tx1"/>
                  </a:solidFill>
                </a:rPr>
                <a:t>word </a:t>
              </a:r>
              <a:r>
                <a:rPr lang="en-US"/>
                <a:t>operand</a:t>
              </a:r>
              <a:endParaRPr lang="en-US"/>
            </a:p>
          </p:txBody>
        </p:sp>
      </p:grpSp>
      <p:grpSp>
        <p:nvGrpSpPr>
          <p:cNvPr id="3" name="Group 17"/>
          <p:cNvGrpSpPr/>
          <p:nvPr/>
        </p:nvGrpSpPr>
        <p:grpSpPr bwMode="auto">
          <a:xfrm>
            <a:off x="304800" y="1524000"/>
            <a:ext cx="8610600" cy="1509713"/>
            <a:chOff x="192" y="960"/>
            <a:chExt cx="5424" cy="951"/>
          </a:xfrm>
        </p:grpSpPr>
        <p:sp>
          <p:nvSpPr>
            <p:cNvPr id="420882" name="Text Box 18"/>
            <p:cNvSpPr txBox="1">
              <a:spLocks noChangeArrowheads="1"/>
            </p:cNvSpPr>
            <p:nvPr/>
          </p:nvSpPr>
          <p:spPr bwMode="auto">
            <a:xfrm>
              <a:off x="432" y="1200"/>
              <a:ext cx="1916" cy="231"/>
            </a:xfrm>
            <a:prstGeom prst="rect">
              <a:avLst/>
            </a:prstGeom>
            <a:noFill/>
            <a:ln w="12700">
              <a:noFill/>
              <a:miter lim="800000"/>
            </a:ln>
            <a:effectLst/>
          </p:spPr>
          <p:txBody>
            <a:bodyPr wrap="none">
              <a:spAutoFit/>
            </a:bodyPr>
            <a:lstStyle/>
            <a:p>
              <a:r>
                <a:rPr lang="en-US">
                  <a:solidFill>
                    <a:schemeClr val="tx1"/>
                  </a:solidFill>
                </a:rPr>
                <a:t>op         rs       rt           offset</a:t>
              </a:r>
              <a:endParaRPr lang="en-US">
                <a:solidFill>
                  <a:schemeClr val="tx1"/>
                </a:solidFill>
              </a:endParaRPr>
            </a:p>
          </p:txBody>
        </p:sp>
        <p:sp>
          <p:nvSpPr>
            <p:cNvPr id="420883" name="Rectangle 19"/>
            <p:cNvSpPr>
              <a:spLocks noChangeArrowheads="1"/>
            </p:cNvSpPr>
            <p:nvPr/>
          </p:nvSpPr>
          <p:spPr bwMode="auto">
            <a:xfrm>
              <a:off x="336" y="1200"/>
              <a:ext cx="2448" cy="192"/>
            </a:xfrm>
            <a:prstGeom prst="rect">
              <a:avLst/>
            </a:prstGeom>
            <a:noFill/>
            <a:ln w="12700">
              <a:solidFill>
                <a:schemeClr val="tx1"/>
              </a:solidFill>
              <a:miter lim="800000"/>
            </a:ln>
            <a:effectLst/>
          </p:spPr>
          <p:txBody>
            <a:bodyPr wrap="none" anchor="ctr"/>
            <a:lstStyle/>
            <a:p>
              <a:endParaRPr lang="en-US"/>
            </a:p>
          </p:txBody>
        </p:sp>
        <p:sp>
          <p:nvSpPr>
            <p:cNvPr id="420884" name="Line 20"/>
            <p:cNvSpPr>
              <a:spLocks noChangeShapeType="1"/>
            </p:cNvSpPr>
            <p:nvPr/>
          </p:nvSpPr>
          <p:spPr bwMode="auto">
            <a:xfrm>
              <a:off x="816" y="1200"/>
              <a:ext cx="0" cy="183"/>
            </a:xfrm>
            <a:prstGeom prst="line">
              <a:avLst/>
            </a:prstGeom>
            <a:noFill/>
            <a:ln w="12700">
              <a:solidFill>
                <a:schemeClr val="tx1"/>
              </a:solidFill>
              <a:round/>
            </a:ln>
            <a:effectLst/>
          </p:spPr>
          <p:txBody>
            <a:bodyPr/>
            <a:lstStyle/>
            <a:p>
              <a:endParaRPr lang="en-US"/>
            </a:p>
          </p:txBody>
        </p:sp>
        <p:sp>
          <p:nvSpPr>
            <p:cNvPr id="420885" name="Line 21"/>
            <p:cNvSpPr>
              <a:spLocks noChangeShapeType="1"/>
            </p:cNvSpPr>
            <p:nvPr/>
          </p:nvSpPr>
          <p:spPr bwMode="auto">
            <a:xfrm>
              <a:off x="1200" y="1200"/>
              <a:ext cx="0" cy="183"/>
            </a:xfrm>
            <a:prstGeom prst="line">
              <a:avLst/>
            </a:prstGeom>
            <a:noFill/>
            <a:ln w="12700">
              <a:solidFill>
                <a:schemeClr val="tx1"/>
              </a:solidFill>
              <a:round/>
            </a:ln>
            <a:effectLst/>
          </p:spPr>
          <p:txBody>
            <a:bodyPr/>
            <a:lstStyle/>
            <a:p>
              <a:endParaRPr lang="en-US"/>
            </a:p>
          </p:txBody>
        </p:sp>
        <p:sp>
          <p:nvSpPr>
            <p:cNvPr id="420886" name="Line 22"/>
            <p:cNvSpPr>
              <a:spLocks noChangeShapeType="1"/>
            </p:cNvSpPr>
            <p:nvPr/>
          </p:nvSpPr>
          <p:spPr bwMode="auto">
            <a:xfrm>
              <a:off x="1584" y="1200"/>
              <a:ext cx="0" cy="183"/>
            </a:xfrm>
            <a:prstGeom prst="line">
              <a:avLst/>
            </a:prstGeom>
            <a:noFill/>
            <a:ln w="12700">
              <a:solidFill>
                <a:schemeClr val="tx1"/>
              </a:solidFill>
              <a:round/>
            </a:ln>
            <a:effectLst/>
          </p:spPr>
          <p:txBody>
            <a:bodyPr/>
            <a:lstStyle/>
            <a:p>
              <a:endParaRPr lang="en-US"/>
            </a:p>
          </p:txBody>
        </p:sp>
        <p:sp>
          <p:nvSpPr>
            <p:cNvPr id="420887" name="Rectangle 23"/>
            <p:cNvSpPr>
              <a:spLocks noChangeArrowheads="1"/>
            </p:cNvSpPr>
            <p:nvPr/>
          </p:nvSpPr>
          <p:spPr bwMode="auto">
            <a:xfrm>
              <a:off x="192" y="960"/>
              <a:ext cx="2832" cy="252"/>
            </a:xfrm>
            <a:prstGeom prst="rect">
              <a:avLst/>
            </a:prstGeom>
            <a:noFill/>
            <a:ln w="12700">
              <a:noFill/>
              <a:miter lim="800000"/>
            </a:ln>
            <a:effectLst/>
          </p:spPr>
          <p:txBody>
            <a:bodyPr wrap="square">
              <a:spAutoFit/>
            </a:bodyPr>
            <a:lstStyle/>
            <a:p>
              <a:r>
                <a:rPr lang="en-US" sz="2000" dirty="0">
                  <a:solidFill>
                    <a:schemeClr val="tx1"/>
                  </a:solidFill>
                </a:rPr>
                <a:t>2. Base </a:t>
              </a:r>
              <a:r>
                <a:rPr lang="en-US" sz="2000" dirty="0" smtClean="0">
                  <a:solidFill>
                    <a:schemeClr val="tx1"/>
                  </a:solidFill>
                </a:rPr>
                <a:t>(displacement) addressing</a:t>
              </a:r>
              <a:endParaRPr lang="en-US" sz="2000" dirty="0">
                <a:solidFill>
                  <a:schemeClr val="tx1"/>
                </a:solidFill>
              </a:endParaRPr>
            </a:p>
          </p:txBody>
        </p:sp>
        <p:sp>
          <p:nvSpPr>
            <p:cNvPr id="420888" name="Rectangle 24"/>
            <p:cNvSpPr>
              <a:spLocks noChangeArrowheads="1"/>
            </p:cNvSpPr>
            <p:nvPr/>
          </p:nvSpPr>
          <p:spPr bwMode="auto">
            <a:xfrm>
              <a:off x="336" y="1680"/>
              <a:ext cx="2448" cy="192"/>
            </a:xfrm>
            <a:prstGeom prst="rect">
              <a:avLst/>
            </a:prstGeom>
            <a:noFill/>
            <a:ln w="12700">
              <a:solidFill>
                <a:schemeClr val="tx1"/>
              </a:solidFill>
              <a:miter lim="800000"/>
            </a:ln>
            <a:effectLst/>
          </p:spPr>
          <p:txBody>
            <a:bodyPr wrap="none" anchor="ctr"/>
            <a:lstStyle/>
            <a:p>
              <a:endParaRPr lang="en-US"/>
            </a:p>
          </p:txBody>
        </p:sp>
        <p:sp>
          <p:nvSpPr>
            <p:cNvPr id="420889" name="Text Box 25"/>
            <p:cNvSpPr txBox="1">
              <a:spLocks noChangeArrowheads="1"/>
            </p:cNvSpPr>
            <p:nvPr/>
          </p:nvSpPr>
          <p:spPr bwMode="auto">
            <a:xfrm>
              <a:off x="1008" y="1680"/>
              <a:ext cx="948" cy="231"/>
            </a:xfrm>
            <a:prstGeom prst="rect">
              <a:avLst/>
            </a:prstGeom>
            <a:noFill/>
            <a:ln w="12700">
              <a:noFill/>
              <a:miter lim="800000"/>
            </a:ln>
            <a:effectLst/>
          </p:spPr>
          <p:txBody>
            <a:bodyPr wrap="none">
              <a:spAutoFit/>
            </a:bodyPr>
            <a:lstStyle/>
            <a:p>
              <a:r>
                <a:rPr lang="en-US">
                  <a:solidFill>
                    <a:schemeClr val="tx1"/>
                  </a:solidFill>
                </a:rPr>
                <a:t>base register</a:t>
              </a:r>
              <a:endParaRPr lang="en-US">
                <a:solidFill>
                  <a:schemeClr val="tx1"/>
                </a:solidFill>
              </a:endParaRPr>
            </a:p>
          </p:txBody>
        </p:sp>
        <p:grpSp>
          <p:nvGrpSpPr>
            <p:cNvPr id="4" name="Group 26"/>
            <p:cNvGrpSpPr/>
            <p:nvPr/>
          </p:nvGrpSpPr>
          <p:grpSpPr bwMode="auto">
            <a:xfrm>
              <a:off x="2880" y="1392"/>
              <a:ext cx="192" cy="336"/>
              <a:chOff x="1392" y="2880"/>
              <a:chExt cx="288" cy="480"/>
            </a:xfrm>
          </p:grpSpPr>
          <p:sp>
            <p:nvSpPr>
              <p:cNvPr id="420891" name="Line 27"/>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420892" name="Line 28"/>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420893" name="Line 29"/>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420894" name="Line 30"/>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420895" name="Line 31"/>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420896" name="Line 32"/>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420897" name="Line 33"/>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420898" name="Line 34"/>
            <p:cNvSpPr>
              <a:spLocks noChangeShapeType="1"/>
            </p:cNvSpPr>
            <p:nvPr/>
          </p:nvSpPr>
          <p:spPr bwMode="auto">
            <a:xfrm>
              <a:off x="2160" y="1392"/>
              <a:ext cx="0" cy="48"/>
            </a:xfrm>
            <a:prstGeom prst="line">
              <a:avLst/>
            </a:prstGeom>
            <a:noFill/>
            <a:ln w="12700">
              <a:solidFill>
                <a:schemeClr val="tx1"/>
              </a:solidFill>
              <a:round/>
            </a:ln>
            <a:effectLst/>
          </p:spPr>
          <p:txBody>
            <a:bodyPr/>
            <a:lstStyle/>
            <a:p>
              <a:endParaRPr lang="en-US"/>
            </a:p>
          </p:txBody>
        </p:sp>
        <p:sp>
          <p:nvSpPr>
            <p:cNvPr id="420899" name="Line 35"/>
            <p:cNvSpPr>
              <a:spLocks noChangeShapeType="1"/>
            </p:cNvSpPr>
            <p:nvPr/>
          </p:nvSpPr>
          <p:spPr bwMode="auto">
            <a:xfrm>
              <a:off x="2160" y="1440"/>
              <a:ext cx="720" cy="0"/>
            </a:xfrm>
            <a:prstGeom prst="line">
              <a:avLst/>
            </a:prstGeom>
            <a:noFill/>
            <a:ln w="12700">
              <a:solidFill>
                <a:schemeClr val="tx1"/>
              </a:solidFill>
              <a:round/>
              <a:tailEnd type="triangle" w="med" len="med"/>
            </a:ln>
            <a:effectLst/>
          </p:spPr>
          <p:txBody>
            <a:bodyPr/>
            <a:lstStyle/>
            <a:p>
              <a:endParaRPr lang="en-US"/>
            </a:p>
          </p:txBody>
        </p:sp>
        <p:sp>
          <p:nvSpPr>
            <p:cNvPr id="420900" name="Line 36"/>
            <p:cNvSpPr>
              <a:spLocks noChangeShapeType="1"/>
            </p:cNvSpPr>
            <p:nvPr/>
          </p:nvSpPr>
          <p:spPr bwMode="auto">
            <a:xfrm>
              <a:off x="1584" y="1632"/>
              <a:ext cx="1296" cy="0"/>
            </a:xfrm>
            <a:prstGeom prst="line">
              <a:avLst/>
            </a:prstGeom>
            <a:noFill/>
            <a:ln w="12700">
              <a:solidFill>
                <a:schemeClr val="tx1"/>
              </a:solidFill>
              <a:round/>
              <a:tailEnd type="triangle" w="med" len="med"/>
            </a:ln>
            <a:effectLst/>
          </p:spPr>
          <p:txBody>
            <a:bodyPr/>
            <a:lstStyle/>
            <a:p>
              <a:endParaRPr lang="en-US"/>
            </a:p>
          </p:txBody>
        </p:sp>
        <p:sp>
          <p:nvSpPr>
            <p:cNvPr id="420901" name="Line 37"/>
            <p:cNvSpPr>
              <a:spLocks noChangeShapeType="1"/>
            </p:cNvSpPr>
            <p:nvPr/>
          </p:nvSpPr>
          <p:spPr bwMode="auto">
            <a:xfrm>
              <a:off x="1584" y="1632"/>
              <a:ext cx="0" cy="48"/>
            </a:xfrm>
            <a:prstGeom prst="line">
              <a:avLst/>
            </a:prstGeom>
            <a:noFill/>
            <a:ln w="12700">
              <a:solidFill>
                <a:schemeClr val="tx1"/>
              </a:solidFill>
              <a:round/>
            </a:ln>
            <a:effectLst/>
          </p:spPr>
          <p:txBody>
            <a:bodyPr/>
            <a:lstStyle/>
            <a:p>
              <a:endParaRPr lang="en-US"/>
            </a:p>
          </p:txBody>
        </p:sp>
        <p:sp>
          <p:nvSpPr>
            <p:cNvPr id="420902" name="Rectangle 38"/>
            <p:cNvSpPr>
              <a:spLocks noChangeArrowheads="1"/>
            </p:cNvSpPr>
            <p:nvPr/>
          </p:nvSpPr>
          <p:spPr bwMode="auto">
            <a:xfrm>
              <a:off x="3168" y="1440"/>
              <a:ext cx="2448" cy="192"/>
            </a:xfrm>
            <a:prstGeom prst="rect">
              <a:avLst/>
            </a:prstGeom>
            <a:noFill/>
            <a:ln w="12700">
              <a:solidFill>
                <a:schemeClr val="tx1"/>
              </a:solidFill>
              <a:miter lim="800000"/>
            </a:ln>
            <a:effectLst/>
          </p:spPr>
          <p:txBody>
            <a:bodyPr wrap="none" anchor="ctr"/>
            <a:lstStyle/>
            <a:p>
              <a:endParaRPr lang="en-US"/>
            </a:p>
          </p:txBody>
        </p:sp>
        <p:sp>
          <p:nvSpPr>
            <p:cNvPr id="420903" name="Rectangle 39"/>
            <p:cNvSpPr>
              <a:spLocks noChangeArrowheads="1"/>
            </p:cNvSpPr>
            <p:nvPr/>
          </p:nvSpPr>
          <p:spPr bwMode="auto">
            <a:xfrm>
              <a:off x="3888" y="1200"/>
              <a:ext cx="912" cy="250"/>
            </a:xfrm>
            <a:prstGeom prst="rect">
              <a:avLst/>
            </a:prstGeom>
            <a:noFill/>
            <a:ln w="12700">
              <a:noFill/>
              <a:miter lim="800000"/>
            </a:ln>
            <a:effectLst/>
          </p:spPr>
          <p:txBody>
            <a:bodyPr>
              <a:spAutoFit/>
            </a:bodyPr>
            <a:lstStyle/>
            <a:p>
              <a:r>
                <a:rPr lang="en-US" sz="2000">
                  <a:solidFill>
                    <a:schemeClr val="tx1"/>
                  </a:solidFill>
                </a:rPr>
                <a:t>Memory</a:t>
              </a:r>
              <a:endParaRPr lang="en-US" sz="2000">
                <a:solidFill>
                  <a:schemeClr val="tx1"/>
                </a:solidFill>
              </a:endParaRPr>
            </a:p>
          </p:txBody>
        </p:sp>
        <p:sp>
          <p:nvSpPr>
            <p:cNvPr id="420904" name="Text Box 40"/>
            <p:cNvSpPr txBox="1">
              <a:spLocks noChangeArrowheads="1"/>
            </p:cNvSpPr>
            <p:nvPr/>
          </p:nvSpPr>
          <p:spPr bwMode="auto">
            <a:xfrm>
              <a:off x="3552" y="1440"/>
              <a:ext cx="1476" cy="231"/>
            </a:xfrm>
            <a:prstGeom prst="rect">
              <a:avLst/>
            </a:prstGeom>
            <a:noFill/>
            <a:ln w="12700">
              <a:noFill/>
              <a:miter lim="800000"/>
            </a:ln>
            <a:effectLst/>
          </p:spPr>
          <p:txBody>
            <a:bodyPr wrap="none">
              <a:spAutoFit/>
            </a:bodyPr>
            <a:lstStyle/>
            <a:p>
              <a:r>
                <a:rPr lang="en-US">
                  <a:solidFill>
                    <a:schemeClr val="tx1"/>
                  </a:solidFill>
                </a:rPr>
                <a:t>word or byte </a:t>
              </a:r>
              <a:r>
                <a:rPr lang="en-US"/>
                <a:t>operand</a:t>
              </a:r>
              <a:endParaRPr lang="en-US"/>
            </a:p>
          </p:txBody>
        </p:sp>
        <p:sp>
          <p:nvSpPr>
            <p:cNvPr id="420905" name="Line 41"/>
            <p:cNvSpPr>
              <a:spLocks noChangeShapeType="1"/>
            </p:cNvSpPr>
            <p:nvPr/>
          </p:nvSpPr>
          <p:spPr bwMode="auto">
            <a:xfrm>
              <a:off x="3072" y="1584"/>
              <a:ext cx="96" cy="0"/>
            </a:xfrm>
            <a:prstGeom prst="line">
              <a:avLst/>
            </a:prstGeom>
            <a:noFill/>
            <a:ln w="12700">
              <a:solidFill>
                <a:schemeClr val="tx1"/>
              </a:solidFill>
              <a:round/>
              <a:tailEnd type="triangle" w="med" len="med"/>
            </a:ln>
            <a:effectLst/>
          </p:spPr>
          <p:txBody>
            <a:bodyPr/>
            <a:lstStyle/>
            <a:p>
              <a:endParaRPr lang="en-US"/>
            </a:p>
          </p:txBody>
        </p:sp>
      </p:grpSp>
      <p:grpSp>
        <p:nvGrpSpPr>
          <p:cNvPr id="5" name="Group 42"/>
          <p:cNvGrpSpPr/>
          <p:nvPr/>
        </p:nvGrpSpPr>
        <p:grpSpPr bwMode="auto">
          <a:xfrm>
            <a:off x="304800" y="2971800"/>
            <a:ext cx="4114800" cy="747713"/>
            <a:chOff x="192" y="1872"/>
            <a:chExt cx="2592" cy="471"/>
          </a:xfrm>
        </p:grpSpPr>
        <p:sp>
          <p:nvSpPr>
            <p:cNvPr id="420907" name="Rectangle 43"/>
            <p:cNvSpPr>
              <a:spLocks noChangeArrowheads="1"/>
            </p:cNvSpPr>
            <p:nvPr/>
          </p:nvSpPr>
          <p:spPr bwMode="auto">
            <a:xfrm>
              <a:off x="192" y="1872"/>
              <a:ext cx="2208" cy="250"/>
            </a:xfrm>
            <a:prstGeom prst="rect">
              <a:avLst/>
            </a:prstGeom>
            <a:noFill/>
            <a:ln w="12700">
              <a:noFill/>
              <a:miter lim="800000"/>
            </a:ln>
            <a:effectLst/>
          </p:spPr>
          <p:txBody>
            <a:bodyPr>
              <a:spAutoFit/>
            </a:bodyPr>
            <a:lstStyle/>
            <a:p>
              <a:r>
                <a:rPr lang="en-US" sz="2000">
                  <a:solidFill>
                    <a:schemeClr val="tx1"/>
                  </a:solidFill>
                </a:rPr>
                <a:t>3. Immediate addressing</a:t>
              </a:r>
              <a:endParaRPr lang="en-US" sz="2000">
                <a:solidFill>
                  <a:schemeClr val="tx1"/>
                </a:solidFill>
              </a:endParaRPr>
            </a:p>
          </p:txBody>
        </p:sp>
        <p:sp>
          <p:nvSpPr>
            <p:cNvPr id="420908" name="Text Box 44"/>
            <p:cNvSpPr txBox="1">
              <a:spLocks noChangeArrowheads="1"/>
            </p:cNvSpPr>
            <p:nvPr/>
          </p:nvSpPr>
          <p:spPr bwMode="auto">
            <a:xfrm>
              <a:off x="432" y="2112"/>
              <a:ext cx="1892" cy="231"/>
            </a:xfrm>
            <a:prstGeom prst="rect">
              <a:avLst/>
            </a:prstGeom>
            <a:noFill/>
            <a:ln w="12700">
              <a:noFill/>
              <a:miter lim="800000"/>
            </a:ln>
            <a:effectLst/>
          </p:spPr>
          <p:txBody>
            <a:bodyPr wrap="none">
              <a:spAutoFit/>
            </a:bodyPr>
            <a:lstStyle/>
            <a:p>
              <a:r>
                <a:rPr lang="en-US">
                  <a:solidFill>
                    <a:schemeClr val="tx1"/>
                  </a:solidFill>
                </a:rPr>
                <a:t>op         rs      rt       </a:t>
              </a:r>
              <a:r>
                <a:rPr lang="en-US"/>
                <a:t>operand</a:t>
              </a:r>
              <a:endParaRPr lang="en-US"/>
            </a:p>
          </p:txBody>
        </p:sp>
        <p:sp>
          <p:nvSpPr>
            <p:cNvPr id="420909" name="Rectangle 45"/>
            <p:cNvSpPr>
              <a:spLocks noChangeArrowheads="1"/>
            </p:cNvSpPr>
            <p:nvPr/>
          </p:nvSpPr>
          <p:spPr bwMode="auto">
            <a:xfrm>
              <a:off x="336" y="2112"/>
              <a:ext cx="2448" cy="192"/>
            </a:xfrm>
            <a:prstGeom prst="rect">
              <a:avLst/>
            </a:prstGeom>
            <a:noFill/>
            <a:ln w="12700">
              <a:solidFill>
                <a:schemeClr val="tx1"/>
              </a:solidFill>
              <a:miter lim="800000"/>
            </a:ln>
            <a:effectLst/>
          </p:spPr>
          <p:txBody>
            <a:bodyPr wrap="none" anchor="ctr"/>
            <a:lstStyle/>
            <a:p>
              <a:endParaRPr lang="en-US"/>
            </a:p>
          </p:txBody>
        </p:sp>
        <p:sp>
          <p:nvSpPr>
            <p:cNvPr id="420910" name="Line 46"/>
            <p:cNvSpPr>
              <a:spLocks noChangeShapeType="1"/>
            </p:cNvSpPr>
            <p:nvPr/>
          </p:nvSpPr>
          <p:spPr bwMode="auto">
            <a:xfrm>
              <a:off x="816" y="2112"/>
              <a:ext cx="0" cy="183"/>
            </a:xfrm>
            <a:prstGeom prst="line">
              <a:avLst/>
            </a:prstGeom>
            <a:noFill/>
            <a:ln w="12700">
              <a:solidFill>
                <a:schemeClr val="tx1"/>
              </a:solidFill>
              <a:round/>
            </a:ln>
            <a:effectLst/>
          </p:spPr>
          <p:txBody>
            <a:bodyPr/>
            <a:lstStyle/>
            <a:p>
              <a:endParaRPr lang="en-US"/>
            </a:p>
          </p:txBody>
        </p:sp>
        <p:sp>
          <p:nvSpPr>
            <p:cNvPr id="420911" name="Line 47"/>
            <p:cNvSpPr>
              <a:spLocks noChangeShapeType="1"/>
            </p:cNvSpPr>
            <p:nvPr/>
          </p:nvSpPr>
          <p:spPr bwMode="auto">
            <a:xfrm>
              <a:off x="1200" y="2112"/>
              <a:ext cx="0" cy="183"/>
            </a:xfrm>
            <a:prstGeom prst="line">
              <a:avLst/>
            </a:prstGeom>
            <a:noFill/>
            <a:ln w="12700">
              <a:solidFill>
                <a:schemeClr val="tx1"/>
              </a:solidFill>
              <a:round/>
            </a:ln>
            <a:effectLst/>
          </p:spPr>
          <p:txBody>
            <a:bodyPr/>
            <a:lstStyle/>
            <a:p>
              <a:endParaRPr lang="en-US"/>
            </a:p>
          </p:txBody>
        </p:sp>
        <p:sp>
          <p:nvSpPr>
            <p:cNvPr id="420912" name="Line 48"/>
            <p:cNvSpPr>
              <a:spLocks noChangeShapeType="1"/>
            </p:cNvSpPr>
            <p:nvPr/>
          </p:nvSpPr>
          <p:spPr bwMode="auto">
            <a:xfrm>
              <a:off x="1584" y="2112"/>
              <a:ext cx="0" cy="183"/>
            </a:xfrm>
            <a:prstGeom prst="line">
              <a:avLst/>
            </a:prstGeom>
            <a:noFill/>
            <a:ln w="12700">
              <a:solidFill>
                <a:schemeClr val="tx1"/>
              </a:solidFill>
              <a:round/>
            </a:ln>
            <a:effectLst/>
          </p:spPr>
          <p:txBody>
            <a:bodyPr/>
            <a:lstStyle/>
            <a:p>
              <a:endParaRPr lang="en-US"/>
            </a:p>
          </p:txBody>
        </p:sp>
      </p:grpSp>
      <p:grpSp>
        <p:nvGrpSpPr>
          <p:cNvPr id="6" name="Group 49"/>
          <p:cNvGrpSpPr/>
          <p:nvPr/>
        </p:nvGrpSpPr>
        <p:grpSpPr bwMode="auto">
          <a:xfrm>
            <a:off x="304800" y="3657600"/>
            <a:ext cx="8610600" cy="1509713"/>
            <a:chOff x="192" y="2304"/>
            <a:chExt cx="5424" cy="951"/>
          </a:xfrm>
        </p:grpSpPr>
        <p:sp>
          <p:nvSpPr>
            <p:cNvPr id="420914" name="Rectangle 50"/>
            <p:cNvSpPr>
              <a:spLocks noChangeArrowheads="1"/>
            </p:cNvSpPr>
            <p:nvPr/>
          </p:nvSpPr>
          <p:spPr bwMode="auto">
            <a:xfrm>
              <a:off x="192" y="2304"/>
              <a:ext cx="2208" cy="250"/>
            </a:xfrm>
            <a:prstGeom prst="rect">
              <a:avLst/>
            </a:prstGeom>
            <a:noFill/>
            <a:ln w="12700">
              <a:noFill/>
              <a:miter lim="800000"/>
            </a:ln>
            <a:effectLst/>
          </p:spPr>
          <p:txBody>
            <a:bodyPr>
              <a:spAutoFit/>
            </a:bodyPr>
            <a:lstStyle/>
            <a:p>
              <a:r>
                <a:rPr lang="en-US" sz="2000">
                  <a:solidFill>
                    <a:schemeClr val="tx1"/>
                  </a:solidFill>
                </a:rPr>
                <a:t>4. PC-relative addressing</a:t>
              </a:r>
              <a:endParaRPr lang="en-US" sz="2000">
                <a:solidFill>
                  <a:schemeClr val="tx1"/>
                </a:solidFill>
              </a:endParaRPr>
            </a:p>
          </p:txBody>
        </p:sp>
        <p:sp>
          <p:nvSpPr>
            <p:cNvPr id="420915" name="Text Box 51"/>
            <p:cNvSpPr txBox="1">
              <a:spLocks noChangeArrowheads="1"/>
            </p:cNvSpPr>
            <p:nvPr/>
          </p:nvSpPr>
          <p:spPr bwMode="auto">
            <a:xfrm>
              <a:off x="432" y="2544"/>
              <a:ext cx="1916" cy="231"/>
            </a:xfrm>
            <a:prstGeom prst="rect">
              <a:avLst/>
            </a:prstGeom>
            <a:noFill/>
            <a:ln w="12700">
              <a:noFill/>
              <a:miter lim="800000"/>
            </a:ln>
            <a:effectLst/>
          </p:spPr>
          <p:txBody>
            <a:bodyPr wrap="none">
              <a:spAutoFit/>
            </a:bodyPr>
            <a:lstStyle/>
            <a:p>
              <a:r>
                <a:rPr lang="en-US">
                  <a:solidFill>
                    <a:schemeClr val="tx1"/>
                  </a:solidFill>
                </a:rPr>
                <a:t>op         rs       rt           offset</a:t>
              </a:r>
              <a:endParaRPr lang="en-US">
                <a:solidFill>
                  <a:schemeClr val="tx1"/>
                </a:solidFill>
              </a:endParaRPr>
            </a:p>
          </p:txBody>
        </p:sp>
        <p:sp>
          <p:nvSpPr>
            <p:cNvPr id="420916" name="Rectangle 52"/>
            <p:cNvSpPr>
              <a:spLocks noChangeArrowheads="1"/>
            </p:cNvSpPr>
            <p:nvPr/>
          </p:nvSpPr>
          <p:spPr bwMode="auto">
            <a:xfrm>
              <a:off x="336" y="2544"/>
              <a:ext cx="2448" cy="192"/>
            </a:xfrm>
            <a:prstGeom prst="rect">
              <a:avLst/>
            </a:prstGeom>
            <a:noFill/>
            <a:ln w="12700">
              <a:solidFill>
                <a:schemeClr val="tx1"/>
              </a:solidFill>
              <a:miter lim="800000"/>
            </a:ln>
            <a:effectLst/>
          </p:spPr>
          <p:txBody>
            <a:bodyPr wrap="none" anchor="ctr"/>
            <a:lstStyle/>
            <a:p>
              <a:endParaRPr lang="en-US"/>
            </a:p>
          </p:txBody>
        </p:sp>
        <p:sp>
          <p:nvSpPr>
            <p:cNvPr id="420917" name="Line 53"/>
            <p:cNvSpPr>
              <a:spLocks noChangeShapeType="1"/>
            </p:cNvSpPr>
            <p:nvPr/>
          </p:nvSpPr>
          <p:spPr bwMode="auto">
            <a:xfrm>
              <a:off x="816" y="2544"/>
              <a:ext cx="0" cy="183"/>
            </a:xfrm>
            <a:prstGeom prst="line">
              <a:avLst/>
            </a:prstGeom>
            <a:noFill/>
            <a:ln w="12700">
              <a:solidFill>
                <a:schemeClr val="tx1"/>
              </a:solidFill>
              <a:round/>
            </a:ln>
            <a:effectLst/>
          </p:spPr>
          <p:txBody>
            <a:bodyPr/>
            <a:lstStyle/>
            <a:p>
              <a:endParaRPr lang="en-US"/>
            </a:p>
          </p:txBody>
        </p:sp>
        <p:sp>
          <p:nvSpPr>
            <p:cNvPr id="420918" name="Line 54"/>
            <p:cNvSpPr>
              <a:spLocks noChangeShapeType="1"/>
            </p:cNvSpPr>
            <p:nvPr/>
          </p:nvSpPr>
          <p:spPr bwMode="auto">
            <a:xfrm>
              <a:off x="1200" y="2544"/>
              <a:ext cx="0" cy="183"/>
            </a:xfrm>
            <a:prstGeom prst="line">
              <a:avLst/>
            </a:prstGeom>
            <a:noFill/>
            <a:ln w="12700">
              <a:solidFill>
                <a:schemeClr val="tx1"/>
              </a:solidFill>
              <a:round/>
            </a:ln>
            <a:effectLst/>
          </p:spPr>
          <p:txBody>
            <a:bodyPr/>
            <a:lstStyle/>
            <a:p>
              <a:endParaRPr lang="en-US"/>
            </a:p>
          </p:txBody>
        </p:sp>
        <p:sp>
          <p:nvSpPr>
            <p:cNvPr id="420919" name="Line 55"/>
            <p:cNvSpPr>
              <a:spLocks noChangeShapeType="1"/>
            </p:cNvSpPr>
            <p:nvPr/>
          </p:nvSpPr>
          <p:spPr bwMode="auto">
            <a:xfrm>
              <a:off x="1584" y="2544"/>
              <a:ext cx="0" cy="183"/>
            </a:xfrm>
            <a:prstGeom prst="line">
              <a:avLst/>
            </a:prstGeom>
            <a:noFill/>
            <a:ln w="12700">
              <a:solidFill>
                <a:schemeClr val="tx1"/>
              </a:solidFill>
              <a:round/>
            </a:ln>
            <a:effectLst/>
          </p:spPr>
          <p:txBody>
            <a:bodyPr/>
            <a:lstStyle/>
            <a:p>
              <a:endParaRPr lang="en-US"/>
            </a:p>
          </p:txBody>
        </p:sp>
        <p:sp>
          <p:nvSpPr>
            <p:cNvPr id="420920" name="Rectangle 56"/>
            <p:cNvSpPr>
              <a:spLocks noChangeArrowheads="1"/>
            </p:cNvSpPr>
            <p:nvPr/>
          </p:nvSpPr>
          <p:spPr bwMode="auto">
            <a:xfrm>
              <a:off x="336" y="3024"/>
              <a:ext cx="2448" cy="192"/>
            </a:xfrm>
            <a:prstGeom prst="rect">
              <a:avLst/>
            </a:prstGeom>
            <a:noFill/>
            <a:ln w="12700">
              <a:solidFill>
                <a:schemeClr val="tx1"/>
              </a:solidFill>
              <a:miter lim="800000"/>
            </a:ln>
            <a:effectLst/>
          </p:spPr>
          <p:txBody>
            <a:bodyPr wrap="none" anchor="ctr"/>
            <a:lstStyle/>
            <a:p>
              <a:endParaRPr lang="en-US"/>
            </a:p>
          </p:txBody>
        </p:sp>
        <p:sp>
          <p:nvSpPr>
            <p:cNvPr id="420921" name="Text Box 57"/>
            <p:cNvSpPr txBox="1">
              <a:spLocks noChangeArrowheads="1"/>
            </p:cNvSpPr>
            <p:nvPr/>
          </p:nvSpPr>
          <p:spPr bwMode="auto">
            <a:xfrm>
              <a:off x="816" y="3024"/>
              <a:ext cx="1556" cy="231"/>
            </a:xfrm>
            <a:prstGeom prst="rect">
              <a:avLst/>
            </a:prstGeom>
            <a:noFill/>
            <a:ln w="12700">
              <a:noFill/>
              <a:miter lim="800000"/>
            </a:ln>
            <a:effectLst/>
          </p:spPr>
          <p:txBody>
            <a:bodyPr wrap="none">
              <a:spAutoFit/>
            </a:bodyPr>
            <a:lstStyle/>
            <a:p>
              <a:r>
                <a:rPr lang="en-US">
                  <a:solidFill>
                    <a:schemeClr val="tx1"/>
                  </a:solidFill>
                </a:rPr>
                <a:t>Program Counter (PC)</a:t>
              </a:r>
              <a:endParaRPr lang="en-US">
                <a:solidFill>
                  <a:schemeClr val="tx1"/>
                </a:solidFill>
              </a:endParaRPr>
            </a:p>
          </p:txBody>
        </p:sp>
        <p:grpSp>
          <p:nvGrpSpPr>
            <p:cNvPr id="7" name="Group 58"/>
            <p:cNvGrpSpPr/>
            <p:nvPr/>
          </p:nvGrpSpPr>
          <p:grpSpPr bwMode="auto">
            <a:xfrm>
              <a:off x="2880" y="2736"/>
              <a:ext cx="192" cy="336"/>
              <a:chOff x="1392" y="2880"/>
              <a:chExt cx="288" cy="480"/>
            </a:xfrm>
          </p:grpSpPr>
          <p:sp>
            <p:nvSpPr>
              <p:cNvPr id="420923" name="Line 59"/>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420924" name="Line 60"/>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420925" name="Line 61"/>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420926" name="Line 62"/>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420927" name="Line 63"/>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420928" name="Line 64"/>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420929" name="Line 65"/>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420930" name="Line 66"/>
            <p:cNvSpPr>
              <a:spLocks noChangeShapeType="1"/>
            </p:cNvSpPr>
            <p:nvPr/>
          </p:nvSpPr>
          <p:spPr bwMode="auto">
            <a:xfrm>
              <a:off x="2160" y="2736"/>
              <a:ext cx="0" cy="48"/>
            </a:xfrm>
            <a:prstGeom prst="line">
              <a:avLst/>
            </a:prstGeom>
            <a:noFill/>
            <a:ln w="12700">
              <a:solidFill>
                <a:schemeClr val="tx1"/>
              </a:solidFill>
              <a:round/>
            </a:ln>
            <a:effectLst/>
          </p:spPr>
          <p:txBody>
            <a:bodyPr/>
            <a:lstStyle/>
            <a:p>
              <a:endParaRPr lang="en-US"/>
            </a:p>
          </p:txBody>
        </p:sp>
        <p:sp>
          <p:nvSpPr>
            <p:cNvPr id="420931" name="Line 67"/>
            <p:cNvSpPr>
              <a:spLocks noChangeShapeType="1"/>
            </p:cNvSpPr>
            <p:nvPr/>
          </p:nvSpPr>
          <p:spPr bwMode="auto">
            <a:xfrm>
              <a:off x="2160" y="2784"/>
              <a:ext cx="720" cy="0"/>
            </a:xfrm>
            <a:prstGeom prst="line">
              <a:avLst/>
            </a:prstGeom>
            <a:noFill/>
            <a:ln w="12700">
              <a:solidFill>
                <a:schemeClr val="tx1"/>
              </a:solidFill>
              <a:round/>
              <a:tailEnd type="triangle" w="med" len="med"/>
            </a:ln>
            <a:effectLst/>
          </p:spPr>
          <p:txBody>
            <a:bodyPr/>
            <a:lstStyle/>
            <a:p>
              <a:endParaRPr lang="en-US"/>
            </a:p>
          </p:txBody>
        </p:sp>
        <p:sp>
          <p:nvSpPr>
            <p:cNvPr id="420932" name="Line 68"/>
            <p:cNvSpPr>
              <a:spLocks noChangeShapeType="1"/>
            </p:cNvSpPr>
            <p:nvPr/>
          </p:nvSpPr>
          <p:spPr bwMode="auto">
            <a:xfrm>
              <a:off x="1584" y="2976"/>
              <a:ext cx="1296" cy="0"/>
            </a:xfrm>
            <a:prstGeom prst="line">
              <a:avLst/>
            </a:prstGeom>
            <a:noFill/>
            <a:ln w="12700">
              <a:solidFill>
                <a:schemeClr val="tx1"/>
              </a:solidFill>
              <a:round/>
              <a:tailEnd type="triangle" w="med" len="med"/>
            </a:ln>
            <a:effectLst/>
          </p:spPr>
          <p:txBody>
            <a:bodyPr/>
            <a:lstStyle/>
            <a:p>
              <a:endParaRPr lang="en-US"/>
            </a:p>
          </p:txBody>
        </p:sp>
        <p:sp>
          <p:nvSpPr>
            <p:cNvPr id="420933" name="Line 69"/>
            <p:cNvSpPr>
              <a:spLocks noChangeShapeType="1"/>
            </p:cNvSpPr>
            <p:nvPr/>
          </p:nvSpPr>
          <p:spPr bwMode="auto">
            <a:xfrm>
              <a:off x="1584" y="2976"/>
              <a:ext cx="0" cy="48"/>
            </a:xfrm>
            <a:prstGeom prst="line">
              <a:avLst/>
            </a:prstGeom>
            <a:noFill/>
            <a:ln w="12700">
              <a:solidFill>
                <a:schemeClr val="tx1"/>
              </a:solidFill>
              <a:round/>
            </a:ln>
            <a:effectLst/>
          </p:spPr>
          <p:txBody>
            <a:bodyPr/>
            <a:lstStyle/>
            <a:p>
              <a:endParaRPr lang="en-US"/>
            </a:p>
          </p:txBody>
        </p:sp>
        <p:sp>
          <p:nvSpPr>
            <p:cNvPr id="420934" name="Rectangle 70"/>
            <p:cNvSpPr>
              <a:spLocks noChangeArrowheads="1"/>
            </p:cNvSpPr>
            <p:nvPr/>
          </p:nvSpPr>
          <p:spPr bwMode="auto">
            <a:xfrm>
              <a:off x="3168" y="2784"/>
              <a:ext cx="2448" cy="192"/>
            </a:xfrm>
            <a:prstGeom prst="rect">
              <a:avLst/>
            </a:prstGeom>
            <a:noFill/>
            <a:ln w="12700">
              <a:solidFill>
                <a:schemeClr val="tx1"/>
              </a:solidFill>
              <a:miter lim="800000"/>
            </a:ln>
            <a:effectLst/>
          </p:spPr>
          <p:txBody>
            <a:bodyPr wrap="none" anchor="ctr"/>
            <a:lstStyle/>
            <a:p>
              <a:endParaRPr lang="en-US"/>
            </a:p>
          </p:txBody>
        </p:sp>
        <p:sp>
          <p:nvSpPr>
            <p:cNvPr id="420935" name="Rectangle 71"/>
            <p:cNvSpPr>
              <a:spLocks noChangeArrowheads="1"/>
            </p:cNvSpPr>
            <p:nvPr/>
          </p:nvSpPr>
          <p:spPr bwMode="auto">
            <a:xfrm>
              <a:off x="3888" y="2544"/>
              <a:ext cx="912" cy="250"/>
            </a:xfrm>
            <a:prstGeom prst="rect">
              <a:avLst/>
            </a:prstGeom>
            <a:noFill/>
            <a:ln w="12700">
              <a:noFill/>
              <a:miter lim="800000"/>
            </a:ln>
            <a:effectLst/>
          </p:spPr>
          <p:txBody>
            <a:bodyPr>
              <a:spAutoFit/>
            </a:bodyPr>
            <a:lstStyle/>
            <a:p>
              <a:r>
                <a:rPr lang="en-US" sz="2000">
                  <a:solidFill>
                    <a:schemeClr val="tx1"/>
                  </a:solidFill>
                </a:rPr>
                <a:t>Memory</a:t>
              </a:r>
              <a:endParaRPr lang="en-US" sz="2000">
                <a:solidFill>
                  <a:schemeClr val="tx1"/>
                </a:solidFill>
              </a:endParaRPr>
            </a:p>
          </p:txBody>
        </p:sp>
        <p:sp>
          <p:nvSpPr>
            <p:cNvPr id="420936" name="Text Box 72"/>
            <p:cNvSpPr txBox="1">
              <a:spLocks noChangeArrowheads="1"/>
            </p:cNvSpPr>
            <p:nvPr/>
          </p:nvSpPr>
          <p:spPr bwMode="auto">
            <a:xfrm>
              <a:off x="3312" y="2784"/>
              <a:ext cx="1988" cy="231"/>
            </a:xfrm>
            <a:prstGeom prst="rect">
              <a:avLst/>
            </a:prstGeom>
            <a:noFill/>
            <a:ln w="12700">
              <a:noFill/>
              <a:miter lim="800000"/>
            </a:ln>
            <a:effectLst/>
          </p:spPr>
          <p:txBody>
            <a:bodyPr wrap="none">
              <a:spAutoFit/>
            </a:bodyPr>
            <a:lstStyle/>
            <a:p>
              <a:r>
                <a:rPr lang="en-US">
                  <a:solidFill>
                    <a:schemeClr val="tx1"/>
                  </a:solidFill>
                </a:rPr>
                <a:t>branch destination </a:t>
              </a:r>
              <a:r>
                <a:rPr lang="en-US"/>
                <a:t>instruction</a:t>
              </a:r>
              <a:endParaRPr lang="en-US"/>
            </a:p>
          </p:txBody>
        </p:sp>
        <p:sp>
          <p:nvSpPr>
            <p:cNvPr id="420937" name="Line 73"/>
            <p:cNvSpPr>
              <a:spLocks noChangeShapeType="1"/>
            </p:cNvSpPr>
            <p:nvPr/>
          </p:nvSpPr>
          <p:spPr bwMode="auto">
            <a:xfrm>
              <a:off x="3072" y="2928"/>
              <a:ext cx="96" cy="0"/>
            </a:xfrm>
            <a:prstGeom prst="line">
              <a:avLst/>
            </a:prstGeom>
            <a:noFill/>
            <a:ln w="12700">
              <a:solidFill>
                <a:schemeClr val="tx1"/>
              </a:solidFill>
              <a:round/>
              <a:tailEnd type="triangle" w="med" len="med"/>
            </a:ln>
            <a:effectLst/>
          </p:spPr>
          <p:txBody>
            <a:bodyPr/>
            <a:lstStyle/>
            <a:p>
              <a:endParaRPr lang="en-US"/>
            </a:p>
          </p:txBody>
        </p:sp>
      </p:grpSp>
      <p:grpSp>
        <p:nvGrpSpPr>
          <p:cNvPr id="8" name="Group 74"/>
          <p:cNvGrpSpPr/>
          <p:nvPr/>
        </p:nvGrpSpPr>
        <p:grpSpPr bwMode="auto">
          <a:xfrm>
            <a:off x="304800" y="5105400"/>
            <a:ext cx="8610600" cy="1433513"/>
            <a:chOff x="192" y="3216"/>
            <a:chExt cx="5424" cy="903"/>
          </a:xfrm>
        </p:grpSpPr>
        <p:sp>
          <p:nvSpPr>
            <p:cNvPr id="420939" name="Rectangle 75"/>
            <p:cNvSpPr>
              <a:spLocks noChangeArrowheads="1"/>
            </p:cNvSpPr>
            <p:nvPr/>
          </p:nvSpPr>
          <p:spPr bwMode="auto">
            <a:xfrm>
              <a:off x="192" y="3216"/>
              <a:ext cx="2208" cy="250"/>
            </a:xfrm>
            <a:prstGeom prst="rect">
              <a:avLst/>
            </a:prstGeom>
            <a:noFill/>
            <a:ln w="12700">
              <a:noFill/>
              <a:miter lim="800000"/>
            </a:ln>
            <a:effectLst/>
          </p:spPr>
          <p:txBody>
            <a:bodyPr>
              <a:spAutoFit/>
            </a:bodyPr>
            <a:lstStyle/>
            <a:p>
              <a:r>
                <a:rPr lang="en-US" sz="2000">
                  <a:solidFill>
                    <a:schemeClr val="tx1"/>
                  </a:solidFill>
                </a:rPr>
                <a:t>5. Pseudo-direct addressing</a:t>
              </a:r>
              <a:endParaRPr lang="en-US" sz="2000">
                <a:solidFill>
                  <a:schemeClr val="tx1"/>
                </a:solidFill>
              </a:endParaRPr>
            </a:p>
          </p:txBody>
        </p:sp>
        <p:sp>
          <p:nvSpPr>
            <p:cNvPr id="420940" name="Text Box 76"/>
            <p:cNvSpPr txBox="1">
              <a:spLocks noChangeArrowheads="1"/>
            </p:cNvSpPr>
            <p:nvPr/>
          </p:nvSpPr>
          <p:spPr bwMode="auto">
            <a:xfrm>
              <a:off x="432" y="3456"/>
              <a:ext cx="1740" cy="231"/>
            </a:xfrm>
            <a:prstGeom prst="rect">
              <a:avLst/>
            </a:prstGeom>
            <a:noFill/>
            <a:ln w="12700">
              <a:noFill/>
              <a:miter lim="800000"/>
            </a:ln>
            <a:effectLst/>
          </p:spPr>
          <p:txBody>
            <a:bodyPr wrap="none">
              <a:spAutoFit/>
            </a:bodyPr>
            <a:lstStyle/>
            <a:p>
              <a:r>
                <a:rPr lang="en-US">
                  <a:solidFill>
                    <a:schemeClr val="tx1"/>
                  </a:solidFill>
                </a:rPr>
                <a:t>op               jump address</a:t>
              </a:r>
              <a:endParaRPr lang="en-US">
                <a:solidFill>
                  <a:schemeClr val="tx1"/>
                </a:solidFill>
              </a:endParaRPr>
            </a:p>
          </p:txBody>
        </p:sp>
        <p:sp>
          <p:nvSpPr>
            <p:cNvPr id="420941" name="Rectangle 77"/>
            <p:cNvSpPr>
              <a:spLocks noChangeArrowheads="1"/>
            </p:cNvSpPr>
            <p:nvPr/>
          </p:nvSpPr>
          <p:spPr bwMode="auto">
            <a:xfrm>
              <a:off x="336" y="3456"/>
              <a:ext cx="2448" cy="192"/>
            </a:xfrm>
            <a:prstGeom prst="rect">
              <a:avLst/>
            </a:prstGeom>
            <a:noFill/>
            <a:ln w="12700">
              <a:solidFill>
                <a:schemeClr val="tx1"/>
              </a:solidFill>
              <a:miter lim="800000"/>
            </a:ln>
            <a:effectLst/>
          </p:spPr>
          <p:txBody>
            <a:bodyPr wrap="none" anchor="ctr"/>
            <a:lstStyle/>
            <a:p>
              <a:endParaRPr lang="en-US"/>
            </a:p>
          </p:txBody>
        </p:sp>
        <p:sp>
          <p:nvSpPr>
            <p:cNvPr id="420942" name="Line 78"/>
            <p:cNvSpPr>
              <a:spLocks noChangeShapeType="1"/>
            </p:cNvSpPr>
            <p:nvPr/>
          </p:nvSpPr>
          <p:spPr bwMode="auto">
            <a:xfrm>
              <a:off x="816" y="3456"/>
              <a:ext cx="0" cy="183"/>
            </a:xfrm>
            <a:prstGeom prst="line">
              <a:avLst/>
            </a:prstGeom>
            <a:noFill/>
            <a:ln w="12700">
              <a:solidFill>
                <a:schemeClr val="tx1"/>
              </a:solidFill>
              <a:round/>
            </a:ln>
            <a:effectLst/>
          </p:spPr>
          <p:txBody>
            <a:bodyPr/>
            <a:lstStyle/>
            <a:p>
              <a:endParaRPr lang="en-US"/>
            </a:p>
          </p:txBody>
        </p:sp>
        <p:sp>
          <p:nvSpPr>
            <p:cNvPr id="420943" name="Rectangle 79"/>
            <p:cNvSpPr>
              <a:spLocks noChangeArrowheads="1"/>
            </p:cNvSpPr>
            <p:nvPr/>
          </p:nvSpPr>
          <p:spPr bwMode="auto">
            <a:xfrm>
              <a:off x="336" y="3888"/>
              <a:ext cx="2448" cy="192"/>
            </a:xfrm>
            <a:prstGeom prst="rect">
              <a:avLst/>
            </a:prstGeom>
            <a:noFill/>
            <a:ln w="12700">
              <a:solidFill>
                <a:schemeClr val="tx1"/>
              </a:solidFill>
              <a:miter lim="800000"/>
            </a:ln>
            <a:effectLst/>
          </p:spPr>
          <p:txBody>
            <a:bodyPr wrap="none" anchor="ctr"/>
            <a:lstStyle/>
            <a:p>
              <a:endParaRPr lang="en-US"/>
            </a:p>
          </p:txBody>
        </p:sp>
        <p:sp>
          <p:nvSpPr>
            <p:cNvPr id="420944" name="Text Box 80"/>
            <p:cNvSpPr txBox="1">
              <a:spLocks noChangeArrowheads="1"/>
            </p:cNvSpPr>
            <p:nvPr/>
          </p:nvSpPr>
          <p:spPr bwMode="auto">
            <a:xfrm>
              <a:off x="816" y="3888"/>
              <a:ext cx="1556" cy="231"/>
            </a:xfrm>
            <a:prstGeom prst="rect">
              <a:avLst/>
            </a:prstGeom>
            <a:noFill/>
            <a:ln w="12700">
              <a:noFill/>
              <a:miter lim="800000"/>
            </a:ln>
            <a:effectLst/>
          </p:spPr>
          <p:txBody>
            <a:bodyPr wrap="none">
              <a:spAutoFit/>
            </a:bodyPr>
            <a:lstStyle/>
            <a:p>
              <a:r>
                <a:rPr lang="en-US">
                  <a:solidFill>
                    <a:schemeClr val="tx1"/>
                  </a:solidFill>
                </a:rPr>
                <a:t>Program Counter (PC)</a:t>
              </a:r>
              <a:endParaRPr lang="en-US">
                <a:solidFill>
                  <a:schemeClr val="tx1"/>
                </a:solidFill>
              </a:endParaRPr>
            </a:p>
          </p:txBody>
        </p:sp>
        <p:sp>
          <p:nvSpPr>
            <p:cNvPr id="420945" name="Line 81"/>
            <p:cNvSpPr>
              <a:spLocks noChangeShapeType="1"/>
            </p:cNvSpPr>
            <p:nvPr/>
          </p:nvSpPr>
          <p:spPr bwMode="auto">
            <a:xfrm>
              <a:off x="1632" y="3648"/>
              <a:ext cx="0" cy="48"/>
            </a:xfrm>
            <a:prstGeom prst="line">
              <a:avLst/>
            </a:prstGeom>
            <a:noFill/>
            <a:ln w="12700">
              <a:solidFill>
                <a:schemeClr val="tx1"/>
              </a:solidFill>
              <a:round/>
            </a:ln>
            <a:effectLst/>
          </p:spPr>
          <p:txBody>
            <a:bodyPr/>
            <a:lstStyle/>
            <a:p>
              <a:endParaRPr lang="en-US"/>
            </a:p>
          </p:txBody>
        </p:sp>
        <p:sp>
          <p:nvSpPr>
            <p:cNvPr id="420946" name="Line 82"/>
            <p:cNvSpPr>
              <a:spLocks noChangeShapeType="1"/>
            </p:cNvSpPr>
            <p:nvPr/>
          </p:nvSpPr>
          <p:spPr bwMode="auto">
            <a:xfrm>
              <a:off x="1632" y="3696"/>
              <a:ext cx="1248" cy="0"/>
            </a:xfrm>
            <a:prstGeom prst="line">
              <a:avLst/>
            </a:prstGeom>
            <a:noFill/>
            <a:ln w="12700">
              <a:solidFill>
                <a:schemeClr val="tx1"/>
              </a:solidFill>
              <a:round/>
              <a:tailEnd type="triangle" w="med" len="med"/>
            </a:ln>
            <a:effectLst/>
          </p:spPr>
          <p:txBody>
            <a:bodyPr/>
            <a:lstStyle/>
            <a:p>
              <a:endParaRPr lang="en-US"/>
            </a:p>
          </p:txBody>
        </p:sp>
        <p:sp>
          <p:nvSpPr>
            <p:cNvPr id="420947" name="Line 83"/>
            <p:cNvSpPr>
              <a:spLocks noChangeShapeType="1"/>
            </p:cNvSpPr>
            <p:nvPr/>
          </p:nvSpPr>
          <p:spPr bwMode="auto">
            <a:xfrm>
              <a:off x="480" y="3840"/>
              <a:ext cx="2400" cy="0"/>
            </a:xfrm>
            <a:prstGeom prst="line">
              <a:avLst/>
            </a:prstGeom>
            <a:noFill/>
            <a:ln w="12700">
              <a:solidFill>
                <a:schemeClr val="tx1"/>
              </a:solidFill>
              <a:round/>
              <a:tailEnd type="triangle" w="med" len="med"/>
            </a:ln>
            <a:effectLst/>
          </p:spPr>
          <p:txBody>
            <a:bodyPr/>
            <a:lstStyle/>
            <a:p>
              <a:endParaRPr lang="en-US"/>
            </a:p>
          </p:txBody>
        </p:sp>
        <p:sp>
          <p:nvSpPr>
            <p:cNvPr id="420948" name="Line 84"/>
            <p:cNvSpPr>
              <a:spLocks noChangeShapeType="1"/>
            </p:cNvSpPr>
            <p:nvPr/>
          </p:nvSpPr>
          <p:spPr bwMode="auto">
            <a:xfrm>
              <a:off x="480" y="3840"/>
              <a:ext cx="0" cy="48"/>
            </a:xfrm>
            <a:prstGeom prst="line">
              <a:avLst/>
            </a:prstGeom>
            <a:noFill/>
            <a:ln w="12700">
              <a:solidFill>
                <a:schemeClr val="tx1"/>
              </a:solidFill>
              <a:round/>
            </a:ln>
            <a:effectLst/>
          </p:spPr>
          <p:txBody>
            <a:bodyPr/>
            <a:lstStyle/>
            <a:p>
              <a:endParaRPr lang="en-US"/>
            </a:p>
          </p:txBody>
        </p:sp>
        <p:sp>
          <p:nvSpPr>
            <p:cNvPr id="420949" name="Rectangle 85"/>
            <p:cNvSpPr>
              <a:spLocks noChangeArrowheads="1"/>
            </p:cNvSpPr>
            <p:nvPr/>
          </p:nvSpPr>
          <p:spPr bwMode="auto">
            <a:xfrm>
              <a:off x="3168" y="3648"/>
              <a:ext cx="2448" cy="192"/>
            </a:xfrm>
            <a:prstGeom prst="rect">
              <a:avLst/>
            </a:prstGeom>
            <a:noFill/>
            <a:ln w="12700">
              <a:solidFill>
                <a:schemeClr val="tx1"/>
              </a:solidFill>
              <a:miter lim="800000"/>
            </a:ln>
            <a:effectLst/>
          </p:spPr>
          <p:txBody>
            <a:bodyPr wrap="none" anchor="ctr"/>
            <a:lstStyle/>
            <a:p>
              <a:endParaRPr lang="en-US"/>
            </a:p>
          </p:txBody>
        </p:sp>
        <p:sp>
          <p:nvSpPr>
            <p:cNvPr id="420950" name="Rectangle 86"/>
            <p:cNvSpPr>
              <a:spLocks noChangeArrowheads="1"/>
            </p:cNvSpPr>
            <p:nvPr/>
          </p:nvSpPr>
          <p:spPr bwMode="auto">
            <a:xfrm>
              <a:off x="3888" y="3408"/>
              <a:ext cx="912" cy="250"/>
            </a:xfrm>
            <a:prstGeom prst="rect">
              <a:avLst/>
            </a:prstGeom>
            <a:noFill/>
            <a:ln w="12700">
              <a:noFill/>
              <a:miter lim="800000"/>
            </a:ln>
            <a:effectLst/>
          </p:spPr>
          <p:txBody>
            <a:bodyPr>
              <a:spAutoFit/>
            </a:bodyPr>
            <a:lstStyle/>
            <a:p>
              <a:r>
                <a:rPr lang="en-US" sz="2000">
                  <a:solidFill>
                    <a:schemeClr val="tx1"/>
                  </a:solidFill>
                </a:rPr>
                <a:t>Memory</a:t>
              </a:r>
              <a:endParaRPr lang="en-US" sz="2000">
                <a:solidFill>
                  <a:schemeClr val="tx1"/>
                </a:solidFill>
              </a:endParaRPr>
            </a:p>
          </p:txBody>
        </p:sp>
        <p:sp>
          <p:nvSpPr>
            <p:cNvPr id="420951" name="Text Box 87"/>
            <p:cNvSpPr txBox="1">
              <a:spLocks noChangeArrowheads="1"/>
            </p:cNvSpPr>
            <p:nvPr/>
          </p:nvSpPr>
          <p:spPr bwMode="auto">
            <a:xfrm>
              <a:off x="3456" y="3648"/>
              <a:ext cx="1860" cy="231"/>
            </a:xfrm>
            <a:prstGeom prst="rect">
              <a:avLst/>
            </a:prstGeom>
            <a:noFill/>
            <a:ln w="12700">
              <a:noFill/>
              <a:miter lim="800000"/>
            </a:ln>
            <a:effectLst/>
          </p:spPr>
          <p:txBody>
            <a:bodyPr wrap="none">
              <a:spAutoFit/>
            </a:bodyPr>
            <a:lstStyle/>
            <a:p>
              <a:r>
                <a:rPr lang="en-US">
                  <a:solidFill>
                    <a:schemeClr val="tx1"/>
                  </a:solidFill>
                </a:rPr>
                <a:t>jump destination </a:t>
              </a:r>
              <a:r>
                <a:rPr lang="en-US"/>
                <a:t>instruction</a:t>
              </a:r>
              <a:endParaRPr lang="en-US"/>
            </a:p>
          </p:txBody>
        </p:sp>
        <p:sp>
          <p:nvSpPr>
            <p:cNvPr id="420952" name="Line 88"/>
            <p:cNvSpPr>
              <a:spLocks noChangeShapeType="1"/>
            </p:cNvSpPr>
            <p:nvPr/>
          </p:nvSpPr>
          <p:spPr bwMode="auto">
            <a:xfrm>
              <a:off x="3072" y="3792"/>
              <a:ext cx="96" cy="0"/>
            </a:xfrm>
            <a:prstGeom prst="line">
              <a:avLst/>
            </a:prstGeom>
            <a:noFill/>
            <a:ln w="12700">
              <a:solidFill>
                <a:schemeClr val="tx1"/>
              </a:solidFill>
              <a:round/>
              <a:tailEnd type="triangle" w="med" len="med"/>
            </a:ln>
            <a:effectLst/>
          </p:spPr>
          <p:txBody>
            <a:bodyPr/>
            <a:lstStyle/>
            <a:p>
              <a:endParaRPr lang="en-US"/>
            </a:p>
          </p:txBody>
        </p:sp>
        <p:sp>
          <p:nvSpPr>
            <p:cNvPr id="420953" name="Line 89"/>
            <p:cNvSpPr>
              <a:spLocks noChangeShapeType="1"/>
            </p:cNvSpPr>
            <p:nvPr/>
          </p:nvSpPr>
          <p:spPr bwMode="auto">
            <a:xfrm>
              <a:off x="672" y="3888"/>
              <a:ext cx="0" cy="183"/>
            </a:xfrm>
            <a:prstGeom prst="line">
              <a:avLst/>
            </a:prstGeom>
            <a:noFill/>
            <a:ln w="12700">
              <a:solidFill>
                <a:schemeClr val="tx1"/>
              </a:solidFill>
              <a:round/>
            </a:ln>
            <a:effectLst/>
          </p:spPr>
          <p:txBody>
            <a:bodyPr/>
            <a:lstStyle/>
            <a:p>
              <a:endParaRPr lang="en-US"/>
            </a:p>
          </p:txBody>
        </p:sp>
        <p:sp>
          <p:nvSpPr>
            <p:cNvPr id="420954" name="Oval 90"/>
            <p:cNvSpPr>
              <a:spLocks noChangeArrowheads="1"/>
            </p:cNvSpPr>
            <p:nvPr/>
          </p:nvSpPr>
          <p:spPr bwMode="auto">
            <a:xfrm>
              <a:off x="2880" y="3600"/>
              <a:ext cx="192" cy="384"/>
            </a:xfrm>
            <a:prstGeom prst="ellipse">
              <a:avLst/>
            </a:prstGeom>
            <a:noFill/>
            <a:ln w="12700">
              <a:solidFill>
                <a:schemeClr val="tx1"/>
              </a:solidFill>
              <a:round/>
            </a:ln>
            <a:effectLst/>
          </p:spPr>
          <p:txBody>
            <a:bodyPr wrap="none" anchor="ctr"/>
            <a:lstStyle/>
            <a:p>
              <a:endParaRPr lang="en-US"/>
            </a:p>
          </p:txBody>
        </p:sp>
        <p:sp>
          <p:nvSpPr>
            <p:cNvPr id="420955" name="Text Box 91"/>
            <p:cNvSpPr txBox="1">
              <a:spLocks noChangeArrowheads="1"/>
            </p:cNvSpPr>
            <p:nvPr/>
          </p:nvSpPr>
          <p:spPr bwMode="auto">
            <a:xfrm>
              <a:off x="2880" y="3648"/>
              <a:ext cx="190" cy="231"/>
            </a:xfrm>
            <a:prstGeom prst="rect">
              <a:avLst/>
            </a:prstGeom>
            <a:noFill/>
            <a:ln w="12700">
              <a:noFill/>
              <a:miter lim="800000"/>
            </a:ln>
            <a:effectLst/>
          </p:spPr>
          <p:txBody>
            <a:bodyPr>
              <a:spAutoFit/>
            </a:bodyPr>
            <a:lstStyle/>
            <a:p>
              <a:r>
                <a:rPr lang="en-US">
                  <a:solidFill>
                    <a:schemeClr val="tx1"/>
                  </a:solidFill>
                </a:rPr>
                <a:t>||</a:t>
              </a:r>
              <a:endParaRPr lang="en-US">
                <a:solidFill>
                  <a:schemeClr val="tx1"/>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ChangeArrowheads="1"/>
          </p:cNvSpPr>
          <p:nvPr/>
        </p:nvSpPr>
        <p:spPr bwMode="auto">
          <a:xfrm>
            <a:off x="225425" y="312738"/>
            <a:ext cx="852488" cy="477837"/>
          </a:xfrm>
          <a:prstGeom prst="rect">
            <a:avLst/>
          </a:prstGeom>
          <a:noFill/>
          <a:ln w="12700">
            <a:noFill/>
            <a:miter lim="800000"/>
          </a:ln>
          <a:effectLst/>
        </p:spPr>
        <p:txBody>
          <a:bodyPr wrap="none" anchor="ctr"/>
          <a:lstStyle/>
          <a:p>
            <a:endParaRPr lang="en-US"/>
          </a:p>
        </p:txBody>
      </p:sp>
      <p:sp>
        <p:nvSpPr>
          <p:cNvPr id="809987" name="Rectangle 3"/>
          <p:cNvSpPr>
            <a:spLocks noGrp="1" noChangeArrowheads="1"/>
          </p:cNvSpPr>
          <p:nvPr>
            <p:ph type="body" idx="1"/>
          </p:nvPr>
        </p:nvSpPr>
        <p:spPr>
          <a:xfrm>
            <a:off x="457200" y="762000"/>
            <a:ext cx="8153400" cy="3505200"/>
          </a:xfrm>
          <a:noFill/>
        </p:spPr>
        <p:txBody>
          <a:bodyPr lIns="90488" tIns="44450" rIns="90488" bIns="44450"/>
          <a:lstStyle/>
          <a:p>
            <a:pPr marL="342900" indent="-342900">
              <a:lnSpc>
                <a:spcPct val="80000"/>
              </a:lnSpc>
            </a:pPr>
            <a:r>
              <a:rPr lang="en-US"/>
              <a:t>32-bit signed numbers (2’s complement):</a:t>
            </a:r>
            <a:br>
              <a:rPr lang="en-US"/>
            </a:br>
            <a:br>
              <a:rPr lang="en-US" sz="2000"/>
            </a:br>
            <a:r>
              <a:rPr lang="en-US" sz="1600">
                <a:latin typeface="Courier New" panose="02070309020205020404" pitchFamily="49" charset="0"/>
              </a:rPr>
              <a:t>0000 0000 0000 0000 0000 0000 0000 0000</a:t>
            </a:r>
            <a:r>
              <a:rPr lang="en-US" sz="1600" baseline="-25000">
                <a:latin typeface="Courier New" panose="02070309020205020404" pitchFamily="49" charset="0"/>
              </a:rPr>
              <a:t>two</a:t>
            </a:r>
            <a:r>
              <a:rPr lang="en-US" sz="1600">
                <a:latin typeface="Courier New" panose="02070309020205020404" pitchFamily="49" charset="0"/>
              </a:rPr>
              <a:t> = 0</a:t>
            </a:r>
            <a:r>
              <a:rPr lang="en-US" sz="1600" baseline="-25000">
                <a:latin typeface="Courier New" panose="02070309020205020404" pitchFamily="49" charset="0"/>
              </a:rPr>
              <a:t>ten</a:t>
            </a:r>
            <a:br>
              <a:rPr lang="en-US" sz="1600" baseline="-25000">
                <a:latin typeface="Courier New" panose="02070309020205020404" pitchFamily="49" charset="0"/>
              </a:rPr>
            </a:br>
            <a:r>
              <a:rPr lang="en-US" sz="1600">
                <a:latin typeface="Courier New" panose="02070309020205020404" pitchFamily="49" charset="0"/>
              </a:rPr>
              <a:t>0000 0000 0000 0000 0000 0000 0000 0001</a:t>
            </a:r>
            <a:r>
              <a:rPr lang="en-US" sz="1600" baseline="-25000">
                <a:latin typeface="Courier New" panose="02070309020205020404" pitchFamily="49" charset="0"/>
              </a:rPr>
              <a:t>two</a:t>
            </a:r>
            <a:r>
              <a:rPr lang="en-US" sz="1600">
                <a:latin typeface="Courier New" panose="02070309020205020404" pitchFamily="49" charset="0"/>
              </a:rPr>
              <a:t> = + 1</a:t>
            </a:r>
            <a:r>
              <a:rPr lang="en-US" sz="1600" baseline="-25000">
                <a:latin typeface="Courier New" panose="02070309020205020404" pitchFamily="49" charset="0"/>
              </a:rPr>
              <a:t>ten</a:t>
            </a:r>
            <a:br>
              <a:rPr lang="en-US" sz="1600" baseline="-25000">
                <a:latin typeface="Courier New" panose="02070309020205020404" pitchFamily="49" charset="0"/>
              </a:rPr>
            </a:br>
            <a:r>
              <a:rPr lang="en-US" sz="1600">
                <a:latin typeface="Courier New" panose="02070309020205020404" pitchFamily="49" charset="0"/>
              </a:rPr>
              <a:t>...</a:t>
            </a:r>
            <a:endParaRPr lang="en-US" sz="1600">
              <a:latin typeface="Courier New" panose="02070309020205020404" pitchFamily="49" charset="0"/>
            </a:endParaRPr>
          </a:p>
          <a:p>
            <a:pPr marL="342900" indent="-342900">
              <a:lnSpc>
                <a:spcPct val="80000"/>
              </a:lnSpc>
              <a:buFont typeface="Wingdings" panose="05000000000000000000" pitchFamily="2" charset="2"/>
              <a:buNone/>
            </a:pPr>
            <a:br>
              <a:rPr lang="en-US" sz="1600" baseline="-25000">
                <a:latin typeface="Courier New" panose="02070309020205020404" pitchFamily="49" charset="0"/>
              </a:rPr>
            </a:br>
            <a:r>
              <a:rPr lang="en-US" sz="1600">
                <a:latin typeface="Courier New" panose="02070309020205020404" pitchFamily="49" charset="0"/>
              </a:rPr>
              <a:t>0111 1111 1111 1111 1111 1111 1111 1110</a:t>
            </a:r>
            <a:r>
              <a:rPr lang="en-US" sz="1600" baseline="-25000">
                <a:latin typeface="Courier New" panose="02070309020205020404" pitchFamily="49" charset="0"/>
              </a:rPr>
              <a:t>two</a:t>
            </a:r>
            <a:r>
              <a:rPr lang="en-US" sz="1600">
                <a:latin typeface="Courier New" panose="02070309020205020404" pitchFamily="49" charset="0"/>
              </a:rPr>
              <a:t> = + 2,147,483,646</a:t>
            </a:r>
            <a:r>
              <a:rPr lang="en-US" sz="1600" baseline="-25000">
                <a:latin typeface="Courier New" panose="02070309020205020404" pitchFamily="49" charset="0"/>
              </a:rPr>
              <a:t>ten</a:t>
            </a:r>
            <a:br>
              <a:rPr lang="en-US" sz="1600" baseline="-25000">
                <a:latin typeface="Courier New" panose="02070309020205020404" pitchFamily="49" charset="0"/>
              </a:rPr>
            </a:br>
            <a:r>
              <a:rPr lang="en-US" sz="1600">
                <a:latin typeface="Courier New" panose="02070309020205020404" pitchFamily="49" charset="0"/>
              </a:rPr>
              <a:t>0111 1111 1111 1111 1111 1111 1111 1111</a:t>
            </a:r>
            <a:r>
              <a:rPr lang="en-US" sz="1600" baseline="-25000">
                <a:latin typeface="Courier New" panose="02070309020205020404" pitchFamily="49" charset="0"/>
              </a:rPr>
              <a:t>two</a:t>
            </a:r>
            <a:r>
              <a:rPr lang="en-US" sz="1600">
                <a:latin typeface="Courier New" panose="02070309020205020404" pitchFamily="49" charset="0"/>
              </a:rPr>
              <a:t> = </a:t>
            </a:r>
            <a:r>
              <a:rPr lang="en-US" sz="1600">
                <a:solidFill>
                  <a:schemeClr val="accent1"/>
                </a:solidFill>
                <a:latin typeface="Courier New" panose="02070309020205020404" pitchFamily="49" charset="0"/>
              </a:rPr>
              <a:t>+ 2,147,483,647</a:t>
            </a:r>
            <a:r>
              <a:rPr lang="en-US" sz="1600" baseline="-25000">
                <a:solidFill>
                  <a:schemeClr val="accent1"/>
                </a:solidFill>
                <a:latin typeface="Courier New" panose="02070309020205020404" pitchFamily="49" charset="0"/>
              </a:rPr>
              <a:t>ten</a:t>
            </a:r>
            <a:br>
              <a:rPr lang="en-US" sz="1600" baseline="-25000">
                <a:latin typeface="Courier New" panose="02070309020205020404" pitchFamily="49" charset="0"/>
              </a:rPr>
            </a:br>
            <a:r>
              <a:rPr lang="en-US" sz="1600">
                <a:latin typeface="Courier New" panose="02070309020205020404" pitchFamily="49" charset="0"/>
              </a:rPr>
              <a:t>1000 0000 0000 0000 0000 0000 0000 0000</a:t>
            </a:r>
            <a:r>
              <a:rPr lang="en-US" sz="1600" baseline="-25000">
                <a:latin typeface="Courier New" panose="02070309020205020404" pitchFamily="49" charset="0"/>
              </a:rPr>
              <a:t>two</a:t>
            </a:r>
            <a:r>
              <a:rPr lang="en-US" sz="1600">
                <a:latin typeface="Courier New" panose="02070309020205020404" pitchFamily="49" charset="0"/>
              </a:rPr>
              <a:t> = </a:t>
            </a:r>
            <a:r>
              <a:rPr lang="en-US" sz="1600">
                <a:solidFill>
                  <a:srgbClr val="009900"/>
                </a:solidFill>
                <a:latin typeface="Courier New" panose="02070309020205020404" pitchFamily="49" charset="0"/>
              </a:rPr>
              <a:t>– 2,147,483,648</a:t>
            </a:r>
            <a:r>
              <a:rPr lang="en-US" sz="1600" baseline="-25000">
                <a:solidFill>
                  <a:srgbClr val="009900"/>
                </a:solidFill>
                <a:latin typeface="Courier New" panose="02070309020205020404" pitchFamily="49" charset="0"/>
              </a:rPr>
              <a:t>ten</a:t>
            </a:r>
            <a:br>
              <a:rPr lang="en-US" sz="1600" baseline="-25000">
                <a:latin typeface="Courier New" panose="02070309020205020404" pitchFamily="49" charset="0"/>
              </a:rPr>
            </a:br>
            <a:r>
              <a:rPr lang="en-US" sz="1600">
                <a:latin typeface="Courier New" panose="02070309020205020404" pitchFamily="49" charset="0"/>
              </a:rPr>
              <a:t>1000 0000 0000 0000 0000 0000 0000 0001</a:t>
            </a:r>
            <a:r>
              <a:rPr lang="en-US" sz="1600" baseline="-25000">
                <a:latin typeface="Courier New" panose="02070309020205020404" pitchFamily="49" charset="0"/>
              </a:rPr>
              <a:t>two</a:t>
            </a:r>
            <a:r>
              <a:rPr lang="en-US" sz="1600">
                <a:latin typeface="Courier New" panose="02070309020205020404" pitchFamily="49" charset="0"/>
              </a:rPr>
              <a:t> = – 2,147,483,647</a:t>
            </a:r>
            <a:r>
              <a:rPr lang="en-US" sz="1600" baseline="-25000">
                <a:latin typeface="Courier New" panose="02070309020205020404" pitchFamily="49" charset="0"/>
              </a:rPr>
              <a:t>ten</a:t>
            </a:r>
            <a:br>
              <a:rPr lang="en-US" sz="1600" baseline="-25000">
                <a:latin typeface="Courier New" panose="02070309020205020404" pitchFamily="49" charset="0"/>
              </a:rPr>
            </a:br>
            <a:r>
              <a:rPr lang="en-US" sz="1600">
                <a:latin typeface="Courier New" panose="02070309020205020404" pitchFamily="49" charset="0"/>
              </a:rPr>
              <a:t>...</a:t>
            </a:r>
            <a:endParaRPr lang="en-US" sz="1600">
              <a:latin typeface="Courier New" panose="02070309020205020404" pitchFamily="49" charset="0"/>
            </a:endParaRPr>
          </a:p>
          <a:p>
            <a:pPr marL="342900" indent="-342900">
              <a:lnSpc>
                <a:spcPct val="80000"/>
              </a:lnSpc>
              <a:buFont typeface="Wingdings" panose="05000000000000000000" pitchFamily="2" charset="2"/>
              <a:buNone/>
            </a:pPr>
            <a:br>
              <a:rPr lang="en-US" sz="1600" baseline="-25000">
                <a:latin typeface="Courier New" panose="02070309020205020404" pitchFamily="49" charset="0"/>
              </a:rPr>
            </a:br>
            <a:r>
              <a:rPr lang="en-US" sz="1600">
                <a:latin typeface="Courier New" panose="02070309020205020404" pitchFamily="49" charset="0"/>
              </a:rPr>
              <a:t>1111 1111 1111 1111 1111 1111 1111 1110</a:t>
            </a:r>
            <a:r>
              <a:rPr lang="en-US" sz="1600" baseline="-25000">
                <a:latin typeface="Courier New" panose="02070309020205020404" pitchFamily="49" charset="0"/>
              </a:rPr>
              <a:t>two</a:t>
            </a:r>
            <a:r>
              <a:rPr lang="en-US" sz="1600">
                <a:latin typeface="Courier New" panose="02070309020205020404" pitchFamily="49" charset="0"/>
              </a:rPr>
              <a:t> = – 2</a:t>
            </a:r>
            <a:r>
              <a:rPr lang="en-US" sz="1600" baseline="-25000">
                <a:latin typeface="Courier New" panose="02070309020205020404" pitchFamily="49" charset="0"/>
              </a:rPr>
              <a:t>ten</a:t>
            </a:r>
            <a:br>
              <a:rPr lang="en-US" sz="1600" baseline="-25000">
                <a:latin typeface="Courier New" panose="02070309020205020404" pitchFamily="49" charset="0"/>
              </a:rPr>
            </a:br>
            <a:r>
              <a:rPr lang="en-US" sz="1600">
                <a:latin typeface="Courier New" panose="02070309020205020404" pitchFamily="49" charset="0"/>
              </a:rPr>
              <a:t>1111 1111 1111 1111 1111 1111 1111 1111</a:t>
            </a:r>
            <a:r>
              <a:rPr lang="en-US" sz="1600" baseline="-25000">
                <a:latin typeface="Courier New" panose="02070309020205020404" pitchFamily="49" charset="0"/>
              </a:rPr>
              <a:t>two</a:t>
            </a:r>
            <a:r>
              <a:rPr lang="en-US" sz="1600">
                <a:latin typeface="Courier New" panose="02070309020205020404" pitchFamily="49" charset="0"/>
              </a:rPr>
              <a:t> = – 1</a:t>
            </a:r>
            <a:r>
              <a:rPr lang="en-US" sz="1600" baseline="-25000">
                <a:latin typeface="Courier New" panose="02070309020205020404" pitchFamily="49" charset="0"/>
              </a:rPr>
              <a:t>ten</a:t>
            </a:r>
            <a:br>
              <a:rPr lang="en-US" sz="2000">
                <a:latin typeface="Courier New" panose="02070309020205020404" pitchFamily="49" charset="0"/>
              </a:rPr>
            </a:br>
            <a:endParaRPr lang="en-US" sz="2000">
              <a:latin typeface="Courier New" panose="02070309020205020404" pitchFamily="49" charset="0"/>
            </a:endParaRPr>
          </a:p>
        </p:txBody>
      </p:sp>
      <p:sp>
        <p:nvSpPr>
          <p:cNvPr id="809990" name="Rectangle 6"/>
          <p:cNvSpPr>
            <a:spLocks noGrp="1" noChangeArrowheads="1"/>
          </p:cNvSpPr>
          <p:nvPr>
            <p:ph type="title"/>
          </p:nvPr>
        </p:nvSpPr>
        <p:spPr>
          <a:xfrm>
            <a:off x="533400" y="304800"/>
            <a:ext cx="8153400" cy="464614"/>
          </a:xfrm>
          <a:noFill/>
        </p:spPr>
        <p:txBody>
          <a:bodyPr lIns="90488" tIns="44450" rIns="90488" bIns="44450" anchor="ctr"/>
          <a:lstStyle/>
          <a:p>
            <a:r>
              <a:rPr lang="en-US" dirty="0" smtClean="0"/>
              <a:t>Number </a:t>
            </a:r>
            <a:r>
              <a:rPr lang="en-US" dirty="0"/>
              <a:t>Representations</a:t>
            </a:r>
            <a:endParaRPr lang="en-US" dirty="0"/>
          </a:p>
        </p:txBody>
      </p:sp>
      <p:grpSp>
        <p:nvGrpSpPr>
          <p:cNvPr id="2" name="Group 10"/>
          <p:cNvGrpSpPr/>
          <p:nvPr/>
        </p:nvGrpSpPr>
        <p:grpSpPr bwMode="auto">
          <a:xfrm>
            <a:off x="7239000" y="1295400"/>
            <a:ext cx="1320800" cy="1066800"/>
            <a:chOff x="4560" y="1200"/>
            <a:chExt cx="832" cy="672"/>
          </a:xfrm>
        </p:grpSpPr>
        <p:sp>
          <p:nvSpPr>
            <p:cNvPr id="809988" name="Rectangle 4"/>
            <p:cNvSpPr>
              <a:spLocks noChangeArrowheads="1"/>
            </p:cNvSpPr>
            <p:nvPr/>
          </p:nvSpPr>
          <p:spPr bwMode="auto">
            <a:xfrm>
              <a:off x="4848" y="1200"/>
              <a:ext cx="544" cy="245"/>
            </a:xfrm>
            <a:prstGeom prst="rect">
              <a:avLst/>
            </a:prstGeom>
            <a:noFill/>
            <a:ln w="12700">
              <a:noFill/>
              <a:miter lim="800000"/>
            </a:ln>
            <a:effectLst/>
          </p:spPr>
          <p:txBody>
            <a:bodyPr wrap="none" lIns="19050" tIns="26988" rIns="19050" bIns="26988"/>
            <a:lstStyle/>
            <a:p>
              <a:pPr defTabSz="904875">
                <a:lnSpc>
                  <a:spcPts val="2100"/>
                </a:lnSpc>
                <a:tabLst>
                  <a:tab pos="452120" algn="l"/>
                  <a:tab pos="904875" algn="l"/>
                  <a:tab pos="1356995" algn="l"/>
                </a:tabLst>
              </a:pPr>
              <a:r>
                <a:rPr lang="en-US" b="1" i="1"/>
                <a:t>maxint</a:t>
              </a:r>
              <a:endParaRPr lang="en-US" b="1" i="1"/>
            </a:p>
          </p:txBody>
        </p:sp>
        <p:sp>
          <p:nvSpPr>
            <p:cNvPr id="809991" name="Line 7"/>
            <p:cNvSpPr>
              <a:spLocks noChangeShapeType="1"/>
            </p:cNvSpPr>
            <p:nvPr/>
          </p:nvSpPr>
          <p:spPr bwMode="auto">
            <a:xfrm flipH="1">
              <a:off x="4560" y="1392"/>
              <a:ext cx="240" cy="480"/>
            </a:xfrm>
            <a:prstGeom prst="line">
              <a:avLst/>
            </a:prstGeom>
            <a:noFill/>
            <a:ln w="12700">
              <a:solidFill>
                <a:schemeClr val="accent1"/>
              </a:solidFill>
              <a:round/>
              <a:tailEnd type="triangle" w="med" len="med"/>
            </a:ln>
            <a:effectLst/>
          </p:spPr>
          <p:txBody>
            <a:bodyPr/>
            <a:lstStyle/>
            <a:p>
              <a:endParaRPr lang="en-US"/>
            </a:p>
          </p:txBody>
        </p:sp>
      </p:grpSp>
      <p:grpSp>
        <p:nvGrpSpPr>
          <p:cNvPr id="3" name="Group 9"/>
          <p:cNvGrpSpPr/>
          <p:nvPr/>
        </p:nvGrpSpPr>
        <p:grpSpPr bwMode="auto">
          <a:xfrm>
            <a:off x="7086600" y="2667000"/>
            <a:ext cx="1195388" cy="1074738"/>
            <a:chOff x="4560" y="2064"/>
            <a:chExt cx="753" cy="677"/>
          </a:xfrm>
        </p:grpSpPr>
        <p:sp>
          <p:nvSpPr>
            <p:cNvPr id="809989" name="Rectangle 5"/>
            <p:cNvSpPr>
              <a:spLocks noChangeArrowheads="1"/>
            </p:cNvSpPr>
            <p:nvPr/>
          </p:nvSpPr>
          <p:spPr bwMode="auto">
            <a:xfrm>
              <a:off x="4800" y="2496"/>
              <a:ext cx="513" cy="245"/>
            </a:xfrm>
            <a:prstGeom prst="rect">
              <a:avLst/>
            </a:prstGeom>
            <a:noFill/>
            <a:ln w="12700">
              <a:noFill/>
              <a:miter lim="800000"/>
            </a:ln>
            <a:effectLst/>
          </p:spPr>
          <p:txBody>
            <a:bodyPr wrap="none" lIns="19050" tIns="26988" rIns="19050" bIns="26988"/>
            <a:lstStyle/>
            <a:p>
              <a:pPr defTabSz="904875">
                <a:lnSpc>
                  <a:spcPts val="2100"/>
                </a:lnSpc>
                <a:tabLst>
                  <a:tab pos="452120" algn="l"/>
                  <a:tab pos="904875" algn="l"/>
                  <a:tab pos="1356995" algn="l"/>
                </a:tabLst>
              </a:pPr>
              <a:r>
                <a:rPr lang="en-US" b="1" i="1">
                  <a:solidFill>
                    <a:srgbClr val="009900"/>
                  </a:solidFill>
                </a:rPr>
                <a:t>minint</a:t>
              </a:r>
              <a:endParaRPr lang="en-US" b="1" i="1">
                <a:solidFill>
                  <a:srgbClr val="009900"/>
                </a:solidFill>
              </a:endParaRPr>
            </a:p>
          </p:txBody>
        </p:sp>
        <p:sp>
          <p:nvSpPr>
            <p:cNvPr id="809992" name="Line 8"/>
            <p:cNvSpPr>
              <a:spLocks noChangeShapeType="1"/>
            </p:cNvSpPr>
            <p:nvPr/>
          </p:nvSpPr>
          <p:spPr bwMode="auto">
            <a:xfrm flipH="1" flipV="1">
              <a:off x="4560" y="2064"/>
              <a:ext cx="240" cy="480"/>
            </a:xfrm>
            <a:prstGeom prst="line">
              <a:avLst/>
            </a:prstGeom>
            <a:noFill/>
            <a:ln w="12700">
              <a:solidFill>
                <a:srgbClr val="009900"/>
              </a:solidFill>
              <a:round/>
              <a:tailEnd type="triangle" w="med" len="med"/>
            </a:ln>
            <a:effectLst/>
          </p:spPr>
          <p:txBody>
            <a:bodyPr/>
            <a:lstStyle/>
            <a:p>
              <a:endParaRPr lang="en-US"/>
            </a:p>
          </p:txBody>
        </p:sp>
      </p:grpSp>
      <p:sp>
        <p:nvSpPr>
          <p:cNvPr id="809995" name="Rectangle 11"/>
          <p:cNvSpPr>
            <a:spLocks noChangeArrowheads="1"/>
          </p:cNvSpPr>
          <p:nvPr/>
        </p:nvSpPr>
        <p:spPr bwMode="auto">
          <a:xfrm>
            <a:off x="457200" y="4267200"/>
            <a:ext cx="8153400" cy="1981200"/>
          </a:xfrm>
          <a:prstGeom prst="rect">
            <a:avLst/>
          </a:prstGeom>
          <a:noFill/>
          <a:ln w="12700">
            <a:noFill/>
            <a:miter lim="800000"/>
          </a:ln>
          <a:effectLst/>
        </p:spPr>
        <p:txBody>
          <a:bodyPr lIns="90488" tIns="44450" rIns="90488" bIns="44450"/>
          <a:lstStyle/>
          <a:p>
            <a:pPr marL="342900" indent="-342900">
              <a:lnSpc>
                <a:spcPct val="80000"/>
              </a:lnSpc>
              <a:spcBef>
                <a:spcPct val="65000"/>
              </a:spcBef>
              <a:buClr>
                <a:schemeClr val="accent1"/>
              </a:buClr>
              <a:buSzPct val="75000"/>
              <a:buFont typeface="Wingdings" panose="05000000000000000000" pitchFamily="2" charset="2"/>
              <a:buChar char="q"/>
            </a:pPr>
            <a:r>
              <a:rPr lang="en-US" sz="2400">
                <a:solidFill>
                  <a:schemeClr val="tx1"/>
                </a:solidFill>
              </a:rPr>
              <a:t>Converting &lt;32-bit values into 32-bit values</a:t>
            </a:r>
            <a:endParaRPr lang="en-US" sz="2400">
              <a:solidFill>
                <a:schemeClr val="tx1"/>
              </a:solidFill>
            </a:endParaRPr>
          </a:p>
          <a:p>
            <a:pPr marL="742950" lvl="1" indent="-285750">
              <a:spcBef>
                <a:spcPct val="40000"/>
              </a:spcBef>
              <a:buClr>
                <a:schemeClr val="accent1"/>
              </a:buClr>
              <a:buSzPct val="75000"/>
              <a:buFont typeface="Monotype Sorts" pitchFamily="2" charset="2"/>
              <a:buChar char="l"/>
            </a:pPr>
            <a:r>
              <a:rPr lang="en-US" sz="2000">
                <a:solidFill>
                  <a:schemeClr val="tx1"/>
                </a:solidFill>
              </a:rPr>
              <a:t>copy the most significant bit (the sign bit) into the “empty” bits</a:t>
            </a:r>
            <a:br>
              <a:rPr lang="en-US" sz="2000">
                <a:solidFill>
                  <a:schemeClr val="tx1"/>
                </a:solidFill>
              </a:rPr>
            </a:br>
            <a:r>
              <a:rPr lang="en-US" sz="2000">
                <a:solidFill>
                  <a:schemeClr val="tx1"/>
                </a:solidFill>
                <a:latin typeface="Courier New" panose="02070309020205020404" pitchFamily="49" charset="0"/>
              </a:rPr>
              <a:t>		0010  -&gt; 0000 0010</a:t>
            </a:r>
            <a:br>
              <a:rPr lang="en-US" sz="2000">
                <a:solidFill>
                  <a:schemeClr val="tx1"/>
                </a:solidFill>
                <a:latin typeface="Courier New" panose="02070309020205020404" pitchFamily="49" charset="0"/>
              </a:rPr>
            </a:br>
            <a:r>
              <a:rPr lang="en-US" sz="2000">
                <a:solidFill>
                  <a:schemeClr val="tx1"/>
                </a:solidFill>
                <a:latin typeface="Courier New" panose="02070309020205020404" pitchFamily="49" charset="0"/>
              </a:rPr>
              <a:t>		1010  -&gt; 1111 1010</a:t>
            </a:r>
            <a:endParaRPr lang="en-US" sz="2000">
              <a:solidFill>
                <a:schemeClr val="tx1"/>
              </a:solidFill>
            </a:endParaRPr>
          </a:p>
          <a:p>
            <a:pPr marL="742950" lvl="1" indent="-285750">
              <a:lnSpc>
                <a:spcPct val="130000"/>
              </a:lnSpc>
              <a:spcBef>
                <a:spcPct val="40000"/>
              </a:spcBef>
              <a:buClr>
                <a:schemeClr val="accent1"/>
              </a:buClr>
              <a:buSzPct val="75000"/>
              <a:buFont typeface="Monotype Sorts" pitchFamily="2" charset="2"/>
              <a:buChar char="l"/>
            </a:pPr>
            <a:r>
              <a:rPr lang="en-US" sz="2000"/>
              <a:t>sign extend</a:t>
            </a:r>
            <a:r>
              <a:rPr lang="en-US" sz="2000">
                <a:solidFill>
                  <a:schemeClr val="tx1"/>
                </a:solidFill>
              </a:rPr>
              <a:t>    versus     zero extend   (</a:t>
            </a:r>
            <a:r>
              <a:rPr lang="en-US" sz="2000">
                <a:solidFill>
                  <a:schemeClr val="tx1"/>
                </a:solidFill>
                <a:latin typeface="Courier New" panose="02070309020205020404" pitchFamily="49" charset="0"/>
              </a:rPr>
              <a:t>lb</a:t>
            </a:r>
            <a:r>
              <a:rPr lang="en-US" sz="2000">
                <a:solidFill>
                  <a:schemeClr val="tx1"/>
                </a:solidFill>
              </a:rPr>
              <a:t>  vs.  </a:t>
            </a:r>
            <a:r>
              <a:rPr lang="en-US" sz="2000">
                <a:solidFill>
                  <a:schemeClr val="tx1"/>
                </a:solidFill>
                <a:latin typeface="Courier New" panose="02070309020205020404" pitchFamily="49" charset="0"/>
              </a:rPr>
              <a:t>lbu</a:t>
            </a:r>
            <a:r>
              <a:rPr lang="en-US" sz="2000">
                <a:solidFill>
                  <a:schemeClr val="tx1"/>
                </a:solidFill>
              </a:rPr>
              <a:t>) </a:t>
            </a:r>
            <a:r>
              <a:rPr lang="en-US">
                <a:solidFill>
                  <a:schemeClr val="tx1"/>
                </a:solidFill>
              </a:rPr>
              <a:t>	</a:t>
            </a:r>
            <a:endParaRPr lang="en-US">
              <a:solidFill>
                <a:schemeClr val="tx1"/>
              </a:solidFill>
            </a:endParaRPr>
          </a:p>
        </p:txBody>
      </p:sp>
      <p:grpSp>
        <p:nvGrpSpPr>
          <p:cNvPr id="4" name="Group 16"/>
          <p:cNvGrpSpPr/>
          <p:nvPr/>
        </p:nvGrpSpPr>
        <p:grpSpPr bwMode="auto">
          <a:xfrm>
            <a:off x="228600" y="1219200"/>
            <a:ext cx="838200" cy="2743200"/>
            <a:chOff x="144" y="768"/>
            <a:chExt cx="528" cy="1728"/>
          </a:xfrm>
        </p:grpSpPr>
        <p:sp>
          <p:nvSpPr>
            <p:cNvPr id="809996" name="Oval 12"/>
            <p:cNvSpPr>
              <a:spLocks noChangeArrowheads="1"/>
            </p:cNvSpPr>
            <p:nvPr/>
          </p:nvSpPr>
          <p:spPr bwMode="auto">
            <a:xfrm>
              <a:off x="480" y="768"/>
              <a:ext cx="192" cy="1728"/>
            </a:xfrm>
            <a:prstGeom prst="ellipse">
              <a:avLst/>
            </a:prstGeom>
            <a:noFill/>
            <a:ln w="12700">
              <a:solidFill>
                <a:schemeClr val="accent2"/>
              </a:solidFill>
              <a:round/>
            </a:ln>
            <a:effectLst/>
          </p:spPr>
          <p:txBody>
            <a:bodyPr wrap="none" anchor="ctr"/>
            <a:lstStyle/>
            <a:p>
              <a:endParaRPr lang="en-US"/>
            </a:p>
          </p:txBody>
        </p:sp>
        <p:sp>
          <p:nvSpPr>
            <p:cNvPr id="809997" name="Text Box 13"/>
            <p:cNvSpPr txBox="1">
              <a:spLocks noChangeArrowheads="1"/>
            </p:cNvSpPr>
            <p:nvPr/>
          </p:nvSpPr>
          <p:spPr bwMode="auto">
            <a:xfrm>
              <a:off x="144" y="2160"/>
              <a:ext cx="404" cy="250"/>
            </a:xfrm>
            <a:prstGeom prst="rect">
              <a:avLst/>
            </a:prstGeom>
            <a:noFill/>
            <a:ln w="12700">
              <a:noFill/>
              <a:miter lim="800000"/>
            </a:ln>
            <a:effectLst/>
          </p:spPr>
          <p:txBody>
            <a:bodyPr wrap="none">
              <a:spAutoFit/>
            </a:bodyPr>
            <a:lstStyle/>
            <a:p>
              <a:r>
                <a:rPr lang="en-US" sz="2000">
                  <a:solidFill>
                    <a:schemeClr val="accent2"/>
                  </a:solidFill>
                  <a:latin typeface="Courier New" panose="02070309020205020404" pitchFamily="49" charset="0"/>
                </a:rPr>
                <a:t>MSB</a:t>
              </a:r>
              <a:endParaRPr lang="en-US" sz="2000">
                <a:solidFill>
                  <a:schemeClr val="accent2"/>
                </a:solidFill>
                <a:latin typeface="Courier New" panose="02070309020205020404" pitchFamily="49" charset="0"/>
              </a:endParaRPr>
            </a:p>
          </p:txBody>
        </p:sp>
      </p:grpSp>
      <p:grpSp>
        <p:nvGrpSpPr>
          <p:cNvPr id="5" name="Group 17"/>
          <p:cNvGrpSpPr/>
          <p:nvPr/>
        </p:nvGrpSpPr>
        <p:grpSpPr bwMode="auto">
          <a:xfrm>
            <a:off x="5486400" y="1219200"/>
            <a:ext cx="869950" cy="2987675"/>
            <a:chOff x="3456" y="768"/>
            <a:chExt cx="548" cy="1882"/>
          </a:xfrm>
        </p:grpSpPr>
        <p:sp>
          <p:nvSpPr>
            <p:cNvPr id="809998" name="Oval 14"/>
            <p:cNvSpPr>
              <a:spLocks noChangeArrowheads="1"/>
            </p:cNvSpPr>
            <p:nvPr/>
          </p:nvSpPr>
          <p:spPr bwMode="auto">
            <a:xfrm>
              <a:off x="3456" y="768"/>
              <a:ext cx="192" cy="1728"/>
            </a:xfrm>
            <a:prstGeom prst="ellipse">
              <a:avLst/>
            </a:prstGeom>
            <a:noFill/>
            <a:ln w="12700">
              <a:solidFill>
                <a:schemeClr val="accent2"/>
              </a:solidFill>
              <a:round/>
            </a:ln>
            <a:effectLst/>
          </p:spPr>
          <p:txBody>
            <a:bodyPr wrap="none" anchor="ctr"/>
            <a:lstStyle/>
            <a:p>
              <a:endParaRPr lang="en-US"/>
            </a:p>
          </p:txBody>
        </p:sp>
        <p:sp>
          <p:nvSpPr>
            <p:cNvPr id="809999" name="Text Box 15"/>
            <p:cNvSpPr txBox="1">
              <a:spLocks noChangeArrowheads="1"/>
            </p:cNvSpPr>
            <p:nvPr/>
          </p:nvSpPr>
          <p:spPr bwMode="auto">
            <a:xfrm>
              <a:off x="3600" y="2400"/>
              <a:ext cx="404" cy="250"/>
            </a:xfrm>
            <a:prstGeom prst="rect">
              <a:avLst/>
            </a:prstGeom>
            <a:noFill/>
            <a:ln w="12700">
              <a:noFill/>
              <a:miter lim="800000"/>
            </a:ln>
            <a:effectLst/>
          </p:spPr>
          <p:txBody>
            <a:bodyPr wrap="none">
              <a:spAutoFit/>
            </a:bodyPr>
            <a:lstStyle/>
            <a:p>
              <a:r>
                <a:rPr lang="en-US" sz="2000">
                  <a:solidFill>
                    <a:schemeClr val="accent2"/>
                  </a:solidFill>
                  <a:latin typeface="Courier New" panose="02070309020205020404" pitchFamily="49" charset="0"/>
                </a:rPr>
                <a:t>LSB</a:t>
              </a:r>
              <a:endParaRPr lang="en-US" sz="2000">
                <a:solidFill>
                  <a:schemeClr val="accent2"/>
                </a:solidFill>
                <a:latin typeface="Courier New" panose="02070309020205020404" pitchFamily="49" charset="0"/>
              </a:endParaRP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9995">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0999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09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5"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533400" y="304800"/>
            <a:ext cx="5761038" cy="422275"/>
          </a:xfrm>
          <a:noFill/>
        </p:spPr>
        <p:txBody>
          <a:bodyPr wrap="none"/>
          <a:lstStyle/>
          <a:p>
            <a:r>
              <a:rPr lang="en-US"/>
              <a:t>MIPS Arithmetic Logic Unit (ALU)</a:t>
            </a:r>
            <a:endParaRPr lang="en-US"/>
          </a:p>
        </p:txBody>
      </p:sp>
      <p:sp>
        <p:nvSpPr>
          <p:cNvPr id="816131" name="Rectangle 3"/>
          <p:cNvSpPr>
            <a:spLocks noGrp="1" noChangeArrowheads="1"/>
          </p:cNvSpPr>
          <p:nvPr>
            <p:ph type="body" idx="1"/>
          </p:nvPr>
        </p:nvSpPr>
        <p:spPr>
          <a:xfrm>
            <a:off x="533400" y="838200"/>
            <a:ext cx="8153400" cy="3246017"/>
          </a:xfrm>
          <a:noFill/>
        </p:spPr>
        <p:txBody>
          <a:bodyPr/>
          <a:lstStyle/>
          <a:p>
            <a:pPr>
              <a:lnSpc>
                <a:spcPct val="95000"/>
              </a:lnSpc>
            </a:pPr>
            <a:r>
              <a:rPr lang="en-US" dirty="0"/>
              <a:t>Must support the Arithmetic/Logic                      operations of the ISA</a:t>
            </a:r>
            <a:endParaRPr lang="en-US" dirty="0"/>
          </a:p>
          <a:p>
            <a:pPr lvl="1">
              <a:lnSpc>
                <a:spcPct val="95000"/>
              </a:lnSpc>
              <a:buFont typeface="Monotype Sorts" pitchFamily="2" charset="2"/>
              <a:buNone/>
            </a:pPr>
            <a:r>
              <a:rPr lang="en-US" dirty="0">
                <a:latin typeface="Courier New" panose="02070309020205020404" pitchFamily="49" charset="0"/>
              </a:rPr>
              <a:t>add, </a:t>
            </a:r>
            <a:r>
              <a:rPr lang="en-US" dirty="0" err="1">
                <a:latin typeface="Courier New" panose="02070309020205020404" pitchFamily="49" charset="0"/>
              </a:rPr>
              <a:t>addi</a:t>
            </a:r>
            <a:r>
              <a:rPr lang="en-US" dirty="0">
                <a:latin typeface="Courier New" panose="02070309020205020404" pitchFamily="49" charset="0"/>
              </a:rPr>
              <a:t>, </a:t>
            </a:r>
            <a:r>
              <a:rPr lang="en-US" dirty="0" err="1">
                <a:latin typeface="Courier New" panose="02070309020205020404" pitchFamily="49" charset="0"/>
              </a:rPr>
              <a:t>addiu</a:t>
            </a:r>
            <a:r>
              <a:rPr lang="en-US" dirty="0">
                <a:latin typeface="Courier New" panose="02070309020205020404" pitchFamily="49" charset="0"/>
              </a:rPr>
              <a:t>, </a:t>
            </a:r>
            <a:r>
              <a:rPr lang="en-US" dirty="0" err="1">
                <a:latin typeface="Courier New" panose="02070309020205020404" pitchFamily="49" charset="0"/>
              </a:rPr>
              <a:t>addu</a:t>
            </a:r>
            <a:endParaRPr lang="en-US" dirty="0">
              <a:latin typeface="Courier New" panose="02070309020205020404" pitchFamily="49" charset="0"/>
            </a:endParaRPr>
          </a:p>
          <a:p>
            <a:pPr lvl="1">
              <a:lnSpc>
                <a:spcPct val="95000"/>
              </a:lnSpc>
              <a:buFont typeface="Monotype Sorts" pitchFamily="2" charset="2"/>
              <a:buNone/>
            </a:pPr>
            <a:r>
              <a:rPr lang="en-US" dirty="0">
                <a:latin typeface="Courier New" panose="02070309020205020404" pitchFamily="49" charset="0"/>
              </a:rPr>
              <a:t>sub, </a:t>
            </a:r>
            <a:r>
              <a:rPr lang="en-US" dirty="0" err="1" smtClean="0">
                <a:latin typeface="Courier New" panose="02070309020205020404" pitchFamily="49" charset="0"/>
              </a:rPr>
              <a:t>subu</a:t>
            </a:r>
            <a:endParaRPr lang="en-US" dirty="0">
              <a:latin typeface="Courier New" panose="02070309020205020404" pitchFamily="49" charset="0"/>
            </a:endParaRPr>
          </a:p>
          <a:p>
            <a:pPr lvl="1">
              <a:lnSpc>
                <a:spcPct val="95000"/>
              </a:lnSpc>
              <a:buFont typeface="Monotype Sorts" pitchFamily="2" charset="2"/>
              <a:buNone/>
            </a:pPr>
            <a:r>
              <a:rPr lang="en-US" dirty="0" err="1">
                <a:latin typeface="Courier New" panose="02070309020205020404" pitchFamily="49" charset="0"/>
              </a:rPr>
              <a:t>mult</a:t>
            </a:r>
            <a:r>
              <a:rPr lang="en-US" dirty="0">
                <a:latin typeface="Courier New" panose="02070309020205020404" pitchFamily="49" charset="0"/>
              </a:rPr>
              <a:t>, </a:t>
            </a:r>
            <a:r>
              <a:rPr lang="en-US" dirty="0" err="1">
                <a:latin typeface="Courier New" panose="02070309020205020404" pitchFamily="49" charset="0"/>
              </a:rPr>
              <a:t>multu</a:t>
            </a:r>
            <a:r>
              <a:rPr lang="en-US" dirty="0">
                <a:latin typeface="Courier New" panose="02070309020205020404" pitchFamily="49" charset="0"/>
              </a:rPr>
              <a:t>, div, </a:t>
            </a:r>
            <a:r>
              <a:rPr lang="en-US" dirty="0" err="1">
                <a:latin typeface="Courier New" panose="02070309020205020404" pitchFamily="49" charset="0"/>
              </a:rPr>
              <a:t>divu</a:t>
            </a:r>
            <a:endParaRPr lang="en-US" dirty="0">
              <a:latin typeface="Courier New" panose="02070309020205020404" pitchFamily="49" charset="0"/>
            </a:endParaRPr>
          </a:p>
          <a:p>
            <a:pPr lvl="1">
              <a:lnSpc>
                <a:spcPct val="95000"/>
              </a:lnSpc>
              <a:buFont typeface="Monotype Sorts" pitchFamily="2" charset="2"/>
              <a:buNone/>
            </a:pPr>
            <a:r>
              <a:rPr lang="en-US" dirty="0" err="1">
                <a:latin typeface="Courier New" panose="02070309020205020404" pitchFamily="49" charset="0"/>
              </a:rPr>
              <a:t>sqrt</a:t>
            </a:r>
            <a:endParaRPr lang="en-US" dirty="0">
              <a:latin typeface="Courier New" panose="02070309020205020404" pitchFamily="49" charset="0"/>
            </a:endParaRPr>
          </a:p>
          <a:p>
            <a:pPr lvl="1">
              <a:lnSpc>
                <a:spcPct val="95000"/>
              </a:lnSpc>
              <a:buFont typeface="Monotype Sorts" pitchFamily="2" charset="2"/>
              <a:buNone/>
            </a:pPr>
            <a:r>
              <a:rPr lang="en-US" dirty="0">
                <a:latin typeface="Courier New" panose="02070309020205020404" pitchFamily="49" charset="0"/>
              </a:rPr>
              <a:t>and, </a:t>
            </a:r>
            <a:r>
              <a:rPr lang="en-US" dirty="0" err="1">
                <a:latin typeface="Courier New" panose="02070309020205020404" pitchFamily="49" charset="0"/>
              </a:rPr>
              <a:t>andi</a:t>
            </a:r>
            <a:r>
              <a:rPr lang="en-US" dirty="0">
                <a:latin typeface="Courier New" panose="02070309020205020404" pitchFamily="49" charset="0"/>
              </a:rPr>
              <a:t>, nor, or, </a:t>
            </a:r>
            <a:r>
              <a:rPr lang="en-US" dirty="0" err="1">
                <a:latin typeface="Courier New" panose="02070309020205020404" pitchFamily="49" charset="0"/>
              </a:rPr>
              <a:t>ori</a:t>
            </a:r>
            <a:r>
              <a:rPr lang="en-US" dirty="0">
                <a:latin typeface="Courier New" panose="02070309020205020404" pitchFamily="49" charset="0"/>
              </a:rPr>
              <a:t>, </a:t>
            </a:r>
            <a:r>
              <a:rPr lang="en-US" dirty="0" err="1">
                <a:latin typeface="Courier New" panose="02070309020205020404" pitchFamily="49" charset="0"/>
              </a:rPr>
              <a:t>xor</a:t>
            </a:r>
            <a:r>
              <a:rPr lang="en-US" dirty="0">
                <a:latin typeface="Courier New" panose="02070309020205020404" pitchFamily="49" charset="0"/>
              </a:rPr>
              <a:t>, </a:t>
            </a:r>
            <a:r>
              <a:rPr lang="en-US" dirty="0" err="1">
                <a:latin typeface="Courier New" panose="02070309020205020404" pitchFamily="49" charset="0"/>
              </a:rPr>
              <a:t>xori</a:t>
            </a:r>
            <a:endParaRPr lang="en-US" dirty="0">
              <a:latin typeface="Courier New" panose="02070309020205020404" pitchFamily="49" charset="0"/>
            </a:endParaRPr>
          </a:p>
          <a:p>
            <a:pPr lvl="1">
              <a:lnSpc>
                <a:spcPct val="95000"/>
              </a:lnSpc>
              <a:buFont typeface="Monotype Sorts" pitchFamily="2" charset="2"/>
              <a:buNone/>
            </a:pPr>
            <a:r>
              <a:rPr lang="en-US" dirty="0" err="1">
                <a:latin typeface="Courier New" panose="02070309020205020404" pitchFamily="49" charset="0"/>
              </a:rPr>
              <a:t>beq</a:t>
            </a:r>
            <a:r>
              <a:rPr lang="en-US" dirty="0">
                <a:latin typeface="Courier New" panose="02070309020205020404" pitchFamily="49" charset="0"/>
              </a:rPr>
              <a:t>, </a:t>
            </a:r>
            <a:r>
              <a:rPr lang="en-US" dirty="0" err="1">
                <a:latin typeface="Courier New" panose="02070309020205020404" pitchFamily="49" charset="0"/>
              </a:rPr>
              <a:t>bne</a:t>
            </a:r>
            <a:r>
              <a:rPr lang="en-US" dirty="0">
                <a:latin typeface="Courier New" panose="02070309020205020404" pitchFamily="49" charset="0"/>
              </a:rPr>
              <a:t>, </a:t>
            </a:r>
            <a:r>
              <a:rPr lang="en-US" dirty="0" err="1">
                <a:latin typeface="Courier New" panose="02070309020205020404" pitchFamily="49" charset="0"/>
              </a:rPr>
              <a:t>slt</a:t>
            </a:r>
            <a:r>
              <a:rPr lang="en-US" dirty="0">
                <a:latin typeface="Courier New" panose="02070309020205020404" pitchFamily="49" charset="0"/>
              </a:rPr>
              <a:t>, </a:t>
            </a:r>
            <a:r>
              <a:rPr lang="en-US" dirty="0" err="1">
                <a:latin typeface="Courier New" panose="02070309020205020404" pitchFamily="49" charset="0"/>
              </a:rPr>
              <a:t>slti</a:t>
            </a:r>
            <a:r>
              <a:rPr lang="en-US" dirty="0">
                <a:latin typeface="Courier New" panose="02070309020205020404" pitchFamily="49" charset="0"/>
              </a:rPr>
              <a:t>, </a:t>
            </a:r>
            <a:r>
              <a:rPr lang="en-US" dirty="0" err="1">
                <a:latin typeface="Courier New" panose="02070309020205020404" pitchFamily="49" charset="0"/>
              </a:rPr>
              <a:t>sltiu</a:t>
            </a:r>
            <a:r>
              <a:rPr lang="en-US" dirty="0">
                <a:latin typeface="Courier New" panose="02070309020205020404" pitchFamily="49" charset="0"/>
              </a:rPr>
              <a:t>, </a:t>
            </a:r>
            <a:r>
              <a:rPr lang="en-US" dirty="0" err="1">
                <a:latin typeface="Courier New" panose="02070309020205020404" pitchFamily="49" charset="0"/>
              </a:rPr>
              <a:t>sltu</a:t>
            </a:r>
            <a:endParaRPr lang="en-US" dirty="0">
              <a:latin typeface="Courier New" panose="02070309020205020404" pitchFamily="49" charset="0"/>
            </a:endParaRPr>
          </a:p>
        </p:txBody>
      </p:sp>
      <p:grpSp>
        <p:nvGrpSpPr>
          <p:cNvPr id="2" name="Group 30"/>
          <p:cNvGrpSpPr/>
          <p:nvPr/>
        </p:nvGrpSpPr>
        <p:grpSpPr bwMode="auto">
          <a:xfrm>
            <a:off x="5562600" y="762000"/>
            <a:ext cx="3381375" cy="3048000"/>
            <a:chOff x="3015" y="1008"/>
            <a:chExt cx="2130" cy="1920"/>
          </a:xfrm>
        </p:grpSpPr>
        <p:sp>
          <p:nvSpPr>
            <p:cNvPr id="816132" name="Freeform 4"/>
            <p:cNvSpPr/>
            <p:nvPr/>
          </p:nvSpPr>
          <p:spPr bwMode="auto">
            <a:xfrm>
              <a:off x="3696" y="1453"/>
              <a:ext cx="388" cy="1099"/>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16133" name="Line 5"/>
            <p:cNvSpPr>
              <a:spLocks noChangeShapeType="1"/>
            </p:cNvSpPr>
            <p:nvPr/>
          </p:nvSpPr>
          <p:spPr bwMode="auto">
            <a:xfrm>
              <a:off x="3172" y="2377"/>
              <a:ext cx="489" cy="0"/>
            </a:xfrm>
            <a:prstGeom prst="line">
              <a:avLst/>
            </a:prstGeom>
            <a:noFill/>
            <a:ln w="12700">
              <a:solidFill>
                <a:srgbClr val="000000"/>
              </a:solidFill>
              <a:round/>
              <a:tailEnd type="triangle" w="med" len="med"/>
            </a:ln>
            <a:effectLst/>
          </p:spPr>
          <p:txBody>
            <a:bodyPr/>
            <a:lstStyle/>
            <a:p>
              <a:endParaRPr lang="en-US"/>
            </a:p>
          </p:txBody>
        </p:sp>
        <p:sp>
          <p:nvSpPr>
            <p:cNvPr id="816134" name="Line 6"/>
            <p:cNvSpPr>
              <a:spLocks noChangeShapeType="1"/>
            </p:cNvSpPr>
            <p:nvPr/>
          </p:nvSpPr>
          <p:spPr bwMode="auto">
            <a:xfrm>
              <a:off x="4096" y="2022"/>
              <a:ext cx="488" cy="0"/>
            </a:xfrm>
            <a:prstGeom prst="line">
              <a:avLst/>
            </a:prstGeom>
            <a:noFill/>
            <a:ln w="12700">
              <a:solidFill>
                <a:srgbClr val="000000"/>
              </a:solidFill>
              <a:round/>
              <a:tailEnd type="triangle" w="med" len="med"/>
            </a:ln>
            <a:effectLst/>
          </p:spPr>
          <p:txBody>
            <a:bodyPr/>
            <a:lstStyle/>
            <a:p>
              <a:endParaRPr lang="en-US"/>
            </a:p>
          </p:txBody>
        </p:sp>
        <p:sp>
          <p:nvSpPr>
            <p:cNvPr id="816135" name="Line 7"/>
            <p:cNvSpPr>
              <a:spLocks noChangeShapeType="1"/>
            </p:cNvSpPr>
            <p:nvPr/>
          </p:nvSpPr>
          <p:spPr bwMode="auto">
            <a:xfrm>
              <a:off x="3165" y="1658"/>
              <a:ext cx="488" cy="0"/>
            </a:xfrm>
            <a:prstGeom prst="line">
              <a:avLst/>
            </a:prstGeom>
            <a:noFill/>
            <a:ln w="12700">
              <a:solidFill>
                <a:srgbClr val="000000"/>
              </a:solidFill>
              <a:round/>
              <a:tailEnd type="triangle" w="med" len="med"/>
            </a:ln>
            <a:effectLst/>
          </p:spPr>
          <p:txBody>
            <a:bodyPr/>
            <a:lstStyle/>
            <a:p>
              <a:endParaRPr lang="en-US"/>
            </a:p>
          </p:txBody>
        </p:sp>
        <p:sp>
          <p:nvSpPr>
            <p:cNvPr id="816136" name="Line 8"/>
            <p:cNvSpPr>
              <a:spLocks noChangeShapeType="1"/>
            </p:cNvSpPr>
            <p:nvPr/>
          </p:nvSpPr>
          <p:spPr bwMode="auto">
            <a:xfrm flipH="1">
              <a:off x="3307" y="1600"/>
              <a:ext cx="78" cy="133"/>
            </a:xfrm>
            <a:prstGeom prst="line">
              <a:avLst/>
            </a:prstGeom>
            <a:noFill/>
            <a:ln w="12700">
              <a:solidFill>
                <a:schemeClr val="accent1"/>
              </a:solidFill>
              <a:round/>
            </a:ln>
            <a:effectLst/>
          </p:spPr>
          <p:txBody>
            <a:bodyPr/>
            <a:lstStyle/>
            <a:p>
              <a:endParaRPr lang="en-US"/>
            </a:p>
          </p:txBody>
        </p:sp>
        <p:sp>
          <p:nvSpPr>
            <p:cNvPr id="816137" name="Rectangle 9"/>
            <p:cNvSpPr>
              <a:spLocks noChangeArrowheads="1"/>
            </p:cNvSpPr>
            <p:nvPr/>
          </p:nvSpPr>
          <p:spPr bwMode="auto">
            <a:xfrm>
              <a:off x="3207" y="1728"/>
              <a:ext cx="371" cy="223"/>
            </a:xfrm>
            <a:prstGeom prst="rect">
              <a:avLst/>
            </a:prstGeom>
            <a:noFill/>
            <a:ln w="12700">
              <a:noFill/>
              <a:miter lim="800000"/>
            </a:ln>
            <a:effectLst/>
          </p:spPr>
          <p:txBody>
            <a:bodyPr wrap="none" lIns="19050" tIns="26988" rIns="19050" bIns="26988"/>
            <a:lstStyle/>
            <a:p>
              <a:pPr defTabSz="904875">
                <a:lnSpc>
                  <a:spcPts val="1200"/>
                </a:lnSpc>
                <a:tabLst>
                  <a:tab pos="452120" algn="l"/>
                  <a:tab pos="904875" algn="l"/>
                  <a:tab pos="1356995" algn="l"/>
                </a:tabLst>
              </a:pPr>
              <a:r>
                <a:rPr lang="en-US" sz="1600"/>
                <a:t>32</a:t>
              </a:r>
              <a:endParaRPr lang="en-US" sz="1600"/>
            </a:p>
          </p:txBody>
        </p:sp>
        <p:sp>
          <p:nvSpPr>
            <p:cNvPr id="816138" name="Line 10"/>
            <p:cNvSpPr>
              <a:spLocks noChangeShapeType="1"/>
            </p:cNvSpPr>
            <p:nvPr/>
          </p:nvSpPr>
          <p:spPr bwMode="auto">
            <a:xfrm flipH="1">
              <a:off x="3307" y="2311"/>
              <a:ext cx="78" cy="133"/>
            </a:xfrm>
            <a:prstGeom prst="line">
              <a:avLst/>
            </a:prstGeom>
            <a:noFill/>
            <a:ln w="12700">
              <a:solidFill>
                <a:schemeClr val="accent1"/>
              </a:solidFill>
              <a:round/>
            </a:ln>
            <a:effectLst/>
          </p:spPr>
          <p:txBody>
            <a:bodyPr/>
            <a:lstStyle/>
            <a:p>
              <a:endParaRPr lang="en-US"/>
            </a:p>
          </p:txBody>
        </p:sp>
        <p:sp>
          <p:nvSpPr>
            <p:cNvPr id="816139" name="Rectangle 11"/>
            <p:cNvSpPr>
              <a:spLocks noChangeArrowheads="1"/>
            </p:cNvSpPr>
            <p:nvPr/>
          </p:nvSpPr>
          <p:spPr bwMode="auto">
            <a:xfrm>
              <a:off x="3207" y="2448"/>
              <a:ext cx="371" cy="214"/>
            </a:xfrm>
            <a:prstGeom prst="rect">
              <a:avLst/>
            </a:prstGeom>
            <a:noFill/>
            <a:ln w="12700">
              <a:noFill/>
              <a:miter lim="800000"/>
            </a:ln>
            <a:effectLst/>
          </p:spPr>
          <p:txBody>
            <a:bodyPr wrap="none" lIns="19050" tIns="26988" rIns="19050" bIns="26988"/>
            <a:lstStyle/>
            <a:p>
              <a:pPr defTabSz="904875">
                <a:lnSpc>
                  <a:spcPts val="1200"/>
                </a:lnSpc>
                <a:tabLst>
                  <a:tab pos="452120" algn="l"/>
                  <a:tab pos="904875" algn="l"/>
                  <a:tab pos="1356995" algn="l"/>
                </a:tabLst>
              </a:pPr>
              <a:r>
                <a:rPr lang="en-US" sz="1600"/>
                <a:t>32</a:t>
              </a:r>
              <a:endParaRPr lang="en-US" sz="1600"/>
            </a:p>
          </p:txBody>
        </p:sp>
        <p:sp>
          <p:nvSpPr>
            <p:cNvPr id="816140" name="Line 12"/>
            <p:cNvSpPr>
              <a:spLocks noChangeShapeType="1"/>
            </p:cNvSpPr>
            <p:nvPr/>
          </p:nvSpPr>
          <p:spPr bwMode="auto">
            <a:xfrm flipH="1">
              <a:off x="4301" y="1956"/>
              <a:ext cx="78" cy="133"/>
            </a:xfrm>
            <a:prstGeom prst="line">
              <a:avLst/>
            </a:prstGeom>
            <a:noFill/>
            <a:ln w="12700">
              <a:solidFill>
                <a:schemeClr val="accent1"/>
              </a:solidFill>
              <a:round/>
            </a:ln>
            <a:effectLst/>
          </p:spPr>
          <p:txBody>
            <a:bodyPr/>
            <a:lstStyle/>
            <a:p>
              <a:endParaRPr lang="en-US"/>
            </a:p>
          </p:txBody>
        </p:sp>
        <p:sp>
          <p:nvSpPr>
            <p:cNvPr id="816141" name="Rectangle 13"/>
            <p:cNvSpPr>
              <a:spLocks noChangeArrowheads="1"/>
            </p:cNvSpPr>
            <p:nvPr/>
          </p:nvSpPr>
          <p:spPr bwMode="auto">
            <a:xfrm>
              <a:off x="4215" y="2112"/>
              <a:ext cx="371" cy="195"/>
            </a:xfrm>
            <a:prstGeom prst="rect">
              <a:avLst/>
            </a:prstGeom>
            <a:noFill/>
            <a:ln w="12700">
              <a:noFill/>
              <a:miter lim="800000"/>
            </a:ln>
            <a:effectLst/>
          </p:spPr>
          <p:txBody>
            <a:bodyPr wrap="none" lIns="19050" tIns="26988" rIns="19050" bIns="26988"/>
            <a:lstStyle/>
            <a:p>
              <a:pPr defTabSz="904875">
                <a:lnSpc>
                  <a:spcPts val="1200"/>
                </a:lnSpc>
                <a:tabLst>
                  <a:tab pos="452120" algn="l"/>
                  <a:tab pos="904875" algn="l"/>
                  <a:tab pos="1356995" algn="l"/>
                </a:tabLst>
              </a:pPr>
              <a:r>
                <a:rPr lang="en-US" sz="1600"/>
                <a:t>32</a:t>
              </a:r>
              <a:endParaRPr lang="en-US" sz="1600"/>
            </a:p>
          </p:txBody>
        </p:sp>
        <p:sp>
          <p:nvSpPr>
            <p:cNvPr id="816142" name="Line 14"/>
            <p:cNvSpPr>
              <a:spLocks noChangeShapeType="1"/>
            </p:cNvSpPr>
            <p:nvPr/>
          </p:nvSpPr>
          <p:spPr bwMode="auto">
            <a:xfrm>
              <a:off x="3843" y="2500"/>
              <a:ext cx="133" cy="62"/>
            </a:xfrm>
            <a:prstGeom prst="line">
              <a:avLst/>
            </a:prstGeom>
            <a:noFill/>
            <a:ln w="12700">
              <a:solidFill>
                <a:schemeClr val="accent1"/>
              </a:solidFill>
              <a:round/>
            </a:ln>
            <a:effectLst/>
          </p:spPr>
          <p:txBody>
            <a:bodyPr/>
            <a:lstStyle/>
            <a:p>
              <a:endParaRPr lang="en-US"/>
            </a:p>
          </p:txBody>
        </p:sp>
        <p:sp>
          <p:nvSpPr>
            <p:cNvPr id="816143" name="Rectangle 15"/>
            <p:cNvSpPr>
              <a:spLocks noChangeArrowheads="1"/>
            </p:cNvSpPr>
            <p:nvPr/>
          </p:nvSpPr>
          <p:spPr bwMode="auto">
            <a:xfrm>
              <a:off x="3831" y="2688"/>
              <a:ext cx="1056" cy="240"/>
            </a:xfrm>
            <a:prstGeom prst="rect">
              <a:avLst/>
            </a:prstGeom>
            <a:noFill/>
            <a:ln w="12700">
              <a:noFill/>
              <a:miter lim="800000"/>
            </a:ln>
            <a:effectLst/>
          </p:spPr>
          <p:txBody>
            <a:bodyPr wrap="none" lIns="19050" tIns="26988" rIns="19050" bIns="26988"/>
            <a:lstStyle/>
            <a:p>
              <a:pPr defTabSz="904875">
                <a:lnSpc>
                  <a:spcPts val="1800"/>
                </a:lnSpc>
                <a:spcBef>
                  <a:spcPts val="600"/>
                </a:spcBef>
                <a:spcAft>
                  <a:spcPts val="600"/>
                </a:spcAft>
                <a:tabLst>
                  <a:tab pos="452120" algn="l"/>
                  <a:tab pos="904875" algn="l"/>
                  <a:tab pos="1356995" algn="l"/>
                </a:tabLst>
              </a:pPr>
              <a:r>
                <a:rPr lang="en-US" sz="1600">
                  <a:solidFill>
                    <a:srgbClr val="000000"/>
                  </a:solidFill>
                </a:rPr>
                <a:t>m (operation)</a:t>
              </a:r>
              <a:endParaRPr lang="en-US" sz="1600">
                <a:solidFill>
                  <a:srgbClr val="000000"/>
                </a:solidFill>
              </a:endParaRPr>
            </a:p>
          </p:txBody>
        </p:sp>
        <p:sp>
          <p:nvSpPr>
            <p:cNvPr id="816144" name="Rectangle 16"/>
            <p:cNvSpPr>
              <a:spLocks noChangeArrowheads="1"/>
            </p:cNvSpPr>
            <p:nvPr/>
          </p:nvSpPr>
          <p:spPr bwMode="auto">
            <a:xfrm>
              <a:off x="4647" y="1920"/>
              <a:ext cx="498" cy="315"/>
            </a:xfrm>
            <a:prstGeom prst="rect">
              <a:avLst/>
            </a:prstGeom>
            <a:noFill/>
            <a:ln w="12700">
              <a:noFill/>
              <a:miter lim="800000"/>
            </a:ln>
            <a:effectLst/>
          </p:spPr>
          <p:txBody>
            <a:bodyPr wrap="none" lIns="19050" tIns="26988" rIns="19050" bIns="26988"/>
            <a:lstStyle/>
            <a:p>
              <a:pPr defTabSz="904875">
                <a:lnSpc>
                  <a:spcPts val="1800"/>
                </a:lnSpc>
                <a:spcBef>
                  <a:spcPts val="600"/>
                </a:spcBef>
                <a:spcAft>
                  <a:spcPts val="600"/>
                </a:spcAft>
                <a:tabLst>
                  <a:tab pos="452120" algn="l"/>
                  <a:tab pos="904875" algn="l"/>
                  <a:tab pos="1356995" algn="l"/>
                </a:tabLst>
              </a:pPr>
              <a:r>
                <a:rPr lang="en-US" sz="1600">
                  <a:solidFill>
                    <a:srgbClr val="000000"/>
                  </a:solidFill>
                </a:rPr>
                <a:t>result</a:t>
              </a:r>
              <a:endParaRPr lang="en-US" sz="1600">
                <a:solidFill>
                  <a:srgbClr val="000000"/>
                </a:solidFill>
              </a:endParaRPr>
            </a:p>
          </p:txBody>
        </p:sp>
        <p:sp>
          <p:nvSpPr>
            <p:cNvPr id="816145" name="Rectangle 17"/>
            <p:cNvSpPr>
              <a:spLocks noChangeArrowheads="1"/>
            </p:cNvSpPr>
            <p:nvPr/>
          </p:nvSpPr>
          <p:spPr bwMode="auto">
            <a:xfrm>
              <a:off x="3015" y="1584"/>
              <a:ext cx="174" cy="228"/>
            </a:xfrm>
            <a:prstGeom prst="rect">
              <a:avLst/>
            </a:prstGeom>
            <a:noFill/>
            <a:ln w="12700">
              <a:noFill/>
              <a:miter lim="800000"/>
            </a:ln>
            <a:effectLst/>
          </p:spPr>
          <p:txBody>
            <a:bodyPr wrap="none" lIns="19050" tIns="26988" rIns="19050" bIns="26988"/>
            <a:lstStyle/>
            <a:p>
              <a:pPr defTabSz="904875">
                <a:lnSpc>
                  <a:spcPts val="1800"/>
                </a:lnSpc>
                <a:spcBef>
                  <a:spcPts val="600"/>
                </a:spcBef>
                <a:spcAft>
                  <a:spcPts val="600"/>
                </a:spcAft>
                <a:tabLst>
                  <a:tab pos="452120" algn="l"/>
                  <a:tab pos="904875" algn="l"/>
                  <a:tab pos="1356995" algn="l"/>
                </a:tabLst>
              </a:pPr>
              <a:r>
                <a:rPr lang="en-US" sz="1600">
                  <a:solidFill>
                    <a:srgbClr val="000000"/>
                  </a:solidFill>
                </a:rPr>
                <a:t>A</a:t>
              </a:r>
              <a:endParaRPr lang="en-US" sz="1600">
                <a:solidFill>
                  <a:srgbClr val="000000"/>
                </a:solidFill>
              </a:endParaRPr>
            </a:p>
          </p:txBody>
        </p:sp>
        <p:sp>
          <p:nvSpPr>
            <p:cNvPr id="816146" name="Rectangle 18"/>
            <p:cNvSpPr>
              <a:spLocks noChangeArrowheads="1"/>
            </p:cNvSpPr>
            <p:nvPr/>
          </p:nvSpPr>
          <p:spPr bwMode="auto">
            <a:xfrm>
              <a:off x="3015" y="2304"/>
              <a:ext cx="222" cy="237"/>
            </a:xfrm>
            <a:prstGeom prst="rect">
              <a:avLst/>
            </a:prstGeom>
            <a:noFill/>
            <a:ln w="12700">
              <a:noFill/>
              <a:miter lim="800000"/>
            </a:ln>
            <a:effectLst/>
          </p:spPr>
          <p:txBody>
            <a:bodyPr wrap="none" lIns="19050" tIns="26988" rIns="19050" bIns="26988"/>
            <a:lstStyle/>
            <a:p>
              <a:pPr defTabSz="904875">
                <a:lnSpc>
                  <a:spcPts val="1800"/>
                </a:lnSpc>
                <a:spcBef>
                  <a:spcPts val="600"/>
                </a:spcBef>
                <a:spcAft>
                  <a:spcPts val="600"/>
                </a:spcAft>
                <a:tabLst>
                  <a:tab pos="452120" algn="l"/>
                  <a:tab pos="904875" algn="l"/>
                  <a:tab pos="1356995" algn="l"/>
                </a:tabLst>
              </a:pPr>
              <a:r>
                <a:rPr lang="en-US" sz="1600">
                  <a:solidFill>
                    <a:srgbClr val="000000"/>
                  </a:solidFill>
                </a:rPr>
                <a:t>B</a:t>
              </a:r>
              <a:endParaRPr lang="en-US" sz="1600">
                <a:solidFill>
                  <a:srgbClr val="000000"/>
                </a:solidFill>
              </a:endParaRPr>
            </a:p>
          </p:txBody>
        </p:sp>
        <p:sp>
          <p:nvSpPr>
            <p:cNvPr id="816147" name="Rectangle 19"/>
            <p:cNvSpPr>
              <a:spLocks noChangeArrowheads="1"/>
            </p:cNvSpPr>
            <p:nvPr/>
          </p:nvSpPr>
          <p:spPr bwMode="auto">
            <a:xfrm>
              <a:off x="3783" y="1920"/>
              <a:ext cx="336" cy="244"/>
            </a:xfrm>
            <a:prstGeom prst="rect">
              <a:avLst/>
            </a:prstGeom>
            <a:noFill/>
            <a:ln w="12700">
              <a:noFill/>
              <a:miter lim="800000"/>
            </a:ln>
            <a:effectLst/>
          </p:spPr>
          <p:txBody>
            <a:bodyPr wrap="none" lIns="19050" tIns="26988" rIns="19050" bIns="26988"/>
            <a:lstStyle/>
            <a:p>
              <a:pPr defTabSz="904875">
                <a:lnSpc>
                  <a:spcPts val="1600"/>
                </a:lnSpc>
                <a:tabLst>
                  <a:tab pos="452120" algn="l"/>
                  <a:tab pos="904875" algn="l"/>
                  <a:tab pos="1356995" algn="l"/>
                </a:tabLst>
              </a:pPr>
              <a:r>
                <a:rPr lang="en-US" sz="1600">
                  <a:solidFill>
                    <a:srgbClr val="000000"/>
                  </a:solidFill>
                </a:rPr>
                <a:t>ALU</a:t>
              </a:r>
              <a:endParaRPr lang="en-US" sz="1600">
                <a:solidFill>
                  <a:srgbClr val="000000"/>
                </a:solidFill>
              </a:endParaRPr>
            </a:p>
          </p:txBody>
        </p:sp>
        <p:sp>
          <p:nvSpPr>
            <p:cNvPr id="816148" name="Rectangle 20"/>
            <p:cNvSpPr>
              <a:spLocks noChangeArrowheads="1"/>
            </p:cNvSpPr>
            <p:nvPr/>
          </p:nvSpPr>
          <p:spPr bwMode="auto">
            <a:xfrm>
              <a:off x="3975" y="2496"/>
              <a:ext cx="371" cy="223"/>
            </a:xfrm>
            <a:prstGeom prst="rect">
              <a:avLst/>
            </a:prstGeom>
            <a:noFill/>
            <a:ln w="12700">
              <a:noFill/>
              <a:miter lim="800000"/>
            </a:ln>
            <a:effectLst/>
          </p:spPr>
          <p:txBody>
            <a:bodyPr wrap="none" lIns="19050" tIns="26988" rIns="19050" bIns="26988"/>
            <a:lstStyle/>
            <a:p>
              <a:pPr defTabSz="904875">
                <a:lnSpc>
                  <a:spcPts val="1200"/>
                </a:lnSpc>
                <a:tabLst>
                  <a:tab pos="452120" algn="l"/>
                  <a:tab pos="904875" algn="l"/>
                  <a:tab pos="1356995" algn="l"/>
                </a:tabLst>
              </a:pPr>
              <a:r>
                <a:rPr lang="en-US" sz="1600"/>
                <a:t>4</a:t>
              </a:r>
              <a:endParaRPr lang="en-US" sz="1600"/>
            </a:p>
          </p:txBody>
        </p:sp>
        <p:sp>
          <p:nvSpPr>
            <p:cNvPr id="816149" name="Line 21"/>
            <p:cNvSpPr>
              <a:spLocks noChangeShapeType="1"/>
            </p:cNvSpPr>
            <p:nvPr/>
          </p:nvSpPr>
          <p:spPr bwMode="auto">
            <a:xfrm flipV="1">
              <a:off x="3927" y="2352"/>
              <a:ext cx="0" cy="336"/>
            </a:xfrm>
            <a:prstGeom prst="line">
              <a:avLst/>
            </a:prstGeom>
            <a:noFill/>
            <a:ln w="12700">
              <a:solidFill>
                <a:schemeClr val="tx1"/>
              </a:solidFill>
              <a:round/>
              <a:tailEnd type="triangle" w="med" len="med"/>
            </a:ln>
            <a:effectLst/>
          </p:spPr>
          <p:txBody>
            <a:bodyPr/>
            <a:lstStyle/>
            <a:p>
              <a:endParaRPr lang="en-US"/>
            </a:p>
          </p:txBody>
        </p:sp>
        <p:sp>
          <p:nvSpPr>
            <p:cNvPr id="816150" name="Line 22"/>
            <p:cNvSpPr>
              <a:spLocks noChangeShapeType="1"/>
            </p:cNvSpPr>
            <p:nvPr/>
          </p:nvSpPr>
          <p:spPr bwMode="auto">
            <a:xfrm flipV="1">
              <a:off x="4023" y="1200"/>
              <a:ext cx="0" cy="480"/>
            </a:xfrm>
            <a:prstGeom prst="line">
              <a:avLst/>
            </a:prstGeom>
            <a:noFill/>
            <a:ln w="12700">
              <a:solidFill>
                <a:schemeClr val="tx1"/>
              </a:solidFill>
              <a:round/>
              <a:tailEnd type="triangle" w="med" len="med"/>
            </a:ln>
            <a:effectLst/>
          </p:spPr>
          <p:txBody>
            <a:bodyPr/>
            <a:lstStyle/>
            <a:p>
              <a:endParaRPr lang="en-US"/>
            </a:p>
          </p:txBody>
        </p:sp>
        <p:sp>
          <p:nvSpPr>
            <p:cNvPr id="816151" name="Line 23"/>
            <p:cNvSpPr>
              <a:spLocks noChangeShapeType="1"/>
            </p:cNvSpPr>
            <p:nvPr/>
          </p:nvSpPr>
          <p:spPr bwMode="auto">
            <a:xfrm flipV="1">
              <a:off x="3831" y="1200"/>
              <a:ext cx="0" cy="336"/>
            </a:xfrm>
            <a:prstGeom prst="line">
              <a:avLst/>
            </a:prstGeom>
            <a:noFill/>
            <a:ln w="12700">
              <a:solidFill>
                <a:schemeClr val="tx1"/>
              </a:solidFill>
              <a:round/>
              <a:tailEnd type="triangle" w="med" len="med"/>
            </a:ln>
            <a:effectLst/>
          </p:spPr>
          <p:txBody>
            <a:bodyPr/>
            <a:lstStyle/>
            <a:p>
              <a:endParaRPr lang="en-US"/>
            </a:p>
          </p:txBody>
        </p:sp>
        <p:sp>
          <p:nvSpPr>
            <p:cNvPr id="816152" name="Rectangle 24"/>
            <p:cNvSpPr>
              <a:spLocks noChangeArrowheads="1"/>
            </p:cNvSpPr>
            <p:nvPr/>
          </p:nvSpPr>
          <p:spPr bwMode="auto">
            <a:xfrm>
              <a:off x="3687" y="1008"/>
              <a:ext cx="336" cy="192"/>
            </a:xfrm>
            <a:prstGeom prst="rect">
              <a:avLst/>
            </a:prstGeom>
            <a:noFill/>
            <a:ln w="12700">
              <a:noFill/>
              <a:miter lim="800000"/>
            </a:ln>
            <a:effectLst/>
          </p:spPr>
          <p:txBody>
            <a:bodyPr wrap="none" lIns="19050" tIns="26988" rIns="19050" bIns="26988"/>
            <a:lstStyle/>
            <a:p>
              <a:pPr defTabSz="904875">
                <a:lnSpc>
                  <a:spcPts val="1800"/>
                </a:lnSpc>
                <a:spcBef>
                  <a:spcPts val="600"/>
                </a:spcBef>
                <a:spcAft>
                  <a:spcPts val="600"/>
                </a:spcAft>
                <a:tabLst>
                  <a:tab pos="452120" algn="l"/>
                  <a:tab pos="904875" algn="l"/>
                  <a:tab pos="1356995" algn="l"/>
                </a:tabLst>
              </a:pPr>
              <a:r>
                <a:rPr lang="en-US" sz="1600">
                  <a:solidFill>
                    <a:srgbClr val="000000"/>
                  </a:solidFill>
                </a:rPr>
                <a:t>zero</a:t>
              </a:r>
              <a:endParaRPr lang="en-US" sz="1600">
                <a:solidFill>
                  <a:srgbClr val="000000"/>
                </a:solidFill>
              </a:endParaRPr>
            </a:p>
          </p:txBody>
        </p:sp>
        <p:sp>
          <p:nvSpPr>
            <p:cNvPr id="816153" name="Rectangle 25"/>
            <p:cNvSpPr>
              <a:spLocks noChangeArrowheads="1"/>
            </p:cNvSpPr>
            <p:nvPr/>
          </p:nvSpPr>
          <p:spPr bwMode="auto">
            <a:xfrm>
              <a:off x="3975" y="1008"/>
              <a:ext cx="336" cy="192"/>
            </a:xfrm>
            <a:prstGeom prst="rect">
              <a:avLst/>
            </a:prstGeom>
            <a:noFill/>
            <a:ln w="12700">
              <a:noFill/>
              <a:miter lim="800000"/>
            </a:ln>
            <a:effectLst/>
          </p:spPr>
          <p:txBody>
            <a:bodyPr wrap="none" lIns="19050" tIns="26988" rIns="19050" bIns="26988"/>
            <a:lstStyle/>
            <a:p>
              <a:pPr defTabSz="904875">
                <a:lnSpc>
                  <a:spcPts val="1800"/>
                </a:lnSpc>
                <a:spcBef>
                  <a:spcPts val="600"/>
                </a:spcBef>
                <a:spcAft>
                  <a:spcPts val="600"/>
                </a:spcAft>
                <a:tabLst>
                  <a:tab pos="452120" algn="l"/>
                  <a:tab pos="904875" algn="l"/>
                  <a:tab pos="1356995" algn="l"/>
                </a:tabLst>
              </a:pPr>
              <a:r>
                <a:rPr lang="en-US" sz="1600">
                  <a:solidFill>
                    <a:srgbClr val="000000"/>
                  </a:solidFill>
                </a:rPr>
                <a:t>ovf</a:t>
              </a:r>
              <a:endParaRPr lang="en-US" sz="1600">
                <a:solidFill>
                  <a:srgbClr val="000000"/>
                </a:solidFill>
              </a:endParaRPr>
            </a:p>
          </p:txBody>
        </p:sp>
        <p:sp>
          <p:nvSpPr>
            <p:cNvPr id="816154" name="Line 26"/>
            <p:cNvSpPr>
              <a:spLocks noChangeShapeType="1"/>
            </p:cNvSpPr>
            <p:nvPr/>
          </p:nvSpPr>
          <p:spPr bwMode="auto">
            <a:xfrm>
              <a:off x="3783" y="1392"/>
              <a:ext cx="133" cy="62"/>
            </a:xfrm>
            <a:prstGeom prst="line">
              <a:avLst/>
            </a:prstGeom>
            <a:noFill/>
            <a:ln w="12700">
              <a:solidFill>
                <a:schemeClr val="accent1"/>
              </a:solidFill>
              <a:round/>
            </a:ln>
            <a:effectLst/>
          </p:spPr>
          <p:txBody>
            <a:bodyPr/>
            <a:lstStyle/>
            <a:p>
              <a:endParaRPr lang="en-US"/>
            </a:p>
          </p:txBody>
        </p:sp>
        <p:sp>
          <p:nvSpPr>
            <p:cNvPr id="816155" name="Line 27"/>
            <p:cNvSpPr>
              <a:spLocks noChangeShapeType="1"/>
            </p:cNvSpPr>
            <p:nvPr/>
          </p:nvSpPr>
          <p:spPr bwMode="auto">
            <a:xfrm>
              <a:off x="3975" y="1536"/>
              <a:ext cx="133" cy="62"/>
            </a:xfrm>
            <a:prstGeom prst="line">
              <a:avLst/>
            </a:prstGeom>
            <a:noFill/>
            <a:ln w="12700">
              <a:solidFill>
                <a:schemeClr val="accent1"/>
              </a:solidFill>
              <a:round/>
            </a:ln>
            <a:effectLst/>
          </p:spPr>
          <p:txBody>
            <a:bodyPr/>
            <a:lstStyle/>
            <a:p>
              <a:endParaRPr lang="en-US"/>
            </a:p>
          </p:txBody>
        </p:sp>
        <p:sp>
          <p:nvSpPr>
            <p:cNvPr id="816156" name="Rectangle 28"/>
            <p:cNvSpPr>
              <a:spLocks noChangeArrowheads="1"/>
            </p:cNvSpPr>
            <p:nvPr/>
          </p:nvSpPr>
          <p:spPr bwMode="auto">
            <a:xfrm>
              <a:off x="4071" y="1488"/>
              <a:ext cx="144" cy="192"/>
            </a:xfrm>
            <a:prstGeom prst="rect">
              <a:avLst/>
            </a:prstGeom>
            <a:noFill/>
            <a:ln w="12700">
              <a:noFill/>
              <a:miter lim="800000"/>
            </a:ln>
            <a:effectLst/>
          </p:spPr>
          <p:txBody>
            <a:bodyPr wrap="none" lIns="19050" tIns="26988" rIns="19050" bIns="26988"/>
            <a:lstStyle/>
            <a:p>
              <a:pPr defTabSz="904875">
                <a:lnSpc>
                  <a:spcPts val="1200"/>
                </a:lnSpc>
                <a:tabLst>
                  <a:tab pos="452120" algn="l"/>
                  <a:tab pos="904875" algn="l"/>
                  <a:tab pos="1356995" algn="l"/>
                </a:tabLst>
              </a:pPr>
              <a:r>
                <a:rPr lang="en-US" sz="1600"/>
                <a:t>1</a:t>
              </a:r>
              <a:endParaRPr lang="en-US" sz="1600"/>
            </a:p>
          </p:txBody>
        </p:sp>
        <p:sp>
          <p:nvSpPr>
            <p:cNvPr id="816157" name="Rectangle 29"/>
            <p:cNvSpPr>
              <a:spLocks noChangeArrowheads="1"/>
            </p:cNvSpPr>
            <p:nvPr/>
          </p:nvSpPr>
          <p:spPr bwMode="auto">
            <a:xfrm>
              <a:off x="3879" y="1344"/>
              <a:ext cx="144" cy="192"/>
            </a:xfrm>
            <a:prstGeom prst="rect">
              <a:avLst/>
            </a:prstGeom>
            <a:noFill/>
            <a:ln w="12700">
              <a:noFill/>
              <a:miter lim="800000"/>
            </a:ln>
            <a:effectLst/>
          </p:spPr>
          <p:txBody>
            <a:bodyPr wrap="none" lIns="19050" tIns="26988" rIns="19050" bIns="26988"/>
            <a:lstStyle/>
            <a:p>
              <a:pPr defTabSz="904875">
                <a:lnSpc>
                  <a:spcPts val="1200"/>
                </a:lnSpc>
                <a:tabLst>
                  <a:tab pos="452120" algn="l"/>
                  <a:tab pos="904875" algn="l"/>
                  <a:tab pos="1356995" algn="l"/>
                </a:tabLst>
              </a:pPr>
              <a:r>
                <a:rPr lang="en-US" sz="1600"/>
                <a:t>1</a:t>
              </a:r>
              <a:endParaRPr lang="en-US" sz="1600"/>
            </a:p>
          </p:txBody>
        </p:sp>
      </p:grpSp>
      <p:sp>
        <p:nvSpPr>
          <p:cNvPr id="816160" name="Rectangle 32"/>
          <p:cNvSpPr>
            <a:spLocks noChangeArrowheads="1"/>
          </p:cNvSpPr>
          <p:nvPr/>
        </p:nvSpPr>
        <p:spPr bwMode="auto">
          <a:xfrm>
            <a:off x="533400" y="4419600"/>
            <a:ext cx="8153400" cy="1602490"/>
          </a:xfrm>
          <a:prstGeom prst="rect">
            <a:avLst/>
          </a:prstGeom>
          <a:noFill/>
          <a:ln w="12700">
            <a:noFill/>
            <a:miter lim="800000"/>
          </a:ln>
          <a:effectLst/>
        </p:spPr>
        <p:txBody>
          <a:bodyPr lIns="63500" tIns="25400" rIns="63500" bIns="25400">
            <a:spAutoFit/>
          </a:bodyPr>
          <a:lstStyle/>
          <a:p>
            <a:pPr marL="287655" indent="-287655">
              <a:lnSpc>
                <a:spcPct val="95000"/>
              </a:lnSpc>
              <a:spcBef>
                <a:spcPct val="65000"/>
              </a:spcBef>
              <a:buClr>
                <a:schemeClr val="accent1"/>
              </a:buClr>
              <a:buSzPct val="75000"/>
              <a:buFont typeface="Wingdings" panose="05000000000000000000" pitchFamily="2" charset="2"/>
              <a:buChar char="q"/>
            </a:pPr>
            <a:r>
              <a:rPr lang="en-US" sz="2400" dirty="0">
                <a:solidFill>
                  <a:schemeClr val="tx1"/>
                </a:solidFill>
              </a:rPr>
              <a:t>With special handling for</a:t>
            </a:r>
            <a:endParaRPr lang="en-US" sz="2400" dirty="0">
              <a:solidFill>
                <a:schemeClr val="tx1"/>
              </a:solidFill>
            </a:endParaRPr>
          </a:p>
          <a:p>
            <a:pPr marL="741680" lvl="1" indent="-246380">
              <a:lnSpc>
                <a:spcPct val="90000"/>
              </a:lnSpc>
              <a:spcBef>
                <a:spcPct val="40000"/>
              </a:spcBef>
              <a:buClr>
                <a:schemeClr val="accent1"/>
              </a:buClr>
              <a:buSzPct val="75000"/>
              <a:buFont typeface="Monotype Sorts" pitchFamily="2" charset="2"/>
              <a:buChar char="l"/>
            </a:pPr>
            <a:r>
              <a:rPr lang="en-US" sz="2000" dirty="0">
                <a:solidFill>
                  <a:schemeClr val="tx1"/>
                </a:solidFill>
              </a:rPr>
              <a:t>sign extend – </a:t>
            </a:r>
            <a:r>
              <a:rPr lang="en-US" sz="2000" dirty="0" err="1" smtClean="0">
                <a:solidFill>
                  <a:schemeClr val="tx1"/>
                </a:solidFill>
                <a:latin typeface="Courier New" panose="02070309020205020404" pitchFamily="49" charset="0"/>
              </a:rPr>
              <a:t>addi</a:t>
            </a:r>
            <a:r>
              <a:rPr lang="en-US" sz="2000" dirty="0" smtClean="0">
                <a:solidFill>
                  <a:schemeClr val="tx1"/>
                </a:solidFill>
                <a:latin typeface="Courier New" panose="02070309020205020404" pitchFamily="49" charset="0"/>
              </a:rPr>
              <a:t>, </a:t>
            </a:r>
            <a:r>
              <a:rPr lang="en-US" sz="2000" dirty="0" err="1" smtClean="0">
                <a:solidFill>
                  <a:schemeClr val="tx1"/>
                </a:solidFill>
                <a:latin typeface="Courier New" panose="02070309020205020404" pitchFamily="49" charset="0"/>
              </a:rPr>
              <a:t>addiu</a:t>
            </a:r>
            <a:r>
              <a:rPr lang="en-US" sz="2000" dirty="0" smtClean="0">
                <a:solidFill>
                  <a:schemeClr val="tx1"/>
                </a:solidFill>
                <a:latin typeface="Courier New" panose="02070309020205020404" pitchFamily="49" charset="0"/>
              </a:rPr>
              <a:t>, </a:t>
            </a:r>
            <a:r>
              <a:rPr lang="en-US" sz="2000" dirty="0" err="1" smtClean="0">
                <a:solidFill>
                  <a:schemeClr val="tx1"/>
                </a:solidFill>
                <a:latin typeface="Courier New" panose="02070309020205020404" pitchFamily="49" charset="0"/>
              </a:rPr>
              <a:t>slti</a:t>
            </a:r>
            <a:r>
              <a:rPr lang="en-US" sz="2000" dirty="0" smtClean="0">
                <a:solidFill>
                  <a:schemeClr val="tx1"/>
                </a:solidFill>
                <a:latin typeface="Courier New" panose="02070309020205020404" pitchFamily="49" charset="0"/>
              </a:rPr>
              <a:t>, </a:t>
            </a:r>
            <a:r>
              <a:rPr lang="en-US" sz="2000" dirty="0" err="1" smtClean="0">
                <a:solidFill>
                  <a:schemeClr val="tx1"/>
                </a:solidFill>
                <a:latin typeface="Courier New" panose="02070309020205020404" pitchFamily="49" charset="0"/>
              </a:rPr>
              <a:t>sltiu</a:t>
            </a:r>
            <a:endParaRPr lang="en-US" sz="2000" dirty="0">
              <a:solidFill>
                <a:schemeClr val="tx1"/>
              </a:solidFill>
              <a:latin typeface="Courier New" panose="02070309020205020404" pitchFamily="49" charset="0"/>
            </a:endParaRPr>
          </a:p>
          <a:p>
            <a:pPr marL="741680" lvl="1" indent="-246380">
              <a:lnSpc>
                <a:spcPct val="90000"/>
              </a:lnSpc>
              <a:spcBef>
                <a:spcPct val="40000"/>
              </a:spcBef>
              <a:buClr>
                <a:schemeClr val="accent1"/>
              </a:buClr>
              <a:buSzPct val="75000"/>
              <a:buFont typeface="Monotype Sorts" pitchFamily="2" charset="2"/>
              <a:buChar char="l"/>
            </a:pPr>
            <a:r>
              <a:rPr lang="en-US" sz="2000" dirty="0">
                <a:solidFill>
                  <a:schemeClr val="tx1"/>
                </a:solidFill>
              </a:rPr>
              <a:t>zero extend – </a:t>
            </a:r>
            <a:r>
              <a:rPr lang="en-US" sz="2000" dirty="0" err="1" smtClean="0">
                <a:solidFill>
                  <a:schemeClr val="tx1"/>
                </a:solidFill>
                <a:latin typeface="Courier New" panose="02070309020205020404" pitchFamily="49" charset="0"/>
              </a:rPr>
              <a:t>andi</a:t>
            </a:r>
            <a:r>
              <a:rPr lang="en-US" sz="2000" dirty="0" smtClean="0">
                <a:solidFill>
                  <a:schemeClr val="tx1"/>
                </a:solidFill>
                <a:latin typeface="Courier New" panose="02070309020205020404" pitchFamily="49" charset="0"/>
              </a:rPr>
              <a:t>, </a:t>
            </a:r>
            <a:r>
              <a:rPr lang="en-US" sz="2000" dirty="0" err="1" smtClean="0">
                <a:solidFill>
                  <a:schemeClr val="tx1"/>
                </a:solidFill>
                <a:latin typeface="Courier New" panose="02070309020205020404" pitchFamily="49" charset="0"/>
              </a:rPr>
              <a:t>ori</a:t>
            </a:r>
            <a:r>
              <a:rPr lang="en-US" sz="2000" dirty="0" smtClean="0">
                <a:solidFill>
                  <a:schemeClr val="tx1"/>
                </a:solidFill>
                <a:latin typeface="Courier New" panose="02070309020205020404" pitchFamily="49" charset="0"/>
              </a:rPr>
              <a:t>, </a:t>
            </a:r>
            <a:r>
              <a:rPr lang="en-US" sz="2000" dirty="0" err="1" smtClean="0">
                <a:solidFill>
                  <a:schemeClr val="tx1"/>
                </a:solidFill>
                <a:latin typeface="Courier New" panose="02070309020205020404" pitchFamily="49" charset="0"/>
              </a:rPr>
              <a:t>xori</a:t>
            </a:r>
            <a:endParaRPr lang="en-US" sz="2000" dirty="0">
              <a:solidFill>
                <a:schemeClr val="tx1"/>
              </a:solidFill>
              <a:latin typeface="Courier New" panose="02070309020205020404" pitchFamily="49" charset="0"/>
            </a:endParaRPr>
          </a:p>
          <a:p>
            <a:pPr marL="741680" lvl="1" indent="-246380">
              <a:lnSpc>
                <a:spcPct val="90000"/>
              </a:lnSpc>
              <a:spcBef>
                <a:spcPct val="40000"/>
              </a:spcBef>
              <a:buClr>
                <a:schemeClr val="accent1"/>
              </a:buClr>
              <a:buSzPct val="75000"/>
              <a:buFont typeface="Monotype Sorts" pitchFamily="2" charset="2"/>
              <a:buChar char="l"/>
            </a:pPr>
            <a:r>
              <a:rPr lang="en-US" sz="2000" dirty="0" smtClean="0">
                <a:solidFill>
                  <a:schemeClr val="tx1"/>
                </a:solidFill>
              </a:rPr>
              <a:t>overflow detection </a:t>
            </a:r>
            <a:r>
              <a:rPr lang="en-US" sz="2000" dirty="0">
                <a:solidFill>
                  <a:schemeClr val="tx1"/>
                </a:solidFill>
              </a:rPr>
              <a:t>– </a:t>
            </a:r>
            <a:r>
              <a:rPr lang="en-US" sz="2000" dirty="0" smtClean="0">
                <a:solidFill>
                  <a:schemeClr val="tx1"/>
                </a:solidFill>
                <a:latin typeface="Courier New" panose="02070309020205020404" pitchFamily="49" charset="0"/>
              </a:rPr>
              <a:t>add, </a:t>
            </a:r>
            <a:r>
              <a:rPr lang="en-US" sz="2000" dirty="0" err="1" smtClean="0">
                <a:solidFill>
                  <a:schemeClr val="tx1"/>
                </a:solidFill>
                <a:latin typeface="Courier New" panose="02070309020205020404" pitchFamily="49" charset="0"/>
              </a:rPr>
              <a:t>addi</a:t>
            </a:r>
            <a:r>
              <a:rPr lang="en-US" sz="2000" dirty="0" smtClean="0">
                <a:solidFill>
                  <a:schemeClr val="tx1"/>
                </a:solidFill>
                <a:latin typeface="Courier New" panose="02070309020205020404" pitchFamily="49" charset="0"/>
              </a:rPr>
              <a:t>, sub</a:t>
            </a:r>
            <a:endParaRPr lang="en-US" sz="2000" dirty="0">
              <a:solidFill>
                <a:schemeClr val="tx1"/>
              </a:solidFill>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Overflow</a:t>
            </a:r>
            <a:endParaRPr lang="en-US" dirty="0"/>
          </a:p>
        </p:txBody>
      </p:sp>
      <p:graphicFrame>
        <p:nvGraphicFramePr>
          <p:cNvPr id="4" name="Content Placeholder 3"/>
          <p:cNvGraphicFramePr>
            <a:graphicFrameLocks noGrp="1"/>
          </p:cNvGraphicFramePr>
          <p:nvPr>
            <p:ph idx="1"/>
          </p:nvPr>
        </p:nvGraphicFramePr>
        <p:xfrm>
          <a:off x="533400" y="2971800"/>
          <a:ext cx="8153400" cy="2123440"/>
        </p:xfrm>
        <a:graphic>
          <a:graphicData uri="http://schemas.openxmlformats.org/drawingml/2006/table">
            <a:tbl>
              <a:tblPr firstRow="1" bandRow="1">
                <a:tableStyleId>{5940675A-B579-460E-94D1-54222C63F5DA}</a:tableStyleId>
              </a:tblPr>
              <a:tblGrid>
                <a:gridCol w="2038350"/>
                <a:gridCol w="2038350"/>
                <a:gridCol w="2038350"/>
                <a:gridCol w="2038350"/>
              </a:tblGrid>
              <a:tr h="370840">
                <a:tc>
                  <a:txBody>
                    <a:bodyPr/>
                    <a:lstStyle/>
                    <a:p>
                      <a:pPr algn="ctr"/>
                      <a:r>
                        <a:rPr lang="en-US" dirty="0" smtClean="0"/>
                        <a:t>Operation</a:t>
                      </a:r>
                      <a:endParaRPr lang="en-US" dirty="0"/>
                    </a:p>
                  </a:txBody>
                  <a:tcPr/>
                </a:tc>
                <a:tc>
                  <a:txBody>
                    <a:bodyPr/>
                    <a:lstStyle/>
                    <a:p>
                      <a:pPr algn="ctr"/>
                      <a:r>
                        <a:rPr lang="en-US" dirty="0" smtClean="0"/>
                        <a:t>Operand</a:t>
                      </a:r>
                      <a:r>
                        <a:rPr lang="en-US" baseline="0" dirty="0" smtClean="0"/>
                        <a:t> A</a:t>
                      </a:r>
                      <a:endParaRPr lang="en-US" dirty="0"/>
                    </a:p>
                  </a:txBody>
                  <a:tcPr/>
                </a:tc>
                <a:tc>
                  <a:txBody>
                    <a:bodyPr/>
                    <a:lstStyle/>
                    <a:p>
                      <a:pPr algn="ctr"/>
                      <a:r>
                        <a:rPr lang="en-US" dirty="0" smtClean="0"/>
                        <a:t>Operand</a:t>
                      </a:r>
                      <a:r>
                        <a:rPr lang="en-US" baseline="0" dirty="0" smtClean="0"/>
                        <a:t> B</a:t>
                      </a:r>
                      <a:endParaRPr lang="en-US" dirty="0"/>
                    </a:p>
                  </a:txBody>
                  <a:tcPr/>
                </a:tc>
                <a:tc>
                  <a:txBody>
                    <a:bodyPr/>
                    <a:lstStyle/>
                    <a:p>
                      <a:pPr algn="ctr"/>
                      <a:r>
                        <a:rPr lang="en-US" dirty="0" smtClean="0"/>
                        <a:t>Result indicating</a:t>
                      </a:r>
                      <a:r>
                        <a:rPr lang="en-US" baseline="0" dirty="0" smtClean="0"/>
                        <a:t> overflow</a:t>
                      </a:r>
                      <a:endParaRPr lang="en-US" dirty="0"/>
                    </a:p>
                  </a:txBody>
                  <a:tcPr/>
                </a:tc>
              </a:tr>
              <a:tr h="370840">
                <a:tc>
                  <a:txBody>
                    <a:bodyPr/>
                    <a:lstStyle/>
                    <a:p>
                      <a:pPr algn="ctr"/>
                      <a:r>
                        <a:rPr lang="en-US" dirty="0" smtClean="0"/>
                        <a:t>A + B</a:t>
                      </a:r>
                      <a:endParaRPr lang="en-US" dirty="0"/>
                    </a:p>
                  </a:txBody>
                  <a:tcPr/>
                </a:tc>
                <a:tc>
                  <a:txBody>
                    <a:bodyPr/>
                    <a:lstStyle/>
                    <a:p>
                      <a:pPr algn="ctr"/>
                      <a:r>
                        <a:rPr lang="en-US" dirty="0" smtClean="0"/>
                        <a:t>≥</a:t>
                      </a:r>
                      <a:r>
                        <a:rPr lang="en-US" baseline="0" dirty="0" smtClean="0"/>
                        <a:t> 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a:t>
                      </a:r>
                      <a:r>
                        <a:rPr lang="en-US" baseline="0" dirty="0" smtClean="0"/>
                        <a: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&lt; 0</a:t>
                      </a:r>
                      <a:endParaRPr lang="en-US" dirty="0" smtClean="0"/>
                    </a:p>
                  </a:txBody>
                  <a:tcPr/>
                </a:tc>
              </a:tr>
              <a:tr h="370840">
                <a:tc>
                  <a:txBody>
                    <a:bodyPr/>
                    <a:lstStyle/>
                    <a:p>
                      <a:pPr algn="ctr"/>
                      <a:r>
                        <a:rPr lang="en-US" dirty="0" smtClean="0"/>
                        <a:t>A + B</a:t>
                      </a:r>
                      <a:endParaRPr lang="en-US" dirty="0"/>
                    </a:p>
                  </a:txBody>
                  <a:tcPr/>
                </a:tc>
                <a:tc>
                  <a:txBody>
                    <a:bodyPr/>
                    <a:lstStyle/>
                    <a:p>
                      <a:pPr algn="ctr"/>
                      <a:r>
                        <a:rPr lang="en-US" dirty="0" smtClean="0"/>
                        <a:t>&lt; 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&lt;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a:t>
                      </a:r>
                      <a:r>
                        <a:rPr lang="en-US" baseline="0" dirty="0" smtClean="0"/>
                        <a:t> 0</a:t>
                      </a:r>
                      <a:endParaRPr lang="en-US" dirty="0" smtClean="0"/>
                    </a:p>
                  </a:txBody>
                  <a:tcPr/>
                </a:tc>
              </a:tr>
              <a:tr h="370840">
                <a:tc>
                  <a:txBody>
                    <a:bodyPr/>
                    <a:lstStyle/>
                    <a:p>
                      <a:pPr algn="ctr"/>
                      <a:r>
                        <a:rPr lang="en-US" dirty="0" smtClean="0"/>
                        <a:t>A - B</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a:t>
                      </a:r>
                      <a:r>
                        <a:rPr lang="en-US" baseline="0" dirty="0" smtClean="0"/>
                        <a: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&lt;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&lt; 0</a:t>
                      </a:r>
                      <a:endParaRPr lang="en-US" dirty="0" smtClean="0"/>
                    </a:p>
                  </a:txBody>
                  <a:tcPr/>
                </a:tc>
              </a:tr>
              <a:tr h="370840">
                <a:tc>
                  <a:txBody>
                    <a:bodyPr/>
                    <a:lstStyle/>
                    <a:p>
                      <a:pPr algn="ctr"/>
                      <a:r>
                        <a:rPr lang="en-US" dirty="0" smtClean="0"/>
                        <a:t>A - B</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&lt;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a:t>
                      </a:r>
                      <a:r>
                        <a:rPr lang="en-US" baseline="0" dirty="0" smtClean="0"/>
                        <a: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a:t>
                      </a:r>
                      <a:r>
                        <a:rPr lang="en-US" baseline="0" dirty="0" smtClean="0"/>
                        <a:t> 0</a:t>
                      </a:r>
                      <a:endParaRPr lang="en-US" dirty="0" smtClean="0"/>
                    </a:p>
                  </a:txBody>
                  <a:tcPr/>
                </a:tc>
              </a:tr>
            </a:tbl>
          </a:graphicData>
        </a:graphic>
      </p:graphicFrame>
      <p:sp>
        <p:nvSpPr>
          <p:cNvPr id="5" name="Rectangle 3"/>
          <p:cNvSpPr txBox="1">
            <a:spLocks noChangeArrowheads="1"/>
          </p:cNvSpPr>
          <p:nvPr/>
        </p:nvSpPr>
        <p:spPr bwMode="auto">
          <a:xfrm>
            <a:off x="533400" y="838200"/>
            <a:ext cx="8153400" cy="1891480"/>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5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Overflow occurs when</a:t>
            </a:r>
            <a:r>
              <a:rPr lang="en-US" sz="2400" kern="0" dirty="0" smtClean="0">
                <a:solidFill>
                  <a:schemeClr val="tx1"/>
                </a:solidFill>
                <a:latin typeface="+mn-lt"/>
              </a:rPr>
              <a:t> the result of an operation cannot be represented in 32-bits, i.e., when the sign bit contains a </a:t>
            </a:r>
            <a:r>
              <a:rPr lang="en-US" sz="2400" kern="0" dirty="0" smtClean="0">
                <a:solidFill>
                  <a:srgbClr val="FF0000"/>
                </a:solidFill>
                <a:latin typeface="+mn-lt"/>
              </a:rPr>
              <a:t>value</a:t>
            </a:r>
            <a:r>
              <a:rPr lang="en-US" sz="2400" kern="0" dirty="0" smtClean="0">
                <a:solidFill>
                  <a:schemeClr val="tx1"/>
                </a:solidFill>
                <a:latin typeface="+mn-lt"/>
              </a:rPr>
              <a:t> bit of the result and not the proper </a:t>
            </a:r>
            <a:r>
              <a:rPr lang="en-US" sz="2400" kern="0" dirty="0" smtClean="0">
                <a:solidFill>
                  <a:srgbClr val="FF0000"/>
                </a:solidFill>
                <a:latin typeface="+mn-lt"/>
              </a:rPr>
              <a:t>sign</a:t>
            </a:r>
            <a:r>
              <a:rPr lang="en-US" sz="2400" kern="0" dirty="0" smtClean="0">
                <a:solidFill>
                  <a:schemeClr val="tx1"/>
                </a:solidFill>
                <a:latin typeface="+mn-lt"/>
              </a:rPr>
              <a:t> bit</a:t>
            </a:r>
            <a:endParaRPr lang="en-US" sz="2400" kern="0" dirty="0" smtClean="0">
              <a:solidFill>
                <a:schemeClr val="tx1"/>
              </a:solidFill>
              <a:latin typeface="+mn-lt"/>
            </a:endParaRPr>
          </a:p>
          <a:p>
            <a:pPr marL="744855" lvl="1" indent="-287655">
              <a:lnSpc>
                <a:spcPct val="95000"/>
              </a:lnSpc>
              <a:spcBef>
                <a:spcPct val="65000"/>
              </a:spcBef>
              <a:buClr>
                <a:schemeClr val="accent1"/>
              </a:buClr>
              <a:buSzPct val="75000"/>
              <a:buFont typeface="Wingdings" panose="05000000000000000000" pitchFamily="2" charset="2"/>
              <a:buChar char="q"/>
            </a:pPr>
            <a:r>
              <a:rPr kumimoji="0" lang="en-US" sz="2000" b="0" i="0" u="none" strike="noStrike" kern="0" cap="none" spc="0" normalizeH="0" baseline="0" noProof="0" dirty="0" smtClean="0">
                <a:ln>
                  <a:noFill/>
                </a:ln>
                <a:solidFill>
                  <a:schemeClr val="tx1"/>
                </a:solidFill>
                <a:effectLst/>
                <a:uLnTx/>
                <a:uFillTx/>
                <a:latin typeface="+mn-lt"/>
              </a:rPr>
              <a:t>When adding</a:t>
            </a:r>
            <a:r>
              <a:rPr kumimoji="0" lang="en-US" sz="2000" b="0" i="0" u="none" strike="noStrike" kern="0" cap="none" spc="0" normalizeH="0" noProof="0" dirty="0" smtClean="0">
                <a:ln>
                  <a:noFill/>
                </a:ln>
                <a:solidFill>
                  <a:schemeClr val="tx1"/>
                </a:solidFill>
                <a:effectLst/>
                <a:uLnTx/>
                <a:uFillTx/>
                <a:latin typeface="+mn-lt"/>
              </a:rPr>
              <a:t> operands with different signs or when subtracting operands with the same sign, overflow can </a:t>
            </a:r>
            <a:r>
              <a:rPr kumimoji="0" lang="en-US" sz="2000" b="0" i="1" u="none" strike="noStrike" kern="0" cap="none" spc="0" normalizeH="0" noProof="0" dirty="0" smtClean="0">
                <a:ln>
                  <a:noFill/>
                </a:ln>
                <a:solidFill>
                  <a:schemeClr val="tx1"/>
                </a:solidFill>
                <a:effectLst/>
                <a:uLnTx/>
                <a:uFillTx/>
                <a:latin typeface="+mn-lt"/>
              </a:rPr>
              <a:t>never</a:t>
            </a:r>
            <a:r>
              <a:rPr kumimoji="0" lang="en-US" sz="2000" b="0" i="0" u="none" strike="noStrike" kern="0" cap="none" spc="0" normalizeH="0" noProof="0" dirty="0" smtClean="0">
                <a:ln>
                  <a:noFill/>
                </a:ln>
                <a:solidFill>
                  <a:schemeClr val="tx1"/>
                </a:solidFill>
                <a:effectLst/>
                <a:uLnTx/>
                <a:uFillTx/>
                <a:latin typeface="+mn-lt"/>
              </a:rPr>
              <a:t> occur</a:t>
            </a:r>
            <a:endParaRPr kumimoji="0" lang="en-US" sz="2000" b="0" i="0" u="none" strike="noStrike" kern="0" cap="none" spc="0" normalizeH="0" baseline="0" noProof="0" dirty="0">
              <a:ln>
                <a:noFill/>
              </a:ln>
              <a:solidFill>
                <a:schemeClr val="tx1"/>
              </a:solidFill>
              <a:effectLst/>
              <a:uLnTx/>
              <a:uFillTx/>
              <a:latin typeface="Courier New" panose="02070309020205020404" pitchFamily="49" charset="0"/>
            </a:endParaRPr>
          </a:p>
        </p:txBody>
      </p:sp>
      <p:sp>
        <p:nvSpPr>
          <p:cNvPr id="6" name="Rectangle 3"/>
          <p:cNvSpPr txBox="1">
            <a:spLocks noChangeArrowheads="1"/>
          </p:cNvSpPr>
          <p:nvPr/>
        </p:nvSpPr>
        <p:spPr bwMode="auto">
          <a:xfrm>
            <a:off x="685800" y="5334000"/>
            <a:ext cx="8153400" cy="1103892"/>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5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MIPS signals overflow with an </a:t>
            </a:r>
            <a:r>
              <a:rPr kumimoji="0" lang="en-US" sz="2400" b="0" i="0" u="none" strike="noStrike" kern="0" cap="none" spc="0" normalizeH="0" baseline="0" noProof="0" dirty="0" smtClean="0">
                <a:ln>
                  <a:noFill/>
                </a:ln>
                <a:effectLst/>
                <a:uLnTx/>
                <a:uFillTx/>
                <a:latin typeface="+mn-lt"/>
                <a:ea typeface="+mn-ea"/>
                <a:cs typeface="+mn-cs"/>
              </a:rPr>
              <a:t>exception</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lang="en-US" sz="2400" kern="0" dirty="0" smtClean="0">
                <a:solidFill>
                  <a:schemeClr val="tx1"/>
                </a:solidFill>
                <a:latin typeface="+mn-lt"/>
              </a:rPr>
              <a:t>aka interrupt) – an unscheduled procedure call where the EPC contains the address of the instruction that caused the exception</a:t>
            </a:r>
            <a:endParaRPr lang="en-US" sz="2400" kern="0" dirty="0" smtClean="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3352800" y="304800"/>
            <a:ext cx="5791200" cy="422275"/>
          </a:xfrm>
        </p:spPr>
        <p:txBody>
          <a:bodyPr/>
          <a:lstStyle/>
          <a:p>
            <a:r>
              <a:rPr lang="en-US" dirty="0" smtClean="0"/>
              <a:t>A MIPS ALU Implementation</a:t>
            </a:r>
            <a:endParaRPr lang="en-US" dirty="0"/>
          </a:p>
        </p:txBody>
      </p:sp>
      <p:sp>
        <p:nvSpPr>
          <p:cNvPr id="588803" name="Rectangle 3"/>
          <p:cNvSpPr>
            <a:spLocks noChangeArrowheads="1"/>
          </p:cNvSpPr>
          <p:nvPr/>
        </p:nvSpPr>
        <p:spPr bwMode="auto">
          <a:xfrm>
            <a:off x="2297113" y="3332163"/>
            <a:ext cx="311150" cy="314325"/>
          </a:xfrm>
          <a:prstGeom prst="rect">
            <a:avLst/>
          </a:prstGeom>
          <a:noFill/>
          <a:ln w="19050">
            <a:solidFill>
              <a:schemeClr val="tx1"/>
            </a:solidFill>
            <a:miter lim="800000"/>
          </a:ln>
          <a:effectLst/>
        </p:spPr>
        <p:txBody>
          <a:bodyPr wrap="none" anchor="ctr"/>
          <a:lstStyle/>
          <a:p>
            <a:endParaRPr lang="en-US"/>
          </a:p>
        </p:txBody>
      </p:sp>
      <p:sp>
        <p:nvSpPr>
          <p:cNvPr id="588804" name="Text Box 4"/>
          <p:cNvSpPr txBox="1">
            <a:spLocks noChangeArrowheads="1"/>
          </p:cNvSpPr>
          <p:nvPr/>
        </p:nvSpPr>
        <p:spPr bwMode="auto">
          <a:xfrm>
            <a:off x="2359025" y="3398838"/>
            <a:ext cx="217488" cy="274637"/>
          </a:xfrm>
          <a:prstGeom prst="rect">
            <a:avLst/>
          </a:prstGeom>
          <a:noFill/>
          <a:ln w="12700">
            <a:noFill/>
            <a:miter lim="800000"/>
          </a:ln>
          <a:effectLst/>
        </p:spPr>
        <p:txBody>
          <a:bodyPr>
            <a:spAutoFit/>
          </a:bodyPr>
          <a:lstStyle/>
          <a:p>
            <a:r>
              <a:rPr lang="en-US" sz="1200">
                <a:solidFill>
                  <a:schemeClr val="tx1"/>
                </a:solidFill>
              </a:rPr>
              <a:t>+</a:t>
            </a:r>
            <a:endParaRPr lang="en-US" sz="1200"/>
          </a:p>
        </p:txBody>
      </p:sp>
      <p:sp>
        <p:nvSpPr>
          <p:cNvPr id="588805" name="Line 5"/>
          <p:cNvSpPr>
            <a:spLocks noChangeShapeType="1"/>
          </p:cNvSpPr>
          <p:nvPr/>
        </p:nvSpPr>
        <p:spPr bwMode="auto">
          <a:xfrm>
            <a:off x="2452688" y="3227388"/>
            <a:ext cx="0" cy="104775"/>
          </a:xfrm>
          <a:prstGeom prst="line">
            <a:avLst/>
          </a:prstGeom>
          <a:noFill/>
          <a:ln w="12700">
            <a:solidFill>
              <a:schemeClr val="tx1"/>
            </a:solidFill>
            <a:round/>
          </a:ln>
          <a:effectLst/>
        </p:spPr>
        <p:txBody>
          <a:bodyPr wrap="none" anchor="ctr"/>
          <a:lstStyle/>
          <a:p>
            <a:endParaRPr lang="en-US"/>
          </a:p>
        </p:txBody>
      </p:sp>
      <p:sp>
        <p:nvSpPr>
          <p:cNvPr id="588806" name="Text Box 6"/>
          <p:cNvSpPr txBox="1">
            <a:spLocks noChangeArrowheads="1"/>
          </p:cNvSpPr>
          <p:nvPr/>
        </p:nvSpPr>
        <p:spPr bwMode="auto">
          <a:xfrm>
            <a:off x="914400" y="2286000"/>
            <a:ext cx="420688" cy="366713"/>
          </a:xfrm>
          <a:prstGeom prst="rect">
            <a:avLst/>
          </a:prstGeom>
          <a:noFill/>
          <a:ln w="12700">
            <a:noFill/>
            <a:miter lim="800000"/>
          </a:ln>
          <a:effectLst/>
        </p:spPr>
        <p:txBody>
          <a:bodyPr wrap="none">
            <a:spAutoFit/>
          </a:bodyPr>
          <a:lstStyle/>
          <a:p>
            <a:r>
              <a:rPr lang="en-US">
                <a:solidFill>
                  <a:schemeClr val="tx1"/>
                </a:solidFill>
              </a:rPr>
              <a:t>A</a:t>
            </a:r>
            <a:r>
              <a:rPr lang="en-US" baseline="-25000">
                <a:solidFill>
                  <a:schemeClr val="tx1"/>
                </a:solidFill>
              </a:rPr>
              <a:t>1</a:t>
            </a:r>
            <a:endParaRPr lang="en-US" baseline="-25000">
              <a:solidFill>
                <a:schemeClr val="tx1"/>
              </a:solidFill>
            </a:endParaRPr>
          </a:p>
        </p:txBody>
      </p:sp>
      <p:sp>
        <p:nvSpPr>
          <p:cNvPr id="588807" name="Text Box 7"/>
          <p:cNvSpPr txBox="1">
            <a:spLocks noChangeArrowheads="1"/>
          </p:cNvSpPr>
          <p:nvPr/>
        </p:nvSpPr>
        <p:spPr bwMode="auto">
          <a:xfrm>
            <a:off x="914400" y="3352800"/>
            <a:ext cx="420688" cy="366713"/>
          </a:xfrm>
          <a:prstGeom prst="rect">
            <a:avLst/>
          </a:prstGeom>
          <a:noFill/>
          <a:ln w="12700">
            <a:noFill/>
            <a:miter lim="800000"/>
          </a:ln>
          <a:effectLst/>
        </p:spPr>
        <p:txBody>
          <a:bodyPr wrap="none">
            <a:spAutoFit/>
          </a:bodyPr>
          <a:lstStyle/>
          <a:p>
            <a:r>
              <a:rPr lang="en-US">
                <a:solidFill>
                  <a:schemeClr val="tx1"/>
                </a:solidFill>
              </a:rPr>
              <a:t>B</a:t>
            </a:r>
            <a:r>
              <a:rPr lang="en-US" baseline="-25000">
                <a:solidFill>
                  <a:schemeClr val="tx1"/>
                </a:solidFill>
              </a:rPr>
              <a:t>1</a:t>
            </a:r>
            <a:endParaRPr lang="en-US" baseline="-25000">
              <a:solidFill>
                <a:schemeClr val="tx1"/>
              </a:solidFill>
            </a:endParaRPr>
          </a:p>
        </p:txBody>
      </p:sp>
      <p:sp>
        <p:nvSpPr>
          <p:cNvPr id="588808" name="Text Box 8"/>
          <p:cNvSpPr txBox="1">
            <a:spLocks noChangeArrowheads="1"/>
          </p:cNvSpPr>
          <p:nvPr/>
        </p:nvSpPr>
        <p:spPr bwMode="auto">
          <a:xfrm>
            <a:off x="3124200" y="2743200"/>
            <a:ext cx="827088" cy="366713"/>
          </a:xfrm>
          <a:prstGeom prst="rect">
            <a:avLst/>
          </a:prstGeom>
          <a:noFill/>
          <a:ln w="12700">
            <a:noFill/>
            <a:miter lim="800000"/>
          </a:ln>
          <a:effectLst/>
        </p:spPr>
        <p:txBody>
          <a:bodyPr wrap="none">
            <a:spAutoFit/>
          </a:bodyPr>
          <a:lstStyle/>
          <a:p>
            <a:r>
              <a:rPr lang="en-US">
                <a:solidFill>
                  <a:schemeClr val="tx1"/>
                </a:solidFill>
              </a:rPr>
              <a:t>result</a:t>
            </a:r>
            <a:r>
              <a:rPr lang="en-US" baseline="-25000">
                <a:solidFill>
                  <a:schemeClr val="tx1"/>
                </a:solidFill>
              </a:rPr>
              <a:t>1</a:t>
            </a:r>
            <a:endParaRPr lang="en-US" baseline="-25000">
              <a:solidFill>
                <a:schemeClr val="tx1"/>
              </a:solidFill>
            </a:endParaRPr>
          </a:p>
        </p:txBody>
      </p:sp>
      <p:sp>
        <p:nvSpPr>
          <p:cNvPr id="588809" name="Line 9"/>
          <p:cNvSpPr>
            <a:spLocks noChangeShapeType="1"/>
          </p:cNvSpPr>
          <p:nvPr/>
        </p:nvSpPr>
        <p:spPr bwMode="auto">
          <a:xfrm>
            <a:off x="2171700" y="3402013"/>
            <a:ext cx="125413" cy="0"/>
          </a:xfrm>
          <a:prstGeom prst="line">
            <a:avLst/>
          </a:prstGeom>
          <a:noFill/>
          <a:ln w="12700">
            <a:solidFill>
              <a:schemeClr val="tx1"/>
            </a:solidFill>
            <a:round/>
          </a:ln>
          <a:effectLst/>
        </p:spPr>
        <p:txBody>
          <a:bodyPr wrap="none" anchor="ctr"/>
          <a:lstStyle/>
          <a:p>
            <a:endParaRPr lang="en-US"/>
          </a:p>
        </p:txBody>
      </p:sp>
      <p:sp>
        <p:nvSpPr>
          <p:cNvPr id="588810" name="AutoShape 10"/>
          <p:cNvSpPr>
            <a:spLocks noChangeArrowheads="1"/>
          </p:cNvSpPr>
          <p:nvPr/>
        </p:nvSpPr>
        <p:spPr bwMode="auto">
          <a:xfrm flipH="1">
            <a:off x="2328863" y="2603500"/>
            <a:ext cx="185737" cy="173038"/>
          </a:xfrm>
          <a:prstGeom prst="moon">
            <a:avLst>
              <a:gd name="adj" fmla="val 87500"/>
            </a:avLst>
          </a:prstGeom>
          <a:noFill/>
          <a:ln w="12700">
            <a:solidFill>
              <a:schemeClr val="tx1"/>
            </a:solidFill>
            <a:miter lim="800000"/>
          </a:ln>
          <a:effectLst/>
        </p:spPr>
        <p:txBody>
          <a:bodyPr wrap="none" anchor="ctr"/>
          <a:lstStyle/>
          <a:p>
            <a:endParaRPr lang="en-US"/>
          </a:p>
        </p:txBody>
      </p:sp>
      <p:sp>
        <p:nvSpPr>
          <p:cNvPr id="588811" name="AutoShape 11"/>
          <p:cNvSpPr>
            <a:spLocks noChangeArrowheads="1"/>
          </p:cNvSpPr>
          <p:nvPr/>
        </p:nvSpPr>
        <p:spPr bwMode="auto">
          <a:xfrm>
            <a:off x="2328863" y="2393950"/>
            <a:ext cx="185737" cy="174625"/>
          </a:xfrm>
          <a:prstGeom prst="flowChartDelay">
            <a:avLst/>
          </a:prstGeom>
          <a:noFill/>
          <a:ln w="12700">
            <a:solidFill>
              <a:schemeClr val="tx1"/>
            </a:solidFill>
            <a:miter lim="800000"/>
          </a:ln>
          <a:effectLst/>
        </p:spPr>
        <p:txBody>
          <a:bodyPr wrap="none" anchor="ctr"/>
          <a:lstStyle/>
          <a:p>
            <a:endParaRPr lang="en-US"/>
          </a:p>
        </p:txBody>
      </p:sp>
      <p:grpSp>
        <p:nvGrpSpPr>
          <p:cNvPr id="2" name="Group 12"/>
          <p:cNvGrpSpPr/>
          <p:nvPr/>
        </p:nvGrpSpPr>
        <p:grpSpPr bwMode="auto">
          <a:xfrm>
            <a:off x="2328863" y="2811463"/>
            <a:ext cx="185737" cy="174625"/>
            <a:chOff x="3696" y="3456"/>
            <a:chExt cx="336" cy="240"/>
          </a:xfrm>
        </p:grpSpPr>
        <p:sp>
          <p:nvSpPr>
            <p:cNvPr id="588813" name="AutoShape 13"/>
            <p:cNvSpPr>
              <a:spLocks noChangeArrowheads="1"/>
            </p:cNvSpPr>
            <p:nvPr/>
          </p:nvSpPr>
          <p:spPr bwMode="auto">
            <a:xfrm flipH="1">
              <a:off x="3744" y="3456"/>
              <a:ext cx="288" cy="240"/>
            </a:xfrm>
            <a:prstGeom prst="moon">
              <a:avLst>
                <a:gd name="adj" fmla="val 84819"/>
              </a:avLst>
            </a:prstGeom>
            <a:noFill/>
            <a:ln w="12700">
              <a:solidFill>
                <a:schemeClr val="tx1"/>
              </a:solidFill>
              <a:miter lim="800000"/>
            </a:ln>
            <a:effectLst/>
          </p:spPr>
          <p:txBody>
            <a:bodyPr wrap="none" anchor="ctr"/>
            <a:lstStyle/>
            <a:p>
              <a:endParaRPr lang="en-US"/>
            </a:p>
          </p:txBody>
        </p:sp>
        <p:sp>
          <p:nvSpPr>
            <p:cNvPr id="588814" name="AutoShape 14"/>
            <p:cNvSpPr>
              <a:spLocks noChangeArrowheads="1"/>
            </p:cNvSpPr>
            <p:nvPr/>
          </p:nvSpPr>
          <p:spPr bwMode="auto">
            <a:xfrm flipH="1">
              <a:off x="3696" y="3456"/>
              <a:ext cx="336" cy="240"/>
            </a:xfrm>
            <a:prstGeom prst="moon">
              <a:avLst>
                <a:gd name="adj" fmla="val 84819"/>
              </a:avLst>
            </a:prstGeom>
            <a:noFill/>
            <a:ln w="12700">
              <a:solidFill>
                <a:schemeClr val="tx1"/>
              </a:solidFill>
              <a:miter lim="800000"/>
            </a:ln>
            <a:effectLst/>
          </p:spPr>
          <p:txBody>
            <a:bodyPr wrap="none" anchor="ctr"/>
            <a:lstStyle/>
            <a:p>
              <a:endParaRPr lang="en-US"/>
            </a:p>
          </p:txBody>
        </p:sp>
      </p:grpSp>
      <p:grpSp>
        <p:nvGrpSpPr>
          <p:cNvPr id="3" name="Group 15"/>
          <p:cNvGrpSpPr/>
          <p:nvPr/>
        </p:nvGrpSpPr>
        <p:grpSpPr bwMode="auto">
          <a:xfrm>
            <a:off x="2328863" y="3019425"/>
            <a:ext cx="185737" cy="173038"/>
            <a:chOff x="2688" y="2208"/>
            <a:chExt cx="288" cy="240"/>
          </a:xfrm>
        </p:grpSpPr>
        <p:sp>
          <p:nvSpPr>
            <p:cNvPr id="588816" name="AutoShape 16"/>
            <p:cNvSpPr>
              <a:spLocks noChangeArrowheads="1"/>
            </p:cNvSpPr>
            <p:nvPr/>
          </p:nvSpPr>
          <p:spPr bwMode="auto">
            <a:xfrm flipH="1">
              <a:off x="2688" y="2208"/>
              <a:ext cx="240" cy="240"/>
            </a:xfrm>
            <a:prstGeom prst="moon">
              <a:avLst>
                <a:gd name="adj" fmla="val 87500"/>
              </a:avLst>
            </a:prstGeom>
            <a:noFill/>
            <a:ln w="12700">
              <a:solidFill>
                <a:schemeClr val="tx1"/>
              </a:solidFill>
              <a:miter lim="800000"/>
            </a:ln>
            <a:effectLst/>
          </p:spPr>
          <p:txBody>
            <a:bodyPr wrap="none" anchor="ctr"/>
            <a:lstStyle/>
            <a:p>
              <a:endParaRPr lang="en-US"/>
            </a:p>
          </p:txBody>
        </p:sp>
        <p:sp>
          <p:nvSpPr>
            <p:cNvPr id="588817" name="Oval 17"/>
            <p:cNvSpPr>
              <a:spLocks noChangeArrowheads="1"/>
            </p:cNvSpPr>
            <p:nvPr/>
          </p:nvSpPr>
          <p:spPr bwMode="auto">
            <a:xfrm>
              <a:off x="2928" y="2304"/>
              <a:ext cx="48" cy="48"/>
            </a:xfrm>
            <a:prstGeom prst="ellipse">
              <a:avLst/>
            </a:prstGeom>
            <a:noFill/>
            <a:ln w="12700">
              <a:solidFill>
                <a:schemeClr val="tx1"/>
              </a:solidFill>
              <a:round/>
            </a:ln>
            <a:effectLst/>
          </p:spPr>
          <p:txBody>
            <a:bodyPr wrap="none" anchor="ctr"/>
            <a:lstStyle/>
            <a:p>
              <a:endParaRPr lang="en-US"/>
            </a:p>
          </p:txBody>
        </p:sp>
      </p:grpSp>
      <p:grpSp>
        <p:nvGrpSpPr>
          <p:cNvPr id="4" name="Group 18"/>
          <p:cNvGrpSpPr/>
          <p:nvPr/>
        </p:nvGrpSpPr>
        <p:grpSpPr bwMode="auto">
          <a:xfrm>
            <a:off x="1798638" y="3505200"/>
            <a:ext cx="187325" cy="173038"/>
            <a:chOff x="3696" y="3456"/>
            <a:chExt cx="336" cy="240"/>
          </a:xfrm>
        </p:grpSpPr>
        <p:sp>
          <p:nvSpPr>
            <p:cNvPr id="588819" name="AutoShape 19"/>
            <p:cNvSpPr>
              <a:spLocks noChangeArrowheads="1"/>
            </p:cNvSpPr>
            <p:nvPr/>
          </p:nvSpPr>
          <p:spPr bwMode="auto">
            <a:xfrm flipH="1">
              <a:off x="3744" y="3456"/>
              <a:ext cx="288" cy="240"/>
            </a:xfrm>
            <a:prstGeom prst="moon">
              <a:avLst>
                <a:gd name="adj" fmla="val 84819"/>
              </a:avLst>
            </a:prstGeom>
            <a:noFill/>
            <a:ln w="12700">
              <a:solidFill>
                <a:schemeClr val="tx1"/>
              </a:solidFill>
              <a:miter lim="800000"/>
            </a:ln>
            <a:effectLst/>
          </p:spPr>
          <p:txBody>
            <a:bodyPr wrap="none" anchor="ctr"/>
            <a:lstStyle/>
            <a:p>
              <a:endParaRPr lang="en-US"/>
            </a:p>
          </p:txBody>
        </p:sp>
        <p:sp>
          <p:nvSpPr>
            <p:cNvPr id="588820" name="AutoShape 20"/>
            <p:cNvSpPr>
              <a:spLocks noChangeArrowheads="1"/>
            </p:cNvSpPr>
            <p:nvPr/>
          </p:nvSpPr>
          <p:spPr bwMode="auto">
            <a:xfrm flipH="1">
              <a:off x="3696" y="3456"/>
              <a:ext cx="336" cy="240"/>
            </a:xfrm>
            <a:prstGeom prst="moon">
              <a:avLst>
                <a:gd name="adj" fmla="val 84819"/>
              </a:avLst>
            </a:prstGeom>
            <a:noFill/>
            <a:ln w="12700">
              <a:solidFill>
                <a:schemeClr val="tx1"/>
              </a:solidFill>
              <a:miter lim="800000"/>
            </a:ln>
            <a:effectLst/>
          </p:spPr>
          <p:txBody>
            <a:bodyPr wrap="none" anchor="ctr"/>
            <a:lstStyle/>
            <a:p>
              <a:endParaRPr lang="en-US"/>
            </a:p>
          </p:txBody>
        </p:sp>
      </p:grpSp>
      <p:sp>
        <p:nvSpPr>
          <p:cNvPr id="588821" name="Line 21"/>
          <p:cNvSpPr>
            <a:spLocks noChangeShapeType="1"/>
          </p:cNvSpPr>
          <p:nvPr/>
        </p:nvSpPr>
        <p:spPr bwMode="auto">
          <a:xfrm>
            <a:off x="1985963" y="3575050"/>
            <a:ext cx="311150" cy="0"/>
          </a:xfrm>
          <a:prstGeom prst="line">
            <a:avLst/>
          </a:prstGeom>
          <a:noFill/>
          <a:ln w="12700">
            <a:solidFill>
              <a:schemeClr val="tx1"/>
            </a:solidFill>
            <a:round/>
          </a:ln>
          <a:effectLst/>
        </p:spPr>
        <p:txBody>
          <a:bodyPr/>
          <a:lstStyle/>
          <a:p>
            <a:endParaRPr lang="en-US"/>
          </a:p>
        </p:txBody>
      </p:sp>
      <p:sp>
        <p:nvSpPr>
          <p:cNvPr id="588822" name="Line 22"/>
          <p:cNvSpPr>
            <a:spLocks noChangeShapeType="1"/>
          </p:cNvSpPr>
          <p:nvPr/>
        </p:nvSpPr>
        <p:spPr bwMode="auto">
          <a:xfrm>
            <a:off x="2514600" y="2498725"/>
            <a:ext cx="373063" cy="0"/>
          </a:xfrm>
          <a:prstGeom prst="line">
            <a:avLst/>
          </a:prstGeom>
          <a:noFill/>
          <a:ln w="12700">
            <a:solidFill>
              <a:schemeClr val="tx1"/>
            </a:solidFill>
            <a:round/>
          </a:ln>
          <a:effectLst/>
        </p:spPr>
        <p:txBody>
          <a:bodyPr/>
          <a:lstStyle/>
          <a:p>
            <a:endParaRPr lang="en-US"/>
          </a:p>
        </p:txBody>
      </p:sp>
      <p:sp>
        <p:nvSpPr>
          <p:cNvPr id="588823" name="AutoShape 23"/>
          <p:cNvSpPr>
            <a:spLocks noChangeArrowheads="1"/>
          </p:cNvSpPr>
          <p:nvPr/>
        </p:nvSpPr>
        <p:spPr bwMode="auto">
          <a:xfrm rot="-5400000">
            <a:off x="2198688" y="3048000"/>
            <a:ext cx="1563688" cy="185737"/>
          </a:xfrm>
          <a:prstGeom prst="flowChartManualOperation">
            <a:avLst/>
          </a:prstGeom>
          <a:noFill/>
          <a:ln w="12700">
            <a:solidFill>
              <a:schemeClr val="tx1"/>
            </a:solidFill>
            <a:miter lim="800000"/>
          </a:ln>
          <a:effectLst/>
        </p:spPr>
        <p:txBody>
          <a:bodyPr wrap="none" anchor="ctr"/>
          <a:lstStyle/>
          <a:p>
            <a:endParaRPr lang="en-US"/>
          </a:p>
        </p:txBody>
      </p:sp>
      <p:sp>
        <p:nvSpPr>
          <p:cNvPr id="588824" name="Line 24"/>
          <p:cNvSpPr>
            <a:spLocks noChangeShapeType="1"/>
          </p:cNvSpPr>
          <p:nvPr/>
        </p:nvSpPr>
        <p:spPr bwMode="auto">
          <a:xfrm>
            <a:off x="2608263" y="3470275"/>
            <a:ext cx="279400" cy="0"/>
          </a:xfrm>
          <a:prstGeom prst="line">
            <a:avLst/>
          </a:prstGeom>
          <a:noFill/>
          <a:ln w="12700">
            <a:solidFill>
              <a:schemeClr val="tx1"/>
            </a:solidFill>
            <a:round/>
          </a:ln>
          <a:effectLst/>
        </p:spPr>
        <p:txBody>
          <a:bodyPr/>
          <a:lstStyle/>
          <a:p>
            <a:endParaRPr lang="en-US"/>
          </a:p>
        </p:txBody>
      </p:sp>
      <p:sp>
        <p:nvSpPr>
          <p:cNvPr id="588825" name="Line 25"/>
          <p:cNvSpPr>
            <a:spLocks noChangeShapeType="1"/>
          </p:cNvSpPr>
          <p:nvPr/>
        </p:nvSpPr>
        <p:spPr bwMode="auto">
          <a:xfrm>
            <a:off x="3073400" y="3089275"/>
            <a:ext cx="187325" cy="0"/>
          </a:xfrm>
          <a:prstGeom prst="line">
            <a:avLst/>
          </a:prstGeom>
          <a:noFill/>
          <a:ln w="12700">
            <a:solidFill>
              <a:schemeClr val="tx1"/>
            </a:solidFill>
            <a:round/>
            <a:tailEnd type="triangle" w="med" len="med"/>
          </a:ln>
          <a:effectLst/>
        </p:spPr>
        <p:txBody>
          <a:bodyPr/>
          <a:lstStyle/>
          <a:p>
            <a:endParaRPr lang="en-US"/>
          </a:p>
        </p:txBody>
      </p:sp>
      <p:sp>
        <p:nvSpPr>
          <p:cNvPr id="588826" name="Line 26"/>
          <p:cNvSpPr>
            <a:spLocks noChangeShapeType="1"/>
          </p:cNvSpPr>
          <p:nvPr/>
        </p:nvSpPr>
        <p:spPr bwMode="auto">
          <a:xfrm>
            <a:off x="2452688" y="3227388"/>
            <a:ext cx="185737" cy="0"/>
          </a:xfrm>
          <a:prstGeom prst="line">
            <a:avLst/>
          </a:prstGeom>
          <a:noFill/>
          <a:ln w="12700">
            <a:solidFill>
              <a:schemeClr val="tx1"/>
            </a:solidFill>
            <a:round/>
          </a:ln>
          <a:effectLst/>
        </p:spPr>
        <p:txBody>
          <a:bodyPr/>
          <a:lstStyle/>
          <a:p>
            <a:endParaRPr lang="en-US"/>
          </a:p>
        </p:txBody>
      </p:sp>
      <p:sp>
        <p:nvSpPr>
          <p:cNvPr id="588827" name="Line 27"/>
          <p:cNvSpPr>
            <a:spLocks noChangeShapeType="1"/>
          </p:cNvSpPr>
          <p:nvPr/>
        </p:nvSpPr>
        <p:spPr bwMode="auto">
          <a:xfrm>
            <a:off x="2638425" y="2185988"/>
            <a:ext cx="0" cy="1041400"/>
          </a:xfrm>
          <a:prstGeom prst="line">
            <a:avLst/>
          </a:prstGeom>
          <a:noFill/>
          <a:ln w="12700">
            <a:solidFill>
              <a:schemeClr val="tx1"/>
            </a:solidFill>
            <a:round/>
          </a:ln>
          <a:effectLst/>
        </p:spPr>
        <p:txBody>
          <a:bodyPr/>
          <a:lstStyle/>
          <a:p>
            <a:endParaRPr lang="en-US"/>
          </a:p>
        </p:txBody>
      </p:sp>
      <p:sp>
        <p:nvSpPr>
          <p:cNvPr id="588828" name="Line 28"/>
          <p:cNvSpPr>
            <a:spLocks noChangeShapeType="1"/>
          </p:cNvSpPr>
          <p:nvPr/>
        </p:nvSpPr>
        <p:spPr bwMode="auto">
          <a:xfrm>
            <a:off x="2514600" y="3124200"/>
            <a:ext cx="373063" cy="0"/>
          </a:xfrm>
          <a:prstGeom prst="line">
            <a:avLst/>
          </a:prstGeom>
          <a:noFill/>
          <a:ln w="12700">
            <a:solidFill>
              <a:schemeClr val="tx1"/>
            </a:solidFill>
            <a:round/>
          </a:ln>
          <a:effectLst/>
        </p:spPr>
        <p:txBody>
          <a:bodyPr/>
          <a:lstStyle/>
          <a:p>
            <a:endParaRPr lang="en-US"/>
          </a:p>
        </p:txBody>
      </p:sp>
      <p:sp>
        <p:nvSpPr>
          <p:cNvPr id="588829" name="Line 29"/>
          <p:cNvSpPr>
            <a:spLocks noChangeShapeType="1"/>
          </p:cNvSpPr>
          <p:nvPr/>
        </p:nvSpPr>
        <p:spPr bwMode="auto">
          <a:xfrm>
            <a:off x="2514600" y="2914650"/>
            <a:ext cx="373063" cy="0"/>
          </a:xfrm>
          <a:prstGeom prst="line">
            <a:avLst/>
          </a:prstGeom>
          <a:noFill/>
          <a:ln w="12700">
            <a:solidFill>
              <a:schemeClr val="tx1"/>
            </a:solidFill>
            <a:round/>
          </a:ln>
          <a:effectLst/>
        </p:spPr>
        <p:txBody>
          <a:bodyPr/>
          <a:lstStyle/>
          <a:p>
            <a:endParaRPr lang="en-US"/>
          </a:p>
        </p:txBody>
      </p:sp>
      <p:sp>
        <p:nvSpPr>
          <p:cNvPr id="588830" name="Line 30"/>
          <p:cNvSpPr>
            <a:spLocks noChangeShapeType="1"/>
          </p:cNvSpPr>
          <p:nvPr/>
        </p:nvSpPr>
        <p:spPr bwMode="auto">
          <a:xfrm>
            <a:off x="2514600" y="2706688"/>
            <a:ext cx="373063" cy="0"/>
          </a:xfrm>
          <a:prstGeom prst="line">
            <a:avLst/>
          </a:prstGeom>
          <a:noFill/>
          <a:ln w="12700">
            <a:solidFill>
              <a:schemeClr val="tx1"/>
            </a:solidFill>
            <a:round/>
          </a:ln>
          <a:effectLst/>
        </p:spPr>
        <p:txBody>
          <a:bodyPr/>
          <a:lstStyle/>
          <a:p>
            <a:endParaRPr lang="en-US"/>
          </a:p>
        </p:txBody>
      </p:sp>
      <p:sp>
        <p:nvSpPr>
          <p:cNvPr id="588831" name="Line 31"/>
          <p:cNvSpPr>
            <a:spLocks noChangeShapeType="1"/>
          </p:cNvSpPr>
          <p:nvPr/>
        </p:nvSpPr>
        <p:spPr bwMode="auto">
          <a:xfrm>
            <a:off x="1674813" y="2151063"/>
            <a:ext cx="0" cy="1979612"/>
          </a:xfrm>
          <a:prstGeom prst="line">
            <a:avLst/>
          </a:prstGeom>
          <a:noFill/>
          <a:ln w="12700">
            <a:solidFill>
              <a:schemeClr val="accent1"/>
            </a:solidFill>
            <a:round/>
            <a:tailEnd type="triangle" w="med" len="med"/>
          </a:ln>
          <a:effectLst/>
        </p:spPr>
        <p:txBody>
          <a:bodyPr/>
          <a:lstStyle/>
          <a:p>
            <a:endParaRPr lang="en-US"/>
          </a:p>
        </p:txBody>
      </p:sp>
      <p:sp>
        <p:nvSpPr>
          <p:cNvPr id="588832" name="Line 32"/>
          <p:cNvSpPr>
            <a:spLocks noChangeShapeType="1"/>
          </p:cNvSpPr>
          <p:nvPr/>
        </p:nvSpPr>
        <p:spPr bwMode="auto">
          <a:xfrm>
            <a:off x="1674813" y="3646488"/>
            <a:ext cx="123825" cy="0"/>
          </a:xfrm>
          <a:prstGeom prst="line">
            <a:avLst/>
          </a:prstGeom>
          <a:noFill/>
          <a:ln w="12700">
            <a:solidFill>
              <a:schemeClr val="tx1"/>
            </a:solidFill>
            <a:round/>
          </a:ln>
          <a:effectLst/>
        </p:spPr>
        <p:txBody>
          <a:bodyPr/>
          <a:lstStyle/>
          <a:p>
            <a:endParaRPr lang="en-US"/>
          </a:p>
        </p:txBody>
      </p:sp>
      <p:sp>
        <p:nvSpPr>
          <p:cNvPr id="588833" name="Line 33"/>
          <p:cNvSpPr>
            <a:spLocks noChangeShapeType="1"/>
          </p:cNvSpPr>
          <p:nvPr/>
        </p:nvSpPr>
        <p:spPr bwMode="auto">
          <a:xfrm>
            <a:off x="1333500" y="3540125"/>
            <a:ext cx="465138" cy="0"/>
          </a:xfrm>
          <a:prstGeom prst="line">
            <a:avLst/>
          </a:prstGeom>
          <a:noFill/>
          <a:ln w="12700">
            <a:solidFill>
              <a:schemeClr val="tx1"/>
            </a:solidFill>
            <a:round/>
          </a:ln>
          <a:effectLst/>
        </p:spPr>
        <p:txBody>
          <a:bodyPr/>
          <a:lstStyle/>
          <a:p>
            <a:endParaRPr lang="en-US"/>
          </a:p>
        </p:txBody>
      </p:sp>
      <p:sp>
        <p:nvSpPr>
          <p:cNvPr id="588834" name="Line 34"/>
          <p:cNvSpPr>
            <a:spLocks noChangeShapeType="1"/>
          </p:cNvSpPr>
          <p:nvPr/>
        </p:nvSpPr>
        <p:spPr bwMode="auto">
          <a:xfrm>
            <a:off x="1333500" y="2430463"/>
            <a:ext cx="995363" cy="0"/>
          </a:xfrm>
          <a:prstGeom prst="line">
            <a:avLst/>
          </a:prstGeom>
          <a:noFill/>
          <a:ln w="12700">
            <a:solidFill>
              <a:schemeClr val="tx1"/>
            </a:solidFill>
            <a:round/>
          </a:ln>
          <a:effectLst/>
        </p:spPr>
        <p:txBody>
          <a:bodyPr/>
          <a:lstStyle/>
          <a:p>
            <a:endParaRPr lang="en-US"/>
          </a:p>
        </p:txBody>
      </p:sp>
      <p:sp>
        <p:nvSpPr>
          <p:cNvPr id="588835" name="Line 35"/>
          <p:cNvSpPr>
            <a:spLocks noChangeShapeType="1"/>
          </p:cNvSpPr>
          <p:nvPr/>
        </p:nvSpPr>
        <p:spPr bwMode="auto">
          <a:xfrm>
            <a:off x="2171700" y="3054350"/>
            <a:ext cx="157163" cy="0"/>
          </a:xfrm>
          <a:prstGeom prst="line">
            <a:avLst/>
          </a:prstGeom>
          <a:noFill/>
          <a:ln w="12700">
            <a:solidFill>
              <a:schemeClr val="tx1"/>
            </a:solidFill>
            <a:round/>
          </a:ln>
          <a:effectLst/>
        </p:spPr>
        <p:txBody>
          <a:bodyPr/>
          <a:lstStyle/>
          <a:p>
            <a:endParaRPr lang="en-US"/>
          </a:p>
        </p:txBody>
      </p:sp>
      <p:sp>
        <p:nvSpPr>
          <p:cNvPr id="588836" name="Line 36"/>
          <p:cNvSpPr>
            <a:spLocks noChangeShapeType="1"/>
          </p:cNvSpPr>
          <p:nvPr/>
        </p:nvSpPr>
        <p:spPr bwMode="auto">
          <a:xfrm>
            <a:off x="2171700" y="2844800"/>
            <a:ext cx="157163" cy="0"/>
          </a:xfrm>
          <a:prstGeom prst="line">
            <a:avLst/>
          </a:prstGeom>
          <a:noFill/>
          <a:ln w="12700">
            <a:solidFill>
              <a:schemeClr val="tx1"/>
            </a:solidFill>
            <a:round/>
          </a:ln>
          <a:effectLst/>
        </p:spPr>
        <p:txBody>
          <a:bodyPr/>
          <a:lstStyle/>
          <a:p>
            <a:endParaRPr lang="en-US"/>
          </a:p>
        </p:txBody>
      </p:sp>
      <p:sp>
        <p:nvSpPr>
          <p:cNvPr id="588837" name="Line 37"/>
          <p:cNvSpPr>
            <a:spLocks noChangeShapeType="1"/>
          </p:cNvSpPr>
          <p:nvPr/>
        </p:nvSpPr>
        <p:spPr bwMode="auto">
          <a:xfrm>
            <a:off x="2171700" y="2636838"/>
            <a:ext cx="157163" cy="0"/>
          </a:xfrm>
          <a:prstGeom prst="line">
            <a:avLst/>
          </a:prstGeom>
          <a:noFill/>
          <a:ln w="12700">
            <a:solidFill>
              <a:schemeClr val="tx1"/>
            </a:solidFill>
            <a:round/>
          </a:ln>
          <a:effectLst/>
        </p:spPr>
        <p:txBody>
          <a:bodyPr/>
          <a:lstStyle/>
          <a:p>
            <a:endParaRPr lang="en-US"/>
          </a:p>
        </p:txBody>
      </p:sp>
      <p:sp>
        <p:nvSpPr>
          <p:cNvPr id="588838" name="Line 38"/>
          <p:cNvSpPr>
            <a:spLocks noChangeShapeType="1"/>
          </p:cNvSpPr>
          <p:nvPr/>
        </p:nvSpPr>
        <p:spPr bwMode="auto">
          <a:xfrm>
            <a:off x="2171700" y="2430463"/>
            <a:ext cx="0" cy="971550"/>
          </a:xfrm>
          <a:prstGeom prst="line">
            <a:avLst/>
          </a:prstGeom>
          <a:noFill/>
          <a:ln w="12700">
            <a:solidFill>
              <a:schemeClr val="tx1"/>
            </a:solidFill>
            <a:round/>
          </a:ln>
          <a:effectLst/>
        </p:spPr>
        <p:txBody>
          <a:bodyPr/>
          <a:lstStyle/>
          <a:p>
            <a:endParaRPr lang="en-US"/>
          </a:p>
        </p:txBody>
      </p:sp>
      <p:sp>
        <p:nvSpPr>
          <p:cNvPr id="588840" name="Line 40"/>
          <p:cNvSpPr>
            <a:spLocks noChangeShapeType="1"/>
          </p:cNvSpPr>
          <p:nvPr/>
        </p:nvSpPr>
        <p:spPr bwMode="auto">
          <a:xfrm>
            <a:off x="2078038" y="2532063"/>
            <a:ext cx="250825" cy="0"/>
          </a:xfrm>
          <a:prstGeom prst="line">
            <a:avLst/>
          </a:prstGeom>
          <a:noFill/>
          <a:ln w="12700">
            <a:solidFill>
              <a:schemeClr val="tx1"/>
            </a:solidFill>
            <a:round/>
          </a:ln>
          <a:effectLst/>
        </p:spPr>
        <p:txBody>
          <a:bodyPr/>
          <a:lstStyle/>
          <a:p>
            <a:endParaRPr lang="en-US"/>
          </a:p>
        </p:txBody>
      </p:sp>
      <p:sp>
        <p:nvSpPr>
          <p:cNvPr id="588841" name="Line 41"/>
          <p:cNvSpPr>
            <a:spLocks noChangeShapeType="1"/>
          </p:cNvSpPr>
          <p:nvPr/>
        </p:nvSpPr>
        <p:spPr bwMode="auto">
          <a:xfrm>
            <a:off x="2078038" y="2741613"/>
            <a:ext cx="250825" cy="0"/>
          </a:xfrm>
          <a:prstGeom prst="line">
            <a:avLst/>
          </a:prstGeom>
          <a:noFill/>
          <a:ln w="12700">
            <a:solidFill>
              <a:schemeClr val="tx1"/>
            </a:solidFill>
            <a:round/>
          </a:ln>
          <a:effectLst/>
        </p:spPr>
        <p:txBody>
          <a:bodyPr/>
          <a:lstStyle/>
          <a:p>
            <a:endParaRPr lang="en-US"/>
          </a:p>
        </p:txBody>
      </p:sp>
      <p:sp>
        <p:nvSpPr>
          <p:cNvPr id="588842" name="Line 42"/>
          <p:cNvSpPr>
            <a:spLocks noChangeShapeType="1"/>
          </p:cNvSpPr>
          <p:nvPr/>
        </p:nvSpPr>
        <p:spPr bwMode="auto">
          <a:xfrm>
            <a:off x="2078038" y="2949575"/>
            <a:ext cx="250825" cy="0"/>
          </a:xfrm>
          <a:prstGeom prst="line">
            <a:avLst/>
          </a:prstGeom>
          <a:noFill/>
          <a:ln w="12700">
            <a:solidFill>
              <a:schemeClr val="tx1"/>
            </a:solidFill>
            <a:round/>
          </a:ln>
          <a:effectLst/>
        </p:spPr>
        <p:txBody>
          <a:bodyPr/>
          <a:lstStyle/>
          <a:p>
            <a:endParaRPr lang="en-US"/>
          </a:p>
        </p:txBody>
      </p:sp>
      <p:sp>
        <p:nvSpPr>
          <p:cNvPr id="588843" name="Line 43"/>
          <p:cNvSpPr>
            <a:spLocks noChangeShapeType="1"/>
          </p:cNvSpPr>
          <p:nvPr/>
        </p:nvSpPr>
        <p:spPr bwMode="auto">
          <a:xfrm>
            <a:off x="2078038" y="3157538"/>
            <a:ext cx="250825" cy="0"/>
          </a:xfrm>
          <a:prstGeom prst="line">
            <a:avLst/>
          </a:prstGeom>
          <a:noFill/>
          <a:ln w="12700">
            <a:solidFill>
              <a:schemeClr val="tx1"/>
            </a:solidFill>
            <a:round/>
          </a:ln>
          <a:effectLst/>
        </p:spPr>
        <p:txBody>
          <a:bodyPr/>
          <a:lstStyle/>
          <a:p>
            <a:endParaRPr lang="en-US"/>
          </a:p>
        </p:txBody>
      </p:sp>
      <p:sp>
        <p:nvSpPr>
          <p:cNvPr id="588844" name="Rectangle 44"/>
          <p:cNvSpPr>
            <a:spLocks noChangeArrowheads="1"/>
          </p:cNvSpPr>
          <p:nvPr/>
        </p:nvSpPr>
        <p:spPr bwMode="auto">
          <a:xfrm>
            <a:off x="1457325" y="2289175"/>
            <a:ext cx="1679575" cy="1703388"/>
          </a:xfrm>
          <a:prstGeom prst="rect">
            <a:avLst/>
          </a:prstGeom>
          <a:noFill/>
          <a:ln w="28575">
            <a:solidFill>
              <a:schemeClr val="accent6"/>
            </a:solidFill>
            <a:miter lim="800000"/>
          </a:ln>
          <a:effectLst/>
        </p:spPr>
        <p:txBody>
          <a:bodyPr wrap="none" anchor="ctr"/>
          <a:lstStyle/>
          <a:p>
            <a:endParaRPr lang="en-US"/>
          </a:p>
        </p:txBody>
      </p:sp>
      <p:sp>
        <p:nvSpPr>
          <p:cNvPr id="588845" name="Line 45"/>
          <p:cNvSpPr>
            <a:spLocks noChangeShapeType="1"/>
          </p:cNvSpPr>
          <p:nvPr/>
        </p:nvSpPr>
        <p:spPr bwMode="auto">
          <a:xfrm>
            <a:off x="1333500" y="2430463"/>
            <a:ext cx="123825" cy="0"/>
          </a:xfrm>
          <a:prstGeom prst="line">
            <a:avLst/>
          </a:prstGeom>
          <a:noFill/>
          <a:ln w="12700">
            <a:solidFill>
              <a:schemeClr val="tx1"/>
            </a:solidFill>
            <a:round/>
            <a:tailEnd type="triangle" w="med" len="med"/>
          </a:ln>
          <a:effectLst/>
        </p:spPr>
        <p:txBody>
          <a:bodyPr/>
          <a:lstStyle/>
          <a:p>
            <a:endParaRPr lang="en-US"/>
          </a:p>
        </p:txBody>
      </p:sp>
      <p:sp>
        <p:nvSpPr>
          <p:cNvPr id="588846" name="Line 46"/>
          <p:cNvSpPr>
            <a:spLocks noChangeShapeType="1"/>
          </p:cNvSpPr>
          <p:nvPr/>
        </p:nvSpPr>
        <p:spPr bwMode="auto">
          <a:xfrm>
            <a:off x="1333500" y="3540125"/>
            <a:ext cx="123825" cy="0"/>
          </a:xfrm>
          <a:prstGeom prst="line">
            <a:avLst/>
          </a:prstGeom>
          <a:noFill/>
          <a:ln w="12700">
            <a:solidFill>
              <a:schemeClr val="tx1"/>
            </a:solidFill>
            <a:round/>
            <a:tailEnd type="triangle" w="med" len="med"/>
          </a:ln>
          <a:effectLst/>
        </p:spPr>
        <p:txBody>
          <a:bodyPr/>
          <a:lstStyle/>
          <a:p>
            <a:endParaRPr lang="en-US"/>
          </a:p>
        </p:txBody>
      </p:sp>
      <p:sp>
        <p:nvSpPr>
          <p:cNvPr id="588847" name="Line 47"/>
          <p:cNvSpPr>
            <a:spLocks noChangeShapeType="1"/>
          </p:cNvSpPr>
          <p:nvPr/>
        </p:nvSpPr>
        <p:spPr bwMode="auto">
          <a:xfrm>
            <a:off x="2981325" y="2254250"/>
            <a:ext cx="0" cy="244475"/>
          </a:xfrm>
          <a:prstGeom prst="line">
            <a:avLst/>
          </a:prstGeom>
          <a:noFill/>
          <a:ln w="12700">
            <a:solidFill>
              <a:schemeClr val="accent1"/>
            </a:solidFill>
            <a:round/>
          </a:ln>
          <a:effectLst/>
        </p:spPr>
        <p:txBody>
          <a:bodyPr/>
          <a:lstStyle/>
          <a:p>
            <a:endParaRPr lang="en-US"/>
          </a:p>
        </p:txBody>
      </p:sp>
      <p:sp>
        <p:nvSpPr>
          <p:cNvPr id="588848" name="Line 48"/>
          <p:cNvSpPr>
            <a:spLocks noChangeShapeType="1"/>
          </p:cNvSpPr>
          <p:nvPr/>
        </p:nvSpPr>
        <p:spPr bwMode="auto">
          <a:xfrm>
            <a:off x="1333500" y="3784600"/>
            <a:ext cx="123825" cy="0"/>
          </a:xfrm>
          <a:prstGeom prst="line">
            <a:avLst/>
          </a:prstGeom>
          <a:noFill/>
          <a:ln w="12700">
            <a:solidFill>
              <a:schemeClr val="tx1"/>
            </a:solidFill>
            <a:round/>
            <a:tailEnd type="triangle" w="med" len="med"/>
          </a:ln>
          <a:effectLst/>
        </p:spPr>
        <p:txBody>
          <a:bodyPr/>
          <a:lstStyle/>
          <a:p>
            <a:endParaRPr lang="en-US"/>
          </a:p>
        </p:txBody>
      </p:sp>
      <p:sp>
        <p:nvSpPr>
          <p:cNvPr id="588849" name="Line 49"/>
          <p:cNvSpPr>
            <a:spLocks noChangeShapeType="1"/>
          </p:cNvSpPr>
          <p:nvPr/>
        </p:nvSpPr>
        <p:spPr bwMode="auto">
          <a:xfrm>
            <a:off x="1457325" y="3784600"/>
            <a:ext cx="1430338" cy="0"/>
          </a:xfrm>
          <a:prstGeom prst="line">
            <a:avLst/>
          </a:prstGeom>
          <a:noFill/>
          <a:ln w="12700">
            <a:solidFill>
              <a:schemeClr val="tx1"/>
            </a:solidFill>
            <a:round/>
          </a:ln>
          <a:effectLst/>
        </p:spPr>
        <p:txBody>
          <a:bodyPr/>
          <a:lstStyle/>
          <a:p>
            <a:endParaRPr lang="en-US"/>
          </a:p>
        </p:txBody>
      </p:sp>
      <p:sp>
        <p:nvSpPr>
          <p:cNvPr id="588850" name="Text Box 50"/>
          <p:cNvSpPr txBox="1">
            <a:spLocks noChangeArrowheads="1"/>
          </p:cNvSpPr>
          <p:nvPr/>
        </p:nvSpPr>
        <p:spPr bwMode="auto">
          <a:xfrm>
            <a:off x="1490663" y="3748088"/>
            <a:ext cx="454025" cy="274637"/>
          </a:xfrm>
          <a:prstGeom prst="rect">
            <a:avLst/>
          </a:prstGeom>
          <a:noFill/>
          <a:ln w="12700">
            <a:noFill/>
            <a:miter lim="800000"/>
          </a:ln>
          <a:effectLst/>
        </p:spPr>
        <p:txBody>
          <a:bodyPr wrap="none">
            <a:spAutoFit/>
          </a:bodyPr>
          <a:lstStyle/>
          <a:p>
            <a:r>
              <a:rPr lang="en-US" sz="1200"/>
              <a:t>less</a:t>
            </a:r>
            <a:endParaRPr lang="en-US" sz="1200"/>
          </a:p>
        </p:txBody>
      </p:sp>
      <p:sp>
        <p:nvSpPr>
          <p:cNvPr id="588851" name="Line 51"/>
          <p:cNvSpPr>
            <a:spLocks noChangeShapeType="1"/>
          </p:cNvSpPr>
          <p:nvPr/>
        </p:nvSpPr>
        <p:spPr bwMode="auto">
          <a:xfrm>
            <a:off x="3001963" y="2492375"/>
            <a:ext cx="0" cy="1228725"/>
          </a:xfrm>
          <a:prstGeom prst="line">
            <a:avLst/>
          </a:prstGeom>
          <a:noFill/>
          <a:ln w="12700" cap="rnd">
            <a:solidFill>
              <a:schemeClr val="accent1"/>
            </a:solidFill>
            <a:prstDash val="sysDot"/>
            <a:round/>
          </a:ln>
          <a:effectLst/>
        </p:spPr>
        <p:txBody>
          <a:bodyPr/>
          <a:lstStyle/>
          <a:p>
            <a:endParaRPr lang="en-US"/>
          </a:p>
        </p:txBody>
      </p:sp>
      <p:sp>
        <p:nvSpPr>
          <p:cNvPr id="588852" name="Line 52"/>
          <p:cNvSpPr>
            <a:spLocks noChangeShapeType="1"/>
          </p:cNvSpPr>
          <p:nvPr/>
        </p:nvSpPr>
        <p:spPr bwMode="auto">
          <a:xfrm>
            <a:off x="3001963" y="3721100"/>
            <a:ext cx="0" cy="273050"/>
          </a:xfrm>
          <a:prstGeom prst="line">
            <a:avLst/>
          </a:prstGeom>
          <a:noFill/>
          <a:ln w="12700">
            <a:solidFill>
              <a:schemeClr val="accent1"/>
            </a:solidFill>
            <a:round/>
          </a:ln>
          <a:effectLst/>
        </p:spPr>
        <p:txBody>
          <a:bodyPr/>
          <a:lstStyle/>
          <a:p>
            <a:endParaRPr lang="en-US"/>
          </a:p>
        </p:txBody>
      </p:sp>
      <p:sp>
        <p:nvSpPr>
          <p:cNvPr id="588853" name="Line 53"/>
          <p:cNvSpPr>
            <a:spLocks noChangeShapeType="1"/>
          </p:cNvSpPr>
          <p:nvPr/>
        </p:nvSpPr>
        <p:spPr bwMode="auto">
          <a:xfrm>
            <a:off x="3001963" y="3994150"/>
            <a:ext cx="0" cy="138113"/>
          </a:xfrm>
          <a:prstGeom prst="line">
            <a:avLst/>
          </a:prstGeom>
          <a:noFill/>
          <a:ln w="12700">
            <a:solidFill>
              <a:schemeClr val="accent1"/>
            </a:solidFill>
            <a:round/>
            <a:tailEnd type="triangle" w="med" len="med"/>
          </a:ln>
          <a:effectLst/>
        </p:spPr>
        <p:txBody>
          <a:bodyPr/>
          <a:lstStyle/>
          <a:p>
            <a:endParaRPr lang="en-US"/>
          </a:p>
        </p:txBody>
      </p:sp>
      <p:sp>
        <p:nvSpPr>
          <p:cNvPr id="588854" name="Rectangle 54"/>
          <p:cNvSpPr>
            <a:spLocks noChangeArrowheads="1"/>
          </p:cNvSpPr>
          <p:nvPr/>
        </p:nvSpPr>
        <p:spPr bwMode="auto">
          <a:xfrm>
            <a:off x="2297113" y="1485900"/>
            <a:ext cx="311150" cy="314325"/>
          </a:xfrm>
          <a:prstGeom prst="rect">
            <a:avLst/>
          </a:prstGeom>
          <a:noFill/>
          <a:ln w="19050">
            <a:solidFill>
              <a:schemeClr val="tx1"/>
            </a:solidFill>
            <a:miter lim="800000"/>
          </a:ln>
          <a:effectLst/>
        </p:spPr>
        <p:txBody>
          <a:bodyPr wrap="none" anchor="ctr"/>
          <a:lstStyle/>
          <a:p>
            <a:endParaRPr lang="en-US"/>
          </a:p>
        </p:txBody>
      </p:sp>
      <p:sp>
        <p:nvSpPr>
          <p:cNvPr id="588855" name="Text Box 55"/>
          <p:cNvSpPr txBox="1">
            <a:spLocks noChangeArrowheads="1"/>
          </p:cNvSpPr>
          <p:nvPr/>
        </p:nvSpPr>
        <p:spPr bwMode="auto">
          <a:xfrm>
            <a:off x="2359025" y="1552575"/>
            <a:ext cx="217488" cy="274638"/>
          </a:xfrm>
          <a:prstGeom prst="rect">
            <a:avLst/>
          </a:prstGeom>
          <a:noFill/>
          <a:ln w="12700">
            <a:noFill/>
            <a:miter lim="800000"/>
          </a:ln>
          <a:effectLst/>
        </p:spPr>
        <p:txBody>
          <a:bodyPr>
            <a:spAutoFit/>
          </a:bodyPr>
          <a:lstStyle/>
          <a:p>
            <a:r>
              <a:rPr lang="en-US" sz="1200">
                <a:solidFill>
                  <a:schemeClr val="tx1"/>
                </a:solidFill>
              </a:rPr>
              <a:t>+</a:t>
            </a:r>
            <a:endParaRPr lang="en-US" sz="1200"/>
          </a:p>
        </p:txBody>
      </p:sp>
      <p:sp>
        <p:nvSpPr>
          <p:cNvPr id="588856" name="Line 56"/>
          <p:cNvSpPr>
            <a:spLocks noChangeShapeType="1"/>
          </p:cNvSpPr>
          <p:nvPr/>
        </p:nvSpPr>
        <p:spPr bwMode="auto">
          <a:xfrm>
            <a:off x="2452688" y="1381125"/>
            <a:ext cx="0" cy="104775"/>
          </a:xfrm>
          <a:prstGeom prst="line">
            <a:avLst/>
          </a:prstGeom>
          <a:noFill/>
          <a:ln w="12700">
            <a:solidFill>
              <a:schemeClr val="accent1"/>
            </a:solidFill>
            <a:round/>
          </a:ln>
          <a:effectLst/>
        </p:spPr>
        <p:txBody>
          <a:bodyPr wrap="none" anchor="ctr"/>
          <a:lstStyle/>
          <a:p>
            <a:endParaRPr lang="en-US"/>
          </a:p>
        </p:txBody>
      </p:sp>
      <p:sp>
        <p:nvSpPr>
          <p:cNvPr id="588857" name="Text Box 57"/>
          <p:cNvSpPr txBox="1">
            <a:spLocks noChangeArrowheads="1"/>
          </p:cNvSpPr>
          <p:nvPr/>
        </p:nvSpPr>
        <p:spPr bwMode="auto">
          <a:xfrm>
            <a:off x="914400" y="457200"/>
            <a:ext cx="420688" cy="366713"/>
          </a:xfrm>
          <a:prstGeom prst="rect">
            <a:avLst/>
          </a:prstGeom>
          <a:noFill/>
          <a:ln w="12700">
            <a:noFill/>
            <a:miter lim="800000"/>
          </a:ln>
          <a:effectLst/>
        </p:spPr>
        <p:txBody>
          <a:bodyPr wrap="none">
            <a:spAutoFit/>
          </a:bodyPr>
          <a:lstStyle/>
          <a:p>
            <a:r>
              <a:rPr lang="en-US">
                <a:solidFill>
                  <a:schemeClr val="tx1"/>
                </a:solidFill>
              </a:rPr>
              <a:t>A</a:t>
            </a:r>
            <a:r>
              <a:rPr lang="en-US" baseline="-25000">
                <a:solidFill>
                  <a:schemeClr val="tx1"/>
                </a:solidFill>
              </a:rPr>
              <a:t>0</a:t>
            </a:r>
            <a:endParaRPr lang="en-US" baseline="-25000">
              <a:solidFill>
                <a:schemeClr val="tx1"/>
              </a:solidFill>
            </a:endParaRPr>
          </a:p>
        </p:txBody>
      </p:sp>
      <p:sp>
        <p:nvSpPr>
          <p:cNvPr id="588858" name="Text Box 58"/>
          <p:cNvSpPr txBox="1">
            <a:spLocks noChangeArrowheads="1"/>
          </p:cNvSpPr>
          <p:nvPr/>
        </p:nvSpPr>
        <p:spPr bwMode="auto">
          <a:xfrm>
            <a:off x="914400" y="1524000"/>
            <a:ext cx="420688" cy="366713"/>
          </a:xfrm>
          <a:prstGeom prst="rect">
            <a:avLst/>
          </a:prstGeom>
          <a:noFill/>
          <a:ln w="12700">
            <a:noFill/>
            <a:miter lim="800000"/>
          </a:ln>
          <a:effectLst/>
        </p:spPr>
        <p:txBody>
          <a:bodyPr wrap="none">
            <a:spAutoFit/>
          </a:bodyPr>
          <a:lstStyle/>
          <a:p>
            <a:r>
              <a:rPr lang="en-US">
                <a:solidFill>
                  <a:schemeClr val="tx1"/>
                </a:solidFill>
              </a:rPr>
              <a:t>B</a:t>
            </a:r>
            <a:r>
              <a:rPr lang="en-US" baseline="-25000">
                <a:solidFill>
                  <a:schemeClr val="tx1"/>
                </a:solidFill>
              </a:rPr>
              <a:t>0</a:t>
            </a:r>
            <a:endParaRPr lang="en-US" baseline="-25000">
              <a:solidFill>
                <a:schemeClr val="tx1"/>
              </a:solidFill>
            </a:endParaRPr>
          </a:p>
        </p:txBody>
      </p:sp>
      <p:sp>
        <p:nvSpPr>
          <p:cNvPr id="588859" name="Text Box 59"/>
          <p:cNvSpPr txBox="1">
            <a:spLocks noChangeArrowheads="1"/>
          </p:cNvSpPr>
          <p:nvPr/>
        </p:nvSpPr>
        <p:spPr bwMode="auto">
          <a:xfrm>
            <a:off x="3124200" y="914400"/>
            <a:ext cx="827088" cy="366713"/>
          </a:xfrm>
          <a:prstGeom prst="rect">
            <a:avLst/>
          </a:prstGeom>
          <a:noFill/>
          <a:ln w="12700">
            <a:noFill/>
            <a:miter lim="800000"/>
          </a:ln>
          <a:effectLst/>
        </p:spPr>
        <p:txBody>
          <a:bodyPr wrap="none">
            <a:spAutoFit/>
          </a:bodyPr>
          <a:lstStyle/>
          <a:p>
            <a:r>
              <a:rPr lang="en-US">
                <a:solidFill>
                  <a:schemeClr val="tx1"/>
                </a:solidFill>
              </a:rPr>
              <a:t>result</a:t>
            </a:r>
            <a:r>
              <a:rPr lang="en-US" baseline="-25000">
                <a:solidFill>
                  <a:schemeClr val="tx1"/>
                </a:solidFill>
              </a:rPr>
              <a:t>0</a:t>
            </a:r>
            <a:endParaRPr lang="en-US" baseline="-25000">
              <a:solidFill>
                <a:schemeClr val="tx1"/>
              </a:solidFill>
            </a:endParaRPr>
          </a:p>
        </p:txBody>
      </p:sp>
      <p:sp>
        <p:nvSpPr>
          <p:cNvPr id="588860" name="Line 60"/>
          <p:cNvSpPr>
            <a:spLocks noChangeShapeType="1"/>
          </p:cNvSpPr>
          <p:nvPr/>
        </p:nvSpPr>
        <p:spPr bwMode="auto">
          <a:xfrm>
            <a:off x="2171700" y="1555750"/>
            <a:ext cx="125413" cy="0"/>
          </a:xfrm>
          <a:prstGeom prst="line">
            <a:avLst/>
          </a:prstGeom>
          <a:noFill/>
          <a:ln w="12700">
            <a:solidFill>
              <a:schemeClr val="tx1"/>
            </a:solidFill>
            <a:round/>
          </a:ln>
          <a:effectLst/>
        </p:spPr>
        <p:txBody>
          <a:bodyPr wrap="none" anchor="ctr"/>
          <a:lstStyle/>
          <a:p>
            <a:endParaRPr lang="en-US"/>
          </a:p>
        </p:txBody>
      </p:sp>
      <p:sp>
        <p:nvSpPr>
          <p:cNvPr id="588861" name="AutoShape 61"/>
          <p:cNvSpPr>
            <a:spLocks noChangeArrowheads="1"/>
          </p:cNvSpPr>
          <p:nvPr/>
        </p:nvSpPr>
        <p:spPr bwMode="auto">
          <a:xfrm flipH="1">
            <a:off x="2328863" y="757238"/>
            <a:ext cx="185737" cy="173037"/>
          </a:xfrm>
          <a:prstGeom prst="moon">
            <a:avLst>
              <a:gd name="adj" fmla="val 87500"/>
            </a:avLst>
          </a:prstGeom>
          <a:noFill/>
          <a:ln w="12700">
            <a:solidFill>
              <a:schemeClr val="tx1"/>
            </a:solidFill>
            <a:miter lim="800000"/>
          </a:ln>
          <a:effectLst/>
        </p:spPr>
        <p:txBody>
          <a:bodyPr wrap="none" anchor="ctr"/>
          <a:lstStyle/>
          <a:p>
            <a:endParaRPr lang="en-US"/>
          </a:p>
        </p:txBody>
      </p:sp>
      <p:sp>
        <p:nvSpPr>
          <p:cNvPr id="588862" name="AutoShape 62"/>
          <p:cNvSpPr>
            <a:spLocks noChangeArrowheads="1"/>
          </p:cNvSpPr>
          <p:nvPr/>
        </p:nvSpPr>
        <p:spPr bwMode="auto">
          <a:xfrm>
            <a:off x="2328863" y="547688"/>
            <a:ext cx="185737" cy="174625"/>
          </a:xfrm>
          <a:prstGeom prst="flowChartDelay">
            <a:avLst/>
          </a:prstGeom>
          <a:noFill/>
          <a:ln w="12700">
            <a:solidFill>
              <a:schemeClr val="tx1"/>
            </a:solidFill>
            <a:miter lim="800000"/>
          </a:ln>
          <a:effectLst/>
        </p:spPr>
        <p:txBody>
          <a:bodyPr wrap="none" anchor="ctr"/>
          <a:lstStyle/>
          <a:p>
            <a:endParaRPr lang="en-US"/>
          </a:p>
        </p:txBody>
      </p:sp>
      <p:grpSp>
        <p:nvGrpSpPr>
          <p:cNvPr id="5" name="Group 63"/>
          <p:cNvGrpSpPr/>
          <p:nvPr/>
        </p:nvGrpSpPr>
        <p:grpSpPr bwMode="auto">
          <a:xfrm>
            <a:off x="2328863" y="965200"/>
            <a:ext cx="185737" cy="174625"/>
            <a:chOff x="3696" y="3456"/>
            <a:chExt cx="336" cy="240"/>
          </a:xfrm>
        </p:grpSpPr>
        <p:sp>
          <p:nvSpPr>
            <p:cNvPr id="588864" name="AutoShape 64"/>
            <p:cNvSpPr>
              <a:spLocks noChangeArrowheads="1"/>
            </p:cNvSpPr>
            <p:nvPr/>
          </p:nvSpPr>
          <p:spPr bwMode="auto">
            <a:xfrm flipH="1">
              <a:off x="3744" y="3456"/>
              <a:ext cx="288" cy="240"/>
            </a:xfrm>
            <a:prstGeom prst="moon">
              <a:avLst>
                <a:gd name="adj" fmla="val 84819"/>
              </a:avLst>
            </a:prstGeom>
            <a:noFill/>
            <a:ln w="12700">
              <a:solidFill>
                <a:schemeClr val="tx1"/>
              </a:solidFill>
              <a:miter lim="800000"/>
            </a:ln>
            <a:effectLst/>
          </p:spPr>
          <p:txBody>
            <a:bodyPr wrap="none" anchor="ctr"/>
            <a:lstStyle/>
            <a:p>
              <a:endParaRPr lang="en-US"/>
            </a:p>
          </p:txBody>
        </p:sp>
        <p:sp>
          <p:nvSpPr>
            <p:cNvPr id="588865" name="AutoShape 65"/>
            <p:cNvSpPr>
              <a:spLocks noChangeArrowheads="1"/>
            </p:cNvSpPr>
            <p:nvPr/>
          </p:nvSpPr>
          <p:spPr bwMode="auto">
            <a:xfrm flipH="1">
              <a:off x="3696" y="3456"/>
              <a:ext cx="336" cy="240"/>
            </a:xfrm>
            <a:prstGeom prst="moon">
              <a:avLst>
                <a:gd name="adj" fmla="val 84819"/>
              </a:avLst>
            </a:prstGeom>
            <a:noFill/>
            <a:ln w="12700">
              <a:solidFill>
                <a:schemeClr val="tx1"/>
              </a:solidFill>
              <a:miter lim="800000"/>
            </a:ln>
            <a:effectLst/>
          </p:spPr>
          <p:txBody>
            <a:bodyPr wrap="none" anchor="ctr"/>
            <a:lstStyle/>
            <a:p>
              <a:endParaRPr lang="en-US"/>
            </a:p>
          </p:txBody>
        </p:sp>
      </p:grpSp>
      <p:grpSp>
        <p:nvGrpSpPr>
          <p:cNvPr id="6" name="Group 66"/>
          <p:cNvGrpSpPr/>
          <p:nvPr/>
        </p:nvGrpSpPr>
        <p:grpSpPr bwMode="auto">
          <a:xfrm>
            <a:off x="2328863" y="1173163"/>
            <a:ext cx="185737" cy="173037"/>
            <a:chOff x="2688" y="2208"/>
            <a:chExt cx="288" cy="240"/>
          </a:xfrm>
        </p:grpSpPr>
        <p:sp>
          <p:nvSpPr>
            <p:cNvPr id="588867" name="AutoShape 67"/>
            <p:cNvSpPr>
              <a:spLocks noChangeArrowheads="1"/>
            </p:cNvSpPr>
            <p:nvPr/>
          </p:nvSpPr>
          <p:spPr bwMode="auto">
            <a:xfrm flipH="1">
              <a:off x="2688" y="2208"/>
              <a:ext cx="240" cy="240"/>
            </a:xfrm>
            <a:prstGeom prst="moon">
              <a:avLst>
                <a:gd name="adj" fmla="val 87500"/>
              </a:avLst>
            </a:prstGeom>
            <a:noFill/>
            <a:ln w="12700">
              <a:solidFill>
                <a:schemeClr val="tx1"/>
              </a:solidFill>
              <a:miter lim="800000"/>
            </a:ln>
            <a:effectLst/>
          </p:spPr>
          <p:txBody>
            <a:bodyPr wrap="none" anchor="ctr"/>
            <a:lstStyle/>
            <a:p>
              <a:endParaRPr lang="en-US"/>
            </a:p>
          </p:txBody>
        </p:sp>
        <p:sp>
          <p:nvSpPr>
            <p:cNvPr id="588868" name="Oval 68"/>
            <p:cNvSpPr>
              <a:spLocks noChangeArrowheads="1"/>
            </p:cNvSpPr>
            <p:nvPr/>
          </p:nvSpPr>
          <p:spPr bwMode="auto">
            <a:xfrm>
              <a:off x="2928" y="2304"/>
              <a:ext cx="48" cy="48"/>
            </a:xfrm>
            <a:prstGeom prst="ellipse">
              <a:avLst/>
            </a:prstGeom>
            <a:noFill/>
            <a:ln w="12700">
              <a:solidFill>
                <a:schemeClr val="tx1"/>
              </a:solidFill>
              <a:round/>
            </a:ln>
            <a:effectLst/>
          </p:spPr>
          <p:txBody>
            <a:bodyPr wrap="none" anchor="ctr"/>
            <a:lstStyle/>
            <a:p>
              <a:endParaRPr lang="en-US"/>
            </a:p>
          </p:txBody>
        </p:sp>
      </p:grpSp>
      <p:grpSp>
        <p:nvGrpSpPr>
          <p:cNvPr id="7" name="Group 69"/>
          <p:cNvGrpSpPr/>
          <p:nvPr/>
        </p:nvGrpSpPr>
        <p:grpSpPr bwMode="auto">
          <a:xfrm>
            <a:off x="1798638" y="1658938"/>
            <a:ext cx="187325" cy="173037"/>
            <a:chOff x="3696" y="3456"/>
            <a:chExt cx="336" cy="240"/>
          </a:xfrm>
        </p:grpSpPr>
        <p:sp>
          <p:nvSpPr>
            <p:cNvPr id="588870" name="AutoShape 70"/>
            <p:cNvSpPr>
              <a:spLocks noChangeArrowheads="1"/>
            </p:cNvSpPr>
            <p:nvPr/>
          </p:nvSpPr>
          <p:spPr bwMode="auto">
            <a:xfrm flipH="1">
              <a:off x="3744" y="3456"/>
              <a:ext cx="288" cy="240"/>
            </a:xfrm>
            <a:prstGeom prst="moon">
              <a:avLst>
                <a:gd name="adj" fmla="val 84819"/>
              </a:avLst>
            </a:prstGeom>
            <a:noFill/>
            <a:ln w="12700">
              <a:solidFill>
                <a:schemeClr val="tx1"/>
              </a:solidFill>
              <a:miter lim="800000"/>
            </a:ln>
            <a:effectLst/>
          </p:spPr>
          <p:txBody>
            <a:bodyPr wrap="none" anchor="ctr"/>
            <a:lstStyle/>
            <a:p>
              <a:endParaRPr lang="en-US"/>
            </a:p>
          </p:txBody>
        </p:sp>
        <p:sp>
          <p:nvSpPr>
            <p:cNvPr id="588871" name="AutoShape 71"/>
            <p:cNvSpPr>
              <a:spLocks noChangeArrowheads="1"/>
            </p:cNvSpPr>
            <p:nvPr/>
          </p:nvSpPr>
          <p:spPr bwMode="auto">
            <a:xfrm flipH="1">
              <a:off x="3696" y="3456"/>
              <a:ext cx="336" cy="240"/>
            </a:xfrm>
            <a:prstGeom prst="moon">
              <a:avLst>
                <a:gd name="adj" fmla="val 84819"/>
              </a:avLst>
            </a:prstGeom>
            <a:noFill/>
            <a:ln w="12700">
              <a:solidFill>
                <a:schemeClr val="tx1"/>
              </a:solidFill>
              <a:miter lim="800000"/>
            </a:ln>
            <a:effectLst/>
          </p:spPr>
          <p:txBody>
            <a:bodyPr wrap="none" anchor="ctr"/>
            <a:lstStyle/>
            <a:p>
              <a:endParaRPr lang="en-US"/>
            </a:p>
          </p:txBody>
        </p:sp>
      </p:grpSp>
      <p:sp>
        <p:nvSpPr>
          <p:cNvPr id="588872" name="Line 72"/>
          <p:cNvSpPr>
            <a:spLocks noChangeShapeType="1"/>
          </p:cNvSpPr>
          <p:nvPr/>
        </p:nvSpPr>
        <p:spPr bwMode="auto">
          <a:xfrm>
            <a:off x="1985963" y="1728788"/>
            <a:ext cx="311150" cy="0"/>
          </a:xfrm>
          <a:prstGeom prst="line">
            <a:avLst/>
          </a:prstGeom>
          <a:noFill/>
          <a:ln w="12700">
            <a:solidFill>
              <a:schemeClr val="tx1"/>
            </a:solidFill>
            <a:round/>
          </a:ln>
          <a:effectLst/>
        </p:spPr>
        <p:txBody>
          <a:bodyPr/>
          <a:lstStyle/>
          <a:p>
            <a:endParaRPr lang="en-US"/>
          </a:p>
        </p:txBody>
      </p:sp>
      <p:sp>
        <p:nvSpPr>
          <p:cNvPr id="588873" name="Line 73"/>
          <p:cNvSpPr>
            <a:spLocks noChangeShapeType="1"/>
          </p:cNvSpPr>
          <p:nvPr/>
        </p:nvSpPr>
        <p:spPr bwMode="auto">
          <a:xfrm>
            <a:off x="2514600" y="652463"/>
            <a:ext cx="373063" cy="0"/>
          </a:xfrm>
          <a:prstGeom prst="line">
            <a:avLst/>
          </a:prstGeom>
          <a:noFill/>
          <a:ln w="12700">
            <a:solidFill>
              <a:schemeClr val="tx1"/>
            </a:solidFill>
            <a:round/>
          </a:ln>
          <a:effectLst/>
        </p:spPr>
        <p:txBody>
          <a:bodyPr/>
          <a:lstStyle/>
          <a:p>
            <a:endParaRPr lang="en-US"/>
          </a:p>
        </p:txBody>
      </p:sp>
      <p:sp>
        <p:nvSpPr>
          <p:cNvPr id="588874" name="AutoShape 74"/>
          <p:cNvSpPr>
            <a:spLocks noChangeArrowheads="1"/>
          </p:cNvSpPr>
          <p:nvPr/>
        </p:nvSpPr>
        <p:spPr bwMode="auto">
          <a:xfrm rot="-5400000">
            <a:off x="2198688" y="1201738"/>
            <a:ext cx="1563687" cy="185737"/>
          </a:xfrm>
          <a:prstGeom prst="flowChartManualOperation">
            <a:avLst/>
          </a:prstGeom>
          <a:noFill/>
          <a:ln w="12700">
            <a:solidFill>
              <a:schemeClr val="tx1"/>
            </a:solidFill>
            <a:miter lim="800000"/>
          </a:ln>
          <a:effectLst/>
        </p:spPr>
        <p:txBody>
          <a:bodyPr wrap="none" anchor="ctr"/>
          <a:lstStyle/>
          <a:p>
            <a:endParaRPr lang="en-US"/>
          </a:p>
        </p:txBody>
      </p:sp>
      <p:sp>
        <p:nvSpPr>
          <p:cNvPr id="588875" name="Line 75"/>
          <p:cNvSpPr>
            <a:spLocks noChangeShapeType="1"/>
          </p:cNvSpPr>
          <p:nvPr/>
        </p:nvSpPr>
        <p:spPr bwMode="auto">
          <a:xfrm>
            <a:off x="2608263" y="1624013"/>
            <a:ext cx="279400" cy="0"/>
          </a:xfrm>
          <a:prstGeom prst="line">
            <a:avLst/>
          </a:prstGeom>
          <a:noFill/>
          <a:ln w="12700">
            <a:solidFill>
              <a:schemeClr val="tx1"/>
            </a:solidFill>
            <a:round/>
          </a:ln>
          <a:effectLst/>
        </p:spPr>
        <p:txBody>
          <a:bodyPr/>
          <a:lstStyle/>
          <a:p>
            <a:endParaRPr lang="en-US"/>
          </a:p>
        </p:txBody>
      </p:sp>
      <p:sp>
        <p:nvSpPr>
          <p:cNvPr id="588876" name="Line 76"/>
          <p:cNvSpPr>
            <a:spLocks noChangeShapeType="1"/>
          </p:cNvSpPr>
          <p:nvPr/>
        </p:nvSpPr>
        <p:spPr bwMode="auto">
          <a:xfrm>
            <a:off x="3073400" y="1243013"/>
            <a:ext cx="187325" cy="0"/>
          </a:xfrm>
          <a:prstGeom prst="line">
            <a:avLst/>
          </a:prstGeom>
          <a:noFill/>
          <a:ln w="12700">
            <a:solidFill>
              <a:schemeClr val="tx1"/>
            </a:solidFill>
            <a:round/>
            <a:tailEnd type="triangle" w="med" len="med"/>
          </a:ln>
          <a:effectLst/>
        </p:spPr>
        <p:txBody>
          <a:bodyPr/>
          <a:lstStyle/>
          <a:p>
            <a:endParaRPr lang="en-US"/>
          </a:p>
        </p:txBody>
      </p:sp>
      <p:sp>
        <p:nvSpPr>
          <p:cNvPr id="588877" name="Line 77"/>
          <p:cNvSpPr>
            <a:spLocks noChangeShapeType="1"/>
          </p:cNvSpPr>
          <p:nvPr/>
        </p:nvSpPr>
        <p:spPr bwMode="auto">
          <a:xfrm>
            <a:off x="2452688" y="1381125"/>
            <a:ext cx="185737" cy="0"/>
          </a:xfrm>
          <a:prstGeom prst="line">
            <a:avLst/>
          </a:prstGeom>
          <a:noFill/>
          <a:ln w="12700">
            <a:solidFill>
              <a:schemeClr val="accent1"/>
            </a:solidFill>
            <a:round/>
          </a:ln>
          <a:effectLst/>
        </p:spPr>
        <p:txBody>
          <a:bodyPr/>
          <a:lstStyle/>
          <a:p>
            <a:endParaRPr lang="en-US"/>
          </a:p>
        </p:txBody>
      </p:sp>
      <p:sp>
        <p:nvSpPr>
          <p:cNvPr id="588878" name="Line 78"/>
          <p:cNvSpPr>
            <a:spLocks noChangeShapeType="1"/>
          </p:cNvSpPr>
          <p:nvPr/>
        </p:nvSpPr>
        <p:spPr bwMode="auto">
          <a:xfrm>
            <a:off x="2638425" y="339725"/>
            <a:ext cx="0" cy="1041400"/>
          </a:xfrm>
          <a:prstGeom prst="line">
            <a:avLst/>
          </a:prstGeom>
          <a:noFill/>
          <a:ln w="12700">
            <a:solidFill>
              <a:schemeClr val="accent1"/>
            </a:solidFill>
            <a:round/>
          </a:ln>
          <a:effectLst/>
        </p:spPr>
        <p:txBody>
          <a:bodyPr/>
          <a:lstStyle/>
          <a:p>
            <a:endParaRPr lang="en-US"/>
          </a:p>
        </p:txBody>
      </p:sp>
      <p:sp>
        <p:nvSpPr>
          <p:cNvPr id="588879" name="Line 79"/>
          <p:cNvSpPr>
            <a:spLocks noChangeShapeType="1"/>
          </p:cNvSpPr>
          <p:nvPr/>
        </p:nvSpPr>
        <p:spPr bwMode="auto">
          <a:xfrm>
            <a:off x="2514600" y="1277938"/>
            <a:ext cx="373063" cy="0"/>
          </a:xfrm>
          <a:prstGeom prst="line">
            <a:avLst/>
          </a:prstGeom>
          <a:noFill/>
          <a:ln w="12700">
            <a:solidFill>
              <a:schemeClr val="tx1"/>
            </a:solidFill>
            <a:round/>
          </a:ln>
          <a:effectLst/>
        </p:spPr>
        <p:txBody>
          <a:bodyPr/>
          <a:lstStyle/>
          <a:p>
            <a:endParaRPr lang="en-US"/>
          </a:p>
        </p:txBody>
      </p:sp>
      <p:sp>
        <p:nvSpPr>
          <p:cNvPr id="588880" name="Line 80"/>
          <p:cNvSpPr>
            <a:spLocks noChangeShapeType="1"/>
          </p:cNvSpPr>
          <p:nvPr/>
        </p:nvSpPr>
        <p:spPr bwMode="auto">
          <a:xfrm>
            <a:off x="2514600" y="1068388"/>
            <a:ext cx="373063" cy="0"/>
          </a:xfrm>
          <a:prstGeom prst="line">
            <a:avLst/>
          </a:prstGeom>
          <a:noFill/>
          <a:ln w="12700">
            <a:solidFill>
              <a:schemeClr val="tx1"/>
            </a:solidFill>
            <a:round/>
          </a:ln>
          <a:effectLst/>
        </p:spPr>
        <p:txBody>
          <a:bodyPr/>
          <a:lstStyle/>
          <a:p>
            <a:endParaRPr lang="en-US"/>
          </a:p>
        </p:txBody>
      </p:sp>
      <p:sp>
        <p:nvSpPr>
          <p:cNvPr id="588881" name="Line 81"/>
          <p:cNvSpPr>
            <a:spLocks noChangeShapeType="1"/>
          </p:cNvSpPr>
          <p:nvPr/>
        </p:nvSpPr>
        <p:spPr bwMode="auto">
          <a:xfrm>
            <a:off x="2514600" y="860425"/>
            <a:ext cx="373063" cy="0"/>
          </a:xfrm>
          <a:prstGeom prst="line">
            <a:avLst/>
          </a:prstGeom>
          <a:noFill/>
          <a:ln w="12700">
            <a:solidFill>
              <a:schemeClr val="tx1"/>
            </a:solidFill>
            <a:round/>
          </a:ln>
          <a:effectLst/>
        </p:spPr>
        <p:txBody>
          <a:bodyPr/>
          <a:lstStyle/>
          <a:p>
            <a:endParaRPr lang="en-US"/>
          </a:p>
        </p:txBody>
      </p:sp>
      <p:sp>
        <p:nvSpPr>
          <p:cNvPr id="588882" name="Line 82"/>
          <p:cNvSpPr>
            <a:spLocks noChangeShapeType="1"/>
          </p:cNvSpPr>
          <p:nvPr/>
        </p:nvSpPr>
        <p:spPr bwMode="auto">
          <a:xfrm>
            <a:off x="1674813" y="304800"/>
            <a:ext cx="0" cy="1979613"/>
          </a:xfrm>
          <a:prstGeom prst="line">
            <a:avLst/>
          </a:prstGeom>
          <a:noFill/>
          <a:ln w="12700">
            <a:solidFill>
              <a:schemeClr val="accent1"/>
            </a:solidFill>
            <a:round/>
            <a:tailEnd type="triangle" w="med" len="med"/>
          </a:ln>
          <a:effectLst/>
        </p:spPr>
        <p:txBody>
          <a:bodyPr/>
          <a:lstStyle/>
          <a:p>
            <a:endParaRPr lang="en-US"/>
          </a:p>
        </p:txBody>
      </p:sp>
      <p:sp>
        <p:nvSpPr>
          <p:cNvPr id="588883" name="Line 83"/>
          <p:cNvSpPr>
            <a:spLocks noChangeShapeType="1"/>
          </p:cNvSpPr>
          <p:nvPr/>
        </p:nvSpPr>
        <p:spPr bwMode="auto">
          <a:xfrm>
            <a:off x="1674813" y="1800225"/>
            <a:ext cx="123825" cy="0"/>
          </a:xfrm>
          <a:prstGeom prst="line">
            <a:avLst/>
          </a:prstGeom>
          <a:noFill/>
          <a:ln w="12700">
            <a:solidFill>
              <a:schemeClr val="tx1"/>
            </a:solidFill>
            <a:round/>
          </a:ln>
          <a:effectLst/>
        </p:spPr>
        <p:txBody>
          <a:bodyPr/>
          <a:lstStyle/>
          <a:p>
            <a:endParaRPr lang="en-US"/>
          </a:p>
        </p:txBody>
      </p:sp>
      <p:sp>
        <p:nvSpPr>
          <p:cNvPr id="588884" name="Line 84"/>
          <p:cNvSpPr>
            <a:spLocks noChangeShapeType="1"/>
          </p:cNvSpPr>
          <p:nvPr/>
        </p:nvSpPr>
        <p:spPr bwMode="auto">
          <a:xfrm>
            <a:off x="1333500" y="1693863"/>
            <a:ext cx="465138" cy="0"/>
          </a:xfrm>
          <a:prstGeom prst="line">
            <a:avLst/>
          </a:prstGeom>
          <a:noFill/>
          <a:ln w="12700">
            <a:solidFill>
              <a:schemeClr val="tx1"/>
            </a:solidFill>
            <a:round/>
          </a:ln>
          <a:effectLst/>
        </p:spPr>
        <p:txBody>
          <a:bodyPr/>
          <a:lstStyle/>
          <a:p>
            <a:endParaRPr lang="en-US"/>
          </a:p>
        </p:txBody>
      </p:sp>
      <p:sp>
        <p:nvSpPr>
          <p:cNvPr id="588885" name="Line 85"/>
          <p:cNvSpPr>
            <a:spLocks noChangeShapeType="1"/>
          </p:cNvSpPr>
          <p:nvPr/>
        </p:nvSpPr>
        <p:spPr bwMode="auto">
          <a:xfrm>
            <a:off x="1333500" y="584200"/>
            <a:ext cx="995363" cy="0"/>
          </a:xfrm>
          <a:prstGeom prst="line">
            <a:avLst/>
          </a:prstGeom>
          <a:noFill/>
          <a:ln w="12700">
            <a:solidFill>
              <a:schemeClr val="tx1"/>
            </a:solidFill>
            <a:round/>
          </a:ln>
          <a:effectLst/>
        </p:spPr>
        <p:txBody>
          <a:bodyPr/>
          <a:lstStyle/>
          <a:p>
            <a:endParaRPr lang="en-US"/>
          </a:p>
        </p:txBody>
      </p:sp>
      <p:sp>
        <p:nvSpPr>
          <p:cNvPr id="588886" name="Line 86"/>
          <p:cNvSpPr>
            <a:spLocks noChangeShapeType="1"/>
          </p:cNvSpPr>
          <p:nvPr/>
        </p:nvSpPr>
        <p:spPr bwMode="auto">
          <a:xfrm>
            <a:off x="2171700" y="1208088"/>
            <a:ext cx="157163" cy="0"/>
          </a:xfrm>
          <a:prstGeom prst="line">
            <a:avLst/>
          </a:prstGeom>
          <a:noFill/>
          <a:ln w="12700">
            <a:solidFill>
              <a:schemeClr val="tx1"/>
            </a:solidFill>
            <a:round/>
          </a:ln>
          <a:effectLst/>
        </p:spPr>
        <p:txBody>
          <a:bodyPr/>
          <a:lstStyle/>
          <a:p>
            <a:endParaRPr lang="en-US"/>
          </a:p>
        </p:txBody>
      </p:sp>
      <p:sp>
        <p:nvSpPr>
          <p:cNvPr id="588887" name="Line 87"/>
          <p:cNvSpPr>
            <a:spLocks noChangeShapeType="1"/>
          </p:cNvSpPr>
          <p:nvPr/>
        </p:nvSpPr>
        <p:spPr bwMode="auto">
          <a:xfrm>
            <a:off x="2171700" y="998538"/>
            <a:ext cx="157163" cy="0"/>
          </a:xfrm>
          <a:prstGeom prst="line">
            <a:avLst/>
          </a:prstGeom>
          <a:noFill/>
          <a:ln w="12700">
            <a:solidFill>
              <a:schemeClr val="tx1"/>
            </a:solidFill>
            <a:round/>
          </a:ln>
          <a:effectLst/>
        </p:spPr>
        <p:txBody>
          <a:bodyPr/>
          <a:lstStyle/>
          <a:p>
            <a:endParaRPr lang="en-US"/>
          </a:p>
        </p:txBody>
      </p:sp>
      <p:sp>
        <p:nvSpPr>
          <p:cNvPr id="588888" name="Line 88"/>
          <p:cNvSpPr>
            <a:spLocks noChangeShapeType="1"/>
          </p:cNvSpPr>
          <p:nvPr/>
        </p:nvSpPr>
        <p:spPr bwMode="auto">
          <a:xfrm>
            <a:off x="2171700" y="790575"/>
            <a:ext cx="157163" cy="0"/>
          </a:xfrm>
          <a:prstGeom prst="line">
            <a:avLst/>
          </a:prstGeom>
          <a:noFill/>
          <a:ln w="12700">
            <a:solidFill>
              <a:schemeClr val="tx1"/>
            </a:solidFill>
            <a:round/>
          </a:ln>
          <a:effectLst/>
        </p:spPr>
        <p:txBody>
          <a:bodyPr/>
          <a:lstStyle/>
          <a:p>
            <a:endParaRPr lang="en-US"/>
          </a:p>
        </p:txBody>
      </p:sp>
      <p:sp>
        <p:nvSpPr>
          <p:cNvPr id="588889" name="Line 89"/>
          <p:cNvSpPr>
            <a:spLocks noChangeShapeType="1"/>
          </p:cNvSpPr>
          <p:nvPr/>
        </p:nvSpPr>
        <p:spPr bwMode="auto">
          <a:xfrm>
            <a:off x="2171700" y="584200"/>
            <a:ext cx="0" cy="971550"/>
          </a:xfrm>
          <a:prstGeom prst="line">
            <a:avLst/>
          </a:prstGeom>
          <a:noFill/>
          <a:ln w="12700">
            <a:solidFill>
              <a:schemeClr val="tx1"/>
            </a:solidFill>
            <a:round/>
          </a:ln>
          <a:effectLst/>
        </p:spPr>
        <p:txBody>
          <a:bodyPr/>
          <a:lstStyle/>
          <a:p>
            <a:endParaRPr lang="en-US"/>
          </a:p>
        </p:txBody>
      </p:sp>
      <p:sp>
        <p:nvSpPr>
          <p:cNvPr id="588891" name="Line 91"/>
          <p:cNvSpPr>
            <a:spLocks noChangeShapeType="1"/>
          </p:cNvSpPr>
          <p:nvPr/>
        </p:nvSpPr>
        <p:spPr bwMode="auto">
          <a:xfrm>
            <a:off x="2078038" y="685800"/>
            <a:ext cx="250825" cy="0"/>
          </a:xfrm>
          <a:prstGeom prst="line">
            <a:avLst/>
          </a:prstGeom>
          <a:noFill/>
          <a:ln w="12700">
            <a:solidFill>
              <a:schemeClr val="tx1"/>
            </a:solidFill>
            <a:round/>
          </a:ln>
          <a:effectLst/>
        </p:spPr>
        <p:txBody>
          <a:bodyPr/>
          <a:lstStyle/>
          <a:p>
            <a:endParaRPr lang="en-US"/>
          </a:p>
        </p:txBody>
      </p:sp>
      <p:sp>
        <p:nvSpPr>
          <p:cNvPr id="588892" name="Line 92"/>
          <p:cNvSpPr>
            <a:spLocks noChangeShapeType="1"/>
          </p:cNvSpPr>
          <p:nvPr/>
        </p:nvSpPr>
        <p:spPr bwMode="auto">
          <a:xfrm>
            <a:off x="2078038" y="895350"/>
            <a:ext cx="250825" cy="0"/>
          </a:xfrm>
          <a:prstGeom prst="line">
            <a:avLst/>
          </a:prstGeom>
          <a:noFill/>
          <a:ln w="12700">
            <a:solidFill>
              <a:schemeClr val="tx1"/>
            </a:solidFill>
            <a:round/>
          </a:ln>
          <a:effectLst/>
        </p:spPr>
        <p:txBody>
          <a:bodyPr/>
          <a:lstStyle/>
          <a:p>
            <a:endParaRPr lang="en-US"/>
          </a:p>
        </p:txBody>
      </p:sp>
      <p:sp>
        <p:nvSpPr>
          <p:cNvPr id="588893" name="Line 93"/>
          <p:cNvSpPr>
            <a:spLocks noChangeShapeType="1"/>
          </p:cNvSpPr>
          <p:nvPr/>
        </p:nvSpPr>
        <p:spPr bwMode="auto">
          <a:xfrm>
            <a:off x="2078038" y="1103313"/>
            <a:ext cx="250825" cy="0"/>
          </a:xfrm>
          <a:prstGeom prst="line">
            <a:avLst/>
          </a:prstGeom>
          <a:noFill/>
          <a:ln w="12700">
            <a:solidFill>
              <a:schemeClr val="tx1"/>
            </a:solidFill>
            <a:round/>
          </a:ln>
          <a:effectLst/>
        </p:spPr>
        <p:txBody>
          <a:bodyPr/>
          <a:lstStyle/>
          <a:p>
            <a:endParaRPr lang="en-US"/>
          </a:p>
        </p:txBody>
      </p:sp>
      <p:sp>
        <p:nvSpPr>
          <p:cNvPr id="588894" name="Line 94"/>
          <p:cNvSpPr>
            <a:spLocks noChangeShapeType="1"/>
          </p:cNvSpPr>
          <p:nvPr/>
        </p:nvSpPr>
        <p:spPr bwMode="auto">
          <a:xfrm>
            <a:off x="2078038" y="1311275"/>
            <a:ext cx="250825" cy="0"/>
          </a:xfrm>
          <a:prstGeom prst="line">
            <a:avLst/>
          </a:prstGeom>
          <a:noFill/>
          <a:ln w="12700">
            <a:solidFill>
              <a:schemeClr val="tx1"/>
            </a:solidFill>
            <a:round/>
          </a:ln>
          <a:effectLst/>
        </p:spPr>
        <p:txBody>
          <a:bodyPr/>
          <a:lstStyle/>
          <a:p>
            <a:endParaRPr lang="en-US"/>
          </a:p>
        </p:txBody>
      </p:sp>
      <p:sp>
        <p:nvSpPr>
          <p:cNvPr id="588895" name="Rectangle 95"/>
          <p:cNvSpPr>
            <a:spLocks noChangeArrowheads="1"/>
          </p:cNvSpPr>
          <p:nvPr/>
        </p:nvSpPr>
        <p:spPr bwMode="auto">
          <a:xfrm>
            <a:off x="1457325" y="442913"/>
            <a:ext cx="1679575" cy="1703387"/>
          </a:xfrm>
          <a:prstGeom prst="rect">
            <a:avLst/>
          </a:prstGeom>
          <a:noFill/>
          <a:ln w="28575">
            <a:solidFill>
              <a:schemeClr val="accent6"/>
            </a:solidFill>
            <a:miter lim="800000"/>
          </a:ln>
          <a:effectLst/>
        </p:spPr>
        <p:txBody>
          <a:bodyPr wrap="none" anchor="ctr"/>
          <a:lstStyle/>
          <a:p>
            <a:endParaRPr lang="en-US" dirty="0">
              <a:solidFill>
                <a:schemeClr val="accent6"/>
              </a:solidFill>
            </a:endParaRPr>
          </a:p>
        </p:txBody>
      </p:sp>
      <p:sp>
        <p:nvSpPr>
          <p:cNvPr id="588896" name="Line 96"/>
          <p:cNvSpPr>
            <a:spLocks noChangeShapeType="1"/>
          </p:cNvSpPr>
          <p:nvPr/>
        </p:nvSpPr>
        <p:spPr bwMode="auto">
          <a:xfrm>
            <a:off x="2638425" y="304800"/>
            <a:ext cx="0" cy="138113"/>
          </a:xfrm>
          <a:prstGeom prst="line">
            <a:avLst/>
          </a:prstGeom>
          <a:noFill/>
          <a:ln w="12700">
            <a:solidFill>
              <a:schemeClr val="accent1"/>
            </a:solidFill>
            <a:round/>
            <a:tailEnd type="triangle" w="med" len="med"/>
          </a:ln>
          <a:effectLst/>
        </p:spPr>
        <p:txBody>
          <a:bodyPr/>
          <a:lstStyle/>
          <a:p>
            <a:endParaRPr lang="en-US"/>
          </a:p>
        </p:txBody>
      </p:sp>
      <p:sp>
        <p:nvSpPr>
          <p:cNvPr id="588897" name="Line 97"/>
          <p:cNvSpPr>
            <a:spLocks noChangeShapeType="1"/>
          </p:cNvSpPr>
          <p:nvPr/>
        </p:nvSpPr>
        <p:spPr bwMode="auto">
          <a:xfrm>
            <a:off x="1674813" y="304800"/>
            <a:ext cx="0" cy="138113"/>
          </a:xfrm>
          <a:prstGeom prst="line">
            <a:avLst/>
          </a:prstGeom>
          <a:noFill/>
          <a:ln w="12700">
            <a:solidFill>
              <a:schemeClr val="accent1"/>
            </a:solidFill>
            <a:round/>
            <a:tailEnd type="triangle" w="med" len="med"/>
          </a:ln>
          <a:effectLst/>
        </p:spPr>
        <p:txBody>
          <a:bodyPr/>
          <a:lstStyle/>
          <a:p>
            <a:endParaRPr lang="en-US"/>
          </a:p>
        </p:txBody>
      </p:sp>
      <p:sp>
        <p:nvSpPr>
          <p:cNvPr id="588898" name="Line 98"/>
          <p:cNvSpPr>
            <a:spLocks noChangeShapeType="1"/>
          </p:cNvSpPr>
          <p:nvPr/>
        </p:nvSpPr>
        <p:spPr bwMode="auto">
          <a:xfrm>
            <a:off x="1333500" y="584200"/>
            <a:ext cx="123825" cy="0"/>
          </a:xfrm>
          <a:prstGeom prst="line">
            <a:avLst/>
          </a:prstGeom>
          <a:noFill/>
          <a:ln w="12700">
            <a:solidFill>
              <a:schemeClr val="tx1"/>
            </a:solidFill>
            <a:round/>
            <a:tailEnd type="triangle" w="med" len="med"/>
          </a:ln>
          <a:effectLst/>
        </p:spPr>
        <p:txBody>
          <a:bodyPr/>
          <a:lstStyle/>
          <a:p>
            <a:endParaRPr lang="en-US"/>
          </a:p>
        </p:txBody>
      </p:sp>
      <p:sp>
        <p:nvSpPr>
          <p:cNvPr id="588899" name="Line 99"/>
          <p:cNvSpPr>
            <a:spLocks noChangeShapeType="1"/>
          </p:cNvSpPr>
          <p:nvPr/>
        </p:nvSpPr>
        <p:spPr bwMode="auto">
          <a:xfrm>
            <a:off x="1333500" y="1693863"/>
            <a:ext cx="123825" cy="0"/>
          </a:xfrm>
          <a:prstGeom prst="line">
            <a:avLst/>
          </a:prstGeom>
          <a:noFill/>
          <a:ln w="12700">
            <a:solidFill>
              <a:schemeClr val="tx1"/>
            </a:solidFill>
            <a:round/>
            <a:tailEnd type="triangle" w="med" len="med"/>
          </a:ln>
          <a:effectLst/>
        </p:spPr>
        <p:txBody>
          <a:bodyPr/>
          <a:lstStyle/>
          <a:p>
            <a:endParaRPr lang="en-US"/>
          </a:p>
        </p:txBody>
      </p:sp>
      <p:sp>
        <p:nvSpPr>
          <p:cNvPr id="588900" name="Line 100"/>
          <p:cNvSpPr>
            <a:spLocks noChangeShapeType="1"/>
          </p:cNvSpPr>
          <p:nvPr/>
        </p:nvSpPr>
        <p:spPr bwMode="auto">
          <a:xfrm>
            <a:off x="2981325" y="304800"/>
            <a:ext cx="0" cy="138113"/>
          </a:xfrm>
          <a:prstGeom prst="line">
            <a:avLst/>
          </a:prstGeom>
          <a:noFill/>
          <a:ln w="12700">
            <a:solidFill>
              <a:schemeClr val="accent1"/>
            </a:solidFill>
            <a:round/>
            <a:tailEnd type="triangle" w="med" len="med"/>
          </a:ln>
          <a:effectLst/>
        </p:spPr>
        <p:txBody>
          <a:bodyPr/>
          <a:lstStyle/>
          <a:p>
            <a:endParaRPr lang="en-US"/>
          </a:p>
        </p:txBody>
      </p:sp>
      <p:sp>
        <p:nvSpPr>
          <p:cNvPr id="588901" name="Line 101"/>
          <p:cNvSpPr>
            <a:spLocks noChangeShapeType="1"/>
          </p:cNvSpPr>
          <p:nvPr/>
        </p:nvSpPr>
        <p:spPr bwMode="auto">
          <a:xfrm>
            <a:off x="2981325" y="407988"/>
            <a:ext cx="0" cy="244475"/>
          </a:xfrm>
          <a:prstGeom prst="line">
            <a:avLst/>
          </a:prstGeom>
          <a:noFill/>
          <a:ln w="12700">
            <a:solidFill>
              <a:schemeClr val="accent1"/>
            </a:solidFill>
            <a:round/>
          </a:ln>
          <a:effectLst/>
        </p:spPr>
        <p:txBody>
          <a:bodyPr/>
          <a:lstStyle/>
          <a:p>
            <a:endParaRPr lang="en-US"/>
          </a:p>
        </p:txBody>
      </p:sp>
      <p:sp>
        <p:nvSpPr>
          <p:cNvPr id="588902" name="Line 102"/>
          <p:cNvSpPr>
            <a:spLocks noChangeShapeType="1"/>
          </p:cNvSpPr>
          <p:nvPr/>
        </p:nvSpPr>
        <p:spPr bwMode="auto">
          <a:xfrm>
            <a:off x="1333500" y="1938338"/>
            <a:ext cx="123825" cy="0"/>
          </a:xfrm>
          <a:prstGeom prst="line">
            <a:avLst/>
          </a:prstGeom>
          <a:noFill/>
          <a:ln w="12700">
            <a:solidFill>
              <a:schemeClr val="tx1"/>
            </a:solidFill>
            <a:round/>
            <a:tailEnd type="triangle" w="med" len="med"/>
          </a:ln>
          <a:effectLst/>
        </p:spPr>
        <p:txBody>
          <a:bodyPr/>
          <a:lstStyle/>
          <a:p>
            <a:endParaRPr lang="en-US"/>
          </a:p>
        </p:txBody>
      </p:sp>
      <p:sp>
        <p:nvSpPr>
          <p:cNvPr id="588903" name="Line 103"/>
          <p:cNvSpPr>
            <a:spLocks noChangeShapeType="1"/>
          </p:cNvSpPr>
          <p:nvPr/>
        </p:nvSpPr>
        <p:spPr bwMode="auto">
          <a:xfrm>
            <a:off x="1457325" y="1938338"/>
            <a:ext cx="1430338" cy="0"/>
          </a:xfrm>
          <a:prstGeom prst="line">
            <a:avLst/>
          </a:prstGeom>
          <a:noFill/>
          <a:ln w="12700">
            <a:solidFill>
              <a:schemeClr val="tx1"/>
            </a:solidFill>
            <a:round/>
          </a:ln>
          <a:effectLst/>
        </p:spPr>
        <p:txBody>
          <a:bodyPr/>
          <a:lstStyle/>
          <a:p>
            <a:endParaRPr lang="en-US"/>
          </a:p>
        </p:txBody>
      </p:sp>
      <p:sp>
        <p:nvSpPr>
          <p:cNvPr id="588904" name="Text Box 104"/>
          <p:cNvSpPr txBox="1">
            <a:spLocks noChangeArrowheads="1"/>
          </p:cNvSpPr>
          <p:nvPr/>
        </p:nvSpPr>
        <p:spPr bwMode="auto">
          <a:xfrm>
            <a:off x="1490663" y="1901825"/>
            <a:ext cx="454025" cy="274638"/>
          </a:xfrm>
          <a:prstGeom prst="rect">
            <a:avLst/>
          </a:prstGeom>
          <a:noFill/>
          <a:ln w="12700">
            <a:noFill/>
            <a:miter lim="800000"/>
          </a:ln>
          <a:effectLst/>
        </p:spPr>
        <p:txBody>
          <a:bodyPr wrap="none">
            <a:spAutoFit/>
          </a:bodyPr>
          <a:lstStyle/>
          <a:p>
            <a:r>
              <a:rPr lang="en-US" sz="1200"/>
              <a:t>less</a:t>
            </a:r>
            <a:endParaRPr lang="en-US" sz="1200"/>
          </a:p>
        </p:txBody>
      </p:sp>
      <p:sp>
        <p:nvSpPr>
          <p:cNvPr id="588905" name="Line 105"/>
          <p:cNvSpPr>
            <a:spLocks noChangeShapeType="1"/>
          </p:cNvSpPr>
          <p:nvPr/>
        </p:nvSpPr>
        <p:spPr bwMode="auto">
          <a:xfrm>
            <a:off x="3001963" y="646113"/>
            <a:ext cx="0" cy="1228725"/>
          </a:xfrm>
          <a:prstGeom prst="line">
            <a:avLst/>
          </a:prstGeom>
          <a:noFill/>
          <a:ln w="12700" cap="rnd">
            <a:solidFill>
              <a:schemeClr val="accent1"/>
            </a:solidFill>
            <a:prstDash val="sysDot"/>
            <a:round/>
          </a:ln>
          <a:effectLst/>
        </p:spPr>
        <p:txBody>
          <a:bodyPr/>
          <a:lstStyle/>
          <a:p>
            <a:endParaRPr lang="en-US"/>
          </a:p>
        </p:txBody>
      </p:sp>
      <p:sp>
        <p:nvSpPr>
          <p:cNvPr id="588906" name="Line 106"/>
          <p:cNvSpPr>
            <a:spLocks noChangeShapeType="1"/>
          </p:cNvSpPr>
          <p:nvPr/>
        </p:nvSpPr>
        <p:spPr bwMode="auto">
          <a:xfrm>
            <a:off x="3001963" y="1874838"/>
            <a:ext cx="0" cy="273050"/>
          </a:xfrm>
          <a:prstGeom prst="line">
            <a:avLst/>
          </a:prstGeom>
          <a:noFill/>
          <a:ln w="12700">
            <a:solidFill>
              <a:schemeClr val="accent1"/>
            </a:solidFill>
            <a:round/>
          </a:ln>
          <a:effectLst/>
        </p:spPr>
        <p:txBody>
          <a:bodyPr/>
          <a:lstStyle/>
          <a:p>
            <a:endParaRPr lang="en-US"/>
          </a:p>
        </p:txBody>
      </p:sp>
      <p:sp>
        <p:nvSpPr>
          <p:cNvPr id="588907" name="Line 107"/>
          <p:cNvSpPr>
            <a:spLocks noChangeShapeType="1"/>
          </p:cNvSpPr>
          <p:nvPr/>
        </p:nvSpPr>
        <p:spPr bwMode="auto">
          <a:xfrm>
            <a:off x="3001963" y="2147888"/>
            <a:ext cx="0" cy="138112"/>
          </a:xfrm>
          <a:prstGeom prst="line">
            <a:avLst/>
          </a:prstGeom>
          <a:noFill/>
          <a:ln w="12700">
            <a:solidFill>
              <a:schemeClr val="accent1"/>
            </a:solidFill>
            <a:round/>
            <a:tailEnd type="triangle" w="med" len="med"/>
          </a:ln>
          <a:effectLst/>
        </p:spPr>
        <p:txBody>
          <a:bodyPr/>
          <a:lstStyle/>
          <a:p>
            <a:endParaRPr lang="en-US"/>
          </a:p>
        </p:txBody>
      </p:sp>
      <p:sp>
        <p:nvSpPr>
          <p:cNvPr id="588908" name="Line 108"/>
          <p:cNvSpPr>
            <a:spLocks noChangeShapeType="1"/>
          </p:cNvSpPr>
          <p:nvPr/>
        </p:nvSpPr>
        <p:spPr bwMode="auto">
          <a:xfrm>
            <a:off x="2438400" y="1828800"/>
            <a:ext cx="0" cy="228600"/>
          </a:xfrm>
          <a:prstGeom prst="line">
            <a:avLst/>
          </a:prstGeom>
          <a:noFill/>
          <a:ln w="12700">
            <a:solidFill>
              <a:schemeClr val="tx1"/>
            </a:solidFill>
            <a:round/>
          </a:ln>
          <a:effectLst/>
        </p:spPr>
        <p:txBody>
          <a:bodyPr/>
          <a:lstStyle/>
          <a:p>
            <a:endParaRPr lang="en-US"/>
          </a:p>
        </p:txBody>
      </p:sp>
      <p:sp>
        <p:nvSpPr>
          <p:cNvPr id="588909" name="Line 109"/>
          <p:cNvSpPr>
            <a:spLocks noChangeShapeType="1"/>
          </p:cNvSpPr>
          <p:nvPr/>
        </p:nvSpPr>
        <p:spPr bwMode="auto">
          <a:xfrm>
            <a:off x="2438400" y="2057400"/>
            <a:ext cx="228600" cy="0"/>
          </a:xfrm>
          <a:prstGeom prst="line">
            <a:avLst/>
          </a:prstGeom>
          <a:noFill/>
          <a:ln w="12700">
            <a:solidFill>
              <a:schemeClr val="tx1"/>
            </a:solidFill>
            <a:round/>
          </a:ln>
          <a:effectLst/>
        </p:spPr>
        <p:txBody>
          <a:bodyPr/>
          <a:lstStyle/>
          <a:p>
            <a:endParaRPr lang="en-US"/>
          </a:p>
        </p:txBody>
      </p:sp>
      <p:sp>
        <p:nvSpPr>
          <p:cNvPr id="588910" name="Line 110"/>
          <p:cNvSpPr>
            <a:spLocks noChangeShapeType="1"/>
          </p:cNvSpPr>
          <p:nvPr/>
        </p:nvSpPr>
        <p:spPr bwMode="auto">
          <a:xfrm flipH="1">
            <a:off x="2667000" y="2057400"/>
            <a:ext cx="0" cy="228600"/>
          </a:xfrm>
          <a:prstGeom prst="line">
            <a:avLst/>
          </a:prstGeom>
          <a:noFill/>
          <a:ln w="12700">
            <a:solidFill>
              <a:schemeClr val="tx1"/>
            </a:solidFill>
            <a:round/>
            <a:tailEnd type="triangle" w="med" len="med"/>
          </a:ln>
          <a:effectLst/>
        </p:spPr>
        <p:txBody>
          <a:bodyPr/>
          <a:lstStyle/>
          <a:p>
            <a:endParaRPr lang="en-US"/>
          </a:p>
        </p:txBody>
      </p:sp>
      <p:sp>
        <p:nvSpPr>
          <p:cNvPr id="588911" name="Line 111"/>
          <p:cNvSpPr>
            <a:spLocks noChangeShapeType="1"/>
          </p:cNvSpPr>
          <p:nvPr/>
        </p:nvSpPr>
        <p:spPr bwMode="auto">
          <a:xfrm>
            <a:off x="2438400" y="3657600"/>
            <a:ext cx="0" cy="228600"/>
          </a:xfrm>
          <a:prstGeom prst="line">
            <a:avLst/>
          </a:prstGeom>
          <a:noFill/>
          <a:ln w="12700">
            <a:solidFill>
              <a:schemeClr val="tx1"/>
            </a:solidFill>
            <a:round/>
          </a:ln>
          <a:effectLst/>
        </p:spPr>
        <p:txBody>
          <a:bodyPr/>
          <a:lstStyle/>
          <a:p>
            <a:endParaRPr lang="en-US"/>
          </a:p>
        </p:txBody>
      </p:sp>
      <p:sp>
        <p:nvSpPr>
          <p:cNvPr id="588912" name="Line 112"/>
          <p:cNvSpPr>
            <a:spLocks noChangeShapeType="1"/>
          </p:cNvSpPr>
          <p:nvPr/>
        </p:nvSpPr>
        <p:spPr bwMode="auto">
          <a:xfrm>
            <a:off x="2438400" y="3886200"/>
            <a:ext cx="228600" cy="0"/>
          </a:xfrm>
          <a:prstGeom prst="line">
            <a:avLst/>
          </a:prstGeom>
          <a:noFill/>
          <a:ln w="12700">
            <a:solidFill>
              <a:schemeClr val="tx1"/>
            </a:solidFill>
            <a:round/>
          </a:ln>
          <a:effectLst/>
        </p:spPr>
        <p:txBody>
          <a:bodyPr/>
          <a:lstStyle/>
          <a:p>
            <a:endParaRPr lang="en-US"/>
          </a:p>
        </p:txBody>
      </p:sp>
      <p:sp>
        <p:nvSpPr>
          <p:cNvPr id="588913" name="Line 113"/>
          <p:cNvSpPr>
            <a:spLocks noChangeShapeType="1"/>
          </p:cNvSpPr>
          <p:nvPr/>
        </p:nvSpPr>
        <p:spPr bwMode="auto">
          <a:xfrm flipH="1">
            <a:off x="2667000" y="3886200"/>
            <a:ext cx="0" cy="304800"/>
          </a:xfrm>
          <a:prstGeom prst="line">
            <a:avLst/>
          </a:prstGeom>
          <a:noFill/>
          <a:ln w="12700">
            <a:solidFill>
              <a:schemeClr val="tx1"/>
            </a:solidFill>
            <a:round/>
            <a:tailEnd type="triangle" w="med" len="med"/>
          </a:ln>
          <a:effectLst/>
        </p:spPr>
        <p:txBody>
          <a:bodyPr/>
          <a:lstStyle/>
          <a:p>
            <a:endParaRPr lang="en-US"/>
          </a:p>
        </p:txBody>
      </p:sp>
      <p:sp>
        <p:nvSpPr>
          <p:cNvPr id="588914" name="Rectangle 114"/>
          <p:cNvSpPr>
            <a:spLocks noChangeArrowheads="1"/>
          </p:cNvSpPr>
          <p:nvPr/>
        </p:nvSpPr>
        <p:spPr bwMode="auto">
          <a:xfrm>
            <a:off x="2286000" y="5486400"/>
            <a:ext cx="311150" cy="314325"/>
          </a:xfrm>
          <a:prstGeom prst="rect">
            <a:avLst/>
          </a:prstGeom>
          <a:noFill/>
          <a:ln w="19050">
            <a:solidFill>
              <a:schemeClr val="tx1"/>
            </a:solidFill>
            <a:miter lim="800000"/>
          </a:ln>
          <a:effectLst/>
        </p:spPr>
        <p:txBody>
          <a:bodyPr wrap="none" anchor="ctr"/>
          <a:lstStyle/>
          <a:p>
            <a:endParaRPr lang="en-US"/>
          </a:p>
        </p:txBody>
      </p:sp>
      <p:sp>
        <p:nvSpPr>
          <p:cNvPr id="588915" name="Text Box 115"/>
          <p:cNvSpPr txBox="1">
            <a:spLocks noChangeArrowheads="1"/>
          </p:cNvSpPr>
          <p:nvPr/>
        </p:nvSpPr>
        <p:spPr bwMode="auto">
          <a:xfrm>
            <a:off x="2362200" y="5486400"/>
            <a:ext cx="217488" cy="274638"/>
          </a:xfrm>
          <a:prstGeom prst="rect">
            <a:avLst/>
          </a:prstGeom>
          <a:noFill/>
          <a:ln w="12700">
            <a:noFill/>
            <a:miter lim="800000"/>
          </a:ln>
          <a:effectLst/>
        </p:spPr>
        <p:txBody>
          <a:bodyPr>
            <a:spAutoFit/>
          </a:bodyPr>
          <a:lstStyle/>
          <a:p>
            <a:r>
              <a:rPr lang="en-US" sz="1200">
                <a:solidFill>
                  <a:schemeClr val="tx1"/>
                </a:solidFill>
              </a:rPr>
              <a:t>+</a:t>
            </a:r>
            <a:endParaRPr lang="en-US" sz="1200"/>
          </a:p>
        </p:txBody>
      </p:sp>
      <p:sp>
        <p:nvSpPr>
          <p:cNvPr id="588916" name="Line 116"/>
          <p:cNvSpPr>
            <a:spLocks noChangeShapeType="1"/>
          </p:cNvSpPr>
          <p:nvPr/>
        </p:nvSpPr>
        <p:spPr bwMode="auto">
          <a:xfrm>
            <a:off x="2438400" y="5410200"/>
            <a:ext cx="0" cy="104775"/>
          </a:xfrm>
          <a:prstGeom prst="line">
            <a:avLst/>
          </a:prstGeom>
          <a:noFill/>
          <a:ln w="12700">
            <a:solidFill>
              <a:schemeClr val="tx1"/>
            </a:solidFill>
            <a:round/>
          </a:ln>
          <a:effectLst/>
        </p:spPr>
        <p:txBody>
          <a:bodyPr wrap="none" anchor="ctr"/>
          <a:lstStyle/>
          <a:p>
            <a:endParaRPr lang="en-US"/>
          </a:p>
        </p:txBody>
      </p:sp>
      <p:sp>
        <p:nvSpPr>
          <p:cNvPr id="588917" name="Text Box 117"/>
          <p:cNvSpPr txBox="1">
            <a:spLocks noChangeArrowheads="1"/>
          </p:cNvSpPr>
          <p:nvPr/>
        </p:nvSpPr>
        <p:spPr bwMode="auto">
          <a:xfrm>
            <a:off x="914400" y="4495800"/>
            <a:ext cx="504825" cy="366713"/>
          </a:xfrm>
          <a:prstGeom prst="rect">
            <a:avLst/>
          </a:prstGeom>
          <a:noFill/>
          <a:ln w="12700">
            <a:noFill/>
            <a:miter lim="800000"/>
          </a:ln>
          <a:effectLst/>
        </p:spPr>
        <p:txBody>
          <a:bodyPr wrap="none">
            <a:spAutoFit/>
          </a:bodyPr>
          <a:lstStyle/>
          <a:p>
            <a:r>
              <a:rPr lang="en-US">
                <a:solidFill>
                  <a:schemeClr val="tx1"/>
                </a:solidFill>
              </a:rPr>
              <a:t>A</a:t>
            </a:r>
            <a:r>
              <a:rPr lang="en-US" baseline="-25000">
                <a:solidFill>
                  <a:schemeClr val="tx1"/>
                </a:solidFill>
              </a:rPr>
              <a:t>31</a:t>
            </a:r>
            <a:endParaRPr lang="en-US" baseline="-25000">
              <a:solidFill>
                <a:schemeClr val="tx1"/>
              </a:solidFill>
            </a:endParaRPr>
          </a:p>
        </p:txBody>
      </p:sp>
      <p:sp>
        <p:nvSpPr>
          <p:cNvPr id="588918" name="Text Box 118"/>
          <p:cNvSpPr txBox="1">
            <a:spLocks noChangeArrowheads="1"/>
          </p:cNvSpPr>
          <p:nvPr/>
        </p:nvSpPr>
        <p:spPr bwMode="auto">
          <a:xfrm>
            <a:off x="914400" y="5562600"/>
            <a:ext cx="504825" cy="366713"/>
          </a:xfrm>
          <a:prstGeom prst="rect">
            <a:avLst/>
          </a:prstGeom>
          <a:noFill/>
          <a:ln w="12700">
            <a:noFill/>
            <a:miter lim="800000"/>
          </a:ln>
          <a:effectLst/>
        </p:spPr>
        <p:txBody>
          <a:bodyPr wrap="none">
            <a:spAutoFit/>
          </a:bodyPr>
          <a:lstStyle/>
          <a:p>
            <a:r>
              <a:rPr lang="en-US">
                <a:solidFill>
                  <a:schemeClr val="tx1"/>
                </a:solidFill>
              </a:rPr>
              <a:t>B</a:t>
            </a:r>
            <a:r>
              <a:rPr lang="en-US" baseline="-25000">
                <a:solidFill>
                  <a:schemeClr val="tx1"/>
                </a:solidFill>
              </a:rPr>
              <a:t>31</a:t>
            </a:r>
            <a:endParaRPr lang="en-US" baseline="-25000">
              <a:solidFill>
                <a:schemeClr val="tx1"/>
              </a:solidFill>
            </a:endParaRPr>
          </a:p>
        </p:txBody>
      </p:sp>
      <p:sp>
        <p:nvSpPr>
          <p:cNvPr id="588919" name="Text Box 119"/>
          <p:cNvSpPr txBox="1">
            <a:spLocks noChangeArrowheads="1"/>
          </p:cNvSpPr>
          <p:nvPr/>
        </p:nvSpPr>
        <p:spPr bwMode="auto">
          <a:xfrm>
            <a:off x="3124200" y="5257800"/>
            <a:ext cx="911225" cy="366713"/>
          </a:xfrm>
          <a:prstGeom prst="rect">
            <a:avLst/>
          </a:prstGeom>
          <a:noFill/>
          <a:ln w="12700">
            <a:noFill/>
            <a:miter lim="800000"/>
          </a:ln>
          <a:effectLst/>
        </p:spPr>
        <p:txBody>
          <a:bodyPr wrap="none">
            <a:spAutoFit/>
          </a:bodyPr>
          <a:lstStyle/>
          <a:p>
            <a:r>
              <a:rPr lang="en-US">
                <a:solidFill>
                  <a:schemeClr val="tx1"/>
                </a:solidFill>
              </a:rPr>
              <a:t>result</a:t>
            </a:r>
            <a:r>
              <a:rPr lang="en-US" baseline="-25000">
                <a:solidFill>
                  <a:schemeClr val="tx1"/>
                </a:solidFill>
              </a:rPr>
              <a:t>31</a:t>
            </a:r>
            <a:endParaRPr lang="en-US" baseline="-25000">
              <a:solidFill>
                <a:schemeClr val="tx1"/>
              </a:solidFill>
            </a:endParaRPr>
          </a:p>
        </p:txBody>
      </p:sp>
      <p:sp>
        <p:nvSpPr>
          <p:cNvPr id="588920" name="Line 120"/>
          <p:cNvSpPr>
            <a:spLocks noChangeShapeType="1"/>
          </p:cNvSpPr>
          <p:nvPr/>
        </p:nvSpPr>
        <p:spPr bwMode="auto">
          <a:xfrm>
            <a:off x="2171700" y="5594350"/>
            <a:ext cx="125413" cy="0"/>
          </a:xfrm>
          <a:prstGeom prst="line">
            <a:avLst/>
          </a:prstGeom>
          <a:noFill/>
          <a:ln w="12700">
            <a:solidFill>
              <a:schemeClr val="tx1"/>
            </a:solidFill>
            <a:round/>
          </a:ln>
          <a:effectLst/>
        </p:spPr>
        <p:txBody>
          <a:bodyPr wrap="none" anchor="ctr"/>
          <a:lstStyle/>
          <a:p>
            <a:endParaRPr lang="en-US"/>
          </a:p>
        </p:txBody>
      </p:sp>
      <p:sp>
        <p:nvSpPr>
          <p:cNvPr id="588921" name="AutoShape 121"/>
          <p:cNvSpPr>
            <a:spLocks noChangeArrowheads="1"/>
          </p:cNvSpPr>
          <p:nvPr/>
        </p:nvSpPr>
        <p:spPr bwMode="auto">
          <a:xfrm flipH="1">
            <a:off x="2328863" y="4795838"/>
            <a:ext cx="185737" cy="173037"/>
          </a:xfrm>
          <a:prstGeom prst="moon">
            <a:avLst>
              <a:gd name="adj" fmla="val 87500"/>
            </a:avLst>
          </a:prstGeom>
          <a:noFill/>
          <a:ln w="12700">
            <a:solidFill>
              <a:schemeClr val="tx1"/>
            </a:solidFill>
            <a:miter lim="800000"/>
          </a:ln>
          <a:effectLst/>
        </p:spPr>
        <p:txBody>
          <a:bodyPr wrap="none" anchor="ctr"/>
          <a:lstStyle/>
          <a:p>
            <a:endParaRPr lang="en-US"/>
          </a:p>
        </p:txBody>
      </p:sp>
      <p:sp>
        <p:nvSpPr>
          <p:cNvPr id="588922" name="AutoShape 122"/>
          <p:cNvSpPr>
            <a:spLocks noChangeArrowheads="1"/>
          </p:cNvSpPr>
          <p:nvPr/>
        </p:nvSpPr>
        <p:spPr bwMode="auto">
          <a:xfrm>
            <a:off x="2328863" y="4586288"/>
            <a:ext cx="185737" cy="174625"/>
          </a:xfrm>
          <a:prstGeom prst="flowChartDelay">
            <a:avLst/>
          </a:prstGeom>
          <a:noFill/>
          <a:ln w="12700">
            <a:solidFill>
              <a:schemeClr val="tx1"/>
            </a:solidFill>
            <a:miter lim="800000"/>
          </a:ln>
          <a:effectLst/>
        </p:spPr>
        <p:txBody>
          <a:bodyPr wrap="none" anchor="ctr"/>
          <a:lstStyle/>
          <a:p>
            <a:endParaRPr lang="en-US"/>
          </a:p>
        </p:txBody>
      </p:sp>
      <p:grpSp>
        <p:nvGrpSpPr>
          <p:cNvPr id="8" name="Group 123"/>
          <p:cNvGrpSpPr/>
          <p:nvPr/>
        </p:nvGrpSpPr>
        <p:grpSpPr bwMode="auto">
          <a:xfrm>
            <a:off x="2328863" y="5003800"/>
            <a:ext cx="185737" cy="174625"/>
            <a:chOff x="3696" y="3456"/>
            <a:chExt cx="336" cy="240"/>
          </a:xfrm>
        </p:grpSpPr>
        <p:sp>
          <p:nvSpPr>
            <p:cNvPr id="588924" name="AutoShape 124"/>
            <p:cNvSpPr>
              <a:spLocks noChangeArrowheads="1"/>
            </p:cNvSpPr>
            <p:nvPr/>
          </p:nvSpPr>
          <p:spPr bwMode="auto">
            <a:xfrm flipH="1">
              <a:off x="3744" y="3456"/>
              <a:ext cx="288" cy="240"/>
            </a:xfrm>
            <a:prstGeom prst="moon">
              <a:avLst>
                <a:gd name="adj" fmla="val 84819"/>
              </a:avLst>
            </a:prstGeom>
            <a:noFill/>
            <a:ln w="12700">
              <a:solidFill>
                <a:schemeClr val="tx1"/>
              </a:solidFill>
              <a:miter lim="800000"/>
            </a:ln>
            <a:effectLst/>
          </p:spPr>
          <p:txBody>
            <a:bodyPr wrap="none" anchor="ctr"/>
            <a:lstStyle/>
            <a:p>
              <a:endParaRPr lang="en-US"/>
            </a:p>
          </p:txBody>
        </p:sp>
        <p:sp>
          <p:nvSpPr>
            <p:cNvPr id="588925" name="AutoShape 125"/>
            <p:cNvSpPr>
              <a:spLocks noChangeArrowheads="1"/>
            </p:cNvSpPr>
            <p:nvPr/>
          </p:nvSpPr>
          <p:spPr bwMode="auto">
            <a:xfrm flipH="1">
              <a:off x="3696" y="3456"/>
              <a:ext cx="336" cy="240"/>
            </a:xfrm>
            <a:prstGeom prst="moon">
              <a:avLst>
                <a:gd name="adj" fmla="val 84819"/>
              </a:avLst>
            </a:prstGeom>
            <a:noFill/>
            <a:ln w="12700">
              <a:solidFill>
                <a:schemeClr val="tx1"/>
              </a:solidFill>
              <a:miter lim="800000"/>
            </a:ln>
            <a:effectLst/>
          </p:spPr>
          <p:txBody>
            <a:bodyPr wrap="none" anchor="ctr"/>
            <a:lstStyle/>
            <a:p>
              <a:endParaRPr lang="en-US"/>
            </a:p>
          </p:txBody>
        </p:sp>
      </p:grpSp>
      <p:grpSp>
        <p:nvGrpSpPr>
          <p:cNvPr id="9" name="Group 126"/>
          <p:cNvGrpSpPr/>
          <p:nvPr/>
        </p:nvGrpSpPr>
        <p:grpSpPr bwMode="auto">
          <a:xfrm>
            <a:off x="2328863" y="5211763"/>
            <a:ext cx="185737" cy="173037"/>
            <a:chOff x="2688" y="2208"/>
            <a:chExt cx="288" cy="240"/>
          </a:xfrm>
        </p:grpSpPr>
        <p:sp>
          <p:nvSpPr>
            <p:cNvPr id="588927" name="AutoShape 127"/>
            <p:cNvSpPr>
              <a:spLocks noChangeArrowheads="1"/>
            </p:cNvSpPr>
            <p:nvPr/>
          </p:nvSpPr>
          <p:spPr bwMode="auto">
            <a:xfrm flipH="1">
              <a:off x="2688" y="2208"/>
              <a:ext cx="240" cy="240"/>
            </a:xfrm>
            <a:prstGeom prst="moon">
              <a:avLst>
                <a:gd name="adj" fmla="val 87500"/>
              </a:avLst>
            </a:prstGeom>
            <a:noFill/>
            <a:ln w="12700">
              <a:solidFill>
                <a:schemeClr val="tx1"/>
              </a:solidFill>
              <a:miter lim="800000"/>
            </a:ln>
            <a:effectLst/>
          </p:spPr>
          <p:txBody>
            <a:bodyPr wrap="none" anchor="ctr"/>
            <a:lstStyle/>
            <a:p>
              <a:endParaRPr lang="en-US"/>
            </a:p>
          </p:txBody>
        </p:sp>
        <p:sp>
          <p:nvSpPr>
            <p:cNvPr id="588928" name="Oval 128"/>
            <p:cNvSpPr>
              <a:spLocks noChangeArrowheads="1"/>
            </p:cNvSpPr>
            <p:nvPr/>
          </p:nvSpPr>
          <p:spPr bwMode="auto">
            <a:xfrm>
              <a:off x="2928" y="2304"/>
              <a:ext cx="48" cy="48"/>
            </a:xfrm>
            <a:prstGeom prst="ellipse">
              <a:avLst/>
            </a:prstGeom>
            <a:noFill/>
            <a:ln w="12700">
              <a:solidFill>
                <a:schemeClr val="tx1"/>
              </a:solidFill>
              <a:round/>
            </a:ln>
            <a:effectLst/>
          </p:spPr>
          <p:txBody>
            <a:bodyPr wrap="none" anchor="ctr"/>
            <a:lstStyle/>
            <a:p>
              <a:endParaRPr lang="en-US"/>
            </a:p>
          </p:txBody>
        </p:sp>
      </p:grpSp>
      <p:grpSp>
        <p:nvGrpSpPr>
          <p:cNvPr id="10" name="Group 129"/>
          <p:cNvGrpSpPr/>
          <p:nvPr/>
        </p:nvGrpSpPr>
        <p:grpSpPr bwMode="auto">
          <a:xfrm>
            <a:off x="1798638" y="5697538"/>
            <a:ext cx="187325" cy="173037"/>
            <a:chOff x="3696" y="3456"/>
            <a:chExt cx="336" cy="240"/>
          </a:xfrm>
        </p:grpSpPr>
        <p:sp>
          <p:nvSpPr>
            <p:cNvPr id="588930" name="AutoShape 130"/>
            <p:cNvSpPr>
              <a:spLocks noChangeArrowheads="1"/>
            </p:cNvSpPr>
            <p:nvPr/>
          </p:nvSpPr>
          <p:spPr bwMode="auto">
            <a:xfrm flipH="1">
              <a:off x="3744" y="3456"/>
              <a:ext cx="288" cy="240"/>
            </a:xfrm>
            <a:prstGeom prst="moon">
              <a:avLst>
                <a:gd name="adj" fmla="val 84819"/>
              </a:avLst>
            </a:prstGeom>
            <a:noFill/>
            <a:ln w="12700">
              <a:solidFill>
                <a:schemeClr val="tx1"/>
              </a:solidFill>
              <a:miter lim="800000"/>
            </a:ln>
            <a:effectLst/>
          </p:spPr>
          <p:txBody>
            <a:bodyPr wrap="none" anchor="ctr"/>
            <a:lstStyle/>
            <a:p>
              <a:endParaRPr lang="en-US"/>
            </a:p>
          </p:txBody>
        </p:sp>
        <p:sp>
          <p:nvSpPr>
            <p:cNvPr id="588931" name="AutoShape 131"/>
            <p:cNvSpPr>
              <a:spLocks noChangeArrowheads="1"/>
            </p:cNvSpPr>
            <p:nvPr/>
          </p:nvSpPr>
          <p:spPr bwMode="auto">
            <a:xfrm flipH="1">
              <a:off x="3696" y="3456"/>
              <a:ext cx="336" cy="240"/>
            </a:xfrm>
            <a:prstGeom prst="moon">
              <a:avLst>
                <a:gd name="adj" fmla="val 84819"/>
              </a:avLst>
            </a:prstGeom>
            <a:noFill/>
            <a:ln w="12700">
              <a:solidFill>
                <a:schemeClr val="tx1"/>
              </a:solidFill>
              <a:miter lim="800000"/>
            </a:ln>
            <a:effectLst/>
          </p:spPr>
          <p:txBody>
            <a:bodyPr wrap="none" anchor="ctr"/>
            <a:lstStyle/>
            <a:p>
              <a:endParaRPr lang="en-US"/>
            </a:p>
          </p:txBody>
        </p:sp>
      </p:grpSp>
      <p:sp>
        <p:nvSpPr>
          <p:cNvPr id="588932" name="Line 132"/>
          <p:cNvSpPr>
            <a:spLocks noChangeShapeType="1"/>
          </p:cNvSpPr>
          <p:nvPr/>
        </p:nvSpPr>
        <p:spPr bwMode="auto">
          <a:xfrm>
            <a:off x="1985963" y="5767388"/>
            <a:ext cx="311150" cy="0"/>
          </a:xfrm>
          <a:prstGeom prst="line">
            <a:avLst/>
          </a:prstGeom>
          <a:noFill/>
          <a:ln w="12700">
            <a:solidFill>
              <a:schemeClr val="tx1"/>
            </a:solidFill>
            <a:round/>
          </a:ln>
          <a:effectLst/>
        </p:spPr>
        <p:txBody>
          <a:bodyPr/>
          <a:lstStyle/>
          <a:p>
            <a:endParaRPr lang="en-US"/>
          </a:p>
        </p:txBody>
      </p:sp>
      <p:sp>
        <p:nvSpPr>
          <p:cNvPr id="588933" name="Line 133"/>
          <p:cNvSpPr>
            <a:spLocks noChangeShapeType="1"/>
          </p:cNvSpPr>
          <p:nvPr/>
        </p:nvSpPr>
        <p:spPr bwMode="auto">
          <a:xfrm>
            <a:off x="2514600" y="4691063"/>
            <a:ext cx="373063" cy="0"/>
          </a:xfrm>
          <a:prstGeom prst="line">
            <a:avLst/>
          </a:prstGeom>
          <a:noFill/>
          <a:ln w="12700">
            <a:solidFill>
              <a:schemeClr val="tx1"/>
            </a:solidFill>
            <a:round/>
          </a:ln>
          <a:effectLst/>
        </p:spPr>
        <p:txBody>
          <a:bodyPr/>
          <a:lstStyle/>
          <a:p>
            <a:endParaRPr lang="en-US"/>
          </a:p>
        </p:txBody>
      </p:sp>
      <p:sp>
        <p:nvSpPr>
          <p:cNvPr id="588934" name="AutoShape 134"/>
          <p:cNvSpPr>
            <a:spLocks noChangeArrowheads="1"/>
          </p:cNvSpPr>
          <p:nvPr/>
        </p:nvSpPr>
        <p:spPr bwMode="auto">
          <a:xfrm rot="-5400000">
            <a:off x="2198688" y="5240338"/>
            <a:ext cx="1563687" cy="185737"/>
          </a:xfrm>
          <a:prstGeom prst="flowChartManualOperation">
            <a:avLst/>
          </a:prstGeom>
          <a:noFill/>
          <a:ln w="12700">
            <a:solidFill>
              <a:schemeClr val="tx1"/>
            </a:solidFill>
            <a:miter lim="800000"/>
          </a:ln>
          <a:effectLst/>
        </p:spPr>
        <p:txBody>
          <a:bodyPr wrap="none" anchor="ctr"/>
          <a:lstStyle/>
          <a:p>
            <a:endParaRPr lang="en-US"/>
          </a:p>
        </p:txBody>
      </p:sp>
      <p:sp>
        <p:nvSpPr>
          <p:cNvPr id="588935" name="Line 135"/>
          <p:cNvSpPr>
            <a:spLocks noChangeShapeType="1"/>
          </p:cNvSpPr>
          <p:nvPr/>
        </p:nvSpPr>
        <p:spPr bwMode="auto">
          <a:xfrm>
            <a:off x="2590800" y="5638800"/>
            <a:ext cx="279400" cy="0"/>
          </a:xfrm>
          <a:prstGeom prst="line">
            <a:avLst/>
          </a:prstGeom>
          <a:noFill/>
          <a:ln w="12700">
            <a:solidFill>
              <a:schemeClr val="tx1"/>
            </a:solidFill>
            <a:round/>
          </a:ln>
          <a:effectLst/>
        </p:spPr>
        <p:txBody>
          <a:bodyPr/>
          <a:lstStyle/>
          <a:p>
            <a:endParaRPr lang="en-US"/>
          </a:p>
        </p:txBody>
      </p:sp>
      <p:sp>
        <p:nvSpPr>
          <p:cNvPr id="588936" name="Line 136"/>
          <p:cNvSpPr>
            <a:spLocks noChangeShapeType="1"/>
          </p:cNvSpPr>
          <p:nvPr/>
        </p:nvSpPr>
        <p:spPr bwMode="auto">
          <a:xfrm>
            <a:off x="3073400" y="5281613"/>
            <a:ext cx="187325" cy="0"/>
          </a:xfrm>
          <a:prstGeom prst="line">
            <a:avLst/>
          </a:prstGeom>
          <a:noFill/>
          <a:ln w="12700">
            <a:solidFill>
              <a:schemeClr val="tx1"/>
            </a:solidFill>
            <a:round/>
            <a:tailEnd type="triangle" w="med" len="med"/>
          </a:ln>
          <a:effectLst/>
        </p:spPr>
        <p:txBody>
          <a:bodyPr/>
          <a:lstStyle/>
          <a:p>
            <a:endParaRPr lang="en-US"/>
          </a:p>
        </p:txBody>
      </p:sp>
      <p:sp>
        <p:nvSpPr>
          <p:cNvPr id="588937" name="Line 137"/>
          <p:cNvSpPr>
            <a:spLocks noChangeShapeType="1"/>
          </p:cNvSpPr>
          <p:nvPr/>
        </p:nvSpPr>
        <p:spPr bwMode="auto">
          <a:xfrm>
            <a:off x="2638425" y="4378325"/>
            <a:ext cx="0" cy="1041400"/>
          </a:xfrm>
          <a:prstGeom prst="line">
            <a:avLst/>
          </a:prstGeom>
          <a:noFill/>
          <a:ln w="12700">
            <a:solidFill>
              <a:schemeClr val="tx1"/>
            </a:solidFill>
            <a:round/>
          </a:ln>
          <a:effectLst/>
        </p:spPr>
        <p:txBody>
          <a:bodyPr/>
          <a:lstStyle/>
          <a:p>
            <a:endParaRPr lang="en-US"/>
          </a:p>
        </p:txBody>
      </p:sp>
      <p:sp>
        <p:nvSpPr>
          <p:cNvPr id="588938" name="Line 138"/>
          <p:cNvSpPr>
            <a:spLocks noChangeShapeType="1"/>
          </p:cNvSpPr>
          <p:nvPr/>
        </p:nvSpPr>
        <p:spPr bwMode="auto">
          <a:xfrm>
            <a:off x="2514600" y="5316538"/>
            <a:ext cx="373063" cy="0"/>
          </a:xfrm>
          <a:prstGeom prst="line">
            <a:avLst/>
          </a:prstGeom>
          <a:noFill/>
          <a:ln w="12700">
            <a:solidFill>
              <a:schemeClr val="tx1"/>
            </a:solidFill>
            <a:round/>
          </a:ln>
          <a:effectLst/>
        </p:spPr>
        <p:txBody>
          <a:bodyPr/>
          <a:lstStyle/>
          <a:p>
            <a:endParaRPr lang="en-US"/>
          </a:p>
        </p:txBody>
      </p:sp>
      <p:sp>
        <p:nvSpPr>
          <p:cNvPr id="588939" name="Line 139"/>
          <p:cNvSpPr>
            <a:spLocks noChangeShapeType="1"/>
          </p:cNvSpPr>
          <p:nvPr/>
        </p:nvSpPr>
        <p:spPr bwMode="auto">
          <a:xfrm>
            <a:off x="2514600" y="5106988"/>
            <a:ext cx="373063" cy="0"/>
          </a:xfrm>
          <a:prstGeom prst="line">
            <a:avLst/>
          </a:prstGeom>
          <a:noFill/>
          <a:ln w="12700">
            <a:solidFill>
              <a:schemeClr val="tx1"/>
            </a:solidFill>
            <a:round/>
          </a:ln>
          <a:effectLst/>
        </p:spPr>
        <p:txBody>
          <a:bodyPr/>
          <a:lstStyle/>
          <a:p>
            <a:endParaRPr lang="en-US"/>
          </a:p>
        </p:txBody>
      </p:sp>
      <p:sp>
        <p:nvSpPr>
          <p:cNvPr id="588940" name="Line 140"/>
          <p:cNvSpPr>
            <a:spLocks noChangeShapeType="1"/>
          </p:cNvSpPr>
          <p:nvPr/>
        </p:nvSpPr>
        <p:spPr bwMode="auto">
          <a:xfrm>
            <a:off x="2514600" y="4899025"/>
            <a:ext cx="373063" cy="0"/>
          </a:xfrm>
          <a:prstGeom prst="line">
            <a:avLst/>
          </a:prstGeom>
          <a:noFill/>
          <a:ln w="12700">
            <a:solidFill>
              <a:schemeClr val="tx1"/>
            </a:solidFill>
            <a:round/>
          </a:ln>
          <a:effectLst/>
        </p:spPr>
        <p:txBody>
          <a:bodyPr/>
          <a:lstStyle/>
          <a:p>
            <a:endParaRPr lang="en-US"/>
          </a:p>
        </p:txBody>
      </p:sp>
      <p:sp>
        <p:nvSpPr>
          <p:cNvPr id="588941" name="Line 141"/>
          <p:cNvSpPr>
            <a:spLocks noChangeShapeType="1"/>
          </p:cNvSpPr>
          <p:nvPr/>
        </p:nvSpPr>
        <p:spPr bwMode="auto">
          <a:xfrm>
            <a:off x="1674813" y="5838825"/>
            <a:ext cx="123825" cy="0"/>
          </a:xfrm>
          <a:prstGeom prst="line">
            <a:avLst/>
          </a:prstGeom>
          <a:noFill/>
          <a:ln w="12700">
            <a:solidFill>
              <a:schemeClr val="tx1"/>
            </a:solidFill>
            <a:round/>
          </a:ln>
          <a:effectLst/>
        </p:spPr>
        <p:txBody>
          <a:bodyPr/>
          <a:lstStyle/>
          <a:p>
            <a:endParaRPr lang="en-US"/>
          </a:p>
        </p:txBody>
      </p:sp>
      <p:sp>
        <p:nvSpPr>
          <p:cNvPr id="588942" name="Line 142"/>
          <p:cNvSpPr>
            <a:spLocks noChangeShapeType="1"/>
          </p:cNvSpPr>
          <p:nvPr/>
        </p:nvSpPr>
        <p:spPr bwMode="auto">
          <a:xfrm>
            <a:off x="1333500" y="5732463"/>
            <a:ext cx="465138" cy="0"/>
          </a:xfrm>
          <a:prstGeom prst="line">
            <a:avLst/>
          </a:prstGeom>
          <a:noFill/>
          <a:ln w="12700">
            <a:solidFill>
              <a:schemeClr val="tx1"/>
            </a:solidFill>
            <a:round/>
          </a:ln>
          <a:effectLst/>
        </p:spPr>
        <p:txBody>
          <a:bodyPr/>
          <a:lstStyle/>
          <a:p>
            <a:endParaRPr lang="en-US"/>
          </a:p>
        </p:txBody>
      </p:sp>
      <p:sp>
        <p:nvSpPr>
          <p:cNvPr id="588943" name="Line 143"/>
          <p:cNvSpPr>
            <a:spLocks noChangeShapeType="1"/>
          </p:cNvSpPr>
          <p:nvPr/>
        </p:nvSpPr>
        <p:spPr bwMode="auto">
          <a:xfrm>
            <a:off x="1333500" y="4622800"/>
            <a:ext cx="995363" cy="0"/>
          </a:xfrm>
          <a:prstGeom prst="line">
            <a:avLst/>
          </a:prstGeom>
          <a:noFill/>
          <a:ln w="12700">
            <a:solidFill>
              <a:schemeClr val="tx1"/>
            </a:solidFill>
            <a:round/>
          </a:ln>
          <a:effectLst/>
        </p:spPr>
        <p:txBody>
          <a:bodyPr/>
          <a:lstStyle/>
          <a:p>
            <a:endParaRPr lang="en-US"/>
          </a:p>
        </p:txBody>
      </p:sp>
      <p:sp>
        <p:nvSpPr>
          <p:cNvPr id="588944" name="Line 144"/>
          <p:cNvSpPr>
            <a:spLocks noChangeShapeType="1"/>
          </p:cNvSpPr>
          <p:nvPr/>
        </p:nvSpPr>
        <p:spPr bwMode="auto">
          <a:xfrm>
            <a:off x="2171700" y="5246688"/>
            <a:ext cx="157163" cy="0"/>
          </a:xfrm>
          <a:prstGeom prst="line">
            <a:avLst/>
          </a:prstGeom>
          <a:noFill/>
          <a:ln w="12700">
            <a:solidFill>
              <a:schemeClr val="tx1"/>
            </a:solidFill>
            <a:round/>
          </a:ln>
          <a:effectLst/>
        </p:spPr>
        <p:txBody>
          <a:bodyPr/>
          <a:lstStyle/>
          <a:p>
            <a:endParaRPr lang="en-US"/>
          </a:p>
        </p:txBody>
      </p:sp>
      <p:sp>
        <p:nvSpPr>
          <p:cNvPr id="588945" name="Line 145"/>
          <p:cNvSpPr>
            <a:spLocks noChangeShapeType="1"/>
          </p:cNvSpPr>
          <p:nvPr/>
        </p:nvSpPr>
        <p:spPr bwMode="auto">
          <a:xfrm>
            <a:off x="2171700" y="5037138"/>
            <a:ext cx="157163" cy="0"/>
          </a:xfrm>
          <a:prstGeom prst="line">
            <a:avLst/>
          </a:prstGeom>
          <a:noFill/>
          <a:ln w="12700">
            <a:solidFill>
              <a:schemeClr val="tx1"/>
            </a:solidFill>
            <a:round/>
          </a:ln>
          <a:effectLst/>
        </p:spPr>
        <p:txBody>
          <a:bodyPr/>
          <a:lstStyle/>
          <a:p>
            <a:endParaRPr lang="en-US"/>
          </a:p>
        </p:txBody>
      </p:sp>
      <p:sp>
        <p:nvSpPr>
          <p:cNvPr id="588946" name="Line 146"/>
          <p:cNvSpPr>
            <a:spLocks noChangeShapeType="1"/>
          </p:cNvSpPr>
          <p:nvPr/>
        </p:nvSpPr>
        <p:spPr bwMode="auto">
          <a:xfrm>
            <a:off x="2171700" y="4829175"/>
            <a:ext cx="157163" cy="0"/>
          </a:xfrm>
          <a:prstGeom prst="line">
            <a:avLst/>
          </a:prstGeom>
          <a:noFill/>
          <a:ln w="12700">
            <a:solidFill>
              <a:schemeClr val="tx1"/>
            </a:solidFill>
            <a:round/>
          </a:ln>
          <a:effectLst/>
        </p:spPr>
        <p:txBody>
          <a:bodyPr/>
          <a:lstStyle/>
          <a:p>
            <a:endParaRPr lang="en-US"/>
          </a:p>
        </p:txBody>
      </p:sp>
      <p:sp>
        <p:nvSpPr>
          <p:cNvPr id="588947" name="Line 147"/>
          <p:cNvSpPr>
            <a:spLocks noChangeShapeType="1"/>
          </p:cNvSpPr>
          <p:nvPr/>
        </p:nvSpPr>
        <p:spPr bwMode="auto">
          <a:xfrm>
            <a:off x="2171700" y="4622800"/>
            <a:ext cx="0" cy="971550"/>
          </a:xfrm>
          <a:prstGeom prst="line">
            <a:avLst/>
          </a:prstGeom>
          <a:noFill/>
          <a:ln w="12700">
            <a:solidFill>
              <a:schemeClr val="tx1"/>
            </a:solidFill>
            <a:round/>
          </a:ln>
          <a:effectLst/>
        </p:spPr>
        <p:txBody>
          <a:bodyPr/>
          <a:lstStyle/>
          <a:p>
            <a:endParaRPr lang="en-US"/>
          </a:p>
        </p:txBody>
      </p:sp>
      <p:sp>
        <p:nvSpPr>
          <p:cNvPr id="588949" name="Line 149"/>
          <p:cNvSpPr>
            <a:spLocks noChangeShapeType="1"/>
          </p:cNvSpPr>
          <p:nvPr/>
        </p:nvSpPr>
        <p:spPr bwMode="auto">
          <a:xfrm>
            <a:off x="2078038" y="4724400"/>
            <a:ext cx="250825" cy="0"/>
          </a:xfrm>
          <a:prstGeom prst="line">
            <a:avLst/>
          </a:prstGeom>
          <a:noFill/>
          <a:ln w="12700">
            <a:solidFill>
              <a:schemeClr val="tx1"/>
            </a:solidFill>
            <a:round/>
          </a:ln>
          <a:effectLst/>
        </p:spPr>
        <p:txBody>
          <a:bodyPr/>
          <a:lstStyle/>
          <a:p>
            <a:endParaRPr lang="en-US"/>
          </a:p>
        </p:txBody>
      </p:sp>
      <p:sp>
        <p:nvSpPr>
          <p:cNvPr id="588950" name="Line 150"/>
          <p:cNvSpPr>
            <a:spLocks noChangeShapeType="1"/>
          </p:cNvSpPr>
          <p:nvPr/>
        </p:nvSpPr>
        <p:spPr bwMode="auto">
          <a:xfrm>
            <a:off x="2078038" y="4933950"/>
            <a:ext cx="250825" cy="0"/>
          </a:xfrm>
          <a:prstGeom prst="line">
            <a:avLst/>
          </a:prstGeom>
          <a:noFill/>
          <a:ln w="12700">
            <a:solidFill>
              <a:schemeClr val="tx1"/>
            </a:solidFill>
            <a:round/>
          </a:ln>
          <a:effectLst/>
        </p:spPr>
        <p:txBody>
          <a:bodyPr/>
          <a:lstStyle/>
          <a:p>
            <a:endParaRPr lang="en-US"/>
          </a:p>
        </p:txBody>
      </p:sp>
      <p:sp>
        <p:nvSpPr>
          <p:cNvPr id="588951" name="Line 151"/>
          <p:cNvSpPr>
            <a:spLocks noChangeShapeType="1"/>
          </p:cNvSpPr>
          <p:nvPr/>
        </p:nvSpPr>
        <p:spPr bwMode="auto">
          <a:xfrm>
            <a:off x="2078038" y="5141913"/>
            <a:ext cx="250825" cy="0"/>
          </a:xfrm>
          <a:prstGeom prst="line">
            <a:avLst/>
          </a:prstGeom>
          <a:noFill/>
          <a:ln w="12700">
            <a:solidFill>
              <a:schemeClr val="tx1"/>
            </a:solidFill>
            <a:round/>
          </a:ln>
          <a:effectLst/>
        </p:spPr>
        <p:txBody>
          <a:bodyPr/>
          <a:lstStyle/>
          <a:p>
            <a:endParaRPr lang="en-US"/>
          </a:p>
        </p:txBody>
      </p:sp>
      <p:sp>
        <p:nvSpPr>
          <p:cNvPr id="588952" name="Line 152"/>
          <p:cNvSpPr>
            <a:spLocks noChangeShapeType="1"/>
          </p:cNvSpPr>
          <p:nvPr/>
        </p:nvSpPr>
        <p:spPr bwMode="auto">
          <a:xfrm>
            <a:off x="2078038" y="5349875"/>
            <a:ext cx="250825" cy="0"/>
          </a:xfrm>
          <a:prstGeom prst="line">
            <a:avLst/>
          </a:prstGeom>
          <a:noFill/>
          <a:ln w="12700">
            <a:solidFill>
              <a:schemeClr val="tx1"/>
            </a:solidFill>
            <a:round/>
          </a:ln>
          <a:effectLst/>
        </p:spPr>
        <p:txBody>
          <a:bodyPr/>
          <a:lstStyle/>
          <a:p>
            <a:endParaRPr lang="en-US"/>
          </a:p>
        </p:txBody>
      </p:sp>
      <p:sp>
        <p:nvSpPr>
          <p:cNvPr id="588953" name="Rectangle 153"/>
          <p:cNvSpPr>
            <a:spLocks noChangeArrowheads="1"/>
          </p:cNvSpPr>
          <p:nvPr/>
        </p:nvSpPr>
        <p:spPr bwMode="auto">
          <a:xfrm>
            <a:off x="1457325" y="4481513"/>
            <a:ext cx="1679575" cy="1919287"/>
          </a:xfrm>
          <a:prstGeom prst="rect">
            <a:avLst/>
          </a:prstGeom>
          <a:noFill/>
          <a:ln w="28575">
            <a:solidFill>
              <a:schemeClr val="accent6"/>
            </a:solidFill>
            <a:miter lim="800000"/>
          </a:ln>
          <a:effectLst/>
        </p:spPr>
        <p:txBody>
          <a:bodyPr wrap="none" anchor="ctr"/>
          <a:lstStyle/>
          <a:p>
            <a:endParaRPr lang="en-US"/>
          </a:p>
        </p:txBody>
      </p:sp>
      <p:sp>
        <p:nvSpPr>
          <p:cNvPr id="588954" name="Line 154"/>
          <p:cNvSpPr>
            <a:spLocks noChangeShapeType="1"/>
          </p:cNvSpPr>
          <p:nvPr/>
        </p:nvSpPr>
        <p:spPr bwMode="auto">
          <a:xfrm>
            <a:off x="2638425" y="4343400"/>
            <a:ext cx="0" cy="138113"/>
          </a:xfrm>
          <a:prstGeom prst="line">
            <a:avLst/>
          </a:prstGeom>
          <a:noFill/>
          <a:ln w="12700">
            <a:solidFill>
              <a:schemeClr val="tx1"/>
            </a:solidFill>
            <a:round/>
            <a:tailEnd type="triangle" w="med" len="med"/>
          </a:ln>
          <a:effectLst/>
        </p:spPr>
        <p:txBody>
          <a:bodyPr/>
          <a:lstStyle/>
          <a:p>
            <a:endParaRPr lang="en-US"/>
          </a:p>
        </p:txBody>
      </p:sp>
      <p:sp>
        <p:nvSpPr>
          <p:cNvPr id="588955" name="Line 155"/>
          <p:cNvSpPr>
            <a:spLocks noChangeShapeType="1"/>
          </p:cNvSpPr>
          <p:nvPr/>
        </p:nvSpPr>
        <p:spPr bwMode="auto">
          <a:xfrm>
            <a:off x="1674813" y="4343400"/>
            <a:ext cx="0" cy="138113"/>
          </a:xfrm>
          <a:prstGeom prst="line">
            <a:avLst/>
          </a:prstGeom>
          <a:noFill/>
          <a:ln w="12700">
            <a:solidFill>
              <a:schemeClr val="accent1"/>
            </a:solidFill>
            <a:round/>
            <a:tailEnd type="triangle" w="med" len="med"/>
          </a:ln>
          <a:effectLst/>
        </p:spPr>
        <p:txBody>
          <a:bodyPr/>
          <a:lstStyle/>
          <a:p>
            <a:endParaRPr lang="en-US"/>
          </a:p>
        </p:txBody>
      </p:sp>
      <p:sp>
        <p:nvSpPr>
          <p:cNvPr id="588956" name="Line 156"/>
          <p:cNvSpPr>
            <a:spLocks noChangeShapeType="1"/>
          </p:cNvSpPr>
          <p:nvPr/>
        </p:nvSpPr>
        <p:spPr bwMode="auto">
          <a:xfrm>
            <a:off x="1333500" y="4622800"/>
            <a:ext cx="123825" cy="0"/>
          </a:xfrm>
          <a:prstGeom prst="line">
            <a:avLst/>
          </a:prstGeom>
          <a:noFill/>
          <a:ln w="12700">
            <a:solidFill>
              <a:schemeClr val="tx1"/>
            </a:solidFill>
            <a:round/>
            <a:tailEnd type="triangle" w="med" len="med"/>
          </a:ln>
          <a:effectLst/>
        </p:spPr>
        <p:txBody>
          <a:bodyPr/>
          <a:lstStyle/>
          <a:p>
            <a:endParaRPr lang="en-US"/>
          </a:p>
        </p:txBody>
      </p:sp>
      <p:sp>
        <p:nvSpPr>
          <p:cNvPr id="588957" name="Line 157"/>
          <p:cNvSpPr>
            <a:spLocks noChangeShapeType="1"/>
          </p:cNvSpPr>
          <p:nvPr/>
        </p:nvSpPr>
        <p:spPr bwMode="auto">
          <a:xfrm>
            <a:off x="1333500" y="5732463"/>
            <a:ext cx="123825" cy="0"/>
          </a:xfrm>
          <a:prstGeom prst="line">
            <a:avLst/>
          </a:prstGeom>
          <a:noFill/>
          <a:ln w="12700">
            <a:solidFill>
              <a:schemeClr val="tx1"/>
            </a:solidFill>
            <a:round/>
            <a:tailEnd type="triangle" w="med" len="med"/>
          </a:ln>
          <a:effectLst/>
        </p:spPr>
        <p:txBody>
          <a:bodyPr/>
          <a:lstStyle/>
          <a:p>
            <a:endParaRPr lang="en-US"/>
          </a:p>
        </p:txBody>
      </p:sp>
      <p:sp>
        <p:nvSpPr>
          <p:cNvPr id="588958" name="Line 158"/>
          <p:cNvSpPr>
            <a:spLocks noChangeShapeType="1"/>
          </p:cNvSpPr>
          <p:nvPr/>
        </p:nvSpPr>
        <p:spPr bwMode="auto">
          <a:xfrm>
            <a:off x="2981325" y="4343400"/>
            <a:ext cx="0" cy="138113"/>
          </a:xfrm>
          <a:prstGeom prst="line">
            <a:avLst/>
          </a:prstGeom>
          <a:noFill/>
          <a:ln w="12700">
            <a:solidFill>
              <a:schemeClr val="accent1"/>
            </a:solidFill>
            <a:round/>
            <a:tailEnd type="triangle" w="med" len="med"/>
          </a:ln>
          <a:effectLst/>
        </p:spPr>
        <p:txBody>
          <a:bodyPr/>
          <a:lstStyle/>
          <a:p>
            <a:endParaRPr lang="en-US"/>
          </a:p>
        </p:txBody>
      </p:sp>
      <p:sp>
        <p:nvSpPr>
          <p:cNvPr id="588959" name="Line 159"/>
          <p:cNvSpPr>
            <a:spLocks noChangeShapeType="1"/>
          </p:cNvSpPr>
          <p:nvPr/>
        </p:nvSpPr>
        <p:spPr bwMode="auto">
          <a:xfrm>
            <a:off x="2981325" y="4446588"/>
            <a:ext cx="0" cy="244475"/>
          </a:xfrm>
          <a:prstGeom prst="line">
            <a:avLst/>
          </a:prstGeom>
          <a:noFill/>
          <a:ln w="12700">
            <a:solidFill>
              <a:schemeClr val="accent1"/>
            </a:solidFill>
            <a:round/>
          </a:ln>
          <a:effectLst/>
        </p:spPr>
        <p:txBody>
          <a:bodyPr/>
          <a:lstStyle/>
          <a:p>
            <a:endParaRPr lang="en-US"/>
          </a:p>
        </p:txBody>
      </p:sp>
      <p:sp>
        <p:nvSpPr>
          <p:cNvPr id="588960" name="Line 160"/>
          <p:cNvSpPr>
            <a:spLocks noChangeShapeType="1"/>
          </p:cNvSpPr>
          <p:nvPr/>
        </p:nvSpPr>
        <p:spPr bwMode="auto">
          <a:xfrm>
            <a:off x="1333500" y="5976938"/>
            <a:ext cx="123825" cy="0"/>
          </a:xfrm>
          <a:prstGeom prst="line">
            <a:avLst/>
          </a:prstGeom>
          <a:noFill/>
          <a:ln w="12700">
            <a:solidFill>
              <a:schemeClr val="tx1"/>
            </a:solidFill>
            <a:round/>
            <a:tailEnd type="triangle" w="med" len="med"/>
          </a:ln>
          <a:effectLst/>
        </p:spPr>
        <p:txBody>
          <a:bodyPr/>
          <a:lstStyle/>
          <a:p>
            <a:endParaRPr lang="en-US"/>
          </a:p>
        </p:txBody>
      </p:sp>
      <p:sp>
        <p:nvSpPr>
          <p:cNvPr id="588961" name="Line 161"/>
          <p:cNvSpPr>
            <a:spLocks noChangeShapeType="1"/>
          </p:cNvSpPr>
          <p:nvPr/>
        </p:nvSpPr>
        <p:spPr bwMode="auto">
          <a:xfrm>
            <a:off x="1457325" y="5976938"/>
            <a:ext cx="1430338" cy="0"/>
          </a:xfrm>
          <a:prstGeom prst="line">
            <a:avLst/>
          </a:prstGeom>
          <a:noFill/>
          <a:ln w="12700">
            <a:solidFill>
              <a:schemeClr val="tx1"/>
            </a:solidFill>
            <a:round/>
          </a:ln>
          <a:effectLst/>
        </p:spPr>
        <p:txBody>
          <a:bodyPr/>
          <a:lstStyle/>
          <a:p>
            <a:endParaRPr lang="en-US"/>
          </a:p>
        </p:txBody>
      </p:sp>
      <p:sp>
        <p:nvSpPr>
          <p:cNvPr id="588962" name="Text Box 162"/>
          <p:cNvSpPr txBox="1">
            <a:spLocks noChangeArrowheads="1"/>
          </p:cNvSpPr>
          <p:nvPr/>
        </p:nvSpPr>
        <p:spPr bwMode="auto">
          <a:xfrm>
            <a:off x="1490663" y="5940425"/>
            <a:ext cx="454025" cy="274638"/>
          </a:xfrm>
          <a:prstGeom prst="rect">
            <a:avLst/>
          </a:prstGeom>
          <a:noFill/>
          <a:ln w="12700">
            <a:noFill/>
            <a:miter lim="800000"/>
          </a:ln>
          <a:effectLst/>
        </p:spPr>
        <p:txBody>
          <a:bodyPr wrap="none">
            <a:spAutoFit/>
          </a:bodyPr>
          <a:lstStyle/>
          <a:p>
            <a:r>
              <a:rPr lang="en-US" sz="1200"/>
              <a:t>less</a:t>
            </a:r>
            <a:endParaRPr lang="en-US" sz="1200"/>
          </a:p>
        </p:txBody>
      </p:sp>
      <p:sp>
        <p:nvSpPr>
          <p:cNvPr id="588963" name="Text Box 163"/>
          <p:cNvSpPr txBox="1">
            <a:spLocks noChangeArrowheads="1"/>
          </p:cNvSpPr>
          <p:nvPr/>
        </p:nvSpPr>
        <p:spPr bwMode="auto">
          <a:xfrm>
            <a:off x="1981200" y="4038600"/>
            <a:ext cx="838200" cy="366713"/>
          </a:xfrm>
          <a:prstGeom prst="rect">
            <a:avLst/>
          </a:prstGeom>
          <a:noFill/>
          <a:ln w="12700">
            <a:noFill/>
            <a:miter lim="800000"/>
          </a:ln>
          <a:effectLst/>
        </p:spPr>
        <p:txBody>
          <a:bodyPr>
            <a:spAutoFit/>
          </a:bodyPr>
          <a:lstStyle/>
          <a:p>
            <a:r>
              <a:rPr lang="en-US" b="1">
                <a:solidFill>
                  <a:schemeClr val="tx1"/>
                </a:solidFill>
              </a:rPr>
              <a:t>.   .   .</a:t>
            </a:r>
            <a:endParaRPr lang="en-US" b="1">
              <a:solidFill>
                <a:schemeClr val="tx1"/>
              </a:solidFill>
            </a:endParaRPr>
          </a:p>
        </p:txBody>
      </p:sp>
      <p:sp>
        <p:nvSpPr>
          <p:cNvPr id="588964" name="Text Box 164"/>
          <p:cNvSpPr txBox="1">
            <a:spLocks noChangeArrowheads="1"/>
          </p:cNvSpPr>
          <p:nvPr/>
        </p:nvSpPr>
        <p:spPr bwMode="auto">
          <a:xfrm>
            <a:off x="914400" y="3657600"/>
            <a:ext cx="311150" cy="366713"/>
          </a:xfrm>
          <a:prstGeom prst="rect">
            <a:avLst/>
          </a:prstGeom>
          <a:noFill/>
          <a:ln w="12700">
            <a:noFill/>
            <a:miter lim="800000"/>
          </a:ln>
          <a:effectLst/>
        </p:spPr>
        <p:txBody>
          <a:bodyPr wrap="none">
            <a:spAutoFit/>
          </a:bodyPr>
          <a:lstStyle/>
          <a:p>
            <a:r>
              <a:rPr lang="en-US"/>
              <a:t>0</a:t>
            </a:r>
            <a:endParaRPr lang="en-US" baseline="-25000"/>
          </a:p>
        </p:txBody>
      </p:sp>
      <p:sp>
        <p:nvSpPr>
          <p:cNvPr id="588965" name="Text Box 165"/>
          <p:cNvSpPr txBox="1">
            <a:spLocks noChangeArrowheads="1"/>
          </p:cNvSpPr>
          <p:nvPr/>
        </p:nvSpPr>
        <p:spPr bwMode="auto">
          <a:xfrm>
            <a:off x="914400" y="5867400"/>
            <a:ext cx="311150" cy="366713"/>
          </a:xfrm>
          <a:prstGeom prst="rect">
            <a:avLst/>
          </a:prstGeom>
          <a:noFill/>
          <a:ln w="12700">
            <a:noFill/>
            <a:miter lim="800000"/>
          </a:ln>
          <a:effectLst/>
        </p:spPr>
        <p:txBody>
          <a:bodyPr wrap="none">
            <a:spAutoFit/>
          </a:bodyPr>
          <a:lstStyle/>
          <a:p>
            <a:r>
              <a:rPr lang="en-US"/>
              <a:t>0</a:t>
            </a:r>
            <a:endParaRPr lang="en-US" baseline="-25000"/>
          </a:p>
        </p:txBody>
      </p:sp>
      <p:sp>
        <p:nvSpPr>
          <p:cNvPr id="588966" name="Line 166"/>
          <p:cNvSpPr>
            <a:spLocks noChangeShapeType="1"/>
          </p:cNvSpPr>
          <p:nvPr/>
        </p:nvSpPr>
        <p:spPr bwMode="auto">
          <a:xfrm>
            <a:off x="695325" y="1984375"/>
            <a:ext cx="685800" cy="0"/>
          </a:xfrm>
          <a:prstGeom prst="line">
            <a:avLst/>
          </a:prstGeom>
          <a:noFill/>
          <a:ln w="12700">
            <a:solidFill>
              <a:schemeClr val="accent1"/>
            </a:solidFill>
            <a:round/>
          </a:ln>
          <a:effectLst/>
        </p:spPr>
        <p:txBody>
          <a:bodyPr/>
          <a:lstStyle/>
          <a:p>
            <a:endParaRPr lang="en-US"/>
          </a:p>
        </p:txBody>
      </p:sp>
      <p:sp>
        <p:nvSpPr>
          <p:cNvPr id="588967" name="Line 167"/>
          <p:cNvSpPr>
            <a:spLocks noChangeShapeType="1"/>
          </p:cNvSpPr>
          <p:nvPr/>
        </p:nvSpPr>
        <p:spPr bwMode="auto">
          <a:xfrm>
            <a:off x="695325" y="1984375"/>
            <a:ext cx="0" cy="4572000"/>
          </a:xfrm>
          <a:prstGeom prst="line">
            <a:avLst/>
          </a:prstGeom>
          <a:noFill/>
          <a:ln w="12700">
            <a:solidFill>
              <a:schemeClr val="accent1"/>
            </a:solidFill>
            <a:round/>
          </a:ln>
          <a:effectLst/>
        </p:spPr>
        <p:txBody>
          <a:bodyPr/>
          <a:lstStyle/>
          <a:p>
            <a:endParaRPr lang="en-US"/>
          </a:p>
        </p:txBody>
      </p:sp>
      <p:sp>
        <p:nvSpPr>
          <p:cNvPr id="588968" name="Line 168"/>
          <p:cNvSpPr>
            <a:spLocks noChangeShapeType="1"/>
          </p:cNvSpPr>
          <p:nvPr/>
        </p:nvSpPr>
        <p:spPr bwMode="auto">
          <a:xfrm>
            <a:off x="695325" y="6556375"/>
            <a:ext cx="2133600" cy="0"/>
          </a:xfrm>
          <a:prstGeom prst="line">
            <a:avLst/>
          </a:prstGeom>
          <a:noFill/>
          <a:ln w="12700">
            <a:solidFill>
              <a:schemeClr val="accent1"/>
            </a:solidFill>
            <a:round/>
          </a:ln>
          <a:effectLst/>
        </p:spPr>
        <p:txBody>
          <a:bodyPr/>
          <a:lstStyle/>
          <a:p>
            <a:endParaRPr lang="en-US"/>
          </a:p>
        </p:txBody>
      </p:sp>
      <p:sp>
        <p:nvSpPr>
          <p:cNvPr id="588969" name="Line 169"/>
          <p:cNvSpPr>
            <a:spLocks noChangeShapeType="1"/>
          </p:cNvSpPr>
          <p:nvPr/>
        </p:nvSpPr>
        <p:spPr bwMode="auto">
          <a:xfrm>
            <a:off x="2819400" y="5638800"/>
            <a:ext cx="0" cy="914400"/>
          </a:xfrm>
          <a:prstGeom prst="line">
            <a:avLst/>
          </a:prstGeom>
          <a:noFill/>
          <a:ln w="12700">
            <a:solidFill>
              <a:schemeClr val="accent1"/>
            </a:solidFill>
            <a:round/>
            <a:tailEnd type="triangle" w="med" len="med"/>
          </a:ln>
          <a:effectLst/>
        </p:spPr>
        <p:txBody>
          <a:bodyPr/>
          <a:lstStyle/>
          <a:p>
            <a:endParaRPr lang="en-US"/>
          </a:p>
        </p:txBody>
      </p:sp>
      <p:sp>
        <p:nvSpPr>
          <p:cNvPr id="588970" name="Text Box 170"/>
          <p:cNvSpPr txBox="1">
            <a:spLocks noChangeArrowheads="1"/>
          </p:cNvSpPr>
          <p:nvPr/>
        </p:nvSpPr>
        <p:spPr bwMode="auto">
          <a:xfrm>
            <a:off x="619125" y="6251575"/>
            <a:ext cx="488950" cy="366713"/>
          </a:xfrm>
          <a:prstGeom prst="rect">
            <a:avLst/>
          </a:prstGeom>
          <a:noFill/>
          <a:ln w="12700">
            <a:noFill/>
            <a:miter lim="800000"/>
          </a:ln>
          <a:effectLst/>
        </p:spPr>
        <p:txBody>
          <a:bodyPr wrap="none">
            <a:spAutoFit/>
          </a:bodyPr>
          <a:lstStyle/>
          <a:p>
            <a:r>
              <a:rPr lang="en-US"/>
              <a:t>set</a:t>
            </a:r>
            <a:endParaRPr lang="en-US"/>
          </a:p>
        </p:txBody>
      </p:sp>
      <p:sp>
        <p:nvSpPr>
          <p:cNvPr id="588971" name="Line 171"/>
          <p:cNvSpPr>
            <a:spLocks noChangeShapeType="1"/>
          </p:cNvSpPr>
          <p:nvPr/>
        </p:nvSpPr>
        <p:spPr bwMode="auto">
          <a:xfrm>
            <a:off x="1685925" y="4498975"/>
            <a:ext cx="0" cy="1371600"/>
          </a:xfrm>
          <a:prstGeom prst="line">
            <a:avLst/>
          </a:prstGeom>
          <a:noFill/>
          <a:ln w="12700">
            <a:solidFill>
              <a:schemeClr val="accent1"/>
            </a:solidFill>
            <a:round/>
          </a:ln>
          <a:effectLst/>
        </p:spPr>
        <p:txBody>
          <a:bodyPr/>
          <a:lstStyle/>
          <a:p>
            <a:endParaRPr lang="en-US"/>
          </a:p>
        </p:txBody>
      </p:sp>
      <p:sp>
        <p:nvSpPr>
          <p:cNvPr id="588972" name="Rectangle 172"/>
          <p:cNvSpPr>
            <a:spLocks noChangeArrowheads="1"/>
          </p:cNvSpPr>
          <p:nvPr/>
        </p:nvSpPr>
        <p:spPr bwMode="auto">
          <a:xfrm>
            <a:off x="5257800" y="4191000"/>
            <a:ext cx="3581400" cy="1528624"/>
          </a:xfrm>
          <a:prstGeom prst="rect">
            <a:avLst/>
          </a:prstGeom>
          <a:noFill/>
          <a:ln w="12700">
            <a:noFill/>
            <a:miter lim="800000"/>
          </a:ln>
          <a:effectLst/>
        </p:spPr>
        <p:txBody>
          <a:bodyPr lIns="63500" tIns="25400" rIns="63500" bIns="25400">
            <a:spAutoFit/>
          </a:bodyPr>
          <a:lstStyle/>
          <a:p>
            <a:pPr>
              <a:buClr>
                <a:schemeClr val="accent1"/>
              </a:buClr>
              <a:buSzPct val="75000"/>
              <a:buFont typeface="Wingdings" panose="05000000000000000000" pitchFamily="2" charset="2"/>
              <a:buChar char="q"/>
            </a:pPr>
            <a:r>
              <a:rPr lang="en-US" sz="2400" dirty="0" smtClean="0">
                <a:solidFill>
                  <a:schemeClr val="tx1"/>
                </a:solidFill>
              </a:rPr>
              <a:t> Enable </a:t>
            </a:r>
            <a:r>
              <a:rPr lang="en-US" sz="2400" dirty="0">
                <a:solidFill>
                  <a:schemeClr val="tx1"/>
                </a:solidFill>
              </a:rPr>
              <a:t>overflow bit setting for signed arithmetic (</a:t>
            </a:r>
            <a:r>
              <a:rPr lang="en-US" sz="2400" dirty="0">
                <a:solidFill>
                  <a:schemeClr val="tx1"/>
                </a:solidFill>
                <a:latin typeface="Courier New" panose="02070309020205020404" pitchFamily="49" charset="0"/>
              </a:rPr>
              <a:t>add, </a:t>
            </a:r>
            <a:r>
              <a:rPr lang="en-US" sz="2400" dirty="0" err="1">
                <a:solidFill>
                  <a:schemeClr val="tx1"/>
                </a:solidFill>
                <a:latin typeface="Courier New" panose="02070309020205020404" pitchFamily="49" charset="0"/>
              </a:rPr>
              <a:t>addi</a:t>
            </a:r>
            <a:r>
              <a:rPr lang="en-US" sz="2400" dirty="0">
                <a:solidFill>
                  <a:schemeClr val="tx1"/>
                </a:solidFill>
                <a:latin typeface="Courier New" panose="02070309020205020404" pitchFamily="49" charset="0"/>
              </a:rPr>
              <a:t>, sub</a:t>
            </a:r>
            <a:r>
              <a:rPr lang="en-US" sz="2400" dirty="0">
                <a:solidFill>
                  <a:schemeClr val="tx1"/>
                </a:solidFill>
              </a:rPr>
              <a:t>)</a:t>
            </a:r>
            <a:r>
              <a:rPr lang="en-US" dirty="0"/>
              <a:t> </a:t>
            </a:r>
            <a:endParaRPr lang="en-US" dirty="0" smtClean="0"/>
          </a:p>
        </p:txBody>
      </p:sp>
      <p:sp>
        <p:nvSpPr>
          <p:cNvPr id="588987" name="Line 187"/>
          <p:cNvSpPr>
            <a:spLocks noChangeShapeType="1"/>
          </p:cNvSpPr>
          <p:nvPr/>
        </p:nvSpPr>
        <p:spPr bwMode="auto">
          <a:xfrm>
            <a:off x="1219200" y="304800"/>
            <a:ext cx="1447800" cy="0"/>
          </a:xfrm>
          <a:prstGeom prst="line">
            <a:avLst/>
          </a:prstGeom>
          <a:noFill/>
          <a:ln w="12700">
            <a:solidFill>
              <a:schemeClr val="accent1"/>
            </a:solidFill>
            <a:round/>
          </a:ln>
          <a:effectLst/>
        </p:spPr>
        <p:txBody>
          <a:bodyPr/>
          <a:lstStyle/>
          <a:p>
            <a:endParaRPr lang="en-US"/>
          </a:p>
        </p:txBody>
      </p:sp>
      <p:sp>
        <p:nvSpPr>
          <p:cNvPr id="588988" name="Text Box 188"/>
          <p:cNvSpPr txBox="1">
            <a:spLocks noChangeArrowheads="1"/>
          </p:cNvSpPr>
          <p:nvPr/>
        </p:nvSpPr>
        <p:spPr bwMode="auto">
          <a:xfrm>
            <a:off x="304800" y="152400"/>
            <a:ext cx="1060450" cy="366713"/>
          </a:xfrm>
          <a:prstGeom prst="rect">
            <a:avLst/>
          </a:prstGeom>
          <a:noFill/>
          <a:ln w="12700">
            <a:noFill/>
            <a:miter lim="800000"/>
          </a:ln>
          <a:effectLst/>
        </p:spPr>
        <p:txBody>
          <a:bodyPr wrap="none">
            <a:spAutoFit/>
          </a:bodyPr>
          <a:lstStyle/>
          <a:p>
            <a:r>
              <a:rPr lang="en-US"/>
              <a:t>add/subt</a:t>
            </a:r>
            <a:endParaRPr lang="en-US"/>
          </a:p>
        </p:txBody>
      </p:sp>
      <p:sp>
        <p:nvSpPr>
          <p:cNvPr id="588989" name="Text Box 189"/>
          <p:cNvSpPr txBox="1">
            <a:spLocks noChangeArrowheads="1"/>
          </p:cNvSpPr>
          <p:nvPr/>
        </p:nvSpPr>
        <p:spPr bwMode="auto">
          <a:xfrm>
            <a:off x="2819400" y="0"/>
            <a:ext cx="438150" cy="366713"/>
          </a:xfrm>
          <a:prstGeom prst="rect">
            <a:avLst/>
          </a:prstGeom>
          <a:noFill/>
          <a:ln w="12700">
            <a:noFill/>
            <a:miter lim="800000"/>
          </a:ln>
          <a:effectLst/>
        </p:spPr>
        <p:txBody>
          <a:bodyPr wrap="none">
            <a:spAutoFit/>
          </a:bodyPr>
          <a:lstStyle/>
          <a:p>
            <a:r>
              <a:rPr lang="en-US"/>
              <a:t>op</a:t>
            </a:r>
            <a:endParaRPr lang="en-US"/>
          </a:p>
        </p:txBody>
      </p:sp>
      <p:sp>
        <p:nvSpPr>
          <p:cNvPr id="588990" name="Line 190"/>
          <p:cNvSpPr>
            <a:spLocks noChangeShapeType="1"/>
          </p:cNvSpPr>
          <p:nvPr/>
        </p:nvSpPr>
        <p:spPr bwMode="auto">
          <a:xfrm>
            <a:off x="2438400" y="5410200"/>
            <a:ext cx="304800" cy="0"/>
          </a:xfrm>
          <a:prstGeom prst="line">
            <a:avLst/>
          </a:prstGeom>
          <a:noFill/>
          <a:ln w="12700">
            <a:solidFill>
              <a:schemeClr val="tx1"/>
            </a:solidFill>
            <a:round/>
          </a:ln>
          <a:effectLst/>
        </p:spPr>
        <p:txBody>
          <a:bodyPr/>
          <a:lstStyle/>
          <a:p>
            <a:endParaRPr lang="en-US"/>
          </a:p>
        </p:txBody>
      </p:sp>
      <p:sp>
        <p:nvSpPr>
          <p:cNvPr id="588991" name="Line 191"/>
          <p:cNvSpPr>
            <a:spLocks noChangeShapeType="1"/>
          </p:cNvSpPr>
          <p:nvPr/>
        </p:nvSpPr>
        <p:spPr bwMode="auto">
          <a:xfrm>
            <a:off x="2971800" y="4724400"/>
            <a:ext cx="0" cy="1228725"/>
          </a:xfrm>
          <a:prstGeom prst="line">
            <a:avLst/>
          </a:prstGeom>
          <a:noFill/>
          <a:ln w="12700" cap="rnd">
            <a:solidFill>
              <a:schemeClr val="accent1"/>
            </a:solidFill>
            <a:prstDash val="sysDot"/>
            <a:round/>
          </a:ln>
          <a:effectLst/>
        </p:spPr>
        <p:txBody>
          <a:bodyPr/>
          <a:lstStyle/>
          <a:p>
            <a:endParaRPr lang="en-US"/>
          </a:p>
        </p:txBody>
      </p:sp>
      <p:grpSp>
        <p:nvGrpSpPr>
          <p:cNvPr id="11" name="Group 192"/>
          <p:cNvGrpSpPr/>
          <p:nvPr/>
        </p:nvGrpSpPr>
        <p:grpSpPr bwMode="auto">
          <a:xfrm>
            <a:off x="2438400" y="5410200"/>
            <a:ext cx="3235326" cy="935038"/>
            <a:chOff x="1536" y="3408"/>
            <a:chExt cx="2038" cy="589"/>
          </a:xfrm>
        </p:grpSpPr>
        <p:sp>
          <p:nvSpPr>
            <p:cNvPr id="588993" name="Line 193"/>
            <p:cNvSpPr>
              <a:spLocks noChangeShapeType="1"/>
            </p:cNvSpPr>
            <p:nvPr/>
          </p:nvSpPr>
          <p:spPr bwMode="auto">
            <a:xfrm>
              <a:off x="1728" y="3408"/>
              <a:ext cx="0" cy="528"/>
            </a:xfrm>
            <a:prstGeom prst="line">
              <a:avLst/>
            </a:prstGeom>
            <a:noFill/>
            <a:ln w="12700">
              <a:solidFill>
                <a:schemeClr val="tx1"/>
              </a:solidFill>
              <a:round/>
            </a:ln>
            <a:effectLst/>
          </p:spPr>
          <p:txBody>
            <a:bodyPr/>
            <a:lstStyle/>
            <a:p>
              <a:endParaRPr lang="en-US"/>
            </a:p>
          </p:txBody>
        </p:sp>
        <p:sp>
          <p:nvSpPr>
            <p:cNvPr id="588994" name="Line 194"/>
            <p:cNvSpPr>
              <a:spLocks noChangeShapeType="1"/>
            </p:cNvSpPr>
            <p:nvPr/>
          </p:nvSpPr>
          <p:spPr bwMode="auto">
            <a:xfrm>
              <a:off x="1536" y="3696"/>
              <a:ext cx="0" cy="288"/>
            </a:xfrm>
            <a:prstGeom prst="line">
              <a:avLst/>
            </a:prstGeom>
            <a:noFill/>
            <a:ln w="12700">
              <a:solidFill>
                <a:schemeClr val="tx1"/>
              </a:solidFill>
              <a:round/>
            </a:ln>
            <a:effectLst/>
          </p:spPr>
          <p:txBody>
            <a:bodyPr/>
            <a:lstStyle/>
            <a:p>
              <a:endParaRPr lang="en-US"/>
            </a:p>
          </p:txBody>
        </p:sp>
        <p:grpSp>
          <p:nvGrpSpPr>
            <p:cNvPr id="12" name="Group 195"/>
            <p:cNvGrpSpPr/>
            <p:nvPr/>
          </p:nvGrpSpPr>
          <p:grpSpPr bwMode="auto">
            <a:xfrm>
              <a:off x="1824" y="3888"/>
              <a:ext cx="118" cy="109"/>
              <a:chOff x="3696" y="3456"/>
              <a:chExt cx="336" cy="240"/>
            </a:xfrm>
          </p:grpSpPr>
          <p:sp>
            <p:nvSpPr>
              <p:cNvPr id="588996" name="AutoShape 196"/>
              <p:cNvSpPr>
                <a:spLocks noChangeArrowheads="1"/>
              </p:cNvSpPr>
              <p:nvPr/>
            </p:nvSpPr>
            <p:spPr bwMode="auto">
              <a:xfrm flipH="1">
                <a:off x="3744" y="3456"/>
                <a:ext cx="288" cy="240"/>
              </a:xfrm>
              <a:prstGeom prst="moon">
                <a:avLst>
                  <a:gd name="adj" fmla="val 84819"/>
                </a:avLst>
              </a:prstGeom>
              <a:noFill/>
              <a:ln w="12700">
                <a:solidFill>
                  <a:schemeClr val="tx1"/>
                </a:solidFill>
                <a:miter lim="800000"/>
              </a:ln>
              <a:effectLst/>
            </p:spPr>
            <p:txBody>
              <a:bodyPr wrap="none" anchor="ctr"/>
              <a:lstStyle/>
              <a:p>
                <a:endParaRPr lang="en-US"/>
              </a:p>
            </p:txBody>
          </p:sp>
          <p:sp>
            <p:nvSpPr>
              <p:cNvPr id="588997" name="AutoShape 197"/>
              <p:cNvSpPr>
                <a:spLocks noChangeArrowheads="1"/>
              </p:cNvSpPr>
              <p:nvPr/>
            </p:nvSpPr>
            <p:spPr bwMode="auto">
              <a:xfrm flipH="1">
                <a:off x="3696" y="3456"/>
                <a:ext cx="336" cy="240"/>
              </a:xfrm>
              <a:prstGeom prst="moon">
                <a:avLst>
                  <a:gd name="adj" fmla="val 84819"/>
                </a:avLst>
              </a:prstGeom>
              <a:noFill/>
              <a:ln w="12700">
                <a:solidFill>
                  <a:schemeClr val="tx1"/>
                </a:solidFill>
                <a:miter lim="800000"/>
              </a:ln>
              <a:effectLst/>
            </p:spPr>
            <p:txBody>
              <a:bodyPr wrap="none" anchor="ctr"/>
              <a:lstStyle/>
              <a:p>
                <a:endParaRPr lang="en-US"/>
              </a:p>
            </p:txBody>
          </p:sp>
        </p:grpSp>
        <p:sp>
          <p:nvSpPr>
            <p:cNvPr id="588998" name="Line 198"/>
            <p:cNvSpPr>
              <a:spLocks noChangeShapeType="1"/>
            </p:cNvSpPr>
            <p:nvPr/>
          </p:nvSpPr>
          <p:spPr bwMode="auto">
            <a:xfrm>
              <a:off x="1728" y="3936"/>
              <a:ext cx="96" cy="0"/>
            </a:xfrm>
            <a:prstGeom prst="line">
              <a:avLst/>
            </a:prstGeom>
            <a:noFill/>
            <a:ln w="12700">
              <a:solidFill>
                <a:schemeClr val="tx1"/>
              </a:solidFill>
              <a:round/>
            </a:ln>
            <a:effectLst/>
          </p:spPr>
          <p:txBody>
            <a:bodyPr/>
            <a:lstStyle/>
            <a:p>
              <a:endParaRPr lang="en-US"/>
            </a:p>
          </p:txBody>
        </p:sp>
        <p:sp>
          <p:nvSpPr>
            <p:cNvPr id="588999" name="Line 199"/>
            <p:cNvSpPr>
              <a:spLocks noChangeShapeType="1"/>
            </p:cNvSpPr>
            <p:nvPr/>
          </p:nvSpPr>
          <p:spPr bwMode="auto">
            <a:xfrm>
              <a:off x="1536" y="3984"/>
              <a:ext cx="288" cy="0"/>
            </a:xfrm>
            <a:prstGeom prst="line">
              <a:avLst/>
            </a:prstGeom>
            <a:noFill/>
            <a:ln w="12700">
              <a:solidFill>
                <a:schemeClr val="tx1"/>
              </a:solidFill>
              <a:round/>
            </a:ln>
            <a:effectLst/>
          </p:spPr>
          <p:txBody>
            <a:bodyPr/>
            <a:lstStyle/>
            <a:p>
              <a:endParaRPr lang="en-US"/>
            </a:p>
          </p:txBody>
        </p:sp>
        <p:sp>
          <p:nvSpPr>
            <p:cNvPr id="589000" name="Line 200"/>
            <p:cNvSpPr>
              <a:spLocks noChangeShapeType="1"/>
            </p:cNvSpPr>
            <p:nvPr/>
          </p:nvSpPr>
          <p:spPr bwMode="auto">
            <a:xfrm>
              <a:off x="1968" y="3936"/>
              <a:ext cx="144" cy="0"/>
            </a:xfrm>
            <a:prstGeom prst="line">
              <a:avLst/>
            </a:prstGeom>
            <a:noFill/>
            <a:ln w="12700">
              <a:solidFill>
                <a:schemeClr val="tx1"/>
              </a:solidFill>
              <a:round/>
              <a:tailEnd type="triangle" w="med" len="med"/>
            </a:ln>
            <a:effectLst/>
          </p:spPr>
          <p:txBody>
            <a:bodyPr/>
            <a:lstStyle/>
            <a:p>
              <a:endParaRPr lang="en-US"/>
            </a:p>
          </p:txBody>
        </p:sp>
        <p:sp>
          <p:nvSpPr>
            <p:cNvPr id="589001" name="Text Box 201"/>
            <p:cNvSpPr txBox="1">
              <a:spLocks noChangeArrowheads="1"/>
            </p:cNvSpPr>
            <p:nvPr/>
          </p:nvSpPr>
          <p:spPr bwMode="auto">
            <a:xfrm>
              <a:off x="3264" y="3696"/>
              <a:ext cx="310" cy="233"/>
            </a:xfrm>
            <a:prstGeom prst="rect">
              <a:avLst/>
            </a:prstGeom>
            <a:noFill/>
            <a:ln w="12700">
              <a:noFill/>
              <a:miter lim="800000"/>
            </a:ln>
            <a:effectLst/>
          </p:spPr>
          <p:txBody>
            <a:bodyPr wrap="none">
              <a:spAutoFit/>
            </a:bodyPr>
            <a:lstStyle/>
            <a:p>
              <a:r>
                <a:rPr lang="en-US" dirty="0" err="1" smtClean="0">
                  <a:solidFill>
                    <a:schemeClr val="tx1"/>
                  </a:solidFill>
                </a:rPr>
                <a:t>ovf</a:t>
              </a:r>
              <a:endParaRPr lang="en-US" baseline="-25000" dirty="0">
                <a:solidFill>
                  <a:schemeClr val="tx1"/>
                </a:solidFill>
              </a:endParaRPr>
            </a:p>
          </p:txBody>
        </p:sp>
        <p:sp>
          <p:nvSpPr>
            <p:cNvPr id="589002" name="AutoShape 202"/>
            <p:cNvSpPr>
              <a:spLocks noChangeArrowheads="1"/>
            </p:cNvSpPr>
            <p:nvPr/>
          </p:nvSpPr>
          <p:spPr bwMode="auto">
            <a:xfrm>
              <a:off x="2640" y="3696"/>
              <a:ext cx="288" cy="288"/>
            </a:xfrm>
            <a:prstGeom prst="flowChartDelay">
              <a:avLst/>
            </a:prstGeom>
            <a:noFill/>
            <a:ln w="12700">
              <a:solidFill>
                <a:schemeClr val="tx1"/>
              </a:solidFill>
              <a:miter lim="800000"/>
            </a:ln>
            <a:effectLst/>
          </p:spPr>
          <p:txBody>
            <a:bodyPr wrap="none" anchor="ctr"/>
            <a:lstStyle/>
            <a:p>
              <a:endParaRPr lang="en-US"/>
            </a:p>
          </p:txBody>
        </p:sp>
        <p:sp>
          <p:nvSpPr>
            <p:cNvPr id="589003" name="Line 203"/>
            <p:cNvSpPr>
              <a:spLocks noChangeShapeType="1"/>
            </p:cNvSpPr>
            <p:nvPr/>
          </p:nvSpPr>
          <p:spPr bwMode="auto">
            <a:xfrm>
              <a:off x="2064" y="3936"/>
              <a:ext cx="576" cy="0"/>
            </a:xfrm>
            <a:prstGeom prst="line">
              <a:avLst/>
            </a:prstGeom>
            <a:noFill/>
            <a:ln w="12700">
              <a:solidFill>
                <a:schemeClr val="tx1"/>
              </a:solidFill>
              <a:round/>
            </a:ln>
            <a:effectLst/>
          </p:spPr>
          <p:txBody>
            <a:bodyPr/>
            <a:lstStyle/>
            <a:p>
              <a:endParaRPr lang="en-US"/>
            </a:p>
          </p:txBody>
        </p:sp>
        <p:sp>
          <p:nvSpPr>
            <p:cNvPr id="589004" name="Line 204"/>
            <p:cNvSpPr>
              <a:spLocks noChangeShapeType="1"/>
            </p:cNvSpPr>
            <p:nvPr/>
          </p:nvSpPr>
          <p:spPr bwMode="auto">
            <a:xfrm>
              <a:off x="1872" y="3792"/>
              <a:ext cx="768" cy="0"/>
            </a:xfrm>
            <a:prstGeom prst="line">
              <a:avLst/>
            </a:prstGeom>
            <a:noFill/>
            <a:ln w="12700">
              <a:solidFill>
                <a:schemeClr val="accent1"/>
              </a:solidFill>
              <a:round/>
            </a:ln>
            <a:effectLst/>
          </p:spPr>
          <p:txBody>
            <a:bodyPr/>
            <a:lstStyle/>
            <a:p>
              <a:endParaRPr lang="en-US"/>
            </a:p>
          </p:txBody>
        </p:sp>
        <p:sp>
          <p:nvSpPr>
            <p:cNvPr id="589005" name="Line 205"/>
            <p:cNvSpPr>
              <a:spLocks noChangeShapeType="1"/>
            </p:cNvSpPr>
            <p:nvPr/>
          </p:nvSpPr>
          <p:spPr bwMode="auto">
            <a:xfrm>
              <a:off x="2928" y="3840"/>
              <a:ext cx="240" cy="0"/>
            </a:xfrm>
            <a:prstGeom prst="line">
              <a:avLst/>
            </a:prstGeom>
            <a:noFill/>
            <a:ln w="12700">
              <a:solidFill>
                <a:schemeClr val="tx1"/>
              </a:solidFill>
              <a:round/>
              <a:tailEnd type="triangle" w="med" len="med"/>
            </a:ln>
            <a:effectLst/>
          </p:spPr>
          <p:txBody>
            <a:bodyPr/>
            <a:lstStyle/>
            <a:p>
              <a:endParaRPr lang="en-US"/>
            </a:p>
          </p:txBody>
        </p:sp>
        <p:sp>
          <p:nvSpPr>
            <p:cNvPr id="589006" name="Line 206"/>
            <p:cNvSpPr>
              <a:spLocks noChangeShapeType="1"/>
            </p:cNvSpPr>
            <p:nvPr/>
          </p:nvSpPr>
          <p:spPr bwMode="auto">
            <a:xfrm>
              <a:off x="1968" y="3792"/>
              <a:ext cx="144" cy="0"/>
            </a:xfrm>
            <a:prstGeom prst="line">
              <a:avLst/>
            </a:prstGeom>
            <a:noFill/>
            <a:ln w="12700">
              <a:solidFill>
                <a:schemeClr val="accent1"/>
              </a:solidFill>
              <a:round/>
              <a:tailEnd type="triangle" w="med" len="med"/>
            </a:ln>
            <a:effectLst/>
          </p:spPr>
          <p:txBody>
            <a:bodyPr/>
            <a:lstStyle/>
            <a:p>
              <a:endParaRPr lang="en-US"/>
            </a:p>
          </p:txBody>
        </p:sp>
      </p:grpSp>
      <p:sp>
        <p:nvSpPr>
          <p:cNvPr id="589007" name="Line 207"/>
          <p:cNvSpPr>
            <a:spLocks noChangeShapeType="1"/>
          </p:cNvSpPr>
          <p:nvPr/>
        </p:nvSpPr>
        <p:spPr bwMode="auto">
          <a:xfrm>
            <a:off x="2057400" y="685800"/>
            <a:ext cx="0" cy="609600"/>
          </a:xfrm>
          <a:prstGeom prst="line">
            <a:avLst/>
          </a:prstGeom>
          <a:noFill/>
          <a:ln w="12700">
            <a:solidFill>
              <a:schemeClr val="tx1"/>
            </a:solidFill>
            <a:round/>
          </a:ln>
          <a:effectLst/>
        </p:spPr>
        <p:txBody>
          <a:bodyPr/>
          <a:lstStyle/>
          <a:p>
            <a:endParaRPr lang="en-US"/>
          </a:p>
        </p:txBody>
      </p:sp>
      <p:sp>
        <p:nvSpPr>
          <p:cNvPr id="589008" name="Line 208"/>
          <p:cNvSpPr>
            <a:spLocks noChangeShapeType="1"/>
          </p:cNvSpPr>
          <p:nvPr/>
        </p:nvSpPr>
        <p:spPr bwMode="auto">
          <a:xfrm>
            <a:off x="2057400" y="2514600"/>
            <a:ext cx="0" cy="609600"/>
          </a:xfrm>
          <a:prstGeom prst="line">
            <a:avLst/>
          </a:prstGeom>
          <a:noFill/>
          <a:ln w="12700">
            <a:solidFill>
              <a:schemeClr val="tx1"/>
            </a:solidFill>
            <a:round/>
          </a:ln>
          <a:effectLst/>
        </p:spPr>
        <p:txBody>
          <a:bodyPr/>
          <a:lstStyle/>
          <a:p>
            <a:endParaRPr lang="en-US"/>
          </a:p>
        </p:txBody>
      </p:sp>
      <p:sp>
        <p:nvSpPr>
          <p:cNvPr id="589009" name="Line 209"/>
          <p:cNvSpPr>
            <a:spLocks noChangeShapeType="1"/>
          </p:cNvSpPr>
          <p:nvPr/>
        </p:nvSpPr>
        <p:spPr bwMode="auto">
          <a:xfrm>
            <a:off x="2057400" y="4724400"/>
            <a:ext cx="0" cy="609600"/>
          </a:xfrm>
          <a:prstGeom prst="line">
            <a:avLst/>
          </a:prstGeom>
          <a:noFill/>
          <a:ln w="12700">
            <a:solidFill>
              <a:schemeClr val="tx1"/>
            </a:solidFill>
            <a:round/>
          </a:ln>
          <a:effectLst/>
        </p:spPr>
        <p:txBody>
          <a:bodyPr/>
          <a:lstStyle/>
          <a:p>
            <a:endParaRPr lang="en-US"/>
          </a:p>
        </p:txBody>
      </p:sp>
      <p:sp>
        <p:nvSpPr>
          <p:cNvPr id="589010" name="Line 210"/>
          <p:cNvSpPr>
            <a:spLocks noChangeShapeType="1"/>
          </p:cNvSpPr>
          <p:nvPr/>
        </p:nvSpPr>
        <p:spPr bwMode="auto">
          <a:xfrm>
            <a:off x="1600200" y="3124200"/>
            <a:ext cx="457200" cy="0"/>
          </a:xfrm>
          <a:prstGeom prst="line">
            <a:avLst/>
          </a:prstGeom>
          <a:noFill/>
          <a:ln w="12700">
            <a:solidFill>
              <a:schemeClr val="tx1"/>
            </a:solidFill>
            <a:round/>
          </a:ln>
          <a:effectLst/>
        </p:spPr>
        <p:txBody>
          <a:bodyPr/>
          <a:lstStyle/>
          <a:p>
            <a:endParaRPr lang="en-US"/>
          </a:p>
        </p:txBody>
      </p:sp>
      <p:sp>
        <p:nvSpPr>
          <p:cNvPr id="589011" name="Line 211"/>
          <p:cNvSpPr>
            <a:spLocks noChangeShapeType="1"/>
          </p:cNvSpPr>
          <p:nvPr/>
        </p:nvSpPr>
        <p:spPr bwMode="auto">
          <a:xfrm>
            <a:off x="1600200" y="1295400"/>
            <a:ext cx="457200" cy="0"/>
          </a:xfrm>
          <a:prstGeom prst="line">
            <a:avLst/>
          </a:prstGeom>
          <a:noFill/>
          <a:ln w="12700">
            <a:solidFill>
              <a:schemeClr val="tx1"/>
            </a:solidFill>
            <a:round/>
          </a:ln>
          <a:effectLst/>
        </p:spPr>
        <p:txBody>
          <a:bodyPr/>
          <a:lstStyle/>
          <a:p>
            <a:endParaRPr lang="en-US"/>
          </a:p>
        </p:txBody>
      </p:sp>
      <p:sp>
        <p:nvSpPr>
          <p:cNvPr id="589012" name="Line 212"/>
          <p:cNvSpPr>
            <a:spLocks noChangeShapeType="1"/>
          </p:cNvSpPr>
          <p:nvPr/>
        </p:nvSpPr>
        <p:spPr bwMode="auto">
          <a:xfrm>
            <a:off x="1600200" y="5334000"/>
            <a:ext cx="457200" cy="0"/>
          </a:xfrm>
          <a:prstGeom prst="line">
            <a:avLst/>
          </a:prstGeom>
          <a:noFill/>
          <a:ln w="12700">
            <a:solidFill>
              <a:schemeClr val="tx1"/>
            </a:solidFill>
            <a:round/>
          </a:ln>
          <a:effectLst/>
        </p:spPr>
        <p:txBody>
          <a:bodyPr/>
          <a:lstStyle/>
          <a:p>
            <a:endParaRPr lang="en-US"/>
          </a:p>
        </p:txBody>
      </p:sp>
      <p:sp>
        <p:nvSpPr>
          <p:cNvPr id="589013" name="Line 213"/>
          <p:cNvSpPr>
            <a:spLocks noChangeShapeType="1"/>
          </p:cNvSpPr>
          <p:nvPr/>
        </p:nvSpPr>
        <p:spPr bwMode="auto">
          <a:xfrm>
            <a:off x="1600200" y="1295400"/>
            <a:ext cx="0" cy="381000"/>
          </a:xfrm>
          <a:prstGeom prst="line">
            <a:avLst/>
          </a:prstGeom>
          <a:noFill/>
          <a:ln w="12700">
            <a:solidFill>
              <a:schemeClr val="tx1"/>
            </a:solidFill>
            <a:round/>
          </a:ln>
          <a:effectLst/>
        </p:spPr>
        <p:txBody>
          <a:bodyPr/>
          <a:lstStyle/>
          <a:p>
            <a:endParaRPr lang="en-US"/>
          </a:p>
        </p:txBody>
      </p:sp>
      <p:sp>
        <p:nvSpPr>
          <p:cNvPr id="589014" name="Line 214"/>
          <p:cNvSpPr>
            <a:spLocks noChangeShapeType="1"/>
          </p:cNvSpPr>
          <p:nvPr/>
        </p:nvSpPr>
        <p:spPr bwMode="auto">
          <a:xfrm>
            <a:off x="1600200" y="3124200"/>
            <a:ext cx="0" cy="381000"/>
          </a:xfrm>
          <a:prstGeom prst="line">
            <a:avLst/>
          </a:prstGeom>
          <a:noFill/>
          <a:ln w="12700">
            <a:solidFill>
              <a:schemeClr val="tx1"/>
            </a:solidFill>
            <a:round/>
          </a:ln>
          <a:effectLst/>
        </p:spPr>
        <p:txBody>
          <a:bodyPr/>
          <a:lstStyle/>
          <a:p>
            <a:endParaRPr lang="en-US"/>
          </a:p>
        </p:txBody>
      </p:sp>
      <p:sp>
        <p:nvSpPr>
          <p:cNvPr id="589015" name="Line 215"/>
          <p:cNvSpPr>
            <a:spLocks noChangeShapeType="1"/>
          </p:cNvSpPr>
          <p:nvPr/>
        </p:nvSpPr>
        <p:spPr bwMode="auto">
          <a:xfrm>
            <a:off x="1600200" y="5334000"/>
            <a:ext cx="0" cy="381000"/>
          </a:xfrm>
          <a:prstGeom prst="line">
            <a:avLst/>
          </a:prstGeom>
          <a:noFill/>
          <a:ln w="12700">
            <a:solidFill>
              <a:schemeClr val="tx1"/>
            </a:solidFill>
            <a:round/>
          </a:ln>
          <a:effectLst/>
        </p:spPr>
        <p:txBody>
          <a:bodyPr/>
          <a:lstStyle/>
          <a:p>
            <a:endParaRPr lang="en-US"/>
          </a:p>
        </p:txBody>
      </p:sp>
      <p:grpSp>
        <p:nvGrpSpPr>
          <p:cNvPr id="222" name="Group 221"/>
          <p:cNvGrpSpPr/>
          <p:nvPr/>
        </p:nvGrpSpPr>
        <p:grpSpPr>
          <a:xfrm>
            <a:off x="3276600" y="1295400"/>
            <a:ext cx="2762250" cy="4038600"/>
            <a:chOff x="3276600" y="1295400"/>
            <a:chExt cx="2762250" cy="4038600"/>
          </a:xfrm>
        </p:grpSpPr>
        <p:sp>
          <p:nvSpPr>
            <p:cNvPr id="588973" name="AutoShape 173"/>
            <p:cNvSpPr>
              <a:spLocks noChangeArrowheads="1"/>
            </p:cNvSpPr>
            <p:nvPr/>
          </p:nvSpPr>
          <p:spPr bwMode="auto">
            <a:xfrm flipH="1">
              <a:off x="4267200" y="3048000"/>
              <a:ext cx="762000" cy="838200"/>
            </a:xfrm>
            <a:prstGeom prst="moon">
              <a:avLst>
                <a:gd name="adj" fmla="val 83495"/>
              </a:avLst>
            </a:prstGeom>
            <a:noFill/>
            <a:ln w="12700">
              <a:solidFill>
                <a:schemeClr val="tx1"/>
              </a:solidFill>
              <a:miter lim="800000"/>
            </a:ln>
            <a:effectLst/>
          </p:spPr>
          <p:txBody>
            <a:bodyPr wrap="none" anchor="ctr"/>
            <a:lstStyle/>
            <a:p>
              <a:endParaRPr lang="en-US"/>
            </a:p>
          </p:txBody>
        </p:sp>
        <p:sp>
          <p:nvSpPr>
            <p:cNvPr id="588974" name="Oval 174"/>
            <p:cNvSpPr>
              <a:spLocks noChangeArrowheads="1"/>
            </p:cNvSpPr>
            <p:nvPr/>
          </p:nvSpPr>
          <p:spPr bwMode="auto">
            <a:xfrm>
              <a:off x="5029200" y="3352800"/>
              <a:ext cx="152400" cy="152400"/>
            </a:xfrm>
            <a:prstGeom prst="ellipse">
              <a:avLst/>
            </a:prstGeom>
            <a:noFill/>
            <a:ln w="12700">
              <a:solidFill>
                <a:schemeClr val="tx1"/>
              </a:solidFill>
              <a:round/>
            </a:ln>
            <a:effectLst/>
          </p:spPr>
          <p:txBody>
            <a:bodyPr wrap="none" anchor="ctr"/>
            <a:lstStyle/>
            <a:p>
              <a:endParaRPr lang="en-US"/>
            </a:p>
          </p:txBody>
        </p:sp>
        <p:sp>
          <p:nvSpPr>
            <p:cNvPr id="588975" name="Line 175"/>
            <p:cNvSpPr>
              <a:spLocks noChangeShapeType="1"/>
            </p:cNvSpPr>
            <p:nvPr/>
          </p:nvSpPr>
          <p:spPr bwMode="auto">
            <a:xfrm>
              <a:off x="5181600" y="3429000"/>
              <a:ext cx="457200" cy="0"/>
            </a:xfrm>
            <a:prstGeom prst="line">
              <a:avLst/>
            </a:prstGeom>
            <a:noFill/>
            <a:ln w="12700">
              <a:solidFill>
                <a:schemeClr val="tx1"/>
              </a:solidFill>
              <a:round/>
              <a:tailEnd type="triangle" w="med" len="med"/>
            </a:ln>
            <a:effectLst/>
          </p:spPr>
          <p:txBody>
            <a:bodyPr/>
            <a:lstStyle/>
            <a:p>
              <a:endParaRPr lang="en-US"/>
            </a:p>
          </p:txBody>
        </p:sp>
        <p:sp>
          <p:nvSpPr>
            <p:cNvPr id="588976" name="Text Box 176"/>
            <p:cNvSpPr txBox="1">
              <a:spLocks noChangeArrowheads="1"/>
            </p:cNvSpPr>
            <p:nvPr/>
          </p:nvSpPr>
          <p:spPr bwMode="auto">
            <a:xfrm>
              <a:off x="5410200" y="3352800"/>
              <a:ext cx="628650" cy="366713"/>
            </a:xfrm>
            <a:prstGeom prst="rect">
              <a:avLst/>
            </a:prstGeom>
            <a:noFill/>
            <a:ln w="12700">
              <a:noFill/>
              <a:miter lim="800000"/>
            </a:ln>
            <a:effectLst/>
          </p:spPr>
          <p:txBody>
            <a:bodyPr wrap="none">
              <a:spAutoFit/>
            </a:bodyPr>
            <a:lstStyle/>
            <a:p>
              <a:r>
                <a:rPr lang="en-US">
                  <a:solidFill>
                    <a:schemeClr val="tx1"/>
                  </a:solidFill>
                </a:rPr>
                <a:t>zero</a:t>
              </a:r>
              <a:endParaRPr lang="en-US" baseline="-25000">
                <a:solidFill>
                  <a:schemeClr val="tx1"/>
                </a:solidFill>
              </a:endParaRPr>
            </a:p>
          </p:txBody>
        </p:sp>
        <p:sp>
          <p:nvSpPr>
            <p:cNvPr id="588977" name="Line 177"/>
            <p:cNvSpPr>
              <a:spLocks noChangeShapeType="1"/>
            </p:cNvSpPr>
            <p:nvPr/>
          </p:nvSpPr>
          <p:spPr bwMode="auto">
            <a:xfrm>
              <a:off x="3962400" y="3200400"/>
              <a:ext cx="381000" cy="0"/>
            </a:xfrm>
            <a:prstGeom prst="line">
              <a:avLst/>
            </a:prstGeom>
            <a:noFill/>
            <a:ln w="12700">
              <a:solidFill>
                <a:schemeClr val="tx1"/>
              </a:solidFill>
              <a:round/>
            </a:ln>
            <a:effectLst/>
          </p:spPr>
          <p:txBody>
            <a:bodyPr/>
            <a:lstStyle/>
            <a:p>
              <a:endParaRPr lang="en-US"/>
            </a:p>
          </p:txBody>
        </p:sp>
        <p:sp>
          <p:nvSpPr>
            <p:cNvPr id="588978" name="Line 178"/>
            <p:cNvSpPr>
              <a:spLocks noChangeShapeType="1"/>
            </p:cNvSpPr>
            <p:nvPr/>
          </p:nvSpPr>
          <p:spPr bwMode="auto">
            <a:xfrm>
              <a:off x="3733800" y="3352800"/>
              <a:ext cx="685800" cy="0"/>
            </a:xfrm>
            <a:prstGeom prst="line">
              <a:avLst/>
            </a:prstGeom>
            <a:noFill/>
            <a:ln w="12700">
              <a:solidFill>
                <a:schemeClr val="tx1"/>
              </a:solidFill>
              <a:round/>
            </a:ln>
            <a:effectLst/>
          </p:spPr>
          <p:txBody>
            <a:bodyPr/>
            <a:lstStyle/>
            <a:p>
              <a:endParaRPr lang="en-US"/>
            </a:p>
          </p:txBody>
        </p:sp>
        <p:sp>
          <p:nvSpPr>
            <p:cNvPr id="588979" name="Line 179"/>
            <p:cNvSpPr>
              <a:spLocks noChangeShapeType="1"/>
            </p:cNvSpPr>
            <p:nvPr/>
          </p:nvSpPr>
          <p:spPr bwMode="auto">
            <a:xfrm>
              <a:off x="3962400" y="3733800"/>
              <a:ext cx="381000" cy="0"/>
            </a:xfrm>
            <a:prstGeom prst="line">
              <a:avLst/>
            </a:prstGeom>
            <a:noFill/>
            <a:ln w="12700">
              <a:solidFill>
                <a:schemeClr val="tx1"/>
              </a:solidFill>
              <a:round/>
            </a:ln>
            <a:effectLst/>
          </p:spPr>
          <p:txBody>
            <a:bodyPr/>
            <a:lstStyle/>
            <a:p>
              <a:endParaRPr lang="en-US"/>
            </a:p>
          </p:txBody>
        </p:sp>
        <p:sp>
          <p:nvSpPr>
            <p:cNvPr id="588980" name="Line 180"/>
            <p:cNvSpPr>
              <a:spLocks noChangeShapeType="1"/>
            </p:cNvSpPr>
            <p:nvPr/>
          </p:nvSpPr>
          <p:spPr bwMode="auto">
            <a:xfrm>
              <a:off x="3276600" y="1295400"/>
              <a:ext cx="685800" cy="0"/>
            </a:xfrm>
            <a:prstGeom prst="line">
              <a:avLst/>
            </a:prstGeom>
            <a:noFill/>
            <a:ln w="12700">
              <a:solidFill>
                <a:schemeClr val="tx1"/>
              </a:solidFill>
              <a:round/>
            </a:ln>
            <a:effectLst/>
          </p:spPr>
          <p:txBody>
            <a:bodyPr/>
            <a:lstStyle/>
            <a:p>
              <a:endParaRPr lang="en-US"/>
            </a:p>
          </p:txBody>
        </p:sp>
        <p:sp>
          <p:nvSpPr>
            <p:cNvPr id="588981" name="Line 181"/>
            <p:cNvSpPr>
              <a:spLocks noChangeShapeType="1"/>
            </p:cNvSpPr>
            <p:nvPr/>
          </p:nvSpPr>
          <p:spPr bwMode="auto">
            <a:xfrm>
              <a:off x="3962400" y="1295400"/>
              <a:ext cx="0" cy="1905000"/>
            </a:xfrm>
            <a:prstGeom prst="line">
              <a:avLst/>
            </a:prstGeom>
            <a:noFill/>
            <a:ln w="12700">
              <a:solidFill>
                <a:schemeClr val="tx1"/>
              </a:solidFill>
              <a:round/>
            </a:ln>
            <a:effectLst/>
          </p:spPr>
          <p:txBody>
            <a:bodyPr/>
            <a:lstStyle/>
            <a:p>
              <a:endParaRPr lang="en-US"/>
            </a:p>
          </p:txBody>
        </p:sp>
        <p:sp>
          <p:nvSpPr>
            <p:cNvPr id="588982" name="Line 182"/>
            <p:cNvSpPr>
              <a:spLocks noChangeShapeType="1"/>
            </p:cNvSpPr>
            <p:nvPr/>
          </p:nvSpPr>
          <p:spPr bwMode="auto">
            <a:xfrm>
              <a:off x="3733800" y="3124200"/>
              <a:ext cx="0" cy="228600"/>
            </a:xfrm>
            <a:prstGeom prst="line">
              <a:avLst/>
            </a:prstGeom>
            <a:noFill/>
            <a:ln w="12700">
              <a:solidFill>
                <a:schemeClr val="tx1"/>
              </a:solidFill>
              <a:round/>
            </a:ln>
            <a:effectLst/>
          </p:spPr>
          <p:txBody>
            <a:bodyPr/>
            <a:lstStyle/>
            <a:p>
              <a:endParaRPr lang="en-US"/>
            </a:p>
          </p:txBody>
        </p:sp>
        <p:sp>
          <p:nvSpPr>
            <p:cNvPr id="588985" name="Line 185"/>
            <p:cNvSpPr>
              <a:spLocks noChangeShapeType="1"/>
            </p:cNvSpPr>
            <p:nvPr/>
          </p:nvSpPr>
          <p:spPr bwMode="auto">
            <a:xfrm>
              <a:off x="3962400" y="3733800"/>
              <a:ext cx="0" cy="1600200"/>
            </a:xfrm>
            <a:prstGeom prst="line">
              <a:avLst/>
            </a:prstGeom>
            <a:noFill/>
            <a:ln w="12700">
              <a:solidFill>
                <a:schemeClr val="tx1"/>
              </a:solidFill>
              <a:round/>
            </a:ln>
            <a:effectLst/>
          </p:spPr>
          <p:txBody>
            <a:bodyPr/>
            <a:lstStyle/>
            <a:p>
              <a:endParaRPr lang="en-US"/>
            </a:p>
          </p:txBody>
        </p:sp>
        <p:sp>
          <p:nvSpPr>
            <p:cNvPr id="588986" name="Text Box 186"/>
            <p:cNvSpPr txBox="1">
              <a:spLocks noChangeArrowheads="1"/>
            </p:cNvSpPr>
            <p:nvPr/>
          </p:nvSpPr>
          <p:spPr bwMode="auto">
            <a:xfrm rot="5400000">
              <a:off x="3836988" y="3402012"/>
              <a:ext cx="617538" cy="366713"/>
            </a:xfrm>
            <a:prstGeom prst="rect">
              <a:avLst/>
            </a:prstGeom>
            <a:noFill/>
            <a:ln w="12700">
              <a:noFill/>
              <a:miter lim="800000"/>
            </a:ln>
            <a:effectLst/>
          </p:spPr>
          <p:txBody>
            <a:bodyPr>
              <a:spAutoFit/>
            </a:bodyPr>
            <a:lstStyle/>
            <a:p>
              <a:r>
                <a:rPr lang="en-US" b="1">
                  <a:solidFill>
                    <a:schemeClr val="tx1"/>
                  </a:solidFill>
                </a:rPr>
                <a:t>. . .</a:t>
              </a:r>
              <a:endParaRPr lang="en-US" b="1">
                <a:solidFill>
                  <a:schemeClr val="tx1"/>
                </a:solidFill>
              </a:endParaRPr>
            </a:p>
          </p:txBody>
        </p:sp>
        <p:sp>
          <p:nvSpPr>
            <p:cNvPr id="213" name="Line 180"/>
            <p:cNvSpPr>
              <a:spLocks noChangeShapeType="1"/>
            </p:cNvSpPr>
            <p:nvPr/>
          </p:nvSpPr>
          <p:spPr bwMode="auto">
            <a:xfrm>
              <a:off x="3276600" y="5334000"/>
              <a:ext cx="685800" cy="0"/>
            </a:xfrm>
            <a:prstGeom prst="line">
              <a:avLst/>
            </a:prstGeom>
            <a:noFill/>
            <a:ln w="12700">
              <a:solidFill>
                <a:schemeClr val="tx1"/>
              </a:solidFill>
              <a:round/>
            </a:ln>
            <a:effectLst/>
          </p:spPr>
          <p:txBody>
            <a:bodyPr/>
            <a:lstStyle/>
            <a:p>
              <a:endParaRPr lang="en-US"/>
            </a:p>
          </p:txBody>
        </p:sp>
        <p:cxnSp>
          <p:nvCxnSpPr>
            <p:cNvPr id="221" name="Straight Connector 220"/>
            <p:cNvCxnSpPr/>
            <p:nvPr/>
          </p:nvCxnSpPr>
          <p:spPr bwMode="auto">
            <a:xfrm>
              <a:off x="3276600" y="3124200"/>
              <a:ext cx="457200" cy="1588"/>
            </a:xfrm>
            <a:prstGeom prst="line">
              <a:avLst/>
            </a:prstGeom>
            <a:noFill/>
            <a:ln w="12700" cap="flat" cmpd="sng" algn="ctr">
              <a:solidFill>
                <a:schemeClr val="tx1"/>
              </a:solidFill>
              <a:prstDash val="solid"/>
              <a:round/>
              <a:headEnd type="none" w="med" len="med"/>
              <a:tailEnd type="none" w="med" len="med"/>
            </a:ln>
            <a:effectLst/>
          </p:spPr>
        </p:cxnSp>
      </p:grpSp>
      <p:sp>
        <p:nvSpPr>
          <p:cNvPr id="223" name="Rectangle 172"/>
          <p:cNvSpPr>
            <a:spLocks noChangeArrowheads="1"/>
          </p:cNvSpPr>
          <p:nvPr/>
        </p:nvSpPr>
        <p:spPr bwMode="auto">
          <a:xfrm>
            <a:off x="5181600" y="1219200"/>
            <a:ext cx="3581400" cy="1436291"/>
          </a:xfrm>
          <a:prstGeom prst="rect">
            <a:avLst/>
          </a:prstGeom>
          <a:noFill/>
          <a:ln w="12700">
            <a:noFill/>
            <a:miter lim="800000"/>
          </a:ln>
          <a:effectLst/>
        </p:spPr>
        <p:txBody>
          <a:bodyPr lIns="63500" tIns="25400" rIns="63500" bIns="25400">
            <a:spAutoFit/>
          </a:bodyPr>
          <a:lstStyle/>
          <a:p>
            <a:pPr>
              <a:buClr>
                <a:schemeClr val="accent1"/>
              </a:buClr>
              <a:buSzPct val="75000"/>
              <a:buFont typeface="Wingdings" panose="05000000000000000000" pitchFamily="2" charset="2"/>
              <a:buChar char="q"/>
            </a:pPr>
            <a:r>
              <a:rPr lang="en-US" sz="2400" dirty="0" smtClean="0">
                <a:solidFill>
                  <a:schemeClr val="tx1"/>
                </a:solidFill>
              </a:rPr>
              <a:t> Zero</a:t>
            </a:r>
            <a:r>
              <a:rPr lang="en-US" dirty="0" smtClean="0"/>
              <a:t> </a:t>
            </a:r>
            <a:r>
              <a:rPr lang="en-US" sz="2400" dirty="0" smtClean="0">
                <a:solidFill>
                  <a:schemeClr val="tx1"/>
                </a:solidFill>
              </a:rPr>
              <a:t>detect (</a:t>
            </a:r>
            <a:r>
              <a:rPr lang="en-US" sz="2400" dirty="0" err="1" smtClean="0">
                <a:solidFill>
                  <a:schemeClr val="tx1"/>
                </a:solidFill>
                <a:latin typeface="Courier New" panose="02070309020205020404" pitchFamily="49" charset="0"/>
              </a:rPr>
              <a:t>slt</a:t>
            </a:r>
            <a:r>
              <a:rPr lang="en-US" sz="2400" dirty="0" smtClean="0">
                <a:solidFill>
                  <a:schemeClr val="tx1"/>
                </a:solidFill>
                <a:latin typeface="Courier New" panose="02070309020205020404" pitchFamily="49" charset="0"/>
              </a:rPr>
              <a:t>, </a:t>
            </a:r>
            <a:r>
              <a:rPr lang="en-US" sz="2400" dirty="0" err="1" smtClean="0">
                <a:solidFill>
                  <a:schemeClr val="tx1"/>
                </a:solidFill>
                <a:latin typeface="Courier New" panose="02070309020205020404" pitchFamily="49" charset="0"/>
              </a:rPr>
              <a:t>slti</a:t>
            </a:r>
            <a:r>
              <a:rPr lang="en-US" sz="2400" dirty="0" smtClean="0">
                <a:solidFill>
                  <a:schemeClr val="tx1"/>
                </a:solidFill>
                <a:latin typeface="Courier New" panose="02070309020205020404" pitchFamily="49" charset="0"/>
              </a:rPr>
              <a:t>, </a:t>
            </a:r>
            <a:r>
              <a:rPr lang="en-US" sz="2400" dirty="0" err="1" smtClean="0">
                <a:solidFill>
                  <a:schemeClr val="tx1"/>
                </a:solidFill>
                <a:latin typeface="Courier New" panose="02070309020205020404" pitchFamily="49" charset="0"/>
              </a:rPr>
              <a:t>sltiu</a:t>
            </a:r>
            <a:r>
              <a:rPr lang="en-US" sz="2400" dirty="0" smtClean="0">
                <a:solidFill>
                  <a:schemeClr val="tx1"/>
                </a:solidFill>
                <a:latin typeface="Courier New" panose="02070309020205020404" pitchFamily="49" charset="0"/>
              </a:rPr>
              <a:t>, </a:t>
            </a:r>
            <a:r>
              <a:rPr lang="en-US" sz="2400" dirty="0" err="1" smtClean="0">
                <a:solidFill>
                  <a:schemeClr val="tx1"/>
                </a:solidFill>
                <a:latin typeface="Courier New" panose="02070309020205020404" pitchFamily="49" charset="0"/>
              </a:rPr>
              <a:t>sltu</a:t>
            </a:r>
            <a:r>
              <a:rPr lang="en-US" sz="2400" dirty="0" smtClean="0">
                <a:solidFill>
                  <a:schemeClr val="tx1"/>
                </a:solidFill>
                <a:latin typeface="Courier New" panose="02070309020205020404" pitchFamily="49" charset="0"/>
              </a:rPr>
              <a:t>, </a:t>
            </a:r>
            <a:r>
              <a:rPr lang="en-US" sz="2400" dirty="0" err="1" smtClean="0">
                <a:solidFill>
                  <a:schemeClr val="tx1"/>
                </a:solidFill>
                <a:latin typeface="Courier New" panose="02070309020205020404" pitchFamily="49" charset="0"/>
              </a:rPr>
              <a:t>beq</a:t>
            </a:r>
            <a:r>
              <a:rPr lang="en-US" sz="2400" dirty="0" smtClean="0">
                <a:solidFill>
                  <a:schemeClr val="tx1"/>
                </a:solidFill>
                <a:latin typeface="Courier New" panose="02070309020205020404" pitchFamily="49" charset="0"/>
              </a:rPr>
              <a:t>, </a:t>
            </a:r>
            <a:r>
              <a:rPr lang="en-US" sz="2400" dirty="0" err="1" smtClean="0">
                <a:solidFill>
                  <a:schemeClr val="tx1"/>
                </a:solidFill>
                <a:latin typeface="Courier New" panose="02070309020205020404" pitchFamily="49" charset="0"/>
              </a:rPr>
              <a:t>bne</a:t>
            </a:r>
            <a:r>
              <a:rPr lang="en-US" sz="2400" dirty="0" smtClean="0">
                <a:solidFill>
                  <a:schemeClr val="tx1"/>
                </a:solidFill>
              </a:rPr>
              <a:t>)</a:t>
            </a:r>
            <a:r>
              <a:rPr lang="en-US" sz="2400" dirty="0" smtClean="0"/>
              <a:t> </a:t>
            </a:r>
            <a:endParaRPr lang="en-US" sz="2400" dirty="0" smtClean="0"/>
          </a:p>
          <a:p>
            <a:pPr>
              <a:buClr>
                <a:schemeClr val="accent1"/>
              </a:buClr>
              <a:buSzPct val="75000"/>
              <a:buFont typeface="Wingdings" panose="05000000000000000000" pitchFamily="2" charset="2"/>
              <a:buChar char="q"/>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9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972" grpId="0"/>
      <p:bldP spid="2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609600" y="304800"/>
            <a:ext cx="5249863" cy="422275"/>
          </a:xfrm>
          <a:noFill/>
        </p:spPr>
        <p:txBody>
          <a:bodyPr wrap="none"/>
          <a:lstStyle/>
          <a:p>
            <a:r>
              <a:rPr lang="en-US"/>
              <a:t>But What about Performance?</a:t>
            </a:r>
            <a:endParaRPr lang="en-US"/>
          </a:p>
        </p:txBody>
      </p:sp>
      <p:sp>
        <p:nvSpPr>
          <p:cNvPr id="590851" name="Rectangle 3"/>
          <p:cNvSpPr>
            <a:spLocks noGrp="1" noChangeArrowheads="1"/>
          </p:cNvSpPr>
          <p:nvPr>
            <p:ph type="body" idx="1"/>
          </p:nvPr>
        </p:nvSpPr>
        <p:spPr>
          <a:xfrm>
            <a:off x="609600" y="762000"/>
            <a:ext cx="7848600" cy="5535874"/>
          </a:xfrm>
          <a:noFill/>
        </p:spPr>
        <p:txBody>
          <a:bodyPr/>
          <a:lstStyle/>
          <a:p>
            <a:r>
              <a:rPr lang="en-US" dirty="0"/>
              <a:t>Critical path of n-bit ripple-carry adder is </a:t>
            </a:r>
            <a:r>
              <a:rPr lang="en-US" dirty="0">
                <a:solidFill>
                  <a:schemeClr val="accent1"/>
                </a:solidFill>
              </a:rPr>
              <a:t>n*CP</a:t>
            </a:r>
            <a:endParaRPr lang="en-US" dirty="0">
              <a:solidFill>
                <a:schemeClr val="accent1"/>
              </a:solidFill>
            </a:endParaRPr>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r>
              <a:rPr lang="en-US" dirty="0"/>
              <a:t>Design trick – throw hardware at it (Carry </a:t>
            </a:r>
            <a:r>
              <a:rPr lang="en-US" dirty="0" err="1"/>
              <a:t>Lookahead</a:t>
            </a:r>
            <a:r>
              <a:rPr lang="en-US" dirty="0"/>
              <a:t>)</a:t>
            </a:r>
            <a:endParaRPr lang="en-US" dirty="0"/>
          </a:p>
        </p:txBody>
      </p:sp>
      <p:sp>
        <p:nvSpPr>
          <p:cNvPr id="590852" name="Rectangle 4"/>
          <p:cNvSpPr>
            <a:spLocks noChangeArrowheads="1"/>
          </p:cNvSpPr>
          <p:nvPr/>
        </p:nvSpPr>
        <p:spPr bwMode="auto">
          <a:xfrm>
            <a:off x="2736850" y="16764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0</a:t>
            </a:r>
            <a:endParaRPr lang="en-US" sz="1600" baseline="-25000" dirty="0">
              <a:solidFill>
                <a:schemeClr val="tx1"/>
              </a:solidFill>
            </a:endParaRPr>
          </a:p>
        </p:txBody>
      </p:sp>
      <p:sp>
        <p:nvSpPr>
          <p:cNvPr id="590853" name="Rectangle 5"/>
          <p:cNvSpPr>
            <a:spLocks noChangeArrowheads="1"/>
          </p:cNvSpPr>
          <p:nvPr/>
        </p:nvSpPr>
        <p:spPr bwMode="auto">
          <a:xfrm>
            <a:off x="2736850" y="20574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0</a:t>
            </a:r>
            <a:endParaRPr lang="en-US" sz="1600" baseline="-25000" dirty="0">
              <a:solidFill>
                <a:schemeClr val="tx1"/>
              </a:solidFill>
            </a:endParaRPr>
          </a:p>
        </p:txBody>
      </p:sp>
      <p:sp>
        <p:nvSpPr>
          <p:cNvPr id="590854" name="Rectangle 6"/>
          <p:cNvSpPr>
            <a:spLocks noChangeArrowheads="1"/>
          </p:cNvSpPr>
          <p:nvPr/>
        </p:nvSpPr>
        <p:spPr bwMode="auto">
          <a:xfrm>
            <a:off x="3608388" y="1771650"/>
            <a:ext cx="1041400" cy="508000"/>
          </a:xfrm>
          <a:prstGeom prst="rect">
            <a:avLst/>
          </a:prstGeom>
          <a:noFill/>
          <a:ln w="25400">
            <a:solidFill>
              <a:schemeClr val="tx1"/>
            </a:solidFill>
            <a:miter lim="800000"/>
          </a:ln>
          <a:effectLst/>
        </p:spPr>
        <p:txBody>
          <a:bodyPr wrap="none" anchor="ctr"/>
          <a:lstStyle/>
          <a:p>
            <a:endParaRPr lang="en-US"/>
          </a:p>
        </p:txBody>
      </p:sp>
      <p:sp>
        <p:nvSpPr>
          <p:cNvPr id="590855" name="Rectangle 7"/>
          <p:cNvSpPr>
            <a:spLocks noChangeArrowheads="1"/>
          </p:cNvSpPr>
          <p:nvPr/>
        </p:nvSpPr>
        <p:spPr bwMode="auto">
          <a:xfrm>
            <a:off x="3827463" y="1752600"/>
            <a:ext cx="576262" cy="577850"/>
          </a:xfrm>
          <a:prstGeom prst="rect">
            <a:avLst/>
          </a:prstGeom>
          <a:noFill/>
          <a:ln w="12700">
            <a:noFill/>
            <a:miter lim="800000"/>
          </a:ln>
          <a:effectLst/>
        </p:spPr>
        <p:txBody>
          <a:bodyPr wrap="none" lIns="90488" tIns="44450" rIns="90488" bIns="44450">
            <a:spAutoFit/>
          </a:bodyPr>
          <a:lstStyle/>
          <a:p>
            <a:pPr algn="ctr"/>
            <a:r>
              <a:rPr lang="en-US" sz="1600">
                <a:solidFill>
                  <a:schemeClr val="tx1"/>
                </a:solidFill>
              </a:rPr>
              <a:t>1-bit</a:t>
            </a:r>
            <a:endParaRPr lang="en-US" sz="1600">
              <a:solidFill>
                <a:schemeClr val="tx1"/>
              </a:solidFill>
            </a:endParaRPr>
          </a:p>
          <a:p>
            <a:pPr algn="ctr"/>
            <a:r>
              <a:rPr lang="en-US" sz="1600">
                <a:solidFill>
                  <a:schemeClr val="tx1"/>
                </a:solidFill>
              </a:rPr>
              <a:t>ALU</a:t>
            </a:r>
            <a:endParaRPr lang="en-US" sz="1600">
              <a:solidFill>
                <a:schemeClr val="tx1"/>
              </a:solidFill>
            </a:endParaRPr>
          </a:p>
        </p:txBody>
      </p:sp>
      <p:sp>
        <p:nvSpPr>
          <p:cNvPr id="590856" name="Line 8"/>
          <p:cNvSpPr>
            <a:spLocks noChangeShapeType="1"/>
          </p:cNvSpPr>
          <p:nvPr/>
        </p:nvSpPr>
        <p:spPr bwMode="auto">
          <a:xfrm>
            <a:off x="4675188" y="1987550"/>
            <a:ext cx="431800" cy="0"/>
          </a:xfrm>
          <a:prstGeom prst="line">
            <a:avLst/>
          </a:prstGeom>
          <a:noFill/>
          <a:ln w="25400">
            <a:solidFill>
              <a:schemeClr val="tx1"/>
            </a:solidFill>
            <a:round/>
            <a:tailEnd type="triangle" w="med" len="med"/>
          </a:ln>
          <a:effectLst/>
        </p:spPr>
        <p:txBody>
          <a:bodyPr wrap="none" anchor="ctr"/>
          <a:lstStyle/>
          <a:p>
            <a:endParaRPr lang="en-US"/>
          </a:p>
        </p:txBody>
      </p:sp>
      <p:sp>
        <p:nvSpPr>
          <p:cNvPr id="590857" name="Line 9"/>
          <p:cNvSpPr>
            <a:spLocks noChangeShapeType="1"/>
          </p:cNvSpPr>
          <p:nvPr/>
        </p:nvSpPr>
        <p:spPr bwMode="auto">
          <a:xfrm>
            <a:off x="3074988" y="19113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58" name="Line 10"/>
          <p:cNvSpPr>
            <a:spLocks noChangeShapeType="1"/>
          </p:cNvSpPr>
          <p:nvPr/>
        </p:nvSpPr>
        <p:spPr bwMode="auto">
          <a:xfrm>
            <a:off x="3074988" y="21399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59" name="Rectangle 11"/>
          <p:cNvSpPr>
            <a:spLocks noChangeArrowheads="1"/>
          </p:cNvSpPr>
          <p:nvPr/>
        </p:nvSpPr>
        <p:spPr bwMode="auto">
          <a:xfrm>
            <a:off x="5099050" y="1828800"/>
            <a:ext cx="759824" cy="335989"/>
          </a:xfrm>
          <a:prstGeom prst="rect">
            <a:avLst/>
          </a:prstGeom>
          <a:noFill/>
          <a:ln w="12700">
            <a:noFill/>
            <a:miter lim="800000"/>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0</a:t>
            </a:r>
            <a:endParaRPr lang="en-US" sz="1600" baseline="-25000" dirty="0">
              <a:solidFill>
                <a:schemeClr val="tx1"/>
              </a:solidFill>
            </a:endParaRPr>
          </a:p>
        </p:txBody>
      </p:sp>
      <p:sp>
        <p:nvSpPr>
          <p:cNvPr id="590860" name="Line 12"/>
          <p:cNvSpPr>
            <a:spLocks noChangeShapeType="1"/>
          </p:cNvSpPr>
          <p:nvPr/>
        </p:nvSpPr>
        <p:spPr bwMode="auto">
          <a:xfrm>
            <a:off x="4129088" y="1390650"/>
            <a:ext cx="0" cy="355600"/>
          </a:xfrm>
          <a:prstGeom prst="line">
            <a:avLst/>
          </a:prstGeom>
          <a:noFill/>
          <a:ln w="25400">
            <a:solidFill>
              <a:schemeClr val="accent1"/>
            </a:solidFill>
            <a:round/>
            <a:tailEnd type="triangle" w="med" len="med"/>
          </a:ln>
          <a:effectLst/>
        </p:spPr>
        <p:txBody>
          <a:bodyPr wrap="none" anchor="ctr"/>
          <a:lstStyle/>
          <a:p>
            <a:endParaRPr lang="en-US"/>
          </a:p>
        </p:txBody>
      </p:sp>
      <p:sp>
        <p:nvSpPr>
          <p:cNvPr id="590861" name="Rectangle 13"/>
          <p:cNvSpPr>
            <a:spLocks noChangeArrowheads="1"/>
          </p:cNvSpPr>
          <p:nvPr/>
        </p:nvSpPr>
        <p:spPr bwMode="auto">
          <a:xfrm>
            <a:off x="3200400" y="1371600"/>
            <a:ext cx="96043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0</a:t>
            </a:r>
            <a:endParaRPr lang="en-US" sz="1600" baseline="-25000" dirty="0">
              <a:solidFill>
                <a:schemeClr val="tx1"/>
              </a:solidFill>
            </a:endParaRPr>
          </a:p>
        </p:txBody>
      </p:sp>
      <p:sp>
        <p:nvSpPr>
          <p:cNvPr id="590862" name="Rectangle 14"/>
          <p:cNvSpPr>
            <a:spLocks noChangeArrowheads="1"/>
          </p:cNvSpPr>
          <p:nvPr/>
        </p:nvSpPr>
        <p:spPr bwMode="auto">
          <a:xfrm>
            <a:off x="4184650" y="2209800"/>
            <a:ext cx="111918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0</a:t>
            </a:r>
            <a:endParaRPr lang="en-US" sz="1600" baseline="-25000" dirty="0">
              <a:solidFill>
                <a:schemeClr val="tx1"/>
              </a:solidFill>
            </a:endParaRPr>
          </a:p>
        </p:txBody>
      </p:sp>
      <p:sp>
        <p:nvSpPr>
          <p:cNvPr id="590863" name="Rectangle 15"/>
          <p:cNvSpPr>
            <a:spLocks noChangeArrowheads="1"/>
          </p:cNvSpPr>
          <p:nvPr/>
        </p:nvSpPr>
        <p:spPr bwMode="auto">
          <a:xfrm>
            <a:off x="2736850" y="25908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1</a:t>
            </a:r>
            <a:endParaRPr lang="en-US" sz="1600" baseline="-25000" dirty="0">
              <a:solidFill>
                <a:schemeClr val="tx1"/>
              </a:solidFill>
            </a:endParaRPr>
          </a:p>
        </p:txBody>
      </p:sp>
      <p:sp>
        <p:nvSpPr>
          <p:cNvPr id="590864" name="Rectangle 16"/>
          <p:cNvSpPr>
            <a:spLocks noChangeArrowheads="1"/>
          </p:cNvSpPr>
          <p:nvPr/>
        </p:nvSpPr>
        <p:spPr bwMode="auto">
          <a:xfrm>
            <a:off x="2736850" y="29718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1</a:t>
            </a:r>
            <a:endParaRPr lang="en-US" sz="1600" baseline="-25000" dirty="0">
              <a:solidFill>
                <a:schemeClr val="tx1"/>
              </a:solidFill>
            </a:endParaRPr>
          </a:p>
        </p:txBody>
      </p:sp>
      <p:sp>
        <p:nvSpPr>
          <p:cNvPr id="590865" name="Rectangle 17"/>
          <p:cNvSpPr>
            <a:spLocks noChangeArrowheads="1"/>
          </p:cNvSpPr>
          <p:nvPr/>
        </p:nvSpPr>
        <p:spPr bwMode="auto">
          <a:xfrm>
            <a:off x="3608388" y="2686050"/>
            <a:ext cx="1041400" cy="508000"/>
          </a:xfrm>
          <a:prstGeom prst="rect">
            <a:avLst/>
          </a:prstGeom>
          <a:noFill/>
          <a:ln w="25400">
            <a:solidFill>
              <a:schemeClr val="tx1"/>
            </a:solidFill>
            <a:miter lim="800000"/>
          </a:ln>
          <a:effectLst/>
        </p:spPr>
        <p:txBody>
          <a:bodyPr wrap="none" anchor="ctr"/>
          <a:lstStyle/>
          <a:p>
            <a:endParaRPr lang="en-US"/>
          </a:p>
        </p:txBody>
      </p:sp>
      <p:sp>
        <p:nvSpPr>
          <p:cNvPr id="590866" name="Rectangle 18"/>
          <p:cNvSpPr>
            <a:spLocks noChangeArrowheads="1"/>
          </p:cNvSpPr>
          <p:nvPr/>
        </p:nvSpPr>
        <p:spPr bwMode="auto">
          <a:xfrm>
            <a:off x="3827463" y="2667000"/>
            <a:ext cx="576262" cy="577850"/>
          </a:xfrm>
          <a:prstGeom prst="rect">
            <a:avLst/>
          </a:prstGeom>
          <a:noFill/>
          <a:ln w="12700">
            <a:noFill/>
            <a:miter lim="800000"/>
          </a:ln>
          <a:effectLst/>
        </p:spPr>
        <p:txBody>
          <a:bodyPr wrap="none" lIns="90488" tIns="44450" rIns="90488" bIns="44450">
            <a:spAutoFit/>
          </a:bodyPr>
          <a:lstStyle/>
          <a:p>
            <a:pPr algn="ctr"/>
            <a:r>
              <a:rPr lang="en-US" sz="1600">
                <a:solidFill>
                  <a:schemeClr val="tx1"/>
                </a:solidFill>
              </a:rPr>
              <a:t>1-bit</a:t>
            </a:r>
            <a:endParaRPr lang="en-US" sz="1600">
              <a:solidFill>
                <a:schemeClr val="tx1"/>
              </a:solidFill>
            </a:endParaRPr>
          </a:p>
          <a:p>
            <a:pPr algn="ctr"/>
            <a:r>
              <a:rPr lang="en-US" sz="1600">
                <a:solidFill>
                  <a:schemeClr val="tx1"/>
                </a:solidFill>
              </a:rPr>
              <a:t>ALU</a:t>
            </a:r>
            <a:endParaRPr lang="en-US" sz="1600">
              <a:solidFill>
                <a:schemeClr val="tx1"/>
              </a:solidFill>
            </a:endParaRPr>
          </a:p>
        </p:txBody>
      </p:sp>
      <p:sp>
        <p:nvSpPr>
          <p:cNvPr id="590867" name="Line 19"/>
          <p:cNvSpPr>
            <a:spLocks noChangeShapeType="1"/>
          </p:cNvSpPr>
          <p:nvPr/>
        </p:nvSpPr>
        <p:spPr bwMode="auto">
          <a:xfrm>
            <a:off x="4675188" y="2901950"/>
            <a:ext cx="431800" cy="0"/>
          </a:xfrm>
          <a:prstGeom prst="line">
            <a:avLst/>
          </a:prstGeom>
          <a:noFill/>
          <a:ln w="25400">
            <a:solidFill>
              <a:schemeClr val="tx1"/>
            </a:solidFill>
            <a:round/>
            <a:tailEnd type="triangle" w="med" len="med"/>
          </a:ln>
          <a:effectLst/>
        </p:spPr>
        <p:txBody>
          <a:bodyPr wrap="none" anchor="ctr"/>
          <a:lstStyle/>
          <a:p>
            <a:endParaRPr lang="en-US"/>
          </a:p>
        </p:txBody>
      </p:sp>
      <p:sp>
        <p:nvSpPr>
          <p:cNvPr id="590868" name="Line 20"/>
          <p:cNvSpPr>
            <a:spLocks noChangeShapeType="1"/>
          </p:cNvSpPr>
          <p:nvPr/>
        </p:nvSpPr>
        <p:spPr bwMode="auto">
          <a:xfrm>
            <a:off x="3074988" y="28257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69" name="Line 21"/>
          <p:cNvSpPr>
            <a:spLocks noChangeShapeType="1"/>
          </p:cNvSpPr>
          <p:nvPr/>
        </p:nvSpPr>
        <p:spPr bwMode="auto">
          <a:xfrm>
            <a:off x="3074988" y="30543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70" name="Rectangle 22"/>
          <p:cNvSpPr>
            <a:spLocks noChangeArrowheads="1"/>
          </p:cNvSpPr>
          <p:nvPr/>
        </p:nvSpPr>
        <p:spPr bwMode="auto">
          <a:xfrm>
            <a:off x="5099050" y="2743200"/>
            <a:ext cx="759824" cy="335989"/>
          </a:xfrm>
          <a:prstGeom prst="rect">
            <a:avLst/>
          </a:prstGeom>
          <a:noFill/>
          <a:ln w="12700">
            <a:noFill/>
            <a:miter lim="800000"/>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1</a:t>
            </a:r>
            <a:endParaRPr lang="en-US" sz="1600" baseline="-25000" dirty="0">
              <a:solidFill>
                <a:schemeClr val="tx1"/>
              </a:solidFill>
            </a:endParaRPr>
          </a:p>
        </p:txBody>
      </p:sp>
      <p:sp>
        <p:nvSpPr>
          <p:cNvPr id="590871" name="Line 23"/>
          <p:cNvSpPr>
            <a:spLocks noChangeShapeType="1"/>
          </p:cNvSpPr>
          <p:nvPr/>
        </p:nvSpPr>
        <p:spPr bwMode="auto">
          <a:xfrm>
            <a:off x="4129088" y="2305050"/>
            <a:ext cx="0" cy="355600"/>
          </a:xfrm>
          <a:prstGeom prst="line">
            <a:avLst/>
          </a:prstGeom>
          <a:noFill/>
          <a:ln w="25400">
            <a:solidFill>
              <a:schemeClr val="accent1"/>
            </a:solidFill>
            <a:round/>
            <a:tailEnd type="triangle" w="med" len="med"/>
          </a:ln>
          <a:effectLst/>
        </p:spPr>
        <p:txBody>
          <a:bodyPr wrap="none" anchor="ctr"/>
          <a:lstStyle/>
          <a:p>
            <a:endParaRPr lang="en-US"/>
          </a:p>
        </p:txBody>
      </p:sp>
      <p:sp>
        <p:nvSpPr>
          <p:cNvPr id="590872" name="Rectangle 24"/>
          <p:cNvSpPr>
            <a:spLocks noChangeArrowheads="1"/>
          </p:cNvSpPr>
          <p:nvPr/>
        </p:nvSpPr>
        <p:spPr bwMode="auto">
          <a:xfrm>
            <a:off x="3194050" y="2362200"/>
            <a:ext cx="96043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1</a:t>
            </a:r>
            <a:endParaRPr lang="en-US" sz="1600" baseline="-25000" dirty="0">
              <a:solidFill>
                <a:schemeClr val="tx1"/>
              </a:solidFill>
            </a:endParaRPr>
          </a:p>
        </p:txBody>
      </p:sp>
      <p:sp>
        <p:nvSpPr>
          <p:cNvPr id="590873" name="Rectangle 25"/>
          <p:cNvSpPr>
            <a:spLocks noChangeArrowheads="1"/>
          </p:cNvSpPr>
          <p:nvPr/>
        </p:nvSpPr>
        <p:spPr bwMode="auto">
          <a:xfrm>
            <a:off x="4184650" y="3124200"/>
            <a:ext cx="111918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1</a:t>
            </a:r>
            <a:endParaRPr lang="en-US" sz="1600" baseline="-25000" dirty="0">
              <a:solidFill>
                <a:schemeClr val="tx1"/>
              </a:solidFill>
            </a:endParaRPr>
          </a:p>
        </p:txBody>
      </p:sp>
      <p:sp>
        <p:nvSpPr>
          <p:cNvPr id="590874" name="Rectangle 26"/>
          <p:cNvSpPr>
            <a:spLocks noChangeArrowheads="1"/>
          </p:cNvSpPr>
          <p:nvPr/>
        </p:nvSpPr>
        <p:spPr bwMode="auto">
          <a:xfrm>
            <a:off x="2736850" y="35052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2</a:t>
            </a:r>
            <a:endParaRPr lang="en-US" sz="1600" baseline="-25000" dirty="0">
              <a:solidFill>
                <a:schemeClr val="tx1"/>
              </a:solidFill>
            </a:endParaRPr>
          </a:p>
        </p:txBody>
      </p:sp>
      <p:sp>
        <p:nvSpPr>
          <p:cNvPr id="590875" name="Rectangle 27"/>
          <p:cNvSpPr>
            <a:spLocks noChangeArrowheads="1"/>
          </p:cNvSpPr>
          <p:nvPr/>
        </p:nvSpPr>
        <p:spPr bwMode="auto">
          <a:xfrm>
            <a:off x="2736850" y="38862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2</a:t>
            </a:r>
            <a:endParaRPr lang="en-US" sz="1600" baseline="-25000" dirty="0">
              <a:solidFill>
                <a:schemeClr val="tx1"/>
              </a:solidFill>
            </a:endParaRPr>
          </a:p>
        </p:txBody>
      </p:sp>
      <p:sp>
        <p:nvSpPr>
          <p:cNvPr id="590876" name="Rectangle 28"/>
          <p:cNvSpPr>
            <a:spLocks noChangeArrowheads="1"/>
          </p:cNvSpPr>
          <p:nvPr/>
        </p:nvSpPr>
        <p:spPr bwMode="auto">
          <a:xfrm>
            <a:off x="3608388" y="3600450"/>
            <a:ext cx="1041400" cy="508000"/>
          </a:xfrm>
          <a:prstGeom prst="rect">
            <a:avLst/>
          </a:prstGeom>
          <a:noFill/>
          <a:ln w="25400">
            <a:solidFill>
              <a:schemeClr val="tx1"/>
            </a:solidFill>
            <a:miter lim="800000"/>
          </a:ln>
          <a:effectLst/>
        </p:spPr>
        <p:txBody>
          <a:bodyPr wrap="none" anchor="ctr"/>
          <a:lstStyle/>
          <a:p>
            <a:endParaRPr lang="en-US"/>
          </a:p>
        </p:txBody>
      </p:sp>
      <p:sp>
        <p:nvSpPr>
          <p:cNvPr id="590877" name="Rectangle 29"/>
          <p:cNvSpPr>
            <a:spLocks noChangeArrowheads="1"/>
          </p:cNvSpPr>
          <p:nvPr/>
        </p:nvSpPr>
        <p:spPr bwMode="auto">
          <a:xfrm>
            <a:off x="3827463" y="3581400"/>
            <a:ext cx="576262" cy="577850"/>
          </a:xfrm>
          <a:prstGeom prst="rect">
            <a:avLst/>
          </a:prstGeom>
          <a:noFill/>
          <a:ln w="12700">
            <a:noFill/>
            <a:miter lim="800000"/>
          </a:ln>
          <a:effectLst/>
        </p:spPr>
        <p:txBody>
          <a:bodyPr wrap="none" lIns="90488" tIns="44450" rIns="90488" bIns="44450">
            <a:spAutoFit/>
          </a:bodyPr>
          <a:lstStyle/>
          <a:p>
            <a:pPr algn="ctr"/>
            <a:r>
              <a:rPr lang="en-US" sz="1600">
                <a:solidFill>
                  <a:schemeClr val="tx1"/>
                </a:solidFill>
              </a:rPr>
              <a:t>1-bit</a:t>
            </a:r>
            <a:endParaRPr lang="en-US" sz="1600">
              <a:solidFill>
                <a:schemeClr val="tx1"/>
              </a:solidFill>
            </a:endParaRPr>
          </a:p>
          <a:p>
            <a:pPr algn="ctr"/>
            <a:r>
              <a:rPr lang="en-US" sz="1600">
                <a:solidFill>
                  <a:schemeClr val="tx1"/>
                </a:solidFill>
              </a:rPr>
              <a:t>ALU</a:t>
            </a:r>
            <a:endParaRPr lang="en-US" sz="1600">
              <a:solidFill>
                <a:schemeClr val="tx1"/>
              </a:solidFill>
            </a:endParaRPr>
          </a:p>
        </p:txBody>
      </p:sp>
      <p:sp>
        <p:nvSpPr>
          <p:cNvPr id="590878" name="Line 30"/>
          <p:cNvSpPr>
            <a:spLocks noChangeShapeType="1"/>
          </p:cNvSpPr>
          <p:nvPr/>
        </p:nvSpPr>
        <p:spPr bwMode="auto">
          <a:xfrm>
            <a:off x="4675188" y="3816350"/>
            <a:ext cx="431800" cy="0"/>
          </a:xfrm>
          <a:prstGeom prst="line">
            <a:avLst/>
          </a:prstGeom>
          <a:noFill/>
          <a:ln w="25400">
            <a:solidFill>
              <a:schemeClr val="tx1"/>
            </a:solidFill>
            <a:round/>
            <a:tailEnd type="triangle" w="med" len="med"/>
          </a:ln>
          <a:effectLst/>
        </p:spPr>
        <p:txBody>
          <a:bodyPr wrap="none" anchor="ctr"/>
          <a:lstStyle/>
          <a:p>
            <a:endParaRPr lang="en-US"/>
          </a:p>
        </p:txBody>
      </p:sp>
      <p:sp>
        <p:nvSpPr>
          <p:cNvPr id="590879" name="Line 31"/>
          <p:cNvSpPr>
            <a:spLocks noChangeShapeType="1"/>
          </p:cNvSpPr>
          <p:nvPr/>
        </p:nvSpPr>
        <p:spPr bwMode="auto">
          <a:xfrm>
            <a:off x="3074988" y="37401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80" name="Line 32"/>
          <p:cNvSpPr>
            <a:spLocks noChangeShapeType="1"/>
          </p:cNvSpPr>
          <p:nvPr/>
        </p:nvSpPr>
        <p:spPr bwMode="auto">
          <a:xfrm>
            <a:off x="3074988" y="39687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81" name="Rectangle 33"/>
          <p:cNvSpPr>
            <a:spLocks noChangeArrowheads="1"/>
          </p:cNvSpPr>
          <p:nvPr/>
        </p:nvSpPr>
        <p:spPr bwMode="auto">
          <a:xfrm>
            <a:off x="5099050" y="3657600"/>
            <a:ext cx="759824" cy="335989"/>
          </a:xfrm>
          <a:prstGeom prst="rect">
            <a:avLst/>
          </a:prstGeom>
          <a:noFill/>
          <a:ln w="12700">
            <a:noFill/>
            <a:miter lim="800000"/>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2</a:t>
            </a:r>
            <a:endParaRPr lang="en-US" sz="1600" baseline="-25000" dirty="0">
              <a:solidFill>
                <a:schemeClr val="tx1"/>
              </a:solidFill>
            </a:endParaRPr>
          </a:p>
        </p:txBody>
      </p:sp>
      <p:sp>
        <p:nvSpPr>
          <p:cNvPr id="590882" name="Line 34"/>
          <p:cNvSpPr>
            <a:spLocks noChangeShapeType="1"/>
          </p:cNvSpPr>
          <p:nvPr/>
        </p:nvSpPr>
        <p:spPr bwMode="auto">
          <a:xfrm>
            <a:off x="4129088" y="3219450"/>
            <a:ext cx="0" cy="355600"/>
          </a:xfrm>
          <a:prstGeom prst="line">
            <a:avLst/>
          </a:prstGeom>
          <a:noFill/>
          <a:ln w="25400">
            <a:solidFill>
              <a:schemeClr val="accent1"/>
            </a:solidFill>
            <a:round/>
            <a:tailEnd type="triangle" w="med" len="med"/>
          </a:ln>
          <a:effectLst/>
        </p:spPr>
        <p:txBody>
          <a:bodyPr wrap="none" anchor="ctr"/>
          <a:lstStyle/>
          <a:p>
            <a:endParaRPr lang="en-US"/>
          </a:p>
        </p:txBody>
      </p:sp>
      <p:sp>
        <p:nvSpPr>
          <p:cNvPr id="590883" name="Rectangle 35"/>
          <p:cNvSpPr>
            <a:spLocks noChangeArrowheads="1"/>
          </p:cNvSpPr>
          <p:nvPr/>
        </p:nvSpPr>
        <p:spPr bwMode="auto">
          <a:xfrm>
            <a:off x="3194050" y="3276600"/>
            <a:ext cx="96043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2</a:t>
            </a:r>
            <a:endParaRPr lang="en-US" sz="1600" baseline="-25000" dirty="0">
              <a:solidFill>
                <a:schemeClr val="tx1"/>
              </a:solidFill>
            </a:endParaRPr>
          </a:p>
        </p:txBody>
      </p:sp>
      <p:sp>
        <p:nvSpPr>
          <p:cNvPr id="590884" name="Rectangle 36"/>
          <p:cNvSpPr>
            <a:spLocks noChangeArrowheads="1"/>
          </p:cNvSpPr>
          <p:nvPr/>
        </p:nvSpPr>
        <p:spPr bwMode="auto">
          <a:xfrm>
            <a:off x="4184650" y="4038600"/>
            <a:ext cx="111918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2</a:t>
            </a:r>
            <a:endParaRPr lang="en-US" sz="1600" baseline="-25000" dirty="0">
              <a:solidFill>
                <a:schemeClr val="tx1"/>
              </a:solidFill>
            </a:endParaRPr>
          </a:p>
        </p:txBody>
      </p:sp>
      <p:sp>
        <p:nvSpPr>
          <p:cNvPr id="590885" name="Rectangle 37"/>
          <p:cNvSpPr>
            <a:spLocks noChangeArrowheads="1"/>
          </p:cNvSpPr>
          <p:nvPr/>
        </p:nvSpPr>
        <p:spPr bwMode="auto">
          <a:xfrm>
            <a:off x="2736850" y="44196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3</a:t>
            </a:r>
            <a:endParaRPr lang="en-US" sz="1600" baseline="-25000" dirty="0">
              <a:solidFill>
                <a:schemeClr val="tx1"/>
              </a:solidFill>
            </a:endParaRPr>
          </a:p>
        </p:txBody>
      </p:sp>
      <p:sp>
        <p:nvSpPr>
          <p:cNvPr id="590886" name="Rectangle 38"/>
          <p:cNvSpPr>
            <a:spLocks noChangeArrowheads="1"/>
          </p:cNvSpPr>
          <p:nvPr/>
        </p:nvSpPr>
        <p:spPr bwMode="auto">
          <a:xfrm>
            <a:off x="2736850" y="4800600"/>
            <a:ext cx="394340" cy="335989"/>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3</a:t>
            </a:r>
            <a:endParaRPr lang="en-US" sz="1600" baseline="-25000" dirty="0">
              <a:solidFill>
                <a:schemeClr val="tx1"/>
              </a:solidFill>
            </a:endParaRPr>
          </a:p>
        </p:txBody>
      </p:sp>
      <p:sp>
        <p:nvSpPr>
          <p:cNvPr id="590887" name="Rectangle 39"/>
          <p:cNvSpPr>
            <a:spLocks noChangeArrowheads="1"/>
          </p:cNvSpPr>
          <p:nvPr/>
        </p:nvSpPr>
        <p:spPr bwMode="auto">
          <a:xfrm>
            <a:off x="3608388" y="4514850"/>
            <a:ext cx="1041400" cy="508000"/>
          </a:xfrm>
          <a:prstGeom prst="rect">
            <a:avLst/>
          </a:prstGeom>
          <a:noFill/>
          <a:ln w="25400">
            <a:solidFill>
              <a:schemeClr val="tx1"/>
            </a:solidFill>
            <a:miter lim="800000"/>
          </a:ln>
          <a:effectLst/>
        </p:spPr>
        <p:txBody>
          <a:bodyPr wrap="none" anchor="ctr"/>
          <a:lstStyle/>
          <a:p>
            <a:endParaRPr lang="en-US"/>
          </a:p>
        </p:txBody>
      </p:sp>
      <p:sp>
        <p:nvSpPr>
          <p:cNvPr id="590888" name="Rectangle 40"/>
          <p:cNvSpPr>
            <a:spLocks noChangeArrowheads="1"/>
          </p:cNvSpPr>
          <p:nvPr/>
        </p:nvSpPr>
        <p:spPr bwMode="auto">
          <a:xfrm>
            <a:off x="3827463" y="4495800"/>
            <a:ext cx="576262" cy="577850"/>
          </a:xfrm>
          <a:prstGeom prst="rect">
            <a:avLst/>
          </a:prstGeom>
          <a:noFill/>
          <a:ln w="12700">
            <a:noFill/>
            <a:miter lim="800000"/>
          </a:ln>
          <a:effectLst/>
        </p:spPr>
        <p:txBody>
          <a:bodyPr wrap="none" lIns="90488" tIns="44450" rIns="90488" bIns="44450">
            <a:spAutoFit/>
          </a:bodyPr>
          <a:lstStyle/>
          <a:p>
            <a:pPr algn="ctr"/>
            <a:r>
              <a:rPr lang="en-US" sz="1600">
                <a:solidFill>
                  <a:schemeClr val="tx1"/>
                </a:solidFill>
              </a:rPr>
              <a:t>1-bit</a:t>
            </a:r>
            <a:endParaRPr lang="en-US" sz="1600">
              <a:solidFill>
                <a:schemeClr val="tx1"/>
              </a:solidFill>
            </a:endParaRPr>
          </a:p>
          <a:p>
            <a:pPr algn="ctr"/>
            <a:r>
              <a:rPr lang="en-US" sz="1600">
                <a:solidFill>
                  <a:schemeClr val="tx1"/>
                </a:solidFill>
              </a:rPr>
              <a:t>ALU</a:t>
            </a:r>
            <a:endParaRPr lang="en-US" sz="1600">
              <a:solidFill>
                <a:schemeClr val="tx1"/>
              </a:solidFill>
            </a:endParaRPr>
          </a:p>
        </p:txBody>
      </p:sp>
      <p:sp>
        <p:nvSpPr>
          <p:cNvPr id="590889" name="Line 41"/>
          <p:cNvSpPr>
            <a:spLocks noChangeShapeType="1"/>
          </p:cNvSpPr>
          <p:nvPr/>
        </p:nvSpPr>
        <p:spPr bwMode="auto">
          <a:xfrm>
            <a:off x="4675188" y="4730750"/>
            <a:ext cx="431800" cy="0"/>
          </a:xfrm>
          <a:prstGeom prst="line">
            <a:avLst/>
          </a:prstGeom>
          <a:noFill/>
          <a:ln w="25400">
            <a:solidFill>
              <a:schemeClr val="tx1"/>
            </a:solidFill>
            <a:round/>
            <a:tailEnd type="triangle" w="med" len="med"/>
          </a:ln>
          <a:effectLst/>
        </p:spPr>
        <p:txBody>
          <a:bodyPr wrap="none" anchor="ctr"/>
          <a:lstStyle/>
          <a:p>
            <a:endParaRPr lang="en-US"/>
          </a:p>
        </p:txBody>
      </p:sp>
      <p:sp>
        <p:nvSpPr>
          <p:cNvPr id="590890" name="Line 42"/>
          <p:cNvSpPr>
            <a:spLocks noChangeShapeType="1"/>
          </p:cNvSpPr>
          <p:nvPr/>
        </p:nvSpPr>
        <p:spPr bwMode="auto">
          <a:xfrm>
            <a:off x="3074988" y="46545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91" name="Line 43"/>
          <p:cNvSpPr>
            <a:spLocks noChangeShapeType="1"/>
          </p:cNvSpPr>
          <p:nvPr/>
        </p:nvSpPr>
        <p:spPr bwMode="auto">
          <a:xfrm>
            <a:off x="3074988" y="4883150"/>
            <a:ext cx="508000" cy="0"/>
          </a:xfrm>
          <a:prstGeom prst="line">
            <a:avLst/>
          </a:prstGeom>
          <a:noFill/>
          <a:ln w="25400">
            <a:solidFill>
              <a:schemeClr val="tx1"/>
            </a:solidFill>
            <a:round/>
            <a:tailEnd type="triangle" w="med" len="med"/>
          </a:ln>
          <a:effectLst/>
        </p:spPr>
        <p:txBody>
          <a:bodyPr wrap="none" anchor="ctr"/>
          <a:lstStyle/>
          <a:p>
            <a:endParaRPr lang="en-US"/>
          </a:p>
        </p:txBody>
      </p:sp>
      <p:sp>
        <p:nvSpPr>
          <p:cNvPr id="590892" name="Rectangle 44"/>
          <p:cNvSpPr>
            <a:spLocks noChangeArrowheads="1"/>
          </p:cNvSpPr>
          <p:nvPr/>
        </p:nvSpPr>
        <p:spPr bwMode="auto">
          <a:xfrm>
            <a:off x="5099050" y="4572000"/>
            <a:ext cx="759824" cy="335989"/>
          </a:xfrm>
          <a:prstGeom prst="rect">
            <a:avLst/>
          </a:prstGeom>
          <a:noFill/>
          <a:ln w="12700">
            <a:noFill/>
            <a:miter lim="800000"/>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3</a:t>
            </a:r>
            <a:endParaRPr lang="en-US" sz="1600" baseline="-25000" dirty="0">
              <a:solidFill>
                <a:schemeClr val="tx1"/>
              </a:solidFill>
            </a:endParaRPr>
          </a:p>
        </p:txBody>
      </p:sp>
      <p:sp>
        <p:nvSpPr>
          <p:cNvPr id="590893" name="Line 45"/>
          <p:cNvSpPr>
            <a:spLocks noChangeShapeType="1"/>
          </p:cNvSpPr>
          <p:nvPr/>
        </p:nvSpPr>
        <p:spPr bwMode="auto">
          <a:xfrm>
            <a:off x="4129088" y="4133850"/>
            <a:ext cx="0" cy="355600"/>
          </a:xfrm>
          <a:prstGeom prst="line">
            <a:avLst/>
          </a:prstGeom>
          <a:noFill/>
          <a:ln w="25400">
            <a:solidFill>
              <a:schemeClr val="accent1"/>
            </a:solidFill>
            <a:round/>
            <a:tailEnd type="triangle" w="med" len="med"/>
          </a:ln>
          <a:effectLst/>
        </p:spPr>
        <p:txBody>
          <a:bodyPr wrap="none" anchor="ctr"/>
          <a:lstStyle/>
          <a:p>
            <a:endParaRPr lang="en-US"/>
          </a:p>
        </p:txBody>
      </p:sp>
      <p:sp>
        <p:nvSpPr>
          <p:cNvPr id="590894" name="Rectangle 46"/>
          <p:cNvSpPr>
            <a:spLocks noChangeArrowheads="1"/>
          </p:cNvSpPr>
          <p:nvPr/>
        </p:nvSpPr>
        <p:spPr bwMode="auto">
          <a:xfrm>
            <a:off x="3194050" y="4191000"/>
            <a:ext cx="96043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3</a:t>
            </a:r>
            <a:endParaRPr lang="en-US" sz="1600" baseline="-25000" dirty="0">
              <a:solidFill>
                <a:schemeClr val="tx1"/>
              </a:solidFill>
            </a:endParaRPr>
          </a:p>
        </p:txBody>
      </p:sp>
      <p:sp>
        <p:nvSpPr>
          <p:cNvPr id="590895" name="Rectangle 47"/>
          <p:cNvSpPr>
            <a:spLocks noChangeArrowheads="1"/>
          </p:cNvSpPr>
          <p:nvPr/>
        </p:nvSpPr>
        <p:spPr bwMode="auto">
          <a:xfrm>
            <a:off x="4108450" y="5181600"/>
            <a:ext cx="1119188" cy="333375"/>
          </a:xfrm>
          <a:prstGeom prst="rect">
            <a:avLst/>
          </a:prstGeom>
          <a:noFill/>
          <a:ln w="12700">
            <a:noFill/>
            <a:miter lim="800000"/>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3</a:t>
            </a:r>
            <a:endParaRPr lang="en-US" sz="1600" baseline="-25000" dirty="0">
              <a:solidFill>
                <a:schemeClr val="tx1"/>
              </a:solidFill>
            </a:endParaRPr>
          </a:p>
        </p:txBody>
      </p:sp>
      <p:sp>
        <p:nvSpPr>
          <p:cNvPr id="590896" name="Line 48"/>
          <p:cNvSpPr>
            <a:spLocks noChangeShapeType="1"/>
          </p:cNvSpPr>
          <p:nvPr/>
        </p:nvSpPr>
        <p:spPr bwMode="auto">
          <a:xfrm>
            <a:off x="4129088" y="5048250"/>
            <a:ext cx="0" cy="355600"/>
          </a:xfrm>
          <a:prstGeom prst="line">
            <a:avLst/>
          </a:prstGeom>
          <a:noFill/>
          <a:ln w="25400">
            <a:solidFill>
              <a:schemeClr val="accent1"/>
            </a:solidFill>
            <a:round/>
            <a:tailEnd type="triangle" w="med" len="me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p:txBody>
          <a:bodyPr/>
          <a:lstStyle/>
          <a:p>
            <a:r>
              <a:rPr lang="en-US"/>
              <a:t>Multiply</a:t>
            </a:r>
            <a:endParaRPr lang="en-US"/>
          </a:p>
        </p:txBody>
      </p:sp>
      <p:sp>
        <p:nvSpPr>
          <p:cNvPr id="920579" name="Rectangle 3"/>
          <p:cNvSpPr>
            <a:spLocks noGrp="1" noChangeArrowheads="1"/>
          </p:cNvSpPr>
          <p:nvPr>
            <p:ph type="body" idx="1"/>
          </p:nvPr>
        </p:nvSpPr>
        <p:spPr>
          <a:xfrm>
            <a:off x="533400" y="914400"/>
            <a:ext cx="8153400" cy="708025"/>
          </a:xfrm>
        </p:spPr>
        <p:txBody>
          <a:bodyPr/>
          <a:lstStyle/>
          <a:p>
            <a:r>
              <a:rPr lang="en-US"/>
              <a:t>Binary multiplication is just a </a:t>
            </a:r>
            <a:r>
              <a:rPr lang="en-US" i="1"/>
              <a:t>bunch</a:t>
            </a:r>
            <a:r>
              <a:rPr lang="en-US"/>
              <a:t> of right shifts and adds</a:t>
            </a:r>
            <a:endParaRPr lang="en-US"/>
          </a:p>
        </p:txBody>
      </p:sp>
      <p:sp>
        <p:nvSpPr>
          <p:cNvPr id="920580" name="Oval 4"/>
          <p:cNvSpPr>
            <a:spLocks noChangeArrowheads="1"/>
          </p:cNvSpPr>
          <p:nvPr/>
        </p:nvSpPr>
        <p:spPr bwMode="auto">
          <a:xfrm>
            <a:off x="3886200" y="2590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1" name="Oval 5"/>
          <p:cNvSpPr>
            <a:spLocks noChangeArrowheads="1"/>
          </p:cNvSpPr>
          <p:nvPr/>
        </p:nvSpPr>
        <p:spPr bwMode="auto">
          <a:xfrm>
            <a:off x="3581400" y="2590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2" name="Oval 6"/>
          <p:cNvSpPr>
            <a:spLocks noChangeArrowheads="1"/>
          </p:cNvSpPr>
          <p:nvPr/>
        </p:nvSpPr>
        <p:spPr bwMode="auto">
          <a:xfrm>
            <a:off x="3276600" y="2590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3" name="Oval 7"/>
          <p:cNvSpPr>
            <a:spLocks noChangeArrowheads="1"/>
          </p:cNvSpPr>
          <p:nvPr/>
        </p:nvSpPr>
        <p:spPr bwMode="auto">
          <a:xfrm>
            <a:off x="2971800" y="2590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4" name="Oval 8"/>
          <p:cNvSpPr>
            <a:spLocks noChangeArrowheads="1"/>
          </p:cNvSpPr>
          <p:nvPr/>
        </p:nvSpPr>
        <p:spPr bwMode="auto">
          <a:xfrm>
            <a:off x="2971800" y="2895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5" name="Oval 9"/>
          <p:cNvSpPr>
            <a:spLocks noChangeArrowheads="1"/>
          </p:cNvSpPr>
          <p:nvPr/>
        </p:nvSpPr>
        <p:spPr bwMode="auto">
          <a:xfrm>
            <a:off x="3276600" y="2895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6" name="Oval 10"/>
          <p:cNvSpPr>
            <a:spLocks noChangeArrowheads="1"/>
          </p:cNvSpPr>
          <p:nvPr/>
        </p:nvSpPr>
        <p:spPr bwMode="auto">
          <a:xfrm>
            <a:off x="3581400" y="2895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7" name="Oval 11"/>
          <p:cNvSpPr>
            <a:spLocks noChangeArrowheads="1"/>
          </p:cNvSpPr>
          <p:nvPr/>
        </p:nvSpPr>
        <p:spPr bwMode="auto">
          <a:xfrm>
            <a:off x="3886200" y="2895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88" name="Line 12"/>
          <p:cNvSpPr>
            <a:spLocks noChangeShapeType="1"/>
          </p:cNvSpPr>
          <p:nvPr/>
        </p:nvSpPr>
        <p:spPr bwMode="auto">
          <a:xfrm>
            <a:off x="2743200" y="3200400"/>
            <a:ext cx="1295400" cy="0"/>
          </a:xfrm>
          <a:prstGeom prst="line">
            <a:avLst/>
          </a:prstGeom>
          <a:noFill/>
          <a:ln w="28575">
            <a:solidFill>
              <a:schemeClr val="tx1"/>
            </a:solidFill>
            <a:round/>
          </a:ln>
          <a:effectLst/>
        </p:spPr>
        <p:txBody>
          <a:bodyPr wrap="none" anchor="ctr"/>
          <a:lstStyle/>
          <a:p>
            <a:endParaRPr lang="en-US"/>
          </a:p>
        </p:txBody>
      </p:sp>
      <p:sp>
        <p:nvSpPr>
          <p:cNvPr id="920589" name="Oval 13"/>
          <p:cNvSpPr>
            <a:spLocks noChangeArrowheads="1"/>
          </p:cNvSpPr>
          <p:nvPr/>
        </p:nvSpPr>
        <p:spPr bwMode="auto">
          <a:xfrm>
            <a:off x="3886200" y="3429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0" name="Oval 14"/>
          <p:cNvSpPr>
            <a:spLocks noChangeArrowheads="1"/>
          </p:cNvSpPr>
          <p:nvPr/>
        </p:nvSpPr>
        <p:spPr bwMode="auto">
          <a:xfrm>
            <a:off x="3581400" y="3429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1" name="Oval 15"/>
          <p:cNvSpPr>
            <a:spLocks noChangeArrowheads="1"/>
          </p:cNvSpPr>
          <p:nvPr/>
        </p:nvSpPr>
        <p:spPr bwMode="auto">
          <a:xfrm>
            <a:off x="3276600" y="3429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2" name="Oval 16"/>
          <p:cNvSpPr>
            <a:spLocks noChangeArrowheads="1"/>
          </p:cNvSpPr>
          <p:nvPr/>
        </p:nvSpPr>
        <p:spPr bwMode="auto">
          <a:xfrm>
            <a:off x="2971800" y="34290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3" name="Oval 17"/>
          <p:cNvSpPr>
            <a:spLocks noChangeArrowheads="1"/>
          </p:cNvSpPr>
          <p:nvPr/>
        </p:nvSpPr>
        <p:spPr bwMode="auto">
          <a:xfrm>
            <a:off x="3581400" y="3733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4" name="Oval 18"/>
          <p:cNvSpPr>
            <a:spLocks noChangeArrowheads="1"/>
          </p:cNvSpPr>
          <p:nvPr/>
        </p:nvSpPr>
        <p:spPr bwMode="auto">
          <a:xfrm>
            <a:off x="3276600" y="3733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5" name="Oval 19"/>
          <p:cNvSpPr>
            <a:spLocks noChangeArrowheads="1"/>
          </p:cNvSpPr>
          <p:nvPr/>
        </p:nvSpPr>
        <p:spPr bwMode="auto">
          <a:xfrm>
            <a:off x="2971800" y="3733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6" name="Oval 20"/>
          <p:cNvSpPr>
            <a:spLocks noChangeArrowheads="1"/>
          </p:cNvSpPr>
          <p:nvPr/>
        </p:nvSpPr>
        <p:spPr bwMode="auto">
          <a:xfrm>
            <a:off x="2667000" y="37338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7" name="Oval 21"/>
          <p:cNvSpPr>
            <a:spLocks noChangeArrowheads="1"/>
          </p:cNvSpPr>
          <p:nvPr/>
        </p:nvSpPr>
        <p:spPr bwMode="auto">
          <a:xfrm>
            <a:off x="3276600" y="4038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8" name="Oval 22"/>
          <p:cNvSpPr>
            <a:spLocks noChangeArrowheads="1"/>
          </p:cNvSpPr>
          <p:nvPr/>
        </p:nvSpPr>
        <p:spPr bwMode="auto">
          <a:xfrm>
            <a:off x="2971800" y="4038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599" name="Oval 23"/>
          <p:cNvSpPr>
            <a:spLocks noChangeArrowheads="1"/>
          </p:cNvSpPr>
          <p:nvPr/>
        </p:nvSpPr>
        <p:spPr bwMode="auto">
          <a:xfrm>
            <a:off x="2667000" y="4038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0" name="Oval 24"/>
          <p:cNvSpPr>
            <a:spLocks noChangeArrowheads="1"/>
          </p:cNvSpPr>
          <p:nvPr/>
        </p:nvSpPr>
        <p:spPr bwMode="auto">
          <a:xfrm>
            <a:off x="2362200" y="4038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1" name="Oval 25"/>
          <p:cNvSpPr>
            <a:spLocks noChangeArrowheads="1"/>
          </p:cNvSpPr>
          <p:nvPr/>
        </p:nvSpPr>
        <p:spPr bwMode="auto">
          <a:xfrm>
            <a:off x="29718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2" name="Oval 26"/>
          <p:cNvSpPr>
            <a:spLocks noChangeArrowheads="1"/>
          </p:cNvSpPr>
          <p:nvPr/>
        </p:nvSpPr>
        <p:spPr bwMode="auto">
          <a:xfrm>
            <a:off x="26670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3" name="Oval 27"/>
          <p:cNvSpPr>
            <a:spLocks noChangeArrowheads="1"/>
          </p:cNvSpPr>
          <p:nvPr/>
        </p:nvSpPr>
        <p:spPr bwMode="auto">
          <a:xfrm>
            <a:off x="23622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4" name="Oval 28"/>
          <p:cNvSpPr>
            <a:spLocks noChangeArrowheads="1"/>
          </p:cNvSpPr>
          <p:nvPr/>
        </p:nvSpPr>
        <p:spPr bwMode="auto">
          <a:xfrm>
            <a:off x="2057400" y="43434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5" name="Line 29"/>
          <p:cNvSpPr>
            <a:spLocks noChangeShapeType="1"/>
          </p:cNvSpPr>
          <p:nvPr/>
        </p:nvSpPr>
        <p:spPr bwMode="auto">
          <a:xfrm>
            <a:off x="1905000" y="4572000"/>
            <a:ext cx="2133600" cy="0"/>
          </a:xfrm>
          <a:prstGeom prst="line">
            <a:avLst/>
          </a:prstGeom>
          <a:noFill/>
          <a:ln w="28575">
            <a:solidFill>
              <a:schemeClr val="tx1"/>
            </a:solidFill>
            <a:round/>
          </a:ln>
          <a:effectLst/>
        </p:spPr>
        <p:txBody>
          <a:bodyPr wrap="none" anchor="ctr"/>
          <a:lstStyle/>
          <a:p>
            <a:endParaRPr lang="en-US"/>
          </a:p>
        </p:txBody>
      </p:sp>
      <p:sp>
        <p:nvSpPr>
          <p:cNvPr id="920606" name="Oval 30"/>
          <p:cNvSpPr>
            <a:spLocks noChangeArrowheads="1"/>
          </p:cNvSpPr>
          <p:nvPr/>
        </p:nvSpPr>
        <p:spPr bwMode="auto">
          <a:xfrm>
            <a:off x="29718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7" name="Oval 31"/>
          <p:cNvSpPr>
            <a:spLocks noChangeArrowheads="1"/>
          </p:cNvSpPr>
          <p:nvPr/>
        </p:nvSpPr>
        <p:spPr bwMode="auto">
          <a:xfrm>
            <a:off x="23622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8" name="Oval 32"/>
          <p:cNvSpPr>
            <a:spLocks noChangeArrowheads="1"/>
          </p:cNvSpPr>
          <p:nvPr/>
        </p:nvSpPr>
        <p:spPr bwMode="auto">
          <a:xfrm>
            <a:off x="17526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09" name="Oval 33"/>
          <p:cNvSpPr>
            <a:spLocks noChangeArrowheads="1"/>
          </p:cNvSpPr>
          <p:nvPr/>
        </p:nvSpPr>
        <p:spPr bwMode="auto">
          <a:xfrm>
            <a:off x="20574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10" name="Oval 34"/>
          <p:cNvSpPr>
            <a:spLocks noChangeArrowheads="1"/>
          </p:cNvSpPr>
          <p:nvPr/>
        </p:nvSpPr>
        <p:spPr bwMode="auto">
          <a:xfrm>
            <a:off x="38862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11" name="Oval 35"/>
          <p:cNvSpPr>
            <a:spLocks noChangeArrowheads="1"/>
          </p:cNvSpPr>
          <p:nvPr/>
        </p:nvSpPr>
        <p:spPr bwMode="auto">
          <a:xfrm>
            <a:off x="35814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12" name="Oval 36"/>
          <p:cNvSpPr>
            <a:spLocks noChangeArrowheads="1"/>
          </p:cNvSpPr>
          <p:nvPr/>
        </p:nvSpPr>
        <p:spPr bwMode="auto">
          <a:xfrm>
            <a:off x="32766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13" name="Oval 37"/>
          <p:cNvSpPr>
            <a:spLocks noChangeArrowheads="1"/>
          </p:cNvSpPr>
          <p:nvPr/>
        </p:nvSpPr>
        <p:spPr bwMode="auto">
          <a:xfrm>
            <a:off x="2667000" y="4800600"/>
            <a:ext cx="76200" cy="76200"/>
          </a:xfrm>
          <a:prstGeom prst="ellipse">
            <a:avLst/>
          </a:prstGeom>
          <a:solidFill>
            <a:schemeClr val="tx1"/>
          </a:solidFill>
          <a:ln w="28575">
            <a:solidFill>
              <a:schemeClr val="tx1"/>
            </a:solidFill>
            <a:round/>
          </a:ln>
          <a:effectLst/>
        </p:spPr>
        <p:txBody>
          <a:bodyPr wrap="none" anchor="ctr"/>
          <a:lstStyle/>
          <a:p>
            <a:endParaRPr lang="en-US"/>
          </a:p>
        </p:txBody>
      </p:sp>
      <p:sp>
        <p:nvSpPr>
          <p:cNvPr id="920614" name="Text Box 38"/>
          <p:cNvSpPr txBox="1">
            <a:spLocks noChangeArrowheads="1"/>
          </p:cNvSpPr>
          <p:nvPr/>
        </p:nvSpPr>
        <p:spPr bwMode="auto">
          <a:xfrm>
            <a:off x="4267200" y="2362200"/>
            <a:ext cx="2895600" cy="396875"/>
          </a:xfrm>
          <a:prstGeom prst="rect">
            <a:avLst/>
          </a:prstGeom>
          <a:noFill/>
          <a:ln w="28575">
            <a:noFill/>
            <a:miter lim="800000"/>
          </a:ln>
          <a:effectLst/>
        </p:spPr>
        <p:txBody>
          <a:bodyPr>
            <a:spAutoFit/>
          </a:bodyPr>
          <a:lstStyle/>
          <a:p>
            <a:r>
              <a:rPr lang="en-US" sz="2000">
                <a:solidFill>
                  <a:schemeClr val="tx1"/>
                </a:solidFill>
              </a:rPr>
              <a:t>multiplicand</a:t>
            </a:r>
            <a:endParaRPr lang="en-US" sz="2000" baseline="30000">
              <a:solidFill>
                <a:schemeClr val="tx1"/>
              </a:solidFill>
            </a:endParaRPr>
          </a:p>
        </p:txBody>
      </p:sp>
      <p:sp>
        <p:nvSpPr>
          <p:cNvPr id="920615" name="Text Box 39"/>
          <p:cNvSpPr txBox="1">
            <a:spLocks noChangeArrowheads="1"/>
          </p:cNvSpPr>
          <p:nvPr/>
        </p:nvSpPr>
        <p:spPr bwMode="auto">
          <a:xfrm>
            <a:off x="4267200" y="2743200"/>
            <a:ext cx="2590800" cy="396875"/>
          </a:xfrm>
          <a:prstGeom prst="rect">
            <a:avLst/>
          </a:prstGeom>
          <a:noFill/>
          <a:ln w="28575">
            <a:noFill/>
            <a:miter lim="800000"/>
          </a:ln>
          <a:effectLst/>
        </p:spPr>
        <p:txBody>
          <a:bodyPr>
            <a:spAutoFit/>
          </a:bodyPr>
          <a:lstStyle/>
          <a:p>
            <a:r>
              <a:rPr lang="en-US" sz="2000">
                <a:solidFill>
                  <a:schemeClr val="tx1"/>
                </a:solidFill>
              </a:rPr>
              <a:t>multiplier</a:t>
            </a:r>
            <a:endParaRPr lang="en-US" sz="2000" baseline="30000">
              <a:solidFill>
                <a:schemeClr val="tx1"/>
              </a:solidFill>
            </a:endParaRPr>
          </a:p>
        </p:txBody>
      </p:sp>
      <p:sp>
        <p:nvSpPr>
          <p:cNvPr id="920616" name="Text Box 40"/>
          <p:cNvSpPr txBox="1">
            <a:spLocks noChangeArrowheads="1"/>
          </p:cNvSpPr>
          <p:nvPr/>
        </p:nvSpPr>
        <p:spPr bwMode="auto">
          <a:xfrm>
            <a:off x="4267200" y="3352800"/>
            <a:ext cx="1600200" cy="1006475"/>
          </a:xfrm>
          <a:prstGeom prst="rect">
            <a:avLst/>
          </a:prstGeom>
          <a:noFill/>
          <a:ln w="28575">
            <a:noFill/>
            <a:miter lim="800000"/>
          </a:ln>
          <a:effectLst/>
        </p:spPr>
        <p:txBody>
          <a:bodyPr>
            <a:spAutoFit/>
          </a:bodyPr>
          <a:lstStyle/>
          <a:p>
            <a:r>
              <a:rPr lang="en-US" sz="2000">
                <a:solidFill>
                  <a:schemeClr val="tx1"/>
                </a:solidFill>
              </a:rPr>
              <a:t>partial</a:t>
            </a:r>
            <a:endParaRPr lang="en-US" sz="2000">
              <a:solidFill>
                <a:schemeClr val="tx1"/>
              </a:solidFill>
            </a:endParaRPr>
          </a:p>
          <a:p>
            <a:r>
              <a:rPr lang="en-US" sz="2000">
                <a:solidFill>
                  <a:schemeClr val="tx1"/>
                </a:solidFill>
              </a:rPr>
              <a:t>product</a:t>
            </a:r>
            <a:endParaRPr lang="en-US" sz="2000">
              <a:solidFill>
                <a:schemeClr val="tx1"/>
              </a:solidFill>
            </a:endParaRPr>
          </a:p>
          <a:p>
            <a:r>
              <a:rPr lang="en-US" sz="2000">
                <a:solidFill>
                  <a:schemeClr val="tx1"/>
                </a:solidFill>
              </a:rPr>
              <a:t>array</a:t>
            </a:r>
            <a:endParaRPr lang="en-US" sz="2000" baseline="30000">
              <a:solidFill>
                <a:schemeClr val="tx1"/>
              </a:solidFill>
            </a:endParaRPr>
          </a:p>
        </p:txBody>
      </p:sp>
      <p:sp>
        <p:nvSpPr>
          <p:cNvPr id="920617" name="Text Box 41"/>
          <p:cNvSpPr txBox="1">
            <a:spLocks noChangeArrowheads="1"/>
          </p:cNvSpPr>
          <p:nvPr/>
        </p:nvSpPr>
        <p:spPr bwMode="auto">
          <a:xfrm>
            <a:off x="4267200" y="4572000"/>
            <a:ext cx="3657600" cy="396875"/>
          </a:xfrm>
          <a:prstGeom prst="rect">
            <a:avLst/>
          </a:prstGeom>
          <a:noFill/>
          <a:ln w="28575">
            <a:noFill/>
            <a:miter lim="800000"/>
          </a:ln>
          <a:effectLst/>
        </p:spPr>
        <p:txBody>
          <a:bodyPr>
            <a:spAutoFit/>
          </a:bodyPr>
          <a:lstStyle/>
          <a:p>
            <a:r>
              <a:rPr lang="en-US" sz="2000"/>
              <a:t>double precision</a:t>
            </a:r>
            <a:r>
              <a:rPr lang="en-US" sz="2000">
                <a:solidFill>
                  <a:schemeClr val="tx1"/>
                </a:solidFill>
              </a:rPr>
              <a:t> product </a:t>
            </a:r>
            <a:endParaRPr lang="en-US" sz="2000" baseline="30000">
              <a:solidFill>
                <a:schemeClr val="tx1"/>
              </a:solidFill>
            </a:endParaRPr>
          </a:p>
        </p:txBody>
      </p:sp>
      <p:sp>
        <p:nvSpPr>
          <p:cNvPr id="920618" name="Line 42"/>
          <p:cNvSpPr>
            <a:spLocks noChangeShapeType="1"/>
          </p:cNvSpPr>
          <p:nvPr/>
        </p:nvSpPr>
        <p:spPr bwMode="auto">
          <a:xfrm>
            <a:off x="2895600" y="22860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19" name="Text Box 43"/>
          <p:cNvSpPr txBox="1">
            <a:spLocks noChangeArrowheads="1"/>
          </p:cNvSpPr>
          <p:nvPr/>
        </p:nvSpPr>
        <p:spPr bwMode="auto">
          <a:xfrm>
            <a:off x="3200400" y="1905000"/>
            <a:ext cx="533400" cy="457200"/>
          </a:xfrm>
          <a:prstGeom prst="rect">
            <a:avLst/>
          </a:prstGeom>
          <a:noFill/>
          <a:ln w="28575">
            <a:noFill/>
            <a:miter lim="800000"/>
          </a:ln>
          <a:effectLst/>
        </p:spPr>
        <p:txBody>
          <a:bodyPr>
            <a:spAutoFit/>
          </a:bodyPr>
          <a:lstStyle/>
          <a:p>
            <a:r>
              <a:rPr lang="en-US" sz="2400"/>
              <a:t>n</a:t>
            </a:r>
            <a:endParaRPr lang="en-US" sz="2400" baseline="30000"/>
          </a:p>
        </p:txBody>
      </p:sp>
      <p:sp>
        <p:nvSpPr>
          <p:cNvPr id="920620" name="Line 44"/>
          <p:cNvSpPr>
            <a:spLocks noChangeShapeType="1"/>
          </p:cNvSpPr>
          <p:nvPr/>
        </p:nvSpPr>
        <p:spPr bwMode="auto">
          <a:xfrm>
            <a:off x="1676400" y="5105400"/>
            <a:ext cx="22860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1" name="Text Box 45"/>
          <p:cNvSpPr txBox="1">
            <a:spLocks noChangeArrowheads="1"/>
          </p:cNvSpPr>
          <p:nvPr/>
        </p:nvSpPr>
        <p:spPr bwMode="auto">
          <a:xfrm>
            <a:off x="2514600" y="5105400"/>
            <a:ext cx="533400" cy="457200"/>
          </a:xfrm>
          <a:prstGeom prst="rect">
            <a:avLst/>
          </a:prstGeom>
          <a:noFill/>
          <a:ln w="28575">
            <a:noFill/>
            <a:miter lim="800000"/>
          </a:ln>
          <a:effectLst/>
        </p:spPr>
        <p:txBody>
          <a:bodyPr>
            <a:spAutoFit/>
          </a:bodyPr>
          <a:lstStyle/>
          <a:p>
            <a:r>
              <a:rPr lang="en-US" sz="2400"/>
              <a:t>2n</a:t>
            </a:r>
            <a:endParaRPr lang="en-US" sz="2400" baseline="30000"/>
          </a:p>
        </p:txBody>
      </p:sp>
      <p:sp>
        <p:nvSpPr>
          <p:cNvPr id="920622" name="Line 46"/>
          <p:cNvSpPr>
            <a:spLocks noChangeShapeType="1"/>
          </p:cNvSpPr>
          <p:nvPr/>
        </p:nvSpPr>
        <p:spPr bwMode="auto">
          <a:xfrm flipV="1">
            <a:off x="1752600" y="3276600"/>
            <a:ext cx="0" cy="121920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3" name="Text Box 47"/>
          <p:cNvSpPr txBox="1">
            <a:spLocks noChangeArrowheads="1"/>
          </p:cNvSpPr>
          <p:nvPr/>
        </p:nvSpPr>
        <p:spPr bwMode="auto">
          <a:xfrm>
            <a:off x="1371600" y="3733800"/>
            <a:ext cx="533400" cy="457200"/>
          </a:xfrm>
          <a:prstGeom prst="rect">
            <a:avLst/>
          </a:prstGeom>
          <a:noFill/>
          <a:ln w="28575">
            <a:noFill/>
            <a:miter lim="800000"/>
          </a:ln>
          <a:effectLst/>
        </p:spPr>
        <p:txBody>
          <a:bodyPr>
            <a:spAutoFit/>
          </a:bodyPr>
          <a:lstStyle/>
          <a:p>
            <a:r>
              <a:rPr lang="en-US" sz="2400"/>
              <a:t>n</a:t>
            </a:r>
            <a:endParaRPr lang="en-US" sz="2400" baseline="30000"/>
          </a:p>
        </p:txBody>
      </p:sp>
      <p:sp>
        <p:nvSpPr>
          <p:cNvPr id="920624" name="AutoShape 48"/>
          <p:cNvSpPr/>
          <p:nvPr/>
        </p:nvSpPr>
        <p:spPr bwMode="auto">
          <a:xfrm>
            <a:off x="4114800" y="3352800"/>
            <a:ext cx="152400" cy="1066800"/>
          </a:xfrm>
          <a:prstGeom prst="rightBrace">
            <a:avLst>
              <a:gd name="adj1" fmla="val 58333"/>
              <a:gd name="adj2" fmla="val 50000"/>
            </a:avLst>
          </a:prstGeom>
          <a:noFill/>
          <a:ln w="28575">
            <a:solidFill>
              <a:schemeClr val="accent1"/>
            </a:solidFill>
            <a:round/>
          </a:ln>
          <a:effectLst/>
        </p:spPr>
        <p:txBody>
          <a:bodyPr wrap="none" anchor="ctr"/>
          <a:lstStyle/>
          <a:p>
            <a:endParaRPr lang="en-US"/>
          </a:p>
        </p:txBody>
      </p:sp>
      <p:grpSp>
        <p:nvGrpSpPr>
          <p:cNvPr id="2" name="Group 52"/>
          <p:cNvGrpSpPr/>
          <p:nvPr/>
        </p:nvGrpSpPr>
        <p:grpSpPr bwMode="auto">
          <a:xfrm>
            <a:off x="5334000" y="3429000"/>
            <a:ext cx="3581400" cy="1143000"/>
            <a:chOff x="3360" y="2160"/>
            <a:chExt cx="2256" cy="720"/>
          </a:xfrm>
        </p:grpSpPr>
        <p:sp>
          <p:nvSpPr>
            <p:cNvPr id="920626" name="Text Box 50"/>
            <p:cNvSpPr txBox="1">
              <a:spLocks noChangeArrowheads="1"/>
            </p:cNvSpPr>
            <p:nvPr/>
          </p:nvSpPr>
          <p:spPr bwMode="auto">
            <a:xfrm>
              <a:off x="3552" y="2208"/>
              <a:ext cx="2064" cy="634"/>
            </a:xfrm>
            <a:prstGeom prst="rect">
              <a:avLst/>
            </a:prstGeom>
            <a:noFill/>
            <a:ln w="28575">
              <a:noFill/>
              <a:miter lim="800000"/>
            </a:ln>
            <a:effectLst/>
          </p:spPr>
          <p:txBody>
            <a:bodyPr>
              <a:spAutoFit/>
            </a:bodyPr>
            <a:lstStyle/>
            <a:p>
              <a:r>
                <a:rPr lang="en-US" sz="2000"/>
                <a:t>can be formed in parallel and added in parallel for faster multiplication</a:t>
              </a:r>
              <a:endParaRPr lang="en-US" sz="2000" baseline="30000"/>
            </a:p>
          </p:txBody>
        </p:sp>
        <p:sp>
          <p:nvSpPr>
            <p:cNvPr id="920627" name="AutoShape 51"/>
            <p:cNvSpPr/>
            <p:nvPr/>
          </p:nvSpPr>
          <p:spPr bwMode="auto">
            <a:xfrm>
              <a:off x="3360" y="2160"/>
              <a:ext cx="192" cy="720"/>
            </a:xfrm>
            <a:prstGeom prst="rightBrace">
              <a:avLst>
                <a:gd name="adj1" fmla="val 31250"/>
                <a:gd name="adj2" fmla="val 50000"/>
              </a:avLst>
            </a:prstGeom>
            <a:noFill/>
            <a:ln w="12700">
              <a:solidFill>
                <a:schemeClr val="tx1"/>
              </a:solidFill>
              <a:rou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13677</Words>
  <Application>WPS 演示</Application>
  <PresentationFormat>信纸(8.5x11 英寸)</PresentationFormat>
  <Paragraphs>965</Paragraphs>
  <Slides>27</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Monotype Sorts</vt:lpstr>
      <vt:lpstr>Times New Roman</vt:lpstr>
      <vt:lpstr>Courier New</vt:lpstr>
      <vt:lpstr>Wingdings</vt:lpstr>
      <vt:lpstr>微软雅黑</vt:lpstr>
      <vt:lpstr>Arial Unicode MS</vt:lpstr>
      <vt:lpstr>Calibri</vt:lpstr>
      <vt:lpstr>Symbol</vt:lpstr>
      <vt:lpstr>mjicse431</vt:lpstr>
      <vt:lpstr>Computer Architecture   Chapter 3: Arithmetic for Computers</vt:lpstr>
      <vt:lpstr>Review:  MIPS (RISC) Design Principles</vt:lpstr>
      <vt:lpstr>Review:  MIPS Addressing Modes Illustrated</vt:lpstr>
      <vt:lpstr>Number Representations</vt:lpstr>
      <vt:lpstr>MIPS Arithmetic Logic Unit (ALU)</vt:lpstr>
      <vt:lpstr>Dealing with Overflow</vt:lpstr>
      <vt:lpstr>A MIPS ALU Implementation</vt:lpstr>
      <vt:lpstr>But What about Performance?</vt:lpstr>
      <vt:lpstr>Multiply</vt:lpstr>
      <vt:lpstr>Add and Right Shift Multiplier Hardware</vt:lpstr>
      <vt:lpstr>MIPS Multiply Instruction</vt:lpstr>
      <vt:lpstr>Fast Multiplication Hardware</vt:lpstr>
      <vt:lpstr>Division</vt:lpstr>
      <vt:lpstr>Left Shift and Subtract Division Hardware</vt:lpstr>
      <vt:lpstr>MIPS Divide Instruction</vt:lpstr>
      <vt:lpstr>Representing Big (and Small) Numbers</vt:lpstr>
      <vt:lpstr>Exception Events in Floating Point</vt:lpstr>
      <vt:lpstr>IEEE 754 FP Standard</vt:lpstr>
      <vt:lpstr>IEEE 754 FP Standard Encoding</vt:lpstr>
      <vt:lpstr>Support for Accurate Arithmetic</vt:lpstr>
      <vt:lpstr>Floating Point Addition</vt:lpstr>
      <vt:lpstr>Floating Point Addition Example</vt:lpstr>
      <vt:lpstr>Floating Point Multiplication</vt:lpstr>
      <vt:lpstr>Floating Point Multiplication Example</vt:lpstr>
      <vt:lpstr>MIPS Floating Point Instructions</vt:lpstr>
      <vt:lpstr>MIPS Floating Point Instructions, Con’t</vt:lpstr>
      <vt:lpstr>Frequency of Common MIPS Instructions</vt:lpstr>
    </vt:vector>
  </TitlesOfParts>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creator>Janie Irwin</dc:creator>
  <dc:subject>Lecture 01</dc:subject>
  <cp:lastModifiedBy>汪子凡</cp:lastModifiedBy>
  <cp:revision>375</cp:revision>
  <cp:lastPrinted>1997-08-27T08:28:00Z</cp:lastPrinted>
  <dcterms:created xsi:type="dcterms:W3CDTF">1997-08-19T16:58:00Z</dcterms:created>
  <dcterms:modified xsi:type="dcterms:W3CDTF">2020-04-26T13:57:07Z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